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6.jpg" ContentType="image/jpg"/>
  <Override PartName="/ppt/media/image44.jpg" ContentType="image/jpg"/>
  <Override PartName="/ppt/notesSlides/notesSlide6.xml" ContentType="application/vnd.openxmlformats-officedocument.presentationml.notesSlide+xml"/>
  <Override PartName="/ppt/media/image89.jpg" ContentType="image/jpg"/>
  <Override PartName="/ppt/media/image91.jpg" ContentType="image/jpg"/>
  <Override PartName="/ppt/media/image94.jpg" ContentType="image/jpg"/>
  <Override PartName="/ppt/media/image167.jpg" ContentType="image/jpg"/>
  <Override PartName="/ppt/media/image181.jpg" ContentType="image/jpg"/>
  <Override PartName="/ppt/media/image182.jpg" ContentType="image/jpg"/>
  <Override PartName="/ppt/media/image183.jpg" ContentType="image/jpg"/>
  <Override PartName="/ppt/media/image188.jpg" ContentType="image/jpg"/>
  <Override PartName="/ppt/media/image202.jpg" ContentType="image/jpg"/>
  <Override PartName="/ppt/media/image216.jpg" ContentType="image/jpg"/>
  <Override PartName="/ppt/media/image222.jpg" ContentType="image/jpg"/>
  <Override PartName="/ppt/media/image228.jpg" ContentType="image/jpg"/>
  <Override PartName="/ppt/media/image229.jpg" ContentType="image/jpg"/>
  <Override PartName="/ppt/media/image232.jpg" ContentType="image/jpg"/>
  <Override PartName="/ppt/media/image233.jpg" ContentType="image/jpg"/>
  <Override PartName="/ppt/notesSlides/notesSlide7.xml" ContentType="application/vnd.openxmlformats-officedocument.presentationml.notesSlide+xml"/>
  <Override PartName="/ppt/media/image265.jpg" ContentType="image/jpg"/>
  <Override PartName="/ppt/media/image270.jpg" ContentType="image/jpg"/>
  <Override PartName="/ppt/media/image272.jpg" ContentType="image/jpg"/>
  <Override PartName="/ppt/media/image320.jpg" ContentType="image/jpg"/>
  <Override PartName="/ppt/media/image336.jpg" ContentType="image/jpg"/>
  <Override PartName="/ppt/media/image345.jpg" ContentType="image/jpg"/>
  <Override PartName="/ppt/media/image389.jpg" ContentType="image/jpg"/>
  <Override PartName="/ppt/media/image392.jpg" ContentType="image/jpg"/>
  <Override PartName="/ppt/media/image408.jpg" ContentType="image/jpg"/>
  <Override PartName="/ppt/media/image422.jpg" ContentType="image/jpg"/>
  <Override PartName="/ppt/media/image426.jpg" ContentType="image/jpg"/>
  <Override PartName="/ppt/media/image440.jpg" ContentType="image/jpg"/>
  <Override PartName="/ppt/media/image441.jpg" ContentType="image/jpg"/>
  <Override PartName="/ppt/media/image442.jpg" ContentType="image/jpg"/>
  <Override PartName="/ppt/media/image476.jpg" ContentType="image/jpg"/>
  <Override PartName="/ppt/media/image478.jpg" ContentType="image/jpg"/>
  <Override PartName="/ppt/media/image481.jpg" ContentType="image/jpg"/>
  <Override PartName="/ppt/media/image488.jpg" ContentType="image/jpg"/>
  <Override PartName="/ppt/media/image489.jpg" ContentType="image/jpg"/>
  <Override PartName="/ppt/media/image504.jpg" ContentType="image/jpg"/>
  <Override PartName="/ppt/media/image561.jpg" ContentType="image/jpg"/>
  <Override PartName="/ppt/media/image569.jpg" ContentType="image/jpg"/>
  <Override PartName="/ppt/media/image573.jpg" ContentType="image/jpg"/>
  <Override PartName="/ppt/media/image603.jpg" ContentType="image/jpg"/>
  <Override PartName="/ppt/media/image613.jpg" ContentType="image/jpg"/>
  <Override PartName="/ppt/media/image637.jpg" ContentType="image/jpg"/>
  <Override PartName="/ppt/media/image720.jpg" ContentType="image/jpg"/>
  <Override PartName="/ppt/media/image786.jpg" ContentType="image/jpg"/>
  <Override PartName="/ppt/media/image810.jpg" ContentType="image/jpg"/>
  <Override PartName="/ppt/media/image851.jpg" ContentType="image/jpg"/>
  <Override PartName="/ppt/media/image888.jpg" ContentType="image/jpg"/>
  <Override PartName="/ppt/media/image891.jpg" ContentType="image/jpg"/>
  <Override PartName="/ppt/media/image911.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notesMasterIdLst>
    <p:notesMasterId r:id="rId159"/>
  </p:notesMasterIdLst>
  <p:sldIdLst>
    <p:sldId id="256" r:id="rId2"/>
    <p:sldId id="391" r:id="rId3"/>
    <p:sldId id="392" r:id="rId4"/>
    <p:sldId id="498" r:id="rId5"/>
    <p:sldId id="450" r:id="rId6"/>
    <p:sldId id="590" r:id="rId7"/>
    <p:sldId id="591" r:id="rId8"/>
    <p:sldId id="549" r:id="rId9"/>
    <p:sldId id="556" r:id="rId10"/>
    <p:sldId id="474" r:id="rId11"/>
    <p:sldId id="571" r:id="rId12"/>
    <p:sldId id="481" r:id="rId13"/>
    <p:sldId id="436" r:id="rId14"/>
    <p:sldId id="600" r:id="rId15"/>
    <p:sldId id="601" r:id="rId16"/>
    <p:sldId id="257" r:id="rId17"/>
    <p:sldId id="259" r:id="rId18"/>
    <p:sldId id="260" r:id="rId19"/>
    <p:sldId id="602" r:id="rId20"/>
    <p:sldId id="296" r:id="rId21"/>
    <p:sldId id="264" r:id="rId22"/>
    <p:sldId id="274" r:id="rId23"/>
    <p:sldId id="286" r:id="rId24"/>
    <p:sldId id="261" r:id="rId25"/>
    <p:sldId id="358" r:id="rId26"/>
    <p:sldId id="359" r:id="rId27"/>
    <p:sldId id="362" r:id="rId28"/>
    <p:sldId id="360" r:id="rId29"/>
    <p:sldId id="361" r:id="rId30"/>
    <p:sldId id="492" r:id="rId31"/>
    <p:sldId id="493" r:id="rId32"/>
    <p:sldId id="598" r:id="rId33"/>
    <p:sldId id="393" r:id="rId34"/>
    <p:sldId id="490" r:id="rId35"/>
    <p:sldId id="479" r:id="rId36"/>
    <p:sldId id="599" r:id="rId37"/>
    <p:sldId id="282" r:id="rId38"/>
    <p:sldId id="262" r:id="rId39"/>
    <p:sldId id="265" r:id="rId40"/>
    <p:sldId id="266" r:id="rId41"/>
    <p:sldId id="267" r:id="rId42"/>
    <p:sldId id="269" r:id="rId43"/>
    <p:sldId id="271" r:id="rId44"/>
    <p:sldId id="272" r:id="rId45"/>
    <p:sldId id="273" r:id="rId46"/>
    <p:sldId id="275" r:id="rId47"/>
    <p:sldId id="276" r:id="rId48"/>
    <p:sldId id="277" r:id="rId49"/>
    <p:sldId id="278" r:id="rId50"/>
    <p:sldId id="279" r:id="rId51"/>
    <p:sldId id="280" r:id="rId52"/>
    <p:sldId id="281" r:id="rId53"/>
    <p:sldId id="283" r:id="rId54"/>
    <p:sldId id="270" r:id="rId55"/>
    <p:sldId id="268" r:id="rId56"/>
    <p:sldId id="285" r:id="rId57"/>
    <p:sldId id="287" r:id="rId58"/>
    <p:sldId id="290"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388" r:id="rId85"/>
    <p:sldId id="389" r:id="rId86"/>
    <p:sldId id="289" r:id="rId87"/>
    <p:sldId id="288" r:id="rId88"/>
    <p:sldId id="291" r:id="rId89"/>
    <p:sldId id="292" r:id="rId90"/>
    <p:sldId id="293" r:id="rId91"/>
    <p:sldId id="294" r:id="rId92"/>
    <p:sldId id="295" r:id="rId93"/>
    <p:sldId id="297" r:id="rId94"/>
    <p:sldId id="298" r:id="rId95"/>
    <p:sldId id="299" r:id="rId96"/>
    <p:sldId id="300" r:id="rId97"/>
    <p:sldId id="301" r:id="rId98"/>
    <p:sldId id="302" r:id="rId99"/>
    <p:sldId id="303" r:id="rId100"/>
    <p:sldId id="304" r:id="rId101"/>
    <p:sldId id="305" r:id="rId102"/>
    <p:sldId id="589" r:id="rId103"/>
    <p:sldId id="494" r:id="rId104"/>
    <p:sldId id="495" r:id="rId105"/>
    <p:sldId id="496" r:id="rId106"/>
    <p:sldId id="497" r:id="rId107"/>
    <p:sldId id="307" r:id="rId108"/>
    <p:sldId id="308" r:id="rId109"/>
    <p:sldId id="309" r:id="rId110"/>
    <p:sldId id="310" r:id="rId111"/>
    <p:sldId id="311" r:id="rId112"/>
    <p:sldId id="312" r:id="rId113"/>
    <p:sldId id="313" r:id="rId114"/>
    <p:sldId id="314" r:id="rId115"/>
    <p:sldId id="315" r:id="rId116"/>
    <p:sldId id="316" r:id="rId117"/>
    <p:sldId id="317" r:id="rId118"/>
    <p:sldId id="318" r:id="rId119"/>
    <p:sldId id="319" r:id="rId120"/>
    <p:sldId id="320" r:id="rId121"/>
    <p:sldId id="321" r:id="rId122"/>
    <p:sldId id="322" r:id="rId123"/>
    <p:sldId id="323" r:id="rId124"/>
    <p:sldId id="324" r:id="rId125"/>
    <p:sldId id="325" r:id="rId126"/>
    <p:sldId id="326" r:id="rId127"/>
    <p:sldId id="327" r:id="rId128"/>
    <p:sldId id="328" r:id="rId129"/>
    <p:sldId id="329" r:id="rId130"/>
    <p:sldId id="330" r:id="rId131"/>
    <p:sldId id="331" r:id="rId132"/>
    <p:sldId id="332" r:id="rId133"/>
    <p:sldId id="333" r:id="rId134"/>
    <p:sldId id="334" r:id="rId135"/>
    <p:sldId id="335" r:id="rId136"/>
    <p:sldId id="336" r:id="rId137"/>
    <p:sldId id="337" r:id="rId138"/>
    <p:sldId id="338" r:id="rId139"/>
    <p:sldId id="339" r:id="rId140"/>
    <p:sldId id="340" r:id="rId141"/>
    <p:sldId id="341" r:id="rId142"/>
    <p:sldId id="342" r:id="rId143"/>
    <p:sldId id="343" r:id="rId144"/>
    <p:sldId id="344" r:id="rId145"/>
    <p:sldId id="345" r:id="rId146"/>
    <p:sldId id="346" r:id="rId147"/>
    <p:sldId id="347" r:id="rId148"/>
    <p:sldId id="348" r:id="rId149"/>
    <p:sldId id="349" r:id="rId150"/>
    <p:sldId id="350" r:id="rId151"/>
    <p:sldId id="351" r:id="rId152"/>
    <p:sldId id="352" r:id="rId153"/>
    <p:sldId id="353" r:id="rId154"/>
    <p:sldId id="354" r:id="rId155"/>
    <p:sldId id="355" r:id="rId156"/>
    <p:sldId id="356" r:id="rId157"/>
    <p:sldId id="357" r:id="rId15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4" autoAdjust="0"/>
    <p:restoredTop sz="94660"/>
  </p:normalViewPr>
  <p:slideViewPr>
    <p:cSldViewPr snapToGrid="0" showGuides="1">
      <p:cViewPr varScale="1">
        <p:scale>
          <a:sx n="109" d="100"/>
          <a:sy n="109" d="100"/>
        </p:scale>
        <p:origin x="144"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2023/1/20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4</a:t>
            </a:fld>
            <a:endParaRPr kumimoji="1" lang="ja-JP" altLang="en-US"/>
          </a:p>
        </p:txBody>
      </p:sp>
    </p:spTree>
    <p:extLst>
      <p:ext uri="{BB962C8B-B14F-4D97-AF65-F5344CB8AC3E}">
        <p14:creationId xmlns:p14="http://schemas.microsoft.com/office/powerpoint/2010/main" val="1199921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7</a:t>
            </a:fld>
            <a:endParaRPr kumimoji="1" lang="ja-JP" altLang="en-US"/>
          </a:p>
        </p:txBody>
      </p:sp>
    </p:spTree>
    <p:extLst>
      <p:ext uri="{BB962C8B-B14F-4D97-AF65-F5344CB8AC3E}">
        <p14:creationId xmlns:p14="http://schemas.microsoft.com/office/powerpoint/2010/main" val="2671582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8</a:t>
            </a:fld>
            <a:endParaRPr kumimoji="1" lang="ja-JP" altLang="en-US"/>
          </a:p>
        </p:txBody>
      </p:sp>
    </p:spTree>
    <p:extLst>
      <p:ext uri="{BB962C8B-B14F-4D97-AF65-F5344CB8AC3E}">
        <p14:creationId xmlns:p14="http://schemas.microsoft.com/office/powerpoint/2010/main" val="3026416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9</a:t>
            </a:fld>
            <a:endParaRPr kumimoji="1" lang="ja-JP" altLang="en-US"/>
          </a:p>
        </p:txBody>
      </p:sp>
    </p:spTree>
    <p:extLst>
      <p:ext uri="{BB962C8B-B14F-4D97-AF65-F5344CB8AC3E}">
        <p14:creationId xmlns:p14="http://schemas.microsoft.com/office/powerpoint/2010/main" val="4212536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11</a:t>
            </a:fld>
            <a:endParaRPr kumimoji="1" lang="ja-JP" altLang="en-US"/>
          </a:p>
        </p:txBody>
      </p:sp>
    </p:spTree>
    <p:extLst>
      <p:ext uri="{BB962C8B-B14F-4D97-AF65-F5344CB8AC3E}">
        <p14:creationId xmlns:p14="http://schemas.microsoft.com/office/powerpoint/2010/main" val="2984732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32</a:t>
            </a:fld>
            <a:endParaRPr kumimoji="1" lang="ja-JP" altLang="en-US"/>
          </a:p>
        </p:txBody>
      </p:sp>
    </p:spTree>
    <p:extLst>
      <p:ext uri="{BB962C8B-B14F-4D97-AF65-F5344CB8AC3E}">
        <p14:creationId xmlns:p14="http://schemas.microsoft.com/office/powerpoint/2010/main" val="3284118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５</a:t>
            </a:r>
            <a:r>
              <a:rPr kumimoji="1" lang="en-US" altLang="ja-JP" sz="1200" kern="1200" dirty="0">
                <a:solidFill>
                  <a:schemeClr val="tx1"/>
                </a:solidFill>
                <a:effectLst/>
                <a:latin typeface="+mn-lt"/>
                <a:ea typeface="+mn-ea"/>
                <a:cs typeface="+mn-cs"/>
              </a:rPr>
              <a:t>G</a:t>
            </a:r>
            <a:r>
              <a:rPr kumimoji="1" lang="ja-JP" altLang="ja-JP" sz="1200" kern="1200" dirty="0">
                <a:solidFill>
                  <a:schemeClr val="tx1"/>
                </a:solidFill>
                <a:effectLst/>
                <a:latin typeface="+mn-lt"/>
                <a:ea typeface="+mn-ea"/>
                <a:cs typeface="+mn-cs"/>
              </a:rPr>
              <a:t>の通信では高精度時刻が必要なことを説明しましたが、他の分野でも高精度時刻になってきています。</a:t>
            </a:r>
          </a:p>
          <a:p>
            <a:r>
              <a:rPr kumimoji="1" lang="ja-JP" altLang="ja-JP" sz="1200" kern="1200" dirty="0">
                <a:solidFill>
                  <a:schemeClr val="tx1"/>
                </a:solidFill>
                <a:effectLst/>
                <a:latin typeface="+mn-lt"/>
                <a:ea typeface="+mn-ea"/>
                <a:cs typeface="+mn-cs"/>
              </a:rPr>
              <a:t>モノ・コトが繋がる</a:t>
            </a:r>
            <a:r>
              <a:rPr kumimoji="1" lang="en-US" altLang="ja-JP" sz="1200" kern="1200" dirty="0">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では、</a:t>
            </a:r>
          </a:p>
          <a:p>
            <a:r>
              <a:rPr kumimoji="1" lang="ja-JP" altLang="ja-JP" sz="1200" kern="1200" dirty="0">
                <a:solidFill>
                  <a:schemeClr val="tx1"/>
                </a:solidFill>
                <a:effectLst/>
                <a:latin typeface="+mn-lt"/>
                <a:ea typeface="+mn-ea"/>
                <a:cs typeface="+mn-cs"/>
              </a:rPr>
              <a:t>多種多様な膨大なセンサーデータを収集して、解析し、見える化し、使える</a:t>
            </a:r>
            <a:r>
              <a:rPr kumimoji="1" lang="ja-JP" altLang="ja-JP" sz="1200" kern="1200" dirty="0" err="1">
                <a:solidFill>
                  <a:schemeClr val="tx1"/>
                </a:solidFill>
                <a:effectLst/>
                <a:latin typeface="+mn-lt"/>
                <a:ea typeface="+mn-ea"/>
                <a:cs typeface="+mn-cs"/>
              </a:rPr>
              <a:t>化する</a:t>
            </a:r>
            <a:r>
              <a:rPr kumimoji="1" lang="ja-JP" altLang="ja-JP" sz="1200" kern="1200" dirty="0">
                <a:solidFill>
                  <a:schemeClr val="tx1"/>
                </a:solidFill>
                <a:effectLst/>
                <a:latin typeface="+mn-lt"/>
                <a:ea typeface="+mn-ea"/>
                <a:cs typeface="+mn-cs"/>
              </a:rPr>
              <a:t>ことが</a:t>
            </a:r>
            <a:r>
              <a:rPr kumimoji="1" lang="en-US" altLang="ja-JP" sz="1200" kern="1200" dirty="0">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の中で重要な部分です。そのデータの</a:t>
            </a:r>
            <a:r>
              <a:rPr kumimoji="1" lang="en-US" altLang="ja-JP" sz="1200" kern="1200" dirty="0">
                <a:solidFill>
                  <a:schemeClr val="tx1"/>
                </a:solidFill>
                <a:effectLst/>
                <a:latin typeface="+mn-lt"/>
                <a:ea typeface="+mn-ea"/>
                <a:cs typeface="+mn-cs"/>
              </a:rPr>
              <a:t>3</a:t>
            </a:r>
            <a:r>
              <a:rPr kumimoji="1" lang="ja-JP" altLang="ja-JP" sz="1200" kern="1200" dirty="0">
                <a:solidFill>
                  <a:schemeClr val="tx1"/>
                </a:solidFill>
                <a:effectLst/>
                <a:latin typeface="+mn-lt"/>
                <a:ea typeface="+mn-ea"/>
                <a:cs typeface="+mn-cs"/>
              </a:rPr>
              <a:t>大要素は　【</a:t>
            </a:r>
            <a:r>
              <a:rPr kumimoji="1" lang="en-US" altLang="ja-JP" sz="1200" kern="1200" dirty="0">
                <a:solidFill>
                  <a:schemeClr val="tx1"/>
                </a:solidFill>
                <a:effectLst/>
                <a:latin typeface="+mn-lt"/>
                <a:ea typeface="+mn-ea"/>
                <a:cs typeface="+mn-cs"/>
              </a:rPr>
              <a:t>ID</a:t>
            </a:r>
            <a:r>
              <a:rPr kumimoji="1" lang="ja-JP" altLang="ja-JP" sz="1200" kern="1200" dirty="0">
                <a:solidFill>
                  <a:schemeClr val="tx1"/>
                </a:solidFill>
                <a:effectLst/>
                <a:latin typeface="+mn-lt"/>
                <a:ea typeface="+mn-ea"/>
                <a:cs typeface="+mn-cs"/>
              </a:rPr>
              <a:t>】・【時間】・【データ】です。データ解析の７０％以をバラバラな時間をそろえる作業が行われています。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02B62B5-94C5-46E5-A293-7E7761F9C6FA}" type="slidenum">
              <a:rPr kumimoji="1" lang="ja-JP" altLang="en-US" smtClean="0"/>
              <a:t>104</a:t>
            </a:fld>
            <a:endParaRPr kumimoji="1" lang="ja-JP" altLang="en-US"/>
          </a:p>
        </p:txBody>
      </p:sp>
    </p:spTree>
    <p:extLst>
      <p:ext uri="{BB962C8B-B14F-4D97-AF65-F5344CB8AC3E}">
        <p14:creationId xmlns:p14="http://schemas.microsoft.com/office/powerpoint/2010/main" val="2225743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1/20/2023</a:t>
            </a:fld>
            <a:endParaRPr lang="en-US"/>
          </a:p>
        </p:txBody>
      </p:sp>
      <p:sp>
        <p:nvSpPr>
          <p:cNvPr id="4" name="Holder 4"/>
          <p:cNvSpPr>
            <a:spLocks noGrp="1"/>
          </p:cNvSpPr>
          <p:nvPr>
            <p:ph type="sldNum" sz="quarter" idx="7"/>
          </p:nvPr>
        </p:nvSpPr>
        <p:spPr/>
        <p:txBody>
          <a:bodyPr lIns="0" tIns="0" rIns="0" bIns="0"/>
          <a:lstStyle>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a:t>
            </a:fld>
            <a:endParaRPr lang="en-US" altLang="ja-JP" spc="-5" dirty="0"/>
          </a:p>
        </p:txBody>
      </p:sp>
    </p:spTree>
    <p:extLst>
      <p:ext uri="{BB962C8B-B14F-4D97-AF65-F5344CB8AC3E}">
        <p14:creationId xmlns:p14="http://schemas.microsoft.com/office/powerpoint/2010/main" val="108175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メイリオ"/>
                <a:cs typeface="メイリオ"/>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1/20/2023</a:t>
            </a:fld>
            <a:endParaRPr lang="en-US"/>
          </a:p>
        </p:txBody>
      </p:sp>
      <p:sp>
        <p:nvSpPr>
          <p:cNvPr id="5" name="Holder 5"/>
          <p:cNvSpPr>
            <a:spLocks noGrp="1"/>
          </p:cNvSpPr>
          <p:nvPr>
            <p:ph type="sldNum" sz="quarter" idx="7"/>
          </p:nvPr>
        </p:nvSpPr>
        <p:spPr/>
        <p:txBody>
          <a:bodyPr lIns="0" tIns="0" rIns="0" bIns="0"/>
          <a:lstStyle>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a:t>
            </a:fld>
            <a:endParaRPr lang="en-US" altLang="ja-JP" spc="-5" dirty="0"/>
          </a:p>
        </p:txBody>
      </p:sp>
    </p:spTree>
    <p:extLst>
      <p:ext uri="{BB962C8B-B14F-4D97-AF65-F5344CB8AC3E}">
        <p14:creationId xmlns:p14="http://schemas.microsoft.com/office/powerpoint/2010/main" val="4201572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47667" y="2898117"/>
            <a:ext cx="4296664" cy="398571"/>
          </a:xfrm>
          <a:prstGeom prst="rect">
            <a:avLst/>
          </a:prstGeom>
        </p:spPr>
        <p:txBody>
          <a:bodyPr wrap="square" lIns="0" tIns="0" rIns="0" bIns="0">
            <a:spAutoFit/>
          </a:bodyPr>
          <a:lstStyle>
            <a:lvl1pPr>
              <a:defRPr sz="2800" b="1" i="0">
                <a:solidFill>
                  <a:srgbClr val="404040"/>
                </a:solidFill>
                <a:latin typeface="メイリオ"/>
                <a:cs typeface="メイリオ"/>
              </a:defRPr>
            </a:lvl1pPr>
          </a:lstStyle>
          <a:p>
            <a:endParaRPr/>
          </a:p>
        </p:txBody>
      </p:sp>
      <p:sp>
        <p:nvSpPr>
          <p:cNvPr id="3" name="Holder 3"/>
          <p:cNvSpPr>
            <a:spLocks noGrp="1"/>
          </p:cNvSpPr>
          <p:nvPr>
            <p:ph type="subTitle" idx="4"/>
          </p:nvPr>
        </p:nvSpPr>
        <p:spPr>
          <a:xfrm>
            <a:off x="1828800" y="3840480"/>
            <a:ext cx="8534400" cy="39203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888888"/>
                </a:solidFill>
                <a:latin typeface="Calibri"/>
                <a:cs typeface="Calibri"/>
              </a:defRPr>
            </a:lvl1pPr>
          </a:lstStyle>
          <a:p>
            <a:pPr marL="12700">
              <a:lnSpc>
                <a:spcPts val="865"/>
              </a:lnSpc>
            </a:pPr>
            <a:r>
              <a:rPr lang="en-US" spc="-10"/>
              <a:t>CONFIDENTIAL</a:t>
            </a:r>
            <a:endParaRPr lang="en-US" spc="-10" dirty="0"/>
          </a:p>
        </p:txBody>
      </p:sp>
      <p:sp>
        <p:nvSpPr>
          <p:cNvPr id="5" name="Holder 5"/>
          <p:cNvSpPr>
            <a:spLocks noGrp="1"/>
          </p:cNvSpPr>
          <p:nvPr>
            <p:ph type="dt" sz="half" idx="6"/>
          </p:nvPr>
        </p:nvSpPr>
        <p:spPr/>
        <p:txBody>
          <a:bodyPr lIns="0" tIns="0" rIns="0" bIns="0"/>
          <a:lstStyle>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lang="en-US" spc="-10"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a:t>
            </a:fld>
            <a:endParaRPr lang="en-US" altLang="ja-JP" dirty="0"/>
          </a:p>
        </p:txBody>
      </p:sp>
    </p:spTree>
    <p:extLst>
      <p:ext uri="{BB962C8B-B14F-4D97-AF65-F5344CB8AC3E}">
        <p14:creationId xmlns:p14="http://schemas.microsoft.com/office/powerpoint/2010/main" val="1188616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rgbClr val="404040"/>
                </a:solidFill>
                <a:latin typeface="メイリオ"/>
                <a:cs typeface="メイリオ"/>
              </a:defRPr>
            </a:lvl1pPr>
          </a:lstStyle>
          <a:p>
            <a:endParaRPr/>
          </a:p>
        </p:txBody>
      </p:sp>
      <p:sp>
        <p:nvSpPr>
          <p:cNvPr id="3" name="Holder 3"/>
          <p:cNvSpPr>
            <a:spLocks noGrp="1"/>
          </p:cNvSpPr>
          <p:nvPr>
            <p:ph sz="half" idx="2"/>
          </p:nvPr>
        </p:nvSpPr>
        <p:spPr>
          <a:xfrm>
            <a:off x="609600" y="1577340"/>
            <a:ext cx="5303520" cy="39203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9203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268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2023/1/20</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hyperlink" Target="https://uidai.gov.in/" TargetMode="External"/><Relationship Id="rId1" Type="http://schemas.openxmlformats.org/officeDocument/2006/relationships/slideLayout" Target="../slideLayouts/slideLayout2.xml"/><Relationship Id="rId5" Type="http://schemas.openxmlformats.org/officeDocument/2006/relationships/image" Target="../media/image233.jpg"/><Relationship Id="rId4" Type="http://schemas.openxmlformats.org/officeDocument/2006/relationships/image" Target="../media/image232.jpg"/></Relationships>
</file>

<file path=ppt/slides/_rels/slide102.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6.pn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235.png"/><Relationship Id="rId5" Type="http://schemas.openxmlformats.org/officeDocument/2006/relationships/image" Target="../media/image12.jpg"/><Relationship Id="rId4" Type="http://schemas.openxmlformats.org/officeDocument/2006/relationships/image" Target="../media/image1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237.jp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2.png"/><Relationship Id="rId18" Type="http://schemas.openxmlformats.org/officeDocument/2006/relationships/image" Target="../media/image257.png"/><Relationship Id="rId3" Type="http://schemas.openxmlformats.org/officeDocument/2006/relationships/image" Target="../media/image242.png"/><Relationship Id="rId7" Type="http://schemas.openxmlformats.org/officeDocument/2006/relationships/image" Target="../media/image246.png"/><Relationship Id="rId12" Type="http://schemas.openxmlformats.org/officeDocument/2006/relationships/image" Target="../media/image251.png"/><Relationship Id="rId17" Type="http://schemas.openxmlformats.org/officeDocument/2006/relationships/image" Target="../media/image256.png"/><Relationship Id="rId2" Type="http://schemas.openxmlformats.org/officeDocument/2006/relationships/image" Target="../media/image241.png"/><Relationship Id="rId16"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245.png"/><Relationship Id="rId11" Type="http://schemas.openxmlformats.org/officeDocument/2006/relationships/image" Target="../media/image250.png"/><Relationship Id="rId5" Type="http://schemas.openxmlformats.org/officeDocument/2006/relationships/image" Target="../media/image244.png"/><Relationship Id="rId15" Type="http://schemas.openxmlformats.org/officeDocument/2006/relationships/image" Target="../media/image254.png"/><Relationship Id="rId10" Type="http://schemas.openxmlformats.org/officeDocument/2006/relationships/image" Target="../media/image249.png"/><Relationship Id="rId4" Type="http://schemas.openxmlformats.org/officeDocument/2006/relationships/image" Target="../media/image243.png"/><Relationship Id="rId9" Type="http://schemas.openxmlformats.org/officeDocument/2006/relationships/image" Target="../media/image248.png"/><Relationship Id="rId14" Type="http://schemas.openxmlformats.org/officeDocument/2006/relationships/image" Target="../media/image25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13" Type="http://schemas.openxmlformats.org/officeDocument/2006/relationships/image" Target="../media/image269.png"/><Relationship Id="rId18" Type="http://schemas.openxmlformats.org/officeDocument/2006/relationships/image" Target="../media/image274.png"/><Relationship Id="rId26" Type="http://schemas.openxmlformats.org/officeDocument/2006/relationships/image" Target="../media/image282.png"/><Relationship Id="rId39" Type="http://schemas.openxmlformats.org/officeDocument/2006/relationships/image" Target="../media/image295.png"/><Relationship Id="rId21" Type="http://schemas.openxmlformats.org/officeDocument/2006/relationships/image" Target="../media/image277.png"/><Relationship Id="rId34" Type="http://schemas.openxmlformats.org/officeDocument/2006/relationships/image" Target="../media/image290.png"/><Relationship Id="rId42" Type="http://schemas.openxmlformats.org/officeDocument/2006/relationships/image" Target="../media/image298.png"/><Relationship Id="rId7" Type="http://schemas.openxmlformats.org/officeDocument/2006/relationships/image" Target="../media/image263.png"/><Relationship Id="rId2" Type="http://schemas.openxmlformats.org/officeDocument/2006/relationships/image" Target="../media/image258.png"/><Relationship Id="rId16" Type="http://schemas.openxmlformats.org/officeDocument/2006/relationships/image" Target="../media/image272.jpg"/><Relationship Id="rId20" Type="http://schemas.openxmlformats.org/officeDocument/2006/relationships/image" Target="../media/image276.png"/><Relationship Id="rId29" Type="http://schemas.openxmlformats.org/officeDocument/2006/relationships/image" Target="../media/image285.png"/><Relationship Id="rId41"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image" Target="../media/image267.png"/><Relationship Id="rId24" Type="http://schemas.openxmlformats.org/officeDocument/2006/relationships/image" Target="../media/image280.png"/><Relationship Id="rId32" Type="http://schemas.openxmlformats.org/officeDocument/2006/relationships/image" Target="../media/image288.png"/><Relationship Id="rId37" Type="http://schemas.openxmlformats.org/officeDocument/2006/relationships/image" Target="../media/image293.png"/><Relationship Id="rId40" Type="http://schemas.openxmlformats.org/officeDocument/2006/relationships/image" Target="../media/image296.png"/><Relationship Id="rId5" Type="http://schemas.openxmlformats.org/officeDocument/2006/relationships/image" Target="../media/image261.png"/><Relationship Id="rId15" Type="http://schemas.openxmlformats.org/officeDocument/2006/relationships/image" Target="../media/image271.png"/><Relationship Id="rId23" Type="http://schemas.openxmlformats.org/officeDocument/2006/relationships/image" Target="../media/image279.png"/><Relationship Id="rId28" Type="http://schemas.openxmlformats.org/officeDocument/2006/relationships/image" Target="../media/image284.png"/><Relationship Id="rId36" Type="http://schemas.openxmlformats.org/officeDocument/2006/relationships/image" Target="../media/image292.png"/><Relationship Id="rId10" Type="http://schemas.openxmlformats.org/officeDocument/2006/relationships/image" Target="../media/image266.png"/><Relationship Id="rId19" Type="http://schemas.openxmlformats.org/officeDocument/2006/relationships/image" Target="../media/image275.png"/><Relationship Id="rId31" Type="http://schemas.openxmlformats.org/officeDocument/2006/relationships/image" Target="../media/image287.png"/><Relationship Id="rId4" Type="http://schemas.openxmlformats.org/officeDocument/2006/relationships/image" Target="../media/image260.png"/><Relationship Id="rId9" Type="http://schemas.openxmlformats.org/officeDocument/2006/relationships/image" Target="../media/image265.jpg"/><Relationship Id="rId14" Type="http://schemas.openxmlformats.org/officeDocument/2006/relationships/image" Target="../media/image270.jpg"/><Relationship Id="rId22" Type="http://schemas.openxmlformats.org/officeDocument/2006/relationships/image" Target="../media/image278.png"/><Relationship Id="rId27" Type="http://schemas.openxmlformats.org/officeDocument/2006/relationships/image" Target="../media/image283.png"/><Relationship Id="rId30" Type="http://schemas.openxmlformats.org/officeDocument/2006/relationships/image" Target="../media/image286.png"/><Relationship Id="rId35" Type="http://schemas.openxmlformats.org/officeDocument/2006/relationships/image" Target="../media/image291.png"/><Relationship Id="rId43" Type="http://schemas.openxmlformats.org/officeDocument/2006/relationships/image" Target="../media/image299.png"/><Relationship Id="rId8" Type="http://schemas.openxmlformats.org/officeDocument/2006/relationships/image" Target="../media/image264.png"/><Relationship Id="rId3" Type="http://schemas.openxmlformats.org/officeDocument/2006/relationships/image" Target="../media/image259.png"/><Relationship Id="rId12" Type="http://schemas.openxmlformats.org/officeDocument/2006/relationships/image" Target="../media/image268.png"/><Relationship Id="rId17" Type="http://schemas.openxmlformats.org/officeDocument/2006/relationships/image" Target="../media/image273.png"/><Relationship Id="rId25" Type="http://schemas.openxmlformats.org/officeDocument/2006/relationships/image" Target="../media/image281.png"/><Relationship Id="rId33" Type="http://schemas.openxmlformats.org/officeDocument/2006/relationships/image" Target="../media/image289.png"/><Relationship Id="rId38" Type="http://schemas.openxmlformats.org/officeDocument/2006/relationships/image" Target="../media/image294.png"/></Relationships>
</file>

<file path=ppt/slides/_rels/slide111.xml.rels><?xml version="1.0" encoding="UTF-8" standalone="yes"?>
<Relationships xmlns="http://schemas.openxmlformats.org/package/2006/relationships"><Relationship Id="rId13" Type="http://schemas.openxmlformats.org/officeDocument/2006/relationships/image" Target="../media/image259.png"/><Relationship Id="rId18" Type="http://schemas.openxmlformats.org/officeDocument/2006/relationships/image" Target="../media/image311.png"/><Relationship Id="rId26" Type="http://schemas.openxmlformats.org/officeDocument/2006/relationships/image" Target="../media/image268.png"/><Relationship Id="rId39" Type="http://schemas.openxmlformats.org/officeDocument/2006/relationships/image" Target="../media/image266.png"/><Relationship Id="rId21" Type="http://schemas.openxmlformats.org/officeDocument/2006/relationships/image" Target="../media/image264.png"/><Relationship Id="rId34" Type="http://schemas.openxmlformats.org/officeDocument/2006/relationships/image" Target="../media/image292.png"/><Relationship Id="rId42" Type="http://schemas.openxmlformats.org/officeDocument/2006/relationships/image" Target="../media/image298.png"/><Relationship Id="rId7" Type="http://schemas.openxmlformats.org/officeDocument/2006/relationships/image" Target="../media/image305.png"/><Relationship Id="rId2" Type="http://schemas.openxmlformats.org/officeDocument/2006/relationships/image" Target="../media/image300.png"/><Relationship Id="rId16" Type="http://schemas.openxmlformats.org/officeDocument/2006/relationships/image" Target="../media/image309.png"/><Relationship Id="rId20" Type="http://schemas.openxmlformats.org/officeDocument/2006/relationships/image" Target="../media/image313.png"/><Relationship Id="rId29" Type="http://schemas.openxmlformats.org/officeDocument/2006/relationships/image" Target="../media/image287.png"/><Relationship Id="rId41"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304.png"/><Relationship Id="rId11" Type="http://schemas.openxmlformats.org/officeDocument/2006/relationships/image" Target="../media/image284.png"/><Relationship Id="rId24" Type="http://schemas.openxmlformats.org/officeDocument/2006/relationships/image" Target="../media/image316.png"/><Relationship Id="rId32" Type="http://schemas.openxmlformats.org/officeDocument/2006/relationships/image" Target="../media/image290.png"/><Relationship Id="rId37" Type="http://schemas.openxmlformats.org/officeDocument/2006/relationships/image" Target="../media/image295.png"/><Relationship Id="rId40" Type="http://schemas.openxmlformats.org/officeDocument/2006/relationships/image" Target="../media/image267.png"/><Relationship Id="rId5" Type="http://schemas.openxmlformats.org/officeDocument/2006/relationships/image" Target="../media/image303.png"/><Relationship Id="rId15" Type="http://schemas.openxmlformats.org/officeDocument/2006/relationships/image" Target="../media/image308.png"/><Relationship Id="rId23" Type="http://schemas.openxmlformats.org/officeDocument/2006/relationships/image" Target="../media/image315.png"/><Relationship Id="rId28" Type="http://schemas.openxmlformats.org/officeDocument/2006/relationships/image" Target="../media/image286.png"/><Relationship Id="rId36" Type="http://schemas.openxmlformats.org/officeDocument/2006/relationships/image" Target="../media/image294.png"/><Relationship Id="rId10" Type="http://schemas.openxmlformats.org/officeDocument/2006/relationships/image" Target="../media/image307.png"/><Relationship Id="rId19" Type="http://schemas.openxmlformats.org/officeDocument/2006/relationships/image" Target="../media/image312.png"/><Relationship Id="rId31" Type="http://schemas.openxmlformats.org/officeDocument/2006/relationships/image" Target="../media/image289.png"/><Relationship Id="rId4" Type="http://schemas.openxmlformats.org/officeDocument/2006/relationships/image" Target="../media/image302.png"/><Relationship Id="rId9" Type="http://schemas.openxmlformats.org/officeDocument/2006/relationships/image" Target="../media/image260.png"/><Relationship Id="rId14" Type="http://schemas.openxmlformats.org/officeDocument/2006/relationships/image" Target="../media/image271.png"/><Relationship Id="rId22" Type="http://schemas.openxmlformats.org/officeDocument/2006/relationships/image" Target="../media/image314.png"/><Relationship Id="rId27" Type="http://schemas.openxmlformats.org/officeDocument/2006/relationships/image" Target="../media/image285.png"/><Relationship Id="rId30" Type="http://schemas.openxmlformats.org/officeDocument/2006/relationships/image" Target="../media/image288.png"/><Relationship Id="rId35" Type="http://schemas.openxmlformats.org/officeDocument/2006/relationships/image" Target="../media/image293.png"/><Relationship Id="rId8" Type="http://schemas.openxmlformats.org/officeDocument/2006/relationships/image" Target="../media/image306.png"/><Relationship Id="rId3" Type="http://schemas.openxmlformats.org/officeDocument/2006/relationships/image" Target="../media/image301.png"/><Relationship Id="rId12" Type="http://schemas.openxmlformats.org/officeDocument/2006/relationships/image" Target="../media/image258.png"/><Relationship Id="rId17" Type="http://schemas.openxmlformats.org/officeDocument/2006/relationships/image" Target="../media/image310.png"/><Relationship Id="rId25" Type="http://schemas.openxmlformats.org/officeDocument/2006/relationships/image" Target="../media/image317.png"/><Relationship Id="rId33" Type="http://schemas.openxmlformats.org/officeDocument/2006/relationships/image" Target="../media/image291.png"/><Relationship Id="rId38" Type="http://schemas.openxmlformats.org/officeDocument/2006/relationships/image" Target="../media/image296.png"/></Relationships>
</file>

<file path=ppt/slides/_rels/slide112.xml.rels><?xml version="1.0" encoding="UTF-8" standalone="yes"?>
<Relationships xmlns="http://schemas.openxmlformats.org/package/2006/relationships"><Relationship Id="rId13" Type="http://schemas.openxmlformats.org/officeDocument/2006/relationships/image" Target="../media/image322.png"/><Relationship Id="rId18" Type="http://schemas.openxmlformats.org/officeDocument/2006/relationships/image" Target="../media/image325.png"/><Relationship Id="rId26" Type="http://schemas.openxmlformats.org/officeDocument/2006/relationships/image" Target="../media/image331.png"/><Relationship Id="rId39" Type="http://schemas.openxmlformats.org/officeDocument/2006/relationships/image" Target="../media/image285.png"/><Relationship Id="rId21" Type="http://schemas.openxmlformats.org/officeDocument/2006/relationships/image" Target="../media/image328.png"/><Relationship Id="rId34" Type="http://schemas.openxmlformats.org/officeDocument/2006/relationships/image" Target="../media/image290.png"/><Relationship Id="rId42" Type="http://schemas.openxmlformats.org/officeDocument/2006/relationships/image" Target="../media/image338.png"/><Relationship Id="rId47" Type="http://schemas.openxmlformats.org/officeDocument/2006/relationships/image" Target="../media/image343.png"/><Relationship Id="rId50" Type="http://schemas.openxmlformats.org/officeDocument/2006/relationships/image" Target="../media/image282.png"/><Relationship Id="rId55" Type="http://schemas.openxmlformats.org/officeDocument/2006/relationships/image" Target="../media/image348.png"/><Relationship Id="rId7" Type="http://schemas.openxmlformats.org/officeDocument/2006/relationships/image" Target="../media/image288.png"/><Relationship Id="rId2" Type="http://schemas.openxmlformats.org/officeDocument/2006/relationships/image" Target="../media/image318.png"/><Relationship Id="rId16" Type="http://schemas.openxmlformats.org/officeDocument/2006/relationships/image" Target="../media/image267.png"/><Relationship Id="rId29" Type="http://schemas.openxmlformats.org/officeDocument/2006/relationships/image" Target="../media/image333.png"/><Relationship Id="rId11" Type="http://schemas.openxmlformats.org/officeDocument/2006/relationships/image" Target="../media/image320.jpg"/><Relationship Id="rId24" Type="http://schemas.openxmlformats.org/officeDocument/2006/relationships/image" Target="../media/image317.png"/><Relationship Id="rId32" Type="http://schemas.openxmlformats.org/officeDocument/2006/relationships/image" Target="../media/image336.jpg"/><Relationship Id="rId37" Type="http://schemas.openxmlformats.org/officeDocument/2006/relationships/image" Target="../media/image293.png"/><Relationship Id="rId40" Type="http://schemas.openxmlformats.org/officeDocument/2006/relationships/image" Target="../media/image295.png"/><Relationship Id="rId45" Type="http://schemas.openxmlformats.org/officeDocument/2006/relationships/image" Target="../media/image341.png"/><Relationship Id="rId53" Type="http://schemas.openxmlformats.org/officeDocument/2006/relationships/image" Target="../media/image298.png"/><Relationship Id="rId5" Type="http://schemas.openxmlformats.org/officeDocument/2006/relationships/image" Target="../media/image259.png"/><Relationship Id="rId10" Type="http://schemas.openxmlformats.org/officeDocument/2006/relationships/image" Target="../media/image319.png"/><Relationship Id="rId19" Type="http://schemas.openxmlformats.org/officeDocument/2006/relationships/image" Target="../media/image326.png"/><Relationship Id="rId31" Type="http://schemas.openxmlformats.org/officeDocument/2006/relationships/image" Target="../media/image335.png"/><Relationship Id="rId44" Type="http://schemas.openxmlformats.org/officeDocument/2006/relationships/image" Target="../media/image340.png"/><Relationship Id="rId52" Type="http://schemas.openxmlformats.org/officeDocument/2006/relationships/image" Target="../media/image297.png"/><Relationship Id="rId4" Type="http://schemas.openxmlformats.org/officeDocument/2006/relationships/image" Target="../media/image258.png"/><Relationship Id="rId9" Type="http://schemas.openxmlformats.org/officeDocument/2006/relationships/image" Target="../media/image266.png"/><Relationship Id="rId14" Type="http://schemas.openxmlformats.org/officeDocument/2006/relationships/image" Target="../media/image323.png"/><Relationship Id="rId22" Type="http://schemas.openxmlformats.org/officeDocument/2006/relationships/image" Target="../media/image329.png"/><Relationship Id="rId27" Type="http://schemas.openxmlformats.org/officeDocument/2006/relationships/image" Target="../media/image271.png"/><Relationship Id="rId30" Type="http://schemas.openxmlformats.org/officeDocument/2006/relationships/image" Target="../media/image334.png"/><Relationship Id="rId35" Type="http://schemas.openxmlformats.org/officeDocument/2006/relationships/image" Target="../media/image291.png"/><Relationship Id="rId43" Type="http://schemas.openxmlformats.org/officeDocument/2006/relationships/image" Target="../media/image339.png"/><Relationship Id="rId48" Type="http://schemas.openxmlformats.org/officeDocument/2006/relationships/image" Target="../media/image344.png"/><Relationship Id="rId8" Type="http://schemas.openxmlformats.org/officeDocument/2006/relationships/image" Target="../media/image289.png"/><Relationship Id="rId51" Type="http://schemas.openxmlformats.org/officeDocument/2006/relationships/image" Target="../media/image346.png"/><Relationship Id="rId3" Type="http://schemas.openxmlformats.org/officeDocument/2006/relationships/image" Target="../media/image268.png"/><Relationship Id="rId12" Type="http://schemas.openxmlformats.org/officeDocument/2006/relationships/image" Target="../media/image321.png"/><Relationship Id="rId17" Type="http://schemas.openxmlformats.org/officeDocument/2006/relationships/image" Target="../media/image305.png"/><Relationship Id="rId25" Type="http://schemas.openxmlformats.org/officeDocument/2006/relationships/image" Target="../media/image330.png"/><Relationship Id="rId33" Type="http://schemas.openxmlformats.org/officeDocument/2006/relationships/image" Target="../media/image337.png"/><Relationship Id="rId38" Type="http://schemas.openxmlformats.org/officeDocument/2006/relationships/image" Target="../media/image294.png"/><Relationship Id="rId46" Type="http://schemas.openxmlformats.org/officeDocument/2006/relationships/image" Target="../media/image342.png"/><Relationship Id="rId20" Type="http://schemas.openxmlformats.org/officeDocument/2006/relationships/image" Target="../media/image327.png"/><Relationship Id="rId41" Type="http://schemas.openxmlformats.org/officeDocument/2006/relationships/image" Target="../media/image296.png"/><Relationship Id="rId54" Type="http://schemas.openxmlformats.org/officeDocument/2006/relationships/image" Target="../media/image347.png"/><Relationship Id="rId1" Type="http://schemas.openxmlformats.org/officeDocument/2006/relationships/slideLayout" Target="../slideLayouts/slideLayout2.xml"/><Relationship Id="rId6" Type="http://schemas.openxmlformats.org/officeDocument/2006/relationships/image" Target="../media/image260.png"/><Relationship Id="rId15" Type="http://schemas.openxmlformats.org/officeDocument/2006/relationships/image" Target="../media/image324.png"/><Relationship Id="rId23" Type="http://schemas.openxmlformats.org/officeDocument/2006/relationships/image" Target="../media/image280.png"/><Relationship Id="rId28" Type="http://schemas.openxmlformats.org/officeDocument/2006/relationships/image" Target="../media/image332.png"/><Relationship Id="rId36" Type="http://schemas.openxmlformats.org/officeDocument/2006/relationships/image" Target="../media/image292.png"/><Relationship Id="rId49" Type="http://schemas.openxmlformats.org/officeDocument/2006/relationships/image" Target="../media/image345.jpg"/></Relationships>
</file>

<file path=ppt/slides/_rels/slide113.xml.rels><?xml version="1.0" encoding="UTF-8" standalone="yes"?>
<Relationships xmlns="http://schemas.openxmlformats.org/package/2006/relationships"><Relationship Id="rId13" Type="http://schemas.openxmlformats.org/officeDocument/2006/relationships/image" Target="../media/image334.png"/><Relationship Id="rId18" Type="http://schemas.openxmlformats.org/officeDocument/2006/relationships/image" Target="../media/image330.png"/><Relationship Id="rId26" Type="http://schemas.openxmlformats.org/officeDocument/2006/relationships/image" Target="../media/image350.png"/><Relationship Id="rId39" Type="http://schemas.openxmlformats.org/officeDocument/2006/relationships/image" Target="../media/image340.png"/><Relationship Id="rId21" Type="http://schemas.openxmlformats.org/officeDocument/2006/relationships/image" Target="../media/image322.png"/><Relationship Id="rId34" Type="http://schemas.openxmlformats.org/officeDocument/2006/relationships/image" Target="../media/image292.png"/><Relationship Id="rId42" Type="http://schemas.openxmlformats.org/officeDocument/2006/relationships/image" Target="../media/image346.png"/><Relationship Id="rId47" Type="http://schemas.openxmlformats.org/officeDocument/2006/relationships/image" Target="../media/image294.png"/><Relationship Id="rId50" Type="http://schemas.openxmlformats.org/officeDocument/2006/relationships/image" Target="../media/image296.png"/><Relationship Id="rId7" Type="http://schemas.openxmlformats.org/officeDocument/2006/relationships/image" Target="../media/image266.png"/><Relationship Id="rId2" Type="http://schemas.openxmlformats.org/officeDocument/2006/relationships/image" Target="../media/image258.png"/><Relationship Id="rId16" Type="http://schemas.openxmlformats.org/officeDocument/2006/relationships/image" Target="../media/image321.png"/><Relationship Id="rId29" Type="http://schemas.openxmlformats.org/officeDocument/2006/relationships/image" Target="../media/image347.png"/><Relationship Id="rId11" Type="http://schemas.openxmlformats.org/officeDocument/2006/relationships/image" Target="../media/image331.png"/><Relationship Id="rId24" Type="http://schemas.openxmlformats.org/officeDocument/2006/relationships/image" Target="../media/image329.png"/><Relationship Id="rId32" Type="http://schemas.openxmlformats.org/officeDocument/2006/relationships/image" Target="../media/image290.png"/><Relationship Id="rId37" Type="http://schemas.openxmlformats.org/officeDocument/2006/relationships/image" Target="../media/image338.png"/><Relationship Id="rId40" Type="http://schemas.openxmlformats.org/officeDocument/2006/relationships/image" Target="../media/image341.png"/><Relationship Id="rId45" Type="http://schemas.openxmlformats.org/officeDocument/2006/relationships/image" Target="../media/image318.png"/><Relationship Id="rId5" Type="http://schemas.openxmlformats.org/officeDocument/2006/relationships/image" Target="../media/image288.png"/><Relationship Id="rId15" Type="http://schemas.openxmlformats.org/officeDocument/2006/relationships/image" Target="../media/image337.png"/><Relationship Id="rId23" Type="http://schemas.openxmlformats.org/officeDocument/2006/relationships/image" Target="../media/image324.png"/><Relationship Id="rId28" Type="http://schemas.openxmlformats.org/officeDocument/2006/relationships/image" Target="../media/image352.png"/><Relationship Id="rId36" Type="http://schemas.openxmlformats.org/officeDocument/2006/relationships/image" Target="../media/image353.png"/><Relationship Id="rId49" Type="http://schemas.openxmlformats.org/officeDocument/2006/relationships/image" Target="../media/image295.png"/><Relationship Id="rId10" Type="http://schemas.openxmlformats.org/officeDocument/2006/relationships/image" Target="../media/image320.jpg"/><Relationship Id="rId19" Type="http://schemas.openxmlformats.org/officeDocument/2006/relationships/image" Target="../media/image323.png"/><Relationship Id="rId31" Type="http://schemas.openxmlformats.org/officeDocument/2006/relationships/image" Target="../media/image344.png"/><Relationship Id="rId44" Type="http://schemas.openxmlformats.org/officeDocument/2006/relationships/image" Target="../media/image319.png"/><Relationship Id="rId4" Type="http://schemas.openxmlformats.org/officeDocument/2006/relationships/image" Target="../media/image260.png"/><Relationship Id="rId9" Type="http://schemas.openxmlformats.org/officeDocument/2006/relationships/image" Target="../media/image268.png"/><Relationship Id="rId14" Type="http://schemas.openxmlformats.org/officeDocument/2006/relationships/image" Target="../media/image335.png"/><Relationship Id="rId22" Type="http://schemas.openxmlformats.org/officeDocument/2006/relationships/image" Target="../media/image327.png"/><Relationship Id="rId27" Type="http://schemas.openxmlformats.org/officeDocument/2006/relationships/image" Target="../media/image351.png"/><Relationship Id="rId30" Type="http://schemas.openxmlformats.org/officeDocument/2006/relationships/image" Target="../media/image343.png"/><Relationship Id="rId35" Type="http://schemas.openxmlformats.org/officeDocument/2006/relationships/image" Target="../media/image345.jpg"/><Relationship Id="rId43" Type="http://schemas.openxmlformats.org/officeDocument/2006/relationships/image" Target="../media/image297.png"/><Relationship Id="rId48" Type="http://schemas.openxmlformats.org/officeDocument/2006/relationships/image" Target="../media/image285.png"/><Relationship Id="rId8" Type="http://schemas.openxmlformats.org/officeDocument/2006/relationships/image" Target="../media/image267.png"/><Relationship Id="rId51" Type="http://schemas.openxmlformats.org/officeDocument/2006/relationships/image" Target="../media/image298.png"/><Relationship Id="rId3" Type="http://schemas.openxmlformats.org/officeDocument/2006/relationships/image" Target="../media/image259.png"/><Relationship Id="rId12" Type="http://schemas.openxmlformats.org/officeDocument/2006/relationships/image" Target="../media/image271.png"/><Relationship Id="rId17" Type="http://schemas.openxmlformats.org/officeDocument/2006/relationships/image" Target="../media/image326.png"/><Relationship Id="rId25" Type="http://schemas.openxmlformats.org/officeDocument/2006/relationships/image" Target="../media/image349.png"/><Relationship Id="rId33" Type="http://schemas.openxmlformats.org/officeDocument/2006/relationships/image" Target="../media/image291.png"/><Relationship Id="rId38" Type="http://schemas.openxmlformats.org/officeDocument/2006/relationships/image" Target="../media/image339.png"/><Relationship Id="rId46" Type="http://schemas.openxmlformats.org/officeDocument/2006/relationships/image" Target="../media/image293.png"/><Relationship Id="rId20" Type="http://schemas.openxmlformats.org/officeDocument/2006/relationships/image" Target="../media/image328.png"/><Relationship Id="rId41"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289.png"/></Relationships>
</file>

<file path=ppt/slides/_rels/slide114.xml.rels><?xml version="1.0" encoding="UTF-8" standalone="yes"?>
<Relationships xmlns="http://schemas.openxmlformats.org/package/2006/relationships"><Relationship Id="rId13" Type="http://schemas.openxmlformats.org/officeDocument/2006/relationships/image" Target="../media/image347.png"/><Relationship Id="rId18" Type="http://schemas.openxmlformats.org/officeDocument/2006/relationships/image" Target="../media/image359.png"/><Relationship Id="rId26" Type="http://schemas.openxmlformats.org/officeDocument/2006/relationships/image" Target="../media/image292.png"/><Relationship Id="rId3" Type="http://schemas.openxmlformats.org/officeDocument/2006/relationships/image" Target="../media/image355.png"/><Relationship Id="rId21" Type="http://schemas.openxmlformats.org/officeDocument/2006/relationships/image" Target="../media/image353.png"/><Relationship Id="rId34" Type="http://schemas.openxmlformats.org/officeDocument/2006/relationships/image" Target="../media/image370.png"/><Relationship Id="rId7" Type="http://schemas.openxmlformats.org/officeDocument/2006/relationships/image" Target="../media/image260.png"/><Relationship Id="rId12" Type="http://schemas.openxmlformats.org/officeDocument/2006/relationships/image" Target="../media/image357.png"/><Relationship Id="rId17" Type="http://schemas.openxmlformats.org/officeDocument/2006/relationships/image" Target="../media/image264.png"/><Relationship Id="rId25" Type="http://schemas.openxmlformats.org/officeDocument/2006/relationships/image" Target="../media/image362.png"/><Relationship Id="rId33" Type="http://schemas.openxmlformats.org/officeDocument/2006/relationships/image" Target="../media/image369.png"/><Relationship Id="rId2" Type="http://schemas.openxmlformats.org/officeDocument/2006/relationships/image" Target="../media/image354.png"/><Relationship Id="rId16" Type="http://schemas.openxmlformats.org/officeDocument/2006/relationships/image" Target="../media/image358.png"/><Relationship Id="rId20" Type="http://schemas.openxmlformats.org/officeDocument/2006/relationships/image" Target="../media/image268.png"/><Relationship Id="rId29" Type="http://schemas.openxmlformats.org/officeDocument/2006/relationships/image" Target="../media/image365.png"/><Relationship Id="rId1" Type="http://schemas.openxmlformats.org/officeDocument/2006/relationships/slideLayout" Target="../slideLayouts/slideLayout2.xml"/><Relationship Id="rId6" Type="http://schemas.openxmlformats.org/officeDocument/2006/relationships/image" Target="../media/image259.png"/><Relationship Id="rId11" Type="http://schemas.openxmlformats.org/officeDocument/2006/relationships/image" Target="../media/image267.png"/><Relationship Id="rId24" Type="http://schemas.openxmlformats.org/officeDocument/2006/relationships/image" Target="../media/image290.png"/><Relationship Id="rId32" Type="http://schemas.openxmlformats.org/officeDocument/2006/relationships/image" Target="../media/image368.png"/><Relationship Id="rId5" Type="http://schemas.openxmlformats.org/officeDocument/2006/relationships/image" Target="../media/image258.png"/><Relationship Id="rId15" Type="http://schemas.openxmlformats.org/officeDocument/2006/relationships/image" Target="../media/image274.png"/><Relationship Id="rId23" Type="http://schemas.openxmlformats.org/officeDocument/2006/relationships/image" Target="../media/image345.jpg"/><Relationship Id="rId28" Type="http://schemas.openxmlformats.org/officeDocument/2006/relationships/image" Target="../media/image364.png"/><Relationship Id="rId36" Type="http://schemas.openxmlformats.org/officeDocument/2006/relationships/image" Target="../media/image298.png"/><Relationship Id="rId10" Type="http://schemas.openxmlformats.org/officeDocument/2006/relationships/image" Target="../media/image266.png"/><Relationship Id="rId19" Type="http://schemas.openxmlformats.org/officeDocument/2006/relationships/image" Target="../media/image360.png"/><Relationship Id="rId31" Type="http://schemas.openxmlformats.org/officeDocument/2006/relationships/image" Target="../media/image367.png"/><Relationship Id="rId4" Type="http://schemas.openxmlformats.org/officeDocument/2006/relationships/image" Target="../media/image263.png"/><Relationship Id="rId9" Type="http://schemas.openxmlformats.org/officeDocument/2006/relationships/image" Target="../media/image356.png"/><Relationship Id="rId14" Type="http://schemas.openxmlformats.org/officeDocument/2006/relationships/image" Target="../media/image271.png"/><Relationship Id="rId22" Type="http://schemas.openxmlformats.org/officeDocument/2006/relationships/image" Target="../media/image361.png"/><Relationship Id="rId27" Type="http://schemas.openxmlformats.org/officeDocument/2006/relationships/image" Target="../media/image363.png"/><Relationship Id="rId30" Type="http://schemas.openxmlformats.org/officeDocument/2006/relationships/image" Target="../media/image366.png"/><Relationship Id="rId35" Type="http://schemas.openxmlformats.org/officeDocument/2006/relationships/image" Target="../media/image297.png"/><Relationship Id="rId8" Type="http://schemas.openxmlformats.org/officeDocument/2006/relationships/image" Target="../media/image288.png"/></Relationships>
</file>

<file path=ppt/slides/_rels/slide115.xml.rels><?xml version="1.0" encoding="UTF-8" standalone="yes"?>
<Relationships xmlns="http://schemas.openxmlformats.org/package/2006/relationships"><Relationship Id="rId13" Type="http://schemas.openxmlformats.org/officeDocument/2006/relationships/image" Target="../media/image372.png"/><Relationship Id="rId18" Type="http://schemas.openxmlformats.org/officeDocument/2006/relationships/image" Target="../media/image377.png"/><Relationship Id="rId26" Type="http://schemas.openxmlformats.org/officeDocument/2006/relationships/image" Target="../media/image356.png"/><Relationship Id="rId21" Type="http://schemas.openxmlformats.org/officeDocument/2006/relationships/image" Target="../media/image379.png"/><Relationship Id="rId34" Type="http://schemas.openxmlformats.org/officeDocument/2006/relationships/image" Target="../media/image367.png"/><Relationship Id="rId7" Type="http://schemas.openxmlformats.org/officeDocument/2006/relationships/image" Target="../media/image266.png"/><Relationship Id="rId12" Type="http://schemas.openxmlformats.org/officeDocument/2006/relationships/image" Target="../media/image371.png"/><Relationship Id="rId17" Type="http://schemas.openxmlformats.org/officeDocument/2006/relationships/image" Target="../media/image376.png"/><Relationship Id="rId25" Type="http://schemas.openxmlformats.org/officeDocument/2006/relationships/image" Target="../media/image288.png"/><Relationship Id="rId33" Type="http://schemas.openxmlformats.org/officeDocument/2006/relationships/image" Target="../media/image366.png"/><Relationship Id="rId2" Type="http://schemas.openxmlformats.org/officeDocument/2006/relationships/image" Target="../media/image345.jpg"/><Relationship Id="rId16" Type="http://schemas.openxmlformats.org/officeDocument/2006/relationships/image" Target="../media/image375.png"/><Relationship Id="rId20" Type="http://schemas.openxmlformats.org/officeDocument/2006/relationships/image" Target="../media/image353.png"/><Relationship Id="rId29" Type="http://schemas.openxmlformats.org/officeDocument/2006/relationships/image" Target="../media/image292.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68.png"/><Relationship Id="rId24" Type="http://schemas.openxmlformats.org/officeDocument/2006/relationships/image" Target="../media/image298.png"/><Relationship Id="rId32" Type="http://schemas.openxmlformats.org/officeDocument/2006/relationships/image" Target="../media/image365.png"/><Relationship Id="rId37" Type="http://schemas.openxmlformats.org/officeDocument/2006/relationships/image" Target="../media/image370.png"/><Relationship Id="rId5" Type="http://schemas.openxmlformats.org/officeDocument/2006/relationships/image" Target="../media/image259.png"/><Relationship Id="rId15" Type="http://schemas.openxmlformats.org/officeDocument/2006/relationships/image" Target="../media/image374.png"/><Relationship Id="rId23" Type="http://schemas.openxmlformats.org/officeDocument/2006/relationships/image" Target="../media/image297.png"/><Relationship Id="rId28" Type="http://schemas.openxmlformats.org/officeDocument/2006/relationships/image" Target="../media/image362.png"/><Relationship Id="rId36" Type="http://schemas.openxmlformats.org/officeDocument/2006/relationships/image" Target="../media/image382.png"/><Relationship Id="rId10" Type="http://schemas.openxmlformats.org/officeDocument/2006/relationships/image" Target="../media/image264.png"/><Relationship Id="rId19" Type="http://schemas.openxmlformats.org/officeDocument/2006/relationships/image" Target="../media/image378.png"/><Relationship Id="rId31" Type="http://schemas.openxmlformats.org/officeDocument/2006/relationships/image" Target="../media/image364.png"/><Relationship Id="rId4" Type="http://schemas.openxmlformats.org/officeDocument/2006/relationships/image" Target="../media/image258.png"/><Relationship Id="rId9" Type="http://schemas.openxmlformats.org/officeDocument/2006/relationships/image" Target="../media/image357.png"/><Relationship Id="rId14" Type="http://schemas.openxmlformats.org/officeDocument/2006/relationships/image" Target="../media/image373.png"/><Relationship Id="rId22" Type="http://schemas.openxmlformats.org/officeDocument/2006/relationships/image" Target="../media/image380.png"/><Relationship Id="rId27" Type="http://schemas.openxmlformats.org/officeDocument/2006/relationships/image" Target="../media/image290.png"/><Relationship Id="rId30" Type="http://schemas.openxmlformats.org/officeDocument/2006/relationships/image" Target="../media/image363.png"/><Relationship Id="rId35" Type="http://schemas.openxmlformats.org/officeDocument/2006/relationships/image" Target="../media/image381.png"/><Relationship Id="rId8" Type="http://schemas.openxmlformats.org/officeDocument/2006/relationships/image" Target="../media/image267.png"/><Relationship Id="rId3" Type="http://schemas.openxmlformats.org/officeDocument/2006/relationships/image" Target="../media/image271.png"/></Relationships>
</file>

<file path=ppt/slides/_rels/slide116.xml.rels><?xml version="1.0" encoding="UTF-8" standalone="yes"?>
<Relationships xmlns="http://schemas.openxmlformats.org/package/2006/relationships"><Relationship Id="rId13" Type="http://schemas.openxmlformats.org/officeDocument/2006/relationships/image" Target="../media/image297.png"/><Relationship Id="rId18" Type="http://schemas.openxmlformats.org/officeDocument/2006/relationships/image" Target="../media/image349.png"/><Relationship Id="rId26" Type="http://schemas.openxmlformats.org/officeDocument/2006/relationships/image" Target="../media/image394.png"/><Relationship Id="rId39" Type="http://schemas.openxmlformats.org/officeDocument/2006/relationships/image" Target="../media/image290.png"/><Relationship Id="rId21" Type="http://schemas.openxmlformats.org/officeDocument/2006/relationships/image" Target="../media/image269.png"/><Relationship Id="rId34" Type="http://schemas.openxmlformats.org/officeDocument/2006/relationships/image" Target="../media/image399.png"/><Relationship Id="rId42" Type="http://schemas.openxmlformats.org/officeDocument/2006/relationships/image" Target="../media/image363.png"/><Relationship Id="rId47" Type="http://schemas.openxmlformats.org/officeDocument/2006/relationships/image" Target="../media/image368.png"/><Relationship Id="rId50" Type="http://schemas.openxmlformats.org/officeDocument/2006/relationships/image" Target="../media/image404.png"/><Relationship Id="rId7" Type="http://schemas.openxmlformats.org/officeDocument/2006/relationships/image" Target="../media/image306.png"/><Relationship Id="rId2" Type="http://schemas.openxmlformats.org/officeDocument/2006/relationships/image" Target="../media/image258.png"/><Relationship Id="rId16" Type="http://schemas.openxmlformats.org/officeDocument/2006/relationships/image" Target="../media/image267.png"/><Relationship Id="rId29" Type="http://schemas.openxmlformats.org/officeDocument/2006/relationships/image" Target="../media/image330.png"/><Relationship Id="rId11" Type="http://schemas.openxmlformats.org/officeDocument/2006/relationships/image" Target="../media/image386.png"/><Relationship Id="rId24" Type="http://schemas.openxmlformats.org/officeDocument/2006/relationships/image" Target="../media/image392.jpg"/><Relationship Id="rId32" Type="http://schemas.openxmlformats.org/officeDocument/2006/relationships/image" Target="../media/image397.png"/><Relationship Id="rId37" Type="http://schemas.openxmlformats.org/officeDocument/2006/relationships/image" Target="../media/image288.png"/><Relationship Id="rId40" Type="http://schemas.openxmlformats.org/officeDocument/2006/relationships/image" Target="../media/image362.png"/><Relationship Id="rId45" Type="http://schemas.openxmlformats.org/officeDocument/2006/relationships/image" Target="../media/image403.png"/><Relationship Id="rId5" Type="http://schemas.openxmlformats.org/officeDocument/2006/relationships/image" Target="../media/image383.png"/><Relationship Id="rId15" Type="http://schemas.openxmlformats.org/officeDocument/2006/relationships/image" Target="../media/image266.png"/><Relationship Id="rId23" Type="http://schemas.openxmlformats.org/officeDocument/2006/relationships/image" Target="../media/image391.png"/><Relationship Id="rId28" Type="http://schemas.openxmlformats.org/officeDocument/2006/relationships/image" Target="../media/image396.png"/><Relationship Id="rId36" Type="http://schemas.openxmlformats.org/officeDocument/2006/relationships/image" Target="../media/image401.png"/><Relationship Id="rId49" Type="http://schemas.openxmlformats.org/officeDocument/2006/relationships/image" Target="../media/image370.png"/><Relationship Id="rId10" Type="http://schemas.openxmlformats.org/officeDocument/2006/relationships/image" Target="../media/image385.png"/><Relationship Id="rId19" Type="http://schemas.openxmlformats.org/officeDocument/2006/relationships/image" Target="../media/image388.png"/><Relationship Id="rId31" Type="http://schemas.openxmlformats.org/officeDocument/2006/relationships/image" Target="../media/image271.png"/><Relationship Id="rId44" Type="http://schemas.openxmlformats.org/officeDocument/2006/relationships/image" Target="../media/image365.png"/><Relationship Id="rId4" Type="http://schemas.openxmlformats.org/officeDocument/2006/relationships/image" Target="../media/image260.png"/><Relationship Id="rId9" Type="http://schemas.openxmlformats.org/officeDocument/2006/relationships/image" Target="../media/image384.png"/><Relationship Id="rId14" Type="http://schemas.openxmlformats.org/officeDocument/2006/relationships/image" Target="../media/image298.png"/><Relationship Id="rId22" Type="http://schemas.openxmlformats.org/officeDocument/2006/relationships/image" Target="../media/image390.png"/><Relationship Id="rId27" Type="http://schemas.openxmlformats.org/officeDocument/2006/relationships/image" Target="../media/image395.png"/><Relationship Id="rId30" Type="http://schemas.openxmlformats.org/officeDocument/2006/relationships/image" Target="../media/image353.png"/><Relationship Id="rId35" Type="http://schemas.openxmlformats.org/officeDocument/2006/relationships/image" Target="../media/image400.png"/><Relationship Id="rId43" Type="http://schemas.openxmlformats.org/officeDocument/2006/relationships/image" Target="../media/image402.png"/><Relationship Id="rId48" Type="http://schemas.openxmlformats.org/officeDocument/2006/relationships/image" Target="../media/image369.png"/><Relationship Id="rId8" Type="http://schemas.openxmlformats.org/officeDocument/2006/relationships/image" Target="../media/image270.jpg"/><Relationship Id="rId3" Type="http://schemas.openxmlformats.org/officeDocument/2006/relationships/image" Target="../media/image259.png"/><Relationship Id="rId12" Type="http://schemas.openxmlformats.org/officeDocument/2006/relationships/image" Target="../media/image268.png"/><Relationship Id="rId17" Type="http://schemas.openxmlformats.org/officeDocument/2006/relationships/image" Target="../media/image387.png"/><Relationship Id="rId25" Type="http://schemas.openxmlformats.org/officeDocument/2006/relationships/image" Target="../media/image393.png"/><Relationship Id="rId33" Type="http://schemas.openxmlformats.org/officeDocument/2006/relationships/image" Target="../media/image398.png"/><Relationship Id="rId38" Type="http://schemas.openxmlformats.org/officeDocument/2006/relationships/image" Target="../media/image356.png"/><Relationship Id="rId46" Type="http://schemas.openxmlformats.org/officeDocument/2006/relationships/image" Target="../media/image367.png"/><Relationship Id="rId20" Type="http://schemas.openxmlformats.org/officeDocument/2006/relationships/image" Target="../media/image389.jpg"/><Relationship Id="rId41" Type="http://schemas.openxmlformats.org/officeDocument/2006/relationships/image" Target="../media/image292.png"/><Relationship Id="rId1" Type="http://schemas.openxmlformats.org/officeDocument/2006/relationships/slideLayout" Target="../slideLayouts/slideLayout2.xml"/><Relationship Id="rId6" Type="http://schemas.openxmlformats.org/officeDocument/2006/relationships/image" Target="../media/image352.png"/></Relationships>
</file>

<file path=ppt/slides/_rels/slide117.xml.rels><?xml version="1.0" encoding="UTF-8" standalone="yes"?>
<Relationships xmlns="http://schemas.openxmlformats.org/package/2006/relationships"><Relationship Id="rId13" Type="http://schemas.openxmlformats.org/officeDocument/2006/relationships/image" Target="../media/image408.jpg"/><Relationship Id="rId18" Type="http://schemas.openxmlformats.org/officeDocument/2006/relationships/image" Target="../media/image413.png"/><Relationship Id="rId26" Type="http://schemas.openxmlformats.org/officeDocument/2006/relationships/image" Target="../media/image421.png"/><Relationship Id="rId39" Type="http://schemas.openxmlformats.org/officeDocument/2006/relationships/image" Target="../media/image292.png"/><Relationship Id="rId21" Type="http://schemas.openxmlformats.org/officeDocument/2006/relationships/image" Target="../media/image416.png"/><Relationship Id="rId34" Type="http://schemas.openxmlformats.org/officeDocument/2006/relationships/image" Target="../media/image296.png"/><Relationship Id="rId42" Type="http://schemas.openxmlformats.org/officeDocument/2006/relationships/image" Target="../media/image431.png"/><Relationship Id="rId7" Type="http://schemas.openxmlformats.org/officeDocument/2006/relationships/image" Target="../media/image266.png"/><Relationship Id="rId2" Type="http://schemas.openxmlformats.org/officeDocument/2006/relationships/image" Target="../media/image260.png"/><Relationship Id="rId16" Type="http://schemas.openxmlformats.org/officeDocument/2006/relationships/image" Target="../media/image411.png"/><Relationship Id="rId29" Type="http://schemas.openxmlformats.org/officeDocument/2006/relationships/image" Target="../media/image424.png"/><Relationship Id="rId1" Type="http://schemas.openxmlformats.org/officeDocument/2006/relationships/slideLayout" Target="../slideLayouts/slideLayout2.xml"/><Relationship Id="rId6" Type="http://schemas.openxmlformats.org/officeDocument/2006/relationships/image" Target="../media/image259.png"/><Relationship Id="rId11" Type="http://schemas.openxmlformats.org/officeDocument/2006/relationships/image" Target="../media/image352.png"/><Relationship Id="rId24" Type="http://schemas.openxmlformats.org/officeDocument/2006/relationships/image" Target="../media/image419.png"/><Relationship Id="rId32" Type="http://schemas.openxmlformats.org/officeDocument/2006/relationships/image" Target="../media/image285.png"/><Relationship Id="rId37" Type="http://schemas.openxmlformats.org/officeDocument/2006/relationships/image" Target="../media/image290.png"/><Relationship Id="rId40" Type="http://schemas.openxmlformats.org/officeDocument/2006/relationships/image" Target="../media/image283.png"/><Relationship Id="rId45" Type="http://schemas.openxmlformats.org/officeDocument/2006/relationships/image" Target="../media/image298.png"/><Relationship Id="rId5" Type="http://schemas.openxmlformats.org/officeDocument/2006/relationships/image" Target="../media/image258.png"/><Relationship Id="rId15" Type="http://schemas.openxmlformats.org/officeDocument/2006/relationships/image" Target="../media/image410.png"/><Relationship Id="rId23" Type="http://schemas.openxmlformats.org/officeDocument/2006/relationships/image" Target="../media/image418.png"/><Relationship Id="rId28" Type="http://schemas.openxmlformats.org/officeDocument/2006/relationships/image" Target="../media/image423.png"/><Relationship Id="rId36" Type="http://schemas.openxmlformats.org/officeDocument/2006/relationships/image" Target="../media/image428.png"/><Relationship Id="rId10" Type="http://schemas.openxmlformats.org/officeDocument/2006/relationships/image" Target="../media/image297.png"/><Relationship Id="rId19" Type="http://schemas.openxmlformats.org/officeDocument/2006/relationships/image" Target="../media/image414.png"/><Relationship Id="rId31" Type="http://schemas.openxmlformats.org/officeDocument/2006/relationships/image" Target="../media/image426.jpg"/><Relationship Id="rId44" Type="http://schemas.openxmlformats.org/officeDocument/2006/relationships/image" Target="../media/image433.png"/><Relationship Id="rId4" Type="http://schemas.openxmlformats.org/officeDocument/2006/relationships/image" Target="../media/image406.png"/><Relationship Id="rId9" Type="http://schemas.openxmlformats.org/officeDocument/2006/relationships/image" Target="../media/image268.png"/><Relationship Id="rId14" Type="http://schemas.openxmlformats.org/officeDocument/2006/relationships/image" Target="../media/image409.png"/><Relationship Id="rId22" Type="http://schemas.openxmlformats.org/officeDocument/2006/relationships/image" Target="../media/image417.png"/><Relationship Id="rId27" Type="http://schemas.openxmlformats.org/officeDocument/2006/relationships/image" Target="../media/image422.jpg"/><Relationship Id="rId30" Type="http://schemas.openxmlformats.org/officeDocument/2006/relationships/image" Target="../media/image425.png"/><Relationship Id="rId35" Type="http://schemas.openxmlformats.org/officeDocument/2006/relationships/image" Target="../media/image288.png"/><Relationship Id="rId43" Type="http://schemas.openxmlformats.org/officeDocument/2006/relationships/image" Target="../media/image432.png"/><Relationship Id="rId8" Type="http://schemas.openxmlformats.org/officeDocument/2006/relationships/image" Target="../media/image267.png"/><Relationship Id="rId3" Type="http://schemas.openxmlformats.org/officeDocument/2006/relationships/image" Target="../media/image405.png"/><Relationship Id="rId12" Type="http://schemas.openxmlformats.org/officeDocument/2006/relationships/image" Target="../media/image407.png"/><Relationship Id="rId17" Type="http://schemas.openxmlformats.org/officeDocument/2006/relationships/image" Target="../media/image412.png"/><Relationship Id="rId25" Type="http://schemas.openxmlformats.org/officeDocument/2006/relationships/image" Target="../media/image420.png"/><Relationship Id="rId33" Type="http://schemas.openxmlformats.org/officeDocument/2006/relationships/image" Target="../media/image427.png"/><Relationship Id="rId38" Type="http://schemas.openxmlformats.org/officeDocument/2006/relationships/image" Target="../media/image429.png"/><Relationship Id="rId20" Type="http://schemas.openxmlformats.org/officeDocument/2006/relationships/image" Target="../media/image415.png"/><Relationship Id="rId41" Type="http://schemas.openxmlformats.org/officeDocument/2006/relationships/image" Target="../media/image430.png"/></Relationships>
</file>

<file path=ppt/slides/_rels/slide118.xml.rels><?xml version="1.0" encoding="UTF-8" standalone="yes"?>
<Relationships xmlns="http://schemas.openxmlformats.org/package/2006/relationships"><Relationship Id="rId13" Type="http://schemas.openxmlformats.org/officeDocument/2006/relationships/image" Target="../media/image298.png"/><Relationship Id="rId18" Type="http://schemas.openxmlformats.org/officeDocument/2006/relationships/image" Target="../media/image352.png"/><Relationship Id="rId26" Type="http://schemas.openxmlformats.org/officeDocument/2006/relationships/image" Target="../media/image363.png"/><Relationship Id="rId39" Type="http://schemas.openxmlformats.org/officeDocument/2006/relationships/image" Target="../media/image444.png"/><Relationship Id="rId21" Type="http://schemas.openxmlformats.org/officeDocument/2006/relationships/image" Target="../media/image288.png"/><Relationship Id="rId34" Type="http://schemas.openxmlformats.org/officeDocument/2006/relationships/image" Target="../media/image440.jpg"/><Relationship Id="rId42" Type="http://schemas.openxmlformats.org/officeDocument/2006/relationships/image" Target="../media/image332.png"/><Relationship Id="rId7" Type="http://schemas.openxmlformats.org/officeDocument/2006/relationships/image" Target="../media/image438.png"/><Relationship Id="rId2" Type="http://schemas.openxmlformats.org/officeDocument/2006/relationships/image" Target="../media/image434.png"/><Relationship Id="rId16" Type="http://schemas.openxmlformats.org/officeDocument/2006/relationships/image" Target="../media/image353.png"/><Relationship Id="rId20" Type="http://schemas.openxmlformats.org/officeDocument/2006/relationships/image" Target="../media/image392.jpg"/><Relationship Id="rId29" Type="http://schemas.openxmlformats.org/officeDocument/2006/relationships/image" Target="../media/image403.png"/><Relationship Id="rId41" Type="http://schemas.openxmlformats.org/officeDocument/2006/relationships/image" Target="../media/image446.png"/><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268.png"/><Relationship Id="rId24" Type="http://schemas.openxmlformats.org/officeDocument/2006/relationships/image" Target="../media/image362.png"/><Relationship Id="rId32" Type="http://schemas.openxmlformats.org/officeDocument/2006/relationships/image" Target="../media/image369.png"/><Relationship Id="rId37" Type="http://schemas.openxmlformats.org/officeDocument/2006/relationships/image" Target="../media/image383.png"/><Relationship Id="rId40" Type="http://schemas.openxmlformats.org/officeDocument/2006/relationships/image" Target="../media/image445.png"/><Relationship Id="rId5" Type="http://schemas.openxmlformats.org/officeDocument/2006/relationships/image" Target="../media/image260.png"/><Relationship Id="rId15" Type="http://schemas.openxmlformats.org/officeDocument/2006/relationships/image" Target="../media/image267.png"/><Relationship Id="rId23" Type="http://schemas.openxmlformats.org/officeDocument/2006/relationships/image" Target="../media/image290.png"/><Relationship Id="rId28" Type="http://schemas.openxmlformats.org/officeDocument/2006/relationships/image" Target="../media/image365.png"/><Relationship Id="rId36" Type="http://schemas.openxmlformats.org/officeDocument/2006/relationships/image" Target="../media/image442.jpg"/><Relationship Id="rId10" Type="http://schemas.openxmlformats.org/officeDocument/2006/relationships/image" Target="../media/image439.png"/><Relationship Id="rId19" Type="http://schemas.openxmlformats.org/officeDocument/2006/relationships/image" Target="../media/image398.png"/><Relationship Id="rId31" Type="http://schemas.openxmlformats.org/officeDocument/2006/relationships/image" Target="../media/image368.png"/><Relationship Id="rId44" Type="http://schemas.openxmlformats.org/officeDocument/2006/relationships/image" Target="../media/image447.png"/><Relationship Id="rId4" Type="http://schemas.openxmlformats.org/officeDocument/2006/relationships/image" Target="../media/image436.png"/><Relationship Id="rId9" Type="http://schemas.openxmlformats.org/officeDocument/2006/relationships/image" Target="../media/image259.png"/><Relationship Id="rId14" Type="http://schemas.openxmlformats.org/officeDocument/2006/relationships/image" Target="../media/image266.png"/><Relationship Id="rId22" Type="http://schemas.openxmlformats.org/officeDocument/2006/relationships/image" Target="../media/image356.png"/><Relationship Id="rId27" Type="http://schemas.openxmlformats.org/officeDocument/2006/relationships/image" Target="../media/image402.png"/><Relationship Id="rId30" Type="http://schemas.openxmlformats.org/officeDocument/2006/relationships/image" Target="../media/image367.png"/><Relationship Id="rId35" Type="http://schemas.openxmlformats.org/officeDocument/2006/relationships/image" Target="../media/image441.jpg"/><Relationship Id="rId43" Type="http://schemas.openxmlformats.org/officeDocument/2006/relationships/image" Target="../media/image280.png"/><Relationship Id="rId8" Type="http://schemas.openxmlformats.org/officeDocument/2006/relationships/image" Target="../media/image258.png"/><Relationship Id="rId3" Type="http://schemas.openxmlformats.org/officeDocument/2006/relationships/image" Target="../media/image435.png"/><Relationship Id="rId12" Type="http://schemas.openxmlformats.org/officeDocument/2006/relationships/image" Target="../media/image297.png"/><Relationship Id="rId17" Type="http://schemas.openxmlformats.org/officeDocument/2006/relationships/image" Target="../media/image271.png"/><Relationship Id="rId25" Type="http://schemas.openxmlformats.org/officeDocument/2006/relationships/image" Target="../media/image292.png"/><Relationship Id="rId33" Type="http://schemas.openxmlformats.org/officeDocument/2006/relationships/image" Target="../media/image370.png"/><Relationship Id="rId38" Type="http://schemas.openxmlformats.org/officeDocument/2006/relationships/image" Target="../media/image443.png"/></Relationships>
</file>

<file path=ppt/slides/_rels/slide119.xml.rels><?xml version="1.0" encoding="UTF-8" standalone="yes"?>
<Relationships xmlns="http://schemas.openxmlformats.org/package/2006/relationships"><Relationship Id="rId13" Type="http://schemas.openxmlformats.org/officeDocument/2006/relationships/image" Target="../media/image258.png"/><Relationship Id="rId18" Type="http://schemas.openxmlformats.org/officeDocument/2006/relationships/image" Target="../media/image297.png"/><Relationship Id="rId26" Type="http://schemas.openxmlformats.org/officeDocument/2006/relationships/image" Target="../media/image454.png"/><Relationship Id="rId39" Type="http://schemas.openxmlformats.org/officeDocument/2006/relationships/image" Target="../media/image467.png"/><Relationship Id="rId21" Type="http://schemas.openxmlformats.org/officeDocument/2006/relationships/image" Target="../media/image409.png"/><Relationship Id="rId34" Type="http://schemas.openxmlformats.org/officeDocument/2006/relationships/image" Target="../media/image462.png"/><Relationship Id="rId42" Type="http://schemas.openxmlformats.org/officeDocument/2006/relationships/image" Target="../media/image470.png"/><Relationship Id="rId47" Type="http://schemas.openxmlformats.org/officeDocument/2006/relationships/image" Target="../media/image471.png"/><Relationship Id="rId50" Type="http://schemas.openxmlformats.org/officeDocument/2006/relationships/image" Target="../media/image474.png"/><Relationship Id="rId7" Type="http://schemas.openxmlformats.org/officeDocument/2006/relationships/image" Target="../media/image296.png"/><Relationship Id="rId2" Type="http://schemas.openxmlformats.org/officeDocument/2006/relationships/image" Target="../media/image260.png"/><Relationship Id="rId16" Type="http://schemas.openxmlformats.org/officeDocument/2006/relationships/image" Target="../media/image267.png"/><Relationship Id="rId29" Type="http://schemas.openxmlformats.org/officeDocument/2006/relationships/image" Target="../media/image457.png"/><Relationship Id="rId11" Type="http://schemas.openxmlformats.org/officeDocument/2006/relationships/image" Target="../media/image429.png"/><Relationship Id="rId24" Type="http://schemas.openxmlformats.org/officeDocument/2006/relationships/image" Target="../media/image452.png"/><Relationship Id="rId32" Type="http://schemas.openxmlformats.org/officeDocument/2006/relationships/image" Target="../media/image460.png"/><Relationship Id="rId37" Type="http://schemas.openxmlformats.org/officeDocument/2006/relationships/image" Target="../media/image465.png"/><Relationship Id="rId40" Type="http://schemas.openxmlformats.org/officeDocument/2006/relationships/image" Target="../media/image468.png"/><Relationship Id="rId45" Type="http://schemas.openxmlformats.org/officeDocument/2006/relationships/image" Target="../media/image431.png"/><Relationship Id="rId53" Type="http://schemas.openxmlformats.org/officeDocument/2006/relationships/image" Target="../media/image298.png"/><Relationship Id="rId5" Type="http://schemas.openxmlformats.org/officeDocument/2006/relationships/image" Target="../media/image285.png"/><Relationship Id="rId10" Type="http://schemas.openxmlformats.org/officeDocument/2006/relationships/image" Target="../media/image290.png"/><Relationship Id="rId19" Type="http://schemas.openxmlformats.org/officeDocument/2006/relationships/image" Target="../media/image448.png"/><Relationship Id="rId31" Type="http://schemas.openxmlformats.org/officeDocument/2006/relationships/image" Target="../media/image459.png"/><Relationship Id="rId44" Type="http://schemas.openxmlformats.org/officeDocument/2006/relationships/image" Target="../media/image430.png"/><Relationship Id="rId52" Type="http://schemas.openxmlformats.org/officeDocument/2006/relationships/image" Target="../media/image475.png"/><Relationship Id="rId4" Type="http://schemas.openxmlformats.org/officeDocument/2006/relationships/image" Target="../media/image406.png"/><Relationship Id="rId9" Type="http://schemas.openxmlformats.org/officeDocument/2006/relationships/image" Target="../media/image428.png"/><Relationship Id="rId14" Type="http://schemas.openxmlformats.org/officeDocument/2006/relationships/image" Target="../media/image259.png"/><Relationship Id="rId22" Type="http://schemas.openxmlformats.org/officeDocument/2006/relationships/image" Target="../media/image450.png"/><Relationship Id="rId27" Type="http://schemas.openxmlformats.org/officeDocument/2006/relationships/image" Target="../media/image455.png"/><Relationship Id="rId30" Type="http://schemas.openxmlformats.org/officeDocument/2006/relationships/image" Target="../media/image458.png"/><Relationship Id="rId35" Type="http://schemas.openxmlformats.org/officeDocument/2006/relationships/image" Target="../media/image463.png"/><Relationship Id="rId43" Type="http://schemas.openxmlformats.org/officeDocument/2006/relationships/image" Target="../media/image283.png"/><Relationship Id="rId48" Type="http://schemas.openxmlformats.org/officeDocument/2006/relationships/image" Target="../media/image472.png"/><Relationship Id="rId8" Type="http://schemas.openxmlformats.org/officeDocument/2006/relationships/image" Target="../media/image288.png"/><Relationship Id="rId51" Type="http://schemas.openxmlformats.org/officeDocument/2006/relationships/image" Target="../media/image271.png"/><Relationship Id="rId3" Type="http://schemas.openxmlformats.org/officeDocument/2006/relationships/image" Target="../media/image405.png"/><Relationship Id="rId12" Type="http://schemas.openxmlformats.org/officeDocument/2006/relationships/image" Target="../media/image292.png"/><Relationship Id="rId17" Type="http://schemas.openxmlformats.org/officeDocument/2006/relationships/image" Target="../media/image268.png"/><Relationship Id="rId25" Type="http://schemas.openxmlformats.org/officeDocument/2006/relationships/image" Target="../media/image453.png"/><Relationship Id="rId33" Type="http://schemas.openxmlformats.org/officeDocument/2006/relationships/image" Target="../media/image461.png"/><Relationship Id="rId38" Type="http://schemas.openxmlformats.org/officeDocument/2006/relationships/image" Target="../media/image466.png"/><Relationship Id="rId46" Type="http://schemas.openxmlformats.org/officeDocument/2006/relationships/image" Target="../media/image432.png"/><Relationship Id="rId20" Type="http://schemas.openxmlformats.org/officeDocument/2006/relationships/image" Target="../media/image449.png"/><Relationship Id="rId41" Type="http://schemas.openxmlformats.org/officeDocument/2006/relationships/image" Target="../media/image469.png"/><Relationship Id="rId1" Type="http://schemas.openxmlformats.org/officeDocument/2006/relationships/slideLayout" Target="../slideLayouts/slideLayout2.xml"/><Relationship Id="rId6" Type="http://schemas.openxmlformats.org/officeDocument/2006/relationships/image" Target="../media/image427.png"/><Relationship Id="rId15" Type="http://schemas.openxmlformats.org/officeDocument/2006/relationships/image" Target="../media/image266.png"/><Relationship Id="rId23" Type="http://schemas.openxmlformats.org/officeDocument/2006/relationships/image" Target="../media/image451.png"/><Relationship Id="rId28" Type="http://schemas.openxmlformats.org/officeDocument/2006/relationships/image" Target="../media/image456.png"/><Relationship Id="rId36" Type="http://schemas.openxmlformats.org/officeDocument/2006/relationships/image" Target="../media/image464.png"/><Relationship Id="rId49" Type="http://schemas.openxmlformats.org/officeDocument/2006/relationships/image" Target="../media/image473.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13" Type="http://schemas.openxmlformats.org/officeDocument/2006/relationships/image" Target="../media/image287.png"/><Relationship Id="rId18" Type="http://schemas.openxmlformats.org/officeDocument/2006/relationships/image" Target="../media/image292.png"/><Relationship Id="rId26" Type="http://schemas.openxmlformats.org/officeDocument/2006/relationships/image" Target="../media/image267.png"/><Relationship Id="rId39" Type="http://schemas.openxmlformats.org/officeDocument/2006/relationships/image" Target="../media/image353.png"/><Relationship Id="rId21" Type="http://schemas.openxmlformats.org/officeDocument/2006/relationships/image" Target="../media/image295.png"/><Relationship Id="rId34" Type="http://schemas.openxmlformats.org/officeDocument/2006/relationships/image" Target="../media/image335.png"/><Relationship Id="rId7" Type="http://schemas.openxmlformats.org/officeDocument/2006/relationships/image" Target="../media/image481.jpg"/><Relationship Id="rId12" Type="http://schemas.openxmlformats.org/officeDocument/2006/relationships/image" Target="../media/image286.png"/><Relationship Id="rId17" Type="http://schemas.openxmlformats.org/officeDocument/2006/relationships/image" Target="../media/image291.png"/><Relationship Id="rId25" Type="http://schemas.openxmlformats.org/officeDocument/2006/relationships/image" Target="../media/image266.png"/><Relationship Id="rId33" Type="http://schemas.openxmlformats.org/officeDocument/2006/relationships/image" Target="../media/image433.png"/><Relationship Id="rId38" Type="http://schemas.openxmlformats.org/officeDocument/2006/relationships/image" Target="../media/image271.png"/><Relationship Id="rId2" Type="http://schemas.openxmlformats.org/officeDocument/2006/relationships/image" Target="../media/image476.jpg"/><Relationship Id="rId16" Type="http://schemas.openxmlformats.org/officeDocument/2006/relationships/image" Target="../media/image290.png"/><Relationship Id="rId20" Type="http://schemas.openxmlformats.org/officeDocument/2006/relationships/image" Target="../media/image294.png"/><Relationship Id="rId29" Type="http://schemas.openxmlformats.org/officeDocument/2006/relationships/image" Target="../media/image48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285.png"/><Relationship Id="rId24" Type="http://schemas.openxmlformats.org/officeDocument/2006/relationships/image" Target="../media/image259.png"/><Relationship Id="rId32" Type="http://schemas.openxmlformats.org/officeDocument/2006/relationships/image" Target="../media/image486.png"/><Relationship Id="rId37" Type="http://schemas.openxmlformats.org/officeDocument/2006/relationships/image" Target="../media/image489.jpg"/><Relationship Id="rId40" Type="http://schemas.openxmlformats.org/officeDocument/2006/relationships/image" Target="../media/image298.png"/><Relationship Id="rId5" Type="http://schemas.openxmlformats.org/officeDocument/2006/relationships/image" Target="../media/image479.png"/><Relationship Id="rId15" Type="http://schemas.openxmlformats.org/officeDocument/2006/relationships/image" Target="../media/image482.png"/><Relationship Id="rId23" Type="http://schemas.openxmlformats.org/officeDocument/2006/relationships/image" Target="../media/image258.png"/><Relationship Id="rId28" Type="http://schemas.openxmlformats.org/officeDocument/2006/relationships/image" Target="../media/image297.png"/><Relationship Id="rId36" Type="http://schemas.openxmlformats.org/officeDocument/2006/relationships/image" Target="../media/image488.jpg"/><Relationship Id="rId10" Type="http://schemas.openxmlformats.org/officeDocument/2006/relationships/image" Target="../media/image284.png"/><Relationship Id="rId19" Type="http://schemas.openxmlformats.org/officeDocument/2006/relationships/image" Target="../media/image293.png"/><Relationship Id="rId31" Type="http://schemas.openxmlformats.org/officeDocument/2006/relationships/image" Target="../media/image485.png"/><Relationship Id="rId4" Type="http://schemas.openxmlformats.org/officeDocument/2006/relationships/image" Target="../media/image478.jpg"/><Relationship Id="rId9" Type="http://schemas.openxmlformats.org/officeDocument/2006/relationships/image" Target="../media/image283.png"/><Relationship Id="rId14" Type="http://schemas.openxmlformats.org/officeDocument/2006/relationships/image" Target="../media/image288.png"/><Relationship Id="rId22" Type="http://schemas.openxmlformats.org/officeDocument/2006/relationships/image" Target="../media/image296.png"/><Relationship Id="rId27" Type="http://schemas.openxmlformats.org/officeDocument/2006/relationships/image" Target="../media/image268.png"/><Relationship Id="rId30" Type="http://schemas.openxmlformats.org/officeDocument/2006/relationships/image" Target="../media/image484.png"/><Relationship Id="rId35" Type="http://schemas.openxmlformats.org/officeDocument/2006/relationships/image" Target="../media/image487.png"/><Relationship Id="rId8" Type="http://schemas.openxmlformats.org/officeDocument/2006/relationships/image" Target="../media/image260.png"/><Relationship Id="rId3" Type="http://schemas.openxmlformats.org/officeDocument/2006/relationships/image" Target="../media/image477.png"/></Relationships>
</file>

<file path=ppt/slides/_rels/slide121.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492.png"/></Relationships>
</file>

<file path=ppt/slides/_rels/slide122.xml.rels><?xml version="1.0" encoding="UTF-8" standalone="yes"?>
<Relationships xmlns="http://schemas.openxmlformats.org/package/2006/relationships"><Relationship Id="rId8" Type="http://schemas.openxmlformats.org/officeDocument/2006/relationships/image" Target="../media/image499.png"/><Relationship Id="rId13" Type="http://schemas.openxmlformats.org/officeDocument/2006/relationships/image" Target="../media/image473.png"/><Relationship Id="rId18" Type="http://schemas.openxmlformats.org/officeDocument/2006/relationships/image" Target="../media/image508.png"/><Relationship Id="rId3" Type="http://schemas.openxmlformats.org/officeDocument/2006/relationships/image" Target="../media/image494.png"/><Relationship Id="rId21" Type="http://schemas.openxmlformats.org/officeDocument/2006/relationships/image" Target="../media/image511.png"/><Relationship Id="rId7" Type="http://schemas.openxmlformats.org/officeDocument/2006/relationships/image" Target="../media/image498.png"/><Relationship Id="rId12" Type="http://schemas.openxmlformats.org/officeDocument/2006/relationships/image" Target="../media/image503.png"/><Relationship Id="rId17" Type="http://schemas.openxmlformats.org/officeDocument/2006/relationships/image" Target="../media/image507.png"/><Relationship Id="rId2" Type="http://schemas.openxmlformats.org/officeDocument/2006/relationships/image" Target="../media/image493.png"/><Relationship Id="rId16" Type="http://schemas.openxmlformats.org/officeDocument/2006/relationships/image" Target="../media/image506.png"/><Relationship Id="rId20"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image" Target="../media/image502.png"/><Relationship Id="rId24" Type="http://schemas.openxmlformats.org/officeDocument/2006/relationships/image" Target="../media/image513.png"/><Relationship Id="rId5" Type="http://schemas.openxmlformats.org/officeDocument/2006/relationships/image" Target="../media/image496.png"/><Relationship Id="rId15" Type="http://schemas.openxmlformats.org/officeDocument/2006/relationships/image" Target="../media/image505.png"/><Relationship Id="rId23" Type="http://schemas.openxmlformats.org/officeDocument/2006/relationships/image" Target="../media/image512.png"/><Relationship Id="rId10" Type="http://schemas.openxmlformats.org/officeDocument/2006/relationships/image" Target="../media/image501.png"/><Relationship Id="rId19" Type="http://schemas.openxmlformats.org/officeDocument/2006/relationships/image" Target="../media/image509.png"/><Relationship Id="rId4" Type="http://schemas.openxmlformats.org/officeDocument/2006/relationships/image" Target="../media/image495.png"/><Relationship Id="rId9" Type="http://schemas.openxmlformats.org/officeDocument/2006/relationships/image" Target="../media/image500.png"/><Relationship Id="rId14" Type="http://schemas.openxmlformats.org/officeDocument/2006/relationships/image" Target="../media/image504.jpg"/><Relationship Id="rId22" Type="http://schemas.openxmlformats.org/officeDocument/2006/relationships/image" Target="../media/image27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3" Type="http://schemas.openxmlformats.org/officeDocument/2006/relationships/image" Target="../media/image524.png"/><Relationship Id="rId18" Type="http://schemas.openxmlformats.org/officeDocument/2006/relationships/image" Target="../media/image527.png"/><Relationship Id="rId26" Type="http://schemas.openxmlformats.org/officeDocument/2006/relationships/image" Target="../media/image535.png"/><Relationship Id="rId21" Type="http://schemas.openxmlformats.org/officeDocument/2006/relationships/image" Target="../media/image530.png"/><Relationship Id="rId34" Type="http://schemas.openxmlformats.org/officeDocument/2006/relationships/image" Target="../media/image543.png"/><Relationship Id="rId7" Type="http://schemas.openxmlformats.org/officeDocument/2006/relationships/image" Target="../media/image518.png"/><Relationship Id="rId12" Type="http://schemas.openxmlformats.org/officeDocument/2006/relationships/image" Target="../media/image523.png"/><Relationship Id="rId17" Type="http://schemas.openxmlformats.org/officeDocument/2006/relationships/image" Target="../media/image526.png"/><Relationship Id="rId25" Type="http://schemas.openxmlformats.org/officeDocument/2006/relationships/image" Target="../media/image534.png"/><Relationship Id="rId33" Type="http://schemas.openxmlformats.org/officeDocument/2006/relationships/image" Target="../media/image542.png"/><Relationship Id="rId38" Type="http://schemas.openxmlformats.org/officeDocument/2006/relationships/image" Target="../media/image547.png"/><Relationship Id="rId2" Type="http://schemas.openxmlformats.org/officeDocument/2006/relationships/image" Target="../media/image353.png"/><Relationship Id="rId16" Type="http://schemas.openxmlformats.org/officeDocument/2006/relationships/image" Target="../media/image525.png"/><Relationship Id="rId20" Type="http://schemas.openxmlformats.org/officeDocument/2006/relationships/image" Target="../media/image529.png"/><Relationship Id="rId29"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17.png"/><Relationship Id="rId11" Type="http://schemas.openxmlformats.org/officeDocument/2006/relationships/image" Target="../media/image522.png"/><Relationship Id="rId24" Type="http://schemas.openxmlformats.org/officeDocument/2006/relationships/image" Target="../media/image533.png"/><Relationship Id="rId32" Type="http://schemas.openxmlformats.org/officeDocument/2006/relationships/image" Target="../media/image541.png"/><Relationship Id="rId37" Type="http://schemas.openxmlformats.org/officeDocument/2006/relationships/image" Target="../media/image546.png"/><Relationship Id="rId5" Type="http://schemas.openxmlformats.org/officeDocument/2006/relationships/image" Target="../media/image516.png"/><Relationship Id="rId15" Type="http://schemas.openxmlformats.org/officeDocument/2006/relationships/image" Target="../media/image478.jpg"/><Relationship Id="rId23" Type="http://schemas.openxmlformats.org/officeDocument/2006/relationships/image" Target="../media/image532.png"/><Relationship Id="rId28" Type="http://schemas.openxmlformats.org/officeDocument/2006/relationships/image" Target="../media/image537.png"/><Relationship Id="rId36" Type="http://schemas.openxmlformats.org/officeDocument/2006/relationships/image" Target="../media/image545.png"/><Relationship Id="rId10" Type="http://schemas.openxmlformats.org/officeDocument/2006/relationships/image" Target="../media/image521.png"/><Relationship Id="rId19" Type="http://schemas.openxmlformats.org/officeDocument/2006/relationships/image" Target="../media/image528.png"/><Relationship Id="rId31" Type="http://schemas.openxmlformats.org/officeDocument/2006/relationships/image" Target="../media/image540.png"/><Relationship Id="rId4" Type="http://schemas.openxmlformats.org/officeDocument/2006/relationships/image" Target="../media/image515.png"/><Relationship Id="rId9" Type="http://schemas.openxmlformats.org/officeDocument/2006/relationships/image" Target="../media/image520.png"/><Relationship Id="rId14" Type="http://schemas.openxmlformats.org/officeDocument/2006/relationships/image" Target="../media/image476.jpg"/><Relationship Id="rId22" Type="http://schemas.openxmlformats.org/officeDocument/2006/relationships/image" Target="../media/image531.png"/><Relationship Id="rId27" Type="http://schemas.openxmlformats.org/officeDocument/2006/relationships/image" Target="../media/image536.png"/><Relationship Id="rId30" Type="http://schemas.openxmlformats.org/officeDocument/2006/relationships/image" Target="../media/image539.png"/><Relationship Id="rId35" Type="http://schemas.openxmlformats.org/officeDocument/2006/relationships/image" Target="../media/image544.png"/><Relationship Id="rId8" Type="http://schemas.openxmlformats.org/officeDocument/2006/relationships/image" Target="../media/image519.png"/><Relationship Id="rId3" Type="http://schemas.openxmlformats.org/officeDocument/2006/relationships/image" Target="../media/image514.png"/></Relationships>
</file>

<file path=ppt/slides/_rels/slide127.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image" Target="../media/image548.png"/><Relationship Id="rId1" Type="http://schemas.openxmlformats.org/officeDocument/2006/relationships/slideLayout" Target="../slideLayouts/slideLayout15.xml"/><Relationship Id="rId4" Type="http://schemas.openxmlformats.org/officeDocument/2006/relationships/image" Target="../media/image550.png"/></Relationships>
</file>

<file path=ppt/slides/_rels/slide128.xml.rels><?xml version="1.0" encoding="UTF-8" standalone="yes"?>
<Relationships xmlns="http://schemas.openxmlformats.org/package/2006/relationships"><Relationship Id="rId13" Type="http://schemas.openxmlformats.org/officeDocument/2006/relationships/image" Target="../media/image561.jpg"/><Relationship Id="rId18" Type="http://schemas.openxmlformats.org/officeDocument/2006/relationships/image" Target="../media/image566.png"/><Relationship Id="rId26" Type="http://schemas.openxmlformats.org/officeDocument/2006/relationships/image" Target="../media/image573.jpg"/><Relationship Id="rId39" Type="http://schemas.openxmlformats.org/officeDocument/2006/relationships/image" Target="../media/image585.png"/><Relationship Id="rId21" Type="http://schemas.openxmlformats.org/officeDocument/2006/relationships/image" Target="../media/image568.png"/><Relationship Id="rId34" Type="http://schemas.openxmlformats.org/officeDocument/2006/relationships/image" Target="../media/image580.png"/><Relationship Id="rId7" Type="http://schemas.openxmlformats.org/officeDocument/2006/relationships/image" Target="../media/image556.png"/><Relationship Id="rId12" Type="http://schemas.openxmlformats.org/officeDocument/2006/relationships/image" Target="../media/image560.png"/><Relationship Id="rId17" Type="http://schemas.openxmlformats.org/officeDocument/2006/relationships/image" Target="../media/image565.png"/><Relationship Id="rId25" Type="http://schemas.openxmlformats.org/officeDocument/2006/relationships/image" Target="../media/image572.png"/><Relationship Id="rId33" Type="http://schemas.openxmlformats.org/officeDocument/2006/relationships/image" Target="../media/image579.png"/><Relationship Id="rId38" Type="http://schemas.openxmlformats.org/officeDocument/2006/relationships/image" Target="../media/image584.png"/><Relationship Id="rId2" Type="http://schemas.openxmlformats.org/officeDocument/2006/relationships/image" Target="../media/image551.png"/><Relationship Id="rId16" Type="http://schemas.openxmlformats.org/officeDocument/2006/relationships/image" Target="../media/image564.png"/><Relationship Id="rId20" Type="http://schemas.openxmlformats.org/officeDocument/2006/relationships/image" Target="../media/image389.jpg"/><Relationship Id="rId29" Type="http://schemas.openxmlformats.org/officeDocument/2006/relationships/image" Target="../media/image575.png"/><Relationship Id="rId1" Type="http://schemas.openxmlformats.org/officeDocument/2006/relationships/slideLayout" Target="../slideLayouts/slideLayout2.xml"/><Relationship Id="rId6" Type="http://schemas.openxmlformats.org/officeDocument/2006/relationships/image" Target="../media/image555.png"/><Relationship Id="rId11" Type="http://schemas.openxmlformats.org/officeDocument/2006/relationships/image" Target="../media/image559.png"/><Relationship Id="rId24" Type="http://schemas.openxmlformats.org/officeDocument/2006/relationships/image" Target="../media/image571.png"/><Relationship Id="rId32" Type="http://schemas.openxmlformats.org/officeDocument/2006/relationships/image" Target="../media/image578.png"/><Relationship Id="rId37" Type="http://schemas.openxmlformats.org/officeDocument/2006/relationships/image" Target="../media/image583.png"/><Relationship Id="rId5" Type="http://schemas.openxmlformats.org/officeDocument/2006/relationships/image" Target="../media/image554.png"/><Relationship Id="rId15" Type="http://schemas.openxmlformats.org/officeDocument/2006/relationships/image" Target="../media/image563.png"/><Relationship Id="rId23" Type="http://schemas.openxmlformats.org/officeDocument/2006/relationships/image" Target="../media/image570.png"/><Relationship Id="rId28" Type="http://schemas.openxmlformats.org/officeDocument/2006/relationships/image" Target="../media/image419.png"/><Relationship Id="rId36" Type="http://schemas.openxmlformats.org/officeDocument/2006/relationships/image" Target="../media/image582.png"/><Relationship Id="rId10" Type="http://schemas.openxmlformats.org/officeDocument/2006/relationships/image" Target="../media/image558.png"/><Relationship Id="rId19" Type="http://schemas.openxmlformats.org/officeDocument/2006/relationships/image" Target="../media/image567.png"/><Relationship Id="rId31" Type="http://schemas.openxmlformats.org/officeDocument/2006/relationships/image" Target="../media/image577.png"/><Relationship Id="rId4" Type="http://schemas.openxmlformats.org/officeDocument/2006/relationships/image" Target="../media/image553.png"/><Relationship Id="rId9" Type="http://schemas.openxmlformats.org/officeDocument/2006/relationships/image" Target="../media/image557.png"/><Relationship Id="rId14" Type="http://schemas.openxmlformats.org/officeDocument/2006/relationships/image" Target="../media/image562.png"/><Relationship Id="rId22" Type="http://schemas.openxmlformats.org/officeDocument/2006/relationships/image" Target="../media/image569.jpg"/><Relationship Id="rId27" Type="http://schemas.openxmlformats.org/officeDocument/2006/relationships/image" Target="../media/image574.png"/><Relationship Id="rId30" Type="http://schemas.openxmlformats.org/officeDocument/2006/relationships/image" Target="../media/image576.png"/><Relationship Id="rId35" Type="http://schemas.openxmlformats.org/officeDocument/2006/relationships/image" Target="../media/image581.png"/><Relationship Id="rId8" Type="http://schemas.openxmlformats.org/officeDocument/2006/relationships/image" Target="../media/image268.png"/><Relationship Id="rId3" Type="http://schemas.openxmlformats.org/officeDocument/2006/relationships/image" Target="../media/image552.png"/></Relationships>
</file>

<file path=ppt/slides/_rels/slide129.xml.rels><?xml version="1.0" encoding="UTF-8" standalone="yes"?>
<Relationships xmlns="http://schemas.openxmlformats.org/package/2006/relationships"><Relationship Id="rId3" Type="http://schemas.openxmlformats.org/officeDocument/2006/relationships/image" Target="../media/image587.png"/><Relationship Id="rId2" Type="http://schemas.openxmlformats.org/officeDocument/2006/relationships/image" Target="../media/image586.png"/><Relationship Id="rId1" Type="http://schemas.openxmlformats.org/officeDocument/2006/relationships/slideLayout" Target="../slideLayouts/slideLayout2.xml"/><Relationship Id="rId6" Type="http://schemas.openxmlformats.org/officeDocument/2006/relationships/image" Target="../media/image589.png"/><Relationship Id="rId5" Type="http://schemas.openxmlformats.org/officeDocument/2006/relationships/image" Target="../media/image239.png"/><Relationship Id="rId4" Type="http://schemas.openxmlformats.org/officeDocument/2006/relationships/image" Target="../media/image58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596.png"/><Relationship Id="rId3" Type="http://schemas.openxmlformats.org/officeDocument/2006/relationships/image" Target="../media/image591.png"/><Relationship Id="rId7" Type="http://schemas.openxmlformats.org/officeDocument/2006/relationships/image" Target="../media/image595.png"/><Relationship Id="rId12"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594.png"/><Relationship Id="rId11" Type="http://schemas.openxmlformats.org/officeDocument/2006/relationships/image" Target="../media/image599.png"/><Relationship Id="rId5" Type="http://schemas.openxmlformats.org/officeDocument/2006/relationships/image" Target="../media/image593.png"/><Relationship Id="rId10" Type="http://schemas.openxmlformats.org/officeDocument/2006/relationships/image" Target="../media/image598.png"/><Relationship Id="rId4" Type="http://schemas.openxmlformats.org/officeDocument/2006/relationships/image" Target="../media/image592.png"/><Relationship Id="rId9" Type="http://schemas.openxmlformats.org/officeDocument/2006/relationships/image" Target="../media/image59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3" Type="http://schemas.openxmlformats.org/officeDocument/2006/relationships/image" Target="../media/image611.png"/><Relationship Id="rId18" Type="http://schemas.openxmlformats.org/officeDocument/2006/relationships/image" Target="../media/image615.png"/><Relationship Id="rId26" Type="http://schemas.openxmlformats.org/officeDocument/2006/relationships/image" Target="../media/image623.png"/><Relationship Id="rId39" Type="http://schemas.openxmlformats.org/officeDocument/2006/relationships/image" Target="../media/image636.png"/><Relationship Id="rId21" Type="http://schemas.openxmlformats.org/officeDocument/2006/relationships/image" Target="../media/image618.png"/><Relationship Id="rId34" Type="http://schemas.openxmlformats.org/officeDocument/2006/relationships/image" Target="../media/image631.png"/><Relationship Id="rId7" Type="http://schemas.openxmlformats.org/officeDocument/2006/relationships/image" Target="../media/image606.png"/><Relationship Id="rId12" Type="http://schemas.openxmlformats.org/officeDocument/2006/relationships/image" Target="../media/image419.png"/><Relationship Id="rId17" Type="http://schemas.openxmlformats.org/officeDocument/2006/relationships/image" Target="../media/image614.png"/><Relationship Id="rId25" Type="http://schemas.openxmlformats.org/officeDocument/2006/relationships/image" Target="../media/image622.png"/><Relationship Id="rId33" Type="http://schemas.openxmlformats.org/officeDocument/2006/relationships/image" Target="../media/image630.png"/><Relationship Id="rId38" Type="http://schemas.openxmlformats.org/officeDocument/2006/relationships/image" Target="../media/image635.png"/><Relationship Id="rId2" Type="http://schemas.openxmlformats.org/officeDocument/2006/relationships/image" Target="../media/image601.png"/><Relationship Id="rId16" Type="http://schemas.openxmlformats.org/officeDocument/2006/relationships/image" Target="../media/image613.jpg"/><Relationship Id="rId20" Type="http://schemas.openxmlformats.org/officeDocument/2006/relationships/image" Target="../media/image617.png"/><Relationship Id="rId29" Type="http://schemas.openxmlformats.org/officeDocument/2006/relationships/image" Target="../media/image626.png"/><Relationship Id="rId1" Type="http://schemas.openxmlformats.org/officeDocument/2006/relationships/slideLayout" Target="../slideLayouts/slideLayout2.xml"/><Relationship Id="rId6" Type="http://schemas.openxmlformats.org/officeDocument/2006/relationships/image" Target="../media/image605.png"/><Relationship Id="rId11" Type="http://schemas.openxmlformats.org/officeDocument/2006/relationships/image" Target="../media/image610.png"/><Relationship Id="rId24" Type="http://schemas.openxmlformats.org/officeDocument/2006/relationships/image" Target="../media/image621.png"/><Relationship Id="rId32" Type="http://schemas.openxmlformats.org/officeDocument/2006/relationships/image" Target="../media/image629.png"/><Relationship Id="rId37" Type="http://schemas.openxmlformats.org/officeDocument/2006/relationships/image" Target="../media/image634.png"/><Relationship Id="rId40" Type="http://schemas.openxmlformats.org/officeDocument/2006/relationships/image" Target="../media/image637.jpg"/><Relationship Id="rId5" Type="http://schemas.openxmlformats.org/officeDocument/2006/relationships/image" Target="../media/image604.png"/><Relationship Id="rId15" Type="http://schemas.openxmlformats.org/officeDocument/2006/relationships/image" Target="../media/image612.png"/><Relationship Id="rId23" Type="http://schemas.openxmlformats.org/officeDocument/2006/relationships/image" Target="../media/image620.png"/><Relationship Id="rId28" Type="http://schemas.openxmlformats.org/officeDocument/2006/relationships/image" Target="../media/image625.png"/><Relationship Id="rId36" Type="http://schemas.openxmlformats.org/officeDocument/2006/relationships/image" Target="../media/image633.png"/><Relationship Id="rId10" Type="http://schemas.openxmlformats.org/officeDocument/2006/relationships/image" Target="../media/image609.png"/><Relationship Id="rId19" Type="http://schemas.openxmlformats.org/officeDocument/2006/relationships/image" Target="../media/image616.png"/><Relationship Id="rId31" Type="http://schemas.openxmlformats.org/officeDocument/2006/relationships/image" Target="../media/image628.png"/><Relationship Id="rId4" Type="http://schemas.openxmlformats.org/officeDocument/2006/relationships/image" Target="../media/image603.jpg"/><Relationship Id="rId9" Type="http://schemas.openxmlformats.org/officeDocument/2006/relationships/image" Target="../media/image608.png"/><Relationship Id="rId14" Type="http://schemas.openxmlformats.org/officeDocument/2006/relationships/image" Target="../media/image424.png"/><Relationship Id="rId22" Type="http://schemas.openxmlformats.org/officeDocument/2006/relationships/image" Target="../media/image619.png"/><Relationship Id="rId27" Type="http://schemas.openxmlformats.org/officeDocument/2006/relationships/image" Target="../media/image624.png"/><Relationship Id="rId30" Type="http://schemas.openxmlformats.org/officeDocument/2006/relationships/image" Target="../media/image627.png"/><Relationship Id="rId35" Type="http://schemas.openxmlformats.org/officeDocument/2006/relationships/image" Target="../media/image632.png"/><Relationship Id="rId8" Type="http://schemas.openxmlformats.org/officeDocument/2006/relationships/image" Target="../media/image607.png"/><Relationship Id="rId3" Type="http://schemas.openxmlformats.org/officeDocument/2006/relationships/image" Target="../media/image602.png"/></Relationships>
</file>

<file path=ppt/slides/_rels/slide133.xml.rels><?xml version="1.0" encoding="UTF-8" standalone="yes"?>
<Relationships xmlns="http://schemas.openxmlformats.org/package/2006/relationships"><Relationship Id="rId13" Type="http://schemas.openxmlformats.org/officeDocument/2006/relationships/image" Target="../media/image644.png"/><Relationship Id="rId18" Type="http://schemas.openxmlformats.org/officeDocument/2006/relationships/image" Target="../media/image648.png"/><Relationship Id="rId26" Type="http://schemas.openxmlformats.org/officeDocument/2006/relationships/image" Target="../media/image614.png"/><Relationship Id="rId21" Type="http://schemas.openxmlformats.org/officeDocument/2006/relationships/image" Target="../media/image419.png"/><Relationship Id="rId34" Type="http://schemas.openxmlformats.org/officeDocument/2006/relationships/image" Target="../media/image657.png"/><Relationship Id="rId7" Type="http://schemas.openxmlformats.org/officeDocument/2006/relationships/image" Target="../media/image640.png"/><Relationship Id="rId12" Type="http://schemas.openxmlformats.org/officeDocument/2006/relationships/image" Target="../media/image616.png"/><Relationship Id="rId17" Type="http://schemas.openxmlformats.org/officeDocument/2006/relationships/image" Target="../media/image647.png"/><Relationship Id="rId25" Type="http://schemas.openxmlformats.org/officeDocument/2006/relationships/image" Target="../media/image613.jpg"/><Relationship Id="rId33" Type="http://schemas.openxmlformats.org/officeDocument/2006/relationships/image" Target="../media/image656.png"/><Relationship Id="rId38" Type="http://schemas.openxmlformats.org/officeDocument/2006/relationships/image" Target="../media/image637.jpg"/><Relationship Id="rId2" Type="http://schemas.openxmlformats.org/officeDocument/2006/relationships/image" Target="../media/image638.png"/><Relationship Id="rId16" Type="http://schemas.openxmlformats.org/officeDocument/2006/relationships/image" Target="../media/image646.png"/><Relationship Id="rId20" Type="http://schemas.openxmlformats.org/officeDocument/2006/relationships/image" Target="../media/image650.png"/><Relationship Id="rId29" Type="http://schemas.openxmlformats.org/officeDocument/2006/relationships/image" Target="../media/image653.png"/><Relationship Id="rId1" Type="http://schemas.openxmlformats.org/officeDocument/2006/relationships/slideLayout" Target="../slideLayouts/slideLayout2.xml"/><Relationship Id="rId6" Type="http://schemas.openxmlformats.org/officeDocument/2006/relationships/image" Target="../media/image639.png"/><Relationship Id="rId11" Type="http://schemas.openxmlformats.org/officeDocument/2006/relationships/image" Target="../media/image615.png"/><Relationship Id="rId24" Type="http://schemas.openxmlformats.org/officeDocument/2006/relationships/image" Target="../media/image651.png"/><Relationship Id="rId32" Type="http://schemas.openxmlformats.org/officeDocument/2006/relationships/image" Target="../media/image630.png"/><Relationship Id="rId37" Type="http://schemas.openxmlformats.org/officeDocument/2006/relationships/image" Target="../media/image660.png"/><Relationship Id="rId5" Type="http://schemas.openxmlformats.org/officeDocument/2006/relationships/image" Target="../media/image604.png"/><Relationship Id="rId15" Type="http://schemas.openxmlformats.org/officeDocument/2006/relationships/image" Target="../media/image610.png"/><Relationship Id="rId23" Type="http://schemas.openxmlformats.org/officeDocument/2006/relationships/image" Target="../media/image424.png"/><Relationship Id="rId28" Type="http://schemas.openxmlformats.org/officeDocument/2006/relationships/image" Target="../media/image652.png"/><Relationship Id="rId36" Type="http://schemas.openxmlformats.org/officeDocument/2006/relationships/image" Target="../media/image659.png"/><Relationship Id="rId10" Type="http://schemas.openxmlformats.org/officeDocument/2006/relationships/image" Target="../media/image643.png"/><Relationship Id="rId19" Type="http://schemas.openxmlformats.org/officeDocument/2006/relationships/image" Target="../media/image649.png"/><Relationship Id="rId31" Type="http://schemas.openxmlformats.org/officeDocument/2006/relationships/image" Target="../media/image655.png"/><Relationship Id="rId4" Type="http://schemas.openxmlformats.org/officeDocument/2006/relationships/image" Target="../media/image603.jpg"/><Relationship Id="rId9" Type="http://schemas.openxmlformats.org/officeDocument/2006/relationships/image" Target="../media/image642.png"/><Relationship Id="rId14" Type="http://schemas.openxmlformats.org/officeDocument/2006/relationships/image" Target="../media/image645.png"/><Relationship Id="rId22" Type="http://schemas.openxmlformats.org/officeDocument/2006/relationships/image" Target="../media/image611.png"/><Relationship Id="rId27" Type="http://schemas.openxmlformats.org/officeDocument/2006/relationships/image" Target="../media/image625.png"/><Relationship Id="rId30" Type="http://schemas.openxmlformats.org/officeDocument/2006/relationships/image" Target="../media/image654.png"/><Relationship Id="rId35" Type="http://schemas.openxmlformats.org/officeDocument/2006/relationships/image" Target="../media/image658.png"/><Relationship Id="rId8" Type="http://schemas.openxmlformats.org/officeDocument/2006/relationships/image" Target="../media/image641.png"/><Relationship Id="rId3" Type="http://schemas.openxmlformats.org/officeDocument/2006/relationships/image" Target="../media/image602.png"/></Relationships>
</file>

<file path=ppt/slides/_rels/slide134.xml.rels><?xml version="1.0" encoding="UTF-8" standalone="yes"?>
<Relationships xmlns="http://schemas.openxmlformats.org/package/2006/relationships"><Relationship Id="rId13" Type="http://schemas.openxmlformats.org/officeDocument/2006/relationships/image" Target="../media/image669.png"/><Relationship Id="rId18" Type="http://schemas.openxmlformats.org/officeDocument/2006/relationships/image" Target="../media/image674.png"/><Relationship Id="rId26" Type="http://schemas.openxmlformats.org/officeDocument/2006/relationships/image" Target="../media/image681.png"/><Relationship Id="rId39" Type="http://schemas.openxmlformats.org/officeDocument/2006/relationships/image" Target="../media/image687.png"/><Relationship Id="rId21" Type="http://schemas.openxmlformats.org/officeDocument/2006/relationships/image" Target="../media/image676.png"/><Relationship Id="rId34" Type="http://schemas.openxmlformats.org/officeDocument/2006/relationships/image" Target="../media/image612.png"/><Relationship Id="rId42" Type="http://schemas.openxmlformats.org/officeDocument/2006/relationships/image" Target="../media/image690.png"/><Relationship Id="rId47" Type="http://schemas.openxmlformats.org/officeDocument/2006/relationships/image" Target="../media/image695.png"/><Relationship Id="rId50" Type="http://schemas.openxmlformats.org/officeDocument/2006/relationships/image" Target="../media/image698.png"/><Relationship Id="rId7" Type="http://schemas.openxmlformats.org/officeDocument/2006/relationships/image" Target="../media/image604.png"/><Relationship Id="rId2" Type="http://schemas.openxmlformats.org/officeDocument/2006/relationships/image" Target="../media/image661.png"/><Relationship Id="rId16" Type="http://schemas.openxmlformats.org/officeDocument/2006/relationships/image" Target="../media/image672.png"/><Relationship Id="rId29" Type="http://schemas.openxmlformats.org/officeDocument/2006/relationships/image" Target="../media/image684.png"/><Relationship Id="rId11" Type="http://schemas.openxmlformats.org/officeDocument/2006/relationships/image" Target="../media/image667.png"/><Relationship Id="rId24" Type="http://schemas.openxmlformats.org/officeDocument/2006/relationships/image" Target="../media/image679.png"/><Relationship Id="rId32" Type="http://schemas.openxmlformats.org/officeDocument/2006/relationships/image" Target="../media/image419.png"/><Relationship Id="rId37" Type="http://schemas.openxmlformats.org/officeDocument/2006/relationships/image" Target="../media/image637.jpg"/><Relationship Id="rId40" Type="http://schemas.openxmlformats.org/officeDocument/2006/relationships/image" Target="../media/image688.png"/><Relationship Id="rId45" Type="http://schemas.openxmlformats.org/officeDocument/2006/relationships/image" Target="../media/image693.png"/><Relationship Id="rId5" Type="http://schemas.openxmlformats.org/officeDocument/2006/relationships/image" Target="../media/image662.png"/><Relationship Id="rId15" Type="http://schemas.openxmlformats.org/officeDocument/2006/relationships/image" Target="../media/image671.png"/><Relationship Id="rId23" Type="http://schemas.openxmlformats.org/officeDocument/2006/relationships/image" Target="../media/image678.png"/><Relationship Id="rId28" Type="http://schemas.openxmlformats.org/officeDocument/2006/relationships/image" Target="../media/image683.png"/><Relationship Id="rId36" Type="http://schemas.openxmlformats.org/officeDocument/2006/relationships/image" Target="../media/image625.png"/><Relationship Id="rId49" Type="http://schemas.openxmlformats.org/officeDocument/2006/relationships/image" Target="../media/image697.png"/><Relationship Id="rId10" Type="http://schemas.openxmlformats.org/officeDocument/2006/relationships/image" Target="../media/image666.png"/><Relationship Id="rId19" Type="http://schemas.openxmlformats.org/officeDocument/2006/relationships/image" Target="../media/image675.png"/><Relationship Id="rId31" Type="http://schemas.openxmlformats.org/officeDocument/2006/relationships/image" Target="../media/image424.png"/><Relationship Id="rId44" Type="http://schemas.openxmlformats.org/officeDocument/2006/relationships/image" Target="../media/image692.png"/><Relationship Id="rId4" Type="http://schemas.openxmlformats.org/officeDocument/2006/relationships/image" Target="../media/image603.jpg"/><Relationship Id="rId9" Type="http://schemas.openxmlformats.org/officeDocument/2006/relationships/image" Target="../media/image665.png"/><Relationship Id="rId14" Type="http://schemas.openxmlformats.org/officeDocument/2006/relationships/image" Target="../media/image670.png"/><Relationship Id="rId22" Type="http://schemas.openxmlformats.org/officeDocument/2006/relationships/image" Target="../media/image677.png"/><Relationship Id="rId27" Type="http://schemas.openxmlformats.org/officeDocument/2006/relationships/image" Target="../media/image682.png"/><Relationship Id="rId30" Type="http://schemas.openxmlformats.org/officeDocument/2006/relationships/image" Target="../media/image685.png"/><Relationship Id="rId35" Type="http://schemas.openxmlformats.org/officeDocument/2006/relationships/image" Target="../media/image614.png"/><Relationship Id="rId43" Type="http://schemas.openxmlformats.org/officeDocument/2006/relationships/image" Target="../media/image691.png"/><Relationship Id="rId48" Type="http://schemas.openxmlformats.org/officeDocument/2006/relationships/image" Target="../media/image696.png"/><Relationship Id="rId8" Type="http://schemas.openxmlformats.org/officeDocument/2006/relationships/image" Target="../media/image664.png"/><Relationship Id="rId51" Type="http://schemas.openxmlformats.org/officeDocument/2006/relationships/image" Target="../media/image699.png"/><Relationship Id="rId3" Type="http://schemas.openxmlformats.org/officeDocument/2006/relationships/image" Target="../media/image602.png"/><Relationship Id="rId12" Type="http://schemas.openxmlformats.org/officeDocument/2006/relationships/image" Target="../media/image668.png"/><Relationship Id="rId17" Type="http://schemas.openxmlformats.org/officeDocument/2006/relationships/image" Target="../media/image673.png"/><Relationship Id="rId25" Type="http://schemas.openxmlformats.org/officeDocument/2006/relationships/image" Target="../media/image680.png"/><Relationship Id="rId33" Type="http://schemas.openxmlformats.org/officeDocument/2006/relationships/image" Target="../media/image611.png"/><Relationship Id="rId38" Type="http://schemas.openxmlformats.org/officeDocument/2006/relationships/image" Target="../media/image686.png"/><Relationship Id="rId46" Type="http://schemas.openxmlformats.org/officeDocument/2006/relationships/image" Target="../media/image694.png"/><Relationship Id="rId20" Type="http://schemas.openxmlformats.org/officeDocument/2006/relationships/image" Target="../media/image610.png"/><Relationship Id="rId41" Type="http://schemas.openxmlformats.org/officeDocument/2006/relationships/image" Target="../media/image689.png"/><Relationship Id="rId1" Type="http://schemas.openxmlformats.org/officeDocument/2006/relationships/slideLayout" Target="../slideLayouts/slideLayout2.xml"/><Relationship Id="rId6" Type="http://schemas.openxmlformats.org/officeDocument/2006/relationships/image" Target="../media/image663.png"/></Relationships>
</file>

<file path=ppt/slides/_rels/slide135.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1.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image" Target="../media/image700.png"/><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573.jp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3.png"/><Relationship Id="rId15" Type="http://schemas.openxmlformats.org/officeDocument/2006/relationships/image" Target="../media/image712.png"/><Relationship Id="rId23" Type="http://schemas.openxmlformats.org/officeDocument/2006/relationships/image" Target="../media/image720.jp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2.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s>
</file>

<file path=ppt/slides/_rels/slide136.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735.png"/><Relationship Id="rId18" Type="http://schemas.openxmlformats.org/officeDocument/2006/relationships/image" Target="../media/image740.png"/><Relationship Id="rId26" Type="http://schemas.openxmlformats.org/officeDocument/2006/relationships/image" Target="../media/image747.png"/><Relationship Id="rId3" Type="http://schemas.openxmlformats.org/officeDocument/2006/relationships/image" Target="../media/image725.png"/><Relationship Id="rId21" Type="http://schemas.openxmlformats.org/officeDocument/2006/relationships/image" Target="../media/image743.png"/><Relationship Id="rId7" Type="http://schemas.openxmlformats.org/officeDocument/2006/relationships/image" Target="../media/image729.png"/><Relationship Id="rId12" Type="http://schemas.openxmlformats.org/officeDocument/2006/relationships/image" Target="../media/image734.png"/><Relationship Id="rId17" Type="http://schemas.openxmlformats.org/officeDocument/2006/relationships/image" Target="../media/image739.png"/><Relationship Id="rId25" Type="http://schemas.openxmlformats.org/officeDocument/2006/relationships/image" Target="../media/image711.png"/><Relationship Id="rId2" Type="http://schemas.openxmlformats.org/officeDocument/2006/relationships/image" Target="../media/image724.png"/><Relationship Id="rId16" Type="http://schemas.openxmlformats.org/officeDocument/2006/relationships/image" Target="../media/image738.png"/><Relationship Id="rId20" Type="http://schemas.openxmlformats.org/officeDocument/2006/relationships/image" Target="../media/image742.png"/><Relationship Id="rId1" Type="http://schemas.openxmlformats.org/officeDocument/2006/relationships/slideLayout" Target="../slideLayouts/slideLayout2.xml"/><Relationship Id="rId6" Type="http://schemas.openxmlformats.org/officeDocument/2006/relationships/image" Target="../media/image728.png"/><Relationship Id="rId11" Type="http://schemas.openxmlformats.org/officeDocument/2006/relationships/image" Target="../media/image733.png"/><Relationship Id="rId24" Type="http://schemas.openxmlformats.org/officeDocument/2006/relationships/image" Target="../media/image746.png"/><Relationship Id="rId5" Type="http://schemas.openxmlformats.org/officeDocument/2006/relationships/image" Target="../media/image727.png"/><Relationship Id="rId15" Type="http://schemas.openxmlformats.org/officeDocument/2006/relationships/image" Target="../media/image737.png"/><Relationship Id="rId23" Type="http://schemas.openxmlformats.org/officeDocument/2006/relationships/image" Target="../media/image745.png"/><Relationship Id="rId10" Type="http://schemas.openxmlformats.org/officeDocument/2006/relationships/image" Target="../media/image732.png"/><Relationship Id="rId19" Type="http://schemas.openxmlformats.org/officeDocument/2006/relationships/image" Target="../media/image741.png"/><Relationship Id="rId4" Type="http://schemas.openxmlformats.org/officeDocument/2006/relationships/image" Target="../media/image726.png"/><Relationship Id="rId9" Type="http://schemas.openxmlformats.org/officeDocument/2006/relationships/image" Target="../media/image731.png"/><Relationship Id="rId14" Type="http://schemas.openxmlformats.org/officeDocument/2006/relationships/image" Target="../media/image736.png"/><Relationship Id="rId22" Type="http://schemas.openxmlformats.org/officeDocument/2006/relationships/image" Target="../media/image744.png"/></Relationships>
</file>

<file path=ppt/slides/_rels/slide137.xml.rels><?xml version="1.0" encoding="UTF-8" standalone="yes"?>
<Relationships xmlns="http://schemas.openxmlformats.org/package/2006/relationships"><Relationship Id="rId3" Type="http://schemas.openxmlformats.org/officeDocument/2006/relationships/image" Target="../media/image748.png"/><Relationship Id="rId2" Type="http://schemas.openxmlformats.org/officeDocument/2006/relationships/image" Target="../media/image586.png"/><Relationship Id="rId1" Type="http://schemas.openxmlformats.org/officeDocument/2006/relationships/slideLayout" Target="../slideLayouts/slideLayout2.xml"/><Relationship Id="rId6" Type="http://schemas.openxmlformats.org/officeDocument/2006/relationships/image" Target="../media/image589.png"/><Relationship Id="rId5" Type="http://schemas.openxmlformats.org/officeDocument/2006/relationships/image" Target="../media/image239.png"/><Relationship Id="rId4" Type="http://schemas.openxmlformats.org/officeDocument/2006/relationships/image" Target="../media/image749.png"/></Relationships>
</file>

<file path=ppt/slides/_rels/slide138.xml.rels><?xml version="1.0" encoding="UTF-8" standalone="yes"?>
<Relationships xmlns="http://schemas.openxmlformats.org/package/2006/relationships"><Relationship Id="rId8" Type="http://schemas.openxmlformats.org/officeDocument/2006/relationships/image" Target="../media/image756.png"/><Relationship Id="rId13" Type="http://schemas.openxmlformats.org/officeDocument/2006/relationships/image" Target="../media/image761.png"/><Relationship Id="rId18" Type="http://schemas.openxmlformats.org/officeDocument/2006/relationships/image" Target="../media/image766.png"/><Relationship Id="rId26" Type="http://schemas.openxmlformats.org/officeDocument/2006/relationships/image" Target="../media/image774.png"/><Relationship Id="rId3" Type="http://schemas.openxmlformats.org/officeDocument/2006/relationships/image" Target="../media/image751.png"/><Relationship Id="rId21" Type="http://schemas.openxmlformats.org/officeDocument/2006/relationships/image" Target="../media/image769.png"/><Relationship Id="rId7" Type="http://schemas.openxmlformats.org/officeDocument/2006/relationships/image" Target="../media/image755.png"/><Relationship Id="rId12" Type="http://schemas.openxmlformats.org/officeDocument/2006/relationships/image" Target="../media/image760.png"/><Relationship Id="rId17" Type="http://schemas.openxmlformats.org/officeDocument/2006/relationships/image" Target="../media/image765.png"/><Relationship Id="rId25" Type="http://schemas.openxmlformats.org/officeDocument/2006/relationships/image" Target="../media/image773.png"/><Relationship Id="rId2" Type="http://schemas.openxmlformats.org/officeDocument/2006/relationships/image" Target="../media/image750.png"/><Relationship Id="rId16" Type="http://schemas.openxmlformats.org/officeDocument/2006/relationships/image" Target="../media/image764.png"/><Relationship Id="rId20" Type="http://schemas.openxmlformats.org/officeDocument/2006/relationships/image" Target="../media/image768.png"/><Relationship Id="rId1" Type="http://schemas.openxmlformats.org/officeDocument/2006/relationships/slideLayout" Target="../slideLayouts/slideLayout2.xml"/><Relationship Id="rId6" Type="http://schemas.openxmlformats.org/officeDocument/2006/relationships/image" Target="../media/image754.png"/><Relationship Id="rId11" Type="http://schemas.openxmlformats.org/officeDocument/2006/relationships/image" Target="../media/image759.png"/><Relationship Id="rId24" Type="http://schemas.openxmlformats.org/officeDocument/2006/relationships/image" Target="../media/image772.png"/><Relationship Id="rId5" Type="http://schemas.openxmlformats.org/officeDocument/2006/relationships/image" Target="../media/image753.png"/><Relationship Id="rId15" Type="http://schemas.openxmlformats.org/officeDocument/2006/relationships/image" Target="../media/image763.png"/><Relationship Id="rId23" Type="http://schemas.openxmlformats.org/officeDocument/2006/relationships/image" Target="../media/image771.png"/><Relationship Id="rId10" Type="http://schemas.openxmlformats.org/officeDocument/2006/relationships/image" Target="../media/image758.png"/><Relationship Id="rId19" Type="http://schemas.openxmlformats.org/officeDocument/2006/relationships/image" Target="../media/image767.png"/><Relationship Id="rId4" Type="http://schemas.openxmlformats.org/officeDocument/2006/relationships/image" Target="../media/image752.png"/><Relationship Id="rId9" Type="http://schemas.openxmlformats.org/officeDocument/2006/relationships/image" Target="../media/image757.png"/><Relationship Id="rId14" Type="http://schemas.openxmlformats.org/officeDocument/2006/relationships/image" Target="../media/image762.png"/><Relationship Id="rId22" Type="http://schemas.openxmlformats.org/officeDocument/2006/relationships/image" Target="../media/image770.png"/><Relationship Id="rId27" Type="http://schemas.openxmlformats.org/officeDocument/2006/relationships/image" Target="../media/image775.png"/></Relationships>
</file>

<file path=ppt/slides/_rels/slide139.xml.rels><?xml version="1.0" encoding="UTF-8" standalone="yes"?>
<Relationships xmlns="http://schemas.openxmlformats.org/package/2006/relationships"><Relationship Id="rId3" Type="http://schemas.openxmlformats.org/officeDocument/2006/relationships/image" Target="../media/image748.png"/><Relationship Id="rId2" Type="http://schemas.openxmlformats.org/officeDocument/2006/relationships/image" Target="../media/image776.png"/><Relationship Id="rId1" Type="http://schemas.openxmlformats.org/officeDocument/2006/relationships/slideLayout" Target="../slideLayouts/slideLayout2.xml"/><Relationship Id="rId6" Type="http://schemas.openxmlformats.org/officeDocument/2006/relationships/image" Target="../media/image589.png"/><Relationship Id="rId5" Type="http://schemas.openxmlformats.org/officeDocument/2006/relationships/image" Target="../media/image239.png"/><Relationship Id="rId4" Type="http://schemas.openxmlformats.org/officeDocument/2006/relationships/image" Target="../media/image58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8" Type="http://schemas.openxmlformats.org/officeDocument/2006/relationships/image" Target="../media/image783.png"/><Relationship Id="rId13" Type="http://schemas.openxmlformats.org/officeDocument/2006/relationships/image" Target="../media/image559.png"/><Relationship Id="rId18" Type="http://schemas.openxmlformats.org/officeDocument/2006/relationships/image" Target="../media/image792.png"/><Relationship Id="rId3" Type="http://schemas.openxmlformats.org/officeDocument/2006/relationships/image" Target="../media/image778.png"/><Relationship Id="rId7" Type="http://schemas.openxmlformats.org/officeDocument/2006/relationships/image" Target="../media/image782.png"/><Relationship Id="rId12" Type="http://schemas.openxmlformats.org/officeDocument/2006/relationships/image" Target="../media/image787.png"/><Relationship Id="rId17" Type="http://schemas.openxmlformats.org/officeDocument/2006/relationships/image" Target="../media/image791.png"/><Relationship Id="rId2" Type="http://schemas.openxmlformats.org/officeDocument/2006/relationships/image" Target="../media/image777.png"/><Relationship Id="rId16" Type="http://schemas.openxmlformats.org/officeDocument/2006/relationships/image" Target="../media/image790.png"/><Relationship Id="rId1" Type="http://schemas.openxmlformats.org/officeDocument/2006/relationships/slideLayout" Target="../slideLayouts/slideLayout2.xml"/><Relationship Id="rId6" Type="http://schemas.openxmlformats.org/officeDocument/2006/relationships/image" Target="../media/image781.png"/><Relationship Id="rId11" Type="http://schemas.openxmlformats.org/officeDocument/2006/relationships/image" Target="../media/image786.jpg"/><Relationship Id="rId5" Type="http://schemas.openxmlformats.org/officeDocument/2006/relationships/image" Target="../media/image780.png"/><Relationship Id="rId15" Type="http://schemas.openxmlformats.org/officeDocument/2006/relationships/image" Target="../media/image789.png"/><Relationship Id="rId10" Type="http://schemas.openxmlformats.org/officeDocument/2006/relationships/image" Target="../media/image785.png"/><Relationship Id="rId4" Type="http://schemas.openxmlformats.org/officeDocument/2006/relationships/image" Target="../media/image779.png"/><Relationship Id="rId9" Type="http://schemas.openxmlformats.org/officeDocument/2006/relationships/image" Target="../media/image784.png"/><Relationship Id="rId14" Type="http://schemas.openxmlformats.org/officeDocument/2006/relationships/image" Target="../media/image788.png"/></Relationships>
</file>

<file path=ppt/slides/_rels/slide142.xml.rels><?xml version="1.0" encoding="UTF-8" standalone="yes"?>
<Relationships xmlns="http://schemas.openxmlformats.org/package/2006/relationships"><Relationship Id="rId8" Type="http://schemas.openxmlformats.org/officeDocument/2006/relationships/image" Target="../media/image793.png"/><Relationship Id="rId13" Type="http://schemas.openxmlformats.org/officeDocument/2006/relationships/image" Target="../media/image559.png"/><Relationship Id="rId18" Type="http://schemas.openxmlformats.org/officeDocument/2006/relationships/image" Target="../media/image792.png"/><Relationship Id="rId3" Type="http://schemas.openxmlformats.org/officeDocument/2006/relationships/image" Target="../media/image777.png"/><Relationship Id="rId7" Type="http://schemas.openxmlformats.org/officeDocument/2006/relationships/image" Target="../media/image782.png"/><Relationship Id="rId12" Type="http://schemas.openxmlformats.org/officeDocument/2006/relationships/image" Target="../media/image787.png"/><Relationship Id="rId17" Type="http://schemas.openxmlformats.org/officeDocument/2006/relationships/image" Target="../media/image791.png"/><Relationship Id="rId2" Type="http://schemas.openxmlformats.org/officeDocument/2006/relationships/image" Target="../media/image778.png"/><Relationship Id="rId16" Type="http://schemas.openxmlformats.org/officeDocument/2006/relationships/image" Target="../media/image790.png"/><Relationship Id="rId1" Type="http://schemas.openxmlformats.org/officeDocument/2006/relationships/slideLayout" Target="../slideLayouts/slideLayout2.xml"/><Relationship Id="rId6" Type="http://schemas.openxmlformats.org/officeDocument/2006/relationships/image" Target="../media/image781.png"/><Relationship Id="rId11" Type="http://schemas.openxmlformats.org/officeDocument/2006/relationships/image" Target="../media/image786.jpg"/><Relationship Id="rId5" Type="http://schemas.openxmlformats.org/officeDocument/2006/relationships/image" Target="../media/image780.png"/><Relationship Id="rId15" Type="http://schemas.openxmlformats.org/officeDocument/2006/relationships/image" Target="../media/image789.png"/><Relationship Id="rId10" Type="http://schemas.openxmlformats.org/officeDocument/2006/relationships/image" Target="../media/image785.png"/><Relationship Id="rId4" Type="http://schemas.openxmlformats.org/officeDocument/2006/relationships/image" Target="../media/image779.png"/><Relationship Id="rId9" Type="http://schemas.openxmlformats.org/officeDocument/2006/relationships/image" Target="../media/image784.png"/><Relationship Id="rId14" Type="http://schemas.openxmlformats.org/officeDocument/2006/relationships/image" Target="../media/image788.png"/></Relationships>
</file>

<file path=ppt/slides/_rels/slide143.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05.png"/><Relationship Id="rId18" Type="http://schemas.openxmlformats.org/officeDocument/2006/relationships/image" Target="../media/image809.png"/><Relationship Id="rId3" Type="http://schemas.openxmlformats.org/officeDocument/2006/relationships/image" Target="../media/image795.png"/><Relationship Id="rId7" Type="http://schemas.openxmlformats.org/officeDocument/2006/relationships/image" Target="../media/image799.png"/><Relationship Id="rId12" Type="http://schemas.openxmlformats.org/officeDocument/2006/relationships/image" Target="../media/image804.png"/><Relationship Id="rId17" Type="http://schemas.openxmlformats.org/officeDocument/2006/relationships/image" Target="../media/image808.png"/><Relationship Id="rId2" Type="http://schemas.openxmlformats.org/officeDocument/2006/relationships/image" Target="../media/image794.png"/><Relationship Id="rId16" Type="http://schemas.openxmlformats.org/officeDocument/2006/relationships/image" Target="../media/image807.png"/><Relationship Id="rId20" Type="http://schemas.openxmlformats.org/officeDocument/2006/relationships/image" Target="../media/image790.png"/><Relationship Id="rId1" Type="http://schemas.openxmlformats.org/officeDocument/2006/relationships/slideLayout" Target="../slideLayouts/slideLayout2.xml"/><Relationship Id="rId6" Type="http://schemas.openxmlformats.org/officeDocument/2006/relationships/image" Target="../media/image798.png"/><Relationship Id="rId11" Type="http://schemas.openxmlformats.org/officeDocument/2006/relationships/image" Target="../media/image803.png"/><Relationship Id="rId5" Type="http://schemas.openxmlformats.org/officeDocument/2006/relationships/image" Target="../media/image797.png"/><Relationship Id="rId15" Type="http://schemas.openxmlformats.org/officeDocument/2006/relationships/image" Target="../media/image806.png"/><Relationship Id="rId10" Type="http://schemas.openxmlformats.org/officeDocument/2006/relationships/image" Target="../media/image802.png"/><Relationship Id="rId19" Type="http://schemas.openxmlformats.org/officeDocument/2006/relationships/image" Target="../media/image810.jpg"/><Relationship Id="rId4" Type="http://schemas.openxmlformats.org/officeDocument/2006/relationships/image" Target="../media/image796.png"/><Relationship Id="rId9" Type="http://schemas.openxmlformats.org/officeDocument/2006/relationships/image" Target="../media/image801.png"/><Relationship Id="rId14" Type="http://schemas.openxmlformats.org/officeDocument/2006/relationships/image" Target="../media/image792.png"/></Relationships>
</file>

<file path=ppt/slides/_rels/slide144.xml.rels><?xml version="1.0" encoding="UTF-8" standalone="yes"?>
<Relationships xmlns="http://schemas.openxmlformats.org/package/2006/relationships"><Relationship Id="rId8" Type="http://schemas.openxmlformats.org/officeDocument/2006/relationships/image" Target="../media/image815.png"/><Relationship Id="rId13" Type="http://schemas.openxmlformats.org/officeDocument/2006/relationships/image" Target="../media/image792.png"/><Relationship Id="rId18" Type="http://schemas.openxmlformats.org/officeDocument/2006/relationships/image" Target="../media/image821.png"/><Relationship Id="rId3" Type="http://schemas.openxmlformats.org/officeDocument/2006/relationships/image" Target="../media/image812.png"/><Relationship Id="rId21" Type="http://schemas.openxmlformats.org/officeDocument/2006/relationships/image" Target="../media/image786.jpg"/><Relationship Id="rId7" Type="http://schemas.openxmlformats.org/officeDocument/2006/relationships/image" Target="../media/image799.png"/><Relationship Id="rId12" Type="http://schemas.openxmlformats.org/officeDocument/2006/relationships/image" Target="../media/image818.png"/><Relationship Id="rId17" Type="http://schemas.openxmlformats.org/officeDocument/2006/relationships/image" Target="../media/image820.png"/><Relationship Id="rId2" Type="http://schemas.openxmlformats.org/officeDocument/2006/relationships/image" Target="../media/image811.png"/><Relationship Id="rId16" Type="http://schemas.openxmlformats.org/officeDocument/2006/relationships/image" Target="../media/image819.png"/><Relationship Id="rId20" Type="http://schemas.openxmlformats.org/officeDocument/2006/relationships/image" Target="../media/image823.png"/><Relationship Id="rId1" Type="http://schemas.openxmlformats.org/officeDocument/2006/relationships/slideLayout" Target="../slideLayouts/slideLayout2.xml"/><Relationship Id="rId6" Type="http://schemas.openxmlformats.org/officeDocument/2006/relationships/image" Target="../media/image798.png"/><Relationship Id="rId11" Type="http://schemas.openxmlformats.org/officeDocument/2006/relationships/image" Target="../media/image817.png"/><Relationship Id="rId24" Type="http://schemas.openxmlformats.org/officeDocument/2006/relationships/image" Target="../media/image826.png"/><Relationship Id="rId5" Type="http://schemas.openxmlformats.org/officeDocument/2006/relationships/image" Target="../media/image814.png"/><Relationship Id="rId15" Type="http://schemas.openxmlformats.org/officeDocument/2006/relationships/image" Target="../media/image559.png"/><Relationship Id="rId23" Type="http://schemas.openxmlformats.org/officeDocument/2006/relationships/image" Target="../media/image825.png"/><Relationship Id="rId10" Type="http://schemas.openxmlformats.org/officeDocument/2006/relationships/image" Target="../media/image816.png"/><Relationship Id="rId19" Type="http://schemas.openxmlformats.org/officeDocument/2006/relationships/image" Target="../media/image822.png"/><Relationship Id="rId4" Type="http://schemas.openxmlformats.org/officeDocument/2006/relationships/image" Target="../media/image813.png"/><Relationship Id="rId9" Type="http://schemas.openxmlformats.org/officeDocument/2006/relationships/image" Target="../media/image801.png"/><Relationship Id="rId14" Type="http://schemas.openxmlformats.org/officeDocument/2006/relationships/image" Target="../media/image790.png"/><Relationship Id="rId22" Type="http://schemas.openxmlformats.org/officeDocument/2006/relationships/image" Target="../media/image824.png"/></Relationships>
</file>

<file path=ppt/slides/_rels/slide145.xml.rels><?xml version="1.0" encoding="UTF-8" standalone="yes"?>
<Relationships xmlns="http://schemas.openxmlformats.org/package/2006/relationships"><Relationship Id="rId8" Type="http://schemas.openxmlformats.org/officeDocument/2006/relationships/image" Target="../media/image833.png"/><Relationship Id="rId13" Type="http://schemas.openxmlformats.org/officeDocument/2006/relationships/image" Target="../media/image792.png"/><Relationship Id="rId3" Type="http://schemas.openxmlformats.org/officeDocument/2006/relationships/image" Target="../media/image828.png"/><Relationship Id="rId7" Type="http://schemas.openxmlformats.org/officeDocument/2006/relationships/image" Target="../media/image832.png"/><Relationship Id="rId12" Type="http://schemas.openxmlformats.org/officeDocument/2006/relationships/image" Target="../media/image836.png"/><Relationship Id="rId17" Type="http://schemas.openxmlformats.org/officeDocument/2006/relationships/image" Target="../media/image840.png"/><Relationship Id="rId2" Type="http://schemas.openxmlformats.org/officeDocument/2006/relationships/image" Target="../media/image827.png"/><Relationship Id="rId16" Type="http://schemas.openxmlformats.org/officeDocument/2006/relationships/image" Target="../media/image839.png"/><Relationship Id="rId1" Type="http://schemas.openxmlformats.org/officeDocument/2006/relationships/slideLayout" Target="../slideLayouts/slideLayout2.xml"/><Relationship Id="rId6" Type="http://schemas.openxmlformats.org/officeDocument/2006/relationships/image" Target="../media/image831.png"/><Relationship Id="rId11" Type="http://schemas.openxmlformats.org/officeDocument/2006/relationships/image" Target="../media/image784.png"/><Relationship Id="rId5" Type="http://schemas.openxmlformats.org/officeDocument/2006/relationships/image" Target="../media/image830.png"/><Relationship Id="rId15" Type="http://schemas.openxmlformats.org/officeDocument/2006/relationships/image" Target="../media/image838.png"/><Relationship Id="rId10" Type="http://schemas.openxmlformats.org/officeDocument/2006/relationships/image" Target="../media/image835.png"/><Relationship Id="rId4" Type="http://schemas.openxmlformats.org/officeDocument/2006/relationships/image" Target="../media/image829.png"/><Relationship Id="rId9" Type="http://schemas.openxmlformats.org/officeDocument/2006/relationships/image" Target="../media/image834.png"/><Relationship Id="rId14" Type="http://schemas.openxmlformats.org/officeDocument/2006/relationships/image" Target="../media/image837.png"/></Relationships>
</file>

<file path=ppt/slides/_rels/slide146.xml.rels><?xml version="1.0" encoding="UTF-8" standalone="yes"?>
<Relationships xmlns="http://schemas.openxmlformats.org/package/2006/relationships"><Relationship Id="rId8" Type="http://schemas.openxmlformats.org/officeDocument/2006/relationships/image" Target="../media/image847.png"/><Relationship Id="rId13" Type="http://schemas.openxmlformats.org/officeDocument/2006/relationships/image" Target="../media/image849.png"/><Relationship Id="rId3" Type="http://schemas.openxmlformats.org/officeDocument/2006/relationships/image" Target="../media/image842.png"/><Relationship Id="rId7" Type="http://schemas.openxmlformats.org/officeDocument/2006/relationships/image" Target="../media/image846.png"/><Relationship Id="rId12" Type="http://schemas.openxmlformats.org/officeDocument/2006/relationships/image" Target="../media/image833.png"/><Relationship Id="rId17" Type="http://schemas.openxmlformats.org/officeDocument/2006/relationships/image" Target="../media/image852.png"/><Relationship Id="rId2" Type="http://schemas.openxmlformats.org/officeDocument/2006/relationships/image" Target="../media/image841.png"/><Relationship Id="rId16" Type="http://schemas.openxmlformats.org/officeDocument/2006/relationships/image" Target="../media/image851.jpg"/><Relationship Id="rId1" Type="http://schemas.openxmlformats.org/officeDocument/2006/relationships/slideLayout" Target="../slideLayouts/slideLayout2.xml"/><Relationship Id="rId6" Type="http://schemas.openxmlformats.org/officeDocument/2006/relationships/image" Target="../media/image845.png"/><Relationship Id="rId11" Type="http://schemas.openxmlformats.org/officeDocument/2006/relationships/image" Target="../media/image792.png"/><Relationship Id="rId5" Type="http://schemas.openxmlformats.org/officeDocument/2006/relationships/image" Target="../media/image844.png"/><Relationship Id="rId15" Type="http://schemas.openxmlformats.org/officeDocument/2006/relationships/image" Target="../media/image786.jpg"/><Relationship Id="rId10" Type="http://schemas.openxmlformats.org/officeDocument/2006/relationships/image" Target="../media/image848.png"/><Relationship Id="rId4" Type="http://schemas.openxmlformats.org/officeDocument/2006/relationships/image" Target="../media/image843.png"/><Relationship Id="rId9" Type="http://schemas.openxmlformats.org/officeDocument/2006/relationships/image" Target="../media/image838.png"/><Relationship Id="rId14" Type="http://schemas.openxmlformats.org/officeDocument/2006/relationships/image" Target="../media/image850.png"/></Relationships>
</file>

<file path=ppt/slides/_rels/slide147.xml.rels><?xml version="1.0" encoding="UTF-8" standalone="yes"?>
<Relationships xmlns="http://schemas.openxmlformats.org/package/2006/relationships"><Relationship Id="rId8" Type="http://schemas.openxmlformats.org/officeDocument/2006/relationships/image" Target="../media/image784.png"/><Relationship Id="rId3" Type="http://schemas.openxmlformats.org/officeDocument/2006/relationships/image" Target="../media/image854.png"/><Relationship Id="rId7" Type="http://schemas.openxmlformats.org/officeDocument/2006/relationships/image" Target="../media/image838.png"/><Relationship Id="rId12" Type="http://schemas.openxmlformats.org/officeDocument/2006/relationships/image" Target="../media/image857.png"/><Relationship Id="rId2" Type="http://schemas.openxmlformats.org/officeDocument/2006/relationships/image" Target="../media/image853.png"/><Relationship Id="rId1" Type="http://schemas.openxmlformats.org/officeDocument/2006/relationships/slideLayout" Target="../slideLayouts/slideLayout2.xml"/><Relationship Id="rId6" Type="http://schemas.openxmlformats.org/officeDocument/2006/relationships/image" Target="../media/image855.png"/><Relationship Id="rId11" Type="http://schemas.openxmlformats.org/officeDocument/2006/relationships/image" Target="../media/image792.png"/><Relationship Id="rId5" Type="http://schemas.openxmlformats.org/officeDocument/2006/relationships/image" Target="../media/image785.png"/><Relationship Id="rId10" Type="http://schemas.openxmlformats.org/officeDocument/2006/relationships/image" Target="../media/image837.png"/><Relationship Id="rId4" Type="http://schemas.openxmlformats.org/officeDocument/2006/relationships/image" Target="../media/image781.png"/><Relationship Id="rId9" Type="http://schemas.openxmlformats.org/officeDocument/2006/relationships/image" Target="../media/image856.png"/></Relationships>
</file>

<file path=ppt/slides/_rels/slide148.xml.rels><?xml version="1.0" encoding="UTF-8" standalone="yes"?>
<Relationships xmlns="http://schemas.openxmlformats.org/package/2006/relationships"><Relationship Id="rId8" Type="http://schemas.openxmlformats.org/officeDocument/2006/relationships/image" Target="../media/image864.png"/><Relationship Id="rId3" Type="http://schemas.openxmlformats.org/officeDocument/2006/relationships/image" Target="../media/image859.png"/><Relationship Id="rId7" Type="http://schemas.openxmlformats.org/officeDocument/2006/relationships/image" Target="../media/image863.png"/><Relationship Id="rId12" Type="http://schemas.openxmlformats.org/officeDocument/2006/relationships/image" Target="../media/image866.png"/><Relationship Id="rId2" Type="http://schemas.openxmlformats.org/officeDocument/2006/relationships/image" Target="../media/image858.png"/><Relationship Id="rId1" Type="http://schemas.openxmlformats.org/officeDocument/2006/relationships/slideLayout" Target="../slideLayouts/slideLayout2.xml"/><Relationship Id="rId6" Type="http://schemas.openxmlformats.org/officeDocument/2006/relationships/image" Target="../media/image862.png"/><Relationship Id="rId11" Type="http://schemas.openxmlformats.org/officeDocument/2006/relationships/image" Target="../media/image785.png"/><Relationship Id="rId5" Type="http://schemas.openxmlformats.org/officeDocument/2006/relationships/image" Target="../media/image861.png"/><Relationship Id="rId10" Type="http://schemas.openxmlformats.org/officeDocument/2006/relationships/image" Target="../media/image865.png"/><Relationship Id="rId4" Type="http://schemas.openxmlformats.org/officeDocument/2006/relationships/image" Target="../media/image860.png"/><Relationship Id="rId9" Type="http://schemas.openxmlformats.org/officeDocument/2006/relationships/image" Target="../media/image781.png"/></Relationships>
</file>

<file path=ppt/slides/_rels/slide149.xml.rels><?xml version="1.0" encoding="UTF-8" standalone="yes"?>
<Relationships xmlns="http://schemas.openxmlformats.org/package/2006/relationships"><Relationship Id="rId8" Type="http://schemas.openxmlformats.org/officeDocument/2006/relationships/image" Target="../media/image818.png"/><Relationship Id="rId13" Type="http://schemas.openxmlformats.org/officeDocument/2006/relationships/image" Target="../media/image804.png"/><Relationship Id="rId18" Type="http://schemas.openxmlformats.org/officeDocument/2006/relationships/image" Target="../media/image839.png"/><Relationship Id="rId3" Type="http://schemas.openxmlformats.org/officeDocument/2006/relationships/image" Target="../media/image868.png"/><Relationship Id="rId21" Type="http://schemas.openxmlformats.org/officeDocument/2006/relationships/image" Target="../media/image875.png"/><Relationship Id="rId7" Type="http://schemas.openxmlformats.org/officeDocument/2006/relationships/image" Target="../media/image805.png"/><Relationship Id="rId12" Type="http://schemas.openxmlformats.org/officeDocument/2006/relationships/image" Target="../media/image815.png"/><Relationship Id="rId17" Type="http://schemas.openxmlformats.org/officeDocument/2006/relationships/image" Target="../media/image874.png"/><Relationship Id="rId2" Type="http://schemas.openxmlformats.org/officeDocument/2006/relationships/image" Target="../media/image867.png"/><Relationship Id="rId16" Type="http://schemas.openxmlformats.org/officeDocument/2006/relationships/image" Target="../media/image873.png"/><Relationship Id="rId20" Type="http://schemas.openxmlformats.org/officeDocument/2006/relationships/image" Target="../media/image786.jpg"/><Relationship Id="rId1" Type="http://schemas.openxmlformats.org/officeDocument/2006/relationships/slideLayout" Target="../slideLayouts/slideLayout2.xml"/><Relationship Id="rId6" Type="http://schemas.openxmlformats.org/officeDocument/2006/relationships/image" Target="../media/image871.png"/><Relationship Id="rId11" Type="http://schemas.openxmlformats.org/officeDocument/2006/relationships/image" Target="../media/image800.png"/><Relationship Id="rId5" Type="http://schemas.openxmlformats.org/officeDocument/2006/relationships/image" Target="../media/image870.png"/><Relationship Id="rId15" Type="http://schemas.openxmlformats.org/officeDocument/2006/relationships/image" Target="../media/image792.png"/><Relationship Id="rId10" Type="http://schemas.openxmlformats.org/officeDocument/2006/relationships/image" Target="../media/image872.png"/><Relationship Id="rId19" Type="http://schemas.openxmlformats.org/officeDocument/2006/relationships/image" Target="../media/image790.png"/><Relationship Id="rId4" Type="http://schemas.openxmlformats.org/officeDocument/2006/relationships/image" Target="../media/image869.png"/><Relationship Id="rId9" Type="http://schemas.openxmlformats.org/officeDocument/2006/relationships/image" Target="../media/image801.png"/><Relationship Id="rId14" Type="http://schemas.openxmlformats.org/officeDocument/2006/relationships/image" Target="../media/image79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838.png"/><Relationship Id="rId13" Type="http://schemas.openxmlformats.org/officeDocument/2006/relationships/image" Target="../media/image885.png"/><Relationship Id="rId3" Type="http://schemas.openxmlformats.org/officeDocument/2006/relationships/image" Target="../media/image877.png"/><Relationship Id="rId7" Type="http://schemas.openxmlformats.org/officeDocument/2006/relationships/image" Target="../media/image880.png"/><Relationship Id="rId12" Type="http://schemas.openxmlformats.org/officeDocument/2006/relationships/image" Target="../media/image884.png"/><Relationship Id="rId2" Type="http://schemas.openxmlformats.org/officeDocument/2006/relationships/image" Target="../media/image876.png"/><Relationship Id="rId1" Type="http://schemas.openxmlformats.org/officeDocument/2006/relationships/slideLayout" Target="../slideLayouts/slideLayout2.xml"/><Relationship Id="rId6" Type="http://schemas.openxmlformats.org/officeDocument/2006/relationships/image" Target="../media/image805.png"/><Relationship Id="rId11" Type="http://schemas.openxmlformats.org/officeDocument/2006/relationships/image" Target="../media/image883.png"/><Relationship Id="rId5" Type="http://schemas.openxmlformats.org/officeDocument/2006/relationships/image" Target="../media/image879.png"/><Relationship Id="rId15" Type="http://schemas.openxmlformats.org/officeDocument/2006/relationships/image" Target="../media/image792.png"/><Relationship Id="rId10" Type="http://schemas.openxmlformats.org/officeDocument/2006/relationships/image" Target="../media/image882.png"/><Relationship Id="rId4" Type="http://schemas.openxmlformats.org/officeDocument/2006/relationships/image" Target="../media/image878.png"/><Relationship Id="rId9" Type="http://schemas.openxmlformats.org/officeDocument/2006/relationships/image" Target="../media/image881.png"/><Relationship Id="rId14" Type="http://schemas.openxmlformats.org/officeDocument/2006/relationships/image" Target="../media/image79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891.jpg"/><Relationship Id="rId13" Type="http://schemas.openxmlformats.org/officeDocument/2006/relationships/image" Target="../media/image895.png"/><Relationship Id="rId3" Type="http://schemas.openxmlformats.org/officeDocument/2006/relationships/image" Target="../media/image887.png"/><Relationship Id="rId7" Type="http://schemas.openxmlformats.org/officeDocument/2006/relationships/image" Target="../media/image890.png"/><Relationship Id="rId12" Type="http://schemas.openxmlformats.org/officeDocument/2006/relationships/image" Target="../media/image861.png"/><Relationship Id="rId2" Type="http://schemas.openxmlformats.org/officeDocument/2006/relationships/image" Target="../media/image886.png"/><Relationship Id="rId1" Type="http://schemas.openxmlformats.org/officeDocument/2006/relationships/slideLayout" Target="../slideLayouts/slideLayout2.xml"/><Relationship Id="rId6" Type="http://schemas.openxmlformats.org/officeDocument/2006/relationships/image" Target="../media/image889.png"/><Relationship Id="rId11" Type="http://schemas.openxmlformats.org/officeDocument/2006/relationships/image" Target="../media/image894.png"/><Relationship Id="rId5" Type="http://schemas.openxmlformats.org/officeDocument/2006/relationships/image" Target="../media/image888.jpg"/><Relationship Id="rId15" Type="http://schemas.openxmlformats.org/officeDocument/2006/relationships/image" Target="../media/image897.png"/><Relationship Id="rId10" Type="http://schemas.openxmlformats.org/officeDocument/2006/relationships/image" Target="../media/image893.png"/><Relationship Id="rId4" Type="http://schemas.openxmlformats.org/officeDocument/2006/relationships/image" Target="../media/image305.png"/><Relationship Id="rId9" Type="http://schemas.openxmlformats.org/officeDocument/2006/relationships/image" Target="../media/image892.png"/><Relationship Id="rId14" Type="http://schemas.openxmlformats.org/officeDocument/2006/relationships/image" Target="../media/image896.png"/></Relationships>
</file>

<file path=ppt/slides/_rels/slide153.xml.rels><?xml version="1.0" encoding="UTF-8" standalone="yes"?>
<Relationships xmlns="http://schemas.openxmlformats.org/package/2006/relationships"><Relationship Id="rId8" Type="http://schemas.openxmlformats.org/officeDocument/2006/relationships/image" Target="../media/image902.png"/><Relationship Id="rId3" Type="http://schemas.openxmlformats.org/officeDocument/2006/relationships/image" Target="../media/image899.png"/><Relationship Id="rId7" Type="http://schemas.openxmlformats.org/officeDocument/2006/relationships/image" Target="../media/image781.png"/><Relationship Id="rId12" Type="http://schemas.openxmlformats.org/officeDocument/2006/relationships/image" Target="../media/image905.png"/><Relationship Id="rId2" Type="http://schemas.openxmlformats.org/officeDocument/2006/relationships/image" Target="../media/image898.png"/><Relationship Id="rId1" Type="http://schemas.openxmlformats.org/officeDocument/2006/relationships/slideLayout" Target="../slideLayouts/slideLayout15.xml"/><Relationship Id="rId6" Type="http://schemas.openxmlformats.org/officeDocument/2006/relationships/image" Target="../media/image901.png"/><Relationship Id="rId11" Type="http://schemas.openxmlformats.org/officeDocument/2006/relationships/image" Target="../media/image904.png"/><Relationship Id="rId5" Type="http://schemas.openxmlformats.org/officeDocument/2006/relationships/image" Target="../media/image900.png"/><Relationship Id="rId10" Type="http://schemas.openxmlformats.org/officeDocument/2006/relationships/image" Target="../media/image903.png"/><Relationship Id="rId4" Type="http://schemas.openxmlformats.org/officeDocument/2006/relationships/image" Target="../media/image305.png"/><Relationship Id="rId9" Type="http://schemas.openxmlformats.org/officeDocument/2006/relationships/image" Target="../media/image896.png"/></Relationships>
</file>

<file path=ppt/slides/_rels/slide154.xml.rels><?xml version="1.0" encoding="UTF-8" standalone="yes"?>
<Relationships xmlns="http://schemas.openxmlformats.org/package/2006/relationships"><Relationship Id="rId8" Type="http://schemas.openxmlformats.org/officeDocument/2006/relationships/image" Target="../media/image861.png"/><Relationship Id="rId13" Type="http://schemas.openxmlformats.org/officeDocument/2006/relationships/image" Target="../media/image913.png"/><Relationship Id="rId3" Type="http://schemas.openxmlformats.org/officeDocument/2006/relationships/image" Target="../media/image863.png"/><Relationship Id="rId7" Type="http://schemas.openxmlformats.org/officeDocument/2006/relationships/image" Target="../media/image908.png"/><Relationship Id="rId12" Type="http://schemas.openxmlformats.org/officeDocument/2006/relationships/image" Target="../media/image912.png"/><Relationship Id="rId17" Type="http://schemas.openxmlformats.org/officeDocument/2006/relationships/image" Target="../media/image352.png"/><Relationship Id="rId2" Type="http://schemas.openxmlformats.org/officeDocument/2006/relationships/image" Target="../media/image906.png"/><Relationship Id="rId16" Type="http://schemas.openxmlformats.org/officeDocument/2006/relationships/image" Target="../media/image784.png"/><Relationship Id="rId1" Type="http://schemas.openxmlformats.org/officeDocument/2006/relationships/slideLayout" Target="../slideLayouts/slideLayout2.xml"/><Relationship Id="rId6" Type="http://schemas.openxmlformats.org/officeDocument/2006/relationships/image" Target="../media/image305.png"/><Relationship Id="rId11" Type="http://schemas.openxmlformats.org/officeDocument/2006/relationships/image" Target="../media/image911.jpg"/><Relationship Id="rId5" Type="http://schemas.openxmlformats.org/officeDocument/2006/relationships/image" Target="../media/image907.png"/><Relationship Id="rId15" Type="http://schemas.openxmlformats.org/officeDocument/2006/relationships/image" Target="../media/image915.png"/><Relationship Id="rId10" Type="http://schemas.openxmlformats.org/officeDocument/2006/relationships/image" Target="../media/image910.png"/><Relationship Id="rId4" Type="http://schemas.openxmlformats.org/officeDocument/2006/relationships/image" Target="../media/image896.png"/><Relationship Id="rId9" Type="http://schemas.openxmlformats.org/officeDocument/2006/relationships/image" Target="../media/image909.png"/><Relationship Id="rId14" Type="http://schemas.openxmlformats.org/officeDocument/2006/relationships/image" Target="../media/image914.png"/></Relationships>
</file>

<file path=ppt/slides/_rels/slide155.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917.png"/><Relationship Id="rId7" Type="http://schemas.openxmlformats.org/officeDocument/2006/relationships/image" Target="../media/image919.png"/><Relationship Id="rId2" Type="http://schemas.openxmlformats.org/officeDocument/2006/relationships/image" Target="../media/image916.png"/><Relationship Id="rId1" Type="http://schemas.openxmlformats.org/officeDocument/2006/relationships/slideLayout" Target="../slideLayouts/slideLayout2.xml"/><Relationship Id="rId6" Type="http://schemas.openxmlformats.org/officeDocument/2006/relationships/image" Target="../media/image788.png"/><Relationship Id="rId5" Type="http://schemas.openxmlformats.org/officeDocument/2006/relationships/image" Target="../media/image918.png"/><Relationship Id="rId4" Type="http://schemas.openxmlformats.org/officeDocument/2006/relationships/image" Target="../media/image861.png"/><Relationship Id="rId9" Type="http://schemas.openxmlformats.org/officeDocument/2006/relationships/image" Target="../media/image921.png"/></Relationships>
</file>

<file path=ppt/slides/_rels/slide156.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923.png"/><Relationship Id="rId7" Type="http://schemas.openxmlformats.org/officeDocument/2006/relationships/image" Target="../media/image357.png"/><Relationship Id="rId2" Type="http://schemas.openxmlformats.org/officeDocument/2006/relationships/image" Target="../media/image922.png"/><Relationship Id="rId1" Type="http://schemas.openxmlformats.org/officeDocument/2006/relationships/slideLayout" Target="../slideLayouts/slideLayout2.xml"/><Relationship Id="rId6" Type="http://schemas.openxmlformats.org/officeDocument/2006/relationships/image" Target="../media/image925.png"/><Relationship Id="rId5" Type="http://schemas.openxmlformats.org/officeDocument/2006/relationships/image" Target="../media/image924.png"/><Relationship Id="rId4" Type="http://schemas.openxmlformats.org/officeDocument/2006/relationships/image" Target="../media/image891.jpg"/><Relationship Id="rId9" Type="http://schemas.openxmlformats.org/officeDocument/2006/relationships/image" Target="../media/image896.png"/></Relationships>
</file>

<file path=ppt/slides/_rels/slide157.xml.rels><?xml version="1.0" encoding="UTF-8" standalone="yes"?>
<Relationships xmlns="http://schemas.openxmlformats.org/package/2006/relationships"><Relationship Id="rId8" Type="http://schemas.openxmlformats.org/officeDocument/2006/relationships/image" Target="../media/image784.png"/><Relationship Id="rId13" Type="http://schemas.openxmlformats.org/officeDocument/2006/relationships/image" Target="../media/image861.png"/><Relationship Id="rId3" Type="http://schemas.openxmlformats.org/officeDocument/2006/relationships/image" Target="../media/image357.png"/><Relationship Id="rId7" Type="http://schemas.openxmlformats.org/officeDocument/2006/relationships/image" Target="../media/image805.png"/><Relationship Id="rId12" Type="http://schemas.openxmlformats.org/officeDocument/2006/relationships/image" Target="../media/image932.png"/><Relationship Id="rId2" Type="http://schemas.openxmlformats.org/officeDocument/2006/relationships/image" Target="../media/image926.png"/><Relationship Id="rId1" Type="http://schemas.openxmlformats.org/officeDocument/2006/relationships/slideLayout" Target="../slideLayouts/slideLayout2.xml"/><Relationship Id="rId6" Type="http://schemas.openxmlformats.org/officeDocument/2006/relationships/image" Target="../media/image928.png"/><Relationship Id="rId11" Type="http://schemas.openxmlformats.org/officeDocument/2006/relationships/image" Target="../media/image931.png"/><Relationship Id="rId5" Type="http://schemas.openxmlformats.org/officeDocument/2006/relationships/image" Target="../media/image305.png"/><Relationship Id="rId15" Type="http://schemas.openxmlformats.org/officeDocument/2006/relationships/image" Target="../media/image790.png"/><Relationship Id="rId10" Type="http://schemas.openxmlformats.org/officeDocument/2006/relationships/image" Target="../media/image930.png"/><Relationship Id="rId4" Type="http://schemas.openxmlformats.org/officeDocument/2006/relationships/image" Target="../media/image927.png"/><Relationship Id="rId9" Type="http://schemas.openxmlformats.org/officeDocument/2006/relationships/image" Target="../media/image929.png"/><Relationship Id="rId14" Type="http://schemas.openxmlformats.org/officeDocument/2006/relationships/image" Target="../media/image896.png"/></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5.jpeg"/><Relationship Id="rId7" Type="http://schemas.openxmlformats.org/officeDocument/2006/relationships/image" Target="../media/image24.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2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jp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jpeg"/><Relationship Id="rId3" Type="http://schemas.openxmlformats.org/officeDocument/2006/relationships/image" Target="../media/image64.jpeg"/><Relationship Id="rId7" Type="http://schemas.openxmlformats.org/officeDocument/2006/relationships/image" Target="../media/image68.jpeg"/><Relationship Id="rId12" Type="http://schemas.openxmlformats.org/officeDocument/2006/relationships/image" Target="../media/image73.jpeg"/><Relationship Id="rId2" Type="http://schemas.openxmlformats.org/officeDocument/2006/relationships/image" Target="../media/image63.jpeg"/><Relationship Id="rId1" Type="http://schemas.openxmlformats.org/officeDocument/2006/relationships/slideLayout" Target="../slideLayouts/slideLayout1.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jpeg"/><Relationship Id="rId1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g"/><Relationship Id="rId7"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0.jpg"/><Relationship Id="rId5" Type="http://schemas.openxmlformats.org/officeDocument/2006/relationships/image" Target="../media/image79.png"/><Relationship Id="rId4" Type="http://schemas.openxmlformats.org/officeDocument/2006/relationships/image" Target="../media/image78.jpg"/></Relationships>
</file>

<file path=ppt/slides/_rels/slide3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its.worldbank.org/countryprofile/en/chn" TargetMode="External"/><Relationship Id="rId7" Type="http://schemas.openxmlformats.org/officeDocument/2006/relationships/hyperlink" Target="https://wits.worldbank.org/CountryProfile/en/USA" TargetMode="External"/><Relationship Id="rId2" Type="http://schemas.openxmlformats.org/officeDocument/2006/relationships/hyperlink" Target="https://www.wsj.com/articles/chinas-stock-market-weathers-heavy-foreign-outflows-11648119780" TargetMode="External"/><Relationship Id="rId1" Type="http://schemas.openxmlformats.org/officeDocument/2006/relationships/slideLayout" Target="../slideLayouts/slideLayout1.xml"/><Relationship Id="rId6" Type="http://schemas.openxmlformats.org/officeDocument/2006/relationships/hyperlink" Target="https://ec.europa.eu/eurostat/statistics-explained/index.php?title=World_trade_in_goods_and_services_-_an_overview&amp;oldid=553988" TargetMode="External"/><Relationship Id="rId5" Type="http://schemas.openxmlformats.org/officeDocument/2006/relationships/hyperlink" Target="https://ec.europa.eu/eurostat/statistics-explained/index.php?title=China-EU_-_international_trade_in_goods_statistics" TargetMode="External"/><Relationship Id="rId4" Type="http://schemas.openxmlformats.org/officeDocument/2006/relationships/hyperlink" Target="https://ustr.gov/countries-regions/china-mongolia-taiwan/peoples-republic-china"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jp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jp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9" Type="http://schemas.openxmlformats.org/officeDocument/2006/relationships/image" Target="../media/image12.jpg"/></Relationships>
</file>

<file path=ppt/slides/_rels/slide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 Type="http://schemas.openxmlformats.org/officeDocument/2006/relationships/image" Target="../media/image106.png"/><Relationship Id="rId16"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50.png"/><Relationship Id="rId3" Type="http://schemas.openxmlformats.org/officeDocument/2006/relationships/image" Target="../media/image161.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0" Type="http://schemas.openxmlformats.org/officeDocument/2006/relationships/image" Target="../media/image167.jpg"/><Relationship Id="rId4" Type="http://schemas.openxmlformats.org/officeDocument/2006/relationships/image" Target="../media/image32.png"/><Relationship Id="rId9" Type="http://schemas.openxmlformats.org/officeDocument/2006/relationships/image" Target="../media/image166.png"/><Relationship Id="rId14" Type="http://schemas.openxmlformats.org/officeDocument/2006/relationships/image" Target="../media/image170.png"/></Relationships>
</file>

<file path=ppt/slides/_rels/slide89.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7.png"/><Relationship Id="rId3" Type="http://schemas.openxmlformats.org/officeDocument/2006/relationships/image" Target="../media/image161.png"/><Relationship Id="rId7" Type="http://schemas.openxmlformats.org/officeDocument/2006/relationships/image" Target="../media/image172.png"/><Relationship Id="rId12" Type="http://schemas.openxmlformats.org/officeDocument/2006/relationships/image" Target="../media/image50.png"/><Relationship Id="rId2" Type="http://schemas.openxmlformats.org/officeDocument/2006/relationships/image" Target="../media/image30.png"/><Relationship Id="rId16"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175.png"/><Relationship Id="rId4" Type="http://schemas.openxmlformats.org/officeDocument/2006/relationships/image" Target="../media/image32.png"/><Relationship Id="rId9" Type="http://schemas.openxmlformats.org/officeDocument/2006/relationships/image" Target="../media/image174.png"/><Relationship Id="rId14" Type="http://schemas.openxmlformats.org/officeDocument/2006/relationships/image" Target="../media/image17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7.png"/><Relationship Id="rId3" Type="http://schemas.openxmlformats.org/officeDocument/2006/relationships/image" Target="../media/image161.png"/><Relationship Id="rId7" Type="http://schemas.openxmlformats.org/officeDocument/2006/relationships/image" Target="../media/image172.png"/><Relationship Id="rId12" Type="http://schemas.openxmlformats.org/officeDocument/2006/relationships/image" Target="../media/image50.png"/><Relationship Id="rId17" Type="http://schemas.openxmlformats.org/officeDocument/2006/relationships/image" Target="../media/image182.jpg"/><Relationship Id="rId2" Type="http://schemas.openxmlformats.org/officeDocument/2006/relationships/image" Target="../media/image30.png"/><Relationship Id="rId16" Type="http://schemas.openxmlformats.org/officeDocument/2006/relationships/image" Target="../media/image181.jp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33.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32.png"/><Relationship Id="rId9" Type="http://schemas.openxmlformats.org/officeDocument/2006/relationships/image" Target="../media/image174.png"/><Relationship Id="rId14" Type="http://schemas.openxmlformats.org/officeDocument/2006/relationships/image" Target="../media/image179.png"/></Relationships>
</file>

<file path=ppt/slides/_rels/slide91.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90.png"/><Relationship Id="rId18" Type="http://schemas.openxmlformats.org/officeDocument/2006/relationships/image" Target="../media/image195.png"/><Relationship Id="rId3" Type="http://schemas.openxmlformats.org/officeDocument/2006/relationships/image" Target="../media/image184.png"/><Relationship Id="rId21" Type="http://schemas.openxmlformats.org/officeDocument/2006/relationships/image" Target="../media/image198.png"/><Relationship Id="rId7" Type="http://schemas.openxmlformats.org/officeDocument/2006/relationships/image" Target="../media/image186.png"/><Relationship Id="rId12" Type="http://schemas.openxmlformats.org/officeDocument/2006/relationships/image" Target="../media/image189.png"/><Relationship Id="rId17" Type="http://schemas.openxmlformats.org/officeDocument/2006/relationships/image" Target="../media/image194.png"/><Relationship Id="rId2" Type="http://schemas.openxmlformats.org/officeDocument/2006/relationships/image" Target="../media/image30.png"/><Relationship Id="rId16" Type="http://schemas.openxmlformats.org/officeDocument/2006/relationships/image" Target="../media/image193.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79.png"/><Relationship Id="rId5" Type="http://schemas.openxmlformats.org/officeDocument/2006/relationships/image" Target="../media/image33.png"/><Relationship Id="rId15" Type="http://schemas.openxmlformats.org/officeDocument/2006/relationships/image" Target="../media/image192.png"/><Relationship Id="rId23" Type="http://schemas.openxmlformats.org/officeDocument/2006/relationships/image" Target="../media/image170.png"/><Relationship Id="rId10" Type="http://schemas.openxmlformats.org/officeDocument/2006/relationships/image" Target="../media/image188.jpg"/><Relationship Id="rId19" Type="http://schemas.openxmlformats.org/officeDocument/2006/relationships/image" Target="../media/image196.png"/><Relationship Id="rId4" Type="http://schemas.openxmlformats.org/officeDocument/2006/relationships/image" Target="../media/image32.png"/><Relationship Id="rId9" Type="http://schemas.openxmlformats.org/officeDocument/2006/relationships/image" Target="../media/image187.png"/><Relationship Id="rId14" Type="http://schemas.openxmlformats.org/officeDocument/2006/relationships/image" Target="../media/image191.png"/><Relationship Id="rId22" Type="http://schemas.openxmlformats.org/officeDocument/2006/relationships/image" Target="../media/image50.png"/></Relationships>
</file>

<file path=ppt/slides/_rels/slide93.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50.png"/><Relationship Id="rId18" Type="http://schemas.openxmlformats.org/officeDocument/2006/relationships/image" Target="../media/image210.png"/><Relationship Id="rId3" Type="http://schemas.openxmlformats.org/officeDocument/2006/relationships/image" Target="../media/image199.png"/><Relationship Id="rId7" Type="http://schemas.openxmlformats.org/officeDocument/2006/relationships/image" Target="../media/image200.png"/><Relationship Id="rId12" Type="http://schemas.openxmlformats.org/officeDocument/2006/relationships/image" Target="../media/image205.png"/><Relationship Id="rId17" Type="http://schemas.openxmlformats.org/officeDocument/2006/relationships/image" Target="../media/image209.png"/><Relationship Id="rId2" Type="http://schemas.openxmlformats.org/officeDocument/2006/relationships/image" Target="../media/image30.png"/><Relationship Id="rId16"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204.png"/><Relationship Id="rId5" Type="http://schemas.openxmlformats.org/officeDocument/2006/relationships/image" Target="../media/image33.png"/><Relationship Id="rId15" Type="http://schemas.openxmlformats.org/officeDocument/2006/relationships/image" Target="../media/image207.png"/><Relationship Id="rId10" Type="http://schemas.openxmlformats.org/officeDocument/2006/relationships/image" Target="../media/image203.png"/><Relationship Id="rId4" Type="http://schemas.openxmlformats.org/officeDocument/2006/relationships/image" Target="../media/image32.png"/><Relationship Id="rId9" Type="http://schemas.openxmlformats.org/officeDocument/2006/relationships/image" Target="../media/image202.jpg"/><Relationship Id="rId14" Type="http://schemas.openxmlformats.org/officeDocument/2006/relationships/image" Target="../media/image206.png"/></Relationships>
</file>

<file path=ppt/slides/_rels/slide9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15.png"/><Relationship Id="rId3" Type="http://schemas.openxmlformats.org/officeDocument/2006/relationships/image" Target="../media/image161.png"/><Relationship Id="rId7" Type="http://schemas.openxmlformats.org/officeDocument/2006/relationships/image" Target="../media/image212.png"/><Relationship Id="rId12" Type="http://schemas.openxmlformats.org/officeDocument/2006/relationships/image" Target="../media/image17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image" Target="../media/image40.png"/><Relationship Id="rId5" Type="http://schemas.openxmlformats.org/officeDocument/2006/relationships/image" Target="../media/image162.png"/><Relationship Id="rId15" Type="http://schemas.openxmlformats.org/officeDocument/2006/relationships/image" Target="../media/image170.png"/><Relationship Id="rId10" Type="http://schemas.openxmlformats.org/officeDocument/2006/relationships/image" Target="../media/image214.png"/><Relationship Id="rId4" Type="http://schemas.openxmlformats.org/officeDocument/2006/relationships/image" Target="../media/image32.png"/><Relationship Id="rId9" Type="http://schemas.openxmlformats.org/officeDocument/2006/relationships/image" Target="../media/image213.png"/><Relationship Id="rId14" Type="http://schemas.openxmlformats.org/officeDocument/2006/relationships/image" Target="../media/image50.png"/></Relationships>
</file>

<file path=ppt/slides/_rels/slide9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17.png"/><Relationship Id="rId3" Type="http://schemas.openxmlformats.org/officeDocument/2006/relationships/image" Target="../media/image161.png"/><Relationship Id="rId7" Type="http://schemas.openxmlformats.org/officeDocument/2006/relationships/image" Target="../media/image212.png"/><Relationship Id="rId12" Type="http://schemas.openxmlformats.org/officeDocument/2006/relationships/image" Target="../media/image170.png"/><Relationship Id="rId17" Type="http://schemas.openxmlformats.org/officeDocument/2006/relationships/image" Target="../media/image221.png"/><Relationship Id="rId2" Type="http://schemas.openxmlformats.org/officeDocument/2006/relationships/image" Target="../media/image30.png"/><Relationship Id="rId16"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image" Target="../media/image50.png"/><Relationship Id="rId5" Type="http://schemas.openxmlformats.org/officeDocument/2006/relationships/image" Target="../media/image33.png"/><Relationship Id="rId15" Type="http://schemas.openxmlformats.org/officeDocument/2006/relationships/image" Target="../media/image219.png"/><Relationship Id="rId10" Type="http://schemas.openxmlformats.org/officeDocument/2006/relationships/image" Target="../media/image216.jpg"/><Relationship Id="rId4" Type="http://schemas.openxmlformats.org/officeDocument/2006/relationships/image" Target="../media/image32.png"/><Relationship Id="rId9" Type="http://schemas.openxmlformats.org/officeDocument/2006/relationships/image" Target="../media/image214.png"/><Relationship Id="rId14" Type="http://schemas.openxmlformats.org/officeDocument/2006/relationships/image" Target="../media/image218.png"/></Relationships>
</file>

<file path=ppt/slides/_rels/slide9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70.png"/><Relationship Id="rId3" Type="http://schemas.openxmlformats.org/officeDocument/2006/relationships/image" Target="../media/image161.png"/><Relationship Id="rId7" Type="http://schemas.openxmlformats.org/officeDocument/2006/relationships/image" Target="../media/image212.png"/><Relationship Id="rId12" Type="http://schemas.openxmlformats.org/officeDocument/2006/relationships/image" Target="../media/image5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image" Target="../media/image224.png"/><Relationship Id="rId5" Type="http://schemas.openxmlformats.org/officeDocument/2006/relationships/image" Target="../media/image33.png"/><Relationship Id="rId10" Type="http://schemas.openxmlformats.org/officeDocument/2006/relationships/image" Target="../media/image223.png"/><Relationship Id="rId4" Type="http://schemas.openxmlformats.org/officeDocument/2006/relationships/image" Target="../media/image32.png"/><Relationship Id="rId9" Type="http://schemas.openxmlformats.org/officeDocument/2006/relationships/image" Target="../media/image222.jpg"/></Relationships>
</file>

<file path=ppt/slides/_rels/slide9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70.png"/><Relationship Id="rId3" Type="http://schemas.openxmlformats.org/officeDocument/2006/relationships/image" Target="../media/image161.png"/><Relationship Id="rId7" Type="http://schemas.openxmlformats.org/officeDocument/2006/relationships/image" Target="../media/image212.png"/><Relationship Id="rId12" Type="http://schemas.openxmlformats.org/officeDocument/2006/relationships/image" Target="../media/image50.png"/><Relationship Id="rId17" Type="http://schemas.openxmlformats.org/officeDocument/2006/relationships/image" Target="../media/image227.png"/><Relationship Id="rId2" Type="http://schemas.openxmlformats.org/officeDocument/2006/relationships/image" Target="../media/image30.png"/><Relationship Id="rId16"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image" Target="../media/image224.png"/><Relationship Id="rId5" Type="http://schemas.openxmlformats.org/officeDocument/2006/relationships/image" Target="../media/image33.png"/><Relationship Id="rId15" Type="http://schemas.openxmlformats.org/officeDocument/2006/relationships/image" Target="../media/image225.png"/><Relationship Id="rId10" Type="http://schemas.openxmlformats.org/officeDocument/2006/relationships/image" Target="../media/image223.png"/><Relationship Id="rId4" Type="http://schemas.openxmlformats.org/officeDocument/2006/relationships/image" Target="../media/image32.png"/><Relationship Id="rId9" Type="http://schemas.openxmlformats.org/officeDocument/2006/relationships/image" Target="../media/image222.jpg"/><Relationship Id="rId14" Type="http://schemas.openxmlformats.org/officeDocument/2006/relationships/image" Target="../media/image17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hyperlink" Target="https://www.mas.gov.sg/development/fintech/technologies---digital-id-and-e-kyc" TargetMode="External"/><Relationship Id="rId1" Type="http://schemas.openxmlformats.org/officeDocument/2006/relationships/slideLayout" Target="../slideLayouts/slideLayout2.xml"/><Relationship Id="rId4" Type="http://schemas.openxmlformats.org/officeDocument/2006/relationships/image" Target="../media/image2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28A67AD-8C53-13EF-8882-30DEDD4E1BFE}"/>
              </a:ext>
            </a:extLst>
          </p:cNvPr>
          <p:cNvSpPr txBox="1"/>
          <p:nvPr/>
        </p:nvSpPr>
        <p:spPr>
          <a:xfrm>
            <a:off x="2432957" y="2970803"/>
            <a:ext cx="7339694" cy="923330"/>
          </a:xfrm>
          <a:prstGeom prst="rect">
            <a:avLst/>
          </a:prstGeom>
          <a:noFill/>
        </p:spPr>
        <p:txBody>
          <a:bodyPr wrap="square" rtlCol="0">
            <a:spAutoFit/>
          </a:bodyPr>
          <a:lstStyle/>
          <a:p>
            <a:pPr algn="ctr"/>
            <a:r>
              <a:rPr kumimoji="1" lang="ja-JP" altLang="en-US" sz="5400" b="1" dirty="0">
                <a:latin typeface="Yet R" panose="02030504000101010101" pitchFamily="18" charset="-127"/>
                <a:ea typeface="Yet R" panose="02030504000101010101" pitchFamily="18" charset="-127"/>
              </a:rPr>
              <a:t>中央銀行デジタル通貨</a:t>
            </a:r>
          </a:p>
        </p:txBody>
      </p:sp>
      <p:sp>
        <p:nvSpPr>
          <p:cNvPr id="6" name="テキスト ボックス 5">
            <a:extLst>
              <a:ext uri="{FF2B5EF4-FFF2-40B4-BE49-F238E27FC236}">
                <a16:creationId xmlns:a16="http://schemas.microsoft.com/office/drawing/2014/main" id="{E2C36A47-F261-543D-5CCB-D6BC7BF884F9}"/>
              </a:ext>
            </a:extLst>
          </p:cNvPr>
          <p:cNvSpPr txBox="1"/>
          <p:nvPr/>
        </p:nvSpPr>
        <p:spPr>
          <a:xfrm>
            <a:off x="3055485" y="3894133"/>
            <a:ext cx="6094638" cy="461665"/>
          </a:xfrm>
          <a:prstGeom prst="rect">
            <a:avLst/>
          </a:prstGeom>
          <a:noFill/>
        </p:spPr>
        <p:txBody>
          <a:bodyPr wrap="square">
            <a:spAutoFit/>
          </a:bodyPr>
          <a:lstStyle/>
          <a:p>
            <a:pPr algn="ctr"/>
            <a:r>
              <a:rPr lang="en-US" altLang="ja-JP" sz="2400" b="0" i="0" u="none" strike="noStrike" baseline="0" dirty="0">
                <a:latin typeface="Tempus Sans ITC" panose="04020404030D07020202" pitchFamily="82" charset="0"/>
              </a:rPr>
              <a:t>Central Bank Digital Currency</a:t>
            </a:r>
            <a:endParaRPr lang="ja-JP" altLang="en-US" sz="2400" dirty="0">
              <a:latin typeface="Tempus Sans ITC" panose="04020404030D07020202" pitchFamily="82" charset="0"/>
            </a:endParaRPr>
          </a:p>
        </p:txBody>
      </p:sp>
      <p:sp>
        <p:nvSpPr>
          <p:cNvPr id="5" name="テキスト ボックス 4">
            <a:extLst>
              <a:ext uri="{FF2B5EF4-FFF2-40B4-BE49-F238E27FC236}">
                <a16:creationId xmlns:a16="http://schemas.microsoft.com/office/drawing/2014/main" id="{A8CD10A6-020C-4585-924F-5346B00BDED3}"/>
              </a:ext>
            </a:extLst>
          </p:cNvPr>
          <p:cNvSpPr txBox="1"/>
          <p:nvPr/>
        </p:nvSpPr>
        <p:spPr>
          <a:xfrm>
            <a:off x="3870960" y="800100"/>
            <a:ext cx="4450080" cy="461665"/>
          </a:xfrm>
          <a:prstGeom prst="rect">
            <a:avLst/>
          </a:prstGeom>
          <a:noFill/>
        </p:spPr>
        <p:txBody>
          <a:bodyPr wrap="square" rtlCol="0">
            <a:spAutoFit/>
          </a:bodyPr>
          <a:lstStyle/>
          <a:p>
            <a:pPr algn="ctr"/>
            <a:r>
              <a:rPr kumimoji="1" lang="ja-JP" altLang="en-US" sz="2400" b="1" dirty="0">
                <a:latin typeface="BIZ UD明朝 Medium" panose="02020500000000000000" pitchFamily="17" charset="-128"/>
                <a:ea typeface="BIZ UD明朝 Medium" panose="02020500000000000000" pitchFamily="17" charset="-128"/>
              </a:rPr>
              <a:t>戦略研勉強会＠キャンプ</a:t>
            </a:r>
          </a:p>
        </p:txBody>
      </p:sp>
      <p:sp>
        <p:nvSpPr>
          <p:cNvPr id="7" name="テキスト ボックス 6">
            <a:extLst>
              <a:ext uri="{FF2B5EF4-FFF2-40B4-BE49-F238E27FC236}">
                <a16:creationId xmlns:a16="http://schemas.microsoft.com/office/drawing/2014/main" id="{C9F529FA-924B-4CF7-9A17-E8F54F8026D1}"/>
              </a:ext>
            </a:extLst>
          </p:cNvPr>
          <p:cNvSpPr txBox="1"/>
          <p:nvPr/>
        </p:nvSpPr>
        <p:spPr>
          <a:xfrm>
            <a:off x="3939326" y="2124699"/>
            <a:ext cx="4450080" cy="707886"/>
          </a:xfrm>
          <a:prstGeom prst="rect">
            <a:avLst/>
          </a:prstGeom>
          <a:noFill/>
        </p:spPr>
        <p:txBody>
          <a:bodyPr wrap="square" rtlCol="0">
            <a:spAutoFit/>
          </a:bodyPr>
          <a:lstStyle/>
          <a:p>
            <a:pPr algn="ctr"/>
            <a:r>
              <a:rPr kumimoji="1" lang="ja-JP" altLang="en-US" sz="4000" dirty="0">
                <a:latin typeface="HG創英角ﾎﾟｯﾌﾟ体" panose="040B0A09000000000000" pitchFamily="49" charset="-128"/>
                <a:ea typeface="HG創英角ﾎﾟｯﾌﾟ体" panose="040B0A09000000000000" pitchFamily="49" charset="-128"/>
              </a:rPr>
              <a:t>第</a:t>
            </a:r>
            <a:r>
              <a:rPr lang="ja-JP" altLang="en-US" sz="4000" dirty="0">
                <a:latin typeface="HG創英角ﾎﾟｯﾌﾟ体" panose="040B0A09000000000000" pitchFamily="49" charset="-128"/>
                <a:ea typeface="HG創英角ﾎﾟｯﾌﾟ体" panose="040B0A09000000000000" pitchFamily="49" charset="-128"/>
              </a:rPr>
              <a:t>４</a:t>
            </a:r>
            <a:r>
              <a:rPr kumimoji="1" lang="ja-JP" altLang="en-US" sz="4000" dirty="0">
                <a:latin typeface="HG創英角ﾎﾟｯﾌﾟ体" panose="040B0A09000000000000" pitchFamily="49" charset="-128"/>
                <a:ea typeface="HG創英角ﾎﾟｯﾌﾟ体" panose="040B0A09000000000000" pitchFamily="49" charset="-128"/>
              </a:rPr>
              <a:t>回</a:t>
            </a:r>
          </a:p>
        </p:txBody>
      </p:sp>
    </p:spTree>
    <p:extLst>
      <p:ext uri="{BB962C8B-B14F-4D97-AF65-F5344CB8AC3E}">
        <p14:creationId xmlns:p14="http://schemas.microsoft.com/office/powerpoint/2010/main" val="301184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38984" y="6492875"/>
            <a:ext cx="553016" cy="365125"/>
          </a:xfrm>
        </p:spPr>
        <p:txBody>
          <a:bodyPr/>
          <a:lstStyle/>
          <a:p>
            <a:fld id="{6F8D1931-CE7A-4631-A2FD-F09270C7E571}" type="slidenum">
              <a:rPr kumimoji="1" lang="ja-JP" altLang="en-US" sz="1600" b="1" smtClean="0">
                <a:solidFill>
                  <a:schemeClr val="tx1"/>
                </a:solidFill>
              </a:rPr>
              <a:t>10</a:t>
            </a:fld>
            <a:endParaRPr kumimoji="1" lang="ja-JP" altLang="en-US" sz="1600" b="1" dirty="0">
              <a:solidFill>
                <a:schemeClr val="tx1"/>
              </a:solidFill>
            </a:endParaRPr>
          </a:p>
        </p:txBody>
      </p:sp>
      <p:sp>
        <p:nvSpPr>
          <p:cNvPr id="79" name="テキスト ボックス 78"/>
          <p:cNvSpPr txBox="1"/>
          <p:nvPr/>
        </p:nvSpPr>
        <p:spPr>
          <a:xfrm>
            <a:off x="1225823" y="877850"/>
            <a:ext cx="10244917"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ユーザーは、プログラムコードをブロックチェーンに登録し、トランザクションを介してコードを実行する。</a:t>
            </a:r>
          </a:p>
        </p:txBody>
      </p:sp>
      <p:grpSp>
        <p:nvGrpSpPr>
          <p:cNvPr id="86" name="グループ化 85"/>
          <p:cNvGrpSpPr/>
          <p:nvPr/>
        </p:nvGrpSpPr>
        <p:grpSpPr>
          <a:xfrm>
            <a:off x="1535423" y="1444423"/>
            <a:ext cx="8431330" cy="5031493"/>
            <a:chOff x="1535423" y="1444423"/>
            <a:chExt cx="8431330" cy="5031493"/>
          </a:xfrm>
        </p:grpSpPr>
        <p:sp>
          <p:nvSpPr>
            <p:cNvPr id="11" name="正方形/長方形 10"/>
            <p:cNvSpPr/>
            <p:nvPr/>
          </p:nvSpPr>
          <p:spPr>
            <a:xfrm>
              <a:off x="2219635" y="1782978"/>
              <a:ext cx="3600450" cy="40592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2" name="正方形/長方形 11"/>
            <p:cNvSpPr/>
            <p:nvPr/>
          </p:nvSpPr>
          <p:spPr>
            <a:xfrm>
              <a:off x="2362510" y="1954427"/>
              <a:ext cx="3313113" cy="12239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3" name="角丸四角形 12"/>
            <p:cNvSpPr/>
            <p:nvPr/>
          </p:nvSpPr>
          <p:spPr>
            <a:xfrm>
              <a:off x="2597460" y="2657690"/>
              <a:ext cx="2952750" cy="36036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取引データの情報</a:t>
              </a:r>
            </a:p>
          </p:txBody>
        </p:sp>
        <p:sp>
          <p:nvSpPr>
            <p:cNvPr id="14" name="角丸四角形 13"/>
            <p:cNvSpPr/>
            <p:nvPr/>
          </p:nvSpPr>
          <p:spPr>
            <a:xfrm>
              <a:off x="2578410" y="2170327"/>
              <a:ext cx="1944688" cy="36036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tx1"/>
                  </a:solidFill>
                  <a:latin typeface="Meiryo UI" panose="020B0604030504040204" pitchFamily="50" charset="-128"/>
                  <a:ea typeface="Meiryo UI" panose="020B0604030504040204" pitchFamily="50" charset="-128"/>
                </a:rPr>
                <a:t>前のブロックのハッシュ</a:t>
              </a:r>
            </a:p>
          </p:txBody>
        </p:sp>
        <p:sp>
          <p:nvSpPr>
            <p:cNvPr id="15" name="角丸四角形 14"/>
            <p:cNvSpPr/>
            <p:nvPr/>
          </p:nvSpPr>
          <p:spPr>
            <a:xfrm>
              <a:off x="4594535" y="2170327"/>
              <a:ext cx="936625" cy="36036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bg1"/>
                  </a:solidFill>
                  <a:latin typeface="Meiryo UI" panose="020B0604030504040204" pitchFamily="50" charset="-128"/>
                  <a:ea typeface="Meiryo UI" panose="020B0604030504040204" pitchFamily="50" charset="-128"/>
                </a:rPr>
                <a:t>ノンス</a:t>
              </a:r>
            </a:p>
          </p:txBody>
        </p:sp>
        <p:sp>
          <p:nvSpPr>
            <p:cNvPr id="16" name="正方形/長方形 15"/>
            <p:cNvSpPr/>
            <p:nvPr/>
          </p:nvSpPr>
          <p:spPr>
            <a:xfrm>
              <a:off x="6467785" y="1954427"/>
              <a:ext cx="3311525" cy="1223963"/>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20" name="角丸四角形 19"/>
            <p:cNvSpPr/>
            <p:nvPr/>
          </p:nvSpPr>
          <p:spPr>
            <a:xfrm>
              <a:off x="6683685" y="2170327"/>
              <a:ext cx="1944688" cy="360363"/>
            </a:xfrm>
            <a:prstGeom prst="roundRect">
              <a:avLst/>
            </a:prstGeom>
            <a:solidFill>
              <a:srgbClr val="00B05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tx1"/>
                  </a:solidFill>
                  <a:latin typeface="Meiryo UI" panose="020B0604030504040204" pitchFamily="50" charset="-128"/>
                  <a:ea typeface="Meiryo UI" panose="020B0604030504040204" pitchFamily="50" charset="-128"/>
                </a:rPr>
                <a:t>前のブロックの要約情報</a:t>
              </a:r>
            </a:p>
          </p:txBody>
        </p:sp>
        <p:sp>
          <p:nvSpPr>
            <p:cNvPr id="21" name="右矢印 20"/>
            <p:cNvSpPr/>
            <p:nvPr/>
          </p:nvSpPr>
          <p:spPr>
            <a:xfrm>
              <a:off x="5818497" y="2278277"/>
              <a:ext cx="865187" cy="2004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22" name="右矢印 21"/>
            <p:cNvSpPr/>
            <p:nvPr/>
          </p:nvSpPr>
          <p:spPr>
            <a:xfrm>
              <a:off x="1535423" y="2278277"/>
              <a:ext cx="1062037" cy="1714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23" name="テキスト ボックス 22"/>
            <p:cNvSpPr txBox="1">
              <a:spLocks noChangeArrowheads="1"/>
            </p:cNvSpPr>
            <p:nvPr/>
          </p:nvSpPr>
          <p:spPr bwMode="auto">
            <a:xfrm>
              <a:off x="2262650" y="1444423"/>
              <a:ext cx="3600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dirty="0">
                  <a:latin typeface="Meiryo UI" panose="020B0604030504040204" pitchFamily="50" charset="-128"/>
                  <a:ea typeface="Meiryo UI" panose="020B0604030504040204" pitchFamily="50" charset="-128"/>
                </a:rPr>
                <a:t>プログラムが仕込まれたブロックチェーン</a:t>
              </a:r>
            </a:p>
          </p:txBody>
        </p:sp>
        <p:sp>
          <p:nvSpPr>
            <p:cNvPr id="25" name="正方形/長方形 24"/>
            <p:cNvSpPr/>
            <p:nvPr/>
          </p:nvSpPr>
          <p:spPr>
            <a:xfrm>
              <a:off x="2362510" y="3603840"/>
              <a:ext cx="3313113" cy="8969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26" name="角丸四角形 25"/>
            <p:cNvSpPr/>
            <p:nvPr/>
          </p:nvSpPr>
          <p:spPr>
            <a:xfrm>
              <a:off x="6683685" y="2657690"/>
              <a:ext cx="2952750" cy="360362"/>
            </a:xfrm>
            <a:prstGeom prst="roundRect">
              <a:avLst/>
            </a:prstGeom>
            <a:solidFill>
              <a:srgbClr val="FFC000"/>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取引データの情報</a:t>
              </a:r>
            </a:p>
          </p:txBody>
        </p:sp>
        <p:sp>
          <p:nvSpPr>
            <p:cNvPr id="27" name="角丸四角形 26"/>
            <p:cNvSpPr/>
            <p:nvPr/>
          </p:nvSpPr>
          <p:spPr>
            <a:xfrm>
              <a:off x="8728385" y="2170327"/>
              <a:ext cx="936625" cy="360363"/>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rgbClr val="FF0000"/>
                  </a:solidFill>
                  <a:latin typeface="Meiryo UI" panose="020B0604030504040204" pitchFamily="50" charset="-128"/>
                  <a:ea typeface="Meiryo UI" panose="020B0604030504040204" pitchFamily="50" charset="-128"/>
                </a:rPr>
                <a:t>ノンス</a:t>
              </a:r>
            </a:p>
          </p:txBody>
        </p:sp>
        <p:sp>
          <p:nvSpPr>
            <p:cNvPr id="28" name="角丸四角形 27"/>
            <p:cNvSpPr/>
            <p:nvPr/>
          </p:nvSpPr>
          <p:spPr>
            <a:xfrm>
              <a:off x="2421725" y="5119242"/>
              <a:ext cx="915450" cy="360362"/>
            </a:xfrm>
            <a:prstGeom prst="roundRect">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プログラム</a:t>
              </a:r>
              <a:r>
                <a:rPr lang="en-US" altLang="ja-JP" sz="1200" dirty="0">
                  <a:solidFill>
                    <a:schemeClr val="tx1"/>
                  </a:solidFill>
                  <a:latin typeface="Meiryo UI" panose="020B0604030504040204" pitchFamily="50" charset="-128"/>
                  <a:ea typeface="Meiryo UI" panose="020B0604030504040204" pitchFamily="50" charset="-128"/>
                </a:rPr>
                <a:t>1</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39" name="上矢印 38"/>
            <p:cNvSpPr/>
            <p:nvPr/>
          </p:nvSpPr>
          <p:spPr>
            <a:xfrm>
              <a:off x="3335648" y="3018052"/>
              <a:ext cx="1368425" cy="574675"/>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0" name="上矢印 39"/>
            <p:cNvSpPr/>
            <p:nvPr/>
          </p:nvSpPr>
          <p:spPr>
            <a:xfrm>
              <a:off x="7425048" y="3035515"/>
              <a:ext cx="1368425" cy="574675"/>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1" name="正方形/長方形 40"/>
            <p:cNvSpPr/>
            <p:nvPr/>
          </p:nvSpPr>
          <p:spPr>
            <a:xfrm>
              <a:off x="6319207" y="1782979"/>
              <a:ext cx="3600450" cy="405923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42" name="角丸四角形 41"/>
            <p:cNvSpPr/>
            <p:nvPr/>
          </p:nvSpPr>
          <p:spPr>
            <a:xfrm>
              <a:off x="3513448" y="1825840"/>
              <a:ext cx="1008062" cy="28733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latin typeface="Meiryo UI" panose="020B0604030504040204" pitchFamily="50" charset="-128"/>
                  <a:ea typeface="Meiryo UI" panose="020B0604030504040204" pitchFamily="50" charset="-128"/>
                </a:rPr>
                <a:t>ヘッダ</a:t>
              </a:r>
            </a:p>
          </p:txBody>
        </p:sp>
        <p:sp>
          <p:nvSpPr>
            <p:cNvPr id="43" name="角丸四角形 42"/>
            <p:cNvSpPr/>
            <p:nvPr/>
          </p:nvSpPr>
          <p:spPr>
            <a:xfrm>
              <a:off x="3110223" y="3665752"/>
              <a:ext cx="1890712" cy="287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latin typeface="Meiryo UI" panose="020B0604030504040204" pitchFamily="50" charset="-128"/>
                  <a:ea typeface="Meiryo UI" panose="020B0604030504040204" pitchFamily="50" charset="-128"/>
                </a:rPr>
                <a:t>トランザクション</a:t>
              </a:r>
            </a:p>
          </p:txBody>
        </p:sp>
        <p:sp>
          <p:nvSpPr>
            <p:cNvPr id="45" name="角丸四角形 44"/>
            <p:cNvSpPr/>
            <p:nvPr/>
          </p:nvSpPr>
          <p:spPr>
            <a:xfrm>
              <a:off x="7531410" y="1833777"/>
              <a:ext cx="1008063" cy="288925"/>
            </a:xfrm>
            <a:prstGeom prst="roundRect">
              <a:avLst/>
            </a:prstGeom>
            <a:solidFill>
              <a:schemeClr val="tx1"/>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latin typeface="Meiryo UI" panose="020B0604030504040204" pitchFamily="50" charset="-128"/>
                  <a:ea typeface="Meiryo UI" panose="020B0604030504040204" pitchFamily="50" charset="-128"/>
                </a:rPr>
                <a:t>ヘッダ</a:t>
              </a:r>
            </a:p>
          </p:txBody>
        </p:sp>
        <p:sp>
          <p:nvSpPr>
            <p:cNvPr id="47" name="角丸四角形 46"/>
            <p:cNvSpPr/>
            <p:nvPr/>
          </p:nvSpPr>
          <p:spPr>
            <a:xfrm>
              <a:off x="4015779" y="4018178"/>
              <a:ext cx="708761" cy="36036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取引</a:t>
              </a:r>
              <a:endParaRPr lang="en-US" altLang="ja-JP" sz="1200" dirty="0">
                <a:solidFill>
                  <a:schemeClr val="tx1"/>
                </a:solidFill>
                <a:latin typeface="Meiryo UI" panose="020B0604030504040204" pitchFamily="50" charset="-128"/>
                <a:ea typeface="Meiryo UI" panose="020B0604030504040204" pitchFamily="50" charset="-128"/>
              </a:endParaRPr>
            </a:p>
            <a:p>
              <a:pPr algn="ctr">
                <a:defRPr/>
              </a:pPr>
              <a:r>
                <a:rPr lang="ja-JP" altLang="en-US" sz="1200" dirty="0">
                  <a:solidFill>
                    <a:schemeClr val="tx1"/>
                  </a:solidFill>
                  <a:latin typeface="Meiryo UI" panose="020B0604030504040204" pitchFamily="50" charset="-128"/>
                  <a:ea typeface="Meiryo UI" panose="020B0604030504040204" pitchFamily="50" charset="-128"/>
                </a:rPr>
                <a:t>情報</a:t>
              </a:r>
              <a:r>
                <a:rPr lang="en-US" altLang="ja-JP" sz="1200" dirty="0">
                  <a:solidFill>
                    <a:schemeClr val="tx1"/>
                  </a:solidFill>
                  <a:latin typeface="Meiryo UI" panose="020B0604030504040204" pitchFamily="50" charset="-128"/>
                  <a:ea typeface="Meiryo UI" panose="020B0604030504040204" pitchFamily="50" charset="-128"/>
                </a:rPr>
                <a:t>3</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48" name="角丸四角形 47"/>
            <p:cNvSpPr/>
            <p:nvPr/>
          </p:nvSpPr>
          <p:spPr>
            <a:xfrm>
              <a:off x="4810571" y="4022445"/>
              <a:ext cx="621950" cy="36036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取引</a:t>
              </a:r>
              <a:endParaRPr lang="en-US" altLang="ja-JP" sz="1200" dirty="0">
                <a:solidFill>
                  <a:schemeClr val="tx1"/>
                </a:solidFill>
                <a:latin typeface="Meiryo UI" panose="020B0604030504040204" pitchFamily="50" charset="-128"/>
                <a:ea typeface="Meiryo UI" panose="020B0604030504040204" pitchFamily="50" charset="-128"/>
              </a:endParaRPr>
            </a:p>
            <a:p>
              <a:pPr algn="ctr">
                <a:defRPr/>
              </a:pPr>
              <a:r>
                <a:rPr lang="ja-JP" altLang="en-US" sz="1200" dirty="0">
                  <a:solidFill>
                    <a:schemeClr val="tx1"/>
                  </a:solidFill>
                  <a:latin typeface="Meiryo UI" panose="020B0604030504040204" pitchFamily="50" charset="-128"/>
                  <a:ea typeface="Meiryo UI" panose="020B0604030504040204" pitchFamily="50" charset="-128"/>
                </a:rPr>
                <a:t>情報</a:t>
              </a:r>
              <a:r>
                <a:rPr lang="en-US" altLang="ja-JP" sz="1200" dirty="0">
                  <a:solidFill>
                    <a:schemeClr val="tx1"/>
                  </a:solidFill>
                  <a:latin typeface="Meiryo UI" panose="020B0604030504040204" pitchFamily="50" charset="-128"/>
                  <a:ea typeface="Meiryo UI" panose="020B0604030504040204" pitchFamily="50" charset="-128"/>
                </a:rPr>
                <a:t>4</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49" name="正方形/長方形 48"/>
            <p:cNvSpPr/>
            <p:nvPr/>
          </p:nvSpPr>
          <p:spPr>
            <a:xfrm>
              <a:off x="2352279" y="4639430"/>
              <a:ext cx="3313113" cy="10102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50" name="角丸四角形 49"/>
            <p:cNvSpPr/>
            <p:nvPr/>
          </p:nvSpPr>
          <p:spPr>
            <a:xfrm>
              <a:off x="3110223" y="4703626"/>
              <a:ext cx="1890712" cy="28733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latin typeface="Meiryo UI" panose="020B0604030504040204" pitchFamily="50" charset="-128"/>
                  <a:ea typeface="Meiryo UI" panose="020B0604030504040204" pitchFamily="50" charset="-128"/>
                </a:rPr>
                <a:t>プログラムコード</a:t>
              </a:r>
            </a:p>
          </p:txBody>
        </p:sp>
        <p:sp>
          <p:nvSpPr>
            <p:cNvPr id="51" name="角丸四角形 50"/>
            <p:cNvSpPr/>
            <p:nvPr/>
          </p:nvSpPr>
          <p:spPr>
            <a:xfrm>
              <a:off x="4399249" y="5119242"/>
              <a:ext cx="1213469" cy="3603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ストレージ</a:t>
              </a:r>
            </a:p>
          </p:txBody>
        </p:sp>
        <p:sp>
          <p:nvSpPr>
            <p:cNvPr id="52" name="角丸四角形 51"/>
            <p:cNvSpPr/>
            <p:nvPr/>
          </p:nvSpPr>
          <p:spPr>
            <a:xfrm>
              <a:off x="3390065" y="5119242"/>
              <a:ext cx="915450" cy="360362"/>
            </a:xfrm>
            <a:prstGeom prst="roundRect">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プログラム</a:t>
              </a:r>
              <a:r>
                <a:rPr lang="en-US" altLang="ja-JP" sz="1200" dirty="0">
                  <a:solidFill>
                    <a:schemeClr val="tx1"/>
                  </a:solidFill>
                  <a:latin typeface="Meiryo UI" panose="020B0604030504040204" pitchFamily="50" charset="-128"/>
                  <a:ea typeface="Meiryo UI" panose="020B0604030504040204" pitchFamily="50" charset="-128"/>
                </a:rPr>
                <a:t>2</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53" name="角丸四角形 52"/>
            <p:cNvSpPr/>
            <p:nvPr/>
          </p:nvSpPr>
          <p:spPr>
            <a:xfrm>
              <a:off x="2473624" y="4028348"/>
              <a:ext cx="708761" cy="36036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取引</a:t>
              </a:r>
              <a:endParaRPr lang="en-US" altLang="ja-JP" sz="1200" dirty="0">
                <a:solidFill>
                  <a:schemeClr val="tx1"/>
                </a:solidFill>
                <a:latin typeface="Meiryo UI" panose="020B0604030504040204" pitchFamily="50" charset="-128"/>
                <a:ea typeface="Meiryo UI" panose="020B0604030504040204" pitchFamily="50" charset="-128"/>
              </a:endParaRPr>
            </a:p>
            <a:p>
              <a:pPr algn="ctr">
                <a:defRPr/>
              </a:pPr>
              <a:r>
                <a:rPr lang="ja-JP" altLang="en-US" sz="1200" dirty="0">
                  <a:solidFill>
                    <a:schemeClr val="tx1"/>
                  </a:solidFill>
                  <a:latin typeface="Meiryo UI" panose="020B0604030504040204" pitchFamily="50" charset="-128"/>
                  <a:ea typeface="Meiryo UI" panose="020B0604030504040204" pitchFamily="50" charset="-128"/>
                </a:rPr>
                <a:t>情報</a:t>
              </a:r>
              <a:r>
                <a:rPr lang="en-US" altLang="ja-JP" sz="1200" dirty="0">
                  <a:solidFill>
                    <a:schemeClr val="tx1"/>
                  </a:solidFill>
                  <a:latin typeface="Meiryo UI" panose="020B0604030504040204" pitchFamily="50" charset="-128"/>
                  <a:ea typeface="Meiryo UI" panose="020B0604030504040204" pitchFamily="50" charset="-128"/>
                </a:rPr>
                <a:t>1</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54" name="角丸四角形 53"/>
            <p:cNvSpPr/>
            <p:nvPr/>
          </p:nvSpPr>
          <p:spPr>
            <a:xfrm>
              <a:off x="3268416" y="4032615"/>
              <a:ext cx="621950" cy="36036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取引</a:t>
              </a:r>
              <a:endParaRPr lang="en-US" altLang="ja-JP" sz="1200" dirty="0">
                <a:solidFill>
                  <a:schemeClr val="tx1"/>
                </a:solidFill>
                <a:latin typeface="Meiryo UI" panose="020B0604030504040204" pitchFamily="50" charset="-128"/>
                <a:ea typeface="Meiryo UI" panose="020B0604030504040204" pitchFamily="50" charset="-128"/>
              </a:endParaRPr>
            </a:p>
            <a:p>
              <a:pPr algn="ctr">
                <a:defRPr/>
              </a:pPr>
              <a:r>
                <a:rPr lang="ja-JP" altLang="en-US" sz="1200" dirty="0">
                  <a:solidFill>
                    <a:schemeClr val="tx1"/>
                  </a:solidFill>
                  <a:latin typeface="Meiryo UI" panose="020B0604030504040204" pitchFamily="50" charset="-128"/>
                  <a:ea typeface="Meiryo UI" panose="020B0604030504040204" pitchFamily="50" charset="-128"/>
                </a:rPr>
                <a:t>情報</a:t>
              </a:r>
              <a:r>
                <a:rPr lang="en-US" altLang="ja-JP" sz="1200" dirty="0">
                  <a:solidFill>
                    <a:schemeClr val="tx1"/>
                  </a:solidFill>
                  <a:latin typeface="Meiryo UI" panose="020B0604030504040204" pitchFamily="50" charset="-128"/>
                  <a:ea typeface="Meiryo UI" panose="020B0604030504040204" pitchFamily="50" charset="-128"/>
                </a:rPr>
                <a:t>2</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5360733" y="4075987"/>
              <a:ext cx="502367" cy="261610"/>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p:txBody>
        </p:sp>
        <p:sp>
          <p:nvSpPr>
            <p:cNvPr id="55" name="正方形/長方形 54"/>
            <p:cNvSpPr/>
            <p:nvPr/>
          </p:nvSpPr>
          <p:spPr>
            <a:xfrm>
              <a:off x="6466163" y="3627653"/>
              <a:ext cx="3313113" cy="8969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56" name="角丸四角形 55"/>
            <p:cNvSpPr/>
            <p:nvPr/>
          </p:nvSpPr>
          <p:spPr>
            <a:xfrm>
              <a:off x="6525378" y="5143055"/>
              <a:ext cx="915450" cy="360362"/>
            </a:xfrm>
            <a:prstGeom prst="roundRect">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プログラム</a:t>
              </a:r>
              <a:r>
                <a:rPr lang="en-US" altLang="ja-JP" sz="1200" dirty="0">
                  <a:solidFill>
                    <a:schemeClr val="tx1"/>
                  </a:solidFill>
                  <a:latin typeface="Meiryo UI" panose="020B0604030504040204" pitchFamily="50" charset="-128"/>
                  <a:ea typeface="Meiryo UI" panose="020B0604030504040204" pitchFamily="50" charset="-128"/>
                </a:rPr>
                <a:t>1</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57" name="角丸四角形 56"/>
            <p:cNvSpPr/>
            <p:nvPr/>
          </p:nvSpPr>
          <p:spPr>
            <a:xfrm>
              <a:off x="7213876" y="3689565"/>
              <a:ext cx="1890712" cy="28733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latin typeface="Meiryo UI" panose="020B0604030504040204" pitchFamily="50" charset="-128"/>
                  <a:ea typeface="Meiryo UI" panose="020B0604030504040204" pitchFamily="50" charset="-128"/>
                </a:rPr>
                <a:t>トランザクション</a:t>
              </a:r>
            </a:p>
          </p:txBody>
        </p:sp>
        <p:sp>
          <p:nvSpPr>
            <p:cNvPr id="58" name="角丸四角形 57"/>
            <p:cNvSpPr/>
            <p:nvPr/>
          </p:nvSpPr>
          <p:spPr>
            <a:xfrm>
              <a:off x="8119432" y="4041991"/>
              <a:ext cx="708761" cy="36036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取引</a:t>
              </a:r>
              <a:endParaRPr lang="en-US" altLang="ja-JP" sz="1200" dirty="0">
                <a:solidFill>
                  <a:schemeClr val="tx1"/>
                </a:solidFill>
                <a:latin typeface="Meiryo UI" panose="020B0604030504040204" pitchFamily="50" charset="-128"/>
                <a:ea typeface="Meiryo UI" panose="020B0604030504040204" pitchFamily="50" charset="-128"/>
              </a:endParaRPr>
            </a:p>
            <a:p>
              <a:pPr algn="ctr">
                <a:defRPr/>
              </a:pPr>
              <a:r>
                <a:rPr lang="ja-JP" altLang="en-US" sz="1200" dirty="0">
                  <a:solidFill>
                    <a:schemeClr val="tx1"/>
                  </a:solidFill>
                  <a:latin typeface="Meiryo UI" panose="020B0604030504040204" pitchFamily="50" charset="-128"/>
                  <a:ea typeface="Meiryo UI" panose="020B0604030504040204" pitchFamily="50" charset="-128"/>
                </a:rPr>
                <a:t>情報</a:t>
              </a:r>
              <a:r>
                <a:rPr lang="en-US" altLang="ja-JP" sz="1200" dirty="0">
                  <a:solidFill>
                    <a:schemeClr val="tx1"/>
                  </a:solidFill>
                  <a:latin typeface="Meiryo UI" panose="020B0604030504040204" pitchFamily="50" charset="-128"/>
                  <a:ea typeface="Meiryo UI" panose="020B0604030504040204" pitchFamily="50" charset="-128"/>
                </a:rPr>
                <a:t>3</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59" name="角丸四角形 58"/>
            <p:cNvSpPr/>
            <p:nvPr/>
          </p:nvSpPr>
          <p:spPr>
            <a:xfrm>
              <a:off x="8914224" y="4046258"/>
              <a:ext cx="621950" cy="36036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取引</a:t>
              </a:r>
              <a:endParaRPr lang="en-US" altLang="ja-JP" sz="1200" dirty="0">
                <a:solidFill>
                  <a:schemeClr val="tx1"/>
                </a:solidFill>
                <a:latin typeface="Meiryo UI" panose="020B0604030504040204" pitchFamily="50" charset="-128"/>
                <a:ea typeface="Meiryo UI" panose="020B0604030504040204" pitchFamily="50" charset="-128"/>
              </a:endParaRPr>
            </a:p>
            <a:p>
              <a:pPr algn="ctr">
                <a:defRPr/>
              </a:pPr>
              <a:r>
                <a:rPr lang="ja-JP" altLang="en-US" sz="1200" dirty="0">
                  <a:solidFill>
                    <a:schemeClr val="tx1"/>
                  </a:solidFill>
                  <a:latin typeface="Meiryo UI" panose="020B0604030504040204" pitchFamily="50" charset="-128"/>
                  <a:ea typeface="Meiryo UI" panose="020B0604030504040204" pitchFamily="50" charset="-128"/>
                </a:rPr>
                <a:t>情報</a:t>
              </a:r>
              <a:r>
                <a:rPr lang="en-US" altLang="ja-JP" sz="1200" dirty="0">
                  <a:solidFill>
                    <a:schemeClr val="tx1"/>
                  </a:solidFill>
                  <a:latin typeface="Meiryo UI" panose="020B0604030504040204" pitchFamily="50" charset="-128"/>
                  <a:ea typeface="Meiryo UI" panose="020B0604030504040204" pitchFamily="50" charset="-128"/>
                </a:rPr>
                <a:t>4</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0" name="正方形/長方形 59"/>
            <p:cNvSpPr/>
            <p:nvPr/>
          </p:nvSpPr>
          <p:spPr>
            <a:xfrm>
              <a:off x="6455932" y="4663243"/>
              <a:ext cx="3313113" cy="10102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61" name="角丸四角形 60"/>
            <p:cNvSpPr/>
            <p:nvPr/>
          </p:nvSpPr>
          <p:spPr>
            <a:xfrm>
              <a:off x="7213876" y="4727439"/>
              <a:ext cx="1890712" cy="28733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latin typeface="Meiryo UI" panose="020B0604030504040204" pitchFamily="50" charset="-128"/>
                  <a:ea typeface="Meiryo UI" panose="020B0604030504040204" pitchFamily="50" charset="-128"/>
                </a:rPr>
                <a:t>プログラムコード</a:t>
              </a:r>
            </a:p>
          </p:txBody>
        </p:sp>
        <p:sp>
          <p:nvSpPr>
            <p:cNvPr id="62" name="角丸四角形 61"/>
            <p:cNvSpPr/>
            <p:nvPr/>
          </p:nvSpPr>
          <p:spPr>
            <a:xfrm>
              <a:off x="8502902" y="5143055"/>
              <a:ext cx="1213469" cy="3603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ストレージ</a:t>
              </a:r>
            </a:p>
          </p:txBody>
        </p:sp>
        <p:sp>
          <p:nvSpPr>
            <p:cNvPr id="63" name="角丸四角形 62"/>
            <p:cNvSpPr/>
            <p:nvPr/>
          </p:nvSpPr>
          <p:spPr>
            <a:xfrm>
              <a:off x="7493718" y="5143055"/>
              <a:ext cx="915450" cy="360362"/>
            </a:xfrm>
            <a:prstGeom prst="roundRect">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プログラム</a:t>
              </a:r>
              <a:r>
                <a:rPr lang="en-US" altLang="ja-JP" sz="1200" dirty="0">
                  <a:solidFill>
                    <a:schemeClr val="tx1"/>
                  </a:solidFill>
                  <a:latin typeface="Meiryo UI" panose="020B0604030504040204" pitchFamily="50" charset="-128"/>
                  <a:ea typeface="Meiryo UI" panose="020B0604030504040204" pitchFamily="50" charset="-128"/>
                </a:rPr>
                <a:t>2</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4" name="角丸四角形 63"/>
            <p:cNvSpPr/>
            <p:nvPr/>
          </p:nvSpPr>
          <p:spPr>
            <a:xfrm>
              <a:off x="6577277" y="4052161"/>
              <a:ext cx="708761" cy="36036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取引</a:t>
              </a:r>
              <a:endParaRPr lang="en-US" altLang="ja-JP" sz="1200" dirty="0">
                <a:solidFill>
                  <a:schemeClr val="tx1"/>
                </a:solidFill>
                <a:latin typeface="Meiryo UI" panose="020B0604030504040204" pitchFamily="50" charset="-128"/>
                <a:ea typeface="Meiryo UI" panose="020B0604030504040204" pitchFamily="50" charset="-128"/>
              </a:endParaRPr>
            </a:p>
            <a:p>
              <a:pPr algn="ctr">
                <a:defRPr/>
              </a:pPr>
              <a:r>
                <a:rPr lang="ja-JP" altLang="en-US" sz="1200" dirty="0">
                  <a:solidFill>
                    <a:schemeClr val="tx1"/>
                  </a:solidFill>
                  <a:latin typeface="Meiryo UI" panose="020B0604030504040204" pitchFamily="50" charset="-128"/>
                  <a:ea typeface="Meiryo UI" panose="020B0604030504040204" pitchFamily="50" charset="-128"/>
                </a:rPr>
                <a:t>情報</a:t>
              </a:r>
              <a:r>
                <a:rPr lang="en-US" altLang="ja-JP" sz="1200" dirty="0">
                  <a:solidFill>
                    <a:schemeClr val="tx1"/>
                  </a:solidFill>
                  <a:latin typeface="Meiryo UI" panose="020B0604030504040204" pitchFamily="50" charset="-128"/>
                  <a:ea typeface="Meiryo UI" panose="020B0604030504040204" pitchFamily="50" charset="-128"/>
                </a:rPr>
                <a:t>1</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5" name="角丸四角形 64"/>
            <p:cNvSpPr/>
            <p:nvPr/>
          </p:nvSpPr>
          <p:spPr>
            <a:xfrm>
              <a:off x="7372069" y="4056428"/>
              <a:ext cx="621950" cy="36036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取引</a:t>
              </a:r>
              <a:endParaRPr lang="en-US" altLang="ja-JP" sz="1200" dirty="0">
                <a:solidFill>
                  <a:schemeClr val="tx1"/>
                </a:solidFill>
                <a:latin typeface="Meiryo UI" panose="020B0604030504040204" pitchFamily="50" charset="-128"/>
                <a:ea typeface="Meiryo UI" panose="020B0604030504040204" pitchFamily="50" charset="-128"/>
              </a:endParaRPr>
            </a:p>
            <a:p>
              <a:pPr algn="ctr">
                <a:defRPr/>
              </a:pPr>
              <a:r>
                <a:rPr lang="ja-JP" altLang="en-US" sz="1200" dirty="0">
                  <a:solidFill>
                    <a:schemeClr val="tx1"/>
                  </a:solidFill>
                  <a:latin typeface="Meiryo UI" panose="020B0604030504040204" pitchFamily="50" charset="-128"/>
                  <a:ea typeface="Meiryo UI" panose="020B0604030504040204" pitchFamily="50" charset="-128"/>
                </a:rPr>
                <a:t>情報</a:t>
              </a:r>
              <a:r>
                <a:rPr lang="en-US" altLang="ja-JP" sz="1200" dirty="0">
                  <a:solidFill>
                    <a:schemeClr val="tx1"/>
                  </a:solidFill>
                  <a:latin typeface="Meiryo UI" panose="020B0604030504040204" pitchFamily="50" charset="-128"/>
                  <a:ea typeface="Meiryo UI" panose="020B0604030504040204" pitchFamily="50" charset="-128"/>
                </a:rPr>
                <a:t>2</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9464386" y="4099800"/>
              <a:ext cx="502367" cy="261610"/>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p:txBody>
        </p:sp>
        <p:cxnSp>
          <p:nvCxnSpPr>
            <p:cNvPr id="76" name="カギ線コネクタ 75"/>
            <p:cNvCxnSpPr>
              <a:stCxn id="52" idx="2"/>
              <a:endCxn id="62" idx="2"/>
            </p:cNvCxnSpPr>
            <p:nvPr/>
          </p:nvCxnSpPr>
          <p:spPr>
            <a:xfrm rot="16200000" flipH="1">
              <a:off x="6466807" y="2860586"/>
              <a:ext cx="23813" cy="5261847"/>
            </a:xfrm>
            <a:prstGeom prst="bentConnector3">
              <a:avLst>
                <a:gd name="adj1" fmla="val 4063478"/>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4592799" y="6168139"/>
              <a:ext cx="368518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プログラムの実行結果をストレージに格納</a:t>
              </a:r>
            </a:p>
          </p:txBody>
        </p:sp>
        <p:cxnSp>
          <p:nvCxnSpPr>
            <p:cNvPr id="85" name="カギ線コネクタ 84"/>
            <p:cNvCxnSpPr/>
            <p:nvPr/>
          </p:nvCxnSpPr>
          <p:spPr>
            <a:xfrm rot="16200000" flipH="1">
              <a:off x="2849207" y="5444404"/>
              <a:ext cx="996312" cy="1010916"/>
            </a:xfrm>
            <a:prstGeom prst="bentConnector2">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7" name="テキスト ボックス 66">
            <a:extLst>
              <a:ext uri="{FF2B5EF4-FFF2-40B4-BE49-F238E27FC236}">
                <a16:creationId xmlns:a16="http://schemas.microsoft.com/office/drawing/2014/main" id="{DF8BE62F-A764-42B4-98E3-4893BBF670FD}"/>
              </a:ext>
            </a:extLst>
          </p:cNvPr>
          <p:cNvSpPr txBox="1"/>
          <p:nvPr/>
        </p:nvSpPr>
        <p:spPr>
          <a:xfrm>
            <a:off x="0" y="130108"/>
            <a:ext cx="12192000" cy="523220"/>
          </a:xfrm>
          <a:prstGeom prst="rect">
            <a:avLst/>
          </a:prstGeom>
          <a:noFill/>
        </p:spPr>
        <p:txBody>
          <a:bodyPr wrap="square" rtlCol="0">
            <a:spAutoFit/>
          </a:bodyPr>
          <a:lstStyle/>
          <a:p>
            <a:pPr algn="ctr"/>
            <a:r>
              <a:rPr kumimoji="1" lang="ja-JP" altLang="en-US" sz="2800" dirty="0">
                <a:latin typeface="Yet R" panose="02030504000101010101" pitchFamily="18" charset="-127"/>
                <a:ea typeface="Yet R" panose="02030504000101010101" pitchFamily="18" charset="-127"/>
              </a:rPr>
              <a:t>ブロックチェーンにプログラムを仕込むこともできる</a:t>
            </a:r>
          </a:p>
        </p:txBody>
      </p:sp>
      <p:pic>
        <p:nvPicPr>
          <p:cNvPr id="3" name="図 2">
            <a:extLst>
              <a:ext uri="{FF2B5EF4-FFF2-40B4-BE49-F238E27FC236}">
                <a16:creationId xmlns:a16="http://schemas.microsoft.com/office/drawing/2014/main" id="{715C2144-3239-42CC-8BC8-92136634D6C4}"/>
              </a:ext>
            </a:extLst>
          </p:cNvPr>
          <p:cNvPicPr>
            <a:picLocks noChangeAspect="1"/>
          </p:cNvPicPr>
          <p:nvPr/>
        </p:nvPicPr>
        <p:blipFill>
          <a:blip r:embed="rId2"/>
          <a:stretch>
            <a:fillRect/>
          </a:stretch>
        </p:blipFill>
        <p:spPr>
          <a:xfrm>
            <a:off x="194564" y="145527"/>
            <a:ext cx="1469263" cy="969348"/>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32518130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5" y="-11346"/>
            <a:ext cx="5836285" cy="1056058"/>
          </a:xfrm>
          <a:prstGeom prst="rect">
            <a:avLst/>
          </a:prstGeom>
        </p:spPr>
        <p:txBody>
          <a:bodyPr vert="horz" wrap="square" lIns="0" tIns="50165" rIns="0" bIns="0" rtlCol="0" anchor="ctr">
            <a:spAutoFit/>
          </a:bodyPr>
          <a:lstStyle/>
          <a:p>
            <a:pPr marL="12700">
              <a:lnSpc>
                <a:spcPct val="100000"/>
              </a:lnSpc>
              <a:spcBef>
                <a:spcPts val="395"/>
              </a:spcBef>
            </a:pPr>
            <a:r>
              <a:rPr sz="1800" dirty="0"/>
              <a:t>3．</a:t>
            </a:r>
            <a:r>
              <a:rPr sz="1800" spc="-15" dirty="0"/>
              <a:t>海外における国民</a:t>
            </a:r>
            <a:r>
              <a:rPr sz="1800" spc="-10" dirty="0"/>
              <a:t>IDを使った取引認証の事例（</a:t>
            </a:r>
            <a:r>
              <a:rPr sz="1800" spc="-5" dirty="0"/>
              <a:t>ご参考</a:t>
            </a:r>
            <a:r>
              <a:rPr sz="1800" spc="-50" dirty="0"/>
              <a:t>）</a:t>
            </a:r>
            <a:endParaRPr sz="1800"/>
          </a:p>
          <a:p>
            <a:pPr marL="12700">
              <a:lnSpc>
                <a:spcPct val="100000"/>
              </a:lnSpc>
              <a:spcBef>
                <a:spcPts val="430"/>
              </a:spcBef>
              <a:tabLst>
                <a:tab pos="1882775" algn="l"/>
              </a:tabLst>
            </a:pPr>
            <a:r>
              <a:rPr sz="2600" dirty="0"/>
              <a:t>先行事例</a:t>
            </a:r>
            <a:r>
              <a:rPr sz="2600" spc="-50" dirty="0"/>
              <a:t>：</a:t>
            </a:r>
            <a:r>
              <a:rPr sz="2600" dirty="0"/>
              <a:t>	シン</a:t>
            </a:r>
            <a:r>
              <a:rPr sz="2600" spc="-10" dirty="0"/>
              <a:t>ガ</a:t>
            </a:r>
            <a:r>
              <a:rPr sz="2600" dirty="0"/>
              <a:t>ポー</a:t>
            </a:r>
            <a:r>
              <a:rPr sz="2600" spc="-10" dirty="0"/>
              <a:t>ル(2/2)</a:t>
            </a:r>
            <a:endParaRPr sz="2600"/>
          </a:p>
        </p:txBody>
      </p:sp>
      <p:sp>
        <p:nvSpPr>
          <p:cNvPr id="3" name="object 3"/>
          <p:cNvSpPr txBox="1"/>
          <p:nvPr/>
        </p:nvSpPr>
        <p:spPr>
          <a:xfrm>
            <a:off x="1343406" y="2277618"/>
            <a:ext cx="9505315" cy="2044149"/>
          </a:xfrm>
          <a:prstGeom prst="rect">
            <a:avLst/>
          </a:prstGeom>
          <a:ln w="19050">
            <a:solidFill>
              <a:srgbClr val="BEBEBE"/>
            </a:solidFill>
          </a:ln>
        </p:spPr>
        <p:txBody>
          <a:bodyPr vert="horz" wrap="square" lIns="0" tIns="0" rIns="0" bIns="0" rtlCol="0">
            <a:spAutoFit/>
          </a:bodyPr>
          <a:lstStyle/>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spcBef>
                <a:spcPts val="50"/>
              </a:spcBef>
            </a:pPr>
            <a:endParaRPr sz="2200">
              <a:latin typeface="Times New Roman"/>
              <a:cs typeface="Times New Roman"/>
            </a:endParaRPr>
          </a:p>
          <a:p>
            <a:pPr marL="71120">
              <a:spcBef>
                <a:spcPts val="5"/>
              </a:spcBef>
            </a:pPr>
            <a:r>
              <a:rPr sz="1400" b="1" u="sng" spc="-15" dirty="0">
                <a:uFill>
                  <a:solidFill>
                    <a:srgbClr val="000000"/>
                  </a:solidFill>
                </a:uFill>
                <a:latin typeface="Meiryo UI"/>
                <a:cs typeface="Meiryo UI"/>
              </a:rPr>
              <a:t>口座開設</a:t>
            </a:r>
            <a:endParaRPr sz="1400">
              <a:latin typeface="Meiryo UI"/>
              <a:cs typeface="Meiryo UI"/>
            </a:endParaRPr>
          </a:p>
          <a:p>
            <a:pPr marL="357505" indent="-287020">
              <a:buFont typeface="Arial"/>
              <a:buChar char="•"/>
              <a:tabLst>
                <a:tab pos="357505" algn="l"/>
                <a:tab pos="358140" algn="l"/>
              </a:tabLst>
            </a:pPr>
            <a:r>
              <a:rPr sz="1400" spc="-15" dirty="0">
                <a:latin typeface="Meiryo UI"/>
                <a:cs typeface="Meiryo UI"/>
              </a:rPr>
              <a:t>シンガポール大手金融機関</a:t>
            </a:r>
            <a:r>
              <a:rPr sz="1400" spc="-10" dirty="0">
                <a:latin typeface="Meiryo UI"/>
                <a:cs typeface="Meiryo UI"/>
              </a:rPr>
              <a:t>OCBC</a:t>
            </a:r>
            <a:r>
              <a:rPr sz="1400" dirty="0">
                <a:latin typeface="Meiryo UI"/>
                <a:cs typeface="Meiryo UI"/>
              </a:rPr>
              <a:t>銀行は</a:t>
            </a:r>
            <a:r>
              <a:rPr sz="1400" spc="-10" dirty="0">
                <a:latin typeface="Meiryo UI"/>
                <a:cs typeface="Meiryo UI"/>
              </a:rPr>
              <a:t>2017</a:t>
            </a:r>
            <a:r>
              <a:rPr sz="1400" spc="-5" dirty="0">
                <a:latin typeface="Meiryo UI"/>
                <a:cs typeface="Meiryo UI"/>
              </a:rPr>
              <a:t>年の</a:t>
            </a:r>
            <a:r>
              <a:rPr sz="1400" spc="-10" dirty="0">
                <a:latin typeface="Meiryo UI"/>
                <a:cs typeface="Meiryo UI"/>
              </a:rPr>
              <a:t>MAS</a:t>
            </a:r>
            <a:r>
              <a:rPr sz="1400" spc="-15" dirty="0">
                <a:latin typeface="Meiryo UI"/>
                <a:cs typeface="Meiryo UI"/>
              </a:rPr>
              <a:t>による</a:t>
            </a:r>
            <a:r>
              <a:rPr sz="1400" spc="-10" dirty="0">
                <a:latin typeface="Meiryo UI"/>
                <a:cs typeface="Meiryo UI"/>
              </a:rPr>
              <a:t>MyInfo</a:t>
            </a:r>
            <a:r>
              <a:rPr sz="1400" spc="-15" dirty="0">
                <a:latin typeface="Meiryo UI"/>
                <a:cs typeface="Meiryo UI"/>
              </a:rPr>
              <a:t>を活用した個人認証システムのテストに他行と共に参加</a:t>
            </a:r>
            <a:endParaRPr sz="1400">
              <a:latin typeface="Meiryo UI"/>
              <a:cs typeface="Meiryo UI"/>
            </a:endParaRPr>
          </a:p>
          <a:p>
            <a:pPr marL="357505" marR="189865" indent="-287020">
              <a:buFont typeface="Arial"/>
              <a:buChar char="•"/>
              <a:tabLst>
                <a:tab pos="357505" algn="l"/>
                <a:tab pos="358140" algn="l"/>
              </a:tabLst>
            </a:pPr>
            <a:r>
              <a:rPr sz="1400" dirty="0">
                <a:latin typeface="Meiryo UI"/>
                <a:cs typeface="Meiryo UI"/>
              </a:rPr>
              <a:t>現在は、口座開設やCredit</a:t>
            </a:r>
            <a:r>
              <a:rPr sz="1400" spc="-35" dirty="0">
                <a:latin typeface="Meiryo UI"/>
                <a:cs typeface="Meiryo UI"/>
              </a:rPr>
              <a:t> </a:t>
            </a:r>
            <a:r>
              <a:rPr sz="1400" spc="-10" dirty="0">
                <a:latin typeface="Meiryo UI"/>
                <a:cs typeface="Meiryo UI"/>
              </a:rPr>
              <a:t>Card申込や与信、車のローン時等でMyInfo</a:t>
            </a:r>
            <a:r>
              <a:rPr sz="1400" spc="-25" dirty="0">
                <a:latin typeface="Meiryo UI"/>
                <a:cs typeface="Meiryo UI"/>
              </a:rPr>
              <a:t>を活用し、ユーザビリティの向上及び確認作業の事務</a:t>
            </a:r>
            <a:r>
              <a:rPr sz="1400" spc="-10" dirty="0">
                <a:latin typeface="Meiryo UI"/>
                <a:cs typeface="Meiryo UI"/>
              </a:rPr>
              <a:t>効率化を実現</a:t>
            </a:r>
            <a:endParaRPr sz="1400">
              <a:latin typeface="Meiryo UI"/>
              <a:cs typeface="Meiryo UI"/>
            </a:endParaRPr>
          </a:p>
        </p:txBody>
      </p:sp>
      <p:sp>
        <p:nvSpPr>
          <p:cNvPr id="4" name="object 4"/>
          <p:cNvSpPr txBox="1"/>
          <p:nvPr/>
        </p:nvSpPr>
        <p:spPr>
          <a:xfrm>
            <a:off x="1618894" y="1021461"/>
            <a:ext cx="9100820" cy="1076960"/>
          </a:xfrm>
          <a:prstGeom prst="rect">
            <a:avLst/>
          </a:prstGeom>
        </p:spPr>
        <p:txBody>
          <a:bodyPr vert="horz" wrap="square" lIns="0" tIns="12065" rIns="0" bIns="0" rtlCol="0">
            <a:spAutoFit/>
          </a:bodyPr>
          <a:lstStyle/>
          <a:p>
            <a:pPr marL="299085" marR="293370" indent="-287020">
              <a:spcBef>
                <a:spcPts val="95"/>
              </a:spcBef>
              <a:buFont typeface="Wingdings"/>
              <a:buChar char=""/>
              <a:tabLst>
                <a:tab pos="299720" algn="l"/>
              </a:tabLst>
            </a:pPr>
            <a:r>
              <a:rPr sz="1600" spc="-10" dirty="0">
                <a:latin typeface="Meiryo UI"/>
                <a:cs typeface="Meiryo UI"/>
              </a:rPr>
              <a:t>2017</a:t>
            </a:r>
            <a:r>
              <a:rPr sz="1600" spc="-25" dirty="0">
                <a:latin typeface="Meiryo UI"/>
                <a:cs typeface="Meiryo UI"/>
              </a:rPr>
              <a:t>年</a:t>
            </a:r>
            <a:r>
              <a:rPr sz="1600" spc="-10" dirty="0">
                <a:latin typeface="Meiryo UI"/>
                <a:cs typeface="Meiryo UI"/>
              </a:rPr>
              <a:t>の</a:t>
            </a:r>
            <a:r>
              <a:rPr sz="1600" spc="-30" dirty="0">
                <a:latin typeface="Meiryo UI"/>
                <a:cs typeface="Meiryo UI"/>
              </a:rPr>
              <a:t>MAS</a:t>
            </a:r>
            <a:r>
              <a:rPr sz="1600" spc="-20" dirty="0">
                <a:latin typeface="Meiryo UI"/>
                <a:cs typeface="Meiryo UI"/>
              </a:rPr>
              <a:t>による</a:t>
            </a:r>
            <a:r>
              <a:rPr sz="1600" spc="-10" dirty="0">
                <a:latin typeface="Meiryo UI"/>
                <a:cs typeface="Meiryo UI"/>
              </a:rPr>
              <a:t>MyInfo</a:t>
            </a:r>
            <a:r>
              <a:rPr sz="1600" spc="-20" dirty="0">
                <a:latin typeface="Meiryo UI"/>
                <a:cs typeface="Meiryo UI"/>
              </a:rPr>
              <a:t>を活用した個</a:t>
            </a:r>
            <a:r>
              <a:rPr sz="1600" spc="-25" dirty="0">
                <a:latin typeface="Meiryo UI"/>
                <a:cs typeface="Meiryo UI"/>
              </a:rPr>
              <a:t>人認</a:t>
            </a:r>
            <a:r>
              <a:rPr sz="1600" spc="-30" dirty="0">
                <a:latin typeface="Meiryo UI"/>
                <a:cs typeface="Meiryo UI"/>
              </a:rPr>
              <a:t>証システムのテストに銀行４社(</a:t>
            </a:r>
            <a:r>
              <a:rPr sz="1600" spc="-10" dirty="0">
                <a:latin typeface="Meiryo UI"/>
                <a:cs typeface="Meiryo UI"/>
              </a:rPr>
              <a:t>OCBC</a:t>
            </a:r>
            <a:r>
              <a:rPr sz="1600" spc="65" dirty="0">
                <a:latin typeface="Meiryo UI"/>
                <a:cs typeface="Meiryo UI"/>
              </a:rPr>
              <a:t>銀行, </a:t>
            </a:r>
            <a:r>
              <a:rPr sz="1600" spc="-20" dirty="0">
                <a:latin typeface="Meiryo UI"/>
                <a:cs typeface="Meiryo UI"/>
              </a:rPr>
              <a:t>UOB</a:t>
            </a:r>
            <a:r>
              <a:rPr sz="1600" spc="-40" dirty="0">
                <a:latin typeface="Meiryo UI"/>
                <a:cs typeface="Meiryo UI"/>
              </a:rPr>
              <a:t>銀行,</a:t>
            </a:r>
            <a:r>
              <a:rPr sz="1600" spc="-50" dirty="0">
                <a:latin typeface="Meiryo UI"/>
                <a:cs typeface="Meiryo UI"/>
              </a:rPr>
              <a:t> </a:t>
            </a:r>
            <a:r>
              <a:rPr sz="1600" spc="-20" dirty="0">
                <a:latin typeface="Meiryo UI"/>
                <a:cs typeface="Meiryo UI"/>
              </a:rPr>
              <a:t>DBS</a:t>
            </a:r>
            <a:r>
              <a:rPr sz="1600" spc="-25" dirty="0">
                <a:latin typeface="Meiryo UI"/>
                <a:cs typeface="Meiryo UI"/>
              </a:rPr>
              <a:t>銀行</a:t>
            </a:r>
            <a:r>
              <a:rPr sz="1600" spc="5" dirty="0">
                <a:latin typeface="Meiryo UI"/>
                <a:cs typeface="Meiryo UI"/>
              </a:rPr>
              <a:t>, </a:t>
            </a:r>
            <a:r>
              <a:rPr sz="1600" dirty="0">
                <a:latin typeface="Meiryo UI"/>
                <a:cs typeface="Meiryo UI"/>
              </a:rPr>
              <a:t>Standard</a:t>
            </a:r>
            <a:r>
              <a:rPr sz="1600" spc="30" dirty="0">
                <a:latin typeface="Meiryo UI"/>
                <a:cs typeface="Meiryo UI"/>
              </a:rPr>
              <a:t> </a:t>
            </a:r>
            <a:r>
              <a:rPr sz="1600" spc="-10" dirty="0">
                <a:latin typeface="Meiryo UI"/>
                <a:cs typeface="Meiryo UI"/>
              </a:rPr>
              <a:t>Chartered</a:t>
            </a:r>
            <a:r>
              <a:rPr sz="1600" spc="-25" dirty="0">
                <a:latin typeface="Meiryo UI"/>
                <a:cs typeface="Meiryo UI"/>
              </a:rPr>
              <a:t>銀行)</a:t>
            </a:r>
            <a:r>
              <a:rPr sz="1600" spc="-20" dirty="0">
                <a:latin typeface="Meiryo UI"/>
                <a:cs typeface="Meiryo UI"/>
              </a:rPr>
              <a:t>が</a:t>
            </a:r>
            <a:r>
              <a:rPr sz="1600" spc="-25" dirty="0">
                <a:latin typeface="Meiryo UI"/>
                <a:cs typeface="Meiryo UI"/>
              </a:rPr>
              <a:t>参加</a:t>
            </a:r>
            <a:r>
              <a:rPr sz="1600" spc="-50" dirty="0">
                <a:latin typeface="Meiryo UI"/>
                <a:cs typeface="Meiryo UI"/>
              </a:rPr>
              <a:t>。</a:t>
            </a:r>
            <a:endParaRPr sz="1600">
              <a:latin typeface="Meiryo UI"/>
              <a:cs typeface="Meiryo UI"/>
            </a:endParaRPr>
          </a:p>
          <a:p>
            <a:pPr marL="299085" indent="-287020">
              <a:spcBef>
                <a:spcPts val="600"/>
              </a:spcBef>
              <a:buFont typeface="Wingdings"/>
              <a:buChar char=""/>
              <a:tabLst>
                <a:tab pos="299720" algn="l"/>
              </a:tabLst>
            </a:pPr>
            <a:r>
              <a:rPr sz="1600" spc="-20" dirty="0">
                <a:latin typeface="Meiryo UI"/>
                <a:cs typeface="Meiryo UI"/>
              </a:rPr>
              <a:t>MyInfo</a:t>
            </a:r>
            <a:r>
              <a:rPr sz="1600" spc="-30" dirty="0">
                <a:latin typeface="Meiryo UI"/>
                <a:cs typeface="Meiryo UI"/>
              </a:rPr>
              <a:t>による個人認</a:t>
            </a:r>
            <a:r>
              <a:rPr sz="1600" spc="-25" dirty="0">
                <a:latin typeface="Meiryo UI"/>
                <a:cs typeface="Meiryo UI"/>
              </a:rPr>
              <a:t>証</a:t>
            </a:r>
            <a:r>
              <a:rPr sz="1600" spc="-20" dirty="0">
                <a:latin typeface="Meiryo UI"/>
                <a:cs typeface="Meiryo UI"/>
              </a:rPr>
              <a:t>は</a:t>
            </a:r>
            <a:r>
              <a:rPr sz="1600" spc="-30" dirty="0">
                <a:latin typeface="Meiryo UI"/>
                <a:cs typeface="Meiryo UI"/>
              </a:rPr>
              <a:t>本格適用さ</a:t>
            </a:r>
            <a:r>
              <a:rPr sz="1600" spc="-20" dirty="0">
                <a:latin typeface="Meiryo UI"/>
                <a:cs typeface="Meiryo UI"/>
              </a:rPr>
              <a:t>れ、</a:t>
            </a:r>
            <a:r>
              <a:rPr sz="1600" spc="-25" dirty="0">
                <a:latin typeface="Meiryo UI"/>
                <a:cs typeface="Meiryo UI"/>
              </a:rPr>
              <a:t>複</a:t>
            </a:r>
            <a:r>
              <a:rPr sz="1600" spc="-30" dirty="0">
                <a:latin typeface="Meiryo UI"/>
                <a:cs typeface="Meiryo UI"/>
              </a:rPr>
              <a:t>数の金融機関が実際に口座開設やローン</a:t>
            </a:r>
            <a:r>
              <a:rPr sz="1600" spc="-25" dirty="0">
                <a:latin typeface="Meiryo UI"/>
                <a:cs typeface="Meiryo UI"/>
              </a:rPr>
              <a:t>申</a:t>
            </a:r>
            <a:r>
              <a:rPr sz="1600" spc="-20" dirty="0">
                <a:latin typeface="Meiryo UI"/>
                <a:cs typeface="Meiryo UI"/>
              </a:rPr>
              <a:t>し</a:t>
            </a:r>
            <a:r>
              <a:rPr sz="1600" spc="-25" dirty="0">
                <a:latin typeface="Meiryo UI"/>
                <a:cs typeface="Meiryo UI"/>
              </a:rPr>
              <a:t>込</a:t>
            </a:r>
            <a:r>
              <a:rPr sz="1600" spc="-30" dirty="0">
                <a:latin typeface="Meiryo UI"/>
                <a:cs typeface="Meiryo UI"/>
              </a:rPr>
              <a:t>み等で利用して</a:t>
            </a:r>
            <a:endParaRPr sz="1600">
              <a:latin typeface="Meiryo UI"/>
              <a:cs typeface="Meiryo UI"/>
            </a:endParaRPr>
          </a:p>
          <a:p>
            <a:pPr marL="299085"/>
            <a:r>
              <a:rPr sz="1600" spc="-20" dirty="0">
                <a:latin typeface="Meiryo UI"/>
                <a:cs typeface="Meiryo UI"/>
              </a:rPr>
              <a:t>いる</a:t>
            </a:r>
            <a:r>
              <a:rPr sz="1600" spc="-50" dirty="0">
                <a:latin typeface="Meiryo UI"/>
                <a:cs typeface="Meiryo UI"/>
              </a:rPr>
              <a:t>。</a:t>
            </a:r>
            <a:endParaRPr sz="1600">
              <a:latin typeface="Meiryo UI"/>
              <a:cs typeface="Meiryo UI"/>
            </a:endParaRPr>
          </a:p>
        </p:txBody>
      </p:sp>
      <p:pic>
        <p:nvPicPr>
          <p:cNvPr id="5" name="object 5"/>
          <p:cNvPicPr/>
          <p:nvPr/>
        </p:nvPicPr>
        <p:blipFill>
          <a:blip r:embed="rId2" cstate="print"/>
          <a:stretch>
            <a:fillRect/>
          </a:stretch>
        </p:blipFill>
        <p:spPr>
          <a:xfrm>
            <a:off x="4079748" y="2647189"/>
            <a:ext cx="2525268" cy="530351"/>
          </a:xfrm>
          <a:prstGeom prst="rect">
            <a:avLst/>
          </a:prstGeom>
        </p:spPr>
      </p:pic>
      <p:sp>
        <p:nvSpPr>
          <p:cNvPr id="6" name="object 6"/>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7" name="object 7"/>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 name="object 8"/>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100</a:t>
            </a:fld>
            <a:endParaRPr spc="-25"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1066" y="1884427"/>
            <a:ext cx="5297805" cy="2675091"/>
          </a:xfrm>
          <a:prstGeom prst="rect">
            <a:avLst/>
          </a:prstGeom>
          <a:ln w="19050">
            <a:solidFill>
              <a:srgbClr val="BEBEBE"/>
            </a:solidFill>
          </a:ln>
        </p:spPr>
        <p:txBody>
          <a:bodyPr vert="horz" wrap="square" lIns="0" tIns="0" rIns="0" bIns="0" rtlCol="0">
            <a:spAutoFit/>
          </a:bodyPr>
          <a:lstStyle/>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spcBef>
                <a:spcPts val="40"/>
              </a:spcBef>
            </a:pPr>
            <a:endParaRPr sz="1550">
              <a:latin typeface="Times New Roman"/>
              <a:cs typeface="Times New Roman"/>
            </a:endParaRPr>
          </a:p>
          <a:p>
            <a:pPr algn="ctr">
              <a:lnSpc>
                <a:spcPct val="100000"/>
              </a:lnSpc>
            </a:pPr>
            <a:r>
              <a:rPr sz="1400" b="1" u="sng" spc="-20" dirty="0">
                <a:uFill>
                  <a:solidFill>
                    <a:srgbClr val="000000"/>
                  </a:solidFill>
                </a:uFill>
                <a:latin typeface="Meiryo UI"/>
                <a:cs typeface="Meiryo UI"/>
              </a:rPr>
              <a:t>生体情報 </a:t>
            </a:r>
            <a:r>
              <a:rPr sz="1400" b="1" u="sng" spc="-5" dirty="0">
                <a:uFill>
                  <a:solidFill>
                    <a:srgbClr val="000000"/>
                  </a:solidFill>
                </a:uFill>
                <a:latin typeface="Arial"/>
                <a:cs typeface="Arial"/>
              </a:rPr>
              <a:t>= </a:t>
            </a:r>
            <a:r>
              <a:rPr sz="1400" b="1" u="sng" spc="-5" dirty="0">
                <a:uFill>
                  <a:solidFill>
                    <a:srgbClr val="000000"/>
                  </a:solidFill>
                </a:uFill>
                <a:latin typeface="Meiryo UI"/>
                <a:cs typeface="Meiryo UI"/>
              </a:rPr>
              <a:t>国民</a:t>
            </a:r>
            <a:r>
              <a:rPr sz="1400" b="1" u="sng" spc="-25" dirty="0">
                <a:uFill>
                  <a:solidFill>
                    <a:srgbClr val="000000"/>
                  </a:solidFill>
                </a:uFill>
                <a:latin typeface="Arial"/>
                <a:cs typeface="Arial"/>
              </a:rPr>
              <a:t>ID</a:t>
            </a:r>
            <a:endParaRPr sz="1400">
              <a:latin typeface="Arial"/>
              <a:cs typeface="Arial"/>
            </a:endParaRPr>
          </a:p>
          <a:p>
            <a:pPr marL="91440" marR="182880">
              <a:spcBef>
                <a:spcPts val="994"/>
              </a:spcBef>
            </a:pPr>
            <a:r>
              <a:rPr sz="1400" spc="-10" dirty="0">
                <a:latin typeface="Arial"/>
                <a:cs typeface="Arial"/>
              </a:rPr>
              <a:t>Aadhaar</a:t>
            </a:r>
            <a:r>
              <a:rPr sz="1400" spc="-20" dirty="0">
                <a:latin typeface="Meiryo UI"/>
                <a:cs typeface="Meiryo UI"/>
              </a:rPr>
              <a:t>発行は、個人を特定するドキュメントと共に指定された最寄りのオフィスで行われ、生体情報を登録することで発行される仕組み。</a:t>
            </a:r>
            <a:endParaRPr sz="1400">
              <a:latin typeface="Meiryo UI"/>
              <a:cs typeface="Meiryo UI"/>
            </a:endParaRPr>
          </a:p>
        </p:txBody>
      </p:sp>
      <p:sp>
        <p:nvSpPr>
          <p:cNvPr id="3" name="object 3"/>
          <p:cNvSpPr txBox="1">
            <a:spLocks noGrp="1"/>
          </p:cNvSpPr>
          <p:nvPr>
            <p:ph type="title"/>
          </p:nvPr>
        </p:nvSpPr>
        <p:spPr>
          <a:xfrm>
            <a:off x="1618895" y="-11346"/>
            <a:ext cx="5836285" cy="1056058"/>
          </a:xfrm>
          <a:prstGeom prst="rect">
            <a:avLst/>
          </a:prstGeom>
        </p:spPr>
        <p:txBody>
          <a:bodyPr vert="horz" wrap="square" lIns="0" tIns="50165" rIns="0" bIns="0" rtlCol="0" anchor="ctr">
            <a:spAutoFit/>
          </a:bodyPr>
          <a:lstStyle/>
          <a:p>
            <a:pPr marL="12700">
              <a:lnSpc>
                <a:spcPct val="100000"/>
              </a:lnSpc>
              <a:spcBef>
                <a:spcPts val="395"/>
              </a:spcBef>
            </a:pPr>
            <a:r>
              <a:rPr sz="1800" dirty="0"/>
              <a:t>3．</a:t>
            </a:r>
            <a:r>
              <a:rPr sz="1800" spc="-15" dirty="0"/>
              <a:t>海外における国民</a:t>
            </a:r>
            <a:r>
              <a:rPr sz="1800" spc="-10" dirty="0"/>
              <a:t>IDを使った取引認証の事例（</a:t>
            </a:r>
            <a:r>
              <a:rPr sz="1800" spc="-5" dirty="0"/>
              <a:t>ご参考</a:t>
            </a:r>
            <a:r>
              <a:rPr sz="1800" spc="-50" dirty="0"/>
              <a:t>）</a:t>
            </a:r>
            <a:endParaRPr sz="1800"/>
          </a:p>
          <a:p>
            <a:pPr marL="12700">
              <a:lnSpc>
                <a:spcPct val="100000"/>
              </a:lnSpc>
              <a:spcBef>
                <a:spcPts val="430"/>
              </a:spcBef>
              <a:tabLst>
                <a:tab pos="1882775" algn="l"/>
              </a:tabLst>
            </a:pPr>
            <a:r>
              <a:rPr sz="2600" dirty="0"/>
              <a:t>先行事例</a:t>
            </a:r>
            <a:r>
              <a:rPr sz="2600" spc="-50" dirty="0"/>
              <a:t>：</a:t>
            </a:r>
            <a:r>
              <a:rPr sz="2600" dirty="0"/>
              <a:t>	</a:t>
            </a:r>
            <a:r>
              <a:rPr sz="2600" spc="-10" dirty="0"/>
              <a:t>イン</a:t>
            </a:r>
            <a:r>
              <a:rPr sz="2600" spc="-50" dirty="0"/>
              <a:t>ド</a:t>
            </a:r>
            <a:endParaRPr sz="2600"/>
          </a:p>
        </p:txBody>
      </p:sp>
      <p:sp>
        <p:nvSpPr>
          <p:cNvPr id="4" name="object 4"/>
          <p:cNvSpPr/>
          <p:nvPr/>
        </p:nvSpPr>
        <p:spPr>
          <a:xfrm>
            <a:off x="1343406" y="5106162"/>
            <a:ext cx="9505315" cy="1420495"/>
          </a:xfrm>
          <a:custGeom>
            <a:avLst/>
            <a:gdLst/>
            <a:ahLst/>
            <a:cxnLst/>
            <a:rect l="l" t="t" r="r" b="b"/>
            <a:pathLst>
              <a:path w="9505315" h="1420495">
                <a:moveTo>
                  <a:pt x="0" y="1420368"/>
                </a:moveTo>
                <a:lnTo>
                  <a:pt x="9505188" y="1420368"/>
                </a:lnTo>
                <a:lnTo>
                  <a:pt x="9505188" y="0"/>
                </a:lnTo>
                <a:lnTo>
                  <a:pt x="0" y="0"/>
                </a:lnTo>
                <a:lnTo>
                  <a:pt x="0" y="1420368"/>
                </a:lnTo>
                <a:close/>
              </a:path>
            </a:pathLst>
          </a:custGeom>
          <a:ln w="19050">
            <a:solidFill>
              <a:srgbClr val="BEBEBE"/>
            </a:solidFill>
          </a:ln>
        </p:spPr>
        <p:txBody>
          <a:bodyPr wrap="square" lIns="0" tIns="0" rIns="0" bIns="0" rtlCol="0"/>
          <a:lstStyle/>
          <a:p>
            <a:endParaRPr/>
          </a:p>
        </p:txBody>
      </p:sp>
      <p:sp>
        <p:nvSpPr>
          <p:cNvPr id="5" name="object 5"/>
          <p:cNvSpPr txBox="1"/>
          <p:nvPr/>
        </p:nvSpPr>
        <p:spPr>
          <a:xfrm>
            <a:off x="1401876" y="4610862"/>
            <a:ext cx="9512300" cy="1633781"/>
          </a:xfrm>
          <a:prstGeom prst="rect">
            <a:avLst/>
          </a:prstGeom>
        </p:spPr>
        <p:txBody>
          <a:bodyPr vert="horz" wrap="square" lIns="0" tIns="12700" rIns="0" bIns="0" rtlCol="0">
            <a:spAutoFit/>
          </a:bodyPr>
          <a:lstStyle/>
          <a:p>
            <a:pPr marL="3101340">
              <a:spcBef>
                <a:spcPts val="100"/>
              </a:spcBef>
            </a:pPr>
            <a:r>
              <a:rPr sz="1400" dirty="0">
                <a:latin typeface="Meiryo UI"/>
                <a:cs typeface="Meiryo UI"/>
              </a:rPr>
              <a:t>（</a:t>
            </a:r>
            <a:r>
              <a:rPr sz="1400" spc="-5" dirty="0">
                <a:latin typeface="Meiryo UI"/>
                <a:cs typeface="Meiryo UI"/>
              </a:rPr>
              <a:t>参照：</a:t>
            </a:r>
            <a:r>
              <a:rPr sz="1400" u="sng" spc="-10" dirty="0">
                <a:uFill>
                  <a:solidFill>
                    <a:srgbClr val="000000"/>
                  </a:solidFill>
                </a:uFill>
                <a:latin typeface="Arial"/>
                <a:cs typeface="Arial"/>
                <a:hlinkClick r:id="rId2"/>
              </a:rPr>
              <a:t>https://uidai.gov.in/</a:t>
            </a:r>
            <a:r>
              <a:rPr sz="1400" spc="-10" dirty="0">
                <a:latin typeface="Meiryo UI"/>
                <a:cs typeface="Meiryo UI"/>
              </a:rPr>
              <a:t>）</a:t>
            </a:r>
            <a:endParaRPr sz="1400">
              <a:latin typeface="Meiryo UI"/>
              <a:cs typeface="Meiryo UI"/>
            </a:endParaRPr>
          </a:p>
          <a:p>
            <a:pPr>
              <a:spcBef>
                <a:spcPts val="50"/>
              </a:spcBef>
            </a:pPr>
            <a:endParaRPr sz="2050">
              <a:latin typeface="Meiryo UI"/>
              <a:cs typeface="Meiryo UI"/>
            </a:endParaRPr>
          </a:p>
          <a:p>
            <a:pPr marL="299085" indent="-287020">
              <a:buFont typeface="Arial"/>
              <a:buChar char="•"/>
              <a:tabLst>
                <a:tab pos="299085" algn="l"/>
                <a:tab pos="299720" algn="l"/>
              </a:tabLst>
            </a:pPr>
            <a:r>
              <a:rPr sz="1400" spc="-10" dirty="0">
                <a:latin typeface="Meiryo UI"/>
                <a:cs typeface="Meiryo UI"/>
              </a:rPr>
              <a:t>Aadhaar</a:t>
            </a:r>
            <a:r>
              <a:rPr sz="1400" spc="-15" dirty="0">
                <a:latin typeface="Meiryo UI"/>
                <a:cs typeface="Meiryo UI"/>
              </a:rPr>
              <a:t>と呼ばれるデジタル国民</a:t>
            </a:r>
            <a:r>
              <a:rPr sz="1400" spc="-10" dirty="0">
                <a:latin typeface="Meiryo UI"/>
                <a:cs typeface="Meiryo UI"/>
              </a:rPr>
              <a:t>ID</a:t>
            </a:r>
            <a:r>
              <a:rPr sz="1400" spc="-15" dirty="0">
                <a:latin typeface="Meiryo UI"/>
                <a:cs typeface="Meiryo UI"/>
              </a:rPr>
              <a:t>の仕組みを導入しており、既に</a:t>
            </a:r>
            <a:r>
              <a:rPr sz="1400" spc="-10" dirty="0">
                <a:latin typeface="Meiryo UI"/>
                <a:cs typeface="Meiryo UI"/>
              </a:rPr>
              <a:t>12.3</a:t>
            </a:r>
            <a:r>
              <a:rPr sz="1400" spc="-20" dirty="0">
                <a:latin typeface="Meiryo UI"/>
                <a:cs typeface="Meiryo UI"/>
              </a:rPr>
              <a:t>億人以上の人々が使用</a:t>
            </a:r>
            <a:endParaRPr sz="1400">
              <a:latin typeface="Meiryo UI"/>
              <a:cs typeface="Meiryo UI"/>
            </a:endParaRPr>
          </a:p>
          <a:p>
            <a:pPr marL="299085" indent="-287020">
              <a:buFont typeface="Arial"/>
              <a:buChar char="•"/>
              <a:tabLst>
                <a:tab pos="299085" algn="l"/>
                <a:tab pos="299720" algn="l"/>
              </a:tabLst>
            </a:pPr>
            <a:r>
              <a:rPr sz="1400" spc="-15" dirty="0">
                <a:latin typeface="Meiryo UI"/>
                <a:cs typeface="Meiryo UI"/>
              </a:rPr>
              <a:t>特徴的なのは、生体情報が生体認証だけでなく、そのまま国民</a:t>
            </a:r>
            <a:r>
              <a:rPr sz="1400" dirty="0">
                <a:latin typeface="Meiryo UI"/>
                <a:cs typeface="Meiryo UI"/>
              </a:rPr>
              <a:t>ID</a:t>
            </a:r>
            <a:r>
              <a:rPr sz="1400" spc="-15" dirty="0">
                <a:latin typeface="Meiryo UI"/>
                <a:cs typeface="Meiryo UI"/>
              </a:rPr>
              <a:t>と紐づいている点</a:t>
            </a:r>
            <a:endParaRPr sz="1400">
              <a:latin typeface="Meiryo UI"/>
              <a:cs typeface="Meiryo UI"/>
            </a:endParaRPr>
          </a:p>
          <a:p>
            <a:pPr marL="299085" marR="5080" indent="-287020">
              <a:buFont typeface="Arial"/>
              <a:buChar char="•"/>
              <a:tabLst>
                <a:tab pos="299085" algn="l"/>
                <a:tab pos="299720" algn="l"/>
              </a:tabLst>
            </a:pPr>
            <a:r>
              <a:rPr sz="1400" spc="-20" dirty="0">
                <a:latin typeface="Meiryo UI"/>
                <a:cs typeface="Meiryo UI"/>
              </a:rPr>
              <a:t>金融サービスの観点では、例えば、送金事業体(ウエストユニオン)が送金時に生体認証を通じて個人認証を実施し送金可能とする、</a:t>
            </a:r>
            <a:r>
              <a:rPr sz="1400" spc="-15" dirty="0">
                <a:latin typeface="Meiryo UI"/>
                <a:cs typeface="Meiryo UI"/>
              </a:rPr>
              <a:t>等の活用もされている</a:t>
            </a:r>
            <a:endParaRPr sz="1400">
              <a:latin typeface="Meiryo UI"/>
              <a:cs typeface="Meiryo UI"/>
            </a:endParaRPr>
          </a:p>
          <a:p>
            <a:pPr marL="299085" indent="-287020">
              <a:buFont typeface="Arial"/>
              <a:buChar char="•"/>
              <a:tabLst>
                <a:tab pos="299085" algn="l"/>
                <a:tab pos="299720" algn="l"/>
              </a:tabLst>
            </a:pPr>
            <a:r>
              <a:rPr sz="1400" spc="-25" dirty="0">
                <a:latin typeface="Meiryo UI"/>
                <a:cs typeface="Meiryo UI"/>
              </a:rPr>
              <a:t>災害時には、オンラインで申請することで給付金の需給を受けることも可能</a:t>
            </a:r>
            <a:endParaRPr sz="1400">
              <a:latin typeface="Meiryo UI"/>
              <a:cs typeface="Meiryo UI"/>
            </a:endParaRPr>
          </a:p>
        </p:txBody>
      </p:sp>
      <p:sp>
        <p:nvSpPr>
          <p:cNvPr id="6" name="object 6"/>
          <p:cNvSpPr txBox="1"/>
          <p:nvPr/>
        </p:nvSpPr>
        <p:spPr>
          <a:xfrm>
            <a:off x="1344929" y="1879855"/>
            <a:ext cx="3870960" cy="2675091"/>
          </a:xfrm>
          <a:prstGeom prst="rect">
            <a:avLst/>
          </a:prstGeom>
          <a:ln w="19050">
            <a:solidFill>
              <a:srgbClr val="BEBEBE"/>
            </a:solidFill>
          </a:ln>
        </p:spPr>
        <p:txBody>
          <a:bodyPr vert="horz" wrap="square" lIns="0" tIns="0" rIns="0" bIns="0" rtlCol="0">
            <a:spAutoFit/>
          </a:bodyPr>
          <a:lstStyle/>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spcBef>
                <a:spcPts val="15"/>
              </a:spcBef>
            </a:pPr>
            <a:endParaRPr sz="1600">
              <a:latin typeface="Times New Roman"/>
              <a:cs typeface="Times New Roman"/>
            </a:endParaRPr>
          </a:p>
          <a:p>
            <a:pPr marL="1063625">
              <a:spcBef>
                <a:spcPts val="5"/>
              </a:spcBef>
            </a:pPr>
            <a:r>
              <a:rPr sz="1400" b="1" u="sng" spc="-10" dirty="0">
                <a:uFill>
                  <a:solidFill>
                    <a:srgbClr val="000000"/>
                  </a:solidFill>
                </a:uFill>
                <a:latin typeface="Meiryo UI"/>
                <a:cs typeface="Meiryo UI"/>
              </a:rPr>
              <a:t>モバイルベースの国民</a:t>
            </a:r>
            <a:r>
              <a:rPr sz="1400" b="1" u="sng" spc="-25" dirty="0">
                <a:uFill>
                  <a:solidFill>
                    <a:srgbClr val="000000"/>
                  </a:solidFill>
                </a:uFill>
                <a:latin typeface="Arial"/>
                <a:cs typeface="Arial"/>
              </a:rPr>
              <a:t>ID</a:t>
            </a:r>
            <a:endParaRPr sz="1400">
              <a:latin typeface="Arial"/>
              <a:cs typeface="Arial"/>
            </a:endParaRPr>
          </a:p>
          <a:p>
            <a:pPr marL="89535" marR="107950">
              <a:lnSpc>
                <a:spcPts val="1639"/>
              </a:lnSpc>
              <a:spcBef>
                <a:spcPts val="1120"/>
              </a:spcBef>
            </a:pPr>
            <a:r>
              <a:rPr sz="1400" spc="-20" dirty="0">
                <a:latin typeface="Meiryo UI"/>
                <a:cs typeface="Meiryo UI"/>
              </a:rPr>
              <a:t>モバイル上で生体認証でログインし、様々な公的サービスや申請をすることが可能。</a:t>
            </a:r>
            <a:endParaRPr sz="1400">
              <a:latin typeface="Meiryo UI"/>
              <a:cs typeface="Meiryo UI"/>
            </a:endParaRPr>
          </a:p>
        </p:txBody>
      </p:sp>
      <p:sp>
        <p:nvSpPr>
          <p:cNvPr id="7" name="object 7"/>
          <p:cNvSpPr txBox="1"/>
          <p:nvPr/>
        </p:nvSpPr>
        <p:spPr>
          <a:xfrm>
            <a:off x="1618895" y="933959"/>
            <a:ext cx="9013825" cy="833119"/>
          </a:xfrm>
          <a:prstGeom prst="rect">
            <a:avLst/>
          </a:prstGeom>
        </p:spPr>
        <p:txBody>
          <a:bodyPr vert="horz" wrap="square" lIns="0" tIns="12065" rIns="0" bIns="0" rtlCol="0">
            <a:spAutoFit/>
          </a:bodyPr>
          <a:lstStyle/>
          <a:p>
            <a:pPr marL="299085" marR="5080" indent="-287020">
              <a:spcBef>
                <a:spcPts val="95"/>
              </a:spcBef>
              <a:buFont typeface="Wingdings"/>
              <a:buChar char=""/>
              <a:tabLst>
                <a:tab pos="299720" algn="l"/>
              </a:tabLst>
            </a:pPr>
            <a:r>
              <a:rPr sz="1600" spc="-25" dirty="0">
                <a:latin typeface="Meiryo UI"/>
                <a:cs typeface="Meiryo UI"/>
              </a:rPr>
              <a:t>国民</a:t>
            </a:r>
            <a:r>
              <a:rPr sz="1600" spc="-20" dirty="0">
                <a:latin typeface="Meiryo UI"/>
                <a:cs typeface="Meiryo UI"/>
              </a:rPr>
              <a:t>が</a:t>
            </a:r>
            <a:r>
              <a:rPr sz="1600" spc="-25" dirty="0">
                <a:latin typeface="Meiryo UI"/>
                <a:cs typeface="Meiryo UI"/>
              </a:rPr>
              <a:t>数十億人規模</a:t>
            </a:r>
            <a:r>
              <a:rPr sz="1600" spc="-20" dirty="0">
                <a:latin typeface="Meiryo UI"/>
                <a:cs typeface="Meiryo UI"/>
              </a:rPr>
              <a:t>かつ多</a:t>
            </a:r>
            <a:r>
              <a:rPr sz="1600" spc="-10" dirty="0">
                <a:latin typeface="Meiryo UI"/>
                <a:cs typeface="Meiryo UI"/>
              </a:rPr>
              <a:t>く</a:t>
            </a:r>
            <a:r>
              <a:rPr sz="1600" spc="-20" dirty="0">
                <a:latin typeface="Meiryo UI"/>
                <a:cs typeface="Meiryo UI"/>
              </a:rPr>
              <a:t>の</a:t>
            </a:r>
            <a:r>
              <a:rPr sz="1600" spc="-10" dirty="0">
                <a:latin typeface="Meiryo UI"/>
                <a:cs typeface="Meiryo UI"/>
              </a:rPr>
              <a:t>国</a:t>
            </a:r>
            <a:r>
              <a:rPr sz="1600" spc="-25" dirty="0">
                <a:latin typeface="Meiryo UI"/>
                <a:cs typeface="Meiryo UI"/>
              </a:rPr>
              <a:t>民</a:t>
            </a:r>
            <a:r>
              <a:rPr sz="1600" spc="-20" dirty="0">
                <a:latin typeface="Meiryo UI"/>
                <a:cs typeface="Meiryo UI"/>
              </a:rPr>
              <a:t>が</a:t>
            </a:r>
            <a:r>
              <a:rPr sz="1600" spc="-10" dirty="0">
                <a:latin typeface="Meiryo UI"/>
                <a:cs typeface="Meiryo UI"/>
              </a:rPr>
              <a:t>個人</a:t>
            </a:r>
            <a:r>
              <a:rPr sz="1600" spc="-20" dirty="0">
                <a:latin typeface="Meiryo UI"/>
                <a:cs typeface="Meiryo UI"/>
              </a:rPr>
              <a:t>を</a:t>
            </a:r>
            <a:r>
              <a:rPr sz="1600" spc="-25" dirty="0">
                <a:latin typeface="Meiryo UI"/>
                <a:cs typeface="Meiryo UI"/>
              </a:rPr>
              <a:t>特定する術がなく公的サ</a:t>
            </a:r>
            <a:r>
              <a:rPr sz="1600" spc="-20" dirty="0">
                <a:latin typeface="Meiryo UI"/>
                <a:cs typeface="Meiryo UI"/>
              </a:rPr>
              <a:t>ービ</a:t>
            </a:r>
            <a:r>
              <a:rPr sz="1600" spc="-15" dirty="0">
                <a:latin typeface="Meiryo UI"/>
                <a:cs typeface="Meiryo UI"/>
              </a:rPr>
              <a:t>スや金</a:t>
            </a:r>
            <a:r>
              <a:rPr sz="1600" spc="-25" dirty="0">
                <a:latin typeface="Meiryo UI"/>
                <a:cs typeface="Meiryo UI"/>
              </a:rPr>
              <a:t>融</a:t>
            </a:r>
            <a:r>
              <a:rPr sz="1600" spc="-20" dirty="0">
                <a:latin typeface="Meiryo UI"/>
                <a:cs typeface="Meiryo UI"/>
              </a:rPr>
              <a:t>サ</a:t>
            </a:r>
            <a:r>
              <a:rPr sz="1600" spc="-30" dirty="0">
                <a:latin typeface="Meiryo UI"/>
                <a:cs typeface="Meiryo UI"/>
              </a:rPr>
              <a:t>ービスから除外されてき</a:t>
            </a:r>
            <a:r>
              <a:rPr sz="1600" spc="-25" dirty="0">
                <a:latin typeface="Meiryo UI"/>
                <a:cs typeface="Meiryo UI"/>
              </a:rPr>
              <a:t>た</a:t>
            </a:r>
            <a:r>
              <a:rPr sz="1600" spc="-20" dirty="0">
                <a:latin typeface="Meiryo UI"/>
                <a:cs typeface="Meiryo UI"/>
              </a:rPr>
              <a:t>イン</a:t>
            </a:r>
            <a:r>
              <a:rPr sz="1600" spc="-25" dirty="0">
                <a:latin typeface="Meiryo UI"/>
                <a:cs typeface="Meiryo UI"/>
              </a:rPr>
              <a:t>ドでは、</a:t>
            </a:r>
            <a:r>
              <a:rPr sz="1600" spc="-10" dirty="0">
                <a:latin typeface="Meiryo UI"/>
                <a:cs typeface="Meiryo UI"/>
              </a:rPr>
              <a:t>2009年に</a:t>
            </a:r>
            <a:r>
              <a:rPr sz="1600" spc="-20" dirty="0">
                <a:latin typeface="Meiryo UI"/>
                <a:cs typeface="Meiryo UI"/>
              </a:rPr>
              <a:t>Aadhaar</a:t>
            </a:r>
            <a:r>
              <a:rPr sz="1600" spc="-25" dirty="0">
                <a:latin typeface="Meiryo UI"/>
                <a:cs typeface="Meiryo UI"/>
              </a:rPr>
              <a:t>と呼ばれるデジタル国民</a:t>
            </a:r>
            <a:r>
              <a:rPr sz="1600" spc="-10" dirty="0">
                <a:latin typeface="Meiryo UI"/>
                <a:cs typeface="Meiryo UI"/>
              </a:rPr>
              <a:t>ID</a:t>
            </a:r>
            <a:r>
              <a:rPr sz="1600" spc="-20" dirty="0">
                <a:latin typeface="Meiryo UI"/>
                <a:cs typeface="Meiryo UI"/>
              </a:rPr>
              <a:t>を</a:t>
            </a:r>
            <a:r>
              <a:rPr sz="1600" spc="-25" dirty="0">
                <a:latin typeface="Meiryo UI"/>
                <a:cs typeface="Meiryo UI"/>
              </a:rPr>
              <a:t>導</a:t>
            </a:r>
            <a:r>
              <a:rPr sz="1600" spc="-35" dirty="0">
                <a:latin typeface="Meiryo UI"/>
                <a:cs typeface="Meiryo UI"/>
              </a:rPr>
              <a:t>入。</a:t>
            </a:r>
            <a:endParaRPr sz="1600">
              <a:latin typeface="Meiryo UI"/>
              <a:cs typeface="Meiryo UI"/>
            </a:endParaRPr>
          </a:p>
          <a:p>
            <a:pPr marL="299085" indent="-287020">
              <a:spcBef>
                <a:spcPts val="600"/>
              </a:spcBef>
              <a:buFont typeface="Wingdings"/>
              <a:buChar char=""/>
              <a:tabLst>
                <a:tab pos="299720" algn="l"/>
              </a:tabLst>
            </a:pPr>
            <a:r>
              <a:rPr sz="1600" spc="-25" dirty="0">
                <a:latin typeface="Meiryo UI"/>
                <a:cs typeface="Meiryo UI"/>
              </a:rPr>
              <a:t>生体情報</a:t>
            </a:r>
            <a:r>
              <a:rPr sz="1600" spc="-20" dirty="0">
                <a:latin typeface="Meiryo UI"/>
                <a:cs typeface="Meiryo UI"/>
              </a:rPr>
              <a:t>と</a:t>
            </a:r>
            <a:r>
              <a:rPr sz="1600" spc="-25" dirty="0">
                <a:latin typeface="Meiryo UI"/>
                <a:cs typeface="Meiryo UI"/>
              </a:rPr>
              <a:t>国</a:t>
            </a:r>
            <a:r>
              <a:rPr sz="1600" spc="-20" dirty="0">
                <a:latin typeface="Meiryo UI"/>
                <a:cs typeface="Meiryo UI"/>
              </a:rPr>
              <a:t>民</a:t>
            </a:r>
            <a:r>
              <a:rPr sz="1600" spc="-10" dirty="0">
                <a:latin typeface="Meiryo UI"/>
                <a:cs typeface="Meiryo UI"/>
              </a:rPr>
              <a:t>ID</a:t>
            </a:r>
            <a:r>
              <a:rPr sz="1600" spc="-20" dirty="0">
                <a:latin typeface="Meiryo UI"/>
                <a:cs typeface="Meiryo UI"/>
              </a:rPr>
              <a:t>が</a:t>
            </a:r>
            <a:r>
              <a:rPr sz="1600" spc="-25" dirty="0">
                <a:latin typeface="Meiryo UI"/>
                <a:cs typeface="Meiryo UI"/>
              </a:rPr>
              <a:t>紐</a:t>
            </a:r>
            <a:r>
              <a:rPr sz="1600" spc="-20" dirty="0">
                <a:latin typeface="Meiryo UI"/>
                <a:cs typeface="Meiryo UI"/>
              </a:rPr>
              <a:t>づ</a:t>
            </a:r>
            <a:r>
              <a:rPr sz="1600" spc="-10" dirty="0">
                <a:latin typeface="Meiryo UI"/>
                <a:cs typeface="Meiryo UI"/>
              </a:rPr>
              <a:t>く</a:t>
            </a:r>
            <a:r>
              <a:rPr sz="1600" spc="-20" dirty="0">
                <a:latin typeface="Meiryo UI"/>
                <a:cs typeface="Meiryo UI"/>
              </a:rPr>
              <a:t>こ</a:t>
            </a:r>
            <a:r>
              <a:rPr sz="1600" dirty="0">
                <a:latin typeface="Meiryo UI"/>
                <a:cs typeface="Meiryo UI"/>
              </a:rPr>
              <a:t>と</a:t>
            </a:r>
            <a:r>
              <a:rPr sz="1600" spc="-20" dirty="0">
                <a:latin typeface="Meiryo UI"/>
                <a:cs typeface="Meiryo UI"/>
              </a:rPr>
              <a:t>で</a:t>
            </a:r>
            <a:r>
              <a:rPr sz="1600" spc="-25" dirty="0">
                <a:latin typeface="Meiryo UI"/>
                <a:cs typeface="Meiryo UI"/>
              </a:rPr>
              <a:t>特</a:t>
            </a:r>
            <a:r>
              <a:rPr sz="1600" spc="-20" dirty="0">
                <a:latin typeface="Meiryo UI"/>
                <a:cs typeface="Meiryo UI"/>
              </a:rPr>
              <a:t>定個人が</a:t>
            </a:r>
            <a:r>
              <a:rPr sz="1600" spc="-25" dirty="0">
                <a:latin typeface="Meiryo UI"/>
                <a:cs typeface="Meiryo UI"/>
              </a:rPr>
              <a:t>識</a:t>
            </a:r>
            <a:r>
              <a:rPr sz="1600" spc="-10" dirty="0">
                <a:latin typeface="Meiryo UI"/>
                <a:cs typeface="Meiryo UI"/>
              </a:rPr>
              <a:t>別</a:t>
            </a:r>
            <a:r>
              <a:rPr sz="1600" spc="-25" dirty="0">
                <a:latin typeface="Meiryo UI"/>
                <a:cs typeface="Meiryo UI"/>
              </a:rPr>
              <a:t>可能</a:t>
            </a:r>
            <a:r>
              <a:rPr sz="1600" spc="-15" dirty="0">
                <a:latin typeface="Meiryo UI"/>
                <a:cs typeface="Meiryo UI"/>
              </a:rPr>
              <a:t>となり</a:t>
            </a:r>
            <a:r>
              <a:rPr sz="1600" spc="-25" dirty="0">
                <a:latin typeface="Meiryo UI"/>
                <a:cs typeface="Meiryo UI"/>
              </a:rPr>
              <a:t>、</a:t>
            </a:r>
            <a:r>
              <a:rPr sz="1600" spc="-30" dirty="0">
                <a:latin typeface="Meiryo UI"/>
                <a:cs typeface="Meiryo UI"/>
              </a:rPr>
              <a:t>金</a:t>
            </a:r>
            <a:r>
              <a:rPr sz="1600" spc="-20" dirty="0">
                <a:latin typeface="Meiryo UI"/>
                <a:cs typeface="Meiryo UI"/>
              </a:rPr>
              <a:t>融</a:t>
            </a:r>
            <a:r>
              <a:rPr sz="1600" spc="-25" dirty="0">
                <a:latin typeface="Meiryo UI"/>
                <a:cs typeface="Meiryo UI"/>
              </a:rPr>
              <a:t>包摂</a:t>
            </a:r>
            <a:r>
              <a:rPr sz="1600" dirty="0">
                <a:latin typeface="Meiryo UI"/>
                <a:cs typeface="Meiryo UI"/>
              </a:rPr>
              <a:t>の</a:t>
            </a:r>
            <a:r>
              <a:rPr sz="1600" spc="-25" dirty="0">
                <a:latin typeface="Meiryo UI"/>
                <a:cs typeface="Meiryo UI"/>
              </a:rPr>
              <a:t>観点</a:t>
            </a:r>
            <a:r>
              <a:rPr sz="1600" spc="-15" dirty="0">
                <a:latin typeface="Meiryo UI"/>
                <a:cs typeface="Meiryo UI"/>
              </a:rPr>
              <a:t>でも注目され</a:t>
            </a:r>
            <a:r>
              <a:rPr sz="1600" spc="-20" dirty="0">
                <a:latin typeface="Meiryo UI"/>
                <a:cs typeface="Meiryo UI"/>
              </a:rPr>
              <a:t>る</a:t>
            </a:r>
            <a:r>
              <a:rPr sz="1600" spc="-50" dirty="0">
                <a:latin typeface="Meiryo UI"/>
                <a:cs typeface="Meiryo UI"/>
              </a:rPr>
              <a:t>。</a:t>
            </a:r>
            <a:endParaRPr sz="1600">
              <a:latin typeface="Meiryo UI"/>
              <a:cs typeface="Meiryo UI"/>
            </a:endParaRPr>
          </a:p>
        </p:txBody>
      </p:sp>
      <p:pic>
        <p:nvPicPr>
          <p:cNvPr id="8" name="object 8"/>
          <p:cNvPicPr/>
          <p:nvPr/>
        </p:nvPicPr>
        <p:blipFill>
          <a:blip r:embed="rId3" cstate="print"/>
          <a:stretch>
            <a:fillRect/>
          </a:stretch>
        </p:blipFill>
        <p:spPr>
          <a:xfrm>
            <a:off x="1841379" y="2350329"/>
            <a:ext cx="1277089" cy="818115"/>
          </a:xfrm>
          <a:prstGeom prst="rect">
            <a:avLst/>
          </a:prstGeom>
        </p:spPr>
      </p:pic>
      <p:pic>
        <p:nvPicPr>
          <p:cNvPr id="9" name="object 9"/>
          <p:cNvPicPr/>
          <p:nvPr/>
        </p:nvPicPr>
        <p:blipFill>
          <a:blip r:embed="rId4" cstate="print"/>
          <a:stretch>
            <a:fillRect/>
          </a:stretch>
        </p:blipFill>
        <p:spPr>
          <a:xfrm>
            <a:off x="4062983" y="2142744"/>
            <a:ext cx="758952" cy="1063752"/>
          </a:xfrm>
          <a:prstGeom prst="rect">
            <a:avLst/>
          </a:prstGeom>
        </p:spPr>
      </p:pic>
      <p:pic>
        <p:nvPicPr>
          <p:cNvPr id="10" name="object 10"/>
          <p:cNvPicPr/>
          <p:nvPr/>
        </p:nvPicPr>
        <p:blipFill>
          <a:blip r:embed="rId5" cstate="print"/>
          <a:stretch>
            <a:fillRect/>
          </a:stretch>
        </p:blipFill>
        <p:spPr>
          <a:xfrm>
            <a:off x="6315598" y="2055625"/>
            <a:ext cx="3611773" cy="1427216"/>
          </a:xfrm>
          <a:prstGeom prst="rect">
            <a:avLst/>
          </a:prstGeom>
        </p:spPr>
      </p:pic>
      <p:sp>
        <p:nvSpPr>
          <p:cNvPr id="11" name="object 11"/>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12" name="object 12"/>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13" name="object 13"/>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101</a:t>
            </a:fld>
            <a:endParaRPr spc="-25"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8818" y="2053659"/>
            <a:ext cx="2771922" cy="3864385"/>
          </a:xfrm>
          <a:prstGeom prst="rect">
            <a:avLst/>
          </a:prstGeom>
        </p:spPr>
      </p:pic>
      <p:grpSp>
        <p:nvGrpSpPr>
          <p:cNvPr id="18" name="グループ化 17"/>
          <p:cNvGrpSpPr/>
          <p:nvPr/>
        </p:nvGrpSpPr>
        <p:grpSpPr>
          <a:xfrm>
            <a:off x="0" y="1638161"/>
            <a:ext cx="6966050" cy="4719898"/>
            <a:chOff x="180187" y="1091512"/>
            <a:chExt cx="6966050" cy="4719898"/>
          </a:xfrm>
        </p:grpSpPr>
        <p:pic>
          <p:nvPicPr>
            <p:cNvPr id="2" name="図 1"/>
            <p:cNvPicPr>
              <a:picLocks noChangeAspect="1"/>
            </p:cNvPicPr>
            <p:nvPr/>
          </p:nvPicPr>
          <p:blipFill>
            <a:blip r:embed="rId3"/>
            <a:stretch>
              <a:fillRect/>
            </a:stretch>
          </p:blipFill>
          <p:spPr>
            <a:xfrm>
              <a:off x="375202" y="1462087"/>
              <a:ext cx="6591300" cy="3933825"/>
            </a:xfrm>
            <a:prstGeom prst="rect">
              <a:avLst/>
            </a:prstGeom>
          </p:spPr>
        </p:pic>
        <p:sp>
          <p:nvSpPr>
            <p:cNvPr id="5" name="正方形/長方形 4"/>
            <p:cNvSpPr/>
            <p:nvPr/>
          </p:nvSpPr>
          <p:spPr>
            <a:xfrm>
              <a:off x="2828095" y="5395912"/>
              <a:ext cx="1721955" cy="415498"/>
            </a:xfrm>
            <a:prstGeom prst="rect">
              <a:avLst/>
            </a:prstGeom>
          </p:spPr>
          <p:txBody>
            <a:bodyPr wrap="square">
              <a:spAutoFit/>
            </a:bodyPr>
            <a:lstStyle/>
            <a:p>
              <a:pPr algn="ctr"/>
              <a:r>
                <a:rPr lang="ja-JP" altLang="en-US" sz="1050" dirty="0">
                  <a:latin typeface="Meiryo UI" panose="020B0604030504040204" pitchFamily="50" charset="-128"/>
                  <a:ea typeface="Meiryo UI" panose="020B0604030504040204" pitchFamily="50" charset="-128"/>
                </a:rPr>
                <a:t>運輸長官</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レイン・チャオ</a:t>
              </a:r>
            </a:p>
          </p:txBody>
        </p:sp>
        <p:sp>
          <p:nvSpPr>
            <p:cNvPr id="9" name="正方形/長方形 8"/>
            <p:cNvSpPr/>
            <p:nvPr/>
          </p:nvSpPr>
          <p:spPr>
            <a:xfrm>
              <a:off x="4120182" y="1091512"/>
              <a:ext cx="1721955" cy="415498"/>
            </a:xfrm>
            <a:prstGeom prst="rect">
              <a:avLst/>
            </a:prstGeom>
          </p:spPr>
          <p:txBody>
            <a:bodyPr wrap="square">
              <a:spAutoFit/>
            </a:bodyPr>
            <a:lstStyle/>
            <a:p>
              <a:pPr algn="ctr"/>
              <a:r>
                <a:rPr lang="ja-JP" altLang="en-US" sz="1050" dirty="0">
                  <a:latin typeface="Meiryo UI" panose="020B0604030504040204" pitchFamily="50" charset="-128"/>
                  <a:ea typeface="Meiryo UI" panose="020B0604030504040204" pitchFamily="50" charset="-128"/>
                </a:rPr>
                <a:t>中小企業長官</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リンダ・マクマホン</a:t>
              </a:r>
            </a:p>
          </p:txBody>
        </p:sp>
        <p:sp>
          <p:nvSpPr>
            <p:cNvPr id="10" name="正方形/長方形 9"/>
            <p:cNvSpPr/>
            <p:nvPr/>
          </p:nvSpPr>
          <p:spPr>
            <a:xfrm>
              <a:off x="2995817" y="1115701"/>
              <a:ext cx="1536012" cy="415498"/>
            </a:xfrm>
            <a:prstGeom prst="rect">
              <a:avLst/>
            </a:prstGeom>
          </p:spPr>
          <p:txBody>
            <a:bodyPr wrap="square">
              <a:spAutoFit/>
            </a:bodyPr>
            <a:lstStyle/>
            <a:p>
              <a:pPr algn="ctr"/>
              <a:r>
                <a:rPr lang="ja-JP" altLang="en-US" sz="1050" dirty="0">
                  <a:latin typeface="Meiryo UI" panose="020B0604030504040204" pitchFamily="50" charset="-128"/>
                  <a:ea typeface="Meiryo UI" panose="020B0604030504040204" pitchFamily="50" charset="-128"/>
                </a:rPr>
                <a:t>エネルギー長官</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リック・ペリー</a:t>
              </a:r>
            </a:p>
          </p:txBody>
        </p:sp>
        <p:sp>
          <p:nvSpPr>
            <p:cNvPr id="11" name="正方形/長方形 10"/>
            <p:cNvSpPr/>
            <p:nvPr/>
          </p:nvSpPr>
          <p:spPr>
            <a:xfrm>
              <a:off x="1585704" y="1101387"/>
              <a:ext cx="1721955" cy="415498"/>
            </a:xfrm>
            <a:prstGeom prst="rect">
              <a:avLst/>
            </a:prstGeom>
          </p:spPr>
          <p:txBody>
            <a:bodyPr wrap="square">
              <a:spAutoFit/>
            </a:bodyPr>
            <a:lstStyle/>
            <a:p>
              <a:pPr algn="ctr"/>
              <a:r>
                <a:rPr lang="ja-JP" altLang="en-US" sz="1050" dirty="0">
                  <a:latin typeface="Meiryo UI" panose="020B0604030504040204" pitchFamily="50" charset="-128"/>
                  <a:ea typeface="Meiryo UI" panose="020B0604030504040204" pitchFamily="50" charset="-128"/>
                </a:rPr>
                <a:t>国連大使</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ニッキー・ヘイリー</a:t>
              </a:r>
            </a:p>
          </p:txBody>
        </p:sp>
        <p:sp>
          <p:nvSpPr>
            <p:cNvPr id="12" name="正方形/長方形 11"/>
            <p:cNvSpPr/>
            <p:nvPr/>
          </p:nvSpPr>
          <p:spPr>
            <a:xfrm>
              <a:off x="5645427" y="1113481"/>
              <a:ext cx="1500810" cy="415498"/>
            </a:xfrm>
            <a:prstGeom prst="rect">
              <a:avLst/>
            </a:prstGeom>
          </p:spPr>
          <p:txBody>
            <a:bodyPr wrap="square">
              <a:spAutoFit/>
            </a:bodyPr>
            <a:lstStyle/>
            <a:p>
              <a:pPr algn="ctr"/>
              <a:r>
                <a:rPr lang="ja-JP" altLang="en-US" sz="1050" dirty="0">
                  <a:latin typeface="Meiryo UI" panose="020B0604030504040204" pitchFamily="50" charset="-128"/>
                  <a:ea typeface="Meiryo UI" panose="020B0604030504040204" pitchFamily="50" charset="-128"/>
                </a:rPr>
                <a:t>国務長官</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レックス・ティラーソン</a:t>
              </a:r>
            </a:p>
          </p:txBody>
        </p:sp>
        <p:sp>
          <p:nvSpPr>
            <p:cNvPr id="13" name="正方形/長方形 12"/>
            <p:cNvSpPr/>
            <p:nvPr/>
          </p:nvSpPr>
          <p:spPr>
            <a:xfrm>
              <a:off x="229870" y="1113481"/>
              <a:ext cx="1721955" cy="415498"/>
            </a:xfrm>
            <a:prstGeom prst="rect">
              <a:avLst/>
            </a:prstGeom>
          </p:spPr>
          <p:txBody>
            <a:bodyPr wrap="square">
              <a:spAutoFit/>
            </a:bodyPr>
            <a:lstStyle/>
            <a:p>
              <a:pPr algn="ctr"/>
              <a:r>
                <a:rPr lang="ja-JP" altLang="en-US" sz="1050" dirty="0">
                  <a:latin typeface="Meiryo UI" panose="020B0604030504040204" pitchFamily="50" charset="-128"/>
                  <a:ea typeface="Meiryo UI" panose="020B0604030504040204" pitchFamily="50" charset="-128"/>
                </a:rPr>
                <a:t>国家経済会議委員長</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ゲーリー・コーン</a:t>
              </a:r>
            </a:p>
          </p:txBody>
        </p:sp>
        <p:sp>
          <p:nvSpPr>
            <p:cNvPr id="14" name="正方形/長方形 13"/>
            <p:cNvSpPr/>
            <p:nvPr/>
          </p:nvSpPr>
          <p:spPr>
            <a:xfrm>
              <a:off x="180187" y="5320569"/>
              <a:ext cx="1721955" cy="415498"/>
            </a:xfrm>
            <a:prstGeom prst="rect">
              <a:avLst/>
            </a:prstGeom>
          </p:spPr>
          <p:txBody>
            <a:bodyPr wrap="square">
              <a:spAutoFit/>
            </a:bodyPr>
            <a:lstStyle/>
            <a:p>
              <a:pPr algn="ctr"/>
              <a:r>
                <a:rPr lang="ja-JP" altLang="en-US" sz="1050" dirty="0">
                  <a:latin typeface="Meiryo UI" panose="020B0604030504040204" pitchFamily="50" charset="-128"/>
                  <a:ea typeface="Meiryo UI" panose="020B0604030504040204" pitchFamily="50" charset="-128"/>
                </a:rPr>
                <a:t>前大統領補佐官</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マイケル・フリン</a:t>
              </a:r>
            </a:p>
          </p:txBody>
        </p:sp>
        <p:sp>
          <p:nvSpPr>
            <p:cNvPr id="15" name="正方形/長方形 14"/>
            <p:cNvSpPr/>
            <p:nvPr/>
          </p:nvSpPr>
          <p:spPr>
            <a:xfrm>
              <a:off x="5605433" y="5348769"/>
              <a:ext cx="1500810" cy="415498"/>
            </a:xfrm>
            <a:prstGeom prst="rect">
              <a:avLst/>
            </a:prstGeom>
          </p:spPr>
          <p:txBody>
            <a:bodyPr wrap="square">
              <a:spAutoFit/>
            </a:bodyPr>
            <a:lstStyle/>
            <a:p>
              <a:pPr algn="ctr"/>
              <a:r>
                <a:rPr lang="ja-JP" altLang="en-US" sz="1050" dirty="0">
                  <a:latin typeface="Meiryo UI" panose="020B0604030504040204" pitchFamily="50" charset="-128"/>
                  <a:ea typeface="Meiryo UI" panose="020B0604030504040204" pitchFamily="50" charset="-128"/>
                </a:rPr>
                <a:t>主席戦略上級顧問</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スティーブ・バノン</a:t>
              </a:r>
            </a:p>
          </p:txBody>
        </p:sp>
        <p:sp>
          <p:nvSpPr>
            <p:cNvPr id="16" name="正方形/長方形 15"/>
            <p:cNvSpPr/>
            <p:nvPr/>
          </p:nvSpPr>
          <p:spPr>
            <a:xfrm>
              <a:off x="1504664" y="5347747"/>
              <a:ext cx="1721955"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CIA</a:t>
              </a:r>
              <a:r>
                <a:rPr lang="ja-JP" altLang="en-US" sz="1050" dirty="0">
                  <a:latin typeface="Meiryo UI" panose="020B0604030504040204" pitchFamily="50" charset="-128"/>
                  <a:ea typeface="Meiryo UI" panose="020B0604030504040204" pitchFamily="50" charset="-128"/>
                </a:rPr>
                <a:t>長官</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マイク・ポンペオ</a:t>
              </a:r>
            </a:p>
          </p:txBody>
        </p:sp>
        <p:sp>
          <p:nvSpPr>
            <p:cNvPr id="17" name="正方形/長方形 16"/>
            <p:cNvSpPr/>
            <p:nvPr/>
          </p:nvSpPr>
          <p:spPr>
            <a:xfrm>
              <a:off x="4152572" y="5361654"/>
              <a:ext cx="1721955" cy="415498"/>
            </a:xfrm>
            <a:prstGeom prst="rect">
              <a:avLst/>
            </a:prstGeom>
          </p:spPr>
          <p:txBody>
            <a:bodyPr wrap="square">
              <a:spAutoFit/>
            </a:bodyPr>
            <a:lstStyle/>
            <a:p>
              <a:pPr algn="ctr"/>
              <a:r>
                <a:rPr lang="ja-JP" altLang="en-US" sz="1050" dirty="0">
                  <a:latin typeface="Meiryo UI" panose="020B0604030504040204" pitchFamily="50" charset="-128"/>
                  <a:ea typeface="Meiryo UI" panose="020B0604030504040204" pitchFamily="50" charset="-128"/>
                </a:rPr>
                <a:t>労働長官</a:t>
              </a:r>
              <a:endParaRPr lang="en-US" altLang="ja-JP" sz="1050" dirty="0">
                <a:latin typeface="Meiryo UI" panose="020B0604030504040204" pitchFamily="50" charset="-128"/>
                <a:ea typeface="Meiryo UI" panose="020B0604030504040204" pitchFamily="50" charset="-128"/>
              </a:endParaRPr>
            </a:p>
            <a:p>
              <a:pPr algn="ctr"/>
              <a:r>
                <a:rPr lang="ja-JP" altLang="en-US" sz="1050" dirty="0">
                  <a:latin typeface="Meiryo UI" panose="020B0604030504040204" pitchFamily="50" charset="-128"/>
                  <a:ea typeface="Meiryo UI" panose="020B0604030504040204" pitchFamily="50" charset="-128"/>
                </a:rPr>
                <a:t>アンディー・パズダー</a:t>
              </a:r>
            </a:p>
          </p:txBody>
        </p:sp>
      </p:grpSp>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2180" y="1507156"/>
            <a:ext cx="2314610" cy="3045816"/>
          </a:xfrm>
          <a:prstGeom prst="rect">
            <a:avLst/>
          </a:prstGeom>
        </p:spPr>
      </p:pic>
      <p:sp>
        <p:nvSpPr>
          <p:cNvPr id="21" name="テキスト ボックス 20"/>
          <p:cNvSpPr txBox="1"/>
          <p:nvPr/>
        </p:nvSpPr>
        <p:spPr>
          <a:xfrm>
            <a:off x="9790739" y="126115"/>
            <a:ext cx="2298685"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アイン・ランド</a:t>
            </a:r>
          </a:p>
        </p:txBody>
      </p:sp>
      <p:pic>
        <p:nvPicPr>
          <p:cNvPr id="22" name="図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781" y="4616518"/>
            <a:ext cx="2988641" cy="2241481"/>
          </a:xfrm>
          <a:prstGeom prst="rect">
            <a:avLst/>
          </a:prstGeom>
        </p:spPr>
      </p:pic>
      <p:sp>
        <p:nvSpPr>
          <p:cNvPr id="23" name="正方形/長方形 22"/>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24" name="角丸四角形 2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　　トランプ政権のリバタリアンの皆さん</a:t>
            </a:r>
            <a:endParaRPr lang="en-US" altLang="ja-JP" sz="1600" b="1" dirty="0">
              <a:solidFill>
                <a:schemeClr val="tx1"/>
              </a:solidFill>
              <a:latin typeface="Meiryo UI" panose="020B0604030504040204" pitchFamily="50" charset="-128"/>
              <a:ea typeface="Meiryo UI" panose="020B0604030504040204" pitchFamily="50" charset="-128"/>
            </a:endParaRPr>
          </a:p>
        </p:txBody>
      </p:sp>
      <p:sp>
        <p:nvSpPr>
          <p:cNvPr id="25" name="角丸四角形 2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6" name="角丸四角形 2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latin typeface="+mj-lt"/>
                <a:ea typeface="Meiryo UI" panose="020B0604030504040204" pitchFamily="50" charset="-128"/>
              </a:rPr>
              <a:t>Blockchain</a:t>
            </a:r>
            <a:endParaRPr kumimoji="1" lang="ja-JP" altLang="en-US" dirty="0">
              <a:latin typeface="+mj-lt"/>
              <a:ea typeface="Meiryo UI" panose="020B0604030504040204" pitchFamily="50" charset="-128"/>
            </a:endParaRPr>
          </a:p>
        </p:txBody>
      </p:sp>
      <p:pic>
        <p:nvPicPr>
          <p:cNvPr id="27" name="Picture 2" descr="Screen Shot 2014-06-01 at 20.46.02.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5472" y="188913"/>
            <a:ext cx="253157" cy="24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8" descr="https://en.bitcoin.it/w/images/en/3/35/Bitcoin_eur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773" y="0"/>
            <a:ext cx="990498" cy="98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descr="Screen Shot 2014-06-01 at 20.46.02.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63314" y="185556"/>
            <a:ext cx="253157" cy="24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正方形/長方形 29"/>
          <p:cNvSpPr/>
          <p:nvPr/>
        </p:nvSpPr>
        <p:spPr>
          <a:xfrm>
            <a:off x="9978329" y="186830"/>
            <a:ext cx="1769907" cy="307777"/>
          </a:xfrm>
          <a:prstGeom prst="rect">
            <a:avLst/>
          </a:prstGeom>
        </p:spPr>
        <p:txBody>
          <a:bodyPr wrap="none">
            <a:spAutoFit/>
          </a:bodyPr>
          <a:lstStyle/>
          <a:p>
            <a:pPr algn="ctr">
              <a:spcBef>
                <a:spcPct val="0"/>
              </a:spcBef>
              <a:buFontTx/>
              <a:buNone/>
              <a:defRPr/>
            </a:pPr>
            <a:r>
              <a:rPr lang="en-US" altLang="ja-JP" sz="1400" b="1" dirty="0">
                <a:solidFill>
                  <a:schemeClr val="bg1"/>
                </a:solidFill>
                <a:cs typeface="Aharoni" panose="02010803020104030203" pitchFamily="2" charset="-79"/>
              </a:rPr>
              <a:t>CRYPTO Technologies</a:t>
            </a:r>
            <a:endParaRPr lang="ja-JP" altLang="en-US" sz="1400" b="1" dirty="0">
              <a:solidFill>
                <a:schemeClr val="bg1"/>
              </a:solidFill>
              <a:cs typeface="Aharoni" panose="02010803020104030203" pitchFamily="2" charset="-79"/>
            </a:endParaRPr>
          </a:p>
        </p:txBody>
      </p:sp>
      <p:sp>
        <p:nvSpPr>
          <p:cNvPr id="3" name="正方形/長方形 2"/>
          <p:cNvSpPr/>
          <p:nvPr/>
        </p:nvSpPr>
        <p:spPr>
          <a:xfrm>
            <a:off x="1225371" y="928242"/>
            <a:ext cx="10522865"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個人に他の自由を侵さない限りにおいて最大限の自由を認めるべきであるとする、自由に最大の価値を置く思想。</a:t>
            </a:r>
          </a:p>
        </p:txBody>
      </p:sp>
      <p:sp>
        <p:nvSpPr>
          <p:cNvPr id="31" name="テキスト ボックス 30"/>
          <p:cNvSpPr txBox="1"/>
          <p:nvPr/>
        </p:nvSpPr>
        <p:spPr>
          <a:xfrm>
            <a:off x="6981081" y="1619827"/>
            <a:ext cx="2771922" cy="430887"/>
          </a:xfrm>
          <a:prstGeom prst="rect">
            <a:avLst/>
          </a:prstGeom>
          <a:noFill/>
        </p:spPr>
        <p:txBody>
          <a:bodyPr wrap="square" rtlCol="0">
            <a:spAutoFit/>
          </a:bodyPr>
          <a:lstStyle/>
          <a:p>
            <a:r>
              <a:rPr kumimoji="1" lang="ja-JP" altLang="en-US" sz="1100" dirty="0">
                <a:latin typeface="Meiryo UI" panose="020B0604030504040204" pitchFamily="50" charset="-128"/>
                <a:ea typeface="Meiryo UI" panose="020B0604030504040204" pitchFamily="50" charset="-128"/>
              </a:rPr>
              <a:t>建築家フランク・ロイド・ライトの人生を参考にした</a:t>
            </a: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水源</a:t>
            </a: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や</a:t>
            </a: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われら生きる者</a:t>
            </a: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などの著作あり。</a:t>
            </a:r>
          </a:p>
        </p:txBody>
      </p:sp>
    </p:spTree>
    <p:extLst>
      <p:ext uri="{BB962C8B-B14F-4D97-AF65-F5344CB8AC3E}">
        <p14:creationId xmlns:p14="http://schemas.microsoft.com/office/powerpoint/2010/main" val="27922040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B2802EB-7472-496D-8EFE-ADB86736DC63}"/>
              </a:ext>
            </a:extLst>
          </p:cNvPr>
          <p:cNvSpPr txBox="1"/>
          <p:nvPr/>
        </p:nvSpPr>
        <p:spPr>
          <a:xfrm>
            <a:off x="1668910" y="120681"/>
            <a:ext cx="8775159" cy="1015663"/>
          </a:xfrm>
          <a:prstGeom prst="rect">
            <a:avLst/>
          </a:prstGeom>
          <a:noFill/>
        </p:spPr>
        <p:txBody>
          <a:bodyPr wrap="none" rtlCol="0">
            <a:spAutoFit/>
          </a:bodyPr>
          <a:lstStyle/>
          <a:p>
            <a:r>
              <a:rPr kumimoji="1" lang="ja-JP" altLang="en-US" sz="6000" b="1" dirty="0">
                <a:solidFill>
                  <a:srgbClr val="C00000"/>
                </a:solidFill>
                <a:latin typeface="Meiryo UI" panose="020B0604030504040204" pitchFamily="50" charset="-128"/>
                <a:ea typeface="Meiryo UI" panose="020B0604030504040204" pitchFamily="50" charset="-128"/>
              </a:rPr>
              <a:t>データ活用</a:t>
            </a:r>
            <a:r>
              <a:rPr kumimoji="1" lang="ja-JP" altLang="en-US" sz="6000" b="1" dirty="0">
                <a:latin typeface="Meiryo UI" panose="020B0604030504040204" pitchFamily="50" charset="-128"/>
                <a:ea typeface="Meiryo UI" panose="020B0604030504040204" pitchFamily="50" charset="-128"/>
              </a:rPr>
              <a:t>の最も</a:t>
            </a:r>
            <a:r>
              <a:rPr kumimoji="1" lang="ja-JP" altLang="en-US" sz="6000" b="1" dirty="0">
                <a:solidFill>
                  <a:srgbClr val="C00000"/>
                </a:solidFill>
                <a:latin typeface="Meiryo UI" panose="020B0604030504040204" pitchFamily="50" charset="-128"/>
                <a:ea typeface="Meiryo UI" panose="020B0604030504040204" pitchFamily="50" charset="-128"/>
              </a:rPr>
              <a:t>重要な点</a:t>
            </a:r>
            <a:endParaRPr kumimoji="1" lang="ja-JP" altLang="en-US" sz="3600" b="1" dirty="0">
              <a:solidFill>
                <a:srgbClr val="C00000"/>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A27F0963-4BDF-499E-9D80-599C144DDA84}"/>
              </a:ext>
            </a:extLst>
          </p:cNvPr>
          <p:cNvSpPr txBox="1"/>
          <p:nvPr/>
        </p:nvSpPr>
        <p:spPr>
          <a:xfrm>
            <a:off x="692927" y="1970237"/>
            <a:ext cx="10341293" cy="1200329"/>
          </a:xfrm>
          <a:prstGeom prst="rect">
            <a:avLst/>
          </a:prstGeom>
          <a:noFill/>
        </p:spPr>
        <p:txBody>
          <a:bodyPr wrap="none" rtlCol="0">
            <a:spAutoFit/>
          </a:bodyPr>
          <a:lstStyle/>
          <a:p>
            <a:r>
              <a:rPr lang="ja-JP" altLang="en-US" sz="3600" b="1" dirty="0"/>
              <a:t>データを</a:t>
            </a:r>
            <a:r>
              <a:rPr lang="ja-JP" altLang="en-US" sz="3600" b="1" dirty="0">
                <a:solidFill>
                  <a:srgbClr val="C00000"/>
                </a:solidFill>
              </a:rPr>
              <a:t>使える形に整流化</a:t>
            </a:r>
            <a:r>
              <a:rPr lang="ja-JP" altLang="en-US" sz="3600" b="1" dirty="0"/>
              <a:t>する＝</a:t>
            </a:r>
            <a:r>
              <a:rPr lang="ja-JP" altLang="en-US" sz="3600" b="1" u="sng" dirty="0">
                <a:solidFill>
                  <a:srgbClr val="C00000"/>
                </a:solidFill>
              </a:rPr>
              <a:t>時刻を合わせる</a:t>
            </a:r>
            <a:endParaRPr lang="en-US" altLang="ja-JP" sz="3600" b="1" u="sng" dirty="0">
              <a:solidFill>
                <a:srgbClr val="C00000"/>
              </a:solidFill>
            </a:endParaRPr>
          </a:p>
          <a:p>
            <a:r>
              <a:rPr kumimoji="1" lang="ja-JP" altLang="en-US" sz="3600" b="1" dirty="0"/>
              <a:t>　</a:t>
            </a:r>
            <a:r>
              <a:rPr lang="ja-JP" altLang="en-US" sz="3600" b="1" dirty="0"/>
              <a:t>　　　　　　　　　　　　　　</a:t>
            </a:r>
            <a:endParaRPr kumimoji="1" lang="ja-JP" altLang="en-US" sz="3600" b="1" dirty="0"/>
          </a:p>
        </p:txBody>
      </p:sp>
      <p:sp>
        <p:nvSpPr>
          <p:cNvPr id="7" name="テキスト ボックス 6">
            <a:extLst>
              <a:ext uri="{FF2B5EF4-FFF2-40B4-BE49-F238E27FC236}">
                <a16:creationId xmlns:a16="http://schemas.microsoft.com/office/drawing/2014/main" id="{81F50061-5041-4721-8A03-69917B617801}"/>
              </a:ext>
            </a:extLst>
          </p:cNvPr>
          <p:cNvSpPr txBox="1"/>
          <p:nvPr/>
        </p:nvSpPr>
        <p:spPr>
          <a:xfrm>
            <a:off x="321184" y="3074745"/>
            <a:ext cx="1415772" cy="830997"/>
          </a:xfrm>
          <a:prstGeom prst="rect">
            <a:avLst/>
          </a:prstGeom>
          <a:noFill/>
        </p:spPr>
        <p:txBody>
          <a:bodyPr wrap="none" rtlCol="0">
            <a:spAutoFit/>
          </a:bodyPr>
          <a:lstStyle/>
          <a:p>
            <a:r>
              <a:rPr kumimoji="1" lang="ja-JP" altLang="en-US" sz="4800" dirty="0">
                <a:solidFill>
                  <a:srgbClr val="C00000"/>
                </a:solidFill>
                <a:latin typeface="HGP創英角ｺﾞｼｯｸUB" panose="020B0900000000000000" pitchFamily="50" charset="-128"/>
                <a:ea typeface="HGP創英角ｺﾞｼｯｸUB" panose="020B0900000000000000" pitchFamily="50" charset="-128"/>
              </a:rPr>
              <a:t>課題</a:t>
            </a:r>
          </a:p>
        </p:txBody>
      </p:sp>
      <p:sp>
        <p:nvSpPr>
          <p:cNvPr id="8" name="テキスト ボックス 7">
            <a:extLst>
              <a:ext uri="{FF2B5EF4-FFF2-40B4-BE49-F238E27FC236}">
                <a16:creationId xmlns:a16="http://schemas.microsoft.com/office/drawing/2014/main" id="{DA0B6DB0-CA0A-4660-BE4E-760287D78075}"/>
              </a:ext>
            </a:extLst>
          </p:cNvPr>
          <p:cNvSpPr txBox="1"/>
          <p:nvPr/>
        </p:nvSpPr>
        <p:spPr>
          <a:xfrm>
            <a:off x="876812" y="4332496"/>
            <a:ext cx="10423046" cy="830997"/>
          </a:xfrm>
          <a:prstGeom prst="rect">
            <a:avLst/>
          </a:prstGeom>
          <a:noFill/>
        </p:spPr>
        <p:txBody>
          <a:bodyPr wrap="none" rtlCol="0">
            <a:spAutoFit/>
          </a:bodyPr>
          <a:lstStyle/>
          <a:p>
            <a:r>
              <a:rPr kumimoji="1" lang="ja-JP" altLang="en-US" sz="4800" b="1" u="sng" dirty="0">
                <a:solidFill>
                  <a:srgbClr val="C00000"/>
                </a:solidFill>
                <a:latin typeface="Meiryo UI" panose="020B0604030504040204" pitchFamily="50" charset="-128"/>
                <a:ea typeface="Meiryo UI" panose="020B0604030504040204" pitchFamily="50" charset="-128"/>
              </a:rPr>
              <a:t>共通の</a:t>
            </a:r>
            <a:r>
              <a:rPr kumimoji="1" lang="ja-JP" altLang="en-US" sz="4800" b="1" u="sng" dirty="0">
                <a:latin typeface="Meiryo UI" panose="020B0604030504040204" pitchFamily="50" charset="-128"/>
                <a:ea typeface="Meiryo UI" panose="020B0604030504040204" pitchFamily="50" charset="-128"/>
              </a:rPr>
              <a:t>高精度時刻利用</a:t>
            </a:r>
            <a:r>
              <a:rPr kumimoji="1" lang="ja-JP" altLang="en-US" sz="4800" b="1" dirty="0">
                <a:latin typeface="Meiryo UI" panose="020B0604030504040204" pitchFamily="50" charset="-128"/>
                <a:ea typeface="Meiryo UI" panose="020B0604030504040204" pitchFamily="50" charset="-128"/>
              </a:rPr>
              <a:t>の仕組みが</a:t>
            </a:r>
            <a:r>
              <a:rPr lang="ja-JP" altLang="en-US" sz="4800" b="1" dirty="0">
                <a:latin typeface="Meiryo UI" panose="020B0604030504040204" pitchFamily="50" charset="-128"/>
                <a:ea typeface="Meiryo UI" panose="020B0604030504040204" pitchFamily="50" charset="-128"/>
              </a:rPr>
              <a:t>必要</a:t>
            </a:r>
            <a:endParaRPr kumimoji="1" lang="ja-JP" altLang="en-US" sz="4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D8AC4D4-6201-4BB3-A4D7-0D929D5F54BC}"/>
              </a:ext>
            </a:extLst>
          </p:cNvPr>
          <p:cNvSpPr txBox="1"/>
          <p:nvPr/>
        </p:nvSpPr>
        <p:spPr>
          <a:xfrm>
            <a:off x="6621244" y="2608993"/>
            <a:ext cx="5570756" cy="1384995"/>
          </a:xfrm>
          <a:prstGeom prst="rect">
            <a:avLst/>
          </a:prstGeom>
          <a:noFill/>
        </p:spPr>
        <p:txBody>
          <a:bodyPr wrap="none" rtlCol="0">
            <a:spAutoFit/>
          </a:bodyPr>
          <a:lstStyle/>
          <a:p>
            <a:r>
              <a:rPr kumimoji="1" lang="ja-JP" altLang="en-US" sz="2000" b="1" dirty="0"/>
              <a:t>データ解析の前に</a:t>
            </a:r>
            <a:r>
              <a:rPr kumimoji="1" lang="ja-JP" altLang="en-US" sz="2000" b="1" u="sng" dirty="0"/>
              <a:t>時間をそろえる作業（必要）</a:t>
            </a:r>
            <a:endParaRPr kumimoji="1" lang="en-US" altLang="ja-JP" sz="2000" b="1" u="sng" dirty="0"/>
          </a:p>
          <a:p>
            <a:r>
              <a:rPr lang="ja-JP" altLang="en-US" sz="2000" b="1" dirty="0"/>
              <a:t>　　　　　　　　　　</a:t>
            </a:r>
            <a:endParaRPr lang="en-US" altLang="ja-JP" sz="2000" b="1" dirty="0"/>
          </a:p>
          <a:p>
            <a:endParaRPr lang="en-US" altLang="ja-JP" sz="2400" b="1" dirty="0"/>
          </a:p>
          <a:p>
            <a:r>
              <a:rPr kumimoji="1" lang="ja-JP" altLang="en-US" sz="2000" b="1" dirty="0"/>
              <a:t>　　　　　　　　膨大な時間を浪費している。</a:t>
            </a:r>
          </a:p>
        </p:txBody>
      </p:sp>
      <p:sp>
        <p:nvSpPr>
          <p:cNvPr id="10" name="テキスト ボックス 9">
            <a:extLst>
              <a:ext uri="{FF2B5EF4-FFF2-40B4-BE49-F238E27FC236}">
                <a16:creationId xmlns:a16="http://schemas.microsoft.com/office/drawing/2014/main" id="{396C7A71-B4EC-4777-9477-F6497E41FA9E}"/>
              </a:ext>
            </a:extLst>
          </p:cNvPr>
          <p:cNvSpPr txBox="1"/>
          <p:nvPr/>
        </p:nvSpPr>
        <p:spPr>
          <a:xfrm>
            <a:off x="427564" y="1300521"/>
            <a:ext cx="1107996" cy="646331"/>
          </a:xfrm>
          <a:prstGeom prst="rect">
            <a:avLst/>
          </a:prstGeom>
          <a:noFill/>
          <a:ln>
            <a:solidFill>
              <a:schemeClr val="tx1"/>
            </a:solidFill>
          </a:ln>
        </p:spPr>
        <p:txBody>
          <a:bodyPr wrap="none" rtlCol="0">
            <a:spAutoFit/>
          </a:bodyPr>
          <a:lstStyle/>
          <a:p>
            <a:r>
              <a:rPr lang="ja-JP" altLang="en-US" sz="3600" dirty="0">
                <a:solidFill>
                  <a:srgbClr val="C00000"/>
                </a:solidFill>
                <a:latin typeface="HGP創英角ｺﾞｼｯｸUB" panose="020B0900000000000000" pitchFamily="50" charset="-128"/>
                <a:ea typeface="HGP創英角ｺﾞｼｯｸUB" panose="020B0900000000000000" pitchFamily="50" charset="-128"/>
              </a:rPr>
              <a:t>重要</a:t>
            </a:r>
            <a:endParaRPr kumimoji="1" lang="ja-JP" altLang="en-US" sz="3600" dirty="0">
              <a:solidFill>
                <a:srgbClr val="C00000"/>
              </a:solidFill>
              <a:latin typeface="HGP創英角ｺﾞｼｯｸUB" panose="020B0900000000000000" pitchFamily="50" charset="-128"/>
              <a:ea typeface="HGP創英角ｺﾞｼｯｸUB" panose="020B0900000000000000" pitchFamily="50" charset="-128"/>
            </a:endParaRPr>
          </a:p>
        </p:txBody>
      </p:sp>
      <p:sp>
        <p:nvSpPr>
          <p:cNvPr id="11" name="正方形/長方形 10">
            <a:extLst>
              <a:ext uri="{FF2B5EF4-FFF2-40B4-BE49-F238E27FC236}">
                <a16:creationId xmlns:a16="http://schemas.microsoft.com/office/drawing/2014/main" id="{3ECF7EBB-ACEE-4AAB-B060-5C1316F9A798}"/>
              </a:ext>
            </a:extLst>
          </p:cNvPr>
          <p:cNvSpPr/>
          <p:nvPr/>
        </p:nvSpPr>
        <p:spPr>
          <a:xfrm>
            <a:off x="7563307" y="1649570"/>
            <a:ext cx="3647152" cy="369332"/>
          </a:xfrm>
          <a:prstGeom prst="rect">
            <a:avLst/>
          </a:prstGeom>
        </p:spPr>
        <p:txBody>
          <a:bodyPr wrap="none">
            <a:spAutoFit/>
          </a:bodyPr>
          <a:lstStyle/>
          <a:p>
            <a:r>
              <a:rPr lang="ja-JP" altLang="en-US" b="1" dirty="0">
                <a:solidFill>
                  <a:srgbClr val="C00000"/>
                </a:solidFill>
              </a:rPr>
              <a:t>＊位置があれば更に使いやすい！</a:t>
            </a:r>
            <a:endParaRPr lang="ja-JP" altLang="en-US" dirty="0"/>
          </a:p>
        </p:txBody>
      </p:sp>
      <p:sp>
        <p:nvSpPr>
          <p:cNvPr id="2" name="矢印: 下 1">
            <a:extLst>
              <a:ext uri="{FF2B5EF4-FFF2-40B4-BE49-F238E27FC236}">
                <a16:creationId xmlns:a16="http://schemas.microsoft.com/office/drawing/2014/main" id="{0A2805E1-C5ED-4EA0-8529-B0B9A5A6952C}"/>
              </a:ext>
            </a:extLst>
          </p:cNvPr>
          <p:cNvSpPr/>
          <p:nvPr/>
        </p:nvSpPr>
        <p:spPr>
          <a:xfrm>
            <a:off x="9204960" y="3020291"/>
            <a:ext cx="792480" cy="559724"/>
          </a:xfrm>
          <a:prstGeom prst="down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69CB712-5A49-41AD-9814-6B276DF8547A}"/>
              </a:ext>
            </a:extLst>
          </p:cNvPr>
          <p:cNvSpPr txBox="1"/>
          <p:nvPr/>
        </p:nvSpPr>
        <p:spPr>
          <a:xfrm>
            <a:off x="2482736" y="5907578"/>
            <a:ext cx="7664278" cy="707886"/>
          </a:xfrm>
          <a:prstGeom prst="rect">
            <a:avLst/>
          </a:prstGeom>
          <a:noFill/>
          <a:ln>
            <a:solidFill>
              <a:schemeClr val="tx1"/>
            </a:solidFill>
          </a:ln>
        </p:spPr>
        <p:txBody>
          <a:bodyPr wrap="none" rtlCol="0">
            <a:spAutoFit/>
          </a:bodyPr>
          <a:lstStyle/>
          <a:p>
            <a:r>
              <a:rPr kumimoji="1" lang="ja-JP" altLang="en-US" sz="4000" dirty="0">
                <a:solidFill>
                  <a:srgbClr val="C00000"/>
                </a:solidFill>
                <a:latin typeface="HGP創英角ｺﾞｼｯｸUB" panose="020B0900000000000000" pitchFamily="50" charset="-128"/>
                <a:ea typeface="HGP創英角ｺﾞｼｯｸUB" panose="020B0900000000000000" pitchFamily="50" charset="-128"/>
              </a:rPr>
              <a:t>シームレス高精度時刻同期</a:t>
            </a:r>
            <a:r>
              <a:rPr kumimoji="1" lang="ja-JP" altLang="en-US" sz="4000" dirty="0">
                <a:latin typeface="HGP創英角ｺﾞｼｯｸUB" panose="020B0900000000000000" pitchFamily="50" charset="-128"/>
                <a:ea typeface="HGP創英角ｺﾞｼｯｸUB" panose="020B0900000000000000" pitchFamily="50" charset="-128"/>
              </a:rPr>
              <a:t>インフラ</a:t>
            </a:r>
          </a:p>
        </p:txBody>
      </p:sp>
      <p:sp>
        <p:nvSpPr>
          <p:cNvPr id="12" name="矢印: 下 11">
            <a:extLst>
              <a:ext uri="{FF2B5EF4-FFF2-40B4-BE49-F238E27FC236}">
                <a16:creationId xmlns:a16="http://schemas.microsoft.com/office/drawing/2014/main" id="{0E5667D4-028B-423E-869B-A9E00021DF62}"/>
              </a:ext>
            </a:extLst>
          </p:cNvPr>
          <p:cNvSpPr/>
          <p:nvPr/>
        </p:nvSpPr>
        <p:spPr>
          <a:xfrm>
            <a:off x="5511338" y="5228706"/>
            <a:ext cx="792480" cy="559724"/>
          </a:xfrm>
          <a:prstGeom prst="down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458F73AE-627D-4630-9501-FAEE70281B39}"/>
              </a:ext>
            </a:extLst>
          </p:cNvPr>
          <p:cNvSpPr txBox="1"/>
          <p:nvPr/>
        </p:nvSpPr>
        <p:spPr>
          <a:xfrm>
            <a:off x="2565862" y="5475316"/>
            <a:ext cx="2892138" cy="369332"/>
          </a:xfrm>
          <a:prstGeom prst="rect">
            <a:avLst/>
          </a:prstGeom>
          <a:noFill/>
        </p:spPr>
        <p:txBody>
          <a:bodyPr wrap="none" rtlCol="0">
            <a:spAutoFit/>
          </a:bodyPr>
          <a:lstStyle/>
          <a:p>
            <a:r>
              <a:rPr kumimoji="1" lang="en-US" altLang="ja-JP" dirty="0"/>
              <a:t>G</a:t>
            </a:r>
            <a:r>
              <a:rPr kumimoji="1" lang="ja-JP" altLang="en-US" dirty="0"/>
              <a:t>空間プロジェクトによる</a:t>
            </a:r>
          </a:p>
        </p:txBody>
      </p:sp>
      <p:sp>
        <p:nvSpPr>
          <p:cNvPr id="13" name="吹き出し: 円形 12">
            <a:extLst>
              <a:ext uri="{FF2B5EF4-FFF2-40B4-BE49-F238E27FC236}">
                <a16:creationId xmlns:a16="http://schemas.microsoft.com/office/drawing/2014/main" id="{DC99DD83-1D6F-44CF-BD0C-6FB7A8276483}"/>
              </a:ext>
            </a:extLst>
          </p:cNvPr>
          <p:cNvSpPr/>
          <p:nvPr/>
        </p:nvSpPr>
        <p:spPr>
          <a:xfrm>
            <a:off x="1950720" y="3690852"/>
            <a:ext cx="1579419" cy="612648"/>
          </a:xfrm>
          <a:prstGeom prst="wedgeEllipse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どこでも</a:t>
            </a:r>
            <a:endParaRPr kumimoji="1" lang="en-US" altLang="ja-JP" dirty="0"/>
          </a:p>
          <a:p>
            <a:pPr algn="ctr"/>
            <a:r>
              <a:rPr kumimoji="1" lang="ja-JP" altLang="en-US" dirty="0"/>
              <a:t>使える</a:t>
            </a:r>
          </a:p>
        </p:txBody>
      </p:sp>
      <p:sp>
        <p:nvSpPr>
          <p:cNvPr id="14" name="テキスト ボックス 13">
            <a:extLst>
              <a:ext uri="{FF2B5EF4-FFF2-40B4-BE49-F238E27FC236}">
                <a16:creationId xmlns:a16="http://schemas.microsoft.com/office/drawing/2014/main" id="{36466ACE-0454-4078-9E65-631F86018B85}"/>
              </a:ext>
            </a:extLst>
          </p:cNvPr>
          <p:cNvSpPr txBox="1"/>
          <p:nvPr/>
        </p:nvSpPr>
        <p:spPr>
          <a:xfrm>
            <a:off x="2011681" y="3430385"/>
            <a:ext cx="646331" cy="369332"/>
          </a:xfrm>
          <a:prstGeom prst="rect">
            <a:avLst/>
          </a:prstGeom>
          <a:noFill/>
        </p:spPr>
        <p:txBody>
          <a:bodyPr wrap="none" rtlCol="0">
            <a:spAutoFit/>
          </a:bodyPr>
          <a:lstStyle/>
          <a:p>
            <a:r>
              <a:rPr lang="ja-JP" altLang="en-US" dirty="0">
                <a:latin typeface="HGS創英角ﾎﾟｯﾌﾟ体" panose="040B0A00000000000000" pitchFamily="50" charset="-128"/>
                <a:ea typeface="HGS創英角ﾎﾟｯﾌﾟ体" panose="040B0A00000000000000" pitchFamily="50" charset="-128"/>
              </a:rPr>
              <a:t>屋外</a:t>
            </a:r>
            <a:endParaRPr kumimoji="1" lang="ja-JP" altLang="en-US" dirty="0">
              <a:latin typeface="HGS創英角ﾎﾟｯﾌﾟ体" panose="040B0A00000000000000" pitchFamily="50" charset="-128"/>
              <a:ea typeface="HGS創英角ﾎﾟｯﾌﾟ体" panose="040B0A00000000000000" pitchFamily="50" charset="-128"/>
            </a:endParaRPr>
          </a:p>
        </p:txBody>
      </p:sp>
      <p:sp>
        <p:nvSpPr>
          <p:cNvPr id="15" name="テキスト ボックス 14">
            <a:extLst>
              <a:ext uri="{FF2B5EF4-FFF2-40B4-BE49-F238E27FC236}">
                <a16:creationId xmlns:a16="http://schemas.microsoft.com/office/drawing/2014/main" id="{6A5B89D0-653B-4A39-A10C-69B42C23C597}"/>
              </a:ext>
            </a:extLst>
          </p:cNvPr>
          <p:cNvSpPr txBox="1"/>
          <p:nvPr/>
        </p:nvSpPr>
        <p:spPr>
          <a:xfrm>
            <a:off x="2978728" y="3438698"/>
            <a:ext cx="646331" cy="369332"/>
          </a:xfrm>
          <a:prstGeom prst="rect">
            <a:avLst/>
          </a:prstGeom>
          <a:noFill/>
        </p:spPr>
        <p:txBody>
          <a:bodyPr wrap="none" rtlCol="0">
            <a:spAutoFit/>
          </a:bodyPr>
          <a:lstStyle/>
          <a:p>
            <a:r>
              <a:rPr lang="ja-JP" altLang="en-US" dirty="0">
                <a:latin typeface="HGS創英角ﾎﾟｯﾌﾟ体" panose="040B0A00000000000000" pitchFamily="50" charset="-128"/>
                <a:ea typeface="HGS創英角ﾎﾟｯﾌﾟ体" panose="040B0A00000000000000" pitchFamily="50" charset="-128"/>
              </a:rPr>
              <a:t>屋内</a:t>
            </a:r>
            <a:endParaRPr kumimoji="1" lang="ja-JP" altLang="en-US"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34745109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2540065-1A3D-46CE-BD98-9C60E364DF59}"/>
              </a:ext>
            </a:extLst>
          </p:cNvPr>
          <p:cNvSpPr txBox="1"/>
          <p:nvPr/>
        </p:nvSpPr>
        <p:spPr>
          <a:xfrm>
            <a:off x="1365286" y="63330"/>
            <a:ext cx="9398727" cy="769441"/>
          </a:xfrm>
          <a:prstGeom prst="rect">
            <a:avLst/>
          </a:prstGeom>
          <a:noFill/>
        </p:spPr>
        <p:txBody>
          <a:bodyPr wrap="none" rtlCol="0">
            <a:spAutoFit/>
          </a:bodyPr>
          <a:lstStyle/>
          <a:p>
            <a:r>
              <a:rPr lang="ja-JP" altLang="en-US" sz="4400" b="1" dirty="0">
                <a:solidFill>
                  <a:srgbClr val="C00000"/>
                </a:solidFill>
                <a:latin typeface="Meiryo UI" panose="020B0604030504040204" pitchFamily="50" charset="-128"/>
                <a:ea typeface="Meiryo UI" panose="020B0604030504040204" pitchFamily="50" charset="-128"/>
              </a:rPr>
              <a:t>高精度時刻同期はだれが必要なのか</a:t>
            </a:r>
            <a:r>
              <a:rPr kumimoji="1" lang="ja-JP" altLang="en-US" sz="4400" b="1" dirty="0">
                <a:solidFill>
                  <a:srgbClr val="C00000"/>
                </a:solidFill>
                <a:latin typeface="Meiryo UI" panose="020B0604030504040204" pitchFamily="50" charset="-128"/>
                <a:ea typeface="Meiryo UI" panose="020B0604030504040204" pitchFamily="50" charset="-128"/>
              </a:rPr>
              <a:t>？</a:t>
            </a:r>
          </a:p>
        </p:txBody>
      </p:sp>
      <p:sp>
        <p:nvSpPr>
          <p:cNvPr id="7" name="テキスト ボックス 6">
            <a:extLst>
              <a:ext uri="{FF2B5EF4-FFF2-40B4-BE49-F238E27FC236}">
                <a16:creationId xmlns:a16="http://schemas.microsoft.com/office/drawing/2014/main" id="{330AB7CA-DCA9-4EA2-AFCA-870E66F49FC2}"/>
              </a:ext>
            </a:extLst>
          </p:cNvPr>
          <p:cNvSpPr txBox="1"/>
          <p:nvPr/>
        </p:nvSpPr>
        <p:spPr>
          <a:xfrm>
            <a:off x="494565" y="1076930"/>
            <a:ext cx="11386450" cy="954107"/>
          </a:xfrm>
          <a:prstGeom prst="rect">
            <a:avLst/>
          </a:prstGeom>
          <a:noFill/>
        </p:spPr>
        <p:txBody>
          <a:bodyPr wrap="none" rtlCol="0">
            <a:spAutoFit/>
          </a:bodyPr>
          <a:lstStyle/>
          <a:p>
            <a:pPr marL="514350" indent="-514350">
              <a:buAutoNum type="alphaUcPeriod"/>
            </a:pPr>
            <a:r>
              <a:rPr kumimoji="1" lang="ja-JP" altLang="en-US" sz="2800" b="1" dirty="0"/>
              <a:t>　</a:t>
            </a:r>
            <a:r>
              <a:rPr kumimoji="1" lang="en-US" altLang="ja-JP" sz="2800" b="1" dirty="0"/>
              <a:t>Soceity5.0</a:t>
            </a:r>
            <a:r>
              <a:rPr lang="ja-JP" altLang="en-US" sz="2800" b="1" dirty="0"/>
              <a:t>に示されているようにあらゆるモノがネットワークに</a:t>
            </a:r>
            <a:endParaRPr lang="en-US" altLang="ja-JP" sz="2800" b="1" dirty="0"/>
          </a:p>
          <a:p>
            <a:r>
              <a:rPr kumimoji="1" lang="ja-JP" altLang="en-US" sz="2800" b="1" dirty="0"/>
              <a:t>　　つながる高度情報化社会に入っています。</a:t>
            </a:r>
          </a:p>
        </p:txBody>
      </p:sp>
      <p:sp>
        <p:nvSpPr>
          <p:cNvPr id="8" name="テキスト ボックス 7">
            <a:extLst>
              <a:ext uri="{FF2B5EF4-FFF2-40B4-BE49-F238E27FC236}">
                <a16:creationId xmlns:a16="http://schemas.microsoft.com/office/drawing/2014/main" id="{F9754D55-7232-4EEE-A5EA-61B7E6790E30}"/>
              </a:ext>
            </a:extLst>
          </p:cNvPr>
          <p:cNvSpPr txBox="1"/>
          <p:nvPr/>
        </p:nvSpPr>
        <p:spPr>
          <a:xfrm>
            <a:off x="2168434" y="2186621"/>
            <a:ext cx="9938657" cy="1015663"/>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大容量・低遅延の次世代通信を実現する為、１マイクロ秒以下の同期が必要。</a:t>
            </a:r>
            <a:endParaRPr kumimoji="1"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すべての基地局には、</a:t>
            </a:r>
            <a:r>
              <a:rPr kumimoji="1" lang="en-US" altLang="ja-JP" sz="2000" dirty="0">
                <a:latin typeface="Meiryo UI" panose="020B0604030504040204" pitchFamily="50" charset="-128"/>
                <a:ea typeface="Meiryo UI" panose="020B0604030504040204" pitchFamily="50" charset="-128"/>
              </a:rPr>
              <a:t>GNSS</a:t>
            </a:r>
            <a:r>
              <a:rPr kumimoji="1" lang="ja-JP" altLang="en-US" sz="2000" dirty="0">
                <a:latin typeface="Meiryo UI" panose="020B0604030504040204" pitchFamily="50" charset="-128"/>
                <a:ea typeface="Meiryo UI" panose="020B0604030504040204" pitchFamily="50" charset="-128"/>
              </a:rPr>
              <a:t>受信機が内臓されています。たくさんの小型基地局が必要な屋内の対策が課題です。</a:t>
            </a:r>
          </a:p>
        </p:txBody>
      </p:sp>
      <p:sp>
        <p:nvSpPr>
          <p:cNvPr id="9" name="テキスト ボックス 8">
            <a:extLst>
              <a:ext uri="{FF2B5EF4-FFF2-40B4-BE49-F238E27FC236}">
                <a16:creationId xmlns:a16="http://schemas.microsoft.com/office/drawing/2014/main" id="{F2C65586-A779-46E3-BCC4-1C250E227D54}"/>
              </a:ext>
            </a:extLst>
          </p:cNvPr>
          <p:cNvSpPr txBox="1"/>
          <p:nvPr/>
        </p:nvSpPr>
        <p:spPr>
          <a:xfrm>
            <a:off x="112451" y="3335348"/>
            <a:ext cx="2111475" cy="954107"/>
          </a:xfrm>
          <a:prstGeom prst="rect">
            <a:avLst/>
          </a:prstGeom>
          <a:noFill/>
        </p:spPr>
        <p:txBody>
          <a:bodyPr wrap="none" rtlCol="0">
            <a:spAutoFit/>
          </a:bodyPr>
          <a:lstStyle/>
          <a:p>
            <a:r>
              <a:rPr kumimoji="1" lang="ja-JP" altLang="en-US" sz="2800" b="1" dirty="0">
                <a:solidFill>
                  <a:srgbClr val="C00000"/>
                </a:solidFill>
                <a:latin typeface="Meiryo UI" panose="020B0604030504040204" pitchFamily="50" charset="-128"/>
                <a:ea typeface="Meiryo UI" panose="020B0604030504040204" pitchFamily="50" charset="-128"/>
              </a:rPr>
              <a:t>建物</a:t>
            </a:r>
            <a:endParaRPr kumimoji="1" lang="en-US" altLang="ja-JP" sz="2800" b="1" dirty="0">
              <a:solidFill>
                <a:srgbClr val="C00000"/>
              </a:solidFill>
              <a:latin typeface="Meiryo UI" panose="020B0604030504040204" pitchFamily="50" charset="-128"/>
              <a:ea typeface="Meiryo UI" panose="020B0604030504040204" pitchFamily="50" charset="-128"/>
            </a:endParaRPr>
          </a:p>
          <a:p>
            <a:r>
              <a:rPr lang="ja-JP" altLang="en-US" sz="2800" b="1" dirty="0">
                <a:solidFill>
                  <a:srgbClr val="C00000"/>
                </a:solidFill>
                <a:latin typeface="Meiryo UI" panose="020B0604030504040204" pitchFamily="50" charset="-128"/>
                <a:ea typeface="Meiryo UI" panose="020B0604030504040204" pitchFamily="50" charset="-128"/>
              </a:rPr>
              <a:t>健全性モニタ</a:t>
            </a:r>
            <a:endParaRPr kumimoji="1" lang="en-US" altLang="ja-JP" sz="2800" b="1" dirty="0">
              <a:solidFill>
                <a:srgbClr val="C0000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24E831BC-B86C-451A-997F-324381BC11FE}"/>
              </a:ext>
            </a:extLst>
          </p:cNvPr>
          <p:cNvSpPr txBox="1"/>
          <p:nvPr/>
        </p:nvSpPr>
        <p:spPr>
          <a:xfrm>
            <a:off x="3392299" y="5233573"/>
            <a:ext cx="3998210" cy="584775"/>
          </a:xfrm>
          <a:prstGeom prst="rect">
            <a:avLst/>
          </a:prstGeom>
          <a:noFill/>
        </p:spPr>
        <p:txBody>
          <a:bodyPr wrap="none" rtlCol="0">
            <a:spAutoFit/>
          </a:bodyPr>
          <a:lstStyle/>
          <a:p>
            <a:r>
              <a:rPr lang="ja-JP" altLang="en-US" sz="3200" b="1" dirty="0">
                <a:solidFill>
                  <a:srgbClr val="C00000"/>
                </a:solidFill>
                <a:latin typeface="Meiryo UI" panose="020B0604030504040204" pitchFamily="50" charset="-128"/>
                <a:ea typeface="Meiryo UI" panose="020B0604030504040204" pitchFamily="50" charset="-128"/>
              </a:rPr>
              <a:t>エッジコンピューティング</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E7952AFB-8AB4-403A-81DF-9C7B2546C419}"/>
              </a:ext>
            </a:extLst>
          </p:cNvPr>
          <p:cNvSpPr/>
          <p:nvPr/>
        </p:nvSpPr>
        <p:spPr>
          <a:xfrm>
            <a:off x="842554" y="2293945"/>
            <a:ext cx="1151277" cy="584775"/>
          </a:xfrm>
          <a:prstGeom prst="rect">
            <a:avLst/>
          </a:prstGeom>
        </p:spPr>
        <p:txBody>
          <a:bodyPr wrap="none">
            <a:spAutoFit/>
          </a:bodyPr>
          <a:lstStyle/>
          <a:p>
            <a:r>
              <a:rPr lang="ja-JP" altLang="en-US" sz="3200" b="1" dirty="0">
                <a:solidFill>
                  <a:srgbClr val="C00000"/>
                </a:solidFill>
                <a:latin typeface="Meiryo UI" panose="020B0604030504040204" pitchFamily="50" charset="-128"/>
                <a:ea typeface="Meiryo UI" panose="020B0604030504040204" pitchFamily="50" charset="-128"/>
              </a:rPr>
              <a:t>５</a:t>
            </a:r>
            <a:r>
              <a:rPr lang="en-US" altLang="ja-JP" sz="3200" b="1" dirty="0">
                <a:solidFill>
                  <a:srgbClr val="C00000"/>
                </a:solidFill>
                <a:latin typeface="Meiryo UI" panose="020B0604030504040204" pitchFamily="50" charset="-128"/>
                <a:ea typeface="Meiryo UI" panose="020B0604030504040204" pitchFamily="50" charset="-128"/>
              </a:rPr>
              <a:t>G</a:t>
            </a:r>
            <a:r>
              <a:rPr lang="ja-JP" altLang="en-US" sz="2800" b="1" dirty="0">
                <a:solidFill>
                  <a:srgbClr val="C00000"/>
                </a:solidFill>
                <a:latin typeface="Meiryo UI" panose="020B0604030504040204" pitchFamily="50" charset="-128"/>
                <a:ea typeface="Meiryo UI" panose="020B0604030504040204" pitchFamily="50" charset="-128"/>
              </a:rPr>
              <a:t>　</a:t>
            </a:r>
            <a:endParaRPr lang="ja-JP" altLang="en-US" sz="3200" dirty="0">
              <a:solidFill>
                <a:srgbClr val="C00000"/>
              </a:solidFill>
            </a:endParaRPr>
          </a:p>
        </p:txBody>
      </p:sp>
      <p:sp>
        <p:nvSpPr>
          <p:cNvPr id="14" name="テキスト ボックス 13">
            <a:extLst>
              <a:ext uri="{FF2B5EF4-FFF2-40B4-BE49-F238E27FC236}">
                <a16:creationId xmlns:a16="http://schemas.microsoft.com/office/drawing/2014/main" id="{1B72526A-CB17-4540-B755-78C7272154F4}"/>
              </a:ext>
            </a:extLst>
          </p:cNvPr>
          <p:cNvSpPr txBox="1"/>
          <p:nvPr/>
        </p:nvSpPr>
        <p:spPr>
          <a:xfrm>
            <a:off x="2161361" y="3421816"/>
            <a:ext cx="9938657" cy="1323439"/>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様々なセンサーがビル内に設置されます。特に地震大国の我が国では、耐震対策を施したビルが</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増加しています。現在、過去の振動センサーによる変位データによるビルの健全性を示す情報提供</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は、借主、投資家に対して非常に重要。層間変位を計測するために時刻同期は必須。</a:t>
            </a:r>
            <a:endParaRPr lang="en-US" altLang="ja-JP" sz="2000" dirty="0">
              <a:latin typeface="Meiryo UI" panose="020B0604030504040204" pitchFamily="50" charset="-128"/>
              <a:ea typeface="Meiryo UI" panose="020B0604030504040204" pitchFamily="50" charset="-128"/>
            </a:endParaRPr>
          </a:p>
          <a:p>
            <a:endParaRPr kumimoji="1" lang="en-US" altLang="ja-JP" sz="20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BCBD84FB-AF01-4DCC-A2BE-906D76636393}"/>
              </a:ext>
            </a:extLst>
          </p:cNvPr>
          <p:cNvSpPr txBox="1"/>
          <p:nvPr/>
        </p:nvSpPr>
        <p:spPr>
          <a:xfrm>
            <a:off x="1689136" y="5994676"/>
            <a:ext cx="2236510" cy="584775"/>
          </a:xfrm>
          <a:prstGeom prst="rect">
            <a:avLst/>
          </a:prstGeom>
          <a:noFill/>
        </p:spPr>
        <p:txBody>
          <a:bodyPr wrap="none" rtlCol="0">
            <a:spAutoFit/>
          </a:bodyPr>
          <a:lstStyle/>
          <a:p>
            <a:r>
              <a:rPr kumimoji="1" lang="ja-JP" altLang="en-US" sz="3200" b="1" dirty="0">
                <a:solidFill>
                  <a:srgbClr val="C00000"/>
                </a:solidFill>
                <a:latin typeface="Meiryo UI" panose="020B0604030504040204" pitchFamily="50" charset="-128"/>
                <a:ea typeface="Meiryo UI" panose="020B0604030504040204" pitchFamily="50" charset="-128"/>
              </a:rPr>
              <a:t>次世代放送</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C7FBD472-2FEE-4630-BE70-664BD65F9A77}"/>
              </a:ext>
            </a:extLst>
          </p:cNvPr>
          <p:cNvSpPr txBox="1"/>
          <p:nvPr/>
        </p:nvSpPr>
        <p:spPr>
          <a:xfrm>
            <a:off x="8856771" y="4666453"/>
            <a:ext cx="2342308" cy="584775"/>
          </a:xfrm>
          <a:prstGeom prst="rect">
            <a:avLst/>
          </a:prstGeom>
          <a:noFill/>
        </p:spPr>
        <p:txBody>
          <a:bodyPr wrap="none" rtlCol="0">
            <a:spAutoFit/>
          </a:bodyPr>
          <a:lstStyle/>
          <a:p>
            <a:r>
              <a:rPr lang="ja-JP" altLang="en-US" sz="3200" b="1" dirty="0">
                <a:solidFill>
                  <a:srgbClr val="C00000"/>
                </a:solidFill>
                <a:latin typeface="Meiryo UI" panose="020B0604030504040204" pitchFamily="50" charset="-128"/>
                <a:ea typeface="Meiryo UI" panose="020B0604030504040204" pitchFamily="50" charset="-128"/>
              </a:rPr>
              <a:t>スマート工場</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E2CE4D14-CC5D-4851-A2E0-FDC609C77B52}"/>
              </a:ext>
            </a:extLst>
          </p:cNvPr>
          <p:cNvSpPr txBox="1"/>
          <p:nvPr/>
        </p:nvSpPr>
        <p:spPr>
          <a:xfrm>
            <a:off x="4892399" y="5935007"/>
            <a:ext cx="2884123" cy="584775"/>
          </a:xfrm>
          <a:prstGeom prst="rect">
            <a:avLst/>
          </a:prstGeom>
          <a:noFill/>
        </p:spPr>
        <p:txBody>
          <a:bodyPr wrap="none" rtlCol="0">
            <a:spAutoFit/>
          </a:bodyPr>
          <a:lstStyle/>
          <a:p>
            <a:r>
              <a:rPr kumimoji="1" lang="ja-JP" altLang="en-US" sz="3200" b="1" dirty="0">
                <a:solidFill>
                  <a:srgbClr val="C00000"/>
                </a:solidFill>
                <a:latin typeface="Meiryo UI" panose="020B0604030504040204" pitchFamily="50" charset="-128"/>
                <a:ea typeface="Meiryo UI" panose="020B0604030504040204" pitchFamily="50" charset="-128"/>
              </a:rPr>
              <a:t>ブロックチェーン</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EFCAA40C-9681-4C0D-BBDC-D3E0F57AFCBE}"/>
              </a:ext>
            </a:extLst>
          </p:cNvPr>
          <p:cNvSpPr txBox="1"/>
          <p:nvPr/>
        </p:nvSpPr>
        <p:spPr>
          <a:xfrm>
            <a:off x="9056229" y="5413242"/>
            <a:ext cx="2236510" cy="1569660"/>
          </a:xfrm>
          <a:prstGeom prst="rect">
            <a:avLst/>
          </a:prstGeom>
          <a:noFill/>
        </p:spPr>
        <p:txBody>
          <a:bodyPr wrap="none" rtlCol="0">
            <a:spAutoFit/>
          </a:bodyPr>
          <a:lstStyle/>
          <a:p>
            <a:r>
              <a:rPr lang="ja-JP" altLang="en-US" sz="3200" b="1" dirty="0">
                <a:solidFill>
                  <a:srgbClr val="C00000"/>
                </a:solidFill>
                <a:latin typeface="Meiryo UI" panose="020B0604030504040204" pitchFamily="50" charset="-128"/>
                <a:ea typeface="Meiryo UI" panose="020B0604030504040204" pitchFamily="50" charset="-128"/>
              </a:rPr>
              <a:t>決済</a:t>
            </a:r>
            <a:endParaRPr lang="en-US" altLang="ja-JP" sz="3200" b="1" dirty="0">
              <a:solidFill>
                <a:srgbClr val="C00000"/>
              </a:solidFill>
              <a:latin typeface="Meiryo UI" panose="020B0604030504040204" pitchFamily="50" charset="-128"/>
              <a:ea typeface="Meiryo UI" panose="020B0604030504040204" pitchFamily="50" charset="-128"/>
            </a:endParaRPr>
          </a:p>
          <a:p>
            <a:r>
              <a:rPr kumimoji="1" lang="ja-JP" altLang="en-US" sz="3200" b="1" dirty="0">
                <a:solidFill>
                  <a:srgbClr val="C00000"/>
                </a:solidFill>
                <a:latin typeface="Meiryo UI" panose="020B0604030504040204" pitchFamily="50" charset="-128"/>
                <a:ea typeface="Meiryo UI" panose="020B0604030504040204" pitchFamily="50" charset="-128"/>
              </a:rPr>
              <a:t>高頻度取引</a:t>
            </a:r>
            <a:endParaRPr kumimoji="1" lang="en-US" altLang="ja-JP" sz="3200" b="1" dirty="0">
              <a:solidFill>
                <a:srgbClr val="C00000"/>
              </a:solidFill>
              <a:latin typeface="Meiryo UI" panose="020B0604030504040204" pitchFamily="50" charset="-128"/>
              <a:ea typeface="Meiryo UI" panose="020B0604030504040204" pitchFamily="50" charset="-128"/>
            </a:endParaRPr>
          </a:p>
          <a:p>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9DBEAFCD-15BE-4C15-9D59-23DBA35FE2C0}"/>
              </a:ext>
            </a:extLst>
          </p:cNvPr>
          <p:cNvSpPr txBox="1"/>
          <p:nvPr/>
        </p:nvSpPr>
        <p:spPr>
          <a:xfrm>
            <a:off x="776426" y="4500818"/>
            <a:ext cx="972702" cy="584775"/>
          </a:xfrm>
          <a:prstGeom prst="rect">
            <a:avLst/>
          </a:prstGeom>
          <a:noFill/>
        </p:spPr>
        <p:txBody>
          <a:bodyPr wrap="none" rtlCol="0">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IOT</a:t>
            </a:r>
          </a:p>
        </p:txBody>
      </p:sp>
      <p:sp>
        <p:nvSpPr>
          <p:cNvPr id="16" name="テキスト ボックス 15">
            <a:extLst>
              <a:ext uri="{FF2B5EF4-FFF2-40B4-BE49-F238E27FC236}">
                <a16:creationId xmlns:a16="http://schemas.microsoft.com/office/drawing/2014/main" id="{0F7DE263-8C45-47B0-B164-90186A2D6228}"/>
              </a:ext>
            </a:extLst>
          </p:cNvPr>
          <p:cNvSpPr txBox="1"/>
          <p:nvPr/>
        </p:nvSpPr>
        <p:spPr>
          <a:xfrm>
            <a:off x="5826615" y="4608609"/>
            <a:ext cx="2739853" cy="584775"/>
          </a:xfrm>
          <a:prstGeom prst="rect">
            <a:avLst/>
          </a:prstGeom>
          <a:noFill/>
        </p:spPr>
        <p:txBody>
          <a:bodyPr wrap="none" rtlCol="0">
            <a:spAutoFit/>
          </a:bodyPr>
          <a:lstStyle/>
          <a:p>
            <a:r>
              <a:rPr lang="ja-JP" altLang="en-US" sz="3200" b="1" dirty="0">
                <a:solidFill>
                  <a:srgbClr val="C00000"/>
                </a:solidFill>
                <a:latin typeface="Meiryo UI" panose="020B0604030504040204" pitchFamily="50" charset="-128"/>
                <a:ea typeface="Meiryo UI" panose="020B0604030504040204" pitchFamily="50" charset="-128"/>
              </a:rPr>
              <a:t>スマートグリッド</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8A92A669-6182-461E-B9B4-B815EEA59464}"/>
              </a:ext>
            </a:extLst>
          </p:cNvPr>
          <p:cNvSpPr txBox="1"/>
          <p:nvPr/>
        </p:nvSpPr>
        <p:spPr>
          <a:xfrm>
            <a:off x="634521" y="5274655"/>
            <a:ext cx="2276777" cy="584775"/>
          </a:xfrm>
          <a:prstGeom prst="rect">
            <a:avLst/>
          </a:prstGeom>
          <a:noFill/>
        </p:spPr>
        <p:txBody>
          <a:bodyPr wrap="none" rtlCol="0">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BIG</a:t>
            </a:r>
            <a:r>
              <a:rPr kumimoji="1" lang="ja-JP" altLang="en-US" sz="3200" b="1" dirty="0">
                <a:solidFill>
                  <a:srgbClr val="C00000"/>
                </a:solidFill>
                <a:latin typeface="Meiryo UI" panose="020B0604030504040204" pitchFamily="50" charset="-128"/>
                <a:ea typeface="Meiryo UI" panose="020B0604030504040204" pitchFamily="50" charset="-128"/>
              </a:rPr>
              <a:t> </a:t>
            </a:r>
            <a:r>
              <a:rPr kumimoji="1" lang="en-US" altLang="ja-JP" sz="3200" b="1" dirty="0">
                <a:solidFill>
                  <a:srgbClr val="C00000"/>
                </a:solidFill>
                <a:latin typeface="Meiryo UI" panose="020B0604030504040204" pitchFamily="50" charset="-128"/>
                <a:ea typeface="Meiryo UI" panose="020B0604030504040204" pitchFamily="50" charset="-128"/>
              </a:rPr>
              <a:t>DATA</a:t>
            </a:r>
          </a:p>
        </p:txBody>
      </p:sp>
      <p:sp>
        <p:nvSpPr>
          <p:cNvPr id="22" name="テキスト ボックス 21">
            <a:extLst>
              <a:ext uri="{FF2B5EF4-FFF2-40B4-BE49-F238E27FC236}">
                <a16:creationId xmlns:a16="http://schemas.microsoft.com/office/drawing/2014/main" id="{F2311DD3-3EDD-431A-8512-0A59564EFF6E}"/>
              </a:ext>
            </a:extLst>
          </p:cNvPr>
          <p:cNvSpPr txBox="1"/>
          <p:nvPr/>
        </p:nvSpPr>
        <p:spPr>
          <a:xfrm>
            <a:off x="2249961" y="4536509"/>
            <a:ext cx="2683363" cy="584775"/>
          </a:xfrm>
          <a:prstGeom prst="rect">
            <a:avLst/>
          </a:prstGeom>
          <a:noFill/>
        </p:spPr>
        <p:txBody>
          <a:bodyPr wrap="none" rtlCol="0">
            <a:spAutoFit/>
          </a:bodyPr>
          <a:lstStyle/>
          <a:p>
            <a:r>
              <a:rPr kumimoji="1" lang="ja-JP" altLang="en-US" sz="3200" b="1" dirty="0">
                <a:solidFill>
                  <a:srgbClr val="C00000"/>
                </a:solidFill>
                <a:latin typeface="Meiryo UI" panose="020B0604030504040204" pitchFamily="50" charset="-128"/>
                <a:ea typeface="Meiryo UI" panose="020B0604030504040204" pitchFamily="50" charset="-128"/>
              </a:rPr>
              <a:t>オープン</a:t>
            </a:r>
            <a:r>
              <a:rPr kumimoji="1" lang="en-US" altLang="ja-JP" sz="3200" b="1" dirty="0">
                <a:solidFill>
                  <a:srgbClr val="C00000"/>
                </a:solidFill>
                <a:latin typeface="Meiryo UI" panose="020B0604030504040204" pitchFamily="50" charset="-128"/>
                <a:ea typeface="Meiryo UI" panose="020B0604030504040204" pitchFamily="50" charset="-128"/>
              </a:rPr>
              <a:t>DATA</a:t>
            </a:r>
          </a:p>
        </p:txBody>
      </p:sp>
    </p:spTree>
    <p:extLst>
      <p:ext uri="{BB962C8B-B14F-4D97-AF65-F5344CB8AC3E}">
        <p14:creationId xmlns:p14="http://schemas.microsoft.com/office/powerpoint/2010/main" val="12437090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736600" y="1471589"/>
            <a:ext cx="11036299" cy="5078313"/>
          </a:xfrm>
          <a:prstGeom prst="rect">
            <a:avLst/>
          </a:prstGeom>
        </p:spPr>
        <p:txBody>
          <a:bodyPr wrap="square">
            <a:spAutoFit/>
          </a:bodyPr>
          <a:lstStyle/>
          <a:p>
            <a:r>
              <a:rPr lang="ja-JP" altLang="en-US" b="1" dirty="0">
                <a:latin typeface="Meiryo UI" panose="020B0604030504040204" pitchFamily="50" charset="-128"/>
                <a:ea typeface="Meiryo UI" panose="020B0604030504040204" pitchFamily="50" charset="-128"/>
              </a:rPr>
              <a:t>現代社会では、様々なものがインターネットにつながり、膨大な情報が行き交っている。それらを正確にやり取りするためには、情報を扱う電子機器の時計を正確に合わせておく必要がある。これを「</a:t>
            </a:r>
            <a:r>
              <a:rPr lang="ja-JP" altLang="en-US" b="1" u="sng" dirty="0">
                <a:solidFill>
                  <a:srgbClr val="FF0000"/>
                </a:solidFill>
                <a:latin typeface="Meiryo UI" panose="020B0604030504040204" pitchFamily="50" charset="-128"/>
                <a:ea typeface="Meiryo UI" panose="020B0604030504040204" pitchFamily="50" charset="-128"/>
              </a:rPr>
              <a:t>時刻同期</a:t>
            </a:r>
            <a:r>
              <a:rPr lang="ja-JP" altLang="en-US" b="1" dirty="0">
                <a:latin typeface="Meiryo UI" panose="020B0604030504040204" pitchFamily="50" charset="-128"/>
                <a:ea typeface="Meiryo UI" panose="020B0604030504040204" pitchFamily="50" charset="-128"/>
              </a:rPr>
              <a:t>」と呼ぶ。</a:t>
            </a:r>
            <a:br>
              <a:rPr lang="ja-JP" altLang="en-US" b="1" dirty="0">
                <a:latin typeface="Meiryo UI" panose="020B0604030504040204" pitchFamily="50" charset="-128"/>
                <a:ea typeface="Meiryo UI" panose="020B0604030504040204" pitchFamily="50" charset="-128"/>
              </a:rPr>
            </a:br>
            <a:r>
              <a:rPr lang="ja-JP" altLang="en-US" b="1" dirty="0">
                <a:latin typeface="Meiryo UI" panose="020B0604030504040204" pitchFamily="50" charset="-128"/>
                <a:ea typeface="Meiryo UI" panose="020B0604030504040204" pitchFamily="50" charset="-128"/>
              </a:rPr>
              <a:t>放送、通信、鉄道、金融、電力、</a:t>
            </a:r>
            <a:r>
              <a:rPr lang="en-US" altLang="ja-JP" b="1" dirty="0">
                <a:latin typeface="Meiryo UI" panose="020B0604030504040204" pitchFamily="50" charset="-128"/>
                <a:ea typeface="Meiryo UI" panose="020B0604030504040204" pitchFamily="50" charset="-128"/>
              </a:rPr>
              <a:t>IoT</a:t>
            </a:r>
            <a:r>
              <a:rPr lang="ja-JP" altLang="en-US" b="1" dirty="0">
                <a:latin typeface="Meiryo UI" panose="020B0604030504040204" pitchFamily="50" charset="-128"/>
                <a:ea typeface="Meiryo UI" panose="020B0604030504040204" pitchFamily="50" charset="-128"/>
              </a:rPr>
              <a:t>などの分野では、</a:t>
            </a:r>
            <a:r>
              <a:rPr lang="en-US" altLang="ja-JP" b="1" dirty="0">
                <a:latin typeface="Meiryo UI" panose="020B0604030504040204" pitchFamily="50" charset="-128"/>
                <a:ea typeface="Meiryo UI" panose="020B0604030504040204" pitchFamily="50" charset="-128"/>
              </a:rPr>
              <a:t>100</a:t>
            </a:r>
            <a:r>
              <a:rPr lang="ja-JP" altLang="en-US" b="1" dirty="0">
                <a:latin typeface="Meiryo UI" panose="020B0604030504040204" pitchFamily="50" charset="-128"/>
                <a:ea typeface="Meiryo UI" panose="020B0604030504040204" pitchFamily="50" charset="-128"/>
              </a:rPr>
              <a:t>万分の</a:t>
            </a:r>
            <a:r>
              <a:rPr lang="en-US" altLang="ja-JP" b="1" dirty="0">
                <a:latin typeface="Meiryo UI" panose="020B0604030504040204" pitchFamily="50" charset="-128"/>
                <a:ea typeface="Meiryo UI" panose="020B0604030504040204" pitchFamily="50" charset="-128"/>
              </a:rPr>
              <a:t>1</a:t>
            </a:r>
            <a:r>
              <a:rPr lang="ja-JP" altLang="en-US" b="1" dirty="0">
                <a:latin typeface="Meiryo UI" panose="020B0604030504040204" pitchFamily="50" charset="-128"/>
                <a:ea typeface="Meiryo UI" panose="020B0604030504040204" pitchFamily="50" charset="-128"/>
              </a:rPr>
              <a:t>秒という超高精度で時刻を合わせる必要が出てきており、</a:t>
            </a:r>
            <a:r>
              <a:rPr lang="ja-JP" altLang="en-US" b="1" u="sng" dirty="0">
                <a:solidFill>
                  <a:srgbClr val="FF0000"/>
                </a:solidFill>
                <a:latin typeface="Meiryo UI" panose="020B0604030504040204" pitchFamily="50" charset="-128"/>
                <a:ea typeface="Meiryo UI" panose="020B0604030504040204" pitchFamily="50" charset="-128"/>
              </a:rPr>
              <a:t>ピコ秒（</a:t>
            </a:r>
            <a:r>
              <a:rPr lang="en-US" altLang="ja-JP" b="1" u="sng" dirty="0">
                <a:solidFill>
                  <a:srgbClr val="FF0000"/>
                </a:solidFill>
                <a:latin typeface="Meiryo UI" panose="020B0604030504040204" pitchFamily="50" charset="-128"/>
                <a:ea typeface="Meiryo UI" panose="020B0604030504040204" pitchFamily="50" charset="-128"/>
              </a:rPr>
              <a:t>1</a:t>
            </a:r>
            <a:r>
              <a:rPr lang="ja-JP" altLang="en-US" b="1" u="sng" dirty="0">
                <a:solidFill>
                  <a:srgbClr val="FF0000"/>
                </a:solidFill>
                <a:latin typeface="Meiryo UI" panose="020B0604030504040204" pitchFamily="50" charset="-128"/>
                <a:ea typeface="Meiryo UI" panose="020B0604030504040204" pitchFamily="50" charset="-128"/>
              </a:rPr>
              <a:t>兆分の</a:t>
            </a:r>
            <a:r>
              <a:rPr lang="en-US" altLang="ja-JP" b="1" u="sng" dirty="0">
                <a:solidFill>
                  <a:srgbClr val="FF0000"/>
                </a:solidFill>
                <a:latin typeface="Meiryo UI" panose="020B0604030504040204" pitchFamily="50" charset="-128"/>
                <a:ea typeface="Meiryo UI" panose="020B0604030504040204" pitchFamily="50" charset="-128"/>
              </a:rPr>
              <a:t>1</a:t>
            </a:r>
            <a:r>
              <a:rPr lang="ja-JP" altLang="en-US" b="1" u="sng" dirty="0">
                <a:solidFill>
                  <a:srgbClr val="FF0000"/>
                </a:solidFill>
                <a:latin typeface="Meiryo UI" panose="020B0604030504040204" pitchFamily="50" charset="-128"/>
                <a:ea typeface="Meiryo UI" panose="020B0604030504040204" pitchFamily="50" charset="-128"/>
              </a:rPr>
              <a:t>秒）での時刻同期が必要との意見（総務省）</a:t>
            </a:r>
            <a:r>
              <a:rPr lang="ja-JP" altLang="en-US" b="1" dirty="0">
                <a:latin typeface="Meiryo UI" panose="020B0604030504040204" pitchFamily="50" charset="-128"/>
                <a:ea typeface="Meiryo UI" panose="020B0604030504040204" pitchFamily="50" charset="-128"/>
              </a:rPr>
              <a:t>もある。</a:t>
            </a:r>
            <a:endParaRPr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特に、</a:t>
            </a:r>
            <a:r>
              <a:rPr lang="en-US" altLang="ja-JP" b="1" dirty="0">
                <a:solidFill>
                  <a:srgbClr val="FF0000"/>
                </a:solidFill>
                <a:latin typeface="Meiryo UI" panose="020B0604030504040204" pitchFamily="50" charset="-128"/>
                <a:ea typeface="Meiryo UI" panose="020B0604030504040204" pitchFamily="50" charset="-128"/>
              </a:rPr>
              <a:t>GPS</a:t>
            </a:r>
            <a:r>
              <a:rPr lang="ja-JP" altLang="en-US" b="1" dirty="0">
                <a:solidFill>
                  <a:srgbClr val="FF0000"/>
                </a:solidFill>
                <a:latin typeface="Meiryo UI" panose="020B0604030504040204" pitchFamily="50" charset="-128"/>
                <a:ea typeface="Meiryo UI" panose="020B0604030504040204" pitchFamily="50" charset="-128"/>
              </a:rPr>
              <a:t>の電波を受信できない地下や屋内での時刻同期をどうするかが課題</a:t>
            </a:r>
            <a:r>
              <a:rPr lang="ja-JP" altLang="en-US" b="1" dirty="0">
                <a:latin typeface="Meiryo UI" panose="020B0604030504040204" pitchFamily="50" charset="-128"/>
                <a:ea typeface="Meiryo UI" panose="020B0604030504040204" pitchFamily="50" charset="-128"/>
              </a:rPr>
              <a:t>。特に５</a:t>
            </a:r>
            <a:r>
              <a:rPr lang="en-US" altLang="ja-JP" b="1" dirty="0">
                <a:latin typeface="Meiryo UI" panose="020B0604030504040204" pitchFamily="50" charset="-128"/>
                <a:ea typeface="Meiryo UI" panose="020B0604030504040204" pitchFamily="50" charset="-128"/>
              </a:rPr>
              <a:t>G</a:t>
            </a:r>
            <a:r>
              <a:rPr lang="ja-JP" altLang="en-US" b="1" dirty="0" err="1">
                <a:latin typeface="Meiryo UI" panose="020B0604030504040204" pitchFamily="50" charset="-128"/>
                <a:ea typeface="Meiryo UI" panose="020B0604030504040204" pitchFamily="50" charset="-128"/>
              </a:rPr>
              <a:t>への</a:t>
            </a:r>
            <a:r>
              <a:rPr lang="ja-JP" altLang="en-US" b="1" dirty="0">
                <a:latin typeface="Meiryo UI" panose="020B0604030504040204" pitchFamily="50" charset="-128"/>
                <a:ea typeface="Meiryo UI" panose="020B0604030504040204" pitchFamily="50" charset="-128"/>
              </a:rPr>
              <a:t>移行を目前としている携帯通信キャリアにとっては、抜本的な解決策がないのが現状である。</a:t>
            </a:r>
            <a:endParaRPr lang="en-US" altLang="ja-JP" b="1" dirty="0">
              <a:latin typeface="Meiryo UI" panose="020B0604030504040204" pitchFamily="50" charset="-128"/>
              <a:ea typeface="Meiryo UI" panose="020B0604030504040204" pitchFamily="50" charset="-128"/>
            </a:endParaRPr>
          </a:p>
          <a:p>
            <a:endParaRPr lang="en-US" altLang="ja-JP" b="1" dirty="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latin typeface="Meiryo UI" panose="020B0604030504040204" pitchFamily="50" charset="-128"/>
                <a:ea typeface="Meiryo UI" panose="020B0604030504040204" pitchFamily="50" charset="-128"/>
              </a:rPr>
              <a:t>屋内での時刻同期ソリューションの一つが「</a:t>
            </a:r>
            <a:r>
              <a:rPr lang="en-US" altLang="ja-JP" b="1" u="sng" dirty="0" err="1">
                <a:solidFill>
                  <a:srgbClr val="002060"/>
                </a:solidFill>
                <a:latin typeface="Meiryo UI" panose="020B0604030504040204" pitchFamily="50" charset="-128"/>
                <a:ea typeface="Meiryo UI" panose="020B0604030504040204" pitchFamily="50" charset="-128"/>
              </a:rPr>
              <a:t>iPNT</a:t>
            </a:r>
            <a:r>
              <a:rPr lang="ja-JP" altLang="en-US" b="1" dirty="0">
                <a:solidFill>
                  <a:srgbClr val="FF0000"/>
                </a:solidFill>
                <a:latin typeface="Meiryo UI" panose="020B0604030504040204" pitchFamily="50" charset="-128"/>
                <a:ea typeface="Meiryo UI" panose="020B0604030504040204" pitchFamily="50" charset="-128"/>
              </a:rPr>
              <a:t>」である。</a:t>
            </a:r>
            <a:r>
              <a:rPr lang="en-US" altLang="ja-JP" b="1" dirty="0">
                <a:solidFill>
                  <a:srgbClr val="FF0000"/>
                </a:solidFill>
                <a:latin typeface="Meiryo UI" panose="020B0604030504040204" pitchFamily="50" charset="-128"/>
                <a:ea typeface="Meiryo UI" panose="020B0604030504040204" pitchFamily="50" charset="-128"/>
              </a:rPr>
              <a:t>TV</a:t>
            </a:r>
            <a:r>
              <a:rPr lang="ja-JP" altLang="en-US" b="1" dirty="0">
                <a:solidFill>
                  <a:srgbClr val="FF0000"/>
                </a:solidFill>
                <a:latin typeface="Meiryo UI" panose="020B0604030504040204" pitchFamily="50" charset="-128"/>
                <a:ea typeface="Meiryo UI" panose="020B0604030504040204" pitchFamily="50" charset="-128"/>
              </a:rPr>
              <a:t>の同軸ケーブルを経由して、</a:t>
            </a:r>
            <a:r>
              <a:rPr lang="en-US" altLang="ja-JP" b="1" dirty="0">
                <a:solidFill>
                  <a:srgbClr val="FF0000"/>
                </a:solidFill>
                <a:latin typeface="Meiryo UI" panose="020B0604030504040204" pitchFamily="50" charset="-128"/>
                <a:ea typeface="Meiryo UI" panose="020B0604030504040204" pitchFamily="50" charset="-128"/>
              </a:rPr>
              <a:t>GPS</a:t>
            </a:r>
            <a:r>
              <a:rPr lang="ja-JP" altLang="en-US" b="1" dirty="0">
                <a:solidFill>
                  <a:srgbClr val="FF0000"/>
                </a:solidFill>
                <a:latin typeface="Meiryo UI" panose="020B0604030504040204" pitchFamily="50" charset="-128"/>
                <a:ea typeface="Meiryo UI" panose="020B0604030504040204" pitchFamily="50" charset="-128"/>
              </a:rPr>
              <a:t>の時刻情報を配信するのでコスト負担も新規にシステム導入する場合の</a:t>
            </a:r>
            <a:r>
              <a:rPr lang="en-US" altLang="ja-JP" b="1" dirty="0">
                <a:solidFill>
                  <a:srgbClr val="FF0000"/>
                </a:solidFill>
                <a:latin typeface="Meiryo UI" panose="020B0604030504040204" pitchFamily="50" charset="-128"/>
                <a:ea typeface="Meiryo UI" panose="020B0604030504040204" pitchFamily="50" charset="-128"/>
              </a:rPr>
              <a:t>1/8</a:t>
            </a:r>
            <a:r>
              <a:rPr lang="ja-JP" altLang="en-US" b="1" dirty="0">
                <a:solidFill>
                  <a:srgbClr val="FF0000"/>
                </a:solidFill>
                <a:latin typeface="Meiryo UI" panose="020B0604030504040204" pitchFamily="50" charset="-128"/>
                <a:ea typeface="Meiryo UI" panose="020B0604030504040204" pitchFamily="50" charset="-128"/>
              </a:rPr>
              <a:t>から</a:t>
            </a:r>
            <a:r>
              <a:rPr lang="en-US" altLang="ja-JP" b="1" dirty="0">
                <a:solidFill>
                  <a:srgbClr val="FF0000"/>
                </a:solidFill>
                <a:latin typeface="Meiryo UI" panose="020B0604030504040204" pitchFamily="50" charset="-128"/>
                <a:ea typeface="Meiryo UI" panose="020B0604030504040204" pitchFamily="50" charset="-128"/>
              </a:rPr>
              <a:t>1/10</a:t>
            </a:r>
            <a:r>
              <a:rPr lang="ja-JP" altLang="en-US" b="1" dirty="0">
                <a:solidFill>
                  <a:srgbClr val="FF0000"/>
                </a:solidFill>
                <a:latin typeface="Meiryo UI" panose="020B0604030504040204" pitchFamily="50" charset="-128"/>
                <a:ea typeface="Meiryo UI" panose="020B0604030504040204" pitchFamily="50" charset="-128"/>
              </a:rPr>
              <a:t>にすることが可能。</a:t>
            </a:r>
            <a:endParaRPr lang="en-US" altLang="ja-JP" b="1" dirty="0">
              <a:solidFill>
                <a:srgbClr val="FF0000"/>
              </a:solidFill>
              <a:latin typeface="Meiryo UI" panose="020B0604030504040204" pitchFamily="50" charset="-128"/>
              <a:ea typeface="Meiryo UI" panose="020B0604030504040204" pitchFamily="50" charset="-128"/>
            </a:endParaRPr>
          </a:p>
          <a:p>
            <a:endParaRPr lang="ja-JP" altLang="en-US"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＜今後、</a:t>
            </a:r>
            <a:r>
              <a:rPr lang="ja-JP" altLang="en-US" b="1" u="sng" dirty="0">
                <a:latin typeface="Meiryo UI" panose="020B0604030504040204" pitchFamily="50" charset="-128"/>
                <a:ea typeface="Meiryo UI" panose="020B0604030504040204" pitchFamily="50" charset="-128"/>
              </a:rPr>
              <a:t>超高精度時刻同期が要求される分野</a:t>
            </a:r>
            <a:r>
              <a:rPr lang="ja-JP" altLang="en-US" b="1" dirty="0">
                <a:latin typeface="Meiryo UI" panose="020B0604030504040204" pitchFamily="50" charset="-128"/>
                <a:ea typeface="Meiryo UI" panose="020B0604030504040204" pitchFamily="50" charset="-128"/>
              </a:rPr>
              <a:t>＞</a:t>
            </a:r>
            <a:endParaRPr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　★放送：次世代放送（</a:t>
            </a:r>
            <a:r>
              <a:rPr lang="en-US" altLang="ja-JP" b="1" dirty="0">
                <a:latin typeface="Meiryo UI" panose="020B0604030504040204" pitchFamily="50" charset="-128"/>
                <a:ea typeface="Meiryo UI" panose="020B0604030504040204" pitchFamily="50" charset="-128"/>
              </a:rPr>
              <a:t>8K</a:t>
            </a:r>
            <a:r>
              <a:rPr lang="ja-JP" altLang="en-US" b="1" dirty="0">
                <a:latin typeface="Meiryo UI" panose="020B0604030504040204" pitchFamily="50" charset="-128"/>
                <a:ea typeface="Meiryo UI" panose="020B0604030504040204" pitchFamily="50" charset="-128"/>
              </a:rPr>
              <a:t>放送）設備での時刻同期</a:t>
            </a:r>
            <a:br>
              <a:rPr lang="ja-JP" altLang="en-US" b="1" dirty="0">
                <a:latin typeface="Meiryo UI" panose="020B0604030504040204" pitchFamily="50" charset="-128"/>
                <a:ea typeface="Meiryo UI" panose="020B0604030504040204" pitchFamily="50" charset="-128"/>
              </a:rPr>
            </a:br>
            <a:r>
              <a:rPr lang="ja-JP" altLang="en-US" b="1" dirty="0">
                <a:latin typeface="Meiryo UI" panose="020B0604030504040204" pitchFamily="50" charset="-128"/>
                <a:ea typeface="Meiryo UI" panose="020B0604030504040204" pitchFamily="50" charset="-128"/>
              </a:rPr>
              <a:t>　★通信：</a:t>
            </a:r>
            <a:r>
              <a:rPr lang="ja-JP" altLang="en-US" b="1" dirty="0">
                <a:solidFill>
                  <a:srgbClr val="FF0000"/>
                </a:solidFill>
                <a:latin typeface="Meiryo UI" panose="020B0604030504040204" pitchFamily="50" charset="-128"/>
                <a:ea typeface="Meiryo UI" panose="020B0604030504040204" pitchFamily="50" charset="-128"/>
              </a:rPr>
              <a:t>携帯基地局間同期　←</a:t>
            </a:r>
            <a:r>
              <a:rPr lang="ja-JP" altLang="en-US" b="1" u="sng" dirty="0">
                <a:solidFill>
                  <a:schemeClr val="accent2">
                    <a:lumMod val="75000"/>
                  </a:schemeClr>
                </a:solidFill>
                <a:latin typeface="Meiryo UI" panose="020B0604030504040204" pitchFamily="50" charset="-128"/>
                <a:ea typeface="Meiryo UI" panose="020B0604030504040204" pitchFamily="50" charset="-128"/>
              </a:rPr>
              <a:t>問題なのは屋内、地下など</a:t>
            </a:r>
            <a:r>
              <a:rPr lang="en-US" altLang="ja-JP" b="1" u="sng" dirty="0">
                <a:solidFill>
                  <a:schemeClr val="accent2">
                    <a:lumMod val="75000"/>
                  </a:schemeClr>
                </a:solidFill>
                <a:latin typeface="Meiryo UI" panose="020B0604030504040204" pitchFamily="50" charset="-128"/>
                <a:ea typeface="Meiryo UI" panose="020B0604030504040204" pitchFamily="50" charset="-128"/>
              </a:rPr>
              <a:t>GPS</a:t>
            </a:r>
            <a:r>
              <a:rPr lang="ja-JP" altLang="en-US" b="1" u="sng" dirty="0">
                <a:solidFill>
                  <a:schemeClr val="accent2">
                    <a:lumMod val="75000"/>
                  </a:schemeClr>
                </a:solidFill>
                <a:latin typeface="Meiryo UI" panose="020B0604030504040204" pitchFamily="50" charset="-128"/>
                <a:ea typeface="Meiryo UI" panose="020B0604030504040204" pitchFamily="50" charset="-128"/>
              </a:rPr>
              <a:t>圏外の同期</a:t>
            </a:r>
            <a:br>
              <a:rPr lang="ja-JP" altLang="en-US" b="1" u="sng" dirty="0">
                <a:solidFill>
                  <a:schemeClr val="accent2">
                    <a:lumMod val="75000"/>
                  </a:schemeClr>
                </a:solidFill>
                <a:latin typeface="Meiryo UI" panose="020B0604030504040204" pitchFamily="50" charset="-128"/>
                <a:ea typeface="Meiryo UI" panose="020B0604030504040204" pitchFamily="50" charset="-128"/>
              </a:rPr>
            </a:br>
            <a:r>
              <a:rPr lang="ja-JP" altLang="en-US" b="1" dirty="0">
                <a:latin typeface="Meiryo UI" panose="020B0604030504040204" pitchFamily="50" charset="-128"/>
                <a:ea typeface="Meiryo UI" panose="020B0604030504040204" pitchFamily="50" charset="-128"/>
              </a:rPr>
              <a:t>　★鉄道：運行／送電情報</a:t>
            </a:r>
            <a:br>
              <a:rPr lang="ja-JP" altLang="en-US" b="1" dirty="0">
                <a:latin typeface="Meiryo UI" panose="020B0604030504040204" pitchFamily="50" charset="-128"/>
                <a:ea typeface="Meiryo UI" panose="020B0604030504040204" pitchFamily="50" charset="-128"/>
              </a:rPr>
            </a:br>
            <a:r>
              <a:rPr lang="ja-JP" altLang="en-US" b="1" dirty="0">
                <a:latin typeface="Meiryo UI" panose="020B0604030504040204" pitchFamily="50" charset="-128"/>
                <a:ea typeface="Meiryo UI" panose="020B0604030504040204" pitchFamily="50" charset="-128"/>
              </a:rPr>
              <a:t>　★金融：</a:t>
            </a:r>
            <a:r>
              <a:rPr lang="ja-JP" altLang="en-US" b="1" dirty="0">
                <a:solidFill>
                  <a:srgbClr val="FF0000"/>
                </a:solidFill>
                <a:latin typeface="Meiryo UI" panose="020B0604030504040204" pitchFamily="50" charset="-128"/>
                <a:ea typeface="Meiryo UI" panose="020B0604030504040204" pitchFamily="50" charset="-128"/>
              </a:rPr>
              <a:t>証券／対外取引、ブロックチェーン</a:t>
            </a:r>
            <a:br>
              <a:rPr lang="ja-JP" altLang="en-US" b="1" dirty="0">
                <a:solidFill>
                  <a:srgbClr val="FF0000"/>
                </a:solidFill>
                <a:latin typeface="Meiryo UI" panose="020B0604030504040204" pitchFamily="50" charset="-128"/>
                <a:ea typeface="Meiryo UI" panose="020B0604030504040204" pitchFamily="50" charset="-128"/>
              </a:rPr>
            </a:br>
            <a:r>
              <a:rPr lang="ja-JP" altLang="en-US" b="1" dirty="0">
                <a:latin typeface="Meiryo UI" panose="020B0604030504040204" pitchFamily="50" charset="-128"/>
                <a:ea typeface="Meiryo UI" panose="020B0604030504040204" pitchFamily="50" charset="-128"/>
              </a:rPr>
              <a:t>　★電力：変電所間同期、スマートグリッド</a:t>
            </a:r>
            <a:br>
              <a:rPr lang="ja-JP" altLang="en-US" b="1" dirty="0">
                <a:latin typeface="Meiryo UI" panose="020B0604030504040204" pitchFamily="50" charset="-128"/>
                <a:ea typeface="Meiryo UI" panose="020B0604030504040204" pitchFamily="50" charset="-128"/>
              </a:rPr>
            </a:br>
            <a:r>
              <a:rPr lang="ja-JP" altLang="en-US" b="1" dirty="0">
                <a:latin typeface="Meiryo UI" panose="020B0604030504040204" pitchFamily="50" charset="-128"/>
                <a:ea typeface="Meiryo UI" panose="020B0604030504040204" pitchFamily="50" charset="-128"/>
              </a:rPr>
              <a:t>　★</a:t>
            </a:r>
            <a:r>
              <a:rPr lang="en-US" altLang="ja-JP" b="1" dirty="0">
                <a:latin typeface="Meiryo UI" panose="020B0604030504040204" pitchFamily="50" charset="-128"/>
                <a:ea typeface="Meiryo UI" panose="020B0604030504040204" pitchFamily="50" charset="-128"/>
              </a:rPr>
              <a:t>IoT </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センサー監視</a:t>
            </a:r>
            <a:endParaRPr lang="en-US" altLang="ja-JP" b="1" dirty="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effectLst/>
                <a:latin typeface="Meiryo UI" panose="020B0604030504040204" pitchFamily="50" charset="-128"/>
                <a:ea typeface="Meiryo UI" panose="020B0604030504040204" pitchFamily="50" charset="-128"/>
              </a:rPr>
              <a:t>　</a:t>
            </a:r>
            <a:r>
              <a:rPr lang="ja-JP" altLang="en-US" b="1" dirty="0">
                <a:effectLst/>
                <a:latin typeface="Meiryo UI" panose="020B0604030504040204" pitchFamily="50" charset="-128"/>
                <a:ea typeface="Meiryo UI" panose="020B0604030504040204" pitchFamily="50" charset="-128"/>
              </a:rPr>
              <a:t>★工場：スマートファクトリ</a:t>
            </a:r>
          </a:p>
        </p:txBody>
      </p:sp>
      <p:sp>
        <p:nvSpPr>
          <p:cNvPr id="13" name="テキスト ボックス 12"/>
          <p:cNvSpPr txBox="1"/>
          <p:nvPr/>
        </p:nvSpPr>
        <p:spPr>
          <a:xfrm>
            <a:off x="2731168" y="329146"/>
            <a:ext cx="9460832" cy="584775"/>
          </a:xfrm>
          <a:prstGeom prst="rect">
            <a:avLst/>
          </a:prstGeom>
          <a:noFill/>
        </p:spPr>
        <p:txBody>
          <a:bodyPr wrap="square" rtlCol="0">
            <a:spAutoFit/>
          </a:bodyPr>
          <a:lstStyle/>
          <a:p>
            <a:r>
              <a:rPr kumimoji="1" lang="ja-JP" altLang="en-US" sz="3200" b="1" u="sng" dirty="0">
                <a:latin typeface="Meiryo UI" panose="020B0604030504040204" pitchFamily="50" charset="-128"/>
                <a:ea typeface="Meiryo UI" panose="020B0604030504040204" pitchFamily="50" charset="-128"/>
              </a:rPr>
              <a:t>時刻同期＆タイミングの重要性が</a:t>
            </a:r>
            <a:r>
              <a:rPr kumimoji="1" lang="ja-JP" altLang="en-US" sz="3200" b="1" u="sng" dirty="0">
                <a:solidFill>
                  <a:srgbClr val="FF0000"/>
                </a:solidFill>
                <a:latin typeface="Meiryo UI" panose="020B0604030504040204" pitchFamily="50" charset="-128"/>
                <a:ea typeface="Meiryo UI" panose="020B0604030504040204" pitchFamily="50" charset="-128"/>
              </a:rPr>
              <a:t>理解されていない</a:t>
            </a:r>
            <a:r>
              <a:rPr kumimoji="1" lang="ja-JP" altLang="en-US" sz="3200" b="1" dirty="0">
                <a:solidFill>
                  <a:srgbClr val="FFC000"/>
                </a:solidFill>
                <a:latin typeface="Meiryo UI" panose="020B0604030504040204" pitchFamily="50" charset="-128"/>
                <a:ea typeface="Meiryo UI" panose="020B0604030504040204" pitchFamily="50" charset="-128"/>
              </a:rPr>
              <a:t>・・・</a:t>
            </a:r>
          </a:p>
        </p:txBody>
      </p:sp>
      <p:sp>
        <p:nvSpPr>
          <p:cNvPr id="7" name="正方形/長方形 6"/>
          <p:cNvSpPr/>
          <p:nvPr/>
        </p:nvSpPr>
        <p:spPr>
          <a:xfrm>
            <a:off x="-200946" y="-136897"/>
            <a:ext cx="6890504" cy="1569660"/>
          </a:xfrm>
          <a:prstGeom prst="rect">
            <a:avLst/>
          </a:prstGeom>
        </p:spPr>
        <p:txBody>
          <a:bodyPr wrap="square">
            <a:spAutoFit/>
          </a:bodyPr>
          <a:lstStyle/>
          <a:p>
            <a:pPr algn="ctr"/>
            <a:r>
              <a:rPr lang="en-US" altLang="ja-JP" sz="9600"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PNT</a:t>
            </a:r>
            <a:r>
              <a:rPr lang="ja-JP" altLang="ja-JP" b="1"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Position</a:t>
            </a:r>
            <a:r>
              <a:rPr lang="ja-JP" altLang="en-US"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Navigation</a:t>
            </a:r>
            <a:r>
              <a:rPr lang="ja-JP" altLang="en-US"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Timing</a:t>
            </a:r>
            <a:r>
              <a:rPr lang="ja-JP" altLang="ja-JP" b="1"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136" y="4374813"/>
            <a:ext cx="3598093" cy="2398729"/>
          </a:xfrm>
          <a:prstGeom prst="rect">
            <a:avLst/>
          </a:prstGeom>
          <a:ln>
            <a:solidFill>
              <a:schemeClr val="bg1"/>
            </a:solidFill>
          </a:ln>
          <a:effectLst>
            <a:glow rad="228600">
              <a:schemeClr val="accent4">
                <a:satMod val="175000"/>
                <a:alpha val="40000"/>
              </a:schemeClr>
            </a:glow>
          </a:effectLst>
        </p:spPr>
      </p:pic>
      <p:pic>
        <p:nvPicPr>
          <p:cNvPr id="11" name="Picture 8" descr="MCj0424468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9149" y="0"/>
            <a:ext cx="435009" cy="40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658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75520" y="188804"/>
            <a:ext cx="8640960" cy="432048"/>
          </a:xfrm>
        </p:spPr>
        <p:txBody>
          <a:bodyPr>
            <a:noAutofit/>
          </a:bodyPr>
          <a:lstStyle/>
          <a:p>
            <a:pPr algn="ctr"/>
            <a:r>
              <a:rPr lang="ja-JP" altLang="en-US" sz="2800" b="1" dirty="0"/>
              <a:t> 高精度位置・時刻利用の適用（ヒアリング結果）</a:t>
            </a:r>
          </a:p>
        </p:txBody>
      </p:sp>
      <p:graphicFrame>
        <p:nvGraphicFramePr>
          <p:cNvPr id="5" name="表 4"/>
          <p:cNvGraphicFramePr>
            <a:graphicFrameLocks noGrp="1"/>
          </p:cNvGraphicFramePr>
          <p:nvPr/>
        </p:nvGraphicFramePr>
        <p:xfrm>
          <a:off x="834390" y="714324"/>
          <a:ext cx="10938510" cy="5695421"/>
        </p:xfrm>
        <a:graphic>
          <a:graphicData uri="http://schemas.openxmlformats.org/drawingml/2006/table">
            <a:tbl>
              <a:tblPr firstRow="1" bandRow="1">
                <a:tableStyleId>{5C22544A-7EE6-4342-B048-85BDC9FD1C3A}</a:tableStyleId>
              </a:tblPr>
              <a:tblGrid>
                <a:gridCol w="1947315">
                  <a:extLst>
                    <a:ext uri="{9D8B030D-6E8A-4147-A177-3AD203B41FA5}">
                      <a16:colId xmlns:a16="http://schemas.microsoft.com/office/drawing/2014/main" val="20001"/>
                    </a:ext>
                  </a:extLst>
                </a:gridCol>
                <a:gridCol w="2165365">
                  <a:extLst>
                    <a:ext uri="{9D8B030D-6E8A-4147-A177-3AD203B41FA5}">
                      <a16:colId xmlns:a16="http://schemas.microsoft.com/office/drawing/2014/main" val="20002"/>
                    </a:ext>
                  </a:extLst>
                </a:gridCol>
                <a:gridCol w="626653">
                  <a:extLst>
                    <a:ext uri="{9D8B030D-6E8A-4147-A177-3AD203B41FA5}">
                      <a16:colId xmlns:a16="http://schemas.microsoft.com/office/drawing/2014/main" val="20003"/>
                    </a:ext>
                  </a:extLst>
                </a:gridCol>
                <a:gridCol w="566861">
                  <a:extLst>
                    <a:ext uri="{9D8B030D-6E8A-4147-A177-3AD203B41FA5}">
                      <a16:colId xmlns:a16="http://schemas.microsoft.com/office/drawing/2014/main" val="234754942"/>
                    </a:ext>
                  </a:extLst>
                </a:gridCol>
                <a:gridCol w="628166">
                  <a:extLst>
                    <a:ext uri="{9D8B030D-6E8A-4147-A177-3AD203B41FA5}">
                      <a16:colId xmlns:a16="http://schemas.microsoft.com/office/drawing/2014/main" val="3767142092"/>
                    </a:ext>
                  </a:extLst>
                </a:gridCol>
                <a:gridCol w="5004150">
                  <a:extLst>
                    <a:ext uri="{9D8B030D-6E8A-4147-A177-3AD203B41FA5}">
                      <a16:colId xmlns:a16="http://schemas.microsoft.com/office/drawing/2014/main" val="20004"/>
                    </a:ext>
                  </a:extLst>
                </a:gridCol>
              </a:tblGrid>
              <a:tr h="265611">
                <a:tc rowSpan="2">
                  <a:txBody>
                    <a:bodyPr/>
                    <a:lstStyle/>
                    <a:p>
                      <a:pPr lvl="0" algn="ctr"/>
                      <a:r>
                        <a:rPr kumimoji="1" lang="en-US" altLang="ja-JP"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Society</a:t>
                      </a:r>
                      <a:r>
                        <a:rPr kumimoji="1" lang="ja-JP" altLang="en-US"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5.0</a:t>
                      </a:r>
                    </a:p>
                    <a:p>
                      <a:pPr lvl="0" algn="ctr"/>
                      <a:r>
                        <a:rPr kumimoji="1" lang="ja-JP" altLang="en-US"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主要産業分野</a:t>
                      </a:r>
                      <a:endParaRPr kumimoji="1" lang="en-US" altLang="ja-JP"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solidFill>
                      <a:schemeClr val="accent1"/>
                    </a:solidFill>
                  </a:tcPr>
                </a:tc>
                <a:tc rowSpan="2">
                  <a:txBody>
                    <a:bodyPr/>
                    <a:lstStyle/>
                    <a:p>
                      <a:pPr lvl="0" algn="ct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NEEDS</a:t>
                      </a:r>
                    </a:p>
                    <a:p>
                      <a:pPr lvl="0" algn="ctr"/>
                      <a:r>
                        <a:rPr kumimoji="1" lang="ja-JP" altLang="en-US"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のキーワード</a:t>
                      </a:r>
                      <a:endParaRPr kumimoji="1" lang="en-US" altLang="ja-JP"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solidFill>
                      <a:schemeClr val="accent1"/>
                    </a:solidFill>
                  </a:tcPr>
                </a:tc>
                <a:tc gridSpan="3">
                  <a:txBody>
                    <a:bodyPr/>
                    <a:lstStyle/>
                    <a:p>
                      <a:pPr algn="ct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必要度</a:t>
                      </a:r>
                    </a:p>
                  </a:txBody>
                  <a:tcPr marL="84406" marR="84406">
                    <a:solidFill>
                      <a:schemeClr val="accent1"/>
                    </a:solidFill>
                  </a:tcPr>
                </a:tc>
                <a:tc hMerge="1">
                  <a:txBody>
                    <a:bodyPr/>
                    <a:lstStyle/>
                    <a:p>
                      <a:endParaRPr kumimoji="1" lang="ja-JP" altLang="en-US"/>
                    </a:p>
                  </a:txBody>
                  <a:tcPr/>
                </a:tc>
                <a:tc hMerge="1">
                  <a:txBody>
                    <a:bodyPr/>
                    <a:lstStyle/>
                    <a:p>
                      <a:endParaRPr kumimoji="1" lang="ja-JP" altLang="en-US"/>
                    </a:p>
                  </a:txBody>
                  <a:tcPr/>
                </a:tc>
                <a:tc rowSpan="2">
                  <a:txBody>
                    <a:bodyPr/>
                    <a:lstStyle/>
                    <a:p>
                      <a:pPr algn="ct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「屋内高精度位置・時刻インフラ」に</a:t>
                      </a:r>
                      <a:endPar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期待する効果</a:t>
                      </a:r>
                    </a:p>
                  </a:txBody>
                  <a:tcPr marL="84406" marR="84406" anchor="ctr">
                    <a:solidFill>
                      <a:schemeClr val="accent1"/>
                    </a:solidFill>
                  </a:tcPr>
                </a:tc>
                <a:extLst>
                  <a:ext uri="{0D108BD9-81ED-4DB2-BD59-A6C34878D82A}">
                    <a16:rowId xmlns:a16="http://schemas.microsoft.com/office/drawing/2014/main" val="10000"/>
                  </a:ext>
                </a:extLst>
              </a:tr>
              <a:tr h="352697">
                <a:tc vMerge="1">
                  <a:txBody>
                    <a:bodyPr/>
                    <a:lstStyle/>
                    <a:p>
                      <a:endParaRPr kumimoji="1" lang="ja-JP" altLang="en-US"/>
                    </a:p>
                  </a:txBody>
                  <a:tcPr/>
                </a:tc>
                <a:tc vMerge="1">
                  <a:txBody>
                    <a:bodyPr/>
                    <a:lstStyle/>
                    <a:p>
                      <a:endParaRPr kumimoji="1" lang="ja-JP" altLang="en-US"/>
                    </a:p>
                  </a:txBody>
                  <a:tcPr/>
                </a:tc>
                <a:tc>
                  <a:txBody>
                    <a:bodyPr/>
                    <a:lstStyle/>
                    <a:p>
                      <a:pPr algn="ctr"/>
                      <a:r>
                        <a:rPr kumimoji="1"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時刻同期</a:t>
                      </a:r>
                    </a:p>
                  </a:txBody>
                  <a:tcPr marL="84406" marR="84406">
                    <a:solidFill>
                      <a:schemeClr val="accent1"/>
                    </a:solidFill>
                  </a:tcPr>
                </a:tc>
                <a:tc>
                  <a:txBody>
                    <a:bodyPr/>
                    <a:lstStyle/>
                    <a:p>
                      <a:pPr algn="ctr"/>
                      <a:r>
                        <a:rPr kumimoji="1"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屋内位置</a:t>
                      </a:r>
                    </a:p>
                  </a:txBody>
                  <a:tcPr marL="84406" marR="84406">
                    <a:solidFill>
                      <a:schemeClr val="accent1"/>
                    </a:solidFill>
                  </a:tcPr>
                </a:tc>
                <a:tc>
                  <a:txBody>
                    <a:bodyPr/>
                    <a:lstStyle/>
                    <a:p>
                      <a:pPr algn="ctr"/>
                      <a:r>
                        <a:rPr kumimoji="1"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時空</a:t>
                      </a:r>
                      <a:r>
                        <a:rPr kumimoji="1" lang="en-US" altLang="ja-JP"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ID</a:t>
                      </a:r>
                      <a:endParaRPr kumimoji="1"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solidFill>
                      <a:schemeClr val="accent1"/>
                    </a:solidFill>
                  </a:tcPr>
                </a:tc>
                <a:tc vMerge="1">
                  <a:txBody>
                    <a:bodyPr/>
                    <a:lstStyle/>
                    <a:p>
                      <a:endParaRPr kumimoji="1" lang="ja-JP" altLang="en-US"/>
                    </a:p>
                  </a:txBody>
                  <a:tcPr/>
                </a:tc>
                <a:extLst>
                  <a:ext uri="{0D108BD9-81ED-4DB2-BD59-A6C34878D82A}">
                    <a16:rowId xmlns:a16="http://schemas.microsoft.com/office/drawing/2014/main" val="3444034441"/>
                  </a:ext>
                </a:extLst>
              </a:tr>
              <a:tr h="307509">
                <a:tc gridSpan="6">
                  <a:txBody>
                    <a:bodyPr/>
                    <a:lstStyle/>
                    <a:p>
                      <a:r>
                        <a:rPr kumimoji="1" lang="ja-JP" altLang="en-US" sz="11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高精度時刻・同期有望市場</a:t>
                      </a:r>
                    </a:p>
                  </a:txBody>
                  <a:tcPr marL="84406" marR="84406"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en-US" altLang="ja-JP" sz="28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extLst>
                  <a:ext uri="{0D108BD9-81ED-4DB2-BD59-A6C34878D82A}">
                    <a16:rowId xmlns:a16="http://schemas.microsoft.com/office/drawing/2014/main" val="3613119447"/>
                  </a:ext>
                </a:extLst>
              </a:tr>
              <a:tr h="396240">
                <a:tc>
                  <a:txBody>
                    <a:bodyPr/>
                    <a:lstStyle/>
                    <a:p>
                      <a:pPr algn="ct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通信　（短期）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次世代通信５</a:t>
                      </a: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G</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屋内対策</a:t>
                      </a:r>
                    </a:p>
                  </a:txBody>
                  <a:tcPr marL="84406" marR="84406" anchor="ctr"/>
                </a:tc>
                <a:tc>
                  <a:txBody>
                    <a:bodyPr/>
                    <a:lstStyle/>
                    <a:p>
                      <a:pPr algn="ct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地下街，ビル内でも“</a:t>
                      </a: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5G</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通信”の恩恵をフルに受けられる</a:t>
                      </a:r>
                    </a:p>
                  </a:txBody>
                  <a:tcPr marL="84406" marR="84406" anchor="ctr"/>
                </a:tc>
                <a:extLst>
                  <a:ext uri="{0D108BD9-81ED-4DB2-BD59-A6C34878D82A}">
                    <a16:rowId xmlns:a16="http://schemas.microsoft.com/office/drawing/2014/main" val="10001"/>
                  </a:ext>
                </a:extLst>
              </a:tr>
              <a:tr h="439783">
                <a:tc>
                  <a:txBody>
                    <a:bodyPr/>
                    <a:lstStyle/>
                    <a:p>
                      <a:pPr algn="ct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放送　（短中期）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放送（４</a:t>
                      </a: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K/8K</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放送、信号同期、オンデマンド）</a:t>
                      </a:r>
                    </a:p>
                  </a:txBody>
                  <a:tcPr marL="84406" marR="84406" anchor="ctr"/>
                </a:tc>
                <a:tc>
                  <a:txBody>
                    <a:bodyPr/>
                    <a:lstStyle/>
                    <a:p>
                      <a:pPr algn="ct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電波による送信とネット配信のハイブリッド放送の普及加速</a:t>
                      </a:r>
                    </a:p>
                  </a:txBody>
                  <a:tcPr marL="84406" marR="84406" anchor="ctr"/>
                </a:tc>
                <a:extLst>
                  <a:ext uri="{0D108BD9-81ED-4DB2-BD59-A6C34878D82A}">
                    <a16:rowId xmlns:a16="http://schemas.microsoft.com/office/drawing/2014/main" val="10002"/>
                  </a:ext>
                </a:extLst>
              </a:tr>
              <a:tr h="4397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スマート工場</a:t>
                      </a:r>
                      <a:endParaRPr kumimoji="1" lang="en-US" altLang="ja-JP" sz="1400" b="1" dirty="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スマートファクトリ</a:t>
                      </a:r>
                    </a:p>
                    <a:p>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装置連携</a:t>
                      </a:r>
                    </a:p>
                  </a:txBody>
                  <a:tcPr marL="84406" marR="84406" anchor="ctr"/>
                </a:tc>
                <a:tc>
                  <a:txBody>
                    <a:bodyPr/>
                    <a:lstStyle/>
                    <a:p>
                      <a:pPr algn="ct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indent="0" algn="ctr" defTabSz="1279969" rtl="0" eaLnBrk="1" fontAlgn="auto" latinLnBrk="0" hangingPunct="1">
                        <a:lnSpc>
                          <a:spcPct val="100000"/>
                        </a:lnSpc>
                        <a:spcBef>
                          <a:spcPts val="0"/>
                        </a:spcBef>
                        <a:spcAft>
                          <a:spcPts val="0"/>
                        </a:spcAft>
                        <a:buClrTx/>
                        <a:buSzTx/>
                        <a:buFontTx/>
                        <a:buNone/>
                        <a:tabLst/>
                        <a:defRPr/>
                      </a:pPr>
                      <a:r>
                        <a:rPr kumimoji="1" lang="ja-JP" altLang="en-US" sz="13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異なる機器・装置間の連動では共通の高精度時刻が鍵！</a:t>
                      </a:r>
                    </a:p>
                  </a:txBody>
                  <a:tcPr marL="84406" marR="84406" anchor="ctr"/>
                </a:tc>
                <a:extLst>
                  <a:ext uri="{0D108BD9-81ED-4DB2-BD59-A6C34878D82A}">
                    <a16:rowId xmlns:a16="http://schemas.microsoft.com/office/drawing/2014/main" val="10003"/>
                  </a:ext>
                </a:extLst>
              </a:tr>
              <a:tr h="4397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センサー情報</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情報「いつ、何が、どのように」時刻は、共通情報！</a:t>
                      </a:r>
                      <a:endPar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高度な時刻管理は、高度な分析が可能になる。</a:t>
                      </a:r>
                    </a:p>
                  </a:txBody>
                  <a:tcPr marL="84406" marR="84406" anchor="ctr"/>
                </a:tc>
                <a:extLst>
                  <a:ext uri="{0D108BD9-81ED-4DB2-BD59-A6C34878D82A}">
                    <a16:rowId xmlns:a16="http://schemas.microsoft.com/office/drawing/2014/main" val="10004"/>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電力（長期）</a:t>
                      </a:r>
                    </a:p>
                  </a:txBody>
                  <a:tcPr marL="84406" marR="8440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スマートグリッド</a:t>
                      </a:r>
                    </a:p>
                  </a:txBody>
                  <a:tcPr marL="84406" marR="84406" anchor="ctr"/>
                </a:tc>
                <a:tc>
                  <a:txBody>
                    <a:bodyPr/>
                    <a:lstStyle/>
                    <a:p>
                      <a:pPr algn="ct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電力供給・利用の高度化：電力デジタル化での同期が鍵！</a:t>
                      </a:r>
                    </a:p>
                  </a:txBody>
                  <a:tcPr marL="84406" marR="84406" anchor="ctr"/>
                </a:tc>
                <a:extLst>
                  <a:ext uri="{0D108BD9-81ED-4DB2-BD59-A6C34878D82A}">
                    <a16:rowId xmlns:a16="http://schemas.microsoft.com/office/drawing/2014/main" val="2914346186"/>
                  </a:ext>
                </a:extLst>
              </a:tr>
              <a:tr h="4397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金融（短期）</a:t>
                      </a:r>
                    </a:p>
                  </a:txBody>
                  <a:tcPr marL="84406" marR="8440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金融取引</a:t>
                      </a:r>
                      <a:endPar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（為替・証券・ブロックチェーン）</a:t>
                      </a:r>
                    </a:p>
                  </a:txBody>
                  <a:tcPr marL="84406" marR="84406" anchor="ctr"/>
                </a:tc>
                <a:tc>
                  <a:txBody>
                    <a:bodyPr/>
                    <a:lstStyle/>
                    <a:p>
                      <a:pPr marL="0" marR="0" lvl="0" indent="0" algn="ctr" defTabSz="1279969" rtl="0" eaLnBrk="1" fontAlgn="auto" latinLnBrk="0" hangingPunct="1">
                        <a:lnSpc>
                          <a:spcPct val="100000"/>
                        </a:lnSpc>
                        <a:spcBef>
                          <a:spcPts val="0"/>
                        </a:spcBef>
                        <a:spcAft>
                          <a:spcPts val="0"/>
                        </a:spcAft>
                        <a:buClrTx/>
                        <a:buSzTx/>
                        <a:buFontTx/>
                        <a:buNone/>
                        <a:tabLst/>
                        <a:defRPr/>
                      </a:pP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スマホ等を使った取引が、個人でも素早く・安全・確実にできるようになる。</a:t>
                      </a:r>
                    </a:p>
                  </a:txBody>
                  <a:tcPr marL="84406" marR="84406" anchor="ctr"/>
                </a:tc>
                <a:extLst>
                  <a:ext uri="{0D108BD9-81ED-4DB2-BD59-A6C34878D82A}">
                    <a16:rowId xmlns:a16="http://schemas.microsoft.com/office/drawing/2014/main" val="10005"/>
                  </a:ext>
                </a:extLst>
              </a:tr>
              <a:tr h="363763">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位置情報</a:t>
                      </a:r>
                      <a:r>
                        <a:rPr kumimoji="1" lang="en-US" altLang="ja-JP" sz="11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1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時刻　有望市場</a:t>
                      </a:r>
                    </a:p>
                  </a:txBody>
                  <a:tcPr marL="84406" marR="84406"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0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extLst>
                  <a:ext uri="{0D108BD9-81ED-4DB2-BD59-A6C34878D82A}">
                    <a16:rowId xmlns:a16="http://schemas.microsoft.com/office/drawing/2014/main" val="10007"/>
                  </a:ext>
                </a:extLst>
              </a:tr>
              <a:tr h="5078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防災（短期）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地下街・施設災害情報</a:t>
                      </a:r>
                      <a:endPar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日本版</a:t>
                      </a: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E911</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r>
                        <a:rPr kumimoji="1" lang="ja-JP" altLang="en-US" sz="1400" b="1" strike="noStrike">
                          <a:latin typeface="メイリオ" panose="020B0604030504040204" pitchFamily="50" charset="-128"/>
                          <a:ea typeface="メイリオ" panose="020B0604030504040204" pitchFamily="50" charset="-128"/>
                          <a:cs typeface="メイリオ" panose="020B0604030504040204" pitchFamily="50" charset="-128"/>
                        </a:rPr>
                        <a:t>〇</a:t>
                      </a:r>
                      <a:endPar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r>
                        <a:rPr kumimoji="1" lang="ja-JP" altLang="en-US" sz="23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災害時でも</a:t>
                      </a: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QZSS</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からの災害情報に連携した施設毎の避難情報他を送信できる位置情報インフラとなる。</a:t>
                      </a:r>
                    </a:p>
                  </a:txBody>
                  <a:tcPr marL="84406" marR="84406" anchor="ctr"/>
                </a:tc>
                <a:extLst>
                  <a:ext uri="{0D108BD9-81ED-4DB2-BD59-A6C34878D82A}">
                    <a16:rowId xmlns:a16="http://schemas.microsoft.com/office/drawing/2014/main" val="10008"/>
                  </a:ext>
                </a:extLst>
              </a:tr>
              <a:tr h="4397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・ビックデータ</a:t>
                      </a:r>
                      <a:endPar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a:latin typeface="メイリオ" panose="020B0604030504040204" pitchFamily="50" charset="-128"/>
                          <a:ea typeface="メイリオ" panose="020B0604030504040204" pitchFamily="50" charset="-128"/>
                          <a:cs typeface="メイリオ" panose="020B0604030504040204" pitchFamily="50" charset="-128"/>
                        </a:rPr>
                        <a:t>〇</a:t>
                      </a:r>
                      <a:endPar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屋内，機器内などでセンシングされたデータをより高度な</a:t>
                      </a:r>
                      <a:endPar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処理・分析ができるようになる。</a:t>
                      </a:r>
                    </a:p>
                  </a:txBody>
                  <a:tcPr marL="84406" marR="84406" anchor="ctr"/>
                </a:tc>
                <a:extLst>
                  <a:ext uri="{0D108BD9-81ED-4DB2-BD59-A6C34878D82A}">
                    <a16:rowId xmlns:a16="http://schemas.microsoft.com/office/drawing/2014/main" val="10009"/>
                  </a:ext>
                </a:extLst>
              </a:tr>
              <a:tr h="6518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スマートシティ</a:t>
                      </a:r>
                      <a:endParaRPr kumimoji="1" lang="en-US" altLang="ja-JP" sz="1400" b="1"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オフィスジオフェンス</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バーチャルシンガポール</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3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リアル都市とセンサーデータのサイバー都市がリアルタイム</a:t>
                      </a:r>
                      <a:endPar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に連動する未来都市が始まっている。</a:t>
                      </a:r>
                    </a:p>
                  </a:txBody>
                  <a:tcPr marL="84406" marR="84406" anchor="ctr"/>
                </a:tc>
                <a:extLst>
                  <a:ext uri="{0D108BD9-81ED-4DB2-BD59-A6C34878D82A}">
                    <a16:rowId xmlns:a16="http://schemas.microsoft.com/office/drawing/2014/main" val="10010"/>
                  </a:ext>
                </a:extLst>
              </a:tr>
            </a:tbl>
          </a:graphicData>
        </a:graphic>
      </p:graphicFrame>
      <p:pic>
        <p:nvPicPr>
          <p:cNvPr id="12" name="図 11">
            <a:extLst>
              <a:ext uri="{FF2B5EF4-FFF2-40B4-BE49-F238E27FC236}">
                <a16:creationId xmlns:a16="http://schemas.microsoft.com/office/drawing/2014/main" id="{587078DB-2E39-4699-B23A-9C7E8BFAD666}"/>
              </a:ext>
            </a:extLst>
          </p:cNvPr>
          <p:cNvPicPr>
            <a:picLocks noChangeAspect="1"/>
          </p:cNvPicPr>
          <p:nvPr/>
        </p:nvPicPr>
        <p:blipFill>
          <a:blip r:embed="rId2"/>
          <a:stretch>
            <a:fillRect/>
          </a:stretch>
        </p:blipFill>
        <p:spPr>
          <a:xfrm>
            <a:off x="5954345" y="6411026"/>
            <a:ext cx="2987887" cy="402350"/>
          </a:xfrm>
          <a:prstGeom prst="rect">
            <a:avLst/>
          </a:prstGeom>
        </p:spPr>
      </p:pic>
    </p:spTree>
    <p:extLst>
      <p:ext uri="{BB962C8B-B14F-4D97-AF65-F5344CB8AC3E}">
        <p14:creationId xmlns:p14="http://schemas.microsoft.com/office/powerpoint/2010/main" val="16699585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71152" y="6573419"/>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ctrTitle"/>
          </p:nvPr>
        </p:nvSpPr>
        <p:spPr>
          <a:xfrm>
            <a:off x="5471667" y="2552703"/>
            <a:ext cx="4296664" cy="1089401"/>
          </a:xfrm>
          <a:prstGeom prst="rect">
            <a:avLst/>
          </a:prstGeom>
        </p:spPr>
        <p:txBody>
          <a:bodyPr vert="horz" wrap="square" lIns="0" tIns="12065" rIns="0" bIns="0" rtlCol="0" anchor="ctr">
            <a:spAutoFit/>
          </a:bodyPr>
          <a:lstStyle/>
          <a:p>
            <a:pPr marL="635" algn="ctr">
              <a:lnSpc>
                <a:spcPct val="100000"/>
              </a:lnSpc>
              <a:spcBef>
                <a:spcPts val="95"/>
              </a:spcBef>
            </a:pPr>
            <a:r>
              <a:rPr spc="-35" dirty="0"/>
              <a:t>デジタル通貨勉強</a:t>
            </a:r>
            <a:r>
              <a:rPr spc="-50" dirty="0"/>
              <a:t>会</a:t>
            </a:r>
          </a:p>
          <a:p>
            <a:pPr marL="635">
              <a:lnSpc>
                <a:spcPct val="100000"/>
              </a:lnSpc>
              <a:spcBef>
                <a:spcPts val="30"/>
              </a:spcBef>
            </a:pPr>
            <a:endParaRPr sz="1400"/>
          </a:p>
          <a:p>
            <a:pPr marL="635" algn="ctr">
              <a:lnSpc>
                <a:spcPct val="100000"/>
              </a:lnSpc>
            </a:pPr>
            <a:r>
              <a:rPr spc="-35" dirty="0"/>
              <a:t>第３</a:t>
            </a:r>
            <a:r>
              <a:rPr spc="-50" dirty="0"/>
              <a:t>回</a:t>
            </a:r>
          </a:p>
        </p:txBody>
      </p:sp>
      <p:sp>
        <p:nvSpPr>
          <p:cNvPr id="4" name="object 4"/>
          <p:cNvSpPr txBox="1"/>
          <p:nvPr/>
        </p:nvSpPr>
        <p:spPr>
          <a:xfrm>
            <a:off x="5417058" y="4981144"/>
            <a:ext cx="1187450" cy="391795"/>
          </a:xfrm>
          <a:prstGeom prst="rect">
            <a:avLst/>
          </a:prstGeom>
        </p:spPr>
        <p:txBody>
          <a:bodyPr vert="horz" wrap="square" lIns="0" tIns="12700" rIns="0" bIns="0" rtlCol="0">
            <a:spAutoFit/>
          </a:bodyPr>
          <a:lstStyle/>
          <a:p>
            <a:pPr marL="12700">
              <a:spcBef>
                <a:spcPts val="100"/>
              </a:spcBef>
            </a:pPr>
            <a:r>
              <a:rPr sz="2400" i="1" spc="-10" dirty="0">
                <a:solidFill>
                  <a:srgbClr val="404040"/>
                </a:solidFill>
                <a:latin typeface="Calibri"/>
                <a:cs typeface="Calibri"/>
              </a:rPr>
              <a:t>2020/7/2</a:t>
            </a:r>
            <a:endParaRPr sz="2400">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79904" y="3995928"/>
            <a:ext cx="7632192" cy="316992"/>
          </a:xfrm>
          <a:prstGeom prst="rect">
            <a:avLst/>
          </a:prstGeom>
        </p:spPr>
      </p:pic>
      <p:pic>
        <p:nvPicPr>
          <p:cNvPr id="3" name="object 3"/>
          <p:cNvPicPr/>
          <p:nvPr/>
        </p:nvPicPr>
        <p:blipFill>
          <a:blip r:embed="rId3" cstate="print"/>
          <a:stretch>
            <a:fillRect/>
          </a:stretch>
        </p:blipFill>
        <p:spPr>
          <a:xfrm>
            <a:off x="2279904" y="1333501"/>
            <a:ext cx="7632192" cy="316991"/>
          </a:xfrm>
          <a:prstGeom prst="rect">
            <a:avLst/>
          </a:prstGeom>
        </p:spPr>
      </p:pic>
      <p:sp>
        <p:nvSpPr>
          <p:cNvPr id="4" name="object 4"/>
          <p:cNvSpPr txBox="1">
            <a:spLocks noGrp="1"/>
          </p:cNvSpPr>
          <p:nvPr>
            <p:ph type="title"/>
          </p:nvPr>
        </p:nvSpPr>
        <p:spPr>
          <a:xfrm>
            <a:off x="2358340" y="-395075"/>
            <a:ext cx="1906905" cy="2044149"/>
          </a:xfrm>
          <a:prstGeom prst="rect">
            <a:avLst/>
          </a:prstGeom>
        </p:spPr>
        <p:txBody>
          <a:bodyPr vert="horz" wrap="square" lIns="0" tIns="12700" rIns="0" bIns="0" rtlCol="0" anchor="ctr">
            <a:spAutoFit/>
          </a:bodyPr>
          <a:lstStyle/>
          <a:p>
            <a:pPr marL="12700">
              <a:lnSpc>
                <a:spcPct val="100000"/>
              </a:lnSpc>
              <a:spcBef>
                <a:spcPts val="100"/>
              </a:spcBef>
            </a:pPr>
            <a:r>
              <a:rPr spc="40" dirty="0"/>
              <a:t>第３回アジェンダ</a:t>
            </a:r>
          </a:p>
        </p:txBody>
      </p:sp>
      <p:sp>
        <p:nvSpPr>
          <p:cNvPr id="6" name="object 6"/>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108</a:t>
            </a:fld>
            <a:endParaRPr dirty="0"/>
          </a:p>
        </p:txBody>
      </p:sp>
      <p:sp>
        <p:nvSpPr>
          <p:cNvPr id="7" name="object 7"/>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8" name="object 8"/>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5" name="object 5"/>
          <p:cNvSpPr txBox="1">
            <a:spLocks noGrp="1"/>
          </p:cNvSpPr>
          <p:nvPr>
            <p:ph type="body" idx="1"/>
          </p:nvPr>
        </p:nvSpPr>
        <p:spPr>
          <a:xfrm>
            <a:off x="2362200" y="1825625"/>
            <a:ext cx="10515600" cy="3100208"/>
          </a:xfrm>
          <a:prstGeom prst="rect">
            <a:avLst/>
          </a:prstGeom>
        </p:spPr>
        <p:txBody>
          <a:bodyPr vert="horz" wrap="square" lIns="0" tIns="12065" rIns="0" bIns="0" rtlCol="0">
            <a:spAutoFit/>
          </a:bodyPr>
          <a:lstStyle/>
          <a:p>
            <a:pPr marL="355600" indent="-342900">
              <a:lnSpc>
                <a:spcPct val="100000"/>
              </a:lnSpc>
              <a:spcBef>
                <a:spcPts val="95"/>
              </a:spcBef>
              <a:buAutoNum type="arabicPeriod"/>
              <a:tabLst>
                <a:tab pos="354965" algn="l"/>
                <a:tab pos="355600" algn="l"/>
                <a:tab pos="5499100" algn="l"/>
              </a:tabLst>
            </a:pPr>
            <a:r>
              <a:rPr spc="-25" dirty="0"/>
              <a:t>デジタル通貨のユースケー</a:t>
            </a:r>
            <a:r>
              <a:rPr spc="-50" dirty="0"/>
              <a:t>ス</a:t>
            </a:r>
            <a:r>
              <a:rPr dirty="0"/>
              <a:t>	</a:t>
            </a:r>
            <a:r>
              <a:rPr spc="-25" dirty="0">
                <a:latin typeface="メイリオ"/>
                <a:cs typeface="メイリオ"/>
              </a:rPr>
              <a:t>・・・</a:t>
            </a:r>
            <a:r>
              <a:rPr spc="-10" dirty="0">
                <a:latin typeface="メイリオ"/>
                <a:cs typeface="メイリオ"/>
              </a:rPr>
              <a:t>110</a:t>
            </a:r>
            <a:r>
              <a:rPr spc="-50" dirty="0">
                <a:latin typeface="メイリオ"/>
                <a:cs typeface="メイリオ"/>
              </a:rPr>
              <a:t>分</a:t>
            </a:r>
          </a:p>
          <a:p>
            <a:pPr>
              <a:lnSpc>
                <a:spcPct val="100000"/>
              </a:lnSpc>
              <a:spcBef>
                <a:spcPts val="70"/>
              </a:spcBef>
              <a:buClr>
                <a:srgbClr val="404040"/>
              </a:buClr>
              <a:buFont typeface=""/>
              <a:buAutoNum type="arabicPeriod"/>
            </a:pPr>
            <a:endParaRPr sz="1100">
              <a:latin typeface="メイリオ"/>
              <a:cs typeface="メイリオ"/>
            </a:endParaRPr>
          </a:p>
          <a:p>
            <a:pPr marL="909955" lvl="1" indent="-270510">
              <a:lnSpc>
                <a:spcPct val="100000"/>
              </a:lnSpc>
              <a:spcBef>
                <a:spcPts val="5"/>
              </a:spcBef>
              <a:buAutoNum type="arabicPeriod"/>
              <a:tabLst>
                <a:tab pos="910590" algn="l"/>
              </a:tabLst>
            </a:pPr>
            <a:r>
              <a:rPr sz="1600" spc="-25" dirty="0">
                <a:latin typeface="メイリオ"/>
                <a:cs typeface="メイリオ"/>
              </a:rPr>
              <a:t>運送会社におけるデジタル通貨決</a:t>
            </a:r>
            <a:r>
              <a:rPr sz="1600" spc="-50" dirty="0">
                <a:latin typeface="メイリオ"/>
                <a:cs typeface="メイリオ"/>
              </a:rPr>
              <a:t>済</a:t>
            </a:r>
            <a:endParaRPr sz="1600">
              <a:latin typeface="メイリオ"/>
              <a:cs typeface="メイリオ"/>
            </a:endParaRPr>
          </a:p>
          <a:p>
            <a:pPr marL="909955" lvl="1" indent="-270510">
              <a:lnSpc>
                <a:spcPct val="100000"/>
              </a:lnSpc>
              <a:spcBef>
                <a:spcPts val="380"/>
              </a:spcBef>
              <a:buAutoNum type="arabicPeriod"/>
              <a:tabLst>
                <a:tab pos="910590" algn="l"/>
              </a:tabLst>
            </a:pPr>
            <a:r>
              <a:rPr sz="1600" spc="-25" dirty="0">
                <a:latin typeface="メイリオ"/>
                <a:cs typeface="メイリオ"/>
              </a:rPr>
              <a:t>コンビニエンスストアにおけるデ</a:t>
            </a:r>
            <a:r>
              <a:rPr sz="1600" spc="-10" dirty="0">
                <a:latin typeface="メイリオ"/>
                <a:cs typeface="メイリオ"/>
              </a:rPr>
              <a:t>ジ</a:t>
            </a:r>
            <a:r>
              <a:rPr sz="1600" spc="-25" dirty="0">
                <a:latin typeface="メイリオ"/>
                <a:cs typeface="メイリオ"/>
              </a:rPr>
              <a:t>タル</a:t>
            </a:r>
            <a:r>
              <a:rPr sz="1600" spc="-10" dirty="0">
                <a:latin typeface="メイリオ"/>
                <a:cs typeface="メイリオ"/>
              </a:rPr>
              <a:t>通</a:t>
            </a:r>
            <a:r>
              <a:rPr sz="1600" spc="-25" dirty="0">
                <a:latin typeface="メイリオ"/>
                <a:cs typeface="メイリオ"/>
              </a:rPr>
              <a:t>貨決</a:t>
            </a:r>
            <a:r>
              <a:rPr sz="1600" spc="-50" dirty="0">
                <a:latin typeface="メイリオ"/>
                <a:cs typeface="メイリオ"/>
              </a:rPr>
              <a:t>済</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5" dirty="0">
                <a:latin typeface="メイリオ"/>
                <a:cs typeface="メイリオ"/>
              </a:rPr>
              <a:t>個人</a:t>
            </a:r>
            <a:r>
              <a:rPr sz="1600" i="1" spc="-10" dirty="0">
                <a:latin typeface="メイリオ"/>
                <a:cs typeface="メイリオ"/>
              </a:rPr>
              <a:t>/</a:t>
            </a:r>
            <a:r>
              <a:rPr sz="1600" i="1" spc="-25" dirty="0">
                <a:latin typeface="メイリオ"/>
                <a:cs typeface="メイリオ"/>
              </a:rPr>
              <a:t>企業への給付金配</a:t>
            </a:r>
            <a:r>
              <a:rPr sz="1600" i="1" spc="-50" dirty="0">
                <a:latin typeface="メイリオ"/>
                <a:cs typeface="メイリオ"/>
              </a:rPr>
              <a:t>布</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5" dirty="0">
                <a:latin typeface="メイリオ"/>
                <a:cs typeface="メイリオ"/>
              </a:rPr>
              <a:t>保険会社-代理店間の精</a:t>
            </a:r>
            <a:r>
              <a:rPr sz="1600" i="1" spc="-50" dirty="0">
                <a:latin typeface="メイリオ"/>
                <a:cs typeface="メイリオ"/>
              </a:rPr>
              <a:t>算</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5" dirty="0">
                <a:latin typeface="メイリオ"/>
                <a:cs typeface="メイリオ"/>
              </a:rPr>
              <a:t>グローバル企業の海外送</a:t>
            </a:r>
            <a:r>
              <a:rPr sz="1600" i="1" spc="-50" dirty="0">
                <a:latin typeface="メイリオ"/>
                <a:cs typeface="メイリオ"/>
              </a:rPr>
              <a:t>金</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5" dirty="0">
                <a:latin typeface="メイリオ"/>
                <a:cs typeface="メイリオ"/>
              </a:rPr>
              <a:t>小売業サプライチェーンにおける</a:t>
            </a:r>
            <a:r>
              <a:rPr sz="1600" i="1" spc="-10" dirty="0">
                <a:latin typeface="メイリオ"/>
                <a:cs typeface="メイリオ"/>
              </a:rPr>
              <a:t>デ</a:t>
            </a:r>
            <a:r>
              <a:rPr sz="1600" i="1" spc="-25" dirty="0">
                <a:latin typeface="メイリオ"/>
                <a:cs typeface="メイリオ"/>
              </a:rPr>
              <a:t>ジタ</a:t>
            </a:r>
            <a:r>
              <a:rPr sz="1600" i="1" spc="-10" dirty="0">
                <a:latin typeface="メイリオ"/>
                <a:cs typeface="メイリオ"/>
              </a:rPr>
              <a:t>ル</a:t>
            </a:r>
            <a:r>
              <a:rPr sz="1600" i="1" spc="-25" dirty="0">
                <a:latin typeface="メイリオ"/>
                <a:cs typeface="メイリオ"/>
              </a:rPr>
              <a:t>通貨</a:t>
            </a:r>
            <a:r>
              <a:rPr sz="1600" i="1" spc="-30" dirty="0">
                <a:latin typeface="メイリオ"/>
                <a:cs typeface="メイリオ"/>
              </a:rPr>
              <a:t>決済</a:t>
            </a:r>
            <a:endParaRPr sz="1600">
              <a:latin typeface="メイリオ"/>
              <a:cs typeface="メイリオ"/>
            </a:endParaRPr>
          </a:p>
          <a:p>
            <a:pPr lvl="1">
              <a:lnSpc>
                <a:spcPct val="100000"/>
              </a:lnSpc>
              <a:spcBef>
                <a:spcPts val="70"/>
              </a:spcBef>
              <a:buAutoNum type="arabicPeriod"/>
            </a:pPr>
            <a:endParaRPr sz="1100">
              <a:latin typeface="メイリオ"/>
              <a:cs typeface="メイリオ"/>
            </a:endParaRPr>
          </a:p>
          <a:p>
            <a:pPr marL="355600" indent="-342900">
              <a:lnSpc>
                <a:spcPct val="100000"/>
              </a:lnSpc>
              <a:buAutoNum type="arabicPeriod"/>
              <a:tabLst>
                <a:tab pos="354965" algn="l"/>
                <a:tab pos="355600" algn="l"/>
                <a:tab pos="5499100" algn="l"/>
              </a:tabLst>
            </a:pPr>
            <a:r>
              <a:rPr spc="-25" dirty="0"/>
              <a:t>事務局より連絡事</a:t>
            </a:r>
            <a:r>
              <a:rPr spc="-50" dirty="0"/>
              <a:t>項</a:t>
            </a:r>
            <a:r>
              <a:rPr dirty="0"/>
              <a:t>	</a:t>
            </a:r>
            <a:r>
              <a:rPr spc="-25" dirty="0">
                <a:latin typeface="メイリオ"/>
                <a:cs typeface="メイリオ"/>
              </a:rPr>
              <a:t>・・</a:t>
            </a:r>
            <a:r>
              <a:rPr b="0" dirty="0">
                <a:latin typeface="メイリオ"/>
                <a:cs typeface="メイリオ"/>
              </a:rPr>
              <a:t>・</a:t>
            </a:r>
            <a:r>
              <a:rPr spc="20" dirty="0">
                <a:latin typeface="メイリオ"/>
                <a:cs typeface="メイリオ"/>
              </a:rPr>
              <a:t> </a:t>
            </a:r>
            <a:r>
              <a:rPr spc="-10" dirty="0">
                <a:latin typeface="メイリオ"/>
                <a:cs typeface="メイリオ"/>
              </a:rPr>
              <a:t>5</a:t>
            </a:r>
            <a:r>
              <a:rPr spc="-50" dirty="0">
                <a:latin typeface="メイリオ"/>
                <a:cs typeface="メイリオ"/>
              </a:rPr>
              <a:t>分</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36531" y="3618230"/>
            <a:ext cx="179070" cy="518795"/>
          </a:xfrm>
          <a:prstGeom prst="rect">
            <a:avLst/>
          </a:prstGeom>
        </p:spPr>
        <p:txBody>
          <a:bodyPr vert="horz" wrap="square" lIns="0" tIns="12700" rIns="0" bIns="0" rtlCol="0">
            <a:spAutoFit/>
          </a:bodyPr>
          <a:lstStyle/>
          <a:p>
            <a:pPr marL="12700">
              <a:lnSpc>
                <a:spcPts val="1215"/>
              </a:lnSpc>
              <a:spcBef>
                <a:spcPts val="100"/>
              </a:spcBef>
            </a:pPr>
            <a:r>
              <a:rPr sz="1100" b="1" dirty="0">
                <a:latin typeface="メイリオ"/>
                <a:cs typeface="メイリオ"/>
              </a:rPr>
              <a:t>第</a:t>
            </a:r>
            <a:endParaRPr sz="1100">
              <a:latin typeface="メイリオ"/>
              <a:cs typeface="メイリオ"/>
            </a:endParaRPr>
          </a:p>
          <a:p>
            <a:pPr marL="71120">
              <a:lnSpc>
                <a:spcPts val="1215"/>
              </a:lnSpc>
            </a:pPr>
            <a:r>
              <a:rPr sz="1100" b="1" dirty="0">
                <a:latin typeface="メイリオ"/>
                <a:cs typeface="メイリオ"/>
              </a:rPr>
              <a:t>4</a:t>
            </a:r>
            <a:endParaRPr sz="1100">
              <a:latin typeface="メイリオ"/>
              <a:cs typeface="メイリオ"/>
            </a:endParaRPr>
          </a:p>
          <a:p>
            <a:pPr marL="12700">
              <a:spcBef>
                <a:spcPts val="130"/>
              </a:spcBef>
            </a:pPr>
            <a:r>
              <a:rPr sz="1100" b="1" dirty="0">
                <a:latin typeface="メイリオ"/>
                <a:cs typeface="メイリオ"/>
              </a:rPr>
              <a:t>回</a:t>
            </a:r>
            <a:endParaRPr sz="1100">
              <a:latin typeface="メイリオ"/>
              <a:cs typeface="メイリオ"/>
            </a:endParaRPr>
          </a:p>
        </p:txBody>
      </p:sp>
      <p:sp>
        <p:nvSpPr>
          <p:cNvPr id="3" name="object 3"/>
          <p:cNvSpPr txBox="1"/>
          <p:nvPr/>
        </p:nvSpPr>
        <p:spPr>
          <a:xfrm>
            <a:off x="9836531" y="5474183"/>
            <a:ext cx="179070" cy="518795"/>
          </a:xfrm>
          <a:prstGeom prst="rect">
            <a:avLst/>
          </a:prstGeom>
        </p:spPr>
        <p:txBody>
          <a:bodyPr vert="horz" wrap="square" lIns="0" tIns="12700" rIns="0" bIns="0" rtlCol="0">
            <a:spAutoFit/>
          </a:bodyPr>
          <a:lstStyle/>
          <a:p>
            <a:pPr marL="12700">
              <a:lnSpc>
                <a:spcPts val="1215"/>
              </a:lnSpc>
              <a:spcBef>
                <a:spcPts val="100"/>
              </a:spcBef>
            </a:pPr>
            <a:r>
              <a:rPr sz="1100" b="1" dirty="0">
                <a:latin typeface="メイリオ"/>
                <a:cs typeface="メイリオ"/>
              </a:rPr>
              <a:t>第</a:t>
            </a:r>
            <a:endParaRPr sz="1100">
              <a:latin typeface="メイリオ"/>
              <a:cs typeface="メイリオ"/>
            </a:endParaRPr>
          </a:p>
          <a:p>
            <a:pPr marL="71120">
              <a:lnSpc>
                <a:spcPts val="1215"/>
              </a:lnSpc>
            </a:pPr>
            <a:r>
              <a:rPr sz="1100" b="1" dirty="0">
                <a:latin typeface="メイリオ"/>
                <a:cs typeface="メイリオ"/>
              </a:rPr>
              <a:t>4</a:t>
            </a:r>
            <a:endParaRPr sz="1100">
              <a:latin typeface="メイリオ"/>
              <a:cs typeface="メイリオ"/>
            </a:endParaRPr>
          </a:p>
          <a:p>
            <a:pPr marL="12700">
              <a:spcBef>
                <a:spcPts val="130"/>
              </a:spcBef>
            </a:pPr>
            <a:r>
              <a:rPr sz="1100" b="1" dirty="0">
                <a:latin typeface="メイリオ"/>
                <a:cs typeface="メイリオ"/>
              </a:rPr>
              <a:t>回</a:t>
            </a:r>
            <a:endParaRPr sz="1100">
              <a:latin typeface="メイリオ"/>
              <a:cs typeface="メイリオ"/>
            </a:endParaRPr>
          </a:p>
        </p:txBody>
      </p:sp>
      <p:sp>
        <p:nvSpPr>
          <p:cNvPr id="4" name="object 4"/>
          <p:cNvSpPr txBox="1"/>
          <p:nvPr/>
        </p:nvSpPr>
        <p:spPr>
          <a:xfrm>
            <a:off x="9836531" y="2262506"/>
            <a:ext cx="179070" cy="518795"/>
          </a:xfrm>
          <a:prstGeom prst="rect">
            <a:avLst/>
          </a:prstGeom>
        </p:spPr>
        <p:txBody>
          <a:bodyPr vert="horz" wrap="square" lIns="0" tIns="13335" rIns="0" bIns="0" rtlCol="0">
            <a:spAutoFit/>
          </a:bodyPr>
          <a:lstStyle/>
          <a:p>
            <a:pPr marL="12700">
              <a:lnSpc>
                <a:spcPts val="1215"/>
              </a:lnSpc>
              <a:spcBef>
                <a:spcPts val="105"/>
              </a:spcBef>
            </a:pPr>
            <a:r>
              <a:rPr sz="1100" b="1" dirty="0">
                <a:latin typeface="メイリオ"/>
                <a:cs typeface="メイリオ"/>
              </a:rPr>
              <a:t>第</a:t>
            </a:r>
            <a:endParaRPr sz="1100">
              <a:latin typeface="メイリオ"/>
              <a:cs typeface="メイリオ"/>
            </a:endParaRPr>
          </a:p>
          <a:p>
            <a:pPr marL="71120">
              <a:lnSpc>
                <a:spcPts val="1215"/>
              </a:lnSpc>
            </a:pPr>
            <a:r>
              <a:rPr sz="1100" b="1" dirty="0">
                <a:latin typeface="メイリオ"/>
                <a:cs typeface="メイリオ"/>
              </a:rPr>
              <a:t>3</a:t>
            </a:r>
            <a:endParaRPr sz="1100">
              <a:latin typeface="メイリオ"/>
              <a:cs typeface="メイリオ"/>
            </a:endParaRPr>
          </a:p>
          <a:p>
            <a:pPr marL="12700">
              <a:spcBef>
                <a:spcPts val="125"/>
              </a:spcBef>
            </a:pPr>
            <a:r>
              <a:rPr sz="1100" b="1" dirty="0">
                <a:latin typeface="メイリオ"/>
                <a:cs typeface="メイリオ"/>
              </a:rPr>
              <a:t>回</a:t>
            </a:r>
            <a:endParaRPr sz="1100">
              <a:latin typeface="メイリオ"/>
              <a:cs typeface="メイリオ"/>
            </a:endParaRPr>
          </a:p>
        </p:txBody>
      </p:sp>
      <p:grpSp>
        <p:nvGrpSpPr>
          <p:cNvPr id="5" name="object 5"/>
          <p:cNvGrpSpPr/>
          <p:nvPr/>
        </p:nvGrpSpPr>
        <p:grpSpPr>
          <a:xfrm>
            <a:off x="5756147" y="2851404"/>
            <a:ext cx="487680" cy="434340"/>
            <a:chOff x="4232147" y="2851404"/>
            <a:chExt cx="487680" cy="434340"/>
          </a:xfrm>
        </p:grpSpPr>
        <p:sp>
          <p:nvSpPr>
            <p:cNvPr id="6" name="object 6"/>
            <p:cNvSpPr/>
            <p:nvPr/>
          </p:nvSpPr>
          <p:spPr>
            <a:xfrm>
              <a:off x="4232147" y="2851404"/>
              <a:ext cx="233679" cy="434340"/>
            </a:xfrm>
            <a:custGeom>
              <a:avLst/>
              <a:gdLst/>
              <a:ahLst/>
              <a:cxnLst/>
              <a:rect l="l" t="t" r="r" b="b"/>
              <a:pathLst>
                <a:path w="233679" h="434339">
                  <a:moveTo>
                    <a:pt x="233172" y="0"/>
                  </a:moveTo>
                  <a:lnTo>
                    <a:pt x="0" y="217170"/>
                  </a:lnTo>
                  <a:lnTo>
                    <a:pt x="233172" y="434340"/>
                  </a:lnTo>
                  <a:lnTo>
                    <a:pt x="233172" y="0"/>
                  </a:lnTo>
                  <a:close/>
                </a:path>
              </a:pathLst>
            </a:custGeom>
            <a:solidFill>
              <a:srgbClr val="D9D9D9"/>
            </a:solidFill>
          </p:spPr>
          <p:txBody>
            <a:bodyPr wrap="square" lIns="0" tIns="0" rIns="0" bIns="0" rtlCol="0"/>
            <a:lstStyle/>
            <a:p>
              <a:endParaRPr/>
            </a:p>
          </p:txBody>
        </p:sp>
        <p:sp>
          <p:nvSpPr>
            <p:cNvPr id="7" name="object 7"/>
            <p:cNvSpPr/>
            <p:nvPr/>
          </p:nvSpPr>
          <p:spPr>
            <a:xfrm>
              <a:off x="4411979" y="2855976"/>
              <a:ext cx="151130" cy="422275"/>
            </a:xfrm>
            <a:custGeom>
              <a:avLst/>
              <a:gdLst/>
              <a:ahLst/>
              <a:cxnLst/>
              <a:rect l="l" t="t" r="r" b="b"/>
              <a:pathLst>
                <a:path w="151129" h="422275">
                  <a:moveTo>
                    <a:pt x="75437" y="0"/>
                  </a:moveTo>
                  <a:lnTo>
                    <a:pt x="30888" y="40721"/>
                  </a:lnTo>
                  <a:lnTo>
                    <a:pt x="14557" y="86410"/>
                  </a:lnTo>
                  <a:lnTo>
                    <a:pt x="3846" y="144353"/>
                  </a:lnTo>
                  <a:lnTo>
                    <a:pt x="0" y="211074"/>
                  </a:lnTo>
                  <a:lnTo>
                    <a:pt x="3846" y="277794"/>
                  </a:lnTo>
                  <a:lnTo>
                    <a:pt x="14557" y="335737"/>
                  </a:lnTo>
                  <a:lnTo>
                    <a:pt x="30888" y="381426"/>
                  </a:lnTo>
                  <a:lnTo>
                    <a:pt x="51596" y="411388"/>
                  </a:lnTo>
                  <a:lnTo>
                    <a:pt x="75437" y="422148"/>
                  </a:lnTo>
                  <a:lnTo>
                    <a:pt x="99279" y="411388"/>
                  </a:lnTo>
                  <a:lnTo>
                    <a:pt x="119987" y="381426"/>
                  </a:lnTo>
                  <a:lnTo>
                    <a:pt x="136318" y="335737"/>
                  </a:lnTo>
                  <a:lnTo>
                    <a:pt x="147029" y="277794"/>
                  </a:lnTo>
                  <a:lnTo>
                    <a:pt x="150875" y="211074"/>
                  </a:lnTo>
                  <a:lnTo>
                    <a:pt x="147029" y="144353"/>
                  </a:lnTo>
                  <a:lnTo>
                    <a:pt x="136318" y="86410"/>
                  </a:lnTo>
                  <a:lnTo>
                    <a:pt x="119987" y="40721"/>
                  </a:lnTo>
                  <a:lnTo>
                    <a:pt x="99279" y="10759"/>
                  </a:lnTo>
                  <a:lnTo>
                    <a:pt x="75437" y="0"/>
                  </a:lnTo>
                  <a:close/>
                </a:path>
              </a:pathLst>
            </a:custGeom>
            <a:solidFill>
              <a:srgbClr val="FFFFFF"/>
            </a:solidFill>
          </p:spPr>
          <p:txBody>
            <a:bodyPr wrap="square" lIns="0" tIns="0" rIns="0" bIns="0" rtlCol="0"/>
            <a:lstStyle/>
            <a:p>
              <a:endParaRPr/>
            </a:p>
          </p:txBody>
        </p:sp>
        <p:pic>
          <p:nvPicPr>
            <p:cNvPr id="8" name="object 8"/>
            <p:cNvPicPr/>
            <p:nvPr/>
          </p:nvPicPr>
          <p:blipFill>
            <a:blip r:embed="rId2" cstate="print"/>
            <a:stretch>
              <a:fillRect/>
            </a:stretch>
          </p:blipFill>
          <p:spPr>
            <a:xfrm>
              <a:off x="4536947" y="2948940"/>
              <a:ext cx="182879" cy="208787"/>
            </a:xfrm>
            <a:prstGeom prst="rect">
              <a:avLst/>
            </a:prstGeom>
          </p:spPr>
        </p:pic>
      </p:grpSp>
      <p:grpSp>
        <p:nvGrpSpPr>
          <p:cNvPr id="9" name="object 9"/>
          <p:cNvGrpSpPr/>
          <p:nvPr/>
        </p:nvGrpSpPr>
        <p:grpSpPr>
          <a:xfrm>
            <a:off x="5756147" y="2253996"/>
            <a:ext cx="487680" cy="475615"/>
            <a:chOff x="4232147" y="2253995"/>
            <a:chExt cx="487680" cy="475615"/>
          </a:xfrm>
        </p:grpSpPr>
        <p:sp>
          <p:nvSpPr>
            <p:cNvPr id="10" name="object 10"/>
            <p:cNvSpPr/>
            <p:nvPr/>
          </p:nvSpPr>
          <p:spPr>
            <a:xfrm>
              <a:off x="4232147" y="2285999"/>
              <a:ext cx="233679" cy="436245"/>
            </a:xfrm>
            <a:custGeom>
              <a:avLst/>
              <a:gdLst/>
              <a:ahLst/>
              <a:cxnLst/>
              <a:rect l="l" t="t" r="r" b="b"/>
              <a:pathLst>
                <a:path w="233679" h="436244">
                  <a:moveTo>
                    <a:pt x="233172" y="0"/>
                  </a:moveTo>
                  <a:lnTo>
                    <a:pt x="0" y="217932"/>
                  </a:lnTo>
                  <a:lnTo>
                    <a:pt x="233172" y="435863"/>
                  </a:lnTo>
                  <a:lnTo>
                    <a:pt x="233172" y="0"/>
                  </a:lnTo>
                  <a:close/>
                </a:path>
              </a:pathLst>
            </a:custGeom>
            <a:solidFill>
              <a:srgbClr val="D9D9D9"/>
            </a:solidFill>
          </p:spPr>
          <p:txBody>
            <a:bodyPr wrap="square" lIns="0" tIns="0" rIns="0" bIns="0" rtlCol="0"/>
            <a:lstStyle/>
            <a:p>
              <a:endParaRPr/>
            </a:p>
          </p:txBody>
        </p:sp>
        <p:sp>
          <p:nvSpPr>
            <p:cNvPr id="11" name="object 11"/>
            <p:cNvSpPr/>
            <p:nvPr/>
          </p:nvSpPr>
          <p:spPr>
            <a:xfrm>
              <a:off x="4411979" y="2307335"/>
              <a:ext cx="151130" cy="422275"/>
            </a:xfrm>
            <a:custGeom>
              <a:avLst/>
              <a:gdLst/>
              <a:ahLst/>
              <a:cxnLst/>
              <a:rect l="l" t="t" r="r" b="b"/>
              <a:pathLst>
                <a:path w="151129" h="422275">
                  <a:moveTo>
                    <a:pt x="75437" y="0"/>
                  </a:moveTo>
                  <a:lnTo>
                    <a:pt x="30888" y="40721"/>
                  </a:lnTo>
                  <a:lnTo>
                    <a:pt x="14557" y="86410"/>
                  </a:lnTo>
                  <a:lnTo>
                    <a:pt x="3846" y="144353"/>
                  </a:lnTo>
                  <a:lnTo>
                    <a:pt x="0" y="211074"/>
                  </a:lnTo>
                  <a:lnTo>
                    <a:pt x="3846" y="277794"/>
                  </a:lnTo>
                  <a:lnTo>
                    <a:pt x="14557" y="335737"/>
                  </a:lnTo>
                  <a:lnTo>
                    <a:pt x="30888" y="381426"/>
                  </a:lnTo>
                  <a:lnTo>
                    <a:pt x="51596" y="411388"/>
                  </a:lnTo>
                  <a:lnTo>
                    <a:pt x="75437" y="422148"/>
                  </a:lnTo>
                  <a:lnTo>
                    <a:pt x="99279" y="411388"/>
                  </a:lnTo>
                  <a:lnTo>
                    <a:pt x="119987" y="381426"/>
                  </a:lnTo>
                  <a:lnTo>
                    <a:pt x="136318" y="335737"/>
                  </a:lnTo>
                  <a:lnTo>
                    <a:pt x="147029" y="277794"/>
                  </a:lnTo>
                  <a:lnTo>
                    <a:pt x="150875" y="211074"/>
                  </a:lnTo>
                  <a:lnTo>
                    <a:pt x="147029" y="144353"/>
                  </a:lnTo>
                  <a:lnTo>
                    <a:pt x="136318" y="86410"/>
                  </a:lnTo>
                  <a:lnTo>
                    <a:pt x="119987" y="40721"/>
                  </a:lnTo>
                  <a:lnTo>
                    <a:pt x="99279" y="10759"/>
                  </a:lnTo>
                  <a:lnTo>
                    <a:pt x="75437" y="0"/>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4536947" y="2253995"/>
              <a:ext cx="182879" cy="210312"/>
            </a:xfrm>
            <a:prstGeom prst="rect">
              <a:avLst/>
            </a:prstGeom>
          </p:spPr>
        </p:pic>
      </p:grpSp>
      <p:grpSp>
        <p:nvGrpSpPr>
          <p:cNvPr id="13" name="object 13"/>
          <p:cNvGrpSpPr/>
          <p:nvPr/>
        </p:nvGrpSpPr>
        <p:grpSpPr>
          <a:xfrm>
            <a:off x="5756148" y="1694689"/>
            <a:ext cx="330835" cy="443865"/>
            <a:chOff x="4232147" y="1694688"/>
            <a:chExt cx="330835" cy="443865"/>
          </a:xfrm>
        </p:grpSpPr>
        <p:sp>
          <p:nvSpPr>
            <p:cNvPr id="14" name="object 14"/>
            <p:cNvSpPr/>
            <p:nvPr/>
          </p:nvSpPr>
          <p:spPr>
            <a:xfrm>
              <a:off x="4232147" y="1694688"/>
              <a:ext cx="233679" cy="436245"/>
            </a:xfrm>
            <a:custGeom>
              <a:avLst/>
              <a:gdLst/>
              <a:ahLst/>
              <a:cxnLst/>
              <a:rect l="l" t="t" r="r" b="b"/>
              <a:pathLst>
                <a:path w="233679" h="436244">
                  <a:moveTo>
                    <a:pt x="233172" y="0"/>
                  </a:moveTo>
                  <a:lnTo>
                    <a:pt x="0" y="217932"/>
                  </a:lnTo>
                  <a:lnTo>
                    <a:pt x="233172" y="435863"/>
                  </a:lnTo>
                  <a:lnTo>
                    <a:pt x="233172" y="0"/>
                  </a:lnTo>
                  <a:close/>
                </a:path>
              </a:pathLst>
            </a:custGeom>
            <a:solidFill>
              <a:srgbClr val="D9D9D9"/>
            </a:solidFill>
          </p:spPr>
          <p:txBody>
            <a:bodyPr wrap="square" lIns="0" tIns="0" rIns="0" bIns="0" rtlCol="0"/>
            <a:lstStyle/>
            <a:p>
              <a:endParaRPr/>
            </a:p>
          </p:txBody>
        </p:sp>
        <p:sp>
          <p:nvSpPr>
            <p:cNvPr id="15" name="object 15"/>
            <p:cNvSpPr/>
            <p:nvPr/>
          </p:nvSpPr>
          <p:spPr>
            <a:xfrm>
              <a:off x="4411979" y="1716024"/>
              <a:ext cx="151130" cy="422275"/>
            </a:xfrm>
            <a:custGeom>
              <a:avLst/>
              <a:gdLst/>
              <a:ahLst/>
              <a:cxnLst/>
              <a:rect l="l" t="t" r="r" b="b"/>
              <a:pathLst>
                <a:path w="151129" h="422275">
                  <a:moveTo>
                    <a:pt x="75437" y="0"/>
                  </a:moveTo>
                  <a:lnTo>
                    <a:pt x="30888" y="40721"/>
                  </a:lnTo>
                  <a:lnTo>
                    <a:pt x="14557" y="86410"/>
                  </a:lnTo>
                  <a:lnTo>
                    <a:pt x="3846" y="144353"/>
                  </a:lnTo>
                  <a:lnTo>
                    <a:pt x="0" y="211074"/>
                  </a:lnTo>
                  <a:lnTo>
                    <a:pt x="3846" y="277794"/>
                  </a:lnTo>
                  <a:lnTo>
                    <a:pt x="14557" y="335737"/>
                  </a:lnTo>
                  <a:lnTo>
                    <a:pt x="30888" y="381426"/>
                  </a:lnTo>
                  <a:lnTo>
                    <a:pt x="51596" y="411388"/>
                  </a:lnTo>
                  <a:lnTo>
                    <a:pt x="75437" y="422148"/>
                  </a:lnTo>
                  <a:lnTo>
                    <a:pt x="99279" y="411388"/>
                  </a:lnTo>
                  <a:lnTo>
                    <a:pt x="119987" y="381426"/>
                  </a:lnTo>
                  <a:lnTo>
                    <a:pt x="136318" y="335737"/>
                  </a:lnTo>
                  <a:lnTo>
                    <a:pt x="147029" y="277794"/>
                  </a:lnTo>
                  <a:lnTo>
                    <a:pt x="150875" y="211074"/>
                  </a:lnTo>
                  <a:lnTo>
                    <a:pt x="147029" y="144353"/>
                  </a:lnTo>
                  <a:lnTo>
                    <a:pt x="136318" y="86410"/>
                  </a:lnTo>
                  <a:lnTo>
                    <a:pt x="119987" y="40721"/>
                  </a:lnTo>
                  <a:lnTo>
                    <a:pt x="99279" y="10759"/>
                  </a:lnTo>
                  <a:lnTo>
                    <a:pt x="75437" y="0"/>
                  </a:lnTo>
                  <a:close/>
                </a:path>
              </a:pathLst>
            </a:custGeom>
            <a:solidFill>
              <a:srgbClr val="FFFFFF"/>
            </a:solidFill>
          </p:spPr>
          <p:txBody>
            <a:bodyPr wrap="square" lIns="0" tIns="0" rIns="0" bIns="0" rtlCol="0"/>
            <a:lstStyle/>
            <a:p>
              <a:endParaRPr/>
            </a:p>
          </p:txBody>
        </p:sp>
      </p:grpSp>
      <p:grpSp>
        <p:nvGrpSpPr>
          <p:cNvPr id="16" name="object 16"/>
          <p:cNvGrpSpPr/>
          <p:nvPr/>
        </p:nvGrpSpPr>
        <p:grpSpPr>
          <a:xfrm>
            <a:off x="1524000" y="3625597"/>
            <a:ext cx="4465320" cy="2047239"/>
            <a:chOff x="0" y="3625596"/>
            <a:chExt cx="4465320" cy="2047239"/>
          </a:xfrm>
        </p:grpSpPr>
        <p:sp>
          <p:nvSpPr>
            <p:cNvPr id="17" name="object 17"/>
            <p:cNvSpPr/>
            <p:nvPr/>
          </p:nvSpPr>
          <p:spPr>
            <a:xfrm>
              <a:off x="4204716" y="4500372"/>
              <a:ext cx="260985" cy="1172210"/>
            </a:xfrm>
            <a:custGeom>
              <a:avLst/>
              <a:gdLst/>
              <a:ahLst/>
              <a:cxnLst/>
              <a:rect l="l" t="t" r="r" b="b"/>
              <a:pathLst>
                <a:path w="260985" h="1172210">
                  <a:moveTo>
                    <a:pt x="260604" y="260604"/>
                  </a:moveTo>
                  <a:lnTo>
                    <a:pt x="252831" y="287782"/>
                  </a:lnTo>
                  <a:lnTo>
                    <a:pt x="18288" y="0"/>
                  </a:lnTo>
                  <a:lnTo>
                    <a:pt x="188658" y="512203"/>
                  </a:lnTo>
                  <a:lnTo>
                    <a:pt x="0" y="1171956"/>
                  </a:lnTo>
                  <a:lnTo>
                    <a:pt x="260604" y="799973"/>
                  </a:lnTo>
                  <a:lnTo>
                    <a:pt x="260604" y="728472"/>
                  </a:lnTo>
                  <a:lnTo>
                    <a:pt x="260604" y="297307"/>
                  </a:lnTo>
                  <a:lnTo>
                    <a:pt x="260604" y="260604"/>
                  </a:lnTo>
                  <a:close/>
                </a:path>
              </a:pathLst>
            </a:custGeom>
            <a:solidFill>
              <a:srgbClr val="D9D9D9"/>
            </a:solidFill>
          </p:spPr>
          <p:txBody>
            <a:bodyPr wrap="square" lIns="0" tIns="0" rIns="0" bIns="0" rtlCol="0"/>
            <a:lstStyle/>
            <a:p>
              <a:endParaRPr/>
            </a:p>
          </p:txBody>
        </p:sp>
        <p:sp>
          <p:nvSpPr>
            <p:cNvPr id="18" name="object 18"/>
            <p:cNvSpPr/>
            <p:nvPr/>
          </p:nvSpPr>
          <p:spPr>
            <a:xfrm>
              <a:off x="0" y="5001641"/>
              <a:ext cx="4267200" cy="6350"/>
            </a:xfrm>
            <a:custGeom>
              <a:avLst/>
              <a:gdLst/>
              <a:ahLst/>
              <a:cxnLst/>
              <a:rect l="l" t="t" r="r" b="b"/>
              <a:pathLst>
                <a:path w="4267200" h="6350">
                  <a:moveTo>
                    <a:pt x="4267073" y="0"/>
                  </a:moveTo>
                  <a:lnTo>
                    <a:pt x="0" y="0"/>
                  </a:lnTo>
                  <a:lnTo>
                    <a:pt x="0" y="6349"/>
                  </a:lnTo>
                  <a:lnTo>
                    <a:pt x="4267073" y="6349"/>
                  </a:lnTo>
                  <a:lnTo>
                    <a:pt x="4267073" y="0"/>
                  </a:lnTo>
                  <a:close/>
                </a:path>
              </a:pathLst>
            </a:custGeom>
            <a:solidFill>
              <a:srgbClr val="D9D9D9"/>
            </a:solidFill>
          </p:spPr>
          <p:txBody>
            <a:bodyPr wrap="square" lIns="0" tIns="0" rIns="0" bIns="0" rtlCol="0"/>
            <a:lstStyle/>
            <a:p>
              <a:endParaRPr/>
            </a:p>
          </p:txBody>
        </p:sp>
        <p:pic>
          <p:nvPicPr>
            <p:cNvPr id="19" name="object 19"/>
            <p:cNvPicPr/>
            <p:nvPr/>
          </p:nvPicPr>
          <p:blipFill>
            <a:blip r:embed="rId4" cstate="print"/>
            <a:stretch>
              <a:fillRect/>
            </a:stretch>
          </p:blipFill>
          <p:spPr>
            <a:xfrm>
              <a:off x="611123" y="3625596"/>
              <a:ext cx="1007363" cy="1135380"/>
            </a:xfrm>
            <a:prstGeom prst="rect">
              <a:avLst/>
            </a:prstGeom>
          </p:spPr>
        </p:pic>
      </p:grpSp>
      <p:grpSp>
        <p:nvGrpSpPr>
          <p:cNvPr id="20" name="object 20"/>
          <p:cNvGrpSpPr/>
          <p:nvPr/>
        </p:nvGrpSpPr>
        <p:grpSpPr>
          <a:xfrm>
            <a:off x="5756147" y="3601211"/>
            <a:ext cx="487680" cy="533400"/>
            <a:chOff x="4232147" y="3601211"/>
            <a:chExt cx="487680" cy="533400"/>
          </a:xfrm>
        </p:grpSpPr>
        <p:sp>
          <p:nvSpPr>
            <p:cNvPr id="21" name="object 21"/>
            <p:cNvSpPr/>
            <p:nvPr/>
          </p:nvSpPr>
          <p:spPr>
            <a:xfrm>
              <a:off x="4232147" y="3674363"/>
              <a:ext cx="233679" cy="436245"/>
            </a:xfrm>
            <a:custGeom>
              <a:avLst/>
              <a:gdLst/>
              <a:ahLst/>
              <a:cxnLst/>
              <a:rect l="l" t="t" r="r" b="b"/>
              <a:pathLst>
                <a:path w="233679" h="436245">
                  <a:moveTo>
                    <a:pt x="233172" y="0"/>
                  </a:moveTo>
                  <a:lnTo>
                    <a:pt x="0" y="217931"/>
                  </a:lnTo>
                  <a:lnTo>
                    <a:pt x="233172" y="435863"/>
                  </a:lnTo>
                  <a:lnTo>
                    <a:pt x="233172" y="0"/>
                  </a:lnTo>
                  <a:close/>
                </a:path>
              </a:pathLst>
            </a:custGeom>
            <a:solidFill>
              <a:srgbClr val="D9D9D9"/>
            </a:solidFill>
          </p:spPr>
          <p:txBody>
            <a:bodyPr wrap="square" lIns="0" tIns="0" rIns="0" bIns="0" rtlCol="0"/>
            <a:lstStyle/>
            <a:p>
              <a:endParaRPr/>
            </a:p>
          </p:txBody>
        </p:sp>
        <p:sp>
          <p:nvSpPr>
            <p:cNvPr id="22" name="object 22"/>
            <p:cNvSpPr/>
            <p:nvPr/>
          </p:nvSpPr>
          <p:spPr>
            <a:xfrm>
              <a:off x="4411979" y="3688079"/>
              <a:ext cx="151130" cy="422275"/>
            </a:xfrm>
            <a:custGeom>
              <a:avLst/>
              <a:gdLst/>
              <a:ahLst/>
              <a:cxnLst/>
              <a:rect l="l" t="t" r="r" b="b"/>
              <a:pathLst>
                <a:path w="151129" h="422275">
                  <a:moveTo>
                    <a:pt x="75437" y="0"/>
                  </a:moveTo>
                  <a:lnTo>
                    <a:pt x="30888" y="40721"/>
                  </a:lnTo>
                  <a:lnTo>
                    <a:pt x="14557" y="86410"/>
                  </a:lnTo>
                  <a:lnTo>
                    <a:pt x="3846" y="144353"/>
                  </a:lnTo>
                  <a:lnTo>
                    <a:pt x="0" y="211074"/>
                  </a:lnTo>
                  <a:lnTo>
                    <a:pt x="3846" y="277794"/>
                  </a:lnTo>
                  <a:lnTo>
                    <a:pt x="14557" y="335737"/>
                  </a:lnTo>
                  <a:lnTo>
                    <a:pt x="30888" y="381426"/>
                  </a:lnTo>
                  <a:lnTo>
                    <a:pt x="51596" y="411388"/>
                  </a:lnTo>
                  <a:lnTo>
                    <a:pt x="75437" y="422148"/>
                  </a:lnTo>
                  <a:lnTo>
                    <a:pt x="99279" y="411388"/>
                  </a:lnTo>
                  <a:lnTo>
                    <a:pt x="119987" y="381426"/>
                  </a:lnTo>
                  <a:lnTo>
                    <a:pt x="136318" y="335737"/>
                  </a:lnTo>
                  <a:lnTo>
                    <a:pt x="147029" y="277794"/>
                  </a:lnTo>
                  <a:lnTo>
                    <a:pt x="150875" y="211074"/>
                  </a:lnTo>
                  <a:lnTo>
                    <a:pt x="147029" y="144353"/>
                  </a:lnTo>
                  <a:lnTo>
                    <a:pt x="136318" y="86410"/>
                  </a:lnTo>
                  <a:lnTo>
                    <a:pt x="119987" y="40721"/>
                  </a:lnTo>
                  <a:lnTo>
                    <a:pt x="99279" y="10759"/>
                  </a:lnTo>
                  <a:lnTo>
                    <a:pt x="75437" y="0"/>
                  </a:lnTo>
                  <a:close/>
                </a:path>
              </a:pathLst>
            </a:custGeom>
            <a:solidFill>
              <a:srgbClr val="FFFFFF"/>
            </a:solidFill>
          </p:spPr>
          <p:txBody>
            <a:bodyPr wrap="square" lIns="0" tIns="0" rIns="0" bIns="0" rtlCol="0"/>
            <a:lstStyle/>
            <a:p>
              <a:endParaRPr/>
            </a:p>
          </p:txBody>
        </p:sp>
        <p:pic>
          <p:nvPicPr>
            <p:cNvPr id="23" name="object 23"/>
            <p:cNvPicPr/>
            <p:nvPr/>
          </p:nvPicPr>
          <p:blipFill>
            <a:blip r:embed="rId2" cstate="print"/>
            <a:stretch>
              <a:fillRect/>
            </a:stretch>
          </p:blipFill>
          <p:spPr>
            <a:xfrm>
              <a:off x="4536947" y="3601211"/>
              <a:ext cx="182879" cy="208787"/>
            </a:xfrm>
            <a:prstGeom prst="rect">
              <a:avLst/>
            </a:prstGeom>
          </p:spPr>
        </p:pic>
        <p:pic>
          <p:nvPicPr>
            <p:cNvPr id="24" name="object 24"/>
            <p:cNvPicPr/>
            <p:nvPr/>
          </p:nvPicPr>
          <p:blipFill>
            <a:blip r:embed="rId2" cstate="print"/>
            <a:stretch>
              <a:fillRect/>
            </a:stretch>
          </p:blipFill>
          <p:spPr>
            <a:xfrm>
              <a:off x="4536947" y="3925823"/>
              <a:ext cx="182879" cy="208787"/>
            </a:xfrm>
            <a:prstGeom prst="rect">
              <a:avLst/>
            </a:prstGeom>
          </p:spPr>
        </p:pic>
      </p:grpSp>
      <p:grpSp>
        <p:nvGrpSpPr>
          <p:cNvPr id="25" name="object 25"/>
          <p:cNvGrpSpPr/>
          <p:nvPr/>
        </p:nvGrpSpPr>
        <p:grpSpPr>
          <a:xfrm>
            <a:off x="5756148" y="5993892"/>
            <a:ext cx="330835" cy="436245"/>
            <a:chOff x="4232147" y="5993891"/>
            <a:chExt cx="330835" cy="436245"/>
          </a:xfrm>
        </p:grpSpPr>
        <p:sp>
          <p:nvSpPr>
            <p:cNvPr id="26" name="object 26"/>
            <p:cNvSpPr/>
            <p:nvPr/>
          </p:nvSpPr>
          <p:spPr>
            <a:xfrm>
              <a:off x="4232147" y="5993891"/>
              <a:ext cx="233679" cy="436245"/>
            </a:xfrm>
            <a:custGeom>
              <a:avLst/>
              <a:gdLst/>
              <a:ahLst/>
              <a:cxnLst/>
              <a:rect l="l" t="t" r="r" b="b"/>
              <a:pathLst>
                <a:path w="233679" h="436245">
                  <a:moveTo>
                    <a:pt x="233172" y="0"/>
                  </a:moveTo>
                  <a:lnTo>
                    <a:pt x="0" y="217932"/>
                  </a:lnTo>
                  <a:lnTo>
                    <a:pt x="233172" y="435864"/>
                  </a:lnTo>
                  <a:lnTo>
                    <a:pt x="233172" y="0"/>
                  </a:lnTo>
                  <a:close/>
                </a:path>
              </a:pathLst>
            </a:custGeom>
            <a:solidFill>
              <a:srgbClr val="D9D9D9"/>
            </a:solidFill>
          </p:spPr>
          <p:txBody>
            <a:bodyPr wrap="square" lIns="0" tIns="0" rIns="0" bIns="0" rtlCol="0"/>
            <a:lstStyle/>
            <a:p>
              <a:endParaRPr/>
            </a:p>
          </p:txBody>
        </p:sp>
        <p:sp>
          <p:nvSpPr>
            <p:cNvPr id="27" name="object 27"/>
            <p:cNvSpPr/>
            <p:nvPr/>
          </p:nvSpPr>
          <p:spPr>
            <a:xfrm>
              <a:off x="4411979" y="6006083"/>
              <a:ext cx="151130" cy="422275"/>
            </a:xfrm>
            <a:custGeom>
              <a:avLst/>
              <a:gdLst/>
              <a:ahLst/>
              <a:cxnLst/>
              <a:rect l="l" t="t" r="r" b="b"/>
              <a:pathLst>
                <a:path w="151129" h="422275">
                  <a:moveTo>
                    <a:pt x="75437" y="0"/>
                  </a:moveTo>
                  <a:lnTo>
                    <a:pt x="30888" y="40724"/>
                  </a:lnTo>
                  <a:lnTo>
                    <a:pt x="14557" y="86416"/>
                  </a:lnTo>
                  <a:lnTo>
                    <a:pt x="3846" y="144358"/>
                  </a:lnTo>
                  <a:lnTo>
                    <a:pt x="0" y="211073"/>
                  </a:lnTo>
                  <a:lnTo>
                    <a:pt x="3846" y="277789"/>
                  </a:lnTo>
                  <a:lnTo>
                    <a:pt x="14557" y="335731"/>
                  </a:lnTo>
                  <a:lnTo>
                    <a:pt x="30888" y="381423"/>
                  </a:lnTo>
                  <a:lnTo>
                    <a:pt x="51596" y="411387"/>
                  </a:lnTo>
                  <a:lnTo>
                    <a:pt x="75437" y="422147"/>
                  </a:lnTo>
                  <a:lnTo>
                    <a:pt x="99279" y="411387"/>
                  </a:lnTo>
                  <a:lnTo>
                    <a:pt x="119987" y="381423"/>
                  </a:lnTo>
                  <a:lnTo>
                    <a:pt x="136318" y="335731"/>
                  </a:lnTo>
                  <a:lnTo>
                    <a:pt x="147029" y="277789"/>
                  </a:lnTo>
                  <a:lnTo>
                    <a:pt x="150875" y="211073"/>
                  </a:lnTo>
                  <a:lnTo>
                    <a:pt x="147029" y="144358"/>
                  </a:lnTo>
                  <a:lnTo>
                    <a:pt x="136318" y="86416"/>
                  </a:lnTo>
                  <a:lnTo>
                    <a:pt x="119987" y="40724"/>
                  </a:lnTo>
                  <a:lnTo>
                    <a:pt x="99279" y="10760"/>
                  </a:lnTo>
                  <a:lnTo>
                    <a:pt x="75437" y="0"/>
                  </a:lnTo>
                  <a:close/>
                </a:path>
              </a:pathLst>
            </a:custGeom>
            <a:solidFill>
              <a:srgbClr val="FFFFFF"/>
            </a:solidFill>
          </p:spPr>
          <p:txBody>
            <a:bodyPr wrap="square" lIns="0" tIns="0" rIns="0" bIns="0" rtlCol="0"/>
            <a:lstStyle/>
            <a:p>
              <a:endParaRPr/>
            </a:p>
          </p:txBody>
        </p:sp>
      </p:grpSp>
      <p:pic>
        <p:nvPicPr>
          <p:cNvPr id="28" name="object 28"/>
          <p:cNvPicPr/>
          <p:nvPr/>
        </p:nvPicPr>
        <p:blipFill>
          <a:blip r:embed="rId5" cstate="print"/>
          <a:stretch>
            <a:fillRect/>
          </a:stretch>
        </p:blipFill>
        <p:spPr>
          <a:xfrm>
            <a:off x="1524001" y="1092708"/>
            <a:ext cx="9143999" cy="423672"/>
          </a:xfrm>
          <a:prstGeom prst="rect">
            <a:avLst/>
          </a:prstGeom>
        </p:spPr>
      </p:pic>
      <p:sp>
        <p:nvSpPr>
          <p:cNvPr id="29" name="object 29"/>
          <p:cNvSpPr txBox="1">
            <a:spLocks noGrp="1"/>
          </p:cNvSpPr>
          <p:nvPr>
            <p:ph type="title"/>
          </p:nvPr>
        </p:nvSpPr>
        <p:spPr>
          <a:xfrm>
            <a:off x="2358339" y="-395075"/>
            <a:ext cx="3683000" cy="2044149"/>
          </a:xfrm>
          <a:prstGeom prst="rect">
            <a:avLst/>
          </a:prstGeom>
        </p:spPr>
        <p:txBody>
          <a:bodyPr vert="horz" wrap="square" lIns="0" tIns="12700" rIns="0" bIns="0" rtlCol="0" anchor="ctr">
            <a:spAutoFit/>
          </a:bodyPr>
          <a:lstStyle/>
          <a:p>
            <a:pPr marL="12700">
              <a:lnSpc>
                <a:spcPct val="100000"/>
              </a:lnSpc>
              <a:spcBef>
                <a:spcPts val="100"/>
              </a:spcBef>
            </a:pPr>
            <a:r>
              <a:rPr spc="-5" dirty="0"/>
              <a:t>決済インフラの課題とユースケース</a:t>
            </a:r>
          </a:p>
        </p:txBody>
      </p:sp>
      <p:sp>
        <p:nvSpPr>
          <p:cNvPr id="30" name="object 30"/>
          <p:cNvSpPr txBox="1"/>
          <p:nvPr/>
        </p:nvSpPr>
        <p:spPr>
          <a:xfrm>
            <a:off x="2276652" y="3992322"/>
            <a:ext cx="726440" cy="362585"/>
          </a:xfrm>
          <a:prstGeom prst="rect">
            <a:avLst/>
          </a:prstGeom>
        </p:spPr>
        <p:txBody>
          <a:bodyPr vert="horz" wrap="square" lIns="0" tIns="13335" rIns="0" bIns="0" rtlCol="0">
            <a:spAutoFit/>
          </a:bodyPr>
          <a:lstStyle/>
          <a:p>
            <a:pPr marL="12700">
              <a:spcBef>
                <a:spcPts val="105"/>
              </a:spcBef>
            </a:pPr>
            <a:r>
              <a:rPr sz="1100" b="1" spc="-20" dirty="0">
                <a:latin typeface="メイリオ"/>
                <a:cs typeface="メイリオ"/>
              </a:rPr>
              <a:t>経済取引の</a:t>
            </a:r>
            <a:endParaRPr sz="1100">
              <a:latin typeface="メイリオ"/>
              <a:cs typeface="メイリオ"/>
            </a:endParaRPr>
          </a:p>
          <a:p>
            <a:pPr marL="12700">
              <a:spcBef>
                <a:spcPts val="5"/>
              </a:spcBef>
            </a:pPr>
            <a:r>
              <a:rPr sz="1100" b="1" spc="-10" dirty="0">
                <a:latin typeface="メイリオ"/>
                <a:cs typeface="メイリオ"/>
              </a:rPr>
              <a:t>リスク低減</a:t>
            </a:r>
            <a:endParaRPr sz="1100">
              <a:latin typeface="メイリオ"/>
              <a:cs typeface="メイリオ"/>
            </a:endParaRPr>
          </a:p>
        </p:txBody>
      </p:sp>
      <p:pic>
        <p:nvPicPr>
          <p:cNvPr id="31" name="object 31"/>
          <p:cNvPicPr/>
          <p:nvPr/>
        </p:nvPicPr>
        <p:blipFill>
          <a:blip r:embed="rId6" cstate="print"/>
          <a:stretch>
            <a:fillRect/>
          </a:stretch>
        </p:blipFill>
        <p:spPr>
          <a:xfrm>
            <a:off x="2135124" y="1911096"/>
            <a:ext cx="1007363" cy="1135379"/>
          </a:xfrm>
          <a:prstGeom prst="rect">
            <a:avLst/>
          </a:prstGeom>
        </p:spPr>
      </p:pic>
      <p:sp>
        <p:nvSpPr>
          <p:cNvPr id="32" name="object 32"/>
          <p:cNvSpPr txBox="1"/>
          <p:nvPr/>
        </p:nvSpPr>
        <p:spPr>
          <a:xfrm>
            <a:off x="2276652" y="2277873"/>
            <a:ext cx="726440" cy="361315"/>
          </a:xfrm>
          <a:prstGeom prst="rect">
            <a:avLst/>
          </a:prstGeom>
        </p:spPr>
        <p:txBody>
          <a:bodyPr vert="horz" wrap="square" lIns="0" tIns="13335" rIns="0" bIns="0" rtlCol="0">
            <a:spAutoFit/>
          </a:bodyPr>
          <a:lstStyle/>
          <a:p>
            <a:pPr marL="12700" marR="5080">
              <a:spcBef>
                <a:spcPts val="105"/>
              </a:spcBef>
            </a:pPr>
            <a:r>
              <a:rPr sz="1100" b="1" spc="-10" dirty="0">
                <a:latin typeface="メイリオ"/>
                <a:cs typeface="メイリオ"/>
              </a:rPr>
              <a:t>経済社会のコスト低減</a:t>
            </a:r>
            <a:endParaRPr sz="1100">
              <a:latin typeface="メイリオ"/>
              <a:cs typeface="メイリオ"/>
            </a:endParaRPr>
          </a:p>
        </p:txBody>
      </p:sp>
      <p:pic>
        <p:nvPicPr>
          <p:cNvPr id="33" name="object 33"/>
          <p:cNvPicPr/>
          <p:nvPr/>
        </p:nvPicPr>
        <p:blipFill>
          <a:blip r:embed="rId7" cstate="print"/>
          <a:stretch>
            <a:fillRect/>
          </a:stretch>
        </p:blipFill>
        <p:spPr>
          <a:xfrm>
            <a:off x="2150364" y="5228844"/>
            <a:ext cx="1007363" cy="1136904"/>
          </a:xfrm>
          <a:prstGeom prst="rect">
            <a:avLst/>
          </a:prstGeom>
        </p:spPr>
      </p:pic>
      <p:sp>
        <p:nvSpPr>
          <p:cNvPr id="34" name="object 34"/>
          <p:cNvSpPr txBox="1"/>
          <p:nvPr/>
        </p:nvSpPr>
        <p:spPr>
          <a:xfrm>
            <a:off x="2221484" y="5513020"/>
            <a:ext cx="866775" cy="528955"/>
          </a:xfrm>
          <a:prstGeom prst="rect">
            <a:avLst/>
          </a:prstGeom>
        </p:spPr>
        <p:txBody>
          <a:bodyPr vert="horz" wrap="square" lIns="0" tIns="12700" rIns="0" bIns="0" rtlCol="0">
            <a:spAutoFit/>
          </a:bodyPr>
          <a:lstStyle/>
          <a:p>
            <a:pPr marL="12700" marR="5080" indent="139700">
              <a:spcBef>
                <a:spcPts val="100"/>
              </a:spcBef>
            </a:pPr>
            <a:r>
              <a:rPr sz="1100" b="1" spc="-15" dirty="0">
                <a:latin typeface="メイリオ"/>
                <a:cs typeface="メイリオ"/>
              </a:rPr>
              <a:t>イノベー</a:t>
            </a:r>
            <a:r>
              <a:rPr sz="1100" b="1" spc="-50" dirty="0">
                <a:latin typeface="メイリオ"/>
                <a:cs typeface="メイリオ"/>
              </a:rPr>
              <a:t> </a:t>
            </a:r>
            <a:r>
              <a:rPr sz="1100" b="1" spc="-10" dirty="0">
                <a:latin typeface="メイリオ"/>
                <a:cs typeface="メイリオ"/>
              </a:rPr>
              <a:t>ション促進・経済高度化</a:t>
            </a:r>
            <a:endParaRPr sz="1100">
              <a:latin typeface="メイリオ"/>
              <a:cs typeface="メイリオ"/>
            </a:endParaRPr>
          </a:p>
        </p:txBody>
      </p:sp>
      <p:sp>
        <p:nvSpPr>
          <p:cNvPr id="35" name="object 35"/>
          <p:cNvSpPr txBox="1"/>
          <p:nvPr/>
        </p:nvSpPr>
        <p:spPr>
          <a:xfrm>
            <a:off x="3155950" y="5324984"/>
            <a:ext cx="2438400" cy="361315"/>
          </a:xfrm>
          <a:prstGeom prst="rect">
            <a:avLst/>
          </a:prstGeom>
        </p:spPr>
        <p:txBody>
          <a:bodyPr vert="horz" wrap="square" lIns="0" tIns="12700" rIns="0" bIns="0" rtlCol="0">
            <a:spAutoFit/>
          </a:bodyPr>
          <a:lstStyle/>
          <a:p>
            <a:pPr marL="184785" marR="5080" indent="-172720">
              <a:spcBef>
                <a:spcPts val="100"/>
              </a:spcBef>
              <a:buFont typeface="Wingdings"/>
              <a:buChar char=""/>
              <a:tabLst>
                <a:tab pos="185420" algn="l"/>
              </a:tabLst>
            </a:pPr>
            <a:r>
              <a:rPr sz="1100" b="1" spc="-15" dirty="0">
                <a:latin typeface="メイリオ"/>
                <a:cs typeface="メイリオ"/>
              </a:rPr>
              <a:t>商・物・金流にまたがるデータの</a:t>
            </a:r>
            <a:r>
              <a:rPr sz="1100" b="1" dirty="0">
                <a:latin typeface="メイリオ"/>
                <a:cs typeface="メイリオ"/>
              </a:rPr>
              <a:t> </a:t>
            </a:r>
            <a:r>
              <a:rPr sz="1100" b="1" spc="-15" dirty="0">
                <a:latin typeface="メイリオ"/>
                <a:cs typeface="メイリオ"/>
              </a:rPr>
              <a:t>有効活用によるイノベーション実現</a:t>
            </a:r>
            <a:endParaRPr sz="1100">
              <a:latin typeface="メイリオ"/>
              <a:cs typeface="メイリオ"/>
            </a:endParaRPr>
          </a:p>
        </p:txBody>
      </p:sp>
      <p:sp>
        <p:nvSpPr>
          <p:cNvPr id="36" name="object 36"/>
          <p:cNvSpPr txBox="1"/>
          <p:nvPr/>
        </p:nvSpPr>
        <p:spPr>
          <a:xfrm>
            <a:off x="3155951" y="3698876"/>
            <a:ext cx="2418715" cy="361315"/>
          </a:xfrm>
          <a:prstGeom prst="rect">
            <a:avLst/>
          </a:prstGeom>
        </p:spPr>
        <p:txBody>
          <a:bodyPr vert="horz" wrap="square" lIns="0" tIns="12700" rIns="0" bIns="0" rtlCol="0">
            <a:spAutoFit/>
          </a:bodyPr>
          <a:lstStyle/>
          <a:p>
            <a:pPr marL="184785" marR="5080" indent="-172720">
              <a:spcBef>
                <a:spcPts val="100"/>
              </a:spcBef>
              <a:buFont typeface="Wingdings"/>
              <a:buChar char=""/>
              <a:tabLst>
                <a:tab pos="185420" algn="l"/>
              </a:tabLst>
            </a:pPr>
            <a:r>
              <a:rPr sz="1100" b="1" spc="-10" dirty="0">
                <a:latin typeface="メイリオ"/>
                <a:cs typeface="メイリオ"/>
              </a:rPr>
              <a:t>24</a:t>
            </a:r>
            <a:r>
              <a:rPr sz="1100" b="1" dirty="0">
                <a:latin typeface="メイリオ"/>
                <a:cs typeface="メイリオ"/>
              </a:rPr>
              <a:t>時間・</a:t>
            </a:r>
            <a:r>
              <a:rPr sz="1100" b="1" spc="-10" dirty="0">
                <a:latin typeface="メイリオ"/>
                <a:cs typeface="メイリオ"/>
              </a:rPr>
              <a:t>365日-リアルタイム決済</a:t>
            </a:r>
            <a:r>
              <a:rPr sz="1100" b="1" spc="-20" dirty="0">
                <a:latin typeface="メイリオ"/>
                <a:cs typeface="メイリオ"/>
              </a:rPr>
              <a:t>の実現</a:t>
            </a:r>
            <a:endParaRPr sz="1100">
              <a:latin typeface="メイリオ"/>
              <a:cs typeface="メイリオ"/>
            </a:endParaRPr>
          </a:p>
        </p:txBody>
      </p:sp>
      <p:sp>
        <p:nvSpPr>
          <p:cNvPr id="37" name="object 37"/>
          <p:cNvSpPr txBox="1"/>
          <p:nvPr/>
        </p:nvSpPr>
        <p:spPr>
          <a:xfrm>
            <a:off x="3174238" y="1798447"/>
            <a:ext cx="2019300" cy="182742"/>
          </a:xfrm>
          <a:prstGeom prst="rect">
            <a:avLst/>
          </a:prstGeom>
        </p:spPr>
        <p:txBody>
          <a:bodyPr vert="horz" wrap="square" lIns="0" tIns="13335" rIns="0" bIns="0" rtlCol="0">
            <a:spAutoFit/>
          </a:bodyPr>
          <a:lstStyle/>
          <a:p>
            <a:pPr marL="184785" indent="-172720">
              <a:spcBef>
                <a:spcPts val="105"/>
              </a:spcBef>
              <a:buFont typeface="Wingdings"/>
              <a:buChar char=""/>
              <a:tabLst>
                <a:tab pos="185420" algn="l"/>
              </a:tabLst>
            </a:pPr>
            <a:r>
              <a:rPr sz="1100" b="1" spc="-10" dirty="0">
                <a:latin typeface="メイリオ"/>
                <a:cs typeface="メイリオ"/>
              </a:rPr>
              <a:t>現金ハンドリングコスト削減</a:t>
            </a:r>
            <a:endParaRPr sz="1100">
              <a:latin typeface="メイリオ"/>
              <a:cs typeface="メイリオ"/>
            </a:endParaRPr>
          </a:p>
        </p:txBody>
      </p:sp>
      <p:sp>
        <p:nvSpPr>
          <p:cNvPr id="38" name="object 38"/>
          <p:cNvSpPr txBox="1"/>
          <p:nvPr/>
        </p:nvSpPr>
        <p:spPr>
          <a:xfrm>
            <a:off x="3174238" y="2391537"/>
            <a:ext cx="2438400" cy="182742"/>
          </a:xfrm>
          <a:prstGeom prst="rect">
            <a:avLst/>
          </a:prstGeom>
        </p:spPr>
        <p:txBody>
          <a:bodyPr vert="horz" wrap="square" lIns="0" tIns="13335" rIns="0" bIns="0" rtlCol="0">
            <a:spAutoFit/>
          </a:bodyPr>
          <a:lstStyle/>
          <a:p>
            <a:pPr marL="184785" indent="-172720">
              <a:spcBef>
                <a:spcPts val="105"/>
              </a:spcBef>
              <a:buFont typeface="Wingdings"/>
              <a:buChar char=""/>
              <a:tabLst>
                <a:tab pos="185420" algn="l"/>
              </a:tabLst>
            </a:pPr>
            <a:r>
              <a:rPr sz="1100" b="1" spc="-15" dirty="0">
                <a:latin typeface="メイリオ"/>
                <a:cs typeface="メイリオ"/>
              </a:rPr>
              <a:t>取引・バックオフィス事務の効率化</a:t>
            </a:r>
            <a:endParaRPr sz="1100">
              <a:latin typeface="メイリオ"/>
              <a:cs typeface="メイリオ"/>
            </a:endParaRPr>
          </a:p>
        </p:txBody>
      </p:sp>
      <p:sp>
        <p:nvSpPr>
          <p:cNvPr id="39" name="object 39"/>
          <p:cNvSpPr txBox="1"/>
          <p:nvPr/>
        </p:nvSpPr>
        <p:spPr>
          <a:xfrm>
            <a:off x="3164585" y="4354195"/>
            <a:ext cx="2019300" cy="364490"/>
          </a:xfrm>
          <a:prstGeom prst="rect">
            <a:avLst/>
          </a:prstGeom>
        </p:spPr>
        <p:txBody>
          <a:bodyPr vert="horz" wrap="square" lIns="0" tIns="10160" rIns="0" bIns="0" rtlCol="0">
            <a:spAutoFit/>
          </a:bodyPr>
          <a:lstStyle/>
          <a:p>
            <a:pPr marL="184785" marR="5080" indent="-172720">
              <a:lnSpc>
                <a:spcPct val="101800"/>
              </a:lnSpc>
              <a:spcBef>
                <a:spcPts val="80"/>
              </a:spcBef>
              <a:buFont typeface="Wingdings"/>
              <a:buChar char=""/>
              <a:tabLst>
                <a:tab pos="185420" algn="l"/>
              </a:tabLst>
            </a:pPr>
            <a:r>
              <a:rPr sz="1100" b="1" spc="-10" dirty="0">
                <a:latin typeface="メイリオ"/>
                <a:cs typeface="メイリオ"/>
              </a:rPr>
              <a:t>スマートコントラクトによるモノ・証券・資金の同時決済</a:t>
            </a:r>
            <a:endParaRPr sz="1100">
              <a:latin typeface="メイリオ"/>
              <a:cs typeface="メイリオ"/>
            </a:endParaRPr>
          </a:p>
        </p:txBody>
      </p:sp>
      <p:sp>
        <p:nvSpPr>
          <p:cNvPr id="40" name="object 40"/>
          <p:cNvSpPr txBox="1"/>
          <p:nvPr/>
        </p:nvSpPr>
        <p:spPr>
          <a:xfrm>
            <a:off x="3155950" y="6111342"/>
            <a:ext cx="2578100" cy="182101"/>
          </a:xfrm>
          <a:prstGeom prst="rect">
            <a:avLst/>
          </a:prstGeom>
        </p:spPr>
        <p:txBody>
          <a:bodyPr vert="horz" wrap="square" lIns="0" tIns="12700" rIns="0" bIns="0" rtlCol="0">
            <a:spAutoFit/>
          </a:bodyPr>
          <a:lstStyle/>
          <a:p>
            <a:pPr marL="184785" indent="-172720">
              <a:spcBef>
                <a:spcPts val="100"/>
              </a:spcBef>
              <a:buFont typeface="Wingdings"/>
              <a:buChar char=""/>
              <a:tabLst>
                <a:tab pos="185420" algn="l"/>
              </a:tabLst>
            </a:pPr>
            <a:r>
              <a:rPr sz="1100" b="1" spc="-15" dirty="0">
                <a:latin typeface="メイリオ"/>
                <a:cs typeface="メイリオ"/>
              </a:rPr>
              <a:t>プライバシー保護とデータ活用の両立</a:t>
            </a:r>
            <a:endParaRPr sz="1100">
              <a:latin typeface="メイリオ"/>
              <a:cs typeface="メイリオ"/>
            </a:endParaRPr>
          </a:p>
        </p:txBody>
      </p:sp>
      <p:sp>
        <p:nvSpPr>
          <p:cNvPr id="41" name="object 41"/>
          <p:cNvSpPr txBox="1"/>
          <p:nvPr/>
        </p:nvSpPr>
        <p:spPr>
          <a:xfrm>
            <a:off x="6095239" y="2274825"/>
            <a:ext cx="1811655" cy="193675"/>
          </a:xfrm>
          <a:prstGeom prst="rect">
            <a:avLst/>
          </a:prstGeom>
        </p:spPr>
        <p:txBody>
          <a:bodyPr vert="horz" wrap="square" lIns="0" tIns="0" rIns="0" bIns="0" rtlCol="0">
            <a:spAutoFit/>
          </a:bodyPr>
          <a:lstStyle/>
          <a:p>
            <a:pPr marL="12700">
              <a:lnSpc>
                <a:spcPts val="1485"/>
              </a:lnSpc>
            </a:pPr>
            <a:r>
              <a:rPr sz="2100" i="1" baseline="1984" dirty="0">
                <a:solidFill>
                  <a:srgbClr val="FFFFFF"/>
                </a:solidFill>
                <a:latin typeface="Calibri"/>
                <a:cs typeface="Calibri"/>
              </a:rPr>
              <a:t>3</a:t>
            </a:r>
            <a:r>
              <a:rPr sz="2100" i="1" spc="600" baseline="1984" dirty="0">
                <a:solidFill>
                  <a:srgbClr val="FFFFFF"/>
                </a:solidFill>
                <a:latin typeface="Calibri"/>
                <a:cs typeface="Calibri"/>
              </a:rPr>
              <a:t> </a:t>
            </a:r>
            <a:r>
              <a:rPr sz="1100" spc="-10" dirty="0">
                <a:latin typeface="メイリオ"/>
                <a:cs typeface="メイリオ"/>
              </a:rPr>
              <a:t>個人/企業への給付金配布</a:t>
            </a:r>
            <a:endParaRPr sz="1100">
              <a:latin typeface="メイリオ"/>
              <a:cs typeface="メイリオ"/>
            </a:endParaRPr>
          </a:p>
        </p:txBody>
      </p:sp>
      <p:sp>
        <p:nvSpPr>
          <p:cNvPr id="42" name="object 42"/>
          <p:cNvSpPr txBox="1"/>
          <p:nvPr/>
        </p:nvSpPr>
        <p:spPr>
          <a:xfrm>
            <a:off x="6276213" y="5259452"/>
            <a:ext cx="1427480" cy="182101"/>
          </a:xfrm>
          <a:prstGeom prst="rect">
            <a:avLst/>
          </a:prstGeom>
        </p:spPr>
        <p:txBody>
          <a:bodyPr vert="horz" wrap="square" lIns="0" tIns="12700" rIns="0" bIns="0" rtlCol="0">
            <a:spAutoFit/>
          </a:bodyPr>
          <a:lstStyle/>
          <a:p>
            <a:pPr marL="12700">
              <a:spcBef>
                <a:spcPts val="100"/>
              </a:spcBef>
            </a:pPr>
            <a:r>
              <a:rPr sz="1100" spc="-5" dirty="0">
                <a:latin typeface="メイリオ"/>
                <a:cs typeface="メイリオ"/>
              </a:rPr>
              <a:t>けるデジタル通貨決済</a:t>
            </a:r>
            <a:endParaRPr sz="1100">
              <a:latin typeface="メイリオ"/>
              <a:cs typeface="メイリオ"/>
            </a:endParaRPr>
          </a:p>
        </p:txBody>
      </p:sp>
      <p:sp>
        <p:nvSpPr>
          <p:cNvPr id="43" name="object 43"/>
          <p:cNvSpPr txBox="1"/>
          <p:nvPr/>
        </p:nvSpPr>
        <p:spPr>
          <a:xfrm>
            <a:off x="6095238" y="3519858"/>
            <a:ext cx="2586990" cy="522579"/>
          </a:xfrm>
          <a:prstGeom prst="rect">
            <a:avLst/>
          </a:prstGeom>
        </p:spPr>
        <p:txBody>
          <a:bodyPr vert="horz" wrap="square" lIns="0" tIns="67945" rIns="0" bIns="0" rtlCol="0">
            <a:spAutoFit/>
          </a:bodyPr>
          <a:lstStyle/>
          <a:p>
            <a:pPr marL="193675" indent="-180975">
              <a:spcBef>
                <a:spcPts val="535"/>
              </a:spcBef>
              <a:buClr>
                <a:srgbClr val="FFFFFF"/>
              </a:buClr>
              <a:buSzPct val="127272"/>
              <a:buFont typeface="Calibri"/>
              <a:buAutoNum type="arabicPlain" startAt="6"/>
              <a:tabLst>
                <a:tab pos="193675" algn="l"/>
              </a:tabLst>
            </a:pPr>
            <a:r>
              <a:rPr sz="1650" baseline="2525" dirty="0">
                <a:latin typeface="メイリオ"/>
                <a:cs typeface="メイリオ"/>
              </a:rPr>
              <a:t>予定）</a:t>
            </a:r>
            <a:r>
              <a:rPr sz="1650" spc="-22" baseline="2525" dirty="0">
                <a:latin typeface="メイリオ"/>
                <a:cs typeface="メイリオ"/>
              </a:rPr>
              <a:t>電子マネー加盟店への売上送金</a:t>
            </a:r>
            <a:endParaRPr sz="1650" baseline="2525">
              <a:latin typeface="メイリオ"/>
              <a:cs typeface="メイリオ"/>
            </a:endParaRPr>
          </a:p>
          <a:p>
            <a:pPr marL="193675" indent="-180975">
              <a:spcBef>
                <a:spcPts val="880"/>
              </a:spcBef>
              <a:buClr>
                <a:srgbClr val="FFFFFF"/>
              </a:buClr>
              <a:buSzPct val="127272"/>
              <a:buFont typeface="Calibri"/>
              <a:buAutoNum type="arabicPlain" startAt="6"/>
              <a:tabLst>
                <a:tab pos="193675" algn="l"/>
              </a:tabLst>
            </a:pPr>
            <a:r>
              <a:rPr sz="1100" dirty="0">
                <a:latin typeface="メイリオ"/>
                <a:cs typeface="メイリオ"/>
              </a:rPr>
              <a:t>予定）</a:t>
            </a:r>
            <a:r>
              <a:rPr sz="1100" spc="-10" dirty="0">
                <a:latin typeface="メイリオ"/>
                <a:cs typeface="メイリオ"/>
              </a:rPr>
              <a:t>個人間の割り勘</a:t>
            </a:r>
            <a:endParaRPr sz="1100">
              <a:latin typeface="メイリオ"/>
              <a:cs typeface="メイリオ"/>
            </a:endParaRPr>
          </a:p>
        </p:txBody>
      </p:sp>
      <p:sp>
        <p:nvSpPr>
          <p:cNvPr id="44" name="object 44"/>
          <p:cNvSpPr txBox="1"/>
          <p:nvPr/>
        </p:nvSpPr>
        <p:spPr>
          <a:xfrm>
            <a:off x="6276213" y="2550032"/>
            <a:ext cx="1488440" cy="182742"/>
          </a:xfrm>
          <a:prstGeom prst="rect">
            <a:avLst/>
          </a:prstGeom>
        </p:spPr>
        <p:txBody>
          <a:bodyPr vert="horz" wrap="square" lIns="0" tIns="13335" rIns="0" bIns="0" rtlCol="0">
            <a:spAutoFit/>
          </a:bodyPr>
          <a:lstStyle/>
          <a:p>
            <a:pPr marL="12700">
              <a:spcBef>
                <a:spcPts val="105"/>
              </a:spcBef>
            </a:pPr>
            <a:r>
              <a:rPr sz="1100" spc="-10" dirty="0">
                <a:latin typeface="メイリオ"/>
                <a:cs typeface="メイリオ"/>
              </a:rPr>
              <a:t>保険会社-代理店間精算</a:t>
            </a:r>
            <a:endParaRPr sz="1100">
              <a:latin typeface="メイリオ"/>
              <a:cs typeface="メイリオ"/>
            </a:endParaRPr>
          </a:p>
        </p:txBody>
      </p:sp>
      <p:sp>
        <p:nvSpPr>
          <p:cNvPr id="45" name="object 45"/>
          <p:cNvSpPr txBox="1"/>
          <p:nvPr/>
        </p:nvSpPr>
        <p:spPr>
          <a:xfrm>
            <a:off x="3174239" y="2955798"/>
            <a:ext cx="2298065" cy="182742"/>
          </a:xfrm>
          <a:prstGeom prst="rect">
            <a:avLst/>
          </a:prstGeom>
        </p:spPr>
        <p:txBody>
          <a:bodyPr vert="horz" wrap="square" lIns="0" tIns="13335" rIns="0" bIns="0" rtlCol="0">
            <a:spAutoFit/>
          </a:bodyPr>
          <a:lstStyle/>
          <a:p>
            <a:pPr marL="184785" indent="-172720">
              <a:spcBef>
                <a:spcPts val="105"/>
              </a:spcBef>
              <a:buFont typeface="Wingdings"/>
              <a:buChar char=""/>
              <a:tabLst>
                <a:tab pos="185420" algn="l"/>
              </a:tabLst>
            </a:pPr>
            <a:r>
              <a:rPr sz="1100" b="1" spc="-15" dirty="0">
                <a:latin typeface="メイリオ"/>
                <a:cs typeface="メイリオ"/>
              </a:rPr>
              <a:t>クロスボーダー取引のコスト削減</a:t>
            </a:r>
            <a:endParaRPr sz="1100" dirty="0">
              <a:latin typeface="メイリオ"/>
              <a:cs typeface="メイリオ"/>
            </a:endParaRPr>
          </a:p>
        </p:txBody>
      </p:sp>
      <p:sp>
        <p:nvSpPr>
          <p:cNvPr id="46" name="object 46"/>
          <p:cNvSpPr txBox="1"/>
          <p:nvPr/>
        </p:nvSpPr>
        <p:spPr>
          <a:xfrm>
            <a:off x="6276214" y="2006295"/>
            <a:ext cx="114744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デジタル通貨決済</a:t>
            </a:r>
            <a:endParaRPr sz="1100">
              <a:latin typeface="メイリオ"/>
              <a:cs typeface="メイリオ"/>
            </a:endParaRPr>
          </a:p>
        </p:txBody>
      </p:sp>
      <p:pic>
        <p:nvPicPr>
          <p:cNvPr id="47" name="object 47"/>
          <p:cNvPicPr/>
          <p:nvPr/>
        </p:nvPicPr>
        <p:blipFill>
          <a:blip r:embed="rId8" cstate="print"/>
          <a:stretch>
            <a:fillRect/>
          </a:stretch>
        </p:blipFill>
        <p:spPr>
          <a:xfrm>
            <a:off x="8804148" y="1571244"/>
            <a:ext cx="594359" cy="251460"/>
          </a:xfrm>
          <a:prstGeom prst="rect">
            <a:avLst/>
          </a:prstGeom>
        </p:spPr>
      </p:pic>
      <p:sp>
        <p:nvSpPr>
          <p:cNvPr id="48" name="object 48"/>
          <p:cNvSpPr txBox="1"/>
          <p:nvPr/>
        </p:nvSpPr>
        <p:spPr>
          <a:xfrm>
            <a:off x="8850248" y="1578990"/>
            <a:ext cx="504190" cy="182742"/>
          </a:xfrm>
          <a:prstGeom prst="rect">
            <a:avLst/>
          </a:prstGeom>
        </p:spPr>
        <p:txBody>
          <a:bodyPr vert="horz" wrap="square" lIns="0" tIns="13335" rIns="0" bIns="0" rtlCol="0">
            <a:spAutoFit/>
          </a:bodyPr>
          <a:lstStyle/>
          <a:p>
            <a:pPr marL="12700">
              <a:spcBef>
                <a:spcPts val="105"/>
              </a:spcBef>
            </a:pPr>
            <a:r>
              <a:rPr sz="1100" b="1" spc="-10" dirty="0">
                <a:latin typeface="メイリオ"/>
                <a:cs typeface="メイリオ"/>
              </a:rPr>
              <a:t>B2C/B</a:t>
            </a:r>
            <a:endParaRPr sz="1100">
              <a:latin typeface="メイリオ"/>
              <a:cs typeface="メイリオ"/>
            </a:endParaRPr>
          </a:p>
        </p:txBody>
      </p:sp>
      <p:pic>
        <p:nvPicPr>
          <p:cNvPr id="49" name="object 49"/>
          <p:cNvPicPr/>
          <p:nvPr/>
        </p:nvPicPr>
        <p:blipFill>
          <a:blip r:embed="rId9" cstate="print"/>
          <a:stretch>
            <a:fillRect/>
          </a:stretch>
        </p:blipFill>
        <p:spPr>
          <a:xfrm>
            <a:off x="8804148" y="1883664"/>
            <a:ext cx="594359" cy="251460"/>
          </a:xfrm>
          <a:prstGeom prst="rect">
            <a:avLst/>
          </a:prstGeom>
        </p:spPr>
      </p:pic>
      <p:sp>
        <p:nvSpPr>
          <p:cNvPr id="50" name="object 50"/>
          <p:cNvSpPr txBox="1"/>
          <p:nvPr/>
        </p:nvSpPr>
        <p:spPr>
          <a:xfrm>
            <a:off x="8850248" y="1892554"/>
            <a:ext cx="504190" cy="182742"/>
          </a:xfrm>
          <a:prstGeom prst="rect">
            <a:avLst/>
          </a:prstGeom>
        </p:spPr>
        <p:txBody>
          <a:bodyPr vert="horz" wrap="square" lIns="0" tIns="13335" rIns="0" bIns="0" rtlCol="0">
            <a:spAutoFit/>
          </a:bodyPr>
          <a:lstStyle/>
          <a:p>
            <a:pPr marL="12700">
              <a:spcBef>
                <a:spcPts val="105"/>
              </a:spcBef>
            </a:pPr>
            <a:r>
              <a:rPr sz="1100" b="1" spc="-10" dirty="0">
                <a:latin typeface="メイリオ"/>
                <a:cs typeface="メイリオ"/>
              </a:rPr>
              <a:t>B2C/B</a:t>
            </a:r>
            <a:endParaRPr sz="1100">
              <a:latin typeface="メイリオ"/>
              <a:cs typeface="メイリオ"/>
            </a:endParaRPr>
          </a:p>
        </p:txBody>
      </p:sp>
      <p:pic>
        <p:nvPicPr>
          <p:cNvPr id="51" name="object 51"/>
          <p:cNvPicPr/>
          <p:nvPr/>
        </p:nvPicPr>
        <p:blipFill>
          <a:blip r:embed="rId10" cstate="print"/>
          <a:stretch>
            <a:fillRect/>
          </a:stretch>
        </p:blipFill>
        <p:spPr>
          <a:xfrm>
            <a:off x="8804148" y="2211323"/>
            <a:ext cx="594359" cy="249936"/>
          </a:xfrm>
          <a:prstGeom prst="rect">
            <a:avLst/>
          </a:prstGeom>
        </p:spPr>
      </p:pic>
      <p:sp>
        <p:nvSpPr>
          <p:cNvPr id="52" name="object 52"/>
          <p:cNvSpPr txBox="1"/>
          <p:nvPr/>
        </p:nvSpPr>
        <p:spPr>
          <a:xfrm>
            <a:off x="8847201" y="2219070"/>
            <a:ext cx="510540" cy="182742"/>
          </a:xfrm>
          <a:prstGeom prst="rect">
            <a:avLst/>
          </a:prstGeom>
        </p:spPr>
        <p:txBody>
          <a:bodyPr vert="horz" wrap="square" lIns="0" tIns="13335" rIns="0" bIns="0" rtlCol="0">
            <a:spAutoFit/>
          </a:bodyPr>
          <a:lstStyle/>
          <a:p>
            <a:pPr marL="12700">
              <a:spcBef>
                <a:spcPts val="105"/>
              </a:spcBef>
            </a:pPr>
            <a:r>
              <a:rPr sz="1100" b="1" spc="-10" dirty="0">
                <a:latin typeface="メイリオ"/>
                <a:cs typeface="メイリオ"/>
              </a:rPr>
              <a:t>G2C/B</a:t>
            </a:r>
            <a:endParaRPr sz="1100">
              <a:latin typeface="メイリオ"/>
              <a:cs typeface="メイリオ"/>
            </a:endParaRPr>
          </a:p>
        </p:txBody>
      </p:sp>
      <p:pic>
        <p:nvPicPr>
          <p:cNvPr id="53" name="object 53"/>
          <p:cNvPicPr/>
          <p:nvPr/>
        </p:nvPicPr>
        <p:blipFill>
          <a:blip r:embed="rId11" cstate="print"/>
          <a:stretch>
            <a:fillRect/>
          </a:stretch>
        </p:blipFill>
        <p:spPr>
          <a:xfrm>
            <a:off x="8804148" y="2526792"/>
            <a:ext cx="594359" cy="251460"/>
          </a:xfrm>
          <a:prstGeom prst="rect">
            <a:avLst/>
          </a:prstGeom>
        </p:spPr>
      </p:pic>
      <p:sp>
        <p:nvSpPr>
          <p:cNvPr id="54" name="object 54"/>
          <p:cNvSpPr txBox="1"/>
          <p:nvPr/>
        </p:nvSpPr>
        <p:spPr>
          <a:xfrm>
            <a:off x="8940166" y="2534793"/>
            <a:ext cx="324485" cy="182742"/>
          </a:xfrm>
          <a:prstGeom prst="rect">
            <a:avLst/>
          </a:prstGeom>
        </p:spPr>
        <p:txBody>
          <a:bodyPr vert="horz" wrap="square" lIns="0" tIns="13335" rIns="0" bIns="0" rtlCol="0">
            <a:spAutoFit/>
          </a:bodyPr>
          <a:lstStyle/>
          <a:p>
            <a:pPr marL="12700">
              <a:spcBef>
                <a:spcPts val="105"/>
              </a:spcBef>
            </a:pPr>
            <a:r>
              <a:rPr sz="1100" b="1" spc="-25" dirty="0">
                <a:latin typeface="メイリオ"/>
                <a:cs typeface="メイリオ"/>
              </a:rPr>
              <a:t>B2B</a:t>
            </a:r>
            <a:endParaRPr sz="1100">
              <a:latin typeface="メイリオ"/>
              <a:cs typeface="メイリオ"/>
            </a:endParaRPr>
          </a:p>
        </p:txBody>
      </p:sp>
      <p:pic>
        <p:nvPicPr>
          <p:cNvPr id="55" name="object 55"/>
          <p:cNvPicPr/>
          <p:nvPr/>
        </p:nvPicPr>
        <p:blipFill>
          <a:blip r:embed="rId12" cstate="print"/>
          <a:stretch>
            <a:fillRect/>
          </a:stretch>
        </p:blipFill>
        <p:spPr>
          <a:xfrm>
            <a:off x="8804148" y="3587497"/>
            <a:ext cx="594359" cy="251459"/>
          </a:xfrm>
          <a:prstGeom prst="rect">
            <a:avLst/>
          </a:prstGeom>
        </p:spPr>
      </p:pic>
      <p:sp>
        <p:nvSpPr>
          <p:cNvPr id="56" name="object 56"/>
          <p:cNvSpPr txBox="1"/>
          <p:nvPr/>
        </p:nvSpPr>
        <p:spPr>
          <a:xfrm>
            <a:off x="8940166" y="3595878"/>
            <a:ext cx="324485" cy="182101"/>
          </a:xfrm>
          <a:prstGeom prst="rect">
            <a:avLst/>
          </a:prstGeom>
        </p:spPr>
        <p:txBody>
          <a:bodyPr vert="horz" wrap="square" lIns="0" tIns="12700" rIns="0" bIns="0" rtlCol="0">
            <a:spAutoFit/>
          </a:bodyPr>
          <a:lstStyle/>
          <a:p>
            <a:pPr marL="12700">
              <a:spcBef>
                <a:spcPts val="100"/>
              </a:spcBef>
            </a:pPr>
            <a:r>
              <a:rPr sz="1100" b="1" spc="-25" dirty="0">
                <a:latin typeface="メイリオ"/>
                <a:cs typeface="メイリオ"/>
              </a:rPr>
              <a:t>B2B</a:t>
            </a:r>
            <a:endParaRPr sz="1100">
              <a:latin typeface="メイリオ"/>
              <a:cs typeface="メイリオ"/>
            </a:endParaRPr>
          </a:p>
        </p:txBody>
      </p:sp>
      <p:pic>
        <p:nvPicPr>
          <p:cNvPr id="57" name="object 57"/>
          <p:cNvPicPr/>
          <p:nvPr/>
        </p:nvPicPr>
        <p:blipFill>
          <a:blip r:embed="rId13" cstate="print"/>
          <a:stretch>
            <a:fillRect/>
          </a:stretch>
        </p:blipFill>
        <p:spPr>
          <a:xfrm>
            <a:off x="8814817" y="2951988"/>
            <a:ext cx="592835" cy="251460"/>
          </a:xfrm>
          <a:prstGeom prst="rect">
            <a:avLst/>
          </a:prstGeom>
        </p:spPr>
      </p:pic>
      <p:sp>
        <p:nvSpPr>
          <p:cNvPr id="58" name="object 58"/>
          <p:cNvSpPr txBox="1"/>
          <p:nvPr/>
        </p:nvSpPr>
        <p:spPr>
          <a:xfrm>
            <a:off x="8950580" y="2961258"/>
            <a:ext cx="324485" cy="182742"/>
          </a:xfrm>
          <a:prstGeom prst="rect">
            <a:avLst/>
          </a:prstGeom>
        </p:spPr>
        <p:txBody>
          <a:bodyPr vert="horz" wrap="square" lIns="0" tIns="13335" rIns="0" bIns="0" rtlCol="0">
            <a:spAutoFit/>
          </a:bodyPr>
          <a:lstStyle/>
          <a:p>
            <a:pPr marL="12700">
              <a:spcBef>
                <a:spcPts val="105"/>
              </a:spcBef>
            </a:pPr>
            <a:r>
              <a:rPr sz="1100" b="1" spc="-25" dirty="0">
                <a:latin typeface="メイリオ"/>
                <a:cs typeface="メイリオ"/>
              </a:rPr>
              <a:t>B2B</a:t>
            </a:r>
            <a:endParaRPr sz="1100">
              <a:latin typeface="メイリオ"/>
              <a:cs typeface="メイリオ"/>
            </a:endParaRPr>
          </a:p>
        </p:txBody>
      </p:sp>
      <p:pic>
        <p:nvPicPr>
          <p:cNvPr id="59" name="object 59"/>
          <p:cNvPicPr/>
          <p:nvPr/>
        </p:nvPicPr>
        <p:blipFill>
          <a:blip r:embed="rId14" cstate="print"/>
          <a:stretch>
            <a:fillRect/>
          </a:stretch>
        </p:blipFill>
        <p:spPr>
          <a:xfrm>
            <a:off x="8804148" y="3901440"/>
            <a:ext cx="594359" cy="251460"/>
          </a:xfrm>
          <a:prstGeom prst="rect">
            <a:avLst/>
          </a:prstGeom>
        </p:spPr>
      </p:pic>
      <p:sp>
        <p:nvSpPr>
          <p:cNvPr id="60" name="object 60"/>
          <p:cNvSpPr txBox="1"/>
          <p:nvPr/>
        </p:nvSpPr>
        <p:spPr>
          <a:xfrm>
            <a:off x="8946260" y="3910330"/>
            <a:ext cx="312420" cy="182101"/>
          </a:xfrm>
          <a:prstGeom prst="rect">
            <a:avLst/>
          </a:prstGeom>
        </p:spPr>
        <p:txBody>
          <a:bodyPr vert="horz" wrap="square" lIns="0" tIns="12700" rIns="0" bIns="0" rtlCol="0">
            <a:spAutoFit/>
          </a:bodyPr>
          <a:lstStyle/>
          <a:p>
            <a:pPr marL="12700">
              <a:spcBef>
                <a:spcPts val="100"/>
              </a:spcBef>
            </a:pPr>
            <a:r>
              <a:rPr sz="1100" b="1" spc="-25" dirty="0">
                <a:latin typeface="メイリオ"/>
                <a:cs typeface="メイリオ"/>
              </a:rPr>
              <a:t>C2C</a:t>
            </a:r>
            <a:endParaRPr sz="1100">
              <a:latin typeface="メイリオ"/>
              <a:cs typeface="メイリオ"/>
            </a:endParaRPr>
          </a:p>
        </p:txBody>
      </p:sp>
      <p:pic>
        <p:nvPicPr>
          <p:cNvPr id="61" name="object 61"/>
          <p:cNvPicPr/>
          <p:nvPr/>
        </p:nvPicPr>
        <p:blipFill>
          <a:blip r:embed="rId15" cstate="print"/>
          <a:stretch>
            <a:fillRect/>
          </a:stretch>
        </p:blipFill>
        <p:spPr>
          <a:xfrm>
            <a:off x="8804148" y="5129784"/>
            <a:ext cx="594359" cy="251460"/>
          </a:xfrm>
          <a:prstGeom prst="rect">
            <a:avLst/>
          </a:prstGeom>
        </p:spPr>
      </p:pic>
      <p:sp>
        <p:nvSpPr>
          <p:cNvPr id="62" name="object 62"/>
          <p:cNvSpPr txBox="1"/>
          <p:nvPr/>
        </p:nvSpPr>
        <p:spPr>
          <a:xfrm>
            <a:off x="8940166" y="5139310"/>
            <a:ext cx="324485" cy="182101"/>
          </a:xfrm>
          <a:prstGeom prst="rect">
            <a:avLst/>
          </a:prstGeom>
        </p:spPr>
        <p:txBody>
          <a:bodyPr vert="horz" wrap="square" lIns="0" tIns="12700" rIns="0" bIns="0" rtlCol="0">
            <a:spAutoFit/>
          </a:bodyPr>
          <a:lstStyle/>
          <a:p>
            <a:pPr marL="12700">
              <a:spcBef>
                <a:spcPts val="100"/>
              </a:spcBef>
            </a:pPr>
            <a:r>
              <a:rPr sz="1100" b="1" spc="-25" dirty="0">
                <a:latin typeface="メイリオ"/>
                <a:cs typeface="メイリオ"/>
              </a:rPr>
              <a:t>B2B</a:t>
            </a:r>
            <a:endParaRPr sz="1100">
              <a:latin typeface="メイリオ"/>
              <a:cs typeface="メイリオ"/>
            </a:endParaRPr>
          </a:p>
        </p:txBody>
      </p:sp>
      <p:sp>
        <p:nvSpPr>
          <p:cNvPr id="63" name="object 63"/>
          <p:cNvSpPr txBox="1"/>
          <p:nvPr/>
        </p:nvSpPr>
        <p:spPr>
          <a:xfrm>
            <a:off x="6095239" y="2939543"/>
            <a:ext cx="1887855" cy="193675"/>
          </a:xfrm>
          <a:prstGeom prst="rect">
            <a:avLst/>
          </a:prstGeom>
        </p:spPr>
        <p:txBody>
          <a:bodyPr vert="horz" wrap="square" lIns="0" tIns="0" rIns="0" bIns="0" rtlCol="0">
            <a:spAutoFit/>
          </a:bodyPr>
          <a:lstStyle/>
          <a:p>
            <a:pPr marL="12700">
              <a:lnSpc>
                <a:spcPts val="1485"/>
              </a:lnSpc>
            </a:pPr>
            <a:r>
              <a:rPr sz="2100" i="1" baseline="-5952" dirty="0">
                <a:solidFill>
                  <a:srgbClr val="FFFFFF"/>
                </a:solidFill>
                <a:latin typeface="Calibri"/>
                <a:cs typeface="Calibri"/>
              </a:rPr>
              <a:t>5</a:t>
            </a:r>
            <a:r>
              <a:rPr sz="2100" i="1" spc="592" baseline="-5952" dirty="0">
                <a:solidFill>
                  <a:srgbClr val="FFFFFF"/>
                </a:solidFill>
                <a:latin typeface="Calibri"/>
                <a:cs typeface="Calibri"/>
              </a:rPr>
              <a:t> </a:t>
            </a:r>
            <a:r>
              <a:rPr sz="1100" spc="-10" dirty="0">
                <a:latin typeface="メイリオ"/>
                <a:cs typeface="メイリオ"/>
              </a:rPr>
              <a:t>グローバル企業の海外取引</a:t>
            </a:r>
            <a:endParaRPr sz="1100">
              <a:latin typeface="メイリオ"/>
              <a:cs typeface="メイリオ"/>
            </a:endParaRPr>
          </a:p>
        </p:txBody>
      </p:sp>
      <p:pic>
        <p:nvPicPr>
          <p:cNvPr id="64" name="object 64"/>
          <p:cNvPicPr/>
          <p:nvPr/>
        </p:nvPicPr>
        <p:blipFill>
          <a:blip r:embed="rId13" cstate="print"/>
          <a:stretch>
            <a:fillRect/>
          </a:stretch>
        </p:blipFill>
        <p:spPr>
          <a:xfrm>
            <a:off x="8814817" y="6076188"/>
            <a:ext cx="592835" cy="251460"/>
          </a:xfrm>
          <a:prstGeom prst="rect">
            <a:avLst/>
          </a:prstGeom>
        </p:spPr>
      </p:pic>
      <p:sp>
        <p:nvSpPr>
          <p:cNvPr id="65" name="object 65"/>
          <p:cNvSpPr txBox="1"/>
          <p:nvPr/>
        </p:nvSpPr>
        <p:spPr>
          <a:xfrm>
            <a:off x="8857615" y="6085129"/>
            <a:ext cx="5105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G2C/B</a:t>
            </a:r>
            <a:endParaRPr sz="1100">
              <a:latin typeface="メイリオ"/>
              <a:cs typeface="メイリオ"/>
            </a:endParaRPr>
          </a:p>
        </p:txBody>
      </p:sp>
      <p:sp>
        <p:nvSpPr>
          <p:cNvPr id="66" name="object 66"/>
          <p:cNvSpPr txBox="1"/>
          <p:nvPr/>
        </p:nvSpPr>
        <p:spPr>
          <a:xfrm>
            <a:off x="7265290" y="1168146"/>
            <a:ext cx="1095375" cy="228909"/>
          </a:xfrm>
          <a:prstGeom prst="rect">
            <a:avLst/>
          </a:prstGeom>
        </p:spPr>
        <p:txBody>
          <a:bodyPr vert="horz" wrap="square" lIns="0" tIns="13335" rIns="0" bIns="0" rtlCol="0">
            <a:spAutoFit/>
          </a:bodyPr>
          <a:lstStyle/>
          <a:p>
            <a:pPr marL="12700">
              <a:spcBef>
                <a:spcPts val="105"/>
              </a:spcBef>
            </a:pPr>
            <a:r>
              <a:rPr sz="1400" b="1" spc="-10" dirty="0">
                <a:latin typeface="メイリオ"/>
                <a:cs typeface="メイリオ"/>
              </a:rPr>
              <a:t>ユースケース</a:t>
            </a:r>
            <a:endParaRPr sz="1400">
              <a:latin typeface="メイリオ"/>
              <a:cs typeface="メイリオ"/>
            </a:endParaRPr>
          </a:p>
        </p:txBody>
      </p:sp>
      <p:sp>
        <p:nvSpPr>
          <p:cNvPr id="67" name="object 67"/>
          <p:cNvSpPr txBox="1"/>
          <p:nvPr/>
        </p:nvSpPr>
        <p:spPr>
          <a:xfrm>
            <a:off x="3373627" y="1168146"/>
            <a:ext cx="1630680" cy="228909"/>
          </a:xfrm>
          <a:prstGeom prst="rect">
            <a:avLst/>
          </a:prstGeom>
        </p:spPr>
        <p:txBody>
          <a:bodyPr vert="horz" wrap="square" lIns="0" tIns="13335" rIns="0" bIns="0" rtlCol="0">
            <a:spAutoFit/>
          </a:bodyPr>
          <a:lstStyle/>
          <a:p>
            <a:pPr marL="12700">
              <a:spcBef>
                <a:spcPts val="105"/>
              </a:spcBef>
            </a:pPr>
            <a:r>
              <a:rPr sz="1400" b="1" spc="-10" dirty="0">
                <a:latin typeface="メイリオ"/>
                <a:cs typeface="メイリオ"/>
              </a:rPr>
              <a:t>決済インフラの課題</a:t>
            </a:r>
            <a:endParaRPr sz="1400">
              <a:latin typeface="メイリオ"/>
              <a:cs typeface="メイリオ"/>
            </a:endParaRPr>
          </a:p>
        </p:txBody>
      </p:sp>
      <p:pic>
        <p:nvPicPr>
          <p:cNvPr id="68" name="object 68"/>
          <p:cNvPicPr/>
          <p:nvPr/>
        </p:nvPicPr>
        <p:blipFill>
          <a:blip r:embed="rId2" cstate="print"/>
          <a:stretch>
            <a:fillRect/>
          </a:stretch>
        </p:blipFill>
        <p:spPr>
          <a:xfrm>
            <a:off x="6060948" y="1606297"/>
            <a:ext cx="182879" cy="208787"/>
          </a:xfrm>
          <a:prstGeom prst="rect">
            <a:avLst/>
          </a:prstGeom>
        </p:spPr>
      </p:pic>
      <p:sp>
        <p:nvSpPr>
          <p:cNvPr id="69" name="object 69"/>
          <p:cNvSpPr txBox="1"/>
          <p:nvPr/>
        </p:nvSpPr>
        <p:spPr>
          <a:xfrm>
            <a:off x="6095239" y="1599946"/>
            <a:ext cx="2446655" cy="193675"/>
          </a:xfrm>
          <a:prstGeom prst="rect">
            <a:avLst/>
          </a:prstGeom>
        </p:spPr>
        <p:txBody>
          <a:bodyPr vert="horz" wrap="square" lIns="0" tIns="0" rIns="0" bIns="0" rtlCol="0">
            <a:spAutoFit/>
          </a:bodyPr>
          <a:lstStyle/>
          <a:p>
            <a:pPr marL="12700">
              <a:lnSpc>
                <a:spcPts val="1485"/>
              </a:lnSpc>
            </a:pPr>
            <a:r>
              <a:rPr sz="2100" i="1" baseline="-5952" dirty="0">
                <a:solidFill>
                  <a:srgbClr val="FFFFFF"/>
                </a:solidFill>
                <a:latin typeface="Calibri"/>
                <a:cs typeface="Calibri"/>
              </a:rPr>
              <a:t>1</a:t>
            </a:r>
            <a:r>
              <a:rPr sz="2100" i="1" spc="585" baseline="-5952" dirty="0">
                <a:solidFill>
                  <a:srgbClr val="FFFFFF"/>
                </a:solidFill>
                <a:latin typeface="Calibri"/>
                <a:cs typeface="Calibri"/>
              </a:rPr>
              <a:t> </a:t>
            </a:r>
            <a:r>
              <a:rPr sz="1100" spc="-15" dirty="0">
                <a:latin typeface="メイリオ"/>
                <a:cs typeface="メイリオ"/>
              </a:rPr>
              <a:t>運送会社におけるデジタル通貨決済</a:t>
            </a:r>
            <a:endParaRPr sz="1100">
              <a:latin typeface="メイリオ"/>
              <a:cs typeface="メイリオ"/>
            </a:endParaRPr>
          </a:p>
        </p:txBody>
      </p:sp>
      <p:pic>
        <p:nvPicPr>
          <p:cNvPr id="70" name="object 70"/>
          <p:cNvPicPr/>
          <p:nvPr/>
        </p:nvPicPr>
        <p:blipFill>
          <a:blip r:embed="rId2" cstate="print"/>
          <a:stretch>
            <a:fillRect/>
          </a:stretch>
        </p:blipFill>
        <p:spPr>
          <a:xfrm>
            <a:off x="6060948" y="1901952"/>
            <a:ext cx="182879" cy="208787"/>
          </a:xfrm>
          <a:prstGeom prst="rect">
            <a:avLst/>
          </a:prstGeom>
        </p:spPr>
      </p:pic>
      <p:sp>
        <p:nvSpPr>
          <p:cNvPr id="71" name="object 71"/>
          <p:cNvSpPr txBox="1"/>
          <p:nvPr/>
        </p:nvSpPr>
        <p:spPr>
          <a:xfrm>
            <a:off x="6095238" y="1838961"/>
            <a:ext cx="2167890" cy="193675"/>
          </a:xfrm>
          <a:prstGeom prst="rect">
            <a:avLst/>
          </a:prstGeom>
        </p:spPr>
        <p:txBody>
          <a:bodyPr vert="horz" wrap="square" lIns="0" tIns="0" rIns="0" bIns="0" rtlCol="0">
            <a:spAutoFit/>
          </a:bodyPr>
          <a:lstStyle/>
          <a:p>
            <a:pPr marL="12700">
              <a:lnSpc>
                <a:spcPts val="1485"/>
              </a:lnSpc>
            </a:pPr>
            <a:r>
              <a:rPr sz="2100" i="1" baseline="-23809" dirty="0">
                <a:solidFill>
                  <a:srgbClr val="FFFFFF"/>
                </a:solidFill>
                <a:latin typeface="Calibri"/>
                <a:cs typeface="Calibri"/>
              </a:rPr>
              <a:t>2</a:t>
            </a:r>
            <a:r>
              <a:rPr sz="2100" i="1" spc="592" baseline="-23809" dirty="0">
                <a:solidFill>
                  <a:srgbClr val="FFFFFF"/>
                </a:solidFill>
                <a:latin typeface="Calibri"/>
                <a:cs typeface="Calibri"/>
              </a:rPr>
              <a:t> </a:t>
            </a:r>
            <a:r>
              <a:rPr sz="1100" spc="-10" dirty="0">
                <a:latin typeface="メイリオ"/>
                <a:cs typeface="メイリオ"/>
              </a:rPr>
              <a:t>コンビニエンスストアにおける</a:t>
            </a:r>
            <a:endParaRPr sz="1100">
              <a:latin typeface="メイリオ"/>
              <a:cs typeface="メイリオ"/>
            </a:endParaRPr>
          </a:p>
        </p:txBody>
      </p:sp>
      <p:pic>
        <p:nvPicPr>
          <p:cNvPr id="72" name="object 72"/>
          <p:cNvPicPr/>
          <p:nvPr/>
        </p:nvPicPr>
        <p:blipFill>
          <a:blip r:embed="rId2" cstate="print"/>
          <a:stretch>
            <a:fillRect/>
          </a:stretch>
        </p:blipFill>
        <p:spPr>
          <a:xfrm>
            <a:off x="6060948" y="2549652"/>
            <a:ext cx="182879" cy="208787"/>
          </a:xfrm>
          <a:prstGeom prst="rect">
            <a:avLst/>
          </a:prstGeom>
        </p:spPr>
      </p:pic>
      <p:sp>
        <p:nvSpPr>
          <p:cNvPr id="73" name="object 73"/>
          <p:cNvSpPr txBox="1"/>
          <p:nvPr/>
        </p:nvSpPr>
        <p:spPr>
          <a:xfrm>
            <a:off x="6095239" y="2523237"/>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4</a:t>
            </a:r>
            <a:endParaRPr sz="1400">
              <a:latin typeface="Calibri"/>
              <a:cs typeface="Calibri"/>
            </a:endParaRPr>
          </a:p>
        </p:txBody>
      </p:sp>
      <p:pic>
        <p:nvPicPr>
          <p:cNvPr id="74" name="object 74"/>
          <p:cNvPicPr/>
          <p:nvPr/>
        </p:nvPicPr>
        <p:blipFill>
          <a:blip r:embed="rId16" cstate="print"/>
          <a:stretch>
            <a:fillRect/>
          </a:stretch>
        </p:blipFill>
        <p:spPr>
          <a:xfrm>
            <a:off x="6060948" y="5173980"/>
            <a:ext cx="182879" cy="210311"/>
          </a:xfrm>
          <a:prstGeom prst="rect">
            <a:avLst/>
          </a:prstGeom>
        </p:spPr>
      </p:pic>
      <p:sp>
        <p:nvSpPr>
          <p:cNvPr id="75" name="object 75"/>
          <p:cNvSpPr txBox="1"/>
          <p:nvPr/>
        </p:nvSpPr>
        <p:spPr>
          <a:xfrm>
            <a:off x="6095238" y="5091811"/>
            <a:ext cx="2494280" cy="193675"/>
          </a:xfrm>
          <a:prstGeom prst="rect">
            <a:avLst/>
          </a:prstGeom>
        </p:spPr>
        <p:txBody>
          <a:bodyPr vert="horz" wrap="square" lIns="0" tIns="0" rIns="0" bIns="0" rtlCol="0">
            <a:spAutoFit/>
          </a:bodyPr>
          <a:lstStyle/>
          <a:p>
            <a:pPr marL="12700">
              <a:lnSpc>
                <a:spcPts val="1485"/>
              </a:lnSpc>
            </a:pPr>
            <a:r>
              <a:rPr sz="2100" i="1" baseline="-29761" dirty="0">
                <a:solidFill>
                  <a:srgbClr val="FFFFFF"/>
                </a:solidFill>
                <a:latin typeface="Calibri"/>
                <a:cs typeface="Calibri"/>
              </a:rPr>
              <a:t>9</a:t>
            </a:r>
            <a:r>
              <a:rPr sz="2100" i="1" spc="585" baseline="-29761" dirty="0">
                <a:solidFill>
                  <a:srgbClr val="FFFFFF"/>
                </a:solidFill>
                <a:latin typeface="Calibri"/>
                <a:cs typeface="Calibri"/>
              </a:rPr>
              <a:t> </a:t>
            </a:r>
            <a:r>
              <a:rPr sz="1100" dirty="0">
                <a:latin typeface="メイリオ"/>
                <a:cs typeface="メイリオ"/>
              </a:rPr>
              <a:t>予定）</a:t>
            </a:r>
            <a:r>
              <a:rPr sz="1100" spc="-15" dirty="0">
                <a:latin typeface="メイリオ"/>
                <a:cs typeface="メイリオ"/>
              </a:rPr>
              <a:t>製造業 サプライチェーンにお</a:t>
            </a:r>
            <a:endParaRPr sz="1100">
              <a:latin typeface="メイリオ"/>
              <a:cs typeface="メイリオ"/>
            </a:endParaRPr>
          </a:p>
        </p:txBody>
      </p:sp>
      <p:pic>
        <p:nvPicPr>
          <p:cNvPr id="76" name="object 76"/>
          <p:cNvPicPr/>
          <p:nvPr/>
        </p:nvPicPr>
        <p:blipFill>
          <a:blip r:embed="rId17" cstate="print"/>
          <a:stretch>
            <a:fillRect/>
          </a:stretch>
        </p:blipFill>
        <p:spPr>
          <a:xfrm>
            <a:off x="6060948" y="6088379"/>
            <a:ext cx="182879" cy="210312"/>
          </a:xfrm>
          <a:prstGeom prst="rect">
            <a:avLst/>
          </a:prstGeom>
        </p:spPr>
      </p:pic>
      <p:sp>
        <p:nvSpPr>
          <p:cNvPr id="77" name="object 77"/>
          <p:cNvSpPr txBox="1"/>
          <p:nvPr/>
        </p:nvSpPr>
        <p:spPr>
          <a:xfrm>
            <a:off x="6095239" y="6100979"/>
            <a:ext cx="2230755" cy="193675"/>
          </a:xfrm>
          <a:prstGeom prst="rect">
            <a:avLst/>
          </a:prstGeom>
        </p:spPr>
        <p:txBody>
          <a:bodyPr vert="horz" wrap="square" lIns="0" tIns="0" rIns="0" bIns="0" rtlCol="0">
            <a:spAutoFit/>
          </a:bodyPr>
          <a:lstStyle/>
          <a:p>
            <a:pPr marL="12700">
              <a:lnSpc>
                <a:spcPts val="1485"/>
              </a:lnSpc>
            </a:pPr>
            <a:r>
              <a:rPr sz="1400" i="1" dirty="0">
                <a:solidFill>
                  <a:srgbClr val="FFFFFF"/>
                </a:solidFill>
                <a:latin typeface="Calibri"/>
                <a:cs typeface="Calibri"/>
              </a:rPr>
              <a:t>3</a:t>
            </a:r>
            <a:r>
              <a:rPr sz="1400" i="1" spc="400" dirty="0">
                <a:solidFill>
                  <a:srgbClr val="FFFFFF"/>
                </a:solidFill>
                <a:latin typeface="Calibri"/>
                <a:cs typeface="Calibri"/>
              </a:rPr>
              <a:t> </a:t>
            </a:r>
            <a:r>
              <a:rPr sz="1650" baseline="5050" dirty="0">
                <a:latin typeface="メイリオ"/>
                <a:cs typeface="メイリオ"/>
              </a:rPr>
              <a:t>予定）</a:t>
            </a:r>
            <a:r>
              <a:rPr sz="1650" spc="-22" baseline="5050" dirty="0">
                <a:latin typeface="メイリオ"/>
                <a:cs typeface="メイリオ"/>
              </a:rPr>
              <a:t>個人/企業への給付金配布</a:t>
            </a:r>
            <a:endParaRPr sz="1650" baseline="5050">
              <a:latin typeface="メイリオ"/>
              <a:cs typeface="メイリオ"/>
            </a:endParaRPr>
          </a:p>
        </p:txBody>
      </p:sp>
      <p:sp>
        <p:nvSpPr>
          <p:cNvPr id="78" name="object 78"/>
          <p:cNvSpPr/>
          <p:nvPr/>
        </p:nvSpPr>
        <p:spPr>
          <a:xfrm>
            <a:off x="1524000" y="3383279"/>
            <a:ext cx="9144000" cy="0"/>
          </a:xfrm>
          <a:custGeom>
            <a:avLst/>
            <a:gdLst/>
            <a:ahLst/>
            <a:cxnLst/>
            <a:rect l="l" t="t" r="r" b="b"/>
            <a:pathLst>
              <a:path w="9144000">
                <a:moveTo>
                  <a:pt x="0" y="0"/>
                </a:moveTo>
                <a:lnTo>
                  <a:pt x="9144000" y="0"/>
                </a:lnTo>
              </a:path>
            </a:pathLst>
          </a:custGeom>
          <a:ln w="6350">
            <a:solidFill>
              <a:srgbClr val="D9D9D9"/>
            </a:solidFill>
          </a:ln>
        </p:spPr>
        <p:txBody>
          <a:bodyPr wrap="square" lIns="0" tIns="0" rIns="0" bIns="0" rtlCol="0"/>
          <a:lstStyle/>
          <a:p>
            <a:endParaRPr/>
          </a:p>
        </p:txBody>
      </p:sp>
      <p:sp>
        <p:nvSpPr>
          <p:cNvPr id="79" name="object 79"/>
          <p:cNvSpPr/>
          <p:nvPr/>
        </p:nvSpPr>
        <p:spPr>
          <a:xfrm>
            <a:off x="5958841" y="4786885"/>
            <a:ext cx="79375" cy="504825"/>
          </a:xfrm>
          <a:custGeom>
            <a:avLst/>
            <a:gdLst/>
            <a:ahLst/>
            <a:cxnLst/>
            <a:rect l="l" t="t" r="r" b="b"/>
            <a:pathLst>
              <a:path w="79375" h="504825">
                <a:moveTo>
                  <a:pt x="39624" y="0"/>
                </a:moveTo>
                <a:lnTo>
                  <a:pt x="16239" y="48658"/>
                </a:lnTo>
                <a:lnTo>
                  <a:pt x="7656" y="103254"/>
                </a:lnTo>
                <a:lnTo>
                  <a:pt x="2023" y="172492"/>
                </a:lnTo>
                <a:lnTo>
                  <a:pt x="0" y="252222"/>
                </a:lnTo>
                <a:lnTo>
                  <a:pt x="2023" y="331951"/>
                </a:lnTo>
                <a:lnTo>
                  <a:pt x="7656" y="401189"/>
                </a:lnTo>
                <a:lnTo>
                  <a:pt x="16239" y="455785"/>
                </a:lnTo>
                <a:lnTo>
                  <a:pt x="27115" y="491587"/>
                </a:lnTo>
                <a:lnTo>
                  <a:pt x="39624" y="504444"/>
                </a:lnTo>
                <a:lnTo>
                  <a:pt x="52132" y="491587"/>
                </a:lnTo>
                <a:lnTo>
                  <a:pt x="63008" y="455785"/>
                </a:lnTo>
                <a:lnTo>
                  <a:pt x="71591" y="401189"/>
                </a:lnTo>
                <a:lnTo>
                  <a:pt x="77224" y="331951"/>
                </a:lnTo>
                <a:lnTo>
                  <a:pt x="79248" y="252222"/>
                </a:lnTo>
                <a:lnTo>
                  <a:pt x="77224" y="172492"/>
                </a:lnTo>
                <a:lnTo>
                  <a:pt x="71591" y="103254"/>
                </a:lnTo>
                <a:lnTo>
                  <a:pt x="63008" y="48658"/>
                </a:lnTo>
                <a:lnTo>
                  <a:pt x="52132" y="12856"/>
                </a:lnTo>
                <a:lnTo>
                  <a:pt x="39624" y="0"/>
                </a:lnTo>
                <a:close/>
              </a:path>
            </a:pathLst>
          </a:custGeom>
          <a:solidFill>
            <a:srgbClr val="FFFFFF"/>
          </a:solidFill>
        </p:spPr>
        <p:txBody>
          <a:bodyPr wrap="square" lIns="0" tIns="0" rIns="0" bIns="0" rtlCol="0"/>
          <a:lstStyle/>
          <a:p>
            <a:endParaRPr/>
          </a:p>
        </p:txBody>
      </p:sp>
      <p:sp>
        <p:nvSpPr>
          <p:cNvPr id="80" name="object 80"/>
          <p:cNvSpPr/>
          <p:nvPr/>
        </p:nvSpPr>
        <p:spPr>
          <a:xfrm>
            <a:off x="9727692" y="1607058"/>
            <a:ext cx="114300" cy="1688464"/>
          </a:xfrm>
          <a:custGeom>
            <a:avLst/>
            <a:gdLst/>
            <a:ahLst/>
            <a:cxnLst/>
            <a:rect l="l" t="t" r="r" b="b"/>
            <a:pathLst>
              <a:path w="114300" h="1688464">
                <a:moveTo>
                  <a:pt x="38100" y="1574164"/>
                </a:moveTo>
                <a:lnTo>
                  <a:pt x="0" y="1574164"/>
                </a:lnTo>
                <a:lnTo>
                  <a:pt x="57150" y="1688464"/>
                </a:lnTo>
                <a:lnTo>
                  <a:pt x="104775" y="1593214"/>
                </a:lnTo>
                <a:lnTo>
                  <a:pt x="38100" y="1593214"/>
                </a:lnTo>
                <a:lnTo>
                  <a:pt x="38100" y="1574164"/>
                </a:lnTo>
                <a:close/>
              </a:path>
              <a:path w="114300" h="1688464">
                <a:moveTo>
                  <a:pt x="76200" y="95250"/>
                </a:moveTo>
                <a:lnTo>
                  <a:pt x="38100" y="95250"/>
                </a:lnTo>
                <a:lnTo>
                  <a:pt x="38100" y="1593214"/>
                </a:lnTo>
                <a:lnTo>
                  <a:pt x="76200" y="1593214"/>
                </a:lnTo>
                <a:lnTo>
                  <a:pt x="76200" y="95250"/>
                </a:lnTo>
                <a:close/>
              </a:path>
              <a:path w="114300" h="1688464">
                <a:moveTo>
                  <a:pt x="114300" y="1574164"/>
                </a:moveTo>
                <a:lnTo>
                  <a:pt x="76200" y="1574164"/>
                </a:lnTo>
                <a:lnTo>
                  <a:pt x="76200" y="1593214"/>
                </a:lnTo>
                <a:lnTo>
                  <a:pt x="104775" y="1593214"/>
                </a:lnTo>
                <a:lnTo>
                  <a:pt x="114300" y="1574164"/>
                </a:lnTo>
                <a:close/>
              </a:path>
              <a:path w="114300" h="1688464">
                <a:moveTo>
                  <a:pt x="57150" y="0"/>
                </a:moveTo>
                <a:lnTo>
                  <a:pt x="0" y="114300"/>
                </a:lnTo>
                <a:lnTo>
                  <a:pt x="38100" y="114300"/>
                </a:lnTo>
                <a:lnTo>
                  <a:pt x="38100" y="95250"/>
                </a:lnTo>
                <a:lnTo>
                  <a:pt x="104775" y="95250"/>
                </a:lnTo>
                <a:lnTo>
                  <a:pt x="57150" y="0"/>
                </a:lnTo>
                <a:close/>
              </a:path>
              <a:path w="114300" h="168846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81" name="object 81"/>
          <p:cNvSpPr txBox="1"/>
          <p:nvPr/>
        </p:nvSpPr>
        <p:spPr>
          <a:xfrm>
            <a:off x="6276214" y="4830827"/>
            <a:ext cx="1567815" cy="182101"/>
          </a:xfrm>
          <a:prstGeom prst="rect">
            <a:avLst/>
          </a:prstGeom>
        </p:spPr>
        <p:txBody>
          <a:bodyPr vert="horz" wrap="square" lIns="0" tIns="12700" rIns="0" bIns="0" rtlCol="0">
            <a:spAutoFit/>
          </a:bodyPr>
          <a:lstStyle/>
          <a:p>
            <a:pPr marL="12700">
              <a:spcBef>
                <a:spcPts val="100"/>
              </a:spcBef>
            </a:pPr>
            <a:r>
              <a:rPr sz="1100" spc="-5" dirty="0">
                <a:latin typeface="メイリオ"/>
                <a:cs typeface="メイリオ"/>
              </a:rPr>
              <a:t>おけるデジタル通貨決済</a:t>
            </a:r>
            <a:endParaRPr sz="1100">
              <a:latin typeface="メイリオ"/>
              <a:cs typeface="メイリオ"/>
            </a:endParaRPr>
          </a:p>
        </p:txBody>
      </p:sp>
      <p:pic>
        <p:nvPicPr>
          <p:cNvPr id="82" name="object 82"/>
          <p:cNvPicPr/>
          <p:nvPr/>
        </p:nvPicPr>
        <p:blipFill>
          <a:blip r:embed="rId18" cstate="print"/>
          <a:stretch>
            <a:fillRect/>
          </a:stretch>
        </p:blipFill>
        <p:spPr>
          <a:xfrm>
            <a:off x="8804148" y="4696967"/>
            <a:ext cx="594359" cy="251460"/>
          </a:xfrm>
          <a:prstGeom prst="rect">
            <a:avLst/>
          </a:prstGeom>
        </p:spPr>
      </p:pic>
      <p:sp>
        <p:nvSpPr>
          <p:cNvPr id="83" name="object 83"/>
          <p:cNvSpPr txBox="1"/>
          <p:nvPr/>
        </p:nvSpPr>
        <p:spPr>
          <a:xfrm>
            <a:off x="8940166" y="4706493"/>
            <a:ext cx="324485" cy="182101"/>
          </a:xfrm>
          <a:prstGeom prst="rect">
            <a:avLst/>
          </a:prstGeom>
        </p:spPr>
        <p:txBody>
          <a:bodyPr vert="horz" wrap="square" lIns="0" tIns="12700" rIns="0" bIns="0" rtlCol="0">
            <a:spAutoFit/>
          </a:bodyPr>
          <a:lstStyle/>
          <a:p>
            <a:pPr marL="12700">
              <a:spcBef>
                <a:spcPts val="100"/>
              </a:spcBef>
            </a:pPr>
            <a:r>
              <a:rPr sz="1100" b="1" spc="-25" dirty="0">
                <a:latin typeface="メイリオ"/>
                <a:cs typeface="メイリオ"/>
              </a:rPr>
              <a:t>B2B</a:t>
            </a:r>
            <a:endParaRPr sz="1100">
              <a:latin typeface="メイリオ"/>
              <a:cs typeface="メイリオ"/>
            </a:endParaRPr>
          </a:p>
        </p:txBody>
      </p:sp>
      <p:pic>
        <p:nvPicPr>
          <p:cNvPr id="84" name="object 84"/>
          <p:cNvPicPr/>
          <p:nvPr/>
        </p:nvPicPr>
        <p:blipFill>
          <a:blip r:embed="rId2" cstate="print"/>
          <a:stretch>
            <a:fillRect/>
          </a:stretch>
        </p:blipFill>
        <p:spPr>
          <a:xfrm>
            <a:off x="6060948" y="4742689"/>
            <a:ext cx="182879" cy="208787"/>
          </a:xfrm>
          <a:prstGeom prst="rect">
            <a:avLst/>
          </a:prstGeom>
        </p:spPr>
      </p:pic>
      <p:sp>
        <p:nvSpPr>
          <p:cNvPr id="85" name="object 85"/>
          <p:cNvSpPr txBox="1"/>
          <p:nvPr/>
        </p:nvSpPr>
        <p:spPr>
          <a:xfrm>
            <a:off x="6095239" y="4663186"/>
            <a:ext cx="2353945" cy="193675"/>
          </a:xfrm>
          <a:prstGeom prst="rect">
            <a:avLst/>
          </a:prstGeom>
        </p:spPr>
        <p:txBody>
          <a:bodyPr vert="horz" wrap="square" lIns="0" tIns="0" rIns="0" bIns="0" rtlCol="0">
            <a:spAutoFit/>
          </a:bodyPr>
          <a:lstStyle/>
          <a:p>
            <a:pPr marL="12700">
              <a:lnSpc>
                <a:spcPts val="1485"/>
              </a:lnSpc>
            </a:pPr>
            <a:r>
              <a:rPr sz="2100" i="1" baseline="-27777" dirty="0">
                <a:solidFill>
                  <a:srgbClr val="FFFFFF"/>
                </a:solidFill>
                <a:latin typeface="Calibri"/>
                <a:cs typeface="Calibri"/>
              </a:rPr>
              <a:t>8</a:t>
            </a:r>
            <a:r>
              <a:rPr sz="2100" i="1" spc="592" baseline="-27777" dirty="0">
                <a:solidFill>
                  <a:srgbClr val="FFFFFF"/>
                </a:solidFill>
                <a:latin typeface="Calibri"/>
                <a:cs typeface="Calibri"/>
              </a:rPr>
              <a:t> </a:t>
            </a:r>
            <a:r>
              <a:rPr sz="1100" spc="-10" dirty="0">
                <a:latin typeface="メイリオ"/>
                <a:cs typeface="メイリオ"/>
              </a:rPr>
              <a:t>小売・流通業 サプライチェーンに</a:t>
            </a:r>
            <a:endParaRPr sz="1100">
              <a:latin typeface="メイリオ"/>
              <a:cs typeface="メイリオ"/>
            </a:endParaRPr>
          </a:p>
        </p:txBody>
      </p:sp>
      <p:sp>
        <p:nvSpPr>
          <p:cNvPr id="86" name="object 86"/>
          <p:cNvSpPr txBox="1"/>
          <p:nvPr/>
        </p:nvSpPr>
        <p:spPr>
          <a:xfrm>
            <a:off x="9836531" y="4534535"/>
            <a:ext cx="179070" cy="518795"/>
          </a:xfrm>
          <a:prstGeom prst="rect">
            <a:avLst/>
          </a:prstGeom>
        </p:spPr>
        <p:txBody>
          <a:bodyPr vert="horz" wrap="square" lIns="0" tIns="12700" rIns="0" bIns="0" rtlCol="0">
            <a:spAutoFit/>
          </a:bodyPr>
          <a:lstStyle/>
          <a:p>
            <a:pPr marL="12700">
              <a:lnSpc>
                <a:spcPts val="1215"/>
              </a:lnSpc>
              <a:spcBef>
                <a:spcPts val="100"/>
              </a:spcBef>
            </a:pPr>
            <a:r>
              <a:rPr sz="1100" b="1" dirty="0">
                <a:latin typeface="メイリオ"/>
                <a:cs typeface="メイリオ"/>
              </a:rPr>
              <a:t>第</a:t>
            </a:r>
            <a:endParaRPr sz="1100">
              <a:latin typeface="メイリオ"/>
              <a:cs typeface="メイリオ"/>
            </a:endParaRPr>
          </a:p>
          <a:p>
            <a:pPr marL="71120">
              <a:lnSpc>
                <a:spcPts val="1215"/>
              </a:lnSpc>
            </a:pPr>
            <a:r>
              <a:rPr sz="1100" b="1" dirty="0">
                <a:latin typeface="メイリオ"/>
                <a:cs typeface="メイリオ"/>
              </a:rPr>
              <a:t>3</a:t>
            </a:r>
            <a:endParaRPr sz="1100">
              <a:latin typeface="メイリオ"/>
              <a:cs typeface="メイリオ"/>
            </a:endParaRPr>
          </a:p>
          <a:p>
            <a:pPr marL="12700">
              <a:spcBef>
                <a:spcPts val="130"/>
              </a:spcBef>
            </a:pPr>
            <a:r>
              <a:rPr sz="1100" b="1" dirty="0">
                <a:latin typeface="メイリオ"/>
                <a:cs typeface="メイリオ"/>
              </a:rPr>
              <a:t>回</a:t>
            </a:r>
            <a:endParaRPr sz="1100">
              <a:latin typeface="メイリオ"/>
              <a:cs typeface="メイリオ"/>
            </a:endParaRPr>
          </a:p>
        </p:txBody>
      </p:sp>
      <p:sp>
        <p:nvSpPr>
          <p:cNvPr id="87" name="object 87"/>
          <p:cNvSpPr/>
          <p:nvPr/>
        </p:nvSpPr>
        <p:spPr>
          <a:xfrm>
            <a:off x="9727692" y="4577334"/>
            <a:ext cx="114300" cy="445134"/>
          </a:xfrm>
          <a:custGeom>
            <a:avLst/>
            <a:gdLst/>
            <a:ahLst/>
            <a:cxnLst/>
            <a:rect l="l" t="t" r="r" b="b"/>
            <a:pathLst>
              <a:path w="114300" h="445135">
                <a:moveTo>
                  <a:pt x="38100" y="330327"/>
                </a:moveTo>
                <a:lnTo>
                  <a:pt x="0" y="330327"/>
                </a:lnTo>
                <a:lnTo>
                  <a:pt x="57150" y="444627"/>
                </a:lnTo>
                <a:lnTo>
                  <a:pt x="104775" y="349377"/>
                </a:lnTo>
                <a:lnTo>
                  <a:pt x="38100" y="349377"/>
                </a:lnTo>
                <a:lnTo>
                  <a:pt x="38100" y="330327"/>
                </a:lnTo>
                <a:close/>
              </a:path>
              <a:path w="114300" h="445135">
                <a:moveTo>
                  <a:pt x="76200" y="95250"/>
                </a:moveTo>
                <a:lnTo>
                  <a:pt x="38100" y="95250"/>
                </a:lnTo>
                <a:lnTo>
                  <a:pt x="38100" y="349377"/>
                </a:lnTo>
                <a:lnTo>
                  <a:pt x="76200" y="349377"/>
                </a:lnTo>
                <a:lnTo>
                  <a:pt x="76200" y="95250"/>
                </a:lnTo>
                <a:close/>
              </a:path>
              <a:path w="114300" h="445135">
                <a:moveTo>
                  <a:pt x="114300" y="330327"/>
                </a:moveTo>
                <a:lnTo>
                  <a:pt x="76200" y="330327"/>
                </a:lnTo>
                <a:lnTo>
                  <a:pt x="76200" y="349377"/>
                </a:lnTo>
                <a:lnTo>
                  <a:pt x="104775" y="349377"/>
                </a:lnTo>
                <a:lnTo>
                  <a:pt x="114300" y="330327"/>
                </a:lnTo>
                <a:close/>
              </a:path>
              <a:path w="114300" h="445135">
                <a:moveTo>
                  <a:pt x="57150" y="0"/>
                </a:moveTo>
                <a:lnTo>
                  <a:pt x="0" y="114300"/>
                </a:lnTo>
                <a:lnTo>
                  <a:pt x="38100" y="114300"/>
                </a:lnTo>
                <a:lnTo>
                  <a:pt x="38100" y="95250"/>
                </a:lnTo>
                <a:lnTo>
                  <a:pt x="104775" y="95250"/>
                </a:lnTo>
                <a:lnTo>
                  <a:pt x="57150" y="0"/>
                </a:lnTo>
                <a:close/>
              </a:path>
              <a:path w="114300" h="445135">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88" name="object 88"/>
          <p:cNvSpPr/>
          <p:nvPr/>
        </p:nvSpPr>
        <p:spPr>
          <a:xfrm>
            <a:off x="9727692" y="3475483"/>
            <a:ext cx="114300" cy="802005"/>
          </a:xfrm>
          <a:custGeom>
            <a:avLst/>
            <a:gdLst/>
            <a:ahLst/>
            <a:cxnLst/>
            <a:rect l="l" t="t" r="r" b="b"/>
            <a:pathLst>
              <a:path w="114300" h="802004">
                <a:moveTo>
                  <a:pt x="76200" y="95250"/>
                </a:moveTo>
                <a:lnTo>
                  <a:pt x="38100" y="95250"/>
                </a:lnTo>
                <a:lnTo>
                  <a:pt x="38100" y="133349"/>
                </a:lnTo>
                <a:lnTo>
                  <a:pt x="76200" y="133349"/>
                </a:lnTo>
                <a:lnTo>
                  <a:pt x="76200" y="95250"/>
                </a:lnTo>
                <a:close/>
              </a:path>
              <a:path w="114300" h="802004">
                <a:moveTo>
                  <a:pt x="57150" y="0"/>
                </a:moveTo>
                <a:lnTo>
                  <a:pt x="0" y="114300"/>
                </a:lnTo>
                <a:lnTo>
                  <a:pt x="38100" y="114300"/>
                </a:lnTo>
                <a:lnTo>
                  <a:pt x="38100" y="95250"/>
                </a:lnTo>
                <a:lnTo>
                  <a:pt x="104775" y="95250"/>
                </a:lnTo>
                <a:lnTo>
                  <a:pt x="57150" y="0"/>
                </a:lnTo>
                <a:close/>
              </a:path>
              <a:path w="114300" h="802004">
                <a:moveTo>
                  <a:pt x="104775" y="95250"/>
                </a:moveTo>
                <a:lnTo>
                  <a:pt x="76200" y="95250"/>
                </a:lnTo>
                <a:lnTo>
                  <a:pt x="76200" y="114300"/>
                </a:lnTo>
                <a:lnTo>
                  <a:pt x="114300" y="114300"/>
                </a:lnTo>
                <a:lnTo>
                  <a:pt x="104775" y="95250"/>
                </a:lnTo>
                <a:close/>
              </a:path>
              <a:path w="114300" h="802004">
                <a:moveTo>
                  <a:pt x="76200" y="171449"/>
                </a:moveTo>
                <a:lnTo>
                  <a:pt x="38100" y="171449"/>
                </a:lnTo>
                <a:lnTo>
                  <a:pt x="38100" y="209549"/>
                </a:lnTo>
                <a:lnTo>
                  <a:pt x="76200" y="209549"/>
                </a:lnTo>
                <a:lnTo>
                  <a:pt x="76200" y="171449"/>
                </a:lnTo>
                <a:close/>
              </a:path>
              <a:path w="114300" h="802004">
                <a:moveTo>
                  <a:pt x="76200" y="247649"/>
                </a:moveTo>
                <a:lnTo>
                  <a:pt x="38100" y="247649"/>
                </a:lnTo>
                <a:lnTo>
                  <a:pt x="38100" y="285749"/>
                </a:lnTo>
                <a:lnTo>
                  <a:pt x="76200" y="285749"/>
                </a:lnTo>
                <a:lnTo>
                  <a:pt x="76200" y="247649"/>
                </a:lnTo>
                <a:close/>
              </a:path>
              <a:path w="114300" h="802004">
                <a:moveTo>
                  <a:pt x="76200" y="323849"/>
                </a:moveTo>
                <a:lnTo>
                  <a:pt x="38100" y="323849"/>
                </a:lnTo>
                <a:lnTo>
                  <a:pt x="38100" y="361949"/>
                </a:lnTo>
                <a:lnTo>
                  <a:pt x="76200" y="361949"/>
                </a:lnTo>
                <a:lnTo>
                  <a:pt x="76200" y="323849"/>
                </a:lnTo>
                <a:close/>
              </a:path>
              <a:path w="114300" h="802004">
                <a:moveTo>
                  <a:pt x="76200" y="400049"/>
                </a:moveTo>
                <a:lnTo>
                  <a:pt x="38100" y="400049"/>
                </a:lnTo>
                <a:lnTo>
                  <a:pt x="38100" y="438149"/>
                </a:lnTo>
                <a:lnTo>
                  <a:pt x="76200" y="438149"/>
                </a:lnTo>
                <a:lnTo>
                  <a:pt x="76200" y="400049"/>
                </a:lnTo>
                <a:close/>
              </a:path>
              <a:path w="114300" h="802004">
                <a:moveTo>
                  <a:pt x="76200" y="476249"/>
                </a:moveTo>
                <a:lnTo>
                  <a:pt x="38100" y="476249"/>
                </a:lnTo>
                <a:lnTo>
                  <a:pt x="38100" y="514349"/>
                </a:lnTo>
                <a:lnTo>
                  <a:pt x="76200" y="514349"/>
                </a:lnTo>
                <a:lnTo>
                  <a:pt x="76200" y="476249"/>
                </a:lnTo>
                <a:close/>
              </a:path>
              <a:path w="114300" h="802004">
                <a:moveTo>
                  <a:pt x="76200" y="552449"/>
                </a:moveTo>
                <a:lnTo>
                  <a:pt x="38100" y="552449"/>
                </a:lnTo>
                <a:lnTo>
                  <a:pt x="38100" y="590549"/>
                </a:lnTo>
                <a:lnTo>
                  <a:pt x="76200" y="590549"/>
                </a:lnTo>
                <a:lnTo>
                  <a:pt x="76200" y="552449"/>
                </a:lnTo>
                <a:close/>
              </a:path>
              <a:path w="114300" h="802004">
                <a:moveTo>
                  <a:pt x="76200" y="628649"/>
                </a:moveTo>
                <a:lnTo>
                  <a:pt x="38100" y="628649"/>
                </a:lnTo>
                <a:lnTo>
                  <a:pt x="38100" y="666749"/>
                </a:lnTo>
                <a:lnTo>
                  <a:pt x="76200" y="666749"/>
                </a:lnTo>
                <a:lnTo>
                  <a:pt x="76200" y="628649"/>
                </a:lnTo>
                <a:close/>
              </a:path>
              <a:path w="114300" h="802004">
                <a:moveTo>
                  <a:pt x="114300" y="687323"/>
                </a:moveTo>
                <a:lnTo>
                  <a:pt x="0" y="687323"/>
                </a:lnTo>
                <a:lnTo>
                  <a:pt x="57150" y="801623"/>
                </a:lnTo>
                <a:lnTo>
                  <a:pt x="104775" y="706373"/>
                </a:lnTo>
                <a:lnTo>
                  <a:pt x="38100" y="706373"/>
                </a:lnTo>
                <a:lnTo>
                  <a:pt x="38100" y="704849"/>
                </a:lnTo>
                <a:lnTo>
                  <a:pt x="105536" y="704849"/>
                </a:lnTo>
                <a:lnTo>
                  <a:pt x="114300" y="687323"/>
                </a:lnTo>
                <a:close/>
              </a:path>
              <a:path w="114300" h="802004">
                <a:moveTo>
                  <a:pt x="76200" y="704849"/>
                </a:moveTo>
                <a:lnTo>
                  <a:pt x="38100" y="704849"/>
                </a:lnTo>
                <a:lnTo>
                  <a:pt x="38100" y="706373"/>
                </a:lnTo>
                <a:lnTo>
                  <a:pt x="76200" y="706373"/>
                </a:lnTo>
                <a:lnTo>
                  <a:pt x="76200" y="704849"/>
                </a:lnTo>
                <a:close/>
              </a:path>
              <a:path w="114300" h="802004">
                <a:moveTo>
                  <a:pt x="105536" y="704849"/>
                </a:moveTo>
                <a:lnTo>
                  <a:pt x="76200" y="704849"/>
                </a:lnTo>
                <a:lnTo>
                  <a:pt x="76200" y="706373"/>
                </a:lnTo>
                <a:lnTo>
                  <a:pt x="104775" y="706373"/>
                </a:lnTo>
                <a:lnTo>
                  <a:pt x="105536" y="704849"/>
                </a:lnTo>
                <a:close/>
              </a:path>
            </a:pathLst>
          </a:custGeom>
          <a:solidFill>
            <a:srgbClr val="A6A6A6"/>
          </a:solidFill>
        </p:spPr>
        <p:txBody>
          <a:bodyPr wrap="square" lIns="0" tIns="0" rIns="0" bIns="0" rtlCol="0"/>
          <a:lstStyle/>
          <a:p>
            <a:endParaRPr/>
          </a:p>
        </p:txBody>
      </p:sp>
      <p:sp>
        <p:nvSpPr>
          <p:cNvPr id="89" name="object 89"/>
          <p:cNvSpPr/>
          <p:nvPr/>
        </p:nvSpPr>
        <p:spPr>
          <a:xfrm>
            <a:off x="9727692" y="5129021"/>
            <a:ext cx="114300" cy="1300480"/>
          </a:xfrm>
          <a:custGeom>
            <a:avLst/>
            <a:gdLst/>
            <a:ahLst/>
            <a:cxnLst/>
            <a:rect l="l" t="t" r="r" b="b"/>
            <a:pathLst>
              <a:path w="114300" h="1300479">
                <a:moveTo>
                  <a:pt x="76200" y="95250"/>
                </a:moveTo>
                <a:lnTo>
                  <a:pt x="38100" y="95250"/>
                </a:lnTo>
                <a:lnTo>
                  <a:pt x="38100" y="133349"/>
                </a:lnTo>
                <a:lnTo>
                  <a:pt x="76200" y="133349"/>
                </a:lnTo>
                <a:lnTo>
                  <a:pt x="76200" y="95250"/>
                </a:lnTo>
                <a:close/>
              </a:path>
              <a:path w="114300" h="1300479">
                <a:moveTo>
                  <a:pt x="57150" y="0"/>
                </a:moveTo>
                <a:lnTo>
                  <a:pt x="0" y="114299"/>
                </a:lnTo>
                <a:lnTo>
                  <a:pt x="38100" y="114299"/>
                </a:lnTo>
                <a:lnTo>
                  <a:pt x="38100" y="95250"/>
                </a:lnTo>
                <a:lnTo>
                  <a:pt x="104775" y="95250"/>
                </a:lnTo>
                <a:lnTo>
                  <a:pt x="57150" y="0"/>
                </a:lnTo>
                <a:close/>
              </a:path>
              <a:path w="114300" h="1300479">
                <a:moveTo>
                  <a:pt x="104775" y="95250"/>
                </a:moveTo>
                <a:lnTo>
                  <a:pt x="76200" y="95250"/>
                </a:lnTo>
                <a:lnTo>
                  <a:pt x="76200" y="114299"/>
                </a:lnTo>
                <a:lnTo>
                  <a:pt x="114300" y="114299"/>
                </a:lnTo>
                <a:lnTo>
                  <a:pt x="104775" y="95250"/>
                </a:lnTo>
                <a:close/>
              </a:path>
              <a:path w="114300" h="1300479">
                <a:moveTo>
                  <a:pt x="76200" y="171449"/>
                </a:moveTo>
                <a:lnTo>
                  <a:pt x="38100" y="171449"/>
                </a:lnTo>
                <a:lnTo>
                  <a:pt x="38100" y="209549"/>
                </a:lnTo>
                <a:lnTo>
                  <a:pt x="76200" y="209549"/>
                </a:lnTo>
                <a:lnTo>
                  <a:pt x="76200" y="171449"/>
                </a:lnTo>
                <a:close/>
              </a:path>
              <a:path w="114300" h="1300479">
                <a:moveTo>
                  <a:pt x="76200" y="247649"/>
                </a:moveTo>
                <a:lnTo>
                  <a:pt x="38100" y="247649"/>
                </a:lnTo>
                <a:lnTo>
                  <a:pt x="38100" y="285749"/>
                </a:lnTo>
                <a:lnTo>
                  <a:pt x="76200" y="285749"/>
                </a:lnTo>
                <a:lnTo>
                  <a:pt x="76200" y="247649"/>
                </a:lnTo>
                <a:close/>
              </a:path>
              <a:path w="114300" h="1300479">
                <a:moveTo>
                  <a:pt x="76200" y="323849"/>
                </a:moveTo>
                <a:lnTo>
                  <a:pt x="38100" y="323849"/>
                </a:lnTo>
                <a:lnTo>
                  <a:pt x="38100" y="361949"/>
                </a:lnTo>
                <a:lnTo>
                  <a:pt x="76200" y="361949"/>
                </a:lnTo>
                <a:lnTo>
                  <a:pt x="76200" y="323849"/>
                </a:lnTo>
                <a:close/>
              </a:path>
              <a:path w="114300" h="1300479">
                <a:moveTo>
                  <a:pt x="76200" y="400049"/>
                </a:moveTo>
                <a:lnTo>
                  <a:pt x="38100" y="400049"/>
                </a:lnTo>
                <a:lnTo>
                  <a:pt x="38100" y="438149"/>
                </a:lnTo>
                <a:lnTo>
                  <a:pt x="76200" y="438149"/>
                </a:lnTo>
                <a:lnTo>
                  <a:pt x="76200" y="400049"/>
                </a:lnTo>
                <a:close/>
              </a:path>
              <a:path w="114300" h="1300479">
                <a:moveTo>
                  <a:pt x="76200" y="476249"/>
                </a:moveTo>
                <a:lnTo>
                  <a:pt x="38100" y="476249"/>
                </a:lnTo>
                <a:lnTo>
                  <a:pt x="38100" y="514349"/>
                </a:lnTo>
                <a:lnTo>
                  <a:pt x="76200" y="514349"/>
                </a:lnTo>
                <a:lnTo>
                  <a:pt x="76200" y="476249"/>
                </a:lnTo>
                <a:close/>
              </a:path>
              <a:path w="114300" h="1300479">
                <a:moveTo>
                  <a:pt x="76200" y="552449"/>
                </a:moveTo>
                <a:lnTo>
                  <a:pt x="38100" y="552449"/>
                </a:lnTo>
                <a:lnTo>
                  <a:pt x="38100" y="590549"/>
                </a:lnTo>
                <a:lnTo>
                  <a:pt x="76200" y="590549"/>
                </a:lnTo>
                <a:lnTo>
                  <a:pt x="76200" y="552449"/>
                </a:lnTo>
                <a:close/>
              </a:path>
              <a:path w="114300" h="1300479">
                <a:moveTo>
                  <a:pt x="76200" y="628649"/>
                </a:moveTo>
                <a:lnTo>
                  <a:pt x="38100" y="628649"/>
                </a:lnTo>
                <a:lnTo>
                  <a:pt x="38100" y="666749"/>
                </a:lnTo>
                <a:lnTo>
                  <a:pt x="76200" y="666749"/>
                </a:lnTo>
                <a:lnTo>
                  <a:pt x="76200" y="628649"/>
                </a:lnTo>
                <a:close/>
              </a:path>
              <a:path w="114300" h="1300479">
                <a:moveTo>
                  <a:pt x="76200" y="704849"/>
                </a:moveTo>
                <a:lnTo>
                  <a:pt x="38100" y="704849"/>
                </a:lnTo>
                <a:lnTo>
                  <a:pt x="38100" y="742949"/>
                </a:lnTo>
                <a:lnTo>
                  <a:pt x="76200" y="742949"/>
                </a:lnTo>
                <a:lnTo>
                  <a:pt x="76200" y="704849"/>
                </a:lnTo>
                <a:close/>
              </a:path>
              <a:path w="114300" h="1300479">
                <a:moveTo>
                  <a:pt x="76200" y="781049"/>
                </a:moveTo>
                <a:lnTo>
                  <a:pt x="38100" y="781049"/>
                </a:lnTo>
                <a:lnTo>
                  <a:pt x="38100" y="819149"/>
                </a:lnTo>
                <a:lnTo>
                  <a:pt x="76200" y="819149"/>
                </a:lnTo>
                <a:lnTo>
                  <a:pt x="76200" y="781049"/>
                </a:lnTo>
                <a:close/>
              </a:path>
              <a:path w="114300" h="1300479">
                <a:moveTo>
                  <a:pt x="76200" y="857249"/>
                </a:moveTo>
                <a:lnTo>
                  <a:pt x="38100" y="857249"/>
                </a:lnTo>
                <a:lnTo>
                  <a:pt x="38100" y="895349"/>
                </a:lnTo>
                <a:lnTo>
                  <a:pt x="76200" y="895349"/>
                </a:lnTo>
                <a:lnTo>
                  <a:pt x="76200" y="857249"/>
                </a:lnTo>
                <a:close/>
              </a:path>
              <a:path w="114300" h="1300479">
                <a:moveTo>
                  <a:pt x="76200" y="933449"/>
                </a:moveTo>
                <a:lnTo>
                  <a:pt x="38100" y="933449"/>
                </a:lnTo>
                <a:lnTo>
                  <a:pt x="38100" y="971549"/>
                </a:lnTo>
                <a:lnTo>
                  <a:pt x="76200" y="971549"/>
                </a:lnTo>
                <a:lnTo>
                  <a:pt x="76200" y="933449"/>
                </a:lnTo>
                <a:close/>
              </a:path>
              <a:path w="114300" h="1300479">
                <a:moveTo>
                  <a:pt x="76200" y="1009649"/>
                </a:moveTo>
                <a:lnTo>
                  <a:pt x="38100" y="1009649"/>
                </a:lnTo>
                <a:lnTo>
                  <a:pt x="38100" y="1047749"/>
                </a:lnTo>
                <a:lnTo>
                  <a:pt x="76200" y="1047749"/>
                </a:lnTo>
                <a:lnTo>
                  <a:pt x="76200" y="1009649"/>
                </a:lnTo>
                <a:close/>
              </a:path>
              <a:path w="114300" h="1300479">
                <a:moveTo>
                  <a:pt x="76200" y="1085849"/>
                </a:moveTo>
                <a:lnTo>
                  <a:pt x="38100" y="1085849"/>
                </a:lnTo>
                <a:lnTo>
                  <a:pt x="38100" y="1123949"/>
                </a:lnTo>
                <a:lnTo>
                  <a:pt x="76200" y="1123949"/>
                </a:lnTo>
                <a:lnTo>
                  <a:pt x="76200" y="1085849"/>
                </a:lnTo>
                <a:close/>
              </a:path>
              <a:path w="114300" h="1300479">
                <a:moveTo>
                  <a:pt x="38100" y="1186141"/>
                </a:moveTo>
                <a:lnTo>
                  <a:pt x="0" y="1186141"/>
                </a:lnTo>
                <a:lnTo>
                  <a:pt x="57150" y="1300441"/>
                </a:lnTo>
                <a:lnTo>
                  <a:pt x="107295" y="1200149"/>
                </a:lnTo>
                <a:lnTo>
                  <a:pt x="38100" y="1200149"/>
                </a:lnTo>
                <a:lnTo>
                  <a:pt x="38100" y="1186141"/>
                </a:lnTo>
                <a:close/>
              </a:path>
              <a:path w="114300" h="1300479">
                <a:moveTo>
                  <a:pt x="76200" y="1162049"/>
                </a:moveTo>
                <a:lnTo>
                  <a:pt x="38100" y="1162049"/>
                </a:lnTo>
                <a:lnTo>
                  <a:pt x="38100" y="1200149"/>
                </a:lnTo>
                <a:lnTo>
                  <a:pt x="76200" y="1200149"/>
                </a:lnTo>
                <a:lnTo>
                  <a:pt x="76200" y="1162049"/>
                </a:lnTo>
                <a:close/>
              </a:path>
              <a:path w="114300" h="1300479">
                <a:moveTo>
                  <a:pt x="114300" y="1186141"/>
                </a:moveTo>
                <a:lnTo>
                  <a:pt x="76200" y="1186141"/>
                </a:lnTo>
                <a:lnTo>
                  <a:pt x="76200" y="1200149"/>
                </a:lnTo>
                <a:lnTo>
                  <a:pt x="107295" y="1200149"/>
                </a:lnTo>
                <a:lnTo>
                  <a:pt x="114300" y="1186141"/>
                </a:lnTo>
                <a:close/>
              </a:path>
            </a:pathLst>
          </a:custGeom>
          <a:solidFill>
            <a:srgbClr val="A6A6A6"/>
          </a:solidFill>
        </p:spPr>
        <p:txBody>
          <a:bodyPr wrap="square" lIns="0" tIns="0" rIns="0" bIns="0" rtlCol="0"/>
          <a:lstStyle/>
          <a:p>
            <a:endParaRPr/>
          </a:p>
        </p:txBody>
      </p:sp>
      <p:sp>
        <p:nvSpPr>
          <p:cNvPr id="90" name="object 90"/>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109</a:t>
            </a:fld>
            <a:endParaRPr dirty="0"/>
          </a:p>
        </p:txBody>
      </p:sp>
      <p:sp>
        <p:nvSpPr>
          <p:cNvPr id="91" name="object 91"/>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92" name="object 92"/>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11</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258495" y="2222719"/>
            <a:ext cx="5772150" cy="3105150"/>
          </a:xfrm>
          <a:prstGeom prst="rect">
            <a:avLst/>
          </a:prstGeom>
        </p:spPr>
      </p:pic>
      <p:sp>
        <p:nvSpPr>
          <p:cNvPr id="6" name="角丸四角形吹き出し 5"/>
          <p:cNvSpPr/>
          <p:nvPr/>
        </p:nvSpPr>
        <p:spPr>
          <a:xfrm>
            <a:off x="2998871" y="6144914"/>
            <a:ext cx="1380920" cy="416459"/>
          </a:xfrm>
          <a:prstGeom prst="wedgeRoundRectCallout">
            <a:avLst>
              <a:gd name="adj1" fmla="val 133235"/>
              <a:gd name="adj2" fmla="val -367139"/>
              <a:gd name="adj3" fmla="val 16667"/>
            </a:avLst>
          </a:prstGeom>
          <a:solidFill>
            <a:srgbClr val="FF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秘密鍵</a:t>
            </a:r>
          </a:p>
        </p:txBody>
      </p:sp>
      <p:sp>
        <p:nvSpPr>
          <p:cNvPr id="21" name="角丸四角形吹き出し 20"/>
          <p:cNvSpPr/>
          <p:nvPr/>
        </p:nvSpPr>
        <p:spPr>
          <a:xfrm>
            <a:off x="1432809" y="6144914"/>
            <a:ext cx="1380920" cy="416459"/>
          </a:xfrm>
          <a:prstGeom prst="wedgeRoundRectCallout">
            <a:avLst>
              <a:gd name="adj1" fmla="val -40502"/>
              <a:gd name="adj2" fmla="val -569312"/>
              <a:gd name="adj3" fmla="val 16667"/>
            </a:avLst>
          </a:prstGeom>
          <a:solidFill>
            <a:srgbClr val="7030A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eiryo UI" panose="020B0604030504040204" pitchFamily="50" charset="-128"/>
                <a:ea typeface="Meiryo UI" panose="020B0604030504040204" pitchFamily="50" charset="-128"/>
              </a:rPr>
              <a:t>公開</a:t>
            </a:r>
            <a:r>
              <a:rPr kumimoji="1" lang="ja-JP" altLang="en-US" dirty="0">
                <a:latin typeface="Meiryo UI" panose="020B0604030504040204" pitchFamily="50" charset="-128"/>
                <a:ea typeface="Meiryo UI" panose="020B0604030504040204" pitchFamily="50" charset="-128"/>
              </a:rPr>
              <a:t>鍵</a:t>
            </a:r>
          </a:p>
        </p:txBody>
      </p:sp>
      <p:pic>
        <p:nvPicPr>
          <p:cNvPr id="22" name="図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787" y="614130"/>
            <a:ext cx="5423197" cy="6181120"/>
          </a:xfrm>
          <a:prstGeom prst="rect">
            <a:avLst/>
          </a:prstGeom>
        </p:spPr>
      </p:pic>
    </p:spTree>
    <p:extLst>
      <p:ext uri="{BB962C8B-B14F-4D97-AF65-F5344CB8AC3E}">
        <p14:creationId xmlns:p14="http://schemas.microsoft.com/office/powerpoint/2010/main" val="5259908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3" name="object 3"/>
          <p:cNvSpPr txBox="1"/>
          <p:nvPr/>
        </p:nvSpPr>
        <p:spPr>
          <a:xfrm>
            <a:off x="4187444" y="471042"/>
            <a:ext cx="3683000" cy="299720"/>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運送会社におけるデジタル通貨決済</a:t>
            </a:r>
            <a:endParaRPr>
              <a:latin typeface="メイリオ"/>
              <a:cs typeface="メイリオ"/>
            </a:endParaRPr>
          </a:p>
        </p:txBody>
      </p:sp>
      <p:pic>
        <p:nvPicPr>
          <p:cNvPr id="4" name="object 4"/>
          <p:cNvPicPr/>
          <p:nvPr/>
        </p:nvPicPr>
        <p:blipFill>
          <a:blip r:embed="rId2" cstate="print"/>
          <a:stretch>
            <a:fillRect/>
          </a:stretch>
        </p:blipFill>
        <p:spPr>
          <a:xfrm>
            <a:off x="2170176" y="1124711"/>
            <a:ext cx="3854196" cy="274320"/>
          </a:xfrm>
          <a:prstGeom prst="rect">
            <a:avLst/>
          </a:prstGeom>
        </p:spPr>
      </p:pic>
      <p:sp>
        <p:nvSpPr>
          <p:cNvPr id="5" name="object 5"/>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6" name="object 6"/>
          <p:cNvPicPr/>
          <p:nvPr/>
        </p:nvPicPr>
        <p:blipFill>
          <a:blip r:embed="rId3" cstate="print"/>
          <a:stretch>
            <a:fillRect/>
          </a:stretch>
        </p:blipFill>
        <p:spPr>
          <a:xfrm>
            <a:off x="6239255" y="1124711"/>
            <a:ext cx="3855720" cy="274320"/>
          </a:xfrm>
          <a:prstGeom prst="rect">
            <a:avLst/>
          </a:prstGeom>
        </p:spPr>
      </p:pic>
      <p:sp>
        <p:nvSpPr>
          <p:cNvPr id="7" name="object 7"/>
          <p:cNvSpPr txBox="1"/>
          <p:nvPr/>
        </p:nvSpPr>
        <p:spPr>
          <a:xfrm>
            <a:off x="7885558" y="1115696"/>
            <a:ext cx="565785" cy="228909"/>
          </a:xfrm>
          <a:prstGeom prst="rect">
            <a:avLst/>
          </a:prstGeom>
        </p:spPr>
        <p:txBody>
          <a:bodyPr vert="horz" wrap="square" lIns="0" tIns="13335" rIns="0" bIns="0" rtlCol="0">
            <a:spAutoFit/>
          </a:bodyPr>
          <a:lstStyle/>
          <a:p>
            <a:pPr marL="12700">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8" name="object 8"/>
          <p:cNvGrpSpPr/>
          <p:nvPr/>
        </p:nvGrpSpPr>
        <p:grpSpPr>
          <a:xfrm>
            <a:off x="1964437" y="2179321"/>
            <a:ext cx="8156575" cy="4238625"/>
            <a:chOff x="440436" y="2179320"/>
            <a:chExt cx="8156575" cy="4238625"/>
          </a:xfrm>
        </p:grpSpPr>
        <p:pic>
          <p:nvPicPr>
            <p:cNvPr id="9" name="object 9"/>
            <p:cNvPicPr/>
            <p:nvPr/>
          </p:nvPicPr>
          <p:blipFill>
            <a:blip r:embed="rId4" cstate="print"/>
            <a:stretch>
              <a:fillRect/>
            </a:stretch>
          </p:blipFill>
          <p:spPr>
            <a:xfrm>
              <a:off x="704088" y="5791200"/>
              <a:ext cx="7892796" cy="626364"/>
            </a:xfrm>
            <a:prstGeom prst="rect">
              <a:avLst/>
            </a:prstGeom>
          </p:spPr>
        </p:pic>
        <p:pic>
          <p:nvPicPr>
            <p:cNvPr id="10" name="object 10"/>
            <p:cNvPicPr/>
            <p:nvPr/>
          </p:nvPicPr>
          <p:blipFill>
            <a:blip r:embed="rId5" cstate="print"/>
            <a:stretch>
              <a:fillRect/>
            </a:stretch>
          </p:blipFill>
          <p:spPr>
            <a:xfrm>
              <a:off x="7694676" y="2179320"/>
              <a:ext cx="688848" cy="3592067"/>
            </a:xfrm>
            <a:prstGeom prst="rect">
              <a:avLst/>
            </a:prstGeom>
          </p:spPr>
        </p:pic>
        <p:sp>
          <p:nvSpPr>
            <p:cNvPr id="11" name="object 11"/>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12" name="object 12"/>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grpSp>
        <p:nvGrpSpPr>
          <p:cNvPr id="13" name="object 13"/>
          <p:cNvGrpSpPr/>
          <p:nvPr/>
        </p:nvGrpSpPr>
        <p:grpSpPr>
          <a:xfrm>
            <a:off x="2285873" y="2281427"/>
            <a:ext cx="8089900" cy="4136390"/>
            <a:chOff x="761873" y="2281427"/>
            <a:chExt cx="8089900" cy="4136390"/>
          </a:xfrm>
        </p:grpSpPr>
        <p:sp>
          <p:nvSpPr>
            <p:cNvPr id="14" name="object 14"/>
            <p:cNvSpPr/>
            <p:nvPr/>
          </p:nvSpPr>
          <p:spPr>
            <a:xfrm>
              <a:off x="8388095" y="5779007"/>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15" name="object 15"/>
            <p:cNvPicPr/>
            <p:nvPr/>
          </p:nvPicPr>
          <p:blipFill>
            <a:blip r:embed="rId6" cstate="print"/>
            <a:stretch>
              <a:fillRect/>
            </a:stretch>
          </p:blipFill>
          <p:spPr>
            <a:xfrm>
              <a:off x="2542928" y="3941063"/>
              <a:ext cx="253611" cy="315468"/>
            </a:xfrm>
            <a:prstGeom prst="rect">
              <a:avLst/>
            </a:prstGeom>
          </p:spPr>
        </p:pic>
        <p:sp>
          <p:nvSpPr>
            <p:cNvPr id="16" name="object 16"/>
            <p:cNvSpPr/>
            <p:nvPr/>
          </p:nvSpPr>
          <p:spPr>
            <a:xfrm>
              <a:off x="765048" y="5237988"/>
              <a:ext cx="2677795" cy="361315"/>
            </a:xfrm>
            <a:custGeom>
              <a:avLst/>
              <a:gdLst/>
              <a:ahLst/>
              <a:cxnLst/>
              <a:rect l="l" t="t" r="r" b="b"/>
              <a:pathLst>
                <a:path w="2677795" h="361314">
                  <a:moveTo>
                    <a:pt x="0" y="361188"/>
                  </a:moveTo>
                  <a:lnTo>
                    <a:pt x="2677667" y="361188"/>
                  </a:lnTo>
                  <a:lnTo>
                    <a:pt x="2677667" y="0"/>
                  </a:lnTo>
                  <a:lnTo>
                    <a:pt x="0" y="0"/>
                  </a:lnTo>
                  <a:lnTo>
                    <a:pt x="0" y="361188"/>
                  </a:lnTo>
                  <a:close/>
                </a:path>
              </a:pathLst>
            </a:custGeom>
            <a:ln w="6350">
              <a:solidFill>
                <a:srgbClr val="A6A6A6"/>
              </a:solidFill>
            </a:ln>
          </p:spPr>
          <p:txBody>
            <a:bodyPr wrap="square" lIns="0" tIns="0" rIns="0" bIns="0" rtlCol="0"/>
            <a:lstStyle/>
            <a:p>
              <a:endParaRPr/>
            </a:p>
          </p:txBody>
        </p:sp>
        <p:pic>
          <p:nvPicPr>
            <p:cNvPr id="17" name="object 17"/>
            <p:cNvPicPr/>
            <p:nvPr/>
          </p:nvPicPr>
          <p:blipFill>
            <a:blip r:embed="rId7" cstate="print"/>
            <a:stretch>
              <a:fillRect/>
            </a:stretch>
          </p:blipFill>
          <p:spPr>
            <a:xfrm>
              <a:off x="2303083" y="5259323"/>
              <a:ext cx="225233" cy="312419"/>
            </a:xfrm>
            <a:prstGeom prst="rect">
              <a:avLst/>
            </a:prstGeom>
          </p:spPr>
        </p:pic>
        <p:pic>
          <p:nvPicPr>
            <p:cNvPr id="18" name="object 18"/>
            <p:cNvPicPr/>
            <p:nvPr/>
          </p:nvPicPr>
          <p:blipFill>
            <a:blip r:embed="rId8" cstate="print"/>
            <a:stretch>
              <a:fillRect/>
            </a:stretch>
          </p:blipFill>
          <p:spPr>
            <a:xfrm>
              <a:off x="2071683" y="2281427"/>
              <a:ext cx="302708" cy="333756"/>
            </a:xfrm>
            <a:prstGeom prst="rect">
              <a:avLst/>
            </a:prstGeom>
          </p:spPr>
        </p:pic>
        <p:pic>
          <p:nvPicPr>
            <p:cNvPr id="19" name="object 19"/>
            <p:cNvPicPr/>
            <p:nvPr/>
          </p:nvPicPr>
          <p:blipFill>
            <a:blip r:embed="rId9" cstate="print"/>
            <a:stretch>
              <a:fillRect/>
            </a:stretch>
          </p:blipFill>
          <p:spPr>
            <a:xfrm>
              <a:off x="1628057" y="4078223"/>
              <a:ext cx="420198" cy="463295"/>
            </a:xfrm>
            <a:prstGeom prst="rect">
              <a:avLst/>
            </a:prstGeom>
          </p:spPr>
        </p:pic>
        <p:sp>
          <p:nvSpPr>
            <p:cNvPr id="20" name="object 20"/>
            <p:cNvSpPr/>
            <p:nvPr/>
          </p:nvSpPr>
          <p:spPr>
            <a:xfrm>
              <a:off x="1115568" y="4128516"/>
              <a:ext cx="1129665" cy="361315"/>
            </a:xfrm>
            <a:custGeom>
              <a:avLst/>
              <a:gdLst/>
              <a:ahLst/>
              <a:cxnLst/>
              <a:rect l="l" t="t" r="r" b="b"/>
              <a:pathLst>
                <a:path w="1129664" h="361314">
                  <a:moveTo>
                    <a:pt x="0" y="361187"/>
                  </a:moveTo>
                  <a:lnTo>
                    <a:pt x="1129283" y="361187"/>
                  </a:lnTo>
                  <a:lnTo>
                    <a:pt x="1129283" y="0"/>
                  </a:lnTo>
                  <a:lnTo>
                    <a:pt x="0" y="0"/>
                  </a:lnTo>
                  <a:lnTo>
                    <a:pt x="0" y="361187"/>
                  </a:lnTo>
                  <a:close/>
                </a:path>
              </a:pathLst>
            </a:custGeom>
            <a:ln w="6350">
              <a:solidFill>
                <a:srgbClr val="A6A6A6"/>
              </a:solidFill>
            </a:ln>
          </p:spPr>
          <p:txBody>
            <a:bodyPr wrap="square" lIns="0" tIns="0" rIns="0" bIns="0" rtlCol="0"/>
            <a:lstStyle/>
            <a:p>
              <a:endParaRPr/>
            </a:p>
          </p:txBody>
        </p:sp>
        <p:pic>
          <p:nvPicPr>
            <p:cNvPr id="21" name="object 21"/>
            <p:cNvPicPr/>
            <p:nvPr/>
          </p:nvPicPr>
          <p:blipFill>
            <a:blip r:embed="rId8" cstate="print"/>
            <a:stretch>
              <a:fillRect/>
            </a:stretch>
          </p:blipFill>
          <p:spPr>
            <a:xfrm>
              <a:off x="2867211" y="2822447"/>
              <a:ext cx="302708" cy="333755"/>
            </a:xfrm>
            <a:prstGeom prst="rect">
              <a:avLst/>
            </a:prstGeom>
          </p:spPr>
        </p:pic>
        <p:pic>
          <p:nvPicPr>
            <p:cNvPr id="22" name="object 22"/>
            <p:cNvPicPr/>
            <p:nvPr/>
          </p:nvPicPr>
          <p:blipFill>
            <a:blip r:embed="rId8" cstate="print"/>
            <a:stretch>
              <a:fillRect/>
            </a:stretch>
          </p:blipFill>
          <p:spPr>
            <a:xfrm>
              <a:off x="2867211" y="3384803"/>
              <a:ext cx="302708" cy="333756"/>
            </a:xfrm>
            <a:prstGeom prst="rect">
              <a:avLst/>
            </a:prstGeom>
          </p:spPr>
        </p:pic>
      </p:grpSp>
      <p:pic>
        <p:nvPicPr>
          <p:cNvPr id="23" name="object 23"/>
          <p:cNvPicPr/>
          <p:nvPr/>
        </p:nvPicPr>
        <p:blipFill>
          <a:blip r:embed="rId10" cstate="print"/>
          <a:stretch>
            <a:fillRect/>
          </a:stretch>
        </p:blipFill>
        <p:spPr>
          <a:xfrm>
            <a:off x="2191512" y="1481327"/>
            <a:ext cx="3813048" cy="580644"/>
          </a:xfrm>
          <a:prstGeom prst="rect">
            <a:avLst/>
          </a:prstGeom>
        </p:spPr>
      </p:pic>
      <p:sp>
        <p:nvSpPr>
          <p:cNvPr id="24" name="object 24"/>
          <p:cNvSpPr txBox="1"/>
          <p:nvPr/>
        </p:nvSpPr>
        <p:spPr>
          <a:xfrm>
            <a:off x="2271167"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代引配送には、営業所における現</a:t>
            </a:r>
            <a:r>
              <a:rPr sz="1000" i="1" dirty="0">
                <a:latin typeface="メイリオ"/>
                <a:cs typeface="メイリオ"/>
              </a:rPr>
              <a:t>金</a:t>
            </a:r>
            <a:r>
              <a:rPr sz="1000" i="1" spc="-10" dirty="0">
                <a:latin typeface="メイリオ"/>
                <a:cs typeface="メイリオ"/>
              </a:rPr>
              <a:t>管理</a:t>
            </a:r>
            <a:r>
              <a:rPr sz="1000" i="1" dirty="0">
                <a:latin typeface="メイリオ"/>
                <a:cs typeface="メイリオ"/>
              </a:rPr>
              <a:t>コ</a:t>
            </a:r>
            <a:r>
              <a:rPr sz="1000" i="1" spc="-10" dirty="0">
                <a:latin typeface="メイリオ"/>
                <a:cs typeface="メイリオ"/>
              </a:rPr>
              <a:t>スト</a:t>
            </a:r>
            <a:r>
              <a:rPr sz="1000" i="1" dirty="0">
                <a:latin typeface="メイリオ"/>
                <a:cs typeface="メイリオ"/>
              </a:rPr>
              <a:t>が</a:t>
            </a:r>
            <a:r>
              <a:rPr sz="1000" i="1" spc="-10" dirty="0">
                <a:latin typeface="メイリオ"/>
                <a:cs typeface="メイリオ"/>
              </a:rPr>
              <a:t>かか</a:t>
            </a:r>
            <a:r>
              <a:rPr sz="1000" i="1" dirty="0">
                <a:latin typeface="メイリオ"/>
                <a:cs typeface="メイリオ"/>
              </a:rPr>
              <a:t>る</a:t>
            </a:r>
            <a:r>
              <a:rPr sz="1000" i="1" spc="-10" dirty="0">
                <a:latin typeface="メイリオ"/>
                <a:cs typeface="メイリオ"/>
              </a:rPr>
              <a:t>こと</a:t>
            </a:r>
            <a:r>
              <a:rPr sz="1000" i="1" spc="-50" dirty="0">
                <a:latin typeface="メイリオ"/>
                <a:cs typeface="メイリオ"/>
              </a:rPr>
              <a:t>に</a:t>
            </a:r>
            <a:r>
              <a:rPr sz="1000" i="1" spc="-10" dirty="0">
                <a:latin typeface="メイリオ"/>
                <a:cs typeface="メイリオ"/>
              </a:rPr>
              <a:t>加え、関連会社への各種手数料等</a:t>
            </a:r>
            <a:r>
              <a:rPr sz="1000" i="1" dirty="0">
                <a:latin typeface="メイリオ"/>
                <a:cs typeface="メイリオ"/>
              </a:rPr>
              <a:t>の</a:t>
            </a:r>
            <a:r>
              <a:rPr sz="1000" i="1" spc="-10" dirty="0">
                <a:latin typeface="メイリオ"/>
                <a:cs typeface="メイリオ"/>
              </a:rPr>
              <a:t>支払</a:t>
            </a:r>
            <a:r>
              <a:rPr sz="1000" i="1" dirty="0">
                <a:latin typeface="メイリオ"/>
                <a:cs typeface="メイリオ"/>
              </a:rPr>
              <a:t>や</a:t>
            </a:r>
            <a:r>
              <a:rPr sz="1000" i="1" spc="-10" dirty="0">
                <a:latin typeface="メイリオ"/>
                <a:cs typeface="メイリオ"/>
              </a:rPr>
              <a:t>販売</a:t>
            </a:r>
            <a:r>
              <a:rPr sz="1000" i="1" dirty="0">
                <a:latin typeface="メイリオ"/>
                <a:cs typeface="メイリオ"/>
              </a:rPr>
              <a:t>者</a:t>
            </a:r>
            <a:r>
              <a:rPr sz="1000" i="1" spc="-10" dirty="0">
                <a:latin typeface="メイリオ"/>
                <a:cs typeface="メイリオ"/>
              </a:rPr>
              <a:t>への</a:t>
            </a:r>
            <a:r>
              <a:rPr sz="1000" i="1" dirty="0">
                <a:latin typeface="メイリオ"/>
                <a:cs typeface="メイリオ"/>
              </a:rPr>
              <a:t>商</a:t>
            </a:r>
            <a:r>
              <a:rPr sz="1000" i="1" spc="-10" dirty="0">
                <a:latin typeface="メイリオ"/>
                <a:cs typeface="メイリオ"/>
              </a:rPr>
              <a:t>品代</a:t>
            </a:r>
            <a:r>
              <a:rPr sz="1000" i="1" spc="-50" dirty="0">
                <a:latin typeface="メイリオ"/>
                <a:cs typeface="メイリオ"/>
              </a:rPr>
              <a:t>金</a:t>
            </a:r>
            <a:r>
              <a:rPr sz="1000" i="1" spc="-10" dirty="0">
                <a:latin typeface="メイリオ"/>
                <a:cs typeface="メイリオ"/>
              </a:rPr>
              <a:t>の支払完了までに長いリードタイ</a:t>
            </a:r>
            <a:r>
              <a:rPr sz="1000" i="1" dirty="0">
                <a:latin typeface="メイリオ"/>
                <a:cs typeface="メイリオ"/>
              </a:rPr>
              <a:t>ム</a:t>
            </a:r>
            <a:r>
              <a:rPr sz="1000" i="1" spc="-10" dirty="0">
                <a:latin typeface="メイリオ"/>
                <a:cs typeface="メイリオ"/>
              </a:rPr>
              <a:t>を要</a:t>
            </a:r>
            <a:r>
              <a:rPr sz="1000" i="1" spc="-25" dirty="0">
                <a:latin typeface="メイリオ"/>
                <a:cs typeface="メイリオ"/>
              </a:rPr>
              <a:t>する</a:t>
            </a:r>
            <a:endParaRPr sz="1000">
              <a:latin typeface="メイリオ"/>
              <a:cs typeface="メイリオ"/>
            </a:endParaRPr>
          </a:p>
        </p:txBody>
      </p:sp>
      <p:pic>
        <p:nvPicPr>
          <p:cNvPr id="25" name="object 25"/>
          <p:cNvPicPr/>
          <p:nvPr/>
        </p:nvPicPr>
        <p:blipFill>
          <a:blip r:embed="rId11" cstate="print"/>
          <a:stretch>
            <a:fillRect/>
          </a:stretch>
        </p:blipFill>
        <p:spPr>
          <a:xfrm>
            <a:off x="6262116" y="1481327"/>
            <a:ext cx="3813047" cy="580644"/>
          </a:xfrm>
          <a:prstGeom prst="rect">
            <a:avLst/>
          </a:prstGeom>
        </p:spPr>
      </p:pic>
      <p:sp>
        <p:nvSpPr>
          <p:cNvPr id="26" name="object 26"/>
          <p:cNvSpPr txBox="1"/>
          <p:nvPr/>
        </p:nvSpPr>
        <p:spPr>
          <a:xfrm>
            <a:off x="6342380"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支払いをデジタル通貨で行うこと</a:t>
            </a:r>
            <a:r>
              <a:rPr sz="1000" i="1" dirty="0">
                <a:latin typeface="メイリオ"/>
                <a:cs typeface="メイリオ"/>
              </a:rPr>
              <a:t>で</a:t>
            </a:r>
            <a:r>
              <a:rPr sz="1000" i="1" spc="-10" dirty="0">
                <a:latin typeface="メイリオ"/>
                <a:cs typeface="メイリオ"/>
              </a:rPr>
              <a:t>、商</a:t>
            </a:r>
            <a:r>
              <a:rPr sz="1000" i="1" dirty="0">
                <a:latin typeface="メイリオ"/>
                <a:cs typeface="メイリオ"/>
              </a:rPr>
              <a:t>品</a:t>
            </a:r>
            <a:r>
              <a:rPr sz="1000" i="1" spc="-10" dirty="0">
                <a:latin typeface="メイリオ"/>
                <a:cs typeface="メイリオ"/>
              </a:rPr>
              <a:t>受け</a:t>
            </a:r>
            <a:r>
              <a:rPr sz="1000" i="1" dirty="0">
                <a:latin typeface="メイリオ"/>
                <a:cs typeface="メイリオ"/>
              </a:rPr>
              <a:t>取</a:t>
            </a:r>
            <a:r>
              <a:rPr sz="1000" i="1" spc="-10" dirty="0">
                <a:latin typeface="メイリオ"/>
                <a:cs typeface="メイリオ"/>
              </a:rPr>
              <a:t>りと</a:t>
            </a:r>
            <a:r>
              <a:rPr sz="1000" i="1" dirty="0">
                <a:latin typeface="メイリオ"/>
                <a:cs typeface="メイリオ"/>
              </a:rPr>
              <a:t>同</a:t>
            </a:r>
            <a:r>
              <a:rPr sz="1000" i="1" spc="-10" dirty="0">
                <a:latin typeface="メイリオ"/>
                <a:cs typeface="メイリオ"/>
              </a:rPr>
              <a:t>時に</a:t>
            </a:r>
            <a:r>
              <a:rPr sz="1000" i="1" spc="-50" dirty="0">
                <a:latin typeface="メイリオ"/>
                <a:cs typeface="メイリオ"/>
              </a:rPr>
              <a:t>、</a:t>
            </a:r>
            <a:r>
              <a:rPr sz="1000" i="1" spc="-10" dirty="0">
                <a:latin typeface="メイリオ"/>
                <a:cs typeface="メイリオ"/>
              </a:rPr>
              <a:t>スマートコントラクトによって予</a:t>
            </a:r>
            <a:r>
              <a:rPr sz="1000" i="1" dirty="0">
                <a:latin typeface="メイリオ"/>
                <a:cs typeface="メイリオ"/>
              </a:rPr>
              <a:t>め</a:t>
            </a:r>
            <a:r>
              <a:rPr sz="1000" i="1" spc="-10" dirty="0">
                <a:latin typeface="メイリオ"/>
                <a:cs typeface="メイリオ"/>
              </a:rPr>
              <a:t>決ま</a:t>
            </a:r>
            <a:r>
              <a:rPr sz="1000" i="1" dirty="0">
                <a:latin typeface="メイリオ"/>
                <a:cs typeface="メイリオ"/>
              </a:rPr>
              <a:t>っ</a:t>
            </a:r>
            <a:r>
              <a:rPr sz="1000" i="1" spc="-10" dirty="0">
                <a:latin typeface="メイリオ"/>
                <a:cs typeface="メイリオ"/>
              </a:rPr>
              <a:t>た料</a:t>
            </a:r>
            <a:r>
              <a:rPr sz="1000" i="1" dirty="0">
                <a:latin typeface="メイリオ"/>
                <a:cs typeface="メイリオ"/>
              </a:rPr>
              <a:t>率</a:t>
            </a:r>
            <a:r>
              <a:rPr sz="1000" i="1" spc="-10" dirty="0">
                <a:latin typeface="メイリオ"/>
                <a:cs typeface="メイリオ"/>
              </a:rPr>
              <a:t>での</a:t>
            </a:r>
            <a:r>
              <a:rPr sz="1000" i="1" dirty="0">
                <a:latin typeface="メイリオ"/>
                <a:cs typeface="メイリオ"/>
              </a:rPr>
              <a:t>各</a:t>
            </a:r>
            <a:r>
              <a:rPr sz="1000" i="1" spc="-10" dirty="0">
                <a:latin typeface="メイリオ"/>
                <a:cs typeface="メイリオ"/>
              </a:rPr>
              <a:t>種精</a:t>
            </a:r>
            <a:r>
              <a:rPr sz="1000" i="1" spc="-50" dirty="0">
                <a:latin typeface="メイリオ"/>
                <a:cs typeface="メイリオ"/>
              </a:rPr>
              <a:t>算</a:t>
            </a:r>
            <a:r>
              <a:rPr sz="1000" i="1" spc="-10" dirty="0">
                <a:latin typeface="メイリオ"/>
                <a:cs typeface="メイリオ"/>
              </a:rPr>
              <a:t>を、即時に完了させることが可能</a:t>
            </a:r>
            <a:r>
              <a:rPr sz="1000" i="1" dirty="0">
                <a:latin typeface="メイリオ"/>
                <a:cs typeface="メイリオ"/>
              </a:rPr>
              <a:t>と</a:t>
            </a:r>
            <a:r>
              <a:rPr sz="1000" i="1" spc="-10" dirty="0">
                <a:latin typeface="メイリオ"/>
                <a:cs typeface="メイリオ"/>
              </a:rPr>
              <a:t>な</a:t>
            </a:r>
            <a:r>
              <a:rPr sz="1000" i="1" spc="-50" dirty="0">
                <a:latin typeface="メイリオ"/>
                <a:cs typeface="メイリオ"/>
              </a:rPr>
              <a:t>る</a:t>
            </a:r>
            <a:endParaRPr sz="1000">
              <a:latin typeface="メイリオ"/>
              <a:cs typeface="メイリオ"/>
            </a:endParaRPr>
          </a:p>
        </p:txBody>
      </p:sp>
      <p:sp>
        <p:nvSpPr>
          <p:cNvPr id="27" name="object 27"/>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28" name="object 28"/>
          <p:cNvSpPr txBox="1"/>
          <p:nvPr/>
        </p:nvSpPr>
        <p:spPr>
          <a:xfrm>
            <a:off x="9127235" y="1152144"/>
            <a:ext cx="893444" cy="153888"/>
          </a:xfrm>
          <a:prstGeom prst="rect">
            <a:avLst/>
          </a:prstGeom>
        </p:spPr>
        <p:txBody>
          <a:bodyPr vert="horz" wrap="square" lIns="0" tIns="30480" rIns="0" bIns="0" rtlCol="0">
            <a:spAutoFit/>
          </a:bodyPr>
          <a:lstStyle/>
          <a:p>
            <a:pPr marL="92075">
              <a:spcBef>
                <a:spcPts val="240"/>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29" name="object 29"/>
          <p:cNvPicPr/>
          <p:nvPr/>
        </p:nvPicPr>
        <p:blipFill>
          <a:blip r:embed="rId12" cstate="print"/>
          <a:stretch>
            <a:fillRect/>
          </a:stretch>
        </p:blipFill>
        <p:spPr>
          <a:xfrm>
            <a:off x="8994648" y="1167384"/>
            <a:ext cx="187451" cy="187451"/>
          </a:xfrm>
          <a:prstGeom prst="rect">
            <a:avLst/>
          </a:prstGeom>
        </p:spPr>
      </p:pic>
      <p:sp>
        <p:nvSpPr>
          <p:cNvPr id="30" name="object 30"/>
          <p:cNvSpPr txBox="1"/>
          <p:nvPr/>
        </p:nvSpPr>
        <p:spPr>
          <a:xfrm>
            <a:off x="2635097" y="4236211"/>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営業所</a:t>
            </a:r>
            <a:endParaRPr sz="1050">
              <a:latin typeface="メイリオ"/>
              <a:cs typeface="メイリオ"/>
            </a:endParaRPr>
          </a:p>
        </p:txBody>
      </p:sp>
      <p:grpSp>
        <p:nvGrpSpPr>
          <p:cNvPr id="31" name="object 31"/>
          <p:cNvGrpSpPr/>
          <p:nvPr/>
        </p:nvGrpSpPr>
        <p:grpSpPr>
          <a:xfrm>
            <a:off x="2417064" y="2261490"/>
            <a:ext cx="3202305" cy="3096895"/>
            <a:chOff x="893063" y="2261489"/>
            <a:chExt cx="3202305" cy="3096895"/>
          </a:xfrm>
        </p:grpSpPr>
        <p:sp>
          <p:nvSpPr>
            <p:cNvPr id="32" name="object 32"/>
            <p:cNvSpPr/>
            <p:nvPr/>
          </p:nvSpPr>
          <p:spPr>
            <a:xfrm>
              <a:off x="893064" y="2624327"/>
              <a:ext cx="693420" cy="2609850"/>
            </a:xfrm>
            <a:custGeom>
              <a:avLst/>
              <a:gdLst/>
              <a:ahLst/>
              <a:cxnLst/>
              <a:rect l="l" t="t" r="r" b="b"/>
              <a:pathLst>
                <a:path w="693419" h="2609850">
                  <a:moveTo>
                    <a:pt x="76200" y="79248"/>
                  </a:moveTo>
                  <a:lnTo>
                    <a:pt x="69850" y="66548"/>
                  </a:lnTo>
                  <a:lnTo>
                    <a:pt x="38100" y="3048"/>
                  </a:lnTo>
                  <a:lnTo>
                    <a:pt x="0" y="79248"/>
                  </a:lnTo>
                  <a:lnTo>
                    <a:pt x="31750" y="79248"/>
                  </a:lnTo>
                  <a:lnTo>
                    <a:pt x="31750" y="2609342"/>
                  </a:lnTo>
                  <a:lnTo>
                    <a:pt x="44450" y="2609342"/>
                  </a:lnTo>
                  <a:lnTo>
                    <a:pt x="44450" y="79248"/>
                  </a:lnTo>
                  <a:lnTo>
                    <a:pt x="76200" y="79248"/>
                  </a:lnTo>
                  <a:close/>
                </a:path>
                <a:path w="693419" h="2609850">
                  <a:moveTo>
                    <a:pt x="425196" y="2518283"/>
                  </a:moveTo>
                  <a:lnTo>
                    <a:pt x="393446" y="2518283"/>
                  </a:lnTo>
                  <a:lnTo>
                    <a:pt x="393446" y="1856232"/>
                  </a:lnTo>
                  <a:lnTo>
                    <a:pt x="380746" y="1856232"/>
                  </a:lnTo>
                  <a:lnTo>
                    <a:pt x="380746" y="2518283"/>
                  </a:lnTo>
                  <a:lnTo>
                    <a:pt x="348996" y="2518283"/>
                  </a:lnTo>
                  <a:lnTo>
                    <a:pt x="387096" y="2594483"/>
                  </a:lnTo>
                  <a:lnTo>
                    <a:pt x="418846" y="2530983"/>
                  </a:lnTo>
                  <a:lnTo>
                    <a:pt x="425196" y="2518283"/>
                  </a:lnTo>
                  <a:close/>
                </a:path>
                <a:path w="693419" h="2609850">
                  <a:moveTo>
                    <a:pt x="693420" y="1438275"/>
                  </a:moveTo>
                  <a:lnTo>
                    <a:pt x="661670" y="1438275"/>
                  </a:lnTo>
                  <a:lnTo>
                    <a:pt x="661670" y="0"/>
                  </a:lnTo>
                  <a:lnTo>
                    <a:pt x="648970" y="0"/>
                  </a:lnTo>
                  <a:lnTo>
                    <a:pt x="648970" y="1438275"/>
                  </a:lnTo>
                  <a:lnTo>
                    <a:pt x="617220" y="1438275"/>
                  </a:lnTo>
                  <a:lnTo>
                    <a:pt x="655320" y="1514475"/>
                  </a:lnTo>
                  <a:lnTo>
                    <a:pt x="687070" y="1450975"/>
                  </a:lnTo>
                  <a:lnTo>
                    <a:pt x="693420" y="1438275"/>
                  </a:lnTo>
                  <a:close/>
                </a:path>
              </a:pathLst>
            </a:custGeom>
            <a:solidFill>
              <a:srgbClr val="A6A6A6"/>
            </a:solidFill>
          </p:spPr>
          <p:txBody>
            <a:bodyPr wrap="square" lIns="0" tIns="0" rIns="0" bIns="0" rtlCol="0"/>
            <a:lstStyle/>
            <a:p>
              <a:endParaRPr/>
            </a:p>
          </p:txBody>
        </p:sp>
        <p:pic>
          <p:nvPicPr>
            <p:cNvPr id="33" name="object 33"/>
            <p:cNvPicPr/>
            <p:nvPr/>
          </p:nvPicPr>
          <p:blipFill>
            <a:blip r:embed="rId13" cstate="print"/>
            <a:stretch>
              <a:fillRect/>
            </a:stretch>
          </p:blipFill>
          <p:spPr>
            <a:xfrm>
              <a:off x="1115568" y="4634484"/>
              <a:ext cx="326135" cy="303275"/>
            </a:xfrm>
            <a:prstGeom prst="rect">
              <a:avLst/>
            </a:prstGeom>
          </p:spPr>
        </p:pic>
        <p:pic>
          <p:nvPicPr>
            <p:cNvPr id="34" name="object 34"/>
            <p:cNvPicPr/>
            <p:nvPr/>
          </p:nvPicPr>
          <p:blipFill>
            <a:blip r:embed="rId14" cstate="print"/>
            <a:stretch>
              <a:fillRect/>
            </a:stretch>
          </p:blipFill>
          <p:spPr>
            <a:xfrm>
              <a:off x="1415795" y="3336036"/>
              <a:ext cx="303276" cy="234696"/>
            </a:xfrm>
            <a:prstGeom prst="rect">
              <a:avLst/>
            </a:prstGeom>
          </p:spPr>
        </p:pic>
        <p:pic>
          <p:nvPicPr>
            <p:cNvPr id="35" name="object 35"/>
            <p:cNvPicPr/>
            <p:nvPr/>
          </p:nvPicPr>
          <p:blipFill>
            <a:blip r:embed="rId14" cstate="print"/>
            <a:stretch>
              <a:fillRect/>
            </a:stretch>
          </p:blipFill>
          <p:spPr>
            <a:xfrm>
              <a:off x="1409700" y="4962144"/>
              <a:ext cx="248412" cy="193548"/>
            </a:xfrm>
            <a:prstGeom prst="rect">
              <a:avLst/>
            </a:prstGeom>
          </p:spPr>
        </p:pic>
        <p:sp>
          <p:nvSpPr>
            <p:cNvPr id="36" name="object 36"/>
            <p:cNvSpPr/>
            <p:nvPr/>
          </p:nvSpPr>
          <p:spPr>
            <a:xfrm>
              <a:off x="2040636" y="4480560"/>
              <a:ext cx="76200" cy="738505"/>
            </a:xfrm>
            <a:custGeom>
              <a:avLst/>
              <a:gdLst/>
              <a:ahLst/>
              <a:cxnLst/>
              <a:rect l="l" t="t" r="r" b="b"/>
              <a:pathLst>
                <a:path w="76200" h="738504">
                  <a:moveTo>
                    <a:pt x="44450" y="63500"/>
                  </a:moveTo>
                  <a:lnTo>
                    <a:pt x="31750" y="63500"/>
                  </a:lnTo>
                  <a:lnTo>
                    <a:pt x="31750" y="738251"/>
                  </a:lnTo>
                  <a:lnTo>
                    <a:pt x="44450" y="738251"/>
                  </a:lnTo>
                  <a:lnTo>
                    <a:pt x="44450" y="63500"/>
                  </a:lnTo>
                  <a:close/>
                </a:path>
                <a:path w="76200" h="738504">
                  <a:moveTo>
                    <a:pt x="38100" y="0"/>
                  </a:moveTo>
                  <a:lnTo>
                    <a:pt x="0" y="76200"/>
                  </a:lnTo>
                  <a:lnTo>
                    <a:pt x="31750" y="76200"/>
                  </a:lnTo>
                  <a:lnTo>
                    <a:pt x="31750" y="63500"/>
                  </a:lnTo>
                  <a:lnTo>
                    <a:pt x="69850" y="63500"/>
                  </a:lnTo>
                  <a:lnTo>
                    <a:pt x="38100" y="0"/>
                  </a:lnTo>
                  <a:close/>
                </a:path>
                <a:path w="76200" h="738504">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37" name="object 37"/>
            <p:cNvPicPr/>
            <p:nvPr/>
          </p:nvPicPr>
          <p:blipFill>
            <a:blip r:embed="rId15" cstate="print"/>
            <a:stretch>
              <a:fillRect/>
            </a:stretch>
          </p:blipFill>
          <p:spPr>
            <a:xfrm>
              <a:off x="1935480" y="5198364"/>
              <a:ext cx="213359" cy="160020"/>
            </a:xfrm>
            <a:prstGeom prst="rect">
              <a:avLst/>
            </a:prstGeom>
          </p:spPr>
        </p:pic>
        <p:sp>
          <p:nvSpPr>
            <p:cNvPr id="38" name="object 38"/>
            <p:cNvSpPr/>
            <p:nvPr/>
          </p:nvSpPr>
          <p:spPr>
            <a:xfrm>
              <a:off x="3566159" y="2264664"/>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grpSp>
      <p:sp>
        <p:nvSpPr>
          <p:cNvPr id="39" name="object 39"/>
          <p:cNvSpPr txBox="1"/>
          <p:nvPr/>
        </p:nvSpPr>
        <p:spPr>
          <a:xfrm>
            <a:off x="3898393" y="3377184"/>
            <a:ext cx="1068705" cy="340478"/>
          </a:xfrm>
          <a:prstGeom prst="rect">
            <a:avLst/>
          </a:prstGeom>
          <a:ln w="6350">
            <a:solidFill>
              <a:srgbClr val="A6A6A6"/>
            </a:solidFill>
          </a:ln>
        </p:spPr>
        <p:txBody>
          <a:bodyPr vert="horz" wrap="square" lIns="0" tIns="17145" rIns="0" bIns="0" rtlCol="0">
            <a:spAutoFit/>
          </a:bodyPr>
          <a:lstStyle/>
          <a:p>
            <a:pPr marL="85090" marR="706755">
              <a:spcBef>
                <a:spcPts val="135"/>
              </a:spcBef>
            </a:pPr>
            <a:r>
              <a:rPr sz="1050" b="1" spc="-25" dirty="0">
                <a:latin typeface="メイリオ"/>
                <a:cs typeface="メイリオ"/>
              </a:rPr>
              <a:t>配送会社</a:t>
            </a:r>
            <a:endParaRPr sz="1050">
              <a:latin typeface="メイリオ"/>
              <a:cs typeface="メイリオ"/>
            </a:endParaRPr>
          </a:p>
        </p:txBody>
      </p:sp>
      <p:sp>
        <p:nvSpPr>
          <p:cNvPr id="40" name="object 40"/>
          <p:cNvSpPr txBox="1"/>
          <p:nvPr/>
        </p:nvSpPr>
        <p:spPr>
          <a:xfrm>
            <a:off x="3898393" y="2805684"/>
            <a:ext cx="1068705" cy="371897"/>
          </a:xfrm>
          <a:prstGeom prst="rect">
            <a:avLst/>
          </a:prstGeom>
          <a:ln w="6350">
            <a:solidFill>
              <a:srgbClr val="A6A6A6"/>
            </a:solidFill>
          </a:ln>
        </p:spPr>
        <p:txBody>
          <a:bodyPr vert="horz" wrap="square" lIns="0" tIns="43180" rIns="0" bIns="0" rtlCol="0">
            <a:spAutoFit/>
          </a:bodyPr>
          <a:lstStyle/>
          <a:p>
            <a:pPr marL="85090">
              <a:spcBef>
                <a:spcPts val="340"/>
              </a:spcBef>
            </a:pPr>
            <a:r>
              <a:rPr sz="1050" b="1" spc="-25" dirty="0">
                <a:latin typeface="メイリオ"/>
                <a:cs typeface="メイリオ"/>
              </a:rPr>
              <a:t>決済</a:t>
            </a:r>
            <a:endParaRPr sz="1050">
              <a:latin typeface="メイリオ"/>
              <a:cs typeface="メイリオ"/>
            </a:endParaRPr>
          </a:p>
          <a:p>
            <a:pPr marL="85090">
              <a:lnSpc>
                <a:spcPts val="1255"/>
              </a:lnSpc>
            </a:pPr>
            <a:r>
              <a:rPr sz="1050" b="1" spc="-30" dirty="0">
                <a:latin typeface="メイリオ"/>
                <a:cs typeface="メイリオ"/>
              </a:rPr>
              <a:t>代行</a:t>
            </a:r>
            <a:endParaRPr sz="1050">
              <a:latin typeface="メイリオ"/>
              <a:cs typeface="メイリオ"/>
            </a:endParaRPr>
          </a:p>
        </p:txBody>
      </p:sp>
      <p:sp>
        <p:nvSpPr>
          <p:cNvPr id="41" name="object 41"/>
          <p:cNvSpPr txBox="1"/>
          <p:nvPr/>
        </p:nvSpPr>
        <p:spPr>
          <a:xfrm>
            <a:off x="5170424" y="2135887"/>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42" name="object 42"/>
          <p:cNvGrpSpPr/>
          <p:nvPr/>
        </p:nvGrpSpPr>
        <p:grpSpPr>
          <a:xfrm>
            <a:off x="5086984" y="2371345"/>
            <a:ext cx="532130" cy="795655"/>
            <a:chOff x="3562984" y="2371344"/>
            <a:chExt cx="532130" cy="795655"/>
          </a:xfrm>
        </p:grpSpPr>
        <p:pic>
          <p:nvPicPr>
            <p:cNvPr id="43" name="object 43"/>
            <p:cNvPicPr/>
            <p:nvPr/>
          </p:nvPicPr>
          <p:blipFill>
            <a:blip r:embed="rId15" cstate="print"/>
            <a:stretch>
              <a:fillRect/>
            </a:stretch>
          </p:blipFill>
          <p:spPr>
            <a:xfrm>
              <a:off x="3750563" y="2371344"/>
              <a:ext cx="213360" cy="160019"/>
            </a:xfrm>
            <a:prstGeom prst="rect">
              <a:avLst/>
            </a:prstGeom>
          </p:spPr>
        </p:pic>
        <p:sp>
          <p:nvSpPr>
            <p:cNvPr id="44" name="object 44"/>
            <p:cNvSpPr/>
            <p:nvPr/>
          </p:nvSpPr>
          <p:spPr>
            <a:xfrm>
              <a:off x="3566159" y="2801112"/>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grpSp>
      <p:sp>
        <p:nvSpPr>
          <p:cNvPr id="45" name="object 45"/>
          <p:cNvSpPr txBox="1"/>
          <p:nvPr/>
        </p:nvSpPr>
        <p:spPr>
          <a:xfrm>
            <a:off x="5170424" y="3043809"/>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pic>
        <p:nvPicPr>
          <p:cNvPr id="46" name="object 46"/>
          <p:cNvPicPr/>
          <p:nvPr/>
        </p:nvPicPr>
        <p:blipFill>
          <a:blip r:embed="rId15" cstate="print"/>
          <a:stretch>
            <a:fillRect/>
          </a:stretch>
        </p:blipFill>
        <p:spPr>
          <a:xfrm>
            <a:off x="5234940" y="2846833"/>
            <a:ext cx="214884" cy="160019"/>
          </a:xfrm>
          <a:prstGeom prst="rect">
            <a:avLst/>
          </a:prstGeom>
        </p:spPr>
      </p:pic>
      <p:sp>
        <p:nvSpPr>
          <p:cNvPr id="47" name="object 47"/>
          <p:cNvSpPr txBox="1"/>
          <p:nvPr/>
        </p:nvSpPr>
        <p:spPr>
          <a:xfrm>
            <a:off x="5090159" y="3374136"/>
            <a:ext cx="525780" cy="373179"/>
          </a:xfrm>
          <a:prstGeom prst="rect">
            <a:avLst/>
          </a:prstGeom>
          <a:ln w="6350">
            <a:solidFill>
              <a:srgbClr val="A6A6A6"/>
            </a:solidFill>
          </a:ln>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pPr>
            <a:endParaRPr sz="850">
              <a:latin typeface="Times New Roman"/>
              <a:cs typeface="Times New Roman"/>
            </a:endParaRPr>
          </a:p>
          <a:p>
            <a:pPr marL="92710">
              <a:lnSpc>
                <a:spcPts val="825"/>
              </a:lnSpc>
              <a:spcBef>
                <a:spcPts val="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48" name="object 48"/>
          <p:cNvSpPr/>
          <p:nvPr/>
        </p:nvSpPr>
        <p:spPr>
          <a:xfrm>
            <a:off x="5090159" y="4122421"/>
            <a:ext cx="525780" cy="361315"/>
          </a:xfrm>
          <a:custGeom>
            <a:avLst/>
            <a:gdLst/>
            <a:ahLst/>
            <a:cxnLst/>
            <a:rect l="l" t="t" r="r" b="b"/>
            <a:pathLst>
              <a:path w="525779" h="361314">
                <a:moveTo>
                  <a:pt x="0" y="361187"/>
                </a:moveTo>
                <a:lnTo>
                  <a:pt x="525779" y="361187"/>
                </a:lnTo>
                <a:lnTo>
                  <a:pt x="525779" y="0"/>
                </a:lnTo>
                <a:lnTo>
                  <a:pt x="0" y="0"/>
                </a:lnTo>
                <a:lnTo>
                  <a:pt x="0" y="361187"/>
                </a:lnTo>
                <a:close/>
              </a:path>
            </a:pathLst>
          </a:custGeom>
          <a:ln w="6350">
            <a:solidFill>
              <a:srgbClr val="A6A6A6"/>
            </a:solidFill>
          </a:ln>
        </p:spPr>
        <p:txBody>
          <a:bodyPr wrap="square" lIns="0" tIns="0" rIns="0" bIns="0" rtlCol="0"/>
          <a:lstStyle/>
          <a:p>
            <a:endParaRPr/>
          </a:p>
        </p:txBody>
      </p:sp>
      <p:sp>
        <p:nvSpPr>
          <p:cNvPr id="49" name="object 49"/>
          <p:cNvSpPr txBox="1"/>
          <p:nvPr/>
        </p:nvSpPr>
        <p:spPr>
          <a:xfrm>
            <a:off x="5170424" y="4489197"/>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50" name="object 50"/>
          <p:cNvGrpSpPr/>
          <p:nvPr/>
        </p:nvGrpSpPr>
        <p:grpSpPr>
          <a:xfrm>
            <a:off x="3153410" y="2592323"/>
            <a:ext cx="2406650" cy="2819400"/>
            <a:chOff x="1629410" y="2592323"/>
            <a:chExt cx="2406650" cy="2819400"/>
          </a:xfrm>
        </p:grpSpPr>
        <p:sp>
          <p:nvSpPr>
            <p:cNvPr id="51" name="object 51"/>
            <p:cNvSpPr/>
            <p:nvPr/>
          </p:nvSpPr>
          <p:spPr>
            <a:xfrm>
              <a:off x="2237232" y="4280916"/>
              <a:ext cx="1542415" cy="76200"/>
            </a:xfrm>
            <a:custGeom>
              <a:avLst/>
              <a:gdLst/>
              <a:ahLst/>
              <a:cxnLst/>
              <a:rect l="l" t="t" r="r" b="b"/>
              <a:pathLst>
                <a:path w="1542414" h="76200">
                  <a:moveTo>
                    <a:pt x="1465833" y="0"/>
                  </a:moveTo>
                  <a:lnTo>
                    <a:pt x="1465833" y="76199"/>
                  </a:lnTo>
                  <a:lnTo>
                    <a:pt x="1529333" y="44449"/>
                  </a:lnTo>
                  <a:lnTo>
                    <a:pt x="1478533" y="44449"/>
                  </a:lnTo>
                  <a:lnTo>
                    <a:pt x="1478533" y="31749"/>
                  </a:lnTo>
                  <a:lnTo>
                    <a:pt x="1529333" y="31749"/>
                  </a:lnTo>
                  <a:lnTo>
                    <a:pt x="1465833" y="0"/>
                  </a:lnTo>
                  <a:close/>
                </a:path>
                <a:path w="1542414" h="76200">
                  <a:moveTo>
                    <a:pt x="1465833" y="31749"/>
                  </a:moveTo>
                  <a:lnTo>
                    <a:pt x="0" y="31749"/>
                  </a:lnTo>
                  <a:lnTo>
                    <a:pt x="0" y="44449"/>
                  </a:lnTo>
                  <a:lnTo>
                    <a:pt x="1465833" y="44449"/>
                  </a:lnTo>
                  <a:lnTo>
                    <a:pt x="1465833" y="31749"/>
                  </a:lnTo>
                  <a:close/>
                </a:path>
                <a:path w="1542414" h="76200">
                  <a:moveTo>
                    <a:pt x="1529333" y="31749"/>
                  </a:moveTo>
                  <a:lnTo>
                    <a:pt x="1478533" y="31749"/>
                  </a:lnTo>
                  <a:lnTo>
                    <a:pt x="1478533" y="44449"/>
                  </a:lnTo>
                  <a:lnTo>
                    <a:pt x="1529333" y="44449"/>
                  </a:lnTo>
                  <a:lnTo>
                    <a:pt x="1542033" y="38099"/>
                  </a:lnTo>
                  <a:lnTo>
                    <a:pt x="1529333" y="31749"/>
                  </a:lnTo>
                  <a:close/>
                </a:path>
              </a:pathLst>
            </a:custGeom>
            <a:solidFill>
              <a:srgbClr val="A6A6A6"/>
            </a:solidFill>
          </p:spPr>
          <p:txBody>
            <a:bodyPr wrap="square" lIns="0" tIns="0" rIns="0" bIns="0" rtlCol="0"/>
            <a:lstStyle/>
            <a:p>
              <a:endParaRPr/>
            </a:p>
          </p:txBody>
        </p:sp>
        <p:pic>
          <p:nvPicPr>
            <p:cNvPr id="52" name="object 52"/>
            <p:cNvPicPr/>
            <p:nvPr/>
          </p:nvPicPr>
          <p:blipFill>
            <a:blip r:embed="rId16" cstate="print"/>
            <a:stretch>
              <a:fillRect/>
            </a:stretch>
          </p:blipFill>
          <p:spPr>
            <a:xfrm>
              <a:off x="2514600" y="4227575"/>
              <a:ext cx="303275" cy="201168"/>
            </a:xfrm>
            <a:prstGeom prst="rect">
              <a:avLst/>
            </a:prstGeom>
          </p:spPr>
        </p:pic>
        <p:sp>
          <p:nvSpPr>
            <p:cNvPr id="53" name="object 53"/>
            <p:cNvSpPr/>
            <p:nvPr/>
          </p:nvSpPr>
          <p:spPr>
            <a:xfrm>
              <a:off x="3814572" y="3721607"/>
              <a:ext cx="76200" cy="509270"/>
            </a:xfrm>
            <a:custGeom>
              <a:avLst/>
              <a:gdLst/>
              <a:ahLst/>
              <a:cxnLst/>
              <a:rect l="l" t="t" r="r" b="b"/>
              <a:pathLst>
                <a:path w="76200" h="509270">
                  <a:moveTo>
                    <a:pt x="44450" y="63500"/>
                  </a:moveTo>
                  <a:lnTo>
                    <a:pt x="31750" y="63500"/>
                  </a:lnTo>
                  <a:lnTo>
                    <a:pt x="31750" y="509143"/>
                  </a:lnTo>
                  <a:lnTo>
                    <a:pt x="44450" y="509143"/>
                  </a:lnTo>
                  <a:lnTo>
                    <a:pt x="44450" y="63500"/>
                  </a:lnTo>
                  <a:close/>
                </a:path>
                <a:path w="76200" h="509270">
                  <a:moveTo>
                    <a:pt x="38100" y="0"/>
                  </a:moveTo>
                  <a:lnTo>
                    <a:pt x="0" y="76200"/>
                  </a:lnTo>
                  <a:lnTo>
                    <a:pt x="31750" y="76200"/>
                  </a:lnTo>
                  <a:lnTo>
                    <a:pt x="31750" y="63500"/>
                  </a:lnTo>
                  <a:lnTo>
                    <a:pt x="69850" y="63500"/>
                  </a:lnTo>
                  <a:lnTo>
                    <a:pt x="38100" y="0"/>
                  </a:lnTo>
                  <a:close/>
                </a:path>
                <a:path w="76200" h="509270">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54" name="object 54"/>
            <p:cNvPicPr/>
            <p:nvPr/>
          </p:nvPicPr>
          <p:blipFill>
            <a:blip r:embed="rId17" cstate="print"/>
            <a:stretch>
              <a:fillRect/>
            </a:stretch>
          </p:blipFill>
          <p:spPr>
            <a:xfrm>
              <a:off x="3814572" y="2592323"/>
              <a:ext cx="76200" cy="213740"/>
            </a:xfrm>
            <a:prstGeom prst="rect">
              <a:avLst/>
            </a:prstGeom>
          </p:spPr>
        </p:pic>
        <p:pic>
          <p:nvPicPr>
            <p:cNvPr id="55" name="object 55"/>
            <p:cNvPicPr/>
            <p:nvPr/>
          </p:nvPicPr>
          <p:blipFill>
            <a:blip r:embed="rId15" cstate="print"/>
            <a:stretch>
              <a:fillRect/>
            </a:stretch>
          </p:blipFill>
          <p:spPr>
            <a:xfrm>
              <a:off x="2004060" y="5222747"/>
              <a:ext cx="213359" cy="161543"/>
            </a:xfrm>
            <a:prstGeom prst="rect">
              <a:avLst/>
            </a:prstGeom>
          </p:spPr>
        </p:pic>
        <p:pic>
          <p:nvPicPr>
            <p:cNvPr id="56" name="object 56"/>
            <p:cNvPicPr/>
            <p:nvPr/>
          </p:nvPicPr>
          <p:blipFill>
            <a:blip r:embed="rId18" cstate="print"/>
            <a:stretch>
              <a:fillRect/>
            </a:stretch>
          </p:blipFill>
          <p:spPr>
            <a:xfrm>
              <a:off x="2068068" y="5251703"/>
              <a:ext cx="213359" cy="160019"/>
            </a:xfrm>
            <a:prstGeom prst="rect">
              <a:avLst/>
            </a:prstGeom>
          </p:spPr>
        </p:pic>
        <p:pic>
          <p:nvPicPr>
            <p:cNvPr id="57" name="object 57"/>
            <p:cNvPicPr/>
            <p:nvPr/>
          </p:nvPicPr>
          <p:blipFill>
            <a:blip r:embed="rId15" cstate="print"/>
            <a:stretch>
              <a:fillRect/>
            </a:stretch>
          </p:blipFill>
          <p:spPr>
            <a:xfrm>
              <a:off x="2066544" y="4218431"/>
              <a:ext cx="213360" cy="160019"/>
            </a:xfrm>
            <a:prstGeom prst="rect">
              <a:avLst/>
            </a:prstGeom>
          </p:spPr>
        </p:pic>
        <p:pic>
          <p:nvPicPr>
            <p:cNvPr id="58" name="object 58"/>
            <p:cNvPicPr/>
            <p:nvPr/>
          </p:nvPicPr>
          <p:blipFill>
            <a:blip r:embed="rId18" cstate="print"/>
            <a:stretch>
              <a:fillRect/>
            </a:stretch>
          </p:blipFill>
          <p:spPr>
            <a:xfrm>
              <a:off x="2135124" y="4242816"/>
              <a:ext cx="213359" cy="160019"/>
            </a:xfrm>
            <a:prstGeom prst="rect">
              <a:avLst/>
            </a:prstGeom>
          </p:spPr>
        </p:pic>
        <p:pic>
          <p:nvPicPr>
            <p:cNvPr id="59" name="object 59"/>
            <p:cNvPicPr/>
            <p:nvPr/>
          </p:nvPicPr>
          <p:blipFill>
            <a:blip r:embed="rId15" cstate="print"/>
            <a:stretch>
              <a:fillRect/>
            </a:stretch>
          </p:blipFill>
          <p:spPr>
            <a:xfrm>
              <a:off x="2197608" y="4271772"/>
              <a:ext cx="214883" cy="160019"/>
            </a:xfrm>
            <a:prstGeom prst="rect">
              <a:avLst/>
            </a:prstGeom>
          </p:spPr>
        </p:pic>
        <p:pic>
          <p:nvPicPr>
            <p:cNvPr id="60" name="object 60"/>
            <p:cNvPicPr/>
            <p:nvPr/>
          </p:nvPicPr>
          <p:blipFill>
            <a:blip r:embed="rId15" cstate="print"/>
            <a:stretch>
              <a:fillRect/>
            </a:stretch>
          </p:blipFill>
          <p:spPr>
            <a:xfrm>
              <a:off x="3689604" y="4218431"/>
              <a:ext cx="213360" cy="160019"/>
            </a:xfrm>
            <a:prstGeom prst="rect">
              <a:avLst/>
            </a:prstGeom>
          </p:spPr>
        </p:pic>
        <p:pic>
          <p:nvPicPr>
            <p:cNvPr id="61" name="object 61"/>
            <p:cNvPicPr/>
            <p:nvPr/>
          </p:nvPicPr>
          <p:blipFill>
            <a:blip r:embed="rId15" cstate="print"/>
            <a:stretch>
              <a:fillRect/>
            </a:stretch>
          </p:blipFill>
          <p:spPr>
            <a:xfrm>
              <a:off x="3758183" y="4242816"/>
              <a:ext cx="213360" cy="160019"/>
            </a:xfrm>
            <a:prstGeom prst="rect">
              <a:avLst/>
            </a:prstGeom>
          </p:spPr>
        </p:pic>
        <p:pic>
          <p:nvPicPr>
            <p:cNvPr id="62" name="object 62"/>
            <p:cNvPicPr/>
            <p:nvPr/>
          </p:nvPicPr>
          <p:blipFill>
            <a:blip r:embed="rId15" cstate="print"/>
            <a:stretch>
              <a:fillRect/>
            </a:stretch>
          </p:blipFill>
          <p:spPr>
            <a:xfrm>
              <a:off x="3822192" y="4271772"/>
              <a:ext cx="213360" cy="160019"/>
            </a:xfrm>
            <a:prstGeom prst="rect">
              <a:avLst/>
            </a:prstGeom>
          </p:spPr>
        </p:pic>
        <p:pic>
          <p:nvPicPr>
            <p:cNvPr id="63" name="object 63"/>
            <p:cNvPicPr/>
            <p:nvPr/>
          </p:nvPicPr>
          <p:blipFill>
            <a:blip r:embed="rId15" cstate="print"/>
            <a:stretch>
              <a:fillRect/>
            </a:stretch>
          </p:blipFill>
          <p:spPr>
            <a:xfrm>
              <a:off x="3689604" y="3398519"/>
              <a:ext cx="213360" cy="160019"/>
            </a:xfrm>
            <a:prstGeom prst="rect">
              <a:avLst/>
            </a:prstGeom>
          </p:spPr>
        </p:pic>
        <p:pic>
          <p:nvPicPr>
            <p:cNvPr id="64" name="object 64"/>
            <p:cNvPicPr/>
            <p:nvPr/>
          </p:nvPicPr>
          <p:blipFill>
            <a:blip r:embed="rId15" cstate="print"/>
            <a:stretch>
              <a:fillRect/>
            </a:stretch>
          </p:blipFill>
          <p:spPr>
            <a:xfrm>
              <a:off x="3758183" y="3422903"/>
              <a:ext cx="213360" cy="160020"/>
            </a:xfrm>
            <a:prstGeom prst="rect">
              <a:avLst/>
            </a:prstGeom>
          </p:spPr>
        </p:pic>
        <p:pic>
          <p:nvPicPr>
            <p:cNvPr id="65" name="object 65"/>
            <p:cNvPicPr/>
            <p:nvPr/>
          </p:nvPicPr>
          <p:blipFill>
            <a:blip r:embed="rId15" cstate="print"/>
            <a:stretch>
              <a:fillRect/>
            </a:stretch>
          </p:blipFill>
          <p:spPr>
            <a:xfrm>
              <a:off x="3822192" y="3451859"/>
              <a:ext cx="213360" cy="160019"/>
            </a:xfrm>
            <a:prstGeom prst="rect">
              <a:avLst/>
            </a:prstGeom>
          </p:spPr>
        </p:pic>
        <p:pic>
          <p:nvPicPr>
            <p:cNvPr id="66" name="object 66"/>
            <p:cNvPicPr/>
            <p:nvPr/>
          </p:nvPicPr>
          <p:blipFill>
            <a:blip r:embed="rId15" cstate="print"/>
            <a:stretch>
              <a:fillRect/>
            </a:stretch>
          </p:blipFill>
          <p:spPr>
            <a:xfrm>
              <a:off x="3782567" y="2865119"/>
              <a:ext cx="214884" cy="161543"/>
            </a:xfrm>
            <a:prstGeom prst="rect">
              <a:avLst/>
            </a:prstGeom>
          </p:spPr>
        </p:pic>
        <p:pic>
          <p:nvPicPr>
            <p:cNvPr id="67" name="object 67"/>
            <p:cNvPicPr/>
            <p:nvPr/>
          </p:nvPicPr>
          <p:blipFill>
            <a:blip r:embed="rId19" cstate="print"/>
            <a:stretch>
              <a:fillRect/>
            </a:stretch>
          </p:blipFill>
          <p:spPr>
            <a:xfrm>
              <a:off x="1629410" y="5116322"/>
              <a:ext cx="246506" cy="215137"/>
            </a:xfrm>
            <a:prstGeom prst="rect">
              <a:avLst/>
            </a:prstGeom>
          </p:spPr>
        </p:pic>
        <p:pic>
          <p:nvPicPr>
            <p:cNvPr id="68" name="object 68"/>
            <p:cNvPicPr/>
            <p:nvPr/>
          </p:nvPicPr>
          <p:blipFill>
            <a:blip r:embed="rId13" cstate="print"/>
            <a:stretch>
              <a:fillRect/>
            </a:stretch>
          </p:blipFill>
          <p:spPr>
            <a:xfrm>
              <a:off x="1908048" y="4634483"/>
              <a:ext cx="326135" cy="303275"/>
            </a:xfrm>
            <a:prstGeom prst="rect">
              <a:avLst/>
            </a:prstGeom>
          </p:spPr>
        </p:pic>
      </p:grpSp>
      <p:sp>
        <p:nvSpPr>
          <p:cNvPr id="69" name="object 69"/>
          <p:cNvSpPr txBox="1"/>
          <p:nvPr/>
        </p:nvSpPr>
        <p:spPr>
          <a:xfrm>
            <a:off x="2062988" y="3665347"/>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①発注</a:t>
            </a:r>
            <a:endParaRPr sz="800">
              <a:latin typeface="メイリオ"/>
              <a:cs typeface="メイリオ"/>
            </a:endParaRPr>
          </a:p>
        </p:txBody>
      </p:sp>
      <p:sp>
        <p:nvSpPr>
          <p:cNvPr id="70" name="object 70"/>
          <p:cNvSpPr txBox="1"/>
          <p:nvPr/>
        </p:nvSpPr>
        <p:spPr>
          <a:xfrm>
            <a:off x="2844546" y="4549903"/>
            <a:ext cx="332740"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②配送</a:t>
            </a:r>
            <a:endParaRPr sz="800">
              <a:latin typeface="メイリオ"/>
              <a:cs typeface="メイリオ"/>
            </a:endParaRPr>
          </a:p>
        </p:txBody>
      </p:sp>
      <p:sp>
        <p:nvSpPr>
          <p:cNvPr id="71" name="object 71"/>
          <p:cNvSpPr txBox="1"/>
          <p:nvPr/>
        </p:nvSpPr>
        <p:spPr>
          <a:xfrm>
            <a:off x="3045333" y="5357242"/>
            <a:ext cx="434340" cy="135935"/>
          </a:xfrm>
          <a:prstGeom prst="rect">
            <a:avLst/>
          </a:prstGeom>
        </p:spPr>
        <p:txBody>
          <a:bodyPr vert="horz" wrap="square" lIns="0" tIns="12700" rIns="0" bIns="0" rtlCol="0">
            <a:spAutoFit/>
          </a:bodyPr>
          <a:lstStyle/>
          <a:p>
            <a:pPr marL="12700">
              <a:spcBef>
                <a:spcPts val="100"/>
              </a:spcBef>
            </a:pPr>
            <a:r>
              <a:rPr sz="800" spc="-15" dirty="0">
                <a:latin typeface="メイリオ"/>
                <a:cs typeface="メイリオ"/>
              </a:rPr>
              <a:t>③代引き</a:t>
            </a:r>
            <a:endParaRPr sz="800">
              <a:latin typeface="メイリオ"/>
              <a:cs typeface="メイリオ"/>
            </a:endParaRPr>
          </a:p>
        </p:txBody>
      </p:sp>
      <p:sp>
        <p:nvSpPr>
          <p:cNvPr id="72" name="object 72"/>
          <p:cNvSpPr txBox="1"/>
          <p:nvPr/>
        </p:nvSpPr>
        <p:spPr>
          <a:xfrm>
            <a:off x="3725672" y="4721734"/>
            <a:ext cx="535940"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④現金回収</a:t>
            </a:r>
            <a:endParaRPr sz="800">
              <a:latin typeface="メイリオ"/>
              <a:cs typeface="メイリオ"/>
            </a:endParaRPr>
          </a:p>
        </p:txBody>
      </p:sp>
      <p:sp>
        <p:nvSpPr>
          <p:cNvPr id="73" name="object 73"/>
          <p:cNvSpPr txBox="1"/>
          <p:nvPr/>
        </p:nvSpPr>
        <p:spPr>
          <a:xfrm>
            <a:off x="4330064" y="4090162"/>
            <a:ext cx="699770" cy="135935"/>
          </a:xfrm>
          <a:prstGeom prst="rect">
            <a:avLst/>
          </a:prstGeom>
        </p:spPr>
        <p:txBody>
          <a:bodyPr vert="horz" wrap="square" lIns="0" tIns="12700" rIns="0" bIns="0" rtlCol="0">
            <a:spAutoFit/>
          </a:bodyPr>
          <a:lstStyle/>
          <a:p>
            <a:pPr marL="12700">
              <a:spcBef>
                <a:spcPts val="100"/>
              </a:spcBef>
            </a:pPr>
            <a:r>
              <a:rPr sz="800" dirty="0">
                <a:latin typeface="メイリオ"/>
                <a:cs typeface="メイリオ"/>
              </a:rPr>
              <a:t>送付</a:t>
            </a:r>
            <a:r>
              <a:rPr sz="800" spc="-10" dirty="0">
                <a:latin typeface="Calibri"/>
                <a:cs typeface="Calibri"/>
              </a:rPr>
              <a:t>(</a:t>
            </a:r>
            <a:r>
              <a:rPr sz="800" dirty="0">
                <a:latin typeface="メイリオ"/>
                <a:cs typeface="メイリオ"/>
              </a:rPr>
              <a:t>警備会社</a:t>
            </a:r>
            <a:r>
              <a:rPr sz="800" spc="-50" dirty="0">
                <a:latin typeface="Calibri"/>
                <a:cs typeface="Calibri"/>
              </a:rPr>
              <a:t>)</a:t>
            </a:r>
            <a:endParaRPr sz="800">
              <a:latin typeface="Calibri"/>
              <a:cs typeface="Calibri"/>
            </a:endParaRPr>
          </a:p>
        </p:txBody>
      </p:sp>
      <p:sp>
        <p:nvSpPr>
          <p:cNvPr id="74" name="object 74"/>
          <p:cNvSpPr txBox="1"/>
          <p:nvPr/>
        </p:nvSpPr>
        <p:spPr>
          <a:xfrm>
            <a:off x="4259961" y="3737865"/>
            <a:ext cx="1229995" cy="361637"/>
          </a:xfrm>
          <a:prstGeom prst="rect">
            <a:avLst/>
          </a:prstGeom>
        </p:spPr>
        <p:txBody>
          <a:bodyPr vert="horz" wrap="square" lIns="0" tIns="12700" rIns="0" bIns="0" rtlCol="0">
            <a:spAutoFit/>
          </a:bodyPr>
          <a:lstStyle/>
          <a:p>
            <a:pPr marL="706120">
              <a:spcBef>
                <a:spcPts val="100"/>
              </a:spcBef>
            </a:pPr>
            <a:r>
              <a:rPr sz="800" spc="-10" dirty="0">
                <a:latin typeface="メイリオ"/>
                <a:cs typeface="メイリオ"/>
              </a:rPr>
              <a:t>⑥送料徴収</a:t>
            </a:r>
            <a:endParaRPr sz="800">
              <a:latin typeface="メイリオ"/>
              <a:cs typeface="メイリオ"/>
            </a:endParaRPr>
          </a:p>
          <a:p>
            <a:pPr marL="12700">
              <a:spcBef>
                <a:spcPts val="844"/>
              </a:spcBef>
            </a:pPr>
            <a:r>
              <a:rPr sz="800" spc="-10" dirty="0">
                <a:latin typeface="メイリオ"/>
                <a:cs typeface="メイリオ"/>
              </a:rPr>
              <a:t>⑤現金回収・口座</a:t>
            </a:r>
            <a:endParaRPr sz="800">
              <a:latin typeface="メイリオ"/>
              <a:cs typeface="メイリオ"/>
            </a:endParaRPr>
          </a:p>
        </p:txBody>
      </p:sp>
      <p:sp>
        <p:nvSpPr>
          <p:cNvPr id="75" name="object 75"/>
          <p:cNvSpPr txBox="1"/>
          <p:nvPr/>
        </p:nvSpPr>
        <p:spPr>
          <a:xfrm>
            <a:off x="5513579" y="2769870"/>
            <a:ext cx="638175"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⑦手数料徴収</a:t>
            </a:r>
            <a:endParaRPr sz="800">
              <a:latin typeface="メイリオ"/>
              <a:cs typeface="メイリオ"/>
            </a:endParaRPr>
          </a:p>
        </p:txBody>
      </p:sp>
      <p:sp>
        <p:nvSpPr>
          <p:cNvPr id="76" name="object 76"/>
          <p:cNvSpPr txBox="1"/>
          <p:nvPr/>
        </p:nvSpPr>
        <p:spPr>
          <a:xfrm>
            <a:off x="5581650" y="2330957"/>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⑧商品代金</a:t>
            </a:r>
            <a:endParaRPr sz="800">
              <a:latin typeface="メイリオ"/>
              <a:cs typeface="メイリオ"/>
            </a:endParaRPr>
          </a:p>
        </p:txBody>
      </p:sp>
      <p:sp>
        <p:nvSpPr>
          <p:cNvPr id="77" name="object 77"/>
          <p:cNvSpPr txBox="1"/>
          <p:nvPr/>
        </p:nvSpPr>
        <p:spPr>
          <a:xfrm>
            <a:off x="5734050" y="2452877"/>
            <a:ext cx="229870" cy="136576"/>
          </a:xfrm>
          <a:prstGeom prst="rect">
            <a:avLst/>
          </a:prstGeom>
        </p:spPr>
        <p:txBody>
          <a:bodyPr vert="horz" wrap="square" lIns="0" tIns="13335" rIns="0" bIns="0" rtlCol="0">
            <a:spAutoFit/>
          </a:bodyPr>
          <a:lstStyle/>
          <a:p>
            <a:pPr marL="12700">
              <a:spcBef>
                <a:spcPts val="105"/>
              </a:spcBef>
            </a:pPr>
            <a:r>
              <a:rPr sz="800" spc="-25" dirty="0">
                <a:latin typeface="メイリオ"/>
                <a:cs typeface="メイリオ"/>
              </a:rPr>
              <a:t>振込</a:t>
            </a:r>
            <a:endParaRPr sz="800">
              <a:latin typeface="メイリオ"/>
              <a:cs typeface="メイリオ"/>
            </a:endParaRPr>
          </a:p>
        </p:txBody>
      </p:sp>
      <p:sp>
        <p:nvSpPr>
          <p:cNvPr id="78" name="object 78"/>
          <p:cNvSpPr txBox="1"/>
          <p:nvPr/>
        </p:nvSpPr>
        <p:spPr>
          <a:xfrm>
            <a:off x="2289049" y="2261616"/>
            <a:ext cx="2677795" cy="248786"/>
          </a:xfrm>
          <a:prstGeom prst="rect">
            <a:avLst/>
          </a:prstGeom>
          <a:ln w="6350">
            <a:solidFill>
              <a:srgbClr val="A6A6A6"/>
            </a:solidFill>
          </a:ln>
        </p:spPr>
        <p:txBody>
          <a:bodyPr vert="horz" wrap="square" lIns="0" tIns="86360" rIns="0" bIns="0" rtlCol="0">
            <a:spAutoFit/>
          </a:bodyPr>
          <a:lstStyle/>
          <a:p>
            <a:pPr marL="83820">
              <a:spcBef>
                <a:spcPts val="680"/>
              </a:spcBef>
            </a:pPr>
            <a:r>
              <a:rPr sz="1050" b="1" spc="-20" dirty="0">
                <a:latin typeface="メイリオ"/>
                <a:cs typeface="メイリオ"/>
              </a:rPr>
              <a:t>販売者</a:t>
            </a:r>
            <a:endParaRPr sz="1050">
              <a:latin typeface="メイリオ"/>
              <a:cs typeface="メイリオ"/>
            </a:endParaRPr>
          </a:p>
        </p:txBody>
      </p:sp>
      <p:grpSp>
        <p:nvGrpSpPr>
          <p:cNvPr id="79" name="object 79"/>
          <p:cNvGrpSpPr/>
          <p:nvPr/>
        </p:nvGrpSpPr>
        <p:grpSpPr>
          <a:xfrm>
            <a:off x="6489066" y="2281427"/>
            <a:ext cx="2684145" cy="3321050"/>
            <a:chOff x="4965065" y="2281427"/>
            <a:chExt cx="2684145" cy="3321050"/>
          </a:xfrm>
        </p:grpSpPr>
        <p:sp>
          <p:nvSpPr>
            <p:cNvPr id="80" name="object 80"/>
            <p:cNvSpPr/>
            <p:nvPr/>
          </p:nvSpPr>
          <p:spPr>
            <a:xfrm>
              <a:off x="4968240" y="5237988"/>
              <a:ext cx="2677795" cy="361315"/>
            </a:xfrm>
            <a:custGeom>
              <a:avLst/>
              <a:gdLst/>
              <a:ahLst/>
              <a:cxnLst/>
              <a:rect l="l" t="t" r="r" b="b"/>
              <a:pathLst>
                <a:path w="2677795" h="361314">
                  <a:moveTo>
                    <a:pt x="0" y="361188"/>
                  </a:moveTo>
                  <a:lnTo>
                    <a:pt x="2677667" y="361188"/>
                  </a:lnTo>
                  <a:lnTo>
                    <a:pt x="2677667" y="0"/>
                  </a:lnTo>
                  <a:lnTo>
                    <a:pt x="0" y="0"/>
                  </a:lnTo>
                  <a:lnTo>
                    <a:pt x="0" y="361188"/>
                  </a:lnTo>
                  <a:close/>
                </a:path>
              </a:pathLst>
            </a:custGeom>
            <a:ln w="6350">
              <a:solidFill>
                <a:srgbClr val="A6A6A6"/>
              </a:solidFill>
            </a:ln>
          </p:spPr>
          <p:txBody>
            <a:bodyPr wrap="square" lIns="0" tIns="0" rIns="0" bIns="0" rtlCol="0"/>
            <a:lstStyle/>
            <a:p>
              <a:endParaRPr/>
            </a:p>
          </p:txBody>
        </p:sp>
        <p:pic>
          <p:nvPicPr>
            <p:cNvPr id="81" name="object 81"/>
            <p:cNvPicPr/>
            <p:nvPr/>
          </p:nvPicPr>
          <p:blipFill>
            <a:blip r:embed="rId20" cstate="print"/>
            <a:stretch>
              <a:fillRect/>
            </a:stretch>
          </p:blipFill>
          <p:spPr>
            <a:xfrm>
              <a:off x="6507373" y="5259323"/>
              <a:ext cx="224134" cy="312419"/>
            </a:xfrm>
            <a:prstGeom prst="rect">
              <a:avLst/>
            </a:prstGeom>
          </p:spPr>
        </p:pic>
        <p:pic>
          <p:nvPicPr>
            <p:cNvPr id="82" name="object 82"/>
            <p:cNvPicPr/>
            <p:nvPr/>
          </p:nvPicPr>
          <p:blipFill>
            <a:blip r:embed="rId8" cstate="print"/>
            <a:stretch>
              <a:fillRect/>
            </a:stretch>
          </p:blipFill>
          <p:spPr>
            <a:xfrm>
              <a:off x="6275016" y="2281427"/>
              <a:ext cx="304091" cy="333756"/>
            </a:xfrm>
            <a:prstGeom prst="rect">
              <a:avLst/>
            </a:prstGeom>
          </p:spPr>
        </p:pic>
        <p:pic>
          <p:nvPicPr>
            <p:cNvPr id="83" name="object 83"/>
            <p:cNvPicPr/>
            <p:nvPr/>
          </p:nvPicPr>
          <p:blipFill>
            <a:blip r:embed="rId9" cstate="print"/>
            <a:stretch>
              <a:fillRect/>
            </a:stretch>
          </p:blipFill>
          <p:spPr>
            <a:xfrm>
              <a:off x="5831249" y="4078223"/>
              <a:ext cx="420198" cy="463295"/>
            </a:xfrm>
            <a:prstGeom prst="rect">
              <a:avLst/>
            </a:prstGeom>
          </p:spPr>
        </p:pic>
        <p:sp>
          <p:nvSpPr>
            <p:cNvPr id="84" name="object 84"/>
            <p:cNvSpPr/>
            <p:nvPr/>
          </p:nvSpPr>
          <p:spPr>
            <a:xfrm>
              <a:off x="5318760" y="4128516"/>
              <a:ext cx="1129665" cy="361315"/>
            </a:xfrm>
            <a:custGeom>
              <a:avLst/>
              <a:gdLst/>
              <a:ahLst/>
              <a:cxnLst/>
              <a:rect l="l" t="t" r="r" b="b"/>
              <a:pathLst>
                <a:path w="1129664" h="361314">
                  <a:moveTo>
                    <a:pt x="0" y="361187"/>
                  </a:moveTo>
                  <a:lnTo>
                    <a:pt x="1129284" y="361187"/>
                  </a:lnTo>
                  <a:lnTo>
                    <a:pt x="1129284" y="0"/>
                  </a:lnTo>
                  <a:lnTo>
                    <a:pt x="0" y="0"/>
                  </a:lnTo>
                  <a:lnTo>
                    <a:pt x="0" y="361187"/>
                  </a:lnTo>
                  <a:close/>
                </a:path>
              </a:pathLst>
            </a:custGeom>
            <a:ln w="6350">
              <a:solidFill>
                <a:srgbClr val="A6A6A6"/>
              </a:solidFill>
            </a:ln>
          </p:spPr>
          <p:txBody>
            <a:bodyPr wrap="square" lIns="0" tIns="0" rIns="0" bIns="0" rtlCol="0"/>
            <a:lstStyle/>
            <a:p>
              <a:endParaRPr/>
            </a:p>
          </p:txBody>
        </p:sp>
        <p:pic>
          <p:nvPicPr>
            <p:cNvPr id="85" name="object 85"/>
            <p:cNvPicPr/>
            <p:nvPr/>
          </p:nvPicPr>
          <p:blipFill>
            <a:blip r:embed="rId8" cstate="print"/>
            <a:stretch>
              <a:fillRect/>
            </a:stretch>
          </p:blipFill>
          <p:spPr>
            <a:xfrm>
              <a:off x="7070403" y="2822447"/>
              <a:ext cx="302708" cy="333755"/>
            </a:xfrm>
            <a:prstGeom prst="rect">
              <a:avLst/>
            </a:prstGeom>
          </p:spPr>
        </p:pic>
        <p:pic>
          <p:nvPicPr>
            <p:cNvPr id="86" name="object 86"/>
            <p:cNvPicPr/>
            <p:nvPr/>
          </p:nvPicPr>
          <p:blipFill>
            <a:blip r:embed="rId8" cstate="print"/>
            <a:stretch>
              <a:fillRect/>
            </a:stretch>
          </p:blipFill>
          <p:spPr>
            <a:xfrm>
              <a:off x="7070403" y="3384803"/>
              <a:ext cx="302708" cy="333756"/>
            </a:xfrm>
            <a:prstGeom prst="rect">
              <a:avLst/>
            </a:prstGeom>
          </p:spPr>
        </p:pic>
      </p:grpSp>
      <p:sp>
        <p:nvSpPr>
          <p:cNvPr id="87" name="object 87"/>
          <p:cNvSpPr txBox="1"/>
          <p:nvPr/>
        </p:nvSpPr>
        <p:spPr>
          <a:xfrm>
            <a:off x="6838950" y="4236211"/>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営業所</a:t>
            </a:r>
            <a:endParaRPr sz="1050">
              <a:latin typeface="メイリオ"/>
              <a:cs typeface="メイリオ"/>
            </a:endParaRPr>
          </a:p>
        </p:txBody>
      </p:sp>
      <p:grpSp>
        <p:nvGrpSpPr>
          <p:cNvPr id="88" name="object 88"/>
          <p:cNvGrpSpPr/>
          <p:nvPr/>
        </p:nvGrpSpPr>
        <p:grpSpPr>
          <a:xfrm>
            <a:off x="6620256" y="2261490"/>
            <a:ext cx="3202305" cy="2972435"/>
            <a:chOff x="5096255" y="2261489"/>
            <a:chExt cx="3202305" cy="2972435"/>
          </a:xfrm>
        </p:grpSpPr>
        <p:sp>
          <p:nvSpPr>
            <p:cNvPr id="89" name="object 89"/>
            <p:cNvSpPr/>
            <p:nvPr/>
          </p:nvSpPr>
          <p:spPr>
            <a:xfrm>
              <a:off x="5096256" y="2624327"/>
              <a:ext cx="693420" cy="2609850"/>
            </a:xfrm>
            <a:custGeom>
              <a:avLst/>
              <a:gdLst/>
              <a:ahLst/>
              <a:cxnLst/>
              <a:rect l="l" t="t" r="r" b="b"/>
              <a:pathLst>
                <a:path w="693420" h="2609850">
                  <a:moveTo>
                    <a:pt x="76200" y="79248"/>
                  </a:moveTo>
                  <a:lnTo>
                    <a:pt x="69850" y="66548"/>
                  </a:lnTo>
                  <a:lnTo>
                    <a:pt x="38100" y="3048"/>
                  </a:lnTo>
                  <a:lnTo>
                    <a:pt x="0" y="79248"/>
                  </a:lnTo>
                  <a:lnTo>
                    <a:pt x="31750" y="79248"/>
                  </a:lnTo>
                  <a:lnTo>
                    <a:pt x="31750" y="2609342"/>
                  </a:lnTo>
                  <a:lnTo>
                    <a:pt x="44450" y="2609342"/>
                  </a:lnTo>
                  <a:lnTo>
                    <a:pt x="44450" y="79248"/>
                  </a:lnTo>
                  <a:lnTo>
                    <a:pt x="76200" y="79248"/>
                  </a:lnTo>
                  <a:close/>
                </a:path>
                <a:path w="693420" h="2609850">
                  <a:moveTo>
                    <a:pt x="425196" y="2518283"/>
                  </a:moveTo>
                  <a:lnTo>
                    <a:pt x="393446" y="2518283"/>
                  </a:lnTo>
                  <a:lnTo>
                    <a:pt x="393446" y="1856232"/>
                  </a:lnTo>
                  <a:lnTo>
                    <a:pt x="380746" y="1856232"/>
                  </a:lnTo>
                  <a:lnTo>
                    <a:pt x="380746" y="2518283"/>
                  </a:lnTo>
                  <a:lnTo>
                    <a:pt x="348996" y="2518283"/>
                  </a:lnTo>
                  <a:lnTo>
                    <a:pt x="387096" y="2594483"/>
                  </a:lnTo>
                  <a:lnTo>
                    <a:pt x="418846" y="2530983"/>
                  </a:lnTo>
                  <a:lnTo>
                    <a:pt x="425196" y="2518283"/>
                  </a:lnTo>
                  <a:close/>
                </a:path>
                <a:path w="693420" h="2609850">
                  <a:moveTo>
                    <a:pt x="693420" y="1438275"/>
                  </a:moveTo>
                  <a:lnTo>
                    <a:pt x="661670" y="1438275"/>
                  </a:lnTo>
                  <a:lnTo>
                    <a:pt x="661670" y="0"/>
                  </a:lnTo>
                  <a:lnTo>
                    <a:pt x="648970" y="0"/>
                  </a:lnTo>
                  <a:lnTo>
                    <a:pt x="648970" y="1438275"/>
                  </a:lnTo>
                  <a:lnTo>
                    <a:pt x="617220" y="1438275"/>
                  </a:lnTo>
                  <a:lnTo>
                    <a:pt x="655320" y="1514475"/>
                  </a:lnTo>
                  <a:lnTo>
                    <a:pt x="687070" y="1450975"/>
                  </a:lnTo>
                  <a:lnTo>
                    <a:pt x="693420" y="1438275"/>
                  </a:lnTo>
                  <a:close/>
                </a:path>
              </a:pathLst>
            </a:custGeom>
            <a:solidFill>
              <a:srgbClr val="A6A6A6"/>
            </a:solidFill>
          </p:spPr>
          <p:txBody>
            <a:bodyPr wrap="square" lIns="0" tIns="0" rIns="0" bIns="0" rtlCol="0"/>
            <a:lstStyle/>
            <a:p>
              <a:endParaRPr/>
            </a:p>
          </p:txBody>
        </p:sp>
        <p:pic>
          <p:nvPicPr>
            <p:cNvPr id="90" name="object 90"/>
            <p:cNvPicPr/>
            <p:nvPr/>
          </p:nvPicPr>
          <p:blipFill>
            <a:blip r:embed="rId13" cstate="print"/>
            <a:stretch>
              <a:fillRect/>
            </a:stretch>
          </p:blipFill>
          <p:spPr>
            <a:xfrm>
              <a:off x="5318759" y="4634484"/>
              <a:ext cx="327660" cy="303275"/>
            </a:xfrm>
            <a:prstGeom prst="rect">
              <a:avLst/>
            </a:prstGeom>
          </p:spPr>
        </p:pic>
        <p:pic>
          <p:nvPicPr>
            <p:cNvPr id="91" name="object 91"/>
            <p:cNvPicPr/>
            <p:nvPr/>
          </p:nvPicPr>
          <p:blipFill>
            <a:blip r:embed="rId14" cstate="print"/>
            <a:stretch>
              <a:fillRect/>
            </a:stretch>
          </p:blipFill>
          <p:spPr>
            <a:xfrm>
              <a:off x="5618987" y="3336036"/>
              <a:ext cx="303275" cy="234696"/>
            </a:xfrm>
            <a:prstGeom prst="rect">
              <a:avLst/>
            </a:prstGeom>
          </p:spPr>
        </p:pic>
        <p:pic>
          <p:nvPicPr>
            <p:cNvPr id="92" name="object 92"/>
            <p:cNvPicPr/>
            <p:nvPr/>
          </p:nvPicPr>
          <p:blipFill>
            <a:blip r:embed="rId14" cstate="print"/>
            <a:stretch>
              <a:fillRect/>
            </a:stretch>
          </p:blipFill>
          <p:spPr>
            <a:xfrm>
              <a:off x="5612891" y="4962144"/>
              <a:ext cx="249936" cy="193548"/>
            </a:xfrm>
            <a:prstGeom prst="rect">
              <a:avLst/>
            </a:prstGeom>
          </p:spPr>
        </p:pic>
        <p:sp>
          <p:nvSpPr>
            <p:cNvPr id="93" name="object 93"/>
            <p:cNvSpPr/>
            <p:nvPr/>
          </p:nvSpPr>
          <p:spPr>
            <a:xfrm>
              <a:off x="7769351" y="2264664"/>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grpSp>
      <p:sp>
        <p:nvSpPr>
          <p:cNvPr id="94" name="object 94"/>
          <p:cNvSpPr txBox="1"/>
          <p:nvPr/>
        </p:nvSpPr>
        <p:spPr>
          <a:xfrm>
            <a:off x="8103107" y="3377185"/>
            <a:ext cx="1066800" cy="341119"/>
          </a:xfrm>
          <a:prstGeom prst="rect">
            <a:avLst/>
          </a:prstGeom>
          <a:ln w="6350">
            <a:solidFill>
              <a:srgbClr val="A6A6A6"/>
            </a:solidFill>
          </a:ln>
        </p:spPr>
        <p:txBody>
          <a:bodyPr vert="horz" wrap="square" lIns="0" tIns="17780" rIns="0" bIns="0" rtlCol="0">
            <a:spAutoFit/>
          </a:bodyPr>
          <a:lstStyle/>
          <a:p>
            <a:pPr marL="84455" marR="706120">
              <a:spcBef>
                <a:spcPts val="140"/>
              </a:spcBef>
            </a:pPr>
            <a:r>
              <a:rPr sz="1050" b="1" spc="-25" dirty="0">
                <a:latin typeface="メイリオ"/>
                <a:cs typeface="メイリオ"/>
              </a:rPr>
              <a:t>配送会社</a:t>
            </a:r>
            <a:endParaRPr sz="1050">
              <a:latin typeface="メイリオ"/>
              <a:cs typeface="メイリオ"/>
            </a:endParaRPr>
          </a:p>
        </p:txBody>
      </p:sp>
      <p:sp>
        <p:nvSpPr>
          <p:cNvPr id="95" name="object 95"/>
          <p:cNvSpPr txBox="1"/>
          <p:nvPr/>
        </p:nvSpPr>
        <p:spPr>
          <a:xfrm>
            <a:off x="8103107" y="2805683"/>
            <a:ext cx="1066800" cy="363220"/>
          </a:xfrm>
          <a:prstGeom prst="rect">
            <a:avLst/>
          </a:prstGeom>
          <a:ln w="6350">
            <a:solidFill>
              <a:srgbClr val="A6A6A6"/>
            </a:solidFill>
          </a:ln>
        </p:spPr>
        <p:txBody>
          <a:bodyPr vert="horz" wrap="square" lIns="0" tIns="31115" rIns="0" bIns="0" rtlCol="0">
            <a:spAutoFit/>
          </a:bodyPr>
          <a:lstStyle/>
          <a:p>
            <a:pPr marL="113664" marR="677545">
              <a:spcBef>
                <a:spcPts val="245"/>
              </a:spcBef>
            </a:pPr>
            <a:r>
              <a:rPr sz="1050" b="1" spc="-25" dirty="0">
                <a:latin typeface="メイリオ"/>
                <a:cs typeface="メイリオ"/>
              </a:rPr>
              <a:t>決済代行</a:t>
            </a:r>
            <a:endParaRPr sz="1050">
              <a:latin typeface="メイリオ"/>
              <a:cs typeface="メイリオ"/>
            </a:endParaRPr>
          </a:p>
        </p:txBody>
      </p:sp>
      <p:sp>
        <p:nvSpPr>
          <p:cNvPr id="96" name="object 96"/>
          <p:cNvSpPr txBox="1"/>
          <p:nvPr/>
        </p:nvSpPr>
        <p:spPr>
          <a:xfrm>
            <a:off x="9330056" y="2135887"/>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grpSp>
        <p:nvGrpSpPr>
          <p:cNvPr id="97" name="object 97"/>
          <p:cNvGrpSpPr/>
          <p:nvPr/>
        </p:nvGrpSpPr>
        <p:grpSpPr>
          <a:xfrm>
            <a:off x="7356729" y="2797936"/>
            <a:ext cx="2465705" cy="2533650"/>
            <a:chOff x="5832728" y="2797936"/>
            <a:chExt cx="2465705" cy="2533650"/>
          </a:xfrm>
        </p:grpSpPr>
        <p:pic>
          <p:nvPicPr>
            <p:cNvPr id="98" name="object 98"/>
            <p:cNvPicPr/>
            <p:nvPr/>
          </p:nvPicPr>
          <p:blipFill>
            <a:blip r:embed="rId21" cstate="print"/>
            <a:stretch>
              <a:fillRect/>
            </a:stretch>
          </p:blipFill>
          <p:spPr>
            <a:xfrm>
              <a:off x="7769351" y="2801111"/>
              <a:ext cx="525779" cy="362712"/>
            </a:xfrm>
            <a:prstGeom prst="rect">
              <a:avLst/>
            </a:prstGeom>
          </p:spPr>
        </p:pic>
        <p:sp>
          <p:nvSpPr>
            <p:cNvPr id="99" name="object 99"/>
            <p:cNvSpPr/>
            <p:nvPr/>
          </p:nvSpPr>
          <p:spPr>
            <a:xfrm>
              <a:off x="7769351" y="2801111"/>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pic>
          <p:nvPicPr>
            <p:cNvPr id="100" name="object 100"/>
            <p:cNvPicPr/>
            <p:nvPr/>
          </p:nvPicPr>
          <p:blipFill>
            <a:blip r:embed="rId22" cstate="print"/>
            <a:stretch>
              <a:fillRect/>
            </a:stretch>
          </p:blipFill>
          <p:spPr>
            <a:xfrm>
              <a:off x="7769351" y="3374135"/>
              <a:ext cx="525779" cy="361188"/>
            </a:xfrm>
            <a:prstGeom prst="rect">
              <a:avLst/>
            </a:prstGeom>
          </p:spPr>
        </p:pic>
        <p:sp>
          <p:nvSpPr>
            <p:cNvPr id="101" name="object 101"/>
            <p:cNvSpPr/>
            <p:nvPr/>
          </p:nvSpPr>
          <p:spPr>
            <a:xfrm>
              <a:off x="7769351" y="3374135"/>
              <a:ext cx="525780" cy="1859914"/>
            </a:xfrm>
            <a:custGeom>
              <a:avLst/>
              <a:gdLst/>
              <a:ahLst/>
              <a:cxnLst/>
              <a:rect l="l" t="t" r="r" b="b"/>
              <a:pathLst>
                <a:path w="525779" h="1859914">
                  <a:moveTo>
                    <a:pt x="0" y="361188"/>
                  </a:moveTo>
                  <a:lnTo>
                    <a:pt x="525779" y="361188"/>
                  </a:lnTo>
                  <a:lnTo>
                    <a:pt x="525779" y="0"/>
                  </a:lnTo>
                  <a:lnTo>
                    <a:pt x="0" y="0"/>
                  </a:lnTo>
                  <a:lnTo>
                    <a:pt x="0" y="361188"/>
                  </a:lnTo>
                  <a:close/>
                </a:path>
                <a:path w="525779" h="1859914">
                  <a:moveTo>
                    <a:pt x="286512" y="1859533"/>
                  </a:moveTo>
                  <a:lnTo>
                    <a:pt x="286512" y="1289303"/>
                  </a:lnTo>
                </a:path>
              </a:pathLst>
            </a:custGeom>
            <a:ln w="6350">
              <a:solidFill>
                <a:srgbClr val="A6A6A6"/>
              </a:solidFill>
            </a:ln>
          </p:spPr>
          <p:txBody>
            <a:bodyPr wrap="square" lIns="0" tIns="0" rIns="0" bIns="0" rtlCol="0"/>
            <a:lstStyle/>
            <a:p>
              <a:endParaRPr/>
            </a:p>
          </p:txBody>
        </p:sp>
        <p:pic>
          <p:nvPicPr>
            <p:cNvPr id="102" name="object 102"/>
            <p:cNvPicPr/>
            <p:nvPr/>
          </p:nvPicPr>
          <p:blipFill>
            <a:blip r:embed="rId23" cstate="print"/>
            <a:stretch>
              <a:fillRect/>
            </a:stretch>
          </p:blipFill>
          <p:spPr>
            <a:xfrm>
              <a:off x="5832728" y="5116322"/>
              <a:ext cx="246507" cy="215137"/>
            </a:xfrm>
            <a:prstGeom prst="rect">
              <a:avLst/>
            </a:prstGeom>
          </p:spPr>
        </p:pic>
      </p:grpSp>
      <p:sp>
        <p:nvSpPr>
          <p:cNvPr id="103" name="object 103"/>
          <p:cNvSpPr txBox="1"/>
          <p:nvPr/>
        </p:nvSpPr>
        <p:spPr>
          <a:xfrm>
            <a:off x="6267070" y="3665347"/>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①発注</a:t>
            </a:r>
            <a:endParaRPr sz="800">
              <a:latin typeface="メイリオ"/>
              <a:cs typeface="メイリオ"/>
            </a:endParaRPr>
          </a:p>
        </p:txBody>
      </p:sp>
      <p:sp>
        <p:nvSpPr>
          <p:cNvPr id="104" name="object 104"/>
          <p:cNvSpPr txBox="1"/>
          <p:nvPr/>
        </p:nvSpPr>
        <p:spPr>
          <a:xfrm>
            <a:off x="7048628" y="4549903"/>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②配送</a:t>
            </a:r>
            <a:endParaRPr sz="800">
              <a:latin typeface="メイリオ"/>
              <a:cs typeface="メイリオ"/>
            </a:endParaRPr>
          </a:p>
        </p:txBody>
      </p:sp>
      <p:sp>
        <p:nvSpPr>
          <p:cNvPr id="105" name="object 105"/>
          <p:cNvSpPr txBox="1"/>
          <p:nvPr/>
        </p:nvSpPr>
        <p:spPr>
          <a:xfrm>
            <a:off x="7116317" y="5330191"/>
            <a:ext cx="699770" cy="259045"/>
          </a:xfrm>
          <a:prstGeom prst="rect">
            <a:avLst/>
          </a:prstGeom>
        </p:spPr>
        <p:txBody>
          <a:bodyPr vert="horz" wrap="square" lIns="0" tIns="12700" rIns="0" bIns="0" rtlCol="0">
            <a:spAutoFit/>
          </a:bodyPr>
          <a:lstStyle/>
          <a:p>
            <a:pPr algn="ctr">
              <a:spcBef>
                <a:spcPts val="100"/>
              </a:spcBef>
            </a:pPr>
            <a:r>
              <a:rPr sz="800" spc="-15" dirty="0">
                <a:latin typeface="メイリオ"/>
                <a:cs typeface="メイリオ"/>
              </a:rPr>
              <a:t>③代引き</a:t>
            </a:r>
            <a:endParaRPr sz="800">
              <a:latin typeface="メイリオ"/>
              <a:cs typeface="メイリオ"/>
            </a:endParaRPr>
          </a:p>
          <a:p>
            <a:pPr algn="ctr">
              <a:lnSpc>
                <a:spcPct val="100000"/>
              </a:lnSpc>
            </a:pPr>
            <a:r>
              <a:rPr sz="800" spc="-10" dirty="0">
                <a:latin typeface="Calibri"/>
                <a:cs typeface="Calibri"/>
              </a:rPr>
              <a:t>(</a:t>
            </a:r>
            <a:r>
              <a:rPr sz="800" dirty="0">
                <a:latin typeface="メイリオ"/>
                <a:cs typeface="メイリオ"/>
              </a:rPr>
              <a:t>モバイル決済</a:t>
            </a:r>
            <a:r>
              <a:rPr sz="800" spc="-50" dirty="0">
                <a:latin typeface="Calibri"/>
                <a:cs typeface="Calibri"/>
              </a:rPr>
              <a:t>)</a:t>
            </a:r>
            <a:endParaRPr sz="800">
              <a:latin typeface="Calibri"/>
              <a:cs typeface="Calibri"/>
            </a:endParaRPr>
          </a:p>
        </p:txBody>
      </p:sp>
      <p:grpSp>
        <p:nvGrpSpPr>
          <p:cNvPr id="106" name="object 106"/>
          <p:cNvGrpSpPr/>
          <p:nvPr/>
        </p:nvGrpSpPr>
        <p:grpSpPr>
          <a:xfrm>
            <a:off x="7627548" y="2356104"/>
            <a:ext cx="2665730" cy="3243580"/>
            <a:chOff x="6103548" y="2356104"/>
            <a:chExt cx="2665730" cy="3243580"/>
          </a:xfrm>
        </p:grpSpPr>
        <p:pic>
          <p:nvPicPr>
            <p:cNvPr id="107" name="object 107"/>
            <p:cNvPicPr/>
            <p:nvPr/>
          </p:nvPicPr>
          <p:blipFill>
            <a:blip r:embed="rId24" cstate="print"/>
            <a:stretch>
              <a:fillRect/>
            </a:stretch>
          </p:blipFill>
          <p:spPr>
            <a:xfrm>
              <a:off x="6103548" y="5157513"/>
              <a:ext cx="248953" cy="249600"/>
            </a:xfrm>
            <a:prstGeom prst="rect">
              <a:avLst/>
            </a:prstGeom>
          </p:spPr>
        </p:pic>
        <p:pic>
          <p:nvPicPr>
            <p:cNvPr id="108" name="object 108"/>
            <p:cNvPicPr/>
            <p:nvPr/>
          </p:nvPicPr>
          <p:blipFill>
            <a:blip r:embed="rId25" cstate="print"/>
            <a:stretch>
              <a:fillRect/>
            </a:stretch>
          </p:blipFill>
          <p:spPr>
            <a:xfrm>
              <a:off x="7769351" y="5233416"/>
              <a:ext cx="525779" cy="362712"/>
            </a:xfrm>
            <a:prstGeom prst="rect">
              <a:avLst/>
            </a:prstGeom>
          </p:spPr>
        </p:pic>
        <p:sp>
          <p:nvSpPr>
            <p:cNvPr id="109" name="object 109"/>
            <p:cNvSpPr/>
            <p:nvPr/>
          </p:nvSpPr>
          <p:spPr>
            <a:xfrm>
              <a:off x="7769351" y="5233416"/>
              <a:ext cx="525780" cy="363220"/>
            </a:xfrm>
            <a:custGeom>
              <a:avLst/>
              <a:gdLst/>
              <a:ahLst/>
              <a:cxnLst/>
              <a:rect l="l" t="t" r="r" b="b"/>
              <a:pathLst>
                <a:path w="525779" h="363220">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pic>
          <p:nvPicPr>
            <p:cNvPr id="110" name="object 110"/>
            <p:cNvPicPr/>
            <p:nvPr/>
          </p:nvPicPr>
          <p:blipFill>
            <a:blip r:embed="rId12" cstate="print"/>
            <a:stretch>
              <a:fillRect/>
            </a:stretch>
          </p:blipFill>
          <p:spPr>
            <a:xfrm>
              <a:off x="7932419" y="2894076"/>
              <a:ext cx="187451" cy="187451"/>
            </a:xfrm>
            <a:prstGeom prst="rect">
              <a:avLst/>
            </a:prstGeom>
          </p:spPr>
        </p:pic>
        <p:pic>
          <p:nvPicPr>
            <p:cNvPr id="111" name="object 111"/>
            <p:cNvPicPr/>
            <p:nvPr/>
          </p:nvPicPr>
          <p:blipFill>
            <a:blip r:embed="rId12" cstate="print"/>
            <a:stretch>
              <a:fillRect/>
            </a:stretch>
          </p:blipFill>
          <p:spPr>
            <a:xfrm>
              <a:off x="7932419" y="3467100"/>
              <a:ext cx="187451" cy="185927"/>
            </a:xfrm>
            <a:prstGeom prst="rect">
              <a:avLst/>
            </a:prstGeom>
          </p:spPr>
        </p:pic>
        <p:pic>
          <p:nvPicPr>
            <p:cNvPr id="112" name="object 112"/>
            <p:cNvPicPr/>
            <p:nvPr/>
          </p:nvPicPr>
          <p:blipFill>
            <a:blip r:embed="rId12" cstate="print"/>
            <a:stretch>
              <a:fillRect/>
            </a:stretch>
          </p:blipFill>
          <p:spPr>
            <a:xfrm>
              <a:off x="7932419" y="2356104"/>
              <a:ext cx="187451" cy="185927"/>
            </a:xfrm>
            <a:prstGeom prst="rect">
              <a:avLst/>
            </a:prstGeom>
          </p:spPr>
        </p:pic>
        <p:pic>
          <p:nvPicPr>
            <p:cNvPr id="113" name="object 113"/>
            <p:cNvPicPr/>
            <p:nvPr/>
          </p:nvPicPr>
          <p:blipFill>
            <a:blip r:embed="rId12" cstate="print"/>
            <a:stretch>
              <a:fillRect/>
            </a:stretch>
          </p:blipFill>
          <p:spPr>
            <a:xfrm>
              <a:off x="7888223" y="5292852"/>
              <a:ext cx="187451" cy="185928"/>
            </a:xfrm>
            <a:prstGeom prst="rect">
              <a:avLst/>
            </a:prstGeom>
          </p:spPr>
        </p:pic>
        <p:pic>
          <p:nvPicPr>
            <p:cNvPr id="114" name="object 114"/>
            <p:cNvPicPr/>
            <p:nvPr/>
          </p:nvPicPr>
          <p:blipFill>
            <a:blip r:embed="rId12" cstate="print"/>
            <a:stretch>
              <a:fillRect/>
            </a:stretch>
          </p:blipFill>
          <p:spPr>
            <a:xfrm>
              <a:off x="7947659" y="5329427"/>
              <a:ext cx="187451" cy="185928"/>
            </a:xfrm>
            <a:prstGeom prst="rect">
              <a:avLst/>
            </a:prstGeom>
          </p:spPr>
        </p:pic>
        <p:pic>
          <p:nvPicPr>
            <p:cNvPr id="115" name="object 115"/>
            <p:cNvPicPr/>
            <p:nvPr/>
          </p:nvPicPr>
          <p:blipFill>
            <a:blip r:embed="rId12" cstate="print"/>
            <a:stretch>
              <a:fillRect/>
            </a:stretch>
          </p:blipFill>
          <p:spPr>
            <a:xfrm>
              <a:off x="8020811" y="5364480"/>
              <a:ext cx="187451" cy="185928"/>
            </a:xfrm>
            <a:prstGeom prst="rect">
              <a:avLst/>
            </a:prstGeom>
          </p:spPr>
        </p:pic>
        <p:sp>
          <p:nvSpPr>
            <p:cNvPr id="116" name="object 116"/>
            <p:cNvSpPr/>
            <p:nvPr/>
          </p:nvSpPr>
          <p:spPr>
            <a:xfrm>
              <a:off x="6332219" y="5039614"/>
              <a:ext cx="1624965" cy="254000"/>
            </a:xfrm>
            <a:custGeom>
              <a:avLst/>
              <a:gdLst/>
              <a:ahLst/>
              <a:cxnLst/>
              <a:rect l="l" t="t" r="r" b="b"/>
              <a:pathLst>
                <a:path w="1624965" h="254000">
                  <a:moveTo>
                    <a:pt x="41147" y="142875"/>
                  </a:moveTo>
                  <a:lnTo>
                    <a:pt x="30099" y="149987"/>
                  </a:lnTo>
                  <a:lnTo>
                    <a:pt x="13969" y="162052"/>
                  </a:lnTo>
                  <a:lnTo>
                    <a:pt x="0" y="173990"/>
                  </a:lnTo>
                  <a:lnTo>
                    <a:pt x="8254" y="183642"/>
                  </a:lnTo>
                  <a:lnTo>
                    <a:pt x="22225" y="171704"/>
                  </a:lnTo>
                  <a:lnTo>
                    <a:pt x="37718" y="160274"/>
                  </a:lnTo>
                  <a:lnTo>
                    <a:pt x="48005" y="153669"/>
                  </a:lnTo>
                  <a:lnTo>
                    <a:pt x="41147" y="142875"/>
                  </a:lnTo>
                  <a:close/>
                </a:path>
                <a:path w="1624965" h="254000">
                  <a:moveTo>
                    <a:pt x="121412" y="102362"/>
                  </a:moveTo>
                  <a:lnTo>
                    <a:pt x="111887" y="106299"/>
                  </a:lnTo>
                  <a:lnTo>
                    <a:pt x="89026" y="116586"/>
                  </a:lnTo>
                  <a:lnTo>
                    <a:pt x="74802" y="123698"/>
                  </a:lnTo>
                  <a:lnTo>
                    <a:pt x="80517" y="135128"/>
                  </a:lnTo>
                  <a:lnTo>
                    <a:pt x="94741" y="127888"/>
                  </a:lnTo>
                  <a:lnTo>
                    <a:pt x="117093" y="117856"/>
                  </a:lnTo>
                  <a:lnTo>
                    <a:pt x="126237" y="114173"/>
                  </a:lnTo>
                  <a:lnTo>
                    <a:pt x="121412" y="102362"/>
                  </a:lnTo>
                  <a:close/>
                </a:path>
                <a:path w="1624965" h="254000">
                  <a:moveTo>
                    <a:pt x="205866" y="72898"/>
                  </a:moveTo>
                  <a:lnTo>
                    <a:pt x="189102" y="77978"/>
                  </a:lnTo>
                  <a:lnTo>
                    <a:pt x="162051" y="86994"/>
                  </a:lnTo>
                  <a:lnTo>
                    <a:pt x="157225" y="88773"/>
                  </a:lnTo>
                  <a:lnTo>
                    <a:pt x="161543" y="100584"/>
                  </a:lnTo>
                  <a:lnTo>
                    <a:pt x="166369" y="98933"/>
                  </a:lnTo>
                  <a:lnTo>
                    <a:pt x="193166" y="90043"/>
                  </a:lnTo>
                  <a:lnTo>
                    <a:pt x="209550" y="85090"/>
                  </a:lnTo>
                  <a:lnTo>
                    <a:pt x="205866" y="72898"/>
                  </a:lnTo>
                  <a:close/>
                </a:path>
                <a:path w="1624965" h="254000">
                  <a:moveTo>
                    <a:pt x="292353" y="50418"/>
                  </a:moveTo>
                  <a:lnTo>
                    <a:pt x="278256" y="53593"/>
                  </a:lnTo>
                  <a:lnTo>
                    <a:pt x="247269" y="61213"/>
                  </a:lnTo>
                  <a:lnTo>
                    <a:pt x="242697" y="62484"/>
                  </a:lnTo>
                  <a:lnTo>
                    <a:pt x="245999" y="74803"/>
                  </a:lnTo>
                  <a:lnTo>
                    <a:pt x="250698" y="73533"/>
                  </a:lnTo>
                  <a:lnTo>
                    <a:pt x="281304" y="65912"/>
                  </a:lnTo>
                  <a:lnTo>
                    <a:pt x="295148" y="62865"/>
                  </a:lnTo>
                  <a:lnTo>
                    <a:pt x="292353" y="50418"/>
                  </a:lnTo>
                  <a:close/>
                </a:path>
                <a:path w="1624965" h="254000">
                  <a:moveTo>
                    <a:pt x="379856" y="33019"/>
                  </a:moveTo>
                  <a:lnTo>
                    <a:pt x="377444" y="33400"/>
                  </a:lnTo>
                  <a:lnTo>
                    <a:pt x="343280" y="39624"/>
                  </a:lnTo>
                  <a:lnTo>
                    <a:pt x="329691" y="42418"/>
                  </a:lnTo>
                  <a:lnTo>
                    <a:pt x="332231" y="54863"/>
                  </a:lnTo>
                  <a:lnTo>
                    <a:pt x="345948" y="52069"/>
                  </a:lnTo>
                  <a:lnTo>
                    <a:pt x="381888" y="45593"/>
                  </a:lnTo>
                  <a:lnTo>
                    <a:pt x="379856" y="33019"/>
                  </a:lnTo>
                  <a:close/>
                </a:path>
                <a:path w="1624965" h="254000">
                  <a:moveTo>
                    <a:pt x="467995" y="20066"/>
                  </a:moveTo>
                  <a:lnTo>
                    <a:pt x="448436" y="22479"/>
                  </a:lnTo>
                  <a:lnTo>
                    <a:pt x="417575" y="26924"/>
                  </a:lnTo>
                  <a:lnTo>
                    <a:pt x="419480" y="39497"/>
                  </a:lnTo>
                  <a:lnTo>
                    <a:pt x="450214" y="35052"/>
                  </a:lnTo>
                  <a:lnTo>
                    <a:pt x="469646" y="32638"/>
                  </a:lnTo>
                  <a:lnTo>
                    <a:pt x="467995" y="20066"/>
                  </a:lnTo>
                  <a:close/>
                </a:path>
                <a:path w="1624965" h="254000">
                  <a:moveTo>
                    <a:pt x="556640" y="10413"/>
                  </a:moveTo>
                  <a:lnTo>
                    <a:pt x="522350" y="13716"/>
                  </a:lnTo>
                  <a:lnTo>
                    <a:pt x="505968" y="15493"/>
                  </a:lnTo>
                  <a:lnTo>
                    <a:pt x="507364" y="28067"/>
                  </a:lnTo>
                  <a:lnTo>
                    <a:pt x="523875" y="26288"/>
                  </a:lnTo>
                  <a:lnTo>
                    <a:pt x="557783" y="22987"/>
                  </a:lnTo>
                  <a:lnTo>
                    <a:pt x="556640" y="10413"/>
                  </a:lnTo>
                  <a:close/>
                </a:path>
                <a:path w="1624965" h="254000">
                  <a:moveTo>
                    <a:pt x="645540" y="4063"/>
                  </a:moveTo>
                  <a:lnTo>
                    <a:pt x="599185" y="6858"/>
                  </a:lnTo>
                  <a:lnTo>
                    <a:pt x="594740" y="7238"/>
                  </a:lnTo>
                  <a:lnTo>
                    <a:pt x="595756" y="19938"/>
                  </a:lnTo>
                  <a:lnTo>
                    <a:pt x="600201" y="19558"/>
                  </a:lnTo>
                  <a:lnTo>
                    <a:pt x="639190" y="17018"/>
                  </a:lnTo>
                  <a:lnTo>
                    <a:pt x="646176" y="16763"/>
                  </a:lnTo>
                  <a:lnTo>
                    <a:pt x="645540" y="4063"/>
                  </a:lnTo>
                  <a:close/>
                </a:path>
                <a:path w="1624965" h="254000">
                  <a:moveTo>
                    <a:pt x="734568" y="635"/>
                  </a:moveTo>
                  <a:lnTo>
                    <a:pt x="683768" y="2159"/>
                  </a:lnTo>
                  <a:lnTo>
                    <a:pt x="684149" y="14859"/>
                  </a:lnTo>
                  <a:lnTo>
                    <a:pt x="718693" y="13588"/>
                  </a:lnTo>
                  <a:lnTo>
                    <a:pt x="734822" y="13335"/>
                  </a:lnTo>
                  <a:lnTo>
                    <a:pt x="734568" y="635"/>
                  </a:lnTo>
                  <a:close/>
                </a:path>
                <a:path w="1624965" h="254000">
                  <a:moveTo>
                    <a:pt x="823597" y="12700"/>
                  </a:moveTo>
                  <a:lnTo>
                    <a:pt x="799591" y="12700"/>
                  </a:lnTo>
                  <a:lnTo>
                    <a:pt x="823595" y="12954"/>
                  </a:lnTo>
                  <a:lnTo>
                    <a:pt x="823597" y="12700"/>
                  </a:lnTo>
                  <a:close/>
                </a:path>
                <a:path w="1624965" h="254000">
                  <a:moveTo>
                    <a:pt x="799464" y="0"/>
                  </a:moveTo>
                  <a:lnTo>
                    <a:pt x="772795" y="127"/>
                  </a:lnTo>
                  <a:lnTo>
                    <a:pt x="772795" y="12827"/>
                  </a:lnTo>
                  <a:lnTo>
                    <a:pt x="823597" y="12700"/>
                  </a:lnTo>
                  <a:lnTo>
                    <a:pt x="823722" y="254"/>
                  </a:lnTo>
                  <a:lnTo>
                    <a:pt x="799464" y="0"/>
                  </a:lnTo>
                  <a:close/>
                </a:path>
                <a:path w="1624965" h="254000">
                  <a:moveTo>
                    <a:pt x="861822" y="888"/>
                  </a:moveTo>
                  <a:lnTo>
                    <a:pt x="861568" y="13588"/>
                  </a:lnTo>
                  <a:lnTo>
                    <a:pt x="881252" y="13969"/>
                  </a:lnTo>
                  <a:lnTo>
                    <a:pt x="912240" y="15240"/>
                  </a:lnTo>
                  <a:lnTo>
                    <a:pt x="912749" y="2540"/>
                  </a:lnTo>
                  <a:lnTo>
                    <a:pt x="881633" y="1397"/>
                  </a:lnTo>
                  <a:lnTo>
                    <a:pt x="861822" y="888"/>
                  </a:lnTo>
                  <a:close/>
                </a:path>
                <a:path w="1624965" h="254000">
                  <a:moveTo>
                    <a:pt x="950849" y="4572"/>
                  </a:moveTo>
                  <a:lnTo>
                    <a:pt x="950213" y="17144"/>
                  </a:lnTo>
                  <a:lnTo>
                    <a:pt x="963295" y="17906"/>
                  </a:lnTo>
                  <a:lnTo>
                    <a:pt x="1000759" y="20574"/>
                  </a:lnTo>
                  <a:lnTo>
                    <a:pt x="1001649" y="8000"/>
                  </a:lnTo>
                  <a:lnTo>
                    <a:pt x="964056" y="5206"/>
                  </a:lnTo>
                  <a:lnTo>
                    <a:pt x="950849" y="4572"/>
                  </a:lnTo>
                  <a:close/>
                </a:path>
                <a:path w="1624965" h="254000">
                  <a:moveTo>
                    <a:pt x="1039749" y="11175"/>
                  </a:moveTo>
                  <a:lnTo>
                    <a:pt x="1038605" y="23875"/>
                  </a:lnTo>
                  <a:lnTo>
                    <a:pt x="1045209" y="24384"/>
                  </a:lnTo>
                  <a:lnTo>
                    <a:pt x="1076959" y="27559"/>
                  </a:lnTo>
                  <a:lnTo>
                    <a:pt x="1089025" y="28956"/>
                  </a:lnTo>
                  <a:lnTo>
                    <a:pt x="1090422" y="16383"/>
                  </a:lnTo>
                  <a:lnTo>
                    <a:pt x="1078356" y="14986"/>
                  </a:lnTo>
                  <a:lnTo>
                    <a:pt x="1046352" y="11684"/>
                  </a:lnTo>
                  <a:lnTo>
                    <a:pt x="1039749" y="11175"/>
                  </a:lnTo>
                  <a:close/>
                </a:path>
                <a:path w="1624965" h="254000">
                  <a:moveTo>
                    <a:pt x="1128395" y="21081"/>
                  </a:moveTo>
                  <a:lnTo>
                    <a:pt x="1126744" y="33655"/>
                  </a:lnTo>
                  <a:lnTo>
                    <a:pt x="1138681" y="35179"/>
                  </a:lnTo>
                  <a:lnTo>
                    <a:pt x="1176781" y="40767"/>
                  </a:lnTo>
                  <a:lnTo>
                    <a:pt x="1178813" y="28321"/>
                  </a:lnTo>
                  <a:lnTo>
                    <a:pt x="1170177" y="26924"/>
                  </a:lnTo>
                  <a:lnTo>
                    <a:pt x="1140332" y="22606"/>
                  </a:lnTo>
                  <a:lnTo>
                    <a:pt x="1128395" y="21081"/>
                  </a:lnTo>
                  <a:close/>
                </a:path>
                <a:path w="1624965" h="254000">
                  <a:moveTo>
                    <a:pt x="1216532" y="34543"/>
                  </a:moveTo>
                  <a:lnTo>
                    <a:pt x="1214374" y="46990"/>
                  </a:lnTo>
                  <a:lnTo>
                    <a:pt x="1225677" y="49022"/>
                  </a:lnTo>
                  <a:lnTo>
                    <a:pt x="1264030" y="56515"/>
                  </a:lnTo>
                  <a:lnTo>
                    <a:pt x="1266571" y="44068"/>
                  </a:lnTo>
                  <a:lnTo>
                    <a:pt x="1255522" y="41783"/>
                  </a:lnTo>
                  <a:lnTo>
                    <a:pt x="1227835" y="36449"/>
                  </a:lnTo>
                  <a:lnTo>
                    <a:pt x="1216532" y="34543"/>
                  </a:lnTo>
                  <a:close/>
                </a:path>
                <a:path w="1624965" h="254000">
                  <a:moveTo>
                    <a:pt x="1303908" y="52324"/>
                  </a:moveTo>
                  <a:lnTo>
                    <a:pt x="1301114" y="64643"/>
                  </a:lnTo>
                  <a:lnTo>
                    <a:pt x="1305559" y="65659"/>
                  </a:lnTo>
                  <a:lnTo>
                    <a:pt x="1330452" y="71755"/>
                  </a:lnTo>
                  <a:lnTo>
                    <a:pt x="1350136" y="77088"/>
                  </a:lnTo>
                  <a:lnTo>
                    <a:pt x="1353438" y="64769"/>
                  </a:lnTo>
                  <a:lnTo>
                    <a:pt x="1333500" y="59436"/>
                  </a:lnTo>
                  <a:lnTo>
                    <a:pt x="1308353" y="53340"/>
                  </a:lnTo>
                  <a:lnTo>
                    <a:pt x="1303908" y="52324"/>
                  </a:lnTo>
                  <a:close/>
                </a:path>
                <a:path w="1624965" h="254000">
                  <a:moveTo>
                    <a:pt x="1390269" y="75437"/>
                  </a:moveTo>
                  <a:lnTo>
                    <a:pt x="1386458" y="87503"/>
                  </a:lnTo>
                  <a:lnTo>
                    <a:pt x="1400048" y="91693"/>
                  </a:lnTo>
                  <a:lnTo>
                    <a:pt x="1421256" y="98806"/>
                  </a:lnTo>
                  <a:lnTo>
                    <a:pt x="1434337" y="103631"/>
                  </a:lnTo>
                  <a:lnTo>
                    <a:pt x="1438655" y="91693"/>
                  </a:lnTo>
                  <a:lnTo>
                    <a:pt x="1425321" y="86868"/>
                  </a:lnTo>
                  <a:lnTo>
                    <a:pt x="1403730" y="79629"/>
                  </a:lnTo>
                  <a:lnTo>
                    <a:pt x="1390269" y="75437"/>
                  </a:lnTo>
                  <a:close/>
                </a:path>
                <a:path w="1624965" h="254000">
                  <a:moveTo>
                    <a:pt x="1474470" y="105791"/>
                  </a:moveTo>
                  <a:lnTo>
                    <a:pt x="1469516" y="117475"/>
                  </a:lnTo>
                  <a:lnTo>
                    <a:pt x="1479296" y="121666"/>
                  </a:lnTo>
                  <a:lnTo>
                    <a:pt x="1496695" y="129667"/>
                  </a:lnTo>
                  <a:lnTo>
                    <a:pt x="1512824" y="137794"/>
                  </a:lnTo>
                  <a:lnTo>
                    <a:pt x="1514728" y="138937"/>
                  </a:lnTo>
                  <a:lnTo>
                    <a:pt x="1520952" y="127762"/>
                  </a:lnTo>
                  <a:lnTo>
                    <a:pt x="1518538" y="126492"/>
                  </a:lnTo>
                  <a:lnTo>
                    <a:pt x="1502028" y="118110"/>
                  </a:lnTo>
                  <a:lnTo>
                    <a:pt x="1484249" y="109981"/>
                  </a:lnTo>
                  <a:lnTo>
                    <a:pt x="1474470" y="105791"/>
                  </a:lnTo>
                  <a:close/>
                </a:path>
                <a:path w="1624965" h="254000">
                  <a:moveTo>
                    <a:pt x="1582511" y="188931"/>
                  </a:moveTo>
                  <a:lnTo>
                    <a:pt x="1556003" y="201549"/>
                  </a:lnTo>
                  <a:lnTo>
                    <a:pt x="1623059" y="254000"/>
                  </a:lnTo>
                  <a:lnTo>
                    <a:pt x="1624398" y="189865"/>
                  </a:lnTo>
                  <a:lnTo>
                    <a:pt x="1583181" y="189865"/>
                  </a:lnTo>
                  <a:lnTo>
                    <a:pt x="1582511" y="188931"/>
                  </a:lnTo>
                  <a:close/>
                </a:path>
                <a:path w="1624965" h="254000">
                  <a:moveTo>
                    <a:pt x="1588402" y="186126"/>
                  </a:moveTo>
                  <a:lnTo>
                    <a:pt x="1582511" y="188931"/>
                  </a:lnTo>
                  <a:lnTo>
                    <a:pt x="1583181" y="189865"/>
                  </a:lnTo>
                  <a:lnTo>
                    <a:pt x="1588402" y="186126"/>
                  </a:lnTo>
                  <a:close/>
                </a:path>
                <a:path w="1624965" h="254000">
                  <a:moveTo>
                    <a:pt x="1624837" y="168783"/>
                  </a:moveTo>
                  <a:lnTo>
                    <a:pt x="1588402" y="186126"/>
                  </a:lnTo>
                  <a:lnTo>
                    <a:pt x="1583181" y="189865"/>
                  </a:lnTo>
                  <a:lnTo>
                    <a:pt x="1624398" y="189865"/>
                  </a:lnTo>
                  <a:lnTo>
                    <a:pt x="1624837" y="168783"/>
                  </a:lnTo>
                  <a:close/>
                </a:path>
                <a:path w="1624965" h="254000">
                  <a:moveTo>
                    <a:pt x="1576410" y="180433"/>
                  </a:moveTo>
                  <a:lnTo>
                    <a:pt x="1582511" y="188931"/>
                  </a:lnTo>
                  <a:lnTo>
                    <a:pt x="1588402" y="186126"/>
                  </a:lnTo>
                  <a:lnTo>
                    <a:pt x="1593469" y="182499"/>
                  </a:lnTo>
                  <a:lnTo>
                    <a:pt x="1592466" y="181102"/>
                  </a:lnTo>
                  <a:lnTo>
                    <a:pt x="1577212" y="181102"/>
                  </a:lnTo>
                  <a:lnTo>
                    <a:pt x="1576410" y="180433"/>
                  </a:lnTo>
                  <a:close/>
                </a:path>
                <a:path w="1624965" h="254000">
                  <a:moveTo>
                    <a:pt x="1576070" y="179959"/>
                  </a:moveTo>
                  <a:lnTo>
                    <a:pt x="1576410" y="180433"/>
                  </a:lnTo>
                  <a:lnTo>
                    <a:pt x="1577212" y="181102"/>
                  </a:lnTo>
                  <a:lnTo>
                    <a:pt x="1576070" y="179959"/>
                  </a:lnTo>
                  <a:close/>
                </a:path>
                <a:path w="1624965" h="254000">
                  <a:moveTo>
                    <a:pt x="1591645" y="179959"/>
                  </a:moveTo>
                  <a:lnTo>
                    <a:pt x="1576070" y="179959"/>
                  </a:lnTo>
                  <a:lnTo>
                    <a:pt x="1577212" y="181102"/>
                  </a:lnTo>
                  <a:lnTo>
                    <a:pt x="1592466" y="181102"/>
                  </a:lnTo>
                  <a:lnTo>
                    <a:pt x="1591645" y="179959"/>
                  </a:lnTo>
                  <a:close/>
                </a:path>
                <a:path w="1624965" h="254000">
                  <a:moveTo>
                    <a:pt x="1554099" y="147574"/>
                  </a:moveTo>
                  <a:lnTo>
                    <a:pt x="1546986" y="158115"/>
                  </a:lnTo>
                  <a:lnTo>
                    <a:pt x="1554860" y="163449"/>
                  </a:lnTo>
                  <a:lnTo>
                    <a:pt x="1566545" y="172212"/>
                  </a:lnTo>
                  <a:lnTo>
                    <a:pt x="1576410" y="180433"/>
                  </a:lnTo>
                  <a:lnTo>
                    <a:pt x="1576070" y="179959"/>
                  </a:lnTo>
                  <a:lnTo>
                    <a:pt x="1591645" y="179959"/>
                  </a:lnTo>
                  <a:lnTo>
                    <a:pt x="1586356" y="172593"/>
                  </a:lnTo>
                  <a:lnTo>
                    <a:pt x="1586102" y="172085"/>
                  </a:lnTo>
                  <a:lnTo>
                    <a:pt x="1585722" y="171704"/>
                  </a:lnTo>
                  <a:lnTo>
                    <a:pt x="1585340" y="171450"/>
                  </a:lnTo>
                  <a:lnTo>
                    <a:pt x="1574164" y="162052"/>
                  </a:lnTo>
                  <a:lnTo>
                    <a:pt x="1561973" y="152908"/>
                  </a:lnTo>
                  <a:lnTo>
                    <a:pt x="1554099" y="147574"/>
                  </a:lnTo>
                  <a:close/>
                </a:path>
              </a:pathLst>
            </a:custGeom>
            <a:solidFill>
              <a:srgbClr val="7E7E7E"/>
            </a:solidFill>
          </p:spPr>
          <p:txBody>
            <a:bodyPr wrap="square" lIns="0" tIns="0" rIns="0" bIns="0" rtlCol="0"/>
            <a:lstStyle/>
            <a:p>
              <a:endParaRPr/>
            </a:p>
          </p:txBody>
        </p:sp>
        <p:sp>
          <p:nvSpPr>
            <p:cNvPr id="117" name="object 117"/>
            <p:cNvSpPr/>
            <p:nvPr/>
          </p:nvSpPr>
          <p:spPr>
            <a:xfrm>
              <a:off x="8055356" y="2434462"/>
              <a:ext cx="713740" cy="2241550"/>
            </a:xfrm>
            <a:custGeom>
              <a:avLst/>
              <a:gdLst/>
              <a:ahLst/>
              <a:cxnLst/>
              <a:rect l="l" t="t" r="r" b="b"/>
              <a:pathLst>
                <a:path w="713740" h="2241550">
                  <a:moveTo>
                    <a:pt x="713740" y="1060323"/>
                  </a:moveTo>
                  <a:lnTo>
                    <a:pt x="712343" y="1012698"/>
                  </a:lnTo>
                  <a:lnTo>
                    <a:pt x="709803" y="965581"/>
                  </a:lnTo>
                  <a:lnTo>
                    <a:pt x="706247" y="918845"/>
                  </a:lnTo>
                  <a:lnTo>
                    <a:pt x="701421" y="872617"/>
                  </a:lnTo>
                  <a:lnTo>
                    <a:pt x="695706" y="827024"/>
                  </a:lnTo>
                  <a:lnTo>
                    <a:pt x="688975" y="782066"/>
                  </a:lnTo>
                  <a:lnTo>
                    <a:pt x="681101" y="737743"/>
                  </a:lnTo>
                  <a:lnTo>
                    <a:pt x="672338" y="694182"/>
                  </a:lnTo>
                  <a:lnTo>
                    <a:pt x="662432" y="651383"/>
                  </a:lnTo>
                  <a:lnTo>
                    <a:pt x="651764" y="609346"/>
                  </a:lnTo>
                  <a:lnTo>
                    <a:pt x="640080" y="568198"/>
                  </a:lnTo>
                  <a:lnTo>
                    <a:pt x="627380" y="527812"/>
                  </a:lnTo>
                  <a:lnTo>
                    <a:pt x="613791" y="488442"/>
                  </a:lnTo>
                  <a:lnTo>
                    <a:pt x="599440" y="450088"/>
                  </a:lnTo>
                  <a:lnTo>
                    <a:pt x="584073" y="412877"/>
                  </a:lnTo>
                  <a:lnTo>
                    <a:pt x="567944" y="376682"/>
                  </a:lnTo>
                  <a:lnTo>
                    <a:pt x="550926" y="341503"/>
                  </a:lnTo>
                  <a:lnTo>
                    <a:pt x="533273" y="307594"/>
                  </a:lnTo>
                  <a:lnTo>
                    <a:pt x="495300" y="243459"/>
                  </a:lnTo>
                  <a:lnTo>
                    <a:pt x="454406" y="184531"/>
                  </a:lnTo>
                  <a:lnTo>
                    <a:pt x="410464" y="131191"/>
                  </a:lnTo>
                  <a:lnTo>
                    <a:pt x="363982" y="83947"/>
                  </a:lnTo>
                  <a:lnTo>
                    <a:pt x="314833" y="43053"/>
                  </a:lnTo>
                  <a:lnTo>
                    <a:pt x="301917" y="34569"/>
                  </a:lnTo>
                  <a:lnTo>
                    <a:pt x="306082" y="27686"/>
                  </a:lnTo>
                  <a:lnTo>
                    <a:pt x="318643" y="6985"/>
                  </a:lnTo>
                  <a:lnTo>
                    <a:pt x="233680" y="0"/>
                  </a:lnTo>
                  <a:lnTo>
                    <a:pt x="279146" y="72136"/>
                  </a:lnTo>
                  <a:lnTo>
                    <a:pt x="295338" y="45415"/>
                  </a:lnTo>
                  <a:lnTo>
                    <a:pt x="306959" y="53086"/>
                  </a:lnTo>
                  <a:lnTo>
                    <a:pt x="355219" y="93091"/>
                  </a:lnTo>
                  <a:lnTo>
                    <a:pt x="400939" y="139573"/>
                  </a:lnTo>
                  <a:lnTo>
                    <a:pt x="444119" y="192024"/>
                  </a:lnTo>
                  <a:lnTo>
                    <a:pt x="484505" y="250190"/>
                  </a:lnTo>
                  <a:lnTo>
                    <a:pt x="521970" y="313436"/>
                  </a:lnTo>
                  <a:lnTo>
                    <a:pt x="556387" y="381762"/>
                  </a:lnTo>
                  <a:lnTo>
                    <a:pt x="572389" y="417703"/>
                  </a:lnTo>
                  <a:lnTo>
                    <a:pt x="587502" y="454660"/>
                  </a:lnTo>
                  <a:lnTo>
                    <a:pt x="601853" y="492633"/>
                  </a:lnTo>
                  <a:lnTo>
                    <a:pt x="615315" y="531622"/>
                  </a:lnTo>
                  <a:lnTo>
                    <a:pt x="627761" y="571627"/>
                  </a:lnTo>
                  <a:lnTo>
                    <a:pt x="639445" y="612394"/>
                  </a:lnTo>
                  <a:lnTo>
                    <a:pt x="650113" y="654177"/>
                  </a:lnTo>
                  <a:lnTo>
                    <a:pt x="659892" y="696722"/>
                  </a:lnTo>
                  <a:lnTo>
                    <a:pt x="668655" y="740029"/>
                  </a:lnTo>
                  <a:lnTo>
                    <a:pt x="676402" y="783971"/>
                  </a:lnTo>
                  <a:lnTo>
                    <a:pt x="683133" y="828675"/>
                  </a:lnTo>
                  <a:lnTo>
                    <a:pt x="688848" y="873887"/>
                  </a:lnTo>
                  <a:lnTo>
                    <a:pt x="693547" y="919734"/>
                  </a:lnTo>
                  <a:lnTo>
                    <a:pt x="697103" y="966216"/>
                  </a:lnTo>
                  <a:lnTo>
                    <a:pt x="699643" y="1013079"/>
                  </a:lnTo>
                  <a:lnTo>
                    <a:pt x="701040" y="1060323"/>
                  </a:lnTo>
                  <a:lnTo>
                    <a:pt x="700900" y="1107948"/>
                  </a:lnTo>
                  <a:lnTo>
                    <a:pt x="699770" y="1166114"/>
                  </a:lnTo>
                  <a:lnTo>
                    <a:pt x="696849" y="1223899"/>
                  </a:lnTo>
                  <a:lnTo>
                    <a:pt x="692404" y="1280668"/>
                  </a:lnTo>
                  <a:lnTo>
                    <a:pt x="686308" y="1336548"/>
                  </a:lnTo>
                  <a:lnTo>
                    <a:pt x="678561" y="1391412"/>
                  </a:lnTo>
                  <a:lnTo>
                    <a:pt x="669544" y="1445133"/>
                  </a:lnTo>
                  <a:lnTo>
                    <a:pt x="658876" y="1497711"/>
                  </a:lnTo>
                  <a:lnTo>
                    <a:pt x="646811" y="1549019"/>
                  </a:lnTo>
                  <a:lnTo>
                    <a:pt x="633476" y="1599184"/>
                  </a:lnTo>
                  <a:lnTo>
                    <a:pt x="618744" y="1647825"/>
                  </a:lnTo>
                  <a:lnTo>
                    <a:pt x="602742" y="1695069"/>
                  </a:lnTo>
                  <a:lnTo>
                    <a:pt x="585343" y="1740789"/>
                  </a:lnTo>
                  <a:lnTo>
                    <a:pt x="566928" y="1784985"/>
                  </a:lnTo>
                  <a:lnTo>
                    <a:pt x="547243" y="1827403"/>
                  </a:lnTo>
                  <a:lnTo>
                    <a:pt x="526542" y="1868043"/>
                  </a:lnTo>
                  <a:lnTo>
                    <a:pt x="504698" y="1907032"/>
                  </a:lnTo>
                  <a:lnTo>
                    <a:pt x="481838" y="1944116"/>
                  </a:lnTo>
                  <a:lnTo>
                    <a:pt x="457962" y="1979295"/>
                  </a:lnTo>
                  <a:lnTo>
                    <a:pt x="433197" y="2012315"/>
                  </a:lnTo>
                  <a:lnTo>
                    <a:pt x="407543" y="2043303"/>
                  </a:lnTo>
                  <a:lnTo>
                    <a:pt x="380873" y="2072259"/>
                  </a:lnTo>
                  <a:lnTo>
                    <a:pt x="353441" y="2098929"/>
                  </a:lnTo>
                  <a:lnTo>
                    <a:pt x="311023" y="2134616"/>
                  </a:lnTo>
                  <a:lnTo>
                    <a:pt x="266827" y="2164969"/>
                  </a:lnTo>
                  <a:lnTo>
                    <a:pt x="246316" y="2176792"/>
                  </a:lnTo>
                  <a:lnTo>
                    <a:pt x="264922" y="2164588"/>
                  </a:lnTo>
                  <a:lnTo>
                    <a:pt x="284480" y="2150110"/>
                  </a:lnTo>
                  <a:lnTo>
                    <a:pt x="321564" y="2117979"/>
                  </a:lnTo>
                  <a:lnTo>
                    <a:pt x="355981" y="2081276"/>
                  </a:lnTo>
                  <a:lnTo>
                    <a:pt x="367982" y="2066531"/>
                  </a:lnTo>
                  <a:lnTo>
                    <a:pt x="388493" y="2043303"/>
                  </a:lnTo>
                  <a:lnTo>
                    <a:pt x="431927" y="1986407"/>
                  </a:lnTo>
                  <a:lnTo>
                    <a:pt x="471551" y="1923796"/>
                  </a:lnTo>
                  <a:lnTo>
                    <a:pt x="506857" y="1855851"/>
                  </a:lnTo>
                  <a:lnTo>
                    <a:pt x="522732" y="1820037"/>
                  </a:lnTo>
                  <a:lnTo>
                    <a:pt x="537591" y="1783080"/>
                  </a:lnTo>
                  <a:lnTo>
                    <a:pt x="551180" y="1744980"/>
                  </a:lnTo>
                  <a:lnTo>
                    <a:pt x="563626" y="1705737"/>
                  </a:lnTo>
                  <a:lnTo>
                    <a:pt x="574675" y="1665605"/>
                  </a:lnTo>
                  <a:lnTo>
                    <a:pt x="584454" y="1624584"/>
                  </a:lnTo>
                  <a:lnTo>
                    <a:pt x="592836" y="1582547"/>
                  </a:lnTo>
                  <a:lnTo>
                    <a:pt x="599948" y="1539748"/>
                  </a:lnTo>
                  <a:lnTo>
                    <a:pt x="605409" y="1496060"/>
                  </a:lnTo>
                  <a:lnTo>
                    <a:pt x="609727" y="1451737"/>
                  </a:lnTo>
                  <a:lnTo>
                    <a:pt x="612267" y="1406779"/>
                  </a:lnTo>
                  <a:lnTo>
                    <a:pt x="613270" y="1360805"/>
                  </a:lnTo>
                  <a:lnTo>
                    <a:pt x="613156" y="1327531"/>
                  </a:lnTo>
                  <a:lnTo>
                    <a:pt x="610108" y="1260475"/>
                  </a:lnTo>
                  <a:lnTo>
                    <a:pt x="603758" y="1194562"/>
                  </a:lnTo>
                  <a:lnTo>
                    <a:pt x="594233" y="1130173"/>
                  </a:lnTo>
                  <a:lnTo>
                    <a:pt x="581406" y="1067308"/>
                  </a:lnTo>
                  <a:lnTo>
                    <a:pt x="565404" y="1006221"/>
                  </a:lnTo>
                  <a:lnTo>
                    <a:pt x="546608" y="947166"/>
                  </a:lnTo>
                  <a:lnTo>
                    <a:pt x="524891" y="890397"/>
                  </a:lnTo>
                  <a:lnTo>
                    <a:pt x="500380" y="836168"/>
                  </a:lnTo>
                  <a:lnTo>
                    <a:pt x="473202" y="784606"/>
                  </a:lnTo>
                  <a:lnTo>
                    <a:pt x="443484" y="735965"/>
                  </a:lnTo>
                  <a:lnTo>
                    <a:pt x="411226" y="690499"/>
                  </a:lnTo>
                  <a:lnTo>
                    <a:pt x="376682" y="648589"/>
                  </a:lnTo>
                  <a:lnTo>
                    <a:pt x="339852" y="610108"/>
                  </a:lnTo>
                  <a:lnTo>
                    <a:pt x="300570" y="576275"/>
                  </a:lnTo>
                  <a:lnTo>
                    <a:pt x="305993" y="568579"/>
                  </a:lnTo>
                  <a:lnTo>
                    <a:pt x="319278" y="549783"/>
                  </a:lnTo>
                  <a:lnTo>
                    <a:pt x="235077" y="536956"/>
                  </a:lnTo>
                  <a:lnTo>
                    <a:pt x="275336" y="612013"/>
                  </a:lnTo>
                  <a:lnTo>
                    <a:pt x="293179" y="586740"/>
                  </a:lnTo>
                  <a:lnTo>
                    <a:pt x="312039" y="601726"/>
                  </a:lnTo>
                  <a:lnTo>
                    <a:pt x="349250" y="637413"/>
                  </a:lnTo>
                  <a:lnTo>
                    <a:pt x="384302" y="677037"/>
                  </a:lnTo>
                  <a:lnTo>
                    <a:pt x="417195" y="719963"/>
                  </a:lnTo>
                  <a:lnTo>
                    <a:pt x="447802" y="766318"/>
                  </a:lnTo>
                  <a:lnTo>
                    <a:pt x="475742" y="815721"/>
                  </a:lnTo>
                  <a:lnTo>
                    <a:pt x="501269" y="868045"/>
                  </a:lnTo>
                  <a:lnTo>
                    <a:pt x="524129" y="922782"/>
                  </a:lnTo>
                  <a:lnTo>
                    <a:pt x="544195" y="980059"/>
                  </a:lnTo>
                  <a:lnTo>
                    <a:pt x="561467" y="1039495"/>
                  </a:lnTo>
                  <a:lnTo>
                    <a:pt x="575691" y="1100836"/>
                  </a:lnTo>
                  <a:lnTo>
                    <a:pt x="586740" y="1163955"/>
                  </a:lnTo>
                  <a:lnTo>
                    <a:pt x="594741" y="1228471"/>
                  </a:lnTo>
                  <a:lnTo>
                    <a:pt x="599440" y="1294257"/>
                  </a:lnTo>
                  <a:lnTo>
                    <a:pt x="600570" y="1361059"/>
                  </a:lnTo>
                  <a:lnTo>
                    <a:pt x="599567" y="1406017"/>
                  </a:lnTo>
                  <a:lnTo>
                    <a:pt x="597027" y="1450594"/>
                  </a:lnTo>
                  <a:lnTo>
                    <a:pt x="592836" y="1494409"/>
                  </a:lnTo>
                  <a:lnTo>
                    <a:pt x="587375" y="1537716"/>
                  </a:lnTo>
                  <a:lnTo>
                    <a:pt x="580390" y="1580007"/>
                  </a:lnTo>
                  <a:lnTo>
                    <a:pt x="572135" y="1621663"/>
                  </a:lnTo>
                  <a:lnTo>
                    <a:pt x="562483" y="1662303"/>
                  </a:lnTo>
                  <a:lnTo>
                    <a:pt x="551434" y="1701927"/>
                  </a:lnTo>
                  <a:lnTo>
                    <a:pt x="539242" y="1740662"/>
                  </a:lnTo>
                  <a:lnTo>
                    <a:pt x="525780" y="1778381"/>
                  </a:lnTo>
                  <a:lnTo>
                    <a:pt x="511175" y="1814957"/>
                  </a:lnTo>
                  <a:lnTo>
                    <a:pt x="495427" y="1850263"/>
                  </a:lnTo>
                  <a:lnTo>
                    <a:pt x="478536" y="1884426"/>
                  </a:lnTo>
                  <a:lnTo>
                    <a:pt x="441706" y="1948815"/>
                  </a:lnTo>
                  <a:lnTo>
                    <a:pt x="438010" y="1954390"/>
                  </a:lnTo>
                  <a:lnTo>
                    <a:pt x="441071" y="1948180"/>
                  </a:lnTo>
                  <a:lnTo>
                    <a:pt x="452374" y="1923161"/>
                  </a:lnTo>
                  <a:lnTo>
                    <a:pt x="472059" y="1870583"/>
                  </a:lnTo>
                  <a:lnTo>
                    <a:pt x="487807" y="1815338"/>
                  </a:lnTo>
                  <a:lnTo>
                    <a:pt x="499618" y="1757553"/>
                  </a:lnTo>
                  <a:lnTo>
                    <a:pt x="506984" y="1697863"/>
                  </a:lnTo>
                  <a:lnTo>
                    <a:pt x="509778" y="1636268"/>
                  </a:lnTo>
                  <a:lnTo>
                    <a:pt x="509524" y="1614551"/>
                  </a:lnTo>
                  <a:lnTo>
                    <a:pt x="505714" y="1550670"/>
                  </a:lnTo>
                  <a:lnTo>
                    <a:pt x="500253" y="1508887"/>
                  </a:lnTo>
                  <a:lnTo>
                    <a:pt x="492760" y="1467993"/>
                  </a:lnTo>
                  <a:lnTo>
                    <a:pt x="482981" y="1427988"/>
                  </a:lnTo>
                  <a:lnTo>
                    <a:pt x="471297" y="1389126"/>
                  </a:lnTo>
                  <a:lnTo>
                    <a:pt x="457454" y="1351407"/>
                  </a:lnTo>
                  <a:lnTo>
                    <a:pt x="441833" y="1315212"/>
                  </a:lnTo>
                  <a:lnTo>
                    <a:pt x="424307" y="1280414"/>
                  </a:lnTo>
                  <a:lnTo>
                    <a:pt x="404876" y="1247267"/>
                  </a:lnTo>
                  <a:lnTo>
                    <a:pt x="360934" y="1186307"/>
                  </a:lnTo>
                  <a:lnTo>
                    <a:pt x="313436" y="1137691"/>
                  </a:lnTo>
                  <a:lnTo>
                    <a:pt x="319951" y="1129411"/>
                  </a:lnTo>
                  <a:lnTo>
                    <a:pt x="333629" y="1112012"/>
                  </a:lnTo>
                  <a:lnTo>
                    <a:pt x="250190" y="1094867"/>
                  </a:lnTo>
                  <a:lnTo>
                    <a:pt x="286512" y="1171968"/>
                  </a:lnTo>
                  <a:lnTo>
                    <a:pt x="305562" y="1147724"/>
                  </a:lnTo>
                  <a:lnTo>
                    <a:pt x="327025" y="1167269"/>
                  </a:lnTo>
                  <a:lnTo>
                    <a:pt x="373253" y="1223010"/>
                  </a:lnTo>
                  <a:lnTo>
                    <a:pt x="413004" y="1286129"/>
                  </a:lnTo>
                  <a:lnTo>
                    <a:pt x="430149" y="1320292"/>
                  </a:lnTo>
                  <a:lnTo>
                    <a:pt x="445516" y="1355852"/>
                  </a:lnTo>
                  <a:lnTo>
                    <a:pt x="459105" y="1392809"/>
                  </a:lnTo>
                  <a:lnTo>
                    <a:pt x="470662" y="1431036"/>
                  </a:lnTo>
                  <a:lnTo>
                    <a:pt x="480187" y="1470279"/>
                  </a:lnTo>
                  <a:lnTo>
                    <a:pt x="487680" y="1510538"/>
                  </a:lnTo>
                  <a:lnTo>
                    <a:pt x="493141" y="1551686"/>
                  </a:lnTo>
                  <a:lnTo>
                    <a:pt x="496189" y="1593469"/>
                  </a:lnTo>
                  <a:lnTo>
                    <a:pt x="497078" y="1635887"/>
                  </a:lnTo>
                  <a:lnTo>
                    <a:pt x="496189" y="1666367"/>
                  </a:lnTo>
                  <a:lnTo>
                    <a:pt x="491236" y="1726184"/>
                  </a:lnTo>
                  <a:lnTo>
                    <a:pt x="481838" y="1783969"/>
                  </a:lnTo>
                  <a:lnTo>
                    <a:pt x="468249" y="1839595"/>
                  </a:lnTo>
                  <a:lnTo>
                    <a:pt x="450850" y="1892554"/>
                  </a:lnTo>
                  <a:lnTo>
                    <a:pt x="429768" y="1942592"/>
                  </a:lnTo>
                  <a:lnTo>
                    <a:pt x="405130" y="1989582"/>
                  </a:lnTo>
                  <a:lnTo>
                    <a:pt x="377190" y="2033143"/>
                  </a:lnTo>
                  <a:lnTo>
                    <a:pt x="332867" y="2084451"/>
                  </a:lnTo>
                  <a:lnTo>
                    <a:pt x="283591" y="2127504"/>
                  </a:lnTo>
                  <a:lnTo>
                    <a:pt x="231394" y="2163572"/>
                  </a:lnTo>
                  <a:lnTo>
                    <a:pt x="176784" y="2192020"/>
                  </a:lnTo>
                  <a:lnTo>
                    <a:pt x="119761" y="2212721"/>
                  </a:lnTo>
                  <a:lnTo>
                    <a:pt x="67183" y="2222119"/>
                  </a:lnTo>
                  <a:lnTo>
                    <a:pt x="43688" y="2222627"/>
                  </a:lnTo>
                  <a:lnTo>
                    <a:pt x="43764" y="2226780"/>
                  </a:lnTo>
                  <a:lnTo>
                    <a:pt x="30734" y="2228088"/>
                  </a:lnTo>
                  <a:lnTo>
                    <a:pt x="15494" y="2228596"/>
                  </a:lnTo>
                  <a:lnTo>
                    <a:pt x="0" y="2228723"/>
                  </a:lnTo>
                  <a:lnTo>
                    <a:pt x="127" y="2241423"/>
                  </a:lnTo>
                  <a:lnTo>
                    <a:pt x="15621" y="2241296"/>
                  </a:lnTo>
                  <a:lnTo>
                    <a:pt x="31242" y="2240788"/>
                  </a:lnTo>
                  <a:lnTo>
                    <a:pt x="44170" y="2239518"/>
                  </a:lnTo>
                  <a:lnTo>
                    <a:pt x="44196" y="2241423"/>
                  </a:lnTo>
                  <a:lnTo>
                    <a:pt x="61087" y="2241423"/>
                  </a:lnTo>
                  <a:lnTo>
                    <a:pt x="78232" y="2240534"/>
                  </a:lnTo>
                  <a:lnTo>
                    <a:pt x="128905" y="2233803"/>
                  </a:lnTo>
                  <a:lnTo>
                    <a:pt x="178308" y="2220595"/>
                  </a:lnTo>
                  <a:lnTo>
                    <a:pt x="226568" y="2201164"/>
                  </a:lnTo>
                  <a:lnTo>
                    <a:pt x="273304" y="2175891"/>
                  </a:lnTo>
                  <a:lnTo>
                    <a:pt x="318516" y="2144776"/>
                  </a:lnTo>
                  <a:lnTo>
                    <a:pt x="361950" y="2108327"/>
                  </a:lnTo>
                  <a:lnTo>
                    <a:pt x="389763" y="2081276"/>
                  </a:lnTo>
                  <a:lnTo>
                    <a:pt x="416814" y="2051939"/>
                  </a:lnTo>
                  <a:lnTo>
                    <a:pt x="442976" y="2020443"/>
                  </a:lnTo>
                  <a:lnTo>
                    <a:pt x="468122" y="1986788"/>
                  </a:lnTo>
                  <a:lnTo>
                    <a:pt x="492252" y="1951228"/>
                  </a:lnTo>
                  <a:lnTo>
                    <a:pt x="515493" y="1913763"/>
                  </a:lnTo>
                  <a:lnTo>
                    <a:pt x="537591" y="1874266"/>
                  </a:lnTo>
                  <a:lnTo>
                    <a:pt x="558673" y="1833118"/>
                  </a:lnTo>
                  <a:lnTo>
                    <a:pt x="578485" y="1790192"/>
                  </a:lnTo>
                  <a:lnTo>
                    <a:pt x="597154" y="1745615"/>
                  </a:lnTo>
                  <a:lnTo>
                    <a:pt x="614553" y="1699514"/>
                  </a:lnTo>
                  <a:lnTo>
                    <a:pt x="630809" y="1651889"/>
                  </a:lnTo>
                  <a:lnTo>
                    <a:pt x="645668" y="1602867"/>
                  </a:lnTo>
                  <a:lnTo>
                    <a:pt x="659130" y="1552321"/>
                  </a:lnTo>
                  <a:lnTo>
                    <a:pt x="671195" y="1500632"/>
                  </a:lnTo>
                  <a:lnTo>
                    <a:pt x="681990" y="1447673"/>
                  </a:lnTo>
                  <a:lnTo>
                    <a:pt x="691134" y="1393571"/>
                  </a:lnTo>
                  <a:lnTo>
                    <a:pt x="698881" y="1338326"/>
                  </a:lnTo>
                  <a:lnTo>
                    <a:pt x="704977" y="1282065"/>
                  </a:lnTo>
                  <a:lnTo>
                    <a:pt x="709549" y="1224915"/>
                  </a:lnTo>
                  <a:lnTo>
                    <a:pt x="712470" y="1166749"/>
                  </a:lnTo>
                  <a:lnTo>
                    <a:pt x="713613" y="1107948"/>
                  </a:lnTo>
                  <a:lnTo>
                    <a:pt x="713740" y="1060323"/>
                  </a:lnTo>
                  <a:close/>
                </a:path>
              </a:pathLst>
            </a:custGeom>
            <a:solidFill>
              <a:srgbClr val="A6A6A6"/>
            </a:solidFill>
          </p:spPr>
          <p:txBody>
            <a:bodyPr wrap="square" lIns="0" tIns="0" rIns="0" bIns="0" rtlCol="0"/>
            <a:lstStyle/>
            <a:p>
              <a:endParaRPr/>
            </a:p>
          </p:txBody>
        </p:sp>
        <p:pic>
          <p:nvPicPr>
            <p:cNvPr id="118" name="object 118"/>
            <p:cNvPicPr/>
            <p:nvPr/>
          </p:nvPicPr>
          <p:blipFill>
            <a:blip r:embed="rId26" cstate="print"/>
            <a:stretch>
              <a:fillRect/>
            </a:stretch>
          </p:blipFill>
          <p:spPr>
            <a:xfrm>
              <a:off x="7943087" y="4575048"/>
              <a:ext cx="303275" cy="268224"/>
            </a:xfrm>
            <a:prstGeom prst="rect">
              <a:avLst/>
            </a:prstGeom>
          </p:spPr>
        </p:pic>
      </p:grpSp>
      <p:sp>
        <p:nvSpPr>
          <p:cNvPr id="119" name="object 119"/>
          <p:cNvSpPr txBox="1"/>
          <p:nvPr/>
        </p:nvSpPr>
        <p:spPr>
          <a:xfrm>
            <a:off x="9330056" y="5621224"/>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sp>
        <p:nvSpPr>
          <p:cNvPr id="120" name="object 120"/>
          <p:cNvSpPr/>
          <p:nvPr/>
        </p:nvSpPr>
        <p:spPr>
          <a:xfrm>
            <a:off x="5775959" y="2592323"/>
            <a:ext cx="45720" cy="2667000"/>
          </a:xfrm>
          <a:custGeom>
            <a:avLst/>
            <a:gdLst/>
            <a:ahLst/>
            <a:cxnLst/>
            <a:rect l="l" t="t" r="r" b="b"/>
            <a:pathLst>
              <a:path w="45720" h="2667000">
                <a:moveTo>
                  <a:pt x="0" y="0"/>
                </a:moveTo>
                <a:lnTo>
                  <a:pt x="17805" y="291"/>
                </a:lnTo>
                <a:lnTo>
                  <a:pt x="32337" y="1095"/>
                </a:lnTo>
                <a:lnTo>
                  <a:pt x="42130" y="2303"/>
                </a:lnTo>
                <a:lnTo>
                  <a:pt x="45719" y="3810"/>
                </a:lnTo>
                <a:lnTo>
                  <a:pt x="45719" y="2663190"/>
                </a:lnTo>
                <a:lnTo>
                  <a:pt x="42130" y="2664696"/>
                </a:lnTo>
                <a:lnTo>
                  <a:pt x="32337" y="2665904"/>
                </a:lnTo>
                <a:lnTo>
                  <a:pt x="17805" y="2666708"/>
                </a:lnTo>
                <a:lnTo>
                  <a:pt x="0" y="2667000"/>
                </a:lnTo>
              </a:path>
            </a:pathLst>
          </a:custGeom>
          <a:ln w="9525">
            <a:solidFill>
              <a:srgbClr val="A78213"/>
            </a:solidFill>
          </a:ln>
        </p:spPr>
        <p:txBody>
          <a:bodyPr wrap="square" lIns="0" tIns="0" rIns="0" bIns="0" rtlCol="0"/>
          <a:lstStyle/>
          <a:p>
            <a:endParaRPr/>
          </a:p>
        </p:txBody>
      </p:sp>
      <p:sp>
        <p:nvSpPr>
          <p:cNvPr id="121" name="object 121"/>
          <p:cNvSpPr txBox="1"/>
          <p:nvPr/>
        </p:nvSpPr>
        <p:spPr>
          <a:xfrm>
            <a:off x="5119496" y="4772406"/>
            <a:ext cx="556260"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精算にかか</a:t>
            </a:r>
            <a:r>
              <a:rPr sz="700" i="1" spc="-50" dirty="0">
                <a:solidFill>
                  <a:srgbClr val="A78213"/>
                </a:solidFill>
                <a:latin typeface="メイリオ"/>
                <a:cs typeface="メイリオ"/>
              </a:rPr>
              <a:t>る</a:t>
            </a:r>
            <a:endParaRPr sz="700">
              <a:latin typeface="メイリオ"/>
              <a:cs typeface="メイリオ"/>
            </a:endParaRPr>
          </a:p>
        </p:txBody>
      </p:sp>
      <p:sp>
        <p:nvSpPr>
          <p:cNvPr id="122" name="object 122"/>
          <p:cNvSpPr txBox="1"/>
          <p:nvPr/>
        </p:nvSpPr>
        <p:spPr>
          <a:xfrm>
            <a:off x="5031104" y="4879086"/>
            <a:ext cx="732790"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長いリードタイ</a:t>
            </a:r>
            <a:r>
              <a:rPr sz="700" i="1" spc="-50" dirty="0">
                <a:solidFill>
                  <a:srgbClr val="A78213"/>
                </a:solidFill>
                <a:latin typeface="メイリオ"/>
                <a:cs typeface="メイリオ"/>
              </a:rPr>
              <a:t>ム</a:t>
            </a:r>
            <a:endParaRPr sz="700">
              <a:latin typeface="メイリオ"/>
              <a:cs typeface="メイリオ"/>
            </a:endParaRPr>
          </a:p>
        </p:txBody>
      </p:sp>
      <p:sp>
        <p:nvSpPr>
          <p:cNvPr id="123" name="object 123"/>
          <p:cNvSpPr txBox="1"/>
          <p:nvPr/>
        </p:nvSpPr>
        <p:spPr>
          <a:xfrm>
            <a:off x="5738240" y="4755896"/>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124" name="object 124"/>
          <p:cNvSpPr txBox="1"/>
          <p:nvPr/>
        </p:nvSpPr>
        <p:spPr>
          <a:xfrm>
            <a:off x="3164585" y="3879341"/>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125" name="object 125"/>
          <p:cNvSpPr txBox="1"/>
          <p:nvPr/>
        </p:nvSpPr>
        <p:spPr>
          <a:xfrm>
            <a:off x="3344037" y="3905758"/>
            <a:ext cx="379095" cy="227626"/>
          </a:xfrm>
          <a:prstGeom prst="rect">
            <a:avLst/>
          </a:prstGeom>
        </p:spPr>
        <p:txBody>
          <a:bodyPr vert="horz" wrap="square" lIns="0" tIns="12065" rIns="0" bIns="0" rtlCol="0">
            <a:spAutoFit/>
          </a:bodyPr>
          <a:lstStyle/>
          <a:p>
            <a:pPr marL="12700" marR="5080">
              <a:spcBef>
                <a:spcPts val="95"/>
              </a:spcBef>
            </a:pPr>
            <a:r>
              <a:rPr sz="700" i="1" spc="-10" dirty="0">
                <a:solidFill>
                  <a:srgbClr val="A78213"/>
                </a:solidFill>
                <a:latin typeface="メイリオ"/>
                <a:cs typeface="メイリオ"/>
              </a:rPr>
              <a:t>営業所</a:t>
            </a:r>
            <a:r>
              <a:rPr sz="700" i="1" spc="-50" dirty="0">
                <a:solidFill>
                  <a:srgbClr val="A78213"/>
                </a:solidFill>
                <a:latin typeface="メイリオ"/>
                <a:cs typeface="メイリオ"/>
              </a:rPr>
              <a:t>の</a:t>
            </a:r>
            <a:r>
              <a:rPr sz="700" i="1" spc="-10" dirty="0">
                <a:solidFill>
                  <a:srgbClr val="A78213"/>
                </a:solidFill>
                <a:latin typeface="メイリオ"/>
                <a:cs typeface="メイリオ"/>
              </a:rPr>
              <a:t>現金管</a:t>
            </a:r>
            <a:r>
              <a:rPr sz="700" i="1" spc="-50" dirty="0">
                <a:solidFill>
                  <a:srgbClr val="A78213"/>
                </a:solidFill>
                <a:latin typeface="メイリオ"/>
                <a:cs typeface="メイリオ"/>
              </a:rPr>
              <a:t>理</a:t>
            </a:r>
            <a:endParaRPr sz="700">
              <a:latin typeface="メイリオ"/>
              <a:cs typeface="メイリオ"/>
            </a:endParaRPr>
          </a:p>
        </p:txBody>
      </p:sp>
      <p:sp>
        <p:nvSpPr>
          <p:cNvPr id="126" name="object 126"/>
          <p:cNvSpPr txBox="1"/>
          <p:nvPr/>
        </p:nvSpPr>
        <p:spPr>
          <a:xfrm>
            <a:off x="8834628" y="4301490"/>
            <a:ext cx="863600" cy="258404"/>
          </a:xfrm>
          <a:prstGeom prst="rect">
            <a:avLst/>
          </a:prstGeom>
        </p:spPr>
        <p:txBody>
          <a:bodyPr vert="horz" wrap="square" lIns="0" tIns="12065" rIns="0" bIns="0" rtlCol="0">
            <a:spAutoFit/>
          </a:bodyPr>
          <a:lstStyle/>
          <a:p>
            <a:pPr marL="38100">
              <a:spcBef>
                <a:spcPts val="95"/>
              </a:spcBef>
            </a:pPr>
            <a:r>
              <a:rPr sz="700" i="1" spc="-10" dirty="0">
                <a:solidFill>
                  <a:srgbClr val="C00000"/>
                </a:solidFill>
                <a:latin typeface="メイリオ"/>
                <a:cs typeface="メイリオ"/>
              </a:rPr>
              <a:t>精算の即時完</a:t>
            </a:r>
            <a:r>
              <a:rPr sz="700" i="1" dirty="0">
                <a:solidFill>
                  <a:srgbClr val="C00000"/>
                </a:solidFill>
                <a:latin typeface="メイリオ"/>
                <a:cs typeface="メイリオ"/>
              </a:rPr>
              <a:t>了</a:t>
            </a:r>
            <a:r>
              <a:rPr sz="2400" spc="-75" baseline="-6944" dirty="0">
                <a:solidFill>
                  <a:srgbClr val="C00000"/>
                </a:solidFill>
                <a:latin typeface="メイリオ"/>
                <a:cs typeface="メイリオ"/>
              </a:rPr>
              <a:t>✔</a:t>
            </a:r>
            <a:endParaRPr sz="2400" baseline="-6944">
              <a:latin typeface="メイリオ"/>
              <a:cs typeface="メイリオ"/>
            </a:endParaRPr>
          </a:p>
        </p:txBody>
      </p:sp>
      <p:sp>
        <p:nvSpPr>
          <p:cNvPr id="127" name="object 127"/>
          <p:cNvSpPr txBox="1"/>
          <p:nvPr/>
        </p:nvSpPr>
        <p:spPr>
          <a:xfrm>
            <a:off x="8074533" y="4223384"/>
            <a:ext cx="467359" cy="227626"/>
          </a:xfrm>
          <a:prstGeom prst="rect">
            <a:avLst/>
          </a:prstGeom>
        </p:spPr>
        <p:txBody>
          <a:bodyPr vert="horz" wrap="square" lIns="0" tIns="12065" rIns="0" bIns="0" rtlCol="0">
            <a:spAutoFit/>
          </a:bodyPr>
          <a:lstStyle/>
          <a:p>
            <a:pPr marL="12700" marR="5080">
              <a:spcBef>
                <a:spcPts val="95"/>
              </a:spcBef>
            </a:pPr>
            <a:r>
              <a:rPr sz="700" i="1" spc="-10" dirty="0">
                <a:solidFill>
                  <a:srgbClr val="C00000"/>
                </a:solidFill>
                <a:latin typeface="メイリオ"/>
                <a:cs typeface="メイリオ"/>
              </a:rPr>
              <a:t>現金管理</a:t>
            </a:r>
            <a:r>
              <a:rPr sz="700" i="1" spc="-50" dirty="0">
                <a:solidFill>
                  <a:srgbClr val="C00000"/>
                </a:solidFill>
                <a:latin typeface="メイリオ"/>
                <a:cs typeface="メイリオ"/>
              </a:rPr>
              <a:t>・</a:t>
            </a:r>
            <a:r>
              <a:rPr sz="700" i="1" spc="-10" dirty="0">
                <a:solidFill>
                  <a:srgbClr val="C00000"/>
                </a:solidFill>
                <a:latin typeface="メイリオ"/>
                <a:cs typeface="メイリオ"/>
              </a:rPr>
              <a:t>輸送が不</a:t>
            </a:r>
            <a:r>
              <a:rPr sz="700" i="1" spc="-50" dirty="0">
                <a:solidFill>
                  <a:srgbClr val="C00000"/>
                </a:solidFill>
                <a:latin typeface="メイリオ"/>
                <a:cs typeface="メイリオ"/>
              </a:rPr>
              <a:t>要</a:t>
            </a:r>
            <a:endParaRPr sz="700">
              <a:latin typeface="メイリオ"/>
              <a:cs typeface="メイリオ"/>
            </a:endParaRPr>
          </a:p>
        </p:txBody>
      </p:sp>
      <p:sp>
        <p:nvSpPr>
          <p:cNvPr id="128" name="object 128"/>
          <p:cNvSpPr txBox="1"/>
          <p:nvPr/>
        </p:nvSpPr>
        <p:spPr>
          <a:xfrm>
            <a:off x="7881620" y="4183126"/>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9" name="object 129"/>
          <p:cNvSpPr txBox="1"/>
          <p:nvPr/>
        </p:nvSpPr>
        <p:spPr>
          <a:xfrm>
            <a:off x="6492241" y="2261616"/>
            <a:ext cx="2677795" cy="257122"/>
          </a:xfrm>
          <a:prstGeom prst="rect">
            <a:avLst/>
          </a:prstGeom>
          <a:ln w="6350">
            <a:solidFill>
              <a:srgbClr val="A6A6A6"/>
            </a:solidFill>
          </a:ln>
        </p:spPr>
        <p:txBody>
          <a:bodyPr vert="horz" wrap="square" lIns="0" tIns="94615" rIns="0" bIns="0" rtlCol="0">
            <a:spAutoFit/>
          </a:bodyPr>
          <a:lstStyle/>
          <a:p>
            <a:pPr marL="136525">
              <a:spcBef>
                <a:spcPts val="745"/>
              </a:spcBef>
            </a:pPr>
            <a:r>
              <a:rPr sz="1050" b="1" spc="-25" dirty="0">
                <a:latin typeface="メイリオ"/>
                <a:cs typeface="メイリオ"/>
              </a:rPr>
              <a:t>販売者</a:t>
            </a:r>
            <a:endParaRPr sz="1050">
              <a:latin typeface="メイリオ"/>
              <a:cs typeface="メイリオ"/>
            </a:endParaRPr>
          </a:p>
        </p:txBody>
      </p:sp>
      <p:sp>
        <p:nvSpPr>
          <p:cNvPr id="130" name="object 130"/>
          <p:cNvSpPr txBox="1"/>
          <p:nvPr/>
        </p:nvSpPr>
        <p:spPr>
          <a:xfrm>
            <a:off x="9716517" y="3744596"/>
            <a:ext cx="332105" cy="260199"/>
          </a:xfrm>
          <a:prstGeom prst="rect">
            <a:avLst/>
          </a:prstGeom>
        </p:spPr>
        <p:txBody>
          <a:bodyPr vert="horz" wrap="square" lIns="0" tIns="11430" rIns="0" bIns="0" rtlCol="0">
            <a:spAutoFit/>
          </a:bodyPr>
          <a:lstStyle/>
          <a:p>
            <a:pPr marL="62865" marR="5080" indent="-50800">
              <a:lnSpc>
                <a:spcPct val="101299"/>
              </a:lnSpc>
              <a:spcBef>
                <a:spcPts val="90"/>
              </a:spcBef>
            </a:pPr>
            <a:r>
              <a:rPr sz="800" spc="-20" dirty="0">
                <a:latin typeface="メイリオ"/>
                <a:cs typeface="メイリオ"/>
              </a:rPr>
              <a:t>④送料</a:t>
            </a:r>
            <a:r>
              <a:rPr sz="800" spc="-25" dirty="0">
                <a:latin typeface="メイリオ"/>
                <a:cs typeface="メイリオ"/>
              </a:rPr>
              <a:t>精算</a:t>
            </a:r>
            <a:endParaRPr sz="800">
              <a:latin typeface="メイリオ"/>
              <a:cs typeface="メイリオ"/>
            </a:endParaRPr>
          </a:p>
        </p:txBody>
      </p:sp>
      <p:sp>
        <p:nvSpPr>
          <p:cNvPr id="131" name="object 131"/>
          <p:cNvSpPr txBox="1"/>
          <p:nvPr/>
        </p:nvSpPr>
        <p:spPr>
          <a:xfrm>
            <a:off x="9716517" y="3077337"/>
            <a:ext cx="332105" cy="13657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⑤手数</a:t>
            </a:r>
            <a:endParaRPr sz="800">
              <a:latin typeface="メイリオ"/>
              <a:cs typeface="メイリオ"/>
            </a:endParaRPr>
          </a:p>
        </p:txBody>
      </p:sp>
      <p:sp>
        <p:nvSpPr>
          <p:cNvPr id="132" name="object 132"/>
          <p:cNvSpPr txBox="1"/>
          <p:nvPr/>
        </p:nvSpPr>
        <p:spPr>
          <a:xfrm>
            <a:off x="9716517" y="3200781"/>
            <a:ext cx="332105" cy="13657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料精算</a:t>
            </a:r>
            <a:endParaRPr sz="800">
              <a:latin typeface="メイリオ"/>
              <a:cs typeface="メイリオ"/>
            </a:endParaRPr>
          </a:p>
        </p:txBody>
      </p:sp>
      <p:sp>
        <p:nvSpPr>
          <p:cNvPr id="133" name="object 133"/>
          <p:cNvSpPr txBox="1"/>
          <p:nvPr/>
        </p:nvSpPr>
        <p:spPr>
          <a:xfrm>
            <a:off x="9897872" y="2258390"/>
            <a:ext cx="332105" cy="259686"/>
          </a:xfrm>
          <a:prstGeom prst="rect">
            <a:avLst/>
          </a:prstGeom>
        </p:spPr>
        <p:txBody>
          <a:bodyPr vert="horz" wrap="square" lIns="0" tIns="13335" rIns="0" bIns="0" rtlCol="0">
            <a:spAutoFit/>
          </a:bodyPr>
          <a:lstStyle/>
          <a:p>
            <a:pPr marL="12700">
              <a:spcBef>
                <a:spcPts val="105"/>
              </a:spcBef>
            </a:pPr>
            <a:r>
              <a:rPr sz="800" spc="-25" dirty="0">
                <a:latin typeface="メイリオ"/>
                <a:cs typeface="メイリオ"/>
              </a:rPr>
              <a:t>⑤商品</a:t>
            </a:r>
            <a:endParaRPr sz="800">
              <a:latin typeface="メイリオ"/>
              <a:cs typeface="メイリオ"/>
            </a:endParaRPr>
          </a:p>
          <a:p>
            <a:pPr marL="62865">
              <a:spcBef>
                <a:spcPts val="15"/>
              </a:spcBef>
            </a:pPr>
            <a:r>
              <a:rPr sz="800" spc="-25" dirty="0">
                <a:latin typeface="メイリオ"/>
                <a:cs typeface="メイリオ"/>
              </a:rPr>
              <a:t>代金</a:t>
            </a:r>
            <a:endParaRPr sz="800">
              <a:latin typeface="メイリオ"/>
              <a:cs typeface="メイリオ"/>
            </a:endParaRPr>
          </a:p>
        </p:txBody>
      </p:sp>
      <p:grpSp>
        <p:nvGrpSpPr>
          <p:cNvPr id="134" name="object 134"/>
          <p:cNvGrpSpPr/>
          <p:nvPr/>
        </p:nvGrpSpPr>
        <p:grpSpPr>
          <a:xfrm>
            <a:off x="2577084" y="5875020"/>
            <a:ext cx="1092835" cy="439420"/>
            <a:chOff x="1053083" y="5875020"/>
            <a:chExt cx="1092835" cy="439420"/>
          </a:xfrm>
        </p:grpSpPr>
        <p:pic>
          <p:nvPicPr>
            <p:cNvPr id="135" name="object 135"/>
            <p:cNvPicPr/>
            <p:nvPr/>
          </p:nvPicPr>
          <p:blipFill>
            <a:blip r:embed="rId27" cstate="print"/>
            <a:stretch>
              <a:fillRect/>
            </a:stretch>
          </p:blipFill>
          <p:spPr>
            <a:xfrm>
              <a:off x="1053083" y="5875020"/>
              <a:ext cx="1092708" cy="438962"/>
            </a:xfrm>
            <a:prstGeom prst="rect">
              <a:avLst/>
            </a:prstGeom>
          </p:spPr>
        </p:pic>
        <p:pic>
          <p:nvPicPr>
            <p:cNvPr id="136" name="object 136"/>
            <p:cNvPicPr/>
            <p:nvPr/>
          </p:nvPicPr>
          <p:blipFill>
            <a:blip r:embed="rId28" cstate="print"/>
            <a:stretch>
              <a:fillRect/>
            </a:stretch>
          </p:blipFill>
          <p:spPr>
            <a:xfrm>
              <a:off x="1266443" y="5920740"/>
              <a:ext cx="665962" cy="384098"/>
            </a:xfrm>
            <a:prstGeom prst="rect">
              <a:avLst/>
            </a:prstGeom>
          </p:spPr>
        </p:pic>
        <p:sp>
          <p:nvSpPr>
            <p:cNvPr id="137" name="object 137"/>
            <p:cNvSpPr/>
            <p:nvPr/>
          </p:nvSpPr>
          <p:spPr>
            <a:xfrm>
              <a:off x="1083563" y="5905500"/>
              <a:ext cx="981710" cy="327660"/>
            </a:xfrm>
            <a:custGeom>
              <a:avLst/>
              <a:gdLst/>
              <a:ahLst/>
              <a:cxnLst/>
              <a:rect l="l" t="t" r="r" b="b"/>
              <a:pathLst>
                <a:path w="981710" h="327660">
                  <a:moveTo>
                    <a:pt x="981456" y="0"/>
                  </a:moveTo>
                  <a:lnTo>
                    <a:pt x="0" y="0"/>
                  </a:lnTo>
                  <a:lnTo>
                    <a:pt x="0" y="327659"/>
                  </a:lnTo>
                  <a:lnTo>
                    <a:pt x="981456" y="327659"/>
                  </a:lnTo>
                  <a:lnTo>
                    <a:pt x="981456" y="0"/>
                  </a:lnTo>
                  <a:close/>
                </a:path>
              </a:pathLst>
            </a:custGeom>
            <a:solidFill>
              <a:srgbClr val="FFFFFF"/>
            </a:solidFill>
          </p:spPr>
          <p:txBody>
            <a:bodyPr wrap="square" lIns="0" tIns="0" rIns="0" bIns="0" rtlCol="0"/>
            <a:lstStyle/>
            <a:p>
              <a:endParaRPr/>
            </a:p>
          </p:txBody>
        </p:sp>
        <p:sp>
          <p:nvSpPr>
            <p:cNvPr id="138" name="object 138"/>
            <p:cNvSpPr/>
            <p:nvPr/>
          </p:nvSpPr>
          <p:spPr>
            <a:xfrm>
              <a:off x="1083563" y="5905500"/>
              <a:ext cx="981710" cy="327660"/>
            </a:xfrm>
            <a:custGeom>
              <a:avLst/>
              <a:gdLst/>
              <a:ahLst/>
              <a:cxnLst/>
              <a:rect l="l" t="t" r="r" b="b"/>
              <a:pathLst>
                <a:path w="981710" h="327660">
                  <a:moveTo>
                    <a:pt x="0" y="327659"/>
                  </a:moveTo>
                  <a:lnTo>
                    <a:pt x="981456" y="327659"/>
                  </a:lnTo>
                  <a:lnTo>
                    <a:pt x="981456" y="0"/>
                  </a:lnTo>
                  <a:lnTo>
                    <a:pt x="0" y="0"/>
                  </a:lnTo>
                  <a:lnTo>
                    <a:pt x="0" y="327659"/>
                  </a:lnTo>
                  <a:close/>
                </a:path>
              </a:pathLst>
            </a:custGeom>
            <a:ln w="9524">
              <a:solidFill>
                <a:srgbClr val="BEBEBE"/>
              </a:solidFill>
            </a:ln>
          </p:spPr>
          <p:txBody>
            <a:bodyPr wrap="square" lIns="0" tIns="0" rIns="0" bIns="0" rtlCol="0"/>
            <a:lstStyle/>
            <a:p>
              <a:endParaRPr/>
            </a:p>
          </p:txBody>
        </p:sp>
      </p:grpSp>
      <p:sp>
        <p:nvSpPr>
          <p:cNvPr id="139" name="object 139"/>
          <p:cNvSpPr txBox="1"/>
          <p:nvPr/>
        </p:nvSpPr>
        <p:spPr>
          <a:xfrm>
            <a:off x="2885058" y="5956198"/>
            <a:ext cx="427990" cy="175048"/>
          </a:xfrm>
          <a:prstGeom prst="rect">
            <a:avLst/>
          </a:prstGeom>
        </p:spPr>
        <p:txBody>
          <a:bodyPr vert="horz" wrap="square" lIns="0" tIns="13335" rIns="0" bIns="0" rtlCol="0">
            <a:spAutoFit/>
          </a:bodyPr>
          <a:lstStyle/>
          <a:p>
            <a:pPr marL="12700">
              <a:spcBef>
                <a:spcPts val="105"/>
              </a:spcBef>
            </a:pPr>
            <a:r>
              <a:rPr sz="1050" b="1" spc="-20" dirty="0">
                <a:latin typeface="メイリオ"/>
                <a:cs typeface="メイリオ"/>
              </a:rPr>
              <a:t>機能性</a:t>
            </a:r>
            <a:endParaRPr sz="1050">
              <a:latin typeface="メイリオ"/>
              <a:cs typeface="メイリオ"/>
            </a:endParaRPr>
          </a:p>
        </p:txBody>
      </p:sp>
      <p:grpSp>
        <p:nvGrpSpPr>
          <p:cNvPr id="140" name="object 140"/>
          <p:cNvGrpSpPr/>
          <p:nvPr/>
        </p:nvGrpSpPr>
        <p:grpSpPr>
          <a:xfrm>
            <a:off x="2423160" y="5800345"/>
            <a:ext cx="356870" cy="384175"/>
            <a:chOff x="899160" y="5800344"/>
            <a:chExt cx="356870" cy="384175"/>
          </a:xfrm>
        </p:grpSpPr>
        <p:pic>
          <p:nvPicPr>
            <p:cNvPr id="141" name="object 141"/>
            <p:cNvPicPr/>
            <p:nvPr/>
          </p:nvPicPr>
          <p:blipFill>
            <a:blip r:embed="rId29" cstate="print"/>
            <a:stretch>
              <a:fillRect/>
            </a:stretch>
          </p:blipFill>
          <p:spPr>
            <a:xfrm>
              <a:off x="937260" y="5809488"/>
              <a:ext cx="281889" cy="327621"/>
            </a:xfrm>
            <a:prstGeom prst="rect">
              <a:avLst/>
            </a:prstGeom>
          </p:spPr>
        </p:pic>
        <p:pic>
          <p:nvPicPr>
            <p:cNvPr id="142" name="object 142"/>
            <p:cNvPicPr/>
            <p:nvPr/>
          </p:nvPicPr>
          <p:blipFill>
            <a:blip r:embed="rId30" cstate="print"/>
            <a:stretch>
              <a:fillRect/>
            </a:stretch>
          </p:blipFill>
          <p:spPr>
            <a:xfrm>
              <a:off x="899160" y="5800344"/>
              <a:ext cx="356666" cy="384098"/>
            </a:xfrm>
            <a:prstGeom prst="rect">
              <a:avLst/>
            </a:prstGeom>
          </p:spPr>
        </p:pic>
        <p:pic>
          <p:nvPicPr>
            <p:cNvPr id="143" name="object 143"/>
            <p:cNvPicPr/>
            <p:nvPr/>
          </p:nvPicPr>
          <p:blipFill>
            <a:blip r:embed="rId31" cstate="print"/>
            <a:stretch>
              <a:fillRect/>
            </a:stretch>
          </p:blipFill>
          <p:spPr>
            <a:xfrm>
              <a:off x="963549" y="5835777"/>
              <a:ext cx="180594" cy="226313"/>
            </a:xfrm>
            <a:prstGeom prst="rect">
              <a:avLst/>
            </a:prstGeom>
          </p:spPr>
        </p:pic>
      </p:grpSp>
      <p:sp>
        <p:nvSpPr>
          <p:cNvPr id="144" name="object 144"/>
          <p:cNvSpPr txBox="1"/>
          <p:nvPr/>
        </p:nvSpPr>
        <p:spPr>
          <a:xfrm>
            <a:off x="2518359" y="5835192"/>
            <a:ext cx="118110"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C</a:t>
            </a:r>
            <a:endParaRPr sz="1050">
              <a:latin typeface="メイリオ"/>
              <a:cs typeface="メイリオ"/>
            </a:endParaRPr>
          </a:p>
        </p:txBody>
      </p:sp>
      <p:grpSp>
        <p:nvGrpSpPr>
          <p:cNvPr id="145" name="object 145"/>
          <p:cNvGrpSpPr/>
          <p:nvPr/>
        </p:nvGrpSpPr>
        <p:grpSpPr>
          <a:xfrm>
            <a:off x="4966716" y="5791201"/>
            <a:ext cx="3531235" cy="603885"/>
            <a:chOff x="3442715" y="5791200"/>
            <a:chExt cx="3531235" cy="603885"/>
          </a:xfrm>
        </p:grpSpPr>
        <p:pic>
          <p:nvPicPr>
            <p:cNvPr id="146" name="object 146"/>
            <p:cNvPicPr/>
            <p:nvPr/>
          </p:nvPicPr>
          <p:blipFill>
            <a:blip r:embed="rId32" cstate="print"/>
            <a:stretch>
              <a:fillRect/>
            </a:stretch>
          </p:blipFill>
          <p:spPr>
            <a:xfrm>
              <a:off x="5881115" y="5884164"/>
              <a:ext cx="1092708" cy="437349"/>
            </a:xfrm>
            <a:prstGeom prst="rect">
              <a:avLst/>
            </a:prstGeom>
          </p:spPr>
        </p:pic>
        <p:pic>
          <p:nvPicPr>
            <p:cNvPr id="147" name="object 147"/>
            <p:cNvPicPr/>
            <p:nvPr/>
          </p:nvPicPr>
          <p:blipFill>
            <a:blip r:embed="rId33" cstate="print"/>
            <a:stretch>
              <a:fillRect/>
            </a:stretch>
          </p:blipFill>
          <p:spPr>
            <a:xfrm>
              <a:off x="5893307" y="5929884"/>
              <a:ext cx="1068311" cy="384098"/>
            </a:xfrm>
            <a:prstGeom prst="rect">
              <a:avLst/>
            </a:prstGeom>
          </p:spPr>
        </p:pic>
        <p:sp>
          <p:nvSpPr>
            <p:cNvPr id="148" name="object 148"/>
            <p:cNvSpPr/>
            <p:nvPr/>
          </p:nvSpPr>
          <p:spPr>
            <a:xfrm>
              <a:off x="5911595" y="5914644"/>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149" name="object 149"/>
            <p:cNvSpPr/>
            <p:nvPr/>
          </p:nvSpPr>
          <p:spPr>
            <a:xfrm>
              <a:off x="5911595" y="5914644"/>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pic>
          <p:nvPicPr>
            <p:cNvPr id="150" name="object 150"/>
            <p:cNvPicPr/>
            <p:nvPr/>
          </p:nvPicPr>
          <p:blipFill>
            <a:blip r:embed="rId34" cstate="print"/>
            <a:stretch>
              <a:fillRect/>
            </a:stretch>
          </p:blipFill>
          <p:spPr>
            <a:xfrm>
              <a:off x="5763767" y="5800344"/>
              <a:ext cx="283540" cy="327621"/>
            </a:xfrm>
            <a:prstGeom prst="rect">
              <a:avLst/>
            </a:prstGeom>
          </p:spPr>
        </p:pic>
        <p:pic>
          <p:nvPicPr>
            <p:cNvPr id="151" name="object 151"/>
            <p:cNvPicPr/>
            <p:nvPr/>
          </p:nvPicPr>
          <p:blipFill>
            <a:blip r:embed="rId35" cstate="print"/>
            <a:stretch>
              <a:fillRect/>
            </a:stretch>
          </p:blipFill>
          <p:spPr>
            <a:xfrm>
              <a:off x="5730239" y="5791200"/>
              <a:ext cx="350545" cy="384098"/>
            </a:xfrm>
            <a:prstGeom prst="rect">
              <a:avLst/>
            </a:prstGeom>
          </p:spPr>
        </p:pic>
        <p:pic>
          <p:nvPicPr>
            <p:cNvPr id="152" name="object 152"/>
            <p:cNvPicPr/>
            <p:nvPr/>
          </p:nvPicPr>
          <p:blipFill>
            <a:blip r:embed="rId36" cstate="print"/>
            <a:stretch>
              <a:fillRect/>
            </a:stretch>
          </p:blipFill>
          <p:spPr>
            <a:xfrm>
              <a:off x="5790056" y="5826632"/>
              <a:ext cx="182117" cy="226313"/>
            </a:xfrm>
            <a:prstGeom prst="rect">
              <a:avLst/>
            </a:prstGeom>
          </p:spPr>
        </p:pic>
        <p:pic>
          <p:nvPicPr>
            <p:cNvPr id="153" name="object 153"/>
            <p:cNvPicPr/>
            <p:nvPr/>
          </p:nvPicPr>
          <p:blipFill>
            <a:blip r:embed="rId37" cstate="print"/>
            <a:stretch>
              <a:fillRect/>
            </a:stretch>
          </p:blipFill>
          <p:spPr>
            <a:xfrm>
              <a:off x="3517391" y="5884164"/>
              <a:ext cx="1094219" cy="437349"/>
            </a:xfrm>
            <a:prstGeom prst="rect">
              <a:avLst/>
            </a:prstGeom>
          </p:spPr>
        </p:pic>
        <p:pic>
          <p:nvPicPr>
            <p:cNvPr id="154" name="object 154"/>
            <p:cNvPicPr/>
            <p:nvPr/>
          </p:nvPicPr>
          <p:blipFill>
            <a:blip r:embed="rId38" cstate="print"/>
            <a:stretch>
              <a:fillRect/>
            </a:stretch>
          </p:blipFill>
          <p:spPr>
            <a:xfrm>
              <a:off x="3442715" y="5849111"/>
              <a:ext cx="1231391" cy="545579"/>
            </a:xfrm>
            <a:prstGeom prst="rect">
              <a:avLst/>
            </a:prstGeom>
          </p:spPr>
        </p:pic>
        <p:sp>
          <p:nvSpPr>
            <p:cNvPr id="155" name="object 155"/>
            <p:cNvSpPr/>
            <p:nvPr/>
          </p:nvSpPr>
          <p:spPr>
            <a:xfrm>
              <a:off x="3547871" y="5914644"/>
              <a:ext cx="982980" cy="326390"/>
            </a:xfrm>
            <a:custGeom>
              <a:avLst/>
              <a:gdLst/>
              <a:ahLst/>
              <a:cxnLst/>
              <a:rect l="l" t="t" r="r" b="b"/>
              <a:pathLst>
                <a:path w="982979" h="326389">
                  <a:moveTo>
                    <a:pt x="982979" y="0"/>
                  </a:moveTo>
                  <a:lnTo>
                    <a:pt x="0" y="0"/>
                  </a:lnTo>
                  <a:lnTo>
                    <a:pt x="0" y="326135"/>
                  </a:lnTo>
                  <a:lnTo>
                    <a:pt x="982979" y="326135"/>
                  </a:lnTo>
                  <a:lnTo>
                    <a:pt x="982979" y="0"/>
                  </a:lnTo>
                  <a:close/>
                </a:path>
              </a:pathLst>
            </a:custGeom>
            <a:solidFill>
              <a:srgbClr val="FFFFFF"/>
            </a:solidFill>
          </p:spPr>
          <p:txBody>
            <a:bodyPr wrap="square" lIns="0" tIns="0" rIns="0" bIns="0" rtlCol="0"/>
            <a:lstStyle/>
            <a:p>
              <a:endParaRPr/>
            </a:p>
          </p:txBody>
        </p:sp>
        <p:sp>
          <p:nvSpPr>
            <p:cNvPr id="156" name="object 156"/>
            <p:cNvSpPr/>
            <p:nvPr/>
          </p:nvSpPr>
          <p:spPr>
            <a:xfrm>
              <a:off x="3547871" y="5914644"/>
              <a:ext cx="982980" cy="326390"/>
            </a:xfrm>
            <a:custGeom>
              <a:avLst/>
              <a:gdLst/>
              <a:ahLst/>
              <a:cxnLst/>
              <a:rect l="l" t="t" r="r" b="b"/>
              <a:pathLst>
                <a:path w="982979" h="326389">
                  <a:moveTo>
                    <a:pt x="0" y="326135"/>
                  </a:moveTo>
                  <a:lnTo>
                    <a:pt x="982979" y="326135"/>
                  </a:lnTo>
                  <a:lnTo>
                    <a:pt x="982979" y="0"/>
                  </a:lnTo>
                  <a:lnTo>
                    <a:pt x="0" y="0"/>
                  </a:lnTo>
                  <a:lnTo>
                    <a:pt x="0" y="326135"/>
                  </a:lnTo>
                  <a:close/>
                </a:path>
              </a:pathLst>
            </a:custGeom>
            <a:ln w="9525">
              <a:solidFill>
                <a:srgbClr val="BEBEBE"/>
              </a:solidFill>
            </a:ln>
          </p:spPr>
          <p:txBody>
            <a:bodyPr wrap="square" lIns="0" tIns="0" rIns="0" bIns="0" rtlCol="0"/>
            <a:lstStyle/>
            <a:p>
              <a:endParaRPr/>
            </a:p>
          </p:txBody>
        </p:sp>
      </p:grpSp>
      <p:sp>
        <p:nvSpPr>
          <p:cNvPr id="157" name="object 157"/>
          <p:cNvSpPr txBox="1"/>
          <p:nvPr/>
        </p:nvSpPr>
        <p:spPr>
          <a:xfrm>
            <a:off x="5215890"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sp>
        <p:nvSpPr>
          <p:cNvPr id="158" name="object 158"/>
          <p:cNvSpPr txBox="1"/>
          <p:nvPr/>
        </p:nvSpPr>
        <p:spPr>
          <a:xfrm>
            <a:off x="5061965" y="6044895"/>
            <a:ext cx="1005840"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15" dirty="0">
                <a:latin typeface="メイリオ"/>
                <a:cs typeface="メイリオ"/>
              </a:rPr>
              <a:t>(自律性)</a:t>
            </a:r>
            <a:endParaRPr sz="900">
              <a:latin typeface="メイリオ"/>
              <a:cs typeface="メイリオ"/>
            </a:endParaRPr>
          </a:p>
        </p:txBody>
      </p:sp>
      <p:grpSp>
        <p:nvGrpSpPr>
          <p:cNvPr id="159" name="object 159"/>
          <p:cNvGrpSpPr/>
          <p:nvPr/>
        </p:nvGrpSpPr>
        <p:grpSpPr>
          <a:xfrm>
            <a:off x="4881371" y="5791201"/>
            <a:ext cx="370840" cy="384175"/>
            <a:chOff x="3357371" y="5791200"/>
            <a:chExt cx="370840" cy="384175"/>
          </a:xfrm>
        </p:grpSpPr>
        <p:pic>
          <p:nvPicPr>
            <p:cNvPr id="160" name="object 160"/>
            <p:cNvPicPr/>
            <p:nvPr/>
          </p:nvPicPr>
          <p:blipFill>
            <a:blip r:embed="rId29" cstate="print"/>
            <a:stretch>
              <a:fillRect/>
            </a:stretch>
          </p:blipFill>
          <p:spPr>
            <a:xfrm>
              <a:off x="3401567" y="5800344"/>
              <a:ext cx="281889" cy="327621"/>
            </a:xfrm>
            <a:prstGeom prst="rect">
              <a:avLst/>
            </a:prstGeom>
          </p:spPr>
        </p:pic>
        <p:pic>
          <p:nvPicPr>
            <p:cNvPr id="161" name="object 161"/>
            <p:cNvPicPr/>
            <p:nvPr/>
          </p:nvPicPr>
          <p:blipFill>
            <a:blip r:embed="rId39" cstate="print"/>
            <a:stretch>
              <a:fillRect/>
            </a:stretch>
          </p:blipFill>
          <p:spPr>
            <a:xfrm>
              <a:off x="3357371" y="5791200"/>
              <a:ext cx="370332" cy="384098"/>
            </a:xfrm>
            <a:prstGeom prst="rect">
              <a:avLst/>
            </a:prstGeom>
          </p:spPr>
        </p:pic>
        <p:pic>
          <p:nvPicPr>
            <p:cNvPr id="162" name="object 162"/>
            <p:cNvPicPr/>
            <p:nvPr/>
          </p:nvPicPr>
          <p:blipFill>
            <a:blip r:embed="rId40" cstate="print"/>
            <a:stretch>
              <a:fillRect/>
            </a:stretch>
          </p:blipFill>
          <p:spPr>
            <a:xfrm>
              <a:off x="3427856" y="5826632"/>
              <a:ext cx="180593" cy="226313"/>
            </a:xfrm>
            <a:prstGeom prst="rect">
              <a:avLst/>
            </a:prstGeom>
          </p:spPr>
        </p:pic>
      </p:grpSp>
      <p:sp>
        <p:nvSpPr>
          <p:cNvPr id="163" name="object 163"/>
          <p:cNvSpPr txBox="1"/>
          <p:nvPr/>
        </p:nvSpPr>
        <p:spPr>
          <a:xfrm>
            <a:off x="497598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164" name="object 164"/>
          <p:cNvSpPr txBox="1"/>
          <p:nvPr/>
        </p:nvSpPr>
        <p:spPr>
          <a:xfrm>
            <a:off x="3664967" y="5941264"/>
            <a:ext cx="1148715" cy="259045"/>
          </a:xfrm>
          <a:prstGeom prst="rect">
            <a:avLst/>
          </a:prstGeom>
        </p:spPr>
        <p:txBody>
          <a:bodyPr vert="horz" wrap="square" lIns="0" tIns="12700" rIns="0" bIns="0" rtlCol="0">
            <a:spAutoFit/>
          </a:bodyPr>
          <a:lstStyle/>
          <a:p>
            <a:pPr marL="12700" marR="5080">
              <a:spcBef>
                <a:spcPts val="100"/>
              </a:spcBef>
            </a:pPr>
            <a:r>
              <a:rPr sz="800" spc="-5" dirty="0">
                <a:latin typeface="メイリオ"/>
                <a:cs typeface="メイリオ"/>
              </a:rPr>
              <a:t>各種手数料精算のリアルタイム性が求められる</a:t>
            </a:r>
            <a:endParaRPr sz="800">
              <a:latin typeface="メイリオ"/>
              <a:cs typeface="メイリオ"/>
            </a:endParaRPr>
          </a:p>
        </p:txBody>
      </p:sp>
      <p:sp>
        <p:nvSpPr>
          <p:cNvPr id="165" name="object 165"/>
          <p:cNvSpPr txBox="1"/>
          <p:nvPr/>
        </p:nvSpPr>
        <p:spPr>
          <a:xfrm>
            <a:off x="6100699" y="5836107"/>
            <a:ext cx="1148715" cy="514350"/>
          </a:xfrm>
          <a:prstGeom prst="rect">
            <a:avLst/>
          </a:prstGeom>
        </p:spPr>
        <p:txBody>
          <a:bodyPr vert="horz" wrap="square" lIns="0" tIns="13335" rIns="0" bIns="0" rtlCol="0">
            <a:spAutoFit/>
          </a:bodyPr>
          <a:lstStyle/>
          <a:p>
            <a:pPr marL="12700" marR="5080" algn="just">
              <a:spcBef>
                <a:spcPts val="105"/>
              </a:spcBef>
            </a:pPr>
            <a:r>
              <a:rPr sz="800" spc="-15" dirty="0">
                <a:latin typeface="メイリオ"/>
                <a:cs typeface="メイリオ"/>
              </a:rPr>
              <a:t>商品受け取りをトリガー</a:t>
            </a:r>
            <a:r>
              <a:rPr sz="800" spc="-5" dirty="0">
                <a:latin typeface="メイリオ"/>
                <a:cs typeface="メイリオ"/>
              </a:rPr>
              <a:t>に、予め決められた料率で、各種手数料を自動で</a:t>
            </a:r>
            <a:r>
              <a:rPr sz="800" spc="-25" dirty="0">
                <a:latin typeface="メイリオ"/>
                <a:cs typeface="メイリオ"/>
              </a:rPr>
              <a:t>支払</a:t>
            </a:r>
            <a:endParaRPr sz="800">
              <a:latin typeface="メイリオ"/>
              <a:cs typeface="メイリオ"/>
            </a:endParaRPr>
          </a:p>
        </p:txBody>
      </p:sp>
      <p:sp>
        <p:nvSpPr>
          <p:cNvPr id="166" name="object 166"/>
          <p:cNvSpPr txBox="1"/>
          <p:nvPr/>
        </p:nvSpPr>
        <p:spPr>
          <a:xfrm>
            <a:off x="7324597" y="5843117"/>
            <a:ext cx="2446020" cy="424180"/>
          </a:xfrm>
          <a:prstGeom prst="rect">
            <a:avLst/>
          </a:prstGeom>
        </p:spPr>
        <p:txBody>
          <a:bodyPr vert="horz" wrap="square" lIns="0" tIns="13335" rIns="0" bIns="0" rtlCol="0">
            <a:spAutoFit/>
          </a:bodyPr>
          <a:lstStyle/>
          <a:p>
            <a:pPr marR="30480" algn="r">
              <a:lnSpc>
                <a:spcPts val="1110"/>
              </a:lnSpc>
              <a:spcBef>
                <a:spcPts val="105"/>
              </a:spcBef>
              <a:tabLst>
                <a:tab pos="1145540" algn="l"/>
              </a:tabLst>
            </a:pPr>
            <a:r>
              <a:rPr sz="1575" b="1" i="1" spc="-75" baseline="7936" dirty="0">
                <a:latin typeface="メイリオ"/>
                <a:cs typeface="メイリオ"/>
              </a:rPr>
              <a:t>E</a:t>
            </a:r>
            <a:r>
              <a:rPr sz="1575" b="1" i="1" baseline="7936" dirty="0">
                <a:latin typeface="メイリオ"/>
                <a:cs typeface="メイリオ"/>
              </a:rPr>
              <a:t>	</a:t>
            </a:r>
            <a:r>
              <a:rPr sz="800" spc="-10" dirty="0">
                <a:latin typeface="メイリオ"/>
                <a:cs typeface="メイリオ"/>
              </a:rPr>
              <a:t>日常の決済シーンで利用可</a:t>
            </a:r>
            <a:endParaRPr sz="800">
              <a:latin typeface="メイリオ"/>
              <a:cs typeface="メイリオ"/>
            </a:endParaRPr>
          </a:p>
          <a:p>
            <a:pPr marR="30480" algn="r">
              <a:lnSpc>
                <a:spcPts val="1085"/>
              </a:lnSpc>
              <a:tabLst>
                <a:tab pos="982980" algn="l"/>
              </a:tabLst>
            </a:pPr>
            <a:r>
              <a:rPr sz="1050" b="1" dirty="0">
                <a:latin typeface="メイリオ"/>
                <a:cs typeface="メイリオ"/>
              </a:rPr>
              <a:t>価値の安定</a:t>
            </a:r>
            <a:r>
              <a:rPr sz="1050" b="1" spc="-50" dirty="0">
                <a:latin typeface="メイリオ"/>
                <a:cs typeface="メイリオ"/>
              </a:rPr>
              <a:t>性</a:t>
            </a:r>
            <a:r>
              <a:rPr sz="1050" b="1" dirty="0">
                <a:latin typeface="メイリオ"/>
                <a:cs typeface="メイリオ"/>
              </a:rPr>
              <a:t>	</a:t>
            </a:r>
            <a:r>
              <a:rPr sz="800" dirty="0">
                <a:latin typeface="メイリオ"/>
                <a:cs typeface="メイリオ"/>
              </a:rPr>
              <a:t>能とする為には、デジ</a:t>
            </a:r>
            <a:r>
              <a:rPr sz="800" spc="-15" dirty="0">
                <a:latin typeface="メイリオ"/>
                <a:cs typeface="メイリオ"/>
              </a:rPr>
              <a:t>タ</a:t>
            </a:r>
            <a:r>
              <a:rPr sz="800" spc="-50" dirty="0">
                <a:latin typeface="メイリオ"/>
                <a:cs typeface="メイリオ"/>
              </a:rPr>
              <a:t>ル</a:t>
            </a:r>
            <a:endParaRPr sz="800">
              <a:latin typeface="メイリオ"/>
              <a:cs typeface="メイリオ"/>
            </a:endParaRPr>
          </a:p>
          <a:p>
            <a:pPr marL="1183640">
              <a:lnSpc>
                <a:spcPts val="935"/>
              </a:lnSpc>
            </a:pPr>
            <a:r>
              <a:rPr sz="800" spc="-5" dirty="0">
                <a:latin typeface="メイリオ"/>
                <a:cs typeface="メイリオ"/>
              </a:rPr>
              <a:t>通貨の価値の安定は必須</a:t>
            </a:r>
            <a:endParaRPr sz="800">
              <a:latin typeface="メイリオ"/>
              <a:cs typeface="メイリオ"/>
            </a:endParaRPr>
          </a:p>
        </p:txBody>
      </p:sp>
      <p:sp>
        <p:nvSpPr>
          <p:cNvPr id="167" name="object 167"/>
          <p:cNvSpPr txBox="1"/>
          <p:nvPr/>
        </p:nvSpPr>
        <p:spPr>
          <a:xfrm>
            <a:off x="9330056" y="3621786"/>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sp>
        <p:nvSpPr>
          <p:cNvPr id="168" name="object 168"/>
          <p:cNvSpPr txBox="1"/>
          <p:nvPr/>
        </p:nvSpPr>
        <p:spPr>
          <a:xfrm>
            <a:off x="9330056" y="2760726"/>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grpSp>
        <p:nvGrpSpPr>
          <p:cNvPr id="169" name="object 169"/>
          <p:cNvGrpSpPr/>
          <p:nvPr/>
        </p:nvGrpSpPr>
        <p:grpSpPr>
          <a:xfrm>
            <a:off x="8971660" y="943228"/>
            <a:ext cx="204470" cy="128270"/>
            <a:chOff x="7447660" y="943228"/>
            <a:chExt cx="204470" cy="128270"/>
          </a:xfrm>
        </p:grpSpPr>
        <p:pic>
          <p:nvPicPr>
            <p:cNvPr id="170" name="object 170"/>
            <p:cNvPicPr/>
            <p:nvPr/>
          </p:nvPicPr>
          <p:blipFill>
            <a:blip r:embed="rId41" cstate="print"/>
            <a:stretch>
              <a:fillRect/>
            </a:stretch>
          </p:blipFill>
          <p:spPr>
            <a:xfrm>
              <a:off x="7450835" y="946403"/>
              <a:ext cx="198120" cy="121920"/>
            </a:xfrm>
            <a:prstGeom prst="rect">
              <a:avLst/>
            </a:prstGeom>
          </p:spPr>
        </p:pic>
        <p:sp>
          <p:nvSpPr>
            <p:cNvPr id="171" name="object 171"/>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172" name="object 172"/>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173" name="object 173"/>
          <p:cNvPicPr/>
          <p:nvPr/>
        </p:nvPicPr>
        <p:blipFill>
          <a:blip r:embed="rId42" cstate="print"/>
          <a:stretch>
            <a:fillRect/>
          </a:stretch>
        </p:blipFill>
        <p:spPr>
          <a:xfrm>
            <a:off x="3916679" y="501395"/>
            <a:ext cx="182880" cy="210312"/>
          </a:xfrm>
          <a:prstGeom prst="rect">
            <a:avLst/>
          </a:prstGeom>
        </p:spPr>
      </p:pic>
      <p:sp>
        <p:nvSpPr>
          <p:cNvPr id="174" name="object 174"/>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1</a:t>
            </a:r>
            <a:endParaRPr sz="1400">
              <a:latin typeface="Calibri"/>
              <a:cs typeface="Calibri"/>
            </a:endParaRPr>
          </a:p>
        </p:txBody>
      </p:sp>
      <p:grpSp>
        <p:nvGrpSpPr>
          <p:cNvPr id="175" name="object 175"/>
          <p:cNvGrpSpPr/>
          <p:nvPr/>
        </p:nvGrpSpPr>
        <p:grpSpPr>
          <a:xfrm>
            <a:off x="5387214" y="2913888"/>
            <a:ext cx="375285" cy="1123950"/>
            <a:chOff x="3863213" y="2913888"/>
            <a:chExt cx="375285" cy="1123950"/>
          </a:xfrm>
        </p:grpSpPr>
        <p:pic>
          <p:nvPicPr>
            <p:cNvPr id="176" name="object 176"/>
            <p:cNvPicPr/>
            <p:nvPr/>
          </p:nvPicPr>
          <p:blipFill>
            <a:blip r:embed="rId43" cstate="print"/>
            <a:stretch>
              <a:fillRect/>
            </a:stretch>
          </p:blipFill>
          <p:spPr>
            <a:xfrm>
              <a:off x="4035552" y="2913888"/>
              <a:ext cx="202692" cy="147954"/>
            </a:xfrm>
            <a:prstGeom prst="rect">
              <a:avLst/>
            </a:prstGeom>
          </p:spPr>
        </p:pic>
        <p:sp>
          <p:nvSpPr>
            <p:cNvPr id="177" name="object 177"/>
            <p:cNvSpPr/>
            <p:nvPr/>
          </p:nvSpPr>
          <p:spPr>
            <a:xfrm>
              <a:off x="4233672" y="3063240"/>
              <a:ext cx="0" cy="801370"/>
            </a:xfrm>
            <a:custGeom>
              <a:avLst/>
              <a:gdLst/>
              <a:ahLst/>
              <a:cxnLst/>
              <a:rect l="l" t="t" r="r" b="b"/>
              <a:pathLst>
                <a:path h="801370">
                  <a:moveTo>
                    <a:pt x="0" y="801370"/>
                  </a:moveTo>
                  <a:lnTo>
                    <a:pt x="0" y="0"/>
                  </a:lnTo>
                </a:path>
              </a:pathLst>
            </a:custGeom>
            <a:ln w="6350">
              <a:solidFill>
                <a:srgbClr val="A6A6A6"/>
              </a:solidFill>
            </a:ln>
          </p:spPr>
          <p:txBody>
            <a:bodyPr wrap="square" lIns="0" tIns="0" rIns="0" bIns="0" rtlCol="0"/>
            <a:lstStyle/>
            <a:p>
              <a:endParaRPr/>
            </a:p>
          </p:txBody>
        </p:sp>
        <p:sp>
          <p:nvSpPr>
            <p:cNvPr id="178" name="object 178"/>
            <p:cNvSpPr/>
            <p:nvPr/>
          </p:nvSpPr>
          <p:spPr>
            <a:xfrm>
              <a:off x="3866388" y="3870960"/>
              <a:ext cx="360680" cy="163830"/>
            </a:xfrm>
            <a:custGeom>
              <a:avLst/>
              <a:gdLst/>
              <a:ahLst/>
              <a:cxnLst/>
              <a:rect l="l" t="t" r="r" b="b"/>
              <a:pathLst>
                <a:path w="360679" h="163829">
                  <a:moveTo>
                    <a:pt x="0" y="163448"/>
                  </a:moveTo>
                  <a:lnTo>
                    <a:pt x="360679" y="0"/>
                  </a:lnTo>
                </a:path>
              </a:pathLst>
            </a:custGeom>
            <a:ln w="6350">
              <a:solidFill>
                <a:srgbClr val="A6A6A6"/>
              </a:solidFill>
            </a:ln>
          </p:spPr>
          <p:txBody>
            <a:bodyPr wrap="square" lIns="0" tIns="0" rIns="0" bIns="0" rtlCol="0"/>
            <a:lstStyle/>
            <a:p>
              <a:endParaRPr/>
            </a:p>
          </p:txBody>
        </p:sp>
      </p:grpSp>
      <p:sp>
        <p:nvSpPr>
          <p:cNvPr id="179" name="object 179"/>
          <p:cNvSpPr txBox="1"/>
          <p:nvPr/>
        </p:nvSpPr>
        <p:spPr>
          <a:xfrm>
            <a:off x="2671673" y="2693035"/>
            <a:ext cx="434340" cy="136576"/>
          </a:xfrm>
          <a:prstGeom prst="rect">
            <a:avLst/>
          </a:prstGeom>
        </p:spPr>
        <p:txBody>
          <a:bodyPr vert="horz" wrap="square" lIns="0" tIns="13335" rIns="0" bIns="0" rtlCol="0">
            <a:spAutoFit/>
          </a:bodyPr>
          <a:lstStyle/>
          <a:p>
            <a:pPr marL="12700">
              <a:spcBef>
                <a:spcPts val="105"/>
              </a:spcBef>
            </a:pPr>
            <a:r>
              <a:rPr sz="800" spc="-15" dirty="0">
                <a:latin typeface="メイリオ"/>
                <a:cs typeface="メイリオ"/>
              </a:rPr>
              <a:t>商品発送</a:t>
            </a:r>
            <a:endParaRPr sz="800">
              <a:latin typeface="メイリオ"/>
              <a:cs typeface="メイリオ"/>
            </a:endParaRPr>
          </a:p>
        </p:txBody>
      </p:sp>
      <p:sp>
        <p:nvSpPr>
          <p:cNvPr id="181" name="object 181"/>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110</a:t>
            </a:fld>
            <a:endParaRPr dirty="0"/>
          </a:p>
        </p:txBody>
      </p:sp>
      <p:sp>
        <p:nvSpPr>
          <p:cNvPr id="182" name="object 182"/>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183" name="object 183"/>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180" name="object 180"/>
          <p:cNvSpPr txBox="1"/>
          <p:nvPr/>
        </p:nvSpPr>
        <p:spPr>
          <a:xfrm>
            <a:off x="6821170" y="2689098"/>
            <a:ext cx="434340" cy="136576"/>
          </a:xfrm>
          <a:prstGeom prst="rect">
            <a:avLst/>
          </a:prstGeom>
        </p:spPr>
        <p:txBody>
          <a:bodyPr vert="horz" wrap="square" lIns="0" tIns="13335" rIns="0" bIns="0" rtlCol="0">
            <a:spAutoFit/>
          </a:bodyPr>
          <a:lstStyle/>
          <a:p>
            <a:pPr marL="12700">
              <a:spcBef>
                <a:spcPts val="105"/>
              </a:spcBef>
            </a:pPr>
            <a:r>
              <a:rPr sz="800" spc="-15" dirty="0">
                <a:latin typeface="メイリオ"/>
                <a:cs typeface="メイリオ"/>
              </a:rPr>
              <a:t>商品発送</a:t>
            </a:r>
            <a:endParaRPr sz="800">
              <a:latin typeface="メイリオ"/>
              <a:cs typeface="メイリオ"/>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63056" y="2115312"/>
            <a:ext cx="3851275" cy="3575685"/>
            <a:chOff x="4639055" y="2115311"/>
            <a:chExt cx="3851275" cy="3575685"/>
          </a:xfrm>
        </p:grpSpPr>
        <p:pic>
          <p:nvPicPr>
            <p:cNvPr id="3" name="object 3"/>
            <p:cNvPicPr/>
            <p:nvPr/>
          </p:nvPicPr>
          <p:blipFill>
            <a:blip r:embed="rId2" cstate="print"/>
            <a:stretch>
              <a:fillRect/>
            </a:stretch>
          </p:blipFill>
          <p:spPr>
            <a:xfrm>
              <a:off x="7799832" y="2115311"/>
              <a:ext cx="690372" cy="3575304"/>
            </a:xfrm>
            <a:prstGeom prst="rect">
              <a:avLst/>
            </a:prstGeom>
          </p:spPr>
        </p:pic>
        <p:sp>
          <p:nvSpPr>
            <p:cNvPr id="4" name="object 4"/>
            <p:cNvSpPr/>
            <p:nvPr/>
          </p:nvSpPr>
          <p:spPr>
            <a:xfrm>
              <a:off x="7862316" y="2257043"/>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pic>
          <p:nvPicPr>
            <p:cNvPr id="5" name="object 5"/>
            <p:cNvPicPr/>
            <p:nvPr/>
          </p:nvPicPr>
          <p:blipFill>
            <a:blip r:embed="rId3" cstate="print"/>
            <a:stretch>
              <a:fillRect/>
            </a:stretch>
          </p:blipFill>
          <p:spPr>
            <a:xfrm>
              <a:off x="7872983" y="5106923"/>
              <a:ext cx="525779" cy="361188"/>
            </a:xfrm>
            <a:prstGeom prst="rect">
              <a:avLst/>
            </a:prstGeom>
          </p:spPr>
        </p:pic>
        <p:sp>
          <p:nvSpPr>
            <p:cNvPr id="6" name="object 6"/>
            <p:cNvSpPr/>
            <p:nvPr/>
          </p:nvSpPr>
          <p:spPr>
            <a:xfrm>
              <a:off x="7872983" y="5106923"/>
              <a:ext cx="525780" cy="361315"/>
            </a:xfrm>
            <a:custGeom>
              <a:avLst/>
              <a:gdLst/>
              <a:ahLst/>
              <a:cxnLst/>
              <a:rect l="l" t="t" r="r" b="b"/>
              <a:pathLst>
                <a:path w="525779" h="361314">
                  <a:moveTo>
                    <a:pt x="0" y="361188"/>
                  </a:moveTo>
                  <a:lnTo>
                    <a:pt x="525779" y="361188"/>
                  </a:lnTo>
                  <a:lnTo>
                    <a:pt x="525779" y="0"/>
                  </a:lnTo>
                  <a:lnTo>
                    <a:pt x="0" y="0"/>
                  </a:lnTo>
                  <a:lnTo>
                    <a:pt x="0" y="361188"/>
                  </a:lnTo>
                  <a:close/>
                </a:path>
              </a:pathLst>
            </a:custGeom>
            <a:ln w="6350">
              <a:solidFill>
                <a:srgbClr val="A6A6A6"/>
              </a:solidFill>
            </a:ln>
          </p:spPr>
          <p:txBody>
            <a:bodyPr wrap="square" lIns="0" tIns="0" rIns="0" bIns="0" rtlCol="0"/>
            <a:lstStyle/>
            <a:p>
              <a:endParaRPr/>
            </a:p>
          </p:txBody>
        </p:sp>
        <p:pic>
          <p:nvPicPr>
            <p:cNvPr id="7" name="object 7"/>
            <p:cNvPicPr/>
            <p:nvPr/>
          </p:nvPicPr>
          <p:blipFill>
            <a:blip r:embed="rId4" cstate="print"/>
            <a:stretch>
              <a:fillRect/>
            </a:stretch>
          </p:blipFill>
          <p:spPr>
            <a:xfrm>
              <a:off x="7872983" y="3076955"/>
              <a:ext cx="515112" cy="1370076"/>
            </a:xfrm>
            <a:prstGeom prst="rect">
              <a:avLst/>
            </a:prstGeom>
          </p:spPr>
        </p:pic>
        <p:sp>
          <p:nvSpPr>
            <p:cNvPr id="8" name="object 8"/>
            <p:cNvSpPr/>
            <p:nvPr/>
          </p:nvSpPr>
          <p:spPr>
            <a:xfrm>
              <a:off x="4821935" y="3076955"/>
              <a:ext cx="3566160" cy="1370330"/>
            </a:xfrm>
            <a:custGeom>
              <a:avLst/>
              <a:gdLst/>
              <a:ahLst/>
              <a:cxnLst/>
              <a:rect l="l" t="t" r="r" b="b"/>
              <a:pathLst>
                <a:path w="3566159" h="1370329">
                  <a:moveTo>
                    <a:pt x="3051047" y="1370076"/>
                  </a:moveTo>
                  <a:lnTo>
                    <a:pt x="3566160" y="1370076"/>
                  </a:lnTo>
                  <a:lnTo>
                    <a:pt x="3566160" y="0"/>
                  </a:lnTo>
                  <a:lnTo>
                    <a:pt x="3051047" y="0"/>
                  </a:lnTo>
                  <a:lnTo>
                    <a:pt x="3051047" y="1370076"/>
                  </a:lnTo>
                  <a:close/>
                </a:path>
                <a:path w="3566159" h="1370329">
                  <a:moveTo>
                    <a:pt x="0" y="1370076"/>
                  </a:moveTo>
                  <a:lnTo>
                    <a:pt x="2970275" y="1370076"/>
                  </a:lnTo>
                  <a:lnTo>
                    <a:pt x="2970275" y="0"/>
                  </a:lnTo>
                  <a:lnTo>
                    <a:pt x="0" y="0"/>
                  </a:lnTo>
                  <a:lnTo>
                    <a:pt x="0" y="1370076"/>
                  </a:lnTo>
                  <a:close/>
                </a:path>
              </a:pathLst>
            </a:custGeom>
            <a:ln w="6350">
              <a:solidFill>
                <a:srgbClr val="A6A6A6"/>
              </a:solidFill>
            </a:ln>
          </p:spPr>
          <p:txBody>
            <a:bodyPr wrap="square" lIns="0" tIns="0" rIns="0" bIns="0" rtlCol="0"/>
            <a:lstStyle/>
            <a:p>
              <a:endParaRPr/>
            </a:p>
          </p:txBody>
        </p:sp>
        <p:pic>
          <p:nvPicPr>
            <p:cNvPr id="9" name="object 9"/>
            <p:cNvPicPr/>
            <p:nvPr/>
          </p:nvPicPr>
          <p:blipFill>
            <a:blip r:embed="rId5" cstate="print"/>
            <a:stretch>
              <a:fillRect/>
            </a:stretch>
          </p:blipFill>
          <p:spPr>
            <a:xfrm>
              <a:off x="5143500" y="3521963"/>
              <a:ext cx="2520696" cy="338328"/>
            </a:xfrm>
            <a:prstGeom prst="rect">
              <a:avLst/>
            </a:prstGeom>
          </p:spPr>
        </p:pic>
        <p:pic>
          <p:nvPicPr>
            <p:cNvPr id="10" name="object 10"/>
            <p:cNvPicPr/>
            <p:nvPr/>
          </p:nvPicPr>
          <p:blipFill>
            <a:blip r:embed="rId6" cstate="print"/>
            <a:stretch>
              <a:fillRect/>
            </a:stretch>
          </p:blipFill>
          <p:spPr>
            <a:xfrm>
              <a:off x="6190183" y="4065763"/>
              <a:ext cx="172770" cy="274790"/>
            </a:xfrm>
            <a:prstGeom prst="rect">
              <a:avLst/>
            </a:prstGeom>
          </p:spPr>
        </p:pic>
        <p:pic>
          <p:nvPicPr>
            <p:cNvPr id="11" name="object 11"/>
            <p:cNvPicPr/>
            <p:nvPr/>
          </p:nvPicPr>
          <p:blipFill>
            <a:blip r:embed="rId7" cstate="print"/>
            <a:stretch>
              <a:fillRect/>
            </a:stretch>
          </p:blipFill>
          <p:spPr>
            <a:xfrm>
              <a:off x="5460491" y="3529583"/>
              <a:ext cx="310896" cy="312419"/>
            </a:xfrm>
            <a:prstGeom prst="rect">
              <a:avLst/>
            </a:prstGeom>
          </p:spPr>
        </p:pic>
        <p:pic>
          <p:nvPicPr>
            <p:cNvPr id="12" name="object 12"/>
            <p:cNvPicPr/>
            <p:nvPr/>
          </p:nvPicPr>
          <p:blipFill>
            <a:blip r:embed="rId8" cstate="print"/>
            <a:stretch>
              <a:fillRect/>
            </a:stretch>
          </p:blipFill>
          <p:spPr>
            <a:xfrm>
              <a:off x="4639055" y="3390900"/>
              <a:ext cx="330708" cy="333756"/>
            </a:xfrm>
            <a:prstGeom prst="rect">
              <a:avLst/>
            </a:prstGeom>
          </p:spPr>
        </p:pic>
        <p:pic>
          <p:nvPicPr>
            <p:cNvPr id="13" name="object 13"/>
            <p:cNvPicPr/>
            <p:nvPr/>
          </p:nvPicPr>
          <p:blipFill>
            <a:blip r:embed="rId7" cstate="print"/>
            <a:stretch>
              <a:fillRect/>
            </a:stretch>
          </p:blipFill>
          <p:spPr>
            <a:xfrm>
              <a:off x="6115811" y="3537203"/>
              <a:ext cx="312420" cy="310896"/>
            </a:xfrm>
            <a:prstGeom prst="rect">
              <a:avLst/>
            </a:prstGeom>
          </p:spPr>
        </p:pic>
        <p:pic>
          <p:nvPicPr>
            <p:cNvPr id="14" name="object 14"/>
            <p:cNvPicPr/>
            <p:nvPr/>
          </p:nvPicPr>
          <p:blipFill>
            <a:blip r:embed="rId7" cstate="print"/>
            <a:stretch>
              <a:fillRect/>
            </a:stretch>
          </p:blipFill>
          <p:spPr>
            <a:xfrm>
              <a:off x="6736079" y="3534155"/>
              <a:ext cx="312420" cy="312420"/>
            </a:xfrm>
            <a:prstGeom prst="rect">
              <a:avLst/>
            </a:prstGeom>
          </p:spPr>
        </p:pic>
      </p:grpSp>
      <p:grpSp>
        <p:nvGrpSpPr>
          <p:cNvPr id="15" name="object 15"/>
          <p:cNvGrpSpPr/>
          <p:nvPr/>
        </p:nvGrpSpPr>
        <p:grpSpPr>
          <a:xfrm>
            <a:off x="1964437" y="5779008"/>
            <a:ext cx="8156575" cy="638810"/>
            <a:chOff x="440436" y="5779008"/>
            <a:chExt cx="8156575" cy="638810"/>
          </a:xfrm>
        </p:grpSpPr>
        <p:pic>
          <p:nvPicPr>
            <p:cNvPr id="16" name="object 16"/>
            <p:cNvPicPr/>
            <p:nvPr/>
          </p:nvPicPr>
          <p:blipFill>
            <a:blip r:embed="rId9" cstate="print"/>
            <a:stretch>
              <a:fillRect/>
            </a:stretch>
          </p:blipFill>
          <p:spPr>
            <a:xfrm>
              <a:off x="704088" y="5791200"/>
              <a:ext cx="7892796" cy="626364"/>
            </a:xfrm>
            <a:prstGeom prst="rect">
              <a:avLst/>
            </a:prstGeom>
          </p:spPr>
        </p:pic>
        <p:sp>
          <p:nvSpPr>
            <p:cNvPr id="17" name="object 17"/>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pic>
          <p:nvPicPr>
            <p:cNvPr id="18" name="object 18"/>
            <p:cNvPicPr/>
            <p:nvPr/>
          </p:nvPicPr>
          <p:blipFill>
            <a:blip r:embed="rId10" cstate="print"/>
            <a:stretch>
              <a:fillRect/>
            </a:stretch>
          </p:blipFill>
          <p:spPr>
            <a:xfrm>
              <a:off x="1048512" y="5858256"/>
              <a:ext cx="1103376" cy="470916"/>
            </a:xfrm>
            <a:prstGeom prst="rect">
              <a:avLst/>
            </a:prstGeom>
          </p:spPr>
        </p:pic>
        <p:pic>
          <p:nvPicPr>
            <p:cNvPr id="19" name="object 19"/>
            <p:cNvPicPr/>
            <p:nvPr/>
          </p:nvPicPr>
          <p:blipFill>
            <a:blip r:embed="rId11" cstate="print"/>
            <a:stretch>
              <a:fillRect/>
            </a:stretch>
          </p:blipFill>
          <p:spPr>
            <a:xfrm>
              <a:off x="1266444" y="5920740"/>
              <a:ext cx="665962" cy="384098"/>
            </a:xfrm>
            <a:prstGeom prst="rect">
              <a:avLst/>
            </a:prstGeom>
          </p:spPr>
        </p:pic>
        <p:sp>
          <p:nvSpPr>
            <p:cNvPr id="20" name="object 20"/>
            <p:cNvSpPr/>
            <p:nvPr/>
          </p:nvSpPr>
          <p:spPr>
            <a:xfrm>
              <a:off x="1078991" y="5888736"/>
              <a:ext cx="992505" cy="360045"/>
            </a:xfrm>
            <a:custGeom>
              <a:avLst/>
              <a:gdLst/>
              <a:ahLst/>
              <a:cxnLst/>
              <a:rect l="l" t="t" r="r" b="b"/>
              <a:pathLst>
                <a:path w="992505" h="360045">
                  <a:moveTo>
                    <a:pt x="992123" y="0"/>
                  </a:moveTo>
                  <a:lnTo>
                    <a:pt x="0" y="0"/>
                  </a:lnTo>
                  <a:lnTo>
                    <a:pt x="0" y="359663"/>
                  </a:lnTo>
                  <a:lnTo>
                    <a:pt x="992123" y="359663"/>
                  </a:lnTo>
                  <a:lnTo>
                    <a:pt x="992123" y="0"/>
                  </a:lnTo>
                  <a:close/>
                </a:path>
              </a:pathLst>
            </a:custGeom>
            <a:solidFill>
              <a:srgbClr val="FFFFFF"/>
            </a:solidFill>
          </p:spPr>
          <p:txBody>
            <a:bodyPr wrap="square" lIns="0" tIns="0" rIns="0" bIns="0" rtlCol="0"/>
            <a:lstStyle/>
            <a:p>
              <a:endParaRPr/>
            </a:p>
          </p:txBody>
        </p:sp>
        <p:sp>
          <p:nvSpPr>
            <p:cNvPr id="21" name="object 21"/>
            <p:cNvSpPr/>
            <p:nvPr/>
          </p:nvSpPr>
          <p:spPr>
            <a:xfrm>
              <a:off x="1078991" y="5888736"/>
              <a:ext cx="992505" cy="360045"/>
            </a:xfrm>
            <a:custGeom>
              <a:avLst/>
              <a:gdLst/>
              <a:ahLst/>
              <a:cxnLst/>
              <a:rect l="l" t="t" r="r" b="b"/>
              <a:pathLst>
                <a:path w="992505" h="360045">
                  <a:moveTo>
                    <a:pt x="0" y="359663"/>
                  </a:moveTo>
                  <a:lnTo>
                    <a:pt x="992123" y="359663"/>
                  </a:lnTo>
                  <a:lnTo>
                    <a:pt x="992123" y="0"/>
                  </a:lnTo>
                  <a:lnTo>
                    <a:pt x="0" y="0"/>
                  </a:lnTo>
                  <a:lnTo>
                    <a:pt x="0" y="359663"/>
                  </a:lnTo>
                  <a:close/>
                </a:path>
              </a:pathLst>
            </a:custGeom>
            <a:ln w="9525">
              <a:solidFill>
                <a:srgbClr val="BEBEBE"/>
              </a:solidFill>
            </a:ln>
          </p:spPr>
          <p:txBody>
            <a:bodyPr wrap="square" lIns="0" tIns="0" rIns="0" bIns="0" rtlCol="0"/>
            <a:lstStyle/>
            <a:p>
              <a:endParaRPr/>
            </a:p>
          </p:txBody>
        </p:sp>
      </p:grpSp>
      <p:pic>
        <p:nvPicPr>
          <p:cNvPr id="22" name="object 22"/>
          <p:cNvPicPr/>
          <p:nvPr/>
        </p:nvPicPr>
        <p:blipFill>
          <a:blip r:embed="rId12" cstate="print"/>
          <a:stretch>
            <a:fillRect/>
          </a:stretch>
        </p:blipFill>
        <p:spPr>
          <a:xfrm>
            <a:off x="2170176" y="1124711"/>
            <a:ext cx="3854196" cy="274320"/>
          </a:xfrm>
          <a:prstGeom prst="rect">
            <a:avLst/>
          </a:prstGeom>
        </p:spPr>
      </p:pic>
      <p:pic>
        <p:nvPicPr>
          <p:cNvPr id="23" name="object 23"/>
          <p:cNvPicPr/>
          <p:nvPr/>
        </p:nvPicPr>
        <p:blipFill>
          <a:blip r:embed="rId13" cstate="print"/>
          <a:stretch>
            <a:fillRect/>
          </a:stretch>
        </p:blipFill>
        <p:spPr>
          <a:xfrm>
            <a:off x="6239255" y="1124711"/>
            <a:ext cx="3855720" cy="274320"/>
          </a:xfrm>
          <a:prstGeom prst="rect">
            <a:avLst/>
          </a:prstGeom>
        </p:spPr>
      </p:pic>
      <p:sp>
        <p:nvSpPr>
          <p:cNvPr id="24" name="object 24"/>
          <p:cNvSpPr txBox="1"/>
          <p:nvPr/>
        </p:nvSpPr>
        <p:spPr>
          <a:xfrm>
            <a:off x="3834130" y="1115696"/>
            <a:ext cx="4617085" cy="228909"/>
          </a:xfrm>
          <a:prstGeom prst="rect">
            <a:avLst/>
          </a:prstGeom>
        </p:spPr>
        <p:txBody>
          <a:bodyPr vert="horz" wrap="square" lIns="0" tIns="13335" rIns="0" bIns="0" rtlCol="0">
            <a:spAutoFit/>
          </a:bodyPr>
          <a:lstStyle/>
          <a:p>
            <a:pPr marL="12700">
              <a:spcBef>
                <a:spcPts val="105"/>
              </a:spcBef>
              <a:tabLst>
                <a:tab pos="4064000" algn="l"/>
              </a:tabLst>
            </a:pPr>
            <a:r>
              <a:rPr sz="1400" b="1" i="1" dirty="0">
                <a:latin typeface="メイリオ"/>
                <a:cs typeface="メイリオ"/>
              </a:rPr>
              <a:t>As-</a:t>
            </a:r>
            <a:r>
              <a:rPr sz="1400" b="1" i="1" spc="-25" dirty="0">
                <a:latin typeface="メイリオ"/>
                <a:cs typeface="メイリオ"/>
              </a:rPr>
              <a:t>Is</a:t>
            </a:r>
            <a:r>
              <a:rPr sz="1400" b="1" i="1" dirty="0">
                <a:latin typeface="メイリオ"/>
                <a:cs typeface="メイリオ"/>
              </a:rPr>
              <a:t>	</a:t>
            </a: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sp>
        <p:nvSpPr>
          <p:cNvPr id="25" name="object 25"/>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grpSp>
        <p:nvGrpSpPr>
          <p:cNvPr id="26" name="object 26"/>
          <p:cNvGrpSpPr/>
          <p:nvPr/>
        </p:nvGrpSpPr>
        <p:grpSpPr>
          <a:xfrm>
            <a:off x="5233289" y="3076829"/>
            <a:ext cx="553720" cy="2399030"/>
            <a:chOff x="3709289" y="3076829"/>
            <a:chExt cx="553720" cy="2399030"/>
          </a:xfrm>
        </p:grpSpPr>
        <p:sp>
          <p:nvSpPr>
            <p:cNvPr id="27" name="object 27"/>
            <p:cNvSpPr/>
            <p:nvPr/>
          </p:nvSpPr>
          <p:spPr>
            <a:xfrm>
              <a:off x="3744468" y="3080004"/>
              <a:ext cx="515620" cy="1370330"/>
            </a:xfrm>
            <a:custGeom>
              <a:avLst/>
              <a:gdLst/>
              <a:ahLst/>
              <a:cxnLst/>
              <a:rect l="l" t="t" r="r" b="b"/>
              <a:pathLst>
                <a:path w="515620" h="1370329">
                  <a:moveTo>
                    <a:pt x="0" y="1370076"/>
                  </a:moveTo>
                  <a:lnTo>
                    <a:pt x="515112" y="1370076"/>
                  </a:lnTo>
                  <a:lnTo>
                    <a:pt x="515112" y="0"/>
                  </a:lnTo>
                  <a:lnTo>
                    <a:pt x="0" y="0"/>
                  </a:lnTo>
                  <a:lnTo>
                    <a:pt x="0" y="1370076"/>
                  </a:lnTo>
                  <a:close/>
                </a:path>
              </a:pathLst>
            </a:custGeom>
            <a:ln w="6350">
              <a:solidFill>
                <a:srgbClr val="A6A6A6"/>
              </a:solidFill>
            </a:ln>
          </p:spPr>
          <p:txBody>
            <a:bodyPr wrap="square" lIns="0" tIns="0" rIns="0" bIns="0" rtlCol="0"/>
            <a:lstStyle/>
            <a:p>
              <a:endParaRPr/>
            </a:p>
          </p:txBody>
        </p:sp>
        <p:pic>
          <p:nvPicPr>
            <p:cNvPr id="28" name="object 28"/>
            <p:cNvPicPr/>
            <p:nvPr/>
          </p:nvPicPr>
          <p:blipFill>
            <a:blip r:embed="rId14" cstate="print"/>
            <a:stretch>
              <a:fillRect/>
            </a:stretch>
          </p:blipFill>
          <p:spPr>
            <a:xfrm>
              <a:off x="3895344" y="3256788"/>
              <a:ext cx="213359" cy="160020"/>
            </a:xfrm>
            <a:prstGeom prst="rect">
              <a:avLst/>
            </a:prstGeom>
          </p:spPr>
        </p:pic>
        <p:pic>
          <p:nvPicPr>
            <p:cNvPr id="29" name="object 29"/>
            <p:cNvPicPr/>
            <p:nvPr/>
          </p:nvPicPr>
          <p:blipFill>
            <a:blip r:embed="rId14" cstate="print"/>
            <a:stretch>
              <a:fillRect/>
            </a:stretch>
          </p:blipFill>
          <p:spPr>
            <a:xfrm>
              <a:off x="3779520" y="5164836"/>
              <a:ext cx="213359" cy="160019"/>
            </a:xfrm>
            <a:prstGeom prst="rect">
              <a:avLst/>
            </a:prstGeom>
          </p:spPr>
        </p:pic>
        <p:pic>
          <p:nvPicPr>
            <p:cNvPr id="30" name="object 30"/>
            <p:cNvPicPr/>
            <p:nvPr/>
          </p:nvPicPr>
          <p:blipFill>
            <a:blip r:embed="rId14" cstate="print"/>
            <a:stretch>
              <a:fillRect/>
            </a:stretch>
          </p:blipFill>
          <p:spPr>
            <a:xfrm>
              <a:off x="3867912" y="5207508"/>
              <a:ext cx="213360" cy="160020"/>
            </a:xfrm>
            <a:prstGeom prst="rect">
              <a:avLst/>
            </a:prstGeom>
          </p:spPr>
        </p:pic>
        <p:pic>
          <p:nvPicPr>
            <p:cNvPr id="31" name="object 31"/>
            <p:cNvPicPr/>
            <p:nvPr/>
          </p:nvPicPr>
          <p:blipFill>
            <a:blip r:embed="rId14" cstate="print"/>
            <a:stretch>
              <a:fillRect/>
            </a:stretch>
          </p:blipFill>
          <p:spPr>
            <a:xfrm>
              <a:off x="3965448" y="5251704"/>
              <a:ext cx="213360" cy="160019"/>
            </a:xfrm>
            <a:prstGeom prst="rect">
              <a:avLst/>
            </a:prstGeom>
          </p:spPr>
        </p:pic>
        <p:sp>
          <p:nvSpPr>
            <p:cNvPr id="32" name="object 32"/>
            <p:cNvSpPr/>
            <p:nvPr/>
          </p:nvSpPr>
          <p:spPr>
            <a:xfrm>
              <a:off x="3712464" y="5109972"/>
              <a:ext cx="525780" cy="363220"/>
            </a:xfrm>
            <a:custGeom>
              <a:avLst/>
              <a:gdLst/>
              <a:ahLst/>
              <a:cxnLst/>
              <a:rect l="l" t="t" r="r" b="b"/>
              <a:pathLst>
                <a:path w="525779" h="363220">
                  <a:moveTo>
                    <a:pt x="0" y="362711"/>
                  </a:moveTo>
                  <a:lnTo>
                    <a:pt x="525779" y="362711"/>
                  </a:lnTo>
                  <a:lnTo>
                    <a:pt x="525779" y="0"/>
                  </a:lnTo>
                  <a:lnTo>
                    <a:pt x="0" y="0"/>
                  </a:lnTo>
                  <a:lnTo>
                    <a:pt x="0" y="362711"/>
                  </a:lnTo>
                  <a:close/>
                </a:path>
              </a:pathLst>
            </a:custGeom>
            <a:ln w="6350">
              <a:solidFill>
                <a:srgbClr val="A6A6A6"/>
              </a:solidFill>
            </a:ln>
          </p:spPr>
          <p:txBody>
            <a:bodyPr wrap="square" lIns="0" tIns="0" rIns="0" bIns="0" rtlCol="0"/>
            <a:lstStyle/>
            <a:p>
              <a:endParaRPr/>
            </a:p>
          </p:txBody>
        </p:sp>
      </p:grpSp>
      <p:grpSp>
        <p:nvGrpSpPr>
          <p:cNvPr id="33" name="object 33"/>
          <p:cNvGrpSpPr/>
          <p:nvPr/>
        </p:nvGrpSpPr>
        <p:grpSpPr>
          <a:xfrm>
            <a:off x="2045208" y="3076829"/>
            <a:ext cx="3145790" cy="1376680"/>
            <a:chOff x="521208" y="3076829"/>
            <a:chExt cx="3145790" cy="1376680"/>
          </a:xfrm>
        </p:grpSpPr>
        <p:sp>
          <p:nvSpPr>
            <p:cNvPr id="34" name="object 34"/>
            <p:cNvSpPr/>
            <p:nvPr/>
          </p:nvSpPr>
          <p:spPr>
            <a:xfrm>
              <a:off x="704088" y="3080004"/>
              <a:ext cx="2959735" cy="1370330"/>
            </a:xfrm>
            <a:custGeom>
              <a:avLst/>
              <a:gdLst/>
              <a:ahLst/>
              <a:cxnLst/>
              <a:rect l="l" t="t" r="r" b="b"/>
              <a:pathLst>
                <a:path w="2959735" h="1370329">
                  <a:moveTo>
                    <a:pt x="0" y="1370076"/>
                  </a:moveTo>
                  <a:lnTo>
                    <a:pt x="2959608" y="1370076"/>
                  </a:lnTo>
                  <a:lnTo>
                    <a:pt x="2959608" y="0"/>
                  </a:lnTo>
                  <a:lnTo>
                    <a:pt x="0" y="0"/>
                  </a:lnTo>
                  <a:lnTo>
                    <a:pt x="0" y="1370076"/>
                  </a:lnTo>
                  <a:close/>
                </a:path>
              </a:pathLst>
            </a:custGeom>
            <a:ln w="6349">
              <a:solidFill>
                <a:srgbClr val="A6A6A6"/>
              </a:solidFill>
            </a:ln>
          </p:spPr>
          <p:txBody>
            <a:bodyPr wrap="square" lIns="0" tIns="0" rIns="0" bIns="0" rtlCol="0"/>
            <a:lstStyle/>
            <a:p>
              <a:endParaRPr/>
            </a:p>
          </p:txBody>
        </p:sp>
        <p:pic>
          <p:nvPicPr>
            <p:cNvPr id="35" name="object 35"/>
            <p:cNvPicPr/>
            <p:nvPr/>
          </p:nvPicPr>
          <p:blipFill>
            <a:blip r:embed="rId15" cstate="print"/>
            <a:stretch>
              <a:fillRect/>
            </a:stretch>
          </p:blipFill>
          <p:spPr>
            <a:xfrm>
              <a:off x="1025652" y="3525012"/>
              <a:ext cx="2520696" cy="339851"/>
            </a:xfrm>
            <a:prstGeom prst="rect">
              <a:avLst/>
            </a:prstGeom>
          </p:spPr>
        </p:pic>
        <p:pic>
          <p:nvPicPr>
            <p:cNvPr id="36" name="object 36"/>
            <p:cNvPicPr/>
            <p:nvPr/>
          </p:nvPicPr>
          <p:blipFill>
            <a:blip r:embed="rId16" cstate="print"/>
            <a:stretch>
              <a:fillRect/>
            </a:stretch>
          </p:blipFill>
          <p:spPr>
            <a:xfrm>
              <a:off x="2017775" y="4050792"/>
              <a:ext cx="272795" cy="307847"/>
            </a:xfrm>
            <a:prstGeom prst="rect">
              <a:avLst/>
            </a:prstGeom>
          </p:spPr>
        </p:pic>
        <p:pic>
          <p:nvPicPr>
            <p:cNvPr id="37" name="object 37"/>
            <p:cNvPicPr/>
            <p:nvPr/>
          </p:nvPicPr>
          <p:blipFill>
            <a:blip r:embed="rId7" cstate="print"/>
            <a:stretch>
              <a:fillRect/>
            </a:stretch>
          </p:blipFill>
          <p:spPr>
            <a:xfrm>
              <a:off x="1341119" y="3534156"/>
              <a:ext cx="312419" cy="310896"/>
            </a:xfrm>
            <a:prstGeom prst="rect">
              <a:avLst/>
            </a:prstGeom>
          </p:spPr>
        </p:pic>
        <p:pic>
          <p:nvPicPr>
            <p:cNvPr id="38" name="object 38"/>
            <p:cNvPicPr/>
            <p:nvPr/>
          </p:nvPicPr>
          <p:blipFill>
            <a:blip r:embed="rId8" cstate="print"/>
            <a:stretch>
              <a:fillRect/>
            </a:stretch>
          </p:blipFill>
          <p:spPr>
            <a:xfrm>
              <a:off x="521208" y="3393948"/>
              <a:ext cx="330708" cy="333756"/>
            </a:xfrm>
            <a:prstGeom prst="rect">
              <a:avLst/>
            </a:prstGeom>
          </p:spPr>
        </p:pic>
        <p:pic>
          <p:nvPicPr>
            <p:cNvPr id="39" name="object 39"/>
            <p:cNvPicPr/>
            <p:nvPr/>
          </p:nvPicPr>
          <p:blipFill>
            <a:blip r:embed="rId7" cstate="print"/>
            <a:stretch>
              <a:fillRect/>
            </a:stretch>
          </p:blipFill>
          <p:spPr>
            <a:xfrm>
              <a:off x="1997963" y="3540252"/>
              <a:ext cx="312419" cy="312420"/>
            </a:xfrm>
            <a:prstGeom prst="rect">
              <a:avLst/>
            </a:prstGeom>
          </p:spPr>
        </p:pic>
        <p:pic>
          <p:nvPicPr>
            <p:cNvPr id="40" name="object 40"/>
            <p:cNvPicPr/>
            <p:nvPr/>
          </p:nvPicPr>
          <p:blipFill>
            <a:blip r:embed="rId7" cstate="print"/>
            <a:stretch>
              <a:fillRect/>
            </a:stretch>
          </p:blipFill>
          <p:spPr>
            <a:xfrm>
              <a:off x="2618231" y="3538728"/>
              <a:ext cx="312419" cy="312420"/>
            </a:xfrm>
            <a:prstGeom prst="rect">
              <a:avLst/>
            </a:prstGeom>
          </p:spPr>
        </p:pic>
      </p:grpSp>
      <p:sp>
        <p:nvSpPr>
          <p:cNvPr id="41" name="object 41"/>
          <p:cNvSpPr txBox="1"/>
          <p:nvPr/>
        </p:nvSpPr>
        <p:spPr>
          <a:xfrm>
            <a:off x="2549652" y="3525011"/>
            <a:ext cx="2520950" cy="258404"/>
          </a:xfrm>
          <a:prstGeom prst="rect">
            <a:avLst/>
          </a:prstGeom>
          <a:ln w="6350">
            <a:solidFill>
              <a:srgbClr val="D9D9D9"/>
            </a:solidFill>
          </a:ln>
        </p:spPr>
        <p:txBody>
          <a:bodyPr vert="horz" wrap="square" lIns="0" tIns="95885" rIns="0" bIns="0" rtlCol="0">
            <a:spAutoFit/>
          </a:bodyPr>
          <a:lstStyle/>
          <a:p>
            <a:pPr marR="83820" algn="r">
              <a:spcBef>
                <a:spcPts val="755"/>
              </a:spcBef>
            </a:pPr>
            <a:r>
              <a:rPr sz="1050" b="1" i="1" spc="-20" dirty="0">
                <a:latin typeface="メイリオ"/>
                <a:cs typeface="メイリオ"/>
              </a:rPr>
              <a:t>従業員</a:t>
            </a:r>
            <a:endParaRPr sz="1050">
              <a:latin typeface="メイリオ"/>
              <a:cs typeface="メイリオ"/>
            </a:endParaRPr>
          </a:p>
        </p:txBody>
      </p:sp>
      <p:grpSp>
        <p:nvGrpSpPr>
          <p:cNvPr id="42" name="object 42"/>
          <p:cNvGrpSpPr/>
          <p:nvPr/>
        </p:nvGrpSpPr>
        <p:grpSpPr>
          <a:xfrm>
            <a:off x="2285873" y="2258441"/>
            <a:ext cx="2871470" cy="764540"/>
            <a:chOff x="761873" y="2258441"/>
            <a:chExt cx="2871470" cy="764540"/>
          </a:xfrm>
        </p:grpSpPr>
        <p:sp>
          <p:nvSpPr>
            <p:cNvPr id="43" name="object 43"/>
            <p:cNvSpPr/>
            <p:nvPr/>
          </p:nvSpPr>
          <p:spPr>
            <a:xfrm>
              <a:off x="765048" y="2261616"/>
              <a:ext cx="2865120" cy="361315"/>
            </a:xfrm>
            <a:custGeom>
              <a:avLst/>
              <a:gdLst/>
              <a:ahLst/>
              <a:cxnLst/>
              <a:rect l="l" t="t" r="r" b="b"/>
              <a:pathLst>
                <a:path w="2865120" h="361314">
                  <a:moveTo>
                    <a:pt x="0" y="361188"/>
                  </a:moveTo>
                  <a:lnTo>
                    <a:pt x="2865119" y="361188"/>
                  </a:lnTo>
                  <a:lnTo>
                    <a:pt x="2865119" y="0"/>
                  </a:lnTo>
                  <a:lnTo>
                    <a:pt x="0" y="0"/>
                  </a:lnTo>
                  <a:lnTo>
                    <a:pt x="0" y="361188"/>
                  </a:lnTo>
                  <a:close/>
                </a:path>
              </a:pathLst>
            </a:custGeom>
            <a:ln w="6350">
              <a:solidFill>
                <a:srgbClr val="A6A6A6"/>
              </a:solidFill>
            </a:ln>
          </p:spPr>
          <p:txBody>
            <a:bodyPr wrap="square" lIns="0" tIns="0" rIns="0" bIns="0" rtlCol="0"/>
            <a:lstStyle/>
            <a:p>
              <a:endParaRPr/>
            </a:p>
          </p:txBody>
        </p:sp>
        <p:pic>
          <p:nvPicPr>
            <p:cNvPr id="44" name="object 44"/>
            <p:cNvPicPr/>
            <p:nvPr/>
          </p:nvPicPr>
          <p:blipFill>
            <a:blip r:embed="rId17" cstate="print"/>
            <a:stretch>
              <a:fillRect/>
            </a:stretch>
          </p:blipFill>
          <p:spPr>
            <a:xfrm>
              <a:off x="2074022" y="2299716"/>
              <a:ext cx="204357" cy="283463"/>
            </a:xfrm>
            <a:prstGeom prst="rect">
              <a:avLst/>
            </a:prstGeom>
          </p:spPr>
        </p:pic>
        <p:sp>
          <p:nvSpPr>
            <p:cNvPr id="45" name="object 45"/>
            <p:cNvSpPr/>
            <p:nvPr/>
          </p:nvSpPr>
          <p:spPr>
            <a:xfrm>
              <a:off x="2087880" y="2630424"/>
              <a:ext cx="76200" cy="392430"/>
            </a:xfrm>
            <a:custGeom>
              <a:avLst/>
              <a:gdLst/>
              <a:ahLst/>
              <a:cxnLst/>
              <a:rect l="l" t="t" r="r" b="b"/>
              <a:pathLst>
                <a:path w="76200" h="392430">
                  <a:moveTo>
                    <a:pt x="31750" y="315975"/>
                  </a:moveTo>
                  <a:lnTo>
                    <a:pt x="0" y="315975"/>
                  </a:lnTo>
                  <a:lnTo>
                    <a:pt x="38100" y="392175"/>
                  </a:lnTo>
                  <a:lnTo>
                    <a:pt x="69850" y="328675"/>
                  </a:lnTo>
                  <a:lnTo>
                    <a:pt x="31750" y="328675"/>
                  </a:lnTo>
                  <a:lnTo>
                    <a:pt x="31750" y="315975"/>
                  </a:lnTo>
                  <a:close/>
                </a:path>
                <a:path w="76200" h="392430">
                  <a:moveTo>
                    <a:pt x="44450" y="0"/>
                  </a:moveTo>
                  <a:lnTo>
                    <a:pt x="31750" y="0"/>
                  </a:lnTo>
                  <a:lnTo>
                    <a:pt x="31750" y="328675"/>
                  </a:lnTo>
                  <a:lnTo>
                    <a:pt x="44450" y="328675"/>
                  </a:lnTo>
                  <a:lnTo>
                    <a:pt x="44450" y="0"/>
                  </a:lnTo>
                  <a:close/>
                </a:path>
                <a:path w="76200" h="392430">
                  <a:moveTo>
                    <a:pt x="76200" y="315975"/>
                  </a:moveTo>
                  <a:lnTo>
                    <a:pt x="44450" y="315975"/>
                  </a:lnTo>
                  <a:lnTo>
                    <a:pt x="44450" y="328675"/>
                  </a:lnTo>
                  <a:lnTo>
                    <a:pt x="69850" y="328675"/>
                  </a:lnTo>
                  <a:lnTo>
                    <a:pt x="76200" y="315975"/>
                  </a:lnTo>
                  <a:close/>
                </a:path>
              </a:pathLst>
            </a:custGeom>
            <a:solidFill>
              <a:srgbClr val="A6A6A6"/>
            </a:solidFill>
          </p:spPr>
          <p:txBody>
            <a:bodyPr wrap="square" lIns="0" tIns="0" rIns="0" bIns="0" rtlCol="0"/>
            <a:lstStyle/>
            <a:p>
              <a:endParaRPr/>
            </a:p>
          </p:txBody>
        </p:sp>
      </p:grpSp>
      <p:grpSp>
        <p:nvGrpSpPr>
          <p:cNvPr id="46" name="object 46"/>
          <p:cNvGrpSpPr/>
          <p:nvPr/>
        </p:nvGrpSpPr>
        <p:grpSpPr>
          <a:xfrm>
            <a:off x="2845308" y="3144011"/>
            <a:ext cx="1668780" cy="1853564"/>
            <a:chOff x="1321308" y="3144011"/>
            <a:chExt cx="1668780" cy="1853564"/>
          </a:xfrm>
        </p:grpSpPr>
        <p:pic>
          <p:nvPicPr>
            <p:cNvPr id="47" name="object 47"/>
            <p:cNvPicPr/>
            <p:nvPr/>
          </p:nvPicPr>
          <p:blipFill>
            <a:blip r:embed="rId18" cstate="print"/>
            <a:stretch>
              <a:fillRect/>
            </a:stretch>
          </p:blipFill>
          <p:spPr>
            <a:xfrm>
              <a:off x="1321308" y="3162299"/>
              <a:ext cx="350519" cy="350520"/>
            </a:xfrm>
            <a:prstGeom prst="rect">
              <a:avLst/>
            </a:prstGeom>
          </p:spPr>
        </p:pic>
        <p:pic>
          <p:nvPicPr>
            <p:cNvPr id="48" name="object 48"/>
            <p:cNvPicPr/>
            <p:nvPr/>
          </p:nvPicPr>
          <p:blipFill>
            <a:blip r:embed="rId19" cstate="print"/>
            <a:stretch>
              <a:fillRect/>
            </a:stretch>
          </p:blipFill>
          <p:spPr>
            <a:xfrm>
              <a:off x="2638044" y="3144011"/>
              <a:ext cx="352044" cy="352043"/>
            </a:xfrm>
            <a:prstGeom prst="rect">
              <a:avLst/>
            </a:prstGeom>
          </p:spPr>
        </p:pic>
        <p:pic>
          <p:nvPicPr>
            <p:cNvPr id="49" name="object 49"/>
            <p:cNvPicPr/>
            <p:nvPr/>
          </p:nvPicPr>
          <p:blipFill>
            <a:blip r:embed="rId19" cstate="print"/>
            <a:stretch>
              <a:fillRect/>
            </a:stretch>
          </p:blipFill>
          <p:spPr>
            <a:xfrm>
              <a:off x="1956816" y="3148583"/>
              <a:ext cx="352044" cy="352043"/>
            </a:xfrm>
            <a:prstGeom prst="rect">
              <a:avLst/>
            </a:prstGeom>
          </p:spPr>
        </p:pic>
        <p:pic>
          <p:nvPicPr>
            <p:cNvPr id="50" name="object 50"/>
            <p:cNvPicPr/>
            <p:nvPr/>
          </p:nvPicPr>
          <p:blipFill>
            <a:blip r:embed="rId20" cstate="print"/>
            <a:stretch>
              <a:fillRect/>
            </a:stretch>
          </p:blipFill>
          <p:spPr>
            <a:xfrm>
              <a:off x="1774077" y="4629911"/>
              <a:ext cx="357998" cy="367283"/>
            </a:xfrm>
            <a:prstGeom prst="rect">
              <a:avLst/>
            </a:prstGeom>
          </p:spPr>
        </p:pic>
        <p:sp>
          <p:nvSpPr>
            <p:cNvPr id="51" name="object 51"/>
            <p:cNvSpPr/>
            <p:nvPr/>
          </p:nvSpPr>
          <p:spPr>
            <a:xfrm>
              <a:off x="1934463" y="4346320"/>
              <a:ext cx="411480" cy="356870"/>
            </a:xfrm>
            <a:custGeom>
              <a:avLst/>
              <a:gdLst/>
              <a:ahLst/>
              <a:cxnLst/>
              <a:rect l="l" t="t" r="r" b="b"/>
              <a:pathLst>
                <a:path w="411480" h="356870">
                  <a:moveTo>
                    <a:pt x="271725" y="12699"/>
                  </a:moveTo>
                  <a:lnTo>
                    <a:pt x="218059" y="12699"/>
                  </a:lnTo>
                  <a:lnTo>
                    <a:pt x="226949" y="12953"/>
                  </a:lnTo>
                  <a:lnTo>
                    <a:pt x="235838" y="13969"/>
                  </a:lnTo>
                  <a:lnTo>
                    <a:pt x="278765" y="31241"/>
                  </a:lnTo>
                  <a:lnTo>
                    <a:pt x="310134" y="58165"/>
                  </a:lnTo>
                  <a:lnTo>
                    <a:pt x="338074" y="95630"/>
                  </a:lnTo>
                  <a:lnTo>
                    <a:pt x="361696" y="142239"/>
                  </a:lnTo>
                  <a:lnTo>
                    <a:pt x="379984" y="196468"/>
                  </a:lnTo>
                  <a:lnTo>
                    <a:pt x="392430" y="257047"/>
                  </a:lnTo>
                  <a:lnTo>
                    <a:pt x="398272" y="322452"/>
                  </a:lnTo>
                  <a:lnTo>
                    <a:pt x="398399" y="356869"/>
                  </a:lnTo>
                  <a:lnTo>
                    <a:pt x="411099" y="356742"/>
                  </a:lnTo>
                  <a:lnTo>
                    <a:pt x="408940" y="288416"/>
                  </a:lnTo>
                  <a:lnTo>
                    <a:pt x="399669" y="223900"/>
                  </a:lnTo>
                  <a:lnTo>
                    <a:pt x="383667" y="164845"/>
                  </a:lnTo>
                  <a:lnTo>
                    <a:pt x="361950" y="112521"/>
                  </a:lnTo>
                  <a:lnTo>
                    <a:pt x="342265" y="78485"/>
                  </a:lnTo>
                  <a:lnTo>
                    <a:pt x="311658" y="41528"/>
                  </a:lnTo>
                  <a:lnTo>
                    <a:pt x="276987" y="15366"/>
                  </a:lnTo>
                  <a:lnTo>
                    <a:pt x="271725" y="12699"/>
                  </a:lnTo>
                  <a:close/>
                </a:path>
                <a:path w="411480" h="356870">
                  <a:moveTo>
                    <a:pt x="0" y="277494"/>
                  </a:moveTo>
                  <a:lnTo>
                    <a:pt x="34798" y="355218"/>
                  </a:lnTo>
                  <a:lnTo>
                    <a:pt x="69663" y="292353"/>
                  </a:lnTo>
                  <a:lnTo>
                    <a:pt x="43815" y="292353"/>
                  </a:lnTo>
                  <a:lnTo>
                    <a:pt x="31115" y="291210"/>
                  </a:lnTo>
                  <a:lnTo>
                    <a:pt x="32145" y="278890"/>
                  </a:lnTo>
                  <a:lnTo>
                    <a:pt x="0" y="277494"/>
                  </a:lnTo>
                  <a:close/>
                </a:path>
                <a:path w="411480" h="356870">
                  <a:moveTo>
                    <a:pt x="32145" y="278890"/>
                  </a:moveTo>
                  <a:lnTo>
                    <a:pt x="31115" y="291210"/>
                  </a:lnTo>
                  <a:lnTo>
                    <a:pt x="43815" y="292353"/>
                  </a:lnTo>
                  <a:lnTo>
                    <a:pt x="44877" y="279442"/>
                  </a:lnTo>
                  <a:lnTo>
                    <a:pt x="32145" y="278890"/>
                  </a:lnTo>
                  <a:close/>
                </a:path>
                <a:path w="411480" h="356870">
                  <a:moveTo>
                    <a:pt x="44877" y="279442"/>
                  </a:moveTo>
                  <a:lnTo>
                    <a:pt x="43815" y="292353"/>
                  </a:lnTo>
                  <a:lnTo>
                    <a:pt x="69663" y="292353"/>
                  </a:lnTo>
                  <a:lnTo>
                    <a:pt x="76073" y="280796"/>
                  </a:lnTo>
                  <a:lnTo>
                    <a:pt x="44877" y="279442"/>
                  </a:lnTo>
                  <a:close/>
                </a:path>
                <a:path w="411480" h="356870">
                  <a:moveTo>
                    <a:pt x="218440" y="0"/>
                  </a:moveTo>
                  <a:lnTo>
                    <a:pt x="179197" y="7492"/>
                  </a:lnTo>
                  <a:lnTo>
                    <a:pt x="143002" y="28320"/>
                  </a:lnTo>
                  <a:lnTo>
                    <a:pt x="110617" y="60451"/>
                  </a:lnTo>
                  <a:lnTo>
                    <a:pt x="76454" y="114553"/>
                  </a:lnTo>
                  <a:lnTo>
                    <a:pt x="54991" y="167385"/>
                  </a:lnTo>
                  <a:lnTo>
                    <a:pt x="39243" y="227202"/>
                  </a:lnTo>
                  <a:lnTo>
                    <a:pt x="32145" y="278890"/>
                  </a:lnTo>
                  <a:lnTo>
                    <a:pt x="44877" y="279442"/>
                  </a:lnTo>
                  <a:lnTo>
                    <a:pt x="46355" y="261492"/>
                  </a:lnTo>
                  <a:lnTo>
                    <a:pt x="51562" y="230123"/>
                  </a:lnTo>
                  <a:lnTo>
                    <a:pt x="66929" y="171703"/>
                  </a:lnTo>
                  <a:lnTo>
                    <a:pt x="87630" y="120649"/>
                  </a:lnTo>
                  <a:lnTo>
                    <a:pt x="113284" y="77850"/>
                  </a:lnTo>
                  <a:lnTo>
                    <a:pt x="142748" y="45084"/>
                  </a:lnTo>
                  <a:lnTo>
                    <a:pt x="174879" y="23240"/>
                  </a:lnTo>
                  <a:lnTo>
                    <a:pt x="218059" y="12699"/>
                  </a:lnTo>
                  <a:lnTo>
                    <a:pt x="271725" y="12699"/>
                  </a:lnTo>
                  <a:lnTo>
                    <a:pt x="267716" y="10667"/>
                  </a:lnTo>
                  <a:lnTo>
                    <a:pt x="258191" y="6857"/>
                  </a:lnTo>
                  <a:lnTo>
                    <a:pt x="248412" y="3809"/>
                  </a:lnTo>
                  <a:lnTo>
                    <a:pt x="238633" y="1523"/>
                  </a:lnTo>
                  <a:lnTo>
                    <a:pt x="228473" y="253"/>
                  </a:lnTo>
                  <a:lnTo>
                    <a:pt x="218440" y="0"/>
                  </a:lnTo>
                  <a:close/>
                </a:path>
              </a:pathLst>
            </a:custGeom>
            <a:solidFill>
              <a:srgbClr val="A6A6A6"/>
            </a:solidFill>
          </p:spPr>
          <p:txBody>
            <a:bodyPr wrap="square" lIns="0" tIns="0" rIns="0" bIns="0" rtlCol="0"/>
            <a:lstStyle/>
            <a:p>
              <a:endParaRPr/>
            </a:p>
          </p:txBody>
        </p:sp>
      </p:grpSp>
      <p:sp>
        <p:nvSpPr>
          <p:cNvPr id="52" name="object 52"/>
          <p:cNvSpPr txBox="1"/>
          <p:nvPr/>
        </p:nvSpPr>
        <p:spPr>
          <a:xfrm>
            <a:off x="2069389" y="3759200"/>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店舗</a:t>
            </a:r>
            <a:endParaRPr sz="1050">
              <a:latin typeface="メイリオ"/>
              <a:cs typeface="メイリオ"/>
            </a:endParaRPr>
          </a:p>
        </p:txBody>
      </p:sp>
      <p:sp>
        <p:nvSpPr>
          <p:cNvPr id="53" name="object 53"/>
          <p:cNvSpPr txBox="1"/>
          <p:nvPr/>
        </p:nvSpPr>
        <p:spPr>
          <a:xfrm>
            <a:off x="2247087" y="4265804"/>
            <a:ext cx="732790"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外国人従業員へ</a:t>
            </a:r>
            <a:r>
              <a:rPr sz="700" i="1" spc="-50" dirty="0">
                <a:solidFill>
                  <a:srgbClr val="A78213"/>
                </a:solidFill>
                <a:latin typeface="メイリオ"/>
                <a:cs typeface="メイリオ"/>
              </a:rPr>
              <a:t>の</a:t>
            </a:r>
            <a:endParaRPr sz="700">
              <a:latin typeface="メイリオ"/>
              <a:cs typeface="メイリオ"/>
            </a:endParaRPr>
          </a:p>
        </p:txBody>
      </p:sp>
      <p:sp>
        <p:nvSpPr>
          <p:cNvPr id="54" name="object 54"/>
          <p:cNvSpPr txBox="1"/>
          <p:nvPr/>
        </p:nvSpPr>
        <p:spPr>
          <a:xfrm>
            <a:off x="4469639" y="2897886"/>
            <a:ext cx="644525" cy="227626"/>
          </a:xfrm>
          <a:prstGeom prst="rect">
            <a:avLst/>
          </a:prstGeom>
        </p:spPr>
        <p:txBody>
          <a:bodyPr vert="horz" wrap="square" lIns="0" tIns="12065" rIns="0" bIns="0" rtlCol="0">
            <a:spAutoFit/>
          </a:bodyPr>
          <a:lstStyle/>
          <a:p>
            <a:pPr marL="12700" marR="5080">
              <a:spcBef>
                <a:spcPts val="95"/>
              </a:spcBef>
            </a:pPr>
            <a:r>
              <a:rPr sz="700" i="1" spc="-10" dirty="0">
                <a:solidFill>
                  <a:srgbClr val="A78213"/>
                </a:solidFill>
                <a:latin typeface="メイリオ"/>
                <a:cs typeface="メイリオ"/>
              </a:rPr>
              <a:t>煩雑な店頭決</a:t>
            </a:r>
            <a:r>
              <a:rPr sz="700" i="1" spc="-50" dirty="0">
                <a:solidFill>
                  <a:srgbClr val="A78213"/>
                </a:solidFill>
                <a:latin typeface="メイリオ"/>
                <a:cs typeface="メイリオ"/>
              </a:rPr>
              <a:t>済</a:t>
            </a:r>
            <a:r>
              <a:rPr sz="700" i="1" spc="-10" dirty="0">
                <a:solidFill>
                  <a:srgbClr val="A78213"/>
                </a:solidFill>
                <a:latin typeface="メイリオ"/>
                <a:cs typeface="メイリオ"/>
              </a:rPr>
              <a:t>オペレーショ</a:t>
            </a:r>
            <a:r>
              <a:rPr sz="700" i="1" spc="-50" dirty="0">
                <a:solidFill>
                  <a:srgbClr val="A78213"/>
                </a:solidFill>
                <a:latin typeface="メイリオ"/>
                <a:cs typeface="メイリオ"/>
              </a:rPr>
              <a:t>ン</a:t>
            </a:r>
            <a:endParaRPr sz="700">
              <a:latin typeface="メイリオ"/>
              <a:cs typeface="メイリオ"/>
            </a:endParaRPr>
          </a:p>
        </p:txBody>
      </p:sp>
      <p:sp>
        <p:nvSpPr>
          <p:cNvPr id="55" name="object 55"/>
          <p:cNvSpPr txBox="1"/>
          <p:nvPr/>
        </p:nvSpPr>
        <p:spPr>
          <a:xfrm>
            <a:off x="2278481" y="2900298"/>
            <a:ext cx="646430" cy="227626"/>
          </a:xfrm>
          <a:prstGeom prst="rect">
            <a:avLst/>
          </a:prstGeom>
        </p:spPr>
        <p:txBody>
          <a:bodyPr vert="horz" wrap="square" lIns="0" tIns="12065" rIns="0" bIns="0" rtlCol="0">
            <a:spAutoFit/>
          </a:bodyPr>
          <a:lstStyle/>
          <a:p>
            <a:pPr marL="145415" marR="5080" indent="-133350">
              <a:spcBef>
                <a:spcPts val="95"/>
              </a:spcBef>
            </a:pPr>
            <a:r>
              <a:rPr sz="700" i="1" spc="-10" dirty="0">
                <a:solidFill>
                  <a:srgbClr val="A78213"/>
                </a:solidFill>
                <a:latin typeface="メイリオ"/>
                <a:cs typeface="メイリオ"/>
              </a:rPr>
              <a:t>自動釣銭機等</a:t>
            </a:r>
            <a:r>
              <a:rPr sz="700" i="1" spc="-50" dirty="0">
                <a:solidFill>
                  <a:srgbClr val="A78213"/>
                </a:solidFill>
                <a:latin typeface="メイリオ"/>
                <a:cs typeface="メイリオ"/>
              </a:rPr>
              <a:t>の</a:t>
            </a:r>
            <a:r>
              <a:rPr sz="700" i="1" spc="-10" dirty="0">
                <a:solidFill>
                  <a:srgbClr val="A78213"/>
                </a:solidFill>
                <a:latin typeface="メイリオ"/>
                <a:cs typeface="メイリオ"/>
              </a:rPr>
              <a:t>設備対</a:t>
            </a:r>
            <a:r>
              <a:rPr sz="700" i="1" spc="-50" dirty="0">
                <a:solidFill>
                  <a:srgbClr val="A78213"/>
                </a:solidFill>
                <a:latin typeface="メイリオ"/>
                <a:cs typeface="メイリオ"/>
              </a:rPr>
              <a:t>応</a:t>
            </a:r>
            <a:endParaRPr sz="700">
              <a:latin typeface="メイリオ"/>
              <a:cs typeface="メイリオ"/>
            </a:endParaRPr>
          </a:p>
        </p:txBody>
      </p:sp>
      <p:sp>
        <p:nvSpPr>
          <p:cNvPr id="56" name="object 56"/>
          <p:cNvSpPr txBox="1"/>
          <p:nvPr/>
        </p:nvSpPr>
        <p:spPr>
          <a:xfrm>
            <a:off x="3671062" y="2735707"/>
            <a:ext cx="332105" cy="136576"/>
          </a:xfrm>
          <a:prstGeom prst="rect">
            <a:avLst/>
          </a:prstGeom>
        </p:spPr>
        <p:txBody>
          <a:bodyPr vert="horz" wrap="square" lIns="0" tIns="13335" rIns="0" bIns="0" rtlCol="0">
            <a:spAutoFit/>
          </a:bodyPr>
          <a:lstStyle/>
          <a:p>
            <a:pPr marL="12700">
              <a:spcBef>
                <a:spcPts val="105"/>
              </a:spcBef>
            </a:pPr>
            <a:r>
              <a:rPr sz="800" i="1" spc="-20" dirty="0">
                <a:latin typeface="メイリオ"/>
                <a:cs typeface="メイリオ"/>
              </a:rPr>
              <a:t>①支払</a:t>
            </a:r>
            <a:endParaRPr sz="800">
              <a:latin typeface="メイリオ"/>
              <a:cs typeface="メイリオ"/>
            </a:endParaRPr>
          </a:p>
        </p:txBody>
      </p:sp>
      <p:sp>
        <p:nvSpPr>
          <p:cNvPr id="57" name="object 57"/>
          <p:cNvSpPr txBox="1"/>
          <p:nvPr/>
        </p:nvSpPr>
        <p:spPr>
          <a:xfrm>
            <a:off x="3523615" y="4514851"/>
            <a:ext cx="332105" cy="135935"/>
          </a:xfrm>
          <a:prstGeom prst="rect">
            <a:avLst/>
          </a:prstGeom>
        </p:spPr>
        <p:txBody>
          <a:bodyPr vert="horz" wrap="square" lIns="0" tIns="12700" rIns="0" bIns="0" rtlCol="0">
            <a:spAutoFit/>
          </a:bodyPr>
          <a:lstStyle/>
          <a:p>
            <a:pPr marL="12700">
              <a:spcBef>
                <a:spcPts val="100"/>
              </a:spcBef>
            </a:pPr>
            <a:r>
              <a:rPr sz="800" i="1" spc="-20" dirty="0">
                <a:latin typeface="メイリオ"/>
                <a:cs typeface="メイリオ"/>
              </a:rPr>
              <a:t>③回収</a:t>
            </a:r>
            <a:endParaRPr sz="800">
              <a:latin typeface="メイリオ"/>
              <a:cs typeface="メイリオ"/>
            </a:endParaRPr>
          </a:p>
        </p:txBody>
      </p:sp>
      <p:sp>
        <p:nvSpPr>
          <p:cNvPr id="58" name="object 58"/>
          <p:cNvSpPr txBox="1"/>
          <p:nvPr/>
        </p:nvSpPr>
        <p:spPr>
          <a:xfrm>
            <a:off x="2396745" y="2336419"/>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顧客</a:t>
            </a:r>
            <a:endParaRPr sz="1050">
              <a:latin typeface="メイリオ"/>
              <a:cs typeface="メイリオ"/>
            </a:endParaRPr>
          </a:p>
        </p:txBody>
      </p:sp>
      <p:sp>
        <p:nvSpPr>
          <p:cNvPr id="59" name="object 59"/>
          <p:cNvSpPr txBox="1"/>
          <p:nvPr/>
        </p:nvSpPr>
        <p:spPr>
          <a:xfrm>
            <a:off x="3804921" y="3249930"/>
            <a:ext cx="332105" cy="136576"/>
          </a:xfrm>
          <a:prstGeom prst="rect">
            <a:avLst/>
          </a:prstGeom>
        </p:spPr>
        <p:txBody>
          <a:bodyPr vert="horz" wrap="square" lIns="0" tIns="13335" rIns="0" bIns="0" rtlCol="0">
            <a:spAutoFit/>
          </a:bodyPr>
          <a:lstStyle/>
          <a:p>
            <a:pPr marL="12700">
              <a:spcBef>
                <a:spcPts val="105"/>
              </a:spcBef>
            </a:pPr>
            <a:r>
              <a:rPr sz="800" i="1" spc="-20" dirty="0">
                <a:latin typeface="メイリオ"/>
                <a:cs typeface="メイリオ"/>
              </a:rPr>
              <a:t>②管理</a:t>
            </a:r>
            <a:endParaRPr sz="800">
              <a:latin typeface="メイリオ"/>
              <a:cs typeface="メイリオ"/>
            </a:endParaRPr>
          </a:p>
        </p:txBody>
      </p:sp>
      <p:pic>
        <p:nvPicPr>
          <p:cNvPr id="60" name="object 60"/>
          <p:cNvPicPr/>
          <p:nvPr/>
        </p:nvPicPr>
        <p:blipFill>
          <a:blip r:embed="rId21" cstate="print"/>
          <a:stretch>
            <a:fillRect/>
          </a:stretch>
        </p:blipFill>
        <p:spPr>
          <a:xfrm>
            <a:off x="3521006" y="5129785"/>
            <a:ext cx="302708" cy="333755"/>
          </a:xfrm>
          <a:prstGeom prst="rect">
            <a:avLst/>
          </a:prstGeom>
        </p:spPr>
      </p:pic>
      <p:sp>
        <p:nvSpPr>
          <p:cNvPr id="61" name="object 61"/>
          <p:cNvSpPr txBox="1"/>
          <p:nvPr/>
        </p:nvSpPr>
        <p:spPr>
          <a:xfrm>
            <a:off x="2289048" y="5109972"/>
            <a:ext cx="2865120" cy="262251"/>
          </a:xfrm>
          <a:prstGeom prst="rect">
            <a:avLst/>
          </a:prstGeom>
          <a:ln w="6350">
            <a:solidFill>
              <a:srgbClr val="A6A6A6"/>
            </a:solidFill>
          </a:ln>
        </p:spPr>
        <p:txBody>
          <a:bodyPr vert="horz" wrap="square" lIns="0" tIns="99695" rIns="0" bIns="0" rtlCol="0">
            <a:spAutoFit/>
          </a:bodyPr>
          <a:lstStyle/>
          <a:p>
            <a:pPr marL="88900">
              <a:spcBef>
                <a:spcPts val="785"/>
              </a:spcBef>
            </a:pPr>
            <a:r>
              <a:rPr sz="1050" b="1" i="1" spc="-25" dirty="0">
                <a:latin typeface="メイリオ"/>
                <a:cs typeface="メイリオ"/>
              </a:rPr>
              <a:t>本社</a:t>
            </a:r>
            <a:endParaRPr sz="1050">
              <a:latin typeface="メイリオ"/>
              <a:cs typeface="メイリオ"/>
            </a:endParaRPr>
          </a:p>
        </p:txBody>
      </p:sp>
      <p:grpSp>
        <p:nvGrpSpPr>
          <p:cNvPr id="62" name="object 62"/>
          <p:cNvGrpSpPr/>
          <p:nvPr/>
        </p:nvGrpSpPr>
        <p:grpSpPr>
          <a:xfrm>
            <a:off x="3361945" y="2259965"/>
            <a:ext cx="2403475" cy="725805"/>
            <a:chOff x="1837944" y="2259964"/>
            <a:chExt cx="2403475" cy="725805"/>
          </a:xfrm>
        </p:grpSpPr>
        <p:pic>
          <p:nvPicPr>
            <p:cNvPr id="63" name="object 63"/>
            <p:cNvPicPr/>
            <p:nvPr/>
          </p:nvPicPr>
          <p:blipFill>
            <a:blip r:embed="rId22" cstate="print"/>
            <a:stretch>
              <a:fillRect/>
            </a:stretch>
          </p:blipFill>
          <p:spPr>
            <a:xfrm>
              <a:off x="1837944" y="2682239"/>
              <a:ext cx="303275" cy="303275"/>
            </a:xfrm>
            <a:prstGeom prst="rect">
              <a:avLst/>
            </a:prstGeom>
          </p:spPr>
        </p:pic>
        <p:sp>
          <p:nvSpPr>
            <p:cNvPr id="64" name="object 64"/>
            <p:cNvSpPr/>
            <p:nvPr/>
          </p:nvSpPr>
          <p:spPr>
            <a:xfrm>
              <a:off x="3712464" y="2263139"/>
              <a:ext cx="525780" cy="363220"/>
            </a:xfrm>
            <a:custGeom>
              <a:avLst/>
              <a:gdLst/>
              <a:ahLst/>
              <a:cxnLst/>
              <a:rect l="l" t="t" r="r" b="b"/>
              <a:pathLst>
                <a:path w="525779" h="363219">
                  <a:moveTo>
                    <a:pt x="0" y="362712"/>
                  </a:moveTo>
                  <a:lnTo>
                    <a:pt x="525779" y="362712"/>
                  </a:lnTo>
                  <a:lnTo>
                    <a:pt x="525779" y="0"/>
                  </a:lnTo>
                  <a:lnTo>
                    <a:pt x="0" y="0"/>
                  </a:lnTo>
                  <a:lnTo>
                    <a:pt x="0" y="362712"/>
                  </a:lnTo>
                  <a:close/>
                </a:path>
              </a:pathLst>
            </a:custGeom>
            <a:ln w="6350">
              <a:solidFill>
                <a:srgbClr val="A6A6A6"/>
              </a:solidFill>
            </a:ln>
          </p:spPr>
          <p:txBody>
            <a:bodyPr wrap="square" lIns="0" tIns="0" rIns="0" bIns="0" rtlCol="0"/>
            <a:lstStyle/>
            <a:p>
              <a:endParaRPr/>
            </a:p>
          </p:txBody>
        </p:sp>
      </p:grpSp>
      <p:grpSp>
        <p:nvGrpSpPr>
          <p:cNvPr id="65" name="object 65"/>
          <p:cNvGrpSpPr/>
          <p:nvPr/>
        </p:nvGrpSpPr>
        <p:grpSpPr>
          <a:xfrm>
            <a:off x="3123058" y="3857371"/>
            <a:ext cx="1190625" cy="199390"/>
            <a:chOff x="1599057" y="3857371"/>
            <a:chExt cx="1190625" cy="199390"/>
          </a:xfrm>
        </p:grpSpPr>
        <p:sp>
          <p:nvSpPr>
            <p:cNvPr id="66" name="object 66"/>
            <p:cNvSpPr/>
            <p:nvPr/>
          </p:nvSpPr>
          <p:spPr>
            <a:xfrm>
              <a:off x="1599057" y="3857370"/>
              <a:ext cx="1190625" cy="199390"/>
            </a:xfrm>
            <a:custGeom>
              <a:avLst/>
              <a:gdLst/>
              <a:ahLst/>
              <a:cxnLst/>
              <a:rect l="l" t="t" r="r" b="b"/>
              <a:pathLst>
                <a:path w="1190625" h="199389">
                  <a:moveTo>
                    <a:pt x="381127" y="197612"/>
                  </a:moveTo>
                  <a:lnTo>
                    <a:pt x="364286" y="176149"/>
                  </a:lnTo>
                  <a:lnTo>
                    <a:pt x="328549" y="130556"/>
                  </a:lnTo>
                  <a:lnTo>
                    <a:pt x="314972" y="159194"/>
                  </a:lnTo>
                  <a:lnTo>
                    <a:pt x="5334" y="12446"/>
                  </a:lnTo>
                  <a:lnTo>
                    <a:pt x="0" y="23876"/>
                  </a:lnTo>
                  <a:lnTo>
                    <a:pt x="309499" y="170738"/>
                  </a:lnTo>
                  <a:lnTo>
                    <a:pt x="295910" y="199390"/>
                  </a:lnTo>
                  <a:lnTo>
                    <a:pt x="381127" y="197612"/>
                  </a:lnTo>
                  <a:close/>
                </a:path>
                <a:path w="1190625" h="199389">
                  <a:moveTo>
                    <a:pt x="1190625" y="11938"/>
                  </a:moveTo>
                  <a:lnTo>
                    <a:pt x="1186307" y="0"/>
                  </a:lnTo>
                  <a:lnTo>
                    <a:pt x="760984" y="153555"/>
                  </a:lnTo>
                  <a:lnTo>
                    <a:pt x="750189" y="123698"/>
                  </a:lnTo>
                  <a:lnTo>
                    <a:pt x="691515" y="185420"/>
                  </a:lnTo>
                  <a:lnTo>
                    <a:pt x="776097" y="195326"/>
                  </a:lnTo>
                  <a:lnTo>
                    <a:pt x="766851" y="169799"/>
                  </a:lnTo>
                  <a:lnTo>
                    <a:pt x="765302" y="165493"/>
                  </a:lnTo>
                  <a:lnTo>
                    <a:pt x="1190625" y="11938"/>
                  </a:lnTo>
                  <a:close/>
                </a:path>
              </a:pathLst>
            </a:custGeom>
            <a:solidFill>
              <a:srgbClr val="A6A6A6"/>
            </a:solidFill>
          </p:spPr>
          <p:txBody>
            <a:bodyPr wrap="square" lIns="0" tIns="0" rIns="0" bIns="0" rtlCol="0"/>
            <a:lstStyle/>
            <a:p>
              <a:endParaRPr/>
            </a:p>
          </p:txBody>
        </p:sp>
        <p:pic>
          <p:nvPicPr>
            <p:cNvPr id="67" name="object 67"/>
            <p:cNvPicPr/>
            <p:nvPr/>
          </p:nvPicPr>
          <p:blipFill>
            <a:blip r:embed="rId23" cstate="print"/>
            <a:stretch>
              <a:fillRect/>
            </a:stretch>
          </p:blipFill>
          <p:spPr>
            <a:xfrm>
              <a:off x="2058924" y="3863340"/>
              <a:ext cx="213359" cy="193039"/>
            </a:xfrm>
            <a:prstGeom prst="rect">
              <a:avLst/>
            </a:prstGeom>
          </p:spPr>
        </p:pic>
        <p:pic>
          <p:nvPicPr>
            <p:cNvPr id="68" name="object 68"/>
            <p:cNvPicPr/>
            <p:nvPr/>
          </p:nvPicPr>
          <p:blipFill>
            <a:blip r:embed="rId14" cstate="print"/>
            <a:stretch>
              <a:fillRect/>
            </a:stretch>
          </p:blipFill>
          <p:spPr>
            <a:xfrm>
              <a:off x="1629156" y="3863340"/>
              <a:ext cx="213360" cy="160019"/>
            </a:xfrm>
            <a:prstGeom prst="rect">
              <a:avLst/>
            </a:prstGeom>
          </p:spPr>
        </p:pic>
        <p:pic>
          <p:nvPicPr>
            <p:cNvPr id="69" name="object 69"/>
            <p:cNvPicPr/>
            <p:nvPr/>
          </p:nvPicPr>
          <p:blipFill>
            <a:blip r:embed="rId14" cstate="print"/>
            <a:stretch>
              <a:fillRect/>
            </a:stretch>
          </p:blipFill>
          <p:spPr>
            <a:xfrm>
              <a:off x="2458212" y="3863340"/>
              <a:ext cx="213360" cy="160019"/>
            </a:xfrm>
            <a:prstGeom prst="rect">
              <a:avLst/>
            </a:prstGeom>
          </p:spPr>
        </p:pic>
      </p:grpSp>
      <p:sp>
        <p:nvSpPr>
          <p:cNvPr id="70" name="object 70"/>
          <p:cNvSpPr txBox="1"/>
          <p:nvPr/>
        </p:nvSpPr>
        <p:spPr>
          <a:xfrm>
            <a:off x="5316474" y="5464303"/>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71" name="object 71"/>
          <p:cNvSpPr/>
          <p:nvPr/>
        </p:nvSpPr>
        <p:spPr>
          <a:xfrm>
            <a:off x="5483352" y="3494532"/>
            <a:ext cx="76200" cy="1601470"/>
          </a:xfrm>
          <a:custGeom>
            <a:avLst/>
            <a:gdLst/>
            <a:ahLst/>
            <a:cxnLst/>
            <a:rect l="l" t="t" r="r" b="b"/>
            <a:pathLst>
              <a:path w="76200" h="1601470">
                <a:moveTo>
                  <a:pt x="44450" y="63500"/>
                </a:moveTo>
                <a:lnTo>
                  <a:pt x="31750" y="63500"/>
                </a:lnTo>
                <a:lnTo>
                  <a:pt x="31750" y="1600961"/>
                </a:lnTo>
                <a:lnTo>
                  <a:pt x="44450" y="1600961"/>
                </a:lnTo>
                <a:lnTo>
                  <a:pt x="44450" y="63500"/>
                </a:lnTo>
                <a:close/>
              </a:path>
              <a:path w="76200" h="1601470">
                <a:moveTo>
                  <a:pt x="38100" y="0"/>
                </a:moveTo>
                <a:lnTo>
                  <a:pt x="0" y="76200"/>
                </a:lnTo>
                <a:lnTo>
                  <a:pt x="31750" y="76200"/>
                </a:lnTo>
                <a:lnTo>
                  <a:pt x="31750" y="63500"/>
                </a:lnTo>
                <a:lnTo>
                  <a:pt x="69850" y="63500"/>
                </a:lnTo>
                <a:lnTo>
                  <a:pt x="38100" y="0"/>
                </a:lnTo>
                <a:close/>
              </a:path>
              <a:path w="76200" h="1601470">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72" name="object 72"/>
          <p:cNvSpPr txBox="1"/>
          <p:nvPr/>
        </p:nvSpPr>
        <p:spPr>
          <a:xfrm>
            <a:off x="5222240" y="4694683"/>
            <a:ext cx="535940" cy="135935"/>
          </a:xfrm>
          <a:prstGeom prst="rect">
            <a:avLst/>
          </a:prstGeom>
        </p:spPr>
        <p:txBody>
          <a:bodyPr vert="horz" wrap="square" lIns="0" tIns="12700" rIns="0" bIns="0" rtlCol="0">
            <a:spAutoFit/>
          </a:bodyPr>
          <a:lstStyle/>
          <a:p>
            <a:pPr marL="12700">
              <a:spcBef>
                <a:spcPts val="100"/>
              </a:spcBef>
            </a:pPr>
            <a:r>
              <a:rPr sz="800" i="1" spc="-10" dirty="0">
                <a:latin typeface="メイリオ"/>
                <a:cs typeface="メイリオ"/>
              </a:rPr>
              <a:t>④売上入金</a:t>
            </a:r>
            <a:endParaRPr sz="800">
              <a:latin typeface="メイリオ"/>
              <a:cs typeface="メイリオ"/>
            </a:endParaRPr>
          </a:p>
        </p:txBody>
      </p:sp>
      <p:sp>
        <p:nvSpPr>
          <p:cNvPr id="73" name="object 73"/>
          <p:cNvSpPr txBox="1"/>
          <p:nvPr/>
        </p:nvSpPr>
        <p:spPr>
          <a:xfrm>
            <a:off x="5362448" y="3962147"/>
            <a:ext cx="467359"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加盟店入</a:t>
            </a:r>
            <a:r>
              <a:rPr sz="700" i="1" spc="-50" dirty="0">
                <a:solidFill>
                  <a:srgbClr val="A78213"/>
                </a:solidFill>
                <a:latin typeface="メイリオ"/>
                <a:cs typeface="メイリオ"/>
              </a:rPr>
              <a:t>金</a:t>
            </a:r>
            <a:endParaRPr sz="700">
              <a:latin typeface="メイリオ"/>
              <a:cs typeface="メイリオ"/>
            </a:endParaRPr>
          </a:p>
        </p:txBody>
      </p:sp>
      <p:sp>
        <p:nvSpPr>
          <p:cNvPr id="74" name="object 74"/>
          <p:cNvSpPr txBox="1"/>
          <p:nvPr/>
        </p:nvSpPr>
        <p:spPr>
          <a:xfrm>
            <a:off x="5316474" y="3020314"/>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75" name="object 75"/>
          <p:cNvSpPr txBox="1"/>
          <p:nvPr/>
        </p:nvSpPr>
        <p:spPr>
          <a:xfrm>
            <a:off x="2067864" y="2875914"/>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76" name="object 76"/>
          <p:cNvSpPr txBox="1"/>
          <p:nvPr/>
        </p:nvSpPr>
        <p:spPr>
          <a:xfrm>
            <a:off x="2050491" y="4261230"/>
            <a:ext cx="840740" cy="258404"/>
          </a:xfrm>
          <a:prstGeom prst="rect">
            <a:avLst/>
          </a:prstGeom>
        </p:spPr>
        <p:txBody>
          <a:bodyPr vert="horz" wrap="square" lIns="0" tIns="12065" rIns="0" bIns="0" rtlCol="0">
            <a:spAutoFit/>
          </a:bodyPr>
          <a:lstStyle/>
          <a:p>
            <a:pPr marL="12700">
              <a:spcBef>
                <a:spcPts val="95"/>
              </a:spcBef>
            </a:pPr>
            <a:r>
              <a:rPr sz="2400" spc="307" baseline="1736" dirty="0">
                <a:solidFill>
                  <a:srgbClr val="A78213"/>
                </a:solidFill>
                <a:latin typeface="メイリオ"/>
                <a:cs typeface="メイリオ"/>
              </a:rPr>
              <a:t>✔ </a:t>
            </a:r>
            <a:r>
              <a:rPr sz="700" i="1" spc="-10" dirty="0">
                <a:solidFill>
                  <a:srgbClr val="A78213"/>
                </a:solidFill>
                <a:latin typeface="メイリオ"/>
                <a:cs typeface="メイリオ"/>
              </a:rPr>
              <a:t>現金取扱教</a:t>
            </a:r>
            <a:r>
              <a:rPr sz="700" i="1" spc="-50" dirty="0">
                <a:solidFill>
                  <a:srgbClr val="A78213"/>
                </a:solidFill>
                <a:latin typeface="メイリオ"/>
                <a:cs typeface="メイリオ"/>
              </a:rPr>
              <a:t>育</a:t>
            </a:r>
            <a:endParaRPr sz="700">
              <a:latin typeface="メイリオ"/>
              <a:cs typeface="メイリオ"/>
            </a:endParaRPr>
          </a:p>
        </p:txBody>
      </p:sp>
      <p:sp>
        <p:nvSpPr>
          <p:cNvPr id="77" name="object 77"/>
          <p:cNvSpPr txBox="1"/>
          <p:nvPr/>
        </p:nvSpPr>
        <p:spPr>
          <a:xfrm>
            <a:off x="4268471" y="4274312"/>
            <a:ext cx="302895"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ATM</a:t>
            </a:r>
            <a:r>
              <a:rPr sz="700" spc="-50" dirty="0">
                <a:solidFill>
                  <a:srgbClr val="A78213"/>
                </a:solidFill>
                <a:latin typeface="メイリオ"/>
                <a:cs typeface="メイリオ"/>
              </a:rPr>
              <a:t>の</a:t>
            </a:r>
            <a:endParaRPr sz="700">
              <a:latin typeface="メイリオ"/>
              <a:cs typeface="メイリオ"/>
            </a:endParaRPr>
          </a:p>
        </p:txBody>
      </p:sp>
      <p:sp>
        <p:nvSpPr>
          <p:cNvPr id="78" name="object 78"/>
          <p:cNvSpPr txBox="1"/>
          <p:nvPr/>
        </p:nvSpPr>
        <p:spPr>
          <a:xfrm>
            <a:off x="3992372" y="4269485"/>
            <a:ext cx="661670" cy="258404"/>
          </a:xfrm>
          <a:prstGeom prst="rect">
            <a:avLst/>
          </a:prstGeom>
        </p:spPr>
        <p:txBody>
          <a:bodyPr vert="horz" wrap="square" lIns="0" tIns="12065" rIns="0" bIns="0" rtlCol="0">
            <a:spAutoFit/>
          </a:bodyPr>
          <a:lstStyle/>
          <a:p>
            <a:pPr marL="12700">
              <a:spcBef>
                <a:spcPts val="95"/>
              </a:spcBef>
            </a:pPr>
            <a:r>
              <a:rPr sz="1600" spc="-145" dirty="0">
                <a:solidFill>
                  <a:srgbClr val="A78213"/>
                </a:solidFill>
                <a:latin typeface="メイリオ"/>
                <a:cs typeface="メイリオ"/>
              </a:rPr>
              <a:t>✔ </a:t>
            </a:r>
            <a:r>
              <a:rPr sz="700" spc="-20" dirty="0">
                <a:solidFill>
                  <a:srgbClr val="A78213"/>
                </a:solidFill>
                <a:latin typeface="メイリオ"/>
                <a:cs typeface="メイリオ"/>
              </a:rPr>
              <a:t>維持・管</a:t>
            </a:r>
            <a:r>
              <a:rPr sz="700" spc="-50" dirty="0">
                <a:solidFill>
                  <a:srgbClr val="A78213"/>
                </a:solidFill>
                <a:latin typeface="メイリオ"/>
                <a:cs typeface="メイリオ"/>
              </a:rPr>
              <a:t>理</a:t>
            </a:r>
            <a:endParaRPr sz="700">
              <a:latin typeface="メイリオ"/>
              <a:cs typeface="メイリオ"/>
            </a:endParaRPr>
          </a:p>
        </p:txBody>
      </p:sp>
      <p:sp>
        <p:nvSpPr>
          <p:cNvPr id="79" name="object 79"/>
          <p:cNvSpPr txBox="1"/>
          <p:nvPr/>
        </p:nvSpPr>
        <p:spPr>
          <a:xfrm>
            <a:off x="4195317" y="2879851"/>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80" name="object 80"/>
          <p:cNvSpPr txBox="1"/>
          <p:nvPr/>
        </p:nvSpPr>
        <p:spPr>
          <a:xfrm>
            <a:off x="5099051" y="3954526"/>
            <a:ext cx="775335" cy="258404"/>
          </a:xfrm>
          <a:prstGeom prst="rect">
            <a:avLst/>
          </a:prstGeom>
        </p:spPr>
        <p:txBody>
          <a:bodyPr vert="horz" wrap="square" lIns="0" tIns="12065" rIns="0" bIns="0" rtlCol="0">
            <a:spAutoFit/>
          </a:bodyPr>
          <a:lstStyle/>
          <a:p>
            <a:pPr marL="12700">
              <a:spcBef>
                <a:spcPts val="95"/>
              </a:spcBef>
            </a:pPr>
            <a:r>
              <a:rPr sz="1600" spc="-50" dirty="0">
                <a:solidFill>
                  <a:srgbClr val="A78213"/>
                </a:solidFill>
                <a:latin typeface="メイリオ"/>
                <a:cs typeface="メイリオ"/>
              </a:rPr>
              <a:t>✔ </a:t>
            </a:r>
            <a:r>
              <a:rPr sz="700" i="1" spc="-10" dirty="0">
                <a:solidFill>
                  <a:srgbClr val="A78213"/>
                </a:solidFill>
                <a:latin typeface="メイリオ"/>
                <a:cs typeface="メイリオ"/>
              </a:rPr>
              <a:t>リードタイ</a:t>
            </a:r>
            <a:r>
              <a:rPr sz="700" i="1" spc="-50" dirty="0">
                <a:solidFill>
                  <a:srgbClr val="A78213"/>
                </a:solidFill>
                <a:latin typeface="メイリオ"/>
                <a:cs typeface="メイリオ"/>
              </a:rPr>
              <a:t>ム</a:t>
            </a:r>
            <a:endParaRPr sz="700">
              <a:latin typeface="メイリオ"/>
              <a:cs typeface="メイリオ"/>
            </a:endParaRPr>
          </a:p>
        </p:txBody>
      </p:sp>
      <p:sp>
        <p:nvSpPr>
          <p:cNvPr id="81" name="object 81"/>
          <p:cNvSpPr txBox="1"/>
          <p:nvPr/>
        </p:nvSpPr>
        <p:spPr>
          <a:xfrm>
            <a:off x="5316474" y="2134870"/>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82" name="object 82"/>
          <p:cNvGrpSpPr/>
          <p:nvPr/>
        </p:nvGrpSpPr>
        <p:grpSpPr>
          <a:xfrm>
            <a:off x="3782568" y="2371344"/>
            <a:ext cx="1850389" cy="160020"/>
            <a:chOff x="2258567" y="2371344"/>
            <a:chExt cx="1850389" cy="160020"/>
          </a:xfrm>
        </p:grpSpPr>
        <p:pic>
          <p:nvPicPr>
            <p:cNvPr id="83" name="object 83"/>
            <p:cNvPicPr/>
            <p:nvPr/>
          </p:nvPicPr>
          <p:blipFill>
            <a:blip r:embed="rId14" cstate="print"/>
            <a:stretch>
              <a:fillRect/>
            </a:stretch>
          </p:blipFill>
          <p:spPr>
            <a:xfrm>
              <a:off x="3895344" y="2371344"/>
              <a:ext cx="213359" cy="160019"/>
            </a:xfrm>
            <a:prstGeom prst="rect">
              <a:avLst/>
            </a:prstGeom>
          </p:spPr>
        </p:pic>
        <p:sp>
          <p:nvSpPr>
            <p:cNvPr id="84" name="object 84"/>
            <p:cNvSpPr/>
            <p:nvPr/>
          </p:nvSpPr>
          <p:spPr>
            <a:xfrm>
              <a:off x="2258567" y="2406396"/>
              <a:ext cx="1602740" cy="76200"/>
            </a:xfrm>
            <a:custGeom>
              <a:avLst/>
              <a:gdLst/>
              <a:ahLst/>
              <a:cxnLst/>
              <a:rect l="l" t="t" r="r" b="b"/>
              <a:pathLst>
                <a:path w="1602739" h="76200">
                  <a:moveTo>
                    <a:pt x="76200" y="0"/>
                  </a:moveTo>
                  <a:lnTo>
                    <a:pt x="0" y="38100"/>
                  </a:lnTo>
                  <a:lnTo>
                    <a:pt x="76200" y="76200"/>
                  </a:lnTo>
                  <a:lnTo>
                    <a:pt x="76200" y="44450"/>
                  </a:lnTo>
                  <a:lnTo>
                    <a:pt x="63500" y="44450"/>
                  </a:lnTo>
                  <a:lnTo>
                    <a:pt x="63500" y="31750"/>
                  </a:lnTo>
                  <a:lnTo>
                    <a:pt x="76200" y="31750"/>
                  </a:lnTo>
                  <a:lnTo>
                    <a:pt x="76200" y="0"/>
                  </a:lnTo>
                  <a:close/>
                </a:path>
                <a:path w="1602739" h="76200">
                  <a:moveTo>
                    <a:pt x="76200" y="31750"/>
                  </a:moveTo>
                  <a:lnTo>
                    <a:pt x="63500" y="31750"/>
                  </a:lnTo>
                  <a:lnTo>
                    <a:pt x="63500" y="44450"/>
                  </a:lnTo>
                  <a:lnTo>
                    <a:pt x="76200" y="44450"/>
                  </a:lnTo>
                  <a:lnTo>
                    <a:pt x="76200" y="31750"/>
                  </a:lnTo>
                  <a:close/>
                </a:path>
                <a:path w="1602739" h="76200">
                  <a:moveTo>
                    <a:pt x="1602485" y="31750"/>
                  </a:moveTo>
                  <a:lnTo>
                    <a:pt x="76200" y="31750"/>
                  </a:lnTo>
                  <a:lnTo>
                    <a:pt x="76200" y="44450"/>
                  </a:lnTo>
                  <a:lnTo>
                    <a:pt x="1602485" y="44450"/>
                  </a:lnTo>
                  <a:lnTo>
                    <a:pt x="1602485" y="31750"/>
                  </a:lnTo>
                  <a:close/>
                </a:path>
              </a:pathLst>
            </a:custGeom>
            <a:solidFill>
              <a:srgbClr val="A6A6A6"/>
            </a:solidFill>
          </p:spPr>
          <p:txBody>
            <a:bodyPr wrap="square" lIns="0" tIns="0" rIns="0" bIns="0" rtlCol="0"/>
            <a:lstStyle/>
            <a:p>
              <a:endParaRPr/>
            </a:p>
          </p:txBody>
        </p:sp>
      </p:grpSp>
      <p:sp>
        <p:nvSpPr>
          <p:cNvPr id="85" name="object 85"/>
          <p:cNvSpPr txBox="1"/>
          <p:nvPr/>
        </p:nvSpPr>
        <p:spPr>
          <a:xfrm>
            <a:off x="4452621" y="2287651"/>
            <a:ext cx="332105" cy="136576"/>
          </a:xfrm>
          <a:prstGeom prst="rect">
            <a:avLst/>
          </a:prstGeom>
        </p:spPr>
        <p:txBody>
          <a:bodyPr vert="horz" wrap="square" lIns="0" tIns="13335" rIns="0" bIns="0" rtlCol="0">
            <a:spAutoFit/>
          </a:bodyPr>
          <a:lstStyle/>
          <a:p>
            <a:pPr marL="12700">
              <a:spcBef>
                <a:spcPts val="105"/>
              </a:spcBef>
            </a:pPr>
            <a:r>
              <a:rPr sz="800" i="1" spc="-20" dirty="0">
                <a:latin typeface="メイリオ"/>
                <a:cs typeface="メイリオ"/>
              </a:rPr>
              <a:t>⓪引出</a:t>
            </a:r>
            <a:endParaRPr sz="800">
              <a:latin typeface="メイリオ"/>
              <a:cs typeface="メイリオ"/>
            </a:endParaRPr>
          </a:p>
        </p:txBody>
      </p:sp>
      <p:sp>
        <p:nvSpPr>
          <p:cNvPr id="86" name="object 86"/>
          <p:cNvSpPr txBox="1"/>
          <p:nvPr/>
        </p:nvSpPr>
        <p:spPr>
          <a:xfrm>
            <a:off x="6667500" y="3521964"/>
            <a:ext cx="2520950" cy="257122"/>
          </a:xfrm>
          <a:prstGeom prst="rect">
            <a:avLst/>
          </a:prstGeom>
          <a:ln w="6350">
            <a:solidFill>
              <a:srgbClr val="D9D9D9"/>
            </a:solidFill>
          </a:ln>
        </p:spPr>
        <p:txBody>
          <a:bodyPr vert="horz" wrap="square" lIns="0" tIns="94615" rIns="0" bIns="0" rtlCol="0">
            <a:spAutoFit/>
          </a:bodyPr>
          <a:lstStyle/>
          <a:p>
            <a:pPr marR="81915" algn="r">
              <a:spcBef>
                <a:spcPts val="745"/>
              </a:spcBef>
            </a:pPr>
            <a:r>
              <a:rPr sz="1050" b="1" i="1" spc="-20" dirty="0">
                <a:latin typeface="メイリオ"/>
                <a:cs typeface="メイリオ"/>
              </a:rPr>
              <a:t>従業員</a:t>
            </a:r>
            <a:endParaRPr sz="1050">
              <a:latin typeface="メイリオ"/>
              <a:cs typeface="メイリオ"/>
            </a:endParaRPr>
          </a:p>
        </p:txBody>
      </p:sp>
      <p:grpSp>
        <p:nvGrpSpPr>
          <p:cNvPr id="87" name="object 87"/>
          <p:cNvGrpSpPr/>
          <p:nvPr/>
        </p:nvGrpSpPr>
        <p:grpSpPr>
          <a:xfrm>
            <a:off x="6403721" y="2253869"/>
            <a:ext cx="2917190" cy="1256030"/>
            <a:chOff x="4879721" y="2253869"/>
            <a:chExt cx="2917190" cy="1256030"/>
          </a:xfrm>
        </p:grpSpPr>
        <p:pic>
          <p:nvPicPr>
            <p:cNvPr id="88" name="object 88"/>
            <p:cNvPicPr/>
            <p:nvPr/>
          </p:nvPicPr>
          <p:blipFill>
            <a:blip r:embed="rId24" cstate="print"/>
            <a:stretch>
              <a:fillRect/>
            </a:stretch>
          </p:blipFill>
          <p:spPr>
            <a:xfrm>
              <a:off x="5470218" y="3157727"/>
              <a:ext cx="320981" cy="352044"/>
            </a:xfrm>
            <a:prstGeom prst="rect">
              <a:avLst/>
            </a:prstGeom>
          </p:spPr>
        </p:pic>
        <p:pic>
          <p:nvPicPr>
            <p:cNvPr id="89" name="object 89"/>
            <p:cNvPicPr/>
            <p:nvPr/>
          </p:nvPicPr>
          <p:blipFill>
            <a:blip r:embed="rId18" cstate="print"/>
            <a:stretch>
              <a:fillRect/>
            </a:stretch>
          </p:blipFill>
          <p:spPr>
            <a:xfrm>
              <a:off x="6757416" y="3140963"/>
              <a:ext cx="350519" cy="350520"/>
            </a:xfrm>
            <a:prstGeom prst="rect">
              <a:avLst/>
            </a:prstGeom>
          </p:spPr>
        </p:pic>
        <p:pic>
          <p:nvPicPr>
            <p:cNvPr id="90" name="object 90"/>
            <p:cNvPicPr/>
            <p:nvPr/>
          </p:nvPicPr>
          <p:blipFill>
            <a:blip r:embed="rId18" cstate="print"/>
            <a:stretch>
              <a:fillRect/>
            </a:stretch>
          </p:blipFill>
          <p:spPr>
            <a:xfrm>
              <a:off x="6074664" y="3145536"/>
              <a:ext cx="352043" cy="350519"/>
            </a:xfrm>
            <a:prstGeom prst="rect">
              <a:avLst/>
            </a:prstGeom>
          </p:spPr>
        </p:pic>
        <p:sp>
          <p:nvSpPr>
            <p:cNvPr id="91" name="object 91"/>
            <p:cNvSpPr/>
            <p:nvPr/>
          </p:nvSpPr>
          <p:spPr>
            <a:xfrm>
              <a:off x="4882896" y="2257044"/>
              <a:ext cx="2910840" cy="363220"/>
            </a:xfrm>
            <a:custGeom>
              <a:avLst/>
              <a:gdLst/>
              <a:ahLst/>
              <a:cxnLst/>
              <a:rect l="l" t="t" r="r" b="b"/>
              <a:pathLst>
                <a:path w="2910840" h="363219">
                  <a:moveTo>
                    <a:pt x="0" y="362712"/>
                  </a:moveTo>
                  <a:lnTo>
                    <a:pt x="2910840" y="362712"/>
                  </a:lnTo>
                  <a:lnTo>
                    <a:pt x="2910840" y="0"/>
                  </a:lnTo>
                  <a:lnTo>
                    <a:pt x="0" y="0"/>
                  </a:lnTo>
                  <a:lnTo>
                    <a:pt x="0" y="362712"/>
                  </a:lnTo>
                  <a:close/>
                </a:path>
              </a:pathLst>
            </a:custGeom>
            <a:ln w="6349">
              <a:solidFill>
                <a:srgbClr val="A6A6A6"/>
              </a:solidFill>
            </a:ln>
          </p:spPr>
          <p:txBody>
            <a:bodyPr wrap="square" lIns="0" tIns="0" rIns="0" bIns="0" rtlCol="0"/>
            <a:lstStyle/>
            <a:p>
              <a:endParaRPr/>
            </a:p>
          </p:txBody>
        </p:sp>
        <p:pic>
          <p:nvPicPr>
            <p:cNvPr id="92" name="object 92"/>
            <p:cNvPicPr/>
            <p:nvPr/>
          </p:nvPicPr>
          <p:blipFill>
            <a:blip r:embed="rId17" cstate="print"/>
            <a:stretch>
              <a:fillRect/>
            </a:stretch>
          </p:blipFill>
          <p:spPr>
            <a:xfrm>
              <a:off x="6192295" y="2296668"/>
              <a:ext cx="205456" cy="283463"/>
            </a:xfrm>
            <a:prstGeom prst="rect">
              <a:avLst/>
            </a:prstGeom>
          </p:spPr>
        </p:pic>
        <p:sp>
          <p:nvSpPr>
            <p:cNvPr id="93" name="object 93"/>
            <p:cNvSpPr/>
            <p:nvPr/>
          </p:nvSpPr>
          <p:spPr>
            <a:xfrm>
              <a:off x="6205728" y="2625852"/>
              <a:ext cx="76200" cy="392430"/>
            </a:xfrm>
            <a:custGeom>
              <a:avLst/>
              <a:gdLst/>
              <a:ahLst/>
              <a:cxnLst/>
              <a:rect l="l" t="t" r="r" b="b"/>
              <a:pathLst>
                <a:path w="76200" h="392430">
                  <a:moveTo>
                    <a:pt x="31750" y="315975"/>
                  </a:moveTo>
                  <a:lnTo>
                    <a:pt x="0" y="315975"/>
                  </a:lnTo>
                  <a:lnTo>
                    <a:pt x="38100" y="392175"/>
                  </a:lnTo>
                  <a:lnTo>
                    <a:pt x="69850" y="328675"/>
                  </a:lnTo>
                  <a:lnTo>
                    <a:pt x="31750" y="328675"/>
                  </a:lnTo>
                  <a:lnTo>
                    <a:pt x="31750" y="315975"/>
                  </a:lnTo>
                  <a:close/>
                </a:path>
                <a:path w="76200" h="392430">
                  <a:moveTo>
                    <a:pt x="44450" y="0"/>
                  </a:moveTo>
                  <a:lnTo>
                    <a:pt x="31750" y="0"/>
                  </a:lnTo>
                  <a:lnTo>
                    <a:pt x="31750" y="328675"/>
                  </a:lnTo>
                  <a:lnTo>
                    <a:pt x="44450" y="328675"/>
                  </a:lnTo>
                  <a:lnTo>
                    <a:pt x="44450" y="0"/>
                  </a:lnTo>
                  <a:close/>
                </a:path>
                <a:path w="76200" h="392430">
                  <a:moveTo>
                    <a:pt x="76200" y="315975"/>
                  </a:moveTo>
                  <a:lnTo>
                    <a:pt x="44450" y="315975"/>
                  </a:lnTo>
                  <a:lnTo>
                    <a:pt x="44450" y="328675"/>
                  </a:lnTo>
                  <a:lnTo>
                    <a:pt x="69850" y="328675"/>
                  </a:lnTo>
                  <a:lnTo>
                    <a:pt x="76200" y="315975"/>
                  </a:lnTo>
                  <a:close/>
                </a:path>
              </a:pathLst>
            </a:custGeom>
            <a:solidFill>
              <a:srgbClr val="A6A6A6"/>
            </a:solidFill>
          </p:spPr>
          <p:txBody>
            <a:bodyPr wrap="square" lIns="0" tIns="0" rIns="0" bIns="0" rtlCol="0"/>
            <a:lstStyle/>
            <a:p>
              <a:endParaRPr/>
            </a:p>
          </p:txBody>
        </p:sp>
      </p:grpSp>
      <p:sp>
        <p:nvSpPr>
          <p:cNvPr id="94" name="object 94"/>
          <p:cNvSpPr txBox="1"/>
          <p:nvPr/>
        </p:nvSpPr>
        <p:spPr>
          <a:xfrm>
            <a:off x="6188456" y="3755263"/>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店舗</a:t>
            </a:r>
            <a:endParaRPr sz="1050">
              <a:latin typeface="メイリオ"/>
              <a:cs typeface="メイリオ"/>
            </a:endParaRPr>
          </a:p>
        </p:txBody>
      </p:sp>
      <p:sp>
        <p:nvSpPr>
          <p:cNvPr id="95" name="object 95"/>
          <p:cNvSpPr txBox="1"/>
          <p:nvPr/>
        </p:nvSpPr>
        <p:spPr>
          <a:xfrm>
            <a:off x="7763003" y="2732024"/>
            <a:ext cx="332105" cy="136576"/>
          </a:xfrm>
          <a:prstGeom prst="rect">
            <a:avLst/>
          </a:prstGeom>
        </p:spPr>
        <p:txBody>
          <a:bodyPr vert="horz" wrap="square" lIns="0" tIns="13335" rIns="0" bIns="0" rtlCol="0">
            <a:spAutoFit/>
          </a:bodyPr>
          <a:lstStyle/>
          <a:p>
            <a:pPr marL="12700">
              <a:spcBef>
                <a:spcPts val="105"/>
              </a:spcBef>
            </a:pPr>
            <a:r>
              <a:rPr sz="800" i="1" spc="-20" dirty="0">
                <a:latin typeface="メイリオ"/>
                <a:cs typeface="メイリオ"/>
              </a:rPr>
              <a:t>①支払</a:t>
            </a:r>
            <a:endParaRPr sz="800">
              <a:latin typeface="メイリオ"/>
              <a:cs typeface="メイリオ"/>
            </a:endParaRPr>
          </a:p>
        </p:txBody>
      </p:sp>
      <p:sp>
        <p:nvSpPr>
          <p:cNvPr id="96" name="object 96"/>
          <p:cNvSpPr txBox="1"/>
          <p:nvPr/>
        </p:nvSpPr>
        <p:spPr>
          <a:xfrm>
            <a:off x="6534151" y="2332177"/>
            <a:ext cx="294005" cy="175048"/>
          </a:xfrm>
          <a:prstGeom prst="rect">
            <a:avLst/>
          </a:prstGeom>
        </p:spPr>
        <p:txBody>
          <a:bodyPr vert="horz" wrap="square" lIns="0" tIns="13335" rIns="0" bIns="0" rtlCol="0">
            <a:spAutoFit/>
          </a:bodyPr>
          <a:lstStyle/>
          <a:p>
            <a:pPr marL="12700">
              <a:spcBef>
                <a:spcPts val="105"/>
              </a:spcBef>
            </a:pPr>
            <a:r>
              <a:rPr sz="1050" b="1" i="1" spc="-30" dirty="0">
                <a:latin typeface="メイリオ"/>
                <a:cs typeface="メイリオ"/>
              </a:rPr>
              <a:t>顧客</a:t>
            </a:r>
            <a:endParaRPr sz="1050">
              <a:latin typeface="メイリオ"/>
              <a:cs typeface="メイリオ"/>
            </a:endParaRPr>
          </a:p>
        </p:txBody>
      </p:sp>
      <p:pic>
        <p:nvPicPr>
          <p:cNvPr id="97" name="object 97"/>
          <p:cNvPicPr/>
          <p:nvPr/>
        </p:nvPicPr>
        <p:blipFill>
          <a:blip r:embed="rId21" cstate="print"/>
          <a:stretch>
            <a:fillRect/>
          </a:stretch>
        </p:blipFill>
        <p:spPr>
          <a:xfrm>
            <a:off x="7649523" y="5125211"/>
            <a:ext cx="302708" cy="333756"/>
          </a:xfrm>
          <a:prstGeom prst="rect">
            <a:avLst/>
          </a:prstGeom>
        </p:spPr>
      </p:pic>
      <p:sp>
        <p:nvSpPr>
          <p:cNvPr id="98" name="object 98"/>
          <p:cNvSpPr txBox="1"/>
          <p:nvPr/>
        </p:nvSpPr>
        <p:spPr>
          <a:xfrm>
            <a:off x="6417564" y="5106923"/>
            <a:ext cx="2910840" cy="261610"/>
          </a:xfrm>
          <a:prstGeom prst="rect">
            <a:avLst/>
          </a:prstGeom>
          <a:ln w="6350">
            <a:solidFill>
              <a:srgbClr val="A6A6A6"/>
            </a:solidFill>
          </a:ln>
        </p:spPr>
        <p:txBody>
          <a:bodyPr vert="horz" wrap="square" lIns="0" tIns="99060" rIns="0" bIns="0" rtlCol="0">
            <a:spAutoFit/>
          </a:bodyPr>
          <a:lstStyle/>
          <a:p>
            <a:pPr marL="90170">
              <a:spcBef>
                <a:spcPts val="780"/>
              </a:spcBef>
            </a:pPr>
            <a:r>
              <a:rPr sz="1050" b="1" i="1" spc="-25" dirty="0">
                <a:latin typeface="メイリオ"/>
                <a:cs typeface="メイリオ"/>
              </a:rPr>
              <a:t>本社</a:t>
            </a:r>
            <a:endParaRPr sz="1050">
              <a:latin typeface="メイリオ"/>
              <a:cs typeface="メイリオ"/>
            </a:endParaRPr>
          </a:p>
        </p:txBody>
      </p:sp>
      <p:grpSp>
        <p:nvGrpSpPr>
          <p:cNvPr id="99" name="object 99"/>
          <p:cNvGrpSpPr/>
          <p:nvPr/>
        </p:nvGrpSpPr>
        <p:grpSpPr>
          <a:xfrm>
            <a:off x="7529178" y="2346960"/>
            <a:ext cx="2433955" cy="3093720"/>
            <a:chOff x="6005177" y="2346960"/>
            <a:chExt cx="2433955" cy="3093720"/>
          </a:xfrm>
        </p:grpSpPr>
        <p:pic>
          <p:nvPicPr>
            <p:cNvPr id="100" name="object 100"/>
            <p:cNvPicPr/>
            <p:nvPr/>
          </p:nvPicPr>
          <p:blipFill>
            <a:blip r:embed="rId25" cstate="print"/>
            <a:stretch>
              <a:fillRect/>
            </a:stretch>
          </p:blipFill>
          <p:spPr>
            <a:xfrm>
              <a:off x="6005177" y="2683680"/>
              <a:ext cx="248955" cy="249654"/>
            </a:xfrm>
            <a:prstGeom prst="rect">
              <a:avLst/>
            </a:prstGeom>
          </p:spPr>
        </p:pic>
        <p:sp>
          <p:nvSpPr>
            <p:cNvPr id="101" name="object 101"/>
            <p:cNvSpPr/>
            <p:nvPr/>
          </p:nvSpPr>
          <p:spPr>
            <a:xfrm>
              <a:off x="8113776" y="2578608"/>
              <a:ext cx="76200" cy="638175"/>
            </a:xfrm>
            <a:custGeom>
              <a:avLst/>
              <a:gdLst/>
              <a:ahLst/>
              <a:cxnLst/>
              <a:rect l="l" t="t" r="r" b="b"/>
              <a:pathLst>
                <a:path w="76200" h="638175">
                  <a:moveTo>
                    <a:pt x="31750" y="561720"/>
                  </a:moveTo>
                  <a:lnTo>
                    <a:pt x="0" y="561720"/>
                  </a:lnTo>
                  <a:lnTo>
                    <a:pt x="38100" y="637920"/>
                  </a:lnTo>
                  <a:lnTo>
                    <a:pt x="69850" y="574420"/>
                  </a:lnTo>
                  <a:lnTo>
                    <a:pt x="31750" y="574420"/>
                  </a:lnTo>
                  <a:lnTo>
                    <a:pt x="31750" y="561720"/>
                  </a:lnTo>
                  <a:close/>
                </a:path>
                <a:path w="76200" h="638175">
                  <a:moveTo>
                    <a:pt x="44450" y="0"/>
                  </a:moveTo>
                  <a:lnTo>
                    <a:pt x="31750" y="0"/>
                  </a:lnTo>
                  <a:lnTo>
                    <a:pt x="31750" y="574420"/>
                  </a:lnTo>
                  <a:lnTo>
                    <a:pt x="44450" y="574420"/>
                  </a:lnTo>
                  <a:lnTo>
                    <a:pt x="44450" y="0"/>
                  </a:lnTo>
                  <a:close/>
                </a:path>
                <a:path w="76200" h="638175">
                  <a:moveTo>
                    <a:pt x="76200" y="561720"/>
                  </a:moveTo>
                  <a:lnTo>
                    <a:pt x="44450" y="561720"/>
                  </a:lnTo>
                  <a:lnTo>
                    <a:pt x="44450" y="574420"/>
                  </a:lnTo>
                  <a:lnTo>
                    <a:pt x="69850" y="574420"/>
                  </a:lnTo>
                  <a:lnTo>
                    <a:pt x="76200" y="561720"/>
                  </a:lnTo>
                  <a:close/>
                </a:path>
              </a:pathLst>
            </a:custGeom>
            <a:solidFill>
              <a:srgbClr val="A6A6A6"/>
            </a:solidFill>
          </p:spPr>
          <p:txBody>
            <a:bodyPr wrap="square" lIns="0" tIns="0" rIns="0" bIns="0" rtlCol="0"/>
            <a:lstStyle/>
            <a:p>
              <a:endParaRPr/>
            </a:p>
          </p:txBody>
        </p:sp>
        <p:pic>
          <p:nvPicPr>
            <p:cNvPr id="102" name="object 102"/>
            <p:cNvPicPr/>
            <p:nvPr/>
          </p:nvPicPr>
          <p:blipFill>
            <a:blip r:embed="rId26" cstate="print"/>
            <a:stretch>
              <a:fillRect/>
            </a:stretch>
          </p:blipFill>
          <p:spPr>
            <a:xfrm>
              <a:off x="8002524" y="2346960"/>
              <a:ext cx="187451" cy="187451"/>
            </a:xfrm>
            <a:prstGeom prst="rect">
              <a:avLst/>
            </a:prstGeom>
          </p:spPr>
        </p:pic>
        <p:pic>
          <p:nvPicPr>
            <p:cNvPr id="103" name="object 103"/>
            <p:cNvPicPr/>
            <p:nvPr/>
          </p:nvPicPr>
          <p:blipFill>
            <a:blip r:embed="rId26" cstate="print"/>
            <a:stretch>
              <a:fillRect/>
            </a:stretch>
          </p:blipFill>
          <p:spPr>
            <a:xfrm>
              <a:off x="8086344" y="2400300"/>
              <a:ext cx="187451" cy="187451"/>
            </a:xfrm>
            <a:prstGeom prst="rect">
              <a:avLst/>
            </a:prstGeom>
          </p:spPr>
        </p:pic>
        <p:pic>
          <p:nvPicPr>
            <p:cNvPr id="104" name="object 104"/>
            <p:cNvPicPr/>
            <p:nvPr/>
          </p:nvPicPr>
          <p:blipFill>
            <a:blip r:embed="rId26" cstate="print"/>
            <a:stretch>
              <a:fillRect/>
            </a:stretch>
          </p:blipFill>
          <p:spPr>
            <a:xfrm>
              <a:off x="8165592" y="2444496"/>
              <a:ext cx="187451" cy="185927"/>
            </a:xfrm>
            <a:prstGeom prst="rect">
              <a:avLst/>
            </a:prstGeom>
          </p:spPr>
        </p:pic>
        <p:pic>
          <p:nvPicPr>
            <p:cNvPr id="105" name="object 105"/>
            <p:cNvPicPr/>
            <p:nvPr/>
          </p:nvPicPr>
          <p:blipFill>
            <a:blip r:embed="rId26" cstate="print"/>
            <a:stretch>
              <a:fillRect/>
            </a:stretch>
          </p:blipFill>
          <p:spPr>
            <a:xfrm>
              <a:off x="8020812" y="5222748"/>
              <a:ext cx="187451" cy="187451"/>
            </a:xfrm>
            <a:prstGeom prst="rect">
              <a:avLst/>
            </a:prstGeom>
          </p:spPr>
        </p:pic>
        <p:pic>
          <p:nvPicPr>
            <p:cNvPr id="106" name="object 106"/>
            <p:cNvPicPr/>
            <p:nvPr/>
          </p:nvPicPr>
          <p:blipFill>
            <a:blip r:embed="rId26" cstate="print"/>
            <a:stretch>
              <a:fillRect/>
            </a:stretch>
          </p:blipFill>
          <p:spPr>
            <a:xfrm>
              <a:off x="8103108" y="5254752"/>
              <a:ext cx="187451" cy="185928"/>
            </a:xfrm>
            <a:prstGeom prst="rect">
              <a:avLst/>
            </a:prstGeom>
          </p:spPr>
        </p:pic>
        <p:pic>
          <p:nvPicPr>
            <p:cNvPr id="107" name="object 107"/>
            <p:cNvPicPr/>
            <p:nvPr/>
          </p:nvPicPr>
          <p:blipFill>
            <a:blip r:embed="rId26" cstate="print"/>
            <a:stretch>
              <a:fillRect/>
            </a:stretch>
          </p:blipFill>
          <p:spPr>
            <a:xfrm>
              <a:off x="8020812" y="3246120"/>
              <a:ext cx="187451" cy="185927"/>
            </a:xfrm>
            <a:prstGeom prst="rect">
              <a:avLst/>
            </a:prstGeom>
          </p:spPr>
        </p:pic>
        <p:pic>
          <p:nvPicPr>
            <p:cNvPr id="108" name="object 108"/>
            <p:cNvPicPr/>
            <p:nvPr/>
          </p:nvPicPr>
          <p:blipFill>
            <a:blip r:embed="rId26" cstate="print"/>
            <a:stretch>
              <a:fillRect/>
            </a:stretch>
          </p:blipFill>
          <p:spPr>
            <a:xfrm>
              <a:off x="8103108" y="3276600"/>
              <a:ext cx="187451" cy="187451"/>
            </a:xfrm>
            <a:prstGeom prst="rect">
              <a:avLst/>
            </a:prstGeom>
          </p:spPr>
        </p:pic>
        <p:sp>
          <p:nvSpPr>
            <p:cNvPr id="109" name="object 109"/>
            <p:cNvSpPr/>
            <p:nvPr/>
          </p:nvSpPr>
          <p:spPr>
            <a:xfrm>
              <a:off x="8113776" y="4677155"/>
              <a:ext cx="76200" cy="532130"/>
            </a:xfrm>
            <a:custGeom>
              <a:avLst/>
              <a:gdLst/>
              <a:ahLst/>
              <a:cxnLst/>
              <a:rect l="l" t="t" r="r" b="b"/>
              <a:pathLst>
                <a:path w="76200" h="532129">
                  <a:moveTo>
                    <a:pt x="31750" y="455803"/>
                  </a:moveTo>
                  <a:lnTo>
                    <a:pt x="0" y="455803"/>
                  </a:lnTo>
                  <a:lnTo>
                    <a:pt x="38100" y="532003"/>
                  </a:lnTo>
                  <a:lnTo>
                    <a:pt x="69850" y="468503"/>
                  </a:lnTo>
                  <a:lnTo>
                    <a:pt x="31750" y="468503"/>
                  </a:lnTo>
                  <a:lnTo>
                    <a:pt x="31750" y="455803"/>
                  </a:lnTo>
                  <a:close/>
                </a:path>
                <a:path w="76200" h="532129">
                  <a:moveTo>
                    <a:pt x="44450" y="0"/>
                  </a:moveTo>
                  <a:lnTo>
                    <a:pt x="31750" y="0"/>
                  </a:lnTo>
                  <a:lnTo>
                    <a:pt x="31750" y="468503"/>
                  </a:lnTo>
                  <a:lnTo>
                    <a:pt x="44450" y="468503"/>
                  </a:lnTo>
                  <a:lnTo>
                    <a:pt x="44450" y="0"/>
                  </a:lnTo>
                  <a:close/>
                </a:path>
                <a:path w="76200" h="532129">
                  <a:moveTo>
                    <a:pt x="76200" y="455803"/>
                  </a:moveTo>
                  <a:lnTo>
                    <a:pt x="44450" y="455803"/>
                  </a:lnTo>
                  <a:lnTo>
                    <a:pt x="44450" y="468503"/>
                  </a:lnTo>
                  <a:lnTo>
                    <a:pt x="69850" y="468503"/>
                  </a:lnTo>
                  <a:lnTo>
                    <a:pt x="76200" y="455803"/>
                  </a:lnTo>
                  <a:close/>
                </a:path>
              </a:pathLst>
            </a:custGeom>
            <a:solidFill>
              <a:srgbClr val="A6A6A6"/>
            </a:solidFill>
          </p:spPr>
          <p:txBody>
            <a:bodyPr wrap="square" lIns="0" tIns="0" rIns="0" bIns="0" rtlCol="0"/>
            <a:lstStyle/>
            <a:p>
              <a:endParaRPr/>
            </a:p>
          </p:txBody>
        </p:sp>
        <p:sp>
          <p:nvSpPr>
            <p:cNvPr id="110" name="object 110"/>
            <p:cNvSpPr/>
            <p:nvPr/>
          </p:nvSpPr>
          <p:spPr>
            <a:xfrm>
              <a:off x="8151876" y="2782824"/>
              <a:ext cx="284480" cy="1895475"/>
            </a:xfrm>
            <a:custGeom>
              <a:avLst/>
              <a:gdLst/>
              <a:ahLst/>
              <a:cxnLst/>
              <a:rect l="l" t="t" r="r" b="b"/>
              <a:pathLst>
                <a:path w="284479" h="1895475">
                  <a:moveTo>
                    <a:pt x="272796" y="214884"/>
                  </a:moveTo>
                  <a:lnTo>
                    <a:pt x="272796" y="1707895"/>
                  </a:lnTo>
                </a:path>
                <a:path w="284479" h="1895475">
                  <a:moveTo>
                    <a:pt x="273557" y="1708403"/>
                  </a:moveTo>
                  <a:lnTo>
                    <a:pt x="9144" y="1894967"/>
                  </a:lnTo>
                </a:path>
                <a:path w="284479" h="1895475">
                  <a:moveTo>
                    <a:pt x="0" y="0"/>
                  </a:moveTo>
                  <a:lnTo>
                    <a:pt x="283972" y="231266"/>
                  </a:lnTo>
                </a:path>
              </a:pathLst>
            </a:custGeom>
            <a:ln w="6350">
              <a:solidFill>
                <a:srgbClr val="A6A6A6"/>
              </a:solidFill>
            </a:ln>
          </p:spPr>
          <p:txBody>
            <a:bodyPr wrap="square" lIns="0" tIns="0" rIns="0" bIns="0" rtlCol="0"/>
            <a:lstStyle/>
            <a:p>
              <a:endParaRPr/>
            </a:p>
          </p:txBody>
        </p:sp>
        <p:sp>
          <p:nvSpPr>
            <p:cNvPr id="111" name="object 111"/>
            <p:cNvSpPr/>
            <p:nvPr/>
          </p:nvSpPr>
          <p:spPr>
            <a:xfrm>
              <a:off x="6545834" y="2577846"/>
              <a:ext cx="1461770" cy="241935"/>
            </a:xfrm>
            <a:custGeom>
              <a:avLst/>
              <a:gdLst/>
              <a:ahLst/>
              <a:cxnLst/>
              <a:rect l="l" t="t" r="r" b="b"/>
              <a:pathLst>
                <a:path w="1461770" h="241935">
                  <a:moveTo>
                    <a:pt x="50800" y="228218"/>
                  </a:moveTo>
                  <a:lnTo>
                    <a:pt x="0" y="228853"/>
                  </a:lnTo>
                  <a:lnTo>
                    <a:pt x="254" y="241553"/>
                  </a:lnTo>
                  <a:lnTo>
                    <a:pt x="51054" y="240918"/>
                  </a:lnTo>
                  <a:lnTo>
                    <a:pt x="50800" y="228218"/>
                  </a:lnTo>
                  <a:close/>
                </a:path>
                <a:path w="1461770" h="241935">
                  <a:moveTo>
                    <a:pt x="139700" y="226821"/>
                  </a:moveTo>
                  <a:lnTo>
                    <a:pt x="88900" y="227711"/>
                  </a:lnTo>
                  <a:lnTo>
                    <a:pt x="89154" y="240411"/>
                  </a:lnTo>
                  <a:lnTo>
                    <a:pt x="139954" y="239394"/>
                  </a:lnTo>
                  <a:lnTo>
                    <a:pt x="139700" y="226821"/>
                  </a:lnTo>
                  <a:close/>
                </a:path>
                <a:path w="1461770" h="241935">
                  <a:moveTo>
                    <a:pt x="228473" y="224408"/>
                  </a:moveTo>
                  <a:lnTo>
                    <a:pt x="225171" y="224536"/>
                  </a:lnTo>
                  <a:lnTo>
                    <a:pt x="177673" y="225805"/>
                  </a:lnTo>
                  <a:lnTo>
                    <a:pt x="178054" y="238505"/>
                  </a:lnTo>
                  <a:lnTo>
                    <a:pt x="225425" y="237236"/>
                  </a:lnTo>
                  <a:lnTo>
                    <a:pt x="228854" y="237108"/>
                  </a:lnTo>
                  <a:lnTo>
                    <a:pt x="228473" y="224408"/>
                  </a:lnTo>
                  <a:close/>
                </a:path>
                <a:path w="1461770" h="241935">
                  <a:moveTo>
                    <a:pt x="317246" y="221233"/>
                  </a:moveTo>
                  <a:lnTo>
                    <a:pt x="297688" y="222123"/>
                  </a:lnTo>
                  <a:lnTo>
                    <a:pt x="266573" y="223138"/>
                  </a:lnTo>
                  <a:lnTo>
                    <a:pt x="266954" y="235838"/>
                  </a:lnTo>
                  <a:lnTo>
                    <a:pt x="317754" y="233933"/>
                  </a:lnTo>
                  <a:lnTo>
                    <a:pt x="317246" y="221233"/>
                  </a:lnTo>
                  <a:close/>
                </a:path>
                <a:path w="1461770" h="241935">
                  <a:moveTo>
                    <a:pt x="406019" y="217296"/>
                  </a:moveTo>
                  <a:lnTo>
                    <a:pt x="355346" y="219709"/>
                  </a:lnTo>
                  <a:lnTo>
                    <a:pt x="355854" y="232409"/>
                  </a:lnTo>
                  <a:lnTo>
                    <a:pt x="406654" y="229869"/>
                  </a:lnTo>
                  <a:lnTo>
                    <a:pt x="406019" y="217296"/>
                  </a:lnTo>
                  <a:close/>
                </a:path>
                <a:path w="1461770" h="241935">
                  <a:moveTo>
                    <a:pt x="494665" y="212343"/>
                  </a:moveTo>
                  <a:lnTo>
                    <a:pt x="443992" y="215264"/>
                  </a:lnTo>
                  <a:lnTo>
                    <a:pt x="444754" y="227964"/>
                  </a:lnTo>
                  <a:lnTo>
                    <a:pt x="495426" y="224916"/>
                  </a:lnTo>
                  <a:lnTo>
                    <a:pt x="494665" y="212343"/>
                  </a:lnTo>
                  <a:close/>
                </a:path>
                <a:path w="1461770" h="241935">
                  <a:moveTo>
                    <a:pt x="583311" y="206375"/>
                  </a:moveTo>
                  <a:lnTo>
                    <a:pt x="573277" y="207137"/>
                  </a:lnTo>
                  <a:lnTo>
                    <a:pt x="532638" y="209803"/>
                  </a:lnTo>
                  <a:lnTo>
                    <a:pt x="533526" y="222503"/>
                  </a:lnTo>
                  <a:lnTo>
                    <a:pt x="584326" y="219075"/>
                  </a:lnTo>
                  <a:lnTo>
                    <a:pt x="583311" y="206375"/>
                  </a:lnTo>
                  <a:close/>
                </a:path>
                <a:path w="1461770" h="241935">
                  <a:moveTo>
                    <a:pt x="671830" y="199262"/>
                  </a:moveTo>
                  <a:lnTo>
                    <a:pt x="638048" y="202183"/>
                  </a:lnTo>
                  <a:lnTo>
                    <a:pt x="621284" y="203453"/>
                  </a:lnTo>
                  <a:lnTo>
                    <a:pt x="622300" y="216153"/>
                  </a:lnTo>
                  <a:lnTo>
                    <a:pt x="639064" y="214883"/>
                  </a:lnTo>
                  <a:lnTo>
                    <a:pt x="672973" y="211962"/>
                  </a:lnTo>
                  <a:lnTo>
                    <a:pt x="671830" y="199262"/>
                  </a:lnTo>
                  <a:close/>
                </a:path>
                <a:path w="1461770" h="241935">
                  <a:moveTo>
                    <a:pt x="760349" y="191262"/>
                  </a:moveTo>
                  <a:lnTo>
                    <a:pt x="709802" y="195961"/>
                  </a:lnTo>
                  <a:lnTo>
                    <a:pt x="710946" y="208661"/>
                  </a:lnTo>
                  <a:lnTo>
                    <a:pt x="761492" y="203834"/>
                  </a:lnTo>
                  <a:lnTo>
                    <a:pt x="760349" y="191262"/>
                  </a:lnTo>
                  <a:close/>
                </a:path>
                <a:path w="1461770" h="241935">
                  <a:moveTo>
                    <a:pt x="848614" y="181737"/>
                  </a:moveTo>
                  <a:lnTo>
                    <a:pt x="821436" y="184912"/>
                  </a:lnTo>
                  <a:lnTo>
                    <a:pt x="798195" y="187325"/>
                  </a:lnTo>
                  <a:lnTo>
                    <a:pt x="799465" y="199898"/>
                  </a:lnTo>
                  <a:lnTo>
                    <a:pt x="822706" y="197484"/>
                  </a:lnTo>
                  <a:lnTo>
                    <a:pt x="850011" y="194309"/>
                  </a:lnTo>
                  <a:lnTo>
                    <a:pt x="848614" y="181737"/>
                  </a:lnTo>
                  <a:close/>
                </a:path>
                <a:path w="1461770" h="241935">
                  <a:moveTo>
                    <a:pt x="936625" y="170687"/>
                  </a:moveTo>
                  <a:lnTo>
                    <a:pt x="933450" y="171195"/>
                  </a:lnTo>
                  <a:lnTo>
                    <a:pt x="886333" y="177164"/>
                  </a:lnTo>
                  <a:lnTo>
                    <a:pt x="887984" y="189737"/>
                  </a:lnTo>
                  <a:lnTo>
                    <a:pt x="935101" y="183768"/>
                  </a:lnTo>
                  <a:lnTo>
                    <a:pt x="938402" y="183261"/>
                  </a:lnTo>
                  <a:lnTo>
                    <a:pt x="936625" y="170687"/>
                  </a:lnTo>
                  <a:close/>
                </a:path>
                <a:path w="1461770" h="241935">
                  <a:moveTo>
                    <a:pt x="1024509" y="157987"/>
                  </a:moveTo>
                  <a:lnTo>
                    <a:pt x="1011682" y="160019"/>
                  </a:lnTo>
                  <a:lnTo>
                    <a:pt x="974344" y="165480"/>
                  </a:lnTo>
                  <a:lnTo>
                    <a:pt x="976122" y="178053"/>
                  </a:lnTo>
                  <a:lnTo>
                    <a:pt x="988060" y="176402"/>
                  </a:lnTo>
                  <a:lnTo>
                    <a:pt x="1026541" y="170561"/>
                  </a:lnTo>
                  <a:lnTo>
                    <a:pt x="1024509" y="157987"/>
                  </a:lnTo>
                  <a:close/>
                </a:path>
                <a:path w="1461770" h="241935">
                  <a:moveTo>
                    <a:pt x="1112012" y="143001"/>
                  </a:moveTo>
                  <a:lnTo>
                    <a:pt x="1062101" y="151891"/>
                  </a:lnTo>
                  <a:lnTo>
                    <a:pt x="1064260" y="164337"/>
                  </a:lnTo>
                  <a:lnTo>
                    <a:pt x="1086739" y="160527"/>
                  </a:lnTo>
                  <a:lnTo>
                    <a:pt x="1114298" y="155448"/>
                  </a:lnTo>
                  <a:lnTo>
                    <a:pt x="1112012" y="143001"/>
                  </a:lnTo>
                  <a:close/>
                </a:path>
                <a:path w="1461770" h="241935">
                  <a:moveTo>
                    <a:pt x="1198752" y="125094"/>
                  </a:moveTo>
                  <a:lnTo>
                    <a:pt x="1173099" y="130809"/>
                  </a:lnTo>
                  <a:lnTo>
                    <a:pt x="1151890" y="135254"/>
                  </a:lnTo>
                  <a:lnTo>
                    <a:pt x="1149223" y="135762"/>
                  </a:lnTo>
                  <a:lnTo>
                    <a:pt x="1151763" y="148208"/>
                  </a:lnTo>
                  <a:lnTo>
                    <a:pt x="1154430" y="147700"/>
                  </a:lnTo>
                  <a:lnTo>
                    <a:pt x="1196213" y="138683"/>
                  </a:lnTo>
                  <a:lnTo>
                    <a:pt x="1201674" y="137413"/>
                  </a:lnTo>
                  <a:lnTo>
                    <a:pt x="1198752" y="125094"/>
                  </a:lnTo>
                  <a:close/>
                </a:path>
                <a:path w="1461770" h="241935">
                  <a:moveTo>
                    <a:pt x="1284477" y="102996"/>
                  </a:moveTo>
                  <a:lnTo>
                    <a:pt x="1268602" y="107695"/>
                  </a:lnTo>
                  <a:lnTo>
                    <a:pt x="1250823" y="112394"/>
                  </a:lnTo>
                  <a:lnTo>
                    <a:pt x="1235710" y="116204"/>
                  </a:lnTo>
                  <a:lnTo>
                    <a:pt x="1238758" y="128524"/>
                  </a:lnTo>
                  <a:lnTo>
                    <a:pt x="1253871" y="124713"/>
                  </a:lnTo>
                  <a:lnTo>
                    <a:pt x="1271777" y="120014"/>
                  </a:lnTo>
                  <a:lnTo>
                    <a:pt x="1288034" y="115188"/>
                  </a:lnTo>
                  <a:lnTo>
                    <a:pt x="1284477" y="102996"/>
                  </a:lnTo>
                  <a:close/>
                </a:path>
                <a:path w="1461770" h="241935">
                  <a:moveTo>
                    <a:pt x="1367790" y="74040"/>
                  </a:moveTo>
                  <a:lnTo>
                    <a:pt x="1359027" y="77724"/>
                  </a:lnTo>
                  <a:lnTo>
                    <a:pt x="1345819" y="82930"/>
                  </a:lnTo>
                  <a:lnTo>
                    <a:pt x="1320546" y="91820"/>
                  </a:lnTo>
                  <a:lnTo>
                    <a:pt x="1324737" y="103758"/>
                  </a:lnTo>
                  <a:lnTo>
                    <a:pt x="1335913" y="99949"/>
                  </a:lnTo>
                  <a:lnTo>
                    <a:pt x="1350137" y="94868"/>
                  </a:lnTo>
                  <a:lnTo>
                    <a:pt x="1363726" y="89534"/>
                  </a:lnTo>
                  <a:lnTo>
                    <a:pt x="1372616" y="85851"/>
                  </a:lnTo>
                  <a:lnTo>
                    <a:pt x="1367790" y="74040"/>
                  </a:lnTo>
                  <a:close/>
                </a:path>
                <a:path w="1461770" h="241935">
                  <a:moveTo>
                    <a:pt x="1451096" y="44323"/>
                  </a:moveTo>
                  <a:lnTo>
                    <a:pt x="1416558" y="44323"/>
                  </a:lnTo>
                  <a:lnTo>
                    <a:pt x="1425194" y="53593"/>
                  </a:lnTo>
                  <a:lnTo>
                    <a:pt x="1416529" y="61868"/>
                  </a:lnTo>
                  <a:lnTo>
                    <a:pt x="1442212" y="83057"/>
                  </a:lnTo>
                  <a:lnTo>
                    <a:pt x="1451096" y="44323"/>
                  </a:lnTo>
                  <a:close/>
                </a:path>
                <a:path w="1461770" h="241935">
                  <a:moveTo>
                    <a:pt x="1402996" y="57157"/>
                  </a:moveTo>
                  <a:lnTo>
                    <a:pt x="1401572" y="57912"/>
                  </a:lnTo>
                  <a:lnTo>
                    <a:pt x="1407541" y="69087"/>
                  </a:lnTo>
                  <a:lnTo>
                    <a:pt x="1410208" y="67690"/>
                  </a:lnTo>
                  <a:lnTo>
                    <a:pt x="1410589" y="67437"/>
                  </a:lnTo>
                  <a:lnTo>
                    <a:pt x="1411097" y="67055"/>
                  </a:lnTo>
                  <a:lnTo>
                    <a:pt x="1416529" y="61868"/>
                  </a:lnTo>
                  <a:lnTo>
                    <a:pt x="1411580" y="57784"/>
                  </a:lnTo>
                  <a:lnTo>
                    <a:pt x="1402334" y="57784"/>
                  </a:lnTo>
                  <a:lnTo>
                    <a:pt x="1402996" y="57157"/>
                  </a:lnTo>
                  <a:close/>
                </a:path>
                <a:path w="1461770" h="241935">
                  <a:moveTo>
                    <a:pt x="1416558" y="44323"/>
                  </a:moveTo>
                  <a:lnTo>
                    <a:pt x="1406640" y="53709"/>
                  </a:lnTo>
                  <a:lnTo>
                    <a:pt x="1416529" y="61868"/>
                  </a:lnTo>
                  <a:lnTo>
                    <a:pt x="1425194" y="53593"/>
                  </a:lnTo>
                  <a:lnTo>
                    <a:pt x="1416558" y="44323"/>
                  </a:lnTo>
                  <a:close/>
                </a:path>
                <a:path w="1461770" h="241935">
                  <a:moveTo>
                    <a:pt x="1403731" y="56768"/>
                  </a:moveTo>
                  <a:lnTo>
                    <a:pt x="1402996" y="57157"/>
                  </a:lnTo>
                  <a:lnTo>
                    <a:pt x="1402334" y="57784"/>
                  </a:lnTo>
                  <a:lnTo>
                    <a:pt x="1403731" y="56768"/>
                  </a:lnTo>
                  <a:close/>
                </a:path>
                <a:path w="1461770" h="241935">
                  <a:moveTo>
                    <a:pt x="1410348" y="56768"/>
                  </a:moveTo>
                  <a:lnTo>
                    <a:pt x="1403731" y="56768"/>
                  </a:lnTo>
                  <a:lnTo>
                    <a:pt x="1402334" y="57784"/>
                  </a:lnTo>
                  <a:lnTo>
                    <a:pt x="1411580" y="57784"/>
                  </a:lnTo>
                  <a:lnTo>
                    <a:pt x="1410348" y="56768"/>
                  </a:lnTo>
                  <a:close/>
                </a:path>
                <a:path w="1461770" h="241935">
                  <a:moveTo>
                    <a:pt x="1406640" y="53709"/>
                  </a:moveTo>
                  <a:lnTo>
                    <a:pt x="1402996" y="57157"/>
                  </a:lnTo>
                  <a:lnTo>
                    <a:pt x="1403731" y="56768"/>
                  </a:lnTo>
                  <a:lnTo>
                    <a:pt x="1410348" y="56768"/>
                  </a:lnTo>
                  <a:lnTo>
                    <a:pt x="1406640" y="53709"/>
                  </a:lnTo>
                  <a:close/>
                </a:path>
                <a:path w="1461770" h="241935">
                  <a:moveTo>
                    <a:pt x="1461262" y="0"/>
                  </a:moveTo>
                  <a:lnTo>
                    <a:pt x="1383411" y="34543"/>
                  </a:lnTo>
                  <a:lnTo>
                    <a:pt x="1406640" y="53709"/>
                  </a:lnTo>
                  <a:lnTo>
                    <a:pt x="1416558" y="44323"/>
                  </a:lnTo>
                  <a:lnTo>
                    <a:pt x="1451096" y="44323"/>
                  </a:lnTo>
                  <a:lnTo>
                    <a:pt x="1461262" y="0"/>
                  </a:lnTo>
                  <a:close/>
                </a:path>
              </a:pathLst>
            </a:custGeom>
            <a:solidFill>
              <a:srgbClr val="7E7E7E"/>
            </a:solidFill>
          </p:spPr>
          <p:txBody>
            <a:bodyPr wrap="square" lIns="0" tIns="0" rIns="0" bIns="0" rtlCol="0"/>
            <a:lstStyle/>
            <a:p>
              <a:endParaRPr/>
            </a:p>
          </p:txBody>
        </p:sp>
      </p:grpSp>
      <p:sp>
        <p:nvSpPr>
          <p:cNvPr id="112" name="object 112"/>
          <p:cNvSpPr txBox="1"/>
          <p:nvPr/>
        </p:nvSpPr>
        <p:spPr>
          <a:xfrm>
            <a:off x="9427210" y="2091944"/>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3" name="object 113"/>
          <p:cNvSpPr txBox="1"/>
          <p:nvPr/>
        </p:nvSpPr>
        <p:spPr>
          <a:xfrm>
            <a:off x="9619615" y="2659126"/>
            <a:ext cx="640080" cy="136576"/>
          </a:xfrm>
          <a:prstGeom prst="rect">
            <a:avLst/>
          </a:prstGeom>
        </p:spPr>
        <p:txBody>
          <a:bodyPr vert="horz" wrap="square" lIns="0" tIns="13335" rIns="0" bIns="0" rtlCol="0">
            <a:spAutoFit/>
          </a:bodyPr>
          <a:lstStyle/>
          <a:p>
            <a:pPr marL="12700">
              <a:spcBef>
                <a:spcPts val="105"/>
              </a:spcBef>
            </a:pPr>
            <a:r>
              <a:rPr sz="800" i="1" spc="-10" dirty="0">
                <a:latin typeface="メイリオ"/>
                <a:cs typeface="メイリオ"/>
              </a:rPr>
              <a:t>②代金の移転</a:t>
            </a:r>
            <a:endParaRPr sz="800">
              <a:latin typeface="メイリオ"/>
              <a:cs typeface="メイリオ"/>
            </a:endParaRPr>
          </a:p>
        </p:txBody>
      </p:sp>
      <p:sp>
        <p:nvSpPr>
          <p:cNvPr id="114" name="object 114"/>
          <p:cNvSpPr txBox="1"/>
          <p:nvPr/>
        </p:nvSpPr>
        <p:spPr>
          <a:xfrm>
            <a:off x="9676004" y="5036312"/>
            <a:ext cx="537845" cy="135935"/>
          </a:xfrm>
          <a:prstGeom prst="rect">
            <a:avLst/>
          </a:prstGeom>
        </p:spPr>
        <p:txBody>
          <a:bodyPr vert="horz" wrap="square" lIns="0" tIns="12700" rIns="0" bIns="0" rtlCol="0">
            <a:spAutoFit/>
          </a:bodyPr>
          <a:lstStyle/>
          <a:p>
            <a:pPr marL="12700">
              <a:spcBef>
                <a:spcPts val="100"/>
              </a:spcBef>
            </a:pPr>
            <a:r>
              <a:rPr sz="800" i="1" spc="-10" dirty="0">
                <a:latin typeface="メイリオ"/>
                <a:cs typeface="メイリオ"/>
              </a:rPr>
              <a:t>④売上回収</a:t>
            </a:r>
            <a:endParaRPr sz="800">
              <a:latin typeface="メイリオ"/>
              <a:cs typeface="メイリオ"/>
            </a:endParaRPr>
          </a:p>
        </p:txBody>
      </p:sp>
      <p:sp>
        <p:nvSpPr>
          <p:cNvPr id="115" name="object 115"/>
          <p:cNvSpPr txBox="1"/>
          <p:nvPr/>
        </p:nvSpPr>
        <p:spPr>
          <a:xfrm>
            <a:off x="9504681" y="3474847"/>
            <a:ext cx="332105" cy="269875"/>
          </a:xfrm>
          <a:prstGeom prst="rect">
            <a:avLst/>
          </a:prstGeom>
        </p:spPr>
        <p:txBody>
          <a:bodyPr vert="horz" wrap="square" lIns="0" tIns="13335" rIns="0" bIns="0" rtlCol="0">
            <a:spAutoFit/>
          </a:bodyPr>
          <a:lstStyle/>
          <a:p>
            <a:pPr marL="64135" marR="5080" indent="-52069">
              <a:spcBef>
                <a:spcPts val="105"/>
              </a:spcBef>
            </a:pPr>
            <a:r>
              <a:rPr sz="800" i="1" spc="-20" dirty="0">
                <a:latin typeface="メイリオ"/>
                <a:cs typeface="メイリオ"/>
              </a:rPr>
              <a:t>③売上</a:t>
            </a:r>
            <a:r>
              <a:rPr sz="800" i="1" spc="-25" dirty="0">
                <a:latin typeface="メイリオ"/>
                <a:cs typeface="メイリオ"/>
              </a:rPr>
              <a:t>入金</a:t>
            </a:r>
            <a:endParaRPr sz="800">
              <a:latin typeface="メイリオ"/>
              <a:cs typeface="メイリオ"/>
            </a:endParaRPr>
          </a:p>
        </p:txBody>
      </p:sp>
      <p:sp>
        <p:nvSpPr>
          <p:cNvPr id="116" name="object 116"/>
          <p:cNvSpPr txBox="1"/>
          <p:nvPr/>
        </p:nvSpPr>
        <p:spPr>
          <a:xfrm>
            <a:off x="9451594" y="4280662"/>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7" name="object 117"/>
          <p:cNvSpPr txBox="1"/>
          <p:nvPr/>
        </p:nvSpPr>
        <p:spPr>
          <a:xfrm>
            <a:off x="9427210" y="5460620"/>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8" name="object 118"/>
          <p:cNvSpPr txBox="1"/>
          <p:nvPr/>
        </p:nvSpPr>
        <p:spPr>
          <a:xfrm>
            <a:off x="6364986" y="2908173"/>
            <a:ext cx="379095" cy="227626"/>
          </a:xfrm>
          <a:prstGeom prst="rect">
            <a:avLst/>
          </a:prstGeom>
        </p:spPr>
        <p:txBody>
          <a:bodyPr vert="horz" wrap="square" lIns="0" tIns="12065" rIns="0" bIns="0" rtlCol="0">
            <a:spAutoFit/>
          </a:bodyPr>
          <a:lstStyle/>
          <a:p>
            <a:pPr marL="12700" marR="5080">
              <a:spcBef>
                <a:spcPts val="95"/>
              </a:spcBef>
            </a:pPr>
            <a:r>
              <a:rPr sz="700" spc="-10" dirty="0">
                <a:solidFill>
                  <a:srgbClr val="C00000"/>
                </a:solidFill>
                <a:latin typeface="メイリオ"/>
                <a:cs typeface="メイリオ"/>
              </a:rPr>
              <a:t>現金管</a:t>
            </a:r>
            <a:r>
              <a:rPr sz="700" spc="-50" dirty="0">
                <a:solidFill>
                  <a:srgbClr val="C00000"/>
                </a:solidFill>
                <a:latin typeface="メイリオ"/>
                <a:cs typeface="メイリオ"/>
              </a:rPr>
              <a:t>理</a:t>
            </a:r>
            <a:r>
              <a:rPr sz="700" spc="-10" dirty="0">
                <a:solidFill>
                  <a:srgbClr val="C00000"/>
                </a:solidFill>
                <a:latin typeface="メイリオ"/>
                <a:cs typeface="メイリオ"/>
              </a:rPr>
              <a:t>設備不</a:t>
            </a:r>
            <a:r>
              <a:rPr sz="700" spc="-50" dirty="0">
                <a:solidFill>
                  <a:srgbClr val="C00000"/>
                </a:solidFill>
                <a:latin typeface="メイリオ"/>
                <a:cs typeface="メイリオ"/>
              </a:rPr>
              <a:t>要</a:t>
            </a:r>
            <a:endParaRPr sz="700">
              <a:latin typeface="メイリオ"/>
              <a:cs typeface="メイリオ"/>
            </a:endParaRPr>
          </a:p>
        </p:txBody>
      </p:sp>
      <p:sp>
        <p:nvSpPr>
          <p:cNvPr id="119" name="object 119"/>
          <p:cNvSpPr txBox="1"/>
          <p:nvPr/>
        </p:nvSpPr>
        <p:spPr>
          <a:xfrm>
            <a:off x="6336284" y="4269486"/>
            <a:ext cx="6464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外国人従業員</a:t>
            </a:r>
            <a:r>
              <a:rPr sz="700" spc="-50" dirty="0">
                <a:solidFill>
                  <a:srgbClr val="C00000"/>
                </a:solidFill>
                <a:latin typeface="メイリオ"/>
                <a:cs typeface="メイリオ"/>
              </a:rPr>
              <a:t>へ</a:t>
            </a:r>
            <a:endParaRPr sz="700">
              <a:latin typeface="メイリオ"/>
              <a:cs typeface="メイリオ"/>
            </a:endParaRPr>
          </a:p>
        </p:txBody>
      </p:sp>
      <p:sp>
        <p:nvSpPr>
          <p:cNvPr id="120" name="object 120"/>
          <p:cNvSpPr txBox="1"/>
          <p:nvPr/>
        </p:nvSpPr>
        <p:spPr>
          <a:xfrm>
            <a:off x="6380734" y="4376166"/>
            <a:ext cx="55626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の教育簡素</a:t>
            </a:r>
            <a:r>
              <a:rPr sz="700" spc="-50" dirty="0">
                <a:solidFill>
                  <a:srgbClr val="C00000"/>
                </a:solidFill>
                <a:latin typeface="メイリオ"/>
                <a:cs typeface="メイリオ"/>
              </a:rPr>
              <a:t>化</a:t>
            </a:r>
            <a:endParaRPr sz="700">
              <a:latin typeface="メイリオ"/>
              <a:cs typeface="メイリオ"/>
            </a:endParaRPr>
          </a:p>
        </p:txBody>
      </p:sp>
      <p:sp>
        <p:nvSpPr>
          <p:cNvPr id="121" name="object 121"/>
          <p:cNvSpPr txBox="1"/>
          <p:nvPr/>
        </p:nvSpPr>
        <p:spPr>
          <a:xfrm>
            <a:off x="8551927" y="4269485"/>
            <a:ext cx="480059" cy="227626"/>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ATMの維</a:t>
            </a:r>
            <a:r>
              <a:rPr sz="700" spc="-50" dirty="0">
                <a:solidFill>
                  <a:srgbClr val="C00000"/>
                </a:solidFill>
                <a:latin typeface="メイリオ"/>
                <a:cs typeface="メイリオ"/>
              </a:rPr>
              <a:t>持</a:t>
            </a:r>
            <a:endParaRPr sz="700">
              <a:latin typeface="メイリオ"/>
              <a:cs typeface="メイリオ"/>
            </a:endParaRPr>
          </a:p>
          <a:p>
            <a:pPr marL="18415"/>
            <a:r>
              <a:rPr sz="700" spc="-10" dirty="0">
                <a:solidFill>
                  <a:srgbClr val="C00000"/>
                </a:solidFill>
                <a:latin typeface="メイリオ"/>
                <a:cs typeface="メイリオ"/>
              </a:rPr>
              <a:t>・管理不</a:t>
            </a:r>
            <a:r>
              <a:rPr sz="700" spc="-50" dirty="0">
                <a:solidFill>
                  <a:srgbClr val="C00000"/>
                </a:solidFill>
                <a:latin typeface="メイリオ"/>
                <a:cs typeface="メイリオ"/>
              </a:rPr>
              <a:t>要</a:t>
            </a:r>
            <a:endParaRPr sz="700">
              <a:latin typeface="メイリオ"/>
              <a:cs typeface="メイリオ"/>
            </a:endParaRPr>
          </a:p>
        </p:txBody>
      </p:sp>
      <p:sp>
        <p:nvSpPr>
          <p:cNvPr id="122" name="object 122"/>
          <p:cNvSpPr txBox="1"/>
          <p:nvPr/>
        </p:nvSpPr>
        <p:spPr>
          <a:xfrm>
            <a:off x="8542781" y="2914905"/>
            <a:ext cx="73279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店頭決済オペレ</a:t>
            </a:r>
            <a:r>
              <a:rPr sz="700" spc="-50" dirty="0">
                <a:solidFill>
                  <a:srgbClr val="C00000"/>
                </a:solidFill>
                <a:latin typeface="メイリオ"/>
                <a:cs typeface="メイリオ"/>
              </a:rPr>
              <a:t>ー</a:t>
            </a:r>
            <a:endParaRPr sz="700">
              <a:latin typeface="メイリオ"/>
              <a:cs typeface="メイリオ"/>
            </a:endParaRPr>
          </a:p>
        </p:txBody>
      </p:sp>
      <p:sp>
        <p:nvSpPr>
          <p:cNvPr id="123" name="object 123"/>
          <p:cNvSpPr txBox="1"/>
          <p:nvPr/>
        </p:nvSpPr>
        <p:spPr>
          <a:xfrm>
            <a:off x="8631173" y="3021584"/>
            <a:ext cx="55626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ション簡素</a:t>
            </a:r>
            <a:r>
              <a:rPr sz="700" spc="-50" dirty="0">
                <a:solidFill>
                  <a:srgbClr val="C00000"/>
                </a:solidFill>
                <a:latin typeface="メイリオ"/>
                <a:cs typeface="メイリオ"/>
              </a:rPr>
              <a:t>化</a:t>
            </a:r>
            <a:endParaRPr sz="700">
              <a:latin typeface="メイリオ"/>
              <a:cs typeface="メイリオ"/>
            </a:endParaRPr>
          </a:p>
        </p:txBody>
      </p:sp>
      <p:sp>
        <p:nvSpPr>
          <p:cNvPr id="124" name="object 124"/>
          <p:cNvSpPr txBox="1"/>
          <p:nvPr/>
        </p:nvSpPr>
        <p:spPr>
          <a:xfrm>
            <a:off x="6146672" y="4240529"/>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5" name="object 125"/>
          <p:cNvSpPr txBox="1"/>
          <p:nvPr/>
        </p:nvSpPr>
        <p:spPr>
          <a:xfrm>
            <a:off x="6155563" y="2885058"/>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6" name="object 126"/>
          <p:cNvSpPr txBox="1"/>
          <p:nvPr/>
        </p:nvSpPr>
        <p:spPr>
          <a:xfrm>
            <a:off x="8386698" y="2885058"/>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7" name="object 127"/>
          <p:cNvSpPr txBox="1"/>
          <p:nvPr/>
        </p:nvSpPr>
        <p:spPr>
          <a:xfrm>
            <a:off x="8340597" y="4248403"/>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8" name="object 128"/>
          <p:cNvSpPr txBox="1"/>
          <p:nvPr/>
        </p:nvSpPr>
        <p:spPr>
          <a:xfrm>
            <a:off x="9828021" y="3215386"/>
            <a:ext cx="614680" cy="258404"/>
          </a:xfrm>
          <a:prstGeom prst="rect">
            <a:avLst/>
          </a:prstGeom>
        </p:spPr>
        <p:txBody>
          <a:bodyPr vert="horz" wrap="square" lIns="0" tIns="12065" rIns="0" bIns="0" rtlCol="0">
            <a:spAutoFit/>
          </a:bodyPr>
          <a:lstStyle/>
          <a:p>
            <a:pPr marL="38100">
              <a:spcBef>
                <a:spcPts val="95"/>
              </a:spcBef>
            </a:pPr>
            <a:r>
              <a:rPr sz="2400" spc="232" baseline="-6944" dirty="0">
                <a:solidFill>
                  <a:srgbClr val="C00000"/>
                </a:solidFill>
                <a:latin typeface="メイリオ"/>
                <a:cs typeface="メイリオ"/>
              </a:rPr>
              <a:t>✔</a:t>
            </a:r>
            <a:r>
              <a:rPr sz="700" spc="-10" dirty="0">
                <a:solidFill>
                  <a:srgbClr val="C00000"/>
                </a:solidFill>
                <a:latin typeface="メイリオ"/>
                <a:cs typeface="メイリオ"/>
              </a:rPr>
              <a:t>即時入</a:t>
            </a:r>
            <a:r>
              <a:rPr sz="700" spc="-50" dirty="0">
                <a:solidFill>
                  <a:srgbClr val="C00000"/>
                </a:solidFill>
                <a:latin typeface="メイリオ"/>
                <a:cs typeface="メイリオ"/>
              </a:rPr>
              <a:t>金</a:t>
            </a:r>
            <a:endParaRPr sz="700">
              <a:latin typeface="メイリオ"/>
              <a:cs typeface="メイリオ"/>
            </a:endParaRPr>
          </a:p>
        </p:txBody>
      </p:sp>
      <p:sp>
        <p:nvSpPr>
          <p:cNvPr id="129" name="object 129"/>
          <p:cNvSpPr txBox="1"/>
          <p:nvPr/>
        </p:nvSpPr>
        <p:spPr>
          <a:xfrm>
            <a:off x="2885058" y="5956198"/>
            <a:ext cx="427990" cy="175048"/>
          </a:xfrm>
          <a:prstGeom prst="rect">
            <a:avLst/>
          </a:prstGeom>
        </p:spPr>
        <p:txBody>
          <a:bodyPr vert="horz" wrap="square" lIns="0" tIns="13335" rIns="0" bIns="0" rtlCol="0">
            <a:spAutoFit/>
          </a:bodyPr>
          <a:lstStyle/>
          <a:p>
            <a:pPr marL="12700">
              <a:spcBef>
                <a:spcPts val="105"/>
              </a:spcBef>
            </a:pPr>
            <a:r>
              <a:rPr sz="1050" b="1" spc="-20" dirty="0">
                <a:latin typeface="メイリオ"/>
                <a:cs typeface="メイリオ"/>
              </a:rPr>
              <a:t>機能性</a:t>
            </a:r>
            <a:endParaRPr sz="1050">
              <a:latin typeface="メイリオ"/>
              <a:cs typeface="メイリオ"/>
            </a:endParaRPr>
          </a:p>
        </p:txBody>
      </p:sp>
      <p:grpSp>
        <p:nvGrpSpPr>
          <p:cNvPr id="130" name="object 130"/>
          <p:cNvGrpSpPr/>
          <p:nvPr/>
        </p:nvGrpSpPr>
        <p:grpSpPr>
          <a:xfrm>
            <a:off x="2423160" y="5800345"/>
            <a:ext cx="356870" cy="384175"/>
            <a:chOff x="899160" y="5800344"/>
            <a:chExt cx="356870" cy="384175"/>
          </a:xfrm>
        </p:grpSpPr>
        <p:pic>
          <p:nvPicPr>
            <p:cNvPr id="131" name="object 131"/>
            <p:cNvPicPr/>
            <p:nvPr/>
          </p:nvPicPr>
          <p:blipFill>
            <a:blip r:embed="rId27" cstate="print"/>
            <a:stretch>
              <a:fillRect/>
            </a:stretch>
          </p:blipFill>
          <p:spPr>
            <a:xfrm>
              <a:off x="937260" y="5809488"/>
              <a:ext cx="281889" cy="327621"/>
            </a:xfrm>
            <a:prstGeom prst="rect">
              <a:avLst/>
            </a:prstGeom>
          </p:spPr>
        </p:pic>
        <p:pic>
          <p:nvPicPr>
            <p:cNvPr id="132" name="object 132"/>
            <p:cNvPicPr/>
            <p:nvPr/>
          </p:nvPicPr>
          <p:blipFill>
            <a:blip r:embed="rId28" cstate="print"/>
            <a:stretch>
              <a:fillRect/>
            </a:stretch>
          </p:blipFill>
          <p:spPr>
            <a:xfrm>
              <a:off x="899160" y="5800344"/>
              <a:ext cx="356666" cy="384098"/>
            </a:xfrm>
            <a:prstGeom prst="rect">
              <a:avLst/>
            </a:prstGeom>
          </p:spPr>
        </p:pic>
        <p:pic>
          <p:nvPicPr>
            <p:cNvPr id="133" name="object 133"/>
            <p:cNvPicPr/>
            <p:nvPr/>
          </p:nvPicPr>
          <p:blipFill>
            <a:blip r:embed="rId29" cstate="print"/>
            <a:stretch>
              <a:fillRect/>
            </a:stretch>
          </p:blipFill>
          <p:spPr>
            <a:xfrm>
              <a:off x="963549" y="5835777"/>
              <a:ext cx="180594" cy="226313"/>
            </a:xfrm>
            <a:prstGeom prst="rect">
              <a:avLst/>
            </a:prstGeom>
          </p:spPr>
        </p:pic>
      </p:grpSp>
      <p:sp>
        <p:nvSpPr>
          <p:cNvPr id="134" name="object 134"/>
          <p:cNvSpPr txBox="1"/>
          <p:nvPr/>
        </p:nvSpPr>
        <p:spPr>
          <a:xfrm>
            <a:off x="2518359" y="5835192"/>
            <a:ext cx="118110"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C</a:t>
            </a:r>
            <a:endParaRPr sz="1050">
              <a:latin typeface="メイリオ"/>
              <a:cs typeface="メイリオ"/>
            </a:endParaRPr>
          </a:p>
        </p:txBody>
      </p:sp>
      <p:grpSp>
        <p:nvGrpSpPr>
          <p:cNvPr id="135" name="object 135"/>
          <p:cNvGrpSpPr/>
          <p:nvPr/>
        </p:nvGrpSpPr>
        <p:grpSpPr>
          <a:xfrm>
            <a:off x="4966716" y="5791201"/>
            <a:ext cx="3531235" cy="603885"/>
            <a:chOff x="3442715" y="5791200"/>
            <a:chExt cx="3531235" cy="603885"/>
          </a:xfrm>
        </p:grpSpPr>
        <p:pic>
          <p:nvPicPr>
            <p:cNvPr id="136" name="object 136"/>
            <p:cNvPicPr/>
            <p:nvPr/>
          </p:nvPicPr>
          <p:blipFill>
            <a:blip r:embed="rId30" cstate="print"/>
            <a:stretch>
              <a:fillRect/>
            </a:stretch>
          </p:blipFill>
          <p:spPr>
            <a:xfrm>
              <a:off x="5881115" y="5884164"/>
              <a:ext cx="1092708" cy="437349"/>
            </a:xfrm>
            <a:prstGeom prst="rect">
              <a:avLst/>
            </a:prstGeom>
          </p:spPr>
        </p:pic>
        <p:pic>
          <p:nvPicPr>
            <p:cNvPr id="137" name="object 137"/>
            <p:cNvPicPr/>
            <p:nvPr/>
          </p:nvPicPr>
          <p:blipFill>
            <a:blip r:embed="rId31" cstate="print"/>
            <a:stretch>
              <a:fillRect/>
            </a:stretch>
          </p:blipFill>
          <p:spPr>
            <a:xfrm>
              <a:off x="5893307" y="5929884"/>
              <a:ext cx="1068311" cy="384098"/>
            </a:xfrm>
            <a:prstGeom prst="rect">
              <a:avLst/>
            </a:prstGeom>
          </p:spPr>
        </p:pic>
        <p:sp>
          <p:nvSpPr>
            <p:cNvPr id="138" name="object 138"/>
            <p:cNvSpPr/>
            <p:nvPr/>
          </p:nvSpPr>
          <p:spPr>
            <a:xfrm>
              <a:off x="5911595" y="5914644"/>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139" name="object 139"/>
            <p:cNvSpPr/>
            <p:nvPr/>
          </p:nvSpPr>
          <p:spPr>
            <a:xfrm>
              <a:off x="5911595" y="5914644"/>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pic>
          <p:nvPicPr>
            <p:cNvPr id="140" name="object 140"/>
            <p:cNvPicPr/>
            <p:nvPr/>
          </p:nvPicPr>
          <p:blipFill>
            <a:blip r:embed="rId32" cstate="print"/>
            <a:stretch>
              <a:fillRect/>
            </a:stretch>
          </p:blipFill>
          <p:spPr>
            <a:xfrm>
              <a:off x="5763767" y="5800344"/>
              <a:ext cx="283540" cy="327621"/>
            </a:xfrm>
            <a:prstGeom prst="rect">
              <a:avLst/>
            </a:prstGeom>
          </p:spPr>
        </p:pic>
        <p:pic>
          <p:nvPicPr>
            <p:cNvPr id="141" name="object 141"/>
            <p:cNvPicPr/>
            <p:nvPr/>
          </p:nvPicPr>
          <p:blipFill>
            <a:blip r:embed="rId33" cstate="print"/>
            <a:stretch>
              <a:fillRect/>
            </a:stretch>
          </p:blipFill>
          <p:spPr>
            <a:xfrm>
              <a:off x="5730239" y="5791200"/>
              <a:ext cx="350545" cy="384098"/>
            </a:xfrm>
            <a:prstGeom prst="rect">
              <a:avLst/>
            </a:prstGeom>
          </p:spPr>
        </p:pic>
        <p:pic>
          <p:nvPicPr>
            <p:cNvPr id="142" name="object 142"/>
            <p:cNvPicPr/>
            <p:nvPr/>
          </p:nvPicPr>
          <p:blipFill>
            <a:blip r:embed="rId34" cstate="print"/>
            <a:stretch>
              <a:fillRect/>
            </a:stretch>
          </p:blipFill>
          <p:spPr>
            <a:xfrm>
              <a:off x="5790056" y="5826632"/>
              <a:ext cx="182117" cy="226313"/>
            </a:xfrm>
            <a:prstGeom prst="rect">
              <a:avLst/>
            </a:prstGeom>
          </p:spPr>
        </p:pic>
        <p:pic>
          <p:nvPicPr>
            <p:cNvPr id="143" name="object 143"/>
            <p:cNvPicPr/>
            <p:nvPr/>
          </p:nvPicPr>
          <p:blipFill>
            <a:blip r:embed="rId35" cstate="print"/>
            <a:stretch>
              <a:fillRect/>
            </a:stretch>
          </p:blipFill>
          <p:spPr>
            <a:xfrm>
              <a:off x="3517391" y="5884164"/>
              <a:ext cx="1094219" cy="437349"/>
            </a:xfrm>
            <a:prstGeom prst="rect">
              <a:avLst/>
            </a:prstGeom>
          </p:spPr>
        </p:pic>
        <p:pic>
          <p:nvPicPr>
            <p:cNvPr id="144" name="object 144"/>
            <p:cNvPicPr/>
            <p:nvPr/>
          </p:nvPicPr>
          <p:blipFill>
            <a:blip r:embed="rId36" cstate="print"/>
            <a:stretch>
              <a:fillRect/>
            </a:stretch>
          </p:blipFill>
          <p:spPr>
            <a:xfrm>
              <a:off x="3442715" y="5849111"/>
              <a:ext cx="1231391" cy="545579"/>
            </a:xfrm>
            <a:prstGeom prst="rect">
              <a:avLst/>
            </a:prstGeom>
          </p:spPr>
        </p:pic>
        <p:sp>
          <p:nvSpPr>
            <p:cNvPr id="145" name="object 145"/>
            <p:cNvSpPr/>
            <p:nvPr/>
          </p:nvSpPr>
          <p:spPr>
            <a:xfrm>
              <a:off x="3547871" y="5914644"/>
              <a:ext cx="982980" cy="326390"/>
            </a:xfrm>
            <a:custGeom>
              <a:avLst/>
              <a:gdLst/>
              <a:ahLst/>
              <a:cxnLst/>
              <a:rect l="l" t="t" r="r" b="b"/>
              <a:pathLst>
                <a:path w="982979" h="326389">
                  <a:moveTo>
                    <a:pt x="982979" y="0"/>
                  </a:moveTo>
                  <a:lnTo>
                    <a:pt x="0" y="0"/>
                  </a:lnTo>
                  <a:lnTo>
                    <a:pt x="0" y="326135"/>
                  </a:lnTo>
                  <a:lnTo>
                    <a:pt x="982979" y="326135"/>
                  </a:lnTo>
                  <a:lnTo>
                    <a:pt x="982979" y="0"/>
                  </a:lnTo>
                  <a:close/>
                </a:path>
              </a:pathLst>
            </a:custGeom>
            <a:solidFill>
              <a:srgbClr val="FFFFFF"/>
            </a:solidFill>
          </p:spPr>
          <p:txBody>
            <a:bodyPr wrap="square" lIns="0" tIns="0" rIns="0" bIns="0" rtlCol="0"/>
            <a:lstStyle/>
            <a:p>
              <a:endParaRPr/>
            </a:p>
          </p:txBody>
        </p:sp>
        <p:sp>
          <p:nvSpPr>
            <p:cNvPr id="146" name="object 146"/>
            <p:cNvSpPr/>
            <p:nvPr/>
          </p:nvSpPr>
          <p:spPr>
            <a:xfrm>
              <a:off x="3547871" y="5914644"/>
              <a:ext cx="982980" cy="326390"/>
            </a:xfrm>
            <a:custGeom>
              <a:avLst/>
              <a:gdLst/>
              <a:ahLst/>
              <a:cxnLst/>
              <a:rect l="l" t="t" r="r" b="b"/>
              <a:pathLst>
                <a:path w="982979" h="326389">
                  <a:moveTo>
                    <a:pt x="0" y="326135"/>
                  </a:moveTo>
                  <a:lnTo>
                    <a:pt x="982979" y="326135"/>
                  </a:lnTo>
                  <a:lnTo>
                    <a:pt x="982979" y="0"/>
                  </a:lnTo>
                  <a:lnTo>
                    <a:pt x="0" y="0"/>
                  </a:lnTo>
                  <a:lnTo>
                    <a:pt x="0" y="326135"/>
                  </a:lnTo>
                  <a:close/>
                </a:path>
              </a:pathLst>
            </a:custGeom>
            <a:ln w="9525">
              <a:solidFill>
                <a:srgbClr val="BEBEBE"/>
              </a:solidFill>
            </a:ln>
          </p:spPr>
          <p:txBody>
            <a:bodyPr wrap="square" lIns="0" tIns="0" rIns="0" bIns="0" rtlCol="0"/>
            <a:lstStyle/>
            <a:p>
              <a:endParaRPr/>
            </a:p>
          </p:txBody>
        </p:sp>
      </p:grpSp>
      <p:sp>
        <p:nvSpPr>
          <p:cNvPr id="147" name="object 147"/>
          <p:cNvSpPr txBox="1"/>
          <p:nvPr/>
        </p:nvSpPr>
        <p:spPr>
          <a:xfrm>
            <a:off x="5215890"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sp>
        <p:nvSpPr>
          <p:cNvPr id="148" name="object 148"/>
          <p:cNvSpPr txBox="1"/>
          <p:nvPr/>
        </p:nvSpPr>
        <p:spPr>
          <a:xfrm>
            <a:off x="5061965" y="6044895"/>
            <a:ext cx="1005840"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15" dirty="0">
                <a:latin typeface="メイリオ"/>
                <a:cs typeface="メイリオ"/>
              </a:rPr>
              <a:t>(自律性)</a:t>
            </a:r>
            <a:endParaRPr sz="900">
              <a:latin typeface="メイリオ"/>
              <a:cs typeface="メイリオ"/>
            </a:endParaRPr>
          </a:p>
        </p:txBody>
      </p:sp>
      <p:grpSp>
        <p:nvGrpSpPr>
          <p:cNvPr id="149" name="object 149"/>
          <p:cNvGrpSpPr/>
          <p:nvPr/>
        </p:nvGrpSpPr>
        <p:grpSpPr>
          <a:xfrm>
            <a:off x="4881371" y="5791201"/>
            <a:ext cx="370840" cy="384175"/>
            <a:chOff x="3357371" y="5791200"/>
            <a:chExt cx="370840" cy="384175"/>
          </a:xfrm>
        </p:grpSpPr>
        <p:pic>
          <p:nvPicPr>
            <p:cNvPr id="150" name="object 150"/>
            <p:cNvPicPr/>
            <p:nvPr/>
          </p:nvPicPr>
          <p:blipFill>
            <a:blip r:embed="rId27" cstate="print"/>
            <a:stretch>
              <a:fillRect/>
            </a:stretch>
          </p:blipFill>
          <p:spPr>
            <a:xfrm>
              <a:off x="3401567" y="5800344"/>
              <a:ext cx="281889" cy="327621"/>
            </a:xfrm>
            <a:prstGeom prst="rect">
              <a:avLst/>
            </a:prstGeom>
          </p:spPr>
        </p:pic>
        <p:pic>
          <p:nvPicPr>
            <p:cNvPr id="151" name="object 151"/>
            <p:cNvPicPr/>
            <p:nvPr/>
          </p:nvPicPr>
          <p:blipFill>
            <a:blip r:embed="rId37" cstate="print"/>
            <a:stretch>
              <a:fillRect/>
            </a:stretch>
          </p:blipFill>
          <p:spPr>
            <a:xfrm>
              <a:off x="3357371" y="5791200"/>
              <a:ext cx="370332" cy="384098"/>
            </a:xfrm>
            <a:prstGeom prst="rect">
              <a:avLst/>
            </a:prstGeom>
          </p:spPr>
        </p:pic>
        <p:pic>
          <p:nvPicPr>
            <p:cNvPr id="152" name="object 152"/>
            <p:cNvPicPr/>
            <p:nvPr/>
          </p:nvPicPr>
          <p:blipFill>
            <a:blip r:embed="rId38" cstate="print"/>
            <a:stretch>
              <a:fillRect/>
            </a:stretch>
          </p:blipFill>
          <p:spPr>
            <a:xfrm>
              <a:off x="3427856" y="5826632"/>
              <a:ext cx="180593" cy="226313"/>
            </a:xfrm>
            <a:prstGeom prst="rect">
              <a:avLst/>
            </a:prstGeom>
          </p:spPr>
        </p:pic>
      </p:grpSp>
      <p:sp>
        <p:nvSpPr>
          <p:cNvPr id="153" name="object 153"/>
          <p:cNvSpPr txBox="1"/>
          <p:nvPr/>
        </p:nvSpPr>
        <p:spPr>
          <a:xfrm>
            <a:off x="497598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154" name="object 154"/>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sp>
        <p:nvSpPr>
          <p:cNvPr id="155" name="object 155"/>
          <p:cNvSpPr/>
          <p:nvPr/>
        </p:nvSpPr>
        <p:spPr>
          <a:xfrm>
            <a:off x="9912095" y="5791200"/>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8"/>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6"/>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8"/>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156" name="object 156"/>
          <p:cNvPicPr/>
          <p:nvPr/>
        </p:nvPicPr>
        <p:blipFill>
          <a:blip r:embed="rId39" cstate="print"/>
          <a:stretch>
            <a:fillRect/>
          </a:stretch>
        </p:blipFill>
        <p:spPr>
          <a:xfrm>
            <a:off x="2191512" y="1481327"/>
            <a:ext cx="3813048" cy="580644"/>
          </a:xfrm>
          <a:prstGeom prst="rect">
            <a:avLst/>
          </a:prstGeom>
        </p:spPr>
      </p:pic>
      <p:sp>
        <p:nvSpPr>
          <p:cNvPr id="157" name="object 157"/>
          <p:cNvSpPr txBox="1"/>
          <p:nvPr/>
        </p:nvSpPr>
        <p:spPr>
          <a:xfrm>
            <a:off x="2271167"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spc="-10" dirty="0">
                <a:latin typeface="メイリオ"/>
                <a:cs typeface="メイリオ"/>
              </a:rPr>
              <a:t>現金中心の決済は、店頭決済オペ</a:t>
            </a:r>
            <a:r>
              <a:rPr sz="1000" dirty="0">
                <a:latin typeface="メイリオ"/>
                <a:cs typeface="メイリオ"/>
              </a:rPr>
              <a:t>レ</a:t>
            </a:r>
            <a:r>
              <a:rPr sz="1000" spc="-10" dirty="0">
                <a:latin typeface="メイリオ"/>
                <a:cs typeface="メイリオ"/>
              </a:rPr>
              <a:t>ーシ</a:t>
            </a:r>
            <a:r>
              <a:rPr sz="1000" dirty="0">
                <a:latin typeface="メイリオ"/>
                <a:cs typeface="メイリオ"/>
              </a:rPr>
              <a:t>ョ</a:t>
            </a:r>
            <a:r>
              <a:rPr sz="1000" spc="-10" dirty="0">
                <a:latin typeface="メイリオ"/>
                <a:cs typeface="メイリオ"/>
              </a:rPr>
              <a:t>ンの</a:t>
            </a:r>
            <a:r>
              <a:rPr sz="1000" dirty="0">
                <a:latin typeface="メイリオ"/>
                <a:cs typeface="メイリオ"/>
              </a:rPr>
              <a:t>煩</a:t>
            </a:r>
            <a:r>
              <a:rPr sz="1000" spc="-10" dirty="0">
                <a:latin typeface="メイリオ"/>
                <a:cs typeface="メイリオ"/>
              </a:rPr>
              <a:t>雑さ</a:t>
            </a:r>
            <a:r>
              <a:rPr sz="1000" dirty="0">
                <a:latin typeface="メイリオ"/>
                <a:cs typeface="メイリオ"/>
              </a:rPr>
              <a:t>、</a:t>
            </a:r>
            <a:r>
              <a:rPr sz="1000" spc="-10" dirty="0">
                <a:latin typeface="メイリオ"/>
                <a:cs typeface="メイリオ"/>
              </a:rPr>
              <a:t>店舗</a:t>
            </a:r>
            <a:r>
              <a:rPr sz="1000" spc="-50" dirty="0">
                <a:latin typeface="メイリオ"/>
                <a:cs typeface="メイリオ"/>
              </a:rPr>
              <a:t>で</a:t>
            </a:r>
            <a:r>
              <a:rPr sz="1000" spc="-10" dirty="0">
                <a:latin typeface="メイリオ"/>
                <a:cs typeface="メイリオ"/>
              </a:rPr>
              <a:t>の現金管理コスト、フランチャイ</a:t>
            </a:r>
            <a:r>
              <a:rPr sz="1000" dirty="0">
                <a:latin typeface="メイリオ"/>
                <a:cs typeface="メイリオ"/>
              </a:rPr>
              <a:t>ズ</a:t>
            </a:r>
            <a:r>
              <a:rPr sz="1000" spc="-10" dirty="0">
                <a:latin typeface="メイリオ"/>
                <a:cs typeface="メイリオ"/>
              </a:rPr>
              <a:t>加盟</a:t>
            </a:r>
            <a:r>
              <a:rPr sz="1000" dirty="0">
                <a:latin typeface="メイリオ"/>
                <a:cs typeface="メイリオ"/>
              </a:rPr>
              <a:t>店</a:t>
            </a:r>
            <a:r>
              <a:rPr sz="1000" spc="-10" dirty="0">
                <a:latin typeface="メイリオ"/>
                <a:cs typeface="メイリオ"/>
              </a:rPr>
              <a:t>への</a:t>
            </a:r>
            <a:r>
              <a:rPr sz="1000" dirty="0">
                <a:latin typeface="メイリオ"/>
                <a:cs typeface="メイリオ"/>
              </a:rPr>
              <a:t>売</a:t>
            </a:r>
            <a:r>
              <a:rPr sz="1000" spc="-10" dirty="0">
                <a:latin typeface="メイリオ"/>
                <a:cs typeface="メイリオ"/>
              </a:rPr>
              <a:t>上入</a:t>
            </a:r>
            <a:r>
              <a:rPr sz="1000" dirty="0">
                <a:latin typeface="メイリオ"/>
                <a:cs typeface="メイリオ"/>
              </a:rPr>
              <a:t>金</a:t>
            </a:r>
            <a:r>
              <a:rPr sz="1000" spc="-10" dirty="0">
                <a:latin typeface="メイリオ"/>
                <a:cs typeface="メイリオ"/>
              </a:rPr>
              <a:t>まで</a:t>
            </a:r>
            <a:r>
              <a:rPr sz="1000" spc="-50" dirty="0">
                <a:latin typeface="メイリオ"/>
                <a:cs typeface="メイリオ"/>
              </a:rPr>
              <a:t>に</a:t>
            </a:r>
            <a:r>
              <a:rPr sz="1000" spc="-10" dirty="0">
                <a:latin typeface="メイリオ"/>
                <a:cs typeface="メイリオ"/>
              </a:rPr>
              <a:t>リードタイムがかかる等の問題の</a:t>
            </a:r>
            <a:r>
              <a:rPr sz="1000" dirty="0">
                <a:latin typeface="メイリオ"/>
                <a:cs typeface="メイリオ"/>
              </a:rPr>
              <a:t>ひ</a:t>
            </a:r>
            <a:r>
              <a:rPr sz="1000" spc="-10" dirty="0">
                <a:latin typeface="メイリオ"/>
                <a:cs typeface="メイリオ"/>
              </a:rPr>
              <a:t>とつ</a:t>
            </a:r>
            <a:r>
              <a:rPr sz="1000" dirty="0">
                <a:latin typeface="メイリオ"/>
                <a:cs typeface="メイリオ"/>
              </a:rPr>
              <a:t>の</a:t>
            </a:r>
            <a:r>
              <a:rPr sz="1000" spc="-10" dirty="0">
                <a:latin typeface="メイリオ"/>
                <a:cs typeface="メイリオ"/>
              </a:rPr>
              <a:t>要因</a:t>
            </a:r>
            <a:r>
              <a:rPr sz="1000" dirty="0">
                <a:latin typeface="メイリオ"/>
                <a:cs typeface="メイリオ"/>
              </a:rPr>
              <a:t>と</a:t>
            </a:r>
            <a:r>
              <a:rPr sz="1000" spc="-10" dirty="0">
                <a:latin typeface="メイリオ"/>
                <a:cs typeface="メイリオ"/>
              </a:rPr>
              <a:t>なっ</a:t>
            </a:r>
            <a:r>
              <a:rPr sz="1000" dirty="0">
                <a:latin typeface="メイリオ"/>
                <a:cs typeface="メイリオ"/>
              </a:rPr>
              <a:t>て</a:t>
            </a:r>
            <a:r>
              <a:rPr sz="1000" spc="-10" dirty="0">
                <a:latin typeface="メイリオ"/>
                <a:cs typeface="メイリオ"/>
              </a:rPr>
              <a:t>い</a:t>
            </a:r>
            <a:r>
              <a:rPr sz="1000" spc="-50" dirty="0">
                <a:latin typeface="メイリオ"/>
                <a:cs typeface="メイリオ"/>
              </a:rPr>
              <a:t>る</a:t>
            </a:r>
            <a:endParaRPr sz="1000">
              <a:latin typeface="メイリオ"/>
              <a:cs typeface="メイリオ"/>
            </a:endParaRPr>
          </a:p>
        </p:txBody>
      </p:sp>
      <p:pic>
        <p:nvPicPr>
          <p:cNvPr id="158" name="object 158"/>
          <p:cNvPicPr/>
          <p:nvPr/>
        </p:nvPicPr>
        <p:blipFill>
          <a:blip r:embed="rId40" cstate="print"/>
          <a:stretch>
            <a:fillRect/>
          </a:stretch>
        </p:blipFill>
        <p:spPr>
          <a:xfrm>
            <a:off x="6262116" y="1481327"/>
            <a:ext cx="3813047" cy="580644"/>
          </a:xfrm>
          <a:prstGeom prst="rect">
            <a:avLst/>
          </a:prstGeom>
        </p:spPr>
      </p:pic>
      <p:sp>
        <p:nvSpPr>
          <p:cNvPr id="159" name="object 159"/>
          <p:cNvSpPr txBox="1"/>
          <p:nvPr/>
        </p:nvSpPr>
        <p:spPr>
          <a:xfrm>
            <a:off x="6342380"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デジタル通貨決済によって、現金</a:t>
            </a:r>
            <a:r>
              <a:rPr sz="1000" i="1" dirty="0">
                <a:latin typeface="メイリオ"/>
                <a:cs typeface="メイリオ"/>
              </a:rPr>
              <a:t>管</a:t>
            </a:r>
            <a:r>
              <a:rPr sz="1000" i="1" spc="-10" dirty="0">
                <a:latin typeface="メイリオ"/>
                <a:cs typeface="メイリオ"/>
              </a:rPr>
              <a:t>理コ</a:t>
            </a:r>
            <a:r>
              <a:rPr sz="1000" i="1" dirty="0">
                <a:latin typeface="メイリオ"/>
                <a:cs typeface="メイリオ"/>
              </a:rPr>
              <a:t>ス</a:t>
            </a:r>
            <a:r>
              <a:rPr sz="1000" i="1" spc="-10" dirty="0">
                <a:latin typeface="メイリオ"/>
                <a:cs typeface="メイリオ"/>
              </a:rPr>
              <a:t>トを</a:t>
            </a:r>
            <a:r>
              <a:rPr sz="1000" i="1" dirty="0">
                <a:latin typeface="メイリオ"/>
                <a:cs typeface="メイリオ"/>
              </a:rPr>
              <a:t>低</a:t>
            </a:r>
            <a:r>
              <a:rPr sz="1000" i="1" spc="-10" dirty="0">
                <a:latin typeface="メイリオ"/>
                <a:cs typeface="メイリオ"/>
              </a:rPr>
              <a:t>減さ</a:t>
            </a:r>
            <a:r>
              <a:rPr sz="1000" i="1" dirty="0">
                <a:latin typeface="メイリオ"/>
                <a:cs typeface="メイリオ"/>
              </a:rPr>
              <a:t>せ</a:t>
            </a:r>
            <a:r>
              <a:rPr sz="1000" i="1" spc="-10" dirty="0">
                <a:latin typeface="メイリオ"/>
                <a:cs typeface="メイリオ"/>
              </a:rPr>
              <a:t>ると</a:t>
            </a:r>
            <a:r>
              <a:rPr sz="1000" i="1" spc="-50" dirty="0">
                <a:latin typeface="メイリオ"/>
                <a:cs typeface="メイリオ"/>
              </a:rPr>
              <a:t>共</a:t>
            </a:r>
            <a:r>
              <a:rPr sz="1000" i="1" spc="-10" dirty="0">
                <a:latin typeface="メイリオ"/>
                <a:cs typeface="メイリオ"/>
              </a:rPr>
              <a:t>に、リアルタイムでの売上入金を</a:t>
            </a:r>
            <a:r>
              <a:rPr sz="1000" i="1" dirty="0">
                <a:latin typeface="メイリオ"/>
                <a:cs typeface="メイリオ"/>
              </a:rPr>
              <a:t>実</a:t>
            </a:r>
            <a:r>
              <a:rPr sz="1000" i="1" spc="-10" dirty="0">
                <a:latin typeface="メイリオ"/>
                <a:cs typeface="メイリオ"/>
              </a:rPr>
              <a:t>現可</a:t>
            </a:r>
            <a:r>
              <a:rPr sz="1000" i="1" spc="-50" dirty="0">
                <a:latin typeface="メイリオ"/>
                <a:cs typeface="メイリオ"/>
              </a:rPr>
              <a:t>能</a:t>
            </a:r>
            <a:endParaRPr sz="1000">
              <a:latin typeface="メイリオ"/>
              <a:cs typeface="メイリオ"/>
            </a:endParaRPr>
          </a:p>
        </p:txBody>
      </p:sp>
      <p:sp>
        <p:nvSpPr>
          <p:cNvPr id="160" name="object 160"/>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161" name="object 161"/>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162" name="object 162"/>
          <p:cNvPicPr/>
          <p:nvPr/>
        </p:nvPicPr>
        <p:blipFill>
          <a:blip r:embed="rId26" cstate="print"/>
          <a:stretch>
            <a:fillRect/>
          </a:stretch>
        </p:blipFill>
        <p:spPr>
          <a:xfrm>
            <a:off x="8994648" y="1167384"/>
            <a:ext cx="187451" cy="187451"/>
          </a:xfrm>
          <a:prstGeom prst="rect">
            <a:avLst/>
          </a:prstGeom>
        </p:spPr>
      </p:pic>
      <p:sp>
        <p:nvSpPr>
          <p:cNvPr id="163" name="object 163"/>
          <p:cNvSpPr txBox="1"/>
          <p:nvPr/>
        </p:nvSpPr>
        <p:spPr>
          <a:xfrm>
            <a:off x="3664967" y="5941264"/>
            <a:ext cx="1071245"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FCへの売上入金の即時性が求められる</a:t>
            </a:r>
            <a:endParaRPr sz="800">
              <a:latin typeface="メイリオ"/>
              <a:cs typeface="メイリオ"/>
            </a:endParaRPr>
          </a:p>
        </p:txBody>
      </p:sp>
      <p:sp>
        <p:nvSpPr>
          <p:cNvPr id="164" name="object 164"/>
          <p:cNvSpPr txBox="1"/>
          <p:nvPr/>
        </p:nvSpPr>
        <p:spPr>
          <a:xfrm>
            <a:off x="6100699" y="5834584"/>
            <a:ext cx="1148715" cy="391795"/>
          </a:xfrm>
          <a:prstGeom prst="rect">
            <a:avLst/>
          </a:prstGeom>
        </p:spPr>
        <p:txBody>
          <a:bodyPr vert="horz" wrap="square" lIns="0" tIns="12700" rIns="0" bIns="0" rtlCol="0">
            <a:spAutoFit/>
          </a:bodyPr>
          <a:lstStyle/>
          <a:p>
            <a:pPr marL="12700" marR="5080">
              <a:spcBef>
                <a:spcPts val="100"/>
              </a:spcBef>
            </a:pPr>
            <a:r>
              <a:rPr sz="800" spc="-5" dirty="0">
                <a:latin typeface="メイリオ"/>
                <a:cs typeface="メイリオ"/>
              </a:rPr>
              <a:t>決められた条件の基、自</a:t>
            </a:r>
            <a:r>
              <a:rPr sz="800" dirty="0">
                <a:latin typeface="メイリオ"/>
                <a:cs typeface="メイリオ"/>
              </a:rPr>
              <a:t>動で</a:t>
            </a:r>
            <a:r>
              <a:rPr sz="800" spc="-10" dirty="0">
                <a:latin typeface="メイリオ"/>
                <a:cs typeface="メイリオ"/>
              </a:rPr>
              <a:t>FC/本部の売上分配</a:t>
            </a:r>
            <a:endParaRPr sz="800">
              <a:latin typeface="メイリオ"/>
              <a:cs typeface="メイリオ"/>
            </a:endParaRPr>
          </a:p>
          <a:p>
            <a:pPr marL="12700"/>
            <a:r>
              <a:rPr sz="800" dirty="0">
                <a:latin typeface="メイリオ"/>
                <a:cs typeface="メイリオ"/>
              </a:rPr>
              <a:t>～</a:t>
            </a:r>
            <a:r>
              <a:rPr sz="800" spc="-5" dirty="0">
                <a:latin typeface="メイリオ"/>
                <a:cs typeface="メイリオ"/>
              </a:rPr>
              <a:t>送金を行う為のプログ</a:t>
            </a:r>
            <a:endParaRPr sz="800">
              <a:latin typeface="メイリオ"/>
              <a:cs typeface="メイリオ"/>
            </a:endParaRPr>
          </a:p>
        </p:txBody>
      </p:sp>
      <p:sp>
        <p:nvSpPr>
          <p:cNvPr id="165" name="object 165"/>
          <p:cNvSpPr txBox="1"/>
          <p:nvPr/>
        </p:nvSpPr>
        <p:spPr>
          <a:xfrm>
            <a:off x="7324597" y="5843117"/>
            <a:ext cx="2446020" cy="424180"/>
          </a:xfrm>
          <a:prstGeom prst="rect">
            <a:avLst/>
          </a:prstGeom>
        </p:spPr>
        <p:txBody>
          <a:bodyPr vert="horz" wrap="square" lIns="0" tIns="13335" rIns="0" bIns="0" rtlCol="0">
            <a:spAutoFit/>
          </a:bodyPr>
          <a:lstStyle/>
          <a:p>
            <a:pPr marR="30480" algn="r">
              <a:lnSpc>
                <a:spcPts val="1110"/>
              </a:lnSpc>
              <a:spcBef>
                <a:spcPts val="105"/>
              </a:spcBef>
              <a:tabLst>
                <a:tab pos="1145540" algn="l"/>
              </a:tabLst>
            </a:pPr>
            <a:r>
              <a:rPr sz="1575" b="1" i="1" spc="-75" baseline="7936" dirty="0">
                <a:latin typeface="メイリオ"/>
                <a:cs typeface="メイリオ"/>
              </a:rPr>
              <a:t>E</a:t>
            </a:r>
            <a:r>
              <a:rPr sz="1575" b="1" i="1" baseline="7936" dirty="0">
                <a:latin typeface="メイリオ"/>
                <a:cs typeface="メイリオ"/>
              </a:rPr>
              <a:t>	</a:t>
            </a:r>
            <a:r>
              <a:rPr sz="800" spc="-10" dirty="0">
                <a:latin typeface="メイリオ"/>
                <a:cs typeface="メイリオ"/>
              </a:rPr>
              <a:t>日常の決済シーンで利用可</a:t>
            </a:r>
            <a:endParaRPr sz="800">
              <a:latin typeface="メイリオ"/>
              <a:cs typeface="メイリオ"/>
            </a:endParaRPr>
          </a:p>
          <a:p>
            <a:pPr marR="30480" algn="r">
              <a:lnSpc>
                <a:spcPts val="1085"/>
              </a:lnSpc>
              <a:tabLst>
                <a:tab pos="982980" algn="l"/>
              </a:tabLst>
            </a:pPr>
            <a:r>
              <a:rPr sz="1050" b="1" dirty="0">
                <a:latin typeface="メイリオ"/>
                <a:cs typeface="メイリオ"/>
              </a:rPr>
              <a:t>価値の安定</a:t>
            </a:r>
            <a:r>
              <a:rPr sz="1050" b="1" spc="-50" dirty="0">
                <a:latin typeface="メイリオ"/>
                <a:cs typeface="メイリオ"/>
              </a:rPr>
              <a:t>性</a:t>
            </a:r>
            <a:r>
              <a:rPr sz="1050" b="1" dirty="0">
                <a:latin typeface="メイリオ"/>
                <a:cs typeface="メイリオ"/>
              </a:rPr>
              <a:t>	</a:t>
            </a:r>
            <a:r>
              <a:rPr sz="800" dirty="0">
                <a:latin typeface="メイリオ"/>
                <a:cs typeface="メイリオ"/>
              </a:rPr>
              <a:t>能とする為には、デジ</a:t>
            </a:r>
            <a:r>
              <a:rPr sz="800" spc="-15" dirty="0">
                <a:latin typeface="メイリオ"/>
                <a:cs typeface="メイリオ"/>
              </a:rPr>
              <a:t>タ</a:t>
            </a:r>
            <a:r>
              <a:rPr sz="800" spc="-50" dirty="0">
                <a:latin typeface="メイリオ"/>
                <a:cs typeface="メイリオ"/>
              </a:rPr>
              <a:t>ル</a:t>
            </a:r>
            <a:endParaRPr sz="800">
              <a:latin typeface="メイリオ"/>
              <a:cs typeface="メイリオ"/>
            </a:endParaRPr>
          </a:p>
          <a:p>
            <a:pPr marL="1183640">
              <a:lnSpc>
                <a:spcPts val="935"/>
              </a:lnSpc>
            </a:pPr>
            <a:r>
              <a:rPr sz="800" spc="-5" dirty="0">
                <a:latin typeface="メイリオ"/>
                <a:cs typeface="メイリオ"/>
              </a:rPr>
              <a:t>通貨の価値の安定は必須</a:t>
            </a:r>
            <a:endParaRPr sz="800">
              <a:latin typeface="メイリオ"/>
              <a:cs typeface="メイリオ"/>
            </a:endParaRPr>
          </a:p>
        </p:txBody>
      </p:sp>
      <p:grpSp>
        <p:nvGrpSpPr>
          <p:cNvPr id="166" name="object 166"/>
          <p:cNvGrpSpPr/>
          <p:nvPr/>
        </p:nvGrpSpPr>
        <p:grpSpPr>
          <a:xfrm>
            <a:off x="8971660" y="943228"/>
            <a:ext cx="204470" cy="128270"/>
            <a:chOff x="7447660" y="943228"/>
            <a:chExt cx="204470" cy="128270"/>
          </a:xfrm>
        </p:grpSpPr>
        <p:pic>
          <p:nvPicPr>
            <p:cNvPr id="167" name="object 167"/>
            <p:cNvPicPr/>
            <p:nvPr/>
          </p:nvPicPr>
          <p:blipFill>
            <a:blip r:embed="rId41" cstate="print"/>
            <a:stretch>
              <a:fillRect/>
            </a:stretch>
          </p:blipFill>
          <p:spPr>
            <a:xfrm>
              <a:off x="7450835" y="946403"/>
              <a:ext cx="198120" cy="121920"/>
            </a:xfrm>
            <a:prstGeom prst="rect">
              <a:avLst/>
            </a:prstGeom>
          </p:spPr>
        </p:pic>
        <p:sp>
          <p:nvSpPr>
            <p:cNvPr id="168" name="object 168"/>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169" name="object 169"/>
          <p:cNvSpPr txBox="1"/>
          <p:nvPr/>
        </p:nvSpPr>
        <p:spPr>
          <a:xfrm>
            <a:off x="4187444" y="471043"/>
            <a:ext cx="6256020" cy="617855"/>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コンビニエンスストアにおけるデジタル通貨決済</a:t>
            </a:r>
            <a:endParaRPr>
              <a:latin typeface="メイリオ"/>
              <a:cs typeface="メイリオ"/>
            </a:endParaRPr>
          </a:p>
          <a:p>
            <a:pPr marR="5080" algn="r">
              <a:spcBef>
                <a:spcPts val="1540"/>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170" name="object 170"/>
          <p:cNvPicPr/>
          <p:nvPr/>
        </p:nvPicPr>
        <p:blipFill>
          <a:blip r:embed="rId42" cstate="print"/>
          <a:stretch>
            <a:fillRect/>
          </a:stretch>
        </p:blipFill>
        <p:spPr>
          <a:xfrm>
            <a:off x="3916679" y="501395"/>
            <a:ext cx="182880" cy="210312"/>
          </a:xfrm>
          <a:prstGeom prst="rect">
            <a:avLst/>
          </a:prstGeom>
        </p:spPr>
      </p:pic>
      <p:sp>
        <p:nvSpPr>
          <p:cNvPr id="171" name="object 171"/>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2</a:t>
            </a:r>
            <a:endParaRPr sz="1400">
              <a:latin typeface="Calibri"/>
              <a:cs typeface="Calibri"/>
            </a:endParaRPr>
          </a:p>
        </p:txBody>
      </p:sp>
      <p:sp>
        <p:nvSpPr>
          <p:cNvPr id="173" name="object 173"/>
          <p:cNvSpPr txBox="1"/>
          <p:nvPr/>
        </p:nvSpPr>
        <p:spPr>
          <a:xfrm>
            <a:off x="6100698" y="6194211"/>
            <a:ext cx="944880" cy="142347"/>
          </a:xfrm>
          <a:prstGeom prst="rect">
            <a:avLst/>
          </a:prstGeom>
        </p:spPr>
        <p:txBody>
          <a:bodyPr vert="horz" wrap="square" lIns="0" tIns="19050" rIns="0" bIns="0" rtlCol="0">
            <a:spAutoFit/>
          </a:bodyPr>
          <a:lstStyle/>
          <a:p>
            <a:pPr marL="12700">
              <a:spcBef>
                <a:spcPts val="150"/>
              </a:spcBef>
            </a:pPr>
            <a:r>
              <a:rPr sz="800" spc="-10" dirty="0">
                <a:latin typeface="メイリオ"/>
                <a:cs typeface="メイリオ"/>
              </a:rPr>
              <a:t>ラマビリティが必要</a:t>
            </a:r>
            <a:endParaRPr sz="800">
              <a:latin typeface="メイリオ"/>
              <a:cs typeface="メイリオ"/>
            </a:endParaRPr>
          </a:p>
        </p:txBody>
      </p:sp>
      <p:sp>
        <p:nvSpPr>
          <p:cNvPr id="174" name="object 174"/>
          <p:cNvSpPr txBox="1"/>
          <p:nvPr/>
        </p:nvSpPr>
        <p:spPr>
          <a:xfrm>
            <a:off x="10352658" y="6490208"/>
            <a:ext cx="102870" cy="156068"/>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5</a:t>
            </a:r>
            <a:endParaRPr sz="1200">
              <a:latin typeface="Calibri"/>
              <a:cs typeface="Calibri"/>
            </a:endParaRPr>
          </a:p>
        </p:txBody>
      </p:sp>
      <p:sp>
        <p:nvSpPr>
          <p:cNvPr id="175" name="object 175"/>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176" name="object 176"/>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172" name="object 172"/>
          <p:cNvSpPr txBox="1"/>
          <p:nvPr/>
        </p:nvSpPr>
        <p:spPr>
          <a:xfrm>
            <a:off x="3339846" y="4118229"/>
            <a:ext cx="227965" cy="135935"/>
          </a:xfrm>
          <a:prstGeom prst="rect">
            <a:avLst/>
          </a:prstGeom>
        </p:spPr>
        <p:txBody>
          <a:bodyPr vert="horz" wrap="square" lIns="0" tIns="12700" rIns="0" bIns="0" rtlCol="0">
            <a:spAutoFit/>
          </a:bodyPr>
          <a:lstStyle/>
          <a:p>
            <a:pPr marL="12700">
              <a:spcBef>
                <a:spcPts val="100"/>
              </a:spcBef>
            </a:pPr>
            <a:r>
              <a:rPr sz="800" b="1" i="1" spc="-25" dirty="0">
                <a:latin typeface="Calibri"/>
                <a:cs typeface="Calibri"/>
              </a:rPr>
              <a:t>ATM</a:t>
            </a:r>
            <a:endParaRPr sz="800">
              <a:latin typeface="Calibri"/>
              <a:cs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6001" y="2327149"/>
            <a:ext cx="3743325" cy="2974975"/>
            <a:chOff x="4572000" y="2327148"/>
            <a:chExt cx="3743325" cy="2974975"/>
          </a:xfrm>
        </p:grpSpPr>
        <p:pic>
          <p:nvPicPr>
            <p:cNvPr id="3" name="object 3"/>
            <p:cNvPicPr/>
            <p:nvPr/>
          </p:nvPicPr>
          <p:blipFill>
            <a:blip r:embed="rId2" cstate="print"/>
            <a:stretch>
              <a:fillRect/>
            </a:stretch>
          </p:blipFill>
          <p:spPr>
            <a:xfrm>
              <a:off x="7755635" y="2327148"/>
              <a:ext cx="559307" cy="345948"/>
            </a:xfrm>
            <a:prstGeom prst="rect">
              <a:avLst/>
            </a:prstGeom>
          </p:spPr>
        </p:pic>
        <p:sp>
          <p:nvSpPr>
            <p:cNvPr id="4" name="object 4"/>
            <p:cNvSpPr/>
            <p:nvPr/>
          </p:nvSpPr>
          <p:spPr>
            <a:xfrm>
              <a:off x="7839455" y="2348484"/>
              <a:ext cx="422275" cy="304800"/>
            </a:xfrm>
            <a:custGeom>
              <a:avLst/>
              <a:gdLst/>
              <a:ahLst/>
              <a:cxnLst/>
              <a:rect l="l" t="t" r="r" b="b"/>
              <a:pathLst>
                <a:path w="422275" h="304800">
                  <a:moveTo>
                    <a:pt x="0" y="304800"/>
                  </a:moveTo>
                  <a:lnTo>
                    <a:pt x="422148" y="304800"/>
                  </a:lnTo>
                  <a:lnTo>
                    <a:pt x="422148" y="0"/>
                  </a:lnTo>
                  <a:lnTo>
                    <a:pt x="0" y="0"/>
                  </a:lnTo>
                  <a:lnTo>
                    <a:pt x="0" y="304800"/>
                  </a:lnTo>
                  <a:close/>
                </a:path>
              </a:pathLst>
            </a:custGeom>
            <a:ln w="6350">
              <a:solidFill>
                <a:srgbClr val="A6A6A6"/>
              </a:solidFill>
            </a:ln>
          </p:spPr>
          <p:txBody>
            <a:bodyPr wrap="square" lIns="0" tIns="0" rIns="0" bIns="0" rtlCol="0"/>
            <a:lstStyle/>
            <a:p>
              <a:endParaRPr/>
            </a:p>
          </p:txBody>
        </p:sp>
        <p:pic>
          <p:nvPicPr>
            <p:cNvPr id="5" name="object 5"/>
            <p:cNvPicPr/>
            <p:nvPr/>
          </p:nvPicPr>
          <p:blipFill>
            <a:blip r:embed="rId3" cstate="print"/>
            <a:stretch>
              <a:fillRect/>
            </a:stretch>
          </p:blipFill>
          <p:spPr>
            <a:xfrm>
              <a:off x="7880603" y="2382012"/>
              <a:ext cx="187451" cy="185927"/>
            </a:xfrm>
            <a:prstGeom prst="rect">
              <a:avLst/>
            </a:prstGeom>
          </p:spPr>
        </p:pic>
        <p:pic>
          <p:nvPicPr>
            <p:cNvPr id="6" name="object 6"/>
            <p:cNvPicPr/>
            <p:nvPr/>
          </p:nvPicPr>
          <p:blipFill>
            <a:blip r:embed="rId3" cstate="print"/>
            <a:stretch>
              <a:fillRect/>
            </a:stretch>
          </p:blipFill>
          <p:spPr>
            <a:xfrm>
              <a:off x="7965947" y="2435352"/>
              <a:ext cx="185927" cy="185927"/>
            </a:xfrm>
            <a:prstGeom prst="rect">
              <a:avLst/>
            </a:prstGeom>
          </p:spPr>
        </p:pic>
        <p:pic>
          <p:nvPicPr>
            <p:cNvPr id="7" name="object 7"/>
            <p:cNvPicPr/>
            <p:nvPr/>
          </p:nvPicPr>
          <p:blipFill>
            <a:blip r:embed="rId3" cstate="print"/>
            <a:stretch>
              <a:fillRect/>
            </a:stretch>
          </p:blipFill>
          <p:spPr>
            <a:xfrm>
              <a:off x="8045196" y="2478024"/>
              <a:ext cx="185927" cy="187451"/>
            </a:xfrm>
            <a:prstGeom prst="rect">
              <a:avLst/>
            </a:prstGeom>
          </p:spPr>
        </p:pic>
        <p:sp>
          <p:nvSpPr>
            <p:cNvPr id="8" name="object 8"/>
            <p:cNvSpPr/>
            <p:nvPr/>
          </p:nvSpPr>
          <p:spPr>
            <a:xfrm>
              <a:off x="4965065" y="4379849"/>
              <a:ext cx="349250" cy="922019"/>
            </a:xfrm>
            <a:custGeom>
              <a:avLst/>
              <a:gdLst/>
              <a:ahLst/>
              <a:cxnLst/>
              <a:rect l="l" t="t" r="r" b="b"/>
              <a:pathLst>
                <a:path w="349250" h="922020">
                  <a:moveTo>
                    <a:pt x="272796" y="845438"/>
                  </a:moveTo>
                  <a:lnTo>
                    <a:pt x="310261" y="921892"/>
                  </a:lnTo>
                  <a:lnTo>
                    <a:pt x="342637" y="858519"/>
                  </a:lnTo>
                  <a:lnTo>
                    <a:pt x="317119" y="858519"/>
                  </a:lnTo>
                  <a:lnTo>
                    <a:pt x="304419" y="858392"/>
                  </a:lnTo>
                  <a:lnTo>
                    <a:pt x="304520" y="845703"/>
                  </a:lnTo>
                  <a:lnTo>
                    <a:pt x="272796" y="845438"/>
                  </a:lnTo>
                  <a:close/>
                </a:path>
                <a:path w="349250" h="922020">
                  <a:moveTo>
                    <a:pt x="304520" y="845703"/>
                  </a:moveTo>
                  <a:lnTo>
                    <a:pt x="304419" y="858392"/>
                  </a:lnTo>
                  <a:lnTo>
                    <a:pt x="317119" y="858519"/>
                  </a:lnTo>
                  <a:lnTo>
                    <a:pt x="317219" y="845809"/>
                  </a:lnTo>
                  <a:lnTo>
                    <a:pt x="304520" y="845703"/>
                  </a:lnTo>
                  <a:close/>
                </a:path>
                <a:path w="349250" h="922020">
                  <a:moveTo>
                    <a:pt x="317219" y="845809"/>
                  </a:moveTo>
                  <a:lnTo>
                    <a:pt x="317119" y="858519"/>
                  </a:lnTo>
                  <a:lnTo>
                    <a:pt x="342637" y="858519"/>
                  </a:lnTo>
                  <a:lnTo>
                    <a:pt x="348996" y="846074"/>
                  </a:lnTo>
                  <a:lnTo>
                    <a:pt x="317219" y="845809"/>
                  </a:lnTo>
                  <a:close/>
                </a:path>
                <a:path w="349250" h="922020">
                  <a:moveTo>
                    <a:pt x="176404" y="19537"/>
                  </a:moveTo>
                  <a:lnTo>
                    <a:pt x="204088" y="56895"/>
                  </a:lnTo>
                  <a:lnTo>
                    <a:pt x="224155" y="104648"/>
                  </a:lnTo>
                  <a:lnTo>
                    <a:pt x="236474" y="145033"/>
                  </a:lnTo>
                  <a:lnTo>
                    <a:pt x="248285" y="191769"/>
                  </a:lnTo>
                  <a:lnTo>
                    <a:pt x="259207" y="244475"/>
                  </a:lnTo>
                  <a:lnTo>
                    <a:pt x="268986" y="302513"/>
                  </a:lnTo>
                  <a:lnTo>
                    <a:pt x="278002" y="365632"/>
                  </a:lnTo>
                  <a:lnTo>
                    <a:pt x="285623" y="433324"/>
                  </a:lnTo>
                  <a:lnTo>
                    <a:pt x="292226" y="505332"/>
                  </a:lnTo>
                  <a:lnTo>
                    <a:pt x="297434" y="581025"/>
                  </a:lnTo>
                  <a:lnTo>
                    <a:pt x="299593" y="620013"/>
                  </a:lnTo>
                  <a:lnTo>
                    <a:pt x="301371" y="660019"/>
                  </a:lnTo>
                  <a:lnTo>
                    <a:pt x="302640" y="700658"/>
                  </a:lnTo>
                  <a:lnTo>
                    <a:pt x="303784" y="742061"/>
                  </a:lnTo>
                  <a:lnTo>
                    <a:pt x="304415" y="783717"/>
                  </a:lnTo>
                  <a:lnTo>
                    <a:pt x="304673" y="826515"/>
                  </a:lnTo>
                  <a:lnTo>
                    <a:pt x="304520" y="845703"/>
                  </a:lnTo>
                  <a:lnTo>
                    <a:pt x="317219" y="845809"/>
                  </a:lnTo>
                  <a:lnTo>
                    <a:pt x="317119" y="783717"/>
                  </a:lnTo>
                  <a:lnTo>
                    <a:pt x="316357" y="741680"/>
                  </a:lnTo>
                  <a:lnTo>
                    <a:pt x="315340" y="700277"/>
                  </a:lnTo>
                  <a:lnTo>
                    <a:pt x="314071" y="659383"/>
                  </a:lnTo>
                  <a:lnTo>
                    <a:pt x="312165" y="619378"/>
                  </a:lnTo>
                  <a:lnTo>
                    <a:pt x="310134" y="580136"/>
                  </a:lnTo>
                  <a:lnTo>
                    <a:pt x="307594" y="541782"/>
                  </a:lnTo>
                  <a:lnTo>
                    <a:pt x="301751" y="467613"/>
                  </a:lnTo>
                  <a:lnTo>
                    <a:pt x="294513" y="397382"/>
                  </a:lnTo>
                  <a:lnTo>
                    <a:pt x="286131" y="331596"/>
                  </a:lnTo>
                  <a:lnTo>
                    <a:pt x="276733" y="270637"/>
                  </a:lnTo>
                  <a:lnTo>
                    <a:pt x="266319" y="214756"/>
                  </a:lnTo>
                  <a:lnTo>
                    <a:pt x="254888" y="164464"/>
                  </a:lnTo>
                  <a:lnTo>
                    <a:pt x="242443" y="120142"/>
                  </a:lnTo>
                  <a:lnTo>
                    <a:pt x="229235" y="82042"/>
                  </a:lnTo>
                  <a:lnTo>
                    <a:pt x="207899" y="37592"/>
                  </a:lnTo>
                  <a:lnTo>
                    <a:pt x="194797" y="19938"/>
                  </a:lnTo>
                  <a:lnTo>
                    <a:pt x="177037" y="19938"/>
                  </a:lnTo>
                  <a:lnTo>
                    <a:pt x="176404" y="19537"/>
                  </a:lnTo>
                  <a:close/>
                </a:path>
                <a:path w="349250" h="922020">
                  <a:moveTo>
                    <a:pt x="157734" y="0"/>
                  </a:moveTo>
                  <a:lnTo>
                    <a:pt x="156590" y="0"/>
                  </a:lnTo>
                  <a:lnTo>
                    <a:pt x="156083" y="126"/>
                  </a:lnTo>
                  <a:lnTo>
                    <a:pt x="148209" y="1524"/>
                  </a:lnTo>
                  <a:lnTo>
                    <a:pt x="147574" y="1650"/>
                  </a:lnTo>
                  <a:lnTo>
                    <a:pt x="147065" y="1777"/>
                  </a:lnTo>
                  <a:lnTo>
                    <a:pt x="146558" y="2031"/>
                  </a:lnTo>
                  <a:lnTo>
                    <a:pt x="138937" y="5587"/>
                  </a:lnTo>
                  <a:lnTo>
                    <a:pt x="138430" y="5842"/>
                  </a:lnTo>
                  <a:lnTo>
                    <a:pt x="138049" y="5968"/>
                  </a:lnTo>
                  <a:lnTo>
                    <a:pt x="137795" y="6223"/>
                  </a:lnTo>
                  <a:lnTo>
                    <a:pt x="106299" y="42925"/>
                  </a:lnTo>
                  <a:lnTo>
                    <a:pt x="85344" y="89407"/>
                  </a:lnTo>
                  <a:lnTo>
                    <a:pt x="72262" y="128650"/>
                  </a:lnTo>
                  <a:lnTo>
                    <a:pt x="60198" y="174244"/>
                  </a:lnTo>
                  <a:lnTo>
                    <a:pt x="48895" y="225678"/>
                  </a:lnTo>
                  <a:lnTo>
                    <a:pt x="38608" y="282575"/>
                  </a:lnTo>
                  <a:lnTo>
                    <a:pt x="29337" y="344550"/>
                  </a:lnTo>
                  <a:lnTo>
                    <a:pt x="21209" y="411225"/>
                  </a:lnTo>
                  <a:lnTo>
                    <a:pt x="14256" y="483234"/>
                  </a:lnTo>
                  <a:lnTo>
                    <a:pt x="8598" y="557657"/>
                  </a:lnTo>
                  <a:lnTo>
                    <a:pt x="6317" y="596264"/>
                  </a:lnTo>
                  <a:lnTo>
                    <a:pt x="4298" y="635634"/>
                  </a:lnTo>
                  <a:lnTo>
                    <a:pt x="2782" y="675767"/>
                  </a:lnTo>
                  <a:lnTo>
                    <a:pt x="1518" y="716533"/>
                  </a:lnTo>
                  <a:lnTo>
                    <a:pt x="633" y="757936"/>
                  </a:lnTo>
                  <a:lnTo>
                    <a:pt x="0" y="799973"/>
                  </a:lnTo>
                  <a:lnTo>
                    <a:pt x="0" y="842644"/>
                  </a:lnTo>
                  <a:lnTo>
                    <a:pt x="12700" y="842644"/>
                  </a:lnTo>
                  <a:lnTo>
                    <a:pt x="12700" y="799973"/>
                  </a:lnTo>
                  <a:lnTo>
                    <a:pt x="13337" y="757808"/>
                  </a:lnTo>
                  <a:lnTo>
                    <a:pt x="14231" y="716280"/>
                  </a:lnTo>
                  <a:lnTo>
                    <a:pt x="15382" y="675386"/>
                  </a:lnTo>
                  <a:lnTo>
                    <a:pt x="17044" y="635126"/>
                  </a:lnTo>
                  <a:lnTo>
                    <a:pt x="19087" y="595630"/>
                  </a:lnTo>
                  <a:lnTo>
                    <a:pt x="21380" y="557021"/>
                  </a:lnTo>
                  <a:lnTo>
                    <a:pt x="27152" y="482092"/>
                  </a:lnTo>
                  <a:lnTo>
                    <a:pt x="33909" y="412495"/>
                  </a:lnTo>
                  <a:lnTo>
                    <a:pt x="41910" y="346201"/>
                  </a:lnTo>
                  <a:lnTo>
                    <a:pt x="51181" y="284606"/>
                  </a:lnTo>
                  <a:lnTo>
                    <a:pt x="61340" y="227964"/>
                  </a:lnTo>
                  <a:lnTo>
                    <a:pt x="72517" y="177037"/>
                  </a:lnTo>
                  <a:lnTo>
                    <a:pt x="84455" y="132080"/>
                  </a:lnTo>
                  <a:lnTo>
                    <a:pt x="97282" y="93599"/>
                  </a:lnTo>
                  <a:lnTo>
                    <a:pt x="117601" y="48894"/>
                  </a:lnTo>
                  <a:lnTo>
                    <a:pt x="137933" y="22098"/>
                  </a:lnTo>
                  <a:lnTo>
                    <a:pt x="137795" y="22098"/>
                  </a:lnTo>
                  <a:lnTo>
                    <a:pt x="138557" y="21462"/>
                  </a:lnTo>
                  <a:lnTo>
                    <a:pt x="144398" y="17144"/>
                  </a:lnTo>
                  <a:lnTo>
                    <a:pt x="145414" y="16382"/>
                  </a:lnTo>
                  <a:lnTo>
                    <a:pt x="145874" y="16382"/>
                  </a:lnTo>
                  <a:lnTo>
                    <a:pt x="150950" y="13969"/>
                  </a:lnTo>
                  <a:lnTo>
                    <a:pt x="150368" y="13969"/>
                  </a:lnTo>
                  <a:lnTo>
                    <a:pt x="152019" y="13462"/>
                  </a:lnTo>
                  <a:lnTo>
                    <a:pt x="153277" y="13462"/>
                  </a:lnTo>
                  <a:lnTo>
                    <a:pt x="157309" y="12757"/>
                  </a:lnTo>
                  <a:lnTo>
                    <a:pt x="156590" y="12700"/>
                  </a:lnTo>
                  <a:lnTo>
                    <a:pt x="158369" y="12573"/>
                  </a:lnTo>
                  <a:lnTo>
                    <a:pt x="187645" y="12573"/>
                  </a:lnTo>
                  <a:lnTo>
                    <a:pt x="184785" y="9906"/>
                  </a:lnTo>
                  <a:lnTo>
                    <a:pt x="184404" y="9651"/>
                  </a:lnTo>
                  <a:lnTo>
                    <a:pt x="184150" y="9398"/>
                  </a:lnTo>
                  <a:lnTo>
                    <a:pt x="183896" y="9270"/>
                  </a:lnTo>
                  <a:lnTo>
                    <a:pt x="176275" y="4444"/>
                  </a:lnTo>
                  <a:lnTo>
                    <a:pt x="175768" y="4190"/>
                  </a:lnTo>
                  <a:lnTo>
                    <a:pt x="175387" y="3937"/>
                  </a:lnTo>
                  <a:lnTo>
                    <a:pt x="174879" y="3809"/>
                  </a:lnTo>
                  <a:lnTo>
                    <a:pt x="167132" y="1015"/>
                  </a:lnTo>
                  <a:lnTo>
                    <a:pt x="166624" y="762"/>
                  </a:lnTo>
                  <a:lnTo>
                    <a:pt x="166115" y="762"/>
                  </a:lnTo>
                  <a:lnTo>
                    <a:pt x="165608" y="634"/>
                  </a:lnTo>
                  <a:lnTo>
                    <a:pt x="157734" y="0"/>
                  </a:lnTo>
                  <a:close/>
                </a:path>
                <a:path w="349250" h="922020">
                  <a:moveTo>
                    <a:pt x="138557" y="21462"/>
                  </a:moveTo>
                  <a:lnTo>
                    <a:pt x="137795" y="22098"/>
                  </a:lnTo>
                  <a:lnTo>
                    <a:pt x="138320" y="21704"/>
                  </a:lnTo>
                  <a:lnTo>
                    <a:pt x="138557" y="21462"/>
                  </a:lnTo>
                  <a:close/>
                </a:path>
                <a:path w="349250" h="922020">
                  <a:moveTo>
                    <a:pt x="138320" y="21704"/>
                  </a:moveTo>
                  <a:lnTo>
                    <a:pt x="137795" y="22098"/>
                  </a:lnTo>
                  <a:lnTo>
                    <a:pt x="137933" y="22098"/>
                  </a:lnTo>
                  <a:lnTo>
                    <a:pt x="138320" y="21704"/>
                  </a:lnTo>
                  <a:close/>
                </a:path>
                <a:path w="349250" h="922020">
                  <a:moveTo>
                    <a:pt x="138641" y="21462"/>
                  </a:moveTo>
                  <a:lnTo>
                    <a:pt x="138320" y="21704"/>
                  </a:lnTo>
                  <a:lnTo>
                    <a:pt x="138641" y="21462"/>
                  </a:lnTo>
                  <a:close/>
                </a:path>
                <a:path w="349250" h="922020">
                  <a:moveTo>
                    <a:pt x="176149" y="19303"/>
                  </a:moveTo>
                  <a:lnTo>
                    <a:pt x="176404" y="19537"/>
                  </a:lnTo>
                  <a:lnTo>
                    <a:pt x="177037" y="19938"/>
                  </a:lnTo>
                  <a:lnTo>
                    <a:pt x="176149" y="19303"/>
                  </a:lnTo>
                  <a:close/>
                </a:path>
                <a:path w="349250" h="922020">
                  <a:moveTo>
                    <a:pt x="194272" y="19303"/>
                  </a:moveTo>
                  <a:lnTo>
                    <a:pt x="176149" y="19303"/>
                  </a:lnTo>
                  <a:lnTo>
                    <a:pt x="177037" y="19938"/>
                  </a:lnTo>
                  <a:lnTo>
                    <a:pt x="194797" y="19938"/>
                  </a:lnTo>
                  <a:lnTo>
                    <a:pt x="194272" y="19303"/>
                  </a:lnTo>
                  <a:close/>
                </a:path>
                <a:path w="349250" h="922020">
                  <a:moveTo>
                    <a:pt x="170066" y="15524"/>
                  </a:moveTo>
                  <a:lnTo>
                    <a:pt x="176404" y="19537"/>
                  </a:lnTo>
                  <a:lnTo>
                    <a:pt x="176149" y="19303"/>
                  </a:lnTo>
                  <a:lnTo>
                    <a:pt x="194272" y="19303"/>
                  </a:lnTo>
                  <a:lnTo>
                    <a:pt x="192277" y="16890"/>
                  </a:lnTo>
                  <a:lnTo>
                    <a:pt x="191051" y="15748"/>
                  </a:lnTo>
                  <a:lnTo>
                    <a:pt x="170687" y="15748"/>
                  </a:lnTo>
                  <a:lnTo>
                    <a:pt x="170066" y="15524"/>
                  </a:lnTo>
                  <a:close/>
                </a:path>
                <a:path w="349250" h="922020">
                  <a:moveTo>
                    <a:pt x="145414" y="16382"/>
                  </a:moveTo>
                  <a:lnTo>
                    <a:pt x="144272" y="17144"/>
                  </a:lnTo>
                  <a:lnTo>
                    <a:pt x="144618" y="16980"/>
                  </a:lnTo>
                  <a:lnTo>
                    <a:pt x="145414" y="16382"/>
                  </a:lnTo>
                  <a:close/>
                </a:path>
                <a:path w="349250" h="922020">
                  <a:moveTo>
                    <a:pt x="144618" y="16980"/>
                  </a:moveTo>
                  <a:lnTo>
                    <a:pt x="144272" y="17144"/>
                  </a:lnTo>
                  <a:lnTo>
                    <a:pt x="144618" y="16980"/>
                  </a:lnTo>
                  <a:close/>
                </a:path>
                <a:path w="349250" h="922020">
                  <a:moveTo>
                    <a:pt x="145874" y="16382"/>
                  </a:moveTo>
                  <a:lnTo>
                    <a:pt x="145414" y="16382"/>
                  </a:lnTo>
                  <a:lnTo>
                    <a:pt x="144618" y="16980"/>
                  </a:lnTo>
                  <a:lnTo>
                    <a:pt x="145874" y="16382"/>
                  </a:lnTo>
                  <a:close/>
                </a:path>
                <a:path w="349250" h="922020">
                  <a:moveTo>
                    <a:pt x="169418" y="15112"/>
                  </a:moveTo>
                  <a:lnTo>
                    <a:pt x="170066" y="15524"/>
                  </a:lnTo>
                  <a:lnTo>
                    <a:pt x="170687" y="15748"/>
                  </a:lnTo>
                  <a:lnTo>
                    <a:pt x="169418" y="15112"/>
                  </a:lnTo>
                  <a:close/>
                </a:path>
                <a:path w="349250" h="922020">
                  <a:moveTo>
                    <a:pt x="190370" y="15112"/>
                  </a:moveTo>
                  <a:lnTo>
                    <a:pt x="169418" y="15112"/>
                  </a:lnTo>
                  <a:lnTo>
                    <a:pt x="170687" y="15748"/>
                  </a:lnTo>
                  <a:lnTo>
                    <a:pt x="191051" y="15748"/>
                  </a:lnTo>
                  <a:lnTo>
                    <a:pt x="190370" y="15112"/>
                  </a:lnTo>
                  <a:close/>
                </a:path>
                <a:path w="349250" h="922020">
                  <a:moveTo>
                    <a:pt x="163862" y="13286"/>
                  </a:moveTo>
                  <a:lnTo>
                    <a:pt x="170066" y="15524"/>
                  </a:lnTo>
                  <a:lnTo>
                    <a:pt x="169418" y="15112"/>
                  </a:lnTo>
                  <a:lnTo>
                    <a:pt x="190370" y="15112"/>
                  </a:lnTo>
                  <a:lnTo>
                    <a:pt x="188463" y="13334"/>
                  </a:lnTo>
                  <a:lnTo>
                    <a:pt x="164464" y="13334"/>
                  </a:lnTo>
                  <a:lnTo>
                    <a:pt x="163862" y="13286"/>
                  </a:lnTo>
                  <a:close/>
                </a:path>
                <a:path w="349250" h="922020">
                  <a:moveTo>
                    <a:pt x="152019" y="13462"/>
                  </a:moveTo>
                  <a:lnTo>
                    <a:pt x="150368" y="13969"/>
                  </a:lnTo>
                  <a:lnTo>
                    <a:pt x="151288" y="13809"/>
                  </a:lnTo>
                  <a:lnTo>
                    <a:pt x="152019" y="13462"/>
                  </a:lnTo>
                  <a:close/>
                </a:path>
                <a:path w="349250" h="922020">
                  <a:moveTo>
                    <a:pt x="151288" y="13809"/>
                  </a:moveTo>
                  <a:lnTo>
                    <a:pt x="150368" y="13969"/>
                  </a:lnTo>
                  <a:lnTo>
                    <a:pt x="150950" y="13969"/>
                  </a:lnTo>
                  <a:lnTo>
                    <a:pt x="151288" y="13809"/>
                  </a:lnTo>
                  <a:close/>
                </a:path>
                <a:path w="349250" h="922020">
                  <a:moveTo>
                    <a:pt x="153277" y="13462"/>
                  </a:moveTo>
                  <a:lnTo>
                    <a:pt x="152019" y="13462"/>
                  </a:lnTo>
                  <a:lnTo>
                    <a:pt x="151288" y="13809"/>
                  </a:lnTo>
                  <a:lnTo>
                    <a:pt x="153277" y="13462"/>
                  </a:lnTo>
                  <a:close/>
                </a:path>
                <a:path w="349250" h="922020">
                  <a:moveTo>
                    <a:pt x="162940" y="12953"/>
                  </a:moveTo>
                  <a:lnTo>
                    <a:pt x="163862" y="13286"/>
                  </a:lnTo>
                  <a:lnTo>
                    <a:pt x="164464" y="13334"/>
                  </a:lnTo>
                  <a:lnTo>
                    <a:pt x="162940" y="12953"/>
                  </a:lnTo>
                  <a:close/>
                </a:path>
                <a:path w="349250" h="922020">
                  <a:moveTo>
                    <a:pt x="188054" y="12953"/>
                  </a:moveTo>
                  <a:lnTo>
                    <a:pt x="162940" y="12953"/>
                  </a:lnTo>
                  <a:lnTo>
                    <a:pt x="164464" y="13334"/>
                  </a:lnTo>
                  <a:lnTo>
                    <a:pt x="188463" y="13334"/>
                  </a:lnTo>
                  <a:lnTo>
                    <a:pt x="188054" y="12953"/>
                  </a:lnTo>
                  <a:close/>
                </a:path>
                <a:path w="349250" h="922020">
                  <a:moveTo>
                    <a:pt x="187645" y="12573"/>
                  </a:moveTo>
                  <a:lnTo>
                    <a:pt x="158369" y="12573"/>
                  </a:lnTo>
                  <a:lnTo>
                    <a:pt x="157309" y="12757"/>
                  </a:lnTo>
                  <a:lnTo>
                    <a:pt x="163862" y="13286"/>
                  </a:lnTo>
                  <a:lnTo>
                    <a:pt x="162940" y="12953"/>
                  </a:lnTo>
                  <a:lnTo>
                    <a:pt x="188054" y="12953"/>
                  </a:lnTo>
                  <a:lnTo>
                    <a:pt x="187645" y="12573"/>
                  </a:lnTo>
                  <a:close/>
                </a:path>
                <a:path w="349250" h="922020">
                  <a:moveTo>
                    <a:pt x="158369" y="12573"/>
                  </a:moveTo>
                  <a:lnTo>
                    <a:pt x="156590" y="12700"/>
                  </a:lnTo>
                  <a:lnTo>
                    <a:pt x="157309" y="12757"/>
                  </a:lnTo>
                  <a:lnTo>
                    <a:pt x="158369" y="12573"/>
                  </a:lnTo>
                  <a:close/>
                </a:path>
              </a:pathLst>
            </a:custGeom>
            <a:solidFill>
              <a:srgbClr val="A6A6A6"/>
            </a:solidFill>
          </p:spPr>
          <p:txBody>
            <a:bodyPr wrap="square" lIns="0" tIns="0" rIns="0" bIns="0" rtlCol="0"/>
            <a:lstStyle/>
            <a:p>
              <a:endParaRPr/>
            </a:p>
          </p:txBody>
        </p:sp>
        <p:sp>
          <p:nvSpPr>
            <p:cNvPr id="9" name="object 9"/>
            <p:cNvSpPr/>
            <p:nvPr/>
          </p:nvSpPr>
          <p:spPr>
            <a:xfrm>
              <a:off x="4572000" y="4674108"/>
              <a:ext cx="927100" cy="363220"/>
            </a:xfrm>
            <a:custGeom>
              <a:avLst/>
              <a:gdLst/>
              <a:ahLst/>
              <a:cxnLst/>
              <a:rect l="l" t="t" r="r" b="b"/>
              <a:pathLst>
                <a:path w="927100" h="363220">
                  <a:moveTo>
                    <a:pt x="926591" y="0"/>
                  </a:moveTo>
                  <a:lnTo>
                    <a:pt x="0" y="0"/>
                  </a:lnTo>
                  <a:lnTo>
                    <a:pt x="0" y="362712"/>
                  </a:lnTo>
                  <a:lnTo>
                    <a:pt x="926591" y="362712"/>
                  </a:lnTo>
                  <a:lnTo>
                    <a:pt x="926591" y="0"/>
                  </a:lnTo>
                  <a:close/>
                </a:path>
              </a:pathLst>
            </a:custGeom>
            <a:solidFill>
              <a:srgbClr val="FFFFFF"/>
            </a:solidFill>
          </p:spPr>
          <p:txBody>
            <a:bodyPr wrap="square" lIns="0" tIns="0" rIns="0" bIns="0" rtlCol="0"/>
            <a:lstStyle/>
            <a:p>
              <a:endParaRPr/>
            </a:p>
          </p:txBody>
        </p:sp>
      </p:grpSp>
      <p:sp>
        <p:nvSpPr>
          <p:cNvPr id="10" name="object 10"/>
          <p:cNvSpPr txBox="1"/>
          <p:nvPr/>
        </p:nvSpPr>
        <p:spPr>
          <a:xfrm>
            <a:off x="6189726" y="4645914"/>
            <a:ext cx="740410" cy="393700"/>
          </a:xfrm>
          <a:prstGeom prst="rect">
            <a:avLst/>
          </a:prstGeom>
        </p:spPr>
        <p:txBody>
          <a:bodyPr vert="horz" wrap="square" lIns="0" tIns="12065" rIns="0" bIns="0" rtlCol="0">
            <a:spAutoFit/>
          </a:bodyPr>
          <a:lstStyle/>
          <a:p>
            <a:pPr marL="12700" marR="5080" algn="just">
              <a:lnSpc>
                <a:spcPct val="100699"/>
              </a:lnSpc>
              <a:spcBef>
                <a:spcPts val="95"/>
              </a:spcBef>
            </a:pPr>
            <a:r>
              <a:rPr sz="800" i="1" spc="-10" dirty="0">
                <a:latin typeface="メイリオ"/>
                <a:cs typeface="メイリオ"/>
              </a:rPr>
              <a:t>⓪マイナンバー</a:t>
            </a:r>
            <a:r>
              <a:rPr sz="800" i="1" spc="-20" dirty="0">
                <a:latin typeface="メイリオ"/>
                <a:cs typeface="メイリオ"/>
              </a:rPr>
              <a:t>と紐づいたウォ</a:t>
            </a:r>
            <a:r>
              <a:rPr sz="800" i="1" spc="-10" dirty="0">
                <a:latin typeface="メイリオ"/>
                <a:cs typeface="メイリオ"/>
              </a:rPr>
              <a:t>レットを作成</a:t>
            </a:r>
            <a:endParaRPr sz="800">
              <a:latin typeface="メイリオ"/>
              <a:cs typeface="メイリオ"/>
            </a:endParaRPr>
          </a:p>
        </p:txBody>
      </p:sp>
      <p:pic>
        <p:nvPicPr>
          <p:cNvPr id="11" name="object 11"/>
          <p:cNvPicPr/>
          <p:nvPr/>
        </p:nvPicPr>
        <p:blipFill>
          <a:blip r:embed="rId4" cstate="print"/>
          <a:stretch>
            <a:fillRect/>
          </a:stretch>
        </p:blipFill>
        <p:spPr>
          <a:xfrm>
            <a:off x="2170176" y="1124711"/>
            <a:ext cx="3854196" cy="274320"/>
          </a:xfrm>
          <a:prstGeom prst="rect">
            <a:avLst/>
          </a:prstGeom>
        </p:spPr>
      </p:pic>
      <p:sp>
        <p:nvSpPr>
          <p:cNvPr id="12" name="object 12"/>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13" name="object 13"/>
          <p:cNvPicPr/>
          <p:nvPr/>
        </p:nvPicPr>
        <p:blipFill>
          <a:blip r:embed="rId5" cstate="print"/>
          <a:stretch>
            <a:fillRect/>
          </a:stretch>
        </p:blipFill>
        <p:spPr>
          <a:xfrm>
            <a:off x="6239255" y="1124711"/>
            <a:ext cx="3855720" cy="274320"/>
          </a:xfrm>
          <a:prstGeom prst="rect">
            <a:avLst/>
          </a:prstGeom>
        </p:spPr>
      </p:pic>
      <p:sp>
        <p:nvSpPr>
          <p:cNvPr id="14" name="object 14"/>
          <p:cNvSpPr txBox="1"/>
          <p:nvPr/>
        </p:nvSpPr>
        <p:spPr>
          <a:xfrm>
            <a:off x="7898258" y="1115696"/>
            <a:ext cx="553085" cy="228909"/>
          </a:xfrm>
          <a:prstGeom prst="rect">
            <a:avLst/>
          </a:prstGeom>
        </p:spPr>
        <p:txBody>
          <a:bodyPr vert="horz" wrap="square" lIns="0" tIns="13335" rIns="0" bIns="0" rtlCol="0">
            <a:spAutoFit/>
          </a:bodyPr>
          <a:lstStyle/>
          <a:p>
            <a:pPr>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15" name="object 15"/>
          <p:cNvGrpSpPr/>
          <p:nvPr/>
        </p:nvGrpSpPr>
        <p:grpSpPr>
          <a:xfrm>
            <a:off x="1964437" y="5779008"/>
            <a:ext cx="8156575" cy="638810"/>
            <a:chOff x="440436" y="5779008"/>
            <a:chExt cx="8156575" cy="638810"/>
          </a:xfrm>
        </p:grpSpPr>
        <p:pic>
          <p:nvPicPr>
            <p:cNvPr id="16" name="object 16"/>
            <p:cNvPicPr/>
            <p:nvPr/>
          </p:nvPicPr>
          <p:blipFill>
            <a:blip r:embed="rId6" cstate="print"/>
            <a:stretch>
              <a:fillRect/>
            </a:stretch>
          </p:blipFill>
          <p:spPr>
            <a:xfrm>
              <a:off x="704088" y="5791200"/>
              <a:ext cx="7892796" cy="626364"/>
            </a:xfrm>
            <a:prstGeom prst="rect">
              <a:avLst/>
            </a:prstGeom>
          </p:spPr>
        </p:pic>
        <p:sp>
          <p:nvSpPr>
            <p:cNvPr id="17" name="object 17"/>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18" name="object 18"/>
          <p:cNvSpPr txBox="1"/>
          <p:nvPr/>
        </p:nvSpPr>
        <p:spPr>
          <a:xfrm>
            <a:off x="1696923" y="5918403"/>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求められる</a:t>
            </a:r>
            <a:endParaRPr sz="1050">
              <a:latin typeface="メイリオ"/>
              <a:cs typeface="メイリオ"/>
            </a:endParaRPr>
          </a:p>
        </p:txBody>
      </p:sp>
      <p:sp>
        <p:nvSpPr>
          <p:cNvPr id="19" name="object 19"/>
          <p:cNvSpPr txBox="1"/>
          <p:nvPr/>
        </p:nvSpPr>
        <p:spPr>
          <a:xfrm>
            <a:off x="1696923" y="6081471"/>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主要な特性</a:t>
            </a:r>
            <a:endParaRPr sz="1050">
              <a:latin typeface="メイリオ"/>
              <a:cs typeface="メイリオ"/>
            </a:endParaRPr>
          </a:p>
        </p:txBody>
      </p:sp>
      <p:grpSp>
        <p:nvGrpSpPr>
          <p:cNvPr id="20" name="object 20"/>
          <p:cNvGrpSpPr/>
          <p:nvPr/>
        </p:nvGrpSpPr>
        <p:grpSpPr>
          <a:xfrm>
            <a:off x="7405115" y="5779008"/>
            <a:ext cx="2970530" cy="638810"/>
            <a:chOff x="5881115" y="5779008"/>
            <a:chExt cx="2970530" cy="638810"/>
          </a:xfrm>
        </p:grpSpPr>
        <p:sp>
          <p:nvSpPr>
            <p:cNvPr id="21" name="object 21"/>
            <p:cNvSpPr/>
            <p:nvPr/>
          </p:nvSpPr>
          <p:spPr>
            <a:xfrm>
              <a:off x="8388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22" name="object 22"/>
            <p:cNvPicPr/>
            <p:nvPr/>
          </p:nvPicPr>
          <p:blipFill>
            <a:blip r:embed="rId7" cstate="print"/>
            <a:stretch>
              <a:fillRect/>
            </a:stretch>
          </p:blipFill>
          <p:spPr>
            <a:xfrm>
              <a:off x="5881115" y="5884164"/>
              <a:ext cx="1092708" cy="437349"/>
            </a:xfrm>
            <a:prstGeom prst="rect">
              <a:avLst/>
            </a:prstGeom>
          </p:spPr>
        </p:pic>
        <p:pic>
          <p:nvPicPr>
            <p:cNvPr id="23" name="object 23"/>
            <p:cNvPicPr/>
            <p:nvPr/>
          </p:nvPicPr>
          <p:blipFill>
            <a:blip r:embed="rId8" cstate="print"/>
            <a:stretch>
              <a:fillRect/>
            </a:stretch>
          </p:blipFill>
          <p:spPr>
            <a:xfrm>
              <a:off x="5893307" y="5929884"/>
              <a:ext cx="1068311" cy="384098"/>
            </a:xfrm>
            <a:prstGeom prst="rect">
              <a:avLst/>
            </a:prstGeom>
          </p:spPr>
        </p:pic>
        <p:sp>
          <p:nvSpPr>
            <p:cNvPr id="24" name="object 24"/>
            <p:cNvSpPr/>
            <p:nvPr/>
          </p:nvSpPr>
          <p:spPr>
            <a:xfrm>
              <a:off x="5911595" y="5914644"/>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25" name="object 25"/>
            <p:cNvSpPr/>
            <p:nvPr/>
          </p:nvSpPr>
          <p:spPr>
            <a:xfrm>
              <a:off x="5911595" y="5914644"/>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grpSp>
      <p:pic>
        <p:nvPicPr>
          <p:cNvPr id="26" name="object 26"/>
          <p:cNvPicPr/>
          <p:nvPr/>
        </p:nvPicPr>
        <p:blipFill>
          <a:blip r:embed="rId9" cstate="print"/>
          <a:stretch>
            <a:fillRect/>
          </a:stretch>
        </p:blipFill>
        <p:spPr>
          <a:xfrm>
            <a:off x="2191512" y="1481327"/>
            <a:ext cx="3813048" cy="580644"/>
          </a:xfrm>
          <a:prstGeom prst="rect">
            <a:avLst/>
          </a:prstGeom>
        </p:spPr>
      </p:pic>
      <p:grpSp>
        <p:nvGrpSpPr>
          <p:cNvPr id="27" name="object 27"/>
          <p:cNvGrpSpPr/>
          <p:nvPr/>
        </p:nvGrpSpPr>
        <p:grpSpPr>
          <a:xfrm>
            <a:off x="2285874" y="1481327"/>
            <a:ext cx="7789545" cy="4121150"/>
            <a:chOff x="761873" y="1481327"/>
            <a:chExt cx="7789545" cy="4121150"/>
          </a:xfrm>
        </p:grpSpPr>
        <p:pic>
          <p:nvPicPr>
            <p:cNvPr id="28" name="object 28"/>
            <p:cNvPicPr/>
            <p:nvPr/>
          </p:nvPicPr>
          <p:blipFill>
            <a:blip r:embed="rId10" cstate="print"/>
            <a:stretch>
              <a:fillRect/>
            </a:stretch>
          </p:blipFill>
          <p:spPr>
            <a:xfrm>
              <a:off x="4881371" y="3992879"/>
              <a:ext cx="1834896" cy="361188"/>
            </a:xfrm>
            <a:prstGeom prst="rect">
              <a:avLst/>
            </a:prstGeom>
          </p:spPr>
        </p:pic>
        <p:sp>
          <p:nvSpPr>
            <p:cNvPr id="29" name="object 29"/>
            <p:cNvSpPr/>
            <p:nvPr/>
          </p:nvSpPr>
          <p:spPr>
            <a:xfrm>
              <a:off x="4881371" y="3992879"/>
              <a:ext cx="1835150" cy="361315"/>
            </a:xfrm>
            <a:custGeom>
              <a:avLst/>
              <a:gdLst/>
              <a:ahLst/>
              <a:cxnLst/>
              <a:rect l="l" t="t" r="r" b="b"/>
              <a:pathLst>
                <a:path w="1835150" h="361314">
                  <a:moveTo>
                    <a:pt x="0" y="361188"/>
                  </a:moveTo>
                  <a:lnTo>
                    <a:pt x="1834896" y="361188"/>
                  </a:lnTo>
                  <a:lnTo>
                    <a:pt x="1834896" y="0"/>
                  </a:lnTo>
                  <a:lnTo>
                    <a:pt x="0" y="0"/>
                  </a:lnTo>
                  <a:lnTo>
                    <a:pt x="0" y="361188"/>
                  </a:lnTo>
                  <a:close/>
                </a:path>
              </a:pathLst>
            </a:custGeom>
            <a:ln w="6350">
              <a:solidFill>
                <a:srgbClr val="BEBEBE"/>
              </a:solidFill>
            </a:ln>
          </p:spPr>
          <p:txBody>
            <a:bodyPr wrap="square" lIns="0" tIns="0" rIns="0" bIns="0" rtlCol="0"/>
            <a:lstStyle/>
            <a:p>
              <a:endParaRPr/>
            </a:p>
          </p:txBody>
        </p:sp>
        <p:sp>
          <p:nvSpPr>
            <p:cNvPr id="30" name="object 30"/>
            <p:cNvSpPr/>
            <p:nvPr/>
          </p:nvSpPr>
          <p:spPr>
            <a:xfrm>
              <a:off x="5349240" y="2679191"/>
              <a:ext cx="3025140" cy="2573655"/>
            </a:xfrm>
            <a:custGeom>
              <a:avLst/>
              <a:gdLst/>
              <a:ahLst/>
              <a:cxnLst/>
              <a:rect l="l" t="t" r="r" b="b"/>
              <a:pathLst>
                <a:path w="3025140" h="2573654">
                  <a:moveTo>
                    <a:pt x="258064" y="1762887"/>
                  </a:moveTo>
                  <a:lnTo>
                    <a:pt x="253174" y="1739138"/>
                  </a:lnTo>
                  <a:lnTo>
                    <a:pt x="240919" y="1679448"/>
                  </a:lnTo>
                  <a:lnTo>
                    <a:pt x="184404" y="1743202"/>
                  </a:lnTo>
                  <a:lnTo>
                    <a:pt x="215150" y="1751431"/>
                  </a:lnTo>
                  <a:lnTo>
                    <a:pt x="0" y="2555494"/>
                  </a:lnTo>
                  <a:lnTo>
                    <a:pt x="12192" y="2558796"/>
                  </a:lnTo>
                  <a:lnTo>
                    <a:pt x="227355" y="1754682"/>
                  </a:lnTo>
                  <a:lnTo>
                    <a:pt x="258064" y="1762887"/>
                  </a:lnTo>
                  <a:close/>
                </a:path>
                <a:path w="3025140" h="2573654">
                  <a:moveTo>
                    <a:pt x="480568" y="75946"/>
                  </a:moveTo>
                  <a:lnTo>
                    <a:pt x="474230" y="63500"/>
                  </a:lnTo>
                  <a:lnTo>
                    <a:pt x="441960" y="0"/>
                  </a:lnTo>
                  <a:lnTo>
                    <a:pt x="404368" y="76454"/>
                  </a:lnTo>
                  <a:lnTo>
                    <a:pt x="436067" y="76250"/>
                  </a:lnTo>
                  <a:lnTo>
                    <a:pt x="443738" y="1313688"/>
                  </a:lnTo>
                  <a:lnTo>
                    <a:pt x="456438" y="1313561"/>
                  </a:lnTo>
                  <a:lnTo>
                    <a:pt x="448767" y="76161"/>
                  </a:lnTo>
                  <a:lnTo>
                    <a:pt x="480568" y="75946"/>
                  </a:lnTo>
                  <a:close/>
                </a:path>
                <a:path w="3025140" h="2573654">
                  <a:moveTo>
                    <a:pt x="2785999" y="1257554"/>
                  </a:moveTo>
                  <a:lnTo>
                    <a:pt x="2775077" y="1250950"/>
                  </a:lnTo>
                  <a:lnTo>
                    <a:pt x="2084984" y="2387752"/>
                  </a:lnTo>
                  <a:lnTo>
                    <a:pt x="1565033" y="2115299"/>
                  </a:lnTo>
                  <a:lnTo>
                    <a:pt x="2465451" y="1269492"/>
                  </a:lnTo>
                  <a:lnTo>
                    <a:pt x="2456688" y="1260348"/>
                  </a:lnTo>
                  <a:lnTo>
                    <a:pt x="1553108" y="2109051"/>
                  </a:lnTo>
                  <a:lnTo>
                    <a:pt x="1543342" y="2103945"/>
                  </a:lnTo>
                  <a:lnTo>
                    <a:pt x="1543342" y="2118220"/>
                  </a:lnTo>
                  <a:lnTo>
                    <a:pt x="1332814" y="2315959"/>
                  </a:lnTo>
                  <a:lnTo>
                    <a:pt x="992390" y="2044433"/>
                  </a:lnTo>
                  <a:lnTo>
                    <a:pt x="1177048" y="1926247"/>
                  </a:lnTo>
                  <a:lnTo>
                    <a:pt x="1543342" y="2118220"/>
                  </a:lnTo>
                  <a:lnTo>
                    <a:pt x="1543342" y="2103945"/>
                  </a:lnTo>
                  <a:lnTo>
                    <a:pt x="1189304" y="1918398"/>
                  </a:lnTo>
                  <a:lnTo>
                    <a:pt x="2220976" y="1258062"/>
                  </a:lnTo>
                  <a:lnTo>
                    <a:pt x="2214118" y="1247394"/>
                  </a:lnTo>
                  <a:lnTo>
                    <a:pt x="1176375" y="1911616"/>
                  </a:lnTo>
                  <a:lnTo>
                    <a:pt x="766902" y="1697037"/>
                  </a:lnTo>
                  <a:lnTo>
                    <a:pt x="770001" y="1691132"/>
                  </a:lnTo>
                  <a:lnTo>
                    <a:pt x="781685" y="1668907"/>
                  </a:lnTo>
                  <a:lnTo>
                    <a:pt x="696468" y="1667256"/>
                  </a:lnTo>
                  <a:lnTo>
                    <a:pt x="746252" y="1736344"/>
                  </a:lnTo>
                  <a:lnTo>
                    <a:pt x="761034" y="1708200"/>
                  </a:lnTo>
                  <a:lnTo>
                    <a:pt x="1164120" y="1919465"/>
                  </a:lnTo>
                  <a:lnTo>
                    <a:pt x="981913" y="2036089"/>
                  </a:lnTo>
                  <a:lnTo>
                    <a:pt x="578637" y="1714423"/>
                  </a:lnTo>
                  <a:lnTo>
                    <a:pt x="584949" y="1706499"/>
                  </a:lnTo>
                  <a:lnTo>
                    <a:pt x="598424" y="1689608"/>
                  </a:lnTo>
                  <a:lnTo>
                    <a:pt x="515112" y="1671828"/>
                  </a:lnTo>
                  <a:lnTo>
                    <a:pt x="550926" y="1749171"/>
                  </a:lnTo>
                  <a:lnTo>
                    <a:pt x="570738" y="1724317"/>
                  </a:lnTo>
                  <a:lnTo>
                    <a:pt x="970635" y="2043315"/>
                  </a:lnTo>
                  <a:lnTo>
                    <a:pt x="673481" y="2233511"/>
                  </a:lnTo>
                  <a:lnTo>
                    <a:pt x="391236" y="1746796"/>
                  </a:lnTo>
                  <a:lnTo>
                    <a:pt x="410375" y="1735709"/>
                  </a:lnTo>
                  <a:lnTo>
                    <a:pt x="418719" y="1730883"/>
                  </a:lnTo>
                  <a:lnTo>
                    <a:pt x="347472" y="1684020"/>
                  </a:lnTo>
                  <a:lnTo>
                    <a:pt x="352679" y="1769110"/>
                  </a:lnTo>
                  <a:lnTo>
                    <a:pt x="380238" y="1753158"/>
                  </a:lnTo>
                  <a:lnTo>
                    <a:pt x="662749" y="2240369"/>
                  </a:lnTo>
                  <a:lnTo>
                    <a:pt x="348780" y="2441333"/>
                  </a:lnTo>
                  <a:lnTo>
                    <a:pt x="331724" y="2414651"/>
                  </a:lnTo>
                  <a:lnTo>
                    <a:pt x="288036" y="2487803"/>
                  </a:lnTo>
                  <a:lnTo>
                    <a:pt x="372745" y="2478786"/>
                  </a:lnTo>
                  <a:lnTo>
                    <a:pt x="359981" y="2458847"/>
                  </a:lnTo>
                  <a:lnTo>
                    <a:pt x="355612" y="2452014"/>
                  </a:lnTo>
                  <a:lnTo>
                    <a:pt x="669112" y="2251354"/>
                  </a:lnTo>
                  <a:lnTo>
                    <a:pt x="848360" y="2560447"/>
                  </a:lnTo>
                  <a:lnTo>
                    <a:pt x="859409" y="2554097"/>
                  </a:lnTo>
                  <a:lnTo>
                    <a:pt x="679843" y="2244483"/>
                  </a:lnTo>
                  <a:lnTo>
                    <a:pt x="981100" y="2051659"/>
                  </a:lnTo>
                  <a:lnTo>
                    <a:pt x="1323454" y="2324747"/>
                  </a:lnTo>
                  <a:lnTo>
                    <a:pt x="1226159" y="2416137"/>
                  </a:lnTo>
                  <a:lnTo>
                    <a:pt x="1204455" y="2393061"/>
                  </a:lnTo>
                  <a:lnTo>
                    <a:pt x="1175004" y="2472944"/>
                  </a:lnTo>
                  <a:lnTo>
                    <a:pt x="1256665" y="2448560"/>
                  </a:lnTo>
                  <a:lnTo>
                    <a:pt x="1243037" y="2434082"/>
                  </a:lnTo>
                  <a:lnTo>
                    <a:pt x="1234897" y="2425420"/>
                  </a:lnTo>
                  <a:lnTo>
                    <a:pt x="1333525" y="2332774"/>
                  </a:lnTo>
                  <a:lnTo>
                    <a:pt x="1621663" y="2562606"/>
                  </a:lnTo>
                  <a:lnTo>
                    <a:pt x="1629664" y="2552712"/>
                  </a:lnTo>
                  <a:lnTo>
                    <a:pt x="1342872" y="2323985"/>
                  </a:lnTo>
                  <a:lnTo>
                    <a:pt x="1555267" y="2124481"/>
                  </a:lnTo>
                  <a:lnTo>
                    <a:pt x="2078380" y="2398623"/>
                  </a:lnTo>
                  <a:lnTo>
                    <a:pt x="2074799" y="2404529"/>
                  </a:lnTo>
                  <a:lnTo>
                    <a:pt x="2047621" y="2387981"/>
                  </a:lnTo>
                  <a:lnTo>
                    <a:pt x="2040636" y="2472944"/>
                  </a:lnTo>
                  <a:lnTo>
                    <a:pt x="2112772" y="2427605"/>
                  </a:lnTo>
                  <a:lnTo>
                    <a:pt x="2103577" y="2422017"/>
                  </a:lnTo>
                  <a:lnTo>
                    <a:pt x="2085619" y="2411095"/>
                  </a:lnTo>
                  <a:lnTo>
                    <a:pt x="2089607" y="2404516"/>
                  </a:lnTo>
                  <a:lnTo>
                    <a:pt x="2412365" y="2573655"/>
                  </a:lnTo>
                  <a:lnTo>
                    <a:pt x="2418207" y="2562352"/>
                  </a:lnTo>
                  <a:lnTo>
                    <a:pt x="2096211" y="2393632"/>
                  </a:lnTo>
                  <a:lnTo>
                    <a:pt x="2785999" y="1257554"/>
                  </a:lnTo>
                  <a:close/>
                </a:path>
                <a:path w="3025140" h="2573654">
                  <a:moveTo>
                    <a:pt x="3024759" y="2393696"/>
                  </a:moveTo>
                  <a:lnTo>
                    <a:pt x="2993098" y="2396299"/>
                  </a:lnTo>
                  <a:lnTo>
                    <a:pt x="2898902" y="1258316"/>
                  </a:lnTo>
                  <a:lnTo>
                    <a:pt x="2886202" y="1259332"/>
                  </a:lnTo>
                  <a:lnTo>
                    <a:pt x="2980398" y="2397341"/>
                  </a:lnTo>
                  <a:lnTo>
                    <a:pt x="2948813" y="2399919"/>
                  </a:lnTo>
                  <a:lnTo>
                    <a:pt x="2993009" y="2472690"/>
                  </a:lnTo>
                  <a:lnTo>
                    <a:pt x="3018218" y="2409952"/>
                  </a:lnTo>
                  <a:lnTo>
                    <a:pt x="3024759" y="2393696"/>
                  </a:lnTo>
                  <a:close/>
                </a:path>
              </a:pathLst>
            </a:custGeom>
            <a:solidFill>
              <a:srgbClr val="A6A6A6"/>
            </a:solidFill>
          </p:spPr>
          <p:txBody>
            <a:bodyPr wrap="square" lIns="0" tIns="0" rIns="0" bIns="0" rtlCol="0"/>
            <a:lstStyle/>
            <a:p>
              <a:endParaRPr/>
            </a:p>
          </p:txBody>
        </p:sp>
        <p:sp>
          <p:nvSpPr>
            <p:cNvPr id="31" name="object 31"/>
            <p:cNvSpPr/>
            <p:nvPr/>
          </p:nvSpPr>
          <p:spPr>
            <a:xfrm>
              <a:off x="7549895" y="3936492"/>
              <a:ext cx="699135" cy="0"/>
            </a:xfrm>
            <a:custGeom>
              <a:avLst/>
              <a:gdLst/>
              <a:ahLst/>
              <a:cxnLst/>
              <a:rect l="l" t="t" r="r" b="b"/>
              <a:pathLst>
                <a:path w="699134">
                  <a:moveTo>
                    <a:pt x="0" y="0"/>
                  </a:moveTo>
                  <a:lnTo>
                    <a:pt x="699007" y="0"/>
                  </a:lnTo>
                </a:path>
              </a:pathLst>
            </a:custGeom>
            <a:ln w="6350">
              <a:solidFill>
                <a:srgbClr val="A6A6A6"/>
              </a:solidFill>
            </a:ln>
          </p:spPr>
          <p:txBody>
            <a:bodyPr wrap="square" lIns="0" tIns="0" rIns="0" bIns="0" rtlCol="0"/>
            <a:lstStyle/>
            <a:p>
              <a:endParaRPr/>
            </a:p>
          </p:txBody>
        </p:sp>
        <p:pic>
          <p:nvPicPr>
            <p:cNvPr id="32" name="object 32"/>
            <p:cNvPicPr/>
            <p:nvPr/>
          </p:nvPicPr>
          <p:blipFill>
            <a:blip r:embed="rId11" cstate="print"/>
            <a:stretch>
              <a:fillRect/>
            </a:stretch>
          </p:blipFill>
          <p:spPr>
            <a:xfrm>
              <a:off x="6284018" y="2266187"/>
              <a:ext cx="375860" cy="461772"/>
            </a:xfrm>
            <a:prstGeom prst="rect">
              <a:avLst/>
            </a:prstGeom>
          </p:spPr>
        </p:pic>
        <p:sp>
          <p:nvSpPr>
            <p:cNvPr id="33" name="object 33"/>
            <p:cNvSpPr/>
            <p:nvPr/>
          </p:nvSpPr>
          <p:spPr>
            <a:xfrm>
              <a:off x="4860036" y="2313431"/>
              <a:ext cx="3429000" cy="363220"/>
            </a:xfrm>
            <a:custGeom>
              <a:avLst/>
              <a:gdLst/>
              <a:ahLst/>
              <a:cxnLst/>
              <a:rect l="l" t="t" r="r" b="b"/>
              <a:pathLst>
                <a:path w="3429000" h="363219">
                  <a:moveTo>
                    <a:pt x="0" y="362712"/>
                  </a:moveTo>
                  <a:lnTo>
                    <a:pt x="3429000" y="362712"/>
                  </a:lnTo>
                  <a:lnTo>
                    <a:pt x="3429000" y="0"/>
                  </a:lnTo>
                  <a:lnTo>
                    <a:pt x="0" y="0"/>
                  </a:lnTo>
                  <a:lnTo>
                    <a:pt x="0" y="362712"/>
                  </a:lnTo>
                  <a:close/>
                </a:path>
              </a:pathLst>
            </a:custGeom>
            <a:ln w="6350">
              <a:solidFill>
                <a:srgbClr val="A6A6A6"/>
              </a:solidFill>
            </a:ln>
          </p:spPr>
          <p:txBody>
            <a:bodyPr wrap="square" lIns="0" tIns="0" rIns="0" bIns="0" rtlCol="0"/>
            <a:lstStyle/>
            <a:p>
              <a:endParaRPr/>
            </a:p>
          </p:txBody>
        </p:sp>
        <p:pic>
          <p:nvPicPr>
            <p:cNvPr id="34" name="object 34"/>
            <p:cNvPicPr/>
            <p:nvPr/>
          </p:nvPicPr>
          <p:blipFill>
            <a:blip r:embed="rId12" cstate="print"/>
            <a:stretch>
              <a:fillRect/>
            </a:stretch>
          </p:blipFill>
          <p:spPr>
            <a:xfrm>
              <a:off x="5169407" y="5274563"/>
              <a:ext cx="437388" cy="295656"/>
            </a:xfrm>
            <a:prstGeom prst="rect">
              <a:avLst/>
            </a:prstGeom>
          </p:spPr>
        </p:pic>
        <p:pic>
          <p:nvPicPr>
            <p:cNvPr id="35" name="object 35"/>
            <p:cNvPicPr/>
            <p:nvPr/>
          </p:nvPicPr>
          <p:blipFill>
            <a:blip r:embed="rId13" cstate="print"/>
            <a:stretch>
              <a:fillRect/>
            </a:stretch>
          </p:blipFill>
          <p:spPr>
            <a:xfrm>
              <a:off x="6128004" y="5274563"/>
              <a:ext cx="435864" cy="295656"/>
            </a:xfrm>
            <a:prstGeom prst="rect">
              <a:avLst/>
            </a:prstGeom>
          </p:spPr>
        </p:pic>
        <p:pic>
          <p:nvPicPr>
            <p:cNvPr id="36" name="object 36"/>
            <p:cNvPicPr/>
            <p:nvPr/>
          </p:nvPicPr>
          <p:blipFill>
            <a:blip r:embed="rId14" cstate="print"/>
            <a:stretch>
              <a:fillRect/>
            </a:stretch>
          </p:blipFill>
          <p:spPr>
            <a:xfrm>
              <a:off x="7051548" y="5274563"/>
              <a:ext cx="435864" cy="295656"/>
            </a:xfrm>
            <a:prstGeom prst="rect">
              <a:avLst/>
            </a:prstGeom>
          </p:spPr>
        </p:pic>
        <p:pic>
          <p:nvPicPr>
            <p:cNvPr id="37" name="object 37"/>
            <p:cNvPicPr/>
            <p:nvPr/>
          </p:nvPicPr>
          <p:blipFill>
            <a:blip r:embed="rId15" cstate="print"/>
            <a:stretch>
              <a:fillRect/>
            </a:stretch>
          </p:blipFill>
          <p:spPr>
            <a:xfrm>
              <a:off x="7979664" y="5274563"/>
              <a:ext cx="437387" cy="295656"/>
            </a:xfrm>
            <a:prstGeom prst="rect">
              <a:avLst/>
            </a:prstGeom>
          </p:spPr>
        </p:pic>
        <p:sp>
          <p:nvSpPr>
            <p:cNvPr id="38" name="object 38"/>
            <p:cNvSpPr/>
            <p:nvPr/>
          </p:nvSpPr>
          <p:spPr>
            <a:xfrm>
              <a:off x="4860036" y="5237987"/>
              <a:ext cx="771525" cy="361315"/>
            </a:xfrm>
            <a:custGeom>
              <a:avLst/>
              <a:gdLst/>
              <a:ahLst/>
              <a:cxnLst/>
              <a:rect l="l" t="t" r="r" b="b"/>
              <a:pathLst>
                <a:path w="771525" h="361314">
                  <a:moveTo>
                    <a:pt x="0" y="361188"/>
                  </a:moveTo>
                  <a:lnTo>
                    <a:pt x="771143" y="361188"/>
                  </a:lnTo>
                  <a:lnTo>
                    <a:pt x="771143" y="0"/>
                  </a:lnTo>
                  <a:lnTo>
                    <a:pt x="0" y="0"/>
                  </a:lnTo>
                  <a:lnTo>
                    <a:pt x="0" y="361188"/>
                  </a:lnTo>
                  <a:close/>
                </a:path>
              </a:pathLst>
            </a:custGeom>
            <a:ln w="6350">
              <a:solidFill>
                <a:srgbClr val="A6A6A6"/>
              </a:solidFill>
            </a:ln>
          </p:spPr>
          <p:txBody>
            <a:bodyPr wrap="square" lIns="0" tIns="0" rIns="0" bIns="0" rtlCol="0"/>
            <a:lstStyle/>
            <a:p>
              <a:endParaRPr/>
            </a:p>
          </p:txBody>
        </p:sp>
        <p:pic>
          <p:nvPicPr>
            <p:cNvPr id="39" name="object 39"/>
            <p:cNvPicPr/>
            <p:nvPr/>
          </p:nvPicPr>
          <p:blipFill>
            <a:blip r:embed="rId11" cstate="print"/>
            <a:stretch>
              <a:fillRect/>
            </a:stretch>
          </p:blipFill>
          <p:spPr>
            <a:xfrm>
              <a:off x="2061298" y="2266187"/>
              <a:ext cx="377101" cy="461772"/>
            </a:xfrm>
            <a:prstGeom prst="rect">
              <a:avLst/>
            </a:prstGeom>
          </p:spPr>
        </p:pic>
        <p:sp>
          <p:nvSpPr>
            <p:cNvPr id="40" name="object 40"/>
            <p:cNvSpPr/>
            <p:nvPr/>
          </p:nvSpPr>
          <p:spPr>
            <a:xfrm>
              <a:off x="765048" y="2313431"/>
              <a:ext cx="3107690" cy="363220"/>
            </a:xfrm>
            <a:custGeom>
              <a:avLst/>
              <a:gdLst/>
              <a:ahLst/>
              <a:cxnLst/>
              <a:rect l="l" t="t" r="r" b="b"/>
              <a:pathLst>
                <a:path w="3107690" h="363219">
                  <a:moveTo>
                    <a:pt x="0" y="362712"/>
                  </a:moveTo>
                  <a:lnTo>
                    <a:pt x="3107436" y="362712"/>
                  </a:lnTo>
                  <a:lnTo>
                    <a:pt x="3107436" y="0"/>
                  </a:lnTo>
                  <a:lnTo>
                    <a:pt x="0" y="0"/>
                  </a:lnTo>
                  <a:lnTo>
                    <a:pt x="0" y="362712"/>
                  </a:lnTo>
                  <a:close/>
                </a:path>
              </a:pathLst>
            </a:custGeom>
            <a:ln w="6350">
              <a:solidFill>
                <a:srgbClr val="A6A6A6"/>
              </a:solidFill>
            </a:ln>
          </p:spPr>
          <p:txBody>
            <a:bodyPr wrap="square" lIns="0" tIns="0" rIns="0" bIns="0" rtlCol="0"/>
            <a:lstStyle/>
            <a:p>
              <a:endParaRPr/>
            </a:p>
          </p:txBody>
        </p:sp>
        <p:sp>
          <p:nvSpPr>
            <p:cNvPr id="41" name="object 41"/>
            <p:cNvSpPr/>
            <p:nvPr/>
          </p:nvSpPr>
          <p:spPr>
            <a:xfrm>
              <a:off x="1048512" y="2685287"/>
              <a:ext cx="2514600" cy="2536825"/>
            </a:xfrm>
            <a:custGeom>
              <a:avLst/>
              <a:gdLst/>
              <a:ahLst/>
              <a:cxnLst/>
              <a:rect l="l" t="t" r="r" b="b"/>
              <a:pathLst>
                <a:path w="2514600" h="2536825">
                  <a:moveTo>
                    <a:pt x="76200" y="76200"/>
                  </a:moveTo>
                  <a:lnTo>
                    <a:pt x="69850" y="63500"/>
                  </a:lnTo>
                  <a:lnTo>
                    <a:pt x="38100" y="0"/>
                  </a:lnTo>
                  <a:lnTo>
                    <a:pt x="0" y="76200"/>
                  </a:lnTo>
                  <a:lnTo>
                    <a:pt x="31750" y="76200"/>
                  </a:lnTo>
                  <a:lnTo>
                    <a:pt x="31750" y="2536698"/>
                  </a:lnTo>
                  <a:lnTo>
                    <a:pt x="44450" y="2536698"/>
                  </a:lnTo>
                  <a:lnTo>
                    <a:pt x="44450" y="76200"/>
                  </a:lnTo>
                  <a:lnTo>
                    <a:pt x="76200" y="76200"/>
                  </a:lnTo>
                  <a:close/>
                </a:path>
                <a:path w="2514600" h="2536825">
                  <a:moveTo>
                    <a:pt x="914400" y="76200"/>
                  </a:moveTo>
                  <a:lnTo>
                    <a:pt x="908050" y="63500"/>
                  </a:lnTo>
                  <a:lnTo>
                    <a:pt x="876300" y="0"/>
                  </a:lnTo>
                  <a:lnTo>
                    <a:pt x="838200" y="76200"/>
                  </a:lnTo>
                  <a:lnTo>
                    <a:pt x="869950" y="76200"/>
                  </a:lnTo>
                  <a:lnTo>
                    <a:pt x="869950" y="2536698"/>
                  </a:lnTo>
                  <a:lnTo>
                    <a:pt x="882650" y="2536698"/>
                  </a:lnTo>
                  <a:lnTo>
                    <a:pt x="882650" y="76200"/>
                  </a:lnTo>
                  <a:lnTo>
                    <a:pt x="914400" y="76200"/>
                  </a:lnTo>
                  <a:close/>
                </a:path>
                <a:path w="2514600" h="2536825">
                  <a:moveTo>
                    <a:pt x="1571244" y="76200"/>
                  </a:moveTo>
                  <a:lnTo>
                    <a:pt x="1564894" y="63500"/>
                  </a:lnTo>
                  <a:lnTo>
                    <a:pt x="1533144" y="0"/>
                  </a:lnTo>
                  <a:lnTo>
                    <a:pt x="1495044" y="76200"/>
                  </a:lnTo>
                  <a:lnTo>
                    <a:pt x="1526794" y="76200"/>
                  </a:lnTo>
                  <a:lnTo>
                    <a:pt x="1526794" y="2536698"/>
                  </a:lnTo>
                  <a:lnTo>
                    <a:pt x="1539494" y="2536698"/>
                  </a:lnTo>
                  <a:lnTo>
                    <a:pt x="1539494" y="76200"/>
                  </a:lnTo>
                  <a:lnTo>
                    <a:pt x="1571244" y="76200"/>
                  </a:lnTo>
                  <a:close/>
                </a:path>
                <a:path w="2514600" h="2536825">
                  <a:moveTo>
                    <a:pt x="2514600" y="76200"/>
                  </a:moveTo>
                  <a:lnTo>
                    <a:pt x="2508250" y="63500"/>
                  </a:lnTo>
                  <a:lnTo>
                    <a:pt x="2476500" y="0"/>
                  </a:lnTo>
                  <a:lnTo>
                    <a:pt x="2438400" y="76200"/>
                  </a:lnTo>
                  <a:lnTo>
                    <a:pt x="2470150" y="76200"/>
                  </a:lnTo>
                  <a:lnTo>
                    <a:pt x="2470150" y="2536698"/>
                  </a:lnTo>
                  <a:lnTo>
                    <a:pt x="2482850" y="2536698"/>
                  </a:lnTo>
                  <a:lnTo>
                    <a:pt x="2482850" y="76200"/>
                  </a:lnTo>
                  <a:lnTo>
                    <a:pt x="2514600" y="76200"/>
                  </a:lnTo>
                  <a:close/>
                </a:path>
              </a:pathLst>
            </a:custGeom>
            <a:solidFill>
              <a:srgbClr val="A6A6A6"/>
            </a:solidFill>
          </p:spPr>
          <p:txBody>
            <a:bodyPr wrap="square" lIns="0" tIns="0" rIns="0" bIns="0" rtlCol="0"/>
            <a:lstStyle/>
            <a:p>
              <a:endParaRPr/>
            </a:p>
          </p:txBody>
        </p:sp>
        <p:pic>
          <p:nvPicPr>
            <p:cNvPr id="42" name="object 42"/>
            <p:cNvPicPr/>
            <p:nvPr/>
          </p:nvPicPr>
          <p:blipFill>
            <a:blip r:embed="rId16" cstate="print"/>
            <a:stretch>
              <a:fillRect/>
            </a:stretch>
          </p:blipFill>
          <p:spPr>
            <a:xfrm>
              <a:off x="4738115" y="1481327"/>
              <a:ext cx="3813047" cy="580644"/>
            </a:xfrm>
            <a:prstGeom prst="rect">
              <a:avLst/>
            </a:prstGeom>
          </p:spPr>
        </p:pic>
      </p:grpSp>
      <p:sp>
        <p:nvSpPr>
          <p:cNvPr id="43" name="object 43"/>
          <p:cNvSpPr txBox="1"/>
          <p:nvPr/>
        </p:nvSpPr>
        <p:spPr>
          <a:xfrm>
            <a:off x="2220875" y="4101466"/>
            <a:ext cx="332105" cy="135935"/>
          </a:xfrm>
          <a:prstGeom prst="rect">
            <a:avLst/>
          </a:prstGeom>
        </p:spPr>
        <p:txBody>
          <a:bodyPr vert="horz" wrap="square" lIns="0" tIns="12700" rIns="0" bIns="0" rtlCol="0">
            <a:spAutoFit/>
          </a:bodyPr>
          <a:lstStyle/>
          <a:p>
            <a:pPr marL="12700">
              <a:spcBef>
                <a:spcPts val="100"/>
              </a:spcBef>
            </a:pPr>
            <a:r>
              <a:rPr sz="800" i="1" spc="-20" dirty="0">
                <a:latin typeface="メイリオ"/>
                <a:cs typeface="メイリオ"/>
              </a:rPr>
              <a:t>①申請</a:t>
            </a:r>
            <a:endParaRPr sz="800">
              <a:latin typeface="メイリオ"/>
              <a:cs typeface="メイリオ"/>
            </a:endParaRPr>
          </a:p>
        </p:txBody>
      </p:sp>
      <p:grpSp>
        <p:nvGrpSpPr>
          <p:cNvPr id="44" name="object 44"/>
          <p:cNvGrpSpPr/>
          <p:nvPr/>
        </p:nvGrpSpPr>
        <p:grpSpPr>
          <a:xfrm>
            <a:off x="2276729" y="2313304"/>
            <a:ext cx="7741920" cy="3289300"/>
            <a:chOff x="752729" y="2313304"/>
            <a:chExt cx="7741920" cy="3289300"/>
          </a:xfrm>
        </p:grpSpPr>
        <p:pic>
          <p:nvPicPr>
            <p:cNvPr id="45" name="object 45"/>
            <p:cNvPicPr/>
            <p:nvPr/>
          </p:nvPicPr>
          <p:blipFill>
            <a:blip r:embed="rId17" cstate="print"/>
            <a:stretch>
              <a:fillRect/>
            </a:stretch>
          </p:blipFill>
          <p:spPr>
            <a:xfrm>
              <a:off x="4933188" y="5256275"/>
              <a:ext cx="312420" cy="310896"/>
            </a:xfrm>
            <a:prstGeom prst="rect">
              <a:avLst/>
            </a:prstGeom>
          </p:spPr>
        </p:pic>
        <p:sp>
          <p:nvSpPr>
            <p:cNvPr id="46" name="object 46"/>
            <p:cNvSpPr/>
            <p:nvPr/>
          </p:nvSpPr>
          <p:spPr>
            <a:xfrm>
              <a:off x="5792724" y="5237987"/>
              <a:ext cx="2636520" cy="361315"/>
            </a:xfrm>
            <a:custGeom>
              <a:avLst/>
              <a:gdLst/>
              <a:ahLst/>
              <a:cxnLst/>
              <a:rect l="l" t="t" r="r" b="b"/>
              <a:pathLst>
                <a:path w="2636520" h="361314">
                  <a:moveTo>
                    <a:pt x="0" y="361188"/>
                  </a:moveTo>
                  <a:lnTo>
                    <a:pt x="771144" y="361188"/>
                  </a:lnTo>
                  <a:lnTo>
                    <a:pt x="771144" y="0"/>
                  </a:lnTo>
                  <a:lnTo>
                    <a:pt x="0" y="0"/>
                  </a:lnTo>
                  <a:lnTo>
                    <a:pt x="0" y="361188"/>
                  </a:lnTo>
                  <a:close/>
                </a:path>
                <a:path w="2636520" h="361314">
                  <a:moveTo>
                    <a:pt x="932687" y="361188"/>
                  </a:moveTo>
                  <a:lnTo>
                    <a:pt x="1703831" y="361188"/>
                  </a:lnTo>
                  <a:lnTo>
                    <a:pt x="1703831" y="0"/>
                  </a:lnTo>
                  <a:lnTo>
                    <a:pt x="932687" y="0"/>
                  </a:lnTo>
                  <a:lnTo>
                    <a:pt x="932687" y="361188"/>
                  </a:lnTo>
                  <a:close/>
                </a:path>
                <a:path w="2636520" h="361314">
                  <a:moveTo>
                    <a:pt x="1865376" y="361188"/>
                  </a:moveTo>
                  <a:lnTo>
                    <a:pt x="2636520" y="361188"/>
                  </a:lnTo>
                  <a:lnTo>
                    <a:pt x="2636520" y="0"/>
                  </a:lnTo>
                  <a:lnTo>
                    <a:pt x="1865376" y="0"/>
                  </a:lnTo>
                  <a:lnTo>
                    <a:pt x="1865376" y="361188"/>
                  </a:lnTo>
                  <a:close/>
                </a:path>
              </a:pathLst>
            </a:custGeom>
            <a:ln w="6350">
              <a:solidFill>
                <a:srgbClr val="A6A6A6"/>
              </a:solidFill>
            </a:ln>
          </p:spPr>
          <p:txBody>
            <a:bodyPr wrap="square" lIns="0" tIns="0" rIns="0" bIns="0" rtlCol="0"/>
            <a:lstStyle/>
            <a:p>
              <a:endParaRPr/>
            </a:p>
          </p:txBody>
        </p:sp>
        <p:pic>
          <p:nvPicPr>
            <p:cNvPr id="47" name="object 47"/>
            <p:cNvPicPr/>
            <p:nvPr/>
          </p:nvPicPr>
          <p:blipFill>
            <a:blip r:embed="rId17" cstate="print"/>
            <a:stretch>
              <a:fillRect/>
            </a:stretch>
          </p:blipFill>
          <p:spPr>
            <a:xfrm>
              <a:off x="5865875" y="5256275"/>
              <a:ext cx="312420" cy="310896"/>
            </a:xfrm>
            <a:prstGeom prst="rect">
              <a:avLst/>
            </a:prstGeom>
          </p:spPr>
        </p:pic>
        <p:pic>
          <p:nvPicPr>
            <p:cNvPr id="48" name="object 48"/>
            <p:cNvPicPr/>
            <p:nvPr/>
          </p:nvPicPr>
          <p:blipFill>
            <a:blip r:embed="rId17" cstate="print"/>
            <a:stretch>
              <a:fillRect/>
            </a:stretch>
          </p:blipFill>
          <p:spPr>
            <a:xfrm>
              <a:off x="6761988" y="5256275"/>
              <a:ext cx="312419" cy="310896"/>
            </a:xfrm>
            <a:prstGeom prst="rect">
              <a:avLst/>
            </a:prstGeom>
          </p:spPr>
        </p:pic>
        <p:pic>
          <p:nvPicPr>
            <p:cNvPr id="49" name="object 49"/>
            <p:cNvPicPr/>
            <p:nvPr/>
          </p:nvPicPr>
          <p:blipFill>
            <a:blip r:embed="rId18" cstate="print"/>
            <a:stretch>
              <a:fillRect/>
            </a:stretch>
          </p:blipFill>
          <p:spPr>
            <a:xfrm>
              <a:off x="7744861" y="5256275"/>
              <a:ext cx="224134" cy="310896"/>
            </a:xfrm>
            <a:prstGeom prst="rect">
              <a:avLst/>
            </a:prstGeom>
          </p:spPr>
        </p:pic>
        <p:pic>
          <p:nvPicPr>
            <p:cNvPr id="50" name="object 50"/>
            <p:cNvPicPr/>
            <p:nvPr/>
          </p:nvPicPr>
          <p:blipFill>
            <a:blip r:embed="rId19" cstate="print"/>
            <a:stretch>
              <a:fillRect/>
            </a:stretch>
          </p:blipFill>
          <p:spPr>
            <a:xfrm>
              <a:off x="5221224" y="5297423"/>
              <a:ext cx="342900" cy="245363"/>
            </a:xfrm>
            <a:prstGeom prst="rect">
              <a:avLst/>
            </a:prstGeom>
          </p:spPr>
        </p:pic>
        <p:sp>
          <p:nvSpPr>
            <p:cNvPr id="51" name="object 51"/>
            <p:cNvSpPr/>
            <p:nvPr/>
          </p:nvSpPr>
          <p:spPr>
            <a:xfrm>
              <a:off x="5221224" y="5297423"/>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pic>
          <p:nvPicPr>
            <p:cNvPr id="52" name="object 52"/>
            <p:cNvPicPr/>
            <p:nvPr/>
          </p:nvPicPr>
          <p:blipFill>
            <a:blip r:embed="rId20" cstate="print"/>
            <a:stretch>
              <a:fillRect/>
            </a:stretch>
          </p:blipFill>
          <p:spPr>
            <a:xfrm>
              <a:off x="6170675" y="5297423"/>
              <a:ext cx="342900" cy="245363"/>
            </a:xfrm>
            <a:prstGeom prst="rect">
              <a:avLst/>
            </a:prstGeom>
          </p:spPr>
        </p:pic>
        <p:sp>
          <p:nvSpPr>
            <p:cNvPr id="53" name="object 53"/>
            <p:cNvSpPr/>
            <p:nvPr/>
          </p:nvSpPr>
          <p:spPr>
            <a:xfrm>
              <a:off x="6170675" y="5297423"/>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pic>
          <p:nvPicPr>
            <p:cNvPr id="54" name="object 54"/>
            <p:cNvPicPr/>
            <p:nvPr/>
          </p:nvPicPr>
          <p:blipFill>
            <a:blip r:embed="rId21" cstate="print"/>
            <a:stretch>
              <a:fillRect/>
            </a:stretch>
          </p:blipFill>
          <p:spPr>
            <a:xfrm>
              <a:off x="7110983" y="5297423"/>
              <a:ext cx="341375" cy="245363"/>
            </a:xfrm>
            <a:prstGeom prst="rect">
              <a:avLst/>
            </a:prstGeom>
          </p:spPr>
        </p:pic>
        <p:sp>
          <p:nvSpPr>
            <p:cNvPr id="55" name="object 55"/>
            <p:cNvSpPr/>
            <p:nvPr/>
          </p:nvSpPr>
          <p:spPr>
            <a:xfrm>
              <a:off x="7110983" y="5297423"/>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49">
              <a:solidFill>
                <a:srgbClr val="A6A6A6"/>
              </a:solidFill>
            </a:ln>
          </p:spPr>
          <p:txBody>
            <a:bodyPr wrap="square" lIns="0" tIns="0" rIns="0" bIns="0" rtlCol="0"/>
            <a:lstStyle/>
            <a:p>
              <a:endParaRPr/>
            </a:p>
          </p:txBody>
        </p:sp>
        <p:pic>
          <p:nvPicPr>
            <p:cNvPr id="56" name="object 56"/>
            <p:cNvPicPr/>
            <p:nvPr/>
          </p:nvPicPr>
          <p:blipFill>
            <a:blip r:embed="rId22" cstate="print"/>
            <a:stretch>
              <a:fillRect/>
            </a:stretch>
          </p:blipFill>
          <p:spPr>
            <a:xfrm>
              <a:off x="8028432" y="5297423"/>
              <a:ext cx="341375" cy="245363"/>
            </a:xfrm>
            <a:prstGeom prst="rect">
              <a:avLst/>
            </a:prstGeom>
          </p:spPr>
        </p:pic>
        <p:sp>
          <p:nvSpPr>
            <p:cNvPr id="57" name="object 57"/>
            <p:cNvSpPr/>
            <p:nvPr/>
          </p:nvSpPr>
          <p:spPr>
            <a:xfrm>
              <a:off x="8028432" y="5297423"/>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49">
              <a:solidFill>
                <a:srgbClr val="A6A6A6"/>
              </a:solidFill>
            </a:ln>
          </p:spPr>
          <p:txBody>
            <a:bodyPr wrap="square" lIns="0" tIns="0" rIns="0" bIns="0" rtlCol="0"/>
            <a:lstStyle/>
            <a:p>
              <a:endParaRPr/>
            </a:p>
          </p:txBody>
        </p:sp>
        <p:pic>
          <p:nvPicPr>
            <p:cNvPr id="58" name="object 58"/>
            <p:cNvPicPr/>
            <p:nvPr/>
          </p:nvPicPr>
          <p:blipFill>
            <a:blip r:embed="rId23" cstate="print"/>
            <a:stretch>
              <a:fillRect/>
            </a:stretch>
          </p:blipFill>
          <p:spPr>
            <a:xfrm>
              <a:off x="5426057" y="5146337"/>
              <a:ext cx="248955" cy="249600"/>
            </a:xfrm>
            <a:prstGeom prst="rect">
              <a:avLst/>
            </a:prstGeom>
          </p:spPr>
        </p:pic>
        <p:pic>
          <p:nvPicPr>
            <p:cNvPr id="59" name="object 59"/>
            <p:cNvPicPr/>
            <p:nvPr/>
          </p:nvPicPr>
          <p:blipFill>
            <a:blip r:embed="rId23" cstate="print"/>
            <a:stretch>
              <a:fillRect/>
            </a:stretch>
          </p:blipFill>
          <p:spPr>
            <a:xfrm>
              <a:off x="6393979" y="5146337"/>
              <a:ext cx="248971" cy="249600"/>
            </a:xfrm>
            <a:prstGeom prst="rect">
              <a:avLst/>
            </a:prstGeom>
          </p:spPr>
        </p:pic>
        <p:pic>
          <p:nvPicPr>
            <p:cNvPr id="60" name="object 60"/>
            <p:cNvPicPr/>
            <p:nvPr/>
          </p:nvPicPr>
          <p:blipFill>
            <a:blip r:embed="rId23" cstate="print"/>
            <a:stretch>
              <a:fillRect/>
            </a:stretch>
          </p:blipFill>
          <p:spPr>
            <a:xfrm>
              <a:off x="7310229" y="5146337"/>
              <a:ext cx="248953" cy="249600"/>
            </a:xfrm>
            <a:prstGeom prst="rect">
              <a:avLst/>
            </a:prstGeom>
          </p:spPr>
        </p:pic>
        <p:pic>
          <p:nvPicPr>
            <p:cNvPr id="61" name="object 61"/>
            <p:cNvPicPr/>
            <p:nvPr/>
          </p:nvPicPr>
          <p:blipFill>
            <a:blip r:embed="rId24" cstate="print"/>
            <a:stretch>
              <a:fillRect/>
            </a:stretch>
          </p:blipFill>
          <p:spPr>
            <a:xfrm>
              <a:off x="8245586" y="5146337"/>
              <a:ext cx="248953" cy="249600"/>
            </a:xfrm>
            <a:prstGeom prst="rect">
              <a:avLst/>
            </a:prstGeom>
          </p:spPr>
        </p:pic>
        <p:pic>
          <p:nvPicPr>
            <p:cNvPr id="62" name="object 62"/>
            <p:cNvPicPr/>
            <p:nvPr/>
          </p:nvPicPr>
          <p:blipFill>
            <a:blip r:embed="rId25" cstate="print"/>
            <a:stretch>
              <a:fillRect/>
            </a:stretch>
          </p:blipFill>
          <p:spPr>
            <a:xfrm>
              <a:off x="5314188" y="5349239"/>
              <a:ext cx="185927" cy="187451"/>
            </a:xfrm>
            <a:prstGeom prst="rect">
              <a:avLst/>
            </a:prstGeom>
          </p:spPr>
        </p:pic>
        <p:pic>
          <p:nvPicPr>
            <p:cNvPr id="63" name="object 63"/>
            <p:cNvPicPr/>
            <p:nvPr/>
          </p:nvPicPr>
          <p:blipFill>
            <a:blip r:embed="rId25" cstate="print"/>
            <a:stretch>
              <a:fillRect/>
            </a:stretch>
          </p:blipFill>
          <p:spPr>
            <a:xfrm>
              <a:off x="6265163" y="5349239"/>
              <a:ext cx="187451" cy="187451"/>
            </a:xfrm>
            <a:prstGeom prst="rect">
              <a:avLst/>
            </a:prstGeom>
          </p:spPr>
        </p:pic>
        <p:pic>
          <p:nvPicPr>
            <p:cNvPr id="64" name="object 64"/>
            <p:cNvPicPr/>
            <p:nvPr/>
          </p:nvPicPr>
          <p:blipFill>
            <a:blip r:embed="rId25" cstate="print"/>
            <a:stretch>
              <a:fillRect/>
            </a:stretch>
          </p:blipFill>
          <p:spPr>
            <a:xfrm>
              <a:off x="7199375" y="5349239"/>
              <a:ext cx="187451" cy="187451"/>
            </a:xfrm>
            <a:prstGeom prst="rect">
              <a:avLst/>
            </a:prstGeom>
          </p:spPr>
        </p:pic>
        <p:pic>
          <p:nvPicPr>
            <p:cNvPr id="65" name="object 65"/>
            <p:cNvPicPr/>
            <p:nvPr/>
          </p:nvPicPr>
          <p:blipFill>
            <a:blip r:embed="rId3" cstate="print"/>
            <a:stretch>
              <a:fillRect/>
            </a:stretch>
          </p:blipFill>
          <p:spPr>
            <a:xfrm>
              <a:off x="8119872" y="5349239"/>
              <a:ext cx="185927" cy="187451"/>
            </a:xfrm>
            <a:prstGeom prst="rect">
              <a:avLst/>
            </a:prstGeom>
          </p:spPr>
        </p:pic>
        <p:sp>
          <p:nvSpPr>
            <p:cNvPr id="66" name="object 66"/>
            <p:cNvSpPr/>
            <p:nvPr/>
          </p:nvSpPr>
          <p:spPr>
            <a:xfrm>
              <a:off x="3983736" y="2316479"/>
              <a:ext cx="478790" cy="368935"/>
            </a:xfrm>
            <a:custGeom>
              <a:avLst/>
              <a:gdLst/>
              <a:ahLst/>
              <a:cxnLst/>
              <a:rect l="l" t="t" r="r" b="b"/>
              <a:pathLst>
                <a:path w="478789" h="368935">
                  <a:moveTo>
                    <a:pt x="0" y="368808"/>
                  </a:moveTo>
                  <a:lnTo>
                    <a:pt x="478536" y="368808"/>
                  </a:lnTo>
                  <a:lnTo>
                    <a:pt x="478536" y="0"/>
                  </a:lnTo>
                  <a:lnTo>
                    <a:pt x="0" y="0"/>
                  </a:lnTo>
                  <a:lnTo>
                    <a:pt x="0" y="368808"/>
                  </a:lnTo>
                  <a:close/>
                </a:path>
              </a:pathLst>
            </a:custGeom>
            <a:ln w="6350">
              <a:solidFill>
                <a:srgbClr val="A6A6A6"/>
              </a:solidFill>
            </a:ln>
          </p:spPr>
          <p:txBody>
            <a:bodyPr wrap="square" lIns="0" tIns="0" rIns="0" bIns="0" rtlCol="0"/>
            <a:lstStyle/>
            <a:p>
              <a:endParaRPr/>
            </a:p>
          </p:txBody>
        </p:sp>
        <p:pic>
          <p:nvPicPr>
            <p:cNvPr id="67" name="object 67"/>
            <p:cNvPicPr/>
            <p:nvPr/>
          </p:nvPicPr>
          <p:blipFill>
            <a:blip r:embed="rId26" cstate="print"/>
            <a:stretch>
              <a:fillRect/>
            </a:stretch>
          </p:blipFill>
          <p:spPr>
            <a:xfrm>
              <a:off x="4404359" y="2362199"/>
              <a:ext cx="216407" cy="216408"/>
            </a:xfrm>
            <a:prstGeom prst="rect">
              <a:avLst/>
            </a:prstGeom>
          </p:spPr>
        </p:pic>
        <p:pic>
          <p:nvPicPr>
            <p:cNvPr id="68" name="object 68"/>
            <p:cNvPicPr/>
            <p:nvPr/>
          </p:nvPicPr>
          <p:blipFill>
            <a:blip r:embed="rId27" cstate="print"/>
            <a:stretch>
              <a:fillRect/>
            </a:stretch>
          </p:blipFill>
          <p:spPr>
            <a:xfrm>
              <a:off x="4032504" y="2346959"/>
              <a:ext cx="213360" cy="160019"/>
            </a:xfrm>
            <a:prstGeom prst="rect">
              <a:avLst/>
            </a:prstGeom>
          </p:spPr>
        </p:pic>
        <p:pic>
          <p:nvPicPr>
            <p:cNvPr id="69" name="object 69"/>
            <p:cNvPicPr/>
            <p:nvPr/>
          </p:nvPicPr>
          <p:blipFill>
            <a:blip r:embed="rId27" cstate="print"/>
            <a:stretch>
              <a:fillRect/>
            </a:stretch>
          </p:blipFill>
          <p:spPr>
            <a:xfrm>
              <a:off x="4116324" y="2406395"/>
              <a:ext cx="213360" cy="160019"/>
            </a:xfrm>
            <a:prstGeom prst="rect">
              <a:avLst/>
            </a:prstGeom>
          </p:spPr>
        </p:pic>
        <p:pic>
          <p:nvPicPr>
            <p:cNvPr id="70" name="object 70"/>
            <p:cNvPicPr/>
            <p:nvPr/>
          </p:nvPicPr>
          <p:blipFill>
            <a:blip r:embed="rId27" cstate="print"/>
            <a:stretch>
              <a:fillRect/>
            </a:stretch>
          </p:blipFill>
          <p:spPr>
            <a:xfrm>
              <a:off x="4192524" y="2456687"/>
              <a:ext cx="213360" cy="160020"/>
            </a:xfrm>
            <a:prstGeom prst="rect">
              <a:avLst/>
            </a:prstGeom>
          </p:spPr>
        </p:pic>
        <p:sp>
          <p:nvSpPr>
            <p:cNvPr id="71" name="object 71"/>
            <p:cNvSpPr/>
            <p:nvPr/>
          </p:nvSpPr>
          <p:spPr>
            <a:xfrm>
              <a:off x="3979164" y="5225795"/>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50">
              <a:solidFill>
                <a:srgbClr val="A6A6A6"/>
              </a:solidFill>
            </a:ln>
          </p:spPr>
          <p:txBody>
            <a:bodyPr wrap="square" lIns="0" tIns="0" rIns="0" bIns="0" rtlCol="0"/>
            <a:lstStyle/>
            <a:p>
              <a:endParaRPr/>
            </a:p>
          </p:txBody>
        </p:sp>
        <p:sp>
          <p:nvSpPr>
            <p:cNvPr id="72" name="object 72"/>
            <p:cNvSpPr/>
            <p:nvPr/>
          </p:nvSpPr>
          <p:spPr>
            <a:xfrm>
              <a:off x="4026407" y="5263895"/>
              <a:ext cx="342900" cy="245745"/>
            </a:xfrm>
            <a:custGeom>
              <a:avLst/>
              <a:gdLst/>
              <a:ahLst/>
              <a:cxnLst/>
              <a:rect l="l" t="t" r="r" b="b"/>
              <a:pathLst>
                <a:path w="342900" h="245745">
                  <a:moveTo>
                    <a:pt x="342900" y="0"/>
                  </a:moveTo>
                  <a:lnTo>
                    <a:pt x="0" y="0"/>
                  </a:lnTo>
                  <a:lnTo>
                    <a:pt x="0" y="245363"/>
                  </a:lnTo>
                  <a:lnTo>
                    <a:pt x="342900" y="245363"/>
                  </a:lnTo>
                  <a:lnTo>
                    <a:pt x="342900" y="0"/>
                  </a:lnTo>
                  <a:close/>
                </a:path>
              </a:pathLst>
            </a:custGeom>
            <a:solidFill>
              <a:srgbClr val="FFFFFF"/>
            </a:solidFill>
          </p:spPr>
          <p:txBody>
            <a:bodyPr wrap="square" lIns="0" tIns="0" rIns="0" bIns="0" rtlCol="0"/>
            <a:lstStyle/>
            <a:p>
              <a:endParaRPr/>
            </a:p>
          </p:txBody>
        </p:sp>
        <p:sp>
          <p:nvSpPr>
            <p:cNvPr id="73" name="object 73"/>
            <p:cNvSpPr/>
            <p:nvPr/>
          </p:nvSpPr>
          <p:spPr>
            <a:xfrm>
              <a:off x="4026407" y="5263895"/>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sp>
          <p:nvSpPr>
            <p:cNvPr id="74" name="object 74"/>
            <p:cNvSpPr/>
            <p:nvPr/>
          </p:nvSpPr>
          <p:spPr>
            <a:xfrm>
              <a:off x="4090415" y="5312663"/>
              <a:ext cx="342900" cy="243840"/>
            </a:xfrm>
            <a:custGeom>
              <a:avLst/>
              <a:gdLst/>
              <a:ahLst/>
              <a:cxnLst/>
              <a:rect l="l" t="t" r="r" b="b"/>
              <a:pathLst>
                <a:path w="342900" h="243839">
                  <a:moveTo>
                    <a:pt x="342900" y="0"/>
                  </a:moveTo>
                  <a:lnTo>
                    <a:pt x="0" y="0"/>
                  </a:lnTo>
                  <a:lnTo>
                    <a:pt x="0" y="243840"/>
                  </a:lnTo>
                  <a:lnTo>
                    <a:pt x="342900" y="243840"/>
                  </a:lnTo>
                  <a:lnTo>
                    <a:pt x="342900" y="0"/>
                  </a:lnTo>
                  <a:close/>
                </a:path>
              </a:pathLst>
            </a:custGeom>
            <a:solidFill>
              <a:srgbClr val="FFFFFF"/>
            </a:solidFill>
          </p:spPr>
          <p:txBody>
            <a:bodyPr wrap="square" lIns="0" tIns="0" rIns="0" bIns="0" rtlCol="0"/>
            <a:lstStyle/>
            <a:p>
              <a:endParaRPr/>
            </a:p>
          </p:txBody>
        </p:sp>
        <p:sp>
          <p:nvSpPr>
            <p:cNvPr id="75" name="object 75"/>
            <p:cNvSpPr/>
            <p:nvPr/>
          </p:nvSpPr>
          <p:spPr>
            <a:xfrm>
              <a:off x="4090415" y="5312663"/>
              <a:ext cx="342900" cy="243840"/>
            </a:xfrm>
            <a:custGeom>
              <a:avLst/>
              <a:gdLst/>
              <a:ahLst/>
              <a:cxnLst/>
              <a:rect l="l" t="t" r="r" b="b"/>
              <a:pathLst>
                <a:path w="342900" h="243839">
                  <a:moveTo>
                    <a:pt x="0" y="243840"/>
                  </a:moveTo>
                  <a:lnTo>
                    <a:pt x="342900" y="243840"/>
                  </a:lnTo>
                  <a:lnTo>
                    <a:pt x="342900" y="0"/>
                  </a:lnTo>
                  <a:lnTo>
                    <a:pt x="0" y="0"/>
                  </a:lnTo>
                  <a:lnTo>
                    <a:pt x="0" y="243840"/>
                  </a:lnTo>
                  <a:close/>
                </a:path>
              </a:pathLst>
            </a:custGeom>
            <a:ln w="6350">
              <a:solidFill>
                <a:srgbClr val="A6A6A6"/>
              </a:solidFill>
            </a:ln>
          </p:spPr>
          <p:txBody>
            <a:bodyPr wrap="square" lIns="0" tIns="0" rIns="0" bIns="0" rtlCol="0"/>
            <a:lstStyle/>
            <a:p>
              <a:endParaRPr/>
            </a:p>
          </p:txBody>
        </p:sp>
        <p:sp>
          <p:nvSpPr>
            <p:cNvPr id="76" name="object 76"/>
            <p:cNvSpPr/>
            <p:nvPr/>
          </p:nvSpPr>
          <p:spPr>
            <a:xfrm>
              <a:off x="4151375" y="5349239"/>
              <a:ext cx="341630" cy="243840"/>
            </a:xfrm>
            <a:custGeom>
              <a:avLst/>
              <a:gdLst/>
              <a:ahLst/>
              <a:cxnLst/>
              <a:rect l="l" t="t" r="r" b="b"/>
              <a:pathLst>
                <a:path w="341629" h="243839">
                  <a:moveTo>
                    <a:pt x="341375" y="0"/>
                  </a:moveTo>
                  <a:lnTo>
                    <a:pt x="0" y="0"/>
                  </a:lnTo>
                  <a:lnTo>
                    <a:pt x="0" y="243840"/>
                  </a:lnTo>
                  <a:lnTo>
                    <a:pt x="341375" y="243840"/>
                  </a:lnTo>
                  <a:lnTo>
                    <a:pt x="341375" y="0"/>
                  </a:lnTo>
                  <a:close/>
                </a:path>
              </a:pathLst>
            </a:custGeom>
            <a:solidFill>
              <a:srgbClr val="FFFFFF"/>
            </a:solidFill>
          </p:spPr>
          <p:txBody>
            <a:bodyPr wrap="square" lIns="0" tIns="0" rIns="0" bIns="0" rtlCol="0"/>
            <a:lstStyle/>
            <a:p>
              <a:endParaRPr/>
            </a:p>
          </p:txBody>
        </p:sp>
        <p:sp>
          <p:nvSpPr>
            <p:cNvPr id="77" name="object 77"/>
            <p:cNvSpPr/>
            <p:nvPr/>
          </p:nvSpPr>
          <p:spPr>
            <a:xfrm>
              <a:off x="4151375" y="5349239"/>
              <a:ext cx="341630" cy="243840"/>
            </a:xfrm>
            <a:custGeom>
              <a:avLst/>
              <a:gdLst/>
              <a:ahLst/>
              <a:cxnLst/>
              <a:rect l="l" t="t" r="r" b="b"/>
              <a:pathLst>
                <a:path w="341629" h="243839">
                  <a:moveTo>
                    <a:pt x="0" y="243840"/>
                  </a:moveTo>
                  <a:lnTo>
                    <a:pt x="341375" y="243840"/>
                  </a:lnTo>
                  <a:lnTo>
                    <a:pt x="341375" y="0"/>
                  </a:lnTo>
                  <a:lnTo>
                    <a:pt x="0" y="0"/>
                  </a:lnTo>
                  <a:lnTo>
                    <a:pt x="0" y="243840"/>
                  </a:lnTo>
                  <a:close/>
                </a:path>
              </a:pathLst>
            </a:custGeom>
            <a:ln w="6350">
              <a:solidFill>
                <a:srgbClr val="A6A6A6"/>
              </a:solidFill>
            </a:ln>
          </p:spPr>
          <p:txBody>
            <a:bodyPr wrap="square" lIns="0" tIns="0" rIns="0" bIns="0" rtlCol="0"/>
            <a:lstStyle/>
            <a:p>
              <a:endParaRPr/>
            </a:p>
          </p:txBody>
        </p:sp>
        <p:pic>
          <p:nvPicPr>
            <p:cNvPr id="78" name="object 78"/>
            <p:cNvPicPr/>
            <p:nvPr/>
          </p:nvPicPr>
          <p:blipFill>
            <a:blip r:embed="rId27" cstate="print"/>
            <a:stretch>
              <a:fillRect/>
            </a:stretch>
          </p:blipFill>
          <p:spPr>
            <a:xfrm>
              <a:off x="4181856" y="5393435"/>
              <a:ext cx="213360" cy="160019"/>
            </a:xfrm>
            <a:prstGeom prst="rect">
              <a:avLst/>
            </a:prstGeom>
          </p:spPr>
        </p:pic>
        <p:pic>
          <p:nvPicPr>
            <p:cNvPr id="79" name="object 79"/>
            <p:cNvPicPr/>
            <p:nvPr/>
          </p:nvPicPr>
          <p:blipFill>
            <a:blip r:embed="rId26" cstate="print"/>
            <a:stretch>
              <a:fillRect/>
            </a:stretch>
          </p:blipFill>
          <p:spPr>
            <a:xfrm>
              <a:off x="4405883" y="5359907"/>
              <a:ext cx="214883" cy="214883"/>
            </a:xfrm>
            <a:prstGeom prst="rect">
              <a:avLst/>
            </a:prstGeom>
          </p:spPr>
        </p:pic>
        <p:pic>
          <p:nvPicPr>
            <p:cNvPr id="80" name="object 80"/>
            <p:cNvPicPr/>
            <p:nvPr/>
          </p:nvPicPr>
          <p:blipFill>
            <a:blip r:embed="rId18" cstate="print"/>
            <a:stretch>
              <a:fillRect/>
            </a:stretch>
          </p:blipFill>
          <p:spPr>
            <a:xfrm>
              <a:off x="1019449" y="5251703"/>
              <a:ext cx="224134" cy="310896"/>
            </a:xfrm>
            <a:prstGeom prst="rect">
              <a:avLst/>
            </a:prstGeom>
          </p:spPr>
        </p:pic>
        <p:sp>
          <p:nvSpPr>
            <p:cNvPr id="81" name="object 81"/>
            <p:cNvSpPr/>
            <p:nvPr/>
          </p:nvSpPr>
          <p:spPr>
            <a:xfrm>
              <a:off x="755904" y="5233415"/>
              <a:ext cx="3116580" cy="361315"/>
            </a:xfrm>
            <a:custGeom>
              <a:avLst/>
              <a:gdLst/>
              <a:ahLst/>
              <a:cxnLst/>
              <a:rect l="l" t="t" r="r" b="b"/>
              <a:pathLst>
                <a:path w="3116579" h="361314">
                  <a:moveTo>
                    <a:pt x="0" y="361188"/>
                  </a:moveTo>
                  <a:lnTo>
                    <a:pt x="675132" y="361188"/>
                  </a:lnTo>
                  <a:lnTo>
                    <a:pt x="675132" y="0"/>
                  </a:lnTo>
                  <a:lnTo>
                    <a:pt x="0" y="0"/>
                  </a:lnTo>
                  <a:lnTo>
                    <a:pt x="0" y="361188"/>
                  </a:lnTo>
                  <a:close/>
                </a:path>
                <a:path w="3116579" h="361314">
                  <a:moveTo>
                    <a:pt x="813815" y="361188"/>
                  </a:moveTo>
                  <a:lnTo>
                    <a:pt x="1488947" y="361188"/>
                  </a:lnTo>
                  <a:lnTo>
                    <a:pt x="1488947" y="0"/>
                  </a:lnTo>
                  <a:lnTo>
                    <a:pt x="813815" y="0"/>
                  </a:lnTo>
                  <a:lnTo>
                    <a:pt x="813815" y="361188"/>
                  </a:lnTo>
                  <a:close/>
                </a:path>
                <a:path w="3116579" h="361314">
                  <a:moveTo>
                    <a:pt x="1629156" y="361188"/>
                  </a:moveTo>
                  <a:lnTo>
                    <a:pt x="2304288" y="361188"/>
                  </a:lnTo>
                  <a:lnTo>
                    <a:pt x="2304288" y="0"/>
                  </a:lnTo>
                  <a:lnTo>
                    <a:pt x="1629156" y="0"/>
                  </a:lnTo>
                  <a:lnTo>
                    <a:pt x="1629156" y="361188"/>
                  </a:lnTo>
                  <a:close/>
                </a:path>
                <a:path w="3116579" h="361314">
                  <a:moveTo>
                    <a:pt x="2439923" y="361188"/>
                  </a:moveTo>
                  <a:lnTo>
                    <a:pt x="3116579" y="361188"/>
                  </a:lnTo>
                  <a:lnTo>
                    <a:pt x="3116579" y="0"/>
                  </a:lnTo>
                  <a:lnTo>
                    <a:pt x="2439923" y="0"/>
                  </a:lnTo>
                  <a:lnTo>
                    <a:pt x="2439923" y="361188"/>
                  </a:lnTo>
                  <a:close/>
                </a:path>
              </a:pathLst>
            </a:custGeom>
            <a:ln w="6350">
              <a:solidFill>
                <a:srgbClr val="A6A6A6"/>
              </a:solidFill>
            </a:ln>
          </p:spPr>
          <p:txBody>
            <a:bodyPr wrap="square" lIns="0" tIns="0" rIns="0" bIns="0" rtlCol="0"/>
            <a:lstStyle/>
            <a:p>
              <a:endParaRPr/>
            </a:p>
          </p:txBody>
        </p:sp>
        <p:pic>
          <p:nvPicPr>
            <p:cNvPr id="82" name="object 82"/>
            <p:cNvPicPr/>
            <p:nvPr/>
          </p:nvPicPr>
          <p:blipFill>
            <a:blip r:embed="rId28" cstate="print"/>
            <a:stretch>
              <a:fillRect/>
            </a:stretch>
          </p:blipFill>
          <p:spPr>
            <a:xfrm>
              <a:off x="1848930" y="5251703"/>
              <a:ext cx="225233" cy="310896"/>
            </a:xfrm>
            <a:prstGeom prst="rect">
              <a:avLst/>
            </a:prstGeom>
          </p:spPr>
        </p:pic>
        <p:pic>
          <p:nvPicPr>
            <p:cNvPr id="83" name="object 83"/>
            <p:cNvPicPr/>
            <p:nvPr/>
          </p:nvPicPr>
          <p:blipFill>
            <a:blip r:embed="rId28" cstate="print"/>
            <a:stretch>
              <a:fillRect/>
            </a:stretch>
          </p:blipFill>
          <p:spPr>
            <a:xfrm>
              <a:off x="2658174" y="5251703"/>
              <a:ext cx="225233" cy="310896"/>
            </a:xfrm>
            <a:prstGeom prst="rect">
              <a:avLst/>
            </a:prstGeom>
          </p:spPr>
        </p:pic>
        <p:pic>
          <p:nvPicPr>
            <p:cNvPr id="84" name="object 84"/>
            <p:cNvPicPr/>
            <p:nvPr/>
          </p:nvPicPr>
          <p:blipFill>
            <a:blip r:embed="rId28" cstate="print"/>
            <a:stretch>
              <a:fillRect/>
            </a:stretch>
          </p:blipFill>
          <p:spPr>
            <a:xfrm>
              <a:off x="3458274" y="5251703"/>
              <a:ext cx="225233" cy="310896"/>
            </a:xfrm>
            <a:prstGeom prst="rect">
              <a:avLst/>
            </a:prstGeom>
          </p:spPr>
        </p:pic>
        <p:sp>
          <p:nvSpPr>
            <p:cNvPr id="85" name="object 85"/>
            <p:cNvSpPr/>
            <p:nvPr/>
          </p:nvSpPr>
          <p:spPr>
            <a:xfrm>
              <a:off x="3703320" y="2342387"/>
              <a:ext cx="673735" cy="3031490"/>
            </a:xfrm>
            <a:custGeom>
              <a:avLst/>
              <a:gdLst/>
              <a:ahLst/>
              <a:cxnLst/>
              <a:rect l="l" t="t" r="r" b="b"/>
              <a:pathLst>
                <a:path w="673735" h="3031490">
                  <a:moveTo>
                    <a:pt x="276733" y="248412"/>
                  </a:moveTo>
                  <a:lnTo>
                    <a:pt x="264033" y="242062"/>
                  </a:lnTo>
                  <a:lnTo>
                    <a:pt x="200533" y="210312"/>
                  </a:lnTo>
                  <a:lnTo>
                    <a:pt x="200533" y="242062"/>
                  </a:lnTo>
                  <a:lnTo>
                    <a:pt x="0" y="242062"/>
                  </a:lnTo>
                  <a:lnTo>
                    <a:pt x="0" y="254762"/>
                  </a:lnTo>
                  <a:lnTo>
                    <a:pt x="200533" y="254762"/>
                  </a:lnTo>
                  <a:lnTo>
                    <a:pt x="200533" y="286512"/>
                  </a:lnTo>
                  <a:lnTo>
                    <a:pt x="264033" y="254762"/>
                  </a:lnTo>
                  <a:lnTo>
                    <a:pt x="276733" y="248412"/>
                  </a:lnTo>
                  <a:close/>
                </a:path>
                <a:path w="673735" h="3031490">
                  <a:moveTo>
                    <a:pt x="276733" y="38100"/>
                  </a:moveTo>
                  <a:lnTo>
                    <a:pt x="264033" y="31750"/>
                  </a:lnTo>
                  <a:lnTo>
                    <a:pt x="200533" y="0"/>
                  </a:lnTo>
                  <a:lnTo>
                    <a:pt x="200533" y="31750"/>
                  </a:lnTo>
                  <a:lnTo>
                    <a:pt x="0" y="31750"/>
                  </a:lnTo>
                  <a:lnTo>
                    <a:pt x="0" y="44450"/>
                  </a:lnTo>
                  <a:lnTo>
                    <a:pt x="200533" y="44450"/>
                  </a:lnTo>
                  <a:lnTo>
                    <a:pt x="200533" y="67056"/>
                  </a:lnTo>
                  <a:lnTo>
                    <a:pt x="200533" y="76200"/>
                  </a:lnTo>
                  <a:lnTo>
                    <a:pt x="200533" y="98806"/>
                  </a:lnTo>
                  <a:lnTo>
                    <a:pt x="0" y="98806"/>
                  </a:lnTo>
                  <a:lnTo>
                    <a:pt x="0" y="111506"/>
                  </a:lnTo>
                  <a:lnTo>
                    <a:pt x="200533" y="111506"/>
                  </a:lnTo>
                  <a:lnTo>
                    <a:pt x="200533" y="132588"/>
                  </a:lnTo>
                  <a:lnTo>
                    <a:pt x="200533" y="143256"/>
                  </a:lnTo>
                  <a:lnTo>
                    <a:pt x="200533" y="164338"/>
                  </a:lnTo>
                  <a:lnTo>
                    <a:pt x="0" y="164338"/>
                  </a:lnTo>
                  <a:lnTo>
                    <a:pt x="0" y="177038"/>
                  </a:lnTo>
                  <a:lnTo>
                    <a:pt x="200533" y="177038"/>
                  </a:lnTo>
                  <a:lnTo>
                    <a:pt x="200533" y="208788"/>
                  </a:lnTo>
                  <a:lnTo>
                    <a:pt x="264033" y="177038"/>
                  </a:lnTo>
                  <a:lnTo>
                    <a:pt x="276733" y="170688"/>
                  </a:lnTo>
                  <a:lnTo>
                    <a:pt x="264033" y="164338"/>
                  </a:lnTo>
                  <a:lnTo>
                    <a:pt x="211201" y="137922"/>
                  </a:lnTo>
                  <a:lnTo>
                    <a:pt x="264033" y="111506"/>
                  </a:lnTo>
                  <a:lnTo>
                    <a:pt x="276733" y="105156"/>
                  </a:lnTo>
                  <a:lnTo>
                    <a:pt x="264033" y="98806"/>
                  </a:lnTo>
                  <a:lnTo>
                    <a:pt x="209677" y="71628"/>
                  </a:lnTo>
                  <a:lnTo>
                    <a:pt x="264033" y="44450"/>
                  </a:lnTo>
                  <a:lnTo>
                    <a:pt x="276733" y="38100"/>
                  </a:lnTo>
                  <a:close/>
                </a:path>
                <a:path w="673735" h="3031490">
                  <a:moveTo>
                    <a:pt x="413004" y="2821813"/>
                  </a:moveTo>
                  <a:lnTo>
                    <a:pt x="381254" y="2821813"/>
                  </a:lnTo>
                  <a:lnTo>
                    <a:pt x="381254" y="342900"/>
                  </a:lnTo>
                  <a:lnTo>
                    <a:pt x="368554" y="342900"/>
                  </a:lnTo>
                  <a:lnTo>
                    <a:pt x="368554" y="2821813"/>
                  </a:lnTo>
                  <a:lnTo>
                    <a:pt x="336804" y="2821813"/>
                  </a:lnTo>
                  <a:lnTo>
                    <a:pt x="374904" y="2898013"/>
                  </a:lnTo>
                  <a:lnTo>
                    <a:pt x="406654" y="2834513"/>
                  </a:lnTo>
                  <a:lnTo>
                    <a:pt x="413004" y="2821813"/>
                  </a:lnTo>
                  <a:close/>
                </a:path>
                <a:path w="673735" h="3031490">
                  <a:moveTo>
                    <a:pt x="499872" y="2862580"/>
                  </a:moveTo>
                  <a:lnTo>
                    <a:pt x="468122" y="2862580"/>
                  </a:lnTo>
                  <a:lnTo>
                    <a:pt x="468122" y="358140"/>
                  </a:lnTo>
                  <a:lnTo>
                    <a:pt x="455422" y="358140"/>
                  </a:lnTo>
                  <a:lnTo>
                    <a:pt x="455422" y="2862580"/>
                  </a:lnTo>
                  <a:lnTo>
                    <a:pt x="423672" y="2862580"/>
                  </a:lnTo>
                  <a:lnTo>
                    <a:pt x="461772" y="2938780"/>
                  </a:lnTo>
                  <a:lnTo>
                    <a:pt x="493522" y="2875280"/>
                  </a:lnTo>
                  <a:lnTo>
                    <a:pt x="499872" y="2862580"/>
                  </a:lnTo>
                  <a:close/>
                </a:path>
                <a:path w="673735" h="3031490">
                  <a:moveTo>
                    <a:pt x="586740" y="2914408"/>
                  </a:moveTo>
                  <a:lnTo>
                    <a:pt x="554990" y="2914408"/>
                  </a:lnTo>
                  <a:lnTo>
                    <a:pt x="554990" y="358140"/>
                  </a:lnTo>
                  <a:lnTo>
                    <a:pt x="542290" y="358140"/>
                  </a:lnTo>
                  <a:lnTo>
                    <a:pt x="542290" y="2914408"/>
                  </a:lnTo>
                  <a:lnTo>
                    <a:pt x="510540" y="2914408"/>
                  </a:lnTo>
                  <a:lnTo>
                    <a:pt x="548640" y="2990596"/>
                  </a:lnTo>
                  <a:lnTo>
                    <a:pt x="580390" y="2927096"/>
                  </a:lnTo>
                  <a:lnTo>
                    <a:pt x="586740" y="2914408"/>
                  </a:lnTo>
                  <a:close/>
                </a:path>
                <a:path w="673735" h="3031490">
                  <a:moveTo>
                    <a:pt x="673608" y="2955163"/>
                  </a:moveTo>
                  <a:lnTo>
                    <a:pt x="641858" y="2955163"/>
                  </a:lnTo>
                  <a:lnTo>
                    <a:pt x="641858" y="345948"/>
                  </a:lnTo>
                  <a:lnTo>
                    <a:pt x="629158" y="345948"/>
                  </a:lnTo>
                  <a:lnTo>
                    <a:pt x="629158" y="2955163"/>
                  </a:lnTo>
                  <a:lnTo>
                    <a:pt x="597408" y="2955163"/>
                  </a:lnTo>
                  <a:lnTo>
                    <a:pt x="635508" y="3031363"/>
                  </a:lnTo>
                  <a:lnTo>
                    <a:pt x="667258" y="2967863"/>
                  </a:lnTo>
                  <a:lnTo>
                    <a:pt x="673608" y="2955163"/>
                  </a:lnTo>
                  <a:close/>
                </a:path>
              </a:pathLst>
            </a:custGeom>
            <a:solidFill>
              <a:srgbClr val="A6A6A6"/>
            </a:solidFill>
          </p:spPr>
          <p:txBody>
            <a:bodyPr wrap="square" lIns="0" tIns="0" rIns="0" bIns="0" rtlCol="0"/>
            <a:lstStyle/>
            <a:p>
              <a:endParaRPr/>
            </a:p>
          </p:txBody>
        </p:sp>
        <p:sp>
          <p:nvSpPr>
            <p:cNvPr id="86" name="object 86"/>
            <p:cNvSpPr/>
            <p:nvPr/>
          </p:nvSpPr>
          <p:spPr>
            <a:xfrm>
              <a:off x="7210044" y="4123944"/>
              <a:ext cx="1018540" cy="462280"/>
            </a:xfrm>
            <a:custGeom>
              <a:avLst/>
              <a:gdLst/>
              <a:ahLst/>
              <a:cxnLst/>
              <a:rect l="l" t="t" r="r" b="b"/>
              <a:pathLst>
                <a:path w="1018540" h="462279">
                  <a:moveTo>
                    <a:pt x="1018031" y="0"/>
                  </a:moveTo>
                  <a:lnTo>
                    <a:pt x="0" y="0"/>
                  </a:lnTo>
                  <a:lnTo>
                    <a:pt x="0" y="461771"/>
                  </a:lnTo>
                  <a:lnTo>
                    <a:pt x="1018031" y="461771"/>
                  </a:lnTo>
                  <a:lnTo>
                    <a:pt x="1018031" y="0"/>
                  </a:lnTo>
                  <a:close/>
                </a:path>
              </a:pathLst>
            </a:custGeom>
            <a:solidFill>
              <a:srgbClr val="FFFFFF"/>
            </a:solidFill>
          </p:spPr>
          <p:txBody>
            <a:bodyPr wrap="square" lIns="0" tIns="0" rIns="0" bIns="0" rtlCol="0"/>
            <a:lstStyle/>
            <a:p>
              <a:endParaRPr/>
            </a:p>
          </p:txBody>
        </p:sp>
      </p:grpSp>
      <p:sp>
        <p:nvSpPr>
          <p:cNvPr id="87" name="object 87"/>
          <p:cNvSpPr txBox="1"/>
          <p:nvPr/>
        </p:nvSpPr>
        <p:spPr>
          <a:xfrm>
            <a:off x="8823197" y="4143247"/>
            <a:ext cx="842644" cy="393700"/>
          </a:xfrm>
          <a:prstGeom prst="rect">
            <a:avLst/>
          </a:prstGeom>
        </p:spPr>
        <p:txBody>
          <a:bodyPr vert="horz" wrap="square" lIns="0" tIns="12065" rIns="0" bIns="0" rtlCol="0">
            <a:spAutoFit/>
          </a:bodyPr>
          <a:lstStyle/>
          <a:p>
            <a:pPr marL="12700" marR="5080" indent="-1905" algn="ctr">
              <a:lnSpc>
                <a:spcPct val="100600"/>
              </a:lnSpc>
              <a:spcBef>
                <a:spcPts val="95"/>
              </a:spcBef>
            </a:pPr>
            <a:r>
              <a:rPr sz="800" i="1" spc="-10" dirty="0">
                <a:latin typeface="メイリオ"/>
                <a:cs typeface="メイリオ"/>
              </a:rPr>
              <a:t>③マイナンバー</a:t>
            </a:r>
            <a:r>
              <a:rPr sz="800" i="1" spc="500" dirty="0">
                <a:latin typeface="メイリオ"/>
                <a:cs typeface="メイリオ"/>
              </a:rPr>
              <a:t> </a:t>
            </a:r>
            <a:r>
              <a:rPr sz="800" i="1" spc="-10" dirty="0">
                <a:latin typeface="メイリオ"/>
                <a:cs typeface="メイリオ"/>
              </a:rPr>
              <a:t>ウォレットのアドレスへ直接送金</a:t>
            </a:r>
            <a:endParaRPr sz="800">
              <a:latin typeface="メイリオ"/>
              <a:cs typeface="メイリオ"/>
            </a:endParaRPr>
          </a:p>
        </p:txBody>
      </p:sp>
      <p:sp>
        <p:nvSpPr>
          <p:cNvPr id="88" name="object 88"/>
          <p:cNvSpPr txBox="1"/>
          <p:nvPr/>
        </p:nvSpPr>
        <p:spPr>
          <a:xfrm>
            <a:off x="2330907" y="2403728"/>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自治体</a:t>
            </a:r>
            <a:endParaRPr sz="1050">
              <a:latin typeface="メイリオ"/>
              <a:cs typeface="メイリオ"/>
            </a:endParaRPr>
          </a:p>
        </p:txBody>
      </p:sp>
      <p:sp>
        <p:nvSpPr>
          <p:cNvPr id="89" name="object 89"/>
          <p:cNvSpPr txBox="1"/>
          <p:nvPr/>
        </p:nvSpPr>
        <p:spPr>
          <a:xfrm>
            <a:off x="1768551" y="5320665"/>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受給者</a:t>
            </a:r>
            <a:endParaRPr sz="1050">
              <a:latin typeface="メイリオ"/>
              <a:cs typeface="メイリオ"/>
            </a:endParaRPr>
          </a:p>
        </p:txBody>
      </p:sp>
      <p:sp>
        <p:nvSpPr>
          <p:cNvPr id="90" name="object 90"/>
          <p:cNvSpPr txBox="1"/>
          <p:nvPr/>
        </p:nvSpPr>
        <p:spPr>
          <a:xfrm>
            <a:off x="6457822" y="2388565"/>
            <a:ext cx="415290" cy="175048"/>
          </a:xfrm>
          <a:prstGeom prst="rect">
            <a:avLst/>
          </a:prstGeom>
        </p:spPr>
        <p:txBody>
          <a:bodyPr vert="horz" wrap="square" lIns="0" tIns="13335" rIns="0" bIns="0" rtlCol="0">
            <a:spAutoFit/>
          </a:bodyPr>
          <a:lstStyle/>
          <a:p>
            <a:pPr>
              <a:spcBef>
                <a:spcPts val="105"/>
              </a:spcBef>
            </a:pPr>
            <a:r>
              <a:rPr sz="1050" b="1" i="1" spc="-25" dirty="0">
                <a:latin typeface="メイリオ"/>
                <a:cs typeface="メイリオ"/>
              </a:rPr>
              <a:t>自治体</a:t>
            </a:r>
            <a:endParaRPr sz="1050">
              <a:latin typeface="メイリオ"/>
              <a:cs typeface="メイリオ"/>
            </a:endParaRPr>
          </a:p>
        </p:txBody>
      </p:sp>
      <p:sp>
        <p:nvSpPr>
          <p:cNvPr id="91" name="object 91"/>
          <p:cNvSpPr txBox="1"/>
          <p:nvPr/>
        </p:nvSpPr>
        <p:spPr>
          <a:xfrm>
            <a:off x="2927351" y="4101466"/>
            <a:ext cx="597535" cy="259045"/>
          </a:xfrm>
          <a:prstGeom prst="rect">
            <a:avLst/>
          </a:prstGeom>
        </p:spPr>
        <p:txBody>
          <a:bodyPr vert="horz" wrap="square" lIns="0" tIns="12700" rIns="0" bIns="0" rtlCol="0">
            <a:spAutoFit/>
          </a:bodyPr>
          <a:lstStyle/>
          <a:p>
            <a:pPr algn="ctr">
              <a:spcBef>
                <a:spcPts val="100"/>
              </a:spcBef>
            </a:pPr>
            <a:r>
              <a:rPr sz="800" spc="-20" dirty="0">
                <a:latin typeface="メイリオ"/>
                <a:cs typeface="メイリオ"/>
              </a:rPr>
              <a:t>①申請</a:t>
            </a:r>
            <a:endParaRPr sz="800">
              <a:latin typeface="メイリオ"/>
              <a:cs typeface="メイリオ"/>
            </a:endParaRPr>
          </a:p>
          <a:p>
            <a:pPr algn="ctr">
              <a:lnSpc>
                <a:spcPct val="100000"/>
              </a:lnSpc>
            </a:pPr>
            <a:r>
              <a:rPr sz="800" spc="-10" dirty="0">
                <a:latin typeface="Calibri"/>
                <a:cs typeface="Calibri"/>
              </a:rPr>
              <a:t>(</a:t>
            </a:r>
            <a:r>
              <a:rPr sz="800" dirty="0">
                <a:latin typeface="メイリオ"/>
                <a:cs typeface="メイリオ"/>
              </a:rPr>
              <a:t>オンライン</a:t>
            </a:r>
            <a:r>
              <a:rPr sz="800" spc="-50" dirty="0">
                <a:latin typeface="Calibri"/>
                <a:cs typeface="Calibri"/>
              </a:rPr>
              <a:t>)</a:t>
            </a:r>
            <a:endParaRPr sz="800">
              <a:latin typeface="Calibri"/>
              <a:cs typeface="Calibri"/>
            </a:endParaRPr>
          </a:p>
        </p:txBody>
      </p:sp>
      <p:grpSp>
        <p:nvGrpSpPr>
          <p:cNvPr id="92" name="object 92"/>
          <p:cNvGrpSpPr/>
          <p:nvPr/>
        </p:nvGrpSpPr>
        <p:grpSpPr>
          <a:xfrm>
            <a:off x="2452117" y="3819144"/>
            <a:ext cx="2746375" cy="1445260"/>
            <a:chOff x="928116" y="3819144"/>
            <a:chExt cx="2746375" cy="1445260"/>
          </a:xfrm>
        </p:grpSpPr>
        <p:pic>
          <p:nvPicPr>
            <p:cNvPr id="93" name="object 93"/>
            <p:cNvPicPr/>
            <p:nvPr/>
          </p:nvPicPr>
          <p:blipFill>
            <a:blip r:embed="rId29" cstate="print"/>
            <a:stretch>
              <a:fillRect/>
            </a:stretch>
          </p:blipFill>
          <p:spPr>
            <a:xfrm>
              <a:off x="928116" y="3819144"/>
              <a:ext cx="303275" cy="301751"/>
            </a:xfrm>
            <a:prstGeom prst="rect">
              <a:avLst/>
            </a:prstGeom>
          </p:spPr>
        </p:pic>
        <p:pic>
          <p:nvPicPr>
            <p:cNvPr id="94" name="object 94"/>
            <p:cNvPicPr/>
            <p:nvPr/>
          </p:nvPicPr>
          <p:blipFill>
            <a:blip r:embed="rId30" cstate="print"/>
            <a:stretch>
              <a:fillRect/>
            </a:stretch>
          </p:blipFill>
          <p:spPr>
            <a:xfrm>
              <a:off x="1780032" y="5001768"/>
              <a:ext cx="260604" cy="262128"/>
            </a:xfrm>
            <a:prstGeom prst="rect">
              <a:avLst/>
            </a:prstGeom>
          </p:spPr>
        </p:pic>
        <p:pic>
          <p:nvPicPr>
            <p:cNvPr id="95" name="object 95"/>
            <p:cNvPicPr/>
            <p:nvPr/>
          </p:nvPicPr>
          <p:blipFill>
            <a:blip r:embed="rId29" cstate="print"/>
            <a:stretch>
              <a:fillRect/>
            </a:stretch>
          </p:blipFill>
          <p:spPr>
            <a:xfrm>
              <a:off x="2444496" y="3819144"/>
              <a:ext cx="303275" cy="301751"/>
            </a:xfrm>
            <a:prstGeom prst="rect">
              <a:avLst/>
            </a:prstGeom>
          </p:spPr>
        </p:pic>
        <p:pic>
          <p:nvPicPr>
            <p:cNvPr id="96" name="object 96"/>
            <p:cNvPicPr/>
            <p:nvPr/>
          </p:nvPicPr>
          <p:blipFill>
            <a:blip r:embed="rId29" cstate="print"/>
            <a:stretch>
              <a:fillRect/>
            </a:stretch>
          </p:blipFill>
          <p:spPr>
            <a:xfrm>
              <a:off x="3371088" y="3819144"/>
              <a:ext cx="303275" cy="301751"/>
            </a:xfrm>
            <a:prstGeom prst="rect">
              <a:avLst/>
            </a:prstGeom>
          </p:spPr>
        </p:pic>
      </p:grpSp>
      <p:sp>
        <p:nvSpPr>
          <p:cNvPr id="97" name="object 97"/>
          <p:cNvSpPr txBox="1"/>
          <p:nvPr/>
        </p:nvSpPr>
        <p:spPr>
          <a:xfrm>
            <a:off x="3724149" y="4101466"/>
            <a:ext cx="332105" cy="135935"/>
          </a:xfrm>
          <a:prstGeom prst="rect">
            <a:avLst/>
          </a:prstGeom>
        </p:spPr>
        <p:txBody>
          <a:bodyPr vert="horz" wrap="square" lIns="0" tIns="12700" rIns="0" bIns="0" rtlCol="0">
            <a:spAutoFit/>
          </a:bodyPr>
          <a:lstStyle/>
          <a:p>
            <a:pPr marL="12700">
              <a:spcBef>
                <a:spcPts val="100"/>
              </a:spcBef>
            </a:pPr>
            <a:r>
              <a:rPr sz="800" i="1" spc="-20" dirty="0">
                <a:latin typeface="メイリオ"/>
                <a:cs typeface="メイリオ"/>
              </a:rPr>
              <a:t>①申請</a:t>
            </a:r>
            <a:endParaRPr sz="800">
              <a:latin typeface="メイリオ"/>
              <a:cs typeface="メイリオ"/>
            </a:endParaRPr>
          </a:p>
        </p:txBody>
      </p:sp>
      <p:sp>
        <p:nvSpPr>
          <p:cNvPr id="98" name="object 98"/>
          <p:cNvSpPr txBox="1"/>
          <p:nvPr/>
        </p:nvSpPr>
        <p:spPr>
          <a:xfrm>
            <a:off x="4680586" y="4101466"/>
            <a:ext cx="332105" cy="135935"/>
          </a:xfrm>
          <a:prstGeom prst="rect">
            <a:avLst/>
          </a:prstGeom>
        </p:spPr>
        <p:txBody>
          <a:bodyPr vert="horz" wrap="square" lIns="0" tIns="12700" rIns="0" bIns="0" rtlCol="0">
            <a:spAutoFit/>
          </a:bodyPr>
          <a:lstStyle/>
          <a:p>
            <a:pPr marL="12700">
              <a:spcBef>
                <a:spcPts val="100"/>
              </a:spcBef>
            </a:pPr>
            <a:r>
              <a:rPr sz="800" i="1" spc="-20" dirty="0">
                <a:latin typeface="メイリオ"/>
                <a:cs typeface="メイリオ"/>
              </a:rPr>
              <a:t>①申請</a:t>
            </a:r>
            <a:endParaRPr sz="800">
              <a:latin typeface="メイリオ"/>
              <a:cs typeface="メイリオ"/>
            </a:endParaRPr>
          </a:p>
        </p:txBody>
      </p:sp>
      <p:grpSp>
        <p:nvGrpSpPr>
          <p:cNvPr id="99" name="object 99"/>
          <p:cNvGrpSpPr/>
          <p:nvPr/>
        </p:nvGrpSpPr>
        <p:grpSpPr>
          <a:xfrm>
            <a:off x="4119373" y="2322449"/>
            <a:ext cx="619125" cy="300355"/>
            <a:chOff x="2595372" y="2322448"/>
            <a:chExt cx="619125" cy="300355"/>
          </a:xfrm>
        </p:grpSpPr>
        <p:pic>
          <p:nvPicPr>
            <p:cNvPr id="100" name="object 100"/>
            <p:cNvPicPr/>
            <p:nvPr/>
          </p:nvPicPr>
          <p:blipFill>
            <a:blip r:embed="rId31" cstate="print"/>
            <a:stretch>
              <a:fillRect/>
            </a:stretch>
          </p:blipFill>
          <p:spPr>
            <a:xfrm>
              <a:off x="2941977" y="2385059"/>
              <a:ext cx="154790" cy="213360"/>
            </a:xfrm>
            <a:prstGeom prst="rect">
              <a:avLst/>
            </a:prstGeom>
          </p:spPr>
        </p:pic>
        <p:pic>
          <p:nvPicPr>
            <p:cNvPr id="101" name="object 101"/>
            <p:cNvPicPr/>
            <p:nvPr/>
          </p:nvPicPr>
          <p:blipFill>
            <a:blip r:embed="rId32" cstate="print"/>
            <a:stretch>
              <a:fillRect/>
            </a:stretch>
          </p:blipFill>
          <p:spPr>
            <a:xfrm>
              <a:off x="2595372" y="2356103"/>
              <a:ext cx="149351" cy="115824"/>
            </a:xfrm>
            <a:prstGeom prst="rect">
              <a:avLst/>
            </a:prstGeom>
          </p:spPr>
        </p:pic>
        <p:pic>
          <p:nvPicPr>
            <p:cNvPr id="102" name="object 102"/>
            <p:cNvPicPr/>
            <p:nvPr/>
          </p:nvPicPr>
          <p:blipFill>
            <a:blip r:embed="rId32" cstate="print"/>
            <a:stretch>
              <a:fillRect/>
            </a:stretch>
          </p:blipFill>
          <p:spPr>
            <a:xfrm>
              <a:off x="2621280" y="2389631"/>
              <a:ext cx="150875" cy="114300"/>
            </a:xfrm>
            <a:prstGeom prst="rect">
              <a:avLst/>
            </a:prstGeom>
          </p:spPr>
        </p:pic>
        <p:pic>
          <p:nvPicPr>
            <p:cNvPr id="103" name="object 103"/>
            <p:cNvPicPr/>
            <p:nvPr/>
          </p:nvPicPr>
          <p:blipFill>
            <a:blip r:embed="rId32" cstate="print"/>
            <a:stretch>
              <a:fillRect/>
            </a:stretch>
          </p:blipFill>
          <p:spPr>
            <a:xfrm>
              <a:off x="2650236" y="2412491"/>
              <a:ext cx="150875" cy="114300"/>
            </a:xfrm>
            <a:prstGeom prst="rect">
              <a:avLst/>
            </a:prstGeom>
          </p:spPr>
        </p:pic>
        <p:pic>
          <p:nvPicPr>
            <p:cNvPr id="104" name="object 104"/>
            <p:cNvPicPr/>
            <p:nvPr/>
          </p:nvPicPr>
          <p:blipFill>
            <a:blip r:embed="rId32" cstate="print"/>
            <a:stretch>
              <a:fillRect/>
            </a:stretch>
          </p:blipFill>
          <p:spPr>
            <a:xfrm>
              <a:off x="2680716" y="2442971"/>
              <a:ext cx="150875" cy="115824"/>
            </a:xfrm>
            <a:prstGeom prst="rect">
              <a:avLst/>
            </a:prstGeom>
          </p:spPr>
        </p:pic>
        <p:pic>
          <p:nvPicPr>
            <p:cNvPr id="105" name="object 105"/>
            <p:cNvPicPr/>
            <p:nvPr/>
          </p:nvPicPr>
          <p:blipFill>
            <a:blip r:embed="rId32" cstate="print"/>
            <a:stretch>
              <a:fillRect/>
            </a:stretch>
          </p:blipFill>
          <p:spPr>
            <a:xfrm>
              <a:off x="2708148" y="2478023"/>
              <a:ext cx="150875" cy="114300"/>
            </a:xfrm>
            <a:prstGeom prst="rect">
              <a:avLst/>
            </a:prstGeom>
          </p:spPr>
        </p:pic>
        <p:pic>
          <p:nvPicPr>
            <p:cNvPr id="106" name="object 106"/>
            <p:cNvPicPr/>
            <p:nvPr/>
          </p:nvPicPr>
          <p:blipFill>
            <a:blip r:embed="rId32" cstate="print"/>
            <a:stretch>
              <a:fillRect/>
            </a:stretch>
          </p:blipFill>
          <p:spPr>
            <a:xfrm>
              <a:off x="2740152" y="2508503"/>
              <a:ext cx="149351" cy="114300"/>
            </a:xfrm>
            <a:prstGeom prst="rect">
              <a:avLst/>
            </a:prstGeom>
          </p:spPr>
        </p:pic>
        <p:pic>
          <p:nvPicPr>
            <p:cNvPr id="107" name="object 107"/>
            <p:cNvPicPr/>
            <p:nvPr/>
          </p:nvPicPr>
          <p:blipFill>
            <a:blip r:embed="rId33" cstate="print"/>
            <a:stretch>
              <a:fillRect/>
            </a:stretch>
          </p:blipFill>
          <p:spPr>
            <a:xfrm>
              <a:off x="3026695" y="2322448"/>
              <a:ext cx="187769" cy="187706"/>
            </a:xfrm>
            <a:prstGeom prst="rect">
              <a:avLst/>
            </a:prstGeom>
          </p:spPr>
        </p:pic>
      </p:grpSp>
      <p:sp>
        <p:nvSpPr>
          <p:cNvPr id="108" name="object 108"/>
          <p:cNvSpPr txBox="1"/>
          <p:nvPr/>
        </p:nvSpPr>
        <p:spPr>
          <a:xfrm>
            <a:off x="2271167" y="1496313"/>
            <a:ext cx="3573145" cy="704808"/>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申請、内容の確認、振込手続きに</a:t>
            </a:r>
            <a:r>
              <a:rPr sz="1000" i="1" dirty="0">
                <a:latin typeface="メイリオ"/>
                <a:cs typeface="メイリオ"/>
              </a:rPr>
              <a:t>多</a:t>
            </a:r>
            <a:r>
              <a:rPr sz="1000" i="1" spc="-10" dirty="0">
                <a:latin typeface="メイリオ"/>
                <a:cs typeface="メイリオ"/>
              </a:rPr>
              <a:t>大な</a:t>
            </a:r>
            <a:r>
              <a:rPr sz="1000" i="1" dirty="0">
                <a:latin typeface="メイリオ"/>
                <a:cs typeface="メイリオ"/>
              </a:rPr>
              <a:t>工</a:t>
            </a:r>
            <a:r>
              <a:rPr sz="1000" i="1" spc="-10" dirty="0">
                <a:latin typeface="メイリオ"/>
                <a:cs typeface="メイリオ"/>
              </a:rPr>
              <a:t>数と</a:t>
            </a:r>
            <a:r>
              <a:rPr sz="1000" i="1" dirty="0">
                <a:latin typeface="メイリオ"/>
                <a:cs typeface="メイリオ"/>
              </a:rPr>
              <a:t>リ</a:t>
            </a:r>
            <a:r>
              <a:rPr sz="1000" i="1" spc="-10" dirty="0">
                <a:latin typeface="メイリオ"/>
                <a:cs typeface="メイリオ"/>
              </a:rPr>
              <a:t>ード</a:t>
            </a:r>
            <a:r>
              <a:rPr sz="1000" i="1" dirty="0">
                <a:latin typeface="メイリオ"/>
                <a:cs typeface="メイリオ"/>
              </a:rPr>
              <a:t>タ</a:t>
            </a:r>
            <a:r>
              <a:rPr sz="1000" i="1" spc="-10" dirty="0">
                <a:latin typeface="メイリオ"/>
                <a:cs typeface="メイリオ"/>
              </a:rPr>
              <a:t>イム</a:t>
            </a:r>
            <a:r>
              <a:rPr sz="1000" i="1" spc="-50" dirty="0">
                <a:latin typeface="メイリオ"/>
                <a:cs typeface="メイリオ"/>
              </a:rPr>
              <a:t>を</a:t>
            </a:r>
            <a:r>
              <a:rPr sz="1000" i="1" spc="-10" dirty="0">
                <a:latin typeface="メイリオ"/>
                <a:cs typeface="メイリオ"/>
              </a:rPr>
              <a:t>要していると想定。また、重大な</a:t>
            </a:r>
            <a:r>
              <a:rPr sz="1000" i="1" dirty="0">
                <a:latin typeface="メイリオ"/>
                <a:cs typeface="メイリオ"/>
              </a:rPr>
              <a:t>ミ</a:t>
            </a:r>
            <a:r>
              <a:rPr sz="1000" i="1" spc="-10" dirty="0">
                <a:latin typeface="メイリオ"/>
                <a:cs typeface="メイリオ"/>
              </a:rPr>
              <a:t>スの</a:t>
            </a:r>
            <a:r>
              <a:rPr sz="1000" i="1" dirty="0">
                <a:latin typeface="メイリオ"/>
                <a:cs typeface="メイリオ"/>
              </a:rPr>
              <a:t>発</a:t>
            </a:r>
            <a:r>
              <a:rPr sz="1000" i="1" spc="-10" dirty="0">
                <a:latin typeface="メイリオ"/>
                <a:cs typeface="メイリオ"/>
              </a:rPr>
              <a:t>生等</a:t>
            </a:r>
            <a:r>
              <a:rPr sz="1000" i="1" dirty="0">
                <a:latin typeface="メイリオ"/>
                <a:cs typeface="メイリオ"/>
              </a:rPr>
              <a:t>の</a:t>
            </a:r>
            <a:r>
              <a:rPr sz="1000" i="1" spc="-10" dirty="0">
                <a:latin typeface="メイリオ"/>
                <a:cs typeface="メイリオ"/>
              </a:rPr>
              <a:t>リス</a:t>
            </a:r>
            <a:r>
              <a:rPr sz="1000" i="1" dirty="0">
                <a:latin typeface="メイリオ"/>
                <a:cs typeface="メイリオ"/>
              </a:rPr>
              <a:t>ク</a:t>
            </a:r>
            <a:r>
              <a:rPr sz="1000" i="1" spc="-10" dirty="0">
                <a:latin typeface="メイリオ"/>
                <a:cs typeface="メイリオ"/>
              </a:rPr>
              <a:t>を抱</a:t>
            </a:r>
            <a:r>
              <a:rPr sz="1000" i="1" spc="-50" dirty="0">
                <a:latin typeface="メイリオ"/>
                <a:cs typeface="メイリオ"/>
              </a:rPr>
              <a:t>え</a:t>
            </a:r>
            <a:r>
              <a:rPr sz="1000" i="1" spc="-10" dirty="0">
                <a:latin typeface="メイリオ"/>
                <a:cs typeface="メイリオ"/>
              </a:rPr>
              <a:t>てい</a:t>
            </a:r>
            <a:r>
              <a:rPr sz="1000" i="1" spc="-50" dirty="0">
                <a:latin typeface="メイリオ"/>
                <a:cs typeface="メイリオ"/>
              </a:rPr>
              <a:t>る</a:t>
            </a:r>
            <a:endParaRPr sz="1000">
              <a:latin typeface="メイリオ"/>
              <a:cs typeface="メイリオ"/>
            </a:endParaRPr>
          </a:p>
          <a:p>
            <a:pPr>
              <a:spcBef>
                <a:spcPts val="110"/>
              </a:spcBef>
            </a:pPr>
            <a:endParaRPr sz="600">
              <a:latin typeface="メイリオ"/>
              <a:cs typeface="メイリオ"/>
            </a:endParaRPr>
          </a:p>
          <a:p>
            <a:pPr marL="1811655">
              <a:tabLst>
                <a:tab pos="2874010" algn="l"/>
              </a:tabLst>
            </a:pPr>
            <a:r>
              <a:rPr sz="800" i="1" dirty="0">
                <a:latin typeface="メイリオ"/>
                <a:cs typeface="メイリオ"/>
              </a:rPr>
              <a:t>②申請内容確</a:t>
            </a:r>
            <a:r>
              <a:rPr sz="800" i="1" spc="-50" dirty="0">
                <a:latin typeface="メイリオ"/>
                <a:cs typeface="メイリオ"/>
              </a:rPr>
              <a:t>認</a:t>
            </a:r>
            <a:r>
              <a:rPr sz="800" i="1" dirty="0">
                <a:latin typeface="メイリオ"/>
                <a:cs typeface="メイリオ"/>
              </a:rPr>
              <a:t>	④振込手続</a:t>
            </a:r>
            <a:r>
              <a:rPr sz="800" i="1" spc="-50" dirty="0">
                <a:latin typeface="メイリオ"/>
                <a:cs typeface="メイリオ"/>
              </a:rPr>
              <a:t>き</a:t>
            </a:r>
            <a:endParaRPr sz="800">
              <a:latin typeface="メイリオ"/>
              <a:cs typeface="メイリオ"/>
            </a:endParaRPr>
          </a:p>
        </p:txBody>
      </p:sp>
      <p:sp>
        <p:nvSpPr>
          <p:cNvPr id="109" name="object 109"/>
          <p:cNvSpPr/>
          <p:nvPr/>
        </p:nvSpPr>
        <p:spPr>
          <a:xfrm>
            <a:off x="4349495" y="2685289"/>
            <a:ext cx="76200" cy="2536825"/>
          </a:xfrm>
          <a:custGeom>
            <a:avLst/>
            <a:gdLst/>
            <a:ahLst/>
            <a:cxnLst/>
            <a:rect l="l" t="t" r="r" b="b"/>
            <a:pathLst>
              <a:path w="76200" h="2536825">
                <a:moveTo>
                  <a:pt x="31750" y="2460498"/>
                </a:moveTo>
                <a:lnTo>
                  <a:pt x="0" y="2460498"/>
                </a:lnTo>
                <a:lnTo>
                  <a:pt x="38100" y="2536698"/>
                </a:lnTo>
                <a:lnTo>
                  <a:pt x="69850" y="2473198"/>
                </a:lnTo>
                <a:lnTo>
                  <a:pt x="31750" y="2473198"/>
                </a:lnTo>
                <a:lnTo>
                  <a:pt x="31750" y="2460498"/>
                </a:lnTo>
                <a:close/>
              </a:path>
              <a:path w="76200" h="2536825">
                <a:moveTo>
                  <a:pt x="44450" y="0"/>
                </a:moveTo>
                <a:lnTo>
                  <a:pt x="31750" y="0"/>
                </a:lnTo>
                <a:lnTo>
                  <a:pt x="31750" y="2473198"/>
                </a:lnTo>
                <a:lnTo>
                  <a:pt x="44450" y="2473198"/>
                </a:lnTo>
                <a:lnTo>
                  <a:pt x="44450" y="0"/>
                </a:lnTo>
                <a:close/>
              </a:path>
              <a:path w="76200" h="2536825">
                <a:moveTo>
                  <a:pt x="76200" y="2460498"/>
                </a:moveTo>
                <a:lnTo>
                  <a:pt x="44450" y="2460498"/>
                </a:lnTo>
                <a:lnTo>
                  <a:pt x="44450" y="2473198"/>
                </a:lnTo>
                <a:lnTo>
                  <a:pt x="69850" y="2473198"/>
                </a:lnTo>
                <a:lnTo>
                  <a:pt x="76200" y="2460498"/>
                </a:lnTo>
                <a:close/>
              </a:path>
            </a:pathLst>
          </a:custGeom>
          <a:solidFill>
            <a:srgbClr val="A6A6A6"/>
          </a:solidFill>
        </p:spPr>
        <p:txBody>
          <a:bodyPr wrap="square" lIns="0" tIns="0" rIns="0" bIns="0" rtlCol="0"/>
          <a:lstStyle/>
          <a:p>
            <a:endParaRPr/>
          </a:p>
        </p:txBody>
      </p:sp>
      <p:sp>
        <p:nvSpPr>
          <p:cNvPr id="110" name="object 110"/>
          <p:cNvSpPr txBox="1"/>
          <p:nvPr/>
        </p:nvSpPr>
        <p:spPr>
          <a:xfrm>
            <a:off x="4437127" y="2680843"/>
            <a:ext cx="127635"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③</a:t>
            </a:r>
            <a:endParaRPr sz="800">
              <a:latin typeface="メイリオ"/>
              <a:cs typeface="メイリオ"/>
            </a:endParaRPr>
          </a:p>
        </p:txBody>
      </p:sp>
      <p:sp>
        <p:nvSpPr>
          <p:cNvPr id="111" name="object 111"/>
          <p:cNvSpPr txBox="1"/>
          <p:nvPr/>
        </p:nvSpPr>
        <p:spPr>
          <a:xfrm>
            <a:off x="4437126" y="2924378"/>
            <a:ext cx="128270" cy="136576"/>
          </a:xfrm>
          <a:prstGeom prst="rect">
            <a:avLst/>
          </a:prstGeom>
        </p:spPr>
        <p:txBody>
          <a:bodyPr vert="horz" wrap="square" lIns="0" tIns="13335" rIns="0" bIns="0" rtlCol="0">
            <a:spAutoFit/>
          </a:bodyPr>
          <a:lstStyle/>
          <a:p>
            <a:pPr marL="12700">
              <a:spcBef>
                <a:spcPts val="105"/>
              </a:spcBef>
            </a:pPr>
            <a:r>
              <a:rPr sz="800" i="1" spc="5" dirty="0">
                <a:latin typeface="メイリオ"/>
                <a:cs typeface="メイリオ"/>
              </a:rPr>
              <a:t>申</a:t>
            </a:r>
            <a:endParaRPr sz="800">
              <a:latin typeface="メイリオ"/>
              <a:cs typeface="メイリオ"/>
            </a:endParaRPr>
          </a:p>
        </p:txBody>
      </p:sp>
      <p:sp>
        <p:nvSpPr>
          <p:cNvPr id="112" name="object 112"/>
          <p:cNvSpPr txBox="1"/>
          <p:nvPr/>
        </p:nvSpPr>
        <p:spPr>
          <a:xfrm>
            <a:off x="4437127" y="3046857"/>
            <a:ext cx="127635" cy="393700"/>
          </a:xfrm>
          <a:prstGeom prst="rect">
            <a:avLst/>
          </a:prstGeom>
        </p:spPr>
        <p:txBody>
          <a:bodyPr vert="horz" wrap="square" lIns="0" tIns="12065" rIns="0" bIns="0" rtlCol="0">
            <a:spAutoFit/>
          </a:bodyPr>
          <a:lstStyle/>
          <a:p>
            <a:pPr marL="12700" marR="5080" algn="just">
              <a:lnSpc>
                <a:spcPct val="100600"/>
              </a:lnSpc>
              <a:spcBef>
                <a:spcPts val="95"/>
              </a:spcBef>
            </a:pPr>
            <a:r>
              <a:rPr sz="800" i="1" spc="-50" dirty="0">
                <a:latin typeface="メイリオ"/>
                <a:cs typeface="メイリオ"/>
              </a:rPr>
              <a:t>請依頼</a:t>
            </a:r>
            <a:endParaRPr sz="800">
              <a:latin typeface="メイリオ"/>
              <a:cs typeface="メイリオ"/>
            </a:endParaRPr>
          </a:p>
        </p:txBody>
      </p:sp>
      <p:sp>
        <p:nvSpPr>
          <p:cNvPr id="113" name="object 113"/>
          <p:cNvSpPr txBox="1"/>
          <p:nvPr/>
        </p:nvSpPr>
        <p:spPr>
          <a:xfrm>
            <a:off x="5866258" y="2641855"/>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114" name="object 114"/>
          <p:cNvSpPr txBox="1"/>
          <p:nvPr/>
        </p:nvSpPr>
        <p:spPr>
          <a:xfrm>
            <a:off x="5866258" y="5599888"/>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115" name="object 115"/>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116" name="object 116"/>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117" name="object 117"/>
          <p:cNvPicPr/>
          <p:nvPr/>
        </p:nvPicPr>
        <p:blipFill>
          <a:blip r:embed="rId3" cstate="print"/>
          <a:stretch>
            <a:fillRect/>
          </a:stretch>
        </p:blipFill>
        <p:spPr>
          <a:xfrm>
            <a:off x="8994648" y="1167384"/>
            <a:ext cx="187451" cy="187451"/>
          </a:xfrm>
          <a:prstGeom prst="rect">
            <a:avLst/>
          </a:prstGeom>
        </p:spPr>
      </p:pic>
      <p:sp>
        <p:nvSpPr>
          <p:cNvPr id="118" name="object 118"/>
          <p:cNvSpPr txBox="1"/>
          <p:nvPr/>
        </p:nvSpPr>
        <p:spPr>
          <a:xfrm>
            <a:off x="7512558"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119" name="object 119"/>
          <p:cNvGrpSpPr/>
          <p:nvPr/>
        </p:nvGrpSpPr>
        <p:grpSpPr>
          <a:xfrm>
            <a:off x="7254241" y="5791201"/>
            <a:ext cx="351155" cy="384175"/>
            <a:chOff x="5730240" y="5791200"/>
            <a:chExt cx="351155" cy="384175"/>
          </a:xfrm>
        </p:grpSpPr>
        <p:pic>
          <p:nvPicPr>
            <p:cNvPr id="120" name="object 120"/>
            <p:cNvPicPr/>
            <p:nvPr/>
          </p:nvPicPr>
          <p:blipFill>
            <a:blip r:embed="rId34" cstate="print"/>
            <a:stretch>
              <a:fillRect/>
            </a:stretch>
          </p:blipFill>
          <p:spPr>
            <a:xfrm>
              <a:off x="5763768" y="5800344"/>
              <a:ext cx="283540" cy="327621"/>
            </a:xfrm>
            <a:prstGeom prst="rect">
              <a:avLst/>
            </a:prstGeom>
          </p:spPr>
        </p:pic>
        <p:pic>
          <p:nvPicPr>
            <p:cNvPr id="121" name="object 121"/>
            <p:cNvPicPr/>
            <p:nvPr/>
          </p:nvPicPr>
          <p:blipFill>
            <a:blip r:embed="rId35" cstate="print"/>
            <a:stretch>
              <a:fillRect/>
            </a:stretch>
          </p:blipFill>
          <p:spPr>
            <a:xfrm>
              <a:off x="5730240" y="5791200"/>
              <a:ext cx="350545" cy="384098"/>
            </a:xfrm>
            <a:prstGeom prst="rect">
              <a:avLst/>
            </a:prstGeom>
          </p:spPr>
        </p:pic>
        <p:pic>
          <p:nvPicPr>
            <p:cNvPr id="122" name="object 122"/>
            <p:cNvPicPr/>
            <p:nvPr/>
          </p:nvPicPr>
          <p:blipFill>
            <a:blip r:embed="rId36" cstate="print"/>
            <a:stretch>
              <a:fillRect/>
            </a:stretch>
          </p:blipFill>
          <p:spPr>
            <a:xfrm>
              <a:off x="5790057" y="5826632"/>
              <a:ext cx="182117" cy="226313"/>
            </a:xfrm>
            <a:prstGeom prst="rect">
              <a:avLst/>
            </a:prstGeom>
          </p:spPr>
        </p:pic>
      </p:grpSp>
      <p:sp>
        <p:nvSpPr>
          <p:cNvPr id="123" name="object 123"/>
          <p:cNvSpPr txBox="1"/>
          <p:nvPr/>
        </p:nvSpPr>
        <p:spPr>
          <a:xfrm>
            <a:off x="7349997" y="5826353"/>
            <a:ext cx="113030"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E</a:t>
            </a:r>
            <a:endParaRPr sz="1050">
              <a:latin typeface="メイリオ"/>
              <a:cs typeface="メイリオ"/>
            </a:endParaRPr>
          </a:p>
        </p:txBody>
      </p:sp>
      <p:grpSp>
        <p:nvGrpSpPr>
          <p:cNvPr id="124" name="object 124"/>
          <p:cNvGrpSpPr/>
          <p:nvPr/>
        </p:nvGrpSpPr>
        <p:grpSpPr>
          <a:xfrm>
            <a:off x="4966715" y="5849111"/>
            <a:ext cx="1231900" cy="546100"/>
            <a:chOff x="3442715" y="5849111"/>
            <a:chExt cx="1231900" cy="546100"/>
          </a:xfrm>
        </p:grpSpPr>
        <p:pic>
          <p:nvPicPr>
            <p:cNvPr id="125" name="object 125"/>
            <p:cNvPicPr/>
            <p:nvPr/>
          </p:nvPicPr>
          <p:blipFill>
            <a:blip r:embed="rId37" cstate="print"/>
            <a:stretch>
              <a:fillRect/>
            </a:stretch>
          </p:blipFill>
          <p:spPr>
            <a:xfrm>
              <a:off x="3517391" y="5884163"/>
              <a:ext cx="1094219" cy="437349"/>
            </a:xfrm>
            <a:prstGeom prst="rect">
              <a:avLst/>
            </a:prstGeom>
          </p:spPr>
        </p:pic>
        <p:pic>
          <p:nvPicPr>
            <p:cNvPr id="126" name="object 126"/>
            <p:cNvPicPr/>
            <p:nvPr/>
          </p:nvPicPr>
          <p:blipFill>
            <a:blip r:embed="rId38" cstate="print"/>
            <a:stretch>
              <a:fillRect/>
            </a:stretch>
          </p:blipFill>
          <p:spPr>
            <a:xfrm>
              <a:off x="3442715" y="5849111"/>
              <a:ext cx="1231391" cy="545579"/>
            </a:xfrm>
            <a:prstGeom prst="rect">
              <a:avLst/>
            </a:prstGeom>
          </p:spPr>
        </p:pic>
        <p:sp>
          <p:nvSpPr>
            <p:cNvPr id="127" name="object 127"/>
            <p:cNvSpPr/>
            <p:nvPr/>
          </p:nvSpPr>
          <p:spPr>
            <a:xfrm>
              <a:off x="3547871" y="5914643"/>
              <a:ext cx="982980" cy="326390"/>
            </a:xfrm>
            <a:custGeom>
              <a:avLst/>
              <a:gdLst/>
              <a:ahLst/>
              <a:cxnLst/>
              <a:rect l="l" t="t" r="r" b="b"/>
              <a:pathLst>
                <a:path w="982979" h="326389">
                  <a:moveTo>
                    <a:pt x="982979" y="0"/>
                  </a:moveTo>
                  <a:lnTo>
                    <a:pt x="0" y="0"/>
                  </a:lnTo>
                  <a:lnTo>
                    <a:pt x="0" y="326135"/>
                  </a:lnTo>
                  <a:lnTo>
                    <a:pt x="982979" y="326135"/>
                  </a:lnTo>
                  <a:lnTo>
                    <a:pt x="982979" y="0"/>
                  </a:lnTo>
                  <a:close/>
                </a:path>
              </a:pathLst>
            </a:custGeom>
            <a:solidFill>
              <a:srgbClr val="FFFFFF"/>
            </a:solidFill>
          </p:spPr>
          <p:txBody>
            <a:bodyPr wrap="square" lIns="0" tIns="0" rIns="0" bIns="0" rtlCol="0"/>
            <a:lstStyle/>
            <a:p>
              <a:endParaRPr/>
            </a:p>
          </p:txBody>
        </p:sp>
        <p:sp>
          <p:nvSpPr>
            <p:cNvPr id="128" name="object 128"/>
            <p:cNvSpPr/>
            <p:nvPr/>
          </p:nvSpPr>
          <p:spPr>
            <a:xfrm>
              <a:off x="3547871" y="5914643"/>
              <a:ext cx="982980" cy="326390"/>
            </a:xfrm>
            <a:custGeom>
              <a:avLst/>
              <a:gdLst/>
              <a:ahLst/>
              <a:cxnLst/>
              <a:rect l="l" t="t" r="r" b="b"/>
              <a:pathLst>
                <a:path w="982979" h="326389">
                  <a:moveTo>
                    <a:pt x="0" y="326135"/>
                  </a:moveTo>
                  <a:lnTo>
                    <a:pt x="982979" y="326135"/>
                  </a:lnTo>
                  <a:lnTo>
                    <a:pt x="982979" y="0"/>
                  </a:lnTo>
                  <a:lnTo>
                    <a:pt x="0" y="0"/>
                  </a:lnTo>
                  <a:lnTo>
                    <a:pt x="0" y="326135"/>
                  </a:lnTo>
                  <a:close/>
                </a:path>
              </a:pathLst>
            </a:custGeom>
            <a:ln w="9525">
              <a:solidFill>
                <a:srgbClr val="BEBEBE"/>
              </a:solidFill>
            </a:ln>
          </p:spPr>
          <p:txBody>
            <a:bodyPr wrap="square" lIns="0" tIns="0" rIns="0" bIns="0" rtlCol="0"/>
            <a:lstStyle/>
            <a:p>
              <a:endParaRPr/>
            </a:p>
          </p:txBody>
        </p:sp>
      </p:grpSp>
      <p:sp>
        <p:nvSpPr>
          <p:cNvPr id="129" name="object 129"/>
          <p:cNvSpPr txBox="1"/>
          <p:nvPr/>
        </p:nvSpPr>
        <p:spPr>
          <a:xfrm>
            <a:off x="5215890"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sp>
        <p:nvSpPr>
          <p:cNvPr id="130" name="object 130"/>
          <p:cNvSpPr txBox="1"/>
          <p:nvPr/>
        </p:nvSpPr>
        <p:spPr>
          <a:xfrm>
            <a:off x="5061965" y="6044895"/>
            <a:ext cx="1005840"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15" dirty="0">
                <a:latin typeface="メイリオ"/>
                <a:cs typeface="メイリオ"/>
              </a:rPr>
              <a:t>(自律性)</a:t>
            </a:r>
            <a:endParaRPr sz="900">
              <a:latin typeface="メイリオ"/>
              <a:cs typeface="メイリオ"/>
            </a:endParaRPr>
          </a:p>
        </p:txBody>
      </p:sp>
      <p:grpSp>
        <p:nvGrpSpPr>
          <p:cNvPr id="131" name="object 131"/>
          <p:cNvGrpSpPr/>
          <p:nvPr/>
        </p:nvGrpSpPr>
        <p:grpSpPr>
          <a:xfrm>
            <a:off x="2549652" y="5791201"/>
            <a:ext cx="2702560" cy="596265"/>
            <a:chOff x="1025652" y="5791200"/>
            <a:chExt cx="2702560" cy="596265"/>
          </a:xfrm>
        </p:grpSpPr>
        <p:pic>
          <p:nvPicPr>
            <p:cNvPr id="132" name="object 132"/>
            <p:cNvPicPr/>
            <p:nvPr/>
          </p:nvPicPr>
          <p:blipFill>
            <a:blip r:embed="rId39" cstate="print"/>
            <a:stretch>
              <a:fillRect/>
            </a:stretch>
          </p:blipFill>
          <p:spPr>
            <a:xfrm>
              <a:off x="3401568" y="5800344"/>
              <a:ext cx="281889" cy="327621"/>
            </a:xfrm>
            <a:prstGeom prst="rect">
              <a:avLst/>
            </a:prstGeom>
          </p:spPr>
        </p:pic>
        <p:pic>
          <p:nvPicPr>
            <p:cNvPr id="133" name="object 133"/>
            <p:cNvPicPr/>
            <p:nvPr/>
          </p:nvPicPr>
          <p:blipFill>
            <a:blip r:embed="rId40" cstate="print"/>
            <a:stretch>
              <a:fillRect/>
            </a:stretch>
          </p:blipFill>
          <p:spPr>
            <a:xfrm>
              <a:off x="3357372" y="5791200"/>
              <a:ext cx="370332" cy="384098"/>
            </a:xfrm>
            <a:prstGeom prst="rect">
              <a:avLst/>
            </a:prstGeom>
          </p:spPr>
        </p:pic>
        <p:pic>
          <p:nvPicPr>
            <p:cNvPr id="134" name="object 134"/>
            <p:cNvPicPr/>
            <p:nvPr/>
          </p:nvPicPr>
          <p:blipFill>
            <a:blip r:embed="rId41" cstate="print"/>
            <a:stretch>
              <a:fillRect/>
            </a:stretch>
          </p:blipFill>
          <p:spPr>
            <a:xfrm>
              <a:off x="3427856" y="5826632"/>
              <a:ext cx="180593" cy="226313"/>
            </a:xfrm>
            <a:prstGeom prst="rect">
              <a:avLst/>
            </a:prstGeom>
          </p:spPr>
        </p:pic>
        <p:pic>
          <p:nvPicPr>
            <p:cNvPr id="135" name="object 135"/>
            <p:cNvPicPr/>
            <p:nvPr/>
          </p:nvPicPr>
          <p:blipFill>
            <a:blip r:embed="rId42" cstate="print"/>
            <a:stretch>
              <a:fillRect/>
            </a:stretch>
          </p:blipFill>
          <p:spPr>
            <a:xfrm>
              <a:off x="1025652" y="5855207"/>
              <a:ext cx="1159751" cy="460260"/>
            </a:xfrm>
            <a:prstGeom prst="rect">
              <a:avLst/>
            </a:prstGeom>
          </p:spPr>
        </p:pic>
        <p:pic>
          <p:nvPicPr>
            <p:cNvPr id="136" name="object 136"/>
            <p:cNvPicPr/>
            <p:nvPr/>
          </p:nvPicPr>
          <p:blipFill>
            <a:blip r:embed="rId43" cstate="print"/>
            <a:stretch>
              <a:fillRect/>
            </a:stretch>
          </p:blipFill>
          <p:spPr>
            <a:xfrm>
              <a:off x="1120140" y="5824728"/>
              <a:ext cx="970800" cy="562356"/>
            </a:xfrm>
            <a:prstGeom prst="rect">
              <a:avLst/>
            </a:prstGeom>
          </p:spPr>
        </p:pic>
        <p:sp>
          <p:nvSpPr>
            <p:cNvPr id="137" name="object 137"/>
            <p:cNvSpPr/>
            <p:nvPr/>
          </p:nvSpPr>
          <p:spPr>
            <a:xfrm>
              <a:off x="1056132" y="5885688"/>
              <a:ext cx="1049020" cy="349250"/>
            </a:xfrm>
            <a:custGeom>
              <a:avLst/>
              <a:gdLst/>
              <a:ahLst/>
              <a:cxnLst/>
              <a:rect l="l" t="t" r="r" b="b"/>
              <a:pathLst>
                <a:path w="1049020" h="349250">
                  <a:moveTo>
                    <a:pt x="1048512" y="0"/>
                  </a:moveTo>
                  <a:lnTo>
                    <a:pt x="0" y="0"/>
                  </a:lnTo>
                  <a:lnTo>
                    <a:pt x="0" y="348996"/>
                  </a:lnTo>
                  <a:lnTo>
                    <a:pt x="1048512" y="348996"/>
                  </a:lnTo>
                  <a:lnTo>
                    <a:pt x="1048512" y="0"/>
                  </a:lnTo>
                  <a:close/>
                </a:path>
              </a:pathLst>
            </a:custGeom>
            <a:solidFill>
              <a:srgbClr val="FFFFFF"/>
            </a:solidFill>
          </p:spPr>
          <p:txBody>
            <a:bodyPr wrap="square" lIns="0" tIns="0" rIns="0" bIns="0" rtlCol="0"/>
            <a:lstStyle/>
            <a:p>
              <a:endParaRPr/>
            </a:p>
          </p:txBody>
        </p:sp>
        <p:sp>
          <p:nvSpPr>
            <p:cNvPr id="138" name="object 138"/>
            <p:cNvSpPr/>
            <p:nvPr/>
          </p:nvSpPr>
          <p:spPr>
            <a:xfrm>
              <a:off x="1056132" y="5885688"/>
              <a:ext cx="1049020" cy="349250"/>
            </a:xfrm>
            <a:custGeom>
              <a:avLst/>
              <a:gdLst/>
              <a:ahLst/>
              <a:cxnLst/>
              <a:rect l="l" t="t" r="r" b="b"/>
              <a:pathLst>
                <a:path w="1049020" h="349250">
                  <a:moveTo>
                    <a:pt x="0" y="348996"/>
                  </a:moveTo>
                  <a:lnTo>
                    <a:pt x="1048512" y="348996"/>
                  </a:lnTo>
                  <a:lnTo>
                    <a:pt x="1048512" y="0"/>
                  </a:lnTo>
                  <a:lnTo>
                    <a:pt x="0" y="0"/>
                  </a:lnTo>
                  <a:lnTo>
                    <a:pt x="0" y="348996"/>
                  </a:lnTo>
                  <a:close/>
                </a:path>
              </a:pathLst>
            </a:custGeom>
            <a:ln w="9525">
              <a:solidFill>
                <a:srgbClr val="BEBEBE"/>
              </a:solidFill>
            </a:ln>
          </p:spPr>
          <p:txBody>
            <a:bodyPr wrap="square" lIns="0" tIns="0" rIns="0" bIns="0" rtlCol="0"/>
            <a:lstStyle/>
            <a:p>
              <a:endParaRPr/>
            </a:p>
          </p:txBody>
        </p:sp>
      </p:grpSp>
      <p:sp>
        <p:nvSpPr>
          <p:cNvPr id="139" name="object 139"/>
          <p:cNvSpPr txBox="1"/>
          <p:nvPr/>
        </p:nvSpPr>
        <p:spPr>
          <a:xfrm>
            <a:off x="6100699" y="5834584"/>
            <a:ext cx="1148715" cy="391795"/>
          </a:xfrm>
          <a:prstGeom prst="rect">
            <a:avLst/>
          </a:prstGeom>
        </p:spPr>
        <p:txBody>
          <a:bodyPr vert="horz" wrap="square" lIns="0" tIns="12700" rIns="0" bIns="0" rtlCol="0">
            <a:spAutoFit/>
          </a:bodyPr>
          <a:lstStyle/>
          <a:p>
            <a:pPr marL="12700" marR="5080" algn="just">
              <a:spcBef>
                <a:spcPts val="100"/>
              </a:spcBef>
            </a:pPr>
            <a:r>
              <a:rPr sz="800" spc="-5" dirty="0">
                <a:latin typeface="メイリオ"/>
                <a:cs typeface="メイリオ"/>
              </a:rPr>
              <a:t>受給条件を満たした国民に一斉配布可能とする為には、プログラマビリ</a:t>
            </a:r>
            <a:endParaRPr sz="800">
              <a:latin typeface="メイリオ"/>
              <a:cs typeface="メイリオ"/>
            </a:endParaRPr>
          </a:p>
        </p:txBody>
      </p:sp>
      <p:sp>
        <p:nvSpPr>
          <p:cNvPr id="140" name="object 140"/>
          <p:cNvSpPr txBox="1"/>
          <p:nvPr/>
        </p:nvSpPr>
        <p:spPr>
          <a:xfrm>
            <a:off x="8496045" y="5875122"/>
            <a:ext cx="1351280"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広く国民に給付するデジタル通貨には、価値の安定性は必</a:t>
            </a:r>
            <a:r>
              <a:rPr sz="800" spc="-15" dirty="0">
                <a:latin typeface="メイリオ"/>
                <a:cs typeface="メイリオ"/>
              </a:rPr>
              <a:t>須(円と同等の価値の担保)</a:t>
            </a:r>
            <a:endParaRPr sz="800">
              <a:latin typeface="メイリオ"/>
              <a:cs typeface="メイリオ"/>
            </a:endParaRPr>
          </a:p>
        </p:txBody>
      </p:sp>
      <p:sp>
        <p:nvSpPr>
          <p:cNvPr id="141" name="object 141"/>
          <p:cNvSpPr txBox="1"/>
          <p:nvPr/>
        </p:nvSpPr>
        <p:spPr>
          <a:xfrm>
            <a:off x="2741167" y="5859272"/>
            <a:ext cx="726440" cy="361950"/>
          </a:xfrm>
          <a:prstGeom prst="rect">
            <a:avLst/>
          </a:prstGeom>
        </p:spPr>
        <p:txBody>
          <a:bodyPr vert="horz" wrap="square" lIns="0" tIns="13335" rIns="0" bIns="0" rtlCol="0">
            <a:spAutoFit/>
          </a:bodyPr>
          <a:lstStyle/>
          <a:p>
            <a:pPr marL="52069">
              <a:spcBef>
                <a:spcPts val="105"/>
              </a:spcBef>
            </a:pPr>
            <a:r>
              <a:rPr sz="1100" b="1" spc="-10" dirty="0">
                <a:latin typeface="メイリオ"/>
                <a:cs typeface="メイリオ"/>
              </a:rPr>
              <a:t>流通性 </a:t>
            </a:r>
            <a:r>
              <a:rPr sz="1100" b="1" spc="-25" dirty="0">
                <a:latin typeface="メイリオ"/>
                <a:cs typeface="メイリオ"/>
              </a:rPr>
              <a:t>or</a:t>
            </a:r>
            <a:endParaRPr sz="1100">
              <a:latin typeface="メイリオ"/>
              <a:cs typeface="メイリオ"/>
            </a:endParaRPr>
          </a:p>
          <a:p>
            <a:pPr marL="12700"/>
            <a:r>
              <a:rPr sz="1100" b="1" spc="-10" dirty="0">
                <a:latin typeface="メイリオ"/>
                <a:cs typeface="メイリオ"/>
              </a:rPr>
              <a:t>相互運用性</a:t>
            </a:r>
            <a:endParaRPr sz="1100">
              <a:latin typeface="メイリオ"/>
              <a:cs typeface="メイリオ"/>
            </a:endParaRPr>
          </a:p>
        </p:txBody>
      </p:sp>
      <p:grpSp>
        <p:nvGrpSpPr>
          <p:cNvPr id="142" name="object 142"/>
          <p:cNvGrpSpPr/>
          <p:nvPr/>
        </p:nvGrpSpPr>
        <p:grpSpPr>
          <a:xfrm>
            <a:off x="2368296" y="5751577"/>
            <a:ext cx="373380" cy="396875"/>
            <a:chOff x="844296" y="5751576"/>
            <a:chExt cx="373380" cy="396875"/>
          </a:xfrm>
        </p:grpSpPr>
        <p:pic>
          <p:nvPicPr>
            <p:cNvPr id="143" name="object 143"/>
            <p:cNvPicPr/>
            <p:nvPr/>
          </p:nvPicPr>
          <p:blipFill>
            <a:blip r:embed="rId44" cstate="print"/>
            <a:stretch>
              <a:fillRect/>
            </a:stretch>
          </p:blipFill>
          <p:spPr>
            <a:xfrm>
              <a:off x="880872" y="5754624"/>
              <a:ext cx="300177" cy="349034"/>
            </a:xfrm>
            <a:prstGeom prst="rect">
              <a:avLst/>
            </a:prstGeom>
          </p:spPr>
        </p:pic>
        <p:pic>
          <p:nvPicPr>
            <p:cNvPr id="144" name="object 144"/>
            <p:cNvPicPr/>
            <p:nvPr/>
          </p:nvPicPr>
          <p:blipFill>
            <a:blip r:embed="rId45" cstate="print"/>
            <a:stretch>
              <a:fillRect/>
            </a:stretch>
          </p:blipFill>
          <p:spPr>
            <a:xfrm>
              <a:off x="844296" y="5751576"/>
              <a:ext cx="373341" cy="396252"/>
            </a:xfrm>
            <a:prstGeom prst="rect">
              <a:avLst/>
            </a:prstGeom>
          </p:spPr>
        </p:pic>
        <p:pic>
          <p:nvPicPr>
            <p:cNvPr id="145" name="object 145"/>
            <p:cNvPicPr/>
            <p:nvPr/>
          </p:nvPicPr>
          <p:blipFill>
            <a:blip r:embed="rId46" cstate="print"/>
            <a:stretch>
              <a:fillRect/>
            </a:stretch>
          </p:blipFill>
          <p:spPr>
            <a:xfrm>
              <a:off x="907161" y="5780913"/>
              <a:ext cx="198881" cy="247650"/>
            </a:xfrm>
            <a:prstGeom prst="rect">
              <a:avLst/>
            </a:prstGeom>
          </p:spPr>
        </p:pic>
      </p:grpSp>
      <p:sp>
        <p:nvSpPr>
          <p:cNvPr id="146" name="object 146"/>
          <p:cNvSpPr txBox="1"/>
          <p:nvPr/>
        </p:nvSpPr>
        <p:spPr>
          <a:xfrm>
            <a:off x="2465325" y="5787949"/>
            <a:ext cx="129539"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A</a:t>
            </a:r>
            <a:endParaRPr sz="1100">
              <a:latin typeface="メイリオ"/>
              <a:cs typeface="メイリオ"/>
            </a:endParaRPr>
          </a:p>
        </p:txBody>
      </p:sp>
      <p:sp>
        <p:nvSpPr>
          <p:cNvPr id="147" name="object 147"/>
          <p:cNvSpPr txBox="1"/>
          <p:nvPr/>
        </p:nvSpPr>
        <p:spPr>
          <a:xfrm>
            <a:off x="3686937" y="5838240"/>
            <a:ext cx="1420495" cy="175048"/>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広く国民に給付するデジタ </a:t>
            </a:r>
            <a:r>
              <a:rPr sz="1575" b="1" i="1" spc="-75" baseline="5291" dirty="0">
                <a:latin typeface="メイリオ"/>
                <a:cs typeface="メイリオ"/>
              </a:rPr>
              <a:t>D</a:t>
            </a:r>
            <a:endParaRPr sz="1575" baseline="5291">
              <a:latin typeface="メイリオ"/>
              <a:cs typeface="メイリオ"/>
            </a:endParaRPr>
          </a:p>
        </p:txBody>
      </p:sp>
      <p:sp>
        <p:nvSpPr>
          <p:cNvPr id="148" name="object 148"/>
          <p:cNvSpPr txBox="1"/>
          <p:nvPr/>
        </p:nvSpPr>
        <p:spPr>
          <a:xfrm>
            <a:off x="3686936" y="5991859"/>
            <a:ext cx="1249680" cy="25968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ル通貨は高い流通性、もし</a:t>
            </a:r>
            <a:endParaRPr sz="800">
              <a:latin typeface="メイリオ"/>
              <a:cs typeface="メイリオ"/>
            </a:endParaRPr>
          </a:p>
          <a:p>
            <a:pPr marL="12700"/>
            <a:r>
              <a:rPr sz="800" spc="-5" dirty="0">
                <a:latin typeface="メイリオ"/>
                <a:cs typeface="メイリオ"/>
              </a:rPr>
              <a:t>くは相互運用性が必要</a:t>
            </a:r>
            <a:endParaRPr sz="800">
              <a:latin typeface="メイリオ"/>
              <a:cs typeface="メイリオ"/>
            </a:endParaRPr>
          </a:p>
        </p:txBody>
      </p:sp>
      <p:sp>
        <p:nvSpPr>
          <p:cNvPr id="149" name="object 149"/>
          <p:cNvSpPr txBox="1"/>
          <p:nvPr/>
        </p:nvSpPr>
        <p:spPr>
          <a:xfrm>
            <a:off x="6685280" y="5552034"/>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50" name="object 150"/>
          <p:cNvSpPr txBox="1"/>
          <p:nvPr/>
        </p:nvSpPr>
        <p:spPr>
          <a:xfrm>
            <a:off x="7663435" y="5552034"/>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51" name="object 151"/>
          <p:cNvSpPr txBox="1"/>
          <p:nvPr/>
        </p:nvSpPr>
        <p:spPr>
          <a:xfrm>
            <a:off x="8585962" y="5552034"/>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52" name="object 152"/>
          <p:cNvSpPr txBox="1"/>
          <p:nvPr/>
        </p:nvSpPr>
        <p:spPr>
          <a:xfrm>
            <a:off x="9473566" y="5552034"/>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grpSp>
        <p:nvGrpSpPr>
          <p:cNvPr id="153" name="object 153"/>
          <p:cNvGrpSpPr/>
          <p:nvPr/>
        </p:nvGrpSpPr>
        <p:grpSpPr>
          <a:xfrm>
            <a:off x="4944237" y="2316988"/>
            <a:ext cx="4271645" cy="1083310"/>
            <a:chOff x="3420236" y="2316988"/>
            <a:chExt cx="4271645" cy="1083310"/>
          </a:xfrm>
        </p:grpSpPr>
        <p:pic>
          <p:nvPicPr>
            <p:cNvPr id="154" name="object 154"/>
            <p:cNvPicPr/>
            <p:nvPr/>
          </p:nvPicPr>
          <p:blipFill>
            <a:blip r:embed="rId47" cstate="print"/>
            <a:stretch>
              <a:fillRect/>
            </a:stretch>
          </p:blipFill>
          <p:spPr>
            <a:xfrm>
              <a:off x="3564635" y="2385060"/>
              <a:ext cx="213360" cy="213360"/>
            </a:xfrm>
            <a:prstGeom prst="rect">
              <a:avLst/>
            </a:prstGeom>
          </p:spPr>
        </p:pic>
        <p:pic>
          <p:nvPicPr>
            <p:cNvPr id="155" name="object 155"/>
            <p:cNvPicPr/>
            <p:nvPr/>
          </p:nvPicPr>
          <p:blipFill>
            <a:blip r:embed="rId48" cstate="print"/>
            <a:stretch>
              <a:fillRect/>
            </a:stretch>
          </p:blipFill>
          <p:spPr>
            <a:xfrm>
              <a:off x="3420236" y="2316988"/>
              <a:ext cx="198500" cy="198627"/>
            </a:xfrm>
            <a:prstGeom prst="rect">
              <a:avLst/>
            </a:prstGeom>
          </p:spPr>
        </p:pic>
        <p:sp>
          <p:nvSpPr>
            <p:cNvPr id="156" name="object 156"/>
            <p:cNvSpPr/>
            <p:nvPr/>
          </p:nvSpPr>
          <p:spPr>
            <a:xfrm>
              <a:off x="6685788" y="3034284"/>
              <a:ext cx="1003300" cy="363220"/>
            </a:xfrm>
            <a:custGeom>
              <a:avLst/>
              <a:gdLst/>
              <a:ahLst/>
              <a:cxnLst/>
              <a:rect l="l" t="t" r="r" b="b"/>
              <a:pathLst>
                <a:path w="1003300" h="363220">
                  <a:moveTo>
                    <a:pt x="0" y="362712"/>
                  </a:moveTo>
                  <a:lnTo>
                    <a:pt x="1002792" y="362712"/>
                  </a:lnTo>
                  <a:lnTo>
                    <a:pt x="1002792" y="0"/>
                  </a:lnTo>
                  <a:lnTo>
                    <a:pt x="0" y="0"/>
                  </a:lnTo>
                  <a:lnTo>
                    <a:pt x="0" y="362712"/>
                  </a:lnTo>
                  <a:close/>
                </a:path>
              </a:pathLst>
            </a:custGeom>
            <a:ln w="6350">
              <a:solidFill>
                <a:srgbClr val="A6A6A6"/>
              </a:solidFill>
            </a:ln>
          </p:spPr>
          <p:txBody>
            <a:bodyPr wrap="square" lIns="0" tIns="0" rIns="0" bIns="0" rtlCol="0"/>
            <a:lstStyle/>
            <a:p>
              <a:endParaRPr/>
            </a:p>
          </p:txBody>
        </p:sp>
        <p:pic>
          <p:nvPicPr>
            <p:cNvPr id="157" name="object 157"/>
            <p:cNvPicPr/>
            <p:nvPr/>
          </p:nvPicPr>
          <p:blipFill>
            <a:blip r:embed="rId49" cstate="print"/>
            <a:stretch>
              <a:fillRect/>
            </a:stretch>
          </p:blipFill>
          <p:spPr>
            <a:xfrm>
              <a:off x="6443472" y="3086100"/>
              <a:ext cx="237744" cy="237744"/>
            </a:xfrm>
            <a:prstGeom prst="rect">
              <a:avLst/>
            </a:prstGeom>
          </p:spPr>
        </p:pic>
      </p:grpSp>
      <p:sp>
        <p:nvSpPr>
          <p:cNvPr id="158" name="object 158"/>
          <p:cNvSpPr txBox="1"/>
          <p:nvPr/>
        </p:nvSpPr>
        <p:spPr>
          <a:xfrm>
            <a:off x="8239126" y="3112389"/>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銀行</a:t>
            </a:r>
            <a:endParaRPr sz="1050">
              <a:latin typeface="メイリオ"/>
              <a:cs typeface="メイリオ"/>
            </a:endParaRPr>
          </a:p>
        </p:txBody>
      </p:sp>
      <p:grpSp>
        <p:nvGrpSpPr>
          <p:cNvPr id="159" name="object 159"/>
          <p:cNvGrpSpPr/>
          <p:nvPr/>
        </p:nvGrpSpPr>
        <p:grpSpPr>
          <a:xfrm>
            <a:off x="8540368" y="2345309"/>
            <a:ext cx="1178560" cy="1600835"/>
            <a:chOff x="7016368" y="2345308"/>
            <a:chExt cx="1178560" cy="1600835"/>
          </a:xfrm>
        </p:grpSpPr>
        <p:pic>
          <p:nvPicPr>
            <p:cNvPr id="160" name="object 160"/>
            <p:cNvPicPr/>
            <p:nvPr/>
          </p:nvPicPr>
          <p:blipFill>
            <a:blip r:embed="rId27" cstate="print"/>
            <a:stretch>
              <a:fillRect/>
            </a:stretch>
          </p:blipFill>
          <p:spPr>
            <a:xfrm>
              <a:off x="7082027" y="3095243"/>
              <a:ext cx="213359" cy="160019"/>
            </a:xfrm>
            <a:prstGeom prst="rect">
              <a:avLst/>
            </a:prstGeom>
          </p:spPr>
        </p:pic>
        <p:pic>
          <p:nvPicPr>
            <p:cNvPr id="161" name="object 161"/>
            <p:cNvPicPr/>
            <p:nvPr/>
          </p:nvPicPr>
          <p:blipFill>
            <a:blip r:embed="rId27" cstate="print"/>
            <a:stretch>
              <a:fillRect/>
            </a:stretch>
          </p:blipFill>
          <p:spPr>
            <a:xfrm>
              <a:off x="7167371" y="3154679"/>
              <a:ext cx="213359" cy="160020"/>
            </a:xfrm>
            <a:prstGeom prst="rect">
              <a:avLst/>
            </a:prstGeom>
          </p:spPr>
        </p:pic>
        <p:pic>
          <p:nvPicPr>
            <p:cNvPr id="162" name="object 162"/>
            <p:cNvPicPr/>
            <p:nvPr/>
          </p:nvPicPr>
          <p:blipFill>
            <a:blip r:embed="rId27" cstate="print"/>
            <a:stretch>
              <a:fillRect/>
            </a:stretch>
          </p:blipFill>
          <p:spPr>
            <a:xfrm>
              <a:off x="7242047" y="3203447"/>
              <a:ext cx="213359" cy="160019"/>
            </a:xfrm>
            <a:prstGeom prst="rect">
              <a:avLst/>
            </a:prstGeom>
          </p:spPr>
        </p:pic>
        <p:sp>
          <p:nvSpPr>
            <p:cNvPr id="163" name="object 163"/>
            <p:cNvSpPr/>
            <p:nvPr/>
          </p:nvSpPr>
          <p:spPr>
            <a:xfrm>
              <a:off x="8028431" y="2685287"/>
              <a:ext cx="0" cy="1257300"/>
            </a:xfrm>
            <a:custGeom>
              <a:avLst/>
              <a:gdLst/>
              <a:ahLst/>
              <a:cxnLst/>
              <a:rect l="l" t="t" r="r" b="b"/>
              <a:pathLst>
                <a:path h="1257300">
                  <a:moveTo>
                    <a:pt x="0" y="0"/>
                  </a:moveTo>
                  <a:lnTo>
                    <a:pt x="0" y="1257173"/>
                  </a:lnTo>
                </a:path>
              </a:pathLst>
            </a:custGeom>
            <a:ln w="6350">
              <a:solidFill>
                <a:srgbClr val="A6A6A6"/>
              </a:solidFill>
            </a:ln>
          </p:spPr>
          <p:txBody>
            <a:bodyPr wrap="square" lIns="0" tIns="0" rIns="0" bIns="0" rtlCol="0"/>
            <a:lstStyle/>
            <a:p>
              <a:endParaRPr/>
            </a:p>
          </p:txBody>
        </p:sp>
        <p:pic>
          <p:nvPicPr>
            <p:cNvPr id="164" name="object 164"/>
            <p:cNvPicPr/>
            <p:nvPr/>
          </p:nvPicPr>
          <p:blipFill>
            <a:blip r:embed="rId50" cstate="print"/>
            <a:stretch>
              <a:fillRect/>
            </a:stretch>
          </p:blipFill>
          <p:spPr>
            <a:xfrm>
              <a:off x="7891271" y="3528059"/>
              <a:ext cx="303275" cy="268223"/>
            </a:xfrm>
            <a:prstGeom prst="rect">
              <a:avLst/>
            </a:prstGeom>
          </p:spPr>
        </p:pic>
        <p:sp>
          <p:nvSpPr>
            <p:cNvPr id="165" name="object 165"/>
            <p:cNvSpPr/>
            <p:nvPr/>
          </p:nvSpPr>
          <p:spPr>
            <a:xfrm>
              <a:off x="7019543" y="2348483"/>
              <a:ext cx="396240" cy="304800"/>
            </a:xfrm>
            <a:custGeom>
              <a:avLst/>
              <a:gdLst/>
              <a:ahLst/>
              <a:cxnLst/>
              <a:rect l="l" t="t" r="r" b="b"/>
              <a:pathLst>
                <a:path w="396240" h="304800">
                  <a:moveTo>
                    <a:pt x="0" y="304800"/>
                  </a:moveTo>
                  <a:lnTo>
                    <a:pt x="396240" y="304800"/>
                  </a:lnTo>
                  <a:lnTo>
                    <a:pt x="396240" y="0"/>
                  </a:lnTo>
                  <a:lnTo>
                    <a:pt x="0" y="0"/>
                  </a:lnTo>
                  <a:lnTo>
                    <a:pt x="0" y="304800"/>
                  </a:lnTo>
                  <a:close/>
                </a:path>
              </a:pathLst>
            </a:custGeom>
            <a:ln w="6350">
              <a:solidFill>
                <a:srgbClr val="A6A6A6"/>
              </a:solidFill>
            </a:ln>
          </p:spPr>
          <p:txBody>
            <a:bodyPr wrap="square" lIns="0" tIns="0" rIns="0" bIns="0" rtlCol="0"/>
            <a:lstStyle/>
            <a:p>
              <a:endParaRPr/>
            </a:p>
          </p:txBody>
        </p:sp>
        <p:pic>
          <p:nvPicPr>
            <p:cNvPr id="166" name="object 166"/>
            <p:cNvPicPr/>
            <p:nvPr/>
          </p:nvPicPr>
          <p:blipFill>
            <a:blip r:embed="rId27" cstate="print"/>
            <a:stretch>
              <a:fillRect/>
            </a:stretch>
          </p:blipFill>
          <p:spPr>
            <a:xfrm>
              <a:off x="7025639" y="2346959"/>
              <a:ext cx="213359" cy="160019"/>
            </a:xfrm>
            <a:prstGeom prst="rect">
              <a:avLst/>
            </a:prstGeom>
          </p:spPr>
        </p:pic>
        <p:pic>
          <p:nvPicPr>
            <p:cNvPr id="167" name="object 167"/>
            <p:cNvPicPr/>
            <p:nvPr/>
          </p:nvPicPr>
          <p:blipFill>
            <a:blip r:embed="rId27" cstate="print"/>
            <a:stretch>
              <a:fillRect/>
            </a:stretch>
          </p:blipFill>
          <p:spPr>
            <a:xfrm>
              <a:off x="7110983" y="2406395"/>
              <a:ext cx="213359" cy="160019"/>
            </a:xfrm>
            <a:prstGeom prst="rect">
              <a:avLst/>
            </a:prstGeom>
          </p:spPr>
        </p:pic>
        <p:pic>
          <p:nvPicPr>
            <p:cNvPr id="168" name="object 168"/>
            <p:cNvPicPr/>
            <p:nvPr/>
          </p:nvPicPr>
          <p:blipFill>
            <a:blip r:embed="rId27" cstate="print"/>
            <a:stretch>
              <a:fillRect/>
            </a:stretch>
          </p:blipFill>
          <p:spPr>
            <a:xfrm>
              <a:off x="7187183" y="2456687"/>
              <a:ext cx="213359" cy="160020"/>
            </a:xfrm>
            <a:prstGeom prst="rect">
              <a:avLst/>
            </a:prstGeom>
          </p:spPr>
        </p:pic>
        <p:sp>
          <p:nvSpPr>
            <p:cNvPr id="169" name="object 169"/>
            <p:cNvSpPr/>
            <p:nvPr/>
          </p:nvSpPr>
          <p:spPr>
            <a:xfrm>
              <a:off x="7191755" y="2645663"/>
              <a:ext cx="76200" cy="422275"/>
            </a:xfrm>
            <a:custGeom>
              <a:avLst/>
              <a:gdLst/>
              <a:ahLst/>
              <a:cxnLst/>
              <a:rect l="l" t="t" r="r" b="b"/>
              <a:pathLst>
                <a:path w="76200" h="422275">
                  <a:moveTo>
                    <a:pt x="31750" y="345948"/>
                  </a:moveTo>
                  <a:lnTo>
                    <a:pt x="0" y="345948"/>
                  </a:lnTo>
                  <a:lnTo>
                    <a:pt x="38100" y="422148"/>
                  </a:lnTo>
                  <a:lnTo>
                    <a:pt x="69850" y="358648"/>
                  </a:lnTo>
                  <a:lnTo>
                    <a:pt x="31750" y="358648"/>
                  </a:lnTo>
                  <a:lnTo>
                    <a:pt x="31750" y="345948"/>
                  </a:lnTo>
                  <a:close/>
                </a:path>
                <a:path w="76200" h="422275">
                  <a:moveTo>
                    <a:pt x="44450" y="0"/>
                  </a:moveTo>
                  <a:lnTo>
                    <a:pt x="31750" y="0"/>
                  </a:lnTo>
                  <a:lnTo>
                    <a:pt x="31750" y="358648"/>
                  </a:lnTo>
                  <a:lnTo>
                    <a:pt x="44450" y="358648"/>
                  </a:lnTo>
                  <a:lnTo>
                    <a:pt x="44450" y="0"/>
                  </a:lnTo>
                  <a:close/>
                </a:path>
                <a:path w="76200" h="422275">
                  <a:moveTo>
                    <a:pt x="76200" y="345948"/>
                  </a:moveTo>
                  <a:lnTo>
                    <a:pt x="44450" y="345948"/>
                  </a:lnTo>
                  <a:lnTo>
                    <a:pt x="44450" y="358648"/>
                  </a:lnTo>
                  <a:lnTo>
                    <a:pt x="69850" y="358648"/>
                  </a:lnTo>
                  <a:lnTo>
                    <a:pt x="76200" y="345948"/>
                  </a:lnTo>
                  <a:close/>
                </a:path>
              </a:pathLst>
            </a:custGeom>
            <a:solidFill>
              <a:srgbClr val="A6A6A6"/>
            </a:solidFill>
          </p:spPr>
          <p:txBody>
            <a:bodyPr wrap="square" lIns="0" tIns="0" rIns="0" bIns="0" rtlCol="0"/>
            <a:lstStyle/>
            <a:p>
              <a:endParaRPr/>
            </a:p>
          </p:txBody>
        </p:sp>
      </p:grpSp>
      <p:sp>
        <p:nvSpPr>
          <p:cNvPr id="170" name="object 170"/>
          <p:cNvSpPr txBox="1"/>
          <p:nvPr/>
        </p:nvSpPr>
        <p:spPr>
          <a:xfrm>
            <a:off x="8712835" y="2693925"/>
            <a:ext cx="638175" cy="269875"/>
          </a:xfrm>
          <a:prstGeom prst="rect">
            <a:avLst/>
          </a:prstGeom>
        </p:spPr>
        <p:txBody>
          <a:bodyPr vert="horz" wrap="square" lIns="0" tIns="13335" rIns="0" bIns="0" rtlCol="0">
            <a:spAutoFit/>
          </a:bodyPr>
          <a:lstStyle/>
          <a:p>
            <a:pPr marL="12700" marR="5080" indent="51435">
              <a:spcBef>
                <a:spcPts val="105"/>
              </a:spcBef>
            </a:pPr>
            <a:r>
              <a:rPr sz="800" i="1" spc="-10" dirty="0">
                <a:latin typeface="メイリオ"/>
                <a:cs typeface="メイリオ"/>
              </a:rPr>
              <a:t>⓪デジタル通貨への交換</a:t>
            </a:r>
            <a:endParaRPr sz="800">
              <a:latin typeface="メイリオ"/>
              <a:cs typeface="メイリオ"/>
            </a:endParaRPr>
          </a:p>
        </p:txBody>
      </p:sp>
      <p:grpSp>
        <p:nvGrpSpPr>
          <p:cNvPr id="171" name="object 171"/>
          <p:cNvGrpSpPr/>
          <p:nvPr/>
        </p:nvGrpSpPr>
        <p:grpSpPr>
          <a:xfrm>
            <a:off x="2369819" y="6021324"/>
            <a:ext cx="372110" cy="396875"/>
            <a:chOff x="845819" y="6021323"/>
            <a:chExt cx="372110" cy="396875"/>
          </a:xfrm>
        </p:grpSpPr>
        <p:pic>
          <p:nvPicPr>
            <p:cNvPr id="172" name="object 172"/>
            <p:cNvPicPr/>
            <p:nvPr/>
          </p:nvPicPr>
          <p:blipFill>
            <a:blip r:embed="rId44" cstate="print"/>
            <a:stretch>
              <a:fillRect/>
            </a:stretch>
          </p:blipFill>
          <p:spPr>
            <a:xfrm>
              <a:off x="880871" y="6024371"/>
              <a:ext cx="300177" cy="349034"/>
            </a:xfrm>
            <a:prstGeom prst="rect">
              <a:avLst/>
            </a:prstGeom>
          </p:spPr>
        </p:pic>
        <p:pic>
          <p:nvPicPr>
            <p:cNvPr id="173" name="object 173"/>
            <p:cNvPicPr/>
            <p:nvPr/>
          </p:nvPicPr>
          <p:blipFill>
            <a:blip r:embed="rId51" cstate="print"/>
            <a:stretch>
              <a:fillRect/>
            </a:stretch>
          </p:blipFill>
          <p:spPr>
            <a:xfrm>
              <a:off x="845819" y="6021323"/>
              <a:ext cx="371843" cy="396252"/>
            </a:xfrm>
            <a:prstGeom prst="rect">
              <a:avLst/>
            </a:prstGeom>
          </p:spPr>
        </p:pic>
        <p:pic>
          <p:nvPicPr>
            <p:cNvPr id="174" name="object 174"/>
            <p:cNvPicPr/>
            <p:nvPr/>
          </p:nvPicPr>
          <p:blipFill>
            <a:blip r:embed="rId46" cstate="print"/>
            <a:stretch>
              <a:fillRect/>
            </a:stretch>
          </p:blipFill>
          <p:spPr>
            <a:xfrm>
              <a:off x="907160" y="6050660"/>
              <a:ext cx="198881" cy="247650"/>
            </a:xfrm>
            <a:prstGeom prst="rect">
              <a:avLst/>
            </a:prstGeom>
          </p:spPr>
        </p:pic>
      </p:grpSp>
      <p:sp>
        <p:nvSpPr>
          <p:cNvPr id="175" name="object 175"/>
          <p:cNvSpPr txBox="1"/>
          <p:nvPr/>
        </p:nvSpPr>
        <p:spPr>
          <a:xfrm>
            <a:off x="2466847" y="6057697"/>
            <a:ext cx="128270"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B</a:t>
            </a:r>
            <a:endParaRPr sz="1100">
              <a:latin typeface="メイリオ"/>
              <a:cs typeface="メイリオ"/>
            </a:endParaRPr>
          </a:p>
        </p:txBody>
      </p:sp>
      <p:sp>
        <p:nvSpPr>
          <p:cNvPr id="176" name="object 176"/>
          <p:cNvSpPr txBox="1"/>
          <p:nvPr/>
        </p:nvSpPr>
        <p:spPr>
          <a:xfrm>
            <a:off x="8269223" y="4792726"/>
            <a:ext cx="614680" cy="258404"/>
          </a:xfrm>
          <a:prstGeom prst="rect">
            <a:avLst/>
          </a:prstGeom>
        </p:spPr>
        <p:txBody>
          <a:bodyPr vert="horz" wrap="square" lIns="0" tIns="12065" rIns="0" bIns="0" rtlCol="0">
            <a:spAutoFit/>
          </a:bodyPr>
          <a:lstStyle/>
          <a:p>
            <a:pPr marL="38100">
              <a:spcBef>
                <a:spcPts val="95"/>
              </a:spcBef>
            </a:pPr>
            <a:r>
              <a:rPr sz="2400" spc="240" baseline="-6944" dirty="0">
                <a:solidFill>
                  <a:srgbClr val="C00000"/>
                </a:solidFill>
                <a:latin typeface="メイリオ"/>
                <a:cs typeface="メイリオ"/>
              </a:rPr>
              <a:t>✔</a:t>
            </a:r>
            <a:r>
              <a:rPr sz="700" spc="-10" dirty="0">
                <a:solidFill>
                  <a:srgbClr val="C00000"/>
                </a:solidFill>
                <a:latin typeface="メイリオ"/>
                <a:cs typeface="メイリオ"/>
              </a:rPr>
              <a:t>即時給</a:t>
            </a:r>
            <a:r>
              <a:rPr sz="700" spc="-50" dirty="0">
                <a:solidFill>
                  <a:srgbClr val="C00000"/>
                </a:solidFill>
                <a:latin typeface="メイリオ"/>
                <a:cs typeface="メイリオ"/>
              </a:rPr>
              <a:t>付</a:t>
            </a:r>
            <a:endParaRPr sz="700">
              <a:latin typeface="メイリオ"/>
              <a:cs typeface="メイリオ"/>
            </a:endParaRPr>
          </a:p>
        </p:txBody>
      </p:sp>
      <p:sp>
        <p:nvSpPr>
          <p:cNvPr id="177" name="object 177"/>
          <p:cNvSpPr txBox="1"/>
          <p:nvPr/>
        </p:nvSpPr>
        <p:spPr>
          <a:xfrm>
            <a:off x="8744711" y="3547109"/>
            <a:ext cx="676910" cy="258404"/>
          </a:xfrm>
          <a:prstGeom prst="rect">
            <a:avLst/>
          </a:prstGeom>
        </p:spPr>
        <p:txBody>
          <a:bodyPr vert="horz" wrap="square" lIns="0" tIns="12065" rIns="0" bIns="0" rtlCol="0">
            <a:spAutoFit/>
          </a:bodyPr>
          <a:lstStyle/>
          <a:p>
            <a:pPr marL="38100">
              <a:spcBef>
                <a:spcPts val="95"/>
              </a:spcBef>
            </a:pPr>
            <a:r>
              <a:rPr sz="2400" spc="-82" baseline="-6944" dirty="0">
                <a:solidFill>
                  <a:srgbClr val="C00000"/>
                </a:solidFill>
                <a:latin typeface="メイリオ"/>
                <a:cs typeface="メイリオ"/>
              </a:rPr>
              <a:t>✔</a:t>
            </a:r>
            <a:r>
              <a:rPr sz="700" spc="-10" dirty="0">
                <a:solidFill>
                  <a:srgbClr val="C00000"/>
                </a:solidFill>
                <a:latin typeface="メイリオ"/>
                <a:cs typeface="メイリオ"/>
              </a:rPr>
              <a:t>ミスの防</a:t>
            </a:r>
            <a:r>
              <a:rPr sz="700" spc="-50" dirty="0">
                <a:solidFill>
                  <a:srgbClr val="C00000"/>
                </a:solidFill>
                <a:latin typeface="メイリオ"/>
                <a:cs typeface="メイリオ"/>
              </a:rPr>
              <a:t>止</a:t>
            </a:r>
            <a:endParaRPr sz="700">
              <a:latin typeface="メイリオ"/>
              <a:cs typeface="メイリオ"/>
            </a:endParaRPr>
          </a:p>
        </p:txBody>
      </p:sp>
      <p:sp>
        <p:nvSpPr>
          <p:cNvPr id="178" name="object 178"/>
          <p:cNvSpPr txBox="1"/>
          <p:nvPr/>
        </p:nvSpPr>
        <p:spPr>
          <a:xfrm>
            <a:off x="7581901" y="2585085"/>
            <a:ext cx="802005" cy="258404"/>
          </a:xfrm>
          <a:prstGeom prst="rect">
            <a:avLst/>
          </a:prstGeom>
        </p:spPr>
        <p:txBody>
          <a:bodyPr vert="horz" wrap="square" lIns="0" tIns="12065" rIns="0" bIns="0" rtlCol="0">
            <a:spAutoFit/>
          </a:bodyPr>
          <a:lstStyle/>
          <a:p>
            <a:pPr marL="38100">
              <a:spcBef>
                <a:spcPts val="95"/>
              </a:spcBef>
            </a:pPr>
            <a:r>
              <a:rPr sz="2400" spc="-217" baseline="-6944" dirty="0">
                <a:solidFill>
                  <a:srgbClr val="C00000"/>
                </a:solidFill>
                <a:latin typeface="メイリオ"/>
                <a:cs typeface="メイリオ"/>
              </a:rPr>
              <a:t>✔ </a:t>
            </a:r>
            <a:r>
              <a:rPr sz="700" spc="-10" dirty="0">
                <a:solidFill>
                  <a:srgbClr val="C00000"/>
                </a:solidFill>
                <a:latin typeface="メイリオ"/>
                <a:cs typeface="メイリオ"/>
              </a:rPr>
              <a:t>業務の効率</a:t>
            </a:r>
            <a:r>
              <a:rPr sz="700" spc="-50" dirty="0">
                <a:solidFill>
                  <a:srgbClr val="C00000"/>
                </a:solidFill>
                <a:latin typeface="メイリオ"/>
                <a:cs typeface="メイリオ"/>
              </a:rPr>
              <a:t>化</a:t>
            </a:r>
            <a:endParaRPr sz="700">
              <a:latin typeface="メイリオ"/>
              <a:cs typeface="メイリオ"/>
            </a:endParaRPr>
          </a:p>
        </p:txBody>
      </p:sp>
      <p:sp>
        <p:nvSpPr>
          <p:cNvPr id="179" name="object 179"/>
          <p:cNvSpPr txBox="1"/>
          <p:nvPr/>
        </p:nvSpPr>
        <p:spPr>
          <a:xfrm>
            <a:off x="4719573" y="2927350"/>
            <a:ext cx="82423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事務手続きの煩雑</a:t>
            </a:r>
            <a:r>
              <a:rPr sz="700" spc="-50" dirty="0">
                <a:solidFill>
                  <a:srgbClr val="A78213"/>
                </a:solidFill>
                <a:latin typeface="メイリオ"/>
                <a:cs typeface="メイリオ"/>
              </a:rPr>
              <a:t>さ</a:t>
            </a:r>
            <a:endParaRPr sz="700">
              <a:latin typeface="メイリオ"/>
              <a:cs typeface="メイリオ"/>
            </a:endParaRPr>
          </a:p>
        </p:txBody>
      </p:sp>
      <p:sp>
        <p:nvSpPr>
          <p:cNvPr id="180" name="object 180"/>
          <p:cNvSpPr txBox="1"/>
          <p:nvPr/>
        </p:nvSpPr>
        <p:spPr>
          <a:xfrm>
            <a:off x="4411726" y="2706369"/>
            <a:ext cx="1022350" cy="258404"/>
          </a:xfrm>
          <a:prstGeom prst="rect">
            <a:avLst/>
          </a:prstGeom>
        </p:spPr>
        <p:txBody>
          <a:bodyPr vert="horz" wrap="square" lIns="0" tIns="12065" rIns="0" bIns="0" rtlCol="0">
            <a:spAutoFit/>
          </a:bodyPr>
          <a:lstStyle/>
          <a:p>
            <a:pPr marL="38100">
              <a:spcBef>
                <a:spcPts val="95"/>
              </a:spcBef>
            </a:pPr>
            <a:r>
              <a:rPr sz="1200" i="1" spc="-37" baseline="3472" dirty="0">
                <a:latin typeface="メイリオ"/>
                <a:cs typeface="メイリオ"/>
              </a:rPr>
              <a:t>再 </a:t>
            </a:r>
            <a:r>
              <a:rPr sz="2400" spc="307" baseline="-26041" dirty="0">
                <a:solidFill>
                  <a:srgbClr val="A78213"/>
                </a:solidFill>
                <a:latin typeface="メイリオ"/>
                <a:cs typeface="メイリオ"/>
              </a:rPr>
              <a:t>✔ </a:t>
            </a:r>
            <a:r>
              <a:rPr sz="700" spc="-10" dirty="0">
                <a:solidFill>
                  <a:srgbClr val="A78213"/>
                </a:solidFill>
                <a:latin typeface="メイリオ"/>
                <a:cs typeface="メイリオ"/>
              </a:rPr>
              <a:t>申請の確認</a:t>
            </a:r>
            <a:r>
              <a:rPr sz="700" spc="-50" dirty="0">
                <a:solidFill>
                  <a:srgbClr val="A78213"/>
                </a:solidFill>
                <a:latin typeface="メイリオ"/>
                <a:cs typeface="メイリオ"/>
              </a:rPr>
              <a:t>・</a:t>
            </a:r>
            <a:endParaRPr sz="700">
              <a:latin typeface="メイリオ"/>
              <a:cs typeface="メイリオ"/>
            </a:endParaRPr>
          </a:p>
        </p:txBody>
      </p:sp>
      <p:sp>
        <p:nvSpPr>
          <p:cNvPr id="181" name="object 181"/>
          <p:cNvSpPr txBox="1"/>
          <p:nvPr/>
        </p:nvSpPr>
        <p:spPr>
          <a:xfrm>
            <a:off x="5795264" y="3359911"/>
            <a:ext cx="732790" cy="227626"/>
          </a:xfrm>
          <a:prstGeom prst="rect">
            <a:avLst/>
          </a:prstGeom>
        </p:spPr>
        <p:txBody>
          <a:bodyPr vert="horz" wrap="square" lIns="0" tIns="12065" rIns="0" bIns="0" rtlCol="0">
            <a:spAutoFit/>
          </a:bodyPr>
          <a:lstStyle/>
          <a:p>
            <a:pPr marL="12700" marR="5080" indent="43815">
              <a:spcBef>
                <a:spcPts val="95"/>
              </a:spcBef>
            </a:pPr>
            <a:r>
              <a:rPr sz="700" spc="-10" dirty="0">
                <a:solidFill>
                  <a:srgbClr val="A78213"/>
                </a:solidFill>
                <a:latin typeface="メイリオ"/>
                <a:cs typeface="メイリオ"/>
              </a:rPr>
              <a:t>給付完了まで</a:t>
            </a:r>
            <a:r>
              <a:rPr sz="700" spc="-50" dirty="0">
                <a:solidFill>
                  <a:srgbClr val="A78213"/>
                </a:solidFill>
                <a:latin typeface="メイリオ"/>
                <a:cs typeface="メイリオ"/>
              </a:rPr>
              <a:t>の</a:t>
            </a:r>
            <a:r>
              <a:rPr sz="700" spc="-10" dirty="0">
                <a:solidFill>
                  <a:srgbClr val="A78213"/>
                </a:solidFill>
                <a:latin typeface="メイリオ"/>
                <a:cs typeface="メイリオ"/>
              </a:rPr>
              <a:t>長いリードタイ</a:t>
            </a:r>
            <a:r>
              <a:rPr sz="700" spc="-50" dirty="0">
                <a:solidFill>
                  <a:srgbClr val="A78213"/>
                </a:solidFill>
                <a:latin typeface="メイリオ"/>
                <a:cs typeface="メイリオ"/>
              </a:rPr>
              <a:t>ム</a:t>
            </a:r>
            <a:endParaRPr sz="700">
              <a:latin typeface="メイリオ"/>
              <a:cs typeface="メイリオ"/>
            </a:endParaRPr>
          </a:p>
        </p:txBody>
      </p:sp>
      <p:sp>
        <p:nvSpPr>
          <p:cNvPr id="182" name="object 182"/>
          <p:cNvSpPr txBox="1"/>
          <p:nvPr/>
        </p:nvSpPr>
        <p:spPr>
          <a:xfrm>
            <a:off x="5598921" y="3338576"/>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grpSp>
        <p:nvGrpSpPr>
          <p:cNvPr id="183" name="object 183"/>
          <p:cNvGrpSpPr/>
          <p:nvPr/>
        </p:nvGrpSpPr>
        <p:grpSpPr>
          <a:xfrm>
            <a:off x="8971660" y="943228"/>
            <a:ext cx="204470" cy="128270"/>
            <a:chOff x="7447660" y="943228"/>
            <a:chExt cx="204470" cy="128270"/>
          </a:xfrm>
        </p:grpSpPr>
        <p:pic>
          <p:nvPicPr>
            <p:cNvPr id="184" name="object 184"/>
            <p:cNvPicPr/>
            <p:nvPr/>
          </p:nvPicPr>
          <p:blipFill>
            <a:blip r:embed="rId52" cstate="print"/>
            <a:stretch>
              <a:fillRect/>
            </a:stretch>
          </p:blipFill>
          <p:spPr>
            <a:xfrm>
              <a:off x="7450835" y="946403"/>
              <a:ext cx="198120" cy="121920"/>
            </a:xfrm>
            <a:prstGeom prst="rect">
              <a:avLst/>
            </a:prstGeom>
          </p:spPr>
        </p:pic>
        <p:sp>
          <p:nvSpPr>
            <p:cNvPr id="185" name="object 185"/>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186" name="object 186"/>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187" name="object 187"/>
          <p:cNvPicPr/>
          <p:nvPr/>
        </p:nvPicPr>
        <p:blipFill>
          <a:blip r:embed="rId53" cstate="print"/>
          <a:stretch>
            <a:fillRect/>
          </a:stretch>
        </p:blipFill>
        <p:spPr>
          <a:xfrm>
            <a:off x="3916679" y="501395"/>
            <a:ext cx="182880" cy="210312"/>
          </a:xfrm>
          <a:prstGeom prst="rect">
            <a:avLst/>
          </a:prstGeom>
        </p:spPr>
      </p:pic>
      <p:sp>
        <p:nvSpPr>
          <p:cNvPr id="188" name="object 188"/>
          <p:cNvSpPr txBox="1">
            <a:spLocks noGrp="1"/>
          </p:cNvSpPr>
          <p:nvPr>
            <p:ph type="title"/>
          </p:nvPr>
        </p:nvSpPr>
        <p:spPr>
          <a:xfrm>
            <a:off x="2332940" y="137438"/>
            <a:ext cx="4115435" cy="966931"/>
          </a:xfrm>
          <a:prstGeom prst="rect">
            <a:avLst/>
          </a:prstGeom>
        </p:spPr>
        <p:txBody>
          <a:bodyPr vert="horz" wrap="square" lIns="0" tIns="12700" rIns="0" bIns="0" rtlCol="0" anchor="ctr">
            <a:spAutoFit/>
          </a:bodyPr>
          <a:lstStyle/>
          <a:p>
            <a:pPr marL="38100">
              <a:lnSpc>
                <a:spcPct val="100000"/>
              </a:lnSpc>
              <a:spcBef>
                <a:spcPts val="100"/>
              </a:spcBef>
              <a:tabLst>
                <a:tab pos="1629410" algn="l"/>
              </a:tabLst>
            </a:pPr>
            <a:r>
              <a:rPr dirty="0"/>
              <a:t>ユースケー</a:t>
            </a:r>
            <a:r>
              <a:rPr spc="-50" dirty="0"/>
              <a:t>ス</a:t>
            </a:r>
            <a:r>
              <a:rPr dirty="0"/>
              <a:t>	</a:t>
            </a:r>
            <a:r>
              <a:rPr sz="2100" i="1" baseline="13888" dirty="0">
                <a:solidFill>
                  <a:srgbClr val="FFFFFF"/>
                </a:solidFill>
                <a:latin typeface="Calibri"/>
                <a:cs typeface="Calibri"/>
              </a:rPr>
              <a:t>3</a:t>
            </a:r>
            <a:r>
              <a:rPr sz="2100" i="1" spc="450" baseline="13888" dirty="0">
                <a:solidFill>
                  <a:srgbClr val="FFFFFF"/>
                </a:solidFill>
                <a:latin typeface="Calibri"/>
                <a:cs typeface="Calibri"/>
              </a:rPr>
              <a:t> </a:t>
            </a:r>
            <a:r>
              <a:rPr sz="2100" i="1" baseline="13888" dirty="0">
                <a:solidFill>
                  <a:srgbClr val="000000"/>
                </a:solidFill>
                <a:latin typeface="Calibri"/>
                <a:cs typeface="Calibri"/>
              </a:rPr>
              <a:t>-1</a:t>
            </a:r>
            <a:r>
              <a:rPr sz="2100" i="1" spc="405" baseline="13888" dirty="0">
                <a:solidFill>
                  <a:srgbClr val="000000"/>
                </a:solidFill>
                <a:latin typeface="Calibri"/>
                <a:cs typeface="Calibri"/>
              </a:rPr>
              <a:t> </a:t>
            </a:r>
            <a:r>
              <a:rPr sz="1800" dirty="0"/>
              <a:t>個人への給付金配</a:t>
            </a:r>
            <a:r>
              <a:rPr sz="1800" spc="-50" dirty="0"/>
              <a:t>布</a:t>
            </a:r>
            <a:endParaRPr sz="1800">
              <a:latin typeface="Calibri"/>
              <a:cs typeface="Calibri"/>
            </a:endParaRPr>
          </a:p>
        </p:txBody>
      </p:sp>
      <p:sp>
        <p:nvSpPr>
          <p:cNvPr id="189" name="object 189"/>
          <p:cNvSpPr txBox="1"/>
          <p:nvPr/>
        </p:nvSpPr>
        <p:spPr>
          <a:xfrm>
            <a:off x="6940678" y="4018916"/>
            <a:ext cx="802005" cy="259045"/>
          </a:xfrm>
          <a:prstGeom prst="rect">
            <a:avLst/>
          </a:prstGeom>
        </p:spPr>
        <p:txBody>
          <a:bodyPr vert="horz" wrap="square" lIns="0" tIns="12700" rIns="0" bIns="0" rtlCol="0">
            <a:spAutoFit/>
          </a:bodyPr>
          <a:lstStyle/>
          <a:p>
            <a:pPr algn="ctr">
              <a:spcBef>
                <a:spcPts val="100"/>
              </a:spcBef>
            </a:pPr>
            <a:r>
              <a:rPr sz="800" spc="-20" dirty="0">
                <a:latin typeface="メイリオ"/>
                <a:cs typeface="メイリオ"/>
              </a:rPr>
              <a:t>①申請</a:t>
            </a:r>
            <a:endParaRPr sz="800">
              <a:latin typeface="メイリオ"/>
              <a:cs typeface="メイリオ"/>
            </a:endParaRPr>
          </a:p>
          <a:p>
            <a:pPr algn="ctr">
              <a:spcBef>
                <a:spcPts val="5"/>
              </a:spcBef>
            </a:pPr>
            <a:r>
              <a:rPr sz="800" spc="-10" dirty="0">
                <a:latin typeface="Calibri"/>
                <a:cs typeface="Calibri"/>
              </a:rPr>
              <a:t>(</a:t>
            </a:r>
            <a:r>
              <a:rPr sz="800" dirty="0">
                <a:latin typeface="メイリオ"/>
                <a:cs typeface="メイリオ"/>
              </a:rPr>
              <a:t>マイナポータル</a:t>
            </a:r>
            <a:r>
              <a:rPr sz="800" spc="-50" dirty="0">
                <a:latin typeface="Calibri"/>
                <a:cs typeface="Calibri"/>
              </a:rPr>
              <a:t>)</a:t>
            </a:r>
            <a:endParaRPr sz="800">
              <a:latin typeface="Calibri"/>
              <a:cs typeface="Calibri"/>
            </a:endParaRPr>
          </a:p>
        </p:txBody>
      </p:sp>
      <p:grpSp>
        <p:nvGrpSpPr>
          <p:cNvPr id="190" name="object 190"/>
          <p:cNvGrpSpPr/>
          <p:nvPr/>
        </p:nvGrpSpPr>
        <p:grpSpPr>
          <a:xfrm>
            <a:off x="7162609" y="2462784"/>
            <a:ext cx="1026160" cy="1844039"/>
            <a:chOff x="5638609" y="2462783"/>
            <a:chExt cx="1026160" cy="1844039"/>
          </a:xfrm>
        </p:grpSpPr>
        <p:pic>
          <p:nvPicPr>
            <p:cNvPr id="191" name="object 191"/>
            <p:cNvPicPr/>
            <p:nvPr/>
          </p:nvPicPr>
          <p:blipFill>
            <a:blip r:embed="rId54" cstate="print"/>
            <a:stretch>
              <a:fillRect/>
            </a:stretch>
          </p:blipFill>
          <p:spPr>
            <a:xfrm>
              <a:off x="6376415" y="4018787"/>
              <a:ext cx="288036" cy="288036"/>
            </a:xfrm>
            <a:prstGeom prst="rect">
              <a:avLst/>
            </a:prstGeom>
          </p:spPr>
        </p:pic>
        <p:sp>
          <p:nvSpPr>
            <p:cNvPr id="192" name="object 192"/>
            <p:cNvSpPr/>
            <p:nvPr/>
          </p:nvSpPr>
          <p:spPr>
            <a:xfrm>
              <a:off x="5643371" y="2462783"/>
              <a:ext cx="304800" cy="135890"/>
            </a:xfrm>
            <a:custGeom>
              <a:avLst/>
              <a:gdLst/>
              <a:ahLst/>
              <a:cxnLst/>
              <a:rect l="l" t="t" r="r" b="b"/>
              <a:pathLst>
                <a:path w="304800" h="135889">
                  <a:moveTo>
                    <a:pt x="152400" y="0"/>
                  </a:moveTo>
                  <a:lnTo>
                    <a:pt x="93065" y="1781"/>
                  </a:lnTo>
                  <a:lnTo>
                    <a:pt x="44624" y="6635"/>
                  </a:lnTo>
                  <a:lnTo>
                    <a:pt x="11971" y="13823"/>
                  </a:lnTo>
                  <a:lnTo>
                    <a:pt x="0" y="22605"/>
                  </a:lnTo>
                  <a:lnTo>
                    <a:pt x="0" y="113029"/>
                  </a:lnTo>
                  <a:lnTo>
                    <a:pt x="11971" y="121812"/>
                  </a:lnTo>
                  <a:lnTo>
                    <a:pt x="44624" y="129000"/>
                  </a:lnTo>
                  <a:lnTo>
                    <a:pt x="93065" y="133854"/>
                  </a:lnTo>
                  <a:lnTo>
                    <a:pt x="152400" y="135636"/>
                  </a:lnTo>
                  <a:lnTo>
                    <a:pt x="211734" y="133854"/>
                  </a:lnTo>
                  <a:lnTo>
                    <a:pt x="260175" y="129000"/>
                  </a:lnTo>
                  <a:lnTo>
                    <a:pt x="292828" y="121812"/>
                  </a:lnTo>
                  <a:lnTo>
                    <a:pt x="304800" y="113029"/>
                  </a:lnTo>
                  <a:lnTo>
                    <a:pt x="304800" y="22605"/>
                  </a:lnTo>
                  <a:lnTo>
                    <a:pt x="292828" y="13823"/>
                  </a:lnTo>
                  <a:lnTo>
                    <a:pt x="260175" y="6635"/>
                  </a:lnTo>
                  <a:lnTo>
                    <a:pt x="211734" y="1781"/>
                  </a:lnTo>
                  <a:lnTo>
                    <a:pt x="152400" y="0"/>
                  </a:lnTo>
                  <a:close/>
                </a:path>
              </a:pathLst>
            </a:custGeom>
            <a:solidFill>
              <a:srgbClr val="000000"/>
            </a:solidFill>
          </p:spPr>
          <p:txBody>
            <a:bodyPr wrap="square" lIns="0" tIns="0" rIns="0" bIns="0" rtlCol="0"/>
            <a:lstStyle/>
            <a:p>
              <a:endParaRPr/>
            </a:p>
          </p:txBody>
        </p:sp>
        <p:sp>
          <p:nvSpPr>
            <p:cNvPr id="193" name="object 193"/>
            <p:cNvSpPr/>
            <p:nvPr/>
          </p:nvSpPr>
          <p:spPr>
            <a:xfrm>
              <a:off x="5643371" y="2485389"/>
              <a:ext cx="304800" cy="22860"/>
            </a:xfrm>
            <a:custGeom>
              <a:avLst/>
              <a:gdLst/>
              <a:ahLst/>
              <a:cxnLst/>
              <a:rect l="l" t="t" r="r" b="b"/>
              <a:pathLst>
                <a:path w="304800" h="22860">
                  <a:moveTo>
                    <a:pt x="304800" y="0"/>
                  </a:moveTo>
                  <a:lnTo>
                    <a:pt x="292828" y="8782"/>
                  </a:lnTo>
                  <a:lnTo>
                    <a:pt x="260175" y="15970"/>
                  </a:lnTo>
                  <a:lnTo>
                    <a:pt x="211734" y="20824"/>
                  </a:lnTo>
                  <a:lnTo>
                    <a:pt x="152400" y="22606"/>
                  </a:lnTo>
                  <a:lnTo>
                    <a:pt x="93065" y="20824"/>
                  </a:lnTo>
                  <a:lnTo>
                    <a:pt x="44624" y="15970"/>
                  </a:lnTo>
                  <a:lnTo>
                    <a:pt x="11971" y="8782"/>
                  </a:lnTo>
                  <a:lnTo>
                    <a:pt x="0" y="0"/>
                  </a:lnTo>
                </a:path>
              </a:pathLst>
            </a:custGeom>
            <a:ln w="9525">
              <a:solidFill>
                <a:srgbClr val="FFFFFF"/>
              </a:solidFill>
            </a:ln>
          </p:spPr>
          <p:txBody>
            <a:bodyPr wrap="square" lIns="0" tIns="0" rIns="0" bIns="0" rtlCol="0"/>
            <a:lstStyle/>
            <a:p>
              <a:endParaRPr/>
            </a:p>
          </p:txBody>
        </p:sp>
      </p:grpSp>
      <p:sp>
        <p:nvSpPr>
          <p:cNvPr id="194" name="object 194"/>
          <p:cNvSpPr txBox="1"/>
          <p:nvPr/>
        </p:nvSpPr>
        <p:spPr>
          <a:xfrm>
            <a:off x="6066535" y="4279139"/>
            <a:ext cx="482600" cy="105157"/>
          </a:xfrm>
          <a:prstGeom prst="rect">
            <a:avLst/>
          </a:prstGeom>
        </p:spPr>
        <p:txBody>
          <a:bodyPr vert="horz" wrap="square" lIns="0" tIns="12700" rIns="0" bIns="0" rtlCol="0">
            <a:spAutoFit/>
          </a:bodyPr>
          <a:lstStyle/>
          <a:p>
            <a:pPr marL="12700">
              <a:spcBef>
                <a:spcPts val="100"/>
              </a:spcBef>
            </a:pPr>
            <a:r>
              <a:rPr sz="600" i="1" spc="-10" dirty="0">
                <a:latin typeface="メイリオ"/>
                <a:cs typeface="メイリオ"/>
              </a:rPr>
              <a:t>マイナンバー</a:t>
            </a:r>
            <a:endParaRPr sz="600">
              <a:latin typeface="メイリオ"/>
              <a:cs typeface="メイリオ"/>
            </a:endParaRPr>
          </a:p>
        </p:txBody>
      </p:sp>
      <p:sp>
        <p:nvSpPr>
          <p:cNvPr id="195" name="object 195"/>
          <p:cNvSpPr txBox="1"/>
          <p:nvPr/>
        </p:nvSpPr>
        <p:spPr>
          <a:xfrm>
            <a:off x="6104635" y="4373627"/>
            <a:ext cx="406400" cy="105157"/>
          </a:xfrm>
          <a:prstGeom prst="rect">
            <a:avLst/>
          </a:prstGeom>
        </p:spPr>
        <p:txBody>
          <a:bodyPr vert="horz" wrap="square" lIns="0" tIns="12700" rIns="0" bIns="0" rtlCol="0">
            <a:spAutoFit/>
          </a:bodyPr>
          <a:lstStyle/>
          <a:p>
            <a:pPr marL="12700">
              <a:spcBef>
                <a:spcPts val="100"/>
              </a:spcBef>
            </a:pPr>
            <a:r>
              <a:rPr sz="600" i="1" spc="-10" dirty="0">
                <a:latin typeface="メイリオ"/>
                <a:cs typeface="メイリオ"/>
              </a:rPr>
              <a:t>カード認証</a:t>
            </a:r>
            <a:endParaRPr sz="600">
              <a:latin typeface="メイリオ"/>
              <a:cs typeface="メイリオ"/>
            </a:endParaRPr>
          </a:p>
        </p:txBody>
      </p:sp>
      <p:grpSp>
        <p:nvGrpSpPr>
          <p:cNvPr id="196" name="object 196"/>
          <p:cNvGrpSpPr/>
          <p:nvPr/>
        </p:nvGrpSpPr>
        <p:grpSpPr>
          <a:xfrm>
            <a:off x="6531865" y="2617723"/>
            <a:ext cx="2963545" cy="1916430"/>
            <a:chOff x="5007864" y="2617723"/>
            <a:chExt cx="2963545" cy="1916430"/>
          </a:xfrm>
        </p:grpSpPr>
        <p:pic>
          <p:nvPicPr>
            <p:cNvPr id="197" name="object 197"/>
            <p:cNvPicPr/>
            <p:nvPr/>
          </p:nvPicPr>
          <p:blipFill>
            <a:blip r:embed="rId55" cstate="print"/>
            <a:stretch>
              <a:fillRect/>
            </a:stretch>
          </p:blipFill>
          <p:spPr>
            <a:xfrm>
              <a:off x="5007864" y="4320539"/>
              <a:ext cx="213360" cy="213360"/>
            </a:xfrm>
            <a:prstGeom prst="rect">
              <a:avLst/>
            </a:prstGeom>
          </p:spPr>
        </p:pic>
        <p:sp>
          <p:nvSpPr>
            <p:cNvPr id="198" name="object 198"/>
            <p:cNvSpPr/>
            <p:nvPr/>
          </p:nvSpPr>
          <p:spPr>
            <a:xfrm>
              <a:off x="7308977" y="2617723"/>
              <a:ext cx="662305" cy="494030"/>
            </a:xfrm>
            <a:custGeom>
              <a:avLst/>
              <a:gdLst/>
              <a:ahLst/>
              <a:cxnLst/>
              <a:rect l="l" t="t" r="r" b="b"/>
              <a:pathLst>
                <a:path w="662304" h="494030">
                  <a:moveTo>
                    <a:pt x="616831" y="74940"/>
                  </a:moveTo>
                  <a:lnTo>
                    <a:pt x="606678" y="114808"/>
                  </a:lnTo>
                  <a:lnTo>
                    <a:pt x="588645" y="158368"/>
                  </a:lnTo>
                  <a:lnTo>
                    <a:pt x="565276" y="200151"/>
                  </a:lnTo>
                  <a:lnTo>
                    <a:pt x="536828" y="239902"/>
                  </a:lnTo>
                  <a:lnTo>
                    <a:pt x="503554" y="277495"/>
                  </a:lnTo>
                  <a:lnTo>
                    <a:pt x="465708" y="312674"/>
                  </a:lnTo>
                  <a:lnTo>
                    <a:pt x="423545" y="345186"/>
                  </a:lnTo>
                  <a:lnTo>
                    <a:pt x="377444" y="374776"/>
                  </a:lnTo>
                  <a:lnTo>
                    <a:pt x="327659" y="401192"/>
                  </a:lnTo>
                  <a:lnTo>
                    <a:pt x="274320" y="424306"/>
                  </a:lnTo>
                  <a:lnTo>
                    <a:pt x="218058" y="443864"/>
                  </a:lnTo>
                  <a:lnTo>
                    <a:pt x="158750" y="459613"/>
                  </a:lnTo>
                  <a:lnTo>
                    <a:pt x="97027" y="471297"/>
                  </a:lnTo>
                  <a:lnTo>
                    <a:pt x="33020" y="478789"/>
                  </a:lnTo>
                  <a:lnTo>
                    <a:pt x="0" y="480949"/>
                  </a:lnTo>
                  <a:lnTo>
                    <a:pt x="762" y="493522"/>
                  </a:lnTo>
                  <a:lnTo>
                    <a:pt x="66548" y="488188"/>
                  </a:lnTo>
                  <a:lnTo>
                    <a:pt x="130301" y="478536"/>
                  </a:lnTo>
                  <a:lnTo>
                    <a:pt x="191770" y="464565"/>
                  </a:lnTo>
                  <a:lnTo>
                    <a:pt x="250571" y="446659"/>
                  </a:lnTo>
                  <a:lnTo>
                    <a:pt x="306324" y="424941"/>
                  </a:lnTo>
                  <a:lnTo>
                    <a:pt x="358775" y="399796"/>
                  </a:lnTo>
                  <a:lnTo>
                    <a:pt x="407670" y="371093"/>
                  </a:lnTo>
                  <a:lnTo>
                    <a:pt x="452754" y="339471"/>
                  </a:lnTo>
                  <a:lnTo>
                    <a:pt x="493649" y="304926"/>
                  </a:lnTo>
                  <a:lnTo>
                    <a:pt x="530098" y="267588"/>
                  </a:lnTo>
                  <a:lnTo>
                    <a:pt x="561848" y="227964"/>
                  </a:lnTo>
                  <a:lnTo>
                    <a:pt x="588645" y="185927"/>
                  </a:lnTo>
                  <a:lnTo>
                    <a:pt x="609980" y="142112"/>
                  </a:lnTo>
                  <a:lnTo>
                    <a:pt x="625728" y="96265"/>
                  </a:lnTo>
                  <a:lnTo>
                    <a:pt x="629441" y="76358"/>
                  </a:lnTo>
                  <a:lnTo>
                    <a:pt x="616831" y="74940"/>
                  </a:lnTo>
                  <a:close/>
                </a:path>
                <a:path w="662304" h="494030">
                  <a:moveTo>
                    <a:pt x="655311" y="61975"/>
                  </a:moveTo>
                  <a:lnTo>
                    <a:pt x="619251" y="61975"/>
                  </a:lnTo>
                  <a:lnTo>
                    <a:pt x="631698" y="64262"/>
                  </a:lnTo>
                  <a:lnTo>
                    <a:pt x="629441" y="76358"/>
                  </a:lnTo>
                  <a:lnTo>
                    <a:pt x="661924" y="80010"/>
                  </a:lnTo>
                  <a:lnTo>
                    <a:pt x="655311" y="61975"/>
                  </a:lnTo>
                  <a:close/>
                </a:path>
                <a:path w="662304" h="494030">
                  <a:moveTo>
                    <a:pt x="619251" y="61975"/>
                  </a:moveTo>
                  <a:lnTo>
                    <a:pt x="616831" y="74940"/>
                  </a:lnTo>
                  <a:lnTo>
                    <a:pt x="629441" y="76358"/>
                  </a:lnTo>
                  <a:lnTo>
                    <a:pt x="631698" y="64262"/>
                  </a:lnTo>
                  <a:lnTo>
                    <a:pt x="619251" y="61975"/>
                  </a:lnTo>
                  <a:close/>
                </a:path>
                <a:path w="662304" h="494030">
                  <a:moveTo>
                    <a:pt x="632587" y="0"/>
                  </a:moveTo>
                  <a:lnTo>
                    <a:pt x="586231" y="71500"/>
                  </a:lnTo>
                  <a:lnTo>
                    <a:pt x="616831" y="74940"/>
                  </a:lnTo>
                  <a:lnTo>
                    <a:pt x="619251" y="61975"/>
                  </a:lnTo>
                  <a:lnTo>
                    <a:pt x="655311" y="61975"/>
                  </a:lnTo>
                  <a:lnTo>
                    <a:pt x="632587" y="0"/>
                  </a:lnTo>
                  <a:close/>
                </a:path>
              </a:pathLst>
            </a:custGeom>
            <a:solidFill>
              <a:srgbClr val="A6A6A6"/>
            </a:solidFill>
          </p:spPr>
          <p:txBody>
            <a:bodyPr wrap="square" lIns="0" tIns="0" rIns="0" bIns="0" rtlCol="0"/>
            <a:lstStyle/>
            <a:p>
              <a:endParaRPr/>
            </a:p>
          </p:txBody>
        </p:sp>
      </p:grpSp>
      <p:sp>
        <p:nvSpPr>
          <p:cNvPr id="199" name="object 199"/>
          <p:cNvSpPr txBox="1"/>
          <p:nvPr/>
        </p:nvSpPr>
        <p:spPr>
          <a:xfrm>
            <a:off x="6342380" y="1496314"/>
            <a:ext cx="3706495" cy="695325"/>
          </a:xfrm>
          <a:prstGeom prst="rect">
            <a:avLst/>
          </a:prstGeom>
        </p:spPr>
        <p:txBody>
          <a:bodyPr vert="horz" wrap="square" lIns="0" tIns="10160" rIns="0" bIns="0" rtlCol="0">
            <a:spAutoFit/>
          </a:bodyPr>
          <a:lstStyle/>
          <a:p>
            <a:pPr marL="12700" marR="5080">
              <a:lnSpc>
                <a:spcPct val="101000"/>
              </a:lnSpc>
              <a:spcBef>
                <a:spcPts val="80"/>
              </a:spcBef>
            </a:pPr>
            <a:r>
              <a:rPr sz="1000" i="1" spc="-10" dirty="0">
                <a:latin typeface="メイリオ"/>
                <a:cs typeface="メイリオ"/>
              </a:rPr>
              <a:t>マイナ</a:t>
            </a:r>
            <a:r>
              <a:rPr sz="1000" i="1" dirty="0">
                <a:latin typeface="メイリオ"/>
                <a:cs typeface="メイリオ"/>
              </a:rPr>
              <a:t>ン</a:t>
            </a:r>
            <a:r>
              <a:rPr sz="1000" i="1" spc="-10" dirty="0">
                <a:latin typeface="メイリオ"/>
                <a:cs typeface="メイリオ"/>
              </a:rPr>
              <a:t>バー</a:t>
            </a:r>
            <a:r>
              <a:rPr sz="1000" i="1" dirty="0">
                <a:latin typeface="メイリオ"/>
                <a:cs typeface="メイリオ"/>
              </a:rPr>
              <a:t>と</a:t>
            </a:r>
            <a:r>
              <a:rPr sz="1000" i="1" spc="-10" dirty="0">
                <a:latin typeface="メイリオ"/>
                <a:cs typeface="メイリオ"/>
              </a:rPr>
              <a:t>紐づ</a:t>
            </a:r>
            <a:r>
              <a:rPr sz="1000" i="1" spc="-5" dirty="0">
                <a:latin typeface="メイリオ"/>
                <a:cs typeface="メイリオ"/>
              </a:rPr>
              <a:t>いたウ</a:t>
            </a:r>
            <a:r>
              <a:rPr sz="1000" i="1" spc="-10" dirty="0">
                <a:latin typeface="メイリオ"/>
                <a:cs typeface="メイリオ"/>
              </a:rPr>
              <a:t>ォレッ</a:t>
            </a:r>
            <a:r>
              <a:rPr sz="1000" i="1" dirty="0">
                <a:latin typeface="メイリオ"/>
                <a:cs typeface="メイリオ"/>
              </a:rPr>
              <a:t>ト</a:t>
            </a:r>
            <a:r>
              <a:rPr sz="1000" i="1" spc="-10" dirty="0">
                <a:latin typeface="メイリオ"/>
                <a:cs typeface="メイリオ"/>
              </a:rPr>
              <a:t>と、</a:t>
            </a:r>
            <a:r>
              <a:rPr sz="1000" i="1" dirty="0">
                <a:latin typeface="メイリオ"/>
                <a:cs typeface="メイリオ"/>
              </a:rPr>
              <a:t>デ</a:t>
            </a:r>
            <a:r>
              <a:rPr sz="1000" i="1" spc="-10" dirty="0">
                <a:latin typeface="メイリオ"/>
                <a:cs typeface="メイリオ"/>
              </a:rPr>
              <a:t>ジタ</a:t>
            </a:r>
            <a:r>
              <a:rPr sz="1000" i="1" spc="-5" dirty="0">
                <a:latin typeface="メイリオ"/>
                <a:cs typeface="メイリオ"/>
              </a:rPr>
              <a:t>ル通貨</a:t>
            </a:r>
            <a:r>
              <a:rPr sz="1000" i="1" spc="-10" dirty="0">
                <a:latin typeface="メイリオ"/>
                <a:cs typeface="メイリオ"/>
              </a:rPr>
              <a:t>によっ</a:t>
            </a:r>
            <a:r>
              <a:rPr sz="1000" i="1" dirty="0">
                <a:latin typeface="メイリオ"/>
                <a:cs typeface="メイリオ"/>
              </a:rPr>
              <a:t>て</a:t>
            </a:r>
            <a:r>
              <a:rPr sz="1000" i="1" spc="-50" dirty="0">
                <a:latin typeface="メイリオ"/>
                <a:cs typeface="メイリオ"/>
              </a:rPr>
              <a:t>、</a:t>
            </a:r>
            <a:r>
              <a:rPr sz="1000" i="1" spc="-10" dirty="0">
                <a:latin typeface="メイリオ"/>
                <a:cs typeface="メイリオ"/>
              </a:rPr>
              <a:t>給付条件に合致した受給者へ、直</a:t>
            </a:r>
            <a:r>
              <a:rPr sz="1000" i="1" dirty="0">
                <a:latin typeface="メイリオ"/>
                <a:cs typeface="メイリオ"/>
              </a:rPr>
              <a:t>接</a:t>
            </a:r>
            <a:r>
              <a:rPr sz="1000" i="1" spc="-10" dirty="0">
                <a:latin typeface="メイリオ"/>
                <a:cs typeface="メイリオ"/>
              </a:rPr>
              <a:t>かつ</a:t>
            </a:r>
            <a:r>
              <a:rPr sz="1000" i="1" dirty="0">
                <a:latin typeface="メイリオ"/>
                <a:cs typeface="メイリオ"/>
              </a:rPr>
              <a:t>素</a:t>
            </a:r>
            <a:r>
              <a:rPr sz="1000" i="1" spc="-10" dirty="0">
                <a:latin typeface="メイリオ"/>
                <a:cs typeface="メイリオ"/>
              </a:rPr>
              <a:t>早く</a:t>
            </a:r>
            <a:r>
              <a:rPr sz="1000" i="1" dirty="0">
                <a:latin typeface="メイリオ"/>
                <a:cs typeface="メイリオ"/>
              </a:rPr>
              <a:t>給</a:t>
            </a:r>
            <a:r>
              <a:rPr sz="1000" i="1" spc="-10" dirty="0">
                <a:latin typeface="メイリオ"/>
                <a:cs typeface="メイリオ"/>
              </a:rPr>
              <a:t>付可</a:t>
            </a:r>
            <a:r>
              <a:rPr sz="1000" i="1" dirty="0">
                <a:latin typeface="メイリオ"/>
                <a:cs typeface="メイリオ"/>
              </a:rPr>
              <a:t>能</a:t>
            </a:r>
            <a:r>
              <a:rPr sz="1000" i="1" spc="-10" dirty="0">
                <a:latin typeface="メイリオ"/>
                <a:cs typeface="メイリオ"/>
              </a:rPr>
              <a:t>。給</a:t>
            </a:r>
            <a:r>
              <a:rPr sz="1000" i="1" spc="-50" dirty="0">
                <a:latin typeface="メイリオ"/>
                <a:cs typeface="メイリオ"/>
              </a:rPr>
              <a:t>付</a:t>
            </a:r>
            <a:r>
              <a:rPr sz="1000" i="1" spc="500" dirty="0">
                <a:latin typeface="メイリオ"/>
                <a:cs typeface="メイリオ"/>
              </a:rPr>
              <a:t> </a:t>
            </a:r>
            <a:r>
              <a:rPr sz="1000" i="1" spc="-10" dirty="0">
                <a:latin typeface="メイリオ"/>
                <a:cs typeface="メイリオ"/>
              </a:rPr>
              <a:t>にかかる工数とミスを大幅に削</a:t>
            </a:r>
            <a:r>
              <a:rPr sz="1000" i="1" spc="-50" dirty="0">
                <a:latin typeface="メイリオ"/>
                <a:cs typeface="メイリオ"/>
              </a:rPr>
              <a:t>減</a:t>
            </a:r>
            <a:endParaRPr sz="1000">
              <a:latin typeface="メイリオ"/>
              <a:cs typeface="メイリオ"/>
            </a:endParaRPr>
          </a:p>
          <a:p>
            <a:pPr marL="572135">
              <a:spcBef>
                <a:spcPts val="695"/>
              </a:spcBef>
            </a:pPr>
            <a:r>
              <a:rPr sz="800" i="1" spc="-10" dirty="0">
                <a:latin typeface="メイリオ"/>
                <a:cs typeface="メイリオ"/>
              </a:rPr>
              <a:t>②自治体シス</a:t>
            </a:r>
            <a:endParaRPr sz="800">
              <a:latin typeface="メイリオ"/>
              <a:cs typeface="メイリオ"/>
            </a:endParaRPr>
          </a:p>
        </p:txBody>
      </p:sp>
      <p:sp>
        <p:nvSpPr>
          <p:cNvPr id="200" name="object 200"/>
          <p:cNvSpPr txBox="1"/>
          <p:nvPr/>
        </p:nvSpPr>
        <p:spPr>
          <a:xfrm>
            <a:off x="6901942" y="2165095"/>
            <a:ext cx="638175" cy="136576"/>
          </a:xfrm>
          <a:prstGeom prst="rect">
            <a:avLst/>
          </a:prstGeom>
        </p:spPr>
        <p:txBody>
          <a:bodyPr vert="horz" wrap="square" lIns="0" tIns="13335" rIns="0" bIns="0" rtlCol="0">
            <a:spAutoFit/>
          </a:bodyPr>
          <a:lstStyle/>
          <a:p>
            <a:pPr marL="12700">
              <a:spcBef>
                <a:spcPts val="105"/>
              </a:spcBef>
            </a:pPr>
            <a:r>
              <a:rPr sz="800" i="1" spc="-10" dirty="0">
                <a:latin typeface="メイリオ"/>
                <a:cs typeface="メイリオ"/>
              </a:rPr>
              <a:t>テムによる自</a:t>
            </a:r>
            <a:endParaRPr sz="800">
              <a:latin typeface="メイリオ"/>
              <a:cs typeface="メイリオ"/>
            </a:endParaRPr>
          </a:p>
        </p:txBody>
      </p:sp>
      <p:sp>
        <p:nvSpPr>
          <p:cNvPr id="201" name="object 201"/>
          <p:cNvSpPr txBox="1"/>
          <p:nvPr/>
        </p:nvSpPr>
        <p:spPr>
          <a:xfrm>
            <a:off x="6966458" y="2288539"/>
            <a:ext cx="523240" cy="136576"/>
          </a:xfrm>
          <a:prstGeom prst="rect">
            <a:avLst/>
          </a:prstGeom>
        </p:spPr>
        <p:txBody>
          <a:bodyPr vert="horz" wrap="square" lIns="0" tIns="13335" rIns="0" bIns="0" rtlCol="0">
            <a:spAutoFit/>
          </a:bodyPr>
          <a:lstStyle/>
          <a:p>
            <a:pPr>
              <a:spcBef>
                <a:spcPts val="105"/>
              </a:spcBef>
            </a:pPr>
            <a:r>
              <a:rPr sz="800" i="1" spc="-10" dirty="0">
                <a:latin typeface="メイリオ"/>
                <a:cs typeface="メイリオ"/>
              </a:rPr>
              <a:t>動送金指示</a:t>
            </a:r>
            <a:endParaRPr sz="800">
              <a:latin typeface="メイリオ"/>
              <a:cs typeface="メイリオ"/>
            </a:endParaRPr>
          </a:p>
        </p:txBody>
      </p:sp>
      <p:sp>
        <p:nvSpPr>
          <p:cNvPr id="202" name="object 202"/>
          <p:cNvSpPr/>
          <p:nvPr/>
        </p:nvSpPr>
        <p:spPr>
          <a:xfrm>
            <a:off x="7339585" y="2094993"/>
            <a:ext cx="2085339" cy="324485"/>
          </a:xfrm>
          <a:custGeom>
            <a:avLst/>
            <a:gdLst/>
            <a:ahLst/>
            <a:cxnLst/>
            <a:rect l="l" t="t" r="r" b="b"/>
            <a:pathLst>
              <a:path w="2085340" h="324485">
                <a:moveTo>
                  <a:pt x="2041117" y="256267"/>
                </a:moveTo>
                <a:lnTo>
                  <a:pt x="2013839" y="266954"/>
                </a:lnTo>
                <a:lnTo>
                  <a:pt x="2077212" y="323977"/>
                </a:lnTo>
                <a:lnTo>
                  <a:pt x="2082219" y="268224"/>
                </a:lnTo>
                <a:lnTo>
                  <a:pt x="2048637" y="268224"/>
                </a:lnTo>
                <a:lnTo>
                  <a:pt x="2041117" y="256267"/>
                </a:lnTo>
                <a:close/>
              </a:path>
              <a:path w="2085340" h="324485">
                <a:moveTo>
                  <a:pt x="1056005" y="0"/>
                </a:moveTo>
                <a:lnTo>
                  <a:pt x="1003681" y="127"/>
                </a:lnTo>
                <a:lnTo>
                  <a:pt x="951864" y="888"/>
                </a:lnTo>
                <a:lnTo>
                  <a:pt x="900557" y="2540"/>
                </a:lnTo>
                <a:lnTo>
                  <a:pt x="849884" y="4953"/>
                </a:lnTo>
                <a:lnTo>
                  <a:pt x="799845" y="8128"/>
                </a:lnTo>
                <a:lnTo>
                  <a:pt x="750696" y="11937"/>
                </a:lnTo>
                <a:lnTo>
                  <a:pt x="702310" y="16637"/>
                </a:lnTo>
                <a:lnTo>
                  <a:pt x="654685" y="21844"/>
                </a:lnTo>
                <a:lnTo>
                  <a:pt x="608202" y="27812"/>
                </a:lnTo>
                <a:lnTo>
                  <a:pt x="562610" y="34417"/>
                </a:lnTo>
                <a:lnTo>
                  <a:pt x="518287" y="41656"/>
                </a:lnTo>
                <a:lnTo>
                  <a:pt x="475233" y="49657"/>
                </a:lnTo>
                <a:lnTo>
                  <a:pt x="433450" y="58166"/>
                </a:lnTo>
                <a:lnTo>
                  <a:pt x="392938" y="67310"/>
                </a:lnTo>
                <a:lnTo>
                  <a:pt x="353821" y="77088"/>
                </a:lnTo>
                <a:lnTo>
                  <a:pt x="316356" y="87375"/>
                </a:lnTo>
                <a:lnTo>
                  <a:pt x="246125" y="109600"/>
                </a:lnTo>
                <a:lnTo>
                  <a:pt x="182879" y="134112"/>
                </a:lnTo>
                <a:lnTo>
                  <a:pt x="127000" y="160528"/>
                </a:lnTo>
                <a:lnTo>
                  <a:pt x="79375" y="188849"/>
                </a:lnTo>
                <a:lnTo>
                  <a:pt x="40512" y="219075"/>
                </a:lnTo>
                <a:lnTo>
                  <a:pt x="10794" y="251206"/>
                </a:lnTo>
                <a:lnTo>
                  <a:pt x="0" y="267716"/>
                </a:lnTo>
                <a:lnTo>
                  <a:pt x="10667" y="274320"/>
                </a:lnTo>
                <a:lnTo>
                  <a:pt x="15748" y="266319"/>
                </a:lnTo>
                <a:lnTo>
                  <a:pt x="21208" y="258445"/>
                </a:lnTo>
                <a:lnTo>
                  <a:pt x="49275" y="228346"/>
                </a:lnTo>
                <a:lnTo>
                  <a:pt x="86740" y="199136"/>
                </a:lnTo>
                <a:lnTo>
                  <a:pt x="133223" y="171577"/>
                </a:lnTo>
                <a:lnTo>
                  <a:pt x="188087" y="145669"/>
                </a:lnTo>
                <a:lnTo>
                  <a:pt x="250443" y="121538"/>
                </a:lnTo>
                <a:lnTo>
                  <a:pt x="320039" y="99568"/>
                </a:lnTo>
                <a:lnTo>
                  <a:pt x="357250" y="89281"/>
                </a:lnTo>
                <a:lnTo>
                  <a:pt x="395986" y="79629"/>
                </a:lnTo>
                <a:lnTo>
                  <a:pt x="436244" y="70612"/>
                </a:lnTo>
                <a:lnTo>
                  <a:pt x="477774" y="62103"/>
                </a:lnTo>
                <a:lnTo>
                  <a:pt x="520700" y="54229"/>
                </a:lnTo>
                <a:lnTo>
                  <a:pt x="564768" y="46990"/>
                </a:lnTo>
                <a:lnTo>
                  <a:pt x="609980" y="40386"/>
                </a:lnTo>
                <a:lnTo>
                  <a:pt x="656336" y="34417"/>
                </a:lnTo>
                <a:lnTo>
                  <a:pt x="703580" y="29210"/>
                </a:lnTo>
                <a:lnTo>
                  <a:pt x="751839" y="24637"/>
                </a:lnTo>
                <a:lnTo>
                  <a:pt x="800862" y="20700"/>
                </a:lnTo>
                <a:lnTo>
                  <a:pt x="850645" y="17653"/>
                </a:lnTo>
                <a:lnTo>
                  <a:pt x="901191" y="15240"/>
                </a:lnTo>
                <a:lnTo>
                  <a:pt x="952372" y="13588"/>
                </a:lnTo>
                <a:lnTo>
                  <a:pt x="1003935" y="12700"/>
                </a:lnTo>
                <a:lnTo>
                  <a:pt x="1321041" y="12700"/>
                </a:lnTo>
                <a:lnTo>
                  <a:pt x="1306702" y="11430"/>
                </a:lnTo>
                <a:lnTo>
                  <a:pt x="1214755" y="4699"/>
                </a:lnTo>
                <a:lnTo>
                  <a:pt x="1161668" y="2412"/>
                </a:lnTo>
                <a:lnTo>
                  <a:pt x="1108710" y="762"/>
                </a:lnTo>
                <a:lnTo>
                  <a:pt x="1056005" y="0"/>
                </a:lnTo>
                <a:close/>
              </a:path>
              <a:path w="2085340" h="324485">
                <a:moveTo>
                  <a:pt x="2053200" y="251533"/>
                </a:moveTo>
                <a:lnTo>
                  <a:pt x="2041117" y="256267"/>
                </a:lnTo>
                <a:lnTo>
                  <a:pt x="2048637" y="268224"/>
                </a:lnTo>
                <a:lnTo>
                  <a:pt x="2059432" y="261493"/>
                </a:lnTo>
                <a:lnTo>
                  <a:pt x="2053200" y="251533"/>
                </a:lnTo>
                <a:close/>
              </a:path>
              <a:path w="2085340" h="324485">
                <a:moveTo>
                  <a:pt x="2084832" y="239141"/>
                </a:moveTo>
                <a:lnTo>
                  <a:pt x="2053200" y="251533"/>
                </a:lnTo>
                <a:lnTo>
                  <a:pt x="2059432" y="261493"/>
                </a:lnTo>
                <a:lnTo>
                  <a:pt x="2048637" y="268224"/>
                </a:lnTo>
                <a:lnTo>
                  <a:pt x="2082219" y="268224"/>
                </a:lnTo>
                <a:lnTo>
                  <a:pt x="2084832" y="239141"/>
                </a:lnTo>
                <a:close/>
              </a:path>
              <a:path w="2085340" h="324485">
                <a:moveTo>
                  <a:pt x="2033358" y="243928"/>
                </a:moveTo>
                <a:lnTo>
                  <a:pt x="2041117" y="256267"/>
                </a:lnTo>
                <a:lnTo>
                  <a:pt x="2053200" y="251533"/>
                </a:lnTo>
                <a:lnTo>
                  <a:pt x="2048864" y="244602"/>
                </a:lnTo>
                <a:lnTo>
                  <a:pt x="2034032" y="244602"/>
                </a:lnTo>
                <a:lnTo>
                  <a:pt x="2033358" y="243928"/>
                </a:lnTo>
                <a:close/>
              </a:path>
              <a:path w="2085340" h="324485">
                <a:moveTo>
                  <a:pt x="2033142" y="243586"/>
                </a:moveTo>
                <a:lnTo>
                  <a:pt x="2033358" y="243928"/>
                </a:lnTo>
                <a:lnTo>
                  <a:pt x="2034032" y="244602"/>
                </a:lnTo>
                <a:lnTo>
                  <a:pt x="2033142" y="243586"/>
                </a:lnTo>
                <a:close/>
              </a:path>
              <a:path w="2085340" h="324485">
                <a:moveTo>
                  <a:pt x="2048228" y="243586"/>
                </a:moveTo>
                <a:lnTo>
                  <a:pt x="2033142" y="243586"/>
                </a:lnTo>
                <a:lnTo>
                  <a:pt x="2034032" y="244602"/>
                </a:lnTo>
                <a:lnTo>
                  <a:pt x="2048864" y="244602"/>
                </a:lnTo>
                <a:lnTo>
                  <a:pt x="2048228" y="243586"/>
                </a:lnTo>
                <a:close/>
              </a:path>
              <a:path w="2085340" h="324485">
                <a:moveTo>
                  <a:pt x="1321041" y="12700"/>
                </a:moveTo>
                <a:lnTo>
                  <a:pt x="1056005" y="12700"/>
                </a:lnTo>
                <a:lnTo>
                  <a:pt x="1108583" y="13462"/>
                </a:lnTo>
                <a:lnTo>
                  <a:pt x="1161288" y="14986"/>
                </a:lnTo>
                <a:lnTo>
                  <a:pt x="1214246" y="17399"/>
                </a:lnTo>
                <a:lnTo>
                  <a:pt x="1305814" y="24130"/>
                </a:lnTo>
                <a:lnTo>
                  <a:pt x="1350137" y="28067"/>
                </a:lnTo>
                <a:lnTo>
                  <a:pt x="1393443" y="32638"/>
                </a:lnTo>
                <a:lnTo>
                  <a:pt x="1435862" y="37719"/>
                </a:lnTo>
                <a:lnTo>
                  <a:pt x="1477390" y="43434"/>
                </a:lnTo>
                <a:lnTo>
                  <a:pt x="1517649" y="49530"/>
                </a:lnTo>
                <a:lnTo>
                  <a:pt x="1557019" y="56261"/>
                </a:lnTo>
                <a:lnTo>
                  <a:pt x="1595246" y="63373"/>
                </a:lnTo>
                <a:lnTo>
                  <a:pt x="1668271" y="79121"/>
                </a:lnTo>
                <a:lnTo>
                  <a:pt x="1736216" y="96647"/>
                </a:lnTo>
                <a:lnTo>
                  <a:pt x="1798955" y="115824"/>
                </a:lnTo>
                <a:lnTo>
                  <a:pt x="1856105" y="136525"/>
                </a:lnTo>
                <a:lnTo>
                  <a:pt x="1907159" y="158623"/>
                </a:lnTo>
                <a:lnTo>
                  <a:pt x="1951989" y="181863"/>
                </a:lnTo>
                <a:lnTo>
                  <a:pt x="1990089" y="206375"/>
                </a:lnTo>
                <a:lnTo>
                  <a:pt x="2021205" y="231775"/>
                </a:lnTo>
                <a:lnTo>
                  <a:pt x="2033358" y="243928"/>
                </a:lnTo>
                <a:lnTo>
                  <a:pt x="2033142" y="243586"/>
                </a:lnTo>
                <a:lnTo>
                  <a:pt x="2048228" y="243586"/>
                </a:lnTo>
                <a:lnTo>
                  <a:pt x="2043938" y="236728"/>
                </a:lnTo>
                <a:lnTo>
                  <a:pt x="2043430" y="235966"/>
                </a:lnTo>
                <a:lnTo>
                  <a:pt x="2043048" y="235712"/>
                </a:lnTo>
                <a:lnTo>
                  <a:pt x="2029587" y="222123"/>
                </a:lnTo>
                <a:lnTo>
                  <a:pt x="1997201" y="195834"/>
                </a:lnTo>
                <a:lnTo>
                  <a:pt x="1958086" y="170815"/>
                </a:lnTo>
                <a:lnTo>
                  <a:pt x="1912365" y="147066"/>
                </a:lnTo>
                <a:lnTo>
                  <a:pt x="1860549" y="124587"/>
                </a:lnTo>
                <a:lnTo>
                  <a:pt x="1802764" y="103759"/>
                </a:lnTo>
                <a:lnTo>
                  <a:pt x="1739645" y="84328"/>
                </a:lnTo>
                <a:lnTo>
                  <a:pt x="1671065" y="66675"/>
                </a:lnTo>
                <a:lnTo>
                  <a:pt x="1597660" y="50927"/>
                </a:lnTo>
                <a:lnTo>
                  <a:pt x="1559179" y="43687"/>
                </a:lnTo>
                <a:lnTo>
                  <a:pt x="1519682" y="36957"/>
                </a:lnTo>
                <a:lnTo>
                  <a:pt x="1479041" y="30734"/>
                </a:lnTo>
                <a:lnTo>
                  <a:pt x="1437386" y="25146"/>
                </a:lnTo>
                <a:lnTo>
                  <a:pt x="1394714" y="20066"/>
                </a:lnTo>
                <a:lnTo>
                  <a:pt x="1351152" y="15367"/>
                </a:lnTo>
                <a:lnTo>
                  <a:pt x="1321041" y="12700"/>
                </a:lnTo>
                <a:close/>
              </a:path>
            </a:pathLst>
          </a:custGeom>
          <a:solidFill>
            <a:srgbClr val="A6A6A6"/>
          </a:solidFill>
        </p:spPr>
        <p:txBody>
          <a:bodyPr wrap="square" lIns="0" tIns="0" rIns="0" bIns="0" rtlCol="0"/>
          <a:lstStyle/>
          <a:p>
            <a:endParaRPr/>
          </a:p>
        </p:txBody>
      </p:sp>
      <p:sp>
        <p:nvSpPr>
          <p:cNvPr id="203" name="object 203"/>
          <p:cNvSpPr txBox="1"/>
          <p:nvPr/>
        </p:nvSpPr>
        <p:spPr>
          <a:xfrm>
            <a:off x="9473566" y="2201418"/>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204" name="object 204"/>
          <p:cNvSpPr txBox="1"/>
          <p:nvPr/>
        </p:nvSpPr>
        <p:spPr>
          <a:xfrm>
            <a:off x="6100698" y="6194211"/>
            <a:ext cx="535940" cy="142347"/>
          </a:xfrm>
          <a:prstGeom prst="rect">
            <a:avLst/>
          </a:prstGeom>
        </p:spPr>
        <p:txBody>
          <a:bodyPr vert="horz" wrap="square" lIns="0" tIns="19050" rIns="0" bIns="0" rtlCol="0">
            <a:spAutoFit/>
          </a:bodyPr>
          <a:lstStyle/>
          <a:p>
            <a:pPr marL="12700">
              <a:spcBef>
                <a:spcPts val="150"/>
              </a:spcBef>
            </a:pPr>
            <a:r>
              <a:rPr sz="800" spc="-10" dirty="0">
                <a:latin typeface="メイリオ"/>
                <a:cs typeface="メイリオ"/>
              </a:rPr>
              <a:t>ティは必須</a:t>
            </a:r>
            <a:endParaRPr sz="800">
              <a:latin typeface="メイリオ"/>
              <a:cs typeface="メイリオ"/>
            </a:endParaRPr>
          </a:p>
        </p:txBody>
      </p:sp>
      <p:sp>
        <p:nvSpPr>
          <p:cNvPr id="205" name="object 205"/>
          <p:cNvSpPr txBox="1"/>
          <p:nvPr/>
        </p:nvSpPr>
        <p:spPr>
          <a:xfrm>
            <a:off x="10352658" y="6490208"/>
            <a:ext cx="102870" cy="156068"/>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6</a:t>
            </a:r>
            <a:endParaRPr sz="1200">
              <a:latin typeface="Calibri"/>
              <a:cs typeface="Calibri"/>
            </a:endParaRPr>
          </a:p>
        </p:txBody>
      </p:sp>
      <p:sp>
        <p:nvSpPr>
          <p:cNvPr id="206" name="object 206"/>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207" name="object 207"/>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70176" y="1124711"/>
            <a:ext cx="3854196" cy="274320"/>
          </a:xfrm>
          <a:prstGeom prst="rect">
            <a:avLst/>
          </a:prstGeom>
        </p:spPr>
      </p:pic>
      <p:sp>
        <p:nvSpPr>
          <p:cNvPr id="3" name="object 3"/>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4" name="object 4"/>
          <p:cNvPicPr/>
          <p:nvPr/>
        </p:nvPicPr>
        <p:blipFill>
          <a:blip r:embed="rId3" cstate="print"/>
          <a:stretch>
            <a:fillRect/>
          </a:stretch>
        </p:blipFill>
        <p:spPr>
          <a:xfrm>
            <a:off x="6239255" y="1124711"/>
            <a:ext cx="3855720" cy="274320"/>
          </a:xfrm>
          <a:prstGeom prst="rect">
            <a:avLst/>
          </a:prstGeom>
        </p:spPr>
      </p:pic>
      <p:sp>
        <p:nvSpPr>
          <p:cNvPr id="5" name="object 5"/>
          <p:cNvSpPr txBox="1"/>
          <p:nvPr/>
        </p:nvSpPr>
        <p:spPr>
          <a:xfrm>
            <a:off x="7885558" y="1115696"/>
            <a:ext cx="565785" cy="228909"/>
          </a:xfrm>
          <a:prstGeom prst="rect">
            <a:avLst/>
          </a:prstGeom>
        </p:spPr>
        <p:txBody>
          <a:bodyPr vert="horz" wrap="square" lIns="0" tIns="13335" rIns="0" bIns="0" rtlCol="0">
            <a:spAutoFit/>
          </a:bodyPr>
          <a:lstStyle/>
          <a:p>
            <a:pPr marL="12700">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6" name="object 6"/>
          <p:cNvGrpSpPr/>
          <p:nvPr/>
        </p:nvGrpSpPr>
        <p:grpSpPr>
          <a:xfrm>
            <a:off x="1964437" y="5779008"/>
            <a:ext cx="8156575" cy="638810"/>
            <a:chOff x="440436" y="5779008"/>
            <a:chExt cx="8156575" cy="638810"/>
          </a:xfrm>
        </p:grpSpPr>
        <p:pic>
          <p:nvPicPr>
            <p:cNvPr id="7" name="object 7"/>
            <p:cNvPicPr/>
            <p:nvPr/>
          </p:nvPicPr>
          <p:blipFill>
            <a:blip r:embed="rId4" cstate="print"/>
            <a:stretch>
              <a:fillRect/>
            </a:stretch>
          </p:blipFill>
          <p:spPr>
            <a:xfrm>
              <a:off x="704088" y="5791200"/>
              <a:ext cx="7892796" cy="626364"/>
            </a:xfrm>
            <a:prstGeom prst="rect">
              <a:avLst/>
            </a:prstGeom>
          </p:spPr>
        </p:pic>
        <p:sp>
          <p:nvSpPr>
            <p:cNvPr id="8" name="object 8"/>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9" name="object 9"/>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grpSp>
        <p:nvGrpSpPr>
          <p:cNvPr id="10" name="object 10"/>
          <p:cNvGrpSpPr/>
          <p:nvPr/>
        </p:nvGrpSpPr>
        <p:grpSpPr>
          <a:xfrm>
            <a:off x="7405115" y="5779008"/>
            <a:ext cx="2970530" cy="638810"/>
            <a:chOff x="5881115" y="5779008"/>
            <a:chExt cx="2970530" cy="638810"/>
          </a:xfrm>
        </p:grpSpPr>
        <p:sp>
          <p:nvSpPr>
            <p:cNvPr id="11" name="object 11"/>
            <p:cNvSpPr/>
            <p:nvPr/>
          </p:nvSpPr>
          <p:spPr>
            <a:xfrm>
              <a:off x="8388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5881115" y="5884164"/>
              <a:ext cx="1092708" cy="437349"/>
            </a:xfrm>
            <a:prstGeom prst="rect">
              <a:avLst/>
            </a:prstGeom>
          </p:spPr>
        </p:pic>
        <p:pic>
          <p:nvPicPr>
            <p:cNvPr id="13" name="object 13"/>
            <p:cNvPicPr/>
            <p:nvPr/>
          </p:nvPicPr>
          <p:blipFill>
            <a:blip r:embed="rId6" cstate="print"/>
            <a:stretch>
              <a:fillRect/>
            </a:stretch>
          </p:blipFill>
          <p:spPr>
            <a:xfrm>
              <a:off x="5893307" y="5929884"/>
              <a:ext cx="1068311" cy="384098"/>
            </a:xfrm>
            <a:prstGeom prst="rect">
              <a:avLst/>
            </a:prstGeom>
          </p:spPr>
        </p:pic>
        <p:sp>
          <p:nvSpPr>
            <p:cNvPr id="14" name="object 14"/>
            <p:cNvSpPr/>
            <p:nvPr/>
          </p:nvSpPr>
          <p:spPr>
            <a:xfrm>
              <a:off x="5911595" y="5914644"/>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15" name="object 15"/>
            <p:cNvSpPr/>
            <p:nvPr/>
          </p:nvSpPr>
          <p:spPr>
            <a:xfrm>
              <a:off x="5911595" y="5914644"/>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grpSp>
      <p:pic>
        <p:nvPicPr>
          <p:cNvPr id="16" name="object 16"/>
          <p:cNvPicPr/>
          <p:nvPr/>
        </p:nvPicPr>
        <p:blipFill>
          <a:blip r:embed="rId7" cstate="print"/>
          <a:stretch>
            <a:fillRect/>
          </a:stretch>
        </p:blipFill>
        <p:spPr>
          <a:xfrm>
            <a:off x="2191512" y="1481327"/>
            <a:ext cx="3813048" cy="580644"/>
          </a:xfrm>
          <a:prstGeom prst="rect">
            <a:avLst/>
          </a:prstGeom>
        </p:spPr>
      </p:pic>
      <p:sp>
        <p:nvSpPr>
          <p:cNvPr id="17" name="object 17"/>
          <p:cNvSpPr txBox="1"/>
          <p:nvPr/>
        </p:nvSpPr>
        <p:spPr>
          <a:xfrm>
            <a:off x="2271167"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企業からの申請内容の確認、振込</a:t>
            </a:r>
            <a:r>
              <a:rPr sz="1000" i="1" dirty="0">
                <a:latin typeface="メイリオ"/>
                <a:cs typeface="メイリオ"/>
              </a:rPr>
              <a:t>手</a:t>
            </a:r>
            <a:r>
              <a:rPr sz="1000" i="1" spc="-10" dirty="0">
                <a:latin typeface="メイリオ"/>
                <a:cs typeface="メイリオ"/>
              </a:rPr>
              <a:t>続き</a:t>
            </a:r>
            <a:r>
              <a:rPr sz="1000" i="1" dirty="0">
                <a:latin typeface="メイリオ"/>
                <a:cs typeface="メイリオ"/>
              </a:rPr>
              <a:t>等</a:t>
            </a:r>
            <a:r>
              <a:rPr sz="1000" i="1" spc="-10" dirty="0">
                <a:latin typeface="メイリオ"/>
                <a:cs typeface="メイリオ"/>
              </a:rPr>
              <a:t>に多</a:t>
            </a:r>
            <a:r>
              <a:rPr sz="1000" i="1" dirty="0">
                <a:latin typeface="メイリオ"/>
                <a:cs typeface="メイリオ"/>
              </a:rPr>
              <a:t>大</a:t>
            </a:r>
            <a:r>
              <a:rPr sz="1000" i="1" spc="-10" dirty="0">
                <a:latin typeface="メイリオ"/>
                <a:cs typeface="メイリオ"/>
              </a:rPr>
              <a:t>な工</a:t>
            </a:r>
            <a:r>
              <a:rPr sz="1000" i="1" dirty="0">
                <a:latin typeface="メイリオ"/>
                <a:cs typeface="メイリオ"/>
              </a:rPr>
              <a:t>数</a:t>
            </a:r>
            <a:r>
              <a:rPr sz="1000" i="1" spc="-10" dirty="0">
                <a:latin typeface="メイリオ"/>
                <a:cs typeface="メイリオ"/>
              </a:rPr>
              <a:t>とリ</a:t>
            </a:r>
            <a:r>
              <a:rPr sz="1000" i="1" spc="-50" dirty="0">
                <a:latin typeface="メイリオ"/>
                <a:cs typeface="メイリオ"/>
              </a:rPr>
              <a:t>ー</a:t>
            </a:r>
            <a:r>
              <a:rPr sz="1000" i="1" spc="-10" dirty="0">
                <a:latin typeface="メイリオ"/>
                <a:cs typeface="メイリオ"/>
              </a:rPr>
              <a:t>ドタイムを要しているものと想</a:t>
            </a:r>
            <a:r>
              <a:rPr sz="1000" i="1" spc="-50" dirty="0">
                <a:latin typeface="メイリオ"/>
                <a:cs typeface="メイリオ"/>
              </a:rPr>
              <a:t>定</a:t>
            </a:r>
            <a:endParaRPr sz="1000">
              <a:latin typeface="メイリオ"/>
              <a:cs typeface="メイリオ"/>
            </a:endParaRPr>
          </a:p>
        </p:txBody>
      </p:sp>
      <p:pic>
        <p:nvPicPr>
          <p:cNvPr id="18" name="object 18"/>
          <p:cNvPicPr/>
          <p:nvPr/>
        </p:nvPicPr>
        <p:blipFill>
          <a:blip r:embed="rId8" cstate="print"/>
          <a:stretch>
            <a:fillRect/>
          </a:stretch>
        </p:blipFill>
        <p:spPr>
          <a:xfrm>
            <a:off x="6262116" y="1481327"/>
            <a:ext cx="3813047" cy="580644"/>
          </a:xfrm>
          <a:prstGeom prst="rect">
            <a:avLst/>
          </a:prstGeom>
        </p:spPr>
      </p:pic>
      <p:sp>
        <p:nvSpPr>
          <p:cNvPr id="19" name="object 19"/>
          <p:cNvSpPr txBox="1"/>
          <p:nvPr/>
        </p:nvSpPr>
        <p:spPr>
          <a:xfrm>
            <a:off x="6342380"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給付をデジタル通貨で行うことで</a:t>
            </a:r>
            <a:r>
              <a:rPr sz="1000" i="1" dirty="0">
                <a:latin typeface="メイリオ"/>
                <a:cs typeface="メイリオ"/>
              </a:rPr>
              <a:t>、</a:t>
            </a:r>
            <a:r>
              <a:rPr sz="1000" i="1" spc="-10" dirty="0">
                <a:latin typeface="メイリオ"/>
                <a:cs typeface="メイリオ"/>
              </a:rPr>
              <a:t>手続</a:t>
            </a:r>
            <a:r>
              <a:rPr sz="1000" i="1" dirty="0">
                <a:latin typeface="メイリオ"/>
                <a:cs typeface="メイリオ"/>
              </a:rPr>
              <a:t>き</a:t>
            </a:r>
            <a:r>
              <a:rPr sz="1000" i="1" spc="-10" dirty="0">
                <a:latin typeface="メイリオ"/>
                <a:cs typeface="メイリオ"/>
              </a:rPr>
              <a:t>の効</a:t>
            </a:r>
            <a:r>
              <a:rPr sz="1000" i="1" dirty="0">
                <a:latin typeface="メイリオ"/>
                <a:cs typeface="メイリオ"/>
              </a:rPr>
              <a:t>率</a:t>
            </a:r>
            <a:r>
              <a:rPr sz="1000" i="1" spc="-10" dirty="0">
                <a:latin typeface="メイリオ"/>
                <a:cs typeface="メイリオ"/>
              </a:rPr>
              <a:t>化等</a:t>
            </a:r>
            <a:r>
              <a:rPr sz="1000" i="1" dirty="0">
                <a:latin typeface="メイリオ"/>
                <a:cs typeface="メイリオ"/>
              </a:rPr>
              <a:t>に</a:t>
            </a:r>
            <a:r>
              <a:rPr sz="1000" i="1" spc="-10" dirty="0">
                <a:latin typeface="メイリオ"/>
                <a:cs typeface="メイリオ"/>
              </a:rPr>
              <a:t>よる</a:t>
            </a:r>
            <a:r>
              <a:rPr sz="1000" i="1" spc="-50" dirty="0">
                <a:latin typeface="メイリオ"/>
                <a:cs typeface="メイリオ"/>
              </a:rPr>
              <a:t>コ</a:t>
            </a:r>
            <a:r>
              <a:rPr sz="1000" i="1" spc="-10" dirty="0">
                <a:latin typeface="メイリオ"/>
                <a:cs typeface="メイリオ"/>
              </a:rPr>
              <a:t>スト削減が可能と想</a:t>
            </a:r>
            <a:r>
              <a:rPr sz="1000" i="1" spc="-50" dirty="0">
                <a:latin typeface="メイリオ"/>
                <a:cs typeface="メイリオ"/>
              </a:rPr>
              <a:t>定</a:t>
            </a:r>
            <a:endParaRPr sz="1000">
              <a:latin typeface="メイリオ"/>
              <a:cs typeface="メイリオ"/>
            </a:endParaRPr>
          </a:p>
        </p:txBody>
      </p:sp>
      <p:sp>
        <p:nvSpPr>
          <p:cNvPr id="20" name="object 20"/>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21" name="object 21"/>
          <p:cNvSpPr txBox="1"/>
          <p:nvPr/>
        </p:nvSpPr>
        <p:spPr>
          <a:xfrm>
            <a:off x="9127235" y="1152144"/>
            <a:ext cx="893444" cy="153888"/>
          </a:xfrm>
          <a:prstGeom prst="rect">
            <a:avLst/>
          </a:prstGeom>
        </p:spPr>
        <p:txBody>
          <a:bodyPr vert="horz" wrap="square" lIns="0" tIns="30480" rIns="0" bIns="0" rtlCol="0">
            <a:spAutoFit/>
          </a:bodyPr>
          <a:lstStyle/>
          <a:p>
            <a:pPr marL="92075">
              <a:spcBef>
                <a:spcPts val="240"/>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22" name="object 22"/>
          <p:cNvPicPr/>
          <p:nvPr/>
        </p:nvPicPr>
        <p:blipFill>
          <a:blip r:embed="rId9" cstate="print"/>
          <a:stretch>
            <a:fillRect/>
          </a:stretch>
        </p:blipFill>
        <p:spPr>
          <a:xfrm>
            <a:off x="8994648" y="1167384"/>
            <a:ext cx="187451" cy="187451"/>
          </a:xfrm>
          <a:prstGeom prst="rect">
            <a:avLst/>
          </a:prstGeom>
        </p:spPr>
      </p:pic>
      <p:grpSp>
        <p:nvGrpSpPr>
          <p:cNvPr id="23" name="object 23"/>
          <p:cNvGrpSpPr/>
          <p:nvPr/>
        </p:nvGrpSpPr>
        <p:grpSpPr>
          <a:xfrm>
            <a:off x="2276729" y="2266189"/>
            <a:ext cx="3868420" cy="3331845"/>
            <a:chOff x="752729" y="2266188"/>
            <a:chExt cx="3868420" cy="3331845"/>
          </a:xfrm>
        </p:grpSpPr>
        <p:pic>
          <p:nvPicPr>
            <p:cNvPr id="24" name="object 24"/>
            <p:cNvPicPr/>
            <p:nvPr/>
          </p:nvPicPr>
          <p:blipFill>
            <a:blip r:embed="rId10" cstate="print"/>
            <a:stretch>
              <a:fillRect/>
            </a:stretch>
          </p:blipFill>
          <p:spPr>
            <a:xfrm>
              <a:off x="2061298" y="2266188"/>
              <a:ext cx="377101" cy="461772"/>
            </a:xfrm>
            <a:prstGeom prst="rect">
              <a:avLst/>
            </a:prstGeom>
          </p:spPr>
        </p:pic>
        <p:sp>
          <p:nvSpPr>
            <p:cNvPr id="25" name="object 25"/>
            <p:cNvSpPr/>
            <p:nvPr/>
          </p:nvSpPr>
          <p:spPr>
            <a:xfrm>
              <a:off x="765048" y="2313432"/>
              <a:ext cx="3107690" cy="363220"/>
            </a:xfrm>
            <a:custGeom>
              <a:avLst/>
              <a:gdLst/>
              <a:ahLst/>
              <a:cxnLst/>
              <a:rect l="l" t="t" r="r" b="b"/>
              <a:pathLst>
                <a:path w="3107690" h="363219">
                  <a:moveTo>
                    <a:pt x="0" y="362712"/>
                  </a:moveTo>
                  <a:lnTo>
                    <a:pt x="3107436" y="362712"/>
                  </a:lnTo>
                  <a:lnTo>
                    <a:pt x="3107436" y="0"/>
                  </a:lnTo>
                  <a:lnTo>
                    <a:pt x="0" y="0"/>
                  </a:lnTo>
                  <a:lnTo>
                    <a:pt x="0" y="362712"/>
                  </a:lnTo>
                  <a:close/>
                </a:path>
              </a:pathLst>
            </a:custGeom>
            <a:ln w="6350">
              <a:solidFill>
                <a:srgbClr val="A6A6A6"/>
              </a:solidFill>
            </a:ln>
          </p:spPr>
          <p:txBody>
            <a:bodyPr wrap="square" lIns="0" tIns="0" rIns="0" bIns="0" rtlCol="0"/>
            <a:lstStyle/>
            <a:p>
              <a:endParaRPr/>
            </a:p>
          </p:txBody>
        </p:sp>
        <p:sp>
          <p:nvSpPr>
            <p:cNvPr id="26" name="object 26"/>
            <p:cNvSpPr/>
            <p:nvPr/>
          </p:nvSpPr>
          <p:spPr>
            <a:xfrm>
              <a:off x="1048512" y="2685287"/>
              <a:ext cx="2514600" cy="2536825"/>
            </a:xfrm>
            <a:custGeom>
              <a:avLst/>
              <a:gdLst/>
              <a:ahLst/>
              <a:cxnLst/>
              <a:rect l="l" t="t" r="r" b="b"/>
              <a:pathLst>
                <a:path w="2514600" h="2536825">
                  <a:moveTo>
                    <a:pt x="76200" y="76200"/>
                  </a:moveTo>
                  <a:lnTo>
                    <a:pt x="69850" y="63500"/>
                  </a:lnTo>
                  <a:lnTo>
                    <a:pt x="38100" y="0"/>
                  </a:lnTo>
                  <a:lnTo>
                    <a:pt x="0" y="76200"/>
                  </a:lnTo>
                  <a:lnTo>
                    <a:pt x="31750" y="76200"/>
                  </a:lnTo>
                  <a:lnTo>
                    <a:pt x="31750" y="2536698"/>
                  </a:lnTo>
                  <a:lnTo>
                    <a:pt x="44450" y="2536698"/>
                  </a:lnTo>
                  <a:lnTo>
                    <a:pt x="44450" y="76200"/>
                  </a:lnTo>
                  <a:lnTo>
                    <a:pt x="76200" y="76200"/>
                  </a:lnTo>
                  <a:close/>
                </a:path>
                <a:path w="2514600" h="2536825">
                  <a:moveTo>
                    <a:pt x="914400" y="76200"/>
                  </a:moveTo>
                  <a:lnTo>
                    <a:pt x="908050" y="63500"/>
                  </a:lnTo>
                  <a:lnTo>
                    <a:pt x="876300" y="0"/>
                  </a:lnTo>
                  <a:lnTo>
                    <a:pt x="838200" y="76200"/>
                  </a:lnTo>
                  <a:lnTo>
                    <a:pt x="869950" y="76200"/>
                  </a:lnTo>
                  <a:lnTo>
                    <a:pt x="869950" y="2536698"/>
                  </a:lnTo>
                  <a:lnTo>
                    <a:pt x="882650" y="2536698"/>
                  </a:lnTo>
                  <a:lnTo>
                    <a:pt x="882650" y="76200"/>
                  </a:lnTo>
                  <a:lnTo>
                    <a:pt x="914400" y="76200"/>
                  </a:lnTo>
                  <a:close/>
                </a:path>
                <a:path w="2514600" h="2536825">
                  <a:moveTo>
                    <a:pt x="1571244" y="76200"/>
                  </a:moveTo>
                  <a:lnTo>
                    <a:pt x="1564894" y="63500"/>
                  </a:lnTo>
                  <a:lnTo>
                    <a:pt x="1533144" y="0"/>
                  </a:lnTo>
                  <a:lnTo>
                    <a:pt x="1495044" y="76200"/>
                  </a:lnTo>
                  <a:lnTo>
                    <a:pt x="1526794" y="76200"/>
                  </a:lnTo>
                  <a:lnTo>
                    <a:pt x="1526794" y="2536698"/>
                  </a:lnTo>
                  <a:lnTo>
                    <a:pt x="1539494" y="2536698"/>
                  </a:lnTo>
                  <a:lnTo>
                    <a:pt x="1539494" y="76200"/>
                  </a:lnTo>
                  <a:lnTo>
                    <a:pt x="1571244" y="76200"/>
                  </a:lnTo>
                  <a:close/>
                </a:path>
                <a:path w="2514600" h="2536825">
                  <a:moveTo>
                    <a:pt x="2514600" y="76200"/>
                  </a:moveTo>
                  <a:lnTo>
                    <a:pt x="2508250" y="63500"/>
                  </a:lnTo>
                  <a:lnTo>
                    <a:pt x="2476500" y="0"/>
                  </a:lnTo>
                  <a:lnTo>
                    <a:pt x="2438400" y="76200"/>
                  </a:lnTo>
                  <a:lnTo>
                    <a:pt x="2470150" y="76200"/>
                  </a:lnTo>
                  <a:lnTo>
                    <a:pt x="2470150" y="2536698"/>
                  </a:lnTo>
                  <a:lnTo>
                    <a:pt x="2482850" y="2536698"/>
                  </a:lnTo>
                  <a:lnTo>
                    <a:pt x="2482850" y="76200"/>
                  </a:lnTo>
                  <a:lnTo>
                    <a:pt x="2514600" y="76200"/>
                  </a:lnTo>
                  <a:close/>
                </a:path>
              </a:pathLst>
            </a:custGeom>
            <a:solidFill>
              <a:srgbClr val="A6A6A6"/>
            </a:solidFill>
          </p:spPr>
          <p:txBody>
            <a:bodyPr wrap="square" lIns="0" tIns="0" rIns="0" bIns="0" rtlCol="0"/>
            <a:lstStyle/>
            <a:p>
              <a:endParaRPr/>
            </a:p>
          </p:txBody>
        </p:sp>
        <p:sp>
          <p:nvSpPr>
            <p:cNvPr id="27" name="object 27"/>
            <p:cNvSpPr/>
            <p:nvPr/>
          </p:nvSpPr>
          <p:spPr>
            <a:xfrm>
              <a:off x="755904" y="2316480"/>
              <a:ext cx="3706495" cy="3278504"/>
            </a:xfrm>
            <a:custGeom>
              <a:avLst/>
              <a:gdLst/>
              <a:ahLst/>
              <a:cxnLst/>
              <a:rect l="l" t="t" r="r" b="b"/>
              <a:pathLst>
                <a:path w="3706495" h="3278504">
                  <a:moveTo>
                    <a:pt x="0" y="3278124"/>
                  </a:moveTo>
                  <a:lnTo>
                    <a:pt x="675132" y="3278124"/>
                  </a:lnTo>
                  <a:lnTo>
                    <a:pt x="675132" y="2916936"/>
                  </a:lnTo>
                  <a:lnTo>
                    <a:pt x="0" y="2916936"/>
                  </a:lnTo>
                  <a:lnTo>
                    <a:pt x="0" y="3278124"/>
                  </a:lnTo>
                  <a:close/>
                </a:path>
                <a:path w="3706495" h="3278504">
                  <a:moveTo>
                    <a:pt x="813815" y="3278124"/>
                  </a:moveTo>
                  <a:lnTo>
                    <a:pt x="1488947" y="3278124"/>
                  </a:lnTo>
                  <a:lnTo>
                    <a:pt x="1488947" y="2916936"/>
                  </a:lnTo>
                  <a:lnTo>
                    <a:pt x="813815" y="2916936"/>
                  </a:lnTo>
                  <a:lnTo>
                    <a:pt x="813815" y="3278124"/>
                  </a:lnTo>
                  <a:close/>
                </a:path>
                <a:path w="3706495" h="3278504">
                  <a:moveTo>
                    <a:pt x="1629156" y="3278124"/>
                  </a:moveTo>
                  <a:lnTo>
                    <a:pt x="2304288" y="3278124"/>
                  </a:lnTo>
                  <a:lnTo>
                    <a:pt x="2304288" y="2916936"/>
                  </a:lnTo>
                  <a:lnTo>
                    <a:pt x="1629156" y="2916936"/>
                  </a:lnTo>
                  <a:lnTo>
                    <a:pt x="1629156" y="3278124"/>
                  </a:lnTo>
                  <a:close/>
                </a:path>
                <a:path w="3706495" h="3278504">
                  <a:moveTo>
                    <a:pt x="2439923" y="3278124"/>
                  </a:moveTo>
                  <a:lnTo>
                    <a:pt x="3116579" y="3278124"/>
                  </a:lnTo>
                  <a:lnTo>
                    <a:pt x="3116579" y="2916936"/>
                  </a:lnTo>
                  <a:lnTo>
                    <a:pt x="2439923" y="2916936"/>
                  </a:lnTo>
                  <a:lnTo>
                    <a:pt x="2439923" y="3278124"/>
                  </a:lnTo>
                  <a:close/>
                </a:path>
                <a:path w="3706495" h="3278504">
                  <a:moveTo>
                    <a:pt x="3227832" y="368808"/>
                  </a:moveTo>
                  <a:lnTo>
                    <a:pt x="3706368" y="368808"/>
                  </a:lnTo>
                  <a:lnTo>
                    <a:pt x="3706368" y="0"/>
                  </a:lnTo>
                  <a:lnTo>
                    <a:pt x="3227832" y="0"/>
                  </a:lnTo>
                  <a:lnTo>
                    <a:pt x="3227832" y="368808"/>
                  </a:lnTo>
                  <a:close/>
                </a:path>
              </a:pathLst>
            </a:custGeom>
            <a:ln w="6350">
              <a:solidFill>
                <a:srgbClr val="A6A6A6"/>
              </a:solidFill>
            </a:ln>
          </p:spPr>
          <p:txBody>
            <a:bodyPr wrap="square" lIns="0" tIns="0" rIns="0" bIns="0" rtlCol="0"/>
            <a:lstStyle/>
            <a:p>
              <a:endParaRPr/>
            </a:p>
          </p:txBody>
        </p:sp>
        <p:pic>
          <p:nvPicPr>
            <p:cNvPr id="28" name="object 28"/>
            <p:cNvPicPr/>
            <p:nvPr/>
          </p:nvPicPr>
          <p:blipFill>
            <a:blip r:embed="rId11" cstate="print"/>
            <a:stretch>
              <a:fillRect/>
            </a:stretch>
          </p:blipFill>
          <p:spPr>
            <a:xfrm>
              <a:off x="4404359" y="2362200"/>
              <a:ext cx="216407" cy="216408"/>
            </a:xfrm>
            <a:prstGeom prst="rect">
              <a:avLst/>
            </a:prstGeom>
          </p:spPr>
        </p:pic>
        <p:pic>
          <p:nvPicPr>
            <p:cNvPr id="29" name="object 29"/>
            <p:cNvPicPr/>
            <p:nvPr/>
          </p:nvPicPr>
          <p:blipFill>
            <a:blip r:embed="rId12" cstate="print"/>
            <a:stretch>
              <a:fillRect/>
            </a:stretch>
          </p:blipFill>
          <p:spPr>
            <a:xfrm>
              <a:off x="4032504" y="2346960"/>
              <a:ext cx="213360" cy="160019"/>
            </a:xfrm>
            <a:prstGeom prst="rect">
              <a:avLst/>
            </a:prstGeom>
          </p:spPr>
        </p:pic>
        <p:pic>
          <p:nvPicPr>
            <p:cNvPr id="30" name="object 30"/>
            <p:cNvPicPr/>
            <p:nvPr/>
          </p:nvPicPr>
          <p:blipFill>
            <a:blip r:embed="rId12" cstate="print"/>
            <a:stretch>
              <a:fillRect/>
            </a:stretch>
          </p:blipFill>
          <p:spPr>
            <a:xfrm>
              <a:off x="4116324" y="2406396"/>
              <a:ext cx="213360" cy="160019"/>
            </a:xfrm>
            <a:prstGeom prst="rect">
              <a:avLst/>
            </a:prstGeom>
          </p:spPr>
        </p:pic>
        <p:pic>
          <p:nvPicPr>
            <p:cNvPr id="31" name="object 31"/>
            <p:cNvPicPr/>
            <p:nvPr/>
          </p:nvPicPr>
          <p:blipFill>
            <a:blip r:embed="rId12" cstate="print"/>
            <a:stretch>
              <a:fillRect/>
            </a:stretch>
          </p:blipFill>
          <p:spPr>
            <a:xfrm>
              <a:off x="4192524" y="2456688"/>
              <a:ext cx="213360" cy="160020"/>
            </a:xfrm>
            <a:prstGeom prst="rect">
              <a:avLst/>
            </a:prstGeom>
          </p:spPr>
        </p:pic>
        <p:sp>
          <p:nvSpPr>
            <p:cNvPr id="32" name="object 32"/>
            <p:cNvSpPr/>
            <p:nvPr/>
          </p:nvSpPr>
          <p:spPr>
            <a:xfrm>
              <a:off x="3703320" y="2342387"/>
              <a:ext cx="276860" cy="287020"/>
            </a:xfrm>
            <a:custGeom>
              <a:avLst/>
              <a:gdLst/>
              <a:ahLst/>
              <a:cxnLst/>
              <a:rect l="l" t="t" r="r" b="b"/>
              <a:pathLst>
                <a:path w="276860" h="287019">
                  <a:moveTo>
                    <a:pt x="276733" y="248412"/>
                  </a:moveTo>
                  <a:lnTo>
                    <a:pt x="264033" y="242062"/>
                  </a:lnTo>
                  <a:lnTo>
                    <a:pt x="200533" y="210312"/>
                  </a:lnTo>
                  <a:lnTo>
                    <a:pt x="200533" y="242062"/>
                  </a:lnTo>
                  <a:lnTo>
                    <a:pt x="0" y="242062"/>
                  </a:lnTo>
                  <a:lnTo>
                    <a:pt x="0" y="254762"/>
                  </a:lnTo>
                  <a:lnTo>
                    <a:pt x="200533" y="254762"/>
                  </a:lnTo>
                  <a:lnTo>
                    <a:pt x="200533" y="286512"/>
                  </a:lnTo>
                  <a:lnTo>
                    <a:pt x="264033" y="254762"/>
                  </a:lnTo>
                  <a:lnTo>
                    <a:pt x="276733" y="248412"/>
                  </a:lnTo>
                  <a:close/>
                </a:path>
                <a:path w="276860" h="287019">
                  <a:moveTo>
                    <a:pt x="276733" y="38100"/>
                  </a:moveTo>
                  <a:lnTo>
                    <a:pt x="264033" y="31750"/>
                  </a:lnTo>
                  <a:lnTo>
                    <a:pt x="200533" y="0"/>
                  </a:lnTo>
                  <a:lnTo>
                    <a:pt x="200533" y="31750"/>
                  </a:lnTo>
                  <a:lnTo>
                    <a:pt x="0" y="31750"/>
                  </a:lnTo>
                  <a:lnTo>
                    <a:pt x="0" y="44450"/>
                  </a:lnTo>
                  <a:lnTo>
                    <a:pt x="200533" y="44450"/>
                  </a:lnTo>
                  <a:lnTo>
                    <a:pt x="200533" y="67056"/>
                  </a:lnTo>
                  <a:lnTo>
                    <a:pt x="200533" y="76200"/>
                  </a:lnTo>
                  <a:lnTo>
                    <a:pt x="200533" y="98806"/>
                  </a:lnTo>
                  <a:lnTo>
                    <a:pt x="0" y="98806"/>
                  </a:lnTo>
                  <a:lnTo>
                    <a:pt x="0" y="111506"/>
                  </a:lnTo>
                  <a:lnTo>
                    <a:pt x="200533" y="111506"/>
                  </a:lnTo>
                  <a:lnTo>
                    <a:pt x="200533" y="132588"/>
                  </a:lnTo>
                  <a:lnTo>
                    <a:pt x="200533" y="143256"/>
                  </a:lnTo>
                  <a:lnTo>
                    <a:pt x="200533" y="164338"/>
                  </a:lnTo>
                  <a:lnTo>
                    <a:pt x="0" y="164338"/>
                  </a:lnTo>
                  <a:lnTo>
                    <a:pt x="0" y="177038"/>
                  </a:lnTo>
                  <a:lnTo>
                    <a:pt x="200533" y="177038"/>
                  </a:lnTo>
                  <a:lnTo>
                    <a:pt x="200533" y="208788"/>
                  </a:lnTo>
                  <a:lnTo>
                    <a:pt x="264033" y="177038"/>
                  </a:lnTo>
                  <a:lnTo>
                    <a:pt x="276733" y="170688"/>
                  </a:lnTo>
                  <a:lnTo>
                    <a:pt x="264033" y="164338"/>
                  </a:lnTo>
                  <a:lnTo>
                    <a:pt x="211201" y="137922"/>
                  </a:lnTo>
                  <a:lnTo>
                    <a:pt x="264033" y="111506"/>
                  </a:lnTo>
                  <a:lnTo>
                    <a:pt x="276733" y="105156"/>
                  </a:lnTo>
                  <a:lnTo>
                    <a:pt x="264033" y="98806"/>
                  </a:lnTo>
                  <a:lnTo>
                    <a:pt x="209677" y="71628"/>
                  </a:lnTo>
                  <a:lnTo>
                    <a:pt x="264033" y="44450"/>
                  </a:lnTo>
                  <a:lnTo>
                    <a:pt x="276733" y="38100"/>
                  </a:lnTo>
                  <a:close/>
                </a:path>
              </a:pathLst>
            </a:custGeom>
            <a:solidFill>
              <a:srgbClr val="A6A6A6"/>
            </a:solidFill>
          </p:spPr>
          <p:txBody>
            <a:bodyPr wrap="square" lIns="0" tIns="0" rIns="0" bIns="0" rtlCol="0"/>
            <a:lstStyle/>
            <a:p>
              <a:endParaRPr/>
            </a:p>
          </p:txBody>
        </p:sp>
        <p:sp>
          <p:nvSpPr>
            <p:cNvPr id="33" name="object 33"/>
            <p:cNvSpPr/>
            <p:nvPr/>
          </p:nvSpPr>
          <p:spPr>
            <a:xfrm>
              <a:off x="3979164" y="5225795"/>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50">
              <a:solidFill>
                <a:srgbClr val="A6A6A6"/>
              </a:solidFill>
            </a:ln>
          </p:spPr>
          <p:txBody>
            <a:bodyPr wrap="square" lIns="0" tIns="0" rIns="0" bIns="0" rtlCol="0"/>
            <a:lstStyle/>
            <a:p>
              <a:endParaRPr/>
            </a:p>
          </p:txBody>
        </p:sp>
        <p:sp>
          <p:nvSpPr>
            <p:cNvPr id="34" name="object 34"/>
            <p:cNvSpPr/>
            <p:nvPr/>
          </p:nvSpPr>
          <p:spPr>
            <a:xfrm>
              <a:off x="4026407" y="5263895"/>
              <a:ext cx="342900" cy="245745"/>
            </a:xfrm>
            <a:custGeom>
              <a:avLst/>
              <a:gdLst/>
              <a:ahLst/>
              <a:cxnLst/>
              <a:rect l="l" t="t" r="r" b="b"/>
              <a:pathLst>
                <a:path w="342900" h="245745">
                  <a:moveTo>
                    <a:pt x="342900" y="0"/>
                  </a:moveTo>
                  <a:lnTo>
                    <a:pt x="0" y="0"/>
                  </a:lnTo>
                  <a:lnTo>
                    <a:pt x="0" y="245363"/>
                  </a:lnTo>
                  <a:lnTo>
                    <a:pt x="342900" y="245363"/>
                  </a:lnTo>
                  <a:lnTo>
                    <a:pt x="342900" y="0"/>
                  </a:lnTo>
                  <a:close/>
                </a:path>
              </a:pathLst>
            </a:custGeom>
            <a:solidFill>
              <a:srgbClr val="FFFFFF"/>
            </a:solidFill>
          </p:spPr>
          <p:txBody>
            <a:bodyPr wrap="square" lIns="0" tIns="0" rIns="0" bIns="0" rtlCol="0"/>
            <a:lstStyle/>
            <a:p>
              <a:endParaRPr/>
            </a:p>
          </p:txBody>
        </p:sp>
        <p:sp>
          <p:nvSpPr>
            <p:cNvPr id="35" name="object 35"/>
            <p:cNvSpPr/>
            <p:nvPr/>
          </p:nvSpPr>
          <p:spPr>
            <a:xfrm>
              <a:off x="4026407" y="5263895"/>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sp>
          <p:nvSpPr>
            <p:cNvPr id="36" name="object 36"/>
            <p:cNvSpPr/>
            <p:nvPr/>
          </p:nvSpPr>
          <p:spPr>
            <a:xfrm>
              <a:off x="4090415" y="5312664"/>
              <a:ext cx="342900" cy="243840"/>
            </a:xfrm>
            <a:custGeom>
              <a:avLst/>
              <a:gdLst/>
              <a:ahLst/>
              <a:cxnLst/>
              <a:rect l="l" t="t" r="r" b="b"/>
              <a:pathLst>
                <a:path w="342900" h="243839">
                  <a:moveTo>
                    <a:pt x="342900" y="0"/>
                  </a:moveTo>
                  <a:lnTo>
                    <a:pt x="0" y="0"/>
                  </a:lnTo>
                  <a:lnTo>
                    <a:pt x="0" y="243840"/>
                  </a:lnTo>
                  <a:lnTo>
                    <a:pt x="342900" y="243840"/>
                  </a:lnTo>
                  <a:lnTo>
                    <a:pt x="342900" y="0"/>
                  </a:lnTo>
                  <a:close/>
                </a:path>
              </a:pathLst>
            </a:custGeom>
            <a:solidFill>
              <a:srgbClr val="FFFFFF"/>
            </a:solidFill>
          </p:spPr>
          <p:txBody>
            <a:bodyPr wrap="square" lIns="0" tIns="0" rIns="0" bIns="0" rtlCol="0"/>
            <a:lstStyle/>
            <a:p>
              <a:endParaRPr/>
            </a:p>
          </p:txBody>
        </p:sp>
        <p:sp>
          <p:nvSpPr>
            <p:cNvPr id="37" name="object 37"/>
            <p:cNvSpPr/>
            <p:nvPr/>
          </p:nvSpPr>
          <p:spPr>
            <a:xfrm>
              <a:off x="4090415" y="5312664"/>
              <a:ext cx="342900" cy="243840"/>
            </a:xfrm>
            <a:custGeom>
              <a:avLst/>
              <a:gdLst/>
              <a:ahLst/>
              <a:cxnLst/>
              <a:rect l="l" t="t" r="r" b="b"/>
              <a:pathLst>
                <a:path w="342900" h="243839">
                  <a:moveTo>
                    <a:pt x="0" y="243840"/>
                  </a:moveTo>
                  <a:lnTo>
                    <a:pt x="342900" y="243840"/>
                  </a:lnTo>
                  <a:lnTo>
                    <a:pt x="342900" y="0"/>
                  </a:lnTo>
                  <a:lnTo>
                    <a:pt x="0" y="0"/>
                  </a:lnTo>
                  <a:lnTo>
                    <a:pt x="0" y="243840"/>
                  </a:lnTo>
                  <a:close/>
                </a:path>
              </a:pathLst>
            </a:custGeom>
            <a:ln w="6350">
              <a:solidFill>
                <a:srgbClr val="A6A6A6"/>
              </a:solidFill>
            </a:ln>
          </p:spPr>
          <p:txBody>
            <a:bodyPr wrap="square" lIns="0" tIns="0" rIns="0" bIns="0" rtlCol="0"/>
            <a:lstStyle/>
            <a:p>
              <a:endParaRPr/>
            </a:p>
          </p:txBody>
        </p:sp>
        <p:sp>
          <p:nvSpPr>
            <p:cNvPr id="38" name="object 38"/>
            <p:cNvSpPr/>
            <p:nvPr/>
          </p:nvSpPr>
          <p:spPr>
            <a:xfrm>
              <a:off x="4151375" y="5349239"/>
              <a:ext cx="341630" cy="243840"/>
            </a:xfrm>
            <a:custGeom>
              <a:avLst/>
              <a:gdLst/>
              <a:ahLst/>
              <a:cxnLst/>
              <a:rect l="l" t="t" r="r" b="b"/>
              <a:pathLst>
                <a:path w="341629" h="243839">
                  <a:moveTo>
                    <a:pt x="341375" y="0"/>
                  </a:moveTo>
                  <a:lnTo>
                    <a:pt x="0" y="0"/>
                  </a:lnTo>
                  <a:lnTo>
                    <a:pt x="0" y="243840"/>
                  </a:lnTo>
                  <a:lnTo>
                    <a:pt x="341375" y="243840"/>
                  </a:lnTo>
                  <a:lnTo>
                    <a:pt x="341375" y="0"/>
                  </a:lnTo>
                  <a:close/>
                </a:path>
              </a:pathLst>
            </a:custGeom>
            <a:solidFill>
              <a:srgbClr val="FFFFFF"/>
            </a:solidFill>
          </p:spPr>
          <p:txBody>
            <a:bodyPr wrap="square" lIns="0" tIns="0" rIns="0" bIns="0" rtlCol="0"/>
            <a:lstStyle/>
            <a:p>
              <a:endParaRPr/>
            </a:p>
          </p:txBody>
        </p:sp>
        <p:sp>
          <p:nvSpPr>
            <p:cNvPr id="39" name="object 39"/>
            <p:cNvSpPr/>
            <p:nvPr/>
          </p:nvSpPr>
          <p:spPr>
            <a:xfrm>
              <a:off x="4151375" y="5349239"/>
              <a:ext cx="341630" cy="243840"/>
            </a:xfrm>
            <a:custGeom>
              <a:avLst/>
              <a:gdLst/>
              <a:ahLst/>
              <a:cxnLst/>
              <a:rect l="l" t="t" r="r" b="b"/>
              <a:pathLst>
                <a:path w="341629" h="243839">
                  <a:moveTo>
                    <a:pt x="0" y="243840"/>
                  </a:moveTo>
                  <a:lnTo>
                    <a:pt x="341375" y="243840"/>
                  </a:lnTo>
                  <a:lnTo>
                    <a:pt x="341375" y="0"/>
                  </a:lnTo>
                  <a:lnTo>
                    <a:pt x="0" y="0"/>
                  </a:lnTo>
                  <a:lnTo>
                    <a:pt x="0" y="243840"/>
                  </a:lnTo>
                  <a:close/>
                </a:path>
              </a:pathLst>
            </a:custGeom>
            <a:ln w="6350">
              <a:solidFill>
                <a:srgbClr val="A6A6A6"/>
              </a:solidFill>
            </a:ln>
          </p:spPr>
          <p:txBody>
            <a:bodyPr wrap="square" lIns="0" tIns="0" rIns="0" bIns="0" rtlCol="0"/>
            <a:lstStyle/>
            <a:p>
              <a:endParaRPr/>
            </a:p>
          </p:txBody>
        </p:sp>
        <p:pic>
          <p:nvPicPr>
            <p:cNvPr id="40" name="object 40"/>
            <p:cNvPicPr/>
            <p:nvPr/>
          </p:nvPicPr>
          <p:blipFill>
            <a:blip r:embed="rId12" cstate="print"/>
            <a:stretch>
              <a:fillRect/>
            </a:stretch>
          </p:blipFill>
          <p:spPr>
            <a:xfrm>
              <a:off x="4181856" y="5393436"/>
              <a:ext cx="213360" cy="160019"/>
            </a:xfrm>
            <a:prstGeom prst="rect">
              <a:avLst/>
            </a:prstGeom>
          </p:spPr>
        </p:pic>
        <p:pic>
          <p:nvPicPr>
            <p:cNvPr id="41" name="object 41"/>
            <p:cNvPicPr/>
            <p:nvPr/>
          </p:nvPicPr>
          <p:blipFill>
            <a:blip r:embed="rId11" cstate="print"/>
            <a:stretch>
              <a:fillRect/>
            </a:stretch>
          </p:blipFill>
          <p:spPr>
            <a:xfrm>
              <a:off x="4405883" y="5359908"/>
              <a:ext cx="214883" cy="214883"/>
            </a:xfrm>
            <a:prstGeom prst="rect">
              <a:avLst/>
            </a:prstGeom>
          </p:spPr>
        </p:pic>
        <p:sp>
          <p:nvSpPr>
            <p:cNvPr id="42" name="object 42"/>
            <p:cNvSpPr/>
            <p:nvPr/>
          </p:nvSpPr>
          <p:spPr>
            <a:xfrm>
              <a:off x="4040124" y="2685287"/>
              <a:ext cx="337185" cy="2688590"/>
            </a:xfrm>
            <a:custGeom>
              <a:avLst/>
              <a:gdLst/>
              <a:ahLst/>
              <a:cxnLst/>
              <a:rect l="l" t="t" r="r" b="b"/>
              <a:pathLst>
                <a:path w="337185" h="2688590">
                  <a:moveTo>
                    <a:pt x="76200" y="2478913"/>
                  </a:moveTo>
                  <a:lnTo>
                    <a:pt x="44450" y="2478913"/>
                  </a:lnTo>
                  <a:lnTo>
                    <a:pt x="44450" y="0"/>
                  </a:lnTo>
                  <a:lnTo>
                    <a:pt x="31750" y="0"/>
                  </a:lnTo>
                  <a:lnTo>
                    <a:pt x="31750" y="2478913"/>
                  </a:lnTo>
                  <a:lnTo>
                    <a:pt x="0" y="2478913"/>
                  </a:lnTo>
                  <a:lnTo>
                    <a:pt x="38100" y="2555113"/>
                  </a:lnTo>
                  <a:lnTo>
                    <a:pt x="69850" y="2491613"/>
                  </a:lnTo>
                  <a:lnTo>
                    <a:pt x="76200" y="2478913"/>
                  </a:lnTo>
                  <a:close/>
                </a:path>
                <a:path w="337185" h="2688590">
                  <a:moveTo>
                    <a:pt x="163068" y="2519680"/>
                  </a:moveTo>
                  <a:lnTo>
                    <a:pt x="131318" y="2519680"/>
                  </a:lnTo>
                  <a:lnTo>
                    <a:pt x="131318" y="15240"/>
                  </a:lnTo>
                  <a:lnTo>
                    <a:pt x="118618" y="15240"/>
                  </a:lnTo>
                  <a:lnTo>
                    <a:pt x="118618" y="2519680"/>
                  </a:lnTo>
                  <a:lnTo>
                    <a:pt x="86868" y="2519680"/>
                  </a:lnTo>
                  <a:lnTo>
                    <a:pt x="124968" y="2595880"/>
                  </a:lnTo>
                  <a:lnTo>
                    <a:pt x="156718" y="2532380"/>
                  </a:lnTo>
                  <a:lnTo>
                    <a:pt x="163068" y="2519680"/>
                  </a:lnTo>
                  <a:close/>
                </a:path>
                <a:path w="337185" h="2688590">
                  <a:moveTo>
                    <a:pt x="249936" y="2571508"/>
                  </a:moveTo>
                  <a:lnTo>
                    <a:pt x="218186" y="2571508"/>
                  </a:lnTo>
                  <a:lnTo>
                    <a:pt x="218186" y="15240"/>
                  </a:lnTo>
                  <a:lnTo>
                    <a:pt x="205486" y="15240"/>
                  </a:lnTo>
                  <a:lnTo>
                    <a:pt x="205486" y="2571508"/>
                  </a:lnTo>
                  <a:lnTo>
                    <a:pt x="173736" y="2571508"/>
                  </a:lnTo>
                  <a:lnTo>
                    <a:pt x="211836" y="2647696"/>
                  </a:lnTo>
                  <a:lnTo>
                    <a:pt x="243586" y="2584196"/>
                  </a:lnTo>
                  <a:lnTo>
                    <a:pt x="249936" y="2571508"/>
                  </a:lnTo>
                  <a:close/>
                </a:path>
                <a:path w="337185" h="2688590">
                  <a:moveTo>
                    <a:pt x="336804" y="2612263"/>
                  </a:moveTo>
                  <a:lnTo>
                    <a:pt x="305054" y="2612263"/>
                  </a:lnTo>
                  <a:lnTo>
                    <a:pt x="305054" y="3048"/>
                  </a:lnTo>
                  <a:lnTo>
                    <a:pt x="292354" y="3048"/>
                  </a:lnTo>
                  <a:lnTo>
                    <a:pt x="292354" y="2612263"/>
                  </a:lnTo>
                  <a:lnTo>
                    <a:pt x="260604" y="2612263"/>
                  </a:lnTo>
                  <a:lnTo>
                    <a:pt x="298704" y="2688463"/>
                  </a:lnTo>
                  <a:lnTo>
                    <a:pt x="330454" y="2624963"/>
                  </a:lnTo>
                  <a:lnTo>
                    <a:pt x="336804" y="2612263"/>
                  </a:lnTo>
                  <a:close/>
                </a:path>
              </a:pathLst>
            </a:custGeom>
            <a:solidFill>
              <a:srgbClr val="A6A6A6"/>
            </a:solidFill>
          </p:spPr>
          <p:txBody>
            <a:bodyPr wrap="square" lIns="0" tIns="0" rIns="0" bIns="0" rtlCol="0"/>
            <a:lstStyle/>
            <a:p>
              <a:endParaRPr/>
            </a:p>
          </p:txBody>
        </p:sp>
      </p:grpSp>
      <p:sp>
        <p:nvSpPr>
          <p:cNvPr id="43" name="object 43"/>
          <p:cNvSpPr txBox="1"/>
          <p:nvPr/>
        </p:nvSpPr>
        <p:spPr>
          <a:xfrm>
            <a:off x="2324506" y="2336673"/>
            <a:ext cx="438150" cy="325755"/>
          </a:xfrm>
          <a:prstGeom prst="rect">
            <a:avLst/>
          </a:prstGeom>
        </p:spPr>
        <p:txBody>
          <a:bodyPr vert="horz" wrap="square" lIns="0" tIns="13335" rIns="0" bIns="0" rtlCol="0">
            <a:spAutoFit/>
          </a:bodyPr>
          <a:lstStyle/>
          <a:p>
            <a:pPr marL="85725">
              <a:spcBef>
                <a:spcPts val="105"/>
              </a:spcBef>
            </a:pPr>
            <a:r>
              <a:rPr sz="1050" b="1" i="1" spc="-25" dirty="0">
                <a:latin typeface="メイリオ"/>
                <a:cs typeface="メイリオ"/>
              </a:rPr>
              <a:t>政府</a:t>
            </a:r>
            <a:endParaRPr sz="1050">
              <a:latin typeface="メイリオ"/>
              <a:cs typeface="メイリオ"/>
            </a:endParaRPr>
          </a:p>
          <a:p>
            <a:pPr marL="12700">
              <a:spcBef>
                <a:spcPts val="15"/>
              </a:spcBef>
            </a:pPr>
            <a:r>
              <a:rPr sz="900" dirty="0">
                <a:latin typeface="Calibri"/>
                <a:cs typeface="Calibri"/>
              </a:rPr>
              <a:t>(</a:t>
            </a:r>
            <a:r>
              <a:rPr sz="900" dirty="0">
                <a:latin typeface="メイリオ"/>
                <a:cs typeface="メイリオ"/>
              </a:rPr>
              <a:t>委託先</a:t>
            </a:r>
            <a:r>
              <a:rPr sz="900" spc="-50" dirty="0">
                <a:latin typeface="Calibri"/>
                <a:cs typeface="Calibri"/>
              </a:rPr>
              <a:t>)</a:t>
            </a:r>
            <a:endParaRPr sz="900">
              <a:latin typeface="Calibri"/>
              <a:cs typeface="Calibri"/>
            </a:endParaRPr>
          </a:p>
        </p:txBody>
      </p:sp>
      <p:sp>
        <p:nvSpPr>
          <p:cNvPr id="44" name="object 44"/>
          <p:cNvSpPr txBox="1"/>
          <p:nvPr/>
        </p:nvSpPr>
        <p:spPr>
          <a:xfrm>
            <a:off x="1768551" y="5320665"/>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受給者</a:t>
            </a:r>
            <a:endParaRPr sz="1050">
              <a:latin typeface="メイリオ"/>
              <a:cs typeface="メイリオ"/>
            </a:endParaRPr>
          </a:p>
        </p:txBody>
      </p:sp>
      <p:sp>
        <p:nvSpPr>
          <p:cNvPr id="45" name="object 45"/>
          <p:cNvSpPr txBox="1"/>
          <p:nvPr/>
        </p:nvSpPr>
        <p:spPr>
          <a:xfrm>
            <a:off x="2724912" y="4201034"/>
            <a:ext cx="31115" cy="104067"/>
          </a:xfrm>
          <a:prstGeom prst="rect">
            <a:avLst/>
          </a:prstGeom>
        </p:spPr>
        <p:txBody>
          <a:bodyPr vert="horz" wrap="square" lIns="0" tIns="0" rIns="0" bIns="0" rtlCol="0">
            <a:spAutoFit/>
          </a:bodyPr>
          <a:lstStyle/>
          <a:p>
            <a:pPr>
              <a:lnSpc>
                <a:spcPts val="765"/>
              </a:lnSpc>
            </a:pPr>
            <a:r>
              <a:rPr sz="800" dirty="0">
                <a:latin typeface="Calibri"/>
                <a:cs typeface="Calibri"/>
              </a:rPr>
              <a:t>(</a:t>
            </a:r>
            <a:endParaRPr sz="800">
              <a:latin typeface="Calibri"/>
              <a:cs typeface="Calibri"/>
            </a:endParaRPr>
          </a:p>
        </p:txBody>
      </p:sp>
      <p:sp>
        <p:nvSpPr>
          <p:cNvPr id="46" name="object 46"/>
          <p:cNvSpPr txBox="1"/>
          <p:nvPr/>
        </p:nvSpPr>
        <p:spPr>
          <a:xfrm>
            <a:off x="2742692" y="4040886"/>
            <a:ext cx="567055" cy="259045"/>
          </a:xfrm>
          <a:prstGeom prst="rect">
            <a:avLst/>
          </a:prstGeom>
        </p:spPr>
        <p:txBody>
          <a:bodyPr vert="horz" wrap="square" lIns="0" tIns="12700" rIns="0" bIns="0" rtlCol="0">
            <a:spAutoFit/>
          </a:bodyPr>
          <a:lstStyle/>
          <a:p>
            <a:pPr marL="12700" marR="5080" indent="101600">
              <a:spcBef>
                <a:spcPts val="100"/>
              </a:spcBef>
            </a:pPr>
            <a:r>
              <a:rPr sz="800" spc="-20" dirty="0">
                <a:latin typeface="メイリオ"/>
                <a:cs typeface="メイリオ"/>
              </a:rPr>
              <a:t>①申請</a:t>
            </a:r>
            <a:r>
              <a:rPr sz="800" spc="500" dirty="0">
                <a:latin typeface="メイリオ"/>
                <a:cs typeface="メイリオ"/>
              </a:rPr>
              <a:t> </a:t>
            </a:r>
            <a:r>
              <a:rPr sz="800" dirty="0">
                <a:latin typeface="メイリオ"/>
                <a:cs typeface="メイリオ"/>
              </a:rPr>
              <a:t>オンライン</a:t>
            </a:r>
            <a:r>
              <a:rPr sz="800" spc="-50" dirty="0">
                <a:latin typeface="Calibri"/>
                <a:cs typeface="Calibri"/>
              </a:rPr>
              <a:t>)</a:t>
            </a:r>
            <a:endParaRPr sz="800">
              <a:latin typeface="Calibri"/>
              <a:cs typeface="Calibri"/>
            </a:endParaRPr>
          </a:p>
        </p:txBody>
      </p:sp>
      <p:grpSp>
        <p:nvGrpSpPr>
          <p:cNvPr id="47" name="object 47"/>
          <p:cNvGrpSpPr/>
          <p:nvPr/>
        </p:nvGrpSpPr>
        <p:grpSpPr>
          <a:xfrm>
            <a:off x="3304033" y="2322449"/>
            <a:ext cx="1434465" cy="2941955"/>
            <a:chOff x="1780032" y="2322448"/>
            <a:chExt cx="1434465" cy="2941955"/>
          </a:xfrm>
        </p:grpSpPr>
        <p:pic>
          <p:nvPicPr>
            <p:cNvPr id="48" name="object 48"/>
            <p:cNvPicPr/>
            <p:nvPr/>
          </p:nvPicPr>
          <p:blipFill>
            <a:blip r:embed="rId13" cstate="print"/>
            <a:stretch>
              <a:fillRect/>
            </a:stretch>
          </p:blipFill>
          <p:spPr>
            <a:xfrm>
              <a:off x="1780032" y="5001767"/>
              <a:ext cx="260604" cy="262128"/>
            </a:xfrm>
            <a:prstGeom prst="rect">
              <a:avLst/>
            </a:prstGeom>
          </p:spPr>
        </p:pic>
        <p:pic>
          <p:nvPicPr>
            <p:cNvPr id="49" name="object 49"/>
            <p:cNvPicPr/>
            <p:nvPr/>
          </p:nvPicPr>
          <p:blipFill>
            <a:blip r:embed="rId14" cstate="print"/>
            <a:stretch>
              <a:fillRect/>
            </a:stretch>
          </p:blipFill>
          <p:spPr>
            <a:xfrm>
              <a:off x="2941977" y="2385059"/>
              <a:ext cx="154790" cy="213360"/>
            </a:xfrm>
            <a:prstGeom prst="rect">
              <a:avLst/>
            </a:prstGeom>
          </p:spPr>
        </p:pic>
        <p:pic>
          <p:nvPicPr>
            <p:cNvPr id="50" name="object 50"/>
            <p:cNvPicPr/>
            <p:nvPr/>
          </p:nvPicPr>
          <p:blipFill>
            <a:blip r:embed="rId15" cstate="print"/>
            <a:stretch>
              <a:fillRect/>
            </a:stretch>
          </p:blipFill>
          <p:spPr>
            <a:xfrm>
              <a:off x="3026695" y="2322448"/>
              <a:ext cx="187769" cy="187706"/>
            </a:xfrm>
            <a:prstGeom prst="rect">
              <a:avLst/>
            </a:prstGeom>
          </p:spPr>
        </p:pic>
      </p:grpSp>
      <p:sp>
        <p:nvSpPr>
          <p:cNvPr id="51" name="object 51"/>
          <p:cNvSpPr txBox="1"/>
          <p:nvPr/>
        </p:nvSpPr>
        <p:spPr>
          <a:xfrm>
            <a:off x="4070351" y="2150491"/>
            <a:ext cx="742315" cy="136576"/>
          </a:xfrm>
          <a:prstGeom prst="rect">
            <a:avLst/>
          </a:prstGeom>
        </p:spPr>
        <p:txBody>
          <a:bodyPr vert="horz" wrap="square" lIns="0" tIns="13335" rIns="0" bIns="0" rtlCol="0">
            <a:spAutoFit/>
          </a:bodyPr>
          <a:lstStyle/>
          <a:p>
            <a:pPr marL="12700">
              <a:spcBef>
                <a:spcPts val="105"/>
              </a:spcBef>
            </a:pPr>
            <a:r>
              <a:rPr sz="800" i="1" spc="-10" dirty="0">
                <a:latin typeface="メイリオ"/>
                <a:cs typeface="メイリオ"/>
              </a:rPr>
              <a:t>②申請内容確認</a:t>
            </a:r>
            <a:endParaRPr sz="800">
              <a:latin typeface="メイリオ"/>
              <a:cs typeface="メイリオ"/>
            </a:endParaRPr>
          </a:p>
        </p:txBody>
      </p:sp>
      <p:sp>
        <p:nvSpPr>
          <p:cNvPr id="52" name="object 52"/>
          <p:cNvSpPr txBox="1"/>
          <p:nvPr/>
        </p:nvSpPr>
        <p:spPr>
          <a:xfrm>
            <a:off x="5132960" y="2150491"/>
            <a:ext cx="638175" cy="136576"/>
          </a:xfrm>
          <a:prstGeom prst="rect">
            <a:avLst/>
          </a:prstGeom>
        </p:spPr>
        <p:txBody>
          <a:bodyPr vert="horz" wrap="square" lIns="0" tIns="13335" rIns="0" bIns="0" rtlCol="0">
            <a:spAutoFit/>
          </a:bodyPr>
          <a:lstStyle/>
          <a:p>
            <a:pPr marL="12700">
              <a:spcBef>
                <a:spcPts val="105"/>
              </a:spcBef>
            </a:pPr>
            <a:r>
              <a:rPr sz="800" i="1" spc="-10" dirty="0">
                <a:latin typeface="メイリオ"/>
                <a:cs typeface="メイリオ"/>
              </a:rPr>
              <a:t>④振込手続き</a:t>
            </a:r>
            <a:endParaRPr sz="800">
              <a:latin typeface="メイリオ"/>
              <a:cs typeface="メイリオ"/>
            </a:endParaRPr>
          </a:p>
        </p:txBody>
      </p:sp>
      <p:sp>
        <p:nvSpPr>
          <p:cNvPr id="53" name="object 53"/>
          <p:cNvSpPr/>
          <p:nvPr/>
        </p:nvSpPr>
        <p:spPr>
          <a:xfrm>
            <a:off x="4349495" y="2685289"/>
            <a:ext cx="76200" cy="2536825"/>
          </a:xfrm>
          <a:custGeom>
            <a:avLst/>
            <a:gdLst/>
            <a:ahLst/>
            <a:cxnLst/>
            <a:rect l="l" t="t" r="r" b="b"/>
            <a:pathLst>
              <a:path w="76200" h="2536825">
                <a:moveTo>
                  <a:pt x="31750" y="2460498"/>
                </a:moveTo>
                <a:lnTo>
                  <a:pt x="0" y="2460498"/>
                </a:lnTo>
                <a:lnTo>
                  <a:pt x="38100" y="2536698"/>
                </a:lnTo>
                <a:lnTo>
                  <a:pt x="69850" y="2473198"/>
                </a:lnTo>
                <a:lnTo>
                  <a:pt x="31750" y="2473198"/>
                </a:lnTo>
                <a:lnTo>
                  <a:pt x="31750" y="2460498"/>
                </a:lnTo>
                <a:close/>
              </a:path>
              <a:path w="76200" h="2536825">
                <a:moveTo>
                  <a:pt x="44450" y="0"/>
                </a:moveTo>
                <a:lnTo>
                  <a:pt x="31750" y="0"/>
                </a:lnTo>
                <a:lnTo>
                  <a:pt x="31750" y="2473198"/>
                </a:lnTo>
                <a:lnTo>
                  <a:pt x="44450" y="2473198"/>
                </a:lnTo>
                <a:lnTo>
                  <a:pt x="44450" y="0"/>
                </a:lnTo>
                <a:close/>
              </a:path>
              <a:path w="76200" h="2536825">
                <a:moveTo>
                  <a:pt x="76200" y="2460498"/>
                </a:moveTo>
                <a:lnTo>
                  <a:pt x="44450" y="2460498"/>
                </a:lnTo>
                <a:lnTo>
                  <a:pt x="44450" y="2473198"/>
                </a:lnTo>
                <a:lnTo>
                  <a:pt x="69850" y="2473198"/>
                </a:lnTo>
                <a:lnTo>
                  <a:pt x="76200" y="2460498"/>
                </a:lnTo>
                <a:close/>
              </a:path>
            </a:pathLst>
          </a:custGeom>
          <a:solidFill>
            <a:srgbClr val="A6A6A6"/>
          </a:solidFill>
        </p:spPr>
        <p:txBody>
          <a:bodyPr wrap="square" lIns="0" tIns="0" rIns="0" bIns="0" rtlCol="0"/>
          <a:lstStyle/>
          <a:p>
            <a:endParaRPr/>
          </a:p>
        </p:txBody>
      </p:sp>
      <p:sp>
        <p:nvSpPr>
          <p:cNvPr id="54" name="object 54"/>
          <p:cNvSpPr txBox="1"/>
          <p:nvPr/>
        </p:nvSpPr>
        <p:spPr>
          <a:xfrm>
            <a:off x="4437126" y="2680843"/>
            <a:ext cx="128270" cy="759460"/>
          </a:xfrm>
          <a:prstGeom prst="rect">
            <a:avLst/>
          </a:prstGeom>
        </p:spPr>
        <p:txBody>
          <a:bodyPr vert="horz" wrap="square" lIns="0" tIns="12700" rIns="0" bIns="0" rtlCol="0">
            <a:spAutoFit/>
          </a:bodyPr>
          <a:lstStyle/>
          <a:p>
            <a:pPr marL="12700" marR="5080" algn="just">
              <a:lnSpc>
                <a:spcPct val="100299"/>
              </a:lnSpc>
              <a:spcBef>
                <a:spcPts val="100"/>
              </a:spcBef>
            </a:pPr>
            <a:r>
              <a:rPr sz="800" i="1" spc="-50" dirty="0">
                <a:latin typeface="メイリオ"/>
                <a:cs typeface="メイリオ"/>
              </a:rPr>
              <a:t>③再申請依頼</a:t>
            </a:r>
            <a:endParaRPr sz="800">
              <a:latin typeface="メイリオ"/>
              <a:cs typeface="メイリオ"/>
            </a:endParaRPr>
          </a:p>
        </p:txBody>
      </p:sp>
      <p:sp>
        <p:nvSpPr>
          <p:cNvPr id="55" name="object 55"/>
          <p:cNvSpPr txBox="1"/>
          <p:nvPr/>
        </p:nvSpPr>
        <p:spPr>
          <a:xfrm>
            <a:off x="5866258" y="2641855"/>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56" name="object 56"/>
          <p:cNvSpPr txBox="1"/>
          <p:nvPr/>
        </p:nvSpPr>
        <p:spPr>
          <a:xfrm>
            <a:off x="5866258" y="5599888"/>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grpSp>
        <p:nvGrpSpPr>
          <p:cNvPr id="57" name="object 57"/>
          <p:cNvGrpSpPr/>
          <p:nvPr/>
        </p:nvGrpSpPr>
        <p:grpSpPr>
          <a:xfrm>
            <a:off x="2479548" y="2266188"/>
            <a:ext cx="7477125" cy="3336290"/>
            <a:chOff x="955547" y="2266188"/>
            <a:chExt cx="7477125" cy="3336290"/>
          </a:xfrm>
        </p:grpSpPr>
        <p:pic>
          <p:nvPicPr>
            <p:cNvPr id="58" name="object 58"/>
            <p:cNvPicPr/>
            <p:nvPr/>
          </p:nvPicPr>
          <p:blipFill>
            <a:blip r:embed="rId10" cstate="print"/>
            <a:stretch>
              <a:fillRect/>
            </a:stretch>
          </p:blipFill>
          <p:spPr>
            <a:xfrm>
              <a:off x="6431847" y="2266188"/>
              <a:ext cx="375860" cy="461772"/>
            </a:xfrm>
            <a:prstGeom prst="rect">
              <a:avLst/>
            </a:prstGeom>
          </p:spPr>
        </p:pic>
        <p:sp>
          <p:nvSpPr>
            <p:cNvPr id="59" name="object 59"/>
            <p:cNvSpPr/>
            <p:nvPr/>
          </p:nvSpPr>
          <p:spPr>
            <a:xfrm>
              <a:off x="4860036" y="2313432"/>
              <a:ext cx="3408045" cy="1506855"/>
            </a:xfrm>
            <a:custGeom>
              <a:avLst/>
              <a:gdLst/>
              <a:ahLst/>
              <a:cxnLst/>
              <a:rect l="l" t="t" r="r" b="b"/>
              <a:pathLst>
                <a:path w="3408045" h="1506854">
                  <a:moveTo>
                    <a:pt x="0" y="362712"/>
                  </a:moveTo>
                  <a:lnTo>
                    <a:pt x="3407664" y="362712"/>
                  </a:lnTo>
                  <a:lnTo>
                    <a:pt x="3407664" y="0"/>
                  </a:lnTo>
                  <a:lnTo>
                    <a:pt x="0" y="0"/>
                  </a:lnTo>
                  <a:lnTo>
                    <a:pt x="0" y="362712"/>
                  </a:lnTo>
                  <a:close/>
                </a:path>
                <a:path w="3408045" h="1506854">
                  <a:moveTo>
                    <a:pt x="3150108" y="359663"/>
                  </a:moveTo>
                  <a:lnTo>
                    <a:pt x="3150108" y="1506727"/>
                  </a:lnTo>
                </a:path>
              </a:pathLst>
            </a:custGeom>
            <a:ln w="6350">
              <a:solidFill>
                <a:srgbClr val="A6A6A6"/>
              </a:solidFill>
            </a:ln>
          </p:spPr>
          <p:txBody>
            <a:bodyPr wrap="square" lIns="0" tIns="0" rIns="0" bIns="0" rtlCol="0"/>
            <a:lstStyle/>
            <a:p>
              <a:endParaRPr/>
            </a:p>
          </p:txBody>
        </p:sp>
        <p:pic>
          <p:nvPicPr>
            <p:cNvPr id="60" name="object 60"/>
            <p:cNvPicPr/>
            <p:nvPr/>
          </p:nvPicPr>
          <p:blipFill>
            <a:blip r:embed="rId16" cstate="print"/>
            <a:stretch>
              <a:fillRect/>
            </a:stretch>
          </p:blipFill>
          <p:spPr>
            <a:xfrm>
              <a:off x="5169407" y="5274564"/>
              <a:ext cx="437388" cy="295656"/>
            </a:xfrm>
            <a:prstGeom prst="rect">
              <a:avLst/>
            </a:prstGeom>
          </p:spPr>
        </p:pic>
        <p:sp>
          <p:nvSpPr>
            <p:cNvPr id="61" name="object 61"/>
            <p:cNvSpPr/>
            <p:nvPr/>
          </p:nvSpPr>
          <p:spPr>
            <a:xfrm>
              <a:off x="4860036" y="5237988"/>
              <a:ext cx="771525" cy="361315"/>
            </a:xfrm>
            <a:custGeom>
              <a:avLst/>
              <a:gdLst/>
              <a:ahLst/>
              <a:cxnLst/>
              <a:rect l="l" t="t" r="r" b="b"/>
              <a:pathLst>
                <a:path w="771525" h="361314">
                  <a:moveTo>
                    <a:pt x="0" y="361188"/>
                  </a:moveTo>
                  <a:lnTo>
                    <a:pt x="771143" y="361188"/>
                  </a:lnTo>
                  <a:lnTo>
                    <a:pt x="771143" y="0"/>
                  </a:lnTo>
                  <a:lnTo>
                    <a:pt x="0" y="0"/>
                  </a:lnTo>
                  <a:lnTo>
                    <a:pt x="0" y="361188"/>
                  </a:lnTo>
                  <a:close/>
                </a:path>
              </a:pathLst>
            </a:custGeom>
            <a:ln w="6350">
              <a:solidFill>
                <a:srgbClr val="A6A6A6"/>
              </a:solidFill>
            </a:ln>
          </p:spPr>
          <p:txBody>
            <a:bodyPr wrap="square" lIns="0" tIns="0" rIns="0" bIns="0" rtlCol="0"/>
            <a:lstStyle/>
            <a:p>
              <a:endParaRPr/>
            </a:p>
          </p:txBody>
        </p:sp>
        <p:pic>
          <p:nvPicPr>
            <p:cNvPr id="62" name="object 62"/>
            <p:cNvPicPr/>
            <p:nvPr/>
          </p:nvPicPr>
          <p:blipFill>
            <a:blip r:embed="rId17" cstate="print"/>
            <a:stretch>
              <a:fillRect/>
            </a:stretch>
          </p:blipFill>
          <p:spPr>
            <a:xfrm>
              <a:off x="5221224" y="5297423"/>
              <a:ext cx="342900" cy="245363"/>
            </a:xfrm>
            <a:prstGeom prst="rect">
              <a:avLst/>
            </a:prstGeom>
          </p:spPr>
        </p:pic>
        <p:sp>
          <p:nvSpPr>
            <p:cNvPr id="63" name="object 63"/>
            <p:cNvSpPr/>
            <p:nvPr/>
          </p:nvSpPr>
          <p:spPr>
            <a:xfrm>
              <a:off x="5221224" y="5297423"/>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pic>
          <p:nvPicPr>
            <p:cNvPr id="64" name="object 64"/>
            <p:cNvPicPr/>
            <p:nvPr/>
          </p:nvPicPr>
          <p:blipFill>
            <a:blip r:embed="rId18" cstate="print"/>
            <a:stretch>
              <a:fillRect/>
            </a:stretch>
          </p:blipFill>
          <p:spPr>
            <a:xfrm>
              <a:off x="5314188" y="5349239"/>
              <a:ext cx="185927" cy="187451"/>
            </a:xfrm>
            <a:prstGeom prst="rect">
              <a:avLst/>
            </a:prstGeom>
          </p:spPr>
        </p:pic>
        <p:pic>
          <p:nvPicPr>
            <p:cNvPr id="65" name="object 65"/>
            <p:cNvPicPr/>
            <p:nvPr/>
          </p:nvPicPr>
          <p:blipFill>
            <a:blip r:embed="rId19" cstate="print"/>
            <a:stretch>
              <a:fillRect/>
            </a:stretch>
          </p:blipFill>
          <p:spPr>
            <a:xfrm>
              <a:off x="7051547" y="5274564"/>
              <a:ext cx="435864" cy="295656"/>
            </a:xfrm>
            <a:prstGeom prst="rect">
              <a:avLst/>
            </a:prstGeom>
          </p:spPr>
        </p:pic>
        <p:sp>
          <p:nvSpPr>
            <p:cNvPr id="66" name="object 66"/>
            <p:cNvSpPr/>
            <p:nvPr/>
          </p:nvSpPr>
          <p:spPr>
            <a:xfrm>
              <a:off x="6725412" y="5237988"/>
              <a:ext cx="771525" cy="361315"/>
            </a:xfrm>
            <a:custGeom>
              <a:avLst/>
              <a:gdLst/>
              <a:ahLst/>
              <a:cxnLst/>
              <a:rect l="l" t="t" r="r" b="b"/>
              <a:pathLst>
                <a:path w="771525" h="361314">
                  <a:moveTo>
                    <a:pt x="0" y="361188"/>
                  </a:moveTo>
                  <a:lnTo>
                    <a:pt x="771144" y="361188"/>
                  </a:lnTo>
                  <a:lnTo>
                    <a:pt x="771144" y="0"/>
                  </a:lnTo>
                  <a:lnTo>
                    <a:pt x="0" y="0"/>
                  </a:lnTo>
                  <a:lnTo>
                    <a:pt x="0" y="361188"/>
                  </a:lnTo>
                  <a:close/>
                </a:path>
              </a:pathLst>
            </a:custGeom>
            <a:ln w="6350">
              <a:solidFill>
                <a:srgbClr val="A6A6A6"/>
              </a:solidFill>
            </a:ln>
          </p:spPr>
          <p:txBody>
            <a:bodyPr wrap="square" lIns="0" tIns="0" rIns="0" bIns="0" rtlCol="0"/>
            <a:lstStyle/>
            <a:p>
              <a:endParaRPr/>
            </a:p>
          </p:txBody>
        </p:sp>
        <p:pic>
          <p:nvPicPr>
            <p:cNvPr id="67" name="object 67"/>
            <p:cNvPicPr/>
            <p:nvPr/>
          </p:nvPicPr>
          <p:blipFill>
            <a:blip r:embed="rId20" cstate="print"/>
            <a:stretch>
              <a:fillRect/>
            </a:stretch>
          </p:blipFill>
          <p:spPr>
            <a:xfrm>
              <a:off x="7110983" y="5297423"/>
              <a:ext cx="341375" cy="245363"/>
            </a:xfrm>
            <a:prstGeom prst="rect">
              <a:avLst/>
            </a:prstGeom>
          </p:spPr>
        </p:pic>
        <p:sp>
          <p:nvSpPr>
            <p:cNvPr id="68" name="object 68"/>
            <p:cNvSpPr/>
            <p:nvPr/>
          </p:nvSpPr>
          <p:spPr>
            <a:xfrm>
              <a:off x="7110983" y="5297423"/>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49">
              <a:solidFill>
                <a:srgbClr val="A6A6A6"/>
              </a:solidFill>
            </a:ln>
          </p:spPr>
          <p:txBody>
            <a:bodyPr wrap="square" lIns="0" tIns="0" rIns="0" bIns="0" rtlCol="0"/>
            <a:lstStyle/>
            <a:p>
              <a:endParaRPr/>
            </a:p>
          </p:txBody>
        </p:sp>
        <p:pic>
          <p:nvPicPr>
            <p:cNvPr id="69" name="object 69"/>
            <p:cNvPicPr/>
            <p:nvPr/>
          </p:nvPicPr>
          <p:blipFill>
            <a:blip r:embed="rId18" cstate="print"/>
            <a:stretch>
              <a:fillRect/>
            </a:stretch>
          </p:blipFill>
          <p:spPr>
            <a:xfrm>
              <a:off x="7199376" y="5349239"/>
              <a:ext cx="187451" cy="187451"/>
            </a:xfrm>
            <a:prstGeom prst="rect">
              <a:avLst/>
            </a:prstGeom>
          </p:spPr>
        </p:pic>
        <p:pic>
          <p:nvPicPr>
            <p:cNvPr id="70" name="object 70"/>
            <p:cNvPicPr/>
            <p:nvPr/>
          </p:nvPicPr>
          <p:blipFill>
            <a:blip r:embed="rId21" cstate="print"/>
            <a:stretch>
              <a:fillRect/>
            </a:stretch>
          </p:blipFill>
          <p:spPr>
            <a:xfrm>
              <a:off x="6128003" y="5274564"/>
              <a:ext cx="435864" cy="295656"/>
            </a:xfrm>
            <a:prstGeom prst="rect">
              <a:avLst/>
            </a:prstGeom>
          </p:spPr>
        </p:pic>
        <p:sp>
          <p:nvSpPr>
            <p:cNvPr id="71" name="object 71"/>
            <p:cNvSpPr/>
            <p:nvPr/>
          </p:nvSpPr>
          <p:spPr>
            <a:xfrm>
              <a:off x="5792724" y="5237988"/>
              <a:ext cx="771525" cy="361315"/>
            </a:xfrm>
            <a:custGeom>
              <a:avLst/>
              <a:gdLst/>
              <a:ahLst/>
              <a:cxnLst/>
              <a:rect l="l" t="t" r="r" b="b"/>
              <a:pathLst>
                <a:path w="771525" h="361314">
                  <a:moveTo>
                    <a:pt x="0" y="361188"/>
                  </a:moveTo>
                  <a:lnTo>
                    <a:pt x="771144" y="361188"/>
                  </a:lnTo>
                  <a:lnTo>
                    <a:pt x="771144" y="0"/>
                  </a:lnTo>
                  <a:lnTo>
                    <a:pt x="0" y="0"/>
                  </a:lnTo>
                  <a:lnTo>
                    <a:pt x="0" y="361188"/>
                  </a:lnTo>
                  <a:close/>
                </a:path>
              </a:pathLst>
            </a:custGeom>
            <a:ln w="6350">
              <a:solidFill>
                <a:srgbClr val="A6A6A6"/>
              </a:solidFill>
            </a:ln>
          </p:spPr>
          <p:txBody>
            <a:bodyPr wrap="square" lIns="0" tIns="0" rIns="0" bIns="0" rtlCol="0"/>
            <a:lstStyle/>
            <a:p>
              <a:endParaRPr/>
            </a:p>
          </p:txBody>
        </p:sp>
        <p:pic>
          <p:nvPicPr>
            <p:cNvPr id="72" name="object 72"/>
            <p:cNvPicPr/>
            <p:nvPr/>
          </p:nvPicPr>
          <p:blipFill>
            <a:blip r:embed="rId22" cstate="print"/>
            <a:stretch>
              <a:fillRect/>
            </a:stretch>
          </p:blipFill>
          <p:spPr>
            <a:xfrm>
              <a:off x="6170676" y="5297423"/>
              <a:ext cx="342900" cy="245363"/>
            </a:xfrm>
            <a:prstGeom prst="rect">
              <a:avLst/>
            </a:prstGeom>
          </p:spPr>
        </p:pic>
        <p:sp>
          <p:nvSpPr>
            <p:cNvPr id="73" name="object 73"/>
            <p:cNvSpPr/>
            <p:nvPr/>
          </p:nvSpPr>
          <p:spPr>
            <a:xfrm>
              <a:off x="6170676" y="5297423"/>
              <a:ext cx="342900" cy="245745"/>
            </a:xfrm>
            <a:custGeom>
              <a:avLst/>
              <a:gdLst/>
              <a:ahLst/>
              <a:cxnLst/>
              <a:rect l="l" t="t" r="r" b="b"/>
              <a:pathLst>
                <a:path w="342900" h="245745">
                  <a:moveTo>
                    <a:pt x="0" y="245363"/>
                  </a:moveTo>
                  <a:lnTo>
                    <a:pt x="342900" y="245363"/>
                  </a:lnTo>
                  <a:lnTo>
                    <a:pt x="342900" y="0"/>
                  </a:lnTo>
                  <a:lnTo>
                    <a:pt x="0" y="0"/>
                  </a:lnTo>
                  <a:lnTo>
                    <a:pt x="0" y="245363"/>
                  </a:lnTo>
                  <a:close/>
                </a:path>
              </a:pathLst>
            </a:custGeom>
            <a:ln w="6350">
              <a:solidFill>
                <a:srgbClr val="A6A6A6"/>
              </a:solidFill>
            </a:ln>
          </p:spPr>
          <p:txBody>
            <a:bodyPr wrap="square" lIns="0" tIns="0" rIns="0" bIns="0" rtlCol="0"/>
            <a:lstStyle/>
            <a:p>
              <a:endParaRPr/>
            </a:p>
          </p:txBody>
        </p:sp>
        <p:pic>
          <p:nvPicPr>
            <p:cNvPr id="74" name="object 74"/>
            <p:cNvPicPr/>
            <p:nvPr/>
          </p:nvPicPr>
          <p:blipFill>
            <a:blip r:embed="rId18" cstate="print"/>
            <a:stretch>
              <a:fillRect/>
            </a:stretch>
          </p:blipFill>
          <p:spPr>
            <a:xfrm>
              <a:off x="6265163" y="5349239"/>
              <a:ext cx="187451" cy="187451"/>
            </a:xfrm>
            <a:prstGeom prst="rect">
              <a:avLst/>
            </a:prstGeom>
          </p:spPr>
        </p:pic>
        <p:sp>
          <p:nvSpPr>
            <p:cNvPr id="75" name="object 75"/>
            <p:cNvSpPr/>
            <p:nvPr/>
          </p:nvSpPr>
          <p:spPr>
            <a:xfrm>
              <a:off x="5490971" y="3812413"/>
              <a:ext cx="2037714" cy="1477010"/>
            </a:xfrm>
            <a:custGeom>
              <a:avLst/>
              <a:gdLst/>
              <a:ahLst/>
              <a:cxnLst/>
              <a:rect l="l" t="t" r="r" b="b"/>
              <a:pathLst>
                <a:path w="2037715" h="1477010">
                  <a:moveTo>
                    <a:pt x="39369" y="1401318"/>
                  </a:moveTo>
                  <a:lnTo>
                    <a:pt x="0" y="1476883"/>
                  </a:lnTo>
                  <a:lnTo>
                    <a:pt x="84074" y="1463167"/>
                  </a:lnTo>
                  <a:lnTo>
                    <a:pt x="70855" y="1444879"/>
                  </a:lnTo>
                  <a:lnTo>
                    <a:pt x="55117" y="1444879"/>
                  </a:lnTo>
                  <a:lnTo>
                    <a:pt x="47751" y="1434592"/>
                  </a:lnTo>
                  <a:lnTo>
                    <a:pt x="58038" y="1427146"/>
                  </a:lnTo>
                  <a:lnTo>
                    <a:pt x="39369" y="1401318"/>
                  </a:lnTo>
                  <a:close/>
                </a:path>
                <a:path w="2037715" h="1477010">
                  <a:moveTo>
                    <a:pt x="58038" y="1427146"/>
                  </a:moveTo>
                  <a:lnTo>
                    <a:pt x="47751" y="1434592"/>
                  </a:lnTo>
                  <a:lnTo>
                    <a:pt x="55117" y="1444879"/>
                  </a:lnTo>
                  <a:lnTo>
                    <a:pt x="65450" y="1437400"/>
                  </a:lnTo>
                  <a:lnTo>
                    <a:pt x="58038" y="1427146"/>
                  </a:lnTo>
                  <a:close/>
                </a:path>
                <a:path w="2037715" h="1477010">
                  <a:moveTo>
                    <a:pt x="65450" y="1437400"/>
                  </a:moveTo>
                  <a:lnTo>
                    <a:pt x="55117" y="1444879"/>
                  </a:lnTo>
                  <a:lnTo>
                    <a:pt x="70855" y="1444879"/>
                  </a:lnTo>
                  <a:lnTo>
                    <a:pt x="65450" y="1437400"/>
                  </a:lnTo>
                  <a:close/>
                </a:path>
                <a:path w="2037715" h="1477010">
                  <a:moveTo>
                    <a:pt x="2029841" y="0"/>
                  </a:moveTo>
                  <a:lnTo>
                    <a:pt x="58038" y="1427146"/>
                  </a:lnTo>
                  <a:lnTo>
                    <a:pt x="65450" y="1437400"/>
                  </a:lnTo>
                  <a:lnTo>
                    <a:pt x="2037206" y="10287"/>
                  </a:lnTo>
                  <a:lnTo>
                    <a:pt x="2029841" y="0"/>
                  </a:lnTo>
                  <a:close/>
                </a:path>
              </a:pathLst>
            </a:custGeom>
            <a:solidFill>
              <a:srgbClr val="A6A6A6"/>
            </a:solidFill>
          </p:spPr>
          <p:txBody>
            <a:bodyPr wrap="square" lIns="0" tIns="0" rIns="0" bIns="0" rtlCol="0"/>
            <a:lstStyle/>
            <a:p>
              <a:endParaRPr/>
            </a:p>
          </p:txBody>
        </p:sp>
        <p:pic>
          <p:nvPicPr>
            <p:cNvPr id="76" name="object 76"/>
            <p:cNvPicPr/>
            <p:nvPr/>
          </p:nvPicPr>
          <p:blipFill>
            <a:blip r:embed="rId23" cstate="print"/>
            <a:stretch>
              <a:fillRect/>
            </a:stretch>
          </p:blipFill>
          <p:spPr>
            <a:xfrm>
              <a:off x="7979664" y="5274564"/>
              <a:ext cx="437387" cy="295656"/>
            </a:xfrm>
            <a:prstGeom prst="rect">
              <a:avLst/>
            </a:prstGeom>
          </p:spPr>
        </p:pic>
        <p:sp>
          <p:nvSpPr>
            <p:cNvPr id="77" name="object 77"/>
            <p:cNvSpPr/>
            <p:nvPr/>
          </p:nvSpPr>
          <p:spPr>
            <a:xfrm>
              <a:off x="7658100" y="5237988"/>
              <a:ext cx="771525" cy="361315"/>
            </a:xfrm>
            <a:custGeom>
              <a:avLst/>
              <a:gdLst/>
              <a:ahLst/>
              <a:cxnLst/>
              <a:rect l="l" t="t" r="r" b="b"/>
              <a:pathLst>
                <a:path w="771525" h="361314">
                  <a:moveTo>
                    <a:pt x="0" y="361188"/>
                  </a:moveTo>
                  <a:lnTo>
                    <a:pt x="771144" y="361188"/>
                  </a:lnTo>
                  <a:lnTo>
                    <a:pt x="771144" y="0"/>
                  </a:lnTo>
                  <a:lnTo>
                    <a:pt x="0" y="0"/>
                  </a:lnTo>
                  <a:lnTo>
                    <a:pt x="0" y="361188"/>
                  </a:lnTo>
                  <a:close/>
                </a:path>
              </a:pathLst>
            </a:custGeom>
            <a:ln w="6350">
              <a:solidFill>
                <a:srgbClr val="A6A6A6"/>
              </a:solidFill>
            </a:ln>
          </p:spPr>
          <p:txBody>
            <a:bodyPr wrap="square" lIns="0" tIns="0" rIns="0" bIns="0" rtlCol="0"/>
            <a:lstStyle/>
            <a:p>
              <a:endParaRPr/>
            </a:p>
          </p:txBody>
        </p:sp>
        <p:pic>
          <p:nvPicPr>
            <p:cNvPr id="78" name="object 78"/>
            <p:cNvPicPr/>
            <p:nvPr/>
          </p:nvPicPr>
          <p:blipFill>
            <a:blip r:embed="rId24" cstate="print"/>
            <a:stretch>
              <a:fillRect/>
            </a:stretch>
          </p:blipFill>
          <p:spPr>
            <a:xfrm>
              <a:off x="8028431" y="5297423"/>
              <a:ext cx="341375" cy="245363"/>
            </a:xfrm>
            <a:prstGeom prst="rect">
              <a:avLst/>
            </a:prstGeom>
          </p:spPr>
        </p:pic>
        <p:sp>
          <p:nvSpPr>
            <p:cNvPr id="79" name="object 79"/>
            <p:cNvSpPr/>
            <p:nvPr/>
          </p:nvSpPr>
          <p:spPr>
            <a:xfrm>
              <a:off x="8028431" y="5297423"/>
              <a:ext cx="341630" cy="245745"/>
            </a:xfrm>
            <a:custGeom>
              <a:avLst/>
              <a:gdLst/>
              <a:ahLst/>
              <a:cxnLst/>
              <a:rect l="l" t="t" r="r" b="b"/>
              <a:pathLst>
                <a:path w="341629" h="245745">
                  <a:moveTo>
                    <a:pt x="0" y="245363"/>
                  </a:moveTo>
                  <a:lnTo>
                    <a:pt x="341375" y="245363"/>
                  </a:lnTo>
                  <a:lnTo>
                    <a:pt x="341375" y="0"/>
                  </a:lnTo>
                  <a:lnTo>
                    <a:pt x="0" y="0"/>
                  </a:lnTo>
                  <a:lnTo>
                    <a:pt x="0" y="245363"/>
                  </a:lnTo>
                  <a:close/>
                </a:path>
              </a:pathLst>
            </a:custGeom>
            <a:ln w="6349">
              <a:solidFill>
                <a:srgbClr val="A6A6A6"/>
              </a:solidFill>
            </a:ln>
          </p:spPr>
          <p:txBody>
            <a:bodyPr wrap="square" lIns="0" tIns="0" rIns="0" bIns="0" rtlCol="0"/>
            <a:lstStyle/>
            <a:p>
              <a:endParaRPr/>
            </a:p>
          </p:txBody>
        </p:sp>
        <p:pic>
          <p:nvPicPr>
            <p:cNvPr id="80" name="object 80"/>
            <p:cNvPicPr/>
            <p:nvPr/>
          </p:nvPicPr>
          <p:blipFill>
            <a:blip r:embed="rId9" cstate="print"/>
            <a:stretch>
              <a:fillRect/>
            </a:stretch>
          </p:blipFill>
          <p:spPr>
            <a:xfrm>
              <a:off x="8119871" y="5349239"/>
              <a:ext cx="185927" cy="187451"/>
            </a:xfrm>
            <a:prstGeom prst="rect">
              <a:avLst/>
            </a:prstGeom>
          </p:spPr>
        </p:pic>
        <p:sp>
          <p:nvSpPr>
            <p:cNvPr id="81" name="object 81"/>
            <p:cNvSpPr/>
            <p:nvPr/>
          </p:nvSpPr>
          <p:spPr>
            <a:xfrm>
              <a:off x="6426708" y="3816095"/>
              <a:ext cx="1947545" cy="1456055"/>
            </a:xfrm>
            <a:custGeom>
              <a:avLst/>
              <a:gdLst/>
              <a:ahLst/>
              <a:cxnLst/>
              <a:rect l="l" t="t" r="r" b="b"/>
              <a:pathLst>
                <a:path w="1947545" h="1456054">
                  <a:moveTo>
                    <a:pt x="1360043" y="19558"/>
                  </a:moveTo>
                  <a:lnTo>
                    <a:pt x="1350772" y="10922"/>
                  </a:lnTo>
                  <a:lnTo>
                    <a:pt x="47625" y="1394929"/>
                  </a:lnTo>
                  <a:lnTo>
                    <a:pt x="24511" y="1373124"/>
                  </a:lnTo>
                  <a:lnTo>
                    <a:pt x="0" y="1454785"/>
                  </a:lnTo>
                  <a:lnTo>
                    <a:pt x="80010" y="1425448"/>
                  </a:lnTo>
                  <a:lnTo>
                    <a:pt x="66662" y="1412875"/>
                  </a:lnTo>
                  <a:lnTo>
                    <a:pt x="56845" y="1403616"/>
                  </a:lnTo>
                  <a:lnTo>
                    <a:pt x="1360043" y="19558"/>
                  </a:lnTo>
                  <a:close/>
                </a:path>
                <a:path w="1947545" h="1456054">
                  <a:moveTo>
                    <a:pt x="1698244" y="6096"/>
                  </a:moveTo>
                  <a:lnTo>
                    <a:pt x="1687068" y="0"/>
                  </a:lnTo>
                  <a:lnTo>
                    <a:pt x="943305" y="1385087"/>
                  </a:lnTo>
                  <a:lnTo>
                    <a:pt x="915416" y="1370076"/>
                  </a:lnTo>
                  <a:lnTo>
                    <a:pt x="912876" y="1455293"/>
                  </a:lnTo>
                  <a:lnTo>
                    <a:pt x="982472" y="1406144"/>
                  </a:lnTo>
                  <a:lnTo>
                    <a:pt x="975385" y="1402334"/>
                  </a:lnTo>
                  <a:lnTo>
                    <a:pt x="954570" y="1391145"/>
                  </a:lnTo>
                  <a:lnTo>
                    <a:pt x="1698244" y="6096"/>
                  </a:lnTo>
                  <a:close/>
                </a:path>
                <a:path w="1947545" h="1456054">
                  <a:moveTo>
                    <a:pt x="1947291" y="1376934"/>
                  </a:moveTo>
                  <a:lnTo>
                    <a:pt x="1915629" y="1379220"/>
                  </a:lnTo>
                  <a:lnTo>
                    <a:pt x="1815338" y="8636"/>
                  </a:lnTo>
                  <a:lnTo>
                    <a:pt x="1802638" y="9652"/>
                  </a:lnTo>
                  <a:lnTo>
                    <a:pt x="1903044" y="1380121"/>
                  </a:lnTo>
                  <a:lnTo>
                    <a:pt x="1871345" y="1382407"/>
                  </a:lnTo>
                  <a:lnTo>
                    <a:pt x="1914906" y="1455674"/>
                  </a:lnTo>
                  <a:lnTo>
                    <a:pt x="1940750" y="1392809"/>
                  </a:lnTo>
                  <a:lnTo>
                    <a:pt x="1947291" y="1376934"/>
                  </a:lnTo>
                  <a:close/>
                </a:path>
              </a:pathLst>
            </a:custGeom>
            <a:solidFill>
              <a:srgbClr val="A6A6A6"/>
            </a:solidFill>
          </p:spPr>
          <p:txBody>
            <a:bodyPr wrap="square" lIns="0" tIns="0" rIns="0" bIns="0" rtlCol="0"/>
            <a:lstStyle/>
            <a:p>
              <a:endParaRPr/>
            </a:p>
          </p:txBody>
        </p:sp>
        <p:sp>
          <p:nvSpPr>
            <p:cNvPr id="82" name="object 82"/>
            <p:cNvSpPr/>
            <p:nvPr/>
          </p:nvSpPr>
          <p:spPr>
            <a:xfrm>
              <a:off x="7507224" y="3823716"/>
              <a:ext cx="737235" cy="0"/>
            </a:xfrm>
            <a:custGeom>
              <a:avLst/>
              <a:gdLst/>
              <a:ahLst/>
              <a:cxnLst/>
              <a:rect l="l" t="t" r="r" b="b"/>
              <a:pathLst>
                <a:path w="737234">
                  <a:moveTo>
                    <a:pt x="0" y="0"/>
                  </a:moveTo>
                  <a:lnTo>
                    <a:pt x="736726" y="0"/>
                  </a:lnTo>
                </a:path>
              </a:pathLst>
            </a:custGeom>
            <a:ln w="6350">
              <a:solidFill>
                <a:srgbClr val="A6A6A6"/>
              </a:solidFill>
            </a:ln>
          </p:spPr>
          <p:txBody>
            <a:bodyPr wrap="square" lIns="0" tIns="0" rIns="0" bIns="0" rtlCol="0"/>
            <a:lstStyle/>
            <a:p>
              <a:endParaRPr/>
            </a:p>
          </p:txBody>
        </p:sp>
        <p:sp>
          <p:nvSpPr>
            <p:cNvPr id="83" name="object 83"/>
            <p:cNvSpPr/>
            <p:nvPr/>
          </p:nvSpPr>
          <p:spPr>
            <a:xfrm>
              <a:off x="7045451" y="4261104"/>
              <a:ext cx="1120140" cy="381000"/>
            </a:xfrm>
            <a:custGeom>
              <a:avLst/>
              <a:gdLst/>
              <a:ahLst/>
              <a:cxnLst/>
              <a:rect l="l" t="t" r="r" b="b"/>
              <a:pathLst>
                <a:path w="1120140" h="381000">
                  <a:moveTo>
                    <a:pt x="1120140" y="0"/>
                  </a:moveTo>
                  <a:lnTo>
                    <a:pt x="0" y="0"/>
                  </a:lnTo>
                  <a:lnTo>
                    <a:pt x="0" y="381000"/>
                  </a:lnTo>
                  <a:lnTo>
                    <a:pt x="1120140" y="381000"/>
                  </a:lnTo>
                  <a:lnTo>
                    <a:pt x="1120140" y="0"/>
                  </a:lnTo>
                  <a:close/>
                </a:path>
              </a:pathLst>
            </a:custGeom>
            <a:solidFill>
              <a:srgbClr val="FFFFFF"/>
            </a:solidFill>
          </p:spPr>
          <p:txBody>
            <a:bodyPr wrap="square" lIns="0" tIns="0" rIns="0" bIns="0" rtlCol="0"/>
            <a:lstStyle/>
            <a:p>
              <a:endParaRPr/>
            </a:p>
          </p:txBody>
        </p:sp>
        <p:pic>
          <p:nvPicPr>
            <p:cNvPr id="84" name="object 84"/>
            <p:cNvPicPr/>
            <p:nvPr/>
          </p:nvPicPr>
          <p:blipFill>
            <a:blip r:embed="rId25" cstate="print"/>
            <a:stretch>
              <a:fillRect/>
            </a:stretch>
          </p:blipFill>
          <p:spPr>
            <a:xfrm>
              <a:off x="988827" y="5276088"/>
              <a:ext cx="250184" cy="275844"/>
            </a:xfrm>
            <a:prstGeom prst="rect">
              <a:avLst/>
            </a:prstGeom>
          </p:spPr>
        </p:pic>
        <p:pic>
          <p:nvPicPr>
            <p:cNvPr id="85" name="object 85"/>
            <p:cNvPicPr/>
            <p:nvPr/>
          </p:nvPicPr>
          <p:blipFill>
            <a:blip r:embed="rId25" cstate="print"/>
            <a:stretch>
              <a:fillRect/>
            </a:stretch>
          </p:blipFill>
          <p:spPr>
            <a:xfrm>
              <a:off x="1813311" y="5276088"/>
              <a:ext cx="250184" cy="275844"/>
            </a:xfrm>
            <a:prstGeom prst="rect">
              <a:avLst/>
            </a:prstGeom>
          </p:spPr>
        </p:pic>
        <p:pic>
          <p:nvPicPr>
            <p:cNvPr id="86" name="object 86"/>
            <p:cNvPicPr/>
            <p:nvPr/>
          </p:nvPicPr>
          <p:blipFill>
            <a:blip r:embed="rId25" cstate="print"/>
            <a:stretch>
              <a:fillRect/>
            </a:stretch>
          </p:blipFill>
          <p:spPr>
            <a:xfrm>
              <a:off x="2621031" y="5276088"/>
              <a:ext cx="250184" cy="275844"/>
            </a:xfrm>
            <a:prstGeom prst="rect">
              <a:avLst/>
            </a:prstGeom>
          </p:spPr>
        </p:pic>
        <p:pic>
          <p:nvPicPr>
            <p:cNvPr id="87" name="object 87"/>
            <p:cNvPicPr/>
            <p:nvPr/>
          </p:nvPicPr>
          <p:blipFill>
            <a:blip r:embed="rId25" cstate="print"/>
            <a:stretch>
              <a:fillRect/>
            </a:stretch>
          </p:blipFill>
          <p:spPr>
            <a:xfrm>
              <a:off x="3427227" y="5276088"/>
              <a:ext cx="250184" cy="275844"/>
            </a:xfrm>
            <a:prstGeom prst="rect">
              <a:avLst/>
            </a:prstGeom>
          </p:spPr>
        </p:pic>
        <p:pic>
          <p:nvPicPr>
            <p:cNvPr id="88" name="object 88"/>
            <p:cNvPicPr/>
            <p:nvPr/>
          </p:nvPicPr>
          <p:blipFill>
            <a:blip r:embed="rId13" cstate="print"/>
            <a:stretch>
              <a:fillRect/>
            </a:stretch>
          </p:blipFill>
          <p:spPr>
            <a:xfrm>
              <a:off x="955547" y="5001767"/>
              <a:ext cx="260603" cy="262128"/>
            </a:xfrm>
            <a:prstGeom prst="rect">
              <a:avLst/>
            </a:prstGeom>
          </p:spPr>
        </p:pic>
        <p:pic>
          <p:nvPicPr>
            <p:cNvPr id="89" name="object 89"/>
            <p:cNvPicPr/>
            <p:nvPr/>
          </p:nvPicPr>
          <p:blipFill>
            <a:blip r:embed="rId26" cstate="print"/>
            <a:stretch>
              <a:fillRect/>
            </a:stretch>
          </p:blipFill>
          <p:spPr>
            <a:xfrm>
              <a:off x="2461259" y="5001767"/>
              <a:ext cx="262127" cy="262128"/>
            </a:xfrm>
            <a:prstGeom prst="rect">
              <a:avLst/>
            </a:prstGeom>
          </p:spPr>
        </p:pic>
        <p:pic>
          <p:nvPicPr>
            <p:cNvPr id="90" name="object 90"/>
            <p:cNvPicPr/>
            <p:nvPr/>
          </p:nvPicPr>
          <p:blipFill>
            <a:blip r:embed="rId13" cstate="print"/>
            <a:stretch>
              <a:fillRect/>
            </a:stretch>
          </p:blipFill>
          <p:spPr>
            <a:xfrm>
              <a:off x="3401568" y="5001767"/>
              <a:ext cx="260603" cy="262128"/>
            </a:xfrm>
            <a:prstGeom prst="rect">
              <a:avLst/>
            </a:prstGeom>
          </p:spPr>
        </p:pic>
        <p:pic>
          <p:nvPicPr>
            <p:cNvPr id="91" name="object 91"/>
            <p:cNvPicPr/>
            <p:nvPr/>
          </p:nvPicPr>
          <p:blipFill>
            <a:blip r:embed="rId27" cstate="print"/>
            <a:stretch>
              <a:fillRect/>
            </a:stretch>
          </p:blipFill>
          <p:spPr>
            <a:xfrm>
              <a:off x="2654808" y="2356104"/>
              <a:ext cx="260604" cy="260603"/>
            </a:xfrm>
            <a:prstGeom prst="rect">
              <a:avLst/>
            </a:prstGeom>
          </p:spPr>
        </p:pic>
      </p:grpSp>
      <p:sp>
        <p:nvSpPr>
          <p:cNvPr id="92" name="object 92"/>
          <p:cNvSpPr txBox="1"/>
          <p:nvPr/>
        </p:nvSpPr>
        <p:spPr>
          <a:xfrm>
            <a:off x="8658606" y="4241672"/>
            <a:ext cx="944880" cy="393700"/>
          </a:xfrm>
          <a:prstGeom prst="rect">
            <a:avLst/>
          </a:prstGeom>
        </p:spPr>
        <p:txBody>
          <a:bodyPr vert="horz" wrap="square" lIns="0" tIns="12065" rIns="0" bIns="0" rtlCol="0">
            <a:spAutoFit/>
          </a:bodyPr>
          <a:lstStyle/>
          <a:p>
            <a:pPr marL="12700" marR="5080" indent="-1905" algn="ctr">
              <a:lnSpc>
                <a:spcPct val="100600"/>
              </a:lnSpc>
              <a:spcBef>
                <a:spcPts val="95"/>
              </a:spcBef>
            </a:pPr>
            <a:r>
              <a:rPr sz="800" i="1" spc="-10" dirty="0">
                <a:latin typeface="メイリオ"/>
                <a:cs typeface="メイリオ"/>
              </a:rPr>
              <a:t>③企業版マイナン</a:t>
            </a:r>
            <a:r>
              <a:rPr sz="800" i="1" spc="500" dirty="0">
                <a:latin typeface="メイリオ"/>
                <a:cs typeface="メイリオ"/>
              </a:rPr>
              <a:t> </a:t>
            </a:r>
            <a:r>
              <a:rPr sz="800" i="1" spc="-10" dirty="0">
                <a:latin typeface="メイリオ"/>
                <a:cs typeface="メイリオ"/>
              </a:rPr>
              <a:t>バーウォレットのアドレスへ直接送金</a:t>
            </a:r>
            <a:endParaRPr sz="800">
              <a:latin typeface="メイリオ"/>
              <a:cs typeface="メイリオ"/>
            </a:endParaRPr>
          </a:p>
        </p:txBody>
      </p:sp>
      <p:sp>
        <p:nvSpPr>
          <p:cNvPr id="93" name="object 93"/>
          <p:cNvSpPr txBox="1"/>
          <p:nvPr/>
        </p:nvSpPr>
        <p:spPr>
          <a:xfrm>
            <a:off x="6384036" y="2313433"/>
            <a:ext cx="2159635" cy="336631"/>
          </a:xfrm>
          <a:prstGeom prst="rect">
            <a:avLst/>
          </a:prstGeom>
          <a:ln w="6350">
            <a:solidFill>
              <a:srgbClr val="A6A6A6"/>
            </a:solidFill>
          </a:ln>
        </p:spPr>
        <p:txBody>
          <a:bodyPr vert="horz" wrap="square" lIns="0" tIns="36195" rIns="0" bIns="0" rtlCol="0">
            <a:spAutoFit/>
          </a:bodyPr>
          <a:lstStyle/>
          <a:p>
            <a:pPr marL="161290">
              <a:spcBef>
                <a:spcPts val="285"/>
              </a:spcBef>
            </a:pPr>
            <a:r>
              <a:rPr sz="1050" b="1" i="1" spc="-25" dirty="0">
                <a:latin typeface="メイリオ"/>
                <a:cs typeface="メイリオ"/>
              </a:rPr>
              <a:t>政府</a:t>
            </a:r>
            <a:endParaRPr sz="1050">
              <a:latin typeface="メイリオ"/>
              <a:cs typeface="メイリオ"/>
            </a:endParaRPr>
          </a:p>
          <a:p>
            <a:pPr marL="88265">
              <a:spcBef>
                <a:spcPts val="20"/>
              </a:spcBef>
            </a:pPr>
            <a:r>
              <a:rPr sz="900" dirty="0">
                <a:latin typeface="Calibri"/>
                <a:cs typeface="Calibri"/>
              </a:rPr>
              <a:t>(</a:t>
            </a:r>
            <a:r>
              <a:rPr sz="900" dirty="0">
                <a:latin typeface="メイリオ"/>
                <a:cs typeface="メイリオ"/>
              </a:rPr>
              <a:t>委託先</a:t>
            </a:r>
            <a:r>
              <a:rPr sz="900" spc="-50" dirty="0">
                <a:latin typeface="Calibri"/>
                <a:cs typeface="Calibri"/>
              </a:rPr>
              <a:t>)</a:t>
            </a:r>
            <a:endParaRPr sz="900">
              <a:latin typeface="Calibri"/>
              <a:cs typeface="Calibri"/>
            </a:endParaRPr>
          </a:p>
        </p:txBody>
      </p:sp>
      <p:grpSp>
        <p:nvGrpSpPr>
          <p:cNvPr id="94" name="object 94"/>
          <p:cNvGrpSpPr/>
          <p:nvPr/>
        </p:nvGrpSpPr>
        <p:grpSpPr>
          <a:xfrm>
            <a:off x="6443471" y="5276089"/>
            <a:ext cx="3022600" cy="276225"/>
            <a:chOff x="4919471" y="5276088"/>
            <a:chExt cx="3022600" cy="276225"/>
          </a:xfrm>
        </p:grpSpPr>
        <p:pic>
          <p:nvPicPr>
            <p:cNvPr id="95" name="object 95"/>
            <p:cNvPicPr/>
            <p:nvPr/>
          </p:nvPicPr>
          <p:blipFill>
            <a:blip r:embed="rId28" cstate="print"/>
            <a:stretch>
              <a:fillRect/>
            </a:stretch>
          </p:blipFill>
          <p:spPr>
            <a:xfrm>
              <a:off x="4919471" y="5276088"/>
              <a:ext cx="275843" cy="275844"/>
            </a:xfrm>
            <a:prstGeom prst="rect">
              <a:avLst/>
            </a:prstGeom>
          </p:spPr>
        </p:pic>
        <p:pic>
          <p:nvPicPr>
            <p:cNvPr id="96" name="object 96"/>
            <p:cNvPicPr/>
            <p:nvPr/>
          </p:nvPicPr>
          <p:blipFill>
            <a:blip r:embed="rId28" cstate="print"/>
            <a:stretch>
              <a:fillRect/>
            </a:stretch>
          </p:blipFill>
          <p:spPr>
            <a:xfrm>
              <a:off x="5814059" y="5276088"/>
              <a:ext cx="275843" cy="275844"/>
            </a:xfrm>
            <a:prstGeom prst="rect">
              <a:avLst/>
            </a:prstGeom>
          </p:spPr>
        </p:pic>
        <p:pic>
          <p:nvPicPr>
            <p:cNvPr id="97" name="object 97"/>
            <p:cNvPicPr/>
            <p:nvPr/>
          </p:nvPicPr>
          <p:blipFill>
            <a:blip r:embed="rId28" cstate="print"/>
            <a:stretch>
              <a:fillRect/>
            </a:stretch>
          </p:blipFill>
          <p:spPr>
            <a:xfrm>
              <a:off x="6769607" y="5276088"/>
              <a:ext cx="275844" cy="275844"/>
            </a:xfrm>
            <a:prstGeom prst="rect">
              <a:avLst/>
            </a:prstGeom>
          </p:spPr>
        </p:pic>
        <p:pic>
          <p:nvPicPr>
            <p:cNvPr id="98" name="object 98"/>
            <p:cNvPicPr/>
            <p:nvPr/>
          </p:nvPicPr>
          <p:blipFill>
            <a:blip r:embed="rId25" cstate="print"/>
            <a:stretch>
              <a:fillRect/>
            </a:stretch>
          </p:blipFill>
          <p:spPr>
            <a:xfrm>
              <a:off x="7691379" y="5276088"/>
              <a:ext cx="250184" cy="275844"/>
            </a:xfrm>
            <a:prstGeom prst="rect">
              <a:avLst/>
            </a:prstGeom>
          </p:spPr>
        </p:pic>
      </p:grpSp>
      <p:sp>
        <p:nvSpPr>
          <p:cNvPr id="99" name="object 99"/>
          <p:cNvSpPr txBox="1"/>
          <p:nvPr/>
        </p:nvSpPr>
        <p:spPr>
          <a:xfrm>
            <a:off x="6964427" y="4171697"/>
            <a:ext cx="31115" cy="104067"/>
          </a:xfrm>
          <a:prstGeom prst="rect">
            <a:avLst/>
          </a:prstGeom>
        </p:spPr>
        <p:txBody>
          <a:bodyPr vert="horz" wrap="square" lIns="0" tIns="0" rIns="0" bIns="0" rtlCol="0">
            <a:spAutoFit/>
          </a:bodyPr>
          <a:lstStyle/>
          <a:p>
            <a:pPr>
              <a:lnSpc>
                <a:spcPts val="765"/>
              </a:lnSpc>
            </a:pPr>
            <a:r>
              <a:rPr sz="800" dirty="0">
                <a:latin typeface="Calibri"/>
                <a:cs typeface="Calibri"/>
              </a:rPr>
              <a:t>(</a:t>
            </a:r>
            <a:endParaRPr sz="800">
              <a:latin typeface="Calibri"/>
              <a:cs typeface="Calibri"/>
            </a:endParaRPr>
          </a:p>
        </p:txBody>
      </p:sp>
      <p:grpSp>
        <p:nvGrpSpPr>
          <p:cNvPr id="100" name="object 100"/>
          <p:cNvGrpSpPr/>
          <p:nvPr/>
        </p:nvGrpSpPr>
        <p:grpSpPr>
          <a:xfrm>
            <a:off x="2458211" y="2316988"/>
            <a:ext cx="4546600" cy="1981200"/>
            <a:chOff x="934211" y="2316988"/>
            <a:chExt cx="4546600" cy="1981200"/>
          </a:xfrm>
        </p:grpSpPr>
        <p:pic>
          <p:nvPicPr>
            <p:cNvPr id="101" name="object 101"/>
            <p:cNvPicPr/>
            <p:nvPr/>
          </p:nvPicPr>
          <p:blipFill>
            <a:blip r:embed="rId29" cstate="print"/>
            <a:stretch>
              <a:fillRect/>
            </a:stretch>
          </p:blipFill>
          <p:spPr>
            <a:xfrm>
              <a:off x="5192267" y="4011167"/>
              <a:ext cx="288036" cy="286512"/>
            </a:xfrm>
            <a:prstGeom prst="rect">
              <a:avLst/>
            </a:prstGeom>
          </p:spPr>
        </p:pic>
        <p:pic>
          <p:nvPicPr>
            <p:cNvPr id="102" name="object 102"/>
            <p:cNvPicPr/>
            <p:nvPr/>
          </p:nvPicPr>
          <p:blipFill>
            <a:blip r:embed="rId29" cstate="print"/>
            <a:stretch>
              <a:fillRect/>
            </a:stretch>
          </p:blipFill>
          <p:spPr>
            <a:xfrm>
              <a:off x="934211" y="4011167"/>
              <a:ext cx="286512" cy="286512"/>
            </a:xfrm>
            <a:prstGeom prst="rect">
              <a:avLst/>
            </a:prstGeom>
          </p:spPr>
        </p:pic>
        <p:pic>
          <p:nvPicPr>
            <p:cNvPr id="103" name="object 103"/>
            <p:cNvPicPr/>
            <p:nvPr/>
          </p:nvPicPr>
          <p:blipFill>
            <a:blip r:embed="rId29" cstate="print"/>
            <a:stretch>
              <a:fillRect/>
            </a:stretch>
          </p:blipFill>
          <p:spPr>
            <a:xfrm>
              <a:off x="1816608" y="4011167"/>
              <a:ext cx="286512" cy="286512"/>
            </a:xfrm>
            <a:prstGeom prst="rect">
              <a:avLst/>
            </a:prstGeom>
          </p:spPr>
        </p:pic>
        <p:pic>
          <p:nvPicPr>
            <p:cNvPr id="104" name="object 104"/>
            <p:cNvPicPr/>
            <p:nvPr/>
          </p:nvPicPr>
          <p:blipFill>
            <a:blip r:embed="rId29" cstate="print"/>
            <a:stretch>
              <a:fillRect/>
            </a:stretch>
          </p:blipFill>
          <p:spPr>
            <a:xfrm>
              <a:off x="2452115" y="4011167"/>
              <a:ext cx="286511" cy="286512"/>
            </a:xfrm>
            <a:prstGeom prst="rect">
              <a:avLst/>
            </a:prstGeom>
          </p:spPr>
        </p:pic>
        <p:pic>
          <p:nvPicPr>
            <p:cNvPr id="105" name="object 105"/>
            <p:cNvPicPr/>
            <p:nvPr/>
          </p:nvPicPr>
          <p:blipFill>
            <a:blip r:embed="rId29" cstate="print"/>
            <a:stretch>
              <a:fillRect/>
            </a:stretch>
          </p:blipFill>
          <p:spPr>
            <a:xfrm>
              <a:off x="3381755" y="4011167"/>
              <a:ext cx="288036" cy="286512"/>
            </a:xfrm>
            <a:prstGeom prst="rect">
              <a:avLst/>
            </a:prstGeom>
          </p:spPr>
        </p:pic>
        <p:pic>
          <p:nvPicPr>
            <p:cNvPr id="106" name="object 106"/>
            <p:cNvPicPr/>
            <p:nvPr/>
          </p:nvPicPr>
          <p:blipFill>
            <a:blip r:embed="rId30" cstate="print"/>
            <a:stretch>
              <a:fillRect/>
            </a:stretch>
          </p:blipFill>
          <p:spPr>
            <a:xfrm>
              <a:off x="3564635" y="2385060"/>
              <a:ext cx="213360" cy="213360"/>
            </a:xfrm>
            <a:prstGeom prst="rect">
              <a:avLst/>
            </a:prstGeom>
          </p:spPr>
        </p:pic>
        <p:pic>
          <p:nvPicPr>
            <p:cNvPr id="107" name="object 107"/>
            <p:cNvPicPr/>
            <p:nvPr/>
          </p:nvPicPr>
          <p:blipFill>
            <a:blip r:embed="rId31" cstate="print"/>
            <a:stretch>
              <a:fillRect/>
            </a:stretch>
          </p:blipFill>
          <p:spPr>
            <a:xfrm>
              <a:off x="3420236" y="2316988"/>
              <a:ext cx="198500" cy="198627"/>
            </a:xfrm>
            <a:prstGeom prst="rect">
              <a:avLst/>
            </a:prstGeom>
          </p:spPr>
        </p:pic>
      </p:grpSp>
      <p:sp>
        <p:nvSpPr>
          <p:cNvPr id="108" name="object 108"/>
          <p:cNvSpPr txBox="1"/>
          <p:nvPr/>
        </p:nvSpPr>
        <p:spPr>
          <a:xfrm>
            <a:off x="7512558"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109" name="object 109"/>
          <p:cNvGrpSpPr/>
          <p:nvPr/>
        </p:nvGrpSpPr>
        <p:grpSpPr>
          <a:xfrm>
            <a:off x="7254241" y="5791201"/>
            <a:ext cx="351155" cy="384175"/>
            <a:chOff x="5730240" y="5791200"/>
            <a:chExt cx="351155" cy="384175"/>
          </a:xfrm>
        </p:grpSpPr>
        <p:pic>
          <p:nvPicPr>
            <p:cNvPr id="110" name="object 110"/>
            <p:cNvPicPr/>
            <p:nvPr/>
          </p:nvPicPr>
          <p:blipFill>
            <a:blip r:embed="rId32" cstate="print"/>
            <a:stretch>
              <a:fillRect/>
            </a:stretch>
          </p:blipFill>
          <p:spPr>
            <a:xfrm>
              <a:off x="5763768" y="5800344"/>
              <a:ext cx="283540" cy="327621"/>
            </a:xfrm>
            <a:prstGeom prst="rect">
              <a:avLst/>
            </a:prstGeom>
          </p:spPr>
        </p:pic>
        <p:pic>
          <p:nvPicPr>
            <p:cNvPr id="111" name="object 111"/>
            <p:cNvPicPr/>
            <p:nvPr/>
          </p:nvPicPr>
          <p:blipFill>
            <a:blip r:embed="rId33" cstate="print"/>
            <a:stretch>
              <a:fillRect/>
            </a:stretch>
          </p:blipFill>
          <p:spPr>
            <a:xfrm>
              <a:off x="5730240" y="5791200"/>
              <a:ext cx="350545" cy="384098"/>
            </a:xfrm>
            <a:prstGeom prst="rect">
              <a:avLst/>
            </a:prstGeom>
          </p:spPr>
        </p:pic>
        <p:pic>
          <p:nvPicPr>
            <p:cNvPr id="112" name="object 112"/>
            <p:cNvPicPr/>
            <p:nvPr/>
          </p:nvPicPr>
          <p:blipFill>
            <a:blip r:embed="rId34" cstate="print"/>
            <a:stretch>
              <a:fillRect/>
            </a:stretch>
          </p:blipFill>
          <p:spPr>
            <a:xfrm>
              <a:off x="5790057" y="5826632"/>
              <a:ext cx="182117" cy="226313"/>
            </a:xfrm>
            <a:prstGeom prst="rect">
              <a:avLst/>
            </a:prstGeom>
          </p:spPr>
        </p:pic>
      </p:grpSp>
      <p:sp>
        <p:nvSpPr>
          <p:cNvPr id="113" name="object 113"/>
          <p:cNvSpPr txBox="1"/>
          <p:nvPr/>
        </p:nvSpPr>
        <p:spPr>
          <a:xfrm>
            <a:off x="7349997" y="5826353"/>
            <a:ext cx="113030"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E</a:t>
            </a:r>
            <a:endParaRPr sz="1050">
              <a:latin typeface="メイリオ"/>
              <a:cs typeface="メイリオ"/>
            </a:endParaRPr>
          </a:p>
        </p:txBody>
      </p:sp>
      <p:sp>
        <p:nvSpPr>
          <p:cNvPr id="114" name="object 114"/>
          <p:cNvSpPr txBox="1"/>
          <p:nvPr/>
        </p:nvSpPr>
        <p:spPr>
          <a:xfrm>
            <a:off x="8496045" y="5875122"/>
            <a:ext cx="1351280"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広く企業に給付するデジタル通貨には、価値の安定性は必</a:t>
            </a:r>
            <a:r>
              <a:rPr sz="800" spc="-15" dirty="0">
                <a:latin typeface="メイリオ"/>
                <a:cs typeface="メイリオ"/>
              </a:rPr>
              <a:t>須(円と同等の価値の担保)</a:t>
            </a:r>
            <a:endParaRPr sz="800">
              <a:latin typeface="メイリオ"/>
              <a:cs typeface="メイリオ"/>
            </a:endParaRPr>
          </a:p>
        </p:txBody>
      </p:sp>
      <p:sp>
        <p:nvSpPr>
          <p:cNvPr id="115" name="object 115"/>
          <p:cNvSpPr txBox="1"/>
          <p:nvPr/>
        </p:nvSpPr>
        <p:spPr>
          <a:xfrm>
            <a:off x="6724016" y="5554472"/>
            <a:ext cx="46926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6" name="object 116"/>
          <p:cNvSpPr txBox="1"/>
          <p:nvPr/>
        </p:nvSpPr>
        <p:spPr>
          <a:xfrm>
            <a:off x="7649718" y="5554472"/>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7" name="object 117"/>
          <p:cNvSpPr txBox="1"/>
          <p:nvPr/>
        </p:nvSpPr>
        <p:spPr>
          <a:xfrm>
            <a:off x="8550910" y="5554472"/>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8" name="object 118"/>
          <p:cNvSpPr txBox="1"/>
          <p:nvPr/>
        </p:nvSpPr>
        <p:spPr>
          <a:xfrm>
            <a:off x="9525762" y="5554472"/>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19" name="object 119"/>
          <p:cNvSpPr txBox="1"/>
          <p:nvPr/>
        </p:nvSpPr>
        <p:spPr>
          <a:xfrm>
            <a:off x="6503923" y="2755519"/>
            <a:ext cx="842644" cy="259686"/>
          </a:xfrm>
          <a:prstGeom prst="rect">
            <a:avLst/>
          </a:prstGeom>
        </p:spPr>
        <p:txBody>
          <a:bodyPr vert="horz" wrap="square" lIns="0" tIns="13335" rIns="0" bIns="0" rtlCol="0">
            <a:spAutoFit/>
          </a:bodyPr>
          <a:lstStyle/>
          <a:p>
            <a:pPr algn="ctr">
              <a:spcBef>
                <a:spcPts val="105"/>
              </a:spcBef>
            </a:pPr>
            <a:r>
              <a:rPr sz="800" i="1" spc="-10" dirty="0">
                <a:latin typeface="メイリオ"/>
                <a:cs typeface="メイリオ"/>
              </a:rPr>
              <a:t>②申請チェック・</a:t>
            </a:r>
            <a:endParaRPr sz="800">
              <a:latin typeface="メイリオ"/>
              <a:cs typeface="メイリオ"/>
            </a:endParaRPr>
          </a:p>
          <a:p>
            <a:pPr algn="ctr">
              <a:lnSpc>
                <a:spcPct val="100000"/>
              </a:lnSpc>
            </a:pPr>
            <a:r>
              <a:rPr sz="800" i="1" spc="-20" dirty="0">
                <a:latin typeface="メイリオ"/>
                <a:cs typeface="メイリオ"/>
              </a:rPr>
              <a:t>自動承認</a:t>
            </a:r>
            <a:endParaRPr sz="800">
              <a:latin typeface="メイリオ"/>
              <a:cs typeface="メイリオ"/>
            </a:endParaRPr>
          </a:p>
        </p:txBody>
      </p:sp>
      <p:grpSp>
        <p:nvGrpSpPr>
          <p:cNvPr id="120" name="object 120"/>
          <p:cNvGrpSpPr/>
          <p:nvPr/>
        </p:nvGrpSpPr>
        <p:grpSpPr>
          <a:xfrm>
            <a:off x="7946135" y="3035680"/>
            <a:ext cx="1248410" cy="369570"/>
            <a:chOff x="6422135" y="3035680"/>
            <a:chExt cx="1248410" cy="369570"/>
          </a:xfrm>
        </p:grpSpPr>
        <p:sp>
          <p:nvSpPr>
            <p:cNvPr id="121" name="object 121"/>
            <p:cNvSpPr/>
            <p:nvPr/>
          </p:nvSpPr>
          <p:spPr>
            <a:xfrm>
              <a:off x="6664451" y="3038855"/>
              <a:ext cx="1003300" cy="363220"/>
            </a:xfrm>
            <a:custGeom>
              <a:avLst/>
              <a:gdLst/>
              <a:ahLst/>
              <a:cxnLst/>
              <a:rect l="l" t="t" r="r" b="b"/>
              <a:pathLst>
                <a:path w="1003300" h="363220">
                  <a:moveTo>
                    <a:pt x="0" y="362712"/>
                  </a:moveTo>
                  <a:lnTo>
                    <a:pt x="1002792" y="362712"/>
                  </a:lnTo>
                  <a:lnTo>
                    <a:pt x="1002792" y="0"/>
                  </a:lnTo>
                  <a:lnTo>
                    <a:pt x="0" y="0"/>
                  </a:lnTo>
                  <a:lnTo>
                    <a:pt x="0" y="362712"/>
                  </a:lnTo>
                  <a:close/>
                </a:path>
              </a:pathLst>
            </a:custGeom>
            <a:ln w="6350">
              <a:solidFill>
                <a:srgbClr val="A6A6A6"/>
              </a:solidFill>
            </a:ln>
          </p:spPr>
          <p:txBody>
            <a:bodyPr wrap="square" lIns="0" tIns="0" rIns="0" bIns="0" rtlCol="0"/>
            <a:lstStyle/>
            <a:p>
              <a:endParaRPr/>
            </a:p>
          </p:txBody>
        </p:sp>
        <p:pic>
          <p:nvPicPr>
            <p:cNvPr id="122" name="object 122"/>
            <p:cNvPicPr/>
            <p:nvPr/>
          </p:nvPicPr>
          <p:blipFill>
            <a:blip r:embed="rId35" cstate="print"/>
            <a:stretch>
              <a:fillRect/>
            </a:stretch>
          </p:blipFill>
          <p:spPr>
            <a:xfrm>
              <a:off x="6422135" y="3090671"/>
              <a:ext cx="237743" cy="237743"/>
            </a:xfrm>
            <a:prstGeom prst="rect">
              <a:avLst/>
            </a:prstGeom>
          </p:spPr>
        </p:pic>
      </p:grpSp>
      <p:sp>
        <p:nvSpPr>
          <p:cNvPr id="123" name="object 123"/>
          <p:cNvSpPr txBox="1"/>
          <p:nvPr/>
        </p:nvSpPr>
        <p:spPr>
          <a:xfrm>
            <a:off x="8217535" y="3117341"/>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銀行</a:t>
            </a:r>
            <a:endParaRPr sz="1050">
              <a:latin typeface="メイリオ"/>
              <a:cs typeface="メイリオ"/>
            </a:endParaRPr>
          </a:p>
        </p:txBody>
      </p:sp>
      <p:grpSp>
        <p:nvGrpSpPr>
          <p:cNvPr id="124" name="object 124"/>
          <p:cNvGrpSpPr/>
          <p:nvPr/>
        </p:nvGrpSpPr>
        <p:grpSpPr>
          <a:xfrm>
            <a:off x="8540368" y="2345308"/>
            <a:ext cx="402590" cy="722630"/>
            <a:chOff x="7016368" y="2345308"/>
            <a:chExt cx="402590" cy="722630"/>
          </a:xfrm>
        </p:grpSpPr>
        <p:sp>
          <p:nvSpPr>
            <p:cNvPr id="125" name="object 125"/>
            <p:cNvSpPr/>
            <p:nvPr/>
          </p:nvSpPr>
          <p:spPr>
            <a:xfrm>
              <a:off x="7019543" y="2348483"/>
              <a:ext cx="396240" cy="304800"/>
            </a:xfrm>
            <a:custGeom>
              <a:avLst/>
              <a:gdLst/>
              <a:ahLst/>
              <a:cxnLst/>
              <a:rect l="l" t="t" r="r" b="b"/>
              <a:pathLst>
                <a:path w="396240" h="304800">
                  <a:moveTo>
                    <a:pt x="0" y="304800"/>
                  </a:moveTo>
                  <a:lnTo>
                    <a:pt x="396240" y="304800"/>
                  </a:lnTo>
                  <a:lnTo>
                    <a:pt x="396240" y="0"/>
                  </a:lnTo>
                  <a:lnTo>
                    <a:pt x="0" y="0"/>
                  </a:lnTo>
                  <a:lnTo>
                    <a:pt x="0" y="304800"/>
                  </a:lnTo>
                  <a:close/>
                </a:path>
              </a:pathLst>
            </a:custGeom>
            <a:ln w="6350">
              <a:solidFill>
                <a:srgbClr val="A6A6A6"/>
              </a:solidFill>
            </a:ln>
          </p:spPr>
          <p:txBody>
            <a:bodyPr wrap="square" lIns="0" tIns="0" rIns="0" bIns="0" rtlCol="0"/>
            <a:lstStyle/>
            <a:p>
              <a:endParaRPr/>
            </a:p>
          </p:txBody>
        </p:sp>
        <p:pic>
          <p:nvPicPr>
            <p:cNvPr id="126" name="object 126"/>
            <p:cNvPicPr/>
            <p:nvPr/>
          </p:nvPicPr>
          <p:blipFill>
            <a:blip r:embed="rId12" cstate="print"/>
            <a:stretch>
              <a:fillRect/>
            </a:stretch>
          </p:blipFill>
          <p:spPr>
            <a:xfrm>
              <a:off x="7025639" y="2346959"/>
              <a:ext cx="213359" cy="160019"/>
            </a:xfrm>
            <a:prstGeom prst="rect">
              <a:avLst/>
            </a:prstGeom>
          </p:spPr>
        </p:pic>
        <p:pic>
          <p:nvPicPr>
            <p:cNvPr id="127" name="object 127"/>
            <p:cNvPicPr/>
            <p:nvPr/>
          </p:nvPicPr>
          <p:blipFill>
            <a:blip r:embed="rId12" cstate="print"/>
            <a:stretch>
              <a:fillRect/>
            </a:stretch>
          </p:blipFill>
          <p:spPr>
            <a:xfrm>
              <a:off x="7110983" y="2406395"/>
              <a:ext cx="213359" cy="160019"/>
            </a:xfrm>
            <a:prstGeom prst="rect">
              <a:avLst/>
            </a:prstGeom>
          </p:spPr>
        </p:pic>
        <p:pic>
          <p:nvPicPr>
            <p:cNvPr id="128" name="object 128"/>
            <p:cNvPicPr/>
            <p:nvPr/>
          </p:nvPicPr>
          <p:blipFill>
            <a:blip r:embed="rId12" cstate="print"/>
            <a:stretch>
              <a:fillRect/>
            </a:stretch>
          </p:blipFill>
          <p:spPr>
            <a:xfrm>
              <a:off x="7187183" y="2456687"/>
              <a:ext cx="213359" cy="160020"/>
            </a:xfrm>
            <a:prstGeom prst="rect">
              <a:avLst/>
            </a:prstGeom>
          </p:spPr>
        </p:pic>
        <p:sp>
          <p:nvSpPr>
            <p:cNvPr id="129" name="object 129"/>
            <p:cNvSpPr/>
            <p:nvPr/>
          </p:nvSpPr>
          <p:spPr>
            <a:xfrm>
              <a:off x="7191755" y="2645663"/>
              <a:ext cx="76200" cy="422275"/>
            </a:xfrm>
            <a:custGeom>
              <a:avLst/>
              <a:gdLst/>
              <a:ahLst/>
              <a:cxnLst/>
              <a:rect l="l" t="t" r="r" b="b"/>
              <a:pathLst>
                <a:path w="76200" h="422275">
                  <a:moveTo>
                    <a:pt x="31750" y="345948"/>
                  </a:moveTo>
                  <a:lnTo>
                    <a:pt x="0" y="345948"/>
                  </a:lnTo>
                  <a:lnTo>
                    <a:pt x="38100" y="422148"/>
                  </a:lnTo>
                  <a:lnTo>
                    <a:pt x="69850" y="358648"/>
                  </a:lnTo>
                  <a:lnTo>
                    <a:pt x="31750" y="358648"/>
                  </a:lnTo>
                  <a:lnTo>
                    <a:pt x="31750" y="345948"/>
                  </a:lnTo>
                  <a:close/>
                </a:path>
                <a:path w="76200" h="422275">
                  <a:moveTo>
                    <a:pt x="44450" y="0"/>
                  </a:moveTo>
                  <a:lnTo>
                    <a:pt x="31750" y="0"/>
                  </a:lnTo>
                  <a:lnTo>
                    <a:pt x="31750" y="358648"/>
                  </a:lnTo>
                  <a:lnTo>
                    <a:pt x="44450" y="358648"/>
                  </a:lnTo>
                  <a:lnTo>
                    <a:pt x="44450" y="0"/>
                  </a:lnTo>
                  <a:close/>
                </a:path>
                <a:path w="76200" h="422275">
                  <a:moveTo>
                    <a:pt x="76200" y="345948"/>
                  </a:moveTo>
                  <a:lnTo>
                    <a:pt x="44450" y="345948"/>
                  </a:lnTo>
                  <a:lnTo>
                    <a:pt x="44450" y="358648"/>
                  </a:lnTo>
                  <a:lnTo>
                    <a:pt x="69850" y="358648"/>
                  </a:lnTo>
                  <a:lnTo>
                    <a:pt x="76200" y="345948"/>
                  </a:lnTo>
                  <a:close/>
                </a:path>
              </a:pathLst>
            </a:custGeom>
            <a:solidFill>
              <a:srgbClr val="A6A6A6"/>
            </a:solidFill>
          </p:spPr>
          <p:txBody>
            <a:bodyPr wrap="square" lIns="0" tIns="0" rIns="0" bIns="0" rtlCol="0"/>
            <a:lstStyle/>
            <a:p>
              <a:endParaRPr/>
            </a:p>
          </p:txBody>
        </p:sp>
      </p:grpSp>
      <p:sp>
        <p:nvSpPr>
          <p:cNvPr id="130" name="object 130"/>
          <p:cNvSpPr txBox="1"/>
          <p:nvPr/>
        </p:nvSpPr>
        <p:spPr>
          <a:xfrm>
            <a:off x="8130286" y="2686305"/>
            <a:ext cx="638175" cy="269875"/>
          </a:xfrm>
          <a:prstGeom prst="rect">
            <a:avLst/>
          </a:prstGeom>
        </p:spPr>
        <p:txBody>
          <a:bodyPr vert="horz" wrap="square" lIns="0" tIns="13335" rIns="0" bIns="0" rtlCol="0">
            <a:spAutoFit/>
          </a:bodyPr>
          <a:lstStyle/>
          <a:p>
            <a:pPr marL="12700" marR="5080" indent="51435">
              <a:spcBef>
                <a:spcPts val="105"/>
              </a:spcBef>
            </a:pPr>
            <a:r>
              <a:rPr sz="800" i="1" spc="-10" dirty="0">
                <a:latin typeface="メイリオ"/>
                <a:cs typeface="メイリオ"/>
              </a:rPr>
              <a:t>②デジタル通貨への交換</a:t>
            </a:r>
            <a:endParaRPr sz="800">
              <a:latin typeface="メイリオ"/>
              <a:cs typeface="メイリオ"/>
            </a:endParaRPr>
          </a:p>
        </p:txBody>
      </p:sp>
      <p:grpSp>
        <p:nvGrpSpPr>
          <p:cNvPr id="131" name="object 131"/>
          <p:cNvGrpSpPr/>
          <p:nvPr/>
        </p:nvGrpSpPr>
        <p:grpSpPr>
          <a:xfrm>
            <a:off x="8606029" y="3099817"/>
            <a:ext cx="352425" cy="268605"/>
            <a:chOff x="7082028" y="3099816"/>
            <a:chExt cx="352425" cy="268605"/>
          </a:xfrm>
        </p:grpSpPr>
        <p:pic>
          <p:nvPicPr>
            <p:cNvPr id="132" name="object 132"/>
            <p:cNvPicPr/>
            <p:nvPr/>
          </p:nvPicPr>
          <p:blipFill>
            <a:blip r:embed="rId36" cstate="print"/>
            <a:stretch>
              <a:fillRect/>
            </a:stretch>
          </p:blipFill>
          <p:spPr>
            <a:xfrm>
              <a:off x="7082028" y="3099816"/>
              <a:ext cx="192024" cy="160020"/>
            </a:xfrm>
            <a:prstGeom prst="rect">
              <a:avLst/>
            </a:prstGeom>
          </p:spPr>
        </p:pic>
        <p:pic>
          <p:nvPicPr>
            <p:cNvPr id="133" name="object 133"/>
            <p:cNvPicPr/>
            <p:nvPr/>
          </p:nvPicPr>
          <p:blipFill>
            <a:blip r:embed="rId12" cstate="print"/>
            <a:stretch>
              <a:fillRect/>
            </a:stretch>
          </p:blipFill>
          <p:spPr>
            <a:xfrm>
              <a:off x="7144512" y="3159252"/>
              <a:ext cx="214883" cy="160020"/>
            </a:xfrm>
            <a:prstGeom prst="rect">
              <a:avLst/>
            </a:prstGeom>
          </p:spPr>
        </p:pic>
        <p:pic>
          <p:nvPicPr>
            <p:cNvPr id="134" name="object 134"/>
            <p:cNvPicPr/>
            <p:nvPr/>
          </p:nvPicPr>
          <p:blipFill>
            <a:blip r:embed="rId12" cstate="print"/>
            <a:stretch>
              <a:fillRect/>
            </a:stretch>
          </p:blipFill>
          <p:spPr>
            <a:xfrm>
              <a:off x="7220712" y="3208020"/>
              <a:ext cx="213359" cy="160019"/>
            </a:xfrm>
            <a:prstGeom prst="rect">
              <a:avLst/>
            </a:prstGeom>
          </p:spPr>
        </p:pic>
      </p:grpSp>
      <p:sp>
        <p:nvSpPr>
          <p:cNvPr id="135" name="object 135"/>
          <p:cNvSpPr txBox="1"/>
          <p:nvPr/>
        </p:nvSpPr>
        <p:spPr>
          <a:xfrm>
            <a:off x="8964930" y="3259583"/>
            <a:ext cx="535940" cy="269875"/>
          </a:xfrm>
          <a:prstGeom prst="rect">
            <a:avLst/>
          </a:prstGeom>
        </p:spPr>
        <p:txBody>
          <a:bodyPr vert="horz" wrap="square" lIns="0" tIns="13335" rIns="0" bIns="0" rtlCol="0">
            <a:spAutoFit/>
          </a:bodyPr>
          <a:lstStyle/>
          <a:p>
            <a:pPr marL="62865" marR="5080" indent="-50800">
              <a:spcBef>
                <a:spcPts val="105"/>
              </a:spcBef>
            </a:pPr>
            <a:r>
              <a:rPr sz="800" i="1" spc="-10" dirty="0">
                <a:latin typeface="メイリオ"/>
                <a:cs typeface="メイリオ"/>
              </a:rPr>
              <a:t>③デジタル</a:t>
            </a:r>
            <a:r>
              <a:rPr sz="800" i="1" spc="-15" dirty="0">
                <a:latin typeface="メイリオ"/>
                <a:cs typeface="メイリオ"/>
              </a:rPr>
              <a:t>通貨発行</a:t>
            </a:r>
            <a:endParaRPr sz="800">
              <a:latin typeface="メイリオ"/>
              <a:cs typeface="メイリオ"/>
            </a:endParaRPr>
          </a:p>
        </p:txBody>
      </p:sp>
      <p:grpSp>
        <p:nvGrpSpPr>
          <p:cNvPr id="136" name="object 136"/>
          <p:cNvGrpSpPr/>
          <p:nvPr/>
        </p:nvGrpSpPr>
        <p:grpSpPr>
          <a:xfrm>
            <a:off x="2549653" y="5824728"/>
            <a:ext cx="1160145" cy="562610"/>
            <a:chOff x="1025652" y="5824728"/>
            <a:chExt cx="1160145" cy="562610"/>
          </a:xfrm>
        </p:grpSpPr>
        <p:pic>
          <p:nvPicPr>
            <p:cNvPr id="137" name="object 137"/>
            <p:cNvPicPr/>
            <p:nvPr/>
          </p:nvPicPr>
          <p:blipFill>
            <a:blip r:embed="rId37" cstate="print"/>
            <a:stretch>
              <a:fillRect/>
            </a:stretch>
          </p:blipFill>
          <p:spPr>
            <a:xfrm>
              <a:off x="1025652" y="5855208"/>
              <a:ext cx="1159751" cy="460260"/>
            </a:xfrm>
            <a:prstGeom prst="rect">
              <a:avLst/>
            </a:prstGeom>
          </p:spPr>
        </p:pic>
        <p:pic>
          <p:nvPicPr>
            <p:cNvPr id="138" name="object 138"/>
            <p:cNvPicPr/>
            <p:nvPr/>
          </p:nvPicPr>
          <p:blipFill>
            <a:blip r:embed="rId38" cstate="print"/>
            <a:stretch>
              <a:fillRect/>
            </a:stretch>
          </p:blipFill>
          <p:spPr>
            <a:xfrm>
              <a:off x="1120140" y="5824728"/>
              <a:ext cx="970800" cy="562356"/>
            </a:xfrm>
            <a:prstGeom prst="rect">
              <a:avLst/>
            </a:prstGeom>
          </p:spPr>
        </p:pic>
        <p:sp>
          <p:nvSpPr>
            <p:cNvPr id="139" name="object 139"/>
            <p:cNvSpPr/>
            <p:nvPr/>
          </p:nvSpPr>
          <p:spPr>
            <a:xfrm>
              <a:off x="1056132" y="5885688"/>
              <a:ext cx="1049020" cy="349250"/>
            </a:xfrm>
            <a:custGeom>
              <a:avLst/>
              <a:gdLst/>
              <a:ahLst/>
              <a:cxnLst/>
              <a:rect l="l" t="t" r="r" b="b"/>
              <a:pathLst>
                <a:path w="1049020" h="349250">
                  <a:moveTo>
                    <a:pt x="1048512" y="0"/>
                  </a:moveTo>
                  <a:lnTo>
                    <a:pt x="0" y="0"/>
                  </a:lnTo>
                  <a:lnTo>
                    <a:pt x="0" y="348996"/>
                  </a:lnTo>
                  <a:lnTo>
                    <a:pt x="1048512" y="348996"/>
                  </a:lnTo>
                  <a:lnTo>
                    <a:pt x="1048512" y="0"/>
                  </a:lnTo>
                  <a:close/>
                </a:path>
              </a:pathLst>
            </a:custGeom>
            <a:solidFill>
              <a:srgbClr val="FFFFFF"/>
            </a:solidFill>
          </p:spPr>
          <p:txBody>
            <a:bodyPr wrap="square" lIns="0" tIns="0" rIns="0" bIns="0" rtlCol="0"/>
            <a:lstStyle/>
            <a:p>
              <a:endParaRPr/>
            </a:p>
          </p:txBody>
        </p:sp>
        <p:sp>
          <p:nvSpPr>
            <p:cNvPr id="140" name="object 140"/>
            <p:cNvSpPr/>
            <p:nvPr/>
          </p:nvSpPr>
          <p:spPr>
            <a:xfrm>
              <a:off x="1056132" y="5885688"/>
              <a:ext cx="1049020" cy="349250"/>
            </a:xfrm>
            <a:custGeom>
              <a:avLst/>
              <a:gdLst/>
              <a:ahLst/>
              <a:cxnLst/>
              <a:rect l="l" t="t" r="r" b="b"/>
              <a:pathLst>
                <a:path w="1049020" h="349250">
                  <a:moveTo>
                    <a:pt x="0" y="348996"/>
                  </a:moveTo>
                  <a:lnTo>
                    <a:pt x="1048512" y="348996"/>
                  </a:lnTo>
                  <a:lnTo>
                    <a:pt x="1048512" y="0"/>
                  </a:lnTo>
                  <a:lnTo>
                    <a:pt x="0" y="0"/>
                  </a:lnTo>
                  <a:lnTo>
                    <a:pt x="0" y="348996"/>
                  </a:lnTo>
                  <a:close/>
                </a:path>
              </a:pathLst>
            </a:custGeom>
            <a:ln w="9525">
              <a:solidFill>
                <a:srgbClr val="BEBEBE"/>
              </a:solidFill>
            </a:ln>
          </p:spPr>
          <p:txBody>
            <a:bodyPr wrap="square" lIns="0" tIns="0" rIns="0" bIns="0" rtlCol="0"/>
            <a:lstStyle/>
            <a:p>
              <a:endParaRPr/>
            </a:p>
          </p:txBody>
        </p:sp>
      </p:grpSp>
      <p:sp>
        <p:nvSpPr>
          <p:cNvPr id="141" name="object 141"/>
          <p:cNvSpPr txBox="1"/>
          <p:nvPr/>
        </p:nvSpPr>
        <p:spPr>
          <a:xfrm>
            <a:off x="2741167" y="5859272"/>
            <a:ext cx="726440" cy="361950"/>
          </a:xfrm>
          <a:prstGeom prst="rect">
            <a:avLst/>
          </a:prstGeom>
        </p:spPr>
        <p:txBody>
          <a:bodyPr vert="horz" wrap="square" lIns="0" tIns="13335" rIns="0" bIns="0" rtlCol="0">
            <a:spAutoFit/>
          </a:bodyPr>
          <a:lstStyle/>
          <a:p>
            <a:pPr marL="52069">
              <a:spcBef>
                <a:spcPts val="105"/>
              </a:spcBef>
            </a:pPr>
            <a:r>
              <a:rPr sz="1100" b="1" spc="-10" dirty="0">
                <a:latin typeface="メイリオ"/>
                <a:cs typeface="メイリオ"/>
              </a:rPr>
              <a:t>流通性 </a:t>
            </a:r>
            <a:r>
              <a:rPr sz="1100" b="1" spc="-25" dirty="0">
                <a:latin typeface="メイリオ"/>
                <a:cs typeface="メイリオ"/>
              </a:rPr>
              <a:t>or</a:t>
            </a:r>
            <a:endParaRPr sz="1100">
              <a:latin typeface="メイリオ"/>
              <a:cs typeface="メイリオ"/>
            </a:endParaRPr>
          </a:p>
          <a:p>
            <a:pPr marL="12700"/>
            <a:r>
              <a:rPr sz="1100" b="1" spc="-10" dirty="0">
                <a:latin typeface="メイリオ"/>
                <a:cs typeface="メイリオ"/>
              </a:rPr>
              <a:t>相互運用性</a:t>
            </a:r>
            <a:endParaRPr sz="1100">
              <a:latin typeface="メイリオ"/>
              <a:cs typeface="メイリオ"/>
            </a:endParaRPr>
          </a:p>
        </p:txBody>
      </p:sp>
      <p:grpSp>
        <p:nvGrpSpPr>
          <p:cNvPr id="142" name="object 142"/>
          <p:cNvGrpSpPr/>
          <p:nvPr/>
        </p:nvGrpSpPr>
        <p:grpSpPr>
          <a:xfrm>
            <a:off x="2368296" y="5751577"/>
            <a:ext cx="373380" cy="396875"/>
            <a:chOff x="844296" y="5751576"/>
            <a:chExt cx="373380" cy="396875"/>
          </a:xfrm>
        </p:grpSpPr>
        <p:pic>
          <p:nvPicPr>
            <p:cNvPr id="143" name="object 143"/>
            <p:cNvPicPr/>
            <p:nvPr/>
          </p:nvPicPr>
          <p:blipFill>
            <a:blip r:embed="rId39" cstate="print"/>
            <a:stretch>
              <a:fillRect/>
            </a:stretch>
          </p:blipFill>
          <p:spPr>
            <a:xfrm>
              <a:off x="880872" y="5754624"/>
              <a:ext cx="300177" cy="349034"/>
            </a:xfrm>
            <a:prstGeom prst="rect">
              <a:avLst/>
            </a:prstGeom>
          </p:spPr>
        </p:pic>
        <p:pic>
          <p:nvPicPr>
            <p:cNvPr id="144" name="object 144"/>
            <p:cNvPicPr/>
            <p:nvPr/>
          </p:nvPicPr>
          <p:blipFill>
            <a:blip r:embed="rId40" cstate="print"/>
            <a:stretch>
              <a:fillRect/>
            </a:stretch>
          </p:blipFill>
          <p:spPr>
            <a:xfrm>
              <a:off x="844296" y="5751576"/>
              <a:ext cx="373341" cy="396252"/>
            </a:xfrm>
            <a:prstGeom prst="rect">
              <a:avLst/>
            </a:prstGeom>
          </p:spPr>
        </p:pic>
        <p:pic>
          <p:nvPicPr>
            <p:cNvPr id="145" name="object 145"/>
            <p:cNvPicPr/>
            <p:nvPr/>
          </p:nvPicPr>
          <p:blipFill>
            <a:blip r:embed="rId41" cstate="print"/>
            <a:stretch>
              <a:fillRect/>
            </a:stretch>
          </p:blipFill>
          <p:spPr>
            <a:xfrm>
              <a:off x="907161" y="5780913"/>
              <a:ext cx="198881" cy="247650"/>
            </a:xfrm>
            <a:prstGeom prst="rect">
              <a:avLst/>
            </a:prstGeom>
          </p:spPr>
        </p:pic>
      </p:grpSp>
      <p:sp>
        <p:nvSpPr>
          <p:cNvPr id="146" name="object 146"/>
          <p:cNvSpPr txBox="1"/>
          <p:nvPr/>
        </p:nvSpPr>
        <p:spPr>
          <a:xfrm>
            <a:off x="2465325" y="5787949"/>
            <a:ext cx="129539"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A</a:t>
            </a:r>
            <a:endParaRPr sz="1100">
              <a:latin typeface="メイリオ"/>
              <a:cs typeface="メイリオ"/>
            </a:endParaRPr>
          </a:p>
        </p:txBody>
      </p:sp>
      <p:sp>
        <p:nvSpPr>
          <p:cNvPr id="147" name="object 147"/>
          <p:cNvSpPr txBox="1"/>
          <p:nvPr/>
        </p:nvSpPr>
        <p:spPr>
          <a:xfrm>
            <a:off x="3686936" y="5870244"/>
            <a:ext cx="1046480" cy="514350"/>
          </a:xfrm>
          <a:prstGeom prst="rect">
            <a:avLst/>
          </a:prstGeom>
        </p:spPr>
        <p:txBody>
          <a:bodyPr vert="horz" wrap="square" lIns="0" tIns="12700" rIns="0" bIns="0" rtlCol="0">
            <a:spAutoFit/>
          </a:bodyPr>
          <a:lstStyle/>
          <a:p>
            <a:pPr marL="12700" marR="5080" algn="just">
              <a:spcBef>
                <a:spcPts val="100"/>
              </a:spcBef>
            </a:pPr>
            <a:r>
              <a:rPr sz="800" spc="-5" dirty="0">
                <a:latin typeface="メイリオ"/>
                <a:cs typeface="メイリオ"/>
              </a:rPr>
              <a:t>広く企業に給付するデ</a:t>
            </a:r>
            <a:r>
              <a:rPr sz="800" spc="-15" dirty="0">
                <a:latin typeface="メイリオ"/>
                <a:cs typeface="メイリオ"/>
              </a:rPr>
              <a:t>ジタル通貨は高い流通</a:t>
            </a:r>
            <a:r>
              <a:rPr sz="800" spc="-5" dirty="0">
                <a:latin typeface="メイリオ"/>
                <a:cs typeface="メイリオ"/>
              </a:rPr>
              <a:t>性、もしくは相互運用</a:t>
            </a:r>
            <a:r>
              <a:rPr sz="800" spc="-15" dirty="0">
                <a:latin typeface="メイリオ"/>
                <a:cs typeface="メイリオ"/>
              </a:rPr>
              <a:t>性が必要</a:t>
            </a:r>
            <a:endParaRPr sz="800">
              <a:latin typeface="メイリオ"/>
              <a:cs typeface="メイリオ"/>
            </a:endParaRPr>
          </a:p>
        </p:txBody>
      </p:sp>
      <p:grpSp>
        <p:nvGrpSpPr>
          <p:cNvPr id="148" name="object 148"/>
          <p:cNvGrpSpPr/>
          <p:nvPr/>
        </p:nvGrpSpPr>
        <p:grpSpPr>
          <a:xfrm>
            <a:off x="2369819" y="6021324"/>
            <a:ext cx="372110" cy="396875"/>
            <a:chOff x="845819" y="6021323"/>
            <a:chExt cx="372110" cy="396875"/>
          </a:xfrm>
        </p:grpSpPr>
        <p:pic>
          <p:nvPicPr>
            <p:cNvPr id="149" name="object 149"/>
            <p:cNvPicPr/>
            <p:nvPr/>
          </p:nvPicPr>
          <p:blipFill>
            <a:blip r:embed="rId39" cstate="print"/>
            <a:stretch>
              <a:fillRect/>
            </a:stretch>
          </p:blipFill>
          <p:spPr>
            <a:xfrm>
              <a:off x="880871" y="6024371"/>
              <a:ext cx="300177" cy="349034"/>
            </a:xfrm>
            <a:prstGeom prst="rect">
              <a:avLst/>
            </a:prstGeom>
          </p:spPr>
        </p:pic>
        <p:pic>
          <p:nvPicPr>
            <p:cNvPr id="150" name="object 150"/>
            <p:cNvPicPr/>
            <p:nvPr/>
          </p:nvPicPr>
          <p:blipFill>
            <a:blip r:embed="rId42" cstate="print"/>
            <a:stretch>
              <a:fillRect/>
            </a:stretch>
          </p:blipFill>
          <p:spPr>
            <a:xfrm>
              <a:off x="845819" y="6021323"/>
              <a:ext cx="371843" cy="396252"/>
            </a:xfrm>
            <a:prstGeom prst="rect">
              <a:avLst/>
            </a:prstGeom>
          </p:spPr>
        </p:pic>
        <p:pic>
          <p:nvPicPr>
            <p:cNvPr id="151" name="object 151"/>
            <p:cNvPicPr/>
            <p:nvPr/>
          </p:nvPicPr>
          <p:blipFill>
            <a:blip r:embed="rId41" cstate="print"/>
            <a:stretch>
              <a:fillRect/>
            </a:stretch>
          </p:blipFill>
          <p:spPr>
            <a:xfrm>
              <a:off x="907160" y="6050660"/>
              <a:ext cx="198881" cy="247650"/>
            </a:xfrm>
            <a:prstGeom prst="rect">
              <a:avLst/>
            </a:prstGeom>
          </p:spPr>
        </p:pic>
      </p:grpSp>
      <p:sp>
        <p:nvSpPr>
          <p:cNvPr id="152" name="object 152"/>
          <p:cNvSpPr txBox="1"/>
          <p:nvPr/>
        </p:nvSpPr>
        <p:spPr>
          <a:xfrm>
            <a:off x="2466847" y="6057697"/>
            <a:ext cx="128270"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B</a:t>
            </a:r>
            <a:endParaRPr sz="1100">
              <a:latin typeface="メイリオ"/>
              <a:cs typeface="メイリオ"/>
            </a:endParaRPr>
          </a:p>
        </p:txBody>
      </p:sp>
      <p:grpSp>
        <p:nvGrpSpPr>
          <p:cNvPr id="153" name="object 153"/>
          <p:cNvGrpSpPr/>
          <p:nvPr/>
        </p:nvGrpSpPr>
        <p:grpSpPr>
          <a:xfrm>
            <a:off x="8971660" y="943228"/>
            <a:ext cx="204470" cy="128270"/>
            <a:chOff x="7447660" y="943228"/>
            <a:chExt cx="204470" cy="128270"/>
          </a:xfrm>
        </p:grpSpPr>
        <p:pic>
          <p:nvPicPr>
            <p:cNvPr id="154" name="object 154"/>
            <p:cNvPicPr/>
            <p:nvPr/>
          </p:nvPicPr>
          <p:blipFill>
            <a:blip r:embed="rId43" cstate="print"/>
            <a:stretch>
              <a:fillRect/>
            </a:stretch>
          </p:blipFill>
          <p:spPr>
            <a:xfrm>
              <a:off x="7450835" y="946403"/>
              <a:ext cx="198120" cy="121920"/>
            </a:xfrm>
            <a:prstGeom prst="rect">
              <a:avLst/>
            </a:prstGeom>
          </p:spPr>
        </p:pic>
        <p:sp>
          <p:nvSpPr>
            <p:cNvPr id="155" name="object 155"/>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156" name="object 156"/>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grpSp>
        <p:nvGrpSpPr>
          <p:cNvPr id="157" name="object 157"/>
          <p:cNvGrpSpPr/>
          <p:nvPr/>
        </p:nvGrpSpPr>
        <p:grpSpPr>
          <a:xfrm>
            <a:off x="6405371" y="2679192"/>
            <a:ext cx="1835150" cy="1675130"/>
            <a:chOff x="4881371" y="2679192"/>
            <a:chExt cx="1835150" cy="1675130"/>
          </a:xfrm>
        </p:grpSpPr>
        <p:pic>
          <p:nvPicPr>
            <p:cNvPr id="158" name="object 158"/>
            <p:cNvPicPr/>
            <p:nvPr/>
          </p:nvPicPr>
          <p:blipFill>
            <a:blip r:embed="rId44" cstate="print"/>
            <a:stretch>
              <a:fillRect/>
            </a:stretch>
          </p:blipFill>
          <p:spPr>
            <a:xfrm>
              <a:off x="4881371" y="3992880"/>
              <a:ext cx="1834896" cy="361188"/>
            </a:xfrm>
            <a:prstGeom prst="rect">
              <a:avLst/>
            </a:prstGeom>
          </p:spPr>
        </p:pic>
        <p:sp>
          <p:nvSpPr>
            <p:cNvPr id="159" name="object 159"/>
            <p:cNvSpPr/>
            <p:nvPr/>
          </p:nvSpPr>
          <p:spPr>
            <a:xfrm>
              <a:off x="5753607" y="2679192"/>
              <a:ext cx="76200" cy="1313815"/>
            </a:xfrm>
            <a:custGeom>
              <a:avLst/>
              <a:gdLst/>
              <a:ahLst/>
              <a:cxnLst/>
              <a:rect l="l" t="t" r="r" b="b"/>
              <a:pathLst>
                <a:path w="76200" h="1313814">
                  <a:moveTo>
                    <a:pt x="44401" y="76157"/>
                  </a:moveTo>
                  <a:lnTo>
                    <a:pt x="31701" y="76242"/>
                  </a:lnTo>
                  <a:lnTo>
                    <a:pt x="39369" y="1313688"/>
                  </a:lnTo>
                  <a:lnTo>
                    <a:pt x="52069" y="1313561"/>
                  </a:lnTo>
                  <a:lnTo>
                    <a:pt x="44401" y="76157"/>
                  </a:lnTo>
                  <a:close/>
                </a:path>
                <a:path w="76200" h="1313814">
                  <a:moveTo>
                    <a:pt x="37591" y="0"/>
                  </a:moveTo>
                  <a:lnTo>
                    <a:pt x="0" y="76454"/>
                  </a:lnTo>
                  <a:lnTo>
                    <a:pt x="31701" y="76242"/>
                  </a:lnTo>
                  <a:lnTo>
                    <a:pt x="31622" y="63500"/>
                  </a:lnTo>
                  <a:lnTo>
                    <a:pt x="69872" y="63500"/>
                  </a:lnTo>
                  <a:lnTo>
                    <a:pt x="37591" y="0"/>
                  </a:lnTo>
                  <a:close/>
                </a:path>
                <a:path w="76200" h="1313814">
                  <a:moveTo>
                    <a:pt x="44322" y="63500"/>
                  </a:moveTo>
                  <a:lnTo>
                    <a:pt x="31622" y="63500"/>
                  </a:lnTo>
                  <a:lnTo>
                    <a:pt x="31701" y="76242"/>
                  </a:lnTo>
                  <a:lnTo>
                    <a:pt x="44401" y="76157"/>
                  </a:lnTo>
                  <a:lnTo>
                    <a:pt x="44322" y="63500"/>
                  </a:lnTo>
                  <a:close/>
                </a:path>
                <a:path w="76200" h="1313814">
                  <a:moveTo>
                    <a:pt x="69872" y="63500"/>
                  </a:moveTo>
                  <a:lnTo>
                    <a:pt x="44322" y="63500"/>
                  </a:lnTo>
                  <a:lnTo>
                    <a:pt x="44401" y="76157"/>
                  </a:lnTo>
                  <a:lnTo>
                    <a:pt x="76200" y="75946"/>
                  </a:lnTo>
                  <a:lnTo>
                    <a:pt x="69872" y="63500"/>
                  </a:lnTo>
                  <a:close/>
                </a:path>
              </a:pathLst>
            </a:custGeom>
            <a:solidFill>
              <a:srgbClr val="A6A6A6"/>
            </a:solidFill>
          </p:spPr>
          <p:txBody>
            <a:bodyPr wrap="square" lIns="0" tIns="0" rIns="0" bIns="0" rtlCol="0"/>
            <a:lstStyle/>
            <a:p>
              <a:endParaRPr/>
            </a:p>
          </p:txBody>
        </p:sp>
      </p:grpSp>
      <p:sp>
        <p:nvSpPr>
          <p:cNvPr id="160" name="object 160"/>
          <p:cNvSpPr txBox="1"/>
          <p:nvPr/>
        </p:nvSpPr>
        <p:spPr>
          <a:xfrm>
            <a:off x="6405371" y="3992880"/>
            <a:ext cx="1835150" cy="285975"/>
          </a:xfrm>
          <a:prstGeom prst="rect">
            <a:avLst/>
          </a:prstGeom>
          <a:ln w="6350">
            <a:solidFill>
              <a:srgbClr val="BEBEBE"/>
            </a:solidFill>
          </a:ln>
        </p:spPr>
        <p:txBody>
          <a:bodyPr vert="horz" wrap="square" lIns="0" tIns="39369" rIns="0" bIns="0" rtlCol="0">
            <a:spAutoFit/>
          </a:bodyPr>
          <a:lstStyle/>
          <a:p>
            <a:pPr marR="46355" algn="ctr">
              <a:spcBef>
                <a:spcPts val="309"/>
              </a:spcBef>
            </a:pPr>
            <a:r>
              <a:rPr sz="1200" spc="-135" baseline="3472" dirty="0">
                <a:latin typeface="メイリオ"/>
                <a:cs typeface="メイリオ"/>
              </a:rPr>
              <a:t>①</a:t>
            </a:r>
            <a:r>
              <a:rPr sz="800" spc="-720" dirty="0">
                <a:latin typeface="メイリオ"/>
                <a:cs typeface="メイリオ"/>
              </a:rPr>
              <a:t>①</a:t>
            </a:r>
            <a:r>
              <a:rPr sz="1200" spc="-135" baseline="3472" dirty="0">
                <a:latin typeface="メイリオ"/>
                <a:cs typeface="メイリオ"/>
              </a:rPr>
              <a:t>申</a:t>
            </a:r>
            <a:r>
              <a:rPr sz="800" spc="-720" dirty="0">
                <a:latin typeface="メイリオ"/>
                <a:cs typeface="メイリオ"/>
              </a:rPr>
              <a:t>申</a:t>
            </a:r>
            <a:r>
              <a:rPr sz="1200" spc="-135" baseline="3472" dirty="0">
                <a:latin typeface="メイリオ"/>
                <a:cs typeface="メイリオ"/>
              </a:rPr>
              <a:t>請</a:t>
            </a:r>
            <a:r>
              <a:rPr sz="800" spc="-50" dirty="0">
                <a:latin typeface="メイリオ"/>
                <a:cs typeface="メイリオ"/>
              </a:rPr>
              <a:t>請</a:t>
            </a:r>
            <a:endParaRPr sz="800">
              <a:latin typeface="メイリオ"/>
              <a:cs typeface="メイリオ"/>
            </a:endParaRPr>
          </a:p>
          <a:p>
            <a:pPr marL="36830" algn="ctr"/>
            <a:r>
              <a:rPr sz="800" spc="-10" dirty="0">
                <a:latin typeface="Calibri"/>
                <a:cs typeface="Calibri"/>
              </a:rPr>
              <a:t>(</a:t>
            </a:r>
            <a:r>
              <a:rPr sz="800" spc="-165" dirty="0">
                <a:latin typeface="メイリオ"/>
                <a:cs typeface="メイリオ"/>
              </a:rPr>
              <a:t>企業</a:t>
            </a:r>
            <a:r>
              <a:rPr sz="1200" spc="-727" baseline="3472" dirty="0">
                <a:latin typeface="メイリオ"/>
                <a:cs typeface="メイリオ"/>
              </a:rPr>
              <a:t>オ</a:t>
            </a:r>
            <a:r>
              <a:rPr sz="800" spc="-325" dirty="0">
                <a:latin typeface="メイリオ"/>
                <a:cs typeface="メイリオ"/>
              </a:rPr>
              <a:t>版</a:t>
            </a:r>
            <a:r>
              <a:rPr sz="1200" spc="-727" baseline="3472" dirty="0">
                <a:latin typeface="メイリオ"/>
                <a:cs typeface="メイリオ"/>
              </a:rPr>
              <a:t>ン</a:t>
            </a:r>
            <a:r>
              <a:rPr sz="800" spc="-325" dirty="0">
                <a:latin typeface="メイリオ"/>
                <a:cs typeface="メイリオ"/>
              </a:rPr>
              <a:t>マ</a:t>
            </a:r>
            <a:r>
              <a:rPr sz="1200" spc="-727" baseline="3472" dirty="0">
                <a:latin typeface="メイリオ"/>
                <a:cs typeface="メイリオ"/>
              </a:rPr>
              <a:t>ラ</a:t>
            </a:r>
            <a:r>
              <a:rPr sz="800" spc="-325" dirty="0">
                <a:latin typeface="メイリオ"/>
                <a:cs typeface="メイリオ"/>
              </a:rPr>
              <a:t>イ</a:t>
            </a:r>
            <a:r>
              <a:rPr sz="1200" spc="-727" baseline="3472" dirty="0">
                <a:latin typeface="メイリオ"/>
                <a:cs typeface="メイリオ"/>
              </a:rPr>
              <a:t>イ</a:t>
            </a:r>
            <a:r>
              <a:rPr sz="800" spc="-325" dirty="0">
                <a:latin typeface="メイリオ"/>
                <a:cs typeface="メイリオ"/>
              </a:rPr>
              <a:t>ナ</a:t>
            </a:r>
            <a:r>
              <a:rPr sz="1200" spc="-727" baseline="3472" dirty="0">
                <a:latin typeface="メイリオ"/>
                <a:cs typeface="メイリオ"/>
              </a:rPr>
              <a:t>ン</a:t>
            </a:r>
            <a:r>
              <a:rPr sz="800" spc="-320" dirty="0">
                <a:latin typeface="メイリオ"/>
                <a:cs typeface="メイリオ"/>
              </a:rPr>
              <a:t>ポ</a:t>
            </a:r>
            <a:r>
              <a:rPr sz="1200" spc="-89" baseline="3472" dirty="0">
                <a:latin typeface="Calibri"/>
                <a:cs typeface="Calibri"/>
              </a:rPr>
              <a:t>) </a:t>
            </a:r>
            <a:r>
              <a:rPr sz="800" spc="-5" dirty="0">
                <a:latin typeface="メイリオ"/>
                <a:cs typeface="メイリオ"/>
              </a:rPr>
              <a:t>ータル</a:t>
            </a:r>
            <a:r>
              <a:rPr sz="800" spc="-50" dirty="0">
                <a:latin typeface="Calibri"/>
                <a:cs typeface="Calibri"/>
              </a:rPr>
              <a:t>)</a:t>
            </a:r>
            <a:endParaRPr sz="800">
              <a:latin typeface="Calibri"/>
              <a:cs typeface="Calibri"/>
            </a:endParaRPr>
          </a:p>
        </p:txBody>
      </p:sp>
      <p:grpSp>
        <p:nvGrpSpPr>
          <p:cNvPr id="161" name="object 161"/>
          <p:cNvGrpSpPr/>
          <p:nvPr/>
        </p:nvGrpSpPr>
        <p:grpSpPr>
          <a:xfrm>
            <a:off x="6024372" y="2095245"/>
            <a:ext cx="3815079" cy="3206750"/>
            <a:chOff x="4500371" y="2095245"/>
            <a:chExt cx="3815079" cy="3206750"/>
          </a:xfrm>
        </p:grpSpPr>
        <p:pic>
          <p:nvPicPr>
            <p:cNvPr id="162" name="object 162"/>
            <p:cNvPicPr/>
            <p:nvPr/>
          </p:nvPicPr>
          <p:blipFill>
            <a:blip r:embed="rId29" cstate="print"/>
            <a:stretch>
              <a:fillRect/>
            </a:stretch>
          </p:blipFill>
          <p:spPr>
            <a:xfrm>
              <a:off x="6429755" y="4018788"/>
              <a:ext cx="286511" cy="288036"/>
            </a:xfrm>
            <a:prstGeom prst="rect">
              <a:avLst/>
            </a:prstGeom>
          </p:spPr>
        </p:pic>
        <p:sp>
          <p:nvSpPr>
            <p:cNvPr id="163" name="object 163"/>
            <p:cNvSpPr/>
            <p:nvPr/>
          </p:nvSpPr>
          <p:spPr>
            <a:xfrm>
              <a:off x="5643371" y="2462783"/>
              <a:ext cx="304800" cy="135890"/>
            </a:xfrm>
            <a:custGeom>
              <a:avLst/>
              <a:gdLst/>
              <a:ahLst/>
              <a:cxnLst/>
              <a:rect l="l" t="t" r="r" b="b"/>
              <a:pathLst>
                <a:path w="304800" h="135889">
                  <a:moveTo>
                    <a:pt x="152400" y="0"/>
                  </a:moveTo>
                  <a:lnTo>
                    <a:pt x="93065" y="1781"/>
                  </a:lnTo>
                  <a:lnTo>
                    <a:pt x="44624" y="6635"/>
                  </a:lnTo>
                  <a:lnTo>
                    <a:pt x="11971" y="13823"/>
                  </a:lnTo>
                  <a:lnTo>
                    <a:pt x="0" y="22605"/>
                  </a:lnTo>
                  <a:lnTo>
                    <a:pt x="0" y="113029"/>
                  </a:lnTo>
                  <a:lnTo>
                    <a:pt x="11971" y="121812"/>
                  </a:lnTo>
                  <a:lnTo>
                    <a:pt x="44624" y="129000"/>
                  </a:lnTo>
                  <a:lnTo>
                    <a:pt x="93065" y="133854"/>
                  </a:lnTo>
                  <a:lnTo>
                    <a:pt x="152400" y="135636"/>
                  </a:lnTo>
                  <a:lnTo>
                    <a:pt x="211734" y="133854"/>
                  </a:lnTo>
                  <a:lnTo>
                    <a:pt x="260175" y="129000"/>
                  </a:lnTo>
                  <a:lnTo>
                    <a:pt x="292828" y="121812"/>
                  </a:lnTo>
                  <a:lnTo>
                    <a:pt x="304800" y="113029"/>
                  </a:lnTo>
                  <a:lnTo>
                    <a:pt x="304800" y="22605"/>
                  </a:lnTo>
                  <a:lnTo>
                    <a:pt x="292828" y="13823"/>
                  </a:lnTo>
                  <a:lnTo>
                    <a:pt x="260175" y="6635"/>
                  </a:lnTo>
                  <a:lnTo>
                    <a:pt x="211734" y="1781"/>
                  </a:lnTo>
                  <a:lnTo>
                    <a:pt x="152400" y="0"/>
                  </a:lnTo>
                  <a:close/>
                </a:path>
              </a:pathLst>
            </a:custGeom>
            <a:solidFill>
              <a:srgbClr val="000000"/>
            </a:solidFill>
          </p:spPr>
          <p:txBody>
            <a:bodyPr wrap="square" lIns="0" tIns="0" rIns="0" bIns="0" rtlCol="0"/>
            <a:lstStyle/>
            <a:p>
              <a:endParaRPr/>
            </a:p>
          </p:txBody>
        </p:sp>
        <p:sp>
          <p:nvSpPr>
            <p:cNvPr id="164" name="object 164"/>
            <p:cNvSpPr/>
            <p:nvPr/>
          </p:nvSpPr>
          <p:spPr>
            <a:xfrm>
              <a:off x="5643371" y="2485389"/>
              <a:ext cx="304800" cy="22860"/>
            </a:xfrm>
            <a:custGeom>
              <a:avLst/>
              <a:gdLst/>
              <a:ahLst/>
              <a:cxnLst/>
              <a:rect l="l" t="t" r="r" b="b"/>
              <a:pathLst>
                <a:path w="304800" h="22860">
                  <a:moveTo>
                    <a:pt x="304800" y="0"/>
                  </a:moveTo>
                  <a:lnTo>
                    <a:pt x="292828" y="8782"/>
                  </a:lnTo>
                  <a:lnTo>
                    <a:pt x="260175" y="15970"/>
                  </a:lnTo>
                  <a:lnTo>
                    <a:pt x="211734" y="20824"/>
                  </a:lnTo>
                  <a:lnTo>
                    <a:pt x="152400" y="22606"/>
                  </a:lnTo>
                  <a:lnTo>
                    <a:pt x="93065" y="20824"/>
                  </a:lnTo>
                  <a:lnTo>
                    <a:pt x="44624" y="15970"/>
                  </a:lnTo>
                  <a:lnTo>
                    <a:pt x="11971" y="8782"/>
                  </a:lnTo>
                  <a:lnTo>
                    <a:pt x="0" y="0"/>
                  </a:lnTo>
                </a:path>
              </a:pathLst>
            </a:custGeom>
            <a:ln w="9525">
              <a:solidFill>
                <a:srgbClr val="FFFFFF"/>
              </a:solidFill>
            </a:ln>
          </p:spPr>
          <p:txBody>
            <a:bodyPr wrap="square" lIns="0" tIns="0" rIns="0" bIns="0" rtlCol="0"/>
            <a:lstStyle/>
            <a:p>
              <a:endParaRPr/>
            </a:p>
          </p:txBody>
        </p:sp>
        <p:pic>
          <p:nvPicPr>
            <p:cNvPr id="165" name="object 165"/>
            <p:cNvPicPr/>
            <p:nvPr/>
          </p:nvPicPr>
          <p:blipFill>
            <a:blip r:embed="rId45" cstate="print"/>
            <a:stretch>
              <a:fillRect/>
            </a:stretch>
          </p:blipFill>
          <p:spPr>
            <a:xfrm>
              <a:off x="7755635" y="2327147"/>
              <a:ext cx="559307" cy="345948"/>
            </a:xfrm>
            <a:prstGeom prst="rect">
              <a:avLst/>
            </a:prstGeom>
          </p:spPr>
        </p:pic>
        <p:sp>
          <p:nvSpPr>
            <p:cNvPr id="166" name="object 166"/>
            <p:cNvSpPr/>
            <p:nvPr/>
          </p:nvSpPr>
          <p:spPr>
            <a:xfrm>
              <a:off x="7839455" y="2348483"/>
              <a:ext cx="422275" cy="304800"/>
            </a:xfrm>
            <a:custGeom>
              <a:avLst/>
              <a:gdLst/>
              <a:ahLst/>
              <a:cxnLst/>
              <a:rect l="l" t="t" r="r" b="b"/>
              <a:pathLst>
                <a:path w="422275" h="304800">
                  <a:moveTo>
                    <a:pt x="0" y="304800"/>
                  </a:moveTo>
                  <a:lnTo>
                    <a:pt x="422148" y="304800"/>
                  </a:lnTo>
                  <a:lnTo>
                    <a:pt x="422148" y="0"/>
                  </a:lnTo>
                  <a:lnTo>
                    <a:pt x="0" y="0"/>
                  </a:lnTo>
                  <a:lnTo>
                    <a:pt x="0" y="304800"/>
                  </a:lnTo>
                  <a:close/>
                </a:path>
              </a:pathLst>
            </a:custGeom>
            <a:ln w="6350">
              <a:solidFill>
                <a:srgbClr val="A6A6A6"/>
              </a:solidFill>
            </a:ln>
          </p:spPr>
          <p:txBody>
            <a:bodyPr wrap="square" lIns="0" tIns="0" rIns="0" bIns="0" rtlCol="0"/>
            <a:lstStyle/>
            <a:p>
              <a:endParaRPr/>
            </a:p>
          </p:txBody>
        </p:sp>
        <p:pic>
          <p:nvPicPr>
            <p:cNvPr id="167" name="object 167"/>
            <p:cNvPicPr/>
            <p:nvPr/>
          </p:nvPicPr>
          <p:blipFill>
            <a:blip r:embed="rId9" cstate="print"/>
            <a:stretch>
              <a:fillRect/>
            </a:stretch>
          </p:blipFill>
          <p:spPr>
            <a:xfrm>
              <a:off x="7880603" y="2382011"/>
              <a:ext cx="187451" cy="185927"/>
            </a:xfrm>
            <a:prstGeom prst="rect">
              <a:avLst/>
            </a:prstGeom>
          </p:spPr>
        </p:pic>
        <p:pic>
          <p:nvPicPr>
            <p:cNvPr id="168" name="object 168"/>
            <p:cNvPicPr/>
            <p:nvPr/>
          </p:nvPicPr>
          <p:blipFill>
            <a:blip r:embed="rId9" cstate="print"/>
            <a:stretch>
              <a:fillRect/>
            </a:stretch>
          </p:blipFill>
          <p:spPr>
            <a:xfrm>
              <a:off x="7965947" y="2435351"/>
              <a:ext cx="185927" cy="185927"/>
            </a:xfrm>
            <a:prstGeom prst="rect">
              <a:avLst/>
            </a:prstGeom>
          </p:spPr>
        </p:pic>
        <p:pic>
          <p:nvPicPr>
            <p:cNvPr id="169" name="object 169"/>
            <p:cNvPicPr/>
            <p:nvPr/>
          </p:nvPicPr>
          <p:blipFill>
            <a:blip r:embed="rId9" cstate="print"/>
            <a:stretch>
              <a:fillRect/>
            </a:stretch>
          </p:blipFill>
          <p:spPr>
            <a:xfrm>
              <a:off x="8045195" y="2478023"/>
              <a:ext cx="185927" cy="187451"/>
            </a:xfrm>
            <a:prstGeom prst="rect">
              <a:avLst/>
            </a:prstGeom>
          </p:spPr>
        </p:pic>
        <p:sp>
          <p:nvSpPr>
            <p:cNvPr id="170" name="object 170"/>
            <p:cNvSpPr/>
            <p:nvPr/>
          </p:nvSpPr>
          <p:spPr>
            <a:xfrm>
              <a:off x="4965065" y="2095245"/>
              <a:ext cx="3006090" cy="3206750"/>
            </a:xfrm>
            <a:custGeom>
              <a:avLst/>
              <a:gdLst/>
              <a:ahLst/>
              <a:cxnLst/>
              <a:rect l="l" t="t" r="r" b="b"/>
              <a:pathLst>
                <a:path w="3006090" h="3206750">
                  <a:moveTo>
                    <a:pt x="348996" y="3130689"/>
                  </a:moveTo>
                  <a:lnTo>
                    <a:pt x="317207" y="3130423"/>
                  </a:lnTo>
                  <a:lnTo>
                    <a:pt x="317373" y="3111119"/>
                  </a:lnTo>
                  <a:lnTo>
                    <a:pt x="317119" y="3068320"/>
                  </a:lnTo>
                  <a:lnTo>
                    <a:pt x="316357" y="3026283"/>
                  </a:lnTo>
                  <a:lnTo>
                    <a:pt x="315341" y="2984881"/>
                  </a:lnTo>
                  <a:lnTo>
                    <a:pt x="314071" y="2943987"/>
                  </a:lnTo>
                  <a:lnTo>
                    <a:pt x="312166" y="2903982"/>
                  </a:lnTo>
                  <a:lnTo>
                    <a:pt x="310134" y="2864739"/>
                  </a:lnTo>
                  <a:lnTo>
                    <a:pt x="307594" y="2826385"/>
                  </a:lnTo>
                  <a:lnTo>
                    <a:pt x="301752" y="2752217"/>
                  </a:lnTo>
                  <a:lnTo>
                    <a:pt x="294513" y="2681986"/>
                  </a:lnTo>
                  <a:lnTo>
                    <a:pt x="286131" y="2616200"/>
                  </a:lnTo>
                  <a:lnTo>
                    <a:pt x="276733" y="2555240"/>
                  </a:lnTo>
                  <a:lnTo>
                    <a:pt x="266319" y="2499360"/>
                  </a:lnTo>
                  <a:lnTo>
                    <a:pt x="254889" y="2449068"/>
                  </a:lnTo>
                  <a:lnTo>
                    <a:pt x="242443" y="2404745"/>
                  </a:lnTo>
                  <a:lnTo>
                    <a:pt x="229235" y="2366645"/>
                  </a:lnTo>
                  <a:lnTo>
                    <a:pt x="207899" y="2322195"/>
                  </a:lnTo>
                  <a:lnTo>
                    <a:pt x="194792" y="2304542"/>
                  </a:lnTo>
                  <a:lnTo>
                    <a:pt x="194271" y="2303907"/>
                  </a:lnTo>
                  <a:lnTo>
                    <a:pt x="192278" y="2301494"/>
                  </a:lnTo>
                  <a:lnTo>
                    <a:pt x="191046" y="2300351"/>
                  </a:lnTo>
                  <a:lnTo>
                    <a:pt x="190360" y="2299716"/>
                  </a:lnTo>
                  <a:lnTo>
                    <a:pt x="188455" y="2297938"/>
                  </a:lnTo>
                  <a:lnTo>
                    <a:pt x="188048" y="2297557"/>
                  </a:lnTo>
                  <a:lnTo>
                    <a:pt x="187642" y="2297176"/>
                  </a:lnTo>
                  <a:lnTo>
                    <a:pt x="184785" y="2294509"/>
                  </a:lnTo>
                  <a:lnTo>
                    <a:pt x="184404" y="2294255"/>
                  </a:lnTo>
                  <a:lnTo>
                    <a:pt x="184150" y="2294001"/>
                  </a:lnTo>
                  <a:lnTo>
                    <a:pt x="183896" y="2293874"/>
                  </a:lnTo>
                  <a:lnTo>
                    <a:pt x="176276" y="2289048"/>
                  </a:lnTo>
                  <a:lnTo>
                    <a:pt x="175768" y="2288794"/>
                  </a:lnTo>
                  <a:lnTo>
                    <a:pt x="175387" y="2288540"/>
                  </a:lnTo>
                  <a:lnTo>
                    <a:pt x="174879" y="2288413"/>
                  </a:lnTo>
                  <a:lnTo>
                    <a:pt x="167132" y="2285619"/>
                  </a:lnTo>
                  <a:lnTo>
                    <a:pt x="166624" y="2285365"/>
                  </a:lnTo>
                  <a:lnTo>
                    <a:pt x="166116" y="2285365"/>
                  </a:lnTo>
                  <a:lnTo>
                    <a:pt x="165608" y="2285238"/>
                  </a:lnTo>
                  <a:lnTo>
                    <a:pt x="157734" y="2284603"/>
                  </a:lnTo>
                  <a:lnTo>
                    <a:pt x="156591" y="2284603"/>
                  </a:lnTo>
                  <a:lnTo>
                    <a:pt x="156083" y="2284730"/>
                  </a:lnTo>
                  <a:lnTo>
                    <a:pt x="148209" y="2286127"/>
                  </a:lnTo>
                  <a:lnTo>
                    <a:pt x="147574" y="2286254"/>
                  </a:lnTo>
                  <a:lnTo>
                    <a:pt x="147066" y="2286381"/>
                  </a:lnTo>
                  <a:lnTo>
                    <a:pt x="146558" y="2286635"/>
                  </a:lnTo>
                  <a:lnTo>
                    <a:pt x="138938" y="2290191"/>
                  </a:lnTo>
                  <a:lnTo>
                    <a:pt x="138430" y="2290445"/>
                  </a:lnTo>
                  <a:lnTo>
                    <a:pt x="138049" y="2290572"/>
                  </a:lnTo>
                  <a:lnTo>
                    <a:pt x="137795" y="2290826"/>
                  </a:lnTo>
                  <a:lnTo>
                    <a:pt x="106299" y="2327529"/>
                  </a:lnTo>
                  <a:lnTo>
                    <a:pt x="85344" y="2374011"/>
                  </a:lnTo>
                  <a:lnTo>
                    <a:pt x="72263" y="2413254"/>
                  </a:lnTo>
                  <a:lnTo>
                    <a:pt x="60198" y="2458847"/>
                  </a:lnTo>
                  <a:lnTo>
                    <a:pt x="48895" y="2510282"/>
                  </a:lnTo>
                  <a:lnTo>
                    <a:pt x="38608" y="2567178"/>
                  </a:lnTo>
                  <a:lnTo>
                    <a:pt x="29337" y="2629154"/>
                  </a:lnTo>
                  <a:lnTo>
                    <a:pt x="21209" y="2695829"/>
                  </a:lnTo>
                  <a:lnTo>
                    <a:pt x="14249" y="2767838"/>
                  </a:lnTo>
                  <a:lnTo>
                    <a:pt x="8597" y="2842260"/>
                  </a:lnTo>
                  <a:lnTo>
                    <a:pt x="6311" y="2880868"/>
                  </a:lnTo>
                  <a:lnTo>
                    <a:pt x="4292" y="2920238"/>
                  </a:lnTo>
                  <a:lnTo>
                    <a:pt x="2781" y="2960370"/>
                  </a:lnTo>
                  <a:lnTo>
                    <a:pt x="1511" y="3001137"/>
                  </a:lnTo>
                  <a:lnTo>
                    <a:pt x="622" y="3042539"/>
                  </a:lnTo>
                  <a:lnTo>
                    <a:pt x="0" y="3084576"/>
                  </a:lnTo>
                  <a:lnTo>
                    <a:pt x="0" y="3127248"/>
                  </a:lnTo>
                  <a:lnTo>
                    <a:pt x="12700" y="3127248"/>
                  </a:lnTo>
                  <a:lnTo>
                    <a:pt x="12700" y="3084576"/>
                  </a:lnTo>
                  <a:lnTo>
                    <a:pt x="13335" y="3042412"/>
                  </a:lnTo>
                  <a:lnTo>
                    <a:pt x="14224" y="3000883"/>
                  </a:lnTo>
                  <a:lnTo>
                    <a:pt x="15379" y="2959989"/>
                  </a:lnTo>
                  <a:lnTo>
                    <a:pt x="17043" y="2919730"/>
                  </a:lnTo>
                  <a:lnTo>
                    <a:pt x="19075" y="2880233"/>
                  </a:lnTo>
                  <a:lnTo>
                    <a:pt x="21374" y="2841625"/>
                  </a:lnTo>
                  <a:lnTo>
                    <a:pt x="27139" y="2766695"/>
                  </a:lnTo>
                  <a:lnTo>
                    <a:pt x="33909" y="2697099"/>
                  </a:lnTo>
                  <a:lnTo>
                    <a:pt x="41910" y="2630805"/>
                  </a:lnTo>
                  <a:lnTo>
                    <a:pt x="51181" y="2569210"/>
                  </a:lnTo>
                  <a:lnTo>
                    <a:pt x="61341" y="2512568"/>
                  </a:lnTo>
                  <a:lnTo>
                    <a:pt x="72517" y="2461641"/>
                  </a:lnTo>
                  <a:lnTo>
                    <a:pt x="84455" y="2416683"/>
                  </a:lnTo>
                  <a:lnTo>
                    <a:pt x="97282" y="2378202"/>
                  </a:lnTo>
                  <a:lnTo>
                    <a:pt x="117602" y="2333498"/>
                  </a:lnTo>
                  <a:lnTo>
                    <a:pt x="144386" y="2301748"/>
                  </a:lnTo>
                  <a:lnTo>
                    <a:pt x="157302" y="2297366"/>
                  </a:lnTo>
                  <a:lnTo>
                    <a:pt x="163855" y="2297900"/>
                  </a:lnTo>
                  <a:lnTo>
                    <a:pt x="197358" y="2329307"/>
                  </a:lnTo>
                  <a:lnTo>
                    <a:pt x="217551" y="2371598"/>
                  </a:lnTo>
                  <a:lnTo>
                    <a:pt x="230378" y="2408555"/>
                  </a:lnTo>
                  <a:lnTo>
                    <a:pt x="242570" y="2452243"/>
                  </a:lnTo>
                  <a:lnTo>
                    <a:pt x="253873" y="2502027"/>
                  </a:lnTo>
                  <a:lnTo>
                    <a:pt x="264160" y="2557399"/>
                  </a:lnTo>
                  <a:lnTo>
                    <a:pt x="273558" y="2618105"/>
                  </a:lnTo>
                  <a:lnTo>
                    <a:pt x="281940" y="2683510"/>
                  </a:lnTo>
                  <a:lnTo>
                    <a:pt x="289052" y="2753360"/>
                  </a:lnTo>
                  <a:lnTo>
                    <a:pt x="295021" y="2827274"/>
                  </a:lnTo>
                  <a:lnTo>
                    <a:pt x="297434" y="2865628"/>
                  </a:lnTo>
                  <a:lnTo>
                    <a:pt x="299593" y="2904617"/>
                  </a:lnTo>
                  <a:lnTo>
                    <a:pt x="301371" y="2944622"/>
                  </a:lnTo>
                  <a:lnTo>
                    <a:pt x="302641" y="2985262"/>
                  </a:lnTo>
                  <a:lnTo>
                    <a:pt x="303784" y="3026664"/>
                  </a:lnTo>
                  <a:lnTo>
                    <a:pt x="304406" y="3068320"/>
                  </a:lnTo>
                  <a:lnTo>
                    <a:pt x="304673" y="3111119"/>
                  </a:lnTo>
                  <a:lnTo>
                    <a:pt x="304507" y="3130308"/>
                  </a:lnTo>
                  <a:lnTo>
                    <a:pt x="272796" y="3130042"/>
                  </a:lnTo>
                  <a:lnTo>
                    <a:pt x="310261" y="3206496"/>
                  </a:lnTo>
                  <a:lnTo>
                    <a:pt x="342633" y="3143123"/>
                  </a:lnTo>
                  <a:lnTo>
                    <a:pt x="348996" y="3130689"/>
                  </a:lnTo>
                  <a:close/>
                </a:path>
                <a:path w="3006090" h="3206750">
                  <a:moveTo>
                    <a:pt x="2935351" y="238887"/>
                  </a:moveTo>
                  <a:lnTo>
                    <a:pt x="2904299" y="251079"/>
                  </a:lnTo>
                  <a:lnTo>
                    <a:pt x="2903537" y="249682"/>
                  </a:lnTo>
                  <a:lnTo>
                    <a:pt x="2902902" y="248539"/>
                  </a:lnTo>
                  <a:lnTo>
                    <a:pt x="2899537" y="242443"/>
                  </a:lnTo>
                  <a:lnTo>
                    <a:pt x="2899410" y="242062"/>
                  </a:lnTo>
                  <a:lnTo>
                    <a:pt x="2899029" y="241681"/>
                  </a:lnTo>
                  <a:lnTo>
                    <a:pt x="2867152" y="210312"/>
                  </a:lnTo>
                  <a:lnTo>
                    <a:pt x="2814955" y="174117"/>
                  </a:lnTo>
                  <a:lnTo>
                    <a:pt x="2763774" y="147193"/>
                  </a:lnTo>
                  <a:lnTo>
                    <a:pt x="2704846" y="121920"/>
                  </a:lnTo>
                  <a:lnTo>
                    <a:pt x="2638552" y="98679"/>
                  </a:lnTo>
                  <a:lnTo>
                    <a:pt x="2565527" y="77470"/>
                  </a:lnTo>
                  <a:lnTo>
                    <a:pt x="2526665" y="67691"/>
                  </a:lnTo>
                  <a:lnTo>
                    <a:pt x="2486152" y="58547"/>
                  </a:lnTo>
                  <a:lnTo>
                    <a:pt x="2444369" y="49911"/>
                  </a:lnTo>
                  <a:lnTo>
                    <a:pt x="2401062" y="42037"/>
                  </a:lnTo>
                  <a:lnTo>
                    <a:pt x="2356612" y="34671"/>
                  </a:lnTo>
                  <a:lnTo>
                    <a:pt x="2310892" y="27813"/>
                  </a:lnTo>
                  <a:lnTo>
                    <a:pt x="2264029" y="21844"/>
                  </a:lnTo>
                  <a:lnTo>
                    <a:pt x="2215896" y="16510"/>
                  </a:lnTo>
                  <a:lnTo>
                    <a:pt x="2175040" y="12700"/>
                  </a:lnTo>
                  <a:lnTo>
                    <a:pt x="2166874" y="11938"/>
                  </a:lnTo>
                  <a:lnTo>
                    <a:pt x="2116836" y="8001"/>
                  </a:lnTo>
                  <a:lnTo>
                    <a:pt x="2065909" y="4826"/>
                  </a:lnTo>
                  <a:lnTo>
                    <a:pt x="2014220" y="2540"/>
                  </a:lnTo>
                  <a:lnTo>
                    <a:pt x="1961642" y="889"/>
                  </a:lnTo>
                  <a:lnTo>
                    <a:pt x="1908429" y="127"/>
                  </a:lnTo>
                  <a:lnTo>
                    <a:pt x="1854200" y="0"/>
                  </a:lnTo>
                  <a:lnTo>
                    <a:pt x="1800479" y="889"/>
                  </a:lnTo>
                  <a:lnTo>
                    <a:pt x="1747520" y="2540"/>
                  </a:lnTo>
                  <a:lnTo>
                    <a:pt x="1695450" y="5080"/>
                  </a:lnTo>
                  <a:lnTo>
                    <a:pt x="1644256" y="8382"/>
                  </a:lnTo>
                  <a:lnTo>
                    <a:pt x="1593977" y="12446"/>
                  </a:lnTo>
                  <a:lnTo>
                    <a:pt x="1544701" y="17145"/>
                  </a:lnTo>
                  <a:lnTo>
                    <a:pt x="1496695" y="22606"/>
                  </a:lnTo>
                  <a:lnTo>
                    <a:pt x="1449705" y="28702"/>
                  </a:lnTo>
                  <a:lnTo>
                    <a:pt x="1403985" y="35560"/>
                  </a:lnTo>
                  <a:lnTo>
                    <a:pt x="1359535" y="43053"/>
                  </a:lnTo>
                  <a:lnTo>
                    <a:pt x="1316482" y="51181"/>
                  </a:lnTo>
                  <a:lnTo>
                    <a:pt x="1274699" y="59944"/>
                  </a:lnTo>
                  <a:lnTo>
                    <a:pt x="1234567" y="69215"/>
                  </a:lnTo>
                  <a:lnTo>
                    <a:pt x="1195832" y="79121"/>
                  </a:lnTo>
                  <a:lnTo>
                    <a:pt x="1158748" y="89535"/>
                  </a:lnTo>
                  <a:lnTo>
                    <a:pt x="1089533" y="111887"/>
                  </a:lnTo>
                  <a:lnTo>
                    <a:pt x="1027557" y="136398"/>
                  </a:lnTo>
                  <a:lnTo>
                    <a:pt x="973074" y="162687"/>
                  </a:lnTo>
                  <a:lnTo>
                    <a:pt x="926846" y="190627"/>
                  </a:lnTo>
                  <a:lnTo>
                    <a:pt x="889254" y="220218"/>
                  </a:lnTo>
                  <a:lnTo>
                    <a:pt x="860679" y="251460"/>
                  </a:lnTo>
                  <a:lnTo>
                    <a:pt x="838835" y="292735"/>
                  </a:lnTo>
                  <a:lnTo>
                    <a:pt x="833628" y="327406"/>
                  </a:lnTo>
                  <a:lnTo>
                    <a:pt x="834009" y="335661"/>
                  </a:lnTo>
                  <a:lnTo>
                    <a:pt x="846709" y="335026"/>
                  </a:lnTo>
                  <a:lnTo>
                    <a:pt x="846353" y="327406"/>
                  </a:lnTo>
                  <a:lnTo>
                    <a:pt x="846416" y="323723"/>
                  </a:lnTo>
                  <a:lnTo>
                    <a:pt x="857250" y="281178"/>
                  </a:lnTo>
                  <a:lnTo>
                    <a:pt x="883412" y="243967"/>
                  </a:lnTo>
                  <a:lnTo>
                    <a:pt x="915035" y="215011"/>
                  </a:lnTo>
                  <a:lnTo>
                    <a:pt x="955802" y="187198"/>
                  </a:lnTo>
                  <a:lnTo>
                    <a:pt x="1005078" y="160655"/>
                  </a:lnTo>
                  <a:lnTo>
                    <a:pt x="1062482" y="135636"/>
                  </a:lnTo>
                  <a:lnTo>
                    <a:pt x="1127379" y="112522"/>
                  </a:lnTo>
                  <a:lnTo>
                    <a:pt x="1199261" y="91313"/>
                  </a:lnTo>
                  <a:lnTo>
                    <a:pt x="1237615" y="81407"/>
                  </a:lnTo>
                  <a:lnTo>
                    <a:pt x="1277493" y="72263"/>
                  </a:lnTo>
                  <a:lnTo>
                    <a:pt x="1319022" y="63627"/>
                  </a:lnTo>
                  <a:lnTo>
                    <a:pt x="1361821" y="55499"/>
                  </a:lnTo>
                  <a:lnTo>
                    <a:pt x="1406144" y="48133"/>
                  </a:lnTo>
                  <a:lnTo>
                    <a:pt x="1451483" y="41275"/>
                  </a:lnTo>
                  <a:lnTo>
                    <a:pt x="1498219" y="35179"/>
                  </a:lnTo>
                  <a:lnTo>
                    <a:pt x="1546225" y="29718"/>
                  </a:lnTo>
                  <a:lnTo>
                    <a:pt x="1595234" y="25019"/>
                  </a:lnTo>
                  <a:lnTo>
                    <a:pt x="1645158" y="21082"/>
                  </a:lnTo>
                  <a:lnTo>
                    <a:pt x="1696212" y="17780"/>
                  </a:lnTo>
                  <a:lnTo>
                    <a:pt x="1748155" y="15240"/>
                  </a:lnTo>
                  <a:lnTo>
                    <a:pt x="1800860" y="13589"/>
                  </a:lnTo>
                  <a:lnTo>
                    <a:pt x="1854327" y="12700"/>
                  </a:lnTo>
                  <a:lnTo>
                    <a:pt x="1908429" y="12827"/>
                  </a:lnTo>
                  <a:lnTo>
                    <a:pt x="1961515" y="13589"/>
                  </a:lnTo>
                  <a:lnTo>
                    <a:pt x="2013839" y="15113"/>
                  </a:lnTo>
                  <a:lnTo>
                    <a:pt x="2065274" y="17526"/>
                  </a:lnTo>
                  <a:lnTo>
                    <a:pt x="2116074" y="20701"/>
                  </a:lnTo>
                  <a:lnTo>
                    <a:pt x="2165858" y="24638"/>
                  </a:lnTo>
                  <a:lnTo>
                    <a:pt x="2214753" y="29210"/>
                  </a:lnTo>
                  <a:lnTo>
                    <a:pt x="2262505" y="34417"/>
                  </a:lnTo>
                  <a:lnTo>
                    <a:pt x="2309241" y="40513"/>
                  </a:lnTo>
                  <a:lnTo>
                    <a:pt x="2354707" y="47244"/>
                  </a:lnTo>
                  <a:lnTo>
                    <a:pt x="2399030" y="54483"/>
                  </a:lnTo>
                  <a:lnTo>
                    <a:pt x="2442083" y="62357"/>
                  </a:lnTo>
                  <a:lnTo>
                    <a:pt x="2483612" y="70993"/>
                  </a:lnTo>
                  <a:lnTo>
                    <a:pt x="2523744" y="80137"/>
                  </a:lnTo>
                  <a:lnTo>
                    <a:pt x="2562479" y="89789"/>
                  </a:lnTo>
                  <a:lnTo>
                    <a:pt x="2599436" y="99949"/>
                  </a:lnTo>
                  <a:lnTo>
                    <a:pt x="2668524" y="122047"/>
                  </a:lnTo>
                  <a:lnTo>
                    <a:pt x="2730500" y="146050"/>
                  </a:lnTo>
                  <a:lnTo>
                    <a:pt x="2784729" y="171704"/>
                  </a:lnTo>
                  <a:lnTo>
                    <a:pt x="2830576" y="199136"/>
                  </a:lnTo>
                  <a:lnTo>
                    <a:pt x="2867660" y="227584"/>
                  </a:lnTo>
                  <a:lnTo>
                    <a:pt x="2892437" y="255739"/>
                  </a:lnTo>
                  <a:lnTo>
                    <a:pt x="2864485" y="266700"/>
                  </a:lnTo>
                  <a:lnTo>
                    <a:pt x="2927731" y="323723"/>
                  </a:lnTo>
                  <a:lnTo>
                    <a:pt x="2932760" y="267716"/>
                  </a:lnTo>
                  <a:lnTo>
                    <a:pt x="2935351" y="238887"/>
                  </a:lnTo>
                  <a:close/>
                </a:path>
                <a:path w="3006090" h="3206750">
                  <a:moveTo>
                    <a:pt x="3005836" y="602488"/>
                  </a:moveTo>
                  <a:lnTo>
                    <a:pt x="2999219" y="584454"/>
                  </a:lnTo>
                  <a:lnTo>
                    <a:pt x="2976499" y="522478"/>
                  </a:lnTo>
                  <a:lnTo>
                    <a:pt x="2930144" y="593979"/>
                  </a:lnTo>
                  <a:lnTo>
                    <a:pt x="2960738" y="597420"/>
                  </a:lnTo>
                  <a:lnTo>
                    <a:pt x="2957449" y="615061"/>
                  </a:lnTo>
                  <a:lnTo>
                    <a:pt x="2950591" y="637286"/>
                  </a:lnTo>
                  <a:lnTo>
                    <a:pt x="2932557" y="680847"/>
                  </a:lnTo>
                  <a:lnTo>
                    <a:pt x="2909189" y="722630"/>
                  </a:lnTo>
                  <a:lnTo>
                    <a:pt x="2880741" y="762381"/>
                  </a:lnTo>
                  <a:lnTo>
                    <a:pt x="2847467" y="799973"/>
                  </a:lnTo>
                  <a:lnTo>
                    <a:pt x="2809621" y="835152"/>
                  </a:lnTo>
                  <a:lnTo>
                    <a:pt x="2767457" y="867664"/>
                  </a:lnTo>
                  <a:lnTo>
                    <a:pt x="2721356" y="897255"/>
                  </a:lnTo>
                  <a:lnTo>
                    <a:pt x="2671572" y="923671"/>
                  </a:lnTo>
                  <a:lnTo>
                    <a:pt x="2618232" y="946785"/>
                  </a:lnTo>
                  <a:lnTo>
                    <a:pt x="2561971" y="966343"/>
                  </a:lnTo>
                  <a:lnTo>
                    <a:pt x="2502662" y="982091"/>
                  </a:lnTo>
                  <a:lnTo>
                    <a:pt x="2440940" y="993775"/>
                  </a:lnTo>
                  <a:lnTo>
                    <a:pt x="2376932" y="1001268"/>
                  </a:lnTo>
                  <a:lnTo>
                    <a:pt x="2343912" y="1003427"/>
                  </a:lnTo>
                  <a:lnTo>
                    <a:pt x="2344674" y="1016000"/>
                  </a:lnTo>
                  <a:lnTo>
                    <a:pt x="2410460" y="1010666"/>
                  </a:lnTo>
                  <a:lnTo>
                    <a:pt x="2474214" y="1001014"/>
                  </a:lnTo>
                  <a:lnTo>
                    <a:pt x="2535682" y="987044"/>
                  </a:lnTo>
                  <a:lnTo>
                    <a:pt x="2594483" y="969137"/>
                  </a:lnTo>
                  <a:lnTo>
                    <a:pt x="2650236" y="947420"/>
                  </a:lnTo>
                  <a:lnTo>
                    <a:pt x="2702687" y="922274"/>
                  </a:lnTo>
                  <a:lnTo>
                    <a:pt x="2751582" y="893572"/>
                  </a:lnTo>
                  <a:lnTo>
                    <a:pt x="2796667" y="861949"/>
                  </a:lnTo>
                  <a:lnTo>
                    <a:pt x="2837561" y="827405"/>
                  </a:lnTo>
                  <a:lnTo>
                    <a:pt x="2874010" y="790067"/>
                  </a:lnTo>
                  <a:lnTo>
                    <a:pt x="2905760" y="750443"/>
                  </a:lnTo>
                  <a:lnTo>
                    <a:pt x="2932557" y="708406"/>
                  </a:lnTo>
                  <a:lnTo>
                    <a:pt x="2953893" y="664591"/>
                  </a:lnTo>
                  <a:lnTo>
                    <a:pt x="2969641" y="618744"/>
                  </a:lnTo>
                  <a:lnTo>
                    <a:pt x="2973349" y="598843"/>
                  </a:lnTo>
                  <a:lnTo>
                    <a:pt x="3005836" y="602488"/>
                  </a:lnTo>
                  <a:close/>
                </a:path>
              </a:pathLst>
            </a:custGeom>
            <a:solidFill>
              <a:srgbClr val="A6A6A6"/>
            </a:solidFill>
          </p:spPr>
          <p:txBody>
            <a:bodyPr wrap="square" lIns="0" tIns="0" rIns="0" bIns="0" rtlCol="0"/>
            <a:lstStyle/>
            <a:p>
              <a:endParaRPr/>
            </a:p>
          </p:txBody>
        </p:sp>
        <p:sp>
          <p:nvSpPr>
            <p:cNvPr id="171" name="object 171"/>
            <p:cNvSpPr/>
            <p:nvPr/>
          </p:nvSpPr>
          <p:spPr>
            <a:xfrm>
              <a:off x="4500371" y="4581144"/>
              <a:ext cx="1018540" cy="439420"/>
            </a:xfrm>
            <a:custGeom>
              <a:avLst/>
              <a:gdLst/>
              <a:ahLst/>
              <a:cxnLst/>
              <a:rect l="l" t="t" r="r" b="b"/>
              <a:pathLst>
                <a:path w="1018539" h="439420">
                  <a:moveTo>
                    <a:pt x="1018031" y="0"/>
                  </a:moveTo>
                  <a:lnTo>
                    <a:pt x="0" y="0"/>
                  </a:lnTo>
                  <a:lnTo>
                    <a:pt x="0" y="438911"/>
                  </a:lnTo>
                  <a:lnTo>
                    <a:pt x="1018031" y="438911"/>
                  </a:lnTo>
                  <a:lnTo>
                    <a:pt x="1018031" y="0"/>
                  </a:lnTo>
                  <a:close/>
                </a:path>
              </a:pathLst>
            </a:custGeom>
            <a:solidFill>
              <a:srgbClr val="FFFFFF"/>
            </a:solidFill>
          </p:spPr>
          <p:txBody>
            <a:bodyPr wrap="square" lIns="0" tIns="0" rIns="0" bIns="0" rtlCol="0"/>
            <a:lstStyle/>
            <a:p>
              <a:endParaRPr/>
            </a:p>
          </p:txBody>
        </p:sp>
      </p:grpSp>
      <p:sp>
        <p:nvSpPr>
          <p:cNvPr id="172" name="object 172"/>
          <p:cNvSpPr txBox="1"/>
          <p:nvPr/>
        </p:nvSpPr>
        <p:spPr>
          <a:xfrm>
            <a:off x="6112891" y="4599509"/>
            <a:ext cx="845185" cy="394335"/>
          </a:xfrm>
          <a:prstGeom prst="rect">
            <a:avLst/>
          </a:prstGeom>
        </p:spPr>
        <p:txBody>
          <a:bodyPr vert="horz" wrap="square" lIns="0" tIns="12065" rIns="0" bIns="0" rtlCol="0">
            <a:spAutoFit/>
          </a:bodyPr>
          <a:lstStyle/>
          <a:p>
            <a:pPr marL="12700" marR="5080" algn="ctr">
              <a:lnSpc>
                <a:spcPct val="100800"/>
              </a:lnSpc>
              <a:spcBef>
                <a:spcPts val="95"/>
              </a:spcBef>
            </a:pPr>
            <a:r>
              <a:rPr sz="800" i="1" spc="-10" dirty="0">
                <a:latin typeface="メイリオ"/>
                <a:cs typeface="メイリオ"/>
              </a:rPr>
              <a:t>⓪企業版マイナンバーと紐づいた</a:t>
            </a:r>
            <a:r>
              <a:rPr sz="800" i="1" spc="500" dirty="0">
                <a:latin typeface="メイリオ"/>
                <a:cs typeface="メイリオ"/>
              </a:rPr>
              <a:t> </a:t>
            </a:r>
            <a:r>
              <a:rPr sz="800" i="1" spc="-10" dirty="0">
                <a:latin typeface="メイリオ"/>
                <a:cs typeface="メイリオ"/>
              </a:rPr>
              <a:t>ウォレットを準備</a:t>
            </a:r>
            <a:endParaRPr sz="800">
              <a:latin typeface="メイリオ"/>
              <a:cs typeface="メイリオ"/>
            </a:endParaRPr>
          </a:p>
        </p:txBody>
      </p:sp>
      <p:sp>
        <p:nvSpPr>
          <p:cNvPr id="173" name="object 173"/>
          <p:cNvSpPr/>
          <p:nvPr/>
        </p:nvSpPr>
        <p:spPr>
          <a:xfrm>
            <a:off x="6911340" y="4352544"/>
            <a:ext cx="2377440" cy="895350"/>
          </a:xfrm>
          <a:custGeom>
            <a:avLst/>
            <a:gdLst/>
            <a:ahLst/>
            <a:cxnLst/>
            <a:rect l="l" t="t" r="r" b="b"/>
            <a:pathLst>
              <a:path w="2377440" h="895350">
                <a:moveTo>
                  <a:pt x="1068324" y="13715"/>
                </a:moveTo>
                <a:lnTo>
                  <a:pt x="2377059" y="895349"/>
                </a:lnTo>
              </a:path>
              <a:path w="2377440" h="895350">
                <a:moveTo>
                  <a:pt x="411480" y="1523"/>
                </a:moveTo>
                <a:lnTo>
                  <a:pt x="609854" y="884173"/>
                </a:lnTo>
              </a:path>
              <a:path w="2377440" h="895350">
                <a:moveTo>
                  <a:pt x="688848" y="12191"/>
                </a:moveTo>
                <a:lnTo>
                  <a:pt x="1483233" y="885062"/>
                </a:lnTo>
              </a:path>
              <a:path w="2377440" h="895350">
                <a:moveTo>
                  <a:pt x="177673" y="0"/>
                </a:moveTo>
                <a:lnTo>
                  <a:pt x="0" y="885189"/>
                </a:lnTo>
              </a:path>
            </a:pathLst>
          </a:custGeom>
          <a:ln w="6350">
            <a:solidFill>
              <a:srgbClr val="A6A6A6"/>
            </a:solidFill>
          </a:ln>
        </p:spPr>
        <p:txBody>
          <a:bodyPr wrap="square" lIns="0" tIns="0" rIns="0" bIns="0" rtlCol="0"/>
          <a:lstStyle/>
          <a:p>
            <a:endParaRPr/>
          </a:p>
        </p:txBody>
      </p:sp>
      <p:sp>
        <p:nvSpPr>
          <p:cNvPr id="174" name="object 174"/>
          <p:cNvSpPr txBox="1"/>
          <p:nvPr/>
        </p:nvSpPr>
        <p:spPr>
          <a:xfrm>
            <a:off x="9525762" y="2193799"/>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grpSp>
        <p:nvGrpSpPr>
          <p:cNvPr id="175" name="object 175"/>
          <p:cNvGrpSpPr/>
          <p:nvPr/>
        </p:nvGrpSpPr>
        <p:grpSpPr>
          <a:xfrm>
            <a:off x="4966715" y="5849111"/>
            <a:ext cx="1231900" cy="546100"/>
            <a:chOff x="3442715" y="5849111"/>
            <a:chExt cx="1231900" cy="546100"/>
          </a:xfrm>
        </p:grpSpPr>
        <p:pic>
          <p:nvPicPr>
            <p:cNvPr id="176" name="object 176"/>
            <p:cNvPicPr/>
            <p:nvPr/>
          </p:nvPicPr>
          <p:blipFill>
            <a:blip r:embed="rId46" cstate="print"/>
            <a:stretch>
              <a:fillRect/>
            </a:stretch>
          </p:blipFill>
          <p:spPr>
            <a:xfrm>
              <a:off x="3517391" y="5884163"/>
              <a:ext cx="1094219" cy="437349"/>
            </a:xfrm>
            <a:prstGeom prst="rect">
              <a:avLst/>
            </a:prstGeom>
          </p:spPr>
        </p:pic>
        <p:pic>
          <p:nvPicPr>
            <p:cNvPr id="177" name="object 177"/>
            <p:cNvPicPr/>
            <p:nvPr/>
          </p:nvPicPr>
          <p:blipFill>
            <a:blip r:embed="rId47" cstate="print"/>
            <a:stretch>
              <a:fillRect/>
            </a:stretch>
          </p:blipFill>
          <p:spPr>
            <a:xfrm>
              <a:off x="3442715" y="5849111"/>
              <a:ext cx="1231391" cy="545579"/>
            </a:xfrm>
            <a:prstGeom prst="rect">
              <a:avLst/>
            </a:prstGeom>
          </p:spPr>
        </p:pic>
        <p:sp>
          <p:nvSpPr>
            <p:cNvPr id="178" name="object 178"/>
            <p:cNvSpPr/>
            <p:nvPr/>
          </p:nvSpPr>
          <p:spPr>
            <a:xfrm>
              <a:off x="3547871" y="5914643"/>
              <a:ext cx="982980" cy="326390"/>
            </a:xfrm>
            <a:custGeom>
              <a:avLst/>
              <a:gdLst/>
              <a:ahLst/>
              <a:cxnLst/>
              <a:rect l="l" t="t" r="r" b="b"/>
              <a:pathLst>
                <a:path w="982979" h="326389">
                  <a:moveTo>
                    <a:pt x="982979" y="0"/>
                  </a:moveTo>
                  <a:lnTo>
                    <a:pt x="0" y="0"/>
                  </a:lnTo>
                  <a:lnTo>
                    <a:pt x="0" y="326135"/>
                  </a:lnTo>
                  <a:lnTo>
                    <a:pt x="982979" y="326135"/>
                  </a:lnTo>
                  <a:lnTo>
                    <a:pt x="982979" y="0"/>
                  </a:lnTo>
                  <a:close/>
                </a:path>
              </a:pathLst>
            </a:custGeom>
            <a:solidFill>
              <a:srgbClr val="FFFFFF"/>
            </a:solidFill>
          </p:spPr>
          <p:txBody>
            <a:bodyPr wrap="square" lIns="0" tIns="0" rIns="0" bIns="0" rtlCol="0"/>
            <a:lstStyle/>
            <a:p>
              <a:endParaRPr/>
            </a:p>
          </p:txBody>
        </p:sp>
        <p:sp>
          <p:nvSpPr>
            <p:cNvPr id="179" name="object 179"/>
            <p:cNvSpPr/>
            <p:nvPr/>
          </p:nvSpPr>
          <p:spPr>
            <a:xfrm>
              <a:off x="3547871" y="5914643"/>
              <a:ext cx="982980" cy="326390"/>
            </a:xfrm>
            <a:custGeom>
              <a:avLst/>
              <a:gdLst/>
              <a:ahLst/>
              <a:cxnLst/>
              <a:rect l="l" t="t" r="r" b="b"/>
              <a:pathLst>
                <a:path w="982979" h="326389">
                  <a:moveTo>
                    <a:pt x="0" y="326135"/>
                  </a:moveTo>
                  <a:lnTo>
                    <a:pt x="982979" y="326135"/>
                  </a:lnTo>
                  <a:lnTo>
                    <a:pt x="982979" y="0"/>
                  </a:lnTo>
                  <a:lnTo>
                    <a:pt x="0" y="0"/>
                  </a:lnTo>
                  <a:lnTo>
                    <a:pt x="0" y="326135"/>
                  </a:lnTo>
                  <a:close/>
                </a:path>
              </a:pathLst>
            </a:custGeom>
            <a:ln w="9525">
              <a:solidFill>
                <a:srgbClr val="BEBEBE"/>
              </a:solidFill>
            </a:ln>
          </p:spPr>
          <p:txBody>
            <a:bodyPr wrap="square" lIns="0" tIns="0" rIns="0" bIns="0" rtlCol="0"/>
            <a:lstStyle/>
            <a:p>
              <a:endParaRPr/>
            </a:p>
          </p:txBody>
        </p:sp>
      </p:grpSp>
      <p:sp>
        <p:nvSpPr>
          <p:cNvPr id="180" name="object 180"/>
          <p:cNvSpPr txBox="1"/>
          <p:nvPr/>
        </p:nvSpPr>
        <p:spPr>
          <a:xfrm>
            <a:off x="5215890"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sp>
        <p:nvSpPr>
          <p:cNvPr id="181" name="object 181"/>
          <p:cNvSpPr txBox="1"/>
          <p:nvPr/>
        </p:nvSpPr>
        <p:spPr>
          <a:xfrm>
            <a:off x="5061965" y="6044895"/>
            <a:ext cx="1005840"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15" dirty="0">
                <a:latin typeface="メイリオ"/>
                <a:cs typeface="メイリオ"/>
              </a:rPr>
              <a:t>(自律性)</a:t>
            </a:r>
            <a:endParaRPr sz="900">
              <a:latin typeface="メイリオ"/>
              <a:cs typeface="メイリオ"/>
            </a:endParaRPr>
          </a:p>
        </p:txBody>
      </p:sp>
      <p:grpSp>
        <p:nvGrpSpPr>
          <p:cNvPr id="182" name="object 182"/>
          <p:cNvGrpSpPr/>
          <p:nvPr/>
        </p:nvGrpSpPr>
        <p:grpSpPr>
          <a:xfrm>
            <a:off x="4881371" y="5791201"/>
            <a:ext cx="370840" cy="384175"/>
            <a:chOff x="3357371" y="5791200"/>
            <a:chExt cx="370840" cy="384175"/>
          </a:xfrm>
        </p:grpSpPr>
        <p:pic>
          <p:nvPicPr>
            <p:cNvPr id="183" name="object 183"/>
            <p:cNvPicPr/>
            <p:nvPr/>
          </p:nvPicPr>
          <p:blipFill>
            <a:blip r:embed="rId48" cstate="print"/>
            <a:stretch>
              <a:fillRect/>
            </a:stretch>
          </p:blipFill>
          <p:spPr>
            <a:xfrm>
              <a:off x="3401567" y="5800344"/>
              <a:ext cx="281889" cy="327621"/>
            </a:xfrm>
            <a:prstGeom prst="rect">
              <a:avLst/>
            </a:prstGeom>
          </p:spPr>
        </p:pic>
        <p:pic>
          <p:nvPicPr>
            <p:cNvPr id="184" name="object 184"/>
            <p:cNvPicPr/>
            <p:nvPr/>
          </p:nvPicPr>
          <p:blipFill>
            <a:blip r:embed="rId49" cstate="print"/>
            <a:stretch>
              <a:fillRect/>
            </a:stretch>
          </p:blipFill>
          <p:spPr>
            <a:xfrm>
              <a:off x="3357371" y="5791200"/>
              <a:ext cx="370332" cy="384098"/>
            </a:xfrm>
            <a:prstGeom prst="rect">
              <a:avLst/>
            </a:prstGeom>
          </p:spPr>
        </p:pic>
        <p:pic>
          <p:nvPicPr>
            <p:cNvPr id="185" name="object 185"/>
            <p:cNvPicPr/>
            <p:nvPr/>
          </p:nvPicPr>
          <p:blipFill>
            <a:blip r:embed="rId50" cstate="print"/>
            <a:stretch>
              <a:fillRect/>
            </a:stretch>
          </p:blipFill>
          <p:spPr>
            <a:xfrm>
              <a:off x="3427856" y="5826632"/>
              <a:ext cx="180593" cy="226313"/>
            </a:xfrm>
            <a:prstGeom prst="rect">
              <a:avLst/>
            </a:prstGeom>
          </p:spPr>
        </p:pic>
      </p:grpSp>
      <p:sp>
        <p:nvSpPr>
          <p:cNvPr id="186" name="object 186"/>
          <p:cNvSpPr txBox="1"/>
          <p:nvPr/>
        </p:nvSpPr>
        <p:spPr>
          <a:xfrm>
            <a:off x="497598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187" name="object 187"/>
          <p:cNvSpPr txBox="1"/>
          <p:nvPr/>
        </p:nvSpPr>
        <p:spPr>
          <a:xfrm>
            <a:off x="6100699" y="5834584"/>
            <a:ext cx="1148715" cy="513715"/>
          </a:xfrm>
          <a:prstGeom prst="rect">
            <a:avLst/>
          </a:prstGeom>
        </p:spPr>
        <p:txBody>
          <a:bodyPr vert="horz" wrap="square" lIns="0" tIns="12700" rIns="0" bIns="0" rtlCol="0">
            <a:spAutoFit/>
          </a:bodyPr>
          <a:lstStyle/>
          <a:p>
            <a:pPr marL="12700" marR="5080" algn="just">
              <a:spcBef>
                <a:spcPts val="100"/>
              </a:spcBef>
            </a:pPr>
            <a:r>
              <a:rPr sz="800" spc="-5" dirty="0">
                <a:latin typeface="メイリオ"/>
                <a:cs typeface="メイリオ"/>
              </a:rPr>
              <a:t>受給条件を満たした企業に、自動で一斉配布可能とする為には、プログラ</a:t>
            </a:r>
            <a:r>
              <a:rPr sz="800" spc="-10" dirty="0">
                <a:latin typeface="メイリオ"/>
                <a:cs typeface="メイリオ"/>
              </a:rPr>
              <a:t>マビリティは必須</a:t>
            </a:r>
            <a:endParaRPr sz="800">
              <a:latin typeface="メイリオ"/>
              <a:cs typeface="メイリオ"/>
            </a:endParaRPr>
          </a:p>
        </p:txBody>
      </p:sp>
      <p:pic>
        <p:nvPicPr>
          <p:cNvPr id="188" name="object 188"/>
          <p:cNvPicPr/>
          <p:nvPr/>
        </p:nvPicPr>
        <p:blipFill>
          <a:blip r:embed="rId51" cstate="print"/>
          <a:stretch>
            <a:fillRect/>
          </a:stretch>
        </p:blipFill>
        <p:spPr>
          <a:xfrm>
            <a:off x="3916679" y="501395"/>
            <a:ext cx="182880" cy="210312"/>
          </a:xfrm>
          <a:prstGeom prst="rect">
            <a:avLst/>
          </a:prstGeom>
        </p:spPr>
      </p:pic>
      <p:sp>
        <p:nvSpPr>
          <p:cNvPr id="189" name="object 189"/>
          <p:cNvSpPr txBox="1">
            <a:spLocks noGrp="1"/>
          </p:cNvSpPr>
          <p:nvPr>
            <p:ph type="title"/>
          </p:nvPr>
        </p:nvSpPr>
        <p:spPr>
          <a:xfrm>
            <a:off x="2332940" y="137438"/>
            <a:ext cx="4115435" cy="966931"/>
          </a:xfrm>
          <a:prstGeom prst="rect">
            <a:avLst/>
          </a:prstGeom>
        </p:spPr>
        <p:txBody>
          <a:bodyPr vert="horz" wrap="square" lIns="0" tIns="12700" rIns="0" bIns="0" rtlCol="0" anchor="ctr">
            <a:spAutoFit/>
          </a:bodyPr>
          <a:lstStyle/>
          <a:p>
            <a:pPr marL="38100">
              <a:lnSpc>
                <a:spcPct val="100000"/>
              </a:lnSpc>
              <a:spcBef>
                <a:spcPts val="100"/>
              </a:spcBef>
              <a:tabLst>
                <a:tab pos="1629410" algn="l"/>
              </a:tabLst>
            </a:pPr>
            <a:r>
              <a:rPr dirty="0"/>
              <a:t>ユースケー</a:t>
            </a:r>
            <a:r>
              <a:rPr spc="-50" dirty="0"/>
              <a:t>ス</a:t>
            </a:r>
            <a:r>
              <a:rPr dirty="0"/>
              <a:t>	</a:t>
            </a:r>
            <a:r>
              <a:rPr sz="2100" i="1" baseline="13888" dirty="0">
                <a:solidFill>
                  <a:srgbClr val="FFFFFF"/>
                </a:solidFill>
                <a:latin typeface="Calibri"/>
                <a:cs typeface="Calibri"/>
              </a:rPr>
              <a:t>3</a:t>
            </a:r>
            <a:r>
              <a:rPr sz="2100" i="1" spc="450" baseline="13888" dirty="0">
                <a:solidFill>
                  <a:srgbClr val="FFFFFF"/>
                </a:solidFill>
                <a:latin typeface="Calibri"/>
                <a:cs typeface="Calibri"/>
              </a:rPr>
              <a:t> </a:t>
            </a:r>
            <a:r>
              <a:rPr sz="2100" i="1" baseline="13888" dirty="0">
                <a:solidFill>
                  <a:srgbClr val="000000"/>
                </a:solidFill>
                <a:latin typeface="Calibri"/>
                <a:cs typeface="Calibri"/>
              </a:rPr>
              <a:t>-2</a:t>
            </a:r>
            <a:r>
              <a:rPr sz="2100" i="1" spc="405" baseline="13888" dirty="0">
                <a:solidFill>
                  <a:srgbClr val="000000"/>
                </a:solidFill>
                <a:latin typeface="Calibri"/>
                <a:cs typeface="Calibri"/>
              </a:rPr>
              <a:t> </a:t>
            </a:r>
            <a:r>
              <a:rPr sz="1800" dirty="0"/>
              <a:t>企業への給付金配</a:t>
            </a:r>
            <a:r>
              <a:rPr sz="1800" spc="-50" dirty="0"/>
              <a:t>布</a:t>
            </a:r>
            <a:endParaRPr sz="1800">
              <a:latin typeface="Calibri"/>
              <a:cs typeface="Calibri"/>
            </a:endParaRPr>
          </a:p>
        </p:txBody>
      </p:sp>
      <p:sp>
        <p:nvSpPr>
          <p:cNvPr id="190" name="object 190"/>
          <p:cNvSpPr txBox="1"/>
          <p:nvPr/>
        </p:nvSpPr>
        <p:spPr>
          <a:xfrm>
            <a:off x="10352658" y="6490208"/>
            <a:ext cx="102870" cy="156068"/>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7</a:t>
            </a:r>
            <a:endParaRPr sz="1200">
              <a:latin typeface="Calibri"/>
              <a:cs typeface="Calibri"/>
            </a:endParaRPr>
          </a:p>
        </p:txBody>
      </p:sp>
      <p:sp>
        <p:nvSpPr>
          <p:cNvPr id="191" name="object 191"/>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192" name="object 192"/>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97040" y="2144267"/>
            <a:ext cx="3717290" cy="3458210"/>
            <a:chOff x="4773040" y="2144267"/>
            <a:chExt cx="3717290" cy="3458210"/>
          </a:xfrm>
        </p:grpSpPr>
        <p:pic>
          <p:nvPicPr>
            <p:cNvPr id="3" name="object 3"/>
            <p:cNvPicPr/>
            <p:nvPr/>
          </p:nvPicPr>
          <p:blipFill>
            <a:blip r:embed="rId2" cstate="print"/>
            <a:stretch>
              <a:fillRect/>
            </a:stretch>
          </p:blipFill>
          <p:spPr>
            <a:xfrm>
              <a:off x="7799831" y="2144267"/>
              <a:ext cx="690372" cy="1999487"/>
            </a:xfrm>
            <a:prstGeom prst="rect">
              <a:avLst/>
            </a:prstGeom>
          </p:spPr>
        </p:pic>
        <p:sp>
          <p:nvSpPr>
            <p:cNvPr id="4" name="object 4"/>
            <p:cNvSpPr/>
            <p:nvPr/>
          </p:nvSpPr>
          <p:spPr>
            <a:xfrm>
              <a:off x="7834883" y="2202179"/>
              <a:ext cx="478790" cy="329565"/>
            </a:xfrm>
            <a:custGeom>
              <a:avLst/>
              <a:gdLst/>
              <a:ahLst/>
              <a:cxnLst/>
              <a:rect l="l" t="t" r="r" b="b"/>
              <a:pathLst>
                <a:path w="478790" h="329564">
                  <a:moveTo>
                    <a:pt x="0" y="329184"/>
                  </a:moveTo>
                  <a:lnTo>
                    <a:pt x="478535" y="329184"/>
                  </a:lnTo>
                  <a:lnTo>
                    <a:pt x="478535" y="0"/>
                  </a:lnTo>
                  <a:lnTo>
                    <a:pt x="0" y="0"/>
                  </a:lnTo>
                  <a:lnTo>
                    <a:pt x="0" y="329184"/>
                  </a:lnTo>
                  <a:close/>
                </a:path>
              </a:pathLst>
            </a:custGeom>
            <a:ln w="6350">
              <a:solidFill>
                <a:srgbClr val="A6A6A6"/>
              </a:solidFill>
            </a:ln>
          </p:spPr>
          <p:txBody>
            <a:bodyPr wrap="square" lIns="0" tIns="0" rIns="0" bIns="0" rtlCol="0"/>
            <a:lstStyle/>
            <a:p>
              <a:endParaRPr/>
            </a:p>
          </p:txBody>
        </p:sp>
        <p:pic>
          <p:nvPicPr>
            <p:cNvPr id="5" name="object 5"/>
            <p:cNvPicPr/>
            <p:nvPr/>
          </p:nvPicPr>
          <p:blipFill>
            <a:blip r:embed="rId3" cstate="print"/>
            <a:stretch>
              <a:fillRect/>
            </a:stretch>
          </p:blipFill>
          <p:spPr>
            <a:xfrm>
              <a:off x="7888223" y="2253995"/>
              <a:ext cx="478535" cy="329184"/>
            </a:xfrm>
            <a:prstGeom prst="rect">
              <a:avLst/>
            </a:prstGeom>
          </p:spPr>
        </p:pic>
        <p:sp>
          <p:nvSpPr>
            <p:cNvPr id="6" name="object 6"/>
            <p:cNvSpPr/>
            <p:nvPr/>
          </p:nvSpPr>
          <p:spPr>
            <a:xfrm>
              <a:off x="4776215" y="2253995"/>
              <a:ext cx="3590925" cy="3345179"/>
            </a:xfrm>
            <a:custGeom>
              <a:avLst/>
              <a:gdLst/>
              <a:ahLst/>
              <a:cxnLst/>
              <a:rect l="l" t="t" r="r" b="b"/>
              <a:pathLst>
                <a:path w="3590925" h="3345179">
                  <a:moveTo>
                    <a:pt x="3112008" y="329184"/>
                  </a:moveTo>
                  <a:lnTo>
                    <a:pt x="3590543" y="329184"/>
                  </a:lnTo>
                  <a:lnTo>
                    <a:pt x="3590543" y="0"/>
                  </a:lnTo>
                  <a:lnTo>
                    <a:pt x="3112008" y="0"/>
                  </a:lnTo>
                  <a:lnTo>
                    <a:pt x="3112008" y="329184"/>
                  </a:lnTo>
                  <a:close/>
                </a:path>
                <a:path w="3590925" h="3345179">
                  <a:moveTo>
                    <a:pt x="0" y="3345180"/>
                  </a:moveTo>
                  <a:lnTo>
                    <a:pt x="2863595" y="3345180"/>
                  </a:lnTo>
                  <a:lnTo>
                    <a:pt x="2863595" y="2983992"/>
                  </a:lnTo>
                  <a:lnTo>
                    <a:pt x="0" y="2983992"/>
                  </a:lnTo>
                  <a:lnTo>
                    <a:pt x="0" y="3345180"/>
                  </a:lnTo>
                  <a:close/>
                </a:path>
              </a:pathLst>
            </a:custGeom>
            <a:ln w="6350">
              <a:solidFill>
                <a:srgbClr val="A6A6A6"/>
              </a:solidFill>
            </a:ln>
          </p:spPr>
          <p:txBody>
            <a:bodyPr wrap="square" lIns="0" tIns="0" rIns="0" bIns="0" rtlCol="0"/>
            <a:lstStyle/>
            <a:p>
              <a:endParaRPr/>
            </a:p>
          </p:txBody>
        </p:sp>
        <p:pic>
          <p:nvPicPr>
            <p:cNvPr id="7" name="object 7"/>
            <p:cNvPicPr/>
            <p:nvPr/>
          </p:nvPicPr>
          <p:blipFill>
            <a:blip r:embed="rId4" cstate="print"/>
            <a:stretch>
              <a:fillRect/>
            </a:stretch>
          </p:blipFill>
          <p:spPr>
            <a:xfrm>
              <a:off x="5820474" y="5259323"/>
              <a:ext cx="225233" cy="312419"/>
            </a:xfrm>
            <a:prstGeom prst="rect">
              <a:avLst/>
            </a:prstGeom>
          </p:spPr>
        </p:pic>
      </p:grpSp>
      <p:sp>
        <p:nvSpPr>
          <p:cNvPr id="8" name="object 8"/>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9" name="object 9"/>
          <p:cNvSpPr txBox="1"/>
          <p:nvPr/>
        </p:nvSpPr>
        <p:spPr>
          <a:xfrm>
            <a:off x="4187445" y="471042"/>
            <a:ext cx="2418715" cy="299720"/>
          </a:xfrm>
          <a:prstGeom prst="rect">
            <a:avLst/>
          </a:prstGeom>
        </p:spPr>
        <p:txBody>
          <a:bodyPr vert="horz" wrap="square" lIns="0" tIns="12700" rIns="0" bIns="0" rtlCol="0">
            <a:spAutoFit/>
          </a:bodyPr>
          <a:lstStyle/>
          <a:p>
            <a:pPr marL="12700">
              <a:spcBef>
                <a:spcPts val="100"/>
              </a:spcBef>
            </a:pPr>
            <a:r>
              <a:rPr b="1" spc="-10" dirty="0">
                <a:solidFill>
                  <a:srgbClr val="404040"/>
                </a:solidFill>
                <a:latin typeface="メイリオ"/>
                <a:cs typeface="メイリオ"/>
              </a:rPr>
              <a:t>保険会社-代理店間精算</a:t>
            </a:r>
            <a:endParaRPr>
              <a:latin typeface="メイリオ"/>
              <a:cs typeface="メイリオ"/>
            </a:endParaRPr>
          </a:p>
        </p:txBody>
      </p:sp>
      <p:pic>
        <p:nvPicPr>
          <p:cNvPr id="10" name="object 10"/>
          <p:cNvPicPr/>
          <p:nvPr/>
        </p:nvPicPr>
        <p:blipFill>
          <a:blip r:embed="rId5" cstate="print"/>
          <a:stretch>
            <a:fillRect/>
          </a:stretch>
        </p:blipFill>
        <p:spPr>
          <a:xfrm>
            <a:off x="2170176" y="1124711"/>
            <a:ext cx="3854196" cy="274320"/>
          </a:xfrm>
          <a:prstGeom prst="rect">
            <a:avLst/>
          </a:prstGeom>
        </p:spPr>
      </p:pic>
      <p:sp>
        <p:nvSpPr>
          <p:cNvPr id="11" name="object 11"/>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12" name="object 12"/>
          <p:cNvPicPr/>
          <p:nvPr/>
        </p:nvPicPr>
        <p:blipFill>
          <a:blip r:embed="rId6" cstate="print"/>
          <a:stretch>
            <a:fillRect/>
          </a:stretch>
        </p:blipFill>
        <p:spPr>
          <a:xfrm>
            <a:off x="6239255" y="1124711"/>
            <a:ext cx="3855720" cy="274320"/>
          </a:xfrm>
          <a:prstGeom prst="rect">
            <a:avLst/>
          </a:prstGeom>
        </p:spPr>
      </p:pic>
      <p:sp>
        <p:nvSpPr>
          <p:cNvPr id="13" name="object 13"/>
          <p:cNvSpPr txBox="1"/>
          <p:nvPr/>
        </p:nvSpPr>
        <p:spPr>
          <a:xfrm>
            <a:off x="7898258" y="1115696"/>
            <a:ext cx="553085" cy="228909"/>
          </a:xfrm>
          <a:prstGeom prst="rect">
            <a:avLst/>
          </a:prstGeom>
        </p:spPr>
        <p:txBody>
          <a:bodyPr vert="horz" wrap="square" lIns="0" tIns="13335" rIns="0" bIns="0" rtlCol="0">
            <a:spAutoFit/>
          </a:bodyPr>
          <a:lstStyle/>
          <a:p>
            <a:pPr>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14" name="object 14"/>
          <p:cNvGrpSpPr/>
          <p:nvPr/>
        </p:nvGrpSpPr>
        <p:grpSpPr>
          <a:xfrm>
            <a:off x="1964437" y="5779008"/>
            <a:ext cx="8156575" cy="638810"/>
            <a:chOff x="440436" y="5779008"/>
            <a:chExt cx="8156575" cy="638810"/>
          </a:xfrm>
        </p:grpSpPr>
        <p:pic>
          <p:nvPicPr>
            <p:cNvPr id="15" name="object 15"/>
            <p:cNvPicPr/>
            <p:nvPr/>
          </p:nvPicPr>
          <p:blipFill>
            <a:blip r:embed="rId7" cstate="print"/>
            <a:stretch>
              <a:fillRect/>
            </a:stretch>
          </p:blipFill>
          <p:spPr>
            <a:xfrm>
              <a:off x="704088" y="5791200"/>
              <a:ext cx="7892796" cy="626364"/>
            </a:xfrm>
            <a:prstGeom prst="rect">
              <a:avLst/>
            </a:prstGeom>
          </p:spPr>
        </p:pic>
        <p:sp>
          <p:nvSpPr>
            <p:cNvPr id="16" name="object 16"/>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17" name="object 17"/>
          <p:cNvSpPr txBox="1"/>
          <p:nvPr/>
        </p:nvSpPr>
        <p:spPr>
          <a:xfrm>
            <a:off x="1696923" y="6081471"/>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主要な特性</a:t>
            </a:r>
            <a:endParaRPr sz="1050">
              <a:latin typeface="メイリオ"/>
              <a:cs typeface="メイリオ"/>
            </a:endParaRPr>
          </a:p>
        </p:txBody>
      </p:sp>
      <p:grpSp>
        <p:nvGrpSpPr>
          <p:cNvPr id="18" name="object 18"/>
          <p:cNvGrpSpPr/>
          <p:nvPr/>
        </p:nvGrpSpPr>
        <p:grpSpPr>
          <a:xfrm>
            <a:off x="7676389" y="5779008"/>
            <a:ext cx="2699385" cy="638810"/>
            <a:chOff x="6152388" y="5779008"/>
            <a:chExt cx="2699385" cy="638810"/>
          </a:xfrm>
        </p:grpSpPr>
        <p:sp>
          <p:nvSpPr>
            <p:cNvPr id="19" name="object 19"/>
            <p:cNvSpPr/>
            <p:nvPr/>
          </p:nvSpPr>
          <p:spPr>
            <a:xfrm>
              <a:off x="8388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20" name="object 20"/>
            <p:cNvPicPr/>
            <p:nvPr/>
          </p:nvPicPr>
          <p:blipFill>
            <a:blip r:embed="rId8" cstate="print"/>
            <a:stretch>
              <a:fillRect/>
            </a:stretch>
          </p:blipFill>
          <p:spPr>
            <a:xfrm>
              <a:off x="6152388" y="5884164"/>
              <a:ext cx="1092708" cy="437349"/>
            </a:xfrm>
            <a:prstGeom prst="rect">
              <a:avLst/>
            </a:prstGeom>
          </p:spPr>
        </p:pic>
        <p:pic>
          <p:nvPicPr>
            <p:cNvPr id="21" name="object 21"/>
            <p:cNvPicPr/>
            <p:nvPr/>
          </p:nvPicPr>
          <p:blipFill>
            <a:blip r:embed="rId9" cstate="print"/>
            <a:stretch>
              <a:fillRect/>
            </a:stretch>
          </p:blipFill>
          <p:spPr>
            <a:xfrm>
              <a:off x="6163056" y="5929884"/>
              <a:ext cx="1068311" cy="384098"/>
            </a:xfrm>
            <a:prstGeom prst="rect">
              <a:avLst/>
            </a:prstGeom>
          </p:spPr>
        </p:pic>
        <p:sp>
          <p:nvSpPr>
            <p:cNvPr id="22" name="object 22"/>
            <p:cNvSpPr/>
            <p:nvPr/>
          </p:nvSpPr>
          <p:spPr>
            <a:xfrm>
              <a:off x="6182868" y="5914644"/>
              <a:ext cx="981710" cy="326390"/>
            </a:xfrm>
            <a:custGeom>
              <a:avLst/>
              <a:gdLst/>
              <a:ahLst/>
              <a:cxnLst/>
              <a:rect l="l" t="t" r="r" b="b"/>
              <a:pathLst>
                <a:path w="981709" h="326389">
                  <a:moveTo>
                    <a:pt x="981456" y="0"/>
                  </a:moveTo>
                  <a:lnTo>
                    <a:pt x="0" y="0"/>
                  </a:lnTo>
                  <a:lnTo>
                    <a:pt x="0" y="326135"/>
                  </a:lnTo>
                  <a:lnTo>
                    <a:pt x="981456" y="326135"/>
                  </a:lnTo>
                  <a:lnTo>
                    <a:pt x="981456" y="0"/>
                  </a:lnTo>
                  <a:close/>
                </a:path>
              </a:pathLst>
            </a:custGeom>
            <a:solidFill>
              <a:srgbClr val="FFFFFF"/>
            </a:solidFill>
          </p:spPr>
          <p:txBody>
            <a:bodyPr wrap="square" lIns="0" tIns="0" rIns="0" bIns="0" rtlCol="0"/>
            <a:lstStyle/>
            <a:p>
              <a:endParaRPr/>
            </a:p>
          </p:txBody>
        </p:sp>
        <p:sp>
          <p:nvSpPr>
            <p:cNvPr id="23" name="object 23"/>
            <p:cNvSpPr/>
            <p:nvPr/>
          </p:nvSpPr>
          <p:spPr>
            <a:xfrm>
              <a:off x="6182868" y="5914644"/>
              <a:ext cx="981710" cy="326390"/>
            </a:xfrm>
            <a:custGeom>
              <a:avLst/>
              <a:gdLst/>
              <a:ahLst/>
              <a:cxnLst/>
              <a:rect l="l" t="t" r="r" b="b"/>
              <a:pathLst>
                <a:path w="981709" h="326389">
                  <a:moveTo>
                    <a:pt x="0" y="326135"/>
                  </a:moveTo>
                  <a:lnTo>
                    <a:pt x="981456" y="326135"/>
                  </a:lnTo>
                  <a:lnTo>
                    <a:pt x="981456" y="0"/>
                  </a:lnTo>
                  <a:lnTo>
                    <a:pt x="0" y="0"/>
                  </a:lnTo>
                  <a:lnTo>
                    <a:pt x="0" y="326135"/>
                  </a:lnTo>
                  <a:close/>
                </a:path>
              </a:pathLst>
            </a:custGeom>
            <a:ln w="9525">
              <a:solidFill>
                <a:srgbClr val="BEBEBE"/>
              </a:solidFill>
            </a:ln>
          </p:spPr>
          <p:txBody>
            <a:bodyPr wrap="square" lIns="0" tIns="0" rIns="0" bIns="0" rtlCol="0"/>
            <a:lstStyle/>
            <a:p>
              <a:endParaRPr/>
            </a:p>
          </p:txBody>
        </p:sp>
      </p:grpSp>
      <p:pic>
        <p:nvPicPr>
          <p:cNvPr id="24" name="object 24"/>
          <p:cNvPicPr/>
          <p:nvPr/>
        </p:nvPicPr>
        <p:blipFill>
          <a:blip r:embed="rId10" cstate="print"/>
          <a:stretch>
            <a:fillRect/>
          </a:stretch>
        </p:blipFill>
        <p:spPr>
          <a:xfrm>
            <a:off x="2191512" y="1481327"/>
            <a:ext cx="3813048" cy="580644"/>
          </a:xfrm>
          <a:prstGeom prst="rect">
            <a:avLst/>
          </a:prstGeom>
        </p:spPr>
      </p:pic>
      <p:sp>
        <p:nvSpPr>
          <p:cNvPr id="25" name="object 25"/>
          <p:cNvSpPr txBox="1"/>
          <p:nvPr/>
        </p:nvSpPr>
        <p:spPr>
          <a:xfrm>
            <a:off x="2271167"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保険会社と代理店間の収納代行や</a:t>
            </a:r>
            <a:r>
              <a:rPr sz="1000" i="1" dirty="0">
                <a:latin typeface="メイリオ"/>
                <a:cs typeface="メイリオ"/>
              </a:rPr>
              <a:t>、</a:t>
            </a:r>
            <a:r>
              <a:rPr sz="1000" i="1" spc="-10" dirty="0">
                <a:latin typeface="メイリオ"/>
                <a:cs typeface="メイリオ"/>
              </a:rPr>
              <a:t>代理</a:t>
            </a:r>
            <a:r>
              <a:rPr sz="1000" i="1" dirty="0">
                <a:latin typeface="メイリオ"/>
                <a:cs typeface="メイリオ"/>
              </a:rPr>
              <a:t>店</a:t>
            </a:r>
            <a:r>
              <a:rPr sz="1000" i="1" spc="-10" dirty="0">
                <a:latin typeface="メイリオ"/>
                <a:cs typeface="メイリオ"/>
              </a:rPr>
              <a:t>手数</a:t>
            </a:r>
            <a:r>
              <a:rPr sz="1000" i="1" dirty="0">
                <a:latin typeface="メイリオ"/>
                <a:cs typeface="メイリオ"/>
              </a:rPr>
              <a:t>料</a:t>
            </a:r>
            <a:r>
              <a:rPr sz="1000" i="1" spc="-10" dirty="0">
                <a:latin typeface="メイリオ"/>
                <a:cs typeface="メイリオ"/>
              </a:rPr>
              <a:t>にか</a:t>
            </a:r>
            <a:r>
              <a:rPr sz="1000" i="1" dirty="0">
                <a:latin typeface="メイリオ"/>
                <a:cs typeface="メイリオ"/>
              </a:rPr>
              <a:t>か</a:t>
            </a:r>
            <a:r>
              <a:rPr sz="1000" i="1" spc="-10" dirty="0">
                <a:latin typeface="メイリオ"/>
                <a:cs typeface="メイリオ"/>
              </a:rPr>
              <a:t>るコ</a:t>
            </a:r>
            <a:r>
              <a:rPr sz="1000" i="1" spc="-50" dirty="0">
                <a:latin typeface="メイリオ"/>
                <a:cs typeface="メイリオ"/>
              </a:rPr>
              <a:t>ス</a:t>
            </a:r>
            <a:r>
              <a:rPr sz="1000" i="1" spc="-10" dirty="0">
                <a:latin typeface="メイリオ"/>
                <a:cs typeface="メイリオ"/>
              </a:rPr>
              <a:t>トが高く、改善の余地があ</a:t>
            </a:r>
            <a:r>
              <a:rPr sz="1000" i="1" spc="-50" dirty="0">
                <a:latin typeface="メイリオ"/>
                <a:cs typeface="メイリオ"/>
              </a:rPr>
              <a:t>る</a:t>
            </a:r>
            <a:endParaRPr sz="1000">
              <a:latin typeface="メイリオ"/>
              <a:cs typeface="メイリオ"/>
            </a:endParaRPr>
          </a:p>
        </p:txBody>
      </p:sp>
      <p:pic>
        <p:nvPicPr>
          <p:cNvPr id="26" name="object 26"/>
          <p:cNvPicPr/>
          <p:nvPr/>
        </p:nvPicPr>
        <p:blipFill>
          <a:blip r:embed="rId11" cstate="print"/>
          <a:stretch>
            <a:fillRect/>
          </a:stretch>
        </p:blipFill>
        <p:spPr>
          <a:xfrm>
            <a:off x="6262116" y="1481327"/>
            <a:ext cx="3813047" cy="580644"/>
          </a:xfrm>
          <a:prstGeom prst="rect">
            <a:avLst/>
          </a:prstGeom>
        </p:spPr>
      </p:pic>
      <p:sp>
        <p:nvSpPr>
          <p:cNvPr id="27" name="object 27"/>
          <p:cNvSpPr txBox="1"/>
          <p:nvPr/>
        </p:nvSpPr>
        <p:spPr>
          <a:xfrm>
            <a:off x="6342380"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保険会社と代理店間の精算にデジ</a:t>
            </a:r>
            <a:r>
              <a:rPr sz="1000" i="1" dirty="0">
                <a:latin typeface="メイリオ"/>
                <a:cs typeface="メイリオ"/>
              </a:rPr>
              <a:t>タ</a:t>
            </a:r>
            <a:r>
              <a:rPr sz="1000" i="1" spc="-10" dirty="0">
                <a:latin typeface="メイリオ"/>
                <a:cs typeface="メイリオ"/>
              </a:rPr>
              <a:t>ル通</a:t>
            </a:r>
            <a:r>
              <a:rPr sz="1000" i="1" dirty="0">
                <a:latin typeface="メイリオ"/>
                <a:cs typeface="メイリオ"/>
              </a:rPr>
              <a:t>貨</a:t>
            </a:r>
            <a:r>
              <a:rPr sz="1000" i="1" spc="-10" dirty="0">
                <a:latin typeface="メイリオ"/>
                <a:cs typeface="メイリオ"/>
              </a:rPr>
              <a:t>を適</a:t>
            </a:r>
            <a:r>
              <a:rPr sz="1000" i="1" dirty="0">
                <a:latin typeface="メイリオ"/>
                <a:cs typeface="メイリオ"/>
              </a:rPr>
              <a:t>用</a:t>
            </a:r>
            <a:r>
              <a:rPr sz="1000" i="1" spc="-10" dirty="0">
                <a:latin typeface="メイリオ"/>
                <a:cs typeface="メイリオ"/>
              </a:rPr>
              <a:t>する</a:t>
            </a:r>
            <a:r>
              <a:rPr sz="1000" i="1" dirty="0">
                <a:latin typeface="メイリオ"/>
                <a:cs typeface="メイリオ"/>
              </a:rPr>
              <a:t>こ</a:t>
            </a:r>
            <a:r>
              <a:rPr sz="1000" i="1" spc="-10" dirty="0">
                <a:latin typeface="メイリオ"/>
                <a:cs typeface="メイリオ"/>
              </a:rPr>
              <a:t>とで</a:t>
            </a:r>
            <a:r>
              <a:rPr sz="1000" i="1" spc="-50" dirty="0">
                <a:latin typeface="メイリオ"/>
                <a:cs typeface="メイリオ"/>
              </a:rPr>
              <a:t>、</a:t>
            </a:r>
            <a:r>
              <a:rPr sz="1000" i="1" spc="-10" dirty="0">
                <a:latin typeface="メイリオ"/>
                <a:cs typeface="メイリオ"/>
              </a:rPr>
              <a:t>精算にかかる事務手続き等のコス</a:t>
            </a:r>
            <a:r>
              <a:rPr sz="1000" i="1" dirty="0">
                <a:latin typeface="メイリオ"/>
                <a:cs typeface="メイリオ"/>
              </a:rPr>
              <a:t>ト</a:t>
            </a:r>
            <a:r>
              <a:rPr sz="1000" i="1" spc="-10" dirty="0">
                <a:latin typeface="メイリオ"/>
                <a:cs typeface="メイリオ"/>
              </a:rPr>
              <a:t>削減</a:t>
            </a:r>
            <a:r>
              <a:rPr sz="1000" i="1" dirty="0">
                <a:latin typeface="メイリオ"/>
                <a:cs typeface="メイリオ"/>
              </a:rPr>
              <a:t>が</a:t>
            </a:r>
            <a:r>
              <a:rPr sz="1000" i="1" spc="-10" dirty="0">
                <a:latin typeface="メイリオ"/>
                <a:cs typeface="メイリオ"/>
              </a:rPr>
              <a:t>可</a:t>
            </a:r>
            <a:r>
              <a:rPr sz="1000" i="1" spc="-50" dirty="0">
                <a:latin typeface="メイリオ"/>
                <a:cs typeface="メイリオ"/>
              </a:rPr>
              <a:t>能</a:t>
            </a:r>
            <a:endParaRPr sz="1000">
              <a:latin typeface="メイリオ"/>
              <a:cs typeface="メイリオ"/>
            </a:endParaRPr>
          </a:p>
        </p:txBody>
      </p:sp>
      <p:grpSp>
        <p:nvGrpSpPr>
          <p:cNvPr id="28" name="object 28"/>
          <p:cNvGrpSpPr/>
          <p:nvPr/>
        </p:nvGrpSpPr>
        <p:grpSpPr>
          <a:xfrm>
            <a:off x="2285873" y="5234814"/>
            <a:ext cx="2871470" cy="367665"/>
            <a:chOff x="761873" y="5234813"/>
            <a:chExt cx="2871470" cy="367665"/>
          </a:xfrm>
        </p:grpSpPr>
        <p:sp>
          <p:nvSpPr>
            <p:cNvPr id="29" name="object 29"/>
            <p:cNvSpPr/>
            <p:nvPr/>
          </p:nvSpPr>
          <p:spPr>
            <a:xfrm>
              <a:off x="765048" y="5237988"/>
              <a:ext cx="2865120" cy="361315"/>
            </a:xfrm>
            <a:custGeom>
              <a:avLst/>
              <a:gdLst/>
              <a:ahLst/>
              <a:cxnLst/>
              <a:rect l="l" t="t" r="r" b="b"/>
              <a:pathLst>
                <a:path w="2865120" h="361314">
                  <a:moveTo>
                    <a:pt x="0" y="361188"/>
                  </a:moveTo>
                  <a:lnTo>
                    <a:pt x="2865119" y="361188"/>
                  </a:lnTo>
                  <a:lnTo>
                    <a:pt x="2865119" y="0"/>
                  </a:lnTo>
                  <a:lnTo>
                    <a:pt x="0" y="0"/>
                  </a:lnTo>
                  <a:lnTo>
                    <a:pt x="0" y="361188"/>
                  </a:lnTo>
                  <a:close/>
                </a:path>
              </a:pathLst>
            </a:custGeom>
            <a:ln w="6350">
              <a:solidFill>
                <a:srgbClr val="A6A6A6"/>
              </a:solidFill>
            </a:ln>
          </p:spPr>
          <p:txBody>
            <a:bodyPr wrap="square" lIns="0" tIns="0" rIns="0" bIns="0" rtlCol="0"/>
            <a:lstStyle/>
            <a:p>
              <a:endParaRPr/>
            </a:p>
          </p:txBody>
        </p:sp>
        <p:pic>
          <p:nvPicPr>
            <p:cNvPr id="30" name="object 30"/>
            <p:cNvPicPr/>
            <p:nvPr/>
          </p:nvPicPr>
          <p:blipFill>
            <a:blip r:embed="rId4" cstate="print"/>
            <a:stretch>
              <a:fillRect/>
            </a:stretch>
          </p:blipFill>
          <p:spPr>
            <a:xfrm>
              <a:off x="1623378" y="5259324"/>
              <a:ext cx="225233" cy="312419"/>
            </a:xfrm>
            <a:prstGeom prst="rect">
              <a:avLst/>
            </a:prstGeom>
          </p:spPr>
        </p:pic>
      </p:grpSp>
      <p:pic>
        <p:nvPicPr>
          <p:cNvPr id="31" name="object 31"/>
          <p:cNvPicPr/>
          <p:nvPr/>
        </p:nvPicPr>
        <p:blipFill>
          <a:blip r:embed="rId12" cstate="print"/>
          <a:stretch>
            <a:fillRect/>
          </a:stretch>
        </p:blipFill>
        <p:spPr>
          <a:xfrm>
            <a:off x="3563111" y="2273808"/>
            <a:ext cx="333756" cy="333755"/>
          </a:xfrm>
          <a:prstGeom prst="rect">
            <a:avLst/>
          </a:prstGeom>
        </p:spPr>
      </p:pic>
      <p:sp>
        <p:nvSpPr>
          <p:cNvPr id="32" name="object 32"/>
          <p:cNvSpPr txBox="1"/>
          <p:nvPr/>
        </p:nvSpPr>
        <p:spPr>
          <a:xfrm>
            <a:off x="2289048" y="2261617"/>
            <a:ext cx="2865120" cy="339195"/>
          </a:xfrm>
          <a:prstGeom prst="rect">
            <a:avLst/>
          </a:prstGeom>
          <a:ln w="6350">
            <a:solidFill>
              <a:srgbClr val="A6A6A6"/>
            </a:solidFill>
          </a:ln>
        </p:spPr>
        <p:txBody>
          <a:bodyPr vert="horz" wrap="square" lIns="0" tIns="9525" rIns="0" bIns="0" rtlCol="0">
            <a:spAutoFit/>
          </a:bodyPr>
          <a:lstStyle/>
          <a:p>
            <a:pPr marL="140335" marR="2447925">
              <a:lnSpc>
                <a:spcPct val="101899"/>
              </a:lnSpc>
              <a:spcBef>
                <a:spcPts val="75"/>
              </a:spcBef>
            </a:pPr>
            <a:r>
              <a:rPr sz="1050" b="1" i="1" spc="-25" dirty="0">
                <a:latin typeface="メイリオ"/>
                <a:cs typeface="メイリオ"/>
              </a:rPr>
              <a:t>保険会社</a:t>
            </a:r>
            <a:endParaRPr sz="1050">
              <a:latin typeface="メイリオ"/>
              <a:cs typeface="メイリオ"/>
            </a:endParaRPr>
          </a:p>
        </p:txBody>
      </p:sp>
      <p:sp>
        <p:nvSpPr>
          <p:cNvPr id="33" name="object 33"/>
          <p:cNvSpPr txBox="1"/>
          <p:nvPr/>
        </p:nvSpPr>
        <p:spPr>
          <a:xfrm>
            <a:off x="2289048" y="3669791"/>
            <a:ext cx="2865120" cy="257122"/>
          </a:xfrm>
          <a:prstGeom prst="rect">
            <a:avLst/>
          </a:prstGeom>
          <a:ln w="6350">
            <a:solidFill>
              <a:srgbClr val="A6A6A6"/>
            </a:solidFill>
          </a:ln>
        </p:spPr>
        <p:txBody>
          <a:bodyPr vert="horz" wrap="square" lIns="0" tIns="94615" rIns="0" bIns="0" rtlCol="0">
            <a:spAutoFit/>
          </a:bodyPr>
          <a:lstStyle/>
          <a:p>
            <a:pPr marL="73025">
              <a:spcBef>
                <a:spcPts val="745"/>
              </a:spcBef>
            </a:pPr>
            <a:r>
              <a:rPr sz="1050" b="1" i="1" spc="-20" dirty="0">
                <a:latin typeface="メイリオ"/>
                <a:cs typeface="メイリオ"/>
              </a:rPr>
              <a:t>代理店</a:t>
            </a:r>
            <a:endParaRPr sz="1050">
              <a:latin typeface="メイリオ"/>
              <a:cs typeface="メイリオ"/>
            </a:endParaRPr>
          </a:p>
        </p:txBody>
      </p:sp>
      <p:sp>
        <p:nvSpPr>
          <p:cNvPr id="34" name="object 34"/>
          <p:cNvSpPr txBox="1"/>
          <p:nvPr/>
        </p:nvSpPr>
        <p:spPr>
          <a:xfrm>
            <a:off x="2349804" y="5305119"/>
            <a:ext cx="427990"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契約者</a:t>
            </a:r>
            <a:endParaRPr sz="1050">
              <a:latin typeface="メイリオ"/>
              <a:cs typeface="メイリオ"/>
            </a:endParaRPr>
          </a:p>
        </p:txBody>
      </p:sp>
      <p:grpSp>
        <p:nvGrpSpPr>
          <p:cNvPr id="35" name="object 35"/>
          <p:cNvGrpSpPr/>
          <p:nvPr/>
        </p:nvGrpSpPr>
        <p:grpSpPr>
          <a:xfrm>
            <a:off x="2744724" y="2607565"/>
            <a:ext cx="288290" cy="1061085"/>
            <a:chOff x="1220724" y="2607564"/>
            <a:chExt cx="288290" cy="1061085"/>
          </a:xfrm>
        </p:grpSpPr>
        <p:sp>
          <p:nvSpPr>
            <p:cNvPr id="36" name="object 36"/>
            <p:cNvSpPr/>
            <p:nvPr/>
          </p:nvSpPr>
          <p:spPr>
            <a:xfrm>
              <a:off x="1310640" y="2607564"/>
              <a:ext cx="76200" cy="1061085"/>
            </a:xfrm>
            <a:custGeom>
              <a:avLst/>
              <a:gdLst/>
              <a:ahLst/>
              <a:cxnLst/>
              <a:rect l="l" t="t" r="r" b="b"/>
              <a:pathLst>
                <a:path w="76200" h="1061085">
                  <a:moveTo>
                    <a:pt x="31750" y="984631"/>
                  </a:moveTo>
                  <a:lnTo>
                    <a:pt x="0" y="984631"/>
                  </a:lnTo>
                  <a:lnTo>
                    <a:pt x="38100" y="1060831"/>
                  </a:lnTo>
                  <a:lnTo>
                    <a:pt x="69850" y="997331"/>
                  </a:lnTo>
                  <a:lnTo>
                    <a:pt x="31750" y="997331"/>
                  </a:lnTo>
                  <a:lnTo>
                    <a:pt x="31750" y="984631"/>
                  </a:lnTo>
                  <a:close/>
                </a:path>
                <a:path w="76200" h="1061085">
                  <a:moveTo>
                    <a:pt x="44450" y="0"/>
                  </a:moveTo>
                  <a:lnTo>
                    <a:pt x="31750" y="0"/>
                  </a:lnTo>
                  <a:lnTo>
                    <a:pt x="31750" y="997331"/>
                  </a:lnTo>
                  <a:lnTo>
                    <a:pt x="44450" y="997331"/>
                  </a:lnTo>
                  <a:lnTo>
                    <a:pt x="44450" y="0"/>
                  </a:lnTo>
                  <a:close/>
                </a:path>
                <a:path w="76200" h="1061085">
                  <a:moveTo>
                    <a:pt x="76200" y="984631"/>
                  </a:moveTo>
                  <a:lnTo>
                    <a:pt x="44450" y="984631"/>
                  </a:lnTo>
                  <a:lnTo>
                    <a:pt x="44450" y="997331"/>
                  </a:lnTo>
                  <a:lnTo>
                    <a:pt x="69850" y="997331"/>
                  </a:lnTo>
                  <a:lnTo>
                    <a:pt x="76200" y="984631"/>
                  </a:lnTo>
                  <a:close/>
                </a:path>
              </a:pathLst>
            </a:custGeom>
            <a:solidFill>
              <a:srgbClr val="A6A6A6"/>
            </a:solidFill>
          </p:spPr>
          <p:txBody>
            <a:bodyPr wrap="square" lIns="0" tIns="0" rIns="0" bIns="0" rtlCol="0"/>
            <a:lstStyle/>
            <a:p>
              <a:endParaRPr/>
            </a:p>
          </p:txBody>
        </p:sp>
        <p:pic>
          <p:nvPicPr>
            <p:cNvPr id="37" name="object 37"/>
            <p:cNvPicPr/>
            <p:nvPr/>
          </p:nvPicPr>
          <p:blipFill>
            <a:blip r:embed="rId13" cstate="print"/>
            <a:stretch>
              <a:fillRect/>
            </a:stretch>
          </p:blipFill>
          <p:spPr>
            <a:xfrm>
              <a:off x="1220724" y="2999232"/>
              <a:ext cx="288035" cy="288035"/>
            </a:xfrm>
            <a:prstGeom prst="rect">
              <a:avLst/>
            </a:prstGeom>
          </p:spPr>
        </p:pic>
      </p:grpSp>
      <p:grpSp>
        <p:nvGrpSpPr>
          <p:cNvPr id="38" name="object 38"/>
          <p:cNvGrpSpPr/>
          <p:nvPr/>
        </p:nvGrpSpPr>
        <p:grpSpPr>
          <a:xfrm>
            <a:off x="3982086" y="2607564"/>
            <a:ext cx="1175385" cy="1071880"/>
            <a:chOff x="2458085" y="2607564"/>
            <a:chExt cx="1175385" cy="1071880"/>
          </a:xfrm>
        </p:grpSpPr>
        <p:sp>
          <p:nvSpPr>
            <p:cNvPr id="39" name="object 39"/>
            <p:cNvSpPr/>
            <p:nvPr/>
          </p:nvSpPr>
          <p:spPr>
            <a:xfrm>
              <a:off x="2881884" y="2607564"/>
              <a:ext cx="76200" cy="1061085"/>
            </a:xfrm>
            <a:custGeom>
              <a:avLst/>
              <a:gdLst/>
              <a:ahLst/>
              <a:cxnLst/>
              <a:rect l="l" t="t" r="r" b="b"/>
              <a:pathLst>
                <a:path w="76200" h="1061085">
                  <a:moveTo>
                    <a:pt x="44450" y="63500"/>
                  </a:moveTo>
                  <a:lnTo>
                    <a:pt x="31750" y="63500"/>
                  </a:lnTo>
                  <a:lnTo>
                    <a:pt x="31750" y="1060831"/>
                  </a:lnTo>
                  <a:lnTo>
                    <a:pt x="44450" y="1060831"/>
                  </a:lnTo>
                  <a:lnTo>
                    <a:pt x="44450" y="63500"/>
                  </a:lnTo>
                  <a:close/>
                </a:path>
                <a:path w="76200" h="1061085">
                  <a:moveTo>
                    <a:pt x="38100" y="0"/>
                  </a:moveTo>
                  <a:lnTo>
                    <a:pt x="0" y="76200"/>
                  </a:lnTo>
                  <a:lnTo>
                    <a:pt x="31750" y="76200"/>
                  </a:lnTo>
                  <a:lnTo>
                    <a:pt x="31750" y="63500"/>
                  </a:lnTo>
                  <a:lnTo>
                    <a:pt x="69850" y="63500"/>
                  </a:lnTo>
                  <a:lnTo>
                    <a:pt x="38100" y="0"/>
                  </a:lnTo>
                  <a:close/>
                </a:path>
                <a:path w="76200" h="106108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40" name="object 40"/>
            <p:cNvPicPr/>
            <p:nvPr/>
          </p:nvPicPr>
          <p:blipFill>
            <a:blip r:embed="rId14" cstate="print"/>
            <a:stretch>
              <a:fillRect/>
            </a:stretch>
          </p:blipFill>
          <p:spPr>
            <a:xfrm>
              <a:off x="2817876" y="3058668"/>
              <a:ext cx="213360" cy="160020"/>
            </a:xfrm>
            <a:prstGeom prst="rect">
              <a:avLst/>
            </a:prstGeom>
          </p:spPr>
        </p:pic>
        <p:sp>
          <p:nvSpPr>
            <p:cNvPr id="41" name="object 41"/>
            <p:cNvSpPr/>
            <p:nvPr/>
          </p:nvSpPr>
          <p:spPr>
            <a:xfrm>
              <a:off x="2461260" y="2964180"/>
              <a:ext cx="1169035" cy="361315"/>
            </a:xfrm>
            <a:custGeom>
              <a:avLst/>
              <a:gdLst/>
              <a:ahLst/>
              <a:cxnLst/>
              <a:rect l="l" t="t" r="r" b="b"/>
              <a:pathLst>
                <a:path w="1169035" h="361314">
                  <a:moveTo>
                    <a:pt x="0" y="361188"/>
                  </a:moveTo>
                  <a:lnTo>
                    <a:pt x="1168908" y="361188"/>
                  </a:lnTo>
                  <a:lnTo>
                    <a:pt x="1168908" y="0"/>
                  </a:lnTo>
                  <a:lnTo>
                    <a:pt x="0" y="0"/>
                  </a:lnTo>
                  <a:lnTo>
                    <a:pt x="0" y="361188"/>
                  </a:lnTo>
                  <a:close/>
                </a:path>
              </a:pathLst>
            </a:custGeom>
            <a:ln w="6350">
              <a:solidFill>
                <a:srgbClr val="A6A6A6"/>
              </a:solidFill>
            </a:ln>
          </p:spPr>
          <p:txBody>
            <a:bodyPr wrap="square" lIns="0" tIns="0" rIns="0" bIns="0" rtlCol="0"/>
            <a:lstStyle/>
            <a:p>
              <a:endParaRPr/>
            </a:p>
          </p:txBody>
        </p:sp>
        <p:sp>
          <p:nvSpPr>
            <p:cNvPr id="42" name="object 42"/>
            <p:cNvSpPr/>
            <p:nvPr/>
          </p:nvSpPr>
          <p:spPr>
            <a:xfrm>
              <a:off x="3262884" y="2618232"/>
              <a:ext cx="76200" cy="1061085"/>
            </a:xfrm>
            <a:custGeom>
              <a:avLst/>
              <a:gdLst/>
              <a:ahLst/>
              <a:cxnLst/>
              <a:rect l="l" t="t" r="r" b="b"/>
              <a:pathLst>
                <a:path w="76200" h="1061085">
                  <a:moveTo>
                    <a:pt x="31750" y="984630"/>
                  </a:moveTo>
                  <a:lnTo>
                    <a:pt x="0" y="984630"/>
                  </a:lnTo>
                  <a:lnTo>
                    <a:pt x="38100" y="1060830"/>
                  </a:lnTo>
                  <a:lnTo>
                    <a:pt x="69850" y="997330"/>
                  </a:lnTo>
                  <a:lnTo>
                    <a:pt x="31750" y="997330"/>
                  </a:lnTo>
                  <a:lnTo>
                    <a:pt x="31750" y="984630"/>
                  </a:lnTo>
                  <a:close/>
                </a:path>
                <a:path w="76200" h="1061085">
                  <a:moveTo>
                    <a:pt x="44450" y="0"/>
                  </a:moveTo>
                  <a:lnTo>
                    <a:pt x="31750" y="0"/>
                  </a:lnTo>
                  <a:lnTo>
                    <a:pt x="31750" y="997330"/>
                  </a:lnTo>
                  <a:lnTo>
                    <a:pt x="44450" y="997330"/>
                  </a:lnTo>
                  <a:lnTo>
                    <a:pt x="44450" y="0"/>
                  </a:lnTo>
                  <a:close/>
                </a:path>
                <a:path w="76200" h="1061085">
                  <a:moveTo>
                    <a:pt x="76200" y="984630"/>
                  </a:moveTo>
                  <a:lnTo>
                    <a:pt x="44450" y="984630"/>
                  </a:lnTo>
                  <a:lnTo>
                    <a:pt x="44450" y="997330"/>
                  </a:lnTo>
                  <a:lnTo>
                    <a:pt x="69850" y="997330"/>
                  </a:lnTo>
                  <a:lnTo>
                    <a:pt x="76200" y="984630"/>
                  </a:lnTo>
                  <a:close/>
                </a:path>
              </a:pathLst>
            </a:custGeom>
            <a:solidFill>
              <a:srgbClr val="A6A6A6"/>
            </a:solidFill>
          </p:spPr>
          <p:txBody>
            <a:bodyPr wrap="square" lIns="0" tIns="0" rIns="0" bIns="0" rtlCol="0"/>
            <a:lstStyle/>
            <a:p>
              <a:endParaRPr/>
            </a:p>
          </p:txBody>
        </p:sp>
        <p:pic>
          <p:nvPicPr>
            <p:cNvPr id="43" name="object 43"/>
            <p:cNvPicPr/>
            <p:nvPr/>
          </p:nvPicPr>
          <p:blipFill>
            <a:blip r:embed="rId14" cstate="print"/>
            <a:stretch>
              <a:fillRect/>
            </a:stretch>
          </p:blipFill>
          <p:spPr>
            <a:xfrm>
              <a:off x="3198876" y="3058668"/>
              <a:ext cx="213360" cy="160020"/>
            </a:xfrm>
            <a:prstGeom prst="rect">
              <a:avLst/>
            </a:prstGeom>
          </p:spPr>
        </p:pic>
      </p:grpSp>
      <p:grpSp>
        <p:nvGrpSpPr>
          <p:cNvPr id="44" name="object 44"/>
          <p:cNvGrpSpPr/>
          <p:nvPr/>
        </p:nvGrpSpPr>
        <p:grpSpPr>
          <a:xfrm>
            <a:off x="2744725" y="3675888"/>
            <a:ext cx="1725295" cy="1911350"/>
            <a:chOff x="1220724" y="3675888"/>
            <a:chExt cx="1725295" cy="1911350"/>
          </a:xfrm>
        </p:grpSpPr>
        <p:sp>
          <p:nvSpPr>
            <p:cNvPr id="45" name="object 45"/>
            <p:cNvSpPr/>
            <p:nvPr/>
          </p:nvSpPr>
          <p:spPr>
            <a:xfrm>
              <a:off x="1310640" y="4041647"/>
              <a:ext cx="939165" cy="1209040"/>
            </a:xfrm>
            <a:custGeom>
              <a:avLst/>
              <a:gdLst/>
              <a:ahLst/>
              <a:cxnLst/>
              <a:rect l="l" t="t" r="r" b="b"/>
              <a:pathLst>
                <a:path w="939164" h="1209039">
                  <a:moveTo>
                    <a:pt x="76200" y="1132713"/>
                  </a:moveTo>
                  <a:lnTo>
                    <a:pt x="44450" y="1132713"/>
                  </a:lnTo>
                  <a:lnTo>
                    <a:pt x="44450" y="0"/>
                  </a:lnTo>
                  <a:lnTo>
                    <a:pt x="31750" y="0"/>
                  </a:lnTo>
                  <a:lnTo>
                    <a:pt x="31750" y="1132713"/>
                  </a:lnTo>
                  <a:lnTo>
                    <a:pt x="0" y="1132713"/>
                  </a:lnTo>
                  <a:lnTo>
                    <a:pt x="38100" y="1208913"/>
                  </a:lnTo>
                  <a:lnTo>
                    <a:pt x="69850" y="1145413"/>
                  </a:lnTo>
                  <a:lnTo>
                    <a:pt x="76200" y="1132713"/>
                  </a:lnTo>
                  <a:close/>
                </a:path>
                <a:path w="939164" h="1209039">
                  <a:moveTo>
                    <a:pt x="938784" y="76200"/>
                  </a:moveTo>
                  <a:lnTo>
                    <a:pt x="932434" y="63500"/>
                  </a:lnTo>
                  <a:lnTo>
                    <a:pt x="900684" y="0"/>
                  </a:lnTo>
                  <a:lnTo>
                    <a:pt x="862584" y="76200"/>
                  </a:lnTo>
                  <a:lnTo>
                    <a:pt x="894334" y="76200"/>
                  </a:lnTo>
                  <a:lnTo>
                    <a:pt x="894334" y="1208913"/>
                  </a:lnTo>
                  <a:lnTo>
                    <a:pt x="907034" y="1208913"/>
                  </a:lnTo>
                  <a:lnTo>
                    <a:pt x="907034" y="76200"/>
                  </a:lnTo>
                  <a:lnTo>
                    <a:pt x="938784" y="76200"/>
                  </a:lnTo>
                  <a:close/>
                </a:path>
              </a:pathLst>
            </a:custGeom>
            <a:solidFill>
              <a:srgbClr val="A6A6A6"/>
            </a:solidFill>
          </p:spPr>
          <p:txBody>
            <a:bodyPr wrap="square" lIns="0" tIns="0" rIns="0" bIns="0" rtlCol="0"/>
            <a:lstStyle/>
            <a:p>
              <a:endParaRPr/>
            </a:p>
          </p:txBody>
        </p:sp>
        <p:pic>
          <p:nvPicPr>
            <p:cNvPr id="46" name="object 46"/>
            <p:cNvPicPr/>
            <p:nvPr/>
          </p:nvPicPr>
          <p:blipFill>
            <a:blip r:embed="rId13" cstate="print"/>
            <a:stretch>
              <a:fillRect/>
            </a:stretch>
          </p:blipFill>
          <p:spPr>
            <a:xfrm>
              <a:off x="1220724" y="4483608"/>
              <a:ext cx="288035" cy="288036"/>
            </a:xfrm>
            <a:prstGeom prst="rect">
              <a:avLst/>
            </a:prstGeom>
          </p:spPr>
        </p:pic>
        <p:pic>
          <p:nvPicPr>
            <p:cNvPr id="47" name="object 47"/>
            <p:cNvPicPr/>
            <p:nvPr/>
          </p:nvPicPr>
          <p:blipFill>
            <a:blip r:embed="rId15" cstate="print"/>
            <a:stretch>
              <a:fillRect/>
            </a:stretch>
          </p:blipFill>
          <p:spPr>
            <a:xfrm>
              <a:off x="2109216" y="4564380"/>
              <a:ext cx="213359" cy="160019"/>
            </a:xfrm>
            <a:prstGeom prst="rect">
              <a:avLst/>
            </a:prstGeom>
          </p:spPr>
        </p:pic>
        <p:pic>
          <p:nvPicPr>
            <p:cNvPr id="48" name="object 48"/>
            <p:cNvPicPr/>
            <p:nvPr/>
          </p:nvPicPr>
          <p:blipFill>
            <a:blip r:embed="rId16" cstate="print"/>
            <a:stretch>
              <a:fillRect/>
            </a:stretch>
          </p:blipFill>
          <p:spPr>
            <a:xfrm>
              <a:off x="2563368" y="5205984"/>
              <a:ext cx="382524" cy="380999"/>
            </a:xfrm>
            <a:prstGeom prst="rect">
              <a:avLst/>
            </a:prstGeom>
          </p:spPr>
        </p:pic>
        <p:pic>
          <p:nvPicPr>
            <p:cNvPr id="49" name="object 49"/>
            <p:cNvPicPr/>
            <p:nvPr/>
          </p:nvPicPr>
          <p:blipFill>
            <a:blip r:embed="rId17" cstate="print"/>
            <a:stretch>
              <a:fillRect/>
            </a:stretch>
          </p:blipFill>
          <p:spPr>
            <a:xfrm>
              <a:off x="2070159" y="3675888"/>
              <a:ext cx="302708" cy="333756"/>
            </a:xfrm>
            <a:prstGeom prst="rect">
              <a:avLst/>
            </a:prstGeom>
          </p:spPr>
        </p:pic>
      </p:grpSp>
      <p:pic>
        <p:nvPicPr>
          <p:cNvPr id="50" name="object 50"/>
          <p:cNvPicPr/>
          <p:nvPr/>
        </p:nvPicPr>
        <p:blipFill>
          <a:blip r:embed="rId12" cstate="print"/>
          <a:stretch>
            <a:fillRect/>
          </a:stretch>
        </p:blipFill>
        <p:spPr>
          <a:xfrm>
            <a:off x="7572756" y="2273808"/>
            <a:ext cx="333755" cy="333755"/>
          </a:xfrm>
          <a:prstGeom prst="rect">
            <a:avLst/>
          </a:prstGeom>
        </p:spPr>
      </p:pic>
      <p:sp>
        <p:nvSpPr>
          <p:cNvPr id="51" name="object 51"/>
          <p:cNvSpPr txBox="1"/>
          <p:nvPr/>
        </p:nvSpPr>
        <p:spPr>
          <a:xfrm>
            <a:off x="6300215" y="2261617"/>
            <a:ext cx="2863850" cy="339195"/>
          </a:xfrm>
          <a:prstGeom prst="rect">
            <a:avLst/>
          </a:prstGeom>
          <a:ln w="6350">
            <a:solidFill>
              <a:srgbClr val="A6A6A6"/>
            </a:solidFill>
          </a:ln>
        </p:spPr>
        <p:txBody>
          <a:bodyPr vert="horz" wrap="square" lIns="0" tIns="9525" rIns="0" bIns="0" rtlCol="0">
            <a:spAutoFit/>
          </a:bodyPr>
          <a:lstStyle/>
          <a:p>
            <a:pPr marL="140335" marR="2446655">
              <a:lnSpc>
                <a:spcPct val="101899"/>
              </a:lnSpc>
              <a:spcBef>
                <a:spcPts val="75"/>
              </a:spcBef>
            </a:pPr>
            <a:r>
              <a:rPr sz="1050" b="1" i="1" spc="-25" dirty="0">
                <a:latin typeface="メイリオ"/>
                <a:cs typeface="メイリオ"/>
              </a:rPr>
              <a:t>保険会社</a:t>
            </a:r>
            <a:endParaRPr sz="1050">
              <a:latin typeface="メイリオ"/>
              <a:cs typeface="メイリオ"/>
            </a:endParaRPr>
          </a:p>
        </p:txBody>
      </p:sp>
      <p:sp>
        <p:nvSpPr>
          <p:cNvPr id="52" name="object 52"/>
          <p:cNvSpPr/>
          <p:nvPr/>
        </p:nvSpPr>
        <p:spPr>
          <a:xfrm>
            <a:off x="6300215" y="3669792"/>
            <a:ext cx="2863850" cy="361315"/>
          </a:xfrm>
          <a:custGeom>
            <a:avLst/>
            <a:gdLst/>
            <a:ahLst/>
            <a:cxnLst/>
            <a:rect l="l" t="t" r="r" b="b"/>
            <a:pathLst>
              <a:path w="2863850" h="361314">
                <a:moveTo>
                  <a:pt x="0" y="361187"/>
                </a:moveTo>
                <a:lnTo>
                  <a:pt x="2863595" y="361187"/>
                </a:lnTo>
                <a:lnTo>
                  <a:pt x="2863595" y="0"/>
                </a:lnTo>
                <a:lnTo>
                  <a:pt x="0" y="0"/>
                </a:lnTo>
                <a:lnTo>
                  <a:pt x="0" y="361187"/>
                </a:lnTo>
                <a:close/>
              </a:path>
            </a:pathLst>
          </a:custGeom>
          <a:ln w="6350">
            <a:solidFill>
              <a:srgbClr val="A6A6A6"/>
            </a:solidFill>
          </a:ln>
        </p:spPr>
        <p:txBody>
          <a:bodyPr wrap="square" lIns="0" tIns="0" rIns="0" bIns="0" rtlCol="0"/>
          <a:lstStyle/>
          <a:p>
            <a:endParaRPr/>
          </a:p>
        </p:txBody>
      </p:sp>
      <p:sp>
        <p:nvSpPr>
          <p:cNvPr id="53" name="object 53"/>
          <p:cNvSpPr txBox="1"/>
          <p:nvPr/>
        </p:nvSpPr>
        <p:spPr>
          <a:xfrm>
            <a:off x="6361303" y="3750945"/>
            <a:ext cx="427990" cy="175048"/>
          </a:xfrm>
          <a:prstGeom prst="rect">
            <a:avLst/>
          </a:prstGeom>
        </p:spPr>
        <p:txBody>
          <a:bodyPr vert="horz" wrap="square" lIns="0" tIns="13335" rIns="0" bIns="0" rtlCol="0">
            <a:spAutoFit/>
          </a:bodyPr>
          <a:lstStyle/>
          <a:p>
            <a:pPr marL="12700">
              <a:spcBef>
                <a:spcPts val="105"/>
              </a:spcBef>
            </a:pPr>
            <a:r>
              <a:rPr sz="1050" b="1" i="1" spc="-20" dirty="0">
                <a:latin typeface="メイリオ"/>
                <a:cs typeface="メイリオ"/>
              </a:rPr>
              <a:t>代理店</a:t>
            </a:r>
            <a:endParaRPr sz="1050">
              <a:latin typeface="メイリオ"/>
              <a:cs typeface="メイリオ"/>
            </a:endParaRPr>
          </a:p>
        </p:txBody>
      </p:sp>
      <p:grpSp>
        <p:nvGrpSpPr>
          <p:cNvPr id="54" name="object 54"/>
          <p:cNvGrpSpPr/>
          <p:nvPr/>
        </p:nvGrpSpPr>
        <p:grpSpPr>
          <a:xfrm>
            <a:off x="6755892" y="2296541"/>
            <a:ext cx="3195955" cy="2954020"/>
            <a:chOff x="5231891" y="2296541"/>
            <a:chExt cx="3195955" cy="2954020"/>
          </a:xfrm>
        </p:grpSpPr>
        <p:sp>
          <p:nvSpPr>
            <p:cNvPr id="55" name="object 55"/>
            <p:cNvSpPr/>
            <p:nvPr/>
          </p:nvSpPr>
          <p:spPr>
            <a:xfrm>
              <a:off x="8007096" y="2638043"/>
              <a:ext cx="285115" cy="1040130"/>
            </a:xfrm>
            <a:custGeom>
              <a:avLst/>
              <a:gdLst/>
              <a:ahLst/>
              <a:cxnLst/>
              <a:rect l="l" t="t" r="r" b="b"/>
              <a:pathLst>
                <a:path w="285115" h="1040129">
                  <a:moveTo>
                    <a:pt x="76200" y="76200"/>
                  </a:moveTo>
                  <a:lnTo>
                    <a:pt x="69850" y="63500"/>
                  </a:lnTo>
                  <a:lnTo>
                    <a:pt x="38100" y="0"/>
                  </a:lnTo>
                  <a:lnTo>
                    <a:pt x="0" y="76200"/>
                  </a:lnTo>
                  <a:lnTo>
                    <a:pt x="31750" y="76200"/>
                  </a:lnTo>
                  <a:lnTo>
                    <a:pt x="31750" y="1039876"/>
                  </a:lnTo>
                  <a:lnTo>
                    <a:pt x="44450" y="1039876"/>
                  </a:lnTo>
                  <a:lnTo>
                    <a:pt x="44450" y="76200"/>
                  </a:lnTo>
                  <a:lnTo>
                    <a:pt x="76200" y="76200"/>
                  </a:lnTo>
                  <a:close/>
                </a:path>
                <a:path w="285115" h="1040129">
                  <a:moveTo>
                    <a:pt x="284988" y="963688"/>
                  </a:moveTo>
                  <a:lnTo>
                    <a:pt x="253238" y="963688"/>
                  </a:lnTo>
                  <a:lnTo>
                    <a:pt x="253238" y="0"/>
                  </a:lnTo>
                  <a:lnTo>
                    <a:pt x="240538" y="0"/>
                  </a:lnTo>
                  <a:lnTo>
                    <a:pt x="240538" y="963688"/>
                  </a:lnTo>
                  <a:lnTo>
                    <a:pt x="208788" y="963688"/>
                  </a:lnTo>
                  <a:lnTo>
                    <a:pt x="246888" y="1039876"/>
                  </a:lnTo>
                  <a:lnTo>
                    <a:pt x="278638" y="976376"/>
                  </a:lnTo>
                  <a:lnTo>
                    <a:pt x="284988" y="963688"/>
                  </a:lnTo>
                  <a:close/>
                </a:path>
              </a:pathLst>
            </a:custGeom>
            <a:solidFill>
              <a:srgbClr val="A6A6A6"/>
            </a:solidFill>
          </p:spPr>
          <p:txBody>
            <a:bodyPr wrap="square" lIns="0" tIns="0" rIns="0" bIns="0" rtlCol="0"/>
            <a:lstStyle/>
            <a:p>
              <a:endParaRPr/>
            </a:p>
          </p:txBody>
        </p:sp>
        <p:pic>
          <p:nvPicPr>
            <p:cNvPr id="56" name="object 56"/>
            <p:cNvPicPr/>
            <p:nvPr/>
          </p:nvPicPr>
          <p:blipFill>
            <a:blip r:embed="rId18" cstate="print"/>
            <a:stretch>
              <a:fillRect/>
            </a:stretch>
          </p:blipFill>
          <p:spPr>
            <a:xfrm>
              <a:off x="7946135" y="2299716"/>
              <a:ext cx="478535" cy="329184"/>
            </a:xfrm>
            <a:prstGeom prst="rect">
              <a:avLst/>
            </a:prstGeom>
          </p:spPr>
        </p:pic>
        <p:sp>
          <p:nvSpPr>
            <p:cNvPr id="57" name="object 57"/>
            <p:cNvSpPr/>
            <p:nvPr/>
          </p:nvSpPr>
          <p:spPr>
            <a:xfrm>
              <a:off x="7946135" y="2299716"/>
              <a:ext cx="478790" cy="329565"/>
            </a:xfrm>
            <a:custGeom>
              <a:avLst/>
              <a:gdLst/>
              <a:ahLst/>
              <a:cxnLst/>
              <a:rect l="l" t="t" r="r" b="b"/>
              <a:pathLst>
                <a:path w="478790" h="329564">
                  <a:moveTo>
                    <a:pt x="0" y="329184"/>
                  </a:moveTo>
                  <a:lnTo>
                    <a:pt x="478535" y="329184"/>
                  </a:lnTo>
                  <a:lnTo>
                    <a:pt x="478535" y="0"/>
                  </a:lnTo>
                  <a:lnTo>
                    <a:pt x="0" y="0"/>
                  </a:lnTo>
                  <a:lnTo>
                    <a:pt x="0" y="329184"/>
                  </a:lnTo>
                  <a:close/>
                </a:path>
              </a:pathLst>
            </a:custGeom>
            <a:ln w="6350">
              <a:solidFill>
                <a:srgbClr val="A6A6A6"/>
              </a:solidFill>
            </a:ln>
          </p:spPr>
          <p:txBody>
            <a:bodyPr wrap="square" lIns="0" tIns="0" rIns="0" bIns="0" rtlCol="0"/>
            <a:lstStyle/>
            <a:p>
              <a:endParaRPr/>
            </a:p>
          </p:txBody>
        </p:sp>
        <p:pic>
          <p:nvPicPr>
            <p:cNvPr id="58" name="object 58"/>
            <p:cNvPicPr/>
            <p:nvPr/>
          </p:nvPicPr>
          <p:blipFill>
            <a:blip r:embed="rId19" cstate="print"/>
            <a:stretch>
              <a:fillRect/>
            </a:stretch>
          </p:blipFill>
          <p:spPr>
            <a:xfrm>
              <a:off x="7872983" y="3669791"/>
              <a:ext cx="525779" cy="361188"/>
            </a:xfrm>
            <a:prstGeom prst="rect">
              <a:avLst/>
            </a:prstGeom>
          </p:spPr>
        </p:pic>
        <p:sp>
          <p:nvSpPr>
            <p:cNvPr id="59" name="object 59"/>
            <p:cNvSpPr/>
            <p:nvPr/>
          </p:nvSpPr>
          <p:spPr>
            <a:xfrm>
              <a:off x="7872983" y="3669791"/>
              <a:ext cx="525780" cy="361315"/>
            </a:xfrm>
            <a:custGeom>
              <a:avLst/>
              <a:gdLst/>
              <a:ahLst/>
              <a:cxnLst/>
              <a:rect l="l" t="t" r="r" b="b"/>
              <a:pathLst>
                <a:path w="525779" h="361314">
                  <a:moveTo>
                    <a:pt x="0" y="361187"/>
                  </a:moveTo>
                  <a:lnTo>
                    <a:pt x="525779" y="361187"/>
                  </a:lnTo>
                  <a:lnTo>
                    <a:pt x="525779" y="0"/>
                  </a:lnTo>
                  <a:lnTo>
                    <a:pt x="0" y="0"/>
                  </a:lnTo>
                  <a:lnTo>
                    <a:pt x="0" y="361187"/>
                  </a:lnTo>
                  <a:close/>
                </a:path>
              </a:pathLst>
            </a:custGeom>
            <a:ln w="6350">
              <a:solidFill>
                <a:srgbClr val="A6A6A6"/>
              </a:solidFill>
            </a:ln>
          </p:spPr>
          <p:txBody>
            <a:bodyPr wrap="square" lIns="0" tIns="0" rIns="0" bIns="0" rtlCol="0"/>
            <a:lstStyle/>
            <a:p>
              <a:endParaRPr/>
            </a:p>
          </p:txBody>
        </p:sp>
        <p:pic>
          <p:nvPicPr>
            <p:cNvPr id="60" name="object 60"/>
            <p:cNvPicPr/>
            <p:nvPr/>
          </p:nvPicPr>
          <p:blipFill>
            <a:blip r:embed="rId20" cstate="print"/>
            <a:stretch>
              <a:fillRect/>
            </a:stretch>
          </p:blipFill>
          <p:spPr>
            <a:xfrm>
              <a:off x="8058911" y="2382012"/>
              <a:ext cx="185927" cy="187451"/>
            </a:xfrm>
            <a:prstGeom prst="rect">
              <a:avLst/>
            </a:prstGeom>
          </p:spPr>
        </p:pic>
        <p:pic>
          <p:nvPicPr>
            <p:cNvPr id="61" name="object 61"/>
            <p:cNvPicPr/>
            <p:nvPr/>
          </p:nvPicPr>
          <p:blipFill>
            <a:blip r:embed="rId20" cstate="print"/>
            <a:stretch>
              <a:fillRect/>
            </a:stretch>
          </p:blipFill>
          <p:spPr>
            <a:xfrm>
              <a:off x="8068055" y="3777996"/>
              <a:ext cx="185927" cy="185927"/>
            </a:xfrm>
            <a:prstGeom prst="rect">
              <a:avLst/>
            </a:prstGeom>
          </p:spPr>
        </p:pic>
        <p:pic>
          <p:nvPicPr>
            <p:cNvPr id="62" name="object 62"/>
            <p:cNvPicPr/>
            <p:nvPr/>
          </p:nvPicPr>
          <p:blipFill>
            <a:blip r:embed="rId20" cstate="print"/>
            <a:stretch>
              <a:fillRect/>
            </a:stretch>
          </p:blipFill>
          <p:spPr>
            <a:xfrm>
              <a:off x="7953755" y="3095244"/>
              <a:ext cx="185927" cy="185927"/>
            </a:xfrm>
            <a:prstGeom prst="rect">
              <a:avLst/>
            </a:prstGeom>
          </p:spPr>
        </p:pic>
        <p:pic>
          <p:nvPicPr>
            <p:cNvPr id="63" name="object 63"/>
            <p:cNvPicPr/>
            <p:nvPr/>
          </p:nvPicPr>
          <p:blipFill>
            <a:blip r:embed="rId20" cstate="print"/>
            <a:stretch>
              <a:fillRect/>
            </a:stretch>
          </p:blipFill>
          <p:spPr>
            <a:xfrm>
              <a:off x="8189975" y="3095244"/>
              <a:ext cx="187451" cy="185927"/>
            </a:xfrm>
            <a:prstGeom prst="rect">
              <a:avLst/>
            </a:prstGeom>
          </p:spPr>
        </p:pic>
        <p:pic>
          <p:nvPicPr>
            <p:cNvPr id="64" name="object 64"/>
            <p:cNvPicPr/>
            <p:nvPr/>
          </p:nvPicPr>
          <p:blipFill>
            <a:blip r:embed="rId17" cstate="print"/>
            <a:stretch>
              <a:fillRect/>
            </a:stretch>
          </p:blipFill>
          <p:spPr>
            <a:xfrm>
              <a:off x="6079802" y="3683508"/>
              <a:ext cx="302708" cy="333756"/>
            </a:xfrm>
            <a:prstGeom prst="rect">
              <a:avLst/>
            </a:prstGeom>
          </p:spPr>
        </p:pic>
        <p:sp>
          <p:nvSpPr>
            <p:cNvPr id="65" name="object 65"/>
            <p:cNvSpPr/>
            <p:nvPr/>
          </p:nvSpPr>
          <p:spPr>
            <a:xfrm>
              <a:off x="5321808" y="2607563"/>
              <a:ext cx="923925" cy="2643505"/>
            </a:xfrm>
            <a:custGeom>
              <a:avLst/>
              <a:gdLst/>
              <a:ahLst/>
              <a:cxnLst/>
              <a:rect l="l" t="t" r="r" b="b"/>
              <a:pathLst>
                <a:path w="923925" h="2643504">
                  <a:moveTo>
                    <a:pt x="76200" y="2566797"/>
                  </a:moveTo>
                  <a:lnTo>
                    <a:pt x="44450" y="2566797"/>
                  </a:lnTo>
                  <a:lnTo>
                    <a:pt x="44450" y="1434084"/>
                  </a:lnTo>
                  <a:lnTo>
                    <a:pt x="31750" y="1434084"/>
                  </a:lnTo>
                  <a:lnTo>
                    <a:pt x="31750" y="2566797"/>
                  </a:lnTo>
                  <a:lnTo>
                    <a:pt x="0" y="2566797"/>
                  </a:lnTo>
                  <a:lnTo>
                    <a:pt x="38100" y="2642997"/>
                  </a:lnTo>
                  <a:lnTo>
                    <a:pt x="69850" y="2579497"/>
                  </a:lnTo>
                  <a:lnTo>
                    <a:pt x="76200" y="2566797"/>
                  </a:lnTo>
                  <a:close/>
                </a:path>
                <a:path w="923925" h="2643504">
                  <a:moveTo>
                    <a:pt x="76200" y="984643"/>
                  </a:moveTo>
                  <a:lnTo>
                    <a:pt x="44450" y="984643"/>
                  </a:lnTo>
                  <a:lnTo>
                    <a:pt x="44450" y="0"/>
                  </a:lnTo>
                  <a:lnTo>
                    <a:pt x="31750" y="0"/>
                  </a:lnTo>
                  <a:lnTo>
                    <a:pt x="31750" y="984643"/>
                  </a:lnTo>
                  <a:lnTo>
                    <a:pt x="0" y="984643"/>
                  </a:lnTo>
                  <a:lnTo>
                    <a:pt x="38100" y="1060831"/>
                  </a:lnTo>
                  <a:lnTo>
                    <a:pt x="69850" y="997343"/>
                  </a:lnTo>
                  <a:lnTo>
                    <a:pt x="76200" y="984643"/>
                  </a:lnTo>
                  <a:close/>
                </a:path>
                <a:path w="923925" h="2643504">
                  <a:moveTo>
                    <a:pt x="923544" y="1510284"/>
                  </a:moveTo>
                  <a:lnTo>
                    <a:pt x="917194" y="1497584"/>
                  </a:lnTo>
                  <a:lnTo>
                    <a:pt x="885444" y="1434084"/>
                  </a:lnTo>
                  <a:lnTo>
                    <a:pt x="847344" y="1510284"/>
                  </a:lnTo>
                  <a:lnTo>
                    <a:pt x="879094" y="1510284"/>
                  </a:lnTo>
                  <a:lnTo>
                    <a:pt x="879094" y="2642997"/>
                  </a:lnTo>
                  <a:lnTo>
                    <a:pt x="891794" y="2642997"/>
                  </a:lnTo>
                  <a:lnTo>
                    <a:pt x="891794" y="1510284"/>
                  </a:lnTo>
                  <a:lnTo>
                    <a:pt x="923544" y="1510284"/>
                  </a:lnTo>
                  <a:close/>
                </a:path>
              </a:pathLst>
            </a:custGeom>
            <a:solidFill>
              <a:srgbClr val="A6A6A6"/>
            </a:solidFill>
          </p:spPr>
          <p:txBody>
            <a:bodyPr wrap="square" lIns="0" tIns="0" rIns="0" bIns="0" rtlCol="0"/>
            <a:lstStyle/>
            <a:p>
              <a:endParaRPr/>
            </a:p>
          </p:txBody>
        </p:sp>
        <p:pic>
          <p:nvPicPr>
            <p:cNvPr id="66" name="object 66"/>
            <p:cNvPicPr/>
            <p:nvPr/>
          </p:nvPicPr>
          <p:blipFill>
            <a:blip r:embed="rId13" cstate="print"/>
            <a:stretch>
              <a:fillRect/>
            </a:stretch>
          </p:blipFill>
          <p:spPr>
            <a:xfrm>
              <a:off x="5231891" y="2999232"/>
              <a:ext cx="286512" cy="288035"/>
            </a:xfrm>
            <a:prstGeom prst="rect">
              <a:avLst/>
            </a:prstGeom>
          </p:spPr>
        </p:pic>
        <p:pic>
          <p:nvPicPr>
            <p:cNvPr id="67" name="object 67"/>
            <p:cNvPicPr/>
            <p:nvPr/>
          </p:nvPicPr>
          <p:blipFill>
            <a:blip r:embed="rId13" cstate="print"/>
            <a:stretch>
              <a:fillRect/>
            </a:stretch>
          </p:blipFill>
          <p:spPr>
            <a:xfrm>
              <a:off x="5231891" y="4483608"/>
              <a:ext cx="286512" cy="288036"/>
            </a:xfrm>
            <a:prstGeom prst="rect">
              <a:avLst/>
            </a:prstGeom>
          </p:spPr>
        </p:pic>
        <p:pic>
          <p:nvPicPr>
            <p:cNvPr id="68" name="object 68"/>
            <p:cNvPicPr/>
            <p:nvPr/>
          </p:nvPicPr>
          <p:blipFill>
            <a:blip r:embed="rId14" cstate="print"/>
            <a:stretch>
              <a:fillRect/>
            </a:stretch>
          </p:blipFill>
          <p:spPr>
            <a:xfrm>
              <a:off x="6106667" y="4564380"/>
              <a:ext cx="213360" cy="160019"/>
            </a:xfrm>
            <a:prstGeom prst="rect">
              <a:avLst/>
            </a:prstGeom>
          </p:spPr>
        </p:pic>
      </p:grpSp>
      <p:sp>
        <p:nvSpPr>
          <p:cNvPr id="69" name="object 69"/>
          <p:cNvSpPr txBox="1"/>
          <p:nvPr/>
        </p:nvSpPr>
        <p:spPr>
          <a:xfrm>
            <a:off x="6361303" y="5305119"/>
            <a:ext cx="427990"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契約者</a:t>
            </a:r>
            <a:endParaRPr sz="1050">
              <a:latin typeface="メイリオ"/>
              <a:cs typeface="メイリオ"/>
            </a:endParaRPr>
          </a:p>
        </p:txBody>
      </p:sp>
      <p:sp>
        <p:nvSpPr>
          <p:cNvPr id="70" name="object 70"/>
          <p:cNvSpPr txBox="1"/>
          <p:nvPr/>
        </p:nvSpPr>
        <p:spPr>
          <a:xfrm>
            <a:off x="10074021" y="3410458"/>
            <a:ext cx="467359" cy="227626"/>
          </a:xfrm>
          <a:prstGeom prst="rect">
            <a:avLst/>
          </a:prstGeom>
        </p:spPr>
        <p:txBody>
          <a:bodyPr vert="horz" wrap="square" lIns="0" tIns="12065" rIns="0" bIns="0" rtlCol="0">
            <a:spAutoFit/>
          </a:bodyPr>
          <a:lstStyle/>
          <a:p>
            <a:pPr marL="56515" marR="5080" indent="-44450">
              <a:spcBef>
                <a:spcPts val="95"/>
              </a:spcBef>
            </a:pPr>
            <a:r>
              <a:rPr sz="700" spc="-10" dirty="0">
                <a:solidFill>
                  <a:srgbClr val="C00000"/>
                </a:solidFill>
                <a:latin typeface="メイリオ"/>
                <a:cs typeface="メイリオ"/>
              </a:rPr>
              <a:t>事務手続</a:t>
            </a:r>
            <a:r>
              <a:rPr sz="700" spc="-50" dirty="0">
                <a:solidFill>
                  <a:srgbClr val="C00000"/>
                </a:solidFill>
                <a:latin typeface="メイリオ"/>
                <a:cs typeface="メイリオ"/>
              </a:rPr>
              <a:t>き</a:t>
            </a:r>
            <a:r>
              <a:rPr sz="700" spc="-10" dirty="0">
                <a:solidFill>
                  <a:srgbClr val="C00000"/>
                </a:solidFill>
                <a:latin typeface="メイリオ"/>
                <a:cs typeface="メイリオ"/>
              </a:rPr>
              <a:t>の効率</a:t>
            </a:r>
            <a:r>
              <a:rPr sz="700" spc="-50" dirty="0">
                <a:solidFill>
                  <a:srgbClr val="C00000"/>
                </a:solidFill>
                <a:latin typeface="メイリオ"/>
                <a:cs typeface="メイリオ"/>
              </a:rPr>
              <a:t>化</a:t>
            </a:r>
            <a:endParaRPr sz="700">
              <a:latin typeface="メイリオ"/>
              <a:cs typeface="メイリオ"/>
            </a:endParaRPr>
          </a:p>
        </p:txBody>
      </p:sp>
      <p:sp>
        <p:nvSpPr>
          <p:cNvPr id="71" name="object 71"/>
          <p:cNvSpPr txBox="1"/>
          <p:nvPr/>
        </p:nvSpPr>
        <p:spPr>
          <a:xfrm>
            <a:off x="9909429" y="3366642"/>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72" name="object 72"/>
          <p:cNvSpPr txBox="1"/>
          <p:nvPr/>
        </p:nvSpPr>
        <p:spPr>
          <a:xfrm>
            <a:off x="4152646" y="3245866"/>
            <a:ext cx="1219835" cy="258404"/>
          </a:xfrm>
          <a:prstGeom prst="rect">
            <a:avLst/>
          </a:prstGeom>
        </p:spPr>
        <p:txBody>
          <a:bodyPr vert="horz" wrap="square" lIns="0" tIns="12065" rIns="0" bIns="0" rtlCol="0">
            <a:spAutoFit/>
          </a:bodyPr>
          <a:lstStyle/>
          <a:p>
            <a:pPr marL="38100">
              <a:spcBef>
                <a:spcPts val="95"/>
              </a:spcBef>
            </a:pPr>
            <a:r>
              <a:rPr sz="2400" spc="82" baseline="-10416" dirty="0">
                <a:solidFill>
                  <a:srgbClr val="A78213"/>
                </a:solidFill>
                <a:latin typeface="メイリオ"/>
                <a:cs typeface="メイリオ"/>
              </a:rPr>
              <a:t>✔</a:t>
            </a:r>
            <a:r>
              <a:rPr sz="700" i="1" spc="-10" dirty="0">
                <a:solidFill>
                  <a:srgbClr val="A78213"/>
                </a:solidFill>
                <a:latin typeface="メイリオ"/>
                <a:cs typeface="メイリオ"/>
              </a:rPr>
              <a:t>事務手続きに係るコス</a:t>
            </a:r>
            <a:r>
              <a:rPr sz="700" i="1" spc="-50" dirty="0">
                <a:solidFill>
                  <a:srgbClr val="A78213"/>
                </a:solidFill>
                <a:latin typeface="メイリオ"/>
                <a:cs typeface="メイリオ"/>
              </a:rPr>
              <a:t>ト</a:t>
            </a:r>
            <a:endParaRPr sz="700">
              <a:latin typeface="メイリオ"/>
              <a:cs typeface="メイリオ"/>
            </a:endParaRPr>
          </a:p>
        </p:txBody>
      </p:sp>
      <p:sp>
        <p:nvSpPr>
          <p:cNvPr id="73" name="object 73"/>
          <p:cNvSpPr txBox="1"/>
          <p:nvPr/>
        </p:nvSpPr>
        <p:spPr>
          <a:xfrm>
            <a:off x="3986911" y="3056001"/>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銀行</a:t>
            </a:r>
            <a:endParaRPr sz="1050">
              <a:latin typeface="メイリオ"/>
              <a:cs typeface="メイリオ"/>
            </a:endParaRPr>
          </a:p>
        </p:txBody>
      </p:sp>
      <p:sp>
        <p:nvSpPr>
          <p:cNvPr id="74" name="object 74"/>
          <p:cNvSpPr txBox="1"/>
          <p:nvPr/>
        </p:nvSpPr>
        <p:spPr>
          <a:xfrm>
            <a:off x="7996429" y="2964179"/>
            <a:ext cx="1167765" cy="277640"/>
          </a:xfrm>
          <a:prstGeom prst="rect">
            <a:avLst/>
          </a:prstGeom>
          <a:ln w="6350">
            <a:solidFill>
              <a:srgbClr val="A6A6A6"/>
            </a:solidFill>
          </a:ln>
        </p:spPr>
        <p:txBody>
          <a:bodyPr vert="horz" wrap="square" lIns="0" tIns="114935" rIns="0" bIns="0" rtlCol="0">
            <a:spAutoFit/>
          </a:bodyPr>
          <a:lstStyle/>
          <a:p>
            <a:pPr marL="33020">
              <a:spcBef>
                <a:spcPts val="905"/>
              </a:spcBef>
            </a:pPr>
            <a:r>
              <a:rPr sz="1050" b="1" i="1" spc="-25" dirty="0">
                <a:latin typeface="メイリオ"/>
                <a:cs typeface="メイリオ"/>
              </a:rPr>
              <a:t>銀行</a:t>
            </a:r>
            <a:endParaRPr sz="1050">
              <a:latin typeface="メイリオ"/>
              <a:cs typeface="メイリオ"/>
            </a:endParaRPr>
          </a:p>
        </p:txBody>
      </p:sp>
      <p:grpSp>
        <p:nvGrpSpPr>
          <p:cNvPr id="75" name="object 75"/>
          <p:cNvGrpSpPr/>
          <p:nvPr/>
        </p:nvGrpSpPr>
        <p:grpSpPr>
          <a:xfrm>
            <a:off x="8186928" y="2606168"/>
            <a:ext cx="1266190" cy="1073785"/>
            <a:chOff x="6662928" y="2606167"/>
            <a:chExt cx="1266190" cy="1073785"/>
          </a:xfrm>
        </p:grpSpPr>
        <p:pic>
          <p:nvPicPr>
            <p:cNvPr id="76" name="object 76"/>
            <p:cNvPicPr/>
            <p:nvPr/>
          </p:nvPicPr>
          <p:blipFill>
            <a:blip r:embed="rId21" cstate="print"/>
            <a:stretch>
              <a:fillRect/>
            </a:stretch>
          </p:blipFill>
          <p:spPr>
            <a:xfrm>
              <a:off x="7152132" y="3066288"/>
              <a:ext cx="192024" cy="160020"/>
            </a:xfrm>
            <a:prstGeom prst="rect">
              <a:avLst/>
            </a:prstGeom>
          </p:spPr>
        </p:pic>
        <p:sp>
          <p:nvSpPr>
            <p:cNvPr id="77" name="object 77"/>
            <p:cNvSpPr/>
            <p:nvPr/>
          </p:nvSpPr>
          <p:spPr>
            <a:xfrm>
              <a:off x="6731508" y="2606166"/>
              <a:ext cx="1197610" cy="1073785"/>
            </a:xfrm>
            <a:custGeom>
              <a:avLst/>
              <a:gdLst/>
              <a:ahLst/>
              <a:cxnLst/>
              <a:rect l="l" t="t" r="r" b="b"/>
              <a:pathLst>
                <a:path w="1197609" h="1073785">
                  <a:moveTo>
                    <a:pt x="76200" y="798449"/>
                  </a:moveTo>
                  <a:lnTo>
                    <a:pt x="69850" y="785749"/>
                  </a:lnTo>
                  <a:lnTo>
                    <a:pt x="38100" y="722249"/>
                  </a:lnTo>
                  <a:lnTo>
                    <a:pt x="0" y="798449"/>
                  </a:lnTo>
                  <a:lnTo>
                    <a:pt x="31750" y="798449"/>
                  </a:lnTo>
                  <a:lnTo>
                    <a:pt x="31750" y="1063498"/>
                  </a:lnTo>
                  <a:lnTo>
                    <a:pt x="44450" y="1063498"/>
                  </a:lnTo>
                  <a:lnTo>
                    <a:pt x="44450" y="798449"/>
                  </a:lnTo>
                  <a:lnTo>
                    <a:pt x="76200" y="798449"/>
                  </a:lnTo>
                  <a:close/>
                </a:path>
                <a:path w="1197609" h="1073785">
                  <a:moveTo>
                    <a:pt x="905510" y="772668"/>
                  </a:moveTo>
                  <a:lnTo>
                    <a:pt x="878497" y="745578"/>
                  </a:lnTo>
                  <a:lnTo>
                    <a:pt x="887349" y="736727"/>
                  </a:lnTo>
                  <a:lnTo>
                    <a:pt x="900938" y="723138"/>
                  </a:lnTo>
                  <a:lnTo>
                    <a:pt x="820039" y="696214"/>
                  </a:lnTo>
                  <a:lnTo>
                    <a:pt x="847090" y="776986"/>
                  </a:lnTo>
                  <a:lnTo>
                    <a:pt x="869505" y="754570"/>
                  </a:lnTo>
                  <a:lnTo>
                    <a:pt x="896620" y="781685"/>
                  </a:lnTo>
                  <a:lnTo>
                    <a:pt x="905510" y="772668"/>
                  </a:lnTo>
                  <a:close/>
                </a:path>
                <a:path w="1197609" h="1073785">
                  <a:moveTo>
                    <a:pt x="905510" y="300736"/>
                  </a:moveTo>
                  <a:lnTo>
                    <a:pt x="896620" y="291846"/>
                  </a:lnTo>
                  <a:lnTo>
                    <a:pt x="869530" y="318935"/>
                  </a:lnTo>
                  <a:lnTo>
                    <a:pt x="847090" y="296418"/>
                  </a:lnTo>
                  <a:lnTo>
                    <a:pt x="820039" y="377317"/>
                  </a:lnTo>
                  <a:lnTo>
                    <a:pt x="900938" y="350393"/>
                  </a:lnTo>
                  <a:lnTo>
                    <a:pt x="887247" y="336677"/>
                  </a:lnTo>
                  <a:lnTo>
                    <a:pt x="878459" y="327875"/>
                  </a:lnTo>
                  <a:lnTo>
                    <a:pt x="905510" y="300736"/>
                  </a:lnTo>
                  <a:close/>
                </a:path>
                <a:path w="1197609" h="1073785">
                  <a:moveTo>
                    <a:pt x="968375" y="835533"/>
                  </a:moveTo>
                  <a:lnTo>
                    <a:pt x="932561" y="799592"/>
                  </a:lnTo>
                  <a:lnTo>
                    <a:pt x="923544" y="808609"/>
                  </a:lnTo>
                  <a:lnTo>
                    <a:pt x="959485" y="844550"/>
                  </a:lnTo>
                  <a:lnTo>
                    <a:pt x="968375" y="835533"/>
                  </a:lnTo>
                  <a:close/>
                </a:path>
                <a:path w="1197609" h="1073785">
                  <a:moveTo>
                    <a:pt x="968375" y="237998"/>
                  </a:moveTo>
                  <a:lnTo>
                    <a:pt x="959485" y="228981"/>
                  </a:lnTo>
                  <a:lnTo>
                    <a:pt x="923544" y="264922"/>
                  </a:lnTo>
                  <a:lnTo>
                    <a:pt x="932561" y="273812"/>
                  </a:lnTo>
                  <a:lnTo>
                    <a:pt x="968375" y="237998"/>
                  </a:lnTo>
                  <a:close/>
                </a:path>
                <a:path w="1197609" h="1073785">
                  <a:moveTo>
                    <a:pt x="1031240" y="898398"/>
                  </a:moveTo>
                  <a:lnTo>
                    <a:pt x="995426" y="862457"/>
                  </a:lnTo>
                  <a:lnTo>
                    <a:pt x="986409" y="871474"/>
                  </a:lnTo>
                  <a:lnTo>
                    <a:pt x="1022350" y="907288"/>
                  </a:lnTo>
                  <a:lnTo>
                    <a:pt x="1031240" y="898398"/>
                  </a:lnTo>
                  <a:close/>
                </a:path>
                <a:path w="1197609" h="1073785">
                  <a:moveTo>
                    <a:pt x="1031240" y="175133"/>
                  </a:moveTo>
                  <a:lnTo>
                    <a:pt x="1022350" y="166116"/>
                  </a:lnTo>
                  <a:lnTo>
                    <a:pt x="986409" y="202057"/>
                  </a:lnTo>
                  <a:lnTo>
                    <a:pt x="995426" y="210947"/>
                  </a:lnTo>
                  <a:lnTo>
                    <a:pt x="1031240" y="175133"/>
                  </a:lnTo>
                  <a:close/>
                </a:path>
                <a:path w="1197609" h="1073785">
                  <a:moveTo>
                    <a:pt x="1094105" y="961263"/>
                  </a:moveTo>
                  <a:lnTo>
                    <a:pt x="1058164" y="925322"/>
                  </a:lnTo>
                  <a:lnTo>
                    <a:pt x="1049274" y="934339"/>
                  </a:lnTo>
                  <a:lnTo>
                    <a:pt x="1085215" y="970165"/>
                  </a:lnTo>
                  <a:lnTo>
                    <a:pt x="1094105" y="961263"/>
                  </a:lnTo>
                  <a:close/>
                </a:path>
                <a:path w="1197609" h="1073785">
                  <a:moveTo>
                    <a:pt x="1094105" y="112268"/>
                  </a:moveTo>
                  <a:lnTo>
                    <a:pt x="1085215" y="103251"/>
                  </a:lnTo>
                  <a:lnTo>
                    <a:pt x="1049274" y="139192"/>
                  </a:lnTo>
                  <a:lnTo>
                    <a:pt x="1058164" y="148082"/>
                  </a:lnTo>
                  <a:lnTo>
                    <a:pt x="1094105" y="112268"/>
                  </a:lnTo>
                  <a:close/>
                </a:path>
                <a:path w="1197609" h="1073785">
                  <a:moveTo>
                    <a:pt x="1197356" y="0"/>
                  </a:moveTo>
                  <a:lnTo>
                    <a:pt x="1116584" y="26924"/>
                  </a:lnTo>
                  <a:lnTo>
                    <a:pt x="1139063" y="49403"/>
                  </a:lnTo>
                  <a:lnTo>
                    <a:pt x="1112139" y="76327"/>
                  </a:lnTo>
                  <a:lnTo>
                    <a:pt x="1121029" y="85217"/>
                  </a:lnTo>
                  <a:lnTo>
                    <a:pt x="1147991" y="58343"/>
                  </a:lnTo>
                  <a:lnTo>
                    <a:pt x="1170432" y="80772"/>
                  </a:lnTo>
                  <a:lnTo>
                    <a:pt x="1183894" y="40386"/>
                  </a:lnTo>
                  <a:lnTo>
                    <a:pt x="1197356" y="0"/>
                  </a:lnTo>
                  <a:close/>
                </a:path>
                <a:path w="1197609" h="1073785">
                  <a:moveTo>
                    <a:pt x="1197483" y="1073531"/>
                  </a:moveTo>
                  <a:lnTo>
                    <a:pt x="1183932" y="1033018"/>
                  </a:lnTo>
                  <a:lnTo>
                    <a:pt x="1170432" y="992632"/>
                  </a:lnTo>
                  <a:lnTo>
                    <a:pt x="1147978" y="1015149"/>
                  </a:lnTo>
                  <a:lnTo>
                    <a:pt x="1121029" y="988187"/>
                  </a:lnTo>
                  <a:lnTo>
                    <a:pt x="1112139" y="997216"/>
                  </a:lnTo>
                  <a:lnTo>
                    <a:pt x="1139075" y="1024064"/>
                  </a:lnTo>
                  <a:lnTo>
                    <a:pt x="1116584" y="1046607"/>
                  </a:lnTo>
                  <a:lnTo>
                    <a:pt x="1197483" y="1073531"/>
                  </a:lnTo>
                  <a:close/>
                </a:path>
              </a:pathLst>
            </a:custGeom>
            <a:solidFill>
              <a:srgbClr val="A6A6A6"/>
            </a:solidFill>
          </p:spPr>
          <p:txBody>
            <a:bodyPr wrap="square" lIns="0" tIns="0" rIns="0" bIns="0" rtlCol="0"/>
            <a:lstStyle/>
            <a:p>
              <a:endParaRPr/>
            </a:p>
          </p:txBody>
        </p:sp>
        <p:pic>
          <p:nvPicPr>
            <p:cNvPr id="78" name="object 78"/>
            <p:cNvPicPr/>
            <p:nvPr/>
          </p:nvPicPr>
          <p:blipFill>
            <a:blip r:embed="rId14" cstate="print"/>
            <a:stretch>
              <a:fillRect/>
            </a:stretch>
          </p:blipFill>
          <p:spPr>
            <a:xfrm>
              <a:off x="6662928" y="3439668"/>
              <a:ext cx="213359" cy="160020"/>
            </a:xfrm>
            <a:prstGeom prst="rect">
              <a:avLst/>
            </a:prstGeom>
          </p:spPr>
        </p:pic>
      </p:grpSp>
      <p:sp>
        <p:nvSpPr>
          <p:cNvPr id="79" name="object 79"/>
          <p:cNvSpPr txBox="1"/>
          <p:nvPr/>
        </p:nvSpPr>
        <p:spPr>
          <a:xfrm>
            <a:off x="2337917" y="4492245"/>
            <a:ext cx="434340" cy="260199"/>
          </a:xfrm>
          <a:prstGeom prst="rect">
            <a:avLst/>
          </a:prstGeom>
        </p:spPr>
        <p:txBody>
          <a:bodyPr vert="horz" wrap="square" lIns="0" tIns="11430" rIns="0" bIns="0" rtlCol="0">
            <a:spAutoFit/>
          </a:bodyPr>
          <a:lstStyle/>
          <a:p>
            <a:pPr marL="64135" marR="5080" indent="-52069">
              <a:lnSpc>
                <a:spcPct val="101299"/>
              </a:lnSpc>
              <a:spcBef>
                <a:spcPts val="90"/>
              </a:spcBef>
            </a:pPr>
            <a:r>
              <a:rPr sz="800" i="1" spc="-15" dirty="0">
                <a:latin typeface="メイリオ"/>
                <a:cs typeface="メイリオ"/>
              </a:rPr>
              <a:t>②保険商</a:t>
            </a:r>
            <a:r>
              <a:rPr sz="800" i="1" spc="-20" dirty="0">
                <a:latin typeface="メイリオ"/>
                <a:cs typeface="メイリオ"/>
              </a:rPr>
              <a:t>品提供</a:t>
            </a:r>
            <a:endParaRPr sz="800">
              <a:latin typeface="メイリオ"/>
              <a:cs typeface="メイリオ"/>
            </a:endParaRPr>
          </a:p>
        </p:txBody>
      </p:sp>
      <p:sp>
        <p:nvSpPr>
          <p:cNvPr id="80" name="object 80"/>
          <p:cNvSpPr txBox="1"/>
          <p:nvPr/>
        </p:nvSpPr>
        <p:spPr>
          <a:xfrm>
            <a:off x="2337917" y="2995041"/>
            <a:ext cx="434340" cy="259686"/>
          </a:xfrm>
          <a:prstGeom prst="rect">
            <a:avLst/>
          </a:prstGeom>
        </p:spPr>
        <p:txBody>
          <a:bodyPr vert="horz" wrap="square" lIns="0" tIns="13335" rIns="0" bIns="0" rtlCol="0">
            <a:spAutoFit/>
          </a:bodyPr>
          <a:lstStyle/>
          <a:p>
            <a:pPr marL="12700">
              <a:spcBef>
                <a:spcPts val="105"/>
              </a:spcBef>
            </a:pPr>
            <a:r>
              <a:rPr sz="800" i="1" spc="-15" dirty="0">
                <a:latin typeface="メイリオ"/>
                <a:cs typeface="メイリオ"/>
              </a:rPr>
              <a:t>①保険商</a:t>
            </a:r>
            <a:endParaRPr sz="800">
              <a:latin typeface="メイリオ"/>
              <a:cs typeface="メイリオ"/>
            </a:endParaRPr>
          </a:p>
          <a:p>
            <a:pPr marL="64135">
              <a:spcBef>
                <a:spcPts val="10"/>
              </a:spcBef>
            </a:pPr>
            <a:r>
              <a:rPr sz="800" i="1" spc="-25" dirty="0">
                <a:latin typeface="メイリオ"/>
                <a:cs typeface="メイリオ"/>
              </a:rPr>
              <a:t>品提供</a:t>
            </a:r>
            <a:endParaRPr sz="800">
              <a:latin typeface="メイリオ"/>
              <a:cs typeface="メイリオ"/>
            </a:endParaRPr>
          </a:p>
        </p:txBody>
      </p:sp>
      <p:sp>
        <p:nvSpPr>
          <p:cNvPr id="81" name="object 81"/>
          <p:cNvSpPr txBox="1"/>
          <p:nvPr/>
        </p:nvSpPr>
        <p:spPr>
          <a:xfrm>
            <a:off x="3214242" y="4492245"/>
            <a:ext cx="434340" cy="260199"/>
          </a:xfrm>
          <a:prstGeom prst="rect">
            <a:avLst/>
          </a:prstGeom>
        </p:spPr>
        <p:txBody>
          <a:bodyPr vert="horz" wrap="square" lIns="0" tIns="11430" rIns="0" bIns="0" rtlCol="0">
            <a:spAutoFit/>
          </a:bodyPr>
          <a:lstStyle/>
          <a:p>
            <a:pPr marL="114300" marR="5080" indent="-102235">
              <a:lnSpc>
                <a:spcPct val="101299"/>
              </a:lnSpc>
              <a:spcBef>
                <a:spcPts val="90"/>
              </a:spcBef>
            </a:pPr>
            <a:r>
              <a:rPr sz="800" i="1" spc="-15" dirty="0">
                <a:latin typeface="メイリオ"/>
                <a:cs typeface="メイリオ"/>
              </a:rPr>
              <a:t>③保険料</a:t>
            </a:r>
            <a:r>
              <a:rPr sz="800" i="1" spc="-25" dirty="0">
                <a:latin typeface="メイリオ"/>
                <a:cs typeface="メイリオ"/>
              </a:rPr>
              <a:t>支払</a:t>
            </a:r>
            <a:endParaRPr sz="800">
              <a:latin typeface="メイリオ"/>
              <a:cs typeface="メイリオ"/>
            </a:endParaRPr>
          </a:p>
        </p:txBody>
      </p:sp>
      <p:sp>
        <p:nvSpPr>
          <p:cNvPr id="82" name="object 82"/>
          <p:cNvSpPr txBox="1"/>
          <p:nvPr/>
        </p:nvSpPr>
        <p:spPr>
          <a:xfrm>
            <a:off x="3861561" y="2672588"/>
            <a:ext cx="535940" cy="259686"/>
          </a:xfrm>
          <a:prstGeom prst="rect">
            <a:avLst/>
          </a:prstGeom>
        </p:spPr>
        <p:txBody>
          <a:bodyPr vert="horz" wrap="square" lIns="0" tIns="13335" rIns="0" bIns="0" rtlCol="0">
            <a:spAutoFit/>
          </a:bodyPr>
          <a:lstStyle/>
          <a:p>
            <a:pPr marL="12700">
              <a:spcBef>
                <a:spcPts val="105"/>
              </a:spcBef>
            </a:pPr>
            <a:r>
              <a:rPr sz="800" i="1" spc="-10" dirty="0">
                <a:latin typeface="メイリオ"/>
                <a:cs typeface="メイリオ"/>
              </a:rPr>
              <a:t>④収納代行</a:t>
            </a:r>
            <a:endParaRPr sz="800">
              <a:latin typeface="メイリオ"/>
              <a:cs typeface="メイリオ"/>
            </a:endParaRPr>
          </a:p>
          <a:p>
            <a:pPr marL="62865">
              <a:spcBef>
                <a:spcPts val="10"/>
              </a:spcBef>
            </a:pPr>
            <a:r>
              <a:rPr sz="800" i="1" spc="-20" dirty="0">
                <a:latin typeface="メイリオ"/>
                <a:cs typeface="メイリオ"/>
              </a:rPr>
              <a:t>銀行振込</a:t>
            </a:r>
            <a:endParaRPr sz="800">
              <a:latin typeface="メイリオ"/>
              <a:cs typeface="メイリオ"/>
            </a:endParaRPr>
          </a:p>
        </p:txBody>
      </p:sp>
      <p:sp>
        <p:nvSpPr>
          <p:cNvPr id="83" name="object 83"/>
          <p:cNvSpPr txBox="1"/>
          <p:nvPr/>
        </p:nvSpPr>
        <p:spPr>
          <a:xfrm>
            <a:off x="4926838" y="2674112"/>
            <a:ext cx="434340" cy="259686"/>
          </a:xfrm>
          <a:prstGeom prst="rect">
            <a:avLst/>
          </a:prstGeom>
        </p:spPr>
        <p:txBody>
          <a:bodyPr vert="horz" wrap="square" lIns="0" tIns="13335" rIns="0" bIns="0" rtlCol="0">
            <a:spAutoFit/>
          </a:bodyPr>
          <a:lstStyle/>
          <a:p>
            <a:pPr marL="12700">
              <a:spcBef>
                <a:spcPts val="105"/>
              </a:spcBef>
            </a:pPr>
            <a:r>
              <a:rPr sz="800" i="1" spc="-15" dirty="0">
                <a:latin typeface="メイリオ"/>
                <a:cs typeface="メイリオ"/>
              </a:rPr>
              <a:t>⑤手数料</a:t>
            </a:r>
            <a:endParaRPr sz="800">
              <a:latin typeface="メイリオ"/>
              <a:cs typeface="メイリオ"/>
            </a:endParaRPr>
          </a:p>
          <a:p>
            <a:pPr marL="12700"/>
            <a:r>
              <a:rPr sz="800" i="1" spc="-20" dirty="0">
                <a:latin typeface="メイリオ"/>
                <a:cs typeface="メイリオ"/>
              </a:rPr>
              <a:t>銀行振込</a:t>
            </a:r>
            <a:endParaRPr sz="800">
              <a:latin typeface="メイリオ"/>
              <a:cs typeface="メイリオ"/>
            </a:endParaRPr>
          </a:p>
        </p:txBody>
      </p:sp>
      <p:sp>
        <p:nvSpPr>
          <p:cNvPr id="84" name="object 84"/>
          <p:cNvSpPr txBox="1"/>
          <p:nvPr/>
        </p:nvSpPr>
        <p:spPr>
          <a:xfrm>
            <a:off x="6320790" y="4492245"/>
            <a:ext cx="434340" cy="260199"/>
          </a:xfrm>
          <a:prstGeom prst="rect">
            <a:avLst/>
          </a:prstGeom>
        </p:spPr>
        <p:txBody>
          <a:bodyPr vert="horz" wrap="square" lIns="0" tIns="11430" rIns="0" bIns="0" rtlCol="0">
            <a:spAutoFit/>
          </a:bodyPr>
          <a:lstStyle/>
          <a:p>
            <a:pPr marL="64135" marR="5080" indent="-52069">
              <a:lnSpc>
                <a:spcPct val="101299"/>
              </a:lnSpc>
              <a:spcBef>
                <a:spcPts val="90"/>
              </a:spcBef>
            </a:pPr>
            <a:r>
              <a:rPr sz="800" i="1" spc="-15" dirty="0">
                <a:latin typeface="メイリオ"/>
                <a:cs typeface="メイリオ"/>
              </a:rPr>
              <a:t>②保険商</a:t>
            </a:r>
            <a:r>
              <a:rPr sz="800" i="1" spc="-20" dirty="0">
                <a:latin typeface="メイリオ"/>
                <a:cs typeface="メイリオ"/>
              </a:rPr>
              <a:t>品提供</a:t>
            </a:r>
            <a:endParaRPr sz="800">
              <a:latin typeface="メイリオ"/>
              <a:cs typeface="メイリオ"/>
            </a:endParaRPr>
          </a:p>
        </p:txBody>
      </p:sp>
      <p:sp>
        <p:nvSpPr>
          <p:cNvPr id="85" name="object 85"/>
          <p:cNvSpPr txBox="1"/>
          <p:nvPr/>
        </p:nvSpPr>
        <p:spPr>
          <a:xfrm>
            <a:off x="6320790" y="2995041"/>
            <a:ext cx="434340" cy="259686"/>
          </a:xfrm>
          <a:prstGeom prst="rect">
            <a:avLst/>
          </a:prstGeom>
        </p:spPr>
        <p:txBody>
          <a:bodyPr vert="horz" wrap="square" lIns="0" tIns="13335" rIns="0" bIns="0" rtlCol="0">
            <a:spAutoFit/>
          </a:bodyPr>
          <a:lstStyle/>
          <a:p>
            <a:pPr marL="12700">
              <a:spcBef>
                <a:spcPts val="105"/>
              </a:spcBef>
            </a:pPr>
            <a:r>
              <a:rPr sz="800" i="1" spc="-15" dirty="0">
                <a:latin typeface="メイリオ"/>
                <a:cs typeface="メイリオ"/>
              </a:rPr>
              <a:t>①保険商</a:t>
            </a:r>
            <a:endParaRPr sz="800">
              <a:latin typeface="メイリオ"/>
              <a:cs typeface="メイリオ"/>
            </a:endParaRPr>
          </a:p>
          <a:p>
            <a:pPr marL="64135">
              <a:spcBef>
                <a:spcPts val="10"/>
              </a:spcBef>
            </a:pPr>
            <a:r>
              <a:rPr sz="800" i="1" spc="-25" dirty="0">
                <a:latin typeface="メイリオ"/>
                <a:cs typeface="メイリオ"/>
              </a:rPr>
              <a:t>品提供</a:t>
            </a:r>
            <a:endParaRPr sz="800">
              <a:latin typeface="メイリオ"/>
              <a:cs typeface="メイリオ"/>
            </a:endParaRPr>
          </a:p>
        </p:txBody>
      </p:sp>
      <p:sp>
        <p:nvSpPr>
          <p:cNvPr id="86" name="object 86"/>
          <p:cNvSpPr txBox="1"/>
          <p:nvPr/>
        </p:nvSpPr>
        <p:spPr>
          <a:xfrm>
            <a:off x="7197090" y="4492245"/>
            <a:ext cx="434340" cy="260199"/>
          </a:xfrm>
          <a:prstGeom prst="rect">
            <a:avLst/>
          </a:prstGeom>
        </p:spPr>
        <p:txBody>
          <a:bodyPr vert="horz" wrap="square" lIns="0" tIns="11430" rIns="0" bIns="0" rtlCol="0">
            <a:spAutoFit/>
          </a:bodyPr>
          <a:lstStyle/>
          <a:p>
            <a:pPr marL="114300" marR="5080" indent="-102235">
              <a:lnSpc>
                <a:spcPct val="101299"/>
              </a:lnSpc>
              <a:spcBef>
                <a:spcPts val="90"/>
              </a:spcBef>
            </a:pPr>
            <a:r>
              <a:rPr sz="800" i="1" spc="-15" dirty="0">
                <a:latin typeface="メイリオ"/>
                <a:cs typeface="メイリオ"/>
              </a:rPr>
              <a:t>③保険料</a:t>
            </a:r>
            <a:r>
              <a:rPr sz="800" i="1" spc="-25" dirty="0">
                <a:latin typeface="メイリオ"/>
                <a:cs typeface="メイリオ"/>
              </a:rPr>
              <a:t>支払</a:t>
            </a:r>
            <a:endParaRPr sz="800">
              <a:latin typeface="メイリオ"/>
              <a:cs typeface="メイリオ"/>
            </a:endParaRPr>
          </a:p>
        </p:txBody>
      </p:sp>
      <p:sp>
        <p:nvSpPr>
          <p:cNvPr id="87" name="object 87"/>
          <p:cNvSpPr txBox="1"/>
          <p:nvPr/>
        </p:nvSpPr>
        <p:spPr>
          <a:xfrm>
            <a:off x="8335136" y="3600070"/>
            <a:ext cx="535940" cy="135935"/>
          </a:xfrm>
          <a:prstGeom prst="rect">
            <a:avLst/>
          </a:prstGeom>
        </p:spPr>
        <p:txBody>
          <a:bodyPr vert="horz" wrap="square" lIns="0" tIns="12700" rIns="0" bIns="0" rtlCol="0">
            <a:spAutoFit/>
          </a:bodyPr>
          <a:lstStyle/>
          <a:p>
            <a:pPr marL="12700">
              <a:spcBef>
                <a:spcPts val="100"/>
              </a:spcBef>
            </a:pPr>
            <a:r>
              <a:rPr sz="800" i="1" spc="-10" dirty="0">
                <a:latin typeface="メイリオ"/>
                <a:cs typeface="メイリオ"/>
              </a:rPr>
              <a:t>④デジタル</a:t>
            </a:r>
            <a:endParaRPr sz="800">
              <a:latin typeface="メイリオ"/>
              <a:cs typeface="メイリオ"/>
            </a:endParaRPr>
          </a:p>
        </p:txBody>
      </p:sp>
      <p:sp>
        <p:nvSpPr>
          <p:cNvPr id="88" name="object 88"/>
          <p:cNvSpPr txBox="1"/>
          <p:nvPr/>
        </p:nvSpPr>
        <p:spPr>
          <a:xfrm>
            <a:off x="8386953" y="3723895"/>
            <a:ext cx="434340" cy="135935"/>
          </a:xfrm>
          <a:prstGeom prst="rect">
            <a:avLst/>
          </a:prstGeom>
        </p:spPr>
        <p:txBody>
          <a:bodyPr vert="horz" wrap="square" lIns="0" tIns="12700" rIns="0" bIns="0" rtlCol="0">
            <a:spAutoFit/>
          </a:bodyPr>
          <a:lstStyle/>
          <a:p>
            <a:pPr marL="12700">
              <a:spcBef>
                <a:spcPts val="100"/>
              </a:spcBef>
            </a:pPr>
            <a:r>
              <a:rPr sz="800" i="1" spc="-15" dirty="0">
                <a:latin typeface="メイリオ"/>
                <a:cs typeface="メイリオ"/>
              </a:rPr>
              <a:t>通貨入手</a:t>
            </a:r>
            <a:endParaRPr sz="800">
              <a:latin typeface="メイリオ"/>
              <a:cs typeface="メイリオ"/>
            </a:endParaRPr>
          </a:p>
        </p:txBody>
      </p:sp>
      <p:grpSp>
        <p:nvGrpSpPr>
          <p:cNvPr id="89" name="object 89"/>
          <p:cNvGrpSpPr/>
          <p:nvPr/>
        </p:nvGrpSpPr>
        <p:grpSpPr>
          <a:xfrm>
            <a:off x="8724900" y="3321812"/>
            <a:ext cx="712470" cy="603885"/>
            <a:chOff x="7200900" y="3321811"/>
            <a:chExt cx="712470" cy="603885"/>
          </a:xfrm>
        </p:grpSpPr>
        <p:sp>
          <p:nvSpPr>
            <p:cNvPr id="90" name="object 90"/>
            <p:cNvSpPr/>
            <p:nvPr/>
          </p:nvSpPr>
          <p:spPr>
            <a:xfrm>
              <a:off x="7282814" y="3321811"/>
              <a:ext cx="630555" cy="603885"/>
            </a:xfrm>
            <a:custGeom>
              <a:avLst/>
              <a:gdLst/>
              <a:ahLst/>
              <a:cxnLst/>
              <a:rect l="l" t="t" r="r" b="b"/>
              <a:pathLst>
                <a:path w="630554" h="603885">
                  <a:moveTo>
                    <a:pt x="626999" y="558545"/>
                  </a:moveTo>
                  <a:lnTo>
                    <a:pt x="566927" y="558545"/>
                  </a:lnTo>
                  <a:lnTo>
                    <a:pt x="567308" y="571245"/>
                  </a:lnTo>
                  <a:lnTo>
                    <a:pt x="554926" y="571634"/>
                  </a:lnTo>
                  <a:lnTo>
                    <a:pt x="557402" y="603885"/>
                  </a:lnTo>
                  <a:lnTo>
                    <a:pt x="630427" y="559943"/>
                  </a:lnTo>
                  <a:lnTo>
                    <a:pt x="626999" y="558545"/>
                  </a:lnTo>
                  <a:close/>
                </a:path>
                <a:path w="630554" h="603885">
                  <a:moveTo>
                    <a:pt x="10667" y="0"/>
                  </a:moveTo>
                  <a:lnTo>
                    <a:pt x="5841" y="24002"/>
                  </a:lnTo>
                  <a:lnTo>
                    <a:pt x="2539" y="48260"/>
                  </a:lnTo>
                  <a:lnTo>
                    <a:pt x="634" y="72389"/>
                  </a:lnTo>
                  <a:lnTo>
                    <a:pt x="0" y="96392"/>
                  </a:lnTo>
                  <a:lnTo>
                    <a:pt x="888" y="120141"/>
                  </a:lnTo>
                  <a:lnTo>
                    <a:pt x="6476" y="167132"/>
                  </a:lnTo>
                  <a:lnTo>
                    <a:pt x="17144" y="212851"/>
                  </a:lnTo>
                  <a:lnTo>
                    <a:pt x="32892" y="257048"/>
                  </a:lnTo>
                  <a:lnTo>
                    <a:pt x="53212" y="299719"/>
                  </a:lnTo>
                  <a:lnTo>
                    <a:pt x="77977" y="340232"/>
                  </a:lnTo>
                  <a:lnTo>
                    <a:pt x="107187" y="378460"/>
                  </a:lnTo>
                  <a:lnTo>
                    <a:pt x="140207" y="414019"/>
                  </a:lnTo>
                  <a:lnTo>
                    <a:pt x="177164" y="446786"/>
                  </a:lnTo>
                  <a:lnTo>
                    <a:pt x="217804" y="476376"/>
                  </a:lnTo>
                  <a:lnTo>
                    <a:pt x="261619" y="502538"/>
                  </a:lnTo>
                  <a:lnTo>
                    <a:pt x="308609" y="525018"/>
                  </a:lnTo>
                  <a:lnTo>
                    <a:pt x="358775" y="543432"/>
                  </a:lnTo>
                  <a:lnTo>
                    <a:pt x="411479" y="557657"/>
                  </a:lnTo>
                  <a:lnTo>
                    <a:pt x="462660" y="566801"/>
                  </a:lnTo>
                  <a:lnTo>
                    <a:pt x="510666" y="571373"/>
                  </a:lnTo>
                  <a:lnTo>
                    <a:pt x="534924" y="572262"/>
                  </a:lnTo>
                  <a:lnTo>
                    <a:pt x="554926" y="571634"/>
                  </a:lnTo>
                  <a:lnTo>
                    <a:pt x="553999" y="559562"/>
                  </a:lnTo>
                  <a:lnTo>
                    <a:pt x="535304" y="559562"/>
                  </a:lnTo>
                  <a:lnTo>
                    <a:pt x="511682" y="558673"/>
                  </a:lnTo>
                  <a:lnTo>
                    <a:pt x="464692" y="554227"/>
                  </a:lnTo>
                  <a:lnTo>
                    <a:pt x="414527" y="545338"/>
                  </a:lnTo>
                  <a:lnTo>
                    <a:pt x="362838" y="531368"/>
                  </a:lnTo>
                  <a:lnTo>
                    <a:pt x="313943" y="513461"/>
                  </a:lnTo>
                  <a:lnTo>
                    <a:pt x="267969" y="491489"/>
                  </a:lnTo>
                  <a:lnTo>
                    <a:pt x="224916" y="465963"/>
                  </a:lnTo>
                  <a:lnTo>
                    <a:pt x="185419" y="437006"/>
                  </a:lnTo>
                  <a:lnTo>
                    <a:pt x="149351" y="405130"/>
                  </a:lnTo>
                  <a:lnTo>
                    <a:pt x="117093" y="370458"/>
                  </a:lnTo>
                  <a:lnTo>
                    <a:pt x="88645" y="333248"/>
                  </a:lnTo>
                  <a:lnTo>
                    <a:pt x="64515" y="294005"/>
                  </a:lnTo>
                  <a:lnTo>
                    <a:pt x="44703" y="252602"/>
                  </a:lnTo>
                  <a:lnTo>
                    <a:pt x="29463" y="209550"/>
                  </a:lnTo>
                  <a:lnTo>
                    <a:pt x="19050" y="165226"/>
                  </a:lnTo>
                  <a:lnTo>
                    <a:pt x="13588" y="119761"/>
                  </a:lnTo>
                  <a:lnTo>
                    <a:pt x="12700" y="96647"/>
                  </a:lnTo>
                  <a:lnTo>
                    <a:pt x="13334" y="73405"/>
                  </a:lnTo>
                  <a:lnTo>
                    <a:pt x="15112" y="49911"/>
                  </a:lnTo>
                  <a:lnTo>
                    <a:pt x="18287" y="26542"/>
                  </a:lnTo>
                  <a:lnTo>
                    <a:pt x="23113" y="2539"/>
                  </a:lnTo>
                  <a:lnTo>
                    <a:pt x="10667" y="0"/>
                  </a:lnTo>
                  <a:close/>
                </a:path>
                <a:path w="630554" h="603885">
                  <a:moveTo>
                    <a:pt x="566927" y="558545"/>
                  </a:moveTo>
                  <a:lnTo>
                    <a:pt x="553953" y="558962"/>
                  </a:lnTo>
                  <a:lnTo>
                    <a:pt x="554926" y="571634"/>
                  </a:lnTo>
                  <a:lnTo>
                    <a:pt x="567308" y="571245"/>
                  </a:lnTo>
                  <a:lnTo>
                    <a:pt x="566927" y="558545"/>
                  </a:lnTo>
                  <a:close/>
                </a:path>
                <a:path w="630554" h="603885">
                  <a:moveTo>
                    <a:pt x="553953" y="558962"/>
                  </a:moveTo>
                  <a:lnTo>
                    <a:pt x="535304" y="559562"/>
                  </a:lnTo>
                  <a:lnTo>
                    <a:pt x="553999" y="559562"/>
                  </a:lnTo>
                  <a:lnTo>
                    <a:pt x="553953" y="558962"/>
                  </a:lnTo>
                  <a:close/>
                </a:path>
                <a:path w="630554" h="603885">
                  <a:moveTo>
                    <a:pt x="551560" y="527812"/>
                  </a:moveTo>
                  <a:lnTo>
                    <a:pt x="553953" y="558962"/>
                  </a:lnTo>
                  <a:lnTo>
                    <a:pt x="566927" y="558545"/>
                  </a:lnTo>
                  <a:lnTo>
                    <a:pt x="626999" y="558545"/>
                  </a:lnTo>
                  <a:lnTo>
                    <a:pt x="551560" y="527812"/>
                  </a:lnTo>
                  <a:close/>
                </a:path>
              </a:pathLst>
            </a:custGeom>
            <a:solidFill>
              <a:srgbClr val="A6A6A6"/>
            </a:solidFill>
          </p:spPr>
          <p:txBody>
            <a:bodyPr wrap="square" lIns="0" tIns="0" rIns="0" bIns="0" rtlCol="0"/>
            <a:lstStyle/>
            <a:p>
              <a:endParaRPr/>
            </a:p>
          </p:txBody>
        </p:sp>
        <p:pic>
          <p:nvPicPr>
            <p:cNvPr id="91" name="object 91"/>
            <p:cNvPicPr/>
            <p:nvPr/>
          </p:nvPicPr>
          <p:blipFill>
            <a:blip r:embed="rId20" cstate="print"/>
            <a:stretch>
              <a:fillRect/>
            </a:stretch>
          </p:blipFill>
          <p:spPr>
            <a:xfrm>
              <a:off x="7200900" y="3418331"/>
              <a:ext cx="187451" cy="185927"/>
            </a:xfrm>
            <a:prstGeom prst="rect">
              <a:avLst/>
            </a:prstGeom>
          </p:spPr>
        </p:pic>
      </p:grpSp>
      <p:sp>
        <p:nvSpPr>
          <p:cNvPr id="92" name="object 92"/>
          <p:cNvSpPr txBox="1"/>
          <p:nvPr/>
        </p:nvSpPr>
        <p:spPr>
          <a:xfrm>
            <a:off x="9355074" y="2960625"/>
            <a:ext cx="127635" cy="269875"/>
          </a:xfrm>
          <a:prstGeom prst="rect">
            <a:avLst/>
          </a:prstGeom>
        </p:spPr>
        <p:txBody>
          <a:bodyPr vert="horz" wrap="square" lIns="0" tIns="13335" rIns="0" bIns="0" rtlCol="0">
            <a:spAutoFit/>
          </a:bodyPr>
          <a:lstStyle/>
          <a:p>
            <a:pPr marL="12700" marR="5080">
              <a:spcBef>
                <a:spcPts val="105"/>
              </a:spcBef>
            </a:pPr>
            <a:r>
              <a:rPr sz="800" i="1" spc="-50" dirty="0">
                <a:latin typeface="メイリオ"/>
                <a:cs typeface="メイリオ"/>
              </a:rPr>
              <a:t>収納</a:t>
            </a:r>
            <a:endParaRPr sz="800">
              <a:latin typeface="メイリオ"/>
              <a:cs typeface="メイリオ"/>
            </a:endParaRPr>
          </a:p>
        </p:txBody>
      </p:sp>
      <p:sp>
        <p:nvSpPr>
          <p:cNvPr id="93" name="object 93"/>
          <p:cNvSpPr txBox="1"/>
          <p:nvPr/>
        </p:nvSpPr>
        <p:spPr>
          <a:xfrm>
            <a:off x="9355074" y="3204463"/>
            <a:ext cx="127635"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代</a:t>
            </a:r>
            <a:endParaRPr sz="800">
              <a:latin typeface="メイリオ"/>
              <a:cs typeface="メイリオ"/>
            </a:endParaRPr>
          </a:p>
        </p:txBody>
      </p:sp>
      <p:sp>
        <p:nvSpPr>
          <p:cNvPr id="94" name="object 94"/>
          <p:cNvSpPr txBox="1"/>
          <p:nvPr/>
        </p:nvSpPr>
        <p:spPr>
          <a:xfrm>
            <a:off x="9897237" y="2838704"/>
            <a:ext cx="127635" cy="515620"/>
          </a:xfrm>
          <a:prstGeom prst="rect">
            <a:avLst/>
          </a:prstGeom>
        </p:spPr>
        <p:txBody>
          <a:bodyPr vert="horz" wrap="square" lIns="0" tIns="12700" rIns="0" bIns="0" rtlCol="0">
            <a:spAutoFit/>
          </a:bodyPr>
          <a:lstStyle/>
          <a:p>
            <a:pPr marL="12700" marR="5080" algn="just">
              <a:lnSpc>
                <a:spcPct val="100400"/>
              </a:lnSpc>
              <a:spcBef>
                <a:spcPts val="100"/>
              </a:spcBef>
            </a:pPr>
            <a:r>
              <a:rPr sz="800" i="1" spc="-50" dirty="0">
                <a:latin typeface="メイリオ"/>
                <a:cs typeface="メイリオ"/>
              </a:rPr>
              <a:t>⑥手数料</a:t>
            </a:r>
            <a:endParaRPr sz="800">
              <a:latin typeface="メイリオ"/>
              <a:cs typeface="メイリオ"/>
            </a:endParaRPr>
          </a:p>
        </p:txBody>
      </p:sp>
      <p:sp>
        <p:nvSpPr>
          <p:cNvPr id="95" name="object 95"/>
          <p:cNvSpPr txBox="1"/>
          <p:nvPr/>
        </p:nvSpPr>
        <p:spPr>
          <a:xfrm>
            <a:off x="9064498" y="3394075"/>
            <a:ext cx="443865" cy="136576"/>
          </a:xfrm>
          <a:prstGeom prst="rect">
            <a:avLst/>
          </a:prstGeom>
        </p:spPr>
        <p:txBody>
          <a:bodyPr vert="horz" wrap="square" lIns="0" tIns="13335" rIns="0" bIns="0" rtlCol="0">
            <a:spAutoFit/>
          </a:bodyPr>
          <a:lstStyle/>
          <a:p>
            <a:pPr marL="38100">
              <a:spcBef>
                <a:spcPts val="105"/>
              </a:spcBef>
            </a:pPr>
            <a:r>
              <a:rPr sz="800" i="1" spc="65" dirty="0">
                <a:latin typeface="メイリオ"/>
                <a:cs typeface="メイリオ"/>
              </a:rPr>
              <a:t>法貨 </a:t>
            </a:r>
            <a:r>
              <a:rPr sz="1200" i="1" spc="-75" baseline="34722" dirty="0">
                <a:latin typeface="メイリオ"/>
                <a:cs typeface="メイリオ"/>
              </a:rPr>
              <a:t>行</a:t>
            </a:r>
            <a:endParaRPr sz="1200" baseline="34722">
              <a:latin typeface="メイリオ"/>
              <a:cs typeface="メイリオ"/>
            </a:endParaRPr>
          </a:p>
        </p:txBody>
      </p:sp>
      <p:sp>
        <p:nvSpPr>
          <p:cNvPr id="96" name="object 96"/>
          <p:cNvSpPr txBox="1"/>
          <p:nvPr/>
        </p:nvSpPr>
        <p:spPr>
          <a:xfrm>
            <a:off x="3853433" y="4440428"/>
            <a:ext cx="351790" cy="345440"/>
          </a:xfrm>
          <a:prstGeom prst="rect">
            <a:avLst/>
          </a:prstGeom>
        </p:spPr>
        <p:txBody>
          <a:bodyPr vert="horz" wrap="square" lIns="0" tIns="12065" rIns="0" bIns="0" rtlCol="0">
            <a:spAutoFit/>
          </a:bodyPr>
          <a:lstStyle/>
          <a:p>
            <a:pPr marL="86995" marR="36195" indent="-44450">
              <a:spcBef>
                <a:spcPts val="95"/>
              </a:spcBef>
            </a:pPr>
            <a:r>
              <a:rPr sz="700" i="1" spc="-10" dirty="0">
                <a:latin typeface="メイリオ"/>
                <a:cs typeface="メイリオ"/>
              </a:rPr>
              <a:t>カー</a:t>
            </a:r>
            <a:r>
              <a:rPr sz="700" i="1" spc="-50" dirty="0">
                <a:latin typeface="メイリオ"/>
                <a:cs typeface="メイリオ"/>
              </a:rPr>
              <a:t>ド</a:t>
            </a:r>
            <a:r>
              <a:rPr sz="700" i="1" spc="-10" dirty="0">
                <a:latin typeface="メイリオ"/>
                <a:cs typeface="メイリオ"/>
              </a:rPr>
              <a:t>給</a:t>
            </a:r>
            <a:r>
              <a:rPr sz="700" i="1" spc="-50" dirty="0">
                <a:latin typeface="メイリオ"/>
                <a:cs typeface="メイリオ"/>
              </a:rPr>
              <a:t>与</a:t>
            </a:r>
            <a:endParaRPr sz="700">
              <a:latin typeface="メイリオ"/>
              <a:cs typeface="メイリオ"/>
            </a:endParaRPr>
          </a:p>
          <a:p>
            <a:pPr marL="12700"/>
            <a:r>
              <a:rPr sz="700" i="1" spc="-10" dirty="0">
                <a:latin typeface="メイリオ"/>
                <a:cs typeface="メイリオ"/>
              </a:rPr>
              <a:t>振込</a:t>
            </a:r>
            <a:r>
              <a:rPr sz="700" i="1" spc="-10" dirty="0">
                <a:latin typeface="Calibri"/>
                <a:cs typeface="Calibri"/>
              </a:rPr>
              <a:t>…</a:t>
            </a:r>
            <a:r>
              <a:rPr sz="700" i="1" spc="-50" dirty="0">
                <a:latin typeface="メイリオ"/>
                <a:cs typeface="メイリオ"/>
              </a:rPr>
              <a:t>等</a:t>
            </a:r>
            <a:endParaRPr sz="700">
              <a:latin typeface="メイリオ"/>
              <a:cs typeface="メイリオ"/>
            </a:endParaRPr>
          </a:p>
        </p:txBody>
      </p:sp>
      <p:sp>
        <p:nvSpPr>
          <p:cNvPr id="97" name="object 97"/>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98" name="object 98"/>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99" name="object 99"/>
          <p:cNvPicPr/>
          <p:nvPr/>
        </p:nvPicPr>
        <p:blipFill>
          <a:blip r:embed="rId20" cstate="print"/>
          <a:stretch>
            <a:fillRect/>
          </a:stretch>
        </p:blipFill>
        <p:spPr>
          <a:xfrm>
            <a:off x="8994648" y="1167384"/>
            <a:ext cx="187451" cy="187451"/>
          </a:xfrm>
          <a:prstGeom prst="rect">
            <a:avLst/>
          </a:prstGeom>
        </p:spPr>
      </p:pic>
      <p:sp>
        <p:nvSpPr>
          <p:cNvPr id="100" name="object 100"/>
          <p:cNvSpPr txBox="1"/>
          <p:nvPr/>
        </p:nvSpPr>
        <p:spPr>
          <a:xfrm>
            <a:off x="9089897" y="3517519"/>
            <a:ext cx="230504" cy="136576"/>
          </a:xfrm>
          <a:prstGeom prst="rect">
            <a:avLst/>
          </a:prstGeom>
        </p:spPr>
        <p:txBody>
          <a:bodyPr vert="horz" wrap="square" lIns="0" tIns="13335" rIns="0" bIns="0" rtlCol="0">
            <a:spAutoFit/>
          </a:bodyPr>
          <a:lstStyle/>
          <a:p>
            <a:pPr marL="12700">
              <a:spcBef>
                <a:spcPts val="105"/>
              </a:spcBef>
            </a:pPr>
            <a:r>
              <a:rPr sz="800" i="1" spc="-25" dirty="0">
                <a:latin typeface="メイリオ"/>
                <a:cs typeface="メイリオ"/>
              </a:rPr>
              <a:t>払戻</a:t>
            </a:r>
            <a:endParaRPr sz="800">
              <a:latin typeface="メイリオ"/>
              <a:cs typeface="メイリオ"/>
            </a:endParaRPr>
          </a:p>
        </p:txBody>
      </p:sp>
      <p:sp>
        <p:nvSpPr>
          <p:cNvPr id="101" name="object 101"/>
          <p:cNvSpPr txBox="1"/>
          <p:nvPr/>
        </p:nvSpPr>
        <p:spPr>
          <a:xfrm>
            <a:off x="9089897" y="2624074"/>
            <a:ext cx="230504" cy="136576"/>
          </a:xfrm>
          <a:prstGeom prst="rect">
            <a:avLst/>
          </a:prstGeom>
        </p:spPr>
        <p:txBody>
          <a:bodyPr vert="horz" wrap="square" lIns="0" tIns="13335" rIns="0" bIns="0" rtlCol="0">
            <a:spAutoFit/>
          </a:bodyPr>
          <a:lstStyle/>
          <a:p>
            <a:pPr marL="12700">
              <a:spcBef>
                <a:spcPts val="105"/>
              </a:spcBef>
            </a:pPr>
            <a:r>
              <a:rPr sz="800" i="1" spc="-25" dirty="0">
                <a:latin typeface="メイリオ"/>
                <a:cs typeface="メイリオ"/>
              </a:rPr>
              <a:t>法貨</a:t>
            </a:r>
            <a:endParaRPr sz="800">
              <a:latin typeface="メイリオ"/>
              <a:cs typeface="メイリオ"/>
            </a:endParaRPr>
          </a:p>
        </p:txBody>
      </p:sp>
      <p:sp>
        <p:nvSpPr>
          <p:cNvPr id="102" name="object 102"/>
          <p:cNvSpPr txBox="1"/>
          <p:nvPr/>
        </p:nvSpPr>
        <p:spPr>
          <a:xfrm>
            <a:off x="9089898" y="2747519"/>
            <a:ext cx="393065" cy="223779"/>
          </a:xfrm>
          <a:prstGeom prst="rect">
            <a:avLst/>
          </a:prstGeom>
        </p:spPr>
        <p:txBody>
          <a:bodyPr vert="horz" wrap="square" lIns="0" tIns="13335" rIns="0" bIns="0" rtlCol="0">
            <a:spAutoFit/>
          </a:bodyPr>
          <a:lstStyle/>
          <a:p>
            <a:pPr marL="12700">
              <a:lnSpc>
                <a:spcPts val="840"/>
              </a:lnSpc>
              <a:spcBef>
                <a:spcPts val="105"/>
              </a:spcBef>
            </a:pPr>
            <a:r>
              <a:rPr sz="800" i="1" spc="-25" dirty="0">
                <a:latin typeface="メイリオ"/>
                <a:cs typeface="メイリオ"/>
              </a:rPr>
              <a:t>払戻</a:t>
            </a:r>
            <a:endParaRPr sz="800">
              <a:latin typeface="メイリオ"/>
              <a:cs typeface="メイリオ"/>
            </a:endParaRPr>
          </a:p>
          <a:p>
            <a:pPr marL="277495">
              <a:lnSpc>
                <a:spcPts val="840"/>
              </a:lnSpc>
            </a:pPr>
            <a:r>
              <a:rPr sz="800" i="1" dirty="0">
                <a:latin typeface="メイリオ"/>
                <a:cs typeface="メイリオ"/>
              </a:rPr>
              <a:t>⑤</a:t>
            </a:r>
            <a:endParaRPr sz="800">
              <a:latin typeface="メイリオ"/>
              <a:cs typeface="メイリオ"/>
            </a:endParaRPr>
          </a:p>
        </p:txBody>
      </p:sp>
      <p:grpSp>
        <p:nvGrpSpPr>
          <p:cNvPr id="103" name="object 103"/>
          <p:cNvGrpSpPr/>
          <p:nvPr/>
        </p:nvGrpSpPr>
        <p:grpSpPr>
          <a:xfrm>
            <a:off x="6912865" y="2273808"/>
            <a:ext cx="1786255" cy="3313429"/>
            <a:chOff x="5388864" y="2273807"/>
            <a:chExt cx="1786255" cy="3313429"/>
          </a:xfrm>
        </p:grpSpPr>
        <p:pic>
          <p:nvPicPr>
            <p:cNvPr id="104" name="object 104"/>
            <p:cNvPicPr/>
            <p:nvPr/>
          </p:nvPicPr>
          <p:blipFill>
            <a:blip r:embed="rId22" cstate="print"/>
            <a:stretch>
              <a:fillRect/>
            </a:stretch>
          </p:blipFill>
          <p:spPr>
            <a:xfrm>
              <a:off x="6928231" y="3392296"/>
              <a:ext cx="246634" cy="215010"/>
            </a:xfrm>
            <a:prstGeom prst="rect">
              <a:avLst/>
            </a:prstGeom>
          </p:spPr>
        </p:pic>
        <p:pic>
          <p:nvPicPr>
            <p:cNvPr id="105" name="object 105"/>
            <p:cNvPicPr/>
            <p:nvPr/>
          </p:nvPicPr>
          <p:blipFill>
            <a:blip r:embed="rId12" cstate="print"/>
            <a:stretch>
              <a:fillRect/>
            </a:stretch>
          </p:blipFill>
          <p:spPr>
            <a:xfrm>
              <a:off x="5388864" y="2273807"/>
              <a:ext cx="333756" cy="333755"/>
            </a:xfrm>
            <a:prstGeom prst="rect">
              <a:avLst/>
            </a:prstGeom>
          </p:spPr>
        </p:pic>
        <p:pic>
          <p:nvPicPr>
            <p:cNvPr id="106" name="object 106"/>
            <p:cNvPicPr/>
            <p:nvPr/>
          </p:nvPicPr>
          <p:blipFill>
            <a:blip r:embed="rId12" cstate="print"/>
            <a:stretch>
              <a:fillRect/>
            </a:stretch>
          </p:blipFill>
          <p:spPr>
            <a:xfrm>
              <a:off x="6763512" y="2273807"/>
              <a:ext cx="333755" cy="333755"/>
            </a:xfrm>
            <a:prstGeom prst="rect">
              <a:avLst/>
            </a:prstGeom>
          </p:spPr>
        </p:pic>
        <p:pic>
          <p:nvPicPr>
            <p:cNvPr id="107" name="object 107"/>
            <p:cNvPicPr/>
            <p:nvPr/>
          </p:nvPicPr>
          <p:blipFill>
            <a:blip r:embed="rId23" cstate="print"/>
            <a:stretch>
              <a:fillRect/>
            </a:stretch>
          </p:blipFill>
          <p:spPr>
            <a:xfrm>
              <a:off x="6233160" y="3026663"/>
              <a:ext cx="237743" cy="237743"/>
            </a:xfrm>
            <a:prstGeom prst="rect">
              <a:avLst/>
            </a:prstGeom>
          </p:spPr>
        </p:pic>
        <p:pic>
          <p:nvPicPr>
            <p:cNvPr id="108" name="object 108"/>
            <p:cNvPicPr/>
            <p:nvPr/>
          </p:nvPicPr>
          <p:blipFill>
            <a:blip r:embed="rId16" cstate="print"/>
            <a:stretch>
              <a:fillRect/>
            </a:stretch>
          </p:blipFill>
          <p:spPr>
            <a:xfrm>
              <a:off x="6557772" y="5205983"/>
              <a:ext cx="382524" cy="380999"/>
            </a:xfrm>
            <a:prstGeom prst="rect">
              <a:avLst/>
            </a:prstGeom>
          </p:spPr>
        </p:pic>
      </p:grpSp>
      <p:sp>
        <p:nvSpPr>
          <p:cNvPr id="109" name="object 109"/>
          <p:cNvSpPr txBox="1"/>
          <p:nvPr/>
        </p:nvSpPr>
        <p:spPr>
          <a:xfrm>
            <a:off x="7783195"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110" name="object 110"/>
          <p:cNvGrpSpPr/>
          <p:nvPr/>
        </p:nvGrpSpPr>
        <p:grpSpPr>
          <a:xfrm>
            <a:off x="2510028" y="5791201"/>
            <a:ext cx="5366385" cy="528955"/>
            <a:chOff x="986027" y="5791200"/>
            <a:chExt cx="5366385" cy="528955"/>
          </a:xfrm>
        </p:grpSpPr>
        <p:pic>
          <p:nvPicPr>
            <p:cNvPr id="111" name="object 111"/>
            <p:cNvPicPr/>
            <p:nvPr/>
          </p:nvPicPr>
          <p:blipFill>
            <a:blip r:embed="rId24" cstate="print"/>
            <a:stretch>
              <a:fillRect/>
            </a:stretch>
          </p:blipFill>
          <p:spPr>
            <a:xfrm>
              <a:off x="6035039" y="5800344"/>
              <a:ext cx="283540" cy="327621"/>
            </a:xfrm>
            <a:prstGeom prst="rect">
              <a:avLst/>
            </a:prstGeom>
          </p:spPr>
        </p:pic>
        <p:pic>
          <p:nvPicPr>
            <p:cNvPr id="112" name="object 112"/>
            <p:cNvPicPr/>
            <p:nvPr/>
          </p:nvPicPr>
          <p:blipFill>
            <a:blip r:embed="rId25" cstate="print"/>
            <a:stretch>
              <a:fillRect/>
            </a:stretch>
          </p:blipFill>
          <p:spPr>
            <a:xfrm>
              <a:off x="6001512" y="5791200"/>
              <a:ext cx="350545" cy="384098"/>
            </a:xfrm>
            <a:prstGeom prst="rect">
              <a:avLst/>
            </a:prstGeom>
          </p:spPr>
        </p:pic>
        <p:pic>
          <p:nvPicPr>
            <p:cNvPr id="113" name="object 113"/>
            <p:cNvPicPr/>
            <p:nvPr/>
          </p:nvPicPr>
          <p:blipFill>
            <a:blip r:embed="rId26" cstate="print"/>
            <a:stretch>
              <a:fillRect/>
            </a:stretch>
          </p:blipFill>
          <p:spPr>
            <a:xfrm>
              <a:off x="6061329" y="5826632"/>
              <a:ext cx="182118" cy="226313"/>
            </a:xfrm>
            <a:prstGeom prst="rect">
              <a:avLst/>
            </a:prstGeom>
          </p:spPr>
        </p:pic>
        <p:pic>
          <p:nvPicPr>
            <p:cNvPr id="114" name="object 114"/>
            <p:cNvPicPr/>
            <p:nvPr/>
          </p:nvPicPr>
          <p:blipFill>
            <a:blip r:embed="rId27" cstate="print"/>
            <a:stretch>
              <a:fillRect/>
            </a:stretch>
          </p:blipFill>
          <p:spPr>
            <a:xfrm>
              <a:off x="986027" y="5849111"/>
              <a:ext cx="1191768" cy="470916"/>
            </a:xfrm>
            <a:prstGeom prst="rect">
              <a:avLst/>
            </a:prstGeom>
          </p:spPr>
        </p:pic>
        <p:pic>
          <p:nvPicPr>
            <p:cNvPr id="115" name="object 115"/>
            <p:cNvPicPr/>
            <p:nvPr/>
          </p:nvPicPr>
          <p:blipFill>
            <a:blip r:embed="rId28" cstate="print"/>
            <a:stretch>
              <a:fillRect/>
            </a:stretch>
          </p:blipFill>
          <p:spPr>
            <a:xfrm>
              <a:off x="1095755" y="5907023"/>
              <a:ext cx="970800" cy="396252"/>
            </a:xfrm>
            <a:prstGeom prst="rect">
              <a:avLst/>
            </a:prstGeom>
          </p:spPr>
        </p:pic>
        <p:sp>
          <p:nvSpPr>
            <p:cNvPr id="116" name="object 116"/>
            <p:cNvSpPr/>
            <p:nvPr/>
          </p:nvSpPr>
          <p:spPr>
            <a:xfrm>
              <a:off x="1016507" y="5879592"/>
              <a:ext cx="1080770" cy="360045"/>
            </a:xfrm>
            <a:custGeom>
              <a:avLst/>
              <a:gdLst/>
              <a:ahLst/>
              <a:cxnLst/>
              <a:rect l="l" t="t" r="r" b="b"/>
              <a:pathLst>
                <a:path w="1080770" h="360045">
                  <a:moveTo>
                    <a:pt x="1080516" y="0"/>
                  </a:moveTo>
                  <a:lnTo>
                    <a:pt x="0" y="0"/>
                  </a:lnTo>
                  <a:lnTo>
                    <a:pt x="0" y="359663"/>
                  </a:lnTo>
                  <a:lnTo>
                    <a:pt x="1080516" y="359663"/>
                  </a:lnTo>
                  <a:lnTo>
                    <a:pt x="1080516" y="0"/>
                  </a:lnTo>
                  <a:close/>
                </a:path>
              </a:pathLst>
            </a:custGeom>
            <a:solidFill>
              <a:srgbClr val="FFFFFF"/>
            </a:solidFill>
          </p:spPr>
          <p:txBody>
            <a:bodyPr wrap="square" lIns="0" tIns="0" rIns="0" bIns="0" rtlCol="0"/>
            <a:lstStyle/>
            <a:p>
              <a:endParaRPr/>
            </a:p>
          </p:txBody>
        </p:sp>
        <p:sp>
          <p:nvSpPr>
            <p:cNvPr id="117" name="object 117"/>
            <p:cNvSpPr/>
            <p:nvPr/>
          </p:nvSpPr>
          <p:spPr>
            <a:xfrm>
              <a:off x="1016507" y="5879592"/>
              <a:ext cx="1080770" cy="360045"/>
            </a:xfrm>
            <a:custGeom>
              <a:avLst/>
              <a:gdLst/>
              <a:ahLst/>
              <a:cxnLst/>
              <a:rect l="l" t="t" r="r" b="b"/>
              <a:pathLst>
                <a:path w="1080770" h="360045">
                  <a:moveTo>
                    <a:pt x="0" y="359663"/>
                  </a:moveTo>
                  <a:lnTo>
                    <a:pt x="1080516" y="359663"/>
                  </a:lnTo>
                  <a:lnTo>
                    <a:pt x="1080516" y="0"/>
                  </a:lnTo>
                  <a:lnTo>
                    <a:pt x="0" y="0"/>
                  </a:lnTo>
                  <a:lnTo>
                    <a:pt x="0" y="359663"/>
                  </a:lnTo>
                  <a:close/>
                </a:path>
              </a:pathLst>
            </a:custGeom>
            <a:ln w="9524">
              <a:solidFill>
                <a:srgbClr val="BEBEBE"/>
              </a:solidFill>
            </a:ln>
          </p:spPr>
          <p:txBody>
            <a:bodyPr wrap="square" lIns="0" tIns="0" rIns="0" bIns="0" rtlCol="0"/>
            <a:lstStyle/>
            <a:p>
              <a:endParaRPr/>
            </a:p>
          </p:txBody>
        </p:sp>
      </p:grpSp>
      <p:sp>
        <p:nvSpPr>
          <p:cNvPr id="118" name="object 118"/>
          <p:cNvSpPr txBox="1"/>
          <p:nvPr/>
        </p:nvSpPr>
        <p:spPr>
          <a:xfrm>
            <a:off x="8805164" y="5875122"/>
            <a:ext cx="988694" cy="39179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価値の安定性は必須</a:t>
            </a:r>
            <a:r>
              <a:rPr sz="800" spc="500" dirty="0">
                <a:latin typeface="メイリオ"/>
                <a:cs typeface="メイリオ"/>
              </a:rPr>
              <a:t> </a:t>
            </a:r>
            <a:r>
              <a:rPr sz="800" spc="-10" dirty="0">
                <a:latin typeface="メイリオ"/>
                <a:cs typeface="メイリオ"/>
              </a:rPr>
              <a:t>(円と同等の価値の担</a:t>
            </a:r>
            <a:r>
              <a:rPr sz="800" spc="-25" dirty="0">
                <a:latin typeface="メイリオ"/>
                <a:cs typeface="メイリオ"/>
              </a:rPr>
              <a:t>保)</a:t>
            </a:r>
            <a:endParaRPr sz="800">
              <a:latin typeface="メイリオ"/>
              <a:cs typeface="メイリオ"/>
            </a:endParaRPr>
          </a:p>
        </p:txBody>
      </p:sp>
      <p:pic>
        <p:nvPicPr>
          <p:cNvPr id="119" name="object 119"/>
          <p:cNvPicPr/>
          <p:nvPr/>
        </p:nvPicPr>
        <p:blipFill>
          <a:blip r:embed="rId12" cstate="print"/>
          <a:stretch>
            <a:fillRect/>
          </a:stretch>
        </p:blipFill>
        <p:spPr>
          <a:xfrm>
            <a:off x="2871216" y="2273808"/>
            <a:ext cx="333756" cy="333755"/>
          </a:xfrm>
          <a:prstGeom prst="rect">
            <a:avLst/>
          </a:prstGeom>
        </p:spPr>
      </p:pic>
      <p:grpSp>
        <p:nvGrpSpPr>
          <p:cNvPr id="120" name="object 120"/>
          <p:cNvGrpSpPr/>
          <p:nvPr/>
        </p:nvGrpSpPr>
        <p:grpSpPr>
          <a:xfrm>
            <a:off x="3747517" y="2273807"/>
            <a:ext cx="832485" cy="990600"/>
            <a:chOff x="2223516" y="2273807"/>
            <a:chExt cx="832485" cy="990600"/>
          </a:xfrm>
        </p:grpSpPr>
        <p:pic>
          <p:nvPicPr>
            <p:cNvPr id="121" name="object 121"/>
            <p:cNvPicPr/>
            <p:nvPr/>
          </p:nvPicPr>
          <p:blipFill>
            <a:blip r:embed="rId12" cstate="print"/>
            <a:stretch>
              <a:fillRect/>
            </a:stretch>
          </p:blipFill>
          <p:spPr>
            <a:xfrm>
              <a:off x="2721864" y="2273807"/>
              <a:ext cx="333756" cy="333755"/>
            </a:xfrm>
            <a:prstGeom prst="rect">
              <a:avLst/>
            </a:prstGeom>
          </p:spPr>
        </p:pic>
        <p:pic>
          <p:nvPicPr>
            <p:cNvPr id="122" name="object 122"/>
            <p:cNvPicPr/>
            <p:nvPr/>
          </p:nvPicPr>
          <p:blipFill>
            <a:blip r:embed="rId23" cstate="print"/>
            <a:stretch>
              <a:fillRect/>
            </a:stretch>
          </p:blipFill>
          <p:spPr>
            <a:xfrm>
              <a:off x="2223516" y="3026663"/>
              <a:ext cx="237744" cy="237743"/>
            </a:xfrm>
            <a:prstGeom prst="rect">
              <a:avLst/>
            </a:prstGeom>
          </p:spPr>
        </p:pic>
      </p:grpSp>
      <p:sp>
        <p:nvSpPr>
          <p:cNvPr id="123" name="object 123"/>
          <p:cNvSpPr txBox="1"/>
          <p:nvPr/>
        </p:nvSpPr>
        <p:spPr>
          <a:xfrm>
            <a:off x="9726295" y="2033397"/>
            <a:ext cx="644525" cy="227626"/>
          </a:xfrm>
          <a:prstGeom prst="rect">
            <a:avLst/>
          </a:prstGeom>
        </p:spPr>
        <p:txBody>
          <a:bodyPr vert="horz" wrap="square" lIns="0" tIns="12065" rIns="0" bIns="0" rtlCol="0">
            <a:spAutoFit/>
          </a:bodyPr>
          <a:lstStyle/>
          <a:p>
            <a:pPr marL="100965" marR="5080" indent="-88900">
              <a:spcBef>
                <a:spcPts val="95"/>
              </a:spcBef>
            </a:pPr>
            <a:r>
              <a:rPr sz="700" spc="-10" dirty="0">
                <a:solidFill>
                  <a:srgbClr val="C00000"/>
                </a:solidFill>
                <a:latin typeface="メイリオ"/>
                <a:cs typeface="メイリオ"/>
              </a:rPr>
              <a:t>複数の保険会</a:t>
            </a:r>
            <a:r>
              <a:rPr sz="700" spc="-50" dirty="0">
                <a:solidFill>
                  <a:srgbClr val="C00000"/>
                </a:solidFill>
                <a:latin typeface="メイリオ"/>
                <a:cs typeface="メイリオ"/>
              </a:rPr>
              <a:t>社</a:t>
            </a:r>
            <a:r>
              <a:rPr sz="700" spc="-10" dirty="0">
                <a:solidFill>
                  <a:srgbClr val="C00000"/>
                </a:solidFill>
                <a:latin typeface="メイリオ"/>
                <a:cs typeface="メイリオ"/>
              </a:rPr>
              <a:t>で相互運</a:t>
            </a:r>
            <a:r>
              <a:rPr sz="700" spc="-50" dirty="0">
                <a:solidFill>
                  <a:srgbClr val="C00000"/>
                </a:solidFill>
                <a:latin typeface="メイリオ"/>
                <a:cs typeface="メイリオ"/>
              </a:rPr>
              <a:t>用</a:t>
            </a:r>
            <a:endParaRPr sz="700">
              <a:latin typeface="メイリオ"/>
              <a:cs typeface="メイリオ"/>
            </a:endParaRPr>
          </a:p>
        </p:txBody>
      </p:sp>
      <p:sp>
        <p:nvSpPr>
          <p:cNvPr id="124" name="object 124"/>
          <p:cNvSpPr txBox="1"/>
          <p:nvPr/>
        </p:nvSpPr>
        <p:spPr>
          <a:xfrm>
            <a:off x="9543668" y="2011425"/>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25" name="object 125"/>
          <p:cNvSpPr txBox="1"/>
          <p:nvPr/>
        </p:nvSpPr>
        <p:spPr>
          <a:xfrm>
            <a:off x="2717393" y="5942788"/>
            <a:ext cx="7264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相互運用性</a:t>
            </a:r>
            <a:endParaRPr sz="1100">
              <a:latin typeface="メイリオ"/>
              <a:cs typeface="メイリオ"/>
            </a:endParaRPr>
          </a:p>
        </p:txBody>
      </p:sp>
      <p:grpSp>
        <p:nvGrpSpPr>
          <p:cNvPr id="126" name="object 126"/>
          <p:cNvGrpSpPr/>
          <p:nvPr/>
        </p:nvGrpSpPr>
        <p:grpSpPr>
          <a:xfrm>
            <a:off x="2345436" y="5751576"/>
            <a:ext cx="372110" cy="394970"/>
            <a:chOff x="821436" y="5751576"/>
            <a:chExt cx="372110" cy="394970"/>
          </a:xfrm>
        </p:grpSpPr>
        <p:pic>
          <p:nvPicPr>
            <p:cNvPr id="127" name="object 127"/>
            <p:cNvPicPr/>
            <p:nvPr/>
          </p:nvPicPr>
          <p:blipFill>
            <a:blip r:embed="rId29" cstate="print"/>
            <a:stretch>
              <a:fillRect/>
            </a:stretch>
          </p:blipFill>
          <p:spPr>
            <a:xfrm>
              <a:off x="858012" y="5754624"/>
              <a:ext cx="298678" cy="349034"/>
            </a:xfrm>
            <a:prstGeom prst="rect">
              <a:avLst/>
            </a:prstGeom>
          </p:spPr>
        </p:pic>
        <p:pic>
          <p:nvPicPr>
            <p:cNvPr id="128" name="object 128"/>
            <p:cNvPicPr/>
            <p:nvPr/>
          </p:nvPicPr>
          <p:blipFill>
            <a:blip r:embed="rId30" cstate="print"/>
            <a:stretch>
              <a:fillRect/>
            </a:stretch>
          </p:blipFill>
          <p:spPr>
            <a:xfrm>
              <a:off x="821436" y="5751576"/>
              <a:ext cx="371843" cy="394754"/>
            </a:xfrm>
            <a:prstGeom prst="rect">
              <a:avLst/>
            </a:prstGeom>
          </p:spPr>
        </p:pic>
        <p:pic>
          <p:nvPicPr>
            <p:cNvPr id="129" name="object 129"/>
            <p:cNvPicPr/>
            <p:nvPr/>
          </p:nvPicPr>
          <p:blipFill>
            <a:blip r:embed="rId31" cstate="print"/>
            <a:stretch>
              <a:fillRect/>
            </a:stretch>
          </p:blipFill>
          <p:spPr>
            <a:xfrm>
              <a:off x="884301" y="5780913"/>
              <a:ext cx="197358" cy="247650"/>
            </a:xfrm>
            <a:prstGeom prst="rect">
              <a:avLst/>
            </a:prstGeom>
          </p:spPr>
        </p:pic>
      </p:grpSp>
      <p:sp>
        <p:nvSpPr>
          <p:cNvPr id="130" name="object 130"/>
          <p:cNvSpPr txBox="1"/>
          <p:nvPr/>
        </p:nvSpPr>
        <p:spPr>
          <a:xfrm>
            <a:off x="1696923" y="5787035"/>
            <a:ext cx="875030" cy="318135"/>
          </a:xfrm>
          <a:prstGeom prst="rect">
            <a:avLst/>
          </a:prstGeom>
        </p:spPr>
        <p:txBody>
          <a:bodyPr vert="horz" wrap="square" lIns="0" tIns="12700" rIns="0" bIns="0" rtlCol="0">
            <a:spAutoFit/>
          </a:bodyPr>
          <a:lstStyle/>
          <a:p>
            <a:pPr marR="5080" algn="r">
              <a:lnSpc>
                <a:spcPts val="1180"/>
              </a:lnSpc>
              <a:spcBef>
                <a:spcPts val="100"/>
              </a:spcBef>
            </a:pPr>
            <a:r>
              <a:rPr sz="1100" b="1" i="1" dirty="0">
                <a:latin typeface="メイリオ"/>
                <a:cs typeface="メイリオ"/>
              </a:rPr>
              <a:t>B</a:t>
            </a:r>
            <a:endParaRPr sz="1100">
              <a:latin typeface="メイリオ"/>
              <a:cs typeface="メイリオ"/>
            </a:endParaRPr>
          </a:p>
          <a:p>
            <a:pPr marL="12700">
              <a:lnSpc>
                <a:spcPts val="1120"/>
              </a:lnSpc>
            </a:pPr>
            <a:r>
              <a:rPr sz="1050" b="1" i="1" spc="-10" dirty="0">
                <a:latin typeface="メイリオ"/>
                <a:cs typeface="メイリオ"/>
              </a:rPr>
              <a:t>求められる</a:t>
            </a:r>
            <a:endParaRPr sz="1050">
              <a:latin typeface="メイリオ"/>
              <a:cs typeface="メイリオ"/>
            </a:endParaRPr>
          </a:p>
        </p:txBody>
      </p:sp>
      <p:sp>
        <p:nvSpPr>
          <p:cNvPr id="131" name="object 131"/>
          <p:cNvSpPr txBox="1"/>
          <p:nvPr/>
        </p:nvSpPr>
        <p:spPr>
          <a:xfrm>
            <a:off x="3699765" y="5978145"/>
            <a:ext cx="1252855"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跨いで流通可能とすることで、より大きなコスト削減効果を享受可能</a:t>
            </a:r>
            <a:endParaRPr sz="800">
              <a:latin typeface="メイリオ"/>
              <a:cs typeface="メイリオ"/>
            </a:endParaRPr>
          </a:p>
        </p:txBody>
      </p:sp>
      <p:grpSp>
        <p:nvGrpSpPr>
          <p:cNvPr id="132" name="object 132"/>
          <p:cNvGrpSpPr/>
          <p:nvPr/>
        </p:nvGrpSpPr>
        <p:grpSpPr>
          <a:xfrm>
            <a:off x="5017009" y="5829300"/>
            <a:ext cx="1312545" cy="563880"/>
            <a:chOff x="3493008" y="5829300"/>
            <a:chExt cx="1312545" cy="563880"/>
          </a:xfrm>
        </p:grpSpPr>
        <p:pic>
          <p:nvPicPr>
            <p:cNvPr id="133" name="object 133"/>
            <p:cNvPicPr/>
            <p:nvPr/>
          </p:nvPicPr>
          <p:blipFill>
            <a:blip r:embed="rId27" cstate="print"/>
            <a:stretch>
              <a:fillRect/>
            </a:stretch>
          </p:blipFill>
          <p:spPr>
            <a:xfrm>
              <a:off x="3558540" y="5855207"/>
              <a:ext cx="1190256" cy="470916"/>
            </a:xfrm>
            <a:prstGeom prst="rect">
              <a:avLst/>
            </a:prstGeom>
          </p:spPr>
        </p:pic>
        <p:pic>
          <p:nvPicPr>
            <p:cNvPr id="134" name="object 134"/>
            <p:cNvPicPr/>
            <p:nvPr/>
          </p:nvPicPr>
          <p:blipFill>
            <a:blip r:embed="rId32" cstate="print"/>
            <a:stretch>
              <a:fillRect/>
            </a:stretch>
          </p:blipFill>
          <p:spPr>
            <a:xfrm>
              <a:off x="3493008" y="5829300"/>
              <a:ext cx="1312164" cy="563867"/>
            </a:xfrm>
            <a:prstGeom prst="rect">
              <a:avLst/>
            </a:prstGeom>
          </p:spPr>
        </p:pic>
        <p:sp>
          <p:nvSpPr>
            <p:cNvPr id="135" name="object 135"/>
            <p:cNvSpPr/>
            <p:nvPr/>
          </p:nvSpPr>
          <p:spPr>
            <a:xfrm>
              <a:off x="3589020" y="5885688"/>
              <a:ext cx="1079500" cy="360045"/>
            </a:xfrm>
            <a:custGeom>
              <a:avLst/>
              <a:gdLst/>
              <a:ahLst/>
              <a:cxnLst/>
              <a:rect l="l" t="t" r="r" b="b"/>
              <a:pathLst>
                <a:path w="1079500" h="360045">
                  <a:moveTo>
                    <a:pt x="1078991" y="0"/>
                  </a:moveTo>
                  <a:lnTo>
                    <a:pt x="0" y="0"/>
                  </a:lnTo>
                  <a:lnTo>
                    <a:pt x="0" y="359664"/>
                  </a:lnTo>
                  <a:lnTo>
                    <a:pt x="1078991" y="359664"/>
                  </a:lnTo>
                  <a:lnTo>
                    <a:pt x="1078991" y="0"/>
                  </a:lnTo>
                  <a:close/>
                </a:path>
              </a:pathLst>
            </a:custGeom>
            <a:solidFill>
              <a:srgbClr val="FFFFFF"/>
            </a:solidFill>
          </p:spPr>
          <p:txBody>
            <a:bodyPr wrap="square" lIns="0" tIns="0" rIns="0" bIns="0" rtlCol="0"/>
            <a:lstStyle/>
            <a:p>
              <a:endParaRPr/>
            </a:p>
          </p:txBody>
        </p:sp>
        <p:sp>
          <p:nvSpPr>
            <p:cNvPr id="136" name="object 136"/>
            <p:cNvSpPr/>
            <p:nvPr/>
          </p:nvSpPr>
          <p:spPr>
            <a:xfrm>
              <a:off x="3589020" y="5885688"/>
              <a:ext cx="1079500" cy="360045"/>
            </a:xfrm>
            <a:custGeom>
              <a:avLst/>
              <a:gdLst/>
              <a:ahLst/>
              <a:cxnLst/>
              <a:rect l="l" t="t" r="r" b="b"/>
              <a:pathLst>
                <a:path w="1079500" h="360045">
                  <a:moveTo>
                    <a:pt x="0" y="359664"/>
                  </a:moveTo>
                  <a:lnTo>
                    <a:pt x="1078991" y="359664"/>
                  </a:lnTo>
                  <a:lnTo>
                    <a:pt x="1078991" y="0"/>
                  </a:lnTo>
                  <a:lnTo>
                    <a:pt x="0" y="0"/>
                  </a:lnTo>
                  <a:lnTo>
                    <a:pt x="0" y="359664"/>
                  </a:lnTo>
                  <a:close/>
                </a:path>
              </a:pathLst>
            </a:custGeom>
            <a:ln w="9525">
              <a:solidFill>
                <a:srgbClr val="BEBEBE"/>
              </a:solidFill>
            </a:ln>
          </p:spPr>
          <p:txBody>
            <a:bodyPr wrap="square" lIns="0" tIns="0" rIns="0" bIns="0" rtlCol="0"/>
            <a:lstStyle/>
            <a:p>
              <a:endParaRPr/>
            </a:p>
          </p:txBody>
        </p:sp>
      </p:grpSp>
      <p:sp>
        <p:nvSpPr>
          <p:cNvPr id="137" name="object 137"/>
          <p:cNvSpPr txBox="1"/>
          <p:nvPr/>
        </p:nvSpPr>
        <p:spPr>
          <a:xfrm>
            <a:off x="5289296" y="5865368"/>
            <a:ext cx="7264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プログラマ</a:t>
            </a:r>
            <a:endParaRPr sz="1100">
              <a:latin typeface="メイリオ"/>
              <a:cs typeface="メイリオ"/>
            </a:endParaRPr>
          </a:p>
        </p:txBody>
      </p:sp>
      <p:sp>
        <p:nvSpPr>
          <p:cNvPr id="138" name="object 138"/>
          <p:cNvSpPr txBox="1"/>
          <p:nvPr/>
        </p:nvSpPr>
        <p:spPr>
          <a:xfrm>
            <a:off x="5115560" y="6033009"/>
            <a:ext cx="1076325" cy="182101"/>
          </a:xfrm>
          <a:prstGeom prst="rect">
            <a:avLst/>
          </a:prstGeom>
        </p:spPr>
        <p:txBody>
          <a:bodyPr vert="horz" wrap="square" lIns="0" tIns="12700" rIns="0" bIns="0" rtlCol="0">
            <a:spAutoFit/>
          </a:bodyPr>
          <a:lstStyle/>
          <a:p>
            <a:pPr marL="12700">
              <a:spcBef>
                <a:spcPts val="100"/>
              </a:spcBef>
            </a:pPr>
            <a:r>
              <a:rPr sz="1100" b="1" dirty="0">
                <a:latin typeface="メイリオ"/>
                <a:cs typeface="メイリオ"/>
              </a:rPr>
              <a:t>ビリティ</a:t>
            </a:r>
            <a:r>
              <a:rPr sz="1000" spc="-20" dirty="0">
                <a:latin typeface="メイリオ"/>
                <a:cs typeface="メイリオ"/>
              </a:rPr>
              <a:t>(</a:t>
            </a:r>
            <a:r>
              <a:rPr sz="1000" spc="-10" dirty="0">
                <a:latin typeface="メイリオ"/>
                <a:cs typeface="メイリオ"/>
              </a:rPr>
              <a:t>自律性</a:t>
            </a:r>
            <a:r>
              <a:rPr sz="1000" spc="-50" dirty="0">
                <a:latin typeface="メイリオ"/>
                <a:cs typeface="メイリオ"/>
              </a:rPr>
              <a:t>)</a:t>
            </a:r>
            <a:endParaRPr sz="1000">
              <a:latin typeface="メイリオ"/>
              <a:cs typeface="メイリオ"/>
            </a:endParaRPr>
          </a:p>
        </p:txBody>
      </p:sp>
      <p:grpSp>
        <p:nvGrpSpPr>
          <p:cNvPr id="139" name="object 139"/>
          <p:cNvGrpSpPr/>
          <p:nvPr/>
        </p:nvGrpSpPr>
        <p:grpSpPr>
          <a:xfrm>
            <a:off x="4913376" y="5760721"/>
            <a:ext cx="381000" cy="396875"/>
            <a:chOff x="3389376" y="5760720"/>
            <a:chExt cx="381000" cy="396875"/>
          </a:xfrm>
        </p:grpSpPr>
        <p:pic>
          <p:nvPicPr>
            <p:cNvPr id="140" name="object 140"/>
            <p:cNvPicPr/>
            <p:nvPr/>
          </p:nvPicPr>
          <p:blipFill>
            <a:blip r:embed="rId29" cstate="print"/>
            <a:stretch>
              <a:fillRect/>
            </a:stretch>
          </p:blipFill>
          <p:spPr>
            <a:xfrm>
              <a:off x="3430524" y="5763768"/>
              <a:ext cx="298678" cy="349034"/>
            </a:xfrm>
            <a:prstGeom prst="rect">
              <a:avLst/>
            </a:prstGeom>
          </p:spPr>
        </p:pic>
        <p:pic>
          <p:nvPicPr>
            <p:cNvPr id="141" name="object 141"/>
            <p:cNvPicPr/>
            <p:nvPr/>
          </p:nvPicPr>
          <p:blipFill>
            <a:blip r:embed="rId33" cstate="print"/>
            <a:stretch>
              <a:fillRect/>
            </a:stretch>
          </p:blipFill>
          <p:spPr>
            <a:xfrm>
              <a:off x="3389376" y="5760720"/>
              <a:ext cx="380987" cy="396252"/>
            </a:xfrm>
            <a:prstGeom prst="rect">
              <a:avLst/>
            </a:prstGeom>
          </p:spPr>
        </p:pic>
        <p:pic>
          <p:nvPicPr>
            <p:cNvPr id="142" name="object 142"/>
            <p:cNvPicPr/>
            <p:nvPr/>
          </p:nvPicPr>
          <p:blipFill>
            <a:blip r:embed="rId34" cstate="print"/>
            <a:stretch>
              <a:fillRect/>
            </a:stretch>
          </p:blipFill>
          <p:spPr>
            <a:xfrm>
              <a:off x="3456813" y="5790057"/>
              <a:ext cx="197358" cy="247650"/>
            </a:xfrm>
            <a:prstGeom prst="rect">
              <a:avLst/>
            </a:prstGeom>
          </p:spPr>
        </p:pic>
      </p:grpSp>
      <p:sp>
        <p:nvSpPr>
          <p:cNvPr id="143" name="object 143"/>
          <p:cNvSpPr txBox="1"/>
          <p:nvPr/>
        </p:nvSpPr>
        <p:spPr>
          <a:xfrm>
            <a:off x="3674364" y="5818124"/>
            <a:ext cx="1498600" cy="182101"/>
          </a:xfrm>
          <a:prstGeom prst="rect">
            <a:avLst/>
          </a:prstGeom>
        </p:spPr>
        <p:txBody>
          <a:bodyPr vert="horz" wrap="square" lIns="0" tIns="12700" rIns="0" bIns="0" rtlCol="0">
            <a:spAutoFit/>
          </a:bodyPr>
          <a:lstStyle/>
          <a:p>
            <a:pPr marL="38100">
              <a:spcBef>
                <a:spcPts val="100"/>
              </a:spcBef>
            </a:pPr>
            <a:r>
              <a:rPr sz="800" spc="25" dirty="0">
                <a:latin typeface="メイリオ"/>
                <a:cs typeface="メイリオ"/>
              </a:rPr>
              <a:t>複数の保険会社や代理店を </a:t>
            </a:r>
            <a:r>
              <a:rPr sz="1650" b="1" i="1" spc="-75" baseline="7575" dirty="0">
                <a:latin typeface="メイリオ"/>
                <a:cs typeface="メイリオ"/>
              </a:rPr>
              <a:t>D</a:t>
            </a:r>
            <a:endParaRPr sz="1650" baseline="7575">
              <a:latin typeface="メイリオ"/>
              <a:cs typeface="メイリオ"/>
            </a:endParaRPr>
          </a:p>
        </p:txBody>
      </p:sp>
      <p:sp>
        <p:nvSpPr>
          <p:cNvPr id="144" name="object 144"/>
          <p:cNvSpPr txBox="1"/>
          <p:nvPr/>
        </p:nvSpPr>
        <p:spPr>
          <a:xfrm>
            <a:off x="6255765" y="5826353"/>
            <a:ext cx="1478280" cy="175048"/>
          </a:xfrm>
          <a:prstGeom prst="rect">
            <a:avLst/>
          </a:prstGeom>
        </p:spPr>
        <p:txBody>
          <a:bodyPr vert="horz" wrap="square" lIns="0" tIns="13335" rIns="0" bIns="0" rtlCol="0">
            <a:spAutoFit/>
          </a:bodyPr>
          <a:lstStyle/>
          <a:p>
            <a:pPr marL="12700">
              <a:spcBef>
                <a:spcPts val="105"/>
              </a:spcBef>
            </a:pPr>
            <a:r>
              <a:rPr sz="800" spc="25" dirty="0">
                <a:latin typeface="メイリオ"/>
                <a:cs typeface="メイリオ"/>
              </a:rPr>
              <a:t>保険会社-代理店間の精算業 </a:t>
            </a:r>
            <a:r>
              <a:rPr sz="1050" b="1" i="1" spc="-50" dirty="0">
                <a:latin typeface="メイリオ"/>
                <a:cs typeface="メイリオ"/>
              </a:rPr>
              <a:t>E</a:t>
            </a:r>
            <a:endParaRPr sz="1050">
              <a:latin typeface="メイリオ"/>
              <a:cs typeface="メイリオ"/>
            </a:endParaRPr>
          </a:p>
        </p:txBody>
      </p:sp>
      <p:sp>
        <p:nvSpPr>
          <p:cNvPr id="145" name="object 145"/>
          <p:cNvSpPr txBox="1"/>
          <p:nvPr/>
        </p:nvSpPr>
        <p:spPr>
          <a:xfrm>
            <a:off x="6255765" y="5978145"/>
            <a:ext cx="1249680"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務の効率化にあたっては、プログラマビリティは必須</a:t>
            </a:r>
            <a:endParaRPr sz="800">
              <a:latin typeface="メイリオ"/>
              <a:cs typeface="メイリオ"/>
            </a:endParaRPr>
          </a:p>
        </p:txBody>
      </p:sp>
      <p:sp>
        <p:nvSpPr>
          <p:cNvPr id="146" name="object 146"/>
          <p:cNvSpPr txBox="1"/>
          <p:nvPr/>
        </p:nvSpPr>
        <p:spPr>
          <a:xfrm>
            <a:off x="9836023" y="2398903"/>
            <a:ext cx="46926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147" name="object 147"/>
          <p:cNvSpPr txBox="1"/>
          <p:nvPr/>
        </p:nvSpPr>
        <p:spPr>
          <a:xfrm>
            <a:off x="9836023" y="3779902"/>
            <a:ext cx="46926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grpSp>
        <p:nvGrpSpPr>
          <p:cNvPr id="148" name="object 148"/>
          <p:cNvGrpSpPr/>
          <p:nvPr/>
        </p:nvGrpSpPr>
        <p:grpSpPr>
          <a:xfrm>
            <a:off x="8971660" y="943228"/>
            <a:ext cx="204470" cy="128270"/>
            <a:chOff x="7447660" y="943228"/>
            <a:chExt cx="204470" cy="128270"/>
          </a:xfrm>
        </p:grpSpPr>
        <p:pic>
          <p:nvPicPr>
            <p:cNvPr id="149" name="object 149"/>
            <p:cNvPicPr/>
            <p:nvPr/>
          </p:nvPicPr>
          <p:blipFill>
            <a:blip r:embed="rId35" cstate="print"/>
            <a:stretch>
              <a:fillRect/>
            </a:stretch>
          </p:blipFill>
          <p:spPr>
            <a:xfrm>
              <a:off x="7450835" y="946403"/>
              <a:ext cx="198120" cy="121920"/>
            </a:xfrm>
            <a:prstGeom prst="rect">
              <a:avLst/>
            </a:prstGeom>
          </p:spPr>
        </p:pic>
        <p:sp>
          <p:nvSpPr>
            <p:cNvPr id="150" name="object 150"/>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151" name="object 151"/>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152" name="object 152"/>
          <p:cNvPicPr/>
          <p:nvPr/>
        </p:nvPicPr>
        <p:blipFill>
          <a:blip r:embed="rId36" cstate="print"/>
          <a:stretch>
            <a:fillRect/>
          </a:stretch>
        </p:blipFill>
        <p:spPr>
          <a:xfrm>
            <a:off x="3916679" y="501395"/>
            <a:ext cx="182880" cy="210312"/>
          </a:xfrm>
          <a:prstGeom prst="rect">
            <a:avLst/>
          </a:prstGeom>
        </p:spPr>
      </p:pic>
      <p:sp>
        <p:nvSpPr>
          <p:cNvPr id="153" name="object 153"/>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4</a:t>
            </a:r>
            <a:endParaRPr sz="1400">
              <a:latin typeface="Calibri"/>
              <a:cs typeface="Calibri"/>
            </a:endParaRPr>
          </a:p>
        </p:txBody>
      </p:sp>
      <p:sp>
        <p:nvSpPr>
          <p:cNvPr id="154" name="object 154"/>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114</a:t>
            </a:fld>
            <a:endParaRPr spc="-25" dirty="0"/>
          </a:p>
        </p:txBody>
      </p:sp>
      <p:sp>
        <p:nvSpPr>
          <p:cNvPr id="155" name="object 155"/>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156" name="object 156"/>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70506" y="2258441"/>
            <a:ext cx="6340475" cy="3343910"/>
            <a:chOff x="1246505" y="2258441"/>
            <a:chExt cx="6340475" cy="3343910"/>
          </a:xfrm>
        </p:grpSpPr>
        <p:pic>
          <p:nvPicPr>
            <p:cNvPr id="3" name="object 3"/>
            <p:cNvPicPr/>
            <p:nvPr/>
          </p:nvPicPr>
          <p:blipFill>
            <a:blip r:embed="rId2" cstate="print"/>
            <a:stretch>
              <a:fillRect/>
            </a:stretch>
          </p:blipFill>
          <p:spPr>
            <a:xfrm>
              <a:off x="7112508" y="2930652"/>
              <a:ext cx="236220" cy="237744"/>
            </a:xfrm>
            <a:prstGeom prst="rect">
              <a:avLst/>
            </a:prstGeom>
          </p:spPr>
        </p:pic>
        <p:sp>
          <p:nvSpPr>
            <p:cNvPr id="4" name="object 4"/>
            <p:cNvSpPr/>
            <p:nvPr/>
          </p:nvSpPr>
          <p:spPr>
            <a:xfrm>
              <a:off x="6870191" y="2261616"/>
              <a:ext cx="713740" cy="3329940"/>
            </a:xfrm>
            <a:custGeom>
              <a:avLst/>
              <a:gdLst/>
              <a:ahLst/>
              <a:cxnLst/>
              <a:rect l="l" t="t" r="r" b="b"/>
              <a:pathLst>
                <a:path w="713740" h="3329940">
                  <a:moveTo>
                    <a:pt x="0" y="969263"/>
                  </a:moveTo>
                  <a:lnTo>
                    <a:pt x="713231" y="969263"/>
                  </a:lnTo>
                  <a:lnTo>
                    <a:pt x="713231" y="606551"/>
                  </a:lnTo>
                  <a:lnTo>
                    <a:pt x="0" y="606551"/>
                  </a:lnTo>
                  <a:lnTo>
                    <a:pt x="0" y="969263"/>
                  </a:lnTo>
                  <a:close/>
                </a:path>
                <a:path w="713740" h="3329940">
                  <a:moveTo>
                    <a:pt x="0" y="361188"/>
                  </a:moveTo>
                  <a:lnTo>
                    <a:pt x="713231" y="361188"/>
                  </a:lnTo>
                  <a:lnTo>
                    <a:pt x="713231" y="0"/>
                  </a:lnTo>
                  <a:lnTo>
                    <a:pt x="0" y="0"/>
                  </a:lnTo>
                  <a:lnTo>
                    <a:pt x="0" y="361188"/>
                  </a:lnTo>
                  <a:close/>
                </a:path>
                <a:path w="713740" h="3329940">
                  <a:moveTo>
                    <a:pt x="0" y="3329940"/>
                  </a:moveTo>
                  <a:lnTo>
                    <a:pt x="713231" y="3329940"/>
                  </a:lnTo>
                  <a:lnTo>
                    <a:pt x="713231" y="2967228"/>
                  </a:lnTo>
                  <a:lnTo>
                    <a:pt x="0" y="2967228"/>
                  </a:lnTo>
                  <a:lnTo>
                    <a:pt x="0" y="3329940"/>
                  </a:lnTo>
                  <a:close/>
                </a:path>
              </a:pathLst>
            </a:custGeom>
            <a:ln w="6350">
              <a:solidFill>
                <a:srgbClr val="A6A6A6"/>
              </a:solidFill>
            </a:ln>
          </p:spPr>
          <p:txBody>
            <a:bodyPr wrap="square" lIns="0" tIns="0" rIns="0" bIns="0" rtlCol="0"/>
            <a:lstStyle/>
            <a:p>
              <a:endParaRPr/>
            </a:p>
          </p:txBody>
        </p:sp>
        <p:sp>
          <p:nvSpPr>
            <p:cNvPr id="5" name="object 5"/>
            <p:cNvSpPr/>
            <p:nvPr/>
          </p:nvSpPr>
          <p:spPr>
            <a:xfrm>
              <a:off x="3419856" y="3894200"/>
              <a:ext cx="916940" cy="57150"/>
            </a:xfrm>
            <a:custGeom>
              <a:avLst/>
              <a:gdLst/>
              <a:ahLst/>
              <a:cxnLst/>
              <a:rect l="l" t="t" r="r" b="b"/>
              <a:pathLst>
                <a:path w="916939" h="57150">
                  <a:moveTo>
                    <a:pt x="916686" y="38100"/>
                  </a:moveTo>
                  <a:lnTo>
                    <a:pt x="0" y="38100"/>
                  </a:lnTo>
                  <a:lnTo>
                    <a:pt x="0" y="57150"/>
                  </a:lnTo>
                  <a:lnTo>
                    <a:pt x="916686" y="57150"/>
                  </a:lnTo>
                  <a:lnTo>
                    <a:pt x="916686" y="38100"/>
                  </a:lnTo>
                  <a:close/>
                </a:path>
                <a:path w="916939" h="57150">
                  <a:moveTo>
                    <a:pt x="916686" y="0"/>
                  </a:moveTo>
                  <a:lnTo>
                    <a:pt x="0" y="0"/>
                  </a:lnTo>
                  <a:lnTo>
                    <a:pt x="0" y="19050"/>
                  </a:lnTo>
                  <a:lnTo>
                    <a:pt x="916686" y="19050"/>
                  </a:lnTo>
                  <a:lnTo>
                    <a:pt x="916686" y="0"/>
                  </a:lnTo>
                  <a:close/>
                </a:path>
              </a:pathLst>
            </a:custGeom>
            <a:solidFill>
              <a:srgbClr val="BEBEBE"/>
            </a:solidFill>
          </p:spPr>
          <p:txBody>
            <a:bodyPr wrap="square" lIns="0" tIns="0" rIns="0" bIns="0" rtlCol="0"/>
            <a:lstStyle/>
            <a:p>
              <a:endParaRPr/>
            </a:p>
          </p:txBody>
        </p:sp>
        <p:sp>
          <p:nvSpPr>
            <p:cNvPr id="6" name="object 6"/>
            <p:cNvSpPr/>
            <p:nvPr/>
          </p:nvSpPr>
          <p:spPr>
            <a:xfrm>
              <a:off x="1249680" y="4194048"/>
              <a:ext cx="2865120" cy="361315"/>
            </a:xfrm>
            <a:custGeom>
              <a:avLst/>
              <a:gdLst/>
              <a:ahLst/>
              <a:cxnLst/>
              <a:rect l="l" t="t" r="r" b="b"/>
              <a:pathLst>
                <a:path w="2865120" h="361314">
                  <a:moveTo>
                    <a:pt x="0" y="361188"/>
                  </a:moveTo>
                  <a:lnTo>
                    <a:pt x="2865120" y="361188"/>
                  </a:lnTo>
                  <a:lnTo>
                    <a:pt x="2865120" y="0"/>
                  </a:lnTo>
                  <a:lnTo>
                    <a:pt x="0" y="0"/>
                  </a:lnTo>
                  <a:lnTo>
                    <a:pt x="0" y="361188"/>
                  </a:lnTo>
                  <a:close/>
                </a:path>
              </a:pathLst>
            </a:custGeom>
            <a:ln w="6350">
              <a:solidFill>
                <a:srgbClr val="A6A6A6"/>
              </a:solidFill>
            </a:ln>
          </p:spPr>
          <p:txBody>
            <a:bodyPr wrap="square" lIns="0" tIns="0" rIns="0" bIns="0" rtlCol="0"/>
            <a:lstStyle/>
            <a:p>
              <a:endParaRPr/>
            </a:p>
          </p:txBody>
        </p:sp>
        <p:sp>
          <p:nvSpPr>
            <p:cNvPr id="7" name="object 7"/>
            <p:cNvSpPr/>
            <p:nvPr/>
          </p:nvSpPr>
          <p:spPr>
            <a:xfrm>
              <a:off x="3689604" y="3657599"/>
              <a:ext cx="76200" cy="1570990"/>
            </a:xfrm>
            <a:custGeom>
              <a:avLst/>
              <a:gdLst/>
              <a:ahLst/>
              <a:cxnLst/>
              <a:rect l="l" t="t" r="r" b="b"/>
              <a:pathLst>
                <a:path w="76200" h="1570989">
                  <a:moveTo>
                    <a:pt x="76200" y="1494790"/>
                  </a:moveTo>
                  <a:lnTo>
                    <a:pt x="44450" y="1494790"/>
                  </a:lnTo>
                  <a:lnTo>
                    <a:pt x="44450" y="920496"/>
                  </a:lnTo>
                  <a:lnTo>
                    <a:pt x="31750" y="920496"/>
                  </a:lnTo>
                  <a:lnTo>
                    <a:pt x="31750" y="1494790"/>
                  </a:lnTo>
                  <a:lnTo>
                    <a:pt x="0" y="1494790"/>
                  </a:lnTo>
                  <a:lnTo>
                    <a:pt x="38100" y="1570990"/>
                  </a:lnTo>
                  <a:lnTo>
                    <a:pt x="69850" y="1507490"/>
                  </a:lnTo>
                  <a:lnTo>
                    <a:pt x="76200" y="1494790"/>
                  </a:lnTo>
                  <a:close/>
                </a:path>
                <a:path w="76200" h="1570989">
                  <a:moveTo>
                    <a:pt x="76200" y="477266"/>
                  </a:moveTo>
                  <a:lnTo>
                    <a:pt x="44450" y="477266"/>
                  </a:lnTo>
                  <a:lnTo>
                    <a:pt x="44450" y="0"/>
                  </a:lnTo>
                  <a:lnTo>
                    <a:pt x="31750" y="0"/>
                  </a:lnTo>
                  <a:lnTo>
                    <a:pt x="31750" y="477266"/>
                  </a:lnTo>
                  <a:lnTo>
                    <a:pt x="0" y="477266"/>
                  </a:lnTo>
                  <a:lnTo>
                    <a:pt x="38100" y="553466"/>
                  </a:lnTo>
                  <a:lnTo>
                    <a:pt x="69850" y="489966"/>
                  </a:lnTo>
                  <a:lnTo>
                    <a:pt x="76200" y="477266"/>
                  </a:lnTo>
                  <a:close/>
                </a:path>
              </a:pathLst>
            </a:custGeom>
            <a:solidFill>
              <a:srgbClr val="A6A6A6"/>
            </a:solidFill>
          </p:spPr>
          <p:txBody>
            <a:bodyPr wrap="square" lIns="0" tIns="0" rIns="0" bIns="0" rtlCol="0"/>
            <a:lstStyle/>
            <a:p>
              <a:endParaRPr/>
            </a:p>
          </p:txBody>
        </p:sp>
        <p:sp>
          <p:nvSpPr>
            <p:cNvPr id="8" name="object 8"/>
            <p:cNvSpPr/>
            <p:nvPr/>
          </p:nvSpPr>
          <p:spPr>
            <a:xfrm>
              <a:off x="3328415" y="5237988"/>
              <a:ext cx="786765" cy="361315"/>
            </a:xfrm>
            <a:custGeom>
              <a:avLst/>
              <a:gdLst/>
              <a:ahLst/>
              <a:cxnLst/>
              <a:rect l="l" t="t" r="r" b="b"/>
              <a:pathLst>
                <a:path w="786764" h="361314">
                  <a:moveTo>
                    <a:pt x="0" y="361188"/>
                  </a:moveTo>
                  <a:lnTo>
                    <a:pt x="786384" y="361188"/>
                  </a:lnTo>
                  <a:lnTo>
                    <a:pt x="786384" y="0"/>
                  </a:lnTo>
                  <a:lnTo>
                    <a:pt x="0" y="0"/>
                  </a:lnTo>
                  <a:lnTo>
                    <a:pt x="0" y="361188"/>
                  </a:lnTo>
                  <a:close/>
                </a:path>
              </a:pathLst>
            </a:custGeom>
            <a:ln w="6350">
              <a:solidFill>
                <a:srgbClr val="A6A6A6"/>
              </a:solidFill>
            </a:ln>
          </p:spPr>
          <p:txBody>
            <a:bodyPr wrap="square" lIns="0" tIns="0" rIns="0" bIns="0" rtlCol="0"/>
            <a:lstStyle/>
            <a:p>
              <a:endParaRPr/>
            </a:p>
          </p:txBody>
        </p:sp>
        <p:sp>
          <p:nvSpPr>
            <p:cNvPr id="9" name="object 9"/>
            <p:cNvSpPr/>
            <p:nvPr/>
          </p:nvSpPr>
          <p:spPr>
            <a:xfrm>
              <a:off x="3689603" y="2622804"/>
              <a:ext cx="76200" cy="669925"/>
            </a:xfrm>
            <a:custGeom>
              <a:avLst/>
              <a:gdLst/>
              <a:ahLst/>
              <a:cxnLst/>
              <a:rect l="l" t="t" r="r" b="b"/>
              <a:pathLst>
                <a:path w="76200" h="669925">
                  <a:moveTo>
                    <a:pt x="31750" y="593598"/>
                  </a:moveTo>
                  <a:lnTo>
                    <a:pt x="0" y="593598"/>
                  </a:lnTo>
                  <a:lnTo>
                    <a:pt x="38100" y="669798"/>
                  </a:lnTo>
                  <a:lnTo>
                    <a:pt x="69850" y="606298"/>
                  </a:lnTo>
                  <a:lnTo>
                    <a:pt x="31750" y="606298"/>
                  </a:lnTo>
                  <a:lnTo>
                    <a:pt x="31750" y="593598"/>
                  </a:lnTo>
                  <a:close/>
                </a:path>
                <a:path w="76200" h="669925">
                  <a:moveTo>
                    <a:pt x="44450" y="0"/>
                  </a:moveTo>
                  <a:lnTo>
                    <a:pt x="31750" y="0"/>
                  </a:lnTo>
                  <a:lnTo>
                    <a:pt x="31750" y="606298"/>
                  </a:lnTo>
                  <a:lnTo>
                    <a:pt x="44450" y="606298"/>
                  </a:lnTo>
                  <a:lnTo>
                    <a:pt x="44450" y="0"/>
                  </a:lnTo>
                  <a:close/>
                </a:path>
                <a:path w="76200" h="669925">
                  <a:moveTo>
                    <a:pt x="76200" y="593598"/>
                  </a:moveTo>
                  <a:lnTo>
                    <a:pt x="44450" y="593598"/>
                  </a:lnTo>
                  <a:lnTo>
                    <a:pt x="44450" y="606298"/>
                  </a:lnTo>
                  <a:lnTo>
                    <a:pt x="69850" y="606298"/>
                  </a:lnTo>
                  <a:lnTo>
                    <a:pt x="76200" y="593598"/>
                  </a:lnTo>
                  <a:close/>
                </a:path>
              </a:pathLst>
            </a:custGeom>
            <a:solidFill>
              <a:srgbClr val="A6A6A6"/>
            </a:solidFill>
          </p:spPr>
          <p:txBody>
            <a:bodyPr wrap="square" lIns="0" tIns="0" rIns="0" bIns="0" rtlCol="0"/>
            <a:lstStyle/>
            <a:p>
              <a:endParaRPr/>
            </a:p>
          </p:txBody>
        </p:sp>
        <p:pic>
          <p:nvPicPr>
            <p:cNvPr id="10" name="object 10"/>
            <p:cNvPicPr/>
            <p:nvPr/>
          </p:nvPicPr>
          <p:blipFill>
            <a:blip r:embed="rId3" cstate="print"/>
            <a:stretch>
              <a:fillRect/>
            </a:stretch>
          </p:blipFill>
          <p:spPr>
            <a:xfrm>
              <a:off x="3622547" y="2822448"/>
              <a:ext cx="213360" cy="160019"/>
            </a:xfrm>
            <a:prstGeom prst="rect">
              <a:avLst/>
            </a:prstGeom>
          </p:spPr>
        </p:pic>
        <p:sp>
          <p:nvSpPr>
            <p:cNvPr id="11" name="object 11"/>
            <p:cNvSpPr/>
            <p:nvPr/>
          </p:nvSpPr>
          <p:spPr>
            <a:xfrm>
              <a:off x="3328415" y="2261616"/>
              <a:ext cx="786765" cy="361315"/>
            </a:xfrm>
            <a:custGeom>
              <a:avLst/>
              <a:gdLst/>
              <a:ahLst/>
              <a:cxnLst/>
              <a:rect l="l" t="t" r="r" b="b"/>
              <a:pathLst>
                <a:path w="786764" h="361314">
                  <a:moveTo>
                    <a:pt x="0" y="361188"/>
                  </a:moveTo>
                  <a:lnTo>
                    <a:pt x="786384" y="361188"/>
                  </a:lnTo>
                  <a:lnTo>
                    <a:pt x="786384" y="0"/>
                  </a:lnTo>
                  <a:lnTo>
                    <a:pt x="0" y="0"/>
                  </a:lnTo>
                  <a:lnTo>
                    <a:pt x="0" y="361188"/>
                  </a:lnTo>
                  <a:close/>
                </a:path>
              </a:pathLst>
            </a:custGeom>
            <a:ln w="6350">
              <a:solidFill>
                <a:srgbClr val="A6A6A6"/>
              </a:solidFill>
            </a:ln>
          </p:spPr>
          <p:txBody>
            <a:bodyPr wrap="square" lIns="0" tIns="0" rIns="0" bIns="0" rtlCol="0"/>
            <a:lstStyle/>
            <a:p>
              <a:endParaRPr/>
            </a:p>
          </p:txBody>
        </p:sp>
      </p:grpSp>
      <p:sp>
        <p:nvSpPr>
          <p:cNvPr id="12" name="object 12"/>
          <p:cNvSpPr/>
          <p:nvPr/>
        </p:nvSpPr>
        <p:spPr>
          <a:xfrm>
            <a:off x="2186941" y="3894200"/>
            <a:ext cx="1480185" cy="57150"/>
          </a:xfrm>
          <a:custGeom>
            <a:avLst/>
            <a:gdLst/>
            <a:ahLst/>
            <a:cxnLst/>
            <a:rect l="l" t="t" r="r" b="b"/>
            <a:pathLst>
              <a:path w="1480185" h="57150">
                <a:moveTo>
                  <a:pt x="1479804" y="38100"/>
                </a:moveTo>
                <a:lnTo>
                  <a:pt x="0" y="38100"/>
                </a:lnTo>
                <a:lnTo>
                  <a:pt x="0" y="57150"/>
                </a:lnTo>
                <a:lnTo>
                  <a:pt x="1479804" y="57150"/>
                </a:lnTo>
                <a:lnTo>
                  <a:pt x="1479804" y="38100"/>
                </a:lnTo>
                <a:close/>
              </a:path>
              <a:path w="1480185" h="57150">
                <a:moveTo>
                  <a:pt x="1479804" y="0"/>
                </a:moveTo>
                <a:lnTo>
                  <a:pt x="0" y="0"/>
                </a:lnTo>
                <a:lnTo>
                  <a:pt x="0" y="19050"/>
                </a:lnTo>
                <a:lnTo>
                  <a:pt x="1479804" y="19050"/>
                </a:lnTo>
                <a:lnTo>
                  <a:pt x="1479804" y="0"/>
                </a:lnTo>
                <a:close/>
              </a:path>
            </a:pathLst>
          </a:custGeom>
          <a:solidFill>
            <a:srgbClr val="BEBEBE"/>
          </a:solidFill>
        </p:spPr>
        <p:txBody>
          <a:bodyPr wrap="square" lIns="0" tIns="0" rIns="0" bIns="0" rtlCol="0"/>
          <a:lstStyle/>
          <a:p>
            <a:endParaRPr/>
          </a:p>
        </p:txBody>
      </p:sp>
      <p:sp>
        <p:nvSpPr>
          <p:cNvPr id="13" name="object 13"/>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14" name="object 14"/>
          <p:cNvSpPr txBox="1"/>
          <p:nvPr/>
        </p:nvSpPr>
        <p:spPr>
          <a:xfrm>
            <a:off x="4187444" y="471042"/>
            <a:ext cx="2768600" cy="299720"/>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グローバル企業の海外取引</a:t>
            </a:r>
            <a:endParaRPr>
              <a:latin typeface="メイリオ"/>
              <a:cs typeface="メイリオ"/>
            </a:endParaRPr>
          </a:p>
        </p:txBody>
      </p:sp>
      <p:pic>
        <p:nvPicPr>
          <p:cNvPr id="15" name="object 15"/>
          <p:cNvPicPr/>
          <p:nvPr/>
        </p:nvPicPr>
        <p:blipFill>
          <a:blip r:embed="rId4" cstate="print"/>
          <a:stretch>
            <a:fillRect/>
          </a:stretch>
        </p:blipFill>
        <p:spPr>
          <a:xfrm>
            <a:off x="2170176" y="1124711"/>
            <a:ext cx="3854196" cy="274320"/>
          </a:xfrm>
          <a:prstGeom prst="rect">
            <a:avLst/>
          </a:prstGeom>
        </p:spPr>
      </p:pic>
      <p:sp>
        <p:nvSpPr>
          <p:cNvPr id="16" name="object 16"/>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17" name="object 17"/>
          <p:cNvPicPr/>
          <p:nvPr/>
        </p:nvPicPr>
        <p:blipFill>
          <a:blip r:embed="rId5" cstate="print"/>
          <a:stretch>
            <a:fillRect/>
          </a:stretch>
        </p:blipFill>
        <p:spPr>
          <a:xfrm>
            <a:off x="6239255" y="1124711"/>
            <a:ext cx="3855720" cy="274320"/>
          </a:xfrm>
          <a:prstGeom prst="rect">
            <a:avLst/>
          </a:prstGeom>
        </p:spPr>
      </p:pic>
      <p:sp>
        <p:nvSpPr>
          <p:cNvPr id="18" name="object 18"/>
          <p:cNvSpPr txBox="1"/>
          <p:nvPr/>
        </p:nvSpPr>
        <p:spPr>
          <a:xfrm>
            <a:off x="7885558" y="1115696"/>
            <a:ext cx="565785" cy="228909"/>
          </a:xfrm>
          <a:prstGeom prst="rect">
            <a:avLst/>
          </a:prstGeom>
        </p:spPr>
        <p:txBody>
          <a:bodyPr vert="horz" wrap="square" lIns="0" tIns="13335" rIns="0" bIns="0" rtlCol="0">
            <a:spAutoFit/>
          </a:bodyPr>
          <a:lstStyle/>
          <a:p>
            <a:pPr marL="12700">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19" name="object 19"/>
          <p:cNvGrpSpPr/>
          <p:nvPr/>
        </p:nvGrpSpPr>
        <p:grpSpPr>
          <a:xfrm>
            <a:off x="1964437" y="5779008"/>
            <a:ext cx="8156575" cy="638810"/>
            <a:chOff x="440436" y="5779008"/>
            <a:chExt cx="8156575" cy="638810"/>
          </a:xfrm>
        </p:grpSpPr>
        <p:pic>
          <p:nvPicPr>
            <p:cNvPr id="20" name="object 20"/>
            <p:cNvPicPr/>
            <p:nvPr/>
          </p:nvPicPr>
          <p:blipFill>
            <a:blip r:embed="rId6" cstate="print"/>
            <a:stretch>
              <a:fillRect/>
            </a:stretch>
          </p:blipFill>
          <p:spPr>
            <a:xfrm>
              <a:off x="704088" y="5791200"/>
              <a:ext cx="7892796" cy="626364"/>
            </a:xfrm>
            <a:prstGeom prst="rect">
              <a:avLst/>
            </a:prstGeom>
          </p:spPr>
        </p:pic>
        <p:sp>
          <p:nvSpPr>
            <p:cNvPr id="21" name="object 21"/>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22" name="object 22"/>
          <p:cNvSpPr txBox="1"/>
          <p:nvPr/>
        </p:nvSpPr>
        <p:spPr>
          <a:xfrm>
            <a:off x="1696923" y="6081471"/>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主要な特性</a:t>
            </a:r>
            <a:endParaRPr sz="1050">
              <a:latin typeface="メイリオ"/>
              <a:cs typeface="メイリオ"/>
            </a:endParaRPr>
          </a:p>
        </p:txBody>
      </p:sp>
      <p:sp>
        <p:nvSpPr>
          <p:cNvPr id="23" name="object 23"/>
          <p:cNvSpPr/>
          <p:nvPr/>
        </p:nvSpPr>
        <p:spPr>
          <a:xfrm>
            <a:off x="9912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24" name="object 24"/>
          <p:cNvPicPr/>
          <p:nvPr/>
        </p:nvPicPr>
        <p:blipFill>
          <a:blip r:embed="rId7" cstate="print"/>
          <a:stretch>
            <a:fillRect/>
          </a:stretch>
        </p:blipFill>
        <p:spPr>
          <a:xfrm>
            <a:off x="2191512" y="1481327"/>
            <a:ext cx="3813048" cy="580644"/>
          </a:xfrm>
          <a:prstGeom prst="rect">
            <a:avLst/>
          </a:prstGeom>
        </p:spPr>
      </p:pic>
      <p:sp>
        <p:nvSpPr>
          <p:cNvPr id="25" name="object 25"/>
          <p:cNvSpPr txBox="1"/>
          <p:nvPr/>
        </p:nvSpPr>
        <p:spPr>
          <a:xfrm>
            <a:off x="2271167" y="1588769"/>
            <a:ext cx="3573145" cy="332740"/>
          </a:xfrm>
          <a:prstGeom prst="rect">
            <a:avLst/>
          </a:prstGeom>
        </p:spPr>
        <p:txBody>
          <a:bodyPr vert="horz" wrap="square" lIns="0" tIns="8890" rIns="0" bIns="0" rtlCol="0">
            <a:spAutoFit/>
          </a:bodyPr>
          <a:lstStyle/>
          <a:p>
            <a:pPr marL="12700" marR="5080">
              <a:lnSpc>
                <a:spcPct val="102000"/>
              </a:lnSpc>
              <a:spcBef>
                <a:spcPts val="70"/>
              </a:spcBef>
            </a:pPr>
            <a:r>
              <a:rPr sz="1000" i="1" spc="-10" dirty="0">
                <a:latin typeface="メイリオ"/>
                <a:cs typeface="メイリオ"/>
              </a:rPr>
              <a:t>複数の仲介者を経由する為、送金</a:t>
            </a:r>
            <a:r>
              <a:rPr sz="1000" i="1" dirty="0">
                <a:latin typeface="メイリオ"/>
                <a:cs typeface="メイリオ"/>
              </a:rPr>
              <a:t>完</a:t>
            </a:r>
            <a:r>
              <a:rPr sz="1000" i="1" spc="-10" dirty="0">
                <a:latin typeface="メイリオ"/>
                <a:cs typeface="メイリオ"/>
              </a:rPr>
              <a:t>了ま</a:t>
            </a:r>
            <a:r>
              <a:rPr sz="1000" i="1" dirty="0">
                <a:latin typeface="メイリオ"/>
                <a:cs typeface="メイリオ"/>
              </a:rPr>
              <a:t>で</a:t>
            </a:r>
            <a:r>
              <a:rPr sz="1000" i="1" spc="-10" dirty="0">
                <a:latin typeface="メイリオ"/>
                <a:cs typeface="メイリオ"/>
              </a:rPr>
              <a:t>にリ</a:t>
            </a:r>
            <a:r>
              <a:rPr sz="1000" i="1" dirty="0">
                <a:latin typeface="メイリオ"/>
                <a:cs typeface="メイリオ"/>
              </a:rPr>
              <a:t>ー</a:t>
            </a:r>
            <a:r>
              <a:rPr sz="1000" i="1" spc="-10" dirty="0">
                <a:latin typeface="メイリオ"/>
                <a:cs typeface="メイリオ"/>
              </a:rPr>
              <a:t>ドタ</a:t>
            </a:r>
            <a:r>
              <a:rPr sz="1000" i="1" dirty="0">
                <a:latin typeface="メイリオ"/>
                <a:cs typeface="メイリオ"/>
              </a:rPr>
              <a:t>イ</a:t>
            </a:r>
            <a:r>
              <a:rPr sz="1000" i="1" spc="-10" dirty="0">
                <a:latin typeface="メイリオ"/>
                <a:cs typeface="メイリオ"/>
              </a:rPr>
              <a:t>ムと</a:t>
            </a:r>
            <a:r>
              <a:rPr sz="1000" i="1" spc="-50" dirty="0">
                <a:latin typeface="メイリオ"/>
                <a:cs typeface="メイリオ"/>
              </a:rPr>
              <a:t>コ</a:t>
            </a:r>
            <a:r>
              <a:rPr sz="1000" i="1" spc="-10" dirty="0">
                <a:latin typeface="メイリオ"/>
                <a:cs typeface="メイリオ"/>
              </a:rPr>
              <a:t>ストがかか</a:t>
            </a:r>
            <a:r>
              <a:rPr sz="1000" i="1" spc="-50" dirty="0">
                <a:latin typeface="メイリオ"/>
                <a:cs typeface="メイリオ"/>
              </a:rPr>
              <a:t>る</a:t>
            </a:r>
            <a:endParaRPr sz="1000">
              <a:latin typeface="メイリオ"/>
              <a:cs typeface="メイリオ"/>
            </a:endParaRPr>
          </a:p>
        </p:txBody>
      </p:sp>
      <p:pic>
        <p:nvPicPr>
          <p:cNvPr id="26" name="object 26"/>
          <p:cNvPicPr/>
          <p:nvPr/>
        </p:nvPicPr>
        <p:blipFill>
          <a:blip r:embed="rId8" cstate="print"/>
          <a:stretch>
            <a:fillRect/>
          </a:stretch>
        </p:blipFill>
        <p:spPr>
          <a:xfrm>
            <a:off x="6262116" y="1481327"/>
            <a:ext cx="3813047" cy="580644"/>
          </a:xfrm>
          <a:prstGeom prst="rect">
            <a:avLst/>
          </a:prstGeom>
        </p:spPr>
      </p:pic>
      <p:sp>
        <p:nvSpPr>
          <p:cNvPr id="27" name="object 27"/>
          <p:cNvSpPr txBox="1"/>
          <p:nvPr/>
        </p:nvSpPr>
        <p:spPr>
          <a:xfrm>
            <a:off x="6342380" y="1511885"/>
            <a:ext cx="3573145" cy="485775"/>
          </a:xfrm>
          <a:prstGeom prst="rect">
            <a:avLst/>
          </a:prstGeom>
        </p:spPr>
        <p:txBody>
          <a:bodyPr vert="horz" wrap="square" lIns="0" tIns="10795" rIns="0" bIns="0" rtlCol="0">
            <a:spAutoFit/>
          </a:bodyPr>
          <a:lstStyle/>
          <a:p>
            <a:pPr marL="12700" marR="5080" algn="just">
              <a:lnSpc>
                <a:spcPct val="101099"/>
              </a:lnSpc>
              <a:spcBef>
                <a:spcPts val="85"/>
              </a:spcBef>
            </a:pPr>
            <a:r>
              <a:rPr sz="1000" i="1" spc="-15" dirty="0">
                <a:latin typeface="メイリオ"/>
                <a:cs typeface="メイリオ"/>
              </a:rPr>
              <a:t>コルレス銀行を経由せずに、デジ</a:t>
            </a:r>
            <a:r>
              <a:rPr sz="1000" i="1" spc="-10" dirty="0">
                <a:latin typeface="メイリオ"/>
                <a:cs typeface="メイリオ"/>
              </a:rPr>
              <a:t>タ</a:t>
            </a:r>
            <a:r>
              <a:rPr sz="1000" i="1" spc="-15" dirty="0">
                <a:latin typeface="メイリオ"/>
                <a:cs typeface="メイリオ"/>
              </a:rPr>
              <a:t>ル通</a:t>
            </a:r>
            <a:r>
              <a:rPr sz="1000" i="1" spc="-10" dirty="0">
                <a:latin typeface="メイリオ"/>
                <a:cs typeface="メイリオ"/>
              </a:rPr>
              <a:t>貨</a:t>
            </a:r>
            <a:r>
              <a:rPr sz="1000" i="1" spc="-15" dirty="0">
                <a:latin typeface="メイリオ"/>
                <a:cs typeface="メイリオ"/>
              </a:rPr>
              <a:t>で直</a:t>
            </a:r>
            <a:r>
              <a:rPr sz="1000" i="1" spc="-10" dirty="0">
                <a:latin typeface="メイリオ"/>
                <a:cs typeface="メイリオ"/>
              </a:rPr>
              <a:t>接</a:t>
            </a:r>
            <a:r>
              <a:rPr sz="1000" i="1" spc="-15" dirty="0">
                <a:latin typeface="メイリオ"/>
                <a:cs typeface="メイリオ"/>
              </a:rPr>
              <a:t>相手</a:t>
            </a:r>
            <a:r>
              <a:rPr sz="1000" i="1" spc="-10" dirty="0">
                <a:latin typeface="メイリオ"/>
                <a:cs typeface="メイリオ"/>
              </a:rPr>
              <a:t>先</a:t>
            </a:r>
            <a:r>
              <a:rPr sz="1000" i="1" spc="-15" dirty="0">
                <a:latin typeface="メイリオ"/>
                <a:cs typeface="メイリオ"/>
              </a:rPr>
              <a:t>に即</a:t>
            </a:r>
            <a:r>
              <a:rPr sz="1000" i="1" spc="-50" dirty="0">
                <a:latin typeface="メイリオ"/>
                <a:cs typeface="メイリオ"/>
              </a:rPr>
              <a:t>時</a:t>
            </a:r>
            <a:r>
              <a:rPr sz="1000" i="1" spc="-10" dirty="0">
                <a:latin typeface="メイリオ"/>
                <a:cs typeface="メイリオ"/>
              </a:rPr>
              <a:t>送金が可能。仲介者の手数料削減</a:t>
            </a:r>
            <a:r>
              <a:rPr sz="1000" i="1" dirty="0">
                <a:latin typeface="メイリオ"/>
                <a:cs typeface="メイリオ"/>
              </a:rPr>
              <a:t>と</a:t>
            </a:r>
            <a:r>
              <a:rPr sz="1000" i="1" spc="-10" dirty="0">
                <a:latin typeface="メイリオ"/>
                <a:cs typeface="メイリオ"/>
              </a:rPr>
              <a:t>、送</a:t>
            </a:r>
            <a:r>
              <a:rPr sz="1000" i="1" dirty="0">
                <a:latin typeface="メイリオ"/>
                <a:cs typeface="メイリオ"/>
              </a:rPr>
              <a:t>金</a:t>
            </a:r>
            <a:r>
              <a:rPr sz="1000" i="1" spc="-10" dirty="0">
                <a:latin typeface="メイリオ"/>
                <a:cs typeface="メイリオ"/>
              </a:rPr>
              <a:t>リー</a:t>
            </a:r>
            <a:r>
              <a:rPr sz="1000" i="1" dirty="0">
                <a:latin typeface="メイリオ"/>
                <a:cs typeface="メイリオ"/>
              </a:rPr>
              <a:t>ド</a:t>
            </a:r>
            <a:r>
              <a:rPr sz="1000" i="1" spc="-10" dirty="0">
                <a:latin typeface="メイリオ"/>
                <a:cs typeface="メイリオ"/>
              </a:rPr>
              <a:t>タイ</a:t>
            </a:r>
            <a:r>
              <a:rPr sz="1000" i="1" dirty="0">
                <a:latin typeface="メイリオ"/>
                <a:cs typeface="メイリオ"/>
              </a:rPr>
              <a:t>ム</a:t>
            </a:r>
            <a:r>
              <a:rPr sz="1000" i="1" spc="-10" dirty="0">
                <a:latin typeface="メイリオ"/>
                <a:cs typeface="メイリオ"/>
              </a:rPr>
              <a:t>の短</a:t>
            </a:r>
            <a:r>
              <a:rPr sz="1000" i="1" spc="-50" dirty="0">
                <a:latin typeface="メイリオ"/>
                <a:cs typeface="メイリオ"/>
              </a:rPr>
              <a:t>縮</a:t>
            </a:r>
            <a:r>
              <a:rPr sz="1000" i="1" spc="-10" dirty="0">
                <a:latin typeface="メイリオ"/>
                <a:cs typeface="メイリオ"/>
              </a:rPr>
              <a:t>が可能とな</a:t>
            </a:r>
            <a:r>
              <a:rPr sz="1000" i="1" spc="-50" dirty="0">
                <a:latin typeface="メイリオ"/>
                <a:cs typeface="メイリオ"/>
              </a:rPr>
              <a:t>る</a:t>
            </a:r>
            <a:endParaRPr sz="1000">
              <a:latin typeface="メイリオ"/>
              <a:cs typeface="メイリオ"/>
            </a:endParaRPr>
          </a:p>
        </p:txBody>
      </p:sp>
      <p:pic>
        <p:nvPicPr>
          <p:cNvPr id="28" name="object 28"/>
          <p:cNvPicPr/>
          <p:nvPr/>
        </p:nvPicPr>
        <p:blipFill>
          <a:blip r:embed="rId9" cstate="print"/>
          <a:stretch>
            <a:fillRect/>
          </a:stretch>
        </p:blipFill>
        <p:spPr>
          <a:xfrm>
            <a:off x="3659123" y="2273808"/>
            <a:ext cx="333756" cy="333755"/>
          </a:xfrm>
          <a:prstGeom prst="rect">
            <a:avLst/>
          </a:prstGeom>
        </p:spPr>
      </p:pic>
      <p:pic>
        <p:nvPicPr>
          <p:cNvPr id="29" name="object 29"/>
          <p:cNvPicPr/>
          <p:nvPr/>
        </p:nvPicPr>
        <p:blipFill>
          <a:blip r:embed="rId10" cstate="print"/>
          <a:stretch>
            <a:fillRect/>
          </a:stretch>
        </p:blipFill>
        <p:spPr>
          <a:xfrm>
            <a:off x="3690171" y="5248655"/>
            <a:ext cx="302708" cy="333756"/>
          </a:xfrm>
          <a:prstGeom prst="rect">
            <a:avLst/>
          </a:prstGeom>
        </p:spPr>
      </p:pic>
      <p:sp>
        <p:nvSpPr>
          <p:cNvPr id="30" name="object 30"/>
          <p:cNvSpPr/>
          <p:nvPr/>
        </p:nvSpPr>
        <p:spPr>
          <a:xfrm>
            <a:off x="9121141" y="1176527"/>
            <a:ext cx="894715" cy="210820"/>
          </a:xfrm>
          <a:custGeom>
            <a:avLst/>
            <a:gdLst/>
            <a:ahLst/>
            <a:cxnLst/>
            <a:rect l="l" t="t" r="r" b="b"/>
            <a:pathLst>
              <a:path w="894715" h="210819">
                <a:moveTo>
                  <a:pt x="894588" y="0"/>
                </a:moveTo>
                <a:lnTo>
                  <a:pt x="0" y="0"/>
                </a:lnTo>
                <a:lnTo>
                  <a:pt x="0" y="210312"/>
                </a:lnTo>
                <a:lnTo>
                  <a:pt x="894588" y="210312"/>
                </a:lnTo>
                <a:lnTo>
                  <a:pt x="894588" y="0"/>
                </a:lnTo>
                <a:close/>
              </a:path>
            </a:pathLst>
          </a:custGeom>
          <a:solidFill>
            <a:srgbClr val="FFFFFF"/>
          </a:solidFill>
        </p:spPr>
        <p:txBody>
          <a:bodyPr wrap="square" lIns="0" tIns="0" rIns="0" bIns="0" rtlCol="0"/>
          <a:lstStyle/>
          <a:p>
            <a:endParaRPr/>
          </a:p>
        </p:txBody>
      </p:sp>
      <p:sp>
        <p:nvSpPr>
          <p:cNvPr id="31" name="object 31"/>
          <p:cNvSpPr txBox="1"/>
          <p:nvPr/>
        </p:nvSpPr>
        <p:spPr>
          <a:xfrm>
            <a:off x="9201404" y="1195196"/>
            <a:ext cx="73914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32" name="object 32"/>
          <p:cNvPicPr/>
          <p:nvPr/>
        </p:nvPicPr>
        <p:blipFill>
          <a:blip r:embed="rId11" cstate="print"/>
          <a:stretch>
            <a:fillRect/>
          </a:stretch>
        </p:blipFill>
        <p:spPr>
          <a:xfrm>
            <a:off x="8990077" y="1193292"/>
            <a:ext cx="185927" cy="185927"/>
          </a:xfrm>
          <a:prstGeom prst="rect">
            <a:avLst/>
          </a:prstGeom>
        </p:spPr>
      </p:pic>
      <p:sp>
        <p:nvSpPr>
          <p:cNvPr id="33" name="object 33"/>
          <p:cNvSpPr txBox="1"/>
          <p:nvPr/>
        </p:nvSpPr>
        <p:spPr>
          <a:xfrm>
            <a:off x="2773680" y="3293364"/>
            <a:ext cx="2865120" cy="343684"/>
          </a:xfrm>
          <a:prstGeom prst="rect">
            <a:avLst/>
          </a:prstGeom>
          <a:ln w="6350">
            <a:solidFill>
              <a:srgbClr val="A6A6A6"/>
            </a:solidFill>
          </a:ln>
        </p:spPr>
        <p:txBody>
          <a:bodyPr vert="horz" wrap="square" lIns="0" tIns="20320" rIns="0" bIns="0" rtlCol="0">
            <a:spAutoFit/>
          </a:bodyPr>
          <a:lstStyle/>
          <a:p>
            <a:pPr marR="2103755" algn="ctr">
              <a:spcBef>
                <a:spcPts val="160"/>
              </a:spcBef>
            </a:pPr>
            <a:r>
              <a:rPr sz="1050" b="1" i="1" spc="-15" dirty="0">
                <a:latin typeface="メイリオ"/>
                <a:cs typeface="メイリオ"/>
              </a:rPr>
              <a:t>コルレス</a:t>
            </a:r>
            <a:endParaRPr sz="1050">
              <a:latin typeface="メイリオ"/>
              <a:cs typeface="メイリオ"/>
            </a:endParaRPr>
          </a:p>
          <a:p>
            <a:pPr marR="2103755" algn="ctr">
              <a:spcBef>
                <a:spcPts val="20"/>
              </a:spcBef>
            </a:pPr>
            <a:r>
              <a:rPr sz="1050" b="1" i="1" spc="-30" dirty="0">
                <a:latin typeface="メイリオ"/>
                <a:cs typeface="メイリオ"/>
              </a:rPr>
              <a:t>銀行</a:t>
            </a:r>
            <a:endParaRPr sz="1050">
              <a:latin typeface="メイリオ"/>
              <a:cs typeface="メイリオ"/>
            </a:endParaRPr>
          </a:p>
        </p:txBody>
      </p:sp>
      <p:sp>
        <p:nvSpPr>
          <p:cNvPr id="34" name="object 34"/>
          <p:cNvSpPr txBox="1"/>
          <p:nvPr/>
        </p:nvSpPr>
        <p:spPr>
          <a:xfrm>
            <a:off x="2869439" y="4188079"/>
            <a:ext cx="561975" cy="349885"/>
          </a:xfrm>
          <a:prstGeom prst="rect">
            <a:avLst/>
          </a:prstGeom>
        </p:spPr>
        <p:txBody>
          <a:bodyPr vert="horz" wrap="square" lIns="0" tIns="10160" rIns="0" bIns="0" rtlCol="0">
            <a:spAutoFit/>
          </a:bodyPr>
          <a:lstStyle/>
          <a:p>
            <a:pPr marL="146685" marR="5080" indent="-134620">
              <a:lnSpc>
                <a:spcPct val="101899"/>
              </a:lnSpc>
              <a:spcBef>
                <a:spcPts val="80"/>
              </a:spcBef>
            </a:pPr>
            <a:r>
              <a:rPr sz="1050" b="1" i="1" spc="-15" dirty="0">
                <a:latin typeface="メイリオ"/>
                <a:cs typeface="メイリオ"/>
              </a:rPr>
              <a:t>コルレス</a:t>
            </a:r>
            <a:r>
              <a:rPr sz="1050" b="1" i="1" spc="-25" dirty="0">
                <a:latin typeface="メイリオ"/>
                <a:cs typeface="メイリオ"/>
              </a:rPr>
              <a:t>銀行</a:t>
            </a:r>
            <a:endParaRPr sz="1050">
              <a:latin typeface="メイリオ"/>
              <a:cs typeface="メイリオ"/>
            </a:endParaRPr>
          </a:p>
        </p:txBody>
      </p:sp>
      <p:grpSp>
        <p:nvGrpSpPr>
          <p:cNvPr id="35" name="object 35"/>
          <p:cNvGrpSpPr/>
          <p:nvPr/>
        </p:nvGrpSpPr>
        <p:grpSpPr>
          <a:xfrm>
            <a:off x="3695700" y="2328673"/>
            <a:ext cx="6182360" cy="3195955"/>
            <a:chOff x="2171700" y="2328672"/>
            <a:chExt cx="6182360" cy="3195955"/>
          </a:xfrm>
        </p:grpSpPr>
        <p:pic>
          <p:nvPicPr>
            <p:cNvPr id="36" name="object 36"/>
            <p:cNvPicPr/>
            <p:nvPr/>
          </p:nvPicPr>
          <p:blipFill>
            <a:blip r:embed="rId3" cstate="print"/>
            <a:stretch>
              <a:fillRect/>
            </a:stretch>
          </p:blipFill>
          <p:spPr>
            <a:xfrm>
              <a:off x="7303008" y="2982468"/>
              <a:ext cx="213359" cy="160020"/>
            </a:xfrm>
            <a:prstGeom prst="rect">
              <a:avLst/>
            </a:prstGeom>
          </p:spPr>
        </p:pic>
        <p:sp>
          <p:nvSpPr>
            <p:cNvPr id="37" name="object 37"/>
            <p:cNvSpPr/>
            <p:nvPr/>
          </p:nvSpPr>
          <p:spPr>
            <a:xfrm>
              <a:off x="4680204" y="3894200"/>
              <a:ext cx="3674110" cy="57150"/>
            </a:xfrm>
            <a:custGeom>
              <a:avLst/>
              <a:gdLst/>
              <a:ahLst/>
              <a:cxnLst/>
              <a:rect l="l" t="t" r="r" b="b"/>
              <a:pathLst>
                <a:path w="3674109" h="57150">
                  <a:moveTo>
                    <a:pt x="3673602" y="38100"/>
                  </a:moveTo>
                  <a:lnTo>
                    <a:pt x="0" y="38100"/>
                  </a:lnTo>
                  <a:lnTo>
                    <a:pt x="0" y="57150"/>
                  </a:lnTo>
                  <a:lnTo>
                    <a:pt x="3673602" y="57150"/>
                  </a:lnTo>
                  <a:lnTo>
                    <a:pt x="3673602" y="38100"/>
                  </a:lnTo>
                  <a:close/>
                </a:path>
                <a:path w="3674109" h="57150">
                  <a:moveTo>
                    <a:pt x="3673602" y="0"/>
                  </a:moveTo>
                  <a:lnTo>
                    <a:pt x="0" y="0"/>
                  </a:lnTo>
                  <a:lnTo>
                    <a:pt x="0" y="19050"/>
                  </a:lnTo>
                  <a:lnTo>
                    <a:pt x="3673602" y="19050"/>
                  </a:lnTo>
                  <a:lnTo>
                    <a:pt x="3673602" y="0"/>
                  </a:lnTo>
                  <a:close/>
                </a:path>
              </a:pathLst>
            </a:custGeom>
            <a:solidFill>
              <a:srgbClr val="BEBEBE"/>
            </a:solidFill>
          </p:spPr>
          <p:txBody>
            <a:bodyPr wrap="square" lIns="0" tIns="0" rIns="0" bIns="0" rtlCol="0"/>
            <a:lstStyle/>
            <a:p>
              <a:endParaRPr/>
            </a:p>
          </p:txBody>
        </p:sp>
        <p:sp>
          <p:nvSpPr>
            <p:cNvPr id="38" name="object 38"/>
            <p:cNvSpPr/>
            <p:nvPr/>
          </p:nvSpPr>
          <p:spPr>
            <a:xfrm>
              <a:off x="7880603" y="3230880"/>
              <a:ext cx="76200" cy="1404620"/>
            </a:xfrm>
            <a:custGeom>
              <a:avLst/>
              <a:gdLst/>
              <a:ahLst/>
              <a:cxnLst/>
              <a:rect l="l" t="t" r="r" b="b"/>
              <a:pathLst>
                <a:path w="76200" h="1404620">
                  <a:moveTo>
                    <a:pt x="31750" y="1328039"/>
                  </a:moveTo>
                  <a:lnTo>
                    <a:pt x="0" y="1328039"/>
                  </a:lnTo>
                  <a:lnTo>
                    <a:pt x="38100" y="1404239"/>
                  </a:lnTo>
                  <a:lnTo>
                    <a:pt x="69850" y="1340739"/>
                  </a:lnTo>
                  <a:lnTo>
                    <a:pt x="31750" y="1340739"/>
                  </a:lnTo>
                  <a:lnTo>
                    <a:pt x="31750" y="1328039"/>
                  </a:lnTo>
                  <a:close/>
                </a:path>
                <a:path w="76200" h="1404620">
                  <a:moveTo>
                    <a:pt x="44450" y="0"/>
                  </a:moveTo>
                  <a:lnTo>
                    <a:pt x="31750" y="0"/>
                  </a:lnTo>
                  <a:lnTo>
                    <a:pt x="31750" y="1340739"/>
                  </a:lnTo>
                  <a:lnTo>
                    <a:pt x="44450" y="1340739"/>
                  </a:lnTo>
                  <a:lnTo>
                    <a:pt x="44450" y="0"/>
                  </a:lnTo>
                  <a:close/>
                </a:path>
                <a:path w="76200" h="1404620">
                  <a:moveTo>
                    <a:pt x="76200" y="1328039"/>
                  </a:moveTo>
                  <a:lnTo>
                    <a:pt x="44450" y="1328039"/>
                  </a:lnTo>
                  <a:lnTo>
                    <a:pt x="44450" y="1340739"/>
                  </a:lnTo>
                  <a:lnTo>
                    <a:pt x="69850" y="1340739"/>
                  </a:lnTo>
                  <a:lnTo>
                    <a:pt x="76200" y="1328039"/>
                  </a:lnTo>
                  <a:close/>
                </a:path>
              </a:pathLst>
            </a:custGeom>
            <a:solidFill>
              <a:srgbClr val="A6A6A6"/>
            </a:solidFill>
          </p:spPr>
          <p:txBody>
            <a:bodyPr wrap="square" lIns="0" tIns="0" rIns="0" bIns="0" rtlCol="0"/>
            <a:lstStyle/>
            <a:p>
              <a:endParaRPr/>
            </a:p>
          </p:txBody>
        </p:sp>
        <p:pic>
          <p:nvPicPr>
            <p:cNvPr id="39" name="object 39"/>
            <p:cNvPicPr/>
            <p:nvPr/>
          </p:nvPicPr>
          <p:blipFill>
            <a:blip r:embed="rId12" cstate="print"/>
            <a:stretch>
              <a:fillRect/>
            </a:stretch>
          </p:blipFill>
          <p:spPr>
            <a:xfrm>
              <a:off x="7680959" y="2868168"/>
              <a:ext cx="490727" cy="361188"/>
            </a:xfrm>
            <a:prstGeom prst="rect">
              <a:avLst/>
            </a:prstGeom>
          </p:spPr>
        </p:pic>
        <p:sp>
          <p:nvSpPr>
            <p:cNvPr id="40" name="object 40"/>
            <p:cNvSpPr/>
            <p:nvPr/>
          </p:nvSpPr>
          <p:spPr>
            <a:xfrm>
              <a:off x="7680959" y="2868168"/>
              <a:ext cx="490855" cy="361315"/>
            </a:xfrm>
            <a:custGeom>
              <a:avLst/>
              <a:gdLst/>
              <a:ahLst/>
              <a:cxnLst/>
              <a:rect l="l" t="t" r="r" b="b"/>
              <a:pathLst>
                <a:path w="490854" h="361314">
                  <a:moveTo>
                    <a:pt x="0" y="361188"/>
                  </a:moveTo>
                  <a:lnTo>
                    <a:pt x="490727" y="361188"/>
                  </a:lnTo>
                  <a:lnTo>
                    <a:pt x="490727" y="0"/>
                  </a:lnTo>
                  <a:lnTo>
                    <a:pt x="0" y="0"/>
                  </a:lnTo>
                  <a:lnTo>
                    <a:pt x="0" y="361188"/>
                  </a:lnTo>
                  <a:close/>
                </a:path>
              </a:pathLst>
            </a:custGeom>
            <a:ln w="6350">
              <a:solidFill>
                <a:srgbClr val="A6A6A6"/>
              </a:solidFill>
            </a:ln>
          </p:spPr>
          <p:txBody>
            <a:bodyPr wrap="square" lIns="0" tIns="0" rIns="0" bIns="0" rtlCol="0"/>
            <a:lstStyle/>
            <a:p>
              <a:endParaRPr/>
            </a:p>
          </p:txBody>
        </p:sp>
        <p:pic>
          <p:nvPicPr>
            <p:cNvPr id="41" name="object 41"/>
            <p:cNvPicPr/>
            <p:nvPr/>
          </p:nvPicPr>
          <p:blipFill>
            <a:blip r:embed="rId13" cstate="print"/>
            <a:stretch>
              <a:fillRect/>
            </a:stretch>
          </p:blipFill>
          <p:spPr>
            <a:xfrm>
              <a:off x="7680959" y="4636007"/>
              <a:ext cx="490727" cy="361188"/>
            </a:xfrm>
            <a:prstGeom prst="rect">
              <a:avLst/>
            </a:prstGeom>
          </p:spPr>
        </p:pic>
        <p:sp>
          <p:nvSpPr>
            <p:cNvPr id="42" name="object 42"/>
            <p:cNvSpPr/>
            <p:nvPr/>
          </p:nvSpPr>
          <p:spPr>
            <a:xfrm>
              <a:off x="7680959" y="4636007"/>
              <a:ext cx="490855" cy="361315"/>
            </a:xfrm>
            <a:custGeom>
              <a:avLst/>
              <a:gdLst/>
              <a:ahLst/>
              <a:cxnLst/>
              <a:rect l="l" t="t" r="r" b="b"/>
              <a:pathLst>
                <a:path w="490854" h="361314">
                  <a:moveTo>
                    <a:pt x="0" y="361188"/>
                  </a:moveTo>
                  <a:lnTo>
                    <a:pt x="490727" y="361188"/>
                  </a:lnTo>
                  <a:lnTo>
                    <a:pt x="490727" y="0"/>
                  </a:lnTo>
                  <a:lnTo>
                    <a:pt x="0" y="0"/>
                  </a:lnTo>
                  <a:lnTo>
                    <a:pt x="0" y="361188"/>
                  </a:lnTo>
                  <a:close/>
                </a:path>
              </a:pathLst>
            </a:custGeom>
            <a:ln w="6350">
              <a:solidFill>
                <a:srgbClr val="A6A6A6"/>
              </a:solidFill>
            </a:ln>
          </p:spPr>
          <p:txBody>
            <a:bodyPr wrap="square" lIns="0" tIns="0" rIns="0" bIns="0" rtlCol="0"/>
            <a:lstStyle/>
            <a:p>
              <a:endParaRPr/>
            </a:p>
          </p:txBody>
        </p:sp>
        <p:pic>
          <p:nvPicPr>
            <p:cNvPr id="43" name="object 43"/>
            <p:cNvPicPr/>
            <p:nvPr/>
          </p:nvPicPr>
          <p:blipFill>
            <a:blip r:embed="rId14" cstate="print"/>
            <a:stretch>
              <a:fillRect/>
            </a:stretch>
          </p:blipFill>
          <p:spPr>
            <a:xfrm>
              <a:off x="4783162" y="3238500"/>
              <a:ext cx="377101" cy="463295"/>
            </a:xfrm>
            <a:prstGeom prst="rect">
              <a:avLst/>
            </a:prstGeom>
          </p:spPr>
        </p:pic>
        <p:pic>
          <p:nvPicPr>
            <p:cNvPr id="44" name="object 44"/>
            <p:cNvPicPr/>
            <p:nvPr/>
          </p:nvPicPr>
          <p:blipFill>
            <a:blip r:embed="rId15" cstate="print"/>
            <a:stretch>
              <a:fillRect/>
            </a:stretch>
          </p:blipFill>
          <p:spPr>
            <a:xfrm>
              <a:off x="4814067" y="4102607"/>
              <a:ext cx="334004" cy="461771"/>
            </a:xfrm>
            <a:prstGeom prst="rect">
              <a:avLst/>
            </a:prstGeom>
          </p:spPr>
        </p:pic>
        <p:pic>
          <p:nvPicPr>
            <p:cNvPr id="45" name="object 45"/>
            <p:cNvPicPr/>
            <p:nvPr/>
          </p:nvPicPr>
          <p:blipFill>
            <a:blip r:embed="rId11" cstate="print"/>
            <a:stretch>
              <a:fillRect/>
            </a:stretch>
          </p:blipFill>
          <p:spPr>
            <a:xfrm>
              <a:off x="7834884" y="3863339"/>
              <a:ext cx="187451" cy="185928"/>
            </a:xfrm>
            <a:prstGeom prst="rect">
              <a:avLst/>
            </a:prstGeom>
          </p:spPr>
        </p:pic>
        <p:sp>
          <p:nvSpPr>
            <p:cNvPr id="46" name="object 46"/>
            <p:cNvSpPr/>
            <p:nvPr/>
          </p:nvSpPr>
          <p:spPr>
            <a:xfrm>
              <a:off x="6870191" y="4634483"/>
              <a:ext cx="713740" cy="363220"/>
            </a:xfrm>
            <a:custGeom>
              <a:avLst/>
              <a:gdLst/>
              <a:ahLst/>
              <a:cxnLst/>
              <a:rect l="l" t="t" r="r" b="b"/>
              <a:pathLst>
                <a:path w="713740" h="363220">
                  <a:moveTo>
                    <a:pt x="0" y="362712"/>
                  </a:moveTo>
                  <a:lnTo>
                    <a:pt x="713231" y="362712"/>
                  </a:lnTo>
                  <a:lnTo>
                    <a:pt x="713231" y="0"/>
                  </a:lnTo>
                  <a:lnTo>
                    <a:pt x="0" y="0"/>
                  </a:lnTo>
                  <a:lnTo>
                    <a:pt x="0" y="362712"/>
                  </a:lnTo>
                  <a:close/>
                </a:path>
              </a:pathLst>
            </a:custGeom>
            <a:ln w="6350">
              <a:solidFill>
                <a:srgbClr val="A6A6A6"/>
              </a:solidFill>
            </a:ln>
          </p:spPr>
          <p:txBody>
            <a:bodyPr wrap="square" lIns="0" tIns="0" rIns="0" bIns="0" rtlCol="0"/>
            <a:lstStyle/>
            <a:p>
              <a:endParaRPr/>
            </a:p>
          </p:txBody>
        </p:sp>
        <p:pic>
          <p:nvPicPr>
            <p:cNvPr id="47" name="object 47"/>
            <p:cNvPicPr/>
            <p:nvPr/>
          </p:nvPicPr>
          <p:blipFill>
            <a:blip r:embed="rId2" cstate="print"/>
            <a:stretch>
              <a:fillRect/>
            </a:stretch>
          </p:blipFill>
          <p:spPr>
            <a:xfrm>
              <a:off x="7121652" y="4687823"/>
              <a:ext cx="236220" cy="237744"/>
            </a:xfrm>
            <a:prstGeom prst="rect">
              <a:avLst/>
            </a:prstGeom>
          </p:spPr>
        </p:pic>
        <p:pic>
          <p:nvPicPr>
            <p:cNvPr id="48" name="object 48"/>
            <p:cNvPicPr/>
            <p:nvPr/>
          </p:nvPicPr>
          <p:blipFill>
            <a:blip r:embed="rId16" cstate="print"/>
            <a:stretch>
              <a:fillRect/>
            </a:stretch>
          </p:blipFill>
          <p:spPr>
            <a:xfrm>
              <a:off x="7331964" y="4738116"/>
              <a:ext cx="222503" cy="193547"/>
            </a:xfrm>
            <a:prstGeom prst="rect">
              <a:avLst/>
            </a:prstGeom>
          </p:spPr>
        </p:pic>
        <p:pic>
          <p:nvPicPr>
            <p:cNvPr id="49" name="object 49"/>
            <p:cNvPicPr/>
            <p:nvPr/>
          </p:nvPicPr>
          <p:blipFill>
            <a:blip r:embed="rId17" cstate="print"/>
            <a:stretch>
              <a:fillRect/>
            </a:stretch>
          </p:blipFill>
          <p:spPr>
            <a:xfrm>
              <a:off x="7566152" y="4711954"/>
              <a:ext cx="215138" cy="246633"/>
            </a:xfrm>
            <a:prstGeom prst="rect">
              <a:avLst/>
            </a:prstGeom>
          </p:spPr>
        </p:pic>
        <p:pic>
          <p:nvPicPr>
            <p:cNvPr id="50" name="object 50"/>
            <p:cNvPicPr/>
            <p:nvPr/>
          </p:nvPicPr>
          <p:blipFill>
            <a:blip r:embed="rId11" cstate="print"/>
            <a:stretch>
              <a:fillRect/>
            </a:stretch>
          </p:blipFill>
          <p:spPr>
            <a:xfrm>
              <a:off x="7834884" y="4748783"/>
              <a:ext cx="185927" cy="187451"/>
            </a:xfrm>
            <a:prstGeom prst="rect">
              <a:avLst/>
            </a:prstGeom>
          </p:spPr>
        </p:pic>
        <p:pic>
          <p:nvPicPr>
            <p:cNvPr id="51" name="object 51"/>
            <p:cNvPicPr/>
            <p:nvPr/>
          </p:nvPicPr>
          <p:blipFill>
            <a:blip r:embed="rId18" cstate="print"/>
            <a:stretch>
              <a:fillRect/>
            </a:stretch>
          </p:blipFill>
          <p:spPr>
            <a:xfrm>
              <a:off x="7147686" y="5321807"/>
              <a:ext cx="202564" cy="195072"/>
            </a:xfrm>
            <a:prstGeom prst="rect">
              <a:avLst/>
            </a:prstGeom>
          </p:spPr>
        </p:pic>
        <p:pic>
          <p:nvPicPr>
            <p:cNvPr id="52" name="object 52"/>
            <p:cNvPicPr/>
            <p:nvPr/>
          </p:nvPicPr>
          <p:blipFill>
            <a:blip r:embed="rId3" cstate="print"/>
            <a:stretch>
              <a:fillRect/>
            </a:stretch>
          </p:blipFill>
          <p:spPr>
            <a:xfrm>
              <a:off x="3622547" y="3819144"/>
              <a:ext cx="213360" cy="160019"/>
            </a:xfrm>
            <a:prstGeom prst="rect">
              <a:avLst/>
            </a:prstGeom>
          </p:spPr>
        </p:pic>
        <p:pic>
          <p:nvPicPr>
            <p:cNvPr id="53" name="object 53"/>
            <p:cNvPicPr/>
            <p:nvPr/>
          </p:nvPicPr>
          <p:blipFill>
            <a:blip r:embed="rId2" cstate="print"/>
            <a:stretch>
              <a:fillRect/>
            </a:stretch>
          </p:blipFill>
          <p:spPr>
            <a:xfrm>
              <a:off x="3991355" y="5286755"/>
              <a:ext cx="236220" cy="237744"/>
            </a:xfrm>
            <a:prstGeom prst="rect">
              <a:avLst/>
            </a:prstGeom>
          </p:spPr>
        </p:pic>
        <p:pic>
          <p:nvPicPr>
            <p:cNvPr id="54" name="object 54"/>
            <p:cNvPicPr/>
            <p:nvPr/>
          </p:nvPicPr>
          <p:blipFill>
            <a:blip r:embed="rId2" cstate="print"/>
            <a:stretch>
              <a:fillRect/>
            </a:stretch>
          </p:blipFill>
          <p:spPr>
            <a:xfrm>
              <a:off x="2171700" y="4244339"/>
              <a:ext cx="236219" cy="237744"/>
            </a:xfrm>
            <a:prstGeom prst="rect">
              <a:avLst/>
            </a:prstGeom>
          </p:spPr>
        </p:pic>
        <p:pic>
          <p:nvPicPr>
            <p:cNvPr id="55" name="object 55"/>
            <p:cNvPicPr/>
            <p:nvPr/>
          </p:nvPicPr>
          <p:blipFill>
            <a:blip r:embed="rId2" cstate="print"/>
            <a:stretch>
              <a:fillRect/>
            </a:stretch>
          </p:blipFill>
          <p:spPr>
            <a:xfrm>
              <a:off x="3991355" y="2328672"/>
              <a:ext cx="236220" cy="237743"/>
            </a:xfrm>
            <a:prstGeom prst="rect">
              <a:avLst/>
            </a:prstGeom>
          </p:spPr>
        </p:pic>
      </p:grpSp>
      <p:pic>
        <p:nvPicPr>
          <p:cNvPr id="56" name="object 56"/>
          <p:cNvPicPr/>
          <p:nvPr/>
        </p:nvPicPr>
        <p:blipFill>
          <a:blip r:embed="rId14" cstate="print"/>
          <a:stretch>
            <a:fillRect/>
          </a:stretch>
        </p:blipFill>
        <p:spPr>
          <a:xfrm>
            <a:off x="2289615" y="3238501"/>
            <a:ext cx="375860" cy="463295"/>
          </a:xfrm>
          <a:prstGeom prst="rect">
            <a:avLst/>
          </a:prstGeom>
        </p:spPr>
      </p:pic>
      <p:pic>
        <p:nvPicPr>
          <p:cNvPr id="57" name="object 57"/>
          <p:cNvPicPr/>
          <p:nvPr/>
        </p:nvPicPr>
        <p:blipFill>
          <a:blip r:embed="rId15" cstate="print"/>
          <a:stretch>
            <a:fillRect/>
          </a:stretch>
        </p:blipFill>
        <p:spPr>
          <a:xfrm>
            <a:off x="2320803" y="4102609"/>
            <a:ext cx="334004" cy="461771"/>
          </a:xfrm>
          <a:prstGeom prst="rect">
            <a:avLst/>
          </a:prstGeom>
        </p:spPr>
      </p:pic>
      <p:sp>
        <p:nvSpPr>
          <p:cNvPr id="58" name="object 58"/>
          <p:cNvSpPr txBox="1"/>
          <p:nvPr/>
        </p:nvSpPr>
        <p:spPr>
          <a:xfrm>
            <a:off x="2773680" y="2261617"/>
            <a:ext cx="1935480" cy="264175"/>
          </a:xfrm>
          <a:prstGeom prst="rect">
            <a:avLst/>
          </a:prstGeom>
          <a:ln w="6350">
            <a:solidFill>
              <a:srgbClr val="A6A6A6"/>
            </a:solidFill>
          </a:ln>
        </p:spPr>
        <p:txBody>
          <a:bodyPr vert="horz" wrap="square" lIns="0" tIns="101600" rIns="0" bIns="0" rtlCol="0">
            <a:spAutoFit/>
          </a:bodyPr>
          <a:lstStyle/>
          <a:p>
            <a:pPr marL="178435">
              <a:spcBef>
                <a:spcPts val="800"/>
              </a:spcBef>
            </a:pPr>
            <a:r>
              <a:rPr sz="1050" b="1" i="1" spc="-45" dirty="0">
                <a:latin typeface="メイリオ"/>
                <a:cs typeface="メイリオ"/>
              </a:rPr>
              <a:t>企業 </a:t>
            </a:r>
            <a:r>
              <a:rPr sz="1050" b="1" spc="-50" dirty="0">
                <a:latin typeface="メイリオ"/>
                <a:cs typeface="メイリオ"/>
              </a:rPr>
              <a:t>A</a:t>
            </a:r>
            <a:endParaRPr sz="1050">
              <a:latin typeface="メイリオ"/>
              <a:cs typeface="メイリオ"/>
            </a:endParaRPr>
          </a:p>
        </p:txBody>
      </p:sp>
      <p:sp>
        <p:nvSpPr>
          <p:cNvPr id="59" name="object 59"/>
          <p:cNvSpPr txBox="1"/>
          <p:nvPr/>
        </p:nvSpPr>
        <p:spPr>
          <a:xfrm>
            <a:off x="2773680" y="5237988"/>
            <a:ext cx="1935480" cy="239168"/>
          </a:xfrm>
          <a:prstGeom prst="rect">
            <a:avLst/>
          </a:prstGeom>
          <a:ln w="6350">
            <a:solidFill>
              <a:srgbClr val="A6A6A6"/>
            </a:solidFill>
          </a:ln>
        </p:spPr>
        <p:txBody>
          <a:bodyPr vert="horz" wrap="square" lIns="0" tIns="76835" rIns="0" bIns="0" rtlCol="0">
            <a:spAutoFit/>
          </a:bodyPr>
          <a:lstStyle/>
          <a:p>
            <a:pPr marL="179705">
              <a:spcBef>
                <a:spcPts val="605"/>
              </a:spcBef>
            </a:pPr>
            <a:r>
              <a:rPr sz="1050" b="1" i="1" spc="-45" dirty="0">
                <a:latin typeface="メイリオ"/>
                <a:cs typeface="メイリオ"/>
              </a:rPr>
              <a:t>企業 </a:t>
            </a:r>
            <a:r>
              <a:rPr sz="1050" b="1" spc="-50" dirty="0">
                <a:latin typeface="メイリオ"/>
                <a:cs typeface="メイリオ"/>
              </a:rPr>
              <a:t>B</a:t>
            </a:r>
            <a:endParaRPr sz="1050">
              <a:latin typeface="メイリオ"/>
              <a:cs typeface="メイリオ"/>
            </a:endParaRPr>
          </a:p>
        </p:txBody>
      </p:sp>
      <p:pic>
        <p:nvPicPr>
          <p:cNvPr id="60" name="object 60"/>
          <p:cNvPicPr/>
          <p:nvPr/>
        </p:nvPicPr>
        <p:blipFill>
          <a:blip r:embed="rId9" cstate="print"/>
          <a:stretch>
            <a:fillRect/>
          </a:stretch>
        </p:blipFill>
        <p:spPr>
          <a:xfrm>
            <a:off x="7676388" y="2273808"/>
            <a:ext cx="333756" cy="333755"/>
          </a:xfrm>
          <a:prstGeom prst="rect">
            <a:avLst/>
          </a:prstGeom>
        </p:spPr>
      </p:pic>
      <p:pic>
        <p:nvPicPr>
          <p:cNvPr id="61" name="object 61"/>
          <p:cNvPicPr/>
          <p:nvPr/>
        </p:nvPicPr>
        <p:blipFill>
          <a:blip r:embed="rId10" cstate="print"/>
          <a:stretch>
            <a:fillRect/>
          </a:stretch>
        </p:blipFill>
        <p:spPr>
          <a:xfrm>
            <a:off x="7707434" y="5248655"/>
            <a:ext cx="302708" cy="333756"/>
          </a:xfrm>
          <a:prstGeom prst="rect">
            <a:avLst/>
          </a:prstGeom>
        </p:spPr>
      </p:pic>
      <p:sp>
        <p:nvSpPr>
          <p:cNvPr id="62" name="object 62"/>
          <p:cNvSpPr txBox="1"/>
          <p:nvPr/>
        </p:nvSpPr>
        <p:spPr>
          <a:xfrm>
            <a:off x="6790945" y="2261617"/>
            <a:ext cx="1548765" cy="264175"/>
          </a:xfrm>
          <a:prstGeom prst="rect">
            <a:avLst/>
          </a:prstGeom>
          <a:ln w="6350">
            <a:solidFill>
              <a:srgbClr val="A6A6A6"/>
            </a:solidFill>
          </a:ln>
        </p:spPr>
        <p:txBody>
          <a:bodyPr vert="horz" wrap="square" lIns="0" tIns="101600" rIns="0" bIns="0" rtlCol="0">
            <a:spAutoFit/>
          </a:bodyPr>
          <a:lstStyle/>
          <a:p>
            <a:pPr marL="179070">
              <a:spcBef>
                <a:spcPts val="800"/>
              </a:spcBef>
            </a:pPr>
            <a:r>
              <a:rPr sz="1050" b="1" i="1" spc="-45" dirty="0">
                <a:latin typeface="メイリオ"/>
                <a:cs typeface="メイリオ"/>
              </a:rPr>
              <a:t>企業 </a:t>
            </a:r>
            <a:r>
              <a:rPr sz="1050" b="1" spc="-50" dirty="0">
                <a:latin typeface="メイリオ"/>
                <a:cs typeface="メイリオ"/>
              </a:rPr>
              <a:t>A</a:t>
            </a:r>
            <a:endParaRPr sz="1050">
              <a:latin typeface="メイリオ"/>
              <a:cs typeface="メイリオ"/>
            </a:endParaRPr>
          </a:p>
        </p:txBody>
      </p:sp>
      <p:sp>
        <p:nvSpPr>
          <p:cNvPr id="63" name="object 63"/>
          <p:cNvSpPr txBox="1"/>
          <p:nvPr/>
        </p:nvSpPr>
        <p:spPr>
          <a:xfrm>
            <a:off x="6790945" y="5237988"/>
            <a:ext cx="1548765" cy="239168"/>
          </a:xfrm>
          <a:prstGeom prst="rect">
            <a:avLst/>
          </a:prstGeom>
          <a:ln w="6350">
            <a:solidFill>
              <a:srgbClr val="A6A6A6"/>
            </a:solidFill>
          </a:ln>
        </p:spPr>
        <p:txBody>
          <a:bodyPr vert="horz" wrap="square" lIns="0" tIns="76835" rIns="0" bIns="0" rtlCol="0">
            <a:spAutoFit/>
          </a:bodyPr>
          <a:lstStyle/>
          <a:p>
            <a:pPr marL="180975">
              <a:spcBef>
                <a:spcPts val="605"/>
              </a:spcBef>
            </a:pPr>
            <a:r>
              <a:rPr sz="1050" b="1" i="1" spc="-45" dirty="0">
                <a:latin typeface="メイリオ"/>
                <a:cs typeface="メイリオ"/>
              </a:rPr>
              <a:t>企業 </a:t>
            </a:r>
            <a:r>
              <a:rPr sz="1050" b="1" spc="-50" dirty="0">
                <a:latin typeface="メイリオ"/>
                <a:cs typeface="メイリオ"/>
              </a:rPr>
              <a:t>B</a:t>
            </a:r>
            <a:endParaRPr sz="1050">
              <a:latin typeface="メイリオ"/>
              <a:cs typeface="メイリオ"/>
            </a:endParaRPr>
          </a:p>
        </p:txBody>
      </p:sp>
      <p:pic>
        <p:nvPicPr>
          <p:cNvPr id="64" name="object 64"/>
          <p:cNvPicPr/>
          <p:nvPr/>
        </p:nvPicPr>
        <p:blipFill>
          <a:blip r:embed="rId2" cstate="print"/>
          <a:stretch>
            <a:fillRect/>
          </a:stretch>
        </p:blipFill>
        <p:spPr>
          <a:xfrm>
            <a:off x="3695701" y="3357372"/>
            <a:ext cx="236219" cy="237743"/>
          </a:xfrm>
          <a:prstGeom prst="rect">
            <a:avLst/>
          </a:prstGeom>
        </p:spPr>
      </p:pic>
      <p:sp>
        <p:nvSpPr>
          <p:cNvPr id="65" name="object 65"/>
          <p:cNvSpPr txBox="1"/>
          <p:nvPr/>
        </p:nvSpPr>
        <p:spPr>
          <a:xfrm>
            <a:off x="8197978" y="4708016"/>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銀行</a:t>
            </a:r>
            <a:endParaRPr sz="1050">
              <a:latin typeface="メイリオ"/>
              <a:cs typeface="メイリオ"/>
            </a:endParaRPr>
          </a:p>
        </p:txBody>
      </p:sp>
      <p:sp>
        <p:nvSpPr>
          <p:cNvPr id="66" name="object 66"/>
          <p:cNvSpPr txBox="1"/>
          <p:nvPr/>
        </p:nvSpPr>
        <p:spPr>
          <a:xfrm>
            <a:off x="8197978" y="2950591"/>
            <a:ext cx="294005" cy="175048"/>
          </a:xfrm>
          <a:prstGeom prst="rect">
            <a:avLst/>
          </a:prstGeom>
        </p:spPr>
        <p:txBody>
          <a:bodyPr vert="horz" wrap="square" lIns="0" tIns="13335" rIns="0" bIns="0" rtlCol="0">
            <a:spAutoFit/>
          </a:bodyPr>
          <a:lstStyle/>
          <a:p>
            <a:pPr marL="12700">
              <a:spcBef>
                <a:spcPts val="105"/>
              </a:spcBef>
            </a:pPr>
            <a:r>
              <a:rPr sz="1050" b="1" i="1" spc="-25" dirty="0">
                <a:latin typeface="メイリオ"/>
                <a:cs typeface="メイリオ"/>
              </a:rPr>
              <a:t>銀行</a:t>
            </a:r>
            <a:endParaRPr sz="1050">
              <a:latin typeface="メイリオ"/>
              <a:cs typeface="メイリオ"/>
            </a:endParaRPr>
          </a:p>
        </p:txBody>
      </p:sp>
      <p:grpSp>
        <p:nvGrpSpPr>
          <p:cNvPr id="67" name="object 67"/>
          <p:cNvGrpSpPr/>
          <p:nvPr/>
        </p:nvGrpSpPr>
        <p:grpSpPr>
          <a:xfrm>
            <a:off x="5012436" y="2357628"/>
            <a:ext cx="4528185" cy="3133725"/>
            <a:chOff x="3488435" y="2357627"/>
            <a:chExt cx="4528185" cy="3133725"/>
          </a:xfrm>
        </p:grpSpPr>
        <p:pic>
          <p:nvPicPr>
            <p:cNvPr id="68" name="object 68"/>
            <p:cNvPicPr/>
            <p:nvPr/>
          </p:nvPicPr>
          <p:blipFill>
            <a:blip r:embed="rId19" cstate="print"/>
            <a:stretch>
              <a:fillRect/>
            </a:stretch>
          </p:blipFill>
          <p:spPr>
            <a:xfrm>
              <a:off x="7522336" y="2954654"/>
              <a:ext cx="246634" cy="215137"/>
            </a:xfrm>
            <a:prstGeom prst="rect">
              <a:avLst/>
            </a:prstGeom>
          </p:spPr>
        </p:pic>
        <p:pic>
          <p:nvPicPr>
            <p:cNvPr id="69" name="object 69"/>
            <p:cNvPicPr/>
            <p:nvPr/>
          </p:nvPicPr>
          <p:blipFill>
            <a:blip r:embed="rId11" cstate="print"/>
            <a:stretch>
              <a:fillRect/>
            </a:stretch>
          </p:blipFill>
          <p:spPr>
            <a:xfrm>
              <a:off x="7830311" y="2970276"/>
              <a:ext cx="185927" cy="185927"/>
            </a:xfrm>
            <a:prstGeom prst="rect">
              <a:avLst/>
            </a:prstGeom>
          </p:spPr>
        </p:pic>
        <p:pic>
          <p:nvPicPr>
            <p:cNvPr id="70" name="object 70"/>
            <p:cNvPicPr/>
            <p:nvPr/>
          </p:nvPicPr>
          <p:blipFill>
            <a:blip r:embed="rId20" cstate="print"/>
            <a:stretch>
              <a:fillRect/>
            </a:stretch>
          </p:blipFill>
          <p:spPr>
            <a:xfrm>
              <a:off x="7139939" y="2363723"/>
              <a:ext cx="192024" cy="160020"/>
            </a:xfrm>
            <a:prstGeom prst="rect">
              <a:avLst/>
            </a:prstGeom>
          </p:spPr>
        </p:pic>
        <p:sp>
          <p:nvSpPr>
            <p:cNvPr id="71" name="object 71"/>
            <p:cNvSpPr/>
            <p:nvPr/>
          </p:nvSpPr>
          <p:spPr>
            <a:xfrm>
              <a:off x="7187184" y="2612135"/>
              <a:ext cx="76200" cy="2634615"/>
            </a:xfrm>
            <a:custGeom>
              <a:avLst/>
              <a:gdLst/>
              <a:ahLst/>
              <a:cxnLst/>
              <a:rect l="l" t="t" r="r" b="b"/>
              <a:pathLst>
                <a:path w="76200" h="2634615">
                  <a:moveTo>
                    <a:pt x="76200" y="2557907"/>
                  </a:moveTo>
                  <a:lnTo>
                    <a:pt x="44450" y="2557907"/>
                  </a:lnTo>
                  <a:lnTo>
                    <a:pt x="44450" y="2375916"/>
                  </a:lnTo>
                  <a:lnTo>
                    <a:pt x="31750" y="2375916"/>
                  </a:lnTo>
                  <a:lnTo>
                    <a:pt x="31750" y="2557907"/>
                  </a:lnTo>
                  <a:lnTo>
                    <a:pt x="0" y="2557907"/>
                  </a:lnTo>
                  <a:lnTo>
                    <a:pt x="38100" y="2634107"/>
                  </a:lnTo>
                  <a:lnTo>
                    <a:pt x="69850" y="2570607"/>
                  </a:lnTo>
                  <a:lnTo>
                    <a:pt x="76200" y="2557907"/>
                  </a:lnTo>
                  <a:close/>
                </a:path>
                <a:path w="76200" h="2634615">
                  <a:moveTo>
                    <a:pt x="76200" y="181991"/>
                  </a:moveTo>
                  <a:lnTo>
                    <a:pt x="44450" y="181991"/>
                  </a:lnTo>
                  <a:lnTo>
                    <a:pt x="44450" y="0"/>
                  </a:lnTo>
                  <a:lnTo>
                    <a:pt x="31750" y="0"/>
                  </a:lnTo>
                  <a:lnTo>
                    <a:pt x="31750" y="181991"/>
                  </a:lnTo>
                  <a:lnTo>
                    <a:pt x="0" y="181991"/>
                  </a:lnTo>
                  <a:lnTo>
                    <a:pt x="38100" y="258191"/>
                  </a:lnTo>
                  <a:lnTo>
                    <a:pt x="69850" y="194691"/>
                  </a:lnTo>
                  <a:lnTo>
                    <a:pt x="76200" y="181991"/>
                  </a:lnTo>
                  <a:close/>
                </a:path>
              </a:pathLst>
            </a:custGeom>
            <a:solidFill>
              <a:srgbClr val="A6A6A6"/>
            </a:solidFill>
          </p:spPr>
          <p:txBody>
            <a:bodyPr wrap="square" lIns="0" tIns="0" rIns="0" bIns="0" rtlCol="0"/>
            <a:lstStyle/>
            <a:p>
              <a:endParaRPr/>
            </a:p>
          </p:txBody>
        </p:sp>
        <p:pic>
          <p:nvPicPr>
            <p:cNvPr id="72" name="object 72"/>
            <p:cNvPicPr/>
            <p:nvPr/>
          </p:nvPicPr>
          <p:blipFill>
            <a:blip r:embed="rId21" cstate="print"/>
            <a:stretch>
              <a:fillRect/>
            </a:stretch>
          </p:blipFill>
          <p:spPr>
            <a:xfrm>
              <a:off x="3790187" y="4428744"/>
              <a:ext cx="220979" cy="195071"/>
            </a:xfrm>
            <a:prstGeom prst="rect">
              <a:avLst/>
            </a:prstGeom>
          </p:spPr>
        </p:pic>
        <p:pic>
          <p:nvPicPr>
            <p:cNvPr id="73" name="object 73"/>
            <p:cNvPicPr/>
            <p:nvPr/>
          </p:nvPicPr>
          <p:blipFill>
            <a:blip r:embed="rId3" cstate="print"/>
            <a:stretch>
              <a:fillRect/>
            </a:stretch>
          </p:blipFill>
          <p:spPr>
            <a:xfrm>
              <a:off x="3488435" y="4189476"/>
              <a:ext cx="213360" cy="160019"/>
            </a:xfrm>
            <a:prstGeom prst="rect">
              <a:avLst/>
            </a:prstGeom>
          </p:spPr>
        </p:pic>
        <p:pic>
          <p:nvPicPr>
            <p:cNvPr id="74" name="object 74"/>
            <p:cNvPicPr/>
            <p:nvPr/>
          </p:nvPicPr>
          <p:blipFill>
            <a:blip r:embed="rId22" cstate="print"/>
            <a:stretch>
              <a:fillRect/>
            </a:stretch>
          </p:blipFill>
          <p:spPr>
            <a:xfrm>
              <a:off x="3615054" y="4294632"/>
              <a:ext cx="246634" cy="215137"/>
            </a:xfrm>
            <a:prstGeom prst="rect">
              <a:avLst/>
            </a:prstGeom>
          </p:spPr>
        </p:pic>
        <p:pic>
          <p:nvPicPr>
            <p:cNvPr id="75" name="object 75"/>
            <p:cNvPicPr/>
            <p:nvPr/>
          </p:nvPicPr>
          <p:blipFill>
            <a:blip r:embed="rId18" cstate="print"/>
            <a:stretch>
              <a:fillRect/>
            </a:stretch>
          </p:blipFill>
          <p:spPr>
            <a:xfrm>
              <a:off x="3628897" y="5297423"/>
              <a:ext cx="203962" cy="193547"/>
            </a:xfrm>
            <a:prstGeom prst="rect">
              <a:avLst/>
            </a:prstGeom>
          </p:spPr>
        </p:pic>
        <p:pic>
          <p:nvPicPr>
            <p:cNvPr id="76" name="object 76"/>
            <p:cNvPicPr/>
            <p:nvPr/>
          </p:nvPicPr>
          <p:blipFill>
            <a:blip r:embed="rId20" cstate="print"/>
            <a:stretch>
              <a:fillRect/>
            </a:stretch>
          </p:blipFill>
          <p:spPr>
            <a:xfrm>
              <a:off x="3643883" y="2357627"/>
              <a:ext cx="192024" cy="160020"/>
            </a:xfrm>
            <a:prstGeom prst="rect">
              <a:avLst/>
            </a:prstGeom>
          </p:spPr>
        </p:pic>
        <p:sp>
          <p:nvSpPr>
            <p:cNvPr id="77" name="object 77"/>
            <p:cNvSpPr/>
            <p:nvPr/>
          </p:nvSpPr>
          <p:spPr>
            <a:xfrm>
              <a:off x="4251959" y="2592323"/>
              <a:ext cx="45720" cy="2667000"/>
            </a:xfrm>
            <a:custGeom>
              <a:avLst/>
              <a:gdLst/>
              <a:ahLst/>
              <a:cxnLst/>
              <a:rect l="l" t="t" r="r" b="b"/>
              <a:pathLst>
                <a:path w="45720" h="2667000">
                  <a:moveTo>
                    <a:pt x="0" y="0"/>
                  </a:moveTo>
                  <a:lnTo>
                    <a:pt x="17805" y="291"/>
                  </a:lnTo>
                  <a:lnTo>
                    <a:pt x="32337" y="1095"/>
                  </a:lnTo>
                  <a:lnTo>
                    <a:pt x="42130" y="2303"/>
                  </a:lnTo>
                  <a:lnTo>
                    <a:pt x="45719" y="3810"/>
                  </a:lnTo>
                  <a:lnTo>
                    <a:pt x="45719" y="2663190"/>
                  </a:lnTo>
                  <a:lnTo>
                    <a:pt x="42130" y="2664696"/>
                  </a:lnTo>
                  <a:lnTo>
                    <a:pt x="32337" y="2665904"/>
                  </a:lnTo>
                  <a:lnTo>
                    <a:pt x="17805" y="2666708"/>
                  </a:lnTo>
                  <a:lnTo>
                    <a:pt x="0" y="2667000"/>
                  </a:lnTo>
                </a:path>
              </a:pathLst>
            </a:custGeom>
            <a:ln w="9525">
              <a:solidFill>
                <a:srgbClr val="A78213"/>
              </a:solidFill>
            </a:ln>
          </p:spPr>
          <p:txBody>
            <a:bodyPr wrap="square" lIns="0" tIns="0" rIns="0" bIns="0" rtlCol="0"/>
            <a:lstStyle/>
            <a:p>
              <a:endParaRPr/>
            </a:p>
          </p:txBody>
        </p:sp>
        <p:sp>
          <p:nvSpPr>
            <p:cNvPr id="78" name="object 78"/>
            <p:cNvSpPr/>
            <p:nvPr/>
          </p:nvSpPr>
          <p:spPr>
            <a:xfrm>
              <a:off x="3747515" y="4764023"/>
              <a:ext cx="1330960" cy="307975"/>
            </a:xfrm>
            <a:custGeom>
              <a:avLst/>
              <a:gdLst/>
              <a:ahLst/>
              <a:cxnLst/>
              <a:rect l="l" t="t" r="r" b="b"/>
              <a:pathLst>
                <a:path w="1330960" h="307975">
                  <a:moveTo>
                    <a:pt x="1330452" y="0"/>
                  </a:moveTo>
                  <a:lnTo>
                    <a:pt x="0" y="0"/>
                  </a:lnTo>
                  <a:lnTo>
                    <a:pt x="0" y="307848"/>
                  </a:lnTo>
                  <a:lnTo>
                    <a:pt x="1330452" y="307848"/>
                  </a:lnTo>
                  <a:lnTo>
                    <a:pt x="1330452" y="0"/>
                  </a:lnTo>
                  <a:close/>
                </a:path>
              </a:pathLst>
            </a:custGeom>
            <a:solidFill>
              <a:srgbClr val="FFFFFF"/>
            </a:solidFill>
          </p:spPr>
          <p:txBody>
            <a:bodyPr wrap="square" lIns="0" tIns="0" rIns="0" bIns="0" rtlCol="0"/>
            <a:lstStyle/>
            <a:p>
              <a:endParaRPr/>
            </a:p>
          </p:txBody>
        </p:sp>
      </p:grpSp>
      <p:sp>
        <p:nvSpPr>
          <p:cNvPr id="79" name="object 79"/>
          <p:cNvSpPr txBox="1"/>
          <p:nvPr/>
        </p:nvSpPr>
        <p:spPr>
          <a:xfrm>
            <a:off x="9242298" y="2708275"/>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80" name="object 80"/>
          <p:cNvSpPr txBox="1"/>
          <p:nvPr/>
        </p:nvSpPr>
        <p:spPr>
          <a:xfrm>
            <a:off x="9217533" y="5037202"/>
            <a:ext cx="467359"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ウォレッ</a:t>
            </a:r>
            <a:r>
              <a:rPr sz="700" i="1" spc="-50" dirty="0">
                <a:latin typeface="メイリオ"/>
                <a:cs typeface="メイリオ"/>
              </a:rPr>
              <a:t>ト</a:t>
            </a:r>
            <a:endParaRPr sz="700">
              <a:latin typeface="メイリオ"/>
              <a:cs typeface="メイリオ"/>
            </a:endParaRPr>
          </a:p>
        </p:txBody>
      </p:sp>
      <p:sp>
        <p:nvSpPr>
          <p:cNvPr id="81" name="object 81"/>
          <p:cNvSpPr txBox="1"/>
          <p:nvPr/>
        </p:nvSpPr>
        <p:spPr>
          <a:xfrm>
            <a:off x="5025898" y="5629148"/>
            <a:ext cx="38036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82" name="object 82"/>
          <p:cNvSpPr txBox="1"/>
          <p:nvPr/>
        </p:nvSpPr>
        <p:spPr>
          <a:xfrm>
            <a:off x="5076826" y="2114550"/>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grpSp>
        <p:nvGrpSpPr>
          <p:cNvPr id="83" name="object 83"/>
          <p:cNvGrpSpPr/>
          <p:nvPr/>
        </p:nvGrpSpPr>
        <p:grpSpPr>
          <a:xfrm>
            <a:off x="8971660" y="943228"/>
            <a:ext cx="204470" cy="128270"/>
            <a:chOff x="7447660" y="943228"/>
            <a:chExt cx="204470" cy="128270"/>
          </a:xfrm>
        </p:grpSpPr>
        <p:pic>
          <p:nvPicPr>
            <p:cNvPr id="84" name="object 84"/>
            <p:cNvPicPr/>
            <p:nvPr/>
          </p:nvPicPr>
          <p:blipFill>
            <a:blip r:embed="rId23" cstate="print"/>
            <a:stretch>
              <a:fillRect/>
            </a:stretch>
          </p:blipFill>
          <p:spPr>
            <a:xfrm>
              <a:off x="7450835" y="946403"/>
              <a:ext cx="198120" cy="121920"/>
            </a:xfrm>
            <a:prstGeom prst="rect">
              <a:avLst/>
            </a:prstGeom>
          </p:spPr>
        </p:pic>
        <p:sp>
          <p:nvSpPr>
            <p:cNvPr id="85" name="object 85"/>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86" name="object 86"/>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87" name="object 87"/>
          <p:cNvPicPr/>
          <p:nvPr/>
        </p:nvPicPr>
        <p:blipFill>
          <a:blip r:embed="rId24" cstate="print"/>
          <a:stretch>
            <a:fillRect/>
          </a:stretch>
        </p:blipFill>
        <p:spPr>
          <a:xfrm>
            <a:off x="3916679" y="501395"/>
            <a:ext cx="182880" cy="210312"/>
          </a:xfrm>
          <a:prstGeom prst="rect">
            <a:avLst/>
          </a:prstGeom>
        </p:spPr>
      </p:pic>
      <p:sp>
        <p:nvSpPr>
          <p:cNvPr id="88" name="object 88"/>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5</a:t>
            </a:r>
            <a:endParaRPr sz="1400">
              <a:latin typeface="Calibri"/>
              <a:cs typeface="Calibri"/>
            </a:endParaRPr>
          </a:p>
        </p:txBody>
      </p:sp>
      <p:sp>
        <p:nvSpPr>
          <p:cNvPr id="89" name="object 89"/>
          <p:cNvSpPr txBox="1"/>
          <p:nvPr/>
        </p:nvSpPr>
        <p:spPr>
          <a:xfrm>
            <a:off x="8529067" y="5629148"/>
            <a:ext cx="38036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90" name="object 90"/>
          <p:cNvSpPr txBox="1"/>
          <p:nvPr/>
        </p:nvSpPr>
        <p:spPr>
          <a:xfrm>
            <a:off x="8579867" y="2114550"/>
            <a:ext cx="379095" cy="119905"/>
          </a:xfrm>
          <a:prstGeom prst="rect">
            <a:avLst/>
          </a:prstGeom>
        </p:spPr>
        <p:txBody>
          <a:bodyPr vert="horz" wrap="square" lIns="0" tIns="12065" rIns="0" bIns="0" rtlCol="0">
            <a:spAutoFit/>
          </a:bodyPr>
          <a:lstStyle/>
          <a:p>
            <a:pPr marL="12700">
              <a:spcBef>
                <a:spcPts val="95"/>
              </a:spcBef>
            </a:pPr>
            <a:r>
              <a:rPr sz="700" i="1" spc="-10" dirty="0">
                <a:latin typeface="メイリオ"/>
                <a:cs typeface="メイリオ"/>
              </a:rPr>
              <a:t>銀行口</a:t>
            </a:r>
            <a:r>
              <a:rPr sz="700" i="1" spc="-50" dirty="0">
                <a:latin typeface="メイリオ"/>
                <a:cs typeface="メイリオ"/>
              </a:rPr>
              <a:t>座</a:t>
            </a:r>
            <a:endParaRPr sz="700">
              <a:latin typeface="メイリオ"/>
              <a:cs typeface="メイリオ"/>
            </a:endParaRPr>
          </a:p>
        </p:txBody>
      </p:sp>
      <p:sp>
        <p:nvSpPr>
          <p:cNvPr id="91" name="object 91"/>
          <p:cNvSpPr txBox="1"/>
          <p:nvPr/>
        </p:nvSpPr>
        <p:spPr>
          <a:xfrm>
            <a:off x="5615433" y="4787266"/>
            <a:ext cx="644525"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送金完了まで</a:t>
            </a:r>
            <a:r>
              <a:rPr sz="700" i="1" spc="-50" dirty="0">
                <a:solidFill>
                  <a:srgbClr val="A78213"/>
                </a:solidFill>
                <a:latin typeface="メイリオ"/>
                <a:cs typeface="メイリオ"/>
              </a:rPr>
              <a:t>の</a:t>
            </a:r>
            <a:endParaRPr sz="700">
              <a:latin typeface="メイリオ"/>
              <a:cs typeface="メイリオ"/>
            </a:endParaRPr>
          </a:p>
        </p:txBody>
      </p:sp>
      <p:sp>
        <p:nvSpPr>
          <p:cNvPr id="92" name="object 92"/>
          <p:cNvSpPr txBox="1"/>
          <p:nvPr/>
        </p:nvSpPr>
        <p:spPr>
          <a:xfrm>
            <a:off x="5527041" y="4893946"/>
            <a:ext cx="821055"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リードタイムが長</a:t>
            </a:r>
            <a:r>
              <a:rPr sz="700" i="1" spc="-50" dirty="0">
                <a:solidFill>
                  <a:srgbClr val="A78213"/>
                </a:solidFill>
                <a:latin typeface="メイリオ"/>
                <a:cs typeface="メイリオ"/>
              </a:rPr>
              <a:t>い</a:t>
            </a:r>
            <a:endParaRPr sz="700">
              <a:latin typeface="メイリオ"/>
              <a:cs typeface="メイリオ"/>
            </a:endParaRPr>
          </a:p>
        </p:txBody>
      </p:sp>
      <p:sp>
        <p:nvSpPr>
          <p:cNvPr id="93" name="object 93"/>
          <p:cNvSpPr txBox="1"/>
          <p:nvPr/>
        </p:nvSpPr>
        <p:spPr>
          <a:xfrm>
            <a:off x="5387085" y="4760214"/>
            <a:ext cx="175260" cy="258404"/>
          </a:xfrm>
          <a:prstGeom prst="rect">
            <a:avLst/>
          </a:prstGeom>
        </p:spPr>
        <p:txBody>
          <a:bodyPr vert="horz" wrap="square" lIns="0" tIns="12065" rIns="0" bIns="0" rtlCol="0">
            <a:spAutoFit/>
          </a:bodyPr>
          <a:lstStyle/>
          <a:p>
            <a:pPr marL="12700">
              <a:spcBef>
                <a:spcPts val="95"/>
              </a:spcBef>
            </a:pPr>
            <a:r>
              <a:rPr sz="1600" spc="-185" dirty="0">
                <a:solidFill>
                  <a:srgbClr val="A78213"/>
                </a:solidFill>
                <a:latin typeface="メイリオ"/>
                <a:cs typeface="メイリオ"/>
              </a:rPr>
              <a:t>✔</a:t>
            </a:r>
            <a:endParaRPr sz="1600">
              <a:latin typeface="メイリオ"/>
              <a:cs typeface="メイリオ"/>
            </a:endParaRPr>
          </a:p>
        </p:txBody>
      </p:sp>
      <p:sp>
        <p:nvSpPr>
          <p:cNvPr id="94" name="object 94"/>
          <p:cNvSpPr txBox="1"/>
          <p:nvPr/>
        </p:nvSpPr>
        <p:spPr>
          <a:xfrm>
            <a:off x="3888994" y="3789426"/>
            <a:ext cx="1002030" cy="227626"/>
          </a:xfrm>
          <a:prstGeom prst="rect">
            <a:avLst/>
          </a:prstGeom>
        </p:spPr>
        <p:txBody>
          <a:bodyPr vert="horz" wrap="square" lIns="0" tIns="12065" rIns="0" bIns="0" rtlCol="0">
            <a:spAutoFit/>
          </a:bodyPr>
          <a:lstStyle/>
          <a:p>
            <a:pPr marL="163195" marR="5080" indent="-151130">
              <a:spcBef>
                <a:spcPts val="95"/>
              </a:spcBef>
            </a:pPr>
            <a:r>
              <a:rPr sz="700" i="1" spc="-10" dirty="0">
                <a:solidFill>
                  <a:srgbClr val="A78213"/>
                </a:solidFill>
                <a:latin typeface="メイリオ"/>
                <a:cs typeface="メイリオ"/>
              </a:rPr>
              <a:t>経由す</a:t>
            </a:r>
            <a:r>
              <a:rPr sz="700" i="1" dirty="0">
                <a:solidFill>
                  <a:srgbClr val="A78213"/>
                </a:solidFill>
                <a:latin typeface="メイリオ"/>
                <a:cs typeface="メイリオ"/>
              </a:rPr>
              <a:t>る</a:t>
            </a:r>
            <a:r>
              <a:rPr sz="700" i="1" spc="-10" dirty="0">
                <a:solidFill>
                  <a:srgbClr val="A78213"/>
                </a:solidFill>
                <a:latin typeface="メイリオ"/>
                <a:cs typeface="メイリオ"/>
              </a:rPr>
              <a:t>仲介</a:t>
            </a:r>
            <a:r>
              <a:rPr sz="700" i="1" dirty="0">
                <a:solidFill>
                  <a:srgbClr val="A78213"/>
                </a:solidFill>
                <a:latin typeface="メイリオ"/>
                <a:cs typeface="メイリオ"/>
              </a:rPr>
              <a:t>者</a:t>
            </a:r>
            <a:r>
              <a:rPr sz="700" i="1" spc="-10" dirty="0">
                <a:solidFill>
                  <a:srgbClr val="A78213"/>
                </a:solidFill>
                <a:latin typeface="メイリオ"/>
                <a:cs typeface="メイリオ"/>
              </a:rPr>
              <a:t>が多</a:t>
            </a:r>
            <a:r>
              <a:rPr sz="700" i="1" dirty="0">
                <a:solidFill>
                  <a:srgbClr val="A78213"/>
                </a:solidFill>
                <a:latin typeface="メイリオ"/>
                <a:cs typeface="メイリオ"/>
              </a:rPr>
              <a:t>く</a:t>
            </a:r>
            <a:r>
              <a:rPr sz="700" i="1" spc="-50" dirty="0">
                <a:solidFill>
                  <a:srgbClr val="A78213"/>
                </a:solidFill>
                <a:latin typeface="メイリオ"/>
                <a:cs typeface="メイリオ"/>
              </a:rPr>
              <a:t>、</a:t>
            </a:r>
            <a:r>
              <a:rPr sz="700" i="1" spc="-10" dirty="0">
                <a:solidFill>
                  <a:srgbClr val="A78213"/>
                </a:solidFill>
                <a:latin typeface="メイリオ"/>
                <a:cs typeface="メイリオ"/>
              </a:rPr>
              <a:t>コストがかか</a:t>
            </a:r>
            <a:r>
              <a:rPr sz="700" i="1" spc="-50" dirty="0">
                <a:solidFill>
                  <a:srgbClr val="A78213"/>
                </a:solidFill>
                <a:latin typeface="メイリオ"/>
                <a:cs typeface="メイリオ"/>
              </a:rPr>
              <a:t>る</a:t>
            </a:r>
            <a:endParaRPr sz="700">
              <a:latin typeface="メイリオ"/>
              <a:cs typeface="メイリオ"/>
            </a:endParaRPr>
          </a:p>
        </p:txBody>
      </p:sp>
      <p:sp>
        <p:nvSpPr>
          <p:cNvPr id="95" name="object 95"/>
          <p:cNvSpPr txBox="1"/>
          <p:nvPr/>
        </p:nvSpPr>
        <p:spPr>
          <a:xfrm>
            <a:off x="3670807" y="3771391"/>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grpSp>
        <p:nvGrpSpPr>
          <p:cNvPr id="96" name="object 96"/>
          <p:cNvGrpSpPr/>
          <p:nvPr/>
        </p:nvGrpSpPr>
        <p:grpSpPr>
          <a:xfrm>
            <a:off x="5137404" y="2328673"/>
            <a:ext cx="4095115" cy="3195955"/>
            <a:chOff x="3613403" y="2328672"/>
            <a:chExt cx="4095115" cy="3195955"/>
          </a:xfrm>
        </p:grpSpPr>
        <p:pic>
          <p:nvPicPr>
            <p:cNvPr id="97" name="object 97"/>
            <p:cNvPicPr/>
            <p:nvPr/>
          </p:nvPicPr>
          <p:blipFill>
            <a:blip r:embed="rId20" cstate="print"/>
            <a:stretch>
              <a:fillRect/>
            </a:stretch>
          </p:blipFill>
          <p:spPr>
            <a:xfrm>
              <a:off x="3643883" y="3387852"/>
              <a:ext cx="192024" cy="160020"/>
            </a:xfrm>
            <a:prstGeom prst="rect">
              <a:avLst/>
            </a:prstGeom>
          </p:spPr>
        </p:pic>
        <p:pic>
          <p:nvPicPr>
            <p:cNvPr id="98" name="object 98"/>
            <p:cNvPicPr/>
            <p:nvPr/>
          </p:nvPicPr>
          <p:blipFill>
            <a:blip r:embed="rId21" cstate="print"/>
            <a:stretch>
              <a:fillRect/>
            </a:stretch>
          </p:blipFill>
          <p:spPr>
            <a:xfrm>
              <a:off x="3613403" y="4768595"/>
              <a:ext cx="220979" cy="195071"/>
            </a:xfrm>
            <a:prstGeom prst="rect">
              <a:avLst/>
            </a:prstGeom>
          </p:spPr>
        </p:pic>
        <p:pic>
          <p:nvPicPr>
            <p:cNvPr id="99" name="object 99"/>
            <p:cNvPicPr/>
            <p:nvPr/>
          </p:nvPicPr>
          <p:blipFill>
            <a:blip r:embed="rId2" cstate="print"/>
            <a:stretch>
              <a:fillRect/>
            </a:stretch>
          </p:blipFill>
          <p:spPr>
            <a:xfrm>
              <a:off x="7470647" y="5286755"/>
              <a:ext cx="237744" cy="237744"/>
            </a:xfrm>
            <a:prstGeom prst="rect">
              <a:avLst/>
            </a:prstGeom>
          </p:spPr>
        </p:pic>
        <p:pic>
          <p:nvPicPr>
            <p:cNvPr id="100" name="object 100"/>
            <p:cNvPicPr/>
            <p:nvPr/>
          </p:nvPicPr>
          <p:blipFill>
            <a:blip r:embed="rId2" cstate="print"/>
            <a:stretch>
              <a:fillRect/>
            </a:stretch>
          </p:blipFill>
          <p:spPr>
            <a:xfrm>
              <a:off x="7470647" y="2328672"/>
              <a:ext cx="237744" cy="237743"/>
            </a:xfrm>
            <a:prstGeom prst="rect">
              <a:avLst/>
            </a:prstGeom>
          </p:spPr>
        </p:pic>
      </p:grpSp>
      <p:sp>
        <p:nvSpPr>
          <p:cNvPr id="101" name="object 101"/>
          <p:cNvSpPr txBox="1"/>
          <p:nvPr/>
        </p:nvSpPr>
        <p:spPr>
          <a:xfrm>
            <a:off x="8372983" y="4273422"/>
            <a:ext cx="909319" cy="230832"/>
          </a:xfrm>
          <a:prstGeom prst="rect">
            <a:avLst/>
          </a:prstGeom>
        </p:spPr>
        <p:txBody>
          <a:bodyPr vert="horz" wrap="square" lIns="0" tIns="8890" rIns="0" bIns="0" rtlCol="0">
            <a:spAutoFit/>
          </a:bodyPr>
          <a:lstStyle/>
          <a:p>
            <a:pPr marL="233679" marR="5080" indent="-221615">
              <a:lnSpc>
                <a:spcPct val="102899"/>
              </a:lnSpc>
              <a:spcBef>
                <a:spcPts val="70"/>
              </a:spcBef>
            </a:pPr>
            <a:r>
              <a:rPr sz="700" i="1" spc="-10" dirty="0">
                <a:solidFill>
                  <a:srgbClr val="C00000"/>
                </a:solidFill>
                <a:latin typeface="メイリオ"/>
                <a:cs typeface="メイリオ"/>
              </a:rPr>
              <a:t>デジタル通貨で即時</a:t>
            </a:r>
            <a:r>
              <a:rPr sz="700" i="1" spc="-50" dirty="0">
                <a:solidFill>
                  <a:srgbClr val="C00000"/>
                </a:solidFill>
                <a:latin typeface="メイリオ"/>
                <a:cs typeface="メイリオ"/>
              </a:rPr>
              <a:t>に</a:t>
            </a:r>
            <a:r>
              <a:rPr sz="700" i="1" spc="-10" dirty="0">
                <a:solidFill>
                  <a:srgbClr val="C00000"/>
                </a:solidFill>
                <a:latin typeface="メイリオ"/>
                <a:cs typeface="メイリオ"/>
              </a:rPr>
              <a:t>送金を完</a:t>
            </a:r>
            <a:r>
              <a:rPr sz="700" i="1" spc="-50" dirty="0">
                <a:solidFill>
                  <a:srgbClr val="C00000"/>
                </a:solidFill>
                <a:latin typeface="メイリオ"/>
                <a:cs typeface="メイリオ"/>
              </a:rPr>
              <a:t>了</a:t>
            </a:r>
            <a:endParaRPr sz="700">
              <a:latin typeface="メイリオ"/>
              <a:cs typeface="メイリオ"/>
            </a:endParaRPr>
          </a:p>
        </p:txBody>
      </p:sp>
      <p:sp>
        <p:nvSpPr>
          <p:cNvPr id="102" name="object 102"/>
          <p:cNvSpPr txBox="1"/>
          <p:nvPr/>
        </p:nvSpPr>
        <p:spPr>
          <a:xfrm>
            <a:off x="8165083" y="4258436"/>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03" name="object 103"/>
          <p:cNvSpPr txBox="1"/>
          <p:nvPr/>
        </p:nvSpPr>
        <p:spPr>
          <a:xfrm>
            <a:off x="8345552" y="3463799"/>
            <a:ext cx="909319"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仲介者を経由せずに</a:t>
            </a:r>
            <a:r>
              <a:rPr sz="700" i="1" spc="-50" dirty="0">
                <a:solidFill>
                  <a:srgbClr val="C00000"/>
                </a:solidFill>
                <a:latin typeface="メイリオ"/>
                <a:cs typeface="メイリオ"/>
              </a:rPr>
              <a:t>、</a:t>
            </a:r>
            <a:endParaRPr sz="700">
              <a:latin typeface="メイリオ"/>
              <a:cs typeface="メイリオ"/>
            </a:endParaRPr>
          </a:p>
        </p:txBody>
      </p:sp>
      <p:sp>
        <p:nvSpPr>
          <p:cNvPr id="104" name="object 104"/>
          <p:cNvSpPr txBox="1"/>
          <p:nvPr/>
        </p:nvSpPr>
        <p:spPr>
          <a:xfrm>
            <a:off x="8173594" y="3459226"/>
            <a:ext cx="904875" cy="258404"/>
          </a:xfrm>
          <a:prstGeom prst="rect">
            <a:avLst/>
          </a:prstGeom>
        </p:spPr>
        <p:txBody>
          <a:bodyPr vert="horz" wrap="square" lIns="0" tIns="12065" rIns="0" bIns="0" rtlCol="0">
            <a:spAutoFit/>
          </a:bodyPr>
          <a:lstStyle/>
          <a:p>
            <a:pPr marL="12700">
              <a:spcBef>
                <a:spcPts val="95"/>
              </a:spcBef>
              <a:tabLst>
                <a:tab pos="361315" algn="l"/>
              </a:tabLst>
            </a:pPr>
            <a:r>
              <a:rPr sz="2400" spc="-75" baseline="3472" dirty="0">
                <a:solidFill>
                  <a:srgbClr val="C00000"/>
                </a:solidFill>
                <a:latin typeface="メイリオ"/>
                <a:cs typeface="メイリオ"/>
              </a:rPr>
              <a:t>✔</a:t>
            </a:r>
            <a:r>
              <a:rPr sz="2400" baseline="3472" dirty="0">
                <a:solidFill>
                  <a:srgbClr val="C00000"/>
                </a:solidFill>
                <a:latin typeface="メイリオ"/>
                <a:cs typeface="メイリオ"/>
              </a:rPr>
              <a:t>	</a:t>
            </a:r>
            <a:r>
              <a:rPr sz="700" i="1" spc="-10" dirty="0">
                <a:solidFill>
                  <a:srgbClr val="C00000"/>
                </a:solidFill>
                <a:latin typeface="メイリオ"/>
                <a:cs typeface="メイリオ"/>
              </a:rPr>
              <a:t>直接送金可</a:t>
            </a:r>
            <a:r>
              <a:rPr sz="700" i="1" spc="-50" dirty="0">
                <a:solidFill>
                  <a:srgbClr val="C00000"/>
                </a:solidFill>
                <a:latin typeface="メイリオ"/>
                <a:cs typeface="メイリオ"/>
              </a:rPr>
              <a:t>能</a:t>
            </a:r>
            <a:endParaRPr sz="700">
              <a:latin typeface="メイリオ"/>
              <a:cs typeface="メイリオ"/>
            </a:endParaRPr>
          </a:p>
        </p:txBody>
      </p:sp>
      <p:grpSp>
        <p:nvGrpSpPr>
          <p:cNvPr id="105" name="object 105"/>
          <p:cNvGrpSpPr/>
          <p:nvPr/>
        </p:nvGrpSpPr>
        <p:grpSpPr>
          <a:xfrm>
            <a:off x="7676389" y="5884165"/>
            <a:ext cx="1092835" cy="437515"/>
            <a:chOff x="6152388" y="5884164"/>
            <a:chExt cx="1092835" cy="437515"/>
          </a:xfrm>
        </p:grpSpPr>
        <p:pic>
          <p:nvPicPr>
            <p:cNvPr id="106" name="object 106"/>
            <p:cNvPicPr/>
            <p:nvPr/>
          </p:nvPicPr>
          <p:blipFill>
            <a:blip r:embed="rId25" cstate="print"/>
            <a:stretch>
              <a:fillRect/>
            </a:stretch>
          </p:blipFill>
          <p:spPr>
            <a:xfrm>
              <a:off x="6152388" y="5884164"/>
              <a:ext cx="1092708" cy="437349"/>
            </a:xfrm>
            <a:prstGeom prst="rect">
              <a:avLst/>
            </a:prstGeom>
          </p:spPr>
        </p:pic>
        <p:pic>
          <p:nvPicPr>
            <p:cNvPr id="107" name="object 107"/>
            <p:cNvPicPr/>
            <p:nvPr/>
          </p:nvPicPr>
          <p:blipFill>
            <a:blip r:embed="rId26" cstate="print"/>
            <a:stretch>
              <a:fillRect/>
            </a:stretch>
          </p:blipFill>
          <p:spPr>
            <a:xfrm>
              <a:off x="6163056" y="5929884"/>
              <a:ext cx="1068311" cy="384098"/>
            </a:xfrm>
            <a:prstGeom prst="rect">
              <a:avLst/>
            </a:prstGeom>
          </p:spPr>
        </p:pic>
        <p:sp>
          <p:nvSpPr>
            <p:cNvPr id="108" name="object 108"/>
            <p:cNvSpPr/>
            <p:nvPr/>
          </p:nvSpPr>
          <p:spPr>
            <a:xfrm>
              <a:off x="6182868" y="5914644"/>
              <a:ext cx="981710" cy="326390"/>
            </a:xfrm>
            <a:custGeom>
              <a:avLst/>
              <a:gdLst/>
              <a:ahLst/>
              <a:cxnLst/>
              <a:rect l="l" t="t" r="r" b="b"/>
              <a:pathLst>
                <a:path w="981709" h="326389">
                  <a:moveTo>
                    <a:pt x="981456" y="0"/>
                  </a:moveTo>
                  <a:lnTo>
                    <a:pt x="0" y="0"/>
                  </a:lnTo>
                  <a:lnTo>
                    <a:pt x="0" y="326135"/>
                  </a:lnTo>
                  <a:lnTo>
                    <a:pt x="981456" y="326135"/>
                  </a:lnTo>
                  <a:lnTo>
                    <a:pt x="981456" y="0"/>
                  </a:lnTo>
                  <a:close/>
                </a:path>
              </a:pathLst>
            </a:custGeom>
            <a:solidFill>
              <a:srgbClr val="FFFFFF"/>
            </a:solidFill>
          </p:spPr>
          <p:txBody>
            <a:bodyPr wrap="square" lIns="0" tIns="0" rIns="0" bIns="0" rtlCol="0"/>
            <a:lstStyle/>
            <a:p>
              <a:endParaRPr/>
            </a:p>
          </p:txBody>
        </p:sp>
        <p:sp>
          <p:nvSpPr>
            <p:cNvPr id="109" name="object 109"/>
            <p:cNvSpPr/>
            <p:nvPr/>
          </p:nvSpPr>
          <p:spPr>
            <a:xfrm>
              <a:off x="6182868" y="5914644"/>
              <a:ext cx="981710" cy="326390"/>
            </a:xfrm>
            <a:custGeom>
              <a:avLst/>
              <a:gdLst/>
              <a:ahLst/>
              <a:cxnLst/>
              <a:rect l="l" t="t" r="r" b="b"/>
              <a:pathLst>
                <a:path w="981709" h="326389">
                  <a:moveTo>
                    <a:pt x="0" y="326135"/>
                  </a:moveTo>
                  <a:lnTo>
                    <a:pt x="981456" y="326135"/>
                  </a:lnTo>
                  <a:lnTo>
                    <a:pt x="981456" y="0"/>
                  </a:lnTo>
                  <a:lnTo>
                    <a:pt x="0" y="0"/>
                  </a:lnTo>
                  <a:lnTo>
                    <a:pt x="0" y="326135"/>
                  </a:lnTo>
                  <a:close/>
                </a:path>
              </a:pathLst>
            </a:custGeom>
            <a:ln w="9525">
              <a:solidFill>
                <a:srgbClr val="BEBEBE"/>
              </a:solidFill>
            </a:ln>
          </p:spPr>
          <p:txBody>
            <a:bodyPr wrap="square" lIns="0" tIns="0" rIns="0" bIns="0" rtlCol="0"/>
            <a:lstStyle/>
            <a:p>
              <a:endParaRPr/>
            </a:p>
          </p:txBody>
        </p:sp>
      </p:grpSp>
      <p:sp>
        <p:nvSpPr>
          <p:cNvPr id="110" name="object 110"/>
          <p:cNvSpPr txBox="1"/>
          <p:nvPr/>
        </p:nvSpPr>
        <p:spPr>
          <a:xfrm>
            <a:off x="7783195"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111" name="object 111"/>
          <p:cNvGrpSpPr/>
          <p:nvPr/>
        </p:nvGrpSpPr>
        <p:grpSpPr>
          <a:xfrm>
            <a:off x="2510028" y="5791201"/>
            <a:ext cx="5366385" cy="528955"/>
            <a:chOff x="986027" y="5791200"/>
            <a:chExt cx="5366385" cy="528955"/>
          </a:xfrm>
        </p:grpSpPr>
        <p:pic>
          <p:nvPicPr>
            <p:cNvPr id="112" name="object 112"/>
            <p:cNvPicPr/>
            <p:nvPr/>
          </p:nvPicPr>
          <p:blipFill>
            <a:blip r:embed="rId27" cstate="print"/>
            <a:stretch>
              <a:fillRect/>
            </a:stretch>
          </p:blipFill>
          <p:spPr>
            <a:xfrm>
              <a:off x="6035039" y="5800344"/>
              <a:ext cx="283540" cy="327621"/>
            </a:xfrm>
            <a:prstGeom prst="rect">
              <a:avLst/>
            </a:prstGeom>
          </p:spPr>
        </p:pic>
        <p:pic>
          <p:nvPicPr>
            <p:cNvPr id="113" name="object 113"/>
            <p:cNvPicPr/>
            <p:nvPr/>
          </p:nvPicPr>
          <p:blipFill>
            <a:blip r:embed="rId28" cstate="print"/>
            <a:stretch>
              <a:fillRect/>
            </a:stretch>
          </p:blipFill>
          <p:spPr>
            <a:xfrm>
              <a:off x="6001512" y="5791200"/>
              <a:ext cx="350545" cy="384098"/>
            </a:xfrm>
            <a:prstGeom prst="rect">
              <a:avLst/>
            </a:prstGeom>
          </p:spPr>
        </p:pic>
        <p:pic>
          <p:nvPicPr>
            <p:cNvPr id="114" name="object 114"/>
            <p:cNvPicPr/>
            <p:nvPr/>
          </p:nvPicPr>
          <p:blipFill>
            <a:blip r:embed="rId29" cstate="print"/>
            <a:stretch>
              <a:fillRect/>
            </a:stretch>
          </p:blipFill>
          <p:spPr>
            <a:xfrm>
              <a:off x="6061329" y="5826632"/>
              <a:ext cx="182118" cy="226313"/>
            </a:xfrm>
            <a:prstGeom prst="rect">
              <a:avLst/>
            </a:prstGeom>
          </p:spPr>
        </p:pic>
        <p:pic>
          <p:nvPicPr>
            <p:cNvPr id="115" name="object 115"/>
            <p:cNvPicPr/>
            <p:nvPr/>
          </p:nvPicPr>
          <p:blipFill>
            <a:blip r:embed="rId30" cstate="print"/>
            <a:stretch>
              <a:fillRect/>
            </a:stretch>
          </p:blipFill>
          <p:spPr>
            <a:xfrm>
              <a:off x="986027" y="5849111"/>
              <a:ext cx="1191768" cy="470916"/>
            </a:xfrm>
            <a:prstGeom prst="rect">
              <a:avLst/>
            </a:prstGeom>
          </p:spPr>
        </p:pic>
        <p:pic>
          <p:nvPicPr>
            <p:cNvPr id="116" name="object 116"/>
            <p:cNvPicPr/>
            <p:nvPr/>
          </p:nvPicPr>
          <p:blipFill>
            <a:blip r:embed="rId31" cstate="print"/>
            <a:stretch>
              <a:fillRect/>
            </a:stretch>
          </p:blipFill>
          <p:spPr>
            <a:xfrm>
              <a:off x="1095755" y="5907023"/>
              <a:ext cx="970800" cy="396252"/>
            </a:xfrm>
            <a:prstGeom prst="rect">
              <a:avLst/>
            </a:prstGeom>
          </p:spPr>
        </p:pic>
        <p:sp>
          <p:nvSpPr>
            <p:cNvPr id="117" name="object 117"/>
            <p:cNvSpPr/>
            <p:nvPr/>
          </p:nvSpPr>
          <p:spPr>
            <a:xfrm>
              <a:off x="1016507" y="5879592"/>
              <a:ext cx="1080770" cy="360045"/>
            </a:xfrm>
            <a:custGeom>
              <a:avLst/>
              <a:gdLst/>
              <a:ahLst/>
              <a:cxnLst/>
              <a:rect l="l" t="t" r="r" b="b"/>
              <a:pathLst>
                <a:path w="1080770" h="360045">
                  <a:moveTo>
                    <a:pt x="1080516" y="0"/>
                  </a:moveTo>
                  <a:lnTo>
                    <a:pt x="0" y="0"/>
                  </a:lnTo>
                  <a:lnTo>
                    <a:pt x="0" y="359663"/>
                  </a:lnTo>
                  <a:lnTo>
                    <a:pt x="1080516" y="359663"/>
                  </a:lnTo>
                  <a:lnTo>
                    <a:pt x="1080516" y="0"/>
                  </a:lnTo>
                  <a:close/>
                </a:path>
              </a:pathLst>
            </a:custGeom>
            <a:solidFill>
              <a:srgbClr val="FFFFFF"/>
            </a:solidFill>
          </p:spPr>
          <p:txBody>
            <a:bodyPr wrap="square" lIns="0" tIns="0" rIns="0" bIns="0" rtlCol="0"/>
            <a:lstStyle/>
            <a:p>
              <a:endParaRPr/>
            </a:p>
          </p:txBody>
        </p:sp>
        <p:sp>
          <p:nvSpPr>
            <p:cNvPr id="118" name="object 118"/>
            <p:cNvSpPr/>
            <p:nvPr/>
          </p:nvSpPr>
          <p:spPr>
            <a:xfrm>
              <a:off x="1016507" y="5879592"/>
              <a:ext cx="1080770" cy="360045"/>
            </a:xfrm>
            <a:custGeom>
              <a:avLst/>
              <a:gdLst/>
              <a:ahLst/>
              <a:cxnLst/>
              <a:rect l="l" t="t" r="r" b="b"/>
              <a:pathLst>
                <a:path w="1080770" h="360045">
                  <a:moveTo>
                    <a:pt x="0" y="359663"/>
                  </a:moveTo>
                  <a:lnTo>
                    <a:pt x="1080516" y="359663"/>
                  </a:lnTo>
                  <a:lnTo>
                    <a:pt x="1080516" y="0"/>
                  </a:lnTo>
                  <a:lnTo>
                    <a:pt x="0" y="0"/>
                  </a:lnTo>
                  <a:lnTo>
                    <a:pt x="0" y="359663"/>
                  </a:lnTo>
                  <a:close/>
                </a:path>
              </a:pathLst>
            </a:custGeom>
            <a:ln w="9524">
              <a:solidFill>
                <a:srgbClr val="BEBEBE"/>
              </a:solidFill>
            </a:ln>
          </p:spPr>
          <p:txBody>
            <a:bodyPr wrap="square" lIns="0" tIns="0" rIns="0" bIns="0" rtlCol="0"/>
            <a:lstStyle/>
            <a:p>
              <a:endParaRPr/>
            </a:p>
          </p:txBody>
        </p:sp>
      </p:grpSp>
      <p:sp>
        <p:nvSpPr>
          <p:cNvPr id="119" name="object 119"/>
          <p:cNvSpPr txBox="1"/>
          <p:nvPr/>
        </p:nvSpPr>
        <p:spPr>
          <a:xfrm>
            <a:off x="8805164" y="5875122"/>
            <a:ext cx="988694" cy="39179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価値の安定性は必須</a:t>
            </a:r>
            <a:r>
              <a:rPr sz="800" spc="500" dirty="0">
                <a:latin typeface="メイリオ"/>
                <a:cs typeface="メイリオ"/>
              </a:rPr>
              <a:t> </a:t>
            </a:r>
            <a:r>
              <a:rPr sz="800" spc="-10" dirty="0">
                <a:latin typeface="メイリオ"/>
                <a:cs typeface="メイリオ"/>
              </a:rPr>
              <a:t>(円と同等の価値の担</a:t>
            </a:r>
            <a:r>
              <a:rPr sz="800" spc="-25" dirty="0">
                <a:latin typeface="メイリオ"/>
                <a:cs typeface="メイリオ"/>
              </a:rPr>
              <a:t>保)</a:t>
            </a:r>
            <a:endParaRPr sz="800">
              <a:latin typeface="メイリオ"/>
              <a:cs typeface="メイリオ"/>
            </a:endParaRPr>
          </a:p>
        </p:txBody>
      </p:sp>
      <p:sp>
        <p:nvSpPr>
          <p:cNvPr id="120" name="object 120"/>
          <p:cNvSpPr txBox="1"/>
          <p:nvPr/>
        </p:nvSpPr>
        <p:spPr>
          <a:xfrm>
            <a:off x="2717393" y="5942788"/>
            <a:ext cx="7264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相互運用性</a:t>
            </a:r>
            <a:endParaRPr sz="1100">
              <a:latin typeface="メイリオ"/>
              <a:cs typeface="メイリオ"/>
            </a:endParaRPr>
          </a:p>
        </p:txBody>
      </p:sp>
      <p:grpSp>
        <p:nvGrpSpPr>
          <p:cNvPr id="121" name="object 121"/>
          <p:cNvGrpSpPr/>
          <p:nvPr/>
        </p:nvGrpSpPr>
        <p:grpSpPr>
          <a:xfrm>
            <a:off x="2345436" y="5751576"/>
            <a:ext cx="372110" cy="394970"/>
            <a:chOff x="821436" y="5751576"/>
            <a:chExt cx="372110" cy="394970"/>
          </a:xfrm>
        </p:grpSpPr>
        <p:pic>
          <p:nvPicPr>
            <p:cNvPr id="122" name="object 122"/>
            <p:cNvPicPr/>
            <p:nvPr/>
          </p:nvPicPr>
          <p:blipFill>
            <a:blip r:embed="rId32" cstate="print"/>
            <a:stretch>
              <a:fillRect/>
            </a:stretch>
          </p:blipFill>
          <p:spPr>
            <a:xfrm>
              <a:off x="858012" y="5754624"/>
              <a:ext cx="298678" cy="349034"/>
            </a:xfrm>
            <a:prstGeom prst="rect">
              <a:avLst/>
            </a:prstGeom>
          </p:spPr>
        </p:pic>
        <p:pic>
          <p:nvPicPr>
            <p:cNvPr id="123" name="object 123"/>
            <p:cNvPicPr/>
            <p:nvPr/>
          </p:nvPicPr>
          <p:blipFill>
            <a:blip r:embed="rId33" cstate="print"/>
            <a:stretch>
              <a:fillRect/>
            </a:stretch>
          </p:blipFill>
          <p:spPr>
            <a:xfrm>
              <a:off x="821436" y="5751576"/>
              <a:ext cx="371843" cy="394754"/>
            </a:xfrm>
            <a:prstGeom prst="rect">
              <a:avLst/>
            </a:prstGeom>
          </p:spPr>
        </p:pic>
        <p:pic>
          <p:nvPicPr>
            <p:cNvPr id="124" name="object 124"/>
            <p:cNvPicPr/>
            <p:nvPr/>
          </p:nvPicPr>
          <p:blipFill>
            <a:blip r:embed="rId34" cstate="print"/>
            <a:stretch>
              <a:fillRect/>
            </a:stretch>
          </p:blipFill>
          <p:spPr>
            <a:xfrm>
              <a:off x="884301" y="5780913"/>
              <a:ext cx="197358" cy="247650"/>
            </a:xfrm>
            <a:prstGeom prst="rect">
              <a:avLst/>
            </a:prstGeom>
          </p:spPr>
        </p:pic>
      </p:grpSp>
      <p:sp>
        <p:nvSpPr>
          <p:cNvPr id="125" name="object 125"/>
          <p:cNvSpPr txBox="1"/>
          <p:nvPr/>
        </p:nvSpPr>
        <p:spPr>
          <a:xfrm>
            <a:off x="1696923" y="5787035"/>
            <a:ext cx="875030" cy="318135"/>
          </a:xfrm>
          <a:prstGeom prst="rect">
            <a:avLst/>
          </a:prstGeom>
        </p:spPr>
        <p:txBody>
          <a:bodyPr vert="horz" wrap="square" lIns="0" tIns="12700" rIns="0" bIns="0" rtlCol="0">
            <a:spAutoFit/>
          </a:bodyPr>
          <a:lstStyle/>
          <a:p>
            <a:pPr marR="5080" algn="r">
              <a:lnSpc>
                <a:spcPts val="1180"/>
              </a:lnSpc>
              <a:spcBef>
                <a:spcPts val="100"/>
              </a:spcBef>
            </a:pPr>
            <a:r>
              <a:rPr sz="1100" b="1" i="1" dirty="0">
                <a:latin typeface="メイリオ"/>
                <a:cs typeface="メイリオ"/>
              </a:rPr>
              <a:t>B</a:t>
            </a:r>
            <a:endParaRPr sz="1100">
              <a:latin typeface="メイリオ"/>
              <a:cs typeface="メイリオ"/>
            </a:endParaRPr>
          </a:p>
          <a:p>
            <a:pPr marL="12700">
              <a:lnSpc>
                <a:spcPts val="1120"/>
              </a:lnSpc>
            </a:pPr>
            <a:r>
              <a:rPr sz="1050" b="1" i="1" spc="-10" dirty="0">
                <a:latin typeface="メイリオ"/>
                <a:cs typeface="メイリオ"/>
              </a:rPr>
              <a:t>求められる</a:t>
            </a:r>
            <a:endParaRPr sz="1050">
              <a:latin typeface="メイリオ"/>
              <a:cs typeface="メイリオ"/>
            </a:endParaRPr>
          </a:p>
        </p:txBody>
      </p:sp>
      <p:sp>
        <p:nvSpPr>
          <p:cNvPr id="126" name="object 126"/>
          <p:cNvSpPr txBox="1"/>
          <p:nvPr/>
        </p:nvSpPr>
        <p:spPr>
          <a:xfrm>
            <a:off x="3699765" y="5883656"/>
            <a:ext cx="1252855"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デジタル通貨を他国の法定通貨と交換可能とする必要</a:t>
            </a:r>
            <a:r>
              <a:rPr sz="800" spc="-20" dirty="0">
                <a:latin typeface="メイリオ"/>
                <a:cs typeface="メイリオ"/>
              </a:rPr>
              <a:t>がある</a:t>
            </a:r>
            <a:endParaRPr sz="800">
              <a:latin typeface="メイリオ"/>
              <a:cs typeface="メイリオ"/>
            </a:endParaRPr>
          </a:p>
        </p:txBody>
      </p:sp>
      <p:grpSp>
        <p:nvGrpSpPr>
          <p:cNvPr id="127" name="object 127"/>
          <p:cNvGrpSpPr/>
          <p:nvPr/>
        </p:nvGrpSpPr>
        <p:grpSpPr>
          <a:xfrm>
            <a:off x="5082541" y="5855208"/>
            <a:ext cx="1190625" cy="471170"/>
            <a:chOff x="3558540" y="5855208"/>
            <a:chExt cx="1190625" cy="471170"/>
          </a:xfrm>
        </p:grpSpPr>
        <p:pic>
          <p:nvPicPr>
            <p:cNvPr id="128" name="object 128"/>
            <p:cNvPicPr/>
            <p:nvPr/>
          </p:nvPicPr>
          <p:blipFill>
            <a:blip r:embed="rId30" cstate="print"/>
            <a:stretch>
              <a:fillRect/>
            </a:stretch>
          </p:blipFill>
          <p:spPr>
            <a:xfrm>
              <a:off x="3558540" y="5855208"/>
              <a:ext cx="1190256" cy="470916"/>
            </a:xfrm>
            <a:prstGeom prst="rect">
              <a:avLst/>
            </a:prstGeom>
          </p:spPr>
        </p:pic>
        <p:pic>
          <p:nvPicPr>
            <p:cNvPr id="129" name="object 129"/>
            <p:cNvPicPr/>
            <p:nvPr/>
          </p:nvPicPr>
          <p:blipFill>
            <a:blip r:embed="rId35" cstate="print"/>
            <a:stretch>
              <a:fillRect/>
            </a:stretch>
          </p:blipFill>
          <p:spPr>
            <a:xfrm>
              <a:off x="3806952" y="5913120"/>
              <a:ext cx="690372" cy="396252"/>
            </a:xfrm>
            <a:prstGeom prst="rect">
              <a:avLst/>
            </a:prstGeom>
          </p:spPr>
        </p:pic>
        <p:sp>
          <p:nvSpPr>
            <p:cNvPr id="130" name="object 130"/>
            <p:cNvSpPr/>
            <p:nvPr/>
          </p:nvSpPr>
          <p:spPr>
            <a:xfrm>
              <a:off x="3589020" y="5885688"/>
              <a:ext cx="1079500" cy="360045"/>
            </a:xfrm>
            <a:custGeom>
              <a:avLst/>
              <a:gdLst/>
              <a:ahLst/>
              <a:cxnLst/>
              <a:rect l="l" t="t" r="r" b="b"/>
              <a:pathLst>
                <a:path w="1079500" h="360045">
                  <a:moveTo>
                    <a:pt x="1078991" y="0"/>
                  </a:moveTo>
                  <a:lnTo>
                    <a:pt x="0" y="0"/>
                  </a:lnTo>
                  <a:lnTo>
                    <a:pt x="0" y="359664"/>
                  </a:lnTo>
                  <a:lnTo>
                    <a:pt x="1078991" y="359664"/>
                  </a:lnTo>
                  <a:lnTo>
                    <a:pt x="1078991" y="0"/>
                  </a:lnTo>
                  <a:close/>
                </a:path>
              </a:pathLst>
            </a:custGeom>
            <a:solidFill>
              <a:srgbClr val="FFFFFF"/>
            </a:solidFill>
          </p:spPr>
          <p:txBody>
            <a:bodyPr wrap="square" lIns="0" tIns="0" rIns="0" bIns="0" rtlCol="0"/>
            <a:lstStyle/>
            <a:p>
              <a:endParaRPr/>
            </a:p>
          </p:txBody>
        </p:sp>
        <p:sp>
          <p:nvSpPr>
            <p:cNvPr id="131" name="object 131"/>
            <p:cNvSpPr/>
            <p:nvPr/>
          </p:nvSpPr>
          <p:spPr>
            <a:xfrm>
              <a:off x="3589020" y="5885688"/>
              <a:ext cx="1079500" cy="360045"/>
            </a:xfrm>
            <a:custGeom>
              <a:avLst/>
              <a:gdLst/>
              <a:ahLst/>
              <a:cxnLst/>
              <a:rect l="l" t="t" r="r" b="b"/>
              <a:pathLst>
                <a:path w="1079500" h="360045">
                  <a:moveTo>
                    <a:pt x="0" y="359664"/>
                  </a:moveTo>
                  <a:lnTo>
                    <a:pt x="1078991" y="359664"/>
                  </a:lnTo>
                  <a:lnTo>
                    <a:pt x="1078991" y="0"/>
                  </a:lnTo>
                  <a:lnTo>
                    <a:pt x="0" y="0"/>
                  </a:lnTo>
                  <a:lnTo>
                    <a:pt x="0" y="359664"/>
                  </a:lnTo>
                  <a:close/>
                </a:path>
              </a:pathLst>
            </a:custGeom>
            <a:ln w="9525">
              <a:solidFill>
                <a:srgbClr val="BEBEBE"/>
              </a:solidFill>
            </a:ln>
          </p:spPr>
          <p:txBody>
            <a:bodyPr wrap="square" lIns="0" tIns="0" rIns="0" bIns="0" rtlCol="0"/>
            <a:lstStyle/>
            <a:p>
              <a:endParaRPr/>
            </a:p>
          </p:txBody>
        </p:sp>
      </p:grpSp>
      <p:sp>
        <p:nvSpPr>
          <p:cNvPr id="132" name="object 132"/>
          <p:cNvSpPr txBox="1"/>
          <p:nvPr/>
        </p:nvSpPr>
        <p:spPr>
          <a:xfrm>
            <a:off x="5429504" y="5949189"/>
            <a:ext cx="446405" cy="182101"/>
          </a:xfrm>
          <a:prstGeom prst="rect">
            <a:avLst/>
          </a:prstGeom>
        </p:spPr>
        <p:txBody>
          <a:bodyPr vert="horz" wrap="square" lIns="0" tIns="12700" rIns="0" bIns="0" rtlCol="0">
            <a:spAutoFit/>
          </a:bodyPr>
          <a:lstStyle/>
          <a:p>
            <a:pPr marL="12700">
              <a:spcBef>
                <a:spcPts val="100"/>
              </a:spcBef>
            </a:pPr>
            <a:r>
              <a:rPr sz="1100" b="1" spc="-20" dirty="0">
                <a:latin typeface="メイリオ"/>
                <a:cs typeface="メイリオ"/>
              </a:rPr>
              <a:t>機能性</a:t>
            </a:r>
            <a:endParaRPr sz="1100">
              <a:latin typeface="メイリオ"/>
              <a:cs typeface="メイリオ"/>
            </a:endParaRPr>
          </a:p>
        </p:txBody>
      </p:sp>
      <p:grpSp>
        <p:nvGrpSpPr>
          <p:cNvPr id="133" name="object 133"/>
          <p:cNvGrpSpPr/>
          <p:nvPr/>
        </p:nvGrpSpPr>
        <p:grpSpPr>
          <a:xfrm>
            <a:off x="4920997" y="5760721"/>
            <a:ext cx="366395" cy="396875"/>
            <a:chOff x="3396996" y="5760720"/>
            <a:chExt cx="366395" cy="396875"/>
          </a:xfrm>
        </p:grpSpPr>
        <p:pic>
          <p:nvPicPr>
            <p:cNvPr id="134" name="object 134"/>
            <p:cNvPicPr/>
            <p:nvPr/>
          </p:nvPicPr>
          <p:blipFill>
            <a:blip r:embed="rId32" cstate="print"/>
            <a:stretch>
              <a:fillRect/>
            </a:stretch>
          </p:blipFill>
          <p:spPr>
            <a:xfrm>
              <a:off x="3430524" y="5763768"/>
              <a:ext cx="298678" cy="349034"/>
            </a:xfrm>
            <a:prstGeom prst="rect">
              <a:avLst/>
            </a:prstGeom>
          </p:spPr>
        </p:pic>
        <p:pic>
          <p:nvPicPr>
            <p:cNvPr id="135" name="object 135"/>
            <p:cNvPicPr/>
            <p:nvPr/>
          </p:nvPicPr>
          <p:blipFill>
            <a:blip r:embed="rId36" cstate="print"/>
            <a:stretch>
              <a:fillRect/>
            </a:stretch>
          </p:blipFill>
          <p:spPr>
            <a:xfrm>
              <a:off x="3396996" y="5760720"/>
              <a:ext cx="365810" cy="396252"/>
            </a:xfrm>
            <a:prstGeom prst="rect">
              <a:avLst/>
            </a:prstGeom>
          </p:spPr>
        </p:pic>
        <p:pic>
          <p:nvPicPr>
            <p:cNvPr id="136" name="object 136"/>
            <p:cNvPicPr/>
            <p:nvPr/>
          </p:nvPicPr>
          <p:blipFill>
            <a:blip r:embed="rId37" cstate="print"/>
            <a:stretch>
              <a:fillRect/>
            </a:stretch>
          </p:blipFill>
          <p:spPr>
            <a:xfrm>
              <a:off x="3456813" y="5790057"/>
              <a:ext cx="197358" cy="247650"/>
            </a:xfrm>
            <a:prstGeom prst="rect">
              <a:avLst/>
            </a:prstGeom>
          </p:spPr>
        </p:pic>
      </p:grpSp>
      <p:sp>
        <p:nvSpPr>
          <p:cNvPr id="137" name="object 137"/>
          <p:cNvSpPr txBox="1"/>
          <p:nvPr/>
        </p:nvSpPr>
        <p:spPr>
          <a:xfrm>
            <a:off x="5018913" y="5797093"/>
            <a:ext cx="121920"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C</a:t>
            </a:r>
            <a:endParaRPr sz="1100">
              <a:latin typeface="メイリオ"/>
              <a:cs typeface="メイリオ"/>
            </a:endParaRPr>
          </a:p>
        </p:txBody>
      </p:sp>
      <p:sp>
        <p:nvSpPr>
          <p:cNvPr id="140" name="object 140"/>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115</a:t>
            </a:fld>
            <a:endParaRPr spc="-25" dirty="0"/>
          </a:p>
        </p:txBody>
      </p:sp>
      <p:sp>
        <p:nvSpPr>
          <p:cNvPr id="141" name="object 141"/>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142" name="object 142"/>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138" name="object 138"/>
          <p:cNvSpPr txBox="1"/>
          <p:nvPr/>
        </p:nvSpPr>
        <p:spPr>
          <a:xfrm>
            <a:off x="6255765" y="5826353"/>
            <a:ext cx="1478280" cy="175048"/>
          </a:xfrm>
          <a:prstGeom prst="rect">
            <a:avLst/>
          </a:prstGeom>
        </p:spPr>
        <p:txBody>
          <a:bodyPr vert="horz" wrap="square" lIns="0" tIns="13335" rIns="0" bIns="0" rtlCol="0">
            <a:spAutoFit/>
          </a:bodyPr>
          <a:lstStyle/>
          <a:p>
            <a:pPr marL="12700">
              <a:spcBef>
                <a:spcPts val="105"/>
              </a:spcBef>
              <a:tabLst>
                <a:tab pos="1377315" algn="l"/>
              </a:tabLst>
            </a:pPr>
            <a:r>
              <a:rPr sz="800" dirty="0">
                <a:latin typeface="メイリオ"/>
                <a:cs typeface="メイリオ"/>
              </a:rPr>
              <a:t>クロスボーダー送金の</a:t>
            </a:r>
            <a:r>
              <a:rPr sz="800" spc="-15" dirty="0">
                <a:latin typeface="メイリオ"/>
                <a:cs typeface="メイリオ"/>
              </a:rPr>
              <a:t>リ</a:t>
            </a:r>
            <a:r>
              <a:rPr sz="800" spc="-50" dirty="0">
                <a:latin typeface="メイリオ"/>
                <a:cs typeface="メイリオ"/>
              </a:rPr>
              <a:t>ー</a:t>
            </a:r>
            <a:r>
              <a:rPr sz="800" dirty="0">
                <a:latin typeface="メイリオ"/>
                <a:cs typeface="メイリオ"/>
              </a:rPr>
              <a:t>	</a:t>
            </a:r>
            <a:r>
              <a:rPr sz="1050" b="1" i="1" spc="-50" dirty="0">
                <a:latin typeface="メイリオ"/>
                <a:cs typeface="メイリオ"/>
              </a:rPr>
              <a:t>E</a:t>
            </a:r>
            <a:endParaRPr sz="1050">
              <a:latin typeface="メイリオ"/>
              <a:cs typeface="メイリオ"/>
            </a:endParaRPr>
          </a:p>
        </p:txBody>
      </p:sp>
      <p:sp>
        <p:nvSpPr>
          <p:cNvPr id="139" name="object 139"/>
          <p:cNvSpPr txBox="1"/>
          <p:nvPr/>
        </p:nvSpPr>
        <p:spPr>
          <a:xfrm>
            <a:off x="6255765" y="5978145"/>
            <a:ext cx="1249680"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ドタイムを大幅に短縮する</a:t>
            </a:r>
            <a:r>
              <a:rPr sz="800" spc="-5" dirty="0">
                <a:latin typeface="メイリオ"/>
                <a:cs typeface="メイリオ"/>
              </a:rPr>
              <a:t>為の即時性が求められる</a:t>
            </a:r>
            <a:endParaRPr sz="800">
              <a:latin typeface="メイリオ"/>
              <a:cs typeface="メイリオ"/>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pic>
        <p:nvPicPr>
          <p:cNvPr id="3" name="object 3"/>
          <p:cNvPicPr/>
          <p:nvPr/>
        </p:nvPicPr>
        <p:blipFill>
          <a:blip r:embed="rId2" cstate="print"/>
          <a:stretch>
            <a:fillRect/>
          </a:stretch>
        </p:blipFill>
        <p:spPr>
          <a:xfrm>
            <a:off x="2170176" y="1124711"/>
            <a:ext cx="3854196" cy="274320"/>
          </a:xfrm>
          <a:prstGeom prst="rect">
            <a:avLst/>
          </a:prstGeom>
        </p:spPr>
      </p:pic>
      <p:pic>
        <p:nvPicPr>
          <p:cNvPr id="4" name="object 4"/>
          <p:cNvPicPr/>
          <p:nvPr/>
        </p:nvPicPr>
        <p:blipFill>
          <a:blip r:embed="rId3" cstate="print"/>
          <a:stretch>
            <a:fillRect/>
          </a:stretch>
        </p:blipFill>
        <p:spPr>
          <a:xfrm>
            <a:off x="6239255" y="1124711"/>
            <a:ext cx="3855720" cy="274320"/>
          </a:xfrm>
          <a:prstGeom prst="rect">
            <a:avLst/>
          </a:prstGeom>
        </p:spPr>
      </p:pic>
      <p:sp>
        <p:nvSpPr>
          <p:cNvPr id="5" name="object 5"/>
          <p:cNvSpPr txBox="1"/>
          <p:nvPr/>
        </p:nvSpPr>
        <p:spPr>
          <a:xfrm>
            <a:off x="3834130" y="1115696"/>
            <a:ext cx="4617085" cy="228909"/>
          </a:xfrm>
          <a:prstGeom prst="rect">
            <a:avLst/>
          </a:prstGeom>
        </p:spPr>
        <p:txBody>
          <a:bodyPr vert="horz" wrap="square" lIns="0" tIns="13335" rIns="0" bIns="0" rtlCol="0">
            <a:spAutoFit/>
          </a:bodyPr>
          <a:lstStyle/>
          <a:p>
            <a:pPr marL="12700">
              <a:spcBef>
                <a:spcPts val="105"/>
              </a:spcBef>
              <a:tabLst>
                <a:tab pos="4064000" algn="l"/>
              </a:tabLst>
            </a:pPr>
            <a:r>
              <a:rPr sz="1400" b="1" i="1" dirty="0">
                <a:latin typeface="メイリオ"/>
                <a:cs typeface="メイリオ"/>
              </a:rPr>
              <a:t>As-</a:t>
            </a:r>
            <a:r>
              <a:rPr sz="1400" b="1" i="1" spc="-25" dirty="0">
                <a:latin typeface="メイリオ"/>
                <a:cs typeface="メイリオ"/>
              </a:rPr>
              <a:t>Is</a:t>
            </a:r>
            <a:r>
              <a:rPr sz="1400" b="1" i="1" dirty="0">
                <a:latin typeface="メイリオ"/>
                <a:cs typeface="メイリオ"/>
              </a:rPr>
              <a:t>	</a:t>
            </a: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grpSp>
        <p:nvGrpSpPr>
          <p:cNvPr id="6" name="object 6"/>
          <p:cNvGrpSpPr/>
          <p:nvPr/>
        </p:nvGrpSpPr>
        <p:grpSpPr>
          <a:xfrm>
            <a:off x="1964437" y="5779008"/>
            <a:ext cx="8156575" cy="638810"/>
            <a:chOff x="440436" y="5779008"/>
            <a:chExt cx="8156575" cy="638810"/>
          </a:xfrm>
        </p:grpSpPr>
        <p:pic>
          <p:nvPicPr>
            <p:cNvPr id="7" name="object 7"/>
            <p:cNvPicPr/>
            <p:nvPr/>
          </p:nvPicPr>
          <p:blipFill>
            <a:blip r:embed="rId4" cstate="print"/>
            <a:stretch>
              <a:fillRect/>
            </a:stretch>
          </p:blipFill>
          <p:spPr>
            <a:xfrm>
              <a:off x="704088" y="5791200"/>
              <a:ext cx="7892796" cy="626364"/>
            </a:xfrm>
            <a:prstGeom prst="rect">
              <a:avLst/>
            </a:prstGeom>
          </p:spPr>
        </p:pic>
        <p:sp>
          <p:nvSpPr>
            <p:cNvPr id="8" name="object 8"/>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9" name="object 9"/>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grpSp>
        <p:nvGrpSpPr>
          <p:cNvPr id="10" name="object 10"/>
          <p:cNvGrpSpPr/>
          <p:nvPr/>
        </p:nvGrpSpPr>
        <p:grpSpPr>
          <a:xfrm>
            <a:off x="6289422" y="2176145"/>
            <a:ext cx="4086225" cy="4241800"/>
            <a:chOff x="4765421" y="2176145"/>
            <a:chExt cx="4086225" cy="4241800"/>
          </a:xfrm>
        </p:grpSpPr>
        <p:sp>
          <p:nvSpPr>
            <p:cNvPr id="11" name="object 11"/>
            <p:cNvSpPr/>
            <p:nvPr/>
          </p:nvSpPr>
          <p:spPr>
            <a:xfrm>
              <a:off x="8388096"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sp>
          <p:nvSpPr>
            <p:cNvPr id="12" name="object 12"/>
            <p:cNvSpPr/>
            <p:nvPr/>
          </p:nvSpPr>
          <p:spPr>
            <a:xfrm>
              <a:off x="5059680" y="3400044"/>
              <a:ext cx="76200" cy="271780"/>
            </a:xfrm>
            <a:custGeom>
              <a:avLst/>
              <a:gdLst/>
              <a:ahLst/>
              <a:cxnLst/>
              <a:rect l="l" t="t" r="r" b="b"/>
              <a:pathLst>
                <a:path w="76200" h="271779">
                  <a:moveTo>
                    <a:pt x="31750" y="195071"/>
                  </a:moveTo>
                  <a:lnTo>
                    <a:pt x="0" y="195071"/>
                  </a:lnTo>
                  <a:lnTo>
                    <a:pt x="38100" y="271271"/>
                  </a:lnTo>
                  <a:lnTo>
                    <a:pt x="69850" y="207771"/>
                  </a:lnTo>
                  <a:lnTo>
                    <a:pt x="31750" y="207771"/>
                  </a:lnTo>
                  <a:lnTo>
                    <a:pt x="31750" y="195071"/>
                  </a:lnTo>
                  <a:close/>
                </a:path>
                <a:path w="76200" h="271779">
                  <a:moveTo>
                    <a:pt x="44450" y="0"/>
                  </a:moveTo>
                  <a:lnTo>
                    <a:pt x="31750" y="0"/>
                  </a:lnTo>
                  <a:lnTo>
                    <a:pt x="31750" y="207771"/>
                  </a:lnTo>
                  <a:lnTo>
                    <a:pt x="44450" y="207771"/>
                  </a:lnTo>
                  <a:lnTo>
                    <a:pt x="44450" y="0"/>
                  </a:lnTo>
                  <a:close/>
                </a:path>
                <a:path w="76200" h="271779">
                  <a:moveTo>
                    <a:pt x="76200" y="195071"/>
                  </a:moveTo>
                  <a:lnTo>
                    <a:pt x="44450" y="195071"/>
                  </a:lnTo>
                  <a:lnTo>
                    <a:pt x="44450" y="207771"/>
                  </a:lnTo>
                  <a:lnTo>
                    <a:pt x="69850" y="207771"/>
                  </a:lnTo>
                  <a:lnTo>
                    <a:pt x="76200" y="195071"/>
                  </a:lnTo>
                  <a:close/>
                </a:path>
              </a:pathLst>
            </a:custGeom>
            <a:solidFill>
              <a:srgbClr val="A6A6A6"/>
            </a:solidFill>
          </p:spPr>
          <p:txBody>
            <a:bodyPr wrap="square" lIns="0" tIns="0" rIns="0" bIns="0" rtlCol="0"/>
            <a:lstStyle/>
            <a:p>
              <a:endParaRPr/>
            </a:p>
          </p:txBody>
        </p:sp>
        <p:sp>
          <p:nvSpPr>
            <p:cNvPr id="13" name="object 13"/>
            <p:cNvSpPr/>
            <p:nvPr/>
          </p:nvSpPr>
          <p:spPr>
            <a:xfrm>
              <a:off x="5093208" y="3392424"/>
              <a:ext cx="825500" cy="0"/>
            </a:xfrm>
            <a:custGeom>
              <a:avLst/>
              <a:gdLst/>
              <a:ahLst/>
              <a:cxnLst/>
              <a:rect l="l" t="t" r="r" b="b"/>
              <a:pathLst>
                <a:path w="825500">
                  <a:moveTo>
                    <a:pt x="0" y="0"/>
                  </a:moveTo>
                  <a:lnTo>
                    <a:pt x="542543" y="0"/>
                  </a:lnTo>
                </a:path>
                <a:path w="825500">
                  <a:moveTo>
                    <a:pt x="714755" y="0"/>
                  </a:moveTo>
                  <a:lnTo>
                    <a:pt x="825372" y="0"/>
                  </a:lnTo>
                </a:path>
              </a:pathLst>
            </a:custGeom>
            <a:ln w="6350">
              <a:solidFill>
                <a:srgbClr val="A6A6A6"/>
              </a:solidFill>
            </a:ln>
          </p:spPr>
          <p:txBody>
            <a:bodyPr wrap="square" lIns="0" tIns="0" rIns="0" bIns="0" rtlCol="0"/>
            <a:lstStyle/>
            <a:p>
              <a:endParaRPr/>
            </a:p>
          </p:txBody>
        </p:sp>
        <p:sp>
          <p:nvSpPr>
            <p:cNvPr id="14" name="object 14"/>
            <p:cNvSpPr/>
            <p:nvPr/>
          </p:nvSpPr>
          <p:spPr>
            <a:xfrm>
              <a:off x="5690616" y="2522220"/>
              <a:ext cx="76200" cy="1659255"/>
            </a:xfrm>
            <a:custGeom>
              <a:avLst/>
              <a:gdLst/>
              <a:ahLst/>
              <a:cxnLst/>
              <a:rect l="l" t="t" r="r" b="b"/>
              <a:pathLst>
                <a:path w="76200" h="1659254">
                  <a:moveTo>
                    <a:pt x="31750" y="1582800"/>
                  </a:moveTo>
                  <a:lnTo>
                    <a:pt x="0" y="1582800"/>
                  </a:lnTo>
                  <a:lnTo>
                    <a:pt x="38100" y="1659000"/>
                  </a:lnTo>
                  <a:lnTo>
                    <a:pt x="69850" y="1595500"/>
                  </a:lnTo>
                  <a:lnTo>
                    <a:pt x="31750" y="1595500"/>
                  </a:lnTo>
                  <a:lnTo>
                    <a:pt x="31750" y="1582800"/>
                  </a:lnTo>
                  <a:close/>
                </a:path>
                <a:path w="76200" h="1659254">
                  <a:moveTo>
                    <a:pt x="44450" y="0"/>
                  </a:moveTo>
                  <a:lnTo>
                    <a:pt x="31750" y="0"/>
                  </a:lnTo>
                  <a:lnTo>
                    <a:pt x="31750" y="1595500"/>
                  </a:lnTo>
                  <a:lnTo>
                    <a:pt x="44450" y="1595500"/>
                  </a:lnTo>
                  <a:lnTo>
                    <a:pt x="44450" y="0"/>
                  </a:lnTo>
                  <a:close/>
                </a:path>
                <a:path w="76200" h="1659254">
                  <a:moveTo>
                    <a:pt x="76200" y="1582800"/>
                  </a:moveTo>
                  <a:lnTo>
                    <a:pt x="44450" y="1582800"/>
                  </a:lnTo>
                  <a:lnTo>
                    <a:pt x="44450" y="1595500"/>
                  </a:lnTo>
                  <a:lnTo>
                    <a:pt x="69850" y="1595500"/>
                  </a:lnTo>
                  <a:lnTo>
                    <a:pt x="76200" y="1582800"/>
                  </a:lnTo>
                  <a:close/>
                </a:path>
              </a:pathLst>
            </a:custGeom>
            <a:solidFill>
              <a:srgbClr val="A6A6A6"/>
            </a:solidFill>
          </p:spPr>
          <p:txBody>
            <a:bodyPr wrap="square" lIns="0" tIns="0" rIns="0" bIns="0" rtlCol="0"/>
            <a:lstStyle/>
            <a:p>
              <a:endParaRPr/>
            </a:p>
          </p:txBody>
        </p:sp>
        <p:pic>
          <p:nvPicPr>
            <p:cNvPr id="15" name="object 15"/>
            <p:cNvPicPr/>
            <p:nvPr/>
          </p:nvPicPr>
          <p:blipFill>
            <a:blip r:embed="rId5" cstate="print"/>
            <a:stretch>
              <a:fillRect/>
            </a:stretch>
          </p:blipFill>
          <p:spPr>
            <a:xfrm>
              <a:off x="5516880" y="2703576"/>
              <a:ext cx="341375" cy="341375"/>
            </a:xfrm>
            <a:prstGeom prst="rect">
              <a:avLst/>
            </a:prstGeom>
          </p:spPr>
        </p:pic>
        <p:pic>
          <p:nvPicPr>
            <p:cNvPr id="16" name="object 16"/>
            <p:cNvPicPr/>
            <p:nvPr/>
          </p:nvPicPr>
          <p:blipFill>
            <a:blip r:embed="rId6" cstate="print"/>
            <a:stretch>
              <a:fillRect/>
            </a:stretch>
          </p:blipFill>
          <p:spPr>
            <a:xfrm>
              <a:off x="5958840" y="2194560"/>
              <a:ext cx="310896" cy="312419"/>
            </a:xfrm>
            <a:prstGeom prst="rect">
              <a:avLst/>
            </a:prstGeom>
          </p:spPr>
        </p:pic>
        <p:sp>
          <p:nvSpPr>
            <p:cNvPr id="17" name="object 17"/>
            <p:cNvSpPr/>
            <p:nvPr/>
          </p:nvSpPr>
          <p:spPr>
            <a:xfrm>
              <a:off x="4771644" y="4157472"/>
              <a:ext cx="1701164" cy="337185"/>
            </a:xfrm>
            <a:custGeom>
              <a:avLst/>
              <a:gdLst/>
              <a:ahLst/>
              <a:cxnLst/>
              <a:rect l="l" t="t" r="r" b="b"/>
              <a:pathLst>
                <a:path w="1701164" h="337185">
                  <a:moveTo>
                    <a:pt x="0" y="336803"/>
                  </a:moveTo>
                  <a:lnTo>
                    <a:pt x="1700783" y="336803"/>
                  </a:lnTo>
                  <a:lnTo>
                    <a:pt x="1700783" y="0"/>
                  </a:lnTo>
                  <a:lnTo>
                    <a:pt x="0" y="0"/>
                  </a:lnTo>
                  <a:lnTo>
                    <a:pt x="0" y="336803"/>
                  </a:lnTo>
                  <a:close/>
                </a:path>
              </a:pathLst>
            </a:custGeom>
            <a:ln w="6349">
              <a:solidFill>
                <a:srgbClr val="A6A6A6"/>
              </a:solidFill>
            </a:ln>
          </p:spPr>
          <p:txBody>
            <a:bodyPr wrap="square" lIns="0" tIns="0" rIns="0" bIns="0" rtlCol="0"/>
            <a:lstStyle/>
            <a:p>
              <a:endParaRPr/>
            </a:p>
          </p:txBody>
        </p:sp>
        <p:pic>
          <p:nvPicPr>
            <p:cNvPr id="18" name="object 18"/>
            <p:cNvPicPr/>
            <p:nvPr/>
          </p:nvPicPr>
          <p:blipFill>
            <a:blip r:embed="rId7" cstate="print"/>
            <a:stretch>
              <a:fillRect/>
            </a:stretch>
          </p:blipFill>
          <p:spPr>
            <a:xfrm>
              <a:off x="5916168" y="4977384"/>
              <a:ext cx="254508" cy="257555"/>
            </a:xfrm>
            <a:prstGeom prst="rect">
              <a:avLst/>
            </a:prstGeom>
          </p:spPr>
        </p:pic>
        <p:sp>
          <p:nvSpPr>
            <p:cNvPr id="19" name="object 19"/>
            <p:cNvSpPr/>
            <p:nvPr/>
          </p:nvSpPr>
          <p:spPr>
            <a:xfrm>
              <a:off x="4768596" y="4953000"/>
              <a:ext cx="2423160" cy="337185"/>
            </a:xfrm>
            <a:custGeom>
              <a:avLst/>
              <a:gdLst/>
              <a:ahLst/>
              <a:cxnLst/>
              <a:rect l="l" t="t" r="r" b="b"/>
              <a:pathLst>
                <a:path w="2423159" h="337185">
                  <a:moveTo>
                    <a:pt x="0" y="336803"/>
                  </a:moveTo>
                  <a:lnTo>
                    <a:pt x="2423159" y="336803"/>
                  </a:lnTo>
                  <a:lnTo>
                    <a:pt x="2423159" y="0"/>
                  </a:lnTo>
                  <a:lnTo>
                    <a:pt x="0" y="0"/>
                  </a:lnTo>
                  <a:lnTo>
                    <a:pt x="0" y="336803"/>
                  </a:lnTo>
                  <a:close/>
                </a:path>
              </a:pathLst>
            </a:custGeom>
            <a:ln w="6350">
              <a:solidFill>
                <a:srgbClr val="A6A6A6"/>
              </a:solidFill>
            </a:ln>
          </p:spPr>
          <p:txBody>
            <a:bodyPr wrap="square" lIns="0" tIns="0" rIns="0" bIns="0" rtlCol="0"/>
            <a:lstStyle/>
            <a:p>
              <a:endParaRPr/>
            </a:p>
          </p:txBody>
        </p:sp>
        <p:sp>
          <p:nvSpPr>
            <p:cNvPr id="20" name="object 20"/>
            <p:cNvSpPr/>
            <p:nvPr/>
          </p:nvSpPr>
          <p:spPr>
            <a:xfrm>
              <a:off x="5059680" y="4507991"/>
              <a:ext cx="1051560" cy="437515"/>
            </a:xfrm>
            <a:custGeom>
              <a:avLst/>
              <a:gdLst/>
              <a:ahLst/>
              <a:cxnLst/>
              <a:rect l="l" t="t" r="r" b="b"/>
              <a:pathLst>
                <a:path w="1051560" h="437514">
                  <a:moveTo>
                    <a:pt x="76200" y="79248"/>
                  </a:moveTo>
                  <a:lnTo>
                    <a:pt x="69850" y="66548"/>
                  </a:lnTo>
                  <a:lnTo>
                    <a:pt x="38100" y="3048"/>
                  </a:lnTo>
                  <a:lnTo>
                    <a:pt x="0" y="79248"/>
                  </a:lnTo>
                  <a:lnTo>
                    <a:pt x="31750" y="79248"/>
                  </a:lnTo>
                  <a:lnTo>
                    <a:pt x="31750" y="437007"/>
                  </a:lnTo>
                  <a:lnTo>
                    <a:pt x="44450" y="437007"/>
                  </a:lnTo>
                  <a:lnTo>
                    <a:pt x="44450" y="79248"/>
                  </a:lnTo>
                  <a:lnTo>
                    <a:pt x="76200" y="79248"/>
                  </a:lnTo>
                  <a:close/>
                </a:path>
                <a:path w="1051560" h="437514">
                  <a:moveTo>
                    <a:pt x="1051560" y="351409"/>
                  </a:moveTo>
                  <a:lnTo>
                    <a:pt x="1019810" y="351409"/>
                  </a:lnTo>
                  <a:lnTo>
                    <a:pt x="1019810" y="0"/>
                  </a:lnTo>
                  <a:lnTo>
                    <a:pt x="1007110" y="0"/>
                  </a:lnTo>
                  <a:lnTo>
                    <a:pt x="1007110" y="351409"/>
                  </a:lnTo>
                  <a:lnTo>
                    <a:pt x="975360" y="351409"/>
                  </a:lnTo>
                  <a:lnTo>
                    <a:pt x="1013460" y="427609"/>
                  </a:lnTo>
                  <a:lnTo>
                    <a:pt x="1045210" y="364109"/>
                  </a:lnTo>
                  <a:lnTo>
                    <a:pt x="1051560" y="351409"/>
                  </a:lnTo>
                  <a:close/>
                </a:path>
              </a:pathLst>
            </a:custGeom>
            <a:solidFill>
              <a:srgbClr val="A6A6A6"/>
            </a:solidFill>
          </p:spPr>
          <p:txBody>
            <a:bodyPr wrap="square" lIns="0" tIns="0" rIns="0" bIns="0" rtlCol="0"/>
            <a:lstStyle/>
            <a:p>
              <a:endParaRPr/>
            </a:p>
          </p:txBody>
        </p:sp>
        <p:pic>
          <p:nvPicPr>
            <p:cNvPr id="21" name="object 21"/>
            <p:cNvPicPr/>
            <p:nvPr/>
          </p:nvPicPr>
          <p:blipFill>
            <a:blip r:embed="rId8" cstate="print"/>
            <a:stretch>
              <a:fillRect/>
            </a:stretch>
          </p:blipFill>
          <p:spPr>
            <a:xfrm>
              <a:off x="5682996" y="2688336"/>
              <a:ext cx="233172" cy="181355"/>
            </a:xfrm>
            <a:prstGeom prst="rect">
              <a:avLst/>
            </a:prstGeom>
          </p:spPr>
        </p:pic>
        <p:pic>
          <p:nvPicPr>
            <p:cNvPr id="22" name="object 22"/>
            <p:cNvPicPr/>
            <p:nvPr/>
          </p:nvPicPr>
          <p:blipFill>
            <a:blip r:embed="rId9" cstate="print"/>
            <a:stretch>
              <a:fillRect/>
            </a:stretch>
          </p:blipFill>
          <p:spPr>
            <a:xfrm>
              <a:off x="7380732" y="3657600"/>
              <a:ext cx="838200" cy="336804"/>
            </a:xfrm>
            <a:prstGeom prst="rect">
              <a:avLst/>
            </a:prstGeom>
          </p:spPr>
        </p:pic>
        <p:sp>
          <p:nvSpPr>
            <p:cNvPr id="23" name="object 23"/>
            <p:cNvSpPr/>
            <p:nvPr/>
          </p:nvSpPr>
          <p:spPr>
            <a:xfrm>
              <a:off x="7380732" y="3657600"/>
              <a:ext cx="838200" cy="337185"/>
            </a:xfrm>
            <a:custGeom>
              <a:avLst/>
              <a:gdLst/>
              <a:ahLst/>
              <a:cxnLst/>
              <a:rect l="l" t="t" r="r" b="b"/>
              <a:pathLst>
                <a:path w="838200" h="337185">
                  <a:moveTo>
                    <a:pt x="0" y="336804"/>
                  </a:moveTo>
                  <a:lnTo>
                    <a:pt x="838200" y="336804"/>
                  </a:lnTo>
                  <a:lnTo>
                    <a:pt x="838200" y="0"/>
                  </a:lnTo>
                  <a:lnTo>
                    <a:pt x="0" y="0"/>
                  </a:lnTo>
                  <a:lnTo>
                    <a:pt x="0" y="336804"/>
                  </a:lnTo>
                  <a:close/>
                </a:path>
              </a:pathLst>
            </a:custGeom>
            <a:ln w="6350">
              <a:solidFill>
                <a:srgbClr val="A6A6A6"/>
              </a:solidFill>
            </a:ln>
          </p:spPr>
          <p:txBody>
            <a:bodyPr wrap="square" lIns="0" tIns="0" rIns="0" bIns="0" rtlCol="0"/>
            <a:lstStyle/>
            <a:p>
              <a:endParaRPr/>
            </a:p>
          </p:txBody>
        </p:sp>
        <p:pic>
          <p:nvPicPr>
            <p:cNvPr id="24" name="object 24"/>
            <p:cNvPicPr/>
            <p:nvPr/>
          </p:nvPicPr>
          <p:blipFill>
            <a:blip r:embed="rId10" cstate="print"/>
            <a:stretch>
              <a:fillRect/>
            </a:stretch>
          </p:blipFill>
          <p:spPr>
            <a:xfrm>
              <a:off x="7380732" y="3214116"/>
              <a:ext cx="838200" cy="336803"/>
            </a:xfrm>
            <a:prstGeom prst="rect">
              <a:avLst/>
            </a:prstGeom>
          </p:spPr>
        </p:pic>
        <p:sp>
          <p:nvSpPr>
            <p:cNvPr id="25" name="object 25"/>
            <p:cNvSpPr/>
            <p:nvPr/>
          </p:nvSpPr>
          <p:spPr>
            <a:xfrm>
              <a:off x="7380732" y="3214116"/>
              <a:ext cx="838200" cy="337185"/>
            </a:xfrm>
            <a:custGeom>
              <a:avLst/>
              <a:gdLst/>
              <a:ahLst/>
              <a:cxnLst/>
              <a:rect l="l" t="t" r="r" b="b"/>
              <a:pathLst>
                <a:path w="838200" h="337185">
                  <a:moveTo>
                    <a:pt x="0" y="336803"/>
                  </a:moveTo>
                  <a:lnTo>
                    <a:pt x="838200" y="336803"/>
                  </a:lnTo>
                  <a:lnTo>
                    <a:pt x="838200" y="0"/>
                  </a:lnTo>
                  <a:lnTo>
                    <a:pt x="0" y="0"/>
                  </a:lnTo>
                  <a:lnTo>
                    <a:pt x="0" y="336803"/>
                  </a:lnTo>
                  <a:close/>
                </a:path>
              </a:pathLst>
            </a:custGeom>
            <a:ln w="6350">
              <a:solidFill>
                <a:srgbClr val="A6A6A6"/>
              </a:solidFill>
            </a:ln>
          </p:spPr>
          <p:txBody>
            <a:bodyPr wrap="square" lIns="0" tIns="0" rIns="0" bIns="0" rtlCol="0"/>
            <a:lstStyle/>
            <a:p>
              <a:endParaRPr/>
            </a:p>
          </p:txBody>
        </p:sp>
        <p:pic>
          <p:nvPicPr>
            <p:cNvPr id="26" name="object 26"/>
            <p:cNvPicPr/>
            <p:nvPr/>
          </p:nvPicPr>
          <p:blipFill>
            <a:blip r:embed="rId11" cstate="print"/>
            <a:stretch>
              <a:fillRect/>
            </a:stretch>
          </p:blipFill>
          <p:spPr>
            <a:xfrm>
              <a:off x="7380732" y="2179320"/>
              <a:ext cx="838200" cy="338327"/>
            </a:xfrm>
            <a:prstGeom prst="rect">
              <a:avLst/>
            </a:prstGeom>
          </p:spPr>
        </p:pic>
        <p:sp>
          <p:nvSpPr>
            <p:cNvPr id="27" name="object 27"/>
            <p:cNvSpPr/>
            <p:nvPr/>
          </p:nvSpPr>
          <p:spPr>
            <a:xfrm>
              <a:off x="7380732" y="2179320"/>
              <a:ext cx="838200" cy="338455"/>
            </a:xfrm>
            <a:custGeom>
              <a:avLst/>
              <a:gdLst/>
              <a:ahLst/>
              <a:cxnLst/>
              <a:rect l="l" t="t" r="r" b="b"/>
              <a:pathLst>
                <a:path w="838200" h="338455">
                  <a:moveTo>
                    <a:pt x="0" y="338327"/>
                  </a:moveTo>
                  <a:lnTo>
                    <a:pt x="838200" y="338327"/>
                  </a:lnTo>
                  <a:lnTo>
                    <a:pt x="838200" y="0"/>
                  </a:lnTo>
                  <a:lnTo>
                    <a:pt x="0" y="0"/>
                  </a:lnTo>
                  <a:lnTo>
                    <a:pt x="0" y="338327"/>
                  </a:lnTo>
                  <a:close/>
                </a:path>
              </a:pathLst>
            </a:custGeom>
            <a:ln w="6349">
              <a:solidFill>
                <a:srgbClr val="A6A6A6"/>
              </a:solidFill>
            </a:ln>
          </p:spPr>
          <p:txBody>
            <a:bodyPr wrap="square" lIns="0" tIns="0" rIns="0" bIns="0" rtlCol="0"/>
            <a:lstStyle/>
            <a:p>
              <a:endParaRPr/>
            </a:p>
          </p:txBody>
        </p:sp>
      </p:grpSp>
      <p:sp>
        <p:nvSpPr>
          <p:cNvPr id="28" name="object 28"/>
          <p:cNvSpPr/>
          <p:nvPr/>
        </p:nvSpPr>
        <p:spPr>
          <a:xfrm>
            <a:off x="9121141" y="1176527"/>
            <a:ext cx="894715" cy="210820"/>
          </a:xfrm>
          <a:custGeom>
            <a:avLst/>
            <a:gdLst/>
            <a:ahLst/>
            <a:cxnLst/>
            <a:rect l="l" t="t" r="r" b="b"/>
            <a:pathLst>
              <a:path w="894715" h="210819">
                <a:moveTo>
                  <a:pt x="894588" y="0"/>
                </a:moveTo>
                <a:lnTo>
                  <a:pt x="0" y="0"/>
                </a:lnTo>
                <a:lnTo>
                  <a:pt x="0" y="210312"/>
                </a:lnTo>
                <a:lnTo>
                  <a:pt x="894588" y="210312"/>
                </a:lnTo>
                <a:lnTo>
                  <a:pt x="894588" y="0"/>
                </a:lnTo>
                <a:close/>
              </a:path>
            </a:pathLst>
          </a:custGeom>
          <a:solidFill>
            <a:srgbClr val="FFFFFF"/>
          </a:solidFill>
        </p:spPr>
        <p:txBody>
          <a:bodyPr wrap="square" lIns="0" tIns="0" rIns="0" bIns="0" rtlCol="0"/>
          <a:lstStyle/>
          <a:p>
            <a:endParaRPr/>
          </a:p>
        </p:txBody>
      </p:sp>
      <p:sp>
        <p:nvSpPr>
          <p:cNvPr id="29" name="object 29"/>
          <p:cNvSpPr txBox="1"/>
          <p:nvPr/>
        </p:nvSpPr>
        <p:spPr>
          <a:xfrm>
            <a:off x="9121141" y="1176528"/>
            <a:ext cx="894715" cy="155171"/>
          </a:xfrm>
          <a:prstGeom prst="rect">
            <a:avLst/>
          </a:prstGeom>
        </p:spPr>
        <p:txBody>
          <a:bodyPr vert="horz" wrap="square" lIns="0" tIns="31750" rIns="0" bIns="0" rtlCol="0">
            <a:spAutoFit/>
          </a:bodyPr>
          <a:lstStyle/>
          <a:p>
            <a:pPr marL="92710">
              <a:spcBef>
                <a:spcPts val="250"/>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30" name="object 30"/>
          <p:cNvPicPr/>
          <p:nvPr/>
        </p:nvPicPr>
        <p:blipFill>
          <a:blip r:embed="rId12" cstate="print"/>
          <a:stretch>
            <a:fillRect/>
          </a:stretch>
        </p:blipFill>
        <p:spPr>
          <a:xfrm>
            <a:off x="8990077" y="1193292"/>
            <a:ext cx="185927" cy="185927"/>
          </a:xfrm>
          <a:prstGeom prst="rect">
            <a:avLst/>
          </a:prstGeom>
        </p:spPr>
      </p:pic>
      <p:grpSp>
        <p:nvGrpSpPr>
          <p:cNvPr id="31" name="object 31"/>
          <p:cNvGrpSpPr/>
          <p:nvPr/>
        </p:nvGrpSpPr>
        <p:grpSpPr>
          <a:xfrm>
            <a:off x="8971660" y="943228"/>
            <a:ext cx="204470" cy="128270"/>
            <a:chOff x="7447660" y="943228"/>
            <a:chExt cx="204470" cy="128270"/>
          </a:xfrm>
        </p:grpSpPr>
        <p:pic>
          <p:nvPicPr>
            <p:cNvPr id="32" name="object 32"/>
            <p:cNvPicPr/>
            <p:nvPr/>
          </p:nvPicPr>
          <p:blipFill>
            <a:blip r:embed="rId13" cstate="print"/>
            <a:stretch>
              <a:fillRect/>
            </a:stretch>
          </p:blipFill>
          <p:spPr>
            <a:xfrm>
              <a:off x="7450835" y="946403"/>
              <a:ext cx="198120" cy="121920"/>
            </a:xfrm>
            <a:prstGeom prst="rect">
              <a:avLst/>
            </a:prstGeom>
          </p:spPr>
        </p:pic>
        <p:sp>
          <p:nvSpPr>
            <p:cNvPr id="33" name="object 33"/>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34" name="object 34"/>
          <p:cNvSpPr txBox="1"/>
          <p:nvPr/>
        </p:nvSpPr>
        <p:spPr>
          <a:xfrm>
            <a:off x="4187444" y="477140"/>
            <a:ext cx="6256020" cy="611505"/>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小売・流通業サプライチェーンのデジタル通貨決済</a:t>
            </a:r>
            <a:endParaRPr>
              <a:latin typeface="メイリオ"/>
              <a:cs typeface="メイリオ"/>
            </a:endParaRPr>
          </a:p>
          <a:p>
            <a:pPr marR="5080" algn="r">
              <a:spcBef>
                <a:spcPts val="1490"/>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35" name="object 35"/>
          <p:cNvPicPr/>
          <p:nvPr/>
        </p:nvPicPr>
        <p:blipFill>
          <a:blip r:embed="rId14" cstate="print"/>
          <a:stretch>
            <a:fillRect/>
          </a:stretch>
        </p:blipFill>
        <p:spPr>
          <a:xfrm>
            <a:off x="3916679" y="501395"/>
            <a:ext cx="182880" cy="210312"/>
          </a:xfrm>
          <a:prstGeom prst="rect">
            <a:avLst/>
          </a:prstGeom>
        </p:spPr>
      </p:pic>
      <p:sp>
        <p:nvSpPr>
          <p:cNvPr id="36" name="object 36"/>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8</a:t>
            </a:r>
            <a:endParaRPr sz="1400">
              <a:latin typeface="Calibri"/>
              <a:cs typeface="Calibri"/>
            </a:endParaRPr>
          </a:p>
        </p:txBody>
      </p:sp>
      <p:pic>
        <p:nvPicPr>
          <p:cNvPr id="37" name="object 37"/>
          <p:cNvPicPr/>
          <p:nvPr/>
        </p:nvPicPr>
        <p:blipFill>
          <a:blip r:embed="rId15" cstate="print"/>
          <a:stretch>
            <a:fillRect/>
          </a:stretch>
        </p:blipFill>
        <p:spPr>
          <a:xfrm>
            <a:off x="2191512" y="1481327"/>
            <a:ext cx="3813048" cy="580644"/>
          </a:xfrm>
          <a:prstGeom prst="rect">
            <a:avLst/>
          </a:prstGeom>
        </p:spPr>
      </p:pic>
      <p:sp>
        <p:nvSpPr>
          <p:cNvPr id="38" name="object 38"/>
          <p:cNvSpPr txBox="1"/>
          <p:nvPr/>
        </p:nvSpPr>
        <p:spPr>
          <a:xfrm>
            <a:off x="2271167" y="1511885"/>
            <a:ext cx="3573145" cy="485775"/>
          </a:xfrm>
          <a:prstGeom prst="rect">
            <a:avLst/>
          </a:prstGeom>
        </p:spPr>
        <p:txBody>
          <a:bodyPr vert="horz" wrap="square" lIns="0" tIns="10795" rIns="0" bIns="0" rtlCol="0">
            <a:spAutoFit/>
          </a:bodyPr>
          <a:lstStyle/>
          <a:p>
            <a:pPr marL="12700" marR="5080">
              <a:lnSpc>
                <a:spcPct val="101099"/>
              </a:lnSpc>
              <a:spcBef>
                <a:spcPts val="85"/>
              </a:spcBef>
            </a:pPr>
            <a:r>
              <a:rPr sz="1000" i="1" spc="-15" dirty="0">
                <a:latin typeface="メイリオ"/>
                <a:cs typeface="メイリオ"/>
              </a:rPr>
              <a:t>サプライチェーン上の物流、受発</a:t>
            </a:r>
            <a:r>
              <a:rPr sz="1000" i="1" spc="-10" dirty="0">
                <a:latin typeface="メイリオ"/>
                <a:cs typeface="メイリオ"/>
              </a:rPr>
              <a:t>注</a:t>
            </a:r>
            <a:r>
              <a:rPr sz="1000" i="1" spc="-15" dirty="0">
                <a:latin typeface="メイリオ"/>
                <a:cs typeface="メイリオ"/>
              </a:rPr>
              <a:t>等の</a:t>
            </a:r>
            <a:r>
              <a:rPr sz="1000" i="1" spc="-10" dirty="0">
                <a:latin typeface="メイリオ"/>
                <a:cs typeface="メイリオ"/>
              </a:rPr>
              <a:t>商</a:t>
            </a:r>
            <a:r>
              <a:rPr sz="1000" i="1" spc="-15" dirty="0">
                <a:latin typeface="メイリオ"/>
                <a:cs typeface="メイリオ"/>
              </a:rPr>
              <a:t>流と</a:t>
            </a:r>
            <a:r>
              <a:rPr sz="1000" i="1" spc="-10" dirty="0">
                <a:latin typeface="メイリオ"/>
                <a:cs typeface="メイリオ"/>
              </a:rPr>
              <a:t>、</a:t>
            </a:r>
            <a:r>
              <a:rPr sz="1000" i="1" spc="-15" dirty="0">
                <a:latin typeface="メイリオ"/>
                <a:cs typeface="メイリオ"/>
              </a:rPr>
              <a:t>お金</a:t>
            </a:r>
            <a:r>
              <a:rPr sz="1000" i="1" spc="-10" dirty="0">
                <a:latin typeface="メイリオ"/>
                <a:cs typeface="メイリオ"/>
              </a:rPr>
              <a:t>の</a:t>
            </a:r>
            <a:r>
              <a:rPr sz="1000" i="1" spc="-15" dirty="0">
                <a:latin typeface="メイリオ"/>
                <a:cs typeface="メイリオ"/>
              </a:rPr>
              <a:t>動き</a:t>
            </a:r>
            <a:r>
              <a:rPr sz="1000" i="1" spc="-50" dirty="0">
                <a:latin typeface="メイリオ"/>
                <a:cs typeface="メイリオ"/>
              </a:rPr>
              <a:t>は</a:t>
            </a:r>
            <a:r>
              <a:rPr sz="1000" i="1" spc="-10" dirty="0">
                <a:latin typeface="メイリオ"/>
                <a:cs typeface="メイリオ"/>
              </a:rPr>
              <a:t>非同期。各種精算は月締めが基本</a:t>
            </a:r>
            <a:r>
              <a:rPr sz="1000" i="1" dirty="0">
                <a:latin typeface="メイリオ"/>
                <a:cs typeface="メイリオ"/>
              </a:rPr>
              <a:t>で</a:t>
            </a:r>
            <a:r>
              <a:rPr sz="1000" i="1" spc="-10" dirty="0">
                <a:latin typeface="メイリオ"/>
                <a:cs typeface="メイリオ"/>
              </a:rPr>
              <a:t>、売</a:t>
            </a:r>
            <a:r>
              <a:rPr sz="1000" i="1" dirty="0">
                <a:latin typeface="メイリオ"/>
                <a:cs typeface="メイリオ"/>
              </a:rPr>
              <a:t>掛</a:t>
            </a:r>
            <a:r>
              <a:rPr sz="1000" i="1" spc="-10" dirty="0">
                <a:latin typeface="メイリオ"/>
                <a:cs typeface="メイリオ"/>
              </a:rPr>
              <a:t>買掛</a:t>
            </a:r>
            <a:r>
              <a:rPr sz="1000" i="1" dirty="0">
                <a:latin typeface="メイリオ"/>
                <a:cs typeface="メイリオ"/>
              </a:rPr>
              <a:t>の</a:t>
            </a:r>
            <a:r>
              <a:rPr sz="1000" i="1" spc="-10" dirty="0">
                <a:latin typeface="メイリオ"/>
                <a:cs typeface="メイリオ"/>
              </a:rPr>
              <a:t>管理</a:t>
            </a:r>
            <a:r>
              <a:rPr sz="1000" i="1" dirty="0">
                <a:latin typeface="メイリオ"/>
                <a:cs typeface="メイリオ"/>
              </a:rPr>
              <a:t>や</a:t>
            </a:r>
            <a:r>
              <a:rPr sz="1000" i="1" spc="-10" dirty="0">
                <a:latin typeface="メイリオ"/>
                <a:cs typeface="メイリオ"/>
              </a:rPr>
              <a:t>、</a:t>
            </a:r>
            <a:r>
              <a:rPr sz="1000" i="1" spc="-50" dirty="0">
                <a:latin typeface="メイリオ"/>
                <a:cs typeface="メイリオ"/>
              </a:rPr>
              <a:t>請</a:t>
            </a:r>
            <a:r>
              <a:rPr sz="1000" i="1" spc="500" dirty="0">
                <a:latin typeface="メイリオ"/>
                <a:cs typeface="メイリオ"/>
              </a:rPr>
              <a:t> </a:t>
            </a:r>
            <a:r>
              <a:rPr sz="1000" i="1" spc="-10" dirty="0">
                <a:latin typeface="メイリオ"/>
                <a:cs typeface="メイリオ"/>
              </a:rPr>
              <a:t>求・照合・支払業務等が煩</a:t>
            </a:r>
            <a:r>
              <a:rPr sz="1000" i="1" spc="-50" dirty="0">
                <a:latin typeface="メイリオ"/>
                <a:cs typeface="メイリオ"/>
              </a:rPr>
              <a:t>雑</a:t>
            </a:r>
            <a:endParaRPr sz="1000">
              <a:latin typeface="メイリオ"/>
              <a:cs typeface="メイリオ"/>
            </a:endParaRPr>
          </a:p>
        </p:txBody>
      </p:sp>
      <p:pic>
        <p:nvPicPr>
          <p:cNvPr id="39" name="object 39"/>
          <p:cNvPicPr/>
          <p:nvPr/>
        </p:nvPicPr>
        <p:blipFill>
          <a:blip r:embed="rId16" cstate="print"/>
          <a:stretch>
            <a:fillRect/>
          </a:stretch>
        </p:blipFill>
        <p:spPr>
          <a:xfrm>
            <a:off x="6262116" y="1481327"/>
            <a:ext cx="3813047" cy="580644"/>
          </a:xfrm>
          <a:prstGeom prst="rect">
            <a:avLst/>
          </a:prstGeom>
        </p:spPr>
      </p:pic>
      <p:sp>
        <p:nvSpPr>
          <p:cNvPr id="40" name="object 40"/>
          <p:cNvSpPr txBox="1"/>
          <p:nvPr/>
        </p:nvSpPr>
        <p:spPr>
          <a:xfrm>
            <a:off x="6342380" y="1511884"/>
            <a:ext cx="3573145" cy="656590"/>
          </a:xfrm>
          <a:prstGeom prst="rect">
            <a:avLst/>
          </a:prstGeom>
        </p:spPr>
        <p:txBody>
          <a:bodyPr vert="horz" wrap="square" lIns="0" tIns="10795" rIns="0" bIns="0" rtlCol="0">
            <a:spAutoFit/>
          </a:bodyPr>
          <a:lstStyle/>
          <a:p>
            <a:pPr marL="12700" marR="5080" algn="just">
              <a:lnSpc>
                <a:spcPct val="101099"/>
              </a:lnSpc>
              <a:spcBef>
                <a:spcPts val="85"/>
              </a:spcBef>
            </a:pPr>
            <a:r>
              <a:rPr sz="1000" i="1" spc="-15" dirty="0">
                <a:latin typeface="メイリオ"/>
                <a:cs typeface="メイリオ"/>
              </a:rPr>
              <a:t>サプライチェーン上の物の動きを</a:t>
            </a:r>
            <a:r>
              <a:rPr sz="1000" i="1" spc="-10" dirty="0">
                <a:latin typeface="メイリオ"/>
                <a:cs typeface="メイリオ"/>
              </a:rPr>
              <a:t>ト</a:t>
            </a:r>
            <a:r>
              <a:rPr sz="1000" i="1" spc="-15" dirty="0">
                <a:latin typeface="メイリオ"/>
                <a:cs typeface="メイリオ"/>
              </a:rPr>
              <a:t>リガ</a:t>
            </a:r>
            <a:r>
              <a:rPr sz="1000" i="1" spc="-10" dirty="0">
                <a:latin typeface="メイリオ"/>
                <a:cs typeface="メイリオ"/>
              </a:rPr>
              <a:t>ー</a:t>
            </a:r>
            <a:r>
              <a:rPr sz="1000" i="1" spc="-15" dirty="0">
                <a:latin typeface="メイリオ"/>
                <a:cs typeface="メイリオ"/>
              </a:rPr>
              <a:t>に、</a:t>
            </a:r>
            <a:r>
              <a:rPr sz="1000" i="1" spc="-10" dirty="0">
                <a:latin typeface="メイリオ"/>
                <a:cs typeface="メイリオ"/>
              </a:rPr>
              <a:t>ス</a:t>
            </a:r>
            <a:r>
              <a:rPr sz="1000" i="1" spc="-15" dirty="0">
                <a:latin typeface="メイリオ"/>
                <a:cs typeface="メイリオ"/>
              </a:rPr>
              <a:t>マー</a:t>
            </a:r>
            <a:r>
              <a:rPr sz="1000" i="1" spc="-10" dirty="0">
                <a:latin typeface="メイリオ"/>
                <a:cs typeface="メイリオ"/>
              </a:rPr>
              <a:t>ト</a:t>
            </a:r>
            <a:r>
              <a:rPr sz="1000" i="1" spc="-15" dirty="0">
                <a:latin typeface="メイリオ"/>
                <a:cs typeface="メイリオ"/>
              </a:rPr>
              <a:t>コン</a:t>
            </a:r>
            <a:r>
              <a:rPr sz="1000" i="1" spc="-50" dirty="0">
                <a:latin typeface="メイリオ"/>
                <a:cs typeface="メイリオ"/>
              </a:rPr>
              <a:t>ト</a:t>
            </a:r>
            <a:r>
              <a:rPr sz="1000" i="1" spc="-10" dirty="0">
                <a:latin typeface="メイリオ"/>
                <a:cs typeface="メイリオ"/>
              </a:rPr>
              <a:t>ラクトによって自動でデジタル通</a:t>
            </a:r>
            <a:r>
              <a:rPr sz="1000" i="1" dirty="0">
                <a:latin typeface="メイリオ"/>
                <a:cs typeface="メイリオ"/>
              </a:rPr>
              <a:t>貨</a:t>
            </a:r>
            <a:r>
              <a:rPr sz="1000" i="1" spc="-10" dirty="0">
                <a:latin typeface="メイリオ"/>
                <a:cs typeface="メイリオ"/>
              </a:rPr>
              <a:t>を移</a:t>
            </a:r>
            <a:r>
              <a:rPr sz="1000" i="1" dirty="0">
                <a:latin typeface="メイリオ"/>
                <a:cs typeface="メイリオ"/>
              </a:rPr>
              <a:t>転</a:t>
            </a:r>
            <a:r>
              <a:rPr sz="1000" i="1" spc="-10" dirty="0">
                <a:latin typeface="メイリオ"/>
                <a:cs typeface="メイリオ"/>
              </a:rPr>
              <a:t>させ</a:t>
            </a:r>
            <a:r>
              <a:rPr sz="1000" i="1" dirty="0">
                <a:latin typeface="メイリオ"/>
                <a:cs typeface="メイリオ"/>
              </a:rPr>
              <a:t>る</a:t>
            </a:r>
            <a:r>
              <a:rPr sz="1000" i="1" spc="-10" dirty="0">
                <a:latin typeface="メイリオ"/>
                <a:cs typeface="メイリオ"/>
              </a:rPr>
              <a:t>こと</a:t>
            </a:r>
            <a:r>
              <a:rPr sz="1000" i="1" dirty="0">
                <a:latin typeface="メイリオ"/>
                <a:cs typeface="メイリオ"/>
              </a:rPr>
              <a:t>で</a:t>
            </a:r>
            <a:r>
              <a:rPr sz="1000" i="1" spc="-10" dirty="0">
                <a:latin typeface="メイリオ"/>
                <a:cs typeface="メイリオ"/>
              </a:rPr>
              <a:t>、リ</a:t>
            </a:r>
            <a:r>
              <a:rPr sz="1000" i="1" spc="-50" dirty="0">
                <a:latin typeface="メイリオ"/>
                <a:cs typeface="メイリオ"/>
              </a:rPr>
              <a:t>ア</a:t>
            </a:r>
            <a:r>
              <a:rPr sz="1000" i="1" spc="-10" dirty="0">
                <a:latin typeface="メイリオ"/>
                <a:cs typeface="メイリオ"/>
              </a:rPr>
              <a:t>ルタイム決済、業務効率化を実</a:t>
            </a:r>
            <a:r>
              <a:rPr sz="1000" i="1" spc="-50" dirty="0">
                <a:latin typeface="メイリオ"/>
                <a:cs typeface="メイリオ"/>
              </a:rPr>
              <a:t>現</a:t>
            </a:r>
            <a:endParaRPr sz="1000">
              <a:latin typeface="メイリオ"/>
              <a:cs typeface="メイリオ"/>
            </a:endParaRPr>
          </a:p>
          <a:p>
            <a:pPr marR="321310" algn="r">
              <a:spcBef>
                <a:spcPts val="50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sp>
        <p:nvSpPr>
          <p:cNvPr id="41" name="object 41"/>
          <p:cNvSpPr txBox="1"/>
          <p:nvPr/>
        </p:nvSpPr>
        <p:spPr>
          <a:xfrm>
            <a:off x="6292596" y="2176273"/>
            <a:ext cx="2430780" cy="244939"/>
          </a:xfrm>
          <a:prstGeom prst="rect">
            <a:avLst/>
          </a:prstGeom>
          <a:ln w="6350">
            <a:solidFill>
              <a:srgbClr val="A6A6A6"/>
            </a:solidFill>
          </a:ln>
        </p:spPr>
        <p:txBody>
          <a:bodyPr vert="horz" wrap="square" lIns="0" tIns="82550" rIns="0" bIns="0" rtlCol="0">
            <a:spAutoFit/>
          </a:bodyPr>
          <a:lstStyle/>
          <a:p>
            <a:pPr marL="65405">
              <a:spcBef>
                <a:spcPts val="650"/>
              </a:spcBef>
            </a:pPr>
            <a:r>
              <a:rPr sz="1050" b="1" spc="-20" dirty="0">
                <a:latin typeface="メイリオ"/>
                <a:cs typeface="メイリオ"/>
              </a:rPr>
              <a:t>仕入先</a:t>
            </a:r>
            <a:endParaRPr sz="1050">
              <a:latin typeface="メイリオ"/>
              <a:cs typeface="メイリオ"/>
            </a:endParaRPr>
          </a:p>
        </p:txBody>
      </p:sp>
      <p:grpSp>
        <p:nvGrpSpPr>
          <p:cNvPr id="42" name="object 42"/>
          <p:cNvGrpSpPr/>
          <p:nvPr/>
        </p:nvGrpSpPr>
        <p:grpSpPr>
          <a:xfrm>
            <a:off x="6955536" y="3213990"/>
            <a:ext cx="1763395" cy="1252855"/>
            <a:chOff x="5431535" y="3213989"/>
            <a:chExt cx="1763395" cy="1252855"/>
          </a:xfrm>
        </p:grpSpPr>
        <p:pic>
          <p:nvPicPr>
            <p:cNvPr id="43" name="object 43"/>
            <p:cNvPicPr/>
            <p:nvPr/>
          </p:nvPicPr>
          <p:blipFill>
            <a:blip r:embed="rId17" cstate="print"/>
            <a:stretch>
              <a:fillRect/>
            </a:stretch>
          </p:blipFill>
          <p:spPr>
            <a:xfrm>
              <a:off x="5431535" y="4216908"/>
              <a:ext cx="312419" cy="249936"/>
            </a:xfrm>
            <a:prstGeom prst="rect">
              <a:avLst/>
            </a:prstGeom>
          </p:spPr>
        </p:pic>
        <p:sp>
          <p:nvSpPr>
            <p:cNvPr id="44" name="object 44"/>
            <p:cNvSpPr/>
            <p:nvPr/>
          </p:nvSpPr>
          <p:spPr>
            <a:xfrm>
              <a:off x="5929883" y="3217164"/>
              <a:ext cx="1262380" cy="338455"/>
            </a:xfrm>
            <a:custGeom>
              <a:avLst/>
              <a:gdLst/>
              <a:ahLst/>
              <a:cxnLst/>
              <a:rect l="l" t="t" r="r" b="b"/>
              <a:pathLst>
                <a:path w="1262379" h="338454">
                  <a:moveTo>
                    <a:pt x="0" y="338327"/>
                  </a:moveTo>
                  <a:lnTo>
                    <a:pt x="1261871" y="338327"/>
                  </a:lnTo>
                  <a:lnTo>
                    <a:pt x="1261871" y="0"/>
                  </a:lnTo>
                  <a:lnTo>
                    <a:pt x="0" y="0"/>
                  </a:lnTo>
                  <a:lnTo>
                    <a:pt x="0" y="338327"/>
                  </a:lnTo>
                  <a:close/>
                </a:path>
              </a:pathLst>
            </a:custGeom>
            <a:ln w="6350">
              <a:solidFill>
                <a:srgbClr val="A6A6A6"/>
              </a:solidFill>
            </a:ln>
          </p:spPr>
          <p:txBody>
            <a:bodyPr wrap="square" lIns="0" tIns="0" rIns="0" bIns="0" rtlCol="0"/>
            <a:lstStyle/>
            <a:p>
              <a:endParaRPr/>
            </a:p>
          </p:txBody>
        </p:sp>
        <p:pic>
          <p:nvPicPr>
            <p:cNvPr id="45" name="object 45"/>
            <p:cNvPicPr/>
            <p:nvPr/>
          </p:nvPicPr>
          <p:blipFill>
            <a:blip r:embed="rId18" cstate="print"/>
            <a:stretch>
              <a:fillRect/>
            </a:stretch>
          </p:blipFill>
          <p:spPr>
            <a:xfrm>
              <a:off x="6493728" y="3235452"/>
              <a:ext cx="281975" cy="312420"/>
            </a:xfrm>
            <a:prstGeom prst="rect">
              <a:avLst/>
            </a:prstGeom>
          </p:spPr>
        </p:pic>
      </p:grpSp>
      <p:sp>
        <p:nvSpPr>
          <p:cNvPr id="46" name="object 46"/>
          <p:cNvSpPr txBox="1"/>
          <p:nvPr/>
        </p:nvSpPr>
        <p:spPr>
          <a:xfrm>
            <a:off x="6412739" y="5028945"/>
            <a:ext cx="29400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店舗</a:t>
            </a:r>
            <a:endParaRPr sz="1050">
              <a:latin typeface="メイリオ"/>
              <a:cs typeface="メイリオ"/>
            </a:endParaRPr>
          </a:p>
        </p:txBody>
      </p:sp>
      <p:sp>
        <p:nvSpPr>
          <p:cNvPr id="47" name="object 47"/>
          <p:cNvSpPr txBox="1"/>
          <p:nvPr/>
        </p:nvSpPr>
        <p:spPr>
          <a:xfrm>
            <a:off x="7495160" y="3296868"/>
            <a:ext cx="294005" cy="175048"/>
          </a:xfrm>
          <a:prstGeom prst="rect">
            <a:avLst/>
          </a:prstGeom>
        </p:spPr>
        <p:txBody>
          <a:bodyPr vert="horz" wrap="square" lIns="0" tIns="13335" rIns="0" bIns="0" rtlCol="0">
            <a:spAutoFit/>
          </a:bodyPr>
          <a:lstStyle/>
          <a:p>
            <a:pPr marL="12700">
              <a:spcBef>
                <a:spcPts val="105"/>
              </a:spcBef>
            </a:pPr>
            <a:r>
              <a:rPr sz="1050" b="1" spc="-30" dirty="0">
                <a:latin typeface="メイリオ"/>
                <a:cs typeface="メイリオ"/>
              </a:rPr>
              <a:t>本部</a:t>
            </a:r>
            <a:endParaRPr sz="1050">
              <a:latin typeface="メイリオ"/>
              <a:cs typeface="メイリオ"/>
            </a:endParaRPr>
          </a:p>
        </p:txBody>
      </p:sp>
      <p:grpSp>
        <p:nvGrpSpPr>
          <p:cNvPr id="48" name="object 48"/>
          <p:cNvGrpSpPr/>
          <p:nvPr/>
        </p:nvGrpSpPr>
        <p:grpSpPr>
          <a:xfrm>
            <a:off x="8901556" y="4945254"/>
            <a:ext cx="844550" cy="344805"/>
            <a:chOff x="7377556" y="4945253"/>
            <a:chExt cx="844550" cy="344805"/>
          </a:xfrm>
        </p:grpSpPr>
        <p:pic>
          <p:nvPicPr>
            <p:cNvPr id="49" name="object 49"/>
            <p:cNvPicPr/>
            <p:nvPr/>
          </p:nvPicPr>
          <p:blipFill>
            <a:blip r:embed="rId19" cstate="print"/>
            <a:stretch>
              <a:fillRect/>
            </a:stretch>
          </p:blipFill>
          <p:spPr>
            <a:xfrm>
              <a:off x="7380731" y="4948428"/>
              <a:ext cx="838200" cy="338328"/>
            </a:xfrm>
            <a:prstGeom prst="rect">
              <a:avLst/>
            </a:prstGeom>
          </p:spPr>
        </p:pic>
        <p:sp>
          <p:nvSpPr>
            <p:cNvPr id="50" name="object 50"/>
            <p:cNvSpPr/>
            <p:nvPr/>
          </p:nvSpPr>
          <p:spPr>
            <a:xfrm>
              <a:off x="7380731" y="4948428"/>
              <a:ext cx="838200" cy="338455"/>
            </a:xfrm>
            <a:custGeom>
              <a:avLst/>
              <a:gdLst/>
              <a:ahLst/>
              <a:cxnLst/>
              <a:rect l="l" t="t" r="r" b="b"/>
              <a:pathLst>
                <a:path w="838200" h="338454">
                  <a:moveTo>
                    <a:pt x="0" y="338328"/>
                  </a:moveTo>
                  <a:lnTo>
                    <a:pt x="838200" y="338328"/>
                  </a:lnTo>
                  <a:lnTo>
                    <a:pt x="838200" y="0"/>
                  </a:lnTo>
                  <a:lnTo>
                    <a:pt x="0" y="0"/>
                  </a:lnTo>
                  <a:lnTo>
                    <a:pt x="0" y="338328"/>
                  </a:lnTo>
                  <a:close/>
                </a:path>
              </a:pathLst>
            </a:custGeom>
            <a:ln w="6350">
              <a:solidFill>
                <a:srgbClr val="A6A6A6"/>
              </a:solidFill>
            </a:ln>
          </p:spPr>
          <p:txBody>
            <a:bodyPr wrap="square" lIns="0" tIns="0" rIns="0" bIns="0" rtlCol="0"/>
            <a:lstStyle/>
            <a:p>
              <a:endParaRPr/>
            </a:p>
          </p:txBody>
        </p:sp>
      </p:grpSp>
      <p:sp>
        <p:nvSpPr>
          <p:cNvPr id="51" name="object 51"/>
          <p:cNvSpPr txBox="1"/>
          <p:nvPr/>
        </p:nvSpPr>
        <p:spPr>
          <a:xfrm>
            <a:off x="9362948" y="4882642"/>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売上入</a:t>
            </a:r>
            <a:r>
              <a:rPr sz="700" spc="-50" dirty="0">
                <a:latin typeface="メイリオ"/>
                <a:cs typeface="メイリオ"/>
              </a:rPr>
              <a:t>金</a:t>
            </a:r>
            <a:endParaRPr sz="700">
              <a:latin typeface="メイリオ"/>
              <a:cs typeface="メイリオ"/>
            </a:endParaRPr>
          </a:p>
        </p:txBody>
      </p:sp>
      <p:sp>
        <p:nvSpPr>
          <p:cNvPr id="52" name="object 52"/>
          <p:cNvSpPr txBox="1"/>
          <p:nvPr/>
        </p:nvSpPr>
        <p:spPr>
          <a:xfrm>
            <a:off x="9791828" y="2761868"/>
            <a:ext cx="379095" cy="227626"/>
          </a:xfrm>
          <a:prstGeom prst="rect">
            <a:avLst/>
          </a:prstGeom>
        </p:spPr>
        <p:txBody>
          <a:bodyPr vert="horz" wrap="square" lIns="0" tIns="12065" rIns="0" bIns="0" rtlCol="0">
            <a:spAutoFit/>
          </a:bodyPr>
          <a:lstStyle/>
          <a:p>
            <a:pPr marL="99060" marR="5080" indent="-86995">
              <a:spcBef>
                <a:spcPts val="95"/>
              </a:spcBef>
            </a:pPr>
            <a:r>
              <a:rPr sz="700" spc="-10" dirty="0">
                <a:latin typeface="メイリオ"/>
                <a:cs typeface="メイリオ"/>
              </a:rPr>
              <a:t>仕入代</a:t>
            </a:r>
            <a:r>
              <a:rPr sz="700" spc="-50" dirty="0">
                <a:latin typeface="メイリオ"/>
                <a:cs typeface="メイリオ"/>
              </a:rPr>
              <a:t>金</a:t>
            </a:r>
            <a:r>
              <a:rPr sz="700" spc="-10" dirty="0">
                <a:latin typeface="メイリオ"/>
                <a:cs typeface="メイリオ"/>
              </a:rPr>
              <a:t>支</a:t>
            </a:r>
            <a:r>
              <a:rPr sz="700" spc="-50" dirty="0">
                <a:latin typeface="メイリオ"/>
                <a:cs typeface="メイリオ"/>
              </a:rPr>
              <a:t>払</a:t>
            </a:r>
            <a:endParaRPr sz="700">
              <a:latin typeface="メイリオ"/>
              <a:cs typeface="メイリオ"/>
            </a:endParaRPr>
          </a:p>
        </p:txBody>
      </p:sp>
      <p:sp>
        <p:nvSpPr>
          <p:cNvPr id="53" name="object 53"/>
          <p:cNvSpPr txBox="1"/>
          <p:nvPr/>
        </p:nvSpPr>
        <p:spPr>
          <a:xfrm>
            <a:off x="6249162" y="464921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店舗発</a:t>
            </a:r>
            <a:r>
              <a:rPr sz="700" spc="-50" dirty="0">
                <a:latin typeface="メイリオ"/>
                <a:cs typeface="メイリオ"/>
              </a:rPr>
              <a:t>注</a:t>
            </a:r>
            <a:endParaRPr sz="700">
              <a:latin typeface="メイリオ"/>
              <a:cs typeface="メイリオ"/>
            </a:endParaRPr>
          </a:p>
        </p:txBody>
      </p:sp>
      <p:grpSp>
        <p:nvGrpSpPr>
          <p:cNvPr id="54" name="object 54"/>
          <p:cNvGrpSpPr/>
          <p:nvPr/>
        </p:nvGrpSpPr>
        <p:grpSpPr>
          <a:xfrm>
            <a:off x="7476744" y="4210811"/>
            <a:ext cx="265430" cy="218440"/>
            <a:chOff x="5952744" y="4210811"/>
            <a:chExt cx="265430" cy="218440"/>
          </a:xfrm>
        </p:grpSpPr>
        <p:pic>
          <p:nvPicPr>
            <p:cNvPr id="55" name="object 55"/>
            <p:cNvPicPr/>
            <p:nvPr/>
          </p:nvPicPr>
          <p:blipFill>
            <a:blip r:embed="rId20" cstate="print"/>
            <a:stretch>
              <a:fillRect/>
            </a:stretch>
          </p:blipFill>
          <p:spPr>
            <a:xfrm>
              <a:off x="5952744" y="4305299"/>
              <a:ext cx="158496" cy="123443"/>
            </a:xfrm>
            <a:prstGeom prst="rect">
              <a:avLst/>
            </a:prstGeom>
          </p:spPr>
        </p:pic>
        <p:pic>
          <p:nvPicPr>
            <p:cNvPr id="56" name="object 56"/>
            <p:cNvPicPr/>
            <p:nvPr/>
          </p:nvPicPr>
          <p:blipFill>
            <a:blip r:embed="rId20" cstate="print"/>
            <a:stretch>
              <a:fillRect/>
            </a:stretch>
          </p:blipFill>
          <p:spPr>
            <a:xfrm>
              <a:off x="6059424" y="4305299"/>
              <a:ext cx="158496" cy="123443"/>
            </a:xfrm>
            <a:prstGeom prst="rect">
              <a:avLst/>
            </a:prstGeom>
          </p:spPr>
        </p:pic>
        <p:pic>
          <p:nvPicPr>
            <p:cNvPr id="57" name="object 57"/>
            <p:cNvPicPr/>
            <p:nvPr/>
          </p:nvPicPr>
          <p:blipFill>
            <a:blip r:embed="rId20" cstate="print"/>
            <a:stretch>
              <a:fillRect/>
            </a:stretch>
          </p:blipFill>
          <p:spPr>
            <a:xfrm>
              <a:off x="6021324" y="4210811"/>
              <a:ext cx="160020" cy="123443"/>
            </a:xfrm>
            <a:prstGeom prst="rect">
              <a:avLst/>
            </a:prstGeom>
          </p:spPr>
        </p:pic>
      </p:grpSp>
      <p:sp>
        <p:nvSpPr>
          <p:cNvPr id="58" name="object 58"/>
          <p:cNvSpPr txBox="1"/>
          <p:nvPr/>
        </p:nvSpPr>
        <p:spPr>
          <a:xfrm>
            <a:off x="7265670" y="4012185"/>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59" name="object 59"/>
          <p:cNvGrpSpPr/>
          <p:nvPr/>
        </p:nvGrpSpPr>
        <p:grpSpPr>
          <a:xfrm>
            <a:off x="7423403" y="2697353"/>
            <a:ext cx="2322830" cy="2129155"/>
            <a:chOff x="5899403" y="2697352"/>
            <a:chExt cx="2322830" cy="2129155"/>
          </a:xfrm>
        </p:grpSpPr>
        <p:pic>
          <p:nvPicPr>
            <p:cNvPr id="60" name="object 60"/>
            <p:cNvPicPr/>
            <p:nvPr/>
          </p:nvPicPr>
          <p:blipFill>
            <a:blip r:embed="rId21" cstate="print"/>
            <a:stretch>
              <a:fillRect/>
            </a:stretch>
          </p:blipFill>
          <p:spPr>
            <a:xfrm>
              <a:off x="5899403" y="4544567"/>
              <a:ext cx="304800" cy="281939"/>
            </a:xfrm>
            <a:prstGeom prst="rect">
              <a:avLst/>
            </a:prstGeom>
          </p:spPr>
        </p:pic>
        <p:pic>
          <p:nvPicPr>
            <p:cNvPr id="61" name="object 61"/>
            <p:cNvPicPr/>
            <p:nvPr/>
          </p:nvPicPr>
          <p:blipFill>
            <a:blip r:embed="rId8" cstate="print"/>
            <a:stretch>
              <a:fillRect/>
            </a:stretch>
          </p:blipFill>
          <p:spPr>
            <a:xfrm>
              <a:off x="6070091" y="4543044"/>
              <a:ext cx="192024" cy="149351"/>
            </a:xfrm>
            <a:prstGeom prst="rect">
              <a:avLst/>
            </a:prstGeom>
          </p:spPr>
        </p:pic>
        <p:pic>
          <p:nvPicPr>
            <p:cNvPr id="62" name="object 62"/>
            <p:cNvPicPr/>
            <p:nvPr/>
          </p:nvPicPr>
          <p:blipFill>
            <a:blip r:embed="rId22" cstate="print"/>
            <a:stretch>
              <a:fillRect/>
            </a:stretch>
          </p:blipFill>
          <p:spPr>
            <a:xfrm>
              <a:off x="7380731" y="2700527"/>
              <a:ext cx="838200" cy="336803"/>
            </a:xfrm>
            <a:prstGeom prst="rect">
              <a:avLst/>
            </a:prstGeom>
          </p:spPr>
        </p:pic>
        <p:sp>
          <p:nvSpPr>
            <p:cNvPr id="63" name="object 63"/>
            <p:cNvSpPr/>
            <p:nvPr/>
          </p:nvSpPr>
          <p:spPr>
            <a:xfrm>
              <a:off x="7380731" y="2700527"/>
              <a:ext cx="838200" cy="337185"/>
            </a:xfrm>
            <a:custGeom>
              <a:avLst/>
              <a:gdLst/>
              <a:ahLst/>
              <a:cxnLst/>
              <a:rect l="l" t="t" r="r" b="b"/>
              <a:pathLst>
                <a:path w="838200" h="337185">
                  <a:moveTo>
                    <a:pt x="0" y="336803"/>
                  </a:moveTo>
                  <a:lnTo>
                    <a:pt x="838200" y="336803"/>
                  </a:lnTo>
                  <a:lnTo>
                    <a:pt x="838200" y="0"/>
                  </a:lnTo>
                  <a:lnTo>
                    <a:pt x="0" y="0"/>
                  </a:lnTo>
                  <a:lnTo>
                    <a:pt x="0" y="336803"/>
                  </a:lnTo>
                  <a:close/>
                </a:path>
              </a:pathLst>
            </a:custGeom>
            <a:ln w="6350">
              <a:solidFill>
                <a:srgbClr val="A6A6A6"/>
              </a:solidFill>
            </a:ln>
          </p:spPr>
          <p:txBody>
            <a:bodyPr wrap="square" lIns="0" tIns="0" rIns="0" bIns="0" rtlCol="0"/>
            <a:lstStyle/>
            <a:p>
              <a:endParaRPr/>
            </a:p>
          </p:txBody>
        </p:sp>
      </p:grpSp>
      <p:sp>
        <p:nvSpPr>
          <p:cNvPr id="64" name="object 64"/>
          <p:cNvSpPr txBox="1"/>
          <p:nvPr/>
        </p:nvSpPr>
        <p:spPr>
          <a:xfrm>
            <a:off x="6704077" y="2691383"/>
            <a:ext cx="1289685" cy="251992"/>
          </a:xfrm>
          <a:prstGeom prst="rect">
            <a:avLst/>
          </a:prstGeom>
          <a:ln w="6350">
            <a:solidFill>
              <a:srgbClr val="A6A6A6"/>
            </a:solidFill>
          </a:ln>
        </p:spPr>
        <p:txBody>
          <a:bodyPr vert="horz" wrap="square" lIns="0" tIns="89535" rIns="0" bIns="0" rtlCol="0">
            <a:spAutoFit/>
          </a:bodyPr>
          <a:lstStyle/>
          <a:p>
            <a:pPr marL="20955">
              <a:spcBef>
                <a:spcPts val="705"/>
              </a:spcBef>
              <a:tabLst>
                <a:tab pos="697230" algn="l"/>
              </a:tabLst>
            </a:pPr>
            <a:r>
              <a:rPr sz="1050" b="1" spc="-25" dirty="0">
                <a:latin typeface="メイリオ"/>
                <a:cs typeface="メイリオ"/>
              </a:rPr>
              <a:t>3PL</a:t>
            </a:r>
            <a:r>
              <a:rPr sz="1050" b="1" dirty="0">
                <a:latin typeface="メイリオ"/>
                <a:cs typeface="メイリオ"/>
              </a:rPr>
              <a:t>	</a:t>
            </a:r>
            <a:r>
              <a:rPr sz="1050" spc="-15" baseline="7936" dirty="0">
                <a:latin typeface="メイリオ"/>
                <a:cs typeface="メイリオ"/>
              </a:rPr>
              <a:t>DC納</a:t>
            </a:r>
            <a:r>
              <a:rPr sz="1050" spc="-75" baseline="7936" dirty="0">
                <a:latin typeface="メイリオ"/>
                <a:cs typeface="メイリオ"/>
              </a:rPr>
              <a:t>品</a:t>
            </a:r>
            <a:endParaRPr sz="1050" baseline="7936">
              <a:latin typeface="メイリオ"/>
              <a:cs typeface="メイリオ"/>
            </a:endParaRPr>
          </a:p>
        </p:txBody>
      </p:sp>
      <p:sp>
        <p:nvSpPr>
          <p:cNvPr id="65" name="object 65"/>
          <p:cNvSpPr txBox="1"/>
          <p:nvPr/>
        </p:nvSpPr>
        <p:spPr>
          <a:xfrm>
            <a:off x="8648193" y="2472055"/>
            <a:ext cx="50101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p:txBody>
      </p:sp>
      <p:sp>
        <p:nvSpPr>
          <p:cNvPr id="66" name="object 66"/>
          <p:cNvSpPr txBox="1"/>
          <p:nvPr/>
        </p:nvSpPr>
        <p:spPr>
          <a:xfrm>
            <a:off x="8648193" y="2578736"/>
            <a:ext cx="501015" cy="119905"/>
          </a:xfrm>
          <a:prstGeom prst="rect">
            <a:avLst/>
          </a:prstGeom>
        </p:spPr>
        <p:txBody>
          <a:bodyPr vert="horz" wrap="square" lIns="0" tIns="12065" rIns="0" bIns="0" rtlCol="0">
            <a:spAutoFit/>
          </a:bodyPr>
          <a:lstStyle/>
          <a:p>
            <a:pPr marL="12700">
              <a:spcBef>
                <a:spcPts val="95"/>
              </a:spcBef>
            </a:pPr>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sp>
        <p:nvSpPr>
          <p:cNvPr id="67" name="object 67"/>
          <p:cNvSpPr txBox="1"/>
          <p:nvPr/>
        </p:nvSpPr>
        <p:spPr>
          <a:xfrm>
            <a:off x="6300979" y="4158488"/>
            <a:ext cx="381635" cy="346710"/>
          </a:xfrm>
          <a:prstGeom prst="rect">
            <a:avLst/>
          </a:prstGeom>
        </p:spPr>
        <p:txBody>
          <a:bodyPr vert="horz" wrap="square" lIns="0" tIns="13335" rIns="0" bIns="0" rtlCol="0">
            <a:spAutoFit/>
          </a:bodyPr>
          <a:lstStyle/>
          <a:p>
            <a:pPr marL="90170">
              <a:spcBef>
                <a:spcPts val="105"/>
              </a:spcBef>
            </a:pPr>
            <a:r>
              <a:rPr sz="1050" b="1" spc="-25" dirty="0">
                <a:latin typeface="メイリオ"/>
                <a:cs typeface="メイリオ"/>
              </a:rPr>
              <a:t>DC</a:t>
            </a:r>
            <a:endParaRPr sz="1050">
              <a:latin typeface="メイリオ"/>
              <a:cs typeface="メイリオ"/>
            </a:endParaRPr>
          </a:p>
          <a:p>
            <a:pPr marL="12700"/>
            <a:r>
              <a:rPr sz="1050" spc="-20" dirty="0">
                <a:latin typeface="メイリオ"/>
                <a:cs typeface="メイリオ"/>
              </a:rPr>
              <a:t>(3PL)</a:t>
            </a:r>
            <a:endParaRPr sz="1050">
              <a:latin typeface="メイリオ"/>
              <a:cs typeface="メイリオ"/>
            </a:endParaRPr>
          </a:p>
        </p:txBody>
      </p:sp>
      <p:grpSp>
        <p:nvGrpSpPr>
          <p:cNvPr id="68" name="object 68"/>
          <p:cNvGrpSpPr/>
          <p:nvPr/>
        </p:nvGrpSpPr>
        <p:grpSpPr>
          <a:xfrm>
            <a:off x="8901556" y="3457956"/>
            <a:ext cx="844550" cy="1047115"/>
            <a:chOff x="7377556" y="3457955"/>
            <a:chExt cx="844550" cy="1047115"/>
          </a:xfrm>
        </p:grpSpPr>
        <p:sp>
          <p:nvSpPr>
            <p:cNvPr id="69" name="object 69"/>
            <p:cNvSpPr/>
            <p:nvPr/>
          </p:nvSpPr>
          <p:spPr>
            <a:xfrm>
              <a:off x="7470647" y="3457955"/>
              <a:ext cx="76200" cy="305435"/>
            </a:xfrm>
            <a:custGeom>
              <a:avLst/>
              <a:gdLst/>
              <a:ahLst/>
              <a:cxnLst/>
              <a:rect l="l" t="t" r="r" b="b"/>
              <a:pathLst>
                <a:path w="76200" h="305435">
                  <a:moveTo>
                    <a:pt x="31750" y="229235"/>
                  </a:moveTo>
                  <a:lnTo>
                    <a:pt x="0" y="229235"/>
                  </a:lnTo>
                  <a:lnTo>
                    <a:pt x="38100" y="305435"/>
                  </a:lnTo>
                  <a:lnTo>
                    <a:pt x="69850" y="241935"/>
                  </a:lnTo>
                  <a:lnTo>
                    <a:pt x="31750" y="241935"/>
                  </a:lnTo>
                  <a:lnTo>
                    <a:pt x="31750" y="229235"/>
                  </a:lnTo>
                  <a:close/>
                </a:path>
                <a:path w="76200" h="305435">
                  <a:moveTo>
                    <a:pt x="44450" y="0"/>
                  </a:moveTo>
                  <a:lnTo>
                    <a:pt x="31750" y="0"/>
                  </a:lnTo>
                  <a:lnTo>
                    <a:pt x="31750" y="241935"/>
                  </a:lnTo>
                  <a:lnTo>
                    <a:pt x="44450" y="241935"/>
                  </a:lnTo>
                  <a:lnTo>
                    <a:pt x="44450" y="0"/>
                  </a:lnTo>
                  <a:close/>
                </a:path>
                <a:path w="76200" h="305435">
                  <a:moveTo>
                    <a:pt x="76200" y="229235"/>
                  </a:moveTo>
                  <a:lnTo>
                    <a:pt x="44450" y="229235"/>
                  </a:lnTo>
                  <a:lnTo>
                    <a:pt x="44450" y="241935"/>
                  </a:lnTo>
                  <a:lnTo>
                    <a:pt x="69850" y="241935"/>
                  </a:lnTo>
                  <a:lnTo>
                    <a:pt x="76200" y="229235"/>
                  </a:lnTo>
                  <a:close/>
                </a:path>
              </a:pathLst>
            </a:custGeom>
            <a:solidFill>
              <a:srgbClr val="A6A6A6"/>
            </a:solidFill>
          </p:spPr>
          <p:txBody>
            <a:bodyPr wrap="square" lIns="0" tIns="0" rIns="0" bIns="0" rtlCol="0"/>
            <a:lstStyle/>
            <a:p>
              <a:endParaRPr/>
            </a:p>
          </p:txBody>
        </p:sp>
        <p:pic>
          <p:nvPicPr>
            <p:cNvPr id="70" name="object 70"/>
            <p:cNvPicPr/>
            <p:nvPr/>
          </p:nvPicPr>
          <p:blipFill>
            <a:blip r:embed="rId23" cstate="print"/>
            <a:stretch>
              <a:fillRect/>
            </a:stretch>
          </p:blipFill>
          <p:spPr>
            <a:xfrm>
              <a:off x="7380731" y="4163568"/>
              <a:ext cx="838200" cy="338328"/>
            </a:xfrm>
            <a:prstGeom prst="rect">
              <a:avLst/>
            </a:prstGeom>
          </p:spPr>
        </p:pic>
        <p:sp>
          <p:nvSpPr>
            <p:cNvPr id="71" name="object 71"/>
            <p:cNvSpPr/>
            <p:nvPr/>
          </p:nvSpPr>
          <p:spPr>
            <a:xfrm>
              <a:off x="7380731" y="4163568"/>
              <a:ext cx="838200" cy="338455"/>
            </a:xfrm>
            <a:custGeom>
              <a:avLst/>
              <a:gdLst/>
              <a:ahLst/>
              <a:cxnLst/>
              <a:rect l="l" t="t" r="r" b="b"/>
              <a:pathLst>
                <a:path w="838200" h="338454">
                  <a:moveTo>
                    <a:pt x="0" y="338328"/>
                  </a:moveTo>
                  <a:lnTo>
                    <a:pt x="838200" y="338328"/>
                  </a:lnTo>
                  <a:lnTo>
                    <a:pt x="838200" y="0"/>
                  </a:lnTo>
                  <a:lnTo>
                    <a:pt x="0" y="0"/>
                  </a:lnTo>
                  <a:lnTo>
                    <a:pt x="0" y="338328"/>
                  </a:lnTo>
                  <a:close/>
                </a:path>
              </a:pathLst>
            </a:custGeom>
            <a:ln w="6350">
              <a:solidFill>
                <a:srgbClr val="A6A6A6"/>
              </a:solidFill>
            </a:ln>
          </p:spPr>
          <p:txBody>
            <a:bodyPr wrap="square" lIns="0" tIns="0" rIns="0" bIns="0" rtlCol="0"/>
            <a:lstStyle/>
            <a:p>
              <a:endParaRPr/>
            </a:p>
          </p:txBody>
        </p:sp>
      </p:grpSp>
      <p:sp>
        <p:nvSpPr>
          <p:cNvPr id="72" name="object 72"/>
          <p:cNvSpPr txBox="1"/>
          <p:nvPr/>
        </p:nvSpPr>
        <p:spPr>
          <a:xfrm>
            <a:off x="9323324" y="4467225"/>
            <a:ext cx="501015" cy="227626"/>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a:p>
            <a:pPr marL="12700"/>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sp>
        <p:nvSpPr>
          <p:cNvPr id="73" name="object 73"/>
          <p:cNvSpPr/>
          <p:nvPr/>
        </p:nvSpPr>
        <p:spPr>
          <a:xfrm>
            <a:off x="8218931" y="2514601"/>
            <a:ext cx="76200" cy="700405"/>
          </a:xfrm>
          <a:custGeom>
            <a:avLst/>
            <a:gdLst/>
            <a:ahLst/>
            <a:cxnLst/>
            <a:rect l="l" t="t" r="r" b="b"/>
            <a:pathLst>
              <a:path w="76200" h="700405">
                <a:moveTo>
                  <a:pt x="44450" y="63500"/>
                </a:moveTo>
                <a:lnTo>
                  <a:pt x="31750" y="63500"/>
                </a:lnTo>
                <a:lnTo>
                  <a:pt x="31750" y="700024"/>
                </a:lnTo>
                <a:lnTo>
                  <a:pt x="44450" y="700024"/>
                </a:lnTo>
                <a:lnTo>
                  <a:pt x="44450" y="63500"/>
                </a:lnTo>
                <a:close/>
              </a:path>
              <a:path w="76200" h="700405">
                <a:moveTo>
                  <a:pt x="38100" y="0"/>
                </a:moveTo>
                <a:lnTo>
                  <a:pt x="0" y="76200"/>
                </a:lnTo>
                <a:lnTo>
                  <a:pt x="31750" y="76200"/>
                </a:lnTo>
                <a:lnTo>
                  <a:pt x="31750" y="63500"/>
                </a:lnTo>
                <a:lnTo>
                  <a:pt x="69850" y="63500"/>
                </a:lnTo>
                <a:lnTo>
                  <a:pt x="38100" y="0"/>
                </a:lnTo>
                <a:close/>
              </a:path>
              <a:path w="76200" h="70040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74" name="object 74"/>
          <p:cNvSpPr txBox="1"/>
          <p:nvPr/>
        </p:nvSpPr>
        <p:spPr>
          <a:xfrm>
            <a:off x="8273543" y="283324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grpSp>
        <p:nvGrpSpPr>
          <p:cNvPr id="75" name="object 75"/>
          <p:cNvGrpSpPr/>
          <p:nvPr/>
        </p:nvGrpSpPr>
        <p:grpSpPr>
          <a:xfrm>
            <a:off x="6300090" y="3674237"/>
            <a:ext cx="709295" cy="344805"/>
            <a:chOff x="4776089" y="3674236"/>
            <a:chExt cx="709295" cy="344805"/>
          </a:xfrm>
        </p:grpSpPr>
        <p:pic>
          <p:nvPicPr>
            <p:cNvPr id="76" name="object 76"/>
            <p:cNvPicPr/>
            <p:nvPr/>
          </p:nvPicPr>
          <p:blipFill>
            <a:blip r:embed="rId24" cstate="print"/>
            <a:stretch>
              <a:fillRect/>
            </a:stretch>
          </p:blipFill>
          <p:spPr>
            <a:xfrm>
              <a:off x="5221082" y="3681983"/>
              <a:ext cx="239409" cy="294131"/>
            </a:xfrm>
            <a:prstGeom prst="rect">
              <a:avLst/>
            </a:prstGeom>
          </p:spPr>
        </p:pic>
        <p:sp>
          <p:nvSpPr>
            <p:cNvPr id="77" name="object 77"/>
            <p:cNvSpPr/>
            <p:nvPr/>
          </p:nvSpPr>
          <p:spPr>
            <a:xfrm>
              <a:off x="4779264" y="3677411"/>
              <a:ext cx="702945" cy="338455"/>
            </a:xfrm>
            <a:custGeom>
              <a:avLst/>
              <a:gdLst/>
              <a:ahLst/>
              <a:cxnLst/>
              <a:rect l="l" t="t" r="r" b="b"/>
              <a:pathLst>
                <a:path w="702945" h="338454">
                  <a:moveTo>
                    <a:pt x="0" y="338327"/>
                  </a:moveTo>
                  <a:lnTo>
                    <a:pt x="702563" y="338327"/>
                  </a:lnTo>
                  <a:lnTo>
                    <a:pt x="702563" y="0"/>
                  </a:lnTo>
                  <a:lnTo>
                    <a:pt x="0" y="0"/>
                  </a:lnTo>
                  <a:lnTo>
                    <a:pt x="0" y="338327"/>
                  </a:lnTo>
                  <a:close/>
                </a:path>
              </a:pathLst>
            </a:custGeom>
            <a:ln w="6350">
              <a:solidFill>
                <a:srgbClr val="A6A6A6"/>
              </a:solidFill>
            </a:ln>
          </p:spPr>
          <p:txBody>
            <a:bodyPr wrap="square" lIns="0" tIns="0" rIns="0" bIns="0" rtlCol="0"/>
            <a:lstStyle/>
            <a:p>
              <a:endParaRPr/>
            </a:p>
          </p:txBody>
        </p:sp>
      </p:grpSp>
      <p:sp>
        <p:nvSpPr>
          <p:cNvPr id="78" name="object 78"/>
          <p:cNvSpPr txBox="1"/>
          <p:nvPr/>
        </p:nvSpPr>
        <p:spPr>
          <a:xfrm>
            <a:off x="6356351" y="3681476"/>
            <a:ext cx="29400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工場</a:t>
            </a:r>
            <a:endParaRPr sz="1050">
              <a:latin typeface="メイリオ"/>
              <a:cs typeface="メイリオ"/>
            </a:endParaRPr>
          </a:p>
        </p:txBody>
      </p:sp>
      <p:sp>
        <p:nvSpPr>
          <p:cNvPr id="79" name="object 79"/>
          <p:cNvSpPr txBox="1"/>
          <p:nvPr/>
        </p:nvSpPr>
        <p:spPr>
          <a:xfrm>
            <a:off x="6269483" y="3846068"/>
            <a:ext cx="469265"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(委託先)</a:t>
            </a:r>
            <a:endParaRPr sz="900">
              <a:latin typeface="メイリオ"/>
              <a:cs typeface="メイリオ"/>
            </a:endParaRPr>
          </a:p>
        </p:txBody>
      </p:sp>
      <p:grpSp>
        <p:nvGrpSpPr>
          <p:cNvPr id="80" name="object 80"/>
          <p:cNvGrpSpPr/>
          <p:nvPr/>
        </p:nvGrpSpPr>
        <p:grpSpPr>
          <a:xfrm>
            <a:off x="6797040" y="3307080"/>
            <a:ext cx="2627630" cy="838835"/>
            <a:chOff x="5273040" y="3307079"/>
            <a:chExt cx="2627630" cy="838835"/>
          </a:xfrm>
        </p:grpSpPr>
        <p:pic>
          <p:nvPicPr>
            <p:cNvPr id="81" name="object 81"/>
            <p:cNvPicPr/>
            <p:nvPr/>
          </p:nvPicPr>
          <p:blipFill>
            <a:blip r:embed="rId25" cstate="print"/>
            <a:stretch>
              <a:fillRect/>
            </a:stretch>
          </p:blipFill>
          <p:spPr>
            <a:xfrm>
              <a:off x="5273040" y="3980687"/>
              <a:ext cx="76200" cy="164845"/>
            </a:xfrm>
            <a:prstGeom prst="rect">
              <a:avLst/>
            </a:prstGeom>
          </p:spPr>
        </p:pic>
        <p:pic>
          <p:nvPicPr>
            <p:cNvPr id="82" name="object 82"/>
            <p:cNvPicPr/>
            <p:nvPr/>
          </p:nvPicPr>
          <p:blipFill>
            <a:blip r:embed="rId26" cstate="print"/>
            <a:stretch>
              <a:fillRect/>
            </a:stretch>
          </p:blipFill>
          <p:spPr>
            <a:xfrm>
              <a:off x="5339461" y="3852137"/>
              <a:ext cx="226949" cy="226975"/>
            </a:xfrm>
            <a:prstGeom prst="rect">
              <a:avLst/>
            </a:prstGeom>
          </p:spPr>
        </p:pic>
        <p:pic>
          <p:nvPicPr>
            <p:cNvPr id="83" name="object 83"/>
            <p:cNvPicPr/>
            <p:nvPr/>
          </p:nvPicPr>
          <p:blipFill>
            <a:blip r:embed="rId12" cstate="print"/>
            <a:stretch>
              <a:fillRect/>
            </a:stretch>
          </p:blipFill>
          <p:spPr>
            <a:xfrm>
              <a:off x="7424928" y="3311651"/>
              <a:ext cx="173735" cy="173736"/>
            </a:xfrm>
            <a:prstGeom prst="rect">
              <a:avLst/>
            </a:prstGeom>
          </p:spPr>
        </p:pic>
        <p:pic>
          <p:nvPicPr>
            <p:cNvPr id="84" name="object 84"/>
            <p:cNvPicPr/>
            <p:nvPr/>
          </p:nvPicPr>
          <p:blipFill>
            <a:blip r:embed="rId12" cstate="print"/>
            <a:stretch>
              <a:fillRect/>
            </a:stretch>
          </p:blipFill>
          <p:spPr>
            <a:xfrm>
              <a:off x="7725156" y="3307079"/>
              <a:ext cx="175259" cy="175260"/>
            </a:xfrm>
            <a:prstGeom prst="rect">
              <a:avLst/>
            </a:prstGeom>
          </p:spPr>
        </p:pic>
        <p:sp>
          <p:nvSpPr>
            <p:cNvPr id="85" name="object 85"/>
            <p:cNvSpPr/>
            <p:nvPr/>
          </p:nvSpPr>
          <p:spPr>
            <a:xfrm>
              <a:off x="6034151" y="3430523"/>
              <a:ext cx="1692910" cy="633730"/>
            </a:xfrm>
            <a:custGeom>
              <a:avLst/>
              <a:gdLst/>
              <a:ahLst/>
              <a:cxnLst/>
              <a:rect l="l" t="t" r="r" b="b"/>
              <a:pathLst>
                <a:path w="1692909" h="633729">
                  <a:moveTo>
                    <a:pt x="50164" y="612901"/>
                  </a:moveTo>
                  <a:lnTo>
                    <a:pt x="0" y="620776"/>
                  </a:lnTo>
                  <a:lnTo>
                    <a:pt x="1904" y="633349"/>
                  </a:lnTo>
                  <a:lnTo>
                    <a:pt x="52197" y="625475"/>
                  </a:lnTo>
                  <a:lnTo>
                    <a:pt x="50164" y="612901"/>
                  </a:lnTo>
                  <a:close/>
                </a:path>
                <a:path w="1692909" h="633729">
                  <a:moveTo>
                    <a:pt x="137922" y="599186"/>
                  </a:moveTo>
                  <a:lnTo>
                    <a:pt x="87884" y="607059"/>
                  </a:lnTo>
                  <a:lnTo>
                    <a:pt x="89788" y="619632"/>
                  </a:lnTo>
                  <a:lnTo>
                    <a:pt x="136778" y="612267"/>
                  </a:lnTo>
                  <a:lnTo>
                    <a:pt x="140081" y="611632"/>
                  </a:lnTo>
                  <a:lnTo>
                    <a:pt x="137922" y="599186"/>
                  </a:lnTo>
                  <a:close/>
                </a:path>
                <a:path w="1692909" h="633729">
                  <a:moveTo>
                    <a:pt x="225298" y="583183"/>
                  </a:moveTo>
                  <a:lnTo>
                    <a:pt x="175387" y="592327"/>
                  </a:lnTo>
                  <a:lnTo>
                    <a:pt x="177673" y="604774"/>
                  </a:lnTo>
                  <a:lnTo>
                    <a:pt x="227584" y="595757"/>
                  </a:lnTo>
                  <a:lnTo>
                    <a:pt x="225298" y="583183"/>
                  </a:lnTo>
                  <a:close/>
                </a:path>
                <a:path w="1692909" h="633729">
                  <a:moveTo>
                    <a:pt x="312420" y="566165"/>
                  </a:moveTo>
                  <a:lnTo>
                    <a:pt x="267715" y="575563"/>
                  </a:lnTo>
                  <a:lnTo>
                    <a:pt x="262763" y="576452"/>
                  </a:lnTo>
                  <a:lnTo>
                    <a:pt x="265049" y="588899"/>
                  </a:lnTo>
                  <a:lnTo>
                    <a:pt x="270001" y="588009"/>
                  </a:lnTo>
                  <a:lnTo>
                    <a:pt x="314960" y="578612"/>
                  </a:lnTo>
                  <a:lnTo>
                    <a:pt x="312420" y="566165"/>
                  </a:lnTo>
                  <a:close/>
                </a:path>
                <a:path w="1692909" h="633729">
                  <a:moveTo>
                    <a:pt x="399288" y="548132"/>
                  </a:moveTo>
                  <a:lnTo>
                    <a:pt x="398272" y="548386"/>
                  </a:lnTo>
                  <a:lnTo>
                    <a:pt x="349758" y="558419"/>
                  </a:lnTo>
                  <a:lnTo>
                    <a:pt x="352298" y="570864"/>
                  </a:lnTo>
                  <a:lnTo>
                    <a:pt x="402209" y="560451"/>
                  </a:lnTo>
                  <a:lnTo>
                    <a:pt x="399288" y="548132"/>
                  </a:lnTo>
                  <a:close/>
                </a:path>
                <a:path w="1692909" h="633729">
                  <a:moveTo>
                    <a:pt x="485775" y="527684"/>
                  </a:moveTo>
                  <a:lnTo>
                    <a:pt x="436372" y="539369"/>
                  </a:lnTo>
                  <a:lnTo>
                    <a:pt x="439293" y="551688"/>
                  </a:lnTo>
                  <a:lnTo>
                    <a:pt x="488696" y="540131"/>
                  </a:lnTo>
                  <a:lnTo>
                    <a:pt x="485775" y="527684"/>
                  </a:lnTo>
                  <a:close/>
                </a:path>
                <a:path w="1692909" h="633729">
                  <a:moveTo>
                    <a:pt x="571880" y="506221"/>
                  </a:moveTo>
                  <a:lnTo>
                    <a:pt x="526415" y="518159"/>
                  </a:lnTo>
                  <a:lnTo>
                    <a:pt x="522858" y="519049"/>
                  </a:lnTo>
                  <a:lnTo>
                    <a:pt x="525779" y="531368"/>
                  </a:lnTo>
                  <a:lnTo>
                    <a:pt x="575055" y="518540"/>
                  </a:lnTo>
                  <a:lnTo>
                    <a:pt x="571880" y="506221"/>
                  </a:lnTo>
                  <a:close/>
                </a:path>
                <a:path w="1692909" h="633729">
                  <a:moveTo>
                    <a:pt x="657732" y="483615"/>
                  </a:moveTo>
                  <a:lnTo>
                    <a:pt x="651255" y="485394"/>
                  </a:lnTo>
                  <a:lnTo>
                    <a:pt x="608710" y="496569"/>
                  </a:lnTo>
                  <a:lnTo>
                    <a:pt x="612013" y="508888"/>
                  </a:lnTo>
                  <a:lnTo>
                    <a:pt x="654430" y="497713"/>
                  </a:lnTo>
                  <a:lnTo>
                    <a:pt x="661289" y="495807"/>
                  </a:lnTo>
                  <a:lnTo>
                    <a:pt x="657732" y="483615"/>
                  </a:lnTo>
                  <a:close/>
                </a:path>
                <a:path w="1692909" h="633729">
                  <a:moveTo>
                    <a:pt x="743076" y="458724"/>
                  </a:moveTo>
                  <a:lnTo>
                    <a:pt x="694308" y="472948"/>
                  </a:lnTo>
                  <a:lnTo>
                    <a:pt x="697865" y="485139"/>
                  </a:lnTo>
                  <a:lnTo>
                    <a:pt x="746632" y="470915"/>
                  </a:lnTo>
                  <a:lnTo>
                    <a:pt x="743076" y="458724"/>
                  </a:lnTo>
                  <a:close/>
                </a:path>
                <a:path w="1692909" h="633729">
                  <a:moveTo>
                    <a:pt x="827785" y="432307"/>
                  </a:moveTo>
                  <a:lnTo>
                    <a:pt x="779399" y="447801"/>
                  </a:lnTo>
                  <a:lnTo>
                    <a:pt x="783208" y="459994"/>
                  </a:lnTo>
                  <a:lnTo>
                    <a:pt x="831596" y="444373"/>
                  </a:lnTo>
                  <a:lnTo>
                    <a:pt x="827785" y="432307"/>
                  </a:lnTo>
                  <a:close/>
                </a:path>
                <a:path w="1692909" h="633729">
                  <a:moveTo>
                    <a:pt x="911987" y="404621"/>
                  </a:moveTo>
                  <a:lnTo>
                    <a:pt x="889762" y="412369"/>
                  </a:lnTo>
                  <a:lnTo>
                    <a:pt x="863980" y="420624"/>
                  </a:lnTo>
                  <a:lnTo>
                    <a:pt x="867918" y="432815"/>
                  </a:lnTo>
                  <a:lnTo>
                    <a:pt x="893699" y="424433"/>
                  </a:lnTo>
                  <a:lnTo>
                    <a:pt x="916177" y="416559"/>
                  </a:lnTo>
                  <a:lnTo>
                    <a:pt x="911987" y="404621"/>
                  </a:lnTo>
                  <a:close/>
                </a:path>
                <a:path w="1692909" h="633729">
                  <a:moveTo>
                    <a:pt x="995806" y="374903"/>
                  </a:moveTo>
                  <a:lnTo>
                    <a:pt x="947927" y="391921"/>
                  </a:lnTo>
                  <a:lnTo>
                    <a:pt x="952119" y="403859"/>
                  </a:lnTo>
                  <a:lnTo>
                    <a:pt x="999998" y="386969"/>
                  </a:lnTo>
                  <a:lnTo>
                    <a:pt x="995806" y="374903"/>
                  </a:lnTo>
                  <a:close/>
                </a:path>
                <a:path w="1692909" h="633729">
                  <a:moveTo>
                    <a:pt x="1078610" y="343026"/>
                  </a:moveTo>
                  <a:lnTo>
                    <a:pt x="1031240" y="361442"/>
                  </a:lnTo>
                  <a:lnTo>
                    <a:pt x="1035812" y="373252"/>
                  </a:lnTo>
                  <a:lnTo>
                    <a:pt x="1083182" y="354838"/>
                  </a:lnTo>
                  <a:lnTo>
                    <a:pt x="1078610" y="343026"/>
                  </a:lnTo>
                  <a:close/>
                </a:path>
                <a:path w="1692909" h="633729">
                  <a:moveTo>
                    <a:pt x="1160526" y="309244"/>
                  </a:moveTo>
                  <a:lnTo>
                    <a:pt x="1113790" y="329183"/>
                  </a:lnTo>
                  <a:lnTo>
                    <a:pt x="1118870" y="340868"/>
                  </a:lnTo>
                  <a:lnTo>
                    <a:pt x="1165605" y="320928"/>
                  </a:lnTo>
                  <a:lnTo>
                    <a:pt x="1160526" y="309244"/>
                  </a:lnTo>
                  <a:close/>
                </a:path>
                <a:path w="1692909" h="633729">
                  <a:moveTo>
                    <a:pt x="1241805" y="273684"/>
                  </a:moveTo>
                  <a:lnTo>
                    <a:pt x="1212977" y="286893"/>
                  </a:lnTo>
                  <a:lnTo>
                    <a:pt x="1195577" y="294258"/>
                  </a:lnTo>
                  <a:lnTo>
                    <a:pt x="1200530" y="305943"/>
                  </a:lnTo>
                  <a:lnTo>
                    <a:pt x="1218056" y="298576"/>
                  </a:lnTo>
                  <a:lnTo>
                    <a:pt x="1247140" y="285114"/>
                  </a:lnTo>
                  <a:lnTo>
                    <a:pt x="1241805" y="273684"/>
                  </a:lnTo>
                  <a:close/>
                </a:path>
                <a:path w="1692909" h="633729">
                  <a:moveTo>
                    <a:pt x="1321689" y="235331"/>
                  </a:moveTo>
                  <a:lnTo>
                    <a:pt x="1309497" y="241426"/>
                  </a:lnTo>
                  <a:lnTo>
                    <a:pt x="1276223" y="257556"/>
                  </a:lnTo>
                  <a:lnTo>
                    <a:pt x="1281683" y="268986"/>
                  </a:lnTo>
                  <a:lnTo>
                    <a:pt x="1315084" y="252856"/>
                  </a:lnTo>
                  <a:lnTo>
                    <a:pt x="1327530" y="246633"/>
                  </a:lnTo>
                  <a:lnTo>
                    <a:pt x="1321689" y="235331"/>
                  </a:lnTo>
                  <a:close/>
                </a:path>
                <a:path w="1692909" h="633729">
                  <a:moveTo>
                    <a:pt x="1400302" y="194309"/>
                  </a:moveTo>
                  <a:lnTo>
                    <a:pt x="1399921" y="194563"/>
                  </a:lnTo>
                  <a:lnTo>
                    <a:pt x="1355598" y="218058"/>
                  </a:lnTo>
                  <a:lnTo>
                    <a:pt x="1361567" y="229362"/>
                  </a:lnTo>
                  <a:lnTo>
                    <a:pt x="1405890" y="205739"/>
                  </a:lnTo>
                  <a:lnTo>
                    <a:pt x="1406525" y="205358"/>
                  </a:lnTo>
                  <a:lnTo>
                    <a:pt x="1400302" y="194309"/>
                  </a:lnTo>
                  <a:close/>
                </a:path>
                <a:path w="1692909" h="633729">
                  <a:moveTo>
                    <a:pt x="1477137" y="149987"/>
                  </a:moveTo>
                  <a:lnTo>
                    <a:pt x="1442466" y="170434"/>
                  </a:lnTo>
                  <a:lnTo>
                    <a:pt x="1433449" y="175513"/>
                  </a:lnTo>
                  <a:lnTo>
                    <a:pt x="1439672" y="186689"/>
                  </a:lnTo>
                  <a:lnTo>
                    <a:pt x="1448816" y="181609"/>
                  </a:lnTo>
                  <a:lnTo>
                    <a:pt x="1483614" y="160909"/>
                  </a:lnTo>
                  <a:lnTo>
                    <a:pt x="1477137" y="149987"/>
                  </a:lnTo>
                  <a:close/>
                </a:path>
                <a:path w="1692909" h="633729">
                  <a:moveTo>
                    <a:pt x="1551685" y="102108"/>
                  </a:moveTo>
                  <a:lnTo>
                    <a:pt x="1522476" y="121665"/>
                  </a:lnTo>
                  <a:lnTo>
                    <a:pt x="1509395" y="129921"/>
                  </a:lnTo>
                  <a:lnTo>
                    <a:pt x="1516126" y="140588"/>
                  </a:lnTo>
                  <a:lnTo>
                    <a:pt x="1529206" y="132461"/>
                  </a:lnTo>
                  <a:lnTo>
                    <a:pt x="1558798" y="112649"/>
                  </a:lnTo>
                  <a:lnTo>
                    <a:pt x="1551685" y="102108"/>
                  </a:lnTo>
                  <a:close/>
                </a:path>
                <a:path w="1692909" h="633729">
                  <a:moveTo>
                    <a:pt x="1623314" y="50164"/>
                  </a:moveTo>
                  <a:lnTo>
                    <a:pt x="1594866" y="71754"/>
                  </a:lnTo>
                  <a:lnTo>
                    <a:pt x="1582801" y="80390"/>
                  </a:lnTo>
                  <a:lnTo>
                    <a:pt x="1590167" y="90677"/>
                  </a:lnTo>
                  <a:lnTo>
                    <a:pt x="1602231" y="82041"/>
                  </a:lnTo>
                  <a:lnTo>
                    <a:pt x="1631060" y="60198"/>
                  </a:lnTo>
                  <a:lnTo>
                    <a:pt x="1623314" y="50164"/>
                  </a:lnTo>
                  <a:close/>
                </a:path>
                <a:path w="1692909" h="633729">
                  <a:moveTo>
                    <a:pt x="1692909" y="0"/>
                  </a:moveTo>
                  <a:lnTo>
                    <a:pt x="1610105" y="20192"/>
                  </a:lnTo>
                  <a:lnTo>
                    <a:pt x="1659381" y="78359"/>
                  </a:lnTo>
                  <a:lnTo>
                    <a:pt x="1692909" y="0"/>
                  </a:lnTo>
                  <a:close/>
                </a:path>
              </a:pathLst>
            </a:custGeom>
            <a:solidFill>
              <a:srgbClr val="A6A6A6"/>
            </a:solidFill>
          </p:spPr>
          <p:txBody>
            <a:bodyPr wrap="square" lIns="0" tIns="0" rIns="0" bIns="0" rtlCol="0"/>
            <a:lstStyle/>
            <a:p>
              <a:endParaRPr/>
            </a:p>
          </p:txBody>
        </p:sp>
        <p:pic>
          <p:nvPicPr>
            <p:cNvPr id="86" name="object 86"/>
            <p:cNvPicPr/>
            <p:nvPr/>
          </p:nvPicPr>
          <p:blipFill>
            <a:blip r:embed="rId12" cstate="print"/>
            <a:stretch>
              <a:fillRect/>
            </a:stretch>
          </p:blipFill>
          <p:spPr>
            <a:xfrm>
              <a:off x="7424928" y="3762755"/>
              <a:ext cx="173735" cy="175260"/>
            </a:xfrm>
            <a:prstGeom prst="rect">
              <a:avLst/>
            </a:prstGeom>
          </p:spPr>
        </p:pic>
        <p:sp>
          <p:nvSpPr>
            <p:cNvPr id="87" name="object 87"/>
            <p:cNvSpPr/>
            <p:nvPr/>
          </p:nvSpPr>
          <p:spPr>
            <a:xfrm>
              <a:off x="5334508" y="3374135"/>
              <a:ext cx="2116455" cy="735965"/>
            </a:xfrm>
            <a:custGeom>
              <a:avLst/>
              <a:gdLst/>
              <a:ahLst/>
              <a:cxnLst/>
              <a:rect l="l" t="t" r="r" b="b"/>
              <a:pathLst>
                <a:path w="2116454" h="735964">
                  <a:moveTo>
                    <a:pt x="24764" y="685164"/>
                  </a:moveTo>
                  <a:lnTo>
                    <a:pt x="3301" y="722757"/>
                  </a:lnTo>
                  <a:lnTo>
                    <a:pt x="0" y="731393"/>
                  </a:lnTo>
                  <a:lnTo>
                    <a:pt x="11937" y="735838"/>
                  </a:lnTo>
                  <a:lnTo>
                    <a:pt x="15112" y="727328"/>
                  </a:lnTo>
                  <a:lnTo>
                    <a:pt x="18922" y="718946"/>
                  </a:lnTo>
                  <a:lnTo>
                    <a:pt x="23367" y="710564"/>
                  </a:lnTo>
                  <a:lnTo>
                    <a:pt x="28575" y="702056"/>
                  </a:lnTo>
                  <a:lnTo>
                    <a:pt x="34543" y="693293"/>
                  </a:lnTo>
                  <a:lnTo>
                    <a:pt x="34925" y="692784"/>
                  </a:lnTo>
                  <a:lnTo>
                    <a:pt x="24764" y="685164"/>
                  </a:lnTo>
                  <a:close/>
                </a:path>
                <a:path w="2116454" h="735964">
                  <a:moveTo>
                    <a:pt x="86740" y="619887"/>
                  </a:moveTo>
                  <a:lnTo>
                    <a:pt x="76453" y="629031"/>
                  </a:lnTo>
                  <a:lnTo>
                    <a:pt x="65912" y="638682"/>
                  </a:lnTo>
                  <a:lnTo>
                    <a:pt x="56387" y="648334"/>
                  </a:lnTo>
                  <a:lnTo>
                    <a:pt x="49656" y="655319"/>
                  </a:lnTo>
                  <a:lnTo>
                    <a:pt x="58800" y="664082"/>
                  </a:lnTo>
                  <a:lnTo>
                    <a:pt x="65531" y="657097"/>
                  </a:lnTo>
                  <a:lnTo>
                    <a:pt x="74929" y="647700"/>
                  </a:lnTo>
                  <a:lnTo>
                    <a:pt x="85089" y="638301"/>
                  </a:lnTo>
                  <a:lnTo>
                    <a:pt x="95122" y="629412"/>
                  </a:lnTo>
                  <a:lnTo>
                    <a:pt x="86740" y="619887"/>
                  </a:lnTo>
                  <a:close/>
                </a:path>
                <a:path w="2116454" h="735964">
                  <a:moveTo>
                    <a:pt x="157987" y="565531"/>
                  </a:moveTo>
                  <a:lnTo>
                    <a:pt x="151764" y="569721"/>
                  </a:lnTo>
                  <a:lnTo>
                    <a:pt x="137667" y="579755"/>
                  </a:lnTo>
                  <a:lnTo>
                    <a:pt x="124205" y="589661"/>
                  </a:lnTo>
                  <a:lnTo>
                    <a:pt x="116586" y="595502"/>
                  </a:lnTo>
                  <a:lnTo>
                    <a:pt x="124332" y="605663"/>
                  </a:lnTo>
                  <a:lnTo>
                    <a:pt x="131952" y="599820"/>
                  </a:lnTo>
                  <a:lnTo>
                    <a:pt x="145161" y="589914"/>
                  </a:lnTo>
                  <a:lnTo>
                    <a:pt x="165100" y="575944"/>
                  </a:lnTo>
                  <a:lnTo>
                    <a:pt x="157987" y="565531"/>
                  </a:lnTo>
                  <a:close/>
                </a:path>
                <a:path w="2116454" h="735964">
                  <a:moveTo>
                    <a:pt x="233425" y="517525"/>
                  </a:moveTo>
                  <a:lnTo>
                    <a:pt x="230631" y="519175"/>
                  </a:lnTo>
                  <a:lnTo>
                    <a:pt x="197357" y="539495"/>
                  </a:lnTo>
                  <a:lnTo>
                    <a:pt x="189864" y="544321"/>
                  </a:lnTo>
                  <a:lnTo>
                    <a:pt x="196722" y="554989"/>
                  </a:lnTo>
                  <a:lnTo>
                    <a:pt x="204342" y="550163"/>
                  </a:lnTo>
                  <a:lnTo>
                    <a:pt x="237236" y="530097"/>
                  </a:lnTo>
                  <a:lnTo>
                    <a:pt x="239775" y="528574"/>
                  </a:lnTo>
                  <a:lnTo>
                    <a:pt x="233425" y="517525"/>
                  </a:lnTo>
                  <a:close/>
                </a:path>
                <a:path w="2116454" h="735964">
                  <a:moveTo>
                    <a:pt x="311276" y="474218"/>
                  </a:moveTo>
                  <a:lnTo>
                    <a:pt x="303275" y="478281"/>
                  </a:lnTo>
                  <a:lnTo>
                    <a:pt x="266572" y="498475"/>
                  </a:lnTo>
                  <a:lnTo>
                    <a:pt x="272668" y="509650"/>
                  </a:lnTo>
                  <a:lnTo>
                    <a:pt x="309371" y="489457"/>
                  </a:lnTo>
                  <a:lnTo>
                    <a:pt x="317118" y="485394"/>
                  </a:lnTo>
                  <a:lnTo>
                    <a:pt x="311276" y="474218"/>
                  </a:lnTo>
                  <a:close/>
                </a:path>
                <a:path w="2116454" h="735964">
                  <a:moveTo>
                    <a:pt x="390905" y="434213"/>
                  </a:moveTo>
                  <a:lnTo>
                    <a:pt x="384047" y="437388"/>
                  </a:lnTo>
                  <a:lnTo>
                    <a:pt x="345313" y="456691"/>
                  </a:lnTo>
                  <a:lnTo>
                    <a:pt x="350900" y="467994"/>
                  </a:lnTo>
                  <a:lnTo>
                    <a:pt x="389636" y="448818"/>
                  </a:lnTo>
                  <a:lnTo>
                    <a:pt x="396366" y="445643"/>
                  </a:lnTo>
                  <a:lnTo>
                    <a:pt x="390905" y="434213"/>
                  </a:lnTo>
                  <a:close/>
                </a:path>
                <a:path w="2116454" h="735964">
                  <a:moveTo>
                    <a:pt x="471804" y="396875"/>
                  </a:moveTo>
                  <a:lnTo>
                    <a:pt x="427227" y="416940"/>
                  </a:lnTo>
                  <a:lnTo>
                    <a:pt x="425322" y="417830"/>
                  </a:lnTo>
                  <a:lnTo>
                    <a:pt x="430783" y="429387"/>
                  </a:lnTo>
                  <a:lnTo>
                    <a:pt x="432688" y="428497"/>
                  </a:lnTo>
                  <a:lnTo>
                    <a:pt x="477012" y="408431"/>
                  </a:lnTo>
                  <a:lnTo>
                    <a:pt x="471804" y="396875"/>
                  </a:lnTo>
                  <a:close/>
                </a:path>
                <a:path w="2116454" h="735964">
                  <a:moveTo>
                    <a:pt x="553719" y="361950"/>
                  </a:moveTo>
                  <a:lnTo>
                    <a:pt x="518413" y="376555"/>
                  </a:lnTo>
                  <a:lnTo>
                    <a:pt x="506729" y="381634"/>
                  </a:lnTo>
                  <a:lnTo>
                    <a:pt x="511809" y="393191"/>
                  </a:lnTo>
                  <a:lnTo>
                    <a:pt x="523493" y="388112"/>
                  </a:lnTo>
                  <a:lnTo>
                    <a:pt x="558545" y="373633"/>
                  </a:lnTo>
                  <a:lnTo>
                    <a:pt x="553719" y="361950"/>
                  </a:lnTo>
                  <a:close/>
                </a:path>
                <a:path w="2116454" h="735964">
                  <a:moveTo>
                    <a:pt x="636396" y="328930"/>
                  </a:moveTo>
                  <a:lnTo>
                    <a:pt x="616203" y="336676"/>
                  </a:lnTo>
                  <a:lnTo>
                    <a:pt x="589026" y="347599"/>
                  </a:lnTo>
                  <a:lnTo>
                    <a:pt x="593851" y="359282"/>
                  </a:lnTo>
                  <a:lnTo>
                    <a:pt x="620902" y="348488"/>
                  </a:lnTo>
                  <a:lnTo>
                    <a:pt x="640968" y="340740"/>
                  </a:lnTo>
                  <a:lnTo>
                    <a:pt x="636396" y="328930"/>
                  </a:lnTo>
                  <a:close/>
                </a:path>
                <a:path w="2116454" h="735964">
                  <a:moveTo>
                    <a:pt x="719836" y="297814"/>
                  </a:moveTo>
                  <a:lnTo>
                    <a:pt x="672083" y="315340"/>
                  </a:lnTo>
                  <a:lnTo>
                    <a:pt x="676528" y="327278"/>
                  </a:lnTo>
                  <a:lnTo>
                    <a:pt x="724153" y="309752"/>
                  </a:lnTo>
                  <a:lnTo>
                    <a:pt x="719836" y="297814"/>
                  </a:lnTo>
                  <a:close/>
                </a:path>
                <a:path w="2116454" h="735964">
                  <a:moveTo>
                    <a:pt x="803909" y="268477"/>
                  </a:moveTo>
                  <a:lnTo>
                    <a:pt x="773049" y="279019"/>
                  </a:lnTo>
                  <a:lnTo>
                    <a:pt x="755776" y="285114"/>
                  </a:lnTo>
                  <a:lnTo>
                    <a:pt x="760094" y="297052"/>
                  </a:lnTo>
                  <a:lnTo>
                    <a:pt x="777239" y="290956"/>
                  </a:lnTo>
                  <a:lnTo>
                    <a:pt x="807974" y="280543"/>
                  </a:lnTo>
                  <a:lnTo>
                    <a:pt x="803909" y="268477"/>
                  </a:lnTo>
                  <a:close/>
                </a:path>
                <a:path w="2116454" h="735964">
                  <a:moveTo>
                    <a:pt x="888491" y="240664"/>
                  </a:moveTo>
                  <a:lnTo>
                    <a:pt x="883538" y="242188"/>
                  </a:lnTo>
                  <a:lnTo>
                    <a:pt x="840104" y="256286"/>
                  </a:lnTo>
                  <a:lnTo>
                    <a:pt x="844041" y="268477"/>
                  </a:lnTo>
                  <a:lnTo>
                    <a:pt x="887476" y="254253"/>
                  </a:lnTo>
                  <a:lnTo>
                    <a:pt x="892301" y="252730"/>
                  </a:lnTo>
                  <a:lnTo>
                    <a:pt x="888491" y="240664"/>
                  </a:lnTo>
                  <a:close/>
                </a:path>
                <a:path w="2116454" h="735964">
                  <a:moveTo>
                    <a:pt x="973581" y="214502"/>
                  </a:moveTo>
                  <a:lnTo>
                    <a:pt x="940307" y="224409"/>
                  </a:lnTo>
                  <a:lnTo>
                    <a:pt x="924813" y="229235"/>
                  </a:lnTo>
                  <a:lnTo>
                    <a:pt x="928624" y="241426"/>
                  </a:lnTo>
                  <a:lnTo>
                    <a:pt x="977138" y="226567"/>
                  </a:lnTo>
                  <a:lnTo>
                    <a:pt x="973581" y="214502"/>
                  </a:lnTo>
                  <a:close/>
                </a:path>
                <a:path w="2116454" h="735964">
                  <a:moveTo>
                    <a:pt x="1059052" y="189611"/>
                  </a:moveTo>
                  <a:lnTo>
                    <a:pt x="1056639" y="190246"/>
                  </a:lnTo>
                  <a:lnTo>
                    <a:pt x="1010157" y="203580"/>
                  </a:lnTo>
                  <a:lnTo>
                    <a:pt x="1013587" y="215900"/>
                  </a:lnTo>
                  <a:lnTo>
                    <a:pt x="1062354" y="201929"/>
                  </a:lnTo>
                  <a:lnTo>
                    <a:pt x="1059052" y="189611"/>
                  </a:lnTo>
                  <a:close/>
                </a:path>
                <a:path w="2116454" h="735964">
                  <a:moveTo>
                    <a:pt x="1144904" y="166497"/>
                  </a:moveTo>
                  <a:lnTo>
                    <a:pt x="1095755" y="179577"/>
                  </a:lnTo>
                  <a:lnTo>
                    <a:pt x="1099184" y="191897"/>
                  </a:lnTo>
                  <a:lnTo>
                    <a:pt x="1119377" y="186309"/>
                  </a:lnTo>
                  <a:lnTo>
                    <a:pt x="1148206" y="178815"/>
                  </a:lnTo>
                  <a:lnTo>
                    <a:pt x="1144904" y="166497"/>
                  </a:lnTo>
                  <a:close/>
                </a:path>
                <a:path w="2116454" h="735964">
                  <a:moveTo>
                    <a:pt x="1231264" y="144652"/>
                  </a:moveTo>
                  <a:lnTo>
                    <a:pt x="1181862" y="156844"/>
                  </a:lnTo>
                  <a:lnTo>
                    <a:pt x="1184910" y="169163"/>
                  </a:lnTo>
                  <a:lnTo>
                    <a:pt x="1234313" y="156972"/>
                  </a:lnTo>
                  <a:lnTo>
                    <a:pt x="1231264" y="144652"/>
                  </a:lnTo>
                  <a:close/>
                </a:path>
                <a:path w="2116454" h="735964">
                  <a:moveTo>
                    <a:pt x="1318006" y="124587"/>
                  </a:moveTo>
                  <a:lnTo>
                    <a:pt x="1297939" y="128904"/>
                  </a:lnTo>
                  <a:lnTo>
                    <a:pt x="1268348" y="135889"/>
                  </a:lnTo>
                  <a:lnTo>
                    <a:pt x="1271269" y="148209"/>
                  </a:lnTo>
                  <a:lnTo>
                    <a:pt x="1300861" y="141224"/>
                  </a:lnTo>
                  <a:lnTo>
                    <a:pt x="1320672" y="136905"/>
                  </a:lnTo>
                  <a:lnTo>
                    <a:pt x="1318006" y="124587"/>
                  </a:lnTo>
                  <a:close/>
                </a:path>
                <a:path w="2116454" h="735964">
                  <a:moveTo>
                    <a:pt x="1405000" y="106044"/>
                  </a:moveTo>
                  <a:lnTo>
                    <a:pt x="1357757" y="115950"/>
                  </a:lnTo>
                  <a:lnTo>
                    <a:pt x="1355216" y="116586"/>
                  </a:lnTo>
                  <a:lnTo>
                    <a:pt x="1357884" y="128904"/>
                  </a:lnTo>
                  <a:lnTo>
                    <a:pt x="1407667" y="118490"/>
                  </a:lnTo>
                  <a:lnTo>
                    <a:pt x="1405000" y="106044"/>
                  </a:lnTo>
                  <a:close/>
                </a:path>
                <a:path w="2116454" h="735964">
                  <a:moveTo>
                    <a:pt x="1492376" y="89153"/>
                  </a:moveTo>
                  <a:lnTo>
                    <a:pt x="1475105" y="92201"/>
                  </a:lnTo>
                  <a:lnTo>
                    <a:pt x="1442465" y="98678"/>
                  </a:lnTo>
                  <a:lnTo>
                    <a:pt x="1444878" y="111125"/>
                  </a:lnTo>
                  <a:lnTo>
                    <a:pt x="1494663" y="101600"/>
                  </a:lnTo>
                  <a:lnTo>
                    <a:pt x="1492376" y="89153"/>
                  </a:lnTo>
                  <a:close/>
                </a:path>
                <a:path w="2116454" h="735964">
                  <a:moveTo>
                    <a:pt x="1580134" y="73787"/>
                  </a:moveTo>
                  <a:lnTo>
                    <a:pt x="1532509" y="81787"/>
                  </a:lnTo>
                  <a:lnTo>
                    <a:pt x="1529968" y="82296"/>
                  </a:lnTo>
                  <a:lnTo>
                    <a:pt x="1532255" y="94741"/>
                  </a:lnTo>
                  <a:lnTo>
                    <a:pt x="1534794" y="94234"/>
                  </a:lnTo>
                  <a:lnTo>
                    <a:pt x="1582165" y="86233"/>
                  </a:lnTo>
                  <a:lnTo>
                    <a:pt x="1580134" y="73787"/>
                  </a:lnTo>
                  <a:close/>
                </a:path>
                <a:path w="2116454" h="735964">
                  <a:moveTo>
                    <a:pt x="1668144" y="60325"/>
                  </a:moveTo>
                  <a:lnTo>
                    <a:pt x="1617852" y="67817"/>
                  </a:lnTo>
                  <a:lnTo>
                    <a:pt x="1619758" y="80390"/>
                  </a:lnTo>
                  <a:lnTo>
                    <a:pt x="1669922" y="72898"/>
                  </a:lnTo>
                  <a:lnTo>
                    <a:pt x="1668144" y="60325"/>
                  </a:lnTo>
                  <a:close/>
                </a:path>
                <a:path w="2116454" h="735964">
                  <a:moveTo>
                    <a:pt x="1756537" y="49022"/>
                  </a:moveTo>
                  <a:lnTo>
                    <a:pt x="1705990" y="55117"/>
                  </a:lnTo>
                  <a:lnTo>
                    <a:pt x="1707514" y="67817"/>
                  </a:lnTo>
                  <a:lnTo>
                    <a:pt x="1752853" y="62229"/>
                  </a:lnTo>
                  <a:lnTo>
                    <a:pt x="1757934" y="61722"/>
                  </a:lnTo>
                  <a:lnTo>
                    <a:pt x="1756537" y="49022"/>
                  </a:lnTo>
                  <a:close/>
                </a:path>
                <a:path w="2116454" h="735964">
                  <a:moveTo>
                    <a:pt x="1845056" y="40131"/>
                  </a:moveTo>
                  <a:lnTo>
                    <a:pt x="1802891" y="43941"/>
                  </a:lnTo>
                  <a:lnTo>
                    <a:pt x="1794383" y="44958"/>
                  </a:lnTo>
                  <a:lnTo>
                    <a:pt x="1795780" y="57530"/>
                  </a:lnTo>
                  <a:lnTo>
                    <a:pt x="1804162" y="56641"/>
                  </a:lnTo>
                  <a:lnTo>
                    <a:pt x="1846198" y="52831"/>
                  </a:lnTo>
                  <a:lnTo>
                    <a:pt x="1845056" y="40131"/>
                  </a:lnTo>
                  <a:close/>
                </a:path>
                <a:path w="2116454" h="735964">
                  <a:moveTo>
                    <a:pt x="1933956" y="34162"/>
                  </a:moveTo>
                  <a:lnTo>
                    <a:pt x="1901316" y="35940"/>
                  </a:lnTo>
                  <a:lnTo>
                    <a:pt x="1883156" y="37337"/>
                  </a:lnTo>
                  <a:lnTo>
                    <a:pt x="1884171" y="49911"/>
                  </a:lnTo>
                  <a:lnTo>
                    <a:pt x="1902206" y="48640"/>
                  </a:lnTo>
                  <a:lnTo>
                    <a:pt x="1934717" y="46862"/>
                  </a:lnTo>
                  <a:lnTo>
                    <a:pt x="1933956" y="34162"/>
                  </a:lnTo>
                  <a:close/>
                </a:path>
                <a:path w="2116454" h="735964">
                  <a:moveTo>
                    <a:pt x="2023110" y="31750"/>
                  </a:moveTo>
                  <a:lnTo>
                    <a:pt x="1993011" y="32003"/>
                  </a:lnTo>
                  <a:lnTo>
                    <a:pt x="1972183" y="32638"/>
                  </a:lnTo>
                  <a:lnTo>
                    <a:pt x="1972564" y="45338"/>
                  </a:lnTo>
                  <a:lnTo>
                    <a:pt x="1993518" y="44703"/>
                  </a:lnTo>
                  <a:lnTo>
                    <a:pt x="2023237" y="44450"/>
                  </a:lnTo>
                  <a:lnTo>
                    <a:pt x="2023110" y="31750"/>
                  </a:lnTo>
                  <a:close/>
                </a:path>
                <a:path w="2116454" h="735964">
                  <a:moveTo>
                    <a:pt x="2041270" y="0"/>
                  </a:moveTo>
                  <a:lnTo>
                    <a:pt x="2038731" y="76200"/>
                  </a:lnTo>
                  <a:lnTo>
                    <a:pt x="2116073" y="40512"/>
                  </a:lnTo>
                  <a:lnTo>
                    <a:pt x="2041270" y="0"/>
                  </a:lnTo>
                  <a:close/>
                </a:path>
              </a:pathLst>
            </a:custGeom>
            <a:solidFill>
              <a:srgbClr val="A6A6A6"/>
            </a:solidFill>
          </p:spPr>
          <p:txBody>
            <a:bodyPr wrap="square" lIns="0" tIns="0" rIns="0" bIns="0" rtlCol="0"/>
            <a:lstStyle/>
            <a:p>
              <a:endParaRPr/>
            </a:p>
          </p:txBody>
        </p:sp>
      </p:grpSp>
      <p:sp>
        <p:nvSpPr>
          <p:cNvPr id="88" name="object 88"/>
          <p:cNvSpPr txBox="1"/>
          <p:nvPr/>
        </p:nvSpPr>
        <p:spPr>
          <a:xfrm>
            <a:off x="6554470" y="4018027"/>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89" name="object 89"/>
          <p:cNvGrpSpPr/>
          <p:nvPr/>
        </p:nvGrpSpPr>
        <p:grpSpPr>
          <a:xfrm>
            <a:off x="6746747" y="2330069"/>
            <a:ext cx="3091180" cy="1887220"/>
            <a:chOff x="5222747" y="2330069"/>
            <a:chExt cx="3091180" cy="1887220"/>
          </a:xfrm>
        </p:grpSpPr>
        <p:sp>
          <p:nvSpPr>
            <p:cNvPr id="90" name="object 90"/>
            <p:cNvSpPr/>
            <p:nvPr/>
          </p:nvSpPr>
          <p:spPr>
            <a:xfrm>
              <a:off x="7866125" y="2330069"/>
              <a:ext cx="447675" cy="1029969"/>
            </a:xfrm>
            <a:custGeom>
              <a:avLst/>
              <a:gdLst/>
              <a:ahLst/>
              <a:cxnLst/>
              <a:rect l="l" t="t" r="r" b="b"/>
              <a:pathLst>
                <a:path w="447675" h="1029970">
                  <a:moveTo>
                    <a:pt x="112071" y="30338"/>
                  </a:moveTo>
                  <a:lnTo>
                    <a:pt x="107539" y="42161"/>
                  </a:lnTo>
                  <a:lnTo>
                    <a:pt x="134493" y="54228"/>
                  </a:lnTo>
                  <a:lnTo>
                    <a:pt x="164719" y="70611"/>
                  </a:lnTo>
                  <a:lnTo>
                    <a:pt x="221488" y="107822"/>
                  </a:lnTo>
                  <a:lnTo>
                    <a:pt x="272669" y="150367"/>
                  </a:lnTo>
                  <a:lnTo>
                    <a:pt x="317753" y="197992"/>
                  </a:lnTo>
                  <a:lnTo>
                    <a:pt x="356362" y="250062"/>
                  </a:lnTo>
                  <a:lnTo>
                    <a:pt x="387730" y="306069"/>
                  </a:lnTo>
                  <a:lnTo>
                    <a:pt x="411733" y="365632"/>
                  </a:lnTo>
                  <a:lnTo>
                    <a:pt x="425576" y="418083"/>
                  </a:lnTo>
                  <a:lnTo>
                    <a:pt x="433197" y="470534"/>
                  </a:lnTo>
                  <a:lnTo>
                    <a:pt x="434848" y="496696"/>
                  </a:lnTo>
                  <a:lnTo>
                    <a:pt x="434816" y="523239"/>
                  </a:lnTo>
                  <a:lnTo>
                    <a:pt x="430783" y="573913"/>
                  </a:lnTo>
                  <a:lnTo>
                    <a:pt x="420877" y="624331"/>
                  </a:lnTo>
                  <a:lnTo>
                    <a:pt x="405638" y="673226"/>
                  </a:lnTo>
                  <a:lnTo>
                    <a:pt x="385318" y="720597"/>
                  </a:lnTo>
                  <a:lnTo>
                    <a:pt x="359791" y="765936"/>
                  </a:lnTo>
                  <a:lnTo>
                    <a:pt x="329565" y="808989"/>
                  </a:lnTo>
                  <a:lnTo>
                    <a:pt x="294640" y="849248"/>
                  </a:lnTo>
                  <a:lnTo>
                    <a:pt x="255397" y="886713"/>
                  </a:lnTo>
                  <a:lnTo>
                    <a:pt x="211963" y="920750"/>
                  </a:lnTo>
                  <a:lnTo>
                    <a:pt x="164592" y="951102"/>
                  </a:lnTo>
                  <a:lnTo>
                    <a:pt x="113283" y="977645"/>
                  </a:lnTo>
                  <a:lnTo>
                    <a:pt x="58547" y="999743"/>
                  </a:lnTo>
                  <a:lnTo>
                    <a:pt x="0" y="1017396"/>
                  </a:lnTo>
                  <a:lnTo>
                    <a:pt x="3428" y="1029588"/>
                  </a:lnTo>
                  <a:lnTo>
                    <a:pt x="62483" y="1011808"/>
                  </a:lnTo>
                  <a:lnTo>
                    <a:pt x="118364" y="989329"/>
                  </a:lnTo>
                  <a:lnTo>
                    <a:pt x="170688" y="962278"/>
                  </a:lnTo>
                  <a:lnTo>
                    <a:pt x="219075" y="931290"/>
                  </a:lnTo>
                  <a:lnTo>
                    <a:pt x="263525" y="896492"/>
                  </a:lnTo>
                  <a:lnTo>
                    <a:pt x="303656" y="858265"/>
                  </a:lnTo>
                  <a:lnTo>
                    <a:pt x="339471" y="816990"/>
                  </a:lnTo>
                  <a:lnTo>
                    <a:pt x="370331" y="772921"/>
                  </a:lnTo>
                  <a:lnTo>
                    <a:pt x="396494" y="726566"/>
                  </a:lnTo>
                  <a:lnTo>
                    <a:pt x="417449" y="678052"/>
                  </a:lnTo>
                  <a:lnTo>
                    <a:pt x="433070" y="627760"/>
                  </a:lnTo>
                  <a:lnTo>
                    <a:pt x="443229" y="575944"/>
                  </a:lnTo>
                  <a:lnTo>
                    <a:pt x="447548" y="523239"/>
                  </a:lnTo>
                  <a:lnTo>
                    <a:pt x="447548" y="496696"/>
                  </a:lnTo>
                  <a:lnTo>
                    <a:pt x="442849" y="442848"/>
                  </a:lnTo>
                  <a:lnTo>
                    <a:pt x="431800" y="389000"/>
                  </a:lnTo>
                  <a:lnTo>
                    <a:pt x="412623" y="331088"/>
                  </a:lnTo>
                  <a:lnTo>
                    <a:pt x="384301" y="271652"/>
                  </a:lnTo>
                  <a:lnTo>
                    <a:pt x="348360" y="216280"/>
                  </a:lnTo>
                  <a:lnTo>
                    <a:pt x="305434" y="165100"/>
                  </a:lnTo>
                  <a:lnTo>
                    <a:pt x="256285" y="118871"/>
                  </a:lnTo>
                  <a:lnTo>
                    <a:pt x="201041" y="78104"/>
                  </a:lnTo>
                  <a:lnTo>
                    <a:pt x="140589" y="43052"/>
                  </a:lnTo>
                  <a:lnTo>
                    <a:pt x="112071" y="30338"/>
                  </a:lnTo>
                  <a:close/>
                </a:path>
                <a:path w="447675" h="1029970">
                  <a:moveTo>
                    <a:pt x="123698" y="0"/>
                  </a:moveTo>
                  <a:lnTo>
                    <a:pt x="38862" y="8381"/>
                  </a:lnTo>
                  <a:lnTo>
                    <a:pt x="96393" y="71246"/>
                  </a:lnTo>
                  <a:lnTo>
                    <a:pt x="107539" y="42161"/>
                  </a:lnTo>
                  <a:lnTo>
                    <a:pt x="95630" y="36829"/>
                  </a:lnTo>
                  <a:lnTo>
                    <a:pt x="100710" y="25272"/>
                  </a:lnTo>
                  <a:lnTo>
                    <a:pt x="114012" y="25272"/>
                  </a:lnTo>
                  <a:lnTo>
                    <a:pt x="123698" y="0"/>
                  </a:lnTo>
                  <a:close/>
                </a:path>
                <a:path w="447675" h="1029970">
                  <a:moveTo>
                    <a:pt x="100710" y="25272"/>
                  </a:moveTo>
                  <a:lnTo>
                    <a:pt x="95630" y="36829"/>
                  </a:lnTo>
                  <a:lnTo>
                    <a:pt x="107539" y="42161"/>
                  </a:lnTo>
                  <a:lnTo>
                    <a:pt x="112071" y="30338"/>
                  </a:lnTo>
                  <a:lnTo>
                    <a:pt x="100710" y="25272"/>
                  </a:lnTo>
                  <a:close/>
                </a:path>
                <a:path w="447675" h="1029970">
                  <a:moveTo>
                    <a:pt x="114012" y="25272"/>
                  </a:moveTo>
                  <a:lnTo>
                    <a:pt x="100710" y="25272"/>
                  </a:lnTo>
                  <a:lnTo>
                    <a:pt x="112071" y="30338"/>
                  </a:lnTo>
                  <a:lnTo>
                    <a:pt x="114012" y="25272"/>
                  </a:lnTo>
                  <a:close/>
                </a:path>
              </a:pathLst>
            </a:custGeom>
            <a:solidFill>
              <a:srgbClr val="A6A6A6"/>
            </a:solidFill>
          </p:spPr>
          <p:txBody>
            <a:bodyPr wrap="square" lIns="0" tIns="0" rIns="0" bIns="0" rtlCol="0"/>
            <a:lstStyle/>
            <a:p>
              <a:endParaRPr/>
            </a:p>
          </p:txBody>
        </p:sp>
        <p:pic>
          <p:nvPicPr>
            <p:cNvPr id="91" name="object 91"/>
            <p:cNvPicPr/>
            <p:nvPr/>
          </p:nvPicPr>
          <p:blipFill>
            <a:blip r:embed="rId27" cstate="print"/>
            <a:stretch>
              <a:fillRect/>
            </a:stretch>
          </p:blipFill>
          <p:spPr>
            <a:xfrm>
              <a:off x="5222747" y="4088892"/>
              <a:ext cx="182879" cy="128015"/>
            </a:xfrm>
            <a:prstGeom prst="rect">
              <a:avLst/>
            </a:prstGeom>
          </p:spPr>
        </p:pic>
        <p:pic>
          <p:nvPicPr>
            <p:cNvPr id="92" name="object 92"/>
            <p:cNvPicPr/>
            <p:nvPr/>
          </p:nvPicPr>
          <p:blipFill>
            <a:blip r:embed="rId27" cstate="print"/>
            <a:stretch>
              <a:fillRect/>
            </a:stretch>
          </p:blipFill>
          <p:spPr>
            <a:xfrm>
              <a:off x="5637275" y="4088892"/>
              <a:ext cx="182879" cy="128015"/>
            </a:xfrm>
            <a:prstGeom prst="rect">
              <a:avLst/>
            </a:prstGeom>
          </p:spPr>
        </p:pic>
      </p:grpSp>
      <p:sp>
        <p:nvSpPr>
          <p:cNvPr id="93" name="object 93"/>
          <p:cNvSpPr txBox="1"/>
          <p:nvPr/>
        </p:nvSpPr>
        <p:spPr>
          <a:xfrm>
            <a:off x="7678040" y="4643374"/>
            <a:ext cx="421005" cy="338455"/>
          </a:xfrm>
          <a:prstGeom prst="rect">
            <a:avLst/>
          </a:prstGeom>
        </p:spPr>
        <p:txBody>
          <a:bodyPr vert="horz" wrap="square" lIns="0" tIns="12065" rIns="0" bIns="0" rtlCol="0">
            <a:spAutoFit/>
          </a:bodyPr>
          <a:lstStyle/>
          <a:p>
            <a:pPr marL="53975">
              <a:spcBef>
                <a:spcPts val="95"/>
              </a:spcBef>
            </a:pPr>
            <a:r>
              <a:rPr sz="700" spc="-10" dirty="0">
                <a:latin typeface="メイリオ"/>
                <a:cs typeface="メイリオ"/>
              </a:rPr>
              <a:t>店舗配</a:t>
            </a:r>
            <a:r>
              <a:rPr sz="700" spc="-50" dirty="0">
                <a:latin typeface="メイリオ"/>
                <a:cs typeface="メイリオ"/>
              </a:rPr>
              <a:t>送</a:t>
            </a:r>
            <a:endParaRPr sz="700">
              <a:latin typeface="メイリオ"/>
              <a:cs typeface="メイリオ"/>
            </a:endParaRPr>
          </a:p>
          <a:p>
            <a:pPr marL="12700">
              <a:spcBef>
                <a:spcPts val="78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94" name="object 94"/>
          <p:cNvGrpSpPr/>
          <p:nvPr/>
        </p:nvGrpSpPr>
        <p:grpSpPr>
          <a:xfrm>
            <a:off x="7504177" y="2249423"/>
            <a:ext cx="2699385" cy="2969260"/>
            <a:chOff x="5980176" y="2249423"/>
            <a:chExt cx="2699385" cy="2969260"/>
          </a:xfrm>
        </p:grpSpPr>
        <p:sp>
          <p:nvSpPr>
            <p:cNvPr id="95" name="object 95"/>
            <p:cNvSpPr/>
            <p:nvPr/>
          </p:nvSpPr>
          <p:spPr>
            <a:xfrm>
              <a:off x="6258433" y="3476116"/>
              <a:ext cx="1831339" cy="1486535"/>
            </a:xfrm>
            <a:custGeom>
              <a:avLst/>
              <a:gdLst/>
              <a:ahLst/>
              <a:cxnLst/>
              <a:rect l="l" t="t" r="r" b="b"/>
              <a:pathLst>
                <a:path w="1831340" h="1486535">
                  <a:moveTo>
                    <a:pt x="50672" y="1469644"/>
                  </a:moveTo>
                  <a:lnTo>
                    <a:pt x="0" y="1473327"/>
                  </a:lnTo>
                  <a:lnTo>
                    <a:pt x="888" y="1486027"/>
                  </a:lnTo>
                  <a:lnTo>
                    <a:pt x="51562" y="1482344"/>
                  </a:lnTo>
                  <a:lnTo>
                    <a:pt x="50672" y="1469644"/>
                  </a:lnTo>
                  <a:close/>
                </a:path>
                <a:path w="1831340" h="1486535">
                  <a:moveTo>
                    <a:pt x="138937" y="1461262"/>
                  </a:moveTo>
                  <a:lnTo>
                    <a:pt x="88391" y="1466850"/>
                  </a:lnTo>
                  <a:lnTo>
                    <a:pt x="89788" y="1479550"/>
                  </a:lnTo>
                  <a:lnTo>
                    <a:pt x="140334" y="1473962"/>
                  </a:lnTo>
                  <a:lnTo>
                    <a:pt x="138937" y="1461262"/>
                  </a:lnTo>
                  <a:close/>
                </a:path>
                <a:path w="1831340" h="1486535">
                  <a:moveTo>
                    <a:pt x="226694" y="1449324"/>
                  </a:moveTo>
                  <a:lnTo>
                    <a:pt x="176529" y="1456944"/>
                  </a:lnTo>
                  <a:lnTo>
                    <a:pt x="178434" y="1469517"/>
                  </a:lnTo>
                  <a:lnTo>
                    <a:pt x="228600" y="1461897"/>
                  </a:lnTo>
                  <a:lnTo>
                    <a:pt x="226694" y="1449324"/>
                  </a:lnTo>
                  <a:close/>
                </a:path>
                <a:path w="1831340" h="1486535">
                  <a:moveTo>
                    <a:pt x="313943" y="1433830"/>
                  </a:moveTo>
                  <a:lnTo>
                    <a:pt x="264033" y="1443482"/>
                  </a:lnTo>
                  <a:lnTo>
                    <a:pt x="266445" y="1455928"/>
                  </a:lnTo>
                  <a:lnTo>
                    <a:pt x="316357" y="1446276"/>
                  </a:lnTo>
                  <a:lnTo>
                    <a:pt x="313943" y="1433830"/>
                  </a:lnTo>
                  <a:close/>
                </a:path>
                <a:path w="1831340" h="1486535">
                  <a:moveTo>
                    <a:pt x="400558" y="1414780"/>
                  </a:moveTo>
                  <a:lnTo>
                    <a:pt x="351027" y="1426337"/>
                  </a:lnTo>
                  <a:lnTo>
                    <a:pt x="353948" y="1438656"/>
                  </a:lnTo>
                  <a:lnTo>
                    <a:pt x="403478" y="1427099"/>
                  </a:lnTo>
                  <a:lnTo>
                    <a:pt x="400558" y="1414780"/>
                  </a:lnTo>
                  <a:close/>
                </a:path>
                <a:path w="1831340" h="1486535">
                  <a:moveTo>
                    <a:pt x="486283" y="1392174"/>
                  </a:moveTo>
                  <a:lnTo>
                    <a:pt x="437261" y="1405636"/>
                  </a:lnTo>
                  <a:lnTo>
                    <a:pt x="440689" y="1417955"/>
                  </a:lnTo>
                  <a:lnTo>
                    <a:pt x="489585" y="1404366"/>
                  </a:lnTo>
                  <a:lnTo>
                    <a:pt x="486283" y="1392174"/>
                  </a:lnTo>
                  <a:close/>
                </a:path>
                <a:path w="1831340" h="1486535">
                  <a:moveTo>
                    <a:pt x="570991" y="1366012"/>
                  </a:moveTo>
                  <a:lnTo>
                    <a:pt x="522605" y="1381379"/>
                  </a:lnTo>
                  <a:lnTo>
                    <a:pt x="526414" y="1393571"/>
                  </a:lnTo>
                  <a:lnTo>
                    <a:pt x="574801" y="1378204"/>
                  </a:lnTo>
                  <a:lnTo>
                    <a:pt x="570991" y="1366012"/>
                  </a:lnTo>
                  <a:close/>
                </a:path>
                <a:path w="1831340" h="1486535">
                  <a:moveTo>
                    <a:pt x="654558" y="1336548"/>
                  </a:moveTo>
                  <a:lnTo>
                    <a:pt x="606806" y="1353820"/>
                  </a:lnTo>
                  <a:lnTo>
                    <a:pt x="611123" y="1365758"/>
                  </a:lnTo>
                  <a:lnTo>
                    <a:pt x="658875" y="1348486"/>
                  </a:lnTo>
                  <a:lnTo>
                    <a:pt x="654558" y="1336548"/>
                  </a:lnTo>
                  <a:close/>
                </a:path>
                <a:path w="1831340" h="1486535">
                  <a:moveTo>
                    <a:pt x="736726" y="1303401"/>
                  </a:moveTo>
                  <a:lnTo>
                    <a:pt x="689737" y="1322578"/>
                  </a:lnTo>
                  <a:lnTo>
                    <a:pt x="694563" y="1334389"/>
                  </a:lnTo>
                  <a:lnTo>
                    <a:pt x="741552" y="1315212"/>
                  </a:lnTo>
                  <a:lnTo>
                    <a:pt x="736726" y="1303401"/>
                  </a:lnTo>
                  <a:close/>
                </a:path>
                <a:path w="1831340" h="1486535">
                  <a:moveTo>
                    <a:pt x="817244" y="1266952"/>
                  </a:moveTo>
                  <a:lnTo>
                    <a:pt x="815213" y="1267968"/>
                  </a:lnTo>
                  <a:lnTo>
                    <a:pt x="771270" y="1287907"/>
                  </a:lnTo>
                  <a:lnTo>
                    <a:pt x="776605" y="1299464"/>
                  </a:lnTo>
                  <a:lnTo>
                    <a:pt x="820546" y="1279652"/>
                  </a:lnTo>
                  <a:lnTo>
                    <a:pt x="822960" y="1278382"/>
                  </a:lnTo>
                  <a:lnTo>
                    <a:pt x="817244" y="1266952"/>
                  </a:lnTo>
                  <a:close/>
                </a:path>
                <a:path w="1831340" h="1486535">
                  <a:moveTo>
                    <a:pt x="896365" y="1226820"/>
                  </a:moveTo>
                  <a:lnTo>
                    <a:pt x="887857" y="1231519"/>
                  </a:lnTo>
                  <a:lnTo>
                    <a:pt x="851408" y="1249934"/>
                  </a:lnTo>
                  <a:lnTo>
                    <a:pt x="856995" y="1261237"/>
                  </a:lnTo>
                  <a:lnTo>
                    <a:pt x="893571" y="1242949"/>
                  </a:lnTo>
                  <a:lnTo>
                    <a:pt x="902462" y="1237996"/>
                  </a:lnTo>
                  <a:lnTo>
                    <a:pt x="896365" y="1226820"/>
                  </a:lnTo>
                  <a:close/>
                </a:path>
                <a:path w="1831340" h="1486535">
                  <a:moveTo>
                    <a:pt x="973582" y="1183386"/>
                  </a:moveTo>
                  <a:lnTo>
                    <a:pt x="958595" y="1192530"/>
                  </a:lnTo>
                  <a:lnTo>
                    <a:pt x="929639" y="1208405"/>
                  </a:lnTo>
                  <a:lnTo>
                    <a:pt x="935863" y="1219581"/>
                  </a:lnTo>
                  <a:lnTo>
                    <a:pt x="964691" y="1203706"/>
                  </a:lnTo>
                  <a:lnTo>
                    <a:pt x="980186" y="1194308"/>
                  </a:lnTo>
                  <a:lnTo>
                    <a:pt x="973582" y="1183386"/>
                  </a:lnTo>
                  <a:close/>
                </a:path>
                <a:path w="1831340" h="1486535">
                  <a:moveTo>
                    <a:pt x="1048892" y="1136650"/>
                  </a:moveTo>
                  <a:lnTo>
                    <a:pt x="1027048" y="1151001"/>
                  </a:lnTo>
                  <a:lnTo>
                    <a:pt x="1006220" y="1163701"/>
                  </a:lnTo>
                  <a:lnTo>
                    <a:pt x="1012824" y="1174496"/>
                  </a:lnTo>
                  <a:lnTo>
                    <a:pt x="1033652" y="1161923"/>
                  </a:lnTo>
                  <a:lnTo>
                    <a:pt x="1055877" y="1147191"/>
                  </a:lnTo>
                  <a:lnTo>
                    <a:pt x="1048892" y="1136650"/>
                  </a:lnTo>
                  <a:close/>
                </a:path>
                <a:path w="1831340" h="1486535">
                  <a:moveTo>
                    <a:pt x="1121917" y="1086485"/>
                  </a:moveTo>
                  <a:lnTo>
                    <a:pt x="1093469" y="1107059"/>
                  </a:lnTo>
                  <a:lnTo>
                    <a:pt x="1080642" y="1115568"/>
                  </a:lnTo>
                  <a:lnTo>
                    <a:pt x="1087627" y="1126109"/>
                  </a:lnTo>
                  <a:lnTo>
                    <a:pt x="1100455" y="1117600"/>
                  </a:lnTo>
                  <a:lnTo>
                    <a:pt x="1129411" y="1096772"/>
                  </a:lnTo>
                  <a:lnTo>
                    <a:pt x="1121917" y="1086485"/>
                  </a:lnTo>
                  <a:close/>
                </a:path>
                <a:path w="1831340" h="1486535">
                  <a:moveTo>
                    <a:pt x="1192657" y="1033145"/>
                  </a:moveTo>
                  <a:lnTo>
                    <a:pt x="1157477" y="1060831"/>
                  </a:lnTo>
                  <a:lnTo>
                    <a:pt x="1152906" y="1064260"/>
                  </a:lnTo>
                  <a:lnTo>
                    <a:pt x="1160271" y="1074547"/>
                  </a:lnTo>
                  <a:lnTo>
                    <a:pt x="1164970" y="1071118"/>
                  </a:lnTo>
                  <a:lnTo>
                    <a:pt x="1200531" y="1043051"/>
                  </a:lnTo>
                  <a:lnTo>
                    <a:pt x="1192657" y="1033145"/>
                  </a:lnTo>
                  <a:close/>
                </a:path>
                <a:path w="1831340" h="1486535">
                  <a:moveTo>
                    <a:pt x="1260983" y="976503"/>
                  </a:moveTo>
                  <a:lnTo>
                    <a:pt x="1222374" y="1009650"/>
                  </a:lnTo>
                  <a:lnTo>
                    <a:pt x="1230630" y="1019175"/>
                  </a:lnTo>
                  <a:lnTo>
                    <a:pt x="1269238" y="986155"/>
                  </a:lnTo>
                  <a:lnTo>
                    <a:pt x="1260983" y="976503"/>
                  </a:lnTo>
                  <a:close/>
                </a:path>
                <a:path w="1831340" h="1486535">
                  <a:moveTo>
                    <a:pt x="1326388" y="916813"/>
                  </a:moveTo>
                  <a:lnTo>
                    <a:pt x="1289176" y="951484"/>
                  </a:lnTo>
                  <a:lnTo>
                    <a:pt x="1297939" y="960755"/>
                  </a:lnTo>
                  <a:lnTo>
                    <a:pt x="1335023" y="926084"/>
                  </a:lnTo>
                  <a:lnTo>
                    <a:pt x="1326388" y="916813"/>
                  </a:lnTo>
                  <a:close/>
                </a:path>
                <a:path w="1831340" h="1486535">
                  <a:moveTo>
                    <a:pt x="1388744" y="854202"/>
                  </a:moveTo>
                  <a:lnTo>
                    <a:pt x="1353312" y="890270"/>
                  </a:lnTo>
                  <a:lnTo>
                    <a:pt x="1362328" y="899160"/>
                  </a:lnTo>
                  <a:lnTo>
                    <a:pt x="1397762" y="863219"/>
                  </a:lnTo>
                  <a:lnTo>
                    <a:pt x="1398142" y="862711"/>
                  </a:lnTo>
                  <a:lnTo>
                    <a:pt x="1388744" y="854202"/>
                  </a:lnTo>
                  <a:close/>
                </a:path>
                <a:path w="1831340" h="1486535">
                  <a:moveTo>
                    <a:pt x="1447545" y="787908"/>
                  </a:moveTo>
                  <a:lnTo>
                    <a:pt x="1439671" y="797560"/>
                  </a:lnTo>
                  <a:lnTo>
                    <a:pt x="1414144" y="825881"/>
                  </a:lnTo>
                  <a:lnTo>
                    <a:pt x="1423669" y="834390"/>
                  </a:lnTo>
                  <a:lnTo>
                    <a:pt x="1449069" y="806069"/>
                  </a:lnTo>
                  <a:lnTo>
                    <a:pt x="1457324" y="796036"/>
                  </a:lnTo>
                  <a:lnTo>
                    <a:pt x="1447545" y="787908"/>
                  </a:lnTo>
                  <a:close/>
                </a:path>
                <a:path w="1831340" h="1486535">
                  <a:moveTo>
                    <a:pt x="1502917" y="718820"/>
                  </a:moveTo>
                  <a:lnTo>
                    <a:pt x="1487677" y="739140"/>
                  </a:lnTo>
                  <a:lnTo>
                    <a:pt x="1471802" y="758571"/>
                  </a:lnTo>
                  <a:lnTo>
                    <a:pt x="1481582" y="766572"/>
                  </a:lnTo>
                  <a:lnTo>
                    <a:pt x="1497584" y="747268"/>
                  </a:lnTo>
                  <a:lnTo>
                    <a:pt x="1513077" y="726440"/>
                  </a:lnTo>
                  <a:lnTo>
                    <a:pt x="1502917" y="718820"/>
                  </a:lnTo>
                  <a:close/>
                </a:path>
                <a:path w="1831340" h="1486535">
                  <a:moveTo>
                    <a:pt x="1554607" y="646938"/>
                  </a:moveTo>
                  <a:lnTo>
                    <a:pt x="1532889" y="678942"/>
                  </a:lnTo>
                  <a:lnTo>
                    <a:pt x="1525777" y="688340"/>
                  </a:lnTo>
                  <a:lnTo>
                    <a:pt x="1535938" y="695960"/>
                  </a:lnTo>
                  <a:lnTo>
                    <a:pt x="1543049" y="686562"/>
                  </a:lnTo>
                  <a:lnTo>
                    <a:pt x="1565147" y="654050"/>
                  </a:lnTo>
                  <a:lnTo>
                    <a:pt x="1554607" y="646938"/>
                  </a:lnTo>
                  <a:close/>
                </a:path>
                <a:path w="1831340" h="1486535">
                  <a:moveTo>
                    <a:pt x="1602232" y="572262"/>
                  </a:moveTo>
                  <a:lnTo>
                    <a:pt x="1575689" y="615569"/>
                  </a:lnTo>
                  <a:lnTo>
                    <a:pt x="1586611" y="622173"/>
                  </a:lnTo>
                  <a:lnTo>
                    <a:pt x="1613026" y="578866"/>
                  </a:lnTo>
                  <a:lnTo>
                    <a:pt x="1602232" y="572262"/>
                  </a:lnTo>
                  <a:close/>
                </a:path>
                <a:path w="1831340" h="1486535">
                  <a:moveTo>
                    <a:pt x="1645665" y="495046"/>
                  </a:moveTo>
                  <a:lnTo>
                    <a:pt x="1621282" y="539623"/>
                  </a:lnTo>
                  <a:lnTo>
                    <a:pt x="1632458" y="545719"/>
                  </a:lnTo>
                  <a:lnTo>
                    <a:pt x="1656841" y="501142"/>
                  </a:lnTo>
                  <a:lnTo>
                    <a:pt x="1645665" y="495046"/>
                  </a:lnTo>
                  <a:close/>
                </a:path>
                <a:path w="1831340" h="1486535">
                  <a:moveTo>
                    <a:pt x="1684146" y="415544"/>
                  </a:moveTo>
                  <a:lnTo>
                    <a:pt x="1681225" y="422402"/>
                  </a:lnTo>
                  <a:lnTo>
                    <a:pt x="1662430" y="461137"/>
                  </a:lnTo>
                  <a:lnTo>
                    <a:pt x="1673860" y="466725"/>
                  </a:lnTo>
                  <a:lnTo>
                    <a:pt x="1692656" y="427863"/>
                  </a:lnTo>
                  <a:lnTo>
                    <a:pt x="1695831" y="420497"/>
                  </a:lnTo>
                  <a:lnTo>
                    <a:pt x="1684146" y="415544"/>
                  </a:lnTo>
                  <a:close/>
                </a:path>
                <a:path w="1831340" h="1486535">
                  <a:moveTo>
                    <a:pt x="1717547" y="333629"/>
                  </a:moveTo>
                  <a:lnTo>
                    <a:pt x="1709800" y="354711"/>
                  </a:lnTo>
                  <a:lnTo>
                    <a:pt x="1699006" y="380492"/>
                  </a:lnTo>
                  <a:lnTo>
                    <a:pt x="1710689" y="385445"/>
                  </a:lnTo>
                  <a:lnTo>
                    <a:pt x="1721612" y="359664"/>
                  </a:lnTo>
                  <a:lnTo>
                    <a:pt x="1729486" y="337947"/>
                  </a:lnTo>
                  <a:lnTo>
                    <a:pt x="1717547" y="333629"/>
                  </a:lnTo>
                  <a:close/>
                </a:path>
                <a:path w="1831340" h="1486535">
                  <a:moveTo>
                    <a:pt x="1745741" y="249682"/>
                  </a:moveTo>
                  <a:lnTo>
                    <a:pt x="1734819" y="285877"/>
                  </a:lnTo>
                  <a:lnTo>
                    <a:pt x="1730501" y="297815"/>
                  </a:lnTo>
                  <a:lnTo>
                    <a:pt x="1742439" y="302133"/>
                  </a:lnTo>
                  <a:lnTo>
                    <a:pt x="1746758" y="290195"/>
                  </a:lnTo>
                  <a:lnTo>
                    <a:pt x="1757934" y="253365"/>
                  </a:lnTo>
                  <a:lnTo>
                    <a:pt x="1745741" y="249682"/>
                  </a:lnTo>
                  <a:close/>
                </a:path>
                <a:path w="1831340" h="1486535">
                  <a:moveTo>
                    <a:pt x="1768728" y="164211"/>
                  </a:moveTo>
                  <a:lnTo>
                    <a:pt x="1756664" y="213487"/>
                  </a:lnTo>
                  <a:lnTo>
                    <a:pt x="1768983" y="216535"/>
                  </a:lnTo>
                  <a:lnTo>
                    <a:pt x="1781047" y="167259"/>
                  </a:lnTo>
                  <a:lnTo>
                    <a:pt x="1768728" y="164211"/>
                  </a:lnTo>
                  <a:close/>
                </a:path>
                <a:path w="1831340" h="1486535">
                  <a:moveTo>
                    <a:pt x="1785619" y="77343"/>
                  </a:moveTo>
                  <a:lnTo>
                    <a:pt x="1776602" y="127381"/>
                  </a:lnTo>
                  <a:lnTo>
                    <a:pt x="1789175" y="129540"/>
                  </a:lnTo>
                  <a:lnTo>
                    <a:pt x="1798192" y="79629"/>
                  </a:lnTo>
                  <a:lnTo>
                    <a:pt x="1785619" y="77343"/>
                  </a:lnTo>
                  <a:close/>
                </a:path>
                <a:path w="1831340" h="1486535">
                  <a:moveTo>
                    <a:pt x="1803018" y="0"/>
                  </a:moveTo>
                  <a:lnTo>
                    <a:pt x="1755266" y="70612"/>
                  </a:lnTo>
                  <a:lnTo>
                    <a:pt x="1830832" y="80518"/>
                  </a:lnTo>
                  <a:lnTo>
                    <a:pt x="1803018" y="0"/>
                  </a:lnTo>
                  <a:close/>
                </a:path>
              </a:pathLst>
            </a:custGeom>
            <a:solidFill>
              <a:srgbClr val="A6A6A6"/>
            </a:solidFill>
          </p:spPr>
          <p:txBody>
            <a:bodyPr wrap="square" lIns="0" tIns="0" rIns="0" bIns="0" rtlCol="0"/>
            <a:lstStyle/>
            <a:p>
              <a:endParaRPr/>
            </a:p>
          </p:txBody>
        </p:sp>
        <p:pic>
          <p:nvPicPr>
            <p:cNvPr id="96" name="object 96"/>
            <p:cNvPicPr/>
            <p:nvPr/>
          </p:nvPicPr>
          <p:blipFill>
            <a:blip r:embed="rId28" cstate="print"/>
            <a:stretch>
              <a:fillRect/>
            </a:stretch>
          </p:blipFill>
          <p:spPr>
            <a:xfrm>
              <a:off x="5980176" y="4878323"/>
              <a:ext cx="182879" cy="126492"/>
            </a:xfrm>
            <a:prstGeom prst="rect">
              <a:avLst/>
            </a:prstGeom>
          </p:spPr>
        </p:pic>
        <p:pic>
          <p:nvPicPr>
            <p:cNvPr id="97" name="object 97"/>
            <p:cNvPicPr/>
            <p:nvPr/>
          </p:nvPicPr>
          <p:blipFill>
            <a:blip r:embed="rId12" cstate="print"/>
            <a:stretch>
              <a:fillRect/>
            </a:stretch>
          </p:blipFill>
          <p:spPr>
            <a:xfrm>
              <a:off x="8008620" y="3307079"/>
              <a:ext cx="173735" cy="175260"/>
            </a:xfrm>
            <a:prstGeom prst="rect">
              <a:avLst/>
            </a:prstGeom>
          </p:spPr>
        </p:pic>
        <p:sp>
          <p:nvSpPr>
            <p:cNvPr id="98" name="object 98"/>
            <p:cNvSpPr/>
            <p:nvPr/>
          </p:nvSpPr>
          <p:spPr>
            <a:xfrm>
              <a:off x="8157845" y="3417315"/>
              <a:ext cx="325120" cy="929640"/>
            </a:xfrm>
            <a:custGeom>
              <a:avLst/>
              <a:gdLst/>
              <a:ahLst/>
              <a:cxnLst/>
              <a:rect l="l" t="t" r="r" b="b"/>
              <a:pathLst>
                <a:path w="325120" h="929639">
                  <a:moveTo>
                    <a:pt x="50926" y="860806"/>
                  </a:moveTo>
                  <a:lnTo>
                    <a:pt x="0" y="929132"/>
                  </a:lnTo>
                  <a:lnTo>
                    <a:pt x="85216" y="928878"/>
                  </a:lnTo>
                  <a:lnTo>
                    <a:pt x="73765" y="906145"/>
                  </a:lnTo>
                  <a:lnTo>
                    <a:pt x="59816" y="906145"/>
                  </a:lnTo>
                  <a:lnTo>
                    <a:pt x="53594" y="895096"/>
                  </a:lnTo>
                  <a:lnTo>
                    <a:pt x="64973" y="888691"/>
                  </a:lnTo>
                  <a:lnTo>
                    <a:pt x="50926" y="860806"/>
                  </a:lnTo>
                  <a:close/>
                </a:path>
                <a:path w="325120" h="929639">
                  <a:moveTo>
                    <a:pt x="64973" y="888691"/>
                  </a:moveTo>
                  <a:lnTo>
                    <a:pt x="53594" y="895096"/>
                  </a:lnTo>
                  <a:lnTo>
                    <a:pt x="59816" y="906145"/>
                  </a:lnTo>
                  <a:lnTo>
                    <a:pt x="70664" y="899988"/>
                  </a:lnTo>
                  <a:lnTo>
                    <a:pt x="64973" y="888691"/>
                  </a:lnTo>
                  <a:close/>
                </a:path>
                <a:path w="325120" h="929639">
                  <a:moveTo>
                    <a:pt x="70664" y="899988"/>
                  </a:moveTo>
                  <a:lnTo>
                    <a:pt x="59816" y="906145"/>
                  </a:lnTo>
                  <a:lnTo>
                    <a:pt x="73765" y="906145"/>
                  </a:lnTo>
                  <a:lnTo>
                    <a:pt x="70664" y="899988"/>
                  </a:lnTo>
                  <a:close/>
                </a:path>
                <a:path w="325120" h="929639">
                  <a:moveTo>
                    <a:pt x="13588" y="0"/>
                  </a:moveTo>
                  <a:lnTo>
                    <a:pt x="8127" y="11557"/>
                  </a:lnTo>
                  <a:lnTo>
                    <a:pt x="32765" y="23113"/>
                  </a:lnTo>
                  <a:lnTo>
                    <a:pt x="56133" y="35560"/>
                  </a:lnTo>
                  <a:lnTo>
                    <a:pt x="100202" y="63500"/>
                  </a:lnTo>
                  <a:lnTo>
                    <a:pt x="140334" y="94996"/>
                  </a:lnTo>
                  <a:lnTo>
                    <a:pt x="176656" y="129667"/>
                  </a:lnTo>
                  <a:lnTo>
                    <a:pt x="208914" y="167132"/>
                  </a:lnTo>
                  <a:lnTo>
                    <a:pt x="237108" y="207264"/>
                  </a:lnTo>
                  <a:lnTo>
                    <a:pt x="260984" y="249682"/>
                  </a:lnTo>
                  <a:lnTo>
                    <a:pt x="280543" y="294005"/>
                  </a:lnTo>
                  <a:lnTo>
                    <a:pt x="295655" y="339852"/>
                  </a:lnTo>
                  <a:lnTo>
                    <a:pt x="305943" y="386842"/>
                  </a:lnTo>
                  <a:lnTo>
                    <a:pt x="311403" y="434721"/>
                  </a:lnTo>
                  <a:lnTo>
                    <a:pt x="312420" y="458978"/>
                  </a:lnTo>
                  <a:lnTo>
                    <a:pt x="312024" y="483489"/>
                  </a:lnTo>
                  <a:lnTo>
                    <a:pt x="307721" y="532003"/>
                  </a:lnTo>
                  <a:lnTo>
                    <a:pt x="298196" y="580644"/>
                  </a:lnTo>
                  <a:lnTo>
                    <a:pt x="283336" y="628904"/>
                  </a:lnTo>
                  <a:lnTo>
                    <a:pt x="263144" y="676402"/>
                  </a:lnTo>
                  <a:lnTo>
                    <a:pt x="241046" y="716534"/>
                  </a:lnTo>
                  <a:lnTo>
                    <a:pt x="215391" y="754634"/>
                  </a:lnTo>
                  <a:lnTo>
                    <a:pt x="186308" y="790194"/>
                  </a:lnTo>
                  <a:lnTo>
                    <a:pt x="154050" y="822833"/>
                  </a:lnTo>
                  <a:lnTo>
                    <a:pt x="118745" y="852805"/>
                  </a:lnTo>
                  <a:lnTo>
                    <a:pt x="80899" y="879729"/>
                  </a:lnTo>
                  <a:lnTo>
                    <a:pt x="64973" y="888691"/>
                  </a:lnTo>
                  <a:lnTo>
                    <a:pt x="70664" y="899988"/>
                  </a:lnTo>
                  <a:lnTo>
                    <a:pt x="107696" y="876808"/>
                  </a:lnTo>
                  <a:lnTo>
                    <a:pt x="145160" y="847725"/>
                  </a:lnTo>
                  <a:lnTo>
                    <a:pt x="179831" y="815594"/>
                  </a:lnTo>
                  <a:lnTo>
                    <a:pt x="211200" y="780415"/>
                  </a:lnTo>
                  <a:lnTo>
                    <a:pt x="239268" y="742696"/>
                  </a:lnTo>
                  <a:lnTo>
                    <a:pt x="263778" y="702564"/>
                  </a:lnTo>
                  <a:lnTo>
                    <a:pt x="285750" y="657479"/>
                  </a:lnTo>
                  <a:lnTo>
                    <a:pt x="303656" y="608330"/>
                  </a:lnTo>
                  <a:lnTo>
                    <a:pt x="316102" y="558546"/>
                  </a:lnTo>
                  <a:lnTo>
                    <a:pt x="323214" y="508508"/>
                  </a:lnTo>
                  <a:lnTo>
                    <a:pt x="325120" y="458597"/>
                  </a:lnTo>
                  <a:lnTo>
                    <a:pt x="324103" y="433705"/>
                  </a:lnTo>
                  <a:lnTo>
                    <a:pt x="318388" y="384429"/>
                  </a:lnTo>
                  <a:lnTo>
                    <a:pt x="307721" y="336169"/>
                  </a:lnTo>
                  <a:lnTo>
                    <a:pt x="292353" y="289052"/>
                  </a:lnTo>
                  <a:lnTo>
                    <a:pt x="272287" y="243840"/>
                  </a:lnTo>
                  <a:lnTo>
                    <a:pt x="247776" y="200279"/>
                  </a:lnTo>
                  <a:lnTo>
                    <a:pt x="218821" y="159131"/>
                  </a:lnTo>
                  <a:lnTo>
                    <a:pt x="185674" y="120650"/>
                  </a:lnTo>
                  <a:lnTo>
                    <a:pt x="148335" y="85217"/>
                  </a:lnTo>
                  <a:lnTo>
                    <a:pt x="107187" y="52832"/>
                  </a:lnTo>
                  <a:lnTo>
                    <a:pt x="62102" y="24384"/>
                  </a:lnTo>
                  <a:lnTo>
                    <a:pt x="38226" y="11684"/>
                  </a:lnTo>
                  <a:lnTo>
                    <a:pt x="13588" y="0"/>
                  </a:lnTo>
                  <a:close/>
                </a:path>
              </a:pathLst>
            </a:custGeom>
            <a:solidFill>
              <a:srgbClr val="A6A6A6"/>
            </a:solidFill>
          </p:spPr>
          <p:txBody>
            <a:bodyPr wrap="square" lIns="0" tIns="0" rIns="0" bIns="0" rtlCol="0"/>
            <a:lstStyle/>
            <a:p>
              <a:endParaRPr/>
            </a:p>
          </p:txBody>
        </p:sp>
        <p:pic>
          <p:nvPicPr>
            <p:cNvPr id="99" name="object 99"/>
            <p:cNvPicPr/>
            <p:nvPr/>
          </p:nvPicPr>
          <p:blipFill>
            <a:blip r:embed="rId12" cstate="print"/>
            <a:stretch>
              <a:fillRect/>
            </a:stretch>
          </p:blipFill>
          <p:spPr>
            <a:xfrm>
              <a:off x="8008620" y="4274819"/>
              <a:ext cx="173735" cy="175260"/>
            </a:xfrm>
            <a:prstGeom prst="rect">
              <a:avLst/>
            </a:prstGeom>
          </p:spPr>
        </p:pic>
        <p:sp>
          <p:nvSpPr>
            <p:cNvPr id="100" name="object 100"/>
            <p:cNvSpPr/>
            <p:nvPr/>
          </p:nvSpPr>
          <p:spPr>
            <a:xfrm>
              <a:off x="8170418" y="3363340"/>
              <a:ext cx="509270" cy="1786889"/>
            </a:xfrm>
            <a:custGeom>
              <a:avLst/>
              <a:gdLst/>
              <a:ahLst/>
              <a:cxnLst/>
              <a:rect l="l" t="t" r="r" b="b"/>
              <a:pathLst>
                <a:path w="509270" h="1786889">
                  <a:moveTo>
                    <a:pt x="58674" y="1714881"/>
                  </a:moveTo>
                  <a:lnTo>
                    <a:pt x="0" y="1776603"/>
                  </a:lnTo>
                  <a:lnTo>
                    <a:pt x="84708" y="1786509"/>
                  </a:lnTo>
                  <a:lnTo>
                    <a:pt x="75384" y="1760855"/>
                  </a:lnTo>
                  <a:lnTo>
                    <a:pt x="62229" y="1760855"/>
                  </a:lnTo>
                  <a:lnTo>
                    <a:pt x="57276" y="1749171"/>
                  </a:lnTo>
                  <a:lnTo>
                    <a:pt x="69298" y="1744112"/>
                  </a:lnTo>
                  <a:lnTo>
                    <a:pt x="58674" y="1714881"/>
                  </a:lnTo>
                  <a:close/>
                </a:path>
                <a:path w="509270" h="1786889">
                  <a:moveTo>
                    <a:pt x="69298" y="1744112"/>
                  </a:moveTo>
                  <a:lnTo>
                    <a:pt x="57276" y="1749171"/>
                  </a:lnTo>
                  <a:lnTo>
                    <a:pt x="62229" y="1760855"/>
                  </a:lnTo>
                  <a:lnTo>
                    <a:pt x="73638" y="1756051"/>
                  </a:lnTo>
                  <a:lnTo>
                    <a:pt x="69298" y="1744112"/>
                  </a:lnTo>
                  <a:close/>
                </a:path>
                <a:path w="509270" h="1786889">
                  <a:moveTo>
                    <a:pt x="73638" y="1756051"/>
                  </a:moveTo>
                  <a:lnTo>
                    <a:pt x="62229" y="1760855"/>
                  </a:lnTo>
                  <a:lnTo>
                    <a:pt x="75384" y="1760855"/>
                  </a:lnTo>
                  <a:lnTo>
                    <a:pt x="73638" y="1756051"/>
                  </a:lnTo>
                  <a:close/>
                </a:path>
                <a:path w="509270" h="1786889">
                  <a:moveTo>
                    <a:pt x="46735" y="0"/>
                  </a:moveTo>
                  <a:lnTo>
                    <a:pt x="41909" y="11684"/>
                  </a:lnTo>
                  <a:lnTo>
                    <a:pt x="72008" y="24511"/>
                  </a:lnTo>
                  <a:lnTo>
                    <a:pt x="101091" y="39116"/>
                  </a:lnTo>
                  <a:lnTo>
                    <a:pt x="156717" y="74422"/>
                  </a:lnTo>
                  <a:lnTo>
                    <a:pt x="209168" y="117221"/>
                  </a:lnTo>
                  <a:lnTo>
                    <a:pt x="257809" y="167005"/>
                  </a:lnTo>
                  <a:lnTo>
                    <a:pt x="302640" y="223266"/>
                  </a:lnTo>
                  <a:lnTo>
                    <a:pt x="343407" y="285369"/>
                  </a:lnTo>
                  <a:lnTo>
                    <a:pt x="362330" y="318516"/>
                  </a:lnTo>
                  <a:lnTo>
                    <a:pt x="379983" y="352933"/>
                  </a:lnTo>
                  <a:lnTo>
                    <a:pt x="396493" y="388493"/>
                  </a:lnTo>
                  <a:lnTo>
                    <a:pt x="411987" y="425069"/>
                  </a:lnTo>
                  <a:lnTo>
                    <a:pt x="426084" y="462915"/>
                  </a:lnTo>
                  <a:lnTo>
                    <a:pt x="439165" y="501650"/>
                  </a:lnTo>
                  <a:lnTo>
                    <a:pt x="450850" y="541274"/>
                  </a:lnTo>
                  <a:lnTo>
                    <a:pt x="461390" y="581787"/>
                  </a:lnTo>
                  <a:lnTo>
                    <a:pt x="470534" y="623062"/>
                  </a:lnTo>
                  <a:lnTo>
                    <a:pt x="478281" y="665099"/>
                  </a:lnTo>
                  <a:lnTo>
                    <a:pt x="484758" y="707771"/>
                  </a:lnTo>
                  <a:lnTo>
                    <a:pt x="489838" y="750951"/>
                  </a:lnTo>
                  <a:lnTo>
                    <a:pt x="493522" y="794639"/>
                  </a:lnTo>
                  <a:lnTo>
                    <a:pt x="495807" y="838835"/>
                  </a:lnTo>
                  <a:lnTo>
                    <a:pt x="496570" y="883285"/>
                  </a:lnTo>
                  <a:lnTo>
                    <a:pt x="495795" y="928370"/>
                  </a:lnTo>
                  <a:lnTo>
                    <a:pt x="493522" y="973074"/>
                  </a:lnTo>
                  <a:lnTo>
                    <a:pt x="489711" y="1018286"/>
                  </a:lnTo>
                  <a:lnTo>
                    <a:pt x="484250" y="1063498"/>
                  </a:lnTo>
                  <a:lnTo>
                    <a:pt x="477265" y="1108837"/>
                  </a:lnTo>
                  <a:lnTo>
                    <a:pt x="464692" y="1171829"/>
                  </a:lnTo>
                  <a:lnTo>
                    <a:pt x="449199" y="1232916"/>
                  </a:lnTo>
                  <a:lnTo>
                    <a:pt x="430910" y="1291717"/>
                  </a:lnTo>
                  <a:lnTo>
                    <a:pt x="410082" y="1347978"/>
                  </a:lnTo>
                  <a:lnTo>
                    <a:pt x="386587" y="1401445"/>
                  </a:lnTo>
                  <a:lnTo>
                    <a:pt x="360806" y="1452245"/>
                  </a:lnTo>
                  <a:lnTo>
                    <a:pt x="332612" y="1500251"/>
                  </a:lnTo>
                  <a:lnTo>
                    <a:pt x="302386" y="1544955"/>
                  </a:lnTo>
                  <a:lnTo>
                    <a:pt x="270128" y="1586484"/>
                  </a:lnTo>
                  <a:lnTo>
                    <a:pt x="235965" y="1624330"/>
                  </a:lnTo>
                  <a:lnTo>
                    <a:pt x="200025" y="1658747"/>
                  </a:lnTo>
                  <a:lnTo>
                    <a:pt x="162559" y="1689354"/>
                  </a:lnTo>
                  <a:lnTo>
                    <a:pt x="123316" y="1716024"/>
                  </a:lnTo>
                  <a:lnTo>
                    <a:pt x="82930" y="1738376"/>
                  </a:lnTo>
                  <a:lnTo>
                    <a:pt x="69298" y="1744112"/>
                  </a:lnTo>
                  <a:lnTo>
                    <a:pt x="73638" y="1756051"/>
                  </a:lnTo>
                  <a:lnTo>
                    <a:pt x="109727" y="1738630"/>
                  </a:lnTo>
                  <a:lnTo>
                    <a:pt x="150495" y="1713484"/>
                  </a:lnTo>
                  <a:lnTo>
                    <a:pt x="189737" y="1684274"/>
                  </a:lnTo>
                  <a:lnTo>
                    <a:pt x="227202" y="1651000"/>
                  </a:lnTo>
                  <a:lnTo>
                    <a:pt x="262889" y="1614170"/>
                  </a:lnTo>
                  <a:lnTo>
                    <a:pt x="296672" y="1573784"/>
                  </a:lnTo>
                  <a:lnTo>
                    <a:pt x="328422" y="1529969"/>
                  </a:lnTo>
                  <a:lnTo>
                    <a:pt x="358139" y="1482979"/>
                  </a:lnTo>
                  <a:lnTo>
                    <a:pt x="385445" y="1432941"/>
                  </a:lnTo>
                  <a:lnTo>
                    <a:pt x="410336" y="1379855"/>
                  </a:lnTo>
                  <a:lnTo>
                    <a:pt x="432688" y="1324356"/>
                  </a:lnTo>
                  <a:lnTo>
                    <a:pt x="452500" y="1266190"/>
                  </a:lnTo>
                  <a:lnTo>
                    <a:pt x="469646" y="1205611"/>
                  </a:lnTo>
                  <a:lnTo>
                    <a:pt x="483870" y="1143000"/>
                  </a:lnTo>
                  <a:lnTo>
                    <a:pt x="496824" y="1065022"/>
                  </a:lnTo>
                  <a:lnTo>
                    <a:pt x="502284" y="1019302"/>
                  </a:lnTo>
                  <a:lnTo>
                    <a:pt x="506095" y="973709"/>
                  </a:lnTo>
                  <a:lnTo>
                    <a:pt x="508385" y="928116"/>
                  </a:lnTo>
                  <a:lnTo>
                    <a:pt x="509142" y="883031"/>
                  </a:lnTo>
                  <a:lnTo>
                    <a:pt x="508380" y="838200"/>
                  </a:lnTo>
                  <a:lnTo>
                    <a:pt x="506222" y="793623"/>
                  </a:lnTo>
                  <a:lnTo>
                    <a:pt x="502538" y="749427"/>
                  </a:lnTo>
                  <a:lnTo>
                    <a:pt x="497331" y="705866"/>
                  </a:lnTo>
                  <a:lnTo>
                    <a:pt x="490854" y="662813"/>
                  </a:lnTo>
                  <a:lnTo>
                    <a:pt x="482980" y="620395"/>
                  </a:lnTo>
                  <a:lnTo>
                    <a:pt x="473709" y="578612"/>
                  </a:lnTo>
                  <a:lnTo>
                    <a:pt x="463041" y="537718"/>
                  </a:lnTo>
                  <a:lnTo>
                    <a:pt x="451103" y="497586"/>
                  </a:lnTo>
                  <a:lnTo>
                    <a:pt x="438023" y="458470"/>
                  </a:lnTo>
                  <a:lnTo>
                    <a:pt x="423672" y="420243"/>
                  </a:lnTo>
                  <a:lnTo>
                    <a:pt x="408050" y="383159"/>
                  </a:lnTo>
                  <a:lnTo>
                    <a:pt x="391286" y="347091"/>
                  </a:lnTo>
                  <a:lnTo>
                    <a:pt x="373252" y="312293"/>
                  </a:lnTo>
                  <a:lnTo>
                    <a:pt x="354202" y="278638"/>
                  </a:lnTo>
                  <a:lnTo>
                    <a:pt x="312800" y="215646"/>
                  </a:lnTo>
                  <a:lnTo>
                    <a:pt x="267080" y="158369"/>
                  </a:lnTo>
                  <a:lnTo>
                    <a:pt x="217424" y="107569"/>
                  </a:lnTo>
                  <a:lnTo>
                    <a:pt x="163956" y="63881"/>
                  </a:lnTo>
                  <a:lnTo>
                    <a:pt x="106806" y="27812"/>
                  </a:lnTo>
                  <a:lnTo>
                    <a:pt x="76961" y="12700"/>
                  </a:lnTo>
                  <a:lnTo>
                    <a:pt x="46735" y="0"/>
                  </a:lnTo>
                  <a:close/>
                </a:path>
              </a:pathLst>
            </a:custGeom>
            <a:solidFill>
              <a:srgbClr val="A6A6A6"/>
            </a:solidFill>
          </p:spPr>
          <p:txBody>
            <a:bodyPr wrap="square" lIns="0" tIns="0" rIns="0" bIns="0" rtlCol="0"/>
            <a:lstStyle/>
            <a:p>
              <a:endParaRPr/>
            </a:p>
          </p:txBody>
        </p:sp>
        <p:pic>
          <p:nvPicPr>
            <p:cNvPr id="101" name="object 101"/>
            <p:cNvPicPr/>
            <p:nvPr/>
          </p:nvPicPr>
          <p:blipFill>
            <a:blip r:embed="rId12" cstate="print"/>
            <a:stretch>
              <a:fillRect/>
            </a:stretch>
          </p:blipFill>
          <p:spPr>
            <a:xfrm>
              <a:off x="7725155" y="2249423"/>
              <a:ext cx="175259" cy="173736"/>
            </a:xfrm>
            <a:prstGeom prst="rect">
              <a:avLst/>
            </a:prstGeom>
          </p:spPr>
        </p:pic>
        <p:pic>
          <p:nvPicPr>
            <p:cNvPr id="102" name="object 102"/>
            <p:cNvPicPr/>
            <p:nvPr/>
          </p:nvPicPr>
          <p:blipFill>
            <a:blip r:embed="rId29" cstate="print"/>
            <a:stretch>
              <a:fillRect/>
            </a:stretch>
          </p:blipFill>
          <p:spPr>
            <a:xfrm>
              <a:off x="8008620" y="5042916"/>
              <a:ext cx="173735" cy="175259"/>
            </a:xfrm>
            <a:prstGeom prst="rect">
              <a:avLst/>
            </a:prstGeom>
          </p:spPr>
        </p:pic>
        <p:pic>
          <p:nvPicPr>
            <p:cNvPr id="103" name="object 103"/>
            <p:cNvPicPr/>
            <p:nvPr/>
          </p:nvPicPr>
          <p:blipFill>
            <a:blip r:embed="rId12" cstate="print"/>
            <a:stretch>
              <a:fillRect/>
            </a:stretch>
          </p:blipFill>
          <p:spPr>
            <a:xfrm>
              <a:off x="7548372" y="2761487"/>
              <a:ext cx="175259" cy="175260"/>
            </a:xfrm>
            <a:prstGeom prst="rect">
              <a:avLst/>
            </a:prstGeom>
          </p:spPr>
        </p:pic>
        <p:sp>
          <p:nvSpPr>
            <p:cNvPr id="104" name="object 104"/>
            <p:cNvSpPr/>
            <p:nvPr/>
          </p:nvSpPr>
          <p:spPr>
            <a:xfrm>
              <a:off x="7588631" y="2409062"/>
              <a:ext cx="182245" cy="347980"/>
            </a:xfrm>
            <a:custGeom>
              <a:avLst/>
              <a:gdLst/>
              <a:ahLst/>
              <a:cxnLst/>
              <a:rect l="l" t="t" r="r" b="b"/>
              <a:pathLst>
                <a:path w="182245" h="347980">
                  <a:moveTo>
                    <a:pt x="32243" y="274756"/>
                  </a:moveTo>
                  <a:lnTo>
                    <a:pt x="0" y="282321"/>
                  </a:lnTo>
                  <a:lnTo>
                    <a:pt x="54483" y="347725"/>
                  </a:lnTo>
                  <a:lnTo>
                    <a:pt x="69005" y="286638"/>
                  </a:lnTo>
                  <a:lnTo>
                    <a:pt x="33654" y="286638"/>
                  </a:lnTo>
                  <a:lnTo>
                    <a:pt x="32243" y="274756"/>
                  </a:lnTo>
                  <a:close/>
                </a:path>
                <a:path w="182245" h="347980">
                  <a:moveTo>
                    <a:pt x="44719" y="271830"/>
                  </a:moveTo>
                  <a:lnTo>
                    <a:pt x="32243" y="274756"/>
                  </a:lnTo>
                  <a:lnTo>
                    <a:pt x="33654" y="286638"/>
                  </a:lnTo>
                  <a:lnTo>
                    <a:pt x="46354" y="285114"/>
                  </a:lnTo>
                  <a:lnTo>
                    <a:pt x="44719" y="271830"/>
                  </a:lnTo>
                  <a:close/>
                </a:path>
                <a:path w="182245" h="347980">
                  <a:moveTo>
                    <a:pt x="74168" y="264922"/>
                  </a:moveTo>
                  <a:lnTo>
                    <a:pt x="44719" y="271830"/>
                  </a:lnTo>
                  <a:lnTo>
                    <a:pt x="46354" y="285114"/>
                  </a:lnTo>
                  <a:lnTo>
                    <a:pt x="33654" y="286638"/>
                  </a:lnTo>
                  <a:lnTo>
                    <a:pt x="69005" y="286638"/>
                  </a:lnTo>
                  <a:lnTo>
                    <a:pt x="74168" y="264922"/>
                  </a:lnTo>
                  <a:close/>
                </a:path>
                <a:path w="182245" h="347980">
                  <a:moveTo>
                    <a:pt x="174498" y="0"/>
                  </a:moveTo>
                  <a:lnTo>
                    <a:pt x="131572" y="32765"/>
                  </a:lnTo>
                  <a:lnTo>
                    <a:pt x="95376" y="70738"/>
                  </a:lnTo>
                  <a:lnTo>
                    <a:pt x="66801" y="112395"/>
                  </a:lnTo>
                  <a:lnTo>
                    <a:pt x="46100" y="157225"/>
                  </a:lnTo>
                  <a:lnTo>
                    <a:pt x="33654" y="204215"/>
                  </a:lnTo>
                  <a:lnTo>
                    <a:pt x="29736" y="252095"/>
                  </a:lnTo>
                  <a:lnTo>
                    <a:pt x="29718" y="253491"/>
                  </a:lnTo>
                  <a:lnTo>
                    <a:pt x="32243" y="274756"/>
                  </a:lnTo>
                  <a:lnTo>
                    <a:pt x="44719" y="271830"/>
                  </a:lnTo>
                  <a:lnTo>
                    <a:pt x="42291" y="252095"/>
                  </a:lnTo>
                  <a:lnTo>
                    <a:pt x="42447" y="252095"/>
                  </a:lnTo>
                  <a:lnTo>
                    <a:pt x="46100" y="206883"/>
                  </a:lnTo>
                  <a:lnTo>
                    <a:pt x="57912" y="162051"/>
                  </a:lnTo>
                  <a:lnTo>
                    <a:pt x="77597" y="119252"/>
                  </a:lnTo>
                  <a:lnTo>
                    <a:pt x="104901" y="79121"/>
                  </a:lnTo>
                  <a:lnTo>
                    <a:pt x="139573" y="42672"/>
                  </a:lnTo>
                  <a:lnTo>
                    <a:pt x="181864" y="10287"/>
                  </a:lnTo>
                  <a:lnTo>
                    <a:pt x="174498" y="0"/>
                  </a:lnTo>
                  <a:close/>
                </a:path>
                <a:path w="182245" h="347980">
                  <a:moveTo>
                    <a:pt x="42447" y="252095"/>
                  </a:moveTo>
                  <a:lnTo>
                    <a:pt x="42291" y="252095"/>
                  </a:lnTo>
                  <a:lnTo>
                    <a:pt x="42418" y="252984"/>
                  </a:lnTo>
                  <a:lnTo>
                    <a:pt x="42447" y="252095"/>
                  </a:lnTo>
                  <a:close/>
                </a:path>
              </a:pathLst>
            </a:custGeom>
            <a:solidFill>
              <a:srgbClr val="A6A6A6"/>
            </a:solidFill>
          </p:spPr>
          <p:txBody>
            <a:bodyPr wrap="square" lIns="0" tIns="0" rIns="0" bIns="0" rtlCol="0"/>
            <a:lstStyle/>
            <a:p>
              <a:endParaRPr/>
            </a:p>
          </p:txBody>
        </p:sp>
      </p:grpSp>
      <p:sp>
        <p:nvSpPr>
          <p:cNvPr id="105" name="object 105"/>
          <p:cNvSpPr txBox="1"/>
          <p:nvPr/>
        </p:nvSpPr>
        <p:spPr>
          <a:xfrm>
            <a:off x="7976996" y="4047872"/>
            <a:ext cx="73279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納品をトリガー</a:t>
            </a:r>
            <a:r>
              <a:rPr sz="700" i="1" spc="-50" dirty="0">
                <a:solidFill>
                  <a:srgbClr val="C00000"/>
                </a:solidFill>
                <a:latin typeface="メイリオ"/>
                <a:cs typeface="メイリオ"/>
              </a:rPr>
              <a:t>に</a:t>
            </a:r>
            <a:endParaRPr sz="700">
              <a:latin typeface="メイリオ"/>
              <a:cs typeface="メイリオ"/>
            </a:endParaRPr>
          </a:p>
        </p:txBody>
      </p:sp>
      <p:sp>
        <p:nvSpPr>
          <p:cNvPr id="106" name="object 106"/>
          <p:cNvSpPr txBox="1"/>
          <p:nvPr/>
        </p:nvSpPr>
        <p:spPr>
          <a:xfrm>
            <a:off x="7976996" y="4154552"/>
            <a:ext cx="73279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各業者へ即時支</a:t>
            </a:r>
            <a:r>
              <a:rPr sz="700" i="1" spc="-50" dirty="0">
                <a:solidFill>
                  <a:srgbClr val="C00000"/>
                </a:solidFill>
                <a:latin typeface="メイリオ"/>
                <a:cs typeface="メイリオ"/>
              </a:rPr>
              <a:t>払</a:t>
            </a:r>
            <a:endParaRPr sz="700">
              <a:latin typeface="メイリオ"/>
              <a:cs typeface="メイリオ"/>
            </a:endParaRPr>
          </a:p>
        </p:txBody>
      </p:sp>
      <p:sp>
        <p:nvSpPr>
          <p:cNvPr id="107" name="object 107"/>
          <p:cNvSpPr txBox="1"/>
          <p:nvPr/>
        </p:nvSpPr>
        <p:spPr>
          <a:xfrm>
            <a:off x="7816722" y="4030217"/>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08" name="object 108"/>
          <p:cNvSpPr txBox="1"/>
          <p:nvPr/>
        </p:nvSpPr>
        <p:spPr>
          <a:xfrm>
            <a:off x="8512556" y="3018282"/>
            <a:ext cx="73279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請求・支払業務</a:t>
            </a:r>
            <a:r>
              <a:rPr sz="700" i="1" spc="-50" dirty="0">
                <a:solidFill>
                  <a:srgbClr val="C00000"/>
                </a:solidFill>
                <a:latin typeface="メイリオ"/>
                <a:cs typeface="メイリオ"/>
              </a:rPr>
              <a:t>を</a:t>
            </a:r>
            <a:endParaRPr sz="700">
              <a:latin typeface="メイリオ"/>
              <a:cs typeface="メイリオ"/>
            </a:endParaRPr>
          </a:p>
        </p:txBody>
      </p:sp>
      <p:sp>
        <p:nvSpPr>
          <p:cNvPr id="109" name="object 109"/>
          <p:cNvSpPr txBox="1"/>
          <p:nvPr/>
        </p:nvSpPr>
        <p:spPr>
          <a:xfrm>
            <a:off x="8600947" y="3124962"/>
            <a:ext cx="55626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大幅に効率</a:t>
            </a:r>
            <a:r>
              <a:rPr sz="700" i="1" spc="-50" dirty="0">
                <a:solidFill>
                  <a:srgbClr val="C00000"/>
                </a:solidFill>
                <a:latin typeface="メイリオ"/>
                <a:cs typeface="メイリオ"/>
              </a:rPr>
              <a:t>化</a:t>
            </a:r>
            <a:endParaRPr sz="700">
              <a:latin typeface="メイリオ"/>
              <a:cs typeface="メイリオ"/>
            </a:endParaRPr>
          </a:p>
        </p:txBody>
      </p:sp>
      <p:sp>
        <p:nvSpPr>
          <p:cNvPr id="110" name="object 110"/>
          <p:cNvSpPr txBox="1"/>
          <p:nvPr/>
        </p:nvSpPr>
        <p:spPr>
          <a:xfrm>
            <a:off x="8352281" y="3000501"/>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11" name="object 111"/>
          <p:cNvSpPr txBox="1"/>
          <p:nvPr/>
        </p:nvSpPr>
        <p:spPr>
          <a:xfrm>
            <a:off x="6385941" y="3445256"/>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sp>
        <p:nvSpPr>
          <p:cNvPr id="112" name="object 112"/>
          <p:cNvSpPr/>
          <p:nvPr/>
        </p:nvSpPr>
        <p:spPr>
          <a:xfrm>
            <a:off x="3477767" y="3401567"/>
            <a:ext cx="109220" cy="0"/>
          </a:xfrm>
          <a:custGeom>
            <a:avLst/>
            <a:gdLst/>
            <a:ahLst/>
            <a:cxnLst/>
            <a:rect l="l" t="t" r="r" b="b"/>
            <a:pathLst>
              <a:path w="109219">
                <a:moveTo>
                  <a:pt x="0" y="0"/>
                </a:moveTo>
                <a:lnTo>
                  <a:pt x="109093" y="0"/>
                </a:lnTo>
              </a:path>
            </a:pathLst>
          </a:custGeom>
          <a:ln w="6350">
            <a:solidFill>
              <a:srgbClr val="A6A6A6"/>
            </a:solidFill>
          </a:ln>
        </p:spPr>
        <p:txBody>
          <a:bodyPr wrap="square" lIns="0" tIns="0" rIns="0" bIns="0" rtlCol="0"/>
          <a:lstStyle/>
          <a:p>
            <a:endParaRPr/>
          </a:p>
        </p:txBody>
      </p:sp>
      <p:pic>
        <p:nvPicPr>
          <p:cNvPr id="113" name="object 113"/>
          <p:cNvPicPr/>
          <p:nvPr/>
        </p:nvPicPr>
        <p:blipFill>
          <a:blip r:embed="rId18" cstate="print"/>
          <a:stretch>
            <a:fillRect/>
          </a:stretch>
        </p:blipFill>
        <p:spPr>
          <a:xfrm>
            <a:off x="3645515" y="2203704"/>
            <a:ext cx="283357" cy="310896"/>
          </a:xfrm>
          <a:prstGeom prst="rect">
            <a:avLst/>
          </a:prstGeom>
        </p:spPr>
      </p:pic>
      <p:grpSp>
        <p:nvGrpSpPr>
          <p:cNvPr id="114" name="object 114"/>
          <p:cNvGrpSpPr/>
          <p:nvPr/>
        </p:nvGrpSpPr>
        <p:grpSpPr>
          <a:xfrm>
            <a:off x="2427605" y="2516123"/>
            <a:ext cx="1705610" cy="2726690"/>
            <a:chOff x="903605" y="2516123"/>
            <a:chExt cx="1705610" cy="2726690"/>
          </a:xfrm>
        </p:grpSpPr>
        <p:sp>
          <p:nvSpPr>
            <p:cNvPr id="115" name="object 115"/>
            <p:cNvSpPr/>
            <p:nvPr/>
          </p:nvSpPr>
          <p:spPr>
            <a:xfrm>
              <a:off x="1203960" y="3407663"/>
              <a:ext cx="76200" cy="271780"/>
            </a:xfrm>
            <a:custGeom>
              <a:avLst/>
              <a:gdLst/>
              <a:ahLst/>
              <a:cxnLst/>
              <a:rect l="l" t="t" r="r" b="b"/>
              <a:pathLst>
                <a:path w="76200" h="271779">
                  <a:moveTo>
                    <a:pt x="31750" y="195072"/>
                  </a:moveTo>
                  <a:lnTo>
                    <a:pt x="0" y="195072"/>
                  </a:lnTo>
                  <a:lnTo>
                    <a:pt x="38100" y="271272"/>
                  </a:lnTo>
                  <a:lnTo>
                    <a:pt x="69850" y="207772"/>
                  </a:lnTo>
                  <a:lnTo>
                    <a:pt x="31750" y="207772"/>
                  </a:lnTo>
                  <a:lnTo>
                    <a:pt x="31750" y="195072"/>
                  </a:lnTo>
                  <a:close/>
                </a:path>
                <a:path w="76200" h="271779">
                  <a:moveTo>
                    <a:pt x="44450" y="0"/>
                  </a:moveTo>
                  <a:lnTo>
                    <a:pt x="31750" y="0"/>
                  </a:lnTo>
                  <a:lnTo>
                    <a:pt x="31750" y="207772"/>
                  </a:lnTo>
                  <a:lnTo>
                    <a:pt x="44450" y="207772"/>
                  </a:lnTo>
                  <a:lnTo>
                    <a:pt x="44450" y="0"/>
                  </a:lnTo>
                  <a:close/>
                </a:path>
                <a:path w="76200" h="271779">
                  <a:moveTo>
                    <a:pt x="76200" y="195072"/>
                  </a:moveTo>
                  <a:lnTo>
                    <a:pt x="44450" y="195072"/>
                  </a:lnTo>
                  <a:lnTo>
                    <a:pt x="44450" y="207772"/>
                  </a:lnTo>
                  <a:lnTo>
                    <a:pt x="69850" y="207772"/>
                  </a:lnTo>
                  <a:lnTo>
                    <a:pt x="76200" y="195072"/>
                  </a:lnTo>
                  <a:close/>
                </a:path>
              </a:pathLst>
            </a:custGeom>
            <a:solidFill>
              <a:srgbClr val="A6A6A6"/>
            </a:solidFill>
          </p:spPr>
          <p:txBody>
            <a:bodyPr wrap="square" lIns="0" tIns="0" rIns="0" bIns="0" rtlCol="0"/>
            <a:lstStyle/>
            <a:p>
              <a:endParaRPr/>
            </a:p>
          </p:txBody>
        </p:sp>
        <p:sp>
          <p:nvSpPr>
            <p:cNvPr id="116" name="object 116"/>
            <p:cNvSpPr/>
            <p:nvPr/>
          </p:nvSpPr>
          <p:spPr>
            <a:xfrm>
              <a:off x="1237488" y="3401567"/>
              <a:ext cx="544195" cy="0"/>
            </a:xfrm>
            <a:custGeom>
              <a:avLst/>
              <a:gdLst/>
              <a:ahLst/>
              <a:cxnLst/>
              <a:rect l="l" t="t" r="r" b="b"/>
              <a:pathLst>
                <a:path w="544194">
                  <a:moveTo>
                    <a:pt x="0" y="0"/>
                  </a:moveTo>
                  <a:lnTo>
                    <a:pt x="544068" y="0"/>
                  </a:lnTo>
                </a:path>
              </a:pathLst>
            </a:custGeom>
            <a:ln w="6350">
              <a:solidFill>
                <a:srgbClr val="A6A6A6"/>
              </a:solidFill>
            </a:ln>
          </p:spPr>
          <p:txBody>
            <a:bodyPr wrap="square" lIns="0" tIns="0" rIns="0" bIns="0" rtlCol="0"/>
            <a:lstStyle/>
            <a:p>
              <a:endParaRPr/>
            </a:p>
          </p:txBody>
        </p:sp>
        <p:sp>
          <p:nvSpPr>
            <p:cNvPr id="117" name="object 117"/>
            <p:cNvSpPr/>
            <p:nvPr/>
          </p:nvSpPr>
          <p:spPr>
            <a:xfrm>
              <a:off x="1825752" y="2516123"/>
              <a:ext cx="76200" cy="1642745"/>
            </a:xfrm>
            <a:custGeom>
              <a:avLst/>
              <a:gdLst/>
              <a:ahLst/>
              <a:cxnLst/>
              <a:rect l="l" t="t" r="r" b="b"/>
              <a:pathLst>
                <a:path w="76200" h="1642745">
                  <a:moveTo>
                    <a:pt x="31750" y="1566290"/>
                  </a:moveTo>
                  <a:lnTo>
                    <a:pt x="0" y="1566290"/>
                  </a:lnTo>
                  <a:lnTo>
                    <a:pt x="38100" y="1642490"/>
                  </a:lnTo>
                  <a:lnTo>
                    <a:pt x="69850" y="1578990"/>
                  </a:lnTo>
                  <a:lnTo>
                    <a:pt x="31750" y="1578990"/>
                  </a:lnTo>
                  <a:lnTo>
                    <a:pt x="31750" y="1566290"/>
                  </a:lnTo>
                  <a:close/>
                </a:path>
                <a:path w="76200" h="1642745">
                  <a:moveTo>
                    <a:pt x="44450" y="0"/>
                  </a:moveTo>
                  <a:lnTo>
                    <a:pt x="31750" y="0"/>
                  </a:lnTo>
                  <a:lnTo>
                    <a:pt x="31750" y="1578990"/>
                  </a:lnTo>
                  <a:lnTo>
                    <a:pt x="44450" y="1578990"/>
                  </a:lnTo>
                  <a:lnTo>
                    <a:pt x="44450" y="0"/>
                  </a:lnTo>
                  <a:close/>
                </a:path>
                <a:path w="76200" h="1642745">
                  <a:moveTo>
                    <a:pt x="76200" y="1566290"/>
                  </a:moveTo>
                  <a:lnTo>
                    <a:pt x="44450" y="1566290"/>
                  </a:lnTo>
                  <a:lnTo>
                    <a:pt x="44450" y="1578990"/>
                  </a:lnTo>
                  <a:lnTo>
                    <a:pt x="69850" y="1578990"/>
                  </a:lnTo>
                  <a:lnTo>
                    <a:pt x="76200" y="1566290"/>
                  </a:lnTo>
                  <a:close/>
                </a:path>
              </a:pathLst>
            </a:custGeom>
            <a:solidFill>
              <a:srgbClr val="A6A6A6"/>
            </a:solidFill>
          </p:spPr>
          <p:txBody>
            <a:bodyPr wrap="square" lIns="0" tIns="0" rIns="0" bIns="0" rtlCol="0"/>
            <a:lstStyle/>
            <a:p>
              <a:endParaRPr/>
            </a:p>
          </p:txBody>
        </p:sp>
        <p:pic>
          <p:nvPicPr>
            <p:cNvPr id="118" name="object 118"/>
            <p:cNvPicPr/>
            <p:nvPr/>
          </p:nvPicPr>
          <p:blipFill>
            <a:blip r:embed="rId5" cstate="print"/>
            <a:stretch>
              <a:fillRect/>
            </a:stretch>
          </p:blipFill>
          <p:spPr>
            <a:xfrm>
              <a:off x="1652016" y="2711195"/>
              <a:ext cx="341375" cy="341375"/>
            </a:xfrm>
            <a:prstGeom prst="rect">
              <a:avLst/>
            </a:prstGeom>
          </p:spPr>
        </p:pic>
        <p:sp>
          <p:nvSpPr>
            <p:cNvPr id="119" name="object 119"/>
            <p:cNvSpPr/>
            <p:nvPr/>
          </p:nvSpPr>
          <p:spPr>
            <a:xfrm>
              <a:off x="906780" y="4165091"/>
              <a:ext cx="1699260" cy="338455"/>
            </a:xfrm>
            <a:custGeom>
              <a:avLst/>
              <a:gdLst/>
              <a:ahLst/>
              <a:cxnLst/>
              <a:rect l="l" t="t" r="r" b="b"/>
              <a:pathLst>
                <a:path w="1699260" h="338454">
                  <a:moveTo>
                    <a:pt x="0" y="338328"/>
                  </a:moveTo>
                  <a:lnTo>
                    <a:pt x="1699260" y="338328"/>
                  </a:lnTo>
                  <a:lnTo>
                    <a:pt x="1699260" y="0"/>
                  </a:lnTo>
                  <a:lnTo>
                    <a:pt x="0" y="0"/>
                  </a:lnTo>
                  <a:lnTo>
                    <a:pt x="0" y="338328"/>
                  </a:lnTo>
                  <a:close/>
                </a:path>
              </a:pathLst>
            </a:custGeom>
            <a:ln w="6349">
              <a:solidFill>
                <a:srgbClr val="A6A6A6"/>
              </a:solidFill>
            </a:ln>
          </p:spPr>
          <p:txBody>
            <a:bodyPr wrap="square" lIns="0" tIns="0" rIns="0" bIns="0" rtlCol="0"/>
            <a:lstStyle/>
            <a:p>
              <a:endParaRPr/>
            </a:p>
          </p:txBody>
        </p:sp>
        <p:pic>
          <p:nvPicPr>
            <p:cNvPr id="120" name="object 120"/>
            <p:cNvPicPr/>
            <p:nvPr/>
          </p:nvPicPr>
          <p:blipFill>
            <a:blip r:embed="rId8" cstate="print"/>
            <a:stretch>
              <a:fillRect/>
            </a:stretch>
          </p:blipFill>
          <p:spPr>
            <a:xfrm>
              <a:off x="1816608" y="2695955"/>
              <a:ext cx="233171" cy="181355"/>
            </a:xfrm>
            <a:prstGeom prst="rect">
              <a:avLst/>
            </a:prstGeom>
          </p:spPr>
        </p:pic>
        <p:pic>
          <p:nvPicPr>
            <p:cNvPr id="121" name="object 121"/>
            <p:cNvPicPr/>
            <p:nvPr/>
          </p:nvPicPr>
          <p:blipFill>
            <a:blip r:embed="rId7" cstate="print"/>
            <a:stretch>
              <a:fillRect/>
            </a:stretch>
          </p:blipFill>
          <p:spPr>
            <a:xfrm>
              <a:off x="2060447" y="4985003"/>
              <a:ext cx="254507" cy="257555"/>
            </a:xfrm>
            <a:prstGeom prst="rect">
              <a:avLst/>
            </a:prstGeom>
          </p:spPr>
        </p:pic>
      </p:grpSp>
      <p:sp>
        <p:nvSpPr>
          <p:cNvPr id="122" name="object 122"/>
          <p:cNvSpPr/>
          <p:nvPr/>
        </p:nvSpPr>
        <p:spPr>
          <a:xfrm>
            <a:off x="5039868" y="2188465"/>
            <a:ext cx="490855" cy="338455"/>
          </a:xfrm>
          <a:custGeom>
            <a:avLst/>
            <a:gdLst/>
            <a:ahLst/>
            <a:cxnLst/>
            <a:rect l="l" t="t" r="r" b="b"/>
            <a:pathLst>
              <a:path w="490854" h="338455">
                <a:moveTo>
                  <a:pt x="0" y="338327"/>
                </a:moveTo>
                <a:lnTo>
                  <a:pt x="490727" y="338327"/>
                </a:lnTo>
                <a:lnTo>
                  <a:pt x="490727" y="0"/>
                </a:lnTo>
                <a:lnTo>
                  <a:pt x="0" y="0"/>
                </a:lnTo>
                <a:lnTo>
                  <a:pt x="0" y="338327"/>
                </a:lnTo>
                <a:close/>
              </a:path>
            </a:pathLst>
          </a:custGeom>
          <a:ln w="6350">
            <a:solidFill>
              <a:srgbClr val="A6A6A6"/>
            </a:solidFill>
          </a:ln>
        </p:spPr>
        <p:txBody>
          <a:bodyPr wrap="square" lIns="0" tIns="0" rIns="0" bIns="0" rtlCol="0"/>
          <a:lstStyle/>
          <a:p>
            <a:endParaRPr/>
          </a:p>
        </p:txBody>
      </p:sp>
      <p:sp>
        <p:nvSpPr>
          <p:cNvPr id="123" name="object 123"/>
          <p:cNvSpPr txBox="1"/>
          <p:nvPr/>
        </p:nvSpPr>
        <p:spPr>
          <a:xfrm>
            <a:off x="5103115" y="2069719"/>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124" name="object 124"/>
          <p:cNvGrpSpPr/>
          <p:nvPr/>
        </p:nvGrpSpPr>
        <p:grpSpPr>
          <a:xfrm>
            <a:off x="5036693" y="2287524"/>
            <a:ext cx="497205" cy="1275715"/>
            <a:chOff x="3512692" y="2287523"/>
            <a:chExt cx="497205" cy="1275715"/>
          </a:xfrm>
        </p:grpSpPr>
        <p:pic>
          <p:nvPicPr>
            <p:cNvPr id="125" name="object 125"/>
            <p:cNvPicPr/>
            <p:nvPr/>
          </p:nvPicPr>
          <p:blipFill>
            <a:blip r:embed="rId30" cstate="print"/>
            <a:stretch>
              <a:fillRect/>
            </a:stretch>
          </p:blipFill>
          <p:spPr>
            <a:xfrm>
              <a:off x="3677411" y="2287523"/>
              <a:ext cx="178308" cy="149351"/>
            </a:xfrm>
            <a:prstGeom prst="rect">
              <a:avLst/>
            </a:prstGeom>
          </p:spPr>
        </p:pic>
        <p:sp>
          <p:nvSpPr>
            <p:cNvPr id="126" name="object 126"/>
            <p:cNvSpPr/>
            <p:nvPr/>
          </p:nvSpPr>
          <p:spPr>
            <a:xfrm>
              <a:off x="3515867" y="3221735"/>
              <a:ext cx="490855" cy="338455"/>
            </a:xfrm>
            <a:custGeom>
              <a:avLst/>
              <a:gdLst/>
              <a:ahLst/>
              <a:cxnLst/>
              <a:rect l="l" t="t" r="r" b="b"/>
              <a:pathLst>
                <a:path w="490854" h="338454">
                  <a:moveTo>
                    <a:pt x="0" y="338327"/>
                  </a:moveTo>
                  <a:lnTo>
                    <a:pt x="490727" y="338327"/>
                  </a:lnTo>
                  <a:lnTo>
                    <a:pt x="490727" y="0"/>
                  </a:lnTo>
                  <a:lnTo>
                    <a:pt x="0" y="0"/>
                  </a:lnTo>
                  <a:lnTo>
                    <a:pt x="0" y="338327"/>
                  </a:lnTo>
                  <a:close/>
                </a:path>
              </a:pathLst>
            </a:custGeom>
            <a:ln w="6350">
              <a:solidFill>
                <a:srgbClr val="A6A6A6"/>
              </a:solidFill>
            </a:ln>
          </p:spPr>
          <p:txBody>
            <a:bodyPr wrap="square" lIns="0" tIns="0" rIns="0" bIns="0" rtlCol="0"/>
            <a:lstStyle/>
            <a:p>
              <a:endParaRPr/>
            </a:p>
          </p:txBody>
        </p:sp>
      </p:grpSp>
      <p:sp>
        <p:nvSpPr>
          <p:cNvPr id="127" name="object 127"/>
          <p:cNvSpPr txBox="1"/>
          <p:nvPr/>
        </p:nvSpPr>
        <p:spPr>
          <a:xfrm>
            <a:off x="5103115" y="316204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128" name="object 128"/>
          <p:cNvGrpSpPr/>
          <p:nvPr/>
        </p:nvGrpSpPr>
        <p:grpSpPr>
          <a:xfrm>
            <a:off x="5036693" y="3299460"/>
            <a:ext cx="497205" cy="1998345"/>
            <a:chOff x="3512692" y="3299459"/>
            <a:chExt cx="497205" cy="1998345"/>
          </a:xfrm>
        </p:grpSpPr>
        <p:pic>
          <p:nvPicPr>
            <p:cNvPr id="129" name="object 129"/>
            <p:cNvPicPr/>
            <p:nvPr/>
          </p:nvPicPr>
          <p:blipFill>
            <a:blip r:embed="rId30" cstate="print"/>
            <a:stretch>
              <a:fillRect/>
            </a:stretch>
          </p:blipFill>
          <p:spPr>
            <a:xfrm>
              <a:off x="3650132" y="3299459"/>
              <a:ext cx="179679" cy="149351"/>
            </a:xfrm>
            <a:prstGeom prst="rect">
              <a:avLst/>
            </a:prstGeom>
          </p:spPr>
        </p:pic>
        <p:pic>
          <p:nvPicPr>
            <p:cNvPr id="130" name="object 130"/>
            <p:cNvPicPr/>
            <p:nvPr/>
          </p:nvPicPr>
          <p:blipFill>
            <a:blip r:embed="rId31" cstate="print"/>
            <a:stretch>
              <a:fillRect/>
            </a:stretch>
          </p:blipFill>
          <p:spPr>
            <a:xfrm>
              <a:off x="3694175" y="3322319"/>
              <a:ext cx="199644" cy="149351"/>
            </a:xfrm>
            <a:prstGeom prst="rect">
              <a:avLst/>
            </a:prstGeom>
          </p:spPr>
        </p:pic>
        <p:pic>
          <p:nvPicPr>
            <p:cNvPr id="131" name="object 131"/>
            <p:cNvPicPr/>
            <p:nvPr/>
          </p:nvPicPr>
          <p:blipFill>
            <a:blip r:embed="rId31" cstate="print"/>
            <a:stretch>
              <a:fillRect/>
            </a:stretch>
          </p:blipFill>
          <p:spPr>
            <a:xfrm>
              <a:off x="3753611" y="3348227"/>
              <a:ext cx="199643" cy="149351"/>
            </a:xfrm>
            <a:prstGeom prst="rect">
              <a:avLst/>
            </a:prstGeom>
          </p:spPr>
        </p:pic>
        <p:sp>
          <p:nvSpPr>
            <p:cNvPr id="132" name="object 132"/>
            <p:cNvSpPr/>
            <p:nvPr/>
          </p:nvSpPr>
          <p:spPr>
            <a:xfrm>
              <a:off x="3515867" y="4957571"/>
              <a:ext cx="490855" cy="337185"/>
            </a:xfrm>
            <a:custGeom>
              <a:avLst/>
              <a:gdLst/>
              <a:ahLst/>
              <a:cxnLst/>
              <a:rect l="l" t="t" r="r" b="b"/>
              <a:pathLst>
                <a:path w="490854" h="337185">
                  <a:moveTo>
                    <a:pt x="0" y="336803"/>
                  </a:moveTo>
                  <a:lnTo>
                    <a:pt x="490727" y="336803"/>
                  </a:lnTo>
                  <a:lnTo>
                    <a:pt x="490727" y="0"/>
                  </a:lnTo>
                  <a:lnTo>
                    <a:pt x="0" y="0"/>
                  </a:lnTo>
                  <a:lnTo>
                    <a:pt x="0" y="336803"/>
                  </a:lnTo>
                  <a:close/>
                </a:path>
              </a:pathLst>
            </a:custGeom>
            <a:ln w="6350">
              <a:solidFill>
                <a:srgbClr val="A6A6A6"/>
              </a:solidFill>
            </a:ln>
          </p:spPr>
          <p:txBody>
            <a:bodyPr wrap="square" lIns="0" tIns="0" rIns="0" bIns="0" rtlCol="0"/>
            <a:lstStyle/>
            <a:p>
              <a:endParaRPr/>
            </a:p>
          </p:txBody>
        </p:sp>
      </p:grpSp>
      <p:sp>
        <p:nvSpPr>
          <p:cNvPr id="133" name="object 133"/>
          <p:cNvSpPr txBox="1"/>
          <p:nvPr/>
        </p:nvSpPr>
        <p:spPr>
          <a:xfrm>
            <a:off x="2426209" y="2185417"/>
            <a:ext cx="2432685" cy="244939"/>
          </a:xfrm>
          <a:prstGeom prst="rect">
            <a:avLst/>
          </a:prstGeom>
          <a:ln w="6350">
            <a:solidFill>
              <a:srgbClr val="A6A6A6"/>
            </a:solidFill>
          </a:ln>
        </p:spPr>
        <p:txBody>
          <a:bodyPr vert="horz" wrap="square" lIns="0" tIns="82550" rIns="0" bIns="0" rtlCol="0">
            <a:spAutoFit/>
          </a:bodyPr>
          <a:lstStyle/>
          <a:p>
            <a:pPr marL="65405">
              <a:spcBef>
                <a:spcPts val="650"/>
              </a:spcBef>
            </a:pPr>
            <a:r>
              <a:rPr sz="1050" b="1" spc="-20" dirty="0">
                <a:latin typeface="メイリオ"/>
                <a:cs typeface="メイリオ"/>
              </a:rPr>
              <a:t>仕入先</a:t>
            </a:r>
            <a:endParaRPr sz="1050">
              <a:latin typeface="メイリオ"/>
              <a:cs typeface="メイリオ"/>
            </a:endParaRPr>
          </a:p>
        </p:txBody>
      </p:sp>
      <p:pic>
        <p:nvPicPr>
          <p:cNvPr id="134" name="object 134"/>
          <p:cNvPicPr/>
          <p:nvPr/>
        </p:nvPicPr>
        <p:blipFill>
          <a:blip r:embed="rId32" cstate="print"/>
          <a:stretch>
            <a:fillRect/>
          </a:stretch>
        </p:blipFill>
        <p:spPr>
          <a:xfrm>
            <a:off x="3109701" y="4224528"/>
            <a:ext cx="291866" cy="251460"/>
          </a:xfrm>
          <a:prstGeom prst="rect">
            <a:avLst/>
          </a:prstGeom>
        </p:spPr>
      </p:pic>
      <p:sp>
        <p:nvSpPr>
          <p:cNvPr id="135" name="object 135"/>
          <p:cNvSpPr txBox="1"/>
          <p:nvPr/>
        </p:nvSpPr>
        <p:spPr>
          <a:xfrm>
            <a:off x="2426209" y="4960621"/>
            <a:ext cx="2425065" cy="252633"/>
          </a:xfrm>
          <a:prstGeom prst="rect">
            <a:avLst/>
          </a:prstGeom>
          <a:ln w="6350">
            <a:solidFill>
              <a:srgbClr val="A6A6A6"/>
            </a:solidFill>
          </a:ln>
        </p:spPr>
        <p:txBody>
          <a:bodyPr vert="horz" wrap="square" lIns="0" tIns="90170" rIns="0" bIns="0" rtlCol="0">
            <a:spAutoFit/>
          </a:bodyPr>
          <a:lstStyle/>
          <a:p>
            <a:pPr marL="132715">
              <a:spcBef>
                <a:spcPts val="710"/>
              </a:spcBef>
            </a:pPr>
            <a:r>
              <a:rPr sz="1050" b="1" spc="-25" dirty="0">
                <a:latin typeface="メイリオ"/>
                <a:cs typeface="メイリオ"/>
              </a:rPr>
              <a:t>店舗</a:t>
            </a:r>
            <a:endParaRPr sz="1050">
              <a:latin typeface="メイリオ"/>
              <a:cs typeface="メイリオ"/>
            </a:endParaRPr>
          </a:p>
        </p:txBody>
      </p:sp>
      <p:pic>
        <p:nvPicPr>
          <p:cNvPr id="136" name="object 136"/>
          <p:cNvPicPr/>
          <p:nvPr/>
        </p:nvPicPr>
        <p:blipFill>
          <a:blip r:embed="rId6" cstate="print"/>
          <a:stretch>
            <a:fillRect/>
          </a:stretch>
        </p:blipFill>
        <p:spPr>
          <a:xfrm>
            <a:off x="4122421" y="3244596"/>
            <a:ext cx="312419" cy="310895"/>
          </a:xfrm>
          <a:prstGeom prst="rect">
            <a:avLst/>
          </a:prstGeom>
        </p:spPr>
      </p:pic>
      <p:sp>
        <p:nvSpPr>
          <p:cNvPr id="137" name="object 137"/>
          <p:cNvSpPr txBox="1"/>
          <p:nvPr/>
        </p:nvSpPr>
        <p:spPr>
          <a:xfrm>
            <a:off x="3589020" y="3226307"/>
            <a:ext cx="1262380" cy="255198"/>
          </a:xfrm>
          <a:prstGeom prst="rect">
            <a:avLst/>
          </a:prstGeom>
          <a:ln w="6350">
            <a:solidFill>
              <a:srgbClr val="A6A6A6"/>
            </a:solidFill>
          </a:ln>
        </p:spPr>
        <p:txBody>
          <a:bodyPr vert="horz" wrap="square" lIns="0" tIns="92710" rIns="0" bIns="0" rtlCol="0">
            <a:spAutoFit/>
          </a:bodyPr>
          <a:lstStyle/>
          <a:p>
            <a:pPr marL="52069">
              <a:spcBef>
                <a:spcPts val="730"/>
              </a:spcBef>
            </a:pPr>
            <a:r>
              <a:rPr sz="1050" b="1" spc="-25" dirty="0">
                <a:latin typeface="メイリオ"/>
                <a:cs typeface="メイリオ"/>
              </a:rPr>
              <a:t>本部</a:t>
            </a:r>
            <a:endParaRPr sz="1050">
              <a:latin typeface="メイリオ"/>
              <a:cs typeface="メイリオ"/>
            </a:endParaRPr>
          </a:p>
        </p:txBody>
      </p:sp>
      <p:sp>
        <p:nvSpPr>
          <p:cNvPr id="138" name="object 138"/>
          <p:cNvSpPr txBox="1"/>
          <p:nvPr/>
        </p:nvSpPr>
        <p:spPr>
          <a:xfrm>
            <a:off x="5103115" y="5301489"/>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139" name="object 139"/>
          <p:cNvGrpSpPr/>
          <p:nvPr/>
        </p:nvGrpSpPr>
        <p:grpSpPr>
          <a:xfrm>
            <a:off x="5174132" y="5045964"/>
            <a:ext cx="243840" cy="173990"/>
            <a:chOff x="3650132" y="5045964"/>
            <a:chExt cx="243840" cy="173990"/>
          </a:xfrm>
        </p:grpSpPr>
        <p:pic>
          <p:nvPicPr>
            <p:cNvPr id="140" name="object 140"/>
            <p:cNvPicPr/>
            <p:nvPr/>
          </p:nvPicPr>
          <p:blipFill>
            <a:blip r:embed="rId30" cstate="print"/>
            <a:stretch>
              <a:fillRect/>
            </a:stretch>
          </p:blipFill>
          <p:spPr>
            <a:xfrm>
              <a:off x="3650132" y="5045964"/>
              <a:ext cx="179679" cy="149351"/>
            </a:xfrm>
            <a:prstGeom prst="rect">
              <a:avLst/>
            </a:prstGeom>
          </p:spPr>
        </p:pic>
        <p:pic>
          <p:nvPicPr>
            <p:cNvPr id="141" name="object 141"/>
            <p:cNvPicPr/>
            <p:nvPr/>
          </p:nvPicPr>
          <p:blipFill>
            <a:blip r:embed="rId31" cstate="print"/>
            <a:stretch>
              <a:fillRect/>
            </a:stretch>
          </p:blipFill>
          <p:spPr>
            <a:xfrm>
              <a:off x="3694175" y="5070348"/>
              <a:ext cx="199644" cy="149351"/>
            </a:xfrm>
            <a:prstGeom prst="rect">
              <a:avLst/>
            </a:prstGeom>
          </p:spPr>
        </p:pic>
      </p:grpSp>
      <p:sp>
        <p:nvSpPr>
          <p:cNvPr id="142" name="object 142"/>
          <p:cNvSpPr txBox="1"/>
          <p:nvPr/>
        </p:nvSpPr>
        <p:spPr>
          <a:xfrm>
            <a:off x="5571491" y="2805811"/>
            <a:ext cx="379095" cy="227626"/>
          </a:xfrm>
          <a:prstGeom prst="rect">
            <a:avLst/>
          </a:prstGeom>
        </p:spPr>
        <p:txBody>
          <a:bodyPr vert="horz" wrap="square" lIns="0" tIns="12065" rIns="0" bIns="0" rtlCol="0">
            <a:spAutoFit/>
          </a:bodyPr>
          <a:lstStyle/>
          <a:p>
            <a:pPr marL="99060" marR="5080" indent="-86995">
              <a:spcBef>
                <a:spcPts val="95"/>
              </a:spcBef>
            </a:pPr>
            <a:r>
              <a:rPr sz="700" spc="-10" dirty="0">
                <a:latin typeface="メイリオ"/>
                <a:cs typeface="メイリオ"/>
              </a:rPr>
              <a:t>仕入代</a:t>
            </a:r>
            <a:r>
              <a:rPr sz="700" spc="-50" dirty="0">
                <a:latin typeface="メイリオ"/>
                <a:cs typeface="メイリオ"/>
              </a:rPr>
              <a:t>金</a:t>
            </a:r>
            <a:r>
              <a:rPr sz="700" spc="-10" dirty="0">
                <a:latin typeface="メイリオ"/>
                <a:cs typeface="メイリオ"/>
              </a:rPr>
              <a:t>支</a:t>
            </a:r>
            <a:r>
              <a:rPr sz="700" spc="-50" dirty="0">
                <a:latin typeface="メイリオ"/>
                <a:cs typeface="メイリオ"/>
              </a:rPr>
              <a:t>払</a:t>
            </a:r>
            <a:endParaRPr sz="700">
              <a:latin typeface="メイリオ"/>
              <a:cs typeface="メイリオ"/>
            </a:endParaRPr>
          </a:p>
        </p:txBody>
      </p:sp>
      <p:sp>
        <p:nvSpPr>
          <p:cNvPr id="143" name="object 143"/>
          <p:cNvSpPr txBox="1"/>
          <p:nvPr/>
        </p:nvSpPr>
        <p:spPr>
          <a:xfrm>
            <a:off x="2382724" y="465772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店舗発</a:t>
            </a:r>
            <a:r>
              <a:rPr sz="700" spc="-50" dirty="0">
                <a:latin typeface="メイリオ"/>
                <a:cs typeface="メイリオ"/>
              </a:rPr>
              <a:t>注</a:t>
            </a:r>
            <a:endParaRPr sz="700">
              <a:latin typeface="メイリオ"/>
              <a:cs typeface="メイリオ"/>
            </a:endParaRPr>
          </a:p>
        </p:txBody>
      </p:sp>
      <p:grpSp>
        <p:nvGrpSpPr>
          <p:cNvPr id="144" name="object 144"/>
          <p:cNvGrpSpPr/>
          <p:nvPr/>
        </p:nvGrpSpPr>
        <p:grpSpPr>
          <a:xfrm>
            <a:off x="3610355" y="4219955"/>
            <a:ext cx="266700" cy="218440"/>
            <a:chOff x="2086355" y="4219955"/>
            <a:chExt cx="266700" cy="218440"/>
          </a:xfrm>
        </p:grpSpPr>
        <p:pic>
          <p:nvPicPr>
            <p:cNvPr id="145" name="object 145"/>
            <p:cNvPicPr/>
            <p:nvPr/>
          </p:nvPicPr>
          <p:blipFill>
            <a:blip r:embed="rId20" cstate="print"/>
            <a:stretch>
              <a:fillRect/>
            </a:stretch>
          </p:blipFill>
          <p:spPr>
            <a:xfrm>
              <a:off x="2086355" y="4312921"/>
              <a:ext cx="160019" cy="124966"/>
            </a:xfrm>
            <a:prstGeom prst="rect">
              <a:avLst/>
            </a:prstGeom>
          </p:spPr>
        </p:pic>
        <p:pic>
          <p:nvPicPr>
            <p:cNvPr id="146" name="object 146"/>
            <p:cNvPicPr/>
            <p:nvPr/>
          </p:nvPicPr>
          <p:blipFill>
            <a:blip r:embed="rId20" cstate="print"/>
            <a:stretch>
              <a:fillRect/>
            </a:stretch>
          </p:blipFill>
          <p:spPr>
            <a:xfrm>
              <a:off x="2193035" y="4312921"/>
              <a:ext cx="160019" cy="124966"/>
            </a:xfrm>
            <a:prstGeom prst="rect">
              <a:avLst/>
            </a:prstGeom>
          </p:spPr>
        </p:pic>
        <p:pic>
          <p:nvPicPr>
            <p:cNvPr id="147" name="object 147"/>
            <p:cNvPicPr/>
            <p:nvPr/>
          </p:nvPicPr>
          <p:blipFill>
            <a:blip r:embed="rId20" cstate="print"/>
            <a:stretch>
              <a:fillRect/>
            </a:stretch>
          </p:blipFill>
          <p:spPr>
            <a:xfrm>
              <a:off x="2156459" y="4219955"/>
              <a:ext cx="158495" cy="123443"/>
            </a:xfrm>
            <a:prstGeom prst="rect">
              <a:avLst/>
            </a:prstGeom>
          </p:spPr>
        </p:pic>
      </p:grpSp>
      <p:sp>
        <p:nvSpPr>
          <p:cNvPr id="148" name="object 148"/>
          <p:cNvSpPr txBox="1"/>
          <p:nvPr/>
        </p:nvSpPr>
        <p:spPr>
          <a:xfrm>
            <a:off x="3330576" y="4195065"/>
            <a:ext cx="189865" cy="119905"/>
          </a:xfrm>
          <a:prstGeom prst="rect">
            <a:avLst/>
          </a:prstGeom>
        </p:spPr>
        <p:txBody>
          <a:bodyPr vert="horz" wrap="square" lIns="0" tIns="12065" rIns="0" bIns="0" rtlCol="0">
            <a:spAutoFit/>
          </a:bodyPr>
          <a:lstStyle/>
          <a:p>
            <a:pPr>
              <a:spcBef>
                <a:spcPts val="95"/>
              </a:spcBef>
            </a:pPr>
            <a:r>
              <a:rPr sz="700" spc="-10" dirty="0">
                <a:latin typeface="メイリオ"/>
                <a:cs typeface="メイリオ"/>
              </a:rPr>
              <a:t>在</a:t>
            </a:r>
            <a:r>
              <a:rPr sz="700" spc="-50" dirty="0">
                <a:latin typeface="メイリオ"/>
                <a:cs typeface="メイリオ"/>
              </a:rPr>
              <a:t>庫</a:t>
            </a:r>
            <a:endParaRPr sz="700">
              <a:latin typeface="メイリオ"/>
              <a:cs typeface="メイリオ"/>
            </a:endParaRPr>
          </a:p>
        </p:txBody>
      </p:sp>
      <p:grpSp>
        <p:nvGrpSpPr>
          <p:cNvPr id="149" name="object 149"/>
          <p:cNvGrpSpPr/>
          <p:nvPr/>
        </p:nvGrpSpPr>
        <p:grpSpPr>
          <a:xfrm>
            <a:off x="5036693" y="2529840"/>
            <a:ext cx="497205" cy="520065"/>
            <a:chOff x="3512692" y="2529839"/>
            <a:chExt cx="497205" cy="520065"/>
          </a:xfrm>
        </p:grpSpPr>
        <p:sp>
          <p:nvSpPr>
            <p:cNvPr id="150" name="object 150"/>
            <p:cNvSpPr/>
            <p:nvPr/>
          </p:nvSpPr>
          <p:spPr>
            <a:xfrm>
              <a:off x="3515867" y="2708147"/>
              <a:ext cx="490855" cy="338455"/>
            </a:xfrm>
            <a:custGeom>
              <a:avLst/>
              <a:gdLst/>
              <a:ahLst/>
              <a:cxnLst/>
              <a:rect l="l" t="t" r="r" b="b"/>
              <a:pathLst>
                <a:path w="490854" h="338455">
                  <a:moveTo>
                    <a:pt x="0" y="338327"/>
                  </a:moveTo>
                  <a:lnTo>
                    <a:pt x="490727" y="338327"/>
                  </a:lnTo>
                  <a:lnTo>
                    <a:pt x="490727" y="0"/>
                  </a:lnTo>
                  <a:lnTo>
                    <a:pt x="0" y="0"/>
                  </a:lnTo>
                  <a:lnTo>
                    <a:pt x="0" y="338327"/>
                  </a:lnTo>
                  <a:close/>
                </a:path>
              </a:pathLst>
            </a:custGeom>
            <a:ln w="6350">
              <a:solidFill>
                <a:srgbClr val="A6A6A6"/>
              </a:solidFill>
            </a:ln>
          </p:spPr>
          <p:txBody>
            <a:bodyPr wrap="square" lIns="0" tIns="0" rIns="0" bIns="0" rtlCol="0"/>
            <a:lstStyle/>
            <a:p>
              <a:endParaRPr/>
            </a:p>
          </p:txBody>
        </p:sp>
        <p:pic>
          <p:nvPicPr>
            <p:cNvPr id="151" name="object 151"/>
            <p:cNvPicPr/>
            <p:nvPr/>
          </p:nvPicPr>
          <p:blipFill>
            <a:blip r:embed="rId33" cstate="print"/>
            <a:stretch>
              <a:fillRect/>
            </a:stretch>
          </p:blipFill>
          <p:spPr>
            <a:xfrm>
              <a:off x="3605783" y="2529839"/>
              <a:ext cx="76200" cy="202311"/>
            </a:xfrm>
            <a:prstGeom prst="rect">
              <a:avLst/>
            </a:prstGeom>
          </p:spPr>
        </p:pic>
      </p:grpSp>
      <p:sp>
        <p:nvSpPr>
          <p:cNvPr id="152" name="object 152"/>
          <p:cNvSpPr txBox="1"/>
          <p:nvPr/>
        </p:nvSpPr>
        <p:spPr>
          <a:xfrm>
            <a:off x="2837689" y="2699004"/>
            <a:ext cx="1289685" cy="253274"/>
          </a:xfrm>
          <a:prstGeom prst="rect">
            <a:avLst/>
          </a:prstGeom>
          <a:ln w="6350">
            <a:solidFill>
              <a:srgbClr val="A6A6A6"/>
            </a:solidFill>
          </a:ln>
        </p:spPr>
        <p:txBody>
          <a:bodyPr vert="horz" wrap="square" lIns="0" tIns="90805" rIns="0" bIns="0" rtlCol="0">
            <a:spAutoFit/>
          </a:bodyPr>
          <a:lstStyle/>
          <a:p>
            <a:pPr marL="21590">
              <a:spcBef>
                <a:spcPts val="715"/>
              </a:spcBef>
              <a:tabLst>
                <a:tab pos="697230" algn="l"/>
              </a:tabLst>
            </a:pPr>
            <a:r>
              <a:rPr sz="1050" b="1" spc="-25" dirty="0">
                <a:latin typeface="メイリオ"/>
                <a:cs typeface="メイリオ"/>
              </a:rPr>
              <a:t>3PL</a:t>
            </a:r>
            <a:r>
              <a:rPr sz="1050" b="1" dirty="0">
                <a:latin typeface="メイリオ"/>
                <a:cs typeface="メイリオ"/>
              </a:rPr>
              <a:t>	</a:t>
            </a:r>
            <a:r>
              <a:rPr sz="1050" spc="-15" baseline="7936" dirty="0">
                <a:latin typeface="メイリオ"/>
                <a:cs typeface="メイリオ"/>
              </a:rPr>
              <a:t>DC納</a:t>
            </a:r>
            <a:r>
              <a:rPr sz="1050" spc="-75" baseline="7936" dirty="0">
                <a:latin typeface="メイリオ"/>
                <a:cs typeface="メイリオ"/>
              </a:rPr>
              <a:t>品</a:t>
            </a:r>
            <a:endParaRPr sz="1050" baseline="7936">
              <a:latin typeface="メイリオ"/>
              <a:cs typeface="メイリオ"/>
            </a:endParaRPr>
          </a:p>
        </p:txBody>
      </p:sp>
      <p:sp>
        <p:nvSpPr>
          <p:cNvPr id="153" name="object 153"/>
          <p:cNvSpPr txBox="1"/>
          <p:nvPr/>
        </p:nvSpPr>
        <p:spPr>
          <a:xfrm>
            <a:off x="5192649" y="2508885"/>
            <a:ext cx="501015" cy="227626"/>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a:p>
            <a:pPr marL="12700"/>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grpSp>
        <p:nvGrpSpPr>
          <p:cNvPr id="154" name="object 154"/>
          <p:cNvGrpSpPr/>
          <p:nvPr/>
        </p:nvGrpSpPr>
        <p:grpSpPr>
          <a:xfrm>
            <a:off x="5036692" y="2327149"/>
            <a:ext cx="835660" cy="2802255"/>
            <a:chOff x="3512692" y="2327148"/>
            <a:chExt cx="835660" cy="2802255"/>
          </a:xfrm>
        </p:grpSpPr>
        <p:pic>
          <p:nvPicPr>
            <p:cNvPr id="155" name="object 155"/>
            <p:cNvPicPr/>
            <p:nvPr/>
          </p:nvPicPr>
          <p:blipFill>
            <a:blip r:embed="rId30" cstate="print"/>
            <a:stretch>
              <a:fillRect/>
            </a:stretch>
          </p:blipFill>
          <p:spPr>
            <a:xfrm>
              <a:off x="3677411" y="2810256"/>
              <a:ext cx="178308" cy="149351"/>
            </a:xfrm>
            <a:prstGeom prst="rect">
              <a:avLst/>
            </a:prstGeom>
          </p:spPr>
        </p:pic>
        <p:pic>
          <p:nvPicPr>
            <p:cNvPr id="156" name="object 156"/>
            <p:cNvPicPr/>
            <p:nvPr/>
          </p:nvPicPr>
          <p:blipFill>
            <a:blip r:embed="rId31" cstate="print"/>
            <a:stretch>
              <a:fillRect/>
            </a:stretch>
          </p:blipFill>
          <p:spPr>
            <a:xfrm>
              <a:off x="3741419" y="2327148"/>
              <a:ext cx="199643" cy="149351"/>
            </a:xfrm>
            <a:prstGeom prst="rect">
              <a:avLst/>
            </a:prstGeom>
          </p:spPr>
        </p:pic>
        <p:pic>
          <p:nvPicPr>
            <p:cNvPr id="157" name="object 157"/>
            <p:cNvPicPr/>
            <p:nvPr/>
          </p:nvPicPr>
          <p:blipFill>
            <a:blip r:embed="rId34" cstate="print"/>
            <a:stretch>
              <a:fillRect/>
            </a:stretch>
          </p:blipFill>
          <p:spPr>
            <a:xfrm>
              <a:off x="4006595" y="2400300"/>
              <a:ext cx="183768" cy="193294"/>
            </a:xfrm>
            <a:prstGeom prst="rect">
              <a:avLst/>
            </a:prstGeom>
          </p:spPr>
        </p:pic>
        <p:sp>
          <p:nvSpPr>
            <p:cNvPr id="158" name="object 158"/>
            <p:cNvSpPr/>
            <p:nvPr/>
          </p:nvSpPr>
          <p:spPr>
            <a:xfrm>
              <a:off x="4187951" y="2583180"/>
              <a:ext cx="0" cy="612140"/>
            </a:xfrm>
            <a:custGeom>
              <a:avLst/>
              <a:gdLst/>
              <a:ahLst/>
              <a:cxnLst/>
              <a:rect l="l" t="t" r="r" b="b"/>
              <a:pathLst>
                <a:path h="612139">
                  <a:moveTo>
                    <a:pt x="0" y="611632"/>
                  </a:moveTo>
                  <a:lnTo>
                    <a:pt x="0" y="0"/>
                  </a:lnTo>
                </a:path>
              </a:pathLst>
            </a:custGeom>
            <a:ln w="6350">
              <a:solidFill>
                <a:srgbClr val="A6A6A6"/>
              </a:solidFill>
            </a:ln>
          </p:spPr>
          <p:txBody>
            <a:bodyPr wrap="square" lIns="0" tIns="0" rIns="0" bIns="0" rtlCol="0"/>
            <a:lstStyle/>
            <a:p>
              <a:endParaRPr/>
            </a:p>
          </p:txBody>
        </p:sp>
        <p:sp>
          <p:nvSpPr>
            <p:cNvPr id="159" name="object 159"/>
            <p:cNvSpPr/>
            <p:nvPr/>
          </p:nvSpPr>
          <p:spPr>
            <a:xfrm>
              <a:off x="4011167" y="3198876"/>
              <a:ext cx="174625" cy="168910"/>
            </a:xfrm>
            <a:custGeom>
              <a:avLst/>
              <a:gdLst/>
              <a:ahLst/>
              <a:cxnLst/>
              <a:rect l="l" t="t" r="r" b="b"/>
              <a:pathLst>
                <a:path w="174625" h="168910">
                  <a:moveTo>
                    <a:pt x="0" y="168783"/>
                  </a:moveTo>
                  <a:lnTo>
                    <a:pt x="174117" y="0"/>
                  </a:lnTo>
                </a:path>
              </a:pathLst>
            </a:custGeom>
            <a:ln w="6350">
              <a:solidFill>
                <a:srgbClr val="A6A6A6"/>
              </a:solidFill>
            </a:ln>
          </p:spPr>
          <p:txBody>
            <a:bodyPr wrap="square" lIns="0" tIns="0" rIns="0" bIns="0" rtlCol="0"/>
            <a:lstStyle/>
            <a:p>
              <a:endParaRPr/>
            </a:p>
          </p:txBody>
        </p:sp>
        <p:sp>
          <p:nvSpPr>
            <p:cNvPr id="160" name="object 160"/>
            <p:cNvSpPr/>
            <p:nvPr/>
          </p:nvSpPr>
          <p:spPr>
            <a:xfrm>
              <a:off x="4344923" y="3718560"/>
              <a:ext cx="0" cy="993775"/>
            </a:xfrm>
            <a:custGeom>
              <a:avLst/>
              <a:gdLst/>
              <a:ahLst/>
              <a:cxnLst/>
              <a:rect l="l" t="t" r="r" b="b"/>
              <a:pathLst>
                <a:path h="993775">
                  <a:moveTo>
                    <a:pt x="0" y="0"/>
                  </a:moveTo>
                  <a:lnTo>
                    <a:pt x="0" y="993648"/>
                  </a:lnTo>
                </a:path>
              </a:pathLst>
            </a:custGeom>
            <a:ln w="6350">
              <a:solidFill>
                <a:srgbClr val="A6A6A6"/>
              </a:solidFill>
            </a:ln>
          </p:spPr>
          <p:txBody>
            <a:bodyPr wrap="square" lIns="0" tIns="0" rIns="0" bIns="0" rtlCol="0"/>
            <a:lstStyle/>
            <a:p>
              <a:endParaRPr/>
            </a:p>
          </p:txBody>
        </p:sp>
        <p:sp>
          <p:nvSpPr>
            <p:cNvPr id="161" name="object 161"/>
            <p:cNvSpPr/>
            <p:nvPr/>
          </p:nvSpPr>
          <p:spPr>
            <a:xfrm>
              <a:off x="4015739" y="3418332"/>
              <a:ext cx="325755" cy="300355"/>
            </a:xfrm>
            <a:custGeom>
              <a:avLst/>
              <a:gdLst/>
              <a:ahLst/>
              <a:cxnLst/>
              <a:rect l="l" t="t" r="r" b="b"/>
              <a:pathLst>
                <a:path w="325754" h="300354">
                  <a:moveTo>
                    <a:pt x="0" y="0"/>
                  </a:moveTo>
                  <a:lnTo>
                    <a:pt x="325500" y="300100"/>
                  </a:lnTo>
                </a:path>
              </a:pathLst>
            </a:custGeom>
            <a:ln w="6350">
              <a:solidFill>
                <a:srgbClr val="A6A6A6"/>
              </a:solidFill>
            </a:ln>
          </p:spPr>
          <p:txBody>
            <a:bodyPr wrap="square" lIns="0" tIns="0" rIns="0" bIns="0" rtlCol="0"/>
            <a:lstStyle/>
            <a:p>
              <a:endParaRPr/>
            </a:p>
          </p:txBody>
        </p:sp>
        <p:pic>
          <p:nvPicPr>
            <p:cNvPr id="162" name="object 162"/>
            <p:cNvPicPr/>
            <p:nvPr/>
          </p:nvPicPr>
          <p:blipFill>
            <a:blip r:embed="rId35" cstate="print"/>
            <a:stretch>
              <a:fillRect/>
            </a:stretch>
          </p:blipFill>
          <p:spPr>
            <a:xfrm>
              <a:off x="3723131" y="3558540"/>
              <a:ext cx="76200" cy="157353"/>
            </a:xfrm>
            <a:prstGeom prst="rect">
              <a:avLst/>
            </a:prstGeom>
          </p:spPr>
        </p:pic>
        <p:sp>
          <p:nvSpPr>
            <p:cNvPr id="163" name="object 163"/>
            <p:cNvSpPr/>
            <p:nvPr/>
          </p:nvSpPr>
          <p:spPr>
            <a:xfrm>
              <a:off x="3515867" y="4171188"/>
              <a:ext cx="490855" cy="338455"/>
            </a:xfrm>
            <a:custGeom>
              <a:avLst/>
              <a:gdLst/>
              <a:ahLst/>
              <a:cxnLst/>
              <a:rect l="l" t="t" r="r" b="b"/>
              <a:pathLst>
                <a:path w="490854" h="338454">
                  <a:moveTo>
                    <a:pt x="0" y="338328"/>
                  </a:moveTo>
                  <a:lnTo>
                    <a:pt x="490727" y="338328"/>
                  </a:lnTo>
                  <a:lnTo>
                    <a:pt x="490727" y="0"/>
                  </a:lnTo>
                  <a:lnTo>
                    <a:pt x="0" y="0"/>
                  </a:lnTo>
                  <a:lnTo>
                    <a:pt x="0" y="338328"/>
                  </a:lnTo>
                  <a:close/>
                </a:path>
              </a:pathLst>
            </a:custGeom>
            <a:ln w="6349">
              <a:solidFill>
                <a:srgbClr val="A6A6A6"/>
              </a:solidFill>
            </a:ln>
          </p:spPr>
          <p:txBody>
            <a:bodyPr wrap="square" lIns="0" tIns="0" rIns="0" bIns="0" rtlCol="0"/>
            <a:lstStyle/>
            <a:p>
              <a:endParaRPr/>
            </a:p>
          </p:txBody>
        </p:sp>
        <p:pic>
          <p:nvPicPr>
            <p:cNvPr id="164" name="object 164"/>
            <p:cNvPicPr/>
            <p:nvPr/>
          </p:nvPicPr>
          <p:blipFill>
            <a:blip r:embed="rId30" cstate="print"/>
            <a:stretch>
              <a:fillRect/>
            </a:stretch>
          </p:blipFill>
          <p:spPr>
            <a:xfrm>
              <a:off x="3677411" y="4280916"/>
              <a:ext cx="178308" cy="149351"/>
            </a:xfrm>
            <a:prstGeom prst="rect">
              <a:avLst/>
            </a:prstGeom>
          </p:spPr>
        </p:pic>
        <p:sp>
          <p:nvSpPr>
            <p:cNvPr id="165" name="object 165"/>
            <p:cNvSpPr/>
            <p:nvPr/>
          </p:nvSpPr>
          <p:spPr>
            <a:xfrm>
              <a:off x="4006595" y="4788535"/>
              <a:ext cx="339725" cy="340360"/>
            </a:xfrm>
            <a:custGeom>
              <a:avLst/>
              <a:gdLst/>
              <a:ahLst/>
              <a:cxnLst/>
              <a:rect l="l" t="t" r="r" b="b"/>
              <a:pathLst>
                <a:path w="339725" h="340360">
                  <a:moveTo>
                    <a:pt x="26796" y="259460"/>
                  </a:moveTo>
                  <a:lnTo>
                    <a:pt x="0" y="340359"/>
                  </a:lnTo>
                  <a:lnTo>
                    <a:pt x="80771" y="313308"/>
                  </a:lnTo>
                  <a:lnTo>
                    <a:pt x="67278" y="299846"/>
                  </a:lnTo>
                  <a:lnTo>
                    <a:pt x="49275" y="299846"/>
                  </a:lnTo>
                  <a:lnTo>
                    <a:pt x="40386" y="290829"/>
                  </a:lnTo>
                  <a:lnTo>
                    <a:pt x="49288" y="281899"/>
                  </a:lnTo>
                  <a:lnTo>
                    <a:pt x="26796" y="259460"/>
                  </a:lnTo>
                  <a:close/>
                </a:path>
                <a:path w="339725" h="340360">
                  <a:moveTo>
                    <a:pt x="49288" y="281899"/>
                  </a:moveTo>
                  <a:lnTo>
                    <a:pt x="40386" y="290829"/>
                  </a:lnTo>
                  <a:lnTo>
                    <a:pt x="49275" y="299846"/>
                  </a:lnTo>
                  <a:lnTo>
                    <a:pt x="58252" y="290842"/>
                  </a:lnTo>
                  <a:lnTo>
                    <a:pt x="49288" y="281899"/>
                  </a:lnTo>
                  <a:close/>
                </a:path>
                <a:path w="339725" h="340360">
                  <a:moveTo>
                    <a:pt x="58252" y="290842"/>
                  </a:moveTo>
                  <a:lnTo>
                    <a:pt x="49275" y="299846"/>
                  </a:lnTo>
                  <a:lnTo>
                    <a:pt x="67278" y="299846"/>
                  </a:lnTo>
                  <a:lnTo>
                    <a:pt x="58252" y="290842"/>
                  </a:lnTo>
                  <a:close/>
                </a:path>
                <a:path w="339725" h="340360">
                  <a:moveTo>
                    <a:pt x="330326" y="0"/>
                  </a:moveTo>
                  <a:lnTo>
                    <a:pt x="49288" y="281899"/>
                  </a:lnTo>
                  <a:lnTo>
                    <a:pt x="58252" y="290842"/>
                  </a:lnTo>
                  <a:lnTo>
                    <a:pt x="339343" y="8889"/>
                  </a:lnTo>
                  <a:lnTo>
                    <a:pt x="330326" y="0"/>
                  </a:lnTo>
                  <a:close/>
                </a:path>
              </a:pathLst>
            </a:custGeom>
            <a:solidFill>
              <a:srgbClr val="A6A6A6"/>
            </a:solidFill>
          </p:spPr>
          <p:txBody>
            <a:bodyPr wrap="square" lIns="0" tIns="0" rIns="0" bIns="0" rtlCol="0"/>
            <a:lstStyle/>
            <a:p>
              <a:endParaRPr/>
            </a:p>
          </p:txBody>
        </p:sp>
      </p:grpSp>
      <p:sp>
        <p:nvSpPr>
          <p:cNvPr id="166" name="object 166"/>
          <p:cNvSpPr txBox="1"/>
          <p:nvPr/>
        </p:nvSpPr>
        <p:spPr>
          <a:xfrm>
            <a:off x="5096637" y="2998089"/>
            <a:ext cx="3803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67" name="object 167"/>
          <p:cNvSpPr txBox="1"/>
          <p:nvPr/>
        </p:nvSpPr>
        <p:spPr>
          <a:xfrm>
            <a:off x="2447240" y="4166996"/>
            <a:ext cx="368935" cy="346710"/>
          </a:xfrm>
          <a:prstGeom prst="rect">
            <a:avLst/>
          </a:prstGeom>
        </p:spPr>
        <p:txBody>
          <a:bodyPr vert="horz" wrap="square" lIns="0" tIns="13335" rIns="0" bIns="0" rtlCol="0">
            <a:spAutoFit/>
          </a:bodyPr>
          <a:lstStyle/>
          <a:p>
            <a:pPr marL="77470">
              <a:spcBef>
                <a:spcPts val="105"/>
              </a:spcBef>
            </a:pPr>
            <a:r>
              <a:rPr sz="1050" b="1" spc="-25" dirty="0">
                <a:latin typeface="メイリオ"/>
                <a:cs typeface="メイリオ"/>
              </a:rPr>
              <a:t>DC</a:t>
            </a:r>
            <a:endParaRPr sz="1050">
              <a:latin typeface="メイリオ"/>
              <a:cs typeface="メイリオ"/>
            </a:endParaRPr>
          </a:p>
          <a:p>
            <a:pPr>
              <a:lnSpc>
                <a:spcPct val="100000"/>
              </a:lnSpc>
            </a:pPr>
            <a:r>
              <a:rPr sz="1050" spc="-20" dirty="0">
                <a:latin typeface="メイリオ"/>
                <a:cs typeface="メイリオ"/>
              </a:rPr>
              <a:t>(3PL)</a:t>
            </a:r>
            <a:endParaRPr sz="1050">
              <a:latin typeface="メイリオ"/>
              <a:cs typeface="メイリオ"/>
            </a:endParaRPr>
          </a:p>
        </p:txBody>
      </p:sp>
      <p:sp>
        <p:nvSpPr>
          <p:cNvPr id="168" name="object 168"/>
          <p:cNvSpPr txBox="1"/>
          <p:nvPr/>
        </p:nvSpPr>
        <p:spPr>
          <a:xfrm>
            <a:off x="5237734" y="4441317"/>
            <a:ext cx="50165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p:txBody>
      </p:sp>
      <p:sp>
        <p:nvSpPr>
          <p:cNvPr id="169" name="object 169"/>
          <p:cNvSpPr txBox="1"/>
          <p:nvPr/>
        </p:nvSpPr>
        <p:spPr>
          <a:xfrm>
            <a:off x="5237735" y="4547998"/>
            <a:ext cx="501015" cy="119905"/>
          </a:xfrm>
          <a:prstGeom prst="rect">
            <a:avLst/>
          </a:prstGeom>
        </p:spPr>
        <p:txBody>
          <a:bodyPr vert="horz" wrap="square" lIns="0" tIns="12065" rIns="0" bIns="0" rtlCol="0">
            <a:spAutoFit/>
          </a:bodyPr>
          <a:lstStyle/>
          <a:p>
            <a:pPr marL="12700">
              <a:spcBef>
                <a:spcPts val="95"/>
              </a:spcBef>
            </a:pPr>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grpSp>
        <p:nvGrpSpPr>
          <p:cNvPr id="170" name="object 170"/>
          <p:cNvGrpSpPr/>
          <p:nvPr/>
        </p:nvGrpSpPr>
        <p:grpSpPr>
          <a:xfrm>
            <a:off x="2717291" y="2522220"/>
            <a:ext cx="1713230" cy="2430780"/>
            <a:chOff x="1193291" y="2522220"/>
            <a:chExt cx="1713230" cy="2430780"/>
          </a:xfrm>
        </p:grpSpPr>
        <p:sp>
          <p:nvSpPr>
            <p:cNvPr id="171" name="object 171"/>
            <p:cNvSpPr/>
            <p:nvPr/>
          </p:nvSpPr>
          <p:spPr>
            <a:xfrm>
              <a:off x="1193292" y="2522219"/>
              <a:ext cx="1713230" cy="2430780"/>
            </a:xfrm>
            <a:custGeom>
              <a:avLst/>
              <a:gdLst/>
              <a:ahLst/>
              <a:cxnLst/>
              <a:rect l="l" t="t" r="r" b="b"/>
              <a:pathLst>
                <a:path w="1713230" h="2430779">
                  <a:moveTo>
                    <a:pt x="76200" y="2072640"/>
                  </a:moveTo>
                  <a:lnTo>
                    <a:pt x="69850" y="2059940"/>
                  </a:lnTo>
                  <a:lnTo>
                    <a:pt x="38100" y="1996440"/>
                  </a:lnTo>
                  <a:lnTo>
                    <a:pt x="0" y="2072640"/>
                  </a:lnTo>
                  <a:lnTo>
                    <a:pt x="31750" y="2072640"/>
                  </a:lnTo>
                  <a:lnTo>
                    <a:pt x="31750" y="2430399"/>
                  </a:lnTo>
                  <a:lnTo>
                    <a:pt x="44450" y="2430399"/>
                  </a:lnTo>
                  <a:lnTo>
                    <a:pt x="44450" y="2072640"/>
                  </a:lnTo>
                  <a:lnTo>
                    <a:pt x="76200" y="2072640"/>
                  </a:lnTo>
                  <a:close/>
                </a:path>
                <a:path w="1713230" h="2430779">
                  <a:moveTo>
                    <a:pt x="1051560" y="2346325"/>
                  </a:moveTo>
                  <a:lnTo>
                    <a:pt x="1019810" y="2346325"/>
                  </a:lnTo>
                  <a:lnTo>
                    <a:pt x="1019810" y="1994916"/>
                  </a:lnTo>
                  <a:lnTo>
                    <a:pt x="1007110" y="1994916"/>
                  </a:lnTo>
                  <a:lnTo>
                    <a:pt x="1007110" y="2346325"/>
                  </a:lnTo>
                  <a:lnTo>
                    <a:pt x="975360" y="2346325"/>
                  </a:lnTo>
                  <a:lnTo>
                    <a:pt x="1013460" y="2422525"/>
                  </a:lnTo>
                  <a:lnTo>
                    <a:pt x="1045210" y="2359025"/>
                  </a:lnTo>
                  <a:lnTo>
                    <a:pt x="1051560" y="2346325"/>
                  </a:lnTo>
                  <a:close/>
                </a:path>
                <a:path w="1713230" h="2430779">
                  <a:moveTo>
                    <a:pt x="1712976" y="76200"/>
                  </a:moveTo>
                  <a:lnTo>
                    <a:pt x="1706626" y="63500"/>
                  </a:lnTo>
                  <a:lnTo>
                    <a:pt x="1674876" y="0"/>
                  </a:lnTo>
                  <a:lnTo>
                    <a:pt x="1636776" y="76200"/>
                  </a:lnTo>
                  <a:lnTo>
                    <a:pt x="1668526" y="76200"/>
                  </a:lnTo>
                  <a:lnTo>
                    <a:pt x="1668526" y="700024"/>
                  </a:lnTo>
                  <a:lnTo>
                    <a:pt x="1681226" y="700024"/>
                  </a:lnTo>
                  <a:lnTo>
                    <a:pt x="1681226" y="76200"/>
                  </a:lnTo>
                  <a:lnTo>
                    <a:pt x="1712976" y="76200"/>
                  </a:lnTo>
                  <a:close/>
                </a:path>
              </a:pathLst>
            </a:custGeom>
            <a:solidFill>
              <a:srgbClr val="A6A6A6"/>
            </a:solidFill>
          </p:spPr>
          <p:txBody>
            <a:bodyPr wrap="square" lIns="0" tIns="0" rIns="0" bIns="0" rtlCol="0"/>
            <a:lstStyle/>
            <a:p>
              <a:endParaRPr/>
            </a:p>
          </p:txBody>
        </p:sp>
        <p:pic>
          <p:nvPicPr>
            <p:cNvPr id="172" name="object 172"/>
            <p:cNvPicPr/>
            <p:nvPr/>
          </p:nvPicPr>
          <p:blipFill>
            <a:blip r:embed="rId21" cstate="print"/>
            <a:stretch>
              <a:fillRect/>
            </a:stretch>
          </p:blipFill>
          <p:spPr>
            <a:xfrm>
              <a:off x="2033016" y="4553712"/>
              <a:ext cx="304800" cy="283463"/>
            </a:xfrm>
            <a:prstGeom prst="rect">
              <a:avLst/>
            </a:prstGeom>
          </p:spPr>
        </p:pic>
        <p:pic>
          <p:nvPicPr>
            <p:cNvPr id="173" name="object 173"/>
            <p:cNvPicPr/>
            <p:nvPr/>
          </p:nvPicPr>
          <p:blipFill>
            <a:blip r:embed="rId8" cstate="print"/>
            <a:stretch>
              <a:fillRect/>
            </a:stretch>
          </p:blipFill>
          <p:spPr>
            <a:xfrm>
              <a:off x="2203703" y="4553712"/>
              <a:ext cx="192024" cy="149351"/>
            </a:xfrm>
            <a:prstGeom prst="rect">
              <a:avLst/>
            </a:prstGeom>
          </p:spPr>
        </p:pic>
      </p:grpSp>
      <p:sp>
        <p:nvSpPr>
          <p:cNvPr id="174" name="object 174"/>
          <p:cNvSpPr txBox="1"/>
          <p:nvPr/>
        </p:nvSpPr>
        <p:spPr>
          <a:xfrm>
            <a:off x="3853434" y="4653535"/>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店舗配</a:t>
            </a:r>
            <a:r>
              <a:rPr sz="700" spc="-50" dirty="0">
                <a:latin typeface="メイリオ"/>
                <a:cs typeface="メイリオ"/>
              </a:rPr>
              <a:t>送</a:t>
            </a:r>
            <a:endParaRPr sz="700">
              <a:latin typeface="メイリオ"/>
              <a:cs typeface="メイリオ"/>
            </a:endParaRPr>
          </a:p>
        </p:txBody>
      </p:sp>
      <p:grpSp>
        <p:nvGrpSpPr>
          <p:cNvPr id="175" name="object 175"/>
          <p:cNvGrpSpPr/>
          <p:nvPr/>
        </p:nvGrpSpPr>
        <p:grpSpPr>
          <a:xfrm>
            <a:off x="2423034" y="3683381"/>
            <a:ext cx="709295" cy="343535"/>
            <a:chOff x="899033" y="3683380"/>
            <a:chExt cx="709295" cy="343535"/>
          </a:xfrm>
        </p:grpSpPr>
        <p:pic>
          <p:nvPicPr>
            <p:cNvPr id="176" name="object 176"/>
            <p:cNvPicPr/>
            <p:nvPr/>
          </p:nvPicPr>
          <p:blipFill>
            <a:blip r:embed="rId24" cstate="print"/>
            <a:stretch>
              <a:fillRect/>
            </a:stretch>
          </p:blipFill>
          <p:spPr>
            <a:xfrm>
              <a:off x="1345550" y="3689603"/>
              <a:ext cx="239409" cy="294131"/>
            </a:xfrm>
            <a:prstGeom prst="rect">
              <a:avLst/>
            </a:prstGeom>
          </p:spPr>
        </p:pic>
        <p:sp>
          <p:nvSpPr>
            <p:cNvPr id="177" name="object 177"/>
            <p:cNvSpPr/>
            <p:nvPr/>
          </p:nvSpPr>
          <p:spPr>
            <a:xfrm>
              <a:off x="902208" y="3686555"/>
              <a:ext cx="702945" cy="337185"/>
            </a:xfrm>
            <a:custGeom>
              <a:avLst/>
              <a:gdLst/>
              <a:ahLst/>
              <a:cxnLst/>
              <a:rect l="l" t="t" r="r" b="b"/>
              <a:pathLst>
                <a:path w="702944" h="337185">
                  <a:moveTo>
                    <a:pt x="0" y="336804"/>
                  </a:moveTo>
                  <a:lnTo>
                    <a:pt x="702564" y="336804"/>
                  </a:lnTo>
                  <a:lnTo>
                    <a:pt x="702564" y="0"/>
                  </a:lnTo>
                  <a:lnTo>
                    <a:pt x="0" y="0"/>
                  </a:lnTo>
                  <a:lnTo>
                    <a:pt x="0" y="336804"/>
                  </a:lnTo>
                  <a:close/>
                </a:path>
              </a:pathLst>
            </a:custGeom>
            <a:ln w="6349">
              <a:solidFill>
                <a:srgbClr val="A6A6A6"/>
              </a:solidFill>
            </a:ln>
          </p:spPr>
          <p:txBody>
            <a:bodyPr wrap="square" lIns="0" tIns="0" rIns="0" bIns="0" rtlCol="0"/>
            <a:lstStyle/>
            <a:p>
              <a:endParaRPr/>
            </a:p>
          </p:txBody>
        </p:sp>
      </p:grpSp>
      <p:sp>
        <p:nvSpPr>
          <p:cNvPr id="178" name="object 178"/>
          <p:cNvSpPr txBox="1"/>
          <p:nvPr/>
        </p:nvSpPr>
        <p:spPr>
          <a:xfrm>
            <a:off x="2479650" y="3689984"/>
            <a:ext cx="29400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工場</a:t>
            </a:r>
            <a:endParaRPr sz="1050">
              <a:latin typeface="メイリオ"/>
              <a:cs typeface="メイリオ"/>
            </a:endParaRPr>
          </a:p>
        </p:txBody>
      </p:sp>
      <p:sp>
        <p:nvSpPr>
          <p:cNvPr id="179" name="object 179"/>
          <p:cNvSpPr txBox="1"/>
          <p:nvPr/>
        </p:nvSpPr>
        <p:spPr>
          <a:xfrm>
            <a:off x="2392782" y="3854578"/>
            <a:ext cx="469265"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(委託先)</a:t>
            </a:r>
            <a:endParaRPr sz="900">
              <a:latin typeface="メイリオ"/>
              <a:cs typeface="メイリオ"/>
            </a:endParaRPr>
          </a:p>
        </p:txBody>
      </p:sp>
      <p:grpSp>
        <p:nvGrpSpPr>
          <p:cNvPr id="180" name="object 180"/>
          <p:cNvGrpSpPr/>
          <p:nvPr/>
        </p:nvGrpSpPr>
        <p:grpSpPr>
          <a:xfrm>
            <a:off x="5036693" y="3479166"/>
            <a:ext cx="1038225" cy="1419225"/>
            <a:chOff x="3512692" y="3479165"/>
            <a:chExt cx="1038225" cy="1419225"/>
          </a:xfrm>
        </p:grpSpPr>
        <p:sp>
          <p:nvSpPr>
            <p:cNvPr id="181" name="object 181"/>
            <p:cNvSpPr/>
            <p:nvPr/>
          </p:nvSpPr>
          <p:spPr>
            <a:xfrm>
              <a:off x="3515867" y="3683508"/>
              <a:ext cx="490855" cy="337185"/>
            </a:xfrm>
            <a:custGeom>
              <a:avLst/>
              <a:gdLst/>
              <a:ahLst/>
              <a:cxnLst/>
              <a:rect l="l" t="t" r="r" b="b"/>
              <a:pathLst>
                <a:path w="490854" h="337185">
                  <a:moveTo>
                    <a:pt x="0" y="336804"/>
                  </a:moveTo>
                  <a:lnTo>
                    <a:pt x="490727" y="336804"/>
                  </a:lnTo>
                  <a:lnTo>
                    <a:pt x="490727" y="0"/>
                  </a:lnTo>
                  <a:lnTo>
                    <a:pt x="0" y="0"/>
                  </a:lnTo>
                  <a:lnTo>
                    <a:pt x="0" y="336804"/>
                  </a:lnTo>
                  <a:close/>
                </a:path>
              </a:pathLst>
            </a:custGeom>
            <a:ln w="6350">
              <a:solidFill>
                <a:srgbClr val="A6A6A6"/>
              </a:solidFill>
            </a:ln>
          </p:spPr>
          <p:txBody>
            <a:bodyPr wrap="square" lIns="0" tIns="0" rIns="0" bIns="0" rtlCol="0"/>
            <a:lstStyle/>
            <a:p>
              <a:endParaRPr/>
            </a:p>
          </p:txBody>
        </p:sp>
        <p:pic>
          <p:nvPicPr>
            <p:cNvPr id="182" name="object 182"/>
            <p:cNvPicPr/>
            <p:nvPr/>
          </p:nvPicPr>
          <p:blipFill>
            <a:blip r:embed="rId30" cstate="print"/>
            <a:stretch>
              <a:fillRect/>
            </a:stretch>
          </p:blipFill>
          <p:spPr>
            <a:xfrm>
              <a:off x="3677411" y="3759708"/>
              <a:ext cx="178308" cy="149351"/>
            </a:xfrm>
            <a:prstGeom prst="rect">
              <a:avLst/>
            </a:prstGeom>
          </p:spPr>
        </p:pic>
        <p:pic>
          <p:nvPicPr>
            <p:cNvPr id="183" name="object 183"/>
            <p:cNvPicPr/>
            <p:nvPr/>
          </p:nvPicPr>
          <p:blipFill>
            <a:blip r:embed="rId36" cstate="print"/>
            <a:stretch>
              <a:fillRect/>
            </a:stretch>
          </p:blipFill>
          <p:spPr>
            <a:xfrm>
              <a:off x="4006595" y="4194937"/>
              <a:ext cx="216026" cy="157099"/>
            </a:xfrm>
            <a:prstGeom prst="rect">
              <a:avLst/>
            </a:prstGeom>
          </p:spPr>
        </p:pic>
        <p:sp>
          <p:nvSpPr>
            <p:cNvPr id="184" name="object 184"/>
            <p:cNvSpPr/>
            <p:nvPr/>
          </p:nvSpPr>
          <p:spPr>
            <a:xfrm>
              <a:off x="4012691" y="3482340"/>
              <a:ext cx="196850" cy="714375"/>
            </a:xfrm>
            <a:custGeom>
              <a:avLst/>
              <a:gdLst/>
              <a:ahLst/>
              <a:cxnLst/>
              <a:rect l="l" t="t" r="r" b="b"/>
              <a:pathLst>
                <a:path w="196850" h="714375">
                  <a:moveTo>
                    <a:pt x="196596" y="269748"/>
                  </a:moveTo>
                  <a:lnTo>
                    <a:pt x="196596" y="714375"/>
                  </a:lnTo>
                </a:path>
                <a:path w="196850" h="714375">
                  <a:moveTo>
                    <a:pt x="0" y="0"/>
                  </a:moveTo>
                  <a:lnTo>
                    <a:pt x="193675" y="277368"/>
                  </a:lnTo>
                </a:path>
              </a:pathLst>
            </a:custGeom>
            <a:ln w="6350">
              <a:solidFill>
                <a:srgbClr val="A6A6A6"/>
              </a:solidFill>
            </a:ln>
          </p:spPr>
          <p:txBody>
            <a:bodyPr wrap="square" lIns="0" tIns="0" rIns="0" bIns="0" rtlCol="0"/>
            <a:lstStyle/>
            <a:p>
              <a:endParaRPr/>
            </a:p>
          </p:txBody>
        </p:sp>
        <p:sp>
          <p:nvSpPr>
            <p:cNvPr id="185" name="object 185"/>
            <p:cNvSpPr/>
            <p:nvPr/>
          </p:nvSpPr>
          <p:spPr>
            <a:xfrm>
              <a:off x="4043171" y="4712208"/>
              <a:ext cx="508000" cy="186055"/>
            </a:xfrm>
            <a:custGeom>
              <a:avLst/>
              <a:gdLst/>
              <a:ahLst/>
              <a:cxnLst/>
              <a:rect l="l" t="t" r="r" b="b"/>
              <a:pathLst>
                <a:path w="508000" h="186054">
                  <a:moveTo>
                    <a:pt x="507491" y="0"/>
                  </a:moveTo>
                  <a:lnTo>
                    <a:pt x="0" y="0"/>
                  </a:lnTo>
                  <a:lnTo>
                    <a:pt x="0" y="185927"/>
                  </a:lnTo>
                  <a:lnTo>
                    <a:pt x="507491" y="185927"/>
                  </a:lnTo>
                  <a:lnTo>
                    <a:pt x="507491" y="0"/>
                  </a:lnTo>
                  <a:close/>
                </a:path>
              </a:pathLst>
            </a:custGeom>
            <a:solidFill>
              <a:srgbClr val="FFFFFF"/>
            </a:solidFill>
          </p:spPr>
          <p:txBody>
            <a:bodyPr wrap="square" lIns="0" tIns="0" rIns="0" bIns="0" rtlCol="0"/>
            <a:lstStyle/>
            <a:p>
              <a:endParaRPr/>
            </a:p>
          </p:txBody>
        </p:sp>
      </p:grpSp>
      <p:grpSp>
        <p:nvGrpSpPr>
          <p:cNvPr id="186" name="object 186"/>
          <p:cNvGrpSpPr/>
          <p:nvPr/>
        </p:nvGrpSpPr>
        <p:grpSpPr>
          <a:xfrm>
            <a:off x="2919983" y="3802379"/>
            <a:ext cx="1969770" cy="591820"/>
            <a:chOff x="1395983" y="3802379"/>
            <a:chExt cx="1969770" cy="591820"/>
          </a:xfrm>
        </p:grpSpPr>
        <p:pic>
          <p:nvPicPr>
            <p:cNvPr id="187" name="object 187"/>
            <p:cNvPicPr/>
            <p:nvPr/>
          </p:nvPicPr>
          <p:blipFill>
            <a:blip r:embed="rId25" cstate="print"/>
            <a:stretch>
              <a:fillRect/>
            </a:stretch>
          </p:blipFill>
          <p:spPr>
            <a:xfrm>
              <a:off x="1395983" y="3989831"/>
              <a:ext cx="76200" cy="164845"/>
            </a:xfrm>
            <a:prstGeom prst="rect">
              <a:avLst/>
            </a:prstGeom>
          </p:spPr>
        </p:pic>
        <p:pic>
          <p:nvPicPr>
            <p:cNvPr id="188" name="object 188"/>
            <p:cNvPicPr/>
            <p:nvPr/>
          </p:nvPicPr>
          <p:blipFill>
            <a:blip r:embed="rId26" cstate="print"/>
            <a:stretch>
              <a:fillRect/>
            </a:stretch>
          </p:blipFill>
          <p:spPr>
            <a:xfrm>
              <a:off x="1463547" y="3860418"/>
              <a:ext cx="226949" cy="226956"/>
            </a:xfrm>
            <a:prstGeom prst="rect">
              <a:avLst/>
            </a:prstGeom>
          </p:spPr>
        </p:pic>
        <p:sp>
          <p:nvSpPr>
            <p:cNvPr id="189" name="object 189"/>
            <p:cNvSpPr/>
            <p:nvPr/>
          </p:nvSpPr>
          <p:spPr>
            <a:xfrm>
              <a:off x="1722120" y="3878579"/>
              <a:ext cx="1644014" cy="515620"/>
            </a:xfrm>
            <a:custGeom>
              <a:avLst/>
              <a:gdLst/>
              <a:ahLst/>
              <a:cxnLst/>
              <a:rect l="l" t="t" r="r" b="b"/>
              <a:pathLst>
                <a:path w="1644014" h="515620">
                  <a:moveTo>
                    <a:pt x="114300" y="31750"/>
                  </a:moveTo>
                  <a:lnTo>
                    <a:pt x="76200" y="31750"/>
                  </a:lnTo>
                  <a:lnTo>
                    <a:pt x="76200" y="0"/>
                  </a:lnTo>
                  <a:lnTo>
                    <a:pt x="0" y="38100"/>
                  </a:lnTo>
                  <a:lnTo>
                    <a:pt x="76200" y="76200"/>
                  </a:lnTo>
                  <a:lnTo>
                    <a:pt x="76200" y="44450"/>
                  </a:lnTo>
                  <a:lnTo>
                    <a:pt x="114300" y="44450"/>
                  </a:lnTo>
                  <a:lnTo>
                    <a:pt x="114300" y="31750"/>
                  </a:lnTo>
                  <a:close/>
                </a:path>
                <a:path w="1644014" h="515620">
                  <a:moveTo>
                    <a:pt x="203200" y="31750"/>
                  </a:moveTo>
                  <a:lnTo>
                    <a:pt x="152400" y="31750"/>
                  </a:lnTo>
                  <a:lnTo>
                    <a:pt x="152400" y="44450"/>
                  </a:lnTo>
                  <a:lnTo>
                    <a:pt x="203200" y="44450"/>
                  </a:lnTo>
                  <a:lnTo>
                    <a:pt x="203200" y="31750"/>
                  </a:lnTo>
                  <a:close/>
                </a:path>
                <a:path w="1644014" h="515620">
                  <a:moveTo>
                    <a:pt x="292100" y="31750"/>
                  </a:moveTo>
                  <a:lnTo>
                    <a:pt x="241300" y="31750"/>
                  </a:lnTo>
                  <a:lnTo>
                    <a:pt x="241300" y="44450"/>
                  </a:lnTo>
                  <a:lnTo>
                    <a:pt x="292100" y="44450"/>
                  </a:lnTo>
                  <a:lnTo>
                    <a:pt x="292100" y="31750"/>
                  </a:lnTo>
                  <a:close/>
                </a:path>
                <a:path w="1644014" h="515620">
                  <a:moveTo>
                    <a:pt x="381000" y="31750"/>
                  </a:moveTo>
                  <a:lnTo>
                    <a:pt x="330200" y="31750"/>
                  </a:lnTo>
                  <a:lnTo>
                    <a:pt x="330200" y="44450"/>
                  </a:lnTo>
                  <a:lnTo>
                    <a:pt x="381000" y="44450"/>
                  </a:lnTo>
                  <a:lnTo>
                    <a:pt x="381000" y="31750"/>
                  </a:lnTo>
                  <a:close/>
                </a:path>
                <a:path w="1644014" h="515620">
                  <a:moveTo>
                    <a:pt x="469900" y="31750"/>
                  </a:moveTo>
                  <a:lnTo>
                    <a:pt x="419100" y="31750"/>
                  </a:lnTo>
                  <a:lnTo>
                    <a:pt x="419100" y="44450"/>
                  </a:lnTo>
                  <a:lnTo>
                    <a:pt x="469900" y="44450"/>
                  </a:lnTo>
                  <a:lnTo>
                    <a:pt x="469900" y="31750"/>
                  </a:lnTo>
                  <a:close/>
                </a:path>
                <a:path w="1644014" h="515620">
                  <a:moveTo>
                    <a:pt x="558800" y="31750"/>
                  </a:moveTo>
                  <a:lnTo>
                    <a:pt x="508000" y="31750"/>
                  </a:lnTo>
                  <a:lnTo>
                    <a:pt x="508000" y="44450"/>
                  </a:lnTo>
                  <a:lnTo>
                    <a:pt x="558800" y="44450"/>
                  </a:lnTo>
                  <a:lnTo>
                    <a:pt x="558800" y="31750"/>
                  </a:lnTo>
                  <a:close/>
                </a:path>
                <a:path w="1644014" h="515620">
                  <a:moveTo>
                    <a:pt x="647700" y="31750"/>
                  </a:moveTo>
                  <a:lnTo>
                    <a:pt x="596900" y="31750"/>
                  </a:lnTo>
                  <a:lnTo>
                    <a:pt x="596900" y="44450"/>
                  </a:lnTo>
                  <a:lnTo>
                    <a:pt x="647700" y="44450"/>
                  </a:lnTo>
                  <a:lnTo>
                    <a:pt x="647700" y="31750"/>
                  </a:lnTo>
                  <a:close/>
                </a:path>
                <a:path w="1644014" h="515620">
                  <a:moveTo>
                    <a:pt x="736600" y="31750"/>
                  </a:moveTo>
                  <a:lnTo>
                    <a:pt x="685800" y="31750"/>
                  </a:lnTo>
                  <a:lnTo>
                    <a:pt x="685800" y="44450"/>
                  </a:lnTo>
                  <a:lnTo>
                    <a:pt x="736600" y="44450"/>
                  </a:lnTo>
                  <a:lnTo>
                    <a:pt x="736600" y="31750"/>
                  </a:lnTo>
                  <a:close/>
                </a:path>
                <a:path w="1644014" h="515620">
                  <a:moveTo>
                    <a:pt x="825500" y="31750"/>
                  </a:moveTo>
                  <a:lnTo>
                    <a:pt x="774700" y="31750"/>
                  </a:lnTo>
                  <a:lnTo>
                    <a:pt x="774700" y="44450"/>
                  </a:lnTo>
                  <a:lnTo>
                    <a:pt x="825500" y="44450"/>
                  </a:lnTo>
                  <a:lnTo>
                    <a:pt x="825500" y="31750"/>
                  </a:lnTo>
                  <a:close/>
                </a:path>
                <a:path w="1644014" h="515620">
                  <a:moveTo>
                    <a:pt x="914400" y="31750"/>
                  </a:moveTo>
                  <a:lnTo>
                    <a:pt x="863600" y="31750"/>
                  </a:lnTo>
                  <a:lnTo>
                    <a:pt x="863600" y="44450"/>
                  </a:lnTo>
                  <a:lnTo>
                    <a:pt x="914400" y="44450"/>
                  </a:lnTo>
                  <a:lnTo>
                    <a:pt x="914400" y="31750"/>
                  </a:lnTo>
                  <a:close/>
                </a:path>
                <a:path w="1644014" h="515620">
                  <a:moveTo>
                    <a:pt x="1003300" y="31750"/>
                  </a:moveTo>
                  <a:lnTo>
                    <a:pt x="952500" y="31750"/>
                  </a:lnTo>
                  <a:lnTo>
                    <a:pt x="952500" y="44450"/>
                  </a:lnTo>
                  <a:lnTo>
                    <a:pt x="1003300" y="44450"/>
                  </a:lnTo>
                  <a:lnTo>
                    <a:pt x="1003300" y="31750"/>
                  </a:lnTo>
                  <a:close/>
                </a:path>
                <a:path w="1644014" h="515620">
                  <a:moveTo>
                    <a:pt x="1088136" y="470662"/>
                  </a:moveTo>
                  <a:lnTo>
                    <a:pt x="1050036" y="470662"/>
                  </a:lnTo>
                  <a:lnTo>
                    <a:pt x="1050036" y="438912"/>
                  </a:lnTo>
                  <a:lnTo>
                    <a:pt x="973836" y="477012"/>
                  </a:lnTo>
                  <a:lnTo>
                    <a:pt x="1050036" y="515112"/>
                  </a:lnTo>
                  <a:lnTo>
                    <a:pt x="1050036" y="483362"/>
                  </a:lnTo>
                  <a:lnTo>
                    <a:pt x="1088136" y="483362"/>
                  </a:lnTo>
                  <a:lnTo>
                    <a:pt x="1088136" y="470662"/>
                  </a:lnTo>
                  <a:close/>
                </a:path>
                <a:path w="1644014" h="515620">
                  <a:moveTo>
                    <a:pt x="1092200" y="31750"/>
                  </a:moveTo>
                  <a:lnTo>
                    <a:pt x="1041400" y="31750"/>
                  </a:lnTo>
                  <a:lnTo>
                    <a:pt x="1041400" y="44450"/>
                  </a:lnTo>
                  <a:lnTo>
                    <a:pt x="1092200" y="44450"/>
                  </a:lnTo>
                  <a:lnTo>
                    <a:pt x="1092200" y="31750"/>
                  </a:lnTo>
                  <a:close/>
                </a:path>
                <a:path w="1644014" h="515620">
                  <a:moveTo>
                    <a:pt x="1177036" y="470662"/>
                  </a:moveTo>
                  <a:lnTo>
                    <a:pt x="1126236" y="470662"/>
                  </a:lnTo>
                  <a:lnTo>
                    <a:pt x="1126236" y="483362"/>
                  </a:lnTo>
                  <a:lnTo>
                    <a:pt x="1177036" y="483362"/>
                  </a:lnTo>
                  <a:lnTo>
                    <a:pt x="1177036" y="470662"/>
                  </a:lnTo>
                  <a:close/>
                </a:path>
                <a:path w="1644014" h="515620">
                  <a:moveTo>
                    <a:pt x="1181100" y="31750"/>
                  </a:moveTo>
                  <a:lnTo>
                    <a:pt x="1130300" y="31750"/>
                  </a:lnTo>
                  <a:lnTo>
                    <a:pt x="1130300" y="44450"/>
                  </a:lnTo>
                  <a:lnTo>
                    <a:pt x="1181100" y="44450"/>
                  </a:lnTo>
                  <a:lnTo>
                    <a:pt x="1181100" y="31750"/>
                  </a:lnTo>
                  <a:close/>
                </a:path>
                <a:path w="1644014" h="515620">
                  <a:moveTo>
                    <a:pt x="1265936" y="470662"/>
                  </a:moveTo>
                  <a:lnTo>
                    <a:pt x="1215136" y="470662"/>
                  </a:lnTo>
                  <a:lnTo>
                    <a:pt x="1215136" y="483362"/>
                  </a:lnTo>
                  <a:lnTo>
                    <a:pt x="1265936" y="483362"/>
                  </a:lnTo>
                  <a:lnTo>
                    <a:pt x="1265936" y="470662"/>
                  </a:lnTo>
                  <a:close/>
                </a:path>
                <a:path w="1644014" h="515620">
                  <a:moveTo>
                    <a:pt x="1270000" y="31750"/>
                  </a:moveTo>
                  <a:lnTo>
                    <a:pt x="1219200" y="31750"/>
                  </a:lnTo>
                  <a:lnTo>
                    <a:pt x="1219200" y="44450"/>
                  </a:lnTo>
                  <a:lnTo>
                    <a:pt x="1270000" y="44450"/>
                  </a:lnTo>
                  <a:lnTo>
                    <a:pt x="1270000" y="31750"/>
                  </a:lnTo>
                  <a:close/>
                </a:path>
                <a:path w="1644014" h="515620">
                  <a:moveTo>
                    <a:pt x="1354836" y="470662"/>
                  </a:moveTo>
                  <a:lnTo>
                    <a:pt x="1304036" y="470662"/>
                  </a:lnTo>
                  <a:lnTo>
                    <a:pt x="1304036" y="483362"/>
                  </a:lnTo>
                  <a:lnTo>
                    <a:pt x="1354836" y="483362"/>
                  </a:lnTo>
                  <a:lnTo>
                    <a:pt x="1354836" y="470662"/>
                  </a:lnTo>
                  <a:close/>
                </a:path>
                <a:path w="1644014" h="515620">
                  <a:moveTo>
                    <a:pt x="1358900" y="31750"/>
                  </a:moveTo>
                  <a:lnTo>
                    <a:pt x="1308100" y="31750"/>
                  </a:lnTo>
                  <a:lnTo>
                    <a:pt x="1308100" y="44450"/>
                  </a:lnTo>
                  <a:lnTo>
                    <a:pt x="1358900" y="44450"/>
                  </a:lnTo>
                  <a:lnTo>
                    <a:pt x="1358900" y="31750"/>
                  </a:lnTo>
                  <a:close/>
                </a:path>
                <a:path w="1644014" h="515620">
                  <a:moveTo>
                    <a:pt x="1443736" y="470662"/>
                  </a:moveTo>
                  <a:lnTo>
                    <a:pt x="1392936" y="470662"/>
                  </a:lnTo>
                  <a:lnTo>
                    <a:pt x="1392936" y="483362"/>
                  </a:lnTo>
                  <a:lnTo>
                    <a:pt x="1443736" y="483362"/>
                  </a:lnTo>
                  <a:lnTo>
                    <a:pt x="1443736" y="470662"/>
                  </a:lnTo>
                  <a:close/>
                </a:path>
                <a:path w="1644014" h="515620">
                  <a:moveTo>
                    <a:pt x="1447800" y="31750"/>
                  </a:moveTo>
                  <a:lnTo>
                    <a:pt x="1397000" y="31750"/>
                  </a:lnTo>
                  <a:lnTo>
                    <a:pt x="1397000" y="44450"/>
                  </a:lnTo>
                  <a:lnTo>
                    <a:pt x="1447800" y="44450"/>
                  </a:lnTo>
                  <a:lnTo>
                    <a:pt x="1447800" y="31750"/>
                  </a:lnTo>
                  <a:close/>
                </a:path>
                <a:path w="1644014" h="515620">
                  <a:moveTo>
                    <a:pt x="1532623" y="470662"/>
                  </a:moveTo>
                  <a:lnTo>
                    <a:pt x="1481836" y="470662"/>
                  </a:lnTo>
                  <a:lnTo>
                    <a:pt x="1481836" y="483362"/>
                  </a:lnTo>
                  <a:lnTo>
                    <a:pt x="1532623" y="483362"/>
                  </a:lnTo>
                  <a:lnTo>
                    <a:pt x="1532623" y="470662"/>
                  </a:lnTo>
                  <a:close/>
                </a:path>
                <a:path w="1644014" h="515620">
                  <a:moveTo>
                    <a:pt x="1536700" y="31750"/>
                  </a:moveTo>
                  <a:lnTo>
                    <a:pt x="1485900" y="31750"/>
                  </a:lnTo>
                  <a:lnTo>
                    <a:pt x="1485900" y="44450"/>
                  </a:lnTo>
                  <a:lnTo>
                    <a:pt x="1536700" y="44450"/>
                  </a:lnTo>
                  <a:lnTo>
                    <a:pt x="1536700" y="31750"/>
                  </a:lnTo>
                  <a:close/>
                </a:path>
                <a:path w="1644014" h="515620">
                  <a:moveTo>
                    <a:pt x="1643634" y="477012"/>
                  </a:moveTo>
                  <a:lnTo>
                    <a:pt x="1630934" y="470662"/>
                  </a:lnTo>
                  <a:lnTo>
                    <a:pt x="1567421" y="438912"/>
                  </a:lnTo>
                  <a:lnTo>
                    <a:pt x="1567421" y="515112"/>
                  </a:lnTo>
                  <a:lnTo>
                    <a:pt x="1630934" y="483362"/>
                  </a:lnTo>
                  <a:lnTo>
                    <a:pt x="1643634" y="477012"/>
                  </a:lnTo>
                  <a:close/>
                </a:path>
                <a:path w="1644014" h="515620">
                  <a:moveTo>
                    <a:pt x="1643634" y="38100"/>
                  </a:moveTo>
                  <a:lnTo>
                    <a:pt x="1630934" y="31750"/>
                  </a:lnTo>
                  <a:lnTo>
                    <a:pt x="1567421" y="0"/>
                  </a:lnTo>
                  <a:lnTo>
                    <a:pt x="1567421" y="76200"/>
                  </a:lnTo>
                  <a:lnTo>
                    <a:pt x="1630934" y="44450"/>
                  </a:lnTo>
                  <a:lnTo>
                    <a:pt x="1643634" y="38100"/>
                  </a:lnTo>
                  <a:close/>
                </a:path>
              </a:pathLst>
            </a:custGeom>
            <a:solidFill>
              <a:srgbClr val="CF9F17"/>
            </a:solidFill>
          </p:spPr>
          <p:txBody>
            <a:bodyPr wrap="square" lIns="0" tIns="0" rIns="0" bIns="0" rtlCol="0"/>
            <a:lstStyle/>
            <a:p>
              <a:endParaRPr/>
            </a:p>
          </p:txBody>
        </p:sp>
        <p:sp>
          <p:nvSpPr>
            <p:cNvPr id="190" name="object 190"/>
            <p:cNvSpPr/>
            <p:nvPr/>
          </p:nvSpPr>
          <p:spPr>
            <a:xfrm>
              <a:off x="2144267" y="3802379"/>
              <a:ext cx="753110" cy="307975"/>
            </a:xfrm>
            <a:custGeom>
              <a:avLst/>
              <a:gdLst/>
              <a:ahLst/>
              <a:cxnLst/>
              <a:rect l="l" t="t" r="r" b="b"/>
              <a:pathLst>
                <a:path w="753110" h="307975">
                  <a:moveTo>
                    <a:pt x="752856" y="0"/>
                  </a:moveTo>
                  <a:lnTo>
                    <a:pt x="0" y="0"/>
                  </a:lnTo>
                  <a:lnTo>
                    <a:pt x="0" y="307848"/>
                  </a:lnTo>
                  <a:lnTo>
                    <a:pt x="752856" y="307848"/>
                  </a:lnTo>
                  <a:lnTo>
                    <a:pt x="752856" y="0"/>
                  </a:lnTo>
                  <a:close/>
                </a:path>
              </a:pathLst>
            </a:custGeom>
            <a:solidFill>
              <a:srgbClr val="FFFFFF"/>
            </a:solidFill>
          </p:spPr>
          <p:txBody>
            <a:bodyPr wrap="square" lIns="0" tIns="0" rIns="0" bIns="0" rtlCol="0"/>
            <a:lstStyle/>
            <a:p>
              <a:endParaRPr/>
            </a:p>
          </p:txBody>
        </p:sp>
      </p:grpSp>
      <p:sp>
        <p:nvSpPr>
          <p:cNvPr id="191" name="object 191"/>
          <p:cNvSpPr txBox="1"/>
          <p:nvPr/>
        </p:nvSpPr>
        <p:spPr>
          <a:xfrm>
            <a:off x="5633721" y="473519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売上入</a:t>
            </a:r>
            <a:r>
              <a:rPr sz="700" spc="-50" dirty="0">
                <a:latin typeface="メイリオ"/>
                <a:cs typeface="メイリオ"/>
              </a:rPr>
              <a:t>金</a:t>
            </a:r>
            <a:endParaRPr sz="700">
              <a:latin typeface="メイリオ"/>
              <a:cs typeface="メイリオ"/>
            </a:endParaRPr>
          </a:p>
        </p:txBody>
      </p:sp>
      <p:sp>
        <p:nvSpPr>
          <p:cNvPr id="192" name="object 192"/>
          <p:cNvSpPr txBox="1"/>
          <p:nvPr/>
        </p:nvSpPr>
        <p:spPr>
          <a:xfrm>
            <a:off x="4956809" y="357327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委託</a:t>
            </a:r>
            <a:r>
              <a:rPr sz="700" spc="-50" dirty="0">
                <a:latin typeface="メイリオ"/>
                <a:cs typeface="メイリオ"/>
              </a:rPr>
              <a:t>費</a:t>
            </a:r>
            <a:endParaRPr sz="700">
              <a:latin typeface="メイリオ"/>
              <a:cs typeface="メイリオ"/>
            </a:endParaRPr>
          </a:p>
        </p:txBody>
      </p:sp>
      <p:sp>
        <p:nvSpPr>
          <p:cNvPr id="193" name="object 193"/>
          <p:cNvSpPr txBox="1"/>
          <p:nvPr/>
        </p:nvSpPr>
        <p:spPr>
          <a:xfrm>
            <a:off x="5103115" y="3962528"/>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94" name="object 194"/>
          <p:cNvSpPr txBox="1"/>
          <p:nvPr/>
        </p:nvSpPr>
        <p:spPr>
          <a:xfrm>
            <a:off x="5103115" y="4128643"/>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95" name="object 195"/>
          <p:cNvSpPr/>
          <p:nvPr/>
        </p:nvSpPr>
        <p:spPr>
          <a:xfrm>
            <a:off x="5556504" y="3305569"/>
            <a:ext cx="855344" cy="201295"/>
          </a:xfrm>
          <a:custGeom>
            <a:avLst/>
            <a:gdLst/>
            <a:ahLst/>
            <a:cxnLst/>
            <a:rect l="l" t="t" r="r" b="b"/>
            <a:pathLst>
              <a:path w="855345" h="201295">
                <a:moveTo>
                  <a:pt x="854964" y="0"/>
                </a:moveTo>
                <a:lnTo>
                  <a:pt x="112776" y="0"/>
                </a:lnTo>
                <a:lnTo>
                  <a:pt x="112776" y="19812"/>
                </a:lnTo>
                <a:lnTo>
                  <a:pt x="0" y="19812"/>
                </a:lnTo>
                <a:lnTo>
                  <a:pt x="0" y="182867"/>
                </a:lnTo>
                <a:lnTo>
                  <a:pt x="112776" y="182867"/>
                </a:lnTo>
                <a:lnTo>
                  <a:pt x="112776" y="201155"/>
                </a:lnTo>
                <a:lnTo>
                  <a:pt x="854964" y="201155"/>
                </a:lnTo>
                <a:lnTo>
                  <a:pt x="854964" y="0"/>
                </a:lnTo>
                <a:close/>
              </a:path>
            </a:pathLst>
          </a:custGeom>
          <a:solidFill>
            <a:srgbClr val="FFFFFF"/>
          </a:solidFill>
        </p:spPr>
        <p:txBody>
          <a:bodyPr wrap="square" lIns="0" tIns="0" rIns="0" bIns="0" rtlCol="0"/>
          <a:lstStyle/>
          <a:p>
            <a:endParaRPr/>
          </a:p>
        </p:txBody>
      </p:sp>
      <p:sp>
        <p:nvSpPr>
          <p:cNvPr id="196" name="object 196"/>
          <p:cNvSpPr txBox="1"/>
          <p:nvPr/>
        </p:nvSpPr>
        <p:spPr>
          <a:xfrm>
            <a:off x="5539105" y="3214877"/>
            <a:ext cx="805815" cy="258404"/>
          </a:xfrm>
          <a:prstGeom prst="rect">
            <a:avLst/>
          </a:prstGeom>
        </p:spPr>
        <p:txBody>
          <a:bodyPr vert="horz" wrap="square" lIns="0" tIns="12065" rIns="0" bIns="0" rtlCol="0">
            <a:spAutoFit/>
          </a:bodyPr>
          <a:lstStyle/>
          <a:p>
            <a:pPr marL="38100">
              <a:spcBef>
                <a:spcPts val="95"/>
              </a:spcBef>
            </a:pPr>
            <a:r>
              <a:rPr sz="2400" spc="-195" baseline="-8680" dirty="0">
                <a:solidFill>
                  <a:srgbClr val="A78213"/>
                </a:solidFill>
                <a:latin typeface="メイリオ"/>
                <a:cs typeface="メイリオ"/>
              </a:rPr>
              <a:t>✔ </a:t>
            </a:r>
            <a:r>
              <a:rPr sz="700" i="1" spc="-10" dirty="0">
                <a:solidFill>
                  <a:srgbClr val="A78213"/>
                </a:solidFill>
                <a:latin typeface="メイリオ"/>
                <a:cs typeface="メイリオ"/>
              </a:rPr>
              <a:t>月締めが基</a:t>
            </a:r>
            <a:r>
              <a:rPr sz="700" i="1" spc="-50" dirty="0">
                <a:solidFill>
                  <a:srgbClr val="A78213"/>
                </a:solidFill>
                <a:latin typeface="メイリオ"/>
                <a:cs typeface="メイリオ"/>
              </a:rPr>
              <a:t>本</a:t>
            </a:r>
            <a:endParaRPr sz="700">
              <a:latin typeface="メイリオ"/>
              <a:cs typeface="メイリオ"/>
            </a:endParaRPr>
          </a:p>
        </p:txBody>
      </p:sp>
      <p:sp>
        <p:nvSpPr>
          <p:cNvPr id="197" name="object 197"/>
          <p:cNvSpPr txBox="1"/>
          <p:nvPr/>
        </p:nvSpPr>
        <p:spPr>
          <a:xfrm>
            <a:off x="3767708" y="3931666"/>
            <a:ext cx="556260"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金流は非同</a:t>
            </a:r>
            <a:r>
              <a:rPr sz="700" i="1" spc="-50" dirty="0">
                <a:solidFill>
                  <a:srgbClr val="A78213"/>
                </a:solidFill>
                <a:latin typeface="メイリオ"/>
                <a:cs typeface="メイリオ"/>
              </a:rPr>
              <a:t>期</a:t>
            </a:r>
            <a:endParaRPr sz="700">
              <a:latin typeface="メイリオ"/>
              <a:cs typeface="メイリオ"/>
            </a:endParaRPr>
          </a:p>
        </p:txBody>
      </p:sp>
      <p:sp>
        <p:nvSpPr>
          <p:cNvPr id="198" name="object 198"/>
          <p:cNvSpPr/>
          <p:nvPr/>
        </p:nvSpPr>
        <p:spPr>
          <a:xfrm>
            <a:off x="3575304" y="3831336"/>
            <a:ext cx="203200" cy="161925"/>
          </a:xfrm>
          <a:custGeom>
            <a:avLst/>
            <a:gdLst/>
            <a:ahLst/>
            <a:cxnLst/>
            <a:rect l="l" t="t" r="r" b="b"/>
            <a:pathLst>
              <a:path w="203200" h="161925">
                <a:moveTo>
                  <a:pt x="202692" y="0"/>
                </a:moveTo>
                <a:lnTo>
                  <a:pt x="0" y="0"/>
                </a:lnTo>
                <a:lnTo>
                  <a:pt x="0" y="161544"/>
                </a:lnTo>
                <a:lnTo>
                  <a:pt x="202692" y="161544"/>
                </a:lnTo>
                <a:lnTo>
                  <a:pt x="202692" y="0"/>
                </a:lnTo>
                <a:close/>
              </a:path>
            </a:pathLst>
          </a:custGeom>
          <a:solidFill>
            <a:srgbClr val="FFFFFF"/>
          </a:solidFill>
        </p:spPr>
        <p:txBody>
          <a:bodyPr wrap="square" lIns="0" tIns="0" rIns="0" bIns="0" rtlCol="0"/>
          <a:lstStyle/>
          <a:p>
            <a:endParaRPr/>
          </a:p>
        </p:txBody>
      </p:sp>
      <p:sp>
        <p:nvSpPr>
          <p:cNvPr id="199" name="object 199"/>
          <p:cNvSpPr txBox="1"/>
          <p:nvPr/>
        </p:nvSpPr>
        <p:spPr>
          <a:xfrm>
            <a:off x="3557017" y="3707638"/>
            <a:ext cx="791845" cy="258404"/>
          </a:xfrm>
          <a:prstGeom prst="rect">
            <a:avLst/>
          </a:prstGeom>
        </p:spPr>
        <p:txBody>
          <a:bodyPr vert="horz" wrap="square" lIns="0" tIns="12065" rIns="0" bIns="0" rtlCol="0">
            <a:spAutoFit/>
          </a:bodyPr>
          <a:lstStyle/>
          <a:p>
            <a:pPr marL="38100">
              <a:spcBef>
                <a:spcPts val="95"/>
              </a:spcBef>
            </a:pPr>
            <a:r>
              <a:rPr sz="2400" spc="-277" baseline="-12152" dirty="0">
                <a:solidFill>
                  <a:srgbClr val="A78213"/>
                </a:solidFill>
                <a:latin typeface="メイリオ"/>
                <a:cs typeface="メイリオ"/>
              </a:rPr>
              <a:t>✔ </a:t>
            </a:r>
            <a:r>
              <a:rPr sz="700" i="1" spc="-10" dirty="0">
                <a:solidFill>
                  <a:srgbClr val="A78213"/>
                </a:solidFill>
                <a:latin typeface="メイリオ"/>
                <a:cs typeface="メイリオ"/>
              </a:rPr>
              <a:t>物流・商流</a:t>
            </a:r>
            <a:r>
              <a:rPr sz="700" i="1" spc="-50" dirty="0">
                <a:solidFill>
                  <a:srgbClr val="A78213"/>
                </a:solidFill>
                <a:latin typeface="メイリオ"/>
                <a:cs typeface="メイリオ"/>
              </a:rPr>
              <a:t>と</a:t>
            </a:r>
            <a:endParaRPr sz="700">
              <a:latin typeface="メイリオ"/>
              <a:cs typeface="メイリオ"/>
            </a:endParaRPr>
          </a:p>
        </p:txBody>
      </p:sp>
      <p:sp>
        <p:nvSpPr>
          <p:cNvPr id="200" name="object 200"/>
          <p:cNvSpPr/>
          <p:nvPr/>
        </p:nvSpPr>
        <p:spPr>
          <a:xfrm>
            <a:off x="4491227" y="4264153"/>
            <a:ext cx="152400" cy="238125"/>
          </a:xfrm>
          <a:custGeom>
            <a:avLst/>
            <a:gdLst/>
            <a:ahLst/>
            <a:cxnLst/>
            <a:rect l="l" t="t" r="r" b="b"/>
            <a:pathLst>
              <a:path w="152400" h="238125">
                <a:moveTo>
                  <a:pt x="152400" y="0"/>
                </a:moveTo>
                <a:lnTo>
                  <a:pt x="0" y="0"/>
                </a:lnTo>
                <a:lnTo>
                  <a:pt x="0" y="237744"/>
                </a:lnTo>
                <a:lnTo>
                  <a:pt x="152400" y="237744"/>
                </a:lnTo>
                <a:lnTo>
                  <a:pt x="152400" y="0"/>
                </a:lnTo>
                <a:close/>
              </a:path>
            </a:pathLst>
          </a:custGeom>
          <a:solidFill>
            <a:srgbClr val="FFFFFF"/>
          </a:solidFill>
        </p:spPr>
        <p:txBody>
          <a:bodyPr wrap="square" lIns="0" tIns="0" rIns="0" bIns="0" rtlCol="0"/>
          <a:lstStyle/>
          <a:p>
            <a:endParaRPr/>
          </a:p>
        </p:txBody>
      </p:sp>
      <p:sp>
        <p:nvSpPr>
          <p:cNvPr id="201" name="object 201"/>
          <p:cNvSpPr txBox="1"/>
          <p:nvPr/>
        </p:nvSpPr>
        <p:spPr>
          <a:xfrm>
            <a:off x="4500753" y="4280408"/>
            <a:ext cx="135255" cy="175048"/>
          </a:xfrm>
          <a:prstGeom prst="rect">
            <a:avLst/>
          </a:prstGeom>
        </p:spPr>
        <p:txBody>
          <a:bodyPr vert="horz" wrap="square" lIns="0" tIns="13335" rIns="0" bIns="0" rtlCol="0">
            <a:spAutoFit/>
          </a:bodyPr>
          <a:lstStyle/>
          <a:p>
            <a:pPr marL="12700">
              <a:spcBef>
                <a:spcPts val="105"/>
              </a:spcBef>
            </a:pPr>
            <a:r>
              <a:rPr sz="1050" i="1" dirty="0">
                <a:solidFill>
                  <a:srgbClr val="A78213"/>
                </a:solidFill>
                <a:latin typeface="メイリオ"/>
                <a:cs typeface="メイリオ"/>
              </a:rPr>
              <a:t>✖</a:t>
            </a:r>
            <a:endParaRPr sz="1050">
              <a:latin typeface="メイリオ"/>
              <a:cs typeface="メイリオ"/>
            </a:endParaRPr>
          </a:p>
        </p:txBody>
      </p:sp>
      <p:sp>
        <p:nvSpPr>
          <p:cNvPr id="202" name="object 202"/>
          <p:cNvSpPr/>
          <p:nvPr/>
        </p:nvSpPr>
        <p:spPr>
          <a:xfrm>
            <a:off x="4491227" y="3816097"/>
            <a:ext cx="152400" cy="238125"/>
          </a:xfrm>
          <a:custGeom>
            <a:avLst/>
            <a:gdLst/>
            <a:ahLst/>
            <a:cxnLst/>
            <a:rect l="l" t="t" r="r" b="b"/>
            <a:pathLst>
              <a:path w="152400" h="238125">
                <a:moveTo>
                  <a:pt x="152400" y="0"/>
                </a:moveTo>
                <a:lnTo>
                  <a:pt x="0" y="0"/>
                </a:lnTo>
                <a:lnTo>
                  <a:pt x="0" y="237743"/>
                </a:lnTo>
                <a:lnTo>
                  <a:pt x="152400" y="237743"/>
                </a:lnTo>
                <a:lnTo>
                  <a:pt x="152400" y="0"/>
                </a:lnTo>
                <a:close/>
              </a:path>
            </a:pathLst>
          </a:custGeom>
          <a:solidFill>
            <a:srgbClr val="FFFFFF"/>
          </a:solidFill>
        </p:spPr>
        <p:txBody>
          <a:bodyPr wrap="square" lIns="0" tIns="0" rIns="0" bIns="0" rtlCol="0"/>
          <a:lstStyle/>
          <a:p>
            <a:endParaRPr/>
          </a:p>
        </p:txBody>
      </p:sp>
      <p:sp>
        <p:nvSpPr>
          <p:cNvPr id="203" name="object 203"/>
          <p:cNvSpPr txBox="1"/>
          <p:nvPr/>
        </p:nvSpPr>
        <p:spPr>
          <a:xfrm>
            <a:off x="4500753" y="3832352"/>
            <a:ext cx="135255" cy="175048"/>
          </a:xfrm>
          <a:prstGeom prst="rect">
            <a:avLst/>
          </a:prstGeom>
        </p:spPr>
        <p:txBody>
          <a:bodyPr vert="horz" wrap="square" lIns="0" tIns="13335" rIns="0" bIns="0" rtlCol="0">
            <a:spAutoFit/>
          </a:bodyPr>
          <a:lstStyle/>
          <a:p>
            <a:pPr marL="12700">
              <a:spcBef>
                <a:spcPts val="105"/>
              </a:spcBef>
            </a:pPr>
            <a:r>
              <a:rPr sz="1050" i="1" dirty="0">
                <a:solidFill>
                  <a:srgbClr val="A78213"/>
                </a:solidFill>
                <a:latin typeface="メイリオ"/>
                <a:cs typeface="メイリオ"/>
              </a:rPr>
              <a:t>✖</a:t>
            </a:r>
            <a:endParaRPr sz="1050">
              <a:latin typeface="メイリオ"/>
              <a:cs typeface="メイリオ"/>
            </a:endParaRPr>
          </a:p>
        </p:txBody>
      </p:sp>
      <p:grpSp>
        <p:nvGrpSpPr>
          <p:cNvPr id="204" name="object 204"/>
          <p:cNvGrpSpPr/>
          <p:nvPr/>
        </p:nvGrpSpPr>
        <p:grpSpPr>
          <a:xfrm>
            <a:off x="4114801" y="2680716"/>
            <a:ext cx="774065" cy="236220"/>
            <a:chOff x="2590800" y="2680716"/>
            <a:chExt cx="774065" cy="236220"/>
          </a:xfrm>
        </p:grpSpPr>
        <p:sp>
          <p:nvSpPr>
            <p:cNvPr id="205" name="object 205"/>
            <p:cNvSpPr/>
            <p:nvPr/>
          </p:nvSpPr>
          <p:spPr>
            <a:xfrm>
              <a:off x="2590800" y="2741676"/>
              <a:ext cx="774065" cy="76200"/>
            </a:xfrm>
            <a:custGeom>
              <a:avLst/>
              <a:gdLst/>
              <a:ahLst/>
              <a:cxnLst/>
              <a:rect l="l" t="t" r="r" b="b"/>
              <a:pathLst>
                <a:path w="774064" h="76200">
                  <a:moveTo>
                    <a:pt x="76200" y="0"/>
                  </a:moveTo>
                  <a:lnTo>
                    <a:pt x="0" y="38100"/>
                  </a:lnTo>
                  <a:lnTo>
                    <a:pt x="76200" y="76200"/>
                  </a:lnTo>
                  <a:lnTo>
                    <a:pt x="76200" y="44450"/>
                  </a:lnTo>
                  <a:lnTo>
                    <a:pt x="63500" y="44450"/>
                  </a:lnTo>
                  <a:lnTo>
                    <a:pt x="63500" y="31750"/>
                  </a:lnTo>
                  <a:lnTo>
                    <a:pt x="76200" y="31750"/>
                  </a:lnTo>
                  <a:lnTo>
                    <a:pt x="76200" y="0"/>
                  </a:lnTo>
                  <a:close/>
                </a:path>
                <a:path w="774064" h="76200">
                  <a:moveTo>
                    <a:pt x="76200" y="31750"/>
                  </a:moveTo>
                  <a:lnTo>
                    <a:pt x="63500" y="31750"/>
                  </a:lnTo>
                  <a:lnTo>
                    <a:pt x="63500" y="44450"/>
                  </a:lnTo>
                  <a:lnTo>
                    <a:pt x="76200" y="44450"/>
                  </a:lnTo>
                  <a:lnTo>
                    <a:pt x="76200" y="31750"/>
                  </a:lnTo>
                  <a:close/>
                </a:path>
                <a:path w="774064" h="76200">
                  <a:moveTo>
                    <a:pt x="114300" y="31750"/>
                  </a:moveTo>
                  <a:lnTo>
                    <a:pt x="76200" y="31750"/>
                  </a:lnTo>
                  <a:lnTo>
                    <a:pt x="76200" y="44450"/>
                  </a:lnTo>
                  <a:lnTo>
                    <a:pt x="114300" y="44450"/>
                  </a:lnTo>
                  <a:lnTo>
                    <a:pt x="114300" y="31750"/>
                  </a:lnTo>
                  <a:close/>
                </a:path>
                <a:path w="774064" h="76200">
                  <a:moveTo>
                    <a:pt x="203200" y="31750"/>
                  </a:moveTo>
                  <a:lnTo>
                    <a:pt x="152400" y="31750"/>
                  </a:lnTo>
                  <a:lnTo>
                    <a:pt x="152400" y="44450"/>
                  </a:lnTo>
                  <a:lnTo>
                    <a:pt x="203200" y="44450"/>
                  </a:lnTo>
                  <a:lnTo>
                    <a:pt x="203200" y="31750"/>
                  </a:lnTo>
                  <a:close/>
                </a:path>
                <a:path w="774064" h="76200">
                  <a:moveTo>
                    <a:pt x="292100" y="31750"/>
                  </a:moveTo>
                  <a:lnTo>
                    <a:pt x="241300" y="31750"/>
                  </a:lnTo>
                  <a:lnTo>
                    <a:pt x="241300" y="44450"/>
                  </a:lnTo>
                  <a:lnTo>
                    <a:pt x="292100" y="44450"/>
                  </a:lnTo>
                  <a:lnTo>
                    <a:pt x="292100" y="31750"/>
                  </a:lnTo>
                  <a:close/>
                </a:path>
                <a:path w="774064" h="76200">
                  <a:moveTo>
                    <a:pt x="381000" y="31750"/>
                  </a:moveTo>
                  <a:lnTo>
                    <a:pt x="330200" y="31750"/>
                  </a:lnTo>
                  <a:lnTo>
                    <a:pt x="330200" y="44450"/>
                  </a:lnTo>
                  <a:lnTo>
                    <a:pt x="381000" y="44450"/>
                  </a:lnTo>
                  <a:lnTo>
                    <a:pt x="381000" y="31750"/>
                  </a:lnTo>
                  <a:close/>
                </a:path>
                <a:path w="774064" h="76200">
                  <a:moveTo>
                    <a:pt x="469900" y="31750"/>
                  </a:moveTo>
                  <a:lnTo>
                    <a:pt x="419100" y="31750"/>
                  </a:lnTo>
                  <a:lnTo>
                    <a:pt x="419100" y="44450"/>
                  </a:lnTo>
                  <a:lnTo>
                    <a:pt x="469900" y="44450"/>
                  </a:lnTo>
                  <a:lnTo>
                    <a:pt x="469900" y="31750"/>
                  </a:lnTo>
                  <a:close/>
                </a:path>
                <a:path w="774064" h="76200">
                  <a:moveTo>
                    <a:pt x="558800" y="31750"/>
                  </a:moveTo>
                  <a:lnTo>
                    <a:pt x="508000" y="31750"/>
                  </a:lnTo>
                  <a:lnTo>
                    <a:pt x="508000" y="44450"/>
                  </a:lnTo>
                  <a:lnTo>
                    <a:pt x="558800" y="44450"/>
                  </a:lnTo>
                  <a:lnTo>
                    <a:pt x="558800" y="31750"/>
                  </a:lnTo>
                  <a:close/>
                </a:path>
                <a:path w="774064" h="76200">
                  <a:moveTo>
                    <a:pt x="647700" y="31750"/>
                  </a:moveTo>
                  <a:lnTo>
                    <a:pt x="596900" y="31750"/>
                  </a:lnTo>
                  <a:lnTo>
                    <a:pt x="596900" y="44450"/>
                  </a:lnTo>
                  <a:lnTo>
                    <a:pt x="647700" y="44450"/>
                  </a:lnTo>
                  <a:lnTo>
                    <a:pt x="647700" y="31750"/>
                  </a:lnTo>
                  <a:close/>
                </a:path>
                <a:path w="774064" h="76200">
                  <a:moveTo>
                    <a:pt x="697611" y="0"/>
                  </a:moveTo>
                  <a:lnTo>
                    <a:pt x="697611" y="76200"/>
                  </a:lnTo>
                  <a:lnTo>
                    <a:pt x="761111" y="44450"/>
                  </a:lnTo>
                  <a:lnTo>
                    <a:pt x="710311" y="44450"/>
                  </a:lnTo>
                  <a:lnTo>
                    <a:pt x="710311" y="31750"/>
                  </a:lnTo>
                  <a:lnTo>
                    <a:pt x="761111" y="31750"/>
                  </a:lnTo>
                  <a:lnTo>
                    <a:pt x="697611" y="0"/>
                  </a:lnTo>
                  <a:close/>
                </a:path>
                <a:path w="774064" h="76200">
                  <a:moveTo>
                    <a:pt x="697611" y="31750"/>
                  </a:moveTo>
                  <a:lnTo>
                    <a:pt x="685800" y="31750"/>
                  </a:lnTo>
                  <a:lnTo>
                    <a:pt x="685800" y="44450"/>
                  </a:lnTo>
                  <a:lnTo>
                    <a:pt x="697611" y="44450"/>
                  </a:lnTo>
                  <a:lnTo>
                    <a:pt x="697611" y="31750"/>
                  </a:lnTo>
                  <a:close/>
                </a:path>
                <a:path w="774064" h="76200">
                  <a:moveTo>
                    <a:pt x="761111" y="31750"/>
                  </a:moveTo>
                  <a:lnTo>
                    <a:pt x="710311" y="31750"/>
                  </a:lnTo>
                  <a:lnTo>
                    <a:pt x="710311" y="44450"/>
                  </a:lnTo>
                  <a:lnTo>
                    <a:pt x="761111" y="44450"/>
                  </a:lnTo>
                  <a:lnTo>
                    <a:pt x="773811" y="38100"/>
                  </a:lnTo>
                  <a:lnTo>
                    <a:pt x="761111" y="31750"/>
                  </a:lnTo>
                  <a:close/>
                </a:path>
              </a:pathLst>
            </a:custGeom>
            <a:solidFill>
              <a:srgbClr val="CF9F17"/>
            </a:solidFill>
          </p:spPr>
          <p:txBody>
            <a:bodyPr wrap="square" lIns="0" tIns="0" rIns="0" bIns="0" rtlCol="0"/>
            <a:lstStyle/>
            <a:p>
              <a:endParaRPr/>
            </a:p>
          </p:txBody>
        </p:sp>
        <p:sp>
          <p:nvSpPr>
            <p:cNvPr id="206" name="object 206"/>
            <p:cNvSpPr/>
            <p:nvPr/>
          </p:nvSpPr>
          <p:spPr>
            <a:xfrm>
              <a:off x="2967227" y="2680716"/>
              <a:ext cx="152400" cy="236220"/>
            </a:xfrm>
            <a:custGeom>
              <a:avLst/>
              <a:gdLst/>
              <a:ahLst/>
              <a:cxnLst/>
              <a:rect l="l" t="t" r="r" b="b"/>
              <a:pathLst>
                <a:path w="152400" h="236219">
                  <a:moveTo>
                    <a:pt x="152400" y="0"/>
                  </a:moveTo>
                  <a:lnTo>
                    <a:pt x="0" y="0"/>
                  </a:lnTo>
                  <a:lnTo>
                    <a:pt x="0" y="236220"/>
                  </a:lnTo>
                  <a:lnTo>
                    <a:pt x="152400" y="236220"/>
                  </a:lnTo>
                  <a:lnTo>
                    <a:pt x="152400" y="0"/>
                  </a:lnTo>
                  <a:close/>
                </a:path>
              </a:pathLst>
            </a:custGeom>
            <a:solidFill>
              <a:srgbClr val="FFFFFF"/>
            </a:solidFill>
          </p:spPr>
          <p:txBody>
            <a:bodyPr wrap="square" lIns="0" tIns="0" rIns="0" bIns="0" rtlCol="0"/>
            <a:lstStyle/>
            <a:p>
              <a:endParaRPr/>
            </a:p>
          </p:txBody>
        </p:sp>
      </p:grpSp>
      <p:sp>
        <p:nvSpPr>
          <p:cNvPr id="207" name="object 207"/>
          <p:cNvSpPr txBox="1"/>
          <p:nvPr/>
        </p:nvSpPr>
        <p:spPr>
          <a:xfrm>
            <a:off x="4407154" y="2695447"/>
            <a:ext cx="228600" cy="398780"/>
          </a:xfrm>
          <a:prstGeom prst="rect">
            <a:avLst/>
          </a:prstGeom>
        </p:spPr>
        <p:txBody>
          <a:bodyPr vert="horz" wrap="square" lIns="0" tIns="13335" rIns="0" bIns="0" rtlCol="0">
            <a:spAutoFit/>
          </a:bodyPr>
          <a:lstStyle/>
          <a:p>
            <a:pPr marL="106045">
              <a:spcBef>
                <a:spcPts val="105"/>
              </a:spcBef>
            </a:pPr>
            <a:r>
              <a:rPr sz="1050" i="1" dirty="0">
                <a:solidFill>
                  <a:srgbClr val="A78213"/>
                </a:solidFill>
                <a:latin typeface="メイリオ"/>
                <a:cs typeface="メイリオ"/>
              </a:rPr>
              <a:t>✖</a:t>
            </a:r>
            <a:endParaRPr sz="1050">
              <a:latin typeface="メイリオ"/>
              <a:cs typeface="メイリオ"/>
            </a:endParaRPr>
          </a:p>
          <a:p>
            <a:pPr marL="12700">
              <a:spcBef>
                <a:spcPts val="830"/>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sp>
        <p:nvSpPr>
          <p:cNvPr id="208" name="object 208"/>
          <p:cNvSpPr txBox="1"/>
          <p:nvPr/>
        </p:nvSpPr>
        <p:spPr>
          <a:xfrm>
            <a:off x="2538781" y="3453766"/>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grpSp>
        <p:nvGrpSpPr>
          <p:cNvPr id="209" name="object 209"/>
          <p:cNvGrpSpPr/>
          <p:nvPr/>
        </p:nvGrpSpPr>
        <p:grpSpPr>
          <a:xfrm>
            <a:off x="7676389" y="5884165"/>
            <a:ext cx="1092835" cy="437515"/>
            <a:chOff x="6152388" y="5884164"/>
            <a:chExt cx="1092835" cy="437515"/>
          </a:xfrm>
        </p:grpSpPr>
        <p:pic>
          <p:nvPicPr>
            <p:cNvPr id="210" name="object 210"/>
            <p:cNvPicPr/>
            <p:nvPr/>
          </p:nvPicPr>
          <p:blipFill>
            <a:blip r:embed="rId37" cstate="print"/>
            <a:stretch>
              <a:fillRect/>
            </a:stretch>
          </p:blipFill>
          <p:spPr>
            <a:xfrm>
              <a:off x="6152388" y="5884164"/>
              <a:ext cx="1092708" cy="437349"/>
            </a:xfrm>
            <a:prstGeom prst="rect">
              <a:avLst/>
            </a:prstGeom>
          </p:spPr>
        </p:pic>
        <p:pic>
          <p:nvPicPr>
            <p:cNvPr id="211" name="object 211"/>
            <p:cNvPicPr/>
            <p:nvPr/>
          </p:nvPicPr>
          <p:blipFill>
            <a:blip r:embed="rId38" cstate="print"/>
            <a:stretch>
              <a:fillRect/>
            </a:stretch>
          </p:blipFill>
          <p:spPr>
            <a:xfrm>
              <a:off x="6163056" y="5929884"/>
              <a:ext cx="1068311" cy="384098"/>
            </a:xfrm>
            <a:prstGeom prst="rect">
              <a:avLst/>
            </a:prstGeom>
          </p:spPr>
        </p:pic>
        <p:sp>
          <p:nvSpPr>
            <p:cNvPr id="212" name="object 212"/>
            <p:cNvSpPr/>
            <p:nvPr/>
          </p:nvSpPr>
          <p:spPr>
            <a:xfrm>
              <a:off x="6182868" y="5914644"/>
              <a:ext cx="981710" cy="326390"/>
            </a:xfrm>
            <a:custGeom>
              <a:avLst/>
              <a:gdLst/>
              <a:ahLst/>
              <a:cxnLst/>
              <a:rect l="l" t="t" r="r" b="b"/>
              <a:pathLst>
                <a:path w="981709" h="326389">
                  <a:moveTo>
                    <a:pt x="981456" y="0"/>
                  </a:moveTo>
                  <a:lnTo>
                    <a:pt x="0" y="0"/>
                  </a:lnTo>
                  <a:lnTo>
                    <a:pt x="0" y="326135"/>
                  </a:lnTo>
                  <a:lnTo>
                    <a:pt x="981456" y="326135"/>
                  </a:lnTo>
                  <a:lnTo>
                    <a:pt x="981456" y="0"/>
                  </a:lnTo>
                  <a:close/>
                </a:path>
              </a:pathLst>
            </a:custGeom>
            <a:solidFill>
              <a:srgbClr val="FFFFFF"/>
            </a:solidFill>
          </p:spPr>
          <p:txBody>
            <a:bodyPr wrap="square" lIns="0" tIns="0" rIns="0" bIns="0" rtlCol="0"/>
            <a:lstStyle/>
            <a:p>
              <a:endParaRPr/>
            </a:p>
          </p:txBody>
        </p:sp>
        <p:sp>
          <p:nvSpPr>
            <p:cNvPr id="213" name="object 213"/>
            <p:cNvSpPr/>
            <p:nvPr/>
          </p:nvSpPr>
          <p:spPr>
            <a:xfrm>
              <a:off x="6182868" y="5914644"/>
              <a:ext cx="981710" cy="326390"/>
            </a:xfrm>
            <a:custGeom>
              <a:avLst/>
              <a:gdLst/>
              <a:ahLst/>
              <a:cxnLst/>
              <a:rect l="l" t="t" r="r" b="b"/>
              <a:pathLst>
                <a:path w="981709" h="326389">
                  <a:moveTo>
                    <a:pt x="0" y="326135"/>
                  </a:moveTo>
                  <a:lnTo>
                    <a:pt x="981456" y="326135"/>
                  </a:lnTo>
                  <a:lnTo>
                    <a:pt x="981456" y="0"/>
                  </a:lnTo>
                  <a:lnTo>
                    <a:pt x="0" y="0"/>
                  </a:lnTo>
                  <a:lnTo>
                    <a:pt x="0" y="326135"/>
                  </a:lnTo>
                  <a:close/>
                </a:path>
              </a:pathLst>
            </a:custGeom>
            <a:ln w="9525">
              <a:solidFill>
                <a:srgbClr val="BEBEBE"/>
              </a:solidFill>
            </a:ln>
          </p:spPr>
          <p:txBody>
            <a:bodyPr wrap="square" lIns="0" tIns="0" rIns="0" bIns="0" rtlCol="0"/>
            <a:lstStyle/>
            <a:p>
              <a:endParaRPr/>
            </a:p>
          </p:txBody>
        </p:sp>
      </p:grpSp>
      <p:sp>
        <p:nvSpPr>
          <p:cNvPr id="214" name="object 214"/>
          <p:cNvSpPr txBox="1"/>
          <p:nvPr/>
        </p:nvSpPr>
        <p:spPr>
          <a:xfrm>
            <a:off x="7783195"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215" name="object 215"/>
          <p:cNvGrpSpPr/>
          <p:nvPr/>
        </p:nvGrpSpPr>
        <p:grpSpPr>
          <a:xfrm>
            <a:off x="2510028" y="5791201"/>
            <a:ext cx="5366385" cy="528955"/>
            <a:chOff x="986027" y="5791200"/>
            <a:chExt cx="5366385" cy="528955"/>
          </a:xfrm>
        </p:grpSpPr>
        <p:pic>
          <p:nvPicPr>
            <p:cNvPr id="216" name="object 216"/>
            <p:cNvPicPr/>
            <p:nvPr/>
          </p:nvPicPr>
          <p:blipFill>
            <a:blip r:embed="rId39" cstate="print"/>
            <a:stretch>
              <a:fillRect/>
            </a:stretch>
          </p:blipFill>
          <p:spPr>
            <a:xfrm>
              <a:off x="6035039" y="5800344"/>
              <a:ext cx="283540" cy="327621"/>
            </a:xfrm>
            <a:prstGeom prst="rect">
              <a:avLst/>
            </a:prstGeom>
          </p:spPr>
        </p:pic>
        <p:pic>
          <p:nvPicPr>
            <p:cNvPr id="217" name="object 217"/>
            <p:cNvPicPr/>
            <p:nvPr/>
          </p:nvPicPr>
          <p:blipFill>
            <a:blip r:embed="rId40" cstate="print"/>
            <a:stretch>
              <a:fillRect/>
            </a:stretch>
          </p:blipFill>
          <p:spPr>
            <a:xfrm>
              <a:off x="6001512" y="5791200"/>
              <a:ext cx="350545" cy="384098"/>
            </a:xfrm>
            <a:prstGeom prst="rect">
              <a:avLst/>
            </a:prstGeom>
          </p:spPr>
        </p:pic>
        <p:pic>
          <p:nvPicPr>
            <p:cNvPr id="218" name="object 218"/>
            <p:cNvPicPr/>
            <p:nvPr/>
          </p:nvPicPr>
          <p:blipFill>
            <a:blip r:embed="rId41" cstate="print"/>
            <a:stretch>
              <a:fillRect/>
            </a:stretch>
          </p:blipFill>
          <p:spPr>
            <a:xfrm>
              <a:off x="6061329" y="5826632"/>
              <a:ext cx="182118" cy="226313"/>
            </a:xfrm>
            <a:prstGeom prst="rect">
              <a:avLst/>
            </a:prstGeom>
          </p:spPr>
        </p:pic>
        <p:pic>
          <p:nvPicPr>
            <p:cNvPr id="219" name="object 219"/>
            <p:cNvPicPr/>
            <p:nvPr/>
          </p:nvPicPr>
          <p:blipFill>
            <a:blip r:embed="rId42" cstate="print"/>
            <a:stretch>
              <a:fillRect/>
            </a:stretch>
          </p:blipFill>
          <p:spPr>
            <a:xfrm>
              <a:off x="986027" y="5849111"/>
              <a:ext cx="1191768" cy="470916"/>
            </a:xfrm>
            <a:prstGeom prst="rect">
              <a:avLst/>
            </a:prstGeom>
          </p:spPr>
        </p:pic>
        <p:pic>
          <p:nvPicPr>
            <p:cNvPr id="220" name="object 220"/>
            <p:cNvPicPr/>
            <p:nvPr/>
          </p:nvPicPr>
          <p:blipFill>
            <a:blip r:embed="rId43" cstate="print"/>
            <a:stretch>
              <a:fillRect/>
            </a:stretch>
          </p:blipFill>
          <p:spPr>
            <a:xfrm>
              <a:off x="1235963" y="5907023"/>
              <a:ext cx="690372" cy="396252"/>
            </a:xfrm>
            <a:prstGeom prst="rect">
              <a:avLst/>
            </a:prstGeom>
          </p:spPr>
        </p:pic>
        <p:sp>
          <p:nvSpPr>
            <p:cNvPr id="221" name="object 221"/>
            <p:cNvSpPr/>
            <p:nvPr/>
          </p:nvSpPr>
          <p:spPr>
            <a:xfrm>
              <a:off x="1016507" y="5879592"/>
              <a:ext cx="1080770" cy="360045"/>
            </a:xfrm>
            <a:custGeom>
              <a:avLst/>
              <a:gdLst/>
              <a:ahLst/>
              <a:cxnLst/>
              <a:rect l="l" t="t" r="r" b="b"/>
              <a:pathLst>
                <a:path w="1080770" h="360045">
                  <a:moveTo>
                    <a:pt x="1080516" y="0"/>
                  </a:moveTo>
                  <a:lnTo>
                    <a:pt x="0" y="0"/>
                  </a:lnTo>
                  <a:lnTo>
                    <a:pt x="0" y="359663"/>
                  </a:lnTo>
                  <a:lnTo>
                    <a:pt x="1080516" y="359663"/>
                  </a:lnTo>
                  <a:lnTo>
                    <a:pt x="1080516" y="0"/>
                  </a:lnTo>
                  <a:close/>
                </a:path>
              </a:pathLst>
            </a:custGeom>
            <a:solidFill>
              <a:srgbClr val="FFFFFF"/>
            </a:solidFill>
          </p:spPr>
          <p:txBody>
            <a:bodyPr wrap="square" lIns="0" tIns="0" rIns="0" bIns="0" rtlCol="0"/>
            <a:lstStyle/>
            <a:p>
              <a:endParaRPr/>
            </a:p>
          </p:txBody>
        </p:sp>
        <p:sp>
          <p:nvSpPr>
            <p:cNvPr id="222" name="object 222"/>
            <p:cNvSpPr/>
            <p:nvPr/>
          </p:nvSpPr>
          <p:spPr>
            <a:xfrm>
              <a:off x="1016507" y="5879592"/>
              <a:ext cx="1080770" cy="360045"/>
            </a:xfrm>
            <a:custGeom>
              <a:avLst/>
              <a:gdLst/>
              <a:ahLst/>
              <a:cxnLst/>
              <a:rect l="l" t="t" r="r" b="b"/>
              <a:pathLst>
                <a:path w="1080770" h="360045">
                  <a:moveTo>
                    <a:pt x="0" y="359663"/>
                  </a:moveTo>
                  <a:lnTo>
                    <a:pt x="1080516" y="359663"/>
                  </a:lnTo>
                  <a:lnTo>
                    <a:pt x="1080516" y="0"/>
                  </a:lnTo>
                  <a:lnTo>
                    <a:pt x="0" y="0"/>
                  </a:lnTo>
                  <a:lnTo>
                    <a:pt x="0" y="359663"/>
                  </a:lnTo>
                  <a:close/>
                </a:path>
              </a:pathLst>
            </a:custGeom>
            <a:ln w="9524">
              <a:solidFill>
                <a:srgbClr val="BEBEBE"/>
              </a:solidFill>
            </a:ln>
          </p:spPr>
          <p:txBody>
            <a:bodyPr wrap="square" lIns="0" tIns="0" rIns="0" bIns="0" rtlCol="0"/>
            <a:lstStyle/>
            <a:p>
              <a:endParaRPr/>
            </a:p>
          </p:txBody>
        </p:sp>
      </p:grpSp>
      <p:sp>
        <p:nvSpPr>
          <p:cNvPr id="223" name="object 223"/>
          <p:cNvSpPr txBox="1"/>
          <p:nvPr/>
        </p:nvSpPr>
        <p:spPr>
          <a:xfrm>
            <a:off x="8796019" y="5931510"/>
            <a:ext cx="1090930"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価値の安定性は必須(円</a:t>
            </a:r>
            <a:r>
              <a:rPr sz="800" spc="-5" dirty="0">
                <a:latin typeface="メイリオ"/>
                <a:cs typeface="メイリオ"/>
              </a:rPr>
              <a:t>と同等の価値の担保)</a:t>
            </a:r>
            <a:endParaRPr sz="800">
              <a:latin typeface="メイリオ"/>
              <a:cs typeface="メイリオ"/>
            </a:endParaRPr>
          </a:p>
        </p:txBody>
      </p:sp>
      <p:sp>
        <p:nvSpPr>
          <p:cNvPr id="224" name="object 224"/>
          <p:cNvSpPr txBox="1"/>
          <p:nvPr/>
        </p:nvSpPr>
        <p:spPr>
          <a:xfrm>
            <a:off x="2857628" y="5942788"/>
            <a:ext cx="446405" cy="182101"/>
          </a:xfrm>
          <a:prstGeom prst="rect">
            <a:avLst/>
          </a:prstGeom>
        </p:spPr>
        <p:txBody>
          <a:bodyPr vert="horz" wrap="square" lIns="0" tIns="12700" rIns="0" bIns="0" rtlCol="0">
            <a:spAutoFit/>
          </a:bodyPr>
          <a:lstStyle/>
          <a:p>
            <a:pPr marL="12700">
              <a:spcBef>
                <a:spcPts val="100"/>
              </a:spcBef>
            </a:pPr>
            <a:r>
              <a:rPr sz="1100" b="1" spc="-20" dirty="0">
                <a:latin typeface="メイリオ"/>
                <a:cs typeface="メイリオ"/>
              </a:rPr>
              <a:t>機能性</a:t>
            </a:r>
            <a:endParaRPr sz="1100">
              <a:latin typeface="メイリオ"/>
              <a:cs typeface="メイリオ"/>
            </a:endParaRPr>
          </a:p>
        </p:txBody>
      </p:sp>
      <p:grpSp>
        <p:nvGrpSpPr>
          <p:cNvPr id="225" name="object 225"/>
          <p:cNvGrpSpPr/>
          <p:nvPr/>
        </p:nvGrpSpPr>
        <p:grpSpPr>
          <a:xfrm>
            <a:off x="2397253" y="5751576"/>
            <a:ext cx="366395" cy="394970"/>
            <a:chOff x="873252" y="5751576"/>
            <a:chExt cx="366395" cy="394970"/>
          </a:xfrm>
        </p:grpSpPr>
        <p:pic>
          <p:nvPicPr>
            <p:cNvPr id="226" name="object 226"/>
            <p:cNvPicPr/>
            <p:nvPr/>
          </p:nvPicPr>
          <p:blipFill>
            <a:blip r:embed="rId44" cstate="print"/>
            <a:stretch>
              <a:fillRect/>
            </a:stretch>
          </p:blipFill>
          <p:spPr>
            <a:xfrm>
              <a:off x="906780" y="5754624"/>
              <a:ext cx="298678" cy="349034"/>
            </a:xfrm>
            <a:prstGeom prst="rect">
              <a:avLst/>
            </a:prstGeom>
          </p:spPr>
        </p:pic>
        <p:pic>
          <p:nvPicPr>
            <p:cNvPr id="227" name="object 227"/>
            <p:cNvPicPr/>
            <p:nvPr/>
          </p:nvPicPr>
          <p:blipFill>
            <a:blip r:embed="rId45" cstate="print"/>
            <a:stretch>
              <a:fillRect/>
            </a:stretch>
          </p:blipFill>
          <p:spPr>
            <a:xfrm>
              <a:off x="873252" y="5751576"/>
              <a:ext cx="365810" cy="394754"/>
            </a:xfrm>
            <a:prstGeom prst="rect">
              <a:avLst/>
            </a:prstGeom>
          </p:spPr>
        </p:pic>
        <p:pic>
          <p:nvPicPr>
            <p:cNvPr id="228" name="object 228"/>
            <p:cNvPicPr/>
            <p:nvPr/>
          </p:nvPicPr>
          <p:blipFill>
            <a:blip r:embed="rId46" cstate="print"/>
            <a:stretch>
              <a:fillRect/>
            </a:stretch>
          </p:blipFill>
          <p:spPr>
            <a:xfrm>
              <a:off x="933069" y="5780913"/>
              <a:ext cx="197358" cy="247650"/>
            </a:xfrm>
            <a:prstGeom prst="rect">
              <a:avLst/>
            </a:prstGeom>
          </p:spPr>
        </p:pic>
      </p:grpSp>
      <p:sp>
        <p:nvSpPr>
          <p:cNvPr id="229" name="object 229"/>
          <p:cNvSpPr txBox="1"/>
          <p:nvPr/>
        </p:nvSpPr>
        <p:spPr>
          <a:xfrm>
            <a:off x="2494889" y="5787035"/>
            <a:ext cx="121920"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C</a:t>
            </a:r>
            <a:endParaRPr sz="1100">
              <a:latin typeface="メイリオ"/>
              <a:cs typeface="メイリオ"/>
            </a:endParaRPr>
          </a:p>
        </p:txBody>
      </p:sp>
      <p:sp>
        <p:nvSpPr>
          <p:cNvPr id="230" name="object 230"/>
          <p:cNvSpPr txBox="1"/>
          <p:nvPr/>
        </p:nvSpPr>
        <p:spPr>
          <a:xfrm>
            <a:off x="3699765" y="5978145"/>
            <a:ext cx="1252855"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なプレイヤーへの支払を即時に完了させる機能性が求</a:t>
            </a:r>
            <a:r>
              <a:rPr sz="800" spc="-15" dirty="0">
                <a:latin typeface="メイリオ"/>
                <a:cs typeface="メイリオ"/>
              </a:rPr>
              <a:t>められる</a:t>
            </a:r>
            <a:endParaRPr sz="800">
              <a:latin typeface="メイリオ"/>
              <a:cs typeface="メイリオ"/>
            </a:endParaRPr>
          </a:p>
        </p:txBody>
      </p:sp>
      <p:grpSp>
        <p:nvGrpSpPr>
          <p:cNvPr id="231" name="object 231"/>
          <p:cNvGrpSpPr/>
          <p:nvPr/>
        </p:nvGrpSpPr>
        <p:grpSpPr>
          <a:xfrm>
            <a:off x="5017009" y="5829300"/>
            <a:ext cx="1312545" cy="563880"/>
            <a:chOff x="3493008" y="5829300"/>
            <a:chExt cx="1312545" cy="563880"/>
          </a:xfrm>
        </p:grpSpPr>
        <p:pic>
          <p:nvPicPr>
            <p:cNvPr id="232" name="object 232"/>
            <p:cNvPicPr/>
            <p:nvPr/>
          </p:nvPicPr>
          <p:blipFill>
            <a:blip r:embed="rId42" cstate="print"/>
            <a:stretch>
              <a:fillRect/>
            </a:stretch>
          </p:blipFill>
          <p:spPr>
            <a:xfrm>
              <a:off x="3558540" y="5855207"/>
              <a:ext cx="1190256" cy="470916"/>
            </a:xfrm>
            <a:prstGeom prst="rect">
              <a:avLst/>
            </a:prstGeom>
          </p:spPr>
        </p:pic>
        <p:pic>
          <p:nvPicPr>
            <p:cNvPr id="233" name="object 233"/>
            <p:cNvPicPr/>
            <p:nvPr/>
          </p:nvPicPr>
          <p:blipFill>
            <a:blip r:embed="rId47" cstate="print"/>
            <a:stretch>
              <a:fillRect/>
            </a:stretch>
          </p:blipFill>
          <p:spPr>
            <a:xfrm>
              <a:off x="3493008" y="5829300"/>
              <a:ext cx="1312164" cy="563867"/>
            </a:xfrm>
            <a:prstGeom prst="rect">
              <a:avLst/>
            </a:prstGeom>
          </p:spPr>
        </p:pic>
        <p:sp>
          <p:nvSpPr>
            <p:cNvPr id="234" name="object 234"/>
            <p:cNvSpPr/>
            <p:nvPr/>
          </p:nvSpPr>
          <p:spPr>
            <a:xfrm>
              <a:off x="3589020" y="5885688"/>
              <a:ext cx="1079500" cy="360045"/>
            </a:xfrm>
            <a:custGeom>
              <a:avLst/>
              <a:gdLst/>
              <a:ahLst/>
              <a:cxnLst/>
              <a:rect l="l" t="t" r="r" b="b"/>
              <a:pathLst>
                <a:path w="1079500" h="360045">
                  <a:moveTo>
                    <a:pt x="1078991" y="0"/>
                  </a:moveTo>
                  <a:lnTo>
                    <a:pt x="0" y="0"/>
                  </a:lnTo>
                  <a:lnTo>
                    <a:pt x="0" y="359664"/>
                  </a:lnTo>
                  <a:lnTo>
                    <a:pt x="1078991" y="359664"/>
                  </a:lnTo>
                  <a:lnTo>
                    <a:pt x="1078991" y="0"/>
                  </a:lnTo>
                  <a:close/>
                </a:path>
              </a:pathLst>
            </a:custGeom>
            <a:solidFill>
              <a:srgbClr val="FFFFFF"/>
            </a:solidFill>
          </p:spPr>
          <p:txBody>
            <a:bodyPr wrap="square" lIns="0" tIns="0" rIns="0" bIns="0" rtlCol="0"/>
            <a:lstStyle/>
            <a:p>
              <a:endParaRPr/>
            </a:p>
          </p:txBody>
        </p:sp>
        <p:sp>
          <p:nvSpPr>
            <p:cNvPr id="235" name="object 235"/>
            <p:cNvSpPr/>
            <p:nvPr/>
          </p:nvSpPr>
          <p:spPr>
            <a:xfrm>
              <a:off x="3589020" y="5885688"/>
              <a:ext cx="1079500" cy="360045"/>
            </a:xfrm>
            <a:custGeom>
              <a:avLst/>
              <a:gdLst/>
              <a:ahLst/>
              <a:cxnLst/>
              <a:rect l="l" t="t" r="r" b="b"/>
              <a:pathLst>
                <a:path w="1079500" h="360045">
                  <a:moveTo>
                    <a:pt x="0" y="359664"/>
                  </a:moveTo>
                  <a:lnTo>
                    <a:pt x="1078991" y="359664"/>
                  </a:lnTo>
                  <a:lnTo>
                    <a:pt x="1078991" y="0"/>
                  </a:lnTo>
                  <a:lnTo>
                    <a:pt x="0" y="0"/>
                  </a:lnTo>
                  <a:lnTo>
                    <a:pt x="0" y="359664"/>
                  </a:lnTo>
                  <a:close/>
                </a:path>
              </a:pathLst>
            </a:custGeom>
            <a:ln w="9525">
              <a:solidFill>
                <a:srgbClr val="BEBEBE"/>
              </a:solidFill>
            </a:ln>
          </p:spPr>
          <p:txBody>
            <a:bodyPr wrap="square" lIns="0" tIns="0" rIns="0" bIns="0" rtlCol="0"/>
            <a:lstStyle/>
            <a:p>
              <a:endParaRPr/>
            </a:p>
          </p:txBody>
        </p:sp>
      </p:grpSp>
      <p:sp>
        <p:nvSpPr>
          <p:cNvPr id="236" name="object 236"/>
          <p:cNvSpPr txBox="1"/>
          <p:nvPr/>
        </p:nvSpPr>
        <p:spPr>
          <a:xfrm>
            <a:off x="5289296" y="5865368"/>
            <a:ext cx="7264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プログラマ</a:t>
            </a:r>
            <a:endParaRPr sz="1100">
              <a:latin typeface="メイリオ"/>
              <a:cs typeface="メイリオ"/>
            </a:endParaRPr>
          </a:p>
        </p:txBody>
      </p:sp>
      <p:sp>
        <p:nvSpPr>
          <p:cNvPr id="237" name="object 237"/>
          <p:cNvSpPr txBox="1"/>
          <p:nvPr/>
        </p:nvSpPr>
        <p:spPr>
          <a:xfrm>
            <a:off x="5115560" y="6033009"/>
            <a:ext cx="1076325" cy="182101"/>
          </a:xfrm>
          <a:prstGeom prst="rect">
            <a:avLst/>
          </a:prstGeom>
        </p:spPr>
        <p:txBody>
          <a:bodyPr vert="horz" wrap="square" lIns="0" tIns="12700" rIns="0" bIns="0" rtlCol="0">
            <a:spAutoFit/>
          </a:bodyPr>
          <a:lstStyle/>
          <a:p>
            <a:pPr marL="12700">
              <a:spcBef>
                <a:spcPts val="100"/>
              </a:spcBef>
            </a:pPr>
            <a:r>
              <a:rPr sz="1100" b="1" dirty="0">
                <a:latin typeface="メイリオ"/>
                <a:cs typeface="メイリオ"/>
              </a:rPr>
              <a:t>ビリティ</a:t>
            </a:r>
            <a:r>
              <a:rPr sz="1000" spc="-20" dirty="0">
                <a:latin typeface="メイリオ"/>
                <a:cs typeface="メイリオ"/>
              </a:rPr>
              <a:t>(</a:t>
            </a:r>
            <a:r>
              <a:rPr sz="1000" spc="-10" dirty="0">
                <a:latin typeface="メイリオ"/>
                <a:cs typeface="メイリオ"/>
              </a:rPr>
              <a:t>自律性</a:t>
            </a:r>
            <a:r>
              <a:rPr sz="1000" spc="-50" dirty="0">
                <a:latin typeface="メイリオ"/>
                <a:cs typeface="メイリオ"/>
              </a:rPr>
              <a:t>)</a:t>
            </a:r>
            <a:endParaRPr sz="1000">
              <a:latin typeface="メイリオ"/>
              <a:cs typeface="メイリオ"/>
            </a:endParaRPr>
          </a:p>
        </p:txBody>
      </p:sp>
      <p:grpSp>
        <p:nvGrpSpPr>
          <p:cNvPr id="238" name="object 238"/>
          <p:cNvGrpSpPr/>
          <p:nvPr/>
        </p:nvGrpSpPr>
        <p:grpSpPr>
          <a:xfrm>
            <a:off x="4913376" y="5760721"/>
            <a:ext cx="381000" cy="396875"/>
            <a:chOff x="3389376" y="5760720"/>
            <a:chExt cx="381000" cy="396875"/>
          </a:xfrm>
        </p:grpSpPr>
        <p:pic>
          <p:nvPicPr>
            <p:cNvPr id="239" name="object 239"/>
            <p:cNvPicPr/>
            <p:nvPr/>
          </p:nvPicPr>
          <p:blipFill>
            <a:blip r:embed="rId44" cstate="print"/>
            <a:stretch>
              <a:fillRect/>
            </a:stretch>
          </p:blipFill>
          <p:spPr>
            <a:xfrm>
              <a:off x="3430524" y="5763768"/>
              <a:ext cx="298678" cy="349034"/>
            </a:xfrm>
            <a:prstGeom prst="rect">
              <a:avLst/>
            </a:prstGeom>
          </p:spPr>
        </p:pic>
        <p:pic>
          <p:nvPicPr>
            <p:cNvPr id="240" name="object 240"/>
            <p:cNvPicPr/>
            <p:nvPr/>
          </p:nvPicPr>
          <p:blipFill>
            <a:blip r:embed="rId48" cstate="print"/>
            <a:stretch>
              <a:fillRect/>
            </a:stretch>
          </p:blipFill>
          <p:spPr>
            <a:xfrm>
              <a:off x="3389376" y="5760720"/>
              <a:ext cx="380987" cy="396252"/>
            </a:xfrm>
            <a:prstGeom prst="rect">
              <a:avLst/>
            </a:prstGeom>
          </p:spPr>
        </p:pic>
        <p:pic>
          <p:nvPicPr>
            <p:cNvPr id="241" name="object 241"/>
            <p:cNvPicPr/>
            <p:nvPr/>
          </p:nvPicPr>
          <p:blipFill>
            <a:blip r:embed="rId49" cstate="print"/>
            <a:stretch>
              <a:fillRect/>
            </a:stretch>
          </p:blipFill>
          <p:spPr>
            <a:xfrm>
              <a:off x="3456813" y="5790057"/>
              <a:ext cx="197358" cy="247650"/>
            </a:xfrm>
            <a:prstGeom prst="rect">
              <a:avLst/>
            </a:prstGeom>
          </p:spPr>
        </p:pic>
      </p:grpSp>
      <p:sp>
        <p:nvSpPr>
          <p:cNvPr id="242" name="object 242"/>
          <p:cNvSpPr txBox="1"/>
          <p:nvPr/>
        </p:nvSpPr>
        <p:spPr>
          <a:xfrm>
            <a:off x="3674364" y="5818124"/>
            <a:ext cx="1498600" cy="182101"/>
          </a:xfrm>
          <a:prstGeom prst="rect">
            <a:avLst/>
          </a:prstGeom>
        </p:spPr>
        <p:txBody>
          <a:bodyPr vert="horz" wrap="square" lIns="0" tIns="12700" rIns="0" bIns="0" rtlCol="0">
            <a:spAutoFit/>
          </a:bodyPr>
          <a:lstStyle/>
          <a:p>
            <a:pPr marL="38100">
              <a:spcBef>
                <a:spcPts val="100"/>
              </a:spcBef>
            </a:pPr>
            <a:r>
              <a:rPr sz="800" spc="25" dirty="0">
                <a:latin typeface="メイリオ"/>
                <a:cs typeface="メイリオ"/>
              </a:rPr>
              <a:t>サプライチェーン上の多様 </a:t>
            </a:r>
            <a:r>
              <a:rPr sz="1650" b="1" i="1" spc="-75" baseline="7575" dirty="0">
                <a:latin typeface="メイリオ"/>
                <a:cs typeface="メイリオ"/>
              </a:rPr>
              <a:t>D</a:t>
            </a:r>
            <a:endParaRPr sz="1650" baseline="7575">
              <a:latin typeface="メイリオ"/>
              <a:cs typeface="メイリオ"/>
            </a:endParaRPr>
          </a:p>
        </p:txBody>
      </p:sp>
      <p:sp>
        <p:nvSpPr>
          <p:cNvPr id="243" name="object 243"/>
          <p:cNvSpPr txBox="1"/>
          <p:nvPr/>
        </p:nvSpPr>
        <p:spPr>
          <a:xfrm>
            <a:off x="6255765" y="5826353"/>
            <a:ext cx="1478280" cy="421640"/>
          </a:xfrm>
          <a:prstGeom prst="rect">
            <a:avLst/>
          </a:prstGeom>
        </p:spPr>
        <p:txBody>
          <a:bodyPr vert="horz" wrap="square" lIns="0" tIns="13335" rIns="0" bIns="0" rtlCol="0">
            <a:spAutoFit/>
          </a:bodyPr>
          <a:lstStyle/>
          <a:p>
            <a:pPr marL="12700">
              <a:lnSpc>
                <a:spcPts val="1225"/>
              </a:lnSpc>
              <a:spcBef>
                <a:spcPts val="105"/>
              </a:spcBef>
              <a:tabLst>
                <a:tab pos="1377315" algn="l"/>
              </a:tabLst>
            </a:pPr>
            <a:r>
              <a:rPr sz="800" dirty="0">
                <a:latin typeface="メイリオ"/>
                <a:cs typeface="メイリオ"/>
              </a:rPr>
              <a:t>サプライチェーンの効</a:t>
            </a:r>
            <a:r>
              <a:rPr sz="800" spc="-15" dirty="0">
                <a:latin typeface="メイリオ"/>
                <a:cs typeface="メイリオ"/>
              </a:rPr>
              <a:t>率</a:t>
            </a:r>
            <a:r>
              <a:rPr sz="800" spc="-50" dirty="0">
                <a:latin typeface="メイリオ"/>
                <a:cs typeface="メイリオ"/>
              </a:rPr>
              <a:t>化</a:t>
            </a:r>
            <a:r>
              <a:rPr sz="800" dirty="0">
                <a:latin typeface="メイリオ"/>
                <a:cs typeface="メイリオ"/>
              </a:rPr>
              <a:t>	</a:t>
            </a:r>
            <a:r>
              <a:rPr sz="1050" b="1" i="1" spc="-50" dirty="0">
                <a:latin typeface="メイリオ"/>
                <a:cs typeface="メイリオ"/>
              </a:rPr>
              <a:t>E</a:t>
            </a:r>
            <a:endParaRPr sz="1050">
              <a:latin typeface="メイリオ"/>
              <a:cs typeface="メイリオ"/>
            </a:endParaRPr>
          </a:p>
          <a:p>
            <a:pPr marL="12700">
              <a:lnSpc>
                <a:spcPts val="925"/>
              </a:lnSpc>
            </a:pPr>
            <a:r>
              <a:rPr sz="800" spc="-10" dirty="0">
                <a:latin typeface="メイリオ"/>
                <a:cs typeface="メイリオ"/>
              </a:rPr>
              <a:t>を図る為には、プログラマ</a:t>
            </a:r>
            <a:endParaRPr sz="800">
              <a:latin typeface="メイリオ"/>
              <a:cs typeface="メイリオ"/>
            </a:endParaRPr>
          </a:p>
          <a:p>
            <a:pPr marL="12700"/>
            <a:r>
              <a:rPr sz="800" spc="-10" dirty="0">
                <a:latin typeface="メイリオ"/>
                <a:cs typeface="メイリオ"/>
              </a:rPr>
              <a:t>ビリティが必須</a:t>
            </a:r>
            <a:endParaRPr sz="800">
              <a:latin typeface="メイリオ"/>
              <a:cs typeface="メイリオ"/>
            </a:endParaRPr>
          </a:p>
        </p:txBody>
      </p:sp>
      <p:sp>
        <p:nvSpPr>
          <p:cNvPr id="244" name="object 244"/>
          <p:cNvSpPr/>
          <p:nvPr/>
        </p:nvSpPr>
        <p:spPr>
          <a:xfrm>
            <a:off x="6292596" y="5373623"/>
            <a:ext cx="1819910" cy="340360"/>
          </a:xfrm>
          <a:custGeom>
            <a:avLst/>
            <a:gdLst/>
            <a:ahLst/>
            <a:cxnLst/>
            <a:rect l="l" t="t" r="r" b="b"/>
            <a:pathLst>
              <a:path w="1819909" h="340360">
                <a:moveTo>
                  <a:pt x="0" y="339851"/>
                </a:moveTo>
                <a:lnTo>
                  <a:pt x="1819655" y="339851"/>
                </a:lnTo>
                <a:lnTo>
                  <a:pt x="1819655" y="0"/>
                </a:lnTo>
                <a:lnTo>
                  <a:pt x="0" y="0"/>
                </a:lnTo>
                <a:lnTo>
                  <a:pt x="0" y="339851"/>
                </a:lnTo>
                <a:close/>
              </a:path>
            </a:pathLst>
          </a:custGeom>
          <a:ln w="6350">
            <a:solidFill>
              <a:srgbClr val="A6A6A6"/>
            </a:solidFill>
          </a:ln>
        </p:spPr>
        <p:txBody>
          <a:bodyPr wrap="square" lIns="0" tIns="0" rIns="0" bIns="0" rtlCol="0"/>
          <a:lstStyle/>
          <a:p>
            <a:endParaRPr/>
          </a:p>
        </p:txBody>
      </p:sp>
      <p:sp>
        <p:nvSpPr>
          <p:cNvPr id="245" name="object 245"/>
          <p:cNvSpPr txBox="1"/>
          <p:nvPr/>
        </p:nvSpPr>
        <p:spPr>
          <a:xfrm>
            <a:off x="6375781" y="5376114"/>
            <a:ext cx="685165" cy="347345"/>
          </a:xfrm>
          <a:prstGeom prst="rect">
            <a:avLst/>
          </a:prstGeom>
        </p:spPr>
        <p:txBody>
          <a:bodyPr vert="horz" wrap="square" lIns="0" tIns="13335" rIns="0" bIns="0" rtlCol="0">
            <a:spAutoFit/>
          </a:bodyPr>
          <a:lstStyle/>
          <a:p>
            <a:pPr>
              <a:spcBef>
                <a:spcPts val="105"/>
              </a:spcBef>
            </a:pPr>
            <a:r>
              <a:rPr sz="1050" b="1" spc="-20" dirty="0">
                <a:latin typeface="メイリオ"/>
                <a:cs typeface="メイリオ"/>
              </a:rPr>
              <a:t>その他</a:t>
            </a:r>
            <a:endParaRPr sz="1050">
              <a:latin typeface="メイリオ"/>
              <a:cs typeface="メイリオ"/>
            </a:endParaRPr>
          </a:p>
          <a:p>
            <a:pPr>
              <a:spcBef>
                <a:spcPts val="5"/>
              </a:spcBef>
            </a:pPr>
            <a:r>
              <a:rPr sz="1050" b="1" spc="-10" dirty="0">
                <a:latin typeface="メイリオ"/>
                <a:cs typeface="メイリオ"/>
              </a:rPr>
              <a:t>外部支払先</a:t>
            </a:r>
            <a:endParaRPr sz="1050">
              <a:latin typeface="メイリオ"/>
              <a:cs typeface="メイリオ"/>
            </a:endParaRPr>
          </a:p>
        </p:txBody>
      </p:sp>
      <p:grpSp>
        <p:nvGrpSpPr>
          <p:cNvPr id="246" name="object 246"/>
          <p:cNvGrpSpPr/>
          <p:nvPr/>
        </p:nvGrpSpPr>
        <p:grpSpPr>
          <a:xfrm>
            <a:off x="8221854" y="5373497"/>
            <a:ext cx="497205" cy="343535"/>
            <a:chOff x="6697853" y="5373496"/>
            <a:chExt cx="497205" cy="343535"/>
          </a:xfrm>
        </p:grpSpPr>
        <p:sp>
          <p:nvSpPr>
            <p:cNvPr id="247" name="object 247"/>
            <p:cNvSpPr/>
            <p:nvPr/>
          </p:nvSpPr>
          <p:spPr>
            <a:xfrm>
              <a:off x="6701028" y="5376671"/>
              <a:ext cx="490855" cy="337185"/>
            </a:xfrm>
            <a:custGeom>
              <a:avLst/>
              <a:gdLst/>
              <a:ahLst/>
              <a:cxnLst/>
              <a:rect l="l" t="t" r="r" b="b"/>
              <a:pathLst>
                <a:path w="490854" h="337185">
                  <a:moveTo>
                    <a:pt x="0" y="336803"/>
                  </a:moveTo>
                  <a:lnTo>
                    <a:pt x="490727" y="336803"/>
                  </a:lnTo>
                  <a:lnTo>
                    <a:pt x="490727" y="0"/>
                  </a:lnTo>
                  <a:lnTo>
                    <a:pt x="0" y="0"/>
                  </a:lnTo>
                  <a:lnTo>
                    <a:pt x="0" y="336803"/>
                  </a:lnTo>
                  <a:close/>
                </a:path>
              </a:pathLst>
            </a:custGeom>
            <a:ln w="6350">
              <a:solidFill>
                <a:srgbClr val="A6A6A6"/>
              </a:solidFill>
            </a:ln>
          </p:spPr>
          <p:txBody>
            <a:bodyPr wrap="square" lIns="0" tIns="0" rIns="0" bIns="0" rtlCol="0"/>
            <a:lstStyle/>
            <a:p>
              <a:endParaRPr/>
            </a:p>
          </p:txBody>
        </p:sp>
        <p:pic>
          <p:nvPicPr>
            <p:cNvPr id="248" name="object 248"/>
            <p:cNvPicPr/>
            <p:nvPr/>
          </p:nvPicPr>
          <p:blipFill>
            <a:blip r:embed="rId31" cstate="print"/>
            <a:stretch>
              <a:fillRect/>
            </a:stretch>
          </p:blipFill>
          <p:spPr>
            <a:xfrm>
              <a:off x="6821424" y="5454395"/>
              <a:ext cx="199644" cy="149351"/>
            </a:xfrm>
            <a:prstGeom prst="rect">
              <a:avLst/>
            </a:prstGeom>
          </p:spPr>
        </p:pic>
      </p:grpSp>
      <p:sp>
        <p:nvSpPr>
          <p:cNvPr id="249" name="object 249"/>
          <p:cNvSpPr txBox="1"/>
          <p:nvPr/>
        </p:nvSpPr>
        <p:spPr>
          <a:xfrm>
            <a:off x="8283068" y="564804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250" name="object 250"/>
          <p:cNvGrpSpPr/>
          <p:nvPr/>
        </p:nvGrpSpPr>
        <p:grpSpPr>
          <a:xfrm>
            <a:off x="8510779" y="3299587"/>
            <a:ext cx="1964055" cy="2389505"/>
            <a:chOff x="6986778" y="3299586"/>
            <a:chExt cx="1964055" cy="2389505"/>
          </a:xfrm>
        </p:grpSpPr>
        <p:sp>
          <p:nvSpPr>
            <p:cNvPr id="251" name="object 251"/>
            <p:cNvSpPr/>
            <p:nvPr/>
          </p:nvSpPr>
          <p:spPr>
            <a:xfrm>
              <a:off x="7332853" y="3299586"/>
              <a:ext cx="1617980" cy="2325370"/>
            </a:xfrm>
            <a:custGeom>
              <a:avLst/>
              <a:gdLst/>
              <a:ahLst/>
              <a:cxnLst/>
              <a:rect l="l" t="t" r="r" b="b"/>
              <a:pathLst>
                <a:path w="1617979" h="2325370">
                  <a:moveTo>
                    <a:pt x="72136" y="2249170"/>
                  </a:moveTo>
                  <a:lnTo>
                    <a:pt x="0" y="2294343"/>
                  </a:lnTo>
                  <a:lnTo>
                    <a:pt x="79501" y="2324963"/>
                  </a:lnTo>
                  <a:lnTo>
                    <a:pt x="76548" y="2294572"/>
                  </a:lnTo>
                  <a:lnTo>
                    <a:pt x="63880" y="2294572"/>
                  </a:lnTo>
                  <a:lnTo>
                    <a:pt x="62483" y="2281936"/>
                  </a:lnTo>
                  <a:lnTo>
                    <a:pt x="75194" y="2280636"/>
                  </a:lnTo>
                  <a:lnTo>
                    <a:pt x="72136" y="2249170"/>
                  </a:lnTo>
                  <a:close/>
                </a:path>
                <a:path w="1617979" h="2325370">
                  <a:moveTo>
                    <a:pt x="75194" y="2280636"/>
                  </a:moveTo>
                  <a:lnTo>
                    <a:pt x="62483" y="2281936"/>
                  </a:lnTo>
                  <a:lnTo>
                    <a:pt x="63880" y="2294572"/>
                  </a:lnTo>
                  <a:lnTo>
                    <a:pt x="76422" y="2293279"/>
                  </a:lnTo>
                  <a:lnTo>
                    <a:pt x="75194" y="2280636"/>
                  </a:lnTo>
                  <a:close/>
                </a:path>
                <a:path w="1617979" h="2325370">
                  <a:moveTo>
                    <a:pt x="76422" y="2293279"/>
                  </a:moveTo>
                  <a:lnTo>
                    <a:pt x="63880" y="2294572"/>
                  </a:lnTo>
                  <a:lnTo>
                    <a:pt x="76548" y="2294572"/>
                  </a:lnTo>
                  <a:lnTo>
                    <a:pt x="76422" y="2293279"/>
                  </a:lnTo>
                  <a:close/>
                </a:path>
                <a:path w="1617979" h="2325370">
                  <a:moveTo>
                    <a:pt x="895223" y="0"/>
                  </a:moveTo>
                  <a:lnTo>
                    <a:pt x="889126" y="11049"/>
                  </a:lnTo>
                  <a:lnTo>
                    <a:pt x="962278" y="52070"/>
                  </a:lnTo>
                  <a:lnTo>
                    <a:pt x="1031367" y="95123"/>
                  </a:lnTo>
                  <a:lnTo>
                    <a:pt x="1096645" y="140208"/>
                  </a:lnTo>
                  <a:lnTo>
                    <a:pt x="1157986" y="186943"/>
                  </a:lnTo>
                  <a:lnTo>
                    <a:pt x="1215517" y="235458"/>
                  </a:lnTo>
                  <a:lnTo>
                    <a:pt x="1269238" y="285750"/>
                  </a:lnTo>
                  <a:lnTo>
                    <a:pt x="1319149" y="337438"/>
                  </a:lnTo>
                  <a:lnTo>
                    <a:pt x="1364996" y="390525"/>
                  </a:lnTo>
                  <a:lnTo>
                    <a:pt x="1406905" y="444881"/>
                  </a:lnTo>
                  <a:lnTo>
                    <a:pt x="1444878" y="500380"/>
                  </a:lnTo>
                  <a:lnTo>
                    <a:pt x="1478915" y="557021"/>
                  </a:lnTo>
                  <a:lnTo>
                    <a:pt x="1508887" y="614552"/>
                  </a:lnTo>
                  <a:lnTo>
                    <a:pt x="1534795" y="672845"/>
                  </a:lnTo>
                  <a:lnTo>
                    <a:pt x="1556766" y="731901"/>
                  </a:lnTo>
                  <a:lnTo>
                    <a:pt x="1574673" y="791590"/>
                  </a:lnTo>
                  <a:lnTo>
                    <a:pt x="1588516" y="851788"/>
                  </a:lnTo>
                  <a:lnTo>
                    <a:pt x="1598168" y="912368"/>
                  </a:lnTo>
                  <a:lnTo>
                    <a:pt x="1603882" y="973201"/>
                  </a:lnTo>
                  <a:lnTo>
                    <a:pt x="1605279" y="1034161"/>
                  </a:lnTo>
                  <a:lnTo>
                    <a:pt x="1602613" y="1095120"/>
                  </a:lnTo>
                  <a:lnTo>
                    <a:pt x="1595627" y="1156208"/>
                  </a:lnTo>
                  <a:lnTo>
                    <a:pt x="1584578" y="1217040"/>
                  </a:lnTo>
                  <a:lnTo>
                    <a:pt x="1569212" y="1277620"/>
                  </a:lnTo>
                  <a:lnTo>
                    <a:pt x="1549780" y="1337818"/>
                  </a:lnTo>
                  <a:lnTo>
                    <a:pt x="1525904" y="1397508"/>
                  </a:lnTo>
                  <a:lnTo>
                    <a:pt x="1497711" y="1456563"/>
                  </a:lnTo>
                  <a:lnTo>
                    <a:pt x="1465326" y="1514983"/>
                  </a:lnTo>
                  <a:lnTo>
                    <a:pt x="1428369" y="1572514"/>
                  </a:lnTo>
                  <a:lnTo>
                    <a:pt x="1387348" y="1629156"/>
                  </a:lnTo>
                  <a:lnTo>
                    <a:pt x="1341754" y="1684782"/>
                  </a:lnTo>
                  <a:lnTo>
                    <a:pt x="1291590" y="1739264"/>
                  </a:lnTo>
                  <a:lnTo>
                    <a:pt x="1237233" y="1792351"/>
                  </a:lnTo>
                  <a:lnTo>
                    <a:pt x="1208786" y="1818005"/>
                  </a:lnTo>
                  <a:lnTo>
                    <a:pt x="1179576" y="1843024"/>
                  </a:lnTo>
                  <a:lnTo>
                    <a:pt x="1149477" y="1867535"/>
                  </a:lnTo>
                  <a:lnTo>
                    <a:pt x="1118489" y="1891411"/>
                  </a:lnTo>
                  <a:lnTo>
                    <a:pt x="1086739" y="1914779"/>
                  </a:lnTo>
                  <a:lnTo>
                    <a:pt x="1054227" y="1937512"/>
                  </a:lnTo>
                  <a:lnTo>
                    <a:pt x="1020952" y="1959483"/>
                  </a:lnTo>
                  <a:lnTo>
                    <a:pt x="987044" y="1980946"/>
                  </a:lnTo>
                  <a:lnTo>
                    <a:pt x="952246" y="2001774"/>
                  </a:lnTo>
                  <a:lnTo>
                    <a:pt x="916813" y="2021966"/>
                  </a:lnTo>
                  <a:lnTo>
                    <a:pt x="880745" y="2041525"/>
                  </a:lnTo>
                  <a:lnTo>
                    <a:pt x="844042" y="2060321"/>
                  </a:lnTo>
                  <a:lnTo>
                    <a:pt x="806576" y="2078482"/>
                  </a:lnTo>
                  <a:lnTo>
                    <a:pt x="768603" y="2096135"/>
                  </a:lnTo>
                  <a:lnTo>
                    <a:pt x="729996" y="2112899"/>
                  </a:lnTo>
                  <a:lnTo>
                    <a:pt x="690752" y="2129028"/>
                  </a:lnTo>
                  <a:lnTo>
                    <a:pt x="651001" y="2144522"/>
                  </a:lnTo>
                  <a:lnTo>
                    <a:pt x="610743" y="2159381"/>
                  </a:lnTo>
                  <a:lnTo>
                    <a:pt x="569849" y="2173351"/>
                  </a:lnTo>
                  <a:lnTo>
                    <a:pt x="528447" y="2186686"/>
                  </a:lnTo>
                  <a:lnTo>
                    <a:pt x="486537" y="2199259"/>
                  </a:lnTo>
                  <a:lnTo>
                    <a:pt x="444246" y="2211197"/>
                  </a:lnTo>
                  <a:lnTo>
                    <a:pt x="401574" y="2222373"/>
                  </a:lnTo>
                  <a:lnTo>
                    <a:pt x="358394" y="2232787"/>
                  </a:lnTo>
                  <a:lnTo>
                    <a:pt x="314705" y="2242439"/>
                  </a:lnTo>
                  <a:lnTo>
                    <a:pt x="270637" y="2251202"/>
                  </a:lnTo>
                  <a:lnTo>
                    <a:pt x="226314" y="2259329"/>
                  </a:lnTo>
                  <a:lnTo>
                    <a:pt x="181482" y="2266696"/>
                  </a:lnTo>
                  <a:lnTo>
                    <a:pt x="136525" y="2273173"/>
                  </a:lnTo>
                  <a:lnTo>
                    <a:pt x="91058" y="2279015"/>
                  </a:lnTo>
                  <a:lnTo>
                    <a:pt x="75194" y="2280636"/>
                  </a:lnTo>
                  <a:lnTo>
                    <a:pt x="76422" y="2293279"/>
                  </a:lnTo>
                  <a:lnTo>
                    <a:pt x="138302" y="2285746"/>
                  </a:lnTo>
                  <a:lnTo>
                    <a:pt x="183642" y="2279141"/>
                  </a:lnTo>
                  <a:lnTo>
                    <a:pt x="228600" y="2271776"/>
                  </a:lnTo>
                  <a:lnTo>
                    <a:pt x="273176" y="2263775"/>
                  </a:lnTo>
                  <a:lnTo>
                    <a:pt x="317500" y="2254885"/>
                  </a:lnTo>
                  <a:lnTo>
                    <a:pt x="361315" y="2245106"/>
                  </a:lnTo>
                  <a:lnTo>
                    <a:pt x="404749" y="2234691"/>
                  </a:lnTo>
                  <a:lnTo>
                    <a:pt x="447801" y="2223389"/>
                  </a:lnTo>
                  <a:lnTo>
                    <a:pt x="490220" y="2211451"/>
                  </a:lnTo>
                  <a:lnTo>
                    <a:pt x="532383" y="2198751"/>
                  </a:lnTo>
                  <a:lnTo>
                    <a:pt x="574040" y="2185416"/>
                  </a:lnTo>
                  <a:lnTo>
                    <a:pt x="615061" y="2171191"/>
                  </a:lnTo>
                  <a:lnTo>
                    <a:pt x="655574" y="2156333"/>
                  </a:lnTo>
                  <a:lnTo>
                    <a:pt x="695578" y="2140712"/>
                  </a:lnTo>
                  <a:lnTo>
                    <a:pt x="735076" y="2124583"/>
                  </a:lnTo>
                  <a:lnTo>
                    <a:pt x="773938" y="2107565"/>
                  </a:lnTo>
                  <a:lnTo>
                    <a:pt x="812165" y="2089912"/>
                  </a:lnTo>
                  <a:lnTo>
                    <a:pt x="849883" y="2071624"/>
                  </a:lnTo>
                  <a:lnTo>
                    <a:pt x="886841" y="2052701"/>
                  </a:lnTo>
                  <a:lnTo>
                    <a:pt x="923163" y="2033015"/>
                  </a:lnTo>
                  <a:lnTo>
                    <a:pt x="958723" y="2012569"/>
                  </a:lnTo>
                  <a:lnTo>
                    <a:pt x="993775" y="1991740"/>
                  </a:lnTo>
                  <a:lnTo>
                    <a:pt x="1027938" y="1970024"/>
                  </a:lnTo>
                  <a:lnTo>
                    <a:pt x="1061593" y="1947926"/>
                  </a:lnTo>
                  <a:lnTo>
                    <a:pt x="1094231" y="1925065"/>
                  </a:lnTo>
                  <a:lnTo>
                    <a:pt x="1126236" y="1901570"/>
                  </a:lnTo>
                  <a:lnTo>
                    <a:pt x="1157477" y="1877440"/>
                  </a:lnTo>
                  <a:lnTo>
                    <a:pt x="1187703" y="1852802"/>
                  </a:lnTo>
                  <a:lnTo>
                    <a:pt x="1217295" y="1827530"/>
                  </a:lnTo>
                  <a:lnTo>
                    <a:pt x="1246124" y="1801495"/>
                  </a:lnTo>
                  <a:lnTo>
                    <a:pt x="1300988" y="1747774"/>
                  </a:lnTo>
                  <a:lnTo>
                    <a:pt x="1351533" y="1692910"/>
                  </a:lnTo>
                  <a:lnTo>
                    <a:pt x="1397507" y="1636649"/>
                  </a:lnTo>
                  <a:lnTo>
                    <a:pt x="1439164" y="1579371"/>
                  </a:lnTo>
                  <a:lnTo>
                    <a:pt x="1476375" y="1521206"/>
                  </a:lnTo>
                  <a:lnTo>
                    <a:pt x="1509268" y="1462024"/>
                  </a:lnTo>
                  <a:lnTo>
                    <a:pt x="1537716" y="1402207"/>
                  </a:lnTo>
                  <a:lnTo>
                    <a:pt x="1561846" y="1341755"/>
                  </a:lnTo>
                  <a:lnTo>
                    <a:pt x="1581530" y="1280668"/>
                  </a:lnTo>
                  <a:lnTo>
                    <a:pt x="1597025" y="1219200"/>
                  </a:lnTo>
                  <a:lnTo>
                    <a:pt x="1608327" y="1157605"/>
                  </a:lnTo>
                  <a:lnTo>
                    <a:pt x="1615313" y="1095756"/>
                  </a:lnTo>
                  <a:lnTo>
                    <a:pt x="1617979" y="1033907"/>
                  </a:lnTo>
                  <a:lnTo>
                    <a:pt x="1616455" y="971931"/>
                  </a:lnTo>
                  <a:lnTo>
                    <a:pt x="1610741" y="910336"/>
                  </a:lnTo>
                  <a:lnTo>
                    <a:pt x="1600962" y="848868"/>
                  </a:lnTo>
                  <a:lnTo>
                    <a:pt x="1586865" y="787907"/>
                  </a:lnTo>
                  <a:lnTo>
                    <a:pt x="1568703" y="727456"/>
                  </a:lnTo>
                  <a:lnTo>
                    <a:pt x="1546478" y="667638"/>
                  </a:lnTo>
                  <a:lnTo>
                    <a:pt x="1520190" y="608583"/>
                  </a:lnTo>
                  <a:lnTo>
                    <a:pt x="1489837" y="550544"/>
                  </a:lnTo>
                  <a:lnTo>
                    <a:pt x="1455420" y="493268"/>
                  </a:lnTo>
                  <a:lnTo>
                    <a:pt x="1416939" y="437133"/>
                  </a:lnTo>
                  <a:lnTo>
                    <a:pt x="1374521" y="382269"/>
                  </a:lnTo>
                  <a:lnTo>
                    <a:pt x="1328166" y="328675"/>
                  </a:lnTo>
                  <a:lnTo>
                    <a:pt x="1277874" y="276478"/>
                  </a:lnTo>
                  <a:lnTo>
                    <a:pt x="1223772" y="225805"/>
                  </a:lnTo>
                  <a:lnTo>
                    <a:pt x="1165732" y="176784"/>
                  </a:lnTo>
                  <a:lnTo>
                    <a:pt x="1103756" y="129666"/>
                  </a:lnTo>
                  <a:lnTo>
                    <a:pt x="1037971" y="84454"/>
                  </a:lnTo>
                  <a:lnTo>
                    <a:pt x="968375" y="41021"/>
                  </a:lnTo>
                  <a:lnTo>
                    <a:pt x="895223" y="0"/>
                  </a:lnTo>
                  <a:close/>
                </a:path>
              </a:pathLst>
            </a:custGeom>
            <a:solidFill>
              <a:srgbClr val="A6A6A6"/>
            </a:solidFill>
          </p:spPr>
          <p:txBody>
            <a:bodyPr wrap="square" lIns="0" tIns="0" rIns="0" bIns="0" rtlCol="0"/>
            <a:lstStyle/>
            <a:p>
              <a:endParaRPr/>
            </a:p>
          </p:txBody>
        </p:sp>
        <p:pic>
          <p:nvPicPr>
            <p:cNvPr id="252" name="object 252"/>
            <p:cNvPicPr/>
            <p:nvPr/>
          </p:nvPicPr>
          <p:blipFill>
            <a:blip r:embed="rId12" cstate="print"/>
            <a:stretch>
              <a:fillRect/>
            </a:stretch>
          </p:blipFill>
          <p:spPr>
            <a:xfrm>
              <a:off x="7171944" y="5513832"/>
              <a:ext cx="175259" cy="175259"/>
            </a:xfrm>
            <a:prstGeom prst="rect">
              <a:avLst/>
            </a:prstGeom>
          </p:spPr>
        </p:pic>
        <p:pic>
          <p:nvPicPr>
            <p:cNvPr id="253" name="object 253"/>
            <p:cNvPicPr/>
            <p:nvPr/>
          </p:nvPicPr>
          <p:blipFill>
            <a:blip r:embed="rId50" cstate="print"/>
            <a:stretch>
              <a:fillRect/>
            </a:stretch>
          </p:blipFill>
          <p:spPr>
            <a:xfrm>
              <a:off x="6986778" y="5448680"/>
              <a:ext cx="208359" cy="213258"/>
            </a:xfrm>
            <a:prstGeom prst="rect">
              <a:avLst/>
            </a:prstGeom>
          </p:spPr>
        </p:pic>
      </p:grpSp>
      <p:sp>
        <p:nvSpPr>
          <p:cNvPr id="254" name="object 254"/>
          <p:cNvSpPr txBox="1"/>
          <p:nvPr/>
        </p:nvSpPr>
        <p:spPr>
          <a:xfrm>
            <a:off x="7142099" y="5430139"/>
            <a:ext cx="896619" cy="223138"/>
          </a:xfrm>
          <a:prstGeom prst="rect">
            <a:avLst/>
          </a:prstGeom>
        </p:spPr>
        <p:txBody>
          <a:bodyPr vert="horz" wrap="square" lIns="0" tIns="16510" rIns="0" bIns="0" rtlCol="0">
            <a:spAutoFit/>
          </a:bodyPr>
          <a:lstStyle/>
          <a:p>
            <a:pPr marL="88265" marR="5715" indent="-88900">
              <a:lnSpc>
                <a:spcPts val="830"/>
              </a:lnSpc>
              <a:spcBef>
                <a:spcPts val="130"/>
              </a:spcBef>
            </a:pPr>
            <a:r>
              <a:rPr sz="700" spc="-10" dirty="0">
                <a:latin typeface="ＭＳ ゴシック"/>
                <a:cs typeface="ＭＳ ゴシック"/>
              </a:rPr>
              <a:t>※</a:t>
            </a:r>
            <a:r>
              <a:rPr sz="700" spc="-10" dirty="0">
                <a:latin typeface="メイリオ"/>
                <a:cs typeface="メイリオ"/>
              </a:rPr>
              <a:t>デジタル通貨経済</a:t>
            </a:r>
            <a:r>
              <a:rPr sz="700" spc="-50" dirty="0">
                <a:latin typeface="メイリオ"/>
                <a:cs typeface="メイリオ"/>
              </a:rPr>
              <a:t>圏</a:t>
            </a:r>
            <a:r>
              <a:rPr sz="700" spc="-10" dirty="0">
                <a:latin typeface="メイリオ"/>
                <a:cs typeface="メイリオ"/>
              </a:rPr>
              <a:t>に入らない支払</a:t>
            </a:r>
            <a:r>
              <a:rPr sz="700" spc="-50" dirty="0">
                <a:latin typeface="メイリオ"/>
                <a:cs typeface="メイリオ"/>
              </a:rPr>
              <a:t>先</a:t>
            </a:r>
            <a:endParaRPr sz="700">
              <a:latin typeface="メイリオ"/>
              <a:cs typeface="メイリオ"/>
            </a:endParaRPr>
          </a:p>
        </p:txBody>
      </p:sp>
      <p:sp>
        <p:nvSpPr>
          <p:cNvPr id="256" name="object 256"/>
          <p:cNvSpPr txBox="1">
            <a:spLocks noGrp="1"/>
          </p:cNvSpPr>
          <p:nvPr>
            <p:ph type="sldNum" sz="quarter" idx="7"/>
          </p:nvPr>
        </p:nvSpPr>
        <p:spPr>
          <a:xfrm>
            <a:off x="8725534" y="6490208"/>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116</a:t>
            </a:fld>
            <a:endParaRPr spc="-25" dirty="0"/>
          </a:p>
        </p:txBody>
      </p:sp>
      <p:sp>
        <p:nvSpPr>
          <p:cNvPr id="257" name="object 257"/>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258" name="object 258"/>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255" name="object 255"/>
          <p:cNvSpPr txBox="1"/>
          <p:nvPr/>
        </p:nvSpPr>
        <p:spPr>
          <a:xfrm>
            <a:off x="8938386" y="5562091"/>
            <a:ext cx="1617980" cy="218650"/>
          </a:xfrm>
          <a:prstGeom prst="rect">
            <a:avLst/>
          </a:prstGeom>
        </p:spPr>
        <p:txBody>
          <a:bodyPr vert="horz" wrap="square" lIns="0" tIns="12065" rIns="0" bIns="0" rtlCol="0">
            <a:spAutoFit/>
          </a:bodyPr>
          <a:lstStyle/>
          <a:p>
            <a:pPr marL="12700">
              <a:lnSpc>
                <a:spcPts val="835"/>
              </a:lnSpc>
              <a:spcBef>
                <a:spcPts val="95"/>
              </a:spcBef>
            </a:pPr>
            <a:r>
              <a:rPr sz="700" spc="-10" dirty="0">
                <a:latin typeface="ＭＳ ゴシック"/>
                <a:cs typeface="ＭＳ ゴシック"/>
              </a:rPr>
              <a:t>※</a:t>
            </a:r>
            <a:r>
              <a:rPr sz="700" spc="-10" dirty="0">
                <a:latin typeface="メイリオ"/>
                <a:cs typeface="メイリオ"/>
              </a:rPr>
              <a:t>デジタル通貨を円や</a:t>
            </a:r>
            <a:r>
              <a:rPr sz="700" spc="-50" dirty="0">
                <a:latin typeface="メイリオ"/>
                <a:cs typeface="メイリオ"/>
              </a:rPr>
              <a:t>、</a:t>
            </a:r>
            <a:endParaRPr sz="700">
              <a:latin typeface="メイリオ"/>
              <a:cs typeface="メイリオ"/>
            </a:endParaRPr>
          </a:p>
          <a:p>
            <a:pPr marL="100965">
              <a:lnSpc>
                <a:spcPts val="835"/>
              </a:lnSpc>
            </a:pPr>
            <a:r>
              <a:rPr sz="700" spc="-10" dirty="0">
                <a:latin typeface="メイリオ"/>
                <a:cs typeface="メイリオ"/>
              </a:rPr>
              <a:t>他のデジタル通貨と交換した上</a:t>
            </a:r>
            <a:r>
              <a:rPr sz="700" dirty="0">
                <a:latin typeface="メイリオ"/>
                <a:cs typeface="メイリオ"/>
              </a:rPr>
              <a:t>で</a:t>
            </a:r>
            <a:r>
              <a:rPr sz="700" spc="-10" dirty="0">
                <a:latin typeface="メイリオ"/>
                <a:cs typeface="メイリオ"/>
              </a:rPr>
              <a:t>支</a:t>
            </a:r>
            <a:r>
              <a:rPr sz="700" spc="-50" dirty="0">
                <a:latin typeface="メイリオ"/>
                <a:cs typeface="メイリオ"/>
              </a:rPr>
              <a:t>払</a:t>
            </a:r>
            <a:endParaRPr sz="700">
              <a:latin typeface="メイリオ"/>
              <a:cs typeface="メイリオ"/>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4" name="object 4"/>
          <p:cNvSpPr txBox="1"/>
          <p:nvPr/>
        </p:nvSpPr>
        <p:spPr>
          <a:xfrm>
            <a:off x="4187444" y="477139"/>
            <a:ext cx="4368800" cy="299720"/>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エネルギー取引におけるデジタル通貨決済</a:t>
            </a:r>
            <a:endParaRPr>
              <a:latin typeface="メイリオ"/>
              <a:cs typeface="メイリオ"/>
            </a:endParaRPr>
          </a:p>
        </p:txBody>
      </p:sp>
      <p:sp>
        <p:nvSpPr>
          <p:cNvPr id="5" name="object 5"/>
          <p:cNvSpPr txBox="1"/>
          <p:nvPr/>
        </p:nvSpPr>
        <p:spPr>
          <a:xfrm>
            <a:off x="10352658"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4</a:t>
            </a:r>
            <a:endParaRPr sz="1200">
              <a:latin typeface="Calibri"/>
              <a:cs typeface="Calibri"/>
            </a:endParaRPr>
          </a:p>
        </p:txBody>
      </p:sp>
      <p:grpSp>
        <p:nvGrpSpPr>
          <p:cNvPr id="6" name="object 6"/>
          <p:cNvGrpSpPr/>
          <p:nvPr/>
        </p:nvGrpSpPr>
        <p:grpSpPr>
          <a:xfrm>
            <a:off x="1964437" y="5779008"/>
            <a:ext cx="8156575" cy="638810"/>
            <a:chOff x="440436" y="5779008"/>
            <a:chExt cx="8156575" cy="638810"/>
          </a:xfrm>
        </p:grpSpPr>
        <p:pic>
          <p:nvPicPr>
            <p:cNvPr id="7" name="object 7"/>
            <p:cNvPicPr/>
            <p:nvPr/>
          </p:nvPicPr>
          <p:blipFill>
            <a:blip r:embed="rId2" cstate="print"/>
            <a:stretch>
              <a:fillRect/>
            </a:stretch>
          </p:blipFill>
          <p:spPr>
            <a:xfrm>
              <a:off x="704088" y="5791200"/>
              <a:ext cx="7892796" cy="626364"/>
            </a:xfrm>
            <a:prstGeom prst="rect">
              <a:avLst/>
            </a:prstGeom>
          </p:spPr>
        </p:pic>
        <p:sp>
          <p:nvSpPr>
            <p:cNvPr id="8" name="object 8"/>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9" name="object 9"/>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grpSp>
        <p:nvGrpSpPr>
          <p:cNvPr id="10" name="object 10"/>
          <p:cNvGrpSpPr/>
          <p:nvPr/>
        </p:nvGrpSpPr>
        <p:grpSpPr>
          <a:xfrm>
            <a:off x="5169409" y="5779008"/>
            <a:ext cx="5206365" cy="638810"/>
            <a:chOff x="3645408" y="5779008"/>
            <a:chExt cx="5206365" cy="638810"/>
          </a:xfrm>
        </p:grpSpPr>
        <p:sp>
          <p:nvSpPr>
            <p:cNvPr id="11" name="object 11"/>
            <p:cNvSpPr/>
            <p:nvPr/>
          </p:nvSpPr>
          <p:spPr>
            <a:xfrm>
              <a:off x="8388096"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645408" y="5875020"/>
              <a:ext cx="1094219" cy="438962"/>
            </a:xfrm>
            <a:prstGeom prst="rect">
              <a:avLst/>
            </a:prstGeom>
          </p:spPr>
        </p:pic>
        <p:pic>
          <p:nvPicPr>
            <p:cNvPr id="13" name="object 13"/>
            <p:cNvPicPr/>
            <p:nvPr/>
          </p:nvPicPr>
          <p:blipFill>
            <a:blip r:embed="rId4" cstate="print"/>
            <a:stretch>
              <a:fillRect/>
            </a:stretch>
          </p:blipFill>
          <p:spPr>
            <a:xfrm>
              <a:off x="3858768" y="5920740"/>
              <a:ext cx="665962" cy="384098"/>
            </a:xfrm>
            <a:prstGeom prst="rect">
              <a:avLst/>
            </a:prstGeom>
          </p:spPr>
        </p:pic>
        <p:sp>
          <p:nvSpPr>
            <p:cNvPr id="14" name="object 14"/>
            <p:cNvSpPr/>
            <p:nvPr/>
          </p:nvSpPr>
          <p:spPr>
            <a:xfrm>
              <a:off x="3675888" y="5905500"/>
              <a:ext cx="982980" cy="327660"/>
            </a:xfrm>
            <a:custGeom>
              <a:avLst/>
              <a:gdLst/>
              <a:ahLst/>
              <a:cxnLst/>
              <a:rect l="l" t="t" r="r" b="b"/>
              <a:pathLst>
                <a:path w="982979" h="327660">
                  <a:moveTo>
                    <a:pt x="982980" y="0"/>
                  </a:moveTo>
                  <a:lnTo>
                    <a:pt x="0" y="0"/>
                  </a:lnTo>
                  <a:lnTo>
                    <a:pt x="0" y="327659"/>
                  </a:lnTo>
                  <a:lnTo>
                    <a:pt x="982980" y="327659"/>
                  </a:lnTo>
                  <a:lnTo>
                    <a:pt x="982980" y="0"/>
                  </a:lnTo>
                  <a:close/>
                </a:path>
              </a:pathLst>
            </a:custGeom>
            <a:solidFill>
              <a:srgbClr val="FFFFFF"/>
            </a:solidFill>
          </p:spPr>
          <p:txBody>
            <a:bodyPr wrap="square" lIns="0" tIns="0" rIns="0" bIns="0" rtlCol="0"/>
            <a:lstStyle/>
            <a:p>
              <a:endParaRPr/>
            </a:p>
          </p:txBody>
        </p:sp>
        <p:sp>
          <p:nvSpPr>
            <p:cNvPr id="15" name="object 15"/>
            <p:cNvSpPr/>
            <p:nvPr/>
          </p:nvSpPr>
          <p:spPr>
            <a:xfrm>
              <a:off x="3675888" y="5905500"/>
              <a:ext cx="982980" cy="327660"/>
            </a:xfrm>
            <a:custGeom>
              <a:avLst/>
              <a:gdLst/>
              <a:ahLst/>
              <a:cxnLst/>
              <a:rect l="l" t="t" r="r" b="b"/>
              <a:pathLst>
                <a:path w="982979" h="327660">
                  <a:moveTo>
                    <a:pt x="0" y="327659"/>
                  </a:moveTo>
                  <a:lnTo>
                    <a:pt x="982980" y="327659"/>
                  </a:lnTo>
                  <a:lnTo>
                    <a:pt x="982980" y="0"/>
                  </a:lnTo>
                  <a:lnTo>
                    <a:pt x="0" y="0"/>
                  </a:lnTo>
                  <a:lnTo>
                    <a:pt x="0" y="327659"/>
                  </a:lnTo>
                  <a:close/>
                </a:path>
              </a:pathLst>
            </a:custGeom>
            <a:ln w="9525">
              <a:solidFill>
                <a:srgbClr val="BEBEBE"/>
              </a:solidFill>
            </a:ln>
          </p:spPr>
          <p:txBody>
            <a:bodyPr wrap="square" lIns="0" tIns="0" rIns="0" bIns="0" rtlCol="0"/>
            <a:lstStyle/>
            <a:p>
              <a:endParaRPr/>
            </a:p>
          </p:txBody>
        </p:sp>
      </p:grpSp>
      <p:pic>
        <p:nvPicPr>
          <p:cNvPr id="16" name="object 16"/>
          <p:cNvPicPr/>
          <p:nvPr/>
        </p:nvPicPr>
        <p:blipFill>
          <a:blip r:embed="rId5" cstate="print"/>
          <a:stretch>
            <a:fillRect/>
          </a:stretch>
        </p:blipFill>
        <p:spPr>
          <a:xfrm>
            <a:off x="2170176" y="1124711"/>
            <a:ext cx="3854196" cy="274320"/>
          </a:xfrm>
          <a:prstGeom prst="rect">
            <a:avLst/>
          </a:prstGeom>
        </p:spPr>
      </p:pic>
      <p:sp>
        <p:nvSpPr>
          <p:cNvPr id="17" name="object 17"/>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18" name="object 18"/>
          <p:cNvPicPr/>
          <p:nvPr/>
        </p:nvPicPr>
        <p:blipFill>
          <a:blip r:embed="rId6" cstate="print"/>
          <a:stretch>
            <a:fillRect/>
          </a:stretch>
        </p:blipFill>
        <p:spPr>
          <a:xfrm>
            <a:off x="6239255" y="1124711"/>
            <a:ext cx="3855720" cy="274320"/>
          </a:xfrm>
          <a:prstGeom prst="rect">
            <a:avLst/>
          </a:prstGeom>
        </p:spPr>
      </p:pic>
      <p:sp>
        <p:nvSpPr>
          <p:cNvPr id="19" name="object 19"/>
          <p:cNvSpPr txBox="1"/>
          <p:nvPr/>
        </p:nvSpPr>
        <p:spPr>
          <a:xfrm>
            <a:off x="7898258" y="1115696"/>
            <a:ext cx="553085" cy="228909"/>
          </a:xfrm>
          <a:prstGeom prst="rect">
            <a:avLst/>
          </a:prstGeom>
        </p:spPr>
        <p:txBody>
          <a:bodyPr vert="horz" wrap="square" lIns="0" tIns="13335" rIns="0" bIns="0" rtlCol="0">
            <a:spAutoFit/>
          </a:bodyPr>
          <a:lstStyle/>
          <a:p>
            <a:pPr>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pic>
        <p:nvPicPr>
          <p:cNvPr id="20" name="object 20"/>
          <p:cNvPicPr/>
          <p:nvPr/>
        </p:nvPicPr>
        <p:blipFill>
          <a:blip r:embed="rId7" cstate="print"/>
          <a:stretch>
            <a:fillRect/>
          </a:stretch>
        </p:blipFill>
        <p:spPr>
          <a:xfrm>
            <a:off x="2191512" y="1481327"/>
            <a:ext cx="3813048" cy="580644"/>
          </a:xfrm>
          <a:prstGeom prst="rect">
            <a:avLst/>
          </a:prstGeom>
        </p:spPr>
      </p:pic>
      <p:sp>
        <p:nvSpPr>
          <p:cNvPr id="21" name="object 21"/>
          <p:cNvSpPr txBox="1"/>
          <p:nvPr/>
        </p:nvSpPr>
        <p:spPr>
          <a:xfrm>
            <a:off x="2271166" y="1511884"/>
            <a:ext cx="3553460" cy="483234"/>
          </a:xfrm>
          <a:prstGeom prst="rect">
            <a:avLst/>
          </a:prstGeom>
        </p:spPr>
        <p:txBody>
          <a:bodyPr vert="horz" wrap="square" lIns="0" tIns="12065" rIns="0" bIns="0" rtlCol="0">
            <a:spAutoFit/>
          </a:bodyPr>
          <a:lstStyle/>
          <a:p>
            <a:pPr marL="12700" marR="5080" algn="just">
              <a:spcBef>
                <a:spcPts val="95"/>
              </a:spcBef>
            </a:pPr>
            <a:r>
              <a:rPr sz="1000" spc="-15" dirty="0">
                <a:latin typeface="メイリオ"/>
                <a:cs typeface="メイリオ"/>
              </a:rPr>
              <a:t>電力会社から需要者への一方通行</a:t>
            </a:r>
            <a:r>
              <a:rPr sz="1000" spc="-10" dirty="0">
                <a:latin typeface="メイリオ"/>
                <a:cs typeface="メイリオ"/>
              </a:rPr>
              <a:t>の</a:t>
            </a:r>
            <a:r>
              <a:rPr sz="1000" spc="-15" dirty="0">
                <a:latin typeface="メイリオ"/>
                <a:cs typeface="メイリオ"/>
              </a:rPr>
              <a:t>サー</a:t>
            </a:r>
            <a:r>
              <a:rPr sz="1000" spc="-10" dirty="0">
                <a:latin typeface="メイリオ"/>
                <a:cs typeface="メイリオ"/>
              </a:rPr>
              <a:t>ビ</a:t>
            </a:r>
            <a:r>
              <a:rPr sz="1000" spc="-15" dirty="0">
                <a:latin typeface="メイリオ"/>
                <a:cs typeface="メイリオ"/>
              </a:rPr>
              <a:t>ス提</a:t>
            </a:r>
            <a:r>
              <a:rPr sz="1000" spc="-5" dirty="0">
                <a:latin typeface="メイリオ"/>
                <a:cs typeface="メイリオ"/>
              </a:rPr>
              <a:t>供。</a:t>
            </a:r>
            <a:r>
              <a:rPr sz="1000" spc="-10" dirty="0">
                <a:latin typeface="メイリオ"/>
                <a:cs typeface="メイリオ"/>
              </a:rPr>
              <a:t>P2P</a:t>
            </a:r>
            <a:r>
              <a:rPr sz="1000" spc="-25" dirty="0">
                <a:latin typeface="メイリオ"/>
                <a:cs typeface="メイリオ"/>
              </a:rPr>
              <a:t>での無</a:t>
            </a:r>
            <a:r>
              <a:rPr sz="1000" spc="-10" dirty="0">
                <a:latin typeface="メイリオ"/>
                <a:cs typeface="メイリオ"/>
              </a:rPr>
              <a:t>駄のない電力の融通は実現できて</a:t>
            </a:r>
            <a:r>
              <a:rPr sz="1000" dirty="0">
                <a:latin typeface="メイリオ"/>
                <a:cs typeface="メイリオ"/>
              </a:rPr>
              <a:t>い</a:t>
            </a:r>
            <a:r>
              <a:rPr sz="1000" spc="-10" dirty="0">
                <a:latin typeface="メイリオ"/>
                <a:cs typeface="メイリオ"/>
              </a:rPr>
              <a:t>ない</a:t>
            </a:r>
            <a:r>
              <a:rPr sz="1000" dirty="0">
                <a:latin typeface="メイリオ"/>
                <a:cs typeface="メイリオ"/>
              </a:rPr>
              <a:t>。</a:t>
            </a:r>
            <a:r>
              <a:rPr sz="1000" spc="-10" dirty="0">
                <a:latin typeface="メイリオ"/>
                <a:cs typeface="メイリオ"/>
              </a:rPr>
              <a:t>P2P取引</a:t>
            </a:r>
            <a:r>
              <a:rPr sz="1000" dirty="0">
                <a:latin typeface="メイリオ"/>
                <a:cs typeface="メイリオ"/>
              </a:rPr>
              <a:t>に</a:t>
            </a:r>
            <a:r>
              <a:rPr sz="1000" spc="-10" dirty="0">
                <a:latin typeface="メイリオ"/>
                <a:cs typeface="メイリオ"/>
              </a:rPr>
              <a:t>向け</a:t>
            </a:r>
            <a:r>
              <a:rPr sz="1000" dirty="0">
                <a:latin typeface="メイリオ"/>
                <a:cs typeface="メイリオ"/>
              </a:rPr>
              <a:t>て</a:t>
            </a:r>
            <a:r>
              <a:rPr sz="1000" spc="-50" dirty="0">
                <a:latin typeface="メイリオ"/>
                <a:cs typeface="メイリオ"/>
              </a:rPr>
              <a:t>は</a:t>
            </a:r>
            <a:r>
              <a:rPr sz="1000" spc="-10" dirty="0">
                <a:latin typeface="メイリオ"/>
                <a:cs typeface="メイリオ"/>
              </a:rPr>
              <a:t>即時決済</a:t>
            </a:r>
            <a:r>
              <a:rPr sz="1000" spc="-15" dirty="0">
                <a:latin typeface="メイリオ"/>
                <a:cs typeface="メイリオ"/>
              </a:rPr>
              <a:t>、</a:t>
            </a:r>
            <a:r>
              <a:rPr sz="1000" spc="-20" dirty="0">
                <a:latin typeface="メイリオ"/>
                <a:cs typeface="メイリオ"/>
              </a:rPr>
              <a:t>P2P</a:t>
            </a:r>
            <a:r>
              <a:rPr sz="1000" spc="-10" dirty="0">
                <a:latin typeface="メイリオ"/>
                <a:cs typeface="メイリオ"/>
              </a:rPr>
              <a:t>送金等の</a:t>
            </a:r>
            <a:r>
              <a:rPr sz="1000" dirty="0">
                <a:latin typeface="メイリオ"/>
                <a:cs typeface="メイリオ"/>
              </a:rPr>
              <a:t>決</a:t>
            </a:r>
            <a:r>
              <a:rPr sz="1000" spc="-10" dirty="0">
                <a:latin typeface="メイリオ"/>
                <a:cs typeface="メイリオ"/>
              </a:rPr>
              <a:t>済手</a:t>
            </a:r>
            <a:r>
              <a:rPr sz="1000" dirty="0">
                <a:latin typeface="メイリオ"/>
                <a:cs typeface="メイリオ"/>
              </a:rPr>
              <a:t>段</a:t>
            </a:r>
            <a:r>
              <a:rPr sz="1000" spc="-10" dirty="0">
                <a:latin typeface="メイリオ"/>
                <a:cs typeface="メイリオ"/>
              </a:rPr>
              <a:t>も課</a:t>
            </a:r>
            <a:r>
              <a:rPr sz="1000" dirty="0">
                <a:latin typeface="メイリオ"/>
                <a:cs typeface="メイリオ"/>
              </a:rPr>
              <a:t>題</a:t>
            </a:r>
            <a:r>
              <a:rPr sz="1000" spc="-10" dirty="0">
                <a:latin typeface="メイリオ"/>
                <a:cs typeface="メイリオ"/>
              </a:rPr>
              <a:t>とな</a:t>
            </a:r>
            <a:r>
              <a:rPr sz="1000" spc="-50" dirty="0">
                <a:latin typeface="メイリオ"/>
                <a:cs typeface="メイリオ"/>
              </a:rPr>
              <a:t>る</a:t>
            </a:r>
            <a:endParaRPr sz="1000">
              <a:latin typeface="メイリオ"/>
              <a:cs typeface="メイリオ"/>
            </a:endParaRPr>
          </a:p>
        </p:txBody>
      </p:sp>
      <p:pic>
        <p:nvPicPr>
          <p:cNvPr id="22" name="object 22"/>
          <p:cNvPicPr/>
          <p:nvPr/>
        </p:nvPicPr>
        <p:blipFill>
          <a:blip r:embed="rId8" cstate="print"/>
          <a:stretch>
            <a:fillRect/>
          </a:stretch>
        </p:blipFill>
        <p:spPr>
          <a:xfrm>
            <a:off x="6262116" y="1481327"/>
            <a:ext cx="3813047" cy="580644"/>
          </a:xfrm>
          <a:prstGeom prst="rect">
            <a:avLst/>
          </a:prstGeom>
        </p:spPr>
      </p:pic>
      <p:sp>
        <p:nvSpPr>
          <p:cNvPr id="23" name="object 23"/>
          <p:cNvSpPr txBox="1"/>
          <p:nvPr/>
        </p:nvSpPr>
        <p:spPr>
          <a:xfrm>
            <a:off x="6342380" y="1588769"/>
            <a:ext cx="3555365" cy="330200"/>
          </a:xfrm>
          <a:prstGeom prst="rect">
            <a:avLst/>
          </a:prstGeom>
        </p:spPr>
        <p:txBody>
          <a:bodyPr vert="horz" wrap="square" lIns="0" tIns="12065" rIns="0" bIns="0" rtlCol="0">
            <a:spAutoFit/>
          </a:bodyPr>
          <a:lstStyle/>
          <a:p>
            <a:pPr marL="12700" marR="5080">
              <a:spcBef>
                <a:spcPts val="95"/>
              </a:spcBef>
            </a:pPr>
            <a:r>
              <a:rPr sz="1000" spc="-10" dirty="0">
                <a:latin typeface="メイリオ"/>
                <a:cs typeface="メイリオ"/>
              </a:rPr>
              <a:t>デジタル通貨によって、P2P</a:t>
            </a:r>
            <a:r>
              <a:rPr sz="1000" spc="-5" dirty="0">
                <a:latin typeface="メイリオ"/>
                <a:cs typeface="メイリオ"/>
              </a:rPr>
              <a:t>かつ</a:t>
            </a:r>
            <a:r>
              <a:rPr sz="1000" spc="-10" dirty="0">
                <a:latin typeface="メイリオ"/>
                <a:cs typeface="メイリオ"/>
              </a:rPr>
              <a:t>即時</a:t>
            </a:r>
            <a:r>
              <a:rPr sz="1000" dirty="0">
                <a:latin typeface="メイリオ"/>
                <a:cs typeface="メイリオ"/>
              </a:rPr>
              <a:t>決</a:t>
            </a:r>
            <a:r>
              <a:rPr sz="1000" spc="-10" dirty="0">
                <a:latin typeface="メイリオ"/>
                <a:cs typeface="メイリオ"/>
              </a:rPr>
              <a:t>済を</a:t>
            </a:r>
            <a:r>
              <a:rPr sz="1000" dirty="0">
                <a:latin typeface="メイリオ"/>
                <a:cs typeface="メイリオ"/>
              </a:rPr>
              <a:t>実</a:t>
            </a:r>
            <a:r>
              <a:rPr sz="1000" spc="-10" dirty="0">
                <a:latin typeface="メイリオ"/>
                <a:cs typeface="メイリオ"/>
              </a:rPr>
              <a:t>現し</a:t>
            </a:r>
            <a:r>
              <a:rPr sz="1000" dirty="0">
                <a:latin typeface="メイリオ"/>
                <a:cs typeface="メイリオ"/>
              </a:rPr>
              <a:t>、</a:t>
            </a:r>
            <a:r>
              <a:rPr sz="1000" spc="-10" dirty="0">
                <a:latin typeface="メイリオ"/>
                <a:cs typeface="メイリオ"/>
              </a:rPr>
              <a:t>より</a:t>
            </a:r>
            <a:r>
              <a:rPr sz="1000" dirty="0">
                <a:latin typeface="メイリオ"/>
                <a:cs typeface="メイリオ"/>
              </a:rPr>
              <a:t>利</a:t>
            </a:r>
            <a:r>
              <a:rPr sz="1000" spc="-50" dirty="0">
                <a:latin typeface="メイリオ"/>
                <a:cs typeface="メイリオ"/>
              </a:rPr>
              <a:t>便</a:t>
            </a:r>
            <a:r>
              <a:rPr sz="1000" spc="-10" dirty="0">
                <a:latin typeface="メイリオ"/>
                <a:cs typeface="メイリオ"/>
              </a:rPr>
              <a:t>性と効率性が高い</a:t>
            </a:r>
            <a:r>
              <a:rPr sz="1000" spc="-20" dirty="0">
                <a:latin typeface="メイリオ"/>
                <a:cs typeface="メイリオ"/>
              </a:rPr>
              <a:t>P2P</a:t>
            </a:r>
            <a:r>
              <a:rPr sz="1000" spc="-5" dirty="0">
                <a:latin typeface="メイリオ"/>
                <a:cs typeface="メイリオ"/>
              </a:rPr>
              <a:t>電力</a:t>
            </a:r>
            <a:r>
              <a:rPr sz="1000" spc="-10" dirty="0">
                <a:latin typeface="メイリオ"/>
                <a:cs typeface="メイリオ"/>
              </a:rPr>
              <a:t>取引</a:t>
            </a:r>
            <a:r>
              <a:rPr sz="1000" dirty="0">
                <a:latin typeface="メイリオ"/>
                <a:cs typeface="メイリオ"/>
              </a:rPr>
              <a:t>サ</a:t>
            </a:r>
            <a:r>
              <a:rPr sz="1000" spc="-10" dirty="0">
                <a:latin typeface="メイリオ"/>
                <a:cs typeface="メイリオ"/>
              </a:rPr>
              <a:t>ービ</a:t>
            </a:r>
            <a:r>
              <a:rPr sz="1000" dirty="0">
                <a:latin typeface="メイリオ"/>
                <a:cs typeface="メイリオ"/>
              </a:rPr>
              <a:t>ス</a:t>
            </a:r>
            <a:r>
              <a:rPr sz="1000" spc="-10" dirty="0">
                <a:latin typeface="メイリオ"/>
                <a:cs typeface="メイリオ"/>
              </a:rPr>
              <a:t>を実</a:t>
            </a:r>
            <a:r>
              <a:rPr sz="1000" dirty="0">
                <a:latin typeface="メイリオ"/>
                <a:cs typeface="メイリオ"/>
              </a:rPr>
              <a:t>現</a:t>
            </a:r>
            <a:r>
              <a:rPr sz="1000" spc="-10" dirty="0">
                <a:latin typeface="メイリオ"/>
                <a:cs typeface="メイリオ"/>
              </a:rPr>
              <a:t>可能</a:t>
            </a:r>
            <a:r>
              <a:rPr sz="1000" spc="-50" dirty="0">
                <a:latin typeface="メイリオ"/>
                <a:cs typeface="メイリオ"/>
              </a:rPr>
              <a:t>に</a:t>
            </a:r>
            <a:endParaRPr sz="1000">
              <a:latin typeface="メイリオ"/>
              <a:cs typeface="メイリオ"/>
            </a:endParaRPr>
          </a:p>
        </p:txBody>
      </p:sp>
      <p:sp>
        <p:nvSpPr>
          <p:cNvPr id="24" name="object 24"/>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25" name="object 25"/>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26" name="object 26"/>
          <p:cNvPicPr/>
          <p:nvPr/>
        </p:nvPicPr>
        <p:blipFill>
          <a:blip r:embed="rId9" cstate="print"/>
          <a:stretch>
            <a:fillRect/>
          </a:stretch>
        </p:blipFill>
        <p:spPr>
          <a:xfrm>
            <a:off x="8994648" y="1167384"/>
            <a:ext cx="187451" cy="187451"/>
          </a:xfrm>
          <a:prstGeom prst="rect">
            <a:avLst/>
          </a:prstGeom>
        </p:spPr>
      </p:pic>
      <p:grpSp>
        <p:nvGrpSpPr>
          <p:cNvPr id="27" name="object 27"/>
          <p:cNvGrpSpPr/>
          <p:nvPr/>
        </p:nvGrpSpPr>
        <p:grpSpPr>
          <a:xfrm>
            <a:off x="8971660" y="943228"/>
            <a:ext cx="204470" cy="128270"/>
            <a:chOff x="7447660" y="943228"/>
            <a:chExt cx="204470" cy="128270"/>
          </a:xfrm>
        </p:grpSpPr>
        <p:pic>
          <p:nvPicPr>
            <p:cNvPr id="28" name="object 28"/>
            <p:cNvPicPr/>
            <p:nvPr/>
          </p:nvPicPr>
          <p:blipFill>
            <a:blip r:embed="rId10" cstate="print"/>
            <a:stretch>
              <a:fillRect/>
            </a:stretch>
          </p:blipFill>
          <p:spPr>
            <a:xfrm>
              <a:off x="7450835" y="946403"/>
              <a:ext cx="198120" cy="121920"/>
            </a:xfrm>
            <a:prstGeom prst="rect">
              <a:avLst/>
            </a:prstGeom>
          </p:spPr>
        </p:pic>
        <p:sp>
          <p:nvSpPr>
            <p:cNvPr id="29" name="object 29"/>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30" name="object 30"/>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grpSp>
        <p:nvGrpSpPr>
          <p:cNvPr id="31" name="object 31"/>
          <p:cNvGrpSpPr/>
          <p:nvPr/>
        </p:nvGrpSpPr>
        <p:grpSpPr>
          <a:xfrm>
            <a:off x="6542533" y="2415413"/>
            <a:ext cx="3712845" cy="3074670"/>
            <a:chOff x="5018532" y="2415413"/>
            <a:chExt cx="3712845" cy="3074670"/>
          </a:xfrm>
        </p:grpSpPr>
        <p:sp>
          <p:nvSpPr>
            <p:cNvPr id="32" name="object 32"/>
            <p:cNvSpPr/>
            <p:nvPr/>
          </p:nvSpPr>
          <p:spPr>
            <a:xfrm>
              <a:off x="5515356" y="3732276"/>
              <a:ext cx="1525905" cy="329565"/>
            </a:xfrm>
            <a:custGeom>
              <a:avLst/>
              <a:gdLst/>
              <a:ahLst/>
              <a:cxnLst/>
              <a:rect l="l" t="t" r="r" b="b"/>
              <a:pathLst>
                <a:path w="1525904" h="329564">
                  <a:moveTo>
                    <a:pt x="0" y="329184"/>
                  </a:moveTo>
                  <a:lnTo>
                    <a:pt x="1525524" y="329184"/>
                  </a:lnTo>
                  <a:lnTo>
                    <a:pt x="1525524" y="0"/>
                  </a:lnTo>
                  <a:lnTo>
                    <a:pt x="0" y="0"/>
                  </a:lnTo>
                  <a:lnTo>
                    <a:pt x="0" y="329184"/>
                  </a:lnTo>
                  <a:close/>
                </a:path>
              </a:pathLst>
            </a:custGeom>
            <a:ln w="6350">
              <a:solidFill>
                <a:srgbClr val="A6A6A6"/>
              </a:solidFill>
            </a:ln>
          </p:spPr>
          <p:txBody>
            <a:bodyPr wrap="square" lIns="0" tIns="0" rIns="0" bIns="0" rtlCol="0"/>
            <a:lstStyle/>
            <a:p>
              <a:endParaRPr/>
            </a:p>
          </p:txBody>
        </p:sp>
        <p:pic>
          <p:nvPicPr>
            <p:cNvPr id="33" name="object 33"/>
            <p:cNvPicPr/>
            <p:nvPr/>
          </p:nvPicPr>
          <p:blipFill>
            <a:blip r:embed="rId11" cstate="print"/>
            <a:stretch>
              <a:fillRect/>
            </a:stretch>
          </p:blipFill>
          <p:spPr>
            <a:xfrm>
              <a:off x="5372100" y="3759708"/>
              <a:ext cx="275844" cy="275844"/>
            </a:xfrm>
            <a:prstGeom prst="rect">
              <a:avLst/>
            </a:prstGeom>
          </p:spPr>
        </p:pic>
        <p:pic>
          <p:nvPicPr>
            <p:cNvPr id="34" name="object 34"/>
            <p:cNvPicPr/>
            <p:nvPr/>
          </p:nvPicPr>
          <p:blipFill>
            <a:blip r:embed="rId12" cstate="print"/>
            <a:stretch>
              <a:fillRect/>
            </a:stretch>
          </p:blipFill>
          <p:spPr>
            <a:xfrm>
              <a:off x="6149975" y="3770376"/>
              <a:ext cx="241680" cy="268224"/>
            </a:xfrm>
            <a:prstGeom prst="rect">
              <a:avLst/>
            </a:prstGeom>
          </p:spPr>
        </p:pic>
        <p:sp>
          <p:nvSpPr>
            <p:cNvPr id="35" name="object 35"/>
            <p:cNvSpPr/>
            <p:nvPr/>
          </p:nvSpPr>
          <p:spPr>
            <a:xfrm>
              <a:off x="6230112" y="2721864"/>
              <a:ext cx="76200" cy="1002665"/>
            </a:xfrm>
            <a:custGeom>
              <a:avLst/>
              <a:gdLst/>
              <a:ahLst/>
              <a:cxnLst/>
              <a:rect l="l" t="t" r="r" b="b"/>
              <a:pathLst>
                <a:path w="76200" h="1002664">
                  <a:moveTo>
                    <a:pt x="31750" y="925957"/>
                  </a:moveTo>
                  <a:lnTo>
                    <a:pt x="0" y="925957"/>
                  </a:lnTo>
                  <a:lnTo>
                    <a:pt x="38100" y="1002157"/>
                  </a:lnTo>
                  <a:lnTo>
                    <a:pt x="69850" y="938657"/>
                  </a:lnTo>
                  <a:lnTo>
                    <a:pt x="31750" y="938657"/>
                  </a:lnTo>
                  <a:lnTo>
                    <a:pt x="31750" y="925957"/>
                  </a:lnTo>
                  <a:close/>
                </a:path>
                <a:path w="76200" h="1002664">
                  <a:moveTo>
                    <a:pt x="44450" y="0"/>
                  </a:moveTo>
                  <a:lnTo>
                    <a:pt x="31750" y="0"/>
                  </a:lnTo>
                  <a:lnTo>
                    <a:pt x="31750" y="938657"/>
                  </a:lnTo>
                  <a:lnTo>
                    <a:pt x="44450" y="938657"/>
                  </a:lnTo>
                  <a:lnTo>
                    <a:pt x="44450" y="0"/>
                  </a:lnTo>
                  <a:close/>
                </a:path>
                <a:path w="76200" h="1002664">
                  <a:moveTo>
                    <a:pt x="76200" y="925957"/>
                  </a:moveTo>
                  <a:lnTo>
                    <a:pt x="44450" y="925957"/>
                  </a:lnTo>
                  <a:lnTo>
                    <a:pt x="44450" y="938657"/>
                  </a:lnTo>
                  <a:lnTo>
                    <a:pt x="69850" y="938657"/>
                  </a:lnTo>
                  <a:lnTo>
                    <a:pt x="76200" y="925957"/>
                  </a:lnTo>
                  <a:close/>
                </a:path>
              </a:pathLst>
            </a:custGeom>
            <a:solidFill>
              <a:srgbClr val="A6A6A6"/>
            </a:solidFill>
          </p:spPr>
          <p:txBody>
            <a:bodyPr wrap="square" lIns="0" tIns="0" rIns="0" bIns="0" rtlCol="0"/>
            <a:lstStyle/>
            <a:p>
              <a:endParaRPr/>
            </a:p>
          </p:txBody>
        </p:sp>
        <p:sp>
          <p:nvSpPr>
            <p:cNvPr id="36" name="object 36"/>
            <p:cNvSpPr/>
            <p:nvPr/>
          </p:nvSpPr>
          <p:spPr>
            <a:xfrm>
              <a:off x="5608320" y="2721864"/>
              <a:ext cx="1364615" cy="763270"/>
            </a:xfrm>
            <a:custGeom>
              <a:avLst/>
              <a:gdLst/>
              <a:ahLst/>
              <a:cxnLst/>
              <a:rect l="l" t="t" r="r" b="b"/>
              <a:pathLst>
                <a:path w="1364615" h="763270">
                  <a:moveTo>
                    <a:pt x="0" y="0"/>
                  </a:moveTo>
                  <a:lnTo>
                    <a:pt x="0" y="597662"/>
                  </a:lnTo>
                </a:path>
                <a:path w="1364615" h="763270">
                  <a:moveTo>
                    <a:pt x="1354835" y="0"/>
                  </a:moveTo>
                  <a:lnTo>
                    <a:pt x="1354835" y="597662"/>
                  </a:lnTo>
                </a:path>
                <a:path w="1364615" h="763270">
                  <a:moveTo>
                    <a:pt x="0" y="586739"/>
                  </a:moveTo>
                  <a:lnTo>
                    <a:pt x="668274" y="758698"/>
                  </a:lnTo>
                </a:path>
                <a:path w="1364615" h="763270">
                  <a:moveTo>
                    <a:pt x="1364360" y="586739"/>
                  </a:moveTo>
                  <a:lnTo>
                    <a:pt x="669035" y="763015"/>
                  </a:lnTo>
                </a:path>
              </a:pathLst>
            </a:custGeom>
            <a:ln w="6350">
              <a:solidFill>
                <a:srgbClr val="A6A6A6"/>
              </a:solidFill>
            </a:ln>
          </p:spPr>
          <p:txBody>
            <a:bodyPr wrap="square" lIns="0" tIns="0" rIns="0" bIns="0" rtlCol="0"/>
            <a:lstStyle/>
            <a:p>
              <a:endParaRPr/>
            </a:p>
          </p:txBody>
        </p:sp>
        <p:sp>
          <p:nvSpPr>
            <p:cNvPr id="37" name="object 37"/>
            <p:cNvSpPr/>
            <p:nvPr/>
          </p:nvSpPr>
          <p:spPr>
            <a:xfrm>
              <a:off x="6239256" y="4079748"/>
              <a:ext cx="76200" cy="1002665"/>
            </a:xfrm>
            <a:custGeom>
              <a:avLst/>
              <a:gdLst/>
              <a:ahLst/>
              <a:cxnLst/>
              <a:rect l="l" t="t" r="r" b="b"/>
              <a:pathLst>
                <a:path w="76200" h="1002664">
                  <a:moveTo>
                    <a:pt x="44450" y="63500"/>
                  </a:moveTo>
                  <a:lnTo>
                    <a:pt x="31750" y="63500"/>
                  </a:lnTo>
                  <a:lnTo>
                    <a:pt x="31750" y="1002157"/>
                  </a:lnTo>
                  <a:lnTo>
                    <a:pt x="44450" y="1002157"/>
                  </a:lnTo>
                  <a:lnTo>
                    <a:pt x="44450" y="63500"/>
                  </a:lnTo>
                  <a:close/>
                </a:path>
                <a:path w="76200" h="1002664">
                  <a:moveTo>
                    <a:pt x="38100" y="0"/>
                  </a:moveTo>
                  <a:lnTo>
                    <a:pt x="0" y="76200"/>
                  </a:lnTo>
                  <a:lnTo>
                    <a:pt x="31750" y="76200"/>
                  </a:lnTo>
                  <a:lnTo>
                    <a:pt x="31750" y="63500"/>
                  </a:lnTo>
                  <a:lnTo>
                    <a:pt x="69850" y="63500"/>
                  </a:lnTo>
                  <a:lnTo>
                    <a:pt x="38100" y="0"/>
                  </a:lnTo>
                  <a:close/>
                </a:path>
                <a:path w="76200" h="1002664">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38" name="object 38"/>
            <p:cNvSpPr/>
            <p:nvPr/>
          </p:nvSpPr>
          <p:spPr>
            <a:xfrm>
              <a:off x="5582412" y="4311395"/>
              <a:ext cx="1365250" cy="770255"/>
            </a:xfrm>
            <a:custGeom>
              <a:avLst/>
              <a:gdLst/>
              <a:ahLst/>
              <a:cxnLst/>
              <a:rect l="l" t="t" r="r" b="b"/>
              <a:pathLst>
                <a:path w="1365250" h="770254">
                  <a:moveTo>
                    <a:pt x="1363980" y="769873"/>
                  </a:moveTo>
                  <a:lnTo>
                    <a:pt x="1363980" y="172211"/>
                  </a:lnTo>
                </a:path>
                <a:path w="1365250" h="770254">
                  <a:moveTo>
                    <a:pt x="10667" y="769873"/>
                  </a:moveTo>
                  <a:lnTo>
                    <a:pt x="10667" y="172211"/>
                  </a:lnTo>
                </a:path>
                <a:path w="1365250" h="770254">
                  <a:moveTo>
                    <a:pt x="1364741" y="171957"/>
                  </a:moveTo>
                  <a:lnTo>
                    <a:pt x="696467" y="0"/>
                  </a:lnTo>
                </a:path>
                <a:path w="1365250" h="770254">
                  <a:moveTo>
                    <a:pt x="0" y="183895"/>
                  </a:moveTo>
                  <a:lnTo>
                    <a:pt x="695325" y="7619"/>
                  </a:lnTo>
                </a:path>
              </a:pathLst>
            </a:custGeom>
            <a:ln w="6350">
              <a:solidFill>
                <a:srgbClr val="A6A6A6"/>
              </a:solidFill>
            </a:ln>
          </p:spPr>
          <p:txBody>
            <a:bodyPr wrap="square" lIns="0" tIns="0" rIns="0" bIns="0" rtlCol="0"/>
            <a:lstStyle/>
            <a:p>
              <a:endParaRPr/>
            </a:p>
          </p:txBody>
        </p:sp>
        <p:pic>
          <p:nvPicPr>
            <p:cNvPr id="39" name="object 39"/>
            <p:cNvPicPr/>
            <p:nvPr/>
          </p:nvPicPr>
          <p:blipFill>
            <a:blip r:embed="rId13" cstate="print"/>
            <a:stretch>
              <a:fillRect/>
            </a:stretch>
          </p:blipFill>
          <p:spPr>
            <a:xfrm>
              <a:off x="7124700" y="2464308"/>
              <a:ext cx="216407" cy="214884"/>
            </a:xfrm>
            <a:prstGeom prst="rect">
              <a:avLst/>
            </a:prstGeom>
          </p:spPr>
        </p:pic>
        <p:pic>
          <p:nvPicPr>
            <p:cNvPr id="40" name="object 40"/>
            <p:cNvPicPr/>
            <p:nvPr/>
          </p:nvPicPr>
          <p:blipFill>
            <a:blip r:embed="rId14" cstate="print"/>
            <a:stretch>
              <a:fillRect/>
            </a:stretch>
          </p:blipFill>
          <p:spPr>
            <a:xfrm>
              <a:off x="6931116" y="2474976"/>
              <a:ext cx="169199" cy="234696"/>
            </a:xfrm>
            <a:prstGeom prst="rect">
              <a:avLst/>
            </a:prstGeom>
          </p:spPr>
        </p:pic>
        <p:pic>
          <p:nvPicPr>
            <p:cNvPr id="41" name="object 41"/>
            <p:cNvPicPr/>
            <p:nvPr/>
          </p:nvPicPr>
          <p:blipFill>
            <a:blip r:embed="rId14" cstate="print"/>
            <a:stretch>
              <a:fillRect/>
            </a:stretch>
          </p:blipFill>
          <p:spPr>
            <a:xfrm>
              <a:off x="6238795" y="2474976"/>
              <a:ext cx="168100" cy="234696"/>
            </a:xfrm>
            <a:prstGeom prst="rect">
              <a:avLst/>
            </a:prstGeom>
          </p:spPr>
        </p:pic>
        <p:pic>
          <p:nvPicPr>
            <p:cNvPr id="42" name="object 42"/>
            <p:cNvPicPr/>
            <p:nvPr/>
          </p:nvPicPr>
          <p:blipFill>
            <a:blip r:embed="rId14" cstate="print"/>
            <a:stretch>
              <a:fillRect/>
            </a:stretch>
          </p:blipFill>
          <p:spPr>
            <a:xfrm>
              <a:off x="5568660" y="2474976"/>
              <a:ext cx="169199" cy="234696"/>
            </a:xfrm>
            <a:prstGeom prst="rect">
              <a:avLst/>
            </a:prstGeom>
          </p:spPr>
        </p:pic>
        <p:pic>
          <p:nvPicPr>
            <p:cNvPr id="43" name="object 43"/>
            <p:cNvPicPr/>
            <p:nvPr/>
          </p:nvPicPr>
          <p:blipFill>
            <a:blip r:embed="rId13" cstate="print"/>
            <a:stretch>
              <a:fillRect/>
            </a:stretch>
          </p:blipFill>
          <p:spPr>
            <a:xfrm>
              <a:off x="6408420" y="2464308"/>
              <a:ext cx="216407" cy="214884"/>
            </a:xfrm>
            <a:prstGeom prst="rect">
              <a:avLst/>
            </a:prstGeom>
          </p:spPr>
        </p:pic>
        <p:pic>
          <p:nvPicPr>
            <p:cNvPr id="44" name="object 44"/>
            <p:cNvPicPr/>
            <p:nvPr/>
          </p:nvPicPr>
          <p:blipFill>
            <a:blip r:embed="rId13" cstate="print"/>
            <a:stretch>
              <a:fillRect/>
            </a:stretch>
          </p:blipFill>
          <p:spPr>
            <a:xfrm>
              <a:off x="5739384" y="2464308"/>
              <a:ext cx="214884" cy="214884"/>
            </a:xfrm>
            <a:prstGeom prst="rect">
              <a:avLst/>
            </a:prstGeom>
          </p:spPr>
        </p:pic>
        <p:sp>
          <p:nvSpPr>
            <p:cNvPr id="45" name="object 45"/>
            <p:cNvSpPr/>
            <p:nvPr/>
          </p:nvSpPr>
          <p:spPr>
            <a:xfrm>
              <a:off x="5169281" y="2613532"/>
              <a:ext cx="2541270" cy="2510790"/>
            </a:xfrm>
            <a:custGeom>
              <a:avLst/>
              <a:gdLst/>
              <a:ahLst/>
              <a:cxnLst/>
              <a:rect l="l" t="t" r="r" b="b"/>
              <a:pathLst>
                <a:path w="2541270" h="2510790">
                  <a:moveTo>
                    <a:pt x="251714" y="2498090"/>
                  </a:moveTo>
                  <a:lnTo>
                    <a:pt x="250596" y="2444877"/>
                  </a:lnTo>
                  <a:lnTo>
                    <a:pt x="249936" y="2413000"/>
                  </a:lnTo>
                  <a:lnTo>
                    <a:pt x="222008" y="2427681"/>
                  </a:lnTo>
                  <a:lnTo>
                    <a:pt x="195707" y="2370074"/>
                  </a:lnTo>
                  <a:lnTo>
                    <a:pt x="177038" y="2323211"/>
                  </a:lnTo>
                  <a:lnTo>
                    <a:pt x="159258" y="2274062"/>
                  </a:lnTo>
                  <a:lnTo>
                    <a:pt x="142494" y="2222500"/>
                  </a:lnTo>
                  <a:lnTo>
                    <a:pt x="126619" y="2169033"/>
                  </a:lnTo>
                  <a:lnTo>
                    <a:pt x="111760" y="2113407"/>
                  </a:lnTo>
                  <a:lnTo>
                    <a:pt x="97917" y="2056003"/>
                  </a:lnTo>
                  <a:lnTo>
                    <a:pt x="84963" y="1996694"/>
                  </a:lnTo>
                  <a:lnTo>
                    <a:pt x="73152" y="1935861"/>
                  </a:lnTo>
                  <a:lnTo>
                    <a:pt x="62357" y="1873504"/>
                  </a:lnTo>
                  <a:lnTo>
                    <a:pt x="43688" y="1744726"/>
                  </a:lnTo>
                  <a:lnTo>
                    <a:pt x="29337" y="1611503"/>
                  </a:lnTo>
                  <a:lnTo>
                    <a:pt x="19431" y="1474851"/>
                  </a:lnTo>
                  <a:lnTo>
                    <a:pt x="13843" y="1335786"/>
                  </a:lnTo>
                  <a:lnTo>
                    <a:pt x="12700" y="1195197"/>
                  </a:lnTo>
                  <a:lnTo>
                    <a:pt x="16141" y="1053846"/>
                  </a:lnTo>
                  <a:lnTo>
                    <a:pt x="24384" y="913511"/>
                  </a:lnTo>
                  <a:lnTo>
                    <a:pt x="37338" y="774573"/>
                  </a:lnTo>
                  <a:lnTo>
                    <a:pt x="55118" y="638175"/>
                  </a:lnTo>
                  <a:lnTo>
                    <a:pt x="77978" y="505333"/>
                  </a:lnTo>
                  <a:lnTo>
                    <a:pt x="89535" y="448564"/>
                  </a:lnTo>
                  <a:lnTo>
                    <a:pt x="101854" y="393446"/>
                  </a:lnTo>
                  <a:lnTo>
                    <a:pt x="115189" y="340233"/>
                  </a:lnTo>
                  <a:lnTo>
                    <a:pt x="129159" y="288798"/>
                  </a:lnTo>
                  <a:lnTo>
                    <a:pt x="143891" y="239395"/>
                  </a:lnTo>
                  <a:lnTo>
                    <a:pt x="159385" y="192024"/>
                  </a:lnTo>
                  <a:lnTo>
                    <a:pt x="175641" y="146812"/>
                  </a:lnTo>
                  <a:lnTo>
                    <a:pt x="192659" y="103759"/>
                  </a:lnTo>
                  <a:lnTo>
                    <a:pt x="180848" y="99060"/>
                  </a:lnTo>
                  <a:lnTo>
                    <a:pt x="163703" y="142494"/>
                  </a:lnTo>
                  <a:lnTo>
                    <a:pt x="147320" y="188087"/>
                  </a:lnTo>
                  <a:lnTo>
                    <a:pt x="131826" y="235712"/>
                  </a:lnTo>
                  <a:lnTo>
                    <a:pt x="116840" y="285496"/>
                  </a:lnTo>
                  <a:lnTo>
                    <a:pt x="102870" y="337058"/>
                  </a:lnTo>
                  <a:lnTo>
                    <a:pt x="89408" y="390652"/>
                  </a:lnTo>
                  <a:lnTo>
                    <a:pt x="77089" y="446024"/>
                  </a:lnTo>
                  <a:lnTo>
                    <a:pt x="65405" y="503174"/>
                  </a:lnTo>
                  <a:lnTo>
                    <a:pt x="42545" y="636524"/>
                  </a:lnTo>
                  <a:lnTo>
                    <a:pt x="24638" y="773430"/>
                  </a:lnTo>
                  <a:lnTo>
                    <a:pt x="11684" y="912876"/>
                  </a:lnTo>
                  <a:lnTo>
                    <a:pt x="3543" y="1054100"/>
                  </a:lnTo>
                  <a:lnTo>
                    <a:pt x="0" y="1195324"/>
                  </a:lnTo>
                  <a:lnTo>
                    <a:pt x="1143" y="1336294"/>
                  </a:lnTo>
                  <a:lnTo>
                    <a:pt x="6731" y="1475867"/>
                  </a:lnTo>
                  <a:lnTo>
                    <a:pt x="16764" y="1612900"/>
                  </a:lnTo>
                  <a:lnTo>
                    <a:pt x="31242" y="1746631"/>
                  </a:lnTo>
                  <a:lnTo>
                    <a:pt x="49784" y="1875790"/>
                  </a:lnTo>
                  <a:lnTo>
                    <a:pt x="60706" y="1938274"/>
                  </a:lnTo>
                  <a:lnTo>
                    <a:pt x="72644" y="1999488"/>
                  </a:lnTo>
                  <a:lnTo>
                    <a:pt x="85598" y="2058924"/>
                  </a:lnTo>
                  <a:lnTo>
                    <a:pt x="99568" y="2116709"/>
                  </a:lnTo>
                  <a:lnTo>
                    <a:pt x="114427" y="2172589"/>
                  </a:lnTo>
                  <a:lnTo>
                    <a:pt x="130429" y="2226437"/>
                  </a:lnTo>
                  <a:lnTo>
                    <a:pt x="147320" y="2278380"/>
                  </a:lnTo>
                  <a:lnTo>
                    <a:pt x="165227" y="2327910"/>
                  </a:lnTo>
                  <a:lnTo>
                    <a:pt x="184023" y="2375154"/>
                  </a:lnTo>
                  <a:lnTo>
                    <a:pt x="203835" y="2419985"/>
                  </a:lnTo>
                  <a:lnTo>
                    <a:pt x="210705" y="2433612"/>
                  </a:lnTo>
                  <a:lnTo>
                    <a:pt x="182499" y="2448433"/>
                  </a:lnTo>
                  <a:lnTo>
                    <a:pt x="251714" y="2498090"/>
                  </a:lnTo>
                  <a:close/>
                </a:path>
                <a:path w="2541270" h="2510790">
                  <a:moveTo>
                    <a:pt x="2541003" y="1218946"/>
                  </a:moveTo>
                  <a:lnTo>
                    <a:pt x="2539619" y="1153160"/>
                  </a:lnTo>
                  <a:lnTo>
                    <a:pt x="2536825" y="1086993"/>
                  </a:lnTo>
                  <a:lnTo>
                    <a:pt x="2532507" y="1020826"/>
                  </a:lnTo>
                  <a:lnTo>
                    <a:pt x="2526538" y="954532"/>
                  </a:lnTo>
                  <a:lnTo>
                    <a:pt x="2519045" y="888365"/>
                  </a:lnTo>
                  <a:lnTo>
                    <a:pt x="2509901" y="822452"/>
                  </a:lnTo>
                  <a:lnTo>
                    <a:pt x="2498471" y="753237"/>
                  </a:lnTo>
                  <a:lnTo>
                    <a:pt x="2485390" y="685927"/>
                  </a:lnTo>
                  <a:lnTo>
                    <a:pt x="2470658" y="620522"/>
                  </a:lnTo>
                  <a:lnTo>
                    <a:pt x="2454402" y="557149"/>
                  </a:lnTo>
                  <a:lnTo>
                    <a:pt x="2436622" y="495935"/>
                  </a:lnTo>
                  <a:lnTo>
                    <a:pt x="2417445" y="437007"/>
                  </a:lnTo>
                  <a:lnTo>
                    <a:pt x="2396871" y="380492"/>
                  </a:lnTo>
                  <a:lnTo>
                    <a:pt x="2374900" y="326517"/>
                  </a:lnTo>
                  <a:lnTo>
                    <a:pt x="2351659" y="275336"/>
                  </a:lnTo>
                  <a:lnTo>
                    <a:pt x="2327148" y="226695"/>
                  </a:lnTo>
                  <a:lnTo>
                    <a:pt x="2301367" y="181102"/>
                  </a:lnTo>
                  <a:lnTo>
                    <a:pt x="2274443" y="138430"/>
                  </a:lnTo>
                  <a:lnTo>
                    <a:pt x="2246503" y="98933"/>
                  </a:lnTo>
                  <a:lnTo>
                    <a:pt x="2217420" y="62484"/>
                  </a:lnTo>
                  <a:lnTo>
                    <a:pt x="2187321" y="29464"/>
                  </a:lnTo>
                  <a:lnTo>
                    <a:pt x="2156206" y="0"/>
                  </a:lnTo>
                  <a:lnTo>
                    <a:pt x="2147697" y="9398"/>
                  </a:lnTo>
                  <a:lnTo>
                    <a:pt x="2162937" y="23368"/>
                  </a:lnTo>
                  <a:lnTo>
                    <a:pt x="2178050" y="38227"/>
                  </a:lnTo>
                  <a:lnTo>
                    <a:pt x="2207641" y="70612"/>
                  </a:lnTo>
                  <a:lnTo>
                    <a:pt x="2236216" y="106299"/>
                  </a:lnTo>
                  <a:lnTo>
                    <a:pt x="2263902" y="145288"/>
                  </a:lnTo>
                  <a:lnTo>
                    <a:pt x="2290318" y="187452"/>
                  </a:lnTo>
                  <a:lnTo>
                    <a:pt x="2315845" y="232664"/>
                  </a:lnTo>
                  <a:lnTo>
                    <a:pt x="2340102" y="280670"/>
                  </a:lnTo>
                  <a:lnTo>
                    <a:pt x="2363089" y="331470"/>
                  </a:lnTo>
                  <a:lnTo>
                    <a:pt x="2384933" y="384937"/>
                  </a:lnTo>
                  <a:lnTo>
                    <a:pt x="2405380" y="441071"/>
                  </a:lnTo>
                  <a:lnTo>
                    <a:pt x="2424430" y="499491"/>
                  </a:lnTo>
                  <a:lnTo>
                    <a:pt x="2442083" y="560197"/>
                  </a:lnTo>
                  <a:lnTo>
                    <a:pt x="2458212" y="623316"/>
                  </a:lnTo>
                  <a:lnTo>
                    <a:pt x="2472817" y="688340"/>
                  </a:lnTo>
                  <a:lnTo>
                    <a:pt x="2485898" y="755396"/>
                  </a:lnTo>
                  <a:lnTo>
                    <a:pt x="2497328" y="824230"/>
                  </a:lnTo>
                  <a:lnTo>
                    <a:pt x="2506472" y="889762"/>
                  </a:lnTo>
                  <a:lnTo>
                    <a:pt x="2513965" y="955687"/>
                  </a:lnTo>
                  <a:lnTo>
                    <a:pt x="2519807" y="1021588"/>
                  </a:lnTo>
                  <a:lnTo>
                    <a:pt x="2524252" y="1087628"/>
                  </a:lnTo>
                  <a:lnTo>
                    <a:pt x="2526919" y="1153414"/>
                  </a:lnTo>
                  <a:lnTo>
                    <a:pt x="2528303" y="1219073"/>
                  </a:lnTo>
                  <a:lnTo>
                    <a:pt x="2526538" y="1349248"/>
                  </a:lnTo>
                  <a:lnTo>
                    <a:pt x="2519045" y="1477518"/>
                  </a:lnTo>
                  <a:lnTo>
                    <a:pt x="2505837" y="1602740"/>
                  </a:lnTo>
                  <a:lnTo>
                    <a:pt x="2487295" y="1724152"/>
                  </a:lnTo>
                  <a:lnTo>
                    <a:pt x="2463673" y="1840992"/>
                  </a:lnTo>
                  <a:lnTo>
                    <a:pt x="2449957" y="1897380"/>
                  </a:lnTo>
                  <a:lnTo>
                    <a:pt x="2435098" y="1952244"/>
                  </a:lnTo>
                  <a:lnTo>
                    <a:pt x="2418969" y="2005584"/>
                  </a:lnTo>
                  <a:lnTo>
                    <a:pt x="2401697" y="2057273"/>
                  </a:lnTo>
                  <a:lnTo>
                    <a:pt x="2383282" y="2107057"/>
                  </a:lnTo>
                  <a:lnTo>
                    <a:pt x="2363724" y="2154936"/>
                  </a:lnTo>
                  <a:lnTo>
                    <a:pt x="2343150" y="2200783"/>
                  </a:lnTo>
                  <a:lnTo>
                    <a:pt x="2321560" y="2244598"/>
                  </a:lnTo>
                  <a:lnTo>
                    <a:pt x="2298827" y="2286127"/>
                  </a:lnTo>
                  <a:lnTo>
                    <a:pt x="2275205" y="2325370"/>
                  </a:lnTo>
                  <a:lnTo>
                    <a:pt x="2250440" y="2362073"/>
                  </a:lnTo>
                  <a:lnTo>
                    <a:pt x="2224786" y="2396236"/>
                  </a:lnTo>
                  <a:lnTo>
                    <a:pt x="2198243" y="2427859"/>
                  </a:lnTo>
                  <a:lnTo>
                    <a:pt x="2171065" y="2456434"/>
                  </a:lnTo>
                  <a:lnTo>
                    <a:pt x="2170874" y="2456599"/>
                  </a:lnTo>
                  <a:lnTo>
                    <a:pt x="2150364" y="2432431"/>
                  </a:lnTo>
                  <a:lnTo>
                    <a:pt x="2116963" y="2510790"/>
                  </a:lnTo>
                  <a:lnTo>
                    <a:pt x="2199640" y="2490470"/>
                  </a:lnTo>
                  <a:lnTo>
                    <a:pt x="2186051" y="2474468"/>
                  </a:lnTo>
                  <a:lnTo>
                    <a:pt x="2179091" y="2466276"/>
                  </a:lnTo>
                  <a:lnTo>
                    <a:pt x="2179320" y="2466086"/>
                  </a:lnTo>
                  <a:lnTo>
                    <a:pt x="2207514" y="2436622"/>
                  </a:lnTo>
                  <a:lnTo>
                    <a:pt x="2234565" y="2404364"/>
                  </a:lnTo>
                  <a:lnTo>
                    <a:pt x="2260600" y="2369693"/>
                  </a:lnTo>
                  <a:lnTo>
                    <a:pt x="2285619" y="2332482"/>
                  </a:lnTo>
                  <a:lnTo>
                    <a:pt x="2309622" y="2292731"/>
                  </a:lnTo>
                  <a:lnTo>
                    <a:pt x="2332609" y="2250694"/>
                  </a:lnTo>
                  <a:lnTo>
                    <a:pt x="2354580" y="2206498"/>
                  </a:lnTo>
                  <a:lnTo>
                    <a:pt x="2375408" y="2160143"/>
                  </a:lnTo>
                  <a:lnTo>
                    <a:pt x="2395093" y="2111883"/>
                  </a:lnTo>
                  <a:lnTo>
                    <a:pt x="2413635" y="2061591"/>
                  </a:lnTo>
                  <a:lnTo>
                    <a:pt x="2431034" y="2009648"/>
                  </a:lnTo>
                  <a:lnTo>
                    <a:pt x="2447290" y="1955927"/>
                  </a:lnTo>
                  <a:lnTo>
                    <a:pt x="2462276" y="1900682"/>
                  </a:lnTo>
                  <a:lnTo>
                    <a:pt x="2475992" y="1843913"/>
                  </a:lnTo>
                  <a:lnTo>
                    <a:pt x="2499741" y="1726692"/>
                  </a:lnTo>
                  <a:lnTo>
                    <a:pt x="2518283" y="1604645"/>
                  </a:lnTo>
                  <a:lnTo>
                    <a:pt x="2531618" y="1478788"/>
                  </a:lnTo>
                  <a:lnTo>
                    <a:pt x="2539111" y="1350010"/>
                  </a:lnTo>
                  <a:lnTo>
                    <a:pt x="2541003" y="1218946"/>
                  </a:lnTo>
                  <a:close/>
                </a:path>
              </a:pathLst>
            </a:custGeom>
            <a:solidFill>
              <a:srgbClr val="A6A6A6"/>
            </a:solidFill>
          </p:spPr>
          <p:txBody>
            <a:bodyPr wrap="square" lIns="0" tIns="0" rIns="0" bIns="0" rtlCol="0"/>
            <a:lstStyle/>
            <a:p>
              <a:endParaRPr/>
            </a:p>
          </p:txBody>
        </p:sp>
        <p:pic>
          <p:nvPicPr>
            <p:cNvPr id="46" name="object 46"/>
            <p:cNvPicPr/>
            <p:nvPr/>
          </p:nvPicPr>
          <p:blipFill>
            <a:blip r:embed="rId15" cstate="print"/>
            <a:stretch>
              <a:fillRect/>
            </a:stretch>
          </p:blipFill>
          <p:spPr>
            <a:xfrm>
              <a:off x="5018532" y="3767327"/>
              <a:ext cx="295655" cy="295656"/>
            </a:xfrm>
            <a:prstGeom prst="rect">
              <a:avLst/>
            </a:prstGeom>
          </p:spPr>
        </p:pic>
        <p:pic>
          <p:nvPicPr>
            <p:cNvPr id="47" name="object 47"/>
            <p:cNvPicPr/>
            <p:nvPr/>
          </p:nvPicPr>
          <p:blipFill>
            <a:blip r:embed="rId14" cstate="print"/>
            <a:stretch>
              <a:fillRect/>
            </a:stretch>
          </p:blipFill>
          <p:spPr>
            <a:xfrm>
              <a:off x="6877776" y="5140452"/>
              <a:ext cx="169199" cy="233172"/>
            </a:xfrm>
            <a:prstGeom prst="rect">
              <a:avLst/>
            </a:prstGeom>
          </p:spPr>
        </p:pic>
        <p:pic>
          <p:nvPicPr>
            <p:cNvPr id="48" name="object 48"/>
            <p:cNvPicPr/>
            <p:nvPr/>
          </p:nvPicPr>
          <p:blipFill>
            <a:blip r:embed="rId16" cstate="print"/>
            <a:stretch>
              <a:fillRect/>
            </a:stretch>
          </p:blipFill>
          <p:spPr>
            <a:xfrm>
              <a:off x="7013448" y="5145023"/>
              <a:ext cx="227075" cy="227075"/>
            </a:xfrm>
            <a:prstGeom prst="rect">
              <a:avLst/>
            </a:prstGeom>
          </p:spPr>
        </p:pic>
        <p:pic>
          <p:nvPicPr>
            <p:cNvPr id="49" name="object 49"/>
            <p:cNvPicPr/>
            <p:nvPr/>
          </p:nvPicPr>
          <p:blipFill>
            <a:blip r:embed="rId14" cstate="print"/>
            <a:stretch>
              <a:fillRect/>
            </a:stretch>
          </p:blipFill>
          <p:spPr>
            <a:xfrm>
              <a:off x="6248364" y="5140452"/>
              <a:ext cx="169199" cy="233172"/>
            </a:xfrm>
            <a:prstGeom prst="rect">
              <a:avLst/>
            </a:prstGeom>
          </p:spPr>
        </p:pic>
        <p:pic>
          <p:nvPicPr>
            <p:cNvPr id="50" name="object 50"/>
            <p:cNvPicPr/>
            <p:nvPr/>
          </p:nvPicPr>
          <p:blipFill>
            <a:blip r:embed="rId16" cstate="print"/>
            <a:stretch>
              <a:fillRect/>
            </a:stretch>
          </p:blipFill>
          <p:spPr>
            <a:xfrm>
              <a:off x="6387084" y="5145023"/>
              <a:ext cx="227075" cy="227075"/>
            </a:xfrm>
            <a:prstGeom prst="rect">
              <a:avLst/>
            </a:prstGeom>
          </p:spPr>
        </p:pic>
        <p:sp>
          <p:nvSpPr>
            <p:cNvPr id="51" name="object 51"/>
            <p:cNvSpPr/>
            <p:nvPr/>
          </p:nvSpPr>
          <p:spPr>
            <a:xfrm>
              <a:off x="6595745" y="2600325"/>
              <a:ext cx="643890" cy="2528570"/>
            </a:xfrm>
            <a:custGeom>
              <a:avLst/>
              <a:gdLst/>
              <a:ahLst/>
              <a:cxnLst/>
              <a:rect l="l" t="t" r="r" b="b"/>
              <a:pathLst>
                <a:path w="643890" h="2528570">
                  <a:moveTo>
                    <a:pt x="59435" y="2456307"/>
                  </a:moveTo>
                  <a:lnTo>
                    <a:pt x="0" y="2517394"/>
                  </a:lnTo>
                  <a:lnTo>
                    <a:pt x="84581" y="2528189"/>
                  </a:lnTo>
                  <a:lnTo>
                    <a:pt x="75563" y="2502408"/>
                  </a:lnTo>
                  <a:lnTo>
                    <a:pt x="62102" y="2502408"/>
                  </a:lnTo>
                  <a:lnTo>
                    <a:pt x="57784" y="2490470"/>
                  </a:lnTo>
                  <a:lnTo>
                    <a:pt x="69863" y="2486113"/>
                  </a:lnTo>
                  <a:lnTo>
                    <a:pt x="59435" y="2456307"/>
                  </a:lnTo>
                  <a:close/>
                </a:path>
                <a:path w="643890" h="2528570">
                  <a:moveTo>
                    <a:pt x="69863" y="2486113"/>
                  </a:moveTo>
                  <a:lnTo>
                    <a:pt x="57784" y="2490470"/>
                  </a:lnTo>
                  <a:lnTo>
                    <a:pt x="62102" y="2502408"/>
                  </a:lnTo>
                  <a:lnTo>
                    <a:pt x="74024" y="2498010"/>
                  </a:lnTo>
                  <a:lnTo>
                    <a:pt x="69863" y="2486113"/>
                  </a:lnTo>
                  <a:close/>
                </a:path>
                <a:path w="643890" h="2528570">
                  <a:moveTo>
                    <a:pt x="74024" y="2498010"/>
                  </a:moveTo>
                  <a:lnTo>
                    <a:pt x="62102" y="2502408"/>
                  </a:lnTo>
                  <a:lnTo>
                    <a:pt x="75563" y="2502408"/>
                  </a:lnTo>
                  <a:lnTo>
                    <a:pt x="74024" y="2498010"/>
                  </a:lnTo>
                  <a:close/>
                </a:path>
                <a:path w="643890" h="2528570">
                  <a:moveTo>
                    <a:pt x="33400" y="0"/>
                  </a:moveTo>
                  <a:lnTo>
                    <a:pt x="28955" y="11811"/>
                  </a:lnTo>
                  <a:lnTo>
                    <a:pt x="57403" y="22351"/>
                  </a:lnTo>
                  <a:lnTo>
                    <a:pt x="85471" y="34798"/>
                  </a:lnTo>
                  <a:lnTo>
                    <a:pt x="140334" y="64897"/>
                  </a:lnTo>
                  <a:lnTo>
                    <a:pt x="193166" y="101600"/>
                  </a:lnTo>
                  <a:lnTo>
                    <a:pt x="243966" y="144907"/>
                  </a:lnTo>
                  <a:lnTo>
                    <a:pt x="292480" y="194437"/>
                  </a:lnTo>
                  <a:lnTo>
                    <a:pt x="338454" y="249809"/>
                  </a:lnTo>
                  <a:lnTo>
                    <a:pt x="381761" y="310896"/>
                  </a:lnTo>
                  <a:lnTo>
                    <a:pt x="402335" y="343408"/>
                  </a:lnTo>
                  <a:lnTo>
                    <a:pt x="422275" y="377189"/>
                  </a:lnTo>
                  <a:lnTo>
                    <a:pt x="441325" y="412241"/>
                  </a:lnTo>
                  <a:lnTo>
                    <a:pt x="459612" y="448437"/>
                  </a:lnTo>
                  <a:lnTo>
                    <a:pt x="477138" y="485901"/>
                  </a:lnTo>
                  <a:lnTo>
                    <a:pt x="493902" y="524383"/>
                  </a:lnTo>
                  <a:lnTo>
                    <a:pt x="509777" y="564134"/>
                  </a:lnTo>
                  <a:lnTo>
                    <a:pt x="524763" y="604774"/>
                  </a:lnTo>
                  <a:lnTo>
                    <a:pt x="538733" y="646557"/>
                  </a:lnTo>
                  <a:lnTo>
                    <a:pt x="551941" y="689228"/>
                  </a:lnTo>
                  <a:lnTo>
                    <a:pt x="564260" y="732916"/>
                  </a:lnTo>
                  <a:lnTo>
                    <a:pt x="575563" y="777366"/>
                  </a:lnTo>
                  <a:lnTo>
                    <a:pt x="585851" y="822833"/>
                  </a:lnTo>
                  <a:lnTo>
                    <a:pt x="595122" y="869061"/>
                  </a:lnTo>
                  <a:lnTo>
                    <a:pt x="603503" y="916051"/>
                  </a:lnTo>
                  <a:lnTo>
                    <a:pt x="610615" y="963802"/>
                  </a:lnTo>
                  <a:lnTo>
                    <a:pt x="616838" y="1012317"/>
                  </a:lnTo>
                  <a:lnTo>
                    <a:pt x="621919" y="1060958"/>
                  </a:lnTo>
                  <a:lnTo>
                    <a:pt x="626872" y="1125982"/>
                  </a:lnTo>
                  <a:lnTo>
                    <a:pt x="629920" y="1190498"/>
                  </a:lnTo>
                  <a:lnTo>
                    <a:pt x="630934" y="1254887"/>
                  </a:lnTo>
                  <a:lnTo>
                    <a:pt x="630047" y="1318387"/>
                  </a:lnTo>
                  <a:lnTo>
                    <a:pt x="627379" y="1381379"/>
                  </a:lnTo>
                  <a:lnTo>
                    <a:pt x="622807" y="1443736"/>
                  </a:lnTo>
                  <a:lnTo>
                    <a:pt x="616584" y="1505204"/>
                  </a:lnTo>
                  <a:lnTo>
                    <a:pt x="608456" y="1565783"/>
                  </a:lnTo>
                  <a:lnTo>
                    <a:pt x="598804" y="1625345"/>
                  </a:lnTo>
                  <a:lnTo>
                    <a:pt x="587375" y="1683893"/>
                  </a:lnTo>
                  <a:lnTo>
                    <a:pt x="574294" y="1741170"/>
                  </a:lnTo>
                  <a:lnTo>
                    <a:pt x="559815" y="1797304"/>
                  </a:lnTo>
                  <a:lnTo>
                    <a:pt x="543559" y="1851914"/>
                  </a:lnTo>
                  <a:lnTo>
                    <a:pt x="526033" y="1905127"/>
                  </a:lnTo>
                  <a:lnTo>
                    <a:pt x="506856" y="1956943"/>
                  </a:lnTo>
                  <a:lnTo>
                    <a:pt x="486409" y="2006981"/>
                  </a:lnTo>
                  <a:lnTo>
                    <a:pt x="464565" y="2055368"/>
                  </a:lnTo>
                  <a:lnTo>
                    <a:pt x="441325" y="2101723"/>
                  </a:lnTo>
                  <a:lnTo>
                    <a:pt x="416686" y="2146427"/>
                  </a:lnTo>
                  <a:lnTo>
                    <a:pt x="390905" y="2189099"/>
                  </a:lnTo>
                  <a:lnTo>
                    <a:pt x="363854" y="2229485"/>
                  </a:lnTo>
                  <a:lnTo>
                    <a:pt x="335660" y="2267839"/>
                  </a:lnTo>
                  <a:lnTo>
                    <a:pt x="306324" y="2303907"/>
                  </a:lnTo>
                  <a:lnTo>
                    <a:pt x="275971" y="2337562"/>
                  </a:lnTo>
                  <a:lnTo>
                    <a:pt x="244601" y="2368804"/>
                  </a:lnTo>
                  <a:lnTo>
                    <a:pt x="212089" y="2397506"/>
                  </a:lnTo>
                  <a:lnTo>
                    <a:pt x="178688" y="2423541"/>
                  </a:lnTo>
                  <a:lnTo>
                    <a:pt x="144272" y="2446909"/>
                  </a:lnTo>
                  <a:lnTo>
                    <a:pt x="109093" y="2467356"/>
                  </a:lnTo>
                  <a:lnTo>
                    <a:pt x="73278" y="2484882"/>
                  </a:lnTo>
                  <a:lnTo>
                    <a:pt x="69863" y="2486113"/>
                  </a:lnTo>
                  <a:lnTo>
                    <a:pt x="74024" y="2498010"/>
                  </a:lnTo>
                  <a:lnTo>
                    <a:pt x="114934" y="2478659"/>
                  </a:lnTo>
                  <a:lnTo>
                    <a:pt x="150875" y="2457704"/>
                  </a:lnTo>
                  <a:lnTo>
                    <a:pt x="186054" y="2433828"/>
                  </a:lnTo>
                  <a:lnTo>
                    <a:pt x="220090" y="2407285"/>
                  </a:lnTo>
                  <a:lnTo>
                    <a:pt x="253110" y="2378202"/>
                  </a:lnTo>
                  <a:lnTo>
                    <a:pt x="285114" y="2346452"/>
                  </a:lnTo>
                  <a:lnTo>
                    <a:pt x="315849" y="2312289"/>
                  </a:lnTo>
                  <a:lnTo>
                    <a:pt x="345694" y="2275713"/>
                  </a:lnTo>
                  <a:lnTo>
                    <a:pt x="374141" y="2236978"/>
                  </a:lnTo>
                  <a:lnTo>
                    <a:pt x="401447" y="2196084"/>
                  </a:lnTo>
                  <a:lnTo>
                    <a:pt x="427608" y="2153031"/>
                  </a:lnTo>
                  <a:lnTo>
                    <a:pt x="452374" y="2107946"/>
                  </a:lnTo>
                  <a:lnTo>
                    <a:pt x="475869" y="2060956"/>
                  </a:lnTo>
                  <a:lnTo>
                    <a:pt x="497966" y="2012188"/>
                  </a:lnTo>
                  <a:lnTo>
                    <a:pt x="518668" y="1961642"/>
                  </a:lnTo>
                  <a:lnTo>
                    <a:pt x="537972" y="1909572"/>
                  </a:lnTo>
                  <a:lnTo>
                    <a:pt x="555625" y="1855977"/>
                  </a:lnTo>
                  <a:lnTo>
                    <a:pt x="572007" y="1800860"/>
                  </a:lnTo>
                  <a:lnTo>
                    <a:pt x="586612" y="1744345"/>
                  </a:lnTo>
                  <a:lnTo>
                    <a:pt x="599821" y="1686687"/>
                  </a:lnTo>
                  <a:lnTo>
                    <a:pt x="611251" y="1627758"/>
                  </a:lnTo>
                  <a:lnTo>
                    <a:pt x="621029" y="1567814"/>
                  </a:lnTo>
                  <a:lnTo>
                    <a:pt x="629157" y="1506855"/>
                  </a:lnTo>
                  <a:lnTo>
                    <a:pt x="635507" y="1445006"/>
                  </a:lnTo>
                  <a:lnTo>
                    <a:pt x="640079" y="1382395"/>
                  </a:lnTo>
                  <a:lnTo>
                    <a:pt x="642747" y="1318895"/>
                  </a:lnTo>
                  <a:lnTo>
                    <a:pt x="643633" y="1254760"/>
                  </a:lnTo>
                  <a:lnTo>
                    <a:pt x="642493" y="1190370"/>
                  </a:lnTo>
                  <a:lnTo>
                    <a:pt x="639445" y="1125347"/>
                  </a:lnTo>
                  <a:lnTo>
                    <a:pt x="634491" y="1060069"/>
                  </a:lnTo>
                  <a:lnTo>
                    <a:pt x="629411" y="1011047"/>
                  </a:lnTo>
                  <a:lnTo>
                    <a:pt x="623315" y="962151"/>
                  </a:lnTo>
                  <a:lnTo>
                    <a:pt x="615950" y="914146"/>
                  </a:lnTo>
                  <a:lnTo>
                    <a:pt x="607695" y="866775"/>
                  </a:lnTo>
                  <a:lnTo>
                    <a:pt x="598297" y="820292"/>
                  </a:lnTo>
                  <a:lnTo>
                    <a:pt x="587882" y="774573"/>
                  </a:lnTo>
                  <a:lnTo>
                    <a:pt x="576579" y="729741"/>
                  </a:lnTo>
                  <a:lnTo>
                    <a:pt x="564260" y="685800"/>
                  </a:lnTo>
                  <a:lnTo>
                    <a:pt x="550926" y="642747"/>
                  </a:lnTo>
                  <a:lnTo>
                    <a:pt x="536828" y="600710"/>
                  </a:lnTo>
                  <a:lnTo>
                    <a:pt x="521715" y="559688"/>
                  </a:lnTo>
                  <a:lnTo>
                    <a:pt x="505713" y="519684"/>
                  </a:lnTo>
                  <a:lnTo>
                    <a:pt x="488823" y="480822"/>
                  </a:lnTo>
                  <a:lnTo>
                    <a:pt x="471170" y="443102"/>
                  </a:lnTo>
                  <a:lnTo>
                    <a:pt x="452627" y="406526"/>
                  </a:lnTo>
                  <a:lnTo>
                    <a:pt x="433324" y="371094"/>
                  </a:lnTo>
                  <a:lnTo>
                    <a:pt x="413257" y="336930"/>
                  </a:lnTo>
                  <a:lnTo>
                    <a:pt x="392429" y="304038"/>
                  </a:lnTo>
                  <a:lnTo>
                    <a:pt x="370966" y="272414"/>
                  </a:lnTo>
                  <a:lnTo>
                    <a:pt x="325754" y="213487"/>
                  </a:lnTo>
                  <a:lnTo>
                    <a:pt x="277749" y="160274"/>
                  </a:lnTo>
                  <a:lnTo>
                    <a:pt x="227329" y="113029"/>
                  </a:lnTo>
                  <a:lnTo>
                    <a:pt x="174625" y="72136"/>
                  </a:lnTo>
                  <a:lnTo>
                    <a:pt x="119506" y="37973"/>
                  </a:lnTo>
                  <a:lnTo>
                    <a:pt x="62610" y="10795"/>
                  </a:lnTo>
                  <a:lnTo>
                    <a:pt x="33400" y="0"/>
                  </a:lnTo>
                  <a:close/>
                </a:path>
              </a:pathLst>
            </a:custGeom>
            <a:solidFill>
              <a:srgbClr val="A6A6A6"/>
            </a:solidFill>
          </p:spPr>
          <p:txBody>
            <a:bodyPr wrap="square" lIns="0" tIns="0" rIns="0" bIns="0" rtlCol="0"/>
            <a:lstStyle/>
            <a:p>
              <a:endParaRPr/>
            </a:p>
          </p:txBody>
        </p:sp>
        <p:pic>
          <p:nvPicPr>
            <p:cNvPr id="52" name="object 52"/>
            <p:cNvPicPr/>
            <p:nvPr/>
          </p:nvPicPr>
          <p:blipFill>
            <a:blip r:embed="rId17" cstate="print"/>
            <a:stretch>
              <a:fillRect/>
            </a:stretch>
          </p:blipFill>
          <p:spPr>
            <a:xfrm>
              <a:off x="7876032" y="3736848"/>
              <a:ext cx="469392" cy="326136"/>
            </a:xfrm>
            <a:prstGeom prst="rect">
              <a:avLst/>
            </a:prstGeom>
          </p:spPr>
        </p:pic>
        <p:sp>
          <p:nvSpPr>
            <p:cNvPr id="53" name="object 53"/>
            <p:cNvSpPr/>
            <p:nvPr/>
          </p:nvSpPr>
          <p:spPr>
            <a:xfrm>
              <a:off x="7876032" y="3736848"/>
              <a:ext cx="469900" cy="326390"/>
            </a:xfrm>
            <a:custGeom>
              <a:avLst/>
              <a:gdLst/>
              <a:ahLst/>
              <a:cxnLst/>
              <a:rect l="l" t="t" r="r" b="b"/>
              <a:pathLst>
                <a:path w="469900" h="326389">
                  <a:moveTo>
                    <a:pt x="0" y="326135"/>
                  </a:moveTo>
                  <a:lnTo>
                    <a:pt x="469392" y="326135"/>
                  </a:lnTo>
                  <a:lnTo>
                    <a:pt x="469392" y="0"/>
                  </a:lnTo>
                  <a:lnTo>
                    <a:pt x="0" y="0"/>
                  </a:lnTo>
                  <a:lnTo>
                    <a:pt x="0" y="326135"/>
                  </a:lnTo>
                  <a:close/>
                </a:path>
              </a:pathLst>
            </a:custGeom>
            <a:ln w="6350">
              <a:solidFill>
                <a:srgbClr val="A6A6A6"/>
              </a:solidFill>
            </a:ln>
          </p:spPr>
          <p:txBody>
            <a:bodyPr wrap="square" lIns="0" tIns="0" rIns="0" bIns="0" rtlCol="0"/>
            <a:lstStyle/>
            <a:p>
              <a:endParaRPr/>
            </a:p>
          </p:txBody>
        </p:sp>
        <p:pic>
          <p:nvPicPr>
            <p:cNvPr id="54" name="object 54"/>
            <p:cNvPicPr/>
            <p:nvPr/>
          </p:nvPicPr>
          <p:blipFill>
            <a:blip r:embed="rId18" cstate="print"/>
            <a:stretch>
              <a:fillRect/>
            </a:stretch>
          </p:blipFill>
          <p:spPr>
            <a:xfrm>
              <a:off x="7876032" y="5087111"/>
              <a:ext cx="469392" cy="327659"/>
            </a:xfrm>
            <a:prstGeom prst="rect">
              <a:avLst/>
            </a:prstGeom>
          </p:spPr>
        </p:pic>
        <p:sp>
          <p:nvSpPr>
            <p:cNvPr id="55" name="object 55"/>
            <p:cNvSpPr/>
            <p:nvPr/>
          </p:nvSpPr>
          <p:spPr>
            <a:xfrm>
              <a:off x="7876032" y="5087111"/>
              <a:ext cx="469900" cy="327660"/>
            </a:xfrm>
            <a:custGeom>
              <a:avLst/>
              <a:gdLst/>
              <a:ahLst/>
              <a:cxnLst/>
              <a:rect l="l" t="t" r="r" b="b"/>
              <a:pathLst>
                <a:path w="469900" h="327660">
                  <a:moveTo>
                    <a:pt x="0" y="327659"/>
                  </a:moveTo>
                  <a:lnTo>
                    <a:pt x="469392" y="327659"/>
                  </a:lnTo>
                  <a:lnTo>
                    <a:pt x="469392" y="0"/>
                  </a:lnTo>
                  <a:lnTo>
                    <a:pt x="0" y="0"/>
                  </a:lnTo>
                  <a:lnTo>
                    <a:pt x="0" y="327659"/>
                  </a:lnTo>
                  <a:close/>
                </a:path>
              </a:pathLst>
            </a:custGeom>
            <a:ln w="6350">
              <a:solidFill>
                <a:srgbClr val="A6A6A6"/>
              </a:solidFill>
            </a:ln>
          </p:spPr>
          <p:txBody>
            <a:bodyPr wrap="square" lIns="0" tIns="0" rIns="0" bIns="0" rtlCol="0"/>
            <a:lstStyle/>
            <a:p>
              <a:endParaRPr/>
            </a:p>
          </p:txBody>
        </p:sp>
        <p:pic>
          <p:nvPicPr>
            <p:cNvPr id="56" name="object 56"/>
            <p:cNvPicPr/>
            <p:nvPr/>
          </p:nvPicPr>
          <p:blipFill>
            <a:blip r:embed="rId19" cstate="print"/>
            <a:stretch>
              <a:fillRect/>
            </a:stretch>
          </p:blipFill>
          <p:spPr>
            <a:xfrm>
              <a:off x="7917180" y="5122164"/>
              <a:ext cx="469392" cy="327660"/>
            </a:xfrm>
            <a:prstGeom prst="rect">
              <a:avLst/>
            </a:prstGeom>
          </p:spPr>
        </p:pic>
        <p:sp>
          <p:nvSpPr>
            <p:cNvPr id="57" name="object 57"/>
            <p:cNvSpPr/>
            <p:nvPr/>
          </p:nvSpPr>
          <p:spPr>
            <a:xfrm>
              <a:off x="7917180" y="5122164"/>
              <a:ext cx="469900" cy="327660"/>
            </a:xfrm>
            <a:custGeom>
              <a:avLst/>
              <a:gdLst/>
              <a:ahLst/>
              <a:cxnLst/>
              <a:rect l="l" t="t" r="r" b="b"/>
              <a:pathLst>
                <a:path w="469900" h="327660">
                  <a:moveTo>
                    <a:pt x="0" y="327660"/>
                  </a:moveTo>
                  <a:lnTo>
                    <a:pt x="469392" y="327660"/>
                  </a:lnTo>
                  <a:lnTo>
                    <a:pt x="469392" y="0"/>
                  </a:lnTo>
                  <a:lnTo>
                    <a:pt x="0" y="0"/>
                  </a:lnTo>
                  <a:lnTo>
                    <a:pt x="0" y="327660"/>
                  </a:lnTo>
                  <a:close/>
                </a:path>
              </a:pathLst>
            </a:custGeom>
            <a:ln w="6350">
              <a:solidFill>
                <a:srgbClr val="A6A6A6"/>
              </a:solidFill>
            </a:ln>
          </p:spPr>
          <p:txBody>
            <a:bodyPr wrap="square" lIns="0" tIns="0" rIns="0" bIns="0" rtlCol="0"/>
            <a:lstStyle/>
            <a:p>
              <a:endParaRPr/>
            </a:p>
          </p:txBody>
        </p:sp>
        <p:pic>
          <p:nvPicPr>
            <p:cNvPr id="58" name="object 58"/>
            <p:cNvPicPr/>
            <p:nvPr/>
          </p:nvPicPr>
          <p:blipFill>
            <a:blip r:embed="rId20" cstate="print"/>
            <a:stretch>
              <a:fillRect/>
            </a:stretch>
          </p:blipFill>
          <p:spPr>
            <a:xfrm>
              <a:off x="7955280" y="5158739"/>
              <a:ext cx="467868" cy="327660"/>
            </a:xfrm>
            <a:prstGeom prst="rect">
              <a:avLst/>
            </a:prstGeom>
          </p:spPr>
        </p:pic>
        <p:sp>
          <p:nvSpPr>
            <p:cNvPr id="59" name="object 59"/>
            <p:cNvSpPr/>
            <p:nvPr/>
          </p:nvSpPr>
          <p:spPr>
            <a:xfrm>
              <a:off x="7955280" y="5158739"/>
              <a:ext cx="467995" cy="327660"/>
            </a:xfrm>
            <a:custGeom>
              <a:avLst/>
              <a:gdLst/>
              <a:ahLst/>
              <a:cxnLst/>
              <a:rect l="l" t="t" r="r" b="b"/>
              <a:pathLst>
                <a:path w="467995" h="327660">
                  <a:moveTo>
                    <a:pt x="0" y="327660"/>
                  </a:moveTo>
                  <a:lnTo>
                    <a:pt x="467868" y="327660"/>
                  </a:lnTo>
                  <a:lnTo>
                    <a:pt x="467868" y="0"/>
                  </a:lnTo>
                  <a:lnTo>
                    <a:pt x="0" y="0"/>
                  </a:lnTo>
                  <a:lnTo>
                    <a:pt x="0" y="327660"/>
                  </a:lnTo>
                  <a:close/>
                </a:path>
              </a:pathLst>
            </a:custGeom>
            <a:ln w="6350">
              <a:solidFill>
                <a:srgbClr val="A6A6A6"/>
              </a:solidFill>
            </a:ln>
          </p:spPr>
          <p:txBody>
            <a:bodyPr wrap="square" lIns="0" tIns="0" rIns="0" bIns="0" rtlCol="0"/>
            <a:lstStyle/>
            <a:p>
              <a:endParaRPr/>
            </a:p>
          </p:txBody>
        </p:sp>
        <p:pic>
          <p:nvPicPr>
            <p:cNvPr id="60" name="object 60"/>
            <p:cNvPicPr/>
            <p:nvPr/>
          </p:nvPicPr>
          <p:blipFill>
            <a:blip r:embed="rId21" cstate="print"/>
            <a:stretch>
              <a:fillRect/>
            </a:stretch>
          </p:blipFill>
          <p:spPr>
            <a:xfrm>
              <a:off x="7876032" y="2418588"/>
              <a:ext cx="469392" cy="327660"/>
            </a:xfrm>
            <a:prstGeom prst="rect">
              <a:avLst/>
            </a:prstGeom>
          </p:spPr>
        </p:pic>
        <p:sp>
          <p:nvSpPr>
            <p:cNvPr id="61" name="object 61"/>
            <p:cNvSpPr/>
            <p:nvPr/>
          </p:nvSpPr>
          <p:spPr>
            <a:xfrm>
              <a:off x="7876032" y="2418588"/>
              <a:ext cx="469900" cy="327660"/>
            </a:xfrm>
            <a:custGeom>
              <a:avLst/>
              <a:gdLst/>
              <a:ahLst/>
              <a:cxnLst/>
              <a:rect l="l" t="t" r="r" b="b"/>
              <a:pathLst>
                <a:path w="469900" h="327660">
                  <a:moveTo>
                    <a:pt x="0" y="327660"/>
                  </a:moveTo>
                  <a:lnTo>
                    <a:pt x="469392" y="327660"/>
                  </a:lnTo>
                  <a:lnTo>
                    <a:pt x="469392" y="0"/>
                  </a:lnTo>
                  <a:lnTo>
                    <a:pt x="0" y="0"/>
                  </a:lnTo>
                  <a:lnTo>
                    <a:pt x="0" y="327660"/>
                  </a:lnTo>
                  <a:close/>
                </a:path>
              </a:pathLst>
            </a:custGeom>
            <a:ln w="6350">
              <a:solidFill>
                <a:srgbClr val="A6A6A6"/>
              </a:solidFill>
            </a:ln>
          </p:spPr>
          <p:txBody>
            <a:bodyPr wrap="square" lIns="0" tIns="0" rIns="0" bIns="0" rtlCol="0"/>
            <a:lstStyle/>
            <a:p>
              <a:endParaRPr/>
            </a:p>
          </p:txBody>
        </p:sp>
        <p:pic>
          <p:nvPicPr>
            <p:cNvPr id="62" name="object 62"/>
            <p:cNvPicPr/>
            <p:nvPr/>
          </p:nvPicPr>
          <p:blipFill>
            <a:blip r:embed="rId22" cstate="print"/>
            <a:stretch>
              <a:fillRect/>
            </a:stretch>
          </p:blipFill>
          <p:spPr>
            <a:xfrm>
              <a:off x="7917180" y="2453640"/>
              <a:ext cx="469392" cy="327660"/>
            </a:xfrm>
            <a:prstGeom prst="rect">
              <a:avLst/>
            </a:prstGeom>
          </p:spPr>
        </p:pic>
        <p:sp>
          <p:nvSpPr>
            <p:cNvPr id="63" name="object 63"/>
            <p:cNvSpPr/>
            <p:nvPr/>
          </p:nvSpPr>
          <p:spPr>
            <a:xfrm>
              <a:off x="7917180" y="2453640"/>
              <a:ext cx="469900" cy="327660"/>
            </a:xfrm>
            <a:custGeom>
              <a:avLst/>
              <a:gdLst/>
              <a:ahLst/>
              <a:cxnLst/>
              <a:rect l="l" t="t" r="r" b="b"/>
              <a:pathLst>
                <a:path w="469900" h="327660">
                  <a:moveTo>
                    <a:pt x="0" y="327660"/>
                  </a:moveTo>
                  <a:lnTo>
                    <a:pt x="469392" y="327660"/>
                  </a:lnTo>
                  <a:lnTo>
                    <a:pt x="469392" y="0"/>
                  </a:lnTo>
                  <a:lnTo>
                    <a:pt x="0" y="0"/>
                  </a:lnTo>
                  <a:lnTo>
                    <a:pt x="0" y="327660"/>
                  </a:lnTo>
                  <a:close/>
                </a:path>
              </a:pathLst>
            </a:custGeom>
            <a:ln w="6350">
              <a:solidFill>
                <a:srgbClr val="A6A6A6"/>
              </a:solidFill>
            </a:ln>
          </p:spPr>
          <p:txBody>
            <a:bodyPr wrap="square" lIns="0" tIns="0" rIns="0" bIns="0" rtlCol="0"/>
            <a:lstStyle/>
            <a:p>
              <a:endParaRPr/>
            </a:p>
          </p:txBody>
        </p:sp>
        <p:pic>
          <p:nvPicPr>
            <p:cNvPr id="64" name="object 64"/>
            <p:cNvPicPr/>
            <p:nvPr/>
          </p:nvPicPr>
          <p:blipFill>
            <a:blip r:embed="rId23" cstate="print"/>
            <a:stretch>
              <a:fillRect/>
            </a:stretch>
          </p:blipFill>
          <p:spPr>
            <a:xfrm>
              <a:off x="7955280" y="2491740"/>
              <a:ext cx="467868" cy="326136"/>
            </a:xfrm>
            <a:prstGeom prst="rect">
              <a:avLst/>
            </a:prstGeom>
          </p:spPr>
        </p:pic>
        <p:sp>
          <p:nvSpPr>
            <p:cNvPr id="65" name="object 65"/>
            <p:cNvSpPr/>
            <p:nvPr/>
          </p:nvSpPr>
          <p:spPr>
            <a:xfrm>
              <a:off x="7955280" y="2491740"/>
              <a:ext cx="467995" cy="326390"/>
            </a:xfrm>
            <a:custGeom>
              <a:avLst/>
              <a:gdLst/>
              <a:ahLst/>
              <a:cxnLst/>
              <a:rect l="l" t="t" r="r" b="b"/>
              <a:pathLst>
                <a:path w="467995" h="326389">
                  <a:moveTo>
                    <a:pt x="0" y="326136"/>
                  </a:moveTo>
                  <a:lnTo>
                    <a:pt x="467868" y="326136"/>
                  </a:lnTo>
                  <a:lnTo>
                    <a:pt x="467868" y="0"/>
                  </a:lnTo>
                  <a:lnTo>
                    <a:pt x="0" y="0"/>
                  </a:lnTo>
                  <a:lnTo>
                    <a:pt x="0" y="326136"/>
                  </a:lnTo>
                  <a:close/>
                </a:path>
              </a:pathLst>
            </a:custGeom>
            <a:ln w="6350">
              <a:solidFill>
                <a:srgbClr val="A6A6A6"/>
              </a:solidFill>
            </a:ln>
          </p:spPr>
          <p:txBody>
            <a:bodyPr wrap="square" lIns="0" tIns="0" rIns="0" bIns="0" rtlCol="0"/>
            <a:lstStyle/>
            <a:p>
              <a:endParaRPr/>
            </a:p>
          </p:txBody>
        </p:sp>
        <p:sp>
          <p:nvSpPr>
            <p:cNvPr id="66" name="object 66"/>
            <p:cNvSpPr/>
            <p:nvPr/>
          </p:nvSpPr>
          <p:spPr>
            <a:xfrm>
              <a:off x="8358759" y="2783459"/>
              <a:ext cx="284480" cy="2335530"/>
            </a:xfrm>
            <a:custGeom>
              <a:avLst/>
              <a:gdLst/>
              <a:ahLst/>
              <a:cxnLst/>
              <a:rect l="l" t="t" r="r" b="b"/>
              <a:pathLst>
                <a:path w="284479" h="2335529">
                  <a:moveTo>
                    <a:pt x="109483" y="66795"/>
                  </a:moveTo>
                  <a:lnTo>
                    <a:pt x="97898" y="72078"/>
                  </a:lnTo>
                  <a:lnTo>
                    <a:pt x="99568" y="75818"/>
                  </a:lnTo>
                  <a:lnTo>
                    <a:pt x="110236" y="101600"/>
                  </a:lnTo>
                  <a:lnTo>
                    <a:pt x="130429" y="155955"/>
                  </a:lnTo>
                  <a:lnTo>
                    <a:pt x="149479" y="213105"/>
                  </a:lnTo>
                  <a:lnTo>
                    <a:pt x="167386" y="273050"/>
                  </a:lnTo>
                  <a:lnTo>
                    <a:pt x="183896" y="335914"/>
                  </a:lnTo>
                  <a:lnTo>
                    <a:pt x="199390" y="401065"/>
                  </a:lnTo>
                  <a:lnTo>
                    <a:pt x="213233" y="468629"/>
                  </a:lnTo>
                  <a:lnTo>
                    <a:pt x="235076" y="596773"/>
                  </a:lnTo>
                  <a:lnTo>
                    <a:pt x="251714" y="727582"/>
                  </a:lnTo>
                  <a:lnTo>
                    <a:pt x="263271" y="860297"/>
                  </a:lnTo>
                  <a:lnTo>
                    <a:pt x="269748" y="994028"/>
                  </a:lnTo>
                  <a:lnTo>
                    <a:pt x="271520" y="1128014"/>
                  </a:lnTo>
                  <a:lnTo>
                    <a:pt x="268477" y="1260347"/>
                  </a:lnTo>
                  <a:lnTo>
                    <a:pt x="260604" y="1391158"/>
                  </a:lnTo>
                  <a:lnTo>
                    <a:pt x="248412" y="1519301"/>
                  </a:lnTo>
                  <a:lnTo>
                    <a:pt x="231648" y="1643379"/>
                  </a:lnTo>
                  <a:lnTo>
                    <a:pt x="210693" y="1762886"/>
                  </a:lnTo>
                  <a:lnTo>
                    <a:pt x="198500" y="1820671"/>
                  </a:lnTo>
                  <a:lnTo>
                    <a:pt x="185420" y="1876805"/>
                  </a:lnTo>
                  <a:lnTo>
                    <a:pt x="171196" y="1931289"/>
                  </a:lnTo>
                  <a:lnTo>
                    <a:pt x="156083" y="1984120"/>
                  </a:lnTo>
                  <a:lnTo>
                    <a:pt x="139826" y="2034793"/>
                  </a:lnTo>
                  <a:lnTo>
                    <a:pt x="122682" y="2083689"/>
                  </a:lnTo>
                  <a:lnTo>
                    <a:pt x="104521" y="2130424"/>
                  </a:lnTo>
                  <a:lnTo>
                    <a:pt x="85471" y="2174874"/>
                  </a:lnTo>
                  <a:lnTo>
                    <a:pt x="65532" y="2216911"/>
                  </a:lnTo>
                  <a:lnTo>
                    <a:pt x="44576" y="2256535"/>
                  </a:lnTo>
                  <a:lnTo>
                    <a:pt x="22860" y="2293620"/>
                  </a:lnTo>
                  <a:lnTo>
                    <a:pt x="0" y="2328164"/>
                  </a:lnTo>
                  <a:lnTo>
                    <a:pt x="10541" y="2335148"/>
                  </a:lnTo>
                  <a:lnTo>
                    <a:pt x="33400" y="2300604"/>
                  </a:lnTo>
                  <a:lnTo>
                    <a:pt x="55625" y="2263013"/>
                  </a:lnTo>
                  <a:lnTo>
                    <a:pt x="76708" y="2222880"/>
                  </a:lnTo>
                  <a:lnTo>
                    <a:pt x="97027" y="2180209"/>
                  </a:lnTo>
                  <a:lnTo>
                    <a:pt x="116205" y="2135378"/>
                  </a:lnTo>
                  <a:lnTo>
                    <a:pt x="134493" y="2088260"/>
                  </a:lnTo>
                  <a:lnTo>
                    <a:pt x="151765" y="2039111"/>
                  </a:lnTo>
                  <a:lnTo>
                    <a:pt x="168148" y="1987930"/>
                  </a:lnTo>
                  <a:lnTo>
                    <a:pt x="183515" y="1934845"/>
                  </a:lnTo>
                  <a:lnTo>
                    <a:pt x="197739" y="1880108"/>
                  </a:lnTo>
                  <a:lnTo>
                    <a:pt x="210820" y="1823592"/>
                  </a:lnTo>
                  <a:lnTo>
                    <a:pt x="223139" y="1765553"/>
                  </a:lnTo>
                  <a:lnTo>
                    <a:pt x="244221" y="1645665"/>
                  </a:lnTo>
                  <a:lnTo>
                    <a:pt x="260985" y="1520952"/>
                  </a:lnTo>
                  <a:lnTo>
                    <a:pt x="273304" y="1392427"/>
                  </a:lnTo>
                  <a:lnTo>
                    <a:pt x="281177" y="1261109"/>
                  </a:lnTo>
                  <a:lnTo>
                    <a:pt x="284222" y="1127759"/>
                  </a:lnTo>
                  <a:lnTo>
                    <a:pt x="282448" y="993901"/>
                  </a:lnTo>
                  <a:lnTo>
                    <a:pt x="275844" y="859789"/>
                  </a:lnTo>
                  <a:lnTo>
                    <a:pt x="264414" y="726566"/>
                  </a:lnTo>
                  <a:lnTo>
                    <a:pt x="247650" y="595121"/>
                  </a:lnTo>
                  <a:lnTo>
                    <a:pt x="225806" y="466598"/>
                  </a:lnTo>
                  <a:lnTo>
                    <a:pt x="211709" y="398525"/>
                  </a:lnTo>
                  <a:lnTo>
                    <a:pt x="196342" y="332866"/>
                  </a:lnTo>
                  <a:lnTo>
                    <a:pt x="179577" y="269748"/>
                  </a:lnTo>
                  <a:lnTo>
                    <a:pt x="161671" y="209295"/>
                  </a:lnTo>
                  <a:lnTo>
                    <a:pt x="142367" y="151764"/>
                  </a:lnTo>
                  <a:lnTo>
                    <a:pt x="122047" y="97154"/>
                  </a:lnTo>
                  <a:lnTo>
                    <a:pt x="111379" y="70992"/>
                  </a:lnTo>
                  <a:lnTo>
                    <a:pt x="109483" y="66795"/>
                  </a:lnTo>
                  <a:close/>
                </a:path>
                <a:path w="284479" h="2335529">
                  <a:moveTo>
                    <a:pt x="72136" y="0"/>
                  </a:moveTo>
                  <a:lnTo>
                    <a:pt x="69088" y="85216"/>
                  </a:lnTo>
                  <a:lnTo>
                    <a:pt x="97898" y="72078"/>
                  </a:lnTo>
                  <a:lnTo>
                    <a:pt x="92710" y="60451"/>
                  </a:lnTo>
                  <a:lnTo>
                    <a:pt x="104267" y="55244"/>
                  </a:lnTo>
                  <a:lnTo>
                    <a:pt x="134809" y="55244"/>
                  </a:lnTo>
                  <a:lnTo>
                    <a:pt x="138430" y="53593"/>
                  </a:lnTo>
                  <a:lnTo>
                    <a:pt x="72136" y="0"/>
                  </a:lnTo>
                  <a:close/>
                </a:path>
                <a:path w="284479" h="2335529">
                  <a:moveTo>
                    <a:pt x="104267" y="55244"/>
                  </a:moveTo>
                  <a:lnTo>
                    <a:pt x="92710" y="60451"/>
                  </a:lnTo>
                  <a:lnTo>
                    <a:pt x="97898" y="72078"/>
                  </a:lnTo>
                  <a:lnTo>
                    <a:pt x="109483" y="66795"/>
                  </a:lnTo>
                  <a:lnTo>
                    <a:pt x="104267" y="55244"/>
                  </a:lnTo>
                  <a:close/>
                </a:path>
                <a:path w="284479" h="2335529">
                  <a:moveTo>
                    <a:pt x="134809" y="55244"/>
                  </a:moveTo>
                  <a:lnTo>
                    <a:pt x="104267" y="55244"/>
                  </a:lnTo>
                  <a:lnTo>
                    <a:pt x="109483" y="66795"/>
                  </a:lnTo>
                  <a:lnTo>
                    <a:pt x="134809" y="55244"/>
                  </a:lnTo>
                  <a:close/>
                </a:path>
              </a:pathLst>
            </a:custGeom>
            <a:solidFill>
              <a:srgbClr val="A6A6A6"/>
            </a:solidFill>
          </p:spPr>
          <p:txBody>
            <a:bodyPr wrap="square" lIns="0" tIns="0" rIns="0" bIns="0" rtlCol="0"/>
            <a:lstStyle/>
            <a:p>
              <a:endParaRPr/>
            </a:p>
          </p:txBody>
        </p:sp>
        <p:pic>
          <p:nvPicPr>
            <p:cNvPr id="67" name="object 67"/>
            <p:cNvPicPr/>
            <p:nvPr/>
          </p:nvPicPr>
          <p:blipFill>
            <a:blip r:embed="rId24" cstate="print"/>
            <a:stretch>
              <a:fillRect/>
            </a:stretch>
          </p:blipFill>
          <p:spPr>
            <a:xfrm>
              <a:off x="8561832" y="3767327"/>
              <a:ext cx="169164" cy="170687"/>
            </a:xfrm>
            <a:prstGeom prst="rect">
              <a:avLst/>
            </a:prstGeom>
          </p:spPr>
        </p:pic>
        <p:sp>
          <p:nvSpPr>
            <p:cNvPr id="68" name="object 68"/>
            <p:cNvSpPr/>
            <p:nvPr/>
          </p:nvSpPr>
          <p:spPr>
            <a:xfrm>
              <a:off x="8307578" y="4038473"/>
              <a:ext cx="172085" cy="1045844"/>
            </a:xfrm>
            <a:custGeom>
              <a:avLst/>
              <a:gdLst/>
              <a:ahLst/>
              <a:cxnLst/>
              <a:rect l="l" t="t" r="r" b="b"/>
              <a:pathLst>
                <a:path w="172084" h="1045845">
                  <a:moveTo>
                    <a:pt x="89257" y="65829"/>
                  </a:moveTo>
                  <a:lnTo>
                    <a:pt x="77876" y="71382"/>
                  </a:lnTo>
                  <a:lnTo>
                    <a:pt x="87375" y="92837"/>
                  </a:lnTo>
                  <a:lnTo>
                    <a:pt x="99314" y="124332"/>
                  </a:lnTo>
                  <a:lnTo>
                    <a:pt x="120142" y="189229"/>
                  </a:lnTo>
                  <a:lnTo>
                    <a:pt x="136398" y="256158"/>
                  </a:lnTo>
                  <a:lnTo>
                    <a:pt x="148336" y="324612"/>
                  </a:lnTo>
                  <a:lnTo>
                    <a:pt x="155955" y="394334"/>
                  </a:lnTo>
                  <a:lnTo>
                    <a:pt x="159385" y="464438"/>
                  </a:lnTo>
                  <a:lnTo>
                    <a:pt x="159375" y="499871"/>
                  </a:lnTo>
                  <a:lnTo>
                    <a:pt x="156337" y="569594"/>
                  </a:lnTo>
                  <a:lnTo>
                    <a:pt x="149098" y="638937"/>
                  </a:lnTo>
                  <a:lnTo>
                    <a:pt x="137668" y="707008"/>
                  </a:lnTo>
                  <a:lnTo>
                    <a:pt x="121920" y="773557"/>
                  </a:lnTo>
                  <a:lnTo>
                    <a:pt x="102107" y="837691"/>
                  </a:lnTo>
                  <a:lnTo>
                    <a:pt x="78104" y="899287"/>
                  </a:lnTo>
                  <a:lnTo>
                    <a:pt x="50038" y="957579"/>
                  </a:lnTo>
                  <a:lnTo>
                    <a:pt x="17779" y="1012063"/>
                  </a:lnTo>
                  <a:lnTo>
                    <a:pt x="0" y="1038097"/>
                  </a:lnTo>
                  <a:lnTo>
                    <a:pt x="10541" y="1045337"/>
                  </a:lnTo>
                  <a:lnTo>
                    <a:pt x="45212" y="991996"/>
                  </a:lnTo>
                  <a:lnTo>
                    <a:pt x="75946" y="934593"/>
                  </a:lnTo>
                  <a:lnTo>
                    <a:pt x="102362" y="873759"/>
                  </a:lnTo>
                  <a:lnTo>
                    <a:pt x="124587" y="809878"/>
                  </a:lnTo>
                  <a:lnTo>
                    <a:pt x="142621" y="743712"/>
                  </a:lnTo>
                  <a:lnTo>
                    <a:pt x="156337" y="675513"/>
                  </a:lnTo>
                  <a:lnTo>
                    <a:pt x="165862" y="605916"/>
                  </a:lnTo>
                  <a:lnTo>
                    <a:pt x="171196" y="535304"/>
                  </a:lnTo>
                  <a:lnTo>
                    <a:pt x="172085" y="499871"/>
                  </a:lnTo>
                  <a:lnTo>
                    <a:pt x="172085" y="464438"/>
                  </a:lnTo>
                  <a:lnTo>
                    <a:pt x="168655" y="393445"/>
                  </a:lnTo>
                  <a:lnTo>
                    <a:pt x="160908" y="323088"/>
                  </a:lnTo>
                  <a:lnTo>
                    <a:pt x="148844" y="253745"/>
                  </a:lnTo>
                  <a:lnTo>
                    <a:pt x="132333" y="185927"/>
                  </a:lnTo>
                  <a:lnTo>
                    <a:pt x="111378" y="120268"/>
                  </a:lnTo>
                  <a:lnTo>
                    <a:pt x="99314" y="88391"/>
                  </a:lnTo>
                  <a:lnTo>
                    <a:pt x="89257" y="65829"/>
                  </a:lnTo>
                  <a:close/>
                </a:path>
                <a:path w="172084" h="1045845">
                  <a:moveTo>
                    <a:pt x="50546" y="0"/>
                  </a:moveTo>
                  <a:lnTo>
                    <a:pt x="49783" y="85089"/>
                  </a:lnTo>
                  <a:lnTo>
                    <a:pt x="77876" y="71382"/>
                  </a:lnTo>
                  <a:lnTo>
                    <a:pt x="72644" y="59562"/>
                  </a:lnTo>
                  <a:lnTo>
                    <a:pt x="84200" y="54482"/>
                  </a:lnTo>
                  <a:lnTo>
                    <a:pt x="112510" y="54482"/>
                  </a:lnTo>
                  <a:lnTo>
                    <a:pt x="118237" y="51688"/>
                  </a:lnTo>
                  <a:lnTo>
                    <a:pt x="50546" y="0"/>
                  </a:lnTo>
                  <a:close/>
                </a:path>
                <a:path w="172084" h="1045845">
                  <a:moveTo>
                    <a:pt x="84200" y="54482"/>
                  </a:moveTo>
                  <a:lnTo>
                    <a:pt x="72644" y="59562"/>
                  </a:lnTo>
                  <a:lnTo>
                    <a:pt x="77876" y="71382"/>
                  </a:lnTo>
                  <a:lnTo>
                    <a:pt x="89257" y="65829"/>
                  </a:lnTo>
                  <a:lnTo>
                    <a:pt x="84200" y="54482"/>
                  </a:lnTo>
                  <a:close/>
                </a:path>
                <a:path w="172084" h="1045845">
                  <a:moveTo>
                    <a:pt x="112510" y="54482"/>
                  </a:moveTo>
                  <a:lnTo>
                    <a:pt x="84200" y="54482"/>
                  </a:lnTo>
                  <a:lnTo>
                    <a:pt x="89257" y="65829"/>
                  </a:lnTo>
                  <a:lnTo>
                    <a:pt x="112510" y="54482"/>
                  </a:lnTo>
                  <a:close/>
                </a:path>
              </a:pathLst>
            </a:custGeom>
            <a:solidFill>
              <a:srgbClr val="A6A6A6"/>
            </a:solidFill>
          </p:spPr>
          <p:txBody>
            <a:bodyPr wrap="square" lIns="0" tIns="0" rIns="0" bIns="0" rtlCol="0"/>
            <a:lstStyle/>
            <a:p>
              <a:endParaRPr/>
            </a:p>
          </p:txBody>
        </p:sp>
        <p:pic>
          <p:nvPicPr>
            <p:cNvPr id="69" name="object 69"/>
            <p:cNvPicPr/>
            <p:nvPr/>
          </p:nvPicPr>
          <p:blipFill>
            <a:blip r:embed="rId25" cstate="print"/>
            <a:stretch>
              <a:fillRect/>
            </a:stretch>
          </p:blipFill>
          <p:spPr>
            <a:xfrm>
              <a:off x="8386572" y="4427220"/>
              <a:ext cx="169163" cy="169163"/>
            </a:xfrm>
            <a:prstGeom prst="rect">
              <a:avLst/>
            </a:prstGeom>
          </p:spPr>
        </p:pic>
        <p:pic>
          <p:nvPicPr>
            <p:cNvPr id="70" name="object 70"/>
            <p:cNvPicPr/>
            <p:nvPr/>
          </p:nvPicPr>
          <p:blipFill>
            <a:blip r:embed="rId24" cstate="print"/>
            <a:stretch>
              <a:fillRect/>
            </a:stretch>
          </p:blipFill>
          <p:spPr>
            <a:xfrm>
              <a:off x="8069580" y="5222748"/>
              <a:ext cx="170688" cy="170687"/>
            </a:xfrm>
            <a:prstGeom prst="rect">
              <a:avLst/>
            </a:prstGeom>
          </p:spPr>
        </p:pic>
        <p:pic>
          <p:nvPicPr>
            <p:cNvPr id="71" name="object 71"/>
            <p:cNvPicPr/>
            <p:nvPr/>
          </p:nvPicPr>
          <p:blipFill>
            <a:blip r:embed="rId24" cstate="print"/>
            <a:stretch>
              <a:fillRect/>
            </a:stretch>
          </p:blipFill>
          <p:spPr>
            <a:xfrm>
              <a:off x="8066532" y="3829812"/>
              <a:ext cx="170688" cy="169163"/>
            </a:xfrm>
            <a:prstGeom prst="rect">
              <a:avLst/>
            </a:prstGeom>
          </p:spPr>
        </p:pic>
        <p:pic>
          <p:nvPicPr>
            <p:cNvPr id="72" name="object 72"/>
            <p:cNvPicPr/>
            <p:nvPr/>
          </p:nvPicPr>
          <p:blipFill>
            <a:blip r:embed="rId24" cstate="print"/>
            <a:stretch>
              <a:fillRect/>
            </a:stretch>
          </p:blipFill>
          <p:spPr>
            <a:xfrm>
              <a:off x="8066532" y="2575560"/>
              <a:ext cx="170688" cy="170687"/>
            </a:xfrm>
            <a:prstGeom prst="rect">
              <a:avLst/>
            </a:prstGeom>
          </p:spPr>
        </p:pic>
        <p:pic>
          <p:nvPicPr>
            <p:cNvPr id="73" name="object 73"/>
            <p:cNvPicPr/>
            <p:nvPr/>
          </p:nvPicPr>
          <p:blipFill>
            <a:blip r:embed="rId26" cstate="print"/>
            <a:stretch>
              <a:fillRect/>
            </a:stretch>
          </p:blipFill>
          <p:spPr>
            <a:xfrm>
              <a:off x="7559039" y="3767327"/>
              <a:ext cx="295655" cy="295656"/>
            </a:xfrm>
            <a:prstGeom prst="rect">
              <a:avLst/>
            </a:prstGeom>
          </p:spPr>
        </p:pic>
        <p:pic>
          <p:nvPicPr>
            <p:cNvPr id="74" name="object 74"/>
            <p:cNvPicPr/>
            <p:nvPr/>
          </p:nvPicPr>
          <p:blipFill>
            <a:blip r:embed="rId26" cstate="print"/>
            <a:stretch>
              <a:fillRect/>
            </a:stretch>
          </p:blipFill>
          <p:spPr>
            <a:xfrm>
              <a:off x="7075932" y="3756660"/>
              <a:ext cx="295655" cy="295656"/>
            </a:xfrm>
            <a:prstGeom prst="rect">
              <a:avLst/>
            </a:prstGeom>
          </p:spPr>
        </p:pic>
        <p:pic>
          <p:nvPicPr>
            <p:cNvPr id="75" name="object 75"/>
            <p:cNvPicPr/>
            <p:nvPr/>
          </p:nvPicPr>
          <p:blipFill>
            <a:blip r:embed="rId27" cstate="print"/>
            <a:stretch>
              <a:fillRect/>
            </a:stretch>
          </p:blipFill>
          <p:spPr>
            <a:xfrm>
              <a:off x="5155692" y="2904744"/>
              <a:ext cx="214884" cy="216408"/>
            </a:xfrm>
            <a:prstGeom prst="rect">
              <a:avLst/>
            </a:prstGeom>
          </p:spPr>
        </p:pic>
        <p:pic>
          <p:nvPicPr>
            <p:cNvPr id="76" name="object 76"/>
            <p:cNvPicPr/>
            <p:nvPr/>
          </p:nvPicPr>
          <p:blipFill>
            <a:blip r:embed="rId27" cstate="print"/>
            <a:stretch>
              <a:fillRect/>
            </a:stretch>
          </p:blipFill>
          <p:spPr>
            <a:xfrm>
              <a:off x="7459980" y="2904744"/>
              <a:ext cx="214883" cy="216408"/>
            </a:xfrm>
            <a:prstGeom prst="rect">
              <a:avLst/>
            </a:prstGeom>
          </p:spPr>
        </p:pic>
        <p:pic>
          <p:nvPicPr>
            <p:cNvPr id="77" name="object 77"/>
            <p:cNvPicPr/>
            <p:nvPr/>
          </p:nvPicPr>
          <p:blipFill>
            <a:blip r:embed="rId27" cstate="print"/>
            <a:stretch>
              <a:fillRect/>
            </a:stretch>
          </p:blipFill>
          <p:spPr>
            <a:xfrm>
              <a:off x="7040880" y="2926080"/>
              <a:ext cx="214883" cy="214884"/>
            </a:xfrm>
            <a:prstGeom prst="rect">
              <a:avLst/>
            </a:prstGeom>
          </p:spPr>
        </p:pic>
        <p:pic>
          <p:nvPicPr>
            <p:cNvPr id="78" name="object 78"/>
            <p:cNvPicPr/>
            <p:nvPr/>
          </p:nvPicPr>
          <p:blipFill>
            <a:blip r:embed="rId27" cstate="print"/>
            <a:stretch>
              <a:fillRect/>
            </a:stretch>
          </p:blipFill>
          <p:spPr>
            <a:xfrm>
              <a:off x="7024116" y="4611623"/>
              <a:ext cx="216407" cy="214883"/>
            </a:xfrm>
            <a:prstGeom prst="rect">
              <a:avLst/>
            </a:prstGeom>
          </p:spPr>
        </p:pic>
        <p:pic>
          <p:nvPicPr>
            <p:cNvPr id="79" name="object 79"/>
            <p:cNvPicPr/>
            <p:nvPr/>
          </p:nvPicPr>
          <p:blipFill>
            <a:blip r:embed="rId27" cstate="print"/>
            <a:stretch>
              <a:fillRect/>
            </a:stretch>
          </p:blipFill>
          <p:spPr>
            <a:xfrm>
              <a:off x="5155692" y="4619244"/>
              <a:ext cx="214884" cy="214884"/>
            </a:xfrm>
            <a:prstGeom prst="rect">
              <a:avLst/>
            </a:prstGeom>
          </p:spPr>
        </p:pic>
        <p:pic>
          <p:nvPicPr>
            <p:cNvPr id="80" name="object 80"/>
            <p:cNvPicPr/>
            <p:nvPr/>
          </p:nvPicPr>
          <p:blipFill>
            <a:blip r:embed="rId27" cstate="print"/>
            <a:stretch>
              <a:fillRect/>
            </a:stretch>
          </p:blipFill>
          <p:spPr>
            <a:xfrm>
              <a:off x="7459980" y="4619244"/>
              <a:ext cx="214883" cy="214884"/>
            </a:xfrm>
            <a:prstGeom prst="rect">
              <a:avLst/>
            </a:prstGeom>
          </p:spPr>
        </p:pic>
      </p:grpSp>
      <p:grpSp>
        <p:nvGrpSpPr>
          <p:cNvPr id="81" name="object 81"/>
          <p:cNvGrpSpPr/>
          <p:nvPr/>
        </p:nvGrpSpPr>
        <p:grpSpPr>
          <a:xfrm>
            <a:off x="7162765" y="5140453"/>
            <a:ext cx="366395" cy="233679"/>
            <a:chOff x="5638764" y="5140452"/>
            <a:chExt cx="366395" cy="233679"/>
          </a:xfrm>
        </p:grpSpPr>
        <p:pic>
          <p:nvPicPr>
            <p:cNvPr id="82" name="object 82"/>
            <p:cNvPicPr/>
            <p:nvPr/>
          </p:nvPicPr>
          <p:blipFill>
            <a:blip r:embed="rId14" cstate="print"/>
            <a:stretch>
              <a:fillRect/>
            </a:stretch>
          </p:blipFill>
          <p:spPr>
            <a:xfrm>
              <a:off x="5638764" y="5140452"/>
              <a:ext cx="169199" cy="233172"/>
            </a:xfrm>
            <a:prstGeom prst="rect">
              <a:avLst/>
            </a:prstGeom>
          </p:spPr>
        </p:pic>
        <p:pic>
          <p:nvPicPr>
            <p:cNvPr id="83" name="object 83"/>
            <p:cNvPicPr/>
            <p:nvPr/>
          </p:nvPicPr>
          <p:blipFill>
            <a:blip r:embed="rId16" cstate="print"/>
            <a:stretch>
              <a:fillRect/>
            </a:stretch>
          </p:blipFill>
          <p:spPr>
            <a:xfrm>
              <a:off x="5777484" y="5145024"/>
              <a:ext cx="227075" cy="227075"/>
            </a:xfrm>
            <a:prstGeom prst="rect">
              <a:avLst/>
            </a:prstGeom>
          </p:spPr>
        </p:pic>
      </p:grpSp>
      <p:sp>
        <p:nvSpPr>
          <p:cNvPr id="84" name="object 84"/>
          <p:cNvSpPr txBox="1"/>
          <p:nvPr/>
        </p:nvSpPr>
        <p:spPr>
          <a:xfrm>
            <a:off x="6478524" y="2414017"/>
            <a:ext cx="2767965" cy="254557"/>
          </a:xfrm>
          <a:prstGeom prst="rect">
            <a:avLst/>
          </a:prstGeom>
          <a:ln w="6350">
            <a:solidFill>
              <a:srgbClr val="A6A6A6"/>
            </a:solidFill>
          </a:ln>
        </p:spPr>
        <p:txBody>
          <a:bodyPr vert="horz" wrap="square" lIns="0" tIns="92075" rIns="0" bIns="0" rtlCol="0">
            <a:spAutoFit/>
          </a:bodyPr>
          <a:lstStyle/>
          <a:p>
            <a:pPr marL="33655">
              <a:spcBef>
                <a:spcPts val="725"/>
              </a:spcBef>
            </a:pPr>
            <a:r>
              <a:rPr sz="1050" b="1" spc="-20" dirty="0">
                <a:latin typeface="メイリオ"/>
                <a:cs typeface="メイリオ"/>
              </a:rPr>
              <a:t>発電者</a:t>
            </a:r>
            <a:endParaRPr sz="1050">
              <a:latin typeface="メイリオ"/>
              <a:cs typeface="メイリオ"/>
            </a:endParaRPr>
          </a:p>
        </p:txBody>
      </p:sp>
      <p:sp>
        <p:nvSpPr>
          <p:cNvPr id="85" name="object 85"/>
          <p:cNvSpPr txBox="1"/>
          <p:nvPr/>
        </p:nvSpPr>
        <p:spPr>
          <a:xfrm>
            <a:off x="6478524" y="5082540"/>
            <a:ext cx="2767965" cy="248786"/>
          </a:xfrm>
          <a:prstGeom prst="rect">
            <a:avLst/>
          </a:prstGeom>
          <a:ln w="6350">
            <a:solidFill>
              <a:srgbClr val="A6A6A6"/>
            </a:solidFill>
          </a:ln>
        </p:spPr>
        <p:txBody>
          <a:bodyPr vert="horz" wrap="square" lIns="0" tIns="86360" rIns="0" bIns="0" rtlCol="0">
            <a:spAutoFit/>
          </a:bodyPr>
          <a:lstStyle/>
          <a:p>
            <a:pPr marL="33655">
              <a:spcBef>
                <a:spcPts val="680"/>
              </a:spcBef>
            </a:pPr>
            <a:r>
              <a:rPr sz="1050" b="1" spc="-20" dirty="0">
                <a:latin typeface="メイリオ"/>
                <a:cs typeface="メイリオ"/>
              </a:rPr>
              <a:t>需要者</a:t>
            </a:r>
            <a:endParaRPr sz="1050">
              <a:latin typeface="メイリオ"/>
              <a:cs typeface="メイリオ"/>
            </a:endParaRPr>
          </a:p>
        </p:txBody>
      </p:sp>
      <p:sp>
        <p:nvSpPr>
          <p:cNvPr id="86" name="object 86"/>
          <p:cNvSpPr txBox="1"/>
          <p:nvPr/>
        </p:nvSpPr>
        <p:spPr>
          <a:xfrm>
            <a:off x="7125081" y="3718940"/>
            <a:ext cx="294005" cy="346710"/>
          </a:xfrm>
          <a:prstGeom prst="rect">
            <a:avLst/>
          </a:prstGeom>
        </p:spPr>
        <p:txBody>
          <a:bodyPr vert="horz" wrap="square" lIns="0" tIns="13335" rIns="0" bIns="0" rtlCol="0">
            <a:spAutoFit/>
          </a:bodyPr>
          <a:lstStyle/>
          <a:p>
            <a:pPr marL="12700" marR="5080">
              <a:spcBef>
                <a:spcPts val="105"/>
              </a:spcBef>
            </a:pPr>
            <a:r>
              <a:rPr sz="1050" b="1" spc="-25" dirty="0">
                <a:latin typeface="メイリオ"/>
                <a:cs typeface="メイリオ"/>
              </a:rPr>
              <a:t>電力会社</a:t>
            </a:r>
            <a:endParaRPr sz="1050">
              <a:latin typeface="メイリオ"/>
              <a:cs typeface="メイリオ"/>
            </a:endParaRPr>
          </a:p>
        </p:txBody>
      </p:sp>
      <p:sp>
        <p:nvSpPr>
          <p:cNvPr id="87" name="object 87"/>
          <p:cNvSpPr txBox="1"/>
          <p:nvPr/>
        </p:nvSpPr>
        <p:spPr>
          <a:xfrm>
            <a:off x="7926451" y="3814699"/>
            <a:ext cx="635000" cy="151323"/>
          </a:xfrm>
          <a:prstGeom prst="rect">
            <a:avLst/>
          </a:prstGeom>
        </p:spPr>
        <p:txBody>
          <a:bodyPr vert="horz" wrap="square" lIns="0" tIns="12700" rIns="0" bIns="0" rtlCol="0">
            <a:spAutoFit/>
          </a:bodyPr>
          <a:lstStyle/>
          <a:p>
            <a:pPr marL="12700">
              <a:spcBef>
                <a:spcPts val="100"/>
              </a:spcBef>
            </a:pPr>
            <a:r>
              <a:rPr sz="900" b="1" spc="-10" dirty="0">
                <a:latin typeface="メイリオ"/>
                <a:cs typeface="メイリオ"/>
              </a:rPr>
              <a:t>P2P</a:t>
            </a:r>
            <a:r>
              <a:rPr sz="900" b="1" dirty="0">
                <a:latin typeface="メイリオ"/>
                <a:cs typeface="メイリオ"/>
              </a:rPr>
              <a:t>取引</a:t>
            </a:r>
            <a:r>
              <a:rPr sz="900" b="1" spc="-25" dirty="0">
                <a:latin typeface="メイリオ"/>
                <a:cs typeface="メイリオ"/>
              </a:rPr>
              <a:t>PF</a:t>
            </a:r>
            <a:endParaRPr sz="900">
              <a:latin typeface="メイリオ"/>
              <a:cs typeface="メイリオ"/>
            </a:endParaRPr>
          </a:p>
        </p:txBody>
      </p:sp>
      <p:grpSp>
        <p:nvGrpSpPr>
          <p:cNvPr id="88" name="object 88"/>
          <p:cNvGrpSpPr/>
          <p:nvPr/>
        </p:nvGrpSpPr>
        <p:grpSpPr>
          <a:xfrm>
            <a:off x="2866645" y="2423032"/>
            <a:ext cx="2746375" cy="3074670"/>
            <a:chOff x="1342644" y="2423032"/>
            <a:chExt cx="2746375" cy="3074670"/>
          </a:xfrm>
        </p:grpSpPr>
        <p:sp>
          <p:nvSpPr>
            <p:cNvPr id="89" name="object 89"/>
            <p:cNvSpPr/>
            <p:nvPr/>
          </p:nvSpPr>
          <p:spPr>
            <a:xfrm>
              <a:off x="3521964" y="5071872"/>
              <a:ext cx="467995" cy="326390"/>
            </a:xfrm>
            <a:custGeom>
              <a:avLst/>
              <a:gdLst/>
              <a:ahLst/>
              <a:cxnLst/>
              <a:rect l="l" t="t" r="r" b="b"/>
              <a:pathLst>
                <a:path w="467995" h="326389">
                  <a:moveTo>
                    <a:pt x="0" y="326135"/>
                  </a:moveTo>
                  <a:lnTo>
                    <a:pt x="467867" y="326135"/>
                  </a:lnTo>
                  <a:lnTo>
                    <a:pt x="467867" y="0"/>
                  </a:lnTo>
                  <a:lnTo>
                    <a:pt x="0" y="0"/>
                  </a:lnTo>
                  <a:lnTo>
                    <a:pt x="0" y="326135"/>
                  </a:lnTo>
                  <a:close/>
                </a:path>
              </a:pathLst>
            </a:custGeom>
            <a:ln w="6350">
              <a:solidFill>
                <a:srgbClr val="A6A6A6"/>
              </a:solidFill>
            </a:ln>
          </p:spPr>
          <p:txBody>
            <a:bodyPr wrap="square" lIns="0" tIns="0" rIns="0" bIns="0" rtlCol="0"/>
            <a:lstStyle/>
            <a:p>
              <a:endParaRPr/>
            </a:p>
          </p:txBody>
        </p:sp>
        <p:sp>
          <p:nvSpPr>
            <p:cNvPr id="90" name="object 90"/>
            <p:cNvSpPr/>
            <p:nvPr/>
          </p:nvSpPr>
          <p:spPr>
            <a:xfrm>
              <a:off x="3570732" y="5119115"/>
              <a:ext cx="467995" cy="327660"/>
            </a:xfrm>
            <a:custGeom>
              <a:avLst/>
              <a:gdLst/>
              <a:ahLst/>
              <a:cxnLst/>
              <a:rect l="l" t="t" r="r" b="b"/>
              <a:pathLst>
                <a:path w="467995" h="327660">
                  <a:moveTo>
                    <a:pt x="467867" y="0"/>
                  </a:moveTo>
                  <a:lnTo>
                    <a:pt x="0" y="0"/>
                  </a:lnTo>
                  <a:lnTo>
                    <a:pt x="0" y="327660"/>
                  </a:lnTo>
                  <a:lnTo>
                    <a:pt x="467867" y="327660"/>
                  </a:lnTo>
                  <a:lnTo>
                    <a:pt x="467867" y="0"/>
                  </a:lnTo>
                  <a:close/>
                </a:path>
              </a:pathLst>
            </a:custGeom>
            <a:solidFill>
              <a:srgbClr val="FFFFFF"/>
            </a:solidFill>
          </p:spPr>
          <p:txBody>
            <a:bodyPr wrap="square" lIns="0" tIns="0" rIns="0" bIns="0" rtlCol="0"/>
            <a:lstStyle/>
            <a:p>
              <a:endParaRPr/>
            </a:p>
          </p:txBody>
        </p:sp>
        <p:sp>
          <p:nvSpPr>
            <p:cNvPr id="91" name="object 91"/>
            <p:cNvSpPr/>
            <p:nvPr/>
          </p:nvSpPr>
          <p:spPr>
            <a:xfrm>
              <a:off x="3570732" y="5119115"/>
              <a:ext cx="467995" cy="327660"/>
            </a:xfrm>
            <a:custGeom>
              <a:avLst/>
              <a:gdLst/>
              <a:ahLst/>
              <a:cxnLst/>
              <a:rect l="l" t="t" r="r" b="b"/>
              <a:pathLst>
                <a:path w="467995" h="327660">
                  <a:moveTo>
                    <a:pt x="0" y="327660"/>
                  </a:moveTo>
                  <a:lnTo>
                    <a:pt x="467867" y="327660"/>
                  </a:lnTo>
                  <a:lnTo>
                    <a:pt x="467867" y="0"/>
                  </a:lnTo>
                  <a:lnTo>
                    <a:pt x="0" y="0"/>
                  </a:lnTo>
                  <a:lnTo>
                    <a:pt x="0" y="327660"/>
                  </a:lnTo>
                  <a:close/>
                </a:path>
              </a:pathLst>
            </a:custGeom>
            <a:ln w="6350">
              <a:solidFill>
                <a:srgbClr val="A6A6A6"/>
              </a:solidFill>
            </a:ln>
          </p:spPr>
          <p:txBody>
            <a:bodyPr wrap="square" lIns="0" tIns="0" rIns="0" bIns="0" rtlCol="0"/>
            <a:lstStyle/>
            <a:p>
              <a:endParaRPr/>
            </a:p>
          </p:txBody>
        </p:sp>
        <p:sp>
          <p:nvSpPr>
            <p:cNvPr id="92" name="object 92"/>
            <p:cNvSpPr/>
            <p:nvPr/>
          </p:nvSpPr>
          <p:spPr>
            <a:xfrm>
              <a:off x="3616451" y="5166359"/>
              <a:ext cx="469900" cy="327660"/>
            </a:xfrm>
            <a:custGeom>
              <a:avLst/>
              <a:gdLst/>
              <a:ahLst/>
              <a:cxnLst/>
              <a:rect l="l" t="t" r="r" b="b"/>
              <a:pathLst>
                <a:path w="469900" h="327660">
                  <a:moveTo>
                    <a:pt x="469391" y="0"/>
                  </a:moveTo>
                  <a:lnTo>
                    <a:pt x="0" y="0"/>
                  </a:lnTo>
                  <a:lnTo>
                    <a:pt x="0" y="327660"/>
                  </a:lnTo>
                  <a:lnTo>
                    <a:pt x="469391" y="327660"/>
                  </a:lnTo>
                  <a:lnTo>
                    <a:pt x="469391" y="0"/>
                  </a:lnTo>
                  <a:close/>
                </a:path>
              </a:pathLst>
            </a:custGeom>
            <a:solidFill>
              <a:srgbClr val="FFFFFF"/>
            </a:solidFill>
          </p:spPr>
          <p:txBody>
            <a:bodyPr wrap="square" lIns="0" tIns="0" rIns="0" bIns="0" rtlCol="0"/>
            <a:lstStyle/>
            <a:p>
              <a:endParaRPr/>
            </a:p>
          </p:txBody>
        </p:sp>
        <p:sp>
          <p:nvSpPr>
            <p:cNvPr id="93" name="object 93"/>
            <p:cNvSpPr/>
            <p:nvPr/>
          </p:nvSpPr>
          <p:spPr>
            <a:xfrm>
              <a:off x="3521964" y="2426207"/>
              <a:ext cx="563880" cy="3068320"/>
            </a:xfrm>
            <a:custGeom>
              <a:avLst/>
              <a:gdLst/>
              <a:ahLst/>
              <a:cxnLst/>
              <a:rect l="l" t="t" r="r" b="b"/>
              <a:pathLst>
                <a:path w="563879" h="3068320">
                  <a:moveTo>
                    <a:pt x="94487" y="3067812"/>
                  </a:moveTo>
                  <a:lnTo>
                    <a:pt x="563879" y="3067812"/>
                  </a:lnTo>
                  <a:lnTo>
                    <a:pt x="563879" y="2740152"/>
                  </a:lnTo>
                  <a:lnTo>
                    <a:pt x="94487" y="2740152"/>
                  </a:lnTo>
                  <a:lnTo>
                    <a:pt x="94487" y="3067812"/>
                  </a:lnTo>
                  <a:close/>
                </a:path>
                <a:path w="563879" h="3068320">
                  <a:moveTo>
                    <a:pt x="0" y="327660"/>
                  </a:moveTo>
                  <a:lnTo>
                    <a:pt x="467867" y="327660"/>
                  </a:lnTo>
                  <a:lnTo>
                    <a:pt x="467867" y="0"/>
                  </a:lnTo>
                  <a:lnTo>
                    <a:pt x="0" y="0"/>
                  </a:lnTo>
                  <a:lnTo>
                    <a:pt x="0" y="327660"/>
                  </a:lnTo>
                  <a:close/>
                </a:path>
              </a:pathLst>
            </a:custGeom>
            <a:ln w="6350">
              <a:solidFill>
                <a:srgbClr val="A6A6A6"/>
              </a:solidFill>
            </a:ln>
          </p:spPr>
          <p:txBody>
            <a:bodyPr wrap="square" lIns="0" tIns="0" rIns="0" bIns="0" rtlCol="0"/>
            <a:lstStyle/>
            <a:p>
              <a:endParaRPr/>
            </a:p>
          </p:txBody>
        </p:sp>
        <p:sp>
          <p:nvSpPr>
            <p:cNvPr id="94" name="object 94"/>
            <p:cNvSpPr/>
            <p:nvPr/>
          </p:nvSpPr>
          <p:spPr>
            <a:xfrm>
              <a:off x="3570732" y="2474975"/>
              <a:ext cx="467995" cy="327660"/>
            </a:xfrm>
            <a:custGeom>
              <a:avLst/>
              <a:gdLst/>
              <a:ahLst/>
              <a:cxnLst/>
              <a:rect l="l" t="t" r="r" b="b"/>
              <a:pathLst>
                <a:path w="467995" h="327660">
                  <a:moveTo>
                    <a:pt x="467867" y="0"/>
                  </a:moveTo>
                  <a:lnTo>
                    <a:pt x="0" y="0"/>
                  </a:lnTo>
                  <a:lnTo>
                    <a:pt x="0" y="327660"/>
                  </a:lnTo>
                  <a:lnTo>
                    <a:pt x="467867" y="327660"/>
                  </a:lnTo>
                  <a:lnTo>
                    <a:pt x="467867" y="0"/>
                  </a:lnTo>
                  <a:close/>
                </a:path>
              </a:pathLst>
            </a:custGeom>
            <a:solidFill>
              <a:srgbClr val="FFFFFF"/>
            </a:solidFill>
          </p:spPr>
          <p:txBody>
            <a:bodyPr wrap="square" lIns="0" tIns="0" rIns="0" bIns="0" rtlCol="0"/>
            <a:lstStyle/>
            <a:p>
              <a:endParaRPr/>
            </a:p>
          </p:txBody>
        </p:sp>
        <p:sp>
          <p:nvSpPr>
            <p:cNvPr id="95" name="object 95"/>
            <p:cNvSpPr/>
            <p:nvPr/>
          </p:nvSpPr>
          <p:spPr>
            <a:xfrm>
              <a:off x="3570732" y="2474975"/>
              <a:ext cx="467995" cy="327660"/>
            </a:xfrm>
            <a:custGeom>
              <a:avLst/>
              <a:gdLst/>
              <a:ahLst/>
              <a:cxnLst/>
              <a:rect l="l" t="t" r="r" b="b"/>
              <a:pathLst>
                <a:path w="467995" h="327660">
                  <a:moveTo>
                    <a:pt x="0" y="327660"/>
                  </a:moveTo>
                  <a:lnTo>
                    <a:pt x="467867" y="327660"/>
                  </a:lnTo>
                  <a:lnTo>
                    <a:pt x="467867" y="0"/>
                  </a:lnTo>
                  <a:lnTo>
                    <a:pt x="0" y="0"/>
                  </a:lnTo>
                  <a:lnTo>
                    <a:pt x="0" y="327660"/>
                  </a:lnTo>
                  <a:close/>
                </a:path>
              </a:pathLst>
            </a:custGeom>
            <a:ln w="6350">
              <a:solidFill>
                <a:srgbClr val="A6A6A6"/>
              </a:solidFill>
            </a:ln>
          </p:spPr>
          <p:txBody>
            <a:bodyPr wrap="square" lIns="0" tIns="0" rIns="0" bIns="0" rtlCol="0"/>
            <a:lstStyle/>
            <a:p>
              <a:endParaRPr/>
            </a:p>
          </p:txBody>
        </p:sp>
        <p:sp>
          <p:nvSpPr>
            <p:cNvPr id="96" name="object 96"/>
            <p:cNvSpPr/>
            <p:nvPr/>
          </p:nvSpPr>
          <p:spPr>
            <a:xfrm>
              <a:off x="3616451" y="2522219"/>
              <a:ext cx="469900" cy="327660"/>
            </a:xfrm>
            <a:custGeom>
              <a:avLst/>
              <a:gdLst/>
              <a:ahLst/>
              <a:cxnLst/>
              <a:rect l="l" t="t" r="r" b="b"/>
              <a:pathLst>
                <a:path w="469900" h="327660">
                  <a:moveTo>
                    <a:pt x="469391" y="0"/>
                  </a:moveTo>
                  <a:lnTo>
                    <a:pt x="0" y="0"/>
                  </a:lnTo>
                  <a:lnTo>
                    <a:pt x="0" y="327660"/>
                  </a:lnTo>
                  <a:lnTo>
                    <a:pt x="469391" y="327660"/>
                  </a:lnTo>
                  <a:lnTo>
                    <a:pt x="469391" y="0"/>
                  </a:lnTo>
                  <a:close/>
                </a:path>
              </a:pathLst>
            </a:custGeom>
            <a:solidFill>
              <a:srgbClr val="FFFFFF"/>
            </a:solidFill>
          </p:spPr>
          <p:txBody>
            <a:bodyPr wrap="square" lIns="0" tIns="0" rIns="0" bIns="0" rtlCol="0"/>
            <a:lstStyle/>
            <a:p>
              <a:endParaRPr/>
            </a:p>
          </p:txBody>
        </p:sp>
        <p:sp>
          <p:nvSpPr>
            <p:cNvPr id="97" name="object 97"/>
            <p:cNvSpPr/>
            <p:nvPr/>
          </p:nvSpPr>
          <p:spPr>
            <a:xfrm>
              <a:off x="3616451" y="2522219"/>
              <a:ext cx="469900" cy="327660"/>
            </a:xfrm>
            <a:custGeom>
              <a:avLst/>
              <a:gdLst/>
              <a:ahLst/>
              <a:cxnLst/>
              <a:rect l="l" t="t" r="r" b="b"/>
              <a:pathLst>
                <a:path w="469900" h="327660">
                  <a:moveTo>
                    <a:pt x="0" y="327660"/>
                  </a:moveTo>
                  <a:lnTo>
                    <a:pt x="469391" y="327660"/>
                  </a:lnTo>
                  <a:lnTo>
                    <a:pt x="469391" y="0"/>
                  </a:lnTo>
                  <a:lnTo>
                    <a:pt x="0" y="0"/>
                  </a:lnTo>
                  <a:lnTo>
                    <a:pt x="0" y="327660"/>
                  </a:lnTo>
                  <a:close/>
                </a:path>
              </a:pathLst>
            </a:custGeom>
            <a:ln w="6350">
              <a:solidFill>
                <a:srgbClr val="A6A6A6"/>
              </a:solidFill>
            </a:ln>
          </p:spPr>
          <p:txBody>
            <a:bodyPr wrap="square" lIns="0" tIns="0" rIns="0" bIns="0" rtlCol="0"/>
            <a:lstStyle/>
            <a:p>
              <a:endParaRPr/>
            </a:p>
          </p:txBody>
        </p:sp>
        <p:pic>
          <p:nvPicPr>
            <p:cNvPr id="98" name="object 98"/>
            <p:cNvPicPr/>
            <p:nvPr/>
          </p:nvPicPr>
          <p:blipFill>
            <a:blip r:embed="rId28" cstate="print"/>
            <a:stretch>
              <a:fillRect/>
            </a:stretch>
          </p:blipFill>
          <p:spPr>
            <a:xfrm>
              <a:off x="3666439" y="3823715"/>
              <a:ext cx="202996" cy="169163"/>
            </a:xfrm>
            <a:prstGeom prst="rect">
              <a:avLst/>
            </a:prstGeom>
          </p:spPr>
        </p:pic>
        <p:sp>
          <p:nvSpPr>
            <p:cNvPr id="99" name="object 99"/>
            <p:cNvSpPr/>
            <p:nvPr/>
          </p:nvSpPr>
          <p:spPr>
            <a:xfrm>
              <a:off x="3521964" y="3738371"/>
              <a:ext cx="467995" cy="326390"/>
            </a:xfrm>
            <a:custGeom>
              <a:avLst/>
              <a:gdLst/>
              <a:ahLst/>
              <a:cxnLst/>
              <a:rect l="l" t="t" r="r" b="b"/>
              <a:pathLst>
                <a:path w="467995" h="326389">
                  <a:moveTo>
                    <a:pt x="0" y="326135"/>
                  </a:moveTo>
                  <a:lnTo>
                    <a:pt x="467867" y="326135"/>
                  </a:lnTo>
                  <a:lnTo>
                    <a:pt x="467867" y="0"/>
                  </a:lnTo>
                  <a:lnTo>
                    <a:pt x="0" y="0"/>
                  </a:lnTo>
                  <a:lnTo>
                    <a:pt x="0" y="326135"/>
                  </a:lnTo>
                  <a:close/>
                </a:path>
              </a:pathLst>
            </a:custGeom>
            <a:ln w="6350">
              <a:solidFill>
                <a:srgbClr val="A6A6A6"/>
              </a:solidFill>
            </a:ln>
          </p:spPr>
          <p:txBody>
            <a:bodyPr wrap="square" lIns="0" tIns="0" rIns="0" bIns="0" rtlCol="0"/>
            <a:lstStyle/>
            <a:p>
              <a:endParaRPr/>
            </a:p>
          </p:txBody>
        </p:sp>
        <p:sp>
          <p:nvSpPr>
            <p:cNvPr id="100" name="object 100"/>
            <p:cNvSpPr/>
            <p:nvPr/>
          </p:nvSpPr>
          <p:spPr>
            <a:xfrm>
              <a:off x="3709416" y="2756915"/>
              <a:ext cx="76200" cy="2443480"/>
            </a:xfrm>
            <a:custGeom>
              <a:avLst/>
              <a:gdLst/>
              <a:ahLst/>
              <a:cxnLst/>
              <a:rect l="l" t="t" r="r" b="b"/>
              <a:pathLst>
                <a:path w="76200" h="2443479">
                  <a:moveTo>
                    <a:pt x="76200" y="1360932"/>
                  </a:moveTo>
                  <a:lnTo>
                    <a:pt x="69850" y="1348232"/>
                  </a:lnTo>
                  <a:lnTo>
                    <a:pt x="38100" y="1284732"/>
                  </a:lnTo>
                  <a:lnTo>
                    <a:pt x="0" y="1360932"/>
                  </a:lnTo>
                  <a:lnTo>
                    <a:pt x="31750" y="1360932"/>
                  </a:lnTo>
                  <a:lnTo>
                    <a:pt x="31750" y="2443353"/>
                  </a:lnTo>
                  <a:lnTo>
                    <a:pt x="44450" y="2443353"/>
                  </a:lnTo>
                  <a:lnTo>
                    <a:pt x="44450" y="1360932"/>
                  </a:lnTo>
                  <a:lnTo>
                    <a:pt x="76200" y="1360932"/>
                  </a:lnTo>
                  <a:close/>
                </a:path>
                <a:path w="76200" h="2443479">
                  <a:moveTo>
                    <a:pt x="76200" y="946150"/>
                  </a:moveTo>
                  <a:lnTo>
                    <a:pt x="44450" y="946150"/>
                  </a:lnTo>
                  <a:lnTo>
                    <a:pt x="44450" y="0"/>
                  </a:lnTo>
                  <a:lnTo>
                    <a:pt x="31750" y="0"/>
                  </a:lnTo>
                  <a:lnTo>
                    <a:pt x="31750" y="946150"/>
                  </a:lnTo>
                  <a:lnTo>
                    <a:pt x="0" y="946150"/>
                  </a:lnTo>
                  <a:lnTo>
                    <a:pt x="38100" y="1022350"/>
                  </a:lnTo>
                  <a:lnTo>
                    <a:pt x="69850" y="958850"/>
                  </a:lnTo>
                  <a:lnTo>
                    <a:pt x="76200" y="946150"/>
                  </a:lnTo>
                  <a:close/>
                </a:path>
              </a:pathLst>
            </a:custGeom>
            <a:solidFill>
              <a:srgbClr val="A6A6A6"/>
            </a:solidFill>
          </p:spPr>
          <p:txBody>
            <a:bodyPr wrap="square" lIns="0" tIns="0" rIns="0" bIns="0" rtlCol="0"/>
            <a:lstStyle/>
            <a:p>
              <a:endParaRPr/>
            </a:p>
          </p:txBody>
        </p:sp>
        <p:pic>
          <p:nvPicPr>
            <p:cNvPr id="101" name="object 101"/>
            <p:cNvPicPr/>
            <p:nvPr/>
          </p:nvPicPr>
          <p:blipFill>
            <a:blip r:embed="rId29" cstate="print"/>
            <a:stretch>
              <a:fillRect/>
            </a:stretch>
          </p:blipFill>
          <p:spPr>
            <a:xfrm>
              <a:off x="3643883" y="2615183"/>
              <a:ext cx="225551" cy="169163"/>
            </a:xfrm>
            <a:prstGeom prst="rect">
              <a:avLst/>
            </a:prstGeom>
          </p:spPr>
        </p:pic>
        <p:pic>
          <p:nvPicPr>
            <p:cNvPr id="102" name="object 102"/>
            <p:cNvPicPr/>
            <p:nvPr/>
          </p:nvPicPr>
          <p:blipFill>
            <a:blip r:embed="rId30" cstate="print"/>
            <a:stretch>
              <a:fillRect/>
            </a:stretch>
          </p:blipFill>
          <p:spPr>
            <a:xfrm>
              <a:off x="3643883" y="5224272"/>
              <a:ext cx="225551" cy="170687"/>
            </a:xfrm>
            <a:prstGeom prst="rect">
              <a:avLst/>
            </a:prstGeom>
          </p:spPr>
        </p:pic>
        <p:sp>
          <p:nvSpPr>
            <p:cNvPr id="103" name="object 103"/>
            <p:cNvSpPr/>
            <p:nvPr/>
          </p:nvSpPr>
          <p:spPr>
            <a:xfrm>
              <a:off x="1466088" y="3733799"/>
              <a:ext cx="1525905" cy="329565"/>
            </a:xfrm>
            <a:custGeom>
              <a:avLst/>
              <a:gdLst/>
              <a:ahLst/>
              <a:cxnLst/>
              <a:rect l="l" t="t" r="r" b="b"/>
              <a:pathLst>
                <a:path w="1525905" h="329564">
                  <a:moveTo>
                    <a:pt x="0" y="329183"/>
                  </a:moveTo>
                  <a:lnTo>
                    <a:pt x="1525524" y="329183"/>
                  </a:lnTo>
                  <a:lnTo>
                    <a:pt x="1525524" y="0"/>
                  </a:lnTo>
                  <a:lnTo>
                    <a:pt x="0" y="0"/>
                  </a:lnTo>
                  <a:lnTo>
                    <a:pt x="0" y="329183"/>
                  </a:lnTo>
                  <a:close/>
                </a:path>
              </a:pathLst>
            </a:custGeom>
            <a:ln w="6350">
              <a:solidFill>
                <a:srgbClr val="A6A6A6"/>
              </a:solidFill>
            </a:ln>
          </p:spPr>
          <p:txBody>
            <a:bodyPr wrap="square" lIns="0" tIns="0" rIns="0" bIns="0" rtlCol="0"/>
            <a:lstStyle/>
            <a:p>
              <a:endParaRPr/>
            </a:p>
          </p:txBody>
        </p:sp>
        <p:pic>
          <p:nvPicPr>
            <p:cNvPr id="104" name="object 104"/>
            <p:cNvPicPr/>
            <p:nvPr/>
          </p:nvPicPr>
          <p:blipFill>
            <a:blip r:embed="rId11" cstate="print"/>
            <a:stretch>
              <a:fillRect/>
            </a:stretch>
          </p:blipFill>
          <p:spPr>
            <a:xfrm>
              <a:off x="1342644" y="3761231"/>
              <a:ext cx="275844" cy="275844"/>
            </a:xfrm>
            <a:prstGeom prst="rect">
              <a:avLst/>
            </a:prstGeom>
          </p:spPr>
        </p:pic>
        <p:sp>
          <p:nvSpPr>
            <p:cNvPr id="105" name="object 105"/>
            <p:cNvSpPr/>
            <p:nvPr/>
          </p:nvSpPr>
          <p:spPr>
            <a:xfrm>
              <a:off x="1453896" y="4081271"/>
              <a:ext cx="1565275" cy="1002665"/>
            </a:xfrm>
            <a:custGeom>
              <a:avLst/>
              <a:gdLst/>
              <a:ahLst/>
              <a:cxnLst/>
              <a:rect l="l" t="t" r="r" b="b"/>
              <a:pathLst>
                <a:path w="1565275" h="1002664">
                  <a:moveTo>
                    <a:pt x="76200" y="925322"/>
                  </a:moveTo>
                  <a:lnTo>
                    <a:pt x="44450" y="925322"/>
                  </a:lnTo>
                  <a:lnTo>
                    <a:pt x="44450" y="403860"/>
                  </a:lnTo>
                  <a:lnTo>
                    <a:pt x="31750" y="403860"/>
                  </a:lnTo>
                  <a:lnTo>
                    <a:pt x="31750" y="925322"/>
                  </a:lnTo>
                  <a:lnTo>
                    <a:pt x="0" y="925322"/>
                  </a:lnTo>
                  <a:lnTo>
                    <a:pt x="38100" y="1001522"/>
                  </a:lnTo>
                  <a:lnTo>
                    <a:pt x="69850" y="938022"/>
                  </a:lnTo>
                  <a:lnTo>
                    <a:pt x="76200" y="925322"/>
                  </a:lnTo>
                  <a:close/>
                </a:path>
                <a:path w="1565275" h="1002664">
                  <a:moveTo>
                    <a:pt x="829056" y="925957"/>
                  </a:moveTo>
                  <a:lnTo>
                    <a:pt x="797306" y="925957"/>
                  </a:lnTo>
                  <a:lnTo>
                    <a:pt x="797306" y="0"/>
                  </a:lnTo>
                  <a:lnTo>
                    <a:pt x="784606" y="0"/>
                  </a:lnTo>
                  <a:lnTo>
                    <a:pt x="784606" y="925957"/>
                  </a:lnTo>
                  <a:lnTo>
                    <a:pt x="752856" y="925957"/>
                  </a:lnTo>
                  <a:lnTo>
                    <a:pt x="790956" y="1002157"/>
                  </a:lnTo>
                  <a:lnTo>
                    <a:pt x="822706" y="938657"/>
                  </a:lnTo>
                  <a:lnTo>
                    <a:pt x="829056" y="925957"/>
                  </a:lnTo>
                  <a:close/>
                </a:path>
                <a:path w="1565275" h="1002664">
                  <a:moveTo>
                    <a:pt x="1565148" y="925322"/>
                  </a:moveTo>
                  <a:lnTo>
                    <a:pt x="1533398" y="925322"/>
                  </a:lnTo>
                  <a:lnTo>
                    <a:pt x="1533398" y="403860"/>
                  </a:lnTo>
                  <a:lnTo>
                    <a:pt x="1520698" y="403860"/>
                  </a:lnTo>
                  <a:lnTo>
                    <a:pt x="1520698" y="925322"/>
                  </a:lnTo>
                  <a:lnTo>
                    <a:pt x="1488948" y="925322"/>
                  </a:lnTo>
                  <a:lnTo>
                    <a:pt x="1527048" y="1001522"/>
                  </a:lnTo>
                  <a:lnTo>
                    <a:pt x="1558798" y="938022"/>
                  </a:lnTo>
                  <a:lnTo>
                    <a:pt x="1565148" y="925322"/>
                  </a:lnTo>
                  <a:close/>
                </a:path>
              </a:pathLst>
            </a:custGeom>
            <a:solidFill>
              <a:srgbClr val="A6A6A6"/>
            </a:solidFill>
          </p:spPr>
          <p:txBody>
            <a:bodyPr wrap="square" lIns="0" tIns="0" rIns="0" bIns="0" rtlCol="0"/>
            <a:lstStyle/>
            <a:p>
              <a:endParaRPr/>
            </a:p>
          </p:txBody>
        </p:sp>
        <p:sp>
          <p:nvSpPr>
            <p:cNvPr id="106" name="object 106"/>
            <p:cNvSpPr/>
            <p:nvPr/>
          </p:nvSpPr>
          <p:spPr>
            <a:xfrm>
              <a:off x="1481328" y="4312919"/>
              <a:ext cx="1500505" cy="184150"/>
            </a:xfrm>
            <a:custGeom>
              <a:avLst/>
              <a:gdLst/>
              <a:ahLst/>
              <a:cxnLst/>
              <a:rect l="l" t="t" r="r" b="b"/>
              <a:pathLst>
                <a:path w="1500505" h="184150">
                  <a:moveTo>
                    <a:pt x="1500123" y="171957"/>
                  </a:moveTo>
                  <a:lnTo>
                    <a:pt x="765047" y="0"/>
                  </a:lnTo>
                </a:path>
                <a:path w="1500505" h="184150">
                  <a:moveTo>
                    <a:pt x="0" y="183895"/>
                  </a:moveTo>
                  <a:lnTo>
                    <a:pt x="764794" y="7619"/>
                  </a:lnTo>
                </a:path>
              </a:pathLst>
            </a:custGeom>
            <a:ln w="6350">
              <a:solidFill>
                <a:srgbClr val="A6A6A6"/>
              </a:solidFill>
            </a:ln>
          </p:spPr>
          <p:txBody>
            <a:bodyPr wrap="square" lIns="0" tIns="0" rIns="0" bIns="0" rtlCol="0"/>
            <a:lstStyle/>
            <a:p>
              <a:endParaRPr/>
            </a:p>
          </p:txBody>
        </p:sp>
        <p:pic>
          <p:nvPicPr>
            <p:cNvPr id="107" name="object 107"/>
            <p:cNvPicPr/>
            <p:nvPr/>
          </p:nvPicPr>
          <p:blipFill>
            <a:blip r:embed="rId26" cstate="print"/>
            <a:stretch>
              <a:fillRect/>
            </a:stretch>
          </p:blipFill>
          <p:spPr>
            <a:xfrm>
              <a:off x="2101595" y="4189475"/>
              <a:ext cx="295656" cy="295656"/>
            </a:xfrm>
            <a:prstGeom prst="rect">
              <a:avLst/>
            </a:prstGeom>
          </p:spPr>
        </p:pic>
        <p:pic>
          <p:nvPicPr>
            <p:cNvPr id="108" name="object 108"/>
            <p:cNvPicPr/>
            <p:nvPr/>
          </p:nvPicPr>
          <p:blipFill>
            <a:blip r:embed="rId14" cstate="print"/>
            <a:stretch>
              <a:fillRect/>
            </a:stretch>
          </p:blipFill>
          <p:spPr>
            <a:xfrm>
              <a:off x="2061511" y="2470403"/>
              <a:ext cx="168100" cy="234696"/>
            </a:xfrm>
            <a:prstGeom prst="rect">
              <a:avLst/>
            </a:prstGeom>
          </p:spPr>
        </p:pic>
        <p:pic>
          <p:nvPicPr>
            <p:cNvPr id="109" name="object 109"/>
            <p:cNvPicPr/>
            <p:nvPr/>
          </p:nvPicPr>
          <p:blipFill>
            <a:blip r:embed="rId16" cstate="print"/>
            <a:stretch>
              <a:fillRect/>
            </a:stretch>
          </p:blipFill>
          <p:spPr>
            <a:xfrm>
              <a:off x="2200655" y="2474975"/>
              <a:ext cx="227075" cy="227075"/>
            </a:xfrm>
            <a:prstGeom prst="rect">
              <a:avLst/>
            </a:prstGeom>
          </p:spPr>
        </p:pic>
        <p:sp>
          <p:nvSpPr>
            <p:cNvPr id="110" name="object 110"/>
            <p:cNvSpPr/>
            <p:nvPr/>
          </p:nvSpPr>
          <p:spPr>
            <a:xfrm>
              <a:off x="2193036" y="2723387"/>
              <a:ext cx="76200" cy="1002665"/>
            </a:xfrm>
            <a:custGeom>
              <a:avLst/>
              <a:gdLst/>
              <a:ahLst/>
              <a:cxnLst/>
              <a:rect l="l" t="t" r="r" b="b"/>
              <a:pathLst>
                <a:path w="76200" h="1002664">
                  <a:moveTo>
                    <a:pt x="44450" y="63500"/>
                  </a:moveTo>
                  <a:lnTo>
                    <a:pt x="31750" y="63500"/>
                  </a:lnTo>
                  <a:lnTo>
                    <a:pt x="31750" y="1002157"/>
                  </a:lnTo>
                  <a:lnTo>
                    <a:pt x="44450" y="1002157"/>
                  </a:lnTo>
                  <a:lnTo>
                    <a:pt x="44450" y="63500"/>
                  </a:lnTo>
                  <a:close/>
                </a:path>
                <a:path w="76200" h="1002664">
                  <a:moveTo>
                    <a:pt x="38100" y="0"/>
                  </a:moveTo>
                  <a:lnTo>
                    <a:pt x="0" y="76200"/>
                  </a:lnTo>
                  <a:lnTo>
                    <a:pt x="31750" y="76200"/>
                  </a:lnTo>
                  <a:lnTo>
                    <a:pt x="31750" y="63500"/>
                  </a:lnTo>
                  <a:lnTo>
                    <a:pt x="69850" y="63500"/>
                  </a:lnTo>
                  <a:lnTo>
                    <a:pt x="38100" y="0"/>
                  </a:lnTo>
                  <a:close/>
                </a:path>
                <a:path w="76200" h="1002664">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111" name="object 111"/>
            <p:cNvPicPr/>
            <p:nvPr/>
          </p:nvPicPr>
          <p:blipFill>
            <a:blip r:embed="rId14" cstate="print"/>
            <a:stretch>
              <a:fillRect/>
            </a:stretch>
          </p:blipFill>
          <p:spPr>
            <a:xfrm>
              <a:off x="1452336" y="2470403"/>
              <a:ext cx="169199" cy="234696"/>
            </a:xfrm>
            <a:prstGeom prst="rect">
              <a:avLst/>
            </a:prstGeom>
          </p:spPr>
        </p:pic>
        <p:pic>
          <p:nvPicPr>
            <p:cNvPr id="112" name="object 112"/>
            <p:cNvPicPr/>
            <p:nvPr/>
          </p:nvPicPr>
          <p:blipFill>
            <a:blip r:embed="rId16" cstate="print"/>
            <a:stretch>
              <a:fillRect/>
            </a:stretch>
          </p:blipFill>
          <p:spPr>
            <a:xfrm>
              <a:off x="1591056" y="2474975"/>
              <a:ext cx="227075" cy="227075"/>
            </a:xfrm>
            <a:prstGeom prst="rect">
              <a:avLst/>
            </a:prstGeom>
          </p:spPr>
        </p:pic>
        <p:sp>
          <p:nvSpPr>
            <p:cNvPr id="113" name="object 113"/>
            <p:cNvSpPr/>
            <p:nvPr/>
          </p:nvSpPr>
          <p:spPr>
            <a:xfrm>
              <a:off x="1456944" y="2723387"/>
              <a:ext cx="76200" cy="598170"/>
            </a:xfrm>
            <a:custGeom>
              <a:avLst/>
              <a:gdLst/>
              <a:ahLst/>
              <a:cxnLst/>
              <a:rect l="l" t="t" r="r" b="b"/>
              <a:pathLst>
                <a:path w="76200" h="598170">
                  <a:moveTo>
                    <a:pt x="44450" y="63500"/>
                  </a:moveTo>
                  <a:lnTo>
                    <a:pt x="31750" y="63500"/>
                  </a:lnTo>
                  <a:lnTo>
                    <a:pt x="31750" y="597662"/>
                  </a:lnTo>
                  <a:lnTo>
                    <a:pt x="44450" y="597662"/>
                  </a:lnTo>
                  <a:lnTo>
                    <a:pt x="44450" y="63500"/>
                  </a:lnTo>
                  <a:close/>
                </a:path>
                <a:path w="76200" h="598170">
                  <a:moveTo>
                    <a:pt x="38100" y="0"/>
                  </a:moveTo>
                  <a:lnTo>
                    <a:pt x="0" y="76200"/>
                  </a:lnTo>
                  <a:lnTo>
                    <a:pt x="31750" y="76200"/>
                  </a:lnTo>
                  <a:lnTo>
                    <a:pt x="31750" y="63500"/>
                  </a:lnTo>
                  <a:lnTo>
                    <a:pt x="69850" y="63500"/>
                  </a:lnTo>
                  <a:lnTo>
                    <a:pt x="38100" y="0"/>
                  </a:lnTo>
                  <a:close/>
                </a:path>
                <a:path w="76200" h="598170">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114" name="object 114"/>
            <p:cNvPicPr/>
            <p:nvPr/>
          </p:nvPicPr>
          <p:blipFill>
            <a:blip r:embed="rId14" cstate="print"/>
            <a:stretch>
              <a:fillRect/>
            </a:stretch>
          </p:blipFill>
          <p:spPr>
            <a:xfrm>
              <a:off x="2691348" y="2470403"/>
              <a:ext cx="169199" cy="234696"/>
            </a:xfrm>
            <a:prstGeom prst="rect">
              <a:avLst/>
            </a:prstGeom>
          </p:spPr>
        </p:pic>
        <p:pic>
          <p:nvPicPr>
            <p:cNvPr id="115" name="object 115"/>
            <p:cNvPicPr/>
            <p:nvPr/>
          </p:nvPicPr>
          <p:blipFill>
            <a:blip r:embed="rId16" cstate="print"/>
            <a:stretch>
              <a:fillRect/>
            </a:stretch>
          </p:blipFill>
          <p:spPr>
            <a:xfrm>
              <a:off x="2827019" y="2474975"/>
              <a:ext cx="227075" cy="227075"/>
            </a:xfrm>
            <a:prstGeom prst="rect">
              <a:avLst/>
            </a:prstGeom>
          </p:spPr>
        </p:pic>
        <p:sp>
          <p:nvSpPr>
            <p:cNvPr id="116" name="object 116"/>
            <p:cNvSpPr/>
            <p:nvPr/>
          </p:nvSpPr>
          <p:spPr>
            <a:xfrm>
              <a:off x="2945891" y="2723387"/>
              <a:ext cx="76200" cy="598170"/>
            </a:xfrm>
            <a:custGeom>
              <a:avLst/>
              <a:gdLst/>
              <a:ahLst/>
              <a:cxnLst/>
              <a:rect l="l" t="t" r="r" b="b"/>
              <a:pathLst>
                <a:path w="76200" h="598170">
                  <a:moveTo>
                    <a:pt x="44450" y="63500"/>
                  </a:moveTo>
                  <a:lnTo>
                    <a:pt x="31750" y="63500"/>
                  </a:lnTo>
                  <a:lnTo>
                    <a:pt x="31750" y="597662"/>
                  </a:lnTo>
                  <a:lnTo>
                    <a:pt x="44450" y="597662"/>
                  </a:lnTo>
                  <a:lnTo>
                    <a:pt x="44450" y="63500"/>
                  </a:lnTo>
                  <a:close/>
                </a:path>
                <a:path w="76200" h="598170">
                  <a:moveTo>
                    <a:pt x="38100" y="0"/>
                  </a:moveTo>
                  <a:lnTo>
                    <a:pt x="0" y="76200"/>
                  </a:lnTo>
                  <a:lnTo>
                    <a:pt x="31750" y="76200"/>
                  </a:lnTo>
                  <a:lnTo>
                    <a:pt x="31750" y="63500"/>
                  </a:lnTo>
                  <a:lnTo>
                    <a:pt x="69850" y="63500"/>
                  </a:lnTo>
                  <a:lnTo>
                    <a:pt x="38100" y="0"/>
                  </a:lnTo>
                  <a:close/>
                </a:path>
                <a:path w="76200" h="598170">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117" name="object 117"/>
            <p:cNvSpPr/>
            <p:nvPr/>
          </p:nvSpPr>
          <p:spPr>
            <a:xfrm>
              <a:off x="1495044" y="3310127"/>
              <a:ext cx="1499870" cy="182880"/>
            </a:xfrm>
            <a:custGeom>
              <a:avLst/>
              <a:gdLst/>
              <a:ahLst/>
              <a:cxnLst/>
              <a:rect l="l" t="t" r="r" b="b"/>
              <a:pathLst>
                <a:path w="1499870" h="182879">
                  <a:moveTo>
                    <a:pt x="0" y="10668"/>
                  </a:moveTo>
                  <a:lnTo>
                    <a:pt x="735076" y="182625"/>
                  </a:lnTo>
                </a:path>
                <a:path w="1499870" h="182879">
                  <a:moveTo>
                    <a:pt x="1499362" y="0"/>
                  </a:moveTo>
                  <a:lnTo>
                    <a:pt x="734568" y="176275"/>
                  </a:lnTo>
                </a:path>
              </a:pathLst>
            </a:custGeom>
            <a:ln w="6350">
              <a:solidFill>
                <a:srgbClr val="A6A6A6"/>
              </a:solidFill>
            </a:ln>
          </p:spPr>
          <p:txBody>
            <a:bodyPr wrap="square" lIns="0" tIns="0" rIns="0" bIns="0" rtlCol="0"/>
            <a:lstStyle/>
            <a:p>
              <a:endParaRPr/>
            </a:p>
          </p:txBody>
        </p:sp>
        <p:pic>
          <p:nvPicPr>
            <p:cNvPr id="118" name="object 118"/>
            <p:cNvPicPr/>
            <p:nvPr/>
          </p:nvPicPr>
          <p:blipFill>
            <a:blip r:embed="rId26" cstate="print"/>
            <a:stretch>
              <a:fillRect/>
            </a:stretch>
          </p:blipFill>
          <p:spPr>
            <a:xfrm>
              <a:off x="2101595" y="3311651"/>
              <a:ext cx="295656" cy="295656"/>
            </a:xfrm>
            <a:prstGeom prst="rect">
              <a:avLst/>
            </a:prstGeom>
          </p:spPr>
        </p:pic>
        <p:pic>
          <p:nvPicPr>
            <p:cNvPr id="119" name="object 119"/>
            <p:cNvPicPr/>
            <p:nvPr/>
          </p:nvPicPr>
          <p:blipFill>
            <a:blip r:embed="rId27" cstate="print"/>
            <a:stretch>
              <a:fillRect/>
            </a:stretch>
          </p:blipFill>
          <p:spPr>
            <a:xfrm>
              <a:off x="1386840" y="2907791"/>
              <a:ext cx="216408" cy="214884"/>
            </a:xfrm>
            <a:prstGeom prst="rect">
              <a:avLst/>
            </a:prstGeom>
          </p:spPr>
        </p:pic>
        <p:pic>
          <p:nvPicPr>
            <p:cNvPr id="120" name="object 120"/>
            <p:cNvPicPr/>
            <p:nvPr/>
          </p:nvPicPr>
          <p:blipFill>
            <a:blip r:embed="rId27" cstate="print"/>
            <a:stretch>
              <a:fillRect/>
            </a:stretch>
          </p:blipFill>
          <p:spPr>
            <a:xfrm>
              <a:off x="2127504" y="2907791"/>
              <a:ext cx="216407" cy="214884"/>
            </a:xfrm>
            <a:prstGeom prst="rect">
              <a:avLst/>
            </a:prstGeom>
          </p:spPr>
        </p:pic>
        <p:pic>
          <p:nvPicPr>
            <p:cNvPr id="121" name="object 121"/>
            <p:cNvPicPr/>
            <p:nvPr/>
          </p:nvPicPr>
          <p:blipFill>
            <a:blip r:embed="rId27" cstate="print"/>
            <a:stretch>
              <a:fillRect/>
            </a:stretch>
          </p:blipFill>
          <p:spPr>
            <a:xfrm>
              <a:off x="2874263" y="2907791"/>
              <a:ext cx="216407" cy="214884"/>
            </a:xfrm>
            <a:prstGeom prst="rect">
              <a:avLst/>
            </a:prstGeom>
          </p:spPr>
        </p:pic>
        <p:pic>
          <p:nvPicPr>
            <p:cNvPr id="122" name="object 122"/>
            <p:cNvPicPr/>
            <p:nvPr/>
          </p:nvPicPr>
          <p:blipFill>
            <a:blip r:embed="rId27" cstate="print"/>
            <a:stretch>
              <a:fillRect/>
            </a:stretch>
          </p:blipFill>
          <p:spPr>
            <a:xfrm>
              <a:off x="1386840" y="4620767"/>
              <a:ext cx="216408" cy="214884"/>
            </a:xfrm>
            <a:prstGeom prst="rect">
              <a:avLst/>
            </a:prstGeom>
          </p:spPr>
        </p:pic>
        <p:pic>
          <p:nvPicPr>
            <p:cNvPr id="123" name="object 123"/>
            <p:cNvPicPr/>
            <p:nvPr/>
          </p:nvPicPr>
          <p:blipFill>
            <a:blip r:embed="rId27" cstate="print"/>
            <a:stretch>
              <a:fillRect/>
            </a:stretch>
          </p:blipFill>
          <p:spPr>
            <a:xfrm>
              <a:off x="2127504" y="4620767"/>
              <a:ext cx="216407" cy="214884"/>
            </a:xfrm>
            <a:prstGeom prst="rect">
              <a:avLst/>
            </a:prstGeom>
          </p:spPr>
        </p:pic>
        <p:pic>
          <p:nvPicPr>
            <p:cNvPr id="124" name="object 124"/>
            <p:cNvPicPr/>
            <p:nvPr/>
          </p:nvPicPr>
          <p:blipFill>
            <a:blip r:embed="rId27" cstate="print"/>
            <a:stretch>
              <a:fillRect/>
            </a:stretch>
          </p:blipFill>
          <p:spPr>
            <a:xfrm>
              <a:off x="2874263" y="4620767"/>
              <a:ext cx="216407" cy="214884"/>
            </a:xfrm>
            <a:prstGeom prst="rect">
              <a:avLst/>
            </a:prstGeom>
          </p:spPr>
        </p:pic>
      </p:grpSp>
      <p:grpSp>
        <p:nvGrpSpPr>
          <p:cNvPr id="125" name="object 125"/>
          <p:cNvGrpSpPr/>
          <p:nvPr/>
        </p:nvGrpSpPr>
        <p:grpSpPr>
          <a:xfrm>
            <a:off x="2976337" y="5151120"/>
            <a:ext cx="366395" cy="234950"/>
            <a:chOff x="1452336" y="5151120"/>
            <a:chExt cx="366395" cy="234950"/>
          </a:xfrm>
        </p:grpSpPr>
        <p:pic>
          <p:nvPicPr>
            <p:cNvPr id="126" name="object 126"/>
            <p:cNvPicPr/>
            <p:nvPr/>
          </p:nvPicPr>
          <p:blipFill>
            <a:blip r:embed="rId14" cstate="print"/>
            <a:stretch>
              <a:fillRect/>
            </a:stretch>
          </p:blipFill>
          <p:spPr>
            <a:xfrm>
              <a:off x="1452336" y="5151120"/>
              <a:ext cx="169199" cy="234696"/>
            </a:xfrm>
            <a:prstGeom prst="rect">
              <a:avLst/>
            </a:prstGeom>
          </p:spPr>
        </p:pic>
        <p:pic>
          <p:nvPicPr>
            <p:cNvPr id="127" name="object 127"/>
            <p:cNvPicPr/>
            <p:nvPr/>
          </p:nvPicPr>
          <p:blipFill>
            <a:blip r:embed="rId16" cstate="print"/>
            <a:stretch>
              <a:fillRect/>
            </a:stretch>
          </p:blipFill>
          <p:spPr>
            <a:xfrm>
              <a:off x="1591055" y="5155692"/>
              <a:ext cx="227075" cy="227075"/>
            </a:xfrm>
            <a:prstGeom prst="rect">
              <a:avLst/>
            </a:prstGeom>
          </p:spPr>
        </p:pic>
      </p:grpSp>
      <p:grpSp>
        <p:nvGrpSpPr>
          <p:cNvPr id="128" name="object 128"/>
          <p:cNvGrpSpPr/>
          <p:nvPr/>
        </p:nvGrpSpPr>
        <p:grpSpPr>
          <a:xfrm>
            <a:off x="4215348" y="5151120"/>
            <a:ext cx="363220" cy="234950"/>
            <a:chOff x="2691348" y="5151120"/>
            <a:chExt cx="363220" cy="234950"/>
          </a:xfrm>
        </p:grpSpPr>
        <p:pic>
          <p:nvPicPr>
            <p:cNvPr id="129" name="object 129"/>
            <p:cNvPicPr/>
            <p:nvPr/>
          </p:nvPicPr>
          <p:blipFill>
            <a:blip r:embed="rId14" cstate="print"/>
            <a:stretch>
              <a:fillRect/>
            </a:stretch>
          </p:blipFill>
          <p:spPr>
            <a:xfrm>
              <a:off x="2691348" y="5151120"/>
              <a:ext cx="169199" cy="234696"/>
            </a:xfrm>
            <a:prstGeom prst="rect">
              <a:avLst/>
            </a:prstGeom>
          </p:spPr>
        </p:pic>
        <p:pic>
          <p:nvPicPr>
            <p:cNvPr id="130" name="object 130"/>
            <p:cNvPicPr/>
            <p:nvPr/>
          </p:nvPicPr>
          <p:blipFill>
            <a:blip r:embed="rId16" cstate="print"/>
            <a:stretch>
              <a:fillRect/>
            </a:stretch>
          </p:blipFill>
          <p:spPr>
            <a:xfrm>
              <a:off x="2827019" y="5155692"/>
              <a:ext cx="227075" cy="227075"/>
            </a:xfrm>
            <a:prstGeom prst="rect">
              <a:avLst/>
            </a:prstGeom>
          </p:spPr>
        </p:pic>
      </p:grpSp>
      <p:grpSp>
        <p:nvGrpSpPr>
          <p:cNvPr id="131" name="object 131"/>
          <p:cNvGrpSpPr/>
          <p:nvPr/>
        </p:nvGrpSpPr>
        <p:grpSpPr>
          <a:xfrm>
            <a:off x="3585512" y="5151120"/>
            <a:ext cx="366395" cy="234950"/>
            <a:chOff x="2061511" y="5151120"/>
            <a:chExt cx="366395" cy="234950"/>
          </a:xfrm>
        </p:grpSpPr>
        <p:pic>
          <p:nvPicPr>
            <p:cNvPr id="132" name="object 132"/>
            <p:cNvPicPr/>
            <p:nvPr/>
          </p:nvPicPr>
          <p:blipFill>
            <a:blip r:embed="rId14" cstate="print"/>
            <a:stretch>
              <a:fillRect/>
            </a:stretch>
          </p:blipFill>
          <p:spPr>
            <a:xfrm>
              <a:off x="2061511" y="5151120"/>
              <a:ext cx="168100" cy="234696"/>
            </a:xfrm>
            <a:prstGeom prst="rect">
              <a:avLst/>
            </a:prstGeom>
          </p:spPr>
        </p:pic>
        <p:pic>
          <p:nvPicPr>
            <p:cNvPr id="133" name="object 133"/>
            <p:cNvPicPr/>
            <p:nvPr/>
          </p:nvPicPr>
          <p:blipFill>
            <a:blip r:embed="rId16" cstate="print"/>
            <a:stretch>
              <a:fillRect/>
            </a:stretch>
          </p:blipFill>
          <p:spPr>
            <a:xfrm>
              <a:off x="2200655" y="5155692"/>
              <a:ext cx="227075" cy="227075"/>
            </a:xfrm>
            <a:prstGeom prst="rect">
              <a:avLst/>
            </a:prstGeom>
          </p:spPr>
        </p:pic>
      </p:grpSp>
      <p:sp>
        <p:nvSpPr>
          <p:cNvPr id="134" name="object 134"/>
          <p:cNvSpPr txBox="1"/>
          <p:nvPr/>
        </p:nvSpPr>
        <p:spPr>
          <a:xfrm>
            <a:off x="2444496" y="2415540"/>
            <a:ext cx="2429510" cy="254557"/>
          </a:xfrm>
          <a:prstGeom prst="rect">
            <a:avLst/>
          </a:prstGeom>
          <a:ln w="6350">
            <a:solidFill>
              <a:srgbClr val="A6A6A6"/>
            </a:solidFill>
          </a:ln>
        </p:spPr>
        <p:txBody>
          <a:bodyPr vert="horz" wrap="square" lIns="0" tIns="92075" rIns="0" bIns="0" rtlCol="0">
            <a:spAutoFit/>
          </a:bodyPr>
          <a:lstStyle/>
          <a:p>
            <a:pPr marL="16510">
              <a:spcBef>
                <a:spcPts val="725"/>
              </a:spcBef>
            </a:pPr>
            <a:r>
              <a:rPr sz="1050" b="1" spc="-20" dirty="0">
                <a:latin typeface="メイリオ"/>
                <a:cs typeface="メイリオ"/>
              </a:rPr>
              <a:t>需要者</a:t>
            </a:r>
            <a:endParaRPr sz="1050">
              <a:latin typeface="メイリオ"/>
              <a:cs typeface="メイリオ"/>
            </a:endParaRPr>
          </a:p>
        </p:txBody>
      </p:sp>
      <p:sp>
        <p:nvSpPr>
          <p:cNvPr id="135" name="object 135"/>
          <p:cNvSpPr txBox="1"/>
          <p:nvPr/>
        </p:nvSpPr>
        <p:spPr>
          <a:xfrm>
            <a:off x="2444497" y="5085588"/>
            <a:ext cx="2433955" cy="247504"/>
          </a:xfrm>
          <a:prstGeom prst="rect">
            <a:avLst/>
          </a:prstGeom>
          <a:ln w="6350">
            <a:solidFill>
              <a:srgbClr val="A6A6A6"/>
            </a:solidFill>
          </a:ln>
        </p:spPr>
        <p:txBody>
          <a:bodyPr vert="horz" wrap="square" lIns="0" tIns="85090" rIns="0" bIns="0" rtlCol="0">
            <a:spAutoFit/>
          </a:bodyPr>
          <a:lstStyle/>
          <a:p>
            <a:pPr marL="16510">
              <a:spcBef>
                <a:spcPts val="670"/>
              </a:spcBef>
            </a:pPr>
            <a:r>
              <a:rPr sz="1050" b="1" spc="-20" dirty="0">
                <a:latin typeface="メイリオ"/>
                <a:cs typeface="メイリオ"/>
              </a:rPr>
              <a:t>需要者</a:t>
            </a:r>
            <a:endParaRPr sz="1050">
              <a:latin typeface="メイリオ"/>
              <a:cs typeface="メイリオ"/>
            </a:endParaRPr>
          </a:p>
        </p:txBody>
      </p:sp>
      <p:sp>
        <p:nvSpPr>
          <p:cNvPr id="136" name="object 136"/>
          <p:cNvSpPr txBox="1"/>
          <p:nvPr/>
        </p:nvSpPr>
        <p:spPr>
          <a:xfrm>
            <a:off x="3129789" y="3739133"/>
            <a:ext cx="294005" cy="346710"/>
          </a:xfrm>
          <a:prstGeom prst="rect">
            <a:avLst/>
          </a:prstGeom>
        </p:spPr>
        <p:txBody>
          <a:bodyPr vert="horz" wrap="square" lIns="0" tIns="13335" rIns="0" bIns="0" rtlCol="0">
            <a:spAutoFit/>
          </a:bodyPr>
          <a:lstStyle/>
          <a:p>
            <a:pPr marL="12700" marR="5080">
              <a:spcBef>
                <a:spcPts val="105"/>
              </a:spcBef>
            </a:pPr>
            <a:r>
              <a:rPr sz="1050" b="1" spc="-25" dirty="0">
                <a:latin typeface="メイリオ"/>
                <a:cs typeface="メイリオ"/>
              </a:rPr>
              <a:t>電力会社</a:t>
            </a:r>
            <a:endParaRPr sz="1050">
              <a:latin typeface="メイリオ"/>
              <a:cs typeface="メイリオ"/>
            </a:endParaRPr>
          </a:p>
        </p:txBody>
      </p:sp>
      <p:grpSp>
        <p:nvGrpSpPr>
          <p:cNvPr id="137" name="object 137"/>
          <p:cNvGrpSpPr/>
          <p:nvPr/>
        </p:nvGrpSpPr>
        <p:grpSpPr>
          <a:xfrm>
            <a:off x="3649980" y="3258311"/>
            <a:ext cx="2030095" cy="745490"/>
            <a:chOff x="2125979" y="3258311"/>
            <a:chExt cx="2030095" cy="745490"/>
          </a:xfrm>
        </p:grpSpPr>
        <p:sp>
          <p:nvSpPr>
            <p:cNvPr id="138" name="object 138"/>
            <p:cNvSpPr/>
            <p:nvPr/>
          </p:nvSpPr>
          <p:spPr>
            <a:xfrm>
              <a:off x="3308591" y="3258311"/>
              <a:ext cx="847725" cy="201295"/>
            </a:xfrm>
            <a:custGeom>
              <a:avLst/>
              <a:gdLst/>
              <a:ahLst/>
              <a:cxnLst/>
              <a:rect l="l" t="t" r="r" b="b"/>
              <a:pathLst>
                <a:path w="847725" h="201295">
                  <a:moveTo>
                    <a:pt x="847356" y="0"/>
                  </a:moveTo>
                  <a:lnTo>
                    <a:pt x="94500" y="0"/>
                  </a:lnTo>
                  <a:lnTo>
                    <a:pt x="94500" y="28968"/>
                  </a:lnTo>
                  <a:lnTo>
                    <a:pt x="0" y="28968"/>
                  </a:lnTo>
                  <a:lnTo>
                    <a:pt x="0" y="192024"/>
                  </a:lnTo>
                  <a:lnTo>
                    <a:pt x="94500" y="192024"/>
                  </a:lnTo>
                  <a:lnTo>
                    <a:pt x="94500" y="201168"/>
                  </a:lnTo>
                  <a:lnTo>
                    <a:pt x="847356" y="201168"/>
                  </a:lnTo>
                  <a:lnTo>
                    <a:pt x="847356" y="0"/>
                  </a:lnTo>
                  <a:close/>
                </a:path>
              </a:pathLst>
            </a:custGeom>
            <a:solidFill>
              <a:srgbClr val="FFFFFF"/>
            </a:solidFill>
          </p:spPr>
          <p:txBody>
            <a:bodyPr wrap="square" lIns="0" tIns="0" rIns="0" bIns="0" rtlCol="0"/>
            <a:lstStyle/>
            <a:p>
              <a:endParaRPr/>
            </a:p>
          </p:txBody>
        </p:sp>
        <p:pic>
          <p:nvPicPr>
            <p:cNvPr id="139" name="object 139"/>
            <p:cNvPicPr/>
            <p:nvPr/>
          </p:nvPicPr>
          <p:blipFill>
            <a:blip r:embed="rId31" cstate="print"/>
            <a:stretch>
              <a:fillRect/>
            </a:stretch>
          </p:blipFill>
          <p:spPr>
            <a:xfrm>
              <a:off x="2125979" y="3767327"/>
              <a:ext cx="237744" cy="236219"/>
            </a:xfrm>
            <a:prstGeom prst="rect">
              <a:avLst/>
            </a:prstGeom>
          </p:spPr>
        </p:pic>
      </p:grpSp>
      <p:sp>
        <p:nvSpPr>
          <p:cNvPr id="140" name="object 140"/>
          <p:cNvSpPr txBox="1"/>
          <p:nvPr/>
        </p:nvSpPr>
        <p:spPr>
          <a:xfrm>
            <a:off x="4814952" y="3167583"/>
            <a:ext cx="791845" cy="258404"/>
          </a:xfrm>
          <a:prstGeom prst="rect">
            <a:avLst/>
          </a:prstGeom>
        </p:spPr>
        <p:txBody>
          <a:bodyPr vert="horz" wrap="square" lIns="0" tIns="12065" rIns="0" bIns="0" rtlCol="0">
            <a:spAutoFit/>
          </a:bodyPr>
          <a:lstStyle/>
          <a:p>
            <a:pPr marL="38100">
              <a:spcBef>
                <a:spcPts val="95"/>
              </a:spcBef>
            </a:pPr>
            <a:r>
              <a:rPr sz="2400" spc="-277" baseline="-10416" dirty="0">
                <a:solidFill>
                  <a:srgbClr val="A78213"/>
                </a:solidFill>
                <a:latin typeface="メイリオ"/>
                <a:cs typeface="メイリオ"/>
              </a:rPr>
              <a:t>✔ </a:t>
            </a:r>
            <a:r>
              <a:rPr sz="700" i="1" spc="-10" dirty="0">
                <a:solidFill>
                  <a:srgbClr val="A78213"/>
                </a:solidFill>
                <a:latin typeface="メイリオ"/>
                <a:cs typeface="メイリオ"/>
              </a:rPr>
              <a:t>月締めが基</a:t>
            </a:r>
            <a:r>
              <a:rPr sz="700" i="1" spc="-50" dirty="0">
                <a:solidFill>
                  <a:srgbClr val="A78213"/>
                </a:solidFill>
                <a:latin typeface="メイリオ"/>
                <a:cs typeface="メイリオ"/>
              </a:rPr>
              <a:t>本</a:t>
            </a:r>
            <a:endParaRPr sz="700">
              <a:latin typeface="メイリオ"/>
              <a:cs typeface="メイリオ"/>
            </a:endParaRPr>
          </a:p>
        </p:txBody>
      </p:sp>
      <p:sp>
        <p:nvSpPr>
          <p:cNvPr id="141" name="object 141"/>
          <p:cNvSpPr/>
          <p:nvPr/>
        </p:nvSpPr>
        <p:spPr>
          <a:xfrm>
            <a:off x="8828531" y="4152901"/>
            <a:ext cx="1028700" cy="414655"/>
          </a:xfrm>
          <a:custGeom>
            <a:avLst/>
            <a:gdLst/>
            <a:ahLst/>
            <a:cxnLst/>
            <a:rect l="l" t="t" r="r" b="b"/>
            <a:pathLst>
              <a:path w="1028700" h="414654">
                <a:moveTo>
                  <a:pt x="1028700" y="0"/>
                </a:moveTo>
                <a:lnTo>
                  <a:pt x="0" y="0"/>
                </a:lnTo>
                <a:lnTo>
                  <a:pt x="0" y="414527"/>
                </a:lnTo>
                <a:lnTo>
                  <a:pt x="1028700" y="414527"/>
                </a:lnTo>
                <a:lnTo>
                  <a:pt x="1028700" y="0"/>
                </a:lnTo>
                <a:close/>
              </a:path>
            </a:pathLst>
          </a:custGeom>
          <a:solidFill>
            <a:srgbClr val="FFFFFF"/>
          </a:solidFill>
        </p:spPr>
        <p:txBody>
          <a:bodyPr wrap="square" lIns="0" tIns="0" rIns="0" bIns="0" rtlCol="0"/>
          <a:lstStyle/>
          <a:p>
            <a:endParaRPr/>
          </a:p>
        </p:txBody>
      </p:sp>
      <p:sp>
        <p:nvSpPr>
          <p:cNvPr id="142" name="object 142"/>
          <p:cNvSpPr txBox="1"/>
          <p:nvPr/>
        </p:nvSpPr>
        <p:spPr>
          <a:xfrm>
            <a:off x="9028557" y="4172840"/>
            <a:ext cx="629285"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P2P送金によ</a:t>
            </a:r>
            <a:r>
              <a:rPr sz="700" spc="-50" dirty="0">
                <a:solidFill>
                  <a:srgbClr val="C00000"/>
                </a:solidFill>
                <a:latin typeface="メイリオ"/>
                <a:cs typeface="メイリオ"/>
              </a:rPr>
              <a:t>り</a:t>
            </a:r>
            <a:endParaRPr sz="700">
              <a:latin typeface="メイリオ"/>
              <a:cs typeface="メイリオ"/>
            </a:endParaRPr>
          </a:p>
        </p:txBody>
      </p:sp>
      <p:sp>
        <p:nvSpPr>
          <p:cNvPr id="143" name="object 143"/>
          <p:cNvSpPr txBox="1"/>
          <p:nvPr/>
        </p:nvSpPr>
        <p:spPr>
          <a:xfrm>
            <a:off x="9065132" y="4386199"/>
            <a:ext cx="55626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がより便利</a:t>
            </a:r>
            <a:r>
              <a:rPr sz="700" spc="-50" dirty="0">
                <a:solidFill>
                  <a:srgbClr val="C00000"/>
                </a:solidFill>
                <a:latin typeface="メイリオ"/>
                <a:cs typeface="メイリオ"/>
              </a:rPr>
              <a:t>に</a:t>
            </a:r>
            <a:endParaRPr sz="700">
              <a:latin typeface="メイリオ"/>
              <a:cs typeface="メイリオ"/>
            </a:endParaRPr>
          </a:p>
        </p:txBody>
      </p:sp>
      <p:sp>
        <p:nvSpPr>
          <p:cNvPr id="144" name="object 144"/>
          <p:cNvSpPr txBox="1"/>
          <p:nvPr/>
        </p:nvSpPr>
        <p:spPr>
          <a:xfrm>
            <a:off x="8804783" y="4164913"/>
            <a:ext cx="922655" cy="258404"/>
          </a:xfrm>
          <a:prstGeom prst="rect">
            <a:avLst/>
          </a:prstGeom>
        </p:spPr>
        <p:txBody>
          <a:bodyPr vert="horz" wrap="square" lIns="0" tIns="12065" rIns="0" bIns="0" rtlCol="0">
            <a:spAutoFit/>
          </a:bodyPr>
          <a:lstStyle/>
          <a:p>
            <a:pPr marL="38100">
              <a:spcBef>
                <a:spcPts val="95"/>
              </a:spcBef>
            </a:pPr>
            <a:r>
              <a:rPr sz="2400" spc="-44" baseline="-12152" dirty="0">
                <a:solidFill>
                  <a:srgbClr val="C00000"/>
                </a:solidFill>
                <a:latin typeface="メイリオ"/>
                <a:cs typeface="メイリオ"/>
              </a:rPr>
              <a:t>✔</a:t>
            </a:r>
            <a:r>
              <a:rPr sz="700" spc="-30" dirty="0">
                <a:solidFill>
                  <a:srgbClr val="C00000"/>
                </a:solidFill>
                <a:latin typeface="メイリオ"/>
                <a:cs typeface="メイリオ"/>
              </a:rPr>
              <a:t>P2P</a:t>
            </a:r>
            <a:r>
              <a:rPr sz="700" spc="-10" dirty="0">
                <a:solidFill>
                  <a:srgbClr val="C00000"/>
                </a:solidFill>
                <a:latin typeface="メイリオ"/>
                <a:cs typeface="メイリオ"/>
              </a:rPr>
              <a:t>での電力融</a:t>
            </a:r>
            <a:r>
              <a:rPr sz="700" spc="-50" dirty="0">
                <a:solidFill>
                  <a:srgbClr val="C00000"/>
                </a:solidFill>
                <a:latin typeface="メイリオ"/>
                <a:cs typeface="メイリオ"/>
              </a:rPr>
              <a:t>通</a:t>
            </a:r>
            <a:endParaRPr sz="700">
              <a:latin typeface="メイリオ"/>
              <a:cs typeface="メイリオ"/>
            </a:endParaRPr>
          </a:p>
        </p:txBody>
      </p:sp>
      <p:sp>
        <p:nvSpPr>
          <p:cNvPr id="145" name="object 145"/>
          <p:cNvSpPr txBox="1"/>
          <p:nvPr/>
        </p:nvSpPr>
        <p:spPr>
          <a:xfrm>
            <a:off x="5148199" y="5529784"/>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46" name="object 146"/>
          <p:cNvSpPr txBox="1"/>
          <p:nvPr/>
        </p:nvSpPr>
        <p:spPr>
          <a:xfrm>
            <a:off x="5148199" y="2290064"/>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47" name="object 147"/>
          <p:cNvSpPr txBox="1"/>
          <p:nvPr/>
        </p:nvSpPr>
        <p:spPr>
          <a:xfrm>
            <a:off x="5148199" y="4135374"/>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148" name="object 148"/>
          <p:cNvSpPr txBox="1"/>
          <p:nvPr/>
        </p:nvSpPr>
        <p:spPr>
          <a:xfrm>
            <a:off x="9469629" y="2274189"/>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sp>
        <p:nvSpPr>
          <p:cNvPr id="149" name="object 149"/>
          <p:cNvSpPr txBox="1"/>
          <p:nvPr/>
        </p:nvSpPr>
        <p:spPr>
          <a:xfrm>
            <a:off x="9469629" y="5506009"/>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ウォレッ</a:t>
            </a:r>
            <a:r>
              <a:rPr sz="700" spc="-50" dirty="0">
                <a:latin typeface="メイリオ"/>
                <a:cs typeface="メイリオ"/>
              </a:rPr>
              <a:t>ト</a:t>
            </a:r>
            <a:endParaRPr sz="700">
              <a:latin typeface="メイリオ"/>
              <a:cs typeface="メイリオ"/>
            </a:endParaRPr>
          </a:p>
        </p:txBody>
      </p:sp>
      <p:grpSp>
        <p:nvGrpSpPr>
          <p:cNvPr id="150" name="object 150"/>
          <p:cNvGrpSpPr/>
          <p:nvPr/>
        </p:nvGrpSpPr>
        <p:grpSpPr>
          <a:xfrm>
            <a:off x="9151874" y="3191255"/>
            <a:ext cx="1466215" cy="2025650"/>
            <a:chOff x="7627873" y="3191255"/>
            <a:chExt cx="1466215" cy="2025650"/>
          </a:xfrm>
        </p:grpSpPr>
        <p:sp>
          <p:nvSpPr>
            <p:cNvPr id="151" name="object 151"/>
            <p:cNvSpPr/>
            <p:nvPr/>
          </p:nvSpPr>
          <p:spPr>
            <a:xfrm>
              <a:off x="7627873" y="4731003"/>
              <a:ext cx="559435" cy="485775"/>
            </a:xfrm>
            <a:custGeom>
              <a:avLst/>
              <a:gdLst/>
              <a:ahLst/>
              <a:cxnLst/>
              <a:rect l="l" t="t" r="r" b="b"/>
              <a:pathLst>
                <a:path w="559434" h="485775">
                  <a:moveTo>
                    <a:pt x="2158" y="0"/>
                  </a:moveTo>
                  <a:lnTo>
                    <a:pt x="0" y="12573"/>
                  </a:lnTo>
                  <a:lnTo>
                    <a:pt x="25400" y="16764"/>
                  </a:lnTo>
                  <a:lnTo>
                    <a:pt x="49656" y="21844"/>
                  </a:lnTo>
                  <a:lnTo>
                    <a:pt x="52324" y="9398"/>
                  </a:lnTo>
                  <a:lnTo>
                    <a:pt x="27558" y="4318"/>
                  </a:lnTo>
                  <a:lnTo>
                    <a:pt x="2158" y="0"/>
                  </a:lnTo>
                  <a:close/>
                </a:path>
                <a:path w="559434" h="485775">
                  <a:moveTo>
                    <a:pt x="89661" y="18923"/>
                  </a:moveTo>
                  <a:lnTo>
                    <a:pt x="86232" y="31115"/>
                  </a:lnTo>
                  <a:lnTo>
                    <a:pt x="98932" y="34798"/>
                  </a:lnTo>
                  <a:lnTo>
                    <a:pt x="122681" y="42291"/>
                  </a:lnTo>
                  <a:lnTo>
                    <a:pt x="134111" y="46482"/>
                  </a:lnTo>
                  <a:lnTo>
                    <a:pt x="138429" y="34544"/>
                  </a:lnTo>
                  <a:lnTo>
                    <a:pt x="126492" y="30226"/>
                  </a:lnTo>
                  <a:lnTo>
                    <a:pt x="102489" y="22479"/>
                  </a:lnTo>
                  <a:lnTo>
                    <a:pt x="89661" y="18923"/>
                  </a:lnTo>
                  <a:close/>
                </a:path>
                <a:path w="559434" h="485775">
                  <a:moveTo>
                    <a:pt x="174371" y="48514"/>
                  </a:moveTo>
                  <a:lnTo>
                    <a:pt x="169291" y="60071"/>
                  </a:lnTo>
                  <a:lnTo>
                    <a:pt x="191134" y="69723"/>
                  </a:lnTo>
                  <a:lnTo>
                    <a:pt x="212978" y="80391"/>
                  </a:lnTo>
                  <a:lnTo>
                    <a:pt x="214883" y="81280"/>
                  </a:lnTo>
                  <a:lnTo>
                    <a:pt x="220852" y="70104"/>
                  </a:lnTo>
                  <a:lnTo>
                    <a:pt x="218567" y="68961"/>
                  </a:lnTo>
                  <a:lnTo>
                    <a:pt x="196215" y="58039"/>
                  </a:lnTo>
                  <a:lnTo>
                    <a:pt x="174371" y="48514"/>
                  </a:lnTo>
                  <a:close/>
                </a:path>
                <a:path w="559434" h="485775">
                  <a:moveTo>
                    <a:pt x="254380" y="88646"/>
                  </a:moveTo>
                  <a:lnTo>
                    <a:pt x="248030" y="99568"/>
                  </a:lnTo>
                  <a:lnTo>
                    <a:pt x="255143" y="103759"/>
                  </a:lnTo>
                  <a:lnTo>
                    <a:pt x="275462" y="116459"/>
                  </a:lnTo>
                  <a:lnTo>
                    <a:pt x="290449" y="126619"/>
                  </a:lnTo>
                  <a:lnTo>
                    <a:pt x="297560" y="116078"/>
                  </a:lnTo>
                  <a:lnTo>
                    <a:pt x="282194" y="105664"/>
                  </a:lnTo>
                  <a:lnTo>
                    <a:pt x="261493" y="92710"/>
                  </a:lnTo>
                  <a:lnTo>
                    <a:pt x="254380" y="88646"/>
                  </a:lnTo>
                  <a:close/>
                </a:path>
                <a:path w="559434" h="485775">
                  <a:moveTo>
                    <a:pt x="328675" y="138938"/>
                  </a:moveTo>
                  <a:lnTo>
                    <a:pt x="320801" y="148971"/>
                  </a:lnTo>
                  <a:lnTo>
                    <a:pt x="332867" y="158496"/>
                  </a:lnTo>
                  <a:lnTo>
                    <a:pt x="350774" y="173736"/>
                  </a:lnTo>
                  <a:lnTo>
                    <a:pt x="359155" y="181483"/>
                  </a:lnTo>
                  <a:lnTo>
                    <a:pt x="367792" y="172085"/>
                  </a:lnTo>
                  <a:lnTo>
                    <a:pt x="359028" y="164084"/>
                  </a:lnTo>
                  <a:lnTo>
                    <a:pt x="340741" y="148463"/>
                  </a:lnTo>
                  <a:lnTo>
                    <a:pt x="328675" y="138938"/>
                  </a:lnTo>
                  <a:close/>
                </a:path>
                <a:path w="559434" h="485775">
                  <a:moveTo>
                    <a:pt x="395477" y="198882"/>
                  </a:moveTo>
                  <a:lnTo>
                    <a:pt x="386206" y="207645"/>
                  </a:lnTo>
                  <a:lnTo>
                    <a:pt x="400684" y="223012"/>
                  </a:lnTo>
                  <a:lnTo>
                    <a:pt x="415925" y="240538"/>
                  </a:lnTo>
                  <a:lnTo>
                    <a:pt x="419607" y="245110"/>
                  </a:lnTo>
                  <a:lnTo>
                    <a:pt x="429514" y="237236"/>
                  </a:lnTo>
                  <a:lnTo>
                    <a:pt x="425576" y="232156"/>
                  </a:lnTo>
                  <a:lnTo>
                    <a:pt x="409955" y="214376"/>
                  </a:lnTo>
                  <a:lnTo>
                    <a:pt x="395477" y="198882"/>
                  </a:lnTo>
                  <a:close/>
                </a:path>
                <a:path w="559434" h="485775">
                  <a:moveTo>
                    <a:pt x="452881" y="267589"/>
                  </a:moveTo>
                  <a:lnTo>
                    <a:pt x="442722" y="275209"/>
                  </a:lnTo>
                  <a:lnTo>
                    <a:pt x="444246" y="277241"/>
                  </a:lnTo>
                  <a:lnTo>
                    <a:pt x="457326" y="296291"/>
                  </a:lnTo>
                  <a:lnTo>
                    <a:pt x="469519" y="315849"/>
                  </a:lnTo>
                  <a:lnTo>
                    <a:pt x="470153" y="316992"/>
                  </a:lnTo>
                  <a:lnTo>
                    <a:pt x="481202" y="310642"/>
                  </a:lnTo>
                  <a:lnTo>
                    <a:pt x="480314" y="309118"/>
                  </a:lnTo>
                  <a:lnTo>
                    <a:pt x="467741" y="289052"/>
                  </a:lnTo>
                  <a:lnTo>
                    <a:pt x="454405" y="269621"/>
                  </a:lnTo>
                  <a:lnTo>
                    <a:pt x="452881" y="267589"/>
                  </a:lnTo>
                  <a:close/>
                </a:path>
                <a:path w="559434" h="485775">
                  <a:moveTo>
                    <a:pt x="499745" y="344297"/>
                  </a:moveTo>
                  <a:lnTo>
                    <a:pt x="488442" y="350139"/>
                  </a:lnTo>
                  <a:lnTo>
                    <a:pt x="491744" y="356235"/>
                  </a:lnTo>
                  <a:lnTo>
                    <a:pt x="501523" y="377063"/>
                  </a:lnTo>
                  <a:lnTo>
                    <a:pt x="509397" y="395859"/>
                  </a:lnTo>
                  <a:lnTo>
                    <a:pt x="521080" y="390906"/>
                  </a:lnTo>
                  <a:lnTo>
                    <a:pt x="512952" y="371729"/>
                  </a:lnTo>
                  <a:lnTo>
                    <a:pt x="502920" y="350393"/>
                  </a:lnTo>
                  <a:lnTo>
                    <a:pt x="499745" y="344297"/>
                  </a:lnTo>
                  <a:close/>
                </a:path>
                <a:path w="559434" h="485775">
                  <a:moveTo>
                    <a:pt x="559180" y="401955"/>
                  </a:moveTo>
                  <a:lnTo>
                    <a:pt x="486028" y="423164"/>
                  </a:lnTo>
                  <a:lnTo>
                    <a:pt x="543686" y="485775"/>
                  </a:lnTo>
                  <a:lnTo>
                    <a:pt x="559180" y="401955"/>
                  </a:lnTo>
                  <a:close/>
                </a:path>
              </a:pathLst>
            </a:custGeom>
            <a:solidFill>
              <a:srgbClr val="A6A6A6"/>
            </a:solidFill>
          </p:spPr>
          <p:txBody>
            <a:bodyPr wrap="square" lIns="0" tIns="0" rIns="0" bIns="0" rtlCol="0"/>
            <a:lstStyle/>
            <a:p>
              <a:endParaRPr/>
            </a:p>
          </p:txBody>
        </p:sp>
        <p:sp>
          <p:nvSpPr>
            <p:cNvPr id="152" name="object 152"/>
            <p:cNvSpPr/>
            <p:nvPr/>
          </p:nvSpPr>
          <p:spPr>
            <a:xfrm>
              <a:off x="8010143" y="3191255"/>
              <a:ext cx="1083945" cy="200025"/>
            </a:xfrm>
            <a:custGeom>
              <a:avLst/>
              <a:gdLst/>
              <a:ahLst/>
              <a:cxnLst/>
              <a:rect l="l" t="t" r="r" b="b"/>
              <a:pathLst>
                <a:path w="1083945" h="200025">
                  <a:moveTo>
                    <a:pt x="1083563" y="0"/>
                  </a:moveTo>
                  <a:lnTo>
                    <a:pt x="0" y="0"/>
                  </a:lnTo>
                  <a:lnTo>
                    <a:pt x="0" y="199644"/>
                  </a:lnTo>
                  <a:lnTo>
                    <a:pt x="1083563" y="199644"/>
                  </a:lnTo>
                  <a:lnTo>
                    <a:pt x="1083563" y="0"/>
                  </a:lnTo>
                  <a:close/>
                </a:path>
              </a:pathLst>
            </a:custGeom>
            <a:solidFill>
              <a:srgbClr val="FFFFFF"/>
            </a:solidFill>
          </p:spPr>
          <p:txBody>
            <a:bodyPr wrap="square" lIns="0" tIns="0" rIns="0" bIns="0" rtlCol="0"/>
            <a:lstStyle/>
            <a:p>
              <a:endParaRPr/>
            </a:p>
          </p:txBody>
        </p:sp>
      </p:grpSp>
      <p:sp>
        <p:nvSpPr>
          <p:cNvPr id="153" name="object 153"/>
          <p:cNvSpPr txBox="1"/>
          <p:nvPr/>
        </p:nvSpPr>
        <p:spPr>
          <a:xfrm>
            <a:off x="9549384" y="3097148"/>
            <a:ext cx="875665" cy="258404"/>
          </a:xfrm>
          <a:prstGeom prst="rect">
            <a:avLst/>
          </a:prstGeom>
        </p:spPr>
        <p:txBody>
          <a:bodyPr vert="horz" wrap="square" lIns="0" tIns="12065" rIns="0" bIns="0" rtlCol="0">
            <a:spAutoFit/>
          </a:bodyPr>
          <a:lstStyle/>
          <a:p>
            <a:pPr marL="38100">
              <a:spcBef>
                <a:spcPts val="95"/>
              </a:spcBef>
            </a:pPr>
            <a:r>
              <a:rPr sz="2400" spc="187" baseline="-12152" dirty="0">
                <a:solidFill>
                  <a:srgbClr val="C00000"/>
                </a:solidFill>
                <a:latin typeface="メイリオ"/>
                <a:cs typeface="メイリオ"/>
              </a:rPr>
              <a:t>✔</a:t>
            </a:r>
            <a:r>
              <a:rPr sz="700" spc="-10" dirty="0">
                <a:solidFill>
                  <a:srgbClr val="C00000"/>
                </a:solidFill>
                <a:latin typeface="メイリオ"/>
                <a:cs typeface="メイリオ"/>
              </a:rPr>
              <a:t>即時決済が可</a:t>
            </a:r>
            <a:r>
              <a:rPr sz="700" spc="-50" dirty="0">
                <a:solidFill>
                  <a:srgbClr val="C00000"/>
                </a:solidFill>
                <a:latin typeface="メイリオ"/>
                <a:cs typeface="メイリオ"/>
              </a:rPr>
              <a:t>能</a:t>
            </a:r>
            <a:endParaRPr sz="700">
              <a:latin typeface="メイリオ"/>
              <a:cs typeface="メイリオ"/>
            </a:endParaRPr>
          </a:p>
        </p:txBody>
      </p:sp>
      <p:sp>
        <p:nvSpPr>
          <p:cNvPr id="154" name="object 154"/>
          <p:cNvSpPr/>
          <p:nvPr/>
        </p:nvSpPr>
        <p:spPr>
          <a:xfrm>
            <a:off x="4210812" y="4203192"/>
            <a:ext cx="909955" cy="414655"/>
          </a:xfrm>
          <a:custGeom>
            <a:avLst/>
            <a:gdLst/>
            <a:ahLst/>
            <a:cxnLst/>
            <a:rect l="l" t="t" r="r" b="b"/>
            <a:pathLst>
              <a:path w="909954" h="414654">
                <a:moveTo>
                  <a:pt x="909827" y="0"/>
                </a:moveTo>
                <a:lnTo>
                  <a:pt x="0" y="0"/>
                </a:lnTo>
                <a:lnTo>
                  <a:pt x="0" y="414528"/>
                </a:lnTo>
                <a:lnTo>
                  <a:pt x="909827" y="414528"/>
                </a:lnTo>
                <a:lnTo>
                  <a:pt x="909827" y="0"/>
                </a:lnTo>
                <a:close/>
              </a:path>
            </a:pathLst>
          </a:custGeom>
          <a:solidFill>
            <a:srgbClr val="FFFFFF"/>
          </a:solidFill>
        </p:spPr>
        <p:txBody>
          <a:bodyPr wrap="square" lIns="0" tIns="0" rIns="0" bIns="0" rtlCol="0"/>
          <a:lstStyle/>
          <a:p>
            <a:endParaRPr/>
          </a:p>
        </p:txBody>
      </p:sp>
      <p:sp>
        <p:nvSpPr>
          <p:cNvPr id="155" name="object 155"/>
          <p:cNvSpPr txBox="1"/>
          <p:nvPr/>
        </p:nvSpPr>
        <p:spPr>
          <a:xfrm>
            <a:off x="4303014" y="4225798"/>
            <a:ext cx="725170" cy="119905"/>
          </a:xfrm>
          <a:prstGeom prst="rect">
            <a:avLst/>
          </a:prstGeom>
        </p:spPr>
        <p:txBody>
          <a:bodyPr vert="horz" wrap="square" lIns="0" tIns="12065" rIns="0" bIns="0" rtlCol="0">
            <a:spAutoFit/>
          </a:bodyPr>
          <a:lstStyle/>
          <a:p>
            <a:pPr marL="12700">
              <a:spcBef>
                <a:spcPts val="95"/>
              </a:spcBef>
            </a:pPr>
            <a:r>
              <a:rPr sz="700" i="1" spc="-10" dirty="0">
                <a:solidFill>
                  <a:srgbClr val="A78213"/>
                </a:solidFill>
                <a:latin typeface="メイリオ"/>
                <a:cs typeface="メイリオ"/>
              </a:rPr>
              <a:t>電力供給者</a:t>
            </a:r>
            <a:r>
              <a:rPr sz="700" i="1" spc="-10" dirty="0">
                <a:solidFill>
                  <a:srgbClr val="A78213"/>
                </a:solidFill>
                <a:latin typeface="Calibri"/>
                <a:cs typeface="Calibri"/>
              </a:rPr>
              <a:t>→</a:t>
            </a:r>
            <a:r>
              <a:rPr sz="700" i="1" spc="-10" dirty="0">
                <a:solidFill>
                  <a:srgbClr val="A78213"/>
                </a:solidFill>
                <a:latin typeface="メイリオ"/>
                <a:cs typeface="メイリオ"/>
              </a:rPr>
              <a:t>需</a:t>
            </a:r>
            <a:r>
              <a:rPr sz="700" i="1" spc="-50" dirty="0">
                <a:solidFill>
                  <a:srgbClr val="A78213"/>
                </a:solidFill>
                <a:latin typeface="メイリオ"/>
                <a:cs typeface="メイリオ"/>
              </a:rPr>
              <a:t>要</a:t>
            </a:r>
            <a:endParaRPr sz="700">
              <a:latin typeface="メイリオ"/>
              <a:cs typeface="メイリオ"/>
            </a:endParaRPr>
          </a:p>
        </p:txBody>
      </p:sp>
      <p:sp>
        <p:nvSpPr>
          <p:cNvPr id="156" name="object 156"/>
          <p:cNvSpPr txBox="1"/>
          <p:nvPr/>
        </p:nvSpPr>
        <p:spPr>
          <a:xfrm>
            <a:off x="4299966" y="4329125"/>
            <a:ext cx="732790" cy="227626"/>
          </a:xfrm>
          <a:prstGeom prst="rect">
            <a:avLst/>
          </a:prstGeom>
        </p:spPr>
        <p:txBody>
          <a:bodyPr vert="horz" wrap="square" lIns="0" tIns="12065" rIns="0" bIns="0" rtlCol="0">
            <a:spAutoFit/>
          </a:bodyPr>
          <a:lstStyle/>
          <a:p>
            <a:pPr algn="ctr">
              <a:spcBef>
                <a:spcPts val="95"/>
              </a:spcBef>
            </a:pPr>
            <a:r>
              <a:rPr sz="700" i="1" spc="-20" dirty="0">
                <a:solidFill>
                  <a:srgbClr val="A78213"/>
                </a:solidFill>
                <a:latin typeface="メイリオ"/>
                <a:cs typeface="メイリオ"/>
              </a:rPr>
              <a:t>者への一方通行</a:t>
            </a:r>
            <a:r>
              <a:rPr sz="700" i="1" spc="-50" dirty="0">
                <a:solidFill>
                  <a:srgbClr val="A78213"/>
                </a:solidFill>
                <a:latin typeface="メイリオ"/>
                <a:cs typeface="メイリオ"/>
              </a:rPr>
              <a:t>の</a:t>
            </a:r>
            <a:endParaRPr sz="700">
              <a:latin typeface="メイリオ"/>
              <a:cs typeface="メイリオ"/>
            </a:endParaRPr>
          </a:p>
          <a:p>
            <a:pPr algn="ctr">
              <a:spcBef>
                <a:spcPts val="30"/>
              </a:spcBef>
            </a:pPr>
            <a:r>
              <a:rPr sz="700" i="1" spc="-10" dirty="0">
                <a:solidFill>
                  <a:srgbClr val="A78213"/>
                </a:solidFill>
                <a:latin typeface="メイリオ"/>
                <a:cs typeface="メイリオ"/>
              </a:rPr>
              <a:t>サービス提</a:t>
            </a:r>
            <a:r>
              <a:rPr sz="700" i="1" spc="-50" dirty="0">
                <a:solidFill>
                  <a:srgbClr val="A78213"/>
                </a:solidFill>
                <a:latin typeface="メイリオ"/>
                <a:cs typeface="メイリオ"/>
              </a:rPr>
              <a:t>供</a:t>
            </a:r>
            <a:endParaRPr sz="700">
              <a:latin typeface="メイリオ"/>
              <a:cs typeface="メイリオ"/>
            </a:endParaRPr>
          </a:p>
        </p:txBody>
      </p:sp>
      <p:sp>
        <p:nvSpPr>
          <p:cNvPr id="157" name="object 157"/>
          <p:cNvSpPr/>
          <p:nvPr/>
        </p:nvSpPr>
        <p:spPr>
          <a:xfrm>
            <a:off x="4119372" y="4309872"/>
            <a:ext cx="203200" cy="161925"/>
          </a:xfrm>
          <a:custGeom>
            <a:avLst/>
            <a:gdLst/>
            <a:ahLst/>
            <a:cxnLst/>
            <a:rect l="l" t="t" r="r" b="b"/>
            <a:pathLst>
              <a:path w="203200" h="161925">
                <a:moveTo>
                  <a:pt x="202692" y="0"/>
                </a:moveTo>
                <a:lnTo>
                  <a:pt x="0" y="0"/>
                </a:lnTo>
                <a:lnTo>
                  <a:pt x="0" y="161544"/>
                </a:lnTo>
                <a:lnTo>
                  <a:pt x="202692" y="161544"/>
                </a:lnTo>
                <a:lnTo>
                  <a:pt x="202692" y="0"/>
                </a:lnTo>
                <a:close/>
              </a:path>
            </a:pathLst>
          </a:custGeom>
          <a:solidFill>
            <a:srgbClr val="FFFFFF"/>
          </a:solidFill>
        </p:spPr>
        <p:txBody>
          <a:bodyPr wrap="square" lIns="0" tIns="0" rIns="0" bIns="0" rtlCol="0"/>
          <a:lstStyle/>
          <a:p>
            <a:endParaRPr/>
          </a:p>
        </p:txBody>
      </p:sp>
      <p:sp>
        <p:nvSpPr>
          <p:cNvPr id="158" name="object 158"/>
          <p:cNvSpPr txBox="1"/>
          <p:nvPr/>
        </p:nvSpPr>
        <p:spPr>
          <a:xfrm>
            <a:off x="4128007" y="4230751"/>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159" name="object 159"/>
          <p:cNvSpPr txBox="1"/>
          <p:nvPr/>
        </p:nvSpPr>
        <p:spPr>
          <a:xfrm>
            <a:off x="5478271" y="5956198"/>
            <a:ext cx="427990" cy="175048"/>
          </a:xfrm>
          <a:prstGeom prst="rect">
            <a:avLst/>
          </a:prstGeom>
        </p:spPr>
        <p:txBody>
          <a:bodyPr vert="horz" wrap="square" lIns="0" tIns="13335" rIns="0" bIns="0" rtlCol="0">
            <a:spAutoFit/>
          </a:bodyPr>
          <a:lstStyle/>
          <a:p>
            <a:pPr marL="12700">
              <a:spcBef>
                <a:spcPts val="105"/>
              </a:spcBef>
            </a:pPr>
            <a:r>
              <a:rPr sz="1050" b="1" spc="-20" dirty="0">
                <a:latin typeface="メイリオ"/>
                <a:cs typeface="メイリオ"/>
              </a:rPr>
              <a:t>機能性</a:t>
            </a:r>
            <a:endParaRPr sz="1050">
              <a:latin typeface="メイリオ"/>
              <a:cs typeface="メイリオ"/>
            </a:endParaRPr>
          </a:p>
        </p:txBody>
      </p:sp>
      <p:grpSp>
        <p:nvGrpSpPr>
          <p:cNvPr id="160" name="object 160"/>
          <p:cNvGrpSpPr/>
          <p:nvPr/>
        </p:nvGrpSpPr>
        <p:grpSpPr>
          <a:xfrm>
            <a:off x="5017008" y="5800345"/>
            <a:ext cx="356870" cy="384175"/>
            <a:chOff x="3493008" y="5800344"/>
            <a:chExt cx="356870" cy="384175"/>
          </a:xfrm>
        </p:grpSpPr>
        <p:pic>
          <p:nvPicPr>
            <p:cNvPr id="161" name="object 161"/>
            <p:cNvPicPr/>
            <p:nvPr/>
          </p:nvPicPr>
          <p:blipFill>
            <a:blip r:embed="rId32" cstate="print"/>
            <a:stretch>
              <a:fillRect/>
            </a:stretch>
          </p:blipFill>
          <p:spPr>
            <a:xfrm>
              <a:off x="3529584" y="5809488"/>
              <a:ext cx="281889" cy="327621"/>
            </a:xfrm>
            <a:prstGeom prst="rect">
              <a:avLst/>
            </a:prstGeom>
          </p:spPr>
        </p:pic>
        <p:pic>
          <p:nvPicPr>
            <p:cNvPr id="162" name="object 162"/>
            <p:cNvPicPr/>
            <p:nvPr/>
          </p:nvPicPr>
          <p:blipFill>
            <a:blip r:embed="rId33" cstate="print"/>
            <a:stretch>
              <a:fillRect/>
            </a:stretch>
          </p:blipFill>
          <p:spPr>
            <a:xfrm>
              <a:off x="3493008" y="5800344"/>
              <a:ext cx="356666" cy="384098"/>
            </a:xfrm>
            <a:prstGeom prst="rect">
              <a:avLst/>
            </a:prstGeom>
          </p:spPr>
        </p:pic>
        <p:pic>
          <p:nvPicPr>
            <p:cNvPr id="163" name="object 163"/>
            <p:cNvPicPr/>
            <p:nvPr/>
          </p:nvPicPr>
          <p:blipFill>
            <a:blip r:embed="rId34" cstate="print"/>
            <a:stretch>
              <a:fillRect/>
            </a:stretch>
          </p:blipFill>
          <p:spPr>
            <a:xfrm>
              <a:off x="3555873" y="5835777"/>
              <a:ext cx="180593" cy="226313"/>
            </a:xfrm>
            <a:prstGeom prst="rect">
              <a:avLst/>
            </a:prstGeom>
          </p:spPr>
        </p:pic>
      </p:grpSp>
      <p:sp>
        <p:nvSpPr>
          <p:cNvPr id="164" name="object 164"/>
          <p:cNvSpPr txBox="1"/>
          <p:nvPr/>
        </p:nvSpPr>
        <p:spPr>
          <a:xfrm>
            <a:off x="5111622" y="5835192"/>
            <a:ext cx="118110"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C</a:t>
            </a:r>
            <a:endParaRPr sz="1050">
              <a:latin typeface="メイリオ"/>
              <a:cs typeface="メイリオ"/>
            </a:endParaRPr>
          </a:p>
        </p:txBody>
      </p:sp>
      <p:grpSp>
        <p:nvGrpSpPr>
          <p:cNvPr id="165" name="object 165"/>
          <p:cNvGrpSpPr/>
          <p:nvPr/>
        </p:nvGrpSpPr>
        <p:grpSpPr>
          <a:xfrm>
            <a:off x="7559040" y="5849111"/>
            <a:ext cx="1231900" cy="546100"/>
            <a:chOff x="6035040" y="5849111"/>
            <a:chExt cx="1231900" cy="546100"/>
          </a:xfrm>
        </p:grpSpPr>
        <p:pic>
          <p:nvPicPr>
            <p:cNvPr id="166" name="object 166"/>
            <p:cNvPicPr/>
            <p:nvPr/>
          </p:nvPicPr>
          <p:blipFill>
            <a:blip r:embed="rId35" cstate="print"/>
            <a:stretch>
              <a:fillRect/>
            </a:stretch>
          </p:blipFill>
          <p:spPr>
            <a:xfrm>
              <a:off x="6111240" y="5884163"/>
              <a:ext cx="1092708" cy="437349"/>
            </a:xfrm>
            <a:prstGeom prst="rect">
              <a:avLst/>
            </a:prstGeom>
          </p:spPr>
        </p:pic>
        <p:pic>
          <p:nvPicPr>
            <p:cNvPr id="167" name="object 167"/>
            <p:cNvPicPr/>
            <p:nvPr/>
          </p:nvPicPr>
          <p:blipFill>
            <a:blip r:embed="rId36" cstate="print"/>
            <a:stretch>
              <a:fillRect/>
            </a:stretch>
          </p:blipFill>
          <p:spPr>
            <a:xfrm>
              <a:off x="6035040" y="5849111"/>
              <a:ext cx="1231391" cy="545579"/>
            </a:xfrm>
            <a:prstGeom prst="rect">
              <a:avLst/>
            </a:prstGeom>
          </p:spPr>
        </p:pic>
        <p:sp>
          <p:nvSpPr>
            <p:cNvPr id="168" name="object 168"/>
            <p:cNvSpPr/>
            <p:nvPr/>
          </p:nvSpPr>
          <p:spPr>
            <a:xfrm>
              <a:off x="6141720" y="5914643"/>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169" name="object 169"/>
            <p:cNvSpPr/>
            <p:nvPr/>
          </p:nvSpPr>
          <p:spPr>
            <a:xfrm>
              <a:off x="6141720" y="5914643"/>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grpSp>
      <p:sp>
        <p:nvSpPr>
          <p:cNvPr id="170" name="object 170"/>
          <p:cNvSpPr txBox="1"/>
          <p:nvPr/>
        </p:nvSpPr>
        <p:spPr>
          <a:xfrm>
            <a:off x="7809103"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grpSp>
        <p:nvGrpSpPr>
          <p:cNvPr id="171" name="object 171"/>
          <p:cNvGrpSpPr/>
          <p:nvPr/>
        </p:nvGrpSpPr>
        <p:grpSpPr>
          <a:xfrm>
            <a:off x="7473696" y="5791201"/>
            <a:ext cx="370840" cy="384175"/>
            <a:chOff x="5949696" y="5791200"/>
            <a:chExt cx="370840" cy="384175"/>
          </a:xfrm>
        </p:grpSpPr>
        <p:pic>
          <p:nvPicPr>
            <p:cNvPr id="172" name="object 172"/>
            <p:cNvPicPr/>
            <p:nvPr/>
          </p:nvPicPr>
          <p:blipFill>
            <a:blip r:embed="rId37" cstate="print"/>
            <a:stretch>
              <a:fillRect/>
            </a:stretch>
          </p:blipFill>
          <p:spPr>
            <a:xfrm>
              <a:off x="5993892" y="5800344"/>
              <a:ext cx="283540" cy="327621"/>
            </a:xfrm>
            <a:prstGeom prst="rect">
              <a:avLst/>
            </a:prstGeom>
          </p:spPr>
        </p:pic>
        <p:pic>
          <p:nvPicPr>
            <p:cNvPr id="173" name="object 173"/>
            <p:cNvPicPr/>
            <p:nvPr/>
          </p:nvPicPr>
          <p:blipFill>
            <a:blip r:embed="rId38" cstate="print"/>
            <a:stretch>
              <a:fillRect/>
            </a:stretch>
          </p:blipFill>
          <p:spPr>
            <a:xfrm>
              <a:off x="5949696" y="5791200"/>
              <a:ext cx="370332" cy="384098"/>
            </a:xfrm>
            <a:prstGeom prst="rect">
              <a:avLst/>
            </a:prstGeom>
          </p:spPr>
        </p:pic>
        <p:pic>
          <p:nvPicPr>
            <p:cNvPr id="174" name="object 174"/>
            <p:cNvPicPr/>
            <p:nvPr/>
          </p:nvPicPr>
          <p:blipFill>
            <a:blip r:embed="rId39" cstate="print"/>
            <a:stretch>
              <a:fillRect/>
            </a:stretch>
          </p:blipFill>
          <p:spPr>
            <a:xfrm>
              <a:off x="6020181" y="5826632"/>
              <a:ext cx="182118" cy="226313"/>
            </a:xfrm>
            <a:prstGeom prst="rect">
              <a:avLst/>
            </a:prstGeom>
          </p:spPr>
        </p:pic>
      </p:grpSp>
      <p:sp>
        <p:nvSpPr>
          <p:cNvPr id="175" name="object 175"/>
          <p:cNvSpPr txBox="1"/>
          <p:nvPr/>
        </p:nvSpPr>
        <p:spPr>
          <a:xfrm>
            <a:off x="756894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176" name="object 176"/>
          <p:cNvSpPr txBox="1"/>
          <p:nvPr/>
        </p:nvSpPr>
        <p:spPr>
          <a:xfrm>
            <a:off x="6258306" y="5896458"/>
            <a:ext cx="1148715" cy="391795"/>
          </a:xfrm>
          <a:prstGeom prst="rect">
            <a:avLst/>
          </a:prstGeom>
        </p:spPr>
        <p:txBody>
          <a:bodyPr vert="horz" wrap="square" lIns="0" tIns="12700" rIns="0" bIns="0" rtlCol="0">
            <a:spAutoFit/>
          </a:bodyPr>
          <a:lstStyle/>
          <a:p>
            <a:pPr marL="12700" marR="5080" algn="just">
              <a:spcBef>
                <a:spcPts val="100"/>
              </a:spcBef>
            </a:pPr>
            <a:r>
              <a:rPr sz="800" dirty="0">
                <a:latin typeface="メイリオ"/>
                <a:cs typeface="メイリオ"/>
              </a:rPr>
              <a:t>即時決済により</a:t>
            </a:r>
            <a:r>
              <a:rPr sz="800" spc="-10" dirty="0">
                <a:latin typeface="メイリオ"/>
                <a:cs typeface="メイリオ"/>
              </a:rPr>
              <a:t>P2P</a:t>
            </a:r>
            <a:r>
              <a:rPr sz="800" spc="-25" dirty="0">
                <a:latin typeface="メイリオ"/>
                <a:cs typeface="メイリオ"/>
              </a:rPr>
              <a:t>電力</a:t>
            </a:r>
            <a:r>
              <a:rPr sz="800" spc="-5" dirty="0">
                <a:latin typeface="メイリオ"/>
                <a:cs typeface="メイリオ"/>
              </a:rPr>
              <a:t>取引と決済をリアルタイ</a:t>
            </a:r>
            <a:r>
              <a:rPr sz="800" spc="-10" dirty="0">
                <a:latin typeface="メイリオ"/>
                <a:cs typeface="メイリオ"/>
              </a:rPr>
              <a:t>ム化可能に</a:t>
            </a:r>
            <a:endParaRPr sz="800">
              <a:latin typeface="メイリオ"/>
              <a:cs typeface="メイリオ"/>
            </a:endParaRPr>
          </a:p>
        </p:txBody>
      </p:sp>
      <p:sp>
        <p:nvSpPr>
          <p:cNvPr id="177" name="object 177"/>
          <p:cNvSpPr txBox="1"/>
          <p:nvPr/>
        </p:nvSpPr>
        <p:spPr>
          <a:xfrm>
            <a:off x="8693912" y="5896458"/>
            <a:ext cx="1148715" cy="135935"/>
          </a:xfrm>
          <a:prstGeom prst="rect">
            <a:avLst/>
          </a:prstGeom>
        </p:spPr>
        <p:txBody>
          <a:bodyPr vert="horz" wrap="square" lIns="0" tIns="12700" rIns="0" bIns="0" rtlCol="0">
            <a:spAutoFit/>
          </a:bodyPr>
          <a:lstStyle/>
          <a:p>
            <a:pPr marL="12700">
              <a:spcBef>
                <a:spcPts val="100"/>
              </a:spcBef>
            </a:pPr>
            <a:r>
              <a:rPr sz="800" spc="-5" dirty="0">
                <a:latin typeface="メイリオ"/>
                <a:cs typeface="メイリオ"/>
              </a:rPr>
              <a:t>電力取引をトリガーに決</a:t>
            </a:r>
            <a:endParaRPr sz="800">
              <a:latin typeface="メイリオ"/>
              <a:cs typeface="メイリオ"/>
            </a:endParaRPr>
          </a:p>
        </p:txBody>
      </p:sp>
      <p:sp>
        <p:nvSpPr>
          <p:cNvPr id="178" name="object 178"/>
          <p:cNvSpPr txBox="1"/>
          <p:nvPr/>
        </p:nvSpPr>
        <p:spPr>
          <a:xfrm>
            <a:off x="7629779" y="5986373"/>
            <a:ext cx="2238375" cy="175048"/>
          </a:xfrm>
          <a:prstGeom prst="rect">
            <a:avLst/>
          </a:prstGeom>
        </p:spPr>
        <p:txBody>
          <a:bodyPr vert="horz" wrap="square" lIns="0" tIns="13335" rIns="0" bIns="0" rtlCol="0">
            <a:spAutoFit/>
          </a:bodyPr>
          <a:lstStyle/>
          <a:p>
            <a:pPr marL="38100">
              <a:spcBef>
                <a:spcPts val="105"/>
              </a:spcBef>
            </a:pPr>
            <a:r>
              <a:rPr sz="1575" b="1" baseline="-23809" dirty="0">
                <a:latin typeface="メイリオ"/>
                <a:cs typeface="メイリオ"/>
              </a:rPr>
              <a:t>ビリティ</a:t>
            </a:r>
            <a:r>
              <a:rPr sz="1350" spc="37" baseline="-27777" dirty="0">
                <a:latin typeface="メイリオ"/>
                <a:cs typeface="メイリオ"/>
              </a:rPr>
              <a:t>(自律性) </a:t>
            </a:r>
            <a:r>
              <a:rPr sz="800" spc="-5" dirty="0">
                <a:latin typeface="メイリオ"/>
                <a:cs typeface="メイリオ"/>
              </a:rPr>
              <a:t>済を行う為にはプログラ</a:t>
            </a:r>
            <a:endParaRPr sz="800">
              <a:latin typeface="メイリオ"/>
              <a:cs typeface="メイリオ"/>
            </a:endParaRPr>
          </a:p>
        </p:txBody>
      </p:sp>
      <p:sp>
        <p:nvSpPr>
          <p:cNvPr id="179" name="object 179"/>
          <p:cNvSpPr txBox="1"/>
          <p:nvPr/>
        </p:nvSpPr>
        <p:spPr>
          <a:xfrm>
            <a:off x="8693911" y="6140298"/>
            <a:ext cx="842644"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マビリティは必須</a:t>
            </a:r>
            <a:endParaRPr sz="800">
              <a:latin typeface="メイリオ"/>
              <a:cs typeface="メイリオ"/>
            </a:endParaRPr>
          </a:p>
        </p:txBody>
      </p:sp>
      <p:grpSp>
        <p:nvGrpSpPr>
          <p:cNvPr id="180" name="object 180"/>
          <p:cNvGrpSpPr/>
          <p:nvPr/>
        </p:nvGrpSpPr>
        <p:grpSpPr>
          <a:xfrm>
            <a:off x="2567940" y="5839967"/>
            <a:ext cx="1092835" cy="546100"/>
            <a:chOff x="1043939" y="5839967"/>
            <a:chExt cx="1092835" cy="546100"/>
          </a:xfrm>
        </p:grpSpPr>
        <p:pic>
          <p:nvPicPr>
            <p:cNvPr id="181" name="object 181"/>
            <p:cNvPicPr/>
            <p:nvPr/>
          </p:nvPicPr>
          <p:blipFill>
            <a:blip r:embed="rId40" cstate="print"/>
            <a:stretch>
              <a:fillRect/>
            </a:stretch>
          </p:blipFill>
          <p:spPr>
            <a:xfrm>
              <a:off x="1043939" y="5875019"/>
              <a:ext cx="1092708" cy="438962"/>
            </a:xfrm>
            <a:prstGeom prst="rect">
              <a:avLst/>
            </a:prstGeom>
          </p:spPr>
        </p:pic>
        <p:pic>
          <p:nvPicPr>
            <p:cNvPr id="182" name="object 182"/>
            <p:cNvPicPr/>
            <p:nvPr/>
          </p:nvPicPr>
          <p:blipFill>
            <a:blip r:embed="rId41" cstate="print"/>
            <a:stretch>
              <a:fillRect/>
            </a:stretch>
          </p:blipFill>
          <p:spPr>
            <a:xfrm>
              <a:off x="1123187" y="5839967"/>
              <a:ext cx="934224" cy="545579"/>
            </a:xfrm>
            <a:prstGeom prst="rect">
              <a:avLst/>
            </a:prstGeom>
          </p:spPr>
        </p:pic>
        <p:sp>
          <p:nvSpPr>
            <p:cNvPr id="183" name="object 183"/>
            <p:cNvSpPr/>
            <p:nvPr/>
          </p:nvSpPr>
          <p:spPr>
            <a:xfrm>
              <a:off x="1074419" y="5905499"/>
              <a:ext cx="981710" cy="327660"/>
            </a:xfrm>
            <a:custGeom>
              <a:avLst/>
              <a:gdLst/>
              <a:ahLst/>
              <a:cxnLst/>
              <a:rect l="l" t="t" r="r" b="b"/>
              <a:pathLst>
                <a:path w="981710" h="327660">
                  <a:moveTo>
                    <a:pt x="981456" y="0"/>
                  </a:moveTo>
                  <a:lnTo>
                    <a:pt x="0" y="0"/>
                  </a:lnTo>
                  <a:lnTo>
                    <a:pt x="0" y="327659"/>
                  </a:lnTo>
                  <a:lnTo>
                    <a:pt x="981456" y="327659"/>
                  </a:lnTo>
                  <a:lnTo>
                    <a:pt x="981456" y="0"/>
                  </a:lnTo>
                  <a:close/>
                </a:path>
              </a:pathLst>
            </a:custGeom>
            <a:solidFill>
              <a:srgbClr val="FFFFFF"/>
            </a:solidFill>
          </p:spPr>
          <p:txBody>
            <a:bodyPr wrap="square" lIns="0" tIns="0" rIns="0" bIns="0" rtlCol="0"/>
            <a:lstStyle/>
            <a:p>
              <a:endParaRPr/>
            </a:p>
          </p:txBody>
        </p:sp>
        <p:sp>
          <p:nvSpPr>
            <p:cNvPr id="184" name="object 184"/>
            <p:cNvSpPr/>
            <p:nvPr/>
          </p:nvSpPr>
          <p:spPr>
            <a:xfrm>
              <a:off x="1074419" y="5905499"/>
              <a:ext cx="981710" cy="327660"/>
            </a:xfrm>
            <a:custGeom>
              <a:avLst/>
              <a:gdLst/>
              <a:ahLst/>
              <a:cxnLst/>
              <a:rect l="l" t="t" r="r" b="b"/>
              <a:pathLst>
                <a:path w="981710" h="327660">
                  <a:moveTo>
                    <a:pt x="0" y="327659"/>
                  </a:moveTo>
                  <a:lnTo>
                    <a:pt x="981456" y="327659"/>
                  </a:lnTo>
                  <a:lnTo>
                    <a:pt x="981456" y="0"/>
                  </a:lnTo>
                  <a:lnTo>
                    <a:pt x="0" y="0"/>
                  </a:lnTo>
                  <a:lnTo>
                    <a:pt x="0" y="327659"/>
                  </a:lnTo>
                  <a:close/>
                </a:path>
              </a:pathLst>
            </a:custGeom>
            <a:ln w="9524">
              <a:solidFill>
                <a:srgbClr val="BEBEBE"/>
              </a:solidFill>
            </a:ln>
          </p:spPr>
          <p:txBody>
            <a:bodyPr wrap="square" lIns="0" tIns="0" rIns="0" bIns="0" rtlCol="0"/>
            <a:lstStyle/>
            <a:p>
              <a:endParaRPr/>
            </a:p>
          </p:txBody>
        </p:sp>
      </p:grpSp>
      <p:sp>
        <p:nvSpPr>
          <p:cNvPr id="185" name="object 185"/>
          <p:cNvSpPr txBox="1"/>
          <p:nvPr/>
        </p:nvSpPr>
        <p:spPr>
          <a:xfrm>
            <a:off x="2741167" y="5875732"/>
            <a:ext cx="695960" cy="347345"/>
          </a:xfrm>
          <a:prstGeom prst="rect">
            <a:avLst/>
          </a:prstGeom>
        </p:spPr>
        <p:txBody>
          <a:bodyPr vert="horz" wrap="square" lIns="0" tIns="13335" rIns="0" bIns="0" rtlCol="0">
            <a:spAutoFit/>
          </a:bodyPr>
          <a:lstStyle/>
          <a:p>
            <a:pPr algn="ctr">
              <a:spcBef>
                <a:spcPts val="105"/>
              </a:spcBef>
            </a:pPr>
            <a:r>
              <a:rPr sz="1050" b="1" spc="-20" dirty="0">
                <a:latin typeface="メイリオ"/>
                <a:cs typeface="メイリオ"/>
              </a:rPr>
              <a:t>流通性/</a:t>
            </a:r>
            <a:endParaRPr sz="1050">
              <a:latin typeface="メイリオ"/>
              <a:cs typeface="メイリオ"/>
            </a:endParaRPr>
          </a:p>
          <a:p>
            <a:pPr algn="ctr">
              <a:spcBef>
                <a:spcPts val="5"/>
              </a:spcBef>
            </a:pPr>
            <a:r>
              <a:rPr sz="1050" b="1" spc="-10" dirty="0">
                <a:latin typeface="メイリオ"/>
                <a:cs typeface="メイリオ"/>
              </a:rPr>
              <a:t>相互運用性</a:t>
            </a:r>
            <a:endParaRPr sz="1050">
              <a:latin typeface="メイリオ"/>
              <a:cs typeface="メイリオ"/>
            </a:endParaRPr>
          </a:p>
        </p:txBody>
      </p:sp>
      <p:grpSp>
        <p:nvGrpSpPr>
          <p:cNvPr id="186" name="object 186"/>
          <p:cNvGrpSpPr/>
          <p:nvPr/>
        </p:nvGrpSpPr>
        <p:grpSpPr>
          <a:xfrm>
            <a:off x="2410967" y="5800345"/>
            <a:ext cx="363220" cy="384175"/>
            <a:chOff x="886967" y="5800344"/>
            <a:chExt cx="363220" cy="384175"/>
          </a:xfrm>
        </p:grpSpPr>
        <p:pic>
          <p:nvPicPr>
            <p:cNvPr id="187" name="object 187"/>
            <p:cNvPicPr/>
            <p:nvPr/>
          </p:nvPicPr>
          <p:blipFill>
            <a:blip r:embed="rId37" cstate="print"/>
            <a:stretch>
              <a:fillRect/>
            </a:stretch>
          </p:blipFill>
          <p:spPr>
            <a:xfrm>
              <a:off x="926591" y="5809488"/>
              <a:ext cx="283540" cy="327621"/>
            </a:xfrm>
            <a:prstGeom prst="rect">
              <a:avLst/>
            </a:prstGeom>
          </p:spPr>
        </p:pic>
        <p:pic>
          <p:nvPicPr>
            <p:cNvPr id="188" name="object 188"/>
            <p:cNvPicPr/>
            <p:nvPr/>
          </p:nvPicPr>
          <p:blipFill>
            <a:blip r:embed="rId42" cstate="print"/>
            <a:stretch>
              <a:fillRect/>
            </a:stretch>
          </p:blipFill>
          <p:spPr>
            <a:xfrm>
              <a:off x="886967" y="5800344"/>
              <a:ext cx="362686" cy="384098"/>
            </a:xfrm>
            <a:prstGeom prst="rect">
              <a:avLst/>
            </a:prstGeom>
          </p:spPr>
        </p:pic>
        <p:sp>
          <p:nvSpPr>
            <p:cNvPr id="189" name="object 189"/>
            <p:cNvSpPr/>
            <p:nvPr/>
          </p:nvSpPr>
          <p:spPr>
            <a:xfrm>
              <a:off x="962405" y="5845302"/>
              <a:ext cx="163195" cy="207645"/>
            </a:xfrm>
            <a:custGeom>
              <a:avLst/>
              <a:gdLst/>
              <a:ahLst/>
              <a:cxnLst/>
              <a:rect l="l" t="t" r="r" b="b"/>
              <a:pathLst>
                <a:path w="163194" h="207645">
                  <a:moveTo>
                    <a:pt x="81534" y="0"/>
                  </a:moveTo>
                  <a:lnTo>
                    <a:pt x="49795" y="8143"/>
                  </a:lnTo>
                  <a:lnTo>
                    <a:pt x="23879" y="30351"/>
                  </a:lnTo>
                  <a:lnTo>
                    <a:pt x="6406" y="63291"/>
                  </a:lnTo>
                  <a:lnTo>
                    <a:pt x="0" y="103632"/>
                  </a:lnTo>
                  <a:lnTo>
                    <a:pt x="6406" y="143972"/>
                  </a:lnTo>
                  <a:lnTo>
                    <a:pt x="23879" y="176912"/>
                  </a:lnTo>
                  <a:lnTo>
                    <a:pt x="49795" y="199120"/>
                  </a:lnTo>
                  <a:lnTo>
                    <a:pt x="81534" y="207264"/>
                  </a:lnTo>
                  <a:lnTo>
                    <a:pt x="113272" y="199120"/>
                  </a:lnTo>
                  <a:lnTo>
                    <a:pt x="139188" y="176912"/>
                  </a:lnTo>
                  <a:lnTo>
                    <a:pt x="156661" y="143972"/>
                  </a:lnTo>
                  <a:lnTo>
                    <a:pt x="163068" y="103632"/>
                  </a:lnTo>
                  <a:lnTo>
                    <a:pt x="156661" y="63291"/>
                  </a:lnTo>
                  <a:lnTo>
                    <a:pt x="139188" y="30351"/>
                  </a:lnTo>
                  <a:lnTo>
                    <a:pt x="113272" y="8143"/>
                  </a:lnTo>
                  <a:lnTo>
                    <a:pt x="81534" y="0"/>
                  </a:lnTo>
                  <a:close/>
                </a:path>
              </a:pathLst>
            </a:custGeom>
            <a:solidFill>
              <a:srgbClr val="D9D9D9"/>
            </a:solidFill>
          </p:spPr>
          <p:txBody>
            <a:bodyPr wrap="square" lIns="0" tIns="0" rIns="0" bIns="0" rtlCol="0"/>
            <a:lstStyle/>
            <a:p>
              <a:endParaRPr/>
            </a:p>
          </p:txBody>
        </p:sp>
        <p:sp>
          <p:nvSpPr>
            <p:cNvPr id="190" name="object 190"/>
            <p:cNvSpPr/>
            <p:nvPr/>
          </p:nvSpPr>
          <p:spPr>
            <a:xfrm>
              <a:off x="962405" y="5845302"/>
              <a:ext cx="163195" cy="207645"/>
            </a:xfrm>
            <a:custGeom>
              <a:avLst/>
              <a:gdLst/>
              <a:ahLst/>
              <a:cxnLst/>
              <a:rect l="l" t="t" r="r" b="b"/>
              <a:pathLst>
                <a:path w="163194" h="207645">
                  <a:moveTo>
                    <a:pt x="0" y="103632"/>
                  </a:moveTo>
                  <a:lnTo>
                    <a:pt x="6406" y="63291"/>
                  </a:lnTo>
                  <a:lnTo>
                    <a:pt x="23879" y="30351"/>
                  </a:lnTo>
                  <a:lnTo>
                    <a:pt x="49795" y="8143"/>
                  </a:lnTo>
                  <a:lnTo>
                    <a:pt x="81534" y="0"/>
                  </a:lnTo>
                  <a:lnTo>
                    <a:pt x="113272" y="8143"/>
                  </a:lnTo>
                  <a:lnTo>
                    <a:pt x="139188" y="30351"/>
                  </a:lnTo>
                  <a:lnTo>
                    <a:pt x="156661" y="63291"/>
                  </a:lnTo>
                  <a:lnTo>
                    <a:pt x="163068" y="103632"/>
                  </a:lnTo>
                  <a:lnTo>
                    <a:pt x="156661" y="143972"/>
                  </a:lnTo>
                  <a:lnTo>
                    <a:pt x="139188" y="176912"/>
                  </a:lnTo>
                  <a:lnTo>
                    <a:pt x="113272" y="199120"/>
                  </a:lnTo>
                  <a:lnTo>
                    <a:pt x="81534" y="207264"/>
                  </a:lnTo>
                  <a:lnTo>
                    <a:pt x="49795" y="199120"/>
                  </a:lnTo>
                  <a:lnTo>
                    <a:pt x="23879" y="176912"/>
                  </a:lnTo>
                  <a:lnTo>
                    <a:pt x="6406" y="143972"/>
                  </a:lnTo>
                  <a:lnTo>
                    <a:pt x="0" y="103632"/>
                  </a:lnTo>
                  <a:close/>
                </a:path>
              </a:pathLst>
            </a:custGeom>
            <a:ln w="19050">
              <a:solidFill>
                <a:srgbClr val="BEBEBE"/>
              </a:solidFill>
            </a:ln>
          </p:spPr>
          <p:txBody>
            <a:bodyPr wrap="square" lIns="0" tIns="0" rIns="0" bIns="0" rtlCol="0"/>
            <a:lstStyle/>
            <a:p>
              <a:endParaRPr/>
            </a:p>
          </p:txBody>
        </p:sp>
      </p:grpSp>
      <p:sp>
        <p:nvSpPr>
          <p:cNvPr id="191" name="object 191"/>
          <p:cNvSpPr txBox="1"/>
          <p:nvPr/>
        </p:nvSpPr>
        <p:spPr>
          <a:xfrm>
            <a:off x="2505558" y="5835192"/>
            <a:ext cx="125095"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A</a:t>
            </a:r>
            <a:endParaRPr sz="1050">
              <a:latin typeface="メイリオ"/>
              <a:cs typeface="メイリオ"/>
            </a:endParaRPr>
          </a:p>
        </p:txBody>
      </p:sp>
      <p:grpSp>
        <p:nvGrpSpPr>
          <p:cNvPr id="192" name="object 192"/>
          <p:cNvGrpSpPr/>
          <p:nvPr/>
        </p:nvGrpSpPr>
        <p:grpSpPr>
          <a:xfrm>
            <a:off x="2410968" y="6033516"/>
            <a:ext cx="361315" cy="384175"/>
            <a:chOff x="886967" y="6033515"/>
            <a:chExt cx="361315" cy="384175"/>
          </a:xfrm>
        </p:grpSpPr>
        <p:pic>
          <p:nvPicPr>
            <p:cNvPr id="193" name="object 193"/>
            <p:cNvPicPr/>
            <p:nvPr/>
          </p:nvPicPr>
          <p:blipFill>
            <a:blip r:embed="rId37" cstate="print"/>
            <a:stretch>
              <a:fillRect/>
            </a:stretch>
          </p:blipFill>
          <p:spPr>
            <a:xfrm>
              <a:off x="926591" y="6042659"/>
              <a:ext cx="283540" cy="327621"/>
            </a:xfrm>
            <a:prstGeom prst="rect">
              <a:avLst/>
            </a:prstGeom>
          </p:spPr>
        </p:pic>
        <p:pic>
          <p:nvPicPr>
            <p:cNvPr id="194" name="object 194"/>
            <p:cNvPicPr/>
            <p:nvPr/>
          </p:nvPicPr>
          <p:blipFill>
            <a:blip r:embed="rId43" cstate="print"/>
            <a:stretch>
              <a:fillRect/>
            </a:stretch>
          </p:blipFill>
          <p:spPr>
            <a:xfrm>
              <a:off x="886967" y="6033515"/>
              <a:ext cx="361188" cy="384098"/>
            </a:xfrm>
            <a:prstGeom prst="rect">
              <a:avLst/>
            </a:prstGeom>
          </p:spPr>
        </p:pic>
        <p:sp>
          <p:nvSpPr>
            <p:cNvPr id="195" name="object 195"/>
            <p:cNvSpPr/>
            <p:nvPr/>
          </p:nvSpPr>
          <p:spPr>
            <a:xfrm>
              <a:off x="962405" y="6078473"/>
              <a:ext cx="163195" cy="207645"/>
            </a:xfrm>
            <a:custGeom>
              <a:avLst/>
              <a:gdLst/>
              <a:ahLst/>
              <a:cxnLst/>
              <a:rect l="l" t="t" r="r" b="b"/>
              <a:pathLst>
                <a:path w="163194" h="207645">
                  <a:moveTo>
                    <a:pt x="81534" y="0"/>
                  </a:moveTo>
                  <a:lnTo>
                    <a:pt x="49795" y="8143"/>
                  </a:lnTo>
                  <a:lnTo>
                    <a:pt x="23879" y="30351"/>
                  </a:lnTo>
                  <a:lnTo>
                    <a:pt x="6406" y="63291"/>
                  </a:lnTo>
                  <a:lnTo>
                    <a:pt x="0" y="103631"/>
                  </a:lnTo>
                  <a:lnTo>
                    <a:pt x="6406" y="143972"/>
                  </a:lnTo>
                  <a:lnTo>
                    <a:pt x="23879" y="176912"/>
                  </a:lnTo>
                  <a:lnTo>
                    <a:pt x="49795" y="199120"/>
                  </a:lnTo>
                  <a:lnTo>
                    <a:pt x="81534" y="207263"/>
                  </a:lnTo>
                  <a:lnTo>
                    <a:pt x="113272" y="199120"/>
                  </a:lnTo>
                  <a:lnTo>
                    <a:pt x="139188" y="176912"/>
                  </a:lnTo>
                  <a:lnTo>
                    <a:pt x="156661" y="143972"/>
                  </a:lnTo>
                  <a:lnTo>
                    <a:pt x="163068" y="103631"/>
                  </a:lnTo>
                  <a:lnTo>
                    <a:pt x="156661" y="63291"/>
                  </a:lnTo>
                  <a:lnTo>
                    <a:pt x="139188" y="30351"/>
                  </a:lnTo>
                  <a:lnTo>
                    <a:pt x="113272" y="8143"/>
                  </a:lnTo>
                  <a:lnTo>
                    <a:pt x="81534" y="0"/>
                  </a:lnTo>
                  <a:close/>
                </a:path>
              </a:pathLst>
            </a:custGeom>
            <a:solidFill>
              <a:srgbClr val="D9D9D9"/>
            </a:solidFill>
          </p:spPr>
          <p:txBody>
            <a:bodyPr wrap="square" lIns="0" tIns="0" rIns="0" bIns="0" rtlCol="0"/>
            <a:lstStyle/>
            <a:p>
              <a:endParaRPr/>
            </a:p>
          </p:txBody>
        </p:sp>
        <p:sp>
          <p:nvSpPr>
            <p:cNvPr id="196" name="object 196"/>
            <p:cNvSpPr/>
            <p:nvPr/>
          </p:nvSpPr>
          <p:spPr>
            <a:xfrm>
              <a:off x="962405" y="6078473"/>
              <a:ext cx="163195" cy="207645"/>
            </a:xfrm>
            <a:custGeom>
              <a:avLst/>
              <a:gdLst/>
              <a:ahLst/>
              <a:cxnLst/>
              <a:rect l="l" t="t" r="r" b="b"/>
              <a:pathLst>
                <a:path w="163194" h="207645">
                  <a:moveTo>
                    <a:pt x="0" y="103631"/>
                  </a:moveTo>
                  <a:lnTo>
                    <a:pt x="6406" y="63291"/>
                  </a:lnTo>
                  <a:lnTo>
                    <a:pt x="23879" y="30351"/>
                  </a:lnTo>
                  <a:lnTo>
                    <a:pt x="49795" y="8143"/>
                  </a:lnTo>
                  <a:lnTo>
                    <a:pt x="81534" y="0"/>
                  </a:lnTo>
                  <a:lnTo>
                    <a:pt x="113272" y="8143"/>
                  </a:lnTo>
                  <a:lnTo>
                    <a:pt x="139188" y="30351"/>
                  </a:lnTo>
                  <a:lnTo>
                    <a:pt x="156661" y="63291"/>
                  </a:lnTo>
                  <a:lnTo>
                    <a:pt x="163068" y="103631"/>
                  </a:lnTo>
                  <a:lnTo>
                    <a:pt x="156661" y="143972"/>
                  </a:lnTo>
                  <a:lnTo>
                    <a:pt x="139188" y="176912"/>
                  </a:lnTo>
                  <a:lnTo>
                    <a:pt x="113272" y="199120"/>
                  </a:lnTo>
                  <a:lnTo>
                    <a:pt x="81534" y="207263"/>
                  </a:lnTo>
                  <a:lnTo>
                    <a:pt x="49795" y="199120"/>
                  </a:lnTo>
                  <a:lnTo>
                    <a:pt x="23879" y="176912"/>
                  </a:lnTo>
                  <a:lnTo>
                    <a:pt x="6406" y="143972"/>
                  </a:lnTo>
                  <a:lnTo>
                    <a:pt x="0" y="103631"/>
                  </a:lnTo>
                  <a:close/>
                </a:path>
              </a:pathLst>
            </a:custGeom>
            <a:ln w="19050">
              <a:solidFill>
                <a:srgbClr val="BEBEBE"/>
              </a:solidFill>
            </a:ln>
          </p:spPr>
          <p:txBody>
            <a:bodyPr wrap="square" lIns="0" tIns="0" rIns="0" bIns="0" rtlCol="0"/>
            <a:lstStyle/>
            <a:p>
              <a:endParaRPr/>
            </a:p>
          </p:txBody>
        </p:sp>
      </p:grpSp>
      <p:sp>
        <p:nvSpPr>
          <p:cNvPr id="197" name="object 197"/>
          <p:cNvSpPr txBox="1"/>
          <p:nvPr/>
        </p:nvSpPr>
        <p:spPr>
          <a:xfrm>
            <a:off x="2505558" y="6068669"/>
            <a:ext cx="12382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B</a:t>
            </a:r>
            <a:endParaRPr sz="1050">
              <a:latin typeface="メイリオ"/>
              <a:cs typeface="メイリオ"/>
            </a:endParaRPr>
          </a:p>
        </p:txBody>
      </p:sp>
      <p:sp>
        <p:nvSpPr>
          <p:cNvPr id="198" name="object 198"/>
          <p:cNvSpPr txBox="1"/>
          <p:nvPr/>
        </p:nvSpPr>
        <p:spPr>
          <a:xfrm>
            <a:off x="3655315" y="5896458"/>
            <a:ext cx="1148715" cy="391795"/>
          </a:xfrm>
          <a:prstGeom prst="rect">
            <a:avLst/>
          </a:prstGeom>
        </p:spPr>
        <p:txBody>
          <a:bodyPr vert="horz" wrap="square" lIns="0" tIns="12700" rIns="0" bIns="0" rtlCol="0">
            <a:spAutoFit/>
          </a:bodyPr>
          <a:lstStyle/>
          <a:p>
            <a:pPr marL="12700" marR="5080" algn="just">
              <a:spcBef>
                <a:spcPts val="100"/>
              </a:spcBef>
            </a:pPr>
            <a:r>
              <a:rPr sz="800" dirty="0">
                <a:latin typeface="メイリオ"/>
                <a:cs typeface="メイリオ"/>
              </a:rPr>
              <a:t>P2P</a:t>
            </a:r>
            <a:r>
              <a:rPr sz="800" spc="-10" dirty="0">
                <a:latin typeface="メイリオ"/>
                <a:cs typeface="メイリオ"/>
              </a:rPr>
              <a:t>で電力を流通させる</a:t>
            </a:r>
            <a:r>
              <a:rPr sz="800" spc="-5" dirty="0">
                <a:latin typeface="メイリオ"/>
                <a:cs typeface="メイリオ"/>
              </a:rPr>
              <a:t>為には、高い流通性もしくは相互運用性が重要</a:t>
            </a:r>
            <a:endParaRPr sz="800">
              <a:latin typeface="メイリオ"/>
              <a:cs typeface="メイリオ"/>
            </a:endParaRPr>
          </a:p>
        </p:txBody>
      </p:sp>
      <p:pic>
        <p:nvPicPr>
          <p:cNvPr id="199" name="object 199"/>
          <p:cNvPicPr/>
          <p:nvPr/>
        </p:nvPicPr>
        <p:blipFill>
          <a:blip r:embed="rId44" cstate="print"/>
          <a:stretch>
            <a:fillRect/>
          </a:stretch>
        </p:blipFill>
        <p:spPr>
          <a:xfrm>
            <a:off x="9165336" y="4684777"/>
            <a:ext cx="188975" cy="167639"/>
          </a:xfrm>
          <a:prstGeom prst="rect">
            <a:avLst/>
          </a:prstGeom>
        </p:spPr>
      </p:pic>
      <p:sp>
        <p:nvSpPr>
          <p:cNvPr id="200" name="object 200"/>
          <p:cNvSpPr txBox="1"/>
          <p:nvPr/>
        </p:nvSpPr>
        <p:spPr>
          <a:xfrm>
            <a:off x="3102991" y="2938399"/>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①送</a:t>
            </a:r>
            <a:r>
              <a:rPr sz="700" spc="-50" dirty="0">
                <a:latin typeface="メイリオ"/>
                <a:cs typeface="メイリオ"/>
              </a:rPr>
              <a:t>電</a:t>
            </a:r>
            <a:endParaRPr sz="700">
              <a:latin typeface="メイリオ"/>
              <a:cs typeface="メイリオ"/>
            </a:endParaRPr>
          </a:p>
        </p:txBody>
      </p:sp>
      <p:sp>
        <p:nvSpPr>
          <p:cNvPr id="201" name="object 201"/>
          <p:cNvSpPr txBox="1"/>
          <p:nvPr/>
        </p:nvSpPr>
        <p:spPr>
          <a:xfrm>
            <a:off x="3014853" y="2271523"/>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②電力消</a:t>
            </a:r>
            <a:r>
              <a:rPr sz="700" spc="-50" dirty="0">
                <a:latin typeface="メイリオ"/>
                <a:cs typeface="メイリオ"/>
              </a:rPr>
              <a:t>費</a:t>
            </a:r>
            <a:endParaRPr sz="700">
              <a:latin typeface="メイリオ"/>
              <a:cs typeface="メイリオ"/>
            </a:endParaRPr>
          </a:p>
        </p:txBody>
      </p:sp>
      <p:sp>
        <p:nvSpPr>
          <p:cNvPr id="202" name="object 202"/>
          <p:cNvSpPr txBox="1"/>
          <p:nvPr/>
        </p:nvSpPr>
        <p:spPr>
          <a:xfrm>
            <a:off x="5306695" y="2967609"/>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③支</a:t>
            </a:r>
            <a:r>
              <a:rPr sz="700" spc="-50" dirty="0">
                <a:latin typeface="メイリオ"/>
                <a:cs typeface="メイリオ"/>
              </a:rPr>
              <a:t>払</a:t>
            </a:r>
            <a:endParaRPr sz="700">
              <a:latin typeface="メイリオ"/>
              <a:cs typeface="メイリオ"/>
            </a:endParaRPr>
          </a:p>
        </p:txBody>
      </p:sp>
      <p:sp>
        <p:nvSpPr>
          <p:cNvPr id="203" name="object 203"/>
          <p:cNvSpPr txBox="1"/>
          <p:nvPr/>
        </p:nvSpPr>
        <p:spPr>
          <a:xfrm>
            <a:off x="7180834" y="2780538"/>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⓪発</a:t>
            </a:r>
            <a:r>
              <a:rPr sz="700" spc="-50" dirty="0">
                <a:latin typeface="メイリオ"/>
                <a:cs typeface="メイリオ"/>
              </a:rPr>
              <a:t>電</a:t>
            </a:r>
            <a:endParaRPr sz="700">
              <a:latin typeface="メイリオ"/>
              <a:cs typeface="メイリオ"/>
            </a:endParaRPr>
          </a:p>
        </p:txBody>
      </p:sp>
      <p:sp>
        <p:nvSpPr>
          <p:cNvPr id="204" name="object 204"/>
          <p:cNvSpPr txBox="1"/>
          <p:nvPr/>
        </p:nvSpPr>
        <p:spPr>
          <a:xfrm>
            <a:off x="3955160" y="3833877"/>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⓪発</a:t>
            </a:r>
            <a:r>
              <a:rPr sz="700" spc="-50" dirty="0">
                <a:latin typeface="メイリオ"/>
                <a:cs typeface="メイリオ"/>
              </a:rPr>
              <a:t>電</a:t>
            </a:r>
            <a:endParaRPr sz="700">
              <a:latin typeface="メイリオ"/>
              <a:cs typeface="メイリオ"/>
            </a:endParaRPr>
          </a:p>
        </p:txBody>
      </p:sp>
      <p:sp>
        <p:nvSpPr>
          <p:cNvPr id="205" name="object 205"/>
          <p:cNvSpPr txBox="1"/>
          <p:nvPr/>
        </p:nvSpPr>
        <p:spPr>
          <a:xfrm>
            <a:off x="7856601" y="3530854"/>
            <a:ext cx="55626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①マッチン</a:t>
            </a:r>
            <a:r>
              <a:rPr sz="700" spc="-50" dirty="0">
                <a:latin typeface="メイリオ"/>
                <a:cs typeface="メイリオ"/>
              </a:rPr>
              <a:t>グ</a:t>
            </a:r>
            <a:endParaRPr sz="700">
              <a:latin typeface="メイリオ"/>
              <a:cs typeface="メイリオ"/>
            </a:endParaRPr>
          </a:p>
        </p:txBody>
      </p:sp>
      <p:sp>
        <p:nvSpPr>
          <p:cNvPr id="206" name="object 206"/>
          <p:cNvSpPr txBox="1"/>
          <p:nvPr/>
        </p:nvSpPr>
        <p:spPr>
          <a:xfrm>
            <a:off x="7202805" y="4911345"/>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③電力消</a:t>
            </a:r>
            <a:r>
              <a:rPr sz="700" spc="-50" dirty="0">
                <a:latin typeface="メイリオ"/>
                <a:cs typeface="メイリオ"/>
              </a:rPr>
              <a:t>費</a:t>
            </a:r>
            <a:endParaRPr sz="700">
              <a:latin typeface="メイリオ"/>
              <a:cs typeface="メイリオ"/>
            </a:endParaRPr>
          </a:p>
        </p:txBody>
      </p:sp>
      <p:sp>
        <p:nvSpPr>
          <p:cNvPr id="207" name="object 207"/>
          <p:cNvSpPr txBox="1"/>
          <p:nvPr/>
        </p:nvSpPr>
        <p:spPr>
          <a:xfrm>
            <a:off x="6785864" y="451053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②送</a:t>
            </a:r>
            <a:r>
              <a:rPr sz="700" spc="-50" dirty="0">
                <a:latin typeface="メイリオ"/>
                <a:cs typeface="メイリオ"/>
              </a:rPr>
              <a:t>電</a:t>
            </a:r>
            <a:endParaRPr sz="700">
              <a:latin typeface="メイリオ"/>
              <a:cs typeface="メイリオ"/>
            </a:endParaRPr>
          </a:p>
        </p:txBody>
      </p:sp>
      <p:sp>
        <p:nvSpPr>
          <p:cNvPr id="208" name="object 208"/>
          <p:cNvSpPr txBox="1"/>
          <p:nvPr/>
        </p:nvSpPr>
        <p:spPr>
          <a:xfrm>
            <a:off x="10150221" y="3916427"/>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⑤即時決</a:t>
            </a:r>
            <a:r>
              <a:rPr sz="700" spc="-50" dirty="0">
                <a:latin typeface="メイリオ"/>
                <a:cs typeface="メイリオ"/>
              </a:rPr>
              <a:t>済</a:t>
            </a:r>
            <a:endParaRPr sz="700">
              <a:latin typeface="メイリオ"/>
              <a:cs typeface="メイリオ"/>
            </a:endParaRPr>
          </a:p>
        </p:txBody>
      </p:sp>
      <p:sp>
        <p:nvSpPr>
          <p:cNvPr id="209" name="object 209"/>
          <p:cNvSpPr txBox="1"/>
          <p:nvPr/>
        </p:nvSpPr>
        <p:spPr>
          <a:xfrm>
            <a:off x="9289796" y="4668774"/>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④従量課</a:t>
            </a:r>
            <a:r>
              <a:rPr sz="700" spc="-50" dirty="0">
                <a:latin typeface="メイリオ"/>
                <a:cs typeface="メイリオ"/>
              </a:rPr>
              <a:t>金</a:t>
            </a:r>
            <a:endParaRPr sz="700">
              <a:latin typeface="メイリオ"/>
              <a:cs typeface="メイリオ"/>
            </a:endParaRPr>
          </a:p>
        </p:txBody>
      </p:sp>
      <p:pic>
        <p:nvPicPr>
          <p:cNvPr id="210" name="object 210"/>
          <p:cNvPicPr/>
          <p:nvPr/>
        </p:nvPicPr>
        <p:blipFill>
          <a:blip r:embed="rId45" cstate="print"/>
          <a:stretch>
            <a:fillRect/>
          </a:stretch>
        </p:blipFill>
        <p:spPr>
          <a:xfrm>
            <a:off x="3916679" y="501395"/>
            <a:ext cx="182880" cy="210312"/>
          </a:xfrm>
          <a:prstGeom prst="rect">
            <a:avLst/>
          </a:prstGeom>
        </p:spPr>
      </p:pic>
      <p:sp>
        <p:nvSpPr>
          <p:cNvPr id="211" name="object 211"/>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7</a:t>
            </a:r>
            <a:endParaRPr sz="1400">
              <a:latin typeface="Calibri"/>
              <a:cs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grpSp>
        <p:nvGrpSpPr>
          <p:cNvPr id="3" name="object 3"/>
          <p:cNvGrpSpPr/>
          <p:nvPr/>
        </p:nvGrpSpPr>
        <p:grpSpPr>
          <a:xfrm>
            <a:off x="1964437" y="2179193"/>
            <a:ext cx="8156575" cy="4238625"/>
            <a:chOff x="440436" y="2179192"/>
            <a:chExt cx="8156575" cy="4238625"/>
          </a:xfrm>
        </p:grpSpPr>
        <p:pic>
          <p:nvPicPr>
            <p:cNvPr id="4" name="object 4"/>
            <p:cNvPicPr/>
            <p:nvPr/>
          </p:nvPicPr>
          <p:blipFill>
            <a:blip r:embed="rId2" cstate="print"/>
            <a:stretch>
              <a:fillRect/>
            </a:stretch>
          </p:blipFill>
          <p:spPr>
            <a:xfrm>
              <a:off x="7414259" y="3232403"/>
              <a:ext cx="1066800" cy="842772"/>
            </a:xfrm>
            <a:prstGeom prst="rect">
              <a:avLst/>
            </a:prstGeom>
          </p:spPr>
        </p:pic>
        <p:sp>
          <p:nvSpPr>
            <p:cNvPr id="5" name="object 5"/>
            <p:cNvSpPr/>
            <p:nvPr/>
          </p:nvSpPr>
          <p:spPr>
            <a:xfrm>
              <a:off x="7414259" y="3232403"/>
              <a:ext cx="1066800" cy="843280"/>
            </a:xfrm>
            <a:custGeom>
              <a:avLst/>
              <a:gdLst/>
              <a:ahLst/>
              <a:cxnLst/>
              <a:rect l="l" t="t" r="r" b="b"/>
              <a:pathLst>
                <a:path w="1066800" h="843279">
                  <a:moveTo>
                    <a:pt x="0" y="842772"/>
                  </a:moveTo>
                  <a:lnTo>
                    <a:pt x="1066800" y="842772"/>
                  </a:lnTo>
                  <a:lnTo>
                    <a:pt x="1066800" y="0"/>
                  </a:lnTo>
                  <a:lnTo>
                    <a:pt x="0" y="0"/>
                  </a:lnTo>
                  <a:lnTo>
                    <a:pt x="0" y="842772"/>
                  </a:lnTo>
                  <a:close/>
                </a:path>
              </a:pathLst>
            </a:custGeom>
            <a:ln w="6350">
              <a:solidFill>
                <a:srgbClr val="A6A6A6"/>
              </a:solidFill>
            </a:ln>
          </p:spPr>
          <p:txBody>
            <a:bodyPr wrap="square" lIns="0" tIns="0" rIns="0" bIns="0" rtlCol="0"/>
            <a:lstStyle/>
            <a:p>
              <a:endParaRPr/>
            </a:p>
          </p:txBody>
        </p:sp>
        <p:pic>
          <p:nvPicPr>
            <p:cNvPr id="6" name="object 6"/>
            <p:cNvPicPr/>
            <p:nvPr/>
          </p:nvPicPr>
          <p:blipFill>
            <a:blip r:embed="rId3" cstate="print"/>
            <a:stretch>
              <a:fillRect/>
            </a:stretch>
          </p:blipFill>
          <p:spPr>
            <a:xfrm>
              <a:off x="7414259" y="2683763"/>
              <a:ext cx="1066800" cy="339851"/>
            </a:xfrm>
            <a:prstGeom prst="rect">
              <a:avLst/>
            </a:prstGeom>
          </p:spPr>
        </p:pic>
        <p:sp>
          <p:nvSpPr>
            <p:cNvPr id="7" name="object 7"/>
            <p:cNvSpPr/>
            <p:nvPr/>
          </p:nvSpPr>
          <p:spPr>
            <a:xfrm>
              <a:off x="7414259" y="2683763"/>
              <a:ext cx="1066800" cy="340360"/>
            </a:xfrm>
            <a:custGeom>
              <a:avLst/>
              <a:gdLst/>
              <a:ahLst/>
              <a:cxnLst/>
              <a:rect l="l" t="t" r="r" b="b"/>
              <a:pathLst>
                <a:path w="1066800" h="340360">
                  <a:moveTo>
                    <a:pt x="0" y="339851"/>
                  </a:moveTo>
                  <a:lnTo>
                    <a:pt x="1066800" y="339851"/>
                  </a:lnTo>
                  <a:lnTo>
                    <a:pt x="1066800" y="0"/>
                  </a:lnTo>
                  <a:lnTo>
                    <a:pt x="0" y="0"/>
                  </a:lnTo>
                  <a:lnTo>
                    <a:pt x="0" y="339851"/>
                  </a:lnTo>
                  <a:close/>
                </a:path>
              </a:pathLst>
            </a:custGeom>
            <a:ln w="6350">
              <a:solidFill>
                <a:srgbClr val="A6A6A6"/>
              </a:solidFill>
            </a:ln>
          </p:spPr>
          <p:txBody>
            <a:bodyPr wrap="square" lIns="0" tIns="0" rIns="0" bIns="0" rtlCol="0"/>
            <a:lstStyle/>
            <a:p>
              <a:endParaRPr/>
            </a:p>
          </p:txBody>
        </p:sp>
        <p:pic>
          <p:nvPicPr>
            <p:cNvPr id="8" name="object 8"/>
            <p:cNvPicPr/>
            <p:nvPr/>
          </p:nvPicPr>
          <p:blipFill>
            <a:blip r:embed="rId4" cstate="print"/>
            <a:stretch>
              <a:fillRect/>
            </a:stretch>
          </p:blipFill>
          <p:spPr>
            <a:xfrm>
              <a:off x="7414259" y="2182367"/>
              <a:ext cx="1066800" cy="339851"/>
            </a:xfrm>
            <a:prstGeom prst="rect">
              <a:avLst/>
            </a:prstGeom>
          </p:spPr>
        </p:pic>
        <p:sp>
          <p:nvSpPr>
            <p:cNvPr id="9" name="object 9"/>
            <p:cNvSpPr/>
            <p:nvPr/>
          </p:nvSpPr>
          <p:spPr>
            <a:xfrm>
              <a:off x="7414259" y="2182367"/>
              <a:ext cx="1066800" cy="340360"/>
            </a:xfrm>
            <a:custGeom>
              <a:avLst/>
              <a:gdLst/>
              <a:ahLst/>
              <a:cxnLst/>
              <a:rect l="l" t="t" r="r" b="b"/>
              <a:pathLst>
                <a:path w="1066800" h="340360">
                  <a:moveTo>
                    <a:pt x="0" y="339851"/>
                  </a:moveTo>
                  <a:lnTo>
                    <a:pt x="1066800" y="339851"/>
                  </a:lnTo>
                  <a:lnTo>
                    <a:pt x="1066800" y="0"/>
                  </a:lnTo>
                  <a:lnTo>
                    <a:pt x="0" y="0"/>
                  </a:lnTo>
                  <a:lnTo>
                    <a:pt x="0" y="339851"/>
                  </a:lnTo>
                  <a:close/>
                </a:path>
              </a:pathLst>
            </a:custGeom>
            <a:ln w="6350">
              <a:solidFill>
                <a:srgbClr val="A6A6A6"/>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704088" y="5791200"/>
              <a:ext cx="7892796" cy="626364"/>
            </a:xfrm>
            <a:prstGeom prst="rect">
              <a:avLst/>
            </a:prstGeom>
          </p:spPr>
        </p:pic>
        <p:sp>
          <p:nvSpPr>
            <p:cNvPr id="11" name="object 11"/>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pic>
          <p:nvPicPr>
            <p:cNvPr id="12" name="object 12"/>
            <p:cNvPicPr/>
            <p:nvPr/>
          </p:nvPicPr>
          <p:blipFill>
            <a:blip r:embed="rId6" cstate="print"/>
            <a:stretch>
              <a:fillRect/>
            </a:stretch>
          </p:blipFill>
          <p:spPr>
            <a:xfrm>
              <a:off x="7414259" y="4953000"/>
              <a:ext cx="1066800" cy="339852"/>
            </a:xfrm>
            <a:prstGeom prst="rect">
              <a:avLst/>
            </a:prstGeom>
          </p:spPr>
        </p:pic>
        <p:sp>
          <p:nvSpPr>
            <p:cNvPr id="13" name="object 13"/>
            <p:cNvSpPr/>
            <p:nvPr/>
          </p:nvSpPr>
          <p:spPr>
            <a:xfrm>
              <a:off x="7414259" y="4953000"/>
              <a:ext cx="1066800" cy="340360"/>
            </a:xfrm>
            <a:custGeom>
              <a:avLst/>
              <a:gdLst/>
              <a:ahLst/>
              <a:cxnLst/>
              <a:rect l="l" t="t" r="r" b="b"/>
              <a:pathLst>
                <a:path w="1066800" h="340360">
                  <a:moveTo>
                    <a:pt x="0" y="339852"/>
                  </a:moveTo>
                  <a:lnTo>
                    <a:pt x="1066800" y="339852"/>
                  </a:lnTo>
                  <a:lnTo>
                    <a:pt x="1066800" y="0"/>
                  </a:lnTo>
                  <a:lnTo>
                    <a:pt x="0" y="0"/>
                  </a:lnTo>
                  <a:lnTo>
                    <a:pt x="0" y="339852"/>
                  </a:lnTo>
                  <a:close/>
                </a:path>
              </a:pathLst>
            </a:custGeom>
            <a:ln w="6350">
              <a:solidFill>
                <a:srgbClr val="A6A6A6"/>
              </a:solidFill>
            </a:ln>
          </p:spPr>
          <p:txBody>
            <a:bodyPr wrap="square" lIns="0" tIns="0" rIns="0" bIns="0" rtlCol="0"/>
            <a:lstStyle/>
            <a:p>
              <a:endParaRPr/>
            </a:p>
          </p:txBody>
        </p:sp>
        <p:pic>
          <p:nvPicPr>
            <p:cNvPr id="14" name="object 14"/>
            <p:cNvPicPr/>
            <p:nvPr/>
          </p:nvPicPr>
          <p:blipFill>
            <a:blip r:embed="rId7" cstate="print"/>
            <a:stretch>
              <a:fillRect/>
            </a:stretch>
          </p:blipFill>
          <p:spPr>
            <a:xfrm>
              <a:off x="7414259" y="4303775"/>
              <a:ext cx="1066800" cy="339851"/>
            </a:xfrm>
            <a:prstGeom prst="rect">
              <a:avLst/>
            </a:prstGeom>
          </p:spPr>
        </p:pic>
        <p:sp>
          <p:nvSpPr>
            <p:cNvPr id="15" name="object 15"/>
            <p:cNvSpPr/>
            <p:nvPr/>
          </p:nvSpPr>
          <p:spPr>
            <a:xfrm>
              <a:off x="7414259" y="4303775"/>
              <a:ext cx="1066800" cy="340360"/>
            </a:xfrm>
            <a:custGeom>
              <a:avLst/>
              <a:gdLst/>
              <a:ahLst/>
              <a:cxnLst/>
              <a:rect l="l" t="t" r="r" b="b"/>
              <a:pathLst>
                <a:path w="1066800" h="340360">
                  <a:moveTo>
                    <a:pt x="0" y="339851"/>
                  </a:moveTo>
                  <a:lnTo>
                    <a:pt x="1066800" y="339851"/>
                  </a:lnTo>
                  <a:lnTo>
                    <a:pt x="1066800" y="0"/>
                  </a:lnTo>
                  <a:lnTo>
                    <a:pt x="0" y="0"/>
                  </a:lnTo>
                  <a:lnTo>
                    <a:pt x="0" y="339851"/>
                  </a:lnTo>
                  <a:close/>
                </a:path>
              </a:pathLst>
            </a:custGeom>
            <a:ln w="6350">
              <a:solidFill>
                <a:srgbClr val="A6A6A6"/>
              </a:solidFill>
            </a:ln>
          </p:spPr>
          <p:txBody>
            <a:bodyPr wrap="square" lIns="0" tIns="0" rIns="0" bIns="0" rtlCol="0"/>
            <a:lstStyle/>
            <a:p>
              <a:endParaRPr/>
            </a:p>
          </p:txBody>
        </p:sp>
        <p:sp>
          <p:nvSpPr>
            <p:cNvPr id="16" name="object 16"/>
            <p:cNvSpPr/>
            <p:nvPr/>
          </p:nvSpPr>
          <p:spPr>
            <a:xfrm>
              <a:off x="1284477" y="2526664"/>
              <a:ext cx="266700" cy="969644"/>
            </a:xfrm>
            <a:custGeom>
              <a:avLst/>
              <a:gdLst/>
              <a:ahLst/>
              <a:cxnLst/>
              <a:rect l="l" t="t" r="r" b="b"/>
              <a:pathLst>
                <a:path w="266700" h="969645">
                  <a:moveTo>
                    <a:pt x="130937" y="0"/>
                  </a:moveTo>
                  <a:lnTo>
                    <a:pt x="126365" y="381"/>
                  </a:lnTo>
                  <a:lnTo>
                    <a:pt x="118109" y="1905"/>
                  </a:lnTo>
                  <a:lnTo>
                    <a:pt x="108965" y="3429"/>
                  </a:lnTo>
                  <a:lnTo>
                    <a:pt x="103759" y="4699"/>
                  </a:lnTo>
                  <a:lnTo>
                    <a:pt x="99059" y="6476"/>
                  </a:lnTo>
                  <a:lnTo>
                    <a:pt x="98678" y="6604"/>
                  </a:lnTo>
                  <a:lnTo>
                    <a:pt x="93090" y="9651"/>
                  </a:lnTo>
                  <a:lnTo>
                    <a:pt x="92837" y="9906"/>
                  </a:lnTo>
                  <a:lnTo>
                    <a:pt x="92583" y="10033"/>
                  </a:lnTo>
                  <a:lnTo>
                    <a:pt x="87756" y="13715"/>
                  </a:lnTo>
                  <a:lnTo>
                    <a:pt x="87503" y="13970"/>
                  </a:lnTo>
                  <a:lnTo>
                    <a:pt x="87122" y="14224"/>
                  </a:lnTo>
                  <a:lnTo>
                    <a:pt x="86994" y="14477"/>
                  </a:lnTo>
                  <a:lnTo>
                    <a:pt x="81660" y="20193"/>
                  </a:lnTo>
                  <a:lnTo>
                    <a:pt x="76453" y="27559"/>
                  </a:lnTo>
                  <a:lnTo>
                    <a:pt x="59435" y="68325"/>
                  </a:lnTo>
                  <a:lnTo>
                    <a:pt x="50800" y="105537"/>
                  </a:lnTo>
                  <a:lnTo>
                    <a:pt x="42925" y="155321"/>
                  </a:lnTo>
                  <a:lnTo>
                    <a:pt x="37591" y="201930"/>
                  </a:lnTo>
                  <a:lnTo>
                    <a:pt x="35964" y="220345"/>
                  </a:lnTo>
                  <a:lnTo>
                    <a:pt x="34328" y="238379"/>
                  </a:lnTo>
                  <a:lnTo>
                    <a:pt x="32765" y="256286"/>
                  </a:lnTo>
                  <a:lnTo>
                    <a:pt x="31053" y="278511"/>
                  </a:lnTo>
                  <a:lnTo>
                    <a:pt x="29667" y="297307"/>
                  </a:lnTo>
                  <a:lnTo>
                    <a:pt x="26530" y="345439"/>
                  </a:lnTo>
                  <a:lnTo>
                    <a:pt x="25358" y="362965"/>
                  </a:lnTo>
                  <a:lnTo>
                    <a:pt x="24085" y="386207"/>
                  </a:lnTo>
                  <a:lnTo>
                    <a:pt x="22699" y="409956"/>
                  </a:lnTo>
                  <a:lnTo>
                    <a:pt x="20163" y="459232"/>
                  </a:lnTo>
                  <a:lnTo>
                    <a:pt x="17749" y="510667"/>
                  </a:lnTo>
                  <a:lnTo>
                    <a:pt x="15218" y="563880"/>
                  </a:lnTo>
                  <a:lnTo>
                    <a:pt x="12933" y="618871"/>
                  </a:lnTo>
                  <a:lnTo>
                    <a:pt x="10648" y="675132"/>
                  </a:lnTo>
                  <a:lnTo>
                    <a:pt x="8490" y="732663"/>
                  </a:lnTo>
                  <a:lnTo>
                    <a:pt x="4177" y="850138"/>
                  </a:lnTo>
                  <a:lnTo>
                    <a:pt x="0" y="969137"/>
                  </a:lnTo>
                  <a:lnTo>
                    <a:pt x="12700" y="969645"/>
                  </a:lnTo>
                  <a:lnTo>
                    <a:pt x="17035" y="845947"/>
                  </a:lnTo>
                  <a:lnTo>
                    <a:pt x="18922" y="791083"/>
                  </a:lnTo>
                  <a:lnTo>
                    <a:pt x="21509" y="724662"/>
                  </a:lnTo>
                  <a:lnTo>
                    <a:pt x="23388" y="674624"/>
                  </a:lnTo>
                  <a:lnTo>
                    <a:pt x="26129" y="607440"/>
                  </a:lnTo>
                  <a:lnTo>
                    <a:pt x="27963" y="563372"/>
                  </a:lnTo>
                  <a:lnTo>
                    <a:pt x="30384" y="510032"/>
                  </a:lnTo>
                  <a:lnTo>
                    <a:pt x="32925" y="458597"/>
                  </a:lnTo>
                  <a:lnTo>
                    <a:pt x="35470" y="409321"/>
                  </a:lnTo>
                  <a:lnTo>
                    <a:pt x="36871" y="385445"/>
                  </a:lnTo>
                  <a:lnTo>
                    <a:pt x="38147" y="362204"/>
                  </a:lnTo>
                  <a:lnTo>
                    <a:pt x="39550" y="339598"/>
                  </a:lnTo>
                  <a:lnTo>
                    <a:pt x="41079" y="317754"/>
                  </a:lnTo>
                  <a:lnTo>
                    <a:pt x="42474" y="296545"/>
                  </a:lnTo>
                  <a:lnTo>
                    <a:pt x="44010" y="275971"/>
                  </a:lnTo>
                  <a:lnTo>
                    <a:pt x="45544" y="256286"/>
                  </a:lnTo>
                  <a:lnTo>
                    <a:pt x="47267" y="236600"/>
                  </a:lnTo>
                  <a:lnTo>
                    <a:pt x="48920" y="217424"/>
                  </a:lnTo>
                  <a:lnTo>
                    <a:pt x="53721" y="171323"/>
                  </a:lnTo>
                  <a:lnTo>
                    <a:pt x="61213" y="118745"/>
                  </a:lnTo>
                  <a:lnTo>
                    <a:pt x="69596" y="79629"/>
                  </a:lnTo>
                  <a:lnTo>
                    <a:pt x="83002" y="41656"/>
                  </a:lnTo>
                  <a:lnTo>
                    <a:pt x="95546" y="23875"/>
                  </a:lnTo>
                  <a:lnTo>
                    <a:pt x="96265" y="23113"/>
                  </a:lnTo>
                  <a:lnTo>
                    <a:pt x="96469" y="23113"/>
                  </a:lnTo>
                  <a:lnTo>
                    <a:pt x="99686" y="20574"/>
                  </a:lnTo>
                  <a:lnTo>
                    <a:pt x="100330" y="20065"/>
                  </a:lnTo>
                  <a:lnTo>
                    <a:pt x="100463" y="20065"/>
                  </a:lnTo>
                  <a:lnTo>
                    <a:pt x="104266" y="17907"/>
                  </a:lnTo>
                  <a:lnTo>
                    <a:pt x="104720" y="17907"/>
                  </a:lnTo>
                  <a:lnTo>
                    <a:pt x="108077" y="16637"/>
                  </a:lnTo>
                  <a:lnTo>
                    <a:pt x="112013" y="15748"/>
                  </a:lnTo>
                  <a:lnTo>
                    <a:pt x="128524" y="12954"/>
                  </a:lnTo>
                  <a:lnTo>
                    <a:pt x="132080" y="12700"/>
                  </a:lnTo>
                  <a:lnTo>
                    <a:pt x="134492" y="12700"/>
                  </a:lnTo>
                  <a:lnTo>
                    <a:pt x="133984" y="12573"/>
                  </a:lnTo>
                  <a:lnTo>
                    <a:pt x="155155" y="12573"/>
                  </a:lnTo>
                  <a:lnTo>
                    <a:pt x="152400" y="9017"/>
                  </a:lnTo>
                  <a:lnTo>
                    <a:pt x="152146" y="8636"/>
                  </a:lnTo>
                  <a:lnTo>
                    <a:pt x="151765" y="8255"/>
                  </a:lnTo>
                  <a:lnTo>
                    <a:pt x="151384" y="8000"/>
                  </a:lnTo>
                  <a:lnTo>
                    <a:pt x="147574" y="4572"/>
                  </a:lnTo>
                  <a:lnTo>
                    <a:pt x="146431" y="3810"/>
                  </a:lnTo>
                  <a:lnTo>
                    <a:pt x="141478" y="1270"/>
                  </a:lnTo>
                  <a:lnTo>
                    <a:pt x="136525" y="126"/>
                  </a:lnTo>
                  <a:lnTo>
                    <a:pt x="135635" y="126"/>
                  </a:lnTo>
                  <a:lnTo>
                    <a:pt x="130937" y="0"/>
                  </a:lnTo>
                  <a:close/>
                </a:path>
                <a:path w="266700" h="969645">
                  <a:moveTo>
                    <a:pt x="221758" y="893638"/>
                  </a:moveTo>
                  <a:lnTo>
                    <a:pt x="190119" y="895223"/>
                  </a:lnTo>
                  <a:lnTo>
                    <a:pt x="231902" y="969390"/>
                  </a:lnTo>
                  <a:lnTo>
                    <a:pt x="259657" y="906272"/>
                  </a:lnTo>
                  <a:lnTo>
                    <a:pt x="222377" y="906272"/>
                  </a:lnTo>
                  <a:lnTo>
                    <a:pt x="221758" y="893638"/>
                  </a:lnTo>
                  <a:close/>
                </a:path>
                <a:path w="266700" h="969645">
                  <a:moveTo>
                    <a:pt x="234458" y="893002"/>
                  </a:moveTo>
                  <a:lnTo>
                    <a:pt x="221758" y="893638"/>
                  </a:lnTo>
                  <a:lnTo>
                    <a:pt x="222377" y="906272"/>
                  </a:lnTo>
                  <a:lnTo>
                    <a:pt x="235077" y="905637"/>
                  </a:lnTo>
                  <a:lnTo>
                    <a:pt x="234458" y="893002"/>
                  </a:lnTo>
                  <a:close/>
                </a:path>
                <a:path w="266700" h="969645">
                  <a:moveTo>
                    <a:pt x="266191" y="891413"/>
                  </a:moveTo>
                  <a:lnTo>
                    <a:pt x="234458" y="893002"/>
                  </a:lnTo>
                  <a:lnTo>
                    <a:pt x="235077" y="905637"/>
                  </a:lnTo>
                  <a:lnTo>
                    <a:pt x="222377" y="906272"/>
                  </a:lnTo>
                  <a:lnTo>
                    <a:pt x="259657" y="906272"/>
                  </a:lnTo>
                  <a:lnTo>
                    <a:pt x="266191" y="891413"/>
                  </a:lnTo>
                  <a:close/>
                </a:path>
                <a:path w="266700" h="969645">
                  <a:moveTo>
                    <a:pt x="160170" y="20955"/>
                  </a:moveTo>
                  <a:lnTo>
                    <a:pt x="145669" y="20955"/>
                  </a:lnTo>
                  <a:lnTo>
                    <a:pt x="146177" y="21717"/>
                  </a:lnTo>
                  <a:lnTo>
                    <a:pt x="160147" y="61595"/>
                  </a:lnTo>
                  <a:lnTo>
                    <a:pt x="167259" y="99060"/>
                  </a:lnTo>
                  <a:lnTo>
                    <a:pt x="174371" y="151130"/>
                  </a:lnTo>
                  <a:lnTo>
                    <a:pt x="176022" y="166497"/>
                  </a:lnTo>
                  <a:lnTo>
                    <a:pt x="177927" y="183007"/>
                  </a:lnTo>
                  <a:lnTo>
                    <a:pt x="179828" y="203073"/>
                  </a:lnTo>
                  <a:lnTo>
                    <a:pt x="181383" y="220345"/>
                  </a:lnTo>
                  <a:lnTo>
                    <a:pt x="183059" y="238379"/>
                  </a:lnTo>
                  <a:lnTo>
                    <a:pt x="184658" y="257810"/>
                  </a:lnTo>
                  <a:lnTo>
                    <a:pt x="186309" y="278511"/>
                  </a:lnTo>
                  <a:lnTo>
                    <a:pt x="188087" y="300100"/>
                  </a:lnTo>
                  <a:lnTo>
                    <a:pt x="189610" y="322325"/>
                  </a:lnTo>
                  <a:lnTo>
                    <a:pt x="191262" y="345439"/>
                  </a:lnTo>
                  <a:lnTo>
                    <a:pt x="192912" y="369062"/>
                  </a:lnTo>
                  <a:lnTo>
                    <a:pt x="194563" y="393446"/>
                  </a:lnTo>
                  <a:lnTo>
                    <a:pt x="196087" y="418464"/>
                  </a:lnTo>
                  <a:lnTo>
                    <a:pt x="197738" y="443992"/>
                  </a:lnTo>
                  <a:lnTo>
                    <a:pt x="201040" y="496824"/>
                  </a:lnTo>
                  <a:lnTo>
                    <a:pt x="204088" y="551561"/>
                  </a:lnTo>
                  <a:lnTo>
                    <a:pt x="207727" y="618871"/>
                  </a:lnTo>
                  <a:lnTo>
                    <a:pt x="210312" y="666114"/>
                  </a:lnTo>
                  <a:lnTo>
                    <a:pt x="213732" y="732663"/>
                  </a:lnTo>
                  <a:lnTo>
                    <a:pt x="216408" y="785495"/>
                  </a:lnTo>
                  <a:lnTo>
                    <a:pt x="219630" y="850138"/>
                  </a:lnTo>
                  <a:lnTo>
                    <a:pt x="221758" y="893638"/>
                  </a:lnTo>
                  <a:lnTo>
                    <a:pt x="234458" y="893002"/>
                  </a:lnTo>
                  <a:lnTo>
                    <a:pt x="232156" y="845947"/>
                  </a:lnTo>
                  <a:lnTo>
                    <a:pt x="229108" y="784860"/>
                  </a:lnTo>
                  <a:lnTo>
                    <a:pt x="226059" y="724662"/>
                  </a:lnTo>
                  <a:lnTo>
                    <a:pt x="223012" y="665352"/>
                  </a:lnTo>
                  <a:lnTo>
                    <a:pt x="219837" y="607440"/>
                  </a:lnTo>
                  <a:lnTo>
                    <a:pt x="216788" y="550926"/>
                  </a:lnTo>
                  <a:lnTo>
                    <a:pt x="213613" y="495935"/>
                  </a:lnTo>
                  <a:lnTo>
                    <a:pt x="210438" y="443230"/>
                  </a:lnTo>
                  <a:lnTo>
                    <a:pt x="207137" y="392557"/>
                  </a:lnTo>
                  <a:lnTo>
                    <a:pt x="205612" y="368173"/>
                  </a:lnTo>
                  <a:lnTo>
                    <a:pt x="202038" y="317754"/>
                  </a:lnTo>
                  <a:lnTo>
                    <a:pt x="198888" y="275971"/>
                  </a:lnTo>
                  <a:lnTo>
                    <a:pt x="195706" y="236600"/>
                  </a:lnTo>
                  <a:lnTo>
                    <a:pt x="193928" y="217424"/>
                  </a:lnTo>
                  <a:lnTo>
                    <a:pt x="192278" y="199009"/>
                  </a:lnTo>
                  <a:lnTo>
                    <a:pt x="186944" y="149606"/>
                  </a:lnTo>
                  <a:lnTo>
                    <a:pt x="181609" y="108838"/>
                  </a:lnTo>
                  <a:lnTo>
                    <a:pt x="174244" y="66929"/>
                  </a:lnTo>
                  <a:lnTo>
                    <a:pt x="162687" y="26543"/>
                  </a:lnTo>
                  <a:lnTo>
                    <a:pt x="160655" y="21844"/>
                  </a:lnTo>
                  <a:lnTo>
                    <a:pt x="160170" y="20955"/>
                  </a:lnTo>
                  <a:close/>
                </a:path>
                <a:path w="266700" h="969645">
                  <a:moveTo>
                    <a:pt x="96265" y="23113"/>
                  </a:moveTo>
                  <a:lnTo>
                    <a:pt x="95503" y="23875"/>
                  </a:lnTo>
                  <a:lnTo>
                    <a:pt x="95670" y="23744"/>
                  </a:lnTo>
                  <a:lnTo>
                    <a:pt x="96265" y="23113"/>
                  </a:lnTo>
                  <a:close/>
                </a:path>
                <a:path w="266700" h="969645">
                  <a:moveTo>
                    <a:pt x="95670" y="23744"/>
                  </a:moveTo>
                  <a:lnTo>
                    <a:pt x="95503" y="23875"/>
                  </a:lnTo>
                  <a:lnTo>
                    <a:pt x="95670" y="23744"/>
                  </a:lnTo>
                  <a:close/>
                </a:path>
                <a:path w="266700" h="969645">
                  <a:moveTo>
                    <a:pt x="96469" y="23113"/>
                  </a:moveTo>
                  <a:lnTo>
                    <a:pt x="96265" y="23113"/>
                  </a:lnTo>
                  <a:lnTo>
                    <a:pt x="95670" y="23744"/>
                  </a:lnTo>
                  <a:lnTo>
                    <a:pt x="96469" y="23113"/>
                  </a:lnTo>
                  <a:close/>
                </a:path>
                <a:path w="266700" h="969645">
                  <a:moveTo>
                    <a:pt x="145865" y="21314"/>
                  </a:moveTo>
                  <a:lnTo>
                    <a:pt x="146084" y="21717"/>
                  </a:lnTo>
                  <a:lnTo>
                    <a:pt x="145865" y="21314"/>
                  </a:lnTo>
                  <a:close/>
                </a:path>
                <a:path w="266700" h="969645">
                  <a:moveTo>
                    <a:pt x="145669" y="20955"/>
                  </a:moveTo>
                  <a:lnTo>
                    <a:pt x="145865" y="21314"/>
                  </a:lnTo>
                  <a:lnTo>
                    <a:pt x="146177" y="21717"/>
                  </a:lnTo>
                  <a:lnTo>
                    <a:pt x="145669" y="20955"/>
                  </a:lnTo>
                  <a:close/>
                </a:path>
                <a:path w="266700" h="969645">
                  <a:moveTo>
                    <a:pt x="142602" y="17105"/>
                  </a:moveTo>
                  <a:lnTo>
                    <a:pt x="145865" y="21314"/>
                  </a:lnTo>
                  <a:lnTo>
                    <a:pt x="145669" y="20955"/>
                  </a:lnTo>
                  <a:lnTo>
                    <a:pt x="160170" y="20955"/>
                  </a:lnTo>
                  <a:lnTo>
                    <a:pt x="158368" y="17652"/>
                  </a:lnTo>
                  <a:lnTo>
                    <a:pt x="143256" y="17652"/>
                  </a:lnTo>
                  <a:lnTo>
                    <a:pt x="142602" y="17105"/>
                  </a:lnTo>
                  <a:close/>
                </a:path>
                <a:path w="266700" h="969645">
                  <a:moveTo>
                    <a:pt x="100330" y="20065"/>
                  </a:moveTo>
                  <a:lnTo>
                    <a:pt x="99568" y="20574"/>
                  </a:lnTo>
                  <a:lnTo>
                    <a:pt x="99989" y="20334"/>
                  </a:lnTo>
                  <a:lnTo>
                    <a:pt x="100330" y="20065"/>
                  </a:lnTo>
                  <a:close/>
                </a:path>
                <a:path w="266700" h="969645">
                  <a:moveTo>
                    <a:pt x="99989" y="20334"/>
                  </a:moveTo>
                  <a:lnTo>
                    <a:pt x="99568" y="20574"/>
                  </a:lnTo>
                  <a:lnTo>
                    <a:pt x="99989" y="20334"/>
                  </a:lnTo>
                  <a:close/>
                </a:path>
                <a:path w="266700" h="969645">
                  <a:moveTo>
                    <a:pt x="100463" y="20065"/>
                  </a:moveTo>
                  <a:lnTo>
                    <a:pt x="100330" y="20065"/>
                  </a:lnTo>
                  <a:lnTo>
                    <a:pt x="99989" y="20334"/>
                  </a:lnTo>
                  <a:lnTo>
                    <a:pt x="100463" y="20065"/>
                  </a:lnTo>
                  <a:close/>
                </a:path>
                <a:path w="266700" h="969645">
                  <a:moveTo>
                    <a:pt x="104720" y="17907"/>
                  </a:moveTo>
                  <a:lnTo>
                    <a:pt x="104266" y="17907"/>
                  </a:lnTo>
                  <a:lnTo>
                    <a:pt x="103378" y="18414"/>
                  </a:lnTo>
                  <a:lnTo>
                    <a:pt x="104720" y="17907"/>
                  </a:lnTo>
                  <a:close/>
                </a:path>
                <a:path w="266700" h="969645">
                  <a:moveTo>
                    <a:pt x="142240" y="16637"/>
                  </a:moveTo>
                  <a:lnTo>
                    <a:pt x="142602" y="17105"/>
                  </a:lnTo>
                  <a:lnTo>
                    <a:pt x="143256" y="17652"/>
                  </a:lnTo>
                  <a:lnTo>
                    <a:pt x="142240" y="16637"/>
                  </a:lnTo>
                  <a:close/>
                </a:path>
                <a:path w="266700" h="969645">
                  <a:moveTo>
                    <a:pt x="157814" y="16637"/>
                  </a:moveTo>
                  <a:lnTo>
                    <a:pt x="142240" y="16637"/>
                  </a:lnTo>
                  <a:lnTo>
                    <a:pt x="143256" y="17652"/>
                  </a:lnTo>
                  <a:lnTo>
                    <a:pt x="158368" y="17652"/>
                  </a:lnTo>
                  <a:lnTo>
                    <a:pt x="157814" y="16637"/>
                  </a:lnTo>
                  <a:close/>
                </a:path>
                <a:path w="266700" h="969645">
                  <a:moveTo>
                    <a:pt x="139784" y="14741"/>
                  </a:moveTo>
                  <a:lnTo>
                    <a:pt x="142602" y="17105"/>
                  </a:lnTo>
                  <a:lnTo>
                    <a:pt x="142240" y="16637"/>
                  </a:lnTo>
                  <a:lnTo>
                    <a:pt x="157814" y="16637"/>
                  </a:lnTo>
                  <a:lnTo>
                    <a:pt x="156983" y="15112"/>
                  </a:lnTo>
                  <a:lnTo>
                    <a:pt x="140462" y="15112"/>
                  </a:lnTo>
                  <a:lnTo>
                    <a:pt x="139784" y="14741"/>
                  </a:lnTo>
                  <a:close/>
                </a:path>
                <a:path w="266700" h="969645">
                  <a:moveTo>
                    <a:pt x="139319" y="14350"/>
                  </a:moveTo>
                  <a:lnTo>
                    <a:pt x="139784" y="14741"/>
                  </a:lnTo>
                  <a:lnTo>
                    <a:pt x="140462" y="15112"/>
                  </a:lnTo>
                  <a:lnTo>
                    <a:pt x="139319" y="14350"/>
                  </a:lnTo>
                  <a:close/>
                </a:path>
                <a:path w="266700" h="969645">
                  <a:moveTo>
                    <a:pt x="156463" y="14350"/>
                  </a:moveTo>
                  <a:lnTo>
                    <a:pt x="139319" y="14350"/>
                  </a:lnTo>
                  <a:lnTo>
                    <a:pt x="140462" y="15112"/>
                  </a:lnTo>
                  <a:lnTo>
                    <a:pt x="156983" y="15112"/>
                  </a:lnTo>
                  <a:lnTo>
                    <a:pt x="156844" y="14859"/>
                  </a:lnTo>
                  <a:lnTo>
                    <a:pt x="156590" y="14605"/>
                  </a:lnTo>
                  <a:lnTo>
                    <a:pt x="156463" y="14350"/>
                  </a:lnTo>
                  <a:close/>
                </a:path>
                <a:path w="266700" h="969645">
                  <a:moveTo>
                    <a:pt x="137376" y="13420"/>
                  </a:moveTo>
                  <a:lnTo>
                    <a:pt x="139784" y="14741"/>
                  </a:lnTo>
                  <a:lnTo>
                    <a:pt x="139319" y="14350"/>
                  </a:lnTo>
                  <a:lnTo>
                    <a:pt x="156463" y="14350"/>
                  </a:lnTo>
                  <a:lnTo>
                    <a:pt x="156337" y="14097"/>
                  </a:lnTo>
                  <a:lnTo>
                    <a:pt x="155943" y="13588"/>
                  </a:lnTo>
                  <a:lnTo>
                    <a:pt x="138049" y="13588"/>
                  </a:lnTo>
                  <a:lnTo>
                    <a:pt x="137376" y="13420"/>
                  </a:lnTo>
                  <a:close/>
                </a:path>
                <a:path w="266700" h="969645">
                  <a:moveTo>
                    <a:pt x="136525" y="12954"/>
                  </a:moveTo>
                  <a:lnTo>
                    <a:pt x="137376" y="13420"/>
                  </a:lnTo>
                  <a:lnTo>
                    <a:pt x="138049" y="13588"/>
                  </a:lnTo>
                  <a:lnTo>
                    <a:pt x="136525" y="12954"/>
                  </a:lnTo>
                  <a:close/>
                </a:path>
                <a:path w="266700" h="969645">
                  <a:moveTo>
                    <a:pt x="155451" y="12954"/>
                  </a:moveTo>
                  <a:lnTo>
                    <a:pt x="136525" y="12954"/>
                  </a:lnTo>
                  <a:lnTo>
                    <a:pt x="138049" y="13588"/>
                  </a:lnTo>
                  <a:lnTo>
                    <a:pt x="155943" y="13588"/>
                  </a:lnTo>
                  <a:lnTo>
                    <a:pt x="155451" y="12954"/>
                  </a:lnTo>
                  <a:close/>
                </a:path>
                <a:path w="266700" h="969645">
                  <a:moveTo>
                    <a:pt x="133984" y="12573"/>
                  </a:moveTo>
                  <a:lnTo>
                    <a:pt x="137376" y="13420"/>
                  </a:lnTo>
                  <a:lnTo>
                    <a:pt x="136525" y="12954"/>
                  </a:lnTo>
                  <a:lnTo>
                    <a:pt x="155451" y="12954"/>
                  </a:lnTo>
                  <a:lnTo>
                    <a:pt x="155254" y="12700"/>
                  </a:lnTo>
                  <a:lnTo>
                    <a:pt x="135381" y="12700"/>
                  </a:lnTo>
                  <a:lnTo>
                    <a:pt x="133984" y="12573"/>
                  </a:lnTo>
                  <a:close/>
                </a:path>
                <a:path w="266700" h="969645">
                  <a:moveTo>
                    <a:pt x="155155" y="12573"/>
                  </a:moveTo>
                  <a:lnTo>
                    <a:pt x="133984" y="12573"/>
                  </a:lnTo>
                  <a:lnTo>
                    <a:pt x="135381" y="12700"/>
                  </a:lnTo>
                  <a:lnTo>
                    <a:pt x="155254" y="12700"/>
                  </a:lnTo>
                  <a:close/>
                </a:path>
              </a:pathLst>
            </a:custGeom>
            <a:solidFill>
              <a:srgbClr val="A6A6A6"/>
            </a:solidFill>
          </p:spPr>
          <p:txBody>
            <a:bodyPr wrap="square" lIns="0" tIns="0" rIns="0" bIns="0" rtlCol="0"/>
            <a:lstStyle/>
            <a:p>
              <a:endParaRPr/>
            </a:p>
          </p:txBody>
        </p:sp>
      </p:grpSp>
      <p:sp>
        <p:nvSpPr>
          <p:cNvPr id="17" name="object 17"/>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18" name="object 18"/>
          <p:cNvSpPr txBox="1"/>
          <p:nvPr/>
        </p:nvSpPr>
        <p:spPr>
          <a:xfrm>
            <a:off x="4187444" y="477139"/>
            <a:ext cx="4597400" cy="299720"/>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製造業サプライチェーンのデジタル通貨決済</a:t>
            </a:r>
            <a:endParaRPr>
              <a:latin typeface="メイリオ"/>
              <a:cs typeface="メイリオ"/>
            </a:endParaRPr>
          </a:p>
        </p:txBody>
      </p:sp>
      <p:pic>
        <p:nvPicPr>
          <p:cNvPr id="19" name="object 19"/>
          <p:cNvPicPr/>
          <p:nvPr/>
        </p:nvPicPr>
        <p:blipFill>
          <a:blip r:embed="rId8" cstate="print"/>
          <a:stretch>
            <a:fillRect/>
          </a:stretch>
        </p:blipFill>
        <p:spPr>
          <a:xfrm>
            <a:off x="2170176" y="1124711"/>
            <a:ext cx="3854196" cy="274320"/>
          </a:xfrm>
          <a:prstGeom prst="rect">
            <a:avLst/>
          </a:prstGeom>
        </p:spPr>
      </p:pic>
      <p:sp>
        <p:nvSpPr>
          <p:cNvPr id="20" name="object 20"/>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21" name="object 21"/>
          <p:cNvPicPr/>
          <p:nvPr/>
        </p:nvPicPr>
        <p:blipFill>
          <a:blip r:embed="rId9" cstate="print"/>
          <a:stretch>
            <a:fillRect/>
          </a:stretch>
        </p:blipFill>
        <p:spPr>
          <a:xfrm>
            <a:off x="6239255" y="1124711"/>
            <a:ext cx="3855720" cy="274320"/>
          </a:xfrm>
          <a:prstGeom prst="rect">
            <a:avLst/>
          </a:prstGeom>
        </p:spPr>
      </p:pic>
      <p:sp>
        <p:nvSpPr>
          <p:cNvPr id="22" name="object 22"/>
          <p:cNvSpPr txBox="1"/>
          <p:nvPr/>
        </p:nvSpPr>
        <p:spPr>
          <a:xfrm>
            <a:off x="7885558" y="1115696"/>
            <a:ext cx="565785" cy="228909"/>
          </a:xfrm>
          <a:prstGeom prst="rect">
            <a:avLst/>
          </a:prstGeom>
        </p:spPr>
        <p:txBody>
          <a:bodyPr vert="horz" wrap="square" lIns="0" tIns="13335" rIns="0" bIns="0" rtlCol="0">
            <a:spAutoFit/>
          </a:bodyPr>
          <a:lstStyle/>
          <a:p>
            <a:pPr marL="12700">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sp>
        <p:nvSpPr>
          <p:cNvPr id="23" name="object 23"/>
          <p:cNvSpPr txBox="1"/>
          <p:nvPr/>
        </p:nvSpPr>
        <p:spPr>
          <a:xfrm>
            <a:off x="1696923" y="5918403"/>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求められる</a:t>
            </a:r>
            <a:endParaRPr sz="1050">
              <a:latin typeface="メイリオ"/>
              <a:cs typeface="メイリオ"/>
            </a:endParaRPr>
          </a:p>
        </p:txBody>
      </p:sp>
      <p:sp>
        <p:nvSpPr>
          <p:cNvPr id="24" name="object 24"/>
          <p:cNvSpPr txBox="1"/>
          <p:nvPr/>
        </p:nvSpPr>
        <p:spPr>
          <a:xfrm>
            <a:off x="1696923" y="6081471"/>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主要な特性</a:t>
            </a:r>
            <a:endParaRPr sz="1050">
              <a:latin typeface="メイリオ"/>
              <a:cs typeface="メイリオ"/>
            </a:endParaRPr>
          </a:p>
        </p:txBody>
      </p:sp>
      <p:grpSp>
        <p:nvGrpSpPr>
          <p:cNvPr id="25" name="object 25"/>
          <p:cNvGrpSpPr/>
          <p:nvPr/>
        </p:nvGrpSpPr>
        <p:grpSpPr>
          <a:xfrm>
            <a:off x="3546349" y="2185290"/>
            <a:ext cx="6829425" cy="4232275"/>
            <a:chOff x="2022348" y="2185289"/>
            <a:chExt cx="6829425" cy="4232275"/>
          </a:xfrm>
        </p:grpSpPr>
        <p:sp>
          <p:nvSpPr>
            <p:cNvPr id="26" name="object 26"/>
            <p:cNvSpPr/>
            <p:nvPr/>
          </p:nvSpPr>
          <p:spPr>
            <a:xfrm>
              <a:off x="8388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27" name="object 27"/>
            <p:cNvPicPr/>
            <p:nvPr/>
          </p:nvPicPr>
          <p:blipFill>
            <a:blip r:embed="rId10" cstate="print"/>
            <a:stretch>
              <a:fillRect/>
            </a:stretch>
          </p:blipFill>
          <p:spPr>
            <a:xfrm>
              <a:off x="2022348" y="4985004"/>
              <a:ext cx="254507" cy="257555"/>
            </a:xfrm>
            <a:prstGeom prst="rect">
              <a:avLst/>
            </a:prstGeom>
          </p:spPr>
        </p:pic>
        <p:sp>
          <p:nvSpPr>
            <p:cNvPr id="28" name="object 28"/>
            <p:cNvSpPr/>
            <p:nvPr/>
          </p:nvSpPr>
          <p:spPr>
            <a:xfrm>
              <a:off x="3515868" y="2188464"/>
              <a:ext cx="490855" cy="338455"/>
            </a:xfrm>
            <a:custGeom>
              <a:avLst/>
              <a:gdLst/>
              <a:ahLst/>
              <a:cxnLst/>
              <a:rect l="l" t="t" r="r" b="b"/>
              <a:pathLst>
                <a:path w="490854" h="338455">
                  <a:moveTo>
                    <a:pt x="0" y="338327"/>
                  </a:moveTo>
                  <a:lnTo>
                    <a:pt x="490727" y="338327"/>
                  </a:lnTo>
                  <a:lnTo>
                    <a:pt x="490727" y="0"/>
                  </a:lnTo>
                  <a:lnTo>
                    <a:pt x="0" y="0"/>
                  </a:lnTo>
                  <a:lnTo>
                    <a:pt x="0" y="338327"/>
                  </a:lnTo>
                  <a:close/>
                </a:path>
              </a:pathLst>
            </a:custGeom>
            <a:ln w="6350">
              <a:solidFill>
                <a:srgbClr val="A6A6A6"/>
              </a:solidFill>
            </a:ln>
          </p:spPr>
          <p:txBody>
            <a:bodyPr wrap="square" lIns="0" tIns="0" rIns="0" bIns="0" rtlCol="0"/>
            <a:lstStyle/>
            <a:p>
              <a:endParaRPr/>
            </a:p>
          </p:txBody>
        </p:sp>
      </p:grpSp>
      <p:sp>
        <p:nvSpPr>
          <p:cNvPr id="29" name="object 29"/>
          <p:cNvSpPr/>
          <p:nvPr/>
        </p:nvSpPr>
        <p:spPr>
          <a:xfrm>
            <a:off x="9121141" y="1176527"/>
            <a:ext cx="894715" cy="210820"/>
          </a:xfrm>
          <a:custGeom>
            <a:avLst/>
            <a:gdLst/>
            <a:ahLst/>
            <a:cxnLst/>
            <a:rect l="l" t="t" r="r" b="b"/>
            <a:pathLst>
              <a:path w="894715" h="210819">
                <a:moveTo>
                  <a:pt x="894588" y="0"/>
                </a:moveTo>
                <a:lnTo>
                  <a:pt x="0" y="0"/>
                </a:lnTo>
                <a:lnTo>
                  <a:pt x="0" y="210312"/>
                </a:lnTo>
                <a:lnTo>
                  <a:pt x="894588" y="210312"/>
                </a:lnTo>
                <a:lnTo>
                  <a:pt x="894588" y="0"/>
                </a:lnTo>
                <a:close/>
              </a:path>
            </a:pathLst>
          </a:custGeom>
          <a:solidFill>
            <a:srgbClr val="FFFFFF"/>
          </a:solidFill>
        </p:spPr>
        <p:txBody>
          <a:bodyPr wrap="square" lIns="0" tIns="0" rIns="0" bIns="0" rtlCol="0"/>
          <a:lstStyle/>
          <a:p>
            <a:endParaRPr/>
          </a:p>
        </p:txBody>
      </p:sp>
      <p:sp>
        <p:nvSpPr>
          <p:cNvPr id="30" name="object 30"/>
          <p:cNvSpPr txBox="1"/>
          <p:nvPr/>
        </p:nvSpPr>
        <p:spPr>
          <a:xfrm>
            <a:off x="9201404" y="1195196"/>
            <a:ext cx="73914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31" name="object 31"/>
          <p:cNvPicPr/>
          <p:nvPr/>
        </p:nvPicPr>
        <p:blipFill>
          <a:blip r:embed="rId11" cstate="print"/>
          <a:stretch>
            <a:fillRect/>
          </a:stretch>
        </p:blipFill>
        <p:spPr>
          <a:xfrm>
            <a:off x="8990077" y="1193292"/>
            <a:ext cx="185927" cy="185927"/>
          </a:xfrm>
          <a:prstGeom prst="rect">
            <a:avLst/>
          </a:prstGeom>
        </p:spPr>
      </p:pic>
      <p:grpSp>
        <p:nvGrpSpPr>
          <p:cNvPr id="32" name="object 32"/>
          <p:cNvGrpSpPr/>
          <p:nvPr/>
        </p:nvGrpSpPr>
        <p:grpSpPr>
          <a:xfrm>
            <a:off x="8971660" y="943228"/>
            <a:ext cx="204470" cy="128270"/>
            <a:chOff x="7447660" y="943228"/>
            <a:chExt cx="204470" cy="128270"/>
          </a:xfrm>
        </p:grpSpPr>
        <p:pic>
          <p:nvPicPr>
            <p:cNvPr id="33" name="object 33"/>
            <p:cNvPicPr/>
            <p:nvPr/>
          </p:nvPicPr>
          <p:blipFill>
            <a:blip r:embed="rId12" cstate="print"/>
            <a:stretch>
              <a:fillRect/>
            </a:stretch>
          </p:blipFill>
          <p:spPr>
            <a:xfrm>
              <a:off x="7450835" y="946403"/>
              <a:ext cx="198120" cy="121920"/>
            </a:xfrm>
            <a:prstGeom prst="rect">
              <a:avLst/>
            </a:prstGeom>
          </p:spPr>
        </p:pic>
        <p:sp>
          <p:nvSpPr>
            <p:cNvPr id="34" name="object 34"/>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35" name="object 35"/>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36" name="object 36"/>
          <p:cNvPicPr/>
          <p:nvPr/>
        </p:nvPicPr>
        <p:blipFill>
          <a:blip r:embed="rId13" cstate="print"/>
          <a:stretch>
            <a:fillRect/>
          </a:stretch>
        </p:blipFill>
        <p:spPr>
          <a:xfrm>
            <a:off x="3916679" y="501395"/>
            <a:ext cx="182880" cy="210312"/>
          </a:xfrm>
          <a:prstGeom prst="rect">
            <a:avLst/>
          </a:prstGeom>
        </p:spPr>
      </p:pic>
      <p:sp>
        <p:nvSpPr>
          <p:cNvPr id="37" name="object 37"/>
          <p:cNvSpPr txBox="1"/>
          <p:nvPr/>
        </p:nvSpPr>
        <p:spPr>
          <a:xfrm>
            <a:off x="3950336" y="475615"/>
            <a:ext cx="116205" cy="228909"/>
          </a:xfrm>
          <a:prstGeom prst="rect">
            <a:avLst/>
          </a:prstGeom>
        </p:spPr>
        <p:txBody>
          <a:bodyPr vert="horz" wrap="square" lIns="0" tIns="13335" rIns="0" bIns="0" rtlCol="0">
            <a:spAutoFit/>
          </a:bodyPr>
          <a:lstStyle/>
          <a:p>
            <a:pPr marL="12700">
              <a:spcBef>
                <a:spcPts val="105"/>
              </a:spcBef>
            </a:pPr>
            <a:r>
              <a:rPr sz="1400" i="1" dirty="0">
                <a:solidFill>
                  <a:srgbClr val="FFFFFF"/>
                </a:solidFill>
                <a:latin typeface="Calibri"/>
                <a:cs typeface="Calibri"/>
              </a:rPr>
              <a:t>9</a:t>
            </a:r>
            <a:endParaRPr sz="1400">
              <a:latin typeface="Calibri"/>
              <a:cs typeface="Calibri"/>
            </a:endParaRPr>
          </a:p>
        </p:txBody>
      </p:sp>
      <p:pic>
        <p:nvPicPr>
          <p:cNvPr id="38" name="object 38"/>
          <p:cNvPicPr/>
          <p:nvPr/>
        </p:nvPicPr>
        <p:blipFill>
          <a:blip r:embed="rId14" cstate="print"/>
          <a:stretch>
            <a:fillRect/>
          </a:stretch>
        </p:blipFill>
        <p:spPr>
          <a:xfrm>
            <a:off x="2191512" y="1481327"/>
            <a:ext cx="3813048" cy="580644"/>
          </a:xfrm>
          <a:prstGeom prst="rect">
            <a:avLst/>
          </a:prstGeom>
        </p:spPr>
      </p:pic>
      <p:sp>
        <p:nvSpPr>
          <p:cNvPr id="39" name="object 39"/>
          <p:cNvSpPr txBox="1"/>
          <p:nvPr/>
        </p:nvSpPr>
        <p:spPr>
          <a:xfrm>
            <a:off x="2271167" y="1511885"/>
            <a:ext cx="3573145" cy="485775"/>
          </a:xfrm>
          <a:prstGeom prst="rect">
            <a:avLst/>
          </a:prstGeom>
        </p:spPr>
        <p:txBody>
          <a:bodyPr vert="horz" wrap="square" lIns="0" tIns="10795" rIns="0" bIns="0" rtlCol="0">
            <a:spAutoFit/>
          </a:bodyPr>
          <a:lstStyle/>
          <a:p>
            <a:pPr marL="12700" marR="5080">
              <a:lnSpc>
                <a:spcPct val="101099"/>
              </a:lnSpc>
              <a:spcBef>
                <a:spcPts val="85"/>
              </a:spcBef>
            </a:pPr>
            <a:r>
              <a:rPr sz="1000" i="1" spc="-15" dirty="0">
                <a:latin typeface="メイリオ"/>
                <a:cs typeface="メイリオ"/>
              </a:rPr>
              <a:t>サプライチェーン上の物流、受発</a:t>
            </a:r>
            <a:r>
              <a:rPr sz="1000" i="1" spc="-10" dirty="0">
                <a:latin typeface="メイリオ"/>
                <a:cs typeface="メイリオ"/>
              </a:rPr>
              <a:t>注</a:t>
            </a:r>
            <a:r>
              <a:rPr sz="1000" i="1" spc="-15" dirty="0">
                <a:latin typeface="メイリオ"/>
                <a:cs typeface="メイリオ"/>
              </a:rPr>
              <a:t>等の</a:t>
            </a:r>
            <a:r>
              <a:rPr sz="1000" i="1" spc="-10" dirty="0">
                <a:latin typeface="メイリオ"/>
                <a:cs typeface="メイリオ"/>
              </a:rPr>
              <a:t>商</a:t>
            </a:r>
            <a:r>
              <a:rPr sz="1000" i="1" spc="-15" dirty="0">
                <a:latin typeface="メイリオ"/>
                <a:cs typeface="メイリオ"/>
              </a:rPr>
              <a:t>流と</a:t>
            </a:r>
            <a:r>
              <a:rPr sz="1000" i="1" spc="-10" dirty="0">
                <a:latin typeface="メイリオ"/>
                <a:cs typeface="メイリオ"/>
              </a:rPr>
              <a:t>、</a:t>
            </a:r>
            <a:r>
              <a:rPr sz="1000" i="1" spc="-15" dirty="0">
                <a:latin typeface="メイリオ"/>
                <a:cs typeface="メイリオ"/>
              </a:rPr>
              <a:t>お金</a:t>
            </a:r>
            <a:r>
              <a:rPr sz="1000" i="1" spc="-10" dirty="0">
                <a:latin typeface="メイリオ"/>
                <a:cs typeface="メイリオ"/>
              </a:rPr>
              <a:t>の</a:t>
            </a:r>
            <a:r>
              <a:rPr sz="1000" i="1" spc="-15" dirty="0">
                <a:latin typeface="メイリオ"/>
                <a:cs typeface="メイリオ"/>
              </a:rPr>
              <a:t>動き</a:t>
            </a:r>
            <a:r>
              <a:rPr sz="1000" i="1" spc="-50" dirty="0">
                <a:latin typeface="メイリオ"/>
                <a:cs typeface="メイリオ"/>
              </a:rPr>
              <a:t>は</a:t>
            </a:r>
            <a:r>
              <a:rPr sz="1000" i="1" spc="-10" dirty="0">
                <a:latin typeface="メイリオ"/>
                <a:cs typeface="メイリオ"/>
              </a:rPr>
              <a:t>非同期。各種精算は月締めが基本</a:t>
            </a:r>
            <a:r>
              <a:rPr sz="1000" i="1" dirty="0">
                <a:latin typeface="メイリオ"/>
                <a:cs typeface="メイリオ"/>
              </a:rPr>
              <a:t>で</a:t>
            </a:r>
            <a:r>
              <a:rPr sz="1000" i="1" spc="-10" dirty="0">
                <a:latin typeface="メイリオ"/>
                <a:cs typeface="メイリオ"/>
              </a:rPr>
              <a:t>、売</a:t>
            </a:r>
            <a:r>
              <a:rPr sz="1000" i="1" dirty="0">
                <a:latin typeface="メイリオ"/>
                <a:cs typeface="メイリオ"/>
              </a:rPr>
              <a:t>掛</a:t>
            </a:r>
            <a:r>
              <a:rPr sz="1000" i="1" spc="-10" dirty="0">
                <a:latin typeface="メイリオ"/>
                <a:cs typeface="メイリオ"/>
              </a:rPr>
              <a:t>買掛</a:t>
            </a:r>
            <a:r>
              <a:rPr sz="1000" i="1" dirty="0">
                <a:latin typeface="メイリオ"/>
                <a:cs typeface="メイリオ"/>
              </a:rPr>
              <a:t>の</a:t>
            </a:r>
            <a:r>
              <a:rPr sz="1000" i="1" spc="-10" dirty="0">
                <a:latin typeface="メイリオ"/>
                <a:cs typeface="メイリオ"/>
              </a:rPr>
              <a:t>管理</a:t>
            </a:r>
            <a:r>
              <a:rPr sz="1000" i="1" dirty="0">
                <a:latin typeface="メイリオ"/>
                <a:cs typeface="メイリオ"/>
              </a:rPr>
              <a:t>や</a:t>
            </a:r>
            <a:r>
              <a:rPr sz="1000" i="1" spc="-10" dirty="0">
                <a:latin typeface="メイリオ"/>
                <a:cs typeface="メイリオ"/>
              </a:rPr>
              <a:t>、</a:t>
            </a:r>
            <a:r>
              <a:rPr sz="1000" i="1" spc="-50" dirty="0">
                <a:latin typeface="メイリオ"/>
                <a:cs typeface="メイリオ"/>
              </a:rPr>
              <a:t>請</a:t>
            </a:r>
            <a:r>
              <a:rPr sz="1000" i="1" spc="500" dirty="0">
                <a:latin typeface="メイリオ"/>
                <a:cs typeface="メイリオ"/>
              </a:rPr>
              <a:t> </a:t>
            </a:r>
            <a:r>
              <a:rPr sz="1000" i="1" spc="-10" dirty="0">
                <a:latin typeface="メイリオ"/>
                <a:cs typeface="メイリオ"/>
              </a:rPr>
              <a:t>求・照合・支払業務等が煩</a:t>
            </a:r>
            <a:r>
              <a:rPr sz="1000" i="1" spc="-50" dirty="0">
                <a:latin typeface="メイリオ"/>
                <a:cs typeface="メイリオ"/>
              </a:rPr>
              <a:t>雑</a:t>
            </a:r>
            <a:endParaRPr sz="1000">
              <a:latin typeface="メイリオ"/>
              <a:cs typeface="メイリオ"/>
            </a:endParaRPr>
          </a:p>
        </p:txBody>
      </p:sp>
      <p:pic>
        <p:nvPicPr>
          <p:cNvPr id="40" name="object 40"/>
          <p:cNvPicPr/>
          <p:nvPr/>
        </p:nvPicPr>
        <p:blipFill>
          <a:blip r:embed="rId15" cstate="print"/>
          <a:stretch>
            <a:fillRect/>
          </a:stretch>
        </p:blipFill>
        <p:spPr>
          <a:xfrm>
            <a:off x="6262116" y="1481327"/>
            <a:ext cx="3813047" cy="580644"/>
          </a:xfrm>
          <a:prstGeom prst="rect">
            <a:avLst/>
          </a:prstGeom>
        </p:spPr>
      </p:pic>
      <p:sp>
        <p:nvSpPr>
          <p:cNvPr id="41" name="object 41"/>
          <p:cNvSpPr txBox="1"/>
          <p:nvPr/>
        </p:nvSpPr>
        <p:spPr>
          <a:xfrm>
            <a:off x="6342380" y="1511885"/>
            <a:ext cx="3573145" cy="485775"/>
          </a:xfrm>
          <a:prstGeom prst="rect">
            <a:avLst/>
          </a:prstGeom>
        </p:spPr>
        <p:txBody>
          <a:bodyPr vert="horz" wrap="square" lIns="0" tIns="10795" rIns="0" bIns="0" rtlCol="0">
            <a:spAutoFit/>
          </a:bodyPr>
          <a:lstStyle/>
          <a:p>
            <a:pPr marL="12700" marR="5080" algn="just">
              <a:lnSpc>
                <a:spcPct val="101099"/>
              </a:lnSpc>
              <a:spcBef>
                <a:spcPts val="85"/>
              </a:spcBef>
            </a:pPr>
            <a:r>
              <a:rPr sz="1000" i="1" spc="-15" dirty="0">
                <a:latin typeface="メイリオ"/>
                <a:cs typeface="メイリオ"/>
              </a:rPr>
              <a:t>サプライチェーン上の物の動きを</a:t>
            </a:r>
            <a:r>
              <a:rPr sz="1000" i="1" spc="-10" dirty="0">
                <a:latin typeface="メイリオ"/>
                <a:cs typeface="メイリオ"/>
              </a:rPr>
              <a:t>ト</a:t>
            </a:r>
            <a:r>
              <a:rPr sz="1000" i="1" spc="-15" dirty="0">
                <a:latin typeface="メイリオ"/>
                <a:cs typeface="メイリオ"/>
              </a:rPr>
              <a:t>リガ</a:t>
            </a:r>
            <a:r>
              <a:rPr sz="1000" i="1" spc="-10" dirty="0">
                <a:latin typeface="メイリオ"/>
                <a:cs typeface="メイリオ"/>
              </a:rPr>
              <a:t>ー</a:t>
            </a:r>
            <a:r>
              <a:rPr sz="1000" i="1" spc="-15" dirty="0">
                <a:latin typeface="メイリオ"/>
                <a:cs typeface="メイリオ"/>
              </a:rPr>
              <a:t>に、</a:t>
            </a:r>
            <a:r>
              <a:rPr sz="1000" i="1" spc="-10" dirty="0">
                <a:latin typeface="メイリオ"/>
                <a:cs typeface="メイリオ"/>
              </a:rPr>
              <a:t>ス</a:t>
            </a:r>
            <a:r>
              <a:rPr sz="1000" i="1" spc="-15" dirty="0">
                <a:latin typeface="メイリオ"/>
                <a:cs typeface="メイリオ"/>
              </a:rPr>
              <a:t>マー</a:t>
            </a:r>
            <a:r>
              <a:rPr sz="1000" i="1" spc="-10" dirty="0">
                <a:latin typeface="メイリオ"/>
                <a:cs typeface="メイリオ"/>
              </a:rPr>
              <a:t>ト</a:t>
            </a:r>
            <a:r>
              <a:rPr sz="1000" i="1" spc="-15" dirty="0">
                <a:latin typeface="メイリオ"/>
                <a:cs typeface="メイリオ"/>
              </a:rPr>
              <a:t>コン</a:t>
            </a:r>
            <a:r>
              <a:rPr sz="1000" i="1" spc="-50" dirty="0">
                <a:latin typeface="メイリオ"/>
                <a:cs typeface="メイリオ"/>
              </a:rPr>
              <a:t>ト</a:t>
            </a:r>
            <a:r>
              <a:rPr sz="1000" i="1" spc="-10" dirty="0">
                <a:latin typeface="メイリオ"/>
                <a:cs typeface="メイリオ"/>
              </a:rPr>
              <a:t>ラクトによって自動でデジタル通</a:t>
            </a:r>
            <a:r>
              <a:rPr sz="1000" i="1" dirty="0">
                <a:latin typeface="メイリオ"/>
                <a:cs typeface="メイリオ"/>
              </a:rPr>
              <a:t>貨</a:t>
            </a:r>
            <a:r>
              <a:rPr sz="1000" i="1" spc="-10" dirty="0">
                <a:latin typeface="メイリオ"/>
                <a:cs typeface="メイリオ"/>
              </a:rPr>
              <a:t>を移</a:t>
            </a:r>
            <a:r>
              <a:rPr sz="1000" i="1" dirty="0">
                <a:latin typeface="メイリオ"/>
                <a:cs typeface="メイリオ"/>
              </a:rPr>
              <a:t>転</a:t>
            </a:r>
            <a:r>
              <a:rPr sz="1000" i="1" spc="-10" dirty="0">
                <a:latin typeface="メイリオ"/>
                <a:cs typeface="メイリオ"/>
              </a:rPr>
              <a:t>させ</a:t>
            </a:r>
            <a:r>
              <a:rPr sz="1000" i="1" dirty="0">
                <a:latin typeface="メイリオ"/>
                <a:cs typeface="メイリオ"/>
              </a:rPr>
              <a:t>る</a:t>
            </a:r>
            <a:r>
              <a:rPr sz="1000" i="1" spc="-10" dirty="0">
                <a:latin typeface="メイリオ"/>
                <a:cs typeface="メイリオ"/>
              </a:rPr>
              <a:t>こと</a:t>
            </a:r>
            <a:r>
              <a:rPr sz="1000" i="1" dirty="0">
                <a:latin typeface="メイリオ"/>
                <a:cs typeface="メイリオ"/>
              </a:rPr>
              <a:t>で</a:t>
            </a:r>
            <a:r>
              <a:rPr sz="1000" i="1" spc="-10" dirty="0">
                <a:latin typeface="メイリオ"/>
                <a:cs typeface="メイリオ"/>
              </a:rPr>
              <a:t>、リ</a:t>
            </a:r>
            <a:r>
              <a:rPr sz="1000" i="1" spc="-50" dirty="0">
                <a:latin typeface="メイリオ"/>
                <a:cs typeface="メイリオ"/>
              </a:rPr>
              <a:t>ア</a:t>
            </a:r>
            <a:r>
              <a:rPr sz="1000" i="1" spc="-10" dirty="0">
                <a:latin typeface="メイリオ"/>
                <a:cs typeface="メイリオ"/>
              </a:rPr>
              <a:t>ルタイム決済、業務効率化を実</a:t>
            </a:r>
            <a:r>
              <a:rPr sz="1000" i="1" spc="-50" dirty="0">
                <a:latin typeface="メイリオ"/>
                <a:cs typeface="メイリオ"/>
              </a:rPr>
              <a:t>現</a:t>
            </a:r>
            <a:endParaRPr sz="1000">
              <a:latin typeface="メイリオ"/>
              <a:cs typeface="メイリオ"/>
            </a:endParaRPr>
          </a:p>
        </p:txBody>
      </p:sp>
      <p:sp>
        <p:nvSpPr>
          <p:cNvPr id="42" name="object 42"/>
          <p:cNvSpPr txBox="1"/>
          <p:nvPr/>
        </p:nvSpPr>
        <p:spPr>
          <a:xfrm>
            <a:off x="5103115" y="2069719"/>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43" name="object 43"/>
          <p:cNvGrpSpPr/>
          <p:nvPr/>
        </p:nvGrpSpPr>
        <p:grpSpPr>
          <a:xfrm>
            <a:off x="5036693" y="2287524"/>
            <a:ext cx="497205" cy="1791335"/>
            <a:chOff x="3512692" y="2287523"/>
            <a:chExt cx="497205" cy="1791335"/>
          </a:xfrm>
        </p:grpSpPr>
        <p:pic>
          <p:nvPicPr>
            <p:cNvPr id="44" name="object 44"/>
            <p:cNvPicPr/>
            <p:nvPr/>
          </p:nvPicPr>
          <p:blipFill>
            <a:blip r:embed="rId16" cstate="print"/>
            <a:stretch>
              <a:fillRect/>
            </a:stretch>
          </p:blipFill>
          <p:spPr>
            <a:xfrm>
              <a:off x="3677411" y="2287523"/>
              <a:ext cx="178308" cy="149351"/>
            </a:xfrm>
            <a:prstGeom prst="rect">
              <a:avLst/>
            </a:prstGeom>
          </p:spPr>
        </p:pic>
        <p:sp>
          <p:nvSpPr>
            <p:cNvPr id="45" name="object 45"/>
            <p:cNvSpPr/>
            <p:nvPr/>
          </p:nvSpPr>
          <p:spPr>
            <a:xfrm>
              <a:off x="3515867" y="3221735"/>
              <a:ext cx="490855" cy="853440"/>
            </a:xfrm>
            <a:custGeom>
              <a:avLst/>
              <a:gdLst/>
              <a:ahLst/>
              <a:cxnLst/>
              <a:rect l="l" t="t" r="r" b="b"/>
              <a:pathLst>
                <a:path w="490854" h="853439">
                  <a:moveTo>
                    <a:pt x="0" y="853439"/>
                  </a:moveTo>
                  <a:lnTo>
                    <a:pt x="490727" y="853439"/>
                  </a:lnTo>
                  <a:lnTo>
                    <a:pt x="490727" y="0"/>
                  </a:lnTo>
                  <a:lnTo>
                    <a:pt x="0" y="0"/>
                  </a:lnTo>
                  <a:lnTo>
                    <a:pt x="0" y="853439"/>
                  </a:lnTo>
                  <a:close/>
                </a:path>
              </a:pathLst>
            </a:custGeom>
            <a:ln w="6350">
              <a:solidFill>
                <a:srgbClr val="A6A6A6"/>
              </a:solidFill>
            </a:ln>
          </p:spPr>
          <p:txBody>
            <a:bodyPr wrap="square" lIns="0" tIns="0" rIns="0" bIns="0" rtlCol="0"/>
            <a:lstStyle/>
            <a:p>
              <a:endParaRPr/>
            </a:p>
          </p:txBody>
        </p:sp>
      </p:grpSp>
      <p:sp>
        <p:nvSpPr>
          <p:cNvPr id="46" name="object 46"/>
          <p:cNvSpPr txBox="1"/>
          <p:nvPr/>
        </p:nvSpPr>
        <p:spPr>
          <a:xfrm>
            <a:off x="5103115" y="3260853"/>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47" name="object 47"/>
          <p:cNvGrpSpPr/>
          <p:nvPr/>
        </p:nvGrpSpPr>
        <p:grpSpPr>
          <a:xfrm>
            <a:off x="5126736" y="3610356"/>
            <a:ext cx="321945" cy="200025"/>
            <a:chOff x="3602735" y="3610355"/>
            <a:chExt cx="321945" cy="200025"/>
          </a:xfrm>
        </p:grpSpPr>
        <p:pic>
          <p:nvPicPr>
            <p:cNvPr id="48" name="object 48"/>
            <p:cNvPicPr/>
            <p:nvPr/>
          </p:nvPicPr>
          <p:blipFill>
            <a:blip r:embed="rId17" cstate="print"/>
            <a:stretch>
              <a:fillRect/>
            </a:stretch>
          </p:blipFill>
          <p:spPr>
            <a:xfrm>
              <a:off x="3602735" y="3610355"/>
              <a:ext cx="198119" cy="149351"/>
            </a:xfrm>
            <a:prstGeom prst="rect">
              <a:avLst/>
            </a:prstGeom>
          </p:spPr>
        </p:pic>
        <p:pic>
          <p:nvPicPr>
            <p:cNvPr id="49" name="object 49"/>
            <p:cNvPicPr/>
            <p:nvPr/>
          </p:nvPicPr>
          <p:blipFill>
            <a:blip r:embed="rId17" cstate="print"/>
            <a:stretch>
              <a:fillRect/>
            </a:stretch>
          </p:blipFill>
          <p:spPr>
            <a:xfrm>
              <a:off x="3665219" y="3633215"/>
              <a:ext cx="199643" cy="149351"/>
            </a:xfrm>
            <a:prstGeom prst="rect">
              <a:avLst/>
            </a:prstGeom>
          </p:spPr>
        </p:pic>
        <p:pic>
          <p:nvPicPr>
            <p:cNvPr id="50" name="object 50"/>
            <p:cNvPicPr/>
            <p:nvPr/>
          </p:nvPicPr>
          <p:blipFill>
            <a:blip r:embed="rId17" cstate="print"/>
            <a:stretch>
              <a:fillRect/>
            </a:stretch>
          </p:blipFill>
          <p:spPr>
            <a:xfrm>
              <a:off x="3724655" y="3660647"/>
              <a:ext cx="199644" cy="149351"/>
            </a:xfrm>
            <a:prstGeom prst="rect">
              <a:avLst/>
            </a:prstGeom>
          </p:spPr>
        </p:pic>
      </p:grpSp>
      <p:sp>
        <p:nvSpPr>
          <p:cNvPr id="51" name="object 51"/>
          <p:cNvSpPr txBox="1"/>
          <p:nvPr/>
        </p:nvSpPr>
        <p:spPr>
          <a:xfrm>
            <a:off x="2426209" y="2185417"/>
            <a:ext cx="2432685" cy="244939"/>
          </a:xfrm>
          <a:prstGeom prst="rect">
            <a:avLst/>
          </a:prstGeom>
          <a:ln w="6350">
            <a:solidFill>
              <a:srgbClr val="A6A6A6"/>
            </a:solidFill>
          </a:ln>
        </p:spPr>
        <p:txBody>
          <a:bodyPr vert="horz" wrap="square" lIns="0" tIns="82550" rIns="0" bIns="0" rtlCol="0">
            <a:spAutoFit/>
          </a:bodyPr>
          <a:lstStyle/>
          <a:p>
            <a:pPr marL="84455">
              <a:spcBef>
                <a:spcPts val="650"/>
              </a:spcBef>
            </a:pPr>
            <a:r>
              <a:rPr sz="1050" b="1" spc="-10" dirty="0">
                <a:latin typeface="メイリオ"/>
                <a:cs typeface="メイリオ"/>
              </a:rPr>
              <a:t>部品メーカー</a:t>
            </a:r>
            <a:endParaRPr sz="1050">
              <a:latin typeface="メイリオ"/>
              <a:cs typeface="メイリオ"/>
            </a:endParaRPr>
          </a:p>
        </p:txBody>
      </p:sp>
      <p:sp>
        <p:nvSpPr>
          <p:cNvPr id="52" name="object 52"/>
          <p:cNvSpPr txBox="1"/>
          <p:nvPr/>
        </p:nvSpPr>
        <p:spPr>
          <a:xfrm>
            <a:off x="3523489" y="4960620"/>
            <a:ext cx="1016635" cy="255198"/>
          </a:xfrm>
          <a:prstGeom prst="rect">
            <a:avLst/>
          </a:prstGeom>
          <a:ln w="6350">
            <a:solidFill>
              <a:srgbClr val="A6A6A6"/>
            </a:solidFill>
          </a:ln>
        </p:spPr>
        <p:txBody>
          <a:bodyPr vert="horz" wrap="square" lIns="0" tIns="92710" rIns="0" bIns="0" rtlCol="0">
            <a:spAutoFit/>
          </a:bodyPr>
          <a:lstStyle/>
          <a:p>
            <a:pPr marL="300990">
              <a:spcBef>
                <a:spcPts val="730"/>
              </a:spcBef>
            </a:pPr>
            <a:r>
              <a:rPr sz="1050" b="1" spc="-10" dirty="0">
                <a:latin typeface="メイリオ"/>
                <a:cs typeface="メイリオ"/>
              </a:rPr>
              <a:t>国内販売店</a:t>
            </a:r>
            <a:endParaRPr sz="1050">
              <a:latin typeface="メイリオ"/>
              <a:cs typeface="メイリオ"/>
            </a:endParaRPr>
          </a:p>
        </p:txBody>
      </p:sp>
      <p:grpSp>
        <p:nvGrpSpPr>
          <p:cNvPr id="53" name="object 53"/>
          <p:cNvGrpSpPr/>
          <p:nvPr/>
        </p:nvGrpSpPr>
        <p:grpSpPr>
          <a:xfrm>
            <a:off x="2391029" y="3223132"/>
            <a:ext cx="2463165" cy="857250"/>
            <a:chOff x="867028" y="3223132"/>
            <a:chExt cx="2463165" cy="857250"/>
          </a:xfrm>
        </p:grpSpPr>
        <p:sp>
          <p:nvSpPr>
            <p:cNvPr id="54" name="object 54"/>
            <p:cNvSpPr/>
            <p:nvPr/>
          </p:nvSpPr>
          <p:spPr>
            <a:xfrm>
              <a:off x="870203" y="3226307"/>
              <a:ext cx="2456815" cy="850900"/>
            </a:xfrm>
            <a:custGeom>
              <a:avLst/>
              <a:gdLst/>
              <a:ahLst/>
              <a:cxnLst/>
              <a:rect l="l" t="t" r="r" b="b"/>
              <a:pathLst>
                <a:path w="2456815" h="850900">
                  <a:moveTo>
                    <a:pt x="0" y="850391"/>
                  </a:moveTo>
                  <a:lnTo>
                    <a:pt x="2456688" y="850391"/>
                  </a:lnTo>
                  <a:lnTo>
                    <a:pt x="2456688" y="0"/>
                  </a:lnTo>
                  <a:lnTo>
                    <a:pt x="0" y="0"/>
                  </a:lnTo>
                  <a:lnTo>
                    <a:pt x="0" y="850391"/>
                  </a:lnTo>
                  <a:close/>
                </a:path>
              </a:pathLst>
            </a:custGeom>
            <a:ln w="6350">
              <a:solidFill>
                <a:srgbClr val="A6A6A6"/>
              </a:solidFill>
            </a:ln>
          </p:spPr>
          <p:txBody>
            <a:bodyPr wrap="square" lIns="0" tIns="0" rIns="0" bIns="0" rtlCol="0"/>
            <a:lstStyle/>
            <a:p>
              <a:endParaRPr/>
            </a:p>
          </p:txBody>
        </p:sp>
        <p:pic>
          <p:nvPicPr>
            <p:cNvPr id="55" name="object 55"/>
            <p:cNvPicPr/>
            <p:nvPr/>
          </p:nvPicPr>
          <p:blipFill>
            <a:blip r:embed="rId18" cstate="print"/>
            <a:stretch>
              <a:fillRect/>
            </a:stretch>
          </p:blipFill>
          <p:spPr>
            <a:xfrm>
              <a:off x="2964180" y="3244595"/>
              <a:ext cx="310895" cy="312419"/>
            </a:xfrm>
            <a:prstGeom prst="rect">
              <a:avLst/>
            </a:prstGeom>
          </p:spPr>
        </p:pic>
      </p:grpSp>
      <p:sp>
        <p:nvSpPr>
          <p:cNvPr id="56" name="object 56"/>
          <p:cNvSpPr txBox="1"/>
          <p:nvPr/>
        </p:nvSpPr>
        <p:spPr>
          <a:xfrm>
            <a:off x="3691508" y="3315666"/>
            <a:ext cx="8255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自動車メーカー</a:t>
            </a:r>
            <a:endParaRPr sz="900">
              <a:latin typeface="メイリオ"/>
              <a:cs typeface="メイリオ"/>
            </a:endParaRPr>
          </a:p>
        </p:txBody>
      </p:sp>
      <p:sp>
        <p:nvSpPr>
          <p:cNvPr id="57" name="object 57"/>
          <p:cNvSpPr/>
          <p:nvPr/>
        </p:nvSpPr>
        <p:spPr>
          <a:xfrm>
            <a:off x="5039868" y="4957572"/>
            <a:ext cx="490855" cy="337185"/>
          </a:xfrm>
          <a:custGeom>
            <a:avLst/>
            <a:gdLst/>
            <a:ahLst/>
            <a:cxnLst/>
            <a:rect l="l" t="t" r="r" b="b"/>
            <a:pathLst>
              <a:path w="490854" h="337185">
                <a:moveTo>
                  <a:pt x="0" y="336803"/>
                </a:moveTo>
                <a:lnTo>
                  <a:pt x="490727" y="336803"/>
                </a:lnTo>
                <a:lnTo>
                  <a:pt x="490727" y="0"/>
                </a:lnTo>
                <a:lnTo>
                  <a:pt x="0" y="0"/>
                </a:lnTo>
                <a:lnTo>
                  <a:pt x="0" y="336803"/>
                </a:lnTo>
                <a:close/>
              </a:path>
            </a:pathLst>
          </a:custGeom>
          <a:ln w="6350">
            <a:solidFill>
              <a:srgbClr val="A6A6A6"/>
            </a:solidFill>
          </a:ln>
        </p:spPr>
        <p:txBody>
          <a:bodyPr wrap="square" lIns="0" tIns="0" rIns="0" bIns="0" rtlCol="0"/>
          <a:lstStyle/>
          <a:p>
            <a:endParaRPr/>
          </a:p>
        </p:txBody>
      </p:sp>
      <p:sp>
        <p:nvSpPr>
          <p:cNvPr id="58" name="object 58"/>
          <p:cNvSpPr txBox="1"/>
          <p:nvPr/>
        </p:nvSpPr>
        <p:spPr>
          <a:xfrm>
            <a:off x="5103115" y="5301489"/>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grpSp>
        <p:nvGrpSpPr>
          <p:cNvPr id="59" name="object 59"/>
          <p:cNvGrpSpPr/>
          <p:nvPr/>
        </p:nvGrpSpPr>
        <p:grpSpPr>
          <a:xfrm>
            <a:off x="5036693" y="2529839"/>
            <a:ext cx="497205" cy="2689860"/>
            <a:chOff x="3512692" y="2529839"/>
            <a:chExt cx="497205" cy="2689860"/>
          </a:xfrm>
        </p:grpSpPr>
        <p:sp>
          <p:nvSpPr>
            <p:cNvPr id="60" name="object 60"/>
            <p:cNvSpPr/>
            <p:nvPr/>
          </p:nvSpPr>
          <p:spPr>
            <a:xfrm>
              <a:off x="3515867" y="2708147"/>
              <a:ext cx="490855" cy="338455"/>
            </a:xfrm>
            <a:custGeom>
              <a:avLst/>
              <a:gdLst/>
              <a:ahLst/>
              <a:cxnLst/>
              <a:rect l="l" t="t" r="r" b="b"/>
              <a:pathLst>
                <a:path w="490854" h="338455">
                  <a:moveTo>
                    <a:pt x="0" y="338327"/>
                  </a:moveTo>
                  <a:lnTo>
                    <a:pt x="490727" y="338327"/>
                  </a:lnTo>
                  <a:lnTo>
                    <a:pt x="490727" y="0"/>
                  </a:lnTo>
                  <a:lnTo>
                    <a:pt x="0" y="0"/>
                  </a:lnTo>
                  <a:lnTo>
                    <a:pt x="0" y="338327"/>
                  </a:lnTo>
                  <a:close/>
                </a:path>
              </a:pathLst>
            </a:custGeom>
            <a:ln w="6350">
              <a:solidFill>
                <a:srgbClr val="A6A6A6"/>
              </a:solidFill>
            </a:ln>
          </p:spPr>
          <p:txBody>
            <a:bodyPr wrap="square" lIns="0" tIns="0" rIns="0" bIns="0" rtlCol="0"/>
            <a:lstStyle/>
            <a:p>
              <a:endParaRPr/>
            </a:p>
          </p:txBody>
        </p:sp>
        <p:pic>
          <p:nvPicPr>
            <p:cNvPr id="61" name="object 61"/>
            <p:cNvPicPr/>
            <p:nvPr/>
          </p:nvPicPr>
          <p:blipFill>
            <a:blip r:embed="rId19" cstate="print"/>
            <a:stretch>
              <a:fillRect/>
            </a:stretch>
          </p:blipFill>
          <p:spPr>
            <a:xfrm>
              <a:off x="3605783" y="2529839"/>
              <a:ext cx="76200" cy="202311"/>
            </a:xfrm>
            <a:prstGeom prst="rect">
              <a:avLst/>
            </a:prstGeom>
          </p:spPr>
        </p:pic>
        <p:pic>
          <p:nvPicPr>
            <p:cNvPr id="62" name="object 62"/>
            <p:cNvPicPr/>
            <p:nvPr/>
          </p:nvPicPr>
          <p:blipFill>
            <a:blip r:embed="rId16" cstate="print"/>
            <a:stretch>
              <a:fillRect/>
            </a:stretch>
          </p:blipFill>
          <p:spPr>
            <a:xfrm>
              <a:off x="3650132" y="5045963"/>
              <a:ext cx="179679" cy="149351"/>
            </a:xfrm>
            <a:prstGeom prst="rect">
              <a:avLst/>
            </a:prstGeom>
          </p:spPr>
        </p:pic>
        <p:pic>
          <p:nvPicPr>
            <p:cNvPr id="63" name="object 63"/>
            <p:cNvPicPr/>
            <p:nvPr/>
          </p:nvPicPr>
          <p:blipFill>
            <a:blip r:embed="rId17" cstate="print"/>
            <a:stretch>
              <a:fillRect/>
            </a:stretch>
          </p:blipFill>
          <p:spPr>
            <a:xfrm>
              <a:off x="3694175" y="5070347"/>
              <a:ext cx="199644" cy="149351"/>
            </a:xfrm>
            <a:prstGeom prst="rect">
              <a:avLst/>
            </a:prstGeom>
          </p:spPr>
        </p:pic>
      </p:grpSp>
      <p:sp>
        <p:nvSpPr>
          <p:cNvPr id="64" name="object 64"/>
          <p:cNvSpPr txBox="1"/>
          <p:nvPr/>
        </p:nvSpPr>
        <p:spPr>
          <a:xfrm>
            <a:off x="5192649" y="2508885"/>
            <a:ext cx="501015" cy="227626"/>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a:p>
            <a:pPr marL="12700"/>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grpSp>
        <p:nvGrpSpPr>
          <p:cNvPr id="65" name="object 65"/>
          <p:cNvGrpSpPr/>
          <p:nvPr/>
        </p:nvGrpSpPr>
        <p:grpSpPr>
          <a:xfrm>
            <a:off x="5036692" y="2327149"/>
            <a:ext cx="823594" cy="2778125"/>
            <a:chOff x="3512692" y="2327148"/>
            <a:chExt cx="823594" cy="2778125"/>
          </a:xfrm>
        </p:grpSpPr>
        <p:pic>
          <p:nvPicPr>
            <p:cNvPr id="66" name="object 66"/>
            <p:cNvPicPr/>
            <p:nvPr/>
          </p:nvPicPr>
          <p:blipFill>
            <a:blip r:embed="rId16" cstate="print"/>
            <a:stretch>
              <a:fillRect/>
            </a:stretch>
          </p:blipFill>
          <p:spPr>
            <a:xfrm>
              <a:off x="3677411" y="2810256"/>
              <a:ext cx="178308" cy="149351"/>
            </a:xfrm>
            <a:prstGeom prst="rect">
              <a:avLst/>
            </a:prstGeom>
          </p:spPr>
        </p:pic>
        <p:pic>
          <p:nvPicPr>
            <p:cNvPr id="67" name="object 67"/>
            <p:cNvPicPr/>
            <p:nvPr/>
          </p:nvPicPr>
          <p:blipFill>
            <a:blip r:embed="rId17" cstate="print"/>
            <a:stretch>
              <a:fillRect/>
            </a:stretch>
          </p:blipFill>
          <p:spPr>
            <a:xfrm>
              <a:off x="3741419" y="2327148"/>
              <a:ext cx="199643" cy="149351"/>
            </a:xfrm>
            <a:prstGeom prst="rect">
              <a:avLst/>
            </a:prstGeom>
          </p:spPr>
        </p:pic>
        <p:sp>
          <p:nvSpPr>
            <p:cNvPr id="68" name="object 68"/>
            <p:cNvSpPr/>
            <p:nvPr/>
          </p:nvSpPr>
          <p:spPr>
            <a:xfrm>
              <a:off x="4006595" y="3665220"/>
              <a:ext cx="327025" cy="285750"/>
            </a:xfrm>
            <a:custGeom>
              <a:avLst/>
              <a:gdLst/>
              <a:ahLst/>
              <a:cxnLst/>
              <a:rect l="l" t="t" r="r" b="b"/>
              <a:pathLst>
                <a:path w="327025" h="285750">
                  <a:moveTo>
                    <a:pt x="61688" y="45194"/>
                  </a:moveTo>
                  <a:lnTo>
                    <a:pt x="53353" y="54777"/>
                  </a:lnTo>
                  <a:lnTo>
                    <a:pt x="318515" y="285368"/>
                  </a:lnTo>
                  <a:lnTo>
                    <a:pt x="326770" y="275716"/>
                  </a:lnTo>
                  <a:lnTo>
                    <a:pt x="61688" y="45194"/>
                  </a:lnTo>
                  <a:close/>
                </a:path>
                <a:path w="327025" h="285750">
                  <a:moveTo>
                    <a:pt x="0" y="0"/>
                  </a:moveTo>
                  <a:lnTo>
                    <a:pt x="32512" y="78739"/>
                  </a:lnTo>
                  <a:lnTo>
                    <a:pt x="53353" y="54777"/>
                  </a:lnTo>
                  <a:lnTo>
                    <a:pt x="43814" y="46481"/>
                  </a:lnTo>
                  <a:lnTo>
                    <a:pt x="52069" y="36829"/>
                  </a:lnTo>
                  <a:lnTo>
                    <a:pt x="68963" y="36829"/>
                  </a:lnTo>
                  <a:lnTo>
                    <a:pt x="82550" y="21208"/>
                  </a:lnTo>
                  <a:lnTo>
                    <a:pt x="0" y="0"/>
                  </a:lnTo>
                  <a:close/>
                </a:path>
                <a:path w="327025" h="285750">
                  <a:moveTo>
                    <a:pt x="52069" y="36829"/>
                  </a:moveTo>
                  <a:lnTo>
                    <a:pt x="43814" y="46481"/>
                  </a:lnTo>
                  <a:lnTo>
                    <a:pt x="53353" y="54777"/>
                  </a:lnTo>
                  <a:lnTo>
                    <a:pt x="61688" y="45194"/>
                  </a:lnTo>
                  <a:lnTo>
                    <a:pt x="52069" y="36829"/>
                  </a:lnTo>
                  <a:close/>
                </a:path>
                <a:path w="327025" h="285750">
                  <a:moveTo>
                    <a:pt x="68963" y="36829"/>
                  </a:moveTo>
                  <a:lnTo>
                    <a:pt x="52069" y="36829"/>
                  </a:lnTo>
                  <a:lnTo>
                    <a:pt x="61688" y="45194"/>
                  </a:lnTo>
                  <a:lnTo>
                    <a:pt x="68963" y="36829"/>
                  </a:lnTo>
                  <a:close/>
                </a:path>
              </a:pathLst>
            </a:custGeom>
            <a:solidFill>
              <a:srgbClr val="A6A6A6"/>
            </a:solidFill>
          </p:spPr>
          <p:txBody>
            <a:bodyPr wrap="square" lIns="0" tIns="0" rIns="0" bIns="0" rtlCol="0"/>
            <a:lstStyle/>
            <a:p>
              <a:endParaRPr/>
            </a:p>
          </p:txBody>
        </p:sp>
        <p:sp>
          <p:nvSpPr>
            <p:cNvPr id="69" name="object 69"/>
            <p:cNvSpPr/>
            <p:nvPr/>
          </p:nvSpPr>
          <p:spPr>
            <a:xfrm>
              <a:off x="4332731" y="3934968"/>
              <a:ext cx="0" cy="858519"/>
            </a:xfrm>
            <a:custGeom>
              <a:avLst/>
              <a:gdLst/>
              <a:ahLst/>
              <a:cxnLst/>
              <a:rect l="l" t="t" r="r" b="b"/>
              <a:pathLst>
                <a:path h="858520">
                  <a:moveTo>
                    <a:pt x="0" y="0"/>
                  </a:moveTo>
                  <a:lnTo>
                    <a:pt x="0" y="858011"/>
                  </a:lnTo>
                </a:path>
              </a:pathLst>
            </a:custGeom>
            <a:ln w="6350">
              <a:solidFill>
                <a:srgbClr val="A6A6A6"/>
              </a:solidFill>
            </a:ln>
          </p:spPr>
          <p:txBody>
            <a:bodyPr wrap="square" lIns="0" tIns="0" rIns="0" bIns="0" rtlCol="0"/>
            <a:lstStyle/>
            <a:p>
              <a:endParaRPr/>
            </a:p>
          </p:txBody>
        </p:sp>
        <p:sp>
          <p:nvSpPr>
            <p:cNvPr id="70" name="object 70"/>
            <p:cNvSpPr/>
            <p:nvPr/>
          </p:nvSpPr>
          <p:spPr>
            <a:xfrm>
              <a:off x="3515867" y="4319016"/>
              <a:ext cx="490855" cy="337185"/>
            </a:xfrm>
            <a:custGeom>
              <a:avLst/>
              <a:gdLst/>
              <a:ahLst/>
              <a:cxnLst/>
              <a:rect l="l" t="t" r="r" b="b"/>
              <a:pathLst>
                <a:path w="490854" h="337185">
                  <a:moveTo>
                    <a:pt x="0" y="336804"/>
                  </a:moveTo>
                  <a:lnTo>
                    <a:pt x="490727" y="336804"/>
                  </a:lnTo>
                  <a:lnTo>
                    <a:pt x="490727" y="0"/>
                  </a:lnTo>
                  <a:lnTo>
                    <a:pt x="0" y="0"/>
                  </a:lnTo>
                  <a:lnTo>
                    <a:pt x="0" y="336804"/>
                  </a:lnTo>
                  <a:close/>
                </a:path>
              </a:pathLst>
            </a:custGeom>
            <a:ln w="6350">
              <a:solidFill>
                <a:srgbClr val="A6A6A6"/>
              </a:solidFill>
            </a:ln>
          </p:spPr>
          <p:txBody>
            <a:bodyPr wrap="square" lIns="0" tIns="0" rIns="0" bIns="0" rtlCol="0"/>
            <a:lstStyle/>
            <a:p>
              <a:endParaRPr/>
            </a:p>
          </p:txBody>
        </p:sp>
        <p:pic>
          <p:nvPicPr>
            <p:cNvPr id="71" name="object 71"/>
            <p:cNvPicPr/>
            <p:nvPr/>
          </p:nvPicPr>
          <p:blipFill>
            <a:blip r:embed="rId16" cstate="print"/>
            <a:stretch>
              <a:fillRect/>
            </a:stretch>
          </p:blipFill>
          <p:spPr>
            <a:xfrm>
              <a:off x="3677411" y="4390644"/>
              <a:ext cx="178308" cy="149351"/>
            </a:xfrm>
            <a:prstGeom prst="rect">
              <a:avLst/>
            </a:prstGeom>
          </p:spPr>
        </p:pic>
        <p:sp>
          <p:nvSpPr>
            <p:cNvPr id="72" name="object 72"/>
            <p:cNvSpPr/>
            <p:nvPr/>
          </p:nvSpPr>
          <p:spPr>
            <a:xfrm>
              <a:off x="4015739" y="4850892"/>
              <a:ext cx="313690" cy="250825"/>
            </a:xfrm>
            <a:custGeom>
              <a:avLst/>
              <a:gdLst/>
              <a:ahLst/>
              <a:cxnLst/>
              <a:rect l="l" t="t" r="r" b="b"/>
              <a:pathLst>
                <a:path w="313689" h="250825">
                  <a:moveTo>
                    <a:pt x="0" y="250697"/>
                  </a:moveTo>
                  <a:lnTo>
                    <a:pt x="313689" y="0"/>
                  </a:lnTo>
                </a:path>
              </a:pathLst>
            </a:custGeom>
            <a:ln w="6350">
              <a:solidFill>
                <a:srgbClr val="A6A6A6"/>
              </a:solidFill>
            </a:ln>
          </p:spPr>
          <p:txBody>
            <a:bodyPr wrap="square" lIns="0" tIns="0" rIns="0" bIns="0" rtlCol="0"/>
            <a:lstStyle/>
            <a:p>
              <a:endParaRPr/>
            </a:p>
          </p:txBody>
        </p:sp>
      </p:grpSp>
      <p:sp>
        <p:nvSpPr>
          <p:cNvPr id="73" name="object 73"/>
          <p:cNvSpPr txBox="1"/>
          <p:nvPr/>
        </p:nvSpPr>
        <p:spPr>
          <a:xfrm>
            <a:off x="5063745" y="4579366"/>
            <a:ext cx="50101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p:txBody>
      </p:sp>
      <p:sp>
        <p:nvSpPr>
          <p:cNvPr id="74" name="object 74"/>
          <p:cNvSpPr txBox="1"/>
          <p:nvPr/>
        </p:nvSpPr>
        <p:spPr>
          <a:xfrm>
            <a:off x="5063745" y="4685742"/>
            <a:ext cx="501015" cy="119905"/>
          </a:xfrm>
          <a:prstGeom prst="rect">
            <a:avLst/>
          </a:prstGeom>
        </p:spPr>
        <p:txBody>
          <a:bodyPr vert="horz" wrap="square" lIns="0" tIns="12065" rIns="0" bIns="0" rtlCol="0">
            <a:spAutoFit/>
          </a:bodyPr>
          <a:lstStyle/>
          <a:p>
            <a:pPr marL="12700">
              <a:spcBef>
                <a:spcPts val="95"/>
              </a:spcBef>
            </a:pPr>
            <a:r>
              <a:rPr sz="700" spc="-20" dirty="0">
                <a:latin typeface="Calibri"/>
                <a:cs typeface="Calibri"/>
              </a:rPr>
              <a:t>/</a:t>
            </a:r>
            <a:r>
              <a:rPr sz="700" spc="-20" dirty="0">
                <a:latin typeface="メイリオ"/>
                <a:cs typeface="メイリオ"/>
              </a:rPr>
              <a:t>荷役費支</a:t>
            </a:r>
            <a:r>
              <a:rPr sz="700" spc="-60" dirty="0">
                <a:latin typeface="メイリオ"/>
                <a:cs typeface="メイリオ"/>
              </a:rPr>
              <a:t>払</a:t>
            </a:r>
            <a:endParaRPr sz="700">
              <a:latin typeface="メイリオ"/>
              <a:cs typeface="メイリオ"/>
            </a:endParaRPr>
          </a:p>
        </p:txBody>
      </p:sp>
      <p:grpSp>
        <p:nvGrpSpPr>
          <p:cNvPr id="75" name="object 75"/>
          <p:cNvGrpSpPr/>
          <p:nvPr/>
        </p:nvGrpSpPr>
        <p:grpSpPr>
          <a:xfrm>
            <a:off x="3450478" y="2522221"/>
            <a:ext cx="979805" cy="1313815"/>
            <a:chOff x="1926477" y="2522220"/>
            <a:chExt cx="979805" cy="1313815"/>
          </a:xfrm>
        </p:grpSpPr>
        <p:sp>
          <p:nvSpPr>
            <p:cNvPr id="76" name="object 76"/>
            <p:cNvSpPr/>
            <p:nvPr/>
          </p:nvSpPr>
          <p:spPr>
            <a:xfrm>
              <a:off x="2830067" y="2522220"/>
              <a:ext cx="76200" cy="700405"/>
            </a:xfrm>
            <a:custGeom>
              <a:avLst/>
              <a:gdLst/>
              <a:ahLst/>
              <a:cxnLst/>
              <a:rect l="l" t="t" r="r" b="b"/>
              <a:pathLst>
                <a:path w="76200" h="700405">
                  <a:moveTo>
                    <a:pt x="44450" y="63500"/>
                  </a:moveTo>
                  <a:lnTo>
                    <a:pt x="31750" y="63500"/>
                  </a:lnTo>
                  <a:lnTo>
                    <a:pt x="31750" y="700024"/>
                  </a:lnTo>
                  <a:lnTo>
                    <a:pt x="44450" y="700024"/>
                  </a:lnTo>
                  <a:lnTo>
                    <a:pt x="44450" y="63500"/>
                  </a:lnTo>
                  <a:close/>
                </a:path>
                <a:path w="76200" h="700405">
                  <a:moveTo>
                    <a:pt x="38100" y="0"/>
                  </a:moveTo>
                  <a:lnTo>
                    <a:pt x="0" y="76200"/>
                  </a:lnTo>
                  <a:lnTo>
                    <a:pt x="31750" y="76200"/>
                  </a:lnTo>
                  <a:lnTo>
                    <a:pt x="31750" y="63500"/>
                  </a:lnTo>
                  <a:lnTo>
                    <a:pt x="69850" y="63500"/>
                  </a:lnTo>
                  <a:lnTo>
                    <a:pt x="38100" y="0"/>
                  </a:lnTo>
                  <a:close/>
                </a:path>
                <a:path w="76200" h="70040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77" name="object 77"/>
            <p:cNvPicPr/>
            <p:nvPr/>
          </p:nvPicPr>
          <p:blipFill>
            <a:blip r:embed="rId20" cstate="print"/>
            <a:stretch>
              <a:fillRect/>
            </a:stretch>
          </p:blipFill>
          <p:spPr>
            <a:xfrm>
              <a:off x="1926477" y="3541776"/>
              <a:ext cx="240650" cy="294131"/>
            </a:xfrm>
            <a:prstGeom prst="rect">
              <a:avLst/>
            </a:prstGeom>
          </p:spPr>
        </p:pic>
      </p:grpSp>
      <p:sp>
        <p:nvSpPr>
          <p:cNvPr id="78" name="object 78"/>
          <p:cNvSpPr txBox="1"/>
          <p:nvPr/>
        </p:nvSpPr>
        <p:spPr>
          <a:xfrm>
            <a:off x="2426208" y="3500629"/>
            <a:ext cx="1696720" cy="262251"/>
          </a:xfrm>
          <a:prstGeom prst="rect">
            <a:avLst/>
          </a:prstGeom>
          <a:ln w="6350">
            <a:solidFill>
              <a:srgbClr val="A6A6A6"/>
            </a:solidFill>
          </a:ln>
        </p:spPr>
        <p:txBody>
          <a:bodyPr vert="horz" wrap="square" lIns="0" tIns="99695" rIns="0" bIns="0" rtlCol="0">
            <a:spAutoFit/>
          </a:bodyPr>
          <a:lstStyle/>
          <a:p>
            <a:pPr marL="207645">
              <a:spcBef>
                <a:spcPts val="785"/>
              </a:spcBef>
            </a:pPr>
            <a:r>
              <a:rPr sz="1050" b="1" spc="-15" dirty="0">
                <a:latin typeface="メイリオ"/>
                <a:cs typeface="メイリオ"/>
              </a:rPr>
              <a:t>生産工場</a:t>
            </a:r>
            <a:endParaRPr sz="1050">
              <a:latin typeface="メイリオ"/>
              <a:cs typeface="メイリオ"/>
            </a:endParaRPr>
          </a:p>
        </p:txBody>
      </p:sp>
      <p:grpSp>
        <p:nvGrpSpPr>
          <p:cNvPr id="79" name="object 79"/>
          <p:cNvGrpSpPr/>
          <p:nvPr/>
        </p:nvGrpSpPr>
        <p:grpSpPr>
          <a:xfrm>
            <a:off x="2802636" y="3828288"/>
            <a:ext cx="3205480" cy="1165860"/>
            <a:chOff x="1278636" y="3828288"/>
            <a:chExt cx="3205480" cy="1165860"/>
          </a:xfrm>
        </p:grpSpPr>
        <p:sp>
          <p:nvSpPr>
            <p:cNvPr id="80" name="object 80"/>
            <p:cNvSpPr/>
            <p:nvPr/>
          </p:nvSpPr>
          <p:spPr>
            <a:xfrm>
              <a:off x="1278636" y="3828287"/>
              <a:ext cx="966469" cy="1125220"/>
            </a:xfrm>
            <a:custGeom>
              <a:avLst/>
              <a:gdLst/>
              <a:ahLst/>
              <a:cxnLst/>
              <a:rect l="l" t="t" r="r" b="b"/>
              <a:pathLst>
                <a:path w="966469" h="1125220">
                  <a:moveTo>
                    <a:pt x="76200" y="1037844"/>
                  </a:moveTo>
                  <a:lnTo>
                    <a:pt x="44450" y="1037844"/>
                  </a:lnTo>
                  <a:lnTo>
                    <a:pt x="44450" y="12192"/>
                  </a:lnTo>
                  <a:lnTo>
                    <a:pt x="31750" y="12192"/>
                  </a:lnTo>
                  <a:lnTo>
                    <a:pt x="31750" y="1037844"/>
                  </a:lnTo>
                  <a:lnTo>
                    <a:pt x="0" y="1037844"/>
                  </a:lnTo>
                  <a:lnTo>
                    <a:pt x="38100" y="1114044"/>
                  </a:lnTo>
                  <a:lnTo>
                    <a:pt x="69850" y="1050544"/>
                  </a:lnTo>
                  <a:lnTo>
                    <a:pt x="76200" y="1037844"/>
                  </a:lnTo>
                  <a:close/>
                </a:path>
                <a:path w="966469" h="1125220">
                  <a:moveTo>
                    <a:pt x="966216" y="1048639"/>
                  </a:moveTo>
                  <a:lnTo>
                    <a:pt x="934466" y="1048639"/>
                  </a:lnTo>
                  <a:lnTo>
                    <a:pt x="934466" y="0"/>
                  </a:lnTo>
                  <a:lnTo>
                    <a:pt x="921766" y="0"/>
                  </a:lnTo>
                  <a:lnTo>
                    <a:pt x="921766" y="1048639"/>
                  </a:lnTo>
                  <a:lnTo>
                    <a:pt x="890016" y="1048639"/>
                  </a:lnTo>
                  <a:lnTo>
                    <a:pt x="928116" y="1124839"/>
                  </a:lnTo>
                  <a:lnTo>
                    <a:pt x="959866" y="1061339"/>
                  </a:lnTo>
                  <a:lnTo>
                    <a:pt x="966216" y="1048639"/>
                  </a:lnTo>
                  <a:close/>
                </a:path>
              </a:pathLst>
            </a:custGeom>
            <a:solidFill>
              <a:srgbClr val="A6A6A6"/>
            </a:solidFill>
          </p:spPr>
          <p:txBody>
            <a:bodyPr wrap="square" lIns="0" tIns="0" rIns="0" bIns="0" rtlCol="0"/>
            <a:lstStyle/>
            <a:p>
              <a:endParaRPr/>
            </a:p>
          </p:txBody>
        </p:sp>
        <p:sp>
          <p:nvSpPr>
            <p:cNvPr id="81" name="object 81"/>
            <p:cNvSpPr/>
            <p:nvPr/>
          </p:nvSpPr>
          <p:spPr>
            <a:xfrm>
              <a:off x="4075175" y="4792980"/>
              <a:ext cx="408940" cy="201295"/>
            </a:xfrm>
            <a:custGeom>
              <a:avLst/>
              <a:gdLst/>
              <a:ahLst/>
              <a:cxnLst/>
              <a:rect l="l" t="t" r="r" b="b"/>
              <a:pathLst>
                <a:path w="408939" h="201295">
                  <a:moveTo>
                    <a:pt x="408431" y="0"/>
                  </a:moveTo>
                  <a:lnTo>
                    <a:pt x="0" y="0"/>
                  </a:lnTo>
                  <a:lnTo>
                    <a:pt x="0" y="201168"/>
                  </a:lnTo>
                  <a:lnTo>
                    <a:pt x="408431" y="201168"/>
                  </a:lnTo>
                  <a:lnTo>
                    <a:pt x="408431" y="0"/>
                  </a:lnTo>
                  <a:close/>
                </a:path>
              </a:pathLst>
            </a:custGeom>
            <a:solidFill>
              <a:srgbClr val="FFFFFF"/>
            </a:solidFill>
          </p:spPr>
          <p:txBody>
            <a:bodyPr wrap="square" lIns="0" tIns="0" rIns="0" bIns="0" rtlCol="0"/>
            <a:lstStyle/>
            <a:p>
              <a:endParaRPr/>
            </a:p>
          </p:txBody>
        </p:sp>
      </p:grpSp>
      <p:sp>
        <p:nvSpPr>
          <p:cNvPr id="82" name="object 82"/>
          <p:cNvSpPr txBox="1"/>
          <p:nvPr/>
        </p:nvSpPr>
        <p:spPr>
          <a:xfrm>
            <a:off x="5613909" y="481685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仕入代</a:t>
            </a:r>
            <a:r>
              <a:rPr sz="700" spc="-50" dirty="0">
                <a:latin typeface="メイリオ"/>
                <a:cs typeface="メイリオ"/>
              </a:rPr>
              <a:t>金</a:t>
            </a:r>
            <a:endParaRPr sz="700">
              <a:latin typeface="メイリオ"/>
              <a:cs typeface="メイリオ"/>
            </a:endParaRPr>
          </a:p>
        </p:txBody>
      </p:sp>
      <p:sp>
        <p:nvSpPr>
          <p:cNvPr id="83" name="object 83"/>
          <p:cNvSpPr txBox="1"/>
          <p:nvPr/>
        </p:nvSpPr>
        <p:spPr>
          <a:xfrm>
            <a:off x="5103115" y="4237991"/>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84" name="object 84"/>
          <p:cNvSpPr/>
          <p:nvPr/>
        </p:nvSpPr>
        <p:spPr>
          <a:xfrm>
            <a:off x="5359908" y="3433572"/>
            <a:ext cx="855344" cy="200025"/>
          </a:xfrm>
          <a:custGeom>
            <a:avLst/>
            <a:gdLst/>
            <a:ahLst/>
            <a:cxnLst/>
            <a:rect l="l" t="t" r="r" b="b"/>
            <a:pathLst>
              <a:path w="855345" h="200025">
                <a:moveTo>
                  <a:pt x="854964" y="0"/>
                </a:moveTo>
                <a:lnTo>
                  <a:pt x="112776" y="0"/>
                </a:lnTo>
                <a:lnTo>
                  <a:pt x="112776" y="19812"/>
                </a:lnTo>
                <a:lnTo>
                  <a:pt x="0" y="19812"/>
                </a:lnTo>
                <a:lnTo>
                  <a:pt x="0" y="181356"/>
                </a:lnTo>
                <a:lnTo>
                  <a:pt x="112776" y="181356"/>
                </a:lnTo>
                <a:lnTo>
                  <a:pt x="112776" y="199644"/>
                </a:lnTo>
                <a:lnTo>
                  <a:pt x="854964" y="199644"/>
                </a:lnTo>
                <a:lnTo>
                  <a:pt x="854964" y="0"/>
                </a:lnTo>
                <a:close/>
              </a:path>
            </a:pathLst>
          </a:custGeom>
          <a:solidFill>
            <a:srgbClr val="FFFFFF"/>
          </a:solidFill>
        </p:spPr>
        <p:txBody>
          <a:bodyPr wrap="square" lIns="0" tIns="0" rIns="0" bIns="0" rtlCol="0"/>
          <a:lstStyle/>
          <a:p>
            <a:endParaRPr/>
          </a:p>
        </p:txBody>
      </p:sp>
      <p:sp>
        <p:nvSpPr>
          <p:cNvPr id="85" name="object 85"/>
          <p:cNvSpPr txBox="1"/>
          <p:nvPr/>
        </p:nvSpPr>
        <p:spPr>
          <a:xfrm>
            <a:off x="5342891" y="3342513"/>
            <a:ext cx="805815" cy="258404"/>
          </a:xfrm>
          <a:prstGeom prst="rect">
            <a:avLst/>
          </a:prstGeom>
        </p:spPr>
        <p:txBody>
          <a:bodyPr vert="horz" wrap="square" lIns="0" tIns="12065" rIns="0" bIns="0" rtlCol="0">
            <a:spAutoFit/>
          </a:bodyPr>
          <a:lstStyle/>
          <a:p>
            <a:pPr marL="38100">
              <a:spcBef>
                <a:spcPts val="95"/>
              </a:spcBef>
            </a:pPr>
            <a:r>
              <a:rPr sz="2400" spc="-195" baseline="-8680" dirty="0">
                <a:solidFill>
                  <a:srgbClr val="A78213"/>
                </a:solidFill>
                <a:latin typeface="メイリオ"/>
                <a:cs typeface="メイリオ"/>
              </a:rPr>
              <a:t>✔ </a:t>
            </a:r>
            <a:r>
              <a:rPr sz="700" i="1" spc="-10" dirty="0">
                <a:solidFill>
                  <a:srgbClr val="A78213"/>
                </a:solidFill>
                <a:latin typeface="メイリオ"/>
                <a:cs typeface="メイリオ"/>
              </a:rPr>
              <a:t>月締めが基</a:t>
            </a:r>
            <a:r>
              <a:rPr sz="700" i="1" spc="-50" dirty="0">
                <a:solidFill>
                  <a:srgbClr val="A78213"/>
                </a:solidFill>
                <a:latin typeface="メイリオ"/>
                <a:cs typeface="メイリオ"/>
              </a:rPr>
              <a:t>本</a:t>
            </a:r>
            <a:endParaRPr sz="700">
              <a:latin typeface="メイリオ"/>
              <a:cs typeface="メイリオ"/>
            </a:endParaRPr>
          </a:p>
        </p:txBody>
      </p:sp>
      <p:grpSp>
        <p:nvGrpSpPr>
          <p:cNvPr id="86" name="object 86"/>
          <p:cNvGrpSpPr/>
          <p:nvPr/>
        </p:nvGrpSpPr>
        <p:grpSpPr>
          <a:xfrm>
            <a:off x="4160520" y="4509516"/>
            <a:ext cx="4608830" cy="1812289"/>
            <a:chOff x="2636520" y="4509515"/>
            <a:chExt cx="4608830" cy="1812289"/>
          </a:xfrm>
        </p:grpSpPr>
        <p:pic>
          <p:nvPicPr>
            <p:cNvPr id="87" name="object 87"/>
            <p:cNvPicPr/>
            <p:nvPr/>
          </p:nvPicPr>
          <p:blipFill>
            <a:blip r:embed="rId21" cstate="print"/>
            <a:stretch>
              <a:fillRect/>
            </a:stretch>
          </p:blipFill>
          <p:spPr>
            <a:xfrm>
              <a:off x="6152388" y="5884163"/>
              <a:ext cx="1092708" cy="437349"/>
            </a:xfrm>
            <a:prstGeom prst="rect">
              <a:avLst/>
            </a:prstGeom>
          </p:spPr>
        </p:pic>
        <p:pic>
          <p:nvPicPr>
            <p:cNvPr id="88" name="object 88"/>
            <p:cNvPicPr/>
            <p:nvPr/>
          </p:nvPicPr>
          <p:blipFill>
            <a:blip r:embed="rId22" cstate="print"/>
            <a:stretch>
              <a:fillRect/>
            </a:stretch>
          </p:blipFill>
          <p:spPr>
            <a:xfrm>
              <a:off x="6163055" y="5929883"/>
              <a:ext cx="1068311" cy="384098"/>
            </a:xfrm>
            <a:prstGeom prst="rect">
              <a:avLst/>
            </a:prstGeom>
          </p:spPr>
        </p:pic>
        <p:sp>
          <p:nvSpPr>
            <p:cNvPr id="89" name="object 89"/>
            <p:cNvSpPr/>
            <p:nvPr/>
          </p:nvSpPr>
          <p:spPr>
            <a:xfrm>
              <a:off x="6182867" y="5914643"/>
              <a:ext cx="981710" cy="326390"/>
            </a:xfrm>
            <a:custGeom>
              <a:avLst/>
              <a:gdLst/>
              <a:ahLst/>
              <a:cxnLst/>
              <a:rect l="l" t="t" r="r" b="b"/>
              <a:pathLst>
                <a:path w="981709" h="326389">
                  <a:moveTo>
                    <a:pt x="981456" y="0"/>
                  </a:moveTo>
                  <a:lnTo>
                    <a:pt x="0" y="0"/>
                  </a:lnTo>
                  <a:lnTo>
                    <a:pt x="0" y="326135"/>
                  </a:lnTo>
                  <a:lnTo>
                    <a:pt x="981456" y="326135"/>
                  </a:lnTo>
                  <a:lnTo>
                    <a:pt x="981456" y="0"/>
                  </a:lnTo>
                  <a:close/>
                </a:path>
              </a:pathLst>
            </a:custGeom>
            <a:solidFill>
              <a:srgbClr val="FFFFFF"/>
            </a:solidFill>
          </p:spPr>
          <p:txBody>
            <a:bodyPr wrap="square" lIns="0" tIns="0" rIns="0" bIns="0" rtlCol="0"/>
            <a:lstStyle/>
            <a:p>
              <a:endParaRPr/>
            </a:p>
          </p:txBody>
        </p:sp>
        <p:sp>
          <p:nvSpPr>
            <p:cNvPr id="90" name="object 90"/>
            <p:cNvSpPr/>
            <p:nvPr/>
          </p:nvSpPr>
          <p:spPr>
            <a:xfrm>
              <a:off x="6182867" y="5914643"/>
              <a:ext cx="981710" cy="326390"/>
            </a:xfrm>
            <a:custGeom>
              <a:avLst/>
              <a:gdLst/>
              <a:ahLst/>
              <a:cxnLst/>
              <a:rect l="l" t="t" r="r" b="b"/>
              <a:pathLst>
                <a:path w="981709" h="326389">
                  <a:moveTo>
                    <a:pt x="0" y="326135"/>
                  </a:moveTo>
                  <a:lnTo>
                    <a:pt x="981456" y="326135"/>
                  </a:lnTo>
                  <a:lnTo>
                    <a:pt x="981456" y="0"/>
                  </a:lnTo>
                  <a:lnTo>
                    <a:pt x="0" y="0"/>
                  </a:lnTo>
                  <a:lnTo>
                    <a:pt x="0" y="326135"/>
                  </a:lnTo>
                  <a:close/>
                </a:path>
              </a:pathLst>
            </a:custGeom>
            <a:ln w="9525">
              <a:solidFill>
                <a:srgbClr val="BEBEBE"/>
              </a:solidFill>
            </a:ln>
          </p:spPr>
          <p:txBody>
            <a:bodyPr wrap="square" lIns="0" tIns="0" rIns="0" bIns="0" rtlCol="0"/>
            <a:lstStyle/>
            <a:p>
              <a:endParaRPr/>
            </a:p>
          </p:txBody>
        </p:sp>
        <p:sp>
          <p:nvSpPr>
            <p:cNvPr id="91" name="object 91"/>
            <p:cNvSpPr/>
            <p:nvPr/>
          </p:nvSpPr>
          <p:spPr>
            <a:xfrm>
              <a:off x="2636520" y="4571999"/>
              <a:ext cx="774065" cy="76200"/>
            </a:xfrm>
            <a:custGeom>
              <a:avLst/>
              <a:gdLst/>
              <a:ahLst/>
              <a:cxnLst/>
              <a:rect l="l" t="t" r="r" b="b"/>
              <a:pathLst>
                <a:path w="774064" h="76200">
                  <a:moveTo>
                    <a:pt x="76200" y="0"/>
                  </a:moveTo>
                  <a:lnTo>
                    <a:pt x="0" y="38100"/>
                  </a:lnTo>
                  <a:lnTo>
                    <a:pt x="76200" y="76200"/>
                  </a:lnTo>
                  <a:lnTo>
                    <a:pt x="76200" y="44450"/>
                  </a:lnTo>
                  <a:lnTo>
                    <a:pt x="63500" y="44450"/>
                  </a:lnTo>
                  <a:lnTo>
                    <a:pt x="63500" y="31750"/>
                  </a:lnTo>
                  <a:lnTo>
                    <a:pt x="76200" y="31750"/>
                  </a:lnTo>
                  <a:lnTo>
                    <a:pt x="76200" y="0"/>
                  </a:lnTo>
                  <a:close/>
                </a:path>
                <a:path w="774064" h="76200">
                  <a:moveTo>
                    <a:pt x="76200" y="31750"/>
                  </a:moveTo>
                  <a:lnTo>
                    <a:pt x="63500" y="31750"/>
                  </a:lnTo>
                  <a:lnTo>
                    <a:pt x="63500" y="44450"/>
                  </a:lnTo>
                  <a:lnTo>
                    <a:pt x="76200" y="44450"/>
                  </a:lnTo>
                  <a:lnTo>
                    <a:pt x="76200" y="31750"/>
                  </a:lnTo>
                  <a:close/>
                </a:path>
                <a:path w="774064" h="76200">
                  <a:moveTo>
                    <a:pt x="114300" y="31750"/>
                  </a:moveTo>
                  <a:lnTo>
                    <a:pt x="76200" y="31750"/>
                  </a:lnTo>
                  <a:lnTo>
                    <a:pt x="76200" y="44450"/>
                  </a:lnTo>
                  <a:lnTo>
                    <a:pt x="114300" y="44450"/>
                  </a:lnTo>
                  <a:lnTo>
                    <a:pt x="114300" y="31750"/>
                  </a:lnTo>
                  <a:close/>
                </a:path>
                <a:path w="774064" h="76200">
                  <a:moveTo>
                    <a:pt x="203200" y="31750"/>
                  </a:moveTo>
                  <a:lnTo>
                    <a:pt x="152400" y="31750"/>
                  </a:lnTo>
                  <a:lnTo>
                    <a:pt x="152400" y="44450"/>
                  </a:lnTo>
                  <a:lnTo>
                    <a:pt x="203200" y="44450"/>
                  </a:lnTo>
                  <a:lnTo>
                    <a:pt x="203200" y="31750"/>
                  </a:lnTo>
                  <a:close/>
                </a:path>
                <a:path w="774064" h="76200">
                  <a:moveTo>
                    <a:pt x="292100" y="31750"/>
                  </a:moveTo>
                  <a:lnTo>
                    <a:pt x="241300" y="31750"/>
                  </a:lnTo>
                  <a:lnTo>
                    <a:pt x="241300" y="44450"/>
                  </a:lnTo>
                  <a:lnTo>
                    <a:pt x="292100" y="44450"/>
                  </a:lnTo>
                  <a:lnTo>
                    <a:pt x="292100" y="31750"/>
                  </a:lnTo>
                  <a:close/>
                </a:path>
                <a:path w="774064" h="76200">
                  <a:moveTo>
                    <a:pt x="381000" y="31750"/>
                  </a:moveTo>
                  <a:lnTo>
                    <a:pt x="330200" y="31750"/>
                  </a:lnTo>
                  <a:lnTo>
                    <a:pt x="330200" y="44450"/>
                  </a:lnTo>
                  <a:lnTo>
                    <a:pt x="381000" y="44450"/>
                  </a:lnTo>
                  <a:lnTo>
                    <a:pt x="381000" y="31750"/>
                  </a:lnTo>
                  <a:close/>
                </a:path>
                <a:path w="774064" h="76200">
                  <a:moveTo>
                    <a:pt x="469900" y="31750"/>
                  </a:moveTo>
                  <a:lnTo>
                    <a:pt x="419100" y="31750"/>
                  </a:lnTo>
                  <a:lnTo>
                    <a:pt x="419100" y="44450"/>
                  </a:lnTo>
                  <a:lnTo>
                    <a:pt x="469900" y="44450"/>
                  </a:lnTo>
                  <a:lnTo>
                    <a:pt x="469900" y="31750"/>
                  </a:lnTo>
                  <a:close/>
                </a:path>
                <a:path w="774064" h="76200">
                  <a:moveTo>
                    <a:pt x="558800" y="31750"/>
                  </a:moveTo>
                  <a:lnTo>
                    <a:pt x="508000" y="31750"/>
                  </a:lnTo>
                  <a:lnTo>
                    <a:pt x="508000" y="44450"/>
                  </a:lnTo>
                  <a:lnTo>
                    <a:pt x="558800" y="44450"/>
                  </a:lnTo>
                  <a:lnTo>
                    <a:pt x="558800" y="31750"/>
                  </a:lnTo>
                  <a:close/>
                </a:path>
                <a:path w="774064" h="76200">
                  <a:moveTo>
                    <a:pt x="647700" y="31750"/>
                  </a:moveTo>
                  <a:lnTo>
                    <a:pt x="596900" y="31750"/>
                  </a:lnTo>
                  <a:lnTo>
                    <a:pt x="596900" y="44450"/>
                  </a:lnTo>
                  <a:lnTo>
                    <a:pt x="647700" y="44450"/>
                  </a:lnTo>
                  <a:lnTo>
                    <a:pt x="647700" y="31750"/>
                  </a:lnTo>
                  <a:close/>
                </a:path>
                <a:path w="774064" h="76200">
                  <a:moveTo>
                    <a:pt x="697610" y="0"/>
                  </a:moveTo>
                  <a:lnTo>
                    <a:pt x="697610" y="76200"/>
                  </a:lnTo>
                  <a:lnTo>
                    <a:pt x="761110" y="44450"/>
                  </a:lnTo>
                  <a:lnTo>
                    <a:pt x="710310" y="44450"/>
                  </a:lnTo>
                  <a:lnTo>
                    <a:pt x="710310" y="31750"/>
                  </a:lnTo>
                  <a:lnTo>
                    <a:pt x="761110" y="31750"/>
                  </a:lnTo>
                  <a:lnTo>
                    <a:pt x="697610" y="0"/>
                  </a:lnTo>
                  <a:close/>
                </a:path>
                <a:path w="774064" h="76200">
                  <a:moveTo>
                    <a:pt x="697610" y="31750"/>
                  </a:moveTo>
                  <a:lnTo>
                    <a:pt x="685800" y="31750"/>
                  </a:lnTo>
                  <a:lnTo>
                    <a:pt x="685800" y="44450"/>
                  </a:lnTo>
                  <a:lnTo>
                    <a:pt x="697610" y="44450"/>
                  </a:lnTo>
                  <a:lnTo>
                    <a:pt x="697610" y="31750"/>
                  </a:lnTo>
                  <a:close/>
                </a:path>
                <a:path w="774064" h="76200">
                  <a:moveTo>
                    <a:pt x="761110" y="31750"/>
                  </a:moveTo>
                  <a:lnTo>
                    <a:pt x="710310" y="31750"/>
                  </a:lnTo>
                  <a:lnTo>
                    <a:pt x="710310" y="44450"/>
                  </a:lnTo>
                  <a:lnTo>
                    <a:pt x="761110" y="44450"/>
                  </a:lnTo>
                  <a:lnTo>
                    <a:pt x="773810" y="38100"/>
                  </a:lnTo>
                  <a:lnTo>
                    <a:pt x="761110" y="31750"/>
                  </a:lnTo>
                  <a:close/>
                </a:path>
              </a:pathLst>
            </a:custGeom>
            <a:solidFill>
              <a:srgbClr val="CF9F17"/>
            </a:solidFill>
          </p:spPr>
          <p:txBody>
            <a:bodyPr wrap="square" lIns="0" tIns="0" rIns="0" bIns="0" rtlCol="0"/>
            <a:lstStyle/>
            <a:p>
              <a:endParaRPr/>
            </a:p>
          </p:txBody>
        </p:sp>
        <p:sp>
          <p:nvSpPr>
            <p:cNvPr id="92" name="object 92"/>
            <p:cNvSpPr/>
            <p:nvPr/>
          </p:nvSpPr>
          <p:spPr>
            <a:xfrm>
              <a:off x="3012948" y="4509515"/>
              <a:ext cx="152400" cy="238125"/>
            </a:xfrm>
            <a:custGeom>
              <a:avLst/>
              <a:gdLst/>
              <a:ahLst/>
              <a:cxnLst/>
              <a:rect l="l" t="t" r="r" b="b"/>
              <a:pathLst>
                <a:path w="152400" h="238125">
                  <a:moveTo>
                    <a:pt x="152400" y="0"/>
                  </a:moveTo>
                  <a:lnTo>
                    <a:pt x="0" y="0"/>
                  </a:lnTo>
                  <a:lnTo>
                    <a:pt x="0" y="237743"/>
                  </a:lnTo>
                  <a:lnTo>
                    <a:pt x="152400" y="237743"/>
                  </a:lnTo>
                  <a:lnTo>
                    <a:pt x="152400" y="0"/>
                  </a:lnTo>
                  <a:close/>
                </a:path>
              </a:pathLst>
            </a:custGeom>
            <a:solidFill>
              <a:srgbClr val="FFFFFF"/>
            </a:solidFill>
          </p:spPr>
          <p:txBody>
            <a:bodyPr wrap="square" lIns="0" tIns="0" rIns="0" bIns="0" rtlCol="0"/>
            <a:lstStyle/>
            <a:p>
              <a:endParaRPr/>
            </a:p>
          </p:txBody>
        </p:sp>
      </p:grpSp>
      <p:sp>
        <p:nvSpPr>
          <p:cNvPr id="93" name="object 93"/>
          <p:cNvSpPr txBox="1"/>
          <p:nvPr/>
        </p:nvSpPr>
        <p:spPr>
          <a:xfrm>
            <a:off x="7783195" y="5964732"/>
            <a:ext cx="83058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価値の安定性</a:t>
            </a:r>
            <a:endParaRPr sz="1050">
              <a:latin typeface="メイリオ"/>
              <a:cs typeface="メイリオ"/>
            </a:endParaRPr>
          </a:p>
        </p:txBody>
      </p:sp>
      <p:grpSp>
        <p:nvGrpSpPr>
          <p:cNvPr id="94" name="object 94"/>
          <p:cNvGrpSpPr/>
          <p:nvPr/>
        </p:nvGrpSpPr>
        <p:grpSpPr>
          <a:xfrm>
            <a:off x="2510028" y="5791201"/>
            <a:ext cx="5366385" cy="528955"/>
            <a:chOff x="986027" y="5791200"/>
            <a:chExt cx="5366385" cy="528955"/>
          </a:xfrm>
        </p:grpSpPr>
        <p:pic>
          <p:nvPicPr>
            <p:cNvPr id="95" name="object 95"/>
            <p:cNvPicPr/>
            <p:nvPr/>
          </p:nvPicPr>
          <p:blipFill>
            <a:blip r:embed="rId23" cstate="print"/>
            <a:stretch>
              <a:fillRect/>
            </a:stretch>
          </p:blipFill>
          <p:spPr>
            <a:xfrm>
              <a:off x="6035039" y="5800344"/>
              <a:ext cx="283540" cy="327621"/>
            </a:xfrm>
            <a:prstGeom prst="rect">
              <a:avLst/>
            </a:prstGeom>
          </p:spPr>
        </p:pic>
        <p:pic>
          <p:nvPicPr>
            <p:cNvPr id="96" name="object 96"/>
            <p:cNvPicPr/>
            <p:nvPr/>
          </p:nvPicPr>
          <p:blipFill>
            <a:blip r:embed="rId24" cstate="print"/>
            <a:stretch>
              <a:fillRect/>
            </a:stretch>
          </p:blipFill>
          <p:spPr>
            <a:xfrm>
              <a:off x="6001512" y="5791200"/>
              <a:ext cx="350545" cy="384098"/>
            </a:xfrm>
            <a:prstGeom prst="rect">
              <a:avLst/>
            </a:prstGeom>
          </p:spPr>
        </p:pic>
        <p:pic>
          <p:nvPicPr>
            <p:cNvPr id="97" name="object 97"/>
            <p:cNvPicPr/>
            <p:nvPr/>
          </p:nvPicPr>
          <p:blipFill>
            <a:blip r:embed="rId25" cstate="print"/>
            <a:stretch>
              <a:fillRect/>
            </a:stretch>
          </p:blipFill>
          <p:spPr>
            <a:xfrm>
              <a:off x="6061329" y="5826632"/>
              <a:ext cx="182118" cy="226313"/>
            </a:xfrm>
            <a:prstGeom prst="rect">
              <a:avLst/>
            </a:prstGeom>
          </p:spPr>
        </p:pic>
        <p:pic>
          <p:nvPicPr>
            <p:cNvPr id="98" name="object 98"/>
            <p:cNvPicPr/>
            <p:nvPr/>
          </p:nvPicPr>
          <p:blipFill>
            <a:blip r:embed="rId26" cstate="print"/>
            <a:stretch>
              <a:fillRect/>
            </a:stretch>
          </p:blipFill>
          <p:spPr>
            <a:xfrm>
              <a:off x="986027" y="5849111"/>
              <a:ext cx="1191768" cy="470916"/>
            </a:xfrm>
            <a:prstGeom prst="rect">
              <a:avLst/>
            </a:prstGeom>
          </p:spPr>
        </p:pic>
        <p:pic>
          <p:nvPicPr>
            <p:cNvPr id="99" name="object 99"/>
            <p:cNvPicPr/>
            <p:nvPr/>
          </p:nvPicPr>
          <p:blipFill>
            <a:blip r:embed="rId27" cstate="print"/>
            <a:stretch>
              <a:fillRect/>
            </a:stretch>
          </p:blipFill>
          <p:spPr>
            <a:xfrm>
              <a:off x="1235963" y="5907023"/>
              <a:ext cx="690372" cy="396252"/>
            </a:xfrm>
            <a:prstGeom prst="rect">
              <a:avLst/>
            </a:prstGeom>
          </p:spPr>
        </p:pic>
        <p:sp>
          <p:nvSpPr>
            <p:cNvPr id="100" name="object 100"/>
            <p:cNvSpPr/>
            <p:nvPr/>
          </p:nvSpPr>
          <p:spPr>
            <a:xfrm>
              <a:off x="1016507" y="5879592"/>
              <a:ext cx="1080770" cy="360045"/>
            </a:xfrm>
            <a:custGeom>
              <a:avLst/>
              <a:gdLst/>
              <a:ahLst/>
              <a:cxnLst/>
              <a:rect l="l" t="t" r="r" b="b"/>
              <a:pathLst>
                <a:path w="1080770" h="360045">
                  <a:moveTo>
                    <a:pt x="1080516" y="0"/>
                  </a:moveTo>
                  <a:lnTo>
                    <a:pt x="0" y="0"/>
                  </a:lnTo>
                  <a:lnTo>
                    <a:pt x="0" y="359663"/>
                  </a:lnTo>
                  <a:lnTo>
                    <a:pt x="1080516" y="359663"/>
                  </a:lnTo>
                  <a:lnTo>
                    <a:pt x="1080516" y="0"/>
                  </a:lnTo>
                  <a:close/>
                </a:path>
              </a:pathLst>
            </a:custGeom>
            <a:solidFill>
              <a:srgbClr val="FFFFFF"/>
            </a:solidFill>
          </p:spPr>
          <p:txBody>
            <a:bodyPr wrap="square" lIns="0" tIns="0" rIns="0" bIns="0" rtlCol="0"/>
            <a:lstStyle/>
            <a:p>
              <a:endParaRPr/>
            </a:p>
          </p:txBody>
        </p:sp>
        <p:sp>
          <p:nvSpPr>
            <p:cNvPr id="101" name="object 101"/>
            <p:cNvSpPr/>
            <p:nvPr/>
          </p:nvSpPr>
          <p:spPr>
            <a:xfrm>
              <a:off x="1016507" y="5879592"/>
              <a:ext cx="1080770" cy="360045"/>
            </a:xfrm>
            <a:custGeom>
              <a:avLst/>
              <a:gdLst/>
              <a:ahLst/>
              <a:cxnLst/>
              <a:rect l="l" t="t" r="r" b="b"/>
              <a:pathLst>
                <a:path w="1080770" h="360045">
                  <a:moveTo>
                    <a:pt x="0" y="359663"/>
                  </a:moveTo>
                  <a:lnTo>
                    <a:pt x="1080516" y="359663"/>
                  </a:lnTo>
                  <a:lnTo>
                    <a:pt x="1080516" y="0"/>
                  </a:lnTo>
                  <a:lnTo>
                    <a:pt x="0" y="0"/>
                  </a:lnTo>
                  <a:lnTo>
                    <a:pt x="0" y="359663"/>
                  </a:lnTo>
                  <a:close/>
                </a:path>
              </a:pathLst>
            </a:custGeom>
            <a:ln w="9524">
              <a:solidFill>
                <a:srgbClr val="BEBEBE"/>
              </a:solidFill>
            </a:ln>
          </p:spPr>
          <p:txBody>
            <a:bodyPr wrap="square" lIns="0" tIns="0" rIns="0" bIns="0" rtlCol="0"/>
            <a:lstStyle/>
            <a:p>
              <a:endParaRPr/>
            </a:p>
          </p:txBody>
        </p:sp>
      </p:grpSp>
      <p:sp>
        <p:nvSpPr>
          <p:cNvPr id="102" name="object 102"/>
          <p:cNvSpPr txBox="1"/>
          <p:nvPr/>
        </p:nvSpPr>
        <p:spPr>
          <a:xfrm>
            <a:off x="8796019" y="5931510"/>
            <a:ext cx="1090930"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価値の安定性は必須(円</a:t>
            </a:r>
            <a:r>
              <a:rPr sz="800" spc="-5" dirty="0">
                <a:latin typeface="メイリオ"/>
                <a:cs typeface="メイリオ"/>
              </a:rPr>
              <a:t>と同等の価値の担保)</a:t>
            </a:r>
            <a:endParaRPr sz="800">
              <a:latin typeface="メイリオ"/>
              <a:cs typeface="メイリオ"/>
            </a:endParaRPr>
          </a:p>
        </p:txBody>
      </p:sp>
      <p:sp>
        <p:nvSpPr>
          <p:cNvPr id="103" name="object 103"/>
          <p:cNvSpPr txBox="1"/>
          <p:nvPr/>
        </p:nvSpPr>
        <p:spPr>
          <a:xfrm>
            <a:off x="2857628" y="5942788"/>
            <a:ext cx="446405" cy="182101"/>
          </a:xfrm>
          <a:prstGeom prst="rect">
            <a:avLst/>
          </a:prstGeom>
        </p:spPr>
        <p:txBody>
          <a:bodyPr vert="horz" wrap="square" lIns="0" tIns="12700" rIns="0" bIns="0" rtlCol="0">
            <a:spAutoFit/>
          </a:bodyPr>
          <a:lstStyle/>
          <a:p>
            <a:pPr marL="12700">
              <a:spcBef>
                <a:spcPts val="100"/>
              </a:spcBef>
            </a:pPr>
            <a:r>
              <a:rPr sz="1100" b="1" spc="-20" dirty="0">
                <a:latin typeface="メイリオ"/>
                <a:cs typeface="メイリオ"/>
              </a:rPr>
              <a:t>機能性</a:t>
            </a:r>
            <a:endParaRPr sz="1100">
              <a:latin typeface="メイリオ"/>
              <a:cs typeface="メイリオ"/>
            </a:endParaRPr>
          </a:p>
        </p:txBody>
      </p:sp>
      <p:grpSp>
        <p:nvGrpSpPr>
          <p:cNvPr id="104" name="object 104"/>
          <p:cNvGrpSpPr/>
          <p:nvPr/>
        </p:nvGrpSpPr>
        <p:grpSpPr>
          <a:xfrm>
            <a:off x="2397253" y="5751576"/>
            <a:ext cx="366395" cy="394970"/>
            <a:chOff x="873252" y="5751576"/>
            <a:chExt cx="366395" cy="394970"/>
          </a:xfrm>
        </p:grpSpPr>
        <p:pic>
          <p:nvPicPr>
            <p:cNvPr id="105" name="object 105"/>
            <p:cNvPicPr/>
            <p:nvPr/>
          </p:nvPicPr>
          <p:blipFill>
            <a:blip r:embed="rId28" cstate="print"/>
            <a:stretch>
              <a:fillRect/>
            </a:stretch>
          </p:blipFill>
          <p:spPr>
            <a:xfrm>
              <a:off x="906780" y="5754624"/>
              <a:ext cx="298678" cy="349034"/>
            </a:xfrm>
            <a:prstGeom prst="rect">
              <a:avLst/>
            </a:prstGeom>
          </p:spPr>
        </p:pic>
        <p:pic>
          <p:nvPicPr>
            <p:cNvPr id="106" name="object 106"/>
            <p:cNvPicPr/>
            <p:nvPr/>
          </p:nvPicPr>
          <p:blipFill>
            <a:blip r:embed="rId29" cstate="print"/>
            <a:stretch>
              <a:fillRect/>
            </a:stretch>
          </p:blipFill>
          <p:spPr>
            <a:xfrm>
              <a:off x="873252" y="5751576"/>
              <a:ext cx="365810" cy="394754"/>
            </a:xfrm>
            <a:prstGeom prst="rect">
              <a:avLst/>
            </a:prstGeom>
          </p:spPr>
        </p:pic>
        <p:pic>
          <p:nvPicPr>
            <p:cNvPr id="107" name="object 107"/>
            <p:cNvPicPr/>
            <p:nvPr/>
          </p:nvPicPr>
          <p:blipFill>
            <a:blip r:embed="rId30" cstate="print"/>
            <a:stretch>
              <a:fillRect/>
            </a:stretch>
          </p:blipFill>
          <p:spPr>
            <a:xfrm>
              <a:off x="933069" y="5780913"/>
              <a:ext cx="197358" cy="247650"/>
            </a:xfrm>
            <a:prstGeom prst="rect">
              <a:avLst/>
            </a:prstGeom>
          </p:spPr>
        </p:pic>
      </p:grpSp>
      <p:sp>
        <p:nvSpPr>
          <p:cNvPr id="108" name="object 108"/>
          <p:cNvSpPr txBox="1"/>
          <p:nvPr/>
        </p:nvSpPr>
        <p:spPr>
          <a:xfrm>
            <a:off x="2494889" y="5787035"/>
            <a:ext cx="121920"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C</a:t>
            </a:r>
            <a:endParaRPr sz="1100">
              <a:latin typeface="メイリオ"/>
              <a:cs typeface="メイリオ"/>
            </a:endParaRPr>
          </a:p>
        </p:txBody>
      </p:sp>
      <p:sp>
        <p:nvSpPr>
          <p:cNvPr id="109" name="object 109"/>
          <p:cNvSpPr txBox="1"/>
          <p:nvPr/>
        </p:nvSpPr>
        <p:spPr>
          <a:xfrm>
            <a:off x="3699765" y="5978145"/>
            <a:ext cx="1252855" cy="391795"/>
          </a:xfrm>
          <a:prstGeom prst="rect">
            <a:avLst/>
          </a:prstGeom>
        </p:spPr>
        <p:txBody>
          <a:bodyPr vert="horz" wrap="square" lIns="0" tIns="12700" rIns="0" bIns="0" rtlCol="0">
            <a:spAutoFit/>
          </a:bodyPr>
          <a:lstStyle/>
          <a:p>
            <a:pPr marL="12700" marR="5080" algn="just">
              <a:spcBef>
                <a:spcPts val="100"/>
              </a:spcBef>
            </a:pPr>
            <a:r>
              <a:rPr sz="800" spc="-10" dirty="0">
                <a:latin typeface="メイリオ"/>
                <a:cs typeface="メイリオ"/>
              </a:rPr>
              <a:t>なプレイヤーへの支払を即時に完了させる機能性が求</a:t>
            </a:r>
            <a:r>
              <a:rPr sz="800" spc="-15" dirty="0">
                <a:latin typeface="メイリオ"/>
                <a:cs typeface="メイリオ"/>
              </a:rPr>
              <a:t>められる</a:t>
            </a:r>
            <a:endParaRPr sz="800">
              <a:latin typeface="メイリオ"/>
              <a:cs typeface="メイリオ"/>
            </a:endParaRPr>
          </a:p>
        </p:txBody>
      </p:sp>
      <p:grpSp>
        <p:nvGrpSpPr>
          <p:cNvPr id="110" name="object 110"/>
          <p:cNvGrpSpPr/>
          <p:nvPr/>
        </p:nvGrpSpPr>
        <p:grpSpPr>
          <a:xfrm>
            <a:off x="5017009" y="5829300"/>
            <a:ext cx="1312545" cy="563880"/>
            <a:chOff x="3493008" y="5829300"/>
            <a:chExt cx="1312545" cy="563880"/>
          </a:xfrm>
        </p:grpSpPr>
        <p:pic>
          <p:nvPicPr>
            <p:cNvPr id="111" name="object 111"/>
            <p:cNvPicPr/>
            <p:nvPr/>
          </p:nvPicPr>
          <p:blipFill>
            <a:blip r:embed="rId26" cstate="print"/>
            <a:stretch>
              <a:fillRect/>
            </a:stretch>
          </p:blipFill>
          <p:spPr>
            <a:xfrm>
              <a:off x="3558540" y="5855207"/>
              <a:ext cx="1190256" cy="470916"/>
            </a:xfrm>
            <a:prstGeom prst="rect">
              <a:avLst/>
            </a:prstGeom>
          </p:spPr>
        </p:pic>
        <p:pic>
          <p:nvPicPr>
            <p:cNvPr id="112" name="object 112"/>
            <p:cNvPicPr/>
            <p:nvPr/>
          </p:nvPicPr>
          <p:blipFill>
            <a:blip r:embed="rId31" cstate="print"/>
            <a:stretch>
              <a:fillRect/>
            </a:stretch>
          </p:blipFill>
          <p:spPr>
            <a:xfrm>
              <a:off x="3493008" y="5829300"/>
              <a:ext cx="1312164" cy="563867"/>
            </a:xfrm>
            <a:prstGeom prst="rect">
              <a:avLst/>
            </a:prstGeom>
          </p:spPr>
        </p:pic>
        <p:sp>
          <p:nvSpPr>
            <p:cNvPr id="113" name="object 113"/>
            <p:cNvSpPr/>
            <p:nvPr/>
          </p:nvSpPr>
          <p:spPr>
            <a:xfrm>
              <a:off x="3589020" y="5885688"/>
              <a:ext cx="1079500" cy="360045"/>
            </a:xfrm>
            <a:custGeom>
              <a:avLst/>
              <a:gdLst/>
              <a:ahLst/>
              <a:cxnLst/>
              <a:rect l="l" t="t" r="r" b="b"/>
              <a:pathLst>
                <a:path w="1079500" h="360045">
                  <a:moveTo>
                    <a:pt x="1078991" y="0"/>
                  </a:moveTo>
                  <a:lnTo>
                    <a:pt x="0" y="0"/>
                  </a:lnTo>
                  <a:lnTo>
                    <a:pt x="0" y="359664"/>
                  </a:lnTo>
                  <a:lnTo>
                    <a:pt x="1078991" y="359664"/>
                  </a:lnTo>
                  <a:lnTo>
                    <a:pt x="1078991" y="0"/>
                  </a:lnTo>
                  <a:close/>
                </a:path>
              </a:pathLst>
            </a:custGeom>
            <a:solidFill>
              <a:srgbClr val="FFFFFF"/>
            </a:solidFill>
          </p:spPr>
          <p:txBody>
            <a:bodyPr wrap="square" lIns="0" tIns="0" rIns="0" bIns="0" rtlCol="0"/>
            <a:lstStyle/>
            <a:p>
              <a:endParaRPr/>
            </a:p>
          </p:txBody>
        </p:sp>
        <p:sp>
          <p:nvSpPr>
            <p:cNvPr id="114" name="object 114"/>
            <p:cNvSpPr/>
            <p:nvPr/>
          </p:nvSpPr>
          <p:spPr>
            <a:xfrm>
              <a:off x="3589020" y="5885688"/>
              <a:ext cx="1079500" cy="360045"/>
            </a:xfrm>
            <a:custGeom>
              <a:avLst/>
              <a:gdLst/>
              <a:ahLst/>
              <a:cxnLst/>
              <a:rect l="l" t="t" r="r" b="b"/>
              <a:pathLst>
                <a:path w="1079500" h="360045">
                  <a:moveTo>
                    <a:pt x="0" y="359664"/>
                  </a:moveTo>
                  <a:lnTo>
                    <a:pt x="1078991" y="359664"/>
                  </a:lnTo>
                  <a:lnTo>
                    <a:pt x="1078991" y="0"/>
                  </a:lnTo>
                  <a:lnTo>
                    <a:pt x="0" y="0"/>
                  </a:lnTo>
                  <a:lnTo>
                    <a:pt x="0" y="359664"/>
                  </a:lnTo>
                  <a:close/>
                </a:path>
              </a:pathLst>
            </a:custGeom>
            <a:ln w="9525">
              <a:solidFill>
                <a:srgbClr val="BEBEBE"/>
              </a:solidFill>
            </a:ln>
          </p:spPr>
          <p:txBody>
            <a:bodyPr wrap="square" lIns="0" tIns="0" rIns="0" bIns="0" rtlCol="0"/>
            <a:lstStyle/>
            <a:p>
              <a:endParaRPr/>
            </a:p>
          </p:txBody>
        </p:sp>
      </p:grpSp>
      <p:sp>
        <p:nvSpPr>
          <p:cNvPr id="115" name="object 115"/>
          <p:cNvSpPr txBox="1"/>
          <p:nvPr/>
        </p:nvSpPr>
        <p:spPr>
          <a:xfrm>
            <a:off x="5289296" y="5865368"/>
            <a:ext cx="726440" cy="182101"/>
          </a:xfrm>
          <a:prstGeom prst="rect">
            <a:avLst/>
          </a:prstGeom>
        </p:spPr>
        <p:txBody>
          <a:bodyPr vert="horz" wrap="square" lIns="0" tIns="12700" rIns="0" bIns="0" rtlCol="0">
            <a:spAutoFit/>
          </a:bodyPr>
          <a:lstStyle/>
          <a:p>
            <a:pPr marL="12700">
              <a:spcBef>
                <a:spcPts val="100"/>
              </a:spcBef>
            </a:pPr>
            <a:r>
              <a:rPr sz="1100" b="1" spc="-10" dirty="0">
                <a:latin typeface="メイリオ"/>
                <a:cs typeface="メイリオ"/>
              </a:rPr>
              <a:t>プログラマ</a:t>
            </a:r>
            <a:endParaRPr sz="1100">
              <a:latin typeface="メイリオ"/>
              <a:cs typeface="メイリオ"/>
            </a:endParaRPr>
          </a:p>
        </p:txBody>
      </p:sp>
      <p:sp>
        <p:nvSpPr>
          <p:cNvPr id="116" name="object 116"/>
          <p:cNvSpPr txBox="1"/>
          <p:nvPr/>
        </p:nvSpPr>
        <p:spPr>
          <a:xfrm>
            <a:off x="5115560" y="6033009"/>
            <a:ext cx="1076325" cy="182101"/>
          </a:xfrm>
          <a:prstGeom prst="rect">
            <a:avLst/>
          </a:prstGeom>
        </p:spPr>
        <p:txBody>
          <a:bodyPr vert="horz" wrap="square" lIns="0" tIns="12700" rIns="0" bIns="0" rtlCol="0">
            <a:spAutoFit/>
          </a:bodyPr>
          <a:lstStyle/>
          <a:p>
            <a:pPr marL="12700">
              <a:spcBef>
                <a:spcPts val="100"/>
              </a:spcBef>
            </a:pPr>
            <a:r>
              <a:rPr sz="1100" b="1" dirty="0">
                <a:latin typeface="メイリオ"/>
                <a:cs typeface="メイリオ"/>
              </a:rPr>
              <a:t>ビリティ</a:t>
            </a:r>
            <a:r>
              <a:rPr sz="1000" spc="-20" dirty="0">
                <a:latin typeface="メイリオ"/>
                <a:cs typeface="メイリオ"/>
              </a:rPr>
              <a:t>(</a:t>
            </a:r>
            <a:r>
              <a:rPr sz="1000" spc="-10" dirty="0">
                <a:latin typeface="メイリオ"/>
                <a:cs typeface="メイリオ"/>
              </a:rPr>
              <a:t>自律性</a:t>
            </a:r>
            <a:r>
              <a:rPr sz="1000" spc="-50" dirty="0">
                <a:latin typeface="メイリオ"/>
                <a:cs typeface="メイリオ"/>
              </a:rPr>
              <a:t>)</a:t>
            </a:r>
            <a:endParaRPr sz="1000">
              <a:latin typeface="メイリオ"/>
              <a:cs typeface="メイリオ"/>
            </a:endParaRPr>
          </a:p>
        </p:txBody>
      </p:sp>
      <p:grpSp>
        <p:nvGrpSpPr>
          <p:cNvPr id="117" name="object 117"/>
          <p:cNvGrpSpPr/>
          <p:nvPr/>
        </p:nvGrpSpPr>
        <p:grpSpPr>
          <a:xfrm>
            <a:off x="4913376" y="5760721"/>
            <a:ext cx="381000" cy="396875"/>
            <a:chOff x="3389376" y="5760720"/>
            <a:chExt cx="381000" cy="396875"/>
          </a:xfrm>
        </p:grpSpPr>
        <p:pic>
          <p:nvPicPr>
            <p:cNvPr id="118" name="object 118"/>
            <p:cNvPicPr/>
            <p:nvPr/>
          </p:nvPicPr>
          <p:blipFill>
            <a:blip r:embed="rId28" cstate="print"/>
            <a:stretch>
              <a:fillRect/>
            </a:stretch>
          </p:blipFill>
          <p:spPr>
            <a:xfrm>
              <a:off x="3430524" y="5763768"/>
              <a:ext cx="298678" cy="349034"/>
            </a:xfrm>
            <a:prstGeom prst="rect">
              <a:avLst/>
            </a:prstGeom>
          </p:spPr>
        </p:pic>
        <p:pic>
          <p:nvPicPr>
            <p:cNvPr id="119" name="object 119"/>
            <p:cNvPicPr/>
            <p:nvPr/>
          </p:nvPicPr>
          <p:blipFill>
            <a:blip r:embed="rId32" cstate="print"/>
            <a:stretch>
              <a:fillRect/>
            </a:stretch>
          </p:blipFill>
          <p:spPr>
            <a:xfrm>
              <a:off x="3389376" y="5760720"/>
              <a:ext cx="380987" cy="396252"/>
            </a:xfrm>
            <a:prstGeom prst="rect">
              <a:avLst/>
            </a:prstGeom>
          </p:spPr>
        </p:pic>
        <p:pic>
          <p:nvPicPr>
            <p:cNvPr id="120" name="object 120"/>
            <p:cNvPicPr/>
            <p:nvPr/>
          </p:nvPicPr>
          <p:blipFill>
            <a:blip r:embed="rId33" cstate="print"/>
            <a:stretch>
              <a:fillRect/>
            </a:stretch>
          </p:blipFill>
          <p:spPr>
            <a:xfrm>
              <a:off x="3456813" y="5790057"/>
              <a:ext cx="197358" cy="247650"/>
            </a:xfrm>
            <a:prstGeom prst="rect">
              <a:avLst/>
            </a:prstGeom>
          </p:spPr>
        </p:pic>
      </p:grpSp>
      <p:sp>
        <p:nvSpPr>
          <p:cNvPr id="121" name="object 121"/>
          <p:cNvSpPr txBox="1"/>
          <p:nvPr/>
        </p:nvSpPr>
        <p:spPr>
          <a:xfrm>
            <a:off x="3674364" y="5818124"/>
            <a:ext cx="1498600" cy="182101"/>
          </a:xfrm>
          <a:prstGeom prst="rect">
            <a:avLst/>
          </a:prstGeom>
        </p:spPr>
        <p:txBody>
          <a:bodyPr vert="horz" wrap="square" lIns="0" tIns="12700" rIns="0" bIns="0" rtlCol="0">
            <a:spAutoFit/>
          </a:bodyPr>
          <a:lstStyle/>
          <a:p>
            <a:pPr marL="38100">
              <a:spcBef>
                <a:spcPts val="100"/>
              </a:spcBef>
            </a:pPr>
            <a:r>
              <a:rPr sz="800" spc="25" dirty="0">
                <a:latin typeface="メイリオ"/>
                <a:cs typeface="メイリオ"/>
              </a:rPr>
              <a:t>サプライチェーン上の多様 </a:t>
            </a:r>
            <a:r>
              <a:rPr sz="1650" b="1" i="1" spc="-75" baseline="7575" dirty="0">
                <a:latin typeface="メイリオ"/>
                <a:cs typeface="メイリオ"/>
              </a:rPr>
              <a:t>D</a:t>
            </a:r>
            <a:endParaRPr sz="1650" baseline="7575">
              <a:latin typeface="メイリオ"/>
              <a:cs typeface="メイリオ"/>
            </a:endParaRPr>
          </a:p>
        </p:txBody>
      </p:sp>
      <p:sp>
        <p:nvSpPr>
          <p:cNvPr id="122" name="object 122"/>
          <p:cNvSpPr txBox="1"/>
          <p:nvPr/>
        </p:nvSpPr>
        <p:spPr>
          <a:xfrm>
            <a:off x="6255765" y="5826353"/>
            <a:ext cx="1478280" cy="421640"/>
          </a:xfrm>
          <a:prstGeom prst="rect">
            <a:avLst/>
          </a:prstGeom>
        </p:spPr>
        <p:txBody>
          <a:bodyPr vert="horz" wrap="square" lIns="0" tIns="13335" rIns="0" bIns="0" rtlCol="0">
            <a:spAutoFit/>
          </a:bodyPr>
          <a:lstStyle/>
          <a:p>
            <a:pPr marL="12700">
              <a:lnSpc>
                <a:spcPts val="1225"/>
              </a:lnSpc>
              <a:spcBef>
                <a:spcPts val="105"/>
              </a:spcBef>
              <a:tabLst>
                <a:tab pos="1377315" algn="l"/>
              </a:tabLst>
            </a:pPr>
            <a:r>
              <a:rPr sz="800" dirty="0">
                <a:latin typeface="メイリオ"/>
                <a:cs typeface="メイリオ"/>
              </a:rPr>
              <a:t>サプライチェーンの効</a:t>
            </a:r>
            <a:r>
              <a:rPr sz="800" spc="-15" dirty="0">
                <a:latin typeface="メイリオ"/>
                <a:cs typeface="メイリオ"/>
              </a:rPr>
              <a:t>率</a:t>
            </a:r>
            <a:r>
              <a:rPr sz="800" spc="-50" dirty="0">
                <a:latin typeface="メイリオ"/>
                <a:cs typeface="メイリオ"/>
              </a:rPr>
              <a:t>化</a:t>
            </a:r>
            <a:r>
              <a:rPr sz="800" dirty="0">
                <a:latin typeface="メイリオ"/>
                <a:cs typeface="メイリオ"/>
              </a:rPr>
              <a:t>	</a:t>
            </a:r>
            <a:r>
              <a:rPr sz="1050" b="1" i="1" spc="-50" dirty="0">
                <a:latin typeface="メイリオ"/>
                <a:cs typeface="メイリオ"/>
              </a:rPr>
              <a:t>E</a:t>
            </a:r>
            <a:endParaRPr sz="1050">
              <a:latin typeface="メイリオ"/>
              <a:cs typeface="メイリオ"/>
            </a:endParaRPr>
          </a:p>
          <a:p>
            <a:pPr marL="12700">
              <a:lnSpc>
                <a:spcPts val="925"/>
              </a:lnSpc>
            </a:pPr>
            <a:r>
              <a:rPr sz="800" spc="-10" dirty="0">
                <a:latin typeface="メイリオ"/>
                <a:cs typeface="メイリオ"/>
              </a:rPr>
              <a:t>を図る為には、プログラマ</a:t>
            </a:r>
            <a:endParaRPr sz="800">
              <a:latin typeface="メイリオ"/>
              <a:cs typeface="メイリオ"/>
            </a:endParaRPr>
          </a:p>
          <a:p>
            <a:pPr marL="12700"/>
            <a:r>
              <a:rPr sz="800" spc="-10" dirty="0">
                <a:latin typeface="メイリオ"/>
                <a:cs typeface="メイリオ"/>
              </a:rPr>
              <a:t>ビリティが必須</a:t>
            </a:r>
            <a:endParaRPr sz="800">
              <a:latin typeface="メイリオ"/>
              <a:cs typeface="メイリオ"/>
            </a:endParaRPr>
          </a:p>
        </p:txBody>
      </p:sp>
      <p:sp>
        <p:nvSpPr>
          <p:cNvPr id="123" name="object 123"/>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grpSp>
        <p:nvGrpSpPr>
          <p:cNvPr id="124" name="object 124"/>
          <p:cNvGrpSpPr/>
          <p:nvPr/>
        </p:nvGrpSpPr>
        <p:grpSpPr>
          <a:xfrm>
            <a:off x="2435353" y="2203704"/>
            <a:ext cx="7980045" cy="2443480"/>
            <a:chOff x="911352" y="2203704"/>
            <a:chExt cx="7980045" cy="2443480"/>
          </a:xfrm>
        </p:grpSpPr>
        <p:sp>
          <p:nvSpPr>
            <p:cNvPr id="125" name="object 125"/>
            <p:cNvSpPr/>
            <p:nvPr/>
          </p:nvSpPr>
          <p:spPr>
            <a:xfrm>
              <a:off x="8028178" y="2815717"/>
              <a:ext cx="863600" cy="756285"/>
            </a:xfrm>
            <a:custGeom>
              <a:avLst/>
              <a:gdLst/>
              <a:ahLst/>
              <a:cxnLst/>
              <a:rect l="l" t="t" r="r" b="b"/>
              <a:pathLst>
                <a:path w="863600" h="756285">
                  <a:moveTo>
                    <a:pt x="76396" y="31854"/>
                  </a:moveTo>
                  <a:lnTo>
                    <a:pt x="75870" y="44489"/>
                  </a:lnTo>
                  <a:lnTo>
                    <a:pt x="83820" y="44831"/>
                  </a:lnTo>
                  <a:lnTo>
                    <a:pt x="124968" y="47879"/>
                  </a:lnTo>
                  <a:lnTo>
                    <a:pt x="165353" y="51435"/>
                  </a:lnTo>
                  <a:lnTo>
                    <a:pt x="205231" y="55753"/>
                  </a:lnTo>
                  <a:lnTo>
                    <a:pt x="244094" y="60579"/>
                  </a:lnTo>
                  <a:lnTo>
                    <a:pt x="282321" y="66294"/>
                  </a:lnTo>
                  <a:lnTo>
                    <a:pt x="356107" y="79375"/>
                  </a:lnTo>
                  <a:lnTo>
                    <a:pt x="426212" y="95123"/>
                  </a:lnTo>
                  <a:lnTo>
                    <a:pt x="492251" y="112903"/>
                  </a:lnTo>
                  <a:lnTo>
                    <a:pt x="553847" y="132842"/>
                  </a:lnTo>
                  <a:lnTo>
                    <a:pt x="610489" y="154812"/>
                  </a:lnTo>
                  <a:lnTo>
                    <a:pt x="662177" y="178688"/>
                  </a:lnTo>
                  <a:lnTo>
                    <a:pt x="708278" y="204088"/>
                  </a:lnTo>
                  <a:lnTo>
                    <a:pt x="748411" y="231012"/>
                  </a:lnTo>
                  <a:lnTo>
                    <a:pt x="782447" y="259461"/>
                  </a:lnTo>
                  <a:lnTo>
                    <a:pt x="809751" y="288925"/>
                  </a:lnTo>
                  <a:lnTo>
                    <a:pt x="838073" y="334899"/>
                  </a:lnTo>
                  <a:lnTo>
                    <a:pt x="849376" y="375412"/>
                  </a:lnTo>
                  <a:lnTo>
                    <a:pt x="850519" y="392938"/>
                  </a:lnTo>
                  <a:lnTo>
                    <a:pt x="850265" y="401574"/>
                  </a:lnTo>
                  <a:lnTo>
                    <a:pt x="837056" y="452755"/>
                  </a:lnTo>
                  <a:lnTo>
                    <a:pt x="817372" y="486029"/>
                  </a:lnTo>
                  <a:lnTo>
                    <a:pt x="789558" y="518413"/>
                  </a:lnTo>
                  <a:lnTo>
                    <a:pt x="753872" y="549529"/>
                  </a:lnTo>
                  <a:lnTo>
                    <a:pt x="710692" y="579120"/>
                  </a:lnTo>
                  <a:lnTo>
                    <a:pt x="660400" y="606933"/>
                  </a:lnTo>
                  <a:lnTo>
                    <a:pt x="603503" y="632841"/>
                  </a:lnTo>
                  <a:lnTo>
                    <a:pt x="540385" y="656463"/>
                  </a:lnTo>
                  <a:lnTo>
                    <a:pt x="471677" y="677672"/>
                  </a:lnTo>
                  <a:lnTo>
                    <a:pt x="397510" y="696468"/>
                  </a:lnTo>
                  <a:lnTo>
                    <a:pt x="358648" y="704723"/>
                  </a:lnTo>
                  <a:lnTo>
                    <a:pt x="318643" y="712343"/>
                  </a:lnTo>
                  <a:lnTo>
                    <a:pt x="277368" y="719201"/>
                  </a:lnTo>
                  <a:lnTo>
                    <a:pt x="235076" y="725297"/>
                  </a:lnTo>
                  <a:lnTo>
                    <a:pt x="191897" y="730504"/>
                  </a:lnTo>
                  <a:lnTo>
                    <a:pt x="147700" y="734949"/>
                  </a:lnTo>
                  <a:lnTo>
                    <a:pt x="102489" y="738632"/>
                  </a:lnTo>
                  <a:lnTo>
                    <a:pt x="56642" y="741299"/>
                  </a:lnTo>
                  <a:lnTo>
                    <a:pt x="9778" y="743204"/>
                  </a:lnTo>
                  <a:lnTo>
                    <a:pt x="10160" y="755777"/>
                  </a:lnTo>
                  <a:lnTo>
                    <a:pt x="57023" y="753999"/>
                  </a:lnTo>
                  <a:lnTo>
                    <a:pt x="103250" y="751205"/>
                  </a:lnTo>
                  <a:lnTo>
                    <a:pt x="148717" y="747649"/>
                  </a:lnTo>
                  <a:lnTo>
                    <a:pt x="193167" y="743204"/>
                  </a:lnTo>
                  <a:lnTo>
                    <a:pt x="236600" y="737870"/>
                  </a:lnTo>
                  <a:lnTo>
                    <a:pt x="279146" y="731774"/>
                  </a:lnTo>
                  <a:lnTo>
                    <a:pt x="320675" y="724916"/>
                  </a:lnTo>
                  <a:lnTo>
                    <a:pt x="361061" y="717296"/>
                  </a:lnTo>
                  <a:lnTo>
                    <a:pt x="400176" y="708787"/>
                  </a:lnTo>
                  <a:lnTo>
                    <a:pt x="438276" y="699897"/>
                  </a:lnTo>
                  <a:lnTo>
                    <a:pt x="510413" y="679704"/>
                  </a:lnTo>
                  <a:lnTo>
                    <a:pt x="577088" y="656844"/>
                  </a:lnTo>
                  <a:lnTo>
                    <a:pt x="637794" y="631825"/>
                  </a:lnTo>
                  <a:lnTo>
                    <a:pt x="692276" y="604520"/>
                  </a:lnTo>
                  <a:lnTo>
                    <a:pt x="740028" y="575183"/>
                  </a:lnTo>
                  <a:lnTo>
                    <a:pt x="780669" y="544068"/>
                  </a:lnTo>
                  <a:lnTo>
                    <a:pt x="813816" y="511048"/>
                  </a:lnTo>
                  <a:lnTo>
                    <a:pt x="838835" y="476504"/>
                  </a:lnTo>
                  <a:lnTo>
                    <a:pt x="855472" y="440436"/>
                  </a:lnTo>
                  <a:lnTo>
                    <a:pt x="862838" y="402844"/>
                  </a:lnTo>
                  <a:lnTo>
                    <a:pt x="863219" y="393319"/>
                  </a:lnTo>
                  <a:lnTo>
                    <a:pt x="862838" y="383794"/>
                  </a:lnTo>
                  <a:lnTo>
                    <a:pt x="850011" y="330454"/>
                  </a:lnTo>
                  <a:lnTo>
                    <a:pt x="820039" y="281432"/>
                  </a:lnTo>
                  <a:lnTo>
                    <a:pt x="791464" y="250444"/>
                  </a:lnTo>
                  <a:lnTo>
                    <a:pt x="756285" y="221107"/>
                  </a:lnTo>
                  <a:lnTo>
                    <a:pt x="715137" y="193421"/>
                  </a:lnTo>
                  <a:lnTo>
                    <a:pt x="668020" y="167386"/>
                  </a:lnTo>
                  <a:lnTo>
                    <a:pt x="615696" y="143256"/>
                  </a:lnTo>
                  <a:lnTo>
                    <a:pt x="558292" y="121031"/>
                  </a:lnTo>
                  <a:lnTo>
                    <a:pt x="496062" y="100837"/>
                  </a:lnTo>
                  <a:lnTo>
                    <a:pt x="429387" y="82804"/>
                  </a:lnTo>
                  <a:lnTo>
                    <a:pt x="358775" y="67056"/>
                  </a:lnTo>
                  <a:lnTo>
                    <a:pt x="284479" y="53848"/>
                  </a:lnTo>
                  <a:lnTo>
                    <a:pt x="245999" y="48133"/>
                  </a:lnTo>
                  <a:lnTo>
                    <a:pt x="206755" y="43053"/>
                  </a:lnTo>
                  <a:lnTo>
                    <a:pt x="166750" y="38862"/>
                  </a:lnTo>
                  <a:lnTo>
                    <a:pt x="126111" y="35179"/>
                  </a:lnTo>
                  <a:lnTo>
                    <a:pt x="84708" y="32258"/>
                  </a:lnTo>
                  <a:lnTo>
                    <a:pt x="76396" y="31854"/>
                  </a:lnTo>
                  <a:close/>
                </a:path>
                <a:path w="863600" h="756285">
                  <a:moveTo>
                    <a:pt x="77724" y="0"/>
                  </a:moveTo>
                  <a:lnTo>
                    <a:pt x="0" y="34925"/>
                  </a:lnTo>
                  <a:lnTo>
                    <a:pt x="74549" y="76200"/>
                  </a:lnTo>
                  <a:lnTo>
                    <a:pt x="75870" y="44489"/>
                  </a:lnTo>
                  <a:lnTo>
                    <a:pt x="63119" y="43942"/>
                  </a:lnTo>
                  <a:lnTo>
                    <a:pt x="63753" y="31242"/>
                  </a:lnTo>
                  <a:lnTo>
                    <a:pt x="76422" y="31242"/>
                  </a:lnTo>
                  <a:lnTo>
                    <a:pt x="77724" y="0"/>
                  </a:lnTo>
                  <a:close/>
                </a:path>
                <a:path w="863600" h="756285">
                  <a:moveTo>
                    <a:pt x="63753" y="31242"/>
                  </a:moveTo>
                  <a:lnTo>
                    <a:pt x="63119" y="43942"/>
                  </a:lnTo>
                  <a:lnTo>
                    <a:pt x="75870" y="44489"/>
                  </a:lnTo>
                  <a:lnTo>
                    <a:pt x="76396" y="31854"/>
                  </a:lnTo>
                  <a:lnTo>
                    <a:pt x="63753" y="31242"/>
                  </a:lnTo>
                  <a:close/>
                </a:path>
                <a:path w="863600" h="756285">
                  <a:moveTo>
                    <a:pt x="76422" y="31242"/>
                  </a:moveTo>
                  <a:lnTo>
                    <a:pt x="63753" y="31242"/>
                  </a:lnTo>
                  <a:lnTo>
                    <a:pt x="76396" y="31854"/>
                  </a:lnTo>
                  <a:lnTo>
                    <a:pt x="76422" y="31242"/>
                  </a:lnTo>
                  <a:close/>
                </a:path>
              </a:pathLst>
            </a:custGeom>
            <a:solidFill>
              <a:srgbClr val="A6A6A6"/>
            </a:solidFill>
          </p:spPr>
          <p:txBody>
            <a:bodyPr wrap="square" lIns="0" tIns="0" rIns="0" bIns="0" rtlCol="0"/>
            <a:lstStyle/>
            <a:p>
              <a:endParaRPr/>
            </a:p>
          </p:txBody>
        </p:sp>
        <p:pic>
          <p:nvPicPr>
            <p:cNvPr id="126" name="object 126"/>
            <p:cNvPicPr/>
            <p:nvPr/>
          </p:nvPicPr>
          <p:blipFill>
            <a:blip r:embed="rId11" cstate="print"/>
            <a:stretch>
              <a:fillRect/>
            </a:stretch>
          </p:blipFill>
          <p:spPr>
            <a:xfrm>
              <a:off x="7860792" y="2298192"/>
              <a:ext cx="173735" cy="173736"/>
            </a:xfrm>
            <a:prstGeom prst="rect">
              <a:avLst/>
            </a:prstGeom>
          </p:spPr>
        </p:pic>
        <p:pic>
          <p:nvPicPr>
            <p:cNvPr id="127" name="object 127"/>
            <p:cNvPicPr/>
            <p:nvPr/>
          </p:nvPicPr>
          <p:blipFill>
            <a:blip r:embed="rId20" cstate="print"/>
            <a:stretch>
              <a:fillRect/>
            </a:stretch>
          </p:blipFill>
          <p:spPr>
            <a:xfrm>
              <a:off x="2045066" y="2203704"/>
              <a:ext cx="239409" cy="294132"/>
            </a:xfrm>
            <a:prstGeom prst="rect">
              <a:avLst/>
            </a:prstGeom>
          </p:spPr>
        </p:pic>
        <p:pic>
          <p:nvPicPr>
            <p:cNvPr id="128" name="object 128"/>
            <p:cNvPicPr/>
            <p:nvPr/>
          </p:nvPicPr>
          <p:blipFill>
            <a:blip r:embed="rId20" cstate="print"/>
            <a:stretch>
              <a:fillRect/>
            </a:stretch>
          </p:blipFill>
          <p:spPr>
            <a:xfrm>
              <a:off x="2441306" y="2203704"/>
              <a:ext cx="239409" cy="294132"/>
            </a:xfrm>
            <a:prstGeom prst="rect">
              <a:avLst/>
            </a:prstGeom>
          </p:spPr>
        </p:pic>
        <p:pic>
          <p:nvPicPr>
            <p:cNvPr id="129" name="object 129"/>
            <p:cNvPicPr/>
            <p:nvPr/>
          </p:nvPicPr>
          <p:blipFill>
            <a:blip r:embed="rId20" cstate="print"/>
            <a:stretch>
              <a:fillRect/>
            </a:stretch>
          </p:blipFill>
          <p:spPr>
            <a:xfrm>
              <a:off x="2828685" y="2203704"/>
              <a:ext cx="240650" cy="294132"/>
            </a:xfrm>
            <a:prstGeom prst="rect">
              <a:avLst/>
            </a:prstGeom>
          </p:spPr>
        </p:pic>
        <p:sp>
          <p:nvSpPr>
            <p:cNvPr id="130" name="object 130"/>
            <p:cNvSpPr/>
            <p:nvPr/>
          </p:nvSpPr>
          <p:spPr>
            <a:xfrm>
              <a:off x="911352" y="4308348"/>
              <a:ext cx="1687195" cy="338455"/>
            </a:xfrm>
            <a:custGeom>
              <a:avLst/>
              <a:gdLst/>
              <a:ahLst/>
              <a:cxnLst/>
              <a:rect l="l" t="t" r="r" b="b"/>
              <a:pathLst>
                <a:path w="1687195" h="338454">
                  <a:moveTo>
                    <a:pt x="1687068" y="0"/>
                  </a:moveTo>
                  <a:lnTo>
                    <a:pt x="0" y="0"/>
                  </a:lnTo>
                  <a:lnTo>
                    <a:pt x="0" y="338327"/>
                  </a:lnTo>
                  <a:lnTo>
                    <a:pt x="1687068" y="338327"/>
                  </a:lnTo>
                  <a:lnTo>
                    <a:pt x="1687068" y="0"/>
                  </a:lnTo>
                  <a:close/>
                </a:path>
              </a:pathLst>
            </a:custGeom>
            <a:solidFill>
              <a:srgbClr val="FFFFFF"/>
            </a:solidFill>
          </p:spPr>
          <p:txBody>
            <a:bodyPr wrap="square" lIns="0" tIns="0" rIns="0" bIns="0" rtlCol="0"/>
            <a:lstStyle/>
            <a:p>
              <a:endParaRPr/>
            </a:p>
          </p:txBody>
        </p:sp>
      </p:grpSp>
      <p:sp>
        <p:nvSpPr>
          <p:cNvPr id="131" name="object 131"/>
          <p:cNvSpPr txBox="1"/>
          <p:nvPr/>
        </p:nvSpPr>
        <p:spPr>
          <a:xfrm>
            <a:off x="10352658" y="6452108"/>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5</a:t>
            </a:r>
            <a:endParaRPr sz="1200">
              <a:latin typeface="Calibri"/>
              <a:cs typeface="Calibri"/>
            </a:endParaRPr>
          </a:p>
        </p:txBody>
      </p:sp>
      <p:sp>
        <p:nvSpPr>
          <p:cNvPr id="132" name="object 132"/>
          <p:cNvSpPr txBox="1"/>
          <p:nvPr/>
        </p:nvSpPr>
        <p:spPr>
          <a:xfrm>
            <a:off x="2435353" y="4308348"/>
            <a:ext cx="1687195" cy="220573"/>
          </a:xfrm>
          <a:prstGeom prst="rect">
            <a:avLst/>
          </a:prstGeom>
          <a:ln w="6350">
            <a:solidFill>
              <a:srgbClr val="A6A6A6"/>
            </a:solidFill>
          </a:ln>
        </p:spPr>
        <p:txBody>
          <a:bodyPr vert="horz" wrap="square" lIns="0" tIns="5080" rIns="0" bIns="0" rtlCol="0">
            <a:spAutoFit/>
          </a:bodyPr>
          <a:lstStyle/>
          <a:p>
            <a:pPr>
              <a:spcBef>
                <a:spcPts val="40"/>
              </a:spcBef>
            </a:pPr>
            <a:endParaRPr sz="700">
              <a:latin typeface="Times New Roman"/>
              <a:cs typeface="Times New Roman"/>
            </a:endParaRPr>
          </a:p>
          <a:p>
            <a:pPr marL="6350" algn="ctr"/>
            <a:r>
              <a:rPr sz="700" spc="-10" dirty="0">
                <a:latin typeface="メイリオ"/>
                <a:cs typeface="メイリオ"/>
              </a:rPr>
              <a:t>完成車輸</a:t>
            </a:r>
            <a:r>
              <a:rPr sz="700" spc="-50" dirty="0">
                <a:latin typeface="メイリオ"/>
                <a:cs typeface="メイリオ"/>
              </a:rPr>
              <a:t>送</a:t>
            </a:r>
            <a:endParaRPr sz="700">
              <a:latin typeface="メイリオ"/>
              <a:cs typeface="メイリオ"/>
            </a:endParaRPr>
          </a:p>
        </p:txBody>
      </p:sp>
      <p:grpSp>
        <p:nvGrpSpPr>
          <p:cNvPr id="133" name="object 133"/>
          <p:cNvGrpSpPr/>
          <p:nvPr/>
        </p:nvGrpSpPr>
        <p:grpSpPr>
          <a:xfrm>
            <a:off x="2511182" y="4358641"/>
            <a:ext cx="408940" cy="909955"/>
            <a:chOff x="987182" y="4358640"/>
            <a:chExt cx="408940" cy="909955"/>
          </a:xfrm>
        </p:grpSpPr>
        <p:pic>
          <p:nvPicPr>
            <p:cNvPr id="134" name="object 134"/>
            <p:cNvPicPr/>
            <p:nvPr/>
          </p:nvPicPr>
          <p:blipFill>
            <a:blip r:embed="rId34" cstate="print"/>
            <a:stretch>
              <a:fillRect/>
            </a:stretch>
          </p:blipFill>
          <p:spPr>
            <a:xfrm>
              <a:off x="1016508" y="4358640"/>
              <a:ext cx="379475" cy="202692"/>
            </a:xfrm>
            <a:prstGeom prst="rect">
              <a:avLst/>
            </a:prstGeom>
          </p:spPr>
        </p:pic>
        <p:pic>
          <p:nvPicPr>
            <p:cNvPr id="135" name="object 135"/>
            <p:cNvPicPr/>
            <p:nvPr/>
          </p:nvPicPr>
          <p:blipFill>
            <a:blip r:embed="rId35" cstate="print"/>
            <a:stretch>
              <a:fillRect/>
            </a:stretch>
          </p:blipFill>
          <p:spPr>
            <a:xfrm>
              <a:off x="987182" y="5009388"/>
              <a:ext cx="219825" cy="259080"/>
            </a:xfrm>
            <a:prstGeom prst="rect">
              <a:avLst/>
            </a:prstGeom>
          </p:spPr>
        </p:pic>
      </p:grpSp>
      <p:sp>
        <p:nvSpPr>
          <p:cNvPr id="136" name="object 136"/>
          <p:cNvSpPr txBox="1"/>
          <p:nvPr/>
        </p:nvSpPr>
        <p:spPr>
          <a:xfrm>
            <a:off x="2435353" y="4960620"/>
            <a:ext cx="1024255" cy="263534"/>
          </a:xfrm>
          <a:prstGeom prst="rect">
            <a:avLst/>
          </a:prstGeom>
          <a:ln w="6350">
            <a:solidFill>
              <a:srgbClr val="A6A6A6"/>
            </a:solidFill>
          </a:ln>
        </p:spPr>
        <p:txBody>
          <a:bodyPr vert="horz" wrap="square" lIns="0" tIns="100965" rIns="0" bIns="0" rtlCol="0">
            <a:spAutoFit/>
          </a:bodyPr>
          <a:lstStyle/>
          <a:p>
            <a:pPr marL="499745">
              <a:spcBef>
                <a:spcPts val="795"/>
              </a:spcBef>
            </a:pPr>
            <a:r>
              <a:rPr sz="1050" b="1" spc="-25" dirty="0">
                <a:latin typeface="メイリオ"/>
                <a:cs typeface="メイリオ"/>
              </a:rPr>
              <a:t>輸出</a:t>
            </a:r>
            <a:endParaRPr sz="1050">
              <a:latin typeface="メイリオ"/>
              <a:cs typeface="メイリオ"/>
            </a:endParaRPr>
          </a:p>
        </p:txBody>
      </p:sp>
      <p:grpSp>
        <p:nvGrpSpPr>
          <p:cNvPr id="137" name="object 137"/>
          <p:cNvGrpSpPr/>
          <p:nvPr/>
        </p:nvGrpSpPr>
        <p:grpSpPr>
          <a:xfrm>
            <a:off x="2435353" y="2546605"/>
            <a:ext cx="1691639" cy="2002789"/>
            <a:chOff x="911352" y="2546604"/>
            <a:chExt cx="1691639" cy="2002789"/>
          </a:xfrm>
        </p:grpSpPr>
        <p:pic>
          <p:nvPicPr>
            <p:cNvPr id="138" name="object 138"/>
            <p:cNvPicPr/>
            <p:nvPr/>
          </p:nvPicPr>
          <p:blipFill>
            <a:blip r:embed="rId36" cstate="print"/>
            <a:stretch>
              <a:fillRect/>
            </a:stretch>
          </p:blipFill>
          <p:spPr>
            <a:xfrm>
              <a:off x="2095500" y="4346448"/>
              <a:ext cx="460248" cy="202692"/>
            </a:xfrm>
            <a:prstGeom prst="rect">
              <a:avLst/>
            </a:prstGeom>
          </p:spPr>
        </p:pic>
        <p:sp>
          <p:nvSpPr>
            <p:cNvPr id="139" name="object 139"/>
            <p:cNvSpPr/>
            <p:nvPr/>
          </p:nvSpPr>
          <p:spPr>
            <a:xfrm>
              <a:off x="1833372" y="2546604"/>
              <a:ext cx="76200" cy="950594"/>
            </a:xfrm>
            <a:custGeom>
              <a:avLst/>
              <a:gdLst/>
              <a:ahLst/>
              <a:cxnLst/>
              <a:rect l="l" t="t" r="r" b="b"/>
              <a:pathLst>
                <a:path w="76200" h="950595">
                  <a:moveTo>
                    <a:pt x="31750" y="874268"/>
                  </a:moveTo>
                  <a:lnTo>
                    <a:pt x="0" y="874268"/>
                  </a:lnTo>
                  <a:lnTo>
                    <a:pt x="38100" y="950468"/>
                  </a:lnTo>
                  <a:lnTo>
                    <a:pt x="69850" y="886968"/>
                  </a:lnTo>
                  <a:lnTo>
                    <a:pt x="31750" y="886968"/>
                  </a:lnTo>
                  <a:lnTo>
                    <a:pt x="31750" y="874268"/>
                  </a:lnTo>
                  <a:close/>
                </a:path>
                <a:path w="76200" h="950595">
                  <a:moveTo>
                    <a:pt x="44450" y="0"/>
                  </a:moveTo>
                  <a:lnTo>
                    <a:pt x="31750" y="0"/>
                  </a:lnTo>
                  <a:lnTo>
                    <a:pt x="31750" y="886968"/>
                  </a:lnTo>
                  <a:lnTo>
                    <a:pt x="44450" y="886968"/>
                  </a:lnTo>
                  <a:lnTo>
                    <a:pt x="44450" y="0"/>
                  </a:lnTo>
                  <a:close/>
                </a:path>
                <a:path w="76200" h="950595">
                  <a:moveTo>
                    <a:pt x="76200" y="874268"/>
                  </a:moveTo>
                  <a:lnTo>
                    <a:pt x="44450" y="874268"/>
                  </a:lnTo>
                  <a:lnTo>
                    <a:pt x="44450" y="886968"/>
                  </a:lnTo>
                  <a:lnTo>
                    <a:pt x="69850" y="886968"/>
                  </a:lnTo>
                  <a:lnTo>
                    <a:pt x="76200" y="874268"/>
                  </a:lnTo>
                  <a:close/>
                </a:path>
              </a:pathLst>
            </a:custGeom>
            <a:solidFill>
              <a:srgbClr val="A6A6A6"/>
            </a:solidFill>
          </p:spPr>
          <p:txBody>
            <a:bodyPr wrap="square" lIns="0" tIns="0" rIns="0" bIns="0" rtlCol="0"/>
            <a:lstStyle/>
            <a:p>
              <a:endParaRPr/>
            </a:p>
          </p:txBody>
        </p:sp>
        <p:sp>
          <p:nvSpPr>
            <p:cNvPr id="140" name="object 140"/>
            <p:cNvSpPr/>
            <p:nvPr/>
          </p:nvSpPr>
          <p:spPr>
            <a:xfrm>
              <a:off x="911352" y="2691384"/>
              <a:ext cx="1691639" cy="337185"/>
            </a:xfrm>
            <a:custGeom>
              <a:avLst/>
              <a:gdLst/>
              <a:ahLst/>
              <a:cxnLst/>
              <a:rect l="l" t="t" r="r" b="b"/>
              <a:pathLst>
                <a:path w="1691639" h="337185">
                  <a:moveTo>
                    <a:pt x="1691639" y="0"/>
                  </a:moveTo>
                  <a:lnTo>
                    <a:pt x="0" y="0"/>
                  </a:lnTo>
                  <a:lnTo>
                    <a:pt x="0" y="336803"/>
                  </a:lnTo>
                  <a:lnTo>
                    <a:pt x="1691639" y="336803"/>
                  </a:lnTo>
                  <a:lnTo>
                    <a:pt x="1691639" y="0"/>
                  </a:lnTo>
                  <a:close/>
                </a:path>
              </a:pathLst>
            </a:custGeom>
            <a:solidFill>
              <a:srgbClr val="FFFFFF"/>
            </a:solidFill>
          </p:spPr>
          <p:txBody>
            <a:bodyPr wrap="square" lIns="0" tIns="0" rIns="0" bIns="0" rtlCol="0"/>
            <a:lstStyle/>
            <a:p>
              <a:endParaRPr/>
            </a:p>
          </p:txBody>
        </p:sp>
        <p:pic>
          <p:nvPicPr>
            <p:cNvPr id="141" name="object 141"/>
            <p:cNvPicPr/>
            <p:nvPr/>
          </p:nvPicPr>
          <p:blipFill>
            <a:blip r:embed="rId37" cstate="print"/>
            <a:stretch>
              <a:fillRect/>
            </a:stretch>
          </p:blipFill>
          <p:spPr>
            <a:xfrm>
              <a:off x="1257300" y="2692908"/>
              <a:ext cx="341375" cy="341375"/>
            </a:xfrm>
            <a:prstGeom prst="rect">
              <a:avLst/>
            </a:prstGeom>
          </p:spPr>
        </p:pic>
      </p:grpSp>
      <p:sp>
        <p:nvSpPr>
          <p:cNvPr id="142" name="object 142"/>
          <p:cNvSpPr txBox="1"/>
          <p:nvPr/>
        </p:nvSpPr>
        <p:spPr>
          <a:xfrm>
            <a:off x="2435353" y="2691384"/>
            <a:ext cx="1691639" cy="236603"/>
          </a:xfrm>
          <a:prstGeom prst="rect">
            <a:avLst/>
          </a:prstGeom>
          <a:ln w="6350">
            <a:solidFill>
              <a:srgbClr val="A6A6A6"/>
            </a:solidFill>
          </a:ln>
        </p:spPr>
        <p:txBody>
          <a:bodyPr vert="horz" wrap="square" lIns="0" tIns="5715" rIns="0" bIns="0" rtlCol="0">
            <a:spAutoFit/>
          </a:bodyPr>
          <a:lstStyle/>
          <a:p>
            <a:pPr>
              <a:spcBef>
                <a:spcPts val="45"/>
              </a:spcBef>
            </a:pPr>
            <a:endParaRPr sz="800">
              <a:latin typeface="Times New Roman"/>
              <a:cs typeface="Times New Roman"/>
            </a:endParaRPr>
          </a:p>
          <a:p>
            <a:pPr marL="715645"/>
            <a:r>
              <a:rPr sz="700" spc="-10" dirty="0">
                <a:latin typeface="メイリオ"/>
                <a:cs typeface="メイリオ"/>
              </a:rPr>
              <a:t>部品調達物</a:t>
            </a:r>
            <a:r>
              <a:rPr sz="700" spc="-50" dirty="0">
                <a:latin typeface="メイリオ"/>
                <a:cs typeface="メイリオ"/>
              </a:rPr>
              <a:t>流</a:t>
            </a:r>
            <a:endParaRPr sz="700">
              <a:latin typeface="メイリオ"/>
              <a:cs typeface="メイリオ"/>
            </a:endParaRPr>
          </a:p>
        </p:txBody>
      </p:sp>
      <p:sp>
        <p:nvSpPr>
          <p:cNvPr id="143" name="object 143"/>
          <p:cNvSpPr/>
          <p:nvPr/>
        </p:nvSpPr>
        <p:spPr>
          <a:xfrm>
            <a:off x="4354067" y="4085844"/>
            <a:ext cx="76200" cy="891540"/>
          </a:xfrm>
          <a:custGeom>
            <a:avLst/>
            <a:gdLst/>
            <a:ahLst/>
            <a:cxnLst/>
            <a:rect l="l" t="t" r="r" b="b"/>
            <a:pathLst>
              <a:path w="76200" h="891539">
                <a:moveTo>
                  <a:pt x="44450" y="63499"/>
                </a:moveTo>
                <a:lnTo>
                  <a:pt x="31750" y="63499"/>
                </a:lnTo>
                <a:lnTo>
                  <a:pt x="31750" y="891285"/>
                </a:lnTo>
                <a:lnTo>
                  <a:pt x="44450" y="891285"/>
                </a:lnTo>
                <a:lnTo>
                  <a:pt x="44450" y="63499"/>
                </a:lnTo>
                <a:close/>
              </a:path>
              <a:path w="76200" h="891539">
                <a:moveTo>
                  <a:pt x="38100" y="0"/>
                </a:moveTo>
                <a:lnTo>
                  <a:pt x="0" y="76199"/>
                </a:lnTo>
                <a:lnTo>
                  <a:pt x="31750" y="76199"/>
                </a:lnTo>
                <a:lnTo>
                  <a:pt x="31750" y="63499"/>
                </a:lnTo>
                <a:lnTo>
                  <a:pt x="69850" y="63499"/>
                </a:lnTo>
                <a:lnTo>
                  <a:pt x="38100" y="0"/>
                </a:lnTo>
                <a:close/>
              </a:path>
              <a:path w="76200" h="891539">
                <a:moveTo>
                  <a:pt x="69850" y="63499"/>
                </a:moveTo>
                <a:lnTo>
                  <a:pt x="44450" y="63499"/>
                </a:lnTo>
                <a:lnTo>
                  <a:pt x="44450" y="76199"/>
                </a:lnTo>
                <a:lnTo>
                  <a:pt x="76200" y="76199"/>
                </a:lnTo>
                <a:lnTo>
                  <a:pt x="69850" y="63499"/>
                </a:lnTo>
                <a:close/>
              </a:path>
            </a:pathLst>
          </a:custGeom>
          <a:solidFill>
            <a:srgbClr val="A6A6A6"/>
          </a:solidFill>
        </p:spPr>
        <p:txBody>
          <a:bodyPr wrap="square" lIns="0" tIns="0" rIns="0" bIns="0" rtlCol="0"/>
          <a:lstStyle/>
          <a:p>
            <a:endParaRPr/>
          </a:p>
        </p:txBody>
      </p:sp>
      <p:sp>
        <p:nvSpPr>
          <p:cNvPr id="144" name="object 144"/>
          <p:cNvSpPr txBox="1"/>
          <p:nvPr/>
        </p:nvSpPr>
        <p:spPr>
          <a:xfrm>
            <a:off x="4415790" y="4812614"/>
            <a:ext cx="202565" cy="119905"/>
          </a:xfrm>
          <a:prstGeom prst="rect">
            <a:avLst/>
          </a:prstGeom>
        </p:spPr>
        <p:txBody>
          <a:bodyPr vert="horz" wrap="square" lIns="0" tIns="12065" rIns="0" bIns="0" rtlCol="0">
            <a:spAutoFit/>
          </a:bodyPr>
          <a:lstStyle/>
          <a:p>
            <a:pPr marL="12700">
              <a:spcBef>
                <a:spcPts val="95"/>
              </a:spcBef>
            </a:pPr>
            <a:r>
              <a:rPr sz="700" spc="-20" dirty="0">
                <a:latin typeface="メイリオ"/>
                <a:cs typeface="メイリオ"/>
              </a:rPr>
              <a:t>発</a:t>
            </a:r>
            <a:r>
              <a:rPr sz="700" spc="-60" dirty="0">
                <a:latin typeface="メイリオ"/>
                <a:cs typeface="メイリオ"/>
              </a:rPr>
              <a:t>注</a:t>
            </a:r>
            <a:endParaRPr sz="700">
              <a:latin typeface="メイリオ"/>
              <a:cs typeface="メイリオ"/>
            </a:endParaRPr>
          </a:p>
        </p:txBody>
      </p:sp>
      <p:grpSp>
        <p:nvGrpSpPr>
          <p:cNvPr id="145" name="object 145"/>
          <p:cNvGrpSpPr/>
          <p:nvPr/>
        </p:nvGrpSpPr>
        <p:grpSpPr>
          <a:xfrm>
            <a:off x="5526023" y="2328672"/>
            <a:ext cx="349250" cy="2227580"/>
            <a:chOff x="4002023" y="2328672"/>
            <a:chExt cx="349250" cy="2227580"/>
          </a:xfrm>
        </p:grpSpPr>
        <p:sp>
          <p:nvSpPr>
            <p:cNvPr id="146" name="object 146"/>
            <p:cNvSpPr/>
            <p:nvPr/>
          </p:nvSpPr>
          <p:spPr>
            <a:xfrm>
              <a:off x="4002023" y="2328672"/>
              <a:ext cx="344805" cy="225425"/>
            </a:xfrm>
            <a:custGeom>
              <a:avLst/>
              <a:gdLst/>
              <a:ahLst/>
              <a:cxnLst/>
              <a:rect l="l" t="t" r="r" b="b"/>
              <a:pathLst>
                <a:path w="344804" h="225425">
                  <a:moveTo>
                    <a:pt x="67481" y="35986"/>
                  </a:moveTo>
                  <a:lnTo>
                    <a:pt x="60608" y="46645"/>
                  </a:lnTo>
                  <a:lnTo>
                    <a:pt x="337820" y="225298"/>
                  </a:lnTo>
                  <a:lnTo>
                    <a:pt x="344677" y="214629"/>
                  </a:lnTo>
                  <a:lnTo>
                    <a:pt x="67481" y="35986"/>
                  </a:lnTo>
                  <a:close/>
                </a:path>
                <a:path w="344804" h="225425">
                  <a:moveTo>
                    <a:pt x="0" y="0"/>
                  </a:moveTo>
                  <a:lnTo>
                    <a:pt x="43434" y="73278"/>
                  </a:lnTo>
                  <a:lnTo>
                    <a:pt x="60608" y="46645"/>
                  </a:lnTo>
                  <a:lnTo>
                    <a:pt x="49911" y="39750"/>
                  </a:lnTo>
                  <a:lnTo>
                    <a:pt x="56768" y="29082"/>
                  </a:lnTo>
                  <a:lnTo>
                    <a:pt x="71933" y="29082"/>
                  </a:lnTo>
                  <a:lnTo>
                    <a:pt x="84709" y="9270"/>
                  </a:lnTo>
                  <a:lnTo>
                    <a:pt x="0" y="0"/>
                  </a:lnTo>
                  <a:close/>
                </a:path>
                <a:path w="344804" h="225425">
                  <a:moveTo>
                    <a:pt x="56768" y="29082"/>
                  </a:moveTo>
                  <a:lnTo>
                    <a:pt x="49911" y="39750"/>
                  </a:lnTo>
                  <a:lnTo>
                    <a:pt x="60608" y="46645"/>
                  </a:lnTo>
                  <a:lnTo>
                    <a:pt x="67481" y="35986"/>
                  </a:lnTo>
                  <a:lnTo>
                    <a:pt x="56768" y="29082"/>
                  </a:lnTo>
                  <a:close/>
                </a:path>
                <a:path w="344804" h="225425">
                  <a:moveTo>
                    <a:pt x="71933" y="29082"/>
                  </a:moveTo>
                  <a:lnTo>
                    <a:pt x="56768" y="29082"/>
                  </a:lnTo>
                  <a:lnTo>
                    <a:pt x="67481" y="35986"/>
                  </a:lnTo>
                  <a:lnTo>
                    <a:pt x="71933" y="29082"/>
                  </a:lnTo>
                  <a:close/>
                </a:path>
              </a:pathLst>
            </a:custGeom>
            <a:solidFill>
              <a:srgbClr val="A6A6A6"/>
            </a:solidFill>
          </p:spPr>
          <p:txBody>
            <a:bodyPr wrap="square" lIns="0" tIns="0" rIns="0" bIns="0" rtlCol="0"/>
            <a:lstStyle/>
            <a:p>
              <a:endParaRPr/>
            </a:p>
          </p:txBody>
        </p:sp>
        <p:pic>
          <p:nvPicPr>
            <p:cNvPr id="147" name="object 147"/>
            <p:cNvPicPr/>
            <p:nvPr/>
          </p:nvPicPr>
          <p:blipFill>
            <a:blip r:embed="rId38" cstate="print"/>
            <a:stretch>
              <a:fillRect/>
            </a:stretch>
          </p:blipFill>
          <p:spPr>
            <a:xfrm>
              <a:off x="4014215" y="4424172"/>
              <a:ext cx="133604" cy="131698"/>
            </a:xfrm>
            <a:prstGeom prst="rect">
              <a:avLst/>
            </a:prstGeom>
          </p:spPr>
        </p:pic>
        <p:sp>
          <p:nvSpPr>
            <p:cNvPr id="148" name="object 148"/>
            <p:cNvSpPr/>
            <p:nvPr/>
          </p:nvSpPr>
          <p:spPr>
            <a:xfrm>
              <a:off x="4145279" y="4021836"/>
              <a:ext cx="0" cy="412115"/>
            </a:xfrm>
            <a:custGeom>
              <a:avLst/>
              <a:gdLst/>
              <a:ahLst/>
              <a:cxnLst/>
              <a:rect l="l" t="t" r="r" b="b"/>
              <a:pathLst>
                <a:path h="412114">
                  <a:moveTo>
                    <a:pt x="0" y="0"/>
                  </a:moveTo>
                  <a:lnTo>
                    <a:pt x="0" y="411861"/>
                  </a:lnTo>
                </a:path>
              </a:pathLst>
            </a:custGeom>
            <a:ln w="6350">
              <a:solidFill>
                <a:srgbClr val="A6A6A6"/>
              </a:solidFill>
            </a:ln>
          </p:spPr>
          <p:txBody>
            <a:bodyPr wrap="square" lIns="0" tIns="0" rIns="0" bIns="0" rtlCol="0"/>
            <a:lstStyle/>
            <a:p>
              <a:endParaRPr/>
            </a:p>
          </p:txBody>
        </p:sp>
        <p:sp>
          <p:nvSpPr>
            <p:cNvPr id="149" name="object 149"/>
            <p:cNvSpPr/>
            <p:nvPr/>
          </p:nvSpPr>
          <p:spPr>
            <a:xfrm>
              <a:off x="4018787" y="3904488"/>
              <a:ext cx="125730" cy="113664"/>
            </a:xfrm>
            <a:custGeom>
              <a:avLst/>
              <a:gdLst/>
              <a:ahLst/>
              <a:cxnLst/>
              <a:rect l="l" t="t" r="r" b="b"/>
              <a:pathLst>
                <a:path w="125729" h="113664">
                  <a:moveTo>
                    <a:pt x="0" y="0"/>
                  </a:moveTo>
                  <a:lnTo>
                    <a:pt x="125475" y="113664"/>
                  </a:lnTo>
                </a:path>
              </a:pathLst>
            </a:custGeom>
            <a:ln w="6350">
              <a:solidFill>
                <a:srgbClr val="A6A6A6"/>
              </a:solidFill>
            </a:ln>
          </p:spPr>
          <p:txBody>
            <a:bodyPr wrap="square" lIns="0" tIns="0" rIns="0" bIns="0" rtlCol="0"/>
            <a:lstStyle/>
            <a:p>
              <a:endParaRPr/>
            </a:p>
          </p:txBody>
        </p:sp>
        <p:sp>
          <p:nvSpPr>
            <p:cNvPr id="150" name="object 150"/>
            <p:cNvSpPr/>
            <p:nvPr/>
          </p:nvSpPr>
          <p:spPr>
            <a:xfrm>
              <a:off x="4347971" y="2540508"/>
              <a:ext cx="0" cy="712470"/>
            </a:xfrm>
            <a:custGeom>
              <a:avLst/>
              <a:gdLst/>
              <a:ahLst/>
              <a:cxnLst/>
              <a:rect l="l" t="t" r="r" b="b"/>
              <a:pathLst>
                <a:path h="712470">
                  <a:moveTo>
                    <a:pt x="0" y="537971"/>
                  </a:moveTo>
                  <a:lnTo>
                    <a:pt x="0" y="712469"/>
                  </a:lnTo>
                </a:path>
                <a:path h="712470">
                  <a:moveTo>
                    <a:pt x="0" y="0"/>
                  </a:moveTo>
                  <a:lnTo>
                    <a:pt x="0" y="251459"/>
                  </a:lnTo>
                </a:path>
              </a:pathLst>
            </a:custGeom>
            <a:ln w="6350">
              <a:solidFill>
                <a:srgbClr val="A6A6A6"/>
              </a:solidFill>
            </a:ln>
          </p:spPr>
          <p:txBody>
            <a:bodyPr wrap="square" lIns="0" tIns="0" rIns="0" bIns="0" rtlCol="0"/>
            <a:lstStyle/>
            <a:p>
              <a:endParaRPr/>
            </a:p>
          </p:txBody>
        </p:sp>
        <p:sp>
          <p:nvSpPr>
            <p:cNvPr id="151" name="object 151"/>
            <p:cNvSpPr/>
            <p:nvPr/>
          </p:nvSpPr>
          <p:spPr>
            <a:xfrm>
              <a:off x="4011167" y="3258311"/>
              <a:ext cx="332105" cy="196850"/>
            </a:xfrm>
            <a:custGeom>
              <a:avLst/>
              <a:gdLst/>
              <a:ahLst/>
              <a:cxnLst/>
              <a:rect l="l" t="t" r="r" b="b"/>
              <a:pathLst>
                <a:path w="332104" h="196850">
                  <a:moveTo>
                    <a:pt x="0" y="196596"/>
                  </a:moveTo>
                  <a:lnTo>
                    <a:pt x="331724" y="0"/>
                  </a:lnTo>
                </a:path>
              </a:pathLst>
            </a:custGeom>
            <a:ln w="6350">
              <a:solidFill>
                <a:srgbClr val="A6A6A6"/>
              </a:solidFill>
            </a:ln>
          </p:spPr>
          <p:txBody>
            <a:bodyPr wrap="square" lIns="0" tIns="0" rIns="0" bIns="0" rtlCol="0"/>
            <a:lstStyle/>
            <a:p>
              <a:endParaRPr/>
            </a:p>
          </p:txBody>
        </p:sp>
      </p:grpSp>
      <p:sp>
        <p:nvSpPr>
          <p:cNvPr id="152" name="object 152"/>
          <p:cNvSpPr txBox="1"/>
          <p:nvPr/>
        </p:nvSpPr>
        <p:spPr>
          <a:xfrm>
            <a:off x="5681854" y="2815208"/>
            <a:ext cx="379095" cy="227626"/>
          </a:xfrm>
          <a:prstGeom prst="rect">
            <a:avLst/>
          </a:prstGeom>
        </p:spPr>
        <p:txBody>
          <a:bodyPr vert="horz" wrap="square" lIns="0" tIns="12065" rIns="0" bIns="0" rtlCol="0">
            <a:spAutoFit/>
          </a:bodyPr>
          <a:lstStyle/>
          <a:p>
            <a:pPr marL="99060" marR="5080" indent="-86995">
              <a:spcBef>
                <a:spcPts val="95"/>
              </a:spcBef>
            </a:pPr>
            <a:r>
              <a:rPr sz="700" spc="-10" dirty="0">
                <a:latin typeface="メイリオ"/>
                <a:cs typeface="メイリオ"/>
              </a:rPr>
              <a:t>仕入代</a:t>
            </a:r>
            <a:r>
              <a:rPr sz="700" spc="-50" dirty="0">
                <a:latin typeface="メイリオ"/>
                <a:cs typeface="メイリオ"/>
              </a:rPr>
              <a:t>金</a:t>
            </a:r>
            <a:r>
              <a:rPr sz="700" spc="-10" dirty="0">
                <a:latin typeface="メイリオ"/>
                <a:cs typeface="メイリオ"/>
              </a:rPr>
              <a:t>支</a:t>
            </a:r>
            <a:r>
              <a:rPr sz="700" spc="-50" dirty="0">
                <a:latin typeface="メイリオ"/>
                <a:cs typeface="メイリオ"/>
              </a:rPr>
              <a:t>払</a:t>
            </a:r>
            <a:endParaRPr sz="700">
              <a:latin typeface="メイリオ"/>
              <a:cs typeface="メイリオ"/>
            </a:endParaRPr>
          </a:p>
        </p:txBody>
      </p:sp>
      <p:pic>
        <p:nvPicPr>
          <p:cNvPr id="153" name="object 153"/>
          <p:cNvPicPr/>
          <p:nvPr/>
        </p:nvPicPr>
        <p:blipFill>
          <a:blip r:embed="rId39" cstate="print"/>
          <a:stretch>
            <a:fillRect/>
          </a:stretch>
        </p:blipFill>
        <p:spPr>
          <a:xfrm>
            <a:off x="5141976" y="3020568"/>
            <a:ext cx="76200" cy="202311"/>
          </a:xfrm>
          <a:prstGeom prst="rect">
            <a:avLst/>
          </a:prstGeom>
        </p:spPr>
      </p:pic>
      <p:sp>
        <p:nvSpPr>
          <p:cNvPr id="154" name="object 154"/>
          <p:cNvSpPr txBox="1"/>
          <p:nvPr/>
        </p:nvSpPr>
        <p:spPr>
          <a:xfrm>
            <a:off x="5170423" y="3096896"/>
            <a:ext cx="635000" cy="105157"/>
          </a:xfrm>
          <a:prstGeom prst="rect">
            <a:avLst/>
          </a:prstGeom>
        </p:spPr>
        <p:txBody>
          <a:bodyPr vert="horz" wrap="square" lIns="0" tIns="12700" rIns="0" bIns="0" rtlCol="0">
            <a:spAutoFit/>
          </a:bodyPr>
          <a:lstStyle/>
          <a:p>
            <a:pPr marL="12700">
              <a:spcBef>
                <a:spcPts val="100"/>
              </a:spcBef>
            </a:pPr>
            <a:r>
              <a:rPr sz="600" dirty="0">
                <a:latin typeface="ＭＳ ゴシック"/>
                <a:cs typeface="ＭＳ ゴシック"/>
              </a:rPr>
              <a:t>※</a:t>
            </a:r>
            <a:r>
              <a:rPr sz="600" spc="-10" dirty="0">
                <a:latin typeface="メイリオ"/>
                <a:cs typeface="メイリオ"/>
              </a:rPr>
              <a:t>自社手配の場合</a:t>
            </a:r>
            <a:endParaRPr sz="600">
              <a:latin typeface="メイリオ"/>
              <a:cs typeface="メイリオ"/>
            </a:endParaRPr>
          </a:p>
        </p:txBody>
      </p:sp>
      <p:grpSp>
        <p:nvGrpSpPr>
          <p:cNvPr id="155" name="object 155"/>
          <p:cNvGrpSpPr/>
          <p:nvPr/>
        </p:nvGrpSpPr>
        <p:grpSpPr>
          <a:xfrm>
            <a:off x="6738873" y="2526665"/>
            <a:ext cx="1734820" cy="2775585"/>
            <a:chOff x="5214873" y="2526664"/>
            <a:chExt cx="1734820" cy="2775585"/>
          </a:xfrm>
        </p:grpSpPr>
        <p:sp>
          <p:nvSpPr>
            <p:cNvPr id="156" name="object 156"/>
            <p:cNvSpPr/>
            <p:nvPr/>
          </p:nvSpPr>
          <p:spPr>
            <a:xfrm>
              <a:off x="5214873" y="2526664"/>
              <a:ext cx="264795" cy="969644"/>
            </a:xfrm>
            <a:custGeom>
              <a:avLst/>
              <a:gdLst/>
              <a:ahLst/>
              <a:cxnLst/>
              <a:rect l="l" t="t" r="r" b="b"/>
              <a:pathLst>
                <a:path w="264795" h="969645">
                  <a:moveTo>
                    <a:pt x="130048" y="0"/>
                  </a:moveTo>
                  <a:lnTo>
                    <a:pt x="125475" y="381"/>
                  </a:lnTo>
                  <a:lnTo>
                    <a:pt x="117348" y="1905"/>
                  </a:lnTo>
                  <a:lnTo>
                    <a:pt x="108076" y="3429"/>
                  </a:lnTo>
                  <a:lnTo>
                    <a:pt x="102997" y="4699"/>
                  </a:lnTo>
                  <a:lnTo>
                    <a:pt x="98425" y="6476"/>
                  </a:lnTo>
                  <a:lnTo>
                    <a:pt x="97662" y="6731"/>
                  </a:lnTo>
                  <a:lnTo>
                    <a:pt x="70992" y="36322"/>
                  </a:lnTo>
                  <a:lnTo>
                    <a:pt x="56896" y="76581"/>
                  </a:lnTo>
                  <a:lnTo>
                    <a:pt x="48387" y="116712"/>
                  </a:lnTo>
                  <a:lnTo>
                    <a:pt x="40766" y="169925"/>
                  </a:lnTo>
                  <a:lnTo>
                    <a:pt x="39115" y="185547"/>
                  </a:lnTo>
                  <a:lnTo>
                    <a:pt x="37337" y="201930"/>
                  </a:lnTo>
                  <a:lnTo>
                    <a:pt x="32521" y="257810"/>
                  </a:lnTo>
                  <a:lnTo>
                    <a:pt x="29335" y="300100"/>
                  </a:lnTo>
                  <a:lnTo>
                    <a:pt x="26308" y="345439"/>
                  </a:lnTo>
                  <a:lnTo>
                    <a:pt x="23835" y="386207"/>
                  </a:lnTo>
                  <a:lnTo>
                    <a:pt x="22569" y="409956"/>
                  </a:lnTo>
                  <a:lnTo>
                    <a:pt x="21179" y="434339"/>
                  </a:lnTo>
                  <a:lnTo>
                    <a:pt x="20034" y="459232"/>
                  </a:lnTo>
                  <a:lnTo>
                    <a:pt x="17502" y="510667"/>
                  </a:lnTo>
                  <a:lnTo>
                    <a:pt x="15091" y="563880"/>
                  </a:lnTo>
                  <a:lnTo>
                    <a:pt x="12806" y="618871"/>
                  </a:lnTo>
                  <a:lnTo>
                    <a:pt x="10521" y="675132"/>
                  </a:lnTo>
                  <a:lnTo>
                    <a:pt x="8364" y="732663"/>
                  </a:lnTo>
                  <a:lnTo>
                    <a:pt x="6336" y="791083"/>
                  </a:lnTo>
                  <a:lnTo>
                    <a:pt x="4177" y="850138"/>
                  </a:lnTo>
                  <a:lnTo>
                    <a:pt x="0" y="969137"/>
                  </a:lnTo>
                  <a:lnTo>
                    <a:pt x="12700" y="969645"/>
                  </a:lnTo>
                  <a:lnTo>
                    <a:pt x="17035" y="845947"/>
                  </a:lnTo>
                  <a:lnTo>
                    <a:pt x="19152" y="784860"/>
                  </a:lnTo>
                  <a:lnTo>
                    <a:pt x="21382" y="724662"/>
                  </a:lnTo>
                  <a:lnTo>
                    <a:pt x="23261" y="674624"/>
                  </a:lnTo>
                  <a:lnTo>
                    <a:pt x="26002" y="607440"/>
                  </a:lnTo>
                  <a:lnTo>
                    <a:pt x="27836" y="563372"/>
                  </a:lnTo>
                  <a:lnTo>
                    <a:pt x="30249" y="510159"/>
                  </a:lnTo>
                  <a:lnTo>
                    <a:pt x="32671" y="458597"/>
                  </a:lnTo>
                  <a:lnTo>
                    <a:pt x="35339" y="409321"/>
                  </a:lnTo>
                  <a:lnTo>
                    <a:pt x="36621" y="385445"/>
                  </a:lnTo>
                  <a:lnTo>
                    <a:pt x="39419" y="339598"/>
                  </a:lnTo>
                  <a:lnTo>
                    <a:pt x="42220" y="296545"/>
                  </a:lnTo>
                  <a:lnTo>
                    <a:pt x="45284" y="256286"/>
                  </a:lnTo>
                  <a:lnTo>
                    <a:pt x="48666" y="217424"/>
                  </a:lnTo>
                  <a:lnTo>
                    <a:pt x="53466" y="171323"/>
                  </a:lnTo>
                  <a:lnTo>
                    <a:pt x="58927" y="130556"/>
                  </a:lnTo>
                  <a:lnTo>
                    <a:pt x="67055" y="88264"/>
                  </a:lnTo>
                  <a:lnTo>
                    <a:pt x="80263" y="46482"/>
                  </a:lnTo>
                  <a:lnTo>
                    <a:pt x="94932" y="23875"/>
                  </a:lnTo>
                  <a:lnTo>
                    <a:pt x="95630" y="23113"/>
                  </a:lnTo>
                  <a:lnTo>
                    <a:pt x="95834" y="23113"/>
                  </a:lnTo>
                  <a:lnTo>
                    <a:pt x="99695" y="20065"/>
                  </a:lnTo>
                  <a:lnTo>
                    <a:pt x="102802" y="18414"/>
                  </a:lnTo>
                  <a:lnTo>
                    <a:pt x="103759" y="17907"/>
                  </a:lnTo>
                  <a:lnTo>
                    <a:pt x="104085" y="17907"/>
                  </a:lnTo>
                  <a:lnTo>
                    <a:pt x="107441" y="16637"/>
                  </a:lnTo>
                  <a:lnTo>
                    <a:pt x="111251" y="15748"/>
                  </a:lnTo>
                  <a:lnTo>
                    <a:pt x="127635" y="12954"/>
                  </a:lnTo>
                  <a:lnTo>
                    <a:pt x="131190" y="12700"/>
                  </a:lnTo>
                  <a:lnTo>
                    <a:pt x="133588" y="12700"/>
                  </a:lnTo>
                  <a:lnTo>
                    <a:pt x="133096" y="12573"/>
                  </a:lnTo>
                  <a:lnTo>
                    <a:pt x="154139" y="12573"/>
                  </a:lnTo>
                  <a:lnTo>
                    <a:pt x="151384" y="9017"/>
                  </a:lnTo>
                  <a:lnTo>
                    <a:pt x="150875" y="8255"/>
                  </a:lnTo>
                  <a:lnTo>
                    <a:pt x="150495" y="8000"/>
                  </a:lnTo>
                  <a:lnTo>
                    <a:pt x="146558" y="4572"/>
                  </a:lnTo>
                  <a:lnTo>
                    <a:pt x="146176" y="4318"/>
                  </a:lnTo>
                  <a:lnTo>
                    <a:pt x="145923" y="4063"/>
                  </a:lnTo>
                  <a:lnTo>
                    <a:pt x="145414" y="3810"/>
                  </a:lnTo>
                  <a:lnTo>
                    <a:pt x="141604" y="1777"/>
                  </a:lnTo>
                  <a:lnTo>
                    <a:pt x="140588" y="1270"/>
                  </a:lnTo>
                  <a:lnTo>
                    <a:pt x="136143" y="254"/>
                  </a:lnTo>
                  <a:lnTo>
                    <a:pt x="135762" y="126"/>
                  </a:lnTo>
                  <a:lnTo>
                    <a:pt x="134747" y="126"/>
                  </a:lnTo>
                  <a:lnTo>
                    <a:pt x="130048" y="0"/>
                  </a:lnTo>
                  <a:close/>
                </a:path>
                <a:path w="264795" h="969645">
                  <a:moveTo>
                    <a:pt x="220234" y="893638"/>
                  </a:moveTo>
                  <a:lnTo>
                    <a:pt x="188595" y="895223"/>
                  </a:lnTo>
                  <a:lnTo>
                    <a:pt x="230377" y="969390"/>
                  </a:lnTo>
                  <a:lnTo>
                    <a:pt x="258133" y="906272"/>
                  </a:lnTo>
                  <a:lnTo>
                    <a:pt x="220852" y="906272"/>
                  </a:lnTo>
                  <a:lnTo>
                    <a:pt x="220234" y="893638"/>
                  </a:lnTo>
                  <a:close/>
                </a:path>
                <a:path w="264795" h="969645">
                  <a:moveTo>
                    <a:pt x="232934" y="893002"/>
                  </a:moveTo>
                  <a:lnTo>
                    <a:pt x="220234" y="893638"/>
                  </a:lnTo>
                  <a:lnTo>
                    <a:pt x="220852" y="906272"/>
                  </a:lnTo>
                  <a:lnTo>
                    <a:pt x="233552" y="905637"/>
                  </a:lnTo>
                  <a:lnTo>
                    <a:pt x="232934" y="893002"/>
                  </a:lnTo>
                  <a:close/>
                </a:path>
                <a:path w="264795" h="969645">
                  <a:moveTo>
                    <a:pt x="264667" y="891413"/>
                  </a:moveTo>
                  <a:lnTo>
                    <a:pt x="232934" y="893002"/>
                  </a:lnTo>
                  <a:lnTo>
                    <a:pt x="233552" y="905637"/>
                  </a:lnTo>
                  <a:lnTo>
                    <a:pt x="220852" y="906272"/>
                  </a:lnTo>
                  <a:lnTo>
                    <a:pt x="258133" y="906272"/>
                  </a:lnTo>
                  <a:lnTo>
                    <a:pt x="264667" y="891413"/>
                  </a:lnTo>
                  <a:close/>
                </a:path>
                <a:path w="264795" h="969645">
                  <a:moveTo>
                    <a:pt x="159145" y="20955"/>
                  </a:moveTo>
                  <a:lnTo>
                    <a:pt x="144652" y="20955"/>
                  </a:lnTo>
                  <a:lnTo>
                    <a:pt x="145161" y="21717"/>
                  </a:lnTo>
                  <a:lnTo>
                    <a:pt x="159130" y="61595"/>
                  </a:lnTo>
                  <a:lnTo>
                    <a:pt x="166242" y="99060"/>
                  </a:lnTo>
                  <a:lnTo>
                    <a:pt x="173227" y="151130"/>
                  </a:lnTo>
                  <a:lnTo>
                    <a:pt x="180229" y="220345"/>
                  </a:lnTo>
                  <a:lnTo>
                    <a:pt x="181793" y="238379"/>
                  </a:lnTo>
                  <a:lnTo>
                    <a:pt x="183514" y="257810"/>
                  </a:lnTo>
                  <a:lnTo>
                    <a:pt x="185038" y="278511"/>
                  </a:lnTo>
                  <a:lnTo>
                    <a:pt x="186689" y="300100"/>
                  </a:lnTo>
                  <a:lnTo>
                    <a:pt x="188467" y="322325"/>
                  </a:lnTo>
                  <a:lnTo>
                    <a:pt x="189991" y="345439"/>
                  </a:lnTo>
                  <a:lnTo>
                    <a:pt x="191642" y="369062"/>
                  </a:lnTo>
                  <a:lnTo>
                    <a:pt x="193293" y="393446"/>
                  </a:lnTo>
                  <a:lnTo>
                    <a:pt x="194817" y="418464"/>
                  </a:lnTo>
                  <a:lnTo>
                    <a:pt x="196468" y="443992"/>
                  </a:lnTo>
                  <a:lnTo>
                    <a:pt x="202691" y="551561"/>
                  </a:lnTo>
                  <a:lnTo>
                    <a:pt x="206330" y="618871"/>
                  </a:lnTo>
                  <a:lnTo>
                    <a:pt x="208914" y="666114"/>
                  </a:lnTo>
                  <a:lnTo>
                    <a:pt x="212335" y="732663"/>
                  </a:lnTo>
                  <a:lnTo>
                    <a:pt x="215011" y="785495"/>
                  </a:lnTo>
                  <a:lnTo>
                    <a:pt x="218106" y="850138"/>
                  </a:lnTo>
                  <a:lnTo>
                    <a:pt x="220234" y="893638"/>
                  </a:lnTo>
                  <a:lnTo>
                    <a:pt x="232934" y="893002"/>
                  </a:lnTo>
                  <a:lnTo>
                    <a:pt x="230631" y="845947"/>
                  </a:lnTo>
                  <a:lnTo>
                    <a:pt x="227711" y="784860"/>
                  </a:lnTo>
                  <a:lnTo>
                    <a:pt x="224662" y="724662"/>
                  </a:lnTo>
                  <a:lnTo>
                    <a:pt x="221614" y="665352"/>
                  </a:lnTo>
                  <a:lnTo>
                    <a:pt x="218439" y="607440"/>
                  </a:lnTo>
                  <a:lnTo>
                    <a:pt x="215391" y="550926"/>
                  </a:lnTo>
                  <a:lnTo>
                    <a:pt x="212216" y="496062"/>
                  </a:lnTo>
                  <a:lnTo>
                    <a:pt x="205993" y="392557"/>
                  </a:lnTo>
                  <a:lnTo>
                    <a:pt x="202345" y="339598"/>
                  </a:lnTo>
                  <a:lnTo>
                    <a:pt x="199195" y="296545"/>
                  </a:lnTo>
                  <a:lnTo>
                    <a:pt x="196056" y="256286"/>
                  </a:lnTo>
                  <a:lnTo>
                    <a:pt x="192659" y="217424"/>
                  </a:lnTo>
                  <a:lnTo>
                    <a:pt x="191008" y="199009"/>
                  </a:lnTo>
                  <a:lnTo>
                    <a:pt x="189229" y="181737"/>
                  </a:lnTo>
                  <a:lnTo>
                    <a:pt x="187578" y="165226"/>
                  </a:lnTo>
                  <a:lnTo>
                    <a:pt x="184150" y="135000"/>
                  </a:lnTo>
                  <a:lnTo>
                    <a:pt x="178688" y="97027"/>
                  </a:lnTo>
                  <a:lnTo>
                    <a:pt x="171323" y="58420"/>
                  </a:lnTo>
                  <a:lnTo>
                    <a:pt x="159638" y="21844"/>
                  </a:lnTo>
                  <a:lnTo>
                    <a:pt x="159145" y="20955"/>
                  </a:lnTo>
                  <a:close/>
                </a:path>
                <a:path w="264795" h="969645">
                  <a:moveTo>
                    <a:pt x="95630" y="23113"/>
                  </a:moveTo>
                  <a:lnTo>
                    <a:pt x="94868" y="23875"/>
                  </a:lnTo>
                  <a:lnTo>
                    <a:pt x="95098" y="23694"/>
                  </a:lnTo>
                  <a:lnTo>
                    <a:pt x="95630" y="23113"/>
                  </a:lnTo>
                  <a:close/>
                </a:path>
                <a:path w="264795" h="969645">
                  <a:moveTo>
                    <a:pt x="95098" y="23694"/>
                  </a:moveTo>
                  <a:lnTo>
                    <a:pt x="94868" y="23875"/>
                  </a:lnTo>
                  <a:lnTo>
                    <a:pt x="95098" y="23694"/>
                  </a:lnTo>
                  <a:close/>
                </a:path>
                <a:path w="264795" h="969645">
                  <a:moveTo>
                    <a:pt x="95834" y="23113"/>
                  </a:moveTo>
                  <a:lnTo>
                    <a:pt x="95630" y="23113"/>
                  </a:lnTo>
                  <a:lnTo>
                    <a:pt x="95098" y="23694"/>
                  </a:lnTo>
                  <a:lnTo>
                    <a:pt x="95834" y="23113"/>
                  </a:lnTo>
                  <a:close/>
                </a:path>
                <a:path w="264795" h="969645">
                  <a:moveTo>
                    <a:pt x="144803" y="21240"/>
                  </a:moveTo>
                  <a:lnTo>
                    <a:pt x="145054" y="21717"/>
                  </a:lnTo>
                  <a:lnTo>
                    <a:pt x="144803" y="21240"/>
                  </a:lnTo>
                  <a:close/>
                </a:path>
                <a:path w="264795" h="969645">
                  <a:moveTo>
                    <a:pt x="144652" y="20955"/>
                  </a:moveTo>
                  <a:lnTo>
                    <a:pt x="144803" y="21240"/>
                  </a:lnTo>
                  <a:lnTo>
                    <a:pt x="145161" y="21717"/>
                  </a:lnTo>
                  <a:lnTo>
                    <a:pt x="144652" y="20955"/>
                  </a:lnTo>
                  <a:close/>
                </a:path>
                <a:path w="264795" h="969645">
                  <a:moveTo>
                    <a:pt x="156746" y="16637"/>
                  </a:moveTo>
                  <a:lnTo>
                    <a:pt x="141350" y="16637"/>
                  </a:lnTo>
                  <a:lnTo>
                    <a:pt x="142239" y="17652"/>
                  </a:lnTo>
                  <a:lnTo>
                    <a:pt x="144803" y="21240"/>
                  </a:lnTo>
                  <a:lnTo>
                    <a:pt x="144652" y="20955"/>
                  </a:lnTo>
                  <a:lnTo>
                    <a:pt x="159145" y="20955"/>
                  </a:lnTo>
                  <a:lnTo>
                    <a:pt x="156746" y="16637"/>
                  </a:lnTo>
                  <a:close/>
                </a:path>
                <a:path w="264795" h="969645">
                  <a:moveTo>
                    <a:pt x="103759" y="17907"/>
                  </a:moveTo>
                  <a:lnTo>
                    <a:pt x="102742" y="18414"/>
                  </a:lnTo>
                  <a:lnTo>
                    <a:pt x="102950" y="18336"/>
                  </a:lnTo>
                  <a:lnTo>
                    <a:pt x="103759" y="17907"/>
                  </a:lnTo>
                  <a:close/>
                </a:path>
                <a:path w="264795" h="969645">
                  <a:moveTo>
                    <a:pt x="102950" y="18336"/>
                  </a:moveTo>
                  <a:lnTo>
                    <a:pt x="102742" y="18414"/>
                  </a:lnTo>
                  <a:lnTo>
                    <a:pt x="102950" y="18336"/>
                  </a:lnTo>
                  <a:close/>
                </a:path>
                <a:path w="264795" h="969645">
                  <a:moveTo>
                    <a:pt x="104085" y="17907"/>
                  </a:moveTo>
                  <a:lnTo>
                    <a:pt x="103759" y="17907"/>
                  </a:lnTo>
                  <a:lnTo>
                    <a:pt x="102950" y="18336"/>
                  </a:lnTo>
                  <a:lnTo>
                    <a:pt x="104085" y="17907"/>
                  </a:lnTo>
                  <a:close/>
                </a:path>
                <a:path w="264795" h="969645">
                  <a:moveTo>
                    <a:pt x="141897" y="17365"/>
                  </a:moveTo>
                  <a:lnTo>
                    <a:pt x="142112" y="17652"/>
                  </a:lnTo>
                  <a:lnTo>
                    <a:pt x="141897" y="17365"/>
                  </a:lnTo>
                  <a:close/>
                </a:path>
                <a:path w="264795" h="969645">
                  <a:moveTo>
                    <a:pt x="141350" y="16637"/>
                  </a:moveTo>
                  <a:lnTo>
                    <a:pt x="141897" y="17365"/>
                  </a:lnTo>
                  <a:lnTo>
                    <a:pt x="142239" y="17652"/>
                  </a:lnTo>
                  <a:lnTo>
                    <a:pt x="141350" y="16637"/>
                  </a:lnTo>
                  <a:close/>
                </a:path>
                <a:path w="264795" h="969645">
                  <a:moveTo>
                    <a:pt x="138768" y="14741"/>
                  </a:moveTo>
                  <a:lnTo>
                    <a:pt x="141897" y="17365"/>
                  </a:lnTo>
                  <a:lnTo>
                    <a:pt x="141350" y="16637"/>
                  </a:lnTo>
                  <a:lnTo>
                    <a:pt x="156746" y="16637"/>
                  </a:lnTo>
                  <a:lnTo>
                    <a:pt x="155899" y="15112"/>
                  </a:lnTo>
                  <a:lnTo>
                    <a:pt x="139446" y="15112"/>
                  </a:lnTo>
                  <a:lnTo>
                    <a:pt x="138768" y="14741"/>
                  </a:lnTo>
                  <a:close/>
                </a:path>
                <a:path w="264795" h="969645">
                  <a:moveTo>
                    <a:pt x="138302" y="14350"/>
                  </a:moveTo>
                  <a:lnTo>
                    <a:pt x="138768" y="14741"/>
                  </a:lnTo>
                  <a:lnTo>
                    <a:pt x="139446" y="15112"/>
                  </a:lnTo>
                  <a:lnTo>
                    <a:pt x="138302" y="14350"/>
                  </a:lnTo>
                  <a:close/>
                </a:path>
                <a:path w="264795" h="969645">
                  <a:moveTo>
                    <a:pt x="155575" y="14350"/>
                  </a:moveTo>
                  <a:lnTo>
                    <a:pt x="138302" y="14350"/>
                  </a:lnTo>
                  <a:lnTo>
                    <a:pt x="139446" y="15112"/>
                  </a:lnTo>
                  <a:lnTo>
                    <a:pt x="155899" y="15112"/>
                  </a:lnTo>
                  <a:lnTo>
                    <a:pt x="155701" y="14605"/>
                  </a:lnTo>
                  <a:lnTo>
                    <a:pt x="155575" y="14350"/>
                  </a:lnTo>
                  <a:close/>
                </a:path>
                <a:path w="264795" h="969645">
                  <a:moveTo>
                    <a:pt x="136341" y="13410"/>
                  </a:moveTo>
                  <a:lnTo>
                    <a:pt x="138768" y="14741"/>
                  </a:lnTo>
                  <a:lnTo>
                    <a:pt x="138302" y="14350"/>
                  </a:lnTo>
                  <a:lnTo>
                    <a:pt x="155575" y="14350"/>
                  </a:lnTo>
                  <a:lnTo>
                    <a:pt x="155321" y="14097"/>
                  </a:lnTo>
                  <a:lnTo>
                    <a:pt x="154927" y="13588"/>
                  </a:lnTo>
                  <a:lnTo>
                    <a:pt x="137033" y="13588"/>
                  </a:lnTo>
                  <a:lnTo>
                    <a:pt x="136341" y="13410"/>
                  </a:lnTo>
                  <a:close/>
                </a:path>
                <a:path w="264795" h="969645">
                  <a:moveTo>
                    <a:pt x="135509" y="12954"/>
                  </a:moveTo>
                  <a:lnTo>
                    <a:pt x="136341" y="13410"/>
                  </a:lnTo>
                  <a:lnTo>
                    <a:pt x="137033" y="13588"/>
                  </a:lnTo>
                  <a:lnTo>
                    <a:pt x="135509" y="12954"/>
                  </a:lnTo>
                  <a:close/>
                </a:path>
                <a:path w="264795" h="969645">
                  <a:moveTo>
                    <a:pt x="154435" y="12954"/>
                  </a:moveTo>
                  <a:lnTo>
                    <a:pt x="135509" y="12954"/>
                  </a:lnTo>
                  <a:lnTo>
                    <a:pt x="137033" y="13588"/>
                  </a:lnTo>
                  <a:lnTo>
                    <a:pt x="154927" y="13588"/>
                  </a:lnTo>
                  <a:lnTo>
                    <a:pt x="154435" y="12954"/>
                  </a:lnTo>
                  <a:close/>
                </a:path>
                <a:path w="264795" h="969645">
                  <a:moveTo>
                    <a:pt x="133096" y="12573"/>
                  </a:moveTo>
                  <a:lnTo>
                    <a:pt x="136341" y="13410"/>
                  </a:lnTo>
                  <a:lnTo>
                    <a:pt x="135509" y="12954"/>
                  </a:lnTo>
                  <a:lnTo>
                    <a:pt x="154435" y="12954"/>
                  </a:lnTo>
                  <a:lnTo>
                    <a:pt x="154238" y="12700"/>
                  </a:lnTo>
                  <a:lnTo>
                    <a:pt x="134492" y="12700"/>
                  </a:lnTo>
                  <a:lnTo>
                    <a:pt x="133096" y="12573"/>
                  </a:lnTo>
                  <a:close/>
                </a:path>
                <a:path w="264795" h="969645">
                  <a:moveTo>
                    <a:pt x="154139" y="12573"/>
                  </a:moveTo>
                  <a:lnTo>
                    <a:pt x="133096" y="12573"/>
                  </a:lnTo>
                  <a:lnTo>
                    <a:pt x="134492" y="12700"/>
                  </a:lnTo>
                  <a:lnTo>
                    <a:pt x="154238" y="12700"/>
                  </a:lnTo>
                  <a:close/>
                </a:path>
              </a:pathLst>
            </a:custGeom>
            <a:solidFill>
              <a:srgbClr val="A6A6A6"/>
            </a:solidFill>
          </p:spPr>
          <p:txBody>
            <a:bodyPr wrap="square" lIns="0" tIns="0" rIns="0" bIns="0" rtlCol="0"/>
            <a:lstStyle/>
            <a:p>
              <a:endParaRPr/>
            </a:p>
          </p:txBody>
        </p:sp>
        <p:pic>
          <p:nvPicPr>
            <p:cNvPr id="157" name="object 157"/>
            <p:cNvPicPr/>
            <p:nvPr/>
          </p:nvPicPr>
          <p:blipFill>
            <a:blip r:embed="rId10" cstate="print"/>
            <a:stretch>
              <a:fillRect/>
            </a:stretch>
          </p:blipFill>
          <p:spPr>
            <a:xfrm>
              <a:off x="5952743" y="4985004"/>
              <a:ext cx="252983" cy="257555"/>
            </a:xfrm>
            <a:prstGeom prst="rect">
              <a:avLst/>
            </a:prstGeom>
          </p:spPr>
        </p:pic>
        <p:sp>
          <p:nvSpPr>
            <p:cNvPr id="158" name="object 158"/>
            <p:cNvSpPr/>
            <p:nvPr/>
          </p:nvSpPr>
          <p:spPr>
            <a:xfrm>
              <a:off x="5928359" y="4960619"/>
              <a:ext cx="1018540" cy="338455"/>
            </a:xfrm>
            <a:custGeom>
              <a:avLst/>
              <a:gdLst/>
              <a:ahLst/>
              <a:cxnLst/>
              <a:rect l="l" t="t" r="r" b="b"/>
              <a:pathLst>
                <a:path w="1018540" h="338454">
                  <a:moveTo>
                    <a:pt x="0" y="338327"/>
                  </a:moveTo>
                  <a:lnTo>
                    <a:pt x="1018032" y="338327"/>
                  </a:lnTo>
                  <a:lnTo>
                    <a:pt x="1018032" y="0"/>
                  </a:lnTo>
                  <a:lnTo>
                    <a:pt x="0" y="0"/>
                  </a:lnTo>
                  <a:lnTo>
                    <a:pt x="0" y="338327"/>
                  </a:lnTo>
                  <a:close/>
                </a:path>
              </a:pathLst>
            </a:custGeom>
            <a:ln w="6350">
              <a:solidFill>
                <a:srgbClr val="A6A6A6"/>
              </a:solidFill>
            </a:ln>
          </p:spPr>
          <p:txBody>
            <a:bodyPr wrap="square" lIns="0" tIns="0" rIns="0" bIns="0" rtlCol="0"/>
            <a:lstStyle/>
            <a:p>
              <a:endParaRPr/>
            </a:p>
          </p:txBody>
        </p:sp>
      </p:grpSp>
      <p:sp>
        <p:nvSpPr>
          <p:cNvPr id="159" name="object 159"/>
          <p:cNvSpPr txBox="1"/>
          <p:nvPr/>
        </p:nvSpPr>
        <p:spPr>
          <a:xfrm>
            <a:off x="6356603" y="2185417"/>
            <a:ext cx="2430780" cy="244939"/>
          </a:xfrm>
          <a:prstGeom prst="rect">
            <a:avLst/>
          </a:prstGeom>
          <a:ln w="6350">
            <a:solidFill>
              <a:srgbClr val="A6A6A6"/>
            </a:solidFill>
          </a:ln>
        </p:spPr>
        <p:txBody>
          <a:bodyPr vert="horz" wrap="square" lIns="0" tIns="82550" rIns="0" bIns="0" rtlCol="0">
            <a:spAutoFit/>
          </a:bodyPr>
          <a:lstStyle/>
          <a:p>
            <a:pPr marL="84455">
              <a:spcBef>
                <a:spcPts val="650"/>
              </a:spcBef>
            </a:pPr>
            <a:r>
              <a:rPr sz="1050" b="1" spc="-10" dirty="0">
                <a:latin typeface="メイリオ"/>
                <a:cs typeface="メイリオ"/>
              </a:rPr>
              <a:t>部品メーカー</a:t>
            </a:r>
            <a:endParaRPr sz="1050">
              <a:latin typeface="メイリオ"/>
              <a:cs typeface="メイリオ"/>
            </a:endParaRPr>
          </a:p>
        </p:txBody>
      </p:sp>
      <p:sp>
        <p:nvSpPr>
          <p:cNvPr id="160" name="object 160"/>
          <p:cNvSpPr txBox="1"/>
          <p:nvPr/>
        </p:nvSpPr>
        <p:spPr>
          <a:xfrm>
            <a:off x="7742682" y="503999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国内販売店</a:t>
            </a:r>
            <a:endParaRPr sz="1050">
              <a:latin typeface="メイリオ"/>
              <a:cs typeface="メイリオ"/>
            </a:endParaRPr>
          </a:p>
        </p:txBody>
      </p:sp>
      <p:grpSp>
        <p:nvGrpSpPr>
          <p:cNvPr id="161" name="object 161"/>
          <p:cNvGrpSpPr/>
          <p:nvPr/>
        </p:nvGrpSpPr>
        <p:grpSpPr>
          <a:xfrm>
            <a:off x="6321426" y="2522221"/>
            <a:ext cx="2463165" cy="1557655"/>
            <a:chOff x="4797425" y="2522220"/>
            <a:chExt cx="2463165" cy="1557655"/>
          </a:xfrm>
        </p:grpSpPr>
        <p:sp>
          <p:nvSpPr>
            <p:cNvPr id="162" name="object 162"/>
            <p:cNvSpPr/>
            <p:nvPr/>
          </p:nvSpPr>
          <p:spPr>
            <a:xfrm>
              <a:off x="4800600" y="3226308"/>
              <a:ext cx="2456815" cy="850900"/>
            </a:xfrm>
            <a:custGeom>
              <a:avLst/>
              <a:gdLst/>
              <a:ahLst/>
              <a:cxnLst/>
              <a:rect l="l" t="t" r="r" b="b"/>
              <a:pathLst>
                <a:path w="2456815" h="850900">
                  <a:moveTo>
                    <a:pt x="0" y="850391"/>
                  </a:moveTo>
                  <a:lnTo>
                    <a:pt x="2456688" y="850391"/>
                  </a:lnTo>
                  <a:lnTo>
                    <a:pt x="2456688" y="0"/>
                  </a:lnTo>
                  <a:lnTo>
                    <a:pt x="0" y="0"/>
                  </a:lnTo>
                  <a:lnTo>
                    <a:pt x="0" y="850391"/>
                  </a:lnTo>
                  <a:close/>
                </a:path>
              </a:pathLst>
            </a:custGeom>
            <a:ln w="6350">
              <a:solidFill>
                <a:srgbClr val="A6A6A6"/>
              </a:solidFill>
            </a:ln>
          </p:spPr>
          <p:txBody>
            <a:bodyPr wrap="square" lIns="0" tIns="0" rIns="0" bIns="0" rtlCol="0"/>
            <a:lstStyle/>
            <a:p>
              <a:endParaRPr/>
            </a:p>
          </p:txBody>
        </p:sp>
        <p:pic>
          <p:nvPicPr>
            <p:cNvPr id="163" name="object 163"/>
            <p:cNvPicPr/>
            <p:nvPr/>
          </p:nvPicPr>
          <p:blipFill>
            <a:blip r:embed="rId18" cstate="print"/>
            <a:stretch>
              <a:fillRect/>
            </a:stretch>
          </p:blipFill>
          <p:spPr>
            <a:xfrm>
              <a:off x="6893051" y="3244596"/>
              <a:ext cx="312420" cy="312419"/>
            </a:xfrm>
            <a:prstGeom prst="rect">
              <a:avLst/>
            </a:prstGeom>
          </p:spPr>
        </p:pic>
        <p:sp>
          <p:nvSpPr>
            <p:cNvPr id="164" name="object 164"/>
            <p:cNvSpPr/>
            <p:nvPr/>
          </p:nvSpPr>
          <p:spPr>
            <a:xfrm>
              <a:off x="6760464" y="2522220"/>
              <a:ext cx="76200" cy="700405"/>
            </a:xfrm>
            <a:custGeom>
              <a:avLst/>
              <a:gdLst/>
              <a:ahLst/>
              <a:cxnLst/>
              <a:rect l="l" t="t" r="r" b="b"/>
              <a:pathLst>
                <a:path w="76200" h="700405">
                  <a:moveTo>
                    <a:pt x="44450" y="63500"/>
                  </a:moveTo>
                  <a:lnTo>
                    <a:pt x="31750" y="63500"/>
                  </a:lnTo>
                  <a:lnTo>
                    <a:pt x="31750" y="700024"/>
                  </a:lnTo>
                  <a:lnTo>
                    <a:pt x="44450" y="700024"/>
                  </a:lnTo>
                  <a:lnTo>
                    <a:pt x="44450" y="63500"/>
                  </a:lnTo>
                  <a:close/>
                </a:path>
                <a:path w="76200" h="700405">
                  <a:moveTo>
                    <a:pt x="38100" y="0"/>
                  </a:moveTo>
                  <a:lnTo>
                    <a:pt x="0" y="76200"/>
                  </a:lnTo>
                  <a:lnTo>
                    <a:pt x="31750" y="76200"/>
                  </a:lnTo>
                  <a:lnTo>
                    <a:pt x="31750" y="63500"/>
                  </a:lnTo>
                  <a:lnTo>
                    <a:pt x="69850" y="63500"/>
                  </a:lnTo>
                  <a:lnTo>
                    <a:pt x="38100" y="0"/>
                  </a:lnTo>
                  <a:close/>
                </a:path>
                <a:path w="76200" h="70040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grpSp>
      <p:sp>
        <p:nvSpPr>
          <p:cNvPr id="165" name="object 165"/>
          <p:cNvSpPr txBox="1"/>
          <p:nvPr/>
        </p:nvSpPr>
        <p:spPr>
          <a:xfrm>
            <a:off x="8363457" y="2833243"/>
            <a:ext cx="20320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grpSp>
        <p:nvGrpSpPr>
          <p:cNvPr id="166" name="object 166"/>
          <p:cNvGrpSpPr/>
          <p:nvPr/>
        </p:nvGrpSpPr>
        <p:grpSpPr>
          <a:xfrm>
            <a:off x="6353428" y="3497454"/>
            <a:ext cx="1703070" cy="344805"/>
            <a:chOff x="4829428" y="3497453"/>
            <a:chExt cx="1703070" cy="344805"/>
          </a:xfrm>
        </p:grpSpPr>
        <p:pic>
          <p:nvPicPr>
            <p:cNvPr id="167" name="object 167"/>
            <p:cNvPicPr/>
            <p:nvPr/>
          </p:nvPicPr>
          <p:blipFill>
            <a:blip r:embed="rId20" cstate="print"/>
            <a:stretch>
              <a:fillRect/>
            </a:stretch>
          </p:blipFill>
          <p:spPr>
            <a:xfrm>
              <a:off x="5856590" y="3541776"/>
              <a:ext cx="239409" cy="294131"/>
            </a:xfrm>
            <a:prstGeom prst="rect">
              <a:avLst/>
            </a:prstGeom>
          </p:spPr>
        </p:pic>
        <p:sp>
          <p:nvSpPr>
            <p:cNvPr id="168" name="object 168"/>
            <p:cNvSpPr/>
            <p:nvPr/>
          </p:nvSpPr>
          <p:spPr>
            <a:xfrm>
              <a:off x="4832603" y="3500628"/>
              <a:ext cx="1696720" cy="338455"/>
            </a:xfrm>
            <a:custGeom>
              <a:avLst/>
              <a:gdLst/>
              <a:ahLst/>
              <a:cxnLst/>
              <a:rect l="l" t="t" r="r" b="b"/>
              <a:pathLst>
                <a:path w="1696720" h="338454">
                  <a:moveTo>
                    <a:pt x="0" y="338328"/>
                  </a:moveTo>
                  <a:lnTo>
                    <a:pt x="1696211" y="338328"/>
                  </a:lnTo>
                  <a:lnTo>
                    <a:pt x="1696211" y="0"/>
                  </a:lnTo>
                  <a:lnTo>
                    <a:pt x="0" y="0"/>
                  </a:lnTo>
                  <a:lnTo>
                    <a:pt x="0" y="338328"/>
                  </a:lnTo>
                  <a:close/>
                </a:path>
              </a:pathLst>
            </a:custGeom>
            <a:ln w="6350">
              <a:solidFill>
                <a:srgbClr val="A6A6A6"/>
              </a:solidFill>
            </a:ln>
          </p:spPr>
          <p:txBody>
            <a:bodyPr wrap="square" lIns="0" tIns="0" rIns="0" bIns="0" rtlCol="0"/>
            <a:lstStyle/>
            <a:p>
              <a:endParaRPr/>
            </a:p>
          </p:txBody>
        </p:sp>
      </p:grpSp>
      <p:sp>
        <p:nvSpPr>
          <p:cNvPr id="169" name="object 169"/>
          <p:cNvSpPr txBox="1"/>
          <p:nvPr/>
        </p:nvSpPr>
        <p:spPr>
          <a:xfrm>
            <a:off x="6552058" y="3587241"/>
            <a:ext cx="561975" cy="175048"/>
          </a:xfrm>
          <a:prstGeom prst="rect">
            <a:avLst/>
          </a:prstGeom>
        </p:spPr>
        <p:txBody>
          <a:bodyPr vert="horz" wrap="square" lIns="0" tIns="13335" rIns="0" bIns="0" rtlCol="0">
            <a:spAutoFit/>
          </a:bodyPr>
          <a:lstStyle/>
          <a:p>
            <a:pPr marL="12700">
              <a:spcBef>
                <a:spcPts val="105"/>
              </a:spcBef>
            </a:pPr>
            <a:r>
              <a:rPr sz="1050" b="1" spc="-15" dirty="0">
                <a:latin typeface="メイリオ"/>
                <a:cs typeface="メイリオ"/>
              </a:rPr>
              <a:t>生産工場</a:t>
            </a:r>
            <a:endParaRPr sz="1050">
              <a:latin typeface="メイリオ"/>
              <a:cs typeface="メイリオ"/>
            </a:endParaRPr>
          </a:p>
        </p:txBody>
      </p:sp>
      <p:grpSp>
        <p:nvGrpSpPr>
          <p:cNvPr id="170" name="object 170"/>
          <p:cNvGrpSpPr/>
          <p:nvPr/>
        </p:nvGrpSpPr>
        <p:grpSpPr>
          <a:xfrm>
            <a:off x="6362573" y="2203704"/>
            <a:ext cx="2159635" cy="2749550"/>
            <a:chOff x="4838572" y="2203704"/>
            <a:chExt cx="2159635" cy="2749550"/>
          </a:xfrm>
        </p:grpSpPr>
        <p:sp>
          <p:nvSpPr>
            <p:cNvPr id="171" name="object 171"/>
            <p:cNvSpPr/>
            <p:nvPr/>
          </p:nvSpPr>
          <p:spPr>
            <a:xfrm>
              <a:off x="5207508" y="3828287"/>
              <a:ext cx="967740" cy="1125220"/>
            </a:xfrm>
            <a:custGeom>
              <a:avLst/>
              <a:gdLst/>
              <a:ahLst/>
              <a:cxnLst/>
              <a:rect l="l" t="t" r="r" b="b"/>
              <a:pathLst>
                <a:path w="967739" h="1125220">
                  <a:moveTo>
                    <a:pt x="76200" y="1037844"/>
                  </a:moveTo>
                  <a:lnTo>
                    <a:pt x="44450" y="1037844"/>
                  </a:lnTo>
                  <a:lnTo>
                    <a:pt x="44450" y="12192"/>
                  </a:lnTo>
                  <a:lnTo>
                    <a:pt x="31750" y="12192"/>
                  </a:lnTo>
                  <a:lnTo>
                    <a:pt x="31750" y="1037844"/>
                  </a:lnTo>
                  <a:lnTo>
                    <a:pt x="0" y="1037844"/>
                  </a:lnTo>
                  <a:lnTo>
                    <a:pt x="38100" y="1114044"/>
                  </a:lnTo>
                  <a:lnTo>
                    <a:pt x="69850" y="1050544"/>
                  </a:lnTo>
                  <a:lnTo>
                    <a:pt x="76200" y="1037844"/>
                  </a:lnTo>
                  <a:close/>
                </a:path>
                <a:path w="967739" h="1125220">
                  <a:moveTo>
                    <a:pt x="967740" y="1048639"/>
                  </a:moveTo>
                  <a:lnTo>
                    <a:pt x="935990" y="1048639"/>
                  </a:lnTo>
                  <a:lnTo>
                    <a:pt x="935990" y="0"/>
                  </a:lnTo>
                  <a:lnTo>
                    <a:pt x="923290" y="0"/>
                  </a:lnTo>
                  <a:lnTo>
                    <a:pt x="923290" y="1048639"/>
                  </a:lnTo>
                  <a:lnTo>
                    <a:pt x="891540" y="1048639"/>
                  </a:lnTo>
                  <a:lnTo>
                    <a:pt x="929640" y="1124839"/>
                  </a:lnTo>
                  <a:lnTo>
                    <a:pt x="961390" y="1061339"/>
                  </a:lnTo>
                  <a:lnTo>
                    <a:pt x="967740" y="1048639"/>
                  </a:lnTo>
                  <a:close/>
                </a:path>
              </a:pathLst>
            </a:custGeom>
            <a:solidFill>
              <a:srgbClr val="A6A6A6"/>
            </a:solidFill>
          </p:spPr>
          <p:txBody>
            <a:bodyPr wrap="square" lIns="0" tIns="0" rIns="0" bIns="0" rtlCol="0"/>
            <a:lstStyle/>
            <a:p>
              <a:endParaRPr/>
            </a:p>
          </p:txBody>
        </p:sp>
        <p:pic>
          <p:nvPicPr>
            <p:cNvPr id="172" name="object 172"/>
            <p:cNvPicPr/>
            <p:nvPr/>
          </p:nvPicPr>
          <p:blipFill>
            <a:blip r:embed="rId20" cstate="print"/>
            <a:stretch>
              <a:fillRect/>
            </a:stretch>
          </p:blipFill>
          <p:spPr>
            <a:xfrm>
              <a:off x="5975462" y="2203704"/>
              <a:ext cx="239409" cy="294132"/>
            </a:xfrm>
            <a:prstGeom prst="rect">
              <a:avLst/>
            </a:prstGeom>
          </p:spPr>
        </p:pic>
        <p:pic>
          <p:nvPicPr>
            <p:cNvPr id="173" name="object 173"/>
            <p:cNvPicPr/>
            <p:nvPr/>
          </p:nvPicPr>
          <p:blipFill>
            <a:blip r:embed="rId20" cstate="print"/>
            <a:stretch>
              <a:fillRect/>
            </a:stretch>
          </p:blipFill>
          <p:spPr>
            <a:xfrm>
              <a:off x="6370461" y="2203704"/>
              <a:ext cx="240650" cy="294132"/>
            </a:xfrm>
            <a:prstGeom prst="rect">
              <a:avLst/>
            </a:prstGeom>
          </p:spPr>
        </p:pic>
        <p:pic>
          <p:nvPicPr>
            <p:cNvPr id="174" name="object 174"/>
            <p:cNvPicPr/>
            <p:nvPr/>
          </p:nvPicPr>
          <p:blipFill>
            <a:blip r:embed="rId20" cstate="print"/>
            <a:stretch>
              <a:fillRect/>
            </a:stretch>
          </p:blipFill>
          <p:spPr>
            <a:xfrm>
              <a:off x="6758798" y="2203704"/>
              <a:ext cx="239409" cy="294132"/>
            </a:xfrm>
            <a:prstGeom prst="rect">
              <a:avLst/>
            </a:prstGeom>
          </p:spPr>
        </p:pic>
        <p:sp>
          <p:nvSpPr>
            <p:cNvPr id="175" name="object 175"/>
            <p:cNvSpPr/>
            <p:nvPr/>
          </p:nvSpPr>
          <p:spPr>
            <a:xfrm>
              <a:off x="4841747" y="4308348"/>
              <a:ext cx="1687195" cy="338455"/>
            </a:xfrm>
            <a:custGeom>
              <a:avLst/>
              <a:gdLst/>
              <a:ahLst/>
              <a:cxnLst/>
              <a:rect l="l" t="t" r="r" b="b"/>
              <a:pathLst>
                <a:path w="1687195" h="338454">
                  <a:moveTo>
                    <a:pt x="1687068" y="0"/>
                  </a:moveTo>
                  <a:lnTo>
                    <a:pt x="0" y="0"/>
                  </a:lnTo>
                  <a:lnTo>
                    <a:pt x="0" y="338327"/>
                  </a:lnTo>
                  <a:lnTo>
                    <a:pt x="1687068" y="338327"/>
                  </a:lnTo>
                  <a:lnTo>
                    <a:pt x="1687068" y="0"/>
                  </a:lnTo>
                  <a:close/>
                </a:path>
              </a:pathLst>
            </a:custGeom>
            <a:solidFill>
              <a:srgbClr val="FFFFFF"/>
            </a:solidFill>
          </p:spPr>
          <p:txBody>
            <a:bodyPr wrap="square" lIns="0" tIns="0" rIns="0" bIns="0" rtlCol="0"/>
            <a:lstStyle/>
            <a:p>
              <a:endParaRPr/>
            </a:p>
          </p:txBody>
        </p:sp>
        <p:sp>
          <p:nvSpPr>
            <p:cNvPr id="176" name="object 176"/>
            <p:cNvSpPr/>
            <p:nvPr/>
          </p:nvSpPr>
          <p:spPr>
            <a:xfrm>
              <a:off x="4841747" y="4308348"/>
              <a:ext cx="1687195" cy="338455"/>
            </a:xfrm>
            <a:custGeom>
              <a:avLst/>
              <a:gdLst/>
              <a:ahLst/>
              <a:cxnLst/>
              <a:rect l="l" t="t" r="r" b="b"/>
              <a:pathLst>
                <a:path w="1687195" h="338454">
                  <a:moveTo>
                    <a:pt x="0" y="338327"/>
                  </a:moveTo>
                  <a:lnTo>
                    <a:pt x="1687068" y="338327"/>
                  </a:lnTo>
                  <a:lnTo>
                    <a:pt x="1687068" y="0"/>
                  </a:lnTo>
                  <a:lnTo>
                    <a:pt x="0" y="0"/>
                  </a:lnTo>
                  <a:lnTo>
                    <a:pt x="0" y="338327"/>
                  </a:lnTo>
                  <a:close/>
                </a:path>
              </a:pathLst>
            </a:custGeom>
            <a:ln w="6350">
              <a:solidFill>
                <a:srgbClr val="A6A6A6"/>
              </a:solidFill>
            </a:ln>
          </p:spPr>
          <p:txBody>
            <a:bodyPr wrap="square" lIns="0" tIns="0" rIns="0" bIns="0" rtlCol="0"/>
            <a:lstStyle/>
            <a:p>
              <a:endParaRPr/>
            </a:p>
          </p:txBody>
        </p:sp>
      </p:grpSp>
      <p:sp>
        <p:nvSpPr>
          <p:cNvPr id="177" name="object 177"/>
          <p:cNvSpPr txBox="1"/>
          <p:nvPr/>
        </p:nvSpPr>
        <p:spPr>
          <a:xfrm>
            <a:off x="6978778" y="4403598"/>
            <a:ext cx="4692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完成車輸</a:t>
            </a:r>
            <a:r>
              <a:rPr sz="700" spc="-50" dirty="0">
                <a:latin typeface="メイリオ"/>
                <a:cs typeface="メイリオ"/>
              </a:rPr>
              <a:t>送</a:t>
            </a:r>
            <a:endParaRPr sz="700">
              <a:latin typeface="メイリオ"/>
              <a:cs typeface="メイリオ"/>
            </a:endParaRPr>
          </a:p>
        </p:txBody>
      </p:sp>
      <p:grpSp>
        <p:nvGrpSpPr>
          <p:cNvPr id="178" name="object 178"/>
          <p:cNvGrpSpPr/>
          <p:nvPr/>
        </p:nvGrpSpPr>
        <p:grpSpPr>
          <a:xfrm>
            <a:off x="6441578" y="4358641"/>
            <a:ext cx="408940" cy="909955"/>
            <a:chOff x="4917578" y="4358640"/>
            <a:chExt cx="408940" cy="909955"/>
          </a:xfrm>
        </p:grpSpPr>
        <p:pic>
          <p:nvPicPr>
            <p:cNvPr id="179" name="object 179"/>
            <p:cNvPicPr/>
            <p:nvPr/>
          </p:nvPicPr>
          <p:blipFill>
            <a:blip r:embed="rId34" cstate="print"/>
            <a:stretch>
              <a:fillRect/>
            </a:stretch>
          </p:blipFill>
          <p:spPr>
            <a:xfrm>
              <a:off x="4945379" y="4358640"/>
              <a:ext cx="381000" cy="202692"/>
            </a:xfrm>
            <a:prstGeom prst="rect">
              <a:avLst/>
            </a:prstGeom>
          </p:spPr>
        </p:pic>
        <p:pic>
          <p:nvPicPr>
            <p:cNvPr id="180" name="object 180"/>
            <p:cNvPicPr/>
            <p:nvPr/>
          </p:nvPicPr>
          <p:blipFill>
            <a:blip r:embed="rId35" cstate="print"/>
            <a:stretch>
              <a:fillRect/>
            </a:stretch>
          </p:blipFill>
          <p:spPr>
            <a:xfrm>
              <a:off x="4917578" y="5009388"/>
              <a:ext cx="219825" cy="259080"/>
            </a:xfrm>
            <a:prstGeom prst="rect">
              <a:avLst/>
            </a:prstGeom>
          </p:spPr>
        </p:pic>
      </p:grpSp>
      <p:sp>
        <p:nvSpPr>
          <p:cNvPr id="181" name="object 181"/>
          <p:cNvSpPr txBox="1"/>
          <p:nvPr/>
        </p:nvSpPr>
        <p:spPr>
          <a:xfrm>
            <a:off x="6365748" y="4960620"/>
            <a:ext cx="1024255" cy="263534"/>
          </a:xfrm>
          <a:prstGeom prst="rect">
            <a:avLst/>
          </a:prstGeom>
          <a:ln w="6350">
            <a:solidFill>
              <a:srgbClr val="A6A6A6"/>
            </a:solidFill>
          </a:ln>
        </p:spPr>
        <p:txBody>
          <a:bodyPr vert="horz" wrap="square" lIns="0" tIns="100965" rIns="0" bIns="0" rtlCol="0">
            <a:spAutoFit/>
          </a:bodyPr>
          <a:lstStyle/>
          <a:p>
            <a:pPr marL="500380">
              <a:spcBef>
                <a:spcPts val="795"/>
              </a:spcBef>
            </a:pPr>
            <a:r>
              <a:rPr sz="1050" b="1" spc="-25" dirty="0">
                <a:latin typeface="メイリオ"/>
                <a:cs typeface="メイリオ"/>
              </a:rPr>
              <a:t>輸出</a:t>
            </a:r>
            <a:endParaRPr sz="1050">
              <a:latin typeface="メイリオ"/>
              <a:cs typeface="メイリオ"/>
            </a:endParaRPr>
          </a:p>
        </p:txBody>
      </p:sp>
      <p:grpSp>
        <p:nvGrpSpPr>
          <p:cNvPr id="182" name="object 182"/>
          <p:cNvGrpSpPr/>
          <p:nvPr/>
        </p:nvGrpSpPr>
        <p:grpSpPr>
          <a:xfrm>
            <a:off x="6365748" y="2546605"/>
            <a:ext cx="1691639" cy="2002789"/>
            <a:chOff x="4841747" y="2546604"/>
            <a:chExt cx="1691639" cy="2002789"/>
          </a:xfrm>
        </p:grpSpPr>
        <p:pic>
          <p:nvPicPr>
            <p:cNvPr id="183" name="object 183"/>
            <p:cNvPicPr/>
            <p:nvPr/>
          </p:nvPicPr>
          <p:blipFill>
            <a:blip r:embed="rId36" cstate="print"/>
            <a:stretch>
              <a:fillRect/>
            </a:stretch>
          </p:blipFill>
          <p:spPr>
            <a:xfrm>
              <a:off x="6024371" y="4346448"/>
              <a:ext cx="460248" cy="202692"/>
            </a:xfrm>
            <a:prstGeom prst="rect">
              <a:avLst/>
            </a:prstGeom>
          </p:spPr>
        </p:pic>
        <p:sp>
          <p:nvSpPr>
            <p:cNvPr id="184" name="object 184"/>
            <p:cNvSpPr/>
            <p:nvPr/>
          </p:nvSpPr>
          <p:spPr>
            <a:xfrm>
              <a:off x="5763767" y="2546604"/>
              <a:ext cx="76200" cy="950594"/>
            </a:xfrm>
            <a:custGeom>
              <a:avLst/>
              <a:gdLst/>
              <a:ahLst/>
              <a:cxnLst/>
              <a:rect l="l" t="t" r="r" b="b"/>
              <a:pathLst>
                <a:path w="76200" h="950595">
                  <a:moveTo>
                    <a:pt x="31750" y="874268"/>
                  </a:moveTo>
                  <a:lnTo>
                    <a:pt x="0" y="874268"/>
                  </a:lnTo>
                  <a:lnTo>
                    <a:pt x="38100" y="950468"/>
                  </a:lnTo>
                  <a:lnTo>
                    <a:pt x="69850" y="886968"/>
                  </a:lnTo>
                  <a:lnTo>
                    <a:pt x="31750" y="886968"/>
                  </a:lnTo>
                  <a:lnTo>
                    <a:pt x="31750" y="874268"/>
                  </a:lnTo>
                  <a:close/>
                </a:path>
                <a:path w="76200" h="950595">
                  <a:moveTo>
                    <a:pt x="44450" y="0"/>
                  </a:moveTo>
                  <a:lnTo>
                    <a:pt x="31750" y="0"/>
                  </a:lnTo>
                  <a:lnTo>
                    <a:pt x="31750" y="886968"/>
                  </a:lnTo>
                  <a:lnTo>
                    <a:pt x="44450" y="886968"/>
                  </a:lnTo>
                  <a:lnTo>
                    <a:pt x="44450" y="0"/>
                  </a:lnTo>
                  <a:close/>
                </a:path>
                <a:path w="76200" h="950595">
                  <a:moveTo>
                    <a:pt x="76200" y="874268"/>
                  </a:moveTo>
                  <a:lnTo>
                    <a:pt x="44450" y="874268"/>
                  </a:lnTo>
                  <a:lnTo>
                    <a:pt x="44450" y="886968"/>
                  </a:lnTo>
                  <a:lnTo>
                    <a:pt x="69850" y="886968"/>
                  </a:lnTo>
                  <a:lnTo>
                    <a:pt x="76200" y="874268"/>
                  </a:lnTo>
                  <a:close/>
                </a:path>
              </a:pathLst>
            </a:custGeom>
            <a:solidFill>
              <a:srgbClr val="A6A6A6"/>
            </a:solidFill>
          </p:spPr>
          <p:txBody>
            <a:bodyPr wrap="square" lIns="0" tIns="0" rIns="0" bIns="0" rtlCol="0"/>
            <a:lstStyle/>
            <a:p>
              <a:endParaRPr/>
            </a:p>
          </p:txBody>
        </p:sp>
        <p:sp>
          <p:nvSpPr>
            <p:cNvPr id="185" name="object 185"/>
            <p:cNvSpPr/>
            <p:nvPr/>
          </p:nvSpPr>
          <p:spPr>
            <a:xfrm>
              <a:off x="4841747" y="2691384"/>
              <a:ext cx="1691639" cy="337185"/>
            </a:xfrm>
            <a:custGeom>
              <a:avLst/>
              <a:gdLst/>
              <a:ahLst/>
              <a:cxnLst/>
              <a:rect l="l" t="t" r="r" b="b"/>
              <a:pathLst>
                <a:path w="1691640" h="337185">
                  <a:moveTo>
                    <a:pt x="1691640" y="0"/>
                  </a:moveTo>
                  <a:lnTo>
                    <a:pt x="0" y="0"/>
                  </a:lnTo>
                  <a:lnTo>
                    <a:pt x="0" y="336803"/>
                  </a:lnTo>
                  <a:lnTo>
                    <a:pt x="1691640" y="336803"/>
                  </a:lnTo>
                  <a:lnTo>
                    <a:pt x="1691640" y="0"/>
                  </a:lnTo>
                  <a:close/>
                </a:path>
              </a:pathLst>
            </a:custGeom>
            <a:solidFill>
              <a:srgbClr val="FFFFFF"/>
            </a:solidFill>
          </p:spPr>
          <p:txBody>
            <a:bodyPr wrap="square" lIns="0" tIns="0" rIns="0" bIns="0" rtlCol="0"/>
            <a:lstStyle/>
            <a:p>
              <a:endParaRPr/>
            </a:p>
          </p:txBody>
        </p:sp>
        <p:pic>
          <p:nvPicPr>
            <p:cNvPr id="186" name="object 186"/>
            <p:cNvPicPr/>
            <p:nvPr/>
          </p:nvPicPr>
          <p:blipFill>
            <a:blip r:embed="rId40" cstate="print"/>
            <a:stretch>
              <a:fillRect/>
            </a:stretch>
          </p:blipFill>
          <p:spPr>
            <a:xfrm>
              <a:off x="5187695" y="2692908"/>
              <a:ext cx="339851" cy="341375"/>
            </a:xfrm>
            <a:prstGeom prst="rect">
              <a:avLst/>
            </a:prstGeom>
          </p:spPr>
        </p:pic>
      </p:grpSp>
      <p:sp>
        <p:nvSpPr>
          <p:cNvPr id="187" name="object 187"/>
          <p:cNvSpPr txBox="1"/>
          <p:nvPr/>
        </p:nvSpPr>
        <p:spPr>
          <a:xfrm>
            <a:off x="6365748" y="2691384"/>
            <a:ext cx="1691639" cy="236603"/>
          </a:xfrm>
          <a:prstGeom prst="rect">
            <a:avLst/>
          </a:prstGeom>
          <a:ln w="6350">
            <a:solidFill>
              <a:srgbClr val="A6A6A6"/>
            </a:solidFill>
          </a:ln>
        </p:spPr>
        <p:txBody>
          <a:bodyPr vert="horz" wrap="square" lIns="0" tIns="5715" rIns="0" bIns="0" rtlCol="0">
            <a:spAutoFit/>
          </a:bodyPr>
          <a:lstStyle/>
          <a:p>
            <a:pPr>
              <a:spcBef>
                <a:spcPts val="45"/>
              </a:spcBef>
            </a:pPr>
            <a:endParaRPr sz="800">
              <a:latin typeface="Times New Roman"/>
              <a:cs typeface="Times New Roman"/>
            </a:endParaRPr>
          </a:p>
          <a:p>
            <a:pPr marL="715645"/>
            <a:r>
              <a:rPr sz="700" spc="-10" dirty="0">
                <a:latin typeface="メイリオ"/>
                <a:cs typeface="メイリオ"/>
              </a:rPr>
              <a:t>部品調達物</a:t>
            </a:r>
            <a:r>
              <a:rPr sz="700" spc="-50" dirty="0">
                <a:latin typeface="メイリオ"/>
                <a:cs typeface="メイリオ"/>
              </a:rPr>
              <a:t>流</a:t>
            </a:r>
            <a:endParaRPr sz="700">
              <a:latin typeface="メイリオ"/>
              <a:cs typeface="メイリオ"/>
            </a:endParaRPr>
          </a:p>
        </p:txBody>
      </p:sp>
      <p:sp>
        <p:nvSpPr>
          <p:cNvPr id="188" name="object 188"/>
          <p:cNvSpPr/>
          <p:nvPr/>
        </p:nvSpPr>
        <p:spPr>
          <a:xfrm>
            <a:off x="8284464" y="4085844"/>
            <a:ext cx="76200" cy="891540"/>
          </a:xfrm>
          <a:custGeom>
            <a:avLst/>
            <a:gdLst/>
            <a:ahLst/>
            <a:cxnLst/>
            <a:rect l="l" t="t" r="r" b="b"/>
            <a:pathLst>
              <a:path w="76200" h="891539">
                <a:moveTo>
                  <a:pt x="44450" y="63499"/>
                </a:moveTo>
                <a:lnTo>
                  <a:pt x="31750" y="63499"/>
                </a:lnTo>
                <a:lnTo>
                  <a:pt x="31750" y="891285"/>
                </a:lnTo>
                <a:lnTo>
                  <a:pt x="44450" y="891285"/>
                </a:lnTo>
                <a:lnTo>
                  <a:pt x="44450" y="63499"/>
                </a:lnTo>
                <a:close/>
              </a:path>
              <a:path w="76200" h="891539">
                <a:moveTo>
                  <a:pt x="38100" y="0"/>
                </a:moveTo>
                <a:lnTo>
                  <a:pt x="0" y="76199"/>
                </a:lnTo>
                <a:lnTo>
                  <a:pt x="31750" y="76199"/>
                </a:lnTo>
                <a:lnTo>
                  <a:pt x="31750" y="63499"/>
                </a:lnTo>
                <a:lnTo>
                  <a:pt x="69850" y="63499"/>
                </a:lnTo>
                <a:lnTo>
                  <a:pt x="38100" y="0"/>
                </a:lnTo>
                <a:close/>
              </a:path>
              <a:path w="76200" h="891539">
                <a:moveTo>
                  <a:pt x="69850" y="63499"/>
                </a:moveTo>
                <a:lnTo>
                  <a:pt x="44450" y="63499"/>
                </a:lnTo>
                <a:lnTo>
                  <a:pt x="44450" y="76199"/>
                </a:lnTo>
                <a:lnTo>
                  <a:pt x="76200" y="76199"/>
                </a:lnTo>
                <a:lnTo>
                  <a:pt x="69850" y="63499"/>
                </a:lnTo>
                <a:close/>
              </a:path>
            </a:pathLst>
          </a:custGeom>
          <a:solidFill>
            <a:srgbClr val="A6A6A6"/>
          </a:solidFill>
        </p:spPr>
        <p:txBody>
          <a:bodyPr wrap="square" lIns="0" tIns="0" rIns="0" bIns="0" rtlCol="0"/>
          <a:lstStyle/>
          <a:p>
            <a:endParaRPr/>
          </a:p>
        </p:txBody>
      </p:sp>
      <p:sp>
        <p:nvSpPr>
          <p:cNvPr id="189" name="object 189"/>
          <p:cNvSpPr txBox="1"/>
          <p:nvPr/>
        </p:nvSpPr>
        <p:spPr>
          <a:xfrm>
            <a:off x="8346441" y="452450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pic>
        <p:nvPicPr>
          <p:cNvPr id="190" name="object 190"/>
          <p:cNvPicPr/>
          <p:nvPr/>
        </p:nvPicPr>
        <p:blipFill>
          <a:blip r:embed="rId11" cstate="print"/>
          <a:stretch>
            <a:fillRect/>
          </a:stretch>
        </p:blipFill>
        <p:spPr>
          <a:xfrm>
            <a:off x="9384793" y="3486911"/>
            <a:ext cx="173735" cy="173736"/>
          </a:xfrm>
          <a:prstGeom prst="rect">
            <a:avLst/>
          </a:prstGeom>
        </p:spPr>
      </p:pic>
      <p:sp>
        <p:nvSpPr>
          <p:cNvPr id="191" name="object 191"/>
          <p:cNvSpPr txBox="1"/>
          <p:nvPr/>
        </p:nvSpPr>
        <p:spPr>
          <a:xfrm>
            <a:off x="7334759" y="3315666"/>
            <a:ext cx="1138555" cy="151323"/>
          </a:xfrm>
          <a:prstGeom prst="rect">
            <a:avLst/>
          </a:prstGeom>
        </p:spPr>
        <p:txBody>
          <a:bodyPr vert="horz" wrap="square" lIns="0" tIns="12700" rIns="0" bIns="0" rtlCol="0">
            <a:spAutoFit/>
          </a:bodyPr>
          <a:lstStyle/>
          <a:p>
            <a:pPr marL="38100">
              <a:spcBef>
                <a:spcPts val="100"/>
              </a:spcBef>
            </a:pPr>
            <a:r>
              <a:rPr sz="1050" spc="-15" baseline="-7936" dirty="0">
                <a:solidFill>
                  <a:srgbClr val="C00000"/>
                </a:solidFill>
                <a:latin typeface="メイリオ"/>
                <a:cs typeface="メイリオ"/>
              </a:rPr>
              <a:t>納品</a:t>
            </a:r>
            <a:r>
              <a:rPr sz="1050" spc="-67" baseline="-7936" dirty="0">
                <a:solidFill>
                  <a:srgbClr val="C00000"/>
                </a:solidFill>
                <a:latin typeface="メイリオ"/>
                <a:cs typeface="メイリオ"/>
              </a:rPr>
              <a:t>！</a:t>
            </a:r>
            <a:r>
              <a:rPr sz="900" b="1" spc="-20" dirty="0">
                <a:latin typeface="メイリオ"/>
                <a:cs typeface="メイリオ"/>
              </a:rPr>
              <a:t>自動車メーカー</a:t>
            </a:r>
            <a:endParaRPr sz="900">
              <a:latin typeface="メイリオ"/>
              <a:cs typeface="メイリオ"/>
            </a:endParaRPr>
          </a:p>
        </p:txBody>
      </p:sp>
      <p:grpSp>
        <p:nvGrpSpPr>
          <p:cNvPr id="192" name="object 192"/>
          <p:cNvGrpSpPr/>
          <p:nvPr/>
        </p:nvGrpSpPr>
        <p:grpSpPr>
          <a:xfrm>
            <a:off x="7257288" y="2355851"/>
            <a:ext cx="3158490" cy="1340485"/>
            <a:chOff x="5733288" y="2355850"/>
            <a:chExt cx="3158490" cy="1340485"/>
          </a:xfrm>
        </p:grpSpPr>
        <p:pic>
          <p:nvPicPr>
            <p:cNvPr id="193" name="object 193"/>
            <p:cNvPicPr/>
            <p:nvPr/>
          </p:nvPicPr>
          <p:blipFill>
            <a:blip r:embed="rId41" cstate="print"/>
            <a:stretch>
              <a:fillRect/>
            </a:stretch>
          </p:blipFill>
          <p:spPr>
            <a:xfrm>
              <a:off x="5733288" y="3432047"/>
              <a:ext cx="182879" cy="126491"/>
            </a:xfrm>
            <a:prstGeom prst="rect">
              <a:avLst/>
            </a:prstGeom>
          </p:spPr>
        </p:pic>
        <p:sp>
          <p:nvSpPr>
            <p:cNvPr id="194" name="object 194"/>
            <p:cNvSpPr/>
            <p:nvPr/>
          </p:nvSpPr>
          <p:spPr>
            <a:xfrm>
              <a:off x="5888355" y="3524377"/>
              <a:ext cx="1969135" cy="172085"/>
            </a:xfrm>
            <a:custGeom>
              <a:avLst/>
              <a:gdLst/>
              <a:ahLst/>
              <a:cxnLst/>
              <a:rect l="l" t="t" r="r" b="b"/>
              <a:pathLst>
                <a:path w="1969134" h="172085">
                  <a:moveTo>
                    <a:pt x="5969" y="0"/>
                  </a:moveTo>
                  <a:lnTo>
                    <a:pt x="3683" y="3810"/>
                  </a:lnTo>
                  <a:lnTo>
                    <a:pt x="1524" y="8636"/>
                  </a:lnTo>
                  <a:lnTo>
                    <a:pt x="1397" y="9398"/>
                  </a:lnTo>
                  <a:lnTo>
                    <a:pt x="508" y="13081"/>
                  </a:lnTo>
                  <a:lnTo>
                    <a:pt x="381" y="13462"/>
                  </a:lnTo>
                  <a:lnTo>
                    <a:pt x="292" y="14986"/>
                  </a:lnTo>
                  <a:lnTo>
                    <a:pt x="38" y="17525"/>
                  </a:lnTo>
                  <a:lnTo>
                    <a:pt x="0" y="18796"/>
                  </a:lnTo>
                  <a:lnTo>
                    <a:pt x="127" y="19176"/>
                  </a:lnTo>
                  <a:lnTo>
                    <a:pt x="508" y="22860"/>
                  </a:lnTo>
                  <a:lnTo>
                    <a:pt x="635" y="23240"/>
                  </a:lnTo>
                  <a:lnTo>
                    <a:pt x="762" y="23875"/>
                  </a:lnTo>
                  <a:lnTo>
                    <a:pt x="1905" y="27686"/>
                  </a:lnTo>
                  <a:lnTo>
                    <a:pt x="2032" y="27939"/>
                  </a:lnTo>
                  <a:lnTo>
                    <a:pt x="2159" y="28321"/>
                  </a:lnTo>
                  <a:lnTo>
                    <a:pt x="4064" y="32258"/>
                  </a:lnTo>
                  <a:lnTo>
                    <a:pt x="21971" y="50800"/>
                  </a:lnTo>
                  <a:lnTo>
                    <a:pt x="29464" y="40512"/>
                  </a:lnTo>
                  <a:lnTo>
                    <a:pt x="27305" y="39115"/>
                  </a:lnTo>
                  <a:lnTo>
                    <a:pt x="23495" y="35940"/>
                  </a:lnTo>
                  <a:lnTo>
                    <a:pt x="20193" y="32765"/>
                  </a:lnTo>
                  <a:lnTo>
                    <a:pt x="17525" y="29590"/>
                  </a:lnTo>
                  <a:lnTo>
                    <a:pt x="15494" y="26670"/>
                  </a:lnTo>
                  <a:lnTo>
                    <a:pt x="14145" y="23875"/>
                  </a:lnTo>
                  <a:lnTo>
                    <a:pt x="13824" y="23240"/>
                  </a:lnTo>
                  <a:lnTo>
                    <a:pt x="13821" y="22987"/>
                  </a:lnTo>
                  <a:lnTo>
                    <a:pt x="13269" y="21209"/>
                  </a:lnTo>
                  <a:lnTo>
                    <a:pt x="13119" y="20853"/>
                  </a:lnTo>
                  <a:lnTo>
                    <a:pt x="13067" y="20193"/>
                  </a:lnTo>
                  <a:lnTo>
                    <a:pt x="12875" y="18796"/>
                  </a:lnTo>
                  <a:lnTo>
                    <a:pt x="12700" y="18796"/>
                  </a:lnTo>
                  <a:lnTo>
                    <a:pt x="12784" y="17525"/>
                  </a:lnTo>
                  <a:lnTo>
                    <a:pt x="12827" y="16001"/>
                  </a:lnTo>
                  <a:lnTo>
                    <a:pt x="12954" y="14986"/>
                  </a:lnTo>
                  <a:lnTo>
                    <a:pt x="13470" y="13335"/>
                  </a:lnTo>
                  <a:lnTo>
                    <a:pt x="13335" y="13335"/>
                  </a:lnTo>
                  <a:lnTo>
                    <a:pt x="13716" y="12319"/>
                  </a:lnTo>
                  <a:lnTo>
                    <a:pt x="14605" y="10287"/>
                  </a:lnTo>
                  <a:lnTo>
                    <a:pt x="16891" y="6476"/>
                  </a:lnTo>
                  <a:lnTo>
                    <a:pt x="5969" y="0"/>
                  </a:lnTo>
                  <a:close/>
                </a:path>
                <a:path w="1969134" h="172085">
                  <a:moveTo>
                    <a:pt x="13716" y="22987"/>
                  </a:moveTo>
                  <a:lnTo>
                    <a:pt x="14097" y="23875"/>
                  </a:lnTo>
                  <a:lnTo>
                    <a:pt x="14010" y="23596"/>
                  </a:lnTo>
                  <a:lnTo>
                    <a:pt x="13716" y="22987"/>
                  </a:lnTo>
                  <a:close/>
                </a:path>
                <a:path w="1969134" h="172085">
                  <a:moveTo>
                    <a:pt x="14010" y="23596"/>
                  </a:moveTo>
                  <a:lnTo>
                    <a:pt x="14097" y="23875"/>
                  </a:lnTo>
                  <a:lnTo>
                    <a:pt x="14010" y="23596"/>
                  </a:lnTo>
                  <a:close/>
                </a:path>
                <a:path w="1969134" h="172085">
                  <a:moveTo>
                    <a:pt x="13821" y="22987"/>
                  </a:moveTo>
                  <a:lnTo>
                    <a:pt x="14010" y="23596"/>
                  </a:lnTo>
                  <a:lnTo>
                    <a:pt x="13821" y="22987"/>
                  </a:lnTo>
                  <a:close/>
                </a:path>
                <a:path w="1969134" h="172085">
                  <a:moveTo>
                    <a:pt x="12954" y="20193"/>
                  </a:moveTo>
                  <a:lnTo>
                    <a:pt x="13208" y="21209"/>
                  </a:lnTo>
                  <a:lnTo>
                    <a:pt x="13158" y="20853"/>
                  </a:lnTo>
                  <a:lnTo>
                    <a:pt x="12954" y="20193"/>
                  </a:lnTo>
                  <a:close/>
                </a:path>
                <a:path w="1969134" h="172085">
                  <a:moveTo>
                    <a:pt x="13158" y="20853"/>
                  </a:moveTo>
                  <a:lnTo>
                    <a:pt x="13208" y="21209"/>
                  </a:lnTo>
                  <a:lnTo>
                    <a:pt x="13158" y="20853"/>
                  </a:lnTo>
                  <a:close/>
                </a:path>
                <a:path w="1969134" h="172085">
                  <a:moveTo>
                    <a:pt x="13067" y="20193"/>
                  </a:moveTo>
                  <a:lnTo>
                    <a:pt x="13158" y="20853"/>
                  </a:lnTo>
                  <a:lnTo>
                    <a:pt x="13067" y="20193"/>
                  </a:lnTo>
                  <a:close/>
                </a:path>
                <a:path w="1969134" h="172085">
                  <a:moveTo>
                    <a:pt x="12757" y="17939"/>
                  </a:moveTo>
                  <a:lnTo>
                    <a:pt x="12700" y="18796"/>
                  </a:lnTo>
                  <a:lnTo>
                    <a:pt x="12875" y="18796"/>
                  </a:lnTo>
                  <a:lnTo>
                    <a:pt x="12757" y="17939"/>
                  </a:lnTo>
                  <a:close/>
                </a:path>
                <a:path w="1969134" h="172085">
                  <a:moveTo>
                    <a:pt x="12784" y="17525"/>
                  </a:moveTo>
                  <a:lnTo>
                    <a:pt x="12757" y="17939"/>
                  </a:lnTo>
                  <a:lnTo>
                    <a:pt x="12784" y="17525"/>
                  </a:lnTo>
                  <a:close/>
                </a:path>
                <a:path w="1969134" h="172085">
                  <a:moveTo>
                    <a:pt x="12908" y="15662"/>
                  </a:moveTo>
                  <a:lnTo>
                    <a:pt x="12827" y="16001"/>
                  </a:lnTo>
                  <a:lnTo>
                    <a:pt x="12908" y="15662"/>
                  </a:lnTo>
                  <a:close/>
                </a:path>
                <a:path w="1969134" h="172085">
                  <a:moveTo>
                    <a:pt x="13072" y="14986"/>
                  </a:moveTo>
                  <a:lnTo>
                    <a:pt x="12908" y="15662"/>
                  </a:lnTo>
                  <a:lnTo>
                    <a:pt x="13072" y="14986"/>
                  </a:lnTo>
                  <a:close/>
                </a:path>
                <a:path w="1969134" h="172085">
                  <a:moveTo>
                    <a:pt x="13716" y="12319"/>
                  </a:moveTo>
                  <a:lnTo>
                    <a:pt x="13335" y="13335"/>
                  </a:lnTo>
                  <a:lnTo>
                    <a:pt x="13657" y="12560"/>
                  </a:lnTo>
                  <a:lnTo>
                    <a:pt x="13716" y="12319"/>
                  </a:lnTo>
                  <a:close/>
                </a:path>
                <a:path w="1969134" h="172085">
                  <a:moveTo>
                    <a:pt x="13657" y="12560"/>
                  </a:moveTo>
                  <a:lnTo>
                    <a:pt x="13335" y="13335"/>
                  </a:lnTo>
                  <a:lnTo>
                    <a:pt x="13470" y="13335"/>
                  </a:lnTo>
                  <a:lnTo>
                    <a:pt x="13657" y="12560"/>
                  </a:lnTo>
                  <a:close/>
                </a:path>
                <a:path w="1969134" h="172085">
                  <a:moveTo>
                    <a:pt x="13758" y="12319"/>
                  </a:moveTo>
                  <a:lnTo>
                    <a:pt x="13657" y="12560"/>
                  </a:lnTo>
                  <a:lnTo>
                    <a:pt x="13758" y="12319"/>
                  </a:lnTo>
                  <a:close/>
                </a:path>
                <a:path w="1969134" h="172085">
                  <a:moveTo>
                    <a:pt x="61595" y="57912"/>
                  </a:moveTo>
                  <a:lnTo>
                    <a:pt x="56642" y="69596"/>
                  </a:lnTo>
                  <a:lnTo>
                    <a:pt x="59690" y="70865"/>
                  </a:lnTo>
                  <a:lnTo>
                    <a:pt x="68453" y="74295"/>
                  </a:lnTo>
                  <a:lnTo>
                    <a:pt x="87375" y="81025"/>
                  </a:lnTo>
                  <a:lnTo>
                    <a:pt x="105156" y="86487"/>
                  </a:lnTo>
                  <a:lnTo>
                    <a:pt x="108966" y="74422"/>
                  </a:lnTo>
                  <a:lnTo>
                    <a:pt x="91694" y="69087"/>
                  </a:lnTo>
                  <a:lnTo>
                    <a:pt x="73025" y="62484"/>
                  </a:lnTo>
                  <a:lnTo>
                    <a:pt x="64643" y="59182"/>
                  </a:lnTo>
                  <a:lnTo>
                    <a:pt x="61595" y="57912"/>
                  </a:lnTo>
                  <a:close/>
                </a:path>
                <a:path w="1969134" h="172085">
                  <a:moveTo>
                    <a:pt x="145415" y="84200"/>
                  </a:moveTo>
                  <a:lnTo>
                    <a:pt x="142367" y="96520"/>
                  </a:lnTo>
                  <a:lnTo>
                    <a:pt x="157480" y="100203"/>
                  </a:lnTo>
                  <a:lnTo>
                    <a:pt x="184912" y="106172"/>
                  </a:lnTo>
                  <a:lnTo>
                    <a:pt x="192150" y="107568"/>
                  </a:lnTo>
                  <a:lnTo>
                    <a:pt x="194691" y="95123"/>
                  </a:lnTo>
                  <a:lnTo>
                    <a:pt x="187706" y="93725"/>
                  </a:lnTo>
                  <a:lnTo>
                    <a:pt x="160528" y="87884"/>
                  </a:lnTo>
                  <a:lnTo>
                    <a:pt x="145415" y="84200"/>
                  </a:lnTo>
                  <a:close/>
                </a:path>
                <a:path w="1969134" h="172085">
                  <a:moveTo>
                    <a:pt x="232029" y="102235"/>
                  </a:moveTo>
                  <a:lnTo>
                    <a:pt x="229743" y="114808"/>
                  </a:lnTo>
                  <a:lnTo>
                    <a:pt x="245618" y="117602"/>
                  </a:lnTo>
                  <a:lnTo>
                    <a:pt x="278892" y="123062"/>
                  </a:lnTo>
                  <a:lnTo>
                    <a:pt x="280035" y="123190"/>
                  </a:lnTo>
                  <a:lnTo>
                    <a:pt x="281940" y="110617"/>
                  </a:lnTo>
                  <a:lnTo>
                    <a:pt x="280797" y="110490"/>
                  </a:lnTo>
                  <a:lnTo>
                    <a:pt x="247904" y="105156"/>
                  </a:lnTo>
                  <a:lnTo>
                    <a:pt x="232029" y="102235"/>
                  </a:lnTo>
                  <a:close/>
                </a:path>
                <a:path w="1969134" h="172085">
                  <a:moveTo>
                    <a:pt x="319532" y="116078"/>
                  </a:moveTo>
                  <a:lnTo>
                    <a:pt x="317881" y="128650"/>
                  </a:lnTo>
                  <a:lnTo>
                    <a:pt x="350393" y="133096"/>
                  </a:lnTo>
                  <a:lnTo>
                    <a:pt x="368300" y="135255"/>
                  </a:lnTo>
                  <a:lnTo>
                    <a:pt x="369824" y="122555"/>
                  </a:lnTo>
                  <a:lnTo>
                    <a:pt x="319532" y="116078"/>
                  </a:lnTo>
                  <a:close/>
                </a:path>
                <a:path w="1969134" h="172085">
                  <a:moveTo>
                    <a:pt x="407543" y="127000"/>
                  </a:moveTo>
                  <a:lnTo>
                    <a:pt x="406146" y="139573"/>
                  </a:lnTo>
                  <a:lnTo>
                    <a:pt x="428879" y="142112"/>
                  </a:lnTo>
                  <a:lnTo>
                    <a:pt x="456819" y="144906"/>
                  </a:lnTo>
                  <a:lnTo>
                    <a:pt x="458089" y="132334"/>
                  </a:lnTo>
                  <a:lnTo>
                    <a:pt x="430275" y="129540"/>
                  </a:lnTo>
                  <a:lnTo>
                    <a:pt x="407543" y="127000"/>
                  </a:lnTo>
                  <a:close/>
                </a:path>
                <a:path w="1969134" h="172085">
                  <a:moveTo>
                    <a:pt x="495935" y="135762"/>
                  </a:moveTo>
                  <a:lnTo>
                    <a:pt x="494792" y="148462"/>
                  </a:lnTo>
                  <a:lnTo>
                    <a:pt x="545465" y="152781"/>
                  </a:lnTo>
                  <a:lnTo>
                    <a:pt x="546481" y="140081"/>
                  </a:lnTo>
                  <a:lnTo>
                    <a:pt x="495935" y="135762"/>
                  </a:lnTo>
                  <a:close/>
                </a:path>
                <a:path w="1969134" h="172085">
                  <a:moveTo>
                    <a:pt x="584454" y="142875"/>
                  </a:moveTo>
                  <a:lnTo>
                    <a:pt x="583565" y="155575"/>
                  </a:lnTo>
                  <a:lnTo>
                    <a:pt x="634238" y="158877"/>
                  </a:lnTo>
                  <a:lnTo>
                    <a:pt x="635000" y="146177"/>
                  </a:lnTo>
                  <a:lnTo>
                    <a:pt x="584454" y="142875"/>
                  </a:lnTo>
                  <a:close/>
                </a:path>
                <a:path w="1969134" h="172085">
                  <a:moveTo>
                    <a:pt x="672973" y="148462"/>
                  </a:moveTo>
                  <a:lnTo>
                    <a:pt x="672338" y="161162"/>
                  </a:lnTo>
                  <a:lnTo>
                    <a:pt x="723138" y="163703"/>
                  </a:lnTo>
                  <a:lnTo>
                    <a:pt x="723773" y="151003"/>
                  </a:lnTo>
                  <a:lnTo>
                    <a:pt x="700151" y="149987"/>
                  </a:lnTo>
                  <a:lnTo>
                    <a:pt x="672973" y="148462"/>
                  </a:lnTo>
                  <a:close/>
                </a:path>
                <a:path w="1969134" h="172085">
                  <a:moveTo>
                    <a:pt x="761746" y="152781"/>
                  </a:moveTo>
                  <a:lnTo>
                    <a:pt x="761238" y="165481"/>
                  </a:lnTo>
                  <a:lnTo>
                    <a:pt x="812038" y="167259"/>
                  </a:lnTo>
                  <a:lnTo>
                    <a:pt x="812419" y="154559"/>
                  </a:lnTo>
                  <a:lnTo>
                    <a:pt x="761746" y="152781"/>
                  </a:lnTo>
                  <a:close/>
                </a:path>
                <a:path w="1969134" h="172085">
                  <a:moveTo>
                    <a:pt x="850519" y="155829"/>
                  </a:moveTo>
                  <a:lnTo>
                    <a:pt x="850138" y="168529"/>
                  </a:lnTo>
                  <a:lnTo>
                    <a:pt x="851916" y="168656"/>
                  </a:lnTo>
                  <a:lnTo>
                    <a:pt x="900938" y="169799"/>
                  </a:lnTo>
                  <a:lnTo>
                    <a:pt x="901319" y="157099"/>
                  </a:lnTo>
                  <a:lnTo>
                    <a:pt x="852297" y="155956"/>
                  </a:lnTo>
                  <a:lnTo>
                    <a:pt x="850519" y="155829"/>
                  </a:lnTo>
                  <a:close/>
                </a:path>
                <a:path w="1969134" h="172085">
                  <a:moveTo>
                    <a:pt x="939292" y="157734"/>
                  </a:moveTo>
                  <a:lnTo>
                    <a:pt x="939038" y="170434"/>
                  </a:lnTo>
                  <a:lnTo>
                    <a:pt x="958723" y="170815"/>
                  </a:lnTo>
                  <a:lnTo>
                    <a:pt x="989965" y="171069"/>
                  </a:lnTo>
                  <a:lnTo>
                    <a:pt x="990092" y="158369"/>
                  </a:lnTo>
                  <a:lnTo>
                    <a:pt x="958850" y="158115"/>
                  </a:lnTo>
                  <a:lnTo>
                    <a:pt x="939292" y="157734"/>
                  </a:lnTo>
                  <a:close/>
                </a:path>
                <a:path w="1969134" h="172085">
                  <a:moveTo>
                    <a:pt x="1028192" y="158750"/>
                  </a:moveTo>
                  <a:lnTo>
                    <a:pt x="1028065" y="171450"/>
                  </a:lnTo>
                  <a:lnTo>
                    <a:pt x="1035430" y="171577"/>
                  </a:lnTo>
                  <a:lnTo>
                    <a:pt x="1078865" y="171577"/>
                  </a:lnTo>
                  <a:lnTo>
                    <a:pt x="1078865" y="158877"/>
                  </a:lnTo>
                  <a:lnTo>
                    <a:pt x="1035558" y="158877"/>
                  </a:lnTo>
                  <a:lnTo>
                    <a:pt x="1028192" y="158750"/>
                  </a:lnTo>
                  <a:close/>
                </a:path>
                <a:path w="1969134" h="172085">
                  <a:moveTo>
                    <a:pt x="1167765" y="158115"/>
                  </a:moveTo>
                  <a:lnTo>
                    <a:pt x="1116965" y="158750"/>
                  </a:lnTo>
                  <a:lnTo>
                    <a:pt x="1117092" y="171450"/>
                  </a:lnTo>
                  <a:lnTo>
                    <a:pt x="1167892" y="170815"/>
                  </a:lnTo>
                  <a:lnTo>
                    <a:pt x="1167765" y="158115"/>
                  </a:lnTo>
                  <a:close/>
                </a:path>
                <a:path w="1969134" h="172085">
                  <a:moveTo>
                    <a:pt x="1256538" y="156337"/>
                  </a:moveTo>
                  <a:lnTo>
                    <a:pt x="1205738" y="157480"/>
                  </a:lnTo>
                  <a:lnTo>
                    <a:pt x="1205992" y="170053"/>
                  </a:lnTo>
                  <a:lnTo>
                    <a:pt x="1256792" y="169037"/>
                  </a:lnTo>
                  <a:lnTo>
                    <a:pt x="1256538" y="156337"/>
                  </a:lnTo>
                  <a:close/>
                </a:path>
                <a:path w="1969134" h="172085">
                  <a:moveTo>
                    <a:pt x="1345311" y="153416"/>
                  </a:moveTo>
                  <a:lnTo>
                    <a:pt x="1294511" y="155194"/>
                  </a:lnTo>
                  <a:lnTo>
                    <a:pt x="1295019" y="167894"/>
                  </a:lnTo>
                  <a:lnTo>
                    <a:pt x="1332102" y="166624"/>
                  </a:lnTo>
                  <a:lnTo>
                    <a:pt x="1345819" y="165989"/>
                  </a:lnTo>
                  <a:lnTo>
                    <a:pt x="1345311" y="153416"/>
                  </a:lnTo>
                  <a:close/>
                </a:path>
                <a:path w="1969134" h="172085">
                  <a:moveTo>
                    <a:pt x="1433956" y="149225"/>
                  </a:moveTo>
                  <a:lnTo>
                    <a:pt x="1402461" y="151003"/>
                  </a:lnTo>
                  <a:lnTo>
                    <a:pt x="1383284" y="151765"/>
                  </a:lnTo>
                  <a:lnTo>
                    <a:pt x="1383792" y="164465"/>
                  </a:lnTo>
                  <a:lnTo>
                    <a:pt x="1402969" y="163703"/>
                  </a:lnTo>
                  <a:lnTo>
                    <a:pt x="1434719" y="161925"/>
                  </a:lnTo>
                  <a:lnTo>
                    <a:pt x="1433956" y="149225"/>
                  </a:lnTo>
                  <a:close/>
                </a:path>
                <a:path w="1969134" h="172085">
                  <a:moveTo>
                    <a:pt x="1522602" y="144018"/>
                  </a:moveTo>
                  <a:lnTo>
                    <a:pt x="1471929" y="147193"/>
                  </a:lnTo>
                  <a:lnTo>
                    <a:pt x="1472819" y="159893"/>
                  </a:lnTo>
                  <a:lnTo>
                    <a:pt x="1505839" y="157861"/>
                  </a:lnTo>
                  <a:lnTo>
                    <a:pt x="1523492" y="156591"/>
                  </a:lnTo>
                  <a:lnTo>
                    <a:pt x="1522602" y="144018"/>
                  </a:lnTo>
                  <a:close/>
                </a:path>
                <a:path w="1969134" h="172085">
                  <a:moveTo>
                    <a:pt x="1611122" y="137160"/>
                  </a:moveTo>
                  <a:lnTo>
                    <a:pt x="1602613" y="137922"/>
                  </a:lnTo>
                  <a:lnTo>
                    <a:pt x="1560576" y="141224"/>
                  </a:lnTo>
                  <a:lnTo>
                    <a:pt x="1561592" y="153924"/>
                  </a:lnTo>
                  <a:lnTo>
                    <a:pt x="1612265" y="149860"/>
                  </a:lnTo>
                  <a:lnTo>
                    <a:pt x="1611122" y="137160"/>
                  </a:lnTo>
                  <a:close/>
                </a:path>
                <a:path w="1969134" h="172085">
                  <a:moveTo>
                    <a:pt x="1699514" y="128778"/>
                  </a:moveTo>
                  <a:lnTo>
                    <a:pt x="1664462" y="132334"/>
                  </a:lnTo>
                  <a:lnTo>
                    <a:pt x="1649095" y="133731"/>
                  </a:lnTo>
                  <a:lnTo>
                    <a:pt x="1650238" y="146431"/>
                  </a:lnTo>
                  <a:lnTo>
                    <a:pt x="1665604" y="145034"/>
                  </a:lnTo>
                  <a:lnTo>
                    <a:pt x="1700911" y="141350"/>
                  </a:lnTo>
                  <a:lnTo>
                    <a:pt x="1699514" y="128778"/>
                  </a:lnTo>
                  <a:close/>
                </a:path>
                <a:path w="1969134" h="172085">
                  <a:moveTo>
                    <a:pt x="1787652" y="118237"/>
                  </a:moveTo>
                  <a:lnTo>
                    <a:pt x="1737360" y="124460"/>
                  </a:lnTo>
                  <a:lnTo>
                    <a:pt x="1738756" y="137033"/>
                  </a:lnTo>
                  <a:lnTo>
                    <a:pt x="1753489" y="135381"/>
                  </a:lnTo>
                  <a:lnTo>
                    <a:pt x="1781048" y="131953"/>
                  </a:lnTo>
                  <a:lnTo>
                    <a:pt x="1789302" y="130810"/>
                  </a:lnTo>
                  <a:lnTo>
                    <a:pt x="1787652" y="118237"/>
                  </a:lnTo>
                  <a:close/>
                </a:path>
                <a:path w="1969134" h="172085">
                  <a:moveTo>
                    <a:pt x="1875281" y="105029"/>
                  </a:moveTo>
                  <a:lnTo>
                    <a:pt x="1832228" y="111887"/>
                  </a:lnTo>
                  <a:lnTo>
                    <a:pt x="1825244" y="112903"/>
                  </a:lnTo>
                  <a:lnTo>
                    <a:pt x="1827149" y="125475"/>
                  </a:lnTo>
                  <a:lnTo>
                    <a:pt x="1859026" y="120523"/>
                  </a:lnTo>
                  <a:lnTo>
                    <a:pt x="1877441" y="117475"/>
                  </a:lnTo>
                  <a:lnTo>
                    <a:pt x="1875281" y="105029"/>
                  </a:lnTo>
                  <a:close/>
                </a:path>
                <a:path w="1969134" h="172085">
                  <a:moveTo>
                    <a:pt x="1886458" y="70865"/>
                  </a:moveTo>
                  <a:lnTo>
                    <a:pt x="1901825" y="145415"/>
                  </a:lnTo>
                  <a:lnTo>
                    <a:pt x="1968753" y="92710"/>
                  </a:lnTo>
                  <a:lnTo>
                    <a:pt x="1886458" y="70865"/>
                  </a:lnTo>
                  <a:close/>
                </a:path>
              </a:pathLst>
            </a:custGeom>
            <a:solidFill>
              <a:srgbClr val="A6A6A6"/>
            </a:solidFill>
          </p:spPr>
          <p:txBody>
            <a:bodyPr wrap="square" lIns="0" tIns="0" rIns="0" bIns="0" rtlCol="0"/>
            <a:lstStyle/>
            <a:p>
              <a:endParaRPr/>
            </a:p>
          </p:txBody>
        </p:sp>
        <p:pic>
          <p:nvPicPr>
            <p:cNvPr id="195" name="object 195"/>
            <p:cNvPicPr/>
            <p:nvPr/>
          </p:nvPicPr>
          <p:blipFill>
            <a:blip r:embed="rId11" cstate="print"/>
            <a:stretch>
              <a:fillRect/>
            </a:stretch>
          </p:blipFill>
          <p:spPr>
            <a:xfrm>
              <a:off x="7860792" y="2781300"/>
              <a:ext cx="173735" cy="173736"/>
            </a:xfrm>
            <a:prstGeom prst="rect">
              <a:avLst/>
            </a:prstGeom>
          </p:spPr>
        </p:pic>
        <p:sp>
          <p:nvSpPr>
            <p:cNvPr id="196" name="object 196"/>
            <p:cNvSpPr/>
            <p:nvPr/>
          </p:nvSpPr>
          <p:spPr>
            <a:xfrm>
              <a:off x="7685405" y="2355849"/>
              <a:ext cx="1206500" cy="1194435"/>
            </a:xfrm>
            <a:custGeom>
              <a:avLst/>
              <a:gdLst/>
              <a:ahLst/>
              <a:cxnLst/>
              <a:rect l="l" t="t" r="r" b="b"/>
              <a:pathLst>
                <a:path w="1206500" h="1194435">
                  <a:moveTo>
                    <a:pt x="142367" y="481584"/>
                  </a:moveTo>
                  <a:lnTo>
                    <a:pt x="124714" y="454914"/>
                  </a:lnTo>
                  <a:lnTo>
                    <a:pt x="95377" y="410591"/>
                  </a:lnTo>
                  <a:lnTo>
                    <a:pt x="80365" y="436549"/>
                  </a:lnTo>
                  <a:lnTo>
                    <a:pt x="48260" y="398399"/>
                  </a:lnTo>
                  <a:lnTo>
                    <a:pt x="29718" y="360172"/>
                  </a:lnTo>
                  <a:lnTo>
                    <a:pt x="17526" y="317119"/>
                  </a:lnTo>
                  <a:lnTo>
                    <a:pt x="12700" y="273558"/>
                  </a:lnTo>
                  <a:lnTo>
                    <a:pt x="12827" y="252095"/>
                  </a:lnTo>
                  <a:lnTo>
                    <a:pt x="17907" y="210439"/>
                  </a:lnTo>
                  <a:lnTo>
                    <a:pt x="28956" y="171323"/>
                  </a:lnTo>
                  <a:lnTo>
                    <a:pt x="45339" y="136017"/>
                  </a:lnTo>
                  <a:lnTo>
                    <a:pt x="79121" y="91948"/>
                  </a:lnTo>
                  <a:lnTo>
                    <a:pt x="122047" y="61976"/>
                  </a:lnTo>
                  <a:lnTo>
                    <a:pt x="138811" y="55372"/>
                  </a:lnTo>
                  <a:lnTo>
                    <a:pt x="134239" y="43561"/>
                  </a:lnTo>
                  <a:lnTo>
                    <a:pt x="85217" y="69850"/>
                  </a:lnTo>
                  <a:lnTo>
                    <a:pt x="57531" y="96520"/>
                  </a:lnTo>
                  <a:lnTo>
                    <a:pt x="34671" y="129159"/>
                  </a:lnTo>
                  <a:lnTo>
                    <a:pt x="17272" y="166497"/>
                  </a:lnTo>
                  <a:lnTo>
                    <a:pt x="5588" y="207391"/>
                  </a:lnTo>
                  <a:lnTo>
                    <a:pt x="127" y="251079"/>
                  </a:lnTo>
                  <a:lnTo>
                    <a:pt x="0" y="273558"/>
                  </a:lnTo>
                  <a:lnTo>
                    <a:pt x="1651" y="296164"/>
                  </a:lnTo>
                  <a:lnTo>
                    <a:pt x="8382" y="334645"/>
                  </a:lnTo>
                  <a:lnTo>
                    <a:pt x="23495" y="378333"/>
                  </a:lnTo>
                  <a:lnTo>
                    <a:pt x="44958" y="416687"/>
                  </a:lnTo>
                  <a:lnTo>
                    <a:pt x="62865" y="438912"/>
                  </a:lnTo>
                  <a:lnTo>
                    <a:pt x="63119" y="439293"/>
                  </a:lnTo>
                  <a:lnTo>
                    <a:pt x="63500" y="439547"/>
                  </a:lnTo>
                  <a:lnTo>
                    <a:pt x="73964" y="447624"/>
                  </a:lnTo>
                  <a:lnTo>
                    <a:pt x="57277" y="476504"/>
                  </a:lnTo>
                  <a:lnTo>
                    <a:pt x="142367" y="481584"/>
                  </a:lnTo>
                  <a:close/>
                </a:path>
                <a:path w="1206500" h="1194435">
                  <a:moveTo>
                    <a:pt x="1205992" y="613918"/>
                  </a:moveTo>
                  <a:lnTo>
                    <a:pt x="1203706" y="568833"/>
                  </a:lnTo>
                  <a:lnTo>
                    <a:pt x="1193292" y="512953"/>
                  </a:lnTo>
                  <a:lnTo>
                    <a:pt x="1176909" y="463169"/>
                  </a:lnTo>
                  <a:lnTo>
                    <a:pt x="1154176" y="415036"/>
                  </a:lnTo>
                  <a:lnTo>
                    <a:pt x="1125220" y="368808"/>
                  </a:lnTo>
                  <a:lnTo>
                    <a:pt x="1090676" y="324739"/>
                  </a:lnTo>
                  <a:lnTo>
                    <a:pt x="1050798" y="282829"/>
                  </a:lnTo>
                  <a:lnTo>
                    <a:pt x="1005713" y="243459"/>
                  </a:lnTo>
                  <a:lnTo>
                    <a:pt x="955802" y="206629"/>
                  </a:lnTo>
                  <a:lnTo>
                    <a:pt x="901573" y="172593"/>
                  </a:lnTo>
                  <a:lnTo>
                    <a:pt x="842899" y="141605"/>
                  </a:lnTo>
                  <a:lnTo>
                    <a:pt x="780288" y="113792"/>
                  </a:lnTo>
                  <a:lnTo>
                    <a:pt x="714248" y="89281"/>
                  </a:lnTo>
                  <a:lnTo>
                    <a:pt x="644652" y="68199"/>
                  </a:lnTo>
                  <a:lnTo>
                    <a:pt x="572135" y="50673"/>
                  </a:lnTo>
                  <a:lnTo>
                    <a:pt x="496951" y="37211"/>
                  </a:lnTo>
                  <a:lnTo>
                    <a:pt x="458216" y="32004"/>
                  </a:lnTo>
                  <a:lnTo>
                    <a:pt x="455371" y="31724"/>
                  </a:lnTo>
                  <a:lnTo>
                    <a:pt x="455485" y="30480"/>
                  </a:lnTo>
                  <a:lnTo>
                    <a:pt x="458343" y="0"/>
                  </a:lnTo>
                  <a:lnTo>
                    <a:pt x="378968" y="30861"/>
                  </a:lnTo>
                  <a:lnTo>
                    <a:pt x="451231" y="75946"/>
                  </a:lnTo>
                  <a:lnTo>
                    <a:pt x="454190" y="44335"/>
                  </a:lnTo>
                  <a:lnTo>
                    <a:pt x="456565" y="44577"/>
                  </a:lnTo>
                  <a:lnTo>
                    <a:pt x="494919" y="49784"/>
                  </a:lnTo>
                  <a:lnTo>
                    <a:pt x="569341" y="63119"/>
                  </a:lnTo>
                  <a:lnTo>
                    <a:pt x="641223" y="80391"/>
                  </a:lnTo>
                  <a:lnTo>
                    <a:pt x="710057" y="101219"/>
                  </a:lnTo>
                  <a:lnTo>
                    <a:pt x="775335" y="125476"/>
                  </a:lnTo>
                  <a:lnTo>
                    <a:pt x="837184" y="153035"/>
                  </a:lnTo>
                  <a:lnTo>
                    <a:pt x="894969" y="183515"/>
                  </a:lnTo>
                  <a:lnTo>
                    <a:pt x="948436" y="217043"/>
                  </a:lnTo>
                  <a:lnTo>
                    <a:pt x="997458" y="253111"/>
                  </a:lnTo>
                  <a:lnTo>
                    <a:pt x="1041781" y="291846"/>
                  </a:lnTo>
                  <a:lnTo>
                    <a:pt x="1080897" y="332867"/>
                  </a:lnTo>
                  <a:lnTo>
                    <a:pt x="1114679" y="375793"/>
                  </a:lnTo>
                  <a:lnTo>
                    <a:pt x="1142746" y="420751"/>
                  </a:lnTo>
                  <a:lnTo>
                    <a:pt x="1164971" y="467487"/>
                  </a:lnTo>
                  <a:lnTo>
                    <a:pt x="1180973" y="515874"/>
                  </a:lnTo>
                  <a:lnTo>
                    <a:pt x="1189101" y="555371"/>
                  </a:lnTo>
                  <a:lnTo>
                    <a:pt x="1193038" y="599059"/>
                  </a:lnTo>
                  <a:lnTo>
                    <a:pt x="1193292" y="613537"/>
                  </a:lnTo>
                  <a:lnTo>
                    <a:pt x="1192911" y="627888"/>
                  </a:lnTo>
                  <a:lnTo>
                    <a:pt x="1185672" y="684657"/>
                  </a:lnTo>
                  <a:lnTo>
                    <a:pt x="1169797" y="740156"/>
                  </a:lnTo>
                  <a:lnTo>
                    <a:pt x="1145667" y="793877"/>
                  </a:lnTo>
                  <a:lnTo>
                    <a:pt x="1113536" y="845566"/>
                  </a:lnTo>
                  <a:lnTo>
                    <a:pt x="1073912" y="894969"/>
                  </a:lnTo>
                  <a:lnTo>
                    <a:pt x="1027049" y="941578"/>
                  </a:lnTo>
                  <a:lnTo>
                    <a:pt x="973455" y="985139"/>
                  </a:lnTo>
                  <a:lnTo>
                    <a:pt x="913384" y="1025398"/>
                  </a:lnTo>
                  <a:lnTo>
                    <a:pt x="847344" y="1061847"/>
                  </a:lnTo>
                  <a:lnTo>
                    <a:pt x="812165" y="1078611"/>
                  </a:lnTo>
                  <a:lnTo>
                    <a:pt x="775589" y="1094359"/>
                  </a:lnTo>
                  <a:lnTo>
                    <a:pt x="737870" y="1109091"/>
                  </a:lnTo>
                  <a:lnTo>
                    <a:pt x="698881" y="1122553"/>
                  </a:lnTo>
                  <a:lnTo>
                    <a:pt x="658622" y="1134745"/>
                  </a:lnTo>
                  <a:lnTo>
                    <a:pt x="617093" y="1145794"/>
                  </a:lnTo>
                  <a:lnTo>
                    <a:pt x="574548" y="1155700"/>
                  </a:lnTo>
                  <a:lnTo>
                    <a:pt x="531114" y="1164209"/>
                  </a:lnTo>
                  <a:lnTo>
                    <a:pt x="486537" y="1171321"/>
                  </a:lnTo>
                  <a:lnTo>
                    <a:pt x="441071" y="1177163"/>
                  </a:lnTo>
                  <a:lnTo>
                    <a:pt x="394462" y="1181481"/>
                  </a:lnTo>
                  <a:lnTo>
                    <a:pt x="395605" y="1194181"/>
                  </a:lnTo>
                  <a:lnTo>
                    <a:pt x="442214" y="1189736"/>
                  </a:lnTo>
                  <a:lnTo>
                    <a:pt x="488188" y="1183906"/>
                  </a:lnTo>
                  <a:lnTo>
                    <a:pt x="533146" y="1176794"/>
                  </a:lnTo>
                  <a:lnTo>
                    <a:pt x="577088" y="1168146"/>
                  </a:lnTo>
                  <a:lnTo>
                    <a:pt x="620014" y="1158240"/>
                  </a:lnTo>
                  <a:lnTo>
                    <a:pt x="661797" y="1147064"/>
                  </a:lnTo>
                  <a:lnTo>
                    <a:pt x="702564" y="1134618"/>
                  </a:lnTo>
                  <a:lnTo>
                    <a:pt x="742061" y="1121029"/>
                  </a:lnTo>
                  <a:lnTo>
                    <a:pt x="780288" y="1106170"/>
                  </a:lnTo>
                  <a:lnTo>
                    <a:pt x="817245" y="1090295"/>
                  </a:lnTo>
                  <a:lnTo>
                    <a:pt x="852805" y="1073404"/>
                  </a:lnTo>
                  <a:lnTo>
                    <a:pt x="886968" y="1055497"/>
                  </a:lnTo>
                  <a:lnTo>
                    <a:pt x="950976" y="1016381"/>
                  </a:lnTo>
                  <a:lnTo>
                    <a:pt x="1008761" y="973709"/>
                  </a:lnTo>
                  <a:lnTo>
                    <a:pt x="1060196" y="927862"/>
                  </a:lnTo>
                  <a:lnTo>
                    <a:pt x="1104392" y="878713"/>
                  </a:lnTo>
                  <a:lnTo>
                    <a:pt x="1141222" y="827024"/>
                  </a:lnTo>
                  <a:lnTo>
                    <a:pt x="1170178" y="772795"/>
                  </a:lnTo>
                  <a:lnTo>
                    <a:pt x="1190879" y="716534"/>
                  </a:lnTo>
                  <a:lnTo>
                    <a:pt x="1202944" y="658495"/>
                  </a:lnTo>
                  <a:lnTo>
                    <a:pt x="1205611" y="628777"/>
                  </a:lnTo>
                  <a:lnTo>
                    <a:pt x="1205992" y="613918"/>
                  </a:lnTo>
                  <a:close/>
                </a:path>
              </a:pathLst>
            </a:custGeom>
            <a:solidFill>
              <a:srgbClr val="A6A6A6"/>
            </a:solidFill>
          </p:spPr>
          <p:txBody>
            <a:bodyPr wrap="square" lIns="0" tIns="0" rIns="0" bIns="0" rtlCol="0"/>
            <a:lstStyle/>
            <a:p>
              <a:endParaRPr/>
            </a:p>
          </p:txBody>
        </p:sp>
      </p:grpSp>
      <p:sp>
        <p:nvSpPr>
          <p:cNvPr id="197" name="object 197"/>
          <p:cNvSpPr txBox="1"/>
          <p:nvPr/>
        </p:nvSpPr>
        <p:spPr>
          <a:xfrm>
            <a:off x="9612630" y="2987803"/>
            <a:ext cx="635000" cy="105157"/>
          </a:xfrm>
          <a:prstGeom prst="rect">
            <a:avLst/>
          </a:prstGeom>
        </p:spPr>
        <p:txBody>
          <a:bodyPr vert="horz" wrap="square" lIns="0" tIns="12700" rIns="0" bIns="0" rtlCol="0">
            <a:spAutoFit/>
          </a:bodyPr>
          <a:lstStyle/>
          <a:p>
            <a:pPr marL="12700">
              <a:spcBef>
                <a:spcPts val="100"/>
              </a:spcBef>
            </a:pPr>
            <a:r>
              <a:rPr sz="600" dirty="0">
                <a:latin typeface="ＭＳ ゴシック"/>
                <a:cs typeface="ＭＳ ゴシック"/>
              </a:rPr>
              <a:t>※</a:t>
            </a:r>
            <a:r>
              <a:rPr sz="600" spc="-10" dirty="0">
                <a:latin typeface="メイリオ"/>
                <a:cs typeface="メイリオ"/>
              </a:rPr>
              <a:t>自社手配の場合</a:t>
            </a:r>
            <a:endParaRPr sz="600">
              <a:latin typeface="メイリオ"/>
              <a:cs typeface="メイリオ"/>
            </a:endParaRPr>
          </a:p>
        </p:txBody>
      </p:sp>
      <p:sp>
        <p:nvSpPr>
          <p:cNvPr id="198" name="object 198"/>
          <p:cNvSpPr txBox="1"/>
          <p:nvPr/>
        </p:nvSpPr>
        <p:spPr>
          <a:xfrm>
            <a:off x="8764269" y="2608835"/>
            <a:ext cx="406400" cy="105157"/>
          </a:xfrm>
          <a:prstGeom prst="rect">
            <a:avLst/>
          </a:prstGeom>
        </p:spPr>
        <p:txBody>
          <a:bodyPr vert="horz" wrap="square" lIns="0" tIns="12700" rIns="0" bIns="0" rtlCol="0">
            <a:spAutoFit/>
          </a:bodyPr>
          <a:lstStyle/>
          <a:p>
            <a:pPr marL="12700">
              <a:spcBef>
                <a:spcPts val="100"/>
              </a:spcBef>
            </a:pPr>
            <a:r>
              <a:rPr sz="600" spc="-10" dirty="0">
                <a:latin typeface="メイリオ"/>
                <a:cs typeface="メイリオ"/>
              </a:rPr>
              <a:t>手配の場合</a:t>
            </a:r>
            <a:endParaRPr sz="600">
              <a:latin typeface="メイリオ"/>
              <a:cs typeface="メイリオ"/>
            </a:endParaRPr>
          </a:p>
        </p:txBody>
      </p:sp>
      <p:grpSp>
        <p:nvGrpSpPr>
          <p:cNvPr id="199" name="object 199"/>
          <p:cNvGrpSpPr/>
          <p:nvPr/>
        </p:nvGrpSpPr>
        <p:grpSpPr>
          <a:xfrm>
            <a:off x="7867208" y="3816096"/>
            <a:ext cx="2548255" cy="1891664"/>
            <a:chOff x="6343207" y="3816096"/>
            <a:chExt cx="2548255" cy="1891664"/>
          </a:xfrm>
        </p:grpSpPr>
        <p:pic>
          <p:nvPicPr>
            <p:cNvPr id="200" name="object 200"/>
            <p:cNvPicPr/>
            <p:nvPr/>
          </p:nvPicPr>
          <p:blipFill>
            <a:blip r:embed="rId42" cstate="print"/>
            <a:stretch>
              <a:fillRect/>
            </a:stretch>
          </p:blipFill>
          <p:spPr>
            <a:xfrm>
              <a:off x="6343207" y="5396484"/>
              <a:ext cx="225233" cy="310896"/>
            </a:xfrm>
            <a:prstGeom prst="rect">
              <a:avLst/>
            </a:prstGeom>
          </p:spPr>
        </p:pic>
        <p:pic>
          <p:nvPicPr>
            <p:cNvPr id="201" name="object 201"/>
            <p:cNvPicPr/>
            <p:nvPr/>
          </p:nvPicPr>
          <p:blipFill>
            <a:blip r:embed="rId43" cstate="print"/>
            <a:stretch>
              <a:fillRect/>
            </a:stretch>
          </p:blipFill>
          <p:spPr>
            <a:xfrm>
              <a:off x="6459075" y="5332646"/>
              <a:ext cx="248955" cy="249593"/>
            </a:xfrm>
            <a:prstGeom prst="rect">
              <a:avLst/>
            </a:prstGeom>
          </p:spPr>
        </p:pic>
        <p:pic>
          <p:nvPicPr>
            <p:cNvPr id="202" name="object 202"/>
            <p:cNvPicPr/>
            <p:nvPr/>
          </p:nvPicPr>
          <p:blipFill>
            <a:blip r:embed="rId11" cstate="print"/>
            <a:stretch>
              <a:fillRect/>
            </a:stretch>
          </p:blipFill>
          <p:spPr>
            <a:xfrm>
              <a:off x="7860791" y="5087112"/>
              <a:ext cx="173735" cy="173735"/>
            </a:xfrm>
            <a:prstGeom prst="rect">
              <a:avLst/>
            </a:prstGeom>
          </p:spPr>
        </p:pic>
        <p:sp>
          <p:nvSpPr>
            <p:cNvPr id="203" name="object 203"/>
            <p:cNvSpPr/>
            <p:nvPr/>
          </p:nvSpPr>
          <p:spPr>
            <a:xfrm>
              <a:off x="6702933" y="3889121"/>
              <a:ext cx="2188845" cy="1571625"/>
            </a:xfrm>
            <a:custGeom>
              <a:avLst/>
              <a:gdLst/>
              <a:ahLst/>
              <a:cxnLst/>
              <a:rect l="l" t="t" r="r" b="b"/>
              <a:pathLst>
                <a:path w="2188845" h="1571625">
                  <a:moveTo>
                    <a:pt x="50927" y="1570863"/>
                  </a:moveTo>
                  <a:lnTo>
                    <a:pt x="50800" y="1558163"/>
                  </a:lnTo>
                  <a:lnTo>
                    <a:pt x="0" y="1558798"/>
                  </a:lnTo>
                  <a:lnTo>
                    <a:pt x="127" y="1571498"/>
                  </a:lnTo>
                  <a:lnTo>
                    <a:pt x="50927" y="1570863"/>
                  </a:lnTo>
                  <a:close/>
                </a:path>
                <a:path w="2188845" h="1571625">
                  <a:moveTo>
                    <a:pt x="139954" y="1568704"/>
                  </a:moveTo>
                  <a:lnTo>
                    <a:pt x="139573" y="1556004"/>
                  </a:lnTo>
                  <a:lnTo>
                    <a:pt x="88900" y="1557401"/>
                  </a:lnTo>
                  <a:lnTo>
                    <a:pt x="89154" y="1570101"/>
                  </a:lnTo>
                  <a:lnTo>
                    <a:pt x="139954" y="1568704"/>
                  </a:lnTo>
                  <a:close/>
                </a:path>
                <a:path w="2188845" h="1571625">
                  <a:moveTo>
                    <a:pt x="228854" y="1565402"/>
                  </a:moveTo>
                  <a:lnTo>
                    <a:pt x="228346" y="1552702"/>
                  </a:lnTo>
                  <a:lnTo>
                    <a:pt x="209804" y="1553591"/>
                  </a:lnTo>
                  <a:lnTo>
                    <a:pt x="177546" y="1554734"/>
                  </a:lnTo>
                  <a:lnTo>
                    <a:pt x="178054" y="1567434"/>
                  </a:lnTo>
                  <a:lnTo>
                    <a:pt x="210312" y="1566291"/>
                  </a:lnTo>
                  <a:lnTo>
                    <a:pt x="228854" y="1565402"/>
                  </a:lnTo>
                  <a:close/>
                </a:path>
                <a:path w="2188845" h="1571625">
                  <a:moveTo>
                    <a:pt x="317754" y="1560703"/>
                  </a:moveTo>
                  <a:lnTo>
                    <a:pt x="316992" y="1548003"/>
                  </a:lnTo>
                  <a:lnTo>
                    <a:pt x="310261" y="1548511"/>
                  </a:lnTo>
                  <a:lnTo>
                    <a:pt x="266319" y="1550924"/>
                  </a:lnTo>
                  <a:lnTo>
                    <a:pt x="266954" y="1563624"/>
                  </a:lnTo>
                  <a:lnTo>
                    <a:pt x="317754" y="1560703"/>
                  </a:lnTo>
                  <a:close/>
                </a:path>
                <a:path w="2188845" h="1571625">
                  <a:moveTo>
                    <a:pt x="406527" y="1554607"/>
                  </a:moveTo>
                  <a:lnTo>
                    <a:pt x="405638" y="1541907"/>
                  </a:lnTo>
                  <a:lnTo>
                    <a:pt x="359156" y="1545336"/>
                  </a:lnTo>
                  <a:lnTo>
                    <a:pt x="354965" y="1545590"/>
                  </a:lnTo>
                  <a:lnTo>
                    <a:pt x="355854" y="1558290"/>
                  </a:lnTo>
                  <a:lnTo>
                    <a:pt x="359918" y="1558036"/>
                  </a:lnTo>
                  <a:lnTo>
                    <a:pt x="406527" y="1554607"/>
                  </a:lnTo>
                  <a:close/>
                </a:path>
                <a:path w="2188845" h="1571625">
                  <a:moveTo>
                    <a:pt x="495173" y="1546733"/>
                  </a:moveTo>
                  <a:lnTo>
                    <a:pt x="494030" y="1534033"/>
                  </a:lnTo>
                  <a:lnTo>
                    <a:pt x="454152" y="1537843"/>
                  </a:lnTo>
                  <a:lnTo>
                    <a:pt x="443484" y="1538732"/>
                  </a:lnTo>
                  <a:lnTo>
                    <a:pt x="444627" y="1551305"/>
                  </a:lnTo>
                  <a:lnTo>
                    <a:pt x="495173" y="1546733"/>
                  </a:lnTo>
                  <a:close/>
                </a:path>
                <a:path w="2188845" h="1571625">
                  <a:moveTo>
                    <a:pt x="583692" y="1537208"/>
                  </a:moveTo>
                  <a:lnTo>
                    <a:pt x="582295" y="1524635"/>
                  </a:lnTo>
                  <a:lnTo>
                    <a:pt x="531876" y="1530350"/>
                  </a:lnTo>
                  <a:lnTo>
                    <a:pt x="533146" y="1542923"/>
                  </a:lnTo>
                  <a:lnTo>
                    <a:pt x="546227" y="1541653"/>
                  </a:lnTo>
                  <a:lnTo>
                    <a:pt x="583692" y="1537208"/>
                  </a:lnTo>
                  <a:close/>
                </a:path>
                <a:path w="2188845" h="1571625">
                  <a:moveTo>
                    <a:pt x="672084" y="1525778"/>
                  </a:moveTo>
                  <a:lnTo>
                    <a:pt x="670306" y="1513205"/>
                  </a:lnTo>
                  <a:lnTo>
                    <a:pt x="631190" y="1518539"/>
                  </a:lnTo>
                  <a:lnTo>
                    <a:pt x="620014" y="1519936"/>
                  </a:lnTo>
                  <a:lnTo>
                    <a:pt x="621665" y="1532636"/>
                  </a:lnTo>
                  <a:lnTo>
                    <a:pt x="632714" y="1531239"/>
                  </a:lnTo>
                  <a:lnTo>
                    <a:pt x="672084" y="1525778"/>
                  </a:lnTo>
                  <a:close/>
                </a:path>
                <a:path w="2188845" h="1571625">
                  <a:moveTo>
                    <a:pt x="760095" y="1511935"/>
                  </a:moveTo>
                  <a:lnTo>
                    <a:pt x="757936" y="1499362"/>
                  </a:lnTo>
                  <a:lnTo>
                    <a:pt x="750951" y="1500632"/>
                  </a:lnTo>
                  <a:lnTo>
                    <a:pt x="712343" y="1506982"/>
                  </a:lnTo>
                  <a:lnTo>
                    <a:pt x="707898" y="1507617"/>
                  </a:lnTo>
                  <a:lnTo>
                    <a:pt x="709803" y="1520190"/>
                  </a:lnTo>
                  <a:lnTo>
                    <a:pt x="714248" y="1519555"/>
                  </a:lnTo>
                  <a:lnTo>
                    <a:pt x="752983" y="1513205"/>
                  </a:lnTo>
                  <a:lnTo>
                    <a:pt x="760095" y="1511935"/>
                  </a:lnTo>
                  <a:close/>
                </a:path>
                <a:path w="2188845" h="1571625">
                  <a:moveTo>
                    <a:pt x="847598" y="1495171"/>
                  </a:moveTo>
                  <a:lnTo>
                    <a:pt x="844931" y="1482725"/>
                  </a:lnTo>
                  <a:lnTo>
                    <a:pt x="823849" y="1487170"/>
                  </a:lnTo>
                  <a:lnTo>
                    <a:pt x="795274" y="1492631"/>
                  </a:lnTo>
                  <a:lnTo>
                    <a:pt x="797687" y="1505204"/>
                  </a:lnTo>
                  <a:lnTo>
                    <a:pt x="826262" y="1499616"/>
                  </a:lnTo>
                  <a:lnTo>
                    <a:pt x="847598" y="1495171"/>
                  </a:lnTo>
                  <a:close/>
                </a:path>
                <a:path w="2188845" h="1571625">
                  <a:moveTo>
                    <a:pt x="934466" y="1474470"/>
                  </a:moveTo>
                  <a:lnTo>
                    <a:pt x="931037" y="1462278"/>
                  </a:lnTo>
                  <a:lnTo>
                    <a:pt x="921512" y="1464818"/>
                  </a:lnTo>
                  <a:lnTo>
                    <a:pt x="890651" y="1472565"/>
                  </a:lnTo>
                  <a:lnTo>
                    <a:pt x="882015" y="1474470"/>
                  </a:lnTo>
                  <a:lnTo>
                    <a:pt x="884936" y="1486789"/>
                  </a:lnTo>
                  <a:lnTo>
                    <a:pt x="893445" y="1484884"/>
                  </a:lnTo>
                  <a:lnTo>
                    <a:pt x="924560" y="1477137"/>
                  </a:lnTo>
                  <a:lnTo>
                    <a:pt x="934466" y="1474470"/>
                  </a:lnTo>
                  <a:close/>
                </a:path>
                <a:path w="2188845" h="1571625">
                  <a:moveTo>
                    <a:pt x="1019810" y="1447927"/>
                  </a:moveTo>
                  <a:lnTo>
                    <a:pt x="1015492" y="1435989"/>
                  </a:lnTo>
                  <a:lnTo>
                    <a:pt x="1004062" y="1440180"/>
                  </a:lnTo>
                  <a:lnTo>
                    <a:pt x="978281" y="1448562"/>
                  </a:lnTo>
                  <a:lnTo>
                    <a:pt x="967613" y="1451864"/>
                  </a:lnTo>
                  <a:lnTo>
                    <a:pt x="971169" y="1463929"/>
                  </a:lnTo>
                  <a:lnTo>
                    <a:pt x="981964" y="1460754"/>
                  </a:lnTo>
                  <a:lnTo>
                    <a:pt x="1007999" y="1452245"/>
                  </a:lnTo>
                  <a:lnTo>
                    <a:pt x="1019810" y="1447927"/>
                  </a:lnTo>
                  <a:close/>
                </a:path>
                <a:path w="2188845" h="1571625">
                  <a:moveTo>
                    <a:pt x="1142365" y="1370584"/>
                  </a:moveTo>
                  <a:lnTo>
                    <a:pt x="1058291" y="1384173"/>
                  </a:lnTo>
                  <a:lnTo>
                    <a:pt x="1076426" y="1409344"/>
                  </a:lnTo>
                  <a:lnTo>
                    <a:pt x="1069848" y="1413510"/>
                  </a:lnTo>
                  <a:lnTo>
                    <a:pt x="1050417" y="1422273"/>
                  </a:lnTo>
                  <a:lnTo>
                    <a:pt x="1055751" y="1433830"/>
                  </a:lnTo>
                  <a:lnTo>
                    <a:pt x="1075055" y="1425194"/>
                  </a:lnTo>
                  <a:lnTo>
                    <a:pt x="1083830" y="1419618"/>
                  </a:lnTo>
                  <a:lnTo>
                    <a:pt x="1102868" y="1446022"/>
                  </a:lnTo>
                  <a:lnTo>
                    <a:pt x="1125740" y="1402334"/>
                  </a:lnTo>
                  <a:lnTo>
                    <a:pt x="1142365" y="1370584"/>
                  </a:lnTo>
                  <a:close/>
                </a:path>
                <a:path w="2188845" h="1571625">
                  <a:moveTo>
                    <a:pt x="2188451" y="649351"/>
                  </a:moveTo>
                  <a:lnTo>
                    <a:pt x="2185416" y="601218"/>
                  </a:lnTo>
                  <a:lnTo>
                    <a:pt x="2174621" y="541909"/>
                  </a:lnTo>
                  <a:lnTo>
                    <a:pt x="2157730" y="489331"/>
                  </a:lnTo>
                  <a:lnTo>
                    <a:pt x="2134743" y="438531"/>
                  </a:lnTo>
                  <a:lnTo>
                    <a:pt x="2105914" y="389636"/>
                  </a:lnTo>
                  <a:lnTo>
                    <a:pt x="2071497" y="343027"/>
                  </a:lnTo>
                  <a:lnTo>
                    <a:pt x="2031873" y="298831"/>
                  </a:lnTo>
                  <a:lnTo>
                    <a:pt x="1987169" y="257048"/>
                  </a:lnTo>
                  <a:lnTo>
                    <a:pt x="1937766" y="218186"/>
                  </a:lnTo>
                  <a:lnTo>
                    <a:pt x="1884045" y="181991"/>
                  </a:lnTo>
                  <a:lnTo>
                    <a:pt x="1826133" y="149098"/>
                  </a:lnTo>
                  <a:lnTo>
                    <a:pt x="1764411" y="119507"/>
                  </a:lnTo>
                  <a:lnTo>
                    <a:pt x="1699133" y="93345"/>
                  </a:lnTo>
                  <a:lnTo>
                    <a:pt x="1630553" y="70866"/>
                  </a:lnTo>
                  <a:lnTo>
                    <a:pt x="1559052" y="52197"/>
                  </a:lnTo>
                  <a:lnTo>
                    <a:pt x="1484757" y="37592"/>
                  </a:lnTo>
                  <a:lnTo>
                    <a:pt x="1446657" y="31877"/>
                  </a:lnTo>
                  <a:lnTo>
                    <a:pt x="1444701" y="31661"/>
                  </a:lnTo>
                  <a:lnTo>
                    <a:pt x="1444853" y="30226"/>
                  </a:lnTo>
                  <a:lnTo>
                    <a:pt x="1448054" y="0"/>
                  </a:lnTo>
                  <a:lnTo>
                    <a:pt x="1368298" y="29972"/>
                  </a:lnTo>
                  <a:lnTo>
                    <a:pt x="1440053" y="75819"/>
                  </a:lnTo>
                  <a:lnTo>
                    <a:pt x="1443367" y="44310"/>
                  </a:lnTo>
                  <a:lnTo>
                    <a:pt x="1444752" y="44450"/>
                  </a:lnTo>
                  <a:lnTo>
                    <a:pt x="1482471" y="50038"/>
                  </a:lnTo>
                  <a:lnTo>
                    <a:pt x="1556004" y="64516"/>
                  </a:lnTo>
                  <a:lnTo>
                    <a:pt x="1626743" y="82931"/>
                  </a:lnTo>
                  <a:lnTo>
                    <a:pt x="1694561" y="105156"/>
                  </a:lnTo>
                  <a:lnTo>
                    <a:pt x="1759077" y="131064"/>
                  </a:lnTo>
                  <a:lnTo>
                    <a:pt x="1820037" y="160274"/>
                  </a:lnTo>
                  <a:lnTo>
                    <a:pt x="1877187" y="192786"/>
                  </a:lnTo>
                  <a:lnTo>
                    <a:pt x="1930146" y="228219"/>
                  </a:lnTo>
                  <a:lnTo>
                    <a:pt x="1978660" y="266573"/>
                  </a:lnTo>
                  <a:lnTo>
                    <a:pt x="2022602" y="307467"/>
                  </a:lnTo>
                  <a:lnTo>
                    <a:pt x="2061464" y="350774"/>
                  </a:lnTo>
                  <a:lnTo>
                    <a:pt x="2095119" y="396367"/>
                  </a:lnTo>
                  <a:lnTo>
                    <a:pt x="2123313" y="444119"/>
                  </a:lnTo>
                  <a:lnTo>
                    <a:pt x="2145792" y="493522"/>
                  </a:lnTo>
                  <a:lnTo>
                    <a:pt x="2162175" y="544703"/>
                  </a:lnTo>
                  <a:lnTo>
                    <a:pt x="2170684" y="586740"/>
                  </a:lnTo>
                  <a:lnTo>
                    <a:pt x="2175383" y="633857"/>
                  </a:lnTo>
                  <a:lnTo>
                    <a:pt x="2175751" y="649478"/>
                  </a:lnTo>
                  <a:lnTo>
                    <a:pt x="2175510" y="664972"/>
                  </a:lnTo>
                  <a:lnTo>
                    <a:pt x="2169160" y="726059"/>
                  </a:lnTo>
                  <a:lnTo>
                    <a:pt x="2154047" y="785622"/>
                  </a:lnTo>
                  <a:lnTo>
                    <a:pt x="2130552" y="843534"/>
                  </a:lnTo>
                  <a:lnTo>
                    <a:pt x="2099183" y="899287"/>
                  </a:lnTo>
                  <a:lnTo>
                    <a:pt x="2060194" y="952500"/>
                  </a:lnTo>
                  <a:lnTo>
                    <a:pt x="2013966" y="1002919"/>
                  </a:lnTo>
                  <a:lnTo>
                    <a:pt x="1961007" y="1050036"/>
                  </a:lnTo>
                  <a:lnTo>
                    <a:pt x="1901444" y="1093597"/>
                  </a:lnTo>
                  <a:lnTo>
                    <a:pt x="1835912" y="1133221"/>
                  </a:lnTo>
                  <a:lnTo>
                    <a:pt x="1800987" y="1151382"/>
                  </a:lnTo>
                  <a:lnTo>
                    <a:pt x="1764665" y="1168400"/>
                  </a:lnTo>
                  <a:lnTo>
                    <a:pt x="1727073" y="1184275"/>
                  </a:lnTo>
                  <a:lnTo>
                    <a:pt x="1688338" y="1199007"/>
                  </a:lnTo>
                  <a:lnTo>
                    <a:pt x="1648206" y="1212469"/>
                  </a:lnTo>
                  <a:lnTo>
                    <a:pt x="1607058" y="1224661"/>
                  </a:lnTo>
                  <a:lnTo>
                    <a:pt x="1564640" y="1235456"/>
                  </a:lnTo>
                  <a:lnTo>
                    <a:pt x="1521206" y="1244854"/>
                  </a:lnTo>
                  <a:lnTo>
                    <a:pt x="1476756" y="1252728"/>
                  </a:lnTo>
                  <a:lnTo>
                    <a:pt x="1431417" y="1259205"/>
                  </a:lnTo>
                  <a:lnTo>
                    <a:pt x="1384808" y="1264158"/>
                  </a:lnTo>
                  <a:lnTo>
                    <a:pt x="1386205" y="1276731"/>
                  </a:lnTo>
                  <a:lnTo>
                    <a:pt x="1432814" y="1271778"/>
                  </a:lnTo>
                  <a:lnTo>
                    <a:pt x="1478661" y="1265301"/>
                  </a:lnTo>
                  <a:lnTo>
                    <a:pt x="1523365" y="1257300"/>
                  </a:lnTo>
                  <a:lnTo>
                    <a:pt x="1567307" y="1247775"/>
                  </a:lnTo>
                  <a:lnTo>
                    <a:pt x="1610106" y="1236853"/>
                  </a:lnTo>
                  <a:lnTo>
                    <a:pt x="1651762" y="1224661"/>
                  </a:lnTo>
                  <a:lnTo>
                    <a:pt x="1692275" y="1211072"/>
                  </a:lnTo>
                  <a:lnTo>
                    <a:pt x="1731645" y="1196213"/>
                  </a:lnTo>
                  <a:lnTo>
                    <a:pt x="1769618" y="1180084"/>
                  </a:lnTo>
                  <a:lnTo>
                    <a:pt x="1806321" y="1162939"/>
                  </a:lnTo>
                  <a:lnTo>
                    <a:pt x="1841754" y="1144524"/>
                  </a:lnTo>
                  <a:lnTo>
                    <a:pt x="1875790" y="1124966"/>
                  </a:lnTo>
                  <a:lnTo>
                    <a:pt x="1908175" y="1104265"/>
                  </a:lnTo>
                  <a:lnTo>
                    <a:pt x="1968627" y="1060196"/>
                  </a:lnTo>
                  <a:lnTo>
                    <a:pt x="2022729" y="1012190"/>
                  </a:lnTo>
                  <a:lnTo>
                    <a:pt x="2069846" y="960882"/>
                  </a:lnTo>
                  <a:lnTo>
                    <a:pt x="2109724" y="906526"/>
                  </a:lnTo>
                  <a:lnTo>
                    <a:pt x="2141855" y="849503"/>
                  </a:lnTo>
                  <a:lnTo>
                    <a:pt x="2165985" y="790067"/>
                  </a:lnTo>
                  <a:lnTo>
                    <a:pt x="2181479" y="728726"/>
                  </a:lnTo>
                  <a:lnTo>
                    <a:pt x="2187321" y="681482"/>
                  </a:lnTo>
                  <a:lnTo>
                    <a:pt x="2188210" y="665607"/>
                  </a:lnTo>
                  <a:lnTo>
                    <a:pt x="2188451" y="649351"/>
                  </a:lnTo>
                  <a:close/>
                </a:path>
              </a:pathLst>
            </a:custGeom>
            <a:solidFill>
              <a:srgbClr val="A6A6A6"/>
            </a:solidFill>
          </p:spPr>
          <p:txBody>
            <a:bodyPr wrap="square" lIns="0" tIns="0" rIns="0" bIns="0" rtlCol="0"/>
            <a:lstStyle/>
            <a:p>
              <a:endParaRPr/>
            </a:p>
          </p:txBody>
        </p:sp>
        <p:pic>
          <p:nvPicPr>
            <p:cNvPr id="204" name="object 204"/>
            <p:cNvPicPr/>
            <p:nvPr/>
          </p:nvPicPr>
          <p:blipFill>
            <a:blip r:embed="rId11" cstate="print"/>
            <a:stretch>
              <a:fillRect/>
            </a:stretch>
          </p:blipFill>
          <p:spPr>
            <a:xfrm>
              <a:off x="7860791" y="3816096"/>
              <a:ext cx="173735" cy="175260"/>
            </a:xfrm>
            <a:prstGeom prst="rect">
              <a:avLst/>
            </a:prstGeom>
          </p:spPr>
        </p:pic>
      </p:grpSp>
      <p:sp>
        <p:nvSpPr>
          <p:cNvPr id="205" name="object 205"/>
          <p:cNvSpPr txBox="1"/>
          <p:nvPr/>
        </p:nvSpPr>
        <p:spPr>
          <a:xfrm>
            <a:off x="7689596" y="4800728"/>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206" name="object 206"/>
          <p:cNvGrpSpPr/>
          <p:nvPr/>
        </p:nvGrpSpPr>
        <p:grpSpPr>
          <a:xfrm>
            <a:off x="7586471" y="3869816"/>
            <a:ext cx="1972310" cy="1135380"/>
            <a:chOff x="6062471" y="3869816"/>
            <a:chExt cx="1972310" cy="1135380"/>
          </a:xfrm>
        </p:grpSpPr>
        <p:pic>
          <p:nvPicPr>
            <p:cNvPr id="207" name="object 207"/>
            <p:cNvPicPr/>
            <p:nvPr/>
          </p:nvPicPr>
          <p:blipFill>
            <a:blip r:embed="rId44" cstate="print"/>
            <a:stretch>
              <a:fillRect/>
            </a:stretch>
          </p:blipFill>
          <p:spPr>
            <a:xfrm>
              <a:off x="6062471" y="4876799"/>
              <a:ext cx="182879" cy="128016"/>
            </a:xfrm>
            <a:prstGeom prst="rect">
              <a:avLst/>
            </a:prstGeom>
          </p:spPr>
        </p:pic>
        <p:sp>
          <p:nvSpPr>
            <p:cNvPr id="208" name="object 208"/>
            <p:cNvSpPr/>
            <p:nvPr/>
          </p:nvSpPr>
          <p:spPr>
            <a:xfrm>
              <a:off x="6205347" y="3869816"/>
              <a:ext cx="1677670" cy="899794"/>
            </a:xfrm>
            <a:custGeom>
              <a:avLst/>
              <a:gdLst/>
              <a:ahLst/>
              <a:cxnLst/>
              <a:rect l="l" t="t" r="r" b="b"/>
              <a:pathLst>
                <a:path w="1677670" h="899795">
                  <a:moveTo>
                    <a:pt x="21971" y="850265"/>
                  </a:moveTo>
                  <a:lnTo>
                    <a:pt x="9652" y="846836"/>
                  </a:lnTo>
                  <a:lnTo>
                    <a:pt x="8509" y="851281"/>
                  </a:lnTo>
                  <a:lnTo>
                    <a:pt x="0" y="897255"/>
                  </a:lnTo>
                  <a:lnTo>
                    <a:pt x="12446" y="899541"/>
                  </a:lnTo>
                  <a:lnTo>
                    <a:pt x="20955" y="853567"/>
                  </a:lnTo>
                  <a:lnTo>
                    <a:pt x="21971" y="850265"/>
                  </a:lnTo>
                  <a:close/>
                </a:path>
                <a:path w="1677670" h="899795">
                  <a:moveTo>
                    <a:pt x="48641" y="765937"/>
                  </a:moveTo>
                  <a:lnTo>
                    <a:pt x="36703" y="761746"/>
                  </a:lnTo>
                  <a:lnTo>
                    <a:pt x="21082" y="805434"/>
                  </a:lnTo>
                  <a:lnTo>
                    <a:pt x="19812" y="810133"/>
                  </a:lnTo>
                  <a:lnTo>
                    <a:pt x="32004" y="813435"/>
                  </a:lnTo>
                  <a:lnTo>
                    <a:pt x="33274" y="808863"/>
                  </a:lnTo>
                  <a:lnTo>
                    <a:pt x="48641" y="765937"/>
                  </a:lnTo>
                  <a:close/>
                </a:path>
                <a:path w="1677670" h="899795">
                  <a:moveTo>
                    <a:pt x="86995" y="686943"/>
                  </a:moveTo>
                  <a:lnTo>
                    <a:pt x="75692" y="680847"/>
                  </a:lnTo>
                  <a:lnTo>
                    <a:pt x="56642" y="716407"/>
                  </a:lnTo>
                  <a:lnTo>
                    <a:pt x="52197" y="726440"/>
                  </a:lnTo>
                  <a:lnTo>
                    <a:pt x="63881" y="731520"/>
                  </a:lnTo>
                  <a:lnTo>
                    <a:pt x="68326" y="721487"/>
                  </a:lnTo>
                  <a:lnTo>
                    <a:pt x="86995" y="686943"/>
                  </a:lnTo>
                  <a:close/>
                </a:path>
                <a:path w="1677670" h="899795">
                  <a:moveTo>
                    <a:pt x="134874" y="613029"/>
                  </a:moveTo>
                  <a:lnTo>
                    <a:pt x="124587" y="605663"/>
                  </a:lnTo>
                  <a:lnTo>
                    <a:pt x="106299" y="630936"/>
                  </a:lnTo>
                  <a:lnTo>
                    <a:pt x="95631" y="647954"/>
                  </a:lnTo>
                  <a:lnTo>
                    <a:pt x="106426" y="654685"/>
                  </a:lnTo>
                  <a:lnTo>
                    <a:pt x="116967" y="637667"/>
                  </a:lnTo>
                  <a:lnTo>
                    <a:pt x="134874" y="613029"/>
                  </a:lnTo>
                  <a:close/>
                </a:path>
                <a:path w="1677670" h="899795">
                  <a:moveTo>
                    <a:pt x="190500" y="544830"/>
                  </a:moveTo>
                  <a:lnTo>
                    <a:pt x="181229" y="536321"/>
                  </a:lnTo>
                  <a:lnTo>
                    <a:pt x="168783" y="549783"/>
                  </a:lnTo>
                  <a:lnTo>
                    <a:pt x="147955" y="575183"/>
                  </a:lnTo>
                  <a:lnTo>
                    <a:pt x="157861" y="583184"/>
                  </a:lnTo>
                  <a:lnTo>
                    <a:pt x="178689" y="557784"/>
                  </a:lnTo>
                  <a:lnTo>
                    <a:pt x="190500" y="544830"/>
                  </a:lnTo>
                  <a:close/>
                </a:path>
                <a:path w="1677670" h="899795">
                  <a:moveTo>
                    <a:pt x="252349" y="481965"/>
                  </a:moveTo>
                  <a:lnTo>
                    <a:pt x="244094" y="472440"/>
                  </a:lnTo>
                  <a:lnTo>
                    <a:pt x="243459" y="472948"/>
                  </a:lnTo>
                  <a:lnTo>
                    <a:pt x="207391" y="508127"/>
                  </a:lnTo>
                  <a:lnTo>
                    <a:pt x="216281" y="517144"/>
                  </a:lnTo>
                  <a:lnTo>
                    <a:pt x="252349" y="482092"/>
                  </a:lnTo>
                  <a:lnTo>
                    <a:pt x="252349" y="481965"/>
                  </a:lnTo>
                  <a:close/>
                </a:path>
                <a:path w="1677670" h="899795">
                  <a:moveTo>
                    <a:pt x="320027" y="424815"/>
                  </a:moveTo>
                  <a:lnTo>
                    <a:pt x="312166" y="414909"/>
                  </a:lnTo>
                  <a:lnTo>
                    <a:pt x="285242" y="436372"/>
                  </a:lnTo>
                  <a:lnTo>
                    <a:pt x="272669" y="447294"/>
                  </a:lnTo>
                  <a:lnTo>
                    <a:pt x="281051" y="456946"/>
                  </a:lnTo>
                  <a:lnTo>
                    <a:pt x="293624" y="445897"/>
                  </a:lnTo>
                  <a:lnTo>
                    <a:pt x="320027" y="424815"/>
                  </a:lnTo>
                  <a:close/>
                </a:path>
                <a:path w="1677670" h="899795">
                  <a:moveTo>
                    <a:pt x="391274" y="372618"/>
                  </a:moveTo>
                  <a:lnTo>
                    <a:pt x="384302" y="362077"/>
                  </a:lnTo>
                  <a:lnTo>
                    <a:pt x="376923" y="366903"/>
                  </a:lnTo>
                  <a:lnTo>
                    <a:pt x="342646" y="391668"/>
                  </a:lnTo>
                  <a:lnTo>
                    <a:pt x="350126" y="401955"/>
                  </a:lnTo>
                  <a:lnTo>
                    <a:pt x="384302" y="377190"/>
                  </a:lnTo>
                  <a:lnTo>
                    <a:pt x="391274" y="372618"/>
                  </a:lnTo>
                  <a:close/>
                </a:path>
                <a:path w="1677670" h="899795">
                  <a:moveTo>
                    <a:pt x="466090" y="325247"/>
                  </a:moveTo>
                  <a:lnTo>
                    <a:pt x="459613" y="314325"/>
                  </a:lnTo>
                  <a:lnTo>
                    <a:pt x="426593" y="334137"/>
                  </a:lnTo>
                  <a:lnTo>
                    <a:pt x="416052" y="340995"/>
                  </a:lnTo>
                  <a:lnTo>
                    <a:pt x="423024" y="351663"/>
                  </a:lnTo>
                  <a:lnTo>
                    <a:pt x="433578" y="344805"/>
                  </a:lnTo>
                  <a:lnTo>
                    <a:pt x="466090" y="325247"/>
                  </a:lnTo>
                  <a:close/>
                </a:path>
                <a:path w="1677670" h="899795">
                  <a:moveTo>
                    <a:pt x="543306" y="282194"/>
                  </a:moveTo>
                  <a:lnTo>
                    <a:pt x="537718" y="270891"/>
                  </a:lnTo>
                  <a:lnTo>
                    <a:pt x="533273" y="273050"/>
                  </a:lnTo>
                  <a:lnTo>
                    <a:pt x="492887" y="295148"/>
                  </a:lnTo>
                  <a:lnTo>
                    <a:pt x="498983" y="306324"/>
                  </a:lnTo>
                  <a:lnTo>
                    <a:pt x="539369" y="284226"/>
                  </a:lnTo>
                  <a:lnTo>
                    <a:pt x="543306" y="282194"/>
                  </a:lnTo>
                  <a:close/>
                </a:path>
                <a:path w="1677670" h="899795">
                  <a:moveTo>
                    <a:pt x="623189" y="243586"/>
                  </a:moveTo>
                  <a:lnTo>
                    <a:pt x="617982" y="232029"/>
                  </a:lnTo>
                  <a:lnTo>
                    <a:pt x="590169" y="244602"/>
                  </a:lnTo>
                  <a:lnTo>
                    <a:pt x="571754" y="253873"/>
                  </a:lnTo>
                  <a:lnTo>
                    <a:pt x="577469" y="265176"/>
                  </a:lnTo>
                  <a:lnTo>
                    <a:pt x="595884" y="256032"/>
                  </a:lnTo>
                  <a:lnTo>
                    <a:pt x="623189" y="243586"/>
                  </a:lnTo>
                  <a:close/>
                </a:path>
                <a:path w="1677670" h="899795">
                  <a:moveTo>
                    <a:pt x="704723" y="208661"/>
                  </a:moveTo>
                  <a:lnTo>
                    <a:pt x="699770" y="196977"/>
                  </a:lnTo>
                  <a:lnTo>
                    <a:pt x="652907" y="216281"/>
                  </a:lnTo>
                  <a:lnTo>
                    <a:pt x="657733" y="228092"/>
                  </a:lnTo>
                  <a:lnTo>
                    <a:pt x="704723" y="208661"/>
                  </a:lnTo>
                  <a:close/>
                </a:path>
                <a:path w="1677670" h="899795">
                  <a:moveTo>
                    <a:pt x="787527" y="177673"/>
                  </a:moveTo>
                  <a:lnTo>
                    <a:pt x="783463" y="165608"/>
                  </a:lnTo>
                  <a:lnTo>
                    <a:pt x="773430" y="169037"/>
                  </a:lnTo>
                  <a:lnTo>
                    <a:pt x="735584" y="183134"/>
                  </a:lnTo>
                  <a:lnTo>
                    <a:pt x="740029" y="195072"/>
                  </a:lnTo>
                  <a:lnTo>
                    <a:pt x="777875" y="180975"/>
                  </a:lnTo>
                  <a:lnTo>
                    <a:pt x="787527" y="177673"/>
                  </a:lnTo>
                  <a:close/>
                </a:path>
                <a:path w="1677670" h="899795">
                  <a:moveTo>
                    <a:pt x="871855" y="150368"/>
                  </a:moveTo>
                  <a:lnTo>
                    <a:pt x="868172" y="138176"/>
                  </a:lnTo>
                  <a:lnTo>
                    <a:pt x="838581" y="147193"/>
                  </a:lnTo>
                  <a:lnTo>
                    <a:pt x="819531" y="153543"/>
                  </a:lnTo>
                  <a:lnTo>
                    <a:pt x="823595" y="165608"/>
                  </a:lnTo>
                  <a:lnTo>
                    <a:pt x="842645" y="159131"/>
                  </a:lnTo>
                  <a:lnTo>
                    <a:pt x="871855" y="150368"/>
                  </a:lnTo>
                  <a:close/>
                </a:path>
                <a:path w="1677670" h="899795">
                  <a:moveTo>
                    <a:pt x="957199" y="126238"/>
                  </a:moveTo>
                  <a:lnTo>
                    <a:pt x="954024" y="114046"/>
                  </a:lnTo>
                  <a:lnTo>
                    <a:pt x="905383" y="127000"/>
                  </a:lnTo>
                  <a:lnTo>
                    <a:pt x="904748" y="127254"/>
                  </a:lnTo>
                  <a:lnTo>
                    <a:pt x="908431" y="139319"/>
                  </a:lnTo>
                  <a:lnTo>
                    <a:pt x="909066" y="139192"/>
                  </a:lnTo>
                  <a:lnTo>
                    <a:pt x="957199" y="126238"/>
                  </a:lnTo>
                  <a:close/>
                </a:path>
                <a:path w="1677670" h="899795">
                  <a:moveTo>
                    <a:pt x="1043432" y="105283"/>
                  </a:moveTo>
                  <a:lnTo>
                    <a:pt x="1040511" y="92837"/>
                  </a:lnTo>
                  <a:lnTo>
                    <a:pt x="991108" y="104648"/>
                  </a:lnTo>
                  <a:lnTo>
                    <a:pt x="994029" y="116967"/>
                  </a:lnTo>
                  <a:lnTo>
                    <a:pt x="1043432" y="105283"/>
                  </a:lnTo>
                  <a:close/>
                </a:path>
                <a:path w="1677670" h="899795">
                  <a:moveTo>
                    <a:pt x="1130173" y="87884"/>
                  </a:moveTo>
                  <a:lnTo>
                    <a:pt x="1128014" y="75311"/>
                  </a:lnTo>
                  <a:lnTo>
                    <a:pt x="1116076" y="77343"/>
                  </a:lnTo>
                  <a:lnTo>
                    <a:pt x="1077976" y="85090"/>
                  </a:lnTo>
                  <a:lnTo>
                    <a:pt x="1080516" y="97536"/>
                  </a:lnTo>
                  <a:lnTo>
                    <a:pt x="1118489" y="89789"/>
                  </a:lnTo>
                  <a:lnTo>
                    <a:pt x="1130173" y="87884"/>
                  </a:lnTo>
                  <a:close/>
                </a:path>
                <a:path w="1677670" h="899795">
                  <a:moveTo>
                    <a:pt x="1217803" y="73406"/>
                  </a:moveTo>
                  <a:lnTo>
                    <a:pt x="1215898" y="60833"/>
                  </a:lnTo>
                  <a:lnTo>
                    <a:pt x="1189101" y="64643"/>
                  </a:lnTo>
                  <a:lnTo>
                    <a:pt x="1165606" y="68834"/>
                  </a:lnTo>
                  <a:lnTo>
                    <a:pt x="1167765" y="81280"/>
                  </a:lnTo>
                  <a:lnTo>
                    <a:pt x="1191387" y="77216"/>
                  </a:lnTo>
                  <a:lnTo>
                    <a:pt x="1217803" y="73406"/>
                  </a:lnTo>
                  <a:close/>
                </a:path>
                <a:path w="1677670" h="899795">
                  <a:moveTo>
                    <a:pt x="1305687" y="61849"/>
                  </a:moveTo>
                  <a:lnTo>
                    <a:pt x="1304290" y="49276"/>
                  </a:lnTo>
                  <a:lnTo>
                    <a:pt x="1263777" y="53975"/>
                  </a:lnTo>
                  <a:lnTo>
                    <a:pt x="1253617" y="55372"/>
                  </a:lnTo>
                  <a:lnTo>
                    <a:pt x="1255395" y="67945"/>
                  </a:lnTo>
                  <a:lnTo>
                    <a:pt x="1265555" y="66421"/>
                  </a:lnTo>
                  <a:lnTo>
                    <a:pt x="1305687" y="61849"/>
                  </a:lnTo>
                  <a:close/>
                </a:path>
                <a:path w="1677670" h="899795">
                  <a:moveTo>
                    <a:pt x="1393952" y="53213"/>
                  </a:moveTo>
                  <a:lnTo>
                    <a:pt x="1392936" y="40640"/>
                  </a:lnTo>
                  <a:lnTo>
                    <a:pt x="1342263" y="44958"/>
                  </a:lnTo>
                  <a:lnTo>
                    <a:pt x="1343406" y="57658"/>
                  </a:lnTo>
                  <a:lnTo>
                    <a:pt x="1393952" y="53213"/>
                  </a:lnTo>
                  <a:close/>
                </a:path>
                <a:path w="1677670" h="899795">
                  <a:moveTo>
                    <a:pt x="1482471" y="47498"/>
                  </a:moveTo>
                  <a:lnTo>
                    <a:pt x="1481836" y="34798"/>
                  </a:lnTo>
                  <a:lnTo>
                    <a:pt x="1431036" y="37719"/>
                  </a:lnTo>
                  <a:lnTo>
                    <a:pt x="1431798" y="50419"/>
                  </a:lnTo>
                  <a:lnTo>
                    <a:pt x="1482471" y="47498"/>
                  </a:lnTo>
                  <a:close/>
                </a:path>
                <a:path w="1677670" h="899795">
                  <a:moveTo>
                    <a:pt x="1571117" y="44577"/>
                  </a:moveTo>
                  <a:lnTo>
                    <a:pt x="1570863" y="31877"/>
                  </a:lnTo>
                  <a:lnTo>
                    <a:pt x="1520063" y="33274"/>
                  </a:lnTo>
                  <a:lnTo>
                    <a:pt x="1520444" y="45974"/>
                  </a:lnTo>
                  <a:lnTo>
                    <a:pt x="1571117" y="44577"/>
                  </a:lnTo>
                  <a:close/>
                </a:path>
                <a:path w="1677670" h="899795">
                  <a:moveTo>
                    <a:pt x="1653286" y="37973"/>
                  </a:moveTo>
                  <a:lnTo>
                    <a:pt x="1576959" y="0"/>
                  </a:lnTo>
                  <a:lnTo>
                    <a:pt x="1577086" y="76200"/>
                  </a:lnTo>
                  <a:lnTo>
                    <a:pt x="1653286" y="37973"/>
                  </a:lnTo>
                  <a:close/>
                </a:path>
                <a:path w="1677670" h="899795">
                  <a:moveTo>
                    <a:pt x="1677289" y="609727"/>
                  </a:moveTo>
                  <a:lnTo>
                    <a:pt x="1605026" y="564515"/>
                  </a:lnTo>
                  <a:lnTo>
                    <a:pt x="1602003" y="596049"/>
                  </a:lnTo>
                  <a:lnTo>
                    <a:pt x="1594612" y="595249"/>
                  </a:lnTo>
                  <a:lnTo>
                    <a:pt x="1555115" y="588391"/>
                  </a:lnTo>
                  <a:lnTo>
                    <a:pt x="1517269" y="579628"/>
                  </a:lnTo>
                  <a:lnTo>
                    <a:pt x="1446911" y="557403"/>
                  </a:lnTo>
                  <a:lnTo>
                    <a:pt x="1399540" y="536829"/>
                  </a:lnTo>
                  <a:lnTo>
                    <a:pt x="1357503" y="513207"/>
                  </a:lnTo>
                  <a:lnTo>
                    <a:pt x="1321308" y="486791"/>
                  </a:lnTo>
                  <a:lnTo>
                    <a:pt x="1291463" y="458216"/>
                  </a:lnTo>
                  <a:lnTo>
                    <a:pt x="1268603" y="427609"/>
                  </a:lnTo>
                  <a:lnTo>
                    <a:pt x="1249426" y="384175"/>
                  </a:lnTo>
                  <a:lnTo>
                    <a:pt x="1244219" y="347218"/>
                  </a:lnTo>
                  <a:lnTo>
                    <a:pt x="1244727" y="334391"/>
                  </a:lnTo>
                  <a:lnTo>
                    <a:pt x="1252982" y="296926"/>
                  </a:lnTo>
                  <a:lnTo>
                    <a:pt x="1271143" y="260858"/>
                  </a:lnTo>
                  <a:lnTo>
                    <a:pt x="1298702" y="226822"/>
                  </a:lnTo>
                  <a:lnTo>
                    <a:pt x="1335024" y="195199"/>
                  </a:lnTo>
                  <a:lnTo>
                    <a:pt x="1379220" y="166624"/>
                  </a:lnTo>
                  <a:lnTo>
                    <a:pt x="1430782" y="141732"/>
                  </a:lnTo>
                  <a:lnTo>
                    <a:pt x="1468755" y="127381"/>
                  </a:lnTo>
                  <a:lnTo>
                    <a:pt x="1509522" y="115062"/>
                  </a:lnTo>
                  <a:lnTo>
                    <a:pt x="1552829" y="104775"/>
                  </a:lnTo>
                  <a:lnTo>
                    <a:pt x="1598295" y="97028"/>
                  </a:lnTo>
                  <a:lnTo>
                    <a:pt x="1645666" y="91440"/>
                  </a:lnTo>
                  <a:lnTo>
                    <a:pt x="1670304" y="89789"/>
                  </a:lnTo>
                  <a:lnTo>
                    <a:pt x="1669542" y="77089"/>
                  </a:lnTo>
                  <a:lnTo>
                    <a:pt x="1620520" y="81280"/>
                  </a:lnTo>
                  <a:lnTo>
                    <a:pt x="1573276" y="88011"/>
                  </a:lnTo>
                  <a:lnTo>
                    <a:pt x="1528191" y="97282"/>
                  </a:lnTo>
                  <a:lnTo>
                    <a:pt x="1485392" y="108712"/>
                  </a:lnTo>
                  <a:lnTo>
                    <a:pt x="1445133" y="122301"/>
                  </a:lnTo>
                  <a:lnTo>
                    <a:pt x="1407795" y="137922"/>
                  </a:lnTo>
                  <a:lnTo>
                    <a:pt x="1373251" y="155321"/>
                  </a:lnTo>
                  <a:lnTo>
                    <a:pt x="1327658" y="184912"/>
                  </a:lnTo>
                  <a:lnTo>
                    <a:pt x="1289812" y="217678"/>
                  </a:lnTo>
                  <a:lnTo>
                    <a:pt x="1260856" y="253492"/>
                  </a:lnTo>
                  <a:lnTo>
                    <a:pt x="1241298" y="292100"/>
                  </a:lnTo>
                  <a:lnTo>
                    <a:pt x="1232154" y="332740"/>
                  </a:lnTo>
                  <a:lnTo>
                    <a:pt x="1231519" y="346583"/>
                  </a:lnTo>
                  <a:lnTo>
                    <a:pt x="1232154" y="360680"/>
                  </a:lnTo>
                  <a:lnTo>
                    <a:pt x="1240917" y="399034"/>
                  </a:lnTo>
                  <a:lnTo>
                    <a:pt x="1257427" y="433832"/>
                  </a:lnTo>
                  <a:lnTo>
                    <a:pt x="1281811" y="466344"/>
                  </a:lnTo>
                  <a:lnTo>
                    <a:pt x="1312926" y="496316"/>
                  </a:lnTo>
                  <a:lnTo>
                    <a:pt x="1350391" y="523748"/>
                  </a:lnTo>
                  <a:lnTo>
                    <a:pt x="1393698" y="548132"/>
                  </a:lnTo>
                  <a:lnTo>
                    <a:pt x="1441958" y="569214"/>
                  </a:lnTo>
                  <a:lnTo>
                    <a:pt x="1513840" y="591947"/>
                  </a:lnTo>
                  <a:lnTo>
                    <a:pt x="1552321" y="600710"/>
                  </a:lnTo>
                  <a:lnTo>
                    <a:pt x="1592453" y="607695"/>
                  </a:lnTo>
                  <a:lnTo>
                    <a:pt x="1600809" y="608609"/>
                  </a:lnTo>
                  <a:lnTo>
                    <a:pt x="1597787" y="640334"/>
                  </a:lnTo>
                  <a:lnTo>
                    <a:pt x="1676628" y="609981"/>
                  </a:lnTo>
                  <a:lnTo>
                    <a:pt x="1677289" y="609727"/>
                  </a:lnTo>
                  <a:close/>
                </a:path>
              </a:pathLst>
            </a:custGeom>
            <a:solidFill>
              <a:srgbClr val="A6A6A6"/>
            </a:solidFill>
          </p:spPr>
          <p:txBody>
            <a:bodyPr wrap="square" lIns="0" tIns="0" rIns="0" bIns="0" rtlCol="0"/>
            <a:lstStyle/>
            <a:p>
              <a:endParaRPr/>
            </a:p>
          </p:txBody>
        </p:sp>
        <p:pic>
          <p:nvPicPr>
            <p:cNvPr id="209" name="object 209"/>
            <p:cNvPicPr/>
            <p:nvPr/>
          </p:nvPicPr>
          <p:blipFill>
            <a:blip r:embed="rId11" cstate="print"/>
            <a:stretch>
              <a:fillRect/>
            </a:stretch>
          </p:blipFill>
          <p:spPr>
            <a:xfrm>
              <a:off x="7860791" y="4392167"/>
              <a:ext cx="173735" cy="175259"/>
            </a:xfrm>
            <a:prstGeom prst="rect">
              <a:avLst/>
            </a:prstGeom>
          </p:spPr>
        </p:pic>
      </p:grpSp>
      <p:sp>
        <p:nvSpPr>
          <p:cNvPr id="210" name="object 210"/>
          <p:cNvSpPr txBox="1"/>
          <p:nvPr/>
        </p:nvSpPr>
        <p:spPr>
          <a:xfrm>
            <a:off x="8662670" y="2517775"/>
            <a:ext cx="1119505" cy="119905"/>
          </a:xfrm>
          <a:prstGeom prst="rect">
            <a:avLst/>
          </a:prstGeom>
        </p:spPr>
        <p:txBody>
          <a:bodyPr vert="horz" wrap="square" lIns="0" tIns="12065" rIns="0" bIns="0" rtlCol="0">
            <a:spAutoFit/>
          </a:bodyPr>
          <a:lstStyle/>
          <a:p>
            <a:pPr marL="38100">
              <a:spcBef>
                <a:spcPts val="95"/>
              </a:spcBef>
            </a:pPr>
            <a:r>
              <a:rPr sz="900" baseline="9259" dirty="0">
                <a:latin typeface="ＭＳ ゴシック"/>
                <a:cs typeface="ＭＳ ゴシック"/>
              </a:rPr>
              <a:t>※</a:t>
            </a:r>
            <a:r>
              <a:rPr sz="900" spc="7" baseline="9259" dirty="0">
                <a:latin typeface="メイリオ"/>
                <a:cs typeface="メイリオ"/>
              </a:rPr>
              <a:t>部品メーカー </a:t>
            </a: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50" dirty="0">
                <a:latin typeface="メイリオ"/>
                <a:cs typeface="メイリオ"/>
              </a:rPr>
              <a:t>管</a:t>
            </a:r>
            <a:endParaRPr sz="700">
              <a:latin typeface="メイリオ"/>
              <a:cs typeface="メイリオ"/>
            </a:endParaRPr>
          </a:p>
        </p:txBody>
      </p:sp>
      <p:sp>
        <p:nvSpPr>
          <p:cNvPr id="211" name="object 211"/>
          <p:cNvSpPr txBox="1"/>
          <p:nvPr/>
        </p:nvSpPr>
        <p:spPr>
          <a:xfrm>
            <a:off x="9255380" y="2624455"/>
            <a:ext cx="501015" cy="119905"/>
          </a:xfrm>
          <a:prstGeom prst="rect">
            <a:avLst/>
          </a:prstGeom>
        </p:spPr>
        <p:txBody>
          <a:bodyPr vert="horz" wrap="square" lIns="0" tIns="12065" rIns="0" bIns="0" rtlCol="0">
            <a:spAutoFit/>
          </a:bodyPr>
          <a:lstStyle/>
          <a:p>
            <a:pPr marL="12700">
              <a:spcBef>
                <a:spcPts val="95"/>
              </a:spcBef>
            </a:pPr>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sp>
        <p:nvSpPr>
          <p:cNvPr id="212" name="object 212"/>
          <p:cNvSpPr txBox="1"/>
          <p:nvPr/>
        </p:nvSpPr>
        <p:spPr>
          <a:xfrm>
            <a:off x="9185276" y="4085335"/>
            <a:ext cx="501015" cy="227626"/>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a:p>
            <a:pPr marL="12700"/>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sp>
        <p:nvSpPr>
          <p:cNvPr id="213" name="object 213"/>
          <p:cNvSpPr/>
          <p:nvPr/>
        </p:nvSpPr>
        <p:spPr>
          <a:xfrm>
            <a:off x="10049256" y="4792980"/>
            <a:ext cx="408940" cy="201295"/>
          </a:xfrm>
          <a:custGeom>
            <a:avLst/>
            <a:gdLst/>
            <a:ahLst/>
            <a:cxnLst/>
            <a:rect l="l" t="t" r="r" b="b"/>
            <a:pathLst>
              <a:path w="408940" h="201295">
                <a:moveTo>
                  <a:pt x="408431" y="0"/>
                </a:moveTo>
                <a:lnTo>
                  <a:pt x="0" y="0"/>
                </a:lnTo>
                <a:lnTo>
                  <a:pt x="0" y="201168"/>
                </a:lnTo>
                <a:lnTo>
                  <a:pt x="408431" y="201168"/>
                </a:lnTo>
                <a:lnTo>
                  <a:pt x="408431" y="0"/>
                </a:lnTo>
                <a:close/>
              </a:path>
            </a:pathLst>
          </a:custGeom>
          <a:solidFill>
            <a:srgbClr val="FFFFFF"/>
          </a:solidFill>
        </p:spPr>
        <p:txBody>
          <a:bodyPr wrap="square" lIns="0" tIns="0" rIns="0" bIns="0" rtlCol="0"/>
          <a:lstStyle/>
          <a:p>
            <a:endParaRPr/>
          </a:p>
        </p:txBody>
      </p:sp>
      <p:sp>
        <p:nvSpPr>
          <p:cNvPr id="214" name="object 214"/>
          <p:cNvSpPr txBox="1"/>
          <p:nvPr/>
        </p:nvSpPr>
        <p:spPr>
          <a:xfrm>
            <a:off x="10065258" y="481685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仕入代</a:t>
            </a:r>
            <a:r>
              <a:rPr sz="700" spc="-50" dirty="0">
                <a:latin typeface="メイリオ"/>
                <a:cs typeface="メイリオ"/>
              </a:rPr>
              <a:t>金</a:t>
            </a:r>
            <a:endParaRPr sz="700">
              <a:latin typeface="メイリオ"/>
              <a:cs typeface="メイリオ"/>
            </a:endParaRPr>
          </a:p>
        </p:txBody>
      </p:sp>
      <p:sp>
        <p:nvSpPr>
          <p:cNvPr id="215" name="object 215"/>
          <p:cNvSpPr/>
          <p:nvPr/>
        </p:nvSpPr>
        <p:spPr>
          <a:xfrm>
            <a:off x="10049256" y="2615184"/>
            <a:ext cx="408940" cy="201295"/>
          </a:xfrm>
          <a:custGeom>
            <a:avLst/>
            <a:gdLst/>
            <a:ahLst/>
            <a:cxnLst/>
            <a:rect l="l" t="t" r="r" b="b"/>
            <a:pathLst>
              <a:path w="408940" h="201294">
                <a:moveTo>
                  <a:pt x="408431" y="0"/>
                </a:moveTo>
                <a:lnTo>
                  <a:pt x="0" y="0"/>
                </a:lnTo>
                <a:lnTo>
                  <a:pt x="0" y="201167"/>
                </a:lnTo>
                <a:lnTo>
                  <a:pt x="408431" y="201167"/>
                </a:lnTo>
                <a:lnTo>
                  <a:pt x="408431" y="0"/>
                </a:lnTo>
                <a:close/>
              </a:path>
            </a:pathLst>
          </a:custGeom>
          <a:solidFill>
            <a:srgbClr val="FFFFFF"/>
          </a:solidFill>
        </p:spPr>
        <p:txBody>
          <a:bodyPr wrap="square" lIns="0" tIns="0" rIns="0" bIns="0" rtlCol="0"/>
          <a:lstStyle/>
          <a:p>
            <a:endParaRPr/>
          </a:p>
        </p:txBody>
      </p:sp>
      <p:sp>
        <p:nvSpPr>
          <p:cNvPr id="216" name="object 216"/>
          <p:cNvSpPr txBox="1"/>
          <p:nvPr/>
        </p:nvSpPr>
        <p:spPr>
          <a:xfrm>
            <a:off x="10065258" y="263880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仕入代</a:t>
            </a:r>
            <a:r>
              <a:rPr sz="700" spc="-50" dirty="0">
                <a:latin typeface="メイリオ"/>
                <a:cs typeface="メイリオ"/>
              </a:rPr>
              <a:t>金</a:t>
            </a:r>
            <a:endParaRPr sz="700">
              <a:latin typeface="メイリオ"/>
              <a:cs typeface="メイリオ"/>
            </a:endParaRPr>
          </a:p>
        </p:txBody>
      </p:sp>
      <p:grpSp>
        <p:nvGrpSpPr>
          <p:cNvPr id="217" name="object 217"/>
          <p:cNvGrpSpPr/>
          <p:nvPr/>
        </p:nvGrpSpPr>
        <p:grpSpPr>
          <a:xfrm>
            <a:off x="4178808" y="2636520"/>
            <a:ext cx="774065" cy="236220"/>
            <a:chOff x="2654807" y="2636520"/>
            <a:chExt cx="774065" cy="236220"/>
          </a:xfrm>
        </p:grpSpPr>
        <p:sp>
          <p:nvSpPr>
            <p:cNvPr id="218" name="object 218"/>
            <p:cNvSpPr/>
            <p:nvPr/>
          </p:nvSpPr>
          <p:spPr>
            <a:xfrm>
              <a:off x="2654807" y="2697480"/>
              <a:ext cx="774065" cy="76200"/>
            </a:xfrm>
            <a:custGeom>
              <a:avLst/>
              <a:gdLst/>
              <a:ahLst/>
              <a:cxnLst/>
              <a:rect l="l" t="t" r="r" b="b"/>
              <a:pathLst>
                <a:path w="774064" h="76200">
                  <a:moveTo>
                    <a:pt x="76200" y="0"/>
                  </a:moveTo>
                  <a:lnTo>
                    <a:pt x="0" y="38100"/>
                  </a:lnTo>
                  <a:lnTo>
                    <a:pt x="76200" y="76200"/>
                  </a:lnTo>
                  <a:lnTo>
                    <a:pt x="76200" y="44450"/>
                  </a:lnTo>
                  <a:lnTo>
                    <a:pt x="63500" y="44450"/>
                  </a:lnTo>
                  <a:lnTo>
                    <a:pt x="63500" y="31750"/>
                  </a:lnTo>
                  <a:lnTo>
                    <a:pt x="76200" y="31750"/>
                  </a:lnTo>
                  <a:lnTo>
                    <a:pt x="76200" y="0"/>
                  </a:lnTo>
                  <a:close/>
                </a:path>
                <a:path w="774064" h="76200">
                  <a:moveTo>
                    <a:pt x="76200" y="31750"/>
                  </a:moveTo>
                  <a:lnTo>
                    <a:pt x="63500" y="31750"/>
                  </a:lnTo>
                  <a:lnTo>
                    <a:pt x="63500" y="44450"/>
                  </a:lnTo>
                  <a:lnTo>
                    <a:pt x="76200" y="44450"/>
                  </a:lnTo>
                  <a:lnTo>
                    <a:pt x="76200" y="31750"/>
                  </a:lnTo>
                  <a:close/>
                </a:path>
                <a:path w="774064" h="76200">
                  <a:moveTo>
                    <a:pt x="114300" y="31750"/>
                  </a:moveTo>
                  <a:lnTo>
                    <a:pt x="76200" y="31750"/>
                  </a:lnTo>
                  <a:lnTo>
                    <a:pt x="76200" y="44450"/>
                  </a:lnTo>
                  <a:lnTo>
                    <a:pt x="114300" y="44450"/>
                  </a:lnTo>
                  <a:lnTo>
                    <a:pt x="114300" y="31750"/>
                  </a:lnTo>
                  <a:close/>
                </a:path>
                <a:path w="774064" h="76200">
                  <a:moveTo>
                    <a:pt x="203200" y="31750"/>
                  </a:moveTo>
                  <a:lnTo>
                    <a:pt x="152400" y="31750"/>
                  </a:lnTo>
                  <a:lnTo>
                    <a:pt x="152400" y="44450"/>
                  </a:lnTo>
                  <a:lnTo>
                    <a:pt x="203200" y="44450"/>
                  </a:lnTo>
                  <a:lnTo>
                    <a:pt x="203200" y="31750"/>
                  </a:lnTo>
                  <a:close/>
                </a:path>
                <a:path w="774064" h="76200">
                  <a:moveTo>
                    <a:pt x="292100" y="31750"/>
                  </a:moveTo>
                  <a:lnTo>
                    <a:pt x="241300" y="31750"/>
                  </a:lnTo>
                  <a:lnTo>
                    <a:pt x="241300" y="44450"/>
                  </a:lnTo>
                  <a:lnTo>
                    <a:pt x="292100" y="44450"/>
                  </a:lnTo>
                  <a:lnTo>
                    <a:pt x="292100" y="31750"/>
                  </a:lnTo>
                  <a:close/>
                </a:path>
                <a:path w="774064" h="76200">
                  <a:moveTo>
                    <a:pt x="381000" y="31750"/>
                  </a:moveTo>
                  <a:lnTo>
                    <a:pt x="330200" y="31750"/>
                  </a:lnTo>
                  <a:lnTo>
                    <a:pt x="330200" y="44450"/>
                  </a:lnTo>
                  <a:lnTo>
                    <a:pt x="381000" y="44450"/>
                  </a:lnTo>
                  <a:lnTo>
                    <a:pt x="381000" y="31750"/>
                  </a:lnTo>
                  <a:close/>
                </a:path>
                <a:path w="774064" h="76200">
                  <a:moveTo>
                    <a:pt x="469900" y="31750"/>
                  </a:moveTo>
                  <a:lnTo>
                    <a:pt x="419100" y="31750"/>
                  </a:lnTo>
                  <a:lnTo>
                    <a:pt x="419100" y="44450"/>
                  </a:lnTo>
                  <a:lnTo>
                    <a:pt x="469900" y="44450"/>
                  </a:lnTo>
                  <a:lnTo>
                    <a:pt x="469900" y="31750"/>
                  </a:lnTo>
                  <a:close/>
                </a:path>
                <a:path w="774064" h="76200">
                  <a:moveTo>
                    <a:pt x="558800" y="31750"/>
                  </a:moveTo>
                  <a:lnTo>
                    <a:pt x="508000" y="31750"/>
                  </a:lnTo>
                  <a:lnTo>
                    <a:pt x="508000" y="44450"/>
                  </a:lnTo>
                  <a:lnTo>
                    <a:pt x="558800" y="44450"/>
                  </a:lnTo>
                  <a:lnTo>
                    <a:pt x="558800" y="31750"/>
                  </a:lnTo>
                  <a:close/>
                </a:path>
                <a:path w="774064" h="76200">
                  <a:moveTo>
                    <a:pt x="647700" y="31750"/>
                  </a:moveTo>
                  <a:lnTo>
                    <a:pt x="596900" y="31750"/>
                  </a:lnTo>
                  <a:lnTo>
                    <a:pt x="596900" y="44450"/>
                  </a:lnTo>
                  <a:lnTo>
                    <a:pt x="647700" y="44450"/>
                  </a:lnTo>
                  <a:lnTo>
                    <a:pt x="647700" y="31750"/>
                  </a:lnTo>
                  <a:close/>
                </a:path>
                <a:path w="774064" h="76200">
                  <a:moveTo>
                    <a:pt x="697611" y="0"/>
                  </a:moveTo>
                  <a:lnTo>
                    <a:pt x="697611" y="76200"/>
                  </a:lnTo>
                  <a:lnTo>
                    <a:pt x="761111" y="44450"/>
                  </a:lnTo>
                  <a:lnTo>
                    <a:pt x="710311" y="44450"/>
                  </a:lnTo>
                  <a:lnTo>
                    <a:pt x="710311" y="31750"/>
                  </a:lnTo>
                  <a:lnTo>
                    <a:pt x="761111" y="31750"/>
                  </a:lnTo>
                  <a:lnTo>
                    <a:pt x="697611" y="0"/>
                  </a:lnTo>
                  <a:close/>
                </a:path>
                <a:path w="774064" h="76200">
                  <a:moveTo>
                    <a:pt x="697611" y="31750"/>
                  </a:moveTo>
                  <a:lnTo>
                    <a:pt x="685800" y="31750"/>
                  </a:lnTo>
                  <a:lnTo>
                    <a:pt x="685800" y="44450"/>
                  </a:lnTo>
                  <a:lnTo>
                    <a:pt x="697611" y="44450"/>
                  </a:lnTo>
                  <a:lnTo>
                    <a:pt x="697611" y="31750"/>
                  </a:lnTo>
                  <a:close/>
                </a:path>
                <a:path w="774064" h="76200">
                  <a:moveTo>
                    <a:pt x="761111" y="31750"/>
                  </a:moveTo>
                  <a:lnTo>
                    <a:pt x="710311" y="31750"/>
                  </a:lnTo>
                  <a:lnTo>
                    <a:pt x="710311" y="44450"/>
                  </a:lnTo>
                  <a:lnTo>
                    <a:pt x="761111" y="44450"/>
                  </a:lnTo>
                  <a:lnTo>
                    <a:pt x="773811" y="38100"/>
                  </a:lnTo>
                  <a:lnTo>
                    <a:pt x="761111" y="31750"/>
                  </a:lnTo>
                  <a:close/>
                </a:path>
              </a:pathLst>
            </a:custGeom>
            <a:solidFill>
              <a:srgbClr val="CF9F17"/>
            </a:solidFill>
          </p:spPr>
          <p:txBody>
            <a:bodyPr wrap="square" lIns="0" tIns="0" rIns="0" bIns="0" rtlCol="0"/>
            <a:lstStyle/>
            <a:p>
              <a:endParaRPr/>
            </a:p>
          </p:txBody>
        </p:sp>
        <p:sp>
          <p:nvSpPr>
            <p:cNvPr id="219" name="object 219"/>
            <p:cNvSpPr/>
            <p:nvPr/>
          </p:nvSpPr>
          <p:spPr>
            <a:xfrm>
              <a:off x="3031235" y="2636520"/>
              <a:ext cx="152400" cy="236220"/>
            </a:xfrm>
            <a:custGeom>
              <a:avLst/>
              <a:gdLst/>
              <a:ahLst/>
              <a:cxnLst/>
              <a:rect l="l" t="t" r="r" b="b"/>
              <a:pathLst>
                <a:path w="152400" h="236219">
                  <a:moveTo>
                    <a:pt x="152400" y="0"/>
                  </a:moveTo>
                  <a:lnTo>
                    <a:pt x="0" y="0"/>
                  </a:lnTo>
                  <a:lnTo>
                    <a:pt x="0" y="236220"/>
                  </a:lnTo>
                  <a:lnTo>
                    <a:pt x="152400" y="236220"/>
                  </a:lnTo>
                  <a:lnTo>
                    <a:pt x="152400" y="0"/>
                  </a:lnTo>
                  <a:close/>
                </a:path>
              </a:pathLst>
            </a:custGeom>
            <a:solidFill>
              <a:srgbClr val="FFFFFF"/>
            </a:solidFill>
          </p:spPr>
          <p:txBody>
            <a:bodyPr wrap="square" lIns="0" tIns="0" rIns="0" bIns="0" rtlCol="0"/>
            <a:lstStyle/>
            <a:p>
              <a:endParaRPr/>
            </a:p>
          </p:txBody>
        </p:sp>
      </p:grpSp>
      <p:sp>
        <p:nvSpPr>
          <p:cNvPr id="220" name="object 220"/>
          <p:cNvSpPr txBox="1"/>
          <p:nvPr/>
        </p:nvSpPr>
        <p:spPr>
          <a:xfrm>
            <a:off x="4433061" y="2619557"/>
            <a:ext cx="712470" cy="345440"/>
          </a:xfrm>
          <a:prstGeom prst="rect">
            <a:avLst/>
          </a:prstGeom>
        </p:spPr>
        <p:txBody>
          <a:bodyPr vert="horz" wrap="square" lIns="0" tIns="45085" rIns="0" bIns="0" rtlCol="0">
            <a:spAutoFit/>
          </a:bodyPr>
          <a:lstStyle/>
          <a:p>
            <a:pPr marL="143510">
              <a:spcBef>
                <a:spcPts val="355"/>
              </a:spcBef>
            </a:pPr>
            <a:r>
              <a:rPr sz="1050" i="1" dirty="0">
                <a:solidFill>
                  <a:srgbClr val="A78213"/>
                </a:solidFill>
                <a:latin typeface="メイリオ"/>
                <a:cs typeface="メイリオ"/>
              </a:rPr>
              <a:t>✖</a:t>
            </a:r>
            <a:endParaRPr sz="1050">
              <a:latin typeface="メイリオ"/>
              <a:cs typeface="メイリオ"/>
            </a:endParaRPr>
          </a:p>
          <a:p>
            <a:pPr marL="12700">
              <a:spcBef>
                <a:spcPts val="165"/>
              </a:spcBef>
              <a:tabLst>
                <a:tab pos="346075" algn="l"/>
              </a:tabLst>
            </a:pPr>
            <a:r>
              <a:rPr sz="700" spc="-10" dirty="0">
                <a:latin typeface="メイリオ"/>
                <a:cs typeface="メイリオ"/>
              </a:rPr>
              <a:t>発</a:t>
            </a:r>
            <a:r>
              <a:rPr sz="700" spc="-50" dirty="0">
                <a:latin typeface="メイリオ"/>
                <a:cs typeface="メイリオ"/>
              </a:rPr>
              <a:t>注</a:t>
            </a:r>
            <a:r>
              <a:rPr sz="700" dirty="0">
                <a:latin typeface="メイリオ"/>
                <a:cs typeface="メイリオ"/>
              </a:rPr>
              <a:t>	</a:t>
            </a:r>
            <a:r>
              <a:rPr sz="700" spc="-1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221" name="object 221"/>
          <p:cNvSpPr/>
          <p:nvPr/>
        </p:nvSpPr>
        <p:spPr>
          <a:xfrm>
            <a:off x="4258055" y="4267201"/>
            <a:ext cx="753110" cy="307975"/>
          </a:xfrm>
          <a:custGeom>
            <a:avLst/>
            <a:gdLst/>
            <a:ahLst/>
            <a:cxnLst/>
            <a:rect l="l" t="t" r="r" b="b"/>
            <a:pathLst>
              <a:path w="753110" h="307975">
                <a:moveTo>
                  <a:pt x="752856" y="0"/>
                </a:moveTo>
                <a:lnTo>
                  <a:pt x="0" y="0"/>
                </a:lnTo>
                <a:lnTo>
                  <a:pt x="0" y="307848"/>
                </a:lnTo>
                <a:lnTo>
                  <a:pt x="752856" y="307848"/>
                </a:lnTo>
                <a:lnTo>
                  <a:pt x="752856" y="0"/>
                </a:lnTo>
                <a:close/>
              </a:path>
            </a:pathLst>
          </a:custGeom>
          <a:solidFill>
            <a:srgbClr val="FFFFFF"/>
          </a:solidFill>
        </p:spPr>
        <p:txBody>
          <a:bodyPr wrap="square" lIns="0" tIns="0" rIns="0" bIns="0" rtlCol="0"/>
          <a:lstStyle/>
          <a:p>
            <a:endParaRPr/>
          </a:p>
        </p:txBody>
      </p:sp>
      <p:sp>
        <p:nvSpPr>
          <p:cNvPr id="222" name="object 222"/>
          <p:cNvSpPr txBox="1"/>
          <p:nvPr/>
        </p:nvSpPr>
        <p:spPr>
          <a:xfrm>
            <a:off x="4356607" y="4381818"/>
            <a:ext cx="556260" cy="330835"/>
          </a:xfrm>
          <a:prstGeom prst="rect">
            <a:avLst/>
          </a:prstGeom>
        </p:spPr>
        <p:txBody>
          <a:bodyPr vert="horz" wrap="square" lIns="0" tIns="27305" rIns="0" bIns="0" rtlCol="0">
            <a:spAutoFit/>
          </a:bodyPr>
          <a:lstStyle/>
          <a:p>
            <a:pPr algn="ctr">
              <a:spcBef>
                <a:spcPts val="215"/>
              </a:spcBef>
            </a:pPr>
            <a:r>
              <a:rPr sz="700" i="1" spc="-10" dirty="0">
                <a:solidFill>
                  <a:srgbClr val="A78213"/>
                </a:solidFill>
                <a:latin typeface="メイリオ"/>
                <a:cs typeface="メイリオ"/>
              </a:rPr>
              <a:t>金流は非同</a:t>
            </a:r>
            <a:r>
              <a:rPr sz="700" i="1" spc="-50" dirty="0">
                <a:solidFill>
                  <a:srgbClr val="A78213"/>
                </a:solidFill>
                <a:latin typeface="メイリオ"/>
                <a:cs typeface="メイリオ"/>
              </a:rPr>
              <a:t>期</a:t>
            </a:r>
            <a:endParaRPr sz="700">
              <a:latin typeface="メイリオ"/>
              <a:cs typeface="メイリオ"/>
            </a:endParaRPr>
          </a:p>
          <a:p>
            <a:pPr marR="34290" algn="ctr">
              <a:spcBef>
                <a:spcPts val="185"/>
              </a:spcBef>
            </a:pPr>
            <a:r>
              <a:rPr sz="1050" i="1" dirty="0">
                <a:solidFill>
                  <a:srgbClr val="A78213"/>
                </a:solidFill>
                <a:latin typeface="メイリオ"/>
                <a:cs typeface="メイリオ"/>
              </a:rPr>
              <a:t>✖</a:t>
            </a:r>
            <a:endParaRPr sz="1050">
              <a:latin typeface="メイリオ"/>
              <a:cs typeface="メイリオ"/>
            </a:endParaRPr>
          </a:p>
        </p:txBody>
      </p:sp>
      <p:sp>
        <p:nvSpPr>
          <p:cNvPr id="223" name="object 223"/>
          <p:cNvSpPr/>
          <p:nvPr/>
        </p:nvSpPr>
        <p:spPr>
          <a:xfrm>
            <a:off x="4163567" y="4296156"/>
            <a:ext cx="203200" cy="161925"/>
          </a:xfrm>
          <a:custGeom>
            <a:avLst/>
            <a:gdLst/>
            <a:ahLst/>
            <a:cxnLst/>
            <a:rect l="l" t="t" r="r" b="b"/>
            <a:pathLst>
              <a:path w="203200" h="161925">
                <a:moveTo>
                  <a:pt x="202692" y="0"/>
                </a:moveTo>
                <a:lnTo>
                  <a:pt x="0" y="0"/>
                </a:lnTo>
                <a:lnTo>
                  <a:pt x="0" y="161544"/>
                </a:lnTo>
                <a:lnTo>
                  <a:pt x="202692" y="161544"/>
                </a:lnTo>
                <a:lnTo>
                  <a:pt x="202692" y="0"/>
                </a:lnTo>
                <a:close/>
              </a:path>
            </a:pathLst>
          </a:custGeom>
          <a:solidFill>
            <a:srgbClr val="FFFFFF"/>
          </a:solidFill>
        </p:spPr>
        <p:txBody>
          <a:bodyPr wrap="square" lIns="0" tIns="0" rIns="0" bIns="0" rtlCol="0"/>
          <a:lstStyle/>
          <a:p>
            <a:endParaRPr/>
          </a:p>
        </p:txBody>
      </p:sp>
      <p:sp>
        <p:nvSpPr>
          <p:cNvPr id="224" name="object 224"/>
          <p:cNvSpPr txBox="1"/>
          <p:nvPr/>
        </p:nvSpPr>
        <p:spPr>
          <a:xfrm>
            <a:off x="4146170" y="4172534"/>
            <a:ext cx="791845" cy="258404"/>
          </a:xfrm>
          <a:prstGeom prst="rect">
            <a:avLst/>
          </a:prstGeom>
        </p:spPr>
        <p:txBody>
          <a:bodyPr vert="horz" wrap="square" lIns="0" tIns="12065" rIns="0" bIns="0" rtlCol="0">
            <a:spAutoFit/>
          </a:bodyPr>
          <a:lstStyle/>
          <a:p>
            <a:pPr marL="38100">
              <a:spcBef>
                <a:spcPts val="95"/>
              </a:spcBef>
            </a:pPr>
            <a:r>
              <a:rPr sz="2400" spc="-277" baseline="-12152" dirty="0">
                <a:solidFill>
                  <a:srgbClr val="A78213"/>
                </a:solidFill>
                <a:latin typeface="メイリオ"/>
                <a:cs typeface="メイリオ"/>
              </a:rPr>
              <a:t>✔ </a:t>
            </a:r>
            <a:r>
              <a:rPr sz="700" i="1" spc="-10" dirty="0">
                <a:solidFill>
                  <a:srgbClr val="A78213"/>
                </a:solidFill>
                <a:latin typeface="メイリオ"/>
                <a:cs typeface="メイリオ"/>
              </a:rPr>
              <a:t>物流・商流</a:t>
            </a:r>
            <a:r>
              <a:rPr sz="700" i="1" spc="-50" dirty="0">
                <a:solidFill>
                  <a:srgbClr val="A78213"/>
                </a:solidFill>
                <a:latin typeface="メイリオ"/>
                <a:cs typeface="メイリオ"/>
              </a:rPr>
              <a:t>と</a:t>
            </a:r>
            <a:endParaRPr sz="700">
              <a:latin typeface="メイリオ"/>
              <a:cs typeface="メイリオ"/>
            </a:endParaRPr>
          </a:p>
        </p:txBody>
      </p:sp>
      <p:sp>
        <p:nvSpPr>
          <p:cNvPr id="225" name="object 225"/>
          <p:cNvSpPr txBox="1"/>
          <p:nvPr/>
        </p:nvSpPr>
        <p:spPr>
          <a:xfrm>
            <a:off x="8246744" y="3719830"/>
            <a:ext cx="67818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物流</a:t>
            </a:r>
            <a:r>
              <a:rPr sz="700" i="1" spc="-20" dirty="0">
                <a:solidFill>
                  <a:srgbClr val="C00000"/>
                </a:solidFill>
                <a:latin typeface="Calibri"/>
                <a:cs typeface="Calibri"/>
              </a:rPr>
              <a:t>/</a:t>
            </a:r>
            <a:r>
              <a:rPr sz="700" i="1" spc="-10" dirty="0">
                <a:solidFill>
                  <a:srgbClr val="C00000"/>
                </a:solidFill>
                <a:latin typeface="メイリオ"/>
                <a:cs typeface="メイリオ"/>
              </a:rPr>
              <a:t>商流と同</a:t>
            </a:r>
            <a:r>
              <a:rPr sz="700" i="1" spc="-50" dirty="0">
                <a:solidFill>
                  <a:srgbClr val="C00000"/>
                </a:solidFill>
                <a:latin typeface="メイリオ"/>
                <a:cs typeface="メイリオ"/>
              </a:rPr>
              <a:t>期</a:t>
            </a:r>
            <a:endParaRPr sz="700">
              <a:latin typeface="メイリオ"/>
              <a:cs typeface="メイリオ"/>
            </a:endParaRPr>
          </a:p>
        </p:txBody>
      </p:sp>
      <p:sp>
        <p:nvSpPr>
          <p:cNvPr id="226" name="object 226"/>
          <p:cNvSpPr txBox="1"/>
          <p:nvPr/>
        </p:nvSpPr>
        <p:spPr>
          <a:xfrm>
            <a:off x="8396097" y="3826510"/>
            <a:ext cx="379095"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した決</a:t>
            </a:r>
            <a:r>
              <a:rPr sz="700" i="1" spc="-50" dirty="0">
                <a:solidFill>
                  <a:srgbClr val="C00000"/>
                </a:solidFill>
                <a:latin typeface="メイリオ"/>
                <a:cs typeface="メイリオ"/>
              </a:rPr>
              <a:t>済</a:t>
            </a:r>
            <a:endParaRPr sz="700">
              <a:latin typeface="メイリオ"/>
              <a:cs typeface="メイリオ"/>
            </a:endParaRPr>
          </a:p>
        </p:txBody>
      </p:sp>
      <p:sp>
        <p:nvSpPr>
          <p:cNvPr id="227" name="object 227"/>
          <p:cNvSpPr txBox="1"/>
          <p:nvPr/>
        </p:nvSpPr>
        <p:spPr>
          <a:xfrm>
            <a:off x="8021828" y="3698494"/>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228" name="object 228"/>
          <p:cNvSpPr txBox="1"/>
          <p:nvPr/>
        </p:nvSpPr>
        <p:spPr>
          <a:xfrm>
            <a:off x="9827386" y="3527297"/>
            <a:ext cx="635000" cy="258404"/>
          </a:xfrm>
          <a:prstGeom prst="rect">
            <a:avLst/>
          </a:prstGeom>
        </p:spPr>
        <p:txBody>
          <a:bodyPr vert="horz" wrap="square" lIns="0" tIns="12065" rIns="0" bIns="0" rtlCol="0">
            <a:spAutoFit/>
          </a:bodyPr>
          <a:lstStyle/>
          <a:p>
            <a:pPr marL="38100">
              <a:spcBef>
                <a:spcPts val="95"/>
              </a:spcBef>
            </a:pPr>
            <a:r>
              <a:rPr sz="2400" spc="-165" baseline="-12152" dirty="0">
                <a:solidFill>
                  <a:srgbClr val="C00000"/>
                </a:solidFill>
                <a:latin typeface="メイリオ"/>
                <a:cs typeface="メイリオ"/>
              </a:rPr>
              <a:t>✔ </a:t>
            </a:r>
            <a:r>
              <a:rPr sz="700" i="1" spc="-10" dirty="0">
                <a:solidFill>
                  <a:srgbClr val="C00000"/>
                </a:solidFill>
                <a:latin typeface="メイリオ"/>
                <a:cs typeface="メイリオ"/>
              </a:rPr>
              <a:t>即時決</a:t>
            </a:r>
            <a:r>
              <a:rPr sz="700" i="1" spc="-50" dirty="0">
                <a:solidFill>
                  <a:srgbClr val="C00000"/>
                </a:solidFill>
                <a:latin typeface="メイリオ"/>
                <a:cs typeface="メイリオ"/>
              </a:rPr>
              <a:t>済</a:t>
            </a:r>
            <a:endParaRPr sz="700">
              <a:latin typeface="メイリオ"/>
              <a:cs typeface="メイリオ"/>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4" name="object 4"/>
          <p:cNvSpPr txBox="1"/>
          <p:nvPr/>
        </p:nvSpPr>
        <p:spPr>
          <a:xfrm>
            <a:off x="4187445" y="477139"/>
            <a:ext cx="3416935" cy="299720"/>
          </a:xfrm>
          <a:prstGeom prst="rect">
            <a:avLst/>
          </a:prstGeom>
        </p:spPr>
        <p:txBody>
          <a:bodyPr vert="horz" wrap="square" lIns="0" tIns="12700" rIns="0" bIns="0" rtlCol="0">
            <a:spAutoFit/>
          </a:bodyPr>
          <a:lstStyle/>
          <a:p>
            <a:pPr marL="12700">
              <a:spcBef>
                <a:spcPts val="100"/>
              </a:spcBef>
            </a:pPr>
            <a:r>
              <a:rPr b="1" spc="-10" dirty="0">
                <a:solidFill>
                  <a:srgbClr val="404040"/>
                </a:solidFill>
                <a:latin typeface="メイリオ"/>
                <a:cs typeface="メイリオ"/>
              </a:rPr>
              <a:t>MaaS</a:t>
            </a:r>
            <a:r>
              <a:rPr b="1" spc="-5" dirty="0">
                <a:solidFill>
                  <a:srgbClr val="404040"/>
                </a:solidFill>
                <a:latin typeface="メイリオ"/>
                <a:cs typeface="メイリオ"/>
              </a:rPr>
              <a:t>におけるデジタル通貨決済</a:t>
            </a:r>
            <a:endParaRPr>
              <a:latin typeface="メイリオ"/>
              <a:cs typeface="メイリオ"/>
            </a:endParaRPr>
          </a:p>
        </p:txBody>
      </p:sp>
      <p:sp>
        <p:nvSpPr>
          <p:cNvPr id="5" name="object 5"/>
          <p:cNvSpPr txBox="1"/>
          <p:nvPr/>
        </p:nvSpPr>
        <p:spPr>
          <a:xfrm>
            <a:off x="10352658"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6</a:t>
            </a:r>
            <a:endParaRPr sz="1200">
              <a:latin typeface="Calibri"/>
              <a:cs typeface="Calibri"/>
            </a:endParaRPr>
          </a:p>
        </p:txBody>
      </p:sp>
      <p:grpSp>
        <p:nvGrpSpPr>
          <p:cNvPr id="6" name="object 6"/>
          <p:cNvGrpSpPr/>
          <p:nvPr/>
        </p:nvGrpSpPr>
        <p:grpSpPr>
          <a:xfrm>
            <a:off x="1964437" y="5779008"/>
            <a:ext cx="8156575" cy="638810"/>
            <a:chOff x="440436" y="5779008"/>
            <a:chExt cx="8156575" cy="638810"/>
          </a:xfrm>
        </p:grpSpPr>
        <p:pic>
          <p:nvPicPr>
            <p:cNvPr id="7" name="object 7"/>
            <p:cNvPicPr/>
            <p:nvPr/>
          </p:nvPicPr>
          <p:blipFill>
            <a:blip r:embed="rId2" cstate="print"/>
            <a:stretch>
              <a:fillRect/>
            </a:stretch>
          </p:blipFill>
          <p:spPr>
            <a:xfrm>
              <a:off x="704088" y="5791200"/>
              <a:ext cx="7892796" cy="626364"/>
            </a:xfrm>
            <a:prstGeom prst="rect">
              <a:avLst/>
            </a:prstGeom>
          </p:spPr>
        </p:pic>
        <p:sp>
          <p:nvSpPr>
            <p:cNvPr id="8" name="object 8"/>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9" name="object 9"/>
          <p:cNvSpPr txBox="1"/>
          <p:nvPr/>
        </p:nvSpPr>
        <p:spPr>
          <a:xfrm>
            <a:off x="1696923" y="5918404"/>
            <a:ext cx="695960" cy="349885"/>
          </a:xfrm>
          <a:prstGeom prst="rect">
            <a:avLst/>
          </a:prstGeom>
        </p:spPr>
        <p:txBody>
          <a:bodyPr vert="horz" wrap="square" lIns="0" tIns="10160" rIns="0" bIns="0" rtlCol="0">
            <a:spAutoFit/>
          </a:bodyPr>
          <a:lstStyle/>
          <a:p>
            <a:pPr marL="12700" marR="5080">
              <a:lnSpc>
                <a:spcPct val="101899"/>
              </a:lnSpc>
              <a:spcBef>
                <a:spcPts val="80"/>
              </a:spcBef>
            </a:pPr>
            <a:r>
              <a:rPr sz="1050" b="1" i="1" spc="-10" dirty="0">
                <a:latin typeface="メイリオ"/>
                <a:cs typeface="メイリオ"/>
              </a:rPr>
              <a:t>求められる主要な特性</a:t>
            </a:r>
            <a:endParaRPr sz="1050">
              <a:latin typeface="メイリオ"/>
              <a:cs typeface="メイリオ"/>
            </a:endParaRPr>
          </a:p>
        </p:txBody>
      </p:sp>
      <p:grpSp>
        <p:nvGrpSpPr>
          <p:cNvPr id="10" name="object 10"/>
          <p:cNvGrpSpPr/>
          <p:nvPr/>
        </p:nvGrpSpPr>
        <p:grpSpPr>
          <a:xfrm>
            <a:off x="5169409" y="5779008"/>
            <a:ext cx="5206365" cy="638810"/>
            <a:chOff x="3645408" y="5779008"/>
            <a:chExt cx="5206365" cy="638810"/>
          </a:xfrm>
        </p:grpSpPr>
        <p:sp>
          <p:nvSpPr>
            <p:cNvPr id="11" name="object 11"/>
            <p:cNvSpPr/>
            <p:nvPr/>
          </p:nvSpPr>
          <p:spPr>
            <a:xfrm>
              <a:off x="8388096"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645408" y="5875020"/>
              <a:ext cx="1094219" cy="438962"/>
            </a:xfrm>
            <a:prstGeom prst="rect">
              <a:avLst/>
            </a:prstGeom>
          </p:spPr>
        </p:pic>
        <p:pic>
          <p:nvPicPr>
            <p:cNvPr id="13" name="object 13"/>
            <p:cNvPicPr/>
            <p:nvPr/>
          </p:nvPicPr>
          <p:blipFill>
            <a:blip r:embed="rId4" cstate="print"/>
            <a:stretch>
              <a:fillRect/>
            </a:stretch>
          </p:blipFill>
          <p:spPr>
            <a:xfrm>
              <a:off x="3858768" y="5920740"/>
              <a:ext cx="665962" cy="384098"/>
            </a:xfrm>
            <a:prstGeom prst="rect">
              <a:avLst/>
            </a:prstGeom>
          </p:spPr>
        </p:pic>
        <p:sp>
          <p:nvSpPr>
            <p:cNvPr id="14" name="object 14"/>
            <p:cNvSpPr/>
            <p:nvPr/>
          </p:nvSpPr>
          <p:spPr>
            <a:xfrm>
              <a:off x="3675888" y="5905500"/>
              <a:ext cx="982980" cy="327660"/>
            </a:xfrm>
            <a:custGeom>
              <a:avLst/>
              <a:gdLst/>
              <a:ahLst/>
              <a:cxnLst/>
              <a:rect l="l" t="t" r="r" b="b"/>
              <a:pathLst>
                <a:path w="982979" h="327660">
                  <a:moveTo>
                    <a:pt x="982980" y="0"/>
                  </a:moveTo>
                  <a:lnTo>
                    <a:pt x="0" y="0"/>
                  </a:lnTo>
                  <a:lnTo>
                    <a:pt x="0" y="327659"/>
                  </a:lnTo>
                  <a:lnTo>
                    <a:pt x="982980" y="327659"/>
                  </a:lnTo>
                  <a:lnTo>
                    <a:pt x="982980" y="0"/>
                  </a:lnTo>
                  <a:close/>
                </a:path>
              </a:pathLst>
            </a:custGeom>
            <a:solidFill>
              <a:srgbClr val="FFFFFF"/>
            </a:solidFill>
          </p:spPr>
          <p:txBody>
            <a:bodyPr wrap="square" lIns="0" tIns="0" rIns="0" bIns="0" rtlCol="0"/>
            <a:lstStyle/>
            <a:p>
              <a:endParaRPr/>
            </a:p>
          </p:txBody>
        </p:sp>
        <p:sp>
          <p:nvSpPr>
            <p:cNvPr id="15" name="object 15"/>
            <p:cNvSpPr/>
            <p:nvPr/>
          </p:nvSpPr>
          <p:spPr>
            <a:xfrm>
              <a:off x="3675888" y="5905500"/>
              <a:ext cx="982980" cy="327660"/>
            </a:xfrm>
            <a:custGeom>
              <a:avLst/>
              <a:gdLst/>
              <a:ahLst/>
              <a:cxnLst/>
              <a:rect l="l" t="t" r="r" b="b"/>
              <a:pathLst>
                <a:path w="982979" h="327660">
                  <a:moveTo>
                    <a:pt x="0" y="327659"/>
                  </a:moveTo>
                  <a:lnTo>
                    <a:pt x="982980" y="327659"/>
                  </a:lnTo>
                  <a:lnTo>
                    <a:pt x="982980" y="0"/>
                  </a:lnTo>
                  <a:lnTo>
                    <a:pt x="0" y="0"/>
                  </a:lnTo>
                  <a:lnTo>
                    <a:pt x="0" y="327659"/>
                  </a:lnTo>
                  <a:close/>
                </a:path>
              </a:pathLst>
            </a:custGeom>
            <a:ln w="9525">
              <a:solidFill>
                <a:srgbClr val="BEBEBE"/>
              </a:solidFill>
            </a:ln>
          </p:spPr>
          <p:txBody>
            <a:bodyPr wrap="square" lIns="0" tIns="0" rIns="0" bIns="0" rtlCol="0"/>
            <a:lstStyle/>
            <a:p>
              <a:endParaRPr/>
            </a:p>
          </p:txBody>
        </p:sp>
      </p:grpSp>
      <p:sp>
        <p:nvSpPr>
          <p:cNvPr id="16" name="object 16"/>
          <p:cNvSpPr txBox="1"/>
          <p:nvPr/>
        </p:nvSpPr>
        <p:spPr>
          <a:xfrm>
            <a:off x="5478271" y="5956198"/>
            <a:ext cx="427990" cy="175048"/>
          </a:xfrm>
          <a:prstGeom prst="rect">
            <a:avLst/>
          </a:prstGeom>
        </p:spPr>
        <p:txBody>
          <a:bodyPr vert="horz" wrap="square" lIns="0" tIns="13335" rIns="0" bIns="0" rtlCol="0">
            <a:spAutoFit/>
          </a:bodyPr>
          <a:lstStyle/>
          <a:p>
            <a:pPr marL="12700">
              <a:spcBef>
                <a:spcPts val="105"/>
              </a:spcBef>
            </a:pPr>
            <a:r>
              <a:rPr sz="1050" b="1" spc="-20" dirty="0">
                <a:latin typeface="メイリオ"/>
                <a:cs typeface="メイリオ"/>
              </a:rPr>
              <a:t>機能性</a:t>
            </a:r>
            <a:endParaRPr sz="1050">
              <a:latin typeface="メイリオ"/>
              <a:cs typeface="メイリオ"/>
            </a:endParaRPr>
          </a:p>
        </p:txBody>
      </p:sp>
      <p:grpSp>
        <p:nvGrpSpPr>
          <p:cNvPr id="17" name="object 17"/>
          <p:cNvGrpSpPr/>
          <p:nvPr/>
        </p:nvGrpSpPr>
        <p:grpSpPr>
          <a:xfrm>
            <a:off x="5017008" y="5800345"/>
            <a:ext cx="356870" cy="384175"/>
            <a:chOff x="3493008" y="5800344"/>
            <a:chExt cx="356870" cy="384175"/>
          </a:xfrm>
        </p:grpSpPr>
        <p:pic>
          <p:nvPicPr>
            <p:cNvPr id="18" name="object 18"/>
            <p:cNvPicPr/>
            <p:nvPr/>
          </p:nvPicPr>
          <p:blipFill>
            <a:blip r:embed="rId5" cstate="print"/>
            <a:stretch>
              <a:fillRect/>
            </a:stretch>
          </p:blipFill>
          <p:spPr>
            <a:xfrm>
              <a:off x="3529584" y="5809488"/>
              <a:ext cx="281889" cy="327621"/>
            </a:xfrm>
            <a:prstGeom prst="rect">
              <a:avLst/>
            </a:prstGeom>
          </p:spPr>
        </p:pic>
        <p:pic>
          <p:nvPicPr>
            <p:cNvPr id="19" name="object 19"/>
            <p:cNvPicPr/>
            <p:nvPr/>
          </p:nvPicPr>
          <p:blipFill>
            <a:blip r:embed="rId6" cstate="print"/>
            <a:stretch>
              <a:fillRect/>
            </a:stretch>
          </p:blipFill>
          <p:spPr>
            <a:xfrm>
              <a:off x="3493008" y="5800344"/>
              <a:ext cx="356666" cy="384098"/>
            </a:xfrm>
            <a:prstGeom prst="rect">
              <a:avLst/>
            </a:prstGeom>
          </p:spPr>
        </p:pic>
        <p:pic>
          <p:nvPicPr>
            <p:cNvPr id="20" name="object 20"/>
            <p:cNvPicPr/>
            <p:nvPr/>
          </p:nvPicPr>
          <p:blipFill>
            <a:blip r:embed="rId7" cstate="print"/>
            <a:stretch>
              <a:fillRect/>
            </a:stretch>
          </p:blipFill>
          <p:spPr>
            <a:xfrm>
              <a:off x="3555873" y="5835777"/>
              <a:ext cx="180593" cy="226313"/>
            </a:xfrm>
            <a:prstGeom prst="rect">
              <a:avLst/>
            </a:prstGeom>
          </p:spPr>
        </p:pic>
      </p:grpSp>
      <p:sp>
        <p:nvSpPr>
          <p:cNvPr id="21" name="object 21"/>
          <p:cNvSpPr txBox="1"/>
          <p:nvPr/>
        </p:nvSpPr>
        <p:spPr>
          <a:xfrm>
            <a:off x="5111622" y="5835192"/>
            <a:ext cx="118110"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C</a:t>
            </a:r>
            <a:endParaRPr sz="1050">
              <a:latin typeface="メイリオ"/>
              <a:cs typeface="メイリオ"/>
            </a:endParaRPr>
          </a:p>
        </p:txBody>
      </p:sp>
      <p:grpSp>
        <p:nvGrpSpPr>
          <p:cNvPr id="22" name="object 22"/>
          <p:cNvGrpSpPr/>
          <p:nvPr/>
        </p:nvGrpSpPr>
        <p:grpSpPr>
          <a:xfrm>
            <a:off x="7559040" y="5849111"/>
            <a:ext cx="1231900" cy="546100"/>
            <a:chOff x="6035040" y="5849111"/>
            <a:chExt cx="1231900" cy="546100"/>
          </a:xfrm>
        </p:grpSpPr>
        <p:pic>
          <p:nvPicPr>
            <p:cNvPr id="23" name="object 23"/>
            <p:cNvPicPr/>
            <p:nvPr/>
          </p:nvPicPr>
          <p:blipFill>
            <a:blip r:embed="rId8" cstate="print"/>
            <a:stretch>
              <a:fillRect/>
            </a:stretch>
          </p:blipFill>
          <p:spPr>
            <a:xfrm>
              <a:off x="6111240" y="5884163"/>
              <a:ext cx="1092708" cy="437349"/>
            </a:xfrm>
            <a:prstGeom prst="rect">
              <a:avLst/>
            </a:prstGeom>
          </p:spPr>
        </p:pic>
        <p:pic>
          <p:nvPicPr>
            <p:cNvPr id="24" name="object 24"/>
            <p:cNvPicPr/>
            <p:nvPr/>
          </p:nvPicPr>
          <p:blipFill>
            <a:blip r:embed="rId9" cstate="print"/>
            <a:stretch>
              <a:fillRect/>
            </a:stretch>
          </p:blipFill>
          <p:spPr>
            <a:xfrm>
              <a:off x="6035040" y="5849111"/>
              <a:ext cx="1231391" cy="545579"/>
            </a:xfrm>
            <a:prstGeom prst="rect">
              <a:avLst/>
            </a:prstGeom>
          </p:spPr>
        </p:pic>
        <p:sp>
          <p:nvSpPr>
            <p:cNvPr id="25" name="object 25"/>
            <p:cNvSpPr/>
            <p:nvPr/>
          </p:nvSpPr>
          <p:spPr>
            <a:xfrm>
              <a:off x="6141720" y="5914643"/>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26" name="object 26"/>
            <p:cNvSpPr/>
            <p:nvPr/>
          </p:nvSpPr>
          <p:spPr>
            <a:xfrm>
              <a:off x="6141720" y="5914643"/>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grpSp>
      <p:sp>
        <p:nvSpPr>
          <p:cNvPr id="27" name="object 27"/>
          <p:cNvSpPr txBox="1"/>
          <p:nvPr/>
        </p:nvSpPr>
        <p:spPr>
          <a:xfrm>
            <a:off x="7809103"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grpSp>
        <p:nvGrpSpPr>
          <p:cNvPr id="28" name="object 28"/>
          <p:cNvGrpSpPr/>
          <p:nvPr/>
        </p:nvGrpSpPr>
        <p:grpSpPr>
          <a:xfrm>
            <a:off x="7473696" y="5791201"/>
            <a:ext cx="370840" cy="384175"/>
            <a:chOff x="5949696" y="5791200"/>
            <a:chExt cx="370840" cy="384175"/>
          </a:xfrm>
        </p:grpSpPr>
        <p:pic>
          <p:nvPicPr>
            <p:cNvPr id="29" name="object 29"/>
            <p:cNvPicPr/>
            <p:nvPr/>
          </p:nvPicPr>
          <p:blipFill>
            <a:blip r:embed="rId10" cstate="print"/>
            <a:stretch>
              <a:fillRect/>
            </a:stretch>
          </p:blipFill>
          <p:spPr>
            <a:xfrm>
              <a:off x="5993892" y="5800344"/>
              <a:ext cx="283540" cy="327621"/>
            </a:xfrm>
            <a:prstGeom prst="rect">
              <a:avLst/>
            </a:prstGeom>
          </p:spPr>
        </p:pic>
        <p:pic>
          <p:nvPicPr>
            <p:cNvPr id="30" name="object 30"/>
            <p:cNvPicPr/>
            <p:nvPr/>
          </p:nvPicPr>
          <p:blipFill>
            <a:blip r:embed="rId11" cstate="print"/>
            <a:stretch>
              <a:fillRect/>
            </a:stretch>
          </p:blipFill>
          <p:spPr>
            <a:xfrm>
              <a:off x="5949696" y="5791200"/>
              <a:ext cx="370332" cy="384098"/>
            </a:xfrm>
            <a:prstGeom prst="rect">
              <a:avLst/>
            </a:prstGeom>
          </p:spPr>
        </p:pic>
        <p:pic>
          <p:nvPicPr>
            <p:cNvPr id="31" name="object 31"/>
            <p:cNvPicPr/>
            <p:nvPr/>
          </p:nvPicPr>
          <p:blipFill>
            <a:blip r:embed="rId12" cstate="print"/>
            <a:stretch>
              <a:fillRect/>
            </a:stretch>
          </p:blipFill>
          <p:spPr>
            <a:xfrm>
              <a:off x="6020181" y="5826632"/>
              <a:ext cx="182118" cy="226313"/>
            </a:xfrm>
            <a:prstGeom prst="rect">
              <a:avLst/>
            </a:prstGeom>
          </p:spPr>
        </p:pic>
      </p:grpSp>
      <p:sp>
        <p:nvSpPr>
          <p:cNvPr id="32" name="object 32"/>
          <p:cNvSpPr txBox="1"/>
          <p:nvPr/>
        </p:nvSpPr>
        <p:spPr>
          <a:xfrm>
            <a:off x="756894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33" name="object 33"/>
          <p:cNvSpPr txBox="1"/>
          <p:nvPr/>
        </p:nvSpPr>
        <p:spPr>
          <a:xfrm>
            <a:off x="6258305" y="5896458"/>
            <a:ext cx="1112520" cy="391795"/>
          </a:xfrm>
          <a:prstGeom prst="rect">
            <a:avLst/>
          </a:prstGeom>
        </p:spPr>
        <p:txBody>
          <a:bodyPr vert="horz" wrap="square" lIns="0" tIns="12700" rIns="0" bIns="0" rtlCol="0">
            <a:spAutoFit/>
          </a:bodyPr>
          <a:lstStyle/>
          <a:p>
            <a:pPr marL="12700" marR="5080" algn="just">
              <a:spcBef>
                <a:spcPts val="100"/>
              </a:spcBef>
            </a:pPr>
            <a:r>
              <a:rPr sz="800" dirty="0">
                <a:latin typeface="メイリオ"/>
                <a:cs typeface="メイリオ"/>
              </a:rPr>
              <a:t>MaaS</a:t>
            </a:r>
            <a:r>
              <a:rPr sz="800" spc="-15" dirty="0">
                <a:latin typeface="メイリオ"/>
                <a:cs typeface="メイリオ"/>
              </a:rPr>
              <a:t>の世界観実現には</a:t>
            </a:r>
            <a:r>
              <a:rPr sz="800" spc="-50" dirty="0">
                <a:latin typeface="メイリオ"/>
                <a:cs typeface="メイリオ"/>
              </a:rPr>
              <a:t> </a:t>
            </a:r>
            <a:r>
              <a:rPr sz="800" dirty="0">
                <a:latin typeface="メイリオ"/>
                <a:cs typeface="メイリオ"/>
              </a:rPr>
              <a:t>IoT</a:t>
            </a:r>
            <a:r>
              <a:rPr sz="800" spc="-10" dirty="0">
                <a:latin typeface="メイリオ"/>
                <a:cs typeface="メイリオ"/>
              </a:rPr>
              <a:t>連動の即時決済が求</a:t>
            </a:r>
            <a:r>
              <a:rPr sz="800" spc="-15" dirty="0">
                <a:latin typeface="メイリオ"/>
                <a:cs typeface="メイリオ"/>
              </a:rPr>
              <a:t>められる</a:t>
            </a:r>
            <a:endParaRPr sz="800">
              <a:latin typeface="メイリオ"/>
              <a:cs typeface="メイリオ"/>
            </a:endParaRPr>
          </a:p>
        </p:txBody>
      </p:sp>
      <p:sp>
        <p:nvSpPr>
          <p:cNvPr id="34" name="object 34"/>
          <p:cNvSpPr txBox="1"/>
          <p:nvPr/>
        </p:nvSpPr>
        <p:spPr>
          <a:xfrm>
            <a:off x="8693911" y="5824525"/>
            <a:ext cx="1046480" cy="135935"/>
          </a:xfrm>
          <a:prstGeom prst="rect">
            <a:avLst/>
          </a:prstGeom>
        </p:spPr>
        <p:txBody>
          <a:bodyPr vert="horz" wrap="square" lIns="0" tIns="12700" rIns="0" bIns="0" rtlCol="0">
            <a:spAutoFit/>
          </a:bodyPr>
          <a:lstStyle/>
          <a:p>
            <a:pPr marL="12700">
              <a:spcBef>
                <a:spcPts val="100"/>
              </a:spcBef>
            </a:pPr>
            <a:r>
              <a:rPr sz="800" spc="-5" dirty="0">
                <a:latin typeface="メイリオ"/>
                <a:cs typeface="メイリオ"/>
              </a:rPr>
              <a:t>様々な条件下で顧客に</a:t>
            </a:r>
            <a:endParaRPr sz="800">
              <a:latin typeface="メイリオ"/>
              <a:cs typeface="メイリオ"/>
            </a:endParaRPr>
          </a:p>
        </p:txBody>
      </p:sp>
      <p:sp>
        <p:nvSpPr>
          <p:cNvPr id="35" name="object 35"/>
          <p:cNvSpPr txBox="1"/>
          <p:nvPr/>
        </p:nvSpPr>
        <p:spPr>
          <a:xfrm>
            <a:off x="8693912" y="5946445"/>
            <a:ext cx="1148715" cy="135935"/>
          </a:xfrm>
          <a:prstGeom prst="rect">
            <a:avLst/>
          </a:prstGeom>
        </p:spPr>
        <p:txBody>
          <a:bodyPr vert="horz" wrap="square" lIns="0" tIns="12700" rIns="0" bIns="0" rtlCol="0">
            <a:spAutoFit/>
          </a:bodyPr>
          <a:lstStyle/>
          <a:p>
            <a:pPr marL="12700">
              <a:spcBef>
                <a:spcPts val="100"/>
              </a:spcBef>
            </a:pPr>
            <a:r>
              <a:rPr sz="800" spc="-5" dirty="0">
                <a:latin typeface="メイリオ"/>
                <a:cs typeface="メイリオ"/>
              </a:rPr>
              <a:t>フィットしたサービスを</a:t>
            </a:r>
            <a:endParaRPr sz="800">
              <a:latin typeface="メイリオ"/>
              <a:cs typeface="メイリオ"/>
            </a:endParaRPr>
          </a:p>
        </p:txBody>
      </p:sp>
      <p:sp>
        <p:nvSpPr>
          <p:cNvPr id="36" name="object 36"/>
          <p:cNvSpPr txBox="1"/>
          <p:nvPr/>
        </p:nvSpPr>
        <p:spPr>
          <a:xfrm>
            <a:off x="7655179" y="6044895"/>
            <a:ext cx="2187575"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25" dirty="0">
                <a:latin typeface="メイリオ"/>
                <a:cs typeface="メイリオ"/>
              </a:rPr>
              <a:t>(自律性) </a:t>
            </a:r>
            <a:r>
              <a:rPr sz="1200" spc="-7" baseline="3472" dirty="0">
                <a:latin typeface="メイリオ"/>
                <a:cs typeface="メイリオ"/>
              </a:rPr>
              <a:t>提供する上で、プログラ</a:t>
            </a:r>
            <a:endParaRPr sz="1200" baseline="3472">
              <a:latin typeface="メイリオ"/>
              <a:cs typeface="メイリオ"/>
            </a:endParaRPr>
          </a:p>
        </p:txBody>
      </p:sp>
      <p:sp>
        <p:nvSpPr>
          <p:cNvPr id="37" name="object 37"/>
          <p:cNvSpPr txBox="1"/>
          <p:nvPr/>
        </p:nvSpPr>
        <p:spPr>
          <a:xfrm>
            <a:off x="8693911" y="6190285"/>
            <a:ext cx="842644"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マビリティは必須</a:t>
            </a:r>
            <a:endParaRPr sz="800">
              <a:latin typeface="メイリオ"/>
              <a:cs typeface="メイリオ"/>
            </a:endParaRPr>
          </a:p>
        </p:txBody>
      </p:sp>
      <p:pic>
        <p:nvPicPr>
          <p:cNvPr id="38" name="object 38"/>
          <p:cNvPicPr/>
          <p:nvPr/>
        </p:nvPicPr>
        <p:blipFill>
          <a:blip r:embed="rId13" cstate="print"/>
          <a:stretch>
            <a:fillRect/>
          </a:stretch>
        </p:blipFill>
        <p:spPr>
          <a:xfrm>
            <a:off x="2170176" y="1124711"/>
            <a:ext cx="3854196" cy="274320"/>
          </a:xfrm>
          <a:prstGeom prst="rect">
            <a:avLst/>
          </a:prstGeom>
        </p:spPr>
      </p:pic>
      <p:sp>
        <p:nvSpPr>
          <p:cNvPr id="39" name="object 39"/>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40" name="object 40"/>
          <p:cNvPicPr/>
          <p:nvPr/>
        </p:nvPicPr>
        <p:blipFill>
          <a:blip r:embed="rId14" cstate="print"/>
          <a:stretch>
            <a:fillRect/>
          </a:stretch>
        </p:blipFill>
        <p:spPr>
          <a:xfrm>
            <a:off x="6239255" y="1124711"/>
            <a:ext cx="3855720" cy="274320"/>
          </a:xfrm>
          <a:prstGeom prst="rect">
            <a:avLst/>
          </a:prstGeom>
        </p:spPr>
      </p:pic>
      <p:sp>
        <p:nvSpPr>
          <p:cNvPr id="41" name="object 41"/>
          <p:cNvSpPr txBox="1"/>
          <p:nvPr/>
        </p:nvSpPr>
        <p:spPr>
          <a:xfrm>
            <a:off x="7898258" y="1115696"/>
            <a:ext cx="553085" cy="228909"/>
          </a:xfrm>
          <a:prstGeom prst="rect">
            <a:avLst/>
          </a:prstGeom>
        </p:spPr>
        <p:txBody>
          <a:bodyPr vert="horz" wrap="square" lIns="0" tIns="13335" rIns="0" bIns="0" rtlCol="0">
            <a:spAutoFit/>
          </a:bodyPr>
          <a:lstStyle/>
          <a:p>
            <a:pPr>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pic>
        <p:nvPicPr>
          <p:cNvPr id="42" name="object 42"/>
          <p:cNvPicPr/>
          <p:nvPr/>
        </p:nvPicPr>
        <p:blipFill>
          <a:blip r:embed="rId15" cstate="print"/>
          <a:stretch>
            <a:fillRect/>
          </a:stretch>
        </p:blipFill>
        <p:spPr>
          <a:xfrm>
            <a:off x="2191512" y="1481327"/>
            <a:ext cx="3813048" cy="580644"/>
          </a:xfrm>
          <a:prstGeom prst="rect">
            <a:avLst/>
          </a:prstGeom>
        </p:spPr>
      </p:pic>
      <p:sp>
        <p:nvSpPr>
          <p:cNvPr id="43" name="object 43"/>
          <p:cNvSpPr txBox="1"/>
          <p:nvPr/>
        </p:nvSpPr>
        <p:spPr>
          <a:xfrm>
            <a:off x="2271167"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支払のタイミングや単位が固定化</a:t>
            </a:r>
            <a:r>
              <a:rPr sz="1000" i="1" dirty="0">
                <a:latin typeface="メイリオ"/>
                <a:cs typeface="メイリオ"/>
              </a:rPr>
              <a:t>し</a:t>
            </a:r>
            <a:r>
              <a:rPr sz="1000" i="1" spc="-10" dirty="0">
                <a:latin typeface="メイリオ"/>
                <a:cs typeface="メイリオ"/>
              </a:rPr>
              <a:t>、利</a:t>
            </a:r>
            <a:r>
              <a:rPr sz="1000" i="1" dirty="0">
                <a:latin typeface="メイリオ"/>
                <a:cs typeface="メイリオ"/>
              </a:rPr>
              <a:t>用</a:t>
            </a:r>
            <a:r>
              <a:rPr sz="1000" i="1" spc="-10" dirty="0">
                <a:latin typeface="メイリオ"/>
                <a:cs typeface="メイリオ"/>
              </a:rPr>
              <a:t>者の</a:t>
            </a:r>
            <a:r>
              <a:rPr sz="1000" i="1" dirty="0">
                <a:latin typeface="メイリオ"/>
                <a:cs typeface="メイリオ"/>
              </a:rPr>
              <a:t>潜</a:t>
            </a:r>
            <a:r>
              <a:rPr sz="1000" i="1" spc="-10" dirty="0">
                <a:latin typeface="メイリオ"/>
                <a:cs typeface="メイリオ"/>
              </a:rPr>
              <a:t>在的</a:t>
            </a:r>
            <a:r>
              <a:rPr sz="1000" i="1" dirty="0">
                <a:latin typeface="メイリオ"/>
                <a:cs typeface="メイリオ"/>
              </a:rPr>
              <a:t>ニ</a:t>
            </a:r>
            <a:r>
              <a:rPr sz="1000" i="1" spc="-10" dirty="0">
                <a:latin typeface="メイリオ"/>
                <a:cs typeface="メイリオ"/>
              </a:rPr>
              <a:t>ーズ</a:t>
            </a:r>
            <a:r>
              <a:rPr sz="1000" i="1" spc="-50" dirty="0">
                <a:latin typeface="メイリオ"/>
                <a:cs typeface="メイリオ"/>
              </a:rPr>
              <a:t>を</a:t>
            </a:r>
            <a:r>
              <a:rPr sz="1000" i="1" spc="-10" dirty="0">
                <a:latin typeface="メイリオ"/>
                <a:cs typeface="メイリオ"/>
              </a:rPr>
              <a:t>満たせていない。また、サービス</a:t>
            </a:r>
            <a:r>
              <a:rPr sz="1000" i="1" dirty="0">
                <a:latin typeface="メイリオ"/>
                <a:cs typeface="メイリオ"/>
              </a:rPr>
              <a:t>提</a:t>
            </a:r>
            <a:r>
              <a:rPr sz="1000" i="1" spc="-10" dirty="0">
                <a:latin typeface="メイリオ"/>
                <a:cs typeface="メイリオ"/>
              </a:rPr>
              <a:t>供や</a:t>
            </a:r>
            <a:r>
              <a:rPr sz="1000" i="1" dirty="0">
                <a:latin typeface="メイリオ"/>
                <a:cs typeface="メイリオ"/>
              </a:rPr>
              <a:t>支</a:t>
            </a:r>
            <a:r>
              <a:rPr sz="1000" i="1" spc="-10" dirty="0">
                <a:latin typeface="メイリオ"/>
                <a:cs typeface="メイリオ"/>
              </a:rPr>
              <a:t>払い</a:t>
            </a:r>
            <a:r>
              <a:rPr sz="1000" i="1" dirty="0">
                <a:latin typeface="メイリオ"/>
                <a:cs typeface="メイリオ"/>
              </a:rPr>
              <a:t>手</a:t>
            </a:r>
            <a:r>
              <a:rPr sz="1000" i="1" spc="-10" dirty="0">
                <a:latin typeface="メイリオ"/>
                <a:cs typeface="メイリオ"/>
              </a:rPr>
              <a:t>段が</a:t>
            </a:r>
            <a:r>
              <a:rPr sz="1000" i="1" dirty="0">
                <a:latin typeface="メイリオ"/>
                <a:cs typeface="メイリオ"/>
              </a:rPr>
              <a:t>サ</a:t>
            </a:r>
            <a:r>
              <a:rPr sz="1000" i="1" spc="-10" dirty="0">
                <a:latin typeface="メイリオ"/>
                <a:cs typeface="メイリオ"/>
              </a:rPr>
              <a:t>イロ</a:t>
            </a:r>
            <a:r>
              <a:rPr sz="1000" i="1" spc="-50" dirty="0">
                <a:latin typeface="メイリオ"/>
                <a:cs typeface="メイリオ"/>
              </a:rPr>
              <a:t>化</a:t>
            </a:r>
            <a:r>
              <a:rPr sz="1000" i="1" spc="-10" dirty="0">
                <a:latin typeface="メイリオ"/>
                <a:cs typeface="メイリオ"/>
              </a:rPr>
              <a:t>し、シームレスな顧客体験を実現</a:t>
            </a:r>
            <a:r>
              <a:rPr sz="1000" i="1" dirty="0">
                <a:latin typeface="メイリオ"/>
                <a:cs typeface="メイリオ"/>
              </a:rPr>
              <a:t>出</a:t>
            </a:r>
            <a:r>
              <a:rPr sz="1000" i="1" spc="-10" dirty="0">
                <a:latin typeface="メイリオ"/>
                <a:cs typeface="メイリオ"/>
              </a:rPr>
              <a:t>来て</a:t>
            </a:r>
            <a:r>
              <a:rPr sz="1000" i="1" dirty="0">
                <a:latin typeface="メイリオ"/>
                <a:cs typeface="メイリオ"/>
              </a:rPr>
              <a:t>い</a:t>
            </a:r>
            <a:r>
              <a:rPr sz="1000" i="1" spc="-10" dirty="0">
                <a:latin typeface="メイリオ"/>
                <a:cs typeface="メイリオ"/>
              </a:rPr>
              <a:t>な</a:t>
            </a:r>
            <a:r>
              <a:rPr sz="1000" i="1" spc="-50" dirty="0">
                <a:latin typeface="メイリオ"/>
                <a:cs typeface="メイリオ"/>
              </a:rPr>
              <a:t>い</a:t>
            </a:r>
            <a:endParaRPr sz="1000">
              <a:latin typeface="メイリオ"/>
              <a:cs typeface="メイリオ"/>
            </a:endParaRPr>
          </a:p>
        </p:txBody>
      </p:sp>
      <p:pic>
        <p:nvPicPr>
          <p:cNvPr id="44" name="object 44"/>
          <p:cNvPicPr/>
          <p:nvPr/>
        </p:nvPicPr>
        <p:blipFill>
          <a:blip r:embed="rId16" cstate="print"/>
          <a:stretch>
            <a:fillRect/>
          </a:stretch>
        </p:blipFill>
        <p:spPr>
          <a:xfrm>
            <a:off x="6262116" y="1481327"/>
            <a:ext cx="3813047" cy="580644"/>
          </a:xfrm>
          <a:prstGeom prst="rect">
            <a:avLst/>
          </a:prstGeom>
        </p:spPr>
      </p:pic>
      <p:sp>
        <p:nvSpPr>
          <p:cNvPr id="45" name="object 45"/>
          <p:cNvSpPr txBox="1"/>
          <p:nvPr/>
        </p:nvSpPr>
        <p:spPr>
          <a:xfrm>
            <a:off x="6342379" y="1514932"/>
            <a:ext cx="3606800" cy="483234"/>
          </a:xfrm>
          <a:prstGeom prst="rect">
            <a:avLst/>
          </a:prstGeom>
        </p:spPr>
        <p:txBody>
          <a:bodyPr vert="horz" wrap="square" lIns="0" tIns="12065" rIns="0" bIns="0" rtlCol="0">
            <a:spAutoFit/>
          </a:bodyPr>
          <a:lstStyle/>
          <a:p>
            <a:pPr marL="12700" marR="5080" algn="just">
              <a:lnSpc>
                <a:spcPct val="100099"/>
              </a:lnSpc>
              <a:spcBef>
                <a:spcPts val="95"/>
              </a:spcBef>
            </a:pPr>
            <a:r>
              <a:rPr sz="1000" spc="-10" dirty="0">
                <a:latin typeface="Calibri"/>
                <a:cs typeface="Calibri"/>
              </a:rPr>
              <a:t>IoT</a:t>
            </a:r>
            <a:r>
              <a:rPr sz="1000" spc="-15" dirty="0">
                <a:latin typeface="メイリオ"/>
                <a:cs typeface="メイリオ"/>
              </a:rPr>
              <a:t>連動の</a:t>
            </a:r>
            <a:r>
              <a:rPr sz="1000" i="1" spc="-15" dirty="0">
                <a:latin typeface="メイリオ"/>
                <a:cs typeface="メイリオ"/>
              </a:rPr>
              <a:t>柔軟な課金体系、割引き</a:t>
            </a:r>
            <a:r>
              <a:rPr sz="1000" i="1" spc="-10" dirty="0">
                <a:latin typeface="メイリオ"/>
                <a:cs typeface="メイリオ"/>
              </a:rPr>
              <a:t>サ</a:t>
            </a:r>
            <a:r>
              <a:rPr sz="1000" i="1" spc="-15" dirty="0">
                <a:latin typeface="メイリオ"/>
                <a:cs typeface="メイリオ"/>
              </a:rPr>
              <a:t>ービ</a:t>
            </a:r>
            <a:r>
              <a:rPr sz="1000" i="1" spc="-10" dirty="0">
                <a:latin typeface="メイリオ"/>
                <a:cs typeface="メイリオ"/>
              </a:rPr>
              <a:t>ス</a:t>
            </a:r>
            <a:r>
              <a:rPr sz="1000" i="1" spc="-15" dirty="0">
                <a:latin typeface="メイリオ"/>
                <a:cs typeface="メイリオ"/>
              </a:rPr>
              <a:t>等、</a:t>
            </a:r>
            <a:r>
              <a:rPr sz="1000" i="1" spc="-10" dirty="0">
                <a:latin typeface="メイリオ"/>
                <a:cs typeface="メイリオ"/>
              </a:rPr>
              <a:t>新</a:t>
            </a:r>
            <a:r>
              <a:rPr sz="1000" i="1" spc="-15" dirty="0">
                <a:latin typeface="メイリオ"/>
                <a:cs typeface="メイリオ"/>
              </a:rPr>
              <a:t>たな</a:t>
            </a:r>
            <a:r>
              <a:rPr sz="1000" i="1" spc="-10" dirty="0">
                <a:latin typeface="メイリオ"/>
                <a:cs typeface="メイリオ"/>
              </a:rPr>
              <a:t>デ</a:t>
            </a:r>
            <a:r>
              <a:rPr sz="1000" i="1" spc="-15" dirty="0">
                <a:latin typeface="メイリオ"/>
                <a:cs typeface="メイリオ"/>
              </a:rPr>
              <a:t>ジタ</a:t>
            </a:r>
            <a:r>
              <a:rPr sz="1000" i="1" spc="-50" dirty="0">
                <a:latin typeface="メイリオ"/>
                <a:cs typeface="メイリオ"/>
              </a:rPr>
              <a:t>ル</a:t>
            </a:r>
            <a:r>
              <a:rPr sz="1000" i="1" spc="-10" dirty="0">
                <a:latin typeface="メイリオ"/>
                <a:cs typeface="メイリオ"/>
              </a:rPr>
              <a:t>サービスの創出と革新的な顧客体</a:t>
            </a:r>
            <a:r>
              <a:rPr sz="1000" i="1" dirty="0">
                <a:latin typeface="メイリオ"/>
                <a:cs typeface="メイリオ"/>
              </a:rPr>
              <a:t>験</a:t>
            </a:r>
            <a:r>
              <a:rPr sz="1000" i="1" spc="-10" dirty="0">
                <a:latin typeface="メイリオ"/>
                <a:cs typeface="メイリオ"/>
              </a:rPr>
              <a:t>の創</a:t>
            </a:r>
            <a:r>
              <a:rPr sz="1000" i="1" dirty="0">
                <a:latin typeface="メイリオ"/>
                <a:cs typeface="メイリオ"/>
              </a:rPr>
              <a:t>出</a:t>
            </a:r>
            <a:r>
              <a:rPr sz="1000" i="1" spc="-10" dirty="0">
                <a:latin typeface="メイリオ"/>
                <a:cs typeface="メイリオ"/>
              </a:rPr>
              <a:t>を、</a:t>
            </a:r>
            <a:r>
              <a:rPr sz="1000" i="1" dirty="0">
                <a:latin typeface="メイリオ"/>
                <a:cs typeface="メイリオ"/>
              </a:rPr>
              <a:t>デ</a:t>
            </a:r>
            <a:r>
              <a:rPr sz="1000" i="1" spc="-10" dirty="0">
                <a:latin typeface="メイリオ"/>
                <a:cs typeface="メイリオ"/>
              </a:rPr>
              <a:t>ジタ</a:t>
            </a:r>
            <a:r>
              <a:rPr sz="1000" i="1" dirty="0">
                <a:latin typeface="メイリオ"/>
                <a:cs typeface="メイリオ"/>
              </a:rPr>
              <a:t>ル</a:t>
            </a:r>
            <a:r>
              <a:rPr sz="1000" i="1" spc="-10" dirty="0">
                <a:latin typeface="メイリオ"/>
                <a:cs typeface="メイリオ"/>
              </a:rPr>
              <a:t>通貨</a:t>
            </a:r>
            <a:r>
              <a:rPr sz="1000" i="1" spc="-50" dirty="0">
                <a:latin typeface="メイリオ"/>
                <a:cs typeface="メイリオ"/>
              </a:rPr>
              <a:t>プ</a:t>
            </a:r>
            <a:r>
              <a:rPr sz="1000" i="1" spc="-10" dirty="0">
                <a:latin typeface="メイリオ"/>
                <a:cs typeface="メイリオ"/>
              </a:rPr>
              <a:t>ラットフォームで下支え可</a:t>
            </a:r>
            <a:r>
              <a:rPr sz="1000" i="1" spc="-50" dirty="0">
                <a:latin typeface="メイリオ"/>
                <a:cs typeface="メイリオ"/>
              </a:rPr>
              <a:t>能</a:t>
            </a:r>
            <a:endParaRPr sz="1000">
              <a:latin typeface="メイリオ"/>
              <a:cs typeface="メイリオ"/>
            </a:endParaRPr>
          </a:p>
        </p:txBody>
      </p:sp>
      <p:sp>
        <p:nvSpPr>
          <p:cNvPr id="46" name="object 46"/>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47" name="object 47"/>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48" name="object 48"/>
          <p:cNvPicPr/>
          <p:nvPr/>
        </p:nvPicPr>
        <p:blipFill>
          <a:blip r:embed="rId17" cstate="print"/>
          <a:stretch>
            <a:fillRect/>
          </a:stretch>
        </p:blipFill>
        <p:spPr>
          <a:xfrm>
            <a:off x="8994648" y="1167384"/>
            <a:ext cx="187451" cy="187451"/>
          </a:xfrm>
          <a:prstGeom prst="rect">
            <a:avLst/>
          </a:prstGeom>
        </p:spPr>
      </p:pic>
      <p:grpSp>
        <p:nvGrpSpPr>
          <p:cNvPr id="49" name="object 49"/>
          <p:cNvGrpSpPr/>
          <p:nvPr/>
        </p:nvGrpSpPr>
        <p:grpSpPr>
          <a:xfrm>
            <a:off x="8971660" y="943228"/>
            <a:ext cx="204470" cy="128270"/>
            <a:chOff x="7447660" y="943228"/>
            <a:chExt cx="204470" cy="128270"/>
          </a:xfrm>
        </p:grpSpPr>
        <p:pic>
          <p:nvPicPr>
            <p:cNvPr id="50" name="object 50"/>
            <p:cNvPicPr/>
            <p:nvPr/>
          </p:nvPicPr>
          <p:blipFill>
            <a:blip r:embed="rId18" cstate="print"/>
            <a:stretch>
              <a:fillRect/>
            </a:stretch>
          </p:blipFill>
          <p:spPr>
            <a:xfrm>
              <a:off x="7450835" y="946403"/>
              <a:ext cx="198120" cy="121920"/>
            </a:xfrm>
            <a:prstGeom prst="rect">
              <a:avLst/>
            </a:prstGeom>
          </p:spPr>
        </p:pic>
        <p:sp>
          <p:nvSpPr>
            <p:cNvPr id="51" name="object 51"/>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52" name="object 52"/>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pic>
        <p:nvPicPr>
          <p:cNvPr id="53" name="object 53"/>
          <p:cNvPicPr/>
          <p:nvPr/>
        </p:nvPicPr>
        <p:blipFill>
          <a:blip r:embed="rId19" cstate="print"/>
          <a:stretch>
            <a:fillRect/>
          </a:stretch>
        </p:blipFill>
        <p:spPr>
          <a:xfrm>
            <a:off x="7217664" y="3989832"/>
            <a:ext cx="2683764" cy="233172"/>
          </a:xfrm>
          <a:prstGeom prst="rect">
            <a:avLst/>
          </a:prstGeom>
        </p:spPr>
      </p:pic>
      <p:sp>
        <p:nvSpPr>
          <p:cNvPr id="54" name="object 54"/>
          <p:cNvSpPr txBox="1"/>
          <p:nvPr/>
        </p:nvSpPr>
        <p:spPr>
          <a:xfrm>
            <a:off x="9785350" y="3532759"/>
            <a:ext cx="612140" cy="227626"/>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IoT機器と連</a:t>
            </a:r>
            <a:r>
              <a:rPr sz="700" spc="-50" dirty="0">
                <a:solidFill>
                  <a:srgbClr val="C00000"/>
                </a:solidFill>
                <a:latin typeface="メイリオ"/>
                <a:cs typeface="メイリオ"/>
              </a:rPr>
              <a:t>動</a:t>
            </a:r>
            <a:endParaRPr sz="700">
              <a:latin typeface="メイリオ"/>
              <a:cs typeface="メイリオ"/>
            </a:endParaRPr>
          </a:p>
          <a:p>
            <a:pPr marL="40005"/>
            <a:r>
              <a:rPr sz="700" spc="-20" dirty="0">
                <a:solidFill>
                  <a:srgbClr val="C00000"/>
                </a:solidFill>
                <a:latin typeface="メイリオ"/>
                <a:cs typeface="メイリオ"/>
              </a:rPr>
              <a:t>した</a:t>
            </a:r>
            <a:r>
              <a:rPr sz="700" i="1" spc="-10" dirty="0">
                <a:solidFill>
                  <a:srgbClr val="C00000"/>
                </a:solidFill>
                <a:latin typeface="メイリオ"/>
                <a:cs typeface="メイリオ"/>
              </a:rPr>
              <a:t>即時決</a:t>
            </a:r>
            <a:r>
              <a:rPr sz="700" i="1" spc="-50" dirty="0">
                <a:solidFill>
                  <a:srgbClr val="C00000"/>
                </a:solidFill>
                <a:latin typeface="メイリオ"/>
                <a:cs typeface="メイリオ"/>
              </a:rPr>
              <a:t>済</a:t>
            </a:r>
            <a:endParaRPr sz="700">
              <a:latin typeface="メイリオ"/>
              <a:cs typeface="メイリオ"/>
            </a:endParaRPr>
          </a:p>
        </p:txBody>
      </p:sp>
      <p:sp>
        <p:nvSpPr>
          <p:cNvPr id="55" name="object 55"/>
          <p:cNvSpPr txBox="1"/>
          <p:nvPr/>
        </p:nvSpPr>
        <p:spPr>
          <a:xfrm>
            <a:off x="9590658" y="3503498"/>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56" name="object 56"/>
          <p:cNvSpPr txBox="1"/>
          <p:nvPr/>
        </p:nvSpPr>
        <p:spPr>
          <a:xfrm>
            <a:off x="6203951" y="3161157"/>
            <a:ext cx="875665" cy="119905"/>
          </a:xfrm>
          <a:prstGeom prst="rect">
            <a:avLst/>
          </a:prstGeom>
        </p:spPr>
        <p:txBody>
          <a:bodyPr vert="horz" wrap="square" lIns="0" tIns="12065" rIns="0" bIns="0" rtlCol="0">
            <a:spAutoFit/>
          </a:bodyPr>
          <a:lstStyle/>
          <a:p>
            <a:pPr marL="12700">
              <a:spcBef>
                <a:spcPts val="95"/>
              </a:spcBef>
            </a:pPr>
            <a:r>
              <a:rPr sz="700" i="1" dirty="0">
                <a:solidFill>
                  <a:srgbClr val="C00000"/>
                </a:solidFill>
                <a:latin typeface="Calibri"/>
                <a:cs typeface="Calibri"/>
              </a:rPr>
              <a:t>(</a:t>
            </a:r>
            <a:r>
              <a:rPr sz="700" i="1" spc="-10" dirty="0">
                <a:solidFill>
                  <a:srgbClr val="C00000"/>
                </a:solidFill>
                <a:latin typeface="メイリオ"/>
                <a:cs typeface="メイリオ"/>
              </a:rPr>
              <a:t>マイクロペイメント</a:t>
            </a:r>
            <a:r>
              <a:rPr sz="700" i="1" spc="-50" dirty="0">
                <a:solidFill>
                  <a:srgbClr val="C00000"/>
                </a:solidFill>
                <a:latin typeface="Calibri"/>
                <a:cs typeface="Calibri"/>
              </a:rPr>
              <a:t>)</a:t>
            </a:r>
            <a:endParaRPr sz="700">
              <a:latin typeface="Calibri"/>
              <a:cs typeface="Calibri"/>
            </a:endParaRPr>
          </a:p>
        </p:txBody>
      </p:sp>
      <p:sp>
        <p:nvSpPr>
          <p:cNvPr id="57" name="object 57"/>
          <p:cNvSpPr txBox="1"/>
          <p:nvPr/>
        </p:nvSpPr>
        <p:spPr>
          <a:xfrm>
            <a:off x="6275578" y="3267837"/>
            <a:ext cx="732790" cy="119905"/>
          </a:xfrm>
          <a:prstGeom prst="rect">
            <a:avLst/>
          </a:prstGeom>
        </p:spPr>
        <p:txBody>
          <a:bodyPr vert="horz" wrap="square" lIns="0" tIns="12065" rIns="0" bIns="0" rtlCol="0">
            <a:spAutoFit/>
          </a:bodyPr>
          <a:lstStyle/>
          <a:p>
            <a:pPr marL="12700">
              <a:spcBef>
                <a:spcPts val="95"/>
              </a:spcBef>
            </a:pPr>
            <a:r>
              <a:rPr sz="700" i="1" spc="-10" dirty="0">
                <a:solidFill>
                  <a:srgbClr val="C00000"/>
                </a:solidFill>
                <a:latin typeface="メイリオ"/>
                <a:cs typeface="メイリオ"/>
              </a:rPr>
              <a:t>や新たなサービ</a:t>
            </a:r>
            <a:r>
              <a:rPr sz="700" i="1" spc="-50" dirty="0">
                <a:solidFill>
                  <a:srgbClr val="C00000"/>
                </a:solidFill>
                <a:latin typeface="メイリオ"/>
                <a:cs typeface="メイリオ"/>
              </a:rPr>
              <a:t>ス</a:t>
            </a:r>
            <a:endParaRPr sz="700">
              <a:latin typeface="メイリオ"/>
              <a:cs typeface="メイリオ"/>
            </a:endParaRPr>
          </a:p>
        </p:txBody>
      </p:sp>
      <p:sp>
        <p:nvSpPr>
          <p:cNvPr id="58" name="object 58"/>
          <p:cNvSpPr txBox="1"/>
          <p:nvPr/>
        </p:nvSpPr>
        <p:spPr>
          <a:xfrm>
            <a:off x="6087871" y="3029838"/>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grpSp>
        <p:nvGrpSpPr>
          <p:cNvPr id="59" name="object 59"/>
          <p:cNvGrpSpPr/>
          <p:nvPr/>
        </p:nvGrpSpPr>
        <p:grpSpPr>
          <a:xfrm>
            <a:off x="6426580" y="2284349"/>
            <a:ext cx="3564890" cy="3156585"/>
            <a:chOff x="4902580" y="2284348"/>
            <a:chExt cx="3564890" cy="3156585"/>
          </a:xfrm>
        </p:grpSpPr>
        <p:sp>
          <p:nvSpPr>
            <p:cNvPr id="60" name="object 60"/>
            <p:cNvSpPr/>
            <p:nvPr/>
          </p:nvSpPr>
          <p:spPr>
            <a:xfrm>
              <a:off x="4905755" y="3712463"/>
              <a:ext cx="3558540" cy="355600"/>
            </a:xfrm>
            <a:custGeom>
              <a:avLst/>
              <a:gdLst/>
              <a:ahLst/>
              <a:cxnLst/>
              <a:rect l="l" t="t" r="r" b="b"/>
              <a:pathLst>
                <a:path w="3558540" h="355600">
                  <a:moveTo>
                    <a:pt x="0" y="355092"/>
                  </a:moveTo>
                  <a:lnTo>
                    <a:pt x="3558540" y="355092"/>
                  </a:lnTo>
                  <a:lnTo>
                    <a:pt x="3558540" y="0"/>
                  </a:lnTo>
                  <a:lnTo>
                    <a:pt x="0" y="0"/>
                  </a:lnTo>
                  <a:lnTo>
                    <a:pt x="0" y="355092"/>
                  </a:lnTo>
                  <a:close/>
                </a:path>
              </a:pathLst>
            </a:custGeom>
            <a:ln w="6350">
              <a:solidFill>
                <a:srgbClr val="A6A6A6"/>
              </a:solidFill>
            </a:ln>
          </p:spPr>
          <p:txBody>
            <a:bodyPr wrap="square" lIns="0" tIns="0" rIns="0" bIns="0" rtlCol="0"/>
            <a:lstStyle/>
            <a:p>
              <a:endParaRPr/>
            </a:p>
          </p:txBody>
        </p:sp>
        <p:pic>
          <p:nvPicPr>
            <p:cNvPr id="61" name="object 61"/>
            <p:cNvPicPr/>
            <p:nvPr/>
          </p:nvPicPr>
          <p:blipFill>
            <a:blip r:embed="rId20" cstate="print"/>
            <a:stretch>
              <a:fillRect/>
            </a:stretch>
          </p:blipFill>
          <p:spPr>
            <a:xfrm>
              <a:off x="6403847" y="3739895"/>
              <a:ext cx="260603" cy="281939"/>
            </a:xfrm>
            <a:prstGeom prst="rect">
              <a:avLst/>
            </a:prstGeom>
          </p:spPr>
        </p:pic>
        <p:sp>
          <p:nvSpPr>
            <p:cNvPr id="62" name="object 62"/>
            <p:cNvSpPr/>
            <p:nvPr/>
          </p:nvSpPr>
          <p:spPr>
            <a:xfrm>
              <a:off x="4905755" y="2287523"/>
              <a:ext cx="3558540" cy="355600"/>
            </a:xfrm>
            <a:custGeom>
              <a:avLst/>
              <a:gdLst/>
              <a:ahLst/>
              <a:cxnLst/>
              <a:rect l="l" t="t" r="r" b="b"/>
              <a:pathLst>
                <a:path w="3558540" h="355600">
                  <a:moveTo>
                    <a:pt x="0" y="355091"/>
                  </a:moveTo>
                  <a:lnTo>
                    <a:pt x="3558540" y="355091"/>
                  </a:lnTo>
                  <a:lnTo>
                    <a:pt x="3558540" y="0"/>
                  </a:lnTo>
                  <a:lnTo>
                    <a:pt x="0" y="0"/>
                  </a:lnTo>
                  <a:lnTo>
                    <a:pt x="0" y="355091"/>
                  </a:lnTo>
                  <a:close/>
                </a:path>
              </a:pathLst>
            </a:custGeom>
            <a:ln w="6350">
              <a:solidFill>
                <a:srgbClr val="A6A6A6"/>
              </a:solidFill>
            </a:ln>
          </p:spPr>
          <p:txBody>
            <a:bodyPr wrap="square" lIns="0" tIns="0" rIns="0" bIns="0" rtlCol="0"/>
            <a:lstStyle/>
            <a:p>
              <a:endParaRPr/>
            </a:p>
          </p:txBody>
        </p:sp>
        <p:pic>
          <p:nvPicPr>
            <p:cNvPr id="63" name="object 63"/>
            <p:cNvPicPr/>
            <p:nvPr/>
          </p:nvPicPr>
          <p:blipFill>
            <a:blip r:embed="rId21" cstate="print"/>
            <a:stretch>
              <a:fillRect/>
            </a:stretch>
          </p:blipFill>
          <p:spPr>
            <a:xfrm>
              <a:off x="5404600" y="2334767"/>
              <a:ext cx="182383" cy="252984"/>
            </a:xfrm>
            <a:prstGeom prst="rect">
              <a:avLst/>
            </a:prstGeom>
          </p:spPr>
        </p:pic>
        <p:pic>
          <p:nvPicPr>
            <p:cNvPr id="64" name="object 64"/>
            <p:cNvPicPr/>
            <p:nvPr/>
          </p:nvPicPr>
          <p:blipFill>
            <a:blip r:embed="rId22" cstate="print"/>
            <a:stretch>
              <a:fillRect/>
            </a:stretch>
          </p:blipFill>
          <p:spPr>
            <a:xfrm>
              <a:off x="5611368" y="2340863"/>
              <a:ext cx="2644140" cy="220979"/>
            </a:xfrm>
            <a:prstGeom prst="rect">
              <a:avLst/>
            </a:prstGeom>
          </p:spPr>
        </p:pic>
        <p:sp>
          <p:nvSpPr>
            <p:cNvPr id="65" name="object 65"/>
            <p:cNvSpPr/>
            <p:nvPr/>
          </p:nvSpPr>
          <p:spPr>
            <a:xfrm>
              <a:off x="5611368" y="2340863"/>
              <a:ext cx="2644140" cy="220979"/>
            </a:xfrm>
            <a:custGeom>
              <a:avLst/>
              <a:gdLst/>
              <a:ahLst/>
              <a:cxnLst/>
              <a:rect l="l" t="t" r="r" b="b"/>
              <a:pathLst>
                <a:path w="2644140" h="220980">
                  <a:moveTo>
                    <a:pt x="0" y="220979"/>
                  </a:moveTo>
                  <a:lnTo>
                    <a:pt x="2644140" y="220979"/>
                  </a:lnTo>
                  <a:lnTo>
                    <a:pt x="2644140" y="0"/>
                  </a:lnTo>
                  <a:lnTo>
                    <a:pt x="0" y="0"/>
                  </a:lnTo>
                  <a:lnTo>
                    <a:pt x="0" y="220979"/>
                  </a:lnTo>
                  <a:close/>
                </a:path>
              </a:pathLst>
            </a:custGeom>
            <a:ln w="6350">
              <a:solidFill>
                <a:srgbClr val="A6A6A6"/>
              </a:solidFill>
            </a:ln>
          </p:spPr>
          <p:txBody>
            <a:bodyPr wrap="square" lIns="0" tIns="0" rIns="0" bIns="0" rtlCol="0"/>
            <a:lstStyle/>
            <a:p>
              <a:endParaRPr/>
            </a:p>
          </p:txBody>
        </p:sp>
        <p:pic>
          <p:nvPicPr>
            <p:cNvPr id="66" name="object 66"/>
            <p:cNvPicPr/>
            <p:nvPr/>
          </p:nvPicPr>
          <p:blipFill>
            <a:blip r:embed="rId23" cstate="print"/>
            <a:stretch>
              <a:fillRect/>
            </a:stretch>
          </p:blipFill>
          <p:spPr>
            <a:xfrm>
              <a:off x="5995416" y="5193791"/>
              <a:ext cx="278891" cy="243839"/>
            </a:xfrm>
            <a:prstGeom prst="rect">
              <a:avLst/>
            </a:prstGeom>
          </p:spPr>
        </p:pic>
        <p:sp>
          <p:nvSpPr>
            <p:cNvPr id="67" name="object 67"/>
            <p:cNvSpPr/>
            <p:nvPr/>
          </p:nvSpPr>
          <p:spPr>
            <a:xfrm>
              <a:off x="5995416" y="5193791"/>
              <a:ext cx="279400" cy="243840"/>
            </a:xfrm>
            <a:custGeom>
              <a:avLst/>
              <a:gdLst/>
              <a:ahLst/>
              <a:cxnLst/>
              <a:rect l="l" t="t" r="r" b="b"/>
              <a:pathLst>
                <a:path w="279400" h="243839">
                  <a:moveTo>
                    <a:pt x="0" y="243839"/>
                  </a:moveTo>
                  <a:lnTo>
                    <a:pt x="278891" y="243839"/>
                  </a:lnTo>
                  <a:lnTo>
                    <a:pt x="278891" y="0"/>
                  </a:lnTo>
                  <a:lnTo>
                    <a:pt x="0" y="0"/>
                  </a:lnTo>
                  <a:lnTo>
                    <a:pt x="0" y="243839"/>
                  </a:lnTo>
                  <a:close/>
                </a:path>
              </a:pathLst>
            </a:custGeom>
            <a:ln w="6350">
              <a:solidFill>
                <a:srgbClr val="A6A6A6"/>
              </a:solidFill>
            </a:ln>
          </p:spPr>
          <p:txBody>
            <a:bodyPr wrap="square" lIns="0" tIns="0" rIns="0" bIns="0" rtlCol="0"/>
            <a:lstStyle/>
            <a:p>
              <a:endParaRPr/>
            </a:p>
          </p:txBody>
        </p:sp>
        <p:pic>
          <p:nvPicPr>
            <p:cNvPr id="68" name="object 68"/>
            <p:cNvPicPr/>
            <p:nvPr/>
          </p:nvPicPr>
          <p:blipFill>
            <a:blip r:embed="rId24" cstate="print"/>
            <a:stretch>
              <a:fillRect/>
            </a:stretch>
          </p:blipFill>
          <p:spPr>
            <a:xfrm>
              <a:off x="5748457" y="5201411"/>
              <a:ext cx="207334" cy="230124"/>
            </a:xfrm>
            <a:prstGeom prst="rect">
              <a:avLst/>
            </a:prstGeom>
          </p:spPr>
        </p:pic>
        <p:sp>
          <p:nvSpPr>
            <p:cNvPr id="69" name="object 69"/>
            <p:cNvSpPr/>
            <p:nvPr/>
          </p:nvSpPr>
          <p:spPr>
            <a:xfrm>
              <a:off x="6067170" y="2559049"/>
              <a:ext cx="179070" cy="2593340"/>
            </a:xfrm>
            <a:custGeom>
              <a:avLst/>
              <a:gdLst/>
              <a:ahLst/>
              <a:cxnLst/>
              <a:rect l="l" t="t" r="r" b="b"/>
              <a:pathLst>
                <a:path w="179070" h="2593340">
                  <a:moveTo>
                    <a:pt x="15112" y="2507869"/>
                  </a:moveTo>
                  <a:lnTo>
                    <a:pt x="20827" y="2592832"/>
                  </a:lnTo>
                  <a:lnTo>
                    <a:pt x="85470" y="2537333"/>
                  </a:lnTo>
                  <a:lnTo>
                    <a:pt x="83651" y="2536571"/>
                  </a:lnTo>
                  <a:lnTo>
                    <a:pt x="51307" y="2536571"/>
                  </a:lnTo>
                  <a:lnTo>
                    <a:pt x="39496" y="2531999"/>
                  </a:lnTo>
                  <a:lnTo>
                    <a:pt x="44008" y="2519969"/>
                  </a:lnTo>
                  <a:lnTo>
                    <a:pt x="15112" y="2507869"/>
                  </a:lnTo>
                  <a:close/>
                </a:path>
                <a:path w="179070" h="2593340">
                  <a:moveTo>
                    <a:pt x="44008" y="2519969"/>
                  </a:moveTo>
                  <a:lnTo>
                    <a:pt x="39496" y="2531999"/>
                  </a:lnTo>
                  <a:lnTo>
                    <a:pt x="51307" y="2536571"/>
                  </a:lnTo>
                  <a:lnTo>
                    <a:pt x="55737" y="2524881"/>
                  </a:lnTo>
                  <a:lnTo>
                    <a:pt x="44008" y="2519969"/>
                  </a:lnTo>
                  <a:close/>
                </a:path>
                <a:path w="179070" h="2593340">
                  <a:moveTo>
                    <a:pt x="55737" y="2524881"/>
                  </a:moveTo>
                  <a:lnTo>
                    <a:pt x="51307" y="2536571"/>
                  </a:lnTo>
                  <a:lnTo>
                    <a:pt x="83651" y="2536571"/>
                  </a:lnTo>
                  <a:lnTo>
                    <a:pt x="55737" y="2524881"/>
                  </a:lnTo>
                  <a:close/>
                </a:path>
                <a:path w="179070" h="2593340">
                  <a:moveTo>
                    <a:pt x="10540" y="0"/>
                  </a:moveTo>
                  <a:lnTo>
                    <a:pt x="0" y="6985"/>
                  </a:lnTo>
                  <a:lnTo>
                    <a:pt x="10540" y="22733"/>
                  </a:lnTo>
                  <a:lnTo>
                    <a:pt x="20446" y="41021"/>
                  </a:lnTo>
                  <a:lnTo>
                    <a:pt x="39877" y="87249"/>
                  </a:lnTo>
                  <a:lnTo>
                    <a:pt x="58292" y="145161"/>
                  </a:lnTo>
                  <a:lnTo>
                    <a:pt x="75564" y="213740"/>
                  </a:lnTo>
                  <a:lnTo>
                    <a:pt x="83819" y="251840"/>
                  </a:lnTo>
                  <a:lnTo>
                    <a:pt x="91693" y="292353"/>
                  </a:lnTo>
                  <a:lnTo>
                    <a:pt x="99187" y="335025"/>
                  </a:lnTo>
                  <a:lnTo>
                    <a:pt x="106425" y="379984"/>
                  </a:lnTo>
                  <a:lnTo>
                    <a:pt x="113283" y="427100"/>
                  </a:lnTo>
                  <a:lnTo>
                    <a:pt x="119761" y="476123"/>
                  </a:lnTo>
                  <a:lnTo>
                    <a:pt x="125856" y="526923"/>
                  </a:lnTo>
                  <a:lnTo>
                    <a:pt x="131571" y="579627"/>
                  </a:lnTo>
                  <a:lnTo>
                    <a:pt x="136778" y="633984"/>
                  </a:lnTo>
                  <a:lnTo>
                    <a:pt x="141731" y="689863"/>
                  </a:lnTo>
                  <a:lnTo>
                    <a:pt x="150240" y="806069"/>
                  </a:lnTo>
                  <a:lnTo>
                    <a:pt x="156971" y="927353"/>
                  </a:lnTo>
                  <a:lnTo>
                    <a:pt x="161925" y="1052957"/>
                  </a:lnTo>
                  <a:lnTo>
                    <a:pt x="164845" y="1182116"/>
                  </a:lnTo>
                  <a:lnTo>
                    <a:pt x="165862" y="1314069"/>
                  </a:lnTo>
                  <a:lnTo>
                    <a:pt x="164715" y="1447927"/>
                  </a:lnTo>
                  <a:lnTo>
                    <a:pt x="161407" y="1583055"/>
                  </a:lnTo>
                  <a:lnTo>
                    <a:pt x="159750" y="1628139"/>
                  </a:lnTo>
                  <a:lnTo>
                    <a:pt x="157962" y="1672717"/>
                  </a:lnTo>
                  <a:lnTo>
                    <a:pt x="155795" y="1716658"/>
                  </a:lnTo>
                  <a:lnTo>
                    <a:pt x="153499" y="1759966"/>
                  </a:lnTo>
                  <a:lnTo>
                    <a:pt x="151079" y="1802511"/>
                  </a:lnTo>
                  <a:lnTo>
                    <a:pt x="148272" y="1844420"/>
                  </a:lnTo>
                  <a:lnTo>
                    <a:pt x="145345" y="1885569"/>
                  </a:lnTo>
                  <a:lnTo>
                    <a:pt x="142165" y="1925955"/>
                  </a:lnTo>
                  <a:lnTo>
                    <a:pt x="138841" y="1965579"/>
                  </a:lnTo>
                  <a:lnTo>
                    <a:pt x="135131" y="2004441"/>
                  </a:lnTo>
                  <a:lnTo>
                    <a:pt x="127634" y="2078227"/>
                  </a:lnTo>
                  <a:lnTo>
                    <a:pt x="119252" y="2149475"/>
                  </a:lnTo>
                  <a:lnTo>
                    <a:pt x="109981" y="2216912"/>
                  </a:lnTo>
                  <a:lnTo>
                    <a:pt x="100202" y="2280285"/>
                  </a:lnTo>
                  <a:lnTo>
                    <a:pt x="89662" y="2339213"/>
                  </a:lnTo>
                  <a:lnTo>
                    <a:pt x="78486" y="2393823"/>
                  </a:lnTo>
                  <a:lnTo>
                    <a:pt x="66801" y="2443480"/>
                  </a:lnTo>
                  <a:lnTo>
                    <a:pt x="54609" y="2488311"/>
                  </a:lnTo>
                  <a:lnTo>
                    <a:pt x="44008" y="2519969"/>
                  </a:lnTo>
                  <a:lnTo>
                    <a:pt x="55737" y="2524881"/>
                  </a:lnTo>
                  <a:lnTo>
                    <a:pt x="73025" y="2469769"/>
                  </a:lnTo>
                  <a:lnTo>
                    <a:pt x="85089" y="2422144"/>
                  </a:lnTo>
                  <a:lnTo>
                    <a:pt x="96646" y="2369566"/>
                  </a:lnTo>
                  <a:lnTo>
                    <a:pt x="107441" y="2312416"/>
                  </a:lnTo>
                  <a:lnTo>
                    <a:pt x="117728" y="2250948"/>
                  </a:lnTo>
                  <a:lnTo>
                    <a:pt x="127253" y="2185289"/>
                  </a:lnTo>
                  <a:lnTo>
                    <a:pt x="136143" y="2115693"/>
                  </a:lnTo>
                  <a:lnTo>
                    <a:pt x="144395" y="2041144"/>
                  </a:lnTo>
                  <a:lnTo>
                    <a:pt x="148071" y="2003170"/>
                  </a:lnTo>
                  <a:lnTo>
                    <a:pt x="151598" y="1964563"/>
                  </a:lnTo>
                  <a:lnTo>
                    <a:pt x="155007" y="1925066"/>
                  </a:lnTo>
                  <a:lnTo>
                    <a:pt x="158053" y="1884680"/>
                  </a:lnTo>
                  <a:lnTo>
                    <a:pt x="161092" y="1843532"/>
                  </a:lnTo>
                  <a:lnTo>
                    <a:pt x="163748" y="1801749"/>
                  </a:lnTo>
                  <a:lnTo>
                    <a:pt x="166283" y="1759204"/>
                  </a:lnTo>
                  <a:lnTo>
                    <a:pt x="168558" y="1716024"/>
                  </a:lnTo>
                  <a:lnTo>
                    <a:pt x="170582" y="1672208"/>
                  </a:lnTo>
                  <a:lnTo>
                    <a:pt x="172478" y="1627758"/>
                  </a:lnTo>
                  <a:lnTo>
                    <a:pt x="173996" y="1582801"/>
                  </a:lnTo>
                  <a:lnTo>
                    <a:pt x="177420" y="1447800"/>
                  </a:lnTo>
                  <a:lnTo>
                    <a:pt x="178562" y="1313942"/>
                  </a:lnTo>
                  <a:lnTo>
                    <a:pt x="177545" y="1181862"/>
                  </a:lnTo>
                  <a:lnTo>
                    <a:pt x="174625" y="1052449"/>
                  </a:lnTo>
                  <a:lnTo>
                    <a:pt x="169671" y="926591"/>
                  </a:lnTo>
                  <a:lnTo>
                    <a:pt x="162940" y="805179"/>
                  </a:lnTo>
                  <a:lnTo>
                    <a:pt x="154431" y="688848"/>
                  </a:lnTo>
                  <a:lnTo>
                    <a:pt x="149478" y="632713"/>
                  </a:lnTo>
                  <a:lnTo>
                    <a:pt x="144144" y="578230"/>
                  </a:lnTo>
                  <a:lnTo>
                    <a:pt x="138429" y="525399"/>
                  </a:lnTo>
                  <a:lnTo>
                    <a:pt x="132333" y="474345"/>
                  </a:lnTo>
                  <a:lnTo>
                    <a:pt x="125856" y="425323"/>
                  </a:lnTo>
                  <a:lnTo>
                    <a:pt x="118999" y="378078"/>
                  </a:lnTo>
                  <a:lnTo>
                    <a:pt x="111759" y="332866"/>
                  </a:lnTo>
                  <a:lnTo>
                    <a:pt x="104266" y="289940"/>
                  </a:lnTo>
                  <a:lnTo>
                    <a:pt x="96265" y="249047"/>
                  </a:lnTo>
                  <a:lnTo>
                    <a:pt x="88011" y="210820"/>
                  </a:lnTo>
                  <a:lnTo>
                    <a:pt x="70484" y="141477"/>
                  </a:lnTo>
                  <a:lnTo>
                    <a:pt x="51688" y="82550"/>
                  </a:lnTo>
                  <a:lnTo>
                    <a:pt x="31623" y="35051"/>
                  </a:lnTo>
                  <a:lnTo>
                    <a:pt x="21081" y="15621"/>
                  </a:lnTo>
                  <a:lnTo>
                    <a:pt x="10540" y="0"/>
                  </a:lnTo>
                  <a:close/>
                </a:path>
              </a:pathLst>
            </a:custGeom>
            <a:solidFill>
              <a:srgbClr val="A6A6A6"/>
            </a:solidFill>
          </p:spPr>
          <p:txBody>
            <a:bodyPr wrap="square" lIns="0" tIns="0" rIns="0" bIns="0" rtlCol="0"/>
            <a:lstStyle/>
            <a:p>
              <a:endParaRPr/>
            </a:p>
          </p:txBody>
        </p:sp>
        <p:pic>
          <p:nvPicPr>
            <p:cNvPr id="70" name="object 70"/>
            <p:cNvPicPr/>
            <p:nvPr/>
          </p:nvPicPr>
          <p:blipFill>
            <a:blip r:embed="rId25" cstate="print"/>
            <a:stretch>
              <a:fillRect/>
            </a:stretch>
          </p:blipFill>
          <p:spPr>
            <a:xfrm>
              <a:off x="6071616" y="5233416"/>
              <a:ext cx="166115" cy="166115"/>
            </a:xfrm>
            <a:prstGeom prst="rect">
              <a:avLst/>
            </a:prstGeom>
          </p:spPr>
        </p:pic>
        <p:pic>
          <p:nvPicPr>
            <p:cNvPr id="71" name="object 71"/>
            <p:cNvPicPr/>
            <p:nvPr/>
          </p:nvPicPr>
          <p:blipFill>
            <a:blip r:embed="rId25" cstate="print"/>
            <a:stretch>
              <a:fillRect/>
            </a:stretch>
          </p:blipFill>
          <p:spPr>
            <a:xfrm>
              <a:off x="5942075" y="2380487"/>
              <a:ext cx="166115" cy="166115"/>
            </a:xfrm>
            <a:prstGeom prst="rect">
              <a:avLst/>
            </a:prstGeom>
          </p:spPr>
        </p:pic>
        <p:pic>
          <p:nvPicPr>
            <p:cNvPr id="72" name="object 72"/>
            <p:cNvPicPr/>
            <p:nvPr/>
          </p:nvPicPr>
          <p:blipFill>
            <a:blip r:embed="rId26" cstate="print"/>
            <a:stretch>
              <a:fillRect/>
            </a:stretch>
          </p:blipFill>
          <p:spPr>
            <a:xfrm>
              <a:off x="7679435" y="3726179"/>
              <a:ext cx="339851" cy="339851"/>
            </a:xfrm>
            <a:prstGeom prst="rect">
              <a:avLst/>
            </a:prstGeom>
          </p:spPr>
        </p:pic>
        <p:pic>
          <p:nvPicPr>
            <p:cNvPr id="73" name="object 73"/>
            <p:cNvPicPr/>
            <p:nvPr/>
          </p:nvPicPr>
          <p:blipFill>
            <a:blip r:embed="rId27" cstate="print"/>
            <a:stretch>
              <a:fillRect/>
            </a:stretch>
          </p:blipFill>
          <p:spPr>
            <a:xfrm>
              <a:off x="6697979" y="5193791"/>
              <a:ext cx="278892" cy="243839"/>
            </a:xfrm>
            <a:prstGeom prst="rect">
              <a:avLst/>
            </a:prstGeom>
          </p:spPr>
        </p:pic>
        <p:sp>
          <p:nvSpPr>
            <p:cNvPr id="74" name="object 74"/>
            <p:cNvSpPr/>
            <p:nvPr/>
          </p:nvSpPr>
          <p:spPr>
            <a:xfrm>
              <a:off x="6697979" y="5193791"/>
              <a:ext cx="279400" cy="243840"/>
            </a:xfrm>
            <a:custGeom>
              <a:avLst/>
              <a:gdLst/>
              <a:ahLst/>
              <a:cxnLst/>
              <a:rect l="l" t="t" r="r" b="b"/>
              <a:pathLst>
                <a:path w="279400" h="243839">
                  <a:moveTo>
                    <a:pt x="0" y="243839"/>
                  </a:moveTo>
                  <a:lnTo>
                    <a:pt x="278892" y="243839"/>
                  </a:lnTo>
                  <a:lnTo>
                    <a:pt x="278892" y="0"/>
                  </a:lnTo>
                  <a:lnTo>
                    <a:pt x="0" y="0"/>
                  </a:lnTo>
                  <a:lnTo>
                    <a:pt x="0" y="243839"/>
                  </a:lnTo>
                  <a:close/>
                </a:path>
              </a:pathLst>
            </a:custGeom>
            <a:ln w="6350">
              <a:solidFill>
                <a:srgbClr val="A6A6A6"/>
              </a:solidFill>
            </a:ln>
          </p:spPr>
          <p:txBody>
            <a:bodyPr wrap="square" lIns="0" tIns="0" rIns="0" bIns="0" rtlCol="0"/>
            <a:lstStyle/>
            <a:p>
              <a:endParaRPr/>
            </a:p>
          </p:txBody>
        </p:sp>
        <p:pic>
          <p:nvPicPr>
            <p:cNvPr id="75" name="object 75"/>
            <p:cNvPicPr/>
            <p:nvPr/>
          </p:nvPicPr>
          <p:blipFill>
            <a:blip r:embed="rId24" cstate="print"/>
            <a:stretch>
              <a:fillRect/>
            </a:stretch>
          </p:blipFill>
          <p:spPr>
            <a:xfrm>
              <a:off x="6457117" y="5201411"/>
              <a:ext cx="207334" cy="230124"/>
            </a:xfrm>
            <a:prstGeom prst="rect">
              <a:avLst/>
            </a:prstGeom>
          </p:spPr>
        </p:pic>
        <p:pic>
          <p:nvPicPr>
            <p:cNvPr id="76" name="object 76"/>
            <p:cNvPicPr/>
            <p:nvPr/>
          </p:nvPicPr>
          <p:blipFill>
            <a:blip r:embed="rId28" cstate="print"/>
            <a:stretch>
              <a:fillRect/>
            </a:stretch>
          </p:blipFill>
          <p:spPr>
            <a:xfrm>
              <a:off x="7950707" y="5193791"/>
              <a:ext cx="278892" cy="243839"/>
            </a:xfrm>
            <a:prstGeom prst="rect">
              <a:avLst/>
            </a:prstGeom>
          </p:spPr>
        </p:pic>
        <p:sp>
          <p:nvSpPr>
            <p:cNvPr id="77" name="object 77"/>
            <p:cNvSpPr/>
            <p:nvPr/>
          </p:nvSpPr>
          <p:spPr>
            <a:xfrm>
              <a:off x="7950707" y="5193791"/>
              <a:ext cx="279400" cy="243840"/>
            </a:xfrm>
            <a:custGeom>
              <a:avLst/>
              <a:gdLst/>
              <a:ahLst/>
              <a:cxnLst/>
              <a:rect l="l" t="t" r="r" b="b"/>
              <a:pathLst>
                <a:path w="279400" h="243839">
                  <a:moveTo>
                    <a:pt x="0" y="243839"/>
                  </a:moveTo>
                  <a:lnTo>
                    <a:pt x="278892" y="243839"/>
                  </a:lnTo>
                  <a:lnTo>
                    <a:pt x="278892" y="0"/>
                  </a:lnTo>
                  <a:lnTo>
                    <a:pt x="0" y="0"/>
                  </a:lnTo>
                  <a:lnTo>
                    <a:pt x="0" y="243839"/>
                  </a:lnTo>
                  <a:close/>
                </a:path>
              </a:pathLst>
            </a:custGeom>
            <a:ln w="6350">
              <a:solidFill>
                <a:srgbClr val="A6A6A6"/>
              </a:solidFill>
            </a:ln>
          </p:spPr>
          <p:txBody>
            <a:bodyPr wrap="square" lIns="0" tIns="0" rIns="0" bIns="0" rtlCol="0"/>
            <a:lstStyle/>
            <a:p>
              <a:endParaRPr/>
            </a:p>
          </p:txBody>
        </p:sp>
        <p:pic>
          <p:nvPicPr>
            <p:cNvPr id="78" name="object 78"/>
            <p:cNvPicPr/>
            <p:nvPr/>
          </p:nvPicPr>
          <p:blipFill>
            <a:blip r:embed="rId24" cstate="print"/>
            <a:stretch>
              <a:fillRect/>
            </a:stretch>
          </p:blipFill>
          <p:spPr>
            <a:xfrm>
              <a:off x="7723702" y="5201411"/>
              <a:ext cx="208717" cy="230124"/>
            </a:xfrm>
            <a:prstGeom prst="rect">
              <a:avLst/>
            </a:prstGeom>
          </p:spPr>
        </p:pic>
      </p:grpSp>
      <p:sp>
        <p:nvSpPr>
          <p:cNvPr id="79" name="object 79"/>
          <p:cNvSpPr txBox="1"/>
          <p:nvPr/>
        </p:nvSpPr>
        <p:spPr>
          <a:xfrm>
            <a:off x="7076059" y="3295016"/>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①利</a:t>
            </a:r>
            <a:r>
              <a:rPr sz="700" spc="-50" dirty="0">
                <a:latin typeface="メイリオ"/>
                <a:cs typeface="メイリオ"/>
              </a:rPr>
              <a:t>用</a:t>
            </a:r>
            <a:endParaRPr sz="700">
              <a:latin typeface="メイリオ"/>
              <a:cs typeface="メイリオ"/>
            </a:endParaRPr>
          </a:p>
        </p:txBody>
      </p:sp>
      <p:grpSp>
        <p:nvGrpSpPr>
          <p:cNvPr id="80" name="object 80"/>
          <p:cNvGrpSpPr/>
          <p:nvPr/>
        </p:nvGrpSpPr>
        <p:grpSpPr>
          <a:xfrm>
            <a:off x="7222236" y="2380488"/>
            <a:ext cx="2538095" cy="3060700"/>
            <a:chOff x="5698235" y="2380488"/>
            <a:chExt cx="2538095" cy="3060700"/>
          </a:xfrm>
        </p:grpSpPr>
        <p:pic>
          <p:nvPicPr>
            <p:cNvPr id="81" name="object 81"/>
            <p:cNvPicPr/>
            <p:nvPr/>
          </p:nvPicPr>
          <p:blipFill>
            <a:blip r:embed="rId29" cstate="print"/>
            <a:stretch>
              <a:fillRect/>
            </a:stretch>
          </p:blipFill>
          <p:spPr>
            <a:xfrm>
              <a:off x="7356347" y="5193792"/>
              <a:ext cx="278892" cy="243839"/>
            </a:xfrm>
            <a:prstGeom prst="rect">
              <a:avLst/>
            </a:prstGeom>
          </p:spPr>
        </p:pic>
        <p:sp>
          <p:nvSpPr>
            <p:cNvPr id="82" name="object 82"/>
            <p:cNvSpPr/>
            <p:nvPr/>
          </p:nvSpPr>
          <p:spPr>
            <a:xfrm>
              <a:off x="7356347" y="5193792"/>
              <a:ext cx="279400" cy="243840"/>
            </a:xfrm>
            <a:custGeom>
              <a:avLst/>
              <a:gdLst/>
              <a:ahLst/>
              <a:cxnLst/>
              <a:rect l="l" t="t" r="r" b="b"/>
              <a:pathLst>
                <a:path w="279400" h="243839">
                  <a:moveTo>
                    <a:pt x="0" y="243839"/>
                  </a:moveTo>
                  <a:lnTo>
                    <a:pt x="278892" y="243839"/>
                  </a:lnTo>
                  <a:lnTo>
                    <a:pt x="278892" y="0"/>
                  </a:lnTo>
                  <a:lnTo>
                    <a:pt x="0" y="0"/>
                  </a:lnTo>
                  <a:lnTo>
                    <a:pt x="0" y="243839"/>
                  </a:lnTo>
                  <a:close/>
                </a:path>
              </a:pathLst>
            </a:custGeom>
            <a:ln w="6350">
              <a:solidFill>
                <a:srgbClr val="A6A6A6"/>
              </a:solidFill>
            </a:ln>
          </p:spPr>
          <p:txBody>
            <a:bodyPr wrap="square" lIns="0" tIns="0" rIns="0" bIns="0" rtlCol="0"/>
            <a:lstStyle/>
            <a:p>
              <a:endParaRPr/>
            </a:p>
          </p:txBody>
        </p:sp>
        <p:pic>
          <p:nvPicPr>
            <p:cNvPr id="83" name="object 83"/>
            <p:cNvPicPr/>
            <p:nvPr/>
          </p:nvPicPr>
          <p:blipFill>
            <a:blip r:embed="rId24" cstate="print"/>
            <a:stretch>
              <a:fillRect/>
            </a:stretch>
          </p:blipFill>
          <p:spPr>
            <a:xfrm>
              <a:off x="7114102" y="5201411"/>
              <a:ext cx="208717" cy="230124"/>
            </a:xfrm>
            <a:prstGeom prst="rect">
              <a:avLst/>
            </a:prstGeom>
          </p:spPr>
        </p:pic>
        <p:pic>
          <p:nvPicPr>
            <p:cNvPr id="84" name="object 84"/>
            <p:cNvPicPr/>
            <p:nvPr/>
          </p:nvPicPr>
          <p:blipFill>
            <a:blip r:embed="rId25" cstate="print"/>
            <a:stretch>
              <a:fillRect/>
            </a:stretch>
          </p:blipFill>
          <p:spPr>
            <a:xfrm>
              <a:off x="6771131" y="5233416"/>
              <a:ext cx="166116" cy="166115"/>
            </a:xfrm>
            <a:prstGeom prst="rect">
              <a:avLst/>
            </a:prstGeom>
          </p:spPr>
        </p:pic>
        <p:pic>
          <p:nvPicPr>
            <p:cNvPr id="85" name="object 85"/>
            <p:cNvPicPr/>
            <p:nvPr/>
          </p:nvPicPr>
          <p:blipFill>
            <a:blip r:embed="rId25" cstate="print"/>
            <a:stretch>
              <a:fillRect/>
            </a:stretch>
          </p:blipFill>
          <p:spPr>
            <a:xfrm>
              <a:off x="7423403" y="5233416"/>
              <a:ext cx="167640" cy="166115"/>
            </a:xfrm>
            <a:prstGeom prst="rect">
              <a:avLst/>
            </a:prstGeom>
          </p:spPr>
        </p:pic>
        <p:pic>
          <p:nvPicPr>
            <p:cNvPr id="86" name="object 86"/>
            <p:cNvPicPr/>
            <p:nvPr/>
          </p:nvPicPr>
          <p:blipFill>
            <a:blip r:embed="rId30" cstate="print"/>
            <a:stretch>
              <a:fillRect/>
            </a:stretch>
          </p:blipFill>
          <p:spPr>
            <a:xfrm>
              <a:off x="8011667" y="5233416"/>
              <a:ext cx="166115" cy="166115"/>
            </a:xfrm>
            <a:prstGeom prst="rect">
              <a:avLst/>
            </a:prstGeom>
          </p:spPr>
        </p:pic>
        <p:pic>
          <p:nvPicPr>
            <p:cNvPr id="87" name="object 87"/>
            <p:cNvPicPr/>
            <p:nvPr/>
          </p:nvPicPr>
          <p:blipFill>
            <a:blip r:embed="rId31" cstate="print"/>
            <a:stretch>
              <a:fillRect/>
            </a:stretch>
          </p:blipFill>
          <p:spPr>
            <a:xfrm>
              <a:off x="5698235" y="3736848"/>
              <a:ext cx="315467" cy="341375"/>
            </a:xfrm>
            <a:prstGeom prst="rect">
              <a:avLst/>
            </a:prstGeom>
          </p:spPr>
        </p:pic>
        <p:pic>
          <p:nvPicPr>
            <p:cNvPr id="88" name="object 88"/>
            <p:cNvPicPr/>
            <p:nvPr/>
          </p:nvPicPr>
          <p:blipFill>
            <a:blip r:embed="rId32" cstate="print"/>
            <a:stretch>
              <a:fillRect/>
            </a:stretch>
          </p:blipFill>
          <p:spPr>
            <a:xfrm>
              <a:off x="7053071" y="3764280"/>
              <a:ext cx="335279" cy="289559"/>
            </a:xfrm>
            <a:prstGeom prst="rect">
              <a:avLst/>
            </a:prstGeom>
          </p:spPr>
        </p:pic>
        <p:sp>
          <p:nvSpPr>
            <p:cNvPr id="89" name="object 89"/>
            <p:cNvSpPr/>
            <p:nvPr/>
          </p:nvSpPr>
          <p:spPr>
            <a:xfrm>
              <a:off x="6741668" y="2558795"/>
              <a:ext cx="1494790" cy="2593340"/>
            </a:xfrm>
            <a:custGeom>
              <a:avLst/>
              <a:gdLst/>
              <a:ahLst/>
              <a:cxnLst/>
              <a:rect l="l" t="t" r="r" b="b"/>
              <a:pathLst>
                <a:path w="1494790" h="2593340">
                  <a:moveTo>
                    <a:pt x="179197" y="1313180"/>
                  </a:moveTo>
                  <a:lnTo>
                    <a:pt x="178054" y="1181100"/>
                  </a:lnTo>
                  <a:lnTo>
                    <a:pt x="175133" y="1051814"/>
                  </a:lnTo>
                  <a:lnTo>
                    <a:pt x="170180" y="926084"/>
                  </a:lnTo>
                  <a:lnTo>
                    <a:pt x="163449" y="804545"/>
                  </a:lnTo>
                  <a:lnTo>
                    <a:pt x="154813" y="688213"/>
                  </a:lnTo>
                  <a:lnTo>
                    <a:pt x="149987" y="632079"/>
                  </a:lnTo>
                  <a:lnTo>
                    <a:pt x="144653" y="577723"/>
                  </a:lnTo>
                  <a:lnTo>
                    <a:pt x="138938" y="524891"/>
                  </a:lnTo>
                  <a:lnTo>
                    <a:pt x="132715" y="473837"/>
                  </a:lnTo>
                  <a:lnTo>
                    <a:pt x="126238" y="424815"/>
                  </a:lnTo>
                  <a:lnTo>
                    <a:pt x="119380" y="377571"/>
                  </a:lnTo>
                  <a:lnTo>
                    <a:pt x="112141" y="332486"/>
                  </a:lnTo>
                  <a:lnTo>
                    <a:pt x="104521" y="289433"/>
                  </a:lnTo>
                  <a:lnTo>
                    <a:pt x="96520" y="248793"/>
                  </a:lnTo>
                  <a:lnTo>
                    <a:pt x="88265" y="210439"/>
                  </a:lnTo>
                  <a:lnTo>
                    <a:pt x="70739" y="141224"/>
                  </a:lnTo>
                  <a:lnTo>
                    <a:pt x="51816" y="82550"/>
                  </a:lnTo>
                  <a:lnTo>
                    <a:pt x="31750" y="34925"/>
                  </a:lnTo>
                  <a:lnTo>
                    <a:pt x="10541" y="0"/>
                  </a:lnTo>
                  <a:lnTo>
                    <a:pt x="0" y="7112"/>
                  </a:lnTo>
                  <a:lnTo>
                    <a:pt x="10541" y="22733"/>
                  </a:lnTo>
                  <a:lnTo>
                    <a:pt x="20574" y="41021"/>
                  </a:lnTo>
                  <a:lnTo>
                    <a:pt x="40005" y="87249"/>
                  </a:lnTo>
                  <a:lnTo>
                    <a:pt x="58547" y="144907"/>
                  </a:lnTo>
                  <a:lnTo>
                    <a:pt x="75819" y="213360"/>
                  </a:lnTo>
                  <a:lnTo>
                    <a:pt x="84074" y="251460"/>
                  </a:lnTo>
                  <a:lnTo>
                    <a:pt x="91948" y="291973"/>
                  </a:lnTo>
                  <a:lnTo>
                    <a:pt x="99568" y="334645"/>
                  </a:lnTo>
                  <a:lnTo>
                    <a:pt x="106807" y="379603"/>
                  </a:lnTo>
                  <a:lnTo>
                    <a:pt x="113665" y="426593"/>
                  </a:lnTo>
                  <a:lnTo>
                    <a:pt x="120142" y="475615"/>
                  </a:lnTo>
                  <a:lnTo>
                    <a:pt x="126365" y="526415"/>
                  </a:lnTo>
                  <a:lnTo>
                    <a:pt x="132080" y="579120"/>
                  </a:lnTo>
                  <a:lnTo>
                    <a:pt x="137287" y="633349"/>
                  </a:lnTo>
                  <a:lnTo>
                    <a:pt x="142240" y="689356"/>
                  </a:lnTo>
                  <a:lnTo>
                    <a:pt x="150749" y="805561"/>
                  </a:lnTo>
                  <a:lnTo>
                    <a:pt x="157480" y="926719"/>
                  </a:lnTo>
                  <a:lnTo>
                    <a:pt x="162433" y="1052322"/>
                  </a:lnTo>
                  <a:lnTo>
                    <a:pt x="165481" y="1181481"/>
                  </a:lnTo>
                  <a:lnTo>
                    <a:pt x="166497" y="1313307"/>
                  </a:lnTo>
                  <a:lnTo>
                    <a:pt x="165341" y="1447165"/>
                  </a:lnTo>
                  <a:lnTo>
                    <a:pt x="162039" y="1582293"/>
                  </a:lnTo>
                  <a:lnTo>
                    <a:pt x="160375" y="1627632"/>
                  </a:lnTo>
                  <a:lnTo>
                    <a:pt x="158597" y="1672209"/>
                  </a:lnTo>
                  <a:lnTo>
                    <a:pt x="156425" y="1716278"/>
                  </a:lnTo>
                  <a:lnTo>
                    <a:pt x="154139" y="1759458"/>
                  </a:lnTo>
                  <a:lnTo>
                    <a:pt x="151701" y="1802257"/>
                  </a:lnTo>
                  <a:lnTo>
                    <a:pt x="148907" y="1844167"/>
                  </a:lnTo>
                  <a:lnTo>
                    <a:pt x="145973" y="1885442"/>
                  </a:lnTo>
                  <a:lnTo>
                    <a:pt x="142659" y="1925828"/>
                  </a:lnTo>
                  <a:lnTo>
                    <a:pt x="139331" y="1965579"/>
                  </a:lnTo>
                  <a:lnTo>
                    <a:pt x="135648" y="2004441"/>
                  </a:lnTo>
                  <a:lnTo>
                    <a:pt x="128143" y="2078355"/>
                  </a:lnTo>
                  <a:lnTo>
                    <a:pt x="119634" y="2149729"/>
                  </a:lnTo>
                  <a:lnTo>
                    <a:pt x="110363" y="2217166"/>
                  </a:lnTo>
                  <a:lnTo>
                    <a:pt x="100584" y="2280666"/>
                  </a:lnTo>
                  <a:lnTo>
                    <a:pt x="89916" y="2339848"/>
                  </a:lnTo>
                  <a:lnTo>
                    <a:pt x="78740" y="2394458"/>
                  </a:lnTo>
                  <a:lnTo>
                    <a:pt x="67056" y="2444115"/>
                  </a:lnTo>
                  <a:lnTo>
                    <a:pt x="54737" y="2488819"/>
                  </a:lnTo>
                  <a:lnTo>
                    <a:pt x="44094" y="2520543"/>
                  </a:lnTo>
                  <a:lnTo>
                    <a:pt x="15240" y="2508377"/>
                  </a:lnTo>
                  <a:lnTo>
                    <a:pt x="20701" y="2593340"/>
                  </a:lnTo>
                  <a:lnTo>
                    <a:pt x="85471" y="2537968"/>
                  </a:lnTo>
                  <a:lnTo>
                    <a:pt x="83350" y="2537079"/>
                  </a:lnTo>
                  <a:lnTo>
                    <a:pt x="55740" y="2525445"/>
                  </a:lnTo>
                  <a:lnTo>
                    <a:pt x="73152" y="2470404"/>
                  </a:lnTo>
                  <a:lnTo>
                    <a:pt x="85217" y="2422652"/>
                  </a:lnTo>
                  <a:lnTo>
                    <a:pt x="96901" y="2370074"/>
                  </a:lnTo>
                  <a:lnTo>
                    <a:pt x="107823" y="2313051"/>
                  </a:lnTo>
                  <a:lnTo>
                    <a:pt x="118110" y="2251456"/>
                  </a:lnTo>
                  <a:lnTo>
                    <a:pt x="127635" y="2185543"/>
                  </a:lnTo>
                  <a:lnTo>
                    <a:pt x="136525" y="2115947"/>
                  </a:lnTo>
                  <a:lnTo>
                    <a:pt x="144780" y="2042541"/>
                  </a:lnTo>
                  <a:lnTo>
                    <a:pt x="148564" y="2003298"/>
                  </a:lnTo>
                  <a:lnTo>
                    <a:pt x="155524" y="1924812"/>
                  </a:lnTo>
                  <a:lnTo>
                    <a:pt x="158686" y="1884553"/>
                  </a:lnTo>
                  <a:lnTo>
                    <a:pt x="161721" y="1843278"/>
                  </a:lnTo>
                  <a:lnTo>
                    <a:pt x="164376" y="1801495"/>
                  </a:lnTo>
                  <a:lnTo>
                    <a:pt x="166903" y="1758823"/>
                  </a:lnTo>
                  <a:lnTo>
                    <a:pt x="169189" y="1715643"/>
                  </a:lnTo>
                  <a:lnTo>
                    <a:pt x="171208" y="1671701"/>
                  </a:lnTo>
                  <a:lnTo>
                    <a:pt x="173113" y="1627124"/>
                  </a:lnTo>
                  <a:lnTo>
                    <a:pt x="174625" y="1582039"/>
                  </a:lnTo>
                  <a:lnTo>
                    <a:pt x="178054" y="1447038"/>
                  </a:lnTo>
                  <a:lnTo>
                    <a:pt x="179197" y="1313180"/>
                  </a:lnTo>
                  <a:close/>
                </a:path>
                <a:path w="1494790" h="2593340">
                  <a:moveTo>
                    <a:pt x="863473" y="1313180"/>
                  </a:moveTo>
                  <a:lnTo>
                    <a:pt x="862330" y="1181100"/>
                  </a:lnTo>
                  <a:lnTo>
                    <a:pt x="859409" y="1051814"/>
                  </a:lnTo>
                  <a:lnTo>
                    <a:pt x="854456" y="926084"/>
                  </a:lnTo>
                  <a:lnTo>
                    <a:pt x="847725" y="804545"/>
                  </a:lnTo>
                  <a:lnTo>
                    <a:pt x="839089" y="688213"/>
                  </a:lnTo>
                  <a:lnTo>
                    <a:pt x="834263" y="632079"/>
                  </a:lnTo>
                  <a:lnTo>
                    <a:pt x="828929" y="577723"/>
                  </a:lnTo>
                  <a:lnTo>
                    <a:pt x="823214" y="524891"/>
                  </a:lnTo>
                  <a:lnTo>
                    <a:pt x="816991" y="473837"/>
                  </a:lnTo>
                  <a:lnTo>
                    <a:pt x="810514" y="424815"/>
                  </a:lnTo>
                  <a:lnTo>
                    <a:pt x="803656" y="377571"/>
                  </a:lnTo>
                  <a:lnTo>
                    <a:pt x="796417" y="332486"/>
                  </a:lnTo>
                  <a:lnTo>
                    <a:pt x="788797" y="289433"/>
                  </a:lnTo>
                  <a:lnTo>
                    <a:pt x="780796" y="248793"/>
                  </a:lnTo>
                  <a:lnTo>
                    <a:pt x="772541" y="210439"/>
                  </a:lnTo>
                  <a:lnTo>
                    <a:pt x="755015" y="141224"/>
                  </a:lnTo>
                  <a:lnTo>
                    <a:pt x="736092" y="82550"/>
                  </a:lnTo>
                  <a:lnTo>
                    <a:pt x="716026" y="34925"/>
                  </a:lnTo>
                  <a:lnTo>
                    <a:pt x="694817" y="0"/>
                  </a:lnTo>
                  <a:lnTo>
                    <a:pt x="684276" y="7112"/>
                  </a:lnTo>
                  <a:lnTo>
                    <a:pt x="694817" y="22733"/>
                  </a:lnTo>
                  <a:lnTo>
                    <a:pt x="704850" y="41021"/>
                  </a:lnTo>
                  <a:lnTo>
                    <a:pt x="724281" y="87249"/>
                  </a:lnTo>
                  <a:lnTo>
                    <a:pt x="742823" y="144907"/>
                  </a:lnTo>
                  <a:lnTo>
                    <a:pt x="760095" y="213360"/>
                  </a:lnTo>
                  <a:lnTo>
                    <a:pt x="768350" y="251460"/>
                  </a:lnTo>
                  <a:lnTo>
                    <a:pt x="776224" y="291973"/>
                  </a:lnTo>
                  <a:lnTo>
                    <a:pt x="783844" y="334645"/>
                  </a:lnTo>
                  <a:lnTo>
                    <a:pt x="791083" y="379603"/>
                  </a:lnTo>
                  <a:lnTo>
                    <a:pt x="797941" y="426593"/>
                  </a:lnTo>
                  <a:lnTo>
                    <a:pt x="804418" y="475615"/>
                  </a:lnTo>
                  <a:lnTo>
                    <a:pt x="810641" y="526415"/>
                  </a:lnTo>
                  <a:lnTo>
                    <a:pt x="816356" y="579120"/>
                  </a:lnTo>
                  <a:lnTo>
                    <a:pt x="821563" y="633349"/>
                  </a:lnTo>
                  <a:lnTo>
                    <a:pt x="826516" y="689356"/>
                  </a:lnTo>
                  <a:lnTo>
                    <a:pt x="835025" y="805561"/>
                  </a:lnTo>
                  <a:lnTo>
                    <a:pt x="841756" y="926719"/>
                  </a:lnTo>
                  <a:lnTo>
                    <a:pt x="846709" y="1052322"/>
                  </a:lnTo>
                  <a:lnTo>
                    <a:pt x="849757" y="1181481"/>
                  </a:lnTo>
                  <a:lnTo>
                    <a:pt x="850773" y="1313307"/>
                  </a:lnTo>
                  <a:lnTo>
                    <a:pt x="849617" y="1447165"/>
                  </a:lnTo>
                  <a:lnTo>
                    <a:pt x="846315" y="1582293"/>
                  </a:lnTo>
                  <a:lnTo>
                    <a:pt x="844651" y="1627632"/>
                  </a:lnTo>
                  <a:lnTo>
                    <a:pt x="842873" y="1672209"/>
                  </a:lnTo>
                  <a:lnTo>
                    <a:pt x="840701" y="1716278"/>
                  </a:lnTo>
                  <a:lnTo>
                    <a:pt x="838415" y="1759458"/>
                  </a:lnTo>
                  <a:lnTo>
                    <a:pt x="835977" y="1802257"/>
                  </a:lnTo>
                  <a:lnTo>
                    <a:pt x="833183" y="1844167"/>
                  </a:lnTo>
                  <a:lnTo>
                    <a:pt x="830249" y="1885442"/>
                  </a:lnTo>
                  <a:lnTo>
                    <a:pt x="826935" y="1925828"/>
                  </a:lnTo>
                  <a:lnTo>
                    <a:pt x="823607" y="1965579"/>
                  </a:lnTo>
                  <a:lnTo>
                    <a:pt x="819924" y="2004441"/>
                  </a:lnTo>
                  <a:lnTo>
                    <a:pt x="812419" y="2078355"/>
                  </a:lnTo>
                  <a:lnTo>
                    <a:pt x="803910" y="2149729"/>
                  </a:lnTo>
                  <a:lnTo>
                    <a:pt x="794639" y="2217166"/>
                  </a:lnTo>
                  <a:lnTo>
                    <a:pt x="784860" y="2280666"/>
                  </a:lnTo>
                  <a:lnTo>
                    <a:pt x="774192" y="2339848"/>
                  </a:lnTo>
                  <a:lnTo>
                    <a:pt x="763016" y="2394458"/>
                  </a:lnTo>
                  <a:lnTo>
                    <a:pt x="751332" y="2444115"/>
                  </a:lnTo>
                  <a:lnTo>
                    <a:pt x="739013" y="2488819"/>
                  </a:lnTo>
                  <a:lnTo>
                    <a:pt x="728370" y="2520543"/>
                  </a:lnTo>
                  <a:lnTo>
                    <a:pt x="699516" y="2508377"/>
                  </a:lnTo>
                  <a:lnTo>
                    <a:pt x="704977" y="2593340"/>
                  </a:lnTo>
                  <a:lnTo>
                    <a:pt x="769747" y="2537968"/>
                  </a:lnTo>
                  <a:lnTo>
                    <a:pt x="767626" y="2537079"/>
                  </a:lnTo>
                  <a:lnTo>
                    <a:pt x="740016" y="2525445"/>
                  </a:lnTo>
                  <a:lnTo>
                    <a:pt x="757428" y="2470404"/>
                  </a:lnTo>
                  <a:lnTo>
                    <a:pt x="769493" y="2422652"/>
                  </a:lnTo>
                  <a:lnTo>
                    <a:pt x="781177" y="2370074"/>
                  </a:lnTo>
                  <a:lnTo>
                    <a:pt x="792099" y="2313051"/>
                  </a:lnTo>
                  <a:lnTo>
                    <a:pt x="802386" y="2251456"/>
                  </a:lnTo>
                  <a:lnTo>
                    <a:pt x="811911" y="2185543"/>
                  </a:lnTo>
                  <a:lnTo>
                    <a:pt x="820801" y="2115947"/>
                  </a:lnTo>
                  <a:lnTo>
                    <a:pt x="829056" y="2042541"/>
                  </a:lnTo>
                  <a:lnTo>
                    <a:pt x="832840" y="2003298"/>
                  </a:lnTo>
                  <a:lnTo>
                    <a:pt x="839800" y="1924812"/>
                  </a:lnTo>
                  <a:lnTo>
                    <a:pt x="842962" y="1884553"/>
                  </a:lnTo>
                  <a:lnTo>
                    <a:pt x="845997" y="1843278"/>
                  </a:lnTo>
                  <a:lnTo>
                    <a:pt x="848652" y="1801495"/>
                  </a:lnTo>
                  <a:lnTo>
                    <a:pt x="851179" y="1758823"/>
                  </a:lnTo>
                  <a:lnTo>
                    <a:pt x="853465" y="1715643"/>
                  </a:lnTo>
                  <a:lnTo>
                    <a:pt x="855484" y="1671701"/>
                  </a:lnTo>
                  <a:lnTo>
                    <a:pt x="857389" y="1627124"/>
                  </a:lnTo>
                  <a:lnTo>
                    <a:pt x="858901" y="1582039"/>
                  </a:lnTo>
                  <a:lnTo>
                    <a:pt x="862330" y="1447038"/>
                  </a:lnTo>
                  <a:lnTo>
                    <a:pt x="863473" y="1313180"/>
                  </a:lnTo>
                  <a:close/>
                </a:path>
                <a:path w="1494790" h="2593340">
                  <a:moveTo>
                    <a:pt x="1494409" y="1313180"/>
                  </a:moveTo>
                  <a:lnTo>
                    <a:pt x="1493266" y="1181100"/>
                  </a:lnTo>
                  <a:lnTo>
                    <a:pt x="1490345" y="1051814"/>
                  </a:lnTo>
                  <a:lnTo>
                    <a:pt x="1485392" y="926084"/>
                  </a:lnTo>
                  <a:lnTo>
                    <a:pt x="1478661" y="804545"/>
                  </a:lnTo>
                  <a:lnTo>
                    <a:pt x="1470025" y="688213"/>
                  </a:lnTo>
                  <a:lnTo>
                    <a:pt x="1465199" y="632079"/>
                  </a:lnTo>
                  <a:lnTo>
                    <a:pt x="1459865" y="577723"/>
                  </a:lnTo>
                  <a:lnTo>
                    <a:pt x="1454150" y="524891"/>
                  </a:lnTo>
                  <a:lnTo>
                    <a:pt x="1447927" y="473837"/>
                  </a:lnTo>
                  <a:lnTo>
                    <a:pt x="1441450" y="424815"/>
                  </a:lnTo>
                  <a:lnTo>
                    <a:pt x="1434592" y="377571"/>
                  </a:lnTo>
                  <a:lnTo>
                    <a:pt x="1427353" y="332486"/>
                  </a:lnTo>
                  <a:lnTo>
                    <a:pt x="1419733" y="289433"/>
                  </a:lnTo>
                  <a:lnTo>
                    <a:pt x="1411732" y="248793"/>
                  </a:lnTo>
                  <a:lnTo>
                    <a:pt x="1403477" y="210439"/>
                  </a:lnTo>
                  <a:lnTo>
                    <a:pt x="1385951" y="141224"/>
                  </a:lnTo>
                  <a:lnTo>
                    <a:pt x="1367028" y="82550"/>
                  </a:lnTo>
                  <a:lnTo>
                    <a:pt x="1346962" y="34925"/>
                  </a:lnTo>
                  <a:lnTo>
                    <a:pt x="1325753" y="0"/>
                  </a:lnTo>
                  <a:lnTo>
                    <a:pt x="1315212" y="7112"/>
                  </a:lnTo>
                  <a:lnTo>
                    <a:pt x="1325753" y="22733"/>
                  </a:lnTo>
                  <a:lnTo>
                    <a:pt x="1335786" y="41021"/>
                  </a:lnTo>
                  <a:lnTo>
                    <a:pt x="1355217" y="87249"/>
                  </a:lnTo>
                  <a:lnTo>
                    <a:pt x="1373759" y="144907"/>
                  </a:lnTo>
                  <a:lnTo>
                    <a:pt x="1391031" y="213360"/>
                  </a:lnTo>
                  <a:lnTo>
                    <a:pt x="1399286" y="251460"/>
                  </a:lnTo>
                  <a:lnTo>
                    <a:pt x="1407160" y="291973"/>
                  </a:lnTo>
                  <a:lnTo>
                    <a:pt x="1414780" y="334645"/>
                  </a:lnTo>
                  <a:lnTo>
                    <a:pt x="1422019" y="379603"/>
                  </a:lnTo>
                  <a:lnTo>
                    <a:pt x="1428877" y="426593"/>
                  </a:lnTo>
                  <a:lnTo>
                    <a:pt x="1435354" y="475615"/>
                  </a:lnTo>
                  <a:lnTo>
                    <a:pt x="1441577" y="526415"/>
                  </a:lnTo>
                  <a:lnTo>
                    <a:pt x="1447292" y="579120"/>
                  </a:lnTo>
                  <a:lnTo>
                    <a:pt x="1452499" y="633349"/>
                  </a:lnTo>
                  <a:lnTo>
                    <a:pt x="1457452" y="689356"/>
                  </a:lnTo>
                  <a:lnTo>
                    <a:pt x="1465961" y="805561"/>
                  </a:lnTo>
                  <a:lnTo>
                    <a:pt x="1472692" y="926719"/>
                  </a:lnTo>
                  <a:lnTo>
                    <a:pt x="1477645" y="1052322"/>
                  </a:lnTo>
                  <a:lnTo>
                    <a:pt x="1480693" y="1181481"/>
                  </a:lnTo>
                  <a:lnTo>
                    <a:pt x="1481709" y="1313307"/>
                  </a:lnTo>
                  <a:lnTo>
                    <a:pt x="1480553" y="1447165"/>
                  </a:lnTo>
                  <a:lnTo>
                    <a:pt x="1477251" y="1582293"/>
                  </a:lnTo>
                  <a:lnTo>
                    <a:pt x="1475587" y="1627632"/>
                  </a:lnTo>
                  <a:lnTo>
                    <a:pt x="1473809" y="1672209"/>
                  </a:lnTo>
                  <a:lnTo>
                    <a:pt x="1471637" y="1716278"/>
                  </a:lnTo>
                  <a:lnTo>
                    <a:pt x="1469351" y="1759458"/>
                  </a:lnTo>
                  <a:lnTo>
                    <a:pt x="1466913" y="1802257"/>
                  </a:lnTo>
                  <a:lnTo>
                    <a:pt x="1464119" y="1844167"/>
                  </a:lnTo>
                  <a:lnTo>
                    <a:pt x="1461185" y="1885442"/>
                  </a:lnTo>
                  <a:lnTo>
                    <a:pt x="1457871" y="1925828"/>
                  </a:lnTo>
                  <a:lnTo>
                    <a:pt x="1454543" y="1965579"/>
                  </a:lnTo>
                  <a:lnTo>
                    <a:pt x="1450860" y="2004441"/>
                  </a:lnTo>
                  <a:lnTo>
                    <a:pt x="1443355" y="2078355"/>
                  </a:lnTo>
                  <a:lnTo>
                    <a:pt x="1434846" y="2149729"/>
                  </a:lnTo>
                  <a:lnTo>
                    <a:pt x="1425575" y="2217166"/>
                  </a:lnTo>
                  <a:lnTo>
                    <a:pt x="1415796" y="2280666"/>
                  </a:lnTo>
                  <a:lnTo>
                    <a:pt x="1405128" y="2339848"/>
                  </a:lnTo>
                  <a:lnTo>
                    <a:pt x="1393952" y="2394458"/>
                  </a:lnTo>
                  <a:lnTo>
                    <a:pt x="1382268" y="2444115"/>
                  </a:lnTo>
                  <a:lnTo>
                    <a:pt x="1369949" y="2488819"/>
                  </a:lnTo>
                  <a:lnTo>
                    <a:pt x="1359306" y="2520543"/>
                  </a:lnTo>
                  <a:lnTo>
                    <a:pt x="1330452" y="2508377"/>
                  </a:lnTo>
                  <a:lnTo>
                    <a:pt x="1335913" y="2593340"/>
                  </a:lnTo>
                  <a:lnTo>
                    <a:pt x="1400683" y="2537968"/>
                  </a:lnTo>
                  <a:lnTo>
                    <a:pt x="1398562" y="2537079"/>
                  </a:lnTo>
                  <a:lnTo>
                    <a:pt x="1370952" y="2525445"/>
                  </a:lnTo>
                  <a:lnTo>
                    <a:pt x="1388364" y="2470404"/>
                  </a:lnTo>
                  <a:lnTo>
                    <a:pt x="1400429" y="2422652"/>
                  </a:lnTo>
                  <a:lnTo>
                    <a:pt x="1412113" y="2370074"/>
                  </a:lnTo>
                  <a:lnTo>
                    <a:pt x="1423035" y="2313051"/>
                  </a:lnTo>
                  <a:lnTo>
                    <a:pt x="1433322" y="2251456"/>
                  </a:lnTo>
                  <a:lnTo>
                    <a:pt x="1442847" y="2185543"/>
                  </a:lnTo>
                  <a:lnTo>
                    <a:pt x="1451737" y="2115947"/>
                  </a:lnTo>
                  <a:lnTo>
                    <a:pt x="1459992" y="2042541"/>
                  </a:lnTo>
                  <a:lnTo>
                    <a:pt x="1463776" y="2003298"/>
                  </a:lnTo>
                  <a:lnTo>
                    <a:pt x="1470736" y="1924812"/>
                  </a:lnTo>
                  <a:lnTo>
                    <a:pt x="1473898" y="1884553"/>
                  </a:lnTo>
                  <a:lnTo>
                    <a:pt x="1476933" y="1843278"/>
                  </a:lnTo>
                  <a:lnTo>
                    <a:pt x="1479588" y="1801495"/>
                  </a:lnTo>
                  <a:lnTo>
                    <a:pt x="1482115" y="1758823"/>
                  </a:lnTo>
                  <a:lnTo>
                    <a:pt x="1484401" y="1715643"/>
                  </a:lnTo>
                  <a:lnTo>
                    <a:pt x="1486420" y="1671701"/>
                  </a:lnTo>
                  <a:lnTo>
                    <a:pt x="1488325" y="1627124"/>
                  </a:lnTo>
                  <a:lnTo>
                    <a:pt x="1489837" y="1582039"/>
                  </a:lnTo>
                  <a:lnTo>
                    <a:pt x="1493266" y="1447038"/>
                  </a:lnTo>
                  <a:lnTo>
                    <a:pt x="1494409" y="1313180"/>
                  </a:lnTo>
                  <a:close/>
                </a:path>
              </a:pathLst>
            </a:custGeom>
            <a:solidFill>
              <a:srgbClr val="A6A6A6"/>
            </a:solidFill>
          </p:spPr>
          <p:txBody>
            <a:bodyPr wrap="square" lIns="0" tIns="0" rIns="0" bIns="0" rtlCol="0"/>
            <a:lstStyle/>
            <a:p>
              <a:endParaRPr/>
            </a:p>
          </p:txBody>
        </p:sp>
        <p:pic>
          <p:nvPicPr>
            <p:cNvPr id="90" name="object 90"/>
            <p:cNvPicPr/>
            <p:nvPr/>
          </p:nvPicPr>
          <p:blipFill>
            <a:blip r:embed="rId33" cstate="print"/>
            <a:stretch>
              <a:fillRect/>
            </a:stretch>
          </p:blipFill>
          <p:spPr>
            <a:xfrm>
              <a:off x="5765291" y="2918460"/>
              <a:ext cx="184403" cy="163067"/>
            </a:xfrm>
            <a:prstGeom prst="rect">
              <a:avLst/>
            </a:prstGeom>
          </p:spPr>
        </p:pic>
        <p:pic>
          <p:nvPicPr>
            <p:cNvPr id="91" name="object 91"/>
            <p:cNvPicPr/>
            <p:nvPr/>
          </p:nvPicPr>
          <p:blipFill>
            <a:blip r:embed="rId25" cstate="print"/>
            <a:stretch>
              <a:fillRect/>
            </a:stretch>
          </p:blipFill>
          <p:spPr>
            <a:xfrm>
              <a:off x="6632447" y="2380488"/>
              <a:ext cx="167640" cy="166115"/>
            </a:xfrm>
            <a:prstGeom prst="rect">
              <a:avLst/>
            </a:prstGeom>
          </p:spPr>
        </p:pic>
        <p:pic>
          <p:nvPicPr>
            <p:cNvPr id="92" name="object 92"/>
            <p:cNvPicPr/>
            <p:nvPr/>
          </p:nvPicPr>
          <p:blipFill>
            <a:blip r:embed="rId30" cstate="print"/>
            <a:stretch>
              <a:fillRect/>
            </a:stretch>
          </p:blipFill>
          <p:spPr>
            <a:xfrm>
              <a:off x="7286243" y="2380488"/>
              <a:ext cx="166115" cy="166115"/>
            </a:xfrm>
            <a:prstGeom prst="rect">
              <a:avLst/>
            </a:prstGeom>
          </p:spPr>
        </p:pic>
        <p:pic>
          <p:nvPicPr>
            <p:cNvPr id="93" name="object 93"/>
            <p:cNvPicPr/>
            <p:nvPr/>
          </p:nvPicPr>
          <p:blipFill>
            <a:blip r:embed="rId25" cstate="print"/>
            <a:stretch>
              <a:fillRect/>
            </a:stretch>
          </p:blipFill>
          <p:spPr>
            <a:xfrm>
              <a:off x="7909559" y="2380488"/>
              <a:ext cx="166116" cy="166115"/>
            </a:xfrm>
            <a:prstGeom prst="rect">
              <a:avLst/>
            </a:prstGeom>
          </p:spPr>
        </p:pic>
        <p:sp>
          <p:nvSpPr>
            <p:cNvPr id="94" name="object 94"/>
            <p:cNvSpPr/>
            <p:nvPr/>
          </p:nvSpPr>
          <p:spPr>
            <a:xfrm>
              <a:off x="5818632" y="2519171"/>
              <a:ext cx="2066925" cy="1061085"/>
            </a:xfrm>
            <a:custGeom>
              <a:avLst/>
              <a:gdLst/>
              <a:ahLst/>
              <a:cxnLst/>
              <a:rect l="l" t="t" r="r" b="b"/>
              <a:pathLst>
                <a:path w="2066925" h="1061085">
                  <a:moveTo>
                    <a:pt x="44450" y="857758"/>
                  </a:moveTo>
                  <a:lnTo>
                    <a:pt x="31750" y="857758"/>
                  </a:lnTo>
                  <a:lnTo>
                    <a:pt x="31750" y="908558"/>
                  </a:lnTo>
                  <a:lnTo>
                    <a:pt x="44450" y="908558"/>
                  </a:lnTo>
                  <a:lnTo>
                    <a:pt x="44450" y="857758"/>
                  </a:lnTo>
                  <a:close/>
                </a:path>
                <a:path w="2066925" h="1061085">
                  <a:moveTo>
                    <a:pt x="44450" y="768858"/>
                  </a:moveTo>
                  <a:lnTo>
                    <a:pt x="31750" y="768858"/>
                  </a:lnTo>
                  <a:lnTo>
                    <a:pt x="31750" y="819658"/>
                  </a:lnTo>
                  <a:lnTo>
                    <a:pt x="44450" y="819658"/>
                  </a:lnTo>
                  <a:lnTo>
                    <a:pt x="44450" y="768858"/>
                  </a:lnTo>
                  <a:close/>
                </a:path>
                <a:path w="2066925" h="1061085">
                  <a:moveTo>
                    <a:pt x="44450" y="679958"/>
                  </a:moveTo>
                  <a:lnTo>
                    <a:pt x="31750" y="679958"/>
                  </a:lnTo>
                  <a:lnTo>
                    <a:pt x="31750" y="730758"/>
                  </a:lnTo>
                  <a:lnTo>
                    <a:pt x="44450" y="730758"/>
                  </a:lnTo>
                  <a:lnTo>
                    <a:pt x="44450" y="679958"/>
                  </a:lnTo>
                  <a:close/>
                </a:path>
                <a:path w="2066925" h="1061085">
                  <a:moveTo>
                    <a:pt x="44450" y="591058"/>
                  </a:moveTo>
                  <a:lnTo>
                    <a:pt x="31750" y="591058"/>
                  </a:lnTo>
                  <a:lnTo>
                    <a:pt x="31750" y="641858"/>
                  </a:lnTo>
                  <a:lnTo>
                    <a:pt x="44450" y="641858"/>
                  </a:lnTo>
                  <a:lnTo>
                    <a:pt x="44450" y="591058"/>
                  </a:lnTo>
                  <a:close/>
                </a:path>
                <a:path w="2066925" h="1061085">
                  <a:moveTo>
                    <a:pt x="44450" y="502158"/>
                  </a:moveTo>
                  <a:lnTo>
                    <a:pt x="31750" y="502158"/>
                  </a:lnTo>
                  <a:lnTo>
                    <a:pt x="31750" y="552958"/>
                  </a:lnTo>
                  <a:lnTo>
                    <a:pt x="44450" y="552958"/>
                  </a:lnTo>
                  <a:lnTo>
                    <a:pt x="44450" y="502158"/>
                  </a:lnTo>
                  <a:close/>
                </a:path>
                <a:path w="2066925" h="1061085">
                  <a:moveTo>
                    <a:pt x="44450" y="413258"/>
                  </a:moveTo>
                  <a:lnTo>
                    <a:pt x="31750" y="413258"/>
                  </a:lnTo>
                  <a:lnTo>
                    <a:pt x="31750" y="464058"/>
                  </a:lnTo>
                  <a:lnTo>
                    <a:pt x="44450" y="464058"/>
                  </a:lnTo>
                  <a:lnTo>
                    <a:pt x="44450" y="413258"/>
                  </a:lnTo>
                  <a:close/>
                </a:path>
                <a:path w="2066925" h="1061085">
                  <a:moveTo>
                    <a:pt x="44450" y="324358"/>
                  </a:moveTo>
                  <a:lnTo>
                    <a:pt x="31750" y="324358"/>
                  </a:lnTo>
                  <a:lnTo>
                    <a:pt x="31750" y="375158"/>
                  </a:lnTo>
                  <a:lnTo>
                    <a:pt x="44450" y="375158"/>
                  </a:lnTo>
                  <a:lnTo>
                    <a:pt x="44450" y="324358"/>
                  </a:lnTo>
                  <a:close/>
                </a:path>
                <a:path w="2066925" h="1061085">
                  <a:moveTo>
                    <a:pt x="44450" y="235458"/>
                  </a:moveTo>
                  <a:lnTo>
                    <a:pt x="31750" y="235458"/>
                  </a:lnTo>
                  <a:lnTo>
                    <a:pt x="31750" y="286258"/>
                  </a:lnTo>
                  <a:lnTo>
                    <a:pt x="44450" y="286258"/>
                  </a:lnTo>
                  <a:lnTo>
                    <a:pt x="44450" y="235458"/>
                  </a:lnTo>
                  <a:close/>
                </a:path>
                <a:path w="2066925" h="1061085">
                  <a:moveTo>
                    <a:pt x="44450" y="146558"/>
                  </a:moveTo>
                  <a:lnTo>
                    <a:pt x="31750" y="146558"/>
                  </a:lnTo>
                  <a:lnTo>
                    <a:pt x="31750" y="197358"/>
                  </a:lnTo>
                  <a:lnTo>
                    <a:pt x="44450" y="197358"/>
                  </a:lnTo>
                  <a:lnTo>
                    <a:pt x="44450" y="146558"/>
                  </a:lnTo>
                  <a:close/>
                </a:path>
                <a:path w="2066925" h="1061085">
                  <a:moveTo>
                    <a:pt x="76200" y="984758"/>
                  </a:moveTo>
                  <a:lnTo>
                    <a:pt x="44450" y="984758"/>
                  </a:lnTo>
                  <a:lnTo>
                    <a:pt x="44450" y="946658"/>
                  </a:lnTo>
                  <a:lnTo>
                    <a:pt x="31750" y="946658"/>
                  </a:lnTo>
                  <a:lnTo>
                    <a:pt x="31750" y="984758"/>
                  </a:lnTo>
                  <a:lnTo>
                    <a:pt x="0" y="984758"/>
                  </a:lnTo>
                  <a:lnTo>
                    <a:pt x="38100" y="1060958"/>
                  </a:lnTo>
                  <a:lnTo>
                    <a:pt x="69850" y="997458"/>
                  </a:lnTo>
                  <a:lnTo>
                    <a:pt x="76200" y="984758"/>
                  </a:lnTo>
                  <a:close/>
                </a:path>
                <a:path w="2066925" h="1061085">
                  <a:moveTo>
                    <a:pt x="76200" y="76200"/>
                  </a:moveTo>
                  <a:lnTo>
                    <a:pt x="69850" y="63500"/>
                  </a:lnTo>
                  <a:lnTo>
                    <a:pt x="38100" y="0"/>
                  </a:lnTo>
                  <a:lnTo>
                    <a:pt x="0" y="76200"/>
                  </a:lnTo>
                  <a:lnTo>
                    <a:pt x="31750" y="76200"/>
                  </a:lnTo>
                  <a:lnTo>
                    <a:pt x="31750" y="108458"/>
                  </a:lnTo>
                  <a:lnTo>
                    <a:pt x="44450" y="108458"/>
                  </a:lnTo>
                  <a:lnTo>
                    <a:pt x="44450" y="76200"/>
                  </a:lnTo>
                  <a:lnTo>
                    <a:pt x="76200" y="76200"/>
                  </a:lnTo>
                  <a:close/>
                </a:path>
                <a:path w="2066925" h="1061085">
                  <a:moveTo>
                    <a:pt x="708914" y="857758"/>
                  </a:moveTo>
                  <a:lnTo>
                    <a:pt x="696214" y="857758"/>
                  </a:lnTo>
                  <a:lnTo>
                    <a:pt x="696214" y="908558"/>
                  </a:lnTo>
                  <a:lnTo>
                    <a:pt x="708914" y="908558"/>
                  </a:lnTo>
                  <a:lnTo>
                    <a:pt x="708914" y="857758"/>
                  </a:lnTo>
                  <a:close/>
                </a:path>
                <a:path w="2066925" h="1061085">
                  <a:moveTo>
                    <a:pt x="708914" y="768858"/>
                  </a:moveTo>
                  <a:lnTo>
                    <a:pt x="696214" y="768858"/>
                  </a:lnTo>
                  <a:lnTo>
                    <a:pt x="696214" y="819658"/>
                  </a:lnTo>
                  <a:lnTo>
                    <a:pt x="708914" y="819658"/>
                  </a:lnTo>
                  <a:lnTo>
                    <a:pt x="708914" y="768858"/>
                  </a:lnTo>
                  <a:close/>
                </a:path>
                <a:path w="2066925" h="1061085">
                  <a:moveTo>
                    <a:pt x="708914" y="679958"/>
                  </a:moveTo>
                  <a:lnTo>
                    <a:pt x="696214" y="679958"/>
                  </a:lnTo>
                  <a:lnTo>
                    <a:pt x="696214" y="730758"/>
                  </a:lnTo>
                  <a:lnTo>
                    <a:pt x="708914" y="730758"/>
                  </a:lnTo>
                  <a:lnTo>
                    <a:pt x="708914" y="679958"/>
                  </a:lnTo>
                  <a:close/>
                </a:path>
                <a:path w="2066925" h="1061085">
                  <a:moveTo>
                    <a:pt x="708914" y="591058"/>
                  </a:moveTo>
                  <a:lnTo>
                    <a:pt x="696214" y="591058"/>
                  </a:lnTo>
                  <a:lnTo>
                    <a:pt x="696214" y="641858"/>
                  </a:lnTo>
                  <a:lnTo>
                    <a:pt x="708914" y="641858"/>
                  </a:lnTo>
                  <a:lnTo>
                    <a:pt x="708914" y="591058"/>
                  </a:lnTo>
                  <a:close/>
                </a:path>
                <a:path w="2066925" h="1061085">
                  <a:moveTo>
                    <a:pt x="708914" y="502158"/>
                  </a:moveTo>
                  <a:lnTo>
                    <a:pt x="696214" y="502158"/>
                  </a:lnTo>
                  <a:lnTo>
                    <a:pt x="696214" y="552958"/>
                  </a:lnTo>
                  <a:lnTo>
                    <a:pt x="708914" y="552958"/>
                  </a:lnTo>
                  <a:lnTo>
                    <a:pt x="708914" y="502158"/>
                  </a:lnTo>
                  <a:close/>
                </a:path>
                <a:path w="2066925" h="1061085">
                  <a:moveTo>
                    <a:pt x="708914" y="413258"/>
                  </a:moveTo>
                  <a:lnTo>
                    <a:pt x="696214" y="413258"/>
                  </a:lnTo>
                  <a:lnTo>
                    <a:pt x="696214" y="464058"/>
                  </a:lnTo>
                  <a:lnTo>
                    <a:pt x="708914" y="464058"/>
                  </a:lnTo>
                  <a:lnTo>
                    <a:pt x="708914" y="413258"/>
                  </a:lnTo>
                  <a:close/>
                </a:path>
                <a:path w="2066925" h="1061085">
                  <a:moveTo>
                    <a:pt x="708914" y="324358"/>
                  </a:moveTo>
                  <a:lnTo>
                    <a:pt x="696214" y="324358"/>
                  </a:lnTo>
                  <a:lnTo>
                    <a:pt x="696214" y="375158"/>
                  </a:lnTo>
                  <a:lnTo>
                    <a:pt x="708914" y="375158"/>
                  </a:lnTo>
                  <a:lnTo>
                    <a:pt x="708914" y="324358"/>
                  </a:lnTo>
                  <a:close/>
                </a:path>
                <a:path w="2066925" h="1061085">
                  <a:moveTo>
                    <a:pt x="708914" y="235458"/>
                  </a:moveTo>
                  <a:lnTo>
                    <a:pt x="696214" y="235458"/>
                  </a:lnTo>
                  <a:lnTo>
                    <a:pt x="696214" y="286258"/>
                  </a:lnTo>
                  <a:lnTo>
                    <a:pt x="708914" y="286258"/>
                  </a:lnTo>
                  <a:lnTo>
                    <a:pt x="708914" y="235458"/>
                  </a:lnTo>
                  <a:close/>
                </a:path>
                <a:path w="2066925" h="1061085">
                  <a:moveTo>
                    <a:pt x="708914" y="146558"/>
                  </a:moveTo>
                  <a:lnTo>
                    <a:pt x="696214" y="146558"/>
                  </a:lnTo>
                  <a:lnTo>
                    <a:pt x="696214" y="197358"/>
                  </a:lnTo>
                  <a:lnTo>
                    <a:pt x="708914" y="197358"/>
                  </a:lnTo>
                  <a:lnTo>
                    <a:pt x="708914" y="146558"/>
                  </a:lnTo>
                  <a:close/>
                </a:path>
                <a:path w="2066925" h="1061085">
                  <a:moveTo>
                    <a:pt x="740664" y="984758"/>
                  </a:moveTo>
                  <a:lnTo>
                    <a:pt x="708914" y="984758"/>
                  </a:lnTo>
                  <a:lnTo>
                    <a:pt x="708914" y="946658"/>
                  </a:lnTo>
                  <a:lnTo>
                    <a:pt x="696214" y="946658"/>
                  </a:lnTo>
                  <a:lnTo>
                    <a:pt x="696214" y="984758"/>
                  </a:lnTo>
                  <a:lnTo>
                    <a:pt x="664464" y="984758"/>
                  </a:lnTo>
                  <a:lnTo>
                    <a:pt x="702564" y="1060958"/>
                  </a:lnTo>
                  <a:lnTo>
                    <a:pt x="734314" y="997458"/>
                  </a:lnTo>
                  <a:lnTo>
                    <a:pt x="740664" y="984758"/>
                  </a:lnTo>
                  <a:close/>
                </a:path>
                <a:path w="2066925" h="1061085">
                  <a:moveTo>
                    <a:pt x="740664" y="76200"/>
                  </a:moveTo>
                  <a:lnTo>
                    <a:pt x="734314" y="63500"/>
                  </a:lnTo>
                  <a:lnTo>
                    <a:pt x="702564" y="0"/>
                  </a:lnTo>
                  <a:lnTo>
                    <a:pt x="664464" y="76200"/>
                  </a:lnTo>
                  <a:lnTo>
                    <a:pt x="696214" y="76200"/>
                  </a:lnTo>
                  <a:lnTo>
                    <a:pt x="696214" y="108458"/>
                  </a:lnTo>
                  <a:lnTo>
                    <a:pt x="708914" y="108458"/>
                  </a:lnTo>
                  <a:lnTo>
                    <a:pt x="708914" y="76200"/>
                  </a:lnTo>
                  <a:lnTo>
                    <a:pt x="740664" y="76200"/>
                  </a:lnTo>
                  <a:close/>
                </a:path>
                <a:path w="2066925" h="1061085">
                  <a:moveTo>
                    <a:pt x="1379474" y="857758"/>
                  </a:moveTo>
                  <a:lnTo>
                    <a:pt x="1366774" y="857758"/>
                  </a:lnTo>
                  <a:lnTo>
                    <a:pt x="1366774" y="908558"/>
                  </a:lnTo>
                  <a:lnTo>
                    <a:pt x="1379474" y="908558"/>
                  </a:lnTo>
                  <a:lnTo>
                    <a:pt x="1379474" y="857758"/>
                  </a:lnTo>
                  <a:close/>
                </a:path>
                <a:path w="2066925" h="1061085">
                  <a:moveTo>
                    <a:pt x="1379474" y="768858"/>
                  </a:moveTo>
                  <a:lnTo>
                    <a:pt x="1366774" y="768858"/>
                  </a:lnTo>
                  <a:lnTo>
                    <a:pt x="1366774" y="819658"/>
                  </a:lnTo>
                  <a:lnTo>
                    <a:pt x="1379474" y="819658"/>
                  </a:lnTo>
                  <a:lnTo>
                    <a:pt x="1379474" y="768858"/>
                  </a:lnTo>
                  <a:close/>
                </a:path>
                <a:path w="2066925" h="1061085">
                  <a:moveTo>
                    <a:pt x="1379474" y="679958"/>
                  </a:moveTo>
                  <a:lnTo>
                    <a:pt x="1366774" y="679958"/>
                  </a:lnTo>
                  <a:lnTo>
                    <a:pt x="1366774" y="730758"/>
                  </a:lnTo>
                  <a:lnTo>
                    <a:pt x="1379474" y="730758"/>
                  </a:lnTo>
                  <a:lnTo>
                    <a:pt x="1379474" y="679958"/>
                  </a:lnTo>
                  <a:close/>
                </a:path>
                <a:path w="2066925" h="1061085">
                  <a:moveTo>
                    <a:pt x="1379474" y="591058"/>
                  </a:moveTo>
                  <a:lnTo>
                    <a:pt x="1366774" y="591058"/>
                  </a:lnTo>
                  <a:lnTo>
                    <a:pt x="1366774" y="641858"/>
                  </a:lnTo>
                  <a:lnTo>
                    <a:pt x="1379474" y="641858"/>
                  </a:lnTo>
                  <a:lnTo>
                    <a:pt x="1379474" y="591058"/>
                  </a:lnTo>
                  <a:close/>
                </a:path>
                <a:path w="2066925" h="1061085">
                  <a:moveTo>
                    <a:pt x="1379474" y="502158"/>
                  </a:moveTo>
                  <a:lnTo>
                    <a:pt x="1366774" y="502158"/>
                  </a:lnTo>
                  <a:lnTo>
                    <a:pt x="1366774" y="552958"/>
                  </a:lnTo>
                  <a:lnTo>
                    <a:pt x="1379474" y="552958"/>
                  </a:lnTo>
                  <a:lnTo>
                    <a:pt x="1379474" y="502158"/>
                  </a:lnTo>
                  <a:close/>
                </a:path>
                <a:path w="2066925" h="1061085">
                  <a:moveTo>
                    <a:pt x="1379474" y="413258"/>
                  </a:moveTo>
                  <a:lnTo>
                    <a:pt x="1366774" y="413258"/>
                  </a:lnTo>
                  <a:lnTo>
                    <a:pt x="1366774" y="464058"/>
                  </a:lnTo>
                  <a:lnTo>
                    <a:pt x="1379474" y="464058"/>
                  </a:lnTo>
                  <a:lnTo>
                    <a:pt x="1379474" y="413258"/>
                  </a:lnTo>
                  <a:close/>
                </a:path>
                <a:path w="2066925" h="1061085">
                  <a:moveTo>
                    <a:pt x="1379474" y="324358"/>
                  </a:moveTo>
                  <a:lnTo>
                    <a:pt x="1366774" y="324358"/>
                  </a:lnTo>
                  <a:lnTo>
                    <a:pt x="1366774" y="375158"/>
                  </a:lnTo>
                  <a:lnTo>
                    <a:pt x="1379474" y="375158"/>
                  </a:lnTo>
                  <a:lnTo>
                    <a:pt x="1379474" y="324358"/>
                  </a:lnTo>
                  <a:close/>
                </a:path>
                <a:path w="2066925" h="1061085">
                  <a:moveTo>
                    <a:pt x="1379474" y="235458"/>
                  </a:moveTo>
                  <a:lnTo>
                    <a:pt x="1366774" y="235458"/>
                  </a:lnTo>
                  <a:lnTo>
                    <a:pt x="1366774" y="286258"/>
                  </a:lnTo>
                  <a:lnTo>
                    <a:pt x="1379474" y="286258"/>
                  </a:lnTo>
                  <a:lnTo>
                    <a:pt x="1379474" y="235458"/>
                  </a:lnTo>
                  <a:close/>
                </a:path>
                <a:path w="2066925" h="1061085">
                  <a:moveTo>
                    <a:pt x="1379474" y="146558"/>
                  </a:moveTo>
                  <a:lnTo>
                    <a:pt x="1366774" y="146558"/>
                  </a:lnTo>
                  <a:lnTo>
                    <a:pt x="1366774" y="197358"/>
                  </a:lnTo>
                  <a:lnTo>
                    <a:pt x="1379474" y="197358"/>
                  </a:lnTo>
                  <a:lnTo>
                    <a:pt x="1379474" y="146558"/>
                  </a:lnTo>
                  <a:close/>
                </a:path>
                <a:path w="2066925" h="1061085">
                  <a:moveTo>
                    <a:pt x="1411224" y="984758"/>
                  </a:moveTo>
                  <a:lnTo>
                    <a:pt x="1379474" y="984758"/>
                  </a:lnTo>
                  <a:lnTo>
                    <a:pt x="1379474" y="946658"/>
                  </a:lnTo>
                  <a:lnTo>
                    <a:pt x="1366774" y="946658"/>
                  </a:lnTo>
                  <a:lnTo>
                    <a:pt x="1366774" y="984758"/>
                  </a:lnTo>
                  <a:lnTo>
                    <a:pt x="1335024" y="984758"/>
                  </a:lnTo>
                  <a:lnTo>
                    <a:pt x="1373124" y="1060958"/>
                  </a:lnTo>
                  <a:lnTo>
                    <a:pt x="1404874" y="997458"/>
                  </a:lnTo>
                  <a:lnTo>
                    <a:pt x="1411224" y="984758"/>
                  </a:lnTo>
                  <a:close/>
                </a:path>
                <a:path w="2066925" h="1061085">
                  <a:moveTo>
                    <a:pt x="1411224" y="76200"/>
                  </a:moveTo>
                  <a:lnTo>
                    <a:pt x="1404874" y="63500"/>
                  </a:lnTo>
                  <a:lnTo>
                    <a:pt x="1373124" y="0"/>
                  </a:lnTo>
                  <a:lnTo>
                    <a:pt x="1335024" y="76200"/>
                  </a:lnTo>
                  <a:lnTo>
                    <a:pt x="1366774" y="76200"/>
                  </a:lnTo>
                  <a:lnTo>
                    <a:pt x="1366774" y="108458"/>
                  </a:lnTo>
                  <a:lnTo>
                    <a:pt x="1379474" y="108458"/>
                  </a:lnTo>
                  <a:lnTo>
                    <a:pt x="1379474" y="76200"/>
                  </a:lnTo>
                  <a:lnTo>
                    <a:pt x="1411224" y="76200"/>
                  </a:lnTo>
                  <a:close/>
                </a:path>
                <a:path w="2066925" h="1061085">
                  <a:moveTo>
                    <a:pt x="2034794" y="857758"/>
                  </a:moveTo>
                  <a:lnTo>
                    <a:pt x="2022094" y="857758"/>
                  </a:lnTo>
                  <a:lnTo>
                    <a:pt x="2022094" y="908558"/>
                  </a:lnTo>
                  <a:lnTo>
                    <a:pt x="2034794" y="908558"/>
                  </a:lnTo>
                  <a:lnTo>
                    <a:pt x="2034794" y="857758"/>
                  </a:lnTo>
                  <a:close/>
                </a:path>
                <a:path w="2066925" h="1061085">
                  <a:moveTo>
                    <a:pt x="2034794" y="768858"/>
                  </a:moveTo>
                  <a:lnTo>
                    <a:pt x="2022094" y="768858"/>
                  </a:lnTo>
                  <a:lnTo>
                    <a:pt x="2022094" y="819658"/>
                  </a:lnTo>
                  <a:lnTo>
                    <a:pt x="2034794" y="819658"/>
                  </a:lnTo>
                  <a:lnTo>
                    <a:pt x="2034794" y="768858"/>
                  </a:lnTo>
                  <a:close/>
                </a:path>
                <a:path w="2066925" h="1061085">
                  <a:moveTo>
                    <a:pt x="2034794" y="679958"/>
                  </a:moveTo>
                  <a:lnTo>
                    <a:pt x="2022094" y="679958"/>
                  </a:lnTo>
                  <a:lnTo>
                    <a:pt x="2022094" y="730758"/>
                  </a:lnTo>
                  <a:lnTo>
                    <a:pt x="2034794" y="730758"/>
                  </a:lnTo>
                  <a:lnTo>
                    <a:pt x="2034794" y="679958"/>
                  </a:lnTo>
                  <a:close/>
                </a:path>
                <a:path w="2066925" h="1061085">
                  <a:moveTo>
                    <a:pt x="2034794" y="591058"/>
                  </a:moveTo>
                  <a:lnTo>
                    <a:pt x="2022094" y="591058"/>
                  </a:lnTo>
                  <a:lnTo>
                    <a:pt x="2022094" y="641858"/>
                  </a:lnTo>
                  <a:lnTo>
                    <a:pt x="2034794" y="641858"/>
                  </a:lnTo>
                  <a:lnTo>
                    <a:pt x="2034794" y="591058"/>
                  </a:lnTo>
                  <a:close/>
                </a:path>
                <a:path w="2066925" h="1061085">
                  <a:moveTo>
                    <a:pt x="2034794" y="502158"/>
                  </a:moveTo>
                  <a:lnTo>
                    <a:pt x="2022094" y="502158"/>
                  </a:lnTo>
                  <a:lnTo>
                    <a:pt x="2022094" y="552958"/>
                  </a:lnTo>
                  <a:lnTo>
                    <a:pt x="2034794" y="552958"/>
                  </a:lnTo>
                  <a:lnTo>
                    <a:pt x="2034794" y="502158"/>
                  </a:lnTo>
                  <a:close/>
                </a:path>
                <a:path w="2066925" h="1061085">
                  <a:moveTo>
                    <a:pt x="2034794" y="413258"/>
                  </a:moveTo>
                  <a:lnTo>
                    <a:pt x="2022094" y="413258"/>
                  </a:lnTo>
                  <a:lnTo>
                    <a:pt x="2022094" y="464058"/>
                  </a:lnTo>
                  <a:lnTo>
                    <a:pt x="2034794" y="464058"/>
                  </a:lnTo>
                  <a:lnTo>
                    <a:pt x="2034794" y="413258"/>
                  </a:lnTo>
                  <a:close/>
                </a:path>
                <a:path w="2066925" h="1061085">
                  <a:moveTo>
                    <a:pt x="2034794" y="324358"/>
                  </a:moveTo>
                  <a:lnTo>
                    <a:pt x="2022094" y="324358"/>
                  </a:lnTo>
                  <a:lnTo>
                    <a:pt x="2022094" y="375158"/>
                  </a:lnTo>
                  <a:lnTo>
                    <a:pt x="2034794" y="375158"/>
                  </a:lnTo>
                  <a:lnTo>
                    <a:pt x="2034794" y="324358"/>
                  </a:lnTo>
                  <a:close/>
                </a:path>
                <a:path w="2066925" h="1061085">
                  <a:moveTo>
                    <a:pt x="2034794" y="235458"/>
                  </a:moveTo>
                  <a:lnTo>
                    <a:pt x="2022094" y="235458"/>
                  </a:lnTo>
                  <a:lnTo>
                    <a:pt x="2022094" y="286258"/>
                  </a:lnTo>
                  <a:lnTo>
                    <a:pt x="2034794" y="286258"/>
                  </a:lnTo>
                  <a:lnTo>
                    <a:pt x="2034794" y="235458"/>
                  </a:lnTo>
                  <a:close/>
                </a:path>
                <a:path w="2066925" h="1061085">
                  <a:moveTo>
                    <a:pt x="2034794" y="146558"/>
                  </a:moveTo>
                  <a:lnTo>
                    <a:pt x="2022094" y="146558"/>
                  </a:lnTo>
                  <a:lnTo>
                    <a:pt x="2022094" y="197358"/>
                  </a:lnTo>
                  <a:lnTo>
                    <a:pt x="2034794" y="197358"/>
                  </a:lnTo>
                  <a:lnTo>
                    <a:pt x="2034794" y="146558"/>
                  </a:lnTo>
                  <a:close/>
                </a:path>
                <a:path w="2066925" h="1061085">
                  <a:moveTo>
                    <a:pt x="2066544" y="984758"/>
                  </a:moveTo>
                  <a:lnTo>
                    <a:pt x="2034794" y="984758"/>
                  </a:lnTo>
                  <a:lnTo>
                    <a:pt x="2034794" y="946658"/>
                  </a:lnTo>
                  <a:lnTo>
                    <a:pt x="2022094" y="946658"/>
                  </a:lnTo>
                  <a:lnTo>
                    <a:pt x="2022094" y="984758"/>
                  </a:lnTo>
                  <a:lnTo>
                    <a:pt x="1990344" y="984758"/>
                  </a:lnTo>
                  <a:lnTo>
                    <a:pt x="2028444" y="1060958"/>
                  </a:lnTo>
                  <a:lnTo>
                    <a:pt x="2060194" y="997458"/>
                  </a:lnTo>
                  <a:lnTo>
                    <a:pt x="2066544" y="984758"/>
                  </a:lnTo>
                  <a:close/>
                </a:path>
                <a:path w="2066925" h="1061085">
                  <a:moveTo>
                    <a:pt x="2066544" y="76200"/>
                  </a:moveTo>
                  <a:lnTo>
                    <a:pt x="2060194" y="63500"/>
                  </a:lnTo>
                  <a:lnTo>
                    <a:pt x="2028444" y="0"/>
                  </a:lnTo>
                  <a:lnTo>
                    <a:pt x="1990344" y="76200"/>
                  </a:lnTo>
                  <a:lnTo>
                    <a:pt x="2022094" y="76200"/>
                  </a:lnTo>
                  <a:lnTo>
                    <a:pt x="2022094" y="108458"/>
                  </a:lnTo>
                  <a:lnTo>
                    <a:pt x="2034794" y="108458"/>
                  </a:lnTo>
                  <a:lnTo>
                    <a:pt x="2034794" y="76200"/>
                  </a:lnTo>
                  <a:lnTo>
                    <a:pt x="2066544" y="76200"/>
                  </a:lnTo>
                  <a:close/>
                </a:path>
              </a:pathLst>
            </a:custGeom>
            <a:solidFill>
              <a:srgbClr val="A6A6A6"/>
            </a:solidFill>
          </p:spPr>
          <p:txBody>
            <a:bodyPr wrap="square" lIns="0" tIns="0" rIns="0" bIns="0" rtlCol="0"/>
            <a:lstStyle/>
            <a:p>
              <a:endParaRPr/>
            </a:p>
          </p:txBody>
        </p:sp>
        <p:pic>
          <p:nvPicPr>
            <p:cNvPr id="95" name="object 95"/>
            <p:cNvPicPr/>
            <p:nvPr/>
          </p:nvPicPr>
          <p:blipFill>
            <a:blip r:embed="rId33" cstate="print"/>
            <a:stretch>
              <a:fillRect/>
            </a:stretch>
          </p:blipFill>
          <p:spPr>
            <a:xfrm>
              <a:off x="6417563" y="2918460"/>
              <a:ext cx="184404" cy="163067"/>
            </a:xfrm>
            <a:prstGeom prst="rect">
              <a:avLst/>
            </a:prstGeom>
          </p:spPr>
        </p:pic>
        <p:pic>
          <p:nvPicPr>
            <p:cNvPr id="96" name="object 96"/>
            <p:cNvPicPr/>
            <p:nvPr/>
          </p:nvPicPr>
          <p:blipFill>
            <a:blip r:embed="rId33" cstate="print"/>
            <a:stretch>
              <a:fillRect/>
            </a:stretch>
          </p:blipFill>
          <p:spPr>
            <a:xfrm>
              <a:off x="7094219" y="2918460"/>
              <a:ext cx="184403" cy="163067"/>
            </a:xfrm>
            <a:prstGeom prst="rect">
              <a:avLst/>
            </a:prstGeom>
          </p:spPr>
        </p:pic>
        <p:pic>
          <p:nvPicPr>
            <p:cNvPr id="97" name="object 97"/>
            <p:cNvPicPr/>
            <p:nvPr/>
          </p:nvPicPr>
          <p:blipFill>
            <a:blip r:embed="rId33" cstate="print"/>
            <a:stretch>
              <a:fillRect/>
            </a:stretch>
          </p:blipFill>
          <p:spPr>
            <a:xfrm>
              <a:off x="7763255" y="2918460"/>
              <a:ext cx="184403" cy="163067"/>
            </a:xfrm>
            <a:prstGeom prst="rect">
              <a:avLst/>
            </a:prstGeom>
          </p:spPr>
        </p:pic>
      </p:grpSp>
      <p:sp>
        <p:nvSpPr>
          <p:cNvPr id="98" name="object 98"/>
          <p:cNvSpPr txBox="1"/>
          <p:nvPr/>
        </p:nvSpPr>
        <p:spPr>
          <a:xfrm>
            <a:off x="7489316" y="3285491"/>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④支</a:t>
            </a:r>
            <a:r>
              <a:rPr sz="700" spc="-50" dirty="0">
                <a:latin typeface="メイリオ"/>
                <a:cs typeface="メイリオ"/>
              </a:rPr>
              <a:t>払</a:t>
            </a:r>
            <a:endParaRPr sz="700">
              <a:latin typeface="メイリオ"/>
              <a:cs typeface="メイリオ"/>
            </a:endParaRPr>
          </a:p>
        </p:txBody>
      </p:sp>
      <p:sp>
        <p:nvSpPr>
          <p:cNvPr id="99" name="object 99"/>
          <p:cNvSpPr txBox="1"/>
          <p:nvPr/>
        </p:nvSpPr>
        <p:spPr>
          <a:xfrm>
            <a:off x="6319774" y="2857627"/>
            <a:ext cx="996315" cy="328295"/>
          </a:xfrm>
          <a:prstGeom prst="rect">
            <a:avLst/>
          </a:prstGeom>
        </p:spPr>
        <p:txBody>
          <a:bodyPr vert="horz" wrap="square" lIns="0" tIns="12065" rIns="0" bIns="0" rtlCol="0">
            <a:spAutoFit/>
          </a:bodyPr>
          <a:lstStyle/>
          <a:p>
            <a:pPr marL="541020" marR="5080" indent="-88900">
              <a:spcBef>
                <a:spcPts val="95"/>
              </a:spcBef>
            </a:pPr>
            <a:r>
              <a:rPr sz="700" spc="-10" dirty="0">
                <a:latin typeface="メイリオ"/>
                <a:cs typeface="メイリオ"/>
              </a:rPr>
              <a:t>③従量課金</a:t>
            </a:r>
            <a:r>
              <a:rPr sz="700" spc="-50" dirty="0">
                <a:latin typeface="メイリオ"/>
                <a:cs typeface="メイリオ"/>
              </a:rPr>
              <a:t>で</a:t>
            </a:r>
            <a:r>
              <a:rPr sz="700" spc="-10" dirty="0">
                <a:latin typeface="メイリオ"/>
                <a:cs typeface="メイリオ"/>
              </a:rPr>
              <a:t>の支払実</a:t>
            </a:r>
            <a:r>
              <a:rPr sz="700" spc="-50" dirty="0">
                <a:latin typeface="メイリオ"/>
                <a:cs typeface="メイリオ"/>
              </a:rPr>
              <a:t>行</a:t>
            </a:r>
            <a:endParaRPr sz="700">
              <a:latin typeface="メイリオ"/>
              <a:cs typeface="メイリオ"/>
            </a:endParaRPr>
          </a:p>
          <a:p>
            <a:pPr marL="12700">
              <a:lnSpc>
                <a:spcPts val="710"/>
              </a:lnSpc>
            </a:pPr>
            <a:r>
              <a:rPr sz="700" i="1" spc="-20" dirty="0">
                <a:solidFill>
                  <a:srgbClr val="C00000"/>
                </a:solidFill>
                <a:latin typeface="メイリオ"/>
                <a:cs typeface="メイリオ"/>
              </a:rPr>
              <a:t>柔軟な課金体</a:t>
            </a:r>
            <a:r>
              <a:rPr sz="700" i="1" spc="-50" dirty="0">
                <a:solidFill>
                  <a:srgbClr val="C00000"/>
                </a:solidFill>
                <a:latin typeface="メイリオ"/>
                <a:cs typeface="メイリオ"/>
              </a:rPr>
              <a:t>系</a:t>
            </a:r>
            <a:endParaRPr sz="700">
              <a:latin typeface="メイリオ"/>
              <a:cs typeface="メイリオ"/>
            </a:endParaRPr>
          </a:p>
        </p:txBody>
      </p:sp>
      <p:sp>
        <p:nvSpPr>
          <p:cNvPr id="100" name="object 100"/>
          <p:cNvSpPr txBox="1"/>
          <p:nvPr/>
        </p:nvSpPr>
        <p:spPr>
          <a:xfrm>
            <a:off x="9149589" y="3046602"/>
            <a:ext cx="467359" cy="227626"/>
          </a:xfrm>
          <a:prstGeom prst="rect">
            <a:avLst/>
          </a:prstGeom>
        </p:spPr>
        <p:txBody>
          <a:bodyPr vert="horz" wrap="square" lIns="0" tIns="12065" rIns="0" bIns="0" rtlCol="0">
            <a:spAutoFit/>
          </a:bodyPr>
          <a:lstStyle/>
          <a:p>
            <a:pPr marL="100965" marR="5080" indent="-88900">
              <a:spcBef>
                <a:spcPts val="95"/>
              </a:spcBef>
            </a:pPr>
            <a:r>
              <a:rPr sz="700" spc="-10" dirty="0">
                <a:latin typeface="メイリオ"/>
                <a:cs typeface="メイリオ"/>
              </a:rPr>
              <a:t>③割引条</a:t>
            </a:r>
            <a:r>
              <a:rPr sz="700" spc="-50" dirty="0">
                <a:latin typeface="メイリオ"/>
                <a:cs typeface="メイリオ"/>
              </a:rPr>
              <a:t>件</a:t>
            </a:r>
            <a:r>
              <a:rPr sz="700" spc="-10" dirty="0">
                <a:latin typeface="メイリオ"/>
                <a:cs typeface="メイリオ"/>
              </a:rPr>
              <a:t>の発</a:t>
            </a:r>
            <a:r>
              <a:rPr sz="700" spc="-50" dirty="0">
                <a:latin typeface="メイリオ"/>
                <a:cs typeface="メイリオ"/>
              </a:rPr>
              <a:t>動</a:t>
            </a:r>
            <a:endParaRPr sz="700">
              <a:latin typeface="メイリオ"/>
              <a:cs typeface="メイリオ"/>
            </a:endParaRPr>
          </a:p>
        </p:txBody>
      </p:sp>
      <p:sp>
        <p:nvSpPr>
          <p:cNvPr id="101" name="object 101"/>
          <p:cNvSpPr/>
          <p:nvPr/>
        </p:nvSpPr>
        <p:spPr>
          <a:xfrm>
            <a:off x="8109204" y="3285744"/>
            <a:ext cx="995680" cy="190500"/>
          </a:xfrm>
          <a:custGeom>
            <a:avLst/>
            <a:gdLst/>
            <a:ahLst/>
            <a:cxnLst/>
            <a:rect l="l" t="t" r="r" b="b"/>
            <a:pathLst>
              <a:path w="995679" h="190500">
                <a:moveTo>
                  <a:pt x="995172" y="0"/>
                </a:moveTo>
                <a:lnTo>
                  <a:pt x="0" y="0"/>
                </a:lnTo>
                <a:lnTo>
                  <a:pt x="0" y="190500"/>
                </a:lnTo>
                <a:lnTo>
                  <a:pt x="995172" y="190500"/>
                </a:lnTo>
                <a:lnTo>
                  <a:pt x="995172" y="0"/>
                </a:lnTo>
                <a:close/>
              </a:path>
            </a:pathLst>
          </a:custGeom>
          <a:solidFill>
            <a:srgbClr val="FFFFFF"/>
          </a:solidFill>
        </p:spPr>
        <p:txBody>
          <a:bodyPr wrap="square" lIns="0" tIns="0" rIns="0" bIns="0" rtlCol="0"/>
          <a:lstStyle/>
          <a:p>
            <a:endParaRPr/>
          </a:p>
        </p:txBody>
      </p:sp>
      <p:sp>
        <p:nvSpPr>
          <p:cNvPr id="102" name="object 102"/>
          <p:cNvSpPr txBox="1"/>
          <p:nvPr/>
        </p:nvSpPr>
        <p:spPr>
          <a:xfrm>
            <a:off x="8151114" y="3248355"/>
            <a:ext cx="913130" cy="227626"/>
          </a:xfrm>
          <a:prstGeom prst="rect">
            <a:avLst/>
          </a:prstGeom>
        </p:spPr>
        <p:txBody>
          <a:bodyPr vert="horz" wrap="square" lIns="0" tIns="12065" rIns="0" bIns="0" rtlCol="0">
            <a:spAutoFit/>
          </a:bodyPr>
          <a:lstStyle/>
          <a:p>
            <a:pPr marL="12700">
              <a:spcBef>
                <a:spcPts val="95"/>
              </a:spcBef>
            </a:pPr>
            <a:r>
              <a:rPr sz="700" i="1" spc="-20" dirty="0">
                <a:solidFill>
                  <a:srgbClr val="C00000"/>
                </a:solidFill>
                <a:latin typeface="メイリオ"/>
                <a:cs typeface="メイリオ"/>
              </a:rPr>
              <a:t>特定地</a:t>
            </a:r>
            <a:r>
              <a:rPr sz="700" i="1" spc="-10" dirty="0">
                <a:solidFill>
                  <a:srgbClr val="C00000"/>
                </a:solidFill>
                <a:latin typeface="メイリオ"/>
                <a:cs typeface="メイリオ"/>
              </a:rPr>
              <a:t>域</a:t>
            </a:r>
            <a:r>
              <a:rPr sz="700" i="1" spc="-20" dirty="0">
                <a:solidFill>
                  <a:srgbClr val="C00000"/>
                </a:solidFill>
                <a:latin typeface="メイリオ"/>
                <a:cs typeface="メイリオ"/>
              </a:rPr>
              <a:t>での</a:t>
            </a:r>
            <a:r>
              <a:rPr sz="700" i="1" spc="-10" dirty="0">
                <a:solidFill>
                  <a:srgbClr val="C00000"/>
                </a:solidFill>
                <a:latin typeface="メイリオ"/>
                <a:cs typeface="メイリオ"/>
              </a:rPr>
              <a:t>割</a:t>
            </a:r>
            <a:r>
              <a:rPr sz="700" i="1" spc="-20" dirty="0">
                <a:solidFill>
                  <a:srgbClr val="C00000"/>
                </a:solidFill>
                <a:latin typeface="メイリオ"/>
                <a:cs typeface="メイリオ"/>
              </a:rPr>
              <a:t>引等</a:t>
            </a:r>
            <a:r>
              <a:rPr sz="700" i="1" spc="-50" dirty="0">
                <a:solidFill>
                  <a:srgbClr val="C00000"/>
                </a:solidFill>
                <a:latin typeface="メイリオ"/>
                <a:cs typeface="メイリオ"/>
              </a:rPr>
              <a:t>、</a:t>
            </a:r>
            <a:endParaRPr sz="700">
              <a:latin typeface="メイリオ"/>
              <a:cs typeface="メイリオ"/>
            </a:endParaRPr>
          </a:p>
          <a:p>
            <a:pPr marL="108585">
              <a:spcBef>
                <a:spcPts val="30"/>
              </a:spcBef>
            </a:pPr>
            <a:r>
              <a:rPr sz="700" i="1" spc="-10" dirty="0">
                <a:solidFill>
                  <a:srgbClr val="C00000"/>
                </a:solidFill>
                <a:latin typeface="メイリオ"/>
                <a:cs typeface="メイリオ"/>
              </a:rPr>
              <a:t>新たな顧客体</a:t>
            </a:r>
            <a:r>
              <a:rPr sz="700" i="1" spc="-50" dirty="0">
                <a:solidFill>
                  <a:srgbClr val="C00000"/>
                </a:solidFill>
                <a:latin typeface="メイリオ"/>
                <a:cs typeface="メイリオ"/>
              </a:rPr>
              <a:t>験</a:t>
            </a:r>
            <a:endParaRPr sz="700">
              <a:latin typeface="メイリオ"/>
              <a:cs typeface="メイリオ"/>
            </a:endParaRPr>
          </a:p>
        </p:txBody>
      </p:sp>
      <p:sp>
        <p:nvSpPr>
          <p:cNvPr id="103" name="object 103"/>
          <p:cNvSpPr txBox="1"/>
          <p:nvPr/>
        </p:nvSpPr>
        <p:spPr>
          <a:xfrm>
            <a:off x="7969122" y="3228543"/>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grpSp>
        <p:nvGrpSpPr>
          <p:cNvPr id="104" name="object 104"/>
          <p:cNvGrpSpPr/>
          <p:nvPr/>
        </p:nvGrpSpPr>
        <p:grpSpPr>
          <a:xfrm>
            <a:off x="7184136" y="3614929"/>
            <a:ext cx="2630805" cy="1693545"/>
            <a:chOff x="5660135" y="3614928"/>
            <a:chExt cx="2630805" cy="1693545"/>
          </a:xfrm>
        </p:grpSpPr>
        <p:pic>
          <p:nvPicPr>
            <p:cNvPr id="105" name="object 105"/>
            <p:cNvPicPr/>
            <p:nvPr/>
          </p:nvPicPr>
          <p:blipFill>
            <a:blip r:embed="rId30" cstate="print"/>
            <a:stretch>
              <a:fillRect/>
            </a:stretch>
          </p:blipFill>
          <p:spPr>
            <a:xfrm>
              <a:off x="8124443" y="4451604"/>
              <a:ext cx="166115" cy="166115"/>
            </a:xfrm>
            <a:prstGeom prst="rect">
              <a:avLst/>
            </a:prstGeom>
          </p:spPr>
        </p:pic>
        <p:pic>
          <p:nvPicPr>
            <p:cNvPr id="106" name="object 106"/>
            <p:cNvPicPr/>
            <p:nvPr/>
          </p:nvPicPr>
          <p:blipFill>
            <a:blip r:embed="rId30" cstate="print"/>
            <a:stretch>
              <a:fillRect/>
            </a:stretch>
          </p:blipFill>
          <p:spPr>
            <a:xfrm>
              <a:off x="7485887" y="4451604"/>
              <a:ext cx="166115" cy="166115"/>
            </a:xfrm>
            <a:prstGeom prst="rect">
              <a:avLst/>
            </a:prstGeom>
          </p:spPr>
        </p:pic>
        <p:pic>
          <p:nvPicPr>
            <p:cNvPr id="107" name="object 107"/>
            <p:cNvPicPr/>
            <p:nvPr/>
          </p:nvPicPr>
          <p:blipFill>
            <a:blip r:embed="rId30" cstate="print"/>
            <a:stretch>
              <a:fillRect/>
            </a:stretch>
          </p:blipFill>
          <p:spPr>
            <a:xfrm>
              <a:off x="6793991" y="4451604"/>
              <a:ext cx="166115" cy="166115"/>
            </a:xfrm>
            <a:prstGeom prst="rect">
              <a:avLst/>
            </a:prstGeom>
          </p:spPr>
        </p:pic>
        <p:pic>
          <p:nvPicPr>
            <p:cNvPr id="108" name="object 108"/>
            <p:cNvPicPr/>
            <p:nvPr/>
          </p:nvPicPr>
          <p:blipFill>
            <a:blip r:embed="rId30" cstate="print"/>
            <a:stretch>
              <a:fillRect/>
            </a:stretch>
          </p:blipFill>
          <p:spPr>
            <a:xfrm>
              <a:off x="6140195" y="4451604"/>
              <a:ext cx="166115" cy="166115"/>
            </a:xfrm>
            <a:prstGeom prst="rect">
              <a:avLst/>
            </a:prstGeom>
          </p:spPr>
        </p:pic>
        <p:pic>
          <p:nvPicPr>
            <p:cNvPr id="109" name="object 109"/>
            <p:cNvPicPr/>
            <p:nvPr/>
          </p:nvPicPr>
          <p:blipFill>
            <a:blip r:embed="rId34" cstate="print"/>
            <a:stretch>
              <a:fillRect/>
            </a:stretch>
          </p:blipFill>
          <p:spPr>
            <a:xfrm>
              <a:off x="5779007" y="3614928"/>
              <a:ext cx="167639" cy="166116"/>
            </a:xfrm>
            <a:prstGeom prst="rect">
              <a:avLst/>
            </a:prstGeom>
          </p:spPr>
        </p:pic>
        <p:pic>
          <p:nvPicPr>
            <p:cNvPr id="110" name="object 110"/>
            <p:cNvPicPr/>
            <p:nvPr/>
          </p:nvPicPr>
          <p:blipFill>
            <a:blip r:embed="rId34" cstate="print"/>
            <a:stretch>
              <a:fillRect/>
            </a:stretch>
          </p:blipFill>
          <p:spPr>
            <a:xfrm>
              <a:off x="6457187" y="3614928"/>
              <a:ext cx="167639" cy="166116"/>
            </a:xfrm>
            <a:prstGeom prst="rect">
              <a:avLst/>
            </a:prstGeom>
          </p:spPr>
        </p:pic>
        <p:pic>
          <p:nvPicPr>
            <p:cNvPr id="111" name="object 111"/>
            <p:cNvPicPr/>
            <p:nvPr/>
          </p:nvPicPr>
          <p:blipFill>
            <a:blip r:embed="rId34" cstate="print"/>
            <a:stretch>
              <a:fillRect/>
            </a:stretch>
          </p:blipFill>
          <p:spPr>
            <a:xfrm>
              <a:off x="7117079" y="3614928"/>
              <a:ext cx="167640" cy="166116"/>
            </a:xfrm>
            <a:prstGeom prst="rect">
              <a:avLst/>
            </a:prstGeom>
          </p:spPr>
        </p:pic>
        <p:pic>
          <p:nvPicPr>
            <p:cNvPr id="112" name="object 112"/>
            <p:cNvPicPr/>
            <p:nvPr/>
          </p:nvPicPr>
          <p:blipFill>
            <a:blip r:embed="rId34" cstate="print"/>
            <a:stretch>
              <a:fillRect/>
            </a:stretch>
          </p:blipFill>
          <p:spPr>
            <a:xfrm>
              <a:off x="7763255" y="3614928"/>
              <a:ext cx="167640" cy="166116"/>
            </a:xfrm>
            <a:prstGeom prst="rect">
              <a:avLst/>
            </a:prstGeom>
          </p:spPr>
        </p:pic>
        <p:pic>
          <p:nvPicPr>
            <p:cNvPr id="113" name="object 113"/>
            <p:cNvPicPr/>
            <p:nvPr/>
          </p:nvPicPr>
          <p:blipFill>
            <a:blip r:embed="rId35" cstate="print"/>
            <a:stretch>
              <a:fillRect/>
            </a:stretch>
          </p:blipFill>
          <p:spPr>
            <a:xfrm>
              <a:off x="6361175" y="5163312"/>
              <a:ext cx="134112" cy="144779"/>
            </a:xfrm>
            <a:prstGeom prst="rect">
              <a:avLst/>
            </a:prstGeom>
          </p:spPr>
        </p:pic>
        <p:pic>
          <p:nvPicPr>
            <p:cNvPr id="114" name="object 114"/>
            <p:cNvPicPr/>
            <p:nvPr/>
          </p:nvPicPr>
          <p:blipFill>
            <a:blip r:embed="rId36" cstate="print"/>
            <a:stretch>
              <a:fillRect/>
            </a:stretch>
          </p:blipFill>
          <p:spPr>
            <a:xfrm>
              <a:off x="5660135" y="5183124"/>
              <a:ext cx="153924" cy="89915"/>
            </a:xfrm>
            <a:prstGeom prst="rect">
              <a:avLst/>
            </a:prstGeom>
          </p:spPr>
        </p:pic>
        <p:pic>
          <p:nvPicPr>
            <p:cNvPr id="115" name="object 115"/>
            <p:cNvPicPr/>
            <p:nvPr/>
          </p:nvPicPr>
          <p:blipFill>
            <a:blip r:embed="rId37" cstate="print"/>
            <a:stretch>
              <a:fillRect/>
            </a:stretch>
          </p:blipFill>
          <p:spPr>
            <a:xfrm>
              <a:off x="7025639" y="5181600"/>
              <a:ext cx="166115" cy="118872"/>
            </a:xfrm>
            <a:prstGeom prst="rect">
              <a:avLst/>
            </a:prstGeom>
          </p:spPr>
        </p:pic>
      </p:grpSp>
      <p:sp>
        <p:nvSpPr>
          <p:cNvPr id="116" name="object 116"/>
          <p:cNvSpPr txBox="1"/>
          <p:nvPr/>
        </p:nvSpPr>
        <p:spPr>
          <a:xfrm>
            <a:off x="6504813" y="3795522"/>
            <a:ext cx="482600" cy="151323"/>
          </a:xfrm>
          <a:prstGeom prst="rect">
            <a:avLst/>
          </a:prstGeom>
        </p:spPr>
        <p:txBody>
          <a:bodyPr vert="horz" wrap="square" lIns="0" tIns="12700" rIns="0" bIns="0" rtlCol="0">
            <a:spAutoFit/>
          </a:bodyPr>
          <a:lstStyle/>
          <a:p>
            <a:pPr marL="12700">
              <a:spcBef>
                <a:spcPts val="100"/>
              </a:spcBef>
            </a:pPr>
            <a:r>
              <a:rPr sz="900" b="1" spc="-15" dirty="0">
                <a:latin typeface="メイリオ"/>
                <a:cs typeface="メイリオ"/>
              </a:rPr>
              <a:t>サービス</a:t>
            </a:r>
            <a:endParaRPr sz="900">
              <a:latin typeface="メイリオ"/>
              <a:cs typeface="メイリオ"/>
            </a:endParaRPr>
          </a:p>
        </p:txBody>
      </p:sp>
      <p:sp>
        <p:nvSpPr>
          <p:cNvPr id="117" name="object 117"/>
          <p:cNvSpPr txBox="1"/>
          <p:nvPr/>
        </p:nvSpPr>
        <p:spPr>
          <a:xfrm>
            <a:off x="6429755" y="5132833"/>
            <a:ext cx="3558540" cy="316753"/>
          </a:xfrm>
          <a:prstGeom prst="rect">
            <a:avLst/>
          </a:prstGeom>
          <a:ln w="6350">
            <a:solidFill>
              <a:srgbClr val="A6A6A6"/>
            </a:solidFill>
          </a:ln>
        </p:spPr>
        <p:txBody>
          <a:bodyPr vert="horz" wrap="square" lIns="0" tIns="39370" rIns="0" bIns="0" rtlCol="0">
            <a:spAutoFit/>
          </a:bodyPr>
          <a:lstStyle/>
          <a:p>
            <a:pPr marL="86360" marR="3005455">
              <a:spcBef>
                <a:spcPts val="310"/>
              </a:spcBef>
            </a:pPr>
            <a:r>
              <a:rPr sz="900" b="1" spc="-15" dirty="0">
                <a:latin typeface="メイリオ"/>
                <a:cs typeface="メイリオ"/>
              </a:rPr>
              <a:t>サービス提供企業</a:t>
            </a:r>
            <a:endParaRPr sz="900">
              <a:latin typeface="メイリオ"/>
              <a:cs typeface="メイリオ"/>
            </a:endParaRPr>
          </a:p>
        </p:txBody>
      </p:sp>
      <p:sp>
        <p:nvSpPr>
          <p:cNvPr id="118" name="object 118"/>
          <p:cNvSpPr txBox="1"/>
          <p:nvPr/>
        </p:nvSpPr>
        <p:spPr>
          <a:xfrm>
            <a:off x="6504813" y="2376933"/>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利用者</a:t>
            </a:r>
            <a:endParaRPr sz="900">
              <a:latin typeface="メイリオ"/>
              <a:cs typeface="メイリオ"/>
            </a:endParaRPr>
          </a:p>
        </p:txBody>
      </p:sp>
      <p:sp>
        <p:nvSpPr>
          <p:cNvPr id="119" name="object 119"/>
          <p:cNvSpPr txBox="1"/>
          <p:nvPr/>
        </p:nvSpPr>
        <p:spPr>
          <a:xfrm>
            <a:off x="7403972" y="3723514"/>
            <a:ext cx="406400" cy="105157"/>
          </a:xfrm>
          <a:prstGeom prst="rect">
            <a:avLst/>
          </a:prstGeom>
        </p:spPr>
        <p:txBody>
          <a:bodyPr vert="horz" wrap="square" lIns="0" tIns="12700" rIns="0" bIns="0" rtlCol="0">
            <a:spAutoFit/>
          </a:bodyPr>
          <a:lstStyle/>
          <a:p>
            <a:pPr marL="12700">
              <a:spcBef>
                <a:spcPts val="100"/>
              </a:spcBef>
            </a:pPr>
            <a:r>
              <a:rPr sz="600" i="1" spc="-10" dirty="0">
                <a:latin typeface="メイリオ"/>
                <a:cs typeface="メイリオ"/>
              </a:rPr>
              <a:t>センサー等</a:t>
            </a:r>
            <a:endParaRPr sz="600">
              <a:latin typeface="メイリオ"/>
              <a:cs typeface="メイリオ"/>
            </a:endParaRPr>
          </a:p>
        </p:txBody>
      </p:sp>
      <p:sp>
        <p:nvSpPr>
          <p:cNvPr id="120" name="object 120"/>
          <p:cNvSpPr/>
          <p:nvPr/>
        </p:nvSpPr>
        <p:spPr>
          <a:xfrm>
            <a:off x="7327393" y="3995928"/>
            <a:ext cx="2052955" cy="1147445"/>
          </a:xfrm>
          <a:custGeom>
            <a:avLst/>
            <a:gdLst/>
            <a:ahLst/>
            <a:cxnLst/>
            <a:rect l="l" t="t" r="r" b="b"/>
            <a:pathLst>
              <a:path w="2052954" h="1147445">
                <a:moveTo>
                  <a:pt x="76200" y="76200"/>
                </a:moveTo>
                <a:lnTo>
                  <a:pt x="69850" y="63500"/>
                </a:lnTo>
                <a:lnTo>
                  <a:pt x="38100" y="0"/>
                </a:lnTo>
                <a:lnTo>
                  <a:pt x="0" y="76200"/>
                </a:lnTo>
                <a:lnTo>
                  <a:pt x="31750" y="76200"/>
                </a:lnTo>
                <a:lnTo>
                  <a:pt x="31750" y="1147064"/>
                </a:lnTo>
                <a:lnTo>
                  <a:pt x="44450" y="1147064"/>
                </a:lnTo>
                <a:lnTo>
                  <a:pt x="44450" y="76200"/>
                </a:lnTo>
                <a:lnTo>
                  <a:pt x="76200" y="76200"/>
                </a:lnTo>
                <a:close/>
              </a:path>
              <a:path w="2052954" h="1147445">
                <a:moveTo>
                  <a:pt x="775703" y="76200"/>
                </a:moveTo>
                <a:lnTo>
                  <a:pt x="769353" y="63500"/>
                </a:lnTo>
                <a:lnTo>
                  <a:pt x="737603" y="0"/>
                </a:lnTo>
                <a:lnTo>
                  <a:pt x="699503" y="76200"/>
                </a:lnTo>
                <a:lnTo>
                  <a:pt x="731253" y="76200"/>
                </a:lnTo>
                <a:lnTo>
                  <a:pt x="731253" y="1147064"/>
                </a:lnTo>
                <a:lnTo>
                  <a:pt x="743953" y="1147064"/>
                </a:lnTo>
                <a:lnTo>
                  <a:pt x="743953" y="76200"/>
                </a:lnTo>
                <a:lnTo>
                  <a:pt x="775703" y="76200"/>
                </a:lnTo>
                <a:close/>
              </a:path>
              <a:path w="2052954" h="1147445">
                <a:moveTo>
                  <a:pt x="1421892" y="76200"/>
                </a:moveTo>
                <a:lnTo>
                  <a:pt x="1415542" y="63500"/>
                </a:lnTo>
                <a:lnTo>
                  <a:pt x="1383792" y="0"/>
                </a:lnTo>
                <a:lnTo>
                  <a:pt x="1345692" y="76200"/>
                </a:lnTo>
                <a:lnTo>
                  <a:pt x="1377442" y="76200"/>
                </a:lnTo>
                <a:lnTo>
                  <a:pt x="1377442" y="1147064"/>
                </a:lnTo>
                <a:lnTo>
                  <a:pt x="1390142" y="1147064"/>
                </a:lnTo>
                <a:lnTo>
                  <a:pt x="1390142" y="76200"/>
                </a:lnTo>
                <a:lnTo>
                  <a:pt x="1421892" y="76200"/>
                </a:lnTo>
                <a:close/>
              </a:path>
              <a:path w="2052954" h="1147445">
                <a:moveTo>
                  <a:pt x="2052828" y="76200"/>
                </a:moveTo>
                <a:lnTo>
                  <a:pt x="2046478" y="63500"/>
                </a:lnTo>
                <a:lnTo>
                  <a:pt x="2014728" y="0"/>
                </a:lnTo>
                <a:lnTo>
                  <a:pt x="1976628" y="76200"/>
                </a:lnTo>
                <a:lnTo>
                  <a:pt x="2008378" y="76200"/>
                </a:lnTo>
                <a:lnTo>
                  <a:pt x="2008378" y="1147064"/>
                </a:lnTo>
                <a:lnTo>
                  <a:pt x="2021078" y="1147064"/>
                </a:lnTo>
                <a:lnTo>
                  <a:pt x="2021078" y="76200"/>
                </a:lnTo>
                <a:lnTo>
                  <a:pt x="2052828" y="76200"/>
                </a:lnTo>
                <a:close/>
              </a:path>
            </a:pathLst>
          </a:custGeom>
          <a:solidFill>
            <a:srgbClr val="A6A6A6"/>
          </a:solidFill>
        </p:spPr>
        <p:txBody>
          <a:bodyPr wrap="square" lIns="0" tIns="0" rIns="0" bIns="0" rtlCol="0"/>
          <a:lstStyle/>
          <a:p>
            <a:endParaRPr/>
          </a:p>
        </p:txBody>
      </p:sp>
      <p:sp>
        <p:nvSpPr>
          <p:cNvPr id="121" name="object 121"/>
          <p:cNvSpPr txBox="1"/>
          <p:nvPr/>
        </p:nvSpPr>
        <p:spPr>
          <a:xfrm>
            <a:off x="7201408" y="4311269"/>
            <a:ext cx="114300" cy="574040"/>
          </a:xfrm>
          <a:prstGeom prst="rect">
            <a:avLst/>
          </a:prstGeom>
        </p:spPr>
        <p:txBody>
          <a:bodyPr vert="horz" wrap="square" lIns="0" tIns="29845" rIns="0" bIns="0" rtlCol="0">
            <a:spAutoFit/>
          </a:bodyPr>
          <a:lstStyle/>
          <a:p>
            <a:pPr marL="12700" marR="5080" algn="just">
              <a:lnSpc>
                <a:spcPts val="700"/>
              </a:lnSpc>
              <a:spcBef>
                <a:spcPts val="235"/>
              </a:spcBef>
            </a:pPr>
            <a:r>
              <a:rPr sz="700" spc="-50" dirty="0">
                <a:latin typeface="メイリオ"/>
                <a:cs typeface="メイリオ"/>
              </a:rPr>
              <a:t>サービス提供</a:t>
            </a:r>
            <a:endParaRPr sz="700">
              <a:latin typeface="メイリオ"/>
              <a:cs typeface="メイリオ"/>
            </a:endParaRPr>
          </a:p>
        </p:txBody>
      </p:sp>
      <p:sp>
        <p:nvSpPr>
          <p:cNvPr id="122" name="object 122"/>
          <p:cNvSpPr txBox="1"/>
          <p:nvPr/>
        </p:nvSpPr>
        <p:spPr>
          <a:xfrm>
            <a:off x="6585584" y="3485769"/>
            <a:ext cx="732790" cy="227626"/>
          </a:xfrm>
          <a:prstGeom prst="rect">
            <a:avLst/>
          </a:prstGeom>
        </p:spPr>
        <p:txBody>
          <a:bodyPr vert="horz" wrap="square" lIns="0" tIns="12065" rIns="0" bIns="0" rtlCol="0">
            <a:spAutoFit/>
          </a:bodyPr>
          <a:lstStyle/>
          <a:p>
            <a:pPr marL="100965" marR="5080" indent="-88900">
              <a:spcBef>
                <a:spcPts val="95"/>
              </a:spcBef>
            </a:pPr>
            <a:r>
              <a:rPr sz="700" spc="-10" dirty="0">
                <a:latin typeface="メイリオ"/>
                <a:cs typeface="メイリオ"/>
              </a:rPr>
              <a:t>②利用時間等</a:t>
            </a:r>
            <a:r>
              <a:rPr sz="700" spc="-50" dirty="0">
                <a:latin typeface="メイリオ"/>
                <a:cs typeface="メイリオ"/>
              </a:rPr>
              <a:t>を</a:t>
            </a:r>
            <a:r>
              <a:rPr sz="700" spc="500" dirty="0">
                <a:latin typeface="メイリオ"/>
                <a:cs typeface="メイリオ"/>
              </a:rPr>
              <a:t> </a:t>
            </a:r>
            <a:r>
              <a:rPr sz="700" spc="-10" dirty="0">
                <a:latin typeface="メイリオ"/>
                <a:cs typeface="メイリオ"/>
              </a:rPr>
              <a:t>デジタルに捕</a:t>
            </a:r>
            <a:r>
              <a:rPr sz="700" spc="-50" dirty="0">
                <a:latin typeface="メイリオ"/>
                <a:cs typeface="メイリオ"/>
              </a:rPr>
              <a:t>捉</a:t>
            </a:r>
            <a:endParaRPr sz="700">
              <a:latin typeface="メイリオ"/>
              <a:cs typeface="メイリオ"/>
            </a:endParaRPr>
          </a:p>
        </p:txBody>
      </p:sp>
      <p:sp>
        <p:nvSpPr>
          <p:cNvPr id="123" name="object 123"/>
          <p:cNvSpPr txBox="1"/>
          <p:nvPr/>
        </p:nvSpPr>
        <p:spPr>
          <a:xfrm>
            <a:off x="9754869" y="4129786"/>
            <a:ext cx="73279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データ共有によ</a:t>
            </a:r>
            <a:r>
              <a:rPr sz="700" spc="-50" dirty="0">
                <a:solidFill>
                  <a:srgbClr val="C00000"/>
                </a:solidFill>
                <a:latin typeface="メイリオ"/>
                <a:cs typeface="メイリオ"/>
              </a:rPr>
              <a:t>る</a:t>
            </a:r>
            <a:endParaRPr sz="700">
              <a:latin typeface="メイリオ"/>
              <a:cs typeface="メイリオ"/>
            </a:endParaRPr>
          </a:p>
        </p:txBody>
      </p:sp>
      <p:sp>
        <p:nvSpPr>
          <p:cNvPr id="124" name="object 124"/>
          <p:cNvSpPr txBox="1"/>
          <p:nvPr/>
        </p:nvSpPr>
        <p:spPr>
          <a:xfrm>
            <a:off x="9666479" y="4236466"/>
            <a:ext cx="909319"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シームレスな顧客体</a:t>
            </a:r>
            <a:r>
              <a:rPr sz="700" spc="-50" dirty="0">
                <a:solidFill>
                  <a:srgbClr val="C00000"/>
                </a:solidFill>
                <a:latin typeface="メイリオ"/>
                <a:cs typeface="メイリオ"/>
              </a:rPr>
              <a:t>験</a:t>
            </a:r>
            <a:endParaRPr sz="700">
              <a:latin typeface="メイリオ"/>
              <a:cs typeface="メイリオ"/>
            </a:endParaRPr>
          </a:p>
        </p:txBody>
      </p:sp>
      <p:sp>
        <p:nvSpPr>
          <p:cNvPr id="125" name="object 125"/>
          <p:cNvSpPr txBox="1"/>
          <p:nvPr/>
        </p:nvSpPr>
        <p:spPr>
          <a:xfrm>
            <a:off x="9536938" y="4100829"/>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grpSp>
        <p:nvGrpSpPr>
          <p:cNvPr id="126" name="object 126"/>
          <p:cNvGrpSpPr/>
          <p:nvPr/>
        </p:nvGrpSpPr>
        <p:grpSpPr>
          <a:xfrm>
            <a:off x="7374023" y="2629784"/>
            <a:ext cx="2299335" cy="1500505"/>
            <a:chOff x="5850022" y="2629783"/>
            <a:chExt cx="2299335" cy="1500505"/>
          </a:xfrm>
        </p:grpSpPr>
        <p:pic>
          <p:nvPicPr>
            <p:cNvPr id="127" name="object 127"/>
            <p:cNvPicPr/>
            <p:nvPr/>
          </p:nvPicPr>
          <p:blipFill>
            <a:blip r:embed="rId38" cstate="print"/>
            <a:stretch>
              <a:fillRect/>
            </a:stretch>
          </p:blipFill>
          <p:spPr>
            <a:xfrm>
              <a:off x="5850022" y="2629783"/>
              <a:ext cx="166707" cy="167116"/>
            </a:xfrm>
            <a:prstGeom prst="rect">
              <a:avLst/>
            </a:prstGeom>
          </p:spPr>
        </p:pic>
        <p:pic>
          <p:nvPicPr>
            <p:cNvPr id="128" name="object 128"/>
            <p:cNvPicPr/>
            <p:nvPr/>
          </p:nvPicPr>
          <p:blipFill>
            <a:blip r:embed="rId39" cstate="print"/>
            <a:stretch>
              <a:fillRect/>
            </a:stretch>
          </p:blipFill>
          <p:spPr>
            <a:xfrm>
              <a:off x="6510476" y="2629783"/>
              <a:ext cx="166727" cy="167116"/>
            </a:xfrm>
            <a:prstGeom prst="rect">
              <a:avLst/>
            </a:prstGeom>
          </p:spPr>
        </p:pic>
        <p:pic>
          <p:nvPicPr>
            <p:cNvPr id="129" name="object 129"/>
            <p:cNvPicPr/>
            <p:nvPr/>
          </p:nvPicPr>
          <p:blipFill>
            <a:blip r:embed="rId38" cstate="print"/>
            <a:stretch>
              <a:fillRect/>
            </a:stretch>
          </p:blipFill>
          <p:spPr>
            <a:xfrm>
              <a:off x="7156199" y="2629783"/>
              <a:ext cx="166671" cy="167116"/>
            </a:xfrm>
            <a:prstGeom prst="rect">
              <a:avLst/>
            </a:prstGeom>
          </p:spPr>
        </p:pic>
        <p:pic>
          <p:nvPicPr>
            <p:cNvPr id="130" name="object 130"/>
            <p:cNvPicPr/>
            <p:nvPr/>
          </p:nvPicPr>
          <p:blipFill>
            <a:blip r:embed="rId39" cstate="print"/>
            <a:stretch>
              <a:fillRect/>
            </a:stretch>
          </p:blipFill>
          <p:spPr>
            <a:xfrm>
              <a:off x="7832292" y="2629783"/>
              <a:ext cx="166727" cy="167116"/>
            </a:xfrm>
            <a:prstGeom prst="rect">
              <a:avLst/>
            </a:prstGeom>
          </p:spPr>
        </p:pic>
        <p:pic>
          <p:nvPicPr>
            <p:cNvPr id="131" name="object 131"/>
            <p:cNvPicPr/>
            <p:nvPr/>
          </p:nvPicPr>
          <p:blipFill>
            <a:blip r:embed="rId40" cstate="print"/>
            <a:stretch>
              <a:fillRect/>
            </a:stretch>
          </p:blipFill>
          <p:spPr>
            <a:xfrm>
              <a:off x="6632257" y="4017073"/>
              <a:ext cx="204597" cy="113156"/>
            </a:xfrm>
            <a:prstGeom prst="rect">
              <a:avLst/>
            </a:prstGeom>
          </p:spPr>
        </p:pic>
        <p:pic>
          <p:nvPicPr>
            <p:cNvPr id="132" name="object 132"/>
            <p:cNvPicPr/>
            <p:nvPr/>
          </p:nvPicPr>
          <p:blipFill>
            <a:blip r:embed="rId41" cstate="print"/>
            <a:stretch>
              <a:fillRect/>
            </a:stretch>
          </p:blipFill>
          <p:spPr>
            <a:xfrm>
              <a:off x="5947981" y="4017073"/>
              <a:ext cx="203072" cy="113156"/>
            </a:xfrm>
            <a:prstGeom prst="rect">
              <a:avLst/>
            </a:prstGeom>
          </p:spPr>
        </p:pic>
        <p:pic>
          <p:nvPicPr>
            <p:cNvPr id="133" name="object 133"/>
            <p:cNvPicPr/>
            <p:nvPr/>
          </p:nvPicPr>
          <p:blipFill>
            <a:blip r:embed="rId42" cstate="print"/>
            <a:stretch>
              <a:fillRect/>
            </a:stretch>
          </p:blipFill>
          <p:spPr>
            <a:xfrm>
              <a:off x="7322629" y="4017073"/>
              <a:ext cx="203073" cy="113156"/>
            </a:xfrm>
            <a:prstGeom prst="rect">
              <a:avLst/>
            </a:prstGeom>
          </p:spPr>
        </p:pic>
        <p:pic>
          <p:nvPicPr>
            <p:cNvPr id="134" name="object 134"/>
            <p:cNvPicPr/>
            <p:nvPr/>
          </p:nvPicPr>
          <p:blipFill>
            <a:blip r:embed="rId41" cstate="print"/>
            <a:stretch>
              <a:fillRect/>
            </a:stretch>
          </p:blipFill>
          <p:spPr>
            <a:xfrm>
              <a:off x="7945945" y="4017073"/>
              <a:ext cx="203073" cy="113156"/>
            </a:xfrm>
            <a:prstGeom prst="rect">
              <a:avLst/>
            </a:prstGeom>
          </p:spPr>
        </p:pic>
      </p:grpSp>
      <p:sp>
        <p:nvSpPr>
          <p:cNvPr id="135" name="object 135"/>
          <p:cNvSpPr txBox="1"/>
          <p:nvPr/>
        </p:nvSpPr>
        <p:spPr>
          <a:xfrm>
            <a:off x="7995030" y="315328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の発</a:t>
            </a:r>
            <a:r>
              <a:rPr sz="700" spc="-50" dirty="0">
                <a:latin typeface="メイリオ"/>
                <a:cs typeface="メイリオ"/>
              </a:rPr>
              <a:t>動</a:t>
            </a:r>
            <a:endParaRPr sz="700">
              <a:latin typeface="メイリオ"/>
              <a:cs typeface="メイリオ"/>
            </a:endParaRPr>
          </a:p>
        </p:txBody>
      </p:sp>
      <p:sp>
        <p:nvSpPr>
          <p:cNvPr id="136" name="object 136"/>
          <p:cNvSpPr txBox="1"/>
          <p:nvPr/>
        </p:nvSpPr>
        <p:spPr>
          <a:xfrm>
            <a:off x="7906639" y="3046857"/>
            <a:ext cx="1051560" cy="119905"/>
          </a:xfrm>
          <a:prstGeom prst="rect">
            <a:avLst/>
          </a:prstGeom>
        </p:spPr>
        <p:txBody>
          <a:bodyPr vert="horz" wrap="square" lIns="0" tIns="12065" rIns="0" bIns="0" rtlCol="0">
            <a:spAutoFit/>
          </a:bodyPr>
          <a:lstStyle/>
          <a:p>
            <a:pPr marL="12700">
              <a:spcBef>
                <a:spcPts val="95"/>
              </a:spcBef>
              <a:tabLst>
                <a:tab pos="596265" algn="l"/>
              </a:tabLst>
            </a:pPr>
            <a:r>
              <a:rPr sz="700" spc="-10" dirty="0">
                <a:latin typeface="メイリオ"/>
                <a:cs typeface="メイリオ"/>
              </a:rPr>
              <a:t>③割引条</a:t>
            </a:r>
            <a:r>
              <a:rPr sz="700" spc="-50" dirty="0">
                <a:latin typeface="メイリオ"/>
                <a:cs typeface="メイリオ"/>
              </a:rPr>
              <a:t>件</a:t>
            </a:r>
            <a:r>
              <a:rPr sz="700" dirty="0">
                <a:latin typeface="メイリオ"/>
                <a:cs typeface="メイリオ"/>
              </a:rPr>
              <a:t>	</a:t>
            </a:r>
            <a:r>
              <a:rPr sz="700" spc="-10" dirty="0">
                <a:latin typeface="メイリオ"/>
                <a:cs typeface="メイリオ"/>
              </a:rPr>
              <a:t>③従量課</a:t>
            </a:r>
            <a:r>
              <a:rPr sz="700" spc="-50" dirty="0">
                <a:latin typeface="メイリオ"/>
                <a:cs typeface="メイリオ"/>
              </a:rPr>
              <a:t>金</a:t>
            </a:r>
            <a:endParaRPr sz="700">
              <a:latin typeface="メイリオ"/>
              <a:cs typeface="メイリオ"/>
            </a:endParaRPr>
          </a:p>
        </p:txBody>
      </p:sp>
      <p:grpSp>
        <p:nvGrpSpPr>
          <p:cNvPr id="137" name="object 137"/>
          <p:cNvGrpSpPr/>
          <p:nvPr/>
        </p:nvGrpSpPr>
        <p:grpSpPr>
          <a:xfrm>
            <a:off x="2567940" y="5839967"/>
            <a:ext cx="1092835" cy="546100"/>
            <a:chOff x="1043939" y="5839967"/>
            <a:chExt cx="1092835" cy="546100"/>
          </a:xfrm>
        </p:grpSpPr>
        <p:pic>
          <p:nvPicPr>
            <p:cNvPr id="138" name="object 138"/>
            <p:cNvPicPr/>
            <p:nvPr/>
          </p:nvPicPr>
          <p:blipFill>
            <a:blip r:embed="rId43" cstate="print"/>
            <a:stretch>
              <a:fillRect/>
            </a:stretch>
          </p:blipFill>
          <p:spPr>
            <a:xfrm>
              <a:off x="1043939" y="5875019"/>
              <a:ext cx="1092708" cy="438962"/>
            </a:xfrm>
            <a:prstGeom prst="rect">
              <a:avLst/>
            </a:prstGeom>
          </p:spPr>
        </p:pic>
        <p:pic>
          <p:nvPicPr>
            <p:cNvPr id="139" name="object 139"/>
            <p:cNvPicPr/>
            <p:nvPr/>
          </p:nvPicPr>
          <p:blipFill>
            <a:blip r:embed="rId44" cstate="print"/>
            <a:stretch>
              <a:fillRect/>
            </a:stretch>
          </p:blipFill>
          <p:spPr>
            <a:xfrm>
              <a:off x="1123187" y="5839967"/>
              <a:ext cx="934224" cy="545579"/>
            </a:xfrm>
            <a:prstGeom prst="rect">
              <a:avLst/>
            </a:prstGeom>
          </p:spPr>
        </p:pic>
        <p:sp>
          <p:nvSpPr>
            <p:cNvPr id="140" name="object 140"/>
            <p:cNvSpPr/>
            <p:nvPr/>
          </p:nvSpPr>
          <p:spPr>
            <a:xfrm>
              <a:off x="1074419" y="5905499"/>
              <a:ext cx="981710" cy="327660"/>
            </a:xfrm>
            <a:custGeom>
              <a:avLst/>
              <a:gdLst/>
              <a:ahLst/>
              <a:cxnLst/>
              <a:rect l="l" t="t" r="r" b="b"/>
              <a:pathLst>
                <a:path w="981710" h="327660">
                  <a:moveTo>
                    <a:pt x="981456" y="0"/>
                  </a:moveTo>
                  <a:lnTo>
                    <a:pt x="0" y="0"/>
                  </a:lnTo>
                  <a:lnTo>
                    <a:pt x="0" y="327659"/>
                  </a:lnTo>
                  <a:lnTo>
                    <a:pt x="981456" y="327659"/>
                  </a:lnTo>
                  <a:lnTo>
                    <a:pt x="981456" y="0"/>
                  </a:lnTo>
                  <a:close/>
                </a:path>
              </a:pathLst>
            </a:custGeom>
            <a:solidFill>
              <a:srgbClr val="FFFFFF"/>
            </a:solidFill>
          </p:spPr>
          <p:txBody>
            <a:bodyPr wrap="square" lIns="0" tIns="0" rIns="0" bIns="0" rtlCol="0"/>
            <a:lstStyle/>
            <a:p>
              <a:endParaRPr/>
            </a:p>
          </p:txBody>
        </p:sp>
        <p:sp>
          <p:nvSpPr>
            <p:cNvPr id="141" name="object 141"/>
            <p:cNvSpPr/>
            <p:nvPr/>
          </p:nvSpPr>
          <p:spPr>
            <a:xfrm>
              <a:off x="1074419" y="5905499"/>
              <a:ext cx="981710" cy="327660"/>
            </a:xfrm>
            <a:custGeom>
              <a:avLst/>
              <a:gdLst/>
              <a:ahLst/>
              <a:cxnLst/>
              <a:rect l="l" t="t" r="r" b="b"/>
              <a:pathLst>
                <a:path w="981710" h="327660">
                  <a:moveTo>
                    <a:pt x="0" y="327659"/>
                  </a:moveTo>
                  <a:lnTo>
                    <a:pt x="981456" y="327659"/>
                  </a:lnTo>
                  <a:lnTo>
                    <a:pt x="981456" y="0"/>
                  </a:lnTo>
                  <a:lnTo>
                    <a:pt x="0" y="0"/>
                  </a:lnTo>
                  <a:lnTo>
                    <a:pt x="0" y="327659"/>
                  </a:lnTo>
                  <a:close/>
                </a:path>
              </a:pathLst>
            </a:custGeom>
            <a:ln w="9524">
              <a:solidFill>
                <a:srgbClr val="BEBEBE"/>
              </a:solidFill>
            </a:ln>
          </p:spPr>
          <p:txBody>
            <a:bodyPr wrap="square" lIns="0" tIns="0" rIns="0" bIns="0" rtlCol="0"/>
            <a:lstStyle/>
            <a:p>
              <a:endParaRPr/>
            </a:p>
          </p:txBody>
        </p:sp>
      </p:grpSp>
      <p:sp>
        <p:nvSpPr>
          <p:cNvPr id="142" name="object 142"/>
          <p:cNvSpPr txBox="1"/>
          <p:nvPr/>
        </p:nvSpPr>
        <p:spPr>
          <a:xfrm>
            <a:off x="2741167" y="5875732"/>
            <a:ext cx="695960" cy="347345"/>
          </a:xfrm>
          <a:prstGeom prst="rect">
            <a:avLst/>
          </a:prstGeom>
        </p:spPr>
        <p:txBody>
          <a:bodyPr vert="horz" wrap="square" lIns="0" tIns="13335" rIns="0" bIns="0" rtlCol="0">
            <a:spAutoFit/>
          </a:bodyPr>
          <a:lstStyle/>
          <a:p>
            <a:pPr algn="ctr">
              <a:spcBef>
                <a:spcPts val="105"/>
              </a:spcBef>
            </a:pPr>
            <a:r>
              <a:rPr sz="1050" b="1" spc="-20" dirty="0">
                <a:latin typeface="メイリオ"/>
                <a:cs typeface="メイリオ"/>
              </a:rPr>
              <a:t>流通性/</a:t>
            </a:r>
            <a:endParaRPr sz="1050">
              <a:latin typeface="メイリオ"/>
              <a:cs typeface="メイリオ"/>
            </a:endParaRPr>
          </a:p>
          <a:p>
            <a:pPr algn="ctr">
              <a:spcBef>
                <a:spcPts val="5"/>
              </a:spcBef>
            </a:pPr>
            <a:r>
              <a:rPr sz="1050" b="1" spc="-10" dirty="0">
                <a:latin typeface="メイリオ"/>
                <a:cs typeface="メイリオ"/>
              </a:rPr>
              <a:t>相互運用性</a:t>
            </a:r>
            <a:endParaRPr sz="1050">
              <a:latin typeface="メイリオ"/>
              <a:cs typeface="メイリオ"/>
            </a:endParaRPr>
          </a:p>
        </p:txBody>
      </p:sp>
      <p:grpSp>
        <p:nvGrpSpPr>
          <p:cNvPr id="143" name="object 143"/>
          <p:cNvGrpSpPr/>
          <p:nvPr/>
        </p:nvGrpSpPr>
        <p:grpSpPr>
          <a:xfrm>
            <a:off x="2410967" y="5800345"/>
            <a:ext cx="363220" cy="384175"/>
            <a:chOff x="886967" y="5800344"/>
            <a:chExt cx="363220" cy="384175"/>
          </a:xfrm>
        </p:grpSpPr>
        <p:pic>
          <p:nvPicPr>
            <p:cNvPr id="144" name="object 144"/>
            <p:cNvPicPr/>
            <p:nvPr/>
          </p:nvPicPr>
          <p:blipFill>
            <a:blip r:embed="rId10" cstate="print"/>
            <a:stretch>
              <a:fillRect/>
            </a:stretch>
          </p:blipFill>
          <p:spPr>
            <a:xfrm>
              <a:off x="926591" y="5809488"/>
              <a:ext cx="283540" cy="327621"/>
            </a:xfrm>
            <a:prstGeom prst="rect">
              <a:avLst/>
            </a:prstGeom>
          </p:spPr>
        </p:pic>
        <p:pic>
          <p:nvPicPr>
            <p:cNvPr id="145" name="object 145"/>
            <p:cNvPicPr/>
            <p:nvPr/>
          </p:nvPicPr>
          <p:blipFill>
            <a:blip r:embed="rId45" cstate="print"/>
            <a:stretch>
              <a:fillRect/>
            </a:stretch>
          </p:blipFill>
          <p:spPr>
            <a:xfrm>
              <a:off x="886967" y="5800344"/>
              <a:ext cx="362686" cy="384098"/>
            </a:xfrm>
            <a:prstGeom prst="rect">
              <a:avLst/>
            </a:prstGeom>
          </p:spPr>
        </p:pic>
        <p:sp>
          <p:nvSpPr>
            <p:cNvPr id="146" name="object 146"/>
            <p:cNvSpPr/>
            <p:nvPr/>
          </p:nvSpPr>
          <p:spPr>
            <a:xfrm>
              <a:off x="962405" y="5845302"/>
              <a:ext cx="163195" cy="207645"/>
            </a:xfrm>
            <a:custGeom>
              <a:avLst/>
              <a:gdLst/>
              <a:ahLst/>
              <a:cxnLst/>
              <a:rect l="l" t="t" r="r" b="b"/>
              <a:pathLst>
                <a:path w="163194" h="207645">
                  <a:moveTo>
                    <a:pt x="81534" y="0"/>
                  </a:moveTo>
                  <a:lnTo>
                    <a:pt x="49795" y="8143"/>
                  </a:lnTo>
                  <a:lnTo>
                    <a:pt x="23879" y="30351"/>
                  </a:lnTo>
                  <a:lnTo>
                    <a:pt x="6406" y="63291"/>
                  </a:lnTo>
                  <a:lnTo>
                    <a:pt x="0" y="103632"/>
                  </a:lnTo>
                  <a:lnTo>
                    <a:pt x="6406" y="143972"/>
                  </a:lnTo>
                  <a:lnTo>
                    <a:pt x="23879" y="176912"/>
                  </a:lnTo>
                  <a:lnTo>
                    <a:pt x="49795" y="199120"/>
                  </a:lnTo>
                  <a:lnTo>
                    <a:pt x="81534" y="207264"/>
                  </a:lnTo>
                  <a:lnTo>
                    <a:pt x="113272" y="199120"/>
                  </a:lnTo>
                  <a:lnTo>
                    <a:pt x="139188" y="176912"/>
                  </a:lnTo>
                  <a:lnTo>
                    <a:pt x="156661" y="143972"/>
                  </a:lnTo>
                  <a:lnTo>
                    <a:pt x="163068" y="103632"/>
                  </a:lnTo>
                  <a:lnTo>
                    <a:pt x="156661" y="63291"/>
                  </a:lnTo>
                  <a:lnTo>
                    <a:pt x="139188" y="30351"/>
                  </a:lnTo>
                  <a:lnTo>
                    <a:pt x="113272" y="8143"/>
                  </a:lnTo>
                  <a:lnTo>
                    <a:pt x="81534" y="0"/>
                  </a:lnTo>
                  <a:close/>
                </a:path>
              </a:pathLst>
            </a:custGeom>
            <a:solidFill>
              <a:srgbClr val="D9D9D9"/>
            </a:solidFill>
          </p:spPr>
          <p:txBody>
            <a:bodyPr wrap="square" lIns="0" tIns="0" rIns="0" bIns="0" rtlCol="0"/>
            <a:lstStyle/>
            <a:p>
              <a:endParaRPr/>
            </a:p>
          </p:txBody>
        </p:sp>
        <p:sp>
          <p:nvSpPr>
            <p:cNvPr id="147" name="object 147"/>
            <p:cNvSpPr/>
            <p:nvPr/>
          </p:nvSpPr>
          <p:spPr>
            <a:xfrm>
              <a:off x="962405" y="5845302"/>
              <a:ext cx="163195" cy="207645"/>
            </a:xfrm>
            <a:custGeom>
              <a:avLst/>
              <a:gdLst/>
              <a:ahLst/>
              <a:cxnLst/>
              <a:rect l="l" t="t" r="r" b="b"/>
              <a:pathLst>
                <a:path w="163194" h="207645">
                  <a:moveTo>
                    <a:pt x="0" y="103632"/>
                  </a:moveTo>
                  <a:lnTo>
                    <a:pt x="6406" y="63291"/>
                  </a:lnTo>
                  <a:lnTo>
                    <a:pt x="23879" y="30351"/>
                  </a:lnTo>
                  <a:lnTo>
                    <a:pt x="49795" y="8143"/>
                  </a:lnTo>
                  <a:lnTo>
                    <a:pt x="81534" y="0"/>
                  </a:lnTo>
                  <a:lnTo>
                    <a:pt x="113272" y="8143"/>
                  </a:lnTo>
                  <a:lnTo>
                    <a:pt x="139188" y="30351"/>
                  </a:lnTo>
                  <a:lnTo>
                    <a:pt x="156661" y="63291"/>
                  </a:lnTo>
                  <a:lnTo>
                    <a:pt x="163068" y="103632"/>
                  </a:lnTo>
                  <a:lnTo>
                    <a:pt x="156661" y="143972"/>
                  </a:lnTo>
                  <a:lnTo>
                    <a:pt x="139188" y="176912"/>
                  </a:lnTo>
                  <a:lnTo>
                    <a:pt x="113272" y="199120"/>
                  </a:lnTo>
                  <a:lnTo>
                    <a:pt x="81534" y="207264"/>
                  </a:lnTo>
                  <a:lnTo>
                    <a:pt x="49795" y="199120"/>
                  </a:lnTo>
                  <a:lnTo>
                    <a:pt x="23879" y="176912"/>
                  </a:lnTo>
                  <a:lnTo>
                    <a:pt x="6406" y="143972"/>
                  </a:lnTo>
                  <a:lnTo>
                    <a:pt x="0" y="103632"/>
                  </a:lnTo>
                  <a:close/>
                </a:path>
              </a:pathLst>
            </a:custGeom>
            <a:ln w="19050">
              <a:solidFill>
                <a:srgbClr val="BEBEBE"/>
              </a:solidFill>
            </a:ln>
          </p:spPr>
          <p:txBody>
            <a:bodyPr wrap="square" lIns="0" tIns="0" rIns="0" bIns="0" rtlCol="0"/>
            <a:lstStyle/>
            <a:p>
              <a:endParaRPr/>
            </a:p>
          </p:txBody>
        </p:sp>
      </p:grpSp>
      <p:sp>
        <p:nvSpPr>
          <p:cNvPr id="148" name="object 148"/>
          <p:cNvSpPr txBox="1"/>
          <p:nvPr/>
        </p:nvSpPr>
        <p:spPr>
          <a:xfrm>
            <a:off x="2505558" y="5835192"/>
            <a:ext cx="125095"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A</a:t>
            </a:r>
            <a:endParaRPr sz="1050">
              <a:latin typeface="メイリオ"/>
              <a:cs typeface="メイリオ"/>
            </a:endParaRPr>
          </a:p>
        </p:txBody>
      </p:sp>
      <p:grpSp>
        <p:nvGrpSpPr>
          <p:cNvPr id="149" name="object 149"/>
          <p:cNvGrpSpPr/>
          <p:nvPr/>
        </p:nvGrpSpPr>
        <p:grpSpPr>
          <a:xfrm>
            <a:off x="2410968" y="6033516"/>
            <a:ext cx="361315" cy="384175"/>
            <a:chOff x="886967" y="6033515"/>
            <a:chExt cx="361315" cy="384175"/>
          </a:xfrm>
        </p:grpSpPr>
        <p:pic>
          <p:nvPicPr>
            <p:cNvPr id="150" name="object 150"/>
            <p:cNvPicPr/>
            <p:nvPr/>
          </p:nvPicPr>
          <p:blipFill>
            <a:blip r:embed="rId10" cstate="print"/>
            <a:stretch>
              <a:fillRect/>
            </a:stretch>
          </p:blipFill>
          <p:spPr>
            <a:xfrm>
              <a:off x="926591" y="6042659"/>
              <a:ext cx="283540" cy="327621"/>
            </a:xfrm>
            <a:prstGeom prst="rect">
              <a:avLst/>
            </a:prstGeom>
          </p:spPr>
        </p:pic>
        <p:pic>
          <p:nvPicPr>
            <p:cNvPr id="151" name="object 151"/>
            <p:cNvPicPr/>
            <p:nvPr/>
          </p:nvPicPr>
          <p:blipFill>
            <a:blip r:embed="rId46" cstate="print"/>
            <a:stretch>
              <a:fillRect/>
            </a:stretch>
          </p:blipFill>
          <p:spPr>
            <a:xfrm>
              <a:off x="886967" y="6033515"/>
              <a:ext cx="361188" cy="384098"/>
            </a:xfrm>
            <a:prstGeom prst="rect">
              <a:avLst/>
            </a:prstGeom>
          </p:spPr>
        </p:pic>
        <p:sp>
          <p:nvSpPr>
            <p:cNvPr id="152" name="object 152"/>
            <p:cNvSpPr/>
            <p:nvPr/>
          </p:nvSpPr>
          <p:spPr>
            <a:xfrm>
              <a:off x="962405" y="6078473"/>
              <a:ext cx="163195" cy="207645"/>
            </a:xfrm>
            <a:custGeom>
              <a:avLst/>
              <a:gdLst/>
              <a:ahLst/>
              <a:cxnLst/>
              <a:rect l="l" t="t" r="r" b="b"/>
              <a:pathLst>
                <a:path w="163194" h="207645">
                  <a:moveTo>
                    <a:pt x="81534" y="0"/>
                  </a:moveTo>
                  <a:lnTo>
                    <a:pt x="49795" y="8143"/>
                  </a:lnTo>
                  <a:lnTo>
                    <a:pt x="23879" y="30351"/>
                  </a:lnTo>
                  <a:lnTo>
                    <a:pt x="6406" y="63291"/>
                  </a:lnTo>
                  <a:lnTo>
                    <a:pt x="0" y="103631"/>
                  </a:lnTo>
                  <a:lnTo>
                    <a:pt x="6406" y="143972"/>
                  </a:lnTo>
                  <a:lnTo>
                    <a:pt x="23879" y="176912"/>
                  </a:lnTo>
                  <a:lnTo>
                    <a:pt x="49795" y="199120"/>
                  </a:lnTo>
                  <a:lnTo>
                    <a:pt x="81534" y="207263"/>
                  </a:lnTo>
                  <a:lnTo>
                    <a:pt x="113272" y="199120"/>
                  </a:lnTo>
                  <a:lnTo>
                    <a:pt x="139188" y="176912"/>
                  </a:lnTo>
                  <a:lnTo>
                    <a:pt x="156661" y="143972"/>
                  </a:lnTo>
                  <a:lnTo>
                    <a:pt x="163068" y="103631"/>
                  </a:lnTo>
                  <a:lnTo>
                    <a:pt x="156661" y="63291"/>
                  </a:lnTo>
                  <a:lnTo>
                    <a:pt x="139188" y="30351"/>
                  </a:lnTo>
                  <a:lnTo>
                    <a:pt x="113272" y="8143"/>
                  </a:lnTo>
                  <a:lnTo>
                    <a:pt x="81534" y="0"/>
                  </a:lnTo>
                  <a:close/>
                </a:path>
              </a:pathLst>
            </a:custGeom>
            <a:solidFill>
              <a:srgbClr val="D9D9D9"/>
            </a:solidFill>
          </p:spPr>
          <p:txBody>
            <a:bodyPr wrap="square" lIns="0" tIns="0" rIns="0" bIns="0" rtlCol="0"/>
            <a:lstStyle/>
            <a:p>
              <a:endParaRPr/>
            </a:p>
          </p:txBody>
        </p:sp>
        <p:sp>
          <p:nvSpPr>
            <p:cNvPr id="153" name="object 153"/>
            <p:cNvSpPr/>
            <p:nvPr/>
          </p:nvSpPr>
          <p:spPr>
            <a:xfrm>
              <a:off x="962405" y="6078473"/>
              <a:ext cx="163195" cy="207645"/>
            </a:xfrm>
            <a:custGeom>
              <a:avLst/>
              <a:gdLst/>
              <a:ahLst/>
              <a:cxnLst/>
              <a:rect l="l" t="t" r="r" b="b"/>
              <a:pathLst>
                <a:path w="163194" h="207645">
                  <a:moveTo>
                    <a:pt x="0" y="103631"/>
                  </a:moveTo>
                  <a:lnTo>
                    <a:pt x="6406" y="63291"/>
                  </a:lnTo>
                  <a:lnTo>
                    <a:pt x="23879" y="30351"/>
                  </a:lnTo>
                  <a:lnTo>
                    <a:pt x="49795" y="8143"/>
                  </a:lnTo>
                  <a:lnTo>
                    <a:pt x="81534" y="0"/>
                  </a:lnTo>
                  <a:lnTo>
                    <a:pt x="113272" y="8143"/>
                  </a:lnTo>
                  <a:lnTo>
                    <a:pt x="139188" y="30351"/>
                  </a:lnTo>
                  <a:lnTo>
                    <a:pt x="156661" y="63291"/>
                  </a:lnTo>
                  <a:lnTo>
                    <a:pt x="163068" y="103631"/>
                  </a:lnTo>
                  <a:lnTo>
                    <a:pt x="156661" y="143972"/>
                  </a:lnTo>
                  <a:lnTo>
                    <a:pt x="139188" y="176912"/>
                  </a:lnTo>
                  <a:lnTo>
                    <a:pt x="113272" y="199120"/>
                  </a:lnTo>
                  <a:lnTo>
                    <a:pt x="81534" y="207263"/>
                  </a:lnTo>
                  <a:lnTo>
                    <a:pt x="49795" y="199120"/>
                  </a:lnTo>
                  <a:lnTo>
                    <a:pt x="23879" y="176912"/>
                  </a:lnTo>
                  <a:lnTo>
                    <a:pt x="6406" y="143972"/>
                  </a:lnTo>
                  <a:lnTo>
                    <a:pt x="0" y="103631"/>
                  </a:lnTo>
                  <a:close/>
                </a:path>
              </a:pathLst>
            </a:custGeom>
            <a:ln w="19050">
              <a:solidFill>
                <a:srgbClr val="BEBEBE"/>
              </a:solidFill>
            </a:ln>
          </p:spPr>
          <p:txBody>
            <a:bodyPr wrap="square" lIns="0" tIns="0" rIns="0" bIns="0" rtlCol="0"/>
            <a:lstStyle/>
            <a:p>
              <a:endParaRPr/>
            </a:p>
          </p:txBody>
        </p:sp>
      </p:grpSp>
      <p:sp>
        <p:nvSpPr>
          <p:cNvPr id="154" name="object 154"/>
          <p:cNvSpPr txBox="1"/>
          <p:nvPr/>
        </p:nvSpPr>
        <p:spPr>
          <a:xfrm>
            <a:off x="2505558" y="6068669"/>
            <a:ext cx="12382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B</a:t>
            </a:r>
            <a:endParaRPr sz="1050">
              <a:latin typeface="メイリオ"/>
              <a:cs typeface="メイリオ"/>
            </a:endParaRPr>
          </a:p>
        </p:txBody>
      </p:sp>
      <p:sp>
        <p:nvSpPr>
          <p:cNvPr id="155" name="object 155"/>
          <p:cNvSpPr txBox="1"/>
          <p:nvPr/>
        </p:nvSpPr>
        <p:spPr>
          <a:xfrm>
            <a:off x="3655315" y="5896458"/>
            <a:ext cx="1148715" cy="391795"/>
          </a:xfrm>
          <a:prstGeom prst="rect">
            <a:avLst/>
          </a:prstGeom>
        </p:spPr>
        <p:txBody>
          <a:bodyPr vert="horz" wrap="square" lIns="0" tIns="12700" rIns="0" bIns="0" rtlCol="0">
            <a:spAutoFit/>
          </a:bodyPr>
          <a:lstStyle/>
          <a:p>
            <a:pPr marL="12700" marR="5080">
              <a:spcBef>
                <a:spcPts val="100"/>
              </a:spcBef>
            </a:pPr>
            <a:r>
              <a:rPr sz="800" dirty="0">
                <a:latin typeface="メイリオ"/>
                <a:cs typeface="メイリオ"/>
              </a:rPr>
              <a:t>シームレスな</a:t>
            </a:r>
            <a:r>
              <a:rPr sz="800" spc="-10" dirty="0">
                <a:latin typeface="メイリオ"/>
                <a:cs typeface="メイリオ"/>
              </a:rPr>
              <a:t>MaaS</a:t>
            </a:r>
            <a:r>
              <a:rPr sz="800" spc="-25" dirty="0">
                <a:latin typeface="メイリオ"/>
                <a:cs typeface="メイリオ"/>
              </a:rPr>
              <a:t>の世</a:t>
            </a:r>
            <a:r>
              <a:rPr sz="800" spc="-5" dirty="0">
                <a:latin typeface="メイリオ"/>
                <a:cs typeface="メイリオ"/>
              </a:rPr>
              <a:t>界観実現には高い流通性または相互運用性が必須</a:t>
            </a:r>
            <a:endParaRPr sz="800">
              <a:latin typeface="メイリオ"/>
              <a:cs typeface="メイリオ"/>
            </a:endParaRPr>
          </a:p>
        </p:txBody>
      </p:sp>
      <p:sp>
        <p:nvSpPr>
          <p:cNvPr id="156" name="object 156"/>
          <p:cNvSpPr txBox="1"/>
          <p:nvPr/>
        </p:nvSpPr>
        <p:spPr>
          <a:xfrm>
            <a:off x="5450586" y="4197477"/>
            <a:ext cx="821055" cy="227626"/>
          </a:xfrm>
          <a:prstGeom prst="rect">
            <a:avLst/>
          </a:prstGeom>
        </p:spPr>
        <p:txBody>
          <a:bodyPr vert="horz" wrap="square" lIns="0" tIns="12065" rIns="0" bIns="0" rtlCol="0">
            <a:spAutoFit/>
          </a:bodyPr>
          <a:lstStyle/>
          <a:p>
            <a:pPr marL="100965" marR="5080" indent="-88900">
              <a:spcBef>
                <a:spcPts val="95"/>
              </a:spcBef>
            </a:pPr>
            <a:r>
              <a:rPr sz="700" i="1" spc="-10" dirty="0">
                <a:solidFill>
                  <a:srgbClr val="A78213"/>
                </a:solidFill>
                <a:latin typeface="メイリオ"/>
                <a:cs typeface="メイリオ"/>
              </a:rPr>
              <a:t>サービス間のデー</a:t>
            </a:r>
            <a:r>
              <a:rPr sz="700" i="1" spc="-50" dirty="0">
                <a:solidFill>
                  <a:srgbClr val="A78213"/>
                </a:solidFill>
                <a:latin typeface="メイリオ"/>
                <a:cs typeface="メイリオ"/>
              </a:rPr>
              <a:t>タ</a:t>
            </a:r>
            <a:r>
              <a:rPr sz="700" i="1" spc="-10" dirty="0">
                <a:solidFill>
                  <a:srgbClr val="A78213"/>
                </a:solidFill>
                <a:latin typeface="メイリオ"/>
                <a:cs typeface="メイリオ"/>
              </a:rPr>
              <a:t>共有は出来な</a:t>
            </a:r>
            <a:r>
              <a:rPr sz="700" i="1" spc="-50" dirty="0">
                <a:solidFill>
                  <a:srgbClr val="A78213"/>
                </a:solidFill>
                <a:latin typeface="メイリオ"/>
                <a:cs typeface="メイリオ"/>
              </a:rPr>
              <a:t>い</a:t>
            </a:r>
            <a:endParaRPr sz="700">
              <a:latin typeface="メイリオ"/>
              <a:cs typeface="メイリオ"/>
            </a:endParaRPr>
          </a:p>
        </p:txBody>
      </p:sp>
      <p:sp>
        <p:nvSpPr>
          <p:cNvPr id="157" name="object 157"/>
          <p:cNvSpPr txBox="1"/>
          <p:nvPr/>
        </p:nvSpPr>
        <p:spPr>
          <a:xfrm>
            <a:off x="5232653" y="4176140"/>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158" name="object 158"/>
          <p:cNvSpPr txBox="1"/>
          <p:nvPr/>
        </p:nvSpPr>
        <p:spPr>
          <a:xfrm>
            <a:off x="2127300" y="3450463"/>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sp>
        <p:nvSpPr>
          <p:cNvPr id="159" name="object 159"/>
          <p:cNvSpPr/>
          <p:nvPr/>
        </p:nvSpPr>
        <p:spPr>
          <a:xfrm>
            <a:off x="2316481" y="3712464"/>
            <a:ext cx="3249295" cy="355600"/>
          </a:xfrm>
          <a:custGeom>
            <a:avLst/>
            <a:gdLst/>
            <a:ahLst/>
            <a:cxnLst/>
            <a:rect l="l" t="t" r="r" b="b"/>
            <a:pathLst>
              <a:path w="3249295" h="355600">
                <a:moveTo>
                  <a:pt x="0" y="355092"/>
                </a:moveTo>
                <a:lnTo>
                  <a:pt x="3249168" y="355092"/>
                </a:lnTo>
                <a:lnTo>
                  <a:pt x="3249168" y="0"/>
                </a:lnTo>
                <a:lnTo>
                  <a:pt x="0" y="0"/>
                </a:lnTo>
                <a:lnTo>
                  <a:pt x="0" y="355092"/>
                </a:lnTo>
                <a:close/>
              </a:path>
            </a:pathLst>
          </a:custGeom>
          <a:ln w="6349">
            <a:solidFill>
              <a:srgbClr val="A6A6A6"/>
            </a:solidFill>
          </a:ln>
        </p:spPr>
        <p:txBody>
          <a:bodyPr wrap="square" lIns="0" tIns="0" rIns="0" bIns="0" rtlCol="0"/>
          <a:lstStyle/>
          <a:p>
            <a:endParaRPr/>
          </a:p>
        </p:txBody>
      </p:sp>
      <p:pic>
        <p:nvPicPr>
          <p:cNvPr id="160" name="object 160"/>
          <p:cNvPicPr/>
          <p:nvPr/>
        </p:nvPicPr>
        <p:blipFill>
          <a:blip r:embed="rId21" cstate="print"/>
          <a:stretch>
            <a:fillRect/>
          </a:stretch>
        </p:blipFill>
        <p:spPr>
          <a:xfrm>
            <a:off x="2821421" y="2336292"/>
            <a:ext cx="182383" cy="252984"/>
          </a:xfrm>
          <a:prstGeom prst="rect">
            <a:avLst/>
          </a:prstGeom>
        </p:spPr>
      </p:pic>
      <p:sp>
        <p:nvSpPr>
          <p:cNvPr id="161" name="object 161"/>
          <p:cNvSpPr txBox="1"/>
          <p:nvPr/>
        </p:nvSpPr>
        <p:spPr>
          <a:xfrm>
            <a:off x="2319656" y="3796411"/>
            <a:ext cx="1166495" cy="151323"/>
          </a:xfrm>
          <a:prstGeom prst="rect">
            <a:avLst/>
          </a:prstGeom>
        </p:spPr>
        <p:txBody>
          <a:bodyPr vert="horz" wrap="square" lIns="0" tIns="12700" rIns="0" bIns="0" rtlCol="0">
            <a:spAutoFit/>
          </a:bodyPr>
          <a:lstStyle/>
          <a:p>
            <a:pPr marL="90805">
              <a:spcBef>
                <a:spcPts val="100"/>
              </a:spcBef>
            </a:pPr>
            <a:r>
              <a:rPr sz="900" b="1" spc="-15" dirty="0">
                <a:latin typeface="メイリオ"/>
                <a:cs typeface="メイリオ"/>
              </a:rPr>
              <a:t>サービス</a:t>
            </a:r>
            <a:endParaRPr sz="900">
              <a:latin typeface="メイリオ"/>
              <a:cs typeface="メイリオ"/>
            </a:endParaRPr>
          </a:p>
        </p:txBody>
      </p:sp>
      <p:sp>
        <p:nvSpPr>
          <p:cNvPr id="162" name="object 162"/>
          <p:cNvSpPr txBox="1"/>
          <p:nvPr/>
        </p:nvSpPr>
        <p:spPr>
          <a:xfrm>
            <a:off x="2316481" y="5132833"/>
            <a:ext cx="3249295" cy="317395"/>
          </a:xfrm>
          <a:prstGeom prst="rect">
            <a:avLst/>
          </a:prstGeom>
          <a:ln w="6350">
            <a:solidFill>
              <a:srgbClr val="A6A6A6"/>
            </a:solidFill>
          </a:ln>
        </p:spPr>
        <p:txBody>
          <a:bodyPr vert="horz" wrap="square" lIns="0" tIns="40005" rIns="0" bIns="0" rtlCol="0">
            <a:spAutoFit/>
          </a:bodyPr>
          <a:lstStyle/>
          <a:p>
            <a:pPr marL="93345" marR="2690495">
              <a:spcBef>
                <a:spcPts val="315"/>
              </a:spcBef>
            </a:pPr>
            <a:r>
              <a:rPr sz="900" b="1" spc="-15" dirty="0">
                <a:latin typeface="メイリオ"/>
                <a:cs typeface="メイリオ"/>
              </a:rPr>
              <a:t>サービス提供企業</a:t>
            </a:r>
            <a:endParaRPr sz="900">
              <a:latin typeface="メイリオ"/>
              <a:cs typeface="メイリオ"/>
            </a:endParaRPr>
          </a:p>
        </p:txBody>
      </p:sp>
      <p:sp>
        <p:nvSpPr>
          <p:cNvPr id="163" name="object 163"/>
          <p:cNvSpPr txBox="1"/>
          <p:nvPr/>
        </p:nvSpPr>
        <p:spPr>
          <a:xfrm>
            <a:off x="2316481" y="2287524"/>
            <a:ext cx="3249295" cy="241733"/>
          </a:xfrm>
          <a:prstGeom prst="rect">
            <a:avLst/>
          </a:prstGeom>
          <a:ln w="6350">
            <a:solidFill>
              <a:srgbClr val="A6A6A6"/>
            </a:solidFill>
          </a:ln>
        </p:spPr>
        <p:txBody>
          <a:bodyPr vert="horz" wrap="square" lIns="0" tIns="102235" rIns="0" bIns="0" rtlCol="0">
            <a:spAutoFit/>
          </a:bodyPr>
          <a:lstStyle/>
          <a:p>
            <a:pPr marL="93980">
              <a:spcBef>
                <a:spcPts val="805"/>
              </a:spcBef>
            </a:pPr>
            <a:r>
              <a:rPr sz="900" b="1" spc="-20" dirty="0">
                <a:latin typeface="メイリオ"/>
                <a:cs typeface="メイリオ"/>
              </a:rPr>
              <a:t>利用者</a:t>
            </a:r>
            <a:endParaRPr sz="900">
              <a:latin typeface="メイリオ"/>
              <a:cs typeface="メイリオ"/>
            </a:endParaRPr>
          </a:p>
        </p:txBody>
      </p:sp>
      <p:grpSp>
        <p:nvGrpSpPr>
          <p:cNvPr id="164" name="object 164"/>
          <p:cNvGrpSpPr/>
          <p:nvPr/>
        </p:nvGrpSpPr>
        <p:grpSpPr>
          <a:xfrm>
            <a:off x="3035808" y="2642616"/>
            <a:ext cx="2354580" cy="2500630"/>
            <a:chOff x="1511808" y="2642616"/>
            <a:chExt cx="2354580" cy="2500630"/>
          </a:xfrm>
        </p:grpSpPr>
        <p:pic>
          <p:nvPicPr>
            <p:cNvPr id="165" name="object 165"/>
            <p:cNvPicPr/>
            <p:nvPr/>
          </p:nvPicPr>
          <p:blipFill>
            <a:blip r:embed="rId47" cstate="print"/>
            <a:stretch>
              <a:fillRect/>
            </a:stretch>
          </p:blipFill>
          <p:spPr>
            <a:xfrm>
              <a:off x="2168652" y="3741419"/>
              <a:ext cx="260604" cy="280415"/>
            </a:xfrm>
            <a:prstGeom prst="rect">
              <a:avLst/>
            </a:prstGeom>
          </p:spPr>
        </p:pic>
        <p:pic>
          <p:nvPicPr>
            <p:cNvPr id="166" name="object 166"/>
            <p:cNvPicPr/>
            <p:nvPr/>
          </p:nvPicPr>
          <p:blipFill>
            <a:blip r:embed="rId48" cstate="print"/>
            <a:stretch>
              <a:fillRect/>
            </a:stretch>
          </p:blipFill>
          <p:spPr>
            <a:xfrm>
              <a:off x="3556767" y="3726180"/>
              <a:ext cx="309620" cy="341375"/>
            </a:xfrm>
            <a:prstGeom prst="rect">
              <a:avLst/>
            </a:prstGeom>
          </p:spPr>
        </p:pic>
        <p:pic>
          <p:nvPicPr>
            <p:cNvPr id="167" name="object 167"/>
            <p:cNvPicPr/>
            <p:nvPr/>
          </p:nvPicPr>
          <p:blipFill>
            <a:blip r:embed="rId31" cstate="print"/>
            <a:stretch>
              <a:fillRect/>
            </a:stretch>
          </p:blipFill>
          <p:spPr>
            <a:xfrm>
              <a:off x="1511808" y="3738372"/>
              <a:ext cx="316991" cy="339851"/>
            </a:xfrm>
            <a:prstGeom prst="rect">
              <a:avLst/>
            </a:prstGeom>
          </p:spPr>
        </p:pic>
        <p:pic>
          <p:nvPicPr>
            <p:cNvPr id="168" name="object 168"/>
            <p:cNvPicPr/>
            <p:nvPr/>
          </p:nvPicPr>
          <p:blipFill>
            <a:blip r:embed="rId32" cstate="print"/>
            <a:stretch>
              <a:fillRect/>
            </a:stretch>
          </p:blipFill>
          <p:spPr>
            <a:xfrm>
              <a:off x="2840736" y="3764280"/>
              <a:ext cx="335280" cy="291083"/>
            </a:xfrm>
            <a:prstGeom prst="rect">
              <a:avLst/>
            </a:prstGeom>
          </p:spPr>
        </p:pic>
        <p:sp>
          <p:nvSpPr>
            <p:cNvPr id="169" name="object 169"/>
            <p:cNvSpPr/>
            <p:nvPr/>
          </p:nvSpPr>
          <p:spPr>
            <a:xfrm>
              <a:off x="1949196" y="3640073"/>
              <a:ext cx="1409700" cy="480059"/>
            </a:xfrm>
            <a:custGeom>
              <a:avLst/>
              <a:gdLst/>
              <a:ahLst/>
              <a:cxnLst/>
              <a:rect l="l" t="t" r="r" b="b"/>
              <a:pathLst>
                <a:path w="1409700" h="480060">
                  <a:moveTo>
                    <a:pt x="12700" y="0"/>
                  </a:moveTo>
                  <a:lnTo>
                    <a:pt x="0" y="0"/>
                  </a:lnTo>
                  <a:lnTo>
                    <a:pt x="0" y="479806"/>
                  </a:lnTo>
                  <a:lnTo>
                    <a:pt x="12700" y="479806"/>
                  </a:lnTo>
                  <a:lnTo>
                    <a:pt x="12700" y="0"/>
                  </a:lnTo>
                  <a:close/>
                </a:path>
                <a:path w="1409700" h="480060">
                  <a:moveTo>
                    <a:pt x="38100" y="0"/>
                  </a:moveTo>
                  <a:lnTo>
                    <a:pt x="25400" y="0"/>
                  </a:lnTo>
                  <a:lnTo>
                    <a:pt x="25400" y="479806"/>
                  </a:lnTo>
                  <a:lnTo>
                    <a:pt x="38100" y="479806"/>
                  </a:lnTo>
                  <a:lnTo>
                    <a:pt x="38100" y="0"/>
                  </a:lnTo>
                  <a:close/>
                </a:path>
                <a:path w="1409700" h="480060">
                  <a:moveTo>
                    <a:pt x="718312" y="0"/>
                  </a:moveTo>
                  <a:lnTo>
                    <a:pt x="705612" y="0"/>
                  </a:lnTo>
                  <a:lnTo>
                    <a:pt x="705612" y="479806"/>
                  </a:lnTo>
                  <a:lnTo>
                    <a:pt x="718312" y="479806"/>
                  </a:lnTo>
                  <a:lnTo>
                    <a:pt x="718312" y="0"/>
                  </a:lnTo>
                  <a:close/>
                </a:path>
                <a:path w="1409700" h="480060">
                  <a:moveTo>
                    <a:pt x="743712" y="0"/>
                  </a:moveTo>
                  <a:lnTo>
                    <a:pt x="731012" y="0"/>
                  </a:lnTo>
                  <a:lnTo>
                    <a:pt x="731012" y="479806"/>
                  </a:lnTo>
                  <a:lnTo>
                    <a:pt x="743712" y="479806"/>
                  </a:lnTo>
                  <a:lnTo>
                    <a:pt x="743712" y="0"/>
                  </a:lnTo>
                  <a:close/>
                </a:path>
                <a:path w="1409700" h="480060">
                  <a:moveTo>
                    <a:pt x="1384300" y="0"/>
                  </a:moveTo>
                  <a:lnTo>
                    <a:pt x="1371600" y="0"/>
                  </a:lnTo>
                  <a:lnTo>
                    <a:pt x="1371600" y="479806"/>
                  </a:lnTo>
                  <a:lnTo>
                    <a:pt x="1384300" y="479806"/>
                  </a:lnTo>
                  <a:lnTo>
                    <a:pt x="1384300" y="0"/>
                  </a:lnTo>
                  <a:close/>
                </a:path>
                <a:path w="1409700" h="480060">
                  <a:moveTo>
                    <a:pt x="1409700" y="0"/>
                  </a:moveTo>
                  <a:lnTo>
                    <a:pt x="1397000" y="0"/>
                  </a:lnTo>
                  <a:lnTo>
                    <a:pt x="1397000" y="479806"/>
                  </a:lnTo>
                  <a:lnTo>
                    <a:pt x="1409700" y="479806"/>
                  </a:lnTo>
                  <a:lnTo>
                    <a:pt x="1409700" y="0"/>
                  </a:lnTo>
                  <a:close/>
                </a:path>
              </a:pathLst>
            </a:custGeom>
            <a:solidFill>
              <a:srgbClr val="BEBEBE"/>
            </a:solidFill>
          </p:spPr>
          <p:txBody>
            <a:bodyPr wrap="square" lIns="0" tIns="0" rIns="0" bIns="0" rtlCol="0"/>
            <a:lstStyle/>
            <a:p>
              <a:endParaRPr/>
            </a:p>
          </p:txBody>
        </p:sp>
        <p:sp>
          <p:nvSpPr>
            <p:cNvPr id="170" name="object 170"/>
            <p:cNvSpPr/>
            <p:nvPr/>
          </p:nvSpPr>
          <p:spPr>
            <a:xfrm>
              <a:off x="1626095" y="2642615"/>
              <a:ext cx="2108200" cy="2500630"/>
            </a:xfrm>
            <a:custGeom>
              <a:avLst/>
              <a:gdLst/>
              <a:ahLst/>
              <a:cxnLst/>
              <a:rect l="l" t="t" r="r" b="b"/>
              <a:pathLst>
                <a:path w="2108200" h="2500629">
                  <a:moveTo>
                    <a:pt x="76212" y="76200"/>
                  </a:moveTo>
                  <a:lnTo>
                    <a:pt x="69862" y="63500"/>
                  </a:lnTo>
                  <a:lnTo>
                    <a:pt x="38100" y="0"/>
                  </a:lnTo>
                  <a:lnTo>
                    <a:pt x="0" y="76200"/>
                  </a:lnTo>
                  <a:lnTo>
                    <a:pt x="31750" y="76200"/>
                  </a:lnTo>
                  <a:lnTo>
                    <a:pt x="31750" y="979297"/>
                  </a:lnTo>
                  <a:lnTo>
                    <a:pt x="0" y="979297"/>
                  </a:lnTo>
                  <a:lnTo>
                    <a:pt x="38100" y="1055497"/>
                  </a:lnTo>
                  <a:lnTo>
                    <a:pt x="69862" y="991997"/>
                  </a:lnTo>
                  <a:lnTo>
                    <a:pt x="76212" y="979297"/>
                  </a:lnTo>
                  <a:lnTo>
                    <a:pt x="44462" y="979297"/>
                  </a:lnTo>
                  <a:lnTo>
                    <a:pt x="44462" y="76200"/>
                  </a:lnTo>
                  <a:lnTo>
                    <a:pt x="76212" y="76200"/>
                  </a:lnTo>
                  <a:close/>
                </a:path>
                <a:path w="2108200" h="2500629">
                  <a:moveTo>
                    <a:pt x="85356" y="1429512"/>
                  </a:moveTo>
                  <a:lnTo>
                    <a:pt x="79006" y="1416812"/>
                  </a:lnTo>
                  <a:lnTo>
                    <a:pt x="47256" y="1353312"/>
                  </a:lnTo>
                  <a:lnTo>
                    <a:pt x="9144" y="1429512"/>
                  </a:lnTo>
                  <a:lnTo>
                    <a:pt x="40906" y="1429512"/>
                  </a:lnTo>
                  <a:lnTo>
                    <a:pt x="40906" y="2500376"/>
                  </a:lnTo>
                  <a:lnTo>
                    <a:pt x="53606" y="2500376"/>
                  </a:lnTo>
                  <a:lnTo>
                    <a:pt x="53606" y="1429512"/>
                  </a:lnTo>
                  <a:lnTo>
                    <a:pt x="85356" y="1429512"/>
                  </a:lnTo>
                  <a:close/>
                </a:path>
                <a:path w="2108200" h="2500629">
                  <a:moveTo>
                    <a:pt x="736104" y="76200"/>
                  </a:moveTo>
                  <a:lnTo>
                    <a:pt x="729754" y="63500"/>
                  </a:lnTo>
                  <a:lnTo>
                    <a:pt x="698004" y="0"/>
                  </a:lnTo>
                  <a:lnTo>
                    <a:pt x="659904" y="76200"/>
                  </a:lnTo>
                  <a:lnTo>
                    <a:pt x="691654" y="76200"/>
                  </a:lnTo>
                  <a:lnTo>
                    <a:pt x="691654" y="979297"/>
                  </a:lnTo>
                  <a:lnTo>
                    <a:pt x="659904" y="979297"/>
                  </a:lnTo>
                  <a:lnTo>
                    <a:pt x="698004" y="1055497"/>
                  </a:lnTo>
                  <a:lnTo>
                    <a:pt x="729754" y="991997"/>
                  </a:lnTo>
                  <a:lnTo>
                    <a:pt x="736104" y="979297"/>
                  </a:lnTo>
                  <a:lnTo>
                    <a:pt x="704354" y="979297"/>
                  </a:lnTo>
                  <a:lnTo>
                    <a:pt x="704354" y="76200"/>
                  </a:lnTo>
                  <a:lnTo>
                    <a:pt x="736104" y="76200"/>
                  </a:lnTo>
                  <a:close/>
                </a:path>
                <a:path w="2108200" h="2500629">
                  <a:moveTo>
                    <a:pt x="743724" y="1429512"/>
                  </a:moveTo>
                  <a:lnTo>
                    <a:pt x="737374" y="1416812"/>
                  </a:lnTo>
                  <a:lnTo>
                    <a:pt x="705624" y="1353312"/>
                  </a:lnTo>
                  <a:lnTo>
                    <a:pt x="667524" y="1429512"/>
                  </a:lnTo>
                  <a:lnTo>
                    <a:pt x="699274" y="1429512"/>
                  </a:lnTo>
                  <a:lnTo>
                    <a:pt x="699274" y="2500376"/>
                  </a:lnTo>
                  <a:lnTo>
                    <a:pt x="711974" y="2500376"/>
                  </a:lnTo>
                  <a:lnTo>
                    <a:pt x="711974" y="1429512"/>
                  </a:lnTo>
                  <a:lnTo>
                    <a:pt x="743724" y="1429512"/>
                  </a:lnTo>
                  <a:close/>
                </a:path>
                <a:path w="2108200" h="2500629">
                  <a:moveTo>
                    <a:pt x="1421904" y="76200"/>
                  </a:moveTo>
                  <a:lnTo>
                    <a:pt x="1415554" y="63500"/>
                  </a:lnTo>
                  <a:lnTo>
                    <a:pt x="1383804" y="0"/>
                  </a:lnTo>
                  <a:lnTo>
                    <a:pt x="1345704" y="76200"/>
                  </a:lnTo>
                  <a:lnTo>
                    <a:pt x="1377454" y="76200"/>
                  </a:lnTo>
                  <a:lnTo>
                    <a:pt x="1377454" y="979297"/>
                  </a:lnTo>
                  <a:lnTo>
                    <a:pt x="1345704" y="979297"/>
                  </a:lnTo>
                  <a:lnTo>
                    <a:pt x="1383804" y="1055497"/>
                  </a:lnTo>
                  <a:lnTo>
                    <a:pt x="1415554" y="991997"/>
                  </a:lnTo>
                  <a:lnTo>
                    <a:pt x="1421904" y="979297"/>
                  </a:lnTo>
                  <a:lnTo>
                    <a:pt x="1390154" y="979297"/>
                  </a:lnTo>
                  <a:lnTo>
                    <a:pt x="1390154" y="76200"/>
                  </a:lnTo>
                  <a:lnTo>
                    <a:pt x="1421904" y="76200"/>
                  </a:lnTo>
                  <a:close/>
                </a:path>
                <a:path w="2108200" h="2500629">
                  <a:moveTo>
                    <a:pt x="1432572" y="1429512"/>
                  </a:moveTo>
                  <a:lnTo>
                    <a:pt x="1426222" y="1416812"/>
                  </a:lnTo>
                  <a:lnTo>
                    <a:pt x="1394472" y="1353312"/>
                  </a:lnTo>
                  <a:lnTo>
                    <a:pt x="1356372" y="1429512"/>
                  </a:lnTo>
                  <a:lnTo>
                    <a:pt x="1388122" y="1429512"/>
                  </a:lnTo>
                  <a:lnTo>
                    <a:pt x="1388122" y="2500376"/>
                  </a:lnTo>
                  <a:lnTo>
                    <a:pt x="1400822" y="2500376"/>
                  </a:lnTo>
                  <a:lnTo>
                    <a:pt x="1400822" y="1429512"/>
                  </a:lnTo>
                  <a:lnTo>
                    <a:pt x="1432572" y="1429512"/>
                  </a:lnTo>
                  <a:close/>
                </a:path>
                <a:path w="2108200" h="2500629">
                  <a:moveTo>
                    <a:pt x="2090940" y="76200"/>
                  </a:moveTo>
                  <a:lnTo>
                    <a:pt x="2084590" y="63500"/>
                  </a:lnTo>
                  <a:lnTo>
                    <a:pt x="2052840" y="0"/>
                  </a:lnTo>
                  <a:lnTo>
                    <a:pt x="2014740" y="76200"/>
                  </a:lnTo>
                  <a:lnTo>
                    <a:pt x="2046490" y="76200"/>
                  </a:lnTo>
                  <a:lnTo>
                    <a:pt x="2046490" y="979297"/>
                  </a:lnTo>
                  <a:lnTo>
                    <a:pt x="2014740" y="979297"/>
                  </a:lnTo>
                  <a:lnTo>
                    <a:pt x="2052840" y="1055497"/>
                  </a:lnTo>
                  <a:lnTo>
                    <a:pt x="2084590" y="991997"/>
                  </a:lnTo>
                  <a:lnTo>
                    <a:pt x="2090940" y="979297"/>
                  </a:lnTo>
                  <a:lnTo>
                    <a:pt x="2059190" y="979297"/>
                  </a:lnTo>
                  <a:lnTo>
                    <a:pt x="2059190" y="76200"/>
                  </a:lnTo>
                  <a:lnTo>
                    <a:pt x="2090940" y="76200"/>
                  </a:lnTo>
                  <a:close/>
                </a:path>
                <a:path w="2108200" h="2500629">
                  <a:moveTo>
                    <a:pt x="2107704" y="1429512"/>
                  </a:moveTo>
                  <a:lnTo>
                    <a:pt x="2101354" y="1416812"/>
                  </a:lnTo>
                  <a:lnTo>
                    <a:pt x="2069604" y="1353312"/>
                  </a:lnTo>
                  <a:lnTo>
                    <a:pt x="2031504" y="1429512"/>
                  </a:lnTo>
                  <a:lnTo>
                    <a:pt x="2063254" y="1429512"/>
                  </a:lnTo>
                  <a:lnTo>
                    <a:pt x="2063254" y="2500376"/>
                  </a:lnTo>
                  <a:lnTo>
                    <a:pt x="2075954" y="2500376"/>
                  </a:lnTo>
                  <a:lnTo>
                    <a:pt x="2075954" y="1429512"/>
                  </a:lnTo>
                  <a:lnTo>
                    <a:pt x="2107704" y="1429512"/>
                  </a:lnTo>
                  <a:close/>
                </a:path>
              </a:pathLst>
            </a:custGeom>
            <a:solidFill>
              <a:srgbClr val="A6A6A6"/>
            </a:solidFill>
          </p:spPr>
          <p:txBody>
            <a:bodyPr wrap="square" lIns="0" tIns="0" rIns="0" bIns="0" rtlCol="0"/>
            <a:lstStyle/>
            <a:p>
              <a:endParaRPr/>
            </a:p>
          </p:txBody>
        </p:sp>
      </p:grpSp>
      <p:sp>
        <p:nvSpPr>
          <p:cNvPr id="171" name="object 171"/>
          <p:cNvSpPr txBox="1"/>
          <p:nvPr/>
        </p:nvSpPr>
        <p:spPr>
          <a:xfrm>
            <a:off x="3033267" y="4311903"/>
            <a:ext cx="114300" cy="574040"/>
          </a:xfrm>
          <a:prstGeom prst="rect">
            <a:avLst/>
          </a:prstGeom>
        </p:spPr>
        <p:txBody>
          <a:bodyPr vert="horz" wrap="square" lIns="0" tIns="29845" rIns="0" bIns="0" rtlCol="0">
            <a:spAutoFit/>
          </a:bodyPr>
          <a:lstStyle/>
          <a:p>
            <a:pPr marL="12700" marR="5080" algn="just">
              <a:lnSpc>
                <a:spcPts val="700"/>
              </a:lnSpc>
              <a:spcBef>
                <a:spcPts val="235"/>
              </a:spcBef>
            </a:pPr>
            <a:r>
              <a:rPr sz="700" spc="-50" dirty="0">
                <a:latin typeface="メイリオ"/>
                <a:cs typeface="メイリオ"/>
              </a:rPr>
              <a:t>サービス提供</a:t>
            </a:r>
            <a:endParaRPr sz="700">
              <a:latin typeface="メイリオ"/>
              <a:cs typeface="メイリオ"/>
            </a:endParaRPr>
          </a:p>
        </p:txBody>
      </p:sp>
      <p:grpSp>
        <p:nvGrpSpPr>
          <p:cNvPr id="172" name="object 172"/>
          <p:cNvGrpSpPr/>
          <p:nvPr/>
        </p:nvGrpSpPr>
        <p:grpSpPr>
          <a:xfrm>
            <a:off x="3049525" y="2284348"/>
            <a:ext cx="2874645" cy="3206750"/>
            <a:chOff x="1525524" y="2284348"/>
            <a:chExt cx="2874645" cy="3206750"/>
          </a:xfrm>
        </p:grpSpPr>
        <p:sp>
          <p:nvSpPr>
            <p:cNvPr id="173" name="object 173"/>
            <p:cNvSpPr/>
            <p:nvPr/>
          </p:nvSpPr>
          <p:spPr>
            <a:xfrm>
              <a:off x="4084319" y="5132831"/>
              <a:ext cx="312420" cy="355600"/>
            </a:xfrm>
            <a:custGeom>
              <a:avLst/>
              <a:gdLst/>
              <a:ahLst/>
              <a:cxnLst/>
              <a:rect l="l" t="t" r="r" b="b"/>
              <a:pathLst>
                <a:path w="312420" h="355600">
                  <a:moveTo>
                    <a:pt x="0" y="355092"/>
                  </a:moveTo>
                  <a:lnTo>
                    <a:pt x="312420" y="355092"/>
                  </a:lnTo>
                  <a:lnTo>
                    <a:pt x="312420" y="0"/>
                  </a:lnTo>
                  <a:lnTo>
                    <a:pt x="0" y="0"/>
                  </a:lnTo>
                  <a:lnTo>
                    <a:pt x="0" y="355092"/>
                  </a:lnTo>
                  <a:close/>
                </a:path>
              </a:pathLst>
            </a:custGeom>
            <a:ln w="6350">
              <a:solidFill>
                <a:srgbClr val="A6A6A6"/>
              </a:solidFill>
            </a:ln>
          </p:spPr>
          <p:txBody>
            <a:bodyPr wrap="square" lIns="0" tIns="0" rIns="0" bIns="0" rtlCol="0"/>
            <a:lstStyle/>
            <a:p>
              <a:endParaRPr/>
            </a:p>
          </p:txBody>
        </p:sp>
        <p:pic>
          <p:nvPicPr>
            <p:cNvPr id="174" name="object 174"/>
            <p:cNvPicPr/>
            <p:nvPr/>
          </p:nvPicPr>
          <p:blipFill>
            <a:blip r:embed="rId24" cstate="print"/>
            <a:stretch>
              <a:fillRect/>
            </a:stretch>
          </p:blipFill>
          <p:spPr>
            <a:xfrm>
              <a:off x="1613845" y="5202935"/>
              <a:ext cx="207334" cy="228600"/>
            </a:xfrm>
            <a:prstGeom prst="rect">
              <a:avLst/>
            </a:prstGeom>
          </p:spPr>
        </p:pic>
        <p:pic>
          <p:nvPicPr>
            <p:cNvPr id="175" name="object 175"/>
            <p:cNvPicPr/>
            <p:nvPr/>
          </p:nvPicPr>
          <p:blipFill>
            <a:blip r:embed="rId24" cstate="print"/>
            <a:stretch>
              <a:fillRect/>
            </a:stretch>
          </p:blipFill>
          <p:spPr>
            <a:xfrm>
              <a:off x="2226634" y="5202935"/>
              <a:ext cx="208717" cy="228600"/>
            </a:xfrm>
            <a:prstGeom prst="rect">
              <a:avLst/>
            </a:prstGeom>
          </p:spPr>
        </p:pic>
        <p:pic>
          <p:nvPicPr>
            <p:cNvPr id="176" name="object 176"/>
            <p:cNvPicPr/>
            <p:nvPr/>
          </p:nvPicPr>
          <p:blipFill>
            <a:blip r:embed="rId24" cstate="print"/>
            <a:stretch>
              <a:fillRect/>
            </a:stretch>
          </p:blipFill>
          <p:spPr>
            <a:xfrm>
              <a:off x="3462457" y="5202935"/>
              <a:ext cx="207334" cy="228600"/>
            </a:xfrm>
            <a:prstGeom prst="rect">
              <a:avLst/>
            </a:prstGeom>
          </p:spPr>
        </p:pic>
        <p:pic>
          <p:nvPicPr>
            <p:cNvPr id="177" name="object 177"/>
            <p:cNvPicPr/>
            <p:nvPr/>
          </p:nvPicPr>
          <p:blipFill>
            <a:blip r:embed="rId49" cstate="print"/>
            <a:stretch>
              <a:fillRect/>
            </a:stretch>
          </p:blipFill>
          <p:spPr>
            <a:xfrm>
              <a:off x="2900172" y="5202935"/>
              <a:ext cx="230123" cy="228600"/>
            </a:xfrm>
            <a:prstGeom prst="rect">
              <a:avLst/>
            </a:prstGeom>
          </p:spPr>
        </p:pic>
        <p:pic>
          <p:nvPicPr>
            <p:cNvPr id="178" name="object 178"/>
            <p:cNvPicPr/>
            <p:nvPr/>
          </p:nvPicPr>
          <p:blipFill>
            <a:blip r:embed="rId35" cstate="print"/>
            <a:stretch>
              <a:fillRect/>
            </a:stretch>
          </p:blipFill>
          <p:spPr>
            <a:xfrm>
              <a:off x="2132076" y="5163311"/>
              <a:ext cx="134112" cy="144779"/>
            </a:xfrm>
            <a:prstGeom prst="rect">
              <a:avLst/>
            </a:prstGeom>
          </p:spPr>
        </p:pic>
        <p:pic>
          <p:nvPicPr>
            <p:cNvPr id="179" name="object 179"/>
            <p:cNvPicPr/>
            <p:nvPr/>
          </p:nvPicPr>
          <p:blipFill>
            <a:blip r:embed="rId36" cstate="print"/>
            <a:stretch>
              <a:fillRect/>
            </a:stretch>
          </p:blipFill>
          <p:spPr>
            <a:xfrm>
              <a:off x="1525524" y="5184647"/>
              <a:ext cx="153924" cy="89915"/>
            </a:xfrm>
            <a:prstGeom prst="rect">
              <a:avLst/>
            </a:prstGeom>
          </p:spPr>
        </p:pic>
        <p:pic>
          <p:nvPicPr>
            <p:cNvPr id="180" name="object 180"/>
            <p:cNvPicPr/>
            <p:nvPr/>
          </p:nvPicPr>
          <p:blipFill>
            <a:blip r:embed="rId37" cstate="print"/>
            <a:stretch>
              <a:fillRect/>
            </a:stretch>
          </p:blipFill>
          <p:spPr>
            <a:xfrm>
              <a:off x="2833116" y="5183123"/>
              <a:ext cx="164591" cy="118872"/>
            </a:xfrm>
            <a:prstGeom prst="rect">
              <a:avLst/>
            </a:prstGeom>
          </p:spPr>
        </p:pic>
        <p:pic>
          <p:nvPicPr>
            <p:cNvPr id="181" name="object 181"/>
            <p:cNvPicPr/>
            <p:nvPr/>
          </p:nvPicPr>
          <p:blipFill>
            <a:blip r:embed="rId50" cstate="print"/>
            <a:stretch>
              <a:fillRect/>
            </a:stretch>
          </p:blipFill>
          <p:spPr>
            <a:xfrm>
              <a:off x="1616583" y="2744977"/>
              <a:ext cx="217423" cy="178308"/>
            </a:xfrm>
            <a:prstGeom prst="rect">
              <a:avLst/>
            </a:prstGeom>
          </p:spPr>
        </p:pic>
        <p:pic>
          <p:nvPicPr>
            <p:cNvPr id="182" name="object 182"/>
            <p:cNvPicPr/>
            <p:nvPr/>
          </p:nvPicPr>
          <p:blipFill>
            <a:blip r:embed="rId50" cstate="print"/>
            <a:stretch>
              <a:fillRect/>
            </a:stretch>
          </p:blipFill>
          <p:spPr>
            <a:xfrm>
              <a:off x="2270760" y="2744977"/>
              <a:ext cx="217439" cy="178308"/>
            </a:xfrm>
            <a:prstGeom prst="rect">
              <a:avLst/>
            </a:prstGeom>
          </p:spPr>
        </p:pic>
        <p:pic>
          <p:nvPicPr>
            <p:cNvPr id="183" name="object 183"/>
            <p:cNvPicPr/>
            <p:nvPr/>
          </p:nvPicPr>
          <p:blipFill>
            <a:blip r:embed="rId50" cstate="print"/>
            <a:stretch>
              <a:fillRect/>
            </a:stretch>
          </p:blipFill>
          <p:spPr>
            <a:xfrm>
              <a:off x="2960497" y="2744977"/>
              <a:ext cx="217423" cy="178308"/>
            </a:xfrm>
            <a:prstGeom prst="rect">
              <a:avLst/>
            </a:prstGeom>
          </p:spPr>
        </p:pic>
        <p:pic>
          <p:nvPicPr>
            <p:cNvPr id="184" name="object 184"/>
            <p:cNvPicPr/>
            <p:nvPr/>
          </p:nvPicPr>
          <p:blipFill>
            <a:blip r:embed="rId50" cstate="print"/>
            <a:stretch>
              <a:fillRect/>
            </a:stretch>
          </p:blipFill>
          <p:spPr>
            <a:xfrm>
              <a:off x="3625469" y="2744977"/>
              <a:ext cx="217423" cy="178308"/>
            </a:xfrm>
            <a:prstGeom prst="rect">
              <a:avLst/>
            </a:prstGeom>
          </p:spPr>
        </p:pic>
        <p:sp>
          <p:nvSpPr>
            <p:cNvPr id="185" name="object 185"/>
            <p:cNvSpPr/>
            <p:nvPr/>
          </p:nvSpPr>
          <p:spPr>
            <a:xfrm>
              <a:off x="4084319" y="2287523"/>
              <a:ext cx="312420" cy="355600"/>
            </a:xfrm>
            <a:custGeom>
              <a:avLst/>
              <a:gdLst/>
              <a:ahLst/>
              <a:cxnLst/>
              <a:rect l="l" t="t" r="r" b="b"/>
              <a:pathLst>
                <a:path w="312420" h="355600">
                  <a:moveTo>
                    <a:pt x="0" y="355091"/>
                  </a:moveTo>
                  <a:lnTo>
                    <a:pt x="312420" y="355091"/>
                  </a:lnTo>
                  <a:lnTo>
                    <a:pt x="312420" y="0"/>
                  </a:lnTo>
                  <a:lnTo>
                    <a:pt x="0" y="0"/>
                  </a:lnTo>
                  <a:lnTo>
                    <a:pt x="0" y="355091"/>
                  </a:lnTo>
                  <a:close/>
                </a:path>
              </a:pathLst>
            </a:custGeom>
            <a:ln w="6349">
              <a:solidFill>
                <a:srgbClr val="A6A6A6"/>
              </a:solidFill>
            </a:ln>
          </p:spPr>
          <p:txBody>
            <a:bodyPr wrap="square" lIns="0" tIns="0" rIns="0" bIns="0" rtlCol="0"/>
            <a:lstStyle/>
            <a:p>
              <a:endParaRPr/>
            </a:p>
          </p:txBody>
        </p:sp>
        <p:sp>
          <p:nvSpPr>
            <p:cNvPr id="186" name="object 186"/>
            <p:cNvSpPr/>
            <p:nvPr/>
          </p:nvSpPr>
          <p:spPr>
            <a:xfrm>
              <a:off x="4201668" y="2642615"/>
              <a:ext cx="76200" cy="2500630"/>
            </a:xfrm>
            <a:custGeom>
              <a:avLst/>
              <a:gdLst/>
              <a:ahLst/>
              <a:cxnLst/>
              <a:rect l="l" t="t" r="r" b="b"/>
              <a:pathLst>
                <a:path w="76200" h="2500629">
                  <a:moveTo>
                    <a:pt x="31750" y="2423922"/>
                  </a:moveTo>
                  <a:lnTo>
                    <a:pt x="0" y="2423922"/>
                  </a:lnTo>
                  <a:lnTo>
                    <a:pt x="38100" y="2500122"/>
                  </a:lnTo>
                  <a:lnTo>
                    <a:pt x="69850" y="2436622"/>
                  </a:lnTo>
                  <a:lnTo>
                    <a:pt x="31750" y="2436622"/>
                  </a:lnTo>
                  <a:lnTo>
                    <a:pt x="31750" y="2423922"/>
                  </a:lnTo>
                  <a:close/>
                </a:path>
                <a:path w="76200" h="2500629">
                  <a:moveTo>
                    <a:pt x="44450" y="0"/>
                  </a:moveTo>
                  <a:lnTo>
                    <a:pt x="31750" y="0"/>
                  </a:lnTo>
                  <a:lnTo>
                    <a:pt x="31750" y="2436622"/>
                  </a:lnTo>
                  <a:lnTo>
                    <a:pt x="44450" y="2436622"/>
                  </a:lnTo>
                  <a:lnTo>
                    <a:pt x="44450" y="0"/>
                  </a:lnTo>
                  <a:close/>
                </a:path>
                <a:path w="76200" h="2500629">
                  <a:moveTo>
                    <a:pt x="76200" y="2423922"/>
                  </a:moveTo>
                  <a:lnTo>
                    <a:pt x="44450" y="2423922"/>
                  </a:lnTo>
                  <a:lnTo>
                    <a:pt x="44450" y="2436622"/>
                  </a:lnTo>
                  <a:lnTo>
                    <a:pt x="69850" y="2436622"/>
                  </a:lnTo>
                  <a:lnTo>
                    <a:pt x="76200" y="2423922"/>
                  </a:lnTo>
                  <a:close/>
                </a:path>
              </a:pathLst>
            </a:custGeom>
            <a:solidFill>
              <a:srgbClr val="A6A6A6"/>
            </a:solidFill>
          </p:spPr>
          <p:txBody>
            <a:bodyPr wrap="square" lIns="0" tIns="0" rIns="0" bIns="0" rtlCol="0"/>
            <a:lstStyle/>
            <a:p>
              <a:endParaRPr/>
            </a:p>
          </p:txBody>
        </p:sp>
        <p:pic>
          <p:nvPicPr>
            <p:cNvPr id="187" name="object 187"/>
            <p:cNvPicPr/>
            <p:nvPr/>
          </p:nvPicPr>
          <p:blipFill>
            <a:blip r:embed="rId51" cstate="print"/>
            <a:stretch>
              <a:fillRect/>
            </a:stretch>
          </p:blipFill>
          <p:spPr>
            <a:xfrm>
              <a:off x="4139184" y="2389631"/>
              <a:ext cx="195071" cy="146303"/>
            </a:xfrm>
            <a:prstGeom prst="rect">
              <a:avLst/>
            </a:prstGeom>
          </p:spPr>
        </p:pic>
        <p:pic>
          <p:nvPicPr>
            <p:cNvPr id="188" name="object 188"/>
            <p:cNvPicPr/>
            <p:nvPr/>
          </p:nvPicPr>
          <p:blipFill>
            <a:blip r:embed="rId49" cstate="print"/>
            <a:stretch>
              <a:fillRect/>
            </a:stretch>
          </p:blipFill>
          <p:spPr>
            <a:xfrm>
              <a:off x="4131563" y="3128771"/>
              <a:ext cx="228600" cy="228600"/>
            </a:xfrm>
            <a:prstGeom prst="rect">
              <a:avLst/>
            </a:prstGeom>
          </p:spPr>
        </p:pic>
      </p:grpSp>
      <p:sp>
        <p:nvSpPr>
          <p:cNvPr id="189" name="object 189"/>
          <p:cNvSpPr txBox="1"/>
          <p:nvPr/>
        </p:nvSpPr>
        <p:spPr>
          <a:xfrm>
            <a:off x="5551679" y="3340736"/>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収納代行</a:t>
            </a:r>
            <a:r>
              <a:rPr sz="700" spc="-50" dirty="0">
                <a:latin typeface="メイリオ"/>
                <a:cs typeface="メイリオ"/>
              </a:rPr>
              <a:t>等</a:t>
            </a:r>
            <a:endParaRPr sz="700">
              <a:latin typeface="メイリオ"/>
              <a:cs typeface="メイリオ"/>
            </a:endParaRPr>
          </a:p>
        </p:txBody>
      </p:sp>
      <p:sp>
        <p:nvSpPr>
          <p:cNvPr id="190" name="object 190"/>
          <p:cNvSpPr/>
          <p:nvPr/>
        </p:nvSpPr>
        <p:spPr>
          <a:xfrm>
            <a:off x="5315711" y="3505200"/>
            <a:ext cx="980440" cy="302260"/>
          </a:xfrm>
          <a:custGeom>
            <a:avLst/>
            <a:gdLst/>
            <a:ahLst/>
            <a:cxnLst/>
            <a:rect l="l" t="t" r="r" b="b"/>
            <a:pathLst>
              <a:path w="980439" h="302260">
                <a:moveTo>
                  <a:pt x="979932" y="0"/>
                </a:moveTo>
                <a:lnTo>
                  <a:pt x="0" y="0"/>
                </a:lnTo>
                <a:lnTo>
                  <a:pt x="0" y="301751"/>
                </a:lnTo>
                <a:lnTo>
                  <a:pt x="979932" y="301751"/>
                </a:lnTo>
                <a:lnTo>
                  <a:pt x="979932" y="0"/>
                </a:lnTo>
                <a:close/>
              </a:path>
            </a:pathLst>
          </a:custGeom>
          <a:solidFill>
            <a:srgbClr val="FFFFFF"/>
          </a:solidFill>
        </p:spPr>
        <p:txBody>
          <a:bodyPr wrap="square" lIns="0" tIns="0" rIns="0" bIns="0" rtlCol="0"/>
          <a:lstStyle/>
          <a:p>
            <a:endParaRPr/>
          </a:p>
        </p:txBody>
      </p:sp>
      <p:sp>
        <p:nvSpPr>
          <p:cNvPr id="191" name="object 191"/>
          <p:cNvSpPr txBox="1"/>
          <p:nvPr/>
        </p:nvSpPr>
        <p:spPr>
          <a:xfrm>
            <a:off x="5439283" y="3527882"/>
            <a:ext cx="732790" cy="227626"/>
          </a:xfrm>
          <a:prstGeom prst="rect">
            <a:avLst/>
          </a:prstGeom>
        </p:spPr>
        <p:txBody>
          <a:bodyPr vert="horz" wrap="square" lIns="0" tIns="12065" rIns="0" bIns="0" rtlCol="0">
            <a:spAutoFit/>
          </a:bodyPr>
          <a:lstStyle/>
          <a:p>
            <a:pPr algn="ctr">
              <a:spcBef>
                <a:spcPts val="95"/>
              </a:spcBef>
            </a:pPr>
            <a:r>
              <a:rPr sz="700" i="1" spc="-20" dirty="0">
                <a:solidFill>
                  <a:srgbClr val="A78213"/>
                </a:solidFill>
                <a:latin typeface="メイリオ"/>
                <a:cs typeface="メイリオ"/>
              </a:rPr>
              <a:t>事前の振込</a:t>
            </a:r>
            <a:r>
              <a:rPr sz="700" i="1" spc="-50" dirty="0">
                <a:solidFill>
                  <a:srgbClr val="A78213"/>
                </a:solidFill>
                <a:latin typeface="メイリオ"/>
                <a:cs typeface="メイリオ"/>
              </a:rPr>
              <a:t>や</a:t>
            </a:r>
            <a:endParaRPr sz="700">
              <a:latin typeface="メイリオ"/>
              <a:cs typeface="メイリオ"/>
            </a:endParaRPr>
          </a:p>
          <a:p>
            <a:pPr algn="ctr">
              <a:spcBef>
                <a:spcPts val="5"/>
              </a:spcBef>
            </a:pPr>
            <a:r>
              <a:rPr sz="700" i="1" spc="-10" dirty="0">
                <a:solidFill>
                  <a:srgbClr val="A78213"/>
                </a:solidFill>
                <a:latin typeface="メイリオ"/>
                <a:cs typeface="メイリオ"/>
              </a:rPr>
              <a:t>月締の決済が主</a:t>
            </a:r>
            <a:r>
              <a:rPr sz="700" i="1" spc="-50" dirty="0">
                <a:solidFill>
                  <a:srgbClr val="A78213"/>
                </a:solidFill>
                <a:latin typeface="メイリオ"/>
                <a:cs typeface="メイリオ"/>
              </a:rPr>
              <a:t>流</a:t>
            </a:r>
            <a:endParaRPr sz="700">
              <a:latin typeface="メイリオ"/>
              <a:cs typeface="メイリオ"/>
            </a:endParaRPr>
          </a:p>
        </p:txBody>
      </p:sp>
      <p:sp>
        <p:nvSpPr>
          <p:cNvPr id="192" name="object 192"/>
          <p:cNvSpPr/>
          <p:nvPr/>
        </p:nvSpPr>
        <p:spPr>
          <a:xfrm>
            <a:off x="5251703" y="3587496"/>
            <a:ext cx="198120" cy="158750"/>
          </a:xfrm>
          <a:custGeom>
            <a:avLst/>
            <a:gdLst/>
            <a:ahLst/>
            <a:cxnLst/>
            <a:rect l="l" t="t" r="r" b="b"/>
            <a:pathLst>
              <a:path w="198120" h="158750">
                <a:moveTo>
                  <a:pt x="198120" y="0"/>
                </a:moveTo>
                <a:lnTo>
                  <a:pt x="0" y="0"/>
                </a:lnTo>
                <a:lnTo>
                  <a:pt x="0" y="158495"/>
                </a:lnTo>
                <a:lnTo>
                  <a:pt x="198120" y="158495"/>
                </a:lnTo>
                <a:lnTo>
                  <a:pt x="198120" y="0"/>
                </a:lnTo>
                <a:close/>
              </a:path>
            </a:pathLst>
          </a:custGeom>
          <a:solidFill>
            <a:srgbClr val="FFFFFF"/>
          </a:solidFill>
        </p:spPr>
        <p:txBody>
          <a:bodyPr wrap="square" lIns="0" tIns="0" rIns="0" bIns="0" rtlCol="0"/>
          <a:lstStyle/>
          <a:p>
            <a:endParaRPr/>
          </a:p>
        </p:txBody>
      </p:sp>
      <p:sp>
        <p:nvSpPr>
          <p:cNvPr id="193" name="object 193"/>
          <p:cNvSpPr txBox="1"/>
          <p:nvPr/>
        </p:nvSpPr>
        <p:spPr>
          <a:xfrm>
            <a:off x="5256657" y="3507104"/>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grpSp>
        <p:nvGrpSpPr>
          <p:cNvPr id="194" name="object 194"/>
          <p:cNvGrpSpPr/>
          <p:nvPr/>
        </p:nvGrpSpPr>
        <p:grpSpPr>
          <a:xfrm>
            <a:off x="3040129" y="2793595"/>
            <a:ext cx="2171700" cy="777240"/>
            <a:chOff x="1516129" y="2793595"/>
            <a:chExt cx="2171700" cy="777240"/>
          </a:xfrm>
        </p:grpSpPr>
        <p:pic>
          <p:nvPicPr>
            <p:cNvPr id="195" name="object 195"/>
            <p:cNvPicPr/>
            <p:nvPr/>
          </p:nvPicPr>
          <p:blipFill>
            <a:blip r:embed="rId39" cstate="print"/>
            <a:stretch>
              <a:fillRect/>
            </a:stretch>
          </p:blipFill>
          <p:spPr>
            <a:xfrm>
              <a:off x="3520697" y="2793595"/>
              <a:ext cx="166671" cy="167080"/>
            </a:xfrm>
            <a:prstGeom prst="rect">
              <a:avLst/>
            </a:prstGeom>
          </p:spPr>
        </p:pic>
        <p:pic>
          <p:nvPicPr>
            <p:cNvPr id="196" name="object 196"/>
            <p:cNvPicPr/>
            <p:nvPr/>
          </p:nvPicPr>
          <p:blipFill>
            <a:blip r:embed="rId38" cstate="print"/>
            <a:stretch>
              <a:fillRect/>
            </a:stretch>
          </p:blipFill>
          <p:spPr>
            <a:xfrm>
              <a:off x="2867300" y="2793595"/>
              <a:ext cx="166707" cy="167080"/>
            </a:xfrm>
            <a:prstGeom prst="rect">
              <a:avLst/>
            </a:prstGeom>
          </p:spPr>
        </p:pic>
        <p:pic>
          <p:nvPicPr>
            <p:cNvPr id="197" name="object 197"/>
            <p:cNvPicPr/>
            <p:nvPr/>
          </p:nvPicPr>
          <p:blipFill>
            <a:blip r:embed="rId38" cstate="print"/>
            <a:stretch>
              <a:fillRect/>
            </a:stretch>
          </p:blipFill>
          <p:spPr>
            <a:xfrm>
              <a:off x="2175894" y="2793595"/>
              <a:ext cx="166671" cy="167080"/>
            </a:xfrm>
            <a:prstGeom prst="rect">
              <a:avLst/>
            </a:prstGeom>
          </p:spPr>
        </p:pic>
        <p:pic>
          <p:nvPicPr>
            <p:cNvPr id="198" name="object 198"/>
            <p:cNvPicPr/>
            <p:nvPr/>
          </p:nvPicPr>
          <p:blipFill>
            <a:blip r:embed="rId38" cstate="print"/>
            <a:stretch>
              <a:fillRect/>
            </a:stretch>
          </p:blipFill>
          <p:spPr>
            <a:xfrm>
              <a:off x="1516129" y="2793595"/>
              <a:ext cx="166671" cy="167080"/>
            </a:xfrm>
            <a:prstGeom prst="rect">
              <a:avLst/>
            </a:prstGeom>
          </p:spPr>
        </p:pic>
        <p:sp>
          <p:nvSpPr>
            <p:cNvPr id="199" name="object 199"/>
            <p:cNvSpPr/>
            <p:nvPr/>
          </p:nvSpPr>
          <p:spPr>
            <a:xfrm>
              <a:off x="2252471" y="3262883"/>
              <a:ext cx="1007744" cy="307975"/>
            </a:xfrm>
            <a:custGeom>
              <a:avLst/>
              <a:gdLst/>
              <a:ahLst/>
              <a:cxnLst/>
              <a:rect l="l" t="t" r="r" b="b"/>
              <a:pathLst>
                <a:path w="1007745" h="307975">
                  <a:moveTo>
                    <a:pt x="1007363" y="0"/>
                  </a:moveTo>
                  <a:lnTo>
                    <a:pt x="0" y="0"/>
                  </a:lnTo>
                  <a:lnTo>
                    <a:pt x="0" y="307848"/>
                  </a:lnTo>
                  <a:lnTo>
                    <a:pt x="1007363" y="307848"/>
                  </a:lnTo>
                  <a:lnTo>
                    <a:pt x="1007363" y="0"/>
                  </a:lnTo>
                  <a:close/>
                </a:path>
              </a:pathLst>
            </a:custGeom>
            <a:solidFill>
              <a:srgbClr val="FFFFFF"/>
            </a:solidFill>
          </p:spPr>
          <p:txBody>
            <a:bodyPr wrap="square" lIns="0" tIns="0" rIns="0" bIns="0" rtlCol="0"/>
            <a:lstStyle/>
            <a:p>
              <a:endParaRPr/>
            </a:p>
          </p:txBody>
        </p:sp>
      </p:grpSp>
      <p:sp>
        <p:nvSpPr>
          <p:cNvPr id="200" name="object 200"/>
          <p:cNvSpPr txBox="1"/>
          <p:nvPr/>
        </p:nvSpPr>
        <p:spPr>
          <a:xfrm>
            <a:off x="5551679" y="2163014"/>
            <a:ext cx="379095" cy="119905"/>
          </a:xfrm>
          <a:prstGeom prst="rect">
            <a:avLst/>
          </a:prstGeom>
        </p:spPr>
        <p:txBody>
          <a:bodyPr vert="horz" wrap="square" lIns="0" tIns="12065" rIns="0" bIns="0" rtlCol="0">
            <a:spAutoFit/>
          </a:bodyPr>
          <a:lstStyle/>
          <a:p>
            <a:pPr marL="12700">
              <a:spcBef>
                <a:spcPts val="95"/>
              </a:spcBef>
            </a:pPr>
            <a:r>
              <a:rPr sz="700" spc="-20" dirty="0">
                <a:latin typeface="メイリオ"/>
                <a:cs typeface="メイリオ"/>
              </a:rPr>
              <a:t>銀行口</a:t>
            </a:r>
            <a:r>
              <a:rPr sz="700" spc="-50" dirty="0">
                <a:latin typeface="メイリオ"/>
                <a:cs typeface="メイリオ"/>
              </a:rPr>
              <a:t>座</a:t>
            </a:r>
            <a:endParaRPr sz="700">
              <a:latin typeface="メイリオ"/>
              <a:cs typeface="メイリオ"/>
            </a:endParaRPr>
          </a:p>
        </p:txBody>
      </p:sp>
      <p:sp>
        <p:nvSpPr>
          <p:cNvPr id="201" name="object 201"/>
          <p:cNvSpPr txBox="1"/>
          <p:nvPr/>
        </p:nvSpPr>
        <p:spPr>
          <a:xfrm>
            <a:off x="3869183" y="3283711"/>
            <a:ext cx="821055" cy="230832"/>
          </a:xfrm>
          <a:prstGeom prst="rect">
            <a:avLst/>
          </a:prstGeom>
        </p:spPr>
        <p:txBody>
          <a:bodyPr vert="horz" wrap="square" lIns="0" tIns="8890" rIns="0" bIns="0" rtlCol="0">
            <a:spAutoFit/>
          </a:bodyPr>
          <a:lstStyle/>
          <a:p>
            <a:pPr marL="100965" marR="5080" indent="-88900">
              <a:lnSpc>
                <a:spcPct val="102899"/>
              </a:lnSpc>
              <a:spcBef>
                <a:spcPts val="70"/>
              </a:spcBef>
            </a:pPr>
            <a:r>
              <a:rPr sz="700" i="1" spc="-10" dirty="0">
                <a:solidFill>
                  <a:srgbClr val="A78213"/>
                </a:solidFill>
                <a:latin typeface="メイリオ"/>
                <a:cs typeface="メイリオ"/>
              </a:rPr>
              <a:t>サービス毎にサイ</a:t>
            </a:r>
            <a:r>
              <a:rPr sz="700" i="1" spc="-50" dirty="0">
                <a:solidFill>
                  <a:srgbClr val="A78213"/>
                </a:solidFill>
                <a:latin typeface="メイリオ"/>
                <a:cs typeface="メイリオ"/>
              </a:rPr>
              <a:t>ロ</a:t>
            </a:r>
            <a:r>
              <a:rPr sz="700" i="1" spc="-10" dirty="0">
                <a:solidFill>
                  <a:srgbClr val="A78213"/>
                </a:solidFill>
                <a:latin typeface="メイリオ"/>
                <a:cs typeface="メイリオ"/>
              </a:rPr>
              <a:t>化した顧客体</a:t>
            </a:r>
            <a:r>
              <a:rPr sz="700" i="1" spc="-50" dirty="0">
                <a:solidFill>
                  <a:srgbClr val="A78213"/>
                </a:solidFill>
                <a:latin typeface="メイリオ"/>
                <a:cs typeface="メイリオ"/>
              </a:rPr>
              <a:t>験</a:t>
            </a:r>
            <a:endParaRPr sz="700">
              <a:latin typeface="メイリオ"/>
              <a:cs typeface="メイリオ"/>
            </a:endParaRPr>
          </a:p>
        </p:txBody>
      </p:sp>
      <p:sp>
        <p:nvSpPr>
          <p:cNvPr id="202" name="object 202"/>
          <p:cNvSpPr/>
          <p:nvPr/>
        </p:nvSpPr>
        <p:spPr>
          <a:xfrm>
            <a:off x="3643883" y="3345179"/>
            <a:ext cx="198120" cy="160020"/>
          </a:xfrm>
          <a:custGeom>
            <a:avLst/>
            <a:gdLst/>
            <a:ahLst/>
            <a:cxnLst/>
            <a:rect l="l" t="t" r="r" b="b"/>
            <a:pathLst>
              <a:path w="198119" h="160020">
                <a:moveTo>
                  <a:pt x="198119" y="0"/>
                </a:moveTo>
                <a:lnTo>
                  <a:pt x="0" y="0"/>
                </a:lnTo>
                <a:lnTo>
                  <a:pt x="0" y="160020"/>
                </a:lnTo>
                <a:lnTo>
                  <a:pt x="198119" y="160020"/>
                </a:lnTo>
                <a:lnTo>
                  <a:pt x="198119" y="0"/>
                </a:lnTo>
                <a:close/>
              </a:path>
            </a:pathLst>
          </a:custGeom>
          <a:solidFill>
            <a:srgbClr val="FFFFFF"/>
          </a:solidFill>
        </p:spPr>
        <p:txBody>
          <a:bodyPr wrap="square" lIns="0" tIns="0" rIns="0" bIns="0" rtlCol="0"/>
          <a:lstStyle/>
          <a:p>
            <a:endParaRPr/>
          </a:p>
        </p:txBody>
      </p:sp>
      <p:sp>
        <p:nvSpPr>
          <p:cNvPr id="203" name="object 203"/>
          <p:cNvSpPr txBox="1"/>
          <p:nvPr/>
        </p:nvSpPr>
        <p:spPr>
          <a:xfrm>
            <a:off x="3648201" y="3265423"/>
            <a:ext cx="187960" cy="258404"/>
          </a:xfrm>
          <a:prstGeom prst="rect">
            <a:avLst/>
          </a:prstGeom>
        </p:spPr>
        <p:txBody>
          <a:bodyPr vert="horz" wrap="square" lIns="0" tIns="12065" rIns="0" bIns="0" rtlCol="0">
            <a:spAutoFit/>
          </a:bodyPr>
          <a:lstStyle/>
          <a:p>
            <a:pPr marL="12700">
              <a:spcBef>
                <a:spcPts val="95"/>
              </a:spcBef>
            </a:pPr>
            <a:r>
              <a:rPr sz="1600" spc="-5" dirty="0">
                <a:solidFill>
                  <a:srgbClr val="A78213"/>
                </a:solidFill>
                <a:latin typeface="メイリオ"/>
                <a:cs typeface="メイリオ"/>
              </a:rPr>
              <a:t>✔</a:t>
            </a:r>
            <a:endParaRPr sz="1600">
              <a:latin typeface="メイリオ"/>
              <a:cs typeface="メイリオ"/>
            </a:endParaRPr>
          </a:p>
        </p:txBody>
      </p:sp>
      <p:grpSp>
        <p:nvGrpSpPr>
          <p:cNvPr id="204" name="object 204"/>
          <p:cNvGrpSpPr/>
          <p:nvPr/>
        </p:nvGrpSpPr>
        <p:grpSpPr>
          <a:xfrm>
            <a:off x="3242882" y="4017074"/>
            <a:ext cx="2765425" cy="1553845"/>
            <a:chOff x="1718881" y="4017073"/>
            <a:chExt cx="2765425" cy="1553845"/>
          </a:xfrm>
        </p:grpSpPr>
        <p:pic>
          <p:nvPicPr>
            <p:cNvPr id="205" name="object 205"/>
            <p:cNvPicPr/>
            <p:nvPr/>
          </p:nvPicPr>
          <p:blipFill>
            <a:blip r:embed="rId52" cstate="print"/>
            <a:stretch>
              <a:fillRect/>
            </a:stretch>
          </p:blipFill>
          <p:spPr>
            <a:xfrm>
              <a:off x="2403157" y="4017073"/>
              <a:ext cx="204597" cy="114681"/>
            </a:xfrm>
            <a:prstGeom prst="rect">
              <a:avLst/>
            </a:prstGeom>
          </p:spPr>
        </p:pic>
        <p:pic>
          <p:nvPicPr>
            <p:cNvPr id="206" name="object 206"/>
            <p:cNvPicPr/>
            <p:nvPr/>
          </p:nvPicPr>
          <p:blipFill>
            <a:blip r:embed="rId52" cstate="print"/>
            <a:stretch>
              <a:fillRect/>
            </a:stretch>
          </p:blipFill>
          <p:spPr>
            <a:xfrm>
              <a:off x="1718881" y="4017073"/>
              <a:ext cx="204597" cy="114681"/>
            </a:xfrm>
            <a:prstGeom prst="rect">
              <a:avLst/>
            </a:prstGeom>
          </p:spPr>
        </p:pic>
        <p:pic>
          <p:nvPicPr>
            <p:cNvPr id="207" name="object 207"/>
            <p:cNvPicPr/>
            <p:nvPr/>
          </p:nvPicPr>
          <p:blipFill>
            <a:blip r:embed="rId52" cstate="print"/>
            <a:stretch>
              <a:fillRect/>
            </a:stretch>
          </p:blipFill>
          <p:spPr>
            <a:xfrm>
              <a:off x="3093529" y="4017073"/>
              <a:ext cx="204596" cy="114681"/>
            </a:xfrm>
            <a:prstGeom prst="rect">
              <a:avLst/>
            </a:prstGeom>
          </p:spPr>
        </p:pic>
        <p:pic>
          <p:nvPicPr>
            <p:cNvPr id="208" name="object 208"/>
            <p:cNvPicPr/>
            <p:nvPr/>
          </p:nvPicPr>
          <p:blipFill>
            <a:blip r:embed="rId52" cstate="print"/>
            <a:stretch>
              <a:fillRect/>
            </a:stretch>
          </p:blipFill>
          <p:spPr>
            <a:xfrm>
              <a:off x="3770185" y="4017073"/>
              <a:ext cx="204597" cy="114681"/>
            </a:xfrm>
            <a:prstGeom prst="rect">
              <a:avLst/>
            </a:prstGeom>
          </p:spPr>
        </p:pic>
        <p:sp>
          <p:nvSpPr>
            <p:cNvPr id="209" name="object 209"/>
            <p:cNvSpPr/>
            <p:nvPr/>
          </p:nvSpPr>
          <p:spPr>
            <a:xfrm>
              <a:off x="4114800" y="5164835"/>
              <a:ext cx="312420" cy="355600"/>
            </a:xfrm>
            <a:custGeom>
              <a:avLst/>
              <a:gdLst/>
              <a:ahLst/>
              <a:cxnLst/>
              <a:rect l="l" t="t" r="r" b="b"/>
              <a:pathLst>
                <a:path w="312420" h="355600">
                  <a:moveTo>
                    <a:pt x="312420" y="0"/>
                  </a:moveTo>
                  <a:lnTo>
                    <a:pt x="0" y="0"/>
                  </a:lnTo>
                  <a:lnTo>
                    <a:pt x="0" y="355091"/>
                  </a:lnTo>
                  <a:lnTo>
                    <a:pt x="312420" y="355091"/>
                  </a:lnTo>
                  <a:lnTo>
                    <a:pt x="312420" y="0"/>
                  </a:lnTo>
                  <a:close/>
                </a:path>
              </a:pathLst>
            </a:custGeom>
            <a:solidFill>
              <a:srgbClr val="FFFFFF"/>
            </a:solidFill>
          </p:spPr>
          <p:txBody>
            <a:bodyPr wrap="square" lIns="0" tIns="0" rIns="0" bIns="0" rtlCol="0"/>
            <a:lstStyle/>
            <a:p>
              <a:endParaRPr/>
            </a:p>
          </p:txBody>
        </p:sp>
        <p:sp>
          <p:nvSpPr>
            <p:cNvPr id="210" name="object 210"/>
            <p:cNvSpPr/>
            <p:nvPr/>
          </p:nvSpPr>
          <p:spPr>
            <a:xfrm>
              <a:off x="4114800" y="5164835"/>
              <a:ext cx="312420" cy="355600"/>
            </a:xfrm>
            <a:custGeom>
              <a:avLst/>
              <a:gdLst/>
              <a:ahLst/>
              <a:cxnLst/>
              <a:rect l="l" t="t" r="r" b="b"/>
              <a:pathLst>
                <a:path w="312420" h="355600">
                  <a:moveTo>
                    <a:pt x="0" y="355091"/>
                  </a:moveTo>
                  <a:lnTo>
                    <a:pt x="312420" y="355091"/>
                  </a:lnTo>
                  <a:lnTo>
                    <a:pt x="312420" y="0"/>
                  </a:lnTo>
                  <a:lnTo>
                    <a:pt x="0" y="0"/>
                  </a:lnTo>
                  <a:lnTo>
                    <a:pt x="0" y="355091"/>
                  </a:lnTo>
                  <a:close/>
                </a:path>
              </a:pathLst>
            </a:custGeom>
            <a:ln w="6350">
              <a:solidFill>
                <a:srgbClr val="A6A6A6"/>
              </a:solidFill>
            </a:ln>
          </p:spPr>
          <p:txBody>
            <a:bodyPr wrap="square" lIns="0" tIns="0" rIns="0" bIns="0" rtlCol="0"/>
            <a:lstStyle/>
            <a:p>
              <a:endParaRPr/>
            </a:p>
          </p:txBody>
        </p:sp>
        <p:sp>
          <p:nvSpPr>
            <p:cNvPr id="211" name="object 211"/>
            <p:cNvSpPr/>
            <p:nvPr/>
          </p:nvSpPr>
          <p:spPr>
            <a:xfrm>
              <a:off x="4145279" y="5187695"/>
              <a:ext cx="312420" cy="355600"/>
            </a:xfrm>
            <a:custGeom>
              <a:avLst/>
              <a:gdLst/>
              <a:ahLst/>
              <a:cxnLst/>
              <a:rect l="l" t="t" r="r" b="b"/>
              <a:pathLst>
                <a:path w="312420" h="355600">
                  <a:moveTo>
                    <a:pt x="312420" y="0"/>
                  </a:moveTo>
                  <a:lnTo>
                    <a:pt x="0" y="0"/>
                  </a:lnTo>
                  <a:lnTo>
                    <a:pt x="0" y="355091"/>
                  </a:lnTo>
                  <a:lnTo>
                    <a:pt x="312420" y="355091"/>
                  </a:lnTo>
                  <a:lnTo>
                    <a:pt x="312420" y="0"/>
                  </a:lnTo>
                  <a:close/>
                </a:path>
              </a:pathLst>
            </a:custGeom>
            <a:solidFill>
              <a:srgbClr val="FFFFFF"/>
            </a:solidFill>
          </p:spPr>
          <p:txBody>
            <a:bodyPr wrap="square" lIns="0" tIns="0" rIns="0" bIns="0" rtlCol="0"/>
            <a:lstStyle/>
            <a:p>
              <a:endParaRPr/>
            </a:p>
          </p:txBody>
        </p:sp>
        <p:sp>
          <p:nvSpPr>
            <p:cNvPr id="212" name="object 212"/>
            <p:cNvSpPr/>
            <p:nvPr/>
          </p:nvSpPr>
          <p:spPr>
            <a:xfrm>
              <a:off x="4145279" y="5187695"/>
              <a:ext cx="312420" cy="355600"/>
            </a:xfrm>
            <a:custGeom>
              <a:avLst/>
              <a:gdLst/>
              <a:ahLst/>
              <a:cxnLst/>
              <a:rect l="l" t="t" r="r" b="b"/>
              <a:pathLst>
                <a:path w="312420" h="355600">
                  <a:moveTo>
                    <a:pt x="0" y="355091"/>
                  </a:moveTo>
                  <a:lnTo>
                    <a:pt x="312420" y="355091"/>
                  </a:lnTo>
                  <a:lnTo>
                    <a:pt x="312420" y="0"/>
                  </a:lnTo>
                  <a:lnTo>
                    <a:pt x="0" y="0"/>
                  </a:lnTo>
                  <a:lnTo>
                    <a:pt x="0" y="355091"/>
                  </a:lnTo>
                  <a:close/>
                </a:path>
              </a:pathLst>
            </a:custGeom>
            <a:ln w="6350">
              <a:solidFill>
                <a:srgbClr val="A6A6A6"/>
              </a:solidFill>
            </a:ln>
          </p:spPr>
          <p:txBody>
            <a:bodyPr wrap="square" lIns="0" tIns="0" rIns="0" bIns="0" rtlCol="0"/>
            <a:lstStyle/>
            <a:p>
              <a:endParaRPr/>
            </a:p>
          </p:txBody>
        </p:sp>
        <p:sp>
          <p:nvSpPr>
            <p:cNvPr id="213" name="object 213"/>
            <p:cNvSpPr/>
            <p:nvPr/>
          </p:nvSpPr>
          <p:spPr>
            <a:xfrm>
              <a:off x="4168139" y="5212079"/>
              <a:ext cx="312420" cy="355600"/>
            </a:xfrm>
            <a:custGeom>
              <a:avLst/>
              <a:gdLst/>
              <a:ahLst/>
              <a:cxnLst/>
              <a:rect l="l" t="t" r="r" b="b"/>
              <a:pathLst>
                <a:path w="312420" h="355600">
                  <a:moveTo>
                    <a:pt x="312420" y="0"/>
                  </a:moveTo>
                  <a:lnTo>
                    <a:pt x="0" y="0"/>
                  </a:lnTo>
                  <a:lnTo>
                    <a:pt x="0" y="355092"/>
                  </a:lnTo>
                  <a:lnTo>
                    <a:pt x="312420" y="355092"/>
                  </a:lnTo>
                  <a:lnTo>
                    <a:pt x="312420" y="0"/>
                  </a:lnTo>
                  <a:close/>
                </a:path>
              </a:pathLst>
            </a:custGeom>
            <a:solidFill>
              <a:srgbClr val="FFFFFF"/>
            </a:solidFill>
          </p:spPr>
          <p:txBody>
            <a:bodyPr wrap="square" lIns="0" tIns="0" rIns="0" bIns="0" rtlCol="0"/>
            <a:lstStyle/>
            <a:p>
              <a:endParaRPr/>
            </a:p>
          </p:txBody>
        </p:sp>
        <p:sp>
          <p:nvSpPr>
            <p:cNvPr id="214" name="object 214"/>
            <p:cNvSpPr/>
            <p:nvPr/>
          </p:nvSpPr>
          <p:spPr>
            <a:xfrm>
              <a:off x="4168139" y="5212079"/>
              <a:ext cx="312420" cy="355600"/>
            </a:xfrm>
            <a:custGeom>
              <a:avLst/>
              <a:gdLst/>
              <a:ahLst/>
              <a:cxnLst/>
              <a:rect l="l" t="t" r="r" b="b"/>
              <a:pathLst>
                <a:path w="312420" h="355600">
                  <a:moveTo>
                    <a:pt x="0" y="355092"/>
                  </a:moveTo>
                  <a:lnTo>
                    <a:pt x="312420" y="355092"/>
                  </a:lnTo>
                  <a:lnTo>
                    <a:pt x="312420" y="0"/>
                  </a:lnTo>
                  <a:lnTo>
                    <a:pt x="0" y="0"/>
                  </a:lnTo>
                  <a:lnTo>
                    <a:pt x="0" y="355092"/>
                  </a:lnTo>
                  <a:close/>
                </a:path>
              </a:pathLst>
            </a:custGeom>
            <a:ln w="6350">
              <a:solidFill>
                <a:srgbClr val="A6A6A6"/>
              </a:solidFill>
            </a:ln>
          </p:spPr>
          <p:txBody>
            <a:bodyPr wrap="square" lIns="0" tIns="0" rIns="0" bIns="0" rtlCol="0"/>
            <a:lstStyle/>
            <a:p>
              <a:endParaRPr/>
            </a:p>
          </p:txBody>
        </p:sp>
        <p:pic>
          <p:nvPicPr>
            <p:cNvPr id="215" name="object 215"/>
            <p:cNvPicPr/>
            <p:nvPr/>
          </p:nvPicPr>
          <p:blipFill>
            <a:blip r:embed="rId51" cstate="print"/>
            <a:stretch>
              <a:fillRect/>
            </a:stretch>
          </p:blipFill>
          <p:spPr>
            <a:xfrm>
              <a:off x="4210811" y="5279135"/>
              <a:ext cx="195072" cy="146303"/>
            </a:xfrm>
            <a:prstGeom prst="rect">
              <a:avLst/>
            </a:prstGeom>
          </p:spPr>
        </p:pic>
      </p:grpSp>
      <p:sp>
        <p:nvSpPr>
          <p:cNvPr id="216" name="object 216"/>
          <p:cNvSpPr txBox="1"/>
          <p:nvPr/>
        </p:nvSpPr>
        <p:spPr>
          <a:xfrm>
            <a:off x="2328468" y="2980437"/>
            <a:ext cx="886460" cy="729615"/>
          </a:xfrm>
          <a:prstGeom prst="rect">
            <a:avLst/>
          </a:prstGeom>
        </p:spPr>
        <p:txBody>
          <a:bodyPr vert="horz" wrap="square" lIns="0" tIns="12065" rIns="0" bIns="0" rtlCol="0">
            <a:spAutoFit/>
          </a:bodyPr>
          <a:lstStyle/>
          <a:p>
            <a:pPr marL="254635">
              <a:spcBef>
                <a:spcPts val="95"/>
              </a:spcBef>
            </a:pPr>
            <a:r>
              <a:rPr sz="700" spc="-10" dirty="0">
                <a:latin typeface="メイリオ"/>
                <a:cs typeface="メイリオ"/>
              </a:rPr>
              <a:t>①事前に支</a:t>
            </a:r>
            <a:r>
              <a:rPr sz="700" spc="-50" dirty="0">
                <a:latin typeface="メイリオ"/>
                <a:cs typeface="メイリオ"/>
              </a:rPr>
              <a:t>払</a:t>
            </a:r>
            <a:endParaRPr sz="700">
              <a:latin typeface="メイリオ"/>
              <a:cs typeface="メイリオ"/>
            </a:endParaRPr>
          </a:p>
          <a:p>
            <a:pPr marL="254635" marR="132080">
              <a:spcBef>
                <a:spcPts val="15"/>
              </a:spcBef>
            </a:pPr>
            <a:r>
              <a:rPr sz="600" spc="-10" dirty="0">
                <a:latin typeface="メイリオ"/>
                <a:cs typeface="メイリオ"/>
              </a:rPr>
              <a:t>(サービスに</a:t>
            </a:r>
            <a:r>
              <a:rPr sz="600" spc="500" dirty="0">
                <a:latin typeface="メイリオ"/>
                <a:cs typeface="メイリオ"/>
              </a:rPr>
              <a:t> </a:t>
            </a:r>
            <a:r>
              <a:rPr sz="600" spc="-15" dirty="0">
                <a:latin typeface="メイリオ"/>
                <a:cs typeface="メイリオ"/>
              </a:rPr>
              <a:t>よっては事後)</a:t>
            </a:r>
            <a:endParaRPr sz="600">
              <a:latin typeface="メイリオ"/>
              <a:cs typeface="メイリオ"/>
            </a:endParaRPr>
          </a:p>
          <a:p>
            <a:pPr marL="254000">
              <a:spcBef>
                <a:spcPts val="380"/>
              </a:spcBef>
            </a:pPr>
            <a:r>
              <a:rPr sz="700" spc="-20" dirty="0">
                <a:latin typeface="メイリオ"/>
                <a:cs typeface="メイリオ"/>
              </a:rPr>
              <a:t>②サービス利</a:t>
            </a:r>
            <a:r>
              <a:rPr sz="700" spc="-50" dirty="0">
                <a:latin typeface="メイリオ"/>
                <a:cs typeface="メイリオ"/>
              </a:rPr>
              <a:t>用</a:t>
            </a:r>
            <a:endParaRPr sz="700">
              <a:latin typeface="メイリオ"/>
              <a:cs typeface="メイリオ"/>
            </a:endParaRPr>
          </a:p>
          <a:p>
            <a:pPr marL="12700" marR="158115">
              <a:lnSpc>
                <a:spcPct val="102899"/>
              </a:lnSpc>
              <a:spcBef>
                <a:spcPts val="305"/>
              </a:spcBef>
            </a:pPr>
            <a:r>
              <a:rPr sz="700" i="1" spc="-10" dirty="0">
                <a:solidFill>
                  <a:srgbClr val="A78213"/>
                </a:solidFill>
                <a:latin typeface="メイリオ"/>
                <a:cs typeface="メイリオ"/>
              </a:rPr>
              <a:t>サブスクリプシ</a:t>
            </a:r>
            <a:r>
              <a:rPr sz="700" i="1" spc="-50" dirty="0">
                <a:solidFill>
                  <a:srgbClr val="A78213"/>
                </a:solidFill>
                <a:latin typeface="メイリオ"/>
                <a:cs typeface="メイリオ"/>
              </a:rPr>
              <a:t>ョ</a:t>
            </a:r>
            <a:r>
              <a:rPr sz="700" i="1" spc="-10" dirty="0">
                <a:solidFill>
                  <a:srgbClr val="A78213"/>
                </a:solidFill>
                <a:latin typeface="メイリオ"/>
                <a:cs typeface="メイリオ"/>
              </a:rPr>
              <a:t>ンなどの固定契</a:t>
            </a:r>
            <a:r>
              <a:rPr sz="700" i="1" spc="-50" dirty="0">
                <a:solidFill>
                  <a:srgbClr val="A78213"/>
                </a:solidFill>
                <a:latin typeface="メイリオ"/>
                <a:cs typeface="メイリオ"/>
              </a:rPr>
              <a:t>約</a:t>
            </a:r>
            <a:endParaRPr sz="700">
              <a:latin typeface="メイリオ"/>
              <a:cs typeface="メイリオ"/>
            </a:endParaRPr>
          </a:p>
        </p:txBody>
      </p:sp>
      <p:sp>
        <p:nvSpPr>
          <p:cNvPr id="217" name="object 217"/>
          <p:cNvSpPr txBox="1"/>
          <p:nvPr/>
        </p:nvSpPr>
        <p:spPr>
          <a:xfrm>
            <a:off x="3987546" y="3002407"/>
            <a:ext cx="99821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③別の決済手段で支払</a:t>
            </a:r>
            <a:r>
              <a:rPr sz="700" spc="-50" dirty="0">
                <a:latin typeface="メイリオ"/>
                <a:cs typeface="メイリオ"/>
              </a:rPr>
              <a:t>い</a:t>
            </a:r>
            <a:endParaRPr sz="700">
              <a:latin typeface="メイリオ"/>
              <a:cs typeface="メイリオ"/>
            </a:endParaRPr>
          </a:p>
        </p:txBody>
      </p:sp>
      <p:sp>
        <p:nvSpPr>
          <p:cNvPr id="218" name="object 218"/>
          <p:cNvSpPr txBox="1"/>
          <p:nvPr/>
        </p:nvSpPr>
        <p:spPr>
          <a:xfrm>
            <a:off x="5394706" y="2992882"/>
            <a:ext cx="64452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④利用料の決</a:t>
            </a:r>
            <a:r>
              <a:rPr sz="700" spc="-50" dirty="0">
                <a:latin typeface="メイリオ"/>
                <a:cs typeface="メイリオ"/>
              </a:rPr>
              <a:t>済</a:t>
            </a:r>
            <a:endParaRPr sz="700">
              <a:latin typeface="メイリオ"/>
              <a:cs typeface="メイリオ"/>
            </a:endParaRPr>
          </a:p>
        </p:txBody>
      </p:sp>
      <p:pic>
        <p:nvPicPr>
          <p:cNvPr id="219" name="object 219"/>
          <p:cNvPicPr/>
          <p:nvPr/>
        </p:nvPicPr>
        <p:blipFill>
          <a:blip r:embed="rId53" cstate="print"/>
          <a:stretch>
            <a:fillRect/>
          </a:stretch>
        </p:blipFill>
        <p:spPr>
          <a:xfrm>
            <a:off x="3916679" y="501395"/>
            <a:ext cx="182880" cy="210312"/>
          </a:xfrm>
          <a:prstGeom prst="rect">
            <a:avLst/>
          </a:prstGeom>
        </p:spPr>
      </p:pic>
      <p:sp>
        <p:nvSpPr>
          <p:cNvPr id="220" name="object 220"/>
          <p:cNvSpPr txBox="1"/>
          <p:nvPr/>
        </p:nvSpPr>
        <p:spPr>
          <a:xfrm>
            <a:off x="3905504" y="475615"/>
            <a:ext cx="205740" cy="228909"/>
          </a:xfrm>
          <a:prstGeom prst="rect">
            <a:avLst/>
          </a:prstGeom>
        </p:spPr>
        <p:txBody>
          <a:bodyPr vert="horz" wrap="square" lIns="0" tIns="13335" rIns="0" bIns="0" rtlCol="0">
            <a:spAutoFit/>
          </a:bodyPr>
          <a:lstStyle/>
          <a:p>
            <a:pPr marL="12700">
              <a:spcBef>
                <a:spcPts val="105"/>
              </a:spcBef>
            </a:pPr>
            <a:r>
              <a:rPr sz="1400" i="1" spc="-25" dirty="0">
                <a:solidFill>
                  <a:srgbClr val="FFFFFF"/>
                </a:solidFill>
                <a:latin typeface="Calibri"/>
                <a:cs typeface="Calibri"/>
              </a:rPr>
              <a:t>10</a:t>
            </a:r>
            <a:endParaRPr sz="14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38984" y="6492875"/>
            <a:ext cx="553016" cy="365125"/>
          </a:xfrm>
        </p:spPr>
        <p:txBody>
          <a:bodyPr/>
          <a:lstStyle/>
          <a:p>
            <a:fld id="{6F8D1931-CE7A-4631-A2FD-F09270C7E571}" type="slidenum">
              <a:rPr kumimoji="1" lang="ja-JP" altLang="en-US" sz="1600" b="1" smtClean="0">
                <a:solidFill>
                  <a:schemeClr val="tx1"/>
                </a:solidFill>
              </a:rPr>
              <a:t>12</a:t>
            </a:fld>
            <a:endParaRPr kumimoji="1" lang="ja-JP" altLang="en-US" sz="1600" b="1" dirty="0">
              <a:solidFill>
                <a:schemeClr val="tx1"/>
              </a:solidFill>
            </a:endParaRP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07349"/>
            <a:ext cx="5832474" cy="3283830"/>
          </a:xfrm>
          <a:prstGeom prst="rect">
            <a:avLst/>
          </a:prstGeom>
        </p:spPr>
      </p:pic>
      <p:pic>
        <p:nvPicPr>
          <p:cNvPr id="14" name="図 13"/>
          <p:cNvPicPr>
            <a:picLocks noChangeAspect="1"/>
          </p:cNvPicPr>
          <p:nvPr/>
        </p:nvPicPr>
        <p:blipFill>
          <a:blip r:embed="rId3"/>
          <a:stretch>
            <a:fillRect/>
          </a:stretch>
        </p:blipFill>
        <p:spPr>
          <a:xfrm>
            <a:off x="450250" y="3542640"/>
            <a:ext cx="4787565" cy="3315360"/>
          </a:xfrm>
          <a:prstGeom prst="rect">
            <a:avLst/>
          </a:prstGeom>
        </p:spPr>
      </p:pic>
      <p:sp>
        <p:nvSpPr>
          <p:cNvPr id="15" name="正方形/長方形 14"/>
          <p:cNvSpPr/>
          <p:nvPr/>
        </p:nvSpPr>
        <p:spPr>
          <a:xfrm>
            <a:off x="1327841" y="6334780"/>
            <a:ext cx="5244975" cy="523220"/>
          </a:xfrm>
          <a:prstGeom prst="rect">
            <a:avLst/>
          </a:prstGeom>
        </p:spPr>
        <p:txBody>
          <a:bodyPr wrap="square">
            <a:spAutoFit/>
          </a:bodyPr>
          <a:lstStyle/>
          <a:p>
            <a:pPr algn="ctr"/>
            <a:r>
              <a:rPr lang="en-US" altLang="ja-JP" sz="1400" dirty="0" err="1">
                <a:latin typeface="Meiryo UI" panose="020B0604030504040204" pitchFamily="50" charset="-128"/>
                <a:ea typeface="Meiryo UI" panose="020B0604030504040204" pitchFamily="50" charset="-128"/>
              </a:rPr>
              <a:t>ASUSTek</a:t>
            </a:r>
            <a:r>
              <a:rPr lang="ja-JP" altLang="en-US" sz="1400" dirty="0">
                <a:latin typeface="Meiryo UI" panose="020B0604030504040204" pitchFamily="50" charset="-128"/>
                <a:ea typeface="Meiryo UI" panose="020B0604030504040204" pitchFamily="50" charset="-128"/>
              </a:rPr>
              <a:t>社製 </a:t>
            </a:r>
            <a:r>
              <a:rPr lang="en-US" altLang="ja-JP" sz="1400" dirty="0">
                <a:latin typeface="Meiryo UI" panose="020B0604030504040204" pitchFamily="50" charset="-128"/>
                <a:ea typeface="Meiryo UI" panose="020B0604030504040204" pitchFamily="50" charset="-128"/>
              </a:rPr>
              <a:t>NVIDIA GeForce GTX650 </a:t>
            </a:r>
          </a:p>
          <a:p>
            <a:pPr algn="ctr"/>
            <a:r>
              <a:rPr lang="en-US" altLang="ja-JP" sz="1400" dirty="0">
                <a:latin typeface="Meiryo UI" panose="020B0604030504040204" pitchFamily="50" charset="-128"/>
                <a:ea typeface="Meiryo UI" panose="020B0604030504040204" pitchFamily="50" charset="-128"/>
              </a:rPr>
              <a:t>GPU</a:t>
            </a:r>
            <a:r>
              <a:rPr lang="ja-JP" altLang="en-US" sz="1400" dirty="0">
                <a:latin typeface="Meiryo UI" panose="020B0604030504040204" pitchFamily="50" charset="-128"/>
                <a:ea typeface="Meiryo UI" panose="020B0604030504040204" pitchFamily="50" charset="-128"/>
              </a:rPr>
              <a:t>搭載ビデオカード</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オーバークロックモデル</a:t>
            </a:r>
            <a:r>
              <a:rPr lang="en-US" altLang="ja-JP" sz="1400" dirty="0">
                <a:latin typeface="Meiryo UI" panose="020B0604030504040204" pitchFamily="50" charset="-128"/>
                <a:ea typeface="Meiryo UI" panose="020B0604030504040204" pitchFamily="50" charset="-128"/>
              </a:rPr>
              <a:t>) GTX650-E-1GD5 </a:t>
            </a:r>
            <a:endParaRPr lang="ja-JP" altLang="en-US" sz="1400" dirty="0">
              <a:latin typeface="Meiryo UI" panose="020B0604030504040204" pitchFamily="50" charset="-128"/>
              <a:ea typeface="Meiryo UI" panose="020B0604030504040204" pitchFamily="50" charset="-128"/>
            </a:endParaRPr>
          </a:p>
        </p:txBody>
      </p:sp>
      <p:pic>
        <p:nvPicPr>
          <p:cNvPr id="20" name="Picture 4" descr="graphicc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4420" y="4198955"/>
            <a:ext cx="4099912" cy="265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71" y="663850"/>
            <a:ext cx="4061837" cy="3046377"/>
          </a:xfrm>
          <a:prstGeom prst="rect">
            <a:avLst/>
          </a:prstGeom>
        </p:spPr>
      </p:pic>
      <p:sp>
        <p:nvSpPr>
          <p:cNvPr id="16" name="テキスト ボックス 15">
            <a:extLst>
              <a:ext uri="{FF2B5EF4-FFF2-40B4-BE49-F238E27FC236}">
                <a16:creationId xmlns:a16="http://schemas.microsoft.com/office/drawing/2014/main" id="{B56812EF-994D-4999-B129-D2F7B4774E3F}"/>
              </a:ext>
            </a:extLst>
          </p:cNvPr>
          <p:cNvSpPr txBox="1"/>
          <p:nvPr/>
        </p:nvSpPr>
        <p:spPr>
          <a:xfrm>
            <a:off x="0" y="130108"/>
            <a:ext cx="12192000" cy="523220"/>
          </a:xfrm>
          <a:prstGeom prst="rect">
            <a:avLst/>
          </a:prstGeom>
          <a:noFill/>
        </p:spPr>
        <p:txBody>
          <a:bodyPr wrap="square" rtlCol="0">
            <a:spAutoFit/>
          </a:bodyPr>
          <a:lstStyle/>
          <a:p>
            <a:pPr algn="ctr"/>
            <a:r>
              <a:rPr kumimoji="1" lang="ja-JP" altLang="en-US" sz="2800" dirty="0">
                <a:latin typeface="Yet R" panose="02030504000101010101" pitchFamily="18" charset="-127"/>
                <a:ea typeface="Yet R" panose="02030504000101010101" pitchFamily="18" charset="-127"/>
              </a:rPr>
              <a:t>前回の</a:t>
            </a:r>
            <a:r>
              <a:rPr kumimoji="1" lang="en-US" altLang="ja-JP" sz="2800" dirty="0">
                <a:latin typeface="Yet R" panose="02030504000101010101" pitchFamily="18" charset="-127"/>
                <a:ea typeface="Yet R" panose="02030504000101010101" pitchFamily="18" charset="-127"/>
              </a:rPr>
              <a:t>Work-X</a:t>
            </a:r>
            <a:r>
              <a:rPr kumimoji="1" lang="ja-JP" altLang="en-US" sz="2800" dirty="0">
                <a:latin typeface="Yet R" panose="02030504000101010101" pitchFamily="18" charset="-127"/>
                <a:ea typeface="Yet R" panose="02030504000101010101" pitchFamily="18" charset="-127"/>
              </a:rPr>
              <a:t>戦略研勉強会で説明した</a:t>
            </a:r>
            <a:r>
              <a:rPr kumimoji="1" lang="en-US" altLang="ja-JP" sz="2800" dirty="0">
                <a:latin typeface="Yet R" panose="02030504000101010101" pitchFamily="18" charset="-127"/>
                <a:ea typeface="Yet R" panose="02030504000101010101" pitchFamily="18" charset="-127"/>
              </a:rPr>
              <a:t>GPU</a:t>
            </a:r>
            <a:r>
              <a:rPr kumimoji="1" lang="ja-JP" altLang="en-US" sz="2800" dirty="0">
                <a:latin typeface="Yet R" panose="02030504000101010101" pitchFamily="18" charset="-127"/>
                <a:ea typeface="Yet R" panose="02030504000101010101" pitchFamily="18" charset="-127"/>
              </a:rPr>
              <a:t>とマイニング（計算競争）</a:t>
            </a:r>
          </a:p>
        </p:txBody>
      </p:sp>
    </p:spTree>
    <p:extLst>
      <p:ext uri="{BB962C8B-B14F-4D97-AF65-F5344CB8AC3E}">
        <p14:creationId xmlns:p14="http://schemas.microsoft.com/office/powerpoint/2010/main" val="199588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p:nvPr/>
        </p:nvSpPr>
        <p:spPr>
          <a:xfrm>
            <a:off x="6505447" y="4129862"/>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grpSp>
        <p:nvGrpSpPr>
          <p:cNvPr id="4" name="object 4"/>
          <p:cNvGrpSpPr/>
          <p:nvPr/>
        </p:nvGrpSpPr>
        <p:grpSpPr>
          <a:xfrm>
            <a:off x="6740526" y="2156460"/>
            <a:ext cx="2958465" cy="500380"/>
            <a:chOff x="5216525" y="2156460"/>
            <a:chExt cx="2958465" cy="500380"/>
          </a:xfrm>
        </p:grpSpPr>
        <p:sp>
          <p:nvSpPr>
            <p:cNvPr id="5" name="object 5"/>
            <p:cNvSpPr/>
            <p:nvPr/>
          </p:nvSpPr>
          <p:spPr>
            <a:xfrm>
              <a:off x="5219700" y="2292096"/>
              <a:ext cx="2952115" cy="361315"/>
            </a:xfrm>
            <a:custGeom>
              <a:avLst/>
              <a:gdLst/>
              <a:ahLst/>
              <a:cxnLst/>
              <a:rect l="l" t="t" r="r" b="b"/>
              <a:pathLst>
                <a:path w="2952115" h="361314">
                  <a:moveTo>
                    <a:pt x="0" y="361188"/>
                  </a:moveTo>
                  <a:lnTo>
                    <a:pt x="2951988" y="361188"/>
                  </a:lnTo>
                  <a:lnTo>
                    <a:pt x="2951988" y="0"/>
                  </a:lnTo>
                  <a:lnTo>
                    <a:pt x="0" y="0"/>
                  </a:lnTo>
                  <a:lnTo>
                    <a:pt x="0" y="361188"/>
                  </a:lnTo>
                  <a:close/>
                </a:path>
              </a:pathLst>
            </a:custGeom>
            <a:ln w="6350">
              <a:solidFill>
                <a:srgbClr val="A6A6A6"/>
              </a:solidFill>
            </a:ln>
          </p:spPr>
          <p:txBody>
            <a:bodyPr wrap="square" lIns="0" tIns="0" rIns="0" bIns="0" rtlCol="0"/>
            <a:lstStyle/>
            <a:p>
              <a:endParaRPr/>
            </a:p>
          </p:txBody>
        </p:sp>
        <p:sp>
          <p:nvSpPr>
            <p:cNvPr id="6" name="object 6"/>
            <p:cNvSpPr/>
            <p:nvPr/>
          </p:nvSpPr>
          <p:spPr>
            <a:xfrm>
              <a:off x="5943600" y="2156460"/>
              <a:ext cx="824865" cy="338455"/>
            </a:xfrm>
            <a:custGeom>
              <a:avLst/>
              <a:gdLst/>
              <a:ahLst/>
              <a:cxnLst/>
              <a:rect l="l" t="t" r="r" b="b"/>
              <a:pathLst>
                <a:path w="824865" h="338455">
                  <a:moveTo>
                    <a:pt x="824483" y="0"/>
                  </a:moveTo>
                  <a:lnTo>
                    <a:pt x="0" y="0"/>
                  </a:lnTo>
                  <a:lnTo>
                    <a:pt x="0" y="338327"/>
                  </a:lnTo>
                  <a:lnTo>
                    <a:pt x="824483" y="338327"/>
                  </a:lnTo>
                  <a:lnTo>
                    <a:pt x="824483" y="0"/>
                  </a:lnTo>
                  <a:close/>
                </a:path>
              </a:pathLst>
            </a:custGeom>
            <a:solidFill>
              <a:srgbClr val="FFFFFF"/>
            </a:solidFill>
          </p:spPr>
          <p:txBody>
            <a:bodyPr wrap="square" lIns="0" tIns="0" rIns="0" bIns="0" rtlCol="0"/>
            <a:lstStyle/>
            <a:p>
              <a:endParaRPr/>
            </a:p>
          </p:txBody>
        </p:sp>
      </p:grpSp>
      <p:sp>
        <p:nvSpPr>
          <p:cNvPr id="7" name="object 7"/>
          <p:cNvSpPr txBox="1"/>
          <p:nvPr/>
        </p:nvSpPr>
        <p:spPr>
          <a:xfrm>
            <a:off x="7547610" y="2174239"/>
            <a:ext cx="638175" cy="136576"/>
          </a:xfrm>
          <a:prstGeom prst="rect">
            <a:avLst/>
          </a:prstGeom>
        </p:spPr>
        <p:txBody>
          <a:bodyPr vert="horz" wrap="square" lIns="0" tIns="13335" rIns="0" bIns="0" rtlCol="0">
            <a:spAutoFit/>
          </a:bodyPr>
          <a:lstStyle/>
          <a:p>
            <a:pPr marL="12700">
              <a:spcBef>
                <a:spcPts val="105"/>
              </a:spcBef>
            </a:pPr>
            <a:r>
              <a:rPr sz="800" spc="70" dirty="0">
                <a:latin typeface="メイリオ"/>
                <a:cs typeface="メイリオ"/>
              </a:rPr>
              <a:t>①自動審査</a:t>
            </a:r>
            <a:r>
              <a:rPr sz="800" spc="-340" dirty="0">
                <a:latin typeface="メイリオ"/>
                <a:cs typeface="メイリオ"/>
              </a:rPr>
              <a:t>・</a:t>
            </a:r>
            <a:endParaRPr sz="800">
              <a:latin typeface="メイリオ"/>
              <a:cs typeface="メイリオ"/>
            </a:endParaRPr>
          </a:p>
        </p:txBody>
      </p:sp>
      <p:sp>
        <p:nvSpPr>
          <p:cNvPr id="8" name="object 8"/>
          <p:cNvSpPr txBox="1"/>
          <p:nvPr/>
        </p:nvSpPr>
        <p:spPr>
          <a:xfrm>
            <a:off x="7649717" y="2296160"/>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融資枠設定</a:t>
            </a:r>
            <a:endParaRPr sz="800">
              <a:latin typeface="メイリオ"/>
              <a:cs typeface="メイリオ"/>
            </a:endParaRPr>
          </a:p>
        </p:txBody>
      </p:sp>
      <p:sp>
        <p:nvSpPr>
          <p:cNvPr id="9" name="object 9"/>
          <p:cNvSpPr txBox="1"/>
          <p:nvPr/>
        </p:nvSpPr>
        <p:spPr>
          <a:xfrm>
            <a:off x="7255509" y="2761614"/>
            <a:ext cx="556260" cy="227626"/>
          </a:xfrm>
          <a:prstGeom prst="rect">
            <a:avLst/>
          </a:prstGeom>
        </p:spPr>
        <p:txBody>
          <a:bodyPr vert="horz" wrap="square" lIns="0" tIns="12065" rIns="0" bIns="0" rtlCol="0">
            <a:spAutoFit/>
          </a:bodyPr>
          <a:lstStyle/>
          <a:p>
            <a:pPr marL="56515">
              <a:spcBef>
                <a:spcPts val="95"/>
              </a:spcBef>
            </a:pPr>
            <a:r>
              <a:rPr sz="700" i="1" spc="-10" dirty="0">
                <a:solidFill>
                  <a:srgbClr val="C00000"/>
                </a:solidFill>
                <a:latin typeface="メイリオ"/>
                <a:cs typeface="メイリオ"/>
              </a:rPr>
              <a:t>自動で審</a:t>
            </a:r>
            <a:r>
              <a:rPr sz="700" i="1" spc="-50" dirty="0">
                <a:solidFill>
                  <a:srgbClr val="C00000"/>
                </a:solidFill>
                <a:latin typeface="メイリオ"/>
                <a:cs typeface="メイリオ"/>
              </a:rPr>
              <a:t>査</a:t>
            </a:r>
            <a:endParaRPr sz="700">
              <a:latin typeface="メイリオ"/>
              <a:cs typeface="メイリオ"/>
            </a:endParaRPr>
          </a:p>
          <a:p>
            <a:pPr marL="12700"/>
            <a:r>
              <a:rPr sz="700" i="1" spc="-10" dirty="0">
                <a:solidFill>
                  <a:srgbClr val="C00000"/>
                </a:solidFill>
                <a:latin typeface="メイリオ"/>
                <a:cs typeface="メイリオ"/>
              </a:rPr>
              <a:t>・融資枠設</a:t>
            </a:r>
            <a:r>
              <a:rPr sz="700" i="1" spc="-50" dirty="0">
                <a:solidFill>
                  <a:srgbClr val="C00000"/>
                </a:solidFill>
                <a:latin typeface="メイリオ"/>
                <a:cs typeface="メイリオ"/>
              </a:rPr>
              <a:t>定</a:t>
            </a:r>
            <a:endParaRPr sz="700">
              <a:latin typeface="メイリオ"/>
              <a:cs typeface="メイリオ"/>
            </a:endParaRPr>
          </a:p>
        </p:txBody>
      </p:sp>
      <p:sp>
        <p:nvSpPr>
          <p:cNvPr id="10" name="object 10"/>
          <p:cNvSpPr txBox="1"/>
          <p:nvPr/>
        </p:nvSpPr>
        <p:spPr>
          <a:xfrm>
            <a:off x="7068058" y="2739898"/>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grpSp>
        <p:nvGrpSpPr>
          <p:cNvPr id="11" name="object 11"/>
          <p:cNvGrpSpPr/>
          <p:nvPr/>
        </p:nvGrpSpPr>
        <p:grpSpPr>
          <a:xfrm>
            <a:off x="6618733" y="2380489"/>
            <a:ext cx="3080385" cy="3027045"/>
            <a:chOff x="5094732" y="2380488"/>
            <a:chExt cx="3080385" cy="3027045"/>
          </a:xfrm>
        </p:grpSpPr>
        <p:pic>
          <p:nvPicPr>
            <p:cNvPr id="12" name="object 12"/>
            <p:cNvPicPr/>
            <p:nvPr/>
          </p:nvPicPr>
          <p:blipFill>
            <a:blip r:embed="rId2" cstate="print"/>
            <a:stretch>
              <a:fillRect/>
            </a:stretch>
          </p:blipFill>
          <p:spPr>
            <a:xfrm>
              <a:off x="5122164" y="2380488"/>
              <a:ext cx="196596" cy="196596"/>
            </a:xfrm>
            <a:prstGeom prst="rect">
              <a:avLst/>
            </a:prstGeom>
          </p:spPr>
        </p:pic>
        <p:sp>
          <p:nvSpPr>
            <p:cNvPr id="13" name="object 13"/>
            <p:cNvSpPr/>
            <p:nvPr/>
          </p:nvSpPr>
          <p:spPr>
            <a:xfrm>
              <a:off x="5219700" y="3674363"/>
              <a:ext cx="2952115" cy="361315"/>
            </a:xfrm>
            <a:custGeom>
              <a:avLst/>
              <a:gdLst/>
              <a:ahLst/>
              <a:cxnLst/>
              <a:rect l="l" t="t" r="r" b="b"/>
              <a:pathLst>
                <a:path w="2952115" h="361314">
                  <a:moveTo>
                    <a:pt x="0" y="361188"/>
                  </a:moveTo>
                  <a:lnTo>
                    <a:pt x="2951988" y="361188"/>
                  </a:lnTo>
                  <a:lnTo>
                    <a:pt x="2951988" y="0"/>
                  </a:lnTo>
                  <a:lnTo>
                    <a:pt x="0" y="0"/>
                  </a:lnTo>
                  <a:lnTo>
                    <a:pt x="0" y="361188"/>
                  </a:lnTo>
                  <a:close/>
                </a:path>
              </a:pathLst>
            </a:custGeom>
            <a:ln w="6350">
              <a:solidFill>
                <a:srgbClr val="A6A6A6"/>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5943600" y="3770376"/>
              <a:ext cx="1863852" cy="193548"/>
            </a:xfrm>
            <a:prstGeom prst="rect">
              <a:avLst/>
            </a:prstGeom>
          </p:spPr>
        </p:pic>
        <p:pic>
          <p:nvPicPr>
            <p:cNvPr id="15" name="object 15"/>
            <p:cNvPicPr/>
            <p:nvPr/>
          </p:nvPicPr>
          <p:blipFill>
            <a:blip r:embed="rId4" cstate="print"/>
            <a:stretch>
              <a:fillRect/>
            </a:stretch>
          </p:blipFill>
          <p:spPr>
            <a:xfrm>
              <a:off x="5094732" y="3749040"/>
              <a:ext cx="249936" cy="166116"/>
            </a:xfrm>
            <a:prstGeom prst="rect">
              <a:avLst/>
            </a:prstGeom>
          </p:spPr>
        </p:pic>
        <p:sp>
          <p:nvSpPr>
            <p:cNvPr id="16" name="object 16"/>
            <p:cNvSpPr/>
            <p:nvPr/>
          </p:nvSpPr>
          <p:spPr>
            <a:xfrm>
              <a:off x="5219700" y="5042916"/>
              <a:ext cx="2952115" cy="361315"/>
            </a:xfrm>
            <a:custGeom>
              <a:avLst/>
              <a:gdLst/>
              <a:ahLst/>
              <a:cxnLst/>
              <a:rect l="l" t="t" r="r" b="b"/>
              <a:pathLst>
                <a:path w="2952115" h="361314">
                  <a:moveTo>
                    <a:pt x="0" y="361188"/>
                  </a:moveTo>
                  <a:lnTo>
                    <a:pt x="2951988" y="361188"/>
                  </a:lnTo>
                  <a:lnTo>
                    <a:pt x="2951988" y="0"/>
                  </a:lnTo>
                  <a:lnTo>
                    <a:pt x="0" y="0"/>
                  </a:lnTo>
                  <a:lnTo>
                    <a:pt x="0" y="361188"/>
                  </a:lnTo>
                  <a:close/>
                </a:path>
              </a:pathLst>
            </a:custGeom>
            <a:ln w="6350">
              <a:solidFill>
                <a:srgbClr val="A6A6A6"/>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6696007" y="5068823"/>
              <a:ext cx="285436" cy="303275"/>
            </a:xfrm>
            <a:prstGeom prst="rect">
              <a:avLst/>
            </a:prstGeom>
          </p:spPr>
        </p:pic>
        <p:pic>
          <p:nvPicPr>
            <p:cNvPr id="18" name="object 18"/>
            <p:cNvPicPr/>
            <p:nvPr/>
          </p:nvPicPr>
          <p:blipFill>
            <a:blip r:embed="rId6" cstate="print"/>
            <a:stretch>
              <a:fillRect/>
            </a:stretch>
          </p:blipFill>
          <p:spPr>
            <a:xfrm>
              <a:off x="5853539" y="5068823"/>
              <a:ext cx="323232" cy="303275"/>
            </a:xfrm>
            <a:prstGeom prst="rect">
              <a:avLst/>
            </a:prstGeom>
          </p:spPr>
        </p:pic>
        <p:pic>
          <p:nvPicPr>
            <p:cNvPr id="19" name="object 19"/>
            <p:cNvPicPr/>
            <p:nvPr/>
          </p:nvPicPr>
          <p:blipFill>
            <a:blip r:embed="rId7" cstate="print"/>
            <a:stretch>
              <a:fillRect/>
            </a:stretch>
          </p:blipFill>
          <p:spPr>
            <a:xfrm>
              <a:off x="7481316" y="5068823"/>
              <a:ext cx="316992" cy="316991"/>
            </a:xfrm>
            <a:prstGeom prst="rect">
              <a:avLst/>
            </a:prstGeom>
          </p:spPr>
        </p:pic>
        <p:sp>
          <p:nvSpPr>
            <p:cNvPr id="20" name="object 20"/>
            <p:cNvSpPr/>
            <p:nvPr/>
          </p:nvSpPr>
          <p:spPr>
            <a:xfrm>
              <a:off x="5978652" y="3968495"/>
              <a:ext cx="1714500" cy="1081405"/>
            </a:xfrm>
            <a:custGeom>
              <a:avLst/>
              <a:gdLst/>
              <a:ahLst/>
              <a:cxnLst/>
              <a:rect l="l" t="t" r="r" b="b"/>
              <a:pathLst>
                <a:path w="1714500" h="1081404">
                  <a:moveTo>
                    <a:pt x="76200" y="1002157"/>
                  </a:moveTo>
                  <a:lnTo>
                    <a:pt x="44450" y="1002157"/>
                  </a:lnTo>
                  <a:lnTo>
                    <a:pt x="44450" y="320040"/>
                  </a:lnTo>
                  <a:lnTo>
                    <a:pt x="31750" y="320040"/>
                  </a:lnTo>
                  <a:lnTo>
                    <a:pt x="31750" y="1002157"/>
                  </a:lnTo>
                  <a:lnTo>
                    <a:pt x="0" y="1002157"/>
                  </a:lnTo>
                  <a:lnTo>
                    <a:pt x="38100" y="1078357"/>
                  </a:lnTo>
                  <a:lnTo>
                    <a:pt x="69850" y="1014857"/>
                  </a:lnTo>
                  <a:lnTo>
                    <a:pt x="76200" y="1002157"/>
                  </a:lnTo>
                  <a:close/>
                </a:path>
                <a:path w="1714500" h="1081404">
                  <a:moveTo>
                    <a:pt x="905256" y="1001522"/>
                  </a:moveTo>
                  <a:lnTo>
                    <a:pt x="873506" y="1001522"/>
                  </a:lnTo>
                  <a:lnTo>
                    <a:pt x="873506" y="0"/>
                  </a:lnTo>
                  <a:lnTo>
                    <a:pt x="860806" y="0"/>
                  </a:lnTo>
                  <a:lnTo>
                    <a:pt x="860806" y="1001522"/>
                  </a:lnTo>
                  <a:lnTo>
                    <a:pt x="829056" y="1001522"/>
                  </a:lnTo>
                  <a:lnTo>
                    <a:pt x="867156" y="1077722"/>
                  </a:lnTo>
                  <a:lnTo>
                    <a:pt x="898906" y="1014222"/>
                  </a:lnTo>
                  <a:lnTo>
                    <a:pt x="905256" y="1001522"/>
                  </a:lnTo>
                  <a:close/>
                </a:path>
                <a:path w="1714500" h="1081404">
                  <a:moveTo>
                    <a:pt x="1714500" y="1004951"/>
                  </a:moveTo>
                  <a:lnTo>
                    <a:pt x="1682750" y="1004951"/>
                  </a:lnTo>
                  <a:lnTo>
                    <a:pt x="1682750" y="324612"/>
                  </a:lnTo>
                  <a:lnTo>
                    <a:pt x="1670050" y="324612"/>
                  </a:lnTo>
                  <a:lnTo>
                    <a:pt x="1670050" y="1004951"/>
                  </a:lnTo>
                  <a:lnTo>
                    <a:pt x="1638300" y="1004951"/>
                  </a:lnTo>
                  <a:lnTo>
                    <a:pt x="1676400" y="1081151"/>
                  </a:lnTo>
                  <a:lnTo>
                    <a:pt x="1708150" y="1017651"/>
                  </a:lnTo>
                  <a:lnTo>
                    <a:pt x="1714500" y="1004951"/>
                  </a:lnTo>
                  <a:close/>
                </a:path>
              </a:pathLst>
            </a:custGeom>
            <a:solidFill>
              <a:srgbClr val="A6A6A6"/>
            </a:solidFill>
          </p:spPr>
          <p:txBody>
            <a:bodyPr wrap="square" lIns="0" tIns="0" rIns="0" bIns="0" rtlCol="0"/>
            <a:lstStyle/>
            <a:p>
              <a:endParaRPr/>
            </a:p>
          </p:txBody>
        </p:sp>
      </p:grpSp>
      <p:sp>
        <p:nvSpPr>
          <p:cNvPr id="21" name="object 21"/>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ユースケース</a:t>
            </a:r>
          </a:p>
        </p:txBody>
      </p:sp>
      <p:sp>
        <p:nvSpPr>
          <p:cNvPr id="22" name="object 22"/>
          <p:cNvSpPr txBox="1"/>
          <p:nvPr/>
        </p:nvSpPr>
        <p:spPr>
          <a:xfrm>
            <a:off x="4187444" y="477139"/>
            <a:ext cx="3454400" cy="299720"/>
          </a:xfrm>
          <a:prstGeom prst="rect">
            <a:avLst/>
          </a:prstGeom>
        </p:spPr>
        <p:txBody>
          <a:bodyPr vert="horz" wrap="square" lIns="0" tIns="12700" rIns="0" bIns="0" rtlCol="0">
            <a:spAutoFit/>
          </a:bodyPr>
          <a:lstStyle/>
          <a:p>
            <a:pPr marL="12700">
              <a:spcBef>
                <a:spcPts val="100"/>
              </a:spcBef>
            </a:pPr>
            <a:r>
              <a:rPr b="1" spc="-5" dirty="0">
                <a:solidFill>
                  <a:srgbClr val="404040"/>
                </a:solidFill>
                <a:latin typeface="メイリオ"/>
                <a:cs typeface="メイリオ"/>
              </a:rPr>
              <a:t>デジタル通貨によるファイナンス</a:t>
            </a:r>
            <a:endParaRPr>
              <a:latin typeface="メイリオ"/>
              <a:cs typeface="メイリオ"/>
            </a:endParaRPr>
          </a:p>
        </p:txBody>
      </p:sp>
      <p:sp>
        <p:nvSpPr>
          <p:cNvPr id="23" name="object 23"/>
          <p:cNvSpPr txBox="1"/>
          <p:nvPr/>
        </p:nvSpPr>
        <p:spPr>
          <a:xfrm>
            <a:off x="10352658"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7</a:t>
            </a:r>
            <a:endParaRPr sz="1200">
              <a:latin typeface="Calibri"/>
              <a:cs typeface="Calibri"/>
            </a:endParaRPr>
          </a:p>
        </p:txBody>
      </p:sp>
      <p:grpSp>
        <p:nvGrpSpPr>
          <p:cNvPr id="24" name="object 24"/>
          <p:cNvGrpSpPr/>
          <p:nvPr/>
        </p:nvGrpSpPr>
        <p:grpSpPr>
          <a:xfrm>
            <a:off x="1964437" y="5779008"/>
            <a:ext cx="8156575" cy="638810"/>
            <a:chOff x="440436" y="5779008"/>
            <a:chExt cx="8156575" cy="638810"/>
          </a:xfrm>
        </p:grpSpPr>
        <p:pic>
          <p:nvPicPr>
            <p:cNvPr id="25" name="object 25"/>
            <p:cNvPicPr/>
            <p:nvPr/>
          </p:nvPicPr>
          <p:blipFill>
            <a:blip r:embed="rId8" cstate="print"/>
            <a:stretch>
              <a:fillRect/>
            </a:stretch>
          </p:blipFill>
          <p:spPr>
            <a:xfrm>
              <a:off x="704088" y="5791200"/>
              <a:ext cx="7892796" cy="626364"/>
            </a:xfrm>
            <a:prstGeom prst="rect">
              <a:avLst/>
            </a:prstGeom>
          </p:spPr>
        </p:pic>
        <p:sp>
          <p:nvSpPr>
            <p:cNvPr id="26" name="object 26"/>
            <p:cNvSpPr/>
            <p:nvPr/>
          </p:nvSpPr>
          <p:spPr>
            <a:xfrm>
              <a:off x="440436" y="5779008"/>
              <a:ext cx="463550" cy="638810"/>
            </a:xfrm>
            <a:custGeom>
              <a:avLst/>
              <a:gdLst/>
              <a:ahLst/>
              <a:cxnLst/>
              <a:rect l="l" t="t" r="r" b="b"/>
              <a:pathLst>
                <a:path w="463550" h="638810">
                  <a:moveTo>
                    <a:pt x="231648" y="0"/>
                  </a:moveTo>
                  <a:lnTo>
                    <a:pt x="190007" y="5144"/>
                  </a:lnTo>
                  <a:lnTo>
                    <a:pt x="150816" y="19975"/>
                  </a:lnTo>
                  <a:lnTo>
                    <a:pt x="114728" y="43592"/>
                  </a:lnTo>
                  <a:lnTo>
                    <a:pt x="82398" y="75092"/>
                  </a:lnTo>
                  <a:lnTo>
                    <a:pt x="54479" y="113573"/>
                  </a:lnTo>
                  <a:lnTo>
                    <a:pt x="31625" y="158134"/>
                  </a:lnTo>
                  <a:lnTo>
                    <a:pt x="14492" y="207873"/>
                  </a:lnTo>
                  <a:lnTo>
                    <a:pt x="3732" y="261888"/>
                  </a:lnTo>
                  <a:lnTo>
                    <a:pt x="0" y="319277"/>
                  </a:lnTo>
                  <a:lnTo>
                    <a:pt x="3732" y="376667"/>
                  </a:lnTo>
                  <a:lnTo>
                    <a:pt x="14492" y="430682"/>
                  </a:lnTo>
                  <a:lnTo>
                    <a:pt x="31625" y="480421"/>
                  </a:lnTo>
                  <a:lnTo>
                    <a:pt x="54479" y="524982"/>
                  </a:lnTo>
                  <a:lnTo>
                    <a:pt x="82398" y="563463"/>
                  </a:lnTo>
                  <a:lnTo>
                    <a:pt x="114728" y="594963"/>
                  </a:lnTo>
                  <a:lnTo>
                    <a:pt x="150816" y="618580"/>
                  </a:lnTo>
                  <a:lnTo>
                    <a:pt x="190007" y="633411"/>
                  </a:lnTo>
                  <a:lnTo>
                    <a:pt x="231648" y="638555"/>
                  </a:lnTo>
                  <a:lnTo>
                    <a:pt x="273288" y="633411"/>
                  </a:lnTo>
                  <a:lnTo>
                    <a:pt x="312479" y="618580"/>
                  </a:lnTo>
                  <a:lnTo>
                    <a:pt x="348567" y="594963"/>
                  </a:lnTo>
                  <a:lnTo>
                    <a:pt x="380897" y="563463"/>
                  </a:lnTo>
                  <a:lnTo>
                    <a:pt x="408816" y="524982"/>
                  </a:lnTo>
                  <a:lnTo>
                    <a:pt x="431670" y="480421"/>
                  </a:lnTo>
                  <a:lnTo>
                    <a:pt x="448803" y="430682"/>
                  </a:lnTo>
                  <a:lnTo>
                    <a:pt x="459563" y="376667"/>
                  </a:lnTo>
                  <a:lnTo>
                    <a:pt x="463295" y="319277"/>
                  </a:lnTo>
                  <a:lnTo>
                    <a:pt x="459563" y="261888"/>
                  </a:lnTo>
                  <a:lnTo>
                    <a:pt x="448803" y="207873"/>
                  </a:lnTo>
                  <a:lnTo>
                    <a:pt x="431670" y="158134"/>
                  </a:lnTo>
                  <a:lnTo>
                    <a:pt x="408816" y="113573"/>
                  </a:lnTo>
                  <a:lnTo>
                    <a:pt x="380897" y="75092"/>
                  </a:lnTo>
                  <a:lnTo>
                    <a:pt x="348567" y="43592"/>
                  </a:lnTo>
                  <a:lnTo>
                    <a:pt x="312479" y="19975"/>
                  </a:lnTo>
                  <a:lnTo>
                    <a:pt x="273288" y="5144"/>
                  </a:lnTo>
                  <a:lnTo>
                    <a:pt x="231648" y="0"/>
                  </a:lnTo>
                  <a:close/>
                </a:path>
              </a:pathLst>
            </a:custGeom>
            <a:solidFill>
              <a:srgbClr val="FFFFFF"/>
            </a:solidFill>
          </p:spPr>
          <p:txBody>
            <a:bodyPr wrap="square" lIns="0" tIns="0" rIns="0" bIns="0" rtlCol="0"/>
            <a:lstStyle/>
            <a:p>
              <a:endParaRPr/>
            </a:p>
          </p:txBody>
        </p:sp>
      </p:grpSp>
      <p:sp>
        <p:nvSpPr>
          <p:cNvPr id="27" name="object 27"/>
          <p:cNvSpPr txBox="1"/>
          <p:nvPr/>
        </p:nvSpPr>
        <p:spPr>
          <a:xfrm>
            <a:off x="1696923" y="5918403"/>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求められる</a:t>
            </a:r>
            <a:endParaRPr sz="1050">
              <a:latin typeface="メイリオ"/>
              <a:cs typeface="メイリオ"/>
            </a:endParaRPr>
          </a:p>
        </p:txBody>
      </p:sp>
      <p:sp>
        <p:nvSpPr>
          <p:cNvPr id="28" name="object 28"/>
          <p:cNvSpPr txBox="1"/>
          <p:nvPr/>
        </p:nvSpPr>
        <p:spPr>
          <a:xfrm>
            <a:off x="1696923" y="6081471"/>
            <a:ext cx="695960" cy="175048"/>
          </a:xfrm>
          <a:prstGeom prst="rect">
            <a:avLst/>
          </a:prstGeom>
        </p:spPr>
        <p:txBody>
          <a:bodyPr vert="horz" wrap="square" lIns="0" tIns="13335" rIns="0" bIns="0" rtlCol="0">
            <a:spAutoFit/>
          </a:bodyPr>
          <a:lstStyle/>
          <a:p>
            <a:pPr marL="12700">
              <a:spcBef>
                <a:spcPts val="105"/>
              </a:spcBef>
            </a:pPr>
            <a:r>
              <a:rPr sz="1050" b="1" i="1" spc="-10" dirty="0">
                <a:latin typeface="メイリオ"/>
                <a:cs typeface="メイリオ"/>
              </a:rPr>
              <a:t>主要な特性</a:t>
            </a:r>
            <a:endParaRPr sz="1050">
              <a:latin typeface="メイリオ"/>
              <a:cs typeface="メイリオ"/>
            </a:endParaRPr>
          </a:p>
        </p:txBody>
      </p:sp>
      <p:grpSp>
        <p:nvGrpSpPr>
          <p:cNvPr id="29" name="object 29"/>
          <p:cNvGrpSpPr/>
          <p:nvPr/>
        </p:nvGrpSpPr>
        <p:grpSpPr>
          <a:xfrm>
            <a:off x="2577083" y="5779008"/>
            <a:ext cx="7798434" cy="638810"/>
            <a:chOff x="1053083" y="5779008"/>
            <a:chExt cx="7798434" cy="638810"/>
          </a:xfrm>
        </p:grpSpPr>
        <p:sp>
          <p:nvSpPr>
            <p:cNvPr id="30" name="object 30"/>
            <p:cNvSpPr/>
            <p:nvPr/>
          </p:nvSpPr>
          <p:spPr>
            <a:xfrm>
              <a:off x="8388095" y="5779008"/>
              <a:ext cx="463550" cy="638810"/>
            </a:xfrm>
            <a:custGeom>
              <a:avLst/>
              <a:gdLst/>
              <a:ahLst/>
              <a:cxnLst/>
              <a:rect l="l" t="t" r="r" b="b"/>
              <a:pathLst>
                <a:path w="463550" h="638810">
                  <a:moveTo>
                    <a:pt x="231648" y="0"/>
                  </a:moveTo>
                  <a:lnTo>
                    <a:pt x="190021" y="5144"/>
                  </a:lnTo>
                  <a:lnTo>
                    <a:pt x="150837" y="19975"/>
                  </a:lnTo>
                  <a:lnTo>
                    <a:pt x="114751" y="43592"/>
                  </a:lnTo>
                  <a:lnTo>
                    <a:pt x="82419" y="75092"/>
                  </a:lnTo>
                  <a:lnTo>
                    <a:pt x="54496" y="113573"/>
                  </a:lnTo>
                  <a:lnTo>
                    <a:pt x="31637" y="158134"/>
                  </a:lnTo>
                  <a:lnTo>
                    <a:pt x="14497" y="207873"/>
                  </a:lnTo>
                  <a:lnTo>
                    <a:pt x="3733" y="261888"/>
                  </a:lnTo>
                  <a:lnTo>
                    <a:pt x="0" y="319277"/>
                  </a:lnTo>
                  <a:lnTo>
                    <a:pt x="3733" y="376667"/>
                  </a:lnTo>
                  <a:lnTo>
                    <a:pt x="14497" y="430682"/>
                  </a:lnTo>
                  <a:lnTo>
                    <a:pt x="31637" y="480421"/>
                  </a:lnTo>
                  <a:lnTo>
                    <a:pt x="54496" y="524982"/>
                  </a:lnTo>
                  <a:lnTo>
                    <a:pt x="82419" y="563463"/>
                  </a:lnTo>
                  <a:lnTo>
                    <a:pt x="114751" y="594963"/>
                  </a:lnTo>
                  <a:lnTo>
                    <a:pt x="150837" y="618580"/>
                  </a:lnTo>
                  <a:lnTo>
                    <a:pt x="190021" y="633411"/>
                  </a:lnTo>
                  <a:lnTo>
                    <a:pt x="231648" y="638555"/>
                  </a:lnTo>
                  <a:lnTo>
                    <a:pt x="273274" y="633411"/>
                  </a:lnTo>
                  <a:lnTo>
                    <a:pt x="312458" y="618580"/>
                  </a:lnTo>
                  <a:lnTo>
                    <a:pt x="348544" y="594963"/>
                  </a:lnTo>
                  <a:lnTo>
                    <a:pt x="380876" y="563463"/>
                  </a:lnTo>
                  <a:lnTo>
                    <a:pt x="408799" y="524982"/>
                  </a:lnTo>
                  <a:lnTo>
                    <a:pt x="431658" y="480421"/>
                  </a:lnTo>
                  <a:lnTo>
                    <a:pt x="448798" y="430682"/>
                  </a:lnTo>
                  <a:lnTo>
                    <a:pt x="459562" y="376667"/>
                  </a:lnTo>
                  <a:lnTo>
                    <a:pt x="463296" y="319277"/>
                  </a:lnTo>
                  <a:lnTo>
                    <a:pt x="459562" y="261888"/>
                  </a:lnTo>
                  <a:lnTo>
                    <a:pt x="448798" y="207873"/>
                  </a:lnTo>
                  <a:lnTo>
                    <a:pt x="431658" y="158134"/>
                  </a:lnTo>
                  <a:lnTo>
                    <a:pt x="408799" y="113573"/>
                  </a:lnTo>
                  <a:lnTo>
                    <a:pt x="380876" y="75092"/>
                  </a:lnTo>
                  <a:lnTo>
                    <a:pt x="348544" y="43592"/>
                  </a:lnTo>
                  <a:lnTo>
                    <a:pt x="312458" y="19975"/>
                  </a:lnTo>
                  <a:lnTo>
                    <a:pt x="273274" y="5144"/>
                  </a:lnTo>
                  <a:lnTo>
                    <a:pt x="231648" y="0"/>
                  </a:lnTo>
                  <a:close/>
                </a:path>
              </a:pathLst>
            </a:custGeom>
            <a:solidFill>
              <a:srgbClr val="FFFFFF"/>
            </a:solidFill>
          </p:spPr>
          <p:txBody>
            <a:bodyPr wrap="square" lIns="0" tIns="0" rIns="0" bIns="0" rtlCol="0"/>
            <a:lstStyle/>
            <a:p>
              <a:endParaRPr/>
            </a:p>
          </p:txBody>
        </p:sp>
        <p:pic>
          <p:nvPicPr>
            <p:cNvPr id="31" name="object 31"/>
            <p:cNvPicPr/>
            <p:nvPr/>
          </p:nvPicPr>
          <p:blipFill>
            <a:blip r:embed="rId9" cstate="print"/>
            <a:stretch>
              <a:fillRect/>
            </a:stretch>
          </p:blipFill>
          <p:spPr>
            <a:xfrm>
              <a:off x="1053083" y="5875020"/>
              <a:ext cx="1092708" cy="438962"/>
            </a:xfrm>
            <a:prstGeom prst="rect">
              <a:avLst/>
            </a:prstGeom>
          </p:spPr>
        </p:pic>
        <p:pic>
          <p:nvPicPr>
            <p:cNvPr id="32" name="object 32"/>
            <p:cNvPicPr/>
            <p:nvPr/>
          </p:nvPicPr>
          <p:blipFill>
            <a:blip r:embed="rId10" cstate="print"/>
            <a:stretch>
              <a:fillRect/>
            </a:stretch>
          </p:blipFill>
          <p:spPr>
            <a:xfrm>
              <a:off x="1266443" y="5920740"/>
              <a:ext cx="665962" cy="384098"/>
            </a:xfrm>
            <a:prstGeom prst="rect">
              <a:avLst/>
            </a:prstGeom>
          </p:spPr>
        </p:pic>
        <p:sp>
          <p:nvSpPr>
            <p:cNvPr id="33" name="object 33"/>
            <p:cNvSpPr/>
            <p:nvPr/>
          </p:nvSpPr>
          <p:spPr>
            <a:xfrm>
              <a:off x="1083563" y="5905500"/>
              <a:ext cx="981710" cy="327660"/>
            </a:xfrm>
            <a:custGeom>
              <a:avLst/>
              <a:gdLst/>
              <a:ahLst/>
              <a:cxnLst/>
              <a:rect l="l" t="t" r="r" b="b"/>
              <a:pathLst>
                <a:path w="981710" h="327660">
                  <a:moveTo>
                    <a:pt x="981456" y="0"/>
                  </a:moveTo>
                  <a:lnTo>
                    <a:pt x="0" y="0"/>
                  </a:lnTo>
                  <a:lnTo>
                    <a:pt x="0" y="327659"/>
                  </a:lnTo>
                  <a:lnTo>
                    <a:pt x="981456" y="327659"/>
                  </a:lnTo>
                  <a:lnTo>
                    <a:pt x="981456" y="0"/>
                  </a:lnTo>
                  <a:close/>
                </a:path>
              </a:pathLst>
            </a:custGeom>
            <a:solidFill>
              <a:srgbClr val="FFFFFF"/>
            </a:solidFill>
          </p:spPr>
          <p:txBody>
            <a:bodyPr wrap="square" lIns="0" tIns="0" rIns="0" bIns="0" rtlCol="0"/>
            <a:lstStyle/>
            <a:p>
              <a:endParaRPr/>
            </a:p>
          </p:txBody>
        </p:sp>
        <p:sp>
          <p:nvSpPr>
            <p:cNvPr id="34" name="object 34"/>
            <p:cNvSpPr/>
            <p:nvPr/>
          </p:nvSpPr>
          <p:spPr>
            <a:xfrm>
              <a:off x="1083563" y="5905500"/>
              <a:ext cx="981710" cy="327660"/>
            </a:xfrm>
            <a:custGeom>
              <a:avLst/>
              <a:gdLst/>
              <a:ahLst/>
              <a:cxnLst/>
              <a:rect l="l" t="t" r="r" b="b"/>
              <a:pathLst>
                <a:path w="981710" h="327660">
                  <a:moveTo>
                    <a:pt x="0" y="327659"/>
                  </a:moveTo>
                  <a:lnTo>
                    <a:pt x="981456" y="327659"/>
                  </a:lnTo>
                  <a:lnTo>
                    <a:pt x="981456" y="0"/>
                  </a:lnTo>
                  <a:lnTo>
                    <a:pt x="0" y="0"/>
                  </a:lnTo>
                  <a:lnTo>
                    <a:pt x="0" y="327659"/>
                  </a:lnTo>
                  <a:close/>
                </a:path>
              </a:pathLst>
            </a:custGeom>
            <a:ln w="9524">
              <a:solidFill>
                <a:srgbClr val="BEBEBE"/>
              </a:solidFill>
            </a:ln>
          </p:spPr>
          <p:txBody>
            <a:bodyPr wrap="square" lIns="0" tIns="0" rIns="0" bIns="0" rtlCol="0"/>
            <a:lstStyle/>
            <a:p>
              <a:endParaRPr/>
            </a:p>
          </p:txBody>
        </p:sp>
      </p:grpSp>
      <p:sp>
        <p:nvSpPr>
          <p:cNvPr id="35" name="object 35"/>
          <p:cNvSpPr txBox="1"/>
          <p:nvPr/>
        </p:nvSpPr>
        <p:spPr>
          <a:xfrm>
            <a:off x="2885058" y="5956198"/>
            <a:ext cx="427990" cy="175048"/>
          </a:xfrm>
          <a:prstGeom prst="rect">
            <a:avLst/>
          </a:prstGeom>
        </p:spPr>
        <p:txBody>
          <a:bodyPr vert="horz" wrap="square" lIns="0" tIns="13335" rIns="0" bIns="0" rtlCol="0">
            <a:spAutoFit/>
          </a:bodyPr>
          <a:lstStyle/>
          <a:p>
            <a:pPr marL="12700">
              <a:spcBef>
                <a:spcPts val="105"/>
              </a:spcBef>
            </a:pPr>
            <a:r>
              <a:rPr sz="1050" b="1" spc="-20" dirty="0">
                <a:latin typeface="メイリオ"/>
                <a:cs typeface="メイリオ"/>
              </a:rPr>
              <a:t>機能性</a:t>
            </a:r>
            <a:endParaRPr sz="1050">
              <a:latin typeface="メイリオ"/>
              <a:cs typeface="メイリオ"/>
            </a:endParaRPr>
          </a:p>
        </p:txBody>
      </p:sp>
      <p:grpSp>
        <p:nvGrpSpPr>
          <p:cNvPr id="36" name="object 36"/>
          <p:cNvGrpSpPr/>
          <p:nvPr/>
        </p:nvGrpSpPr>
        <p:grpSpPr>
          <a:xfrm>
            <a:off x="2423160" y="5800345"/>
            <a:ext cx="356870" cy="384175"/>
            <a:chOff x="899160" y="5800344"/>
            <a:chExt cx="356870" cy="384175"/>
          </a:xfrm>
        </p:grpSpPr>
        <p:pic>
          <p:nvPicPr>
            <p:cNvPr id="37" name="object 37"/>
            <p:cNvPicPr/>
            <p:nvPr/>
          </p:nvPicPr>
          <p:blipFill>
            <a:blip r:embed="rId11" cstate="print"/>
            <a:stretch>
              <a:fillRect/>
            </a:stretch>
          </p:blipFill>
          <p:spPr>
            <a:xfrm>
              <a:off x="937260" y="5809488"/>
              <a:ext cx="281889" cy="327621"/>
            </a:xfrm>
            <a:prstGeom prst="rect">
              <a:avLst/>
            </a:prstGeom>
          </p:spPr>
        </p:pic>
        <p:pic>
          <p:nvPicPr>
            <p:cNvPr id="38" name="object 38"/>
            <p:cNvPicPr/>
            <p:nvPr/>
          </p:nvPicPr>
          <p:blipFill>
            <a:blip r:embed="rId12" cstate="print"/>
            <a:stretch>
              <a:fillRect/>
            </a:stretch>
          </p:blipFill>
          <p:spPr>
            <a:xfrm>
              <a:off x="899160" y="5800344"/>
              <a:ext cx="356666" cy="384098"/>
            </a:xfrm>
            <a:prstGeom prst="rect">
              <a:avLst/>
            </a:prstGeom>
          </p:spPr>
        </p:pic>
        <p:pic>
          <p:nvPicPr>
            <p:cNvPr id="39" name="object 39"/>
            <p:cNvPicPr/>
            <p:nvPr/>
          </p:nvPicPr>
          <p:blipFill>
            <a:blip r:embed="rId13" cstate="print"/>
            <a:stretch>
              <a:fillRect/>
            </a:stretch>
          </p:blipFill>
          <p:spPr>
            <a:xfrm>
              <a:off x="963549" y="5835777"/>
              <a:ext cx="180594" cy="226313"/>
            </a:xfrm>
            <a:prstGeom prst="rect">
              <a:avLst/>
            </a:prstGeom>
          </p:spPr>
        </p:pic>
      </p:grpSp>
      <p:sp>
        <p:nvSpPr>
          <p:cNvPr id="40" name="object 40"/>
          <p:cNvSpPr txBox="1"/>
          <p:nvPr/>
        </p:nvSpPr>
        <p:spPr>
          <a:xfrm>
            <a:off x="2518359" y="5835192"/>
            <a:ext cx="118110" cy="175048"/>
          </a:xfrm>
          <a:prstGeom prst="rect">
            <a:avLst/>
          </a:prstGeom>
        </p:spPr>
        <p:txBody>
          <a:bodyPr vert="horz" wrap="square" lIns="0" tIns="13335" rIns="0" bIns="0" rtlCol="0">
            <a:spAutoFit/>
          </a:bodyPr>
          <a:lstStyle/>
          <a:p>
            <a:pPr marL="12700">
              <a:spcBef>
                <a:spcPts val="105"/>
              </a:spcBef>
            </a:pPr>
            <a:r>
              <a:rPr sz="1050" b="1" i="1" spc="5" dirty="0">
                <a:latin typeface="メイリオ"/>
                <a:cs typeface="メイリオ"/>
              </a:rPr>
              <a:t>C</a:t>
            </a:r>
            <a:endParaRPr sz="1050">
              <a:latin typeface="メイリオ"/>
              <a:cs typeface="メイリオ"/>
            </a:endParaRPr>
          </a:p>
        </p:txBody>
      </p:sp>
      <p:grpSp>
        <p:nvGrpSpPr>
          <p:cNvPr id="41" name="object 41"/>
          <p:cNvGrpSpPr/>
          <p:nvPr/>
        </p:nvGrpSpPr>
        <p:grpSpPr>
          <a:xfrm>
            <a:off x="7405116" y="5849111"/>
            <a:ext cx="1092835" cy="546100"/>
            <a:chOff x="5881115" y="5849111"/>
            <a:chExt cx="1092835" cy="546100"/>
          </a:xfrm>
        </p:grpSpPr>
        <p:pic>
          <p:nvPicPr>
            <p:cNvPr id="42" name="object 42"/>
            <p:cNvPicPr/>
            <p:nvPr/>
          </p:nvPicPr>
          <p:blipFill>
            <a:blip r:embed="rId14" cstate="print"/>
            <a:stretch>
              <a:fillRect/>
            </a:stretch>
          </p:blipFill>
          <p:spPr>
            <a:xfrm>
              <a:off x="5881115" y="5884163"/>
              <a:ext cx="1092708" cy="437349"/>
            </a:xfrm>
            <a:prstGeom prst="rect">
              <a:avLst/>
            </a:prstGeom>
          </p:spPr>
        </p:pic>
        <p:pic>
          <p:nvPicPr>
            <p:cNvPr id="43" name="object 43"/>
            <p:cNvPicPr/>
            <p:nvPr/>
          </p:nvPicPr>
          <p:blipFill>
            <a:blip r:embed="rId15" cstate="print"/>
            <a:stretch>
              <a:fillRect/>
            </a:stretch>
          </p:blipFill>
          <p:spPr>
            <a:xfrm>
              <a:off x="6027419" y="5849111"/>
              <a:ext cx="800100" cy="545579"/>
            </a:xfrm>
            <a:prstGeom prst="rect">
              <a:avLst/>
            </a:prstGeom>
          </p:spPr>
        </p:pic>
        <p:sp>
          <p:nvSpPr>
            <p:cNvPr id="44" name="object 44"/>
            <p:cNvSpPr/>
            <p:nvPr/>
          </p:nvSpPr>
          <p:spPr>
            <a:xfrm>
              <a:off x="5911595" y="5914643"/>
              <a:ext cx="981710" cy="326390"/>
            </a:xfrm>
            <a:custGeom>
              <a:avLst/>
              <a:gdLst/>
              <a:ahLst/>
              <a:cxnLst/>
              <a:rect l="l" t="t" r="r" b="b"/>
              <a:pathLst>
                <a:path w="981709" h="326389">
                  <a:moveTo>
                    <a:pt x="981455" y="0"/>
                  </a:moveTo>
                  <a:lnTo>
                    <a:pt x="0" y="0"/>
                  </a:lnTo>
                  <a:lnTo>
                    <a:pt x="0" y="326135"/>
                  </a:lnTo>
                  <a:lnTo>
                    <a:pt x="981455" y="326135"/>
                  </a:lnTo>
                  <a:lnTo>
                    <a:pt x="981455" y="0"/>
                  </a:lnTo>
                  <a:close/>
                </a:path>
              </a:pathLst>
            </a:custGeom>
            <a:solidFill>
              <a:srgbClr val="FFFFFF"/>
            </a:solidFill>
          </p:spPr>
          <p:txBody>
            <a:bodyPr wrap="square" lIns="0" tIns="0" rIns="0" bIns="0" rtlCol="0"/>
            <a:lstStyle/>
            <a:p>
              <a:endParaRPr/>
            </a:p>
          </p:txBody>
        </p:sp>
        <p:sp>
          <p:nvSpPr>
            <p:cNvPr id="45" name="object 45"/>
            <p:cNvSpPr/>
            <p:nvPr/>
          </p:nvSpPr>
          <p:spPr>
            <a:xfrm>
              <a:off x="5911595" y="5914643"/>
              <a:ext cx="981710" cy="326390"/>
            </a:xfrm>
            <a:custGeom>
              <a:avLst/>
              <a:gdLst/>
              <a:ahLst/>
              <a:cxnLst/>
              <a:rect l="l" t="t" r="r" b="b"/>
              <a:pathLst>
                <a:path w="981709" h="326389">
                  <a:moveTo>
                    <a:pt x="0" y="326135"/>
                  </a:moveTo>
                  <a:lnTo>
                    <a:pt x="981455" y="326135"/>
                  </a:lnTo>
                  <a:lnTo>
                    <a:pt x="981455" y="0"/>
                  </a:lnTo>
                  <a:lnTo>
                    <a:pt x="0" y="0"/>
                  </a:lnTo>
                  <a:lnTo>
                    <a:pt x="0" y="326135"/>
                  </a:lnTo>
                  <a:close/>
                </a:path>
              </a:pathLst>
            </a:custGeom>
            <a:ln w="9524">
              <a:solidFill>
                <a:srgbClr val="BEBEBE"/>
              </a:solidFill>
            </a:ln>
          </p:spPr>
          <p:txBody>
            <a:bodyPr wrap="square" lIns="0" tIns="0" rIns="0" bIns="0" rtlCol="0"/>
            <a:lstStyle/>
            <a:p>
              <a:endParaRPr/>
            </a:p>
          </p:txBody>
        </p:sp>
      </p:grpSp>
      <p:sp>
        <p:nvSpPr>
          <p:cNvPr id="46" name="object 46"/>
          <p:cNvSpPr txBox="1"/>
          <p:nvPr/>
        </p:nvSpPr>
        <p:spPr>
          <a:xfrm>
            <a:off x="7646671" y="5884875"/>
            <a:ext cx="561975" cy="346710"/>
          </a:xfrm>
          <a:prstGeom prst="rect">
            <a:avLst/>
          </a:prstGeom>
        </p:spPr>
        <p:txBody>
          <a:bodyPr vert="horz" wrap="square" lIns="0" tIns="13335" rIns="0" bIns="0" rtlCol="0">
            <a:spAutoFit/>
          </a:bodyPr>
          <a:lstStyle/>
          <a:p>
            <a:pPr marL="12700" marR="5080">
              <a:spcBef>
                <a:spcPts val="105"/>
              </a:spcBef>
            </a:pPr>
            <a:r>
              <a:rPr sz="1050" b="1" spc="-15" dirty="0">
                <a:latin typeface="メイリオ"/>
                <a:cs typeface="メイリオ"/>
              </a:rPr>
              <a:t>トレーサビリティ</a:t>
            </a:r>
            <a:endParaRPr sz="1050">
              <a:latin typeface="メイリオ"/>
              <a:cs typeface="メイリオ"/>
            </a:endParaRPr>
          </a:p>
        </p:txBody>
      </p:sp>
      <p:grpSp>
        <p:nvGrpSpPr>
          <p:cNvPr id="47" name="object 47"/>
          <p:cNvGrpSpPr/>
          <p:nvPr/>
        </p:nvGrpSpPr>
        <p:grpSpPr>
          <a:xfrm>
            <a:off x="7254241" y="5791201"/>
            <a:ext cx="351155" cy="384175"/>
            <a:chOff x="5730240" y="5791200"/>
            <a:chExt cx="351155" cy="384175"/>
          </a:xfrm>
        </p:grpSpPr>
        <p:pic>
          <p:nvPicPr>
            <p:cNvPr id="48" name="object 48"/>
            <p:cNvPicPr/>
            <p:nvPr/>
          </p:nvPicPr>
          <p:blipFill>
            <a:blip r:embed="rId16" cstate="print"/>
            <a:stretch>
              <a:fillRect/>
            </a:stretch>
          </p:blipFill>
          <p:spPr>
            <a:xfrm>
              <a:off x="5763768" y="5800344"/>
              <a:ext cx="283540" cy="327621"/>
            </a:xfrm>
            <a:prstGeom prst="rect">
              <a:avLst/>
            </a:prstGeom>
          </p:spPr>
        </p:pic>
        <p:pic>
          <p:nvPicPr>
            <p:cNvPr id="49" name="object 49"/>
            <p:cNvPicPr/>
            <p:nvPr/>
          </p:nvPicPr>
          <p:blipFill>
            <a:blip r:embed="rId17" cstate="print"/>
            <a:stretch>
              <a:fillRect/>
            </a:stretch>
          </p:blipFill>
          <p:spPr>
            <a:xfrm>
              <a:off x="5730240" y="5791200"/>
              <a:ext cx="350545" cy="384098"/>
            </a:xfrm>
            <a:prstGeom prst="rect">
              <a:avLst/>
            </a:prstGeom>
          </p:spPr>
        </p:pic>
        <p:pic>
          <p:nvPicPr>
            <p:cNvPr id="50" name="object 50"/>
            <p:cNvPicPr/>
            <p:nvPr/>
          </p:nvPicPr>
          <p:blipFill>
            <a:blip r:embed="rId18" cstate="print"/>
            <a:stretch>
              <a:fillRect/>
            </a:stretch>
          </p:blipFill>
          <p:spPr>
            <a:xfrm>
              <a:off x="5790057" y="5826632"/>
              <a:ext cx="182117" cy="226313"/>
            </a:xfrm>
            <a:prstGeom prst="rect">
              <a:avLst/>
            </a:prstGeom>
          </p:spPr>
        </p:pic>
      </p:grpSp>
      <p:sp>
        <p:nvSpPr>
          <p:cNvPr id="51" name="object 51"/>
          <p:cNvSpPr txBox="1"/>
          <p:nvPr/>
        </p:nvSpPr>
        <p:spPr>
          <a:xfrm>
            <a:off x="7349997" y="5826353"/>
            <a:ext cx="113030"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E</a:t>
            </a:r>
            <a:endParaRPr sz="1050">
              <a:latin typeface="メイリオ"/>
              <a:cs typeface="メイリオ"/>
            </a:endParaRPr>
          </a:p>
        </p:txBody>
      </p:sp>
      <p:grpSp>
        <p:nvGrpSpPr>
          <p:cNvPr id="52" name="object 52"/>
          <p:cNvGrpSpPr/>
          <p:nvPr/>
        </p:nvGrpSpPr>
        <p:grpSpPr>
          <a:xfrm>
            <a:off x="4966715" y="5849111"/>
            <a:ext cx="1231900" cy="546100"/>
            <a:chOff x="3442715" y="5849111"/>
            <a:chExt cx="1231900" cy="546100"/>
          </a:xfrm>
        </p:grpSpPr>
        <p:pic>
          <p:nvPicPr>
            <p:cNvPr id="53" name="object 53"/>
            <p:cNvPicPr/>
            <p:nvPr/>
          </p:nvPicPr>
          <p:blipFill>
            <a:blip r:embed="rId19" cstate="print"/>
            <a:stretch>
              <a:fillRect/>
            </a:stretch>
          </p:blipFill>
          <p:spPr>
            <a:xfrm>
              <a:off x="3517391" y="5884163"/>
              <a:ext cx="1094219" cy="437349"/>
            </a:xfrm>
            <a:prstGeom prst="rect">
              <a:avLst/>
            </a:prstGeom>
          </p:spPr>
        </p:pic>
        <p:pic>
          <p:nvPicPr>
            <p:cNvPr id="54" name="object 54"/>
            <p:cNvPicPr/>
            <p:nvPr/>
          </p:nvPicPr>
          <p:blipFill>
            <a:blip r:embed="rId20" cstate="print"/>
            <a:stretch>
              <a:fillRect/>
            </a:stretch>
          </p:blipFill>
          <p:spPr>
            <a:xfrm>
              <a:off x="3442715" y="5849111"/>
              <a:ext cx="1231391" cy="545579"/>
            </a:xfrm>
            <a:prstGeom prst="rect">
              <a:avLst/>
            </a:prstGeom>
          </p:spPr>
        </p:pic>
        <p:sp>
          <p:nvSpPr>
            <p:cNvPr id="55" name="object 55"/>
            <p:cNvSpPr/>
            <p:nvPr/>
          </p:nvSpPr>
          <p:spPr>
            <a:xfrm>
              <a:off x="3547871" y="5914643"/>
              <a:ext cx="982980" cy="326390"/>
            </a:xfrm>
            <a:custGeom>
              <a:avLst/>
              <a:gdLst/>
              <a:ahLst/>
              <a:cxnLst/>
              <a:rect l="l" t="t" r="r" b="b"/>
              <a:pathLst>
                <a:path w="982979" h="326389">
                  <a:moveTo>
                    <a:pt x="982979" y="0"/>
                  </a:moveTo>
                  <a:lnTo>
                    <a:pt x="0" y="0"/>
                  </a:lnTo>
                  <a:lnTo>
                    <a:pt x="0" y="326135"/>
                  </a:lnTo>
                  <a:lnTo>
                    <a:pt x="982979" y="326135"/>
                  </a:lnTo>
                  <a:lnTo>
                    <a:pt x="982979" y="0"/>
                  </a:lnTo>
                  <a:close/>
                </a:path>
              </a:pathLst>
            </a:custGeom>
            <a:solidFill>
              <a:srgbClr val="FFFFFF"/>
            </a:solidFill>
          </p:spPr>
          <p:txBody>
            <a:bodyPr wrap="square" lIns="0" tIns="0" rIns="0" bIns="0" rtlCol="0"/>
            <a:lstStyle/>
            <a:p>
              <a:endParaRPr/>
            </a:p>
          </p:txBody>
        </p:sp>
        <p:sp>
          <p:nvSpPr>
            <p:cNvPr id="56" name="object 56"/>
            <p:cNvSpPr/>
            <p:nvPr/>
          </p:nvSpPr>
          <p:spPr>
            <a:xfrm>
              <a:off x="3547871" y="5914643"/>
              <a:ext cx="982980" cy="326390"/>
            </a:xfrm>
            <a:custGeom>
              <a:avLst/>
              <a:gdLst/>
              <a:ahLst/>
              <a:cxnLst/>
              <a:rect l="l" t="t" r="r" b="b"/>
              <a:pathLst>
                <a:path w="982979" h="326389">
                  <a:moveTo>
                    <a:pt x="0" y="326135"/>
                  </a:moveTo>
                  <a:lnTo>
                    <a:pt x="982979" y="326135"/>
                  </a:lnTo>
                  <a:lnTo>
                    <a:pt x="982979" y="0"/>
                  </a:lnTo>
                  <a:lnTo>
                    <a:pt x="0" y="0"/>
                  </a:lnTo>
                  <a:lnTo>
                    <a:pt x="0" y="326135"/>
                  </a:lnTo>
                  <a:close/>
                </a:path>
              </a:pathLst>
            </a:custGeom>
            <a:ln w="9525">
              <a:solidFill>
                <a:srgbClr val="BEBEBE"/>
              </a:solidFill>
            </a:ln>
          </p:spPr>
          <p:txBody>
            <a:bodyPr wrap="square" lIns="0" tIns="0" rIns="0" bIns="0" rtlCol="0"/>
            <a:lstStyle/>
            <a:p>
              <a:endParaRPr/>
            </a:p>
          </p:txBody>
        </p:sp>
      </p:grpSp>
      <p:sp>
        <p:nvSpPr>
          <p:cNvPr id="57" name="object 57"/>
          <p:cNvSpPr txBox="1"/>
          <p:nvPr/>
        </p:nvSpPr>
        <p:spPr>
          <a:xfrm>
            <a:off x="5215890" y="5884875"/>
            <a:ext cx="695960" cy="175048"/>
          </a:xfrm>
          <a:prstGeom prst="rect">
            <a:avLst/>
          </a:prstGeom>
        </p:spPr>
        <p:txBody>
          <a:bodyPr vert="horz" wrap="square" lIns="0" tIns="13335" rIns="0" bIns="0" rtlCol="0">
            <a:spAutoFit/>
          </a:bodyPr>
          <a:lstStyle/>
          <a:p>
            <a:pPr marL="12700">
              <a:spcBef>
                <a:spcPts val="105"/>
              </a:spcBef>
            </a:pPr>
            <a:r>
              <a:rPr sz="1050" b="1" spc="-10" dirty="0">
                <a:latin typeface="メイリオ"/>
                <a:cs typeface="メイリオ"/>
              </a:rPr>
              <a:t>プログラマ</a:t>
            </a:r>
            <a:endParaRPr sz="1050">
              <a:latin typeface="メイリオ"/>
              <a:cs typeface="メイリオ"/>
            </a:endParaRPr>
          </a:p>
        </p:txBody>
      </p:sp>
      <p:grpSp>
        <p:nvGrpSpPr>
          <p:cNvPr id="58" name="object 58"/>
          <p:cNvGrpSpPr/>
          <p:nvPr/>
        </p:nvGrpSpPr>
        <p:grpSpPr>
          <a:xfrm>
            <a:off x="4881371" y="5791201"/>
            <a:ext cx="370840" cy="384175"/>
            <a:chOff x="3357371" y="5791200"/>
            <a:chExt cx="370840" cy="384175"/>
          </a:xfrm>
        </p:grpSpPr>
        <p:pic>
          <p:nvPicPr>
            <p:cNvPr id="59" name="object 59"/>
            <p:cNvPicPr/>
            <p:nvPr/>
          </p:nvPicPr>
          <p:blipFill>
            <a:blip r:embed="rId11" cstate="print"/>
            <a:stretch>
              <a:fillRect/>
            </a:stretch>
          </p:blipFill>
          <p:spPr>
            <a:xfrm>
              <a:off x="3401567" y="5800344"/>
              <a:ext cx="281889" cy="327621"/>
            </a:xfrm>
            <a:prstGeom prst="rect">
              <a:avLst/>
            </a:prstGeom>
          </p:spPr>
        </p:pic>
        <p:pic>
          <p:nvPicPr>
            <p:cNvPr id="60" name="object 60"/>
            <p:cNvPicPr/>
            <p:nvPr/>
          </p:nvPicPr>
          <p:blipFill>
            <a:blip r:embed="rId21" cstate="print"/>
            <a:stretch>
              <a:fillRect/>
            </a:stretch>
          </p:blipFill>
          <p:spPr>
            <a:xfrm>
              <a:off x="3357371" y="5791200"/>
              <a:ext cx="370332" cy="384098"/>
            </a:xfrm>
            <a:prstGeom prst="rect">
              <a:avLst/>
            </a:prstGeom>
          </p:spPr>
        </p:pic>
        <p:pic>
          <p:nvPicPr>
            <p:cNvPr id="61" name="object 61"/>
            <p:cNvPicPr/>
            <p:nvPr/>
          </p:nvPicPr>
          <p:blipFill>
            <a:blip r:embed="rId22" cstate="print"/>
            <a:stretch>
              <a:fillRect/>
            </a:stretch>
          </p:blipFill>
          <p:spPr>
            <a:xfrm>
              <a:off x="3427856" y="5826632"/>
              <a:ext cx="180593" cy="226313"/>
            </a:xfrm>
            <a:prstGeom prst="rect">
              <a:avLst/>
            </a:prstGeom>
          </p:spPr>
        </p:pic>
      </p:grpSp>
      <p:sp>
        <p:nvSpPr>
          <p:cNvPr id="62" name="object 62"/>
          <p:cNvSpPr txBox="1"/>
          <p:nvPr/>
        </p:nvSpPr>
        <p:spPr>
          <a:xfrm>
            <a:off x="4975987" y="5826658"/>
            <a:ext cx="131445" cy="175048"/>
          </a:xfrm>
          <a:prstGeom prst="rect">
            <a:avLst/>
          </a:prstGeom>
        </p:spPr>
        <p:txBody>
          <a:bodyPr vert="horz" wrap="square" lIns="0" tIns="13335" rIns="0" bIns="0" rtlCol="0">
            <a:spAutoFit/>
          </a:bodyPr>
          <a:lstStyle/>
          <a:p>
            <a:pPr marL="12700">
              <a:spcBef>
                <a:spcPts val="105"/>
              </a:spcBef>
            </a:pPr>
            <a:r>
              <a:rPr sz="1050" b="1" i="1" dirty="0">
                <a:latin typeface="メイリオ"/>
                <a:cs typeface="メイリオ"/>
              </a:rPr>
              <a:t>D</a:t>
            </a:r>
            <a:endParaRPr sz="1050">
              <a:latin typeface="メイリオ"/>
              <a:cs typeface="メイリオ"/>
            </a:endParaRPr>
          </a:p>
        </p:txBody>
      </p:sp>
      <p:sp>
        <p:nvSpPr>
          <p:cNvPr id="63" name="object 63"/>
          <p:cNvSpPr txBox="1"/>
          <p:nvPr/>
        </p:nvSpPr>
        <p:spPr>
          <a:xfrm>
            <a:off x="3664458" y="5957113"/>
            <a:ext cx="1152525" cy="259045"/>
          </a:xfrm>
          <a:prstGeom prst="rect">
            <a:avLst/>
          </a:prstGeom>
        </p:spPr>
        <p:txBody>
          <a:bodyPr vert="horz" wrap="square" lIns="0" tIns="12700" rIns="0" bIns="0" rtlCol="0">
            <a:spAutoFit/>
          </a:bodyPr>
          <a:lstStyle/>
          <a:p>
            <a:pPr marL="12700" marR="5080">
              <a:spcBef>
                <a:spcPts val="100"/>
              </a:spcBef>
            </a:pPr>
            <a:r>
              <a:rPr sz="800" spc="-5" dirty="0">
                <a:latin typeface="メイリオ"/>
                <a:cs typeface="メイリオ"/>
              </a:rPr>
              <a:t>リードタイム短縮に向けては即時性が求められる</a:t>
            </a:r>
            <a:endParaRPr sz="800">
              <a:latin typeface="メイリオ"/>
              <a:cs typeface="メイリオ"/>
            </a:endParaRPr>
          </a:p>
        </p:txBody>
      </p:sp>
      <p:sp>
        <p:nvSpPr>
          <p:cNvPr id="64" name="object 64"/>
          <p:cNvSpPr txBox="1"/>
          <p:nvPr/>
        </p:nvSpPr>
        <p:spPr>
          <a:xfrm>
            <a:off x="6115940" y="5954065"/>
            <a:ext cx="1148715" cy="135935"/>
          </a:xfrm>
          <a:prstGeom prst="rect">
            <a:avLst/>
          </a:prstGeom>
        </p:spPr>
        <p:txBody>
          <a:bodyPr vert="horz" wrap="square" lIns="0" tIns="12700" rIns="0" bIns="0" rtlCol="0">
            <a:spAutoFit/>
          </a:bodyPr>
          <a:lstStyle/>
          <a:p>
            <a:pPr marL="12700">
              <a:spcBef>
                <a:spcPts val="100"/>
              </a:spcBef>
            </a:pPr>
            <a:r>
              <a:rPr sz="800" spc="-5" dirty="0">
                <a:latin typeface="メイリオ"/>
                <a:cs typeface="メイリオ"/>
              </a:rPr>
              <a:t>業務負荷の低減にはプロ</a:t>
            </a:r>
            <a:endParaRPr sz="800">
              <a:latin typeface="メイリオ"/>
              <a:cs typeface="メイリオ"/>
            </a:endParaRPr>
          </a:p>
        </p:txBody>
      </p:sp>
      <p:sp>
        <p:nvSpPr>
          <p:cNvPr id="65" name="object 65"/>
          <p:cNvSpPr txBox="1"/>
          <p:nvPr/>
        </p:nvSpPr>
        <p:spPr>
          <a:xfrm>
            <a:off x="5061965" y="6044895"/>
            <a:ext cx="2100580" cy="175048"/>
          </a:xfrm>
          <a:prstGeom prst="rect">
            <a:avLst/>
          </a:prstGeom>
        </p:spPr>
        <p:txBody>
          <a:bodyPr vert="horz" wrap="square" lIns="0" tIns="13335" rIns="0" bIns="0" rtlCol="0">
            <a:spAutoFit/>
          </a:bodyPr>
          <a:lstStyle/>
          <a:p>
            <a:pPr marL="12700">
              <a:spcBef>
                <a:spcPts val="105"/>
              </a:spcBef>
            </a:pPr>
            <a:r>
              <a:rPr sz="1050" b="1" dirty="0">
                <a:latin typeface="メイリオ"/>
                <a:cs typeface="メイリオ"/>
              </a:rPr>
              <a:t>ビリティ</a:t>
            </a:r>
            <a:r>
              <a:rPr sz="900" spc="40" dirty="0">
                <a:latin typeface="メイリオ"/>
                <a:cs typeface="メイリオ"/>
              </a:rPr>
              <a:t>(自律性) </a:t>
            </a:r>
            <a:r>
              <a:rPr sz="800" spc="-5" dirty="0">
                <a:latin typeface="メイリオ"/>
                <a:cs typeface="メイリオ"/>
              </a:rPr>
              <a:t>グラマビリティは必須</a:t>
            </a:r>
            <a:endParaRPr sz="800">
              <a:latin typeface="メイリオ"/>
              <a:cs typeface="メイリオ"/>
            </a:endParaRPr>
          </a:p>
        </p:txBody>
      </p:sp>
      <p:sp>
        <p:nvSpPr>
          <p:cNvPr id="66" name="object 66"/>
          <p:cNvSpPr txBox="1"/>
          <p:nvPr/>
        </p:nvSpPr>
        <p:spPr>
          <a:xfrm>
            <a:off x="8496045" y="5927243"/>
            <a:ext cx="1351280" cy="259045"/>
          </a:xfrm>
          <a:prstGeom prst="rect">
            <a:avLst/>
          </a:prstGeom>
        </p:spPr>
        <p:txBody>
          <a:bodyPr vert="horz" wrap="square" lIns="0" tIns="12700" rIns="0" bIns="0" rtlCol="0">
            <a:spAutoFit/>
          </a:bodyPr>
          <a:lstStyle/>
          <a:p>
            <a:pPr marL="12700" marR="5080">
              <a:spcBef>
                <a:spcPts val="100"/>
              </a:spcBef>
            </a:pPr>
            <a:r>
              <a:rPr sz="800" spc="-10" dirty="0">
                <a:latin typeface="メイリオ"/>
                <a:cs typeface="メイリオ"/>
              </a:rPr>
              <a:t>取引のトレーサビリティ向上により、リスク低減が可能</a:t>
            </a:r>
            <a:endParaRPr sz="800">
              <a:latin typeface="メイリオ"/>
              <a:cs typeface="メイリオ"/>
            </a:endParaRPr>
          </a:p>
        </p:txBody>
      </p:sp>
      <p:pic>
        <p:nvPicPr>
          <p:cNvPr id="67" name="object 67"/>
          <p:cNvPicPr/>
          <p:nvPr/>
        </p:nvPicPr>
        <p:blipFill>
          <a:blip r:embed="rId23" cstate="print"/>
          <a:stretch>
            <a:fillRect/>
          </a:stretch>
        </p:blipFill>
        <p:spPr>
          <a:xfrm>
            <a:off x="2170176" y="1124711"/>
            <a:ext cx="3854196" cy="274320"/>
          </a:xfrm>
          <a:prstGeom prst="rect">
            <a:avLst/>
          </a:prstGeom>
        </p:spPr>
      </p:pic>
      <p:sp>
        <p:nvSpPr>
          <p:cNvPr id="68" name="object 68"/>
          <p:cNvSpPr txBox="1"/>
          <p:nvPr/>
        </p:nvSpPr>
        <p:spPr>
          <a:xfrm>
            <a:off x="3834130" y="1115696"/>
            <a:ext cx="520065"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As-</a:t>
            </a:r>
            <a:r>
              <a:rPr sz="1400" b="1" i="1" spc="-25" dirty="0">
                <a:latin typeface="メイリオ"/>
                <a:cs typeface="メイリオ"/>
              </a:rPr>
              <a:t>Is</a:t>
            </a:r>
            <a:endParaRPr sz="1400">
              <a:latin typeface="メイリオ"/>
              <a:cs typeface="メイリオ"/>
            </a:endParaRPr>
          </a:p>
        </p:txBody>
      </p:sp>
      <p:pic>
        <p:nvPicPr>
          <p:cNvPr id="69" name="object 69"/>
          <p:cNvPicPr/>
          <p:nvPr/>
        </p:nvPicPr>
        <p:blipFill>
          <a:blip r:embed="rId24" cstate="print"/>
          <a:stretch>
            <a:fillRect/>
          </a:stretch>
        </p:blipFill>
        <p:spPr>
          <a:xfrm>
            <a:off x="6239255" y="1124711"/>
            <a:ext cx="3855720" cy="274320"/>
          </a:xfrm>
          <a:prstGeom prst="rect">
            <a:avLst/>
          </a:prstGeom>
        </p:spPr>
      </p:pic>
      <p:sp>
        <p:nvSpPr>
          <p:cNvPr id="70" name="object 70"/>
          <p:cNvSpPr txBox="1"/>
          <p:nvPr/>
        </p:nvSpPr>
        <p:spPr>
          <a:xfrm>
            <a:off x="7898258" y="1115696"/>
            <a:ext cx="553085" cy="228909"/>
          </a:xfrm>
          <a:prstGeom prst="rect">
            <a:avLst/>
          </a:prstGeom>
        </p:spPr>
        <p:txBody>
          <a:bodyPr vert="horz" wrap="square" lIns="0" tIns="13335" rIns="0" bIns="0" rtlCol="0">
            <a:spAutoFit/>
          </a:bodyPr>
          <a:lstStyle/>
          <a:p>
            <a:pPr>
              <a:spcBef>
                <a:spcPts val="105"/>
              </a:spcBef>
            </a:pPr>
            <a:r>
              <a:rPr sz="1400" b="1" i="1" spc="-55" dirty="0">
                <a:latin typeface="メイリオ"/>
                <a:cs typeface="メイリオ"/>
              </a:rPr>
              <a:t>To-</a:t>
            </a:r>
            <a:r>
              <a:rPr sz="1400" b="1" i="1" spc="-25" dirty="0">
                <a:latin typeface="メイリオ"/>
                <a:cs typeface="メイリオ"/>
              </a:rPr>
              <a:t>Be</a:t>
            </a:r>
            <a:endParaRPr sz="1400">
              <a:latin typeface="メイリオ"/>
              <a:cs typeface="メイリオ"/>
            </a:endParaRPr>
          </a:p>
        </p:txBody>
      </p:sp>
      <p:pic>
        <p:nvPicPr>
          <p:cNvPr id="71" name="object 71"/>
          <p:cNvPicPr/>
          <p:nvPr/>
        </p:nvPicPr>
        <p:blipFill>
          <a:blip r:embed="rId25" cstate="print"/>
          <a:stretch>
            <a:fillRect/>
          </a:stretch>
        </p:blipFill>
        <p:spPr>
          <a:xfrm>
            <a:off x="2191512" y="1481327"/>
            <a:ext cx="3813048" cy="580644"/>
          </a:xfrm>
          <a:prstGeom prst="rect">
            <a:avLst/>
          </a:prstGeom>
        </p:spPr>
      </p:pic>
      <p:sp>
        <p:nvSpPr>
          <p:cNvPr id="72" name="object 72"/>
          <p:cNvSpPr txBox="1"/>
          <p:nvPr/>
        </p:nvSpPr>
        <p:spPr>
          <a:xfrm>
            <a:off x="2271167"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現状の融資サービスは、審査業務</a:t>
            </a:r>
            <a:r>
              <a:rPr sz="1000" i="1" dirty="0">
                <a:latin typeface="メイリオ"/>
                <a:cs typeface="メイリオ"/>
              </a:rPr>
              <a:t>に</a:t>
            </a:r>
            <a:r>
              <a:rPr sz="1000" i="1" spc="-10" dirty="0">
                <a:latin typeface="メイリオ"/>
                <a:cs typeface="メイリオ"/>
              </a:rPr>
              <a:t>多大</a:t>
            </a:r>
            <a:r>
              <a:rPr sz="1000" i="1" dirty="0">
                <a:latin typeface="メイリオ"/>
                <a:cs typeface="メイリオ"/>
              </a:rPr>
              <a:t>な</a:t>
            </a:r>
            <a:r>
              <a:rPr sz="1000" i="1" spc="-10" dirty="0">
                <a:latin typeface="メイリオ"/>
                <a:cs typeface="メイリオ"/>
              </a:rPr>
              <a:t>工数</a:t>
            </a:r>
            <a:r>
              <a:rPr sz="1000" i="1" dirty="0">
                <a:latin typeface="メイリオ"/>
                <a:cs typeface="メイリオ"/>
              </a:rPr>
              <a:t>が</a:t>
            </a:r>
            <a:r>
              <a:rPr sz="1000" i="1" spc="-10" dirty="0">
                <a:latin typeface="メイリオ"/>
                <a:cs typeface="メイリオ"/>
              </a:rPr>
              <a:t>かか</a:t>
            </a:r>
            <a:r>
              <a:rPr sz="1000" i="1" dirty="0">
                <a:latin typeface="メイリオ"/>
                <a:cs typeface="メイリオ"/>
              </a:rPr>
              <a:t>り</a:t>
            </a:r>
            <a:r>
              <a:rPr sz="1000" i="1" spc="-10" dirty="0">
                <a:latin typeface="メイリオ"/>
                <a:cs typeface="メイリオ"/>
              </a:rPr>
              <a:t>、融</a:t>
            </a:r>
            <a:r>
              <a:rPr sz="1000" i="1" spc="-50" dirty="0">
                <a:latin typeface="メイリオ"/>
                <a:cs typeface="メイリオ"/>
              </a:rPr>
              <a:t>資</a:t>
            </a:r>
            <a:r>
              <a:rPr sz="1000" i="1" spc="-10" dirty="0">
                <a:latin typeface="メイリオ"/>
                <a:cs typeface="メイリオ"/>
              </a:rPr>
              <a:t>実行までのリードタイムも長い。</a:t>
            </a:r>
            <a:r>
              <a:rPr sz="1000" i="1" dirty="0">
                <a:latin typeface="メイリオ"/>
                <a:cs typeface="メイリオ"/>
              </a:rPr>
              <a:t>ま</a:t>
            </a:r>
            <a:r>
              <a:rPr sz="1000" i="1" spc="-10" dirty="0">
                <a:latin typeface="メイリオ"/>
                <a:cs typeface="メイリオ"/>
              </a:rPr>
              <a:t>た、</a:t>
            </a:r>
            <a:r>
              <a:rPr sz="1000" i="1" dirty="0">
                <a:latin typeface="メイリオ"/>
                <a:cs typeface="メイリオ"/>
              </a:rPr>
              <a:t>資</a:t>
            </a:r>
            <a:r>
              <a:rPr sz="1000" i="1" spc="-10" dirty="0">
                <a:latin typeface="メイリオ"/>
                <a:cs typeface="メイリオ"/>
              </a:rPr>
              <a:t>金の</a:t>
            </a:r>
            <a:r>
              <a:rPr sz="1000" i="1" dirty="0">
                <a:latin typeface="メイリオ"/>
                <a:cs typeface="メイリオ"/>
              </a:rPr>
              <a:t>使</a:t>
            </a:r>
            <a:r>
              <a:rPr sz="1000" i="1" spc="-10" dirty="0">
                <a:latin typeface="メイリオ"/>
                <a:cs typeface="メイリオ"/>
              </a:rPr>
              <a:t>途は</a:t>
            </a:r>
            <a:r>
              <a:rPr sz="1000" i="1" dirty="0">
                <a:latin typeface="メイリオ"/>
                <a:cs typeface="メイリオ"/>
              </a:rPr>
              <a:t>融</a:t>
            </a:r>
            <a:r>
              <a:rPr sz="1000" i="1" spc="-10" dirty="0">
                <a:latin typeface="メイリオ"/>
                <a:cs typeface="メイリオ"/>
              </a:rPr>
              <a:t>資先</a:t>
            </a:r>
            <a:r>
              <a:rPr sz="1000" i="1" spc="-50" dirty="0">
                <a:latin typeface="メイリオ"/>
                <a:cs typeface="メイリオ"/>
              </a:rPr>
              <a:t>の</a:t>
            </a:r>
            <a:r>
              <a:rPr sz="1000" i="1" spc="-10" dirty="0">
                <a:latin typeface="メイリオ"/>
                <a:cs typeface="メイリオ"/>
              </a:rPr>
              <a:t>企業に任されており、リスクが存</a:t>
            </a:r>
            <a:r>
              <a:rPr sz="1000" i="1" spc="-50" dirty="0">
                <a:latin typeface="メイリオ"/>
                <a:cs typeface="メイリオ"/>
              </a:rPr>
              <a:t>在</a:t>
            </a:r>
            <a:endParaRPr sz="1000">
              <a:latin typeface="メイリオ"/>
              <a:cs typeface="メイリオ"/>
            </a:endParaRPr>
          </a:p>
        </p:txBody>
      </p:sp>
      <p:pic>
        <p:nvPicPr>
          <p:cNvPr id="73" name="object 73"/>
          <p:cNvPicPr/>
          <p:nvPr/>
        </p:nvPicPr>
        <p:blipFill>
          <a:blip r:embed="rId26" cstate="print"/>
          <a:stretch>
            <a:fillRect/>
          </a:stretch>
        </p:blipFill>
        <p:spPr>
          <a:xfrm>
            <a:off x="6262116" y="1481327"/>
            <a:ext cx="3813047" cy="580644"/>
          </a:xfrm>
          <a:prstGeom prst="rect">
            <a:avLst/>
          </a:prstGeom>
        </p:spPr>
      </p:pic>
      <p:sp>
        <p:nvSpPr>
          <p:cNvPr id="74" name="object 74"/>
          <p:cNvSpPr txBox="1"/>
          <p:nvPr/>
        </p:nvSpPr>
        <p:spPr>
          <a:xfrm>
            <a:off x="6342380" y="1496313"/>
            <a:ext cx="3573145" cy="485140"/>
          </a:xfrm>
          <a:prstGeom prst="rect">
            <a:avLst/>
          </a:prstGeom>
        </p:spPr>
        <p:txBody>
          <a:bodyPr vert="horz" wrap="square" lIns="0" tIns="10160" rIns="0" bIns="0" rtlCol="0">
            <a:spAutoFit/>
          </a:bodyPr>
          <a:lstStyle/>
          <a:p>
            <a:pPr marL="12700" marR="5080" algn="just">
              <a:lnSpc>
                <a:spcPct val="101000"/>
              </a:lnSpc>
              <a:spcBef>
                <a:spcPts val="80"/>
              </a:spcBef>
            </a:pPr>
            <a:r>
              <a:rPr sz="1000" i="1" spc="-10" dirty="0">
                <a:latin typeface="メイリオ"/>
                <a:cs typeface="メイリオ"/>
              </a:rPr>
              <a:t>企業の売掛債権や在庫情報等をデ</a:t>
            </a:r>
            <a:r>
              <a:rPr sz="1000" i="1" dirty="0">
                <a:latin typeface="メイリオ"/>
                <a:cs typeface="メイリオ"/>
              </a:rPr>
              <a:t>ジ</a:t>
            </a:r>
            <a:r>
              <a:rPr sz="1000" i="1" spc="-10" dirty="0">
                <a:latin typeface="メイリオ"/>
                <a:cs typeface="メイリオ"/>
              </a:rPr>
              <a:t>タル</a:t>
            </a:r>
            <a:r>
              <a:rPr sz="1000" i="1" dirty="0">
                <a:latin typeface="メイリオ"/>
                <a:cs typeface="メイリオ"/>
              </a:rPr>
              <a:t>に</a:t>
            </a:r>
            <a:r>
              <a:rPr sz="1000" i="1" spc="-10" dirty="0">
                <a:latin typeface="メイリオ"/>
                <a:cs typeface="メイリオ"/>
              </a:rPr>
              <a:t>連携</a:t>
            </a:r>
            <a:r>
              <a:rPr sz="1000" i="1" dirty="0">
                <a:latin typeface="メイリオ"/>
                <a:cs typeface="メイリオ"/>
              </a:rPr>
              <a:t>す</a:t>
            </a:r>
            <a:r>
              <a:rPr sz="1000" i="1" spc="-10" dirty="0">
                <a:latin typeface="メイリオ"/>
                <a:cs typeface="メイリオ"/>
              </a:rPr>
              <a:t>るこ</a:t>
            </a:r>
            <a:r>
              <a:rPr sz="1000" i="1" dirty="0">
                <a:latin typeface="メイリオ"/>
                <a:cs typeface="メイリオ"/>
              </a:rPr>
              <a:t>と</a:t>
            </a:r>
            <a:r>
              <a:rPr sz="1000" i="1" spc="-10" dirty="0">
                <a:latin typeface="メイリオ"/>
                <a:cs typeface="メイリオ"/>
              </a:rPr>
              <a:t>で、</a:t>
            </a:r>
            <a:r>
              <a:rPr sz="1000" i="1" spc="-50" dirty="0">
                <a:latin typeface="メイリオ"/>
                <a:cs typeface="メイリオ"/>
              </a:rPr>
              <a:t>審</a:t>
            </a:r>
            <a:r>
              <a:rPr sz="1000" i="1" spc="-10" dirty="0">
                <a:latin typeface="メイリオ"/>
                <a:cs typeface="メイリオ"/>
              </a:rPr>
              <a:t>査の業務負荷を低減すると共に、</a:t>
            </a:r>
            <a:r>
              <a:rPr sz="1000" i="1" dirty="0">
                <a:latin typeface="メイリオ"/>
                <a:cs typeface="メイリオ"/>
              </a:rPr>
              <a:t>融</a:t>
            </a:r>
            <a:r>
              <a:rPr sz="1000" i="1" spc="-10" dirty="0">
                <a:latin typeface="メイリオ"/>
                <a:cs typeface="メイリオ"/>
              </a:rPr>
              <a:t>資実</a:t>
            </a:r>
            <a:r>
              <a:rPr sz="1000" i="1" dirty="0">
                <a:latin typeface="メイリオ"/>
                <a:cs typeface="メイリオ"/>
              </a:rPr>
              <a:t>行</a:t>
            </a:r>
            <a:r>
              <a:rPr sz="1000" i="1" spc="-10" dirty="0">
                <a:latin typeface="メイリオ"/>
                <a:cs typeface="メイリオ"/>
              </a:rPr>
              <a:t>まで</a:t>
            </a:r>
            <a:r>
              <a:rPr sz="1000" i="1" dirty="0">
                <a:latin typeface="メイリオ"/>
                <a:cs typeface="メイリオ"/>
              </a:rPr>
              <a:t>の</a:t>
            </a:r>
            <a:r>
              <a:rPr sz="1000" i="1" spc="-10" dirty="0">
                <a:latin typeface="メイリオ"/>
                <a:cs typeface="メイリオ"/>
              </a:rPr>
              <a:t>リー</a:t>
            </a:r>
            <a:r>
              <a:rPr sz="1000" i="1" dirty="0">
                <a:latin typeface="メイリオ"/>
                <a:cs typeface="メイリオ"/>
              </a:rPr>
              <a:t>ド</a:t>
            </a:r>
            <a:r>
              <a:rPr sz="1000" i="1" spc="-10" dirty="0">
                <a:latin typeface="メイリオ"/>
                <a:cs typeface="メイリオ"/>
              </a:rPr>
              <a:t>タイ</a:t>
            </a:r>
            <a:r>
              <a:rPr sz="1000" i="1" spc="-50" dirty="0">
                <a:latin typeface="メイリオ"/>
                <a:cs typeface="メイリオ"/>
              </a:rPr>
              <a:t>ム</a:t>
            </a:r>
            <a:r>
              <a:rPr sz="1000" i="1" spc="-10" dirty="0">
                <a:latin typeface="メイリオ"/>
                <a:cs typeface="メイリオ"/>
              </a:rPr>
              <a:t>を短縮。また資金使途のトレース</a:t>
            </a:r>
            <a:r>
              <a:rPr sz="1000" i="1" dirty="0">
                <a:latin typeface="メイリオ"/>
                <a:cs typeface="メイリオ"/>
              </a:rPr>
              <a:t>に</a:t>
            </a:r>
            <a:r>
              <a:rPr sz="1000" i="1" spc="-10" dirty="0">
                <a:latin typeface="メイリオ"/>
                <a:cs typeface="メイリオ"/>
              </a:rPr>
              <a:t>より</a:t>
            </a:r>
            <a:r>
              <a:rPr sz="1000" i="1" dirty="0">
                <a:latin typeface="メイリオ"/>
                <a:cs typeface="メイリオ"/>
              </a:rPr>
              <a:t>、</a:t>
            </a:r>
            <a:r>
              <a:rPr sz="1000" i="1" spc="-10" dirty="0">
                <a:latin typeface="メイリオ"/>
                <a:cs typeface="メイリオ"/>
              </a:rPr>
              <a:t>貸倒</a:t>
            </a:r>
            <a:r>
              <a:rPr sz="1000" i="1" dirty="0">
                <a:latin typeface="メイリオ"/>
                <a:cs typeface="メイリオ"/>
              </a:rPr>
              <a:t>れ</a:t>
            </a:r>
            <a:r>
              <a:rPr sz="1000" i="1" spc="-10" dirty="0">
                <a:latin typeface="メイリオ"/>
                <a:cs typeface="メイリオ"/>
              </a:rPr>
              <a:t>リス</a:t>
            </a:r>
            <a:r>
              <a:rPr sz="1000" i="1" dirty="0">
                <a:latin typeface="メイリオ"/>
                <a:cs typeface="メイリオ"/>
              </a:rPr>
              <a:t>ク</a:t>
            </a:r>
            <a:r>
              <a:rPr sz="1000" i="1" spc="-10" dirty="0">
                <a:latin typeface="メイリオ"/>
                <a:cs typeface="メイリオ"/>
              </a:rPr>
              <a:t>を軽</a:t>
            </a:r>
            <a:r>
              <a:rPr sz="1000" i="1" spc="-50" dirty="0">
                <a:latin typeface="メイリオ"/>
                <a:cs typeface="メイリオ"/>
              </a:rPr>
              <a:t>減</a:t>
            </a:r>
            <a:endParaRPr sz="1000">
              <a:latin typeface="メイリオ"/>
              <a:cs typeface="メイリオ"/>
            </a:endParaRPr>
          </a:p>
        </p:txBody>
      </p:sp>
      <p:sp>
        <p:nvSpPr>
          <p:cNvPr id="75" name="object 75"/>
          <p:cNvSpPr/>
          <p:nvPr/>
        </p:nvSpPr>
        <p:spPr>
          <a:xfrm>
            <a:off x="9127235" y="1152144"/>
            <a:ext cx="893444" cy="210820"/>
          </a:xfrm>
          <a:custGeom>
            <a:avLst/>
            <a:gdLst/>
            <a:ahLst/>
            <a:cxnLst/>
            <a:rect l="l" t="t" r="r" b="b"/>
            <a:pathLst>
              <a:path w="893445" h="210819">
                <a:moveTo>
                  <a:pt x="893064" y="0"/>
                </a:moveTo>
                <a:lnTo>
                  <a:pt x="0" y="0"/>
                </a:lnTo>
                <a:lnTo>
                  <a:pt x="0" y="210312"/>
                </a:lnTo>
                <a:lnTo>
                  <a:pt x="893064" y="210312"/>
                </a:lnTo>
                <a:lnTo>
                  <a:pt x="893064" y="0"/>
                </a:lnTo>
                <a:close/>
              </a:path>
            </a:pathLst>
          </a:custGeom>
          <a:solidFill>
            <a:srgbClr val="FFFFFF"/>
          </a:solidFill>
        </p:spPr>
        <p:txBody>
          <a:bodyPr wrap="square" lIns="0" tIns="0" rIns="0" bIns="0" rtlCol="0"/>
          <a:lstStyle/>
          <a:p>
            <a:endParaRPr/>
          </a:p>
        </p:txBody>
      </p:sp>
      <p:sp>
        <p:nvSpPr>
          <p:cNvPr id="76" name="object 76"/>
          <p:cNvSpPr txBox="1"/>
          <p:nvPr/>
        </p:nvSpPr>
        <p:spPr>
          <a:xfrm>
            <a:off x="9219310" y="1169670"/>
            <a:ext cx="726440" cy="136576"/>
          </a:xfrm>
          <a:prstGeom prst="rect">
            <a:avLst/>
          </a:prstGeom>
        </p:spPr>
        <p:txBody>
          <a:bodyPr vert="horz" wrap="square" lIns="0" tIns="13335" rIns="0" bIns="0" rtlCol="0">
            <a:spAutoFit/>
          </a:bodyPr>
          <a:lstStyle/>
          <a:p>
            <a:pPr>
              <a:spcBef>
                <a:spcPts val="105"/>
              </a:spcBef>
            </a:pPr>
            <a:r>
              <a:rPr sz="800" i="1" dirty="0">
                <a:latin typeface="メイリオ"/>
                <a:cs typeface="メイリオ"/>
              </a:rPr>
              <a:t>＝</a:t>
            </a:r>
            <a:r>
              <a:rPr sz="800" i="1" spc="-15" dirty="0">
                <a:latin typeface="メイリオ"/>
                <a:cs typeface="メイリオ"/>
              </a:rPr>
              <a:t>デジタル通貨</a:t>
            </a:r>
            <a:endParaRPr sz="800">
              <a:latin typeface="メイリオ"/>
              <a:cs typeface="メイリオ"/>
            </a:endParaRPr>
          </a:p>
        </p:txBody>
      </p:sp>
      <p:pic>
        <p:nvPicPr>
          <p:cNvPr id="77" name="object 77"/>
          <p:cNvPicPr/>
          <p:nvPr/>
        </p:nvPicPr>
        <p:blipFill>
          <a:blip r:embed="rId27" cstate="print"/>
          <a:stretch>
            <a:fillRect/>
          </a:stretch>
        </p:blipFill>
        <p:spPr>
          <a:xfrm>
            <a:off x="8994648" y="1167384"/>
            <a:ext cx="187451" cy="187451"/>
          </a:xfrm>
          <a:prstGeom prst="rect">
            <a:avLst/>
          </a:prstGeom>
        </p:spPr>
      </p:pic>
      <p:grpSp>
        <p:nvGrpSpPr>
          <p:cNvPr id="78" name="object 78"/>
          <p:cNvGrpSpPr/>
          <p:nvPr/>
        </p:nvGrpSpPr>
        <p:grpSpPr>
          <a:xfrm>
            <a:off x="8971660" y="943228"/>
            <a:ext cx="204470" cy="128270"/>
            <a:chOff x="7447660" y="943228"/>
            <a:chExt cx="204470" cy="128270"/>
          </a:xfrm>
        </p:grpSpPr>
        <p:pic>
          <p:nvPicPr>
            <p:cNvPr id="79" name="object 79"/>
            <p:cNvPicPr/>
            <p:nvPr/>
          </p:nvPicPr>
          <p:blipFill>
            <a:blip r:embed="rId28" cstate="print"/>
            <a:stretch>
              <a:fillRect/>
            </a:stretch>
          </p:blipFill>
          <p:spPr>
            <a:xfrm>
              <a:off x="7450835" y="946403"/>
              <a:ext cx="198120" cy="121920"/>
            </a:xfrm>
            <a:prstGeom prst="rect">
              <a:avLst/>
            </a:prstGeom>
          </p:spPr>
        </p:pic>
        <p:sp>
          <p:nvSpPr>
            <p:cNvPr id="80" name="object 80"/>
            <p:cNvSpPr/>
            <p:nvPr/>
          </p:nvSpPr>
          <p:spPr>
            <a:xfrm>
              <a:off x="7450835" y="946403"/>
              <a:ext cx="198120" cy="121920"/>
            </a:xfrm>
            <a:custGeom>
              <a:avLst/>
              <a:gdLst/>
              <a:ahLst/>
              <a:cxnLst/>
              <a:rect l="l" t="t" r="r" b="b"/>
              <a:pathLst>
                <a:path w="198120" h="121919">
                  <a:moveTo>
                    <a:pt x="0" y="121920"/>
                  </a:moveTo>
                  <a:lnTo>
                    <a:pt x="198120" y="121920"/>
                  </a:lnTo>
                  <a:lnTo>
                    <a:pt x="198120" y="0"/>
                  </a:lnTo>
                  <a:lnTo>
                    <a:pt x="0" y="0"/>
                  </a:lnTo>
                  <a:lnTo>
                    <a:pt x="0" y="121920"/>
                  </a:lnTo>
                  <a:close/>
                </a:path>
              </a:pathLst>
            </a:custGeom>
            <a:ln w="6350">
              <a:solidFill>
                <a:srgbClr val="A6A6A6"/>
              </a:solidFill>
            </a:ln>
          </p:spPr>
          <p:txBody>
            <a:bodyPr wrap="square" lIns="0" tIns="0" rIns="0" bIns="0" rtlCol="0"/>
            <a:lstStyle/>
            <a:p>
              <a:endParaRPr/>
            </a:p>
          </p:txBody>
        </p:sp>
      </p:grpSp>
      <p:sp>
        <p:nvSpPr>
          <p:cNvPr id="81" name="object 81"/>
          <p:cNvSpPr txBox="1"/>
          <p:nvPr/>
        </p:nvSpPr>
        <p:spPr>
          <a:xfrm>
            <a:off x="9194038" y="940688"/>
            <a:ext cx="1249680" cy="136576"/>
          </a:xfrm>
          <a:prstGeom prst="rect">
            <a:avLst/>
          </a:prstGeom>
        </p:spPr>
        <p:txBody>
          <a:bodyPr vert="horz" wrap="square" lIns="0" tIns="13335" rIns="0" bIns="0" rtlCol="0">
            <a:spAutoFit/>
          </a:bodyPr>
          <a:lstStyle/>
          <a:p>
            <a:pPr marL="12700">
              <a:spcBef>
                <a:spcPts val="105"/>
              </a:spcBef>
            </a:pPr>
            <a:r>
              <a:rPr sz="800" i="1" dirty="0">
                <a:latin typeface="メイリオ"/>
                <a:cs typeface="メイリオ"/>
              </a:rPr>
              <a:t>＝</a:t>
            </a:r>
            <a:r>
              <a:rPr sz="800" i="1" spc="-10" dirty="0">
                <a:latin typeface="メイリオ"/>
                <a:cs typeface="メイリオ"/>
              </a:rPr>
              <a:t>デジタル通貨ウォレット</a:t>
            </a:r>
            <a:endParaRPr sz="800">
              <a:latin typeface="メイリオ"/>
              <a:cs typeface="メイリオ"/>
            </a:endParaRPr>
          </a:p>
        </p:txBody>
      </p:sp>
      <p:sp>
        <p:nvSpPr>
          <p:cNvPr id="82" name="object 82"/>
          <p:cNvSpPr txBox="1"/>
          <p:nvPr/>
        </p:nvSpPr>
        <p:spPr>
          <a:xfrm>
            <a:off x="7951471" y="4457828"/>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⑤利用</a:t>
            </a:r>
            <a:endParaRPr sz="800">
              <a:latin typeface="メイリオ"/>
              <a:cs typeface="メイリオ"/>
            </a:endParaRPr>
          </a:p>
        </p:txBody>
      </p:sp>
      <p:grpSp>
        <p:nvGrpSpPr>
          <p:cNvPr id="83" name="object 83"/>
          <p:cNvGrpSpPr/>
          <p:nvPr/>
        </p:nvGrpSpPr>
        <p:grpSpPr>
          <a:xfrm>
            <a:off x="7455408" y="4434841"/>
            <a:ext cx="1813560" cy="192405"/>
            <a:chOff x="5931408" y="4434840"/>
            <a:chExt cx="1813560" cy="192405"/>
          </a:xfrm>
        </p:grpSpPr>
        <p:pic>
          <p:nvPicPr>
            <p:cNvPr id="84" name="object 84"/>
            <p:cNvPicPr/>
            <p:nvPr/>
          </p:nvPicPr>
          <p:blipFill>
            <a:blip r:embed="rId29" cstate="print"/>
            <a:stretch>
              <a:fillRect/>
            </a:stretch>
          </p:blipFill>
          <p:spPr>
            <a:xfrm>
              <a:off x="5931408" y="4434840"/>
              <a:ext cx="175259" cy="176783"/>
            </a:xfrm>
            <a:prstGeom prst="rect">
              <a:avLst/>
            </a:prstGeom>
          </p:spPr>
        </p:pic>
        <p:pic>
          <p:nvPicPr>
            <p:cNvPr id="85" name="object 85"/>
            <p:cNvPicPr/>
            <p:nvPr/>
          </p:nvPicPr>
          <p:blipFill>
            <a:blip r:embed="rId30" cstate="print"/>
            <a:stretch>
              <a:fillRect/>
            </a:stretch>
          </p:blipFill>
          <p:spPr>
            <a:xfrm>
              <a:off x="6768084" y="4457700"/>
              <a:ext cx="169164" cy="169163"/>
            </a:xfrm>
            <a:prstGeom prst="rect">
              <a:avLst/>
            </a:prstGeom>
          </p:spPr>
        </p:pic>
        <p:pic>
          <p:nvPicPr>
            <p:cNvPr id="86" name="object 86"/>
            <p:cNvPicPr/>
            <p:nvPr/>
          </p:nvPicPr>
          <p:blipFill>
            <a:blip r:embed="rId30" cstate="print"/>
            <a:stretch>
              <a:fillRect/>
            </a:stretch>
          </p:blipFill>
          <p:spPr>
            <a:xfrm>
              <a:off x="7575804" y="4457700"/>
              <a:ext cx="169164" cy="169163"/>
            </a:xfrm>
            <a:prstGeom prst="rect">
              <a:avLst/>
            </a:prstGeom>
          </p:spPr>
        </p:pic>
      </p:grpSp>
      <p:sp>
        <p:nvSpPr>
          <p:cNvPr id="87" name="object 87"/>
          <p:cNvSpPr txBox="1"/>
          <p:nvPr/>
        </p:nvSpPr>
        <p:spPr>
          <a:xfrm>
            <a:off x="8789924" y="4450208"/>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⑤利用</a:t>
            </a:r>
            <a:endParaRPr sz="800">
              <a:latin typeface="メイリオ"/>
              <a:cs typeface="メイリオ"/>
            </a:endParaRPr>
          </a:p>
        </p:txBody>
      </p:sp>
      <p:grpSp>
        <p:nvGrpSpPr>
          <p:cNvPr id="88" name="object 88"/>
          <p:cNvGrpSpPr/>
          <p:nvPr/>
        </p:nvGrpSpPr>
        <p:grpSpPr>
          <a:xfrm>
            <a:off x="7788974" y="2653284"/>
            <a:ext cx="207645" cy="1097915"/>
            <a:chOff x="6264973" y="2653283"/>
            <a:chExt cx="207645" cy="1097915"/>
          </a:xfrm>
        </p:grpSpPr>
        <p:sp>
          <p:nvSpPr>
            <p:cNvPr id="89" name="object 89"/>
            <p:cNvSpPr/>
            <p:nvPr/>
          </p:nvSpPr>
          <p:spPr>
            <a:xfrm>
              <a:off x="6333743" y="2653283"/>
              <a:ext cx="76200" cy="1025525"/>
            </a:xfrm>
            <a:custGeom>
              <a:avLst/>
              <a:gdLst/>
              <a:ahLst/>
              <a:cxnLst/>
              <a:rect l="l" t="t" r="r" b="b"/>
              <a:pathLst>
                <a:path w="76200" h="1025525">
                  <a:moveTo>
                    <a:pt x="44450" y="63500"/>
                  </a:moveTo>
                  <a:lnTo>
                    <a:pt x="31750" y="63500"/>
                  </a:lnTo>
                  <a:lnTo>
                    <a:pt x="31750" y="1025397"/>
                  </a:lnTo>
                  <a:lnTo>
                    <a:pt x="44450" y="1025397"/>
                  </a:lnTo>
                  <a:lnTo>
                    <a:pt x="44450" y="63500"/>
                  </a:lnTo>
                  <a:close/>
                </a:path>
                <a:path w="76200" h="1025525">
                  <a:moveTo>
                    <a:pt x="38100" y="0"/>
                  </a:moveTo>
                  <a:lnTo>
                    <a:pt x="0" y="76200"/>
                  </a:lnTo>
                  <a:lnTo>
                    <a:pt x="31750" y="76200"/>
                  </a:lnTo>
                  <a:lnTo>
                    <a:pt x="31750" y="63500"/>
                  </a:lnTo>
                  <a:lnTo>
                    <a:pt x="69850" y="63500"/>
                  </a:lnTo>
                  <a:lnTo>
                    <a:pt x="38100" y="0"/>
                  </a:lnTo>
                  <a:close/>
                </a:path>
                <a:path w="76200" h="102552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90" name="object 90"/>
            <p:cNvPicPr/>
            <p:nvPr/>
          </p:nvPicPr>
          <p:blipFill>
            <a:blip r:embed="rId31" cstate="print"/>
            <a:stretch>
              <a:fillRect/>
            </a:stretch>
          </p:blipFill>
          <p:spPr>
            <a:xfrm>
              <a:off x="6264973" y="3634549"/>
              <a:ext cx="207644" cy="116205"/>
            </a:xfrm>
            <a:prstGeom prst="rect">
              <a:avLst/>
            </a:prstGeom>
          </p:spPr>
        </p:pic>
      </p:grpSp>
      <p:sp>
        <p:nvSpPr>
          <p:cNvPr id="91" name="object 91"/>
          <p:cNvSpPr txBox="1"/>
          <p:nvPr/>
        </p:nvSpPr>
        <p:spPr>
          <a:xfrm>
            <a:off x="7096125" y="3059050"/>
            <a:ext cx="786130" cy="513715"/>
          </a:xfrm>
          <a:prstGeom prst="rect">
            <a:avLst/>
          </a:prstGeom>
        </p:spPr>
        <p:txBody>
          <a:bodyPr vert="horz" wrap="square" lIns="0" tIns="13335" rIns="0" bIns="0" rtlCol="0">
            <a:spAutoFit/>
          </a:bodyPr>
          <a:lstStyle/>
          <a:p>
            <a:pPr marL="12700">
              <a:spcBef>
                <a:spcPts val="105"/>
              </a:spcBef>
            </a:pPr>
            <a:r>
              <a:rPr sz="800" spc="-15" dirty="0">
                <a:latin typeface="メイリオ"/>
                <a:cs typeface="メイリオ"/>
              </a:rPr>
              <a:t>⓪財務/担保情報</a:t>
            </a:r>
            <a:endParaRPr sz="800">
              <a:latin typeface="メイリオ"/>
              <a:cs typeface="メイリオ"/>
            </a:endParaRPr>
          </a:p>
          <a:p>
            <a:pPr marL="190500" indent="-87630">
              <a:buSzPct val="87500"/>
              <a:buFont typeface="Wingdings"/>
              <a:buChar char=""/>
              <a:tabLst>
                <a:tab pos="191135" algn="l"/>
              </a:tabLst>
            </a:pPr>
            <a:r>
              <a:rPr sz="800" spc="-15" dirty="0">
                <a:latin typeface="メイリオ"/>
                <a:cs typeface="メイリオ"/>
              </a:rPr>
              <a:t>売掛債権</a:t>
            </a:r>
            <a:endParaRPr sz="800">
              <a:latin typeface="メイリオ"/>
              <a:cs typeface="メイリオ"/>
            </a:endParaRPr>
          </a:p>
          <a:p>
            <a:pPr marL="190500" indent="-87630">
              <a:buSzPct val="87500"/>
              <a:buFont typeface="Wingdings"/>
              <a:buChar char=""/>
              <a:tabLst>
                <a:tab pos="191135" algn="l"/>
              </a:tabLst>
            </a:pPr>
            <a:r>
              <a:rPr sz="800" spc="-25" dirty="0">
                <a:latin typeface="メイリオ"/>
                <a:cs typeface="メイリオ"/>
              </a:rPr>
              <a:t>在庫</a:t>
            </a:r>
            <a:endParaRPr sz="800">
              <a:latin typeface="メイリオ"/>
              <a:cs typeface="メイリオ"/>
            </a:endParaRPr>
          </a:p>
          <a:p>
            <a:pPr marL="190500" indent="-87630">
              <a:buSzPct val="87500"/>
              <a:buFont typeface="Wingdings"/>
              <a:buChar char=""/>
              <a:tabLst>
                <a:tab pos="191135" algn="l"/>
              </a:tabLst>
            </a:pPr>
            <a:r>
              <a:rPr sz="800" spc="-25" dirty="0">
                <a:latin typeface="メイリオ"/>
                <a:cs typeface="メイリオ"/>
              </a:rPr>
              <a:t>設備</a:t>
            </a:r>
            <a:endParaRPr sz="800">
              <a:latin typeface="メイリオ"/>
              <a:cs typeface="メイリオ"/>
            </a:endParaRPr>
          </a:p>
        </p:txBody>
      </p:sp>
      <p:grpSp>
        <p:nvGrpSpPr>
          <p:cNvPr id="92" name="object 92"/>
          <p:cNvGrpSpPr/>
          <p:nvPr/>
        </p:nvGrpSpPr>
        <p:grpSpPr>
          <a:xfrm>
            <a:off x="7543546" y="2378836"/>
            <a:ext cx="1637030" cy="1917700"/>
            <a:chOff x="6019546" y="2378836"/>
            <a:chExt cx="1637030" cy="1917700"/>
          </a:xfrm>
        </p:grpSpPr>
        <p:pic>
          <p:nvPicPr>
            <p:cNvPr id="93" name="object 93"/>
            <p:cNvPicPr/>
            <p:nvPr/>
          </p:nvPicPr>
          <p:blipFill>
            <a:blip r:embed="rId30" cstate="print"/>
            <a:stretch>
              <a:fillRect/>
            </a:stretch>
          </p:blipFill>
          <p:spPr>
            <a:xfrm>
              <a:off x="6769608" y="3793236"/>
              <a:ext cx="169164" cy="170687"/>
            </a:xfrm>
            <a:prstGeom prst="rect">
              <a:avLst/>
            </a:prstGeom>
          </p:spPr>
        </p:pic>
        <p:pic>
          <p:nvPicPr>
            <p:cNvPr id="94" name="object 94"/>
            <p:cNvPicPr/>
            <p:nvPr/>
          </p:nvPicPr>
          <p:blipFill>
            <a:blip r:embed="rId32" cstate="print"/>
            <a:stretch>
              <a:fillRect/>
            </a:stretch>
          </p:blipFill>
          <p:spPr>
            <a:xfrm>
              <a:off x="7028688" y="2382011"/>
              <a:ext cx="505968" cy="193548"/>
            </a:xfrm>
            <a:prstGeom prst="rect">
              <a:avLst/>
            </a:prstGeom>
          </p:spPr>
        </p:pic>
        <p:sp>
          <p:nvSpPr>
            <p:cNvPr id="95" name="object 95"/>
            <p:cNvSpPr/>
            <p:nvPr/>
          </p:nvSpPr>
          <p:spPr>
            <a:xfrm>
              <a:off x="7028688" y="2382011"/>
              <a:ext cx="506095" cy="193675"/>
            </a:xfrm>
            <a:custGeom>
              <a:avLst/>
              <a:gdLst/>
              <a:ahLst/>
              <a:cxnLst/>
              <a:rect l="l" t="t" r="r" b="b"/>
              <a:pathLst>
                <a:path w="506095" h="193675">
                  <a:moveTo>
                    <a:pt x="0" y="193548"/>
                  </a:moveTo>
                  <a:lnTo>
                    <a:pt x="505968" y="193548"/>
                  </a:lnTo>
                  <a:lnTo>
                    <a:pt x="505968" y="0"/>
                  </a:lnTo>
                  <a:lnTo>
                    <a:pt x="0" y="0"/>
                  </a:lnTo>
                  <a:lnTo>
                    <a:pt x="0" y="193548"/>
                  </a:lnTo>
                  <a:close/>
                </a:path>
              </a:pathLst>
            </a:custGeom>
            <a:ln w="6349">
              <a:solidFill>
                <a:srgbClr val="A6A6A6"/>
              </a:solidFill>
            </a:ln>
          </p:spPr>
          <p:txBody>
            <a:bodyPr wrap="square" lIns="0" tIns="0" rIns="0" bIns="0" rtlCol="0"/>
            <a:lstStyle/>
            <a:p>
              <a:endParaRPr/>
            </a:p>
          </p:txBody>
        </p:sp>
        <p:sp>
          <p:nvSpPr>
            <p:cNvPr id="96" name="object 96"/>
            <p:cNvSpPr/>
            <p:nvPr/>
          </p:nvSpPr>
          <p:spPr>
            <a:xfrm>
              <a:off x="6378067" y="2426207"/>
              <a:ext cx="773430" cy="231775"/>
            </a:xfrm>
            <a:custGeom>
              <a:avLst/>
              <a:gdLst/>
              <a:ahLst/>
              <a:cxnLst/>
              <a:rect l="l" t="t" r="r" b="b"/>
              <a:pathLst>
                <a:path w="773429" h="231775">
                  <a:moveTo>
                    <a:pt x="626872" y="30225"/>
                  </a:moveTo>
                  <a:lnTo>
                    <a:pt x="540385" y="33400"/>
                  </a:lnTo>
                  <a:lnTo>
                    <a:pt x="483869" y="38226"/>
                  </a:lnTo>
                  <a:lnTo>
                    <a:pt x="428625" y="45212"/>
                  </a:lnTo>
                  <a:lnTo>
                    <a:pt x="374904" y="54482"/>
                  </a:lnTo>
                  <a:lnTo>
                    <a:pt x="322834" y="65658"/>
                  </a:lnTo>
                  <a:lnTo>
                    <a:pt x="272796" y="78739"/>
                  </a:lnTo>
                  <a:lnTo>
                    <a:pt x="225043" y="93979"/>
                  </a:lnTo>
                  <a:lnTo>
                    <a:pt x="179832" y="110870"/>
                  </a:lnTo>
                  <a:lnTo>
                    <a:pt x="137287" y="129793"/>
                  </a:lnTo>
                  <a:lnTo>
                    <a:pt x="97662" y="150367"/>
                  </a:lnTo>
                  <a:lnTo>
                    <a:pt x="61468" y="172592"/>
                  </a:lnTo>
                  <a:lnTo>
                    <a:pt x="28702" y="196722"/>
                  </a:lnTo>
                  <a:lnTo>
                    <a:pt x="0" y="221995"/>
                  </a:lnTo>
                  <a:lnTo>
                    <a:pt x="8636" y="231393"/>
                  </a:lnTo>
                  <a:lnTo>
                    <a:pt x="22352" y="218566"/>
                  </a:lnTo>
                  <a:lnTo>
                    <a:pt x="36957" y="206375"/>
                  </a:lnTo>
                  <a:lnTo>
                    <a:pt x="68707" y="183006"/>
                  </a:lnTo>
                  <a:lnTo>
                    <a:pt x="104140" y="161289"/>
                  </a:lnTo>
                  <a:lnTo>
                    <a:pt x="142875" y="141096"/>
                  </a:lnTo>
                  <a:lnTo>
                    <a:pt x="184785" y="122681"/>
                  </a:lnTo>
                  <a:lnTo>
                    <a:pt x="229362" y="105917"/>
                  </a:lnTo>
                  <a:lnTo>
                    <a:pt x="276479" y="90931"/>
                  </a:lnTo>
                  <a:lnTo>
                    <a:pt x="326136" y="77977"/>
                  </a:lnTo>
                  <a:lnTo>
                    <a:pt x="377571" y="66928"/>
                  </a:lnTo>
                  <a:lnTo>
                    <a:pt x="430784" y="57784"/>
                  </a:lnTo>
                  <a:lnTo>
                    <a:pt x="485521" y="50926"/>
                  </a:lnTo>
                  <a:lnTo>
                    <a:pt x="541401" y="46100"/>
                  </a:lnTo>
                  <a:lnTo>
                    <a:pt x="598424" y="43433"/>
                  </a:lnTo>
                  <a:lnTo>
                    <a:pt x="627126" y="42925"/>
                  </a:lnTo>
                  <a:lnTo>
                    <a:pt x="696572" y="42925"/>
                  </a:lnTo>
                  <a:lnTo>
                    <a:pt x="697335" y="31797"/>
                  </a:lnTo>
                  <a:lnTo>
                    <a:pt x="685291" y="31114"/>
                  </a:lnTo>
                  <a:lnTo>
                    <a:pt x="655955" y="30352"/>
                  </a:lnTo>
                  <a:lnTo>
                    <a:pt x="626872" y="30225"/>
                  </a:lnTo>
                  <a:close/>
                </a:path>
                <a:path w="773429" h="231775">
                  <a:moveTo>
                    <a:pt x="696466" y="44480"/>
                  </a:moveTo>
                  <a:lnTo>
                    <a:pt x="694309" y="75945"/>
                  </a:lnTo>
                  <a:lnTo>
                    <a:pt x="768046" y="45212"/>
                  </a:lnTo>
                  <a:lnTo>
                    <a:pt x="709167" y="45212"/>
                  </a:lnTo>
                  <a:lnTo>
                    <a:pt x="696466" y="44480"/>
                  </a:lnTo>
                  <a:close/>
                </a:path>
                <a:path w="773429" h="231775">
                  <a:moveTo>
                    <a:pt x="697335" y="31797"/>
                  </a:moveTo>
                  <a:lnTo>
                    <a:pt x="696466" y="44480"/>
                  </a:lnTo>
                  <a:lnTo>
                    <a:pt x="709167" y="45212"/>
                  </a:lnTo>
                  <a:lnTo>
                    <a:pt x="709930" y="32512"/>
                  </a:lnTo>
                  <a:lnTo>
                    <a:pt x="697335" y="31797"/>
                  </a:lnTo>
                  <a:close/>
                </a:path>
                <a:path w="773429" h="231775">
                  <a:moveTo>
                    <a:pt x="699515" y="0"/>
                  </a:moveTo>
                  <a:lnTo>
                    <a:pt x="697335" y="31797"/>
                  </a:lnTo>
                  <a:lnTo>
                    <a:pt x="709930" y="32512"/>
                  </a:lnTo>
                  <a:lnTo>
                    <a:pt x="709167" y="45212"/>
                  </a:lnTo>
                  <a:lnTo>
                    <a:pt x="768046" y="45212"/>
                  </a:lnTo>
                  <a:lnTo>
                    <a:pt x="772922" y="43179"/>
                  </a:lnTo>
                  <a:lnTo>
                    <a:pt x="699515" y="0"/>
                  </a:lnTo>
                  <a:close/>
                </a:path>
                <a:path w="773429" h="231775">
                  <a:moveTo>
                    <a:pt x="696572" y="42925"/>
                  </a:moveTo>
                  <a:lnTo>
                    <a:pt x="627126" y="42925"/>
                  </a:lnTo>
                  <a:lnTo>
                    <a:pt x="655955" y="43052"/>
                  </a:lnTo>
                  <a:lnTo>
                    <a:pt x="684911" y="43814"/>
                  </a:lnTo>
                  <a:lnTo>
                    <a:pt x="696466" y="44480"/>
                  </a:lnTo>
                  <a:lnTo>
                    <a:pt x="696572" y="42925"/>
                  </a:lnTo>
                  <a:close/>
                </a:path>
              </a:pathLst>
            </a:custGeom>
            <a:solidFill>
              <a:srgbClr val="A6A6A6"/>
            </a:solidFill>
          </p:spPr>
          <p:txBody>
            <a:bodyPr wrap="square" lIns="0" tIns="0" rIns="0" bIns="0" rtlCol="0"/>
            <a:lstStyle/>
            <a:p>
              <a:endParaRPr/>
            </a:p>
          </p:txBody>
        </p:sp>
        <p:pic>
          <p:nvPicPr>
            <p:cNvPr id="97" name="object 97"/>
            <p:cNvPicPr/>
            <p:nvPr/>
          </p:nvPicPr>
          <p:blipFill>
            <a:blip r:embed="rId30" cstate="print"/>
            <a:stretch>
              <a:fillRect/>
            </a:stretch>
          </p:blipFill>
          <p:spPr>
            <a:xfrm>
              <a:off x="7200900" y="2401823"/>
              <a:ext cx="170688" cy="169163"/>
            </a:xfrm>
            <a:prstGeom prst="rect">
              <a:avLst/>
            </a:prstGeom>
          </p:spPr>
        </p:pic>
        <p:sp>
          <p:nvSpPr>
            <p:cNvPr id="98" name="object 98"/>
            <p:cNvSpPr/>
            <p:nvPr/>
          </p:nvSpPr>
          <p:spPr>
            <a:xfrm>
              <a:off x="7240524" y="2511551"/>
              <a:ext cx="76200" cy="1267460"/>
            </a:xfrm>
            <a:custGeom>
              <a:avLst/>
              <a:gdLst/>
              <a:ahLst/>
              <a:cxnLst/>
              <a:rect l="l" t="t" r="r" b="b"/>
              <a:pathLst>
                <a:path w="76200" h="1267460">
                  <a:moveTo>
                    <a:pt x="31750" y="1190752"/>
                  </a:moveTo>
                  <a:lnTo>
                    <a:pt x="0" y="1190752"/>
                  </a:lnTo>
                  <a:lnTo>
                    <a:pt x="38100" y="1266952"/>
                  </a:lnTo>
                  <a:lnTo>
                    <a:pt x="69850" y="1203452"/>
                  </a:lnTo>
                  <a:lnTo>
                    <a:pt x="31750" y="1203452"/>
                  </a:lnTo>
                  <a:lnTo>
                    <a:pt x="31750" y="1190752"/>
                  </a:lnTo>
                  <a:close/>
                </a:path>
                <a:path w="76200" h="1267460">
                  <a:moveTo>
                    <a:pt x="44450" y="0"/>
                  </a:moveTo>
                  <a:lnTo>
                    <a:pt x="31750" y="0"/>
                  </a:lnTo>
                  <a:lnTo>
                    <a:pt x="31750" y="1203452"/>
                  </a:lnTo>
                  <a:lnTo>
                    <a:pt x="44450" y="1203452"/>
                  </a:lnTo>
                  <a:lnTo>
                    <a:pt x="44450" y="0"/>
                  </a:lnTo>
                  <a:close/>
                </a:path>
                <a:path w="76200" h="1267460">
                  <a:moveTo>
                    <a:pt x="76200" y="1190752"/>
                  </a:moveTo>
                  <a:lnTo>
                    <a:pt x="44450" y="1190752"/>
                  </a:lnTo>
                  <a:lnTo>
                    <a:pt x="44450" y="1203452"/>
                  </a:lnTo>
                  <a:lnTo>
                    <a:pt x="69850" y="1203452"/>
                  </a:lnTo>
                  <a:lnTo>
                    <a:pt x="76200" y="1190752"/>
                  </a:lnTo>
                  <a:close/>
                </a:path>
              </a:pathLst>
            </a:custGeom>
            <a:solidFill>
              <a:srgbClr val="A6A6A6"/>
            </a:solidFill>
          </p:spPr>
          <p:txBody>
            <a:bodyPr wrap="square" lIns="0" tIns="0" rIns="0" bIns="0" rtlCol="0"/>
            <a:lstStyle/>
            <a:p>
              <a:endParaRPr/>
            </a:p>
          </p:txBody>
        </p:sp>
        <p:pic>
          <p:nvPicPr>
            <p:cNvPr id="99" name="object 99"/>
            <p:cNvPicPr/>
            <p:nvPr/>
          </p:nvPicPr>
          <p:blipFill>
            <a:blip r:embed="rId30" cstate="print"/>
            <a:stretch>
              <a:fillRect/>
            </a:stretch>
          </p:blipFill>
          <p:spPr>
            <a:xfrm>
              <a:off x="7200900" y="3122675"/>
              <a:ext cx="170688" cy="169163"/>
            </a:xfrm>
            <a:prstGeom prst="rect">
              <a:avLst/>
            </a:prstGeom>
          </p:spPr>
        </p:pic>
        <p:sp>
          <p:nvSpPr>
            <p:cNvPr id="100" name="object 100"/>
            <p:cNvSpPr/>
            <p:nvPr/>
          </p:nvSpPr>
          <p:spPr>
            <a:xfrm>
              <a:off x="6830568" y="4162044"/>
              <a:ext cx="822960" cy="130810"/>
            </a:xfrm>
            <a:custGeom>
              <a:avLst/>
              <a:gdLst/>
              <a:ahLst/>
              <a:cxnLst/>
              <a:rect l="l" t="t" r="r" b="b"/>
              <a:pathLst>
                <a:path w="822959" h="130810">
                  <a:moveTo>
                    <a:pt x="0" y="0"/>
                  </a:moveTo>
                  <a:lnTo>
                    <a:pt x="822578" y="130809"/>
                  </a:lnTo>
                </a:path>
              </a:pathLst>
            </a:custGeom>
            <a:ln w="6350">
              <a:solidFill>
                <a:srgbClr val="A6A6A6"/>
              </a:solidFill>
            </a:ln>
          </p:spPr>
          <p:txBody>
            <a:bodyPr wrap="square" lIns="0" tIns="0" rIns="0" bIns="0" rtlCol="0"/>
            <a:lstStyle/>
            <a:p>
              <a:endParaRPr/>
            </a:p>
          </p:txBody>
        </p:sp>
        <p:sp>
          <p:nvSpPr>
            <p:cNvPr id="101" name="object 101"/>
            <p:cNvSpPr/>
            <p:nvPr/>
          </p:nvSpPr>
          <p:spPr>
            <a:xfrm>
              <a:off x="6022721" y="4169917"/>
              <a:ext cx="824865" cy="115570"/>
            </a:xfrm>
            <a:custGeom>
              <a:avLst/>
              <a:gdLst/>
              <a:ahLst/>
              <a:cxnLst/>
              <a:rect l="l" t="t" r="r" b="b"/>
              <a:pathLst>
                <a:path w="824865" h="115570">
                  <a:moveTo>
                    <a:pt x="0" y="115315"/>
                  </a:moveTo>
                  <a:lnTo>
                    <a:pt x="824864" y="0"/>
                  </a:lnTo>
                </a:path>
              </a:pathLst>
            </a:custGeom>
            <a:ln w="6350">
              <a:solidFill>
                <a:srgbClr val="A6A6A6"/>
              </a:solidFill>
            </a:ln>
          </p:spPr>
          <p:txBody>
            <a:bodyPr wrap="square" lIns="0" tIns="0" rIns="0" bIns="0" rtlCol="0"/>
            <a:lstStyle/>
            <a:p>
              <a:endParaRPr/>
            </a:p>
          </p:txBody>
        </p:sp>
        <p:pic>
          <p:nvPicPr>
            <p:cNvPr id="102" name="object 102"/>
            <p:cNvPicPr/>
            <p:nvPr/>
          </p:nvPicPr>
          <p:blipFill>
            <a:blip r:embed="rId33" cstate="print"/>
            <a:stretch>
              <a:fillRect/>
            </a:stretch>
          </p:blipFill>
          <p:spPr>
            <a:xfrm>
              <a:off x="6355080" y="2490215"/>
              <a:ext cx="188975" cy="167639"/>
            </a:xfrm>
            <a:prstGeom prst="rect">
              <a:avLst/>
            </a:prstGeom>
          </p:spPr>
        </p:pic>
        <p:pic>
          <p:nvPicPr>
            <p:cNvPr id="103" name="object 103"/>
            <p:cNvPicPr/>
            <p:nvPr/>
          </p:nvPicPr>
          <p:blipFill>
            <a:blip r:embed="rId33" cstate="print"/>
            <a:stretch>
              <a:fillRect/>
            </a:stretch>
          </p:blipFill>
          <p:spPr>
            <a:xfrm>
              <a:off x="6734556" y="4102607"/>
              <a:ext cx="188975" cy="166116"/>
            </a:xfrm>
            <a:prstGeom prst="rect">
              <a:avLst/>
            </a:prstGeom>
          </p:spPr>
        </p:pic>
      </p:grpSp>
      <p:sp>
        <p:nvSpPr>
          <p:cNvPr id="104" name="object 104"/>
          <p:cNvSpPr txBox="1"/>
          <p:nvPr/>
        </p:nvSpPr>
        <p:spPr>
          <a:xfrm>
            <a:off x="6677660" y="4156329"/>
            <a:ext cx="821055" cy="517525"/>
          </a:xfrm>
          <a:prstGeom prst="rect">
            <a:avLst/>
          </a:prstGeom>
        </p:spPr>
        <p:txBody>
          <a:bodyPr vert="horz" wrap="square" lIns="0" tIns="8890" rIns="0" bIns="0" rtlCol="0">
            <a:spAutoFit/>
          </a:bodyPr>
          <a:lstStyle/>
          <a:p>
            <a:pPr marL="56515" marR="5080" indent="-44450">
              <a:lnSpc>
                <a:spcPct val="102899"/>
              </a:lnSpc>
              <a:spcBef>
                <a:spcPts val="70"/>
              </a:spcBef>
            </a:pPr>
            <a:r>
              <a:rPr sz="700" i="1" spc="-10" dirty="0">
                <a:solidFill>
                  <a:srgbClr val="C00000"/>
                </a:solidFill>
                <a:latin typeface="メイリオ"/>
                <a:cs typeface="メイリオ"/>
              </a:rPr>
              <a:t>使途トレース・プ</a:t>
            </a:r>
            <a:r>
              <a:rPr sz="700" i="1" spc="-50" dirty="0">
                <a:solidFill>
                  <a:srgbClr val="C00000"/>
                </a:solidFill>
                <a:latin typeface="メイリオ"/>
                <a:cs typeface="メイリオ"/>
              </a:rPr>
              <a:t>ロ</a:t>
            </a:r>
            <a:r>
              <a:rPr sz="700" i="1" spc="-10" dirty="0">
                <a:solidFill>
                  <a:srgbClr val="C00000"/>
                </a:solidFill>
                <a:latin typeface="メイリオ"/>
                <a:cs typeface="メイリオ"/>
              </a:rPr>
              <a:t>グラムによる制</a:t>
            </a:r>
            <a:r>
              <a:rPr sz="700" i="1" spc="-50" dirty="0">
                <a:solidFill>
                  <a:srgbClr val="C00000"/>
                </a:solidFill>
                <a:latin typeface="メイリオ"/>
                <a:cs typeface="メイリオ"/>
              </a:rPr>
              <a:t>限</a:t>
            </a:r>
            <a:endParaRPr sz="700">
              <a:latin typeface="メイリオ"/>
              <a:cs typeface="メイリオ"/>
            </a:endParaRPr>
          </a:p>
          <a:p>
            <a:pPr marL="510540" marR="97790">
              <a:spcBef>
                <a:spcPts val="250"/>
              </a:spcBef>
            </a:pPr>
            <a:r>
              <a:rPr sz="800" spc="-25" dirty="0">
                <a:latin typeface="メイリオ"/>
                <a:cs typeface="メイリオ"/>
              </a:rPr>
              <a:t>利用不可</a:t>
            </a:r>
            <a:endParaRPr sz="800">
              <a:latin typeface="メイリオ"/>
              <a:cs typeface="メイリオ"/>
            </a:endParaRPr>
          </a:p>
        </p:txBody>
      </p:sp>
      <p:sp>
        <p:nvSpPr>
          <p:cNvPr id="105" name="object 105"/>
          <p:cNvSpPr txBox="1"/>
          <p:nvPr/>
        </p:nvSpPr>
        <p:spPr>
          <a:xfrm>
            <a:off x="6887337" y="2311399"/>
            <a:ext cx="278765" cy="330200"/>
          </a:xfrm>
          <a:prstGeom prst="rect">
            <a:avLst/>
          </a:prstGeom>
        </p:spPr>
        <p:txBody>
          <a:bodyPr vert="horz" wrap="square" lIns="0" tIns="12065" rIns="0" bIns="0" rtlCol="0">
            <a:spAutoFit/>
          </a:bodyPr>
          <a:lstStyle/>
          <a:p>
            <a:pPr marL="12700" marR="5080">
              <a:spcBef>
                <a:spcPts val="95"/>
              </a:spcBef>
            </a:pPr>
            <a:r>
              <a:rPr sz="1000" b="1" spc="-10" dirty="0">
                <a:latin typeface="メイリオ"/>
                <a:cs typeface="メイリオ"/>
              </a:rPr>
              <a:t>金</a:t>
            </a:r>
            <a:r>
              <a:rPr sz="1000" b="1" spc="-50" dirty="0">
                <a:latin typeface="メイリオ"/>
                <a:cs typeface="メイリオ"/>
              </a:rPr>
              <a:t>融</a:t>
            </a:r>
            <a:r>
              <a:rPr sz="1000" b="1" spc="-10" dirty="0">
                <a:latin typeface="メイリオ"/>
                <a:cs typeface="メイリオ"/>
              </a:rPr>
              <a:t>機</a:t>
            </a:r>
            <a:r>
              <a:rPr sz="1000" b="1" spc="-50" dirty="0">
                <a:latin typeface="メイリオ"/>
                <a:cs typeface="メイリオ"/>
              </a:rPr>
              <a:t>関</a:t>
            </a:r>
            <a:endParaRPr sz="1000">
              <a:latin typeface="メイリオ"/>
              <a:cs typeface="メイリオ"/>
            </a:endParaRPr>
          </a:p>
        </p:txBody>
      </p:sp>
      <p:sp>
        <p:nvSpPr>
          <p:cNvPr id="106" name="object 106"/>
          <p:cNvSpPr txBox="1"/>
          <p:nvPr/>
        </p:nvSpPr>
        <p:spPr>
          <a:xfrm>
            <a:off x="6868796" y="3762503"/>
            <a:ext cx="278765"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企</a:t>
            </a:r>
            <a:r>
              <a:rPr sz="1000" b="1" spc="-50" dirty="0">
                <a:latin typeface="メイリオ"/>
                <a:cs typeface="メイリオ"/>
              </a:rPr>
              <a:t>業</a:t>
            </a:r>
            <a:endParaRPr sz="1000">
              <a:latin typeface="メイリオ"/>
              <a:cs typeface="メイリオ"/>
            </a:endParaRPr>
          </a:p>
        </p:txBody>
      </p:sp>
      <p:sp>
        <p:nvSpPr>
          <p:cNvPr id="107" name="object 107"/>
          <p:cNvSpPr txBox="1"/>
          <p:nvPr/>
        </p:nvSpPr>
        <p:spPr>
          <a:xfrm>
            <a:off x="7655434" y="4038728"/>
            <a:ext cx="636905" cy="135935"/>
          </a:xfrm>
          <a:prstGeom prst="rect">
            <a:avLst/>
          </a:prstGeom>
        </p:spPr>
        <p:txBody>
          <a:bodyPr vert="horz" wrap="square" lIns="0" tIns="12700" rIns="0" bIns="0" rtlCol="0">
            <a:spAutoFit/>
          </a:bodyPr>
          <a:lstStyle/>
          <a:p>
            <a:pPr marL="12700">
              <a:spcBef>
                <a:spcPts val="100"/>
              </a:spcBef>
            </a:pPr>
            <a:r>
              <a:rPr sz="800" spc="-15" dirty="0">
                <a:latin typeface="メイリオ"/>
                <a:cs typeface="メイリオ"/>
              </a:rPr>
              <a:t>④使途の制御</a:t>
            </a:r>
            <a:endParaRPr sz="800">
              <a:latin typeface="メイリオ"/>
              <a:cs typeface="メイリオ"/>
            </a:endParaRPr>
          </a:p>
        </p:txBody>
      </p:sp>
      <p:grpSp>
        <p:nvGrpSpPr>
          <p:cNvPr id="108" name="object 108"/>
          <p:cNvGrpSpPr/>
          <p:nvPr/>
        </p:nvGrpSpPr>
        <p:grpSpPr>
          <a:xfrm>
            <a:off x="2446020" y="2288921"/>
            <a:ext cx="3081655" cy="3096895"/>
            <a:chOff x="922019" y="2288920"/>
            <a:chExt cx="3081655" cy="3096895"/>
          </a:xfrm>
        </p:grpSpPr>
        <p:sp>
          <p:nvSpPr>
            <p:cNvPr id="109" name="object 109"/>
            <p:cNvSpPr/>
            <p:nvPr/>
          </p:nvSpPr>
          <p:spPr>
            <a:xfrm>
              <a:off x="1046987" y="2292095"/>
              <a:ext cx="2954020" cy="361315"/>
            </a:xfrm>
            <a:custGeom>
              <a:avLst/>
              <a:gdLst/>
              <a:ahLst/>
              <a:cxnLst/>
              <a:rect l="l" t="t" r="r" b="b"/>
              <a:pathLst>
                <a:path w="2954020" h="361314">
                  <a:moveTo>
                    <a:pt x="0" y="361188"/>
                  </a:moveTo>
                  <a:lnTo>
                    <a:pt x="2953512" y="361188"/>
                  </a:lnTo>
                  <a:lnTo>
                    <a:pt x="2953512" y="0"/>
                  </a:lnTo>
                  <a:lnTo>
                    <a:pt x="0" y="0"/>
                  </a:lnTo>
                  <a:lnTo>
                    <a:pt x="0" y="361188"/>
                  </a:lnTo>
                  <a:close/>
                </a:path>
              </a:pathLst>
            </a:custGeom>
            <a:ln w="6350">
              <a:solidFill>
                <a:srgbClr val="A6A6A6"/>
              </a:solidFill>
            </a:ln>
          </p:spPr>
          <p:txBody>
            <a:bodyPr wrap="square" lIns="0" tIns="0" rIns="0" bIns="0" rtlCol="0"/>
            <a:lstStyle/>
            <a:p>
              <a:endParaRPr/>
            </a:p>
          </p:txBody>
        </p:sp>
        <p:pic>
          <p:nvPicPr>
            <p:cNvPr id="110" name="object 110"/>
            <p:cNvPicPr/>
            <p:nvPr/>
          </p:nvPicPr>
          <p:blipFill>
            <a:blip r:embed="rId2" cstate="print"/>
            <a:stretch>
              <a:fillRect/>
            </a:stretch>
          </p:blipFill>
          <p:spPr>
            <a:xfrm>
              <a:off x="949451" y="2380487"/>
              <a:ext cx="196596" cy="196596"/>
            </a:xfrm>
            <a:prstGeom prst="rect">
              <a:avLst/>
            </a:prstGeom>
          </p:spPr>
        </p:pic>
        <p:sp>
          <p:nvSpPr>
            <p:cNvPr id="111" name="object 111"/>
            <p:cNvSpPr/>
            <p:nvPr/>
          </p:nvSpPr>
          <p:spPr>
            <a:xfrm>
              <a:off x="1046987" y="3674363"/>
              <a:ext cx="2954020" cy="361315"/>
            </a:xfrm>
            <a:custGeom>
              <a:avLst/>
              <a:gdLst/>
              <a:ahLst/>
              <a:cxnLst/>
              <a:rect l="l" t="t" r="r" b="b"/>
              <a:pathLst>
                <a:path w="2954020" h="361314">
                  <a:moveTo>
                    <a:pt x="0" y="361188"/>
                  </a:moveTo>
                  <a:lnTo>
                    <a:pt x="2953512" y="361188"/>
                  </a:lnTo>
                  <a:lnTo>
                    <a:pt x="2953512" y="0"/>
                  </a:lnTo>
                  <a:lnTo>
                    <a:pt x="0" y="0"/>
                  </a:lnTo>
                  <a:lnTo>
                    <a:pt x="0" y="361188"/>
                  </a:lnTo>
                  <a:close/>
                </a:path>
              </a:pathLst>
            </a:custGeom>
            <a:ln w="6350">
              <a:solidFill>
                <a:srgbClr val="A6A6A6"/>
              </a:solidFill>
            </a:ln>
          </p:spPr>
          <p:txBody>
            <a:bodyPr wrap="square" lIns="0" tIns="0" rIns="0" bIns="0" rtlCol="0"/>
            <a:lstStyle/>
            <a:p>
              <a:endParaRPr/>
            </a:p>
          </p:txBody>
        </p:sp>
        <p:pic>
          <p:nvPicPr>
            <p:cNvPr id="112" name="object 112"/>
            <p:cNvPicPr/>
            <p:nvPr/>
          </p:nvPicPr>
          <p:blipFill>
            <a:blip r:embed="rId4" cstate="print"/>
            <a:stretch>
              <a:fillRect/>
            </a:stretch>
          </p:blipFill>
          <p:spPr>
            <a:xfrm>
              <a:off x="922019" y="3749039"/>
              <a:ext cx="249936" cy="166116"/>
            </a:xfrm>
            <a:prstGeom prst="rect">
              <a:avLst/>
            </a:prstGeom>
          </p:spPr>
        </p:pic>
        <p:pic>
          <p:nvPicPr>
            <p:cNvPr id="113" name="object 113"/>
            <p:cNvPicPr/>
            <p:nvPr/>
          </p:nvPicPr>
          <p:blipFill>
            <a:blip r:embed="rId5" cstate="print"/>
            <a:stretch>
              <a:fillRect/>
            </a:stretch>
          </p:blipFill>
          <p:spPr>
            <a:xfrm>
              <a:off x="2523295" y="5068823"/>
              <a:ext cx="285436" cy="303275"/>
            </a:xfrm>
            <a:prstGeom prst="rect">
              <a:avLst/>
            </a:prstGeom>
          </p:spPr>
        </p:pic>
        <p:sp>
          <p:nvSpPr>
            <p:cNvPr id="114" name="object 114"/>
            <p:cNvSpPr/>
            <p:nvPr/>
          </p:nvSpPr>
          <p:spPr>
            <a:xfrm>
              <a:off x="2634996" y="3968495"/>
              <a:ext cx="76200" cy="1078230"/>
            </a:xfrm>
            <a:custGeom>
              <a:avLst/>
              <a:gdLst/>
              <a:ahLst/>
              <a:cxnLst/>
              <a:rect l="l" t="t" r="r" b="b"/>
              <a:pathLst>
                <a:path w="76200" h="1078229">
                  <a:moveTo>
                    <a:pt x="31750" y="1001521"/>
                  </a:moveTo>
                  <a:lnTo>
                    <a:pt x="0" y="1001521"/>
                  </a:lnTo>
                  <a:lnTo>
                    <a:pt x="38100" y="1077721"/>
                  </a:lnTo>
                  <a:lnTo>
                    <a:pt x="69850" y="1014221"/>
                  </a:lnTo>
                  <a:lnTo>
                    <a:pt x="31750" y="1014221"/>
                  </a:lnTo>
                  <a:lnTo>
                    <a:pt x="31750" y="1001521"/>
                  </a:lnTo>
                  <a:close/>
                </a:path>
                <a:path w="76200" h="1078229">
                  <a:moveTo>
                    <a:pt x="44450" y="0"/>
                  </a:moveTo>
                  <a:lnTo>
                    <a:pt x="31750" y="0"/>
                  </a:lnTo>
                  <a:lnTo>
                    <a:pt x="31750" y="1014221"/>
                  </a:lnTo>
                  <a:lnTo>
                    <a:pt x="44450" y="1014221"/>
                  </a:lnTo>
                  <a:lnTo>
                    <a:pt x="44450" y="0"/>
                  </a:lnTo>
                  <a:close/>
                </a:path>
                <a:path w="76200" h="1078229">
                  <a:moveTo>
                    <a:pt x="76200" y="1001521"/>
                  </a:moveTo>
                  <a:lnTo>
                    <a:pt x="44450" y="1001521"/>
                  </a:lnTo>
                  <a:lnTo>
                    <a:pt x="44450" y="1014221"/>
                  </a:lnTo>
                  <a:lnTo>
                    <a:pt x="69850" y="1014221"/>
                  </a:lnTo>
                  <a:lnTo>
                    <a:pt x="76200" y="1001521"/>
                  </a:lnTo>
                  <a:close/>
                </a:path>
              </a:pathLst>
            </a:custGeom>
            <a:solidFill>
              <a:srgbClr val="A6A6A6"/>
            </a:solidFill>
          </p:spPr>
          <p:txBody>
            <a:bodyPr wrap="square" lIns="0" tIns="0" rIns="0" bIns="0" rtlCol="0"/>
            <a:lstStyle/>
            <a:p>
              <a:endParaRPr/>
            </a:p>
          </p:txBody>
        </p:sp>
        <p:pic>
          <p:nvPicPr>
            <p:cNvPr id="115" name="object 115"/>
            <p:cNvPicPr/>
            <p:nvPr/>
          </p:nvPicPr>
          <p:blipFill>
            <a:blip r:embed="rId7" cstate="print"/>
            <a:stretch>
              <a:fillRect/>
            </a:stretch>
          </p:blipFill>
          <p:spPr>
            <a:xfrm>
              <a:off x="3310127" y="5068823"/>
              <a:ext cx="315467" cy="316991"/>
            </a:xfrm>
            <a:prstGeom prst="rect">
              <a:avLst/>
            </a:prstGeom>
          </p:spPr>
        </p:pic>
        <p:sp>
          <p:nvSpPr>
            <p:cNvPr id="116" name="object 116"/>
            <p:cNvSpPr/>
            <p:nvPr/>
          </p:nvSpPr>
          <p:spPr>
            <a:xfrm>
              <a:off x="1805940" y="3963923"/>
              <a:ext cx="1714500" cy="1086485"/>
            </a:xfrm>
            <a:custGeom>
              <a:avLst/>
              <a:gdLst/>
              <a:ahLst/>
              <a:cxnLst/>
              <a:rect l="l" t="t" r="r" b="b"/>
              <a:pathLst>
                <a:path w="1714500" h="1086485">
                  <a:moveTo>
                    <a:pt x="76200" y="1006856"/>
                  </a:moveTo>
                  <a:lnTo>
                    <a:pt x="44450" y="1006856"/>
                  </a:lnTo>
                  <a:lnTo>
                    <a:pt x="44450" y="0"/>
                  </a:lnTo>
                  <a:lnTo>
                    <a:pt x="31750" y="0"/>
                  </a:lnTo>
                  <a:lnTo>
                    <a:pt x="31750" y="1006856"/>
                  </a:lnTo>
                  <a:lnTo>
                    <a:pt x="0" y="1006856"/>
                  </a:lnTo>
                  <a:lnTo>
                    <a:pt x="38100" y="1083056"/>
                  </a:lnTo>
                  <a:lnTo>
                    <a:pt x="69850" y="1019556"/>
                  </a:lnTo>
                  <a:lnTo>
                    <a:pt x="76200" y="1006856"/>
                  </a:lnTo>
                  <a:close/>
                </a:path>
                <a:path w="1714500" h="1086485">
                  <a:moveTo>
                    <a:pt x="1714500" y="1009777"/>
                  </a:moveTo>
                  <a:lnTo>
                    <a:pt x="1682750" y="1009777"/>
                  </a:lnTo>
                  <a:lnTo>
                    <a:pt x="1682750" y="0"/>
                  </a:lnTo>
                  <a:lnTo>
                    <a:pt x="1670050" y="0"/>
                  </a:lnTo>
                  <a:lnTo>
                    <a:pt x="1670050" y="1009777"/>
                  </a:lnTo>
                  <a:lnTo>
                    <a:pt x="1638300" y="1009777"/>
                  </a:lnTo>
                  <a:lnTo>
                    <a:pt x="1676400" y="1085977"/>
                  </a:lnTo>
                  <a:lnTo>
                    <a:pt x="1708150" y="1022477"/>
                  </a:lnTo>
                  <a:lnTo>
                    <a:pt x="1714500" y="1009777"/>
                  </a:lnTo>
                  <a:close/>
                </a:path>
              </a:pathLst>
            </a:custGeom>
            <a:solidFill>
              <a:srgbClr val="A6A6A6"/>
            </a:solidFill>
          </p:spPr>
          <p:txBody>
            <a:bodyPr wrap="square" lIns="0" tIns="0" rIns="0" bIns="0" rtlCol="0"/>
            <a:lstStyle/>
            <a:p>
              <a:endParaRPr/>
            </a:p>
          </p:txBody>
        </p:sp>
      </p:grpSp>
      <p:sp>
        <p:nvSpPr>
          <p:cNvPr id="117" name="object 117"/>
          <p:cNvSpPr txBox="1"/>
          <p:nvPr/>
        </p:nvSpPr>
        <p:spPr>
          <a:xfrm>
            <a:off x="4110608" y="3156966"/>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③融資実行</a:t>
            </a:r>
            <a:endParaRPr sz="800">
              <a:latin typeface="メイリオ"/>
              <a:cs typeface="メイリオ"/>
            </a:endParaRPr>
          </a:p>
        </p:txBody>
      </p:sp>
      <p:sp>
        <p:nvSpPr>
          <p:cNvPr id="118" name="object 118"/>
          <p:cNvSpPr/>
          <p:nvPr/>
        </p:nvSpPr>
        <p:spPr>
          <a:xfrm>
            <a:off x="3686555" y="2653284"/>
            <a:ext cx="76200" cy="1025525"/>
          </a:xfrm>
          <a:custGeom>
            <a:avLst/>
            <a:gdLst/>
            <a:ahLst/>
            <a:cxnLst/>
            <a:rect l="l" t="t" r="r" b="b"/>
            <a:pathLst>
              <a:path w="76200" h="1025525">
                <a:moveTo>
                  <a:pt x="44450" y="63500"/>
                </a:moveTo>
                <a:lnTo>
                  <a:pt x="31750" y="63500"/>
                </a:lnTo>
                <a:lnTo>
                  <a:pt x="31750" y="1025397"/>
                </a:lnTo>
                <a:lnTo>
                  <a:pt x="44450" y="1025397"/>
                </a:lnTo>
                <a:lnTo>
                  <a:pt x="44450" y="63500"/>
                </a:lnTo>
                <a:close/>
              </a:path>
              <a:path w="76200" h="1025525">
                <a:moveTo>
                  <a:pt x="38100" y="0"/>
                </a:moveTo>
                <a:lnTo>
                  <a:pt x="0" y="76200"/>
                </a:lnTo>
                <a:lnTo>
                  <a:pt x="31750" y="76200"/>
                </a:lnTo>
                <a:lnTo>
                  <a:pt x="31750" y="63500"/>
                </a:lnTo>
                <a:lnTo>
                  <a:pt x="69850" y="63500"/>
                </a:lnTo>
                <a:lnTo>
                  <a:pt x="38100" y="0"/>
                </a:lnTo>
                <a:close/>
              </a:path>
              <a:path w="76200" h="1025525">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119" name="object 119"/>
          <p:cNvSpPr txBox="1"/>
          <p:nvPr/>
        </p:nvSpPr>
        <p:spPr>
          <a:xfrm>
            <a:off x="2463393" y="2562907"/>
            <a:ext cx="1254760" cy="807085"/>
          </a:xfrm>
          <a:prstGeom prst="rect">
            <a:avLst/>
          </a:prstGeom>
        </p:spPr>
        <p:txBody>
          <a:bodyPr vert="horz" wrap="square" lIns="0" tIns="45085" rIns="0" bIns="0" rtlCol="0">
            <a:spAutoFit/>
          </a:bodyPr>
          <a:lstStyle/>
          <a:p>
            <a:pPr marL="38100">
              <a:spcBef>
                <a:spcPts val="355"/>
              </a:spcBef>
            </a:pPr>
            <a:r>
              <a:rPr sz="2400" i="1" spc="-89" baseline="-12152" dirty="0">
                <a:solidFill>
                  <a:srgbClr val="A78213"/>
                </a:solidFill>
                <a:latin typeface="メイリオ"/>
                <a:cs typeface="メイリオ"/>
              </a:rPr>
              <a:t>✔</a:t>
            </a:r>
            <a:r>
              <a:rPr sz="700" i="1" spc="-10" dirty="0">
                <a:solidFill>
                  <a:srgbClr val="A78213"/>
                </a:solidFill>
                <a:latin typeface="メイリオ"/>
                <a:cs typeface="メイリオ"/>
              </a:rPr>
              <a:t>人手による審査業</a:t>
            </a:r>
            <a:r>
              <a:rPr sz="700" i="1" spc="-50" dirty="0">
                <a:solidFill>
                  <a:srgbClr val="A78213"/>
                </a:solidFill>
                <a:latin typeface="メイリオ"/>
                <a:cs typeface="メイリオ"/>
              </a:rPr>
              <a:t>務</a:t>
            </a:r>
            <a:endParaRPr sz="700">
              <a:latin typeface="メイリオ"/>
              <a:cs typeface="メイリオ"/>
            </a:endParaRPr>
          </a:p>
          <a:p>
            <a:pPr marL="455295">
              <a:spcBef>
                <a:spcPts val="135"/>
              </a:spcBef>
            </a:pPr>
            <a:r>
              <a:rPr sz="800" spc="-15" dirty="0">
                <a:latin typeface="メイリオ"/>
                <a:cs typeface="メイリオ"/>
              </a:rPr>
              <a:t>⓪財務/担保情報</a:t>
            </a:r>
            <a:endParaRPr sz="800">
              <a:latin typeface="メイリオ"/>
              <a:cs typeface="メイリオ"/>
            </a:endParaRPr>
          </a:p>
          <a:p>
            <a:pPr marL="633730" indent="-87630">
              <a:buSzPct val="87500"/>
              <a:buFont typeface="Wingdings"/>
              <a:buChar char=""/>
              <a:tabLst>
                <a:tab pos="634365" algn="l"/>
              </a:tabLst>
            </a:pPr>
            <a:r>
              <a:rPr sz="800" spc="-15" dirty="0">
                <a:latin typeface="メイリオ"/>
                <a:cs typeface="メイリオ"/>
              </a:rPr>
              <a:t>売掛債権</a:t>
            </a:r>
            <a:endParaRPr sz="800">
              <a:latin typeface="メイリオ"/>
              <a:cs typeface="メイリオ"/>
            </a:endParaRPr>
          </a:p>
          <a:p>
            <a:pPr marL="633730" indent="-87630">
              <a:buSzPct val="87500"/>
              <a:buFont typeface="Wingdings"/>
              <a:buChar char=""/>
              <a:tabLst>
                <a:tab pos="634365" algn="l"/>
              </a:tabLst>
            </a:pPr>
            <a:r>
              <a:rPr sz="800" spc="-25" dirty="0">
                <a:latin typeface="メイリオ"/>
                <a:cs typeface="メイリオ"/>
              </a:rPr>
              <a:t>在庫</a:t>
            </a:r>
            <a:endParaRPr sz="800">
              <a:latin typeface="メイリオ"/>
              <a:cs typeface="メイリオ"/>
            </a:endParaRPr>
          </a:p>
          <a:p>
            <a:pPr marL="633730" indent="-87630">
              <a:buSzPct val="87500"/>
              <a:buFont typeface="Wingdings"/>
              <a:buChar char=""/>
              <a:tabLst>
                <a:tab pos="634365" algn="l"/>
              </a:tabLst>
            </a:pPr>
            <a:r>
              <a:rPr sz="800" spc="-25" dirty="0">
                <a:latin typeface="メイリオ"/>
                <a:cs typeface="メイリオ"/>
              </a:rPr>
              <a:t>設備</a:t>
            </a:r>
            <a:endParaRPr sz="800">
              <a:latin typeface="メイリオ"/>
              <a:cs typeface="メイリオ"/>
            </a:endParaRPr>
          </a:p>
        </p:txBody>
      </p:sp>
      <p:sp>
        <p:nvSpPr>
          <p:cNvPr id="120" name="object 120"/>
          <p:cNvSpPr txBox="1"/>
          <p:nvPr/>
        </p:nvSpPr>
        <p:spPr>
          <a:xfrm>
            <a:off x="2714040" y="2311399"/>
            <a:ext cx="279400" cy="330200"/>
          </a:xfrm>
          <a:prstGeom prst="rect">
            <a:avLst/>
          </a:prstGeom>
        </p:spPr>
        <p:txBody>
          <a:bodyPr vert="horz" wrap="square" lIns="0" tIns="12065" rIns="0" bIns="0" rtlCol="0">
            <a:spAutoFit/>
          </a:bodyPr>
          <a:lstStyle/>
          <a:p>
            <a:pPr marL="12700" marR="5080">
              <a:spcBef>
                <a:spcPts val="95"/>
              </a:spcBef>
            </a:pPr>
            <a:r>
              <a:rPr sz="1000" b="1" spc="-10" dirty="0">
                <a:latin typeface="メイリオ"/>
                <a:cs typeface="メイリオ"/>
              </a:rPr>
              <a:t>金</a:t>
            </a:r>
            <a:r>
              <a:rPr sz="1000" b="1" spc="-50" dirty="0">
                <a:latin typeface="メイリオ"/>
                <a:cs typeface="メイリオ"/>
              </a:rPr>
              <a:t>融</a:t>
            </a:r>
            <a:r>
              <a:rPr sz="1000" b="1" spc="-10" dirty="0">
                <a:latin typeface="メイリオ"/>
                <a:cs typeface="メイリオ"/>
              </a:rPr>
              <a:t>機</a:t>
            </a:r>
            <a:r>
              <a:rPr sz="1000" b="1" spc="-50" dirty="0">
                <a:latin typeface="メイリオ"/>
                <a:cs typeface="メイリオ"/>
              </a:rPr>
              <a:t>関</a:t>
            </a:r>
            <a:endParaRPr sz="1000">
              <a:latin typeface="メイリオ"/>
              <a:cs typeface="メイリオ"/>
            </a:endParaRPr>
          </a:p>
        </p:txBody>
      </p:sp>
      <p:sp>
        <p:nvSpPr>
          <p:cNvPr id="121" name="object 121"/>
          <p:cNvSpPr txBox="1"/>
          <p:nvPr/>
        </p:nvSpPr>
        <p:spPr>
          <a:xfrm>
            <a:off x="2695753" y="3762503"/>
            <a:ext cx="278765"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企</a:t>
            </a:r>
            <a:r>
              <a:rPr sz="1000" b="1" spc="-50" dirty="0">
                <a:latin typeface="メイリオ"/>
                <a:cs typeface="メイリオ"/>
              </a:rPr>
              <a:t>業</a:t>
            </a:r>
            <a:endParaRPr sz="1000">
              <a:latin typeface="メイリオ"/>
              <a:cs typeface="メイリオ"/>
            </a:endParaRPr>
          </a:p>
        </p:txBody>
      </p:sp>
      <p:grpSp>
        <p:nvGrpSpPr>
          <p:cNvPr id="122" name="object 122"/>
          <p:cNvGrpSpPr/>
          <p:nvPr/>
        </p:nvGrpSpPr>
        <p:grpSpPr>
          <a:xfrm>
            <a:off x="3531108" y="2289937"/>
            <a:ext cx="1358265" cy="1489075"/>
            <a:chOff x="2007107" y="2289936"/>
            <a:chExt cx="1358265" cy="1489075"/>
          </a:xfrm>
        </p:grpSpPr>
        <p:sp>
          <p:nvSpPr>
            <p:cNvPr id="123" name="object 123"/>
            <p:cNvSpPr/>
            <p:nvPr/>
          </p:nvSpPr>
          <p:spPr>
            <a:xfrm>
              <a:off x="2855975" y="2382011"/>
              <a:ext cx="506095" cy="193675"/>
            </a:xfrm>
            <a:custGeom>
              <a:avLst/>
              <a:gdLst/>
              <a:ahLst/>
              <a:cxnLst/>
              <a:rect l="l" t="t" r="r" b="b"/>
              <a:pathLst>
                <a:path w="506095" h="193675">
                  <a:moveTo>
                    <a:pt x="0" y="193548"/>
                  </a:moveTo>
                  <a:lnTo>
                    <a:pt x="505968" y="193548"/>
                  </a:lnTo>
                  <a:lnTo>
                    <a:pt x="505968" y="0"/>
                  </a:lnTo>
                  <a:lnTo>
                    <a:pt x="0" y="0"/>
                  </a:lnTo>
                  <a:lnTo>
                    <a:pt x="0" y="193548"/>
                  </a:lnTo>
                  <a:close/>
                </a:path>
              </a:pathLst>
            </a:custGeom>
            <a:ln w="6349">
              <a:solidFill>
                <a:srgbClr val="A6A6A6"/>
              </a:solidFill>
            </a:ln>
          </p:spPr>
          <p:txBody>
            <a:bodyPr wrap="square" lIns="0" tIns="0" rIns="0" bIns="0" rtlCol="0"/>
            <a:lstStyle/>
            <a:p>
              <a:endParaRPr/>
            </a:p>
          </p:txBody>
        </p:sp>
        <p:sp>
          <p:nvSpPr>
            <p:cNvPr id="124" name="object 124"/>
            <p:cNvSpPr/>
            <p:nvPr/>
          </p:nvSpPr>
          <p:spPr>
            <a:xfrm>
              <a:off x="3067811" y="2511551"/>
              <a:ext cx="76200" cy="1267460"/>
            </a:xfrm>
            <a:custGeom>
              <a:avLst/>
              <a:gdLst/>
              <a:ahLst/>
              <a:cxnLst/>
              <a:rect l="l" t="t" r="r" b="b"/>
              <a:pathLst>
                <a:path w="76200" h="1267460">
                  <a:moveTo>
                    <a:pt x="31750" y="1190752"/>
                  </a:moveTo>
                  <a:lnTo>
                    <a:pt x="0" y="1190752"/>
                  </a:lnTo>
                  <a:lnTo>
                    <a:pt x="38100" y="1266952"/>
                  </a:lnTo>
                  <a:lnTo>
                    <a:pt x="69850" y="1203452"/>
                  </a:lnTo>
                  <a:lnTo>
                    <a:pt x="31750" y="1203452"/>
                  </a:lnTo>
                  <a:lnTo>
                    <a:pt x="31750" y="1190752"/>
                  </a:lnTo>
                  <a:close/>
                </a:path>
                <a:path w="76200" h="1267460">
                  <a:moveTo>
                    <a:pt x="44450" y="0"/>
                  </a:moveTo>
                  <a:lnTo>
                    <a:pt x="31750" y="0"/>
                  </a:lnTo>
                  <a:lnTo>
                    <a:pt x="31750" y="1203452"/>
                  </a:lnTo>
                  <a:lnTo>
                    <a:pt x="44450" y="1203452"/>
                  </a:lnTo>
                  <a:lnTo>
                    <a:pt x="44450" y="0"/>
                  </a:lnTo>
                  <a:close/>
                </a:path>
                <a:path w="76200" h="1267460">
                  <a:moveTo>
                    <a:pt x="76200" y="1190752"/>
                  </a:moveTo>
                  <a:lnTo>
                    <a:pt x="44450" y="1190752"/>
                  </a:lnTo>
                  <a:lnTo>
                    <a:pt x="44450" y="1203452"/>
                  </a:lnTo>
                  <a:lnTo>
                    <a:pt x="69850" y="1203452"/>
                  </a:lnTo>
                  <a:lnTo>
                    <a:pt x="76200" y="1190752"/>
                  </a:lnTo>
                  <a:close/>
                </a:path>
              </a:pathLst>
            </a:custGeom>
            <a:solidFill>
              <a:srgbClr val="A6A6A6"/>
            </a:solidFill>
          </p:spPr>
          <p:txBody>
            <a:bodyPr wrap="square" lIns="0" tIns="0" rIns="0" bIns="0" rtlCol="0"/>
            <a:lstStyle/>
            <a:p>
              <a:endParaRPr/>
            </a:p>
          </p:txBody>
        </p:sp>
        <p:pic>
          <p:nvPicPr>
            <p:cNvPr id="125" name="object 125"/>
            <p:cNvPicPr/>
            <p:nvPr/>
          </p:nvPicPr>
          <p:blipFill>
            <a:blip r:embed="rId34" cstate="print"/>
            <a:stretch>
              <a:fillRect/>
            </a:stretch>
          </p:blipFill>
          <p:spPr>
            <a:xfrm>
              <a:off x="2189121" y="2353055"/>
              <a:ext cx="154790" cy="213360"/>
            </a:xfrm>
            <a:prstGeom prst="rect">
              <a:avLst/>
            </a:prstGeom>
          </p:spPr>
        </p:pic>
        <p:pic>
          <p:nvPicPr>
            <p:cNvPr id="126" name="object 126"/>
            <p:cNvPicPr/>
            <p:nvPr/>
          </p:nvPicPr>
          <p:blipFill>
            <a:blip r:embed="rId35" cstate="print"/>
            <a:stretch>
              <a:fillRect/>
            </a:stretch>
          </p:blipFill>
          <p:spPr>
            <a:xfrm>
              <a:off x="2274442" y="2289936"/>
              <a:ext cx="187674" cy="187706"/>
            </a:xfrm>
            <a:prstGeom prst="rect">
              <a:avLst/>
            </a:prstGeom>
          </p:spPr>
        </p:pic>
        <p:pic>
          <p:nvPicPr>
            <p:cNvPr id="127" name="object 127"/>
            <p:cNvPicPr/>
            <p:nvPr/>
          </p:nvPicPr>
          <p:blipFill>
            <a:blip r:embed="rId36" cstate="print"/>
            <a:stretch>
              <a:fillRect/>
            </a:stretch>
          </p:blipFill>
          <p:spPr>
            <a:xfrm>
              <a:off x="2007107" y="2383535"/>
              <a:ext cx="114300" cy="147827"/>
            </a:xfrm>
            <a:prstGeom prst="rect">
              <a:avLst/>
            </a:prstGeom>
          </p:spPr>
        </p:pic>
        <p:pic>
          <p:nvPicPr>
            <p:cNvPr id="128" name="object 128"/>
            <p:cNvPicPr/>
            <p:nvPr/>
          </p:nvPicPr>
          <p:blipFill>
            <a:blip r:embed="rId36" cstate="print"/>
            <a:stretch>
              <a:fillRect/>
            </a:stretch>
          </p:blipFill>
          <p:spPr>
            <a:xfrm>
              <a:off x="2028443" y="2407919"/>
              <a:ext cx="115824" cy="147827"/>
            </a:xfrm>
            <a:prstGeom prst="rect">
              <a:avLst/>
            </a:prstGeom>
          </p:spPr>
        </p:pic>
        <p:pic>
          <p:nvPicPr>
            <p:cNvPr id="129" name="object 129"/>
            <p:cNvPicPr/>
            <p:nvPr/>
          </p:nvPicPr>
          <p:blipFill>
            <a:blip r:embed="rId36" cstate="print"/>
            <a:stretch>
              <a:fillRect/>
            </a:stretch>
          </p:blipFill>
          <p:spPr>
            <a:xfrm>
              <a:off x="2057399" y="2430779"/>
              <a:ext cx="115824" cy="147827"/>
            </a:xfrm>
            <a:prstGeom prst="rect">
              <a:avLst/>
            </a:prstGeom>
          </p:spPr>
        </p:pic>
        <p:pic>
          <p:nvPicPr>
            <p:cNvPr id="130" name="object 130"/>
            <p:cNvPicPr/>
            <p:nvPr/>
          </p:nvPicPr>
          <p:blipFill>
            <a:blip r:embed="rId37" cstate="print"/>
            <a:stretch>
              <a:fillRect/>
            </a:stretch>
          </p:blipFill>
          <p:spPr>
            <a:xfrm>
              <a:off x="2065019" y="3032759"/>
              <a:ext cx="152400" cy="196596"/>
            </a:xfrm>
            <a:prstGeom prst="rect">
              <a:avLst/>
            </a:prstGeom>
          </p:spPr>
        </p:pic>
        <p:pic>
          <p:nvPicPr>
            <p:cNvPr id="131" name="object 131"/>
            <p:cNvPicPr/>
            <p:nvPr/>
          </p:nvPicPr>
          <p:blipFill>
            <a:blip r:embed="rId37" cstate="print"/>
            <a:stretch>
              <a:fillRect/>
            </a:stretch>
          </p:blipFill>
          <p:spPr>
            <a:xfrm>
              <a:off x="2093975" y="3063239"/>
              <a:ext cx="153924" cy="198120"/>
            </a:xfrm>
            <a:prstGeom prst="rect">
              <a:avLst/>
            </a:prstGeom>
          </p:spPr>
        </p:pic>
        <p:pic>
          <p:nvPicPr>
            <p:cNvPr id="132" name="object 132"/>
            <p:cNvPicPr/>
            <p:nvPr/>
          </p:nvPicPr>
          <p:blipFill>
            <a:blip r:embed="rId37" cstate="print"/>
            <a:stretch>
              <a:fillRect/>
            </a:stretch>
          </p:blipFill>
          <p:spPr>
            <a:xfrm>
              <a:off x="2132075" y="3093719"/>
              <a:ext cx="153924" cy="198120"/>
            </a:xfrm>
            <a:prstGeom prst="rect">
              <a:avLst/>
            </a:prstGeom>
          </p:spPr>
        </p:pic>
        <p:sp>
          <p:nvSpPr>
            <p:cNvPr id="133" name="object 133"/>
            <p:cNvSpPr/>
            <p:nvPr/>
          </p:nvSpPr>
          <p:spPr>
            <a:xfrm>
              <a:off x="2340863" y="2436875"/>
              <a:ext cx="530225" cy="76200"/>
            </a:xfrm>
            <a:custGeom>
              <a:avLst/>
              <a:gdLst/>
              <a:ahLst/>
              <a:cxnLst/>
              <a:rect l="l" t="t" r="r" b="b"/>
              <a:pathLst>
                <a:path w="530225" h="76200">
                  <a:moveTo>
                    <a:pt x="453898" y="0"/>
                  </a:moveTo>
                  <a:lnTo>
                    <a:pt x="453898" y="76200"/>
                  </a:lnTo>
                  <a:lnTo>
                    <a:pt x="517398" y="44450"/>
                  </a:lnTo>
                  <a:lnTo>
                    <a:pt x="466598" y="44450"/>
                  </a:lnTo>
                  <a:lnTo>
                    <a:pt x="466598" y="31750"/>
                  </a:lnTo>
                  <a:lnTo>
                    <a:pt x="517398" y="31750"/>
                  </a:lnTo>
                  <a:lnTo>
                    <a:pt x="453898" y="0"/>
                  </a:lnTo>
                  <a:close/>
                </a:path>
                <a:path w="530225" h="76200">
                  <a:moveTo>
                    <a:pt x="453898" y="31750"/>
                  </a:moveTo>
                  <a:lnTo>
                    <a:pt x="0" y="31750"/>
                  </a:lnTo>
                  <a:lnTo>
                    <a:pt x="0" y="44450"/>
                  </a:lnTo>
                  <a:lnTo>
                    <a:pt x="453898" y="44450"/>
                  </a:lnTo>
                  <a:lnTo>
                    <a:pt x="453898" y="31750"/>
                  </a:lnTo>
                  <a:close/>
                </a:path>
                <a:path w="530225" h="76200">
                  <a:moveTo>
                    <a:pt x="517398" y="31750"/>
                  </a:moveTo>
                  <a:lnTo>
                    <a:pt x="466598" y="31750"/>
                  </a:lnTo>
                  <a:lnTo>
                    <a:pt x="466598" y="44450"/>
                  </a:lnTo>
                  <a:lnTo>
                    <a:pt x="517398" y="44450"/>
                  </a:lnTo>
                  <a:lnTo>
                    <a:pt x="530098" y="38100"/>
                  </a:lnTo>
                  <a:lnTo>
                    <a:pt x="517398" y="31750"/>
                  </a:lnTo>
                  <a:close/>
                </a:path>
              </a:pathLst>
            </a:custGeom>
            <a:solidFill>
              <a:srgbClr val="A6A6A6"/>
            </a:solidFill>
          </p:spPr>
          <p:txBody>
            <a:bodyPr wrap="square" lIns="0" tIns="0" rIns="0" bIns="0" rtlCol="0"/>
            <a:lstStyle/>
            <a:p>
              <a:endParaRPr/>
            </a:p>
          </p:txBody>
        </p:sp>
      </p:grpSp>
      <p:sp>
        <p:nvSpPr>
          <p:cNvPr id="134" name="object 134"/>
          <p:cNvSpPr txBox="1"/>
          <p:nvPr/>
        </p:nvSpPr>
        <p:spPr>
          <a:xfrm>
            <a:off x="7467600" y="3770377"/>
            <a:ext cx="1864360" cy="151965"/>
          </a:xfrm>
          <a:prstGeom prst="rect">
            <a:avLst/>
          </a:prstGeom>
          <a:ln w="6350">
            <a:solidFill>
              <a:srgbClr val="A6A6A6"/>
            </a:solidFill>
          </a:ln>
        </p:spPr>
        <p:txBody>
          <a:bodyPr vert="horz" wrap="square" lIns="0" tIns="59055" rIns="0" bIns="0" rtlCol="0">
            <a:spAutoFit/>
          </a:bodyPr>
          <a:lstStyle/>
          <a:p>
            <a:pPr marR="25400" algn="r">
              <a:spcBef>
                <a:spcPts val="465"/>
              </a:spcBef>
            </a:pPr>
            <a:r>
              <a:rPr sz="600" spc="-10" dirty="0">
                <a:latin typeface="メイリオ"/>
                <a:cs typeface="メイリオ"/>
              </a:rPr>
              <a:t>ウォレット</a:t>
            </a:r>
            <a:endParaRPr sz="600">
              <a:latin typeface="メイリオ"/>
              <a:cs typeface="メイリオ"/>
            </a:endParaRPr>
          </a:p>
        </p:txBody>
      </p:sp>
      <p:sp>
        <p:nvSpPr>
          <p:cNvPr id="135" name="object 135"/>
          <p:cNvSpPr txBox="1"/>
          <p:nvPr/>
        </p:nvSpPr>
        <p:spPr>
          <a:xfrm>
            <a:off x="8904223" y="2404999"/>
            <a:ext cx="406400" cy="105157"/>
          </a:xfrm>
          <a:prstGeom prst="rect">
            <a:avLst/>
          </a:prstGeom>
        </p:spPr>
        <p:txBody>
          <a:bodyPr vert="horz" wrap="square" lIns="0" tIns="12700" rIns="0" bIns="0" rtlCol="0">
            <a:spAutoFit/>
          </a:bodyPr>
          <a:lstStyle/>
          <a:p>
            <a:pPr marL="12700">
              <a:spcBef>
                <a:spcPts val="100"/>
              </a:spcBef>
            </a:pPr>
            <a:r>
              <a:rPr sz="600" spc="-10" dirty="0">
                <a:latin typeface="メイリオ"/>
                <a:cs typeface="メイリオ"/>
              </a:rPr>
              <a:t>ウォレット</a:t>
            </a:r>
            <a:endParaRPr sz="600">
              <a:latin typeface="メイリオ"/>
              <a:cs typeface="メイリオ"/>
            </a:endParaRPr>
          </a:p>
        </p:txBody>
      </p:sp>
      <p:sp>
        <p:nvSpPr>
          <p:cNvPr id="136" name="object 136"/>
          <p:cNvSpPr txBox="1"/>
          <p:nvPr/>
        </p:nvSpPr>
        <p:spPr>
          <a:xfrm>
            <a:off x="3294888" y="3770376"/>
            <a:ext cx="1864360" cy="154528"/>
          </a:xfrm>
          <a:prstGeom prst="rect">
            <a:avLst/>
          </a:prstGeom>
          <a:ln w="6350">
            <a:solidFill>
              <a:srgbClr val="A6A6A6"/>
            </a:solidFill>
          </a:ln>
        </p:spPr>
        <p:txBody>
          <a:bodyPr vert="horz" wrap="square" lIns="0" tIns="61594" rIns="0" bIns="0" rtlCol="0">
            <a:spAutoFit/>
          </a:bodyPr>
          <a:lstStyle/>
          <a:p>
            <a:pPr marR="13970" algn="r">
              <a:spcBef>
                <a:spcPts val="484"/>
              </a:spcBef>
            </a:pPr>
            <a:r>
              <a:rPr sz="600" spc="-15" dirty="0">
                <a:latin typeface="メイリオ"/>
                <a:cs typeface="メイリオ"/>
              </a:rPr>
              <a:t>銀行口座</a:t>
            </a:r>
            <a:endParaRPr sz="600">
              <a:latin typeface="メイリオ"/>
              <a:cs typeface="メイリオ"/>
            </a:endParaRPr>
          </a:p>
        </p:txBody>
      </p:sp>
      <p:grpSp>
        <p:nvGrpSpPr>
          <p:cNvPr id="137" name="object 137"/>
          <p:cNvGrpSpPr/>
          <p:nvPr/>
        </p:nvGrpSpPr>
        <p:grpSpPr>
          <a:xfrm>
            <a:off x="3264407" y="2404873"/>
            <a:ext cx="1841500" cy="2196465"/>
            <a:chOff x="1740407" y="2404872"/>
            <a:chExt cx="1841500" cy="2196465"/>
          </a:xfrm>
        </p:grpSpPr>
        <p:pic>
          <p:nvPicPr>
            <p:cNvPr id="138" name="object 138"/>
            <p:cNvPicPr/>
            <p:nvPr/>
          </p:nvPicPr>
          <p:blipFill>
            <a:blip r:embed="rId38" cstate="print"/>
            <a:stretch>
              <a:fillRect/>
            </a:stretch>
          </p:blipFill>
          <p:spPr>
            <a:xfrm>
              <a:off x="2997707" y="2404872"/>
              <a:ext cx="199644" cy="149351"/>
            </a:xfrm>
            <a:prstGeom prst="rect">
              <a:avLst/>
            </a:prstGeom>
          </p:spPr>
        </p:pic>
        <p:pic>
          <p:nvPicPr>
            <p:cNvPr id="139" name="object 139"/>
            <p:cNvPicPr/>
            <p:nvPr/>
          </p:nvPicPr>
          <p:blipFill>
            <a:blip r:embed="rId39" cstate="print"/>
            <a:stretch>
              <a:fillRect/>
            </a:stretch>
          </p:blipFill>
          <p:spPr>
            <a:xfrm>
              <a:off x="2597048" y="3791711"/>
              <a:ext cx="179679" cy="149351"/>
            </a:xfrm>
            <a:prstGeom prst="rect">
              <a:avLst/>
            </a:prstGeom>
          </p:spPr>
        </p:pic>
        <p:pic>
          <p:nvPicPr>
            <p:cNvPr id="140" name="object 140"/>
            <p:cNvPicPr/>
            <p:nvPr/>
          </p:nvPicPr>
          <p:blipFill>
            <a:blip r:embed="rId38" cstate="print"/>
            <a:stretch>
              <a:fillRect/>
            </a:stretch>
          </p:blipFill>
          <p:spPr>
            <a:xfrm>
              <a:off x="2577083" y="4451604"/>
              <a:ext cx="199644" cy="149351"/>
            </a:xfrm>
            <a:prstGeom prst="rect">
              <a:avLst/>
            </a:prstGeom>
          </p:spPr>
        </p:pic>
        <p:pic>
          <p:nvPicPr>
            <p:cNvPr id="141" name="object 141"/>
            <p:cNvPicPr/>
            <p:nvPr/>
          </p:nvPicPr>
          <p:blipFill>
            <a:blip r:embed="rId38" cstate="print"/>
            <a:stretch>
              <a:fillRect/>
            </a:stretch>
          </p:blipFill>
          <p:spPr>
            <a:xfrm>
              <a:off x="3383279" y="4451604"/>
              <a:ext cx="198120" cy="149351"/>
            </a:xfrm>
            <a:prstGeom prst="rect">
              <a:avLst/>
            </a:prstGeom>
          </p:spPr>
        </p:pic>
        <p:pic>
          <p:nvPicPr>
            <p:cNvPr id="142" name="object 142"/>
            <p:cNvPicPr/>
            <p:nvPr/>
          </p:nvPicPr>
          <p:blipFill>
            <a:blip r:embed="rId38" cstate="print"/>
            <a:stretch>
              <a:fillRect/>
            </a:stretch>
          </p:blipFill>
          <p:spPr>
            <a:xfrm>
              <a:off x="1740407" y="4451604"/>
              <a:ext cx="198119" cy="149351"/>
            </a:xfrm>
            <a:prstGeom prst="rect">
              <a:avLst/>
            </a:prstGeom>
          </p:spPr>
        </p:pic>
      </p:grpSp>
      <p:sp>
        <p:nvSpPr>
          <p:cNvPr id="143" name="object 143"/>
          <p:cNvSpPr txBox="1"/>
          <p:nvPr/>
        </p:nvSpPr>
        <p:spPr>
          <a:xfrm>
            <a:off x="2307032" y="4074033"/>
            <a:ext cx="1023619" cy="532130"/>
          </a:xfrm>
          <a:prstGeom prst="rect">
            <a:avLst/>
          </a:prstGeom>
        </p:spPr>
        <p:txBody>
          <a:bodyPr vert="horz" wrap="square" lIns="0" tIns="12065" rIns="0" bIns="0" rtlCol="0">
            <a:spAutoFit/>
          </a:bodyPr>
          <a:lstStyle/>
          <a:p>
            <a:pPr marL="38100">
              <a:spcBef>
                <a:spcPts val="95"/>
              </a:spcBef>
            </a:pPr>
            <a:r>
              <a:rPr sz="2400" i="1" spc="-157" baseline="-12152" dirty="0">
                <a:solidFill>
                  <a:srgbClr val="A78213"/>
                </a:solidFill>
                <a:latin typeface="メイリオ"/>
                <a:cs typeface="メイリオ"/>
              </a:rPr>
              <a:t>✔</a:t>
            </a:r>
            <a:r>
              <a:rPr sz="700" i="1" spc="-10" dirty="0">
                <a:solidFill>
                  <a:srgbClr val="A78213"/>
                </a:solidFill>
                <a:latin typeface="メイリオ"/>
                <a:cs typeface="メイリオ"/>
              </a:rPr>
              <a:t>使途のトレース不</a:t>
            </a:r>
            <a:r>
              <a:rPr sz="700" i="1" spc="-50" dirty="0">
                <a:solidFill>
                  <a:srgbClr val="A78213"/>
                </a:solidFill>
                <a:latin typeface="メイリオ"/>
                <a:cs typeface="メイリオ"/>
              </a:rPr>
              <a:t>可</a:t>
            </a:r>
            <a:endParaRPr sz="700">
              <a:latin typeface="メイリオ"/>
              <a:cs typeface="メイリオ"/>
            </a:endParaRPr>
          </a:p>
          <a:p>
            <a:pPr marL="638810">
              <a:spcBef>
                <a:spcPts val="1110"/>
              </a:spcBef>
            </a:pPr>
            <a:r>
              <a:rPr sz="800" spc="-20" dirty="0">
                <a:latin typeface="メイリオ"/>
                <a:cs typeface="メイリオ"/>
              </a:rPr>
              <a:t>④利用</a:t>
            </a:r>
            <a:endParaRPr sz="800">
              <a:latin typeface="メイリオ"/>
              <a:cs typeface="メイリオ"/>
            </a:endParaRPr>
          </a:p>
        </p:txBody>
      </p:sp>
      <p:sp>
        <p:nvSpPr>
          <p:cNvPr id="144" name="object 144"/>
          <p:cNvSpPr txBox="1"/>
          <p:nvPr/>
        </p:nvSpPr>
        <p:spPr>
          <a:xfrm>
            <a:off x="2570988" y="5042915"/>
            <a:ext cx="2954020" cy="335348"/>
          </a:xfrm>
          <a:prstGeom prst="rect">
            <a:avLst/>
          </a:prstGeom>
          <a:ln w="6350">
            <a:solidFill>
              <a:srgbClr val="A6A6A6"/>
            </a:solidFill>
          </a:ln>
        </p:spPr>
        <p:txBody>
          <a:bodyPr vert="horz" wrap="square" lIns="0" tIns="57785" rIns="0" bIns="0" rtlCol="0">
            <a:spAutoFit/>
          </a:bodyPr>
          <a:lstStyle/>
          <a:p>
            <a:pPr marL="680720">
              <a:spcBef>
                <a:spcPts val="455"/>
              </a:spcBef>
            </a:pPr>
            <a:r>
              <a:rPr b="1" dirty="0">
                <a:latin typeface="メイリオ"/>
                <a:cs typeface="メイリオ"/>
              </a:rPr>
              <a:t>？</a:t>
            </a:r>
            <a:endParaRPr>
              <a:latin typeface="メイリオ"/>
              <a:cs typeface="メイリオ"/>
            </a:endParaRPr>
          </a:p>
        </p:txBody>
      </p:sp>
      <p:sp>
        <p:nvSpPr>
          <p:cNvPr id="145" name="object 145"/>
          <p:cNvSpPr txBox="1"/>
          <p:nvPr/>
        </p:nvSpPr>
        <p:spPr>
          <a:xfrm>
            <a:off x="3555620" y="2118106"/>
            <a:ext cx="332105" cy="13657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①審査</a:t>
            </a:r>
            <a:endParaRPr sz="800">
              <a:latin typeface="メイリオ"/>
              <a:cs typeface="メイリオ"/>
            </a:endParaRPr>
          </a:p>
        </p:txBody>
      </p:sp>
      <p:sp>
        <p:nvSpPr>
          <p:cNvPr id="146" name="object 146"/>
          <p:cNvSpPr txBox="1"/>
          <p:nvPr/>
        </p:nvSpPr>
        <p:spPr>
          <a:xfrm>
            <a:off x="3755264" y="4457828"/>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④利用</a:t>
            </a:r>
            <a:endParaRPr sz="800">
              <a:latin typeface="メイリオ"/>
              <a:cs typeface="メイリオ"/>
            </a:endParaRPr>
          </a:p>
        </p:txBody>
      </p:sp>
      <p:sp>
        <p:nvSpPr>
          <p:cNvPr id="147" name="object 147"/>
          <p:cNvSpPr txBox="1"/>
          <p:nvPr/>
        </p:nvSpPr>
        <p:spPr>
          <a:xfrm>
            <a:off x="4592828" y="4457828"/>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④利用</a:t>
            </a:r>
            <a:endParaRPr sz="800">
              <a:latin typeface="メイリオ"/>
              <a:cs typeface="メイリオ"/>
            </a:endParaRPr>
          </a:p>
        </p:txBody>
      </p:sp>
      <p:sp>
        <p:nvSpPr>
          <p:cNvPr id="148" name="object 148"/>
          <p:cNvSpPr txBox="1"/>
          <p:nvPr/>
        </p:nvSpPr>
        <p:spPr>
          <a:xfrm>
            <a:off x="4923535" y="3092576"/>
            <a:ext cx="732790" cy="227626"/>
          </a:xfrm>
          <a:prstGeom prst="rect">
            <a:avLst/>
          </a:prstGeom>
        </p:spPr>
        <p:txBody>
          <a:bodyPr vert="horz" wrap="square" lIns="0" tIns="12065" rIns="0" bIns="0" rtlCol="0">
            <a:spAutoFit/>
          </a:bodyPr>
          <a:lstStyle/>
          <a:p>
            <a:pPr marL="100965" marR="5080" indent="-88900">
              <a:spcBef>
                <a:spcPts val="95"/>
              </a:spcBef>
            </a:pPr>
            <a:r>
              <a:rPr sz="700" i="1" spc="-10" dirty="0">
                <a:solidFill>
                  <a:srgbClr val="A78213"/>
                </a:solidFill>
                <a:latin typeface="メイリオ"/>
                <a:cs typeface="メイリオ"/>
              </a:rPr>
              <a:t>融資までのリー</a:t>
            </a:r>
            <a:r>
              <a:rPr sz="700" i="1" spc="-50" dirty="0">
                <a:solidFill>
                  <a:srgbClr val="A78213"/>
                </a:solidFill>
                <a:latin typeface="メイリオ"/>
                <a:cs typeface="メイリオ"/>
              </a:rPr>
              <a:t>ド</a:t>
            </a:r>
            <a:r>
              <a:rPr sz="700" i="1" spc="-10" dirty="0">
                <a:solidFill>
                  <a:srgbClr val="A78213"/>
                </a:solidFill>
                <a:latin typeface="メイリオ"/>
                <a:cs typeface="メイリオ"/>
              </a:rPr>
              <a:t>タイムが長</a:t>
            </a:r>
            <a:r>
              <a:rPr sz="700" i="1" spc="-50" dirty="0">
                <a:solidFill>
                  <a:srgbClr val="A78213"/>
                </a:solidFill>
                <a:latin typeface="メイリオ"/>
                <a:cs typeface="メイリオ"/>
              </a:rPr>
              <a:t>い</a:t>
            </a:r>
            <a:endParaRPr sz="700">
              <a:latin typeface="メイリオ"/>
              <a:cs typeface="メイリオ"/>
            </a:endParaRPr>
          </a:p>
        </p:txBody>
      </p:sp>
      <p:sp>
        <p:nvSpPr>
          <p:cNvPr id="149" name="object 149"/>
          <p:cNvSpPr txBox="1"/>
          <p:nvPr/>
        </p:nvSpPr>
        <p:spPr>
          <a:xfrm>
            <a:off x="4727575" y="3069081"/>
            <a:ext cx="187960" cy="258404"/>
          </a:xfrm>
          <a:prstGeom prst="rect">
            <a:avLst/>
          </a:prstGeom>
        </p:spPr>
        <p:txBody>
          <a:bodyPr vert="horz" wrap="square" lIns="0" tIns="12065" rIns="0" bIns="0" rtlCol="0">
            <a:spAutoFit/>
          </a:bodyPr>
          <a:lstStyle/>
          <a:p>
            <a:pPr marL="12700">
              <a:spcBef>
                <a:spcPts val="95"/>
              </a:spcBef>
            </a:pPr>
            <a:r>
              <a:rPr sz="1600" i="1" spc="-5" dirty="0">
                <a:solidFill>
                  <a:srgbClr val="A78213"/>
                </a:solidFill>
                <a:latin typeface="メイリオ"/>
                <a:cs typeface="メイリオ"/>
              </a:rPr>
              <a:t>✔</a:t>
            </a:r>
            <a:endParaRPr sz="1600">
              <a:latin typeface="メイリオ"/>
              <a:cs typeface="メイリオ"/>
            </a:endParaRPr>
          </a:p>
        </p:txBody>
      </p:sp>
      <p:sp>
        <p:nvSpPr>
          <p:cNvPr id="150" name="object 150"/>
          <p:cNvSpPr txBox="1"/>
          <p:nvPr/>
        </p:nvSpPr>
        <p:spPr>
          <a:xfrm>
            <a:off x="9201404" y="3056381"/>
            <a:ext cx="556260" cy="227626"/>
          </a:xfrm>
          <a:prstGeom prst="rect">
            <a:avLst/>
          </a:prstGeom>
        </p:spPr>
        <p:txBody>
          <a:bodyPr vert="horz" wrap="square" lIns="0" tIns="12065" rIns="0" bIns="0" rtlCol="0">
            <a:spAutoFit/>
          </a:bodyPr>
          <a:lstStyle/>
          <a:p>
            <a:pPr marL="56515" marR="5080" indent="-44450">
              <a:spcBef>
                <a:spcPts val="95"/>
              </a:spcBef>
            </a:pPr>
            <a:r>
              <a:rPr sz="700" i="1" spc="-10" dirty="0">
                <a:solidFill>
                  <a:srgbClr val="C00000"/>
                </a:solidFill>
                <a:latin typeface="メイリオ"/>
                <a:cs typeface="メイリオ"/>
              </a:rPr>
              <a:t>融資のリー</a:t>
            </a:r>
            <a:r>
              <a:rPr sz="700" i="1" spc="-50" dirty="0">
                <a:solidFill>
                  <a:srgbClr val="C00000"/>
                </a:solidFill>
                <a:latin typeface="メイリオ"/>
                <a:cs typeface="メイリオ"/>
              </a:rPr>
              <a:t>ド</a:t>
            </a:r>
            <a:r>
              <a:rPr sz="700" i="1" spc="-10" dirty="0">
                <a:solidFill>
                  <a:srgbClr val="C00000"/>
                </a:solidFill>
                <a:latin typeface="メイリオ"/>
                <a:cs typeface="メイリオ"/>
              </a:rPr>
              <a:t>タイム短</a:t>
            </a:r>
            <a:r>
              <a:rPr sz="700" i="1" spc="-50" dirty="0">
                <a:solidFill>
                  <a:srgbClr val="C00000"/>
                </a:solidFill>
                <a:latin typeface="メイリオ"/>
                <a:cs typeface="メイリオ"/>
              </a:rPr>
              <a:t>縮</a:t>
            </a:r>
            <a:endParaRPr sz="700">
              <a:latin typeface="メイリオ"/>
              <a:cs typeface="メイリオ"/>
            </a:endParaRPr>
          </a:p>
        </p:txBody>
      </p:sp>
      <p:sp>
        <p:nvSpPr>
          <p:cNvPr id="151" name="object 151"/>
          <p:cNvSpPr txBox="1"/>
          <p:nvPr/>
        </p:nvSpPr>
        <p:spPr>
          <a:xfrm>
            <a:off x="8191882" y="3034664"/>
            <a:ext cx="1010285" cy="258404"/>
          </a:xfrm>
          <a:prstGeom prst="rect">
            <a:avLst/>
          </a:prstGeom>
        </p:spPr>
        <p:txBody>
          <a:bodyPr vert="horz" wrap="square" lIns="0" tIns="12065" rIns="0" bIns="0" rtlCol="0">
            <a:spAutoFit/>
          </a:bodyPr>
          <a:lstStyle/>
          <a:p>
            <a:pPr marL="12700">
              <a:spcBef>
                <a:spcPts val="95"/>
              </a:spcBef>
              <a:tabLst>
                <a:tab pos="834390" algn="l"/>
              </a:tabLst>
            </a:pPr>
            <a:r>
              <a:rPr sz="1200" baseline="3472" dirty="0">
                <a:latin typeface="メイリオ"/>
                <a:cs typeface="メイリオ"/>
              </a:rPr>
              <a:t>③融資実</a:t>
            </a:r>
            <a:r>
              <a:rPr sz="1200" spc="-75" baseline="3472" dirty="0">
                <a:latin typeface="メイリオ"/>
                <a:cs typeface="メイリオ"/>
              </a:rPr>
              <a:t>行</a:t>
            </a:r>
            <a:r>
              <a:rPr sz="1200" baseline="3472" dirty="0">
                <a:latin typeface="メイリオ"/>
                <a:cs typeface="メイリオ"/>
              </a:rPr>
              <a:t>	</a:t>
            </a:r>
            <a:r>
              <a:rPr sz="1600" spc="-50" dirty="0">
                <a:solidFill>
                  <a:srgbClr val="C00000"/>
                </a:solidFill>
                <a:latin typeface="メイリオ"/>
                <a:cs typeface="メイリオ"/>
              </a:rPr>
              <a:t>✔</a:t>
            </a:r>
            <a:endParaRPr sz="1600">
              <a:latin typeface="メイリオ"/>
              <a:cs typeface="メイリオ"/>
            </a:endParaRPr>
          </a:p>
        </p:txBody>
      </p:sp>
      <p:pic>
        <p:nvPicPr>
          <p:cNvPr id="152" name="object 152"/>
          <p:cNvPicPr/>
          <p:nvPr/>
        </p:nvPicPr>
        <p:blipFill>
          <a:blip r:embed="rId40" cstate="print"/>
          <a:stretch>
            <a:fillRect/>
          </a:stretch>
        </p:blipFill>
        <p:spPr>
          <a:xfrm>
            <a:off x="3916679" y="501395"/>
            <a:ext cx="182880" cy="210312"/>
          </a:xfrm>
          <a:prstGeom prst="rect">
            <a:avLst/>
          </a:prstGeom>
        </p:spPr>
      </p:pic>
      <p:sp>
        <p:nvSpPr>
          <p:cNvPr id="153" name="object 153"/>
          <p:cNvSpPr txBox="1"/>
          <p:nvPr/>
        </p:nvSpPr>
        <p:spPr>
          <a:xfrm>
            <a:off x="3905504" y="475615"/>
            <a:ext cx="205740" cy="228909"/>
          </a:xfrm>
          <a:prstGeom prst="rect">
            <a:avLst/>
          </a:prstGeom>
        </p:spPr>
        <p:txBody>
          <a:bodyPr vert="horz" wrap="square" lIns="0" tIns="13335" rIns="0" bIns="0" rtlCol="0">
            <a:spAutoFit/>
          </a:bodyPr>
          <a:lstStyle/>
          <a:p>
            <a:pPr marL="12700">
              <a:spcBef>
                <a:spcPts val="105"/>
              </a:spcBef>
            </a:pPr>
            <a:r>
              <a:rPr sz="1400" i="1" spc="-25" dirty="0">
                <a:solidFill>
                  <a:srgbClr val="FFFFFF"/>
                </a:solidFill>
                <a:latin typeface="Calibri"/>
                <a:cs typeface="Calibri"/>
              </a:rPr>
              <a:t>11</a:t>
            </a:r>
            <a:endParaRPr sz="1400">
              <a:latin typeface="Calibri"/>
              <a:cs typeface="Calibri"/>
            </a:endParaRPr>
          </a:p>
        </p:txBody>
      </p:sp>
      <p:sp>
        <p:nvSpPr>
          <p:cNvPr id="154" name="object 154"/>
          <p:cNvSpPr txBox="1"/>
          <p:nvPr/>
        </p:nvSpPr>
        <p:spPr>
          <a:xfrm>
            <a:off x="3921379" y="2513202"/>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②振込処理</a:t>
            </a:r>
            <a:endParaRPr sz="800">
              <a:latin typeface="メイリオ"/>
              <a:cs typeface="メイリオ"/>
            </a:endParaRPr>
          </a:p>
        </p:txBody>
      </p:sp>
      <p:sp>
        <p:nvSpPr>
          <p:cNvPr id="155" name="object 155"/>
          <p:cNvSpPr txBox="1"/>
          <p:nvPr/>
        </p:nvSpPr>
        <p:spPr>
          <a:xfrm>
            <a:off x="8181593" y="2505201"/>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②振込処理</a:t>
            </a:r>
            <a:endParaRPr sz="800">
              <a:latin typeface="メイリオ"/>
              <a:cs typeface="メイリオ"/>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pic>
        <p:nvPicPr>
          <p:cNvPr id="3" name="object 3"/>
          <p:cNvPicPr/>
          <p:nvPr/>
        </p:nvPicPr>
        <p:blipFill>
          <a:blip r:embed="rId2" cstate="print"/>
          <a:stretch>
            <a:fillRect/>
          </a:stretch>
        </p:blipFill>
        <p:spPr>
          <a:xfrm>
            <a:off x="2279904" y="3980688"/>
            <a:ext cx="7632192" cy="316992"/>
          </a:xfrm>
          <a:prstGeom prst="rect">
            <a:avLst/>
          </a:prstGeom>
        </p:spPr>
      </p:pic>
      <p:pic>
        <p:nvPicPr>
          <p:cNvPr id="4" name="object 4"/>
          <p:cNvPicPr/>
          <p:nvPr/>
        </p:nvPicPr>
        <p:blipFill>
          <a:blip r:embed="rId3" cstate="print"/>
          <a:stretch>
            <a:fillRect/>
          </a:stretch>
        </p:blipFill>
        <p:spPr>
          <a:xfrm>
            <a:off x="2279904" y="3375660"/>
            <a:ext cx="7632192" cy="316991"/>
          </a:xfrm>
          <a:prstGeom prst="rect">
            <a:avLst/>
          </a:prstGeom>
        </p:spPr>
      </p:pic>
      <p:pic>
        <p:nvPicPr>
          <p:cNvPr id="5" name="object 5"/>
          <p:cNvPicPr/>
          <p:nvPr/>
        </p:nvPicPr>
        <p:blipFill>
          <a:blip r:embed="rId4" cstate="print"/>
          <a:stretch>
            <a:fillRect/>
          </a:stretch>
        </p:blipFill>
        <p:spPr>
          <a:xfrm>
            <a:off x="2279904" y="1333501"/>
            <a:ext cx="7632192" cy="316991"/>
          </a:xfrm>
          <a:prstGeom prst="rect">
            <a:avLst/>
          </a:prstGeom>
        </p:spPr>
      </p:pic>
      <p:sp>
        <p:nvSpPr>
          <p:cNvPr id="6" name="object 6"/>
          <p:cNvSpPr txBox="1"/>
          <p:nvPr/>
        </p:nvSpPr>
        <p:spPr>
          <a:xfrm>
            <a:off x="10352658" y="6452108"/>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8</a:t>
            </a:r>
            <a:endParaRPr sz="1200">
              <a:latin typeface="Calibri"/>
              <a:cs typeface="Calibri"/>
            </a:endParaRPr>
          </a:p>
        </p:txBody>
      </p:sp>
      <p:sp>
        <p:nvSpPr>
          <p:cNvPr id="7" name="object 7"/>
          <p:cNvSpPr txBox="1">
            <a:spLocks noGrp="1"/>
          </p:cNvSpPr>
          <p:nvPr>
            <p:ph type="title"/>
          </p:nvPr>
        </p:nvSpPr>
        <p:spPr>
          <a:xfrm>
            <a:off x="2358340" y="-395075"/>
            <a:ext cx="1906905" cy="2044149"/>
          </a:xfrm>
          <a:prstGeom prst="rect">
            <a:avLst/>
          </a:prstGeom>
        </p:spPr>
        <p:txBody>
          <a:bodyPr vert="horz" wrap="square" lIns="0" tIns="12700" rIns="0" bIns="0" rtlCol="0" anchor="ctr">
            <a:spAutoFit/>
          </a:bodyPr>
          <a:lstStyle/>
          <a:p>
            <a:pPr marL="12700">
              <a:lnSpc>
                <a:spcPct val="100000"/>
              </a:lnSpc>
              <a:spcBef>
                <a:spcPts val="100"/>
              </a:spcBef>
            </a:pPr>
            <a:r>
              <a:rPr spc="40" dirty="0"/>
              <a:t>第３回アジェンダ</a:t>
            </a:r>
          </a:p>
        </p:txBody>
      </p:sp>
      <p:sp>
        <p:nvSpPr>
          <p:cNvPr id="8" name="object 8"/>
          <p:cNvSpPr txBox="1">
            <a:spLocks noGrp="1"/>
          </p:cNvSpPr>
          <p:nvPr>
            <p:ph type="body" idx="1"/>
          </p:nvPr>
        </p:nvSpPr>
        <p:spPr>
          <a:xfrm>
            <a:off x="2362200" y="1825625"/>
            <a:ext cx="10515600" cy="3246402"/>
          </a:xfrm>
          <a:prstGeom prst="rect">
            <a:avLst/>
          </a:prstGeom>
        </p:spPr>
        <p:txBody>
          <a:bodyPr vert="horz" wrap="square" lIns="0" tIns="12065" rIns="0" bIns="0" rtlCol="0">
            <a:spAutoFit/>
          </a:bodyPr>
          <a:lstStyle/>
          <a:p>
            <a:pPr marL="355600" indent="-342900">
              <a:lnSpc>
                <a:spcPct val="100000"/>
              </a:lnSpc>
              <a:spcBef>
                <a:spcPts val="95"/>
              </a:spcBef>
              <a:buAutoNum type="arabicPeriod"/>
              <a:tabLst>
                <a:tab pos="354965" algn="l"/>
                <a:tab pos="355600" algn="l"/>
                <a:tab pos="5499100" algn="l"/>
              </a:tabLst>
            </a:pPr>
            <a:r>
              <a:rPr spc="-25" dirty="0"/>
              <a:t>デジタル通貨のユースケー</a:t>
            </a:r>
            <a:r>
              <a:rPr spc="-50" dirty="0"/>
              <a:t>ス</a:t>
            </a:r>
            <a:r>
              <a:rPr dirty="0"/>
              <a:t>	</a:t>
            </a:r>
            <a:r>
              <a:rPr spc="-25" dirty="0">
                <a:latin typeface="メイリオ"/>
                <a:cs typeface="メイリオ"/>
              </a:rPr>
              <a:t>・・</a:t>
            </a:r>
            <a:r>
              <a:rPr b="0" dirty="0">
                <a:latin typeface="メイリオ"/>
                <a:cs typeface="メイリオ"/>
              </a:rPr>
              <a:t>・</a:t>
            </a:r>
            <a:r>
              <a:rPr spc="20" dirty="0">
                <a:latin typeface="メイリオ"/>
                <a:cs typeface="メイリオ"/>
              </a:rPr>
              <a:t> </a:t>
            </a:r>
            <a:r>
              <a:rPr spc="-10" dirty="0">
                <a:latin typeface="メイリオ"/>
                <a:cs typeface="メイリオ"/>
              </a:rPr>
              <a:t>80</a:t>
            </a:r>
            <a:r>
              <a:rPr spc="-50" dirty="0">
                <a:latin typeface="メイリオ"/>
                <a:cs typeface="メイリオ"/>
              </a:rPr>
              <a:t>分</a:t>
            </a:r>
          </a:p>
          <a:p>
            <a:pPr>
              <a:lnSpc>
                <a:spcPct val="100000"/>
              </a:lnSpc>
              <a:spcBef>
                <a:spcPts val="70"/>
              </a:spcBef>
              <a:buClr>
                <a:srgbClr val="404040"/>
              </a:buClr>
              <a:buFont typeface=""/>
              <a:buAutoNum type="arabicPeriod"/>
            </a:pPr>
            <a:endParaRPr sz="1100">
              <a:latin typeface="メイリオ"/>
              <a:cs typeface="メイリオ"/>
            </a:endParaRPr>
          </a:p>
          <a:p>
            <a:pPr marL="909955" lvl="1" indent="-270510">
              <a:lnSpc>
                <a:spcPct val="100000"/>
              </a:lnSpc>
              <a:spcBef>
                <a:spcPts val="5"/>
              </a:spcBef>
              <a:buAutoNum type="arabicPeriod"/>
              <a:tabLst>
                <a:tab pos="910590" algn="l"/>
              </a:tabLst>
            </a:pPr>
            <a:r>
              <a:rPr sz="1600" spc="-25" dirty="0">
                <a:latin typeface="メイリオ"/>
                <a:cs typeface="メイリオ"/>
              </a:rPr>
              <a:t>エネルギー取引におけるデジタル</a:t>
            </a:r>
            <a:r>
              <a:rPr sz="1600" spc="-10" dirty="0">
                <a:latin typeface="メイリオ"/>
                <a:cs typeface="メイリオ"/>
              </a:rPr>
              <a:t>通</a:t>
            </a:r>
            <a:r>
              <a:rPr sz="1600" spc="-25" dirty="0">
                <a:latin typeface="メイリオ"/>
                <a:cs typeface="メイリオ"/>
              </a:rPr>
              <a:t>貨決</a:t>
            </a:r>
            <a:r>
              <a:rPr sz="1600" spc="-50" dirty="0">
                <a:latin typeface="メイリオ"/>
                <a:cs typeface="メイリオ"/>
              </a:rPr>
              <a:t>済</a:t>
            </a:r>
            <a:endParaRPr sz="1600">
              <a:latin typeface="メイリオ"/>
              <a:cs typeface="メイリオ"/>
            </a:endParaRPr>
          </a:p>
          <a:p>
            <a:pPr marL="909955" lvl="1" indent="-270510">
              <a:lnSpc>
                <a:spcPct val="100000"/>
              </a:lnSpc>
              <a:spcBef>
                <a:spcPts val="380"/>
              </a:spcBef>
              <a:buAutoNum type="arabicPeriod"/>
              <a:tabLst>
                <a:tab pos="910590" algn="l"/>
              </a:tabLst>
            </a:pPr>
            <a:r>
              <a:rPr sz="1600" spc="-25" dirty="0">
                <a:latin typeface="メイリオ"/>
                <a:cs typeface="メイリオ"/>
              </a:rPr>
              <a:t>製造業サプライチェーンにおける</a:t>
            </a:r>
            <a:r>
              <a:rPr sz="1600" spc="-10" dirty="0">
                <a:latin typeface="メイリオ"/>
                <a:cs typeface="メイリオ"/>
              </a:rPr>
              <a:t>デ</a:t>
            </a:r>
            <a:r>
              <a:rPr sz="1600" spc="-25" dirty="0">
                <a:latin typeface="メイリオ"/>
                <a:cs typeface="メイリオ"/>
              </a:rPr>
              <a:t>ジタ</a:t>
            </a:r>
            <a:r>
              <a:rPr sz="1600" spc="-10" dirty="0">
                <a:latin typeface="メイリオ"/>
                <a:cs typeface="メイリオ"/>
              </a:rPr>
              <a:t>ル</a:t>
            </a:r>
            <a:r>
              <a:rPr sz="1600" spc="-25" dirty="0">
                <a:latin typeface="メイリオ"/>
                <a:cs typeface="メイリオ"/>
              </a:rPr>
              <a:t>通貨</a:t>
            </a:r>
            <a:r>
              <a:rPr sz="1600" spc="-30" dirty="0">
                <a:latin typeface="メイリオ"/>
                <a:cs typeface="メイリオ"/>
              </a:rPr>
              <a:t>決済</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0" dirty="0">
                <a:latin typeface="メイリオ"/>
                <a:cs typeface="メイリオ"/>
              </a:rPr>
              <a:t>MaaS</a:t>
            </a:r>
            <a:r>
              <a:rPr sz="1600" i="1" spc="-25" dirty="0">
                <a:latin typeface="メイリオ"/>
                <a:cs typeface="メイリオ"/>
              </a:rPr>
              <a:t>におけるデジタル通貨決</a:t>
            </a:r>
            <a:r>
              <a:rPr sz="1600" i="1" spc="-50" dirty="0">
                <a:latin typeface="メイリオ"/>
                <a:cs typeface="メイリオ"/>
              </a:rPr>
              <a:t>済</a:t>
            </a:r>
            <a:endParaRPr sz="1600">
              <a:latin typeface="メイリオ"/>
              <a:cs typeface="メイリオ"/>
            </a:endParaRPr>
          </a:p>
          <a:p>
            <a:pPr marL="909955" lvl="1" indent="-270510">
              <a:lnSpc>
                <a:spcPct val="100000"/>
              </a:lnSpc>
              <a:spcBef>
                <a:spcPts val="385"/>
              </a:spcBef>
              <a:buAutoNum type="arabicPeriod"/>
              <a:tabLst>
                <a:tab pos="910590" algn="l"/>
              </a:tabLst>
            </a:pPr>
            <a:r>
              <a:rPr sz="1600" i="1" spc="-25" dirty="0">
                <a:latin typeface="メイリオ"/>
                <a:cs typeface="メイリオ"/>
              </a:rPr>
              <a:t>デジタル通貨によるファイナン</a:t>
            </a:r>
            <a:r>
              <a:rPr sz="1600" i="1" spc="-50" dirty="0">
                <a:latin typeface="メイリオ"/>
                <a:cs typeface="メイリオ"/>
              </a:rPr>
              <a:t>ス</a:t>
            </a:r>
            <a:endParaRPr sz="1600">
              <a:latin typeface="メイリオ"/>
              <a:cs typeface="メイリオ"/>
            </a:endParaRPr>
          </a:p>
          <a:p>
            <a:pPr lvl="1">
              <a:lnSpc>
                <a:spcPct val="100000"/>
              </a:lnSpc>
              <a:spcBef>
                <a:spcPts val="70"/>
              </a:spcBef>
              <a:buAutoNum type="arabicPeriod"/>
            </a:pPr>
            <a:endParaRPr sz="1100">
              <a:latin typeface="メイリオ"/>
              <a:cs typeface="メイリオ"/>
            </a:endParaRPr>
          </a:p>
          <a:p>
            <a:pPr marL="355600" indent="-342900">
              <a:lnSpc>
                <a:spcPct val="100000"/>
              </a:lnSpc>
              <a:buAutoNum type="arabicPeriod"/>
              <a:tabLst>
                <a:tab pos="354965" algn="l"/>
                <a:tab pos="355600" algn="l"/>
                <a:tab pos="5499100" algn="l"/>
              </a:tabLst>
            </a:pPr>
            <a:r>
              <a:rPr spc="-25" dirty="0"/>
              <a:t>デジタル通貨の実現モデ</a:t>
            </a:r>
            <a:r>
              <a:rPr spc="-50" dirty="0"/>
              <a:t>ル</a:t>
            </a:r>
            <a:r>
              <a:rPr dirty="0"/>
              <a:t>	</a:t>
            </a:r>
            <a:r>
              <a:rPr spc="-25" dirty="0">
                <a:latin typeface="メイリオ"/>
                <a:cs typeface="メイリオ"/>
              </a:rPr>
              <a:t>・・</a:t>
            </a:r>
            <a:r>
              <a:rPr b="0" dirty="0">
                <a:latin typeface="メイリオ"/>
                <a:cs typeface="メイリオ"/>
              </a:rPr>
              <a:t>・</a:t>
            </a:r>
            <a:r>
              <a:rPr spc="20" dirty="0">
                <a:latin typeface="メイリオ"/>
                <a:cs typeface="メイリオ"/>
              </a:rPr>
              <a:t> </a:t>
            </a:r>
            <a:r>
              <a:rPr spc="-10" dirty="0">
                <a:latin typeface="メイリオ"/>
                <a:cs typeface="メイリオ"/>
              </a:rPr>
              <a:t>30</a:t>
            </a:r>
            <a:r>
              <a:rPr spc="-50" dirty="0">
                <a:latin typeface="メイリオ"/>
                <a:cs typeface="メイリオ"/>
              </a:rPr>
              <a:t>分</a:t>
            </a:r>
          </a:p>
          <a:p>
            <a:pPr>
              <a:lnSpc>
                <a:spcPct val="100000"/>
              </a:lnSpc>
              <a:spcBef>
                <a:spcPts val="70"/>
              </a:spcBef>
              <a:buClr>
                <a:srgbClr val="404040"/>
              </a:buClr>
              <a:buFont typeface=""/>
              <a:buAutoNum type="arabicPeriod"/>
            </a:pPr>
            <a:endParaRPr sz="1100">
              <a:latin typeface="メイリオ"/>
              <a:cs typeface="メイリオ"/>
            </a:endParaRPr>
          </a:p>
          <a:p>
            <a:pPr marL="355600" indent="-342900">
              <a:lnSpc>
                <a:spcPct val="100000"/>
              </a:lnSpc>
              <a:buAutoNum type="arabicPeriod"/>
              <a:tabLst>
                <a:tab pos="354965" algn="l"/>
                <a:tab pos="355600" algn="l"/>
                <a:tab pos="5499100" algn="l"/>
              </a:tabLst>
            </a:pPr>
            <a:r>
              <a:rPr spc="-25" dirty="0"/>
              <a:t>事務局より連絡事</a:t>
            </a:r>
            <a:r>
              <a:rPr spc="-50" dirty="0"/>
              <a:t>項</a:t>
            </a:r>
            <a:r>
              <a:rPr dirty="0"/>
              <a:t>	</a:t>
            </a:r>
            <a:r>
              <a:rPr spc="-25" dirty="0">
                <a:latin typeface="メイリオ"/>
                <a:cs typeface="メイリオ"/>
              </a:rPr>
              <a:t>・・</a:t>
            </a:r>
            <a:r>
              <a:rPr b="0" dirty="0">
                <a:latin typeface="メイリオ"/>
                <a:cs typeface="メイリオ"/>
              </a:rPr>
              <a:t>・</a:t>
            </a:r>
            <a:r>
              <a:rPr spc="20" dirty="0">
                <a:latin typeface="メイリオ"/>
                <a:cs typeface="メイリオ"/>
              </a:rPr>
              <a:t> </a:t>
            </a:r>
            <a:r>
              <a:rPr spc="-10" dirty="0">
                <a:latin typeface="メイリオ"/>
                <a:cs typeface="メイリオ"/>
              </a:rPr>
              <a:t>5</a:t>
            </a:r>
            <a:r>
              <a:rPr spc="-50" dirty="0">
                <a:latin typeface="メイリオ"/>
                <a:cs typeface="メイリオ"/>
              </a:rPr>
              <a:t>分</a:t>
            </a:r>
          </a:p>
        </p:txBody>
      </p:sp>
      <p:sp>
        <p:nvSpPr>
          <p:cNvPr id="9" name="object 9"/>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pic>
        <p:nvPicPr>
          <p:cNvPr id="3" name="object 3"/>
          <p:cNvPicPr/>
          <p:nvPr/>
        </p:nvPicPr>
        <p:blipFill>
          <a:blip r:embed="rId2" cstate="print"/>
          <a:stretch>
            <a:fillRect/>
          </a:stretch>
        </p:blipFill>
        <p:spPr>
          <a:xfrm>
            <a:off x="2753867" y="6254496"/>
            <a:ext cx="6964680" cy="461772"/>
          </a:xfrm>
          <a:prstGeom prst="rect">
            <a:avLst/>
          </a:prstGeom>
        </p:spPr>
      </p:pic>
      <p:sp>
        <p:nvSpPr>
          <p:cNvPr id="4" name="object 4"/>
          <p:cNvSpPr txBox="1"/>
          <p:nvPr/>
        </p:nvSpPr>
        <p:spPr>
          <a:xfrm>
            <a:off x="4394961" y="6269228"/>
            <a:ext cx="3683000" cy="391160"/>
          </a:xfrm>
          <a:prstGeom prst="rect">
            <a:avLst/>
          </a:prstGeom>
        </p:spPr>
        <p:txBody>
          <a:bodyPr vert="horz" wrap="square" lIns="0" tIns="12700" rIns="0" bIns="0" rtlCol="0">
            <a:spAutoFit/>
          </a:bodyPr>
          <a:lstStyle/>
          <a:p>
            <a:pPr marL="12700" marR="5080">
              <a:spcBef>
                <a:spcPts val="100"/>
              </a:spcBef>
            </a:pPr>
            <a:r>
              <a:rPr sz="1200" b="1" i="1" dirty="0">
                <a:solidFill>
                  <a:srgbClr val="C00000"/>
                </a:solidFill>
                <a:latin typeface="メイリオ"/>
                <a:cs typeface="メイリオ"/>
              </a:rPr>
              <a:t>デジタル通貨＝</a:t>
            </a:r>
            <a:r>
              <a:rPr sz="1200" b="1" i="1" spc="-5" dirty="0">
                <a:solidFill>
                  <a:srgbClr val="C00000"/>
                </a:solidFill>
                <a:latin typeface="メイリオ"/>
                <a:cs typeface="メイリオ"/>
              </a:rPr>
              <a:t>中間サービス層の機能を取り込んだ、プログラマビリティを有するデジタル決済インフラ層</a:t>
            </a:r>
            <a:endParaRPr sz="1200">
              <a:latin typeface="メイリオ"/>
              <a:cs typeface="メイリオ"/>
            </a:endParaRPr>
          </a:p>
        </p:txBody>
      </p:sp>
      <p:grpSp>
        <p:nvGrpSpPr>
          <p:cNvPr id="5" name="object 5"/>
          <p:cNvGrpSpPr/>
          <p:nvPr/>
        </p:nvGrpSpPr>
        <p:grpSpPr>
          <a:xfrm>
            <a:off x="2510027" y="3273426"/>
            <a:ext cx="7390130" cy="3470275"/>
            <a:chOff x="986027" y="3273425"/>
            <a:chExt cx="7390130" cy="3470275"/>
          </a:xfrm>
        </p:grpSpPr>
        <p:sp>
          <p:nvSpPr>
            <p:cNvPr id="6" name="object 6"/>
            <p:cNvSpPr/>
            <p:nvPr/>
          </p:nvSpPr>
          <p:spPr>
            <a:xfrm>
              <a:off x="986028" y="6257544"/>
              <a:ext cx="7390130" cy="486409"/>
            </a:xfrm>
            <a:custGeom>
              <a:avLst/>
              <a:gdLst/>
              <a:ahLst/>
              <a:cxnLst/>
              <a:rect l="l" t="t" r="r" b="b"/>
              <a:pathLst>
                <a:path w="7390130" h="486409">
                  <a:moveTo>
                    <a:pt x="463296" y="224028"/>
                  </a:moveTo>
                  <a:lnTo>
                    <a:pt x="458584" y="178892"/>
                  </a:lnTo>
                  <a:lnTo>
                    <a:pt x="445084" y="136829"/>
                  </a:lnTo>
                  <a:lnTo>
                    <a:pt x="423710" y="98780"/>
                  </a:lnTo>
                  <a:lnTo>
                    <a:pt x="395427" y="65620"/>
                  </a:lnTo>
                  <a:lnTo>
                    <a:pt x="361137" y="38265"/>
                  </a:lnTo>
                  <a:lnTo>
                    <a:pt x="321792" y="17614"/>
                  </a:lnTo>
                  <a:lnTo>
                    <a:pt x="278307" y="4559"/>
                  </a:lnTo>
                  <a:lnTo>
                    <a:pt x="231648" y="0"/>
                  </a:lnTo>
                  <a:lnTo>
                    <a:pt x="184950" y="4559"/>
                  </a:lnTo>
                  <a:lnTo>
                    <a:pt x="141478" y="17614"/>
                  </a:lnTo>
                  <a:lnTo>
                    <a:pt x="102120" y="38265"/>
                  </a:lnTo>
                  <a:lnTo>
                    <a:pt x="67843" y="65620"/>
                  </a:lnTo>
                  <a:lnTo>
                    <a:pt x="39560" y="98780"/>
                  </a:lnTo>
                  <a:lnTo>
                    <a:pt x="18199" y="136829"/>
                  </a:lnTo>
                  <a:lnTo>
                    <a:pt x="4699" y="178892"/>
                  </a:lnTo>
                  <a:lnTo>
                    <a:pt x="0" y="224028"/>
                  </a:lnTo>
                  <a:lnTo>
                    <a:pt x="2324" y="246443"/>
                  </a:lnTo>
                  <a:lnTo>
                    <a:pt x="0" y="268224"/>
                  </a:lnTo>
                  <a:lnTo>
                    <a:pt x="4699" y="312153"/>
                  </a:lnTo>
                  <a:lnTo>
                    <a:pt x="18199" y="353060"/>
                  </a:lnTo>
                  <a:lnTo>
                    <a:pt x="39560" y="390080"/>
                  </a:lnTo>
                  <a:lnTo>
                    <a:pt x="67843" y="422325"/>
                  </a:lnTo>
                  <a:lnTo>
                    <a:pt x="102120" y="448945"/>
                  </a:lnTo>
                  <a:lnTo>
                    <a:pt x="141478" y="469036"/>
                  </a:lnTo>
                  <a:lnTo>
                    <a:pt x="184950" y="481736"/>
                  </a:lnTo>
                  <a:lnTo>
                    <a:pt x="231648" y="486156"/>
                  </a:lnTo>
                  <a:lnTo>
                    <a:pt x="278307" y="481736"/>
                  </a:lnTo>
                  <a:lnTo>
                    <a:pt x="321792" y="469036"/>
                  </a:lnTo>
                  <a:lnTo>
                    <a:pt x="361137" y="448945"/>
                  </a:lnTo>
                  <a:lnTo>
                    <a:pt x="395427" y="422325"/>
                  </a:lnTo>
                  <a:lnTo>
                    <a:pt x="423710" y="390080"/>
                  </a:lnTo>
                  <a:lnTo>
                    <a:pt x="445084" y="353060"/>
                  </a:lnTo>
                  <a:lnTo>
                    <a:pt x="458584" y="312153"/>
                  </a:lnTo>
                  <a:lnTo>
                    <a:pt x="463296" y="268224"/>
                  </a:lnTo>
                  <a:lnTo>
                    <a:pt x="460946" y="246443"/>
                  </a:lnTo>
                  <a:lnTo>
                    <a:pt x="463296" y="224028"/>
                  </a:lnTo>
                  <a:close/>
                </a:path>
                <a:path w="7390130" h="486409">
                  <a:moveTo>
                    <a:pt x="7389876" y="224028"/>
                  </a:moveTo>
                  <a:lnTo>
                    <a:pt x="7385164" y="178892"/>
                  </a:lnTo>
                  <a:lnTo>
                    <a:pt x="7371664" y="136829"/>
                  </a:lnTo>
                  <a:lnTo>
                    <a:pt x="7350290" y="98780"/>
                  </a:lnTo>
                  <a:lnTo>
                    <a:pt x="7322007" y="65620"/>
                  </a:lnTo>
                  <a:lnTo>
                    <a:pt x="7287717" y="38265"/>
                  </a:lnTo>
                  <a:lnTo>
                    <a:pt x="7248372" y="17614"/>
                  </a:lnTo>
                  <a:lnTo>
                    <a:pt x="7204888" y="4559"/>
                  </a:lnTo>
                  <a:lnTo>
                    <a:pt x="7158228" y="0"/>
                  </a:lnTo>
                  <a:lnTo>
                    <a:pt x="7111555" y="4559"/>
                  </a:lnTo>
                  <a:lnTo>
                    <a:pt x="7068071" y="17614"/>
                  </a:lnTo>
                  <a:lnTo>
                    <a:pt x="7028726" y="38265"/>
                  </a:lnTo>
                  <a:lnTo>
                    <a:pt x="6994436" y="65620"/>
                  </a:lnTo>
                  <a:lnTo>
                    <a:pt x="6966153" y="98780"/>
                  </a:lnTo>
                  <a:lnTo>
                    <a:pt x="6944779" y="136829"/>
                  </a:lnTo>
                  <a:lnTo>
                    <a:pt x="6931279" y="178892"/>
                  </a:lnTo>
                  <a:lnTo>
                    <a:pt x="6926580" y="224028"/>
                  </a:lnTo>
                  <a:lnTo>
                    <a:pt x="6931279" y="269176"/>
                  </a:lnTo>
                  <a:lnTo>
                    <a:pt x="6944779" y="311238"/>
                  </a:lnTo>
                  <a:lnTo>
                    <a:pt x="6966153" y="349288"/>
                  </a:lnTo>
                  <a:lnTo>
                    <a:pt x="6994436" y="382447"/>
                  </a:lnTo>
                  <a:lnTo>
                    <a:pt x="7028726" y="409803"/>
                  </a:lnTo>
                  <a:lnTo>
                    <a:pt x="7068071" y="430453"/>
                  </a:lnTo>
                  <a:lnTo>
                    <a:pt x="7111555" y="443509"/>
                  </a:lnTo>
                  <a:lnTo>
                    <a:pt x="7158228" y="448056"/>
                  </a:lnTo>
                  <a:lnTo>
                    <a:pt x="7204888" y="443509"/>
                  </a:lnTo>
                  <a:lnTo>
                    <a:pt x="7248372" y="430453"/>
                  </a:lnTo>
                  <a:lnTo>
                    <a:pt x="7287717" y="409803"/>
                  </a:lnTo>
                  <a:lnTo>
                    <a:pt x="7322007" y="382447"/>
                  </a:lnTo>
                  <a:lnTo>
                    <a:pt x="7350290" y="349288"/>
                  </a:lnTo>
                  <a:lnTo>
                    <a:pt x="7371664" y="311238"/>
                  </a:lnTo>
                  <a:lnTo>
                    <a:pt x="7385164" y="269176"/>
                  </a:lnTo>
                  <a:lnTo>
                    <a:pt x="7389876" y="224028"/>
                  </a:lnTo>
                  <a:close/>
                </a:path>
              </a:pathLst>
            </a:custGeom>
            <a:solidFill>
              <a:srgbClr val="FFFFFF"/>
            </a:solidFill>
          </p:spPr>
          <p:txBody>
            <a:bodyPr wrap="square" lIns="0" tIns="0" rIns="0" bIns="0" rtlCol="0"/>
            <a:lstStyle/>
            <a:p>
              <a:endParaRPr/>
            </a:p>
          </p:txBody>
        </p:sp>
        <p:sp>
          <p:nvSpPr>
            <p:cNvPr id="7" name="object 7"/>
            <p:cNvSpPr/>
            <p:nvPr/>
          </p:nvSpPr>
          <p:spPr>
            <a:xfrm>
              <a:off x="8138159" y="3719322"/>
              <a:ext cx="114300" cy="1129030"/>
            </a:xfrm>
            <a:custGeom>
              <a:avLst/>
              <a:gdLst/>
              <a:ahLst/>
              <a:cxnLst/>
              <a:rect l="l" t="t" r="r" b="b"/>
              <a:pathLst>
                <a:path w="114300" h="1129029">
                  <a:moveTo>
                    <a:pt x="76200" y="95250"/>
                  </a:moveTo>
                  <a:lnTo>
                    <a:pt x="38100" y="95250"/>
                  </a:lnTo>
                  <a:lnTo>
                    <a:pt x="38100" y="133350"/>
                  </a:lnTo>
                  <a:lnTo>
                    <a:pt x="76200" y="133350"/>
                  </a:lnTo>
                  <a:lnTo>
                    <a:pt x="76200" y="95250"/>
                  </a:lnTo>
                  <a:close/>
                </a:path>
                <a:path w="114300" h="1129029">
                  <a:moveTo>
                    <a:pt x="57150" y="0"/>
                  </a:moveTo>
                  <a:lnTo>
                    <a:pt x="0" y="114300"/>
                  </a:lnTo>
                  <a:lnTo>
                    <a:pt x="38100" y="114300"/>
                  </a:lnTo>
                  <a:lnTo>
                    <a:pt x="38100" y="95250"/>
                  </a:lnTo>
                  <a:lnTo>
                    <a:pt x="104775" y="95250"/>
                  </a:lnTo>
                  <a:lnTo>
                    <a:pt x="57150" y="0"/>
                  </a:lnTo>
                  <a:close/>
                </a:path>
                <a:path w="114300" h="1129029">
                  <a:moveTo>
                    <a:pt x="104775" y="95250"/>
                  </a:moveTo>
                  <a:lnTo>
                    <a:pt x="76200" y="95250"/>
                  </a:lnTo>
                  <a:lnTo>
                    <a:pt x="76200" y="114300"/>
                  </a:lnTo>
                  <a:lnTo>
                    <a:pt x="114300" y="114300"/>
                  </a:lnTo>
                  <a:lnTo>
                    <a:pt x="104775" y="95250"/>
                  </a:lnTo>
                  <a:close/>
                </a:path>
                <a:path w="114300" h="1129029">
                  <a:moveTo>
                    <a:pt x="76200" y="171450"/>
                  </a:moveTo>
                  <a:lnTo>
                    <a:pt x="38100" y="171450"/>
                  </a:lnTo>
                  <a:lnTo>
                    <a:pt x="38100" y="209550"/>
                  </a:lnTo>
                  <a:lnTo>
                    <a:pt x="76200" y="209550"/>
                  </a:lnTo>
                  <a:lnTo>
                    <a:pt x="76200" y="171450"/>
                  </a:lnTo>
                  <a:close/>
                </a:path>
                <a:path w="114300" h="1129029">
                  <a:moveTo>
                    <a:pt x="76200" y="247650"/>
                  </a:moveTo>
                  <a:lnTo>
                    <a:pt x="38100" y="247650"/>
                  </a:lnTo>
                  <a:lnTo>
                    <a:pt x="38100" y="285750"/>
                  </a:lnTo>
                  <a:lnTo>
                    <a:pt x="76200" y="285750"/>
                  </a:lnTo>
                  <a:lnTo>
                    <a:pt x="76200" y="247650"/>
                  </a:lnTo>
                  <a:close/>
                </a:path>
                <a:path w="114300" h="1129029">
                  <a:moveTo>
                    <a:pt x="76200" y="323850"/>
                  </a:moveTo>
                  <a:lnTo>
                    <a:pt x="38100" y="323850"/>
                  </a:lnTo>
                  <a:lnTo>
                    <a:pt x="38100" y="361950"/>
                  </a:lnTo>
                  <a:lnTo>
                    <a:pt x="76200" y="361950"/>
                  </a:lnTo>
                  <a:lnTo>
                    <a:pt x="76200" y="323850"/>
                  </a:lnTo>
                  <a:close/>
                </a:path>
                <a:path w="114300" h="1129029">
                  <a:moveTo>
                    <a:pt x="76200" y="400050"/>
                  </a:moveTo>
                  <a:lnTo>
                    <a:pt x="38100" y="400050"/>
                  </a:lnTo>
                  <a:lnTo>
                    <a:pt x="38100" y="438150"/>
                  </a:lnTo>
                  <a:lnTo>
                    <a:pt x="76200" y="438150"/>
                  </a:lnTo>
                  <a:lnTo>
                    <a:pt x="76200" y="400050"/>
                  </a:lnTo>
                  <a:close/>
                </a:path>
                <a:path w="114300" h="1129029">
                  <a:moveTo>
                    <a:pt x="76200" y="476250"/>
                  </a:moveTo>
                  <a:lnTo>
                    <a:pt x="38100" y="476250"/>
                  </a:lnTo>
                  <a:lnTo>
                    <a:pt x="38100" y="514350"/>
                  </a:lnTo>
                  <a:lnTo>
                    <a:pt x="76200" y="514350"/>
                  </a:lnTo>
                  <a:lnTo>
                    <a:pt x="76200" y="476250"/>
                  </a:lnTo>
                  <a:close/>
                </a:path>
                <a:path w="114300" h="1129029">
                  <a:moveTo>
                    <a:pt x="76200" y="552450"/>
                  </a:moveTo>
                  <a:lnTo>
                    <a:pt x="38100" y="552450"/>
                  </a:lnTo>
                  <a:lnTo>
                    <a:pt x="38100" y="590550"/>
                  </a:lnTo>
                  <a:lnTo>
                    <a:pt x="76200" y="590550"/>
                  </a:lnTo>
                  <a:lnTo>
                    <a:pt x="76200" y="552450"/>
                  </a:lnTo>
                  <a:close/>
                </a:path>
                <a:path w="114300" h="1129029">
                  <a:moveTo>
                    <a:pt x="76200" y="628650"/>
                  </a:moveTo>
                  <a:lnTo>
                    <a:pt x="38100" y="628650"/>
                  </a:lnTo>
                  <a:lnTo>
                    <a:pt x="38100" y="666750"/>
                  </a:lnTo>
                  <a:lnTo>
                    <a:pt x="76200" y="666750"/>
                  </a:lnTo>
                  <a:lnTo>
                    <a:pt x="76200" y="628650"/>
                  </a:lnTo>
                  <a:close/>
                </a:path>
                <a:path w="114300" h="1129029">
                  <a:moveTo>
                    <a:pt x="76200" y="704850"/>
                  </a:moveTo>
                  <a:lnTo>
                    <a:pt x="38100" y="704850"/>
                  </a:lnTo>
                  <a:lnTo>
                    <a:pt x="38100" y="742950"/>
                  </a:lnTo>
                  <a:lnTo>
                    <a:pt x="76200" y="742950"/>
                  </a:lnTo>
                  <a:lnTo>
                    <a:pt x="76200" y="704850"/>
                  </a:lnTo>
                  <a:close/>
                </a:path>
                <a:path w="114300" h="1129029">
                  <a:moveTo>
                    <a:pt x="76200" y="781050"/>
                  </a:moveTo>
                  <a:lnTo>
                    <a:pt x="38100" y="781050"/>
                  </a:lnTo>
                  <a:lnTo>
                    <a:pt x="38100" y="819150"/>
                  </a:lnTo>
                  <a:lnTo>
                    <a:pt x="76200" y="819150"/>
                  </a:lnTo>
                  <a:lnTo>
                    <a:pt x="76200" y="781050"/>
                  </a:lnTo>
                  <a:close/>
                </a:path>
                <a:path w="114300" h="1129029">
                  <a:moveTo>
                    <a:pt x="76200" y="857250"/>
                  </a:moveTo>
                  <a:lnTo>
                    <a:pt x="38100" y="857250"/>
                  </a:lnTo>
                  <a:lnTo>
                    <a:pt x="38100" y="895350"/>
                  </a:lnTo>
                  <a:lnTo>
                    <a:pt x="76200" y="895350"/>
                  </a:lnTo>
                  <a:lnTo>
                    <a:pt x="76200" y="857250"/>
                  </a:lnTo>
                  <a:close/>
                </a:path>
                <a:path w="114300" h="1129029">
                  <a:moveTo>
                    <a:pt x="76200" y="933450"/>
                  </a:moveTo>
                  <a:lnTo>
                    <a:pt x="38100" y="933450"/>
                  </a:lnTo>
                  <a:lnTo>
                    <a:pt x="38100" y="971550"/>
                  </a:lnTo>
                  <a:lnTo>
                    <a:pt x="76200" y="971550"/>
                  </a:lnTo>
                  <a:lnTo>
                    <a:pt x="76200" y="933450"/>
                  </a:lnTo>
                  <a:close/>
                </a:path>
                <a:path w="114300" h="1129029">
                  <a:moveTo>
                    <a:pt x="38100" y="1014602"/>
                  </a:moveTo>
                  <a:lnTo>
                    <a:pt x="0" y="1014602"/>
                  </a:lnTo>
                  <a:lnTo>
                    <a:pt x="57150" y="1128902"/>
                  </a:lnTo>
                  <a:lnTo>
                    <a:pt x="104775" y="1033652"/>
                  </a:lnTo>
                  <a:lnTo>
                    <a:pt x="38100" y="1033652"/>
                  </a:lnTo>
                  <a:lnTo>
                    <a:pt x="38100" y="1014602"/>
                  </a:lnTo>
                  <a:close/>
                </a:path>
                <a:path w="114300" h="1129029">
                  <a:moveTo>
                    <a:pt x="76200" y="1009650"/>
                  </a:moveTo>
                  <a:lnTo>
                    <a:pt x="38100" y="1009650"/>
                  </a:lnTo>
                  <a:lnTo>
                    <a:pt x="38100" y="1033652"/>
                  </a:lnTo>
                  <a:lnTo>
                    <a:pt x="76200" y="1033652"/>
                  </a:lnTo>
                  <a:lnTo>
                    <a:pt x="76200" y="1009650"/>
                  </a:lnTo>
                  <a:close/>
                </a:path>
                <a:path w="114300" h="1129029">
                  <a:moveTo>
                    <a:pt x="114300" y="1014602"/>
                  </a:moveTo>
                  <a:lnTo>
                    <a:pt x="76200" y="1014602"/>
                  </a:lnTo>
                  <a:lnTo>
                    <a:pt x="76200" y="1033652"/>
                  </a:lnTo>
                  <a:lnTo>
                    <a:pt x="104775" y="1033652"/>
                  </a:lnTo>
                  <a:lnTo>
                    <a:pt x="114300" y="1014602"/>
                  </a:lnTo>
                  <a:close/>
                </a:path>
              </a:pathLst>
            </a:custGeom>
            <a:solidFill>
              <a:srgbClr val="C00000"/>
            </a:solidFill>
          </p:spPr>
          <p:txBody>
            <a:bodyPr wrap="square" lIns="0" tIns="0" rIns="0" bIns="0" rtlCol="0"/>
            <a:lstStyle/>
            <a:p>
              <a:endParaRPr/>
            </a:p>
          </p:txBody>
        </p:sp>
        <p:sp>
          <p:nvSpPr>
            <p:cNvPr id="8" name="object 8"/>
            <p:cNvSpPr/>
            <p:nvPr/>
          </p:nvSpPr>
          <p:spPr>
            <a:xfrm>
              <a:off x="5513831" y="4081272"/>
              <a:ext cx="2710180" cy="358140"/>
            </a:xfrm>
            <a:custGeom>
              <a:avLst/>
              <a:gdLst/>
              <a:ahLst/>
              <a:cxnLst/>
              <a:rect l="l" t="t" r="r" b="b"/>
              <a:pathLst>
                <a:path w="2710179" h="358139">
                  <a:moveTo>
                    <a:pt x="2709671" y="0"/>
                  </a:moveTo>
                  <a:lnTo>
                    <a:pt x="0" y="0"/>
                  </a:lnTo>
                  <a:lnTo>
                    <a:pt x="0" y="358139"/>
                  </a:lnTo>
                  <a:lnTo>
                    <a:pt x="2709671" y="358139"/>
                  </a:lnTo>
                  <a:lnTo>
                    <a:pt x="2709671" y="0"/>
                  </a:lnTo>
                  <a:close/>
                </a:path>
              </a:pathLst>
            </a:custGeom>
            <a:solidFill>
              <a:srgbClr val="FFFFFF"/>
            </a:solidFill>
          </p:spPr>
          <p:txBody>
            <a:bodyPr wrap="square" lIns="0" tIns="0" rIns="0" bIns="0" rtlCol="0"/>
            <a:lstStyle/>
            <a:p>
              <a:endParaRPr/>
            </a:p>
          </p:txBody>
        </p:sp>
        <p:sp>
          <p:nvSpPr>
            <p:cNvPr id="9" name="object 9"/>
            <p:cNvSpPr/>
            <p:nvPr/>
          </p:nvSpPr>
          <p:spPr>
            <a:xfrm>
              <a:off x="5513831" y="4081272"/>
              <a:ext cx="2710180" cy="358140"/>
            </a:xfrm>
            <a:custGeom>
              <a:avLst/>
              <a:gdLst/>
              <a:ahLst/>
              <a:cxnLst/>
              <a:rect l="l" t="t" r="r" b="b"/>
              <a:pathLst>
                <a:path w="2710179" h="358139">
                  <a:moveTo>
                    <a:pt x="0" y="358139"/>
                  </a:moveTo>
                  <a:lnTo>
                    <a:pt x="2709671" y="358139"/>
                  </a:lnTo>
                  <a:lnTo>
                    <a:pt x="2709671" y="0"/>
                  </a:lnTo>
                  <a:lnTo>
                    <a:pt x="0" y="0"/>
                  </a:lnTo>
                  <a:lnTo>
                    <a:pt x="0" y="358139"/>
                  </a:lnTo>
                  <a:close/>
                </a:path>
              </a:pathLst>
            </a:custGeom>
            <a:ln w="6350">
              <a:solidFill>
                <a:srgbClr val="D2D2D2"/>
              </a:solidFill>
              <a:prstDash val="sysDash"/>
            </a:ln>
          </p:spPr>
          <p:txBody>
            <a:bodyPr wrap="square" lIns="0" tIns="0" rIns="0" bIns="0" rtlCol="0"/>
            <a:lstStyle/>
            <a:p>
              <a:endParaRPr/>
            </a:p>
          </p:txBody>
        </p:sp>
        <p:pic>
          <p:nvPicPr>
            <p:cNvPr id="10" name="object 10"/>
            <p:cNvPicPr/>
            <p:nvPr/>
          </p:nvPicPr>
          <p:blipFill>
            <a:blip r:embed="rId3" cstate="print"/>
            <a:stretch>
              <a:fillRect/>
            </a:stretch>
          </p:blipFill>
          <p:spPr>
            <a:xfrm>
              <a:off x="1223771" y="4091939"/>
              <a:ext cx="4280916" cy="1185672"/>
            </a:xfrm>
            <a:prstGeom prst="rect">
              <a:avLst/>
            </a:prstGeom>
          </p:spPr>
        </p:pic>
        <p:pic>
          <p:nvPicPr>
            <p:cNvPr id="11" name="object 11"/>
            <p:cNvPicPr/>
            <p:nvPr/>
          </p:nvPicPr>
          <p:blipFill>
            <a:blip r:embed="rId4" cstate="print"/>
            <a:stretch>
              <a:fillRect/>
            </a:stretch>
          </p:blipFill>
          <p:spPr>
            <a:xfrm>
              <a:off x="1223771" y="3276600"/>
              <a:ext cx="4280916" cy="364236"/>
            </a:xfrm>
            <a:prstGeom prst="rect">
              <a:avLst/>
            </a:prstGeom>
          </p:spPr>
        </p:pic>
        <p:sp>
          <p:nvSpPr>
            <p:cNvPr id="12" name="object 12"/>
            <p:cNvSpPr/>
            <p:nvPr/>
          </p:nvSpPr>
          <p:spPr>
            <a:xfrm>
              <a:off x="1223771" y="3276600"/>
              <a:ext cx="2710180" cy="358140"/>
            </a:xfrm>
            <a:custGeom>
              <a:avLst/>
              <a:gdLst/>
              <a:ahLst/>
              <a:cxnLst/>
              <a:rect l="l" t="t" r="r" b="b"/>
              <a:pathLst>
                <a:path w="2710179" h="358139">
                  <a:moveTo>
                    <a:pt x="0" y="358139"/>
                  </a:moveTo>
                  <a:lnTo>
                    <a:pt x="2709672" y="358139"/>
                  </a:lnTo>
                  <a:lnTo>
                    <a:pt x="2709672" y="0"/>
                  </a:lnTo>
                  <a:lnTo>
                    <a:pt x="0" y="0"/>
                  </a:lnTo>
                  <a:lnTo>
                    <a:pt x="0" y="358139"/>
                  </a:lnTo>
                  <a:close/>
                </a:path>
              </a:pathLst>
            </a:custGeom>
            <a:ln w="6350">
              <a:solidFill>
                <a:srgbClr val="BEBEBE"/>
              </a:solidFill>
            </a:ln>
          </p:spPr>
          <p:txBody>
            <a:bodyPr wrap="square" lIns="0" tIns="0" rIns="0" bIns="0" rtlCol="0"/>
            <a:lstStyle/>
            <a:p>
              <a:endParaRPr/>
            </a:p>
          </p:txBody>
        </p:sp>
        <p:sp>
          <p:nvSpPr>
            <p:cNvPr id="13" name="object 13"/>
            <p:cNvSpPr/>
            <p:nvPr/>
          </p:nvSpPr>
          <p:spPr>
            <a:xfrm>
              <a:off x="6833616" y="5247131"/>
              <a:ext cx="754380" cy="530860"/>
            </a:xfrm>
            <a:custGeom>
              <a:avLst/>
              <a:gdLst/>
              <a:ahLst/>
              <a:cxnLst/>
              <a:rect l="l" t="t" r="r" b="b"/>
              <a:pathLst>
                <a:path w="754379" h="530860">
                  <a:moveTo>
                    <a:pt x="377317" y="522947"/>
                  </a:moveTo>
                  <a:lnTo>
                    <a:pt x="50622" y="84721"/>
                  </a:lnTo>
                  <a:lnTo>
                    <a:pt x="64287" y="74549"/>
                  </a:lnTo>
                  <a:lnTo>
                    <a:pt x="76073" y="65786"/>
                  </a:lnTo>
                  <a:lnTo>
                    <a:pt x="0" y="27432"/>
                  </a:lnTo>
                  <a:lnTo>
                    <a:pt x="14986" y="111252"/>
                  </a:lnTo>
                  <a:lnTo>
                    <a:pt x="40436" y="92303"/>
                  </a:lnTo>
                  <a:lnTo>
                    <a:pt x="367030" y="530542"/>
                  </a:lnTo>
                  <a:lnTo>
                    <a:pt x="377317" y="522947"/>
                  </a:lnTo>
                  <a:close/>
                </a:path>
                <a:path w="754379" h="530860">
                  <a:moveTo>
                    <a:pt x="754253" y="0"/>
                  </a:moveTo>
                  <a:lnTo>
                    <a:pt x="678942" y="39751"/>
                  </a:lnTo>
                  <a:lnTo>
                    <a:pt x="704684" y="58204"/>
                  </a:lnTo>
                  <a:lnTo>
                    <a:pt x="380365" y="510870"/>
                  </a:lnTo>
                  <a:lnTo>
                    <a:pt x="390779" y="518261"/>
                  </a:lnTo>
                  <a:lnTo>
                    <a:pt x="715035" y="65620"/>
                  </a:lnTo>
                  <a:lnTo>
                    <a:pt x="740791" y="84074"/>
                  </a:lnTo>
                  <a:lnTo>
                    <a:pt x="746582" y="47879"/>
                  </a:lnTo>
                  <a:lnTo>
                    <a:pt x="754253" y="0"/>
                  </a:lnTo>
                  <a:close/>
                </a:path>
              </a:pathLst>
            </a:custGeom>
            <a:solidFill>
              <a:srgbClr val="A6A6A6"/>
            </a:solidFill>
          </p:spPr>
          <p:txBody>
            <a:bodyPr wrap="square" lIns="0" tIns="0" rIns="0" bIns="0" rtlCol="0"/>
            <a:lstStyle/>
            <a:p>
              <a:endParaRPr/>
            </a:p>
          </p:txBody>
        </p:sp>
      </p:grpSp>
      <p:sp>
        <p:nvSpPr>
          <p:cNvPr id="14" name="object 14"/>
          <p:cNvSpPr txBox="1">
            <a:spLocks noGrp="1"/>
          </p:cNvSpPr>
          <p:nvPr>
            <p:ph type="title"/>
          </p:nvPr>
        </p:nvSpPr>
        <p:spPr>
          <a:xfrm>
            <a:off x="2358339" y="-395075"/>
            <a:ext cx="6655434" cy="2044149"/>
          </a:xfrm>
          <a:prstGeom prst="rect">
            <a:avLst/>
          </a:prstGeom>
        </p:spPr>
        <p:txBody>
          <a:bodyPr vert="horz" wrap="square" lIns="0" tIns="12700" rIns="0" bIns="0" rtlCol="0" anchor="ctr">
            <a:spAutoFit/>
          </a:bodyPr>
          <a:lstStyle/>
          <a:p>
            <a:pPr marL="12700">
              <a:lnSpc>
                <a:spcPct val="100000"/>
              </a:lnSpc>
              <a:spcBef>
                <a:spcPts val="100"/>
              </a:spcBef>
              <a:tabLst>
                <a:tab pos="2984500" algn="l"/>
                <a:tab pos="3441700" algn="l"/>
              </a:tabLst>
            </a:pPr>
            <a:r>
              <a:rPr dirty="0"/>
              <a:t>ユースケース検討のサマ</a:t>
            </a:r>
            <a:r>
              <a:rPr spc="-50" dirty="0"/>
              <a:t>リ</a:t>
            </a:r>
            <a:r>
              <a:rPr dirty="0"/>
              <a:t>	</a:t>
            </a:r>
            <a:r>
              <a:rPr spc="-50" dirty="0"/>
              <a:t>－</a:t>
            </a:r>
            <a:r>
              <a:rPr dirty="0"/>
              <a:t>	決済インフラのモデルチェン</a:t>
            </a:r>
            <a:r>
              <a:rPr spc="-50" dirty="0"/>
              <a:t>ジ</a:t>
            </a:r>
          </a:p>
        </p:txBody>
      </p:sp>
      <p:sp>
        <p:nvSpPr>
          <p:cNvPr id="15" name="object 15"/>
          <p:cNvSpPr txBox="1"/>
          <p:nvPr/>
        </p:nvSpPr>
        <p:spPr>
          <a:xfrm>
            <a:off x="10352658"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9</a:t>
            </a:r>
            <a:endParaRPr sz="1200">
              <a:latin typeface="Calibri"/>
              <a:cs typeface="Calibri"/>
            </a:endParaRPr>
          </a:p>
        </p:txBody>
      </p:sp>
      <p:pic>
        <p:nvPicPr>
          <p:cNvPr id="16" name="object 16"/>
          <p:cNvPicPr/>
          <p:nvPr/>
        </p:nvPicPr>
        <p:blipFill>
          <a:blip r:embed="rId5" cstate="print"/>
          <a:stretch>
            <a:fillRect/>
          </a:stretch>
        </p:blipFill>
        <p:spPr>
          <a:xfrm>
            <a:off x="2627375" y="1772411"/>
            <a:ext cx="3281172" cy="248412"/>
          </a:xfrm>
          <a:prstGeom prst="rect">
            <a:avLst/>
          </a:prstGeom>
        </p:spPr>
      </p:pic>
      <p:pic>
        <p:nvPicPr>
          <p:cNvPr id="17" name="object 17"/>
          <p:cNvPicPr/>
          <p:nvPr/>
        </p:nvPicPr>
        <p:blipFill>
          <a:blip r:embed="rId6" cstate="print"/>
          <a:stretch>
            <a:fillRect/>
          </a:stretch>
        </p:blipFill>
        <p:spPr>
          <a:xfrm>
            <a:off x="6781800" y="1772411"/>
            <a:ext cx="3281172" cy="248412"/>
          </a:xfrm>
          <a:prstGeom prst="rect">
            <a:avLst/>
          </a:prstGeom>
        </p:spPr>
      </p:pic>
      <p:sp>
        <p:nvSpPr>
          <p:cNvPr id="18" name="object 18"/>
          <p:cNvSpPr txBox="1"/>
          <p:nvPr/>
        </p:nvSpPr>
        <p:spPr>
          <a:xfrm>
            <a:off x="2358645" y="986790"/>
            <a:ext cx="7605395" cy="991869"/>
          </a:xfrm>
          <a:prstGeom prst="rect">
            <a:avLst/>
          </a:prstGeom>
        </p:spPr>
        <p:txBody>
          <a:bodyPr vert="horz" wrap="square" lIns="0" tIns="13335" rIns="0" bIns="0" rtlCol="0">
            <a:spAutoFit/>
          </a:bodyPr>
          <a:lstStyle/>
          <a:p>
            <a:pPr marL="12700" marR="5080">
              <a:spcBef>
                <a:spcPts val="105"/>
              </a:spcBef>
            </a:pPr>
            <a:r>
              <a:rPr sz="1400" b="1" spc="-10" dirty="0">
                <a:solidFill>
                  <a:srgbClr val="404040"/>
                </a:solidFill>
                <a:latin typeface="メイリオ"/>
                <a:cs typeface="メイリオ"/>
              </a:rPr>
              <a:t>ビジネスプロセスやサービスの</a:t>
            </a:r>
            <a:r>
              <a:rPr sz="1400" b="1" spc="-20" dirty="0">
                <a:solidFill>
                  <a:srgbClr val="404040"/>
                </a:solidFill>
                <a:latin typeface="メイリオ"/>
                <a:cs typeface="メイリオ"/>
              </a:rPr>
              <a:t>DX</a:t>
            </a:r>
            <a:r>
              <a:rPr sz="1400" b="1" spc="-5" dirty="0">
                <a:solidFill>
                  <a:srgbClr val="404040"/>
                </a:solidFill>
                <a:latin typeface="メイリオ"/>
                <a:cs typeface="メイリオ"/>
              </a:rPr>
              <a:t>が進行</a:t>
            </a:r>
            <a:r>
              <a:rPr sz="1400" spc="-15" dirty="0">
                <a:solidFill>
                  <a:srgbClr val="404040"/>
                </a:solidFill>
                <a:latin typeface="メイリオ"/>
                <a:cs typeface="メイリオ"/>
              </a:rPr>
              <a:t>する中、新たな決済インフラには</a:t>
            </a:r>
            <a:r>
              <a:rPr sz="1400" b="1" spc="-15" dirty="0">
                <a:solidFill>
                  <a:srgbClr val="404040"/>
                </a:solidFill>
                <a:latin typeface="メイリオ"/>
                <a:cs typeface="メイリオ"/>
              </a:rPr>
              <a:t>デジタルビジネス/デジタルサービスとダイレクトに接続し得るプログラマビリティ</a:t>
            </a:r>
            <a:r>
              <a:rPr sz="1400" spc="-5" dirty="0">
                <a:solidFill>
                  <a:srgbClr val="404040"/>
                </a:solidFill>
                <a:latin typeface="メイリオ"/>
                <a:cs typeface="メイリオ"/>
              </a:rPr>
              <a:t>と、多様な</a:t>
            </a:r>
            <a:r>
              <a:rPr sz="1400" b="1" spc="-20" dirty="0">
                <a:solidFill>
                  <a:srgbClr val="404040"/>
                </a:solidFill>
                <a:latin typeface="メイリオ"/>
                <a:cs typeface="メイリオ"/>
              </a:rPr>
              <a:t>ビジネス/サービス</a:t>
            </a:r>
            <a:r>
              <a:rPr sz="1400" b="1" dirty="0">
                <a:solidFill>
                  <a:srgbClr val="404040"/>
                </a:solidFill>
                <a:latin typeface="メイリオ"/>
                <a:cs typeface="メイリオ"/>
              </a:rPr>
              <a:t>間をつなぐ相互運用性</a:t>
            </a:r>
            <a:r>
              <a:rPr sz="1400" spc="-15" dirty="0">
                <a:solidFill>
                  <a:srgbClr val="404040"/>
                </a:solidFill>
                <a:latin typeface="メイリオ"/>
                <a:cs typeface="メイリオ"/>
              </a:rPr>
              <a:t>、ビジネス基盤としての</a:t>
            </a:r>
            <a:r>
              <a:rPr sz="1400" b="1" spc="-15" dirty="0">
                <a:solidFill>
                  <a:srgbClr val="404040"/>
                </a:solidFill>
                <a:latin typeface="メイリオ"/>
                <a:cs typeface="メイリオ"/>
              </a:rPr>
              <a:t>高い安定・安全性</a:t>
            </a:r>
            <a:r>
              <a:rPr sz="1400" spc="-15" dirty="0">
                <a:solidFill>
                  <a:srgbClr val="404040"/>
                </a:solidFill>
                <a:latin typeface="メイリオ"/>
                <a:cs typeface="メイリオ"/>
              </a:rPr>
              <a:t>が求められる</a:t>
            </a:r>
            <a:endParaRPr sz="1400">
              <a:latin typeface="メイリオ"/>
              <a:cs typeface="メイリオ"/>
            </a:endParaRPr>
          </a:p>
          <a:p>
            <a:pPr marL="1694814">
              <a:spcBef>
                <a:spcPts val="1120"/>
              </a:spcBef>
              <a:tabLst>
                <a:tab pos="5149215" algn="l"/>
              </a:tabLst>
            </a:pPr>
            <a:r>
              <a:rPr sz="1200" b="1" i="1" spc="-10" dirty="0">
                <a:latin typeface="メイリオ"/>
                <a:cs typeface="メイリオ"/>
              </a:rPr>
              <a:t>As-</a:t>
            </a:r>
            <a:r>
              <a:rPr sz="1200" b="1" i="1" spc="-25" dirty="0">
                <a:latin typeface="メイリオ"/>
                <a:cs typeface="メイリオ"/>
              </a:rPr>
              <a:t>Is</a:t>
            </a:r>
            <a:r>
              <a:rPr sz="1200" b="1" i="1" dirty="0">
                <a:latin typeface="メイリオ"/>
                <a:cs typeface="メイリオ"/>
              </a:rPr>
              <a:t>	</a:t>
            </a:r>
            <a:r>
              <a:rPr sz="1200" b="1" i="1" spc="-55" dirty="0">
                <a:latin typeface="メイリオ"/>
                <a:cs typeface="メイリオ"/>
              </a:rPr>
              <a:t>To-</a:t>
            </a:r>
            <a:r>
              <a:rPr sz="1200" b="1" i="1" spc="-10" dirty="0">
                <a:latin typeface="メイリオ"/>
                <a:cs typeface="メイリオ"/>
              </a:rPr>
              <a:t>Be（※議論用の一例</a:t>
            </a:r>
            <a:r>
              <a:rPr sz="1200" b="1" i="1" spc="-50" dirty="0">
                <a:latin typeface="メイリオ"/>
                <a:cs typeface="メイリオ"/>
              </a:rPr>
              <a:t>）</a:t>
            </a:r>
            <a:endParaRPr sz="1200">
              <a:latin typeface="メイリオ"/>
              <a:cs typeface="メイリオ"/>
            </a:endParaRPr>
          </a:p>
        </p:txBody>
      </p:sp>
      <p:sp>
        <p:nvSpPr>
          <p:cNvPr id="19" name="object 19"/>
          <p:cNvSpPr txBox="1"/>
          <p:nvPr/>
        </p:nvSpPr>
        <p:spPr>
          <a:xfrm>
            <a:off x="7227824" y="2071878"/>
            <a:ext cx="2406015" cy="361315"/>
          </a:xfrm>
          <a:prstGeom prst="rect">
            <a:avLst/>
          </a:prstGeom>
        </p:spPr>
        <p:txBody>
          <a:bodyPr vert="horz" wrap="square" lIns="0" tIns="13335" rIns="0" bIns="0" rtlCol="0">
            <a:spAutoFit/>
          </a:bodyPr>
          <a:lstStyle/>
          <a:p>
            <a:pPr marL="186055" marR="5080" indent="-173990">
              <a:spcBef>
                <a:spcPts val="105"/>
              </a:spcBef>
            </a:pPr>
            <a:r>
              <a:rPr sz="1100" b="1" i="1" spc="-15" dirty="0">
                <a:latin typeface="メイリオ"/>
                <a:cs typeface="メイリオ"/>
              </a:rPr>
              <a:t>ビジネスと決済のデジタル化と融合に</a:t>
            </a:r>
            <a:r>
              <a:rPr sz="1100" b="1" i="1" dirty="0">
                <a:latin typeface="メイリオ"/>
                <a:cs typeface="メイリオ"/>
              </a:rPr>
              <a:t>よる</a:t>
            </a:r>
            <a:r>
              <a:rPr sz="1100" b="1" spc="-10" dirty="0">
                <a:latin typeface="メイリオ"/>
                <a:cs typeface="メイリオ"/>
              </a:rPr>
              <a:t>DX</a:t>
            </a:r>
            <a:r>
              <a:rPr sz="1100" b="1" dirty="0">
                <a:latin typeface="メイリオ"/>
                <a:cs typeface="メイリオ"/>
              </a:rPr>
              <a:t>・</a:t>
            </a:r>
            <a:r>
              <a:rPr sz="1100" b="1" i="1" spc="-10" dirty="0">
                <a:latin typeface="メイリオ"/>
                <a:cs typeface="メイリオ"/>
              </a:rPr>
              <a:t>イノベーションの実現</a:t>
            </a:r>
            <a:endParaRPr sz="1100">
              <a:latin typeface="メイリオ"/>
              <a:cs typeface="メイリオ"/>
            </a:endParaRPr>
          </a:p>
        </p:txBody>
      </p:sp>
      <p:sp>
        <p:nvSpPr>
          <p:cNvPr id="20" name="object 20"/>
          <p:cNvSpPr txBox="1"/>
          <p:nvPr/>
        </p:nvSpPr>
        <p:spPr>
          <a:xfrm>
            <a:off x="3005709" y="2076399"/>
            <a:ext cx="2470785" cy="361950"/>
          </a:xfrm>
          <a:prstGeom prst="rect">
            <a:avLst/>
          </a:prstGeom>
        </p:spPr>
        <p:txBody>
          <a:bodyPr vert="horz" wrap="square" lIns="0" tIns="13335" rIns="0" bIns="0" rtlCol="0">
            <a:spAutoFit/>
          </a:bodyPr>
          <a:lstStyle/>
          <a:p>
            <a:pPr algn="ctr">
              <a:spcBef>
                <a:spcPts val="105"/>
              </a:spcBef>
            </a:pPr>
            <a:r>
              <a:rPr sz="1100" b="1" i="1" spc="-20" dirty="0">
                <a:latin typeface="メイリオ"/>
                <a:cs typeface="メイリオ"/>
              </a:rPr>
              <a:t>ビジネス‐決済の多層化による非効率、</a:t>
            </a:r>
            <a:endParaRPr sz="1100">
              <a:latin typeface="メイリオ"/>
              <a:cs typeface="メイリオ"/>
            </a:endParaRPr>
          </a:p>
          <a:p>
            <a:pPr algn="ctr">
              <a:lnSpc>
                <a:spcPct val="100000"/>
              </a:lnSpc>
            </a:pPr>
            <a:r>
              <a:rPr sz="1100" b="1" i="1" spc="-5" dirty="0">
                <a:latin typeface="メイリオ"/>
                <a:cs typeface="メイリオ"/>
              </a:rPr>
              <a:t>イノベーションに限界</a:t>
            </a:r>
            <a:endParaRPr sz="1100">
              <a:latin typeface="メイリオ"/>
              <a:cs typeface="メイリオ"/>
            </a:endParaRPr>
          </a:p>
        </p:txBody>
      </p:sp>
      <p:pic>
        <p:nvPicPr>
          <p:cNvPr id="21" name="object 21"/>
          <p:cNvPicPr/>
          <p:nvPr/>
        </p:nvPicPr>
        <p:blipFill>
          <a:blip r:embed="rId7" cstate="print"/>
          <a:stretch>
            <a:fillRect/>
          </a:stretch>
        </p:blipFill>
        <p:spPr>
          <a:xfrm>
            <a:off x="6827520" y="2456689"/>
            <a:ext cx="3223260" cy="641603"/>
          </a:xfrm>
          <a:prstGeom prst="rect">
            <a:avLst/>
          </a:prstGeom>
        </p:spPr>
      </p:pic>
      <p:sp>
        <p:nvSpPr>
          <p:cNvPr id="22" name="object 22"/>
          <p:cNvSpPr txBox="1"/>
          <p:nvPr/>
        </p:nvSpPr>
        <p:spPr>
          <a:xfrm>
            <a:off x="6907529" y="2474215"/>
            <a:ext cx="3041650" cy="575945"/>
          </a:xfrm>
          <a:prstGeom prst="rect">
            <a:avLst/>
          </a:prstGeom>
        </p:spPr>
        <p:txBody>
          <a:bodyPr vert="horz" wrap="square" lIns="0" tIns="12065" rIns="0" bIns="0" rtlCol="0">
            <a:spAutoFit/>
          </a:bodyPr>
          <a:lstStyle/>
          <a:p>
            <a:pPr marL="12700" marR="5080">
              <a:lnSpc>
                <a:spcPct val="100400"/>
              </a:lnSpc>
              <a:spcBef>
                <a:spcPts val="95"/>
              </a:spcBef>
            </a:pPr>
            <a:r>
              <a:rPr sz="900" i="1" spc="-5" dirty="0">
                <a:latin typeface="メイリオ"/>
                <a:cs typeface="メイリオ"/>
              </a:rPr>
              <a:t>スマートコントラクトによって、</a:t>
            </a:r>
            <a:r>
              <a:rPr sz="900" b="1" i="1" spc="-5" dirty="0">
                <a:latin typeface="メイリオ"/>
                <a:cs typeface="メイリオ"/>
              </a:rPr>
              <a:t>ビジネス層と決済インフラ層をダイレクトに接続</a:t>
            </a:r>
            <a:r>
              <a:rPr sz="900" i="1" dirty="0">
                <a:latin typeface="メイリオ"/>
                <a:cs typeface="メイリオ"/>
              </a:rPr>
              <a:t>し、革新的</a:t>
            </a:r>
            <a:r>
              <a:rPr sz="900" i="1" spc="-10" dirty="0">
                <a:latin typeface="Calibri"/>
                <a:cs typeface="Calibri"/>
              </a:rPr>
              <a:t>/</a:t>
            </a:r>
            <a:r>
              <a:rPr sz="900" i="1" spc="-5" dirty="0">
                <a:latin typeface="メイリオ"/>
                <a:cs typeface="メイリオ"/>
              </a:rPr>
              <a:t>利便性の高いビジネスを高い効率性で実現。特に</a:t>
            </a:r>
            <a:r>
              <a:rPr sz="900" b="1" i="1" spc="-5" dirty="0">
                <a:latin typeface="メイリオ"/>
                <a:cs typeface="メイリオ"/>
              </a:rPr>
              <a:t>ビジネス層がブロックチェーンで構築</a:t>
            </a:r>
            <a:r>
              <a:rPr sz="900" i="1" spc="-10" dirty="0">
                <a:latin typeface="メイリオ"/>
                <a:cs typeface="メイリオ"/>
              </a:rPr>
              <a:t>されるケースでは、</a:t>
            </a:r>
            <a:r>
              <a:rPr sz="900" b="1" i="1" spc="-15" dirty="0">
                <a:latin typeface="メイリオ"/>
                <a:cs typeface="メイリオ"/>
              </a:rPr>
              <a:t>スマートコントラクトが有用</a:t>
            </a:r>
            <a:endParaRPr sz="900">
              <a:latin typeface="メイリオ"/>
              <a:cs typeface="メイリオ"/>
            </a:endParaRPr>
          </a:p>
        </p:txBody>
      </p:sp>
      <p:pic>
        <p:nvPicPr>
          <p:cNvPr id="23" name="object 23"/>
          <p:cNvPicPr/>
          <p:nvPr/>
        </p:nvPicPr>
        <p:blipFill>
          <a:blip r:embed="rId8" cstate="print"/>
          <a:stretch>
            <a:fillRect/>
          </a:stretch>
        </p:blipFill>
        <p:spPr>
          <a:xfrm>
            <a:off x="2662427" y="2456689"/>
            <a:ext cx="3223260" cy="641603"/>
          </a:xfrm>
          <a:prstGeom prst="rect">
            <a:avLst/>
          </a:prstGeom>
        </p:spPr>
      </p:pic>
      <p:sp>
        <p:nvSpPr>
          <p:cNvPr id="24" name="object 24"/>
          <p:cNvSpPr txBox="1"/>
          <p:nvPr/>
        </p:nvSpPr>
        <p:spPr>
          <a:xfrm>
            <a:off x="2740864" y="2474215"/>
            <a:ext cx="3112135" cy="575945"/>
          </a:xfrm>
          <a:prstGeom prst="rect">
            <a:avLst/>
          </a:prstGeom>
        </p:spPr>
        <p:txBody>
          <a:bodyPr vert="horz" wrap="square" lIns="0" tIns="12700" rIns="0" bIns="0" rtlCol="0">
            <a:spAutoFit/>
          </a:bodyPr>
          <a:lstStyle/>
          <a:p>
            <a:pPr marL="12700" marR="119380">
              <a:spcBef>
                <a:spcPts val="100"/>
              </a:spcBef>
            </a:pPr>
            <a:r>
              <a:rPr sz="900" i="1" dirty="0">
                <a:latin typeface="メイリオ"/>
                <a:cs typeface="メイリオ"/>
              </a:rPr>
              <a:t>ビジネスと決済インフラをつなぐ</a:t>
            </a:r>
            <a:r>
              <a:rPr sz="900" b="1" i="1" dirty="0">
                <a:latin typeface="メイリオ"/>
                <a:cs typeface="メイリオ"/>
              </a:rPr>
              <a:t>多様な中間サービス</a:t>
            </a:r>
            <a:r>
              <a:rPr sz="900" i="1" spc="-50" dirty="0">
                <a:latin typeface="メイリオ"/>
                <a:cs typeface="メイリオ"/>
              </a:rPr>
              <a:t>に</a:t>
            </a:r>
            <a:r>
              <a:rPr sz="900" i="1" dirty="0">
                <a:latin typeface="メイリオ"/>
                <a:cs typeface="メイリオ"/>
              </a:rPr>
              <a:t> よって、</a:t>
            </a:r>
            <a:r>
              <a:rPr sz="900" b="1" i="1" dirty="0">
                <a:latin typeface="メイリオ"/>
                <a:cs typeface="メイリオ"/>
              </a:rPr>
              <a:t>効率性を犠牲にしつつも、サービスの利便性</a:t>
            </a:r>
            <a:r>
              <a:rPr sz="900" i="1" spc="-25" dirty="0">
                <a:latin typeface="メイリオ"/>
                <a:cs typeface="メイリオ"/>
              </a:rPr>
              <a:t>を担</a:t>
            </a:r>
            <a:endParaRPr sz="900">
              <a:latin typeface="メイリオ"/>
              <a:cs typeface="メイリオ"/>
            </a:endParaRPr>
          </a:p>
          <a:p>
            <a:pPr marL="12700"/>
            <a:r>
              <a:rPr sz="900" i="1" dirty="0">
                <a:latin typeface="メイリオ"/>
                <a:cs typeface="メイリオ"/>
              </a:rPr>
              <a:t>保。また、</a:t>
            </a:r>
            <a:r>
              <a:rPr sz="900" b="1" i="1" dirty="0">
                <a:latin typeface="メイリオ"/>
                <a:cs typeface="メイリオ"/>
              </a:rPr>
              <a:t>ビジネスと決済が直接接続出来ていない</a:t>
            </a:r>
            <a:r>
              <a:rPr sz="900" i="1" spc="-15" dirty="0">
                <a:latin typeface="メイリオ"/>
                <a:cs typeface="メイリオ"/>
              </a:rPr>
              <a:t>ことや、</a:t>
            </a:r>
            <a:endParaRPr sz="900">
              <a:latin typeface="メイリオ"/>
              <a:cs typeface="メイリオ"/>
            </a:endParaRPr>
          </a:p>
          <a:p>
            <a:pPr marL="12700">
              <a:spcBef>
                <a:spcPts val="10"/>
              </a:spcBef>
            </a:pPr>
            <a:r>
              <a:rPr sz="900" i="1" spc="-15" dirty="0">
                <a:latin typeface="メイリオ"/>
                <a:cs typeface="メイリオ"/>
              </a:rPr>
              <a:t>経済圏のサイロ化により、イノベーションに限界</a:t>
            </a:r>
            <a:endParaRPr sz="900">
              <a:latin typeface="メイリオ"/>
              <a:cs typeface="メイリオ"/>
            </a:endParaRPr>
          </a:p>
        </p:txBody>
      </p:sp>
      <p:pic>
        <p:nvPicPr>
          <p:cNvPr id="25" name="object 25"/>
          <p:cNvPicPr/>
          <p:nvPr/>
        </p:nvPicPr>
        <p:blipFill>
          <a:blip r:embed="rId9" cstate="print"/>
          <a:stretch>
            <a:fillRect/>
          </a:stretch>
        </p:blipFill>
        <p:spPr>
          <a:xfrm>
            <a:off x="1930908" y="3883152"/>
            <a:ext cx="681228" cy="729996"/>
          </a:xfrm>
          <a:prstGeom prst="rect">
            <a:avLst/>
          </a:prstGeom>
        </p:spPr>
      </p:pic>
      <p:pic>
        <p:nvPicPr>
          <p:cNvPr id="26" name="object 26"/>
          <p:cNvPicPr/>
          <p:nvPr/>
        </p:nvPicPr>
        <p:blipFill>
          <a:blip r:embed="rId10" cstate="print"/>
          <a:stretch>
            <a:fillRect/>
          </a:stretch>
        </p:blipFill>
        <p:spPr>
          <a:xfrm>
            <a:off x="1930908" y="4695445"/>
            <a:ext cx="681228" cy="731519"/>
          </a:xfrm>
          <a:prstGeom prst="rect">
            <a:avLst/>
          </a:prstGeom>
        </p:spPr>
      </p:pic>
      <p:pic>
        <p:nvPicPr>
          <p:cNvPr id="27" name="object 27"/>
          <p:cNvPicPr/>
          <p:nvPr/>
        </p:nvPicPr>
        <p:blipFill>
          <a:blip r:embed="rId11" cstate="print"/>
          <a:stretch>
            <a:fillRect/>
          </a:stretch>
        </p:blipFill>
        <p:spPr>
          <a:xfrm>
            <a:off x="1930908" y="3089149"/>
            <a:ext cx="681228" cy="731519"/>
          </a:xfrm>
          <a:prstGeom prst="rect">
            <a:avLst/>
          </a:prstGeom>
        </p:spPr>
      </p:pic>
      <p:sp>
        <p:nvSpPr>
          <p:cNvPr id="28" name="object 28"/>
          <p:cNvSpPr txBox="1"/>
          <p:nvPr/>
        </p:nvSpPr>
        <p:spPr>
          <a:xfrm>
            <a:off x="2779877" y="3344927"/>
            <a:ext cx="657860"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ビジネス</a:t>
            </a:r>
            <a:r>
              <a:rPr sz="1000" b="1" spc="-50" dirty="0">
                <a:latin typeface="メイリオ"/>
                <a:cs typeface="メイリオ"/>
              </a:rPr>
              <a:t>層</a:t>
            </a:r>
            <a:endParaRPr sz="1000">
              <a:latin typeface="メイリオ"/>
              <a:cs typeface="メイリオ"/>
            </a:endParaRPr>
          </a:p>
        </p:txBody>
      </p:sp>
      <p:grpSp>
        <p:nvGrpSpPr>
          <p:cNvPr id="29" name="object 29"/>
          <p:cNvGrpSpPr/>
          <p:nvPr/>
        </p:nvGrpSpPr>
        <p:grpSpPr>
          <a:xfrm>
            <a:off x="2744598" y="4079748"/>
            <a:ext cx="3476625" cy="1198245"/>
            <a:chOff x="1220597" y="4079747"/>
            <a:chExt cx="3476625" cy="1198245"/>
          </a:xfrm>
        </p:grpSpPr>
        <p:sp>
          <p:nvSpPr>
            <p:cNvPr id="30" name="object 30"/>
            <p:cNvSpPr/>
            <p:nvPr/>
          </p:nvSpPr>
          <p:spPr>
            <a:xfrm>
              <a:off x="1223772" y="4916423"/>
              <a:ext cx="2710180" cy="358140"/>
            </a:xfrm>
            <a:custGeom>
              <a:avLst/>
              <a:gdLst/>
              <a:ahLst/>
              <a:cxnLst/>
              <a:rect l="l" t="t" r="r" b="b"/>
              <a:pathLst>
                <a:path w="2710179" h="358139">
                  <a:moveTo>
                    <a:pt x="0" y="358139"/>
                  </a:moveTo>
                  <a:lnTo>
                    <a:pt x="2709672" y="358139"/>
                  </a:lnTo>
                  <a:lnTo>
                    <a:pt x="2709672" y="0"/>
                  </a:lnTo>
                  <a:lnTo>
                    <a:pt x="0" y="0"/>
                  </a:lnTo>
                  <a:lnTo>
                    <a:pt x="0" y="358139"/>
                  </a:lnTo>
                  <a:close/>
                </a:path>
              </a:pathLst>
            </a:custGeom>
            <a:ln w="6350">
              <a:solidFill>
                <a:srgbClr val="BEBEBE"/>
              </a:solidFill>
            </a:ln>
          </p:spPr>
          <p:txBody>
            <a:bodyPr wrap="square" lIns="0" tIns="0" rIns="0" bIns="0" rtlCol="0"/>
            <a:lstStyle/>
            <a:p>
              <a:endParaRPr/>
            </a:p>
          </p:txBody>
        </p:sp>
        <p:pic>
          <p:nvPicPr>
            <p:cNvPr id="31" name="object 31"/>
            <p:cNvPicPr/>
            <p:nvPr/>
          </p:nvPicPr>
          <p:blipFill>
            <a:blip r:embed="rId12" cstate="print"/>
            <a:stretch>
              <a:fillRect/>
            </a:stretch>
          </p:blipFill>
          <p:spPr>
            <a:xfrm>
              <a:off x="1223772" y="4079747"/>
              <a:ext cx="3473196" cy="359664"/>
            </a:xfrm>
            <a:prstGeom prst="rect">
              <a:avLst/>
            </a:prstGeom>
          </p:spPr>
        </p:pic>
      </p:grpSp>
      <p:sp>
        <p:nvSpPr>
          <p:cNvPr id="32" name="object 32"/>
          <p:cNvSpPr txBox="1"/>
          <p:nvPr/>
        </p:nvSpPr>
        <p:spPr>
          <a:xfrm>
            <a:off x="2779878" y="4921123"/>
            <a:ext cx="278765"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決</a:t>
            </a:r>
            <a:r>
              <a:rPr sz="1000" b="1" spc="-50" dirty="0">
                <a:latin typeface="メイリオ"/>
                <a:cs typeface="メイリオ"/>
              </a:rPr>
              <a:t>済</a:t>
            </a:r>
            <a:endParaRPr sz="1000">
              <a:latin typeface="メイリオ"/>
              <a:cs typeface="メイリオ"/>
            </a:endParaRPr>
          </a:p>
        </p:txBody>
      </p:sp>
      <p:sp>
        <p:nvSpPr>
          <p:cNvPr id="33" name="object 33"/>
          <p:cNvSpPr/>
          <p:nvPr/>
        </p:nvSpPr>
        <p:spPr>
          <a:xfrm>
            <a:off x="2747772" y="4081271"/>
            <a:ext cx="2710180" cy="358140"/>
          </a:xfrm>
          <a:custGeom>
            <a:avLst/>
            <a:gdLst/>
            <a:ahLst/>
            <a:cxnLst/>
            <a:rect l="l" t="t" r="r" b="b"/>
            <a:pathLst>
              <a:path w="2710179" h="358139">
                <a:moveTo>
                  <a:pt x="0" y="358139"/>
                </a:moveTo>
                <a:lnTo>
                  <a:pt x="2709672" y="358139"/>
                </a:lnTo>
                <a:lnTo>
                  <a:pt x="2709672" y="0"/>
                </a:lnTo>
                <a:lnTo>
                  <a:pt x="0" y="0"/>
                </a:lnTo>
                <a:lnTo>
                  <a:pt x="0" y="358139"/>
                </a:lnTo>
                <a:close/>
              </a:path>
            </a:pathLst>
          </a:custGeom>
          <a:ln w="6350">
            <a:solidFill>
              <a:srgbClr val="BEBEBE"/>
            </a:solidFill>
          </a:ln>
        </p:spPr>
        <p:txBody>
          <a:bodyPr wrap="square" lIns="0" tIns="0" rIns="0" bIns="0" rtlCol="0"/>
          <a:lstStyle/>
          <a:p>
            <a:endParaRPr/>
          </a:p>
        </p:txBody>
      </p:sp>
      <p:sp>
        <p:nvSpPr>
          <p:cNvPr id="34" name="object 34"/>
          <p:cNvSpPr txBox="1"/>
          <p:nvPr/>
        </p:nvSpPr>
        <p:spPr>
          <a:xfrm>
            <a:off x="2779878" y="4125215"/>
            <a:ext cx="911225"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中間サービス</a:t>
            </a:r>
            <a:r>
              <a:rPr sz="1000" b="1" spc="-50" dirty="0">
                <a:latin typeface="メイリオ"/>
                <a:cs typeface="メイリオ"/>
              </a:rPr>
              <a:t>層</a:t>
            </a:r>
            <a:endParaRPr sz="1000">
              <a:latin typeface="メイリオ"/>
              <a:cs typeface="メイリオ"/>
            </a:endParaRPr>
          </a:p>
        </p:txBody>
      </p:sp>
      <p:sp>
        <p:nvSpPr>
          <p:cNvPr id="35" name="object 35"/>
          <p:cNvSpPr txBox="1"/>
          <p:nvPr/>
        </p:nvSpPr>
        <p:spPr>
          <a:xfrm>
            <a:off x="1742541" y="5119877"/>
            <a:ext cx="1720850" cy="276860"/>
          </a:xfrm>
          <a:prstGeom prst="rect">
            <a:avLst/>
          </a:prstGeom>
        </p:spPr>
        <p:txBody>
          <a:bodyPr vert="horz" wrap="square" lIns="0" tIns="12065" rIns="0" bIns="0" rtlCol="0">
            <a:spAutoFit/>
          </a:bodyPr>
          <a:lstStyle/>
          <a:p>
            <a:pPr marL="38100">
              <a:lnSpc>
                <a:spcPts val="1170"/>
              </a:lnSpc>
              <a:spcBef>
                <a:spcPts val="95"/>
              </a:spcBef>
            </a:pPr>
            <a:r>
              <a:rPr sz="700" spc="-10" dirty="0">
                <a:latin typeface="メイリオ"/>
                <a:cs typeface="メイリオ"/>
              </a:rPr>
              <a:t>発行された通貨の保管</a:t>
            </a:r>
            <a:r>
              <a:rPr sz="700" dirty="0">
                <a:latin typeface="メイリオ"/>
                <a:cs typeface="メイリオ"/>
              </a:rPr>
              <a:t>や</a:t>
            </a:r>
            <a:r>
              <a:rPr sz="700" spc="90" dirty="0">
                <a:latin typeface="メイリオ"/>
                <a:cs typeface="メイリオ"/>
              </a:rPr>
              <a:t> </a:t>
            </a:r>
            <a:r>
              <a:rPr sz="1500" b="1" spc="-15" baseline="19444" dirty="0">
                <a:latin typeface="メイリオ"/>
                <a:cs typeface="メイリオ"/>
              </a:rPr>
              <a:t>インフラ</a:t>
            </a:r>
            <a:r>
              <a:rPr sz="1500" b="1" spc="-89" baseline="19444" dirty="0">
                <a:latin typeface="メイリオ"/>
                <a:cs typeface="メイリオ"/>
              </a:rPr>
              <a:t>層</a:t>
            </a:r>
            <a:endParaRPr sz="1500" baseline="19444">
              <a:latin typeface="メイリオ"/>
              <a:cs typeface="メイリオ"/>
            </a:endParaRPr>
          </a:p>
          <a:p>
            <a:pPr marL="38100">
              <a:lnSpc>
                <a:spcPts val="810"/>
              </a:lnSpc>
            </a:pPr>
            <a:r>
              <a:rPr sz="700" spc="-10" dirty="0">
                <a:latin typeface="メイリオ"/>
                <a:cs typeface="メイリオ"/>
              </a:rPr>
              <a:t>移転等を担うインフラ</a:t>
            </a:r>
            <a:r>
              <a:rPr sz="700" spc="-50" dirty="0">
                <a:latin typeface="メイリオ"/>
                <a:cs typeface="メイリオ"/>
              </a:rPr>
              <a:t>層</a:t>
            </a:r>
            <a:endParaRPr sz="700">
              <a:latin typeface="メイリオ"/>
              <a:cs typeface="メイリオ"/>
            </a:endParaRPr>
          </a:p>
        </p:txBody>
      </p:sp>
      <p:sp>
        <p:nvSpPr>
          <p:cNvPr id="36" name="object 36"/>
          <p:cNvSpPr txBox="1"/>
          <p:nvPr/>
        </p:nvSpPr>
        <p:spPr>
          <a:xfrm>
            <a:off x="1767637" y="4282567"/>
            <a:ext cx="1875155" cy="135935"/>
          </a:xfrm>
          <a:prstGeom prst="rect">
            <a:avLst/>
          </a:prstGeom>
        </p:spPr>
        <p:txBody>
          <a:bodyPr vert="horz" wrap="square" lIns="0" tIns="12700" rIns="0" bIns="0" rtlCol="0">
            <a:spAutoFit/>
          </a:bodyPr>
          <a:lstStyle/>
          <a:p>
            <a:pPr marL="12700">
              <a:spcBef>
                <a:spcPts val="100"/>
              </a:spcBef>
            </a:pPr>
            <a:r>
              <a:rPr sz="700" spc="-10" dirty="0">
                <a:latin typeface="メイリオ"/>
                <a:cs typeface="メイリオ"/>
              </a:rPr>
              <a:t>決済インフラ層の利便</a:t>
            </a:r>
            <a:r>
              <a:rPr sz="700" dirty="0">
                <a:latin typeface="メイリオ"/>
                <a:cs typeface="メイリオ"/>
              </a:rPr>
              <a:t>性</a:t>
            </a:r>
            <a:r>
              <a:rPr sz="700" spc="150" dirty="0">
                <a:latin typeface="メイリオ"/>
                <a:cs typeface="メイリオ"/>
              </a:rPr>
              <a:t> </a:t>
            </a:r>
            <a:r>
              <a:rPr sz="800" spc="-10" dirty="0">
                <a:latin typeface="メイリオ"/>
                <a:cs typeface="メイリオ"/>
              </a:rPr>
              <a:t>(Layer1の補完者)</a:t>
            </a:r>
            <a:endParaRPr sz="800">
              <a:latin typeface="メイリオ"/>
              <a:cs typeface="メイリオ"/>
            </a:endParaRPr>
          </a:p>
        </p:txBody>
      </p:sp>
      <p:sp>
        <p:nvSpPr>
          <p:cNvPr id="37" name="object 37"/>
          <p:cNvSpPr txBox="1"/>
          <p:nvPr/>
        </p:nvSpPr>
        <p:spPr>
          <a:xfrm>
            <a:off x="1811833" y="4402964"/>
            <a:ext cx="90931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を高める各種サービ</a:t>
            </a:r>
            <a:r>
              <a:rPr sz="700" spc="-50" dirty="0">
                <a:latin typeface="メイリオ"/>
                <a:cs typeface="メイリオ"/>
              </a:rPr>
              <a:t>ス</a:t>
            </a:r>
            <a:endParaRPr sz="700">
              <a:latin typeface="メイリオ"/>
              <a:cs typeface="メイリオ"/>
            </a:endParaRPr>
          </a:p>
        </p:txBody>
      </p:sp>
      <p:sp>
        <p:nvSpPr>
          <p:cNvPr id="38" name="object 38"/>
          <p:cNvSpPr txBox="1"/>
          <p:nvPr/>
        </p:nvSpPr>
        <p:spPr>
          <a:xfrm>
            <a:off x="1705153" y="4509642"/>
            <a:ext cx="1124585" cy="227626"/>
          </a:xfrm>
          <a:prstGeom prst="rect">
            <a:avLst/>
          </a:prstGeom>
        </p:spPr>
        <p:txBody>
          <a:bodyPr vert="horz" wrap="square" lIns="0" tIns="12065" rIns="0" bIns="0" rtlCol="0">
            <a:spAutoFit/>
          </a:bodyPr>
          <a:lstStyle/>
          <a:p>
            <a:pPr marL="56515" marR="5080" indent="-44450">
              <a:spcBef>
                <a:spcPts val="95"/>
              </a:spcBef>
            </a:pPr>
            <a:r>
              <a:rPr sz="700" spc="-20" dirty="0">
                <a:latin typeface="メイリオ"/>
                <a:cs typeface="メイリオ"/>
              </a:rPr>
              <a:t>(</a:t>
            </a:r>
            <a:r>
              <a:rPr sz="700" spc="-10" dirty="0">
                <a:latin typeface="メイリオ"/>
                <a:cs typeface="メイリオ"/>
              </a:rPr>
              <a:t>カード会社、決済代行、</a:t>
            </a:r>
            <a:r>
              <a:rPr sz="700" spc="-50" dirty="0">
                <a:latin typeface="メイリオ"/>
                <a:cs typeface="メイリオ"/>
              </a:rPr>
              <a:t>後</a:t>
            </a:r>
            <a:r>
              <a:rPr sz="700" spc="-10" dirty="0">
                <a:latin typeface="メイリオ"/>
                <a:cs typeface="メイリオ"/>
              </a:rPr>
              <a:t>払い、架け払い事業者等</a:t>
            </a:r>
            <a:r>
              <a:rPr sz="700" spc="-50" dirty="0">
                <a:latin typeface="メイリオ"/>
                <a:cs typeface="メイリオ"/>
              </a:rPr>
              <a:t>)</a:t>
            </a:r>
            <a:endParaRPr sz="700">
              <a:latin typeface="メイリオ"/>
              <a:cs typeface="メイリオ"/>
            </a:endParaRPr>
          </a:p>
        </p:txBody>
      </p:sp>
      <p:sp>
        <p:nvSpPr>
          <p:cNvPr id="39" name="object 39"/>
          <p:cNvSpPr txBox="1"/>
          <p:nvPr/>
        </p:nvSpPr>
        <p:spPr>
          <a:xfrm>
            <a:off x="1985874" y="4922266"/>
            <a:ext cx="573405"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Layer</a:t>
            </a:r>
            <a:r>
              <a:rPr sz="1100" b="1" i="1" spc="-50" dirty="0">
                <a:latin typeface="メイリオ"/>
                <a:cs typeface="メイリオ"/>
              </a:rPr>
              <a:t> 1</a:t>
            </a:r>
            <a:endParaRPr sz="1100">
              <a:latin typeface="メイリオ"/>
              <a:cs typeface="メイリオ"/>
            </a:endParaRPr>
          </a:p>
        </p:txBody>
      </p:sp>
      <p:sp>
        <p:nvSpPr>
          <p:cNvPr id="40" name="object 40"/>
          <p:cNvSpPr txBox="1"/>
          <p:nvPr/>
        </p:nvSpPr>
        <p:spPr>
          <a:xfrm>
            <a:off x="1985874" y="4094227"/>
            <a:ext cx="573405" cy="182101"/>
          </a:xfrm>
          <a:prstGeom prst="rect">
            <a:avLst/>
          </a:prstGeom>
        </p:spPr>
        <p:txBody>
          <a:bodyPr vert="horz" wrap="square" lIns="0" tIns="12700" rIns="0" bIns="0" rtlCol="0">
            <a:spAutoFit/>
          </a:bodyPr>
          <a:lstStyle/>
          <a:p>
            <a:pPr marL="12700">
              <a:spcBef>
                <a:spcPts val="100"/>
              </a:spcBef>
            </a:pPr>
            <a:r>
              <a:rPr sz="1100" b="1" i="1" dirty="0">
                <a:latin typeface="メイリオ"/>
                <a:cs typeface="メイリオ"/>
              </a:rPr>
              <a:t>Layer</a:t>
            </a:r>
            <a:r>
              <a:rPr sz="1100" b="1" i="1" spc="-50" dirty="0">
                <a:latin typeface="メイリオ"/>
                <a:cs typeface="メイリオ"/>
              </a:rPr>
              <a:t> 2</a:t>
            </a:r>
            <a:endParaRPr sz="1100">
              <a:latin typeface="メイリオ"/>
              <a:cs typeface="メイリオ"/>
            </a:endParaRPr>
          </a:p>
        </p:txBody>
      </p:sp>
      <p:sp>
        <p:nvSpPr>
          <p:cNvPr id="41" name="object 41"/>
          <p:cNvSpPr txBox="1"/>
          <p:nvPr/>
        </p:nvSpPr>
        <p:spPr>
          <a:xfrm>
            <a:off x="1856639" y="3293491"/>
            <a:ext cx="821055" cy="484505"/>
          </a:xfrm>
          <a:prstGeom prst="rect">
            <a:avLst/>
          </a:prstGeom>
        </p:spPr>
        <p:txBody>
          <a:bodyPr vert="horz" wrap="square" lIns="0" tIns="13335" rIns="0" bIns="0" rtlCol="0">
            <a:spAutoFit/>
          </a:bodyPr>
          <a:lstStyle/>
          <a:p>
            <a:pPr marL="10160" algn="ctr">
              <a:spcBef>
                <a:spcPts val="105"/>
              </a:spcBef>
            </a:pPr>
            <a:r>
              <a:rPr sz="1100" b="1" i="1" dirty="0">
                <a:latin typeface="メイリオ"/>
                <a:cs typeface="メイリオ"/>
              </a:rPr>
              <a:t>Layer</a:t>
            </a:r>
            <a:r>
              <a:rPr sz="1100" b="1" i="1" spc="-50" dirty="0">
                <a:latin typeface="メイリオ"/>
                <a:cs typeface="メイリオ"/>
              </a:rPr>
              <a:t> 3</a:t>
            </a:r>
            <a:endParaRPr sz="1100">
              <a:latin typeface="メイリオ"/>
              <a:cs typeface="メイリオ"/>
            </a:endParaRPr>
          </a:p>
          <a:p>
            <a:pPr marL="12700" marR="5080" algn="ctr">
              <a:spcBef>
                <a:spcPts val="610"/>
              </a:spcBef>
            </a:pPr>
            <a:r>
              <a:rPr sz="700" spc="-10" dirty="0">
                <a:latin typeface="メイリオ"/>
                <a:cs typeface="メイリオ"/>
              </a:rPr>
              <a:t>ビジネスプロセス</a:t>
            </a:r>
            <a:r>
              <a:rPr sz="700" spc="-50" dirty="0">
                <a:latin typeface="メイリオ"/>
                <a:cs typeface="メイリオ"/>
              </a:rPr>
              <a:t>や</a:t>
            </a:r>
            <a:r>
              <a:rPr sz="700" spc="-10" dirty="0">
                <a:latin typeface="メイリオ"/>
                <a:cs typeface="メイリオ"/>
              </a:rPr>
              <a:t>サービ</a:t>
            </a:r>
            <a:r>
              <a:rPr sz="700" spc="-50" dirty="0">
                <a:latin typeface="メイリオ"/>
                <a:cs typeface="メイリオ"/>
              </a:rPr>
              <a:t>ス</a:t>
            </a:r>
            <a:endParaRPr sz="700">
              <a:latin typeface="メイリオ"/>
              <a:cs typeface="メイリオ"/>
            </a:endParaRPr>
          </a:p>
        </p:txBody>
      </p:sp>
      <p:grpSp>
        <p:nvGrpSpPr>
          <p:cNvPr id="42" name="object 42"/>
          <p:cNvGrpSpPr/>
          <p:nvPr/>
        </p:nvGrpSpPr>
        <p:grpSpPr>
          <a:xfrm>
            <a:off x="3668268" y="3273425"/>
            <a:ext cx="6066155" cy="2481580"/>
            <a:chOff x="2144267" y="3273425"/>
            <a:chExt cx="6066155" cy="2481580"/>
          </a:xfrm>
        </p:grpSpPr>
        <p:sp>
          <p:nvSpPr>
            <p:cNvPr id="43" name="object 43"/>
            <p:cNvSpPr/>
            <p:nvPr/>
          </p:nvSpPr>
          <p:spPr>
            <a:xfrm>
              <a:off x="2240280" y="3640835"/>
              <a:ext cx="733425" cy="2108835"/>
            </a:xfrm>
            <a:custGeom>
              <a:avLst/>
              <a:gdLst/>
              <a:ahLst/>
              <a:cxnLst/>
              <a:rect l="l" t="t" r="r" b="b"/>
              <a:pathLst>
                <a:path w="733425" h="2108835">
                  <a:moveTo>
                    <a:pt x="76200" y="870204"/>
                  </a:moveTo>
                  <a:lnTo>
                    <a:pt x="69850" y="857504"/>
                  </a:lnTo>
                  <a:lnTo>
                    <a:pt x="38100" y="794004"/>
                  </a:lnTo>
                  <a:lnTo>
                    <a:pt x="0" y="870204"/>
                  </a:lnTo>
                  <a:lnTo>
                    <a:pt x="31750" y="870204"/>
                  </a:lnTo>
                  <a:lnTo>
                    <a:pt x="31750" y="1203706"/>
                  </a:lnTo>
                  <a:lnTo>
                    <a:pt x="0" y="1203706"/>
                  </a:lnTo>
                  <a:lnTo>
                    <a:pt x="38100" y="1279906"/>
                  </a:lnTo>
                  <a:lnTo>
                    <a:pt x="69850" y="1216406"/>
                  </a:lnTo>
                  <a:lnTo>
                    <a:pt x="76200" y="1203706"/>
                  </a:lnTo>
                  <a:lnTo>
                    <a:pt x="44450" y="1203706"/>
                  </a:lnTo>
                  <a:lnTo>
                    <a:pt x="44450" y="870204"/>
                  </a:lnTo>
                  <a:lnTo>
                    <a:pt x="76200" y="870204"/>
                  </a:lnTo>
                  <a:close/>
                </a:path>
                <a:path w="733425" h="2108835">
                  <a:moveTo>
                    <a:pt x="685927" y="2100859"/>
                  </a:moveTo>
                  <a:lnTo>
                    <a:pt x="388340" y="1691627"/>
                  </a:lnTo>
                  <a:lnTo>
                    <a:pt x="402475" y="1681353"/>
                  </a:lnTo>
                  <a:lnTo>
                    <a:pt x="414020" y="1672971"/>
                  </a:lnTo>
                  <a:lnTo>
                    <a:pt x="338328" y="1633728"/>
                  </a:lnTo>
                  <a:lnTo>
                    <a:pt x="352298" y="1717802"/>
                  </a:lnTo>
                  <a:lnTo>
                    <a:pt x="378040" y="1699107"/>
                  </a:lnTo>
                  <a:lnTo>
                    <a:pt x="675640" y="2108327"/>
                  </a:lnTo>
                  <a:lnTo>
                    <a:pt x="685927" y="2100859"/>
                  </a:lnTo>
                  <a:close/>
                </a:path>
                <a:path w="733425" h="2108835">
                  <a:moveTo>
                    <a:pt x="733044" y="76200"/>
                  </a:moveTo>
                  <a:lnTo>
                    <a:pt x="726694" y="63500"/>
                  </a:lnTo>
                  <a:lnTo>
                    <a:pt x="694944" y="0"/>
                  </a:lnTo>
                  <a:lnTo>
                    <a:pt x="656844" y="76200"/>
                  </a:lnTo>
                  <a:lnTo>
                    <a:pt x="688594" y="76200"/>
                  </a:lnTo>
                  <a:lnTo>
                    <a:pt x="688594" y="365633"/>
                  </a:lnTo>
                  <a:lnTo>
                    <a:pt x="656844" y="365633"/>
                  </a:lnTo>
                  <a:lnTo>
                    <a:pt x="694944" y="441833"/>
                  </a:lnTo>
                  <a:lnTo>
                    <a:pt x="726694" y="378333"/>
                  </a:lnTo>
                  <a:lnTo>
                    <a:pt x="733044" y="365633"/>
                  </a:lnTo>
                  <a:lnTo>
                    <a:pt x="701294" y="365633"/>
                  </a:lnTo>
                  <a:lnTo>
                    <a:pt x="701294" y="76200"/>
                  </a:lnTo>
                  <a:lnTo>
                    <a:pt x="733044" y="76200"/>
                  </a:lnTo>
                  <a:close/>
                </a:path>
              </a:pathLst>
            </a:custGeom>
            <a:solidFill>
              <a:srgbClr val="A6A6A6"/>
            </a:solidFill>
          </p:spPr>
          <p:txBody>
            <a:bodyPr wrap="square" lIns="0" tIns="0" rIns="0" bIns="0" rtlCol="0"/>
            <a:lstStyle/>
            <a:p>
              <a:endParaRPr/>
            </a:p>
          </p:txBody>
        </p:sp>
        <p:pic>
          <p:nvPicPr>
            <p:cNvPr id="44" name="object 44"/>
            <p:cNvPicPr/>
            <p:nvPr/>
          </p:nvPicPr>
          <p:blipFill>
            <a:blip r:embed="rId13" cstate="print"/>
            <a:stretch>
              <a:fillRect/>
            </a:stretch>
          </p:blipFill>
          <p:spPr>
            <a:xfrm>
              <a:off x="2144267" y="3352800"/>
              <a:ext cx="227075" cy="227075"/>
            </a:xfrm>
            <a:prstGeom prst="rect">
              <a:avLst/>
            </a:prstGeom>
          </p:spPr>
        </p:pic>
        <p:pic>
          <p:nvPicPr>
            <p:cNvPr id="45" name="object 45"/>
            <p:cNvPicPr/>
            <p:nvPr/>
          </p:nvPicPr>
          <p:blipFill>
            <a:blip r:embed="rId13" cstate="print"/>
            <a:stretch>
              <a:fillRect/>
            </a:stretch>
          </p:blipFill>
          <p:spPr>
            <a:xfrm>
              <a:off x="2499359" y="3352800"/>
              <a:ext cx="227075" cy="227075"/>
            </a:xfrm>
            <a:prstGeom prst="rect">
              <a:avLst/>
            </a:prstGeom>
          </p:spPr>
        </p:pic>
        <p:pic>
          <p:nvPicPr>
            <p:cNvPr id="46" name="object 46"/>
            <p:cNvPicPr/>
            <p:nvPr/>
          </p:nvPicPr>
          <p:blipFill>
            <a:blip r:embed="rId13" cstate="print"/>
            <a:stretch>
              <a:fillRect/>
            </a:stretch>
          </p:blipFill>
          <p:spPr>
            <a:xfrm>
              <a:off x="2842259" y="3352800"/>
              <a:ext cx="227075" cy="227075"/>
            </a:xfrm>
            <a:prstGeom prst="rect">
              <a:avLst/>
            </a:prstGeom>
          </p:spPr>
        </p:pic>
        <p:pic>
          <p:nvPicPr>
            <p:cNvPr id="47" name="object 47"/>
            <p:cNvPicPr/>
            <p:nvPr/>
          </p:nvPicPr>
          <p:blipFill>
            <a:blip r:embed="rId13" cstate="print"/>
            <a:stretch>
              <a:fillRect/>
            </a:stretch>
          </p:blipFill>
          <p:spPr>
            <a:xfrm>
              <a:off x="3157727" y="3352800"/>
              <a:ext cx="227075" cy="227075"/>
            </a:xfrm>
            <a:prstGeom prst="rect">
              <a:avLst/>
            </a:prstGeom>
          </p:spPr>
        </p:pic>
        <p:pic>
          <p:nvPicPr>
            <p:cNvPr id="48" name="object 48"/>
            <p:cNvPicPr/>
            <p:nvPr/>
          </p:nvPicPr>
          <p:blipFill>
            <a:blip r:embed="rId13" cstate="print"/>
            <a:stretch>
              <a:fillRect/>
            </a:stretch>
          </p:blipFill>
          <p:spPr>
            <a:xfrm>
              <a:off x="3525011" y="3352800"/>
              <a:ext cx="227075" cy="227075"/>
            </a:xfrm>
            <a:prstGeom prst="rect">
              <a:avLst/>
            </a:prstGeom>
          </p:spPr>
        </p:pic>
        <p:pic>
          <p:nvPicPr>
            <p:cNvPr id="49" name="object 49"/>
            <p:cNvPicPr/>
            <p:nvPr/>
          </p:nvPicPr>
          <p:blipFill>
            <a:blip r:embed="rId13" cstate="print"/>
            <a:stretch>
              <a:fillRect/>
            </a:stretch>
          </p:blipFill>
          <p:spPr>
            <a:xfrm>
              <a:off x="2144267" y="4151375"/>
              <a:ext cx="227075" cy="227075"/>
            </a:xfrm>
            <a:prstGeom prst="rect">
              <a:avLst/>
            </a:prstGeom>
          </p:spPr>
        </p:pic>
        <p:pic>
          <p:nvPicPr>
            <p:cNvPr id="50" name="object 50"/>
            <p:cNvPicPr/>
            <p:nvPr/>
          </p:nvPicPr>
          <p:blipFill>
            <a:blip r:embed="rId13" cstate="print"/>
            <a:stretch>
              <a:fillRect/>
            </a:stretch>
          </p:blipFill>
          <p:spPr>
            <a:xfrm>
              <a:off x="2842259" y="4151375"/>
              <a:ext cx="227075" cy="227075"/>
            </a:xfrm>
            <a:prstGeom prst="rect">
              <a:avLst/>
            </a:prstGeom>
          </p:spPr>
        </p:pic>
        <p:pic>
          <p:nvPicPr>
            <p:cNvPr id="51" name="object 51"/>
            <p:cNvPicPr/>
            <p:nvPr/>
          </p:nvPicPr>
          <p:blipFill>
            <a:blip r:embed="rId13" cstate="print"/>
            <a:stretch>
              <a:fillRect/>
            </a:stretch>
          </p:blipFill>
          <p:spPr>
            <a:xfrm>
              <a:off x="3525011" y="4151375"/>
              <a:ext cx="227075" cy="227075"/>
            </a:xfrm>
            <a:prstGeom prst="rect">
              <a:avLst/>
            </a:prstGeom>
          </p:spPr>
        </p:pic>
        <p:sp>
          <p:nvSpPr>
            <p:cNvPr id="52" name="object 52"/>
            <p:cNvSpPr/>
            <p:nvPr/>
          </p:nvSpPr>
          <p:spPr>
            <a:xfrm>
              <a:off x="2183892" y="3636517"/>
              <a:ext cx="1490980" cy="447675"/>
            </a:xfrm>
            <a:custGeom>
              <a:avLst/>
              <a:gdLst/>
              <a:ahLst/>
              <a:cxnLst/>
              <a:rect l="l" t="t" r="r" b="b"/>
              <a:pathLst>
                <a:path w="1490979" h="447675">
                  <a:moveTo>
                    <a:pt x="76200" y="80518"/>
                  </a:moveTo>
                  <a:lnTo>
                    <a:pt x="69850" y="67818"/>
                  </a:lnTo>
                  <a:lnTo>
                    <a:pt x="38100" y="4318"/>
                  </a:lnTo>
                  <a:lnTo>
                    <a:pt x="0" y="80518"/>
                  </a:lnTo>
                  <a:lnTo>
                    <a:pt x="31750" y="80518"/>
                  </a:lnTo>
                  <a:lnTo>
                    <a:pt x="31750" y="369951"/>
                  </a:lnTo>
                  <a:lnTo>
                    <a:pt x="0" y="369951"/>
                  </a:lnTo>
                  <a:lnTo>
                    <a:pt x="38100" y="446151"/>
                  </a:lnTo>
                  <a:lnTo>
                    <a:pt x="69850" y="382651"/>
                  </a:lnTo>
                  <a:lnTo>
                    <a:pt x="76200" y="369951"/>
                  </a:lnTo>
                  <a:lnTo>
                    <a:pt x="44450" y="369951"/>
                  </a:lnTo>
                  <a:lnTo>
                    <a:pt x="44450" y="80518"/>
                  </a:lnTo>
                  <a:lnTo>
                    <a:pt x="76200" y="80518"/>
                  </a:lnTo>
                  <a:close/>
                </a:path>
                <a:path w="1490979" h="447675">
                  <a:moveTo>
                    <a:pt x="658241" y="443230"/>
                  </a:moveTo>
                  <a:lnTo>
                    <a:pt x="654253" y="392049"/>
                  </a:lnTo>
                  <a:lnTo>
                    <a:pt x="651637" y="358394"/>
                  </a:lnTo>
                  <a:lnTo>
                    <a:pt x="624408" y="374713"/>
                  </a:lnTo>
                  <a:lnTo>
                    <a:pt x="439356" y="66421"/>
                  </a:lnTo>
                  <a:lnTo>
                    <a:pt x="457504" y="55499"/>
                  </a:lnTo>
                  <a:lnTo>
                    <a:pt x="466598" y="50038"/>
                  </a:lnTo>
                  <a:lnTo>
                    <a:pt x="394716" y="4318"/>
                  </a:lnTo>
                  <a:lnTo>
                    <a:pt x="401320" y="89281"/>
                  </a:lnTo>
                  <a:lnTo>
                    <a:pt x="428472" y="72961"/>
                  </a:lnTo>
                  <a:lnTo>
                    <a:pt x="613511" y="381241"/>
                  </a:lnTo>
                  <a:lnTo>
                    <a:pt x="586359" y="397510"/>
                  </a:lnTo>
                  <a:lnTo>
                    <a:pt x="658241" y="443230"/>
                  </a:lnTo>
                  <a:close/>
                </a:path>
                <a:path w="1490979" h="447675">
                  <a:moveTo>
                    <a:pt x="1133094" y="0"/>
                  </a:moveTo>
                  <a:lnTo>
                    <a:pt x="1062736" y="48133"/>
                  </a:lnTo>
                  <a:lnTo>
                    <a:pt x="1090498" y="63525"/>
                  </a:lnTo>
                  <a:lnTo>
                    <a:pt x="916051" y="378015"/>
                  </a:lnTo>
                  <a:lnTo>
                    <a:pt x="888238" y="362585"/>
                  </a:lnTo>
                  <a:lnTo>
                    <a:pt x="884682" y="447675"/>
                  </a:lnTo>
                  <a:lnTo>
                    <a:pt x="954913" y="399542"/>
                  </a:lnTo>
                  <a:lnTo>
                    <a:pt x="947115" y="395224"/>
                  </a:lnTo>
                  <a:lnTo>
                    <a:pt x="927138" y="384162"/>
                  </a:lnTo>
                  <a:lnTo>
                    <a:pt x="1101686" y="69735"/>
                  </a:lnTo>
                  <a:lnTo>
                    <a:pt x="1129411" y="85090"/>
                  </a:lnTo>
                  <a:lnTo>
                    <a:pt x="1130820" y="52451"/>
                  </a:lnTo>
                  <a:lnTo>
                    <a:pt x="1133094" y="0"/>
                  </a:lnTo>
                  <a:close/>
                </a:path>
                <a:path w="1490979" h="447675">
                  <a:moveTo>
                    <a:pt x="1490472" y="80518"/>
                  </a:moveTo>
                  <a:lnTo>
                    <a:pt x="1484122" y="67818"/>
                  </a:lnTo>
                  <a:lnTo>
                    <a:pt x="1452372" y="4318"/>
                  </a:lnTo>
                  <a:lnTo>
                    <a:pt x="1414272" y="80518"/>
                  </a:lnTo>
                  <a:lnTo>
                    <a:pt x="1446022" y="80518"/>
                  </a:lnTo>
                  <a:lnTo>
                    <a:pt x="1446022" y="369951"/>
                  </a:lnTo>
                  <a:lnTo>
                    <a:pt x="1414272" y="369951"/>
                  </a:lnTo>
                  <a:lnTo>
                    <a:pt x="1452372" y="446151"/>
                  </a:lnTo>
                  <a:lnTo>
                    <a:pt x="1484122" y="382651"/>
                  </a:lnTo>
                  <a:lnTo>
                    <a:pt x="1490472" y="369951"/>
                  </a:lnTo>
                  <a:lnTo>
                    <a:pt x="1458722" y="369951"/>
                  </a:lnTo>
                  <a:lnTo>
                    <a:pt x="1458722" y="80518"/>
                  </a:lnTo>
                  <a:lnTo>
                    <a:pt x="1490472" y="80518"/>
                  </a:lnTo>
                  <a:close/>
                </a:path>
              </a:pathLst>
            </a:custGeom>
            <a:solidFill>
              <a:srgbClr val="A6A6A6"/>
            </a:solidFill>
          </p:spPr>
          <p:txBody>
            <a:bodyPr wrap="square" lIns="0" tIns="0" rIns="0" bIns="0" rtlCol="0"/>
            <a:lstStyle/>
            <a:p>
              <a:endParaRPr/>
            </a:p>
          </p:txBody>
        </p:sp>
        <p:pic>
          <p:nvPicPr>
            <p:cNvPr id="53" name="object 53"/>
            <p:cNvPicPr/>
            <p:nvPr/>
          </p:nvPicPr>
          <p:blipFill>
            <a:blip r:embed="rId14" cstate="print"/>
            <a:stretch>
              <a:fillRect/>
            </a:stretch>
          </p:blipFill>
          <p:spPr>
            <a:xfrm>
              <a:off x="2435351" y="4997195"/>
              <a:ext cx="193548" cy="193548"/>
            </a:xfrm>
            <a:prstGeom prst="rect">
              <a:avLst/>
            </a:prstGeom>
          </p:spPr>
        </p:pic>
        <p:pic>
          <p:nvPicPr>
            <p:cNvPr id="54" name="object 54"/>
            <p:cNvPicPr/>
            <p:nvPr/>
          </p:nvPicPr>
          <p:blipFill>
            <a:blip r:embed="rId14" cstate="print"/>
            <a:stretch>
              <a:fillRect/>
            </a:stretch>
          </p:blipFill>
          <p:spPr>
            <a:xfrm>
              <a:off x="3235451" y="4997195"/>
              <a:ext cx="193548" cy="193548"/>
            </a:xfrm>
            <a:prstGeom prst="rect">
              <a:avLst/>
            </a:prstGeom>
          </p:spPr>
        </p:pic>
        <p:sp>
          <p:nvSpPr>
            <p:cNvPr id="55" name="object 55"/>
            <p:cNvSpPr/>
            <p:nvPr/>
          </p:nvSpPr>
          <p:spPr>
            <a:xfrm>
              <a:off x="2918460" y="4434839"/>
              <a:ext cx="756285" cy="1320165"/>
            </a:xfrm>
            <a:custGeom>
              <a:avLst/>
              <a:gdLst/>
              <a:ahLst/>
              <a:cxnLst/>
              <a:rect l="l" t="t" r="r" b="b"/>
              <a:pathLst>
                <a:path w="756285" h="1320164">
                  <a:moveTo>
                    <a:pt x="76200" y="76200"/>
                  </a:moveTo>
                  <a:lnTo>
                    <a:pt x="69850" y="63500"/>
                  </a:lnTo>
                  <a:lnTo>
                    <a:pt x="38100" y="0"/>
                  </a:lnTo>
                  <a:lnTo>
                    <a:pt x="0" y="76200"/>
                  </a:lnTo>
                  <a:lnTo>
                    <a:pt x="31750" y="76200"/>
                  </a:lnTo>
                  <a:lnTo>
                    <a:pt x="31750" y="409702"/>
                  </a:lnTo>
                  <a:lnTo>
                    <a:pt x="0" y="409702"/>
                  </a:lnTo>
                  <a:lnTo>
                    <a:pt x="38100" y="485902"/>
                  </a:lnTo>
                  <a:lnTo>
                    <a:pt x="69850" y="422402"/>
                  </a:lnTo>
                  <a:lnTo>
                    <a:pt x="76200" y="409702"/>
                  </a:lnTo>
                  <a:lnTo>
                    <a:pt x="44450" y="409702"/>
                  </a:lnTo>
                  <a:lnTo>
                    <a:pt x="44450" y="76200"/>
                  </a:lnTo>
                  <a:lnTo>
                    <a:pt x="76200" y="76200"/>
                  </a:lnTo>
                  <a:close/>
                </a:path>
                <a:path w="756285" h="1320164">
                  <a:moveTo>
                    <a:pt x="413639" y="812292"/>
                  </a:moveTo>
                  <a:lnTo>
                    <a:pt x="336550" y="848360"/>
                  </a:lnTo>
                  <a:lnTo>
                    <a:pt x="361429" y="868108"/>
                  </a:lnTo>
                  <a:lnTo>
                    <a:pt x="10287" y="1312024"/>
                  </a:lnTo>
                  <a:lnTo>
                    <a:pt x="20193" y="1319898"/>
                  </a:lnTo>
                  <a:lnTo>
                    <a:pt x="371335" y="875982"/>
                  </a:lnTo>
                  <a:lnTo>
                    <a:pt x="396240" y="895731"/>
                  </a:lnTo>
                  <a:lnTo>
                    <a:pt x="404075" y="858139"/>
                  </a:lnTo>
                  <a:lnTo>
                    <a:pt x="413639" y="812292"/>
                  </a:lnTo>
                  <a:close/>
                </a:path>
                <a:path w="756285" h="1320164">
                  <a:moveTo>
                    <a:pt x="755904" y="76200"/>
                  </a:moveTo>
                  <a:lnTo>
                    <a:pt x="749554" y="63500"/>
                  </a:lnTo>
                  <a:lnTo>
                    <a:pt x="717804" y="0"/>
                  </a:lnTo>
                  <a:lnTo>
                    <a:pt x="679704" y="76200"/>
                  </a:lnTo>
                  <a:lnTo>
                    <a:pt x="711454" y="76200"/>
                  </a:lnTo>
                  <a:lnTo>
                    <a:pt x="711454" y="409702"/>
                  </a:lnTo>
                  <a:lnTo>
                    <a:pt x="679704" y="409702"/>
                  </a:lnTo>
                  <a:lnTo>
                    <a:pt x="717804" y="485902"/>
                  </a:lnTo>
                  <a:lnTo>
                    <a:pt x="749554" y="422402"/>
                  </a:lnTo>
                  <a:lnTo>
                    <a:pt x="755904" y="409702"/>
                  </a:lnTo>
                  <a:lnTo>
                    <a:pt x="724154" y="409702"/>
                  </a:lnTo>
                  <a:lnTo>
                    <a:pt x="724154" y="76200"/>
                  </a:lnTo>
                  <a:lnTo>
                    <a:pt x="755904" y="76200"/>
                  </a:lnTo>
                  <a:close/>
                </a:path>
              </a:pathLst>
            </a:custGeom>
            <a:solidFill>
              <a:srgbClr val="A6A6A6"/>
            </a:solidFill>
          </p:spPr>
          <p:txBody>
            <a:bodyPr wrap="square" lIns="0" tIns="0" rIns="0" bIns="0" rtlCol="0"/>
            <a:lstStyle/>
            <a:p>
              <a:endParaRPr/>
            </a:p>
          </p:txBody>
        </p:sp>
        <p:pic>
          <p:nvPicPr>
            <p:cNvPr id="56" name="object 56"/>
            <p:cNvPicPr/>
            <p:nvPr/>
          </p:nvPicPr>
          <p:blipFill>
            <a:blip r:embed="rId15" cstate="print"/>
            <a:stretch>
              <a:fillRect/>
            </a:stretch>
          </p:blipFill>
          <p:spPr>
            <a:xfrm>
              <a:off x="5498591" y="4927092"/>
              <a:ext cx="2708148" cy="358139"/>
            </a:xfrm>
            <a:prstGeom prst="rect">
              <a:avLst/>
            </a:prstGeom>
          </p:spPr>
        </p:pic>
        <p:sp>
          <p:nvSpPr>
            <p:cNvPr id="57" name="object 57"/>
            <p:cNvSpPr/>
            <p:nvPr/>
          </p:nvSpPr>
          <p:spPr>
            <a:xfrm>
              <a:off x="5498591" y="4927092"/>
              <a:ext cx="2708275" cy="358140"/>
            </a:xfrm>
            <a:custGeom>
              <a:avLst/>
              <a:gdLst/>
              <a:ahLst/>
              <a:cxnLst/>
              <a:rect l="l" t="t" r="r" b="b"/>
              <a:pathLst>
                <a:path w="2708275" h="358139">
                  <a:moveTo>
                    <a:pt x="0" y="358139"/>
                  </a:moveTo>
                  <a:lnTo>
                    <a:pt x="2708148" y="358139"/>
                  </a:lnTo>
                  <a:lnTo>
                    <a:pt x="2708148" y="0"/>
                  </a:lnTo>
                  <a:lnTo>
                    <a:pt x="0" y="0"/>
                  </a:lnTo>
                  <a:lnTo>
                    <a:pt x="0" y="358139"/>
                  </a:lnTo>
                  <a:close/>
                </a:path>
              </a:pathLst>
            </a:custGeom>
            <a:ln w="6350">
              <a:solidFill>
                <a:srgbClr val="BEBEBE"/>
              </a:solidFill>
            </a:ln>
          </p:spPr>
          <p:txBody>
            <a:bodyPr wrap="square" lIns="0" tIns="0" rIns="0" bIns="0" rtlCol="0"/>
            <a:lstStyle/>
            <a:p>
              <a:endParaRPr/>
            </a:p>
          </p:txBody>
        </p:sp>
        <p:pic>
          <p:nvPicPr>
            <p:cNvPr id="58" name="object 58"/>
            <p:cNvPicPr/>
            <p:nvPr/>
          </p:nvPicPr>
          <p:blipFill>
            <a:blip r:embed="rId16" cstate="print"/>
            <a:stretch>
              <a:fillRect/>
            </a:stretch>
          </p:blipFill>
          <p:spPr>
            <a:xfrm>
              <a:off x="5498591" y="3276600"/>
              <a:ext cx="2708148" cy="358139"/>
            </a:xfrm>
            <a:prstGeom prst="rect">
              <a:avLst/>
            </a:prstGeom>
          </p:spPr>
        </p:pic>
        <p:sp>
          <p:nvSpPr>
            <p:cNvPr id="59" name="object 59"/>
            <p:cNvSpPr/>
            <p:nvPr/>
          </p:nvSpPr>
          <p:spPr>
            <a:xfrm>
              <a:off x="5498591" y="3276600"/>
              <a:ext cx="2708275" cy="358140"/>
            </a:xfrm>
            <a:custGeom>
              <a:avLst/>
              <a:gdLst/>
              <a:ahLst/>
              <a:cxnLst/>
              <a:rect l="l" t="t" r="r" b="b"/>
              <a:pathLst>
                <a:path w="2708275" h="358139">
                  <a:moveTo>
                    <a:pt x="0" y="358139"/>
                  </a:moveTo>
                  <a:lnTo>
                    <a:pt x="2708148" y="358139"/>
                  </a:lnTo>
                  <a:lnTo>
                    <a:pt x="2708148" y="0"/>
                  </a:lnTo>
                  <a:lnTo>
                    <a:pt x="0" y="0"/>
                  </a:lnTo>
                  <a:lnTo>
                    <a:pt x="0" y="358139"/>
                  </a:lnTo>
                  <a:close/>
                </a:path>
              </a:pathLst>
            </a:custGeom>
            <a:ln w="6350">
              <a:solidFill>
                <a:srgbClr val="BEBEBE"/>
              </a:solidFill>
            </a:ln>
          </p:spPr>
          <p:txBody>
            <a:bodyPr wrap="square" lIns="0" tIns="0" rIns="0" bIns="0" rtlCol="0"/>
            <a:lstStyle/>
            <a:p>
              <a:endParaRPr/>
            </a:p>
          </p:txBody>
        </p:sp>
      </p:grpSp>
      <p:sp>
        <p:nvSpPr>
          <p:cNvPr id="60" name="object 60"/>
          <p:cNvSpPr txBox="1"/>
          <p:nvPr/>
        </p:nvSpPr>
        <p:spPr>
          <a:xfrm>
            <a:off x="7101585" y="3283077"/>
            <a:ext cx="657860" cy="330200"/>
          </a:xfrm>
          <a:prstGeom prst="rect">
            <a:avLst/>
          </a:prstGeom>
        </p:spPr>
        <p:txBody>
          <a:bodyPr vert="horz" wrap="square" lIns="0" tIns="12065" rIns="0" bIns="0" rtlCol="0">
            <a:spAutoFit/>
          </a:bodyPr>
          <a:lstStyle/>
          <a:p>
            <a:pPr marL="12700" marR="5080">
              <a:spcBef>
                <a:spcPts val="95"/>
              </a:spcBef>
            </a:pPr>
            <a:r>
              <a:rPr sz="1000" b="1" spc="-10" dirty="0">
                <a:latin typeface="メイリオ"/>
                <a:cs typeface="メイリオ"/>
              </a:rPr>
              <a:t>デジタ</a:t>
            </a:r>
            <a:r>
              <a:rPr sz="1000" b="1" spc="-50" dirty="0">
                <a:latin typeface="メイリオ"/>
                <a:cs typeface="メイリオ"/>
              </a:rPr>
              <a:t>ル </a:t>
            </a:r>
            <a:r>
              <a:rPr sz="1000" b="1" spc="-10" dirty="0">
                <a:latin typeface="メイリオ"/>
                <a:cs typeface="メイリオ"/>
              </a:rPr>
              <a:t>ビジネス</a:t>
            </a:r>
            <a:r>
              <a:rPr sz="1000" b="1" spc="-50" dirty="0">
                <a:latin typeface="メイリオ"/>
                <a:cs typeface="メイリオ"/>
              </a:rPr>
              <a:t>層</a:t>
            </a:r>
            <a:endParaRPr sz="1000">
              <a:latin typeface="メイリオ"/>
              <a:cs typeface="メイリオ"/>
            </a:endParaRPr>
          </a:p>
        </p:txBody>
      </p:sp>
      <p:sp>
        <p:nvSpPr>
          <p:cNvPr id="61" name="object 61"/>
          <p:cNvSpPr/>
          <p:nvPr/>
        </p:nvSpPr>
        <p:spPr>
          <a:xfrm>
            <a:off x="8019288" y="3640835"/>
            <a:ext cx="76200" cy="1286510"/>
          </a:xfrm>
          <a:custGeom>
            <a:avLst/>
            <a:gdLst/>
            <a:ahLst/>
            <a:cxnLst/>
            <a:rect l="l" t="t" r="r" b="b"/>
            <a:pathLst>
              <a:path w="76200" h="1286510">
                <a:moveTo>
                  <a:pt x="31750" y="1210056"/>
                </a:moveTo>
                <a:lnTo>
                  <a:pt x="0" y="1210056"/>
                </a:lnTo>
                <a:lnTo>
                  <a:pt x="38100" y="1286256"/>
                </a:lnTo>
                <a:lnTo>
                  <a:pt x="69850" y="1222756"/>
                </a:lnTo>
                <a:lnTo>
                  <a:pt x="31750" y="1222756"/>
                </a:lnTo>
                <a:lnTo>
                  <a:pt x="31750" y="1210056"/>
                </a:lnTo>
                <a:close/>
              </a:path>
              <a:path w="76200" h="1286510">
                <a:moveTo>
                  <a:pt x="44450" y="63500"/>
                </a:moveTo>
                <a:lnTo>
                  <a:pt x="31750" y="63500"/>
                </a:lnTo>
                <a:lnTo>
                  <a:pt x="31750" y="1222756"/>
                </a:lnTo>
                <a:lnTo>
                  <a:pt x="44450" y="1222756"/>
                </a:lnTo>
                <a:lnTo>
                  <a:pt x="44450" y="63500"/>
                </a:lnTo>
                <a:close/>
              </a:path>
              <a:path w="76200" h="1286510">
                <a:moveTo>
                  <a:pt x="76200" y="1210056"/>
                </a:moveTo>
                <a:lnTo>
                  <a:pt x="44450" y="1210056"/>
                </a:lnTo>
                <a:lnTo>
                  <a:pt x="44450" y="1222756"/>
                </a:lnTo>
                <a:lnTo>
                  <a:pt x="69850" y="1222756"/>
                </a:lnTo>
                <a:lnTo>
                  <a:pt x="76200" y="1210056"/>
                </a:lnTo>
                <a:close/>
              </a:path>
              <a:path w="76200" h="1286510">
                <a:moveTo>
                  <a:pt x="38100" y="0"/>
                </a:moveTo>
                <a:lnTo>
                  <a:pt x="0" y="76200"/>
                </a:lnTo>
                <a:lnTo>
                  <a:pt x="31750" y="76200"/>
                </a:lnTo>
                <a:lnTo>
                  <a:pt x="31750" y="63500"/>
                </a:lnTo>
                <a:lnTo>
                  <a:pt x="69850" y="63500"/>
                </a:lnTo>
                <a:lnTo>
                  <a:pt x="38100" y="0"/>
                </a:lnTo>
                <a:close/>
              </a:path>
              <a:path w="76200" h="1286510">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62" name="object 62"/>
          <p:cNvSpPr txBox="1"/>
          <p:nvPr/>
        </p:nvSpPr>
        <p:spPr>
          <a:xfrm>
            <a:off x="7836661" y="3797681"/>
            <a:ext cx="114300" cy="220345"/>
          </a:xfrm>
          <a:prstGeom prst="rect">
            <a:avLst/>
          </a:prstGeom>
        </p:spPr>
        <p:txBody>
          <a:bodyPr vert="horz" wrap="square" lIns="0" tIns="29845" rIns="0" bIns="0" rtlCol="0">
            <a:spAutoFit/>
          </a:bodyPr>
          <a:lstStyle/>
          <a:p>
            <a:pPr marL="12700" marR="5080">
              <a:lnSpc>
                <a:spcPts val="700"/>
              </a:lnSpc>
              <a:spcBef>
                <a:spcPts val="235"/>
              </a:spcBef>
            </a:pPr>
            <a:r>
              <a:rPr sz="700" b="1" spc="-50" dirty="0">
                <a:latin typeface="メイリオ"/>
                <a:cs typeface="メイリオ"/>
              </a:rPr>
              <a:t>スマ</a:t>
            </a:r>
            <a:endParaRPr sz="700">
              <a:latin typeface="メイリオ"/>
              <a:cs typeface="メイリオ"/>
            </a:endParaRPr>
          </a:p>
        </p:txBody>
      </p:sp>
      <p:sp>
        <p:nvSpPr>
          <p:cNvPr id="63" name="object 63"/>
          <p:cNvSpPr txBox="1"/>
          <p:nvPr/>
        </p:nvSpPr>
        <p:spPr>
          <a:xfrm>
            <a:off x="7836661" y="3974466"/>
            <a:ext cx="114300" cy="119905"/>
          </a:xfrm>
          <a:prstGeom prst="rect">
            <a:avLst/>
          </a:prstGeom>
        </p:spPr>
        <p:txBody>
          <a:bodyPr vert="horz" wrap="square" lIns="0" tIns="12065" rIns="0" bIns="0" rtlCol="0">
            <a:spAutoFit/>
          </a:bodyPr>
          <a:lstStyle/>
          <a:p>
            <a:pPr marL="12700">
              <a:spcBef>
                <a:spcPts val="95"/>
              </a:spcBef>
            </a:pPr>
            <a:r>
              <a:rPr sz="700" b="1" spc="-5" dirty="0">
                <a:latin typeface="メイリオ"/>
                <a:cs typeface="メイリオ"/>
              </a:rPr>
              <a:t>ー</a:t>
            </a:r>
            <a:endParaRPr sz="700">
              <a:latin typeface="メイリオ"/>
              <a:cs typeface="メイリオ"/>
            </a:endParaRPr>
          </a:p>
        </p:txBody>
      </p:sp>
      <p:sp>
        <p:nvSpPr>
          <p:cNvPr id="64" name="object 64"/>
          <p:cNvSpPr txBox="1"/>
          <p:nvPr/>
        </p:nvSpPr>
        <p:spPr>
          <a:xfrm>
            <a:off x="7836661" y="4062858"/>
            <a:ext cx="114300" cy="396875"/>
          </a:xfrm>
          <a:prstGeom prst="rect">
            <a:avLst/>
          </a:prstGeom>
        </p:spPr>
        <p:txBody>
          <a:bodyPr vert="horz" wrap="square" lIns="0" tIns="29845" rIns="0" bIns="0" rtlCol="0">
            <a:spAutoFit/>
          </a:bodyPr>
          <a:lstStyle/>
          <a:p>
            <a:pPr marL="12700" marR="5080" algn="just">
              <a:lnSpc>
                <a:spcPts val="700"/>
              </a:lnSpc>
              <a:spcBef>
                <a:spcPts val="235"/>
              </a:spcBef>
            </a:pPr>
            <a:r>
              <a:rPr sz="700" b="1" spc="-50" dirty="0">
                <a:latin typeface="メイリオ"/>
                <a:cs typeface="メイリオ"/>
              </a:rPr>
              <a:t>トコント</a:t>
            </a:r>
            <a:endParaRPr sz="700">
              <a:latin typeface="メイリオ"/>
              <a:cs typeface="メイリオ"/>
            </a:endParaRPr>
          </a:p>
        </p:txBody>
      </p:sp>
      <p:sp>
        <p:nvSpPr>
          <p:cNvPr id="65" name="object 65"/>
          <p:cNvSpPr txBox="1"/>
          <p:nvPr/>
        </p:nvSpPr>
        <p:spPr>
          <a:xfrm>
            <a:off x="7836661" y="4416425"/>
            <a:ext cx="114300" cy="308610"/>
          </a:xfrm>
          <a:prstGeom prst="rect">
            <a:avLst/>
          </a:prstGeom>
        </p:spPr>
        <p:txBody>
          <a:bodyPr vert="horz" wrap="square" lIns="0" tIns="29845" rIns="0" bIns="0" rtlCol="0">
            <a:spAutoFit/>
          </a:bodyPr>
          <a:lstStyle/>
          <a:p>
            <a:pPr marL="12700" marR="5080" algn="just">
              <a:lnSpc>
                <a:spcPts val="700"/>
              </a:lnSpc>
              <a:spcBef>
                <a:spcPts val="235"/>
              </a:spcBef>
            </a:pPr>
            <a:r>
              <a:rPr sz="700" b="1" spc="-50" dirty="0">
                <a:latin typeface="メイリオ"/>
                <a:cs typeface="メイリオ"/>
              </a:rPr>
              <a:t>ラクト</a:t>
            </a:r>
            <a:endParaRPr sz="700">
              <a:latin typeface="メイリオ"/>
              <a:cs typeface="メイリオ"/>
            </a:endParaRPr>
          </a:p>
        </p:txBody>
      </p:sp>
      <p:sp>
        <p:nvSpPr>
          <p:cNvPr id="66" name="object 66"/>
          <p:cNvSpPr txBox="1"/>
          <p:nvPr/>
        </p:nvSpPr>
        <p:spPr>
          <a:xfrm>
            <a:off x="7108064" y="4912614"/>
            <a:ext cx="964565" cy="459740"/>
          </a:xfrm>
          <a:prstGeom prst="rect">
            <a:avLst/>
          </a:prstGeom>
        </p:spPr>
        <p:txBody>
          <a:bodyPr vert="horz" wrap="square" lIns="0" tIns="13335" rIns="0" bIns="0" rtlCol="0">
            <a:spAutoFit/>
          </a:bodyPr>
          <a:lstStyle/>
          <a:p>
            <a:pPr marL="12700">
              <a:spcBef>
                <a:spcPts val="105"/>
              </a:spcBef>
            </a:pPr>
            <a:r>
              <a:rPr sz="1050" b="1" spc="-15" dirty="0">
                <a:latin typeface="メイリオ"/>
                <a:cs typeface="メイリオ"/>
              </a:rPr>
              <a:t>デジタル</a:t>
            </a:r>
            <a:endParaRPr sz="1050">
              <a:latin typeface="メイリオ"/>
              <a:cs typeface="メイリオ"/>
            </a:endParaRPr>
          </a:p>
          <a:p>
            <a:pPr marL="12700"/>
            <a:r>
              <a:rPr sz="1050" b="1" spc="-10" dirty="0">
                <a:latin typeface="メイリオ"/>
                <a:cs typeface="メイリオ"/>
              </a:rPr>
              <a:t>決済インフラ層</a:t>
            </a:r>
            <a:endParaRPr sz="1050">
              <a:latin typeface="メイリオ"/>
              <a:cs typeface="メイリオ"/>
            </a:endParaRPr>
          </a:p>
          <a:p>
            <a:pPr marL="12700">
              <a:spcBef>
                <a:spcPts val="50"/>
              </a:spcBef>
            </a:pPr>
            <a:r>
              <a:rPr sz="700" spc="-20" dirty="0">
                <a:latin typeface="メイリオ"/>
                <a:cs typeface="メイリオ"/>
              </a:rPr>
              <a:t>(</a:t>
            </a:r>
            <a:r>
              <a:rPr sz="700" spc="-10" dirty="0">
                <a:latin typeface="メイリオ"/>
                <a:cs typeface="メイリオ"/>
              </a:rPr>
              <a:t>デジタル通貨層</a:t>
            </a:r>
            <a:r>
              <a:rPr sz="700" spc="-50" dirty="0">
                <a:latin typeface="メイリオ"/>
                <a:cs typeface="メイリオ"/>
              </a:rPr>
              <a:t>)</a:t>
            </a:r>
            <a:endParaRPr sz="700">
              <a:latin typeface="メイリオ"/>
              <a:cs typeface="メイリオ"/>
            </a:endParaRPr>
          </a:p>
        </p:txBody>
      </p:sp>
      <p:grpSp>
        <p:nvGrpSpPr>
          <p:cNvPr id="67" name="object 67"/>
          <p:cNvGrpSpPr/>
          <p:nvPr/>
        </p:nvGrpSpPr>
        <p:grpSpPr>
          <a:xfrm>
            <a:off x="7914133" y="3352800"/>
            <a:ext cx="1641475" cy="1574800"/>
            <a:chOff x="6390132" y="3352800"/>
            <a:chExt cx="1641475" cy="1574800"/>
          </a:xfrm>
        </p:grpSpPr>
        <p:pic>
          <p:nvPicPr>
            <p:cNvPr id="68" name="object 68"/>
            <p:cNvPicPr/>
            <p:nvPr/>
          </p:nvPicPr>
          <p:blipFill>
            <a:blip r:embed="rId13" cstate="print"/>
            <a:stretch>
              <a:fillRect/>
            </a:stretch>
          </p:blipFill>
          <p:spPr>
            <a:xfrm>
              <a:off x="6390132" y="3352800"/>
              <a:ext cx="227075" cy="227075"/>
            </a:xfrm>
            <a:prstGeom prst="rect">
              <a:avLst/>
            </a:prstGeom>
          </p:spPr>
        </p:pic>
        <p:pic>
          <p:nvPicPr>
            <p:cNvPr id="69" name="object 69"/>
            <p:cNvPicPr/>
            <p:nvPr/>
          </p:nvPicPr>
          <p:blipFill>
            <a:blip r:embed="rId13" cstate="print"/>
            <a:stretch>
              <a:fillRect/>
            </a:stretch>
          </p:blipFill>
          <p:spPr>
            <a:xfrm>
              <a:off x="6746748" y="3352800"/>
              <a:ext cx="227075" cy="227075"/>
            </a:xfrm>
            <a:prstGeom prst="rect">
              <a:avLst/>
            </a:prstGeom>
          </p:spPr>
        </p:pic>
        <p:pic>
          <p:nvPicPr>
            <p:cNvPr id="70" name="object 70"/>
            <p:cNvPicPr/>
            <p:nvPr/>
          </p:nvPicPr>
          <p:blipFill>
            <a:blip r:embed="rId13" cstate="print"/>
            <a:stretch>
              <a:fillRect/>
            </a:stretch>
          </p:blipFill>
          <p:spPr>
            <a:xfrm>
              <a:off x="7088124" y="3352800"/>
              <a:ext cx="227075" cy="227075"/>
            </a:xfrm>
            <a:prstGeom prst="rect">
              <a:avLst/>
            </a:prstGeom>
          </p:spPr>
        </p:pic>
        <p:pic>
          <p:nvPicPr>
            <p:cNvPr id="71" name="object 71"/>
            <p:cNvPicPr/>
            <p:nvPr/>
          </p:nvPicPr>
          <p:blipFill>
            <a:blip r:embed="rId13" cstate="print"/>
            <a:stretch>
              <a:fillRect/>
            </a:stretch>
          </p:blipFill>
          <p:spPr>
            <a:xfrm>
              <a:off x="7405116" y="3352800"/>
              <a:ext cx="227075" cy="227075"/>
            </a:xfrm>
            <a:prstGeom prst="rect">
              <a:avLst/>
            </a:prstGeom>
          </p:spPr>
        </p:pic>
        <p:pic>
          <p:nvPicPr>
            <p:cNvPr id="72" name="object 72"/>
            <p:cNvPicPr/>
            <p:nvPr/>
          </p:nvPicPr>
          <p:blipFill>
            <a:blip r:embed="rId13" cstate="print"/>
            <a:stretch>
              <a:fillRect/>
            </a:stretch>
          </p:blipFill>
          <p:spPr>
            <a:xfrm>
              <a:off x="7770876" y="3352800"/>
              <a:ext cx="227075" cy="227075"/>
            </a:xfrm>
            <a:prstGeom prst="rect">
              <a:avLst/>
            </a:prstGeom>
          </p:spPr>
        </p:pic>
        <p:pic>
          <p:nvPicPr>
            <p:cNvPr id="73" name="object 73"/>
            <p:cNvPicPr/>
            <p:nvPr/>
          </p:nvPicPr>
          <p:blipFill>
            <a:blip r:embed="rId17" cstate="print"/>
            <a:stretch>
              <a:fillRect/>
            </a:stretch>
          </p:blipFill>
          <p:spPr>
            <a:xfrm>
              <a:off x="6452616" y="4684775"/>
              <a:ext cx="167639" cy="169163"/>
            </a:xfrm>
            <a:prstGeom prst="rect">
              <a:avLst/>
            </a:prstGeom>
          </p:spPr>
        </p:pic>
        <p:sp>
          <p:nvSpPr>
            <p:cNvPr id="74" name="object 74"/>
            <p:cNvSpPr/>
            <p:nvPr/>
          </p:nvSpPr>
          <p:spPr>
            <a:xfrm>
              <a:off x="6815328" y="3640835"/>
              <a:ext cx="1108075" cy="1286510"/>
            </a:xfrm>
            <a:custGeom>
              <a:avLst/>
              <a:gdLst/>
              <a:ahLst/>
              <a:cxnLst/>
              <a:rect l="l" t="t" r="r" b="b"/>
              <a:pathLst>
                <a:path w="1108075" h="1286510">
                  <a:moveTo>
                    <a:pt x="76200" y="76200"/>
                  </a:moveTo>
                  <a:lnTo>
                    <a:pt x="69850" y="63500"/>
                  </a:lnTo>
                  <a:lnTo>
                    <a:pt x="38100" y="0"/>
                  </a:lnTo>
                  <a:lnTo>
                    <a:pt x="0" y="76200"/>
                  </a:lnTo>
                  <a:lnTo>
                    <a:pt x="31750" y="76200"/>
                  </a:lnTo>
                  <a:lnTo>
                    <a:pt x="31750" y="1210056"/>
                  </a:lnTo>
                  <a:lnTo>
                    <a:pt x="0" y="1210056"/>
                  </a:lnTo>
                  <a:lnTo>
                    <a:pt x="38100" y="1286256"/>
                  </a:lnTo>
                  <a:lnTo>
                    <a:pt x="69850" y="1222756"/>
                  </a:lnTo>
                  <a:lnTo>
                    <a:pt x="76200" y="1210056"/>
                  </a:lnTo>
                  <a:lnTo>
                    <a:pt x="44450" y="1210056"/>
                  </a:lnTo>
                  <a:lnTo>
                    <a:pt x="44450" y="76200"/>
                  </a:lnTo>
                  <a:lnTo>
                    <a:pt x="76200" y="76200"/>
                  </a:lnTo>
                  <a:close/>
                </a:path>
                <a:path w="1108075" h="1286510">
                  <a:moveTo>
                    <a:pt x="423672" y="76200"/>
                  </a:moveTo>
                  <a:lnTo>
                    <a:pt x="417322" y="63500"/>
                  </a:lnTo>
                  <a:lnTo>
                    <a:pt x="385572" y="0"/>
                  </a:lnTo>
                  <a:lnTo>
                    <a:pt x="347472" y="76200"/>
                  </a:lnTo>
                  <a:lnTo>
                    <a:pt x="379222" y="76200"/>
                  </a:lnTo>
                  <a:lnTo>
                    <a:pt x="379222" y="1210056"/>
                  </a:lnTo>
                  <a:lnTo>
                    <a:pt x="347472" y="1210056"/>
                  </a:lnTo>
                  <a:lnTo>
                    <a:pt x="385572" y="1286256"/>
                  </a:lnTo>
                  <a:lnTo>
                    <a:pt x="417322" y="1222756"/>
                  </a:lnTo>
                  <a:lnTo>
                    <a:pt x="423672" y="1210056"/>
                  </a:lnTo>
                  <a:lnTo>
                    <a:pt x="391922" y="1210056"/>
                  </a:lnTo>
                  <a:lnTo>
                    <a:pt x="391922" y="76200"/>
                  </a:lnTo>
                  <a:lnTo>
                    <a:pt x="423672" y="76200"/>
                  </a:lnTo>
                  <a:close/>
                </a:path>
                <a:path w="1108075" h="1286510">
                  <a:moveTo>
                    <a:pt x="740664" y="76200"/>
                  </a:moveTo>
                  <a:lnTo>
                    <a:pt x="734314" y="63500"/>
                  </a:lnTo>
                  <a:lnTo>
                    <a:pt x="702564" y="0"/>
                  </a:lnTo>
                  <a:lnTo>
                    <a:pt x="664464" y="76200"/>
                  </a:lnTo>
                  <a:lnTo>
                    <a:pt x="696214" y="76200"/>
                  </a:lnTo>
                  <a:lnTo>
                    <a:pt x="696214" y="1210056"/>
                  </a:lnTo>
                  <a:lnTo>
                    <a:pt x="664464" y="1210056"/>
                  </a:lnTo>
                  <a:lnTo>
                    <a:pt x="702564" y="1286256"/>
                  </a:lnTo>
                  <a:lnTo>
                    <a:pt x="734314" y="1222756"/>
                  </a:lnTo>
                  <a:lnTo>
                    <a:pt x="740664" y="1210056"/>
                  </a:lnTo>
                  <a:lnTo>
                    <a:pt x="708914" y="1210056"/>
                  </a:lnTo>
                  <a:lnTo>
                    <a:pt x="708914" y="76200"/>
                  </a:lnTo>
                  <a:lnTo>
                    <a:pt x="740664" y="76200"/>
                  </a:lnTo>
                  <a:close/>
                </a:path>
                <a:path w="1108075" h="1286510">
                  <a:moveTo>
                    <a:pt x="1107948" y="76200"/>
                  </a:moveTo>
                  <a:lnTo>
                    <a:pt x="1101598" y="63500"/>
                  </a:lnTo>
                  <a:lnTo>
                    <a:pt x="1069848" y="0"/>
                  </a:lnTo>
                  <a:lnTo>
                    <a:pt x="1031748" y="76200"/>
                  </a:lnTo>
                  <a:lnTo>
                    <a:pt x="1063498" y="76200"/>
                  </a:lnTo>
                  <a:lnTo>
                    <a:pt x="1063498" y="1210056"/>
                  </a:lnTo>
                  <a:lnTo>
                    <a:pt x="1031748" y="1210056"/>
                  </a:lnTo>
                  <a:lnTo>
                    <a:pt x="1069848" y="1286256"/>
                  </a:lnTo>
                  <a:lnTo>
                    <a:pt x="1101598" y="1222756"/>
                  </a:lnTo>
                  <a:lnTo>
                    <a:pt x="1107948" y="1210056"/>
                  </a:lnTo>
                  <a:lnTo>
                    <a:pt x="1076198" y="1210056"/>
                  </a:lnTo>
                  <a:lnTo>
                    <a:pt x="1076198" y="76200"/>
                  </a:lnTo>
                  <a:lnTo>
                    <a:pt x="1107948" y="76200"/>
                  </a:lnTo>
                  <a:close/>
                </a:path>
              </a:pathLst>
            </a:custGeom>
            <a:solidFill>
              <a:srgbClr val="A6A6A6"/>
            </a:solidFill>
          </p:spPr>
          <p:txBody>
            <a:bodyPr wrap="square" lIns="0" tIns="0" rIns="0" bIns="0" rtlCol="0"/>
            <a:lstStyle/>
            <a:p>
              <a:endParaRPr/>
            </a:p>
          </p:txBody>
        </p:sp>
        <p:pic>
          <p:nvPicPr>
            <p:cNvPr id="75" name="object 75"/>
            <p:cNvPicPr/>
            <p:nvPr/>
          </p:nvPicPr>
          <p:blipFill>
            <a:blip r:embed="rId17" cstate="print"/>
            <a:stretch>
              <a:fillRect/>
            </a:stretch>
          </p:blipFill>
          <p:spPr>
            <a:xfrm>
              <a:off x="6775704" y="4684775"/>
              <a:ext cx="167640" cy="169163"/>
            </a:xfrm>
            <a:prstGeom prst="rect">
              <a:avLst/>
            </a:prstGeom>
          </p:spPr>
        </p:pic>
        <p:pic>
          <p:nvPicPr>
            <p:cNvPr id="76" name="object 76"/>
            <p:cNvPicPr/>
            <p:nvPr/>
          </p:nvPicPr>
          <p:blipFill>
            <a:blip r:embed="rId17" cstate="print"/>
            <a:stretch>
              <a:fillRect/>
            </a:stretch>
          </p:blipFill>
          <p:spPr>
            <a:xfrm>
              <a:off x="7121652" y="4684775"/>
              <a:ext cx="167640" cy="169163"/>
            </a:xfrm>
            <a:prstGeom prst="rect">
              <a:avLst/>
            </a:prstGeom>
          </p:spPr>
        </p:pic>
        <p:pic>
          <p:nvPicPr>
            <p:cNvPr id="77" name="object 77"/>
            <p:cNvPicPr/>
            <p:nvPr/>
          </p:nvPicPr>
          <p:blipFill>
            <a:blip r:embed="rId17" cstate="print"/>
            <a:stretch>
              <a:fillRect/>
            </a:stretch>
          </p:blipFill>
          <p:spPr>
            <a:xfrm>
              <a:off x="7449312" y="4684775"/>
              <a:ext cx="167640" cy="169163"/>
            </a:xfrm>
            <a:prstGeom prst="rect">
              <a:avLst/>
            </a:prstGeom>
          </p:spPr>
        </p:pic>
        <p:pic>
          <p:nvPicPr>
            <p:cNvPr id="78" name="object 78"/>
            <p:cNvPicPr/>
            <p:nvPr/>
          </p:nvPicPr>
          <p:blipFill>
            <a:blip r:embed="rId17" cstate="print"/>
            <a:stretch>
              <a:fillRect/>
            </a:stretch>
          </p:blipFill>
          <p:spPr>
            <a:xfrm>
              <a:off x="7801356" y="4684775"/>
              <a:ext cx="167640" cy="169163"/>
            </a:xfrm>
            <a:prstGeom prst="rect">
              <a:avLst/>
            </a:prstGeom>
          </p:spPr>
        </p:pic>
        <p:sp>
          <p:nvSpPr>
            <p:cNvPr id="79" name="object 79"/>
            <p:cNvSpPr/>
            <p:nvPr/>
          </p:nvSpPr>
          <p:spPr>
            <a:xfrm>
              <a:off x="6469380" y="4544567"/>
              <a:ext cx="1562100" cy="129539"/>
            </a:xfrm>
            <a:custGeom>
              <a:avLst/>
              <a:gdLst/>
              <a:ahLst/>
              <a:cxnLst/>
              <a:rect l="l" t="t" r="r" b="b"/>
              <a:pathLst>
                <a:path w="1562100" h="129539">
                  <a:moveTo>
                    <a:pt x="1562100" y="0"/>
                  </a:moveTo>
                  <a:lnTo>
                    <a:pt x="0" y="0"/>
                  </a:lnTo>
                  <a:lnTo>
                    <a:pt x="0" y="129539"/>
                  </a:lnTo>
                  <a:lnTo>
                    <a:pt x="1562100" y="129539"/>
                  </a:lnTo>
                  <a:lnTo>
                    <a:pt x="1562100" y="0"/>
                  </a:lnTo>
                  <a:close/>
                </a:path>
              </a:pathLst>
            </a:custGeom>
            <a:solidFill>
              <a:srgbClr val="FFFFFF"/>
            </a:solidFill>
          </p:spPr>
          <p:txBody>
            <a:bodyPr wrap="square" lIns="0" tIns="0" rIns="0" bIns="0" rtlCol="0"/>
            <a:lstStyle/>
            <a:p>
              <a:endParaRPr/>
            </a:p>
          </p:txBody>
        </p:sp>
      </p:grpSp>
      <p:sp>
        <p:nvSpPr>
          <p:cNvPr id="80" name="object 80"/>
          <p:cNvSpPr txBox="1"/>
          <p:nvPr/>
        </p:nvSpPr>
        <p:spPr>
          <a:xfrm>
            <a:off x="8073008" y="4483989"/>
            <a:ext cx="1289050" cy="197490"/>
          </a:xfrm>
          <a:prstGeom prst="rect">
            <a:avLst/>
          </a:prstGeom>
        </p:spPr>
        <p:txBody>
          <a:bodyPr vert="horz" wrap="square" lIns="0" tIns="12700" rIns="0" bIns="0" rtlCol="0">
            <a:spAutoFit/>
          </a:bodyPr>
          <a:lstStyle/>
          <a:p>
            <a:pPr marL="12700">
              <a:spcBef>
                <a:spcPts val="100"/>
              </a:spcBef>
            </a:pPr>
            <a:r>
              <a:rPr sz="1200" spc="-10" dirty="0">
                <a:solidFill>
                  <a:srgbClr val="C00000"/>
                </a:solidFill>
                <a:latin typeface="メイリオ"/>
                <a:cs typeface="メイリオ"/>
              </a:rPr>
              <a:t>✔</a:t>
            </a:r>
            <a:r>
              <a:rPr sz="1000" b="1" spc="-10" dirty="0">
                <a:solidFill>
                  <a:srgbClr val="C00000"/>
                </a:solidFill>
                <a:latin typeface="メイリオ"/>
                <a:cs typeface="メイリオ"/>
              </a:rPr>
              <a:t>プログラマビリテ</a:t>
            </a:r>
            <a:r>
              <a:rPr sz="1000" b="1" spc="-50" dirty="0">
                <a:solidFill>
                  <a:srgbClr val="C00000"/>
                </a:solidFill>
                <a:latin typeface="メイリオ"/>
                <a:cs typeface="メイリオ"/>
              </a:rPr>
              <a:t>ィ</a:t>
            </a:r>
            <a:endParaRPr sz="1000">
              <a:latin typeface="メイリオ"/>
              <a:cs typeface="メイリオ"/>
            </a:endParaRPr>
          </a:p>
        </p:txBody>
      </p:sp>
      <p:sp>
        <p:nvSpPr>
          <p:cNvPr id="81" name="object 81"/>
          <p:cNvSpPr/>
          <p:nvPr/>
        </p:nvSpPr>
        <p:spPr>
          <a:xfrm>
            <a:off x="8007451" y="3804412"/>
            <a:ext cx="373380" cy="229235"/>
          </a:xfrm>
          <a:custGeom>
            <a:avLst/>
            <a:gdLst/>
            <a:ahLst/>
            <a:cxnLst/>
            <a:rect l="l" t="t" r="r" b="b"/>
            <a:pathLst>
              <a:path w="373379" h="229235">
                <a:moveTo>
                  <a:pt x="330987" y="161925"/>
                </a:moveTo>
                <a:lnTo>
                  <a:pt x="236372" y="147193"/>
                </a:lnTo>
                <a:lnTo>
                  <a:pt x="244817" y="173723"/>
                </a:lnTo>
                <a:lnTo>
                  <a:pt x="239928" y="175006"/>
                </a:lnTo>
                <a:lnTo>
                  <a:pt x="224180" y="176784"/>
                </a:lnTo>
                <a:lnTo>
                  <a:pt x="207797" y="177673"/>
                </a:lnTo>
                <a:lnTo>
                  <a:pt x="191033" y="178054"/>
                </a:lnTo>
                <a:lnTo>
                  <a:pt x="174396" y="177546"/>
                </a:lnTo>
                <a:lnTo>
                  <a:pt x="126136" y="171323"/>
                </a:lnTo>
                <a:lnTo>
                  <a:pt x="82448" y="158369"/>
                </a:lnTo>
                <a:lnTo>
                  <a:pt x="44221" y="135509"/>
                </a:lnTo>
                <a:lnTo>
                  <a:pt x="28346" y="104521"/>
                </a:lnTo>
                <a:lnTo>
                  <a:pt x="28854" y="100965"/>
                </a:lnTo>
                <a:lnTo>
                  <a:pt x="29743" y="97536"/>
                </a:lnTo>
                <a:lnTo>
                  <a:pt x="1930" y="91186"/>
                </a:lnTo>
                <a:lnTo>
                  <a:pt x="406" y="98552"/>
                </a:lnTo>
                <a:lnTo>
                  <a:pt x="0" y="104521"/>
                </a:lnTo>
                <a:lnTo>
                  <a:pt x="0" y="108204"/>
                </a:lnTo>
                <a:lnTo>
                  <a:pt x="15138" y="146177"/>
                </a:lnTo>
                <a:lnTo>
                  <a:pt x="46761" y="172593"/>
                </a:lnTo>
                <a:lnTo>
                  <a:pt x="88036" y="190881"/>
                </a:lnTo>
                <a:lnTo>
                  <a:pt x="138328" y="202565"/>
                </a:lnTo>
                <a:lnTo>
                  <a:pt x="191541" y="206502"/>
                </a:lnTo>
                <a:lnTo>
                  <a:pt x="209448" y="206248"/>
                </a:lnTo>
                <a:lnTo>
                  <a:pt x="227228" y="205105"/>
                </a:lnTo>
                <a:lnTo>
                  <a:pt x="244119" y="203327"/>
                </a:lnTo>
                <a:lnTo>
                  <a:pt x="246151" y="202946"/>
                </a:lnTo>
                <a:lnTo>
                  <a:pt x="253517" y="200990"/>
                </a:lnTo>
                <a:lnTo>
                  <a:pt x="262407" y="228854"/>
                </a:lnTo>
                <a:lnTo>
                  <a:pt x="322783" y="169926"/>
                </a:lnTo>
                <a:lnTo>
                  <a:pt x="330987" y="161925"/>
                </a:lnTo>
                <a:close/>
              </a:path>
              <a:path w="373379" h="229235">
                <a:moveTo>
                  <a:pt x="372516" y="107353"/>
                </a:moveTo>
                <a:lnTo>
                  <a:pt x="372376" y="105791"/>
                </a:lnTo>
                <a:lnTo>
                  <a:pt x="372135" y="103124"/>
                </a:lnTo>
                <a:lnTo>
                  <a:pt x="371881" y="101219"/>
                </a:lnTo>
                <a:lnTo>
                  <a:pt x="371551" y="100457"/>
                </a:lnTo>
                <a:lnTo>
                  <a:pt x="371500" y="100330"/>
                </a:lnTo>
                <a:lnTo>
                  <a:pt x="370382" y="96520"/>
                </a:lnTo>
                <a:lnTo>
                  <a:pt x="369785" y="94488"/>
                </a:lnTo>
                <a:lnTo>
                  <a:pt x="369087" y="92075"/>
                </a:lnTo>
                <a:lnTo>
                  <a:pt x="362991" y="79883"/>
                </a:lnTo>
                <a:lnTo>
                  <a:pt x="356133" y="70485"/>
                </a:lnTo>
                <a:lnTo>
                  <a:pt x="347751" y="61849"/>
                </a:lnTo>
                <a:lnTo>
                  <a:pt x="337972" y="53848"/>
                </a:lnTo>
                <a:lnTo>
                  <a:pt x="326796" y="46355"/>
                </a:lnTo>
                <a:lnTo>
                  <a:pt x="315747" y="40386"/>
                </a:lnTo>
                <a:lnTo>
                  <a:pt x="314350" y="39624"/>
                </a:lnTo>
                <a:lnTo>
                  <a:pt x="269519" y="23241"/>
                </a:lnTo>
                <a:lnTo>
                  <a:pt x="216052" y="13716"/>
                </a:lnTo>
                <a:lnTo>
                  <a:pt x="179476" y="11938"/>
                </a:lnTo>
                <a:lnTo>
                  <a:pt x="161442" y="12319"/>
                </a:lnTo>
                <a:lnTo>
                  <a:pt x="143522" y="13462"/>
                </a:lnTo>
                <a:lnTo>
                  <a:pt x="126136" y="15621"/>
                </a:lnTo>
                <a:lnTo>
                  <a:pt x="108991" y="18415"/>
                </a:lnTo>
                <a:lnTo>
                  <a:pt x="93370" y="21844"/>
                </a:lnTo>
                <a:lnTo>
                  <a:pt x="92468" y="21971"/>
                </a:lnTo>
                <a:lnTo>
                  <a:pt x="82816" y="26212"/>
                </a:lnTo>
                <a:lnTo>
                  <a:pt x="68719" y="0"/>
                </a:lnTo>
                <a:lnTo>
                  <a:pt x="13487" y="78359"/>
                </a:lnTo>
                <a:lnTo>
                  <a:pt x="109372" y="75565"/>
                </a:lnTo>
                <a:lnTo>
                  <a:pt x="99733" y="57658"/>
                </a:lnTo>
                <a:lnTo>
                  <a:pt x="96380" y="51422"/>
                </a:lnTo>
                <a:lnTo>
                  <a:pt x="146837" y="41910"/>
                </a:lnTo>
                <a:lnTo>
                  <a:pt x="180111" y="40386"/>
                </a:lnTo>
                <a:lnTo>
                  <a:pt x="197002" y="40894"/>
                </a:lnTo>
                <a:lnTo>
                  <a:pt x="247167" y="47244"/>
                </a:lnTo>
                <a:lnTo>
                  <a:pt x="290728" y="60198"/>
                </a:lnTo>
                <a:lnTo>
                  <a:pt x="329590" y="83820"/>
                </a:lnTo>
                <a:lnTo>
                  <a:pt x="343827" y="107353"/>
                </a:lnTo>
                <a:lnTo>
                  <a:pt x="343966" y="107353"/>
                </a:lnTo>
                <a:lnTo>
                  <a:pt x="372516" y="107353"/>
                </a:lnTo>
                <a:close/>
              </a:path>
              <a:path w="373379" h="229235">
                <a:moveTo>
                  <a:pt x="372897" y="114173"/>
                </a:moveTo>
                <a:lnTo>
                  <a:pt x="344449" y="114173"/>
                </a:lnTo>
                <a:lnTo>
                  <a:pt x="344093" y="114173"/>
                </a:lnTo>
                <a:lnTo>
                  <a:pt x="343611" y="118148"/>
                </a:lnTo>
                <a:lnTo>
                  <a:pt x="341718" y="124091"/>
                </a:lnTo>
                <a:lnTo>
                  <a:pt x="338620" y="129755"/>
                </a:lnTo>
                <a:lnTo>
                  <a:pt x="332638" y="137541"/>
                </a:lnTo>
                <a:lnTo>
                  <a:pt x="329844" y="140335"/>
                </a:lnTo>
                <a:lnTo>
                  <a:pt x="350672" y="160020"/>
                </a:lnTo>
                <a:lnTo>
                  <a:pt x="355244" y="154940"/>
                </a:lnTo>
                <a:lnTo>
                  <a:pt x="361721" y="146685"/>
                </a:lnTo>
                <a:lnTo>
                  <a:pt x="362102" y="146050"/>
                </a:lnTo>
                <a:lnTo>
                  <a:pt x="362483" y="145542"/>
                </a:lnTo>
                <a:lnTo>
                  <a:pt x="362864" y="144780"/>
                </a:lnTo>
                <a:lnTo>
                  <a:pt x="367436" y="136398"/>
                </a:lnTo>
                <a:lnTo>
                  <a:pt x="367944" y="135636"/>
                </a:lnTo>
                <a:lnTo>
                  <a:pt x="369417" y="131191"/>
                </a:lnTo>
                <a:lnTo>
                  <a:pt x="370052" y="129286"/>
                </a:lnTo>
                <a:lnTo>
                  <a:pt x="371246" y="125730"/>
                </a:lnTo>
                <a:lnTo>
                  <a:pt x="371475" y="125095"/>
                </a:lnTo>
                <a:lnTo>
                  <a:pt x="371627" y="124714"/>
                </a:lnTo>
                <a:lnTo>
                  <a:pt x="371868" y="122809"/>
                </a:lnTo>
                <a:lnTo>
                  <a:pt x="372262" y="119634"/>
                </a:lnTo>
                <a:lnTo>
                  <a:pt x="372618" y="116713"/>
                </a:lnTo>
                <a:lnTo>
                  <a:pt x="372897" y="114427"/>
                </a:lnTo>
                <a:lnTo>
                  <a:pt x="372897" y="114173"/>
                </a:lnTo>
                <a:close/>
              </a:path>
              <a:path w="373379" h="229235">
                <a:moveTo>
                  <a:pt x="372897" y="112509"/>
                </a:moveTo>
                <a:lnTo>
                  <a:pt x="372872" y="111252"/>
                </a:lnTo>
                <a:lnTo>
                  <a:pt x="372630" y="108585"/>
                </a:lnTo>
                <a:lnTo>
                  <a:pt x="344195" y="108585"/>
                </a:lnTo>
                <a:lnTo>
                  <a:pt x="343941" y="108585"/>
                </a:lnTo>
                <a:lnTo>
                  <a:pt x="344297" y="112509"/>
                </a:lnTo>
                <a:lnTo>
                  <a:pt x="344449" y="112509"/>
                </a:lnTo>
                <a:lnTo>
                  <a:pt x="372897" y="112509"/>
                </a:lnTo>
                <a:close/>
              </a:path>
            </a:pathLst>
          </a:custGeom>
          <a:solidFill>
            <a:srgbClr val="A6A6A6"/>
          </a:solidFill>
        </p:spPr>
        <p:txBody>
          <a:bodyPr wrap="square" lIns="0" tIns="0" rIns="0" bIns="0" rtlCol="0"/>
          <a:lstStyle/>
          <a:p>
            <a:endParaRPr/>
          </a:p>
        </p:txBody>
      </p:sp>
      <p:sp>
        <p:nvSpPr>
          <p:cNvPr id="82" name="object 82"/>
          <p:cNvSpPr txBox="1"/>
          <p:nvPr/>
        </p:nvSpPr>
        <p:spPr>
          <a:xfrm>
            <a:off x="8247633" y="3777437"/>
            <a:ext cx="779780" cy="197490"/>
          </a:xfrm>
          <a:prstGeom prst="rect">
            <a:avLst/>
          </a:prstGeom>
        </p:spPr>
        <p:txBody>
          <a:bodyPr vert="horz" wrap="square" lIns="0" tIns="12700" rIns="0" bIns="0" rtlCol="0">
            <a:spAutoFit/>
          </a:bodyPr>
          <a:lstStyle/>
          <a:p>
            <a:pPr marL="12700">
              <a:spcBef>
                <a:spcPts val="100"/>
              </a:spcBef>
            </a:pPr>
            <a:r>
              <a:rPr sz="1200" spc="-10" dirty="0">
                <a:solidFill>
                  <a:srgbClr val="C00000"/>
                </a:solidFill>
                <a:latin typeface="メイリオ"/>
                <a:cs typeface="メイリオ"/>
              </a:rPr>
              <a:t>✔</a:t>
            </a:r>
            <a:r>
              <a:rPr sz="1000" b="1" spc="-15" dirty="0">
                <a:solidFill>
                  <a:srgbClr val="C00000"/>
                </a:solidFill>
                <a:latin typeface="メイリオ"/>
                <a:cs typeface="メイリオ"/>
              </a:rPr>
              <a:t>相互運用</a:t>
            </a:r>
            <a:r>
              <a:rPr sz="1000" b="1" spc="-50" dirty="0">
                <a:solidFill>
                  <a:srgbClr val="C00000"/>
                </a:solidFill>
                <a:latin typeface="メイリオ"/>
                <a:cs typeface="メイリオ"/>
              </a:rPr>
              <a:t>性</a:t>
            </a:r>
            <a:endParaRPr sz="1000">
              <a:latin typeface="メイリオ"/>
              <a:cs typeface="メイリオ"/>
            </a:endParaRPr>
          </a:p>
        </p:txBody>
      </p:sp>
      <p:grpSp>
        <p:nvGrpSpPr>
          <p:cNvPr id="83" name="object 83"/>
          <p:cNvGrpSpPr/>
          <p:nvPr/>
        </p:nvGrpSpPr>
        <p:grpSpPr>
          <a:xfrm>
            <a:off x="3584448" y="3251581"/>
            <a:ext cx="6209030" cy="1957705"/>
            <a:chOff x="2060448" y="3251580"/>
            <a:chExt cx="6209030" cy="1957705"/>
          </a:xfrm>
        </p:grpSpPr>
        <p:pic>
          <p:nvPicPr>
            <p:cNvPr id="84" name="object 84"/>
            <p:cNvPicPr/>
            <p:nvPr/>
          </p:nvPicPr>
          <p:blipFill>
            <a:blip r:embed="rId18" cstate="print"/>
            <a:stretch>
              <a:fillRect/>
            </a:stretch>
          </p:blipFill>
          <p:spPr>
            <a:xfrm>
              <a:off x="8045195" y="3358895"/>
              <a:ext cx="224027" cy="199643"/>
            </a:xfrm>
            <a:prstGeom prst="rect">
              <a:avLst/>
            </a:prstGeom>
          </p:spPr>
        </p:pic>
        <p:pic>
          <p:nvPicPr>
            <p:cNvPr id="85" name="object 85"/>
            <p:cNvPicPr/>
            <p:nvPr/>
          </p:nvPicPr>
          <p:blipFill>
            <a:blip r:embed="rId19" cstate="print"/>
            <a:stretch>
              <a:fillRect/>
            </a:stretch>
          </p:blipFill>
          <p:spPr>
            <a:xfrm>
              <a:off x="8045195" y="5009388"/>
              <a:ext cx="224027" cy="199644"/>
            </a:xfrm>
            <a:prstGeom prst="rect">
              <a:avLst/>
            </a:prstGeom>
          </p:spPr>
        </p:pic>
        <p:sp>
          <p:nvSpPr>
            <p:cNvPr id="86" name="object 86"/>
            <p:cNvSpPr/>
            <p:nvPr/>
          </p:nvSpPr>
          <p:spPr>
            <a:xfrm>
              <a:off x="2359025" y="3251580"/>
              <a:ext cx="1111250" cy="1224280"/>
            </a:xfrm>
            <a:custGeom>
              <a:avLst/>
              <a:gdLst/>
              <a:ahLst/>
              <a:cxnLst/>
              <a:rect l="l" t="t" r="r" b="b"/>
              <a:pathLst>
                <a:path w="1111250" h="1224279">
                  <a:moveTo>
                    <a:pt x="51181" y="413512"/>
                  </a:moveTo>
                  <a:lnTo>
                    <a:pt x="34798" y="366649"/>
                  </a:lnTo>
                  <a:lnTo>
                    <a:pt x="23114" y="315087"/>
                  </a:lnTo>
                  <a:lnTo>
                    <a:pt x="20459" y="275717"/>
                  </a:lnTo>
                  <a:lnTo>
                    <a:pt x="20828" y="265557"/>
                  </a:lnTo>
                  <a:lnTo>
                    <a:pt x="30861" y="204343"/>
                  </a:lnTo>
                  <a:lnTo>
                    <a:pt x="36830" y="178689"/>
                  </a:lnTo>
                  <a:lnTo>
                    <a:pt x="42545" y="153416"/>
                  </a:lnTo>
                  <a:lnTo>
                    <a:pt x="50292" y="108839"/>
                  </a:lnTo>
                  <a:lnTo>
                    <a:pt x="50914" y="99949"/>
                  </a:lnTo>
                  <a:lnTo>
                    <a:pt x="50800" y="91567"/>
                  </a:lnTo>
                  <a:lnTo>
                    <a:pt x="36576" y="46863"/>
                  </a:lnTo>
                  <a:lnTo>
                    <a:pt x="7747" y="20193"/>
                  </a:lnTo>
                  <a:lnTo>
                    <a:pt x="0" y="30226"/>
                  </a:lnTo>
                  <a:lnTo>
                    <a:pt x="8001" y="36322"/>
                  </a:lnTo>
                  <a:lnTo>
                    <a:pt x="15240" y="42291"/>
                  </a:lnTo>
                  <a:lnTo>
                    <a:pt x="36957" y="80772"/>
                  </a:lnTo>
                  <a:lnTo>
                    <a:pt x="38227" y="99949"/>
                  </a:lnTo>
                  <a:lnTo>
                    <a:pt x="37592" y="107950"/>
                  </a:lnTo>
                  <a:lnTo>
                    <a:pt x="30099" y="150876"/>
                  </a:lnTo>
                  <a:lnTo>
                    <a:pt x="18542" y="201549"/>
                  </a:lnTo>
                  <a:lnTo>
                    <a:pt x="13208" y="227330"/>
                  </a:lnTo>
                  <a:lnTo>
                    <a:pt x="11049" y="240157"/>
                  </a:lnTo>
                  <a:lnTo>
                    <a:pt x="9398" y="252349"/>
                  </a:lnTo>
                  <a:lnTo>
                    <a:pt x="8255" y="264287"/>
                  </a:lnTo>
                  <a:lnTo>
                    <a:pt x="7747" y="275717"/>
                  </a:lnTo>
                  <a:lnTo>
                    <a:pt x="8382" y="296545"/>
                  </a:lnTo>
                  <a:lnTo>
                    <a:pt x="13589" y="335165"/>
                  </a:lnTo>
                  <a:lnTo>
                    <a:pt x="27940" y="386588"/>
                  </a:lnTo>
                  <a:lnTo>
                    <a:pt x="39243" y="417830"/>
                  </a:lnTo>
                  <a:lnTo>
                    <a:pt x="51181" y="413512"/>
                  </a:lnTo>
                  <a:close/>
                </a:path>
                <a:path w="1111250" h="1224279">
                  <a:moveTo>
                    <a:pt x="76288" y="99949"/>
                  </a:moveTo>
                  <a:lnTo>
                    <a:pt x="70485" y="58293"/>
                  </a:lnTo>
                  <a:lnTo>
                    <a:pt x="63881" y="42926"/>
                  </a:lnTo>
                  <a:lnTo>
                    <a:pt x="63500" y="42037"/>
                  </a:lnTo>
                  <a:lnTo>
                    <a:pt x="31115" y="6096"/>
                  </a:lnTo>
                  <a:lnTo>
                    <a:pt x="23114" y="0"/>
                  </a:lnTo>
                  <a:lnTo>
                    <a:pt x="15367" y="10033"/>
                  </a:lnTo>
                  <a:lnTo>
                    <a:pt x="23368" y="16129"/>
                  </a:lnTo>
                  <a:lnTo>
                    <a:pt x="31369" y="22860"/>
                  </a:lnTo>
                  <a:lnTo>
                    <a:pt x="52959" y="49403"/>
                  </a:lnTo>
                  <a:lnTo>
                    <a:pt x="53086" y="49657"/>
                  </a:lnTo>
                  <a:lnTo>
                    <a:pt x="57912" y="60579"/>
                  </a:lnTo>
                  <a:lnTo>
                    <a:pt x="58039" y="61214"/>
                  </a:lnTo>
                  <a:lnTo>
                    <a:pt x="58166" y="61468"/>
                  </a:lnTo>
                  <a:lnTo>
                    <a:pt x="61468" y="74422"/>
                  </a:lnTo>
                  <a:lnTo>
                    <a:pt x="62738" y="82169"/>
                  </a:lnTo>
                  <a:lnTo>
                    <a:pt x="63500" y="90424"/>
                  </a:lnTo>
                  <a:lnTo>
                    <a:pt x="63601" y="99949"/>
                  </a:lnTo>
                  <a:lnTo>
                    <a:pt x="62992" y="109728"/>
                  </a:lnTo>
                  <a:lnTo>
                    <a:pt x="54864" y="156083"/>
                  </a:lnTo>
                  <a:lnTo>
                    <a:pt x="43307" y="207264"/>
                  </a:lnTo>
                  <a:lnTo>
                    <a:pt x="38100" y="232410"/>
                  </a:lnTo>
                  <a:lnTo>
                    <a:pt x="33185" y="275717"/>
                  </a:lnTo>
                  <a:lnTo>
                    <a:pt x="33159" y="277114"/>
                  </a:lnTo>
                  <a:lnTo>
                    <a:pt x="33756" y="295275"/>
                  </a:lnTo>
                  <a:lnTo>
                    <a:pt x="42545" y="347218"/>
                  </a:lnTo>
                  <a:lnTo>
                    <a:pt x="63119" y="409194"/>
                  </a:lnTo>
                  <a:lnTo>
                    <a:pt x="75057" y="404876"/>
                  </a:lnTo>
                  <a:lnTo>
                    <a:pt x="64135" y="374777"/>
                  </a:lnTo>
                  <a:lnTo>
                    <a:pt x="59182" y="359664"/>
                  </a:lnTo>
                  <a:lnTo>
                    <a:pt x="48260" y="312420"/>
                  </a:lnTo>
                  <a:lnTo>
                    <a:pt x="45847" y="277114"/>
                  </a:lnTo>
                  <a:lnTo>
                    <a:pt x="46101" y="267843"/>
                  </a:lnTo>
                  <a:lnTo>
                    <a:pt x="55626" y="210058"/>
                  </a:lnTo>
                  <a:lnTo>
                    <a:pt x="61595" y="184277"/>
                  </a:lnTo>
                  <a:lnTo>
                    <a:pt x="67310" y="158623"/>
                  </a:lnTo>
                  <a:lnTo>
                    <a:pt x="69977" y="146177"/>
                  </a:lnTo>
                  <a:lnTo>
                    <a:pt x="72390" y="133858"/>
                  </a:lnTo>
                  <a:lnTo>
                    <a:pt x="74295" y="121920"/>
                  </a:lnTo>
                  <a:lnTo>
                    <a:pt x="75565" y="110617"/>
                  </a:lnTo>
                  <a:lnTo>
                    <a:pt x="76288" y="99949"/>
                  </a:lnTo>
                  <a:close/>
                </a:path>
                <a:path w="1111250" h="1224279">
                  <a:moveTo>
                    <a:pt x="203581" y="1219708"/>
                  </a:moveTo>
                  <a:lnTo>
                    <a:pt x="187198" y="1172591"/>
                  </a:lnTo>
                  <a:lnTo>
                    <a:pt x="175514" y="1120902"/>
                  </a:lnTo>
                  <a:lnTo>
                    <a:pt x="172859" y="1081532"/>
                  </a:lnTo>
                  <a:lnTo>
                    <a:pt x="173228" y="1071118"/>
                  </a:lnTo>
                  <a:lnTo>
                    <a:pt x="183261" y="1009777"/>
                  </a:lnTo>
                  <a:lnTo>
                    <a:pt x="189230" y="983996"/>
                  </a:lnTo>
                  <a:lnTo>
                    <a:pt x="194945" y="958723"/>
                  </a:lnTo>
                  <a:lnTo>
                    <a:pt x="202692" y="913892"/>
                  </a:lnTo>
                  <a:lnTo>
                    <a:pt x="203314" y="904875"/>
                  </a:lnTo>
                  <a:lnTo>
                    <a:pt x="203200" y="896493"/>
                  </a:lnTo>
                  <a:lnTo>
                    <a:pt x="188976" y="851662"/>
                  </a:lnTo>
                  <a:lnTo>
                    <a:pt x="160020" y="824865"/>
                  </a:lnTo>
                  <a:lnTo>
                    <a:pt x="152273" y="834898"/>
                  </a:lnTo>
                  <a:lnTo>
                    <a:pt x="160274" y="840994"/>
                  </a:lnTo>
                  <a:lnTo>
                    <a:pt x="167640" y="847090"/>
                  </a:lnTo>
                  <a:lnTo>
                    <a:pt x="189357" y="885571"/>
                  </a:lnTo>
                  <a:lnTo>
                    <a:pt x="190627" y="904875"/>
                  </a:lnTo>
                  <a:lnTo>
                    <a:pt x="189992" y="913003"/>
                  </a:lnTo>
                  <a:lnTo>
                    <a:pt x="182499" y="956056"/>
                  </a:lnTo>
                  <a:lnTo>
                    <a:pt x="170942" y="1006983"/>
                  </a:lnTo>
                  <a:lnTo>
                    <a:pt x="165608" y="1032891"/>
                  </a:lnTo>
                  <a:lnTo>
                    <a:pt x="163449" y="1045591"/>
                  </a:lnTo>
                  <a:lnTo>
                    <a:pt x="161798" y="1057910"/>
                  </a:lnTo>
                  <a:lnTo>
                    <a:pt x="160655" y="1069975"/>
                  </a:lnTo>
                  <a:lnTo>
                    <a:pt x="160147" y="1081532"/>
                  </a:lnTo>
                  <a:lnTo>
                    <a:pt x="160782" y="1102360"/>
                  </a:lnTo>
                  <a:lnTo>
                    <a:pt x="165989" y="1141095"/>
                  </a:lnTo>
                  <a:lnTo>
                    <a:pt x="180340" y="1192530"/>
                  </a:lnTo>
                  <a:lnTo>
                    <a:pt x="191643" y="1224026"/>
                  </a:lnTo>
                  <a:lnTo>
                    <a:pt x="203581" y="1219708"/>
                  </a:lnTo>
                  <a:close/>
                </a:path>
                <a:path w="1111250" h="1224279">
                  <a:moveTo>
                    <a:pt x="228688" y="904875"/>
                  </a:moveTo>
                  <a:lnTo>
                    <a:pt x="222885" y="863092"/>
                  </a:lnTo>
                  <a:lnTo>
                    <a:pt x="216281" y="847598"/>
                  </a:lnTo>
                  <a:lnTo>
                    <a:pt x="215900" y="846836"/>
                  </a:lnTo>
                  <a:lnTo>
                    <a:pt x="183642" y="810895"/>
                  </a:lnTo>
                  <a:lnTo>
                    <a:pt x="175641" y="804672"/>
                  </a:lnTo>
                  <a:lnTo>
                    <a:pt x="167894" y="814705"/>
                  </a:lnTo>
                  <a:lnTo>
                    <a:pt x="175895" y="820928"/>
                  </a:lnTo>
                  <a:lnTo>
                    <a:pt x="183769" y="827532"/>
                  </a:lnTo>
                  <a:lnTo>
                    <a:pt x="205486" y="854456"/>
                  </a:lnTo>
                  <a:lnTo>
                    <a:pt x="210312" y="865378"/>
                  </a:lnTo>
                  <a:lnTo>
                    <a:pt x="210439" y="865632"/>
                  </a:lnTo>
                  <a:lnTo>
                    <a:pt x="210477" y="865759"/>
                  </a:lnTo>
                  <a:lnTo>
                    <a:pt x="210566" y="866267"/>
                  </a:lnTo>
                  <a:lnTo>
                    <a:pt x="213868" y="879221"/>
                  </a:lnTo>
                  <a:lnTo>
                    <a:pt x="215138" y="887095"/>
                  </a:lnTo>
                  <a:lnTo>
                    <a:pt x="215900" y="895477"/>
                  </a:lnTo>
                  <a:lnTo>
                    <a:pt x="216001" y="904875"/>
                  </a:lnTo>
                  <a:lnTo>
                    <a:pt x="215392" y="914781"/>
                  </a:lnTo>
                  <a:lnTo>
                    <a:pt x="207264" y="961263"/>
                  </a:lnTo>
                  <a:lnTo>
                    <a:pt x="195707" y="1012698"/>
                  </a:lnTo>
                  <a:lnTo>
                    <a:pt x="190627" y="1037971"/>
                  </a:lnTo>
                  <a:lnTo>
                    <a:pt x="185572" y="1081532"/>
                  </a:lnTo>
                  <a:lnTo>
                    <a:pt x="185559" y="1082929"/>
                  </a:lnTo>
                  <a:lnTo>
                    <a:pt x="186169" y="1101090"/>
                  </a:lnTo>
                  <a:lnTo>
                    <a:pt x="194945" y="1153287"/>
                  </a:lnTo>
                  <a:lnTo>
                    <a:pt x="215519" y="1215390"/>
                  </a:lnTo>
                  <a:lnTo>
                    <a:pt x="227457" y="1211072"/>
                  </a:lnTo>
                  <a:lnTo>
                    <a:pt x="216535" y="1180846"/>
                  </a:lnTo>
                  <a:lnTo>
                    <a:pt x="211582" y="1165733"/>
                  </a:lnTo>
                  <a:lnTo>
                    <a:pt x="200660" y="1118235"/>
                  </a:lnTo>
                  <a:lnTo>
                    <a:pt x="198247" y="1082929"/>
                  </a:lnTo>
                  <a:lnTo>
                    <a:pt x="198501" y="1073531"/>
                  </a:lnTo>
                  <a:lnTo>
                    <a:pt x="208026" y="1015492"/>
                  </a:lnTo>
                  <a:lnTo>
                    <a:pt x="213995" y="989584"/>
                  </a:lnTo>
                  <a:lnTo>
                    <a:pt x="219710" y="963930"/>
                  </a:lnTo>
                  <a:lnTo>
                    <a:pt x="222377" y="951357"/>
                  </a:lnTo>
                  <a:lnTo>
                    <a:pt x="224790" y="939038"/>
                  </a:lnTo>
                  <a:lnTo>
                    <a:pt x="226695" y="927100"/>
                  </a:lnTo>
                  <a:lnTo>
                    <a:pt x="227965" y="915670"/>
                  </a:lnTo>
                  <a:lnTo>
                    <a:pt x="228688" y="904875"/>
                  </a:lnTo>
                  <a:close/>
                </a:path>
                <a:path w="1111250" h="1224279">
                  <a:moveTo>
                    <a:pt x="418465" y="413512"/>
                  </a:moveTo>
                  <a:lnTo>
                    <a:pt x="402082" y="366649"/>
                  </a:lnTo>
                  <a:lnTo>
                    <a:pt x="390398" y="315087"/>
                  </a:lnTo>
                  <a:lnTo>
                    <a:pt x="387743" y="275717"/>
                  </a:lnTo>
                  <a:lnTo>
                    <a:pt x="388112" y="265557"/>
                  </a:lnTo>
                  <a:lnTo>
                    <a:pt x="398145" y="204343"/>
                  </a:lnTo>
                  <a:lnTo>
                    <a:pt x="404114" y="178689"/>
                  </a:lnTo>
                  <a:lnTo>
                    <a:pt x="409829" y="153416"/>
                  </a:lnTo>
                  <a:lnTo>
                    <a:pt x="417576" y="108839"/>
                  </a:lnTo>
                  <a:lnTo>
                    <a:pt x="418198" y="99949"/>
                  </a:lnTo>
                  <a:lnTo>
                    <a:pt x="418084" y="91567"/>
                  </a:lnTo>
                  <a:lnTo>
                    <a:pt x="403860" y="46863"/>
                  </a:lnTo>
                  <a:lnTo>
                    <a:pt x="375031" y="20193"/>
                  </a:lnTo>
                  <a:lnTo>
                    <a:pt x="367284" y="30226"/>
                  </a:lnTo>
                  <a:lnTo>
                    <a:pt x="375285" y="36322"/>
                  </a:lnTo>
                  <a:lnTo>
                    <a:pt x="382524" y="42291"/>
                  </a:lnTo>
                  <a:lnTo>
                    <a:pt x="404241" y="80772"/>
                  </a:lnTo>
                  <a:lnTo>
                    <a:pt x="405511" y="99949"/>
                  </a:lnTo>
                  <a:lnTo>
                    <a:pt x="404876" y="107950"/>
                  </a:lnTo>
                  <a:lnTo>
                    <a:pt x="397383" y="150876"/>
                  </a:lnTo>
                  <a:lnTo>
                    <a:pt x="385826" y="201549"/>
                  </a:lnTo>
                  <a:lnTo>
                    <a:pt x="380492" y="227330"/>
                  </a:lnTo>
                  <a:lnTo>
                    <a:pt x="378333" y="240157"/>
                  </a:lnTo>
                  <a:lnTo>
                    <a:pt x="376682" y="252349"/>
                  </a:lnTo>
                  <a:lnTo>
                    <a:pt x="375539" y="264287"/>
                  </a:lnTo>
                  <a:lnTo>
                    <a:pt x="375031" y="275717"/>
                  </a:lnTo>
                  <a:lnTo>
                    <a:pt x="375666" y="296545"/>
                  </a:lnTo>
                  <a:lnTo>
                    <a:pt x="380873" y="335165"/>
                  </a:lnTo>
                  <a:lnTo>
                    <a:pt x="395224" y="386588"/>
                  </a:lnTo>
                  <a:lnTo>
                    <a:pt x="406527" y="417830"/>
                  </a:lnTo>
                  <a:lnTo>
                    <a:pt x="418465" y="413512"/>
                  </a:lnTo>
                  <a:close/>
                </a:path>
                <a:path w="1111250" h="1224279">
                  <a:moveTo>
                    <a:pt x="443572" y="99949"/>
                  </a:moveTo>
                  <a:lnTo>
                    <a:pt x="437769" y="58293"/>
                  </a:lnTo>
                  <a:lnTo>
                    <a:pt x="431165" y="42926"/>
                  </a:lnTo>
                  <a:lnTo>
                    <a:pt x="430784" y="42037"/>
                  </a:lnTo>
                  <a:lnTo>
                    <a:pt x="398399" y="6096"/>
                  </a:lnTo>
                  <a:lnTo>
                    <a:pt x="390398" y="0"/>
                  </a:lnTo>
                  <a:lnTo>
                    <a:pt x="382651" y="10033"/>
                  </a:lnTo>
                  <a:lnTo>
                    <a:pt x="390652" y="16129"/>
                  </a:lnTo>
                  <a:lnTo>
                    <a:pt x="398653" y="22860"/>
                  </a:lnTo>
                  <a:lnTo>
                    <a:pt x="420243" y="49403"/>
                  </a:lnTo>
                  <a:lnTo>
                    <a:pt x="420370" y="49657"/>
                  </a:lnTo>
                  <a:lnTo>
                    <a:pt x="425196" y="60579"/>
                  </a:lnTo>
                  <a:lnTo>
                    <a:pt x="425323" y="60833"/>
                  </a:lnTo>
                  <a:lnTo>
                    <a:pt x="425450" y="61468"/>
                  </a:lnTo>
                  <a:lnTo>
                    <a:pt x="428752" y="74422"/>
                  </a:lnTo>
                  <a:lnTo>
                    <a:pt x="430022" y="82169"/>
                  </a:lnTo>
                  <a:lnTo>
                    <a:pt x="430784" y="90424"/>
                  </a:lnTo>
                  <a:lnTo>
                    <a:pt x="430885" y="99949"/>
                  </a:lnTo>
                  <a:lnTo>
                    <a:pt x="430276" y="109728"/>
                  </a:lnTo>
                  <a:lnTo>
                    <a:pt x="422148" y="156083"/>
                  </a:lnTo>
                  <a:lnTo>
                    <a:pt x="410591" y="207264"/>
                  </a:lnTo>
                  <a:lnTo>
                    <a:pt x="405384" y="232410"/>
                  </a:lnTo>
                  <a:lnTo>
                    <a:pt x="400469" y="275717"/>
                  </a:lnTo>
                  <a:lnTo>
                    <a:pt x="400443" y="277114"/>
                  </a:lnTo>
                  <a:lnTo>
                    <a:pt x="401040" y="295275"/>
                  </a:lnTo>
                  <a:lnTo>
                    <a:pt x="409829" y="347218"/>
                  </a:lnTo>
                  <a:lnTo>
                    <a:pt x="430403" y="409194"/>
                  </a:lnTo>
                  <a:lnTo>
                    <a:pt x="442341" y="404876"/>
                  </a:lnTo>
                  <a:lnTo>
                    <a:pt x="431419" y="374777"/>
                  </a:lnTo>
                  <a:lnTo>
                    <a:pt x="426466" y="359664"/>
                  </a:lnTo>
                  <a:lnTo>
                    <a:pt x="415544" y="312420"/>
                  </a:lnTo>
                  <a:lnTo>
                    <a:pt x="413131" y="277114"/>
                  </a:lnTo>
                  <a:lnTo>
                    <a:pt x="413385" y="267843"/>
                  </a:lnTo>
                  <a:lnTo>
                    <a:pt x="422910" y="210058"/>
                  </a:lnTo>
                  <a:lnTo>
                    <a:pt x="428879" y="184277"/>
                  </a:lnTo>
                  <a:lnTo>
                    <a:pt x="434594" y="158623"/>
                  </a:lnTo>
                  <a:lnTo>
                    <a:pt x="437261" y="146177"/>
                  </a:lnTo>
                  <a:lnTo>
                    <a:pt x="439674" y="133858"/>
                  </a:lnTo>
                  <a:lnTo>
                    <a:pt x="441579" y="121920"/>
                  </a:lnTo>
                  <a:lnTo>
                    <a:pt x="442849" y="110617"/>
                  </a:lnTo>
                  <a:lnTo>
                    <a:pt x="443572" y="99949"/>
                  </a:lnTo>
                  <a:close/>
                </a:path>
                <a:path w="1111250" h="1224279">
                  <a:moveTo>
                    <a:pt x="747649" y="413512"/>
                  </a:moveTo>
                  <a:lnTo>
                    <a:pt x="731266" y="366649"/>
                  </a:lnTo>
                  <a:lnTo>
                    <a:pt x="719582" y="315087"/>
                  </a:lnTo>
                  <a:lnTo>
                    <a:pt x="716927" y="275717"/>
                  </a:lnTo>
                  <a:lnTo>
                    <a:pt x="717296" y="265557"/>
                  </a:lnTo>
                  <a:lnTo>
                    <a:pt x="727329" y="204343"/>
                  </a:lnTo>
                  <a:lnTo>
                    <a:pt x="733298" y="178689"/>
                  </a:lnTo>
                  <a:lnTo>
                    <a:pt x="739013" y="153416"/>
                  </a:lnTo>
                  <a:lnTo>
                    <a:pt x="746760" y="108839"/>
                  </a:lnTo>
                  <a:lnTo>
                    <a:pt x="747382" y="99949"/>
                  </a:lnTo>
                  <a:lnTo>
                    <a:pt x="747268" y="91567"/>
                  </a:lnTo>
                  <a:lnTo>
                    <a:pt x="733044" y="46863"/>
                  </a:lnTo>
                  <a:lnTo>
                    <a:pt x="704215" y="20193"/>
                  </a:lnTo>
                  <a:lnTo>
                    <a:pt x="696468" y="30226"/>
                  </a:lnTo>
                  <a:lnTo>
                    <a:pt x="704469" y="36322"/>
                  </a:lnTo>
                  <a:lnTo>
                    <a:pt x="711708" y="42291"/>
                  </a:lnTo>
                  <a:lnTo>
                    <a:pt x="733425" y="80772"/>
                  </a:lnTo>
                  <a:lnTo>
                    <a:pt x="734695" y="99949"/>
                  </a:lnTo>
                  <a:lnTo>
                    <a:pt x="734060" y="107950"/>
                  </a:lnTo>
                  <a:lnTo>
                    <a:pt x="726567" y="150876"/>
                  </a:lnTo>
                  <a:lnTo>
                    <a:pt x="715010" y="201549"/>
                  </a:lnTo>
                  <a:lnTo>
                    <a:pt x="709676" y="227330"/>
                  </a:lnTo>
                  <a:lnTo>
                    <a:pt x="707517" y="240157"/>
                  </a:lnTo>
                  <a:lnTo>
                    <a:pt x="705866" y="252349"/>
                  </a:lnTo>
                  <a:lnTo>
                    <a:pt x="704723" y="264287"/>
                  </a:lnTo>
                  <a:lnTo>
                    <a:pt x="704215" y="275717"/>
                  </a:lnTo>
                  <a:lnTo>
                    <a:pt x="704850" y="296545"/>
                  </a:lnTo>
                  <a:lnTo>
                    <a:pt x="710057" y="335165"/>
                  </a:lnTo>
                  <a:lnTo>
                    <a:pt x="724408" y="386588"/>
                  </a:lnTo>
                  <a:lnTo>
                    <a:pt x="735711" y="417830"/>
                  </a:lnTo>
                  <a:lnTo>
                    <a:pt x="747649" y="413512"/>
                  </a:lnTo>
                  <a:close/>
                </a:path>
                <a:path w="1111250" h="1224279">
                  <a:moveTo>
                    <a:pt x="772756" y="99949"/>
                  </a:moveTo>
                  <a:lnTo>
                    <a:pt x="766953" y="58293"/>
                  </a:lnTo>
                  <a:lnTo>
                    <a:pt x="760349" y="42926"/>
                  </a:lnTo>
                  <a:lnTo>
                    <a:pt x="759968" y="42037"/>
                  </a:lnTo>
                  <a:lnTo>
                    <a:pt x="727583" y="6096"/>
                  </a:lnTo>
                  <a:lnTo>
                    <a:pt x="719582" y="0"/>
                  </a:lnTo>
                  <a:lnTo>
                    <a:pt x="711835" y="10033"/>
                  </a:lnTo>
                  <a:lnTo>
                    <a:pt x="719836" y="16129"/>
                  </a:lnTo>
                  <a:lnTo>
                    <a:pt x="727837" y="22860"/>
                  </a:lnTo>
                  <a:lnTo>
                    <a:pt x="749427" y="49403"/>
                  </a:lnTo>
                  <a:lnTo>
                    <a:pt x="749554" y="49657"/>
                  </a:lnTo>
                  <a:lnTo>
                    <a:pt x="754380" y="60579"/>
                  </a:lnTo>
                  <a:lnTo>
                    <a:pt x="754507" y="60833"/>
                  </a:lnTo>
                  <a:lnTo>
                    <a:pt x="754634" y="61468"/>
                  </a:lnTo>
                  <a:lnTo>
                    <a:pt x="757936" y="74422"/>
                  </a:lnTo>
                  <a:lnTo>
                    <a:pt x="759206" y="82169"/>
                  </a:lnTo>
                  <a:lnTo>
                    <a:pt x="759968" y="90424"/>
                  </a:lnTo>
                  <a:lnTo>
                    <a:pt x="760069" y="99949"/>
                  </a:lnTo>
                  <a:lnTo>
                    <a:pt x="759460" y="109728"/>
                  </a:lnTo>
                  <a:lnTo>
                    <a:pt x="751332" y="156083"/>
                  </a:lnTo>
                  <a:lnTo>
                    <a:pt x="739775" y="207264"/>
                  </a:lnTo>
                  <a:lnTo>
                    <a:pt x="734568" y="232410"/>
                  </a:lnTo>
                  <a:lnTo>
                    <a:pt x="729653" y="275717"/>
                  </a:lnTo>
                  <a:lnTo>
                    <a:pt x="729627" y="277114"/>
                  </a:lnTo>
                  <a:lnTo>
                    <a:pt x="730224" y="295275"/>
                  </a:lnTo>
                  <a:lnTo>
                    <a:pt x="739013" y="347218"/>
                  </a:lnTo>
                  <a:lnTo>
                    <a:pt x="759587" y="409194"/>
                  </a:lnTo>
                  <a:lnTo>
                    <a:pt x="771525" y="404876"/>
                  </a:lnTo>
                  <a:lnTo>
                    <a:pt x="760603" y="374777"/>
                  </a:lnTo>
                  <a:lnTo>
                    <a:pt x="755650" y="359664"/>
                  </a:lnTo>
                  <a:lnTo>
                    <a:pt x="744728" y="312420"/>
                  </a:lnTo>
                  <a:lnTo>
                    <a:pt x="742315" y="277114"/>
                  </a:lnTo>
                  <a:lnTo>
                    <a:pt x="742569" y="267843"/>
                  </a:lnTo>
                  <a:lnTo>
                    <a:pt x="752094" y="210058"/>
                  </a:lnTo>
                  <a:lnTo>
                    <a:pt x="758063" y="184277"/>
                  </a:lnTo>
                  <a:lnTo>
                    <a:pt x="763778" y="158623"/>
                  </a:lnTo>
                  <a:lnTo>
                    <a:pt x="766445" y="146177"/>
                  </a:lnTo>
                  <a:lnTo>
                    <a:pt x="768858" y="133858"/>
                  </a:lnTo>
                  <a:lnTo>
                    <a:pt x="770763" y="121920"/>
                  </a:lnTo>
                  <a:lnTo>
                    <a:pt x="772033" y="110617"/>
                  </a:lnTo>
                  <a:lnTo>
                    <a:pt x="772756" y="99949"/>
                  </a:lnTo>
                  <a:close/>
                </a:path>
                <a:path w="1111250" h="1224279">
                  <a:moveTo>
                    <a:pt x="941197" y="1219708"/>
                  </a:moveTo>
                  <a:lnTo>
                    <a:pt x="924814" y="1172591"/>
                  </a:lnTo>
                  <a:lnTo>
                    <a:pt x="913117" y="1120902"/>
                  </a:lnTo>
                  <a:lnTo>
                    <a:pt x="910475" y="1081532"/>
                  </a:lnTo>
                  <a:lnTo>
                    <a:pt x="910844" y="1071118"/>
                  </a:lnTo>
                  <a:lnTo>
                    <a:pt x="920877" y="1009777"/>
                  </a:lnTo>
                  <a:lnTo>
                    <a:pt x="926846" y="983996"/>
                  </a:lnTo>
                  <a:lnTo>
                    <a:pt x="932561" y="958723"/>
                  </a:lnTo>
                  <a:lnTo>
                    <a:pt x="940308" y="913892"/>
                  </a:lnTo>
                  <a:lnTo>
                    <a:pt x="940930" y="904875"/>
                  </a:lnTo>
                  <a:lnTo>
                    <a:pt x="940803" y="896493"/>
                  </a:lnTo>
                  <a:lnTo>
                    <a:pt x="926579" y="851662"/>
                  </a:lnTo>
                  <a:lnTo>
                    <a:pt x="897636" y="824865"/>
                  </a:lnTo>
                  <a:lnTo>
                    <a:pt x="889889" y="834898"/>
                  </a:lnTo>
                  <a:lnTo>
                    <a:pt x="897890" y="840994"/>
                  </a:lnTo>
                  <a:lnTo>
                    <a:pt x="905243" y="847090"/>
                  </a:lnTo>
                  <a:lnTo>
                    <a:pt x="926973" y="885571"/>
                  </a:lnTo>
                  <a:lnTo>
                    <a:pt x="928230" y="904875"/>
                  </a:lnTo>
                  <a:lnTo>
                    <a:pt x="927608" y="913003"/>
                  </a:lnTo>
                  <a:lnTo>
                    <a:pt x="920115" y="956056"/>
                  </a:lnTo>
                  <a:lnTo>
                    <a:pt x="908558" y="1006983"/>
                  </a:lnTo>
                  <a:lnTo>
                    <a:pt x="903224" y="1032891"/>
                  </a:lnTo>
                  <a:lnTo>
                    <a:pt x="901065" y="1045591"/>
                  </a:lnTo>
                  <a:lnTo>
                    <a:pt x="899414" y="1057910"/>
                  </a:lnTo>
                  <a:lnTo>
                    <a:pt x="898271" y="1069975"/>
                  </a:lnTo>
                  <a:lnTo>
                    <a:pt x="897763" y="1081532"/>
                  </a:lnTo>
                  <a:lnTo>
                    <a:pt x="898398" y="1102360"/>
                  </a:lnTo>
                  <a:lnTo>
                    <a:pt x="903592" y="1141095"/>
                  </a:lnTo>
                  <a:lnTo>
                    <a:pt x="917943" y="1192530"/>
                  </a:lnTo>
                  <a:lnTo>
                    <a:pt x="929259" y="1224026"/>
                  </a:lnTo>
                  <a:lnTo>
                    <a:pt x="941197" y="1219708"/>
                  </a:lnTo>
                  <a:close/>
                </a:path>
                <a:path w="1111250" h="1224279">
                  <a:moveTo>
                    <a:pt x="966304" y="904875"/>
                  </a:moveTo>
                  <a:lnTo>
                    <a:pt x="960501" y="863092"/>
                  </a:lnTo>
                  <a:lnTo>
                    <a:pt x="953897" y="847598"/>
                  </a:lnTo>
                  <a:lnTo>
                    <a:pt x="953503" y="846836"/>
                  </a:lnTo>
                  <a:lnTo>
                    <a:pt x="921258" y="810895"/>
                  </a:lnTo>
                  <a:lnTo>
                    <a:pt x="913257" y="804672"/>
                  </a:lnTo>
                  <a:lnTo>
                    <a:pt x="905510" y="814705"/>
                  </a:lnTo>
                  <a:lnTo>
                    <a:pt x="913511" y="820928"/>
                  </a:lnTo>
                  <a:lnTo>
                    <a:pt x="921385" y="827532"/>
                  </a:lnTo>
                  <a:lnTo>
                    <a:pt x="943102" y="854456"/>
                  </a:lnTo>
                  <a:lnTo>
                    <a:pt x="947928" y="865378"/>
                  </a:lnTo>
                  <a:lnTo>
                    <a:pt x="948042" y="865632"/>
                  </a:lnTo>
                  <a:lnTo>
                    <a:pt x="948093" y="865759"/>
                  </a:lnTo>
                  <a:lnTo>
                    <a:pt x="948182" y="866267"/>
                  </a:lnTo>
                  <a:lnTo>
                    <a:pt x="951484" y="879221"/>
                  </a:lnTo>
                  <a:lnTo>
                    <a:pt x="952741" y="887095"/>
                  </a:lnTo>
                  <a:lnTo>
                    <a:pt x="953503" y="895477"/>
                  </a:lnTo>
                  <a:lnTo>
                    <a:pt x="953617" y="904875"/>
                  </a:lnTo>
                  <a:lnTo>
                    <a:pt x="953008" y="914781"/>
                  </a:lnTo>
                  <a:lnTo>
                    <a:pt x="944867" y="961263"/>
                  </a:lnTo>
                  <a:lnTo>
                    <a:pt x="933323" y="1012698"/>
                  </a:lnTo>
                  <a:lnTo>
                    <a:pt x="928230" y="1037971"/>
                  </a:lnTo>
                  <a:lnTo>
                    <a:pt x="923188" y="1081532"/>
                  </a:lnTo>
                  <a:lnTo>
                    <a:pt x="923175" y="1082929"/>
                  </a:lnTo>
                  <a:lnTo>
                    <a:pt x="923785" y="1101090"/>
                  </a:lnTo>
                  <a:lnTo>
                    <a:pt x="932561" y="1153287"/>
                  </a:lnTo>
                  <a:lnTo>
                    <a:pt x="953135" y="1215390"/>
                  </a:lnTo>
                  <a:lnTo>
                    <a:pt x="965073" y="1211072"/>
                  </a:lnTo>
                  <a:lnTo>
                    <a:pt x="954151" y="1180846"/>
                  </a:lnTo>
                  <a:lnTo>
                    <a:pt x="949198" y="1165733"/>
                  </a:lnTo>
                  <a:lnTo>
                    <a:pt x="938276" y="1118235"/>
                  </a:lnTo>
                  <a:lnTo>
                    <a:pt x="935863" y="1082929"/>
                  </a:lnTo>
                  <a:lnTo>
                    <a:pt x="936104" y="1073531"/>
                  </a:lnTo>
                  <a:lnTo>
                    <a:pt x="945629" y="1015492"/>
                  </a:lnTo>
                  <a:lnTo>
                    <a:pt x="951611" y="989584"/>
                  </a:lnTo>
                  <a:lnTo>
                    <a:pt x="957326" y="963930"/>
                  </a:lnTo>
                  <a:lnTo>
                    <a:pt x="959980" y="951357"/>
                  </a:lnTo>
                  <a:lnTo>
                    <a:pt x="962393" y="939038"/>
                  </a:lnTo>
                  <a:lnTo>
                    <a:pt x="964311" y="927100"/>
                  </a:lnTo>
                  <a:lnTo>
                    <a:pt x="965568" y="915670"/>
                  </a:lnTo>
                  <a:lnTo>
                    <a:pt x="966304" y="904875"/>
                  </a:lnTo>
                  <a:close/>
                </a:path>
                <a:path w="1111250" h="1224279">
                  <a:moveTo>
                    <a:pt x="1085977" y="413512"/>
                  </a:moveTo>
                  <a:lnTo>
                    <a:pt x="1069594" y="366649"/>
                  </a:lnTo>
                  <a:lnTo>
                    <a:pt x="1057910" y="315087"/>
                  </a:lnTo>
                  <a:lnTo>
                    <a:pt x="1055255" y="275717"/>
                  </a:lnTo>
                  <a:lnTo>
                    <a:pt x="1055624" y="265557"/>
                  </a:lnTo>
                  <a:lnTo>
                    <a:pt x="1065657" y="204343"/>
                  </a:lnTo>
                  <a:lnTo>
                    <a:pt x="1071626" y="178689"/>
                  </a:lnTo>
                  <a:lnTo>
                    <a:pt x="1077341" y="153416"/>
                  </a:lnTo>
                  <a:lnTo>
                    <a:pt x="1085088" y="108839"/>
                  </a:lnTo>
                  <a:lnTo>
                    <a:pt x="1085710" y="99949"/>
                  </a:lnTo>
                  <a:lnTo>
                    <a:pt x="1085596" y="91567"/>
                  </a:lnTo>
                  <a:lnTo>
                    <a:pt x="1071372" y="46863"/>
                  </a:lnTo>
                  <a:lnTo>
                    <a:pt x="1042543" y="20193"/>
                  </a:lnTo>
                  <a:lnTo>
                    <a:pt x="1034796" y="30226"/>
                  </a:lnTo>
                  <a:lnTo>
                    <a:pt x="1042797" y="36322"/>
                  </a:lnTo>
                  <a:lnTo>
                    <a:pt x="1050036" y="42291"/>
                  </a:lnTo>
                  <a:lnTo>
                    <a:pt x="1071753" y="80772"/>
                  </a:lnTo>
                  <a:lnTo>
                    <a:pt x="1073023" y="99949"/>
                  </a:lnTo>
                  <a:lnTo>
                    <a:pt x="1072388" y="107950"/>
                  </a:lnTo>
                  <a:lnTo>
                    <a:pt x="1064895" y="150876"/>
                  </a:lnTo>
                  <a:lnTo>
                    <a:pt x="1053338" y="201549"/>
                  </a:lnTo>
                  <a:lnTo>
                    <a:pt x="1048004" y="227330"/>
                  </a:lnTo>
                  <a:lnTo>
                    <a:pt x="1045845" y="240157"/>
                  </a:lnTo>
                  <a:lnTo>
                    <a:pt x="1044194" y="252349"/>
                  </a:lnTo>
                  <a:lnTo>
                    <a:pt x="1043051" y="264287"/>
                  </a:lnTo>
                  <a:lnTo>
                    <a:pt x="1042543" y="275717"/>
                  </a:lnTo>
                  <a:lnTo>
                    <a:pt x="1043178" y="296545"/>
                  </a:lnTo>
                  <a:lnTo>
                    <a:pt x="1048385" y="335165"/>
                  </a:lnTo>
                  <a:lnTo>
                    <a:pt x="1062736" y="386588"/>
                  </a:lnTo>
                  <a:lnTo>
                    <a:pt x="1074039" y="417830"/>
                  </a:lnTo>
                  <a:lnTo>
                    <a:pt x="1085977" y="413512"/>
                  </a:lnTo>
                  <a:close/>
                </a:path>
                <a:path w="1111250" h="1224279">
                  <a:moveTo>
                    <a:pt x="1111084" y="99949"/>
                  </a:moveTo>
                  <a:lnTo>
                    <a:pt x="1105281" y="58293"/>
                  </a:lnTo>
                  <a:lnTo>
                    <a:pt x="1098677" y="42926"/>
                  </a:lnTo>
                  <a:lnTo>
                    <a:pt x="1098296" y="42037"/>
                  </a:lnTo>
                  <a:lnTo>
                    <a:pt x="1065911" y="6096"/>
                  </a:lnTo>
                  <a:lnTo>
                    <a:pt x="1057910" y="0"/>
                  </a:lnTo>
                  <a:lnTo>
                    <a:pt x="1050163" y="10033"/>
                  </a:lnTo>
                  <a:lnTo>
                    <a:pt x="1058164" y="16129"/>
                  </a:lnTo>
                  <a:lnTo>
                    <a:pt x="1066165" y="22860"/>
                  </a:lnTo>
                  <a:lnTo>
                    <a:pt x="1087755" y="49403"/>
                  </a:lnTo>
                  <a:lnTo>
                    <a:pt x="1087882" y="49657"/>
                  </a:lnTo>
                  <a:lnTo>
                    <a:pt x="1092708" y="60579"/>
                  </a:lnTo>
                  <a:lnTo>
                    <a:pt x="1092835" y="60833"/>
                  </a:lnTo>
                  <a:lnTo>
                    <a:pt x="1092962" y="61468"/>
                  </a:lnTo>
                  <a:lnTo>
                    <a:pt x="1096264" y="74422"/>
                  </a:lnTo>
                  <a:lnTo>
                    <a:pt x="1097534" y="82169"/>
                  </a:lnTo>
                  <a:lnTo>
                    <a:pt x="1098296" y="90424"/>
                  </a:lnTo>
                  <a:lnTo>
                    <a:pt x="1098397" y="99949"/>
                  </a:lnTo>
                  <a:lnTo>
                    <a:pt x="1097788" y="109728"/>
                  </a:lnTo>
                  <a:lnTo>
                    <a:pt x="1089660" y="156083"/>
                  </a:lnTo>
                  <a:lnTo>
                    <a:pt x="1078103" y="207264"/>
                  </a:lnTo>
                  <a:lnTo>
                    <a:pt x="1072896" y="232410"/>
                  </a:lnTo>
                  <a:lnTo>
                    <a:pt x="1067981" y="275717"/>
                  </a:lnTo>
                  <a:lnTo>
                    <a:pt x="1067955" y="277114"/>
                  </a:lnTo>
                  <a:lnTo>
                    <a:pt x="1068552" y="295275"/>
                  </a:lnTo>
                  <a:lnTo>
                    <a:pt x="1077341" y="347218"/>
                  </a:lnTo>
                  <a:lnTo>
                    <a:pt x="1097915" y="409194"/>
                  </a:lnTo>
                  <a:lnTo>
                    <a:pt x="1109853" y="404876"/>
                  </a:lnTo>
                  <a:lnTo>
                    <a:pt x="1098931" y="374777"/>
                  </a:lnTo>
                  <a:lnTo>
                    <a:pt x="1093978" y="359664"/>
                  </a:lnTo>
                  <a:lnTo>
                    <a:pt x="1083056" y="312420"/>
                  </a:lnTo>
                  <a:lnTo>
                    <a:pt x="1080643" y="277114"/>
                  </a:lnTo>
                  <a:lnTo>
                    <a:pt x="1080897" y="267843"/>
                  </a:lnTo>
                  <a:lnTo>
                    <a:pt x="1090422" y="210058"/>
                  </a:lnTo>
                  <a:lnTo>
                    <a:pt x="1096391" y="184277"/>
                  </a:lnTo>
                  <a:lnTo>
                    <a:pt x="1102106" y="158623"/>
                  </a:lnTo>
                  <a:lnTo>
                    <a:pt x="1104773" y="146177"/>
                  </a:lnTo>
                  <a:lnTo>
                    <a:pt x="1107186" y="133858"/>
                  </a:lnTo>
                  <a:lnTo>
                    <a:pt x="1109091" y="121920"/>
                  </a:lnTo>
                  <a:lnTo>
                    <a:pt x="1110361" y="110617"/>
                  </a:lnTo>
                  <a:lnTo>
                    <a:pt x="1111084" y="99949"/>
                  </a:lnTo>
                  <a:close/>
                </a:path>
              </a:pathLst>
            </a:custGeom>
            <a:solidFill>
              <a:srgbClr val="7E7E7E"/>
            </a:solidFill>
          </p:spPr>
          <p:txBody>
            <a:bodyPr wrap="square" lIns="0" tIns="0" rIns="0" bIns="0" rtlCol="0"/>
            <a:lstStyle/>
            <a:p>
              <a:endParaRPr/>
            </a:p>
          </p:txBody>
        </p:sp>
        <p:sp>
          <p:nvSpPr>
            <p:cNvPr id="87" name="object 87"/>
            <p:cNvSpPr/>
            <p:nvPr/>
          </p:nvSpPr>
          <p:spPr>
            <a:xfrm>
              <a:off x="2060448" y="3802379"/>
              <a:ext cx="1588135" cy="157480"/>
            </a:xfrm>
            <a:custGeom>
              <a:avLst/>
              <a:gdLst/>
              <a:ahLst/>
              <a:cxnLst/>
              <a:rect l="l" t="t" r="r" b="b"/>
              <a:pathLst>
                <a:path w="1588135" h="157479">
                  <a:moveTo>
                    <a:pt x="1588008" y="0"/>
                  </a:moveTo>
                  <a:lnTo>
                    <a:pt x="0" y="0"/>
                  </a:lnTo>
                  <a:lnTo>
                    <a:pt x="0" y="156972"/>
                  </a:lnTo>
                  <a:lnTo>
                    <a:pt x="1588008" y="156972"/>
                  </a:lnTo>
                  <a:lnTo>
                    <a:pt x="1588008" y="0"/>
                  </a:lnTo>
                  <a:close/>
                </a:path>
              </a:pathLst>
            </a:custGeom>
            <a:solidFill>
              <a:srgbClr val="FFFFFF"/>
            </a:solidFill>
          </p:spPr>
          <p:txBody>
            <a:bodyPr wrap="square" lIns="0" tIns="0" rIns="0" bIns="0" rtlCol="0"/>
            <a:lstStyle/>
            <a:p>
              <a:endParaRPr/>
            </a:p>
          </p:txBody>
        </p:sp>
      </p:grpSp>
      <p:sp>
        <p:nvSpPr>
          <p:cNvPr id="88" name="object 88"/>
          <p:cNvSpPr txBox="1"/>
          <p:nvPr/>
        </p:nvSpPr>
        <p:spPr>
          <a:xfrm>
            <a:off x="3799077" y="3755263"/>
            <a:ext cx="1159510" cy="197490"/>
          </a:xfrm>
          <a:prstGeom prst="rect">
            <a:avLst/>
          </a:prstGeom>
        </p:spPr>
        <p:txBody>
          <a:bodyPr vert="horz" wrap="square" lIns="0" tIns="12700" rIns="0" bIns="0" rtlCol="0">
            <a:spAutoFit/>
          </a:bodyPr>
          <a:lstStyle/>
          <a:p>
            <a:pPr marL="12700">
              <a:spcBef>
                <a:spcPts val="100"/>
              </a:spcBef>
            </a:pPr>
            <a:r>
              <a:rPr sz="1200" spc="-10" dirty="0">
                <a:solidFill>
                  <a:srgbClr val="A88216"/>
                </a:solidFill>
                <a:latin typeface="メイリオ"/>
                <a:cs typeface="メイリオ"/>
              </a:rPr>
              <a:t>✔</a:t>
            </a:r>
            <a:r>
              <a:rPr sz="1000" b="1" spc="-10" dirty="0">
                <a:solidFill>
                  <a:srgbClr val="A88216"/>
                </a:solidFill>
                <a:latin typeface="メイリオ"/>
                <a:cs typeface="メイリオ"/>
              </a:rPr>
              <a:t>経済圏のサイロ</a:t>
            </a:r>
            <a:r>
              <a:rPr sz="1000" b="1" spc="-50" dirty="0">
                <a:solidFill>
                  <a:srgbClr val="A88216"/>
                </a:solidFill>
                <a:latin typeface="メイリオ"/>
                <a:cs typeface="メイリオ"/>
              </a:rPr>
              <a:t>化</a:t>
            </a:r>
            <a:endParaRPr sz="1000">
              <a:latin typeface="メイリオ"/>
              <a:cs typeface="メイリオ"/>
            </a:endParaRPr>
          </a:p>
        </p:txBody>
      </p:sp>
      <p:sp>
        <p:nvSpPr>
          <p:cNvPr id="89" name="object 89"/>
          <p:cNvSpPr txBox="1"/>
          <p:nvPr/>
        </p:nvSpPr>
        <p:spPr>
          <a:xfrm>
            <a:off x="8033384" y="5423103"/>
            <a:ext cx="1286510" cy="197490"/>
          </a:xfrm>
          <a:prstGeom prst="rect">
            <a:avLst/>
          </a:prstGeom>
        </p:spPr>
        <p:txBody>
          <a:bodyPr vert="horz" wrap="square" lIns="0" tIns="12700" rIns="0" bIns="0" rtlCol="0">
            <a:spAutoFit/>
          </a:bodyPr>
          <a:lstStyle/>
          <a:p>
            <a:pPr marL="12700">
              <a:spcBef>
                <a:spcPts val="100"/>
              </a:spcBef>
            </a:pPr>
            <a:r>
              <a:rPr sz="1200" dirty="0">
                <a:solidFill>
                  <a:srgbClr val="C00000"/>
                </a:solidFill>
                <a:latin typeface="メイリオ"/>
                <a:cs typeface="メイリオ"/>
              </a:rPr>
              <a:t>✔</a:t>
            </a:r>
            <a:r>
              <a:rPr sz="1000" b="1" spc="-10" dirty="0">
                <a:solidFill>
                  <a:srgbClr val="C00000"/>
                </a:solidFill>
                <a:latin typeface="メイリオ"/>
                <a:cs typeface="メイリオ"/>
              </a:rPr>
              <a:t>安定・安全性は堅</a:t>
            </a:r>
            <a:r>
              <a:rPr sz="1000" b="1" spc="-50" dirty="0">
                <a:solidFill>
                  <a:srgbClr val="C00000"/>
                </a:solidFill>
                <a:latin typeface="メイリオ"/>
                <a:cs typeface="メイリオ"/>
              </a:rPr>
              <a:t>持</a:t>
            </a:r>
            <a:endParaRPr sz="1000">
              <a:latin typeface="メイリオ"/>
              <a:cs typeface="メイリオ"/>
            </a:endParaRPr>
          </a:p>
        </p:txBody>
      </p:sp>
      <p:sp>
        <p:nvSpPr>
          <p:cNvPr id="90" name="object 90"/>
          <p:cNvSpPr/>
          <p:nvPr/>
        </p:nvSpPr>
        <p:spPr>
          <a:xfrm>
            <a:off x="2953513" y="4556760"/>
            <a:ext cx="2592705" cy="1068705"/>
          </a:xfrm>
          <a:custGeom>
            <a:avLst/>
            <a:gdLst/>
            <a:ahLst/>
            <a:cxnLst/>
            <a:rect l="l" t="t" r="r" b="b"/>
            <a:pathLst>
              <a:path w="2592704" h="1068704">
                <a:moveTo>
                  <a:pt x="2490216" y="880872"/>
                </a:moveTo>
                <a:lnTo>
                  <a:pt x="422148" y="880872"/>
                </a:lnTo>
                <a:lnTo>
                  <a:pt x="422148" y="1068324"/>
                </a:lnTo>
                <a:lnTo>
                  <a:pt x="2490216" y="1068324"/>
                </a:lnTo>
                <a:lnTo>
                  <a:pt x="2490216" y="880872"/>
                </a:lnTo>
                <a:close/>
              </a:path>
              <a:path w="2592704" h="1068704">
                <a:moveTo>
                  <a:pt x="2592324" y="0"/>
                </a:moveTo>
                <a:lnTo>
                  <a:pt x="0" y="0"/>
                </a:lnTo>
                <a:lnTo>
                  <a:pt x="0" y="185928"/>
                </a:lnTo>
                <a:lnTo>
                  <a:pt x="2592324" y="185928"/>
                </a:lnTo>
                <a:lnTo>
                  <a:pt x="2592324" y="0"/>
                </a:lnTo>
                <a:close/>
              </a:path>
            </a:pathLst>
          </a:custGeom>
          <a:solidFill>
            <a:srgbClr val="FFFFFF"/>
          </a:solidFill>
        </p:spPr>
        <p:txBody>
          <a:bodyPr wrap="square" lIns="0" tIns="0" rIns="0" bIns="0" rtlCol="0"/>
          <a:lstStyle/>
          <a:p>
            <a:endParaRPr/>
          </a:p>
        </p:txBody>
      </p:sp>
      <p:sp>
        <p:nvSpPr>
          <p:cNvPr id="91" name="object 91"/>
          <p:cNvSpPr txBox="1"/>
          <p:nvPr/>
        </p:nvSpPr>
        <p:spPr>
          <a:xfrm>
            <a:off x="3577590" y="5405450"/>
            <a:ext cx="1665605" cy="197490"/>
          </a:xfrm>
          <a:prstGeom prst="rect">
            <a:avLst/>
          </a:prstGeom>
        </p:spPr>
        <p:txBody>
          <a:bodyPr vert="horz" wrap="square" lIns="0" tIns="12700" rIns="0" bIns="0" rtlCol="0">
            <a:spAutoFit/>
          </a:bodyPr>
          <a:lstStyle/>
          <a:p>
            <a:pPr marL="12700">
              <a:spcBef>
                <a:spcPts val="100"/>
              </a:spcBef>
            </a:pPr>
            <a:r>
              <a:rPr sz="1200" spc="-10" dirty="0">
                <a:solidFill>
                  <a:srgbClr val="A88216"/>
                </a:solidFill>
                <a:latin typeface="メイリオ"/>
                <a:cs typeface="メイリオ"/>
              </a:rPr>
              <a:t>✔</a:t>
            </a:r>
            <a:r>
              <a:rPr sz="1000" b="1" spc="-15" dirty="0">
                <a:solidFill>
                  <a:srgbClr val="A88216"/>
                </a:solidFill>
                <a:latin typeface="メイリオ"/>
                <a:cs typeface="メイリオ"/>
              </a:rPr>
              <a:t>安定・安全な決済インフ</a:t>
            </a:r>
            <a:r>
              <a:rPr sz="1000" b="1" spc="-50" dirty="0">
                <a:solidFill>
                  <a:srgbClr val="A88216"/>
                </a:solidFill>
                <a:latin typeface="メイリオ"/>
                <a:cs typeface="メイリオ"/>
              </a:rPr>
              <a:t>ラ</a:t>
            </a:r>
            <a:endParaRPr sz="1000">
              <a:latin typeface="メイリオ"/>
              <a:cs typeface="メイリオ"/>
            </a:endParaRPr>
          </a:p>
        </p:txBody>
      </p:sp>
      <p:grpSp>
        <p:nvGrpSpPr>
          <p:cNvPr id="92" name="object 92"/>
          <p:cNvGrpSpPr/>
          <p:nvPr/>
        </p:nvGrpSpPr>
        <p:grpSpPr>
          <a:xfrm>
            <a:off x="8253983" y="3804411"/>
            <a:ext cx="2346960" cy="1386840"/>
            <a:chOff x="6729983" y="3804411"/>
            <a:chExt cx="2346960" cy="1386840"/>
          </a:xfrm>
        </p:grpSpPr>
        <p:pic>
          <p:nvPicPr>
            <p:cNvPr id="93" name="object 93"/>
            <p:cNvPicPr/>
            <p:nvPr/>
          </p:nvPicPr>
          <p:blipFill>
            <a:blip r:embed="rId14" cstate="print"/>
            <a:stretch>
              <a:fillRect/>
            </a:stretch>
          </p:blipFill>
          <p:spPr>
            <a:xfrm>
              <a:off x="6729983" y="4997195"/>
              <a:ext cx="195072" cy="193548"/>
            </a:xfrm>
            <a:prstGeom prst="rect">
              <a:avLst/>
            </a:prstGeom>
          </p:spPr>
        </p:pic>
        <p:pic>
          <p:nvPicPr>
            <p:cNvPr id="94" name="object 94"/>
            <p:cNvPicPr/>
            <p:nvPr/>
          </p:nvPicPr>
          <p:blipFill>
            <a:blip r:embed="rId14" cstate="print"/>
            <a:stretch>
              <a:fillRect/>
            </a:stretch>
          </p:blipFill>
          <p:spPr>
            <a:xfrm>
              <a:off x="7531607" y="4997195"/>
              <a:ext cx="193548" cy="193548"/>
            </a:xfrm>
            <a:prstGeom prst="rect">
              <a:avLst/>
            </a:prstGeom>
          </p:spPr>
        </p:pic>
        <p:sp>
          <p:nvSpPr>
            <p:cNvPr id="95" name="object 95"/>
            <p:cNvSpPr/>
            <p:nvPr/>
          </p:nvSpPr>
          <p:spPr>
            <a:xfrm>
              <a:off x="7522819" y="3804411"/>
              <a:ext cx="373380" cy="229235"/>
            </a:xfrm>
            <a:custGeom>
              <a:avLst/>
              <a:gdLst/>
              <a:ahLst/>
              <a:cxnLst/>
              <a:rect l="l" t="t" r="r" b="b"/>
              <a:pathLst>
                <a:path w="373379" h="229235">
                  <a:moveTo>
                    <a:pt x="330987" y="161925"/>
                  </a:moveTo>
                  <a:lnTo>
                    <a:pt x="236372" y="147193"/>
                  </a:lnTo>
                  <a:lnTo>
                    <a:pt x="244817" y="173723"/>
                  </a:lnTo>
                  <a:lnTo>
                    <a:pt x="239928" y="175006"/>
                  </a:lnTo>
                  <a:lnTo>
                    <a:pt x="224180" y="176784"/>
                  </a:lnTo>
                  <a:lnTo>
                    <a:pt x="207797" y="177673"/>
                  </a:lnTo>
                  <a:lnTo>
                    <a:pt x="191033" y="178054"/>
                  </a:lnTo>
                  <a:lnTo>
                    <a:pt x="174396" y="177546"/>
                  </a:lnTo>
                  <a:lnTo>
                    <a:pt x="126136" y="171323"/>
                  </a:lnTo>
                  <a:lnTo>
                    <a:pt x="82448" y="158369"/>
                  </a:lnTo>
                  <a:lnTo>
                    <a:pt x="44221" y="135509"/>
                  </a:lnTo>
                  <a:lnTo>
                    <a:pt x="28346" y="104521"/>
                  </a:lnTo>
                  <a:lnTo>
                    <a:pt x="28854" y="100965"/>
                  </a:lnTo>
                  <a:lnTo>
                    <a:pt x="29743" y="97536"/>
                  </a:lnTo>
                  <a:lnTo>
                    <a:pt x="1930" y="91186"/>
                  </a:lnTo>
                  <a:lnTo>
                    <a:pt x="406" y="98552"/>
                  </a:lnTo>
                  <a:lnTo>
                    <a:pt x="0" y="104521"/>
                  </a:lnTo>
                  <a:lnTo>
                    <a:pt x="0" y="108204"/>
                  </a:lnTo>
                  <a:lnTo>
                    <a:pt x="15138" y="146177"/>
                  </a:lnTo>
                  <a:lnTo>
                    <a:pt x="46761" y="172593"/>
                  </a:lnTo>
                  <a:lnTo>
                    <a:pt x="88036" y="190881"/>
                  </a:lnTo>
                  <a:lnTo>
                    <a:pt x="138328" y="202565"/>
                  </a:lnTo>
                  <a:lnTo>
                    <a:pt x="191541" y="206502"/>
                  </a:lnTo>
                  <a:lnTo>
                    <a:pt x="209448" y="206248"/>
                  </a:lnTo>
                  <a:lnTo>
                    <a:pt x="227228" y="205105"/>
                  </a:lnTo>
                  <a:lnTo>
                    <a:pt x="244119" y="203327"/>
                  </a:lnTo>
                  <a:lnTo>
                    <a:pt x="246151" y="202946"/>
                  </a:lnTo>
                  <a:lnTo>
                    <a:pt x="253517" y="200990"/>
                  </a:lnTo>
                  <a:lnTo>
                    <a:pt x="262407" y="228854"/>
                  </a:lnTo>
                  <a:lnTo>
                    <a:pt x="322783" y="169926"/>
                  </a:lnTo>
                  <a:lnTo>
                    <a:pt x="330987" y="161925"/>
                  </a:lnTo>
                  <a:close/>
                </a:path>
                <a:path w="373379" h="229235">
                  <a:moveTo>
                    <a:pt x="372516" y="107353"/>
                  </a:moveTo>
                  <a:lnTo>
                    <a:pt x="372376" y="105791"/>
                  </a:lnTo>
                  <a:lnTo>
                    <a:pt x="372135" y="103124"/>
                  </a:lnTo>
                  <a:lnTo>
                    <a:pt x="371881" y="101219"/>
                  </a:lnTo>
                  <a:lnTo>
                    <a:pt x="371551" y="100457"/>
                  </a:lnTo>
                  <a:lnTo>
                    <a:pt x="371500" y="100330"/>
                  </a:lnTo>
                  <a:lnTo>
                    <a:pt x="370382" y="96520"/>
                  </a:lnTo>
                  <a:lnTo>
                    <a:pt x="369785" y="94488"/>
                  </a:lnTo>
                  <a:lnTo>
                    <a:pt x="369087" y="92075"/>
                  </a:lnTo>
                  <a:lnTo>
                    <a:pt x="362991" y="79883"/>
                  </a:lnTo>
                  <a:lnTo>
                    <a:pt x="356133" y="70485"/>
                  </a:lnTo>
                  <a:lnTo>
                    <a:pt x="347751" y="61849"/>
                  </a:lnTo>
                  <a:lnTo>
                    <a:pt x="337972" y="53848"/>
                  </a:lnTo>
                  <a:lnTo>
                    <a:pt x="326796" y="46355"/>
                  </a:lnTo>
                  <a:lnTo>
                    <a:pt x="315747" y="40386"/>
                  </a:lnTo>
                  <a:lnTo>
                    <a:pt x="314350" y="39624"/>
                  </a:lnTo>
                  <a:lnTo>
                    <a:pt x="269519" y="23241"/>
                  </a:lnTo>
                  <a:lnTo>
                    <a:pt x="216052" y="13716"/>
                  </a:lnTo>
                  <a:lnTo>
                    <a:pt x="179476" y="11938"/>
                  </a:lnTo>
                  <a:lnTo>
                    <a:pt x="161442" y="12319"/>
                  </a:lnTo>
                  <a:lnTo>
                    <a:pt x="143535" y="13462"/>
                  </a:lnTo>
                  <a:lnTo>
                    <a:pt x="126136" y="15621"/>
                  </a:lnTo>
                  <a:lnTo>
                    <a:pt x="108991" y="18415"/>
                  </a:lnTo>
                  <a:lnTo>
                    <a:pt x="93370" y="21844"/>
                  </a:lnTo>
                  <a:lnTo>
                    <a:pt x="92481" y="21971"/>
                  </a:lnTo>
                  <a:lnTo>
                    <a:pt x="82816" y="26212"/>
                  </a:lnTo>
                  <a:lnTo>
                    <a:pt x="68732" y="0"/>
                  </a:lnTo>
                  <a:lnTo>
                    <a:pt x="13487" y="78359"/>
                  </a:lnTo>
                  <a:lnTo>
                    <a:pt x="109372" y="75565"/>
                  </a:lnTo>
                  <a:lnTo>
                    <a:pt x="99733" y="57658"/>
                  </a:lnTo>
                  <a:lnTo>
                    <a:pt x="96380" y="51422"/>
                  </a:lnTo>
                  <a:lnTo>
                    <a:pt x="146837" y="41910"/>
                  </a:lnTo>
                  <a:lnTo>
                    <a:pt x="180111" y="40386"/>
                  </a:lnTo>
                  <a:lnTo>
                    <a:pt x="197002" y="40894"/>
                  </a:lnTo>
                  <a:lnTo>
                    <a:pt x="247167" y="47244"/>
                  </a:lnTo>
                  <a:lnTo>
                    <a:pt x="290728" y="60198"/>
                  </a:lnTo>
                  <a:lnTo>
                    <a:pt x="329590" y="83820"/>
                  </a:lnTo>
                  <a:lnTo>
                    <a:pt x="343827" y="107353"/>
                  </a:lnTo>
                  <a:lnTo>
                    <a:pt x="343966" y="107353"/>
                  </a:lnTo>
                  <a:lnTo>
                    <a:pt x="372516" y="107353"/>
                  </a:lnTo>
                  <a:close/>
                </a:path>
                <a:path w="373379" h="229235">
                  <a:moveTo>
                    <a:pt x="372897" y="114173"/>
                  </a:moveTo>
                  <a:lnTo>
                    <a:pt x="344449" y="114173"/>
                  </a:lnTo>
                  <a:lnTo>
                    <a:pt x="344093" y="114173"/>
                  </a:lnTo>
                  <a:lnTo>
                    <a:pt x="343611" y="118148"/>
                  </a:lnTo>
                  <a:lnTo>
                    <a:pt x="341718" y="124079"/>
                  </a:lnTo>
                  <a:lnTo>
                    <a:pt x="338620" y="129755"/>
                  </a:lnTo>
                  <a:lnTo>
                    <a:pt x="332638" y="137541"/>
                  </a:lnTo>
                  <a:lnTo>
                    <a:pt x="329844" y="140335"/>
                  </a:lnTo>
                  <a:lnTo>
                    <a:pt x="350672" y="160020"/>
                  </a:lnTo>
                  <a:lnTo>
                    <a:pt x="355244" y="154940"/>
                  </a:lnTo>
                  <a:lnTo>
                    <a:pt x="361721" y="146685"/>
                  </a:lnTo>
                  <a:lnTo>
                    <a:pt x="362102" y="146050"/>
                  </a:lnTo>
                  <a:lnTo>
                    <a:pt x="362483" y="145542"/>
                  </a:lnTo>
                  <a:lnTo>
                    <a:pt x="362864" y="144780"/>
                  </a:lnTo>
                  <a:lnTo>
                    <a:pt x="367436" y="136398"/>
                  </a:lnTo>
                  <a:lnTo>
                    <a:pt x="367944" y="135636"/>
                  </a:lnTo>
                  <a:lnTo>
                    <a:pt x="369417" y="131191"/>
                  </a:lnTo>
                  <a:lnTo>
                    <a:pt x="370052" y="129286"/>
                  </a:lnTo>
                  <a:lnTo>
                    <a:pt x="371246" y="125730"/>
                  </a:lnTo>
                  <a:lnTo>
                    <a:pt x="371398" y="125095"/>
                  </a:lnTo>
                  <a:lnTo>
                    <a:pt x="371754" y="123825"/>
                  </a:lnTo>
                  <a:lnTo>
                    <a:pt x="371868" y="122809"/>
                  </a:lnTo>
                  <a:lnTo>
                    <a:pt x="372262" y="119634"/>
                  </a:lnTo>
                  <a:lnTo>
                    <a:pt x="372618" y="116713"/>
                  </a:lnTo>
                  <a:lnTo>
                    <a:pt x="372897" y="114427"/>
                  </a:lnTo>
                  <a:lnTo>
                    <a:pt x="372897" y="114173"/>
                  </a:lnTo>
                  <a:close/>
                </a:path>
                <a:path w="373379" h="229235">
                  <a:moveTo>
                    <a:pt x="372897" y="112509"/>
                  </a:moveTo>
                  <a:lnTo>
                    <a:pt x="372872" y="111252"/>
                  </a:lnTo>
                  <a:lnTo>
                    <a:pt x="372630" y="108585"/>
                  </a:lnTo>
                  <a:lnTo>
                    <a:pt x="344195" y="108585"/>
                  </a:lnTo>
                  <a:lnTo>
                    <a:pt x="343941" y="108585"/>
                  </a:lnTo>
                  <a:lnTo>
                    <a:pt x="344297" y="112509"/>
                  </a:lnTo>
                  <a:lnTo>
                    <a:pt x="344449" y="112509"/>
                  </a:lnTo>
                  <a:lnTo>
                    <a:pt x="372897" y="112509"/>
                  </a:lnTo>
                  <a:close/>
                </a:path>
              </a:pathLst>
            </a:custGeom>
            <a:solidFill>
              <a:srgbClr val="A6A6A6"/>
            </a:solidFill>
          </p:spPr>
          <p:txBody>
            <a:bodyPr wrap="square" lIns="0" tIns="0" rIns="0" bIns="0" rtlCol="0"/>
            <a:lstStyle/>
            <a:p>
              <a:endParaRPr/>
            </a:p>
          </p:txBody>
        </p:sp>
        <p:sp>
          <p:nvSpPr>
            <p:cNvPr id="96" name="object 96"/>
            <p:cNvSpPr/>
            <p:nvPr/>
          </p:nvSpPr>
          <p:spPr>
            <a:xfrm>
              <a:off x="8171687" y="4116323"/>
              <a:ext cx="905510" cy="280670"/>
            </a:xfrm>
            <a:custGeom>
              <a:avLst/>
              <a:gdLst/>
              <a:ahLst/>
              <a:cxnLst/>
              <a:rect l="l" t="t" r="r" b="b"/>
              <a:pathLst>
                <a:path w="905509" h="280670">
                  <a:moveTo>
                    <a:pt x="905255" y="0"/>
                  </a:moveTo>
                  <a:lnTo>
                    <a:pt x="0" y="0"/>
                  </a:lnTo>
                  <a:lnTo>
                    <a:pt x="0" y="280415"/>
                  </a:lnTo>
                  <a:lnTo>
                    <a:pt x="905255" y="280415"/>
                  </a:lnTo>
                  <a:lnTo>
                    <a:pt x="905255" y="0"/>
                  </a:lnTo>
                  <a:close/>
                </a:path>
              </a:pathLst>
            </a:custGeom>
            <a:solidFill>
              <a:srgbClr val="FFFFFF"/>
            </a:solidFill>
          </p:spPr>
          <p:txBody>
            <a:bodyPr wrap="square" lIns="0" tIns="0" rIns="0" bIns="0" rtlCol="0"/>
            <a:lstStyle/>
            <a:p>
              <a:endParaRPr/>
            </a:p>
          </p:txBody>
        </p:sp>
      </p:grpSp>
      <p:sp>
        <p:nvSpPr>
          <p:cNvPr id="97" name="object 97"/>
          <p:cNvSpPr txBox="1"/>
          <p:nvPr/>
        </p:nvSpPr>
        <p:spPr>
          <a:xfrm>
            <a:off x="4362704" y="5034534"/>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銀行</a:t>
            </a:r>
            <a:endParaRPr sz="900">
              <a:latin typeface="メイリオ"/>
              <a:cs typeface="メイリオ"/>
            </a:endParaRPr>
          </a:p>
        </p:txBody>
      </p:sp>
      <p:sp>
        <p:nvSpPr>
          <p:cNvPr id="98" name="object 98"/>
          <p:cNvSpPr txBox="1"/>
          <p:nvPr/>
        </p:nvSpPr>
        <p:spPr>
          <a:xfrm>
            <a:off x="8654288" y="5034534"/>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銀行</a:t>
            </a:r>
            <a:endParaRPr sz="900">
              <a:latin typeface="メイリオ"/>
              <a:cs typeface="メイリオ"/>
            </a:endParaRPr>
          </a:p>
        </p:txBody>
      </p:sp>
      <p:sp>
        <p:nvSpPr>
          <p:cNvPr id="99" name="object 99"/>
          <p:cNvSpPr txBox="1"/>
          <p:nvPr/>
        </p:nvSpPr>
        <p:spPr>
          <a:xfrm>
            <a:off x="9776207" y="4107561"/>
            <a:ext cx="741045" cy="259045"/>
          </a:xfrm>
          <a:prstGeom prst="rect">
            <a:avLst/>
          </a:prstGeom>
        </p:spPr>
        <p:txBody>
          <a:bodyPr vert="horz" wrap="square" lIns="0" tIns="12700" rIns="0" bIns="0" rtlCol="0">
            <a:spAutoFit/>
          </a:bodyPr>
          <a:lstStyle/>
          <a:p>
            <a:pPr marL="12700" marR="5080">
              <a:spcBef>
                <a:spcPts val="100"/>
              </a:spcBef>
            </a:pPr>
            <a:r>
              <a:rPr sz="800" b="1" spc="-10" dirty="0">
                <a:solidFill>
                  <a:srgbClr val="C00000"/>
                </a:solidFill>
                <a:latin typeface="メイリオ"/>
                <a:cs typeface="メイリオ"/>
              </a:rPr>
              <a:t>リードタイム↘</a:t>
            </a:r>
            <a:r>
              <a:rPr sz="800" b="1" spc="-15" dirty="0">
                <a:solidFill>
                  <a:srgbClr val="C00000"/>
                </a:solidFill>
                <a:latin typeface="メイリオ"/>
                <a:cs typeface="メイリオ"/>
              </a:rPr>
              <a:t>効率性↗</a:t>
            </a:r>
            <a:endParaRPr sz="800">
              <a:latin typeface="メイリオ"/>
              <a:cs typeface="メイリオ"/>
            </a:endParaRPr>
          </a:p>
        </p:txBody>
      </p:sp>
      <p:grpSp>
        <p:nvGrpSpPr>
          <p:cNvPr id="100" name="object 100"/>
          <p:cNvGrpSpPr/>
          <p:nvPr/>
        </p:nvGrpSpPr>
        <p:grpSpPr>
          <a:xfrm>
            <a:off x="2744597" y="5748401"/>
            <a:ext cx="4265930" cy="364490"/>
            <a:chOff x="1220597" y="5748401"/>
            <a:chExt cx="4265930" cy="364490"/>
          </a:xfrm>
        </p:grpSpPr>
        <p:pic>
          <p:nvPicPr>
            <p:cNvPr id="101" name="object 101"/>
            <p:cNvPicPr/>
            <p:nvPr/>
          </p:nvPicPr>
          <p:blipFill>
            <a:blip r:embed="rId20" cstate="print"/>
            <a:stretch>
              <a:fillRect/>
            </a:stretch>
          </p:blipFill>
          <p:spPr>
            <a:xfrm>
              <a:off x="1223772" y="5751576"/>
              <a:ext cx="4262628" cy="358140"/>
            </a:xfrm>
            <a:prstGeom prst="rect">
              <a:avLst/>
            </a:prstGeom>
          </p:spPr>
        </p:pic>
        <p:sp>
          <p:nvSpPr>
            <p:cNvPr id="102" name="object 102"/>
            <p:cNvSpPr/>
            <p:nvPr/>
          </p:nvSpPr>
          <p:spPr>
            <a:xfrm>
              <a:off x="1223772" y="5751576"/>
              <a:ext cx="2710180" cy="358140"/>
            </a:xfrm>
            <a:custGeom>
              <a:avLst/>
              <a:gdLst/>
              <a:ahLst/>
              <a:cxnLst/>
              <a:rect l="l" t="t" r="r" b="b"/>
              <a:pathLst>
                <a:path w="2710179" h="358139">
                  <a:moveTo>
                    <a:pt x="0" y="358140"/>
                  </a:moveTo>
                  <a:lnTo>
                    <a:pt x="2709672" y="358140"/>
                  </a:lnTo>
                  <a:lnTo>
                    <a:pt x="2709672" y="0"/>
                  </a:lnTo>
                  <a:lnTo>
                    <a:pt x="0" y="0"/>
                  </a:lnTo>
                  <a:lnTo>
                    <a:pt x="0" y="358140"/>
                  </a:lnTo>
                  <a:close/>
                </a:path>
              </a:pathLst>
            </a:custGeom>
            <a:ln w="6350">
              <a:solidFill>
                <a:srgbClr val="BEBEBE"/>
              </a:solidFill>
            </a:ln>
          </p:spPr>
          <p:txBody>
            <a:bodyPr wrap="square" lIns="0" tIns="0" rIns="0" bIns="0" rtlCol="0"/>
            <a:lstStyle/>
            <a:p>
              <a:endParaRPr/>
            </a:p>
          </p:txBody>
        </p:sp>
      </p:grpSp>
      <p:sp>
        <p:nvSpPr>
          <p:cNvPr id="103" name="object 103"/>
          <p:cNvSpPr txBox="1"/>
          <p:nvPr/>
        </p:nvSpPr>
        <p:spPr>
          <a:xfrm>
            <a:off x="2792577" y="5820563"/>
            <a:ext cx="645160" cy="166071"/>
          </a:xfrm>
          <a:prstGeom prst="rect">
            <a:avLst/>
          </a:prstGeom>
        </p:spPr>
        <p:txBody>
          <a:bodyPr vert="horz" wrap="square" lIns="0" tIns="12065" rIns="0" bIns="0" rtlCol="0">
            <a:spAutoFit/>
          </a:bodyPr>
          <a:lstStyle/>
          <a:p>
            <a:pPr>
              <a:spcBef>
                <a:spcPts val="95"/>
              </a:spcBef>
            </a:pPr>
            <a:r>
              <a:rPr sz="1000" b="1" spc="-10" dirty="0">
                <a:latin typeface="メイリオ"/>
                <a:cs typeface="メイリオ"/>
              </a:rPr>
              <a:t>通貨発行</a:t>
            </a:r>
            <a:r>
              <a:rPr sz="1000" b="1" spc="-50" dirty="0">
                <a:latin typeface="メイリオ"/>
                <a:cs typeface="メイリオ"/>
              </a:rPr>
              <a:t>層</a:t>
            </a:r>
            <a:endParaRPr sz="1000">
              <a:latin typeface="メイリオ"/>
              <a:cs typeface="メイリオ"/>
            </a:endParaRPr>
          </a:p>
        </p:txBody>
      </p:sp>
      <p:pic>
        <p:nvPicPr>
          <p:cNvPr id="104" name="object 104"/>
          <p:cNvPicPr/>
          <p:nvPr/>
        </p:nvPicPr>
        <p:blipFill>
          <a:blip r:embed="rId21" cstate="print"/>
          <a:stretch>
            <a:fillRect/>
          </a:stretch>
        </p:blipFill>
        <p:spPr>
          <a:xfrm>
            <a:off x="1930908" y="5548884"/>
            <a:ext cx="681228" cy="731520"/>
          </a:xfrm>
          <a:prstGeom prst="rect">
            <a:avLst/>
          </a:prstGeom>
        </p:spPr>
      </p:pic>
      <p:sp>
        <p:nvSpPr>
          <p:cNvPr id="105" name="object 105"/>
          <p:cNvSpPr txBox="1"/>
          <p:nvPr/>
        </p:nvSpPr>
        <p:spPr>
          <a:xfrm>
            <a:off x="1812443" y="5758078"/>
            <a:ext cx="909319" cy="585470"/>
          </a:xfrm>
          <a:prstGeom prst="rect">
            <a:avLst/>
          </a:prstGeom>
        </p:spPr>
        <p:txBody>
          <a:bodyPr vert="horz" wrap="square" lIns="0" tIns="12700" rIns="0" bIns="0" rtlCol="0">
            <a:spAutoFit/>
          </a:bodyPr>
          <a:lstStyle/>
          <a:p>
            <a:pPr marL="10160" algn="ctr">
              <a:spcBef>
                <a:spcPts val="100"/>
              </a:spcBef>
            </a:pPr>
            <a:r>
              <a:rPr sz="1100" b="1" i="1" dirty="0">
                <a:latin typeface="メイリオ"/>
                <a:cs typeface="メイリオ"/>
              </a:rPr>
              <a:t>Layer</a:t>
            </a:r>
            <a:r>
              <a:rPr sz="1100" b="1" i="1" spc="-50" dirty="0">
                <a:latin typeface="メイリオ"/>
                <a:cs typeface="メイリオ"/>
              </a:rPr>
              <a:t> 0</a:t>
            </a:r>
            <a:endParaRPr sz="1100">
              <a:latin typeface="メイリオ"/>
              <a:cs typeface="メイリオ"/>
            </a:endParaRPr>
          </a:p>
          <a:p>
            <a:pPr marL="12700" marR="5080" algn="ctr">
              <a:spcBef>
                <a:spcPts val="565"/>
              </a:spcBef>
            </a:pPr>
            <a:r>
              <a:rPr sz="700" spc="25" dirty="0">
                <a:latin typeface="メイリオ"/>
                <a:cs typeface="メイリオ"/>
              </a:rPr>
              <a:t>価値の尺度・保存手段・決済手段である</a:t>
            </a:r>
            <a:r>
              <a:rPr sz="700" spc="-360" dirty="0">
                <a:latin typeface="メイリオ"/>
                <a:cs typeface="メイリオ"/>
              </a:rPr>
              <a:t>通</a:t>
            </a:r>
            <a:r>
              <a:rPr sz="700" spc="-10" dirty="0">
                <a:latin typeface="メイリオ"/>
                <a:cs typeface="メイリオ"/>
              </a:rPr>
              <a:t>貨を発行する層</a:t>
            </a:r>
            <a:endParaRPr sz="700">
              <a:latin typeface="メイリオ"/>
              <a:cs typeface="メイリオ"/>
            </a:endParaRPr>
          </a:p>
        </p:txBody>
      </p:sp>
      <p:grpSp>
        <p:nvGrpSpPr>
          <p:cNvPr id="106" name="object 106"/>
          <p:cNvGrpSpPr/>
          <p:nvPr/>
        </p:nvGrpSpPr>
        <p:grpSpPr>
          <a:xfrm>
            <a:off x="4241292" y="5747003"/>
            <a:ext cx="5477510" cy="358140"/>
            <a:chOff x="2717292" y="5747003"/>
            <a:chExt cx="5477510" cy="358140"/>
          </a:xfrm>
        </p:grpSpPr>
        <p:pic>
          <p:nvPicPr>
            <p:cNvPr id="107" name="object 107"/>
            <p:cNvPicPr/>
            <p:nvPr/>
          </p:nvPicPr>
          <p:blipFill>
            <a:blip r:embed="rId22" cstate="print"/>
            <a:stretch>
              <a:fillRect/>
            </a:stretch>
          </p:blipFill>
          <p:spPr>
            <a:xfrm>
              <a:off x="2915412" y="5861303"/>
              <a:ext cx="196595" cy="147828"/>
            </a:xfrm>
            <a:prstGeom prst="rect">
              <a:avLst/>
            </a:prstGeom>
          </p:spPr>
        </p:pic>
        <p:pic>
          <p:nvPicPr>
            <p:cNvPr id="108" name="object 108"/>
            <p:cNvPicPr/>
            <p:nvPr/>
          </p:nvPicPr>
          <p:blipFill>
            <a:blip r:embed="rId14" cstate="print"/>
            <a:stretch>
              <a:fillRect/>
            </a:stretch>
          </p:blipFill>
          <p:spPr>
            <a:xfrm>
              <a:off x="2717292" y="5824727"/>
              <a:ext cx="195071" cy="195072"/>
            </a:xfrm>
            <a:prstGeom prst="rect">
              <a:avLst/>
            </a:prstGeom>
          </p:spPr>
        </p:pic>
        <p:pic>
          <p:nvPicPr>
            <p:cNvPr id="109" name="object 109"/>
            <p:cNvPicPr/>
            <p:nvPr/>
          </p:nvPicPr>
          <p:blipFill>
            <a:blip r:embed="rId23" cstate="print"/>
            <a:stretch>
              <a:fillRect/>
            </a:stretch>
          </p:blipFill>
          <p:spPr>
            <a:xfrm>
              <a:off x="5486400" y="5747003"/>
              <a:ext cx="2708148" cy="358140"/>
            </a:xfrm>
            <a:prstGeom prst="rect">
              <a:avLst/>
            </a:prstGeom>
          </p:spPr>
        </p:pic>
        <p:pic>
          <p:nvPicPr>
            <p:cNvPr id="110" name="object 110"/>
            <p:cNvPicPr/>
            <p:nvPr/>
          </p:nvPicPr>
          <p:blipFill>
            <a:blip r:embed="rId22" cstate="print"/>
            <a:stretch>
              <a:fillRect/>
            </a:stretch>
          </p:blipFill>
          <p:spPr>
            <a:xfrm>
              <a:off x="7260336" y="5861303"/>
              <a:ext cx="198120" cy="147828"/>
            </a:xfrm>
            <a:prstGeom prst="rect">
              <a:avLst/>
            </a:prstGeom>
          </p:spPr>
        </p:pic>
        <p:pic>
          <p:nvPicPr>
            <p:cNvPr id="111" name="object 111"/>
            <p:cNvPicPr/>
            <p:nvPr/>
          </p:nvPicPr>
          <p:blipFill>
            <a:blip r:embed="rId14" cstate="print"/>
            <a:stretch>
              <a:fillRect/>
            </a:stretch>
          </p:blipFill>
          <p:spPr>
            <a:xfrm>
              <a:off x="7063739" y="5824727"/>
              <a:ext cx="193548" cy="195072"/>
            </a:xfrm>
            <a:prstGeom prst="rect">
              <a:avLst/>
            </a:prstGeom>
          </p:spPr>
        </p:pic>
      </p:grpSp>
      <p:sp>
        <p:nvSpPr>
          <p:cNvPr id="112" name="object 112"/>
          <p:cNvSpPr txBox="1"/>
          <p:nvPr/>
        </p:nvSpPr>
        <p:spPr>
          <a:xfrm>
            <a:off x="5495291" y="3662299"/>
            <a:ext cx="1351915" cy="365125"/>
          </a:xfrm>
          <a:prstGeom prst="rect">
            <a:avLst/>
          </a:prstGeom>
        </p:spPr>
        <p:txBody>
          <a:bodyPr vert="horz" wrap="square" lIns="0" tIns="8255" rIns="0" bIns="0" rtlCol="0">
            <a:spAutoFit/>
          </a:bodyPr>
          <a:lstStyle/>
          <a:p>
            <a:pPr marL="105410" marR="5080" indent="-93345">
              <a:lnSpc>
                <a:spcPct val="102200"/>
              </a:lnSpc>
              <a:spcBef>
                <a:spcPts val="65"/>
              </a:spcBef>
            </a:pPr>
            <a:r>
              <a:rPr sz="1200" spc="-10" dirty="0">
                <a:latin typeface="メイリオ"/>
                <a:cs typeface="メイリオ"/>
              </a:rPr>
              <a:t>✔</a:t>
            </a:r>
            <a:r>
              <a:rPr sz="1000" b="1" spc="-10" dirty="0">
                <a:latin typeface="メイリオ"/>
                <a:cs typeface="メイリオ"/>
              </a:rPr>
              <a:t>DX加速・経済圏間</a:t>
            </a:r>
            <a:r>
              <a:rPr sz="1000" b="1" spc="-50" dirty="0">
                <a:latin typeface="メイリオ"/>
                <a:cs typeface="メイリオ"/>
              </a:rPr>
              <a:t>の</a:t>
            </a:r>
            <a:r>
              <a:rPr sz="1000" b="1" spc="-10" dirty="0">
                <a:latin typeface="メイリオ"/>
                <a:cs typeface="メイリオ"/>
              </a:rPr>
              <a:t>シームレス化の要</a:t>
            </a:r>
            <a:r>
              <a:rPr sz="1000" b="1" spc="-50" dirty="0">
                <a:latin typeface="メイリオ"/>
                <a:cs typeface="メイリオ"/>
              </a:rPr>
              <a:t>請</a:t>
            </a:r>
            <a:endParaRPr sz="1000">
              <a:latin typeface="メイリオ"/>
              <a:cs typeface="メイリオ"/>
            </a:endParaRPr>
          </a:p>
        </p:txBody>
      </p:sp>
      <p:sp>
        <p:nvSpPr>
          <p:cNvPr id="113" name="object 113"/>
          <p:cNvSpPr txBox="1"/>
          <p:nvPr/>
        </p:nvSpPr>
        <p:spPr>
          <a:xfrm>
            <a:off x="3006217" y="4523994"/>
            <a:ext cx="4100829" cy="197490"/>
          </a:xfrm>
          <a:prstGeom prst="rect">
            <a:avLst/>
          </a:prstGeom>
        </p:spPr>
        <p:txBody>
          <a:bodyPr vert="horz" wrap="square" lIns="0" tIns="12700" rIns="0" bIns="0" rtlCol="0">
            <a:spAutoFit/>
          </a:bodyPr>
          <a:lstStyle/>
          <a:p>
            <a:pPr marL="38100">
              <a:spcBef>
                <a:spcPts val="100"/>
              </a:spcBef>
            </a:pPr>
            <a:r>
              <a:rPr sz="1200" spc="-10" dirty="0">
                <a:solidFill>
                  <a:srgbClr val="A88216"/>
                </a:solidFill>
                <a:latin typeface="メイリオ"/>
                <a:cs typeface="メイリオ"/>
              </a:rPr>
              <a:t>✔</a:t>
            </a:r>
            <a:r>
              <a:rPr sz="1000" b="1" spc="-10" dirty="0">
                <a:solidFill>
                  <a:srgbClr val="A88216"/>
                </a:solidFill>
                <a:latin typeface="メイリオ"/>
                <a:cs typeface="メイリオ"/>
              </a:rPr>
              <a:t>多層化による非効率の中で利便</a:t>
            </a:r>
            <a:r>
              <a:rPr sz="1000" b="1" dirty="0">
                <a:solidFill>
                  <a:srgbClr val="A88216"/>
                </a:solidFill>
                <a:latin typeface="メイリオ"/>
                <a:cs typeface="メイリオ"/>
              </a:rPr>
              <a:t>性</a:t>
            </a:r>
            <a:r>
              <a:rPr sz="1000" b="1" spc="-10" dirty="0">
                <a:solidFill>
                  <a:srgbClr val="A88216"/>
                </a:solidFill>
                <a:latin typeface="メイリオ"/>
                <a:cs typeface="メイリオ"/>
              </a:rPr>
              <a:t>を実</a:t>
            </a:r>
            <a:r>
              <a:rPr sz="1000" b="1" dirty="0">
                <a:solidFill>
                  <a:srgbClr val="A88216"/>
                </a:solidFill>
                <a:latin typeface="メイリオ"/>
                <a:cs typeface="メイリオ"/>
              </a:rPr>
              <a:t>現</a:t>
            </a:r>
            <a:r>
              <a:rPr sz="1000" b="1" spc="75" dirty="0">
                <a:solidFill>
                  <a:srgbClr val="A88216"/>
                </a:solidFill>
                <a:latin typeface="メイリオ"/>
                <a:cs typeface="メイリオ"/>
              </a:rPr>
              <a:t> </a:t>
            </a:r>
            <a:r>
              <a:rPr spc="-15" baseline="30092" dirty="0">
                <a:latin typeface="メイリオ"/>
                <a:cs typeface="メイリオ"/>
              </a:rPr>
              <a:t>✔</a:t>
            </a:r>
            <a:r>
              <a:rPr sz="1500" b="1" spc="-15" baseline="36111" dirty="0">
                <a:latin typeface="メイリオ"/>
                <a:cs typeface="メイリオ"/>
              </a:rPr>
              <a:t>ビジネス-決済の直接接</a:t>
            </a:r>
            <a:r>
              <a:rPr sz="1500" b="1" spc="-75" baseline="36111" dirty="0">
                <a:latin typeface="メイリオ"/>
                <a:cs typeface="メイリオ"/>
              </a:rPr>
              <a:t>続</a:t>
            </a:r>
            <a:endParaRPr sz="1500" baseline="36111">
              <a:latin typeface="メイリオ"/>
              <a:cs typeface="メイリオ"/>
            </a:endParaRPr>
          </a:p>
        </p:txBody>
      </p:sp>
      <p:sp>
        <p:nvSpPr>
          <p:cNvPr id="114" name="object 114"/>
          <p:cNvSpPr txBox="1"/>
          <p:nvPr/>
        </p:nvSpPr>
        <p:spPr>
          <a:xfrm>
            <a:off x="5763514" y="4631564"/>
            <a:ext cx="1037590"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のニーズの高ま</a:t>
            </a:r>
            <a:r>
              <a:rPr sz="1000" b="1" spc="-50" dirty="0">
                <a:latin typeface="メイリオ"/>
                <a:cs typeface="メイリオ"/>
              </a:rPr>
              <a:t>り</a:t>
            </a:r>
            <a:endParaRPr sz="1000">
              <a:latin typeface="メイリオ"/>
              <a:cs typeface="メイリオ"/>
            </a:endParaRPr>
          </a:p>
        </p:txBody>
      </p:sp>
      <p:sp>
        <p:nvSpPr>
          <p:cNvPr id="115" name="object 115"/>
          <p:cNvSpPr txBox="1"/>
          <p:nvPr/>
        </p:nvSpPr>
        <p:spPr>
          <a:xfrm>
            <a:off x="5477002" y="5408752"/>
            <a:ext cx="1539240" cy="197490"/>
          </a:xfrm>
          <a:prstGeom prst="rect">
            <a:avLst/>
          </a:prstGeom>
        </p:spPr>
        <p:txBody>
          <a:bodyPr vert="horz" wrap="square" lIns="0" tIns="12700" rIns="0" bIns="0" rtlCol="0">
            <a:spAutoFit/>
          </a:bodyPr>
          <a:lstStyle/>
          <a:p>
            <a:pPr marL="12700">
              <a:spcBef>
                <a:spcPts val="100"/>
              </a:spcBef>
            </a:pPr>
            <a:r>
              <a:rPr sz="1200" spc="-10" dirty="0">
                <a:latin typeface="メイリオ"/>
                <a:cs typeface="メイリオ"/>
              </a:rPr>
              <a:t>✔</a:t>
            </a:r>
            <a:r>
              <a:rPr sz="1000" b="1" spc="-15" dirty="0">
                <a:latin typeface="メイリオ"/>
                <a:cs typeface="メイリオ"/>
              </a:rPr>
              <a:t>安定・安全性は基本要</a:t>
            </a:r>
            <a:r>
              <a:rPr sz="1000" b="1" spc="-50" dirty="0">
                <a:latin typeface="メイリオ"/>
                <a:cs typeface="メイリオ"/>
              </a:rPr>
              <a:t>件</a:t>
            </a:r>
            <a:endParaRPr sz="1000">
              <a:latin typeface="メイリオ"/>
              <a:cs typeface="メイリオ"/>
            </a:endParaRPr>
          </a:p>
        </p:txBody>
      </p:sp>
      <p:sp>
        <p:nvSpPr>
          <p:cNvPr id="116" name="object 116"/>
          <p:cNvSpPr txBox="1"/>
          <p:nvPr/>
        </p:nvSpPr>
        <p:spPr>
          <a:xfrm>
            <a:off x="7010401" y="5747003"/>
            <a:ext cx="2708275" cy="240450"/>
          </a:xfrm>
          <a:prstGeom prst="rect">
            <a:avLst/>
          </a:prstGeom>
          <a:ln w="6350">
            <a:solidFill>
              <a:srgbClr val="BEBEBE"/>
            </a:solidFill>
          </a:ln>
        </p:spPr>
        <p:txBody>
          <a:bodyPr vert="horz" wrap="square" lIns="0" tIns="85725" rIns="0" bIns="0" rtlCol="0">
            <a:spAutoFit/>
          </a:bodyPr>
          <a:lstStyle/>
          <a:p>
            <a:pPr marL="113030">
              <a:spcBef>
                <a:spcPts val="675"/>
              </a:spcBef>
            </a:pPr>
            <a:r>
              <a:rPr sz="1000" b="1" spc="-10" dirty="0">
                <a:latin typeface="メイリオ"/>
                <a:cs typeface="メイリオ"/>
              </a:rPr>
              <a:t>通貨発行</a:t>
            </a:r>
            <a:r>
              <a:rPr sz="1000" b="1" spc="-50" dirty="0">
                <a:latin typeface="メイリオ"/>
                <a:cs typeface="メイリオ"/>
              </a:rPr>
              <a:t>層</a:t>
            </a:r>
            <a:endParaRPr sz="1000">
              <a:latin typeface="メイリオ"/>
              <a:cs typeface="メイリオ"/>
            </a:endParaRPr>
          </a:p>
        </p:txBody>
      </p:sp>
      <p:pic>
        <p:nvPicPr>
          <p:cNvPr id="117" name="object 117"/>
          <p:cNvPicPr/>
          <p:nvPr/>
        </p:nvPicPr>
        <p:blipFill>
          <a:blip r:embed="rId24" cstate="print"/>
          <a:stretch>
            <a:fillRect/>
          </a:stretch>
        </p:blipFill>
        <p:spPr>
          <a:xfrm>
            <a:off x="3621024" y="6320028"/>
            <a:ext cx="603503" cy="303276"/>
          </a:xfrm>
          <a:prstGeom prst="rect">
            <a:avLst/>
          </a:prstGeom>
        </p:spPr>
      </p:pic>
      <p:sp>
        <p:nvSpPr>
          <p:cNvPr id="118" name="object 118"/>
          <p:cNvSpPr txBox="1"/>
          <p:nvPr/>
        </p:nvSpPr>
        <p:spPr>
          <a:xfrm>
            <a:off x="3744467" y="5856834"/>
            <a:ext cx="469900" cy="151323"/>
          </a:xfrm>
          <a:prstGeom prst="rect">
            <a:avLst/>
          </a:prstGeom>
        </p:spPr>
        <p:txBody>
          <a:bodyPr vert="horz" wrap="square" lIns="0" tIns="12700" rIns="0" bIns="0" rtlCol="0">
            <a:spAutoFit/>
          </a:bodyPr>
          <a:lstStyle/>
          <a:p>
            <a:pPr>
              <a:spcBef>
                <a:spcPts val="100"/>
              </a:spcBef>
            </a:pPr>
            <a:r>
              <a:rPr sz="900" spc="-15" dirty="0">
                <a:latin typeface="メイリオ"/>
                <a:cs typeface="メイリオ"/>
              </a:rPr>
              <a:t>中央銀行</a:t>
            </a:r>
            <a:endParaRPr sz="900">
              <a:latin typeface="メイリオ"/>
              <a:cs typeface="メイリオ"/>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58340" y="365886"/>
            <a:ext cx="6508115" cy="482600"/>
          </a:xfrm>
          <a:prstGeom prst="rect">
            <a:avLst/>
          </a:prstGeom>
        </p:spPr>
        <p:txBody>
          <a:bodyPr vert="horz" wrap="square" lIns="0" tIns="12700" rIns="0" bIns="0" rtlCol="0" anchor="ctr">
            <a:spAutoFit/>
          </a:bodyPr>
          <a:lstStyle/>
          <a:p>
            <a:pPr marL="12700">
              <a:lnSpc>
                <a:spcPct val="100000"/>
              </a:lnSpc>
              <a:spcBef>
                <a:spcPts val="100"/>
              </a:spcBef>
            </a:pPr>
            <a:r>
              <a:rPr sz="3000" spc="-5" dirty="0"/>
              <a:t>新たな決済インフラに求められること</a:t>
            </a:r>
            <a:endParaRPr sz="3000"/>
          </a:p>
        </p:txBody>
      </p:sp>
      <p:sp>
        <p:nvSpPr>
          <p:cNvPr id="4" name="object 4"/>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10</a:t>
            </a:r>
            <a:endParaRPr sz="1200">
              <a:latin typeface="Calibri"/>
              <a:cs typeface="Calibri"/>
            </a:endParaRPr>
          </a:p>
        </p:txBody>
      </p:sp>
      <p:sp>
        <p:nvSpPr>
          <p:cNvPr id="5" name="object 5"/>
          <p:cNvSpPr txBox="1"/>
          <p:nvPr/>
        </p:nvSpPr>
        <p:spPr>
          <a:xfrm>
            <a:off x="2142541" y="1176275"/>
            <a:ext cx="8030209" cy="4540345"/>
          </a:xfrm>
          <a:prstGeom prst="rect">
            <a:avLst/>
          </a:prstGeom>
        </p:spPr>
        <p:txBody>
          <a:bodyPr vert="horz" wrap="square" lIns="0" tIns="13335" rIns="0" bIns="0" rtlCol="0">
            <a:spAutoFit/>
          </a:bodyPr>
          <a:lstStyle/>
          <a:p>
            <a:pPr marL="355600" indent="-342900">
              <a:spcBef>
                <a:spcPts val="105"/>
              </a:spcBef>
              <a:buClr>
                <a:srgbClr val="9C7403"/>
              </a:buClr>
              <a:buFont typeface="Wingdings"/>
              <a:buChar char=""/>
              <a:tabLst>
                <a:tab pos="354965" algn="l"/>
                <a:tab pos="355600" algn="l"/>
              </a:tabLst>
            </a:pPr>
            <a:r>
              <a:rPr sz="2000" dirty="0">
                <a:solidFill>
                  <a:srgbClr val="404040"/>
                </a:solidFill>
                <a:latin typeface="メイリオ"/>
                <a:cs typeface="メイリオ"/>
              </a:rPr>
              <a:t>決済手段としての</a:t>
            </a:r>
            <a:r>
              <a:rPr sz="2000" b="1" u="sng" spc="-5" dirty="0">
                <a:solidFill>
                  <a:srgbClr val="9C7403"/>
                </a:solidFill>
                <a:uFill>
                  <a:solidFill>
                    <a:srgbClr val="9C7403"/>
                  </a:solidFill>
                </a:uFill>
                <a:latin typeface="メイリオ"/>
                <a:cs typeface="メイリオ"/>
              </a:rPr>
              <a:t>価値の安定</a:t>
            </a:r>
            <a:r>
              <a:rPr sz="2000" spc="-15" dirty="0">
                <a:solidFill>
                  <a:srgbClr val="404040"/>
                </a:solidFill>
                <a:latin typeface="メイリオ"/>
                <a:cs typeface="メイリオ"/>
              </a:rPr>
              <a:t>、インフラの</a:t>
            </a:r>
            <a:r>
              <a:rPr sz="2000" b="1" u="sng" spc="-10" dirty="0">
                <a:solidFill>
                  <a:srgbClr val="9C7403"/>
                </a:solidFill>
                <a:uFill>
                  <a:solidFill>
                    <a:srgbClr val="9C7403"/>
                  </a:solidFill>
                </a:uFill>
                <a:latin typeface="メイリオ"/>
                <a:cs typeface="メイリオ"/>
              </a:rPr>
              <a:t>安全性</a:t>
            </a:r>
            <a:r>
              <a:rPr sz="2000" spc="1750" dirty="0">
                <a:solidFill>
                  <a:srgbClr val="404040"/>
                </a:solidFill>
                <a:latin typeface="メイリオ"/>
                <a:cs typeface="メイリオ"/>
              </a:rPr>
              <a:t>・</a:t>
            </a:r>
            <a:r>
              <a:rPr sz="2000" b="1" u="sng" spc="-20" dirty="0">
                <a:solidFill>
                  <a:srgbClr val="9C7403"/>
                </a:solidFill>
                <a:uFill>
                  <a:solidFill>
                    <a:srgbClr val="9C7403"/>
                  </a:solidFill>
                </a:uFill>
                <a:latin typeface="メイリオ"/>
                <a:cs typeface="メイリオ"/>
              </a:rPr>
              <a:t>信頼性</a:t>
            </a:r>
            <a:endParaRPr sz="2000">
              <a:latin typeface="メイリオ"/>
              <a:cs typeface="メイリオ"/>
            </a:endParaRPr>
          </a:p>
          <a:p>
            <a:pPr marL="723900" lvl="1" indent="-356870">
              <a:spcBef>
                <a:spcPts val="1825"/>
              </a:spcBef>
              <a:buChar char="•"/>
              <a:tabLst>
                <a:tab pos="723900" algn="l"/>
                <a:tab pos="724535" algn="l"/>
              </a:tabLst>
            </a:pPr>
            <a:r>
              <a:rPr sz="1400" spc="-20" dirty="0">
                <a:solidFill>
                  <a:srgbClr val="404040"/>
                </a:solidFill>
                <a:latin typeface="メイリオ"/>
                <a:cs typeface="メイリオ"/>
              </a:rPr>
              <a:t>これらが確保されないと、決済手段としてそもそも使われにくい。</a:t>
            </a:r>
            <a:endParaRPr sz="1400">
              <a:latin typeface="メイリオ"/>
              <a:cs typeface="メイリオ"/>
            </a:endParaRPr>
          </a:p>
          <a:p>
            <a:pPr lvl="1">
              <a:spcBef>
                <a:spcPts val="114"/>
              </a:spcBef>
              <a:buClr>
                <a:srgbClr val="404040"/>
              </a:buClr>
              <a:buFont typeface=""/>
              <a:buChar char="•"/>
            </a:pPr>
            <a:endParaRPr sz="1000">
              <a:latin typeface="メイリオ"/>
              <a:cs typeface="メイリオ"/>
            </a:endParaRPr>
          </a:p>
          <a:p>
            <a:pPr marL="355600" indent="-342900">
              <a:buClr>
                <a:srgbClr val="9C7403"/>
              </a:buClr>
              <a:buFont typeface="Wingdings"/>
              <a:buChar char=""/>
              <a:tabLst>
                <a:tab pos="354965" algn="l"/>
                <a:tab pos="355600" algn="l"/>
              </a:tabLst>
            </a:pPr>
            <a:r>
              <a:rPr sz="2000" dirty="0">
                <a:solidFill>
                  <a:srgbClr val="404040"/>
                </a:solidFill>
                <a:latin typeface="メイリオ"/>
                <a:cs typeface="メイリオ"/>
              </a:rPr>
              <a:t>幅広い取引に使える</a:t>
            </a:r>
            <a:r>
              <a:rPr sz="2000" b="1" u="sng" spc="-25" dirty="0">
                <a:solidFill>
                  <a:srgbClr val="9C7403"/>
                </a:solidFill>
                <a:uFill>
                  <a:solidFill>
                    <a:srgbClr val="9C7403"/>
                  </a:solidFill>
                </a:uFill>
                <a:latin typeface="メイリオ"/>
                <a:cs typeface="メイリオ"/>
              </a:rPr>
              <a:t>利便性</a:t>
            </a:r>
            <a:endParaRPr sz="2000">
              <a:latin typeface="メイリオ"/>
              <a:cs typeface="メイリオ"/>
            </a:endParaRPr>
          </a:p>
          <a:p>
            <a:pPr marL="723900" lvl="1" indent="-356870">
              <a:spcBef>
                <a:spcPts val="1825"/>
              </a:spcBef>
              <a:buClr>
                <a:srgbClr val="404040"/>
              </a:buClr>
              <a:buFont typeface=""/>
              <a:buChar char="•"/>
              <a:tabLst>
                <a:tab pos="723900" algn="l"/>
                <a:tab pos="724535" algn="l"/>
              </a:tabLst>
            </a:pPr>
            <a:r>
              <a:rPr sz="1400" b="1" u="sng" dirty="0">
                <a:solidFill>
                  <a:srgbClr val="9C7403"/>
                </a:solidFill>
                <a:uFill>
                  <a:solidFill>
                    <a:srgbClr val="9C7403"/>
                  </a:solidFill>
                </a:uFill>
                <a:latin typeface="メイリオ"/>
                <a:cs typeface="メイリオ"/>
              </a:rPr>
              <a:t>相互運用性</a:t>
            </a:r>
            <a:r>
              <a:rPr sz="1400" spc="-15" dirty="0">
                <a:solidFill>
                  <a:srgbClr val="404040"/>
                </a:solidFill>
                <a:latin typeface="メイリオ"/>
                <a:cs typeface="メイリオ"/>
              </a:rPr>
              <a:t>を高め、決済手段として不可欠な</a:t>
            </a:r>
            <a:r>
              <a:rPr sz="1400" b="1" u="sng" spc="-15" dirty="0">
                <a:solidFill>
                  <a:srgbClr val="9C7403"/>
                </a:solidFill>
                <a:uFill>
                  <a:solidFill>
                    <a:srgbClr val="9C7403"/>
                  </a:solidFill>
                </a:uFill>
                <a:latin typeface="メイリオ"/>
                <a:cs typeface="メイリオ"/>
              </a:rPr>
              <a:t>ネットワーク外部性</a:t>
            </a:r>
            <a:r>
              <a:rPr sz="1400" spc="-20" dirty="0">
                <a:solidFill>
                  <a:srgbClr val="404040"/>
                </a:solidFill>
                <a:latin typeface="メイリオ"/>
                <a:cs typeface="メイリオ"/>
              </a:rPr>
              <a:t>を確保していく必要。</a:t>
            </a:r>
            <a:endParaRPr sz="1400">
              <a:latin typeface="メイリオ"/>
              <a:cs typeface="メイリオ"/>
            </a:endParaRPr>
          </a:p>
          <a:p>
            <a:pPr lvl="1">
              <a:spcBef>
                <a:spcPts val="15"/>
              </a:spcBef>
              <a:buClr>
                <a:srgbClr val="404040"/>
              </a:buClr>
              <a:buFont typeface=""/>
              <a:buChar char="•"/>
            </a:pPr>
            <a:endParaRPr sz="800">
              <a:latin typeface="メイリオ"/>
              <a:cs typeface="メイリオ"/>
            </a:endParaRPr>
          </a:p>
          <a:p>
            <a:pPr marL="723900" lvl="1" indent="-356870">
              <a:spcBef>
                <a:spcPts val="5"/>
              </a:spcBef>
              <a:buChar char="•"/>
              <a:tabLst>
                <a:tab pos="723900" algn="l"/>
                <a:tab pos="724535" algn="l"/>
              </a:tabLst>
            </a:pPr>
            <a:r>
              <a:rPr sz="1400" dirty="0">
                <a:solidFill>
                  <a:srgbClr val="404040"/>
                </a:solidFill>
                <a:latin typeface="メイリオ"/>
                <a:cs typeface="メイリオ"/>
              </a:rPr>
              <a:t>現金同様に、</a:t>
            </a:r>
            <a:r>
              <a:rPr sz="1400" b="1" u="sng" dirty="0">
                <a:solidFill>
                  <a:srgbClr val="9C7403"/>
                </a:solidFill>
                <a:uFill>
                  <a:solidFill>
                    <a:srgbClr val="9C7403"/>
                  </a:solidFill>
                </a:uFill>
                <a:latin typeface="メイリオ"/>
                <a:cs typeface="メイリオ"/>
              </a:rPr>
              <a:t>個人間</a:t>
            </a:r>
            <a:r>
              <a:rPr sz="1400" b="1" u="sng" spc="-10" dirty="0">
                <a:solidFill>
                  <a:srgbClr val="9C7403"/>
                </a:solidFill>
                <a:uFill>
                  <a:solidFill>
                    <a:srgbClr val="9C7403"/>
                  </a:solidFill>
                </a:uFill>
                <a:latin typeface="メイリオ"/>
                <a:cs typeface="メイリオ"/>
              </a:rPr>
              <a:t>（P2P）</a:t>
            </a:r>
            <a:r>
              <a:rPr sz="1400" b="1" u="sng" dirty="0">
                <a:solidFill>
                  <a:srgbClr val="9C7403"/>
                </a:solidFill>
                <a:uFill>
                  <a:solidFill>
                    <a:srgbClr val="9C7403"/>
                  </a:solidFill>
                </a:uFill>
                <a:latin typeface="メイリオ"/>
                <a:cs typeface="メイリオ"/>
              </a:rPr>
              <a:t>で</a:t>
            </a:r>
            <a:r>
              <a:rPr sz="1400" b="1" u="sng" spc="-10" dirty="0">
                <a:solidFill>
                  <a:srgbClr val="9C7403"/>
                </a:solidFill>
                <a:uFill>
                  <a:solidFill>
                    <a:srgbClr val="9C7403"/>
                  </a:solidFill>
                </a:uFill>
                <a:latin typeface="メイリオ"/>
                <a:cs typeface="メイリオ"/>
              </a:rPr>
              <a:t>24/7</a:t>
            </a:r>
            <a:r>
              <a:rPr sz="1400" b="1" u="sng" spc="-5" dirty="0">
                <a:solidFill>
                  <a:srgbClr val="9C7403"/>
                </a:solidFill>
                <a:uFill>
                  <a:solidFill>
                    <a:srgbClr val="9C7403"/>
                  </a:solidFill>
                </a:uFill>
                <a:latin typeface="メイリオ"/>
                <a:cs typeface="メイリオ"/>
              </a:rPr>
              <a:t>での送金</a:t>
            </a:r>
            <a:r>
              <a:rPr sz="1400" spc="-5" dirty="0">
                <a:solidFill>
                  <a:srgbClr val="404040"/>
                </a:solidFill>
                <a:latin typeface="メイリオ"/>
                <a:cs typeface="メイリオ"/>
              </a:rPr>
              <a:t>が可能な</a:t>
            </a:r>
            <a:r>
              <a:rPr sz="1400" b="1" u="sng" spc="-10" dirty="0">
                <a:solidFill>
                  <a:srgbClr val="9C7403"/>
                </a:solidFill>
                <a:uFill>
                  <a:solidFill>
                    <a:srgbClr val="9C7403"/>
                  </a:solidFill>
                </a:uFill>
                <a:latin typeface="メイリオ"/>
                <a:cs typeface="メイリオ"/>
              </a:rPr>
              <a:t>可用性</a:t>
            </a:r>
            <a:r>
              <a:rPr sz="1400" spc="-20" dirty="0">
                <a:solidFill>
                  <a:srgbClr val="404040"/>
                </a:solidFill>
                <a:latin typeface="メイリオ"/>
                <a:cs typeface="メイリオ"/>
              </a:rPr>
              <a:t>があることが望ましい。</a:t>
            </a:r>
            <a:endParaRPr sz="1400">
              <a:latin typeface="メイリオ"/>
              <a:cs typeface="メイリオ"/>
            </a:endParaRPr>
          </a:p>
          <a:p>
            <a:pPr lvl="1">
              <a:spcBef>
                <a:spcPts val="114"/>
              </a:spcBef>
              <a:buClr>
                <a:srgbClr val="404040"/>
              </a:buClr>
              <a:buFont typeface=""/>
              <a:buChar char="•"/>
            </a:pPr>
            <a:endParaRPr sz="1000">
              <a:latin typeface="メイリオ"/>
              <a:cs typeface="メイリオ"/>
            </a:endParaRPr>
          </a:p>
          <a:p>
            <a:pPr marL="355600" indent="-342900">
              <a:buFont typeface="Wingdings"/>
              <a:buChar char=""/>
              <a:tabLst>
                <a:tab pos="354965" algn="l"/>
                <a:tab pos="355600" algn="l"/>
              </a:tabLst>
            </a:pPr>
            <a:r>
              <a:rPr sz="2000" b="1" u="sng" spc="-5" dirty="0">
                <a:solidFill>
                  <a:srgbClr val="9C7403"/>
                </a:solidFill>
                <a:uFill>
                  <a:solidFill>
                    <a:srgbClr val="9C7403"/>
                  </a:solidFill>
                </a:uFill>
                <a:latin typeface="メイリオ"/>
                <a:cs typeface="メイリオ"/>
              </a:rPr>
              <a:t>新技術</a:t>
            </a:r>
            <a:r>
              <a:rPr sz="2000" spc="-10" dirty="0">
                <a:solidFill>
                  <a:srgbClr val="404040"/>
                </a:solidFill>
                <a:latin typeface="メイリオ"/>
                <a:cs typeface="メイリオ"/>
              </a:rPr>
              <a:t>を活かした広範な取引の</a:t>
            </a:r>
            <a:r>
              <a:rPr sz="2000" b="1" u="sng" spc="-20" dirty="0">
                <a:solidFill>
                  <a:srgbClr val="9C7403"/>
                </a:solidFill>
                <a:uFill>
                  <a:solidFill>
                    <a:srgbClr val="9C7403"/>
                  </a:solidFill>
                </a:uFill>
                <a:latin typeface="メイリオ"/>
                <a:cs typeface="メイリオ"/>
              </a:rPr>
              <a:t>効率化</a:t>
            </a:r>
            <a:endParaRPr sz="2000">
              <a:latin typeface="メイリオ"/>
              <a:cs typeface="メイリオ"/>
            </a:endParaRPr>
          </a:p>
          <a:p>
            <a:pPr marL="723900" lvl="1" indent="-356870">
              <a:spcBef>
                <a:spcPts val="1825"/>
              </a:spcBef>
              <a:buClr>
                <a:srgbClr val="404040"/>
              </a:buClr>
              <a:buFont typeface=""/>
              <a:buChar char="•"/>
              <a:tabLst>
                <a:tab pos="723900" algn="l"/>
                <a:tab pos="724535" algn="l"/>
              </a:tabLst>
            </a:pPr>
            <a:r>
              <a:rPr sz="1400" b="1" u="sng" spc="-15" dirty="0">
                <a:solidFill>
                  <a:srgbClr val="9C7403"/>
                </a:solidFill>
                <a:uFill>
                  <a:solidFill>
                    <a:srgbClr val="9C7403"/>
                  </a:solidFill>
                </a:uFill>
                <a:latin typeface="メイリオ"/>
                <a:cs typeface="メイリオ"/>
              </a:rPr>
              <a:t>スマートコントラクト</a:t>
            </a:r>
            <a:r>
              <a:rPr sz="1400" spc="-20" dirty="0">
                <a:solidFill>
                  <a:srgbClr val="404040"/>
                </a:solidFill>
                <a:latin typeface="メイリオ"/>
                <a:cs typeface="メイリオ"/>
              </a:rPr>
              <a:t>などを活用したバックオフィス事務の効率化や</a:t>
            </a:r>
            <a:r>
              <a:rPr sz="1400" spc="-10" dirty="0">
                <a:solidFill>
                  <a:srgbClr val="404040"/>
                </a:solidFill>
                <a:latin typeface="メイリオ"/>
                <a:cs typeface="メイリオ"/>
              </a:rPr>
              <a:t>DVP</a:t>
            </a:r>
            <a:r>
              <a:rPr sz="1400" spc="-20" dirty="0">
                <a:solidFill>
                  <a:srgbClr val="404040"/>
                </a:solidFill>
                <a:latin typeface="メイリオ"/>
                <a:cs typeface="メイリオ"/>
              </a:rPr>
              <a:t>の実現。</a:t>
            </a:r>
            <a:endParaRPr sz="1400">
              <a:latin typeface="メイリオ"/>
              <a:cs typeface="メイリオ"/>
            </a:endParaRPr>
          </a:p>
          <a:p>
            <a:pPr lvl="1">
              <a:spcBef>
                <a:spcPts val="15"/>
              </a:spcBef>
              <a:buClr>
                <a:srgbClr val="404040"/>
              </a:buClr>
              <a:buFont typeface=""/>
              <a:buChar char="•"/>
            </a:pPr>
            <a:endParaRPr sz="800">
              <a:latin typeface="メイリオ"/>
              <a:cs typeface="メイリオ"/>
            </a:endParaRPr>
          </a:p>
          <a:p>
            <a:pPr marL="723900" lvl="1" indent="-356870">
              <a:buClr>
                <a:srgbClr val="404040"/>
              </a:buClr>
              <a:buFont typeface=""/>
              <a:buChar char="•"/>
              <a:tabLst>
                <a:tab pos="723900" algn="l"/>
                <a:tab pos="724535" algn="l"/>
              </a:tabLst>
            </a:pPr>
            <a:r>
              <a:rPr sz="1400" b="1" u="sng" dirty="0">
                <a:solidFill>
                  <a:srgbClr val="9C7403"/>
                </a:solidFill>
                <a:uFill>
                  <a:solidFill>
                    <a:srgbClr val="9C7403"/>
                  </a:solidFill>
                </a:uFill>
                <a:latin typeface="メイリオ"/>
                <a:cs typeface="メイリオ"/>
              </a:rPr>
              <a:t>プログラム</a:t>
            </a:r>
            <a:r>
              <a:rPr sz="1400" dirty="0">
                <a:solidFill>
                  <a:srgbClr val="404040"/>
                </a:solidFill>
                <a:latin typeface="メイリオ"/>
                <a:cs typeface="メイリオ"/>
              </a:rPr>
              <a:t>を組み込み可能とすることで、物</a:t>
            </a:r>
            <a:r>
              <a:rPr sz="1400" spc="250" dirty="0">
                <a:solidFill>
                  <a:srgbClr val="404040"/>
                </a:solidFill>
                <a:latin typeface="メイリオ"/>
                <a:cs typeface="メイリオ"/>
              </a:rPr>
              <a:t>流</a:t>
            </a:r>
            <a:r>
              <a:rPr sz="1400" spc="235" dirty="0">
                <a:solidFill>
                  <a:srgbClr val="404040"/>
                </a:solidFill>
                <a:latin typeface="メイリオ"/>
                <a:cs typeface="メイリオ"/>
              </a:rPr>
              <a:t>・</a:t>
            </a:r>
            <a:r>
              <a:rPr sz="1400" spc="-15" dirty="0">
                <a:solidFill>
                  <a:srgbClr val="404040"/>
                </a:solidFill>
                <a:latin typeface="メイリオ"/>
                <a:cs typeface="メイリオ"/>
              </a:rPr>
              <a:t>商流など広範なビジネスとの連携を図る</a:t>
            </a:r>
            <a:r>
              <a:rPr sz="1400" spc="-755" dirty="0">
                <a:solidFill>
                  <a:srgbClr val="404040"/>
                </a:solidFill>
                <a:latin typeface="メイリオ"/>
                <a:cs typeface="メイリオ"/>
              </a:rPr>
              <a:t>。</a:t>
            </a:r>
            <a:endParaRPr sz="1400">
              <a:latin typeface="メイリオ"/>
              <a:cs typeface="メイリオ"/>
            </a:endParaRPr>
          </a:p>
          <a:p>
            <a:pPr lvl="1">
              <a:lnSpc>
                <a:spcPct val="100000"/>
              </a:lnSpc>
              <a:buClr>
                <a:srgbClr val="404040"/>
              </a:buClr>
              <a:buFont typeface=""/>
              <a:buChar char="•"/>
            </a:pPr>
            <a:endParaRPr sz="1050">
              <a:latin typeface="メイリオ"/>
              <a:cs typeface="メイリオ"/>
            </a:endParaRPr>
          </a:p>
          <a:p>
            <a:pPr marL="355600" indent="-342900">
              <a:buFont typeface="Wingdings"/>
              <a:buChar char=""/>
              <a:tabLst>
                <a:tab pos="354965" algn="l"/>
                <a:tab pos="355600" algn="l"/>
              </a:tabLst>
            </a:pPr>
            <a:r>
              <a:rPr sz="2000" b="1" u="sng" dirty="0">
                <a:solidFill>
                  <a:srgbClr val="9C7403"/>
                </a:solidFill>
                <a:uFill>
                  <a:solidFill>
                    <a:srgbClr val="9C7403"/>
                  </a:solidFill>
                </a:uFill>
                <a:latin typeface="メイリオ"/>
                <a:cs typeface="メイリオ"/>
              </a:rPr>
              <a:t>経済活動を活性化</a:t>
            </a:r>
            <a:r>
              <a:rPr sz="2000" spc="-5" dirty="0">
                <a:latin typeface="メイリオ"/>
                <a:cs typeface="メイリオ"/>
              </a:rPr>
              <a:t>させつつ、</a:t>
            </a:r>
            <a:r>
              <a:rPr sz="2000" b="1" u="sng" spc="-20" dirty="0">
                <a:solidFill>
                  <a:srgbClr val="9C7403"/>
                </a:solidFill>
                <a:uFill>
                  <a:solidFill>
                    <a:srgbClr val="9C7403"/>
                  </a:solidFill>
                </a:uFill>
                <a:latin typeface="メイリオ"/>
                <a:cs typeface="メイリオ"/>
              </a:rPr>
              <a:t>金融システムなどへの悪影響は回避</a:t>
            </a:r>
            <a:endParaRPr sz="2000">
              <a:latin typeface="メイリオ"/>
              <a:cs typeface="メイリオ"/>
            </a:endParaRPr>
          </a:p>
          <a:p>
            <a:pPr marL="723900" lvl="1" indent="-356870">
              <a:spcBef>
                <a:spcPts val="1825"/>
              </a:spcBef>
              <a:buChar char="•"/>
              <a:tabLst>
                <a:tab pos="723900" algn="l"/>
                <a:tab pos="724535" algn="l"/>
              </a:tabLst>
            </a:pPr>
            <a:r>
              <a:rPr sz="1400" spc="-20" dirty="0">
                <a:solidFill>
                  <a:srgbClr val="404040"/>
                </a:solidFill>
                <a:latin typeface="メイリオ"/>
                <a:cs typeface="メイリオ"/>
              </a:rPr>
              <a:t>民間イニシアチブを通じた資金仲介や資源配分の実現を阻害しない。</a:t>
            </a:r>
            <a:endParaRPr sz="1400">
              <a:latin typeface="メイリオ"/>
              <a:cs typeface="メイリオ"/>
            </a:endParaRPr>
          </a:p>
          <a:p>
            <a:pPr lvl="1">
              <a:spcBef>
                <a:spcPts val="15"/>
              </a:spcBef>
              <a:buClr>
                <a:srgbClr val="404040"/>
              </a:buClr>
              <a:buFont typeface=""/>
              <a:buChar char="•"/>
            </a:pPr>
            <a:endParaRPr sz="800">
              <a:latin typeface="メイリオ"/>
              <a:cs typeface="メイリオ"/>
            </a:endParaRPr>
          </a:p>
          <a:p>
            <a:pPr marL="723900" lvl="1" indent="-356870">
              <a:buChar char="•"/>
              <a:tabLst>
                <a:tab pos="723900" algn="l"/>
                <a:tab pos="724535" algn="l"/>
              </a:tabLst>
            </a:pPr>
            <a:r>
              <a:rPr sz="1400" dirty="0">
                <a:solidFill>
                  <a:srgbClr val="404040"/>
                </a:solidFill>
                <a:latin typeface="メイリオ"/>
                <a:cs typeface="メイリオ"/>
              </a:rPr>
              <a:t>特定の主体（</a:t>
            </a:r>
            <a:r>
              <a:rPr sz="1400" spc="-5" dirty="0">
                <a:solidFill>
                  <a:srgbClr val="404040"/>
                </a:solidFill>
                <a:latin typeface="メイリオ"/>
                <a:cs typeface="メイリオ"/>
              </a:rPr>
              <a:t>中央銀行など</a:t>
            </a:r>
            <a:r>
              <a:rPr sz="1400" spc="-15" dirty="0">
                <a:solidFill>
                  <a:srgbClr val="404040"/>
                </a:solidFill>
                <a:latin typeface="メイリオ"/>
                <a:cs typeface="メイリオ"/>
              </a:rPr>
              <a:t>）</a:t>
            </a:r>
            <a:r>
              <a:rPr sz="1400" spc="-20" dirty="0">
                <a:solidFill>
                  <a:srgbClr val="404040"/>
                </a:solidFill>
                <a:latin typeface="メイリオ"/>
                <a:cs typeface="メイリオ"/>
              </a:rPr>
              <a:t>へのデータ集中を防ぎ、民間によるデータ活用をサポート。</a:t>
            </a:r>
            <a:endParaRPr sz="1400">
              <a:latin typeface="メイリオ"/>
              <a:cs typeface="メイリオ"/>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58339" y="365886"/>
            <a:ext cx="4601210" cy="482600"/>
          </a:xfrm>
          <a:prstGeom prst="rect">
            <a:avLst/>
          </a:prstGeom>
        </p:spPr>
        <p:txBody>
          <a:bodyPr vert="horz" wrap="square" lIns="0" tIns="12700" rIns="0" bIns="0" rtlCol="0" anchor="ctr">
            <a:spAutoFit/>
          </a:bodyPr>
          <a:lstStyle/>
          <a:p>
            <a:pPr marL="12700">
              <a:lnSpc>
                <a:spcPct val="100000"/>
              </a:lnSpc>
              <a:spcBef>
                <a:spcPts val="100"/>
              </a:spcBef>
            </a:pPr>
            <a:r>
              <a:rPr sz="3000" spc="-5" dirty="0"/>
              <a:t>デジタル通貨の実現モデル</a:t>
            </a:r>
            <a:endParaRPr sz="3000"/>
          </a:p>
        </p:txBody>
      </p:sp>
      <p:sp>
        <p:nvSpPr>
          <p:cNvPr id="4" name="object 4"/>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11</a:t>
            </a:r>
            <a:endParaRPr sz="1200">
              <a:latin typeface="Calibri"/>
              <a:cs typeface="Calibri"/>
            </a:endParaRPr>
          </a:p>
        </p:txBody>
      </p:sp>
      <p:sp>
        <p:nvSpPr>
          <p:cNvPr id="5" name="object 5"/>
          <p:cNvSpPr txBox="1"/>
          <p:nvPr/>
        </p:nvSpPr>
        <p:spPr>
          <a:xfrm>
            <a:off x="2070304" y="1146176"/>
            <a:ext cx="8030845" cy="2986405"/>
          </a:xfrm>
          <a:prstGeom prst="rect">
            <a:avLst/>
          </a:prstGeom>
        </p:spPr>
        <p:txBody>
          <a:bodyPr vert="horz" wrap="square" lIns="0" tIns="13335" rIns="0" bIns="0" rtlCol="0">
            <a:spAutoFit/>
          </a:bodyPr>
          <a:lstStyle/>
          <a:p>
            <a:pPr marL="355600" indent="-342900">
              <a:spcBef>
                <a:spcPts val="105"/>
              </a:spcBef>
              <a:buClr>
                <a:srgbClr val="9C7403"/>
              </a:buClr>
              <a:buFont typeface="Wingdings"/>
              <a:buChar char=""/>
              <a:tabLst>
                <a:tab pos="354965" algn="l"/>
                <a:tab pos="355600" algn="l"/>
              </a:tabLst>
            </a:pPr>
            <a:r>
              <a:rPr sz="2000" spc="-10" dirty="0">
                <a:latin typeface="メイリオ"/>
                <a:cs typeface="メイリオ"/>
              </a:rPr>
              <a:t>デジタル通貨の発行では、</a:t>
            </a:r>
            <a:r>
              <a:rPr sz="2000" b="1" u="sng" spc="-10" dirty="0">
                <a:solidFill>
                  <a:srgbClr val="9C7403"/>
                </a:solidFill>
                <a:uFill>
                  <a:solidFill>
                    <a:srgbClr val="9C7403"/>
                  </a:solidFill>
                </a:uFill>
                <a:latin typeface="メイリオ"/>
                <a:cs typeface="メイリオ"/>
              </a:rPr>
              <a:t>銀行</a:t>
            </a:r>
            <a:r>
              <a:rPr sz="2000" spc="-20" dirty="0">
                <a:latin typeface="メイリオ"/>
                <a:cs typeface="メイリオ"/>
              </a:rPr>
              <a:t>が主役を担うことが考えられる</a:t>
            </a:r>
            <a:endParaRPr sz="2000">
              <a:latin typeface="メイリオ"/>
              <a:cs typeface="メイリオ"/>
            </a:endParaRPr>
          </a:p>
          <a:p>
            <a:pPr marL="724535" lvl="1" indent="-357505">
              <a:spcBef>
                <a:spcPts val="1825"/>
              </a:spcBef>
              <a:buChar char="•"/>
              <a:tabLst>
                <a:tab pos="724535" algn="l"/>
                <a:tab pos="725170" algn="l"/>
              </a:tabLst>
            </a:pPr>
            <a:r>
              <a:rPr sz="1400" spc="-20" dirty="0">
                <a:solidFill>
                  <a:srgbClr val="404040"/>
                </a:solidFill>
                <a:latin typeface="メイリオ"/>
                <a:cs typeface="メイリオ"/>
              </a:rPr>
              <a:t>銀行ー中央銀行の「二層構造」を維持し、金融仲介への影響を回避。</a:t>
            </a:r>
            <a:endParaRPr sz="1400">
              <a:latin typeface="メイリオ"/>
              <a:cs typeface="メイリオ"/>
            </a:endParaRPr>
          </a:p>
          <a:p>
            <a:pPr marL="724535" lvl="1" indent="-357505">
              <a:spcBef>
                <a:spcPts val="1320"/>
              </a:spcBef>
              <a:buChar char="•"/>
              <a:tabLst>
                <a:tab pos="724535" algn="l"/>
                <a:tab pos="725170" algn="l"/>
              </a:tabLst>
            </a:pPr>
            <a:r>
              <a:rPr sz="1400" dirty="0">
                <a:solidFill>
                  <a:srgbClr val="404040"/>
                </a:solidFill>
                <a:latin typeface="メイリオ"/>
                <a:cs typeface="メイリオ"/>
              </a:rPr>
              <a:t>安全資産を100％</a:t>
            </a:r>
            <a:r>
              <a:rPr sz="1400" spc="-20" dirty="0">
                <a:solidFill>
                  <a:srgbClr val="404040"/>
                </a:solidFill>
                <a:latin typeface="メイリオ"/>
                <a:cs typeface="メイリオ"/>
              </a:rPr>
              <a:t>裏付けとすることで、価値の安定を実現。</a:t>
            </a:r>
            <a:endParaRPr sz="1400">
              <a:latin typeface="メイリオ"/>
              <a:cs typeface="メイリオ"/>
            </a:endParaRPr>
          </a:p>
          <a:p>
            <a:pPr lvl="1">
              <a:spcBef>
                <a:spcPts val="110"/>
              </a:spcBef>
              <a:buClr>
                <a:srgbClr val="404040"/>
              </a:buClr>
              <a:buFont typeface=""/>
              <a:buChar char="•"/>
            </a:pPr>
            <a:endParaRPr sz="750">
              <a:latin typeface="メイリオ"/>
              <a:cs typeface="メイリオ"/>
            </a:endParaRPr>
          </a:p>
          <a:p>
            <a:pPr marL="355600" indent="-342900">
              <a:buClr>
                <a:srgbClr val="9C7403"/>
              </a:buClr>
              <a:buFont typeface="Wingdings"/>
              <a:buChar char=""/>
              <a:tabLst>
                <a:tab pos="354965" algn="l"/>
                <a:tab pos="355600" algn="l"/>
              </a:tabLst>
            </a:pPr>
            <a:r>
              <a:rPr sz="2000" spc="-10" dirty="0">
                <a:latin typeface="メイリオ"/>
                <a:cs typeface="メイリオ"/>
              </a:rPr>
              <a:t>デジタル通貨のプログラムは</a:t>
            </a:r>
            <a:r>
              <a:rPr sz="2000" b="1" u="sng" spc="-10" dirty="0">
                <a:solidFill>
                  <a:srgbClr val="9C7403"/>
                </a:solidFill>
                <a:uFill>
                  <a:solidFill>
                    <a:srgbClr val="9C7403"/>
                  </a:solidFill>
                </a:uFill>
                <a:latin typeface="メイリオ"/>
                <a:cs typeface="メイリオ"/>
              </a:rPr>
              <a:t>共通部分</a:t>
            </a:r>
            <a:r>
              <a:rPr sz="2000" dirty="0">
                <a:latin typeface="メイリオ"/>
                <a:cs typeface="メイリオ"/>
              </a:rPr>
              <a:t>と</a:t>
            </a:r>
            <a:r>
              <a:rPr sz="2000" b="1" u="sng" spc="-10" dirty="0">
                <a:solidFill>
                  <a:srgbClr val="9C7403"/>
                </a:solidFill>
                <a:uFill>
                  <a:solidFill>
                    <a:srgbClr val="9C7403"/>
                  </a:solidFill>
                </a:uFill>
                <a:latin typeface="メイリオ"/>
                <a:cs typeface="メイリオ"/>
              </a:rPr>
              <a:t>付加部分</a:t>
            </a:r>
            <a:r>
              <a:rPr sz="2000" spc="-25" dirty="0">
                <a:latin typeface="メイリオ"/>
                <a:cs typeface="メイリオ"/>
              </a:rPr>
              <a:t>の二層で構成</a:t>
            </a:r>
            <a:endParaRPr sz="2000">
              <a:latin typeface="メイリオ"/>
              <a:cs typeface="メイリオ"/>
            </a:endParaRPr>
          </a:p>
          <a:p>
            <a:pPr marL="724535" lvl="1" indent="-357505">
              <a:spcBef>
                <a:spcPts val="1825"/>
              </a:spcBef>
              <a:buChar char="•"/>
              <a:tabLst>
                <a:tab pos="724535" algn="l"/>
                <a:tab pos="725170" algn="l"/>
              </a:tabLst>
            </a:pPr>
            <a:r>
              <a:rPr sz="1400" spc="-20" dirty="0">
                <a:solidFill>
                  <a:srgbClr val="404040"/>
                </a:solidFill>
                <a:latin typeface="メイリオ"/>
                <a:cs typeface="メイリオ"/>
              </a:rPr>
              <a:t>このスキーム下で発行される全てのデジタル通貨が共通部分を共有し、相互運用性を確保。</a:t>
            </a:r>
            <a:endParaRPr sz="1400">
              <a:latin typeface="メイリオ"/>
              <a:cs typeface="メイリオ"/>
            </a:endParaRPr>
          </a:p>
          <a:p>
            <a:pPr marL="637540" marR="5080" lvl="1" indent="-270510">
              <a:lnSpc>
                <a:spcPct val="178600"/>
              </a:lnSpc>
              <a:spcBef>
                <a:spcPts val="600"/>
              </a:spcBef>
              <a:buClr>
                <a:srgbClr val="404040"/>
              </a:buClr>
              <a:buFont typeface=""/>
              <a:buChar char="•"/>
              <a:tabLst>
                <a:tab pos="724535" algn="l"/>
                <a:tab pos="725170" algn="l"/>
              </a:tabLst>
            </a:pPr>
            <a:r>
              <a:rPr dirty="0"/>
              <a:t>	</a:t>
            </a:r>
            <a:r>
              <a:rPr sz="1400" spc="-15" dirty="0">
                <a:solidFill>
                  <a:srgbClr val="404040"/>
                </a:solidFill>
                <a:latin typeface="メイリオ"/>
                <a:cs typeface="メイリオ"/>
              </a:rPr>
              <a:t>付加部分にそれぞれ固有のプログラム</a:t>
            </a:r>
            <a:r>
              <a:rPr sz="1400" dirty="0">
                <a:solidFill>
                  <a:srgbClr val="404040"/>
                </a:solidFill>
                <a:latin typeface="メイリオ"/>
                <a:cs typeface="メイリオ"/>
              </a:rPr>
              <a:t>（</a:t>
            </a:r>
            <a:r>
              <a:rPr sz="1400" spc="-15" dirty="0">
                <a:solidFill>
                  <a:srgbClr val="404040"/>
                </a:solidFill>
                <a:latin typeface="メイリオ"/>
                <a:cs typeface="メイリオ"/>
              </a:rPr>
              <a:t>スマートコントラクト等</a:t>
            </a:r>
            <a:r>
              <a:rPr sz="1400" dirty="0">
                <a:solidFill>
                  <a:srgbClr val="404040"/>
                </a:solidFill>
                <a:latin typeface="メイリオ"/>
                <a:cs typeface="メイリオ"/>
              </a:rPr>
              <a:t>）</a:t>
            </a:r>
            <a:r>
              <a:rPr sz="1400" spc="-20" dirty="0">
                <a:solidFill>
                  <a:srgbClr val="404040"/>
                </a:solidFill>
                <a:latin typeface="メイリオ"/>
                <a:cs typeface="メイリオ"/>
              </a:rPr>
              <a:t>を組み込むことで、広範</a:t>
            </a:r>
            <a:r>
              <a:rPr sz="1400" spc="-5" dirty="0">
                <a:solidFill>
                  <a:srgbClr val="404040"/>
                </a:solidFill>
                <a:latin typeface="メイリオ"/>
                <a:cs typeface="メイリオ"/>
              </a:rPr>
              <a:t>なビジネスとの連携を図る。</a:t>
            </a:r>
            <a:r>
              <a:rPr sz="1400" spc="-15" dirty="0">
                <a:solidFill>
                  <a:srgbClr val="404040"/>
                </a:solidFill>
                <a:latin typeface="メイリオ"/>
                <a:cs typeface="メイリオ"/>
              </a:rPr>
              <a:t>（例：銀行が企業のニーズに合わせたデジタル通貨を発行。</a:t>
            </a:r>
            <a:r>
              <a:rPr sz="1400" spc="-50" dirty="0">
                <a:solidFill>
                  <a:srgbClr val="404040"/>
                </a:solidFill>
                <a:latin typeface="メイリオ"/>
                <a:cs typeface="メイリオ"/>
              </a:rPr>
              <a:t>）</a:t>
            </a:r>
            <a:endParaRPr sz="1400">
              <a:latin typeface="メイリオ"/>
              <a:cs typeface="メイリオ"/>
            </a:endParaRPr>
          </a:p>
        </p:txBody>
      </p:sp>
      <p:sp>
        <p:nvSpPr>
          <p:cNvPr id="6" name="object 6"/>
          <p:cNvSpPr txBox="1"/>
          <p:nvPr/>
        </p:nvSpPr>
        <p:spPr>
          <a:xfrm>
            <a:off x="2605532" y="4957064"/>
            <a:ext cx="7398384" cy="1398270"/>
          </a:xfrm>
          <a:prstGeom prst="rect">
            <a:avLst/>
          </a:prstGeom>
        </p:spPr>
        <p:txBody>
          <a:bodyPr vert="horz" wrap="square" lIns="0" tIns="12700" rIns="0" bIns="0" rtlCol="0">
            <a:spAutoFit/>
          </a:bodyPr>
          <a:lstStyle/>
          <a:p>
            <a:pPr marL="12700">
              <a:spcBef>
                <a:spcPts val="100"/>
              </a:spcBef>
            </a:pPr>
            <a:r>
              <a:rPr sz="2000" b="1" dirty="0">
                <a:latin typeface="メイリオ"/>
                <a:cs typeface="メイリオ"/>
              </a:rPr>
              <a:t>決済インフラとしての</a:t>
            </a:r>
            <a:r>
              <a:rPr sz="2000" b="1" u="sng" spc="-15" dirty="0">
                <a:solidFill>
                  <a:srgbClr val="9C7403"/>
                </a:solidFill>
                <a:uFill>
                  <a:solidFill>
                    <a:srgbClr val="9C7403"/>
                  </a:solidFill>
                </a:uFill>
                <a:latin typeface="メイリオ"/>
                <a:cs typeface="メイリオ"/>
              </a:rPr>
              <a:t>安定性・信頼性</a:t>
            </a:r>
            <a:r>
              <a:rPr sz="2000" b="1" spc="-20" dirty="0">
                <a:latin typeface="メイリオ"/>
                <a:cs typeface="メイリオ"/>
              </a:rPr>
              <a:t>の確保</a:t>
            </a:r>
            <a:endParaRPr sz="2000">
              <a:latin typeface="メイリオ"/>
              <a:cs typeface="メイリオ"/>
            </a:endParaRPr>
          </a:p>
          <a:p>
            <a:pPr marL="12700">
              <a:spcBef>
                <a:spcPts val="1800"/>
              </a:spcBef>
            </a:pPr>
            <a:r>
              <a:rPr sz="2000" b="1" u="sng" spc="-15" dirty="0">
                <a:solidFill>
                  <a:srgbClr val="9C7403"/>
                </a:solidFill>
                <a:uFill>
                  <a:solidFill>
                    <a:srgbClr val="9C7403"/>
                  </a:solidFill>
                </a:uFill>
                <a:latin typeface="メイリオ"/>
                <a:cs typeface="メイリオ"/>
              </a:rPr>
              <a:t>オープン・イノベーション</a:t>
            </a:r>
            <a:r>
              <a:rPr sz="2000" b="1" spc="-30" dirty="0">
                <a:latin typeface="メイリオ"/>
                <a:cs typeface="メイリオ"/>
              </a:rPr>
              <a:t>を通じた効率化・高付加価値化</a:t>
            </a:r>
            <a:endParaRPr sz="2000">
              <a:latin typeface="メイリオ"/>
              <a:cs typeface="メイリオ"/>
            </a:endParaRPr>
          </a:p>
          <a:p>
            <a:pPr marL="12700">
              <a:spcBef>
                <a:spcPts val="1805"/>
              </a:spcBef>
            </a:pPr>
            <a:r>
              <a:rPr sz="2000" b="1" u="sng" spc="-15" dirty="0">
                <a:solidFill>
                  <a:srgbClr val="9C7403"/>
                </a:solidFill>
                <a:uFill>
                  <a:solidFill>
                    <a:srgbClr val="9C7403"/>
                  </a:solidFill>
                </a:uFill>
                <a:latin typeface="メイリオ"/>
                <a:cs typeface="メイリオ"/>
              </a:rPr>
              <a:t>資源配分への悪影響や金融不安定化を回避</a:t>
            </a:r>
            <a:r>
              <a:rPr sz="2000" b="1" spc="-10" dirty="0">
                <a:latin typeface="メイリオ"/>
                <a:cs typeface="メイリオ"/>
              </a:rPr>
              <a:t>し、</a:t>
            </a:r>
            <a:r>
              <a:rPr sz="2000" b="1" u="sng" spc="-10" dirty="0">
                <a:solidFill>
                  <a:srgbClr val="9C7403"/>
                </a:solidFill>
                <a:uFill>
                  <a:solidFill>
                    <a:srgbClr val="9C7403"/>
                  </a:solidFill>
                </a:uFill>
                <a:latin typeface="メイリオ"/>
                <a:cs typeface="メイリオ"/>
              </a:rPr>
              <a:t>経済活性化</a:t>
            </a:r>
            <a:r>
              <a:rPr sz="2000" b="1" spc="-20" dirty="0">
                <a:latin typeface="メイリオ"/>
                <a:cs typeface="メイリオ"/>
              </a:rPr>
              <a:t>に貢献</a:t>
            </a:r>
            <a:endParaRPr sz="2000">
              <a:latin typeface="メイリオ"/>
              <a:cs typeface="メイリオ"/>
            </a:endParaRPr>
          </a:p>
        </p:txBody>
      </p:sp>
      <p:grpSp>
        <p:nvGrpSpPr>
          <p:cNvPr id="7" name="object 7"/>
          <p:cNvGrpSpPr/>
          <p:nvPr/>
        </p:nvGrpSpPr>
        <p:grpSpPr>
          <a:xfrm>
            <a:off x="5471414" y="4281170"/>
            <a:ext cx="1645920" cy="581660"/>
            <a:chOff x="3947414" y="4281170"/>
            <a:chExt cx="1645920" cy="581660"/>
          </a:xfrm>
        </p:grpSpPr>
        <p:sp>
          <p:nvSpPr>
            <p:cNvPr id="8" name="object 8"/>
            <p:cNvSpPr/>
            <p:nvPr/>
          </p:nvSpPr>
          <p:spPr>
            <a:xfrm>
              <a:off x="3960114" y="4293870"/>
              <a:ext cx="1620520" cy="556260"/>
            </a:xfrm>
            <a:custGeom>
              <a:avLst/>
              <a:gdLst/>
              <a:ahLst/>
              <a:cxnLst/>
              <a:rect l="l" t="t" r="r" b="b"/>
              <a:pathLst>
                <a:path w="1620520" h="556260">
                  <a:moveTo>
                    <a:pt x="1215009" y="0"/>
                  </a:moveTo>
                  <a:lnTo>
                    <a:pt x="405002" y="0"/>
                  </a:lnTo>
                  <a:lnTo>
                    <a:pt x="405002" y="278129"/>
                  </a:lnTo>
                  <a:lnTo>
                    <a:pt x="0" y="278129"/>
                  </a:lnTo>
                  <a:lnTo>
                    <a:pt x="810006" y="556259"/>
                  </a:lnTo>
                  <a:lnTo>
                    <a:pt x="1620012" y="278129"/>
                  </a:lnTo>
                  <a:lnTo>
                    <a:pt x="1215009" y="278129"/>
                  </a:lnTo>
                  <a:lnTo>
                    <a:pt x="1215009" y="0"/>
                  </a:lnTo>
                  <a:close/>
                </a:path>
              </a:pathLst>
            </a:custGeom>
            <a:solidFill>
              <a:srgbClr val="664F0D"/>
            </a:solidFill>
          </p:spPr>
          <p:txBody>
            <a:bodyPr wrap="square" lIns="0" tIns="0" rIns="0" bIns="0" rtlCol="0"/>
            <a:lstStyle/>
            <a:p>
              <a:endParaRPr/>
            </a:p>
          </p:txBody>
        </p:sp>
        <p:sp>
          <p:nvSpPr>
            <p:cNvPr id="9" name="object 9"/>
            <p:cNvSpPr/>
            <p:nvPr/>
          </p:nvSpPr>
          <p:spPr>
            <a:xfrm>
              <a:off x="3960114" y="4293870"/>
              <a:ext cx="1620520" cy="556260"/>
            </a:xfrm>
            <a:custGeom>
              <a:avLst/>
              <a:gdLst/>
              <a:ahLst/>
              <a:cxnLst/>
              <a:rect l="l" t="t" r="r" b="b"/>
              <a:pathLst>
                <a:path w="1620520" h="556260">
                  <a:moveTo>
                    <a:pt x="0" y="278129"/>
                  </a:moveTo>
                  <a:lnTo>
                    <a:pt x="405002" y="278129"/>
                  </a:lnTo>
                  <a:lnTo>
                    <a:pt x="405002" y="0"/>
                  </a:lnTo>
                  <a:lnTo>
                    <a:pt x="1215009" y="0"/>
                  </a:lnTo>
                  <a:lnTo>
                    <a:pt x="1215009" y="278129"/>
                  </a:lnTo>
                  <a:lnTo>
                    <a:pt x="1620012" y="278129"/>
                  </a:lnTo>
                  <a:lnTo>
                    <a:pt x="810006" y="556259"/>
                  </a:lnTo>
                  <a:lnTo>
                    <a:pt x="0" y="278129"/>
                  </a:lnTo>
                  <a:close/>
                </a:path>
              </a:pathLst>
            </a:custGeom>
            <a:ln w="25400">
              <a:solidFill>
                <a:srgbClr val="483807"/>
              </a:solidFill>
            </a:ln>
          </p:spPr>
          <p:txBody>
            <a:bodyPr wrap="square" lIns="0" tIns="0" rIns="0" bIns="0" rtlCol="0"/>
            <a:lstStyle/>
            <a:p>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58339" y="365886"/>
            <a:ext cx="8033384" cy="482600"/>
          </a:xfrm>
          <a:prstGeom prst="rect">
            <a:avLst/>
          </a:prstGeom>
        </p:spPr>
        <p:txBody>
          <a:bodyPr vert="horz" wrap="square" lIns="0" tIns="12700" rIns="0" bIns="0" rtlCol="0" anchor="ctr">
            <a:spAutoFit/>
          </a:bodyPr>
          <a:lstStyle/>
          <a:p>
            <a:pPr marL="12700">
              <a:lnSpc>
                <a:spcPct val="100000"/>
              </a:lnSpc>
              <a:spcBef>
                <a:spcPts val="100"/>
              </a:spcBef>
            </a:pPr>
            <a:r>
              <a:rPr sz="3000" dirty="0"/>
              <a:t>デジタル通貨の実現モデル（２つのレイヤー</a:t>
            </a:r>
            <a:r>
              <a:rPr sz="3000" spc="-50" dirty="0"/>
              <a:t>）</a:t>
            </a:r>
            <a:endParaRPr sz="3000"/>
          </a:p>
        </p:txBody>
      </p:sp>
      <p:sp>
        <p:nvSpPr>
          <p:cNvPr id="4" name="object 4"/>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12</a:t>
            </a:r>
            <a:endParaRPr sz="1200">
              <a:latin typeface="Calibri"/>
              <a:cs typeface="Calibri"/>
            </a:endParaRPr>
          </a:p>
        </p:txBody>
      </p:sp>
      <p:sp>
        <p:nvSpPr>
          <p:cNvPr id="5" name="object 5"/>
          <p:cNvSpPr txBox="1"/>
          <p:nvPr/>
        </p:nvSpPr>
        <p:spPr>
          <a:xfrm>
            <a:off x="3870705" y="2212593"/>
            <a:ext cx="3749040" cy="679032"/>
          </a:xfrm>
          <a:prstGeom prst="rect">
            <a:avLst/>
          </a:prstGeom>
        </p:spPr>
        <p:txBody>
          <a:bodyPr vert="horz" wrap="square" lIns="0" tIns="12065" rIns="0" bIns="0" rtlCol="0">
            <a:spAutoFit/>
          </a:bodyPr>
          <a:lstStyle/>
          <a:p>
            <a:pPr marL="2317115">
              <a:spcBef>
                <a:spcPts val="95"/>
              </a:spcBef>
            </a:pPr>
            <a:r>
              <a:rPr sz="1600" spc="-25" dirty="0">
                <a:latin typeface="メイリオ"/>
                <a:cs typeface="メイリオ"/>
              </a:rPr>
              <a:t>発行体（銀行</a:t>
            </a:r>
            <a:r>
              <a:rPr sz="1600" spc="-50" dirty="0">
                <a:latin typeface="メイリオ"/>
                <a:cs typeface="メイリオ"/>
              </a:rPr>
              <a:t>）</a:t>
            </a:r>
            <a:endParaRPr sz="1600">
              <a:latin typeface="メイリオ"/>
              <a:cs typeface="メイリオ"/>
            </a:endParaRPr>
          </a:p>
          <a:p>
            <a:pPr>
              <a:spcBef>
                <a:spcPts val="114"/>
              </a:spcBef>
            </a:pPr>
            <a:endParaRPr sz="1050">
              <a:latin typeface="メイリオ"/>
              <a:cs typeface="メイリオ"/>
            </a:endParaRPr>
          </a:p>
          <a:p>
            <a:pPr marL="12700"/>
            <a:r>
              <a:rPr sz="1600" spc="-25" dirty="0">
                <a:latin typeface="メイリオ"/>
                <a:cs typeface="メイリオ"/>
              </a:rPr>
              <a:t>発行体（銀行</a:t>
            </a:r>
            <a:r>
              <a:rPr sz="1600" spc="-50" dirty="0">
                <a:latin typeface="メイリオ"/>
                <a:cs typeface="メイリオ"/>
              </a:rPr>
              <a:t>）</a:t>
            </a:r>
            <a:endParaRPr sz="1600">
              <a:latin typeface="メイリオ"/>
              <a:cs typeface="メイリオ"/>
            </a:endParaRPr>
          </a:p>
        </p:txBody>
      </p:sp>
      <p:sp>
        <p:nvSpPr>
          <p:cNvPr id="6" name="object 6"/>
          <p:cNvSpPr txBox="1"/>
          <p:nvPr/>
        </p:nvSpPr>
        <p:spPr>
          <a:xfrm>
            <a:off x="4158742" y="4301109"/>
            <a:ext cx="1446530"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発行体（銀行</a:t>
            </a:r>
            <a:r>
              <a:rPr sz="1600" spc="-50" dirty="0">
                <a:latin typeface="メイリオ"/>
                <a:cs typeface="メイリオ"/>
              </a:rPr>
              <a:t>）</a:t>
            </a:r>
            <a:endParaRPr sz="1600">
              <a:latin typeface="メイリオ"/>
              <a:cs typeface="メイリオ"/>
            </a:endParaRPr>
          </a:p>
        </p:txBody>
      </p:sp>
      <p:sp>
        <p:nvSpPr>
          <p:cNvPr id="7" name="object 7"/>
          <p:cNvSpPr txBox="1"/>
          <p:nvPr/>
        </p:nvSpPr>
        <p:spPr>
          <a:xfrm>
            <a:off x="6175376" y="4517263"/>
            <a:ext cx="144462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発行体（銀行</a:t>
            </a:r>
            <a:r>
              <a:rPr sz="1600" spc="-50" dirty="0">
                <a:latin typeface="メイリオ"/>
                <a:cs typeface="メイリオ"/>
              </a:rPr>
              <a:t>）</a:t>
            </a:r>
            <a:endParaRPr sz="1600">
              <a:latin typeface="メイリオ"/>
              <a:cs typeface="メイリオ"/>
            </a:endParaRPr>
          </a:p>
        </p:txBody>
      </p:sp>
      <p:sp>
        <p:nvSpPr>
          <p:cNvPr id="8" name="object 8"/>
          <p:cNvSpPr txBox="1"/>
          <p:nvPr/>
        </p:nvSpPr>
        <p:spPr>
          <a:xfrm>
            <a:off x="7543928" y="3364433"/>
            <a:ext cx="1444625" cy="258404"/>
          </a:xfrm>
          <a:prstGeom prst="rect">
            <a:avLst/>
          </a:prstGeom>
        </p:spPr>
        <p:txBody>
          <a:bodyPr vert="horz" wrap="square" lIns="0" tIns="12065" rIns="0" bIns="0" rtlCol="0">
            <a:spAutoFit/>
          </a:bodyPr>
          <a:lstStyle/>
          <a:p>
            <a:pPr marL="12700">
              <a:spcBef>
                <a:spcPts val="95"/>
              </a:spcBef>
            </a:pPr>
            <a:r>
              <a:rPr sz="1600" spc="-30" dirty="0">
                <a:latin typeface="メイリオ"/>
                <a:cs typeface="メイリオ"/>
              </a:rPr>
              <a:t>発行体（銀行</a:t>
            </a:r>
            <a:r>
              <a:rPr sz="1600" spc="-50" dirty="0">
                <a:latin typeface="メイリオ"/>
                <a:cs typeface="メイリオ"/>
              </a:rPr>
              <a:t>）</a:t>
            </a:r>
            <a:endParaRPr sz="1600">
              <a:latin typeface="メイリオ"/>
              <a:cs typeface="メイリオ"/>
            </a:endParaRPr>
          </a:p>
        </p:txBody>
      </p:sp>
      <p:grpSp>
        <p:nvGrpSpPr>
          <p:cNvPr id="9" name="object 9"/>
          <p:cNvGrpSpPr/>
          <p:nvPr/>
        </p:nvGrpSpPr>
        <p:grpSpPr>
          <a:xfrm>
            <a:off x="4715511" y="2362455"/>
            <a:ext cx="3338829" cy="2329815"/>
            <a:chOff x="3191510" y="2362454"/>
            <a:chExt cx="3338829" cy="2329815"/>
          </a:xfrm>
        </p:grpSpPr>
        <p:sp>
          <p:nvSpPr>
            <p:cNvPr id="10" name="object 10"/>
            <p:cNvSpPr/>
            <p:nvPr/>
          </p:nvSpPr>
          <p:spPr>
            <a:xfrm>
              <a:off x="3204210" y="2375154"/>
              <a:ext cx="1369060" cy="1919605"/>
            </a:xfrm>
            <a:custGeom>
              <a:avLst/>
              <a:gdLst/>
              <a:ahLst/>
              <a:cxnLst/>
              <a:rect l="l" t="t" r="r" b="b"/>
              <a:pathLst>
                <a:path w="1369060" h="1919604">
                  <a:moveTo>
                    <a:pt x="0" y="911351"/>
                  </a:moveTo>
                  <a:lnTo>
                    <a:pt x="323976" y="1919478"/>
                  </a:lnTo>
                </a:path>
                <a:path w="1369060" h="1919604">
                  <a:moveTo>
                    <a:pt x="1368678" y="0"/>
                  </a:moveTo>
                  <a:lnTo>
                    <a:pt x="629412" y="415163"/>
                  </a:lnTo>
                </a:path>
              </a:pathLst>
            </a:custGeom>
            <a:ln w="25400">
              <a:solidFill>
                <a:srgbClr val="664E0A"/>
              </a:solidFill>
              <a:prstDash val="dash"/>
            </a:ln>
          </p:spPr>
          <p:txBody>
            <a:bodyPr wrap="square" lIns="0" tIns="0" rIns="0" bIns="0" rtlCol="0"/>
            <a:lstStyle/>
            <a:p>
              <a:endParaRPr/>
            </a:p>
          </p:txBody>
        </p:sp>
        <p:sp>
          <p:nvSpPr>
            <p:cNvPr id="11" name="object 11"/>
            <p:cNvSpPr/>
            <p:nvPr/>
          </p:nvSpPr>
          <p:spPr>
            <a:xfrm>
              <a:off x="5400294" y="2637282"/>
              <a:ext cx="1116330" cy="720090"/>
            </a:xfrm>
            <a:custGeom>
              <a:avLst/>
              <a:gdLst/>
              <a:ahLst/>
              <a:cxnLst/>
              <a:rect l="l" t="t" r="r" b="b"/>
              <a:pathLst>
                <a:path w="1116329" h="720089">
                  <a:moveTo>
                    <a:pt x="0" y="0"/>
                  </a:moveTo>
                  <a:lnTo>
                    <a:pt x="1116076" y="720089"/>
                  </a:lnTo>
                </a:path>
              </a:pathLst>
            </a:custGeom>
            <a:ln w="22225">
              <a:solidFill>
                <a:srgbClr val="664E0A"/>
              </a:solidFill>
              <a:prstDash val="sysDot"/>
            </a:ln>
          </p:spPr>
          <p:txBody>
            <a:bodyPr wrap="square" lIns="0" tIns="0" rIns="0" bIns="0" rtlCol="0"/>
            <a:lstStyle/>
            <a:p>
              <a:endParaRPr/>
            </a:p>
          </p:txBody>
        </p:sp>
        <p:sp>
          <p:nvSpPr>
            <p:cNvPr id="12" name="object 12"/>
            <p:cNvSpPr/>
            <p:nvPr/>
          </p:nvSpPr>
          <p:spPr>
            <a:xfrm>
              <a:off x="5300472" y="2788920"/>
              <a:ext cx="99695" cy="1504315"/>
            </a:xfrm>
            <a:custGeom>
              <a:avLst/>
              <a:gdLst/>
              <a:ahLst/>
              <a:cxnLst/>
              <a:rect l="l" t="t" r="r" b="b"/>
              <a:pathLst>
                <a:path w="99695" h="1504314">
                  <a:moveTo>
                    <a:pt x="0" y="0"/>
                  </a:moveTo>
                  <a:lnTo>
                    <a:pt x="99567" y="1503806"/>
                  </a:lnTo>
                </a:path>
              </a:pathLst>
            </a:custGeom>
            <a:ln w="9525">
              <a:solidFill>
                <a:srgbClr val="664E0A"/>
              </a:solidFill>
              <a:prstDash val="sysDot"/>
            </a:ln>
          </p:spPr>
          <p:txBody>
            <a:bodyPr wrap="square" lIns="0" tIns="0" rIns="0" bIns="0" rtlCol="0"/>
            <a:lstStyle/>
            <a:p>
              <a:endParaRPr/>
            </a:p>
          </p:txBody>
        </p:sp>
        <p:sp>
          <p:nvSpPr>
            <p:cNvPr id="13" name="object 13"/>
            <p:cNvSpPr/>
            <p:nvPr/>
          </p:nvSpPr>
          <p:spPr>
            <a:xfrm>
              <a:off x="3996690" y="2998470"/>
              <a:ext cx="2520950" cy="1681480"/>
            </a:xfrm>
            <a:custGeom>
              <a:avLst/>
              <a:gdLst/>
              <a:ahLst/>
              <a:cxnLst/>
              <a:rect l="l" t="t" r="r" b="b"/>
              <a:pathLst>
                <a:path w="2520950" h="1681479">
                  <a:moveTo>
                    <a:pt x="1737106" y="440435"/>
                  </a:moveTo>
                  <a:lnTo>
                    <a:pt x="36575" y="0"/>
                  </a:lnTo>
                </a:path>
                <a:path w="2520950" h="1681479">
                  <a:moveTo>
                    <a:pt x="2520823" y="697991"/>
                  </a:moveTo>
                  <a:lnTo>
                    <a:pt x="1476756" y="1511553"/>
                  </a:lnTo>
                </a:path>
                <a:path w="2520950" h="1681479">
                  <a:moveTo>
                    <a:pt x="1845310" y="605027"/>
                  </a:moveTo>
                  <a:lnTo>
                    <a:pt x="144780" y="1295272"/>
                  </a:lnTo>
                </a:path>
                <a:path w="2520950" h="1681479">
                  <a:moveTo>
                    <a:pt x="576072" y="1681098"/>
                  </a:moveTo>
                  <a:lnTo>
                    <a:pt x="0" y="1511807"/>
                  </a:lnTo>
                </a:path>
              </a:pathLst>
            </a:custGeom>
            <a:ln w="25400">
              <a:solidFill>
                <a:srgbClr val="664E0A"/>
              </a:solidFill>
              <a:prstDash val="dash"/>
            </a:ln>
          </p:spPr>
          <p:txBody>
            <a:bodyPr wrap="square" lIns="0" tIns="0" rIns="0" bIns="0" rtlCol="0"/>
            <a:lstStyle/>
            <a:p>
              <a:endParaRPr/>
            </a:p>
          </p:txBody>
        </p:sp>
      </p:grpSp>
      <p:sp>
        <p:nvSpPr>
          <p:cNvPr id="14" name="object 14"/>
          <p:cNvSpPr txBox="1"/>
          <p:nvPr/>
        </p:nvSpPr>
        <p:spPr>
          <a:xfrm>
            <a:off x="5779390" y="3119756"/>
            <a:ext cx="1401445" cy="782907"/>
          </a:xfrm>
          <a:prstGeom prst="rect">
            <a:avLst/>
          </a:prstGeom>
        </p:spPr>
        <p:txBody>
          <a:bodyPr vert="horz" wrap="square" lIns="0" tIns="13335" rIns="0" bIns="0" rtlCol="0">
            <a:spAutoFit/>
          </a:bodyPr>
          <a:lstStyle/>
          <a:p>
            <a:pPr marL="12700">
              <a:spcBef>
                <a:spcPts val="105"/>
              </a:spcBef>
            </a:pPr>
            <a:r>
              <a:rPr sz="2000" b="1" spc="-15" dirty="0">
                <a:solidFill>
                  <a:srgbClr val="68500C"/>
                </a:solidFill>
                <a:latin typeface="メイリオ"/>
                <a:cs typeface="メイリオ"/>
              </a:rPr>
              <a:t>共通部分</a:t>
            </a:r>
            <a:endParaRPr sz="2000">
              <a:latin typeface="メイリオ"/>
              <a:cs typeface="メイリオ"/>
            </a:endParaRPr>
          </a:p>
          <a:p>
            <a:pPr>
              <a:spcBef>
                <a:spcPts val="20"/>
              </a:spcBef>
            </a:pPr>
            <a:endParaRPr sz="1000">
              <a:latin typeface="メイリオ"/>
              <a:cs typeface="メイリオ"/>
            </a:endParaRPr>
          </a:p>
          <a:p>
            <a:pPr marL="12700"/>
            <a:r>
              <a:rPr sz="2000" b="1" dirty="0">
                <a:solidFill>
                  <a:srgbClr val="68500C"/>
                </a:solidFill>
                <a:latin typeface="メイリオ"/>
                <a:cs typeface="メイリオ"/>
              </a:rPr>
              <a:t>オープン</a:t>
            </a:r>
            <a:r>
              <a:rPr sz="2000" b="1" spc="-25" dirty="0">
                <a:solidFill>
                  <a:srgbClr val="68500C"/>
                </a:solidFill>
                <a:latin typeface="Calibri"/>
                <a:cs typeface="Calibri"/>
              </a:rPr>
              <a:t>API</a:t>
            </a:r>
            <a:endParaRPr sz="2000">
              <a:latin typeface="Calibri"/>
              <a:cs typeface="Calibri"/>
            </a:endParaRPr>
          </a:p>
        </p:txBody>
      </p:sp>
      <p:grpSp>
        <p:nvGrpSpPr>
          <p:cNvPr id="15" name="object 15"/>
          <p:cNvGrpSpPr/>
          <p:nvPr/>
        </p:nvGrpSpPr>
        <p:grpSpPr>
          <a:xfrm>
            <a:off x="3924555" y="2243582"/>
            <a:ext cx="4745355" cy="2905760"/>
            <a:chOff x="2400554" y="2243582"/>
            <a:chExt cx="4745355" cy="2905760"/>
          </a:xfrm>
        </p:grpSpPr>
        <p:sp>
          <p:nvSpPr>
            <p:cNvPr id="16" name="object 16"/>
            <p:cNvSpPr/>
            <p:nvPr/>
          </p:nvSpPr>
          <p:spPr>
            <a:xfrm>
              <a:off x="2413254" y="2256282"/>
              <a:ext cx="4719955" cy="2880360"/>
            </a:xfrm>
            <a:custGeom>
              <a:avLst/>
              <a:gdLst/>
              <a:ahLst/>
              <a:cxnLst/>
              <a:rect l="l" t="t" r="r" b="b"/>
              <a:pathLst>
                <a:path w="4719955" h="2880360">
                  <a:moveTo>
                    <a:pt x="2359913" y="0"/>
                  </a:moveTo>
                  <a:lnTo>
                    <a:pt x="2300841" y="442"/>
                  </a:lnTo>
                  <a:lnTo>
                    <a:pt x="2242125" y="1762"/>
                  </a:lnTo>
                  <a:lnTo>
                    <a:pt x="2183783" y="3950"/>
                  </a:lnTo>
                  <a:lnTo>
                    <a:pt x="2125832" y="6994"/>
                  </a:lnTo>
                  <a:lnTo>
                    <a:pt x="2068289" y="10886"/>
                  </a:lnTo>
                  <a:lnTo>
                    <a:pt x="2011170" y="15614"/>
                  </a:lnTo>
                  <a:lnTo>
                    <a:pt x="1954493" y="21169"/>
                  </a:lnTo>
                  <a:lnTo>
                    <a:pt x="1898273" y="27539"/>
                  </a:lnTo>
                  <a:lnTo>
                    <a:pt x="1842530" y="34716"/>
                  </a:lnTo>
                  <a:lnTo>
                    <a:pt x="1787278" y="42687"/>
                  </a:lnTo>
                  <a:lnTo>
                    <a:pt x="1732535" y="51443"/>
                  </a:lnTo>
                  <a:lnTo>
                    <a:pt x="1678319" y="60974"/>
                  </a:lnTo>
                  <a:lnTo>
                    <a:pt x="1624645" y="71270"/>
                  </a:lnTo>
                  <a:lnTo>
                    <a:pt x="1571530" y="82319"/>
                  </a:lnTo>
                  <a:lnTo>
                    <a:pt x="1518993" y="94113"/>
                  </a:lnTo>
                  <a:lnTo>
                    <a:pt x="1467049" y="106639"/>
                  </a:lnTo>
                  <a:lnTo>
                    <a:pt x="1415715" y="119889"/>
                  </a:lnTo>
                  <a:lnTo>
                    <a:pt x="1365009" y="133852"/>
                  </a:lnTo>
                  <a:lnTo>
                    <a:pt x="1314947" y="148517"/>
                  </a:lnTo>
                  <a:lnTo>
                    <a:pt x="1265546" y="163874"/>
                  </a:lnTo>
                  <a:lnTo>
                    <a:pt x="1216823" y="179913"/>
                  </a:lnTo>
                  <a:lnTo>
                    <a:pt x="1168795" y="196624"/>
                  </a:lnTo>
                  <a:lnTo>
                    <a:pt x="1121478" y="213996"/>
                  </a:lnTo>
                  <a:lnTo>
                    <a:pt x="1074891" y="232018"/>
                  </a:lnTo>
                  <a:lnTo>
                    <a:pt x="1029049" y="250682"/>
                  </a:lnTo>
                  <a:lnTo>
                    <a:pt x="983969" y="269976"/>
                  </a:lnTo>
                  <a:lnTo>
                    <a:pt x="939669" y="289889"/>
                  </a:lnTo>
                  <a:lnTo>
                    <a:pt x="896165" y="310413"/>
                  </a:lnTo>
                  <a:lnTo>
                    <a:pt x="853474" y="331536"/>
                  </a:lnTo>
                  <a:lnTo>
                    <a:pt x="811614" y="353247"/>
                  </a:lnTo>
                  <a:lnTo>
                    <a:pt x="770600" y="375538"/>
                  </a:lnTo>
                  <a:lnTo>
                    <a:pt x="730450" y="398397"/>
                  </a:lnTo>
                  <a:lnTo>
                    <a:pt x="691181" y="421814"/>
                  </a:lnTo>
                  <a:lnTo>
                    <a:pt x="652810" y="445779"/>
                  </a:lnTo>
                  <a:lnTo>
                    <a:pt x="615353" y="470281"/>
                  </a:lnTo>
                  <a:lnTo>
                    <a:pt x="578828" y="495311"/>
                  </a:lnTo>
                  <a:lnTo>
                    <a:pt x="543250" y="520857"/>
                  </a:lnTo>
                  <a:lnTo>
                    <a:pt x="508639" y="546910"/>
                  </a:lnTo>
                  <a:lnTo>
                    <a:pt x="475009" y="573459"/>
                  </a:lnTo>
                  <a:lnTo>
                    <a:pt x="442378" y="600495"/>
                  </a:lnTo>
                  <a:lnTo>
                    <a:pt x="410764" y="628005"/>
                  </a:lnTo>
                  <a:lnTo>
                    <a:pt x="380182" y="655981"/>
                  </a:lnTo>
                  <a:lnTo>
                    <a:pt x="350650" y="684412"/>
                  </a:lnTo>
                  <a:lnTo>
                    <a:pt x="322184" y="713288"/>
                  </a:lnTo>
                  <a:lnTo>
                    <a:pt x="294802" y="742598"/>
                  </a:lnTo>
                  <a:lnTo>
                    <a:pt x="268521" y="772332"/>
                  </a:lnTo>
                  <a:lnTo>
                    <a:pt x="243357" y="802480"/>
                  </a:lnTo>
                  <a:lnTo>
                    <a:pt x="219327" y="833031"/>
                  </a:lnTo>
                  <a:lnTo>
                    <a:pt x="196448" y="863975"/>
                  </a:lnTo>
                  <a:lnTo>
                    <a:pt x="174737" y="895302"/>
                  </a:lnTo>
                  <a:lnTo>
                    <a:pt x="134887" y="959064"/>
                  </a:lnTo>
                  <a:lnTo>
                    <a:pt x="99911" y="1024232"/>
                  </a:lnTo>
                  <a:lnTo>
                    <a:pt x="69946" y="1090726"/>
                  </a:lnTo>
                  <a:lnTo>
                    <a:pt x="45126" y="1158462"/>
                  </a:lnTo>
                  <a:lnTo>
                    <a:pt x="25586" y="1227358"/>
                  </a:lnTo>
                  <a:lnTo>
                    <a:pt x="11461" y="1297331"/>
                  </a:lnTo>
                  <a:lnTo>
                    <a:pt x="2887" y="1368299"/>
                  </a:lnTo>
                  <a:lnTo>
                    <a:pt x="0" y="1440179"/>
                  </a:lnTo>
                  <a:lnTo>
                    <a:pt x="724" y="1476229"/>
                  </a:lnTo>
                  <a:lnTo>
                    <a:pt x="6472" y="1547663"/>
                  </a:lnTo>
                  <a:lnTo>
                    <a:pt x="17838" y="1618144"/>
                  </a:lnTo>
                  <a:lnTo>
                    <a:pt x="34687" y="1687589"/>
                  </a:lnTo>
                  <a:lnTo>
                    <a:pt x="56884" y="1755915"/>
                  </a:lnTo>
                  <a:lnTo>
                    <a:pt x="84294" y="1823040"/>
                  </a:lnTo>
                  <a:lnTo>
                    <a:pt x="116781" y="1888882"/>
                  </a:lnTo>
                  <a:lnTo>
                    <a:pt x="154211" y="1953357"/>
                  </a:lnTo>
                  <a:lnTo>
                    <a:pt x="196448" y="2016384"/>
                  </a:lnTo>
                  <a:lnTo>
                    <a:pt x="219327" y="2047328"/>
                  </a:lnTo>
                  <a:lnTo>
                    <a:pt x="243357" y="2077879"/>
                  </a:lnTo>
                  <a:lnTo>
                    <a:pt x="268521" y="2108027"/>
                  </a:lnTo>
                  <a:lnTo>
                    <a:pt x="294802" y="2137761"/>
                  </a:lnTo>
                  <a:lnTo>
                    <a:pt x="322184" y="2167071"/>
                  </a:lnTo>
                  <a:lnTo>
                    <a:pt x="350650" y="2195947"/>
                  </a:lnTo>
                  <a:lnTo>
                    <a:pt x="380182" y="2224378"/>
                  </a:lnTo>
                  <a:lnTo>
                    <a:pt x="410764" y="2252354"/>
                  </a:lnTo>
                  <a:lnTo>
                    <a:pt x="442378" y="2279864"/>
                  </a:lnTo>
                  <a:lnTo>
                    <a:pt x="475009" y="2306900"/>
                  </a:lnTo>
                  <a:lnTo>
                    <a:pt x="508639" y="2333449"/>
                  </a:lnTo>
                  <a:lnTo>
                    <a:pt x="543250" y="2359502"/>
                  </a:lnTo>
                  <a:lnTo>
                    <a:pt x="578828" y="2385048"/>
                  </a:lnTo>
                  <a:lnTo>
                    <a:pt x="615353" y="2410078"/>
                  </a:lnTo>
                  <a:lnTo>
                    <a:pt x="652810" y="2434580"/>
                  </a:lnTo>
                  <a:lnTo>
                    <a:pt x="691181" y="2458545"/>
                  </a:lnTo>
                  <a:lnTo>
                    <a:pt x="730450" y="2481962"/>
                  </a:lnTo>
                  <a:lnTo>
                    <a:pt x="770600" y="2504821"/>
                  </a:lnTo>
                  <a:lnTo>
                    <a:pt x="811614" y="2527112"/>
                  </a:lnTo>
                  <a:lnTo>
                    <a:pt x="853474" y="2548823"/>
                  </a:lnTo>
                  <a:lnTo>
                    <a:pt x="896165" y="2569946"/>
                  </a:lnTo>
                  <a:lnTo>
                    <a:pt x="939669" y="2590470"/>
                  </a:lnTo>
                  <a:lnTo>
                    <a:pt x="983969" y="2610383"/>
                  </a:lnTo>
                  <a:lnTo>
                    <a:pt x="1029049" y="2629677"/>
                  </a:lnTo>
                  <a:lnTo>
                    <a:pt x="1074891" y="2648341"/>
                  </a:lnTo>
                  <a:lnTo>
                    <a:pt x="1121478" y="2666363"/>
                  </a:lnTo>
                  <a:lnTo>
                    <a:pt x="1168795" y="2683735"/>
                  </a:lnTo>
                  <a:lnTo>
                    <a:pt x="1216823" y="2700446"/>
                  </a:lnTo>
                  <a:lnTo>
                    <a:pt x="1265546" y="2716485"/>
                  </a:lnTo>
                  <a:lnTo>
                    <a:pt x="1314947" y="2731842"/>
                  </a:lnTo>
                  <a:lnTo>
                    <a:pt x="1365009" y="2746507"/>
                  </a:lnTo>
                  <a:lnTo>
                    <a:pt x="1415715" y="2760470"/>
                  </a:lnTo>
                  <a:lnTo>
                    <a:pt x="1467049" y="2773720"/>
                  </a:lnTo>
                  <a:lnTo>
                    <a:pt x="1518993" y="2786246"/>
                  </a:lnTo>
                  <a:lnTo>
                    <a:pt x="1571530" y="2798040"/>
                  </a:lnTo>
                  <a:lnTo>
                    <a:pt x="1624645" y="2809089"/>
                  </a:lnTo>
                  <a:lnTo>
                    <a:pt x="1678319" y="2819385"/>
                  </a:lnTo>
                  <a:lnTo>
                    <a:pt x="1732535" y="2828916"/>
                  </a:lnTo>
                  <a:lnTo>
                    <a:pt x="1787278" y="2837672"/>
                  </a:lnTo>
                  <a:lnTo>
                    <a:pt x="1842530" y="2845643"/>
                  </a:lnTo>
                  <a:lnTo>
                    <a:pt x="1898273" y="2852820"/>
                  </a:lnTo>
                  <a:lnTo>
                    <a:pt x="1954493" y="2859190"/>
                  </a:lnTo>
                  <a:lnTo>
                    <a:pt x="2011170" y="2864745"/>
                  </a:lnTo>
                  <a:lnTo>
                    <a:pt x="2068289" y="2869473"/>
                  </a:lnTo>
                  <a:lnTo>
                    <a:pt x="2125832" y="2873365"/>
                  </a:lnTo>
                  <a:lnTo>
                    <a:pt x="2183783" y="2876409"/>
                  </a:lnTo>
                  <a:lnTo>
                    <a:pt x="2242125" y="2878597"/>
                  </a:lnTo>
                  <a:lnTo>
                    <a:pt x="2300841" y="2879917"/>
                  </a:lnTo>
                  <a:lnTo>
                    <a:pt x="2359913" y="2880360"/>
                  </a:lnTo>
                  <a:lnTo>
                    <a:pt x="2418986" y="2879917"/>
                  </a:lnTo>
                  <a:lnTo>
                    <a:pt x="2477702" y="2878597"/>
                  </a:lnTo>
                  <a:lnTo>
                    <a:pt x="2536044" y="2876409"/>
                  </a:lnTo>
                  <a:lnTo>
                    <a:pt x="2593995" y="2873365"/>
                  </a:lnTo>
                  <a:lnTo>
                    <a:pt x="2651538" y="2869473"/>
                  </a:lnTo>
                  <a:lnTo>
                    <a:pt x="2708657" y="2864745"/>
                  </a:lnTo>
                  <a:lnTo>
                    <a:pt x="2765334" y="2859190"/>
                  </a:lnTo>
                  <a:lnTo>
                    <a:pt x="2821554" y="2852820"/>
                  </a:lnTo>
                  <a:lnTo>
                    <a:pt x="2877297" y="2845643"/>
                  </a:lnTo>
                  <a:lnTo>
                    <a:pt x="2932549" y="2837672"/>
                  </a:lnTo>
                  <a:lnTo>
                    <a:pt x="2987292" y="2828916"/>
                  </a:lnTo>
                  <a:lnTo>
                    <a:pt x="3041508" y="2819385"/>
                  </a:lnTo>
                  <a:lnTo>
                    <a:pt x="3095182" y="2809089"/>
                  </a:lnTo>
                  <a:lnTo>
                    <a:pt x="3148297" y="2798040"/>
                  </a:lnTo>
                  <a:lnTo>
                    <a:pt x="3200834" y="2786246"/>
                  </a:lnTo>
                  <a:lnTo>
                    <a:pt x="3252778" y="2773720"/>
                  </a:lnTo>
                  <a:lnTo>
                    <a:pt x="3304112" y="2760470"/>
                  </a:lnTo>
                  <a:lnTo>
                    <a:pt x="3354818" y="2746507"/>
                  </a:lnTo>
                  <a:lnTo>
                    <a:pt x="3404880" y="2731842"/>
                  </a:lnTo>
                  <a:lnTo>
                    <a:pt x="3454281" y="2716485"/>
                  </a:lnTo>
                  <a:lnTo>
                    <a:pt x="3503004" y="2700446"/>
                  </a:lnTo>
                  <a:lnTo>
                    <a:pt x="3551032" y="2683735"/>
                  </a:lnTo>
                  <a:lnTo>
                    <a:pt x="3598349" y="2666363"/>
                  </a:lnTo>
                  <a:lnTo>
                    <a:pt x="3644936" y="2648341"/>
                  </a:lnTo>
                  <a:lnTo>
                    <a:pt x="3690778" y="2629677"/>
                  </a:lnTo>
                  <a:lnTo>
                    <a:pt x="3735858" y="2610383"/>
                  </a:lnTo>
                  <a:lnTo>
                    <a:pt x="3780158" y="2590470"/>
                  </a:lnTo>
                  <a:lnTo>
                    <a:pt x="3823662" y="2569946"/>
                  </a:lnTo>
                  <a:lnTo>
                    <a:pt x="3866353" y="2548823"/>
                  </a:lnTo>
                  <a:lnTo>
                    <a:pt x="3908213" y="2527112"/>
                  </a:lnTo>
                  <a:lnTo>
                    <a:pt x="3949227" y="2504821"/>
                  </a:lnTo>
                  <a:lnTo>
                    <a:pt x="3989377" y="2481962"/>
                  </a:lnTo>
                  <a:lnTo>
                    <a:pt x="4028646" y="2458545"/>
                  </a:lnTo>
                  <a:lnTo>
                    <a:pt x="4067017" y="2434580"/>
                  </a:lnTo>
                  <a:lnTo>
                    <a:pt x="4104474" y="2410078"/>
                  </a:lnTo>
                  <a:lnTo>
                    <a:pt x="4140999" y="2385048"/>
                  </a:lnTo>
                  <a:lnTo>
                    <a:pt x="4176577" y="2359502"/>
                  </a:lnTo>
                  <a:lnTo>
                    <a:pt x="4211188" y="2333449"/>
                  </a:lnTo>
                  <a:lnTo>
                    <a:pt x="4244818" y="2306900"/>
                  </a:lnTo>
                  <a:lnTo>
                    <a:pt x="4277449" y="2279864"/>
                  </a:lnTo>
                  <a:lnTo>
                    <a:pt x="4309063" y="2252354"/>
                  </a:lnTo>
                  <a:lnTo>
                    <a:pt x="4339645" y="2224378"/>
                  </a:lnTo>
                  <a:lnTo>
                    <a:pt x="4369177" y="2195947"/>
                  </a:lnTo>
                  <a:lnTo>
                    <a:pt x="4397643" y="2167071"/>
                  </a:lnTo>
                  <a:lnTo>
                    <a:pt x="4425025" y="2137761"/>
                  </a:lnTo>
                  <a:lnTo>
                    <a:pt x="4451306" y="2108027"/>
                  </a:lnTo>
                  <a:lnTo>
                    <a:pt x="4476470" y="2077879"/>
                  </a:lnTo>
                  <a:lnTo>
                    <a:pt x="4500500" y="2047328"/>
                  </a:lnTo>
                  <a:lnTo>
                    <a:pt x="4523379" y="2016384"/>
                  </a:lnTo>
                  <a:lnTo>
                    <a:pt x="4545090" y="1985057"/>
                  </a:lnTo>
                  <a:lnTo>
                    <a:pt x="4584940" y="1921295"/>
                  </a:lnTo>
                  <a:lnTo>
                    <a:pt x="4619916" y="1856127"/>
                  </a:lnTo>
                  <a:lnTo>
                    <a:pt x="4649881" y="1789633"/>
                  </a:lnTo>
                  <a:lnTo>
                    <a:pt x="4674701" y="1721897"/>
                  </a:lnTo>
                  <a:lnTo>
                    <a:pt x="4694241" y="1653001"/>
                  </a:lnTo>
                  <a:lnTo>
                    <a:pt x="4708366" y="1583028"/>
                  </a:lnTo>
                  <a:lnTo>
                    <a:pt x="4716940" y="1512060"/>
                  </a:lnTo>
                  <a:lnTo>
                    <a:pt x="4719828" y="1440179"/>
                  </a:lnTo>
                  <a:lnTo>
                    <a:pt x="4719103" y="1404130"/>
                  </a:lnTo>
                  <a:lnTo>
                    <a:pt x="4713355" y="1332696"/>
                  </a:lnTo>
                  <a:lnTo>
                    <a:pt x="4701989" y="1262215"/>
                  </a:lnTo>
                  <a:lnTo>
                    <a:pt x="4685140" y="1192770"/>
                  </a:lnTo>
                  <a:lnTo>
                    <a:pt x="4662943" y="1124444"/>
                  </a:lnTo>
                  <a:lnTo>
                    <a:pt x="4635533" y="1057319"/>
                  </a:lnTo>
                  <a:lnTo>
                    <a:pt x="4603046" y="991477"/>
                  </a:lnTo>
                  <a:lnTo>
                    <a:pt x="4565616" y="927002"/>
                  </a:lnTo>
                  <a:lnTo>
                    <a:pt x="4523379" y="863975"/>
                  </a:lnTo>
                  <a:lnTo>
                    <a:pt x="4500500" y="833031"/>
                  </a:lnTo>
                  <a:lnTo>
                    <a:pt x="4476470" y="802480"/>
                  </a:lnTo>
                  <a:lnTo>
                    <a:pt x="4451306" y="772332"/>
                  </a:lnTo>
                  <a:lnTo>
                    <a:pt x="4425025" y="742598"/>
                  </a:lnTo>
                  <a:lnTo>
                    <a:pt x="4397643" y="713288"/>
                  </a:lnTo>
                  <a:lnTo>
                    <a:pt x="4369177" y="684412"/>
                  </a:lnTo>
                  <a:lnTo>
                    <a:pt x="4339645" y="655981"/>
                  </a:lnTo>
                  <a:lnTo>
                    <a:pt x="4309063" y="628005"/>
                  </a:lnTo>
                  <a:lnTo>
                    <a:pt x="4277449" y="600495"/>
                  </a:lnTo>
                  <a:lnTo>
                    <a:pt x="4244818" y="573459"/>
                  </a:lnTo>
                  <a:lnTo>
                    <a:pt x="4211188" y="546910"/>
                  </a:lnTo>
                  <a:lnTo>
                    <a:pt x="4176577" y="520857"/>
                  </a:lnTo>
                  <a:lnTo>
                    <a:pt x="4140999" y="495311"/>
                  </a:lnTo>
                  <a:lnTo>
                    <a:pt x="4104474" y="470281"/>
                  </a:lnTo>
                  <a:lnTo>
                    <a:pt x="4067017" y="445779"/>
                  </a:lnTo>
                  <a:lnTo>
                    <a:pt x="4028646" y="421814"/>
                  </a:lnTo>
                  <a:lnTo>
                    <a:pt x="3989377" y="398397"/>
                  </a:lnTo>
                  <a:lnTo>
                    <a:pt x="3949227" y="375538"/>
                  </a:lnTo>
                  <a:lnTo>
                    <a:pt x="3908213" y="353247"/>
                  </a:lnTo>
                  <a:lnTo>
                    <a:pt x="3866353" y="331536"/>
                  </a:lnTo>
                  <a:lnTo>
                    <a:pt x="3823662" y="310413"/>
                  </a:lnTo>
                  <a:lnTo>
                    <a:pt x="3780158" y="289889"/>
                  </a:lnTo>
                  <a:lnTo>
                    <a:pt x="3735858" y="269976"/>
                  </a:lnTo>
                  <a:lnTo>
                    <a:pt x="3690778" y="250682"/>
                  </a:lnTo>
                  <a:lnTo>
                    <a:pt x="3644936" y="232018"/>
                  </a:lnTo>
                  <a:lnTo>
                    <a:pt x="3598349" y="213996"/>
                  </a:lnTo>
                  <a:lnTo>
                    <a:pt x="3551032" y="196624"/>
                  </a:lnTo>
                  <a:lnTo>
                    <a:pt x="3503004" y="179913"/>
                  </a:lnTo>
                  <a:lnTo>
                    <a:pt x="3454281" y="163874"/>
                  </a:lnTo>
                  <a:lnTo>
                    <a:pt x="3404880" y="148517"/>
                  </a:lnTo>
                  <a:lnTo>
                    <a:pt x="3354818" y="133852"/>
                  </a:lnTo>
                  <a:lnTo>
                    <a:pt x="3304112" y="119889"/>
                  </a:lnTo>
                  <a:lnTo>
                    <a:pt x="3252778" y="106639"/>
                  </a:lnTo>
                  <a:lnTo>
                    <a:pt x="3200834" y="94113"/>
                  </a:lnTo>
                  <a:lnTo>
                    <a:pt x="3148297" y="82319"/>
                  </a:lnTo>
                  <a:lnTo>
                    <a:pt x="3095182" y="71270"/>
                  </a:lnTo>
                  <a:lnTo>
                    <a:pt x="3041508" y="60974"/>
                  </a:lnTo>
                  <a:lnTo>
                    <a:pt x="2987292" y="51443"/>
                  </a:lnTo>
                  <a:lnTo>
                    <a:pt x="2932549" y="42687"/>
                  </a:lnTo>
                  <a:lnTo>
                    <a:pt x="2877297" y="34716"/>
                  </a:lnTo>
                  <a:lnTo>
                    <a:pt x="2821554" y="27539"/>
                  </a:lnTo>
                  <a:lnTo>
                    <a:pt x="2765334" y="21169"/>
                  </a:lnTo>
                  <a:lnTo>
                    <a:pt x="2708657" y="15614"/>
                  </a:lnTo>
                  <a:lnTo>
                    <a:pt x="2651538" y="10886"/>
                  </a:lnTo>
                  <a:lnTo>
                    <a:pt x="2593995" y="6994"/>
                  </a:lnTo>
                  <a:lnTo>
                    <a:pt x="2536044" y="3950"/>
                  </a:lnTo>
                  <a:lnTo>
                    <a:pt x="2477702" y="1762"/>
                  </a:lnTo>
                  <a:lnTo>
                    <a:pt x="2418986" y="442"/>
                  </a:lnTo>
                  <a:lnTo>
                    <a:pt x="2359913" y="0"/>
                  </a:lnTo>
                  <a:close/>
                </a:path>
              </a:pathLst>
            </a:custGeom>
            <a:solidFill>
              <a:srgbClr val="9C7403">
                <a:alpha val="30979"/>
              </a:srgbClr>
            </a:solidFill>
          </p:spPr>
          <p:txBody>
            <a:bodyPr wrap="square" lIns="0" tIns="0" rIns="0" bIns="0" rtlCol="0"/>
            <a:lstStyle/>
            <a:p>
              <a:endParaRPr/>
            </a:p>
          </p:txBody>
        </p:sp>
        <p:sp>
          <p:nvSpPr>
            <p:cNvPr id="17" name="object 17"/>
            <p:cNvSpPr/>
            <p:nvPr/>
          </p:nvSpPr>
          <p:spPr>
            <a:xfrm>
              <a:off x="2413254" y="2256282"/>
              <a:ext cx="4719955" cy="2880360"/>
            </a:xfrm>
            <a:custGeom>
              <a:avLst/>
              <a:gdLst/>
              <a:ahLst/>
              <a:cxnLst/>
              <a:rect l="l" t="t" r="r" b="b"/>
              <a:pathLst>
                <a:path w="4719955" h="2880360">
                  <a:moveTo>
                    <a:pt x="0" y="1440179"/>
                  </a:moveTo>
                  <a:lnTo>
                    <a:pt x="2887" y="1368299"/>
                  </a:lnTo>
                  <a:lnTo>
                    <a:pt x="11461" y="1297331"/>
                  </a:lnTo>
                  <a:lnTo>
                    <a:pt x="25586" y="1227358"/>
                  </a:lnTo>
                  <a:lnTo>
                    <a:pt x="45126" y="1158462"/>
                  </a:lnTo>
                  <a:lnTo>
                    <a:pt x="69946" y="1090726"/>
                  </a:lnTo>
                  <a:lnTo>
                    <a:pt x="99911" y="1024232"/>
                  </a:lnTo>
                  <a:lnTo>
                    <a:pt x="134887" y="959064"/>
                  </a:lnTo>
                  <a:lnTo>
                    <a:pt x="174737" y="895302"/>
                  </a:lnTo>
                  <a:lnTo>
                    <a:pt x="196448" y="863975"/>
                  </a:lnTo>
                  <a:lnTo>
                    <a:pt x="219327" y="833031"/>
                  </a:lnTo>
                  <a:lnTo>
                    <a:pt x="243357" y="802480"/>
                  </a:lnTo>
                  <a:lnTo>
                    <a:pt x="268521" y="772332"/>
                  </a:lnTo>
                  <a:lnTo>
                    <a:pt x="294802" y="742598"/>
                  </a:lnTo>
                  <a:lnTo>
                    <a:pt x="322184" y="713288"/>
                  </a:lnTo>
                  <a:lnTo>
                    <a:pt x="350650" y="684412"/>
                  </a:lnTo>
                  <a:lnTo>
                    <a:pt x="380182" y="655981"/>
                  </a:lnTo>
                  <a:lnTo>
                    <a:pt x="410764" y="628005"/>
                  </a:lnTo>
                  <a:lnTo>
                    <a:pt x="442378" y="600495"/>
                  </a:lnTo>
                  <a:lnTo>
                    <a:pt x="475009" y="573459"/>
                  </a:lnTo>
                  <a:lnTo>
                    <a:pt x="508639" y="546910"/>
                  </a:lnTo>
                  <a:lnTo>
                    <a:pt x="543250" y="520857"/>
                  </a:lnTo>
                  <a:lnTo>
                    <a:pt x="578828" y="495311"/>
                  </a:lnTo>
                  <a:lnTo>
                    <a:pt x="615353" y="470281"/>
                  </a:lnTo>
                  <a:lnTo>
                    <a:pt x="652810" y="445779"/>
                  </a:lnTo>
                  <a:lnTo>
                    <a:pt x="691181" y="421814"/>
                  </a:lnTo>
                  <a:lnTo>
                    <a:pt x="730450" y="398397"/>
                  </a:lnTo>
                  <a:lnTo>
                    <a:pt x="770600" y="375538"/>
                  </a:lnTo>
                  <a:lnTo>
                    <a:pt x="811614" y="353247"/>
                  </a:lnTo>
                  <a:lnTo>
                    <a:pt x="853474" y="331536"/>
                  </a:lnTo>
                  <a:lnTo>
                    <a:pt x="896165" y="310413"/>
                  </a:lnTo>
                  <a:lnTo>
                    <a:pt x="939669" y="289889"/>
                  </a:lnTo>
                  <a:lnTo>
                    <a:pt x="983969" y="269976"/>
                  </a:lnTo>
                  <a:lnTo>
                    <a:pt x="1029049" y="250682"/>
                  </a:lnTo>
                  <a:lnTo>
                    <a:pt x="1074891" y="232018"/>
                  </a:lnTo>
                  <a:lnTo>
                    <a:pt x="1121478" y="213996"/>
                  </a:lnTo>
                  <a:lnTo>
                    <a:pt x="1168795" y="196624"/>
                  </a:lnTo>
                  <a:lnTo>
                    <a:pt x="1216823" y="179913"/>
                  </a:lnTo>
                  <a:lnTo>
                    <a:pt x="1265546" y="163874"/>
                  </a:lnTo>
                  <a:lnTo>
                    <a:pt x="1314947" y="148517"/>
                  </a:lnTo>
                  <a:lnTo>
                    <a:pt x="1365009" y="133852"/>
                  </a:lnTo>
                  <a:lnTo>
                    <a:pt x="1415715" y="119889"/>
                  </a:lnTo>
                  <a:lnTo>
                    <a:pt x="1467049" y="106639"/>
                  </a:lnTo>
                  <a:lnTo>
                    <a:pt x="1518993" y="94113"/>
                  </a:lnTo>
                  <a:lnTo>
                    <a:pt x="1571530" y="82319"/>
                  </a:lnTo>
                  <a:lnTo>
                    <a:pt x="1624645" y="71270"/>
                  </a:lnTo>
                  <a:lnTo>
                    <a:pt x="1678319" y="60974"/>
                  </a:lnTo>
                  <a:lnTo>
                    <a:pt x="1732535" y="51443"/>
                  </a:lnTo>
                  <a:lnTo>
                    <a:pt x="1787278" y="42687"/>
                  </a:lnTo>
                  <a:lnTo>
                    <a:pt x="1842530" y="34716"/>
                  </a:lnTo>
                  <a:lnTo>
                    <a:pt x="1898273" y="27539"/>
                  </a:lnTo>
                  <a:lnTo>
                    <a:pt x="1954493" y="21169"/>
                  </a:lnTo>
                  <a:lnTo>
                    <a:pt x="2011170" y="15614"/>
                  </a:lnTo>
                  <a:lnTo>
                    <a:pt x="2068289" y="10886"/>
                  </a:lnTo>
                  <a:lnTo>
                    <a:pt x="2125832" y="6994"/>
                  </a:lnTo>
                  <a:lnTo>
                    <a:pt x="2183783" y="3950"/>
                  </a:lnTo>
                  <a:lnTo>
                    <a:pt x="2242125" y="1762"/>
                  </a:lnTo>
                  <a:lnTo>
                    <a:pt x="2300841" y="442"/>
                  </a:lnTo>
                  <a:lnTo>
                    <a:pt x="2359913" y="0"/>
                  </a:lnTo>
                  <a:lnTo>
                    <a:pt x="2418986" y="442"/>
                  </a:lnTo>
                  <a:lnTo>
                    <a:pt x="2477702" y="1762"/>
                  </a:lnTo>
                  <a:lnTo>
                    <a:pt x="2536044" y="3950"/>
                  </a:lnTo>
                  <a:lnTo>
                    <a:pt x="2593995" y="6994"/>
                  </a:lnTo>
                  <a:lnTo>
                    <a:pt x="2651538" y="10886"/>
                  </a:lnTo>
                  <a:lnTo>
                    <a:pt x="2708657" y="15614"/>
                  </a:lnTo>
                  <a:lnTo>
                    <a:pt x="2765334" y="21169"/>
                  </a:lnTo>
                  <a:lnTo>
                    <a:pt x="2821554" y="27539"/>
                  </a:lnTo>
                  <a:lnTo>
                    <a:pt x="2877297" y="34716"/>
                  </a:lnTo>
                  <a:lnTo>
                    <a:pt x="2932549" y="42687"/>
                  </a:lnTo>
                  <a:lnTo>
                    <a:pt x="2987292" y="51443"/>
                  </a:lnTo>
                  <a:lnTo>
                    <a:pt x="3041508" y="60974"/>
                  </a:lnTo>
                  <a:lnTo>
                    <a:pt x="3095182" y="71270"/>
                  </a:lnTo>
                  <a:lnTo>
                    <a:pt x="3148297" y="82319"/>
                  </a:lnTo>
                  <a:lnTo>
                    <a:pt x="3200834" y="94113"/>
                  </a:lnTo>
                  <a:lnTo>
                    <a:pt x="3252778" y="106639"/>
                  </a:lnTo>
                  <a:lnTo>
                    <a:pt x="3304112" y="119889"/>
                  </a:lnTo>
                  <a:lnTo>
                    <a:pt x="3354818" y="133852"/>
                  </a:lnTo>
                  <a:lnTo>
                    <a:pt x="3404880" y="148517"/>
                  </a:lnTo>
                  <a:lnTo>
                    <a:pt x="3454281" y="163874"/>
                  </a:lnTo>
                  <a:lnTo>
                    <a:pt x="3503004" y="179913"/>
                  </a:lnTo>
                  <a:lnTo>
                    <a:pt x="3551032" y="196624"/>
                  </a:lnTo>
                  <a:lnTo>
                    <a:pt x="3598349" y="213996"/>
                  </a:lnTo>
                  <a:lnTo>
                    <a:pt x="3644936" y="232018"/>
                  </a:lnTo>
                  <a:lnTo>
                    <a:pt x="3690778" y="250682"/>
                  </a:lnTo>
                  <a:lnTo>
                    <a:pt x="3735858" y="269976"/>
                  </a:lnTo>
                  <a:lnTo>
                    <a:pt x="3780158" y="289889"/>
                  </a:lnTo>
                  <a:lnTo>
                    <a:pt x="3823662" y="310413"/>
                  </a:lnTo>
                  <a:lnTo>
                    <a:pt x="3866353" y="331536"/>
                  </a:lnTo>
                  <a:lnTo>
                    <a:pt x="3908213" y="353247"/>
                  </a:lnTo>
                  <a:lnTo>
                    <a:pt x="3949227" y="375538"/>
                  </a:lnTo>
                  <a:lnTo>
                    <a:pt x="3989377" y="398397"/>
                  </a:lnTo>
                  <a:lnTo>
                    <a:pt x="4028646" y="421814"/>
                  </a:lnTo>
                  <a:lnTo>
                    <a:pt x="4067017" y="445779"/>
                  </a:lnTo>
                  <a:lnTo>
                    <a:pt x="4104474" y="470281"/>
                  </a:lnTo>
                  <a:lnTo>
                    <a:pt x="4140999" y="495311"/>
                  </a:lnTo>
                  <a:lnTo>
                    <a:pt x="4176577" y="520857"/>
                  </a:lnTo>
                  <a:lnTo>
                    <a:pt x="4211188" y="546910"/>
                  </a:lnTo>
                  <a:lnTo>
                    <a:pt x="4244818" y="573459"/>
                  </a:lnTo>
                  <a:lnTo>
                    <a:pt x="4277449" y="600495"/>
                  </a:lnTo>
                  <a:lnTo>
                    <a:pt x="4309063" y="628005"/>
                  </a:lnTo>
                  <a:lnTo>
                    <a:pt x="4339645" y="655981"/>
                  </a:lnTo>
                  <a:lnTo>
                    <a:pt x="4369177" y="684412"/>
                  </a:lnTo>
                  <a:lnTo>
                    <a:pt x="4397643" y="713288"/>
                  </a:lnTo>
                  <a:lnTo>
                    <a:pt x="4425025" y="742598"/>
                  </a:lnTo>
                  <a:lnTo>
                    <a:pt x="4451306" y="772332"/>
                  </a:lnTo>
                  <a:lnTo>
                    <a:pt x="4476470" y="802480"/>
                  </a:lnTo>
                  <a:lnTo>
                    <a:pt x="4500500" y="833031"/>
                  </a:lnTo>
                  <a:lnTo>
                    <a:pt x="4523379" y="863975"/>
                  </a:lnTo>
                  <a:lnTo>
                    <a:pt x="4545090" y="895302"/>
                  </a:lnTo>
                  <a:lnTo>
                    <a:pt x="4584940" y="959064"/>
                  </a:lnTo>
                  <a:lnTo>
                    <a:pt x="4619916" y="1024232"/>
                  </a:lnTo>
                  <a:lnTo>
                    <a:pt x="4649881" y="1090726"/>
                  </a:lnTo>
                  <a:lnTo>
                    <a:pt x="4674701" y="1158462"/>
                  </a:lnTo>
                  <a:lnTo>
                    <a:pt x="4694241" y="1227358"/>
                  </a:lnTo>
                  <a:lnTo>
                    <a:pt x="4708366" y="1297331"/>
                  </a:lnTo>
                  <a:lnTo>
                    <a:pt x="4716940" y="1368299"/>
                  </a:lnTo>
                  <a:lnTo>
                    <a:pt x="4719828" y="1440179"/>
                  </a:lnTo>
                  <a:lnTo>
                    <a:pt x="4719103" y="1476229"/>
                  </a:lnTo>
                  <a:lnTo>
                    <a:pt x="4713355" y="1547663"/>
                  </a:lnTo>
                  <a:lnTo>
                    <a:pt x="4701989" y="1618144"/>
                  </a:lnTo>
                  <a:lnTo>
                    <a:pt x="4685140" y="1687589"/>
                  </a:lnTo>
                  <a:lnTo>
                    <a:pt x="4662943" y="1755915"/>
                  </a:lnTo>
                  <a:lnTo>
                    <a:pt x="4635533" y="1823040"/>
                  </a:lnTo>
                  <a:lnTo>
                    <a:pt x="4603046" y="1888882"/>
                  </a:lnTo>
                  <a:lnTo>
                    <a:pt x="4565616" y="1953357"/>
                  </a:lnTo>
                  <a:lnTo>
                    <a:pt x="4523379" y="2016384"/>
                  </a:lnTo>
                  <a:lnTo>
                    <a:pt x="4500500" y="2047328"/>
                  </a:lnTo>
                  <a:lnTo>
                    <a:pt x="4476470" y="2077879"/>
                  </a:lnTo>
                  <a:lnTo>
                    <a:pt x="4451306" y="2108027"/>
                  </a:lnTo>
                  <a:lnTo>
                    <a:pt x="4425025" y="2137761"/>
                  </a:lnTo>
                  <a:lnTo>
                    <a:pt x="4397643" y="2167071"/>
                  </a:lnTo>
                  <a:lnTo>
                    <a:pt x="4369177" y="2195947"/>
                  </a:lnTo>
                  <a:lnTo>
                    <a:pt x="4339645" y="2224378"/>
                  </a:lnTo>
                  <a:lnTo>
                    <a:pt x="4309063" y="2252354"/>
                  </a:lnTo>
                  <a:lnTo>
                    <a:pt x="4277449" y="2279864"/>
                  </a:lnTo>
                  <a:lnTo>
                    <a:pt x="4244818" y="2306900"/>
                  </a:lnTo>
                  <a:lnTo>
                    <a:pt x="4211188" y="2333449"/>
                  </a:lnTo>
                  <a:lnTo>
                    <a:pt x="4176577" y="2359502"/>
                  </a:lnTo>
                  <a:lnTo>
                    <a:pt x="4140999" y="2385048"/>
                  </a:lnTo>
                  <a:lnTo>
                    <a:pt x="4104474" y="2410078"/>
                  </a:lnTo>
                  <a:lnTo>
                    <a:pt x="4067017" y="2434580"/>
                  </a:lnTo>
                  <a:lnTo>
                    <a:pt x="4028646" y="2458545"/>
                  </a:lnTo>
                  <a:lnTo>
                    <a:pt x="3989377" y="2481962"/>
                  </a:lnTo>
                  <a:lnTo>
                    <a:pt x="3949227" y="2504821"/>
                  </a:lnTo>
                  <a:lnTo>
                    <a:pt x="3908213" y="2527112"/>
                  </a:lnTo>
                  <a:lnTo>
                    <a:pt x="3866353" y="2548823"/>
                  </a:lnTo>
                  <a:lnTo>
                    <a:pt x="3823662" y="2569946"/>
                  </a:lnTo>
                  <a:lnTo>
                    <a:pt x="3780158" y="2590470"/>
                  </a:lnTo>
                  <a:lnTo>
                    <a:pt x="3735858" y="2610383"/>
                  </a:lnTo>
                  <a:lnTo>
                    <a:pt x="3690778" y="2629677"/>
                  </a:lnTo>
                  <a:lnTo>
                    <a:pt x="3644936" y="2648341"/>
                  </a:lnTo>
                  <a:lnTo>
                    <a:pt x="3598349" y="2666363"/>
                  </a:lnTo>
                  <a:lnTo>
                    <a:pt x="3551032" y="2683735"/>
                  </a:lnTo>
                  <a:lnTo>
                    <a:pt x="3503004" y="2700446"/>
                  </a:lnTo>
                  <a:lnTo>
                    <a:pt x="3454281" y="2716485"/>
                  </a:lnTo>
                  <a:lnTo>
                    <a:pt x="3404880" y="2731842"/>
                  </a:lnTo>
                  <a:lnTo>
                    <a:pt x="3354818" y="2746507"/>
                  </a:lnTo>
                  <a:lnTo>
                    <a:pt x="3304112" y="2760470"/>
                  </a:lnTo>
                  <a:lnTo>
                    <a:pt x="3252778" y="2773720"/>
                  </a:lnTo>
                  <a:lnTo>
                    <a:pt x="3200834" y="2786246"/>
                  </a:lnTo>
                  <a:lnTo>
                    <a:pt x="3148297" y="2798040"/>
                  </a:lnTo>
                  <a:lnTo>
                    <a:pt x="3095182" y="2809089"/>
                  </a:lnTo>
                  <a:lnTo>
                    <a:pt x="3041508" y="2819385"/>
                  </a:lnTo>
                  <a:lnTo>
                    <a:pt x="2987292" y="2828916"/>
                  </a:lnTo>
                  <a:lnTo>
                    <a:pt x="2932549" y="2837672"/>
                  </a:lnTo>
                  <a:lnTo>
                    <a:pt x="2877297" y="2845643"/>
                  </a:lnTo>
                  <a:lnTo>
                    <a:pt x="2821554" y="2852820"/>
                  </a:lnTo>
                  <a:lnTo>
                    <a:pt x="2765334" y="2859190"/>
                  </a:lnTo>
                  <a:lnTo>
                    <a:pt x="2708657" y="2864745"/>
                  </a:lnTo>
                  <a:lnTo>
                    <a:pt x="2651538" y="2869473"/>
                  </a:lnTo>
                  <a:lnTo>
                    <a:pt x="2593995" y="2873365"/>
                  </a:lnTo>
                  <a:lnTo>
                    <a:pt x="2536044" y="2876409"/>
                  </a:lnTo>
                  <a:lnTo>
                    <a:pt x="2477702" y="2878597"/>
                  </a:lnTo>
                  <a:lnTo>
                    <a:pt x="2418986" y="2879917"/>
                  </a:lnTo>
                  <a:lnTo>
                    <a:pt x="2359913" y="2880360"/>
                  </a:lnTo>
                  <a:lnTo>
                    <a:pt x="2300841" y="2879917"/>
                  </a:lnTo>
                  <a:lnTo>
                    <a:pt x="2242125" y="2878597"/>
                  </a:lnTo>
                  <a:lnTo>
                    <a:pt x="2183783" y="2876409"/>
                  </a:lnTo>
                  <a:lnTo>
                    <a:pt x="2125832" y="2873365"/>
                  </a:lnTo>
                  <a:lnTo>
                    <a:pt x="2068289" y="2869473"/>
                  </a:lnTo>
                  <a:lnTo>
                    <a:pt x="2011170" y="2864745"/>
                  </a:lnTo>
                  <a:lnTo>
                    <a:pt x="1954493" y="2859190"/>
                  </a:lnTo>
                  <a:lnTo>
                    <a:pt x="1898273" y="2852820"/>
                  </a:lnTo>
                  <a:lnTo>
                    <a:pt x="1842530" y="2845643"/>
                  </a:lnTo>
                  <a:lnTo>
                    <a:pt x="1787278" y="2837672"/>
                  </a:lnTo>
                  <a:lnTo>
                    <a:pt x="1732535" y="2828916"/>
                  </a:lnTo>
                  <a:lnTo>
                    <a:pt x="1678319" y="2819385"/>
                  </a:lnTo>
                  <a:lnTo>
                    <a:pt x="1624645" y="2809089"/>
                  </a:lnTo>
                  <a:lnTo>
                    <a:pt x="1571530" y="2798040"/>
                  </a:lnTo>
                  <a:lnTo>
                    <a:pt x="1518993" y="2786246"/>
                  </a:lnTo>
                  <a:lnTo>
                    <a:pt x="1467049" y="2773720"/>
                  </a:lnTo>
                  <a:lnTo>
                    <a:pt x="1415715" y="2760470"/>
                  </a:lnTo>
                  <a:lnTo>
                    <a:pt x="1365009" y="2746507"/>
                  </a:lnTo>
                  <a:lnTo>
                    <a:pt x="1314947" y="2731842"/>
                  </a:lnTo>
                  <a:lnTo>
                    <a:pt x="1265546" y="2716485"/>
                  </a:lnTo>
                  <a:lnTo>
                    <a:pt x="1216823" y="2700446"/>
                  </a:lnTo>
                  <a:lnTo>
                    <a:pt x="1168795" y="2683735"/>
                  </a:lnTo>
                  <a:lnTo>
                    <a:pt x="1121478" y="2666363"/>
                  </a:lnTo>
                  <a:lnTo>
                    <a:pt x="1074891" y="2648341"/>
                  </a:lnTo>
                  <a:lnTo>
                    <a:pt x="1029049" y="2629677"/>
                  </a:lnTo>
                  <a:lnTo>
                    <a:pt x="983969" y="2610383"/>
                  </a:lnTo>
                  <a:lnTo>
                    <a:pt x="939669" y="2590470"/>
                  </a:lnTo>
                  <a:lnTo>
                    <a:pt x="896165" y="2569946"/>
                  </a:lnTo>
                  <a:lnTo>
                    <a:pt x="853474" y="2548823"/>
                  </a:lnTo>
                  <a:lnTo>
                    <a:pt x="811614" y="2527112"/>
                  </a:lnTo>
                  <a:lnTo>
                    <a:pt x="770600" y="2504821"/>
                  </a:lnTo>
                  <a:lnTo>
                    <a:pt x="730450" y="2481962"/>
                  </a:lnTo>
                  <a:lnTo>
                    <a:pt x="691181" y="2458545"/>
                  </a:lnTo>
                  <a:lnTo>
                    <a:pt x="652810" y="2434580"/>
                  </a:lnTo>
                  <a:lnTo>
                    <a:pt x="615353" y="2410078"/>
                  </a:lnTo>
                  <a:lnTo>
                    <a:pt x="578828" y="2385048"/>
                  </a:lnTo>
                  <a:lnTo>
                    <a:pt x="543250" y="2359502"/>
                  </a:lnTo>
                  <a:lnTo>
                    <a:pt x="508639" y="2333449"/>
                  </a:lnTo>
                  <a:lnTo>
                    <a:pt x="475009" y="2306900"/>
                  </a:lnTo>
                  <a:lnTo>
                    <a:pt x="442378" y="2279864"/>
                  </a:lnTo>
                  <a:lnTo>
                    <a:pt x="410764" y="2252354"/>
                  </a:lnTo>
                  <a:lnTo>
                    <a:pt x="380182" y="2224378"/>
                  </a:lnTo>
                  <a:lnTo>
                    <a:pt x="350650" y="2195947"/>
                  </a:lnTo>
                  <a:lnTo>
                    <a:pt x="322184" y="2167071"/>
                  </a:lnTo>
                  <a:lnTo>
                    <a:pt x="294802" y="2137761"/>
                  </a:lnTo>
                  <a:lnTo>
                    <a:pt x="268521" y="2108027"/>
                  </a:lnTo>
                  <a:lnTo>
                    <a:pt x="243357" y="2077879"/>
                  </a:lnTo>
                  <a:lnTo>
                    <a:pt x="219327" y="2047328"/>
                  </a:lnTo>
                  <a:lnTo>
                    <a:pt x="196448" y="2016384"/>
                  </a:lnTo>
                  <a:lnTo>
                    <a:pt x="174737" y="1985057"/>
                  </a:lnTo>
                  <a:lnTo>
                    <a:pt x="134887" y="1921295"/>
                  </a:lnTo>
                  <a:lnTo>
                    <a:pt x="99911" y="1856127"/>
                  </a:lnTo>
                  <a:lnTo>
                    <a:pt x="69946" y="1789633"/>
                  </a:lnTo>
                  <a:lnTo>
                    <a:pt x="45126" y="1721897"/>
                  </a:lnTo>
                  <a:lnTo>
                    <a:pt x="25586" y="1653001"/>
                  </a:lnTo>
                  <a:lnTo>
                    <a:pt x="11461" y="1583028"/>
                  </a:lnTo>
                  <a:lnTo>
                    <a:pt x="2887" y="1512060"/>
                  </a:lnTo>
                  <a:lnTo>
                    <a:pt x="0" y="1440179"/>
                  </a:lnTo>
                  <a:close/>
                </a:path>
              </a:pathLst>
            </a:custGeom>
            <a:ln w="25400">
              <a:solidFill>
                <a:srgbClr val="483807"/>
              </a:solidFill>
              <a:prstDash val="dash"/>
            </a:ln>
          </p:spPr>
          <p:txBody>
            <a:bodyPr wrap="square" lIns="0" tIns="0" rIns="0" bIns="0" rtlCol="0"/>
            <a:lstStyle/>
            <a:p>
              <a:endParaRPr/>
            </a:p>
          </p:txBody>
        </p:sp>
        <p:sp>
          <p:nvSpPr>
            <p:cNvPr id="18" name="object 18"/>
            <p:cNvSpPr/>
            <p:nvPr/>
          </p:nvSpPr>
          <p:spPr>
            <a:xfrm>
              <a:off x="3932682" y="2789682"/>
              <a:ext cx="1368425" cy="1656714"/>
            </a:xfrm>
            <a:custGeom>
              <a:avLst/>
              <a:gdLst/>
              <a:ahLst/>
              <a:cxnLst/>
              <a:rect l="l" t="t" r="r" b="b"/>
              <a:pathLst>
                <a:path w="1368425" h="1656714">
                  <a:moveTo>
                    <a:pt x="1368170" y="0"/>
                  </a:moveTo>
                  <a:lnTo>
                    <a:pt x="0" y="1656206"/>
                  </a:lnTo>
                </a:path>
              </a:pathLst>
            </a:custGeom>
            <a:ln w="25400">
              <a:solidFill>
                <a:srgbClr val="664E0A"/>
              </a:solidFill>
              <a:prstDash val="dash"/>
            </a:ln>
          </p:spPr>
          <p:txBody>
            <a:bodyPr wrap="square" lIns="0" tIns="0" rIns="0" bIns="0" rtlCol="0"/>
            <a:lstStyle/>
            <a:p>
              <a:endParaRPr/>
            </a:p>
          </p:txBody>
        </p:sp>
      </p:grpSp>
      <p:sp>
        <p:nvSpPr>
          <p:cNvPr id="19" name="object 19"/>
          <p:cNvSpPr txBox="1"/>
          <p:nvPr/>
        </p:nvSpPr>
        <p:spPr>
          <a:xfrm>
            <a:off x="2430577" y="1636267"/>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0" name="object 20"/>
          <p:cNvSpPr txBox="1"/>
          <p:nvPr/>
        </p:nvSpPr>
        <p:spPr>
          <a:xfrm>
            <a:off x="4519042" y="1203782"/>
            <a:ext cx="431165" cy="258404"/>
          </a:xfrm>
          <a:prstGeom prst="rect">
            <a:avLst/>
          </a:prstGeom>
        </p:spPr>
        <p:txBody>
          <a:bodyPr vert="horz" wrap="square" lIns="0" tIns="12065" rIns="0" bIns="0" rtlCol="0">
            <a:spAutoFit/>
          </a:bodyPr>
          <a:lstStyle/>
          <a:p>
            <a:pPr marL="12700">
              <a:spcBef>
                <a:spcPts val="95"/>
              </a:spcBef>
            </a:pPr>
            <a:r>
              <a:rPr sz="1600" spc="-30"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1" name="object 21"/>
          <p:cNvSpPr txBox="1"/>
          <p:nvPr/>
        </p:nvSpPr>
        <p:spPr>
          <a:xfrm>
            <a:off x="9516872" y="1788667"/>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2" name="object 22"/>
          <p:cNvSpPr txBox="1"/>
          <p:nvPr/>
        </p:nvSpPr>
        <p:spPr>
          <a:xfrm>
            <a:off x="4303015" y="6038494"/>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3" name="object 23"/>
          <p:cNvSpPr txBox="1"/>
          <p:nvPr/>
        </p:nvSpPr>
        <p:spPr>
          <a:xfrm>
            <a:off x="7336029" y="6190894"/>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4" name="object 24"/>
          <p:cNvSpPr txBox="1"/>
          <p:nvPr/>
        </p:nvSpPr>
        <p:spPr>
          <a:xfrm>
            <a:off x="8552181" y="5331078"/>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5" name="object 25"/>
          <p:cNvSpPr txBox="1"/>
          <p:nvPr/>
        </p:nvSpPr>
        <p:spPr>
          <a:xfrm>
            <a:off x="2142541" y="5251450"/>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6" name="object 26"/>
          <p:cNvSpPr txBox="1"/>
          <p:nvPr/>
        </p:nvSpPr>
        <p:spPr>
          <a:xfrm>
            <a:off x="1926438" y="3941190"/>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7" name="object 27"/>
          <p:cNvSpPr txBox="1"/>
          <p:nvPr/>
        </p:nvSpPr>
        <p:spPr>
          <a:xfrm>
            <a:off x="9709151" y="4143247"/>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8" name="object 28"/>
          <p:cNvSpPr txBox="1"/>
          <p:nvPr/>
        </p:nvSpPr>
        <p:spPr>
          <a:xfrm>
            <a:off x="9200134" y="6160719"/>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29" name="object 29"/>
          <p:cNvSpPr txBox="1"/>
          <p:nvPr/>
        </p:nvSpPr>
        <p:spPr>
          <a:xfrm>
            <a:off x="7687818" y="1217803"/>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個</a:t>
            </a:r>
            <a:r>
              <a:rPr sz="1600" spc="-50" dirty="0">
                <a:latin typeface="メイリオ"/>
                <a:cs typeface="メイリオ"/>
              </a:rPr>
              <a:t>人</a:t>
            </a:r>
            <a:endParaRPr sz="1600">
              <a:latin typeface="メイリオ"/>
              <a:cs typeface="メイリオ"/>
            </a:endParaRPr>
          </a:p>
        </p:txBody>
      </p:sp>
      <p:sp>
        <p:nvSpPr>
          <p:cNvPr id="30" name="object 30"/>
          <p:cNvSpPr txBox="1"/>
          <p:nvPr/>
        </p:nvSpPr>
        <p:spPr>
          <a:xfrm>
            <a:off x="3726943" y="1974849"/>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1" name="object 31"/>
          <p:cNvSpPr txBox="1"/>
          <p:nvPr/>
        </p:nvSpPr>
        <p:spPr>
          <a:xfrm>
            <a:off x="2799081" y="3228593"/>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2" name="object 32"/>
          <p:cNvSpPr txBox="1"/>
          <p:nvPr/>
        </p:nvSpPr>
        <p:spPr>
          <a:xfrm>
            <a:off x="3628771" y="4981702"/>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3" name="object 33"/>
          <p:cNvSpPr txBox="1"/>
          <p:nvPr/>
        </p:nvSpPr>
        <p:spPr>
          <a:xfrm>
            <a:off x="6031485" y="1569466"/>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4" name="object 34"/>
          <p:cNvSpPr txBox="1"/>
          <p:nvPr/>
        </p:nvSpPr>
        <p:spPr>
          <a:xfrm>
            <a:off x="8241031" y="1721866"/>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5" name="object 35"/>
          <p:cNvSpPr txBox="1"/>
          <p:nvPr/>
        </p:nvSpPr>
        <p:spPr>
          <a:xfrm>
            <a:off x="8336027" y="4583429"/>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6" name="object 36"/>
          <p:cNvSpPr txBox="1"/>
          <p:nvPr/>
        </p:nvSpPr>
        <p:spPr>
          <a:xfrm>
            <a:off x="5527295" y="5389879"/>
            <a:ext cx="4311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企</a:t>
            </a:r>
            <a:r>
              <a:rPr sz="1600" spc="-50" dirty="0">
                <a:latin typeface="メイリオ"/>
                <a:cs typeface="メイリオ"/>
              </a:rPr>
              <a:t>業</a:t>
            </a:r>
            <a:endParaRPr sz="1600">
              <a:latin typeface="メイリオ"/>
              <a:cs typeface="メイリオ"/>
            </a:endParaRPr>
          </a:p>
        </p:txBody>
      </p:sp>
      <p:sp>
        <p:nvSpPr>
          <p:cNvPr id="37" name="object 37"/>
          <p:cNvSpPr/>
          <p:nvPr/>
        </p:nvSpPr>
        <p:spPr>
          <a:xfrm>
            <a:off x="2973325" y="1790701"/>
            <a:ext cx="774065" cy="226695"/>
          </a:xfrm>
          <a:custGeom>
            <a:avLst/>
            <a:gdLst/>
            <a:ahLst/>
            <a:cxnLst/>
            <a:rect l="l" t="t" r="r" b="b"/>
            <a:pathLst>
              <a:path w="774064" h="226694">
                <a:moveTo>
                  <a:pt x="773683" y="226695"/>
                </a:moveTo>
                <a:lnTo>
                  <a:pt x="0" y="0"/>
                </a:lnTo>
              </a:path>
            </a:pathLst>
          </a:custGeom>
          <a:ln w="9525">
            <a:solidFill>
              <a:srgbClr val="664E0A"/>
            </a:solidFill>
          </a:ln>
        </p:spPr>
        <p:txBody>
          <a:bodyPr wrap="square" lIns="0" tIns="0" rIns="0" bIns="0" rtlCol="0"/>
          <a:lstStyle/>
          <a:p>
            <a:endParaRPr/>
          </a:p>
        </p:txBody>
      </p:sp>
      <p:sp>
        <p:nvSpPr>
          <p:cNvPr id="38" name="object 38"/>
          <p:cNvSpPr/>
          <p:nvPr/>
        </p:nvSpPr>
        <p:spPr>
          <a:xfrm>
            <a:off x="3043428" y="1290827"/>
            <a:ext cx="1396365" cy="532130"/>
          </a:xfrm>
          <a:custGeom>
            <a:avLst/>
            <a:gdLst/>
            <a:ahLst/>
            <a:cxnLst/>
            <a:rect l="l" t="t" r="r" b="b"/>
            <a:pathLst>
              <a:path w="1396364" h="532130">
                <a:moveTo>
                  <a:pt x="1107948" y="532002"/>
                </a:moveTo>
                <a:lnTo>
                  <a:pt x="1395984" y="74675"/>
                </a:lnTo>
              </a:path>
              <a:path w="1396364" h="532130">
                <a:moveTo>
                  <a:pt x="1287780" y="0"/>
                </a:moveTo>
                <a:lnTo>
                  <a:pt x="0" y="399796"/>
                </a:lnTo>
              </a:path>
            </a:pathLst>
          </a:custGeom>
          <a:ln w="9525">
            <a:solidFill>
              <a:srgbClr val="664E0A"/>
            </a:solidFill>
          </a:ln>
        </p:spPr>
        <p:txBody>
          <a:bodyPr wrap="square" lIns="0" tIns="0" rIns="0" bIns="0" rtlCol="0"/>
          <a:lstStyle/>
          <a:p>
            <a:endParaRPr/>
          </a:p>
        </p:txBody>
      </p:sp>
      <p:sp>
        <p:nvSpPr>
          <p:cNvPr id="39" name="object 39"/>
          <p:cNvSpPr/>
          <p:nvPr/>
        </p:nvSpPr>
        <p:spPr>
          <a:xfrm>
            <a:off x="2257044" y="3558541"/>
            <a:ext cx="463550" cy="313055"/>
          </a:xfrm>
          <a:custGeom>
            <a:avLst/>
            <a:gdLst/>
            <a:ahLst/>
            <a:cxnLst/>
            <a:rect l="l" t="t" r="r" b="b"/>
            <a:pathLst>
              <a:path w="463550" h="313054">
                <a:moveTo>
                  <a:pt x="463334" y="0"/>
                </a:moveTo>
                <a:lnTo>
                  <a:pt x="0" y="312674"/>
                </a:lnTo>
              </a:path>
            </a:pathLst>
          </a:custGeom>
          <a:ln w="9525">
            <a:solidFill>
              <a:srgbClr val="664E0A"/>
            </a:solidFill>
          </a:ln>
        </p:spPr>
        <p:txBody>
          <a:bodyPr wrap="square" lIns="0" tIns="0" rIns="0" bIns="0" rtlCol="0"/>
          <a:lstStyle/>
          <a:p>
            <a:endParaRPr/>
          </a:p>
        </p:txBody>
      </p:sp>
      <p:sp>
        <p:nvSpPr>
          <p:cNvPr id="40" name="object 40"/>
          <p:cNvSpPr/>
          <p:nvPr/>
        </p:nvSpPr>
        <p:spPr>
          <a:xfrm>
            <a:off x="9817607" y="2255520"/>
            <a:ext cx="82550" cy="1731010"/>
          </a:xfrm>
          <a:custGeom>
            <a:avLst/>
            <a:gdLst/>
            <a:ahLst/>
            <a:cxnLst/>
            <a:rect l="l" t="t" r="r" b="b"/>
            <a:pathLst>
              <a:path w="82550" h="1731010">
                <a:moveTo>
                  <a:pt x="0" y="0"/>
                </a:moveTo>
                <a:lnTo>
                  <a:pt x="82550" y="1730755"/>
                </a:lnTo>
              </a:path>
            </a:pathLst>
          </a:custGeom>
          <a:ln w="9525">
            <a:solidFill>
              <a:srgbClr val="664E0A"/>
            </a:solidFill>
          </a:ln>
        </p:spPr>
        <p:txBody>
          <a:bodyPr wrap="square" lIns="0" tIns="0" rIns="0" bIns="0" rtlCol="0"/>
          <a:lstStyle/>
          <a:p>
            <a:endParaRPr/>
          </a:p>
        </p:txBody>
      </p:sp>
      <p:sp>
        <p:nvSpPr>
          <p:cNvPr id="41" name="object 41"/>
          <p:cNvSpPr/>
          <p:nvPr/>
        </p:nvSpPr>
        <p:spPr>
          <a:xfrm>
            <a:off x="2519173" y="1379220"/>
            <a:ext cx="7503795" cy="4878705"/>
          </a:xfrm>
          <a:custGeom>
            <a:avLst/>
            <a:gdLst/>
            <a:ahLst/>
            <a:cxnLst/>
            <a:rect l="l" t="t" r="r" b="b"/>
            <a:pathLst>
              <a:path w="7503795" h="4878705">
                <a:moveTo>
                  <a:pt x="1712595" y="1661159"/>
                </a:moveTo>
                <a:lnTo>
                  <a:pt x="768096" y="1841245"/>
                </a:lnTo>
              </a:path>
              <a:path w="7503795" h="4878705">
                <a:moveTo>
                  <a:pt x="1794128" y="1345183"/>
                </a:moveTo>
                <a:lnTo>
                  <a:pt x="1560576" y="926591"/>
                </a:lnTo>
              </a:path>
              <a:path w="7503795" h="4878705">
                <a:moveTo>
                  <a:pt x="1272667" y="943355"/>
                </a:moveTo>
                <a:lnTo>
                  <a:pt x="592836" y="1841500"/>
                </a:lnTo>
              </a:path>
              <a:path w="7503795" h="4878705">
                <a:moveTo>
                  <a:pt x="1030097" y="3762755"/>
                </a:moveTo>
                <a:lnTo>
                  <a:pt x="184403" y="3942841"/>
                </a:lnTo>
              </a:path>
              <a:path w="7503795" h="4878705">
                <a:moveTo>
                  <a:pt x="2280030" y="3195828"/>
                </a:moveTo>
                <a:lnTo>
                  <a:pt x="1676400" y="3607307"/>
                </a:lnTo>
              </a:path>
              <a:path w="7503795" h="4878705">
                <a:moveTo>
                  <a:pt x="4152900" y="3493007"/>
                </a:moveTo>
                <a:lnTo>
                  <a:pt x="3576828" y="4135119"/>
                </a:lnTo>
              </a:path>
              <a:path w="7503795" h="4878705">
                <a:moveTo>
                  <a:pt x="1632203" y="3966971"/>
                </a:moveTo>
                <a:lnTo>
                  <a:pt x="1955419" y="4592370"/>
                </a:lnTo>
              </a:path>
              <a:path w="7503795" h="4878705">
                <a:moveTo>
                  <a:pt x="1705228" y="4820780"/>
                </a:moveTo>
                <a:lnTo>
                  <a:pt x="0" y="4203192"/>
                </a:lnTo>
              </a:path>
              <a:path w="7503795" h="4878705">
                <a:moveTo>
                  <a:pt x="5736844" y="3364991"/>
                </a:moveTo>
                <a:lnTo>
                  <a:pt x="5077968" y="3252216"/>
                </a:lnTo>
              </a:path>
              <a:path w="7503795" h="4878705">
                <a:moveTo>
                  <a:pt x="2966974" y="4325111"/>
                </a:moveTo>
                <a:lnTo>
                  <a:pt x="2194560" y="4650892"/>
                </a:lnTo>
              </a:path>
              <a:path w="7503795" h="4878705">
                <a:moveTo>
                  <a:pt x="2532506" y="3273552"/>
                </a:moveTo>
                <a:lnTo>
                  <a:pt x="2159508" y="4514773"/>
                </a:lnTo>
              </a:path>
              <a:path w="7503795" h="4878705">
                <a:moveTo>
                  <a:pt x="3729228" y="545591"/>
                </a:moveTo>
                <a:lnTo>
                  <a:pt x="4152900" y="875918"/>
                </a:lnTo>
              </a:path>
              <a:path w="7503795" h="4878705">
                <a:moveTo>
                  <a:pt x="2220467" y="228600"/>
                </a:moveTo>
                <a:lnTo>
                  <a:pt x="2107691" y="1298447"/>
                </a:lnTo>
              </a:path>
              <a:path w="7503795" h="4878705">
                <a:moveTo>
                  <a:pt x="5105145" y="155447"/>
                </a:moveTo>
                <a:lnTo>
                  <a:pt x="4404360" y="824991"/>
                </a:lnTo>
              </a:path>
              <a:path w="7503795" h="4878705">
                <a:moveTo>
                  <a:pt x="5641848" y="504443"/>
                </a:moveTo>
                <a:lnTo>
                  <a:pt x="4777740" y="825753"/>
                </a:lnTo>
              </a:path>
              <a:path w="7503795" h="4878705">
                <a:moveTo>
                  <a:pt x="5088763" y="0"/>
                </a:moveTo>
                <a:lnTo>
                  <a:pt x="4044695" y="182371"/>
                </a:lnTo>
              </a:path>
              <a:path w="7503795" h="4878705">
                <a:moveTo>
                  <a:pt x="5521452" y="169163"/>
                </a:moveTo>
                <a:lnTo>
                  <a:pt x="5661025" y="354583"/>
                </a:lnTo>
              </a:path>
              <a:path w="7503795" h="4878705">
                <a:moveTo>
                  <a:pt x="6858381" y="687324"/>
                </a:moveTo>
                <a:lnTo>
                  <a:pt x="5227320" y="867028"/>
                </a:lnTo>
              </a:path>
              <a:path w="7503795" h="4878705">
                <a:moveTo>
                  <a:pt x="6857619" y="503808"/>
                </a:moveTo>
                <a:lnTo>
                  <a:pt x="6240780" y="470915"/>
                </a:lnTo>
              </a:path>
              <a:path w="7503795" h="4878705">
                <a:moveTo>
                  <a:pt x="6857237" y="504570"/>
                </a:moveTo>
                <a:lnTo>
                  <a:pt x="5719572" y="83819"/>
                </a:lnTo>
              </a:path>
              <a:path w="7503795" h="4878705">
                <a:moveTo>
                  <a:pt x="7110603" y="2791713"/>
                </a:moveTo>
                <a:lnTo>
                  <a:pt x="6493763" y="2209800"/>
                </a:lnTo>
              </a:path>
              <a:path w="7503795" h="4878705">
                <a:moveTo>
                  <a:pt x="7168642" y="880871"/>
                </a:moveTo>
                <a:lnTo>
                  <a:pt x="6213348" y="1948179"/>
                </a:lnTo>
              </a:path>
              <a:path w="7503795" h="4878705">
                <a:moveTo>
                  <a:pt x="4614672" y="3538728"/>
                </a:moveTo>
                <a:lnTo>
                  <a:pt x="4844795" y="4651260"/>
                </a:lnTo>
              </a:path>
              <a:path w="7503795" h="4878705">
                <a:moveTo>
                  <a:pt x="7104760" y="3093719"/>
                </a:moveTo>
                <a:lnTo>
                  <a:pt x="6397752" y="3297174"/>
                </a:lnTo>
              </a:path>
              <a:path w="7503795" h="4878705">
                <a:moveTo>
                  <a:pt x="5952744" y="3569207"/>
                </a:moveTo>
                <a:lnTo>
                  <a:pt x="6172708" y="3989324"/>
                </a:lnTo>
              </a:path>
              <a:path w="7503795" h="4878705">
                <a:moveTo>
                  <a:pt x="4754880" y="3518916"/>
                </a:moveTo>
                <a:lnTo>
                  <a:pt x="6460617" y="4878590"/>
                </a:lnTo>
              </a:path>
              <a:path w="7503795" h="4878705">
                <a:moveTo>
                  <a:pt x="7503413" y="3093719"/>
                </a:moveTo>
                <a:lnTo>
                  <a:pt x="6560820" y="3942715"/>
                </a:lnTo>
              </a:path>
            </a:pathLst>
          </a:custGeom>
          <a:ln w="9525">
            <a:solidFill>
              <a:srgbClr val="664E0A"/>
            </a:solidFill>
          </a:ln>
        </p:spPr>
        <p:txBody>
          <a:bodyPr wrap="square" lIns="0" tIns="0" rIns="0" bIns="0" rtlCol="0"/>
          <a:lstStyle/>
          <a:p>
            <a:endParaRPr/>
          </a:p>
        </p:txBody>
      </p:sp>
      <p:sp>
        <p:nvSpPr>
          <p:cNvPr id="42" name="object 42"/>
          <p:cNvSpPr/>
          <p:nvPr/>
        </p:nvSpPr>
        <p:spPr>
          <a:xfrm>
            <a:off x="7863840" y="6352033"/>
            <a:ext cx="1148080" cy="17145"/>
          </a:xfrm>
          <a:custGeom>
            <a:avLst/>
            <a:gdLst/>
            <a:ahLst/>
            <a:cxnLst/>
            <a:rect l="l" t="t" r="r" b="b"/>
            <a:pathLst>
              <a:path w="1148079" h="17145">
                <a:moveTo>
                  <a:pt x="1147953" y="16878"/>
                </a:moveTo>
                <a:lnTo>
                  <a:pt x="0" y="0"/>
                </a:lnTo>
              </a:path>
            </a:pathLst>
          </a:custGeom>
          <a:ln w="9525">
            <a:solidFill>
              <a:srgbClr val="664E0A"/>
            </a:solidFill>
          </a:ln>
        </p:spPr>
        <p:txBody>
          <a:bodyPr wrap="square" lIns="0" tIns="0" rIns="0" bIns="0" rtlCol="0"/>
          <a:lstStyle/>
          <a:p>
            <a:endParaRPr/>
          </a:p>
        </p:txBody>
      </p:sp>
      <p:sp>
        <p:nvSpPr>
          <p:cNvPr id="43" name="object 43"/>
          <p:cNvSpPr txBox="1"/>
          <p:nvPr/>
        </p:nvSpPr>
        <p:spPr>
          <a:xfrm>
            <a:off x="4832731" y="1718817"/>
            <a:ext cx="941069" cy="299720"/>
          </a:xfrm>
          <a:prstGeom prst="rect">
            <a:avLst/>
          </a:prstGeom>
        </p:spPr>
        <p:txBody>
          <a:bodyPr vert="horz" wrap="square" lIns="0" tIns="12700" rIns="0" bIns="0" rtlCol="0">
            <a:spAutoFit/>
          </a:bodyPr>
          <a:lstStyle/>
          <a:p>
            <a:pPr marL="12700">
              <a:spcBef>
                <a:spcPts val="100"/>
              </a:spcBef>
            </a:pPr>
            <a:r>
              <a:rPr b="1" spc="-15" dirty="0">
                <a:solidFill>
                  <a:srgbClr val="68500C"/>
                </a:solidFill>
                <a:latin typeface="メイリオ"/>
                <a:cs typeface="メイリオ"/>
              </a:rPr>
              <a:t>付加部分</a:t>
            </a:r>
            <a:endParaRPr>
              <a:latin typeface="メイリオ"/>
              <a:cs typeface="メイリオ"/>
            </a:endParaRPr>
          </a:p>
        </p:txBody>
      </p:sp>
      <p:grpSp>
        <p:nvGrpSpPr>
          <p:cNvPr id="44" name="object 44"/>
          <p:cNvGrpSpPr/>
          <p:nvPr/>
        </p:nvGrpSpPr>
        <p:grpSpPr>
          <a:xfrm>
            <a:off x="2551430" y="1286066"/>
            <a:ext cx="7590790" cy="4727575"/>
            <a:chOff x="1027430" y="1286065"/>
            <a:chExt cx="7590790" cy="4727575"/>
          </a:xfrm>
        </p:grpSpPr>
        <p:sp>
          <p:nvSpPr>
            <p:cNvPr id="45" name="object 45"/>
            <p:cNvSpPr/>
            <p:nvPr/>
          </p:nvSpPr>
          <p:spPr>
            <a:xfrm>
              <a:off x="1040130" y="1440941"/>
              <a:ext cx="7565390" cy="4559935"/>
            </a:xfrm>
            <a:custGeom>
              <a:avLst/>
              <a:gdLst/>
              <a:ahLst/>
              <a:cxnLst/>
              <a:rect l="l" t="t" r="r" b="b"/>
              <a:pathLst>
                <a:path w="7565390" h="4559935">
                  <a:moveTo>
                    <a:pt x="3782568" y="0"/>
                  </a:moveTo>
                  <a:lnTo>
                    <a:pt x="3722990" y="277"/>
                  </a:lnTo>
                  <a:lnTo>
                    <a:pt x="3663634" y="1105"/>
                  </a:lnTo>
                  <a:lnTo>
                    <a:pt x="3604507" y="2481"/>
                  </a:lnTo>
                  <a:lnTo>
                    <a:pt x="3545616" y="4400"/>
                  </a:lnTo>
                  <a:lnTo>
                    <a:pt x="3486966" y="6859"/>
                  </a:lnTo>
                  <a:lnTo>
                    <a:pt x="3428566" y="9852"/>
                  </a:lnTo>
                  <a:lnTo>
                    <a:pt x="3370421" y="13377"/>
                  </a:lnTo>
                  <a:lnTo>
                    <a:pt x="3312538" y="17429"/>
                  </a:lnTo>
                  <a:lnTo>
                    <a:pt x="3254924" y="22004"/>
                  </a:lnTo>
                  <a:lnTo>
                    <a:pt x="3197586" y="27098"/>
                  </a:lnTo>
                  <a:lnTo>
                    <a:pt x="3140531" y="32707"/>
                  </a:lnTo>
                  <a:lnTo>
                    <a:pt x="3083765" y="38827"/>
                  </a:lnTo>
                  <a:lnTo>
                    <a:pt x="3027295" y="45453"/>
                  </a:lnTo>
                  <a:lnTo>
                    <a:pt x="2971127" y="52583"/>
                  </a:lnTo>
                  <a:lnTo>
                    <a:pt x="2915269" y="60211"/>
                  </a:lnTo>
                  <a:lnTo>
                    <a:pt x="2859727" y="68334"/>
                  </a:lnTo>
                  <a:lnTo>
                    <a:pt x="2804508" y="76947"/>
                  </a:lnTo>
                  <a:lnTo>
                    <a:pt x="2749619" y="86047"/>
                  </a:lnTo>
                  <a:lnTo>
                    <a:pt x="2695066" y="95630"/>
                  </a:lnTo>
                  <a:lnTo>
                    <a:pt x="2640856" y="105690"/>
                  </a:lnTo>
                  <a:lnTo>
                    <a:pt x="2586996" y="116226"/>
                  </a:lnTo>
                  <a:lnTo>
                    <a:pt x="2533492" y="127232"/>
                  </a:lnTo>
                  <a:lnTo>
                    <a:pt x="2480351" y="138704"/>
                  </a:lnTo>
                  <a:lnTo>
                    <a:pt x="2427581" y="150638"/>
                  </a:lnTo>
                  <a:lnTo>
                    <a:pt x="2375187" y="163030"/>
                  </a:lnTo>
                  <a:lnTo>
                    <a:pt x="2323177" y="175877"/>
                  </a:lnTo>
                  <a:lnTo>
                    <a:pt x="2271556" y="189173"/>
                  </a:lnTo>
                  <a:lnTo>
                    <a:pt x="2220333" y="202916"/>
                  </a:lnTo>
                  <a:lnTo>
                    <a:pt x="2169513" y="217101"/>
                  </a:lnTo>
                  <a:lnTo>
                    <a:pt x="2119104" y="231723"/>
                  </a:lnTo>
                  <a:lnTo>
                    <a:pt x="2069111" y="246779"/>
                  </a:lnTo>
                  <a:lnTo>
                    <a:pt x="2019543" y="262266"/>
                  </a:lnTo>
                  <a:lnTo>
                    <a:pt x="1970405" y="278178"/>
                  </a:lnTo>
                  <a:lnTo>
                    <a:pt x="1921704" y="294511"/>
                  </a:lnTo>
                  <a:lnTo>
                    <a:pt x="1873447" y="311262"/>
                  </a:lnTo>
                  <a:lnTo>
                    <a:pt x="1825641" y="328427"/>
                  </a:lnTo>
                  <a:lnTo>
                    <a:pt x="1778292" y="346002"/>
                  </a:lnTo>
                  <a:lnTo>
                    <a:pt x="1731408" y="363981"/>
                  </a:lnTo>
                  <a:lnTo>
                    <a:pt x="1684994" y="382363"/>
                  </a:lnTo>
                  <a:lnTo>
                    <a:pt x="1639058" y="401141"/>
                  </a:lnTo>
                  <a:lnTo>
                    <a:pt x="1593606" y="420313"/>
                  </a:lnTo>
                  <a:lnTo>
                    <a:pt x="1548646" y="439875"/>
                  </a:lnTo>
                  <a:lnTo>
                    <a:pt x="1504183" y="459821"/>
                  </a:lnTo>
                  <a:lnTo>
                    <a:pt x="1460224" y="480149"/>
                  </a:lnTo>
                  <a:lnTo>
                    <a:pt x="1416777" y="500853"/>
                  </a:lnTo>
                  <a:lnTo>
                    <a:pt x="1373848" y="521931"/>
                  </a:lnTo>
                  <a:lnTo>
                    <a:pt x="1331444" y="543378"/>
                  </a:lnTo>
                  <a:lnTo>
                    <a:pt x="1289571" y="565190"/>
                  </a:lnTo>
                  <a:lnTo>
                    <a:pt x="1248236" y="587362"/>
                  </a:lnTo>
                  <a:lnTo>
                    <a:pt x="1207446" y="609892"/>
                  </a:lnTo>
                  <a:lnTo>
                    <a:pt x="1167208" y="632774"/>
                  </a:lnTo>
                  <a:lnTo>
                    <a:pt x="1127528" y="656005"/>
                  </a:lnTo>
                  <a:lnTo>
                    <a:pt x="1088414" y="679580"/>
                  </a:lnTo>
                  <a:lnTo>
                    <a:pt x="1049871" y="703496"/>
                  </a:lnTo>
                  <a:lnTo>
                    <a:pt x="1011906" y="727749"/>
                  </a:lnTo>
                  <a:lnTo>
                    <a:pt x="974527" y="752334"/>
                  </a:lnTo>
                  <a:lnTo>
                    <a:pt x="937740" y="777248"/>
                  </a:lnTo>
                  <a:lnTo>
                    <a:pt x="901551" y="802486"/>
                  </a:lnTo>
                  <a:lnTo>
                    <a:pt x="865968" y="828045"/>
                  </a:lnTo>
                  <a:lnTo>
                    <a:pt x="830997" y="853919"/>
                  </a:lnTo>
                  <a:lnTo>
                    <a:pt x="796645" y="880106"/>
                  </a:lnTo>
                  <a:lnTo>
                    <a:pt x="762919" y="906601"/>
                  </a:lnTo>
                  <a:lnTo>
                    <a:pt x="729825" y="933401"/>
                  </a:lnTo>
                  <a:lnTo>
                    <a:pt x="697370" y="960500"/>
                  </a:lnTo>
                  <a:lnTo>
                    <a:pt x="665561" y="987895"/>
                  </a:lnTo>
                  <a:lnTo>
                    <a:pt x="634404" y="1015583"/>
                  </a:lnTo>
                  <a:lnTo>
                    <a:pt x="603907" y="1043558"/>
                  </a:lnTo>
                  <a:lnTo>
                    <a:pt x="574076" y="1071817"/>
                  </a:lnTo>
                  <a:lnTo>
                    <a:pt x="544917" y="1100356"/>
                  </a:lnTo>
                  <a:lnTo>
                    <a:pt x="516438" y="1129171"/>
                  </a:lnTo>
                  <a:lnTo>
                    <a:pt x="488645" y="1158257"/>
                  </a:lnTo>
                  <a:lnTo>
                    <a:pt x="461545" y="1187611"/>
                  </a:lnTo>
                  <a:lnTo>
                    <a:pt x="435145" y="1217228"/>
                  </a:lnTo>
                  <a:lnTo>
                    <a:pt x="409451" y="1247106"/>
                  </a:lnTo>
                  <a:lnTo>
                    <a:pt x="384470" y="1277238"/>
                  </a:lnTo>
                  <a:lnTo>
                    <a:pt x="360208" y="1307622"/>
                  </a:lnTo>
                  <a:lnTo>
                    <a:pt x="336674" y="1338253"/>
                  </a:lnTo>
                  <a:lnTo>
                    <a:pt x="313873" y="1369128"/>
                  </a:lnTo>
                  <a:lnTo>
                    <a:pt x="291811" y="1400242"/>
                  </a:lnTo>
                  <a:lnTo>
                    <a:pt x="249936" y="1463172"/>
                  </a:lnTo>
                  <a:lnTo>
                    <a:pt x="211101" y="1527009"/>
                  </a:lnTo>
                  <a:lnTo>
                    <a:pt x="175360" y="1591723"/>
                  </a:lnTo>
                  <a:lnTo>
                    <a:pt x="142768" y="1657280"/>
                  </a:lnTo>
                  <a:lnTo>
                    <a:pt x="113379" y="1723649"/>
                  </a:lnTo>
                  <a:lnTo>
                    <a:pt x="87245" y="1790796"/>
                  </a:lnTo>
                  <a:lnTo>
                    <a:pt x="64421" y="1858689"/>
                  </a:lnTo>
                  <a:lnTo>
                    <a:pt x="44961" y="1927296"/>
                  </a:lnTo>
                  <a:lnTo>
                    <a:pt x="28918" y="1996585"/>
                  </a:lnTo>
                  <a:lnTo>
                    <a:pt x="16347" y="2066522"/>
                  </a:lnTo>
                  <a:lnTo>
                    <a:pt x="7301" y="2137076"/>
                  </a:lnTo>
                  <a:lnTo>
                    <a:pt x="1834" y="2208214"/>
                  </a:lnTo>
                  <a:lnTo>
                    <a:pt x="0" y="2279904"/>
                  </a:lnTo>
                  <a:lnTo>
                    <a:pt x="459" y="2315815"/>
                  </a:lnTo>
                  <a:lnTo>
                    <a:pt x="4117" y="2387233"/>
                  </a:lnTo>
                  <a:lnTo>
                    <a:pt x="11380" y="2458083"/>
                  </a:lnTo>
                  <a:lnTo>
                    <a:pt x="22195" y="2528333"/>
                  </a:lnTo>
                  <a:lnTo>
                    <a:pt x="36509" y="2597950"/>
                  </a:lnTo>
                  <a:lnTo>
                    <a:pt x="54267" y="2666901"/>
                  </a:lnTo>
                  <a:lnTo>
                    <a:pt x="75416" y="2735156"/>
                  </a:lnTo>
                  <a:lnTo>
                    <a:pt x="99901" y="2802680"/>
                  </a:lnTo>
                  <a:lnTo>
                    <a:pt x="127670" y="2869442"/>
                  </a:lnTo>
                  <a:lnTo>
                    <a:pt x="158667" y="2935409"/>
                  </a:lnTo>
                  <a:lnTo>
                    <a:pt x="192840" y="3000548"/>
                  </a:lnTo>
                  <a:lnTo>
                    <a:pt x="230135" y="3064828"/>
                  </a:lnTo>
                  <a:lnTo>
                    <a:pt x="270497" y="3128216"/>
                  </a:lnTo>
                  <a:lnTo>
                    <a:pt x="313873" y="3190679"/>
                  </a:lnTo>
                  <a:lnTo>
                    <a:pt x="336674" y="3221554"/>
                  </a:lnTo>
                  <a:lnTo>
                    <a:pt x="360208" y="3252185"/>
                  </a:lnTo>
                  <a:lnTo>
                    <a:pt x="384470" y="3282569"/>
                  </a:lnTo>
                  <a:lnTo>
                    <a:pt x="409451" y="3312701"/>
                  </a:lnTo>
                  <a:lnTo>
                    <a:pt x="435145" y="3342579"/>
                  </a:lnTo>
                  <a:lnTo>
                    <a:pt x="461545" y="3372196"/>
                  </a:lnTo>
                  <a:lnTo>
                    <a:pt x="488645" y="3401550"/>
                  </a:lnTo>
                  <a:lnTo>
                    <a:pt x="516438" y="3430636"/>
                  </a:lnTo>
                  <a:lnTo>
                    <a:pt x="544917" y="3459451"/>
                  </a:lnTo>
                  <a:lnTo>
                    <a:pt x="574076" y="3487990"/>
                  </a:lnTo>
                  <a:lnTo>
                    <a:pt x="603907" y="3516249"/>
                  </a:lnTo>
                  <a:lnTo>
                    <a:pt x="634404" y="3544224"/>
                  </a:lnTo>
                  <a:lnTo>
                    <a:pt x="665561" y="3571912"/>
                  </a:lnTo>
                  <a:lnTo>
                    <a:pt x="697370" y="3599307"/>
                  </a:lnTo>
                  <a:lnTo>
                    <a:pt x="729825" y="3626406"/>
                  </a:lnTo>
                  <a:lnTo>
                    <a:pt x="762919" y="3653206"/>
                  </a:lnTo>
                  <a:lnTo>
                    <a:pt x="796645" y="3679701"/>
                  </a:lnTo>
                  <a:lnTo>
                    <a:pt x="830997" y="3705888"/>
                  </a:lnTo>
                  <a:lnTo>
                    <a:pt x="865968" y="3731762"/>
                  </a:lnTo>
                  <a:lnTo>
                    <a:pt x="901551" y="3757321"/>
                  </a:lnTo>
                  <a:lnTo>
                    <a:pt x="937740" y="3782559"/>
                  </a:lnTo>
                  <a:lnTo>
                    <a:pt x="974527" y="3807473"/>
                  </a:lnTo>
                  <a:lnTo>
                    <a:pt x="1011906" y="3832058"/>
                  </a:lnTo>
                  <a:lnTo>
                    <a:pt x="1049871" y="3856311"/>
                  </a:lnTo>
                  <a:lnTo>
                    <a:pt x="1088414" y="3880227"/>
                  </a:lnTo>
                  <a:lnTo>
                    <a:pt x="1127528" y="3903802"/>
                  </a:lnTo>
                  <a:lnTo>
                    <a:pt x="1167208" y="3927033"/>
                  </a:lnTo>
                  <a:lnTo>
                    <a:pt x="1207446" y="3949915"/>
                  </a:lnTo>
                  <a:lnTo>
                    <a:pt x="1248236" y="3972445"/>
                  </a:lnTo>
                  <a:lnTo>
                    <a:pt x="1289571" y="3994617"/>
                  </a:lnTo>
                  <a:lnTo>
                    <a:pt x="1331444" y="4016429"/>
                  </a:lnTo>
                  <a:lnTo>
                    <a:pt x="1373848" y="4037876"/>
                  </a:lnTo>
                  <a:lnTo>
                    <a:pt x="1416777" y="4058954"/>
                  </a:lnTo>
                  <a:lnTo>
                    <a:pt x="1460224" y="4079658"/>
                  </a:lnTo>
                  <a:lnTo>
                    <a:pt x="1504183" y="4099986"/>
                  </a:lnTo>
                  <a:lnTo>
                    <a:pt x="1548646" y="4119932"/>
                  </a:lnTo>
                  <a:lnTo>
                    <a:pt x="1593606" y="4139494"/>
                  </a:lnTo>
                  <a:lnTo>
                    <a:pt x="1639058" y="4158666"/>
                  </a:lnTo>
                  <a:lnTo>
                    <a:pt x="1684994" y="4177444"/>
                  </a:lnTo>
                  <a:lnTo>
                    <a:pt x="1731408" y="4195826"/>
                  </a:lnTo>
                  <a:lnTo>
                    <a:pt x="1778292" y="4213805"/>
                  </a:lnTo>
                  <a:lnTo>
                    <a:pt x="1825641" y="4231380"/>
                  </a:lnTo>
                  <a:lnTo>
                    <a:pt x="1873447" y="4248545"/>
                  </a:lnTo>
                  <a:lnTo>
                    <a:pt x="1921704" y="4265296"/>
                  </a:lnTo>
                  <a:lnTo>
                    <a:pt x="1970405" y="4281629"/>
                  </a:lnTo>
                  <a:lnTo>
                    <a:pt x="2019543" y="4297541"/>
                  </a:lnTo>
                  <a:lnTo>
                    <a:pt x="2069111" y="4313028"/>
                  </a:lnTo>
                  <a:lnTo>
                    <a:pt x="2119104" y="4328084"/>
                  </a:lnTo>
                  <a:lnTo>
                    <a:pt x="2169513" y="4342706"/>
                  </a:lnTo>
                  <a:lnTo>
                    <a:pt x="2220333" y="4356891"/>
                  </a:lnTo>
                  <a:lnTo>
                    <a:pt x="2271556" y="4370634"/>
                  </a:lnTo>
                  <a:lnTo>
                    <a:pt x="2323177" y="4383930"/>
                  </a:lnTo>
                  <a:lnTo>
                    <a:pt x="2375187" y="4396777"/>
                  </a:lnTo>
                  <a:lnTo>
                    <a:pt x="2427581" y="4409169"/>
                  </a:lnTo>
                  <a:lnTo>
                    <a:pt x="2480351" y="4421103"/>
                  </a:lnTo>
                  <a:lnTo>
                    <a:pt x="2533492" y="4432575"/>
                  </a:lnTo>
                  <a:lnTo>
                    <a:pt x="2586996" y="4443581"/>
                  </a:lnTo>
                  <a:lnTo>
                    <a:pt x="2640856" y="4454117"/>
                  </a:lnTo>
                  <a:lnTo>
                    <a:pt x="2695066" y="4464177"/>
                  </a:lnTo>
                  <a:lnTo>
                    <a:pt x="2749619" y="4473760"/>
                  </a:lnTo>
                  <a:lnTo>
                    <a:pt x="2804508" y="4482860"/>
                  </a:lnTo>
                  <a:lnTo>
                    <a:pt x="2859727" y="4491473"/>
                  </a:lnTo>
                  <a:lnTo>
                    <a:pt x="2915269" y="4499596"/>
                  </a:lnTo>
                  <a:lnTo>
                    <a:pt x="2971127" y="4507224"/>
                  </a:lnTo>
                  <a:lnTo>
                    <a:pt x="3027295" y="4514354"/>
                  </a:lnTo>
                  <a:lnTo>
                    <a:pt x="3083765" y="4520980"/>
                  </a:lnTo>
                  <a:lnTo>
                    <a:pt x="3140531" y="4527100"/>
                  </a:lnTo>
                  <a:lnTo>
                    <a:pt x="3197586" y="4532709"/>
                  </a:lnTo>
                  <a:lnTo>
                    <a:pt x="3254924" y="4537803"/>
                  </a:lnTo>
                  <a:lnTo>
                    <a:pt x="3312538" y="4542378"/>
                  </a:lnTo>
                  <a:lnTo>
                    <a:pt x="3370421" y="4546430"/>
                  </a:lnTo>
                  <a:lnTo>
                    <a:pt x="3428566" y="4549955"/>
                  </a:lnTo>
                  <a:lnTo>
                    <a:pt x="3486966" y="4552948"/>
                  </a:lnTo>
                  <a:lnTo>
                    <a:pt x="3545616" y="4555407"/>
                  </a:lnTo>
                  <a:lnTo>
                    <a:pt x="3604507" y="4557326"/>
                  </a:lnTo>
                  <a:lnTo>
                    <a:pt x="3663634" y="4558702"/>
                  </a:lnTo>
                  <a:lnTo>
                    <a:pt x="3722990" y="4559530"/>
                  </a:lnTo>
                  <a:lnTo>
                    <a:pt x="3782568" y="4559808"/>
                  </a:lnTo>
                  <a:lnTo>
                    <a:pt x="3842145" y="4559530"/>
                  </a:lnTo>
                  <a:lnTo>
                    <a:pt x="3901501" y="4558702"/>
                  </a:lnTo>
                  <a:lnTo>
                    <a:pt x="3960628" y="4557326"/>
                  </a:lnTo>
                  <a:lnTo>
                    <a:pt x="4019519" y="4555407"/>
                  </a:lnTo>
                  <a:lnTo>
                    <a:pt x="4078169" y="4552948"/>
                  </a:lnTo>
                  <a:lnTo>
                    <a:pt x="4136569" y="4549955"/>
                  </a:lnTo>
                  <a:lnTo>
                    <a:pt x="4194714" y="4546430"/>
                  </a:lnTo>
                  <a:lnTo>
                    <a:pt x="4252597" y="4542378"/>
                  </a:lnTo>
                  <a:lnTo>
                    <a:pt x="4310211" y="4537803"/>
                  </a:lnTo>
                  <a:lnTo>
                    <a:pt x="4367549" y="4532709"/>
                  </a:lnTo>
                  <a:lnTo>
                    <a:pt x="4424604" y="4527100"/>
                  </a:lnTo>
                  <a:lnTo>
                    <a:pt x="4481370" y="4520980"/>
                  </a:lnTo>
                  <a:lnTo>
                    <a:pt x="4537840" y="4514354"/>
                  </a:lnTo>
                  <a:lnTo>
                    <a:pt x="4594008" y="4507224"/>
                  </a:lnTo>
                  <a:lnTo>
                    <a:pt x="4649866" y="4499596"/>
                  </a:lnTo>
                  <a:lnTo>
                    <a:pt x="4705408" y="4491473"/>
                  </a:lnTo>
                  <a:lnTo>
                    <a:pt x="4760627" y="4482860"/>
                  </a:lnTo>
                  <a:lnTo>
                    <a:pt x="4815516" y="4473760"/>
                  </a:lnTo>
                  <a:lnTo>
                    <a:pt x="4870069" y="4464177"/>
                  </a:lnTo>
                  <a:lnTo>
                    <a:pt x="4924279" y="4454117"/>
                  </a:lnTo>
                  <a:lnTo>
                    <a:pt x="4978139" y="4443581"/>
                  </a:lnTo>
                  <a:lnTo>
                    <a:pt x="5031643" y="4432575"/>
                  </a:lnTo>
                  <a:lnTo>
                    <a:pt x="5084784" y="4421103"/>
                  </a:lnTo>
                  <a:lnTo>
                    <a:pt x="5137554" y="4409169"/>
                  </a:lnTo>
                  <a:lnTo>
                    <a:pt x="5189948" y="4396777"/>
                  </a:lnTo>
                  <a:lnTo>
                    <a:pt x="5241958" y="4383930"/>
                  </a:lnTo>
                  <a:lnTo>
                    <a:pt x="5293579" y="4370634"/>
                  </a:lnTo>
                  <a:lnTo>
                    <a:pt x="5344802" y="4356891"/>
                  </a:lnTo>
                  <a:lnTo>
                    <a:pt x="5395622" y="4342706"/>
                  </a:lnTo>
                  <a:lnTo>
                    <a:pt x="5446031" y="4328084"/>
                  </a:lnTo>
                  <a:lnTo>
                    <a:pt x="5496024" y="4313028"/>
                  </a:lnTo>
                  <a:lnTo>
                    <a:pt x="5545592" y="4297541"/>
                  </a:lnTo>
                  <a:lnTo>
                    <a:pt x="5594730" y="4281629"/>
                  </a:lnTo>
                  <a:lnTo>
                    <a:pt x="5643431" y="4265296"/>
                  </a:lnTo>
                  <a:lnTo>
                    <a:pt x="5691688" y="4248545"/>
                  </a:lnTo>
                  <a:lnTo>
                    <a:pt x="5739494" y="4231380"/>
                  </a:lnTo>
                  <a:lnTo>
                    <a:pt x="5786843" y="4213805"/>
                  </a:lnTo>
                  <a:lnTo>
                    <a:pt x="5833727" y="4195826"/>
                  </a:lnTo>
                  <a:lnTo>
                    <a:pt x="5880141" y="4177444"/>
                  </a:lnTo>
                  <a:lnTo>
                    <a:pt x="5926077" y="4158666"/>
                  </a:lnTo>
                  <a:lnTo>
                    <a:pt x="5971529" y="4139494"/>
                  </a:lnTo>
                  <a:lnTo>
                    <a:pt x="6016489" y="4119932"/>
                  </a:lnTo>
                  <a:lnTo>
                    <a:pt x="6060952" y="4099986"/>
                  </a:lnTo>
                  <a:lnTo>
                    <a:pt x="6104911" y="4079658"/>
                  </a:lnTo>
                  <a:lnTo>
                    <a:pt x="6148358" y="4058954"/>
                  </a:lnTo>
                  <a:lnTo>
                    <a:pt x="6191287" y="4037876"/>
                  </a:lnTo>
                  <a:lnTo>
                    <a:pt x="6233691" y="4016429"/>
                  </a:lnTo>
                  <a:lnTo>
                    <a:pt x="6275564" y="3994617"/>
                  </a:lnTo>
                  <a:lnTo>
                    <a:pt x="6316899" y="3972445"/>
                  </a:lnTo>
                  <a:lnTo>
                    <a:pt x="6357689" y="3949915"/>
                  </a:lnTo>
                  <a:lnTo>
                    <a:pt x="6397927" y="3927033"/>
                  </a:lnTo>
                  <a:lnTo>
                    <a:pt x="6437607" y="3903802"/>
                  </a:lnTo>
                  <a:lnTo>
                    <a:pt x="6476721" y="3880227"/>
                  </a:lnTo>
                  <a:lnTo>
                    <a:pt x="6515264" y="3856311"/>
                  </a:lnTo>
                  <a:lnTo>
                    <a:pt x="6553229" y="3832058"/>
                  </a:lnTo>
                  <a:lnTo>
                    <a:pt x="6590608" y="3807473"/>
                  </a:lnTo>
                  <a:lnTo>
                    <a:pt x="6627395" y="3782559"/>
                  </a:lnTo>
                  <a:lnTo>
                    <a:pt x="6663584" y="3757321"/>
                  </a:lnTo>
                  <a:lnTo>
                    <a:pt x="6699167" y="3731762"/>
                  </a:lnTo>
                  <a:lnTo>
                    <a:pt x="6734138" y="3705888"/>
                  </a:lnTo>
                  <a:lnTo>
                    <a:pt x="6768490" y="3679701"/>
                  </a:lnTo>
                  <a:lnTo>
                    <a:pt x="6802216" y="3653206"/>
                  </a:lnTo>
                  <a:lnTo>
                    <a:pt x="6835310" y="3626406"/>
                  </a:lnTo>
                  <a:lnTo>
                    <a:pt x="6867765" y="3599307"/>
                  </a:lnTo>
                  <a:lnTo>
                    <a:pt x="6899574" y="3571912"/>
                  </a:lnTo>
                  <a:lnTo>
                    <a:pt x="6930731" y="3544224"/>
                  </a:lnTo>
                  <a:lnTo>
                    <a:pt x="6961228" y="3516249"/>
                  </a:lnTo>
                  <a:lnTo>
                    <a:pt x="6991059" y="3487990"/>
                  </a:lnTo>
                  <a:lnTo>
                    <a:pt x="7020218" y="3459451"/>
                  </a:lnTo>
                  <a:lnTo>
                    <a:pt x="7048697" y="3430636"/>
                  </a:lnTo>
                  <a:lnTo>
                    <a:pt x="7076490" y="3401550"/>
                  </a:lnTo>
                  <a:lnTo>
                    <a:pt x="7103590" y="3372196"/>
                  </a:lnTo>
                  <a:lnTo>
                    <a:pt x="7129990" y="3342579"/>
                  </a:lnTo>
                  <a:lnTo>
                    <a:pt x="7155684" y="3312701"/>
                  </a:lnTo>
                  <a:lnTo>
                    <a:pt x="7180665" y="3282569"/>
                  </a:lnTo>
                  <a:lnTo>
                    <a:pt x="7204927" y="3252185"/>
                  </a:lnTo>
                  <a:lnTo>
                    <a:pt x="7228461" y="3221554"/>
                  </a:lnTo>
                  <a:lnTo>
                    <a:pt x="7251262" y="3190679"/>
                  </a:lnTo>
                  <a:lnTo>
                    <a:pt x="7273324" y="3159565"/>
                  </a:lnTo>
                  <a:lnTo>
                    <a:pt x="7315199" y="3096635"/>
                  </a:lnTo>
                  <a:lnTo>
                    <a:pt x="7354034" y="3032798"/>
                  </a:lnTo>
                  <a:lnTo>
                    <a:pt x="7389775" y="2968084"/>
                  </a:lnTo>
                  <a:lnTo>
                    <a:pt x="7422367" y="2902527"/>
                  </a:lnTo>
                  <a:lnTo>
                    <a:pt x="7451756" y="2836158"/>
                  </a:lnTo>
                  <a:lnTo>
                    <a:pt x="7477890" y="2769011"/>
                  </a:lnTo>
                  <a:lnTo>
                    <a:pt x="7500714" y="2701118"/>
                  </a:lnTo>
                  <a:lnTo>
                    <a:pt x="7520174" y="2632511"/>
                  </a:lnTo>
                  <a:lnTo>
                    <a:pt x="7536217" y="2563222"/>
                  </a:lnTo>
                  <a:lnTo>
                    <a:pt x="7548788" y="2493285"/>
                  </a:lnTo>
                  <a:lnTo>
                    <a:pt x="7557834" y="2422731"/>
                  </a:lnTo>
                  <a:lnTo>
                    <a:pt x="7563301" y="2351593"/>
                  </a:lnTo>
                  <a:lnTo>
                    <a:pt x="7565136" y="2279904"/>
                  </a:lnTo>
                  <a:lnTo>
                    <a:pt x="7564676" y="2243992"/>
                  </a:lnTo>
                  <a:lnTo>
                    <a:pt x="7561018" y="2172574"/>
                  </a:lnTo>
                  <a:lnTo>
                    <a:pt x="7553755" y="2101724"/>
                  </a:lnTo>
                  <a:lnTo>
                    <a:pt x="7542940" y="2031474"/>
                  </a:lnTo>
                  <a:lnTo>
                    <a:pt x="7528626" y="1961857"/>
                  </a:lnTo>
                  <a:lnTo>
                    <a:pt x="7510868" y="1892906"/>
                  </a:lnTo>
                  <a:lnTo>
                    <a:pt x="7489719" y="1824651"/>
                  </a:lnTo>
                  <a:lnTo>
                    <a:pt x="7465234" y="1757127"/>
                  </a:lnTo>
                  <a:lnTo>
                    <a:pt x="7437465" y="1690365"/>
                  </a:lnTo>
                  <a:lnTo>
                    <a:pt x="7406468" y="1624398"/>
                  </a:lnTo>
                  <a:lnTo>
                    <a:pt x="7372295" y="1559259"/>
                  </a:lnTo>
                  <a:lnTo>
                    <a:pt x="7335000" y="1494979"/>
                  </a:lnTo>
                  <a:lnTo>
                    <a:pt x="7294638" y="1431591"/>
                  </a:lnTo>
                  <a:lnTo>
                    <a:pt x="7251262" y="1369128"/>
                  </a:lnTo>
                  <a:lnTo>
                    <a:pt x="7228461" y="1338253"/>
                  </a:lnTo>
                  <a:lnTo>
                    <a:pt x="7204927" y="1307622"/>
                  </a:lnTo>
                  <a:lnTo>
                    <a:pt x="7180665" y="1277238"/>
                  </a:lnTo>
                  <a:lnTo>
                    <a:pt x="7155684" y="1247106"/>
                  </a:lnTo>
                  <a:lnTo>
                    <a:pt x="7129990" y="1217228"/>
                  </a:lnTo>
                  <a:lnTo>
                    <a:pt x="7103590" y="1187611"/>
                  </a:lnTo>
                  <a:lnTo>
                    <a:pt x="7076490" y="1158257"/>
                  </a:lnTo>
                  <a:lnTo>
                    <a:pt x="7048697" y="1129171"/>
                  </a:lnTo>
                  <a:lnTo>
                    <a:pt x="7020218" y="1100356"/>
                  </a:lnTo>
                  <a:lnTo>
                    <a:pt x="6991059" y="1071817"/>
                  </a:lnTo>
                  <a:lnTo>
                    <a:pt x="6961228" y="1043558"/>
                  </a:lnTo>
                  <a:lnTo>
                    <a:pt x="6930731" y="1015583"/>
                  </a:lnTo>
                  <a:lnTo>
                    <a:pt x="6899574" y="987895"/>
                  </a:lnTo>
                  <a:lnTo>
                    <a:pt x="6867765" y="960500"/>
                  </a:lnTo>
                  <a:lnTo>
                    <a:pt x="6835310" y="933401"/>
                  </a:lnTo>
                  <a:lnTo>
                    <a:pt x="6802216" y="906601"/>
                  </a:lnTo>
                  <a:lnTo>
                    <a:pt x="6768490" y="880106"/>
                  </a:lnTo>
                  <a:lnTo>
                    <a:pt x="6734138" y="853919"/>
                  </a:lnTo>
                  <a:lnTo>
                    <a:pt x="6699167" y="828045"/>
                  </a:lnTo>
                  <a:lnTo>
                    <a:pt x="6663584" y="802486"/>
                  </a:lnTo>
                  <a:lnTo>
                    <a:pt x="6627395" y="777248"/>
                  </a:lnTo>
                  <a:lnTo>
                    <a:pt x="6590608" y="752334"/>
                  </a:lnTo>
                  <a:lnTo>
                    <a:pt x="6553229" y="727749"/>
                  </a:lnTo>
                  <a:lnTo>
                    <a:pt x="6515264" y="703496"/>
                  </a:lnTo>
                  <a:lnTo>
                    <a:pt x="6476721" y="679580"/>
                  </a:lnTo>
                  <a:lnTo>
                    <a:pt x="6437607" y="656005"/>
                  </a:lnTo>
                  <a:lnTo>
                    <a:pt x="6397927" y="632774"/>
                  </a:lnTo>
                  <a:lnTo>
                    <a:pt x="6357689" y="609892"/>
                  </a:lnTo>
                  <a:lnTo>
                    <a:pt x="6316899" y="587362"/>
                  </a:lnTo>
                  <a:lnTo>
                    <a:pt x="6275564" y="565190"/>
                  </a:lnTo>
                  <a:lnTo>
                    <a:pt x="6233691" y="543378"/>
                  </a:lnTo>
                  <a:lnTo>
                    <a:pt x="6191287" y="521931"/>
                  </a:lnTo>
                  <a:lnTo>
                    <a:pt x="6148358" y="500853"/>
                  </a:lnTo>
                  <a:lnTo>
                    <a:pt x="6104911" y="480149"/>
                  </a:lnTo>
                  <a:lnTo>
                    <a:pt x="6060952" y="459821"/>
                  </a:lnTo>
                  <a:lnTo>
                    <a:pt x="6016489" y="439875"/>
                  </a:lnTo>
                  <a:lnTo>
                    <a:pt x="5971529" y="420313"/>
                  </a:lnTo>
                  <a:lnTo>
                    <a:pt x="5926077" y="401141"/>
                  </a:lnTo>
                  <a:lnTo>
                    <a:pt x="5880141" y="382363"/>
                  </a:lnTo>
                  <a:lnTo>
                    <a:pt x="5833727" y="363981"/>
                  </a:lnTo>
                  <a:lnTo>
                    <a:pt x="5786843" y="346002"/>
                  </a:lnTo>
                  <a:lnTo>
                    <a:pt x="5739494" y="328427"/>
                  </a:lnTo>
                  <a:lnTo>
                    <a:pt x="5691688" y="311262"/>
                  </a:lnTo>
                  <a:lnTo>
                    <a:pt x="5643431" y="294511"/>
                  </a:lnTo>
                  <a:lnTo>
                    <a:pt x="5594730" y="278178"/>
                  </a:lnTo>
                  <a:lnTo>
                    <a:pt x="5545592" y="262266"/>
                  </a:lnTo>
                  <a:lnTo>
                    <a:pt x="5496024" y="246779"/>
                  </a:lnTo>
                  <a:lnTo>
                    <a:pt x="5446031" y="231723"/>
                  </a:lnTo>
                  <a:lnTo>
                    <a:pt x="5395622" y="217101"/>
                  </a:lnTo>
                  <a:lnTo>
                    <a:pt x="5344802" y="202916"/>
                  </a:lnTo>
                  <a:lnTo>
                    <a:pt x="5293579" y="189173"/>
                  </a:lnTo>
                  <a:lnTo>
                    <a:pt x="5241958" y="175877"/>
                  </a:lnTo>
                  <a:lnTo>
                    <a:pt x="5189948" y="163030"/>
                  </a:lnTo>
                  <a:lnTo>
                    <a:pt x="5137554" y="150638"/>
                  </a:lnTo>
                  <a:lnTo>
                    <a:pt x="5084784" y="138704"/>
                  </a:lnTo>
                  <a:lnTo>
                    <a:pt x="5031643" y="127232"/>
                  </a:lnTo>
                  <a:lnTo>
                    <a:pt x="4978139" y="116226"/>
                  </a:lnTo>
                  <a:lnTo>
                    <a:pt x="4924279" y="105690"/>
                  </a:lnTo>
                  <a:lnTo>
                    <a:pt x="4870069" y="95630"/>
                  </a:lnTo>
                  <a:lnTo>
                    <a:pt x="4815516" y="86047"/>
                  </a:lnTo>
                  <a:lnTo>
                    <a:pt x="4760627" y="76947"/>
                  </a:lnTo>
                  <a:lnTo>
                    <a:pt x="4705408" y="68334"/>
                  </a:lnTo>
                  <a:lnTo>
                    <a:pt x="4649866" y="60211"/>
                  </a:lnTo>
                  <a:lnTo>
                    <a:pt x="4594008" y="52583"/>
                  </a:lnTo>
                  <a:lnTo>
                    <a:pt x="4537840" y="45453"/>
                  </a:lnTo>
                  <a:lnTo>
                    <a:pt x="4481370" y="38827"/>
                  </a:lnTo>
                  <a:lnTo>
                    <a:pt x="4424604" y="32707"/>
                  </a:lnTo>
                  <a:lnTo>
                    <a:pt x="4367549" y="27098"/>
                  </a:lnTo>
                  <a:lnTo>
                    <a:pt x="4310211" y="22004"/>
                  </a:lnTo>
                  <a:lnTo>
                    <a:pt x="4252597" y="17429"/>
                  </a:lnTo>
                  <a:lnTo>
                    <a:pt x="4194714" y="13377"/>
                  </a:lnTo>
                  <a:lnTo>
                    <a:pt x="4136569" y="9852"/>
                  </a:lnTo>
                  <a:lnTo>
                    <a:pt x="4078169" y="6859"/>
                  </a:lnTo>
                  <a:lnTo>
                    <a:pt x="4019519" y="4400"/>
                  </a:lnTo>
                  <a:lnTo>
                    <a:pt x="3960628" y="2481"/>
                  </a:lnTo>
                  <a:lnTo>
                    <a:pt x="3901501" y="1105"/>
                  </a:lnTo>
                  <a:lnTo>
                    <a:pt x="3842145" y="277"/>
                  </a:lnTo>
                  <a:lnTo>
                    <a:pt x="3782568" y="0"/>
                  </a:lnTo>
                  <a:close/>
                </a:path>
              </a:pathLst>
            </a:custGeom>
            <a:solidFill>
              <a:srgbClr val="664F0D">
                <a:alpha val="12940"/>
              </a:srgbClr>
            </a:solidFill>
          </p:spPr>
          <p:txBody>
            <a:bodyPr wrap="square" lIns="0" tIns="0" rIns="0" bIns="0" rtlCol="0"/>
            <a:lstStyle/>
            <a:p>
              <a:endParaRPr/>
            </a:p>
          </p:txBody>
        </p:sp>
        <p:sp>
          <p:nvSpPr>
            <p:cNvPr id="46" name="object 46"/>
            <p:cNvSpPr/>
            <p:nvPr/>
          </p:nvSpPr>
          <p:spPr>
            <a:xfrm>
              <a:off x="1040130" y="1440941"/>
              <a:ext cx="7565390" cy="4559935"/>
            </a:xfrm>
            <a:custGeom>
              <a:avLst/>
              <a:gdLst/>
              <a:ahLst/>
              <a:cxnLst/>
              <a:rect l="l" t="t" r="r" b="b"/>
              <a:pathLst>
                <a:path w="7565390" h="4559935">
                  <a:moveTo>
                    <a:pt x="0" y="2279904"/>
                  </a:moveTo>
                  <a:lnTo>
                    <a:pt x="1834" y="2208214"/>
                  </a:lnTo>
                  <a:lnTo>
                    <a:pt x="7301" y="2137076"/>
                  </a:lnTo>
                  <a:lnTo>
                    <a:pt x="16347" y="2066522"/>
                  </a:lnTo>
                  <a:lnTo>
                    <a:pt x="28918" y="1996585"/>
                  </a:lnTo>
                  <a:lnTo>
                    <a:pt x="44961" y="1927296"/>
                  </a:lnTo>
                  <a:lnTo>
                    <a:pt x="64421" y="1858689"/>
                  </a:lnTo>
                  <a:lnTo>
                    <a:pt x="87245" y="1790796"/>
                  </a:lnTo>
                  <a:lnTo>
                    <a:pt x="113379" y="1723649"/>
                  </a:lnTo>
                  <a:lnTo>
                    <a:pt x="142768" y="1657280"/>
                  </a:lnTo>
                  <a:lnTo>
                    <a:pt x="175360" y="1591723"/>
                  </a:lnTo>
                  <a:lnTo>
                    <a:pt x="211101" y="1527009"/>
                  </a:lnTo>
                  <a:lnTo>
                    <a:pt x="249936" y="1463172"/>
                  </a:lnTo>
                  <a:lnTo>
                    <a:pt x="291811" y="1400242"/>
                  </a:lnTo>
                  <a:lnTo>
                    <a:pt x="313873" y="1369128"/>
                  </a:lnTo>
                  <a:lnTo>
                    <a:pt x="336674" y="1338253"/>
                  </a:lnTo>
                  <a:lnTo>
                    <a:pt x="360208" y="1307622"/>
                  </a:lnTo>
                  <a:lnTo>
                    <a:pt x="384470" y="1277238"/>
                  </a:lnTo>
                  <a:lnTo>
                    <a:pt x="409451" y="1247106"/>
                  </a:lnTo>
                  <a:lnTo>
                    <a:pt x="435145" y="1217228"/>
                  </a:lnTo>
                  <a:lnTo>
                    <a:pt x="461545" y="1187611"/>
                  </a:lnTo>
                  <a:lnTo>
                    <a:pt x="488645" y="1158257"/>
                  </a:lnTo>
                  <a:lnTo>
                    <a:pt x="516438" y="1129171"/>
                  </a:lnTo>
                  <a:lnTo>
                    <a:pt x="544917" y="1100356"/>
                  </a:lnTo>
                  <a:lnTo>
                    <a:pt x="574076" y="1071817"/>
                  </a:lnTo>
                  <a:lnTo>
                    <a:pt x="603907" y="1043558"/>
                  </a:lnTo>
                  <a:lnTo>
                    <a:pt x="634404" y="1015583"/>
                  </a:lnTo>
                  <a:lnTo>
                    <a:pt x="665561" y="987895"/>
                  </a:lnTo>
                  <a:lnTo>
                    <a:pt x="697370" y="960500"/>
                  </a:lnTo>
                  <a:lnTo>
                    <a:pt x="729825" y="933401"/>
                  </a:lnTo>
                  <a:lnTo>
                    <a:pt x="762919" y="906601"/>
                  </a:lnTo>
                  <a:lnTo>
                    <a:pt x="796645" y="880106"/>
                  </a:lnTo>
                  <a:lnTo>
                    <a:pt x="830997" y="853919"/>
                  </a:lnTo>
                  <a:lnTo>
                    <a:pt x="865968" y="828045"/>
                  </a:lnTo>
                  <a:lnTo>
                    <a:pt x="901551" y="802486"/>
                  </a:lnTo>
                  <a:lnTo>
                    <a:pt x="937740" y="777248"/>
                  </a:lnTo>
                  <a:lnTo>
                    <a:pt x="974527" y="752334"/>
                  </a:lnTo>
                  <a:lnTo>
                    <a:pt x="1011906" y="727749"/>
                  </a:lnTo>
                  <a:lnTo>
                    <a:pt x="1049871" y="703496"/>
                  </a:lnTo>
                  <a:lnTo>
                    <a:pt x="1088414" y="679580"/>
                  </a:lnTo>
                  <a:lnTo>
                    <a:pt x="1127528" y="656005"/>
                  </a:lnTo>
                  <a:lnTo>
                    <a:pt x="1167208" y="632774"/>
                  </a:lnTo>
                  <a:lnTo>
                    <a:pt x="1207446" y="609892"/>
                  </a:lnTo>
                  <a:lnTo>
                    <a:pt x="1248236" y="587362"/>
                  </a:lnTo>
                  <a:lnTo>
                    <a:pt x="1289571" y="565190"/>
                  </a:lnTo>
                  <a:lnTo>
                    <a:pt x="1331444" y="543378"/>
                  </a:lnTo>
                  <a:lnTo>
                    <a:pt x="1373848" y="521931"/>
                  </a:lnTo>
                  <a:lnTo>
                    <a:pt x="1416777" y="500853"/>
                  </a:lnTo>
                  <a:lnTo>
                    <a:pt x="1460224" y="480149"/>
                  </a:lnTo>
                  <a:lnTo>
                    <a:pt x="1504183" y="459821"/>
                  </a:lnTo>
                  <a:lnTo>
                    <a:pt x="1548646" y="439875"/>
                  </a:lnTo>
                  <a:lnTo>
                    <a:pt x="1593606" y="420313"/>
                  </a:lnTo>
                  <a:lnTo>
                    <a:pt x="1639058" y="401141"/>
                  </a:lnTo>
                  <a:lnTo>
                    <a:pt x="1684994" y="382363"/>
                  </a:lnTo>
                  <a:lnTo>
                    <a:pt x="1731408" y="363981"/>
                  </a:lnTo>
                  <a:lnTo>
                    <a:pt x="1778292" y="346002"/>
                  </a:lnTo>
                  <a:lnTo>
                    <a:pt x="1825641" y="328427"/>
                  </a:lnTo>
                  <a:lnTo>
                    <a:pt x="1873447" y="311262"/>
                  </a:lnTo>
                  <a:lnTo>
                    <a:pt x="1921704" y="294511"/>
                  </a:lnTo>
                  <a:lnTo>
                    <a:pt x="1970405" y="278178"/>
                  </a:lnTo>
                  <a:lnTo>
                    <a:pt x="2019543" y="262266"/>
                  </a:lnTo>
                  <a:lnTo>
                    <a:pt x="2069111" y="246779"/>
                  </a:lnTo>
                  <a:lnTo>
                    <a:pt x="2119104" y="231723"/>
                  </a:lnTo>
                  <a:lnTo>
                    <a:pt x="2169513" y="217101"/>
                  </a:lnTo>
                  <a:lnTo>
                    <a:pt x="2220333" y="202916"/>
                  </a:lnTo>
                  <a:lnTo>
                    <a:pt x="2271556" y="189173"/>
                  </a:lnTo>
                  <a:lnTo>
                    <a:pt x="2323177" y="175877"/>
                  </a:lnTo>
                  <a:lnTo>
                    <a:pt x="2375187" y="163030"/>
                  </a:lnTo>
                  <a:lnTo>
                    <a:pt x="2427581" y="150638"/>
                  </a:lnTo>
                  <a:lnTo>
                    <a:pt x="2480351" y="138704"/>
                  </a:lnTo>
                  <a:lnTo>
                    <a:pt x="2533492" y="127232"/>
                  </a:lnTo>
                  <a:lnTo>
                    <a:pt x="2586996" y="116226"/>
                  </a:lnTo>
                  <a:lnTo>
                    <a:pt x="2640856" y="105690"/>
                  </a:lnTo>
                  <a:lnTo>
                    <a:pt x="2695066" y="95630"/>
                  </a:lnTo>
                  <a:lnTo>
                    <a:pt x="2749619" y="86047"/>
                  </a:lnTo>
                  <a:lnTo>
                    <a:pt x="2804508" y="76947"/>
                  </a:lnTo>
                  <a:lnTo>
                    <a:pt x="2859727" y="68334"/>
                  </a:lnTo>
                  <a:lnTo>
                    <a:pt x="2915269" y="60211"/>
                  </a:lnTo>
                  <a:lnTo>
                    <a:pt x="2971127" y="52583"/>
                  </a:lnTo>
                  <a:lnTo>
                    <a:pt x="3027295" y="45453"/>
                  </a:lnTo>
                  <a:lnTo>
                    <a:pt x="3083765" y="38827"/>
                  </a:lnTo>
                  <a:lnTo>
                    <a:pt x="3140531" y="32707"/>
                  </a:lnTo>
                  <a:lnTo>
                    <a:pt x="3197586" y="27098"/>
                  </a:lnTo>
                  <a:lnTo>
                    <a:pt x="3254924" y="22004"/>
                  </a:lnTo>
                  <a:lnTo>
                    <a:pt x="3312538" y="17429"/>
                  </a:lnTo>
                  <a:lnTo>
                    <a:pt x="3370421" y="13377"/>
                  </a:lnTo>
                  <a:lnTo>
                    <a:pt x="3428566" y="9852"/>
                  </a:lnTo>
                  <a:lnTo>
                    <a:pt x="3486966" y="6859"/>
                  </a:lnTo>
                  <a:lnTo>
                    <a:pt x="3545616" y="4400"/>
                  </a:lnTo>
                  <a:lnTo>
                    <a:pt x="3604507" y="2481"/>
                  </a:lnTo>
                  <a:lnTo>
                    <a:pt x="3663634" y="1105"/>
                  </a:lnTo>
                  <a:lnTo>
                    <a:pt x="3722990" y="277"/>
                  </a:lnTo>
                  <a:lnTo>
                    <a:pt x="3782568" y="0"/>
                  </a:lnTo>
                  <a:lnTo>
                    <a:pt x="3842145" y="277"/>
                  </a:lnTo>
                  <a:lnTo>
                    <a:pt x="3901501" y="1105"/>
                  </a:lnTo>
                  <a:lnTo>
                    <a:pt x="3960628" y="2481"/>
                  </a:lnTo>
                  <a:lnTo>
                    <a:pt x="4019519" y="4400"/>
                  </a:lnTo>
                  <a:lnTo>
                    <a:pt x="4078169" y="6859"/>
                  </a:lnTo>
                  <a:lnTo>
                    <a:pt x="4136569" y="9852"/>
                  </a:lnTo>
                  <a:lnTo>
                    <a:pt x="4194714" y="13377"/>
                  </a:lnTo>
                  <a:lnTo>
                    <a:pt x="4252597" y="17429"/>
                  </a:lnTo>
                  <a:lnTo>
                    <a:pt x="4310211" y="22004"/>
                  </a:lnTo>
                  <a:lnTo>
                    <a:pt x="4367549" y="27098"/>
                  </a:lnTo>
                  <a:lnTo>
                    <a:pt x="4424604" y="32707"/>
                  </a:lnTo>
                  <a:lnTo>
                    <a:pt x="4481370" y="38827"/>
                  </a:lnTo>
                  <a:lnTo>
                    <a:pt x="4537840" y="45453"/>
                  </a:lnTo>
                  <a:lnTo>
                    <a:pt x="4594008" y="52583"/>
                  </a:lnTo>
                  <a:lnTo>
                    <a:pt x="4649866" y="60211"/>
                  </a:lnTo>
                  <a:lnTo>
                    <a:pt x="4705408" y="68334"/>
                  </a:lnTo>
                  <a:lnTo>
                    <a:pt x="4760627" y="76947"/>
                  </a:lnTo>
                  <a:lnTo>
                    <a:pt x="4815516" y="86047"/>
                  </a:lnTo>
                  <a:lnTo>
                    <a:pt x="4870069" y="95630"/>
                  </a:lnTo>
                  <a:lnTo>
                    <a:pt x="4924279" y="105690"/>
                  </a:lnTo>
                  <a:lnTo>
                    <a:pt x="4978139" y="116226"/>
                  </a:lnTo>
                  <a:lnTo>
                    <a:pt x="5031643" y="127232"/>
                  </a:lnTo>
                  <a:lnTo>
                    <a:pt x="5084784" y="138704"/>
                  </a:lnTo>
                  <a:lnTo>
                    <a:pt x="5137554" y="150638"/>
                  </a:lnTo>
                  <a:lnTo>
                    <a:pt x="5189948" y="163030"/>
                  </a:lnTo>
                  <a:lnTo>
                    <a:pt x="5241958" y="175877"/>
                  </a:lnTo>
                  <a:lnTo>
                    <a:pt x="5293579" y="189173"/>
                  </a:lnTo>
                  <a:lnTo>
                    <a:pt x="5344802" y="202916"/>
                  </a:lnTo>
                  <a:lnTo>
                    <a:pt x="5395622" y="217101"/>
                  </a:lnTo>
                  <a:lnTo>
                    <a:pt x="5446031" y="231723"/>
                  </a:lnTo>
                  <a:lnTo>
                    <a:pt x="5496024" y="246779"/>
                  </a:lnTo>
                  <a:lnTo>
                    <a:pt x="5545592" y="262266"/>
                  </a:lnTo>
                  <a:lnTo>
                    <a:pt x="5594730" y="278178"/>
                  </a:lnTo>
                  <a:lnTo>
                    <a:pt x="5643431" y="294511"/>
                  </a:lnTo>
                  <a:lnTo>
                    <a:pt x="5691688" y="311262"/>
                  </a:lnTo>
                  <a:lnTo>
                    <a:pt x="5739494" y="328427"/>
                  </a:lnTo>
                  <a:lnTo>
                    <a:pt x="5786843" y="346002"/>
                  </a:lnTo>
                  <a:lnTo>
                    <a:pt x="5833727" y="363981"/>
                  </a:lnTo>
                  <a:lnTo>
                    <a:pt x="5880141" y="382363"/>
                  </a:lnTo>
                  <a:lnTo>
                    <a:pt x="5926077" y="401141"/>
                  </a:lnTo>
                  <a:lnTo>
                    <a:pt x="5971529" y="420313"/>
                  </a:lnTo>
                  <a:lnTo>
                    <a:pt x="6016489" y="439875"/>
                  </a:lnTo>
                  <a:lnTo>
                    <a:pt x="6060952" y="459821"/>
                  </a:lnTo>
                  <a:lnTo>
                    <a:pt x="6104911" y="480149"/>
                  </a:lnTo>
                  <a:lnTo>
                    <a:pt x="6148358" y="500853"/>
                  </a:lnTo>
                  <a:lnTo>
                    <a:pt x="6191287" y="521931"/>
                  </a:lnTo>
                  <a:lnTo>
                    <a:pt x="6233691" y="543378"/>
                  </a:lnTo>
                  <a:lnTo>
                    <a:pt x="6275564" y="565190"/>
                  </a:lnTo>
                  <a:lnTo>
                    <a:pt x="6316899" y="587362"/>
                  </a:lnTo>
                  <a:lnTo>
                    <a:pt x="6357689" y="609892"/>
                  </a:lnTo>
                  <a:lnTo>
                    <a:pt x="6397927" y="632774"/>
                  </a:lnTo>
                  <a:lnTo>
                    <a:pt x="6437607" y="656005"/>
                  </a:lnTo>
                  <a:lnTo>
                    <a:pt x="6476721" y="679580"/>
                  </a:lnTo>
                  <a:lnTo>
                    <a:pt x="6515264" y="703496"/>
                  </a:lnTo>
                  <a:lnTo>
                    <a:pt x="6553229" y="727749"/>
                  </a:lnTo>
                  <a:lnTo>
                    <a:pt x="6590608" y="752334"/>
                  </a:lnTo>
                  <a:lnTo>
                    <a:pt x="6627395" y="777248"/>
                  </a:lnTo>
                  <a:lnTo>
                    <a:pt x="6663584" y="802486"/>
                  </a:lnTo>
                  <a:lnTo>
                    <a:pt x="6699167" y="828045"/>
                  </a:lnTo>
                  <a:lnTo>
                    <a:pt x="6734138" y="853919"/>
                  </a:lnTo>
                  <a:lnTo>
                    <a:pt x="6768490" y="880106"/>
                  </a:lnTo>
                  <a:lnTo>
                    <a:pt x="6802216" y="906601"/>
                  </a:lnTo>
                  <a:lnTo>
                    <a:pt x="6835310" y="933401"/>
                  </a:lnTo>
                  <a:lnTo>
                    <a:pt x="6867765" y="960500"/>
                  </a:lnTo>
                  <a:lnTo>
                    <a:pt x="6899574" y="987895"/>
                  </a:lnTo>
                  <a:lnTo>
                    <a:pt x="6930731" y="1015583"/>
                  </a:lnTo>
                  <a:lnTo>
                    <a:pt x="6961228" y="1043558"/>
                  </a:lnTo>
                  <a:lnTo>
                    <a:pt x="6991059" y="1071817"/>
                  </a:lnTo>
                  <a:lnTo>
                    <a:pt x="7020218" y="1100356"/>
                  </a:lnTo>
                  <a:lnTo>
                    <a:pt x="7048697" y="1129171"/>
                  </a:lnTo>
                  <a:lnTo>
                    <a:pt x="7076490" y="1158257"/>
                  </a:lnTo>
                  <a:lnTo>
                    <a:pt x="7103590" y="1187611"/>
                  </a:lnTo>
                  <a:lnTo>
                    <a:pt x="7129990" y="1217228"/>
                  </a:lnTo>
                  <a:lnTo>
                    <a:pt x="7155684" y="1247106"/>
                  </a:lnTo>
                  <a:lnTo>
                    <a:pt x="7180665" y="1277238"/>
                  </a:lnTo>
                  <a:lnTo>
                    <a:pt x="7204927" y="1307622"/>
                  </a:lnTo>
                  <a:lnTo>
                    <a:pt x="7228461" y="1338253"/>
                  </a:lnTo>
                  <a:lnTo>
                    <a:pt x="7251262" y="1369128"/>
                  </a:lnTo>
                  <a:lnTo>
                    <a:pt x="7273324" y="1400242"/>
                  </a:lnTo>
                  <a:lnTo>
                    <a:pt x="7315199" y="1463172"/>
                  </a:lnTo>
                  <a:lnTo>
                    <a:pt x="7354034" y="1527009"/>
                  </a:lnTo>
                  <a:lnTo>
                    <a:pt x="7389775" y="1591723"/>
                  </a:lnTo>
                  <a:lnTo>
                    <a:pt x="7422367" y="1657280"/>
                  </a:lnTo>
                  <a:lnTo>
                    <a:pt x="7451756" y="1723649"/>
                  </a:lnTo>
                  <a:lnTo>
                    <a:pt x="7477890" y="1790796"/>
                  </a:lnTo>
                  <a:lnTo>
                    <a:pt x="7500714" y="1858689"/>
                  </a:lnTo>
                  <a:lnTo>
                    <a:pt x="7520174" y="1927296"/>
                  </a:lnTo>
                  <a:lnTo>
                    <a:pt x="7536217" y="1996585"/>
                  </a:lnTo>
                  <a:lnTo>
                    <a:pt x="7548788" y="2066522"/>
                  </a:lnTo>
                  <a:lnTo>
                    <a:pt x="7557834" y="2137076"/>
                  </a:lnTo>
                  <a:lnTo>
                    <a:pt x="7563301" y="2208214"/>
                  </a:lnTo>
                  <a:lnTo>
                    <a:pt x="7565136" y="2279904"/>
                  </a:lnTo>
                  <a:lnTo>
                    <a:pt x="7564676" y="2315815"/>
                  </a:lnTo>
                  <a:lnTo>
                    <a:pt x="7561018" y="2387233"/>
                  </a:lnTo>
                  <a:lnTo>
                    <a:pt x="7553755" y="2458083"/>
                  </a:lnTo>
                  <a:lnTo>
                    <a:pt x="7542940" y="2528333"/>
                  </a:lnTo>
                  <a:lnTo>
                    <a:pt x="7528626" y="2597950"/>
                  </a:lnTo>
                  <a:lnTo>
                    <a:pt x="7510868" y="2666901"/>
                  </a:lnTo>
                  <a:lnTo>
                    <a:pt x="7489719" y="2735156"/>
                  </a:lnTo>
                  <a:lnTo>
                    <a:pt x="7465234" y="2802680"/>
                  </a:lnTo>
                  <a:lnTo>
                    <a:pt x="7437465" y="2869442"/>
                  </a:lnTo>
                  <a:lnTo>
                    <a:pt x="7406468" y="2935409"/>
                  </a:lnTo>
                  <a:lnTo>
                    <a:pt x="7372295" y="3000548"/>
                  </a:lnTo>
                  <a:lnTo>
                    <a:pt x="7335000" y="3064828"/>
                  </a:lnTo>
                  <a:lnTo>
                    <a:pt x="7294638" y="3128216"/>
                  </a:lnTo>
                  <a:lnTo>
                    <a:pt x="7251262" y="3190679"/>
                  </a:lnTo>
                  <a:lnTo>
                    <a:pt x="7228461" y="3221554"/>
                  </a:lnTo>
                  <a:lnTo>
                    <a:pt x="7204927" y="3252185"/>
                  </a:lnTo>
                  <a:lnTo>
                    <a:pt x="7180665" y="3282569"/>
                  </a:lnTo>
                  <a:lnTo>
                    <a:pt x="7155684" y="3312701"/>
                  </a:lnTo>
                  <a:lnTo>
                    <a:pt x="7129990" y="3342579"/>
                  </a:lnTo>
                  <a:lnTo>
                    <a:pt x="7103590" y="3372196"/>
                  </a:lnTo>
                  <a:lnTo>
                    <a:pt x="7076490" y="3401550"/>
                  </a:lnTo>
                  <a:lnTo>
                    <a:pt x="7048697" y="3430636"/>
                  </a:lnTo>
                  <a:lnTo>
                    <a:pt x="7020218" y="3459451"/>
                  </a:lnTo>
                  <a:lnTo>
                    <a:pt x="6991059" y="3487990"/>
                  </a:lnTo>
                  <a:lnTo>
                    <a:pt x="6961228" y="3516249"/>
                  </a:lnTo>
                  <a:lnTo>
                    <a:pt x="6930731" y="3544224"/>
                  </a:lnTo>
                  <a:lnTo>
                    <a:pt x="6899574" y="3571912"/>
                  </a:lnTo>
                  <a:lnTo>
                    <a:pt x="6867765" y="3599307"/>
                  </a:lnTo>
                  <a:lnTo>
                    <a:pt x="6835310" y="3626406"/>
                  </a:lnTo>
                  <a:lnTo>
                    <a:pt x="6802216" y="3653206"/>
                  </a:lnTo>
                  <a:lnTo>
                    <a:pt x="6768490" y="3679701"/>
                  </a:lnTo>
                  <a:lnTo>
                    <a:pt x="6734138" y="3705888"/>
                  </a:lnTo>
                  <a:lnTo>
                    <a:pt x="6699167" y="3731762"/>
                  </a:lnTo>
                  <a:lnTo>
                    <a:pt x="6663584" y="3757321"/>
                  </a:lnTo>
                  <a:lnTo>
                    <a:pt x="6627395" y="3782559"/>
                  </a:lnTo>
                  <a:lnTo>
                    <a:pt x="6590608" y="3807473"/>
                  </a:lnTo>
                  <a:lnTo>
                    <a:pt x="6553229" y="3832058"/>
                  </a:lnTo>
                  <a:lnTo>
                    <a:pt x="6515264" y="3856311"/>
                  </a:lnTo>
                  <a:lnTo>
                    <a:pt x="6476721" y="3880227"/>
                  </a:lnTo>
                  <a:lnTo>
                    <a:pt x="6437607" y="3903802"/>
                  </a:lnTo>
                  <a:lnTo>
                    <a:pt x="6397927" y="3927033"/>
                  </a:lnTo>
                  <a:lnTo>
                    <a:pt x="6357689" y="3949915"/>
                  </a:lnTo>
                  <a:lnTo>
                    <a:pt x="6316899" y="3972445"/>
                  </a:lnTo>
                  <a:lnTo>
                    <a:pt x="6275564" y="3994617"/>
                  </a:lnTo>
                  <a:lnTo>
                    <a:pt x="6233691" y="4016429"/>
                  </a:lnTo>
                  <a:lnTo>
                    <a:pt x="6191287" y="4037876"/>
                  </a:lnTo>
                  <a:lnTo>
                    <a:pt x="6148358" y="4058954"/>
                  </a:lnTo>
                  <a:lnTo>
                    <a:pt x="6104911" y="4079658"/>
                  </a:lnTo>
                  <a:lnTo>
                    <a:pt x="6060952" y="4099986"/>
                  </a:lnTo>
                  <a:lnTo>
                    <a:pt x="6016489" y="4119932"/>
                  </a:lnTo>
                  <a:lnTo>
                    <a:pt x="5971529" y="4139494"/>
                  </a:lnTo>
                  <a:lnTo>
                    <a:pt x="5926077" y="4158666"/>
                  </a:lnTo>
                  <a:lnTo>
                    <a:pt x="5880141" y="4177444"/>
                  </a:lnTo>
                  <a:lnTo>
                    <a:pt x="5833727" y="4195826"/>
                  </a:lnTo>
                  <a:lnTo>
                    <a:pt x="5786843" y="4213805"/>
                  </a:lnTo>
                  <a:lnTo>
                    <a:pt x="5739494" y="4231380"/>
                  </a:lnTo>
                  <a:lnTo>
                    <a:pt x="5691688" y="4248545"/>
                  </a:lnTo>
                  <a:lnTo>
                    <a:pt x="5643431" y="4265296"/>
                  </a:lnTo>
                  <a:lnTo>
                    <a:pt x="5594730" y="4281629"/>
                  </a:lnTo>
                  <a:lnTo>
                    <a:pt x="5545592" y="4297541"/>
                  </a:lnTo>
                  <a:lnTo>
                    <a:pt x="5496024" y="4313028"/>
                  </a:lnTo>
                  <a:lnTo>
                    <a:pt x="5446031" y="4328084"/>
                  </a:lnTo>
                  <a:lnTo>
                    <a:pt x="5395622" y="4342706"/>
                  </a:lnTo>
                  <a:lnTo>
                    <a:pt x="5344802" y="4356891"/>
                  </a:lnTo>
                  <a:lnTo>
                    <a:pt x="5293579" y="4370634"/>
                  </a:lnTo>
                  <a:lnTo>
                    <a:pt x="5241958" y="4383930"/>
                  </a:lnTo>
                  <a:lnTo>
                    <a:pt x="5189948" y="4396777"/>
                  </a:lnTo>
                  <a:lnTo>
                    <a:pt x="5137554" y="4409169"/>
                  </a:lnTo>
                  <a:lnTo>
                    <a:pt x="5084784" y="4421103"/>
                  </a:lnTo>
                  <a:lnTo>
                    <a:pt x="5031643" y="4432575"/>
                  </a:lnTo>
                  <a:lnTo>
                    <a:pt x="4978139" y="4443581"/>
                  </a:lnTo>
                  <a:lnTo>
                    <a:pt x="4924279" y="4454117"/>
                  </a:lnTo>
                  <a:lnTo>
                    <a:pt x="4870069" y="4464177"/>
                  </a:lnTo>
                  <a:lnTo>
                    <a:pt x="4815516" y="4473760"/>
                  </a:lnTo>
                  <a:lnTo>
                    <a:pt x="4760627" y="4482860"/>
                  </a:lnTo>
                  <a:lnTo>
                    <a:pt x="4705408" y="4491473"/>
                  </a:lnTo>
                  <a:lnTo>
                    <a:pt x="4649866" y="4499596"/>
                  </a:lnTo>
                  <a:lnTo>
                    <a:pt x="4594008" y="4507224"/>
                  </a:lnTo>
                  <a:lnTo>
                    <a:pt x="4537840" y="4514354"/>
                  </a:lnTo>
                  <a:lnTo>
                    <a:pt x="4481370" y="4520980"/>
                  </a:lnTo>
                  <a:lnTo>
                    <a:pt x="4424604" y="4527100"/>
                  </a:lnTo>
                  <a:lnTo>
                    <a:pt x="4367549" y="4532709"/>
                  </a:lnTo>
                  <a:lnTo>
                    <a:pt x="4310211" y="4537803"/>
                  </a:lnTo>
                  <a:lnTo>
                    <a:pt x="4252597" y="4542378"/>
                  </a:lnTo>
                  <a:lnTo>
                    <a:pt x="4194714" y="4546430"/>
                  </a:lnTo>
                  <a:lnTo>
                    <a:pt x="4136569" y="4549955"/>
                  </a:lnTo>
                  <a:lnTo>
                    <a:pt x="4078169" y="4552948"/>
                  </a:lnTo>
                  <a:lnTo>
                    <a:pt x="4019519" y="4555407"/>
                  </a:lnTo>
                  <a:lnTo>
                    <a:pt x="3960628" y="4557326"/>
                  </a:lnTo>
                  <a:lnTo>
                    <a:pt x="3901501" y="4558702"/>
                  </a:lnTo>
                  <a:lnTo>
                    <a:pt x="3842145" y="4559530"/>
                  </a:lnTo>
                  <a:lnTo>
                    <a:pt x="3782568" y="4559808"/>
                  </a:lnTo>
                  <a:lnTo>
                    <a:pt x="3722990" y="4559530"/>
                  </a:lnTo>
                  <a:lnTo>
                    <a:pt x="3663634" y="4558702"/>
                  </a:lnTo>
                  <a:lnTo>
                    <a:pt x="3604507" y="4557326"/>
                  </a:lnTo>
                  <a:lnTo>
                    <a:pt x="3545616" y="4555407"/>
                  </a:lnTo>
                  <a:lnTo>
                    <a:pt x="3486966" y="4552948"/>
                  </a:lnTo>
                  <a:lnTo>
                    <a:pt x="3428566" y="4549955"/>
                  </a:lnTo>
                  <a:lnTo>
                    <a:pt x="3370421" y="4546430"/>
                  </a:lnTo>
                  <a:lnTo>
                    <a:pt x="3312538" y="4542378"/>
                  </a:lnTo>
                  <a:lnTo>
                    <a:pt x="3254924" y="4537803"/>
                  </a:lnTo>
                  <a:lnTo>
                    <a:pt x="3197586" y="4532709"/>
                  </a:lnTo>
                  <a:lnTo>
                    <a:pt x="3140531" y="4527100"/>
                  </a:lnTo>
                  <a:lnTo>
                    <a:pt x="3083765" y="4520980"/>
                  </a:lnTo>
                  <a:lnTo>
                    <a:pt x="3027295" y="4514354"/>
                  </a:lnTo>
                  <a:lnTo>
                    <a:pt x="2971127" y="4507224"/>
                  </a:lnTo>
                  <a:lnTo>
                    <a:pt x="2915269" y="4499596"/>
                  </a:lnTo>
                  <a:lnTo>
                    <a:pt x="2859727" y="4491473"/>
                  </a:lnTo>
                  <a:lnTo>
                    <a:pt x="2804508" y="4482860"/>
                  </a:lnTo>
                  <a:lnTo>
                    <a:pt x="2749619" y="4473760"/>
                  </a:lnTo>
                  <a:lnTo>
                    <a:pt x="2695066" y="4464177"/>
                  </a:lnTo>
                  <a:lnTo>
                    <a:pt x="2640856" y="4454117"/>
                  </a:lnTo>
                  <a:lnTo>
                    <a:pt x="2586996" y="4443581"/>
                  </a:lnTo>
                  <a:lnTo>
                    <a:pt x="2533492" y="4432575"/>
                  </a:lnTo>
                  <a:lnTo>
                    <a:pt x="2480351" y="4421103"/>
                  </a:lnTo>
                  <a:lnTo>
                    <a:pt x="2427581" y="4409169"/>
                  </a:lnTo>
                  <a:lnTo>
                    <a:pt x="2375187" y="4396777"/>
                  </a:lnTo>
                  <a:lnTo>
                    <a:pt x="2323177" y="4383930"/>
                  </a:lnTo>
                  <a:lnTo>
                    <a:pt x="2271556" y="4370634"/>
                  </a:lnTo>
                  <a:lnTo>
                    <a:pt x="2220333" y="4356891"/>
                  </a:lnTo>
                  <a:lnTo>
                    <a:pt x="2169513" y="4342706"/>
                  </a:lnTo>
                  <a:lnTo>
                    <a:pt x="2119104" y="4328084"/>
                  </a:lnTo>
                  <a:lnTo>
                    <a:pt x="2069111" y="4313028"/>
                  </a:lnTo>
                  <a:lnTo>
                    <a:pt x="2019543" y="4297541"/>
                  </a:lnTo>
                  <a:lnTo>
                    <a:pt x="1970405" y="4281629"/>
                  </a:lnTo>
                  <a:lnTo>
                    <a:pt x="1921704" y="4265296"/>
                  </a:lnTo>
                  <a:lnTo>
                    <a:pt x="1873447" y="4248545"/>
                  </a:lnTo>
                  <a:lnTo>
                    <a:pt x="1825641" y="4231380"/>
                  </a:lnTo>
                  <a:lnTo>
                    <a:pt x="1778292" y="4213805"/>
                  </a:lnTo>
                  <a:lnTo>
                    <a:pt x="1731408" y="4195826"/>
                  </a:lnTo>
                  <a:lnTo>
                    <a:pt x="1684994" y="4177444"/>
                  </a:lnTo>
                  <a:lnTo>
                    <a:pt x="1639058" y="4158666"/>
                  </a:lnTo>
                  <a:lnTo>
                    <a:pt x="1593606" y="4139494"/>
                  </a:lnTo>
                  <a:lnTo>
                    <a:pt x="1548646" y="4119932"/>
                  </a:lnTo>
                  <a:lnTo>
                    <a:pt x="1504183" y="4099986"/>
                  </a:lnTo>
                  <a:lnTo>
                    <a:pt x="1460224" y="4079658"/>
                  </a:lnTo>
                  <a:lnTo>
                    <a:pt x="1416777" y="4058954"/>
                  </a:lnTo>
                  <a:lnTo>
                    <a:pt x="1373848" y="4037876"/>
                  </a:lnTo>
                  <a:lnTo>
                    <a:pt x="1331444" y="4016429"/>
                  </a:lnTo>
                  <a:lnTo>
                    <a:pt x="1289571" y="3994617"/>
                  </a:lnTo>
                  <a:lnTo>
                    <a:pt x="1248236" y="3972445"/>
                  </a:lnTo>
                  <a:lnTo>
                    <a:pt x="1207446" y="3949915"/>
                  </a:lnTo>
                  <a:lnTo>
                    <a:pt x="1167208" y="3927033"/>
                  </a:lnTo>
                  <a:lnTo>
                    <a:pt x="1127528" y="3903802"/>
                  </a:lnTo>
                  <a:lnTo>
                    <a:pt x="1088414" y="3880227"/>
                  </a:lnTo>
                  <a:lnTo>
                    <a:pt x="1049871" y="3856311"/>
                  </a:lnTo>
                  <a:lnTo>
                    <a:pt x="1011906" y="3832058"/>
                  </a:lnTo>
                  <a:lnTo>
                    <a:pt x="974527" y="3807473"/>
                  </a:lnTo>
                  <a:lnTo>
                    <a:pt x="937740" y="3782559"/>
                  </a:lnTo>
                  <a:lnTo>
                    <a:pt x="901551" y="3757321"/>
                  </a:lnTo>
                  <a:lnTo>
                    <a:pt x="865968" y="3731762"/>
                  </a:lnTo>
                  <a:lnTo>
                    <a:pt x="830997" y="3705888"/>
                  </a:lnTo>
                  <a:lnTo>
                    <a:pt x="796645" y="3679701"/>
                  </a:lnTo>
                  <a:lnTo>
                    <a:pt x="762919" y="3653206"/>
                  </a:lnTo>
                  <a:lnTo>
                    <a:pt x="729825" y="3626406"/>
                  </a:lnTo>
                  <a:lnTo>
                    <a:pt x="697370" y="3599307"/>
                  </a:lnTo>
                  <a:lnTo>
                    <a:pt x="665561" y="3571912"/>
                  </a:lnTo>
                  <a:lnTo>
                    <a:pt x="634404" y="3544224"/>
                  </a:lnTo>
                  <a:lnTo>
                    <a:pt x="603907" y="3516249"/>
                  </a:lnTo>
                  <a:lnTo>
                    <a:pt x="574076" y="3487990"/>
                  </a:lnTo>
                  <a:lnTo>
                    <a:pt x="544917" y="3459451"/>
                  </a:lnTo>
                  <a:lnTo>
                    <a:pt x="516438" y="3430636"/>
                  </a:lnTo>
                  <a:lnTo>
                    <a:pt x="488645" y="3401550"/>
                  </a:lnTo>
                  <a:lnTo>
                    <a:pt x="461545" y="3372196"/>
                  </a:lnTo>
                  <a:lnTo>
                    <a:pt x="435145" y="3342579"/>
                  </a:lnTo>
                  <a:lnTo>
                    <a:pt x="409451" y="3312701"/>
                  </a:lnTo>
                  <a:lnTo>
                    <a:pt x="384470" y="3282569"/>
                  </a:lnTo>
                  <a:lnTo>
                    <a:pt x="360208" y="3252185"/>
                  </a:lnTo>
                  <a:lnTo>
                    <a:pt x="336674" y="3221554"/>
                  </a:lnTo>
                  <a:lnTo>
                    <a:pt x="313873" y="3190679"/>
                  </a:lnTo>
                  <a:lnTo>
                    <a:pt x="291811" y="3159565"/>
                  </a:lnTo>
                  <a:lnTo>
                    <a:pt x="249936" y="3096635"/>
                  </a:lnTo>
                  <a:lnTo>
                    <a:pt x="211101" y="3032798"/>
                  </a:lnTo>
                  <a:lnTo>
                    <a:pt x="175360" y="2968084"/>
                  </a:lnTo>
                  <a:lnTo>
                    <a:pt x="142768" y="2902527"/>
                  </a:lnTo>
                  <a:lnTo>
                    <a:pt x="113379" y="2836158"/>
                  </a:lnTo>
                  <a:lnTo>
                    <a:pt x="87245" y="2769011"/>
                  </a:lnTo>
                  <a:lnTo>
                    <a:pt x="64421" y="2701118"/>
                  </a:lnTo>
                  <a:lnTo>
                    <a:pt x="44961" y="2632511"/>
                  </a:lnTo>
                  <a:lnTo>
                    <a:pt x="28918" y="2563222"/>
                  </a:lnTo>
                  <a:lnTo>
                    <a:pt x="16347" y="2493285"/>
                  </a:lnTo>
                  <a:lnTo>
                    <a:pt x="7301" y="2422731"/>
                  </a:lnTo>
                  <a:lnTo>
                    <a:pt x="1834" y="2351593"/>
                  </a:lnTo>
                  <a:lnTo>
                    <a:pt x="0" y="2279904"/>
                  </a:lnTo>
                  <a:close/>
                </a:path>
              </a:pathLst>
            </a:custGeom>
            <a:ln w="25400">
              <a:solidFill>
                <a:srgbClr val="E8C04E"/>
              </a:solidFill>
              <a:prstDash val="dash"/>
            </a:ln>
          </p:spPr>
          <p:txBody>
            <a:bodyPr wrap="square" lIns="0" tIns="0" rIns="0" bIns="0" rtlCol="0"/>
            <a:lstStyle/>
            <a:p>
              <a:endParaRPr/>
            </a:p>
          </p:txBody>
        </p:sp>
        <p:sp>
          <p:nvSpPr>
            <p:cNvPr id="47" name="object 47"/>
            <p:cNvSpPr/>
            <p:nvPr/>
          </p:nvSpPr>
          <p:spPr>
            <a:xfrm>
              <a:off x="1403604" y="1290827"/>
              <a:ext cx="2944495" cy="1433830"/>
            </a:xfrm>
            <a:custGeom>
              <a:avLst/>
              <a:gdLst/>
              <a:ahLst/>
              <a:cxnLst/>
              <a:rect l="l" t="t" r="r" b="b"/>
              <a:pathLst>
                <a:path w="2944495" h="1433830">
                  <a:moveTo>
                    <a:pt x="1008126" y="1433830"/>
                  </a:moveTo>
                  <a:lnTo>
                    <a:pt x="0" y="676656"/>
                  </a:lnTo>
                </a:path>
                <a:path w="2944495" h="1433830">
                  <a:moveTo>
                    <a:pt x="2944114" y="317119"/>
                  </a:moveTo>
                  <a:lnTo>
                    <a:pt x="2124456" y="0"/>
                  </a:lnTo>
                </a:path>
              </a:pathLst>
            </a:custGeom>
            <a:ln w="9525">
              <a:solidFill>
                <a:srgbClr val="664E0A"/>
              </a:solidFill>
            </a:ln>
          </p:spPr>
          <p:txBody>
            <a:bodyPr wrap="square" lIns="0" tIns="0" rIns="0" bIns="0" rtlCol="0"/>
            <a:lstStyle/>
            <a:p>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58339" y="405511"/>
            <a:ext cx="5438140" cy="406400"/>
          </a:xfrm>
          <a:prstGeom prst="rect">
            <a:avLst/>
          </a:prstGeom>
        </p:spPr>
        <p:txBody>
          <a:bodyPr vert="horz" wrap="square" lIns="0" tIns="12065" rIns="0" bIns="0" rtlCol="0" anchor="ctr">
            <a:spAutoFit/>
          </a:bodyPr>
          <a:lstStyle/>
          <a:p>
            <a:pPr marL="12700">
              <a:lnSpc>
                <a:spcPct val="100000"/>
              </a:lnSpc>
              <a:spcBef>
                <a:spcPts val="95"/>
              </a:spcBef>
            </a:pPr>
            <a:r>
              <a:rPr sz="2500" spc="-25" dirty="0"/>
              <a:t>デジタル通貨の実現モデル</a:t>
            </a:r>
            <a:r>
              <a:rPr sz="1400" dirty="0"/>
              <a:t>（</a:t>
            </a:r>
            <a:r>
              <a:rPr sz="1400" dirty="0">
                <a:latin typeface="ＭＳ ゴシック"/>
                <a:cs typeface="ＭＳ ゴシック"/>
              </a:rPr>
              <a:t>※</a:t>
            </a:r>
            <a:r>
              <a:rPr sz="1400" dirty="0"/>
              <a:t>議論用の一例</a:t>
            </a:r>
            <a:r>
              <a:rPr sz="1400" spc="-50" dirty="0"/>
              <a:t>）</a:t>
            </a:r>
            <a:endParaRPr sz="1400">
              <a:latin typeface="ＭＳ ゴシック"/>
              <a:cs typeface="ＭＳ ゴシック"/>
            </a:endParaRPr>
          </a:p>
        </p:txBody>
      </p:sp>
      <p:sp>
        <p:nvSpPr>
          <p:cNvPr id="4" name="object 4"/>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13</a:t>
            </a:r>
            <a:endParaRPr sz="1200">
              <a:latin typeface="Calibri"/>
              <a:cs typeface="Calibri"/>
            </a:endParaRPr>
          </a:p>
        </p:txBody>
      </p:sp>
      <p:sp>
        <p:nvSpPr>
          <p:cNvPr id="5" name="object 5"/>
          <p:cNvSpPr txBox="1"/>
          <p:nvPr/>
        </p:nvSpPr>
        <p:spPr>
          <a:xfrm>
            <a:off x="4144773" y="6148833"/>
            <a:ext cx="638175"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デジタル通貨</a:t>
            </a:r>
            <a:endParaRPr sz="800">
              <a:latin typeface="メイリオ"/>
              <a:cs typeface="メイリオ"/>
            </a:endParaRPr>
          </a:p>
        </p:txBody>
      </p:sp>
      <p:sp>
        <p:nvSpPr>
          <p:cNvPr id="6" name="object 6"/>
          <p:cNvSpPr txBox="1"/>
          <p:nvPr/>
        </p:nvSpPr>
        <p:spPr>
          <a:xfrm>
            <a:off x="5019548" y="6148833"/>
            <a:ext cx="435609" cy="135935"/>
          </a:xfrm>
          <a:prstGeom prst="rect">
            <a:avLst/>
          </a:prstGeom>
        </p:spPr>
        <p:txBody>
          <a:bodyPr vert="horz" wrap="square" lIns="0" tIns="12700" rIns="0" bIns="0" rtlCol="0">
            <a:spAutoFit/>
          </a:bodyPr>
          <a:lstStyle/>
          <a:p>
            <a:pPr marL="12700">
              <a:spcBef>
                <a:spcPts val="100"/>
              </a:spcBef>
            </a:pPr>
            <a:r>
              <a:rPr sz="800" spc="-15" dirty="0">
                <a:latin typeface="メイリオ"/>
                <a:cs typeface="メイリオ"/>
              </a:rPr>
              <a:t>法定通貨</a:t>
            </a:r>
            <a:endParaRPr sz="800">
              <a:latin typeface="メイリオ"/>
              <a:cs typeface="メイリオ"/>
            </a:endParaRPr>
          </a:p>
        </p:txBody>
      </p:sp>
      <p:pic>
        <p:nvPicPr>
          <p:cNvPr id="7" name="object 7"/>
          <p:cNvPicPr/>
          <p:nvPr/>
        </p:nvPicPr>
        <p:blipFill>
          <a:blip r:embed="rId2" cstate="print"/>
          <a:stretch>
            <a:fillRect/>
          </a:stretch>
        </p:blipFill>
        <p:spPr>
          <a:xfrm>
            <a:off x="4833823" y="6158485"/>
            <a:ext cx="161848" cy="123443"/>
          </a:xfrm>
          <a:prstGeom prst="rect">
            <a:avLst/>
          </a:prstGeom>
        </p:spPr>
      </p:pic>
      <p:pic>
        <p:nvPicPr>
          <p:cNvPr id="8" name="object 8"/>
          <p:cNvPicPr/>
          <p:nvPr/>
        </p:nvPicPr>
        <p:blipFill>
          <a:blip r:embed="rId3" cstate="print"/>
          <a:stretch>
            <a:fillRect/>
          </a:stretch>
        </p:blipFill>
        <p:spPr>
          <a:xfrm>
            <a:off x="3956305" y="6163055"/>
            <a:ext cx="153923" cy="140208"/>
          </a:xfrm>
          <a:prstGeom prst="rect">
            <a:avLst/>
          </a:prstGeom>
        </p:spPr>
      </p:pic>
      <p:grpSp>
        <p:nvGrpSpPr>
          <p:cNvPr id="9" name="object 9"/>
          <p:cNvGrpSpPr/>
          <p:nvPr/>
        </p:nvGrpSpPr>
        <p:grpSpPr>
          <a:xfrm>
            <a:off x="2226563" y="1673300"/>
            <a:ext cx="1140460" cy="417830"/>
            <a:chOff x="702563" y="1673300"/>
            <a:chExt cx="1140460" cy="417830"/>
          </a:xfrm>
        </p:grpSpPr>
        <p:pic>
          <p:nvPicPr>
            <p:cNvPr id="10" name="object 10"/>
            <p:cNvPicPr/>
            <p:nvPr/>
          </p:nvPicPr>
          <p:blipFill>
            <a:blip r:embed="rId4" cstate="print"/>
            <a:stretch>
              <a:fillRect/>
            </a:stretch>
          </p:blipFill>
          <p:spPr>
            <a:xfrm>
              <a:off x="775690" y="1673300"/>
              <a:ext cx="1066863" cy="417690"/>
            </a:xfrm>
            <a:prstGeom prst="rect">
              <a:avLst/>
            </a:prstGeom>
          </p:spPr>
        </p:pic>
        <p:pic>
          <p:nvPicPr>
            <p:cNvPr id="11" name="object 11"/>
            <p:cNvPicPr/>
            <p:nvPr/>
          </p:nvPicPr>
          <p:blipFill>
            <a:blip r:embed="rId5" cstate="print"/>
            <a:stretch>
              <a:fillRect/>
            </a:stretch>
          </p:blipFill>
          <p:spPr>
            <a:xfrm>
              <a:off x="702563" y="1722107"/>
              <a:ext cx="1139952" cy="368820"/>
            </a:xfrm>
            <a:prstGeom prst="rect">
              <a:avLst/>
            </a:prstGeom>
          </p:spPr>
        </p:pic>
        <p:sp>
          <p:nvSpPr>
            <p:cNvPr id="12" name="object 12"/>
            <p:cNvSpPr/>
            <p:nvPr/>
          </p:nvSpPr>
          <p:spPr>
            <a:xfrm>
              <a:off x="795527" y="1693164"/>
              <a:ext cx="986155" cy="327660"/>
            </a:xfrm>
            <a:custGeom>
              <a:avLst/>
              <a:gdLst/>
              <a:ahLst/>
              <a:cxnLst/>
              <a:rect l="l" t="t" r="r" b="b"/>
              <a:pathLst>
                <a:path w="986155" h="327660">
                  <a:moveTo>
                    <a:pt x="822197" y="0"/>
                  </a:moveTo>
                  <a:lnTo>
                    <a:pt x="0" y="0"/>
                  </a:lnTo>
                  <a:lnTo>
                    <a:pt x="0" y="327660"/>
                  </a:lnTo>
                  <a:lnTo>
                    <a:pt x="822197" y="327660"/>
                  </a:lnTo>
                  <a:lnTo>
                    <a:pt x="986028" y="163830"/>
                  </a:lnTo>
                  <a:lnTo>
                    <a:pt x="822197" y="0"/>
                  </a:lnTo>
                  <a:close/>
                </a:path>
              </a:pathLst>
            </a:custGeom>
            <a:solidFill>
              <a:srgbClr val="FFFFFF"/>
            </a:solidFill>
          </p:spPr>
          <p:txBody>
            <a:bodyPr wrap="square" lIns="0" tIns="0" rIns="0" bIns="0" rtlCol="0"/>
            <a:lstStyle/>
            <a:p>
              <a:endParaRPr/>
            </a:p>
          </p:txBody>
        </p:sp>
        <p:sp>
          <p:nvSpPr>
            <p:cNvPr id="13" name="object 13"/>
            <p:cNvSpPr/>
            <p:nvPr/>
          </p:nvSpPr>
          <p:spPr>
            <a:xfrm>
              <a:off x="795527" y="1693164"/>
              <a:ext cx="986155" cy="327660"/>
            </a:xfrm>
            <a:custGeom>
              <a:avLst/>
              <a:gdLst/>
              <a:ahLst/>
              <a:cxnLst/>
              <a:rect l="l" t="t" r="r" b="b"/>
              <a:pathLst>
                <a:path w="986155" h="327660">
                  <a:moveTo>
                    <a:pt x="0" y="0"/>
                  </a:moveTo>
                  <a:lnTo>
                    <a:pt x="822197" y="0"/>
                  </a:lnTo>
                  <a:lnTo>
                    <a:pt x="986028" y="163830"/>
                  </a:lnTo>
                  <a:lnTo>
                    <a:pt x="822197" y="327660"/>
                  </a:lnTo>
                  <a:lnTo>
                    <a:pt x="0" y="327660"/>
                  </a:lnTo>
                  <a:lnTo>
                    <a:pt x="0" y="0"/>
                  </a:lnTo>
                  <a:close/>
                </a:path>
              </a:pathLst>
            </a:custGeom>
            <a:ln w="6350">
              <a:solidFill>
                <a:srgbClr val="BEBEBE"/>
              </a:solidFill>
            </a:ln>
          </p:spPr>
          <p:txBody>
            <a:bodyPr wrap="square" lIns="0" tIns="0" rIns="0" bIns="0" rtlCol="0"/>
            <a:lstStyle/>
            <a:p>
              <a:endParaRPr/>
            </a:p>
          </p:txBody>
        </p:sp>
      </p:grpSp>
      <p:sp>
        <p:nvSpPr>
          <p:cNvPr id="14" name="object 14"/>
          <p:cNvSpPr txBox="1"/>
          <p:nvPr/>
        </p:nvSpPr>
        <p:spPr>
          <a:xfrm>
            <a:off x="2316581" y="1753870"/>
            <a:ext cx="913130"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ウォレット開</a:t>
            </a:r>
            <a:r>
              <a:rPr sz="1000" b="1" spc="-50" dirty="0">
                <a:latin typeface="メイリオ"/>
                <a:cs typeface="メイリオ"/>
              </a:rPr>
              <a:t>設</a:t>
            </a:r>
            <a:endParaRPr sz="1000">
              <a:latin typeface="メイリオ"/>
              <a:cs typeface="メイリオ"/>
            </a:endParaRPr>
          </a:p>
        </p:txBody>
      </p:sp>
      <p:grpSp>
        <p:nvGrpSpPr>
          <p:cNvPr id="15" name="object 15"/>
          <p:cNvGrpSpPr/>
          <p:nvPr/>
        </p:nvGrpSpPr>
        <p:grpSpPr>
          <a:xfrm>
            <a:off x="3378680" y="1673300"/>
            <a:ext cx="2880995" cy="417830"/>
            <a:chOff x="1854679" y="1673300"/>
            <a:chExt cx="2880995" cy="417830"/>
          </a:xfrm>
        </p:grpSpPr>
        <p:pic>
          <p:nvPicPr>
            <p:cNvPr id="16" name="object 16"/>
            <p:cNvPicPr/>
            <p:nvPr/>
          </p:nvPicPr>
          <p:blipFill>
            <a:blip r:embed="rId6" cstate="print"/>
            <a:stretch>
              <a:fillRect/>
            </a:stretch>
          </p:blipFill>
          <p:spPr>
            <a:xfrm>
              <a:off x="1854679" y="1673300"/>
              <a:ext cx="2880445" cy="417690"/>
            </a:xfrm>
            <a:prstGeom prst="rect">
              <a:avLst/>
            </a:prstGeom>
          </p:spPr>
        </p:pic>
        <p:pic>
          <p:nvPicPr>
            <p:cNvPr id="17" name="object 17"/>
            <p:cNvPicPr/>
            <p:nvPr/>
          </p:nvPicPr>
          <p:blipFill>
            <a:blip r:embed="rId7" cstate="print"/>
            <a:stretch>
              <a:fillRect/>
            </a:stretch>
          </p:blipFill>
          <p:spPr>
            <a:xfrm>
              <a:off x="2814828" y="1722107"/>
              <a:ext cx="886993" cy="368820"/>
            </a:xfrm>
            <a:prstGeom prst="rect">
              <a:avLst/>
            </a:prstGeom>
          </p:spPr>
        </p:pic>
        <p:sp>
          <p:nvSpPr>
            <p:cNvPr id="18" name="object 18"/>
            <p:cNvSpPr/>
            <p:nvPr/>
          </p:nvSpPr>
          <p:spPr>
            <a:xfrm>
              <a:off x="1874520" y="1693164"/>
              <a:ext cx="2799715" cy="327660"/>
            </a:xfrm>
            <a:custGeom>
              <a:avLst/>
              <a:gdLst/>
              <a:ahLst/>
              <a:cxnLst/>
              <a:rect l="l" t="t" r="r" b="b"/>
              <a:pathLst>
                <a:path w="2799715" h="327660">
                  <a:moveTo>
                    <a:pt x="2635758" y="0"/>
                  </a:moveTo>
                  <a:lnTo>
                    <a:pt x="0" y="0"/>
                  </a:lnTo>
                  <a:lnTo>
                    <a:pt x="0" y="327660"/>
                  </a:lnTo>
                  <a:lnTo>
                    <a:pt x="2635758" y="327660"/>
                  </a:lnTo>
                  <a:lnTo>
                    <a:pt x="2799588" y="163830"/>
                  </a:lnTo>
                  <a:lnTo>
                    <a:pt x="2635758" y="0"/>
                  </a:lnTo>
                  <a:close/>
                </a:path>
              </a:pathLst>
            </a:custGeom>
            <a:solidFill>
              <a:srgbClr val="FFFFFF"/>
            </a:solidFill>
          </p:spPr>
          <p:txBody>
            <a:bodyPr wrap="square" lIns="0" tIns="0" rIns="0" bIns="0" rtlCol="0"/>
            <a:lstStyle/>
            <a:p>
              <a:endParaRPr/>
            </a:p>
          </p:txBody>
        </p:sp>
        <p:sp>
          <p:nvSpPr>
            <p:cNvPr id="19" name="object 19"/>
            <p:cNvSpPr/>
            <p:nvPr/>
          </p:nvSpPr>
          <p:spPr>
            <a:xfrm>
              <a:off x="1874520" y="1693164"/>
              <a:ext cx="2799715" cy="327660"/>
            </a:xfrm>
            <a:custGeom>
              <a:avLst/>
              <a:gdLst/>
              <a:ahLst/>
              <a:cxnLst/>
              <a:rect l="l" t="t" r="r" b="b"/>
              <a:pathLst>
                <a:path w="2799715" h="327660">
                  <a:moveTo>
                    <a:pt x="0" y="0"/>
                  </a:moveTo>
                  <a:lnTo>
                    <a:pt x="2635758" y="0"/>
                  </a:lnTo>
                  <a:lnTo>
                    <a:pt x="2799588" y="163830"/>
                  </a:lnTo>
                  <a:lnTo>
                    <a:pt x="2635758" y="327660"/>
                  </a:lnTo>
                  <a:lnTo>
                    <a:pt x="0" y="327660"/>
                  </a:lnTo>
                  <a:lnTo>
                    <a:pt x="0" y="0"/>
                  </a:lnTo>
                  <a:close/>
                </a:path>
              </a:pathLst>
            </a:custGeom>
            <a:ln w="6350">
              <a:solidFill>
                <a:srgbClr val="BEBEBE"/>
              </a:solidFill>
            </a:ln>
          </p:spPr>
          <p:txBody>
            <a:bodyPr wrap="square" lIns="0" tIns="0" rIns="0" bIns="0" rtlCol="0"/>
            <a:lstStyle/>
            <a:p>
              <a:endParaRPr/>
            </a:p>
          </p:txBody>
        </p:sp>
      </p:grpSp>
      <p:sp>
        <p:nvSpPr>
          <p:cNvPr id="20" name="object 20"/>
          <p:cNvSpPr txBox="1"/>
          <p:nvPr/>
        </p:nvSpPr>
        <p:spPr>
          <a:xfrm>
            <a:off x="4429125" y="1753870"/>
            <a:ext cx="657860"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発行・送</a:t>
            </a:r>
            <a:r>
              <a:rPr sz="1000" b="1" spc="-50" dirty="0">
                <a:latin typeface="メイリオ"/>
                <a:cs typeface="メイリオ"/>
              </a:rPr>
              <a:t>金</a:t>
            </a:r>
            <a:endParaRPr sz="1000">
              <a:latin typeface="メイリオ"/>
              <a:cs typeface="メイリオ"/>
            </a:endParaRPr>
          </a:p>
        </p:txBody>
      </p:sp>
      <p:sp>
        <p:nvSpPr>
          <p:cNvPr id="21" name="object 21"/>
          <p:cNvSpPr/>
          <p:nvPr/>
        </p:nvSpPr>
        <p:spPr>
          <a:xfrm>
            <a:off x="1524000" y="1411224"/>
            <a:ext cx="9144000" cy="0"/>
          </a:xfrm>
          <a:custGeom>
            <a:avLst/>
            <a:gdLst/>
            <a:ahLst/>
            <a:cxnLst/>
            <a:rect l="l" t="t" r="r" b="b"/>
            <a:pathLst>
              <a:path w="9144000">
                <a:moveTo>
                  <a:pt x="0" y="0"/>
                </a:moveTo>
                <a:lnTo>
                  <a:pt x="9144000" y="0"/>
                </a:lnTo>
              </a:path>
            </a:pathLst>
          </a:custGeom>
          <a:ln w="9525">
            <a:solidFill>
              <a:srgbClr val="A6A6A6"/>
            </a:solidFill>
          </a:ln>
        </p:spPr>
        <p:txBody>
          <a:bodyPr wrap="square" lIns="0" tIns="0" rIns="0" bIns="0" rtlCol="0"/>
          <a:lstStyle/>
          <a:p>
            <a:endParaRPr/>
          </a:p>
        </p:txBody>
      </p:sp>
      <p:grpSp>
        <p:nvGrpSpPr>
          <p:cNvPr id="22" name="object 22"/>
          <p:cNvGrpSpPr/>
          <p:nvPr/>
        </p:nvGrpSpPr>
        <p:grpSpPr>
          <a:xfrm>
            <a:off x="2272157" y="2100072"/>
            <a:ext cx="3884929" cy="3921760"/>
            <a:chOff x="748156" y="2100072"/>
            <a:chExt cx="3884929" cy="3921760"/>
          </a:xfrm>
        </p:grpSpPr>
        <p:pic>
          <p:nvPicPr>
            <p:cNvPr id="23" name="object 23"/>
            <p:cNvPicPr/>
            <p:nvPr/>
          </p:nvPicPr>
          <p:blipFill>
            <a:blip r:embed="rId8" cstate="print"/>
            <a:stretch>
              <a:fillRect/>
            </a:stretch>
          </p:blipFill>
          <p:spPr>
            <a:xfrm>
              <a:off x="3296411" y="2101596"/>
              <a:ext cx="1290827" cy="3919728"/>
            </a:xfrm>
            <a:prstGeom prst="rect">
              <a:avLst/>
            </a:prstGeom>
          </p:spPr>
        </p:pic>
        <p:pic>
          <p:nvPicPr>
            <p:cNvPr id="24" name="object 24"/>
            <p:cNvPicPr/>
            <p:nvPr/>
          </p:nvPicPr>
          <p:blipFill>
            <a:blip r:embed="rId9" cstate="print"/>
            <a:stretch>
              <a:fillRect/>
            </a:stretch>
          </p:blipFill>
          <p:spPr>
            <a:xfrm>
              <a:off x="751331" y="2100072"/>
              <a:ext cx="3878579" cy="3919728"/>
            </a:xfrm>
            <a:prstGeom prst="rect">
              <a:avLst/>
            </a:prstGeom>
          </p:spPr>
        </p:pic>
        <p:sp>
          <p:nvSpPr>
            <p:cNvPr id="25" name="object 25"/>
            <p:cNvSpPr/>
            <p:nvPr/>
          </p:nvSpPr>
          <p:spPr>
            <a:xfrm>
              <a:off x="751331" y="3488436"/>
              <a:ext cx="3878579" cy="464820"/>
            </a:xfrm>
            <a:custGeom>
              <a:avLst/>
              <a:gdLst/>
              <a:ahLst/>
              <a:cxnLst/>
              <a:rect l="l" t="t" r="r" b="b"/>
              <a:pathLst>
                <a:path w="3878579" h="464820">
                  <a:moveTo>
                    <a:pt x="0" y="464819"/>
                  </a:moveTo>
                  <a:lnTo>
                    <a:pt x="3878579" y="464819"/>
                  </a:lnTo>
                  <a:lnTo>
                    <a:pt x="3878579" y="0"/>
                  </a:lnTo>
                  <a:lnTo>
                    <a:pt x="0" y="0"/>
                  </a:lnTo>
                  <a:lnTo>
                    <a:pt x="0" y="464819"/>
                  </a:lnTo>
                  <a:close/>
                </a:path>
              </a:pathLst>
            </a:custGeom>
            <a:ln w="6350">
              <a:solidFill>
                <a:srgbClr val="BEBEBE"/>
              </a:solidFill>
            </a:ln>
          </p:spPr>
          <p:txBody>
            <a:bodyPr wrap="square" lIns="0" tIns="0" rIns="0" bIns="0" rtlCol="0"/>
            <a:lstStyle/>
            <a:p>
              <a:endParaRPr/>
            </a:p>
          </p:txBody>
        </p:sp>
        <p:pic>
          <p:nvPicPr>
            <p:cNvPr id="26" name="object 26"/>
            <p:cNvPicPr/>
            <p:nvPr/>
          </p:nvPicPr>
          <p:blipFill>
            <a:blip r:embed="rId10" cstate="print"/>
            <a:stretch>
              <a:fillRect/>
            </a:stretch>
          </p:blipFill>
          <p:spPr>
            <a:xfrm>
              <a:off x="751331" y="4440936"/>
              <a:ext cx="3878579" cy="1444752"/>
            </a:xfrm>
            <a:prstGeom prst="rect">
              <a:avLst/>
            </a:prstGeom>
          </p:spPr>
        </p:pic>
        <p:sp>
          <p:nvSpPr>
            <p:cNvPr id="27" name="object 27"/>
            <p:cNvSpPr/>
            <p:nvPr/>
          </p:nvSpPr>
          <p:spPr>
            <a:xfrm>
              <a:off x="751331" y="4440936"/>
              <a:ext cx="3878579" cy="1445260"/>
            </a:xfrm>
            <a:custGeom>
              <a:avLst/>
              <a:gdLst/>
              <a:ahLst/>
              <a:cxnLst/>
              <a:rect l="l" t="t" r="r" b="b"/>
              <a:pathLst>
                <a:path w="3878579" h="1445260">
                  <a:moveTo>
                    <a:pt x="0" y="1444752"/>
                  </a:moveTo>
                  <a:lnTo>
                    <a:pt x="3878579" y="1444752"/>
                  </a:lnTo>
                  <a:lnTo>
                    <a:pt x="3878579" y="0"/>
                  </a:lnTo>
                  <a:lnTo>
                    <a:pt x="0" y="0"/>
                  </a:lnTo>
                  <a:lnTo>
                    <a:pt x="0" y="1444752"/>
                  </a:lnTo>
                  <a:close/>
                </a:path>
              </a:pathLst>
            </a:custGeom>
            <a:ln w="6350">
              <a:solidFill>
                <a:srgbClr val="BEBEBE"/>
              </a:solidFill>
            </a:ln>
          </p:spPr>
          <p:txBody>
            <a:bodyPr wrap="square" lIns="0" tIns="0" rIns="0" bIns="0" rtlCol="0"/>
            <a:lstStyle/>
            <a:p>
              <a:endParaRPr/>
            </a:p>
          </p:txBody>
        </p:sp>
        <p:pic>
          <p:nvPicPr>
            <p:cNvPr id="28" name="object 28"/>
            <p:cNvPicPr/>
            <p:nvPr/>
          </p:nvPicPr>
          <p:blipFill>
            <a:blip r:embed="rId11" cstate="print"/>
            <a:stretch>
              <a:fillRect/>
            </a:stretch>
          </p:blipFill>
          <p:spPr>
            <a:xfrm>
              <a:off x="3401567" y="4562855"/>
              <a:ext cx="1039367" cy="1199388"/>
            </a:xfrm>
            <a:prstGeom prst="rect">
              <a:avLst/>
            </a:prstGeom>
          </p:spPr>
        </p:pic>
        <p:sp>
          <p:nvSpPr>
            <p:cNvPr id="29" name="object 29"/>
            <p:cNvSpPr/>
            <p:nvPr/>
          </p:nvSpPr>
          <p:spPr>
            <a:xfrm>
              <a:off x="3401567" y="4562855"/>
              <a:ext cx="1039494" cy="1199515"/>
            </a:xfrm>
            <a:custGeom>
              <a:avLst/>
              <a:gdLst/>
              <a:ahLst/>
              <a:cxnLst/>
              <a:rect l="l" t="t" r="r" b="b"/>
              <a:pathLst>
                <a:path w="1039495" h="1199514">
                  <a:moveTo>
                    <a:pt x="0" y="1199388"/>
                  </a:moveTo>
                  <a:lnTo>
                    <a:pt x="1039367" y="1199388"/>
                  </a:lnTo>
                  <a:lnTo>
                    <a:pt x="1039367" y="0"/>
                  </a:lnTo>
                  <a:lnTo>
                    <a:pt x="0" y="0"/>
                  </a:lnTo>
                  <a:lnTo>
                    <a:pt x="0" y="1199388"/>
                  </a:lnTo>
                  <a:close/>
                </a:path>
              </a:pathLst>
            </a:custGeom>
            <a:ln w="6350">
              <a:solidFill>
                <a:srgbClr val="D9D9D9"/>
              </a:solidFill>
            </a:ln>
          </p:spPr>
          <p:txBody>
            <a:bodyPr wrap="square" lIns="0" tIns="0" rIns="0" bIns="0" rtlCol="0"/>
            <a:lstStyle/>
            <a:p>
              <a:endParaRPr/>
            </a:p>
          </p:txBody>
        </p:sp>
        <p:pic>
          <p:nvPicPr>
            <p:cNvPr id="30" name="object 30"/>
            <p:cNvPicPr/>
            <p:nvPr/>
          </p:nvPicPr>
          <p:blipFill>
            <a:blip r:embed="rId12" cstate="print"/>
            <a:stretch>
              <a:fillRect/>
            </a:stretch>
          </p:blipFill>
          <p:spPr>
            <a:xfrm>
              <a:off x="751331" y="2490215"/>
              <a:ext cx="3878579" cy="464820"/>
            </a:xfrm>
            <a:prstGeom prst="rect">
              <a:avLst/>
            </a:prstGeom>
          </p:spPr>
        </p:pic>
        <p:sp>
          <p:nvSpPr>
            <p:cNvPr id="31" name="object 31"/>
            <p:cNvSpPr/>
            <p:nvPr/>
          </p:nvSpPr>
          <p:spPr>
            <a:xfrm>
              <a:off x="751331" y="2490215"/>
              <a:ext cx="3878579" cy="464820"/>
            </a:xfrm>
            <a:custGeom>
              <a:avLst/>
              <a:gdLst/>
              <a:ahLst/>
              <a:cxnLst/>
              <a:rect l="l" t="t" r="r" b="b"/>
              <a:pathLst>
                <a:path w="3878579" h="464819">
                  <a:moveTo>
                    <a:pt x="0" y="464820"/>
                  </a:moveTo>
                  <a:lnTo>
                    <a:pt x="3878579" y="464820"/>
                  </a:lnTo>
                  <a:lnTo>
                    <a:pt x="3878579" y="0"/>
                  </a:lnTo>
                  <a:lnTo>
                    <a:pt x="0" y="0"/>
                  </a:lnTo>
                  <a:lnTo>
                    <a:pt x="0" y="464820"/>
                  </a:lnTo>
                  <a:close/>
                </a:path>
              </a:pathLst>
            </a:custGeom>
            <a:ln w="6350">
              <a:solidFill>
                <a:srgbClr val="BEBEBE"/>
              </a:solidFill>
            </a:ln>
          </p:spPr>
          <p:txBody>
            <a:bodyPr wrap="square" lIns="0" tIns="0" rIns="0" bIns="0" rtlCol="0"/>
            <a:lstStyle/>
            <a:p>
              <a:endParaRPr/>
            </a:p>
          </p:txBody>
        </p:sp>
        <p:pic>
          <p:nvPicPr>
            <p:cNvPr id="32" name="object 32"/>
            <p:cNvPicPr/>
            <p:nvPr/>
          </p:nvPicPr>
          <p:blipFill>
            <a:blip r:embed="rId13" cstate="print"/>
            <a:stretch>
              <a:fillRect/>
            </a:stretch>
          </p:blipFill>
          <p:spPr>
            <a:xfrm>
              <a:off x="3337559" y="2545080"/>
              <a:ext cx="1091184" cy="355091"/>
            </a:xfrm>
            <a:prstGeom prst="rect">
              <a:avLst/>
            </a:prstGeom>
          </p:spPr>
        </p:pic>
        <p:sp>
          <p:nvSpPr>
            <p:cNvPr id="33" name="object 33"/>
            <p:cNvSpPr/>
            <p:nvPr/>
          </p:nvSpPr>
          <p:spPr>
            <a:xfrm>
              <a:off x="3337559" y="2545080"/>
              <a:ext cx="1091565" cy="355600"/>
            </a:xfrm>
            <a:custGeom>
              <a:avLst/>
              <a:gdLst/>
              <a:ahLst/>
              <a:cxnLst/>
              <a:rect l="l" t="t" r="r" b="b"/>
              <a:pathLst>
                <a:path w="1091564" h="355600">
                  <a:moveTo>
                    <a:pt x="0" y="355091"/>
                  </a:moveTo>
                  <a:lnTo>
                    <a:pt x="1091184" y="355091"/>
                  </a:lnTo>
                  <a:lnTo>
                    <a:pt x="1091184" y="0"/>
                  </a:lnTo>
                  <a:lnTo>
                    <a:pt x="0" y="0"/>
                  </a:lnTo>
                  <a:lnTo>
                    <a:pt x="0" y="355091"/>
                  </a:lnTo>
                  <a:close/>
                </a:path>
              </a:pathLst>
            </a:custGeom>
            <a:ln w="6350">
              <a:solidFill>
                <a:srgbClr val="D9D9D9"/>
              </a:solidFill>
            </a:ln>
          </p:spPr>
          <p:txBody>
            <a:bodyPr wrap="square" lIns="0" tIns="0" rIns="0" bIns="0" rtlCol="0"/>
            <a:lstStyle/>
            <a:p>
              <a:endParaRPr/>
            </a:p>
          </p:txBody>
        </p:sp>
        <p:sp>
          <p:nvSpPr>
            <p:cNvPr id="34" name="object 34"/>
            <p:cNvSpPr/>
            <p:nvPr/>
          </p:nvSpPr>
          <p:spPr>
            <a:xfrm>
              <a:off x="1973580" y="3541775"/>
              <a:ext cx="1043940" cy="2220595"/>
            </a:xfrm>
            <a:custGeom>
              <a:avLst/>
              <a:gdLst/>
              <a:ahLst/>
              <a:cxnLst/>
              <a:rect l="l" t="t" r="r" b="b"/>
              <a:pathLst>
                <a:path w="1043939" h="2220595">
                  <a:moveTo>
                    <a:pt x="1040892" y="1021080"/>
                  </a:moveTo>
                  <a:lnTo>
                    <a:pt x="0" y="1021080"/>
                  </a:lnTo>
                  <a:lnTo>
                    <a:pt x="0" y="2220468"/>
                  </a:lnTo>
                  <a:lnTo>
                    <a:pt x="1040892" y="2220468"/>
                  </a:lnTo>
                  <a:lnTo>
                    <a:pt x="1040892" y="1021080"/>
                  </a:lnTo>
                  <a:close/>
                </a:path>
                <a:path w="1043939" h="2220595">
                  <a:moveTo>
                    <a:pt x="1043940" y="0"/>
                  </a:moveTo>
                  <a:lnTo>
                    <a:pt x="4572" y="0"/>
                  </a:lnTo>
                  <a:lnTo>
                    <a:pt x="4572" y="355092"/>
                  </a:lnTo>
                  <a:lnTo>
                    <a:pt x="1043940" y="355092"/>
                  </a:lnTo>
                  <a:lnTo>
                    <a:pt x="1043940" y="0"/>
                  </a:lnTo>
                  <a:close/>
                </a:path>
              </a:pathLst>
            </a:custGeom>
            <a:solidFill>
              <a:srgbClr val="FFFFFF"/>
            </a:solidFill>
          </p:spPr>
          <p:txBody>
            <a:bodyPr wrap="square" lIns="0" tIns="0" rIns="0" bIns="0" rtlCol="0"/>
            <a:lstStyle/>
            <a:p>
              <a:endParaRPr/>
            </a:p>
          </p:txBody>
        </p:sp>
        <p:sp>
          <p:nvSpPr>
            <p:cNvPr id="35" name="object 35"/>
            <p:cNvSpPr/>
            <p:nvPr/>
          </p:nvSpPr>
          <p:spPr>
            <a:xfrm>
              <a:off x="1973579" y="4562855"/>
              <a:ext cx="1041400" cy="1199515"/>
            </a:xfrm>
            <a:custGeom>
              <a:avLst/>
              <a:gdLst/>
              <a:ahLst/>
              <a:cxnLst/>
              <a:rect l="l" t="t" r="r" b="b"/>
              <a:pathLst>
                <a:path w="1041400" h="1199514">
                  <a:moveTo>
                    <a:pt x="0" y="1199388"/>
                  </a:moveTo>
                  <a:lnTo>
                    <a:pt x="1040892" y="1199388"/>
                  </a:lnTo>
                  <a:lnTo>
                    <a:pt x="1040892" y="0"/>
                  </a:lnTo>
                  <a:lnTo>
                    <a:pt x="0" y="0"/>
                  </a:lnTo>
                  <a:lnTo>
                    <a:pt x="0" y="1199388"/>
                  </a:lnTo>
                  <a:close/>
                </a:path>
              </a:pathLst>
            </a:custGeom>
            <a:ln w="6350">
              <a:solidFill>
                <a:srgbClr val="D9D9D9"/>
              </a:solidFill>
            </a:ln>
          </p:spPr>
          <p:txBody>
            <a:bodyPr wrap="square" lIns="0" tIns="0" rIns="0" bIns="0" rtlCol="0"/>
            <a:lstStyle/>
            <a:p>
              <a:endParaRPr/>
            </a:p>
          </p:txBody>
        </p:sp>
      </p:grpSp>
      <p:sp>
        <p:nvSpPr>
          <p:cNvPr id="36" name="object 36"/>
          <p:cNvSpPr txBox="1"/>
          <p:nvPr/>
        </p:nvSpPr>
        <p:spPr>
          <a:xfrm>
            <a:off x="1721002" y="5003420"/>
            <a:ext cx="527050" cy="313547"/>
          </a:xfrm>
          <a:prstGeom prst="rect">
            <a:avLst/>
          </a:prstGeom>
        </p:spPr>
        <p:txBody>
          <a:bodyPr vert="horz" wrap="square" lIns="0" tIns="13335" rIns="0" bIns="0" rtlCol="0">
            <a:spAutoFit/>
          </a:bodyPr>
          <a:lstStyle/>
          <a:p>
            <a:pPr marR="5080" algn="r">
              <a:spcBef>
                <a:spcPts val="105"/>
              </a:spcBef>
            </a:pPr>
            <a:r>
              <a:rPr sz="1050" b="1" dirty="0">
                <a:latin typeface="メイリオ"/>
                <a:cs typeface="メイリオ"/>
              </a:rPr>
              <a:t>発行体</a:t>
            </a:r>
            <a:r>
              <a:rPr sz="1050" b="1" spc="-50" dirty="0">
                <a:latin typeface="メイリオ"/>
                <a:cs typeface="メイリオ"/>
              </a:rPr>
              <a:t>A</a:t>
            </a:r>
            <a:endParaRPr sz="1050">
              <a:latin typeface="メイリオ"/>
              <a:cs typeface="メイリオ"/>
            </a:endParaRPr>
          </a:p>
          <a:p>
            <a:pPr marR="5080" algn="r">
              <a:spcBef>
                <a:spcPts val="30"/>
              </a:spcBef>
            </a:pPr>
            <a:r>
              <a:rPr sz="900" spc="-15" dirty="0">
                <a:latin typeface="メイリオ"/>
                <a:cs typeface="メイリオ"/>
              </a:rPr>
              <a:t>(銀行)</a:t>
            </a:r>
            <a:endParaRPr sz="900">
              <a:latin typeface="メイリオ"/>
              <a:cs typeface="メイリオ"/>
            </a:endParaRPr>
          </a:p>
        </p:txBody>
      </p:sp>
      <p:sp>
        <p:nvSpPr>
          <p:cNvPr id="37" name="object 37"/>
          <p:cNvSpPr txBox="1"/>
          <p:nvPr/>
        </p:nvSpPr>
        <p:spPr>
          <a:xfrm>
            <a:off x="1574699" y="3558667"/>
            <a:ext cx="635635" cy="313547"/>
          </a:xfrm>
          <a:prstGeom prst="rect">
            <a:avLst/>
          </a:prstGeom>
        </p:spPr>
        <p:txBody>
          <a:bodyPr vert="horz" wrap="square" lIns="0" tIns="13335" rIns="0" bIns="0" rtlCol="0">
            <a:spAutoFit/>
          </a:bodyPr>
          <a:lstStyle/>
          <a:p>
            <a:pPr marR="5080" algn="r">
              <a:spcBef>
                <a:spcPts val="105"/>
              </a:spcBef>
            </a:pPr>
            <a:r>
              <a:rPr sz="1050" b="1" dirty="0">
                <a:latin typeface="メイリオ"/>
                <a:cs typeface="メイリオ"/>
              </a:rPr>
              <a:t>取引者</a:t>
            </a:r>
            <a:r>
              <a:rPr sz="1050" b="1" spc="-50" dirty="0">
                <a:latin typeface="メイリオ"/>
                <a:cs typeface="メイリオ"/>
              </a:rPr>
              <a:t>A</a:t>
            </a:r>
            <a:endParaRPr sz="1050">
              <a:latin typeface="メイリオ"/>
              <a:cs typeface="メイリオ"/>
            </a:endParaRPr>
          </a:p>
          <a:p>
            <a:pPr marR="5080" algn="r">
              <a:spcBef>
                <a:spcPts val="30"/>
              </a:spcBef>
            </a:pPr>
            <a:r>
              <a:rPr sz="900" spc="-10" dirty="0">
                <a:latin typeface="メイリオ"/>
                <a:cs typeface="メイリオ"/>
              </a:rPr>
              <a:t>(企業/個人)</a:t>
            </a:r>
            <a:endParaRPr sz="900">
              <a:latin typeface="メイリオ"/>
              <a:cs typeface="メイリオ"/>
            </a:endParaRPr>
          </a:p>
        </p:txBody>
      </p:sp>
      <p:sp>
        <p:nvSpPr>
          <p:cNvPr id="38" name="object 38"/>
          <p:cNvSpPr txBox="1"/>
          <p:nvPr/>
        </p:nvSpPr>
        <p:spPr>
          <a:xfrm>
            <a:off x="1574698" y="2581784"/>
            <a:ext cx="636270" cy="313547"/>
          </a:xfrm>
          <a:prstGeom prst="rect">
            <a:avLst/>
          </a:prstGeom>
        </p:spPr>
        <p:txBody>
          <a:bodyPr vert="horz" wrap="square" lIns="0" tIns="13335" rIns="0" bIns="0" rtlCol="0">
            <a:spAutoFit/>
          </a:bodyPr>
          <a:lstStyle/>
          <a:p>
            <a:pPr marR="5080" algn="r">
              <a:spcBef>
                <a:spcPts val="105"/>
              </a:spcBef>
            </a:pPr>
            <a:r>
              <a:rPr sz="1050" b="1" dirty="0">
                <a:latin typeface="メイリオ"/>
                <a:cs typeface="メイリオ"/>
              </a:rPr>
              <a:t>取引者</a:t>
            </a:r>
            <a:r>
              <a:rPr sz="1050" b="1" spc="-50" dirty="0">
                <a:latin typeface="メイリオ"/>
                <a:cs typeface="メイリオ"/>
              </a:rPr>
              <a:t>B</a:t>
            </a:r>
            <a:endParaRPr sz="1050">
              <a:latin typeface="メイリオ"/>
              <a:cs typeface="メイリオ"/>
            </a:endParaRPr>
          </a:p>
          <a:p>
            <a:pPr marR="5080" algn="r">
              <a:spcBef>
                <a:spcPts val="30"/>
              </a:spcBef>
            </a:pPr>
            <a:r>
              <a:rPr sz="900" spc="-10" dirty="0">
                <a:latin typeface="メイリオ"/>
                <a:cs typeface="メイリオ"/>
              </a:rPr>
              <a:t>(企業/個人)</a:t>
            </a:r>
            <a:endParaRPr sz="900">
              <a:latin typeface="メイリオ"/>
              <a:cs typeface="メイリオ"/>
            </a:endParaRPr>
          </a:p>
        </p:txBody>
      </p:sp>
      <p:grpSp>
        <p:nvGrpSpPr>
          <p:cNvPr id="39" name="object 39"/>
          <p:cNvGrpSpPr/>
          <p:nvPr/>
        </p:nvGrpSpPr>
        <p:grpSpPr>
          <a:xfrm>
            <a:off x="2348484" y="2525267"/>
            <a:ext cx="2196465" cy="2725420"/>
            <a:chOff x="824483" y="2525267"/>
            <a:chExt cx="2196465" cy="2725420"/>
          </a:xfrm>
        </p:grpSpPr>
        <p:pic>
          <p:nvPicPr>
            <p:cNvPr id="40" name="object 40"/>
            <p:cNvPicPr/>
            <p:nvPr/>
          </p:nvPicPr>
          <p:blipFill>
            <a:blip r:embed="rId14" cstate="print"/>
            <a:stretch>
              <a:fillRect/>
            </a:stretch>
          </p:blipFill>
          <p:spPr>
            <a:xfrm>
              <a:off x="859535" y="5044439"/>
              <a:ext cx="202692" cy="184404"/>
            </a:xfrm>
            <a:prstGeom prst="rect">
              <a:avLst/>
            </a:prstGeom>
          </p:spPr>
        </p:pic>
        <p:pic>
          <p:nvPicPr>
            <p:cNvPr id="41" name="object 41"/>
            <p:cNvPicPr/>
            <p:nvPr/>
          </p:nvPicPr>
          <p:blipFill>
            <a:blip r:embed="rId15" cstate="print"/>
            <a:stretch>
              <a:fillRect/>
            </a:stretch>
          </p:blipFill>
          <p:spPr>
            <a:xfrm>
              <a:off x="827531" y="3779519"/>
              <a:ext cx="214884" cy="129539"/>
            </a:xfrm>
            <a:prstGeom prst="rect">
              <a:avLst/>
            </a:prstGeom>
          </p:spPr>
        </p:pic>
        <p:pic>
          <p:nvPicPr>
            <p:cNvPr id="42" name="object 42"/>
            <p:cNvPicPr/>
            <p:nvPr/>
          </p:nvPicPr>
          <p:blipFill>
            <a:blip r:embed="rId16" cstate="print"/>
            <a:stretch>
              <a:fillRect/>
            </a:stretch>
          </p:blipFill>
          <p:spPr>
            <a:xfrm>
              <a:off x="824483" y="3523487"/>
              <a:ext cx="220979" cy="201168"/>
            </a:xfrm>
            <a:prstGeom prst="rect">
              <a:avLst/>
            </a:prstGeom>
          </p:spPr>
        </p:pic>
        <p:pic>
          <p:nvPicPr>
            <p:cNvPr id="43" name="object 43"/>
            <p:cNvPicPr/>
            <p:nvPr/>
          </p:nvPicPr>
          <p:blipFill>
            <a:blip r:embed="rId15" cstate="print"/>
            <a:stretch>
              <a:fillRect/>
            </a:stretch>
          </p:blipFill>
          <p:spPr>
            <a:xfrm>
              <a:off x="827531" y="2779775"/>
              <a:ext cx="214884" cy="131063"/>
            </a:xfrm>
            <a:prstGeom prst="rect">
              <a:avLst/>
            </a:prstGeom>
          </p:spPr>
        </p:pic>
        <p:pic>
          <p:nvPicPr>
            <p:cNvPr id="44" name="object 44"/>
            <p:cNvPicPr/>
            <p:nvPr/>
          </p:nvPicPr>
          <p:blipFill>
            <a:blip r:embed="rId16" cstate="print"/>
            <a:stretch>
              <a:fillRect/>
            </a:stretch>
          </p:blipFill>
          <p:spPr>
            <a:xfrm>
              <a:off x="824483" y="2525267"/>
              <a:ext cx="220979" cy="201167"/>
            </a:xfrm>
            <a:prstGeom prst="rect">
              <a:avLst/>
            </a:prstGeom>
          </p:spPr>
        </p:pic>
        <p:sp>
          <p:nvSpPr>
            <p:cNvPr id="45" name="object 45"/>
            <p:cNvSpPr/>
            <p:nvPr/>
          </p:nvSpPr>
          <p:spPr>
            <a:xfrm>
              <a:off x="1978151" y="2543555"/>
              <a:ext cx="1039494" cy="355600"/>
            </a:xfrm>
            <a:custGeom>
              <a:avLst/>
              <a:gdLst/>
              <a:ahLst/>
              <a:cxnLst/>
              <a:rect l="l" t="t" r="r" b="b"/>
              <a:pathLst>
                <a:path w="1039494" h="355600">
                  <a:moveTo>
                    <a:pt x="1039368" y="0"/>
                  </a:moveTo>
                  <a:lnTo>
                    <a:pt x="0" y="0"/>
                  </a:lnTo>
                  <a:lnTo>
                    <a:pt x="0" y="355091"/>
                  </a:lnTo>
                  <a:lnTo>
                    <a:pt x="1039368" y="355091"/>
                  </a:lnTo>
                  <a:lnTo>
                    <a:pt x="1039368" y="0"/>
                  </a:lnTo>
                  <a:close/>
                </a:path>
              </a:pathLst>
            </a:custGeom>
            <a:solidFill>
              <a:srgbClr val="FFFFFF"/>
            </a:solidFill>
          </p:spPr>
          <p:txBody>
            <a:bodyPr wrap="square" lIns="0" tIns="0" rIns="0" bIns="0" rtlCol="0"/>
            <a:lstStyle/>
            <a:p>
              <a:endParaRPr/>
            </a:p>
          </p:txBody>
        </p:sp>
        <p:sp>
          <p:nvSpPr>
            <p:cNvPr id="46" name="object 46"/>
            <p:cNvSpPr/>
            <p:nvPr/>
          </p:nvSpPr>
          <p:spPr>
            <a:xfrm>
              <a:off x="1978151" y="2543555"/>
              <a:ext cx="1039494" cy="355600"/>
            </a:xfrm>
            <a:custGeom>
              <a:avLst/>
              <a:gdLst/>
              <a:ahLst/>
              <a:cxnLst/>
              <a:rect l="l" t="t" r="r" b="b"/>
              <a:pathLst>
                <a:path w="1039494" h="355600">
                  <a:moveTo>
                    <a:pt x="0" y="355091"/>
                  </a:moveTo>
                  <a:lnTo>
                    <a:pt x="1039368" y="355091"/>
                  </a:lnTo>
                  <a:lnTo>
                    <a:pt x="1039368" y="0"/>
                  </a:lnTo>
                  <a:lnTo>
                    <a:pt x="0" y="0"/>
                  </a:lnTo>
                  <a:lnTo>
                    <a:pt x="0" y="355091"/>
                  </a:lnTo>
                  <a:close/>
                </a:path>
              </a:pathLst>
            </a:custGeom>
            <a:ln w="6350">
              <a:solidFill>
                <a:srgbClr val="D9D9D9"/>
              </a:solidFill>
            </a:ln>
          </p:spPr>
          <p:txBody>
            <a:bodyPr wrap="square" lIns="0" tIns="0" rIns="0" bIns="0" rtlCol="0"/>
            <a:lstStyle/>
            <a:p>
              <a:endParaRPr/>
            </a:p>
          </p:txBody>
        </p:sp>
        <p:sp>
          <p:nvSpPr>
            <p:cNvPr id="47" name="object 47"/>
            <p:cNvSpPr/>
            <p:nvPr/>
          </p:nvSpPr>
          <p:spPr>
            <a:xfrm>
              <a:off x="1135379" y="5021579"/>
              <a:ext cx="608330" cy="228600"/>
            </a:xfrm>
            <a:custGeom>
              <a:avLst/>
              <a:gdLst/>
              <a:ahLst/>
              <a:cxnLst/>
              <a:rect l="l" t="t" r="r" b="b"/>
              <a:pathLst>
                <a:path w="608330" h="228600">
                  <a:moveTo>
                    <a:pt x="608076" y="0"/>
                  </a:moveTo>
                  <a:lnTo>
                    <a:pt x="0" y="0"/>
                  </a:lnTo>
                  <a:lnTo>
                    <a:pt x="0" y="228600"/>
                  </a:lnTo>
                  <a:lnTo>
                    <a:pt x="608076" y="228600"/>
                  </a:lnTo>
                  <a:lnTo>
                    <a:pt x="608076" y="0"/>
                  </a:lnTo>
                  <a:close/>
                </a:path>
              </a:pathLst>
            </a:custGeom>
            <a:solidFill>
              <a:srgbClr val="FFFFFF"/>
            </a:solidFill>
          </p:spPr>
          <p:txBody>
            <a:bodyPr wrap="square" lIns="0" tIns="0" rIns="0" bIns="0" rtlCol="0"/>
            <a:lstStyle/>
            <a:p>
              <a:endParaRPr/>
            </a:p>
          </p:txBody>
        </p:sp>
      </p:grpSp>
      <p:sp>
        <p:nvSpPr>
          <p:cNvPr id="48" name="object 48"/>
          <p:cNvSpPr txBox="1"/>
          <p:nvPr/>
        </p:nvSpPr>
        <p:spPr>
          <a:xfrm>
            <a:off x="2770428" y="5038726"/>
            <a:ext cx="38481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②KYC</a:t>
            </a:r>
            <a:endParaRPr sz="900">
              <a:latin typeface="メイリオ"/>
              <a:cs typeface="メイリオ"/>
            </a:endParaRPr>
          </a:p>
        </p:txBody>
      </p:sp>
      <p:sp>
        <p:nvSpPr>
          <p:cNvPr id="49" name="object 49"/>
          <p:cNvSpPr txBox="1"/>
          <p:nvPr/>
        </p:nvSpPr>
        <p:spPr>
          <a:xfrm>
            <a:off x="5025897" y="2115439"/>
            <a:ext cx="939800" cy="299720"/>
          </a:xfrm>
          <a:prstGeom prst="rect">
            <a:avLst/>
          </a:prstGeom>
        </p:spPr>
        <p:txBody>
          <a:bodyPr vert="horz" wrap="square" lIns="0" tIns="12700" rIns="0" bIns="0" rtlCol="0">
            <a:spAutoFit/>
          </a:bodyPr>
          <a:lstStyle/>
          <a:p>
            <a:pPr algn="ctr">
              <a:spcBef>
                <a:spcPts val="100"/>
              </a:spcBef>
            </a:pPr>
            <a:r>
              <a:rPr sz="900" b="1" spc="-15" dirty="0">
                <a:latin typeface="メイリオ"/>
                <a:cs typeface="メイリオ"/>
              </a:rPr>
              <a:t>発行体Ａ</a:t>
            </a:r>
            <a:endParaRPr sz="900">
              <a:latin typeface="メイリオ"/>
              <a:cs typeface="メイリオ"/>
            </a:endParaRPr>
          </a:p>
          <a:p>
            <a:pPr algn="ctr">
              <a:lnSpc>
                <a:spcPct val="100000"/>
              </a:lnSpc>
            </a:pPr>
            <a:r>
              <a:rPr sz="900" b="1" spc="-10" dirty="0">
                <a:latin typeface="メイリオ"/>
                <a:cs typeface="メイリオ"/>
              </a:rPr>
              <a:t>管理のウォレット</a:t>
            </a:r>
            <a:endParaRPr sz="900">
              <a:latin typeface="メイリオ"/>
              <a:cs typeface="メイリオ"/>
            </a:endParaRPr>
          </a:p>
        </p:txBody>
      </p:sp>
      <p:sp>
        <p:nvSpPr>
          <p:cNvPr id="50" name="object 50"/>
          <p:cNvSpPr txBox="1"/>
          <p:nvPr/>
        </p:nvSpPr>
        <p:spPr>
          <a:xfrm>
            <a:off x="3548633" y="2205991"/>
            <a:ext cx="939800" cy="151323"/>
          </a:xfrm>
          <a:prstGeom prst="rect">
            <a:avLst/>
          </a:prstGeom>
        </p:spPr>
        <p:txBody>
          <a:bodyPr vert="horz" wrap="square" lIns="0" tIns="12700" rIns="0" bIns="0" rtlCol="0">
            <a:spAutoFit/>
          </a:bodyPr>
          <a:lstStyle/>
          <a:p>
            <a:pPr marL="12700">
              <a:spcBef>
                <a:spcPts val="100"/>
              </a:spcBef>
            </a:pPr>
            <a:r>
              <a:rPr sz="900" b="1" spc="-10" dirty="0">
                <a:latin typeface="メイリオ"/>
                <a:cs typeface="メイリオ"/>
              </a:rPr>
              <a:t>発行体管理の口座</a:t>
            </a:r>
            <a:endParaRPr sz="900">
              <a:latin typeface="メイリオ"/>
              <a:cs typeface="メイリオ"/>
            </a:endParaRPr>
          </a:p>
        </p:txBody>
      </p:sp>
      <p:sp>
        <p:nvSpPr>
          <p:cNvPr id="51" name="object 51"/>
          <p:cNvSpPr txBox="1"/>
          <p:nvPr/>
        </p:nvSpPr>
        <p:spPr>
          <a:xfrm>
            <a:off x="4262373" y="4046982"/>
            <a:ext cx="1168400" cy="274434"/>
          </a:xfrm>
          <a:prstGeom prst="rect">
            <a:avLst/>
          </a:prstGeom>
        </p:spPr>
        <p:txBody>
          <a:bodyPr vert="horz" wrap="square" lIns="0" tIns="12700" rIns="0" bIns="0" rtlCol="0">
            <a:spAutoFit/>
          </a:bodyPr>
          <a:lstStyle/>
          <a:p>
            <a:pPr algn="ctr">
              <a:spcBef>
                <a:spcPts val="100"/>
              </a:spcBef>
            </a:pPr>
            <a:r>
              <a:rPr sz="900" b="1" spc="-5" dirty="0">
                <a:latin typeface="メイリオ"/>
                <a:cs typeface="メイリオ"/>
              </a:rPr>
              <a:t>④デジタル通貨の入手</a:t>
            </a:r>
            <a:endParaRPr sz="900">
              <a:latin typeface="メイリオ"/>
              <a:cs typeface="メイリオ"/>
            </a:endParaRPr>
          </a:p>
          <a:p>
            <a:pPr algn="ctr">
              <a:spcBef>
                <a:spcPts val="15"/>
              </a:spcBef>
            </a:pPr>
            <a:r>
              <a:rPr sz="800" b="1" spc="-10" dirty="0">
                <a:latin typeface="メイリオ"/>
                <a:cs typeface="メイリオ"/>
              </a:rPr>
              <a:t>(発行体→取引者Ａ)</a:t>
            </a:r>
            <a:endParaRPr sz="800">
              <a:latin typeface="メイリオ"/>
              <a:cs typeface="メイリオ"/>
            </a:endParaRPr>
          </a:p>
        </p:txBody>
      </p:sp>
      <p:sp>
        <p:nvSpPr>
          <p:cNvPr id="52" name="object 52"/>
          <p:cNvSpPr txBox="1"/>
          <p:nvPr/>
        </p:nvSpPr>
        <p:spPr>
          <a:xfrm>
            <a:off x="4535170" y="3061208"/>
            <a:ext cx="1168400" cy="274434"/>
          </a:xfrm>
          <a:prstGeom prst="rect">
            <a:avLst/>
          </a:prstGeom>
        </p:spPr>
        <p:txBody>
          <a:bodyPr vert="horz" wrap="square" lIns="0" tIns="12700" rIns="0" bIns="0" rtlCol="0">
            <a:spAutoFit/>
          </a:bodyPr>
          <a:lstStyle/>
          <a:p>
            <a:pPr marR="5080" algn="r">
              <a:spcBef>
                <a:spcPts val="100"/>
              </a:spcBef>
            </a:pPr>
            <a:r>
              <a:rPr sz="900" b="1" spc="-5" dirty="0">
                <a:latin typeface="メイリオ"/>
                <a:cs typeface="メイリオ"/>
              </a:rPr>
              <a:t>⑤デジタル通貨の送金</a:t>
            </a:r>
            <a:endParaRPr sz="900">
              <a:latin typeface="メイリオ"/>
              <a:cs typeface="メイリオ"/>
            </a:endParaRPr>
          </a:p>
          <a:p>
            <a:pPr marR="5080" algn="r">
              <a:spcBef>
                <a:spcPts val="15"/>
              </a:spcBef>
            </a:pPr>
            <a:r>
              <a:rPr sz="800" b="1" spc="-5" dirty="0">
                <a:latin typeface="メイリオ"/>
                <a:cs typeface="メイリオ"/>
              </a:rPr>
              <a:t>(取引者Ａ→取引者Ｂ)</a:t>
            </a:r>
            <a:endParaRPr sz="800">
              <a:latin typeface="メイリオ"/>
              <a:cs typeface="メイリオ"/>
            </a:endParaRPr>
          </a:p>
        </p:txBody>
      </p:sp>
      <p:grpSp>
        <p:nvGrpSpPr>
          <p:cNvPr id="53" name="object 53"/>
          <p:cNvGrpSpPr/>
          <p:nvPr/>
        </p:nvGrpSpPr>
        <p:grpSpPr>
          <a:xfrm>
            <a:off x="2589275" y="3026664"/>
            <a:ext cx="797560" cy="2001520"/>
            <a:chOff x="1065275" y="3026664"/>
            <a:chExt cx="797560" cy="2001520"/>
          </a:xfrm>
        </p:grpSpPr>
        <p:sp>
          <p:nvSpPr>
            <p:cNvPr id="54" name="object 54"/>
            <p:cNvSpPr/>
            <p:nvPr/>
          </p:nvSpPr>
          <p:spPr>
            <a:xfrm>
              <a:off x="1336548" y="3026663"/>
              <a:ext cx="218440" cy="2001520"/>
            </a:xfrm>
            <a:custGeom>
              <a:avLst/>
              <a:gdLst/>
              <a:ahLst/>
              <a:cxnLst/>
              <a:rect l="l" t="t" r="r" b="b"/>
              <a:pathLst>
                <a:path w="218440" h="2001520">
                  <a:moveTo>
                    <a:pt x="76200" y="1925066"/>
                  </a:moveTo>
                  <a:lnTo>
                    <a:pt x="44450" y="1925066"/>
                  </a:lnTo>
                  <a:lnTo>
                    <a:pt x="44450" y="0"/>
                  </a:lnTo>
                  <a:lnTo>
                    <a:pt x="31750" y="0"/>
                  </a:lnTo>
                  <a:lnTo>
                    <a:pt x="31750" y="1925066"/>
                  </a:lnTo>
                  <a:lnTo>
                    <a:pt x="0" y="1925066"/>
                  </a:lnTo>
                  <a:lnTo>
                    <a:pt x="38100" y="2001266"/>
                  </a:lnTo>
                  <a:lnTo>
                    <a:pt x="69850" y="1937766"/>
                  </a:lnTo>
                  <a:lnTo>
                    <a:pt x="76200" y="1925066"/>
                  </a:lnTo>
                  <a:close/>
                </a:path>
                <a:path w="218440" h="2001520">
                  <a:moveTo>
                    <a:pt x="217932" y="1920494"/>
                  </a:moveTo>
                  <a:lnTo>
                    <a:pt x="186182" y="1920494"/>
                  </a:lnTo>
                  <a:lnTo>
                    <a:pt x="186182" y="885444"/>
                  </a:lnTo>
                  <a:lnTo>
                    <a:pt x="173482" y="885444"/>
                  </a:lnTo>
                  <a:lnTo>
                    <a:pt x="173482" y="1920494"/>
                  </a:lnTo>
                  <a:lnTo>
                    <a:pt x="141732" y="1920494"/>
                  </a:lnTo>
                  <a:lnTo>
                    <a:pt x="179832" y="1996694"/>
                  </a:lnTo>
                  <a:lnTo>
                    <a:pt x="211582" y="1933194"/>
                  </a:lnTo>
                  <a:lnTo>
                    <a:pt x="217932" y="1920494"/>
                  </a:lnTo>
                  <a:close/>
                </a:path>
              </a:pathLst>
            </a:custGeom>
            <a:solidFill>
              <a:srgbClr val="A6A6A6"/>
            </a:solidFill>
          </p:spPr>
          <p:txBody>
            <a:bodyPr wrap="square" lIns="0" tIns="0" rIns="0" bIns="0" rtlCol="0"/>
            <a:lstStyle/>
            <a:p>
              <a:endParaRPr/>
            </a:p>
          </p:txBody>
        </p:sp>
        <p:sp>
          <p:nvSpPr>
            <p:cNvPr id="55" name="object 55"/>
            <p:cNvSpPr/>
            <p:nvPr/>
          </p:nvSpPr>
          <p:spPr>
            <a:xfrm>
              <a:off x="1065275" y="4043172"/>
              <a:ext cx="797560" cy="277495"/>
            </a:xfrm>
            <a:custGeom>
              <a:avLst/>
              <a:gdLst/>
              <a:ahLst/>
              <a:cxnLst/>
              <a:rect l="l" t="t" r="r" b="b"/>
              <a:pathLst>
                <a:path w="797560" h="277495">
                  <a:moveTo>
                    <a:pt x="797051" y="0"/>
                  </a:moveTo>
                  <a:lnTo>
                    <a:pt x="0" y="0"/>
                  </a:lnTo>
                  <a:lnTo>
                    <a:pt x="0" y="277367"/>
                  </a:lnTo>
                  <a:lnTo>
                    <a:pt x="797051" y="277367"/>
                  </a:lnTo>
                  <a:lnTo>
                    <a:pt x="797051" y="0"/>
                  </a:lnTo>
                  <a:close/>
                </a:path>
              </a:pathLst>
            </a:custGeom>
            <a:solidFill>
              <a:srgbClr val="FFFFFF"/>
            </a:solidFill>
          </p:spPr>
          <p:txBody>
            <a:bodyPr wrap="square" lIns="0" tIns="0" rIns="0" bIns="0" rtlCol="0"/>
            <a:lstStyle/>
            <a:p>
              <a:endParaRPr/>
            </a:p>
          </p:txBody>
        </p:sp>
      </p:grpSp>
      <p:sp>
        <p:nvSpPr>
          <p:cNvPr id="56" name="object 56"/>
          <p:cNvSpPr txBox="1"/>
          <p:nvPr/>
        </p:nvSpPr>
        <p:spPr>
          <a:xfrm>
            <a:off x="2632659" y="4015867"/>
            <a:ext cx="711200" cy="299720"/>
          </a:xfrm>
          <a:prstGeom prst="rect">
            <a:avLst/>
          </a:prstGeom>
        </p:spPr>
        <p:txBody>
          <a:bodyPr vert="horz" wrap="square" lIns="0" tIns="12700" rIns="0" bIns="0" rtlCol="0">
            <a:spAutoFit/>
          </a:bodyPr>
          <a:lstStyle/>
          <a:p>
            <a:pPr marL="125095" marR="5080" indent="-113030">
              <a:spcBef>
                <a:spcPts val="100"/>
              </a:spcBef>
            </a:pPr>
            <a:r>
              <a:rPr sz="900" b="1" spc="-10" dirty="0">
                <a:latin typeface="メイリオ"/>
                <a:cs typeface="メイリオ"/>
              </a:rPr>
              <a:t>①ウォレット</a:t>
            </a:r>
            <a:r>
              <a:rPr sz="900" b="1" spc="-15" dirty="0">
                <a:latin typeface="メイリオ"/>
                <a:cs typeface="メイリオ"/>
              </a:rPr>
              <a:t>開設依頼</a:t>
            </a:r>
            <a:endParaRPr sz="900">
              <a:latin typeface="メイリオ"/>
              <a:cs typeface="メイリオ"/>
            </a:endParaRPr>
          </a:p>
        </p:txBody>
      </p:sp>
      <p:grpSp>
        <p:nvGrpSpPr>
          <p:cNvPr id="57" name="object 57"/>
          <p:cNvGrpSpPr/>
          <p:nvPr/>
        </p:nvGrpSpPr>
        <p:grpSpPr>
          <a:xfrm>
            <a:off x="2796539" y="2802294"/>
            <a:ext cx="3159760" cy="2574925"/>
            <a:chOff x="1272539" y="2802293"/>
            <a:chExt cx="3159760" cy="2574925"/>
          </a:xfrm>
        </p:grpSpPr>
        <p:pic>
          <p:nvPicPr>
            <p:cNvPr id="58" name="object 58"/>
            <p:cNvPicPr/>
            <p:nvPr/>
          </p:nvPicPr>
          <p:blipFill>
            <a:blip r:embed="rId17" cstate="print"/>
            <a:stretch>
              <a:fillRect/>
            </a:stretch>
          </p:blipFill>
          <p:spPr>
            <a:xfrm>
              <a:off x="1272539" y="2802293"/>
              <a:ext cx="227965" cy="247611"/>
            </a:xfrm>
            <a:prstGeom prst="rect">
              <a:avLst/>
            </a:prstGeom>
          </p:spPr>
        </p:pic>
        <p:pic>
          <p:nvPicPr>
            <p:cNvPr id="59" name="object 59"/>
            <p:cNvPicPr/>
            <p:nvPr/>
          </p:nvPicPr>
          <p:blipFill>
            <a:blip r:embed="rId17" cstate="print"/>
            <a:stretch>
              <a:fillRect/>
            </a:stretch>
          </p:blipFill>
          <p:spPr>
            <a:xfrm>
              <a:off x="1426844" y="3738244"/>
              <a:ext cx="227965" cy="247568"/>
            </a:xfrm>
            <a:prstGeom prst="rect">
              <a:avLst/>
            </a:prstGeom>
          </p:spPr>
        </p:pic>
        <p:pic>
          <p:nvPicPr>
            <p:cNvPr id="60" name="object 60"/>
            <p:cNvPicPr/>
            <p:nvPr/>
          </p:nvPicPr>
          <p:blipFill>
            <a:blip r:embed="rId18" cstate="print"/>
            <a:stretch>
              <a:fillRect/>
            </a:stretch>
          </p:blipFill>
          <p:spPr>
            <a:xfrm>
              <a:off x="3337560" y="3544823"/>
              <a:ext cx="1091184" cy="355092"/>
            </a:xfrm>
            <a:prstGeom prst="rect">
              <a:avLst/>
            </a:prstGeom>
          </p:spPr>
        </p:pic>
        <p:sp>
          <p:nvSpPr>
            <p:cNvPr id="61" name="object 61"/>
            <p:cNvSpPr/>
            <p:nvPr/>
          </p:nvSpPr>
          <p:spPr>
            <a:xfrm>
              <a:off x="3337560" y="3544823"/>
              <a:ext cx="1091565" cy="355600"/>
            </a:xfrm>
            <a:custGeom>
              <a:avLst/>
              <a:gdLst/>
              <a:ahLst/>
              <a:cxnLst/>
              <a:rect l="l" t="t" r="r" b="b"/>
              <a:pathLst>
                <a:path w="1091564" h="355600">
                  <a:moveTo>
                    <a:pt x="0" y="355092"/>
                  </a:moveTo>
                  <a:lnTo>
                    <a:pt x="1091184" y="355092"/>
                  </a:lnTo>
                  <a:lnTo>
                    <a:pt x="1091184" y="0"/>
                  </a:lnTo>
                  <a:lnTo>
                    <a:pt x="0" y="0"/>
                  </a:lnTo>
                  <a:lnTo>
                    <a:pt x="0" y="355092"/>
                  </a:lnTo>
                  <a:close/>
                </a:path>
              </a:pathLst>
            </a:custGeom>
            <a:ln w="6350">
              <a:solidFill>
                <a:srgbClr val="D9D9D9"/>
              </a:solidFill>
            </a:ln>
          </p:spPr>
          <p:txBody>
            <a:bodyPr wrap="square" lIns="0" tIns="0" rIns="0" bIns="0" rtlCol="0"/>
            <a:lstStyle/>
            <a:p>
              <a:endParaRPr/>
            </a:p>
          </p:txBody>
        </p:sp>
        <p:pic>
          <p:nvPicPr>
            <p:cNvPr id="62" name="object 62"/>
            <p:cNvPicPr/>
            <p:nvPr/>
          </p:nvPicPr>
          <p:blipFill>
            <a:blip r:embed="rId3" cstate="print"/>
            <a:stretch>
              <a:fillRect/>
            </a:stretch>
          </p:blipFill>
          <p:spPr>
            <a:xfrm>
              <a:off x="3643883" y="5247132"/>
              <a:ext cx="144779" cy="129540"/>
            </a:xfrm>
            <a:prstGeom prst="rect">
              <a:avLst/>
            </a:prstGeom>
          </p:spPr>
        </p:pic>
        <p:pic>
          <p:nvPicPr>
            <p:cNvPr id="63" name="object 63"/>
            <p:cNvPicPr/>
            <p:nvPr/>
          </p:nvPicPr>
          <p:blipFill>
            <a:blip r:embed="rId19" cstate="print"/>
            <a:stretch>
              <a:fillRect/>
            </a:stretch>
          </p:blipFill>
          <p:spPr>
            <a:xfrm>
              <a:off x="2276855" y="5032248"/>
              <a:ext cx="169163" cy="115824"/>
            </a:xfrm>
            <a:prstGeom prst="rect">
              <a:avLst/>
            </a:prstGeom>
          </p:spPr>
        </p:pic>
      </p:grpSp>
      <p:sp>
        <p:nvSpPr>
          <p:cNvPr id="64" name="object 64"/>
          <p:cNvSpPr txBox="1"/>
          <p:nvPr/>
        </p:nvSpPr>
        <p:spPr>
          <a:xfrm>
            <a:off x="4400804" y="5446904"/>
            <a:ext cx="1168400" cy="151323"/>
          </a:xfrm>
          <a:prstGeom prst="rect">
            <a:avLst/>
          </a:prstGeom>
        </p:spPr>
        <p:txBody>
          <a:bodyPr vert="horz" wrap="square" lIns="0" tIns="12700" rIns="0" bIns="0" rtlCol="0">
            <a:spAutoFit/>
          </a:bodyPr>
          <a:lstStyle/>
          <a:p>
            <a:pPr marL="12700">
              <a:spcBef>
                <a:spcPts val="100"/>
              </a:spcBef>
            </a:pPr>
            <a:r>
              <a:rPr sz="900" b="1" spc="-5" dirty="0">
                <a:latin typeface="メイリオ"/>
                <a:cs typeface="メイリオ"/>
              </a:rPr>
              <a:t>③デジタル通貨の発行</a:t>
            </a:r>
            <a:endParaRPr sz="900">
              <a:latin typeface="メイリオ"/>
              <a:cs typeface="メイリオ"/>
            </a:endParaRPr>
          </a:p>
        </p:txBody>
      </p:sp>
      <p:sp>
        <p:nvSpPr>
          <p:cNvPr id="65" name="object 65"/>
          <p:cNvSpPr txBox="1"/>
          <p:nvPr/>
        </p:nvSpPr>
        <p:spPr>
          <a:xfrm>
            <a:off x="6391403" y="1442339"/>
            <a:ext cx="2042795" cy="604520"/>
          </a:xfrm>
          <a:prstGeom prst="rect">
            <a:avLst/>
          </a:prstGeom>
        </p:spPr>
        <p:txBody>
          <a:bodyPr vert="horz" wrap="square" lIns="0" tIns="71755" rIns="0" bIns="0" rtlCol="0">
            <a:spAutoFit/>
          </a:bodyPr>
          <a:lstStyle/>
          <a:p>
            <a:pPr marL="12700">
              <a:spcBef>
                <a:spcPts val="565"/>
              </a:spcBef>
            </a:pPr>
            <a:r>
              <a:rPr sz="1050" b="1" spc="-15" dirty="0">
                <a:latin typeface="メイリオ"/>
                <a:cs typeface="メイリオ"/>
              </a:rPr>
              <a:t>①ウォレット開設依頼</a:t>
            </a:r>
            <a:endParaRPr sz="1050">
              <a:latin typeface="メイリオ"/>
              <a:cs typeface="メイリオ"/>
            </a:endParaRPr>
          </a:p>
          <a:p>
            <a:pPr marL="259079" marR="5080">
              <a:spcBef>
                <a:spcPts val="430"/>
              </a:spcBef>
            </a:pPr>
            <a:r>
              <a:rPr sz="1000" spc="-10" dirty="0">
                <a:latin typeface="メイリオ"/>
                <a:cs typeface="メイリオ"/>
              </a:rPr>
              <a:t>取引者は発行体へデジタル通</a:t>
            </a:r>
            <a:r>
              <a:rPr sz="1000" spc="-50" dirty="0">
                <a:latin typeface="メイリオ"/>
                <a:cs typeface="メイリオ"/>
              </a:rPr>
              <a:t>貨</a:t>
            </a:r>
            <a:r>
              <a:rPr sz="1000" spc="-10" dirty="0">
                <a:latin typeface="メイリオ"/>
                <a:cs typeface="メイリオ"/>
              </a:rPr>
              <a:t>のウォレットの開設を依頼す</a:t>
            </a:r>
            <a:r>
              <a:rPr sz="1000" spc="-50" dirty="0">
                <a:latin typeface="メイリオ"/>
                <a:cs typeface="メイリオ"/>
              </a:rPr>
              <a:t>る</a:t>
            </a:r>
            <a:endParaRPr sz="1000">
              <a:latin typeface="メイリオ"/>
              <a:cs typeface="メイリオ"/>
            </a:endParaRPr>
          </a:p>
        </p:txBody>
      </p:sp>
      <p:sp>
        <p:nvSpPr>
          <p:cNvPr id="66" name="object 66"/>
          <p:cNvSpPr txBox="1"/>
          <p:nvPr/>
        </p:nvSpPr>
        <p:spPr>
          <a:xfrm>
            <a:off x="6370702" y="2909443"/>
            <a:ext cx="1801495" cy="942975"/>
          </a:xfrm>
          <a:prstGeom prst="rect">
            <a:avLst/>
          </a:prstGeom>
        </p:spPr>
        <p:txBody>
          <a:bodyPr vert="horz" wrap="square" lIns="0" tIns="13335" rIns="0" bIns="0" rtlCol="0">
            <a:spAutoFit/>
          </a:bodyPr>
          <a:lstStyle/>
          <a:p>
            <a:pPr marL="12700">
              <a:spcBef>
                <a:spcPts val="105"/>
              </a:spcBef>
            </a:pPr>
            <a:r>
              <a:rPr sz="1050" b="1" spc="-15" dirty="0">
                <a:latin typeface="メイリオ"/>
                <a:cs typeface="メイリオ"/>
              </a:rPr>
              <a:t>③デジタル通貨の発行</a:t>
            </a:r>
            <a:endParaRPr sz="1050">
              <a:latin typeface="メイリオ"/>
              <a:cs typeface="メイリオ"/>
            </a:endParaRPr>
          </a:p>
          <a:p>
            <a:pPr marL="144145" marR="5080" algn="just">
              <a:spcBef>
                <a:spcPts val="1160"/>
              </a:spcBef>
            </a:pPr>
            <a:r>
              <a:rPr sz="1000" spc="-10" dirty="0">
                <a:latin typeface="メイリオ"/>
                <a:cs typeface="メイリオ"/>
              </a:rPr>
              <a:t>発行体は日銀当座預金等か</a:t>
            </a:r>
            <a:r>
              <a:rPr sz="1000" spc="-50" dirty="0">
                <a:latin typeface="メイリオ"/>
                <a:cs typeface="メイリオ"/>
              </a:rPr>
              <a:t>ら</a:t>
            </a:r>
            <a:r>
              <a:rPr sz="1000" spc="-10" dirty="0">
                <a:latin typeface="メイリオ"/>
                <a:cs typeface="メイリオ"/>
              </a:rPr>
              <a:t>デジタル通貨勘定に振替え</a:t>
            </a:r>
            <a:r>
              <a:rPr sz="1000" spc="-50" dirty="0">
                <a:latin typeface="メイリオ"/>
                <a:cs typeface="メイリオ"/>
              </a:rPr>
              <a:t>、</a:t>
            </a:r>
            <a:r>
              <a:rPr sz="1000" spc="-10" dirty="0">
                <a:latin typeface="メイリオ"/>
                <a:cs typeface="メイリオ"/>
              </a:rPr>
              <a:t>デジタル通貨を発</a:t>
            </a:r>
            <a:r>
              <a:rPr sz="1000" spc="-50" dirty="0">
                <a:latin typeface="メイリオ"/>
                <a:cs typeface="メイリオ"/>
              </a:rPr>
              <a:t>行</a:t>
            </a:r>
            <a:endParaRPr sz="1000">
              <a:latin typeface="メイリオ"/>
              <a:cs typeface="メイリオ"/>
            </a:endParaRPr>
          </a:p>
          <a:p>
            <a:pPr marL="144145"/>
            <a:r>
              <a:rPr sz="1000" spc="-10" dirty="0">
                <a:latin typeface="メイリオ"/>
                <a:cs typeface="メイリオ"/>
              </a:rPr>
              <a:t>※発行時点では銀行資</a:t>
            </a:r>
            <a:r>
              <a:rPr sz="1000" spc="-50" dirty="0">
                <a:latin typeface="メイリオ"/>
                <a:cs typeface="メイリオ"/>
              </a:rPr>
              <a:t>産</a:t>
            </a:r>
            <a:endParaRPr sz="1000">
              <a:latin typeface="メイリオ"/>
              <a:cs typeface="メイリオ"/>
            </a:endParaRPr>
          </a:p>
        </p:txBody>
      </p:sp>
      <p:sp>
        <p:nvSpPr>
          <p:cNvPr id="67" name="object 67"/>
          <p:cNvSpPr txBox="1"/>
          <p:nvPr/>
        </p:nvSpPr>
        <p:spPr>
          <a:xfrm>
            <a:off x="6391403" y="4586986"/>
            <a:ext cx="1528445" cy="733425"/>
          </a:xfrm>
          <a:prstGeom prst="rect">
            <a:avLst/>
          </a:prstGeom>
        </p:spPr>
        <p:txBody>
          <a:bodyPr vert="horz" wrap="square" lIns="0" tIns="13335" rIns="0" bIns="0" rtlCol="0">
            <a:spAutoFit/>
          </a:bodyPr>
          <a:lstStyle/>
          <a:p>
            <a:pPr marL="12700">
              <a:spcBef>
                <a:spcPts val="105"/>
              </a:spcBef>
            </a:pPr>
            <a:r>
              <a:rPr sz="1050" b="1" spc="-15" dirty="0">
                <a:latin typeface="メイリオ"/>
                <a:cs typeface="メイリオ"/>
              </a:rPr>
              <a:t>④デジタル通貨の入手</a:t>
            </a:r>
            <a:endParaRPr sz="1050">
              <a:latin typeface="メイリオ"/>
              <a:cs typeface="メイリオ"/>
            </a:endParaRPr>
          </a:p>
          <a:p>
            <a:pPr marL="123825" marR="5080" algn="just">
              <a:spcBef>
                <a:spcPts val="705"/>
              </a:spcBef>
            </a:pPr>
            <a:r>
              <a:rPr sz="1000" spc="-10" dirty="0">
                <a:latin typeface="メイリオ"/>
                <a:cs typeface="メイリオ"/>
              </a:rPr>
              <a:t>取引者は自身の預金と</a:t>
            </a:r>
            <a:r>
              <a:rPr sz="1000" spc="-50" dirty="0">
                <a:latin typeface="メイリオ"/>
                <a:cs typeface="メイリオ"/>
              </a:rPr>
              <a:t>の</a:t>
            </a:r>
            <a:r>
              <a:rPr sz="1000" spc="-10" dirty="0">
                <a:latin typeface="メイリオ"/>
                <a:cs typeface="メイリオ"/>
              </a:rPr>
              <a:t>交換によりデジタル通</a:t>
            </a:r>
            <a:r>
              <a:rPr sz="1000" spc="-50" dirty="0">
                <a:latin typeface="メイリオ"/>
                <a:cs typeface="メイリオ"/>
              </a:rPr>
              <a:t>貨</a:t>
            </a:r>
            <a:r>
              <a:rPr sz="1000" spc="-10" dirty="0">
                <a:latin typeface="メイリオ"/>
                <a:cs typeface="メイリオ"/>
              </a:rPr>
              <a:t>を入手す</a:t>
            </a:r>
            <a:r>
              <a:rPr sz="1000" spc="-50" dirty="0">
                <a:latin typeface="メイリオ"/>
                <a:cs typeface="メイリオ"/>
              </a:rPr>
              <a:t>る</a:t>
            </a:r>
            <a:endParaRPr sz="1000">
              <a:latin typeface="メイリオ"/>
              <a:cs typeface="メイリオ"/>
            </a:endParaRPr>
          </a:p>
        </p:txBody>
      </p:sp>
      <p:sp>
        <p:nvSpPr>
          <p:cNvPr id="68" name="object 68"/>
          <p:cNvSpPr txBox="1"/>
          <p:nvPr/>
        </p:nvSpPr>
        <p:spPr>
          <a:xfrm>
            <a:off x="6391402" y="6029593"/>
            <a:ext cx="2142490" cy="659765"/>
          </a:xfrm>
          <a:prstGeom prst="rect">
            <a:avLst/>
          </a:prstGeom>
        </p:spPr>
        <p:txBody>
          <a:bodyPr vert="horz" wrap="square" lIns="0" tIns="100330" rIns="0" bIns="0" rtlCol="0">
            <a:spAutoFit/>
          </a:bodyPr>
          <a:lstStyle/>
          <a:p>
            <a:pPr marL="12700">
              <a:spcBef>
                <a:spcPts val="790"/>
              </a:spcBef>
            </a:pPr>
            <a:r>
              <a:rPr sz="1050" b="1" spc="-15" dirty="0">
                <a:latin typeface="メイリオ"/>
                <a:cs typeface="メイリオ"/>
              </a:rPr>
              <a:t>⑤デジタル通貨の送金</a:t>
            </a:r>
            <a:endParaRPr sz="1050">
              <a:latin typeface="メイリオ"/>
              <a:cs typeface="メイリオ"/>
            </a:endParaRPr>
          </a:p>
          <a:p>
            <a:pPr marL="105410" marR="5080">
              <a:spcBef>
                <a:spcPts val="640"/>
              </a:spcBef>
            </a:pPr>
            <a:r>
              <a:rPr sz="1000" spc="-10" dirty="0">
                <a:latin typeface="メイリオ"/>
                <a:cs typeface="メイリオ"/>
              </a:rPr>
              <a:t>取引者は発行体管理のデジタル通</a:t>
            </a:r>
            <a:r>
              <a:rPr sz="1000" spc="-50" dirty="0">
                <a:latin typeface="メイリオ"/>
                <a:cs typeface="メイリオ"/>
              </a:rPr>
              <a:t>貨</a:t>
            </a:r>
            <a:r>
              <a:rPr sz="1000" spc="-10" dirty="0">
                <a:latin typeface="メイリオ"/>
                <a:cs typeface="メイリオ"/>
              </a:rPr>
              <a:t>ウォレットを介して、送受を行</a:t>
            </a:r>
            <a:r>
              <a:rPr sz="1000" spc="-50" dirty="0">
                <a:latin typeface="メイリオ"/>
                <a:cs typeface="メイリオ"/>
              </a:rPr>
              <a:t>う</a:t>
            </a:r>
            <a:endParaRPr sz="1000">
              <a:latin typeface="メイリオ"/>
              <a:cs typeface="メイリオ"/>
            </a:endParaRPr>
          </a:p>
        </p:txBody>
      </p:sp>
      <p:sp>
        <p:nvSpPr>
          <p:cNvPr id="69" name="object 69"/>
          <p:cNvSpPr txBox="1"/>
          <p:nvPr/>
        </p:nvSpPr>
        <p:spPr>
          <a:xfrm>
            <a:off x="6391403" y="2195525"/>
            <a:ext cx="1928495" cy="591185"/>
          </a:xfrm>
          <a:prstGeom prst="rect">
            <a:avLst/>
          </a:prstGeom>
        </p:spPr>
        <p:txBody>
          <a:bodyPr vert="horz" wrap="square" lIns="0" tIns="64769" rIns="0" bIns="0" rtlCol="0">
            <a:spAutoFit/>
          </a:bodyPr>
          <a:lstStyle/>
          <a:p>
            <a:pPr marL="12700">
              <a:spcBef>
                <a:spcPts val="509"/>
              </a:spcBef>
            </a:pPr>
            <a:r>
              <a:rPr sz="1050" b="1" spc="-20" dirty="0">
                <a:latin typeface="メイリオ"/>
                <a:cs typeface="メイリオ"/>
              </a:rPr>
              <a:t>②KYC</a:t>
            </a:r>
            <a:endParaRPr sz="1050">
              <a:latin typeface="メイリオ"/>
              <a:cs typeface="メイリオ"/>
            </a:endParaRPr>
          </a:p>
          <a:p>
            <a:pPr marL="270510">
              <a:spcBef>
                <a:spcPts val="380"/>
              </a:spcBef>
            </a:pPr>
            <a:r>
              <a:rPr sz="1000" spc="-15" dirty="0">
                <a:latin typeface="メイリオ"/>
                <a:cs typeface="メイリオ"/>
              </a:rPr>
              <a:t>発行体はデジタル通貨を扱</a:t>
            </a:r>
            <a:r>
              <a:rPr sz="1000" spc="-60" dirty="0">
                <a:latin typeface="メイリオ"/>
                <a:cs typeface="メイリオ"/>
              </a:rPr>
              <a:t>う</a:t>
            </a:r>
            <a:endParaRPr sz="1000">
              <a:latin typeface="メイリオ"/>
              <a:cs typeface="メイリオ"/>
            </a:endParaRPr>
          </a:p>
          <a:p>
            <a:pPr marL="270510"/>
            <a:r>
              <a:rPr sz="1000" spc="-10" dirty="0">
                <a:latin typeface="メイリオ"/>
                <a:cs typeface="メイリオ"/>
              </a:rPr>
              <a:t>取引者に対してKYCを行</a:t>
            </a:r>
            <a:r>
              <a:rPr sz="1000" spc="-50" dirty="0">
                <a:latin typeface="メイリオ"/>
                <a:cs typeface="メイリオ"/>
              </a:rPr>
              <a:t>う</a:t>
            </a:r>
            <a:endParaRPr sz="1000">
              <a:latin typeface="メイリオ"/>
              <a:cs typeface="メイリオ"/>
            </a:endParaRPr>
          </a:p>
        </p:txBody>
      </p:sp>
      <p:grpSp>
        <p:nvGrpSpPr>
          <p:cNvPr id="70" name="object 70"/>
          <p:cNvGrpSpPr/>
          <p:nvPr/>
        </p:nvGrpSpPr>
        <p:grpSpPr>
          <a:xfrm>
            <a:off x="9764141" y="3674236"/>
            <a:ext cx="356870" cy="713740"/>
            <a:chOff x="8240141" y="3674236"/>
            <a:chExt cx="356870" cy="713740"/>
          </a:xfrm>
        </p:grpSpPr>
        <p:pic>
          <p:nvPicPr>
            <p:cNvPr id="71" name="object 71"/>
            <p:cNvPicPr/>
            <p:nvPr/>
          </p:nvPicPr>
          <p:blipFill>
            <a:blip r:embed="rId20" cstate="print"/>
            <a:stretch>
              <a:fillRect/>
            </a:stretch>
          </p:blipFill>
          <p:spPr>
            <a:xfrm>
              <a:off x="8243316" y="3677411"/>
              <a:ext cx="350520" cy="486156"/>
            </a:xfrm>
            <a:prstGeom prst="rect">
              <a:avLst/>
            </a:prstGeom>
          </p:spPr>
        </p:pic>
        <p:sp>
          <p:nvSpPr>
            <p:cNvPr id="72" name="object 72"/>
            <p:cNvSpPr/>
            <p:nvPr/>
          </p:nvSpPr>
          <p:spPr>
            <a:xfrm>
              <a:off x="8243316" y="3677411"/>
              <a:ext cx="350520" cy="486409"/>
            </a:xfrm>
            <a:custGeom>
              <a:avLst/>
              <a:gdLst/>
              <a:ahLst/>
              <a:cxnLst/>
              <a:rect l="l" t="t" r="r" b="b"/>
              <a:pathLst>
                <a:path w="350520" h="486410">
                  <a:moveTo>
                    <a:pt x="0" y="486156"/>
                  </a:moveTo>
                  <a:lnTo>
                    <a:pt x="350520" y="486156"/>
                  </a:lnTo>
                  <a:lnTo>
                    <a:pt x="350520" y="0"/>
                  </a:lnTo>
                  <a:lnTo>
                    <a:pt x="0" y="0"/>
                  </a:lnTo>
                  <a:lnTo>
                    <a:pt x="0" y="486156"/>
                  </a:lnTo>
                  <a:close/>
                </a:path>
              </a:pathLst>
            </a:custGeom>
            <a:ln w="6350">
              <a:solidFill>
                <a:srgbClr val="7E7E7E"/>
              </a:solidFill>
            </a:ln>
          </p:spPr>
          <p:txBody>
            <a:bodyPr wrap="square" lIns="0" tIns="0" rIns="0" bIns="0" rtlCol="0"/>
            <a:lstStyle/>
            <a:p>
              <a:endParaRPr/>
            </a:p>
          </p:txBody>
        </p:sp>
        <p:pic>
          <p:nvPicPr>
            <p:cNvPr id="73" name="object 73"/>
            <p:cNvPicPr/>
            <p:nvPr/>
          </p:nvPicPr>
          <p:blipFill>
            <a:blip r:embed="rId21" cstate="print"/>
            <a:stretch>
              <a:fillRect/>
            </a:stretch>
          </p:blipFill>
          <p:spPr>
            <a:xfrm>
              <a:off x="8243316" y="4163567"/>
              <a:ext cx="350520" cy="220980"/>
            </a:xfrm>
            <a:prstGeom prst="rect">
              <a:avLst/>
            </a:prstGeom>
          </p:spPr>
        </p:pic>
        <p:sp>
          <p:nvSpPr>
            <p:cNvPr id="74" name="object 74"/>
            <p:cNvSpPr/>
            <p:nvPr/>
          </p:nvSpPr>
          <p:spPr>
            <a:xfrm>
              <a:off x="8243316" y="4163567"/>
              <a:ext cx="350520" cy="220979"/>
            </a:xfrm>
            <a:custGeom>
              <a:avLst/>
              <a:gdLst/>
              <a:ahLst/>
              <a:cxnLst/>
              <a:rect l="l" t="t" r="r" b="b"/>
              <a:pathLst>
                <a:path w="350520" h="220979">
                  <a:moveTo>
                    <a:pt x="0" y="220979"/>
                  </a:moveTo>
                  <a:lnTo>
                    <a:pt x="350520" y="220979"/>
                  </a:lnTo>
                  <a:lnTo>
                    <a:pt x="350520" y="0"/>
                  </a:lnTo>
                  <a:lnTo>
                    <a:pt x="0" y="0"/>
                  </a:lnTo>
                  <a:lnTo>
                    <a:pt x="0" y="220979"/>
                  </a:lnTo>
                  <a:close/>
                </a:path>
              </a:pathLst>
            </a:custGeom>
            <a:ln w="6350">
              <a:solidFill>
                <a:srgbClr val="7E7E7E"/>
              </a:solidFill>
            </a:ln>
          </p:spPr>
          <p:txBody>
            <a:bodyPr wrap="square" lIns="0" tIns="0" rIns="0" bIns="0" rtlCol="0"/>
            <a:lstStyle/>
            <a:p>
              <a:endParaRPr/>
            </a:p>
          </p:txBody>
        </p:sp>
      </p:grpSp>
      <p:sp>
        <p:nvSpPr>
          <p:cNvPr id="75" name="object 75"/>
          <p:cNvSpPr/>
          <p:nvPr/>
        </p:nvSpPr>
        <p:spPr>
          <a:xfrm>
            <a:off x="9696958" y="3980941"/>
            <a:ext cx="494665" cy="101600"/>
          </a:xfrm>
          <a:custGeom>
            <a:avLst/>
            <a:gdLst/>
            <a:ahLst/>
            <a:cxnLst/>
            <a:rect l="l" t="t" r="r" b="b"/>
            <a:pathLst>
              <a:path w="494665" h="101600">
                <a:moveTo>
                  <a:pt x="216549" y="31749"/>
                </a:moveTo>
                <a:lnTo>
                  <a:pt x="183261" y="31749"/>
                </a:lnTo>
                <a:lnTo>
                  <a:pt x="190881" y="32638"/>
                </a:lnTo>
                <a:lnTo>
                  <a:pt x="197993" y="34543"/>
                </a:lnTo>
                <a:lnTo>
                  <a:pt x="257683" y="75945"/>
                </a:lnTo>
                <a:lnTo>
                  <a:pt x="266319" y="82168"/>
                </a:lnTo>
                <a:lnTo>
                  <a:pt x="305943" y="100202"/>
                </a:lnTo>
                <a:lnTo>
                  <a:pt x="317373" y="101599"/>
                </a:lnTo>
                <a:lnTo>
                  <a:pt x="328930" y="101599"/>
                </a:lnTo>
                <a:lnTo>
                  <a:pt x="372745" y="93979"/>
                </a:lnTo>
                <a:lnTo>
                  <a:pt x="382265" y="91058"/>
                </a:lnTo>
                <a:lnTo>
                  <a:pt x="318516" y="91058"/>
                </a:lnTo>
                <a:lnTo>
                  <a:pt x="308483" y="89915"/>
                </a:lnTo>
                <a:lnTo>
                  <a:pt x="272542" y="73532"/>
                </a:lnTo>
                <a:lnTo>
                  <a:pt x="232537" y="42544"/>
                </a:lnTo>
                <a:lnTo>
                  <a:pt x="224663" y="36829"/>
                </a:lnTo>
                <a:lnTo>
                  <a:pt x="216789" y="31876"/>
                </a:lnTo>
                <a:lnTo>
                  <a:pt x="216549" y="31749"/>
                </a:lnTo>
                <a:close/>
              </a:path>
              <a:path w="494665" h="101600">
                <a:moveTo>
                  <a:pt x="183134" y="21081"/>
                </a:moveTo>
                <a:lnTo>
                  <a:pt x="143637" y="25526"/>
                </a:lnTo>
                <a:lnTo>
                  <a:pt x="100838" y="39115"/>
                </a:lnTo>
                <a:lnTo>
                  <a:pt x="55752" y="58927"/>
                </a:lnTo>
                <a:lnTo>
                  <a:pt x="9525" y="81787"/>
                </a:lnTo>
                <a:lnTo>
                  <a:pt x="14224" y="91312"/>
                </a:lnTo>
                <a:lnTo>
                  <a:pt x="37465" y="79501"/>
                </a:lnTo>
                <a:lnTo>
                  <a:pt x="60451" y="68452"/>
                </a:lnTo>
                <a:lnTo>
                  <a:pt x="104901" y="48894"/>
                </a:lnTo>
                <a:lnTo>
                  <a:pt x="146303" y="35813"/>
                </a:lnTo>
                <a:lnTo>
                  <a:pt x="174625" y="31749"/>
                </a:lnTo>
                <a:lnTo>
                  <a:pt x="216549" y="31749"/>
                </a:lnTo>
                <a:lnTo>
                  <a:pt x="208661" y="27558"/>
                </a:lnTo>
                <a:lnTo>
                  <a:pt x="200533" y="24256"/>
                </a:lnTo>
                <a:lnTo>
                  <a:pt x="192024" y="22097"/>
                </a:lnTo>
                <a:lnTo>
                  <a:pt x="183134" y="21081"/>
                </a:lnTo>
                <a:close/>
              </a:path>
              <a:path w="494665" h="101600">
                <a:moveTo>
                  <a:pt x="489712" y="29336"/>
                </a:moveTo>
                <a:lnTo>
                  <a:pt x="445516" y="52323"/>
                </a:lnTo>
                <a:lnTo>
                  <a:pt x="402082" y="72516"/>
                </a:lnTo>
                <a:lnTo>
                  <a:pt x="359537" y="86486"/>
                </a:lnTo>
                <a:lnTo>
                  <a:pt x="328802" y="91058"/>
                </a:lnTo>
                <a:lnTo>
                  <a:pt x="382265" y="91058"/>
                </a:lnTo>
                <a:lnTo>
                  <a:pt x="427990" y="72643"/>
                </a:lnTo>
                <a:lnTo>
                  <a:pt x="472440" y="50418"/>
                </a:lnTo>
                <a:lnTo>
                  <a:pt x="494665" y="38607"/>
                </a:lnTo>
                <a:lnTo>
                  <a:pt x="489712" y="29336"/>
                </a:lnTo>
                <a:close/>
              </a:path>
              <a:path w="494665" h="101600">
                <a:moveTo>
                  <a:pt x="221551" y="10540"/>
                </a:moveTo>
                <a:lnTo>
                  <a:pt x="183134" y="10540"/>
                </a:lnTo>
                <a:lnTo>
                  <a:pt x="193294" y="11683"/>
                </a:lnTo>
                <a:lnTo>
                  <a:pt x="203073" y="14096"/>
                </a:lnTo>
                <a:lnTo>
                  <a:pt x="238760" y="33908"/>
                </a:lnTo>
                <a:lnTo>
                  <a:pt x="270764" y="59308"/>
                </a:lnTo>
                <a:lnTo>
                  <a:pt x="278765" y="65023"/>
                </a:lnTo>
                <a:lnTo>
                  <a:pt x="319786" y="80644"/>
                </a:lnTo>
                <a:lnTo>
                  <a:pt x="328675" y="80517"/>
                </a:lnTo>
                <a:lnTo>
                  <a:pt x="367411" y="73532"/>
                </a:lnTo>
                <a:lnTo>
                  <a:pt x="378253" y="70103"/>
                </a:lnTo>
                <a:lnTo>
                  <a:pt x="320928" y="70103"/>
                </a:lnTo>
                <a:lnTo>
                  <a:pt x="313690" y="69468"/>
                </a:lnTo>
                <a:lnTo>
                  <a:pt x="277368" y="51053"/>
                </a:lnTo>
                <a:lnTo>
                  <a:pt x="244856" y="25272"/>
                </a:lnTo>
                <a:lnTo>
                  <a:pt x="235966" y="19049"/>
                </a:lnTo>
                <a:lnTo>
                  <a:pt x="226568" y="13080"/>
                </a:lnTo>
                <a:lnTo>
                  <a:pt x="221551" y="10540"/>
                </a:lnTo>
                <a:close/>
              </a:path>
              <a:path w="494665" h="101600">
                <a:moveTo>
                  <a:pt x="183007" y="0"/>
                </a:moveTo>
                <a:lnTo>
                  <a:pt x="138430" y="5079"/>
                </a:lnTo>
                <a:lnTo>
                  <a:pt x="92710" y="19557"/>
                </a:lnTo>
                <a:lnTo>
                  <a:pt x="46609" y="39877"/>
                </a:lnTo>
                <a:lnTo>
                  <a:pt x="0" y="62864"/>
                </a:lnTo>
                <a:lnTo>
                  <a:pt x="4699" y="72389"/>
                </a:lnTo>
                <a:lnTo>
                  <a:pt x="27940" y="60705"/>
                </a:lnTo>
                <a:lnTo>
                  <a:pt x="51181" y="49402"/>
                </a:lnTo>
                <a:lnTo>
                  <a:pt x="96774" y="29336"/>
                </a:lnTo>
                <a:lnTo>
                  <a:pt x="141097" y="15239"/>
                </a:lnTo>
                <a:lnTo>
                  <a:pt x="183134" y="10540"/>
                </a:lnTo>
                <a:lnTo>
                  <a:pt x="221551" y="10540"/>
                </a:lnTo>
                <a:lnTo>
                  <a:pt x="216535" y="8000"/>
                </a:lnTo>
                <a:lnTo>
                  <a:pt x="205613" y="3809"/>
                </a:lnTo>
                <a:lnTo>
                  <a:pt x="194437" y="1142"/>
                </a:lnTo>
                <a:lnTo>
                  <a:pt x="183007" y="0"/>
                </a:lnTo>
                <a:close/>
              </a:path>
              <a:path w="494665" h="101600">
                <a:moveTo>
                  <a:pt x="479678" y="10540"/>
                </a:moveTo>
                <a:lnTo>
                  <a:pt x="436372" y="33273"/>
                </a:lnTo>
                <a:lnTo>
                  <a:pt x="394716" y="52704"/>
                </a:lnTo>
                <a:lnTo>
                  <a:pt x="355219" y="65785"/>
                </a:lnTo>
                <a:lnTo>
                  <a:pt x="320928" y="70103"/>
                </a:lnTo>
                <a:lnTo>
                  <a:pt x="378253" y="70103"/>
                </a:lnTo>
                <a:lnTo>
                  <a:pt x="419353" y="53339"/>
                </a:lnTo>
                <a:lnTo>
                  <a:pt x="462788" y="31622"/>
                </a:lnTo>
                <a:lnTo>
                  <a:pt x="484632" y="19938"/>
                </a:lnTo>
                <a:lnTo>
                  <a:pt x="479678" y="10540"/>
                </a:lnTo>
                <a:close/>
              </a:path>
            </a:pathLst>
          </a:custGeom>
          <a:solidFill>
            <a:srgbClr val="7E7E7E"/>
          </a:solidFill>
        </p:spPr>
        <p:txBody>
          <a:bodyPr wrap="square" lIns="0" tIns="0" rIns="0" bIns="0" rtlCol="0"/>
          <a:lstStyle/>
          <a:p>
            <a:endParaRPr/>
          </a:p>
        </p:txBody>
      </p:sp>
      <p:sp>
        <p:nvSpPr>
          <p:cNvPr id="76" name="object 76"/>
          <p:cNvSpPr txBox="1"/>
          <p:nvPr/>
        </p:nvSpPr>
        <p:spPr>
          <a:xfrm>
            <a:off x="10188702" y="4213353"/>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純資産</a:t>
            </a:r>
            <a:endParaRPr sz="900">
              <a:latin typeface="メイリオ"/>
              <a:cs typeface="メイリオ"/>
            </a:endParaRPr>
          </a:p>
        </p:txBody>
      </p:sp>
      <p:sp>
        <p:nvSpPr>
          <p:cNvPr id="77" name="object 77"/>
          <p:cNvSpPr txBox="1"/>
          <p:nvPr/>
        </p:nvSpPr>
        <p:spPr>
          <a:xfrm>
            <a:off x="10188702" y="3853434"/>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預金</a:t>
            </a:r>
            <a:endParaRPr sz="900">
              <a:latin typeface="メイリオ"/>
              <a:cs typeface="メイリオ"/>
            </a:endParaRPr>
          </a:p>
        </p:txBody>
      </p:sp>
      <p:grpSp>
        <p:nvGrpSpPr>
          <p:cNvPr id="78" name="object 78"/>
          <p:cNvGrpSpPr/>
          <p:nvPr/>
        </p:nvGrpSpPr>
        <p:grpSpPr>
          <a:xfrm>
            <a:off x="9082786" y="3677284"/>
            <a:ext cx="494665" cy="715010"/>
            <a:chOff x="7558785" y="3677284"/>
            <a:chExt cx="494665" cy="715010"/>
          </a:xfrm>
        </p:grpSpPr>
        <p:pic>
          <p:nvPicPr>
            <p:cNvPr id="79" name="object 79"/>
            <p:cNvPicPr/>
            <p:nvPr/>
          </p:nvPicPr>
          <p:blipFill>
            <a:blip r:embed="rId22" cstate="print"/>
            <a:stretch>
              <a:fillRect/>
            </a:stretch>
          </p:blipFill>
          <p:spPr>
            <a:xfrm>
              <a:off x="7612379" y="3680459"/>
              <a:ext cx="350520" cy="344424"/>
            </a:xfrm>
            <a:prstGeom prst="rect">
              <a:avLst/>
            </a:prstGeom>
          </p:spPr>
        </p:pic>
        <p:sp>
          <p:nvSpPr>
            <p:cNvPr id="80" name="object 80"/>
            <p:cNvSpPr/>
            <p:nvPr/>
          </p:nvSpPr>
          <p:spPr>
            <a:xfrm>
              <a:off x="7612379" y="3680459"/>
              <a:ext cx="350520" cy="344805"/>
            </a:xfrm>
            <a:custGeom>
              <a:avLst/>
              <a:gdLst/>
              <a:ahLst/>
              <a:cxnLst/>
              <a:rect l="l" t="t" r="r" b="b"/>
              <a:pathLst>
                <a:path w="350520" h="344804">
                  <a:moveTo>
                    <a:pt x="0" y="344424"/>
                  </a:moveTo>
                  <a:lnTo>
                    <a:pt x="350520" y="344424"/>
                  </a:lnTo>
                  <a:lnTo>
                    <a:pt x="350520" y="0"/>
                  </a:lnTo>
                  <a:lnTo>
                    <a:pt x="0" y="0"/>
                  </a:lnTo>
                  <a:lnTo>
                    <a:pt x="0" y="344424"/>
                  </a:lnTo>
                  <a:close/>
                </a:path>
              </a:pathLst>
            </a:custGeom>
            <a:ln w="6349">
              <a:solidFill>
                <a:srgbClr val="7E7E7E"/>
              </a:solidFill>
            </a:ln>
          </p:spPr>
          <p:txBody>
            <a:bodyPr wrap="square" lIns="0" tIns="0" rIns="0" bIns="0" rtlCol="0"/>
            <a:lstStyle/>
            <a:p>
              <a:endParaRPr/>
            </a:p>
          </p:txBody>
        </p:sp>
        <p:pic>
          <p:nvPicPr>
            <p:cNvPr id="81" name="object 81"/>
            <p:cNvPicPr/>
            <p:nvPr/>
          </p:nvPicPr>
          <p:blipFill>
            <a:blip r:embed="rId23" cstate="print"/>
            <a:stretch>
              <a:fillRect/>
            </a:stretch>
          </p:blipFill>
          <p:spPr>
            <a:xfrm>
              <a:off x="7612379" y="4024883"/>
              <a:ext cx="350520" cy="364236"/>
            </a:xfrm>
            <a:prstGeom prst="rect">
              <a:avLst/>
            </a:prstGeom>
          </p:spPr>
        </p:pic>
        <p:sp>
          <p:nvSpPr>
            <p:cNvPr id="82" name="object 82"/>
            <p:cNvSpPr/>
            <p:nvPr/>
          </p:nvSpPr>
          <p:spPr>
            <a:xfrm>
              <a:off x="7612379" y="4024883"/>
              <a:ext cx="350520" cy="364490"/>
            </a:xfrm>
            <a:custGeom>
              <a:avLst/>
              <a:gdLst/>
              <a:ahLst/>
              <a:cxnLst/>
              <a:rect l="l" t="t" r="r" b="b"/>
              <a:pathLst>
                <a:path w="350520" h="364489">
                  <a:moveTo>
                    <a:pt x="0" y="364236"/>
                  </a:moveTo>
                  <a:lnTo>
                    <a:pt x="350520" y="364236"/>
                  </a:lnTo>
                  <a:lnTo>
                    <a:pt x="350520" y="0"/>
                  </a:lnTo>
                  <a:lnTo>
                    <a:pt x="0" y="0"/>
                  </a:lnTo>
                  <a:lnTo>
                    <a:pt x="0" y="364236"/>
                  </a:lnTo>
                  <a:close/>
                </a:path>
              </a:pathLst>
            </a:custGeom>
            <a:ln w="6350">
              <a:solidFill>
                <a:srgbClr val="7E7E7E"/>
              </a:solidFill>
            </a:ln>
          </p:spPr>
          <p:txBody>
            <a:bodyPr wrap="square" lIns="0" tIns="0" rIns="0" bIns="0" rtlCol="0"/>
            <a:lstStyle/>
            <a:p>
              <a:endParaRPr/>
            </a:p>
          </p:txBody>
        </p:sp>
        <p:pic>
          <p:nvPicPr>
            <p:cNvPr id="83" name="object 83"/>
            <p:cNvPicPr/>
            <p:nvPr/>
          </p:nvPicPr>
          <p:blipFill>
            <a:blip r:embed="rId24" cstate="print"/>
            <a:stretch>
              <a:fillRect/>
            </a:stretch>
          </p:blipFill>
          <p:spPr>
            <a:xfrm>
              <a:off x="7612379" y="3680459"/>
              <a:ext cx="350520" cy="132587"/>
            </a:xfrm>
            <a:prstGeom prst="rect">
              <a:avLst/>
            </a:prstGeom>
          </p:spPr>
        </p:pic>
        <p:sp>
          <p:nvSpPr>
            <p:cNvPr id="84" name="object 84"/>
            <p:cNvSpPr/>
            <p:nvPr/>
          </p:nvSpPr>
          <p:spPr>
            <a:xfrm>
              <a:off x="7612379" y="3680459"/>
              <a:ext cx="350520" cy="132715"/>
            </a:xfrm>
            <a:custGeom>
              <a:avLst/>
              <a:gdLst/>
              <a:ahLst/>
              <a:cxnLst/>
              <a:rect l="l" t="t" r="r" b="b"/>
              <a:pathLst>
                <a:path w="350520" h="132714">
                  <a:moveTo>
                    <a:pt x="0" y="132587"/>
                  </a:moveTo>
                  <a:lnTo>
                    <a:pt x="350520" y="132587"/>
                  </a:lnTo>
                  <a:lnTo>
                    <a:pt x="350520" y="0"/>
                  </a:lnTo>
                  <a:lnTo>
                    <a:pt x="0" y="0"/>
                  </a:lnTo>
                  <a:lnTo>
                    <a:pt x="0" y="132587"/>
                  </a:lnTo>
                  <a:close/>
                </a:path>
              </a:pathLst>
            </a:custGeom>
            <a:ln w="6350">
              <a:solidFill>
                <a:srgbClr val="7E7E7E"/>
              </a:solidFill>
            </a:ln>
          </p:spPr>
          <p:txBody>
            <a:bodyPr wrap="square" lIns="0" tIns="0" rIns="0" bIns="0" rtlCol="0"/>
            <a:lstStyle/>
            <a:p>
              <a:endParaRPr/>
            </a:p>
          </p:txBody>
        </p:sp>
        <p:sp>
          <p:nvSpPr>
            <p:cNvPr id="85" name="object 85"/>
            <p:cNvSpPr/>
            <p:nvPr/>
          </p:nvSpPr>
          <p:spPr>
            <a:xfrm>
              <a:off x="7558785" y="4243069"/>
              <a:ext cx="494665" cy="101600"/>
            </a:xfrm>
            <a:custGeom>
              <a:avLst/>
              <a:gdLst/>
              <a:ahLst/>
              <a:cxnLst/>
              <a:rect l="l" t="t" r="r" b="b"/>
              <a:pathLst>
                <a:path w="494665" h="101600">
                  <a:moveTo>
                    <a:pt x="216549" y="31749"/>
                  </a:moveTo>
                  <a:lnTo>
                    <a:pt x="183261" y="31749"/>
                  </a:lnTo>
                  <a:lnTo>
                    <a:pt x="190881" y="32638"/>
                  </a:lnTo>
                  <a:lnTo>
                    <a:pt x="197993" y="34543"/>
                  </a:lnTo>
                  <a:lnTo>
                    <a:pt x="257683" y="75945"/>
                  </a:lnTo>
                  <a:lnTo>
                    <a:pt x="266319" y="82168"/>
                  </a:lnTo>
                  <a:lnTo>
                    <a:pt x="305943" y="100202"/>
                  </a:lnTo>
                  <a:lnTo>
                    <a:pt x="317373" y="101599"/>
                  </a:lnTo>
                  <a:lnTo>
                    <a:pt x="328930" y="101599"/>
                  </a:lnTo>
                  <a:lnTo>
                    <a:pt x="372745" y="93979"/>
                  </a:lnTo>
                  <a:lnTo>
                    <a:pt x="382265" y="91058"/>
                  </a:lnTo>
                  <a:lnTo>
                    <a:pt x="318516" y="91058"/>
                  </a:lnTo>
                  <a:lnTo>
                    <a:pt x="308483" y="89915"/>
                  </a:lnTo>
                  <a:lnTo>
                    <a:pt x="272542" y="73532"/>
                  </a:lnTo>
                  <a:lnTo>
                    <a:pt x="232537" y="42544"/>
                  </a:lnTo>
                  <a:lnTo>
                    <a:pt x="224663" y="36829"/>
                  </a:lnTo>
                  <a:lnTo>
                    <a:pt x="216789" y="31876"/>
                  </a:lnTo>
                  <a:lnTo>
                    <a:pt x="216549" y="31749"/>
                  </a:lnTo>
                  <a:close/>
                </a:path>
                <a:path w="494665" h="101600">
                  <a:moveTo>
                    <a:pt x="183134" y="21081"/>
                  </a:moveTo>
                  <a:lnTo>
                    <a:pt x="143637" y="25526"/>
                  </a:lnTo>
                  <a:lnTo>
                    <a:pt x="100838" y="39115"/>
                  </a:lnTo>
                  <a:lnTo>
                    <a:pt x="55753" y="58927"/>
                  </a:lnTo>
                  <a:lnTo>
                    <a:pt x="9525" y="81787"/>
                  </a:lnTo>
                  <a:lnTo>
                    <a:pt x="14224" y="91312"/>
                  </a:lnTo>
                  <a:lnTo>
                    <a:pt x="37465" y="79501"/>
                  </a:lnTo>
                  <a:lnTo>
                    <a:pt x="60452" y="68452"/>
                  </a:lnTo>
                  <a:lnTo>
                    <a:pt x="104902" y="48894"/>
                  </a:lnTo>
                  <a:lnTo>
                    <a:pt x="146304" y="35813"/>
                  </a:lnTo>
                  <a:lnTo>
                    <a:pt x="174625" y="31749"/>
                  </a:lnTo>
                  <a:lnTo>
                    <a:pt x="216549" y="31749"/>
                  </a:lnTo>
                  <a:lnTo>
                    <a:pt x="208661" y="27558"/>
                  </a:lnTo>
                  <a:lnTo>
                    <a:pt x="200533" y="24256"/>
                  </a:lnTo>
                  <a:lnTo>
                    <a:pt x="192024" y="22097"/>
                  </a:lnTo>
                  <a:lnTo>
                    <a:pt x="183134" y="21081"/>
                  </a:lnTo>
                  <a:close/>
                </a:path>
                <a:path w="494665" h="101600">
                  <a:moveTo>
                    <a:pt x="489712" y="29336"/>
                  </a:moveTo>
                  <a:lnTo>
                    <a:pt x="445516" y="52323"/>
                  </a:lnTo>
                  <a:lnTo>
                    <a:pt x="402082" y="72516"/>
                  </a:lnTo>
                  <a:lnTo>
                    <a:pt x="359537" y="86486"/>
                  </a:lnTo>
                  <a:lnTo>
                    <a:pt x="328803" y="91058"/>
                  </a:lnTo>
                  <a:lnTo>
                    <a:pt x="382265" y="91058"/>
                  </a:lnTo>
                  <a:lnTo>
                    <a:pt x="427990" y="72643"/>
                  </a:lnTo>
                  <a:lnTo>
                    <a:pt x="472440" y="50418"/>
                  </a:lnTo>
                  <a:lnTo>
                    <a:pt x="494665" y="38607"/>
                  </a:lnTo>
                  <a:lnTo>
                    <a:pt x="489712" y="29336"/>
                  </a:lnTo>
                  <a:close/>
                </a:path>
                <a:path w="494665" h="101600">
                  <a:moveTo>
                    <a:pt x="221551" y="10540"/>
                  </a:moveTo>
                  <a:lnTo>
                    <a:pt x="183134" y="10540"/>
                  </a:lnTo>
                  <a:lnTo>
                    <a:pt x="193294" y="11683"/>
                  </a:lnTo>
                  <a:lnTo>
                    <a:pt x="203073" y="14096"/>
                  </a:lnTo>
                  <a:lnTo>
                    <a:pt x="238760" y="33908"/>
                  </a:lnTo>
                  <a:lnTo>
                    <a:pt x="270764" y="59308"/>
                  </a:lnTo>
                  <a:lnTo>
                    <a:pt x="278765" y="65023"/>
                  </a:lnTo>
                  <a:lnTo>
                    <a:pt x="319786" y="80644"/>
                  </a:lnTo>
                  <a:lnTo>
                    <a:pt x="328675" y="80517"/>
                  </a:lnTo>
                  <a:lnTo>
                    <a:pt x="367411" y="73532"/>
                  </a:lnTo>
                  <a:lnTo>
                    <a:pt x="378253" y="70103"/>
                  </a:lnTo>
                  <a:lnTo>
                    <a:pt x="320929" y="70103"/>
                  </a:lnTo>
                  <a:lnTo>
                    <a:pt x="313690" y="69468"/>
                  </a:lnTo>
                  <a:lnTo>
                    <a:pt x="277368" y="51053"/>
                  </a:lnTo>
                  <a:lnTo>
                    <a:pt x="244856" y="25272"/>
                  </a:lnTo>
                  <a:lnTo>
                    <a:pt x="235966" y="19049"/>
                  </a:lnTo>
                  <a:lnTo>
                    <a:pt x="226568" y="13080"/>
                  </a:lnTo>
                  <a:lnTo>
                    <a:pt x="221551" y="10540"/>
                  </a:lnTo>
                  <a:close/>
                </a:path>
                <a:path w="494665" h="101600">
                  <a:moveTo>
                    <a:pt x="183007" y="0"/>
                  </a:moveTo>
                  <a:lnTo>
                    <a:pt x="138430" y="5079"/>
                  </a:lnTo>
                  <a:lnTo>
                    <a:pt x="92710" y="19557"/>
                  </a:lnTo>
                  <a:lnTo>
                    <a:pt x="46609" y="39877"/>
                  </a:lnTo>
                  <a:lnTo>
                    <a:pt x="0" y="62864"/>
                  </a:lnTo>
                  <a:lnTo>
                    <a:pt x="4699" y="72389"/>
                  </a:lnTo>
                  <a:lnTo>
                    <a:pt x="27940" y="60705"/>
                  </a:lnTo>
                  <a:lnTo>
                    <a:pt x="51181" y="49402"/>
                  </a:lnTo>
                  <a:lnTo>
                    <a:pt x="96774" y="29336"/>
                  </a:lnTo>
                  <a:lnTo>
                    <a:pt x="141097" y="15239"/>
                  </a:lnTo>
                  <a:lnTo>
                    <a:pt x="183134" y="10540"/>
                  </a:lnTo>
                  <a:lnTo>
                    <a:pt x="221551" y="10540"/>
                  </a:lnTo>
                  <a:lnTo>
                    <a:pt x="216535" y="8000"/>
                  </a:lnTo>
                  <a:lnTo>
                    <a:pt x="205613" y="3809"/>
                  </a:lnTo>
                  <a:lnTo>
                    <a:pt x="194437" y="1142"/>
                  </a:lnTo>
                  <a:lnTo>
                    <a:pt x="183007" y="0"/>
                  </a:lnTo>
                  <a:close/>
                </a:path>
                <a:path w="494665" h="101600">
                  <a:moveTo>
                    <a:pt x="479679" y="10540"/>
                  </a:moveTo>
                  <a:lnTo>
                    <a:pt x="436372" y="33273"/>
                  </a:lnTo>
                  <a:lnTo>
                    <a:pt x="394716" y="52704"/>
                  </a:lnTo>
                  <a:lnTo>
                    <a:pt x="355219" y="65785"/>
                  </a:lnTo>
                  <a:lnTo>
                    <a:pt x="320929" y="70103"/>
                  </a:lnTo>
                  <a:lnTo>
                    <a:pt x="378253" y="70103"/>
                  </a:lnTo>
                  <a:lnTo>
                    <a:pt x="419354" y="53339"/>
                  </a:lnTo>
                  <a:lnTo>
                    <a:pt x="462788" y="31622"/>
                  </a:lnTo>
                  <a:lnTo>
                    <a:pt x="484632" y="19938"/>
                  </a:lnTo>
                  <a:lnTo>
                    <a:pt x="479679" y="10540"/>
                  </a:lnTo>
                  <a:close/>
                </a:path>
              </a:pathLst>
            </a:custGeom>
            <a:solidFill>
              <a:srgbClr val="7E7E7E"/>
            </a:solidFill>
          </p:spPr>
          <p:txBody>
            <a:bodyPr wrap="square" lIns="0" tIns="0" rIns="0" bIns="0" rtlCol="0"/>
            <a:lstStyle/>
            <a:p>
              <a:endParaRPr/>
            </a:p>
          </p:txBody>
        </p:sp>
      </p:grpSp>
      <p:sp>
        <p:nvSpPr>
          <p:cNvPr id="86" name="object 86"/>
          <p:cNvSpPr txBox="1"/>
          <p:nvPr/>
        </p:nvSpPr>
        <p:spPr>
          <a:xfrm>
            <a:off x="8501253" y="3697936"/>
            <a:ext cx="598170" cy="374015"/>
          </a:xfrm>
          <a:prstGeom prst="rect">
            <a:avLst/>
          </a:prstGeom>
        </p:spPr>
        <p:txBody>
          <a:bodyPr vert="horz" wrap="square" lIns="0" tIns="12065" rIns="0" bIns="0" rtlCol="0">
            <a:spAutoFit/>
          </a:bodyPr>
          <a:lstStyle/>
          <a:p>
            <a:pPr marL="154305">
              <a:lnSpc>
                <a:spcPts val="825"/>
              </a:lnSpc>
              <a:spcBef>
                <a:spcPts val="95"/>
              </a:spcBef>
            </a:pPr>
            <a:r>
              <a:rPr sz="700" spc="-20" dirty="0">
                <a:solidFill>
                  <a:srgbClr val="A78213"/>
                </a:solidFill>
                <a:latin typeface="メイリオ"/>
                <a:cs typeface="メイリオ"/>
              </a:rPr>
              <a:t>(銀行資産</a:t>
            </a:r>
            <a:r>
              <a:rPr sz="700" spc="-50" dirty="0">
                <a:solidFill>
                  <a:srgbClr val="A78213"/>
                </a:solidFill>
                <a:latin typeface="メイリオ"/>
                <a:cs typeface="メイリオ"/>
              </a:rPr>
              <a:t>)</a:t>
            </a:r>
            <a:endParaRPr sz="700">
              <a:latin typeface="メイリオ"/>
              <a:cs typeface="メイリオ"/>
            </a:endParaRPr>
          </a:p>
          <a:p>
            <a:pPr marL="12700">
              <a:lnSpc>
                <a:spcPts val="1065"/>
              </a:lnSpc>
            </a:pPr>
            <a:r>
              <a:rPr sz="900" spc="-10" dirty="0">
                <a:latin typeface="メイリオ"/>
                <a:cs typeface="メイリオ"/>
              </a:rPr>
              <a:t>日銀当預等</a:t>
            </a:r>
            <a:endParaRPr sz="900">
              <a:latin typeface="メイリオ"/>
              <a:cs typeface="メイリオ"/>
            </a:endParaRPr>
          </a:p>
          <a:p>
            <a:pPr marL="154305">
              <a:spcBef>
                <a:spcPts val="20"/>
              </a:spcBef>
            </a:pPr>
            <a:r>
              <a:rPr sz="700" spc="-20" dirty="0">
                <a:latin typeface="メイリオ"/>
                <a:cs typeface="メイリオ"/>
              </a:rPr>
              <a:t>(</a:t>
            </a:r>
            <a:r>
              <a:rPr sz="700" spc="-10" dirty="0">
                <a:latin typeface="メイリオ"/>
                <a:cs typeface="メイリオ"/>
              </a:rPr>
              <a:t>銀行資産</a:t>
            </a:r>
            <a:r>
              <a:rPr sz="700" spc="-60" dirty="0">
                <a:latin typeface="メイリオ"/>
                <a:cs typeface="メイリオ"/>
              </a:rPr>
              <a:t>)</a:t>
            </a:r>
            <a:endParaRPr sz="700">
              <a:latin typeface="メイリオ"/>
              <a:cs typeface="メイリオ"/>
            </a:endParaRPr>
          </a:p>
        </p:txBody>
      </p:sp>
      <p:sp>
        <p:nvSpPr>
          <p:cNvPr id="87" name="object 87"/>
          <p:cNvSpPr txBox="1"/>
          <p:nvPr/>
        </p:nvSpPr>
        <p:spPr>
          <a:xfrm>
            <a:off x="8693277" y="4187445"/>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その他</a:t>
            </a:r>
            <a:endParaRPr sz="900">
              <a:latin typeface="メイリオ"/>
              <a:cs typeface="メイリオ"/>
            </a:endParaRPr>
          </a:p>
        </p:txBody>
      </p:sp>
      <p:grpSp>
        <p:nvGrpSpPr>
          <p:cNvPr id="88" name="object 88"/>
          <p:cNvGrpSpPr/>
          <p:nvPr/>
        </p:nvGrpSpPr>
        <p:grpSpPr>
          <a:xfrm>
            <a:off x="9234169" y="3680459"/>
            <a:ext cx="373380" cy="287020"/>
            <a:chOff x="7710169" y="3680459"/>
            <a:chExt cx="373380" cy="287020"/>
          </a:xfrm>
        </p:grpSpPr>
        <p:pic>
          <p:nvPicPr>
            <p:cNvPr id="89" name="object 89"/>
            <p:cNvPicPr/>
            <p:nvPr/>
          </p:nvPicPr>
          <p:blipFill>
            <a:blip r:embed="rId25" cstate="print"/>
            <a:stretch>
              <a:fillRect/>
            </a:stretch>
          </p:blipFill>
          <p:spPr>
            <a:xfrm>
              <a:off x="7930895" y="3680459"/>
              <a:ext cx="152400" cy="114300"/>
            </a:xfrm>
            <a:prstGeom prst="rect">
              <a:avLst/>
            </a:prstGeom>
          </p:spPr>
        </p:pic>
        <p:pic>
          <p:nvPicPr>
            <p:cNvPr id="90" name="object 90"/>
            <p:cNvPicPr/>
            <p:nvPr/>
          </p:nvPicPr>
          <p:blipFill>
            <a:blip r:embed="rId26" cstate="print"/>
            <a:stretch>
              <a:fillRect/>
            </a:stretch>
          </p:blipFill>
          <p:spPr>
            <a:xfrm>
              <a:off x="7710169" y="3714749"/>
              <a:ext cx="130809" cy="252475"/>
            </a:xfrm>
            <a:prstGeom prst="rect">
              <a:avLst/>
            </a:prstGeom>
          </p:spPr>
        </p:pic>
      </p:grpSp>
      <p:grpSp>
        <p:nvGrpSpPr>
          <p:cNvPr id="91" name="object 91"/>
          <p:cNvGrpSpPr/>
          <p:nvPr/>
        </p:nvGrpSpPr>
        <p:grpSpPr>
          <a:xfrm>
            <a:off x="9764141" y="2410841"/>
            <a:ext cx="356870" cy="715010"/>
            <a:chOff x="8240141" y="2410841"/>
            <a:chExt cx="356870" cy="715010"/>
          </a:xfrm>
        </p:grpSpPr>
        <p:pic>
          <p:nvPicPr>
            <p:cNvPr id="92" name="object 92"/>
            <p:cNvPicPr/>
            <p:nvPr/>
          </p:nvPicPr>
          <p:blipFill>
            <a:blip r:embed="rId27" cstate="print"/>
            <a:stretch>
              <a:fillRect/>
            </a:stretch>
          </p:blipFill>
          <p:spPr>
            <a:xfrm>
              <a:off x="8243316" y="2414016"/>
              <a:ext cx="350520" cy="487679"/>
            </a:xfrm>
            <a:prstGeom prst="rect">
              <a:avLst/>
            </a:prstGeom>
          </p:spPr>
        </p:pic>
        <p:sp>
          <p:nvSpPr>
            <p:cNvPr id="93" name="object 93"/>
            <p:cNvSpPr/>
            <p:nvPr/>
          </p:nvSpPr>
          <p:spPr>
            <a:xfrm>
              <a:off x="8243316" y="2414016"/>
              <a:ext cx="350520" cy="487680"/>
            </a:xfrm>
            <a:custGeom>
              <a:avLst/>
              <a:gdLst/>
              <a:ahLst/>
              <a:cxnLst/>
              <a:rect l="l" t="t" r="r" b="b"/>
              <a:pathLst>
                <a:path w="350520" h="487680">
                  <a:moveTo>
                    <a:pt x="0" y="487679"/>
                  </a:moveTo>
                  <a:lnTo>
                    <a:pt x="350520" y="487679"/>
                  </a:lnTo>
                  <a:lnTo>
                    <a:pt x="350520" y="0"/>
                  </a:lnTo>
                  <a:lnTo>
                    <a:pt x="0" y="0"/>
                  </a:lnTo>
                  <a:lnTo>
                    <a:pt x="0" y="487679"/>
                  </a:lnTo>
                  <a:close/>
                </a:path>
              </a:pathLst>
            </a:custGeom>
            <a:ln w="6350">
              <a:solidFill>
                <a:srgbClr val="7E7E7E"/>
              </a:solidFill>
            </a:ln>
          </p:spPr>
          <p:txBody>
            <a:bodyPr wrap="square" lIns="0" tIns="0" rIns="0" bIns="0" rtlCol="0"/>
            <a:lstStyle/>
            <a:p>
              <a:endParaRPr/>
            </a:p>
          </p:txBody>
        </p:sp>
        <p:pic>
          <p:nvPicPr>
            <p:cNvPr id="94" name="object 94"/>
            <p:cNvPicPr/>
            <p:nvPr/>
          </p:nvPicPr>
          <p:blipFill>
            <a:blip r:embed="rId28" cstate="print"/>
            <a:stretch>
              <a:fillRect/>
            </a:stretch>
          </p:blipFill>
          <p:spPr>
            <a:xfrm>
              <a:off x="8243316" y="2901696"/>
              <a:ext cx="350520" cy="220979"/>
            </a:xfrm>
            <a:prstGeom prst="rect">
              <a:avLst/>
            </a:prstGeom>
          </p:spPr>
        </p:pic>
        <p:sp>
          <p:nvSpPr>
            <p:cNvPr id="95" name="object 95"/>
            <p:cNvSpPr/>
            <p:nvPr/>
          </p:nvSpPr>
          <p:spPr>
            <a:xfrm>
              <a:off x="8243316" y="2901696"/>
              <a:ext cx="350520" cy="220979"/>
            </a:xfrm>
            <a:custGeom>
              <a:avLst/>
              <a:gdLst/>
              <a:ahLst/>
              <a:cxnLst/>
              <a:rect l="l" t="t" r="r" b="b"/>
              <a:pathLst>
                <a:path w="350520" h="220980">
                  <a:moveTo>
                    <a:pt x="0" y="220979"/>
                  </a:moveTo>
                  <a:lnTo>
                    <a:pt x="350520" y="220979"/>
                  </a:lnTo>
                  <a:lnTo>
                    <a:pt x="350520" y="0"/>
                  </a:lnTo>
                  <a:lnTo>
                    <a:pt x="0" y="0"/>
                  </a:lnTo>
                  <a:lnTo>
                    <a:pt x="0" y="220979"/>
                  </a:lnTo>
                  <a:close/>
                </a:path>
              </a:pathLst>
            </a:custGeom>
            <a:ln w="6350">
              <a:solidFill>
                <a:srgbClr val="7E7E7E"/>
              </a:solidFill>
            </a:ln>
          </p:spPr>
          <p:txBody>
            <a:bodyPr wrap="square" lIns="0" tIns="0" rIns="0" bIns="0" rtlCol="0"/>
            <a:lstStyle/>
            <a:p>
              <a:endParaRPr/>
            </a:p>
          </p:txBody>
        </p:sp>
      </p:grpSp>
      <p:sp>
        <p:nvSpPr>
          <p:cNvPr id="96" name="object 96"/>
          <p:cNvSpPr/>
          <p:nvPr/>
        </p:nvSpPr>
        <p:spPr>
          <a:xfrm>
            <a:off x="9696958" y="2723642"/>
            <a:ext cx="494665" cy="101600"/>
          </a:xfrm>
          <a:custGeom>
            <a:avLst/>
            <a:gdLst/>
            <a:ahLst/>
            <a:cxnLst/>
            <a:rect l="l" t="t" r="r" b="b"/>
            <a:pathLst>
              <a:path w="494665" h="101600">
                <a:moveTo>
                  <a:pt x="216549" y="31750"/>
                </a:moveTo>
                <a:lnTo>
                  <a:pt x="183261" y="31750"/>
                </a:lnTo>
                <a:lnTo>
                  <a:pt x="190881" y="32638"/>
                </a:lnTo>
                <a:lnTo>
                  <a:pt x="197993" y="34544"/>
                </a:lnTo>
                <a:lnTo>
                  <a:pt x="257683" y="75946"/>
                </a:lnTo>
                <a:lnTo>
                  <a:pt x="266319" y="82169"/>
                </a:lnTo>
                <a:lnTo>
                  <a:pt x="305943" y="100203"/>
                </a:lnTo>
                <a:lnTo>
                  <a:pt x="317373" y="101600"/>
                </a:lnTo>
                <a:lnTo>
                  <a:pt x="328930" y="101600"/>
                </a:lnTo>
                <a:lnTo>
                  <a:pt x="372745" y="93980"/>
                </a:lnTo>
                <a:lnTo>
                  <a:pt x="382265" y="91059"/>
                </a:lnTo>
                <a:lnTo>
                  <a:pt x="318516" y="91059"/>
                </a:lnTo>
                <a:lnTo>
                  <a:pt x="308483" y="89916"/>
                </a:lnTo>
                <a:lnTo>
                  <a:pt x="272542" y="73533"/>
                </a:lnTo>
                <a:lnTo>
                  <a:pt x="232537" y="42545"/>
                </a:lnTo>
                <a:lnTo>
                  <a:pt x="224663" y="36830"/>
                </a:lnTo>
                <a:lnTo>
                  <a:pt x="216789" y="31877"/>
                </a:lnTo>
                <a:lnTo>
                  <a:pt x="216549" y="31750"/>
                </a:lnTo>
                <a:close/>
              </a:path>
              <a:path w="494665" h="101600">
                <a:moveTo>
                  <a:pt x="183134" y="21082"/>
                </a:moveTo>
                <a:lnTo>
                  <a:pt x="143637" y="25527"/>
                </a:lnTo>
                <a:lnTo>
                  <a:pt x="100838" y="39116"/>
                </a:lnTo>
                <a:lnTo>
                  <a:pt x="55752" y="58928"/>
                </a:lnTo>
                <a:lnTo>
                  <a:pt x="9525" y="81787"/>
                </a:lnTo>
                <a:lnTo>
                  <a:pt x="14224" y="91312"/>
                </a:lnTo>
                <a:lnTo>
                  <a:pt x="37465" y="79502"/>
                </a:lnTo>
                <a:lnTo>
                  <a:pt x="60451" y="68453"/>
                </a:lnTo>
                <a:lnTo>
                  <a:pt x="104901" y="48895"/>
                </a:lnTo>
                <a:lnTo>
                  <a:pt x="146303" y="35813"/>
                </a:lnTo>
                <a:lnTo>
                  <a:pt x="174625" y="31750"/>
                </a:lnTo>
                <a:lnTo>
                  <a:pt x="216549" y="31750"/>
                </a:lnTo>
                <a:lnTo>
                  <a:pt x="208661" y="27559"/>
                </a:lnTo>
                <a:lnTo>
                  <a:pt x="200533" y="24257"/>
                </a:lnTo>
                <a:lnTo>
                  <a:pt x="192024" y="22098"/>
                </a:lnTo>
                <a:lnTo>
                  <a:pt x="183134" y="21082"/>
                </a:lnTo>
                <a:close/>
              </a:path>
              <a:path w="494665" h="101600">
                <a:moveTo>
                  <a:pt x="489712" y="29337"/>
                </a:moveTo>
                <a:lnTo>
                  <a:pt x="445516" y="52324"/>
                </a:lnTo>
                <a:lnTo>
                  <a:pt x="402082" y="72517"/>
                </a:lnTo>
                <a:lnTo>
                  <a:pt x="359537" y="86487"/>
                </a:lnTo>
                <a:lnTo>
                  <a:pt x="328802" y="91059"/>
                </a:lnTo>
                <a:lnTo>
                  <a:pt x="382265" y="91059"/>
                </a:lnTo>
                <a:lnTo>
                  <a:pt x="427990" y="72644"/>
                </a:lnTo>
                <a:lnTo>
                  <a:pt x="472440" y="50419"/>
                </a:lnTo>
                <a:lnTo>
                  <a:pt x="494665" y="38608"/>
                </a:lnTo>
                <a:lnTo>
                  <a:pt x="489712" y="29337"/>
                </a:lnTo>
                <a:close/>
              </a:path>
              <a:path w="494665" h="101600">
                <a:moveTo>
                  <a:pt x="221551" y="10541"/>
                </a:moveTo>
                <a:lnTo>
                  <a:pt x="183134" y="10541"/>
                </a:lnTo>
                <a:lnTo>
                  <a:pt x="193294" y="11684"/>
                </a:lnTo>
                <a:lnTo>
                  <a:pt x="203073" y="14097"/>
                </a:lnTo>
                <a:lnTo>
                  <a:pt x="238760" y="33909"/>
                </a:lnTo>
                <a:lnTo>
                  <a:pt x="270764" y="59309"/>
                </a:lnTo>
                <a:lnTo>
                  <a:pt x="278765" y="65024"/>
                </a:lnTo>
                <a:lnTo>
                  <a:pt x="319786" y="80645"/>
                </a:lnTo>
                <a:lnTo>
                  <a:pt x="328675" y="80518"/>
                </a:lnTo>
                <a:lnTo>
                  <a:pt x="367411" y="73533"/>
                </a:lnTo>
                <a:lnTo>
                  <a:pt x="378253" y="70104"/>
                </a:lnTo>
                <a:lnTo>
                  <a:pt x="320928" y="70104"/>
                </a:lnTo>
                <a:lnTo>
                  <a:pt x="313690" y="69469"/>
                </a:lnTo>
                <a:lnTo>
                  <a:pt x="277368" y="51054"/>
                </a:lnTo>
                <a:lnTo>
                  <a:pt x="244856" y="25273"/>
                </a:lnTo>
                <a:lnTo>
                  <a:pt x="235966" y="19050"/>
                </a:lnTo>
                <a:lnTo>
                  <a:pt x="226568" y="13081"/>
                </a:lnTo>
                <a:lnTo>
                  <a:pt x="221551" y="10541"/>
                </a:lnTo>
                <a:close/>
              </a:path>
              <a:path w="494665" h="101600">
                <a:moveTo>
                  <a:pt x="183007" y="0"/>
                </a:moveTo>
                <a:lnTo>
                  <a:pt x="138430" y="5080"/>
                </a:lnTo>
                <a:lnTo>
                  <a:pt x="92710" y="19558"/>
                </a:lnTo>
                <a:lnTo>
                  <a:pt x="46609" y="39878"/>
                </a:lnTo>
                <a:lnTo>
                  <a:pt x="0" y="62865"/>
                </a:lnTo>
                <a:lnTo>
                  <a:pt x="4699" y="72390"/>
                </a:lnTo>
                <a:lnTo>
                  <a:pt x="27940" y="60706"/>
                </a:lnTo>
                <a:lnTo>
                  <a:pt x="51181" y="49403"/>
                </a:lnTo>
                <a:lnTo>
                  <a:pt x="96774" y="29337"/>
                </a:lnTo>
                <a:lnTo>
                  <a:pt x="141097" y="15240"/>
                </a:lnTo>
                <a:lnTo>
                  <a:pt x="183134" y="10541"/>
                </a:lnTo>
                <a:lnTo>
                  <a:pt x="221551" y="10541"/>
                </a:lnTo>
                <a:lnTo>
                  <a:pt x="216535" y="8000"/>
                </a:lnTo>
                <a:lnTo>
                  <a:pt x="205613" y="3810"/>
                </a:lnTo>
                <a:lnTo>
                  <a:pt x="194437" y="1143"/>
                </a:lnTo>
                <a:lnTo>
                  <a:pt x="183007" y="0"/>
                </a:lnTo>
                <a:close/>
              </a:path>
              <a:path w="494665" h="101600">
                <a:moveTo>
                  <a:pt x="479678" y="10541"/>
                </a:moveTo>
                <a:lnTo>
                  <a:pt x="436372" y="33274"/>
                </a:lnTo>
                <a:lnTo>
                  <a:pt x="394716" y="52705"/>
                </a:lnTo>
                <a:lnTo>
                  <a:pt x="355219" y="65786"/>
                </a:lnTo>
                <a:lnTo>
                  <a:pt x="320928" y="70104"/>
                </a:lnTo>
                <a:lnTo>
                  <a:pt x="378253" y="70104"/>
                </a:lnTo>
                <a:lnTo>
                  <a:pt x="419353" y="53340"/>
                </a:lnTo>
                <a:lnTo>
                  <a:pt x="462788" y="31623"/>
                </a:lnTo>
                <a:lnTo>
                  <a:pt x="484632" y="19938"/>
                </a:lnTo>
                <a:lnTo>
                  <a:pt x="479678" y="10541"/>
                </a:lnTo>
                <a:close/>
              </a:path>
            </a:pathLst>
          </a:custGeom>
          <a:solidFill>
            <a:srgbClr val="7E7E7E"/>
          </a:solidFill>
        </p:spPr>
        <p:txBody>
          <a:bodyPr wrap="square" lIns="0" tIns="0" rIns="0" bIns="0" rtlCol="0"/>
          <a:lstStyle/>
          <a:p>
            <a:endParaRPr/>
          </a:p>
        </p:txBody>
      </p:sp>
      <p:sp>
        <p:nvSpPr>
          <p:cNvPr id="97" name="object 97"/>
          <p:cNvSpPr txBox="1"/>
          <p:nvPr/>
        </p:nvSpPr>
        <p:spPr>
          <a:xfrm>
            <a:off x="10188702" y="2956306"/>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純資産</a:t>
            </a:r>
            <a:endParaRPr sz="900">
              <a:latin typeface="メイリオ"/>
              <a:cs typeface="メイリオ"/>
            </a:endParaRPr>
          </a:p>
        </p:txBody>
      </p:sp>
      <p:sp>
        <p:nvSpPr>
          <p:cNvPr id="98" name="object 98"/>
          <p:cNvSpPr txBox="1"/>
          <p:nvPr/>
        </p:nvSpPr>
        <p:spPr>
          <a:xfrm>
            <a:off x="10188702" y="2595830"/>
            <a:ext cx="254000" cy="151323"/>
          </a:xfrm>
          <a:prstGeom prst="rect">
            <a:avLst/>
          </a:prstGeom>
        </p:spPr>
        <p:txBody>
          <a:bodyPr vert="horz" wrap="square" lIns="0" tIns="12700" rIns="0" bIns="0" rtlCol="0">
            <a:spAutoFit/>
          </a:bodyPr>
          <a:lstStyle/>
          <a:p>
            <a:pPr marL="12700">
              <a:spcBef>
                <a:spcPts val="100"/>
              </a:spcBef>
            </a:pPr>
            <a:r>
              <a:rPr sz="900" spc="-30" dirty="0">
                <a:latin typeface="メイリオ"/>
                <a:cs typeface="メイリオ"/>
              </a:rPr>
              <a:t>預金</a:t>
            </a:r>
            <a:endParaRPr sz="900">
              <a:latin typeface="メイリオ"/>
              <a:cs typeface="メイリオ"/>
            </a:endParaRPr>
          </a:p>
        </p:txBody>
      </p:sp>
      <p:grpSp>
        <p:nvGrpSpPr>
          <p:cNvPr id="99" name="object 99"/>
          <p:cNvGrpSpPr/>
          <p:nvPr/>
        </p:nvGrpSpPr>
        <p:grpSpPr>
          <a:xfrm>
            <a:off x="9133205" y="2410841"/>
            <a:ext cx="356870" cy="715010"/>
            <a:chOff x="7609205" y="2410841"/>
            <a:chExt cx="356870" cy="715010"/>
          </a:xfrm>
        </p:grpSpPr>
        <p:pic>
          <p:nvPicPr>
            <p:cNvPr id="100" name="object 100"/>
            <p:cNvPicPr/>
            <p:nvPr/>
          </p:nvPicPr>
          <p:blipFill>
            <a:blip r:embed="rId29" cstate="print"/>
            <a:stretch>
              <a:fillRect/>
            </a:stretch>
          </p:blipFill>
          <p:spPr>
            <a:xfrm>
              <a:off x="7612380" y="2414016"/>
              <a:ext cx="350520" cy="344424"/>
            </a:xfrm>
            <a:prstGeom prst="rect">
              <a:avLst/>
            </a:prstGeom>
          </p:spPr>
        </p:pic>
        <p:sp>
          <p:nvSpPr>
            <p:cNvPr id="101" name="object 101"/>
            <p:cNvSpPr/>
            <p:nvPr/>
          </p:nvSpPr>
          <p:spPr>
            <a:xfrm>
              <a:off x="7612380" y="2414016"/>
              <a:ext cx="350520" cy="344805"/>
            </a:xfrm>
            <a:custGeom>
              <a:avLst/>
              <a:gdLst/>
              <a:ahLst/>
              <a:cxnLst/>
              <a:rect l="l" t="t" r="r" b="b"/>
              <a:pathLst>
                <a:path w="350520" h="344805">
                  <a:moveTo>
                    <a:pt x="0" y="344424"/>
                  </a:moveTo>
                  <a:lnTo>
                    <a:pt x="350520" y="344424"/>
                  </a:lnTo>
                  <a:lnTo>
                    <a:pt x="350520" y="0"/>
                  </a:lnTo>
                  <a:lnTo>
                    <a:pt x="0" y="0"/>
                  </a:lnTo>
                  <a:lnTo>
                    <a:pt x="0" y="344424"/>
                  </a:lnTo>
                  <a:close/>
                </a:path>
              </a:pathLst>
            </a:custGeom>
            <a:ln w="6349">
              <a:solidFill>
                <a:srgbClr val="7E7E7E"/>
              </a:solidFill>
            </a:ln>
          </p:spPr>
          <p:txBody>
            <a:bodyPr wrap="square" lIns="0" tIns="0" rIns="0" bIns="0" rtlCol="0"/>
            <a:lstStyle/>
            <a:p>
              <a:endParaRPr/>
            </a:p>
          </p:txBody>
        </p:sp>
        <p:pic>
          <p:nvPicPr>
            <p:cNvPr id="102" name="object 102"/>
            <p:cNvPicPr/>
            <p:nvPr/>
          </p:nvPicPr>
          <p:blipFill>
            <a:blip r:embed="rId30" cstate="print"/>
            <a:stretch>
              <a:fillRect/>
            </a:stretch>
          </p:blipFill>
          <p:spPr>
            <a:xfrm>
              <a:off x="7612380" y="2758440"/>
              <a:ext cx="350520" cy="364236"/>
            </a:xfrm>
            <a:prstGeom prst="rect">
              <a:avLst/>
            </a:prstGeom>
          </p:spPr>
        </p:pic>
        <p:sp>
          <p:nvSpPr>
            <p:cNvPr id="103" name="object 103"/>
            <p:cNvSpPr/>
            <p:nvPr/>
          </p:nvSpPr>
          <p:spPr>
            <a:xfrm>
              <a:off x="7612380" y="2758440"/>
              <a:ext cx="350520" cy="364490"/>
            </a:xfrm>
            <a:custGeom>
              <a:avLst/>
              <a:gdLst/>
              <a:ahLst/>
              <a:cxnLst/>
              <a:rect l="l" t="t" r="r" b="b"/>
              <a:pathLst>
                <a:path w="350520" h="364489">
                  <a:moveTo>
                    <a:pt x="0" y="364236"/>
                  </a:moveTo>
                  <a:lnTo>
                    <a:pt x="350520" y="364236"/>
                  </a:lnTo>
                  <a:lnTo>
                    <a:pt x="350520" y="0"/>
                  </a:lnTo>
                  <a:lnTo>
                    <a:pt x="0" y="0"/>
                  </a:lnTo>
                  <a:lnTo>
                    <a:pt x="0" y="364236"/>
                  </a:lnTo>
                  <a:close/>
                </a:path>
              </a:pathLst>
            </a:custGeom>
            <a:ln w="6350">
              <a:solidFill>
                <a:srgbClr val="7E7E7E"/>
              </a:solidFill>
            </a:ln>
          </p:spPr>
          <p:txBody>
            <a:bodyPr wrap="square" lIns="0" tIns="0" rIns="0" bIns="0" rtlCol="0"/>
            <a:lstStyle/>
            <a:p>
              <a:endParaRPr/>
            </a:p>
          </p:txBody>
        </p:sp>
      </p:grpSp>
      <p:sp>
        <p:nvSpPr>
          <p:cNvPr id="104" name="object 104"/>
          <p:cNvSpPr/>
          <p:nvPr/>
        </p:nvSpPr>
        <p:spPr>
          <a:xfrm>
            <a:off x="9082658" y="2976627"/>
            <a:ext cx="495300" cy="103505"/>
          </a:xfrm>
          <a:custGeom>
            <a:avLst/>
            <a:gdLst/>
            <a:ahLst/>
            <a:cxnLst/>
            <a:rect l="l" t="t" r="r" b="b"/>
            <a:pathLst>
              <a:path w="495300" h="103505">
                <a:moveTo>
                  <a:pt x="216198" y="31750"/>
                </a:moveTo>
                <a:lnTo>
                  <a:pt x="183388" y="31750"/>
                </a:lnTo>
                <a:lnTo>
                  <a:pt x="189865" y="32512"/>
                </a:lnTo>
                <a:lnTo>
                  <a:pt x="197866" y="34671"/>
                </a:lnTo>
                <a:lnTo>
                  <a:pt x="241808" y="63881"/>
                </a:lnTo>
                <a:lnTo>
                  <a:pt x="257683" y="76835"/>
                </a:lnTo>
                <a:lnTo>
                  <a:pt x="266446" y="83185"/>
                </a:lnTo>
                <a:lnTo>
                  <a:pt x="305816" y="101726"/>
                </a:lnTo>
                <a:lnTo>
                  <a:pt x="317500" y="103124"/>
                </a:lnTo>
                <a:lnTo>
                  <a:pt x="329057" y="103124"/>
                </a:lnTo>
                <a:lnTo>
                  <a:pt x="372999" y="95250"/>
                </a:lnTo>
                <a:lnTo>
                  <a:pt x="381592" y="92583"/>
                </a:lnTo>
                <a:lnTo>
                  <a:pt x="318643" y="92583"/>
                </a:lnTo>
                <a:lnTo>
                  <a:pt x="309372" y="91566"/>
                </a:lnTo>
                <a:lnTo>
                  <a:pt x="308864" y="91566"/>
                </a:lnTo>
                <a:lnTo>
                  <a:pt x="308610" y="91439"/>
                </a:lnTo>
                <a:lnTo>
                  <a:pt x="298958" y="88773"/>
                </a:lnTo>
                <a:lnTo>
                  <a:pt x="264287" y="68579"/>
                </a:lnTo>
                <a:lnTo>
                  <a:pt x="232664" y="42925"/>
                </a:lnTo>
                <a:lnTo>
                  <a:pt x="224790" y="37211"/>
                </a:lnTo>
                <a:lnTo>
                  <a:pt x="216916" y="32131"/>
                </a:lnTo>
                <a:lnTo>
                  <a:pt x="216198" y="31750"/>
                </a:lnTo>
                <a:close/>
              </a:path>
              <a:path w="495300" h="103505">
                <a:moveTo>
                  <a:pt x="183261" y="21082"/>
                </a:moveTo>
                <a:lnTo>
                  <a:pt x="143891" y="25653"/>
                </a:lnTo>
                <a:lnTo>
                  <a:pt x="101092" y="39497"/>
                </a:lnTo>
                <a:lnTo>
                  <a:pt x="56007" y="59562"/>
                </a:lnTo>
                <a:lnTo>
                  <a:pt x="9651" y="83185"/>
                </a:lnTo>
                <a:lnTo>
                  <a:pt x="14477" y="92583"/>
                </a:lnTo>
                <a:lnTo>
                  <a:pt x="37719" y="80645"/>
                </a:lnTo>
                <a:lnTo>
                  <a:pt x="60706" y="69087"/>
                </a:lnTo>
                <a:lnTo>
                  <a:pt x="105156" y="49275"/>
                </a:lnTo>
                <a:lnTo>
                  <a:pt x="146558" y="35813"/>
                </a:lnTo>
                <a:lnTo>
                  <a:pt x="174751" y="31750"/>
                </a:lnTo>
                <a:lnTo>
                  <a:pt x="216198" y="31750"/>
                </a:lnTo>
                <a:lnTo>
                  <a:pt x="208788" y="27812"/>
                </a:lnTo>
                <a:lnTo>
                  <a:pt x="200533" y="24384"/>
                </a:lnTo>
                <a:lnTo>
                  <a:pt x="191770" y="22098"/>
                </a:lnTo>
                <a:lnTo>
                  <a:pt x="183261" y="21082"/>
                </a:lnTo>
                <a:close/>
              </a:path>
              <a:path w="495300" h="103505">
                <a:moveTo>
                  <a:pt x="489839" y="29463"/>
                </a:moveTo>
                <a:lnTo>
                  <a:pt x="445770" y="53086"/>
                </a:lnTo>
                <a:lnTo>
                  <a:pt x="402209" y="73533"/>
                </a:lnTo>
                <a:lnTo>
                  <a:pt x="359791" y="87884"/>
                </a:lnTo>
                <a:lnTo>
                  <a:pt x="328930" y="92583"/>
                </a:lnTo>
                <a:lnTo>
                  <a:pt x="381592" y="92583"/>
                </a:lnTo>
                <a:lnTo>
                  <a:pt x="428117" y="73533"/>
                </a:lnTo>
                <a:lnTo>
                  <a:pt x="494792" y="38735"/>
                </a:lnTo>
                <a:lnTo>
                  <a:pt x="489839" y="29463"/>
                </a:lnTo>
                <a:close/>
              </a:path>
              <a:path w="495300" h="103505">
                <a:moveTo>
                  <a:pt x="221193" y="10540"/>
                </a:moveTo>
                <a:lnTo>
                  <a:pt x="183261" y="10540"/>
                </a:lnTo>
                <a:lnTo>
                  <a:pt x="193421" y="11684"/>
                </a:lnTo>
                <a:lnTo>
                  <a:pt x="193929" y="11684"/>
                </a:lnTo>
                <a:lnTo>
                  <a:pt x="230505" y="28321"/>
                </a:lnTo>
                <a:lnTo>
                  <a:pt x="271018" y="60451"/>
                </a:lnTo>
                <a:lnTo>
                  <a:pt x="278892" y="66166"/>
                </a:lnTo>
                <a:lnTo>
                  <a:pt x="319913" y="82169"/>
                </a:lnTo>
                <a:lnTo>
                  <a:pt x="328802" y="82041"/>
                </a:lnTo>
                <a:lnTo>
                  <a:pt x="367538" y="74802"/>
                </a:lnTo>
                <a:lnTo>
                  <a:pt x="377698" y="71627"/>
                </a:lnTo>
                <a:lnTo>
                  <a:pt x="321056" y="71627"/>
                </a:lnTo>
                <a:lnTo>
                  <a:pt x="312927" y="70738"/>
                </a:lnTo>
                <a:lnTo>
                  <a:pt x="277622" y="52197"/>
                </a:lnTo>
                <a:lnTo>
                  <a:pt x="261747" y="39243"/>
                </a:lnTo>
                <a:lnTo>
                  <a:pt x="245110" y="25908"/>
                </a:lnTo>
                <a:lnTo>
                  <a:pt x="236220" y="19431"/>
                </a:lnTo>
                <a:lnTo>
                  <a:pt x="226822" y="13462"/>
                </a:lnTo>
                <a:lnTo>
                  <a:pt x="221193" y="10540"/>
                </a:lnTo>
                <a:close/>
              </a:path>
              <a:path w="495300" h="103505">
                <a:moveTo>
                  <a:pt x="183134" y="0"/>
                </a:moveTo>
                <a:lnTo>
                  <a:pt x="138430" y="5207"/>
                </a:lnTo>
                <a:lnTo>
                  <a:pt x="92710" y="19938"/>
                </a:lnTo>
                <a:lnTo>
                  <a:pt x="46482" y="40766"/>
                </a:lnTo>
                <a:lnTo>
                  <a:pt x="0" y="64262"/>
                </a:lnTo>
                <a:lnTo>
                  <a:pt x="4825" y="73660"/>
                </a:lnTo>
                <a:lnTo>
                  <a:pt x="51308" y="50164"/>
                </a:lnTo>
                <a:lnTo>
                  <a:pt x="74168" y="39370"/>
                </a:lnTo>
                <a:lnTo>
                  <a:pt x="119252" y="21589"/>
                </a:lnTo>
                <a:lnTo>
                  <a:pt x="162560" y="11557"/>
                </a:lnTo>
                <a:lnTo>
                  <a:pt x="183261" y="10540"/>
                </a:lnTo>
                <a:lnTo>
                  <a:pt x="221193" y="10540"/>
                </a:lnTo>
                <a:lnTo>
                  <a:pt x="216789" y="8254"/>
                </a:lnTo>
                <a:lnTo>
                  <a:pt x="205867" y="3937"/>
                </a:lnTo>
                <a:lnTo>
                  <a:pt x="196723" y="1524"/>
                </a:lnTo>
                <a:lnTo>
                  <a:pt x="196088" y="1397"/>
                </a:lnTo>
                <a:lnTo>
                  <a:pt x="195325" y="1143"/>
                </a:lnTo>
                <a:lnTo>
                  <a:pt x="194564" y="1143"/>
                </a:lnTo>
                <a:lnTo>
                  <a:pt x="183134" y="0"/>
                </a:lnTo>
                <a:close/>
              </a:path>
              <a:path w="495300" h="103505">
                <a:moveTo>
                  <a:pt x="479806" y="10795"/>
                </a:moveTo>
                <a:lnTo>
                  <a:pt x="436372" y="34036"/>
                </a:lnTo>
                <a:lnTo>
                  <a:pt x="394589" y="53848"/>
                </a:lnTo>
                <a:lnTo>
                  <a:pt x="355219" y="67183"/>
                </a:lnTo>
                <a:lnTo>
                  <a:pt x="321056" y="71627"/>
                </a:lnTo>
                <a:lnTo>
                  <a:pt x="377698" y="71627"/>
                </a:lnTo>
                <a:lnTo>
                  <a:pt x="398399" y="63626"/>
                </a:lnTo>
                <a:lnTo>
                  <a:pt x="419481" y="54228"/>
                </a:lnTo>
                <a:lnTo>
                  <a:pt x="441071" y="43561"/>
                </a:lnTo>
                <a:lnTo>
                  <a:pt x="484759" y="20193"/>
                </a:lnTo>
                <a:lnTo>
                  <a:pt x="479806" y="10795"/>
                </a:lnTo>
                <a:close/>
              </a:path>
            </a:pathLst>
          </a:custGeom>
          <a:solidFill>
            <a:srgbClr val="7E7E7E"/>
          </a:solidFill>
        </p:spPr>
        <p:txBody>
          <a:bodyPr wrap="square" lIns="0" tIns="0" rIns="0" bIns="0" rtlCol="0"/>
          <a:lstStyle/>
          <a:p>
            <a:endParaRPr/>
          </a:p>
        </p:txBody>
      </p:sp>
      <p:sp>
        <p:nvSpPr>
          <p:cNvPr id="105" name="object 105"/>
          <p:cNvSpPr txBox="1"/>
          <p:nvPr/>
        </p:nvSpPr>
        <p:spPr>
          <a:xfrm>
            <a:off x="8501253" y="2436115"/>
            <a:ext cx="598170" cy="259045"/>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日銀当預等</a:t>
            </a:r>
            <a:endParaRPr sz="900">
              <a:latin typeface="メイリオ"/>
              <a:cs typeface="メイリオ"/>
            </a:endParaRPr>
          </a:p>
          <a:p>
            <a:pPr marL="154305">
              <a:spcBef>
                <a:spcPts val="20"/>
              </a:spcBef>
            </a:pPr>
            <a:r>
              <a:rPr sz="700" spc="-20" dirty="0">
                <a:latin typeface="メイリオ"/>
                <a:cs typeface="メイリオ"/>
              </a:rPr>
              <a:t>(</a:t>
            </a:r>
            <a:r>
              <a:rPr sz="700" spc="-10" dirty="0">
                <a:latin typeface="メイリオ"/>
                <a:cs typeface="メイリオ"/>
              </a:rPr>
              <a:t>銀行資産</a:t>
            </a:r>
            <a:r>
              <a:rPr sz="700" spc="-60" dirty="0">
                <a:latin typeface="メイリオ"/>
                <a:cs typeface="メイリオ"/>
              </a:rPr>
              <a:t>)</a:t>
            </a:r>
            <a:endParaRPr sz="700">
              <a:latin typeface="メイリオ"/>
              <a:cs typeface="メイリオ"/>
            </a:endParaRPr>
          </a:p>
        </p:txBody>
      </p:sp>
      <p:sp>
        <p:nvSpPr>
          <p:cNvPr id="106" name="object 106"/>
          <p:cNvSpPr txBox="1"/>
          <p:nvPr/>
        </p:nvSpPr>
        <p:spPr>
          <a:xfrm>
            <a:off x="8693277" y="2921001"/>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その他</a:t>
            </a:r>
            <a:endParaRPr sz="900">
              <a:latin typeface="メイリオ"/>
              <a:cs typeface="メイリオ"/>
            </a:endParaRPr>
          </a:p>
        </p:txBody>
      </p:sp>
      <p:sp>
        <p:nvSpPr>
          <p:cNvPr id="107" name="object 107"/>
          <p:cNvSpPr txBox="1"/>
          <p:nvPr/>
        </p:nvSpPr>
        <p:spPr>
          <a:xfrm>
            <a:off x="9179432" y="2184654"/>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資産</a:t>
            </a:r>
            <a:endParaRPr sz="900">
              <a:latin typeface="メイリオ"/>
              <a:cs typeface="メイリオ"/>
            </a:endParaRPr>
          </a:p>
        </p:txBody>
      </p:sp>
      <p:sp>
        <p:nvSpPr>
          <p:cNvPr id="108" name="object 108"/>
          <p:cNvSpPr txBox="1"/>
          <p:nvPr/>
        </p:nvSpPr>
        <p:spPr>
          <a:xfrm>
            <a:off x="9817354" y="2184654"/>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負債</a:t>
            </a:r>
            <a:endParaRPr sz="900">
              <a:latin typeface="メイリオ"/>
              <a:cs typeface="メイリオ"/>
            </a:endParaRPr>
          </a:p>
        </p:txBody>
      </p:sp>
      <p:sp>
        <p:nvSpPr>
          <p:cNvPr id="109" name="object 109"/>
          <p:cNvSpPr txBox="1"/>
          <p:nvPr/>
        </p:nvSpPr>
        <p:spPr>
          <a:xfrm>
            <a:off x="10188702" y="5499913"/>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純資産</a:t>
            </a:r>
            <a:endParaRPr sz="900">
              <a:latin typeface="メイリオ"/>
              <a:cs typeface="メイリオ"/>
            </a:endParaRPr>
          </a:p>
        </p:txBody>
      </p:sp>
      <p:sp>
        <p:nvSpPr>
          <p:cNvPr id="110" name="object 110"/>
          <p:cNvSpPr txBox="1"/>
          <p:nvPr/>
        </p:nvSpPr>
        <p:spPr>
          <a:xfrm>
            <a:off x="10188702" y="5139945"/>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預金</a:t>
            </a:r>
            <a:endParaRPr sz="900">
              <a:latin typeface="メイリオ"/>
              <a:cs typeface="メイリオ"/>
            </a:endParaRPr>
          </a:p>
        </p:txBody>
      </p:sp>
      <p:grpSp>
        <p:nvGrpSpPr>
          <p:cNvPr id="111" name="object 111"/>
          <p:cNvGrpSpPr/>
          <p:nvPr/>
        </p:nvGrpSpPr>
        <p:grpSpPr>
          <a:xfrm>
            <a:off x="9082786" y="4963540"/>
            <a:ext cx="494665" cy="715010"/>
            <a:chOff x="7558785" y="4963540"/>
            <a:chExt cx="494665" cy="715010"/>
          </a:xfrm>
        </p:grpSpPr>
        <p:sp>
          <p:nvSpPr>
            <p:cNvPr id="112" name="object 112"/>
            <p:cNvSpPr/>
            <p:nvPr/>
          </p:nvSpPr>
          <p:spPr>
            <a:xfrm>
              <a:off x="7612379" y="4966715"/>
              <a:ext cx="350520" cy="132715"/>
            </a:xfrm>
            <a:custGeom>
              <a:avLst/>
              <a:gdLst/>
              <a:ahLst/>
              <a:cxnLst/>
              <a:rect l="l" t="t" r="r" b="b"/>
              <a:pathLst>
                <a:path w="350520" h="132714">
                  <a:moveTo>
                    <a:pt x="350520" y="0"/>
                  </a:moveTo>
                  <a:lnTo>
                    <a:pt x="0" y="0"/>
                  </a:lnTo>
                  <a:lnTo>
                    <a:pt x="0" y="132587"/>
                  </a:lnTo>
                  <a:lnTo>
                    <a:pt x="350520" y="132587"/>
                  </a:lnTo>
                  <a:lnTo>
                    <a:pt x="350520" y="0"/>
                  </a:lnTo>
                  <a:close/>
                </a:path>
              </a:pathLst>
            </a:custGeom>
            <a:solidFill>
              <a:srgbClr val="F1F1F1"/>
            </a:solidFill>
          </p:spPr>
          <p:txBody>
            <a:bodyPr wrap="square" lIns="0" tIns="0" rIns="0" bIns="0" rtlCol="0"/>
            <a:lstStyle/>
            <a:p>
              <a:endParaRPr/>
            </a:p>
          </p:txBody>
        </p:sp>
        <p:sp>
          <p:nvSpPr>
            <p:cNvPr id="113" name="object 113"/>
            <p:cNvSpPr/>
            <p:nvPr/>
          </p:nvSpPr>
          <p:spPr>
            <a:xfrm>
              <a:off x="7612379" y="4966715"/>
              <a:ext cx="350520" cy="132715"/>
            </a:xfrm>
            <a:custGeom>
              <a:avLst/>
              <a:gdLst/>
              <a:ahLst/>
              <a:cxnLst/>
              <a:rect l="l" t="t" r="r" b="b"/>
              <a:pathLst>
                <a:path w="350520" h="132714">
                  <a:moveTo>
                    <a:pt x="0" y="132587"/>
                  </a:moveTo>
                  <a:lnTo>
                    <a:pt x="350520" y="132587"/>
                  </a:lnTo>
                  <a:lnTo>
                    <a:pt x="350520" y="0"/>
                  </a:lnTo>
                  <a:lnTo>
                    <a:pt x="0" y="0"/>
                  </a:lnTo>
                  <a:lnTo>
                    <a:pt x="0" y="132587"/>
                  </a:lnTo>
                  <a:close/>
                </a:path>
              </a:pathLst>
            </a:custGeom>
            <a:ln w="6350">
              <a:solidFill>
                <a:srgbClr val="A6A6A6"/>
              </a:solidFill>
              <a:prstDash val="sysDash"/>
            </a:ln>
          </p:spPr>
          <p:txBody>
            <a:bodyPr wrap="square" lIns="0" tIns="0" rIns="0" bIns="0" rtlCol="0"/>
            <a:lstStyle/>
            <a:p>
              <a:endParaRPr/>
            </a:p>
          </p:txBody>
        </p:sp>
        <p:pic>
          <p:nvPicPr>
            <p:cNvPr id="114" name="object 114"/>
            <p:cNvPicPr/>
            <p:nvPr/>
          </p:nvPicPr>
          <p:blipFill>
            <a:blip r:embed="rId31" cstate="print"/>
            <a:stretch>
              <a:fillRect/>
            </a:stretch>
          </p:blipFill>
          <p:spPr>
            <a:xfrm>
              <a:off x="7612379" y="5099303"/>
              <a:ext cx="350520" cy="211835"/>
            </a:xfrm>
            <a:prstGeom prst="rect">
              <a:avLst/>
            </a:prstGeom>
          </p:spPr>
        </p:pic>
        <p:sp>
          <p:nvSpPr>
            <p:cNvPr id="115" name="object 115"/>
            <p:cNvSpPr/>
            <p:nvPr/>
          </p:nvSpPr>
          <p:spPr>
            <a:xfrm>
              <a:off x="7612379" y="5099303"/>
              <a:ext cx="350520" cy="212090"/>
            </a:xfrm>
            <a:custGeom>
              <a:avLst/>
              <a:gdLst/>
              <a:ahLst/>
              <a:cxnLst/>
              <a:rect l="l" t="t" r="r" b="b"/>
              <a:pathLst>
                <a:path w="350520" h="212089">
                  <a:moveTo>
                    <a:pt x="0" y="211836"/>
                  </a:moveTo>
                  <a:lnTo>
                    <a:pt x="350520" y="211836"/>
                  </a:lnTo>
                  <a:lnTo>
                    <a:pt x="350520" y="0"/>
                  </a:lnTo>
                  <a:lnTo>
                    <a:pt x="0" y="0"/>
                  </a:lnTo>
                  <a:lnTo>
                    <a:pt x="0" y="211836"/>
                  </a:lnTo>
                  <a:close/>
                </a:path>
              </a:pathLst>
            </a:custGeom>
            <a:ln w="6350">
              <a:solidFill>
                <a:srgbClr val="7E7E7E"/>
              </a:solidFill>
            </a:ln>
          </p:spPr>
          <p:txBody>
            <a:bodyPr wrap="square" lIns="0" tIns="0" rIns="0" bIns="0" rtlCol="0"/>
            <a:lstStyle/>
            <a:p>
              <a:endParaRPr/>
            </a:p>
          </p:txBody>
        </p:sp>
        <p:pic>
          <p:nvPicPr>
            <p:cNvPr id="116" name="object 116"/>
            <p:cNvPicPr/>
            <p:nvPr/>
          </p:nvPicPr>
          <p:blipFill>
            <a:blip r:embed="rId32" cstate="print"/>
            <a:stretch>
              <a:fillRect/>
            </a:stretch>
          </p:blipFill>
          <p:spPr>
            <a:xfrm>
              <a:off x="7612379" y="5311139"/>
              <a:ext cx="350520" cy="364236"/>
            </a:xfrm>
            <a:prstGeom prst="rect">
              <a:avLst/>
            </a:prstGeom>
          </p:spPr>
        </p:pic>
        <p:sp>
          <p:nvSpPr>
            <p:cNvPr id="117" name="object 117"/>
            <p:cNvSpPr/>
            <p:nvPr/>
          </p:nvSpPr>
          <p:spPr>
            <a:xfrm>
              <a:off x="7612379" y="5311139"/>
              <a:ext cx="350520" cy="364490"/>
            </a:xfrm>
            <a:custGeom>
              <a:avLst/>
              <a:gdLst/>
              <a:ahLst/>
              <a:cxnLst/>
              <a:rect l="l" t="t" r="r" b="b"/>
              <a:pathLst>
                <a:path w="350520" h="364489">
                  <a:moveTo>
                    <a:pt x="0" y="364236"/>
                  </a:moveTo>
                  <a:lnTo>
                    <a:pt x="350520" y="364236"/>
                  </a:lnTo>
                  <a:lnTo>
                    <a:pt x="350520" y="0"/>
                  </a:lnTo>
                  <a:lnTo>
                    <a:pt x="0" y="0"/>
                  </a:lnTo>
                  <a:lnTo>
                    <a:pt x="0" y="364236"/>
                  </a:lnTo>
                  <a:close/>
                </a:path>
              </a:pathLst>
            </a:custGeom>
            <a:ln w="6350">
              <a:solidFill>
                <a:srgbClr val="7E7E7E"/>
              </a:solidFill>
            </a:ln>
          </p:spPr>
          <p:txBody>
            <a:bodyPr wrap="square" lIns="0" tIns="0" rIns="0" bIns="0" rtlCol="0"/>
            <a:lstStyle/>
            <a:p>
              <a:endParaRPr/>
            </a:p>
          </p:txBody>
        </p:sp>
        <p:sp>
          <p:nvSpPr>
            <p:cNvPr id="118" name="object 118"/>
            <p:cNvSpPr/>
            <p:nvPr/>
          </p:nvSpPr>
          <p:spPr>
            <a:xfrm>
              <a:off x="7558785" y="5529325"/>
              <a:ext cx="494665" cy="102235"/>
            </a:xfrm>
            <a:custGeom>
              <a:avLst/>
              <a:gdLst/>
              <a:ahLst/>
              <a:cxnLst/>
              <a:rect l="l" t="t" r="r" b="b"/>
              <a:pathLst>
                <a:path w="494665" h="102235">
                  <a:moveTo>
                    <a:pt x="216549" y="31750"/>
                  </a:moveTo>
                  <a:lnTo>
                    <a:pt x="183261" y="31750"/>
                  </a:lnTo>
                  <a:lnTo>
                    <a:pt x="190881" y="32639"/>
                  </a:lnTo>
                  <a:lnTo>
                    <a:pt x="197993" y="34543"/>
                  </a:lnTo>
                  <a:lnTo>
                    <a:pt x="243890" y="64985"/>
                  </a:lnTo>
                  <a:lnTo>
                    <a:pt x="257683" y="75920"/>
                  </a:lnTo>
                  <a:lnTo>
                    <a:pt x="266319" y="82168"/>
                  </a:lnTo>
                  <a:lnTo>
                    <a:pt x="305943" y="100190"/>
                  </a:lnTo>
                  <a:lnTo>
                    <a:pt x="317373" y="101625"/>
                  </a:lnTo>
                  <a:lnTo>
                    <a:pt x="328930" y="101625"/>
                  </a:lnTo>
                  <a:lnTo>
                    <a:pt x="372745" y="93980"/>
                  </a:lnTo>
                  <a:lnTo>
                    <a:pt x="382030" y="91109"/>
                  </a:lnTo>
                  <a:lnTo>
                    <a:pt x="318516" y="91109"/>
                  </a:lnTo>
                  <a:lnTo>
                    <a:pt x="308483" y="89928"/>
                  </a:lnTo>
                  <a:lnTo>
                    <a:pt x="272436" y="73494"/>
                  </a:lnTo>
                  <a:lnTo>
                    <a:pt x="232537" y="42545"/>
                  </a:lnTo>
                  <a:lnTo>
                    <a:pt x="224663" y="36830"/>
                  </a:lnTo>
                  <a:lnTo>
                    <a:pt x="216789" y="31877"/>
                  </a:lnTo>
                  <a:lnTo>
                    <a:pt x="216549" y="31750"/>
                  </a:lnTo>
                  <a:close/>
                </a:path>
                <a:path w="494665" h="102235">
                  <a:moveTo>
                    <a:pt x="183134" y="21082"/>
                  </a:moveTo>
                  <a:lnTo>
                    <a:pt x="143637" y="25527"/>
                  </a:lnTo>
                  <a:lnTo>
                    <a:pt x="100838" y="39115"/>
                  </a:lnTo>
                  <a:lnTo>
                    <a:pt x="55753" y="58889"/>
                  </a:lnTo>
                  <a:lnTo>
                    <a:pt x="9525" y="81813"/>
                  </a:lnTo>
                  <a:lnTo>
                    <a:pt x="14224" y="91262"/>
                  </a:lnTo>
                  <a:lnTo>
                    <a:pt x="37465" y="79552"/>
                  </a:lnTo>
                  <a:lnTo>
                    <a:pt x="60452" y="68414"/>
                  </a:lnTo>
                  <a:lnTo>
                    <a:pt x="104902" y="48895"/>
                  </a:lnTo>
                  <a:lnTo>
                    <a:pt x="146304" y="35814"/>
                  </a:lnTo>
                  <a:lnTo>
                    <a:pt x="174625" y="31750"/>
                  </a:lnTo>
                  <a:lnTo>
                    <a:pt x="216549" y="31750"/>
                  </a:lnTo>
                  <a:lnTo>
                    <a:pt x="208661" y="27559"/>
                  </a:lnTo>
                  <a:lnTo>
                    <a:pt x="200533" y="24257"/>
                  </a:lnTo>
                  <a:lnTo>
                    <a:pt x="192024" y="22098"/>
                  </a:lnTo>
                  <a:lnTo>
                    <a:pt x="183134" y="21082"/>
                  </a:lnTo>
                  <a:close/>
                </a:path>
                <a:path w="494665" h="102235">
                  <a:moveTo>
                    <a:pt x="489712" y="29337"/>
                  </a:moveTo>
                  <a:lnTo>
                    <a:pt x="445516" y="52324"/>
                  </a:lnTo>
                  <a:lnTo>
                    <a:pt x="402082" y="72529"/>
                  </a:lnTo>
                  <a:lnTo>
                    <a:pt x="359537" y="86461"/>
                  </a:lnTo>
                  <a:lnTo>
                    <a:pt x="318516" y="91109"/>
                  </a:lnTo>
                  <a:lnTo>
                    <a:pt x="382030" y="91109"/>
                  </a:lnTo>
                  <a:lnTo>
                    <a:pt x="427990" y="72656"/>
                  </a:lnTo>
                  <a:lnTo>
                    <a:pt x="472440" y="50418"/>
                  </a:lnTo>
                  <a:lnTo>
                    <a:pt x="494665" y="38608"/>
                  </a:lnTo>
                  <a:lnTo>
                    <a:pt x="489712" y="29337"/>
                  </a:lnTo>
                  <a:close/>
                </a:path>
                <a:path w="494665" h="102235">
                  <a:moveTo>
                    <a:pt x="221551" y="10540"/>
                  </a:moveTo>
                  <a:lnTo>
                    <a:pt x="183134" y="10540"/>
                  </a:lnTo>
                  <a:lnTo>
                    <a:pt x="193294" y="11684"/>
                  </a:lnTo>
                  <a:lnTo>
                    <a:pt x="203073" y="14096"/>
                  </a:lnTo>
                  <a:lnTo>
                    <a:pt x="238760" y="33909"/>
                  </a:lnTo>
                  <a:lnTo>
                    <a:pt x="270764" y="59321"/>
                  </a:lnTo>
                  <a:lnTo>
                    <a:pt x="278784" y="64985"/>
                  </a:lnTo>
                  <a:lnTo>
                    <a:pt x="319786" y="80594"/>
                  </a:lnTo>
                  <a:lnTo>
                    <a:pt x="328675" y="80467"/>
                  </a:lnTo>
                  <a:lnTo>
                    <a:pt x="367411" y="73494"/>
                  </a:lnTo>
                  <a:lnTo>
                    <a:pt x="378221" y="70078"/>
                  </a:lnTo>
                  <a:lnTo>
                    <a:pt x="320929" y="70078"/>
                  </a:lnTo>
                  <a:lnTo>
                    <a:pt x="313690" y="69418"/>
                  </a:lnTo>
                  <a:lnTo>
                    <a:pt x="277368" y="51054"/>
                  </a:lnTo>
                  <a:lnTo>
                    <a:pt x="244856" y="25273"/>
                  </a:lnTo>
                  <a:lnTo>
                    <a:pt x="235966" y="19050"/>
                  </a:lnTo>
                  <a:lnTo>
                    <a:pt x="226568" y="13081"/>
                  </a:lnTo>
                  <a:lnTo>
                    <a:pt x="221551" y="10540"/>
                  </a:lnTo>
                  <a:close/>
                </a:path>
                <a:path w="494665" h="102235">
                  <a:moveTo>
                    <a:pt x="183007" y="0"/>
                  </a:moveTo>
                  <a:lnTo>
                    <a:pt x="138430" y="5080"/>
                  </a:lnTo>
                  <a:lnTo>
                    <a:pt x="92710" y="19558"/>
                  </a:lnTo>
                  <a:lnTo>
                    <a:pt x="46609" y="39878"/>
                  </a:lnTo>
                  <a:lnTo>
                    <a:pt x="0" y="62915"/>
                  </a:lnTo>
                  <a:lnTo>
                    <a:pt x="4699" y="72364"/>
                  </a:lnTo>
                  <a:lnTo>
                    <a:pt x="27940" y="60642"/>
                  </a:lnTo>
                  <a:lnTo>
                    <a:pt x="51181" y="49403"/>
                  </a:lnTo>
                  <a:lnTo>
                    <a:pt x="96774" y="29337"/>
                  </a:lnTo>
                  <a:lnTo>
                    <a:pt x="141097" y="15240"/>
                  </a:lnTo>
                  <a:lnTo>
                    <a:pt x="183134" y="10540"/>
                  </a:lnTo>
                  <a:lnTo>
                    <a:pt x="221551" y="10540"/>
                  </a:lnTo>
                  <a:lnTo>
                    <a:pt x="216535" y="8001"/>
                  </a:lnTo>
                  <a:lnTo>
                    <a:pt x="205613" y="3810"/>
                  </a:lnTo>
                  <a:lnTo>
                    <a:pt x="194437" y="1143"/>
                  </a:lnTo>
                  <a:lnTo>
                    <a:pt x="183007" y="0"/>
                  </a:lnTo>
                  <a:close/>
                </a:path>
                <a:path w="494665" h="102235">
                  <a:moveTo>
                    <a:pt x="479679" y="10540"/>
                  </a:moveTo>
                  <a:lnTo>
                    <a:pt x="436372" y="33274"/>
                  </a:lnTo>
                  <a:lnTo>
                    <a:pt x="394716" y="52705"/>
                  </a:lnTo>
                  <a:lnTo>
                    <a:pt x="355219" y="65735"/>
                  </a:lnTo>
                  <a:lnTo>
                    <a:pt x="320929" y="70078"/>
                  </a:lnTo>
                  <a:lnTo>
                    <a:pt x="378221" y="70078"/>
                  </a:lnTo>
                  <a:lnTo>
                    <a:pt x="419354" y="53340"/>
                  </a:lnTo>
                  <a:lnTo>
                    <a:pt x="462788" y="31623"/>
                  </a:lnTo>
                  <a:lnTo>
                    <a:pt x="484632" y="19939"/>
                  </a:lnTo>
                  <a:lnTo>
                    <a:pt x="479679" y="10540"/>
                  </a:lnTo>
                  <a:close/>
                </a:path>
              </a:pathLst>
            </a:custGeom>
            <a:solidFill>
              <a:srgbClr val="7E7E7E"/>
            </a:solidFill>
          </p:spPr>
          <p:txBody>
            <a:bodyPr wrap="square" lIns="0" tIns="0" rIns="0" bIns="0" rtlCol="0"/>
            <a:lstStyle/>
            <a:p>
              <a:endParaRPr/>
            </a:p>
          </p:txBody>
        </p:sp>
      </p:grpSp>
      <p:grpSp>
        <p:nvGrpSpPr>
          <p:cNvPr id="119" name="object 119"/>
          <p:cNvGrpSpPr/>
          <p:nvPr/>
        </p:nvGrpSpPr>
        <p:grpSpPr>
          <a:xfrm>
            <a:off x="9764141" y="4955286"/>
            <a:ext cx="397510" cy="721995"/>
            <a:chOff x="8240141" y="4955285"/>
            <a:chExt cx="397510" cy="721995"/>
          </a:xfrm>
        </p:grpSpPr>
        <p:sp>
          <p:nvSpPr>
            <p:cNvPr id="120" name="object 120"/>
            <p:cNvSpPr/>
            <p:nvPr/>
          </p:nvSpPr>
          <p:spPr>
            <a:xfrm>
              <a:off x="8243316" y="4966715"/>
              <a:ext cx="350520" cy="132715"/>
            </a:xfrm>
            <a:custGeom>
              <a:avLst/>
              <a:gdLst/>
              <a:ahLst/>
              <a:cxnLst/>
              <a:rect l="l" t="t" r="r" b="b"/>
              <a:pathLst>
                <a:path w="350520" h="132714">
                  <a:moveTo>
                    <a:pt x="350520" y="0"/>
                  </a:moveTo>
                  <a:lnTo>
                    <a:pt x="0" y="0"/>
                  </a:lnTo>
                  <a:lnTo>
                    <a:pt x="0" y="132587"/>
                  </a:lnTo>
                  <a:lnTo>
                    <a:pt x="350520" y="132587"/>
                  </a:lnTo>
                  <a:lnTo>
                    <a:pt x="350520" y="0"/>
                  </a:lnTo>
                  <a:close/>
                </a:path>
              </a:pathLst>
            </a:custGeom>
            <a:solidFill>
              <a:srgbClr val="F1F1F1"/>
            </a:solidFill>
          </p:spPr>
          <p:txBody>
            <a:bodyPr wrap="square" lIns="0" tIns="0" rIns="0" bIns="0" rtlCol="0"/>
            <a:lstStyle/>
            <a:p>
              <a:endParaRPr/>
            </a:p>
          </p:txBody>
        </p:sp>
        <p:sp>
          <p:nvSpPr>
            <p:cNvPr id="121" name="object 121"/>
            <p:cNvSpPr/>
            <p:nvPr/>
          </p:nvSpPr>
          <p:spPr>
            <a:xfrm>
              <a:off x="8243316" y="4966715"/>
              <a:ext cx="350520" cy="132715"/>
            </a:xfrm>
            <a:custGeom>
              <a:avLst/>
              <a:gdLst/>
              <a:ahLst/>
              <a:cxnLst/>
              <a:rect l="l" t="t" r="r" b="b"/>
              <a:pathLst>
                <a:path w="350520" h="132714">
                  <a:moveTo>
                    <a:pt x="0" y="132587"/>
                  </a:moveTo>
                  <a:lnTo>
                    <a:pt x="350520" y="132587"/>
                  </a:lnTo>
                  <a:lnTo>
                    <a:pt x="350520" y="0"/>
                  </a:lnTo>
                  <a:lnTo>
                    <a:pt x="0" y="0"/>
                  </a:lnTo>
                  <a:lnTo>
                    <a:pt x="0" y="132587"/>
                  </a:lnTo>
                  <a:close/>
                </a:path>
              </a:pathLst>
            </a:custGeom>
            <a:ln w="6350">
              <a:solidFill>
                <a:srgbClr val="A6A6A6"/>
              </a:solidFill>
              <a:prstDash val="sysDash"/>
            </a:ln>
          </p:spPr>
          <p:txBody>
            <a:bodyPr wrap="square" lIns="0" tIns="0" rIns="0" bIns="0" rtlCol="0"/>
            <a:lstStyle/>
            <a:p>
              <a:endParaRPr/>
            </a:p>
          </p:txBody>
        </p:sp>
        <p:pic>
          <p:nvPicPr>
            <p:cNvPr id="122" name="object 122"/>
            <p:cNvPicPr/>
            <p:nvPr/>
          </p:nvPicPr>
          <p:blipFill>
            <a:blip r:embed="rId33" cstate="print"/>
            <a:stretch>
              <a:fillRect/>
            </a:stretch>
          </p:blipFill>
          <p:spPr>
            <a:xfrm>
              <a:off x="8551926" y="4955285"/>
              <a:ext cx="85344" cy="154812"/>
            </a:xfrm>
            <a:prstGeom prst="rect">
              <a:avLst/>
            </a:prstGeom>
          </p:spPr>
        </p:pic>
        <p:pic>
          <p:nvPicPr>
            <p:cNvPr id="123" name="object 123"/>
            <p:cNvPicPr/>
            <p:nvPr/>
          </p:nvPicPr>
          <p:blipFill>
            <a:blip r:embed="rId34" cstate="print"/>
            <a:stretch>
              <a:fillRect/>
            </a:stretch>
          </p:blipFill>
          <p:spPr>
            <a:xfrm>
              <a:off x="8243316" y="5099303"/>
              <a:ext cx="350520" cy="353567"/>
            </a:xfrm>
            <a:prstGeom prst="rect">
              <a:avLst/>
            </a:prstGeom>
          </p:spPr>
        </p:pic>
        <p:sp>
          <p:nvSpPr>
            <p:cNvPr id="124" name="object 124"/>
            <p:cNvSpPr/>
            <p:nvPr/>
          </p:nvSpPr>
          <p:spPr>
            <a:xfrm>
              <a:off x="8243316" y="5099303"/>
              <a:ext cx="350520" cy="353695"/>
            </a:xfrm>
            <a:custGeom>
              <a:avLst/>
              <a:gdLst/>
              <a:ahLst/>
              <a:cxnLst/>
              <a:rect l="l" t="t" r="r" b="b"/>
              <a:pathLst>
                <a:path w="350520" h="353695">
                  <a:moveTo>
                    <a:pt x="0" y="353568"/>
                  </a:moveTo>
                  <a:lnTo>
                    <a:pt x="350520" y="353568"/>
                  </a:lnTo>
                  <a:lnTo>
                    <a:pt x="350520" y="0"/>
                  </a:lnTo>
                  <a:lnTo>
                    <a:pt x="0" y="0"/>
                  </a:lnTo>
                  <a:lnTo>
                    <a:pt x="0" y="353568"/>
                  </a:lnTo>
                  <a:close/>
                </a:path>
              </a:pathLst>
            </a:custGeom>
            <a:ln w="6350">
              <a:solidFill>
                <a:srgbClr val="7E7E7E"/>
              </a:solidFill>
            </a:ln>
          </p:spPr>
          <p:txBody>
            <a:bodyPr wrap="square" lIns="0" tIns="0" rIns="0" bIns="0" rtlCol="0"/>
            <a:lstStyle/>
            <a:p>
              <a:endParaRPr/>
            </a:p>
          </p:txBody>
        </p:sp>
        <p:pic>
          <p:nvPicPr>
            <p:cNvPr id="125" name="object 125"/>
            <p:cNvPicPr/>
            <p:nvPr/>
          </p:nvPicPr>
          <p:blipFill>
            <a:blip r:embed="rId35" cstate="print"/>
            <a:stretch>
              <a:fillRect/>
            </a:stretch>
          </p:blipFill>
          <p:spPr>
            <a:xfrm>
              <a:off x="8243316" y="5452871"/>
              <a:ext cx="350520" cy="220979"/>
            </a:xfrm>
            <a:prstGeom prst="rect">
              <a:avLst/>
            </a:prstGeom>
          </p:spPr>
        </p:pic>
        <p:sp>
          <p:nvSpPr>
            <p:cNvPr id="126" name="object 126"/>
            <p:cNvSpPr/>
            <p:nvPr/>
          </p:nvSpPr>
          <p:spPr>
            <a:xfrm>
              <a:off x="8243316" y="5452871"/>
              <a:ext cx="350520" cy="220979"/>
            </a:xfrm>
            <a:custGeom>
              <a:avLst/>
              <a:gdLst/>
              <a:ahLst/>
              <a:cxnLst/>
              <a:rect l="l" t="t" r="r" b="b"/>
              <a:pathLst>
                <a:path w="350520" h="220979">
                  <a:moveTo>
                    <a:pt x="0" y="220979"/>
                  </a:moveTo>
                  <a:lnTo>
                    <a:pt x="350520" y="220979"/>
                  </a:lnTo>
                  <a:lnTo>
                    <a:pt x="350520" y="0"/>
                  </a:lnTo>
                  <a:lnTo>
                    <a:pt x="0" y="0"/>
                  </a:lnTo>
                  <a:lnTo>
                    <a:pt x="0" y="220979"/>
                  </a:lnTo>
                  <a:close/>
                </a:path>
              </a:pathLst>
            </a:custGeom>
            <a:ln w="6350">
              <a:solidFill>
                <a:srgbClr val="7E7E7E"/>
              </a:solidFill>
            </a:ln>
          </p:spPr>
          <p:txBody>
            <a:bodyPr wrap="square" lIns="0" tIns="0" rIns="0" bIns="0" rtlCol="0"/>
            <a:lstStyle/>
            <a:p>
              <a:endParaRPr/>
            </a:p>
          </p:txBody>
        </p:sp>
      </p:grpSp>
      <p:sp>
        <p:nvSpPr>
          <p:cNvPr id="127" name="object 127"/>
          <p:cNvSpPr txBox="1"/>
          <p:nvPr/>
        </p:nvSpPr>
        <p:spPr>
          <a:xfrm>
            <a:off x="8158734" y="4861383"/>
            <a:ext cx="941069" cy="532765"/>
          </a:xfrm>
          <a:prstGeom prst="rect">
            <a:avLst/>
          </a:prstGeom>
        </p:spPr>
        <p:txBody>
          <a:bodyPr vert="horz" wrap="square" lIns="0" tIns="12700" rIns="0" bIns="0" rtlCol="0">
            <a:spAutoFit/>
          </a:bodyPr>
          <a:lstStyle/>
          <a:p>
            <a:pPr marR="5715" algn="r">
              <a:spcBef>
                <a:spcPts val="100"/>
              </a:spcBef>
            </a:pPr>
            <a:r>
              <a:rPr sz="900" spc="-20" dirty="0">
                <a:solidFill>
                  <a:srgbClr val="A78213"/>
                </a:solidFill>
                <a:latin typeface="メイリオ"/>
                <a:cs typeface="メイリオ"/>
              </a:rPr>
              <a:t>デジタル通貨勘定</a:t>
            </a:r>
            <a:endParaRPr sz="900">
              <a:latin typeface="メイリオ"/>
              <a:cs typeface="メイリオ"/>
            </a:endParaRPr>
          </a:p>
          <a:p>
            <a:pPr marL="497205">
              <a:spcBef>
                <a:spcPts val="25"/>
              </a:spcBef>
            </a:pPr>
            <a:r>
              <a:rPr sz="700" spc="-20" dirty="0">
                <a:solidFill>
                  <a:srgbClr val="A78213"/>
                </a:solidFill>
                <a:latin typeface="メイリオ"/>
                <a:cs typeface="メイリオ"/>
              </a:rPr>
              <a:t>(</a:t>
            </a:r>
            <a:r>
              <a:rPr sz="700" spc="-10" dirty="0">
                <a:solidFill>
                  <a:srgbClr val="A78213"/>
                </a:solidFill>
                <a:latin typeface="メイリオ"/>
                <a:cs typeface="メイリオ"/>
              </a:rPr>
              <a:t>銀行資産</a:t>
            </a:r>
            <a:r>
              <a:rPr sz="700" spc="-60" dirty="0">
                <a:solidFill>
                  <a:srgbClr val="A78213"/>
                </a:solidFill>
                <a:latin typeface="メイリオ"/>
                <a:cs typeface="メイリオ"/>
              </a:rPr>
              <a:t>)</a:t>
            </a:r>
            <a:endParaRPr sz="700">
              <a:latin typeface="メイリオ"/>
              <a:cs typeface="メイリオ"/>
            </a:endParaRPr>
          </a:p>
          <a:p>
            <a:pPr marR="5715" algn="r">
              <a:spcBef>
                <a:spcPts val="105"/>
              </a:spcBef>
            </a:pPr>
            <a:r>
              <a:rPr sz="900" spc="-10" dirty="0">
                <a:latin typeface="メイリオ"/>
                <a:cs typeface="メイリオ"/>
              </a:rPr>
              <a:t>日銀当預等</a:t>
            </a:r>
            <a:endParaRPr sz="900">
              <a:latin typeface="メイリオ"/>
              <a:cs typeface="メイリオ"/>
            </a:endParaRPr>
          </a:p>
          <a:p>
            <a:pPr marL="496570">
              <a:spcBef>
                <a:spcPts val="20"/>
              </a:spcBef>
            </a:pPr>
            <a:r>
              <a:rPr sz="700" spc="-20" dirty="0">
                <a:latin typeface="メイリオ"/>
                <a:cs typeface="メイリオ"/>
              </a:rPr>
              <a:t>(</a:t>
            </a:r>
            <a:r>
              <a:rPr sz="700" spc="-10" dirty="0">
                <a:latin typeface="メイリオ"/>
                <a:cs typeface="メイリオ"/>
              </a:rPr>
              <a:t>銀行資産</a:t>
            </a:r>
            <a:r>
              <a:rPr sz="700" spc="-60" dirty="0">
                <a:latin typeface="メイリオ"/>
                <a:cs typeface="メイリオ"/>
              </a:rPr>
              <a:t>)</a:t>
            </a:r>
            <a:endParaRPr sz="700">
              <a:latin typeface="メイリオ"/>
              <a:cs typeface="メイリオ"/>
            </a:endParaRPr>
          </a:p>
        </p:txBody>
      </p:sp>
      <p:sp>
        <p:nvSpPr>
          <p:cNvPr id="128" name="object 128"/>
          <p:cNvSpPr txBox="1"/>
          <p:nvPr/>
        </p:nvSpPr>
        <p:spPr>
          <a:xfrm>
            <a:off x="8693277" y="5474005"/>
            <a:ext cx="368300" cy="151323"/>
          </a:xfrm>
          <a:prstGeom prst="rect">
            <a:avLst/>
          </a:prstGeom>
        </p:spPr>
        <p:txBody>
          <a:bodyPr vert="horz" wrap="square" lIns="0" tIns="12700" rIns="0" bIns="0" rtlCol="0">
            <a:spAutoFit/>
          </a:bodyPr>
          <a:lstStyle/>
          <a:p>
            <a:pPr marL="12700">
              <a:spcBef>
                <a:spcPts val="100"/>
              </a:spcBef>
            </a:pPr>
            <a:r>
              <a:rPr sz="900" spc="-20" dirty="0">
                <a:latin typeface="メイリオ"/>
                <a:cs typeface="メイリオ"/>
              </a:rPr>
              <a:t>その他</a:t>
            </a:r>
            <a:endParaRPr sz="900">
              <a:latin typeface="メイリオ"/>
              <a:cs typeface="メイリオ"/>
            </a:endParaRPr>
          </a:p>
        </p:txBody>
      </p:sp>
      <p:pic>
        <p:nvPicPr>
          <p:cNvPr id="129" name="object 129"/>
          <p:cNvPicPr/>
          <p:nvPr/>
        </p:nvPicPr>
        <p:blipFill>
          <a:blip r:embed="rId33" cstate="print"/>
          <a:stretch>
            <a:fillRect/>
          </a:stretch>
        </p:blipFill>
        <p:spPr>
          <a:xfrm>
            <a:off x="9444991" y="4955285"/>
            <a:ext cx="85343" cy="154812"/>
          </a:xfrm>
          <a:prstGeom prst="rect">
            <a:avLst/>
          </a:prstGeom>
        </p:spPr>
      </p:pic>
      <p:grpSp>
        <p:nvGrpSpPr>
          <p:cNvPr id="130" name="object 130"/>
          <p:cNvGrpSpPr/>
          <p:nvPr/>
        </p:nvGrpSpPr>
        <p:grpSpPr>
          <a:xfrm>
            <a:off x="6312408" y="2170048"/>
            <a:ext cx="4356100" cy="712470"/>
            <a:chOff x="4788408" y="2170048"/>
            <a:chExt cx="4356100" cy="712470"/>
          </a:xfrm>
        </p:grpSpPr>
        <p:sp>
          <p:nvSpPr>
            <p:cNvPr id="131" name="object 131"/>
            <p:cNvSpPr/>
            <p:nvPr/>
          </p:nvSpPr>
          <p:spPr>
            <a:xfrm>
              <a:off x="4788408" y="2182367"/>
              <a:ext cx="4356100" cy="0"/>
            </a:xfrm>
            <a:custGeom>
              <a:avLst/>
              <a:gdLst/>
              <a:ahLst/>
              <a:cxnLst/>
              <a:rect l="l" t="t" r="r" b="b"/>
              <a:pathLst>
                <a:path w="4356100">
                  <a:moveTo>
                    <a:pt x="0" y="0"/>
                  </a:moveTo>
                  <a:lnTo>
                    <a:pt x="4355972" y="0"/>
                  </a:lnTo>
                </a:path>
              </a:pathLst>
            </a:custGeom>
            <a:ln w="6350">
              <a:solidFill>
                <a:srgbClr val="A6A6A6"/>
              </a:solidFill>
              <a:prstDash val="sysDash"/>
            </a:ln>
          </p:spPr>
          <p:txBody>
            <a:bodyPr wrap="square" lIns="0" tIns="0" rIns="0" bIns="0" rtlCol="0"/>
            <a:lstStyle/>
            <a:p>
              <a:endParaRPr/>
            </a:p>
          </p:txBody>
        </p:sp>
        <p:sp>
          <p:nvSpPr>
            <p:cNvPr id="132" name="object 132"/>
            <p:cNvSpPr/>
            <p:nvPr/>
          </p:nvSpPr>
          <p:spPr>
            <a:xfrm>
              <a:off x="4788408" y="2173223"/>
              <a:ext cx="2152650" cy="706120"/>
            </a:xfrm>
            <a:custGeom>
              <a:avLst/>
              <a:gdLst/>
              <a:ahLst/>
              <a:cxnLst/>
              <a:rect l="l" t="t" r="r" b="b"/>
              <a:pathLst>
                <a:path w="2152650" h="706119">
                  <a:moveTo>
                    <a:pt x="0" y="705612"/>
                  </a:moveTo>
                  <a:lnTo>
                    <a:pt x="1949322" y="705612"/>
                  </a:lnTo>
                </a:path>
                <a:path w="2152650" h="706119">
                  <a:moveTo>
                    <a:pt x="1952243" y="703452"/>
                  </a:moveTo>
                  <a:lnTo>
                    <a:pt x="2152522" y="0"/>
                  </a:lnTo>
                </a:path>
              </a:pathLst>
            </a:custGeom>
            <a:ln w="6350">
              <a:solidFill>
                <a:srgbClr val="A6A6A6"/>
              </a:solidFill>
              <a:prstDash val="sysDash"/>
            </a:ln>
          </p:spPr>
          <p:txBody>
            <a:bodyPr wrap="square" lIns="0" tIns="0" rIns="0" bIns="0" rtlCol="0"/>
            <a:lstStyle/>
            <a:p>
              <a:endParaRPr/>
            </a:p>
          </p:txBody>
        </p:sp>
      </p:grpSp>
      <p:grpSp>
        <p:nvGrpSpPr>
          <p:cNvPr id="133" name="object 133"/>
          <p:cNvGrpSpPr/>
          <p:nvPr/>
        </p:nvGrpSpPr>
        <p:grpSpPr>
          <a:xfrm>
            <a:off x="6312408" y="4437888"/>
            <a:ext cx="4356100" cy="299720"/>
            <a:chOff x="4788408" y="4437888"/>
            <a:chExt cx="4356100" cy="299720"/>
          </a:xfrm>
        </p:grpSpPr>
        <p:sp>
          <p:nvSpPr>
            <p:cNvPr id="134" name="object 134"/>
            <p:cNvSpPr/>
            <p:nvPr/>
          </p:nvSpPr>
          <p:spPr>
            <a:xfrm>
              <a:off x="4788408" y="4501896"/>
              <a:ext cx="4356100" cy="0"/>
            </a:xfrm>
            <a:custGeom>
              <a:avLst/>
              <a:gdLst/>
              <a:ahLst/>
              <a:cxnLst/>
              <a:rect l="l" t="t" r="r" b="b"/>
              <a:pathLst>
                <a:path w="4356100">
                  <a:moveTo>
                    <a:pt x="0" y="0"/>
                  </a:moveTo>
                  <a:lnTo>
                    <a:pt x="4355972" y="0"/>
                  </a:lnTo>
                </a:path>
              </a:pathLst>
            </a:custGeom>
            <a:ln w="6350">
              <a:solidFill>
                <a:srgbClr val="A6A6A6"/>
              </a:solidFill>
              <a:prstDash val="sysDash"/>
            </a:ln>
          </p:spPr>
          <p:txBody>
            <a:bodyPr wrap="square" lIns="0" tIns="0" rIns="0" bIns="0" rtlCol="0"/>
            <a:lstStyle/>
            <a:p>
              <a:endParaRPr/>
            </a:p>
          </p:txBody>
        </p:sp>
        <p:sp>
          <p:nvSpPr>
            <p:cNvPr id="135" name="object 135"/>
            <p:cNvSpPr/>
            <p:nvPr/>
          </p:nvSpPr>
          <p:spPr>
            <a:xfrm>
              <a:off x="7253478" y="4437888"/>
              <a:ext cx="114300" cy="299720"/>
            </a:xfrm>
            <a:custGeom>
              <a:avLst/>
              <a:gdLst/>
              <a:ahLst/>
              <a:cxnLst/>
              <a:rect l="l" t="t" r="r" b="b"/>
              <a:pathLst>
                <a:path w="114300" h="299720">
                  <a:moveTo>
                    <a:pt x="28575" y="185419"/>
                  </a:moveTo>
                  <a:lnTo>
                    <a:pt x="0" y="185419"/>
                  </a:lnTo>
                  <a:lnTo>
                    <a:pt x="57150" y="299719"/>
                  </a:lnTo>
                  <a:lnTo>
                    <a:pt x="100012" y="213994"/>
                  </a:lnTo>
                  <a:lnTo>
                    <a:pt x="28575" y="213994"/>
                  </a:lnTo>
                  <a:lnTo>
                    <a:pt x="28575" y="185419"/>
                  </a:lnTo>
                  <a:close/>
                </a:path>
                <a:path w="114300" h="299720">
                  <a:moveTo>
                    <a:pt x="85725" y="0"/>
                  </a:moveTo>
                  <a:lnTo>
                    <a:pt x="28575" y="0"/>
                  </a:lnTo>
                  <a:lnTo>
                    <a:pt x="28575" y="213994"/>
                  </a:lnTo>
                  <a:lnTo>
                    <a:pt x="85725" y="213994"/>
                  </a:lnTo>
                  <a:lnTo>
                    <a:pt x="85725" y="0"/>
                  </a:lnTo>
                  <a:close/>
                </a:path>
                <a:path w="114300" h="299720">
                  <a:moveTo>
                    <a:pt x="114300" y="185419"/>
                  </a:moveTo>
                  <a:lnTo>
                    <a:pt x="85725" y="185419"/>
                  </a:lnTo>
                  <a:lnTo>
                    <a:pt x="85725" y="213994"/>
                  </a:lnTo>
                  <a:lnTo>
                    <a:pt x="100012" y="213994"/>
                  </a:lnTo>
                  <a:lnTo>
                    <a:pt x="114300" y="185419"/>
                  </a:lnTo>
                  <a:close/>
                </a:path>
              </a:pathLst>
            </a:custGeom>
            <a:solidFill>
              <a:srgbClr val="7E7E7E"/>
            </a:solidFill>
          </p:spPr>
          <p:txBody>
            <a:bodyPr wrap="square" lIns="0" tIns="0" rIns="0" bIns="0" rtlCol="0"/>
            <a:lstStyle/>
            <a:p>
              <a:endParaRPr/>
            </a:p>
          </p:txBody>
        </p:sp>
      </p:grpSp>
      <p:sp>
        <p:nvSpPr>
          <p:cNvPr id="136" name="object 136"/>
          <p:cNvSpPr/>
          <p:nvPr/>
        </p:nvSpPr>
        <p:spPr>
          <a:xfrm>
            <a:off x="6312408" y="5977128"/>
            <a:ext cx="4356100" cy="0"/>
          </a:xfrm>
          <a:custGeom>
            <a:avLst/>
            <a:gdLst/>
            <a:ahLst/>
            <a:cxnLst/>
            <a:rect l="l" t="t" r="r" b="b"/>
            <a:pathLst>
              <a:path w="4356100">
                <a:moveTo>
                  <a:pt x="0" y="0"/>
                </a:moveTo>
                <a:lnTo>
                  <a:pt x="4355972" y="0"/>
                </a:lnTo>
              </a:path>
            </a:pathLst>
          </a:custGeom>
          <a:ln w="6350">
            <a:solidFill>
              <a:srgbClr val="A6A6A6"/>
            </a:solidFill>
            <a:prstDash val="sysDash"/>
          </a:ln>
        </p:spPr>
        <p:txBody>
          <a:bodyPr wrap="square" lIns="0" tIns="0" rIns="0" bIns="0" rtlCol="0"/>
          <a:lstStyle/>
          <a:p>
            <a:endParaRPr/>
          </a:p>
        </p:txBody>
      </p:sp>
      <p:sp>
        <p:nvSpPr>
          <p:cNvPr id="137" name="object 137"/>
          <p:cNvSpPr txBox="1"/>
          <p:nvPr/>
        </p:nvSpPr>
        <p:spPr>
          <a:xfrm>
            <a:off x="9093200" y="3369945"/>
            <a:ext cx="1046480" cy="136576"/>
          </a:xfrm>
          <a:prstGeom prst="rect">
            <a:avLst/>
          </a:prstGeom>
        </p:spPr>
        <p:txBody>
          <a:bodyPr vert="horz" wrap="square" lIns="0" tIns="13335" rIns="0" bIns="0" rtlCol="0">
            <a:spAutoFit/>
          </a:bodyPr>
          <a:lstStyle/>
          <a:p>
            <a:pPr marL="12700">
              <a:spcBef>
                <a:spcPts val="105"/>
              </a:spcBef>
            </a:pPr>
            <a:r>
              <a:rPr sz="800" spc="-5" dirty="0">
                <a:latin typeface="メイリオ"/>
                <a:cs typeface="メイリオ"/>
              </a:rPr>
              <a:t>銀行は自行の資産とし</a:t>
            </a:r>
            <a:endParaRPr sz="800">
              <a:latin typeface="メイリオ"/>
              <a:cs typeface="メイリオ"/>
            </a:endParaRPr>
          </a:p>
        </p:txBody>
      </p:sp>
      <p:sp>
        <p:nvSpPr>
          <p:cNvPr id="138" name="object 138"/>
          <p:cNvSpPr txBox="1"/>
          <p:nvPr/>
        </p:nvSpPr>
        <p:spPr>
          <a:xfrm>
            <a:off x="8133333" y="3479673"/>
            <a:ext cx="2032000" cy="151323"/>
          </a:xfrm>
          <a:prstGeom prst="rect">
            <a:avLst/>
          </a:prstGeom>
        </p:spPr>
        <p:txBody>
          <a:bodyPr vert="horz" wrap="square" lIns="0" tIns="12700" rIns="0" bIns="0" rtlCol="0">
            <a:spAutoFit/>
          </a:bodyPr>
          <a:lstStyle/>
          <a:p>
            <a:pPr marL="38100">
              <a:spcBef>
                <a:spcPts val="100"/>
              </a:spcBef>
            </a:pPr>
            <a:r>
              <a:rPr sz="1350" spc="22" baseline="-37037" dirty="0">
                <a:solidFill>
                  <a:srgbClr val="A78213"/>
                </a:solidFill>
                <a:latin typeface="メイリオ"/>
                <a:cs typeface="メイリオ"/>
              </a:rPr>
              <a:t>デジタル通貨勘定</a:t>
            </a:r>
            <a:r>
              <a:rPr sz="800" spc="-5" dirty="0">
                <a:latin typeface="メイリオ"/>
                <a:cs typeface="メイリオ"/>
              </a:rPr>
              <a:t>てデジタル通貨を発行</a:t>
            </a:r>
            <a:endParaRPr sz="800">
              <a:latin typeface="メイリオ"/>
              <a:cs typeface="メイリオ"/>
            </a:endParaRPr>
          </a:p>
        </p:txBody>
      </p:sp>
      <p:sp>
        <p:nvSpPr>
          <p:cNvPr id="139" name="object 139"/>
          <p:cNvSpPr/>
          <p:nvPr/>
        </p:nvSpPr>
        <p:spPr>
          <a:xfrm>
            <a:off x="8777478" y="3162300"/>
            <a:ext cx="114300" cy="299720"/>
          </a:xfrm>
          <a:custGeom>
            <a:avLst/>
            <a:gdLst/>
            <a:ahLst/>
            <a:cxnLst/>
            <a:rect l="l" t="t" r="r" b="b"/>
            <a:pathLst>
              <a:path w="114300" h="299720">
                <a:moveTo>
                  <a:pt x="28575" y="185420"/>
                </a:moveTo>
                <a:lnTo>
                  <a:pt x="0" y="185420"/>
                </a:lnTo>
                <a:lnTo>
                  <a:pt x="57150" y="299720"/>
                </a:lnTo>
                <a:lnTo>
                  <a:pt x="100012" y="213995"/>
                </a:lnTo>
                <a:lnTo>
                  <a:pt x="28575" y="213995"/>
                </a:lnTo>
                <a:lnTo>
                  <a:pt x="28575" y="185420"/>
                </a:lnTo>
                <a:close/>
              </a:path>
              <a:path w="114300" h="299720">
                <a:moveTo>
                  <a:pt x="85725" y="0"/>
                </a:moveTo>
                <a:lnTo>
                  <a:pt x="28575" y="0"/>
                </a:lnTo>
                <a:lnTo>
                  <a:pt x="28575" y="213995"/>
                </a:lnTo>
                <a:lnTo>
                  <a:pt x="85725" y="213995"/>
                </a:lnTo>
                <a:lnTo>
                  <a:pt x="85725" y="0"/>
                </a:lnTo>
                <a:close/>
              </a:path>
              <a:path w="114300" h="299720">
                <a:moveTo>
                  <a:pt x="114300" y="185420"/>
                </a:moveTo>
                <a:lnTo>
                  <a:pt x="85725" y="185420"/>
                </a:lnTo>
                <a:lnTo>
                  <a:pt x="85725" y="213995"/>
                </a:lnTo>
                <a:lnTo>
                  <a:pt x="100012" y="213995"/>
                </a:lnTo>
                <a:lnTo>
                  <a:pt x="114300" y="185420"/>
                </a:lnTo>
                <a:close/>
              </a:path>
            </a:pathLst>
          </a:custGeom>
          <a:solidFill>
            <a:srgbClr val="7E7E7E"/>
          </a:solidFill>
        </p:spPr>
        <p:txBody>
          <a:bodyPr wrap="square" lIns="0" tIns="0" rIns="0" bIns="0" rtlCol="0"/>
          <a:lstStyle/>
          <a:p>
            <a:endParaRPr/>
          </a:p>
        </p:txBody>
      </p:sp>
      <p:sp>
        <p:nvSpPr>
          <p:cNvPr id="140" name="object 140"/>
          <p:cNvSpPr txBox="1"/>
          <p:nvPr/>
        </p:nvSpPr>
        <p:spPr>
          <a:xfrm>
            <a:off x="9093201" y="4618483"/>
            <a:ext cx="1148715" cy="259045"/>
          </a:xfrm>
          <a:prstGeom prst="rect">
            <a:avLst/>
          </a:prstGeom>
        </p:spPr>
        <p:txBody>
          <a:bodyPr vert="horz" wrap="square" lIns="0" tIns="12700" rIns="0" bIns="0" rtlCol="0">
            <a:spAutoFit/>
          </a:bodyPr>
          <a:lstStyle/>
          <a:p>
            <a:pPr marL="12700" marR="5080">
              <a:spcBef>
                <a:spcPts val="100"/>
              </a:spcBef>
            </a:pPr>
            <a:r>
              <a:rPr sz="800" spc="-5" dirty="0">
                <a:latin typeface="メイリオ"/>
                <a:cs typeface="メイリオ"/>
              </a:rPr>
              <a:t>顧客預金とデジタル通貨</a:t>
            </a:r>
            <a:r>
              <a:rPr sz="800" spc="-10" dirty="0">
                <a:latin typeface="メイリオ"/>
                <a:cs typeface="メイリオ"/>
              </a:rPr>
              <a:t>勘定が減少する</a:t>
            </a:r>
            <a:endParaRPr sz="800">
              <a:latin typeface="メイリオ"/>
              <a:cs typeface="メイリオ"/>
            </a:endParaRPr>
          </a:p>
        </p:txBody>
      </p:sp>
      <p:sp>
        <p:nvSpPr>
          <p:cNvPr id="141" name="object 141"/>
          <p:cNvSpPr txBox="1"/>
          <p:nvPr/>
        </p:nvSpPr>
        <p:spPr>
          <a:xfrm>
            <a:off x="3521710" y="4892498"/>
            <a:ext cx="1049020" cy="119905"/>
          </a:xfrm>
          <a:prstGeom prst="rect">
            <a:avLst/>
          </a:prstGeom>
        </p:spPr>
        <p:txBody>
          <a:bodyPr vert="horz" wrap="square" lIns="0" tIns="12065" rIns="0" bIns="0" rtlCol="0">
            <a:spAutoFit/>
          </a:bodyPr>
          <a:lstStyle/>
          <a:p>
            <a:pPr marL="12700">
              <a:spcBef>
                <a:spcPts val="95"/>
              </a:spcBef>
            </a:pPr>
            <a:r>
              <a:rPr sz="700" spc="-20" dirty="0">
                <a:latin typeface="メイリオ"/>
                <a:cs typeface="メイリオ"/>
              </a:rPr>
              <a:t>銀行資産(日銀当預等)(+)</a:t>
            </a:r>
            <a:endParaRPr sz="700">
              <a:latin typeface="メイリオ"/>
              <a:cs typeface="メイリオ"/>
            </a:endParaRPr>
          </a:p>
        </p:txBody>
      </p:sp>
      <p:grpSp>
        <p:nvGrpSpPr>
          <p:cNvPr id="142" name="object 142"/>
          <p:cNvGrpSpPr/>
          <p:nvPr/>
        </p:nvGrpSpPr>
        <p:grpSpPr>
          <a:xfrm>
            <a:off x="4151376" y="3773423"/>
            <a:ext cx="501650" cy="1577340"/>
            <a:chOff x="2627376" y="3773423"/>
            <a:chExt cx="501650" cy="1577340"/>
          </a:xfrm>
        </p:grpSpPr>
        <p:pic>
          <p:nvPicPr>
            <p:cNvPr id="143" name="object 143"/>
            <p:cNvPicPr/>
            <p:nvPr/>
          </p:nvPicPr>
          <p:blipFill>
            <a:blip r:embed="rId36" cstate="print"/>
            <a:stretch>
              <a:fillRect/>
            </a:stretch>
          </p:blipFill>
          <p:spPr>
            <a:xfrm>
              <a:off x="2627376" y="3773423"/>
              <a:ext cx="167639" cy="114300"/>
            </a:xfrm>
            <a:prstGeom prst="rect">
              <a:avLst/>
            </a:prstGeom>
          </p:spPr>
        </p:pic>
        <p:pic>
          <p:nvPicPr>
            <p:cNvPr id="144" name="object 144"/>
            <p:cNvPicPr/>
            <p:nvPr/>
          </p:nvPicPr>
          <p:blipFill>
            <a:blip r:embed="rId37" cstate="print"/>
            <a:stretch>
              <a:fillRect/>
            </a:stretch>
          </p:blipFill>
          <p:spPr>
            <a:xfrm>
              <a:off x="2959608" y="5234939"/>
              <a:ext cx="169163" cy="115823"/>
            </a:xfrm>
            <a:prstGeom prst="rect">
              <a:avLst/>
            </a:prstGeom>
          </p:spPr>
        </p:pic>
      </p:grpSp>
      <p:sp>
        <p:nvSpPr>
          <p:cNvPr id="145" name="object 145"/>
          <p:cNvSpPr txBox="1"/>
          <p:nvPr/>
        </p:nvSpPr>
        <p:spPr>
          <a:xfrm>
            <a:off x="3553206" y="5320411"/>
            <a:ext cx="101726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銀行資産</a:t>
            </a:r>
            <a:r>
              <a:rPr sz="700" spc="-20" dirty="0">
                <a:latin typeface="メイリオ"/>
                <a:cs typeface="メイリオ"/>
              </a:rPr>
              <a:t>(</a:t>
            </a:r>
            <a:r>
              <a:rPr sz="700" spc="-10" dirty="0">
                <a:latin typeface="メイリオ"/>
                <a:cs typeface="メイリオ"/>
              </a:rPr>
              <a:t>日銀当預等</a:t>
            </a:r>
            <a:r>
              <a:rPr sz="700" spc="-15" dirty="0">
                <a:latin typeface="メイリオ"/>
                <a:cs typeface="メイリオ"/>
              </a:rPr>
              <a:t>)(-)</a:t>
            </a:r>
            <a:endParaRPr sz="700">
              <a:latin typeface="メイリオ"/>
              <a:cs typeface="メイリオ"/>
            </a:endParaRPr>
          </a:p>
        </p:txBody>
      </p:sp>
      <p:pic>
        <p:nvPicPr>
          <p:cNvPr id="146" name="object 146"/>
          <p:cNvPicPr/>
          <p:nvPr/>
        </p:nvPicPr>
        <p:blipFill>
          <a:blip r:embed="rId3" cstate="print"/>
          <a:stretch>
            <a:fillRect/>
          </a:stretch>
        </p:blipFill>
        <p:spPr>
          <a:xfrm>
            <a:off x="5408677" y="3768853"/>
            <a:ext cx="143255" cy="131063"/>
          </a:xfrm>
          <a:prstGeom prst="rect">
            <a:avLst/>
          </a:prstGeom>
        </p:spPr>
      </p:pic>
      <p:sp>
        <p:nvSpPr>
          <p:cNvPr id="147" name="object 147"/>
          <p:cNvSpPr txBox="1"/>
          <p:nvPr/>
        </p:nvSpPr>
        <p:spPr>
          <a:xfrm>
            <a:off x="4720845" y="3762248"/>
            <a:ext cx="70421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デジタル通貨</a:t>
            </a:r>
            <a:r>
              <a:rPr sz="700" spc="-25" dirty="0">
                <a:latin typeface="メイリオ"/>
                <a:cs typeface="メイリオ"/>
              </a:rPr>
              <a:t>(+)</a:t>
            </a:r>
            <a:endParaRPr sz="700">
              <a:latin typeface="メイリオ"/>
              <a:cs typeface="メイリオ"/>
            </a:endParaRPr>
          </a:p>
        </p:txBody>
      </p:sp>
      <p:grpSp>
        <p:nvGrpSpPr>
          <p:cNvPr id="148" name="object 148"/>
          <p:cNvGrpSpPr/>
          <p:nvPr/>
        </p:nvGrpSpPr>
        <p:grpSpPr>
          <a:xfrm>
            <a:off x="5402579" y="3899916"/>
            <a:ext cx="144780" cy="998219"/>
            <a:chOff x="3878579" y="3899915"/>
            <a:chExt cx="144780" cy="998219"/>
          </a:xfrm>
        </p:grpSpPr>
        <p:sp>
          <p:nvSpPr>
            <p:cNvPr id="149" name="object 149"/>
            <p:cNvSpPr/>
            <p:nvPr/>
          </p:nvSpPr>
          <p:spPr>
            <a:xfrm>
              <a:off x="3913631" y="3899915"/>
              <a:ext cx="76200" cy="859155"/>
            </a:xfrm>
            <a:custGeom>
              <a:avLst/>
              <a:gdLst/>
              <a:ahLst/>
              <a:cxnLst/>
              <a:rect l="l" t="t" r="r" b="b"/>
              <a:pathLst>
                <a:path w="76200" h="859154">
                  <a:moveTo>
                    <a:pt x="44450" y="63499"/>
                  </a:moveTo>
                  <a:lnTo>
                    <a:pt x="31750" y="63499"/>
                  </a:lnTo>
                  <a:lnTo>
                    <a:pt x="31750" y="858646"/>
                  </a:lnTo>
                  <a:lnTo>
                    <a:pt x="44450" y="858646"/>
                  </a:lnTo>
                  <a:lnTo>
                    <a:pt x="44450" y="63499"/>
                  </a:lnTo>
                  <a:close/>
                </a:path>
                <a:path w="76200" h="859154">
                  <a:moveTo>
                    <a:pt x="38100" y="0"/>
                  </a:moveTo>
                  <a:lnTo>
                    <a:pt x="0" y="76199"/>
                  </a:lnTo>
                  <a:lnTo>
                    <a:pt x="31750" y="76199"/>
                  </a:lnTo>
                  <a:lnTo>
                    <a:pt x="31750" y="63499"/>
                  </a:lnTo>
                  <a:lnTo>
                    <a:pt x="69850" y="63499"/>
                  </a:lnTo>
                  <a:lnTo>
                    <a:pt x="38100" y="0"/>
                  </a:lnTo>
                  <a:close/>
                </a:path>
                <a:path w="76200" h="859154">
                  <a:moveTo>
                    <a:pt x="69850" y="63499"/>
                  </a:moveTo>
                  <a:lnTo>
                    <a:pt x="44450" y="63499"/>
                  </a:lnTo>
                  <a:lnTo>
                    <a:pt x="44450" y="76199"/>
                  </a:lnTo>
                  <a:lnTo>
                    <a:pt x="76200" y="76199"/>
                  </a:lnTo>
                  <a:lnTo>
                    <a:pt x="69850" y="63499"/>
                  </a:lnTo>
                  <a:close/>
                </a:path>
              </a:pathLst>
            </a:custGeom>
            <a:solidFill>
              <a:srgbClr val="A6A6A6"/>
            </a:solidFill>
          </p:spPr>
          <p:txBody>
            <a:bodyPr wrap="square" lIns="0" tIns="0" rIns="0" bIns="0" rtlCol="0"/>
            <a:lstStyle/>
            <a:p>
              <a:endParaRPr/>
            </a:p>
          </p:txBody>
        </p:sp>
        <p:pic>
          <p:nvPicPr>
            <p:cNvPr id="150" name="object 150"/>
            <p:cNvPicPr/>
            <p:nvPr/>
          </p:nvPicPr>
          <p:blipFill>
            <a:blip r:embed="rId38" cstate="print"/>
            <a:stretch>
              <a:fillRect/>
            </a:stretch>
          </p:blipFill>
          <p:spPr>
            <a:xfrm>
              <a:off x="3878579" y="4767071"/>
              <a:ext cx="144779" cy="131063"/>
            </a:xfrm>
            <a:prstGeom prst="rect">
              <a:avLst/>
            </a:prstGeom>
          </p:spPr>
        </p:pic>
      </p:grpSp>
      <p:sp>
        <p:nvSpPr>
          <p:cNvPr id="151" name="object 151"/>
          <p:cNvSpPr txBox="1"/>
          <p:nvPr/>
        </p:nvSpPr>
        <p:spPr>
          <a:xfrm>
            <a:off x="4921123" y="4648581"/>
            <a:ext cx="110553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銀行資産</a:t>
            </a:r>
            <a:r>
              <a:rPr sz="700" spc="-20" dirty="0">
                <a:latin typeface="メイリオ"/>
                <a:cs typeface="メイリオ"/>
              </a:rPr>
              <a:t>(</a:t>
            </a:r>
            <a:r>
              <a:rPr sz="700" spc="-10" dirty="0">
                <a:latin typeface="メイリオ"/>
                <a:cs typeface="メイリオ"/>
              </a:rPr>
              <a:t>デジタル通貨</a:t>
            </a:r>
            <a:r>
              <a:rPr sz="700" spc="-15" dirty="0">
                <a:latin typeface="メイリオ"/>
                <a:cs typeface="メイリオ"/>
              </a:rPr>
              <a:t>)(-)</a:t>
            </a:r>
            <a:endParaRPr sz="700">
              <a:latin typeface="メイリオ"/>
              <a:cs typeface="メイリオ"/>
            </a:endParaRPr>
          </a:p>
        </p:txBody>
      </p:sp>
      <p:grpSp>
        <p:nvGrpSpPr>
          <p:cNvPr id="152" name="object 152"/>
          <p:cNvGrpSpPr/>
          <p:nvPr/>
        </p:nvGrpSpPr>
        <p:grpSpPr>
          <a:xfrm>
            <a:off x="3919474" y="2660904"/>
            <a:ext cx="1989455" cy="2688590"/>
            <a:chOff x="2395473" y="2660904"/>
            <a:chExt cx="1989455" cy="2688590"/>
          </a:xfrm>
        </p:grpSpPr>
        <p:sp>
          <p:nvSpPr>
            <p:cNvPr id="153" name="object 153"/>
            <p:cNvSpPr/>
            <p:nvPr/>
          </p:nvSpPr>
          <p:spPr>
            <a:xfrm>
              <a:off x="2395474" y="4871466"/>
              <a:ext cx="1604010" cy="478155"/>
            </a:xfrm>
            <a:custGeom>
              <a:avLst/>
              <a:gdLst/>
              <a:ahLst/>
              <a:cxnLst/>
              <a:rect l="l" t="t" r="r" b="b"/>
              <a:pathLst>
                <a:path w="1604010" h="478154">
                  <a:moveTo>
                    <a:pt x="565492" y="427609"/>
                  </a:moveTo>
                  <a:lnTo>
                    <a:pt x="511810" y="427609"/>
                  </a:lnTo>
                  <a:lnTo>
                    <a:pt x="499173" y="427609"/>
                  </a:lnTo>
                  <a:lnTo>
                    <a:pt x="498348" y="458978"/>
                  </a:lnTo>
                  <a:lnTo>
                    <a:pt x="565492" y="427609"/>
                  </a:lnTo>
                  <a:close/>
                </a:path>
                <a:path w="1604010" h="478154">
                  <a:moveTo>
                    <a:pt x="575564" y="422910"/>
                  </a:moveTo>
                  <a:lnTo>
                    <a:pt x="500380" y="382778"/>
                  </a:lnTo>
                  <a:lnTo>
                    <a:pt x="499529" y="414350"/>
                  </a:lnTo>
                  <a:lnTo>
                    <a:pt x="461137" y="412623"/>
                  </a:lnTo>
                  <a:lnTo>
                    <a:pt x="406908" y="407670"/>
                  </a:lnTo>
                  <a:lnTo>
                    <a:pt x="354838" y="401066"/>
                  </a:lnTo>
                  <a:lnTo>
                    <a:pt x="305435" y="392811"/>
                  </a:lnTo>
                  <a:lnTo>
                    <a:pt x="258699" y="383032"/>
                  </a:lnTo>
                  <a:lnTo>
                    <a:pt x="215138" y="371729"/>
                  </a:lnTo>
                  <a:lnTo>
                    <a:pt x="175133" y="359029"/>
                  </a:lnTo>
                  <a:lnTo>
                    <a:pt x="138684" y="345186"/>
                  </a:lnTo>
                  <a:lnTo>
                    <a:pt x="91694" y="322338"/>
                  </a:lnTo>
                  <a:lnTo>
                    <a:pt x="54991" y="297434"/>
                  </a:lnTo>
                  <a:lnTo>
                    <a:pt x="23114" y="261874"/>
                  </a:lnTo>
                  <a:lnTo>
                    <a:pt x="12700" y="225044"/>
                  </a:lnTo>
                  <a:lnTo>
                    <a:pt x="0" y="226060"/>
                  </a:lnTo>
                  <a:lnTo>
                    <a:pt x="12573" y="268859"/>
                  </a:lnTo>
                  <a:lnTo>
                    <a:pt x="47244" y="307467"/>
                  </a:lnTo>
                  <a:lnTo>
                    <a:pt x="85725" y="333502"/>
                  </a:lnTo>
                  <a:lnTo>
                    <a:pt x="133985" y="356997"/>
                  </a:lnTo>
                  <a:lnTo>
                    <a:pt x="171069" y="371094"/>
                  </a:lnTo>
                  <a:lnTo>
                    <a:pt x="211836" y="383921"/>
                  </a:lnTo>
                  <a:lnTo>
                    <a:pt x="255905" y="395351"/>
                  </a:lnTo>
                  <a:lnTo>
                    <a:pt x="303149" y="405384"/>
                  </a:lnTo>
                  <a:lnTo>
                    <a:pt x="353187" y="413639"/>
                  </a:lnTo>
                  <a:lnTo>
                    <a:pt x="405765" y="420370"/>
                  </a:lnTo>
                  <a:lnTo>
                    <a:pt x="460629" y="425196"/>
                  </a:lnTo>
                  <a:lnTo>
                    <a:pt x="499198" y="427024"/>
                  </a:lnTo>
                  <a:lnTo>
                    <a:pt x="511822" y="427024"/>
                  </a:lnTo>
                  <a:lnTo>
                    <a:pt x="566775" y="427024"/>
                  </a:lnTo>
                  <a:lnTo>
                    <a:pt x="575564" y="422910"/>
                  </a:lnTo>
                  <a:close/>
                </a:path>
                <a:path w="1604010" h="478154">
                  <a:moveTo>
                    <a:pt x="1257173" y="439674"/>
                  </a:moveTo>
                  <a:lnTo>
                    <a:pt x="1244473" y="433324"/>
                  </a:lnTo>
                  <a:lnTo>
                    <a:pt x="1180973" y="401574"/>
                  </a:lnTo>
                  <a:lnTo>
                    <a:pt x="1180973" y="433324"/>
                  </a:lnTo>
                  <a:lnTo>
                    <a:pt x="728726" y="433324"/>
                  </a:lnTo>
                  <a:lnTo>
                    <a:pt x="728726" y="446024"/>
                  </a:lnTo>
                  <a:lnTo>
                    <a:pt x="1180973" y="446024"/>
                  </a:lnTo>
                  <a:lnTo>
                    <a:pt x="1180973" y="477774"/>
                  </a:lnTo>
                  <a:lnTo>
                    <a:pt x="1244473" y="446024"/>
                  </a:lnTo>
                  <a:lnTo>
                    <a:pt x="1257173" y="439674"/>
                  </a:lnTo>
                  <a:close/>
                </a:path>
                <a:path w="1604010" h="478154">
                  <a:moveTo>
                    <a:pt x="1603629" y="78232"/>
                  </a:moveTo>
                  <a:lnTo>
                    <a:pt x="1597012" y="62865"/>
                  </a:lnTo>
                  <a:lnTo>
                    <a:pt x="1569974" y="0"/>
                  </a:lnTo>
                  <a:lnTo>
                    <a:pt x="1527556" y="73914"/>
                  </a:lnTo>
                  <a:lnTo>
                    <a:pt x="1558912" y="75704"/>
                  </a:lnTo>
                  <a:lnTo>
                    <a:pt x="1558036" y="86741"/>
                  </a:lnTo>
                  <a:lnTo>
                    <a:pt x="1555242" y="107315"/>
                  </a:lnTo>
                  <a:lnTo>
                    <a:pt x="1543050" y="167005"/>
                  </a:lnTo>
                  <a:lnTo>
                    <a:pt x="1532382" y="204343"/>
                  </a:lnTo>
                  <a:lnTo>
                    <a:pt x="1512824" y="255905"/>
                  </a:lnTo>
                  <a:lnTo>
                    <a:pt x="1489329" y="302006"/>
                  </a:lnTo>
                  <a:lnTo>
                    <a:pt x="1462405" y="341769"/>
                  </a:lnTo>
                  <a:lnTo>
                    <a:pt x="1432433" y="374269"/>
                  </a:lnTo>
                  <a:lnTo>
                    <a:pt x="1400048" y="399034"/>
                  </a:lnTo>
                  <a:lnTo>
                    <a:pt x="1353820" y="418465"/>
                  </a:lnTo>
                  <a:lnTo>
                    <a:pt x="1317244" y="422656"/>
                  </a:lnTo>
                  <a:lnTo>
                    <a:pt x="1308227" y="422148"/>
                  </a:lnTo>
                  <a:lnTo>
                    <a:pt x="1263142" y="410845"/>
                  </a:lnTo>
                  <a:lnTo>
                    <a:pt x="1245616" y="402082"/>
                  </a:lnTo>
                  <a:lnTo>
                    <a:pt x="1239647" y="413258"/>
                  </a:lnTo>
                  <a:lnTo>
                    <a:pt x="1278001" y="429387"/>
                  </a:lnTo>
                  <a:lnTo>
                    <a:pt x="1317625" y="435356"/>
                  </a:lnTo>
                  <a:lnTo>
                    <a:pt x="1331087" y="434975"/>
                  </a:lnTo>
                  <a:lnTo>
                    <a:pt x="1344295" y="433451"/>
                  </a:lnTo>
                  <a:lnTo>
                    <a:pt x="1357376" y="430784"/>
                  </a:lnTo>
                  <a:lnTo>
                    <a:pt x="1370076" y="426974"/>
                  </a:lnTo>
                  <a:lnTo>
                    <a:pt x="1381429" y="422656"/>
                  </a:lnTo>
                  <a:lnTo>
                    <a:pt x="1382776" y="422148"/>
                  </a:lnTo>
                  <a:lnTo>
                    <a:pt x="1418717" y="401701"/>
                  </a:lnTo>
                  <a:lnTo>
                    <a:pt x="1451991" y="372872"/>
                  </a:lnTo>
                  <a:lnTo>
                    <a:pt x="1482217" y="336423"/>
                  </a:lnTo>
                  <a:lnTo>
                    <a:pt x="1509014" y="293243"/>
                  </a:lnTo>
                  <a:lnTo>
                    <a:pt x="1531874" y="243840"/>
                  </a:lnTo>
                  <a:lnTo>
                    <a:pt x="1544701" y="207772"/>
                  </a:lnTo>
                  <a:lnTo>
                    <a:pt x="1555496" y="169799"/>
                  </a:lnTo>
                  <a:lnTo>
                    <a:pt x="1564259" y="129794"/>
                  </a:lnTo>
                  <a:lnTo>
                    <a:pt x="1570736" y="87757"/>
                  </a:lnTo>
                  <a:lnTo>
                    <a:pt x="1571637" y="76428"/>
                  </a:lnTo>
                  <a:lnTo>
                    <a:pt x="1603629" y="78232"/>
                  </a:lnTo>
                  <a:close/>
                </a:path>
              </a:pathLst>
            </a:custGeom>
            <a:solidFill>
              <a:srgbClr val="A6A6A6"/>
            </a:solidFill>
          </p:spPr>
          <p:txBody>
            <a:bodyPr wrap="square" lIns="0" tIns="0" rIns="0" bIns="0" rtlCol="0"/>
            <a:lstStyle/>
            <a:p>
              <a:endParaRPr/>
            </a:p>
          </p:txBody>
        </p:sp>
        <p:pic>
          <p:nvPicPr>
            <p:cNvPr id="154" name="object 154"/>
            <p:cNvPicPr/>
            <p:nvPr/>
          </p:nvPicPr>
          <p:blipFill>
            <a:blip r:embed="rId3" cstate="print"/>
            <a:stretch>
              <a:fillRect/>
            </a:stretch>
          </p:blipFill>
          <p:spPr>
            <a:xfrm>
              <a:off x="4239767" y="2660904"/>
              <a:ext cx="144779" cy="131063"/>
            </a:xfrm>
            <a:prstGeom prst="rect">
              <a:avLst/>
            </a:prstGeom>
          </p:spPr>
        </p:pic>
        <p:pic>
          <p:nvPicPr>
            <p:cNvPr id="155" name="object 155"/>
            <p:cNvPicPr/>
            <p:nvPr/>
          </p:nvPicPr>
          <p:blipFill>
            <a:blip r:embed="rId38" cstate="print"/>
            <a:stretch>
              <a:fillRect/>
            </a:stretch>
          </p:blipFill>
          <p:spPr>
            <a:xfrm>
              <a:off x="4230623" y="3538728"/>
              <a:ext cx="143255" cy="131064"/>
            </a:xfrm>
            <a:prstGeom prst="rect">
              <a:avLst/>
            </a:prstGeom>
          </p:spPr>
        </p:pic>
        <p:sp>
          <p:nvSpPr>
            <p:cNvPr id="156" name="object 156"/>
            <p:cNvSpPr/>
            <p:nvPr/>
          </p:nvSpPr>
          <p:spPr>
            <a:xfrm>
              <a:off x="3942080" y="2779775"/>
              <a:ext cx="398780" cy="1056005"/>
            </a:xfrm>
            <a:custGeom>
              <a:avLst/>
              <a:gdLst/>
              <a:ahLst/>
              <a:cxnLst/>
              <a:rect l="l" t="t" r="r" b="b"/>
              <a:pathLst>
                <a:path w="398779" h="1056004">
                  <a:moveTo>
                    <a:pt x="357251" y="899668"/>
                  </a:moveTo>
                  <a:lnTo>
                    <a:pt x="280035" y="935609"/>
                  </a:lnTo>
                  <a:lnTo>
                    <a:pt x="303352" y="954163"/>
                  </a:lnTo>
                  <a:lnTo>
                    <a:pt x="292735" y="964209"/>
                  </a:lnTo>
                  <a:lnTo>
                    <a:pt x="253873" y="986663"/>
                  </a:lnTo>
                  <a:lnTo>
                    <a:pt x="207518" y="1006221"/>
                  </a:lnTo>
                  <a:lnTo>
                    <a:pt x="154432" y="1022096"/>
                  </a:lnTo>
                  <a:lnTo>
                    <a:pt x="96012" y="1033907"/>
                  </a:lnTo>
                  <a:lnTo>
                    <a:pt x="32893" y="1041273"/>
                  </a:lnTo>
                  <a:lnTo>
                    <a:pt x="0" y="1043178"/>
                  </a:lnTo>
                  <a:lnTo>
                    <a:pt x="635" y="1055751"/>
                  </a:lnTo>
                  <a:lnTo>
                    <a:pt x="66675" y="1050671"/>
                  </a:lnTo>
                  <a:lnTo>
                    <a:pt x="128524" y="1040892"/>
                  </a:lnTo>
                  <a:lnTo>
                    <a:pt x="185674" y="1026668"/>
                  </a:lnTo>
                  <a:lnTo>
                    <a:pt x="236855" y="1008380"/>
                  </a:lnTo>
                  <a:lnTo>
                    <a:pt x="281178" y="986409"/>
                  </a:lnTo>
                  <a:lnTo>
                    <a:pt x="300736" y="974090"/>
                  </a:lnTo>
                  <a:lnTo>
                    <a:pt x="301117" y="973836"/>
                  </a:lnTo>
                  <a:lnTo>
                    <a:pt x="310921" y="964565"/>
                  </a:lnTo>
                  <a:lnTo>
                    <a:pt x="311721" y="963803"/>
                  </a:lnTo>
                  <a:lnTo>
                    <a:pt x="313436" y="962190"/>
                  </a:lnTo>
                  <a:lnTo>
                    <a:pt x="339598" y="982980"/>
                  </a:lnTo>
                  <a:lnTo>
                    <a:pt x="347687" y="944753"/>
                  </a:lnTo>
                  <a:lnTo>
                    <a:pt x="357251" y="899668"/>
                  </a:lnTo>
                  <a:close/>
                </a:path>
                <a:path w="398779" h="1056004">
                  <a:moveTo>
                    <a:pt x="398272" y="76200"/>
                  </a:moveTo>
                  <a:lnTo>
                    <a:pt x="391922" y="63500"/>
                  </a:lnTo>
                  <a:lnTo>
                    <a:pt x="360172" y="0"/>
                  </a:lnTo>
                  <a:lnTo>
                    <a:pt x="322072" y="76200"/>
                  </a:lnTo>
                  <a:lnTo>
                    <a:pt x="353822" y="76200"/>
                  </a:lnTo>
                  <a:lnTo>
                    <a:pt x="353822" y="758456"/>
                  </a:lnTo>
                  <a:lnTo>
                    <a:pt x="366522" y="758456"/>
                  </a:lnTo>
                  <a:lnTo>
                    <a:pt x="366522" y="76200"/>
                  </a:lnTo>
                  <a:lnTo>
                    <a:pt x="398272" y="76200"/>
                  </a:lnTo>
                  <a:close/>
                </a:path>
              </a:pathLst>
            </a:custGeom>
            <a:solidFill>
              <a:srgbClr val="A6A6A6"/>
            </a:solidFill>
          </p:spPr>
          <p:txBody>
            <a:bodyPr wrap="square" lIns="0" tIns="0" rIns="0" bIns="0" rtlCol="0"/>
            <a:lstStyle/>
            <a:p>
              <a:endParaRPr/>
            </a:p>
          </p:txBody>
        </p:sp>
      </p:grpSp>
      <p:sp>
        <p:nvSpPr>
          <p:cNvPr id="157" name="object 157"/>
          <p:cNvSpPr txBox="1"/>
          <p:nvPr/>
        </p:nvSpPr>
        <p:spPr>
          <a:xfrm>
            <a:off x="5071618" y="2652523"/>
            <a:ext cx="70421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デジタル通貨</a:t>
            </a:r>
            <a:r>
              <a:rPr sz="700" spc="-25" dirty="0">
                <a:latin typeface="メイリオ"/>
                <a:cs typeface="メイリオ"/>
              </a:rPr>
              <a:t>(+)</a:t>
            </a:r>
            <a:endParaRPr sz="700">
              <a:latin typeface="メイリオ"/>
              <a:cs typeface="メイリオ"/>
            </a:endParaRPr>
          </a:p>
        </p:txBody>
      </p:sp>
      <p:sp>
        <p:nvSpPr>
          <p:cNvPr id="158" name="object 158"/>
          <p:cNvSpPr/>
          <p:nvPr/>
        </p:nvSpPr>
        <p:spPr>
          <a:xfrm>
            <a:off x="4197095" y="3909059"/>
            <a:ext cx="76200" cy="524510"/>
          </a:xfrm>
          <a:custGeom>
            <a:avLst/>
            <a:gdLst/>
            <a:ahLst/>
            <a:cxnLst/>
            <a:rect l="l" t="t" r="r" b="b"/>
            <a:pathLst>
              <a:path w="76200" h="524510">
                <a:moveTo>
                  <a:pt x="31750" y="448056"/>
                </a:moveTo>
                <a:lnTo>
                  <a:pt x="0" y="448056"/>
                </a:lnTo>
                <a:lnTo>
                  <a:pt x="38100" y="524256"/>
                </a:lnTo>
                <a:lnTo>
                  <a:pt x="69850" y="460756"/>
                </a:lnTo>
                <a:lnTo>
                  <a:pt x="31750" y="460756"/>
                </a:lnTo>
                <a:lnTo>
                  <a:pt x="31750" y="448056"/>
                </a:lnTo>
                <a:close/>
              </a:path>
              <a:path w="76200" h="524510">
                <a:moveTo>
                  <a:pt x="44450" y="0"/>
                </a:moveTo>
                <a:lnTo>
                  <a:pt x="31750" y="0"/>
                </a:lnTo>
                <a:lnTo>
                  <a:pt x="31750" y="460756"/>
                </a:lnTo>
                <a:lnTo>
                  <a:pt x="44450" y="460756"/>
                </a:lnTo>
                <a:lnTo>
                  <a:pt x="44450" y="0"/>
                </a:lnTo>
                <a:close/>
              </a:path>
              <a:path w="76200" h="524510">
                <a:moveTo>
                  <a:pt x="76200" y="448056"/>
                </a:moveTo>
                <a:lnTo>
                  <a:pt x="44450" y="448056"/>
                </a:lnTo>
                <a:lnTo>
                  <a:pt x="44450" y="460756"/>
                </a:lnTo>
                <a:lnTo>
                  <a:pt x="69850" y="460756"/>
                </a:lnTo>
                <a:lnTo>
                  <a:pt x="76200" y="448056"/>
                </a:lnTo>
                <a:close/>
              </a:path>
            </a:pathLst>
          </a:custGeom>
          <a:solidFill>
            <a:srgbClr val="A6A6A6"/>
          </a:solidFill>
        </p:spPr>
        <p:txBody>
          <a:bodyPr wrap="square" lIns="0" tIns="0" rIns="0" bIns="0" rtlCol="0"/>
          <a:lstStyle/>
          <a:p>
            <a:endParaRPr/>
          </a:p>
        </p:txBody>
      </p:sp>
      <p:sp>
        <p:nvSpPr>
          <p:cNvPr id="159" name="object 159"/>
          <p:cNvSpPr txBox="1"/>
          <p:nvPr/>
        </p:nvSpPr>
        <p:spPr>
          <a:xfrm>
            <a:off x="3502151" y="3541776"/>
            <a:ext cx="1039494" cy="355600"/>
          </a:xfrm>
          <a:prstGeom prst="rect">
            <a:avLst/>
          </a:prstGeom>
          <a:ln w="6350">
            <a:solidFill>
              <a:srgbClr val="D9D9D9"/>
            </a:solidFill>
          </a:ln>
        </p:spPr>
        <p:txBody>
          <a:bodyPr vert="horz" wrap="square" lIns="0" tIns="0" rIns="0" bIns="0" rtlCol="0">
            <a:spAutoFit/>
          </a:bodyPr>
          <a:lstStyle/>
          <a:p>
            <a:pPr>
              <a:lnSpc>
                <a:spcPct val="100000"/>
              </a:lnSpc>
            </a:pPr>
            <a:endParaRPr sz="900">
              <a:latin typeface="Times New Roman"/>
              <a:cs typeface="Times New Roman"/>
            </a:endParaRPr>
          </a:p>
          <a:p>
            <a:pPr marL="339090">
              <a:spcBef>
                <a:spcPts val="795"/>
              </a:spcBef>
            </a:pPr>
            <a:r>
              <a:rPr sz="700" spc="-10" dirty="0">
                <a:latin typeface="メイリオ"/>
                <a:cs typeface="メイリオ"/>
              </a:rPr>
              <a:t>預金</a:t>
            </a:r>
            <a:r>
              <a:rPr sz="700" spc="-35" dirty="0">
                <a:latin typeface="メイリオ"/>
                <a:cs typeface="メイリオ"/>
              </a:rPr>
              <a:t>(-)</a:t>
            </a:r>
            <a:endParaRPr sz="700">
              <a:latin typeface="メイリオ"/>
              <a:cs typeface="メイリオ"/>
            </a:endParaRPr>
          </a:p>
        </p:txBody>
      </p:sp>
      <p:sp>
        <p:nvSpPr>
          <p:cNvPr id="160" name="object 160"/>
          <p:cNvSpPr txBox="1"/>
          <p:nvPr/>
        </p:nvSpPr>
        <p:spPr>
          <a:xfrm>
            <a:off x="6931278" y="1136091"/>
            <a:ext cx="635000" cy="197490"/>
          </a:xfrm>
          <a:prstGeom prst="rect">
            <a:avLst/>
          </a:prstGeom>
        </p:spPr>
        <p:txBody>
          <a:bodyPr vert="horz" wrap="square" lIns="0" tIns="12700" rIns="0" bIns="0" rtlCol="0">
            <a:spAutoFit/>
          </a:bodyPr>
          <a:lstStyle/>
          <a:p>
            <a:pPr marL="12700">
              <a:spcBef>
                <a:spcPts val="100"/>
              </a:spcBef>
            </a:pPr>
            <a:r>
              <a:rPr sz="1200" b="1" spc="-20" dirty="0">
                <a:latin typeface="メイリオ"/>
                <a:cs typeface="メイリオ"/>
              </a:rPr>
              <a:t>詳細説明</a:t>
            </a:r>
            <a:endParaRPr sz="1200">
              <a:latin typeface="メイリオ"/>
              <a:cs typeface="メイリオ"/>
            </a:endParaRPr>
          </a:p>
        </p:txBody>
      </p:sp>
      <p:sp>
        <p:nvSpPr>
          <p:cNvPr id="161" name="object 161"/>
          <p:cNvSpPr txBox="1"/>
          <p:nvPr/>
        </p:nvSpPr>
        <p:spPr>
          <a:xfrm>
            <a:off x="3486404" y="1136091"/>
            <a:ext cx="1397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発行・流通スキーム</a:t>
            </a:r>
            <a:endParaRPr sz="1200">
              <a:latin typeface="メイリオ"/>
              <a:cs typeface="メイリオ"/>
            </a:endParaRPr>
          </a:p>
        </p:txBody>
      </p:sp>
      <p:sp>
        <p:nvSpPr>
          <p:cNvPr id="162" name="object 162"/>
          <p:cNvSpPr txBox="1"/>
          <p:nvPr/>
        </p:nvSpPr>
        <p:spPr>
          <a:xfrm>
            <a:off x="6391402" y="3872865"/>
            <a:ext cx="1798320" cy="633095"/>
          </a:xfrm>
          <a:prstGeom prst="rect">
            <a:avLst/>
          </a:prstGeom>
        </p:spPr>
        <p:txBody>
          <a:bodyPr vert="horz" wrap="square" lIns="0" tIns="13335" rIns="0" bIns="0" rtlCol="0">
            <a:spAutoFit/>
          </a:bodyPr>
          <a:lstStyle/>
          <a:p>
            <a:pPr marL="12700">
              <a:lnSpc>
                <a:spcPts val="1220"/>
              </a:lnSpc>
              <a:spcBef>
                <a:spcPts val="105"/>
              </a:spcBef>
            </a:pPr>
            <a:r>
              <a:rPr sz="1050" b="1" spc="-25" dirty="0">
                <a:latin typeface="メイリオ"/>
                <a:cs typeface="メイリオ"/>
              </a:rPr>
              <a:t>③‘</a:t>
            </a:r>
            <a:endParaRPr sz="1050">
              <a:latin typeface="メイリオ"/>
              <a:cs typeface="メイリオ"/>
            </a:endParaRPr>
          </a:p>
          <a:p>
            <a:pPr marL="140970">
              <a:lnSpc>
                <a:spcPts val="1160"/>
              </a:lnSpc>
            </a:pPr>
            <a:r>
              <a:rPr sz="1000" spc="-10" dirty="0">
                <a:latin typeface="メイリオ"/>
                <a:cs typeface="メイリオ"/>
              </a:rPr>
              <a:t>発行額分別段預金として負</a:t>
            </a:r>
            <a:r>
              <a:rPr sz="1000" spc="-50" dirty="0">
                <a:latin typeface="メイリオ"/>
                <a:cs typeface="メイリオ"/>
              </a:rPr>
              <a:t>債</a:t>
            </a:r>
            <a:endParaRPr sz="1000">
              <a:latin typeface="メイリオ"/>
              <a:cs typeface="メイリオ"/>
            </a:endParaRPr>
          </a:p>
          <a:p>
            <a:pPr marL="140970" marR="5080"/>
            <a:r>
              <a:rPr sz="1000" spc="-10" dirty="0">
                <a:latin typeface="メイリオ"/>
                <a:cs typeface="メイリオ"/>
              </a:rPr>
              <a:t>計上し、分別管理を行う方</a:t>
            </a:r>
            <a:r>
              <a:rPr sz="1000" spc="-50" dirty="0">
                <a:latin typeface="メイリオ"/>
                <a:cs typeface="メイリオ"/>
              </a:rPr>
              <a:t>法</a:t>
            </a:r>
            <a:r>
              <a:rPr sz="1000" spc="-10" dirty="0">
                <a:latin typeface="メイリオ"/>
                <a:cs typeface="メイリオ"/>
              </a:rPr>
              <a:t>もありう</a:t>
            </a:r>
            <a:r>
              <a:rPr sz="1000" spc="-50" dirty="0">
                <a:latin typeface="メイリオ"/>
                <a:cs typeface="メイリオ"/>
              </a:rPr>
              <a:t>る</a:t>
            </a:r>
            <a:endParaRPr sz="1000">
              <a:latin typeface="メイリオ"/>
              <a:cs typeface="メイリオ"/>
            </a:endParaRPr>
          </a:p>
        </p:txBody>
      </p:sp>
      <p:sp>
        <p:nvSpPr>
          <p:cNvPr id="163" name="object 163"/>
          <p:cNvSpPr txBox="1"/>
          <p:nvPr/>
        </p:nvSpPr>
        <p:spPr>
          <a:xfrm>
            <a:off x="5254497" y="5306948"/>
            <a:ext cx="1333500" cy="255904"/>
          </a:xfrm>
          <a:prstGeom prst="rect">
            <a:avLst/>
          </a:prstGeom>
        </p:spPr>
        <p:txBody>
          <a:bodyPr vert="horz" wrap="square" lIns="0" tIns="12065" rIns="0" bIns="0" rtlCol="0">
            <a:spAutoFit/>
          </a:bodyPr>
          <a:lstStyle/>
          <a:p>
            <a:pPr marL="12700">
              <a:lnSpc>
                <a:spcPts val="700"/>
              </a:lnSpc>
              <a:spcBef>
                <a:spcPts val="95"/>
              </a:spcBef>
            </a:pPr>
            <a:r>
              <a:rPr sz="700" spc="-10" dirty="0">
                <a:latin typeface="メイリオ"/>
                <a:cs typeface="メイリオ"/>
              </a:rPr>
              <a:t>銀行資産</a:t>
            </a:r>
            <a:r>
              <a:rPr sz="700" spc="-20" dirty="0">
                <a:latin typeface="メイリオ"/>
                <a:cs typeface="メイリオ"/>
              </a:rPr>
              <a:t>(</a:t>
            </a:r>
            <a:r>
              <a:rPr sz="700" spc="-10" dirty="0">
                <a:latin typeface="メイリオ"/>
                <a:cs typeface="メイリオ"/>
              </a:rPr>
              <a:t>デジタル通貨</a:t>
            </a:r>
            <a:r>
              <a:rPr sz="700" spc="-20" dirty="0">
                <a:latin typeface="メイリオ"/>
                <a:cs typeface="メイリオ"/>
              </a:rPr>
              <a:t>)(+)</a:t>
            </a:r>
            <a:endParaRPr sz="700">
              <a:latin typeface="メイリオ"/>
              <a:cs typeface="メイリオ"/>
            </a:endParaRPr>
          </a:p>
          <a:p>
            <a:pPr marR="5080" algn="r">
              <a:lnSpc>
                <a:spcPts val="1120"/>
              </a:lnSpc>
            </a:pPr>
            <a:r>
              <a:rPr sz="1050" b="1" spc="-25" dirty="0">
                <a:latin typeface="メイリオ"/>
                <a:cs typeface="メイリオ"/>
              </a:rPr>
              <a:t>④‘</a:t>
            </a:r>
            <a:endParaRPr sz="1050">
              <a:latin typeface="メイリオ"/>
              <a:cs typeface="メイリオ"/>
            </a:endParaRPr>
          </a:p>
        </p:txBody>
      </p:sp>
      <p:sp>
        <p:nvSpPr>
          <p:cNvPr id="164" name="object 164"/>
          <p:cNvSpPr txBox="1"/>
          <p:nvPr/>
        </p:nvSpPr>
        <p:spPr>
          <a:xfrm>
            <a:off x="6508750" y="5567273"/>
            <a:ext cx="1796414" cy="330200"/>
          </a:xfrm>
          <a:prstGeom prst="rect">
            <a:avLst/>
          </a:prstGeom>
        </p:spPr>
        <p:txBody>
          <a:bodyPr vert="horz" wrap="square" lIns="0" tIns="12065" rIns="0" bIns="0" rtlCol="0">
            <a:spAutoFit/>
          </a:bodyPr>
          <a:lstStyle/>
          <a:p>
            <a:pPr marL="12700" marR="5080">
              <a:spcBef>
                <a:spcPts val="95"/>
              </a:spcBef>
            </a:pPr>
            <a:r>
              <a:rPr sz="1000" spc="-10" dirty="0">
                <a:latin typeface="メイリオ"/>
                <a:cs typeface="メイリオ"/>
              </a:rPr>
              <a:t>預金内で処理されるためバラ</a:t>
            </a:r>
            <a:r>
              <a:rPr sz="1000" spc="-50" dirty="0">
                <a:latin typeface="メイリオ"/>
                <a:cs typeface="メイリオ"/>
              </a:rPr>
              <a:t>ン</a:t>
            </a:r>
            <a:r>
              <a:rPr sz="1000" spc="-10" dirty="0">
                <a:latin typeface="メイリオ"/>
                <a:cs typeface="メイリオ"/>
              </a:rPr>
              <a:t>スシートの減少は発生しな</a:t>
            </a:r>
            <a:r>
              <a:rPr sz="1000" spc="-50" dirty="0">
                <a:latin typeface="メイリオ"/>
                <a:cs typeface="メイリオ"/>
              </a:rPr>
              <a:t>い</a:t>
            </a:r>
            <a:endParaRPr sz="1000">
              <a:latin typeface="メイリオ"/>
              <a:cs typeface="メイリオ"/>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pic>
        <p:nvPicPr>
          <p:cNvPr id="3" name="object 3"/>
          <p:cNvPicPr/>
          <p:nvPr/>
        </p:nvPicPr>
        <p:blipFill>
          <a:blip r:embed="rId2" cstate="print"/>
          <a:stretch>
            <a:fillRect/>
          </a:stretch>
        </p:blipFill>
        <p:spPr>
          <a:xfrm>
            <a:off x="1524001" y="3602736"/>
            <a:ext cx="9143999" cy="597407"/>
          </a:xfrm>
          <a:prstGeom prst="rect">
            <a:avLst/>
          </a:prstGeom>
        </p:spPr>
      </p:pic>
      <p:pic>
        <p:nvPicPr>
          <p:cNvPr id="4" name="object 4"/>
          <p:cNvPicPr/>
          <p:nvPr/>
        </p:nvPicPr>
        <p:blipFill>
          <a:blip r:embed="rId3" cstate="print"/>
          <a:stretch>
            <a:fillRect/>
          </a:stretch>
        </p:blipFill>
        <p:spPr>
          <a:xfrm>
            <a:off x="1524001" y="5263896"/>
            <a:ext cx="9143999" cy="597408"/>
          </a:xfrm>
          <a:prstGeom prst="rect">
            <a:avLst/>
          </a:prstGeom>
        </p:spPr>
      </p:pic>
      <p:pic>
        <p:nvPicPr>
          <p:cNvPr id="5" name="object 5"/>
          <p:cNvPicPr/>
          <p:nvPr/>
        </p:nvPicPr>
        <p:blipFill>
          <a:blip r:embed="rId4" cstate="print"/>
          <a:stretch>
            <a:fillRect/>
          </a:stretch>
        </p:blipFill>
        <p:spPr>
          <a:xfrm>
            <a:off x="1524001" y="1976627"/>
            <a:ext cx="9143999" cy="595884"/>
          </a:xfrm>
          <a:prstGeom prst="rect">
            <a:avLst/>
          </a:prstGeom>
        </p:spPr>
      </p:pic>
      <p:sp>
        <p:nvSpPr>
          <p:cNvPr id="6" name="object 6"/>
          <p:cNvSpPr txBox="1">
            <a:spLocks noGrp="1"/>
          </p:cNvSpPr>
          <p:nvPr>
            <p:ph type="title"/>
          </p:nvPr>
        </p:nvSpPr>
        <p:spPr>
          <a:xfrm>
            <a:off x="2358339" y="477139"/>
            <a:ext cx="2768600" cy="299720"/>
          </a:xfrm>
          <a:prstGeom prst="rect">
            <a:avLst/>
          </a:prstGeom>
        </p:spPr>
        <p:txBody>
          <a:bodyPr vert="horz" wrap="square" lIns="0" tIns="12700" rIns="0" bIns="0" rtlCol="0" anchor="ctr">
            <a:spAutoFit/>
          </a:bodyPr>
          <a:lstStyle/>
          <a:p>
            <a:pPr marL="12700">
              <a:lnSpc>
                <a:spcPct val="100000"/>
              </a:lnSpc>
              <a:spcBef>
                <a:spcPts val="100"/>
              </a:spcBef>
            </a:pPr>
            <a:r>
              <a:rPr spc="-5" dirty="0"/>
              <a:t>デジタル通貨の実現モデル</a:t>
            </a:r>
          </a:p>
        </p:txBody>
      </p:sp>
      <p:sp>
        <p:nvSpPr>
          <p:cNvPr id="7" name="object 7"/>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14</a:t>
            </a:r>
            <a:endParaRPr sz="1200">
              <a:latin typeface="Calibri"/>
              <a:cs typeface="Calibri"/>
            </a:endParaRPr>
          </a:p>
        </p:txBody>
      </p:sp>
      <p:sp>
        <p:nvSpPr>
          <p:cNvPr id="8" name="object 8"/>
          <p:cNvSpPr txBox="1"/>
          <p:nvPr/>
        </p:nvSpPr>
        <p:spPr>
          <a:xfrm>
            <a:off x="2358339" y="4526661"/>
            <a:ext cx="3765550" cy="1074653"/>
          </a:xfrm>
          <a:prstGeom prst="rect">
            <a:avLst/>
          </a:prstGeom>
        </p:spPr>
        <p:txBody>
          <a:bodyPr vert="horz" wrap="square" lIns="0" tIns="12700" rIns="0" bIns="0" rtlCol="0">
            <a:spAutoFit/>
          </a:bodyPr>
          <a:lstStyle/>
          <a:p>
            <a:pPr marL="184785" marR="5080" indent="-172720">
              <a:spcBef>
                <a:spcPts val="100"/>
              </a:spcBef>
              <a:buFont typeface="Wingdings"/>
              <a:buChar char=""/>
              <a:tabLst>
                <a:tab pos="185420" algn="l"/>
              </a:tabLst>
            </a:pPr>
            <a:r>
              <a:rPr sz="1400" b="1" spc="-20" dirty="0">
                <a:latin typeface="メイリオ"/>
                <a:cs typeface="メイリオ"/>
              </a:rPr>
              <a:t>デジタル通貨送受のトランザクション処理のあり方</a:t>
            </a:r>
            <a:endParaRPr sz="1400">
              <a:latin typeface="メイリオ"/>
              <a:cs typeface="メイリオ"/>
            </a:endParaRPr>
          </a:p>
          <a:p>
            <a:pPr>
              <a:spcBef>
                <a:spcPts val="35"/>
              </a:spcBef>
              <a:buFont typeface="Wingdings"/>
              <a:buChar char=""/>
            </a:pPr>
            <a:endParaRPr sz="1300">
              <a:latin typeface="メイリオ"/>
              <a:cs typeface="メイリオ"/>
            </a:endParaRPr>
          </a:p>
          <a:p>
            <a:pPr marL="184785" marR="5080" indent="-172720">
              <a:buFont typeface="Wingdings"/>
              <a:buChar char=""/>
              <a:tabLst>
                <a:tab pos="185420" algn="l"/>
              </a:tabLst>
            </a:pPr>
            <a:r>
              <a:rPr sz="1400" b="1" spc="-20" dirty="0">
                <a:latin typeface="メイリオ"/>
                <a:cs typeface="メイリオ"/>
              </a:rPr>
              <a:t>異なる発行体間のデジタル通貨の送受・交換</a:t>
            </a:r>
            <a:r>
              <a:rPr sz="1400" b="1" spc="-15" dirty="0">
                <a:latin typeface="メイリオ"/>
                <a:cs typeface="メイリオ"/>
              </a:rPr>
              <a:t>のあり方</a:t>
            </a:r>
            <a:endParaRPr sz="1400">
              <a:latin typeface="メイリオ"/>
              <a:cs typeface="メイリオ"/>
            </a:endParaRPr>
          </a:p>
        </p:txBody>
      </p:sp>
      <p:sp>
        <p:nvSpPr>
          <p:cNvPr id="9" name="object 9"/>
          <p:cNvSpPr txBox="1"/>
          <p:nvPr/>
        </p:nvSpPr>
        <p:spPr>
          <a:xfrm>
            <a:off x="2358340" y="2918588"/>
            <a:ext cx="3586479" cy="867545"/>
          </a:xfrm>
          <a:prstGeom prst="rect">
            <a:avLst/>
          </a:prstGeom>
        </p:spPr>
        <p:txBody>
          <a:bodyPr vert="horz" wrap="square" lIns="0" tIns="13335" rIns="0" bIns="0" rtlCol="0">
            <a:spAutoFit/>
          </a:bodyPr>
          <a:lstStyle/>
          <a:p>
            <a:pPr marL="184785" marR="5080" indent="-172720">
              <a:spcBef>
                <a:spcPts val="105"/>
              </a:spcBef>
              <a:buFont typeface="Wingdings"/>
              <a:buChar char=""/>
              <a:tabLst>
                <a:tab pos="185420" algn="l"/>
              </a:tabLst>
            </a:pPr>
            <a:r>
              <a:rPr sz="1400" b="1" spc="-20" dirty="0">
                <a:latin typeface="メイリオ"/>
                <a:cs typeface="メイリオ"/>
              </a:rPr>
              <a:t>デジタル通貨を保管するウォレット作成の</a:t>
            </a:r>
            <a:r>
              <a:rPr sz="1400" b="1" spc="-15" dirty="0">
                <a:latin typeface="メイリオ"/>
                <a:cs typeface="メイリオ"/>
              </a:rPr>
              <a:t>スキーム</a:t>
            </a:r>
            <a:endParaRPr sz="1400">
              <a:latin typeface="メイリオ"/>
              <a:cs typeface="メイリオ"/>
            </a:endParaRPr>
          </a:p>
          <a:p>
            <a:pPr>
              <a:spcBef>
                <a:spcPts val="35"/>
              </a:spcBef>
              <a:buFont typeface="Wingdings"/>
              <a:buChar char=""/>
            </a:pPr>
            <a:endParaRPr sz="1350">
              <a:latin typeface="メイリオ"/>
              <a:cs typeface="メイリオ"/>
            </a:endParaRPr>
          </a:p>
          <a:p>
            <a:pPr marL="184785" indent="-172720">
              <a:buFont typeface="Wingdings"/>
              <a:buChar char=""/>
              <a:tabLst>
                <a:tab pos="185420" algn="l"/>
              </a:tabLst>
            </a:pPr>
            <a:r>
              <a:rPr sz="1400" b="1" spc="-10" dirty="0">
                <a:latin typeface="メイリオ"/>
                <a:cs typeface="メイリオ"/>
              </a:rPr>
              <a:t>デジタル通貨の価値安定化</a:t>
            </a:r>
            <a:endParaRPr sz="1400">
              <a:latin typeface="メイリオ"/>
              <a:cs typeface="メイリオ"/>
            </a:endParaRPr>
          </a:p>
        </p:txBody>
      </p:sp>
      <p:sp>
        <p:nvSpPr>
          <p:cNvPr id="10" name="object 10"/>
          <p:cNvSpPr txBox="1"/>
          <p:nvPr/>
        </p:nvSpPr>
        <p:spPr>
          <a:xfrm>
            <a:off x="2358340" y="1489330"/>
            <a:ext cx="4044315" cy="689291"/>
          </a:xfrm>
          <a:prstGeom prst="rect">
            <a:avLst/>
          </a:prstGeom>
        </p:spPr>
        <p:txBody>
          <a:bodyPr vert="horz" wrap="square" lIns="0" tIns="12065" rIns="0" bIns="0" rtlCol="0">
            <a:spAutoFit/>
          </a:bodyPr>
          <a:lstStyle/>
          <a:p>
            <a:pPr marL="84455">
              <a:spcBef>
                <a:spcPts val="95"/>
              </a:spcBef>
            </a:pPr>
            <a:r>
              <a:rPr sz="1600" b="1" spc="-25" dirty="0">
                <a:latin typeface="メイリオ"/>
                <a:cs typeface="メイリオ"/>
              </a:rPr>
              <a:t>主な論</a:t>
            </a:r>
            <a:r>
              <a:rPr sz="1600" b="1" spc="-50" dirty="0">
                <a:latin typeface="メイリオ"/>
                <a:cs typeface="メイリオ"/>
              </a:rPr>
              <a:t>点</a:t>
            </a:r>
            <a:endParaRPr sz="1600">
              <a:latin typeface="メイリオ"/>
              <a:cs typeface="メイリオ"/>
            </a:endParaRPr>
          </a:p>
          <a:p>
            <a:pPr>
              <a:spcBef>
                <a:spcPts val="40"/>
              </a:spcBef>
            </a:pPr>
            <a:endParaRPr sz="1400">
              <a:latin typeface="メイリオ"/>
              <a:cs typeface="メイリオ"/>
            </a:endParaRPr>
          </a:p>
          <a:p>
            <a:pPr marL="184785" indent="-172720">
              <a:spcBef>
                <a:spcPts val="5"/>
              </a:spcBef>
              <a:buFont typeface="Wingdings"/>
              <a:buChar char=""/>
              <a:tabLst>
                <a:tab pos="185420" algn="l"/>
              </a:tabLst>
            </a:pPr>
            <a:r>
              <a:rPr sz="1400" b="1" spc="-20" dirty="0">
                <a:latin typeface="メイリオ"/>
                <a:cs typeface="メイリオ"/>
              </a:rPr>
              <a:t>発行体は単一主体か/コンソーシアム型はどうか</a:t>
            </a:r>
            <a:endParaRPr sz="1400">
              <a:latin typeface="メイリオ"/>
              <a:cs typeface="メイリオ"/>
            </a:endParaRPr>
          </a:p>
        </p:txBody>
      </p:sp>
      <p:sp>
        <p:nvSpPr>
          <p:cNvPr id="11" name="object 11"/>
          <p:cNvSpPr/>
          <p:nvPr/>
        </p:nvSpPr>
        <p:spPr>
          <a:xfrm>
            <a:off x="1524000" y="1847088"/>
            <a:ext cx="9144000" cy="0"/>
          </a:xfrm>
          <a:custGeom>
            <a:avLst/>
            <a:gdLst/>
            <a:ahLst/>
            <a:cxnLst/>
            <a:rect l="l" t="t" r="r" b="b"/>
            <a:pathLst>
              <a:path w="9144000">
                <a:moveTo>
                  <a:pt x="0" y="0"/>
                </a:moveTo>
                <a:lnTo>
                  <a:pt x="9144000" y="0"/>
                </a:lnTo>
              </a:path>
            </a:pathLst>
          </a:custGeom>
          <a:ln w="9525">
            <a:solidFill>
              <a:srgbClr val="A6A6A6"/>
            </a:solidFill>
          </a:ln>
        </p:spPr>
        <p:txBody>
          <a:bodyPr wrap="square" lIns="0" tIns="0" rIns="0" bIns="0" rtlCol="0"/>
          <a:lstStyle/>
          <a:p>
            <a:endParaRPr/>
          </a:p>
        </p:txBody>
      </p:sp>
      <p:sp>
        <p:nvSpPr>
          <p:cNvPr id="12" name="object 12"/>
          <p:cNvSpPr txBox="1"/>
          <p:nvPr/>
        </p:nvSpPr>
        <p:spPr>
          <a:xfrm>
            <a:off x="6574029" y="2998088"/>
            <a:ext cx="3442335" cy="2170466"/>
          </a:xfrm>
          <a:prstGeom prst="rect">
            <a:avLst/>
          </a:prstGeom>
        </p:spPr>
        <p:txBody>
          <a:bodyPr vert="horz" wrap="square" lIns="0" tIns="13335" rIns="0" bIns="0" rtlCol="0">
            <a:spAutoFit/>
          </a:bodyPr>
          <a:lstStyle/>
          <a:p>
            <a:pPr marL="12700">
              <a:spcBef>
                <a:spcPts val="105"/>
              </a:spcBef>
            </a:pPr>
            <a:r>
              <a:rPr sz="1400" spc="-10" dirty="0">
                <a:latin typeface="メイリオ"/>
                <a:cs typeface="メイリオ"/>
              </a:rPr>
              <a:t>KYC</a:t>
            </a:r>
            <a:r>
              <a:rPr sz="1400" spc="-15" dirty="0">
                <a:latin typeface="メイリオ"/>
                <a:cs typeface="メイリオ"/>
              </a:rPr>
              <a:t>の要請をどのように考えるか</a:t>
            </a:r>
            <a:endParaRPr sz="1400">
              <a:latin typeface="メイリオ"/>
              <a:cs typeface="メイリオ"/>
            </a:endParaRPr>
          </a:p>
          <a:p>
            <a:pPr>
              <a:spcBef>
                <a:spcPts val="40"/>
              </a:spcBef>
            </a:pPr>
            <a:endParaRPr sz="1550">
              <a:latin typeface="メイリオ"/>
              <a:cs typeface="メイリオ"/>
            </a:endParaRPr>
          </a:p>
          <a:p>
            <a:pPr marL="45720" marR="892810"/>
            <a:r>
              <a:rPr sz="1400" spc="-10" dirty="0">
                <a:latin typeface="メイリオ"/>
                <a:cs typeface="メイリオ"/>
              </a:rPr>
              <a:t>価値の安定を如何に実現するか裏付け資産、発行体の信用</a:t>
            </a:r>
            <a:endParaRPr sz="1400">
              <a:latin typeface="メイリオ"/>
              <a:cs typeface="メイリオ"/>
            </a:endParaRPr>
          </a:p>
          <a:p>
            <a:pPr>
              <a:spcBef>
                <a:spcPts val="50"/>
              </a:spcBef>
            </a:pPr>
            <a:endParaRPr sz="1350">
              <a:latin typeface="メイリオ"/>
              <a:cs typeface="メイリオ"/>
            </a:endParaRPr>
          </a:p>
          <a:p>
            <a:pPr marL="45720" marR="5080"/>
            <a:r>
              <a:rPr sz="1400" spc="-20" dirty="0">
                <a:latin typeface="メイリオ"/>
                <a:cs typeface="メイリオ"/>
              </a:rPr>
              <a:t>トランザクション処理を誰が主体者となっ</a:t>
            </a:r>
            <a:r>
              <a:rPr sz="1400" spc="-5" dirty="0">
                <a:latin typeface="メイリオ"/>
                <a:cs typeface="メイリオ"/>
              </a:rPr>
              <a:t>て実施するか、要検討</a:t>
            </a:r>
            <a:endParaRPr sz="1400">
              <a:latin typeface="メイリオ"/>
              <a:cs typeface="メイリオ"/>
            </a:endParaRPr>
          </a:p>
          <a:p>
            <a:pPr>
              <a:spcBef>
                <a:spcPts val="75"/>
              </a:spcBef>
            </a:pPr>
            <a:endParaRPr sz="1150">
              <a:latin typeface="メイリオ"/>
              <a:cs typeface="メイリオ"/>
            </a:endParaRPr>
          </a:p>
          <a:p>
            <a:pPr marL="45720"/>
            <a:r>
              <a:rPr sz="1400" spc="-20" dirty="0">
                <a:latin typeface="メイリオ"/>
                <a:cs typeface="メイリオ"/>
              </a:rPr>
              <a:t>複数の発行体間を如何にデジタル通貨を</a:t>
            </a:r>
            <a:endParaRPr sz="1400">
              <a:latin typeface="メイリオ"/>
              <a:cs typeface="メイリオ"/>
            </a:endParaRPr>
          </a:p>
          <a:p>
            <a:pPr marL="45720"/>
            <a:r>
              <a:rPr sz="1400" spc="-20" dirty="0">
                <a:latin typeface="メイリオ"/>
                <a:cs typeface="メイリオ"/>
              </a:rPr>
              <a:t>送受、交換させるか要検討</a:t>
            </a:r>
            <a:endParaRPr sz="1400">
              <a:latin typeface="メイリオ"/>
              <a:cs typeface="メイリオ"/>
            </a:endParaRPr>
          </a:p>
        </p:txBody>
      </p:sp>
      <p:sp>
        <p:nvSpPr>
          <p:cNvPr id="13" name="object 13"/>
          <p:cNvSpPr txBox="1"/>
          <p:nvPr/>
        </p:nvSpPr>
        <p:spPr>
          <a:xfrm>
            <a:off x="6607556" y="2021587"/>
            <a:ext cx="3763645" cy="452755"/>
          </a:xfrm>
          <a:prstGeom prst="rect">
            <a:avLst/>
          </a:prstGeom>
        </p:spPr>
        <p:txBody>
          <a:bodyPr vert="horz" wrap="square" lIns="0" tIns="13335" rIns="0" bIns="0" rtlCol="0">
            <a:spAutoFit/>
          </a:bodyPr>
          <a:lstStyle/>
          <a:p>
            <a:pPr marL="12700">
              <a:spcBef>
                <a:spcPts val="105"/>
              </a:spcBef>
            </a:pPr>
            <a:r>
              <a:rPr sz="1400" spc="-10" dirty="0">
                <a:latin typeface="メイリオ"/>
                <a:cs typeface="メイリオ"/>
              </a:rPr>
              <a:t>コンソーシアム型も必要か</a:t>
            </a:r>
            <a:endParaRPr sz="1400">
              <a:latin typeface="メイリオ"/>
              <a:cs typeface="メイリオ"/>
            </a:endParaRPr>
          </a:p>
          <a:p>
            <a:pPr marL="12700"/>
            <a:r>
              <a:rPr sz="1400" spc="-20" dirty="0">
                <a:latin typeface="メイリオ"/>
                <a:cs typeface="メイリオ"/>
              </a:rPr>
              <a:t>実現方法はどのようなスキームがあるか要検討</a:t>
            </a:r>
            <a:endParaRPr sz="1400">
              <a:latin typeface="メイリオ"/>
              <a:cs typeface="メイリオ"/>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grpSp>
        <p:nvGrpSpPr>
          <p:cNvPr id="3" name="object 3"/>
          <p:cNvGrpSpPr/>
          <p:nvPr/>
        </p:nvGrpSpPr>
        <p:grpSpPr>
          <a:xfrm>
            <a:off x="5899278" y="3006725"/>
            <a:ext cx="3209925" cy="3305810"/>
            <a:chOff x="4375277" y="3006725"/>
            <a:chExt cx="3209925" cy="3305810"/>
          </a:xfrm>
        </p:grpSpPr>
        <p:pic>
          <p:nvPicPr>
            <p:cNvPr id="4" name="object 4"/>
            <p:cNvPicPr/>
            <p:nvPr/>
          </p:nvPicPr>
          <p:blipFill>
            <a:blip r:embed="rId2" cstate="print"/>
            <a:stretch>
              <a:fillRect/>
            </a:stretch>
          </p:blipFill>
          <p:spPr>
            <a:xfrm>
              <a:off x="5882640" y="3009900"/>
              <a:ext cx="1699260" cy="3299460"/>
            </a:xfrm>
            <a:prstGeom prst="rect">
              <a:avLst/>
            </a:prstGeom>
          </p:spPr>
        </p:pic>
        <p:sp>
          <p:nvSpPr>
            <p:cNvPr id="5" name="object 5"/>
            <p:cNvSpPr/>
            <p:nvPr/>
          </p:nvSpPr>
          <p:spPr>
            <a:xfrm>
              <a:off x="5882640" y="3009900"/>
              <a:ext cx="1699260" cy="3299460"/>
            </a:xfrm>
            <a:custGeom>
              <a:avLst/>
              <a:gdLst/>
              <a:ahLst/>
              <a:cxnLst/>
              <a:rect l="l" t="t" r="r" b="b"/>
              <a:pathLst>
                <a:path w="1699259" h="3299460">
                  <a:moveTo>
                    <a:pt x="0" y="3299460"/>
                  </a:moveTo>
                  <a:lnTo>
                    <a:pt x="1699260" y="3299460"/>
                  </a:lnTo>
                  <a:lnTo>
                    <a:pt x="1699260" y="0"/>
                  </a:lnTo>
                  <a:lnTo>
                    <a:pt x="0" y="0"/>
                  </a:lnTo>
                  <a:lnTo>
                    <a:pt x="0" y="3299460"/>
                  </a:lnTo>
                  <a:close/>
                </a:path>
              </a:pathLst>
            </a:custGeom>
            <a:ln w="6350">
              <a:solidFill>
                <a:srgbClr val="D9D9D9"/>
              </a:solidFill>
            </a:ln>
          </p:spPr>
          <p:txBody>
            <a:bodyPr wrap="square" lIns="0" tIns="0" rIns="0" bIns="0" rtlCol="0"/>
            <a:lstStyle/>
            <a:p>
              <a:endParaRPr/>
            </a:p>
          </p:txBody>
        </p:sp>
        <p:sp>
          <p:nvSpPr>
            <p:cNvPr id="6" name="object 6"/>
            <p:cNvSpPr/>
            <p:nvPr/>
          </p:nvSpPr>
          <p:spPr>
            <a:xfrm>
              <a:off x="7322820" y="3409188"/>
              <a:ext cx="0" cy="2615565"/>
            </a:xfrm>
            <a:custGeom>
              <a:avLst/>
              <a:gdLst/>
              <a:ahLst/>
              <a:cxnLst/>
              <a:rect l="l" t="t" r="r" b="b"/>
              <a:pathLst>
                <a:path h="2615565">
                  <a:moveTo>
                    <a:pt x="0" y="0"/>
                  </a:moveTo>
                  <a:lnTo>
                    <a:pt x="0" y="2615171"/>
                  </a:lnTo>
                </a:path>
              </a:pathLst>
            </a:custGeom>
            <a:ln w="6350">
              <a:solidFill>
                <a:srgbClr val="BEBEBE"/>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378452" y="3009900"/>
              <a:ext cx="1274064" cy="694944"/>
            </a:xfrm>
            <a:prstGeom prst="rect">
              <a:avLst/>
            </a:prstGeom>
          </p:spPr>
        </p:pic>
        <p:sp>
          <p:nvSpPr>
            <p:cNvPr id="8" name="object 8"/>
            <p:cNvSpPr/>
            <p:nvPr/>
          </p:nvSpPr>
          <p:spPr>
            <a:xfrm>
              <a:off x="4378452" y="3009900"/>
              <a:ext cx="1274445" cy="695325"/>
            </a:xfrm>
            <a:custGeom>
              <a:avLst/>
              <a:gdLst/>
              <a:ahLst/>
              <a:cxnLst/>
              <a:rect l="l" t="t" r="r" b="b"/>
              <a:pathLst>
                <a:path w="1274445" h="695325">
                  <a:moveTo>
                    <a:pt x="0" y="694944"/>
                  </a:moveTo>
                  <a:lnTo>
                    <a:pt x="1274064" y="694944"/>
                  </a:lnTo>
                  <a:lnTo>
                    <a:pt x="1274064" y="0"/>
                  </a:lnTo>
                  <a:lnTo>
                    <a:pt x="0" y="0"/>
                  </a:lnTo>
                  <a:lnTo>
                    <a:pt x="0" y="694944"/>
                  </a:lnTo>
                  <a:close/>
                </a:path>
              </a:pathLst>
            </a:custGeom>
            <a:ln w="6350">
              <a:solidFill>
                <a:srgbClr val="D9D9D9"/>
              </a:solidFill>
            </a:ln>
          </p:spPr>
          <p:txBody>
            <a:bodyPr wrap="square" lIns="0" tIns="0" rIns="0" bIns="0" rtlCol="0"/>
            <a:lstStyle/>
            <a:p>
              <a:endParaRPr/>
            </a:p>
          </p:txBody>
        </p:sp>
        <p:sp>
          <p:nvSpPr>
            <p:cNvPr id="9" name="object 9"/>
            <p:cNvSpPr/>
            <p:nvPr/>
          </p:nvSpPr>
          <p:spPr>
            <a:xfrm>
              <a:off x="4424172" y="3214115"/>
              <a:ext cx="502920" cy="317500"/>
            </a:xfrm>
            <a:custGeom>
              <a:avLst/>
              <a:gdLst/>
              <a:ahLst/>
              <a:cxnLst/>
              <a:rect l="l" t="t" r="r" b="b"/>
              <a:pathLst>
                <a:path w="502920" h="317500">
                  <a:moveTo>
                    <a:pt x="450088" y="0"/>
                  </a:moveTo>
                  <a:lnTo>
                    <a:pt x="52831" y="0"/>
                  </a:lnTo>
                  <a:lnTo>
                    <a:pt x="32254" y="4147"/>
                  </a:lnTo>
                  <a:lnTo>
                    <a:pt x="15462" y="15462"/>
                  </a:lnTo>
                  <a:lnTo>
                    <a:pt x="4147" y="32254"/>
                  </a:lnTo>
                  <a:lnTo>
                    <a:pt x="0" y="52832"/>
                  </a:lnTo>
                  <a:lnTo>
                    <a:pt x="0" y="264160"/>
                  </a:lnTo>
                  <a:lnTo>
                    <a:pt x="4147" y="284737"/>
                  </a:lnTo>
                  <a:lnTo>
                    <a:pt x="15462" y="301529"/>
                  </a:lnTo>
                  <a:lnTo>
                    <a:pt x="32254" y="312844"/>
                  </a:lnTo>
                  <a:lnTo>
                    <a:pt x="52831" y="316992"/>
                  </a:lnTo>
                  <a:lnTo>
                    <a:pt x="450088" y="316992"/>
                  </a:lnTo>
                  <a:lnTo>
                    <a:pt x="470665" y="312844"/>
                  </a:lnTo>
                  <a:lnTo>
                    <a:pt x="487457" y="301529"/>
                  </a:lnTo>
                  <a:lnTo>
                    <a:pt x="498772" y="284737"/>
                  </a:lnTo>
                  <a:lnTo>
                    <a:pt x="502919" y="264160"/>
                  </a:lnTo>
                  <a:lnTo>
                    <a:pt x="502919" y="52832"/>
                  </a:lnTo>
                  <a:lnTo>
                    <a:pt x="498772" y="32254"/>
                  </a:lnTo>
                  <a:lnTo>
                    <a:pt x="487457" y="15462"/>
                  </a:lnTo>
                  <a:lnTo>
                    <a:pt x="470665" y="4147"/>
                  </a:lnTo>
                  <a:lnTo>
                    <a:pt x="450088" y="0"/>
                  </a:lnTo>
                  <a:close/>
                </a:path>
              </a:pathLst>
            </a:custGeom>
            <a:solidFill>
              <a:srgbClr val="FFFFFF"/>
            </a:solidFill>
          </p:spPr>
          <p:txBody>
            <a:bodyPr wrap="square" lIns="0" tIns="0" rIns="0" bIns="0" rtlCol="0"/>
            <a:lstStyle/>
            <a:p>
              <a:endParaRPr/>
            </a:p>
          </p:txBody>
        </p:sp>
        <p:sp>
          <p:nvSpPr>
            <p:cNvPr id="10" name="object 10"/>
            <p:cNvSpPr/>
            <p:nvPr/>
          </p:nvSpPr>
          <p:spPr>
            <a:xfrm>
              <a:off x="4424172" y="3214115"/>
              <a:ext cx="502920" cy="317500"/>
            </a:xfrm>
            <a:custGeom>
              <a:avLst/>
              <a:gdLst/>
              <a:ahLst/>
              <a:cxnLst/>
              <a:rect l="l" t="t" r="r" b="b"/>
              <a:pathLst>
                <a:path w="502920" h="317500">
                  <a:moveTo>
                    <a:pt x="0" y="52832"/>
                  </a:moveTo>
                  <a:lnTo>
                    <a:pt x="4147" y="32254"/>
                  </a:lnTo>
                  <a:lnTo>
                    <a:pt x="15462" y="15462"/>
                  </a:lnTo>
                  <a:lnTo>
                    <a:pt x="32254" y="4147"/>
                  </a:lnTo>
                  <a:lnTo>
                    <a:pt x="52831" y="0"/>
                  </a:lnTo>
                  <a:lnTo>
                    <a:pt x="450088" y="0"/>
                  </a:lnTo>
                  <a:lnTo>
                    <a:pt x="470665" y="4147"/>
                  </a:lnTo>
                  <a:lnTo>
                    <a:pt x="487457" y="15462"/>
                  </a:lnTo>
                  <a:lnTo>
                    <a:pt x="498772" y="32254"/>
                  </a:lnTo>
                  <a:lnTo>
                    <a:pt x="502919" y="52832"/>
                  </a:lnTo>
                  <a:lnTo>
                    <a:pt x="502919" y="264160"/>
                  </a:lnTo>
                  <a:lnTo>
                    <a:pt x="498772" y="284737"/>
                  </a:lnTo>
                  <a:lnTo>
                    <a:pt x="487457" y="301529"/>
                  </a:lnTo>
                  <a:lnTo>
                    <a:pt x="470665" y="312844"/>
                  </a:lnTo>
                  <a:lnTo>
                    <a:pt x="450088" y="316992"/>
                  </a:lnTo>
                  <a:lnTo>
                    <a:pt x="52831" y="316992"/>
                  </a:lnTo>
                  <a:lnTo>
                    <a:pt x="32254" y="312844"/>
                  </a:lnTo>
                  <a:lnTo>
                    <a:pt x="15462" y="301529"/>
                  </a:lnTo>
                  <a:lnTo>
                    <a:pt x="4147" y="284737"/>
                  </a:lnTo>
                  <a:lnTo>
                    <a:pt x="0" y="264160"/>
                  </a:lnTo>
                  <a:lnTo>
                    <a:pt x="0" y="52832"/>
                  </a:lnTo>
                  <a:close/>
                </a:path>
              </a:pathLst>
            </a:custGeom>
            <a:ln w="6349">
              <a:solidFill>
                <a:srgbClr val="A6A6A6"/>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4378452" y="4041647"/>
              <a:ext cx="1274064" cy="710183"/>
            </a:xfrm>
            <a:prstGeom prst="rect">
              <a:avLst/>
            </a:prstGeom>
          </p:spPr>
        </p:pic>
        <p:pic>
          <p:nvPicPr>
            <p:cNvPr id="12" name="object 12"/>
            <p:cNvPicPr/>
            <p:nvPr/>
          </p:nvPicPr>
          <p:blipFill>
            <a:blip r:embed="rId5" cstate="print"/>
            <a:stretch>
              <a:fillRect/>
            </a:stretch>
          </p:blipFill>
          <p:spPr>
            <a:xfrm>
              <a:off x="4378452" y="4812792"/>
              <a:ext cx="1274064" cy="708660"/>
            </a:xfrm>
            <a:prstGeom prst="rect">
              <a:avLst/>
            </a:prstGeom>
          </p:spPr>
        </p:pic>
        <p:sp>
          <p:nvSpPr>
            <p:cNvPr id="13" name="object 13"/>
            <p:cNvSpPr/>
            <p:nvPr/>
          </p:nvSpPr>
          <p:spPr>
            <a:xfrm>
              <a:off x="4378452" y="4812792"/>
              <a:ext cx="1274445" cy="708660"/>
            </a:xfrm>
            <a:custGeom>
              <a:avLst/>
              <a:gdLst/>
              <a:ahLst/>
              <a:cxnLst/>
              <a:rect l="l" t="t" r="r" b="b"/>
              <a:pathLst>
                <a:path w="1274445" h="708660">
                  <a:moveTo>
                    <a:pt x="0" y="708659"/>
                  </a:moveTo>
                  <a:lnTo>
                    <a:pt x="1274064" y="708659"/>
                  </a:lnTo>
                  <a:lnTo>
                    <a:pt x="1274064" y="0"/>
                  </a:lnTo>
                  <a:lnTo>
                    <a:pt x="0" y="0"/>
                  </a:lnTo>
                  <a:lnTo>
                    <a:pt x="0" y="708659"/>
                  </a:lnTo>
                  <a:close/>
                </a:path>
              </a:pathLst>
            </a:custGeom>
            <a:ln w="6350">
              <a:solidFill>
                <a:srgbClr val="D9D9D9"/>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4378452" y="5599176"/>
              <a:ext cx="1274064" cy="710184"/>
            </a:xfrm>
            <a:prstGeom prst="rect">
              <a:avLst/>
            </a:prstGeom>
          </p:spPr>
        </p:pic>
        <p:sp>
          <p:nvSpPr>
            <p:cNvPr id="15" name="object 15"/>
            <p:cNvSpPr/>
            <p:nvPr/>
          </p:nvSpPr>
          <p:spPr>
            <a:xfrm>
              <a:off x="4378452" y="5599176"/>
              <a:ext cx="1274445" cy="710565"/>
            </a:xfrm>
            <a:custGeom>
              <a:avLst/>
              <a:gdLst/>
              <a:ahLst/>
              <a:cxnLst/>
              <a:rect l="l" t="t" r="r" b="b"/>
              <a:pathLst>
                <a:path w="1274445" h="710564">
                  <a:moveTo>
                    <a:pt x="0" y="710184"/>
                  </a:moveTo>
                  <a:lnTo>
                    <a:pt x="1274064" y="710184"/>
                  </a:lnTo>
                  <a:lnTo>
                    <a:pt x="1274064" y="0"/>
                  </a:lnTo>
                  <a:lnTo>
                    <a:pt x="0" y="0"/>
                  </a:lnTo>
                  <a:lnTo>
                    <a:pt x="0" y="710184"/>
                  </a:lnTo>
                  <a:close/>
                </a:path>
              </a:pathLst>
            </a:custGeom>
            <a:ln w="6350">
              <a:solidFill>
                <a:srgbClr val="D9D9D9"/>
              </a:solidFill>
            </a:ln>
          </p:spPr>
          <p:txBody>
            <a:bodyPr wrap="square" lIns="0" tIns="0" rIns="0" bIns="0" rtlCol="0"/>
            <a:lstStyle/>
            <a:p>
              <a:endParaRPr/>
            </a:p>
          </p:txBody>
        </p:sp>
      </p:grpSp>
      <p:sp>
        <p:nvSpPr>
          <p:cNvPr id="16" name="object 16"/>
          <p:cNvSpPr txBox="1">
            <a:spLocks noGrp="1"/>
          </p:cNvSpPr>
          <p:nvPr>
            <p:ph type="title"/>
          </p:nvPr>
        </p:nvSpPr>
        <p:spPr>
          <a:xfrm>
            <a:off x="1854201" y="268682"/>
            <a:ext cx="4327525" cy="422909"/>
          </a:xfrm>
          <a:prstGeom prst="rect">
            <a:avLst/>
          </a:prstGeom>
        </p:spPr>
        <p:txBody>
          <a:bodyPr vert="horz" wrap="square" lIns="0" tIns="13335" rIns="0" bIns="0" rtlCol="0" anchor="ctr">
            <a:spAutoFit/>
          </a:bodyPr>
          <a:lstStyle/>
          <a:p>
            <a:pPr marL="12700">
              <a:lnSpc>
                <a:spcPct val="100000"/>
              </a:lnSpc>
              <a:spcBef>
                <a:spcPts val="105"/>
              </a:spcBef>
            </a:pPr>
            <a:r>
              <a:rPr sz="2600" spc="-10" dirty="0"/>
              <a:t>デジタル通貨の実装イメージ</a:t>
            </a:r>
            <a:endParaRPr sz="2600"/>
          </a:p>
        </p:txBody>
      </p:sp>
      <p:sp>
        <p:nvSpPr>
          <p:cNvPr id="17" name="object 17"/>
          <p:cNvSpPr txBox="1"/>
          <p:nvPr/>
        </p:nvSpPr>
        <p:spPr>
          <a:xfrm>
            <a:off x="6376796" y="397002"/>
            <a:ext cx="3939540" cy="258404"/>
          </a:xfrm>
          <a:prstGeom prst="rect">
            <a:avLst/>
          </a:prstGeom>
        </p:spPr>
        <p:txBody>
          <a:bodyPr vert="horz" wrap="square" lIns="0" tIns="12065" rIns="0" bIns="0" rtlCol="0">
            <a:spAutoFit/>
          </a:bodyPr>
          <a:lstStyle/>
          <a:p>
            <a:pPr marL="12700">
              <a:spcBef>
                <a:spcPts val="95"/>
              </a:spcBef>
            </a:pPr>
            <a:r>
              <a:rPr sz="1600" b="1" spc="30" dirty="0">
                <a:solidFill>
                  <a:srgbClr val="404040"/>
                </a:solidFill>
                <a:latin typeface="Calibri"/>
                <a:cs typeface="Calibri"/>
              </a:rPr>
              <a:t>– </a:t>
            </a:r>
            <a:r>
              <a:rPr sz="1600" b="1" spc="-25" dirty="0">
                <a:solidFill>
                  <a:srgbClr val="404040"/>
                </a:solidFill>
                <a:latin typeface="メイリオ"/>
                <a:cs typeface="メイリオ"/>
              </a:rPr>
              <a:t>スマートコントラクトを通じた課題</a:t>
            </a:r>
            <a:r>
              <a:rPr sz="1600" b="1" spc="-20" dirty="0">
                <a:solidFill>
                  <a:srgbClr val="404040"/>
                </a:solidFill>
                <a:latin typeface="メイリオ"/>
                <a:cs typeface="メイリオ"/>
              </a:rPr>
              <a:t>解決 </a:t>
            </a:r>
            <a:r>
              <a:rPr sz="1600" b="1" spc="-50" dirty="0">
                <a:solidFill>
                  <a:srgbClr val="404040"/>
                </a:solidFill>
                <a:latin typeface="Calibri"/>
                <a:cs typeface="Calibri"/>
              </a:rPr>
              <a:t>-</a:t>
            </a:r>
            <a:endParaRPr sz="1600">
              <a:latin typeface="Calibri"/>
              <a:cs typeface="Calibri"/>
            </a:endParaRPr>
          </a:p>
        </p:txBody>
      </p:sp>
      <p:sp>
        <p:nvSpPr>
          <p:cNvPr id="18" name="object 18"/>
          <p:cNvSpPr txBox="1"/>
          <p:nvPr/>
        </p:nvSpPr>
        <p:spPr>
          <a:xfrm>
            <a:off x="10352658"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7</a:t>
            </a:r>
            <a:endParaRPr sz="1200">
              <a:latin typeface="Calibri"/>
              <a:cs typeface="Calibri"/>
            </a:endParaRPr>
          </a:p>
        </p:txBody>
      </p:sp>
      <p:pic>
        <p:nvPicPr>
          <p:cNvPr id="19" name="object 19"/>
          <p:cNvPicPr/>
          <p:nvPr/>
        </p:nvPicPr>
        <p:blipFill>
          <a:blip r:embed="rId7" cstate="print"/>
          <a:stretch>
            <a:fillRect/>
          </a:stretch>
        </p:blipFill>
        <p:spPr>
          <a:xfrm>
            <a:off x="1775460" y="981455"/>
            <a:ext cx="3459479" cy="274320"/>
          </a:xfrm>
          <a:prstGeom prst="rect">
            <a:avLst/>
          </a:prstGeom>
        </p:spPr>
      </p:pic>
      <p:sp>
        <p:nvSpPr>
          <p:cNvPr id="20" name="object 20"/>
          <p:cNvSpPr txBox="1"/>
          <p:nvPr/>
        </p:nvSpPr>
        <p:spPr>
          <a:xfrm>
            <a:off x="2956942" y="971551"/>
            <a:ext cx="1095375" cy="228909"/>
          </a:xfrm>
          <a:prstGeom prst="rect">
            <a:avLst/>
          </a:prstGeom>
        </p:spPr>
        <p:txBody>
          <a:bodyPr vert="horz" wrap="square" lIns="0" tIns="13335" rIns="0" bIns="0" rtlCol="0">
            <a:spAutoFit/>
          </a:bodyPr>
          <a:lstStyle/>
          <a:p>
            <a:pPr marL="12700">
              <a:spcBef>
                <a:spcPts val="105"/>
              </a:spcBef>
            </a:pPr>
            <a:r>
              <a:rPr sz="1400" b="1" i="1" spc="-10" dirty="0">
                <a:latin typeface="メイリオ"/>
                <a:cs typeface="メイリオ"/>
              </a:rPr>
              <a:t>ユースケース</a:t>
            </a:r>
            <a:endParaRPr sz="1400">
              <a:latin typeface="メイリオ"/>
              <a:cs typeface="メイリオ"/>
            </a:endParaRPr>
          </a:p>
        </p:txBody>
      </p:sp>
      <p:sp>
        <p:nvSpPr>
          <p:cNvPr id="21" name="object 21"/>
          <p:cNvSpPr/>
          <p:nvPr/>
        </p:nvSpPr>
        <p:spPr>
          <a:xfrm>
            <a:off x="4390644" y="915925"/>
            <a:ext cx="1087120" cy="399415"/>
          </a:xfrm>
          <a:custGeom>
            <a:avLst/>
            <a:gdLst/>
            <a:ahLst/>
            <a:cxnLst/>
            <a:rect l="l" t="t" r="r" b="b"/>
            <a:pathLst>
              <a:path w="1087120" h="399415">
                <a:moveTo>
                  <a:pt x="1086611" y="0"/>
                </a:moveTo>
                <a:lnTo>
                  <a:pt x="0" y="0"/>
                </a:lnTo>
                <a:lnTo>
                  <a:pt x="0" y="399288"/>
                </a:lnTo>
                <a:lnTo>
                  <a:pt x="1086611" y="399288"/>
                </a:lnTo>
                <a:lnTo>
                  <a:pt x="1086611" y="0"/>
                </a:lnTo>
                <a:close/>
              </a:path>
            </a:pathLst>
          </a:custGeom>
          <a:solidFill>
            <a:srgbClr val="FFFFFF"/>
          </a:solidFill>
        </p:spPr>
        <p:txBody>
          <a:bodyPr wrap="square" lIns="0" tIns="0" rIns="0" bIns="0" rtlCol="0"/>
          <a:lstStyle/>
          <a:p>
            <a:endParaRPr/>
          </a:p>
        </p:txBody>
      </p:sp>
      <p:sp>
        <p:nvSpPr>
          <p:cNvPr id="22" name="object 22"/>
          <p:cNvSpPr txBox="1"/>
          <p:nvPr/>
        </p:nvSpPr>
        <p:spPr>
          <a:xfrm>
            <a:off x="4478528" y="1011429"/>
            <a:ext cx="911225" cy="166071"/>
          </a:xfrm>
          <a:prstGeom prst="rect">
            <a:avLst/>
          </a:prstGeom>
        </p:spPr>
        <p:txBody>
          <a:bodyPr vert="horz" wrap="square" lIns="0" tIns="12065" rIns="0" bIns="0" rtlCol="0">
            <a:spAutoFit/>
          </a:bodyPr>
          <a:lstStyle/>
          <a:p>
            <a:pPr marL="12700">
              <a:spcBef>
                <a:spcPts val="95"/>
              </a:spcBef>
            </a:pPr>
            <a:r>
              <a:rPr sz="1000" i="1" spc="-10" dirty="0">
                <a:latin typeface="メイリオ"/>
                <a:cs typeface="メイリオ"/>
              </a:rPr>
              <a:t>＝デジタル通</a:t>
            </a:r>
            <a:r>
              <a:rPr sz="1000" i="1" spc="-50" dirty="0">
                <a:latin typeface="メイリオ"/>
                <a:cs typeface="メイリオ"/>
              </a:rPr>
              <a:t>貨</a:t>
            </a:r>
            <a:endParaRPr sz="1000">
              <a:latin typeface="メイリオ"/>
              <a:cs typeface="メイリオ"/>
            </a:endParaRPr>
          </a:p>
        </p:txBody>
      </p:sp>
      <p:pic>
        <p:nvPicPr>
          <p:cNvPr id="23" name="object 23"/>
          <p:cNvPicPr/>
          <p:nvPr/>
        </p:nvPicPr>
        <p:blipFill>
          <a:blip r:embed="rId8" cstate="print"/>
          <a:stretch>
            <a:fillRect/>
          </a:stretch>
        </p:blipFill>
        <p:spPr>
          <a:xfrm>
            <a:off x="4230624" y="1025653"/>
            <a:ext cx="225551" cy="187451"/>
          </a:xfrm>
          <a:prstGeom prst="rect">
            <a:avLst/>
          </a:prstGeom>
        </p:spPr>
      </p:pic>
      <p:pic>
        <p:nvPicPr>
          <p:cNvPr id="24" name="object 24"/>
          <p:cNvPicPr/>
          <p:nvPr/>
        </p:nvPicPr>
        <p:blipFill>
          <a:blip r:embed="rId9" cstate="print"/>
          <a:stretch>
            <a:fillRect/>
          </a:stretch>
        </p:blipFill>
        <p:spPr>
          <a:xfrm>
            <a:off x="1775459" y="1367028"/>
            <a:ext cx="3826764" cy="1479803"/>
          </a:xfrm>
          <a:prstGeom prst="rect">
            <a:avLst/>
          </a:prstGeom>
        </p:spPr>
      </p:pic>
      <p:sp>
        <p:nvSpPr>
          <p:cNvPr id="25" name="object 25"/>
          <p:cNvSpPr txBox="1"/>
          <p:nvPr/>
        </p:nvSpPr>
        <p:spPr>
          <a:xfrm>
            <a:off x="1854200" y="1434465"/>
            <a:ext cx="2616200" cy="197490"/>
          </a:xfrm>
          <a:prstGeom prst="rect">
            <a:avLst/>
          </a:prstGeom>
        </p:spPr>
        <p:txBody>
          <a:bodyPr vert="horz" wrap="square" lIns="0" tIns="12700" rIns="0" bIns="0" rtlCol="0">
            <a:spAutoFit/>
          </a:bodyPr>
          <a:lstStyle/>
          <a:p>
            <a:pPr marL="12700">
              <a:spcBef>
                <a:spcPts val="100"/>
              </a:spcBef>
            </a:pPr>
            <a:r>
              <a:rPr sz="1200" b="1" dirty="0">
                <a:latin typeface="メイリオ"/>
                <a:cs typeface="メイリオ"/>
              </a:rPr>
              <a:t>（小売・流通サプライチェーンの例</a:t>
            </a:r>
            <a:r>
              <a:rPr sz="1200" b="1" spc="-390" dirty="0">
                <a:latin typeface="メイリオ"/>
                <a:cs typeface="メイリオ"/>
              </a:rPr>
              <a:t>）</a:t>
            </a:r>
            <a:endParaRPr sz="1200">
              <a:latin typeface="メイリオ"/>
              <a:cs typeface="メイリオ"/>
            </a:endParaRPr>
          </a:p>
        </p:txBody>
      </p:sp>
      <p:sp>
        <p:nvSpPr>
          <p:cNvPr id="26" name="object 26"/>
          <p:cNvSpPr txBox="1"/>
          <p:nvPr/>
        </p:nvSpPr>
        <p:spPr>
          <a:xfrm>
            <a:off x="1854201" y="1800606"/>
            <a:ext cx="3559175" cy="854529"/>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①仕入先が小売側物流センター</a:t>
            </a:r>
            <a:r>
              <a:rPr sz="1200" spc="-10" dirty="0">
                <a:latin typeface="Calibri"/>
                <a:cs typeface="Calibri"/>
              </a:rPr>
              <a:t>(DC)</a:t>
            </a:r>
            <a:r>
              <a:rPr sz="1200" spc="-10" dirty="0">
                <a:latin typeface="メイリオ"/>
                <a:cs typeface="メイリオ"/>
              </a:rPr>
              <a:t>へ商品を納入</a:t>
            </a:r>
            <a:endParaRPr sz="1200">
              <a:latin typeface="メイリオ"/>
              <a:cs typeface="メイリオ"/>
            </a:endParaRPr>
          </a:p>
          <a:p>
            <a:pPr>
              <a:spcBef>
                <a:spcPts val="95"/>
              </a:spcBef>
            </a:pPr>
            <a:endParaRPr sz="550">
              <a:latin typeface="メイリオ"/>
              <a:cs typeface="メイリオ"/>
            </a:endParaRPr>
          </a:p>
          <a:p>
            <a:pPr marL="100965" marR="5080" indent="-88900" algn="just">
              <a:lnSpc>
                <a:spcPct val="100800"/>
              </a:lnSpc>
            </a:pPr>
            <a:r>
              <a:rPr sz="1200" spc="-5" dirty="0">
                <a:latin typeface="メイリオ"/>
                <a:cs typeface="メイリオ"/>
              </a:rPr>
              <a:t>②小売企業は、納品と同時に、仕入先に請求するセンターフィー</a:t>
            </a:r>
            <a:r>
              <a:rPr sz="1200" spc="-10" dirty="0">
                <a:latin typeface="Calibri"/>
                <a:cs typeface="Calibri"/>
              </a:rPr>
              <a:t>(</a:t>
            </a:r>
            <a:r>
              <a:rPr sz="1200" dirty="0">
                <a:latin typeface="メイリオ"/>
                <a:cs typeface="メイリオ"/>
              </a:rPr>
              <a:t>小売側倉庫通過に係るフィー</a:t>
            </a:r>
            <a:r>
              <a:rPr sz="1200" spc="-10" dirty="0">
                <a:latin typeface="Calibri"/>
                <a:cs typeface="Calibri"/>
              </a:rPr>
              <a:t>)</a:t>
            </a:r>
            <a:r>
              <a:rPr sz="1200" spc="-20" dirty="0">
                <a:latin typeface="メイリオ"/>
                <a:cs typeface="メイリオ"/>
              </a:rPr>
              <a:t>を差し</a:t>
            </a:r>
            <a:r>
              <a:rPr sz="1200" spc="-5" dirty="0">
                <a:latin typeface="メイリオ"/>
                <a:cs typeface="メイリオ"/>
              </a:rPr>
              <a:t>引いた仕入代金を自動的に仕入先へ支払い</a:t>
            </a:r>
            <a:endParaRPr sz="1200">
              <a:latin typeface="メイリオ"/>
              <a:cs typeface="メイリオ"/>
            </a:endParaRPr>
          </a:p>
        </p:txBody>
      </p:sp>
      <p:grpSp>
        <p:nvGrpSpPr>
          <p:cNvPr id="27" name="object 27"/>
          <p:cNvGrpSpPr/>
          <p:nvPr/>
        </p:nvGrpSpPr>
        <p:grpSpPr>
          <a:xfrm>
            <a:off x="1910968" y="3145408"/>
            <a:ext cx="3143250" cy="2833370"/>
            <a:chOff x="386968" y="3145408"/>
            <a:chExt cx="3143250" cy="2833370"/>
          </a:xfrm>
        </p:grpSpPr>
        <p:pic>
          <p:nvPicPr>
            <p:cNvPr id="28" name="object 28"/>
            <p:cNvPicPr/>
            <p:nvPr/>
          </p:nvPicPr>
          <p:blipFill>
            <a:blip r:embed="rId10" cstate="print"/>
            <a:stretch>
              <a:fillRect/>
            </a:stretch>
          </p:blipFill>
          <p:spPr>
            <a:xfrm>
              <a:off x="652271" y="4258055"/>
              <a:ext cx="76200" cy="246633"/>
            </a:xfrm>
            <a:prstGeom prst="rect">
              <a:avLst/>
            </a:prstGeom>
          </p:spPr>
        </p:pic>
        <p:sp>
          <p:nvSpPr>
            <p:cNvPr id="29" name="object 29"/>
            <p:cNvSpPr/>
            <p:nvPr/>
          </p:nvSpPr>
          <p:spPr>
            <a:xfrm>
              <a:off x="685800" y="4250436"/>
              <a:ext cx="750570" cy="0"/>
            </a:xfrm>
            <a:custGeom>
              <a:avLst/>
              <a:gdLst/>
              <a:ahLst/>
              <a:cxnLst/>
              <a:rect l="l" t="t" r="r" b="b"/>
              <a:pathLst>
                <a:path w="750569">
                  <a:moveTo>
                    <a:pt x="0" y="0"/>
                  </a:moveTo>
                  <a:lnTo>
                    <a:pt x="493775" y="0"/>
                  </a:lnTo>
                </a:path>
                <a:path w="750569">
                  <a:moveTo>
                    <a:pt x="650747" y="0"/>
                  </a:moveTo>
                  <a:lnTo>
                    <a:pt x="750316" y="0"/>
                  </a:lnTo>
                </a:path>
              </a:pathLst>
            </a:custGeom>
            <a:ln w="6350">
              <a:solidFill>
                <a:srgbClr val="A6A6A6"/>
              </a:solidFill>
            </a:ln>
          </p:spPr>
          <p:txBody>
            <a:bodyPr wrap="square" lIns="0" tIns="0" rIns="0" bIns="0" rtlCol="0"/>
            <a:lstStyle/>
            <a:p>
              <a:endParaRPr/>
            </a:p>
          </p:txBody>
        </p:sp>
        <p:sp>
          <p:nvSpPr>
            <p:cNvPr id="30" name="object 30"/>
            <p:cNvSpPr/>
            <p:nvPr/>
          </p:nvSpPr>
          <p:spPr>
            <a:xfrm>
              <a:off x="1226819" y="3459479"/>
              <a:ext cx="76200" cy="1508125"/>
            </a:xfrm>
            <a:custGeom>
              <a:avLst/>
              <a:gdLst/>
              <a:ahLst/>
              <a:cxnLst/>
              <a:rect l="l" t="t" r="r" b="b"/>
              <a:pathLst>
                <a:path w="76200" h="1508125">
                  <a:moveTo>
                    <a:pt x="31750" y="1431925"/>
                  </a:moveTo>
                  <a:lnTo>
                    <a:pt x="0" y="1431925"/>
                  </a:lnTo>
                  <a:lnTo>
                    <a:pt x="38100" y="1508125"/>
                  </a:lnTo>
                  <a:lnTo>
                    <a:pt x="69850" y="1444625"/>
                  </a:lnTo>
                  <a:lnTo>
                    <a:pt x="31750" y="1444625"/>
                  </a:lnTo>
                  <a:lnTo>
                    <a:pt x="31750" y="1431925"/>
                  </a:lnTo>
                  <a:close/>
                </a:path>
                <a:path w="76200" h="1508125">
                  <a:moveTo>
                    <a:pt x="44450" y="0"/>
                  </a:moveTo>
                  <a:lnTo>
                    <a:pt x="31750" y="0"/>
                  </a:lnTo>
                  <a:lnTo>
                    <a:pt x="31750" y="1444625"/>
                  </a:lnTo>
                  <a:lnTo>
                    <a:pt x="44450" y="1444625"/>
                  </a:lnTo>
                  <a:lnTo>
                    <a:pt x="44450" y="0"/>
                  </a:lnTo>
                  <a:close/>
                </a:path>
                <a:path w="76200" h="1508125">
                  <a:moveTo>
                    <a:pt x="76200" y="1431925"/>
                  </a:moveTo>
                  <a:lnTo>
                    <a:pt x="44450" y="1431925"/>
                  </a:lnTo>
                  <a:lnTo>
                    <a:pt x="44450" y="1444625"/>
                  </a:lnTo>
                  <a:lnTo>
                    <a:pt x="69850" y="1444625"/>
                  </a:lnTo>
                  <a:lnTo>
                    <a:pt x="76200" y="1431925"/>
                  </a:lnTo>
                  <a:close/>
                </a:path>
              </a:pathLst>
            </a:custGeom>
            <a:solidFill>
              <a:srgbClr val="A6A6A6"/>
            </a:solidFill>
          </p:spPr>
          <p:txBody>
            <a:bodyPr wrap="square" lIns="0" tIns="0" rIns="0" bIns="0" rtlCol="0"/>
            <a:lstStyle/>
            <a:p>
              <a:endParaRPr/>
            </a:p>
          </p:txBody>
        </p:sp>
        <p:pic>
          <p:nvPicPr>
            <p:cNvPr id="31" name="object 31"/>
            <p:cNvPicPr/>
            <p:nvPr/>
          </p:nvPicPr>
          <p:blipFill>
            <a:blip r:embed="rId11" cstate="print"/>
            <a:stretch>
              <a:fillRect/>
            </a:stretch>
          </p:blipFill>
          <p:spPr>
            <a:xfrm>
              <a:off x="1071371" y="3624071"/>
              <a:ext cx="310896" cy="310895"/>
            </a:xfrm>
            <a:prstGeom prst="rect">
              <a:avLst/>
            </a:prstGeom>
          </p:spPr>
        </p:pic>
        <p:sp>
          <p:nvSpPr>
            <p:cNvPr id="32" name="object 32"/>
            <p:cNvSpPr/>
            <p:nvPr/>
          </p:nvSpPr>
          <p:spPr>
            <a:xfrm>
              <a:off x="394715" y="4945379"/>
              <a:ext cx="1545590" cy="307975"/>
            </a:xfrm>
            <a:custGeom>
              <a:avLst/>
              <a:gdLst/>
              <a:ahLst/>
              <a:cxnLst/>
              <a:rect l="l" t="t" r="r" b="b"/>
              <a:pathLst>
                <a:path w="1545589" h="307975">
                  <a:moveTo>
                    <a:pt x="0" y="307848"/>
                  </a:moveTo>
                  <a:lnTo>
                    <a:pt x="1545336" y="307848"/>
                  </a:lnTo>
                  <a:lnTo>
                    <a:pt x="1545336" y="0"/>
                  </a:lnTo>
                  <a:lnTo>
                    <a:pt x="0" y="0"/>
                  </a:lnTo>
                  <a:lnTo>
                    <a:pt x="0" y="307848"/>
                  </a:lnTo>
                  <a:close/>
                </a:path>
              </a:pathLst>
            </a:custGeom>
            <a:ln w="6349">
              <a:solidFill>
                <a:srgbClr val="A6A6A6"/>
              </a:solidFill>
            </a:ln>
          </p:spPr>
          <p:txBody>
            <a:bodyPr wrap="square" lIns="0" tIns="0" rIns="0" bIns="0" rtlCol="0"/>
            <a:lstStyle/>
            <a:p>
              <a:endParaRPr/>
            </a:p>
          </p:txBody>
        </p:sp>
        <p:pic>
          <p:nvPicPr>
            <p:cNvPr id="33" name="object 33"/>
            <p:cNvPicPr/>
            <p:nvPr/>
          </p:nvPicPr>
          <p:blipFill>
            <a:blip r:embed="rId12" cstate="print"/>
            <a:stretch>
              <a:fillRect/>
            </a:stretch>
          </p:blipFill>
          <p:spPr>
            <a:xfrm>
              <a:off x="1435607" y="5692139"/>
              <a:ext cx="230123" cy="233172"/>
            </a:xfrm>
            <a:prstGeom prst="rect">
              <a:avLst/>
            </a:prstGeom>
          </p:spPr>
        </p:pic>
        <p:sp>
          <p:nvSpPr>
            <p:cNvPr id="34" name="object 34"/>
            <p:cNvSpPr/>
            <p:nvPr/>
          </p:nvSpPr>
          <p:spPr>
            <a:xfrm>
              <a:off x="390143" y="5669279"/>
              <a:ext cx="2204085" cy="306705"/>
            </a:xfrm>
            <a:custGeom>
              <a:avLst/>
              <a:gdLst/>
              <a:ahLst/>
              <a:cxnLst/>
              <a:rect l="l" t="t" r="r" b="b"/>
              <a:pathLst>
                <a:path w="2204085" h="306704">
                  <a:moveTo>
                    <a:pt x="0" y="306324"/>
                  </a:moveTo>
                  <a:lnTo>
                    <a:pt x="2203704" y="306324"/>
                  </a:lnTo>
                  <a:lnTo>
                    <a:pt x="2203704" y="0"/>
                  </a:lnTo>
                  <a:lnTo>
                    <a:pt x="0" y="0"/>
                  </a:lnTo>
                  <a:lnTo>
                    <a:pt x="0" y="306324"/>
                  </a:lnTo>
                  <a:close/>
                </a:path>
              </a:pathLst>
            </a:custGeom>
            <a:ln w="6350">
              <a:solidFill>
                <a:srgbClr val="A6A6A6"/>
              </a:solidFill>
            </a:ln>
          </p:spPr>
          <p:txBody>
            <a:bodyPr wrap="square" lIns="0" tIns="0" rIns="0" bIns="0" rtlCol="0"/>
            <a:lstStyle/>
            <a:p>
              <a:endParaRPr/>
            </a:p>
          </p:txBody>
        </p:sp>
        <p:sp>
          <p:nvSpPr>
            <p:cNvPr id="35" name="object 35"/>
            <p:cNvSpPr/>
            <p:nvPr/>
          </p:nvSpPr>
          <p:spPr>
            <a:xfrm>
              <a:off x="652272" y="5265419"/>
              <a:ext cx="963294" cy="396240"/>
            </a:xfrm>
            <a:custGeom>
              <a:avLst/>
              <a:gdLst/>
              <a:ahLst/>
              <a:cxnLst/>
              <a:rect l="l" t="t" r="r" b="b"/>
              <a:pathLst>
                <a:path w="963294" h="396239">
                  <a:moveTo>
                    <a:pt x="76200" y="77724"/>
                  </a:moveTo>
                  <a:lnTo>
                    <a:pt x="69850" y="65024"/>
                  </a:lnTo>
                  <a:lnTo>
                    <a:pt x="38100" y="1524"/>
                  </a:lnTo>
                  <a:lnTo>
                    <a:pt x="0" y="77724"/>
                  </a:lnTo>
                  <a:lnTo>
                    <a:pt x="31750" y="77724"/>
                  </a:lnTo>
                  <a:lnTo>
                    <a:pt x="31750" y="396062"/>
                  </a:lnTo>
                  <a:lnTo>
                    <a:pt x="44450" y="396062"/>
                  </a:lnTo>
                  <a:lnTo>
                    <a:pt x="44450" y="77724"/>
                  </a:lnTo>
                  <a:lnTo>
                    <a:pt x="76200" y="77724"/>
                  </a:lnTo>
                  <a:close/>
                </a:path>
                <a:path w="963294" h="396239">
                  <a:moveTo>
                    <a:pt x="963168" y="312547"/>
                  </a:moveTo>
                  <a:lnTo>
                    <a:pt x="931418" y="312547"/>
                  </a:lnTo>
                  <a:lnTo>
                    <a:pt x="931418" y="0"/>
                  </a:lnTo>
                  <a:lnTo>
                    <a:pt x="918718" y="0"/>
                  </a:lnTo>
                  <a:lnTo>
                    <a:pt x="918718" y="312547"/>
                  </a:lnTo>
                  <a:lnTo>
                    <a:pt x="886968" y="312547"/>
                  </a:lnTo>
                  <a:lnTo>
                    <a:pt x="925068" y="388708"/>
                  </a:lnTo>
                  <a:lnTo>
                    <a:pt x="956830" y="325208"/>
                  </a:lnTo>
                  <a:lnTo>
                    <a:pt x="963168" y="312547"/>
                  </a:lnTo>
                  <a:close/>
                </a:path>
              </a:pathLst>
            </a:custGeom>
            <a:solidFill>
              <a:srgbClr val="A6A6A6"/>
            </a:solidFill>
          </p:spPr>
          <p:txBody>
            <a:bodyPr wrap="square" lIns="0" tIns="0" rIns="0" bIns="0" rtlCol="0"/>
            <a:lstStyle/>
            <a:p>
              <a:endParaRPr/>
            </a:p>
          </p:txBody>
        </p:sp>
        <p:pic>
          <p:nvPicPr>
            <p:cNvPr id="36" name="object 36"/>
            <p:cNvPicPr/>
            <p:nvPr/>
          </p:nvPicPr>
          <p:blipFill>
            <a:blip r:embed="rId13" cstate="print"/>
            <a:stretch>
              <a:fillRect/>
            </a:stretch>
          </p:blipFill>
          <p:spPr>
            <a:xfrm>
              <a:off x="1222247" y="3610355"/>
              <a:ext cx="211835" cy="164592"/>
            </a:xfrm>
            <a:prstGeom prst="rect">
              <a:avLst/>
            </a:prstGeom>
          </p:spPr>
        </p:pic>
        <p:pic>
          <p:nvPicPr>
            <p:cNvPr id="37" name="object 37"/>
            <p:cNvPicPr/>
            <p:nvPr/>
          </p:nvPicPr>
          <p:blipFill>
            <a:blip r:embed="rId14" cstate="print"/>
            <a:stretch>
              <a:fillRect/>
            </a:stretch>
          </p:blipFill>
          <p:spPr>
            <a:xfrm>
              <a:off x="2766060" y="4491227"/>
              <a:ext cx="760476" cy="307848"/>
            </a:xfrm>
            <a:prstGeom prst="rect">
              <a:avLst/>
            </a:prstGeom>
          </p:spPr>
        </p:pic>
        <p:sp>
          <p:nvSpPr>
            <p:cNvPr id="38" name="object 38"/>
            <p:cNvSpPr/>
            <p:nvPr/>
          </p:nvSpPr>
          <p:spPr>
            <a:xfrm>
              <a:off x="2766060" y="4491227"/>
              <a:ext cx="760730" cy="307975"/>
            </a:xfrm>
            <a:custGeom>
              <a:avLst/>
              <a:gdLst/>
              <a:ahLst/>
              <a:cxnLst/>
              <a:rect l="l" t="t" r="r" b="b"/>
              <a:pathLst>
                <a:path w="760729" h="307975">
                  <a:moveTo>
                    <a:pt x="0" y="307848"/>
                  </a:moveTo>
                  <a:lnTo>
                    <a:pt x="760476" y="307848"/>
                  </a:lnTo>
                  <a:lnTo>
                    <a:pt x="760476" y="0"/>
                  </a:lnTo>
                  <a:lnTo>
                    <a:pt x="0" y="0"/>
                  </a:lnTo>
                  <a:lnTo>
                    <a:pt x="0" y="307848"/>
                  </a:lnTo>
                  <a:close/>
                </a:path>
              </a:pathLst>
            </a:custGeom>
            <a:ln w="6350">
              <a:solidFill>
                <a:srgbClr val="A6A6A6"/>
              </a:solidFill>
            </a:ln>
          </p:spPr>
          <p:txBody>
            <a:bodyPr wrap="square" lIns="0" tIns="0" rIns="0" bIns="0" rtlCol="0"/>
            <a:lstStyle/>
            <a:p>
              <a:endParaRPr/>
            </a:p>
          </p:txBody>
        </p:sp>
        <p:pic>
          <p:nvPicPr>
            <p:cNvPr id="39" name="object 39"/>
            <p:cNvPicPr/>
            <p:nvPr/>
          </p:nvPicPr>
          <p:blipFill>
            <a:blip r:embed="rId15" cstate="print"/>
            <a:stretch>
              <a:fillRect/>
            </a:stretch>
          </p:blipFill>
          <p:spPr>
            <a:xfrm>
              <a:off x="2766060" y="4088891"/>
              <a:ext cx="760476" cy="306324"/>
            </a:xfrm>
            <a:prstGeom prst="rect">
              <a:avLst/>
            </a:prstGeom>
          </p:spPr>
        </p:pic>
        <p:sp>
          <p:nvSpPr>
            <p:cNvPr id="40" name="object 40"/>
            <p:cNvSpPr/>
            <p:nvPr/>
          </p:nvSpPr>
          <p:spPr>
            <a:xfrm>
              <a:off x="2766060" y="4088891"/>
              <a:ext cx="760730" cy="306705"/>
            </a:xfrm>
            <a:custGeom>
              <a:avLst/>
              <a:gdLst/>
              <a:ahLst/>
              <a:cxnLst/>
              <a:rect l="l" t="t" r="r" b="b"/>
              <a:pathLst>
                <a:path w="760729" h="306704">
                  <a:moveTo>
                    <a:pt x="0" y="306323"/>
                  </a:moveTo>
                  <a:lnTo>
                    <a:pt x="760476" y="306323"/>
                  </a:lnTo>
                  <a:lnTo>
                    <a:pt x="760476" y="0"/>
                  </a:lnTo>
                  <a:lnTo>
                    <a:pt x="0" y="0"/>
                  </a:lnTo>
                  <a:lnTo>
                    <a:pt x="0" y="306323"/>
                  </a:lnTo>
                  <a:close/>
                </a:path>
              </a:pathLst>
            </a:custGeom>
            <a:ln w="6350">
              <a:solidFill>
                <a:srgbClr val="A6A6A6"/>
              </a:solidFill>
            </a:ln>
          </p:spPr>
          <p:txBody>
            <a:bodyPr wrap="square" lIns="0" tIns="0" rIns="0" bIns="0" rtlCol="0"/>
            <a:lstStyle/>
            <a:p>
              <a:endParaRPr/>
            </a:p>
          </p:txBody>
        </p:sp>
        <p:pic>
          <p:nvPicPr>
            <p:cNvPr id="41" name="object 41"/>
            <p:cNvPicPr/>
            <p:nvPr/>
          </p:nvPicPr>
          <p:blipFill>
            <a:blip r:embed="rId16" cstate="print"/>
            <a:stretch>
              <a:fillRect/>
            </a:stretch>
          </p:blipFill>
          <p:spPr>
            <a:xfrm>
              <a:off x="2766060" y="3148583"/>
              <a:ext cx="760476" cy="307848"/>
            </a:xfrm>
            <a:prstGeom prst="rect">
              <a:avLst/>
            </a:prstGeom>
          </p:spPr>
        </p:pic>
        <p:sp>
          <p:nvSpPr>
            <p:cNvPr id="42" name="object 42"/>
            <p:cNvSpPr/>
            <p:nvPr/>
          </p:nvSpPr>
          <p:spPr>
            <a:xfrm>
              <a:off x="2766060" y="3148583"/>
              <a:ext cx="760730" cy="307975"/>
            </a:xfrm>
            <a:custGeom>
              <a:avLst/>
              <a:gdLst/>
              <a:ahLst/>
              <a:cxnLst/>
              <a:rect l="l" t="t" r="r" b="b"/>
              <a:pathLst>
                <a:path w="760729" h="307975">
                  <a:moveTo>
                    <a:pt x="0" y="307848"/>
                  </a:moveTo>
                  <a:lnTo>
                    <a:pt x="760476" y="307848"/>
                  </a:lnTo>
                  <a:lnTo>
                    <a:pt x="760476" y="0"/>
                  </a:lnTo>
                  <a:lnTo>
                    <a:pt x="0" y="0"/>
                  </a:lnTo>
                  <a:lnTo>
                    <a:pt x="0" y="307848"/>
                  </a:lnTo>
                  <a:close/>
                </a:path>
              </a:pathLst>
            </a:custGeom>
            <a:ln w="6350">
              <a:solidFill>
                <a:srgbClr val="A6A6A6"/>
              </a:solidFill>
            </a:ln>
          </p:spPr>
          <p:txBody>
            <a:bodyPr wrap="square" lIns="0" tIns="0" rIns="0" bIns="0" rtlCol="0"/>
            <a:lstStyle/>
            <a:p>
              <a:endParaRPr/>
            </a:p>
          </p:txBody>
        </p:sp>
      </p:grpSp>
      <p:pic>
        <p:nvPicPr>
          <p:cNvPr id="43" name="object 43"/>
          <p:cNvPicPr/>
          <p:nvPr/>
        </p:nvPicPr>
        <p:blipFill>
          <a:blip r:embed="rId17" cstate="print"/>
          <a:stretch>
            <a:fillRect/>
          </a:stretch>
        </p:blipFill>
        <p:spPr>
          <a:xfrm>
            <a:off x="3020817" y="3162301"/>
            <a:ext cx="258830" cy="283463"/>
          </a:xfrm>
          <a:prstGeom prst="rect">
            <a:avLst/>
          </a:prstGeom>
        </p:spPr>
      </p:pic>
      <p:sp>
        <p:nvSpPr>
          <p:cNvPr id="44" name="object 44"/>
          <p:cNvSpPr txBox="1"/>
          <p:nvPr/>
        </p:nvSpPr>
        <p:spPr>
          <a:xfrm>
            <a:off x="4312666" y="3011804"/>
            <a:ext cx="787400" cy="197490"/>
          </a:xfrm>
          <a:prstGeom prst="rect">
            <a:avLst/>
          </a:prstGeom>
        </p:spPr>
        <p:txBody>
          <a:bodyPr vert="horz" wrap="square" lIns="0" tIns="12700" rIns="0" bIns="0" rtlCol="0">
            <a:spAutoFit/>
          </a:bodyPr>
          <a:lstStyle/>
          <a:p>
            <a:pPr marL="12700">
              <a:spcBef>
                <a:spcPts val="100"/>
              </a:spcBef>
            </a:pPr>
            <a:r>
              <a:rPr sz="1200" spc="-10" dirty="0">
                <a:latin typeface="メイリオ"/>
                <a:cs typeface="メイリオ"/>
              </a:rPr>
              <a:t>ウォレット</a:t>
            </a:r>
            <a:endParaRPr sz="1200">
              <a:latin typeface="メイリオ"/>
              <a:cs typeface="メイリオ"/>
            </a:endParaRPr>
          </a:p>
        </p:txBody>
      </p:sp>
      <p:sp>
        <p:nvSpPr>
          <p:cNvPr id="45" name="object 45"/>
          <p:cNvSpPr txBox="1"/>
          <p:nvPr/>
        </p:nvSpPr>
        <p:spPr>
          <a:xfrm>
            <a:off x="1914144" y="3145536"/>
            <a:ext cx="2211705" cy="260969"/>
          </a:xfrm>
          <a:prstGeom prst="rect">
            <a:avLst/>
          </a:prstGeom>
          <a:ln w="6350">
            <a:solidFill>
              <a:srgbClr val="A6A6A6"/>
            </a:solidFill>
          </a:ln>
        </p:spPr>
        <p:txBody>
          <a:bodyPr vert="horz" wrap="square" lIns="0" tIns="75565" rIns="0" bIns="0" rtlCol="0">
            <a:spAutoFit/>
          </a:bodyPr>
          <a:lstStyle/>
          <a:p>
            <a:pPr marL="12700">
              <a:spcBef>
                <a:spcPts val="595"/>
              </a:spcBef>
            </a:pPr>
            <a:r>
              <a:rPr sz="1200" b="1" spc="-20" dirty="0">
                <a:latin typeface="メイリオ"/>
                <a:cs typeface="メイリオ"/>
              </a:rPr>
              <a:t>仕入先</a:t>
            </a:r>
            <a:endParaRPr sz="1200">
              <a:latin typeface="メイリオ"/>
              <a:cs typeface="メイリオ"/>
            </a:endParaRPr>
          </a:p>
        </p:txBody>
      </p:sp>
      <p:grpSp>
        <p:nvGrpSpPr>
          <p:cNvPr id="46" name="object 46"/>
          <p:cNvGrpSpPr/>
          <p:nvPr/>
        </p:nvGrpSpPr>
        <p:grpSpPr>
          <a:xfrm>
            <a:off x="2536397" y="4088766"/>
            <a:ext cx="1584960" cy="1138555"/>
            <a:chOff x="1012397" y="4088765"/>
            <a:chExt cx="1584960" cy="1138555"/>
          </a:xfrm>
        </p:grpSpPr>
        <p:pic>
          <p:nvPicPr>
            <p:cNvPr id="47" name="object 47"/>
            <p:cNvPicPr/>
            <p:nvPr/>
          </p:nvPicPr>
          <p:blipFill>
            <a:blip r:embed="rId18" cstate="print"/>
            <a:stretch>
              <a:fillRect/>
            </a:stretch>
          </p:blipFill>
          <p:spPr>
            <a:xfrm>
              <a:off x="1012397" y="5000244"/>
              <a:ext cx="266238" cy="227075"/>
            </a:xfrm>
            <a:prstGeom prst="rect">
              <a:avLst/>
            </a:prstGeom>
          </p:spPr>
        </p:pic>
        <p:sp>
          <p:nvSpPr>
            <p:cNvPr id="48" name="object 48"/>
            <p:cNvSpPr/>
            <p:nvPr/>
          </p:nvSpPr>
          <p:spPr>
            <a:xfrm>
              <a:off x="1446276" y="4091940"/>
              <a:ext cx="1148080" cy="306705"/>
            </a:xfrm>
            <a:custGeom>
              <a:avLst/>
              <a:gdLst/>
              <a:ahLst/>
              <a:cxnLst/>
              <a:rect l="l" t="t" r="r" b="b"/>
              <a:pathLst>
                <a:path w="1148080" h="306704">
                  <a:moveTo>
                    <a:pt x="0" y="306324"/>
                  </a:moveTo>
                  <a:lnTo>
                    <a:pt x="1147572" y="306324"/>
                  </a:lnTo>
                  <a:lnTo>
                    <a:pt x="1147572" y="0"/>
                  </a:lnTo>
                  <a:lnTo>
                    <a:pt x="0" y="0"/>
                  </a:lnTo>
                  <a:lnTo>
                    <a:pt x="0" y="306324"/>
                  </a:lnTo>
                  <a:close/>
                </a:path>
              </a:pathLst>
            </a:custGeom>
            <a:ln w="6350">
              <a:solidFill>
                <a:srgbClr val="A6A6A6"/>
              </a:solidFill>
            </a:ln>
          </p:spPr>
          <p:txBody>
            <a:bodyPr wrap="square" lIns="0" tIns="0" rIns="0" bIns="0" rtlCol="0"/>
            <a:lstStyle/>
            <a:p>
              <a:endParaRPr/>
            </a:p>
          </p:txBody>
        </p:sp>
        <p:pic>
          <p:nvPicPr>
            <p:cNvPr id="49" name="object 49"/>
            <p:cNvPicPr/>
            <p:nvPr/>
          </p:nvPicPr>
          <p:blipFill>
            <a:blip r:embed="rId19" cstate="print"/>
            <a:stretch>
              <a:fillRect/>
            </a:stretch>
          </p:blipFill>
          <p:spPr>
            <a:xfrm>
              <a:off x="1955666" y="4108704"/>
              <a:ext cx="260229" cy="283463"/>
            </a:xfrm>
            <a:prstGeom prst="rect">
              <a:avLst/>
            </a:prstGeom>
          </p:spPr>
        </p:pic>
      </p:grpSp>
      <p:sp>
        <p:nvSpPr>
          <p:cNvPr id="50" name="object 50"/>
          <p:cNvSpPr txBox="1"/>
          <p:nvPr/>
        </p:nvSpPr>
        <p:spPr>
          <a:xfrm>
            <a:off x="1990750" y="5738876"/>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店舗</a:t>
            </a:r>
            <a:endParaRPr sz="1200">
              <a:latin typeface="メイリオ"/>
              <a:cs typeface="メイリオ"/>
            </a:endParaRPr>
          </a:p>
        </p:txBody>
      </p:sp>
      <p:sp>
        <p:nvSpPr>
          <p:cNvPr id="51" name="object 51"/>
          <p:cNvSpPr txBox="1"/>
          <p:nvPr/>
        </p:nvSpPr>
        <p:spPr>
          <a:xfrm>
            <a:off x="2993898" y="4166108"/>
            <a:ext cx="29400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本部</a:t>
            </a:r>
            <a:endParaRPr sz="1050">
              <a:latin typeface="メイリオ"/>
              <a:cs typeface="メイリオ"/>
            </a:endParaRPr>
          </a:p>
        </p:txBody>
      </p:sp>
      <p:grpSp>
        <p:nvGrpSpPr>
          <p:cNvPr id="52" name="object 52"/>
          <p:cNvGrpSpPr/>
          <p:nvPr/>
        </p:nvGrpSpPr>
        <p:grpSpPr>
          <a:xfrm>
            <a:off x="2942845" y="4995671"/>
            <a:ext cx="2111375" cy="980440"/>
            <a:chOff x="1418844" y="4995671"/>
            <a:chExt cx="2111375" cy="980440"/>
          </a:xfrm>
        </p:grpSpPr>
        <p:pic>
          <p:nvPicPr>
            <p:cNvPr id="53" name="object 53"/>
            <p:cNvPicPr/>
            <p:nvPr/>
          </p:nvPicPr>
          <p:blipFill>
            <a:blip r:embed="rId20" cstate="print"/>
            <a:stretch>
              <a:fillRect/>
            </a:stretch>
          </p:blipFill>
          <p:spPr>
            <a:xfrm>
              <a:off x="1467612" y="5081015"/>
              <a:ext cx="144780" cy="112775"/>
            </a:xfrm>
            <a:prstGeom prst="rect">
              <a:avLst/>
            </a:prstGeom>
          </p:spPr>
        </p:pic>
        <p:pic>
          <p:nvPicPr>
            <p:cNvPr id="54" name="object 54"/>
            <p:cNvPicPr/>
            <p:nvPr/>
          </p:nvPicPr>
          <p:blipFill>
            <a:blip r:embed="rId20" cstate="print"/>
            <a:stretch>
              <a:fillRect/>
            </a:stretch>
          </p:blipFill>
          <p:spPr>
            <a:xfrm>
              <a:off x="1563624" y="5081015"/>
              <a:ext cx="144780" cy="112775"/>
            </a:xfrm>
            <a:prstGeom prst="rect">
              <a:avLst/>
            </a:prstGeom>
          </p:spPr>
        </p:pic>
        <p:pic>
          <p:nvPicPr>
            <p:cNvPr id="55" name="object 55"/>
            <p:cNvPicPr/>
            <p:nvPr/>
          </p:nvPicPr>
          <p:blipFill>
            <a:blip r:embed="rId20" cstate="print"/>
            <a:stretch>
              <a:fillRect/>
            </a:stretch>
          </p:blipFill>
          <p:spPr>
            <a:xfrm>
              <a:off x="1530096" y="4995671"/>
              <a:ext cx="144779" cy="112775"/>
            </a:xfrm>
            <a:prstGeom prst="rect">
              <a:avLst/>
            </a:prstGeom>
          </p:spPr>
        </p:pic>
        <p:pic>
          <p:nvPicPr>
            <p:cNvPr id="56" name="object 56"/>
            <p:cNvPicPr/>
            <p:nvPr/>
          </p:nvPicPr>
          <p:blipFill>
            <a:blip r:embed="rId21" cstate="print"/>
            <a:stretch>
              <a:fillRect/>
            </a:stretch>
          </p:blipFill>
          <p:spPr>
            <a:xfrm>
              <a:off x="1418844" y="5297423"/>
              <a:ext cx="277368" cy="257556"/>
            </a:xfrm>
            <a:prstGeom prst="rect">
              <a:avLst/>
            </a:prstGeom>
          </p:spPr>
        </p:pic>
        <p:pic>
          <p:nvPicPr>
            <p:cNvPr id="57" name="object 57"/>
            <p:cNvPicPr/>
            <p:nvPr/>
          </p:nvPicPr>
          <p:blipFill>
            <a:blip r:embed="rId22" cstate="print"/>
            <a:stretch>
              <a:fillRect/>
            </a:stretch>
          </p:blipFill>
          <p:spPr>
            <a:xfrm>
              <a:off x="1574292" y="5297423"/>
              <a:ext cx="173735" cy="135635"/>
            </a:xfrm>
            <a:prstGeom prst="rect">
              <a:avLst/>
            </a:prstGeom>
          </p:spPr>
        </p:pic>
        <p:pic>
          <p:nvPicPr>
            <p:cNvPr id="58" name="object 58"/>
            <p:cNvPicPr/>
            <p:nvPr/>
          </p:nvPicPr>
          <p:blipFill>
            <a:blip r:embed="rId23" cstate="print"/>
            <a:stretch>
              <a:fillRect/>
            </a:stretch>
          </p:blipFill>
          <p:spPr>
            <a:xfrm>
              <a:off x="2766060" y="5666231"/>
              <a:ext cx="760476" cy="306324"/>
            </a:xfrm>
            <a:prstGeom prst="rect">
              <a:avLst/>
            </a:prstGeom>
          </p:spPr>
        </p:pic>
        <p:sp>
          <p:nvSpPr>
            <p:cNvPr id="59" name="object 59"/>
            <p:cNvSpPr/>
            <p:nvPr/>
          </p:nvSpPr>
          <p:spPr>
            <a:xfrm>
              <a:off x="2766060" y="5666231"/>
              <a:ext cx="760730" cy="306705"/>
            </a:xfrm>
            <a:custGeom>
              <a:avLst/>
              <a:gdLst/>
              <a:ahLst/>
              <a:cxnLst/>
              <a:rect l="l" t="t" r="r" b="b"/>
              <a:pathLst>
                <a:path w="760729" h="306704">
                  <a:moveTo>
                    <a:pt x="0" y="306324"/>
                  </a:moveTo>
                  <a:lnTo>
                    <a:pt x="760476" y="306324"/>
                  </a:lnTo>
                  <a:lnTo>
                    <a:pt x="760476" y="0"/>
                  </a:lnTo>
                  <a:lnTo>
                    <a:pt x="0" y="0"/>
                  </a:lnTo>
                  <a:lnTo>
                    <a:pt x="0" y="306324"/>
                  </a:lnTo>
                  <a:close/>
                </a:path>
              </a:pathLst>
            </a:custGeom>
            <a:ln w="6350">
              <a:solidFill>
                <a:srgbClr val="A6A6A6"/>
              </a:solidFill>
            </a:ln>
          </p:spPr>
          <p:txBody>
            <a:bodyPr wrap="square" lIns="0" tIns="0" rIns="0" bIns="0" rtlCol="0"/>
            <a:lstStyle/>
            <a:p>
              <a:endParaRPr/>
            </a:p>
          </p:txBody>
        </p:sp>
      </p:grpSp>
      <p:sp>
        <p:nvSpPr>
          <p:cNvPr id="60" name="object 60"/>
          <p:cNvSpPr txBox="1"/>
          <p:nvPr/>
        </p:nvSpPr>
        <p:spPr>
          <a:xfrm>
            <a:off x="1856334" y="5395977"/>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店舗発</a:t>
            </a:r>
            <a:r>
              <a:rPr sz="700" spc="-50" dirty="0">
                <a:latin typeface="メイリオ"/>
                <a:cs typeface="メイリオ"/>
              </a:rPr>
              <a:t>注</a:t>
            </a:r>
            <a:endParaRPr sz="700">
              <a:latin typeface="メイリオ"/>
              <a:cs typeface="メイリオ"/>
            </a:endParaRPr>
          </a:p>
        </p:txBody>
      </p:sp>
      <p:sp>
        <p:nvSpPr>
          <p:cNvPr id="61" name="object 61"/>
          <p:cNvSpPr txBox="1"/>
          <p:nvPr/>
        </p:nvSpPr>
        <p:spPr>
          <a:xfrm>
            <a:off x="3193543" y="5390516"/>
            <a:ext cx="37909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店舗配</a:t>
            </a:r>
            <a:r>
              <a:rPr sz="700" spc="-50" dirty="0">
                <a:latin typeface="メイリオ"/>
                <a:cs typeface="メイリオ"/>
              </a:rPr>
              <a:t>送</a:t>
            </a:r>
            <a:endParaRPr sz="700">
              <a:latin typeface="メイリオ"/>
              <a:cs typeface="メイリオ"/>
            </a:endParaRPr>
          </a:p>
        </p:txBody>
      </p:sp>
      <p:grpSp>
        <p:nvGrpSpPr>
          <p:cNvPr id="62" name="object 62"/>
          <p:cNvGrpSpPr/>
          <p:nvPr/>
        </p:nvGrpSpPr>
        <p:grpSpPr>
          <a:xfrm>
            <a:off x="4286885" y="3617849"/>
            <a:ext cx="767080" cy="314325"/>
            <a:chOff x="2762885" y="3617848"/>
            <a:chExt cx="767080" cy="314325"/>
          </a:xfrm>
        </p:grpSpPr>
        <p:pic>
          <p:nvPicPr>
            <p:cNvPr id="63" name="object 63"/>
            <p:cNvPicPr/>
            <p:nvPr/>
          </p:nvPicPr>
          <p:blipFill>
            <a:blip r:embed="rId24" cstate="print"/>
            <a:stretch>
              <a:fillRect/>
            </a:stretch>
          </p:blipFill>
          <p:spPr>
            <a:xfrm>
              <a:off x="2766060" y="3621023"/>
              <a:ext cx="760476" cy="307848"/>
            </a:xfrm>
            <a:prstGeom prst="rect">
              <a:avLst/>
            </a:prstGeom>
          </p:spPr>
        </p:pic>
        <p:sp>
          <p:nvSpPr>
            <p:cNvPr id="64" name="object 64"/>
            <p:cNvSpPr/>
            <p:nvPr/>
          </p:nvSpPr>
          <p:spPr>
            <a:xfrm>
              <a:off x="2766060" y="3621023"/>
              <a:ext cx="760730" cy="307975"/>
            </a:xfrm>
            <a:custGeom>
              <a:avLst/>
              <a:gdLst/>
              <a:ahLst/>
              <a:cxnLst/>
              <a:rect l="l" t="t" r="r" b="b"/>
              <a:pathLst>
                <a:path w="760729" h="307975">
                  <a:moveTo>
                    <a:pt x="0" y="307848"/>
                  </a:moveTo>
                  <a:lnTo>
                    <a:pt x="760476" y="307848"/>
                  </a:lnTo>
                  <a:lnTo>
                    <a:pt x="760476" y="0"/>
                  </a:lnTo>
                  <a:lnTo>
                    <a:pt x="0" y="0"/>
                  </a:lnTo>
                  <a:lnTo>
                    <a:pt x="0" y="307848"/>
                  </a:lnTo>
                  <a:close/>
                </a:path>
              </a:pathLst>
            </a:custGeom>
            <a:ln w="6350">
              <a:solidFill>
                <a:srgbClr val="A6A6A6"/>
              </a:solidFill>
            </a:ln>
          </p:spPr>
          <p:txBody>
            <a:bodyPr wrap="square" lIns="0" tIns="0" rIns="0" bIns="0" rtlCol="0"/>
            <a:lstStyle/>
            <a:p>
              <a:endParaRPr/>
            </a:p>
          </p:txBody>
        </p:sp>
      </p:grpSp>
      <p:sp>
        <p:nvSpPr>
          <p:cNvPr id="65" name="object 65"/>
          <p:cNvSpPr txBox="1"/>
          <p:nvPr/>
        </p:nvSpPr>
        <p:spPr>
          <a:xfrm>
            <a:off x="1906524" y="3613404"/>
            <a:ext cx="1554480" cy="233397"/>
          </a:xfrm>
          <a:prstGeom prst="rect">
            <a:avLst/>
          </a:prstGeom>
          <a:ln w="6350">
            <a:solidFill>
              <a:srgbClr val="A6A6A6"/>
            </a:solidFill>
          </a:ln>
        </p:spPr>
        <p:txBody>
          <a:bodyPr vert="horz" wrap="square" lIns="0" tIns="71120" rIns="0" bIns="0" rtlCol="0">
            <a:spAutoFit/>
          </a:bodyPr>
          <a:lstStyle/>
          <a:p>
            <a:pPr marL="271145">
              <a:spcBef>
                <a:spcPts val="560"/>
              </a:spcBef>
              <a:tabLst>
                <a:tab pos="1002030" algn="l"/>
              </a:tabLst>
            </a:pPr>
            <a:r>
              <a:rPr sz="1575" b="1" spc="-37" baseline="-7936" dirty="0">
                <a:latin typeface="メイリオ"/>
                <a:cs typeface="メイリオ"/>
              </a:rPr>
              <a:t>3PL</a:t>
            </a:r>
            <a:r>
              <a:rPr sz="1575" b="1" baseline="-7936" dirty="0">
                <a:latin typeface="メイリオ"/>
                <a:cs typeface="メイリオ"/>
              </a:rPr>
              <a:t>	</a:t>
            </a:r>
            <a:r>
              <a:rPr sz="700" spc="-10" dirty="0">
                <a:latin typeface="メイリオ"/>
                <a:cs typeface="メイリオ"/>
              </a:rPr>
              <a:t>DC納</a:t>
            </a:r>
            <a:r>
              <a:rPr sz="700" spc="-50" dirty="0">
                <a:latin typeface="メイリオ"/>
                <a:cs typeface="メイリオ"/>
              </a:rPr>
              <a:t>品</a:t>
            </a:r>
            <a:endParaRPr sz="700">
              <a:latin typeface="メイリオ"/>
              <a:cs typeface="メイリオ"/>
            </a:endParaRPr>
          </a:p>
        </p:txBody>
      </p:sp>
      <p:sp>
        <p:nvSpPr>
          <p:cNvPr id="66" name="object 66"/>
          <p:cNvSpPr txBox="1"/>
          <p:nvPr/>
        </p:nvSpPr>
        <p:spPr>
          <a:xfrm>
            <a:off x="4032251" y="3416555"/>
            <a:ext cx="50101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p:txBody>
      </p:sp>
      <p:sp>
        <p:nvSpPr>
          <p:cNvPr id="67" name="object 67"/>
          <p:cNvSpPr txBox="1"/>
          <p:nvPr/>
        </p:nvSpPr>
        <p:spPr>
          <a:xfrm>
            <a:off x="4032251" y="3523235"/>
            <a:ext cx="501015" cy="119905"/>
          </a:xfrm>
          <a:prstGeom prst="rect">
            <a:avLst/>
          </a:prstGeom>
        </p:spPr>
        <p:txBody>
          <a:bodyPr vert="horz" wrap="square" lIns="0" tIns="12065" rIns="0" bIns="0" rtlCol="0">
            <a:spAutoFit/>
          </a:bodyPr>
          <a:lstStyle/>
          <a:p>
            <a:pPr marL="12700">
              <a:spcBef>
                <a:spcPts val="95"/>
              </a:spcBef>
            </a:pPr>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sp>
        <p:nvSpPr>
          <p:cNvPr id="68" name="object 68"/>
          <p:cNvSpPr txBox="1"/>
          <p:nvPr/>
        </p:nvSpPr>
        <p:spPr>
          <a:xfrm>
            <a:off x="1982521" y="4948808"/>
            <a:ext cx="22542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DC</a:t>
            </a:r>
            <a:endParaRPr sz="1050">
              <a:latin typeface="メイリオ"/>
              <a:cs typeface="メイリオ"/>
            </a:endParaRPr>
          </a:p>
        </p:txBody>
      </p:sp>
      <p:sp>
        <p:nvSpPr>
          <p:cNvPr id="69" name="object 69"/>
          <p:cNvSpPr txBox="1"/>
          <p:nvPr/>
        </p:nvSpPr>
        <p:spPr>
          <a:xfrm>
            <a:off x="1904797" y="5108828"/>
            <a:ext cx="381635" cy="175048"/>
          </a:xfrm>
          <a:prstGeom prst="rect">
            <a:avLst/>
          </a:prstGeom>
        </p:spPr>
        <p:txBody>
          <a:bodyPr vert="horz" wrap="square" lIns="0" tIns="13335" rIns="0" bIns="0" rtlCol="0">
            <a:spAutoFit/>
          </a:bodyPr>
          <a:lstStyle/>
          <a:p>
            <a:pPr marL="12700">
              <a:spcBef>
                <a:spcPts val="105"/>
              </a:spcBef>
            </a:pPr>
            <a:r>
              <a:rPr sz="1050" spc="-20" dirty="0">
                <a:latin typeface="メイリオ"/>
                <a:cs typeface="メイリオ"/>
              </a:rPr>
              <a:t>(3PL)</a:t>
            </a:r>
            <a:endParaRPr sz="1050">
              <a:latin typeface="メイリオ"/>
              <a:cs typeface="メイリオ"/>
            </a:endParaRPr>
          </a:p>
        </p:txBody>
      </p:sp>
      <p:grpSp>
        <p:nvGrpSpPr>
          <p:cNvPr id="70" name="object 70"/>
          <p:cNvGrpSpPr/>
          <p:nvPr/>
        </p:nvGrpSpPr>
        <p:grpSpPr>
          <a:xfrm>
            <a:off x="4286885" y="4309872"/>
            <a:ext cx="767080" cy="953135"/>
            <a:chOff x="2762885" y="4309871"/>
            <a:chExt cx="767080" cy="953135"/>
          </a:xfrm>
        </p:grpSpPr>
        <p:sp>
          <p:nvSpPr>
            <p:cNvPr id="71" name="object 71"/>
            <p:cNvSpPr/>
            <p:nvPr/>
          </p:nvSpPr>
          <p:spPr>
            <a:xfrm>
              <a:off x="2843784" y="4309871"/>
              <a:ext cx="76200" cy="278130"/>
            </a:xfrm>
            <a:custGeom>
              <a:avLst/>
              <a:gdLst/>
              <a:ahLst/>
              <a:cxnLst/>
              <a:rect l="l" t="t" r="r" b="b"/>
              <a:pathLst>
                <a:path w="76200" h="278129">
                  <a:moveTo>
                    <a:pt x="31750" y="201421"/>
                  </a:moveTo>
                  <a:lnTo>
                    <a:pt x="0" y="201421"/>
                  </a:lnTo>
                  <a:lnTo>
                    <a:pt x="38100" y="277621"/>
                  </a:lnTo>
                  <a:lnTo>
                    <a:pt x="69850" y="214121"/>
                  </a:lnTo>
                  <a:lnTo>
                    <a:pt x="31750" y="214121"/>
                  </a:lnTo>
                  <a:lnTo>
                    <a:pt x="31750" y="201421"/>
                  </a:lnTo>
                  <a:close/>
                </a:path>
                <a:path w="76200" h="278129">
                  <a:moveTo>
                    <a:pt x="44450" y="0"/>
                  </a:moveTo>
                  <a:lnTo>
                    <a:pt x="31750" y="0"/>
                  </a:lnTo>
                  <a:lnTo>
                    <a:pt x="31750" y="214121"/>
                  </a:lnTo>
                  <a:lnTo>
                    <a:pt x="44450" y="214121"/>
                  </a:lnTo>
                  <a:lnTo>
                    <a:pt x="44450" y="0"/>
                  </a:lnTo>
                  <a:close/>
                </a:path>
                <a:path w="76200" h="278129">
                  <a:moveTo>
                    <a:pt x="76200" y="201421"/>
                  </a:moveTo>
                  <a:lnTo>
                    <a:pt x="44450" y="201421"/>
                  </a:lnTo>
                  <a:lnTo>
                    <a:pt x="44450" y="214121"/>
                  </a:lnTo>
                  <a:lnTo>
                    <a:pt x="69850" y="214121"/>
                  </a:lnTo>
                  <a:lnTo>
                    <a:pt x="76200" y="201421"/>
                  </a:lnTo>
                  <a:close/>
                </a:path>
              </a:pathLst>
            </a:custGeom>
            <a:solidFill>
              <a:srgbClr val="A6A6A6"/>
            </a:solidFill>
          </p:spPr>
          <p:txBody>
            <a:bodyPr wrap="square" lIns="0" tIns="0" rIns="0" bIns="0" rtlCol="0"/>
            <a:lstStyle/>
            <a:p>
              <a:endParaRPr/>
            </a:p>
          </p:txBody>
        </p:sp>
        <p:pic>
          <p:nvPicPr>
            <p:cNvPr id="72" name="object 72"/>
            <p:cNvPicPr/>
            <p:nvPr/>
          </p:nvPicPr>
          <p:blipFill>
            <a:blip r:embed="rId25" cstate="print"/>
            <a:stretch>
              <a:fillRect/>
            </a:stretch>
          </p:blipFill>
          <p:spPr>
            <a:xfrm>
              <a:off x="2766060" y="4951475"/>
              <a:ext cx="760476" cy="307848"/>
            </a:xfrm>
            <a:prstGeom prst="rect">
              <a:avLst/>
            </a:prstGeom>
          </p:spPr>
        </p:pic>
        <p:sp>
          <p:nvSpPr>
            <p:cNvPr id="73" name="object 73"/>
            <p:cNvSpPr/>
            <p:nvPr/>
          </p:nvSpPr>
          <p:spPr>
            <a:xfrm>
              <a:off x="2766060" y="4951475"/>
              <a:ext cx="760730" cy="307975"/>
            </a:xfrm>
            <a:custGeom>
              <a:avLst/>
              <a:gdLst/>
              <a:ahLst/>
              <a:cxnLst/>
              <a:rect l="l" t="t" r="r" b="b"/>
              <a:pathLst>
                <a:path w="760729" h="307975">
                  <a:moveTo>
                    <a:pt x="0" y="307848"/>
                  </a:moveTo>
                  <a:lnTo>
                    <a:pt x="760476" y="307848"/>
                  </a:lnTo>
                  <a:lnTo>
                    <a:pt x="760476" y="0"/>
                  </a:lnTo>
                  <a:lnTo>
                    <a:pt x="0" y="0"/>
                  </a:lnTo>
                  <a:lnTo>
                    <a:pt x="0" y="307848"/>
                  </a:lnTo>
                  <a:close/>
                </a:path>
              </a:pathLst>
            </a:custGeom>
            <a:ln w="6350">
              <a:solidFill>
                <a:srgbClr val="A6A6A6"/>
              </a:solidFill>
            </a:ln>
          </p:spPr>
          <p:txBody>
            <a:bodyPr wrap="square" lIns="0" tIns="0" rIns="0" bIns="0" rtlCol="0"/>
            <a:lstStyle/>
            <a:p>
              <a:endParaRPr/>
            </a:p>
          </p:txBody>
        </p:sp>
      </p:grpSp>
      <p:sp>
        <p:nvSpPr>
          <p:cNvPr id="74" name="object 74"/>
          <p:cNvSpPr txBox="1"/>
          <p:nvPr/>
        </p:nvSpPr>
        <p:spPr>
          <a:xfrm>
            <a:off x="4645915" y="5230495"/>
            <a:ext cx="501015" cy="227626"/>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輸配送</a:t>
            </a:r>
            <a:r>
              <a:rPr sz="700" spc="-10" dirty="0">
                <a:latin typeface="Calibri"/>
                <a:cs typeface="Calibri"/>
              </a:rPr>
              <a:t>/</a:t>
            </a:r>
            <a:r>
              <a:rPr sz="700" spc="-10" dirty="0">
                <a:latin typeface="メイリオ"/>
                <a:cs typeface="メイリオ"/>
              </a:rPr>
              <a:t>保</a:t>
            </a:r>
            <a:r>
              <a:rPr sz="700" spc="-60" dirty="0">
                <a:latin typeface="メイリオ"/>
                <a:cs typeface="メイリオ"/>
              </a:rPr>
              <a:t>管</a:t>
            </a:r>
            <a:endParaRPr sz="700">
              <a:latin typeface="メイリオ"/>
              <a:cs typeface="メイリオ"/>
            </a:endParaRPr>
          </a:p>
          <a:p>
            <a:pPr marL="12700"/>
            <a:r>
              <a:rPr sz="700" spc="-10" dirty="0">
                <a:latin typeface="Calibri"/>
                <a:cs typeface="Calibri"/>
              </a:rPr>
              <a:t>/</a:t>
            </a:r>
            <a:r>
              <a:rPr sz="700" spc="-10" dirty="0">
                <a:latin typeface="メイリオ"/>
                <a:cs typeface="メイリオ"/>
              </a:rPr>
              <a:t>荷役費支</a:t>
            </a:r>
            <a:r>
              <a:rPr sz="700" spc="-50" dirty="0">
                <a:latin typeface="メイリオ"/>
                <a:cs typeface="メイリオ"/>
              </a:rPr>
              <a:t>払</a:t>
            </a:r>
            <a:endParaRPr sz="700">
              <a:latin typeface="メイリオ"/>
              <a:cs typeface="メイリオ"/>
            </a:endParaRPr>
          </a:p>
        </p:txBody>
      </p:sp>
      <p:grpSp>
        <p:nvGrpSpPr>
          <p:cNvPr id="75" name="object 75"/>
          <p:cNvGrpSpPr/>
          <p:nvPr/>
        </p:nvGrpSpPr>
        <p:grpSpPr>
          <a:xfrm>
            <a:off x="1921637" y="3451859"/>
            <a:ext cx="1818639" cy="1369060"/>
            <a:chOff x="397636" y="3451859"/>
            <a:chExt cx="1818639" cy="1369060"/>
          </a:xfrm>
        </p:grpSpPr>
        <p:sp>
          <p:nvSpPr>
            <p:cNvPr id="76" name="object 76"/>
            <p:cNvSpPr/>
            <p:nvPr/>
          </p:nvSpPr>
          <p:spPr>
            <a:xfrm>
              <a:off x="2139695" y="3451859"/>
              <a:ext cx="76200" cy="636905"/>
            </a:xfrm>
            <a:custGeom>
              <a:avLst/>
              <a:gdLst/>
              <a:ahLst/>
              <a:cxnLst/>
              <a:rect l="l" t="t" r="r" b="b"/>
              <a:pathLst>
                <a:path w="76200" h="636904">
                  <a:moveTo>
                    <a:pt x="44450" y="63500"/>
                  </a:moveTo>
                  <a:lnTo>
                    <a:pt x="31750" y="63500"/>
                  </a:lnTo>
                  <a:lnTo>
                    <a:pt x="31750" y="636396"/>
                  </a:lnTo>
                  <a:lnTo>
                    <a:pt x="44450" y="636396"/>
                  </a:lnTo>
                  <a:lnTo>
                    <a:pt x="44450" y="63500"/>
                  </a:lnTo>
                  <a:close/>
                </a:path>
                <a:path w="76200" h="636904">
                  <a:moveTo>
                    <a:pt x="38100" y="0"/>
                  </a:moveTo>
                  <a:lnTo>
                    <a:pt x="0" y="76200"/>
                  </a:lnTo>
                  <a:lnTo>
                    <a:pt x="31750" y="76200"/>
                  </a:lnTo>
                  <a:lnTo>
                    <a:pt x="31750" y="63500"/>
                  </a:lnTo>
                  <a:lnTo>
                    <a:pt x="69850" y="63500"/>
                  </a:lnTo>
                  <a:lnTo>
                    <a:pt x="38100" y="0"/>
                  </a:lnTo>
                  <a:close/>
                </a:path>
                <a:path w="76200" h="636904">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pic>
          <p:nvPicPr>
            <p:cNvPr id="77" name="object 77"/>
            <p:cNvPicPr/>
            <p:nvPr/>
          </p:nvPicPr>
          <p:blipFill>
            <a:blip r:embed="rId26" cstate="print"/>
            <a:stretch>
              <a:fillRect/>
            </a:stretch>
          </p:blipFill>
          <p:spPr>
            <a:xfrm>
              <a:off x="803437" y="4514087"/>
              <a:ext cx="216118" cy="266700"/>
            </a:xfrm>
            <a:prstGeom prst="rect">
              <a:avLst/>
            </a:prstGeom>
          </p:spPr>
        </p:pic>
        <p:sp>
          <p:nvSpPr>
            <p:cNvPr id="78" name="object 78"/>
            <p:cNvSpPr/>
            <p:nvPr/>
          </p:nvSpPr>
          <p:spPr>
            <a:xfrm>
              <a:off x="400811" y="4509515"/>
              <a:ext cx="638810" cy="307975"/>
            </a:xfrm>
            <a:custGeom>
              <a:avLst/>
              <a:gdLst/>
              <a:ahLst/>
              <a:cxnLst/>
              <a:rect l="l" t="t" r="r" b="b"/>
              <a:pathLst>
                <a:path w="638810" h="307975">
                  <a:moveTo>
                    <a:pt x="0" y="307848"/>
                  </a:moveTo>
                  <a:lnTo>
                    <a:pt x="638556" y="307848"/>
                  </a:lnTo>
                  <a:lnTo>
                    <a:pt x="638556" y="0"/>
                  </a:lnTo>
                  <a:lnTo>
                    <a:pt x="0" y="0"/>
                  </a:lnTo>
                  <a:lnTo>
                    <a:pt x="0" y="307848"/>
                  </a:lnTo>
                  <a:close/>
                </a:path>
              </a:pathLst>
            </a:custGeom>
            <a:ln w="6350">
              <a:solidFill>
                <a:srgbClr val="A6A6A6"/>
              </a:solidFill>
            </a:ln>
          </p:spPr>
          <p:txBody>
            <a:bodyPr wrap="square" lIns="0" tIns="0" rIns="0" bIns="0" rtlCol="0"/>
            <a:lstStyle/>
            <a:p>
              <a:endParaRPr/>
            </a:p>
          </p:txBody>
        </p:sp>
      </p:grpSp>
      <p:sp>
        <p:nvSpPr>
          <p:cNvPr id="79" name="object 79"/>
          <p:cNvSpPr txBox="1"/>
          <p:nvPr/>
        </p:nvSpPr>
        <p:spPr>
          <a:xfrm>
            <a:off x="1958747" y="4515103"/>
            <a:ext cx="294005" cy="175048"/>
          </a:xfrm>
          <a:prstGeom prst="rect">
            <a:avLst/>
          </a:prstGeom>
        </p:spPr>
        <p:txBody>
          <a:bodyPr vert="horz" wrap="square" lIns="0" tIns="13335" rIns="0" bIns="0" rtlCol="0">
            <a:spAutoFit/>
          </a:bodyPr>
          <a:lstStyle/>
          <a:p>
            <a:pPr marL="12700">
              <a:spcBef>
                <a:spcPts val="105"/>
              </a:spcBef>
            </a:pPr>
            <a:r>
              <a:rPr sz="1050" b="1" spc="-25" dirty="0">
                <a:latin typeface="メイリオ"/>
                <a:cs typeface="メイリオ"/>
              </a:rPr>
              <a:t>工場</a:t>
            </a:r>
            <a:endParaRPr sz="1050">
              <a:latin typeface="メイリオ"/>
              <a:cs typeface="メイリオ"/>
            </a:endParaRPr>
          </a:p>
        </p:txBody>
      </p:sp>
      <p:sp>
        <p:nvSpPr>
          <p:cNvPr id="80" name="object 80"/>
          <p:cNvSpPr txBox="1"/>
          <p:nvPr/>
        </p:nvSpPr>
        <p:spPr>
          <a:xfrm>
            <a:off x="1871879" y="4679696"/>
            <a:ext cx="469265"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(委託先)</a:t>
            </a:r>
            <a:endParaRPr sz="900">
              <a:latin typeface="メイリオ"/>
              <a:cs typeface="メイリオ"/>
            </a:endParaRPr>
          </a:p>
        </p:txBody>
      </p:sp>
      <p:grpSp>
        <p:nvGrpSpPr>
          <p:cNvPr id="81" name="object 81"/>
          <p:cNvGrpSpPr/>
          <p:nvPr/>
        </p:nvGrpSpPr>
        <p:grpSpPr>
          <a:xfrm>
            <a:off x="2369819" y="4174236"/>
            <a:ext cx="2391410" cy="761365"/>
            <a:chOff x="845819" y="4174235"/>
            <a:chExt cx="2391410" cy="761365"/>
          </a:xfrm>
        </p:grpSpPr>
        <p:pic>
          <p:nvPicPr>
            <p:cNvPr id="82" name="object 82"/>
            <p:cNvPicPr/>
            <p:nvPr/>
          </p:nvPicPr>
          <p:blipFill>
            <a:blip r:embed="rId27" cstate="print"/>
            <a:stretch>
              <a:fillRect/>
            </a:stretch>
          </p:blipFill>
          <p:spPr>
            <a:xfrm>
              <a:off x="845819" y="4785359"/>
              <a:ext cx="76200" cy="149859"/>
            </a:xfrm>
            <a:prstGeom prst="rect">
              <a:avLst/>
            </a:prstGeom>
          </p:spPr>
        </p:pic>
        <p:pic>
          <p:nvPicPr>
            <p:cNvPr id="83" name="object 83"/>
            <p:cNvPicPr/>
            <p:nvPr/>
          </p:nvPicPr>
          <p:blipFill>
            <a:blip r:embed="rId28" cstate="print"/>
            <a:stretch>
              <a:fillRect/>
            </a:stretch>
          </p:blipFill>
          <p:spPr>
            <a:xfrm>
              <a:off x="2805684" y="4177283"/>
              <a:ext cx="158495" cy="158495"/>
            </a:xfrm>
            <a:prstGeom prst="rect">
              <a:avLst/>
            </a:prstGeom>
          </p:spPr>
        </p:pic>
        <p:pic>
          <p:nvPicPr>
            <p:cNvPr id="84" name="object 84"/>
            <p:cNvPicPr/>
            <p:nvPr/>
          </p:nvPicPr>
          <p:blipFill>
            <a:blip r:embed="rId28" cstate="print"/>
            <a:stretch>
              <a:fillRect/>
            </a:stretch>
          </p:blipFill>
          <p:spPr>
            <a:xfrm>
              <a:off x="3078480" y="4174235"/>
              <a:ext cx="158495" cy="158495"/>
            </a:xfrm>
            <a:prstGeom prst="rect">
              <a:avLst/>
            </a:prstGeom>
          </p:spPr>
        </p:pic>
        <p:sp>
          <p:nvSpPr>
            <p:cNvPr id="85" name="object 85"/>
            <p:cNvSpPr/>
            <p:nvPr/>
          </p:nvSpPr>
          <p:spPr>
            <a:xfrm>
              <a:off x="1541525" y="4285614"/>
              <a:ext cx="1539240" cy="576580"/>
            </a:xfrm>
            <a:custGeom>
              <a:avLst/>
              <a:gdLst/>
              <a:ahLst/>
              <a:cxnLst/>
              <a:rect l="l" t="t" r="r" b="b"/>
              <a:pathLst>
                <a:path w="1539239" h="576579">
                  <a:moveTo>
                    <a:pt x="50292" y="556260"/>
                  </a:moveTo>
                  <a:lnTo>
                    <a:pt x="0" y="563753"/>
                  </a:lnTo>
                  <a:lnTo>
                    <a:pt x="1905" y="576326"/>
                  </a:lnTo>
                  <a:lnTo>
                    <a:pt x="52196" y="568833"/>
                  </a:lnTo>
                  <a:lnTo>
                    <a:pt x="50292" y="556260"/>
                  </a:lnTo>
                  <a:close/>
                </a:path>
                <a:path w="1539239" h="576579">
                  <a:moveTo>
                    <a:pt x="137794" y="541909"/>
                  </a:moveTo>
                  <a:lnTo>
                    <a:pt x="87756" y="550291"/>
                  </a:lnTo>
                  <a:lnTo>
                    <a:pt x="89788" y="562864"/>
                  </a:lnTo>
                  <a:lnTo>
                    <a:pt x="140081" y="554482"/>
                  </a:lnTo>
                  <a:lnTo>
                    <a:pt x="137794" y="541909"/>
                  </a:lnTo>
                  <a:close/>
                </a:path>
                <a:path w="1539239" h="576579">
                  <a:moveTo>
                    <a:pt x="225171" y="526034"/>
                  </a:moveTo>
                  <a:lnTo>
                    <a:pt x="175387" y="535432"/>
                  </a:lnTo>
                  <a:lnTo>
                    <a:pt x="177546" y="547878"/>
                  </a:lnTo>
                  <a:lnTo>
                    <a:pt x="185166" y="546608"/>
                  </a:lnTo>
                  <a:lnTo>
                    <a:pt x="227584" y="538607"/>
                  </a:lnTo>
                  <a:lnTo>
                    <a:pt x="225171" y="526034"/>
                  </a:lnTo>
                  <a:close/>
                </a:path>
                <a:path w="1539239" h="576579">
                  <a:moveTo>
                    <a:pt x="312166" y="508635"/>
                  </a:moveTo>
                  <a:lnTo>
                    <a:pt x="302894" y="510667"/>
                  </a:lnTo>
                  <a:lnTo>
                    <a:pt x="262509" y="518795"/>
                  </a:lnTo>
                  <a:lnTo>
                    <a:pt x="265049" y="531241"/>
                  </a:lnTo>
                  <a:lnTo>
                    <a:pt x="305435" y="523113"/>
                  </a:lnTo>
                  <a:lnTo>
                    <a:pt x="314960" y="521081"/>
                  </a:lnTo>
                  <a:lnTo>
                    <a:pt x="312166" y="508635"/>
                  </a:lnTo>
                  <a:close/>
                </a:path>
                <a:path w="1539239" h="576579">
                  <a:moveTo>
                    <a:pt x="398906" y="489458"/>
                  </a:moveTo>
                  <a:lnTo>
                    <a:pt x="361950" y="497967"/>
                  </a:lnTo>
                  <a:lnTo>
                    <a:pt x="349504" y="500634"/>
                  </a:lnTo>
                  <a:lnTo>
                    <a:pt x="352171" y="513080"/>
                  </a:lnTo>
                  <a:lnTo>
                    <a:pt x="401828" y="501904"/>
                  </a:lnTo>
                  <a:lnTo>
                    <a:pt x="398906" y="489458"/>
                  </a:lnTo>
                  <a:close/>
                </a:path>
                <a:path w="1539239" h="576579">
                  <a:moveTo>
                    <a:pt x="485267" y="468757"/>
                  </a:moveTo>
                  <a:lnTo>
                    <a:pt x="478409" y="470535"/>
                  </a:lnTo>
                  <a:lnTo>
                    <a:pt x="435991" y="480822"/>
                  </a:lnTo>
                  <a:lnTo>
                    <a:pt x="438912" y="493141"/>
                  </a:lnTo>
                  <a:lnTo>
                    <a:pt x="481330" y="482854"/>
                  </a:lnTo>
                  <a:lnTo>
                    <a:pt x="488315" y="481076"/>
                  </a:lnTo>
                  <a:lnTo>
                    <a:pt x="485267" y="468757"/>
                  </a:lnTo>
                  <a:close/>
                </a:path>
                <a:path w="1539239" h="576579">
                  <a:moveTo>
                    <a:pt x="571119" y="446278"/>
                  </a:moveTo>
                  <a:lnTo>
                    <a:pt x="535432" y="455930"/>
                  </a:lnTo>
                  <a:lnTo>
                    <a:pt x="522097" y="459359"/>
                  </a:lnTo>
                  <a:lnTo>
                    <a:pt x="525272" y="471678"/>
                  </a:lnTo>
                  <a:lnTo>
                    <a:pt x="538607" y="468249"/>
                  </a:lnTo>
                  <a:lnTo>
                    <a:pt x="574421" y="458597"/>
                  </a:lnTo>
                  <a:lnTo>
                    <a:pt x="571119" y="446278"/>
                  </a:lnTo>
                  <a:close/>
                </a:path>
                <a:path w="1539239" h="576579">
                  <a:moveTo>
                    <a:pt x="656590" y="422275"/>
                  </a:moveTo>
                  <a:lnTo>
                    <a:pt x="607822" y="436245"/>
                  </a:lnTo>
                  <a:lnTo>
                    <a:pt x="611251" y="448437"/>
                  </a:lnTo>
                  <a:lnTo>
                    <a:pt x="650875" y="437134"/>
                  </a:lnTo>
                  <a:lnTo>
                    <a:pt x="660146" y="434340"/>
                  </a:lnTo>
                  <a:lnTo>
                    <a:pt x="656590" y="422275"/>
                  </a:lnTo>
                  <a:close/>
                </a:path>
                <a:path w="1539239" h="576579">
                  <a:moveTo>
                    <a:pt x="741553" y="396240"/>
                  </a:moveTo>
                  <a:lnTo>
                    <a:pt x="693038" y="411353"/>
                  </a:lnTo>
                  <a:lnTo>
                    <a:pt x="696722" y="423545"/>
                  </a:lnTo>
                  <a:lnTo>
                    <a:pt x="745236" y="408432"/>
                  </a:lnTo>
                  <a:lnTo>
                    <a:pt x="741553" y="396240"/>
                  </a:lnTo>
                  <a:close/>
                </a:path>
                <a:path w="1539239" h="576579">
                  <a:moveTo>
                    <a:pt x="825754" y="368554"/>
                  </a:moveTo>
                  <a:lnTo>
                    <a:pt x="808736" y="374396"/>
                  </a:lnTo>
                  <a:lnTo>
                    <a:pt x="777621" y="384556"/>
                  </a:lnTo>
                  <a:lnTo>
                    <a:pt x="781685" y="396621"/>
                  </a:lnTo>
                  <a:lnTo>
                    <a:pt x="812800" y="386461"/>
                  </a:lnTo>
                  <a:lnTo>
                    <a:pt x="829944" y="380492"/>
                  </a:lnTo>
                  <a:lnTo>
                    <a:pt x="825754" y="368554"/>
                  </a:lnTo>
                  <a:close/>
                </a:path>
                <a:path w="1539239" h="576579">
                  <a:moveTo>
                    <a:pt x="909447" y="338836"/>
                  </a:moveTo>
                  <a:lnTo>
                    <a:pt x="861694" y="356108"/>
                  </a:lnTo>
                  <a:lnTo>
                    <a:pt x="866013" y="368046"/>
                  </a:lnTo>
                  <a:lnTo>
                    <a:pt x="913765" y="350774"/>
                  </a:lnTo>
                  <a:lnTo>
                    <a:pt x="909447" y="338836"/>
                  </a:lnTo>
                  <a:close/>
                </a:path>
                <a:path w="1539239" h="576579">
                  <a:moveTo>
                    <a:pt x="992124" y="306832"/>
                  </a:moveTo>
                  <a:lnTo>
                    <a:pt x="960882" y="319278"/>
                  </a:lnTo>
                  <a:lnTo>
                    <a:pt x="945007" y="325374"/>
                  </a:lnTo>
                  <a:lnTo>
                    <a:pt x="949451" y="337185"/>
                  </a:lnTo>
                  <a:lnTo>
                    <a:pt x="965454" y="331216"/>
                  </a:lnTo>
                  <a:lnTo>
                    <a:pt x="996823" y="318643"/>
                  </a:lnTo>
                  <a:lnTo>
                    <a:pt x="992124" y="306832"/>
                  </a:lnTo>
                  <a:close/>
                </a:path>
                <a:path w="1539239" h="576579">
                  <a:moveTo>
                    <a:pt x="1074039" y="272669"/>
                  </a:moveTo>
                  <a:lnTo>
                    <a:pt x="1056513" y="280289"/>
                  </a:lnTo>
                  <a:lnTo>
                    <a:pt x="1027303" y="292481"/>
                  </a:lnTo>
                  <a:lnTo>
                    <a:pt x="1032256" y="304165"/>
                  </a:lnTo>
                  <a:lnTo>
                    <a:pt x="1061466" y="292100"/>
                  </a:lnTo>
                  <a:lnTo>
                    <a:pt x="1079119" y="284353"/>
                  </a:lnTo>
                  <a:lnTo>
                    <a:pt x="1074039" y="272669"/>
                  </a:lnTo>
                  <a:close/>
                </a:path>
                <a:path w="1539239" h="576579">
                  <a:moveTo>
                    <a:pt x="1154811" y="236093"/>
                  </a:moveTo>
                  <a:lnTo>
                    <a:pt x="1147064" y="239776"/>
                  </a:lnTo>
                  <a:lnTo>
                    <a:pt x="1108710" y="257429"/>
                  </a:lnTo>
                  <a:lnTo>
                    <a:pt x="1114044" y="268859"/>
                  </a:lnTo>
                  <a:lnTo>
                    <a:pt x="1152271" y="251333"/>
                  </a:lnTo>
                  <a:lnTo>
                    <a:pt x="1160272" y="247523"/>
                  </a:lnTo>
                  <a:lnTo>
                    <a:pt x="1154811" y="236093"/>
                  </a:lnTo>
                  <a:close/>
                </a:path>
                <a:path w="1539239" h="576579">
                  <a:moveTo>
                    <a:pt x="1234186" y="196596"/>
                  </a:moveTo>
                  <a:lnTo>
                    <a:pt x="1232027" y="197739"/>
                  </a:lnTo>
                  <a:lnTo>
                    <a:pt x="1190244" y="218948"/>
                  </a:lnTo>
                  <a:lnTo>
                    <a:pt x="1189101" y="219456"/>
                  </a:lnTo>
                  <a:lnTo>
                    <a:pt x="1194562" y="231012"/>
                  </a:lnTo>
                  <a:lnTo>
                    <a:pt x="1195705" y="230378"/>
                  </a:lnTo>
                  <a:lnTo>
                    <a:pt x="1237742" y="209042"/>
                  </a:lnTo>
                  <a:lnTo>
                    <a:pt x="1240155" y="207899"/>
                  </a:lnTo>
                  <a:lnTo>
                    <a:pt x="1234186" y="196596"/>
                  </a:lnTo>
                  <a:close/>
                </a:path>
                <a:path w="1539239" h="576579">
                  <a:moveTo>
                    <a:pt x="1311783" y="154051"/>
                  </a:moveTo>
                  <a:lnTo>
                    <a:pt x="1311021" y="154432"/>
                  </a:lnTo>
                  <a:lnTo>
                    <a:pt x="1272286" y="176276"/>
                  </a:lnTo>
                  <a:lnTo>
                    <a:pt x="1267714" y="178689"/>
                  </a:lnTo>
                  <a:lnTo>
                    <a:pt x="1273683" y="189865"/>
                  </a:lnTo>
                  <a:lnTo>
                    <a:pt x="1278255" y="187452"/>
                  </a:lnTo>
                  <a:lnTo>
                    <a:pt x="1317244" y="165481"/>
                  </a:lnTo>
                  <a:lnTo>
                    <a:pt x="1318260" y="164973"/>
                  </a:lnTo>
                  <a:lnTo>
                    <a:pt x="1311783" y="154051"/>
                  </a:lnTo>
                  <a:close/>
                </a:path>
                <a:path w="1539239" h="576579">
                  <a:moveTo>
                    <a:pt x="1387348" y="107696"/>
                  </a:moveTo>
                  <a:lnTo>
                    <a:pt x="1383792" y="109982"/>
                  </a:lnTo>
                  <a:lnTo>
                    <a:pt x="1348232" y="132461"/>
                  </a:lnTo>
                  <a:lnTo>
                    <a:pt x="1344549" y="134620"/>
                  </a:lnTo>
                  <a:lnTo>
                    <a:pt x="1351026" y="145542"/>
                  </a:lnTo>
                  <a:lnTo>
                    <a:pt x="1354709" y="143383"/>
                  </a:lnTo>
                  <a:lnTo>
                    <a:pt x="1390523" y="120777"/>
                  </a:lnTo>
                  <a:lnTo>
                    <a:pt x="1394333" y="118237"/>
                  </a:lnTo>
                  <a:lnTo>
                    <a:pt x="1387348" y="107696"/>
                  </a:lnTo>
                  <a:close/>
                </a:path>
                <a:path w="1539239" h="576579">
                  <a:moveTo>
                    <a:pt x="1459611" y="56896"/>
                  </a:moveTo>
                  <a:lnTo>
                    <a:pt x="1449705" y="64643"/>
                  </a:lnTo>
                  <a:lnTo>
                    <a:pt x="1418844" y="86614"/>
                  </a:lnTo>
                  <a:lnTo>
                    <a:pt x="1426210" y="96901"/>
                  </a:lnTo>
                  <a:lnTo>
                    <a:pt x="1456944" y="75057"/>
                  </a:lnTo>
                  <a:lnTo>
                    <a:pt x="1467485" y="66929"/>
                  </a:lnTo>
                  <a:lnTo>
                    <a:pt x="1459611" y="56896"/>
                  </a:lnTo>
                  <a:close/>
                </a:path>
                <a:path w="1539239" h="576579">
                  <a:moveTo>
                    <a:pt x="1539113" y="0"/>
                  </a:moveTo>
                  <a:lnTo>
                    <a:pt x="1456182" y="19939"/>
                  </a:lnTo>
                  <a:lnTo>
                    <a:pt x="1505331" y="78232"/>
                  </a:lnTo>
                  <a:lnTo>
                    <a:pt x="1539113" y="0"/>
                  </a:lnTo>
                  <a:close/>
                </a:path>
              </a:pathLst>
            </a:custGeom>
            <a:solidFill>
              <a:srgbClr val="A6A6A6"/>
            </a:solidFill>
          </p:spPr>
          <p:txBody>
            <a:bodyPr wrap="square" lIns="0" tIns="0" rIns="0" bIns="0" rtlCol="0"/>
            <a:lstStyle/>
            <a:p>
              <a:endParaRPr/>
            </a:p>
          </p:txBody>
        </p:sp>
        <p:pic>
          <p:nvPicPr>
            <p:cNvPr id="86" name="object 86"/>
            <p:cNvPicPr/>
            <p:nvPr/>
          </p:nvPicPr>
          <p:blipFill>
            <a:blip r:embed="rId28" cstate="print"/>
            <a:stretch>
              <a:fillRect/>
            </a:stretch>
          </p:blipFill>
          <p:spPr>
            <a:xfrm>
              <a:off x="2805684" y="4587239"/>
              <a:ext cx="158495" cy="158495"/>
            </a:xfrm>
            <a:prstGeom prst="rect">
              <a:avLst/>
            </a:prstGeom>
          </p:spPr>
        </p:pic>
        <p:sp>
          <p:nvSpPr>
            <p:cNvPr id="87" name="object 87"/>
            <p:cNvSpPr/>
            <p:nvPr/>
          </p:nvSpPr>
          <p:spPr>
            <a:xfrm>
              <a:off x="904938" y="4230877"/>
              <a:ext cx="1924685" cy="673100"/>
            </a:xfrm>
            <a:custGeom>
              <a:avLst/>
              <a:gdLst/>
              <a:ahLst/>
              <a:cxnLst/>
              <a:rect l="l" t="t" r="r" b="b"/>
              <a:pathLst>
                <a:path w="1924685" h="673100">
                  <a:moveTo>
                    <a:pt x="25400" y="622300"/>
                  </a:moveTo>
                  <a:lnTo>
                    <a:pt x="2946" y="660400"/>
                  </a:lnTo>
                  <a:lnTo>
                    <a:pt x="0" y="668147"/>
                  </a:lnTo>
                  <a:lnTo>
                    <a:pt x="11874" y="672592"/>
                  </a:lnTo>
                  <a:lnTo>
                    <a:pt x="14833" y="664845"/>
                  </a:lnTo>
                  <a:lnTo>
                    <a:pt x="18199" y="657352"/>
                  </a:lnTo>
                  <a:lnTo>
                    <a:pt x="22301" y="649732"/>
                  </a:lnTo>
                  <a:lnTo>
                    <a:pt x="27063" y="641985"/>
                  </a:lnTo>
                  <a:lnTo>
                    <a:pt x="32435" y="633984"/>
                  </a:lnTo>
                  <a:lnTo>
                    <a:pt x="35521" y="630047"/>
                  </a:lnTo>
                  <a:lnTo>
                    <a:pt x="25400" y="622300"/>
                  </a:lnTo>
                  <a:close/>
                </a:path>
                <a:path w="1924685" h="673100">
                  <a:moveTo>
                    <a:pt x="88849" y="558292"/>
                  </a:moveTo>
                  <a:lnTo>
                    <a:pt x="79641" y="566039"/>
                  </a:lnTo>
                  <a:lnTo>
                    <a:pt x="69596" y="574929"/>
                  </a:lnTo>
                  <a:lnTo>
                    <a:pt x="60147" y="583819"/>
                  </a:lnTo>
                  <a:lnTo>
                    <a:pt x="50825" y="592963"/>
                  </a:lnTo>
                  <a:lnTo>
                    <a:pt x="60007" y="601853"/>
                  </a:lnTo>
                  <a:lnTo>
                    <a:pt x="60528" y="601218"/>
                  </a:lnTo>
                  <a:lnTo>
                    <a:pt x="69075" y="592836"/>
                  </a:lnTo>
                  <a:lnTo>
                    <a:pt x="78295" y="584200"/>
                  </a:lnTo>
                  <a:lnTo>
                    <a:pt x="88061" y="575564"/>
                  </a:lnTo>
                  <a:lnTo>
                    <a:pt x="96989" y="568071"/>
                  </a:lnTo>
                  <a:lnTo>
                    <a:pt x="88849" y="558292"/>
                  </a:lnTo>
                  <a:close/>
                </a:path>
                <a:path w="1924685" h="673100">
                  <a:moveTo>
                    <a:pt x="161213" y="505460"/>
                  </a:moveTo>
                  <a:lnTo>
                    <a:pt x="151460" y="511810"/>
                  </a:lnTo>
                  <a:lnTo>
                    <a:pt x="125361" y="530098"/>
                  </a:lnTo>
                  <a:lnTo>
                    <a:pt x="119176" y="534797"/>
                  </a:lnTo>
                  <a:lnTo>
                    <a:pt x="126834" y="544830"/>
                  </a:lnTo>
                  <a:lnTo>
                    <a:pt x="133019" y="540258"/>
                  </a:lnTo>
                  <a:lnTo>
                    <a:pt x="158737" y="522224"/>
                  </a:lnTo>
                  <a:lnTo>
                    <a:pt x="168160" y="516128"/>
                  </a:lnTo>
                  <a:lnTo>
                    <a:pt x="161213" y="505460"/>
                  </a:lnTo>
                  <a:close/>
                </a:path>
                <a:path w="1924685" h="673100">
                  <a:moveTo>
                    <a:pt x="237426" y="459105"/>
                  </a:moveTo>
                  <a:lnTo>
                    <a:pt x="209892" y="474980"/>
                  </a:lnTo>
                  <a:lnTo>
                    <a:pt x="193535" y="484886"/>
                  </a:lnTo>
                  <a:lnTo>
                    <a:pt x="200152" y="495808"/>
                  </a:lnTo>
                  <a:lnTo>
                    <a:pt x="216509" y="485775"/>
                  </a:lnTo>
                  <a:lnTo>
                    <a:pt x="243776" y="470027"/>
                  </a:lnTo>
                  <a:lnTo>
                    <a:pt x="237426" y="459105"/>
                  </a:lnTo>
                  <a:close/>
                </a:path>
                <a:path w="1924685" h="673100">
                  <a:moveTo>
                    <a:pt x="316217" y="417068"/>
                  </a:moveTo>
                  <a:lnTo>
                    <a:pt x="311899" y="419227"/>
                  </a:lnTo>
                  <a:lnTo>
                    <a:pt x="276072" y="437896"/>
                  </a:lnTo>
                  <a:lnTo>
                    <a:pt x="270941" y="440690"/>
                  </a:lnTo>
                  <a:lnTo>
                    <a:pt x="277025" y="451739"/>
                  </a:lnTo>
                  <a:lnTo>
                    <a:pt x="282155" y="448945"/>
                  </a:lnTo>
                  <a:lnTo>
                    <a:pt x="317766" y="430530"/>
                  </a:lnTo>
                  <a:lnTo>
                    <a:pt x="321868" y="428498"/>
                  </a:lnTo>
                  <a:lnTo>
                    <a:pt x="316217" y="417068"/>
                  </a:lnTo>
                  <a:close/>
                </a:path>
                <a:path w="1924685" h="673100">
                  <a:moveTo>
                    <a:pt x="396557" y="378460"/>
                  </a:moveTo>
                  <a:lnTo>
                    <a:pt x="388683" y="382016"/>
                  </a:lnTo>
                  <a:lnTo>
                    <a:pt x="350469" y="400050"/>
                  </a:lnTo>
                  <a:lnTo>
                    <a:pt x="355892" y="411607"/>
                  </a:lnTo>
                  <a:lnTo>
                    <a:pt x="401764" y="390017"/>
                  </a:lnTo>
                  <a:lnTo>
                    <a:pt x="396557" y="378460"/>
                  </a:lnTo>
                  <a:close/>
                </a:path>
                <a:path w="1924685" h="673100">
                  <a:moveTo>
                    <a:pt x="478091" y="342646"/>
                  </a:moveTo>
                  <a:lnTo>
                    <a:pt x="471614" y="345313"/>
                  </a:lnTo>
                  <a:lnTo>
                    <a:pt x="431355" y="362712"/>
                  </a:lnTo>
                  <a:lnTo>
                    <a:pt x="436435" y="374396"/>
                  </a:lnTo>
                  <a:lnTo>
                    <a:pt x="476694" y="356997"/>
                  </a:lnTo>
                  <a:lnTo>
                    <a:pt x="483044" y="354330"/>
                  </a:lnTo>
                  <a:lnTo>
                    <a:pt x="478091" y="342646"/>
                  </a:lnTo>
                  <a:close/>
                </a:path>
                <a:path w="1924685" h="673100">
                  <a:moveTo>
                    <a:pt x="560641" y="308991"/>
                  </a:moveTo>
                  <a:lnTo>
                    <a:pt x="560387" y="309118"/>
                  </a:lnTo>
                  <a:lnTo>
                    <a:pt x="515302" y="327025"/>
                  </a:lnTo>
                  <a:lnTo>
                    <a:pt x="513270" y="327914"/>
                  </a:lnTo>
                  <a:lnTo>
                    <a:pt x="518096" y="339725"/>
                  </a:lnTo>
                  <a:lnTo>
                    <a:pt x="520255" y="338836"/>
                  </a:lnTo>
                  <a:lnTo>
                    <a:pt x="565086" y="320929"/>
                  </a:lnTo>
                  <a:lnTo>
                    <a:pt x="565213" y="320929"/>
                  </a:lnTo>
                  <a:lnTo>
                    <a:pt x="560641" y="308991"/>
                  </a:lnTo>
                  <a:close/>
                </a:path>
                <a:path w="1924685" h="673100">
                  <a:moveTo>
                    <a:pt x="643826" y="277622"/>
                  </a:moveTo>
                  <a:lnTo>
                    <a:pt x="606742" y="291338"/>
                  </a:lnTo>
                  <a:lnTo>
                    <a:pt x="596201" y="295402"/>
                  </a:lnTo>
                  <a:lnTo>
                    <a:pt x="600773" y="307340"/>
                  </a:lnTo>
                  <a:lnTo>
                    <a:pt x="611314" y="303276"/>
                  </a:lnTo>
                  <a:lnTo>
                    <a:pt x="648271" y="289560"/>
                  </a:lnTo>
                  <a:lnTo>
                    <a:pt x="643826" y="277622"/>
                  </a:lnTo>
                  <a:close/>
                </a:path>
                <a:path w="1924685" h="673100">
                  <a:moveTo>
                    <a:pt x="727900" y="248158"/>
                  </a:moveTo>
                  <a:lnTo>
                    <a:pt x="679894" y="264795"/>
                  </a:lnTo>
                  <a:lnTo>
                    <a:pt x="684085" y="276733"/>
                  </a:lnTo>
                  <a:lnTo>
                    <a:pt x="707199" y="268605"/>
                  </a:lnTo>
                  <a:lnTo>
                    <a:pt x="731964" y="260223"/>
                  </a:lnTo>
                  <a:lnTo>
                    <a:pt x="727900" y="248158"/>
                  </a:lnTo>
                  <a:close/>
                </a:path>
                <a:path w="1924685" h="673100">
                  <a:moveTo>
                    <a:pt x="812482" y="220345"/>
                  </a:moveTo>
                  <a:lnTo>
                    <a:pt x="803338" y="223139"/>
                  </a:lnTo>
                  <a:lnTo>
                    <a:pt x="764095" y="236093"/>
                  </a:lnTo>
                  <a:lnTo>
                    <a:pt x="768032" y="248158"/>
                  </a:lnTo>
                  <a:lnTo>
                    <a:pt x="807402" y="235204"/>
                  </a:lnTo>
                  <a:lnTo>
                    <a:pt x="816292" y="232410"/>
                  </a:lnTo>
                  <a:lnTo>
                    <a:pt x="812482" y="220345"/>
                  </a:lnTo>
                  <a:close/>
                </a:path>
                <a:path w="1924685" h="673100">
                  <a:moveTo>
                    <a:pt x="897572" y="194310"/>
                  </a:moveTo>
                  <a:lnTo>
                    <a:pt x="855154" y="207010"/>
                  </a:lnTo>
                  <a:lnTo>
                    <a:pt x="848931" y="209042"/>
                  </a:lnTo>
                  <a:lnTo>
                    <a:pt x="852614" y="221107"/>
                  </a:lnTo>
                  <a:lnTo>
                    <a:pt x="901255" y="206502"/>
                  </a:lnTo>
                  <a:lnTo>
                    <a:pt x="897572" y="194310"/>
                  </a:lnTo>
                  <a:close/>
                </a:path>
                <a:path w="1924685" h="673100">
                  <a:moveTo>
                    <a:pt x="983170" y="169926"/>
                  </a:moveTo>
                  <a:lnTo>
                    <a:pt x="960818" y="176022"/>
                  </a:lnTo>
                  <a:lnTo>
                    <a:pt x="934275" y="183642"/>
                  </a:lnTo>
                  <a:lnTo>
                    <a:pt x="937704" y="195834"/>
                  </a:lnTo>
                  <a:lnTo>
                    <a:pt x="964247" y="188214"/>
                  </a:lnTo>
                  <a:lnTo>
                    <a:pt x="986599" y="182118"/>
                  </a:lnTo>
                  <a:lnTo>
                    <a:pt x="983170" y="169926"/>
                  </a:lnTo>
                  <a:close/>
                </a:path>
                <a:path w="1924685" h="673100">
                  <a:moveTo>
                    <a:pt x="1069276" y="147066"/>
                  </a:moveTo>
                  <a:lnTo>
                    <a:pt x="1020127" y="159893"/>
                  </a:lnTo>
                  <a:lnTo>
                    <a:pt x="1023302" y="172212"/>
                  </a:lnTo>
                  <a:lnTo>
                    <a:pt x="1072451" y="159385"/>
                  </a:lnTo>
                  <a:lnTo>
                    <a:pt x="1069276" y="147066"/>
                  </a:lnTo>
                  <a:close/>
                </a:path>
                <a:path w="1924685" h="673100">
                  <a:moveTo>
                    <a:pt x="1155763" y="125984"/>
                  </a:moveTo>
                  <a:lnTo>
                    <a:pt x="1124394" y="133350"/>
                  </a:lnTo>
                  <a:lnTo>
                    <a:pt x="1106233" y="137922"/>
                  </a:lnTo>
                  <a:lnTo>
                    <a:pt x="1109281" y="150241"/>
                  </a:lnTo>
                  <a:lnTo>
                    <a:pt x="1158684" y="138303"/>
                  </a:lnTo>
                  <a:lnTo>
                    <a:pt x="1155763" y="125984"/>
                  </a:lnTo>
                  <a:close/>
                </a:path>
                <a:path w="1924685" h="673100">
                  <a:moveTo>
                    <a:pt x="1242631" y="106680"/>
                  </a:moveTo>
                  <a:lnTo>
                    <a:pt x="1192974" y="117348"/>
                  </a:lnTo>
                  <a:lnTo>
                    <a:pt x="1195641" y="129794"/>
                  </a:lnTo>
                  <a:lnTo>
                    <a:pt x="1245298" y="119126"/>
                  </a:lnTo>
                  <a:lnTo>
                    <a:pt x="1242631" y="106680"/>
                  </a:lnTo>
                  <a:close/>
                </a:path>
                <a:path w="1924685" h="673100">
                  <a:moveTo>
                    <a:pt x="1329880" y="89027"/>
                  </a:moveTo>
                  <a:lnTo>
                    <a:pt x="1288478" y="97155"/>
                  </a:lnTo>
                  <a:lnTo>
                    <a:pt x="1279969" y="98933"/>
                  </a:lnTo>
                  <a:lnTo>
                    <a:pt x="1282509" y="111379"/>
                  </a:lnTo>
                  <a:lnTo>
                    <a:pt x="1291018" y="109601"/>
                  </a:lnTo>
                  <a:lnTo>
                    <a:pt x="1332293" y="101473"/>
                  </a:lnTo>
                  <a:lnTo>
                    <a:pt x="1329880" y="89027"/>
                  </a:lnTo>
                  <a:close/>
                </a:path>
                <a:path w="1924685" h="673100">
                  <a:moveTo>
                    <a:pt x="1417510" y="73152"/>
                  </a:moveTo>
                  <a:lnTo>
                    <a:pt x="1393634" y="77216"/>
                  </a:lnTo>
                  <a:lnTo>
                    <a:pt x="1367472" y="82042"/>
                  </a:lnTo>
                  <a:lnTo>
                    <a:pt x="1369758" y="94488"/>
                  </a:lnTo>
                  <a:lnTo>
                    <a:pt x="1395920" y="89662"/>
                  </a:lnTo>
                  <a:lnTo>
                    <a:pt x="1419669" y="85725"/>
                  </a:lnTo>
                  <a:lnTo>
                    <a:pt x="1417510" y="73152"/>
                  </a:lnTo>
                  <a:close/>
                </a:path>
                <a:path w="1924685" h="673100">
                  <a:moveTo>
                    <a:pt x="1505521" y="59436"/>
                  </a:moveTo>
                  <a:lnTo>
                    <a:pt x="1495361" y="60833"/>
                  </a:lnTo>
                  <a:lnTo>
                    <a:pt x="1455229" y="66929"/>
                  </a:lnTo>
                  <a:lnTo>
                    <a:pt x="1457134" y="79502"/>
                  </a:lnTo>
                  <a:lnTo>
                    <a:pt x="1497266" y="73406"/>
                  </a:lnTo>
                  <a:lnTo>
                    <a:pt x="1507299" y="72009"/>
                  </a:lnTo>
                  <a:lnTo>
                    <a:pt x="1505521" y="59436"/>
                  </a:lnTo>
                  <a:close/>
                </a:path>
                <a:path w="1924685" h="673100">
                  <a:moveTo>
                    <a:pt x="1593913" y="47752"/>
                  </a:moveTo>
                  <a:lnTo>
                    <a:pt x="1592643" y="47879"/>
                  </a:lnTo>
                  <a:lnTo>
                    <a:pt x="1544637" y="53975"/>
                  </a:lnTo>
                  <a:lnTo>
                    <a:pt x="1543240" y="54102"/>
                  </a:lnTo>
                  <a:lnTo>
                    <a:pt x="1545018" y="66675"/>
                  </a:lnTo>
                  <a:lnTo>
                    <a:pt x="1546288" y="66548"/>
                  </a:lnTo>
                  <a:lnTo>
                    <a:pt x="1595183" y="60452"/>
                  </a:lnTo>
                  <a:lnTo>
                    <a:pt x="1593913" y="47752"/>
                  </a:lnTo>
                  <a:close/>
                </a:path>
                <a:path w="1924685" h="673100">
                  <a:moveTo>
                    <a:pt x="1682432" y="38989"/>
                  </a:moveTo>
                  <a:lnTo>
                    <a:pt x="1631759" y="43688"/>
                  </a:lnTo>
                  <a:lnTo>
                    <a:pt x="1633156" y="56261"/>
                  </a:lnTo>
                  <a:lnTo>
                    <a:pt x="1640776" y="55499"/>
                  </a:lnTo>
                  <a:lnTo>
                    <a:pt x="1683575" y="51689"/>
                  </a:lnTo>
                  <a:lnTo>
                    <a:pt x="1682432" y="38989"/>
                  </a:lnTo>
                  <a:close/>
                </a:path>
                <a:path w="1924685" h="673100">
                  <a:moveTo>
                    <a:pt x="1771332" y="33274"/>
                  </a:moveTo>
                  <a:lnTo>
                    <a:pt x="1728914" y="35560"/>
                  </a:lnTo>
                  <a:lnTo>
                    <a:pt x="1720532" y="36195"/>
                  </a:lnTo>
                  <a:lnTo>
                    <a:pt x="1721421" y="48895"/>
                  </a:lnTo>
                  <a:lnTo>
                    <a:pt x="1729803" y="48260"/>
                  </a:lnTo>
                  <a:lnTo>
                    <a:pt x="1772094" y="45974"/>
                  </a:lnTo>
                  <a:lnTo>
                    <a:pt x="1771332" y="33274"/>
                  </a:lnTo>
                  <a:close/>
                </a:path>
                <a:path w="1924685" h="673100">
                  <a:moveTo>
                    <a:pt x="1909214" y="32131"/>
                  </a:moveTo>
                  <a:lnTo>
                    <a:pt x="1860613" y="32131"/>
                  </a:lnTo>
                  <a:lnTo>
                    <a:pt x="1860613" y="44831"/>
                  </a:lnTo>
                  <a:lnTo>
                    <a:pt x="1847965" y="44831"/>
                  </a:lnTo>
                  <a:lnTo>
                    <a:pt x="1847024" y="76200"/>
                  </a:lnTo>
                  <a:lnTo>
                    <a:pt x="1914528" y="44831"/>
                  </a:lnTo>
                  <a:lnTo>
                    <a:pt x="1860613" y="44831"/>
                  </a:lnTo>
                  <a:lnTo>
                    <a:pt x="1914601" y="44797"/>
                  </a:lnTo>
                  <a:lnTo>
                    <a:pt x="1924367" y="40259"/>
                  </a:lnTo>
                  <a:lnTo>
                    <a:pt x="1909214" y="32131"/>
                  </a:lnTo>
                  <a:close/>
                </a:path>
                <a:path w="1924685" h="673100">
                  <a:moveTo>
                    <a:pt x="1848346" y="32131"/>
                  </a:moveTo>
                  <a:lnTo>
                    <a:pt x="1809559" y="32131"/>
                  </a:lnTo>
                  <a:lnTo>
                    <a:pt x="1810067" y="44831"/>
                  </a:lnTo>
                  <a:lnTo>
                    <a:pt x="1812861" y="44704"/>
                  </a:lnTo>
                  <a:lnTo>
                    <a:pt x="1847969" y="44704"/>
                  </a:lnTo>
                  <a:lnTo>
                    <a:pt x="1848346" y="32131"/>
                  </a:lnTo>
                  <a:close/>
                </a:path>
                <a:path w="1924685" h="673100">
                  <a:moveTo>
                    <a:pt x="1849310" y="0"/>
                  </a:moveTo>
                  <a:lnTo>
                    <a:pt x="1847966" y="44797"/>
                  </a:lnTo>
                  <a:lnTo>
                    <a:pt x="1860613" y="44831"/>
                  </a:lnTo>
                  <a:lnTo>
                    <a:pt x="1860613" y="32131"/>
                  </a:lnTo>
                  <a:lnTo>
                    <a:pt x="1909214" y="32131"/>
                  </a:lnTo>
                  <a:lnTo>
                    <a:pt x="1849310" y="0"/>
                  </a:lnTo>
                  <a:close/>
                </a:path>
                <a:path w="1924685" h="673100">
                  <a:moveTo>
                    <a:pt x="1847969" y="44704"/>
                  </a:moveTo>
                  <a:lnTo>
                    <a:pt x="1812861" y="44704"/>
                  </a:lnTo>
                  <a:lnTo>
                    <a:pt x="1847966" y="44797"/>
                  </a:lnTo>
                  <a:close/>
                </a:path>
              </a:pathLst>
            </a:custGeom>
            <a:solidFill>
              <a:srgbClr val="A6A6A6"/>
            </a:solidFill>
          </p:spPr>
          <p:txBody>
            <a:bodyPr wrap="square" lIns="0" tIns="0" rIns="0" bIns="0" rtlCol="0"/>
            <a:lstStyle/>
            <a:p>
              <a:endParaRPr/>
            </a:p>
          </p:txBody>
        </p:sp>
      </p:grpSp>
      <p:sp>
        <p:nvSpPr>
          <p:cNvPr id="88" name="object 88"/>
          <p:cNvSpPr txBox="1"/>
          <p:nvPr/>
        </p:nvSpPr>
        <p:spPr>
          <a:xfrm>
            <a:off x="2080666" y="4846448"/>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89" name="object 89"/>
          <p:cNvGrpSpPr/>
          <p:nvPr/>
        </p:nvGrpSpPr>
        <p:grpSpPr>
          <a:xfrm>
            <a:off x="2327149" y="3284854"/>
            <a:ext cx="2812415" cy="1715770"/>
            <a:chOff x="803148" y="3284854"/>
            <a:chExt cx="2812415" cy="1715770"/>
          </a:xfrm>
        </p:grpSpPr>
        <p:sp>
          <p:nvSpPr>
            <p:cNvPr id="90" name="object 90"/>
            <p:cNvSpPr/>
            <p:nvPr/>
          </p:nvSpPr>
          <p:spPr>
            <a:xfrm>
              <a:off x="3206749" y="3284854"/>
              <a:ext cx="408940" cy="937894"/>
            </a:xfrm>
            <a:custGeom>
              <a:avLst/>
              <a:gdLst/>
              <a:ahLst/>
              <a:cxnLst/>
              <a:rect l="l" t="t" r="r" b="b"/>
              <a:pathLst>
                <a:path w="408939" h="937895">
                  <a:moveTo>
                    <a:pt x="108589" y="30085"/>
                  </a:moveTo>
                  <a:lnTo>
                    <a:pt x="103989" y="41937"/>
                  </a:lnTo>
                  <a:lnTo>
                    <a:pt x="122427" y="50037"/>
                  </a:lnTo>
                  <a:lnTo>
                    <a:pt x="149987" y="64897"/>
                  </a:lnTo>
                  <a:lnTo>
                    <a:pt x="201549" y="98806"/>
                  </a:lnTo>
                  <a:lnTo>
                    <a:pt x="248158" y="137541"/>
                  </a:lnTo>
                  <a:lnTo>
                    <a:pt x="289305" y="180721"/>
                  </a:lnTo>
                  <a:lnTo>
                    <a:pt x="324358" y="228092"/>
                  </a:lnTo>
                  <a:lnTo>
                    <a:pt x="353060" y="279019"/>
                  </a:lnTo>
                  <a:lnTo>
                    <a:pt x="374776" y="333248"/>
                  </a:lnTo>
                  <a:lnTo>
                    <a:pt x="387350" y="380873"/>
                  </a:lnTo>
                  <a:lnTo>
                    <a:pt x="394335" y="428498"/>
                  </a:lnTo>
                  <a:lnTo>
                    <a:pt x="395824" y="476504"/>
                  </a:lnTo>
                  <a:lnTo>
                    <a:pt x="394588" y="499364"/>
                  </a:lnTo>
                  <a:lnTo>
                    <a:pt x="388112" y="545465"/>
                  </a:lnTo>
                  <a:lnTo>
                    <a:pt x="376682" y="590677"/>
                  </a:lnTo>
                  <a:lnTo>
                    <a:pt x="360552" y="634492"/>
                  </a:lnTo>
                  <a:lnTo>
                    <a:pt x="339598" y="676529"/>
                  </a:lnTo>
                  <a:lnTo>
                    <a:pt x="314198" y="716788"/>
                  </a:lnTo>
                  <a:lnTo>
                    <a:pt x="284607" y="754761"/>
                  </a:lnTo>
                  <a:lnTo>
                    <a:pt x="250825" y="790067"/>
                  </a:lnTo>
                  <a:lnTo>
                    <a:pt x="213105" y="822706"/>
                  </a:lnTo>
                  <a:lnTo>
                    <a:pt x="171830" y="851916"/>
                  </a:lnTo>
                  <a:lnTo>
                    <a:pt x="126746" y="877824"/>
                  </a:lnTo>
                  <a:lnTo>
                    <a:pt x="78612" y="900049"/>
                  </a:lnTo>
                  <a:lnTo>
                    <a:pt x="27050" y="918083"/>
                  </a:lnTo>
                  <a:lnTo>
                    <a:pt x="0" y="925576"/>
                  </a:lnTo>
                  <a:lnTo>
                    <a:pt x="3301" y="937768"/>
                  </a:lnTo>
                  <a:lnTo>
                    <a:pt x="57150" y="921639"/>
                  </a:lnTo>
                  <a:lnTo>
                    <a:pt x="108076" y="901065"/>
                  </a:lnTo>
                  <a:lnTo>
                    <a:pt x="155828" y="876554"/>
                  </a:lnTo>
                  <a:lnTo>
                    <a:pt x="200025" y="848233"/>
                  </a:lnTo>
                  <a:lnTo>
                    <a:pt x="240537" y="816610"/>
                  </a:lnTo>
                  <a:lnTo>
                    <a:pt x="277113" y="781812"/>
                  </a:lnTo>
                  <a:lnTo>
                    <a:pt x="309752" y="744220"/>
                  </a:lnTo>
                  <a:lnTo>
                    <a:pt x="338074" y="704088"/>
                  </a:lnTo>
                  <a:lnTo>
                    <a:pt x="361823" y="661797"/>
                  </a:lnTo>
                  <a:lnTo>
                    <a:pt x="381000" y="617474"/>
                  </a:lnTo>
                  <a:lnTo>
                    <a:pt x="395224" y="571627"/>
                  </a:lnTo>
                  <a:lnTo>
                    <a:pt x="404495" y="524637"/>
                  </a:lnTo>
                  <a:lnTo>
                    <a:pt x="408559" y="476504"/>
                  </a:lnTo>
                  <a:lnTo>
                    <a:pt x="408432" y="452120"/>
                  </a:lnTo>
                  <a:lnTo>
                    <a:pt x="404113" y="403225"/>
                  </a:lnTo>
                  <a:lnTo>
                    <a:pt x="394208" y="354203"/>
                  </a:lnTo>
                  <a:lnTo>
                    <a:pt x="376682" y="301371"/>
                  </a:lnTo>
                  <a:lnTo>
                    <a:pt x="350774" y="247269"/>
                  </a:lnTo>
                  <a:lnTo>
                    <a:pt x="318008" y="196723"/>
                  </a:lnTo>
                  <a:lnTo>
                    <a:pt x="278891" y="150114"/>
                  </a:lnTo>
                  <a:lnTo>
                    <a:pt x="233934" y="107950"/>
                  </a:lnTo>
                  <a:lnTo>
                    <a:pt x="183641" y="70739"/>
                  </a:lnTo>
                  <a:lnTo>
                    <a:pt x="128397" y="38862"/>
                  </a:lnTo>
                  <a:lnTo>
                    <a:pt x="108589" y="30085"/>
                  </a:lnTo>
                  <a:close/>
                </a:path>
                <a:path w="408939" h="937895">
                  <a:moveTo>
                    <a:pt x="120269" y="0"/>
                  </a:moveTo>
                  <a:lnTo>
                    <a:pt x="35432" y="7874"/>
                  </a:lnTo>
                  <a:lnTo>
                    <a:pt x="92710" y="70993"/>
                  </a:lnTo>
                  <a:lnTo>
                    <a:pt x="103989" y="41937"/>
                  </a:lnTo>
                  <a:lnTo>
                    <a:pt x="92075" y="36703"/>
                  </a:lnTo>
                  <a:lnTo>
                    <a:pt x="97154" y="25019"/>
                  </a:lnTo>
                  <a:lnTo>
                    <a:pt x="110556" y="25019"/>
                  </a:lnTo>
                  <a:lnTo>
                    <a:pt x="120269" y="0"/>
                  </a:lnTo>
                  <a:close/>
                </a:path>
                <a:path w="408939" h="937895">
                  <a:moveTo>
                    <a:pt x="97154" y="25019"/>
                  </a:moveTo>
                  <a:lnTo>
                    <a:pt x="92075" y="36703"/>
                  </a:lnTo>
                  <a:lnTo>
                    <a:pt x="103989" y="41937"/>
                  </a:lnTo>
                  <a:lnTo>
                    <a:pt x="108589" y="30085"/>
                  </a:lnTo>
                  <a:lnTo>
                    <a:pt x="97154" y="25019"/>
                  </a:lnTo>
                  <a:close/>
                </a:path>
                <a:path w="408939" h="937895">
                  <a:moveTo>
                    <a:pt x="110556" y="25019"/>
                  </a:moveTo>
                  <a:lnTo>
                    <a:pt x="97154" y="25019"/>
                  </a:lnTo>
                  <a:lnTo>
                    <a:pt x="108589" y="30085"/>
                  </a:lnTo>
                  <a:lnTo>
                    <a:pt x="110556" y="25019"/>
                  </a:lnTo>
                  <a:close/>
                </a:path>
              </a:pathLst>
            </a:custGeom>
            <a:solidFill>
              <a:srgbClr val="A6A6A6"/>
            </a:solidFill>
          </p:spPr>
          <p:txBody>
            <a:bodyPr wrap="square" lIns="0" tIns="0" rIns="0" bIns="0" rtlCol="0"/>
            <a:lstStyle/>
            <a:p>
              <a:endParaRPr/>
            </a:p>
          </p:txBody>
        </p:sp>
        <p:pic>
          <p:nvPicPr>
            <p:cNvPr id="91" name="object 91"/>
            <p:cNvPicPr/>
            <p:nvPr/>
          </p:nvPicPr>
          <p:blipFill>
            <a:blip r:embed="rId29" cstate="print"/>
            <a:stretch>
              <a:fillRect/>
            </a:stretch>
          </p:blipFill>
          <p:spPr>
            <a:xfrm>
              <a:off x="803148" y="4884419"/>
              <a:ext cx="166115" cy="115824"/>
            </a:xfrm>
            <a:prstGeom prst="rect">
              <a:avLst/>
            </a:prstGeom>
          </p:spPr>
        </p:pic>
        <p:pic>
          <p:nvPicPr>
            <p:cNvPr id="92" name="object 92"/>
            <p:cNvPicPr/>
            <p:nvPr/>
          </p:nvPicPr>
          <p:blipFill>
            <a:blip r:embed="rId30" cstate="print"/>
            <a:stretch>
              <a:fillRect/>
            </a:stretch>
          </p:blipFill>
          <p:spPr>
            <a:xfrm>
              <a:off x="1181100" y="4884419"/>
              <a:ext cx="166115" cy="115824"/>
            </a:xfrm>
            <a:prstGeom prst="rect">
              <a:avLst/>
            </a:prstGeom>
          </p:spPr>
        </p:pic>
      </p:grpSp>
      <p:sp>
        <p:nvSpPr>
          <p:cNvPr id="93" name="object 93"/>
          <p:cNvSpPr txBox="1"/>
          <p:nvPr/>
        </p:nvSpPr>
        <p:spPr>
          <a:xfrm>
            <a:off x="3178555" y="5605679"/>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94" name="object 94"/>
          <p:cNvGrpSpPr/>
          <p:nvPr/>
        </p:nvGrpSpPr>
        <p:grpSpPr>
          <a:xfrm>
            <a:off x="3015996" y="3212592"/>
            <a:ext cx="2275840" cy="2505710"/>
            <a:chOff x="1491996" y="3212592"/>
            <a:chExt cx="2275840" cy="2505710"/>
          </a:xfrm>
        </p:grpSpPr>
        <p:sp>
          <p:nvSpPr>
            <p:cNvPr id="95" name="object 95"/>
            <p:cNvSpPr/>
            <p:nvPr/>
          </p:nvSpPr>
          <p:spPr>
            <a:xfrm>
              <a:off x="1745361" y="4327144"/>
              <a:ext cx="1666875" cy="1351915"/>
            </a:xfrm>
            <a:custGeom>
              <a:avLst/>
              <a:gdLst/>
              <a:ahLst/>
              <a:cxnLst/>
              <a:rect l="l" t="t" r="r" b="b"/>
              <a:pathLst>
                <a:path w="1666875" h="1351914">
                  <a:moveTo>
                    <a:pt x="50672" y="1335112"/>
                  </a:moveTo>
                  <a:lnTo>
                    <a:pt x="0" y="1338757"/>
                  </a:lnTo>
                  <a:lnTo>
                    <a:pt x="888" y="1351419"/>
                  </a:lnTo>
                  <a:lnTo>
                    <a:pt x="51562" y="1347787"/>
                  </a:lnTo>
                  <a:lnTo>
                    <a:pt x="50672" y="1335112"/>
                  </a:lnTo>
                  <a:close/>
                </a:path>
                <a:path w="1666875" h="1351914">
                  <a:moveTo>
                    <a:pt x="138937" y="1326413"/>
                  </a:moveTo>
                  <a:lnTo>
                    <a:pt x="88391" y="1332052"/>
                  </a:lnTo>
                  <a:lnTo>
                    <a:pt x="89788" y="1344675"/>
                  </a:lnTo>
                  <a:lnTo>
                    <a:pt x="140334" y="1339037"/>
                  </a:lnTo>
                  <a:lnTo>
                    <a:pt x="138937" y="1326413"/>
                  </a:lnTo>
                  <a:close/>
                </a:path>
                <a:path w="1666875" h="1351914">
                  <a:moveTo>
                    <a:pt x="226694" y="1313840"/>
                  </a:moveTo>
                  <a:lnTo>
                    <a:pt x="176402" y="1321473"/>
                  </a:lnTo>
                  <a:lnTo>
                    <a:pt x="178307" y="1334033"/>
                  </a:lnTo>
                  <a:lnTo>
                    <a:pt x="228600" y="1326387"/>
                  </a:lnTo>
                  <a:lnTo>
                    <a:pt x="226694" y="1313840"/>
                  </a:lnTo>
                  <a:close/>
                </a:path>
                <a:path w="1666875" h="1351914">
                  <a:moveTo>
                    <a:pt x="313436" y="1297343"/>
                  </a:moveTo>
                  <a:lnTo>
                    <a:pt x="311531" y="1297800"/>
                  </a:lnTo>
                  <a:lnTo>
                    <a:pt x="263906" y="1306995"/>
                  </a:lnTo>
                  <a:lnTo>
                    <a:pt x="266319" y="1319466"/>
                  </a:lnTo>
                  <a:lnTo>
                    <a:pt x="313944" y="1310271"/>
                  </a:lnTo>
                  <a:lnTo>
                    <a:pt x="316356" y="1309712"/>
                  </a:lnTo>
                  <a:lnTo>
                    <a:pt x="313436" y="1297343"/>
                  </a:lnTo>
                  <a:close/>
                </a:path>
                <a:path w="1666875" h="1351914">
                  <a:moveTo>
                    <a:pt x="399669" y="1276705"/>
                  </a:moveTo>
                  <a:lnTo>
                    <a:pt x="386588" y="1280325"/>
                  </a:lnTo>
                  <a:lnTo>
                    <a:pt x="350646" y="1288707"/>
                  </a:lnTo>
                  <a:lnTo>
                    <a:pt x="353440" y="1301076"/>
                  </a:lnTo>
                  <a:lnTo>
                    <a:pt x="389508" y="1292694"/>
                  </a:lnTo>
                  <a:lnTo>
                    <a:pt x="403097" y="1288948"/>
                  </a:lnTo>
                  <a:lnTo>
                    <a:pt x="399669" y="1276705"/>
                  </a:lnTo>
                  <a:close/>
                </a:path>
                <a:path w="1666875" h="1351914">
                  <a:moveTo>
                    <a:pt x="484886" y="1252092"/>
                  </a:moveTo>
                  <a:lnTo>
                    <a:pt x="460375" y="1259966"/>
                  </a:lnTo>
                  <a:lnTo>
                    <a:pt x="436371" y="1266545"/>
                  </a:lnTo>
                  <a:lnTo>
                    <a:pt x="439800" y="1278788"/>
                  </a:lnTo>
                  <a:lnTo>
                    <a:pt x="463803" y="1272146"/>
                  </a:lnTo>
                  <a:lnTo>
                    <a:pt x="488695" y="1264246"/>
                  </a:lnTo>
                  <a:lnTo>
                    <a:pt x="484886" y="1252092"/>
                  </a:lnTo>
                  <a:close/>
                </a:path>
                <a:path w="1666875" h="1351914">
                  <a:moveTo>
                    <a:pt x="568832" y="1223898"/>
                  </a:moveTo>
                  <a:lnTo>
                    <a:pt x="532764" y="1236979"/>
                  </a:lnTo>
                  <a:lnTo>
                    <a:pt x="521207" y="1240662"/>
                  </a:lnTo>
                  <a:lnTo>
                    <a:pt x="525018" y="1252727"/>
                  </a:lnTo>
                  <a:lnTo>
                    <a:pt x="536701" y="1249044"/>
                  </a:lnTo>
                  <a:lnTo>
                    <a:pt x="573151" y="1235836"/>
                  </a:lnTo>
                  <a:lnTo>
                    <a:pt x="568832" y="1223898"/>
                  </a:lnTo>
                  <a:close/>
                </a:path>
                <a:path w="1666875" h="1351914">
                  <a:moveTo>
                    <a:pt x="651509" y="1191767"/>
                  </a:moveTo>
                  <a:lnTo>
                    <a:pt x="604393" y="1210944"/>
                  </a:lnTo>
                  <a:lnTo>
                    <a:pt x="609219" y="1222628"/>
                  </a:lnTo>
                  <a:lnTo>
                    <a:pt x="656208" y="1203578"/>
                  </a:lnTo>
                  <a:lnTo>
                    <a:pt x="651509" y="1191767"/>
                  </a:lnTo>
                  <a:close/>
                </a:path>
                <a:path w="1666875" h="1351914">
                  <a:moveTo>
                    <a:pt x="732536" y="1156080"/>
                  </a:moveTo>
                  <a:lnTo>
                    <a:pt x="686307" y="1177035"/>
                  </a:lnTo>
                  <a:lnTo>
                    <a:pt x="691514" y="1188592"/>
                  </a:lnTo>
                  <a:lnTo>
                    <a:pt x="737869" y="1167637"/>
                  </a:lnTo>
                  <a:lnTo>
                    <a:pt x="732536" y="1156080"/>
                  </a:lnTo>
                  <a:close/>
                </a:path>
                <a:path w="1666875" h="1351914">
                  <a:moveTo>
                    <a:pt x="811657" y="1116456"/>
                  </a:moveTo>
                  <a:lnTo>
                    <a:pt x="806957" y="1119123"/>
                  </a:lnTo>
                  <a:lnTo>
                    <a:pt x="766571" y="1139443"/>
                  </a:lnTo>
                  <a:lnTo>
                    <a:pt x="772287" y="1150746"/>
                  </a:lnTo>
                  <a:lnTo>
                    <a:pt x="812672" y="1130426"/>
                  </a:lnTo>
                  <a:lnTo>
                    <a:pt x="817752" y="1127632"/>
                  </a:lnTo>
                  <a:lnTo>
                    <a:pt x="811657" y="1116456"/>
                  </a:lnTo>
                  <a:close/>
                </a:path>
                <a:path w="1666875" h="1351914">
                  <a:moveTo>
                    <a:pt x="888745" y="1072895"/>
                  </a:moveTo>
                  <a:lnTo>
                    <a:pt x="871219" y="1083563"/>
                  </a:lnTo>
                  <a:lnTo>
                    <a:pt x="844931" y="1098041"/>
                  </a:lnTo>
                  <a:lnTo>
                    <a:pt x="851153" y="1109217"/>
                  </a:lnTo>
                  <a:lnTo>
                    <a:pt x="877315" y="1094739"/>
                  </a:lnTo>
                  <a:lnTo>
                    <a:pt x="895350" y="1083817"/>
                  </a:lnTo>
                  <a:lnTo>
                    <a:pt x="888745" y="1072895"/>
                  </a:lnTo>
                  <a:close/>
                </a:path>
                <a:path w="1666875" h="1351914">
                  <a:moveTo>
                    <a:pt x="963802" y="1025778"/>
                  </a:moveTo>
                  <a:lnTo>
                    <a:pt x="933450" y="1045844"/>
                  </a:lnTo>
                  <a:lnTo>
                    <a:pt x="921384" y="1053210"/>
                  </a:lnTo>
                  <a:lnTo>
                    <a:pt x="927988" y="1064005"/>
                  </a:lnTo>
                  <a:lnTo>
                    <a:pt x="940053" y="1056639"/>
                  </a:lnTo>
                  <a:lnTo>
                    <a:pt x="970914" y="1036319"/>
                  </a:lnTo>
                  <a:lnTo>
                    <a:pt x="963802" y="1025778"/>
                  </a:lnTo>
                  <a:close/>
                </a:path>
                <a:path w="1666875" h="1351914">
                  <a:moveTo>
                    <a:pt x="1036574" y="975105"/>
                  </a:moveTo>
                  <a:lnTo>
                    <a:pt x="995426" y="1004823"/>
                  </a:lnTo>
                  <a:lnTo>
                    <a:pt x="1002791" y="1015110"/>
                  </a:lnTo>
                  <a:lnTo>
                    <a:pt x="1043939" y="985392"/>
                  </a:lnTo>
                  <a:lnTo>
                    <a:pt x="1036574" y="975105"/>
                  </a:lnTo>
                  <a:close/>
                </a:path>
                <a:path w="1666875" h="1351914">
                  <a:moveTo>
                    <a:pt x="1106677" y="920876"/>
                  </a:moveTo>
                  <a:lnTo>
                    <a:pt x="1066800" y="952245"/>
                  </a:lnTo>
                  <a:lnTo>
                    <a:pt x="1074674" y="962278"/>
                  </a:lnTo>
                  <a:lnTo>
                    <a:pt x="1114552" y="930909"/>
                  </a:lnTo>
                  <a:lnTo>
                    <a:pt x="1106677" y="920876"/>
                  </a:lnTo>
                  <a:close/>
                </a:path>
                <a:path w="1666875" h="1351914">
                  <a:moveTo>
                    <a:pt x="1173480" y="862964"/>
                  </a:moveTo>
                  <a:lnTo>
                    <a:pt x="1161795" y="873886"/>
                  </a:lnTo>
                  <a:lnTo>
                    <a:pt x="1135507" y="896365"/>
                  </a:lnTo>
                  <a:lnTo>
                    <a:pt x="1143762" y="906017"/>
                  </a:lnTo>
                  <a:lnTo>
                    <a:pt x="1170051" y="883538"/>
                  </a:lnTo>
                  <a:lnTo>
                    <a:pt x="1182115" y="872235"/>
                  </a:lnTo>
                  <a:lnTo>
                    <a:pt x="1173480" y="862964"/>
                  </a:lnTo>
                  <a:close/>
                </a:path>
                <a:path w="1666875" h="1351914">
                  <a:moveTo>
                    <a:pt x="1237233" y="801496"/>
                  </a:moveTo>
                  <a:lnTo>
                    <a:pt x="1213103" y="825880"/>
                  </a:lnTo>
                  <a:lnTo>
                    <a:pt x="1201293" y="837056"/>
                  </a:lnTo>
                  <a:lnTo>
                    <a:pt x="1209928" y="846327"/>
                  </a:lnTo>
                  <a:lnTo>
                    <a:pt x="1221866" y="835151"/>
                  </a:lnTo>
                  <a:lnTo>
                    <a:pt x="1246251" y="810386"/>
                  </a:lnTo>
                  <a:lnTo>
                    <a:pt x="1237233" y="801496"/>
                  </a:lnTo>
                  <a:close/>
                </a:path>
                <a:path w="1666875" h="1351914">
                  <a:moveTo>
                    <a:pt x="1297558" y="736726"/>
                  </a:moveTo>
                  <a:lnTo>
                    <a:pt x="1263650" y="774445"/>
                  </a:lnTo>
                  <a:lnTo>
                    <a:pt x="1273047" y="782954"/>
                  </a:lnTo>
                  <a:lnTo>
                    <a:pt x="1307083" y="745108"/>
                  </a:lnTo>
                  <a:lnTo>
                    <a:pt x="1297558" y="736726"/>
                  </a:lnTo>
                  <a:close/>
                </a:path>
                <a:path w="1666875" h="1351914">
                  <a:moveTo>
                    <a:pt x="1354201" y="668781"/>
                  </a:moveTo>
                  <a:lnTo>
                    <a:pt x="1352169" y="671575"/>
                  </a:lnTo>
                  <a:lnTo>
                    <a:pt x="1322196" y="707897"/>
                  </a:lnTo>
                  <a:lnTo>
                    <a:pt x="1331976" y="716025"/>
                  </a:lnTo>
                  <a:lnTo>
                    <a:pt x="1361947" y="679576"/>
                  </a:lnTo>
                  <a:lnTo>
                    <a:pt x="1364361" y="676401"/>
                  </a:lnTo>
                  <a:lnTo>
                    <a:pt x="1354201" y="668781"/>
                  </a:lnTo>
                  <a:close/>
                </a:path>
                <a:path w="1666875" h="1351914">
                  <a:moveTo>
                    <a:pt x="1406397" y="597280"/>
                  </a:moveTo>
                  <a:lnTo>
                    <a:pt x="1393063" y="616965"/>
                  </a:lnTo>
                  <a:lnTo>
                    <a:pt x="1377061" y="638301"/>
                  </a:lnTo>
                  <a:lnTo>
                    <a:pt x="1387220" y="645921"/>
                  </a:lnTo>
                  <a:lnTo>
                    <a:pt x="1403222" y="624585"/>
                  </a:lnTo>
                  <a:lnTo>
                    <a:pt x="1416939" y="604392"/>
                  </a:lnTo>
                  <a:lnTo>
                    <a:pt x="1406397" y="597280"/>
                  </a:lnTo>
                  <a:close/>
                </a:path>
                <a:path w="1666875" h="1351914">
                  <a:moveTo>
                    <a:pt x="1454403" y="522858"/>
                  </a:moveTo>
                  <a:lnTo>
                    <a:pt x="1431289" y="560704"/>
                  </a:lnTo>
                  <a:lnTo>
                    <a:pt x="1427861" y="565784"/>
                  </a:lnTo>
                  <a:lnTo>
                    <a:pt x="1438275" y="572896"/>
                  </a:lnTo>
                  <a:lnTo>
                    <a:pt x="1441831" y="567816"/>
                  </a:lnTo>
                  <a:lnTo>
                    <a:pt x="1465199" y="529462"/>
                  </a:lnTo>
                  <a:lnTo>
                    <a:pt x="1454403" y="522858"/>
                  </a:lnTo>
                  <a:close/>
                </a:path>
                <a:path w="1666875" h="1351914">
                  <a:moveTo>
                    <a:pt x="1497838" y="445642"/>
                  </a:moveTo>
                  <a:lnTo>
                    <a:pt x="1473581" y="490219"/>
                  </a:lnTo>
                  <a:lnTo>
                    <a:pt x="1484630" y="496315"/>
                  </a:lnTo>
                  <a:lnTo>
                    <a:pt x="1509014" y="451738"/>
                  </a:lnTo>
                  <a:lnTo>
                    <a:pt x="1497838" y="445642"/>
                  </a:lnTo>
                  <a:close/>
                </a:path>
                <a:path w="1666875" h="1351914">
                  <a:moveTo>
                    <a:pt x="1535556" y="365886"/>
                  </a:moveTo>
                  <a:lnTo>
                    <a:pt x="1528064" y="383666"/>
                  </a:lnTo>
                  <a:lnTo>
                    <a:pt x="1514475" y="411733"/>
                  </a:lnTo>
                  <a:lnTo>
                    <a:pt x="1525904" y="417321"/>
                  </a:lnTo>
                  <a:lnTo>
                    <a:pt x="1539366" y="389254"/>
                  </a:lnTo>
                  <a:lnTo>
                    <a:pt x="1547240" y="370839"/>
                  </a:lnTo>
                  <a:lnTo>
                    <a:pt x="1535556" y="365886"/>
                  </a:lnTo>
                  <a:close/>
                </a:path>
                <a:path w="1666875" h="1351914">
                  <a:moveTo>
                    <a:pt x="1567941" y="283463"/>
                  </a:moveTo>
                  <a:lnTo>
                    <a:pt x="1553972" y="322198"/>
                  </a:lnTo>
                  <a:lnTo>
                    <a:pt x="1550289" y="330834"/>
                  </a:lnTo>
                  <a:lnTo>
                    <a:pt x="1562100" y="335787"/>
                  </a:lnTo>
                  <a:lnTo>
                    <a:pt x="1565655" y="327151"/>
                  </a:lnTo>
                  <a:lnTo>
                    <a:pt x="1579879" y="287781"/>
                  </a:lnTo>
                  <a:lnTo>
                    <a:pt x="1567941" y="283463"/>
                  </a:lnTo>
                  <a:close/>
                </a:path>
                <a:path w="1666875" h="1351914">
                  <a:moveTo>
                    <a:pt x="1594992" y="199135"/>
                  </a:moveTo>
                  <a:lnTo>
                    <a:pt x="1580134" y="247776"/>
                  </a:lnTo>
                  <a:lnTo>
                    <a:pt x="1592326" y="251459"/>
                  </a:lnTo>
                  <a:lnTo>
                    <a:pt x="1607185" y="202945"/>
                  </a:lnTo>
                  <a:lnTo>
                    <a:pt x="1594992" y="199135"/>
                  </a:lnTo>
                  <a:close/>
                </a:path>
                <a:path w="1666875" h="1351914">
                  <a:moveTo>
                    <a:pt x="1615059" y="113410"/>
                  </a:moveTo>
                  <a:lnTo>
                    <a:pt x="1611884" y="131190"/>
                  </a:lnTo>
                  <a:lnTo>
                    <a:pt x="1604137" y="162559"/>
                  </a:lnTo>
                  <a:lnTo>
                    <a:pt x="1616455" y="165607"/>
                  </a:lnTo>
                  <a:lnTo>
                    <a:pt x="1624202" y="134111"/>
                  </a:lnTo>
                  <a:lnTo>
                    <a:pt x="1627504" y="115569"/>
                  </a:lnTo>
                  <a:lnTo>
                    <a:pt x="1615059" y="113410"/>
                  </a:lnTo>
                  <a:close/>
                </a:path>
                <a:path w="1666875" h="1351914">
                  <a:moveTo>
                    <a:pt x="1660184" y="61721"/>
                  </a:moveTo>
                  <a:lnTo>
                    <a:pt x="1624329" y="61721"/>
                  </a:lnTo>
                  <a:lnTo>
                    <a:pt x="1636776" y="64007"/>
                  </a:lnTo>
                  <a:lnTo>
                    <a:pt x="1634574" y="76228"/>
                  </a:lnTo>
                  <a:lnTo>
                    <a:pt x="1666621" y="80644"/>
                  </a:lnTo>
                  <a:lnTo>
                    <a:pt x="1660184" y="61721"/>
                  </a:lnTo>
                  <a:close/>
                </a:path>
                <a:path w="1666875" h="1351914">
                  <a:moveTo>
                    <a:pt x="1622047" y="74502"/>
                  </a:moveTo>
                  <a:lnTo>
                    <a:pt x="1621789" y="75945"/>
                  </a:lnTo>
                  <a:lnTo>
                    <a:pt x="1634236" y="78104"/>
                  </a:lnTo>
                  <a:lnTo>
                    <a:pt x="1634574" y="76228"/>
                  </a:lnTo>
                  <a:lnTo>
                    <a:pt x="1622047" y="74502"/>
                  </a:lnTo>
                  <a:close/>
                </a:path>
                <a:path w="1666875" h="1351914">
                  <a:moveTo>
                    <a:pt x="1624329" y="61721"/>
                  </a:moveTo>
                  <a:lnTo>
                    <a:pt x="1622047" y="74502"/>
                  </a:lnTo>
                  <a:lnTo>
                    <a:pt x="1634574" y="76228"/>
                  </a:lnTo>
                  <a:lnTo>
                    <a:pt x="1636776" y="64007"/>
                  </a:lnTo>
                  <a:lnTo>
                    <a:pt x="1624329" y="61721"/>
                  </a:lnTo>
                  <a:close/>
                </a:path>
                <a:path w="1666875" h="1351914">
                  <a:moveTo>
                    <a:pt x="1639189" y="0"/>
                  </a:moveTo>
                  <a:lnTo>
                    <a:pt x="1591055" y="70230"/>
                  </a:lnTo>
                  <a:lnTo>
                    <a:pt x="1622047" y="74502"/>
                  </a:lnTo>
                  <a:lnTo>
                    <a:pt x="1624329" y="61721"/>
                  </a:lnTo>
                  <a:lnTo>
                    <a:pt x="1660184" y="61721"/>
                  </a:lnTo>
                  <a:lnTo>
                    <a:pt x="1639189" y="0"/>
                  </a:lnTo>
                  <a:close/>
                </a:path>
              </a:pathLst>
            </a:custGeom>
            <a:solidFill>
              <a:srgbClr val="A6A6A6"/>
            </a:solidFill>
          </p:spPr>
          <p:txBody>
            <a:bodyPr wrap="square" lIns="0" tIns="0" rIns="0" bIns="0" rtlCol="0"/>
            <a:lstStyle/>
            <a:p>
              <a:endParaRPr/>
            </a:p>
          </p:txBody>
        </p:sp>
        <p:pic>
          <p:nvPicPr>
            <p:cNvPr id="96" name="object 96"/>
            <p:cNvPicPr/>
            <p:nvPr/>
          </p:nvPicPr>
          <p:blipFill>
            <a:blip r:embed="rId31" cstate="print"/>
            <a:stretch>
              <a:fillRect/>
            </a:stretch>
          </p:blipFill>
          <p:spPr>
            <a:xfrm>
              <a:off x="1491996" y="5602224"/>
              <a:ext cx="167640" cy="115823"/>
            </a:xfrm>
            <a:prstGeom prst="rect">
              <a:avLst/>
            </a:prstGeom>
          </p:spPr>
        </p:pic>
        <p:pic>
          <p:nvPicPr>
            <p:cNvPr id="97" name="object 97"/>
            <p:cNvPicPr/>
            <p:nvPr/>
          </p:nvPicPr>
          <p:blipFill>
            <a:blip r:embed="rId28" cstate="print"/>
            <a:stretch>
              <a:fillRect/>
            </a:stretch>
          </p:blipFill>
          <p:spPr>
            <a:xfrm>
              <a:off x="3336036" y="4174236"/>
              <a:ext cx="158496" cy="158495"/>
            </a:xfrm>
            <a:prstGeom prst="rect">
              <a:avLst/>
            </a:prstGeom>
          </p:spPr>
        </p:pic>
        <p:sp>
          <p:nvSpPr>
            <p:cNvPr id="98" name="object 98"/>
            <p:cNvSpPr/>
            <p:nvPr/>
          </p:nvSpPr>
          <p:spPr>
            <a:xfrm>
              <a:off x="3472053" y="4272661"/>
              <a:ext cx="295910" cy="845819"/>
            </a:xfrm>
            <a:custGeom>
              <a:avLst/>
              <a:gdLst/>
              <a:ahLst/>
              <a:cxnLst/>
              <a:rect l="l" t="t" r="r" b="b"/>
              <a:pathLst>
                <a:path w="295910" h="845820">
                  <a:moveTo>
                    <a:pt x="50292" y="776858"/>
                  </a:moveTo>
                  <a:lnTo>
                    <a:pt x="0" y="845693"/>
                  </a:lnTo>
                  <a:lnTo>
                    <a:pt x="85217" y="844676"/>
                  </a:lnTo>
                  <a:lnTo>
                    <a:pt x="73640" y="822197"/>
                  </a:lnTo>
                  <a:lnTo>
                    <a:pt x="59562" y="822197"/>
                  </a:lnTo>
                  <a:lnTo>
                    <a:pt x="53339" y="811021"/>
                  </a:lnTo>
                  <a:lnTo>
                    <a:pt x="64636" y="804713"/>
                  </a:lnTo>
                  <a:lnTo>
                    <a:pt x="50292" y="776858"/>
                  </a:lnTo>
                  <a:close/>
                </a:path>
                <a:path w="295910" h="845820">
                  <a:moveTo>
                    <a:pt x="64636" y="804713"/>
                  </a:moveTo>
                  <a:lnTo>
                    <a:pt x="53339" y="811021"/>
                  </a:lnTo>
                  <a:lnTo>
                    <a:pt x="59562" y="822197"/>
                  </a:lnTo>
                  <a:lnTo>
                    <a:pt x="70466" y="816034"/>
                  </a:lnTo>
                  <a:lnTo>
                    <a:pt x="64636" y="804713"/>
                  </a:lnTo>
                  <a:close/>
                </a:path>
                <a:path w="295910" h="845820">
                  <a:moveTo>
                    <a:pt x="70466" y="816034"/>
                  </a:moveTo>
                  <a:lnTo>
                    <a:pt x="59562" y="822197"/>
                  </a:lnTo>
                  <a:lnTo>
                    <a:pt x="73640" y="822197"/>
                  </a:lnTo>
                  <a:lnTo>
                    <a:pt x="70466" y="816034"/>
                  </a:lnTo>
                  <a:close/>
                </a:path>
                <a:path w="295910" h="845820">
                  <a:moveTo>
                    <a:pt x="12573" y="0"/>
                  </a:moveTo>
                  <a:lnTo>
                    <a:pt x="7112" y="11556"/>
                  </a:lnTo>
                  <a:lnTo>
                    <a:pt x="29337" y="22097"/>
                  </a:lnTo>
                  <a:lnTo>
                    <a:pt x="50673" y="33527"/>
                  </a:lnTo>
                  <a:lnTo>
                    <a:pt x="90424" y="58800"/>
                  </a:lnTo>
                  <a:lnTo>
                    <a:pt x="127000" y="87502"/>
                  </a:lnTo>
                  <a:lnTo>
                    <a:pt x="160020" y="118999"/>
                  </a:lnTo>
                  <a:lnTo>
                    <a:pt x="189357" y="153034"/>
                  </a:lnTo>
                  <a:lnTo>
                    <a:pt x="214884" y="189611"/>
                  </a:lnTo>
                  <a:lnTo>
                    <a:pt x="236474" y="228091"/>
                  </a:lnTo>
                  <a:lnTo>
                    <a:pt x="254126" y="268350"/>
                  </a:lnTo>
                  <a:lnTo>
                    <a:pt x="267716" y="310006"/>
                  </a:lnTo>
                  <a:lnTo>
                    <a:pt x="276987" y="352678"/>
                  </a:lnTo>
                  <a:lnTo>
                    <a:pt x="282067" y="396239"/>
                  </a:lnTo>
                  <a:lnTo>
                    <a:pt x="282956" y="418211"/>
                  </a:lnTo>
                  <a:lnTo>
                    <a:pt x="282566" y="440563"/>
                  </a:lnTo>
                  <a:lnTo>
                    <a:pt x="278638" y="484631"/>
                  </a:lnTo>
                  <a:lnTo>
                    <a:pt x="269875" y="528827"/>
                  </a:lnTo>
                  <a:lnTo>
                    <a:pt x="256539" y="572643"/>
                  </a:lnTo>
                  <a:lnTo>
                    <a:pt x="237998" y="615822"/>
                  </a:lnTo>
                  <a:lnTo>
                    <a:pt x="218059" y="652271"/>
                  </a:lnTo>
                  <a:lnTo>
                    <a:pt x="194691" y="686815"/>
                  </a:lnTo>
                  <a:lnTo>
                    <a:pt x="168401" y="718819"/>
                  </a:lnTo>
                  <a:lnTo>
                    <a:pt x="139192" y="748664"/>
                  </a:lnTo>
                  <a:lnTo>
                    <a:pt x="107314" y="775843"/>
                  </a:lnTo>
                  <a:lnTo>
                    <a:pt x="72898" y="800100"/>
                  </a:lnTo>
                  <a:lnTo>
                    <a:pt x="64636" y="804713"/>
                  </a:lnTo>
                  <a:lnTo>
                    <a:pt x="70466" y="816034"/>
                  </a:lnTo>
                  <a:lnTo>
                    <a:pt x="115316" y="785621"/>
                  </a:lnTo>
                  <a:lnTo>
                    <a:pt x="148082" y="757808"/>
                  </a:lnTo>
                  <a:lnTo>
                    <a:pt x="178054" y="727201"/>
                  </a:lnTo>
                  <a:lnTo>
                    <a:pt x="205105" y="694055"/>
                  </a:lnTo>
                  <a:lnTo>
                    <a:pt x="229108" y="658621"/>
                  </a:lnTo>
                  <a:lnTo>
                    <a:pt x="249682" y="621030"/>
                  </a:lnTo>
                  <a:lnTo>
                    <a:pt x="268477" y="576707"/>
                  </a:lnTo>
                  <a:lnTo>
                    <a:pt x="282321" y="531621"/>
                  </a:lnTo>
                  <a:lnTo>
                    <a:pt x="291211" y="486156"/>
                  </a:lnTo>
                  <a:lnTo>
                    <a:pt x="295277" y="440436"/>
                  </a:lnTo>
                  <a:lnTo>
                    <a:pt x="295656" y="417830"/>
                  </a:lnTo>
                  <a:lnTo>
                    <a:pt x="294767" y="395224"/>
                  </a:lnTo>
                  <a:lnTo>
                    <a:pt x="289560" y="350393"/>
                  </a:lnTo>
                  <a:lnTo>
                    <a:pt x="279908" y="306324"/>
                  </a:lnTo>
                  <a:lnTo>
                    <a:pt x="265938" y="263525"/>
                  </a:lnTo>
                  <a:lnTo>
                    <a:pt x="247650" y="222122"/>
                  </a:lnTo>
                  <a:lnTo>
                    <a:pt x="225425" y="182625"/>
                  </a:lnTo>
                  <a:lnTo>
                    <a:pt x="199136" y="145033"/>
                  </a:lnTo>
                  <a:lnTo>
                    <a:pt x="169037" y="109981"/>
                  </a:lnTo>
                  <a:lnTo>
                    <a:pt x="135127" y="77596"/>
                  </a:lnTo>
                  <a:lnTo>
                    <a:pt x="97536" y="48259"/>
                  </a:lnTo>
                  <a:lnTo>
                    <a:pt x="56642" y="22225"/>
                  </a:lnTo>
                  <a:lnTo>
                    <a:pt x="34798" y="10668"/>
                  </a:lnTo>
                  <a:lnTo>
                    <a:pt x="12573" y="0"/>
                  </a:lnTo>
                  <a:close/>
                </a:path>
              </a:pathLst>
            </a:custGeom>
            <a:solidFill>
              <a:srgbClr val="A6A6A6"/>
            </a:solidFill>
          </p:spPr>
          <p:txBody>
            <a:bodyPr wrap="square" lIns="0" tIns="0" rIns="0" bIns="0" rtlCol="0"/>
            <a:lstStyle/>
            <a:p>
              <a:endParaRPr/>
            </a:p>
          </p:txBody>
        </p:sp>
        <p:pic>
          <p:nvPicPr>
            <p:cNvPr id="99" name="object 99"/>
            <p:cNvPicPr/>
            <p:nvPr/>
          </p:nvPicPr>
          <p:blipFill>
            <a:blip r:embed="rId28" cstate="print"/>
            <a:stretch>
              <a:fillRect/>
            </a:stretch>
          </p:blipFill>
          <p:spPr>
            <a:xfrm>
              <a:off x="3336036" y="5053584"/>
              <a:ext cx="158496" cy="158495"/>
            </a:xfrm>
            <a:prstGeom prst="rect">
              <a:avLst/>
            </a:prstGeom>
          </p:spPr>
        </p:pic>
        <p:pic>
          <p:nvPicPr>
            <p:cNvPr id="100" name="object 100"/>
            <p:cNvPicPr/>
            <p:nvPr/>
          </p:nvPicPr>
          <p:blipFill>
            <a:blip r:embed="rId28" cstate="print"/>
            <a:stretch>
              <a:fillRect/>
            </a:stretch>
          </p:blipFill>
          <p:spPr>
            <a:xfrm>
              <a:off x="3078480" y="3212592"/>
              <a:ext cx="158495" cy="158496"/>
            </a:xfrm>
            <a:prstGeom prst="rect">
              <a:avLst/>
            </a:prstGeom>
          </p:spPr>
        </p:pic>
        <p:pic>
          <p:nvPicPr>
            <p:cNvPr id="101" name="object 101"/>
            <p:cNvPicPr/>
            <p:nvPr/>
          </p:nvPicPr>
          <p:blipFill>
            <a:blip r:embed="rId28" cstate="print"/>
            <a:stretch>
              <a:fillRect/>
            </a:stretch>
          </p:blipFill>
          <p:spPr>
            <a:xfrm>
              <a:off x="2918460" y="3677412"/>
              <a:ext cx="158495" cy="158495"/>
            </a:xfrm>
            <a:prstGeom prst="rect">
              <a:avLst/>
            </a:prstGeom>
          </p:spPr>
        </p:pic>
        <p:sp>
          <p:nvSpPr>
            <p:cNvPr id="102" name="object 102"/>
            <p:cNvSpPr/>
            <p:nvPr/>
          </p:nvSpPr>
          <p:spPr>
            <a:xfrm>
              <a:off x="2950463" y="3355721"/>
              <a:ext cx="169545" cy="316865"/>
            </a:xfrm>
            <a:custGeom>
              <a:avLst/>
              <a:gdLst/>
              <a:ahLst/>
              <a:cxnLst/>
              <a:rect l="l" t="t" r="r" b="b"/>
              <a:pathLst>
                <a:path w="169544" h="316864">
                  <a:moveTo>
                    <a:pt x="31940" y="243140"/>
                  </a:moveTo>
                  <a:lnTo>
                    <a:pt x="0" y="250062"/>
                  </a:lnTo>
                  <a:lnTo>
                    <a:pt x="53467" y="316483"/>
                  </a:lnTo>
                  <a:lnTo>
                    <a:pt x="69005" y="255269"/>
                  </a:lnTo>
                  <a:lnTo>
                    <a:pt x="33655" y="255269"/>
                  </a:lnTo>
                  <a:lnTo>
                    <a:pt x="31940" y="243140"/>
                  </a:lnTo>
                  <a:close/>
                </a:path>
                <a:path w="169544" h="316864">
                  <a:moveTo>
                    <a:pt x="44449" y="240429"/>
                  </a:moveTo>
                  <a:lnTo>
                    <a:pt x="31940" y="243140"/>
                  </a:lnTo>
                  <a:lnTo>
                    <a:pt x="33655" y="255269"/>
                  </a:lnTo>
                  <a:lnTo>
                    <a:pt x="46228" y="253491"/>
                  </a:lnTo>
                  <a:lnTo>
                    <a:pt x="44449" y="240429"/>
                  </a:lnTo>
                  <a:close/>
                </a:path>
                <a:path w="169544" h="316864">
                  <a:moveTo>
                    <a:pt x="74422" y="233933"/>
                  </a:moveTo>
                  <a:lnTo>
                    <a:pt x="44449" y="240429"/>
                  </a:lnTo>
                  <a:lnTo>
                    <a:pt x="46228" y="253491"/>
                  </a:lnTo>
                  <a:lnTo>
                    <a:pt x="33655" y="255269"/>
                  </a:lnTo>
                  <a:lnTo>
                    <a:pt x="69005" y="255269"/>
                  </a:lnTo>
                  <a:lnTo>
                    <a:pt x="74422" y="233933"/>
                  </a:lnTo>
                  <a:close/>
                </a:path>
                <a:path w="169544" h="316864">
                  <a:moveTo>
                    <a:pt x="161925" y="0"/>
                  </a:moveTo>
                  <a:lnTo>
                    <a:pt x="122936" y="29844"/>
                  </a:lnTo>
                  <a:lnTo>
                    <a:pt x="90043" y="64388"/>
                  </a:lnTo>
                  <a:lnTo>
                    <a:pt x="64135" y="102362"/>
                  </a:lnTo>
                  <a:lnTo>
                    <a:pt x="45212" y="143128"/>
                  </a:lnTo>
                  <a:lnTo>
                    <a:pt x="33909" y="185927"/>
                  </a:lnTo>
                  <a:lnTo>
                    <a:pt x="30251" y="229234"/>
                  </a:lnTo>
                  <a:lnTo>
                    <a:pt x="30225" y="231012"/>
                  </a:lnTo>
                  <a:lnTo>
                    <a:pt x="31940" y="243140"/>
                  </a:lnTo>
                  <a:lnTo>
                    <a:pt x="44449" y="240429"/>
                  </a:lnTo>
                  <a:lnTo>
                    <a:pt x="43081" y="230377"/>
                  </a:lnTo>
                  <a:lnTo>
                    <a:pt x="42925" y="230377"/>
                  </a:lnTo>
                  <a:lnTo>
                    <a:pt x="43687" y="209423"/>
                  </a:lnTo>
                  <a:lnTo>
                    <a:pt x="50673" y="168148"/>
                  </a:lnTo>
                  <a:lnTo>
                    <a:pt x="65024" y="128269"/>
                  </a:lnTo>
                  <a:lnTo>
                    <a:pt x="86487" y="90550"/>
                  </a:lnTo>
                  <a:lnTo>
                    <a:pt x="114554" y="55879"/>
                  </a:lnTo>
                  <a:lnTo>
                    <a:pt x="149225" y="24637"/>
                  </a:lnTo>
                  <a:lnTo>
                    <a:pt x="169291" y="10413"/>
                  </a:lnTo>
                  <a:lnTo>
                    <a:pt x="161925" y="0"/>
                  </a:lnTo>
                  <a:close/>
                </a:path>
                <a:path w="169544" h="316864">
                  <a:moveTo>
                    <a:pt x="42958" y="229475"/>
                  </a:moveTo>
                  <a:lnTo>
                    <a:pt x="42925" y="230377"/>
                  </a:lnTo>
                  <a:lnTo>
                    <a:pt x="43081" y="230377"/>
                  </a:lnTo>
                  <a:lnTo>
                    <a:pt x="42958" y="229475"/>
                  </a:lnTo>
                  <a:close/>
                </a:path>
                <a:path w="169544" h="316864">
                  <a:moveTo>
                    <a:pt x="42967" y="229234"/>
                  </a:moveTo>
                  <a:lnTo>
                    <a:pt x="42958" y="229475"/>
                  </a:lnTo>
                  <a:lnTo>
                    <a:pt x="42967" y="229234"/>
                  </a:lnTo>
                  <a:close/>
                </a:path>
              </a:pathLst>
            </a:custGeom>
            <a:solidFill>
              <a:srgbClr val="A6A6A6"/>
            </a:solidFill>
          </p:spPr>
          <p:txBody>
            <a:bodyPr wrap="square" lIns="0" tIns="0" rIns="0" bIns="0" rtlCol="0"/>
            <a:lstStyle/>
            <a:p>
              <a:endParaRPr/>
            </a:p>
          </p:txBody>
        </p:sp>
      </p:grpSp>
      <p:sp>
        <p:nvSpPr>
          <p:cNvPr id="103" name="object 103"/>
          <p:cNvSpPr txBox="1"/>
          <p:nvPr/>
        </p:nvSpPr>
        <p:spPr>
          <a:xfrm>
            <a:off x="3458336" y="4849114"/>
            <a:ext cx="732790" cy="227626"/>
          </a:xfrm>
          <a:prstGeom prst="rect">
            <a:avLst/>
          </a:prstGeom>
        </p:spPr>
        <p:txBody>
          <a:bodyPr vert="horz" wrap="square" lIns="0" tIns="12065" rIns="0" bIns="0" rtlCol="0">
            <a:spAutoFit/>
          </a:bodyPr>
          <a:lstStyle/>
          <a:p>
            <a:pPr marL="12700" marR="5080">
              <a:spcBef>
                <a:spcPts val="95"/>
              </a:spcBef>
            </a:pPr>
            <a:r>
              <a:rPr sz="700" i="1" spc="-10" dirty="0">
                <a:solidFill>
                  <a:srgbClr val="C00000"/>
                </a:solidFill>
                <a:latin typeface="メイリオ"/>
                <a:cs typeface="メイリオ"/>
              </a:rPr>
              <a:t>納品をトリガー</a:t>
            </a:r>
            <a:r>
              <a:rPr sz="700" i="1" spc="-50" dirty="0">
                <a:solidFill>
                  <a:srgbClr val="C00000"/>
                </a:solidFill>
                <a:latin typeface="メイリオ"/>
                <a:cs typeface="メイリオ"/>
              </a:rPr>
              <a:t>に</a:t>
            </a:r>
            <a:r>
              <a:rPr sz="700" i="1" spc="-10" dirty="0">
                <a:solidFill>
                  <a:srgbClr val="C00000"/>
                </a:solidFill>
                <a:latin typeface="メイリオ"/>
                <a:cs typeface="メイリオ"/>
              </a:rPr>
              <a:t>各業者へ即時支</a:t>
            </a:r>
            <a:r>
              <a:rPr sz="700" i="1" spc="-50" dirty="0">
                <a:solidFill>
                  <a:srgbClr val="C00000"/>
                </a:solidFill>
                <a:latin typeface="メイリオ"/>
                <a:cs typeface="メイリオ"/>
              </a:rPr>
              <a:t>払</a:t>
            </a:r>
            <a:endParaRPr sz="700">
              <a:latin typeface="メイリオ"/>
              <a:cs typeface="メイリオ"/>
            </a:endParaRPr>
          </a:p>
        </p:txBody>
      </p:sp>
      <p:sp>
        <p:nvSpPr>
          <p:cNvPr id="104" name="object 104"/>
          <p:cNvSpPr txBox="1"/>
          <p:nvPr/>
        </p:nvSpPr>
        <p:spPr>
          <a:xfrm>
            <a:off x="3291332" y="4831841"/>
            <a:ext cx="187960" cy="258404"/>
          </a:xfrm>
          <a:prstGeom prst="rect">
            <a:avLst/>
          </a:prstGeom>
        </p:spPr>
        <p:txBody>
          <a:bodyPr vert="horz" wrap="square" lIns="0" tIns="12065" rIns="0" bIns="0" rtlCol="0">
            <a:spAutoFit/>
          </a:bodyPr>
          <a:lstStyle/>
          <a:p>
            <a:pPr marL="12700">
              <a:spcBef>
                <a:spcPts val="95"/>
              </a:spcBef>
            </a:pPr>
            <a:r>
              <a:rPr sz="1600" spc="-5" dirty="0">
                <a:solidFill>
                  <a:srgbClr val="C00000"/>
                </a:solidFill>
                <a:latin typeface="メイリオ"/>
                <a:cs typeface="メイリオ"/>
              </a:rPr>
              <a:t>✔</a:t>
            </a:r>
            <a:endParaRPr sz="1600">
              <a:latin typeface="メイリオ"/>
              <a:cs typeface="メイリオ"/>
            </a:endParaRPr>
          </a:p>
        </p:txBody>
      </p:sp>
      <p:sp>
        <p:nvSpPr>
          <p:cNvPr id="105" name="object 105"/>
          <p:cNvSpPr txBox="1"/>
          <p:nvPr/>
        </p:nvSpPr>
        <p:spPr>
          <a:xfrm>
            <a:off x="3899154" y="3913123"/>
            <a:ext cx="732790" cy="227626"/>
          </a:xfrm>
          <a:prstGeom prst="rect">
            <a:avLst/>
          </a:prstGeom>
        </p:spPr>
        <p:txBody>
          <a:bodyPr vert="horz" wrap="square" lIns="0" tIns="12065" rIns="0" bIns="0" rtlCol="0">
            <a:spAutoFit/>
          </a:bodyPr>
          <a:lstStyle/>
          <a:p>
            <a:pPr marL="100965" marR="5080" indent="-88900">
              <a:spcBef>
                <a:spcPts val="95"/>
              </a:spcBef>
            </a:pPr>
            <a:r>
              <a:rPr sz="700" i="1" spc="-10" dirty="0">
                <a:solidFill>
                  <a:srgbClr val="C00000"/>
                </a:solidFill>
                <a:latin typeface="メイリオ"/>
                <a:cs typeface="メイリオ"/>
              </a:rPr>
              <a:t>請求・支払業務</a:t>
            </a:r>
            <a:r>
              <a:rPr sz="700" i="1" spc="-50" dirty="0">
                <a:solidFill>
                  <a:srgbClr val="C00000"/>
                </a:solidFill>
                <a:latin typeface="メイリオ"/>
                <a:cs typeface="メイリオ"/>
              </a:rPr>
              <a:t>を</a:t>
            </a:r>
            <a:r>
              <a:rPr sz="700" i="1" spc="-10" dirty="0">
                <a:solidFill>
                  <a:srgbClr val="C00000"/>
                </a:solidFill>
                <a:latin typeface="メイリオ"/>
                <a:cs typeface="メイリオ"/>
              </a:rPr>
              <a:t>大幅に効率</a:t>
            </a:r>
            <a:r>
              <a:rPr sz="700" i="1" spc="-50" dirty="0">
                <a:solidFill>
                  <a:srgbClr val="C00000"/>
                </a:solidFill>
                <a:latin typeface="メイリオ"/>
                <a:cs typeface="メイリオ"/>
              </a:rPr>
              <a:t>化</a:t>
            </a:r>
            <a:endParaRPr sz="700">
              <a:latin typeface="メイリオ"/>
              <a:cs typeface="メイリオ"/>
            </a:endParaRPr>
          </a:p>
        </p:txBody>
      </p:sp>
      <p:sp>
        <p:nvSpPr>
          <p:cNvPr id="106" name="object 106"/>
          <p:cNvSpPr txBox="1"/>
          <p:nvPr/>
        </p:nvSpPr>
        <p:spPr>
          <a:xfrm>
            <a:off x="3705860" y="3725309"/>
            <a:ext cx="207010" cy="439420"/>
          </a:xfrm>
          <a:prstGeom prst="rect">
            <a:avLst/>
          </a:prstGeom>
        </p:spPr>
        <p:txBody>
          <a:bodyPr vert="horz" wrap="square" lIns="0" tIns="31750" rIns="0" bIns="0" rtlCol="0">
            <a:spAutoFit/>
          </a:bodyPr>
          <a:lstStyle/>
          <a:p>
            <a:pPr marL="12700">
              <a:spcBef>
                <a:spcPts val="250"/>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a:p>
            <a:pPr marL="31750">
              <a:spcBef>
                <a:spcPts val="345"/>
              </a:spcBef>
            </a:pPr>
            <a:r>
              <a:rPr sz="1600" spc="-5" dirty="0">
                <a:solidFill>
                  <a:srgbClr val="C00000"/>
                </a:solidFill>
                <a:latin typeface="メイリオ"/>
                <a:cs typeface="メイリオ"/>
              </a:rPr>
              <a:t>✔</a:t>
            </a:r>
            <a:endParaRPr sz="1600">
              <a:latin typeface="メイリオ"/>
              <a:cs typeface="メイリオ"/>
            </a:endParaRPr>
          </a:p>
        </p:txBody>
      </p:sp>
      <p:sp>
        <p:nvSpPr>
          <p:cNvPr id="107" name="object 107"/>
          <p:cNvSpPr txBox="1"/>
          <p:nvPr/>
        </p:nvSpPr>
        <p:spPr>
          <a:xfrm>
            <a:off x="1990141" y="4301491"/>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sp>
        <p:nvSpPr>
          <p:cNvPr id="108" name="object 108"/>
          <p:cNvSpPr txBox="1"/>
          <p:nvPr/>
        </p:nvSpPr>
        <p:spPr>
          <a:xfrm>
            <a:off x="2853689" y="4659326"/>
            <a:ext cx="290830" cy="301625"/>
          </a:xfrm>
          <a:prstGeom prst="rect">
            <a:avLst/>
          </a:prstGeom>
        </p:spPr>
        <p:txBody>
          <a:bodyPr vert="horz" wrap="square" lIns="0" tIns="13335" rIns="0" bIns="0" rtlCol="0">
            <a:spAutoFit/>
          </a:bodyPr>
          <a:lstStyle/>
          <a:p>
            <a:pPr marL="73025">
              <a:spcBef>
                <a:spcPts val="105"/>
              </a:spcBef>
            </a:pPr>
            <a:r>
              <a:rPr sz="1100" b="1" spc="5" dirty="0">
                <a:latin typeface="メイリオ"/>
                <a:cs typeface="メイリオ"/>
              </a:rPr>
              <a:t>①</a:t>
            </a:r>
            <a:endParaRPr sz="1100">
              <a:latin typeface="メイリオ"/>
              <a:cs typeface="メイリオ"/>
            </a:endParaRPr>
          </a:p>
          <a:p>
            <a:pPr marL="12700">
              <a:spcBef>
                <a:spcPts val="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sp>
        <p:nvSpPr>
          <p:cNvPr id="109" name="object 109"/>
          <p:cNvSpPr txBox="1"/>
          <p:nvPr/>
        </p:nvSpPr>
        <p:spPr>
          <a:xfrm>
            <a:off x="4678679" y="3604641"/>
            <a:ext cx="567690" cy="290195"/>
          </a:xfrm>
          <a:prstGeom prst="rect">
            <a:avLst/>
          </a:prstGeom>
        </p:spPr>
        <p:txBody>
          <a:bodyPr vert="horz" wrap="square" lIns="0" tIns="12700" rIns="0" bIns="0" rtlCol="0">
            <a:spAutoFit/>
          </a:bodyPr>
          <a:lstStyle/>
          <a:p>
            <a:pPr marL="38100">
              <a:lnSpc>
                <a:spcPts val="1280"/>
              </a:lnSpc>
              <a:spcBef>
                <a:spcPts val="100"/>
              </a:spcBef>
            </a:pPr>
            <a:r>
              <a:rPr sz="1650" b="1" spc="-30" baseline="-7575" dirty="0">
                <a:latin typeface="メイリオ"/>
                <a:cs typeface="メイリオ"/>
              </a:rPr>
              <a:t>②</a:t>
            </a:r>
            <a:r>
              <a:rPr sz="700" spc="-10" dirty="0">
                <a:latin typeface="メイリオ"/>
                <a:cs typeface="メイリオ"/>
              </a:rPr>
              <a:t>仕入代</a:t>
            </a:r>
            <a:r>
              <a:rPr sz="700" spc="-60" dirty="0">
                <a:latin typeface="メイリオ"/>
                <a:cs typeface="メイリオ"/>
              </a:rPr>
              <a:t>金</a:t>
            </a:r>
            <a:endParaRPr sz="700">
              <a:latin typeface="メイリオ"/>
              <a:cs typeface="メイリオ"/>
            </a:endParaRPr>
          </a:p>
          <a:p>
            <a:pPr marL="264160">
              <a:lnSpc>
                <a:spcPts val="800"/>
              </a:lnSpc>
            </a:pPr>
            <a:r>
              <a:rPr sz="700" spc="-10" dirty="0">
                <a:latin typeface="メイリオ"/>
                <a:cs typeface="メイリオ"/>
              </a:rPr>
              <a:t>支</a:t>
            </a:r>
            <a:r>
              <a:rPr sz="700" spc="-50" dirty="0">
                <a:latin typeface="メイリオ"/>
                <a:cs typeface="メイリオ"/>
              </a:rPr>
              <a:t>払</a:t>
            </a:r>
            <a:endParaRPr sz="700">
              <a:latin typeface="メイリオ"/>
              <a:cs typeface="メイリオ"/>
            </a:endParaRPr>
          </a:p>
        </p:txBody>
      </p:sp>
      <p:pic>
        <p:nvPicPr>
          <p:cNvPr id="110" name="object 110"/>
          <p:cNvPicPr/>
          <p:nvPr/>
        </p:nvPicPr>
        <p:blipFill>
          <a:blip r:embed="rId32" cstate="print"/>
          <a:stretch>
            <a:fillRect/>
          </a:stretch>
        </p:blipFill>
        <p:spPr>
          <a:xfrm>
            <a:off x="5658611" y="981455"/>
            <a:ext cx="4875276" cy="274320"/>
          </a:xfrm>
          <a:prstGeom prst="rect">
            <a:avLst/>
          </a:prstGeom>
        </p:spPr>
      </p:pic>
      <p:sp>
        <p:nvSpPr>
          <p:cNvPr id="111" name="object 111"/>
          <p:cNvSpPr txBox="1"/>
          <p:nvPr/>
        </p:nvSpPr>
        <p:spPr>
          <a:xfrm>
            <a:off x="6035422" y="3225164"/>
            <a:ext cx="332105" cy="136576"/>
          </a:xfrm>
          <a:prstGeom prst="rect">
            <a:avLst/>
          </a:prstGeom>
        </p:spPr>
        <p:txBody>
          <a:bodyPr vert="horz" wrap="square" lIns="0" tIns="13335" rIns="0" bIns="0" rtlCol="0">
            <a:spAutoFit/>
          </a:bodyPr>
          <a:lstStyle/>
          <a:p>
            <a:pPr marL="12700">
              <a:spcBef>
                <a:spcPts val="105"/>
              </a:spcBef>
            </a:pPr>
            <a:r>
              <a:rPr sz="800" i="1" spc="-20" dirty="0">
                <a:latin typeface="メイリオ"/>
                <a:cs typeface="メイリオ"/>
              </a:rPr>
              <a:t>入出荷</a:t>
            </a:r>
            <a:endParaRPr sz="800">
              <a:latin typeface="メイリオ"/>
              <a:cs typeface="メイリオ"/>
            </a:endParaRPr>
          </a:p>
        </p:txBody>
      </p:sp>
      <p:sp>
        <p:nvSpPr>
          <p:cNvPr id="112" name="object 112"/>
          <p:cNvSpPr txBox="1"/>
          <p:nvPr/>
        </p:nvSpPr>
        <p:spPr>
          <a:xfrm>
            <a:off x="5983604" y="3347084"/>
            <a:ext cx="434340" cy="136576"/>
          </a:xfrm>
          <a:prstGeom prst="rect">
            <a:avLst/>
          </a:prstGeom>
        </p:spPr>
        <p:txBody>
          <a:bodyPr vert="horz" wrap="square" lIns="0" tIns="13335" rIns="0" bIns="0" rtlCol="0">
            <a:spAutoFit/>
          </a:bodyPr>
          <a:lstStyle/>
          <a:p>
            <a:pPr marL="12700">
              <a:spcBef>
                <a:spcPts val="105"/>
              </a:spcBef>
            </a:pPr>
            <a:r>
              <a:rPr sz="800" i="1" spc="-15" dirty="0">
                <a:latin typeface="メイリオ"/>
                <a:cs typeface="メイリオ"/>
              </a:rPr>
              <a:t>システム</a:t>
            </a:r>
            <a:endParaRPr sz="800">
              <a:latin typeface="メイリオ"/>
              <a:cs typeface="メイリオ"/>
            </a:endParaRPr>
          </a:p>
        </p:txBody>
      </p:sp>
      <p:grpSp>
        <p:nvGrpSpPr>
          <p:cNvPr id="113" name="object 113"/>
          <p:cNvGrpSpPr/>
          <p:nvPr/>
        </p:nvGrpSpPr>
        <p:grpSpPr>
          <a:xfrm>
            <a:off x="5944996" y="3261234"/>
            <a:ext cx="2656840" cy="1939289"/>
            <a:chOff x="4420996" y="3261233"/>
            <a:chExt cx="2656840" cy="1939289"/>
          </a:xfrm>
        </p:grpSpPr>
        <p:sp>
          <p:nvSpPr>
            <p:cNvPr id="114" name="object 114"/>
            <p:cNvSpPr/>
            <p:nvPr/>
          </p:nvSpPr>
          <p:spPr>
            <a:xfrm>
              <a:off x="6222491" y="4486656"/>
              <a:ext cx="852169" cy="0"/>
            </a:xfrm>
            <a:custGeom>
              <a:avLst/>
              <a:gdLst/>
              <a:ahLst/>
              <a:cxnLst/>
              <a:rect l="l" t="t" r="r" b="b"/>
              <a:pathLst>
                <a:path w="852170">
                  <a:moveTo>
                    <a:pt x="0" y="0"/>
                  </a:moveTo>
                  <a:lnTo>
                    <a:pt x="851915" y="0"/>
                  </a:lnTo>
                </a:path>
              </a:pathLst>
            </a:custGeom>
            <a:ln w="6350">
              <a:solidFill>
                <a:srgbClr val="BEBEBE"/>
              </a:solidFill>
            </a:ln>
          </p:spPr>
          <p:txBody>
            <a:bodyPr wrap="square" lIns="0" tIns="0" rIns="0" bIns="0" rtlCol="0"/>
            <a:lstStyle/>
            <a:p>
              <a:endParaRPr/>
            </a:p>
          </p:txBody>
        </p:sp>
        <p:sp>
          <p:nvSpPr>
            <p:cNvPr id="115" name="object 115"/>
            <p:cNvSpPr/>
            <p:nvPr/>
          </p:nvSpPr>
          <p:spPr>
            <a:xfrm>
              <a:off x="5948171" y="4325112"/>
              <a:ext cx="502920" cy="317500"/>
            </a:xfrm>
            <a:custGeom>
              <a:avLst/>
              <a:gdLst/>
              <a:ahLst/>
              <a:cxnLst/>
              <a:rect l="l" t="t" r="r" b="b"/>
              <a:pathLst>
                <a:path w="502920" h="317500">
                  <a:moveTo>
                    <a:pt x="450088" y="0"/>
                  </a:moveTo>
                  <a:lnTo>
                    <a:pt x="52831" y="0"/>
                  </a:lnTo>
                  <a:lnTo>
                    <a:pt x="32254" y="4147"/>
                  </a:lnTo>
                  <a:lnTo>
                    <a:pt x="15462" y="15462"/>
                  </a:lnTo>
                  <a:lnTo>
                    <a:pt x="4147" y="32254"/>
                  </a:lnTo>
                  <a:lnTo>
                    <a:pt x="0" y="52831"/>
                  </a:lnTo>
                  <a:lnTo>
                    <a:pt x="0" y="264160"/>
                  </a:lnTo>
                  <a:lnTo>
                    <a:pt x="4147" y="284737"/>
                  </a:lnTo>
                  <a:lnTo>
                    <a:pt x="15462" y="301529"/>
                  </a:lnTo>
                  <a:lnTo>
                    <a:pt x="32254" y="312844"/>
                  </a:lnTo>
                  <a:lnTo>
                    <a:pt x="52831" y="316992"/>
                  </a:lnTo>
                  <a:lnTo>
                    <a:pt x="450088" y="316992"/>
                  </a:lnTo>
                  <a:lnTo>
                    <a:pt x="470665" y="312844"/>
                  </a:lnTo>
                  <a:lnTo>
                    <a:pt x="487457" y="301529"/>
                  </a:lnTo>
                  <a:lnTo>
                    <a:pt x="498772" y="284737"/>
                  </a:lnTo>
                  <a:lnTo>
                    <a:pt x="502919" y="264160"/>
                  </a:lnTo>
                  <a:lnTo>
                    <a:pt x="502919" y="52831"/>
                  </a:lnTo>
                  <a:lnTo>
                    <a:pt x="498772" y="32254"/>
                  </a:lnTo>
                  <a:lnTo>
                    <a:pt x="487457" y="15462"/>
                  </a:lnTo>
                  <a:lnTo>
                    <a:pt x="470665" y="4147"/>
                  </a:lnTo>
                  <a:lnTo>
                    <a:pt x="450088" y="0"/>
                  </a:lnTo>
                  <a:close/>
                </a:path>
              </a:pathLst>
            </a:custGeom>
            <a:solidFill>
              <a:srgbClr val="FFFFFF"/>
            </a:solidFill>
          </p:spPr>
          <p:txBody>
            <a:bodyPr wrap="square" lIns="0" tIns="0" rIns="0" bIns="0" rtlCol="0"/>
            <a:lstStyle/>
            <a:p>
              <a:endParaRPr/>
            </a:p>
          </p:txBody>
        </p:sp>
        <p:sp>
          <p:nvSpPr>
            <p:cNvPr id="116" name="object 116"/>
            <p:cNvSpPr/>
            <p:nvPr/>
          </p:nvSpPr>
          <p:spPr>
            <a:xfrm>
              <a:off x="5948171" y="4325112"/>
              <a:ext cx="502920" cy="317500"/>
            </a:xfrm>
            <a:custGeom>
              <a:avLst/>
              <a:gdLst/>
              <a:ahLst/>
              <a:cxnLst/>
              <a:rect l="l" t="t" r="r" b="b"/>
              <a:pathLst>
                <a:path w="502920" h="317500">
                  <a:moveTo>
                    <a:pt x="0" y="52831"/>
                  </a:moveTo>
                  <a:lnTo>
                    <a:pt x="4147" y="32254"/>
                  </a:lnTo>
                  <a:lnTo>
                    <a:pt x="15462" y="15462"/>
                  </a:lnTo>
                  <a:lnTo>
                    <a:pt x="32254" y="4147"/>
                  </a:lnTo>
                  <a:lnTo>
                    <a:pt x="52831" y="0"/>
                  </a:lnTo>
                  <a:lnTo>
                    <a:pt x="450088" y="0"/>
                  </a:lnTo>
                  <a:lnTo>
                    <a:pt x="470665" y="4147"/>
                  </a:lnTo>
                  <a:lnTo>
                    <a:pt x="487457" y="15462"/>
                  </a:lnTo>
                  <a:lnTo>
                    <a:pt x="498772" y="32254"/>
                  </a:lnTo>
                  <a:lnTo>
                    <a:pt x="502919" y="52831"/>
                  </a:lnTo>
                  <a:lnTo>
                    <a:pt x="502919" y="264160"/>
                  </a:lnTo>
                  <a:lnTo>
                    <a:pt x="498772" y="284737"/>
                  </a:lnTo>
                  <a:lnTo>
                    <a:pt x="487457" y="301529"/>
                  </a:lnTo>
                  <a:lnTo>
                    <a:pt x="470665" y="312844"/>
                  </a:lnTo>
                  <a:lnTo>
                    <a:pt x="450088" y="316992"/>
                  </a:lnTo>
                  <a:lnTo>
                    <a:pt x="52831" y="316992"/>
                  </a:lnTo>
                  <a:lnTo>
                    <a:pt x="32254" y="312844"/>
                  </a:lnTo>
                  <a:lnTo>
                    <a:pt x="15462" y="301529"/>
                  </a:lnTo>
                  <a:lnTo>
                    <a:pt x="4147" y="284737"/>
                  </a:lnTo>
                  <a:lnTo>
                    <a:pt x="0" y="264160"/>
                  </a:lnTo>
                  <a:lnTo>
                    <a:pt x="0" y="52831"/>
                  </a:lnTo>
                  <a:close/>
                </a:path>
              </a:pathLst>
            </a:custGeom>
            <a:ln w="6350">
              <a:solidFill>
                <a:srgbClr val="A6A6A6"/>
              </a:solidFill>
            </a:ln>
          </p:spPr>
          <p:txBody>
            <a:bodyPr wrap="square" lIns="0" tIns="0" rIns="0" bIns="0" rtlCol="0"/>
            <a:lstStyle/>
            <a:p>
              <a:endParaRPr/>
            </a:p>
          </p:txBody>
        </p:sp>
        <p:sp>
          <p:nvSpPr>
            <p:cNvPr id="117" name="object 117"/>
            <p:cNvSpPr/>
            <p:nvPr/>
          </p:nvSpPr>
          <p:spPr>
            <a:xfrm>
              <a:off x="4920995" y="3264408"/>
              <a:ext cx="295275" cy="0"/>
            </a:xfrm>
            <a:custGeom>
              <a:avLst/>
              <a:gdLst/>
              <a:ahLst/>
              <a:cxnLst/>
              <a:rect l="l" t="t" r="r" b="b"/>
              <a:pathLst>
                <a:path w="295275">
                  <a:moveTo>
                    <a:pt x="0" y="0"/>
                  </a:moveTo>
                  <a:lnTo>
                    <a:pt x="295148" y="0"/>
                  </a:lnTo>
                </a:path>
              </a:pathLst>
            </a:custGeom>
            <a:ln w="6350">
              <a:solidFill>
                <a:srgbClr val="BEBEBE"/>
              </a:solidFill>
            </a:ln>
          </p:spPr>
          <p:txBody>
            <a:bodyPr wrap="square" lIns="0" tIns="0" rIns="0" bIns="0" rtlCol="0"/>
            <a:lstStyle/>
            <a:p>
              <a:endParaRPr/>
            </a:p>
          </p:txBody>
        </p:sp>
        <p:sp>
          <p:nvSpPr>
            <p:cNvPr id="118" name="object 118"/>
            <p:cNvSpPr/>
            <p:nvPr/>
          </p:nvSpPr>
          <p:spPr>
            <a:xfrm>
              <a:off x="4424171" y="4238244"/>
              <a:ext cx="502920" cy="317500"/>
            </a:xfrm>
            <a:custGeom>
              <a:avLst/>
              <a:gdLst/>
              <a:ahLst/>
              <a:cxnLst/>
              <a:rect l="l" t="t" r="r" b="b"/>
              <a:pathLst>
                <a:path w="502920" h="317500">
                  <a:moveTo>
                    <a:pt x="450088" y="0"/>
                  </a:moveTo>
                  <a:lnTo>
                    <a:pt x="52831" y="0"/>
                  </a:lnTo>
                  <a:lnTo>
                    <a:pt x="32254" y="4147"/>
                  </a:lnTo>
                  <a:lnTo>
                    <a:pt x="15462" y="15462"/>
                  </a:lnTo>
                  <a:lnTo>
                    <a:pt x="4147" y="32254"/>
                  </a:lnTo>
                  <a:lnTo>
                    <a:pt x="0" y="52831"/>
                  </a:lnTo>
                  <a:lnTo>
                    <a:pt x="0" y="264159"/>
                  </a:lnTo>
                  <a:lnTo>
                    <a:pt x="4147" y="284737"/>
                  </a:lnTo>
                  <a:lnTo>
                    <a:pt x="15462" y="301529"/>
                  </a:lnTo>
                  <a:lnTo>
                    <a:pt x="32254" y="312844"/>
                  </a:lnTo>
                  <a:lnTo>
                    <a:pt x="52831" y="316991"/>
                  </a:lnTo>
                  <a:lnTo>
                    <a:pt x="450088" y="316991"/>
                  </a:lnTo>
                  <a:lnTo>
                    <a:pt x="470665" y="312844"/>
                  </a:lnTo>
                  <a:lnTo>
                    <a:pt x="487457" y="301529"/>
                  </a:lnTo>
                  <a:lnTo>
                    <a:pt x="498772" y="284737"/>
                  </a:lnTo>
                  <a:lnTo>
                    <a:pt x="502919" y="264159"/>
                  </a:lnTo>
                  <a:lnTo>
                    <a:pt x="502919" y="52831"/>
                  </a:lnTo>
                  <a:lnTo>
                    <a:pt x="498772" y="32254"/>
                  </a:lnTo>
                  <a:lnTo>
                    <a:pt x="487457" y="15462"/>
                  </a:lnTo>
                  <a:lnTo>
                    <a:pt x="470665" y="4147"/>
                  </a:lnTo>
                  <a:lnTo>
                    <a:pt x="450088" y="0"/>
                  </a:lnTo>
                  <a:close/>
                </a:path>
              </a:pathLst>
            </a:custGeom>
            <a:solidFill>
              <a:srgbClr val="FFFFFF"/>
            </a:solidFill>
          </p:spPr>
          <p:txBody>
            <a:bodyPr wrap="square" lIns="0" tIns="0" rIns="0" bIns="0" rtlCol="0"/>
            <a:lstStyle/>
            <a:p>
              <a:endParaRPr/>
            </a:p>
          </p:txBody>
        </p:sp>
        <p:sp>
          <p:nvSpPr>
            <p:cNvPr id="119" name="object 119"/>
            <p:cNvSpPr/>
            <p:nvPr/>
          </p:nvSpPr>
          <p:spPr>
            <a:xfrm>
              <a:off x="4424171" y="4238244"/>
              <a:ext cx="502920" cy="317500"/>
            </a:xfrm>
            <a:custGeom>
              <a:avLst/>
              <a:gdLst/>
              <a:ahLst/>
              <a:cxnLst/>
              <a:rect l="l" t="t" r="r" b="b"/>
              <a:pathLst>
                <a:path w="502920" h="317500">
                  <a:moveTo>
                    <a:pt x="0" y="52831"/>
                  </a:moveTo>
                  <a:lnTo>
                    <a:pt x="4147" y="32254"/>
                  </a:lnTo>
                  <a:lnTo>
                    <a:pt x="15462" y="15462"/>
                  </a:lnTo>
                  <a:lnTo>
                    <a:pt x="32254" y="4147"/>
                  </a:lnTo>
                  <a:lnTo>
                    <a:pt x="52831" y="0"/>
                  </a:lnTo>
                  <a:lnTo>
                    <a:pt x="450088" y="0"/>
                  </a:lnTo>
                  <a:lnTo>
                    <a:pt x="470665" y="4147"/>
                  </a:lnTo>
                  <a:lnTo>
                    <a:pt x="487457" y="15462"/>
                  </a:lnTo>
                  <a:lnTo>
                    <a:pt x="498772" y="32254"/>
                  </a:lnTo>
                  <a:lnTo>
                    <a:pt x="502919" y="52831"/>
                  </a:lnTo>
                  <a:lnTo>
                    <a:pt x="502919" y="264159"/>
                  </a:lnTo>
                  <a:lnTo>
                    <a:pt x="498772" y="284737"/>
                  </a:lnTo>
                  <a:lnTo>
                    <a:pt x="487457" y="301529"/>
                  </a:lnTo>
                  <a:lnTo>
                    <a:pt x="470665" y="312844"/>
                  </a:lnTo>
                  <a:lnTo>
                    <a:pt x="450088" y="316991"/>
                  </a:lnTo>
                  <a:lnTo>
                    <a:pt x="52831" y="316991"/>
                  </a:lnTo>
                  <a:lnTo>
                    <a:pt x="32254" y="312844"/>
                  </a:lnTo>
                  <a:lnTo>
                    <a:pt x="15462" y="301529"/>
                  </a:lnTo>
                  <a:lnTo>
                    <a:pt x="4147" y="284737"/>
                  </a:lnTo>
                  <a:lnTo>
                    <a:pt x="0" y="264159"/>
                  </a:lnTo>
                  <a:lnTo>
                    <a:pt x="0" y="52831"/>
                  </a:lnTo>
                  <a:close/>
                </a:path>
              </a:pathLst>
            </a:custGeom>
            <a:ln w="6350">
              <a:solidFill>
                <a:srgbClr val="A6A6A6"/>
              </a:solidFill>
            </a:ln>
          </p:spPr>
          <p:txBody>
            <a:bodyPr wrap="square" lIns="0" tIns="0" rIns="0" bIns="0" rtlCol="0"/>
            <a:lstStyle/>
            <a:p>
              <a:endParaRPr/>
            </a:p>
          </p:txBody>
        </p:sp>
        <p:sp>
          <p:nvSpPr>
            <p:cNvPr id="120" name="object 120"/>
            <p:cNvSpPr/>
            <p:nvPr/>
          </p:nvSpPr>
          <p:spPr>
            <a:xfrm>
              <a:off x="4424171" y="4878324"/>
              <a:ext cx="502920" cy="318770"/>
            </a:xfrm>
            <a:custGeom>
              <a:avLst/>
              <a:gdLst/>
              <a:ahLst/>
              <a:cxnLst/>
              <a:rect l="l" t="t" r="r" b="b"/>
              <a:pathLst>
                <a:path w="502920" h="318770">
                  <a:moveTo>
                    <a:pt x="449833" y="0"/>
                  </a:moveTo>
                  <a:lnTo>
                    <a:pt x="53086" y="0"/>
                  </a:lnTo>
                  <a:lnTo>
                    <a:pt x="32414" y="4169"/>
                  </a:lnTo>
                  <a:lnTo>
                    <a:pt x="15541" y="15541"/>
                  </a:lnTo>
                  <a:lnTo>
                    <a:pt x="4169" y="32414"/>
                  </a:lnTo>
                  <a:lnTo>
                    <a:pt x="0" y="53086"/>
                  </a:lnTo>
                  <a:lnTo>
                    <a:pt x="0" y="265430"/>
                  </a:lnTo>
                  <a:lnTo>
                    <a:pt x="4169" y="286101"/>
                  </a:lnTo>
                  <a:lnTo>
                    <a:pt x="15541" y="302974"/>
                  </a:lnTo>
                  <a:lnTo>
                    <a:pt x="32414" y="314346"/>
                  </a:lnTo>
                  <a:lnTo>
                    <a:pt x="53086" y="318515"/>
                  </a:lnTo>
                  <a:lnTo>
                    <a:pt x="449833" y="318515"/>
                  </a:lnTo>
                  <a:lnTo>
                    <a:pt x="470505" y="314346"/>
                  </a:lnTo>
                  <a:lnTo>
                    <a:pt x="487378" y="302974"/>
                  </a:lnTo>
                  <a:lnTo>
                    <a:pt x="498750" y="286101"/>
                  </a:lnTo>
                  <a:lnTo>
                    <a:pt x="502919" y="265430"/>
                  </a:lnTo>
                  <a:lnTo>
                    <a:pt x="502919" y="53086"/>
                  </a:lnTo>
                  <a:lnTo>
                    <a:pt x="498750" y="32414"/>
                  </a:lnTo>
                  <a:lnTo>
                    <a:pt x="487378" y="15541"/>
                  </a:lnTo>
                  <a:lnTo>
                    <a:pt x="470505" y="4169"/>
                  </a:lnTo>
                  <a:lnTo>
                    <a:pt x="449833" y="0"/>
                  </a:lnTo>
                  <a:close/>
                </a:path>
              </a:pathLst>
            </a:custGeom>
            <a:solidFill>
              <a:srgbClr val="FFFFFF"/>
            </a:solidFill>
          </p:spPr>
          <p:txBody>
            <a:bodyPr wrap="square" lIns="0" tIns="0" rIns="0" bIns="0" rtlCol="0"/>
            <a:lstStyle/>
            <a:p>
              <a:endParaRPr/>
            </a:p>
          </p:txBody>
        </p:sp>
        <p:sp>
          <p:nvSpPr>
            <p:cNvPr id="121" name="object 121"/>
            <p:cNvSpPr/>
            <p:nvPr/>
          </p:nvSpPr>
          <p:spPr>
            <a:xfrm>
              <a:off x="4424171" y="4878324"/>
              <a:ext cx="502920" cy="318770"/>
            </a:xfrm>
            <a:custGeom>
              <a:avLst/>
              <a:gdLst/>
              <a:ahLst/>
              <a:cxnLst/>
              <a:rect l="l" t="t" r="r" b="b"/>
              <a:pathLst>
                <a:path w="502920" h="318770">
                  <a:moveTo>
                    <a:pt x="0" y="53086"/>
                  </a:moveTo>
                  <a:lnTo>
                    <a:pt x="4169" y="32414"/>
                  </a:lnTo>
                  <a:lnTo>
                    <a:pt x="15541" y="15541"/>
                  </a:lnTo>
                  <a:lnTo>
                    <a:pt x="32414" y="4169"/>
                  </a:lnTo>
                  <a:lnTo>
                    <a:pt x="53086" y="0"/>
                  </a:lnTo>
                  <a:lnTo>
                    <a:pt x="449833" y="0"/>
                  </a:lnTo>
                  <a:lnTo>
                    <a:pt x="470505" y="4169"/>
                  </a:lnTo>
                  <a:lnTo>
                    <a:pt x="487378" y="15541"/>
                  </a:lnTo>
                  <a:lnTo>
                    <a:pt x="498750" y="32414"/>
                  </a:lnTo>
                  <a:lnTo>
                    <a:pt x="502919" y="53086"/>
                  </a:lnTo>
                  <a:lnTo>
                    <a:pt x="502919" y="265430"/>
                  </a:lnTo>
                  <a:lnTo>
                    <a:pt x="498750" y="286101"/>
                  </a:lnTo>
                  <a:lnTo>
                    <a:pt x="487378" y="302974"/>
                  </a:lnTo>
                  <a:lnTo>
                    <a:pt x="470505" y="314346"/>
                  </a:lnTo>
                  <a:lnTo>
                    <a:pt x="449833" y="318515"/>
                  </a:lnTo>
                  <a:lnTo>
                    <a:pt x="53086" y="318515"/>
                  </a:lnTo>
                  <a:lnTo>
                    <a:pt x="32414" y="314346"/>
                  </a:lnTo>
                  <a:lnTo>
                    <a:pt x="15541" y="302974"/>
                  </a:lnTo>
                  <a:lnTo>
                    <a:pt x="4169" y="286101"/>
                  </a:lnTo>
                  <a:lnTo>
                    <a:pt x="0" y="265430"/>
                  </a:lnTo>
                  <a:lnTo>
                    <a:pt x="0" y="53086"/>
                  </a:lnTo>
                  <a:close/>
                </a:path>
              </a:pathLst>
            </a:custGeom>
            <a:ln w="6350">
              <a:solidFill>
                <a:srgbClr val="A6A6A6"/>
              </a:solidFill>
            </a:ln>
          </p:spPr>
          <p:txBody>
            <a:bodyPr wrap="square" lIns="0" tIns="0" rIns="0" bIns="0" rtlCol="0"/>
            <a:lstStyle/>
            <a:p>
              <a:endParaRPr/>
            </a:p>
          </p:txBody>
        </p:sp>
      </p:grpSp>
      <p:sp>
        <p:nvSpPr>
          <p:cNvPr id="122" name="object 122"/>
          <p:cNvSpPr txBox="1"/>
          <p:nvPr/>
        </p:nvSpPr>
        <p:spPr>
          <a:xfrm>
            <a:off x="5983604" y="4890262"/>
            <a:ext cx="434340" cy="259045"/>
          </a:xfrm>
          <a:prstGeom prst="rect">
            <a:avLst/>
          </a:prstGeom>
        </p:spPr>
        <p:txBody>
          <a:bodyPr vert="horz" wrap="square" lIns="0" tIns="12700" rIns="0" bIns="0" rtlCol="0">
            <a:spAutoFit/>
          </a:bodyPr>
          <a:lstStyle/>
          <a:p>
            <a:pPr marL="12700" marR="5080">
              <a:spcBef>
                <a:spcPts val="100"/>
              </a:spcBef>
            </a:pPr>
            <a:r>
              <a:rPr sz="800" i="1" spc="-15" dirty="0">
                <a:latin typeface="メイリオ"/>
                <a:cs typeface="メイリオ"/>
              </a:rPr>
              <a:t>アプリケーション</a:t>
            </a:r>
            <a:endParaRPr sz="800">
              <a:latin typeface="メイリオ"/>
              <a:cs typeface="メイリオ"/>
            </a:endParaRPr>
          </a:p>
        </p:txBody>
      </p:sp>
      <p:grpSp>
        <p:nvGrpSpPr>
          <p:cNvPr id="123" name="object 123"/>
          <p:cNvGrpSpPr/>
          <p:nvPr/>
        </p:nvGrpSpPr>
        <p:grpSpPr>
          <a:xfrm>
            <a:off x="5944996" y="5800216"/>
            <a:ext cx="509270" cy="325120"/>
            <a:chOff x="4420996" y="5800216"/>
            <a:chExt cx="509270" cy="325120"/>
          </a:xfrm>
        </p:grpSpPr>
        <p:sp>
          <p:nvSpPr>
            <p:cNvPr id="124" name="object 124"/>
            <p:cNvSpPr/>
            <p:nvPr/>
          </p:nvSpPr>
          <p:spPr>
            <a:xfrm>
              <a:off x="4424171" y="5803391"/>
              <a:ext cx="502920" cy="318770"/>
            </a:xfrm>
            <a:custGeom>
              <a:avLst/>
              <a:gdLst/>
              <a:ahLst/>
              <a:cxnLst/>
              <a:rect l="l" t="t" r="r" b="b"/>
              <a:pathLst>
                <a:path w="502920" h="318770">
                  <a:moveTo>
                    <a:pt x="449833" y="0"/>
                  </a:moveTo>
                  <a:lnTo>
                    <a:pt x="53086" y="0"/>
                  </a:lnTo>
                  <a:lnTo>
                    <a:pt x="32414" y="4170"/>
                  </a:lnTo>
                  <a:lnTo>
                    <a:pt x="15541" y="15546"/>
                  </a:lnTo>
                  <a:lnTo>
                    <a:pt x="4169" y="32420"/>
                  </a:lnTo>
                  <a:lnTo>
                    <a:pt x="0" y="53086"/>
                  </a:lnTo>
                  <a:lnTo>
                    <a:pt x="0" y="265430"/>
                  </a:lnTo>
                  <a:lnTo>
                    <a:pt x="4169" y="286090"/>
                  </a:lnTo>
                  <a:lnTo>
                    <a:pt x="15541" y="302964"/>
                  </a:lnTo>
                  <a:lnTo>
                    <a:pt x="32414" y="314343"/>
                  </a:lnTo>
                  <a:lnTo>
                    <a:pt x="53086" y="318516"/>
                  </a:lnTo>
                  <a:lnTo>
                    <a:pt x="449833" y="318516"/>
                  </a:lnTo>
                  <a:lnTo>
                    <a:pt x="470505" y="314343"/>
                  </a:lnTo>
                  <a:lnTo>
                    <a:pt x="487378" y="302964"/>
                  </a:lnTo>
                  <a:lnTo>
                    <a:pt x="498750" y="286090"/>
                  </a:lnTo>
                  <a:lnTo>
                    <a:pt x="502919" y="265430"/>
                  </a:lnTo>
                  <a:lnTo>
                    <a:pt x="502919" y="53086"/>
                  </a:lnTo>
                  <a:lnTo>
                    <a:pt x="498750" y="32420"/>
                  </a:lnTo>
                  <a:lnTo>
                    <a:pt x="487378" y="15546"/>
                  </a:lnTo>
                  <a:lnTo>
                    <a:pt x="470505" y="4170"/>
                  </a:lnTo>
                  <a:lnTo>
                    <a:pt x="449833" y="0"/>
                  </a:lnTo>
                  <a:close/>
                </a:path>
              </a:pathLst>
            </a:custGeom>
            <a:solidFill>
              <a:srgbClr val="FFFFFF"/>
            </a:solidFill>
          </p:spPr>
          <p:txBody>
            <a:bodyPr wrap="square" lIns="0" tIns="0" rIns="0" bIns="0" rtlCol="0"/>
            <a:lstStyle/>
            <a:p>
              <a:endParaRPr/>
            </a:p>
          </p:txBody>
        </p:sp>
        <p:sp>
          <p:nvSpPr>
            <p:cNvPr id="125" name="object 125"/>
            <p:cNvSpPr/>
            <p:nvPr/>
          </p:nvSpPr>
          <p:spPr>
            <a:xfrm>
              <a:off x="4424171" y="5803391"/>
              <a:ext cx="502920" cy="318770"/>
            </a:xfrm>
            <a:custGeom>
              <a:avLst/>
              <a:gdLst/>
              <a:ahLst/>
              <a:cxnLst/>
              <a:rect l="l" t="t" r="r" b="b"/>
              <a:pathLst>
                <a:path w="502920" h="318770">
                  <a:moveTo>
                    <a:pt x="0" y="53086"/>
                  </a:moveTo>
                  <a:lnTo>
                    <a:pt x="4169" y="32420"/>
                  </a:lnTo>
                  <a:lnTo>
                    <a:pt x="15541" y="15546"/>
                  </a:lnTo>
                  <a:lnTo>
                    <a:pt x="32414" y="4170"/>
                  </a:lnTo>
                  <a:lnTo>
                    <a:pt x="53086" y="0"/>
                  </a:lnTo>
                  <a:lnTo>
                    <a:pt x="449833" y="0"/>
                  </a:lnTo>
                  <a:lnTo>
                    <a:pt x="470505" y="4170"/>
                  </a:lnTo>
                  <a:lnTo>
                    <a:pt x="487378" y="15546"/>
                  </a:lnTo>
                  <a:lnTo>
                    <a:pt x="498750" y="32420"/>
                  </a:lnTo>
                  <a:lnTo>
                    <a:pt x="502919" y="53086"/>
                  </a:lnTo>
                  <a:lnTo>
                    <a:pt x="502919" y="265430"/>
                  </a:lnTo>
                  <a:lnTo>
                    <a:pt x="498750" y="286090"/>
                  </a:lnTo>
                  <a:lnTo>
                    <a:pt x="487378" y="302964"/>
                  </a:lnTo>
                  <a:lnTo>
                    <a:pt x="470505" y="314343"/>
                  </a:lnTo>
                  <a:lnTo>
                    <a:pt x="449833" y="318516"/>
                  </a:lnTo>
                  <a:lnTo>
                    <a:pt x="53086" y="318516"/>
                  </a:lnTo>
                  <a:lnTo>
                    <a:pt x="32414" y="314343"/>
                  </a:lnTo>
                  <a:lnTo>
                    <a:pt x="15541" y="302964"/>
                  </a:lnTo>
                  <a:lnTo>
                    <a:pt x="4169" y="286090"/>
                  </a:lnTo>
                  <a:lnTo>
                    <a:pt x="0" y="265430"/>
                  </a:lnTo>
                  <a:lnTo>
                    <a:pt x="0" y="53086"/>
                  </a:lnTo>
                  <a:close/>
                </a:path>
              </a:pathLst>
            </a:custGeom>
            <a:ln w="6349">
              <a:solidFill>
                <a:srgbClr val="A6A6A6"/>
              </a:solidFill>
            </a:ln>
          </p:spPr>
          <p:txBody>
            <a:bodyPr wrap="square" lIns="0" tIns="0" rIns="0" bIns="0" rtlCol="0"/>
            <a:lstStyle/>
            <a:p>
              <a:endParaRPr/>
            </a:p>
          </p:txBody>
        </p:sp>
      </p:grpSp>
      <p:sp>
        <p:nvSpPr>
          <p:cNvPr id="126" name="object 126"/>
          <p:cNvSpPr txBox="1"/>
          <p:nvPr/>
        </p:nvSpPr>
        <p:spPr>
          <a:xfrm>
            <a:off x="5983604" y="5937606"/>
            <a:ext cx="434340" cy="135935"/>
          </a:xfrm>
          <a:prstGeom prst="rect">
            <a:avLst/>
          </a:prstGeom>
        </p:spPr>
        <p:txBody>
          <a:bodyPr vert="horz" wrap="square" lIns="0" tIns="12700" rIns="0" bIns="0" rtlCol="0">
            <a:spAutoFit/>
          </a:bodyPr>
          <a:lstStyle/>
          <a:p>
            <a:pPr marL="12700">
              <a:spcBef>
                <a:spcPts val="100"/>
              </a:spcBef>
            </a:pPr>
            <a:r>
              <a:rPr sz="800" i="1" spc="-15" dirty="0">
                <a:latin typeface="メイリオ"/>
                <a:cs typeface="メイリオ"/>
              </a:rPr>
              <a:t>ーション</a:t>
            </a:r>
            <a:endParaRPr sz="800">
              <a:latin typeface="メイリオ"/>
              <a:cs typeface="メイリオ"/>
            </a:endParaRPr>
          </a:p>
        </p:txBody>
      </p:sp>
      <p:grpSp>
        <p:nvGrpSpPr>
          <p:cNvPr id="127" name="object 127"/>
          <p:cNvGrpSpPr/>
          <p:nvPr/>
        </p:nvGrpSpPr>
        <p:grpSpPr>
          <a:xfrm>
            <a:off x="6441822" y="3198749"/>
            <a:ext cx="2408555" cy="2759075"/>
            <a:chOff x="4917821" y="3198748"/>
            <a:chExt cx="2408555" cy="2759075"/>
          </a:xfrm>
        </p:grpSpPr>
        <p:sp>
          <p:nvSpPr>
            <p:cNvPr id="128" name="object 128"/>
            <p:cNvSpPr/>
            <p:nvPr/>
          </p:nvSpPr>
          <p:spPr>
            <a:xfrm>
              <a:off x="4920996" y="3393947"/>
              <a:ext cx="2402205" cy="2560320"/>
            </a:xfrm>
            <a:custGeom>
              <a:avLst/>
              <a:gdLst/>
              <a:ahLst/>
              <a:cxnLst/>
              <a:rect l="l" t="t" r="r" b="b"/>
              <a:pathLst>
                <a:path w="2402204" h="2560320">
                  <a:moveTo>
                    <a:pt x="798449" y="57912"/>
                  </a:moveTo>
                  <a:lnTo>
                    <a:pt x="0" y="57912"/>
                  </a:lnTo>
                </a:path>
                <a:path w="2402204" h="2560320">
                  <a:moveTo>
                    <a:pt x="798576" y="1742694"/>
                  </a:moveTo>
                  <a:lnTo>
                    <a:pt x="798576" y="0"/>
                  </a:lnTo>
                </a:path>
                <a:path w="2402204" h="2560320">
                  <a:moveTo>
                    <a:pt x="1524" y="938783"/>
                  </a:moveTo>
                  <a:lnTo>
                    <a:pt x="186943" y="938783"/>
                  </a:lnTo>
                </a:path>
                <a:path w="2402204" h="2560320">
                  <a:moveTo>
                    <a:pt x="9143" y="1082039"/>
                  </a:moveTo>
                  <a:lnTo>
                    <a:pt x="1035050" y="1082039"/>
                  </a:lnTo>
                </a:path>
                <a:path w="2402204" h="2560320">
                  <a:moveTo>
                    <a:pt x="1524" y="1574291"/>
                  </a:moveTo>
                  <a:lnTo>
                    <a:pt x="186943" y="1574291"/>
                  </a:lnTo>
                </a:path>
                <a:path w="2402204" h="2560320">
                  <a:moveTo>
                    <a:pt x="9143" y="1680971"/>
                  </a:moveTo>
                  <a:lnTo>
                    <a:pt x="797940" y="1680971"/>
                  </a:lnTo>
                </a:path>
                <a:path w="2402204" h="2560320">
                  <a:moveTo>
                    <a:pt x="518159" y="1929383"/>
                  </a:moveTo>
                  <a:lnTo>
                    <a:pt x="2401951" y="1929383"/>
                  </a:lnTo>
                </a:path>
                <a:path w="2402204" h="2560320">
                  <a:moveTo>
                    <a:pt x="518159" y="2560320"/>
                  </a:moveTo>
                  <a:lnTo>
                    <a:pt x="2401951" y="2560320"/>
                  </a:lnTo>
                </a:path>
              </a:pathLst>
            </a:custGeom>
            <a:ln w="6350">
              <a:solidFill>
                <a:srgbClr val="BEBEBE"/>
              </a:solidFill>
            </a:ln>
          </p:spPr>
          <p:txBody>
            <a:bodyPr wrap="square" lIns="0" tIns="0" rIns="0" bIns="0" rtlCol="0"/>
            <a:lstStyle/>
            <a:p>
              <a:endParaRPr/>
            </a:p>
          </p:txBody>
        </p:sp>
        <p:sp>
          <p:nvSpPr>
            <p:cNvPr id="129" name="object 129"/>
            <p:cNvSpPr/>
            <p:nvPr/>
          </p:nvSpPr>
          <p:spPr>
            <a:xfrm>
              <a:off x="5148072" y="3201923"/>
              <a:ext cx="358140" cy="144780"/>
            </a:xfrm>
            <a:custGeom>
              <a:avLst/>
              <a:gdLst/>
              <a:ahLst/>
              <a:cxnLst/>
              <a:rect l="l" t="t" r="r" b="b"/>
              <a:pathLst>
                <a:path w="358139" h="144779">
                  <a:moveTo>
                    <a:pt x="179069" y="0"/>
                  </a:moveTo>
                  <a:lnTo>
                    <a:pt x="109352" y="1895"/>
                  </a:lnTo>
                  <a:lnTo>
                    <a:pt x="52435" y="7064"/>
                  </a:lnTo>
                  <a:lnTo>
                    <a:pt x="14067" y="14733"/>
                  </a:lnTo>
                  <a:lnTo>
                    <a:pt x="0" y="24129"/>
                  </a:lnTo>
                  <a:lnTo>
                    <a:pt x="0" y="120650"/>
                  </a:lnTo>
                  <a:lnTo>
                    <a:pt x="14067" y="130046"/>
                  </a:lnTo>
                  <a:lnTo>
                    <a:pt x="52435" y="137715"/>
                  </a:lnTo>
                  <a:lnTo>
                    <a:pt x="109352" y="142884"/>
                  </a:lnTo>
                  <a:lnTo>
                    <a:pt x="179069" y="144779"/>
                  </a:lnTo>
                  <a:lnTo>
                    <a:pt x="248787" y="142884"/>
                  </a:lnTo>
                  <a:lnTo>
                    <a:pt x="305704" y="137715"/>
                  </a:lnTo>
                  <a:lnTo>
                    <a:pt x="344072" y="130046"/>
                  </a:lnTo>
                  <a:lnTo>
                    <a:pt x="358139" y="120650"/>
                  </a:lnTo>
                  <a:lnTo>
                    <a:pt x="358139" y="24129"/>
                  </a:lnTo>
                  <a:lnTo>
                    <a:pt x="344072" y="14733"/>
                  </a:lnTo>
                  <a:lnTo>
                    <a:pt x="305704" y="7064"/>
                  </a:lnTo>
                  <a:lnTo>
                    <a:pt x="248787" y="1895"/>
                  </a:lnTo>
                  <a:lnTo>
                    <a:pt x="179069" y="0"/>
                  </a:lnTo>
                  <a:close/>
                </a:path>
              </a:pathLst>
            </a:custGeom>
            <a:solidFill>
              <a:srgbClr val="7E7E7E"/>
            </a:solidFill>
          </p:spPr>
          <p:txBody>
            <a:bodyPr wrap="square" lIns="0" tIns="0" rIns="0" bIns="0" rtlCol="0"/>
            <a:lstStyle/>
            <a:p>
              <a:endParaRPr/>
            </a:p>
          </p:txBody>
        </p:sp>
        <p:sp>
          <p:nvSpPr>
            <p:cNvPr id="130" name="object 130"/>
            <p:cNvSpPr/>
            <p:nvPr/>
          </p:nvSpPr>
          <p:spPr>
            <a:xfrm>
              <a:off x="5148072" y="3201923"/>
              <a:ext cx="358140" cy="144780"/>
            </a:xfrm>
            <a:custGeom>
              <a:avLst/>
              <a:gdLst/>
              <a:ahLst/>
              <a:cxnLst/>
              <a:rect l="l" t="t" r="r" b="b"/>
              <a:pathLst>
                <a:path w="358139" h="144779">
                  <a:moveTo>
                    <a:pt x="358139" y="24129"/>
                  </a:moveTo>
                  <a:lnTo>
                    <a:pt x="344072" y="33526"/>
                  </a:lnTo>
                  <a:lnTo>
                    <a:pt x="305704" y="41195"/>
                  </a:lnTo>
                  <a:lnTo>
                    <a:pt x="248787" y="46364"/>
                  </a:lnTo>
                  <a:lnTo>
                    <a:pt x="179069" y="48260"/>
                  </a:lnTo>
                  <a:lnTo>
                    <a:pt x="109352" y="46364"/>
                  </a:lnTo>
                  <a:lnTo>
                    <a:pt x="52435" y="41195"/>
                  </a:lnTo>
                  <a:lnTo>
                    <a:pt x="14067" y="33526"/>
                  </a:lnTo>
                  <a:lnTo>
                    <a:pt x="0" y="24129"/>
                  </a:lnTo>
                </a:path>
                <a:path w="358139" h="144779">
                  <a:moveTo>
                    <a:pt x="0" y="24129"/>
                  </a:moveTo>
                  <a:lnTo>
                    <a:pt x="14067" y="14733"/>
                  </a:lnTo>
                  <a:lnTo>
                    <a:pt x="52435" y="7064"/>
                  </a:lnTo>
                  <a:lnTo>
                    <a:pt x="109352" y="1895"/>
                  </a:lnTo>
                  <a:lnTo>
                    <a:pt x="179069" y="0"/>
                  </a:lnTo>
                  <a:lnTo>
                    <a:pt x="248787" y="1895"/>
                  </a:lnTo>
                  <a:lnTo>
                    <a:pt x="305704" y="7064"/>
                  </a:lnTo>
                  <a:lnTo>
                    <a:pt x="344072" y="14733"/>
                  </a:lnTo>
                  <a:lnTo>
                    <a:pt x="358139" y="24129"/>
                  </a:lnTo>
                  <a:lnTo>
                    <a:pt x="358139" y="120650"/>
                  </a:lnTo>
                  <a:lnTo>
                    <a:pt x="344072" y="130046"/>
                  </a:lnTo>
                  <a:lnTo>
                    <a:pt x="305704" y="137715"/>
                  </a:lnTo>
                  <a:lnTo>
                    <a:pt x="248787" y="142884"/>
                  </a:lnTo>
                  <a:lnTo>
                    <a:pt x="179069" y="144779"/>
                  </a:lnTo>
                  <a:lnTo>
                    <a:pt x="109352" y="142884"/>
                  </a:lnTo>
                  <a:lnTo>
                    <a:pt x="52435" y="137715"/>
                  </a:lnTo>
                  <a:lnTo>
                    <a:pt x="14067" y="130046"/>
                  </a:lnTo>
                  <a:lnTo>
                    <a:pt x="0" y="120650"/>
                  </a:lnTo>
                  <a:lnTo>
                    <a:pt x="0" y="24129"/>
                  </a:lnTo>
                  <a:close/>
                </a:path>
              </a:pathLst>
            </a:custGeom>
            <a:ln w="6350">
              <a:solidFill>
                <a:srgbClr val="FFFFFF"/>
              </a:solidFill>
            </a:ln>
          </p:spPr>
          <p:txBody>
            <a:bodyPr wrap="square" lIns="0" tIns="0" rIns="0" bIns="0" rtlCol="0"/>
            <a:lstStyle/>
            <a:p>
              <a:endParaRPr/>
            </a:p>
          </p:txBody>
        </p:sp>
      </p:grpSp>
      <p:sp>
        <p:nvSpPr>
          <p:cNvPr id="131" name="object 131"/>
          <p:cNvSpPr txBox="1"/>
          <p:nvPr/>
        </p:nvSpPr>
        <p:spPr>
          <a:xfrm>
            <a:off x="6706870" y="3210814"/>
            <a:ext cx="290830" cy="119905"/>
          </a:xfrm>
          <a:prstGeom prst="rect">
            <a:avLst/>
          </a:prstGeom>
        </p:spPr>
        <p:txBody>
          <a:bodyPr vert="horz" wrap="square" lIns="0" tIns="12065" rIns="0" bIns="0" rtlCol="0">
            <a:spAutoFit/>
          </a:bodyPr>
          <a:lstStyle/>
          <a:p>
            <a:pPr marL="12700">
              <a:spcBef>
                <a:spcPts val="95"/>
              </a:spcBef>
            </a:pPr>
            <a:r>
              <a:rPr sz="700" i="1" spc="-10" dirty="0">
                <a:solidFill>
                  <a:srgbClr val="FFFFFF"/>
                </a:solidFill>
                <a:latin typeface="メイリオ"/>
                <a:cs typeface="メイリオ"/>
              </a:rPr>
              <a:t>デー</a:t>
            </a:r>
            <a:r>
              <a:rPr sz="700" i="1" spc="-50" dirty="0">
                <a:solidFill>
                  <a:srgbClr val="FFFFFF"/>
                </a:solidFill>
                <a:latin typeface="メイリオ"/>
                <a:cs typeface="メイリオ"/>
              </a:rPr>
              <a:t>タ</a:t>
            </a:r>
            <a:endParaRPr sz="700">
              <a:latin typeface="メイリオ"/>
              <a:cs typeface="メイリオ"/>
            </a:endParaRPr>
          </a:p>
        </p:txBody>
      </p:sp>
      <p:grpSp>
        <p:nvGrpSpPr>
          <p:cNvPr id="132" name="object 132"/>
          <p:cNvGrpSpPr/>
          <p:nvPr/>
        </p:nvGrpSpPr>
        <p:grpSpPr>
          <a:xfrm>
            <a:off x="6594221" y="4257928"/>
            <a:ext cx="363220" cy="782320"/>
            <a:chOff x="5070221" y="4257928"/>
            <a:chExt cx="363220" cy="782320"/>
          </a:xfrm>
        </p:grpSpPr>
        <p:sp>
          <p:nvSpPr>
            <p:cNvPr id="133" name="object 133"/>
            <p:cNvSpPr/>
            <p:nvPr/>
          </p:nvSpPr>
          <p:spPr>
            <a:xfrm>
              <a:off x="5073396" y="4261103"/>
              <a:ext cx="356870" cy="144780"/>
            </a:xfrm>
            <a:custGeom>
              <a:avLst/>
              <a:gdLst/>
              <a:ahLst/>
              <a:cxnLst/>
              <a:rect l="l" t="t" r="r" b="b"/>
              <a:pathLst>
                <a:path w="356870" h="144779">
                  <a:moveTo>
                    <a:pt x="178307" y="0"/>
                  </a:moveTo>
                  <a:lnTo>
                    <a:pt x="108924" y="1895"/>
                  </a:lnTo>
                  <a:lnTo>
                    <a:pt x="52244" y="7064"/>
                  </a:lnTo>
                  <a:lnTo>
                    <a:pt x="14019" y="14733"/>
                  </a:lnTo>
                  <a:lnTo>
                    <a:pt x="0" y="24130"/>
                  </a:lnTo>
                  <a:lnTo>
                    <a:pt x="0" y="120650"/>
                  </a:lnTo>
                  <a:lnTo>
                    <a:pt x="14019" y="130046"/>
                  </a:lnTo>
                  <a:lnTo>
                    <a:pt x="52244" y="137715"/>
                  </a:lnTo>
                  <a:lnTo>
                    <a:pt x="108924" y="142884"/>
                  </a:lnTo>
                  <a:lnTo>
                    <a:pt x="178307" y="144780"/>
                  </a:lnTo>
                  <a:lnTo>
                    <a:pt x="247691" y="142884"/>
                  </a:lnTo>
                  <a:lnTo>
                    <a:pt x="304371" y="137715"/>
                  </a:lnTo>
                  <a:lnTo>
                    <a:pt x="342596" y="130046"/>
                  </a:lnTo>
                  <a:lnTo>
                    <a:pt x="356615" y="120650"/>
                  </a:lnTo>
                  <a:lnTo>
                    <a:pt x="356615" y="24130"/>
                  </a:lnTo>
                  <a:lnTo>
                    <a:pt x="342596" y="14733"/>
                  </a:lnTo>
                  <a:lnTo>
                    <a:pt x="304371" y="7064"/>
                  </a:lnTo>
                  <a:lnTo>
                    <a:pt x="247691" y="1895"/>
                  </a:lnTo>
                  <a:lnTo>
                    <a:pt x="178307" y="0"/>
                  </a:lnTo>
                  <a:close/>
                </a:path>
              </a:pathLst>
            </a:custGeom>
            <a:solidFill>
              <a:srgbClr val="7E7E7E"/>
            </a:solidFill>
          </p:spPr>
          <p:txBody>
            <a:bodyPr wrap="square" lIns="0" tIns="0" rIns="0" bIns="0" rtlCol="0"/>
            <a:lstStyle/>
            <a:p>
              <a:endParaRPr/>
            </a:p>
          </p:txBody>
        </p:sp>
        <p:sp>
          <p:nvSpPr>
            <p:cNvPr id="134" name="object 134"/>
            <p:cNvSpPr/>
            <p:nvPr/>
          </p:nvSpPr>
          <p:spPr>
            <a:xfrm>
              <a:off x="5073396" y="4261103"/>
              <a:ext cx="356870" cy="144780"/>
            </a:xfrm>
            <a:custGeom>
              <a:avLst/>
              <a:gdLst/>
              <a:ahLst/>
              <a:cxnLst/>
              <a:rect l="l" t="t" r="r" b="b"/>
              <a:pathLst>
                <a:path w="356870" h="144779">
                  <a:moveTo>
                    <a:pt x="356615" y="24130"/>
                  </a:moveTo>
                  <a:lnTo>
                    <a:pt x="342596" y="33526"/>
                  </a:lnTo>
                  <a:lnTo>
                    <a:pt x="304371" y="41195"/>
                  </a:lnTo>
                  <a:lnTo>
                    <a:pt x="247691" y="46364"/>
                  </a:lnTo>
                  <a:lnTo>
                    <a:pt x="178307" y="48260"/>
                  </a:lnTo>
                  <a:lnTo>
                    <a:pt x="108924" y="46364"/>
                  </a:lnTo>
                  <a:lnTo>
                    <a:pt x="52244" y="41195"/>
                  </a:lnTo>
                  <a:lnTo>
                    <a:pt x="14019" y="33526"/>
                  </a:lnTo>
                  <a:lnTo>
                    <a:pt x="0" y="24130"/>
                  </a:lnTo>
                </a:path>
                <a:path w="356870" h="144779">
                  <a:moveTo>
                    <a:pt x="0" y="24130"/>
                  </a:moveTo>
                  <a:lnTo>
                    <a:pt x="14019" y="14733"/>
                  </a:lnTo>
                  <a:lnTo>
                    <a:pt x="52244" y="7064"/>
                  </a:lnTo>
                  <a:lnTo>
                    <a:pt x="108924" y="1895"/>
                  </a:lnTo>
                  <a:lnTo>
                    <a:pt x="178307" y="0"/>
                  </a:lnTo>
                  <a:lnTo>
                    <a:pt x="247691" y="1895"/>
                  </a:lnTo>
                  <a:lnTo>
                    <a:pt x="304371" y="7064"/>
                  </a:lnTo>
                  <a:lnTo>
                    <a:pt x="342596" y="14733"/>
                  </a:lnTo>
                  <a:lnTo>
                    <a:pt x="356615" y="24130"/>
                  </a:lnTo>
                  <a:lnTo>
                    <a:pt x="356615" y="120650"/>
                  </a:lnTo>
                  <a:lnTo>
                    <a:pt x="342596" y="130046"/>
                  </a:lnTo>
                  <a:lnTo>
                    <a:pt x="304371" y="137715"/>
                  </a:lnTo>
                  <a:lnTo>
                    <a:pt x="247691" y="142884"/>
                  </a:lnTo>
                  <a:lnTo>
                    <a:pt x="178307" y="144780"/>
                  </a:lnTo>
                  <a:lnTo>
                    <a:pt x="108924" y="142884"/>
                  </a:lnTo>
                  <a:lnTo>
                    <a:pt x="52244" y="137715"/>
                  </a:lnTo>
                  <a:lnTo>
                    <a:pt x="14019" y="130046"/>
                  </a:lnTo>
                  <a:lnTo>
                    <a:pt x="0" y="120650"/>
                  </a:lnTo>
                  <a:lnTo>
                    <a:pt x="0" y="24130"/>
                  </a:lnTo>
                  <a:close/>
                </a:path>
              </a:pathLst>
            </a:custGeom>
            <a:ln w="6350">
              <a:solidFill>
                <a:srgbClr val="FFFFFF"/>
              </a:solidFill>
            </a:ln>
          </p:spPr>
          <p:txBody>
            <a:bodyPr wrap="square" lIns="0" tIns="0" rIns="0" bIns="0" rtlCol="0"/>
            <a:lstStyle/>
            <a:p>
              <a:endParaRPr/>
            </a:p>
          </p:txBody>
        </p:sp>
        <p:sp>
          <p:nvSpPr>
            <p:cNvPr id="135" name="object 135"/>
            <p:cNvSpPr/>
            <p:nvPr/>
          </p:nvSpPr>
          <p:spPr>
            <a:xfrm>
              <a:off x="5073396" y="4892039"/>
              <a:ext cx="356870" cy="144780"/>
            </a:xfrm>
            <a:custGeom>
              <a:avLst/>
              <a:gdLst/>
              <a:ahLst/>
              <a:cxnLst/>
              <a:rect l="l" t="t" r="r" b="b"/>
              <a:pathLst>
                <a:path w="356870" h="144779">
                  <a:moveTo>
                    <a:pt x="178307" y="0"/>
                  </a:moveTo>
                  <a:lnTo>
                    <a:pt x="108924" y="1895"/>
                  </a:lnTo>
                  <a:lnTo>
                    <a:pt x="52244" y="7064"/>
                  </a:lnTo>
                  <a:lnTo>
                    <a:pt x="14019" y="14733"/>
                  </a:lnTo>
                  <a:lnTo>
                    <a:pt x="0" y="24130"/>
                  </a:lnTo>
                  <a:lnTo>
                    <a:pt x="0" y="120650"/>
                  </a:lnTo>
                  <a:lnTo>
                    <a:pt x="14019" y="130046"/>
                  </a:lnTo>
                  <a:lnTo>
                    <a:pt x="52244" y="137715"/>
                  </a:lnTo>
                  <a:lnTo>
                    <a:pt x="108924" y="142884"/>
                  </a:lnTo>
                  <a:lnTo>
                    <a:pt x="178307" y="144780"/>
                  </a:lnTo>
                  <a:lnTo>
                    <a:pt x="247691" y="142884"/>
                  </a:lnTo>
                  <a:lnTo>
                    <a:pt x="304371" y="137715"/>
                  </a:lnTo>
                  <a:lnTo>
                    <a:pt x="342596" y="130046"/>
                  </a:lnTo>
                  <a:lnTo>
                    <a:pt x="356615" y="120650"/>
                  </a:lnTo>
                  <a:lnTo>
                    <a:pt x="356615" y="24130"/>
                  </a:lnTo>
                  <a:lnTo>
                    <a:pt x="342596" y="14733"/>
                  </a:lnTo>
                  <a:lnTo>
                    <a:pt x="304371" y="7064"/>
                  </a:lnTo>
                  <a:lnTo>
                    <a:pt x="247691" y="1895"/>
                  </a:lnTo>
                  <a:lnTo>
                    <a:pt x="178307" y="0"/>
                  </a:lnTo>
                  <a:close/>
                </a:path>
              </a:pathLst>
            </a:custGeom>
            <a:solidFill>
              <a:srgbClr val="7E7E7E"/>
            </a:solidFill>
          </p:spPr>
          <p:txBody>
            <a:bodyPr wrap="square" lIns="0" tIns="0" rIns="0" bIns="0" rtlCol="0"/>
            <a:lstStyle/>
            <a:p>
              <a:endParaRPr/>
            </a:p>
          </p:txBody>
        </p:sp>
        <p:sp>
          <p:nvSpPr>
            <p:cNvPr id="136" name="object 136"/>
            <p:cNvSpPr/>
            <p:nvPr/>
          </p:nvSpPr>
          <p:spPr>
            <a:xfrm>
              <a:off x="5073396" y="4892039"/>
              <a:ext cx="356870" cy="144780"/>
            </a:xfrm>
            <a:custGeom>
              <a:avLst/>
              <a:gdLst/>
              <a:ahLst/>
              <a:cxnLst/>
              <a:rect l="l" t="t" r="r" b="b"/>
              <a:pathLst>
                <a:path w="356870" h="144779">
                  <a:moveTo>
                    <a:pt x="356615" y="24130"/>
                  </a:moveTo>
                  <a:lnTo>
                    <a:pt x="342596" y="33526"/>
                  </a:lnTo>
                  <a:lnTo>
                    <a:pt x="304371" y="41195"/>
                  </a:lnTo>
                  <a:lnTo>
                    <a:pt x="247691" y="46364"/>
                  </a:lnTo>
                  <a:lnTo>
                    <a:pt x="178307" y="48260"/>
                  </a:lnTo>
                  <a:lnTo>
                    <a:pt x="108924" y="46364"/>
                  </a:lnTo>
                  <a:lnTo>
                    <a:pt x="52244" y="41195"/>
                  </a:lnTo>
                  <a:lnTo>
                    <a:pt x="14019" y="33526"/>
                  </a:lnTo>
                  <a:lnTo>
                    <a:pt x="0" y="24130"/>
                  </a:lnTo>
                </a:path>
                <a:path w="356870" h="144779">
                  <a:moveTo>
                    <a:pt x="0" y="24130"/>
                  </a:moveTo>
                  <a:lnTo>
                    <a:pt x="14019" y="14733"/>
                  </a:lnTo>
                  <a:lnTo>
                    <a:pt x="52244" y="7064"/>
                  </a:lnTo>
                  <a:lnTo>
                    <a:pt x="108924" y="1895"/>
                  </a:lnTo>
                  <a:lnTo>
                    <a:pt x="178307" y="0"/>
                  </a:lnTo>
                  <a:lnTo>
                    <a:pt x="247691" y="1895"/>
                  </a:lnTo>
                  <a:lnTo>
                    <a:pt x="304371" y="7064"/>
                  </a:lnTo>
                  <a:lnTo>
                    <a:pt x="342596" y="14733"/>
                  </a:lnTo>
                  <a:lnTo>
                    <a:pt x="356615" y="24130"/>
                  </a:lnTo>
                  <a:lnTo>
                    <a:pt x="356615" y="120650"/>
                  </a:lnTo>
                  <a:lnTo>
                    <a:pt x="342596" y="130046"/>
                  </a:lnTo>
                  <a:lnTo>
                    <a:pt x="304371" y="137715"/>
                  </a:lnTo>
                  <a:lnTo>
                    <a:pt x="247691" y="142884"/>
                  </a:lnTo>
                  <a:lnTo>
                    <a:pt x="178307" y="144780"/>
                  </a:lnTo>
                  <a:lnTo>
                    <a:pt x="108924" y="142884"/>
                  </a:lnTo>
                  <a:lnTo>
                    <a:pt x="52244" y="137715"/>
                  </a:lnTo>
                  <a:lnTo>
                    <a:pt x="14019" y="130046"/>
                  </a:lnTo>
                  <a:lnTo>
                    <a:pt x="0" y="120650"/>
                  </a:lnTo>
                  <a:lnTo>
                    <a:pt x="0" y="24130"/>
                  </a:lnTo>
                  <a:close/>
                </a:path>
              </a:pathLst>
            </a:custGeom>
            <a:ln w="6350">
              <a:solidFill>
                <a:srgbClr val="FFFFFF"/>
              </a:solidFill>
            </a:ln>
          </p:spPr>
          <p:txBody>
            <a:bodyPr wrap="square" lIns="0" tIns="0" rIns="0" bIns="0" rtlCol="0"/>
            <a:lstStyle/>
            <a:p>
              <a:endParaRPr/>
            </a:p>
          </p:txBody>
        </p:sp>
      </p:grpSp>
      <p:sp>
        <p:nvSpPr>
          <p:cNvPr id="137" name="object 137"/>
          <p:cNvSpPr txBox="1"/>
          <p:nvPr/>
        </p:nvSpPr>
        <p:spPr>
          <a:xfrm>
            <a:off x="6631051" y="4900677"/>
            <a:ext cx="290830" cy="119905"/>
          </a:xfrm>
          <a:prstGeom prst="rect">
            <a:avLst/>
          </a:prstGeom>
        </p:spPr>
        <p:txBody>
          <a:bodyPr vert="horz" wrap="square" lIns="0" tIns="12065" rIns="0" bIns="0" rtlCol="0">
            <a:spAutoFit/>
          </a:bodyPr>
          <a:lstStyle/>
          <a:p>
            <a:pPr marL="12700">
              <a:spcBef>
                <a:spcPts val="95"/>
              </a:spcBef>
            </a:pPr>
            <a:r>
              <a:rPr sz="700" i="1" spc="-10" dirty="0">
                <a:solidFill>
                  <a:srgbClr val="FFFFFF"/>
                </a:solidFill>
                <a:latin typeface="メイリオ"/>
                <a:cs typeface="メイリオ"/>
              </a:rPr>
              <a:t>デー</a:t>
            </a:r>
            <a:r>
              <a:rPr sz="700" i="1" spc="-50" dirty="0">
                <a:solidFill>
                  <a:srgbClr val="FFFFFF"/>
                </a:solidFill>
                <a:latin typeface="メイリオ"/>
                <a:cs typeface="メイリオ"/>
              </a:rPr>
              <a:t>タ</a:t>
            </a:r>
            <a:endParaRPr sz="700">
              <a:latin typeface="メイリオ"/>
              <a:cs typeface="メイリオ"/>
            </a:endParaRPr>
          </a:p>
        </p:txBody>
      </p:sp>
      <p:grpSp>
        <p:nvGrpSpPr>
          <p:cNvPr id="138" name="object 138"/>
          <p:cNvGrpSpPr/>
          <p:nvPr/>
        </p:nvGrpSpPr>
        <p:grpSpPr>
          <a:xfrm>
            <a:off x="8640890" y="4327970"/>
            <a:ext cx="412115" cy="311785"/>
            <a:chOff x="7116889" y="4327969"/>
            <a:chExt cx="412115" cy="311785"/>
          </a:xfrm>
        </p:grpSpPr>
        <p:sp>
          <p:nvSpPr>
            <p:cNvPr id="139" name="object 139"/>
            <p:cNvSpPr/>
            <p:nvPr/>
          </p:nvSpPr>
          <p:spPr>
            <a:xfrm>
              <a:off x="7121652" y="4332732"/>
              <a:ext cx="402590" cy="302260"/>
            </a:xfrm>
            <a:custGeom>
              <a:avLst/>
              <a:gdLst/>
              <a:ahLst/>
              <a:cxnLst/>
              <a:rect l="l" t="t" r="r" b="b"/>
              <a:pathLst>
                <a:path w="402590" h="302260">
                  <a:moveTo>
                    <a:pt x="326898" y="0"/>
                  </a:moveTo>
                  <a:lnTo>
                    <a:pt x="75438" y="0"/>
                  </a:lnTo>
                  <a:lnTo>
                    <a:pt x="0" y="150876"/>
                  </a:lnTo>
                  <a:lnTo>
                    <a:pt x="75438" y="301752"/>
                  </a:lnTo>
                  <a:lnTo>
                    <a:pt x="326898" y="301752"/>
                  </a:lnTo>
                  <a:lnTo>
                    <a:pt x="402336" y="150876"/>
                  </a:lnTo>
                  <a:lnTo>
                    <a:pt x="326898" y="0"/>
                  </a:lnTo>
                  <a:close/>
                </a:path>
              </a:pathLst>
            </a:custGeom>
            <a:solidFill>
              <a:srgbClr val="7E7E7E"/>
            </a:solidFill>
          </p:spPr>
          <p:txBody>
            <a:bodyPr wrap="square" lIns="0" tIns="0" rIns="0" bIns="0" rtlCol="0"/>
            <a:lstStyle/>
            <a:p>
              <a:endParaRPr/>
            </a:p>
          </p:txBody>
        </p:sp>
        <p:sp>
          <p:nvSpPr>
            <p:cNvPr id="140" name="object 140"/>
            <p:cNvSpPr/>
            <p:nvPr/>
          </p:nvSpPr>
          <p:spPr>
            <a:xfrm>
              <a:off x="7121652" y="4332732"/>
              <a:ext cx="402590" cy="302260"/>
            </a:xfrm>
            <a:custGeom>
              <a:avLst/>
              <a:gdLst/>
              <a:ahLst/>
              <a:cxnLst/>
              <a:rect l="l" t="t" r="r" b="b"/>
              <a:pathLst>
                <a:path w="402590" h="302260">
                  <a:moveTo>
                    <a:pt x="0" y="150876"/>
                  </a:moveTo>
                  <a:lnTo>
                    <a:pt x="75438" y="0"/>
                  </a:lnTo>
                  <a:lnTo>
                    <a:pt x="326898" y="0"/>
                  </a:lnTo>
                  <a:lnTo>
                    <a:pt x="402336" y="150876"/>
                  </a:lnTo>
                  <a:lnTo>
                    <a:pt x="326898" y="301752"/>
                  </a:lnTo>
                  <a:lnTo>
                    <a:pt x="75438" y="301752"/>
                  </a:lnTo>
                  <a:lnTo>
                    <a:pt x="0" y="150876"/>
                  </a:lnTo>
                  <a:close/>
                </a:path>
              </a:pathLst>
            </a:custGeom>
            <a:ln w="9525">
              <a:solidFill>
                <a:srgbClr val="FFFFFF"/>
              </a:solidFill>
            </a:ln>
          </p:spPr>
          <p:txBody>
            <a:bodyPr wrap="square" lIns="0" tIns="0" rIns="0" bIns="0" rtlCol="0"/>
            <a:lstStyle/>
            <a:p>
              <a:endParaRPr/>
            </a:p>
          </p:txBody>
        </p:sp>
      </p:grpSp>
      <p:sp>
        <p:nvSpPr>
          <p:cNvPr id="141" name="object 141"/>
          <p:cNvSpPr txBox="1"/>
          <p:nvPr/>
        </p:nvSpPr>
        <p:spPr>
          <a:xfrm>
            <a:off x="8761856" y="4318254"/>
            <a:ext cx="175260" cy="182101"/>
          </a:xfrm>
          <a:prstGeom prst="rect">
            <a:avLst/>
          </a:prstGeom>
        </p:spPr>
        <p:txBody>
          <a:bodyPr vert="horz" wrap="square" lIns="0" tIns="12700" rIns="0" bIns="0" rtlCol="0">
            <a:spAutoFit/>
          </a:bodyPr>
          <a:lstStyle/>
          <a:p>
            <a:pPr marL="12700">
              <a:spcBef>
                <a:spcPts val="100"/>
              </a:spcBef>
            </a:pPr>
            <a:r>
              <a:rPr sz="1100" i="1" spc="-25" dirty="0">
                <a:solidFill>
                  <a:srgbClr val="FFFFFF"/>
                </a:solidFill>
                <a:latin typeface="Calibri"/>
                <a:cs typeface="Calibri"/>
              </a:rPr>
              <a:t>BC</a:t>
            </a:r>
            <a:endParaRPr sz="1100">
              <a:latin typeface="Calibri"/>
              <a:cs typeface="Calibri"/>
            </a:endParaRPr>
          </a:p>
        </p:txBody>
      </p:sp>
      <p:sp>
        <p:nvSpPr>
          <p:cNvPr id="142" name="object 142"/>
          <p:cNvSpPr txBox="1"/>
          <p:nvPr/>
        </p:nvSpPr>
        <p:spPr>
          <a:xfrm>
            <a:off x="8682609" y="4481322"/>
            <a:ext cx="332105" cy="135935"/>
          </a:xfrm>
          <a:prstGeom prst="rect">
            <a:avLst/>
          </a:prstGeom>
        </p:spPr>
        <p:txBody>
          <a:bodyPr vert="horz" wrap="square" lIns="0" tIns="12700" rIns="0" bIns="0" rtlCol="0">
            <a:spAutoFit/>
          </a:bodyPr>
          <a:lstStyle/>
          <a:p>
            <a:pPr marL="12700">
              <a:spcBef>
                <a:spcPts val="100"/>
              </a:spcBef>
            </a:pPr>
            <a:r>
              <a:rPr sz="800" i="1" spc="-20" dirty="0">
                <a:solidFill>
                  <a:srgbClr val="FFFFFF"/>
                </a:solidFill>
                <a:latin typeface="メイリオ"/>
                <a:cs typeface="メイリオ"/>
              </a:rPr>
              <a:t>ノード</a:t>
            </a:r>
            <a:endParaRPr sz="800">
              <a:latin typeface="メイリオ"/>
              <a:cs typeface="メイリオ"/>
            </a:endParaRPr>
          </a:p>
        </p:txBody>
      </p:sp>
      <p:grpSp>
        <p:nvGrpSpPr>
          <p:cNvPr id="143" name="object 143"/>
          <p:cNvGrpSpPr/>
          <p:nvPr/>
        </p:nvGrpSpPr>
        <p:grpSpPr>
          <a:xfrm>
            <a:off x="8640890" y="5181410"/>
            <a:ext cx="412115" cy="311785"/>
            <a:chOff x="7116889" y="5181409"/>
            <a:chExt cx="412115" cy="311785"/>
          </a:xfrm>
        </p:grpSpPr>
        <p:sp>
          <p:nvSpPr>
            <p:cNvPr id="144" name="object 144"/>
            <p:cNvSpPr/>
            <p:nvPr/>
          </p:nvSpPr>
          <p:spPr>
            <a:xfrm>
              <a:off x="7121652" y="5186171"/>
              <a:ext cx="402590" cy="302260"/>
            </a:xfrm>
            <a:custGeom>
              <a:avLst/>
              <a:gdLst/>
              <a:ahLst/>
              <a:cxnLst/>
              <a:rect l="l" t="t" r="r" b="b"/>
              <a:pathLst>
                <a:path w="402590" h="302260">
                  <a:moveTo>
                    <a:pt x="326898" y="0"/>
                  </a:moveTo>
                  <a:lnTo>
                    <a:pt x="75438" y="0"/>
                  </a:lnTo>
                  <a:lnTo>
                    <a:pt x="0" y="150875"/>
                  </a:lnTo>
                  <a:lnTo>
                    <a:pt x="75438" y="301751"/>
                  </a:lnTo>
                  <a:lnTo>
                    <a:pt x="326898" y="301751"/>
                  </a:lnTo>
                  <a:lnTo>
                    <a:pt x="402336" y="150875"/>
                  </a:lnTo>
                  <a:lnTo>
                    <a:pt x="326898" y="0"/>
                  </a:lnTo>
                  <a:close/>
                </a:path>
              </a:pathLst>
            </a:custGeom>
            <a:solidFill>
              <a:srgbClr val="7E7E7E"/>
            </a:solidFill>
          </p:spPr>
          <p:txBody>
            <a:bodyPr wrap="square" lIns="0" tIns="0" rIns="0" bIns="0" rtlCol="0"/>
            <a:lstStyle/>
            <a:p>
              <a:endParaRPr/>
            </a:p>
          </p:txBody>
        </p:sp>
        <p:sp>
          <p:nvSpPr>
            <p:cNvPr id="145" name="object 145"/>
            <p:cNvSpPr/>
            <p:nvPr/>
          </p:nvSpPr>
          <p:spPr>
            <a:xfrm>
              <a:off x="7121652" y="5186171"/>
              <a:ext cx="402590" cy="302260"/>
            </a:xfrm>
            <a:custGeom>
              <a:avLst/>
              <a:gdLst/>
              <a:ahLst/>
              <a:cxnLst/>
              <a:rect l="l" t="t" r="r" b="b"/>
              <a:pathLst>
                <a:path w="402590" h="302260">
                  <a:moveTo>
                    <a:pt x="0" y="150875"/>
                  </a:moveTo>
                  <a:lnTo>
                    <a:pt x="75438" y="0"/>
                  </a:lnTo>
                  <a:lnTo>
                    <a:pt x="326898" y="0"/>
                  </a:lnTo>
                  <a:lnTo>
                    <a:pt x="402336" y="150875"/>
                  </a:lnTo>
                  <a:lnTo>
                    <a:pt x="326898" y="301751"/>
                  </a:lnTo>
                  <a:lnTo>
                    <a:pt x="75438" y="301751"/>
                  </a:lnTo>
                  <a:lnTo>
                    <a:pt x="0" y="150875"/>
                  </a:lnTo>
                  <a:close/>
                </a:path>
              </a:pathLst>
            </a:custGeom>
            <a:ln w="9525">
              <a:solidFill>
                <a:srgbClr val="FFFFFF"/>
              </a:solidFill>
            </a:ln>
          </p:spPr>
          <p:txBody>
            <a:bodyPr wrap="square" lIns="0" tIns="0" rIns="0" bIns="0" rtlCol="0"/>
            <a:lstStyle/>
            <a:p>
              <a:endParaRPr/>
            </a:p>
          </p:txBody>
        </p:sp>
      </p:grpSp>
      <p:sp>
        <p:nvSpPr>
          <p:cNvPr id="146" name="object 146"/>
          <p:cNvSpPr txBox="1"/>
          <p:nvPr/>
        </p:nvSpPr>
        <p:spPr>
          <a:xfrm>
            <a:off x="8761856" y="5171314"/>
            <a:ext cx="175260" cy="182101"/>
          </a:xfrm>
          <a:prstGeom prst="rect">
            <a:avLst/>
          </a:prstGeom>
        </p:spPr>
        <p:txBody>
          <a:bodyPr vert="horz" wrap="square" lIns="0" tIns="12700" rIns="0" bIns="0" rtlCol="0">
            <a:spAutoFit/>
          </a:bodyPr>
          <a:lstStyle/>
          <a:p>
            <a:pPr marL="12700">
              <a:spcBef>
                <a:spcPts val="100"/>
              </a:spcBef>
            </a:pPr>
            <a:r>
              <a:rPr sz="1100" i="1" spc="-25" dirty="0">
                <a:solidFill>
                  <a:srgbClr val="FFFFFF"/>
                </a:solidFill>
                <a:latin typeface="Calibri"/>
                <a:cs typeface="Calibri"/>
              </a:rPr>
              <a:t>BC</a:t>
            </a:r>
            <a:endParaRPr sz="1100">
              <a:latin typeface="Calibri"/>
              <a:cs typeface="Calibri"/>
            </a:endParaRPr>
          </a:p>
        </p:txBody>
      </p:sp>
      <p:sp>
        <p:nvSpPr>
          <p:cNvPr id="147" name="object 147"/>
          <p:cNvSpPr txBox="1"/>
          <p:nvPr/>
        </p:nvSpPr>
        <p:spPr>
          <a:xfrm>
            <a:off x="8682609" y="5334381"/>
            <a:ext cx="332105" cy="135935"/>
          </a:xfrm>
          <a:prstGeom prst="rect">
            <a:avLst/>
          </a:prstGeom>
        </p:spPr>
        <p:txBody>
          <a:bodyPr vert="horz" wrap="square" lIns="0" tIns="12700" rIns="0" bIns="0" rtlCol="0">
            <a:spAutoFit/>
          </a:bodyPr>
          <a:lstStyle/>
          <a:p>
            <a:pPr marL="12700">
              <a:spcBef>
                <a:spcPts val="100"/>
              </a:spcBef>
            </a:pPr>
            <a:r>
              <a:rPr sz="800" i="1" spc="-20" dirty="0">
                <a:solidFill>
                  <a:srgbClr val="FFFFFF"/>
                </a:solidFill>
                <a:latin typeface="メイリオ"/>
                <a:cs typeface="メイリオ"/>
              </a:rPr>
              <a:t>ノード</a:t>
            </a:r>
            <a:endParaRPr sz="800">
              <a:latin typeface="メイリオ"/>
              <a:cs typeface="メイリオ"/>
            </a:endParaRPr>
          </a:p>
        </p:txBody>
      </p:sp>
      <p:grpSp>
        <p:nvGrpSpPr>
          <p:cNvPr id="148" name="object 148"/>
          <p:cNvGrpSpPr/>
          <p:nvPr/>
        </p:nvGrpSpPr>
        <p:grpSpPr>
          <a:xfrm>
            <a:off x="6580442" y="5190554"/>
            <a:ext cx="412115" cy="311785"/>
            <a:chOff x="5056441" y="5190553"/>
            <a:chExt cx="412115" cy="311785"/>
          </a:xfrm>
        </p:grpSpPr>
        <p:sp>
          <p:nvSpPr>
            <p:cNvPr id="149" name="object 149"/>
            <p:cNvSpPr/>
            <p:nvPr/>
          </p:nvSpPr>
          <p:spPr>
            <a:xfrm>
              <a:off x="5061203" y="5195315"/>
              <a:ext cx="402590" cy="302260"/>
            </a:xfrm>
            <a:custGeom>
              <a:avLst/>
              <a:gdLst/>
              <a:ahLst/>
              <a:cxnLst/>
              <a:rect l="l" t="t" r="r" b="b"/>
              <a:pathLst>
                <a:path w="402589" h="302260">
                  <a:moveTo>
                    <a:pt x="326898" y="0"/>
                  </a:moveTo>
                  <a:lnTo>
                    <a:pt x="75437" y="0"/>
                  </a:lnTo>
                  <a:lnTo>
                    <a:pt x="0" y="150875"/>
                  </a:lnTo>
                  <a:lnTo>
                    <a:pt x="75437" y="301751"/>
                  </a:lnTo>
                  <a:lnTo>
                    <a:pt x="326898" y="301751"/>
                  </a:lnTo>
                  <a:lnTo>
                    <a:pt x="402336" y="150875"/>
                  </a:lnTo>
                  <a:lnTo>
                    <a:pt x="326898" y="0"/>
                  </a:lnTo>
                  <a:close/>
                </a:path>
              </a:pathLst>
            </a:custGeom>
            <a:solidFill>
              <a:srgbClr val="7E7E7E"/>
            </a:solidFill>
          </p:spPr>
          <p:txBody>
            <a:bodyPr wrap="square" lIns="0" tIns="0" rIns="0" bIns="0" rtlCol="0"/>
            <a:lstStyle/>
            <a:p>
              <a:endParaRPr/>
            </a:p>
          </p:txBody>
        </p:sp>
        <p:sp>
          <p:nvSpPr>
            <p:cNvPr id="150" name="object 150"/>
            <p:cNvSpPr/>
            <p:nvPr/>
          </p:nvSpPr>
          <p:spPr>
            <a:xfrm>
              <a:off x="5061203" y="5195315"/>
              <a:ext cx="402590" cy="302260"/>
            </a:xfrm>
            <a:custGeom>
              <a:avLst/>
              <a:gdLst/>
              <a:ahLst/>
              <a:cxnLst/>
              <a:rect l="l" t="t" r="r" b="b"/>
              <a:pathLst>
                <a:path w="402589" h="302260">
                  <a:moveTo>
                    <a:pt x="0" y="150875"/>
                  </a:moveTo>
                  <a:lnTo>
                    <a:pt x="75437" y="0"/>
                  </a:lnTo>
                  <a:lnTo>
                    <a:pt x="326898" y="0"/>
                  </a:lnTo>
                  <a:lnTo>
                    <a:pt x="402336" y="150875"/>
                  </a:lnTo>
                  <a:lnTo>
                    <a:pt x="326898" y="301751"/>
                  </a:lnTo>
                  <a:lnTo>
                    <a:pt x="75437" y="301751"/>
                  </a:lnTo>
                  <a:lnTo>
                    <a:pt x="0" y="150875"/>
                  </a:lnTo>
                  <a:close/>
                </a:path>
              </a:pathLst>
            </a:custGeom>
            <a:ln w="9525">
              <a:solidFill>
                <a:srgbClr val="FFFFFF"/>
              </a:solidFill>
            </a:ln>
          </p:spPr>
          <p:txBody>
            <a:bodyPr wrap="square" lIns="0" tIns="0" rIns="0" bIns="0" rtlCol="0"/>
            <a:lstStyle/>
            <a:p>
              <a:endParaRPr/>
            </a:p>
          </p:txBody>
        </p:sp>
      </p:grpSp>
      <p:sp>
        <p:nvSpPr>
          <p:cNvPr id="151" name="object 151"/>
          <p:cNvSpPr txBox="1"/>
          <p:nvPr/>
        </p:nvSpPr>
        <p:spPr>
          <a:xfrm>
            <a:off x="6700520" y="5180458"/>
            <a:ext cx="175260" cy="182101"/>
          </a:xfrm>
          <a:prstGeom prst="rect">
            <a:avLst/>
          </a:prstGeom>
        </p:spPr>
        <p:txBody>
          <a:bodyPr vert="horz" wrap="square" lIns="0" tIns="12700" rIns="0" bIns="0" rtlCol="0">
            <a:spAutoFit/>
          </a:bodyPr>
          <a:lstStyle/>
          <a:p>
            <a:pPr marL="12700">
              <a:spcBef>
                <a:spcPts val="100"/>
              </a:spcBef>
            </a:pPr>
            <a:r>
              <a:rPr sz="1100" i="1" spc="-25" dirty="0">
                <a:solidFill>
                  <a:srgbClr val="FFFFFF"/>
                </a:solidFill>
                <a:latin typeface="Calibri"/>
                <a:cs typeface="Calibri"/>
              </a:rPr>
              <a:t>BC</a:t>
            </a:r>
            <a:endParaRPr sz="1100">
              <a:latin typeface="Calibri"/>
              <a:cs typeface="Calibri"/>
            </a:endParaRPr>
          </a:p>
        </p:txBody>
      </p:sp>
      <p:sp>
        <p:nvSpPr>
          <p:cNvPr id="152" name="object 152"/>
          <p:cNvSpPr txBox="1"/>
          <p:nvPr/>
        </p:nvSpPr>
        <p:spPr>
          <a:xfrm>
            <a:off x="6621272" y="5343526"/>
            <a:ext cx="332105" cy="135935"/>
          </a:xfrm>
          <a:prstGeom prst="rect">
            <a:avLst/>
          </a:prstGeom>
        </p:spPr>
        <p:txBody>
          <a:bodyPr vert="horz" wrap="square" lIns="0" tIns="12700" rIns="0" bIns="0" rtlCol="0">
            <a:spAutoFit/>
          </a:bodyPr>
          <a:lstStyle/>
          <a:p>
            <a:pPr marL="12700">
              <a:spcBef>
                <a:spcPts val="100"/>
              </a:spcBef>
            </a:pPr>
            <a:r>
              <a:rPr sz="800" i="1" spc="-20" dirty="0">
                <a:solidFill>
                  <a:srgbClr val="FFFFFF"/>
                </a:solidFill>
                <a:latin typeface="メイリオ"/>
                <a:cs typeface="メイリオ"/>
              </a:rPr>
              <a:t>ノード</a:t>
            </a:r>
            <a:endParaRPr sz="800">
              <a:latin typeface="メイリオ"/>
              <a:cs typeface="メイリオ"/>
            </a:endParaRPr>
          </a:p>
        </p:txBody>
      </p:sp>
      <p:grpSp>
        <p:nvGrpSpPr>
          <p:cNvPr id="153" name="object 153"/>
          <p:cNvGrpSpPr/>
          <p:nvPr/>
        </p:nvGrpSpPr>
        <p:grpSpPr>
          <a:xfrm>
            <a:off x="6580442" y="5798630"/>
            <a:ext cx="412115" cy="311785"/>
            <a:chOff x="5056441" y="5798629"/>
            <a:chExt cx="412115" cy="311785"/>
          </a:xfrm>
        </p:grpSpPr>
        <p:sp>
          <p:nvSpPr>
            <p:cNvPr id="154" name="object 154"/>
            <p:cNvSpPr/>
            <p:nvPr/>
          </p:nvSpPr>
          <p:spPr>
            <a:xfrm>
              <a:off x="5061203" y="5803391"/>
              <a:ext cx="402590" cy="302260"/>
            </a:xfrm>
            <a:custGeom>
              <a:avLst/>
              <a:gdLst/>
              <a:ahLst/>
              <a:cxnLst/>
              <a:rect l="l" t="t" r="r" b="b"/>
              <a:pathLst>
                <a:path w="402589" h="302260">
                  <a:moveTo>
                    <a:pt x="326898" y="0"/>
                  </a:moveTo>
                  <a:lnTo>
                    <a:pt x="75437" y="0"/>
                  </a:lnTo>
                  <a:lnTo>
                    <a:pt x="0" y="150876"/>
                  </a:lnTo>
                  <a:lnTo>
                    <a:pt x="75437" y="301752"/>
                  </a:lnTo>
                  <a:lnTo>
                    <a:pt x="326898" y="301752"/>
                  </a:lnTo>
                  <a:lnTo>
                    <a:pt x="402336" y="150876"/>
                  </a:lnTo>
                  <a:lnTo>
                    <a:pt x="326898" y="0"/>
                  </a:lnTo>
                  <a:close/>
                </a:path>
              </a:pathLst>
            </a:custGeom>
            <a:solidFill>
              <a:srgbClr val="7E7E7E"/>
            </a:solidFill>
          </p:spPr>
          <p:txBody>
            <a:bodyPr wrap="square" lIns="0" tIns="0" rIns="0" bIns="0" rtlCol="0"/>
            <a:lstStyle/>
            <a:p>
              <a:endParaRPr/>
            </a:p>
          </p:txBody>
        </p:sp>
        <p:sp>
          <p:nvSpPr>
            <p:cNvPr id="155" name="object 155"/>
            <p:cNvSpPr/>
            <p:nvPr/>
          </p:nvSpPr>
          <p:spPr>
            <a:xfrm>
              <a:off x="5061203" y="5803391"/>
              <a:ext cx="402590" cy="302260"/>
            </a:xfrm>
            <a:custGeom>
              <a:avLst/>
              <a:gdLst/>
              <a:ahLst/>
              <a:cxnLst/>
              <a:rect l="l" t="t" r="r" b="b"/>
              <a:pathLst>
                <a:path w="402589" h="302260">
                  <a:moveTo>
                    <a:pt x="0" y="150876"/>
                  </a:moveTo>
                  <a:lnTo>
                    <a:pt x="75437" y="0"/>
                  </a:lnTo>
                  <a:lnTo>
                    <a:pt x="326898" y="0"/>
                  </a:lnTo>
                  <a:lnTo>
                    <a:pt x="402336" y="150876"/>
                  </a:lnTo>
                  <a:lnTo>
                    <a:pt x="326898" y="301752"/>
                  </a:lnTo>
                  <a:lnTo>
                    <a:pt x="75437" y="301752"/>
                  </a:lnTo>
                  <a:lnTo>
                    <a:pt x="0" y="150876"/>
                  </a:lnTo>
                  <a:close/>
                </a:path>
              </a:pathLst>
            </a:custGeom>
            <a:ln w="9525">
              <a:solidFill>
                <a:srgbClr val="FFFFFF"/>
              </a:solidFill>
            </a:ln>
          </p:spPr>
          <p:txBody>
            <a:bodyPr wrap="square" lIns="0" tIns="0" rIns="0" bIns="0" rtlCol="0"/>
            <a:lstStyle/>
            <a:p>
              <a:endParaRPr/>
            </a:p>
          </p:txBody>
        </p:sp>
      </p:grpSp>
      <p:sp>
        <p:nvSpPr>
          <p:cNvPr id="156" name="object 156"/>
          <p:cNvSpPr txBox="1"/>
          <p:nvPr/>
        </p:nvSpPr>
        <p:spPr>
          <a:xfrm>
            <a:off x="6621272" y="5952236"/>
            <a:ext cx="332105" cy="135935"/>
          </a:xfrm>
          <a:prstGeom prst="rect">
            <a:avLst/>
          </a:prstGeom>
        </p:spPr>
        <p:txBody>
          <a:bodyPr vert="horz" wrap="square" lIns="0" tIns="12700" rIns="0" bIns="0" rtlCol="0">
            <a:spAutoFit/>
          </a:bodyPr>
          <a:lstStyle/>
          <a:p>
            <a:pPr marL="12700">
              <a:spcBef>
                <a:spcPts val="100"/>
              </a:spcBef>
            </a:pPr>
            <a:r>
              <a:rPr sz="800" i="1" spc="-20" dirty="0">
                <a:solidFill>
                  <a:srgbClr val="FFFFFF"/>
                </a:solidFill>
                <a:latin typeface="メイリオ"/>
                <a:cs typeface="メイリオ"/>
              </a:rPr>
              <a:t>ノード</a:t>
            </a:r>
            <a:endParaRPr sz="800">
              <a:latin typeface="メイリオ"/>
              <a:cs typeface="メイリオ"/>
            </a:endParaRPr>
          </a:p>
        </p:txBody>
      </p:sp>
      <p:grpSp>
        <p:nvGrpSpPr>
          <p:cNvPr id="157" name="object 157"/>
          <p:cNvGrpSpPr/>
          <p:nvPr/>
        </p:nvGrpSpPr>
        <p:grpSpPr>
          <a:xfrm>
            <a:off x="6769862" y="3354579"/>
            <a:ext cx="1772285" cy="1908175"/>
            <a:chOff x="5245861" y="3354578"/>
            <a:chExt cx="1772285" cy="1908175"/>
          </a:xfrm>
        </p:grpSpPr>
        <p:pic>
          <p:nvPicPr>
            <p:cNvPr id="158" name="object 158"/>
            <p:cNvPicPr/>
            <p:nvPr/>
          </p:nvPicPr>
          <p:blipFill>
            <a:blip r:embed="rId33" cstate="print"/>
            <a:stretch>
              <a:fillRect/>
            </a:stretch>
          </p:blipFill>
          <p:spPr>
            <a:xfrm>
              <a:off x="5245861" y="3354578"/>
              <a:ext cx="180848" cy="196087"/>
            </a:xfrm>
            <a:prstGeom prst="rect">
              <a:avLst/>
            </a:prstGeom>
          </p:spPr>
        </p:pic>
        <p:sp>
          <p:nvSpPr>
            <p:cNvPr id="159" name="object 159"/>
            <p:cNvSpPr/>
            <p:nvPr/>
          </p:nvSpPr>
          <p:spPr>
            <a:xfrm>
              <a:off x="6510527" y="4325112"/>
              <a:ext cx="504825" cy="317500"/>
            </a:xfrm>
            <a:custGeom>
              <a:avLst/>
              <a:gdLst/>
              <a:ahLst/>
              <a:cxnLst/>
              <a:rect l="l" t="t" r="r" b="b"/>
              <a:pathLst>
                <a:path w="504825" h="317500">
                  <a:moveTo>
                    <a:pt x="451612" y="0"/>
                  </a:moveTo>
                  <a:lnTo>
                    <a:pt x="52831" y="0"/>
                  </a:lnTo>
                  <a:lnTo>
                    <a:pt x="32254" y="4147"/>
                  </a:lnTo>
                  <a:lnTo>
                    <a:pt x="15462" y="15462"/>
                  </a:lnTo>
                  <a:lnTo>
                    <a:pt x="4147" y="32254"/>
                  </a:lnTo>
                  <a:lnTo>
                    <a:pt x="0" y="52831"/>
                  </a:lnTo>
                  <a:lnTo>
                    <a:pt x="0" y="264160"/>
                  </a:lnTo>
                  <a:lnTo>
                    <a:pt x="4147" y="284737"/>
                  </a:lnTo>
                  <a:lnTo>
                    <a:pt x="15462" y="301529"/>
                  </a:lnTo>
                  <a:lnTo>
                    <a:pt x="32254" y="312844"/>
                  </a:lnTo>
                  <a:lnTo>
                    <a:pt x="52831" y="316992"/>
                  </a:lnTo>
                  <a:lnTo>
                    <a:pt x="451612" y="316992"/>
                  </a:lnTo>
                  <a:lnTo>
                    <a:pt x="472189" y="312844"/>
                  </a:lnTo>
                  <a:lnTo>
                    <a:pt x="488981" y="301529"/>
                  </a:lnTo>
                  <a:lnTo>
                    <a:pt x="500296" y="284737"/>
                  </a:lnTo>
                  <a:lnTo>
                    <a:pt x="504444" y="264160"/>
                  </a:lnTo>
                  <a:lnTo>
                    <a:pt x="504444" y="52831"/>
                  </a:lnTo>
                  <a:lnTo>
                    <a:pt x="500296" y="32254"/>
                  </a:lnTo>
                  <a:lnTo>
                    <a:pt x="488981" y="15462"/>
                  </a:lnTo>
                  <a:lnTo>
                    <a:pt x="472189" y="4147"/>
                  </a:lnTo>
                  <a:lnTo>
                    <a:pt x="451612" y="0"/>
                  </a:lnTo>
                  <a:close/>
                </a:path>
              </a:pathLst>
            </a:custGeom>
            <a:solidFill>
              <a:srgbClr val="FFFFFF"/>
            </a:solidFill>
          </p:spPr>
          <p:txBody>
            <a:bodyPr wrap="square" lIns="0" tIns="0" rIns="0" bIns="0" rtlCol="0"/>
            <a:lstStyle/>
            <a:p>
              <a:endParaRPr/>
            </a:p>
          </p:txBody>
        </p:sp>
        <p:sp>
          <p:nvSpPr>
            <p:cNvPr id="160" name="object 160"/>
            <p:cNvSpPr/>
            <p:nvPr/>
          </p:nvSpPr>
          <p:spPr>
            <a:xfrm>
              <a:off x="6510527" y="4325112"/>
              <a:ext cx="504825" cy="317500"/>
            </a:xfrm>
            <a:custGeom>
              <a:avLst/>
              <a:gdLst/>
              <a:ahLst/>
              <a:cxnLst/>
              <a:rect l="l" t="t" r="r" b="b"/>
              <a:pathLst>
                <a:path w="504825" h="317500">
                  <a:moveTo>
                    <a:pt x="0" y="52831"/>
                  </a:moveTo>
                  <a:lnTo>
                    <a:pt x="4147" y="32254"/>
                  </a:lnTo>
                  <a:lnTo>
                    <a:pt x="15462" y="15462"/>
                  </a:lnTo>
                  <a:lnTo>
                    <a:pt x="32254" y="4147"/>
                  </a:lnTo>
                  <a:lnTo>
                    <a:pt x="52831" y="0"/>
                  </a:lnTo>
                  <a:lnTo>
                    <a:pt x="451612" y="0"/>
                  </a:lnTo>
                  <a:lnTo>
                    <a:pt x="472189" y="4147"/>
                  </a:lnTo>
                  <a:lnTo>
                    <a:pt x="488981" y="15462"/>
                  </a:lnTo>
                  <a:lnTo>
                    <a:pt x="500296" y="32254"/>
                  </a:lnTo>
                  <a:lnTo>
                    <a:pt x="504444" y="52831"/>
                  </a:lnTo>
                  <a:lnTo>
                    <a:pt x="504444" y="264160"/>
                  </a:lnTo>
                  <a:lnTo>
                    <a:pt x="500296" y="284737"/>
                  </a:lnTo>
                  <a:lnTo>
                    <a:pt x="488981" y="301529"/>
                  </a:lnTo>
                  <a:lnTo>
                    <a:pt x="472189" y="312844"/>
                  </a:lnTo>
                  <a:lnTo>
                    <a:pt x="451612" y="316992"/>
                  </a:lnTo>
                  <a:lnTo>
                    <a:pt x="52831" y="316992"/>
                  </a:lnTo>
                  <a:lnTo>
                    <a:pt x="32254" y="312844"/>
                  </a:lnTo>
                  <a:lnTo>
                    <a:pt x="15462" y="301529"/>
                  </a:lnTo>
                  <a:lnTo>
                    <a:pt x="4147" y="284737"/>
                  </a:lnTo>
                  <a:lnTo>
                    <a:pt x="0" y="264160"/>
                  </a:lnTo>
                  <a:lnTo>
                    <a:pt x="0" y="52831"/>
                  </a:lnTo>
                  <a:close/>
                </a:path>
              </a:pathLst>
            </a:custGeom>
            <a:ln w="6350">
              <a:solidFill>
                <a:srgbClr val="A6A6A6"/>
              </a:solidFill>
            </a:ln>
          </p:spPr>
          <p:txBody>
            <a:bodyPr wrap="square" lIns="0" tIns="0" rIns="0" bIns="0" rtlCol="0"/>
            <a:lstStyle/>
            <a:p>
              <a:endParaRPr/>
            </a:p>
          </p:txBody>
        </p:sp>
        <p:sp>
          <p:nvSpPr>
            <p:cNvPr id="161" name="object 161"/>
            <p:cNvSpPr/>
            <p:nvPr/>
          </p:nvSpPr>
          <p:spPr>
            <a:xfrm>
              <a:off x="5359907" y="5102352"/>
              <a:ext cx="257810" cy="157480"/>
            </a:xfrm>
            <a:custGeom>
              <a:avLst/>
              <a:gdLst/>
              <a:ahLst/>
              <a:cxnLst/>
              <a:rect l="l" t="t" r="r" b="b"/>
              <a:pathLst>
                <a:path w="257810" h="157479">
                  <a:moveTo>
                    <a:pt x="231393" y="0"/>
                  </a:moveTo>
                  <a:lnTo>
                    <a:pt x="26162" y="0"/>
                  </a:lnTo>
                  <a:lnTo>
                    <a:pt x="15966" y="2051"/>
                  </a:lnTo>
                  <a:lnTo>
                    <a:pt x="7651" y="7651"/>
                  </a:lnTo>
                  <a:lnTo>
                    <a:pt x="2051" y="15966"/>
                  </a:lnTo>
                  <a:lnTo>
                    <a:pt x="0" y="26162"/>
                  </a:lnTo>
                  <a:lnTo>
                    <a:pt x="0" y="130810"/>
                  </a:lnTo>
                  <a:lnTo>
                    <a:pt x="2051" y="141005"/>
                  </a:lnTo>
                  <a:lnTo>
                    <a:pt x="7651" y="149320"/>
                  </a:lnTo>
                  <a:lnTo>
                    <a:pt x="15966" y="154920"/>
                  </a:lnTo>
                  <a:lnTo>
                    <a:pt x="26162" y="156972"/>
                  </a:lnTo>
                  <a:lnTo>
                    <a:pt x="231393" y="156972"/>
                  </a:lnTo>
                  <a:lnTo>
                    <a:pt x="241589" y="154920"/>
                  </a:lnTo>
                  <a:lnTo>
                    <a:pt x="249904" y="149320"/>
                  </a:lnTo>
                  <a:lnTo>
                    <a:pt x="255504" y="141005"/>
                  </a:lnTo>
                  <a:lnTo>
                    <a:pt x="257555" y="130810"/>
                  </a:lnTo>
                  <a:lnTo>
                    <a:pt x="257555" y="26162"/>
                  </a:lnTo>
                  <a:lnTo>
                    <a:pt x="255504" y="15966"/>
                  </a:lnTo>
                  <a:lnTo>
                    <a:pt x="249904" y="7651"/>
                  </a:lnTo>
                  <a:lnTo>
                    <a:pt x="241589" y="2051"/>
                  </a:lnTo>
                  <a:lnTo>
                    <a:pt x="231393" y="0"/>
                  </a:lnTo>
                  <a:close/>
                </a:path>
              </a:pathLst>
            </a:custGeom>
            <a:solidFill>
              <a:srgbClr val="FFFFFF"/>
            </a:solidFill>
          </p:spPr>
          <p:txBody>
            <a:bodyPr wrap="square" lIns="0" tIns="0" rIns="0" bIns="0" rtlCol="0"/>
            <a:lstStyle/>
            <a:p>
              <a:endParaRPr/>
            </a:p>
          </p:txBody>
        </p:sp>
        <p:sp>
          <p:nvSpPr>
            <p:cNvPr id="162" name="object 162"/>
            <p:cNvSpPr/>
            <p:nvPr/>
          </p:nvSpPr>
          <p:spPr>
            <a:xfrm>
              <a:off x="5359907" y="5102352"/>
              <a:ext cx="257810" cy="157480"/>
            </a:xfrm>
            <a:custGeom>
              <a:avLst/>
              <a:gdLst/>
              <a:ahLst/>
              <a:cxnLst/>
              <a:rect l="l" t="t" r="r" b="b"/>
              <a:pathLst>
                <a:path w="257810" h="157479">
                  <a:moveTo>
                    <a:pt x="0" y="26162"/>
                  </a:moveTo>
                  <a:lnTo>
                    <a:pt x="2051" y="15966"/>
                  </a:lnTo>
                  <a:lnTo>
                    <a:pt x="7651" y="7651"/>
                  </a:lnTo>
                  <a:lnTo>
                    <a:pt x="15966" y="2051"/>
                  </a:lnTo>
                  <a:lnTo>
                    <a:pt x="26162" y="0"/>
                  </a:lnTo>
                  <a:lnTo>
                    <a:pt x="231393" y="0"/>
                  </a:lnTo>
                  <a:lnTo>
                    <a:pt x="241589" y="2051"/>
                  </a:lnTo>
                  <a:lnTo>
                    <a:pt x="249904" y="7651"/>
                  </a:lnTo>
                  <a:lnTo>
                    <a:pt x="255504" y="15966"/>
                  </a:lnTo>
                  <a:lnTo>
                    <a:pt x="257555" y="26162"/>
                  </a:lnTo>
                  <a:lnTo>
                    <a:pt x="257555" y="130810"/>
                  </a:lnTo>
                  <a:lnTo>
                    <a:pt x="255504" y="141005"/>
                  </a:lnTo>
                  <a:lnTo>
                    <a:pt x="249904" y="149320"/>
                  </a:lnTo>
                  <a:lnTo>
                    <a:pt x="241589" y="154920"/>
                  </a:lnTo>
                  <a:lnTo>
                    <a:pt x="231393" y="156972"/>
                  </a:lnTo>
                  <a:lnTo>
                    <a:pt x="26162" y="156972"/>
                  </a:lnTo>
                  <a:lnTo>
                    <a:pt x="15966" y="154920"/>
                  </a:lnTo>
                  <a:lnTo>
                    <a:pt x="7651" y="149320"/>
                  </a:lnTo>
                  <a:lnTo>
                    <a:pt x="2051" y="141005"/>
                  </a:lnTo>
                  <a:lnTo>
                    <a:pt x="0" y="130810"/>
                  </a:lnTo>
                  <a:lnTo>
                    <a:pt x="0" y="26162"/>
                  </a:lnTo>
                  <a:close/>
                </a:path>
              </a:pathLst>
            </a:custGeom>
            <a:ln w="6350">
              <a:solidFill>
                <a:srgbClr val="A6A6A6"/>
              </a:solidFill>
            </a:ln>
          </p:spPr>
          <p:txBody>
            <a:bodyPr wrap="square" lIns="0" tIns="0" rIns="0" bIns="0" rtlCol="0"/>
            <a:lstStyle/>
            <a:p>
              <a:endParaRPr/>
            </a:p>
          </p:txBody>
        </p:sp>
      </p:grpSp>
      <p:sp>
        <p:nvSpPr>
          <p:cNvPr id="163" name="object 163"/>
          <p:cNvSpPr txBox="1"/>
          <p:nvPr/>
        </p:nvSpPr>
        <p:spPr>
          <a:xfrm>
            <a:off x="7260463" y="3868674"/>
            <a:ext cx="314960" cy="135935"/>
          </a:xfrm>
          <a:prstGeom prst="rect">
            <a:avLst/>
          </a:prstGeom>
        </p:spPr>
        <p:txBody>
          <a:bodyPr vert="horz" wrap="square" lIns="0" tIns="12700" rIns="0" bIns="0" rtlCol="0">
            <a:spAutoFit/>
          </a:bodyPr>
          <a:lstStyle/>
          <a:p>
            <a:pPr marL="97790" indent="-85725">
              <a:spcBef>
                <a:spcPts val="100"/>
              </a:spcBef>
              <a:buSzPct val="87500"/>
              <a:buFont typeface="Wingdings"/>
              <a:buChar char=""/>
              <a:tabLst>
                <a:tab pos="98425" algn="l"/>
              </a:tabLst>
            </a:pPr>
            <a:r>
              <a:rPr sz="800" spc="-25" dirty="0">
                <a:latin typeface="メイリオ"/>
                <a:cs typeface="メイリオ"/>
              </a:rPr>
              <a:t>係数</a:t>
            </a:r>
            <a:endParaRPr sz="800">
              <a:latin typeface="メイリオ"/>
              <a:cs typeface="メイリオ"/>
            </a:endParaRPr>
          </a:p>
        </p:txBody>
      </p:sp>
      <p:sp>
        <p:nvSpPr>
          <p:cNvPr id="164" name="object 164"/>
          <p:cNvSpPr txBox="1"/>
          <p:nvPr/>
        </p:nvSpPr>
        <p:spPr>
          <a:xfrm>
            <a:off x="7345807" y="3990595"/>
            <a:ext cx="1386840" cy="135935"/>
          </a:xfrm>
          <a:prstGeom prst="rect">
            <a:avLst/>
          </a:prstGeom>
        </p:spPr>
        <p:txBody>
          <a:bodyPr vert="horz" wrap="square" lIns="0" tIns="12700" rIns="0" bIns="0" rtlCol="0">
            <a:spAutoFit/>
          </a:bodyPr>
          <a:lstStyle/>
          <a:p>
            <a:pPr marL="12700">
              <a:spcBef>
                <a:spcPts val="100"/>
              </a:spcBef>
            </a:pPr>
            <a:r>
              <a:rPr sz="800" spc="-10" dirty="0">
                <a:latin typeface="Calibri"/>
                <a:cs typeface="Calibri"/>
              </a:rPr>
              <a:t>(</a:t>
            </a:r>
            <a:r>
              <a:rPr sz="800" dirty="0">
                <a:latin typeface="メイリオ"/>
                <a:cs typeface="メイリオ"/>
              </a:rPr>
              <a:t>納入額の</a:t>
            </a:r>
            <a:r>
              <a:rPr sz="800" spc="-10" dirty="0">
                <a:latin typeface="Calibri"/>
                <a:cs typeface="Calibri"/>
              </a:rPr>
              <a:t>n%=</a:t>
            </a:r>
            <a:r>
              <a:rPr sz="800" dirty="0">
                <a:latin typeface="メイリオ"/>
                <a:cs typeface="メイリオ"/>
              </a:rPr>
              <a:t>センターフィー</a:t>
            </a:r>
            <a:r>
              <a:rPr sz="800" spc="-50" dirty="0">
                <a:latin typeface="Calibri"/>
                <a:cs typeface="Calibri"/>
              </a:rPr>
              <a:t>)</a:t>
            </a:r>
            <a:endParaRPr sz="800">
              <a:latin typeface="Calibri"/>
              <a:cs typeface="Calibri"/>
            </a:endParaRPr>
          </a:p>
        </p:txBody>
      </p:sp>
      <p:sp>
        <p:nvSpPr>
          <p:cNvPr id="165" name="object 165"/>
          <p:cNvSpPr txBox="1"/>
          <p:nvPr/>
        </p:nvSpPr>
        <p:spPr>
          <a:xfrm>
            <a:off x="7260463" y="4112515"/>
            <a:ext cx="1598930" cy="135935"/>
          </a:xfrm>
          <a:prstGeom prst="rect">
            <a:avLst/>
          </a:prstGeom>
        </p:spPr>
        <p:txBody>
          <a:bodyPr vert="horz" wrap="square" lIns="0" tIns="12700" rIns="0" bIns="0" rtlCol="0">
            <a:spAutoFit/>
          </a:bodyPr>
          <a:lstStyle/>
          <a:p>
            <a:pPr marL="97790" indent="-85725">
              <a:spcBef>
                <a:spcPts val="100"/>
              </a:spcBef>
              <a:buSzPct val="87500"/>
              <a:buFont typeface="Wingdings"/>
              <a:buChar char=""/>
              <a:tabLst>
                <a:tab pos="98425" algn="l"/>
              </a:tabLst>
            </a:pPr>
            <a:r>
              <a:rPr sz="800" dirty="0">
                <a:latin typeface="メイリオ"/>
                <a:cs typeface="メイリオ"/>
              </a:rPr>
              <a:t>処理タイミング</a:t>
            </a:r>
            <a:r>
              <a:rPr sz="800" spc="-10" dirty="0">
                <a:latin typeface="Calibri"/>
                <a:cs typeface="Calibri"/>
              </a:rPr>
              <a:t>(</a:t>
            </a:r>
            <a:r>
              <a:rPr sz="800" spc="-15" dirty="0">
                <a:latin typeface="メイリオ"/>
                <a:cs typeface="メイリオ"/>
              </a:rPr>
              <a:t>○日に送金する</a:t>
            </a:r>
            <a:r>
              <a:rPr sz="800" spc="-50" dirty="0">
                <a:latin typeface="Calibri"/>
                <a:cs typeface="Calibri"/>
              </a:rPr>
              <a:t>)</a:t>
            </a:r>
            <a:endParaRPr sz="800">
              <a:latin typeface="Calibri"/>
              <a:cs typeface="Calibri"/>
            </a:endParaRPr>
          </a:p>
        </p:txBody>
      </p:sp>
      <p:sp>
        <p:nvSpPr>
          <p:cNvPr id="166" name="object 166"/>
          <p:cNvSpPr txBox="1"/>
          <p:nvPr/>
        </p:nvSpPr>
        <p:spPr>
          <a:xfrm>
            <a:off x="5343271" y="6390538"/>
            <a:ext cx="1259840" cy="299720"/>
          </a:xfrm>
          <a:prstGeom prst="rect">
            <a:avLst/>
          </a:prstGeom>
        </p:spPr>
        <p:txBody>
          <a:bodyPr vert="horz" wrap="square" lIns="0" tIns="12700" rIns="0" bIns="0" rtlCol="0">
            <a:spAutoFit/>
          </a:bodyPr>
          <a:lstStyle/>
          <a:p>
            <a:pPr marL="12700">
              <a:spcBef>
                <a:spcPts val="100"/>
              </a:spcBef>
            </a:pPr>
            <a:r>
              <a:rPr sz="900" dirty="0">
                <a:latin typeface="メイリオ"/>
                <a:cs typeface="メイリオ"/>
              </a:rPr>
              <a:t>BC</a:t>
            </a:r>
            <a:r>
              <a:rPr sz="900" spc="-20" dirty="0">
                <a:latin typeface="メイリオ"/>
                <a:cs typeface="メイリオ"/>
              </a:rPr>
              <a:t> = ブロックチェーン</a:t>
            </a:r>
            <a:endParaRPr sz="900">
              <a:latin typeface="メイリオ"/>
              <a:cs typeface="メイリオ"/>
            </a:endParaRPr>
          </a:p>
          <a:p>
            <a:pPr marL="12700"/>
            <a:r>
              <a:rPr sz="900" dirty="0">
                <a:latin typeface="メイリオ"/>
                <a:cs typeface="メイリオ"/>
              </a:rPr>
              <a:t>tx</a:t>
            </a:r>
            <a:r>
              <a:rPr sz="900" spc="-15" dirty="0">
                <a:latin typeface="メイリオ"/>
                <a:cs typeface="メイリオ"/>
              </a:rPr>
              <a:t> = トランザクション</a:t>
            </a:r>
            <a:endParaRPr sz="900">
              <a:latin typeface="メイリオ"/>
              <a:cs typeface="メイリオ"/>
            </a:endParaRPr>
          </a:p>
        </p:txBody>
      </p:sp>
      <p:sp>
        <p:nvSpPr>
          <p:cNvPr id="167" name="object 167"/>
          <p:cNvSpPr txBox="1"/>
          <p:nvPr/>
        </p:nvSpPr>
        <p:spPr>
          <a:xfrm>
            <a:off x="6917563" y="5111242"/>
            <a:ext cx="194310" cy="119905"/>
          </a:xfrm>
          <a:prstGeom prst="rect">
            <a:avLst/>
          </a:prstGeom>
        </p:spPr>
        <p:txBody>
          <a:bodyPr vert="horz" wrap="square" lIns="0" tIns="12065" rIns="0" bIns="0" rtlCol="0">
            <a:spAutoFit/>
          </a:bodyPr>
          <a:lstStyle/>
          <a:p>
            <a:pPr marL="12700">
              <a:spcBef>
                <a:spcPts val="95"/>
              </a:spcBef>
            </a:pPr>
            <a:r>
              <a:rPr sz="700" i="1" spc="-25" dirty="0">
                <a:latin typeface="Calibri"/>
                <a:cs typeface="Calibri"/>
              </a:rPr>
              <a:t>EVM</a:t>
            </a:r>
            <a:endParaRPr sz="700">
              <a:latin typeface="Calibri"/>
              <a:cs typeface="Calibri"/>
            </a:endParaRPr>
          </a:p>
        </p:txBody>
      </p:sp>
      <p:grpSp>
        <p:nvGrpSpPr>
          <p:cNvPr id="168" name="object 168"/>
          <p:cNvGrpSpPr/>
          <p:nvPr/>
        </p:nvGrpSpPr>
        <p:grpSpPr>
          <a:xfrm>
            <a:off x="6880733" y="5099177"/>
            <a:ext cx="2291080" cy="781050"/>
            <a:chOff x="5356733" y="5099177"/>
            <a:chExt cx="2291080" cy="781050"/>
          </a:xfrm>
        </p:grpSpPr>
        <p:sp>
          <p:nvSpPr>
            <p:cNvPr id="169" name="object 169"/>
            <p:cNvSpPr/>
            <p:nvPr/>
          </p:nvSpPr>
          <p:spPr>
            <a:xfrm>
              <a:off x="5359908" y="5719572"/>
              <a:ext cx="257810" cy="157480"/>
            </a:xfrm>
            <a:custGeom>
              <a:avLst/>
              <a:gdLst/>
              <a:ahLst/>
              <a:cxnLst/>
              <a:rect l="l" t="t" r="r" b="b"/>
              <a:pathLst>
                <a:path w="257810" h="157479">
                  <a:moveTo>
                    <a:pt x="231393" y="0"/>
                  </a:moveTo>
                  <a:lnTo>
                    <a:pt x="26162" y="0"/>
                  </a:lnTo>
                  <a:lnTo>
                    <a:pt x="15966" y="2055"/>
                  </a:lnTo>
                  <a:lnTo>
                    <a:pt x="7651" y="7661"/>
                  </a:lnTo>
                  <a:lnTo>
                    <a:pt x="2051" y="15976"/>
                  </a:lnTo>
                  <a:lnTo>
                    <a:pt x="0" y="26161"/>
                  </a:lnTo>
                  <a:lnTo>
                    <a:pt x="0" y="130809"/>
                  </a:lnTo>
                  <a:lnTo>
                    <a:pt x="2051" y="140995"/>
                  </a:lnTo>
                  <a:lnTo>
                    <a:pt x="7651" y="149310"/>
                  </a:lnTo>
                  <a:lnTo>
                    <a:pt x="15966" y="154916"/>
                  </a:lnTo>
                  <a:lnTo>
                    <a:pt x="26162" y="156971"/>
                  </a:lnTo>
                  <a:lnTo>
                    <a:pt x="231393" y="156971"/>
                  </a:lnTo>
                  <a:lnTo>
                    <a:pt x="241589" y="154916"/>
                  </a:lnTo>
                  <a:lnTo>
                    <a:pt x="249904" y="149310"/>
                  </a:lnTo>
                  <a:lnTo>
                    <a:pt x="255504" y="140995"/>
                  </a:lnTo>
                  <a:lnTo>
                    <a:pt x="257555" y="130809"/>
                  </a:lnTo>
                  <a:lnTo>
                    <a:pt x="257555" y="26161"/>
                  </a:lnTo>
                  <a:lnTo>
                    <a:pt x="255504" y="15976"/>
                  </a:lnTo>
                  <a:lnTo>
                    <a:pt x="249904" y="7661"/>
                  </a:lnTo>
                  <a:lnTo>
                    <a:pt x="241589" y="2055"/>
                  </a:lnTo>
                  <a:lnTo>
                    <a:pt x="231393" y="0"/>
                  </a:lnTo>
                  <a:close/>
                </a:path>
              </a:pathLst>
            </a:custGeom>
            <a:solidFill>
              <a:srgbClr val="FFFFFF"/>
            </a:solidFill>
          </p:spPr>
          <p:txBody>
            <a:bodyPr wrap="square" lIns="0" tIns="0" rIns="0" bIns="0" rtlCol="0"/>
            <a:lstStyle/>
            <a:p>
              <a:endParaRPr/>
            </a:p>
          </p:txBody>
        </p:sp>
        <p:sp>
          <p:nvSpPr>
            <p:cNvPr id="170" name="object 170"/>
            <p:cNvSpPr/>
            <p:nvPr/>
          </p:nvSpPr>
          <p:spPr>
            <a:xfrm>
              <a:off x="5359908" y="5719572"/>
              <a:ext cx="257810" cy="157480"/>
            </a:xfrm>
            <a:custGeom>
              <a:avLst/>
              <a:gdLst/>
              <a:ahLst/>
              <a:cxnLst/>
              <a:rect l="l" t="t" r="r" b="b"/>
              <a:pathLst>
                <a:path w="257810" h="157479">
                  <a:moveTo>
                    <a:pt x="0" y="26161"/>
                  </a:moveTo>
                  <a:lnTo>
                    <a:pt x="2051" y="15976"/>
                  </a:lnTo>
                  <a:lnTo>
                    <a:pt x="7651" y="7661"/>
                  </a:lnTo>
                  <a:lnTo>
                    <a:pt x="15966" y="2055"/>
                  </a:lnTo>
                  <a:lnTo>
                    <a:pt x="26162" y="0"/>
                  </a:lnTo>
                  <a:lnTo>
                    <a:pt x="231393" y="0"/>
                  </a:lnTo>
                  <a:lnTo>
                    <a:pt x="241589" y="2055"/>
                  </a:lnTo>
                  <a:lnTo>
                    <a:pt x="249904" y="7661"/>
                  </a:lnTo>
                  <a:lnTo>
                    <a:pt x="255504" y="15976"/>
                  </a:lnTo>
                  <a:lnTo>
                    <a:pt x="257555" y="26161"/>
                  </a:lnTo>
                  <a:lnTo>
                    <a:pt x="257555" y="130809"/>
                  </a:lnTo>
                  <a:lnTo>
                    <a:pt x="255504" y="140995"/>
                  </a:lnTo>
                  <a:lnTo>
                    <a:pt x="249904" y="149310"/>
                  </a:lnTo>
                  <a:lnTo>
                    <a:pt x="241589" y="154916"/>
                  </a:lnTo>
                  <a:lnTo>
                    <a:pt x="231393" y="156971"/>
                  </a:lnTo>
                  <a:lnTo>
                    <a:pt x="26162" y="156971"/>
                  </a:lnTo>
                  <a:lnTo>
                    <a:pt x="15966" y="154916"/>
                  </a:lnTo>
                  <a:lnTo>
                    <a:pt x="7651" y="149310"/>
                  </a:lnTo>
                  <a:lnTo>
                    <a:pt x="2051" y="140995"/>
                  </a:lnTo>
                  <a:lnTo>
                    <a:pt x="0" y="130809"/>
                  </a:lnTo>
                  <a:lnTo>
                    <a:pt x="0" y="26161"/>
                  </a:lnTo>
                  <a:close/>
                </a:path>
              </a:pathLst>
            </a:custGeom>
            <a:ln w="6350">
              <a:solidFill>
                <a:srgbClr val="A6A6A6"/>
              </a:solidFill>
            </a:ln>
          </p:spPr>
          <p:txBody>
            <a:bodyPr wrap="square" lIns="0" tIns="0" rIns="0" bIns="0" rtlCol="0"/>
            <a:lstStyle/>
            <a:p>
              <a:endParaRPr/>
            </a:p>
          </p:txBody>
        </p:sp>
        <p:sp>
          <p:nvSpPr>
            <p:cNvPr id="171" name="object 171"/>
            <p:cNvSpPr/>
            <p:nvPr/>
          </p:nvSpPr>
          <p:spPr>
            <a:xfrm>
              <a:off x="7386828" y="5102352"/>
              <a:ext cx="257810" cy="157480"/>
            </a:xfrm>
            <a:custGeom>
              <a:avLst/>
              <a:gdLst/>
              <a:ahLst/>
              <a:cxnLst/>
              <a:rect l="l" t="t" r="r" b="b"/>
              <a:pathLst>
                <a:path w="257809" h="157479">
                  <a:moveTo>
                    <a:pt x="231394" y="0"/>
                  </a:moveTo>
                  <a:lnTo>
                    <a:pt x="26162" y="0"/>
                  </a:lnTo>
                  <a:lnTo>
                    <a:pt x="15966" y="2051"/>
                  </a:lnTo>
                  <a:lnTo>
                    <a:pt x="7651" y="7651"/>
                  </a:lnTo>
                  <a:lnTo>
                    <a:pt x="2051" y="15966"/>
                  </a:lnTo>
                  <a:lnTo>
                    <a:pt x="0" y="26162"/>
                  </a:lnTo>
                  <a:lnTo>
                    <a:pt x="0" y="130810"/>
                  </a:lnTo>
                  <a:lnTo>
                    <a:pt x="2051" y="141005"/>
                  </a:lnTo>
                  <a:lnTo>
                    <a:pt x="7651" y="149320"/>
                  </a:lnTo>
                  <a:lnTo>
                    <a:pt x="15966" y="154920"/>
                  </a:lnTo>
                  <a:lnTo>
                    <a:pt x="26162" y="156972"/>
                  </a:lnTo>
                  <a:lnTo>
                    <a:pt x="231394" y="156972"/>
                  </a:lnTo>
                  <a:lnTo>
                    <a:pt x="241589" y="154920"/>
                  </a:lnTo>
                  <a:lnTo>
                    <a:pt x="249904" y="149320"/>
                  </a:lnTo>
                  <a:lnTo>
                    <a:pt x="255504" y="141005"/>
                  </a:lnTo>
                  <a:lnTo>
                    <a:pt x="257555" y="130810"/>
                  </a:lnTo>
                  <a:lnTo>
                    <a:pt x="257555" y="26162"/>
                  </a:lnTo>
                  <a:lnTo>
                    <a:pt x="255504" y="15966"/>
                  </a:lnTo>
                  <a:lnTo>
                    <a:pt x="249904" y="7651"/>
                  </a:lnTo>
                  <a:lnTo>
                    <a:pt x="241589" y="2051"/>
                  </a:lnTo>
                  <a:lnTo>
                    <a:pt x="231394" y="0"/>
                  </a:lnTo>
                  <a:close/>
                </a:path>
              </a:pathLst>
            </a:custGeom>
            <a:solidFill>
              <a:srgbClr val="FFFFFF"/>
            </a:solidFill>
          </p:spPr>
          <p:txBody>
            <a:bodyPr wrap="square" lIns="0" tIns="0" rIns="0" bIns="0" rtlCol="0"/>
            <a:lstStyle/>
            <a:p>
              <a:endParaRPr/>
            </a:p>
          </p:txBody>
        </p:sp>
        <p:sp>
          <p:nvSpPr>
            <p:cNvPr id="172" name="object 172"/>
            <p:cNvSpPr/>
            <p:nvPr/>
          </p:nvSpPr>
          <p:spPr>
            <a:xfrm>
              <a:off x="7386828" y="5102352"/>
              <a:ext cx="257810" cy="157480"/>
            </a:xfrm>
            <a:custGeom>
              <a:avLst/>
              <a:gdLst/>
              <a:ahLst/>
              <a:cxnLst/>
              <a:rect l="l" t="t" r="r" b="b"/>
              <a:pathLst>
                <a:path w="257809" h="157479">
                  <a:moveTo>
                    <a:pt x="0" y="26162"/>
                  </a:moveTo>
                  <a:lnTo>
                    <a:pt x="2051" y="15966"/>
                  </a:lnTo>
                  <a:lnTo>
                    <a:pt x="7651" y="7651"/>
                  </a:lnTo>
                  <a:lnTo>
                    <a:pt x="15966" y="2051"/>
                  </a:lnTo>
                  <a:lnTo>
                    <a:pt x="26162" y="0"/>
                  </a:lnTo>
                  <a:lnTo>
                    <a:pt x="231394" y="0"/>
                  </a:lnTo>
                  <a:lnTo>
                    <a:pt x="241589" y="2051"/>
                  </a:lnTo>
                  <a:lnTo>
                    <a:pt x="249904" y="7651"/>
                  </a:lnTo>
                  <a:lnTo>
                    <a:pt x="255504" y="15966"/>
                  </a:lnTo>
                  <a:lnTo>
                    <a:pt x="257555" y="26162"/>
                  </a:lnTo>
                  <a:lnTo>
                    <a:pt x="257555" y="130810"/>
                  </a:lnTo>
                  <a:lnTo>
                    <a:pt x="255504" y="141005"/>
                  </a:lnTo>
                  <a:lnTo>
                    <a:pt x="249904" y="149320"/>
                  </a:lnTo>
                  <a:lnTo>
                    <a:pt x="241589" y="154920"/>
                  </a:lnTo>
                  <a:lnTo>
                    <a:pt x="231394" y="156972"/>
                  </a:lnTo>
                  <a:lnTo>
                    <a:pt x="26162" y="156972"/>
                  </a:lnTo>
                  <a:lnTo>
                    <a:pt x="15966" y="154920"/>
                  </a:lnTo>
                  <a:lnTo>
                    <a:pt x="7651" y="149320"/>
                  </a:lnTo>
                  <a:lnTo>
                    <a:pt x="2051" y="141005"/>
                  </a:lnTo>
                  <a:lnTo>
                    <a:pt x="0" y="130810"/>
                  </a:lnTo>
                  <a:lnTo>
                    <a:pt x="0" y="26162"/>
                  </a:lnTo>
                  <a:close/>
                </a:path>
              </a:pathLst>
            </a:custGeom>
            <a:ln w="6350">
              <a:solidFill>
                <a:srgbClr val="A6A6A6"/>
              </a:solidFill>
            </a:ln>
          </p:spPr>
          <p:txBody>
            <a:bodyPr wrap="square" lIns="0" tIns="0" rIns="0" bIns="0" rtlCol="0"/>
            <a:lstStyle/>
            <a:p>
              <a:endParaRPr/>
            </a:p>
          </p:txBody>
        </p:sp>
      </p:grpSp>
      <p:sp>
        <p:nvSpPr>
          <p:cNvPr id="173" name="object 173"/>
          <p:cNvSpPr txBox="1"/>
          <p:nvPr/>
        </p:nvSpPr>
        <p:spPr>
          <a:xfrm>
            <a:off x="8944482" y="5111242"/>
            <a:ext cx="194310" cy="119905"/>
          </a:xfrm>
          <a:prstGeom prst="rect">
            <a:avLst/>
          </a:prstGeom>
        </p:spPr>
        <p:txBody>
          <a:bodyPr vert="horz" wrap="square" lIns="0" tIns="12065" rIns="0" bIns="0" rtlCol="0">
            <a:spAutoFit/>
          </a:bodyPr>
          <a:lstStyle/>
          <a:p>
            <a:pPr marL="12700">
              <a:spcBef>
                <a:spcPts val="95"/>
              </a:spcBef>
            </a:pPr>
            <a:r>
              <a:rPr sz="700" i="1" spc="-25" dirty="0">
                <a:latin typeface="Calibri"/>
                <a:cs typeface="Calibri"/>
              </a:rPr>
              <a:t>EVM</a:t>
            </a:r>
            <a:endParaRPr sz="700">
              <a:latin typeface="Calibri"/>
              <a:cs typeface="Calibri"/>
            </a:endParaRPr>
          </a:p>
        </p:txBody>
      </p:sp>
      <p:grpSp>
        <p:nvGrpSpPr>
          <p:cNvPr id="174" name="object 174"/>
          <p:cNvGrpSpPr/>
          <p:nvPr/>
        </p:nvGrpSpPr>
        <p:grpSpPr>
          <a:xfrm>
            <a:off x="8907653" y="4245736"/>
            <a:ext cx="264160" cy="163830"/>
            <a:chOff x="7383653" y="4245736"/>
            <a:chExt cx="264160" cy="163830"/>
          </a:xfrm>
        </p:grpSpPr>
        <p:sp>
          <p:nvSpPr>
            <p:cNvPr id="175" name="object 175"/>
            <p:cNvSpPr/>
            <p:nvPr/>
          </p:nvSpPr>
          <p:spPr>
            <a:xfrm>
              <a:off x="7386828" y="4248911"/>
              <a:ext cx="257810" cy="157480"/>
            </a:xfrm>
            <a:custGeom>
              <a:avLst/>
              <a:gdLst/>
              <a:ahLst/>
              <a:cxnLst/>
              <a:rect l="l" t="t" r="r" b="b"/>
              <a:pathLst>
                <a:path w="257809" h="157479">
                  <a:moveTo>
                    <a:pt x="231394" y="0"/>
                  </a:moveTo>
                  <a:lnTo>
                    <a:pt x="26162" y="0"/>
                  </a:lnTo>
                  <a:lnTo>
                    <a:pt x="15966" y="2051"/>
                  </a:lnTo>
                  <a:lnTo>
                    <a:pt x="7651" y="7651"/>
                  </a:lnTo>
                  <a:lnTo>
                    <a:pt x="2051" y="15966"/>
                  </a:lnTo>
                  <a:lnTo>
                    <a:pt x="0" y="26162"/>
                  </a:lnTo>
                  <a:lnTo>
                    <a:pt x="0" y="130810"/>
                  </a:lnTo>
                  <a:lnTo>
                    <a:pt x="2051" y="141005"/>
                  </a:lnTo>
                  <a:lnTo>
                    <a:pt x="7651" y="149320"/>
                  </a:lnTo>
                  <a:lnTo>
                    <a:pt x="15966" y="154920"/>
                  </a:lnTo>
                  <a:lnTo>
                    <a:pt x="26162" y="156971"/>
                  </a:lnTo>
                  <a:lnTo>
                    <a:pt x="231394" y="156971"/>
                  </a:lnTo>
                  <a:lnTo>
                    <a:pt x="241589" y="154920"/>
                  </a:lnTo>
                  <a:lnTo>
                    <a:pt x="249904" y="149320"/>
                  </a:lnTo>
                  <a:lnTo>
                    <a:pt x="255504" y="141005"/>
                  </a:lnTo>
                  <a:lnTo>
                    <a:pt x="257555" y="130810"/>
                  </a:lnTo>
                  <a:lnTo>
                    <a:pt x="257555" y="26162"/>
                  </a:lnTo>
                  <a:lnTo>
                    <a:pt x="255504" y="15966"/>
                  </a:lnTo>
                  <a:lnTo>
                    <a:pt x="249904" y="7651"/>
                  </a:lnTo>
                  <a:lnTo>
                    <a:pt x="241589" y="2051"/>
                  </a:lnTo>
                  <a:lnTo>
                    <a:pt x="231394" y="0"/>
                  </a:lnTo>
                  <a:close/>
                </a:path>
              </a:pathLst>
            </a:custGeom>
            <a:solidFill>
              <a:srgbClr val="FFFFFF"/>
            </a:solidFill>
          </p:spPr>
          <p:txBody>
            <a:bodyPr wrap="square" lIns="0" tIns="0" rIns="0" bIns="0" rtlCol="0"/>
            <a:lstStyle/>
            <a:p>
              <a:endParaRPr/>
            </a:p>
          </p:txBody>
        </p:sp>
        <p:sp>
          <p:nvSpPr>
            <p:cNvPr id="176" name="object 176"/>
            <p:cNvSpPr/>
            <p:nvPr/>
          </p:nvSpPr>
          <p:spPr>
            <a:xfrm>
              <a:off x="7386828" y="4248911"/>
              <a:ext cx="257810" cy="157480"/>
            </a:xfrm>
            <a:custGeom>
              <a:avLst/>
              <a:gdLst/>
              <a:ahLst/>
              <a:cxnLst/>
              <a:rect l="l" t="t" r="r" b="b"/>
              <a:pathLst>
                <a:path w="257809" h="157479">
                  <a:moveTo>
                    <a:pt x="0" y="26162"/>
                  </a:moveTo>
                  <a:lnTo>
                    <a:pt x="2051" y="15966"/>
                  </a:lnTo>
                  <a:lnTo>
                    <a:pt x="7651" y="7651"/>
                  </a:lnTo>
                  <a:lnTo>
                    <a:pt x="15966" y="2051"/>
                  </a:lnTo>
                  <a:lnTo>
                    <a:pt x="26162" y="0"/>
                  </a:lnTo>
                  <a:lnTo>
                    <a:pt x="231394" y="0"/>
                  </a:lnTo>
                  <a:lnTo>
                    <a:pt x="241589" y="2051"/>
                  </a:lnTo>
                  <a:lnTo>
                    <a:pt x="249904" y="7651"/>
                  </a:lnTo>
                  <a:lnTo>
                    <a:pt x="255504" y="15966"/>
                  </a:lnTo>
                  <a:lnTo>
                    <a:pt x="257555" y="26162"/>
                  </a:lnTo>
                  <a:lnTo>
                    <a:pt x="257555" y="130810"/>
                  </a:lnTo>
                  <a:lnTo>
                    <a:pt x="255504" y="141005"/>
                  </a:lnTo>
                  <a:lnTo>
                    <a:pt x="249904" y="149320"/>
                  </a:lnTo>
                  <a:lnTo>
                    <a:pt x="241589" y="154920"/>
                  </a:lnTo>
                  <a:lnTo>
                    <a:pt x="231394" y="156971"/>
                  </a:lnTo>
                  <a:lnTo>
                    <a:pt x="26162" y="156971"/>
                  </a:lnTo>
                  <a:lnTo>
                    <a:pt x="15966" y="154920"/>
                  </a:lnTo>
                  <a:lnTo>
                    <a:pt x="7651" y="149320"/>
                  </a:lnTo>
                  <a:lnTo>
                    <a:pt x="2051" y="141005"/>
                  </a:lnTo>
                  <a:lnTo>
                    <a:pt x="0" y="130810"/>
                  </a:lnTo>
                  <a:lnTo>
                    <a:pt x="0" y="26162"/>
                  </a:lnTo>
                  <a:close/>
                </a:path>
              </a:pathLst>
            </a:custGeom>
            <a:ln w="6350">
              <a:solidFill>
                <a:srgbClr val="A6A6A6"/>
              </a:solidFill>
            </a:ln>
          </p:spPr>
          <p:txBody>
            <a:bodyPr wrap="square" lIns="0" tIns="0" rIns="0" bIns="0" rtlCol="0"/>
            <a:lstStyle/>
            <a:p>
              <a:endParaRPr/>
            </a:p>
          </p:txBody>
        </p:sp>
      </p:grpSp>
      <p:sp>
        <p:nvSpPr>
          <p:cNvPr id="177" name="object 177"/>
          <p:cNvSpPr txBox="1"/>
          <p:nvPr/>
        </p:nvSpPr>
        <p:spPr>
          <a:xfrm>
            <a:off x="8944482" y="4257803"/>
            <a:ext cx="194310" cy="119905"/>
          </a:xfrm>
          <a:prstGeom prst="rect">
            <a:avLst/>
          </a:prstGeom>
        </p:spPr>
        <p:txBody>
          <a:bodyPr vert="horz" wrap="square" lIns="0" tIns="12065" rIns="0" bIns="0" rtlCol="0">
            <a:spAutoFit/>
          </a:bodyPr>
          <a:lstStyle/>
          <a:p>
            <a:pPr marL="12700">
              <a:spcBef>
                <a:spcPts val="95"/>
              </a:spcBef>
            </a:pPr>
            <a:r>
              <a:rPr sz="700" i="1" spc="-25" dirty="0">
                <a:latin typeface="Calibri"/>
                <a:cs typeface="Calibri"/>
              </a:rPr>
              <a:t>EVM</a:t>
            </a:r>
            <a:endParaRPr sz="700">
              <a:latin typeface="Calibri"/>
              <a:cs typeface="Calibri"/>
            </a:endParaRPr>
          </a:p>
        </p:txBody>
      </p:sp>
      <p:pic>
        <p:nvPicPr>
          <p:cNvPr id="178" name="object 178"/>
          <p:cNvPicPr/>
          <p:nvPr/>
        </p:nvPicPr>
        <p:blipFill>
          <a:blip r:embed="rId34" cstate="print"/>
          <a:stretch>
            <a:fillRect/>
          </a:stretch>
        </p:blipFill>
        <p:spPr>
          <a:xfrm>
            <a:off x="5482339" y="3213100"/>
            <a:ext cx="314702" cy="381000"/>
          </a:xfrm>
          <a:prstGeom prst="rect">
            <a:avLst/>
          </a:prstGeom>
        </p:spPr>
      </p:pic>
      <p:sp>
        <p:nvSpPr>
          <p:cNvPr id="179" name="object 179"/>
          <p:cNvSpPr txBox="1"/>
          <p:nvPr/>
        </p:nvSpPr>
        <p:spPr>
          <a:xfrm>
            <a:off x="5787645" y="2722880"/>
            <a:ext cx="3046095" cy="397545"/>
          </a:xfrm>
          <a:prstGeom prst="rect">
            <a:avLst/>
          </a:prstGeom>
        </p:spPr>
        <p:txBody>
          <a:bodyPr vert="horz" wrap="square" lIns="0" tIns="12700" rIns="0" bIns="0" rtlCol="0">
            <a:spAutoFit/>
          </a:bodyPr>
          <a:lstStyle/>
          <a:p>
            <a:pPr marL="211454">
              <a:spcBef>
                <a:spcPts val="100"/>
              </a:spcBef>
              <a:tabLst>
                <a:tab pos="1918970" algn="l"/>
              </a:tabLst>
            </a:pPr>
            <a:r>
              <a:rPr sz="1200" b="1" dirty="0">
                <a:latin typeface="メイリオ"/>
                <a:cs typeface="メイリオ"/>
              </a:rPr>
              <a:t>企業側システ</a:t>
            </a:r>
            <a:r>
              <a:rPr sz="1200" b="1" spc="-50" dirty="0">
                <a:latin typeface="メイリオ"/>
                <a:cs typeface="メイリオ"/>
              </a:rPr>
              <a:t>ム</a:t>
            </a:r>
            <a:r>
              <a:rPr sz="1200" b="1" dirty="0">
                <a:latin typeface="メイリオ"/>
                <a:cs typeface="メイリオ"/>
              </a:rPr>
              <a:t>	デジタル通貨</a:t>
            </a:r>
            <a:r>
              <a:rPr sz="1200" b="1" spc="-25" dirty="0">
                <a:latin typeface="メイリオ"/>
                <a:cs typeface="メイリオ"/>
              </a:rPr>
              <a:t>PF</a:t>
            </a:r>
            <a:endParaRPr sz="1200">
              <a:latin typeface="メイリオ"/>
              <a:cs typeface="メイリオ"/>
            </a:endParaRPr>
          </a:p>
          <a:p>
            <a:pPr>
              <a:spcBef>
                <a:spcPts val="20"/>
              </a:spcBef>
            </a:pPr>
            <a:endParaRPr sz="600">
              <a:latin typeface="メイリオ"/>
              <a:cs typeface="メイリオ"/>
            </a:endParaRPr>
          </a:p>
          <a:p>
            <a:pPr marL="12700"/>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pic>
        <p:nvPicPr>
          <p:cNvPr id="180" name="object 180"/>
          <p:cNvPicPr/>
          <p:nvPr/>
        </p:nvPicPr>
        <p:blipFill>
          <a:blip r:embed="rId35" cstate="print"/>
          <a:stretch>
            <a:fillRect/>
          </a:stretch>
        </p:blipFill>
        <p:spPr>
          <a:xfrm>
            <a:off x="5638801" y="3145535"/>
            <a:ext cx="166115" cy="115824"/>
          </a:xfrm>
          <a:prstGeom prst="rect">
            <a:avLst/>
          </a:prstGeom>
        </p:spPr>
      </p:pic>
      <p:sp>
        <p:nvSpPr>
          <p:cNvPr id="181" name="object 181"/>
          <p:cNvSpPr txBox="1"/>
          <p:nvPr/>
        </p:nvSpPr>
        <p:spPr>
          <a:xfrm>
            <a:off x="5699505" y="4328286"/>
            <a:ext cx="177800" cy="197490"/>
          </a:xfrm>
          <a:prstGeom prst="rect">
            <a:avLst/>
          </a:prstGeom>
        </p:spPr>
        <p:txBody>
          <a:bodyPr vert="horz" wrap="square" lIns="0" tIns="12700" rIns="0" bIns="0" rtlCol="0">
            <a:spAutoFit/>
          </a:bodyPr>
          <a:lstStyle/>
          <a:p>
            <a:pPr marL="12700">
              <a:spcBef>
                <a:spcPts val="100"/>
              </a:spcBef>
            </a:pPr>
            <a:r>
              <a:rPr sz="1200" b="1" spc="-5" dirty="0">
                <a:latin typeface="ＭＳ ゴシック"/>
                <a:cs typeface="ＭＳ ゴシック"/>
              </a:rPr>
              <a:t>Ⅰ</a:t>
            </a:r>
            <a:endParaRPr sz="1200">
              <a:latin typeface="ＭＳ ゴシック"/>
              <a:cs typeface="ＭＳ ゴシック"/>
            </a:endParaRPr>
          </a:p>
        </p:txBody>
      </p:sp>
      <p:sp>
        <p:nvSpPr>
          <p:cNvPr id="182" name="object 182"/>
          <p:cNvSpPr txBox="1"/>
          <p:nvPr/>
        </p:nvSpPr>
        <p:spPr>
          <a:xfrm>
            <a:off x="5699505" y="5098541"/>
            <a:ext cx="177800" cy="197490"/>
          </a:xfrm>
          <a:prstGeom prst="rect">
            <a:avLst/>
          </a:prstGeom>
        </p:spPr>
        <p:txBody>
          <a:bodyPr vert="horz" wrap="square" lIns="0" tIns="12700" rIns="0" bIns="0" rtlCol="0">
            <a:spAutoFit/>
          </a:bodyPr>
          <a:lstStyle/>
          <a:p>
            <a:pPr marL="12700">
              <a:spcBef>
                <a:spcPts val="100"/>
              </a:spcBef>
            </a:pPr>
            <a:r>
              <a:rPr sz="1200" b="1" spc="-5" dirty="0">
                <a:latin typeface="ＭＳ ゴシック"/>
                <a:cs typeface="ＭＳ ゴシック"/>
              </a:rPr>
              <a:t>Ⅱ</a:t>
            </a:r>
            <a:endParaRPr sz="1200">
              <a:latin typeface="ＭＳ ゴシック"/>
              <a:cs typeface="ＭＳ ゴシック"/>
            </a:endParaRPr>
          </a:p>
        </p:txBody>
      </p:sp>
      <p:sp>
        <p:nvSpPr>
          <p:cNvPr id="183" name="object 183"/>
          <p:cNvSpPr txBox="1"/>
          <p:nvPr/>
        </p:nvSpPr>
        <p:spPr>
          <a:xfrm>
            <a:off x="5699505" y="5831535"/>
            <a:ext cx="177800" cy="197490"/>
          </a:xfrm>
          <a:prstGeom prst="rect">
            <a:avLst/>
          </a:prstGeom>
        </p:spPr>
        <p:txBody>
          <a:bodyPr vert="horz" wrap="square" lIns="0" tIns="12700" rIns="0" bIns="0" rtlCol="0">
            <a:spAutoFit/>
          </a:bodyPr>
          <a:lstStyle/>
          <a:p>
            <a:pPr marL="12700">
              <a:spcBef>
                <a:spcPts val="100"/>
              </a:spcBef>
            </a:pPr>
            <a:r>
              <a:rPr sz="1200" b="1" spc="-5" dirty="0">
                <a:latin typeface="ＭＳ ゴシック"/>
                <a:cs typeface="ＭＳ ゴシック"/>
              </a:rPr>
              <a:t>Ⅲ</a:t>
            </a:r>
            <a:endParaRPr sz="1200">
              <a:latin typeface="ＭＳ ゴシック"/>
              <a:cs typeface="ＭＳ ゴシック"/>
            </a:endParaRPr>
          </a:p>
        </p:txBody>
      </p:sp>
      <p:sp>
        <p:nvSpPr>
          <p:cNvPr id="184" name="object 184"/>
          <p:cNvSpPr txBox="1"/>
          <p:nvPr/>
        </p:nvSpPr>
        <p:spPr>
          <a:xfrm>
            <a:off x="5902453" y="4041647"/>
            <a:ext cx="1274445" cy="457818"/>
          </a:xfrm>
          <a:prstGeom prst="rect">
            <a:avLst/>
          </a:prstGeom>
          <a:ln w="6350">
            <a:solidFill>
              <a:srgbClr val="D9D9D9"/>
            </a:solidFill>
          </a:ln>
        </p:spPr>
        <p:txBody>
          <a:bodyPr vert="horz" wrap="square" lIns="0" tIns="27305" rIns="0" bIns="0" rtlCol="0">
            <a:spAutoFit/>
          </a:bodyPr>
          <a:lstStyle/>
          <a:p>
            <a:pPr marL="212725">
              <a:spcBef>
                <a:spcPts val="215"/>
              </a:spcBef>
            </a:pPr>
            <a:r>
              <a:rPr sz="700" spc="-10" dirty="0">
                <a:latin typeface="メイリオ"/>
                <a:cs typeface="メイリオ"/>
              </a:rPr>
              <a:t>既存システムとの連</a:t>
            </a:r>
            <a:r>
              <a:rPr sz="700" spc="-50" dirty="0">
                <a:latin typeface="メイリオ"/>
                <a:cs typeface="メイリオ"/>
              </a:rPr>
              <a:t>携</a:t>
            </a:r>
            <a:endParaRPr sz="700">
              <a:latin typeface="メイリオ"/>
              <a:cs typeface="メイリオ"/>
            </a:endParaRPr>
          </a:p>
          <a:p>
            <a:pPr marL="93345">
              <a:lnSpc>
                <a:spcPts val="935"/>
              </a:lnSpc>
              <a:spcBef>
                <a:spcPts val="735"/>
              </a:spcBef>
              <a:tabLst>
                <a:tab pos="741045" algn="l"/>
              </a:tabLst>
            </a:pPr>
            <a:r>
              <a:rPr sz="1200" i="1" baseline="3472" dirty="0">
                <a:latin typeface="メイリオ"/>
                <a:cs typeface="メイリオ"/>
              </a:rPr>
              <a:t>アプリ</a:t>
            </a:r>
            <a:r>
              <a:rPr sz="1200" i="1" spc="-75" baseline="3472" dirty="0">
                <a:latin typeface="メイリオ"/>
                <a:cs typeface="メイリオ"/>
              </a:rPr>
              <a:t>ケ</a:t>
            </a:r>
            <a:r>
              <a:rPr sz="1200" i="1" baseline="3472" dirty="0">
                <a:latin typeface="メイリオ"/>
                <a:cs typeface="メイリオ"/>
              </a:rPr>
              <a:t>	</a:t>
            </a:r>
            <a:r>
              <a:rPr sz="700" i="1" spc="-10" dirty="0">
                <a:solidFill>
                  <a:srgbClr val="FFFFFF"/>
                </a:solidFill>
                <a:latin typeface="メイリオ"/>
                <a:cs typeface="メイリオ"/>
              </a:rPr>
              <a:t>デー</a:t>
            </a:r>
            <a:r>
              <a:rPr sz="700" i="1" spc="-50" dirty="0">
                <a:solidFill>
                  <a:srgbClr val="FFFFFF"/>
                </a:solidFill>
                <a:latin typeface="メイリオ"/>
                <a:cs typeface="メイリオ"/>
              </a:rPr>
              <a:t>タ</a:t>
            </a:r>
            <a:endParaRPr sz="700">
              <a:latin typeface="メイリオ"/>
              <a:cs typeface="メイリオ"/>
            </a:endParaRPr>
          </a:p>
          <a:p>
            <a:pPr marL="93345">
              <a:lnSpc>
                <a:spcPts val="935"/>
              </a:lnSpc>
            </a:pPr>
            <a:r>
              <a:rPr sz="800" i="1" spc="-20" dirty="0">
                <a:latin typeface="メイリオ"/>
                <a:cs typeface="メイリオ"/>
              </a:rPr>
              <a:t>ーション</a:t>
            </a:r>
            <a:endParaRPr sz="800">
              <a:latin typeface="メイリオ"/>
              <a:cs typeface="メイリオ"/>
            </a:endParaRPr>
          </a:p>
        </p:txBody>
      </p:sp>
      <p:sp>
        <p:nvSpPr>
          <p:cNvPr id="185" name="object 185"/>
          <p:cNvSpPr txBox="1"/>
          <p:nvPr/>
        </p:nvSpPr>
        <p:spPr>
          <a:xfrm>
            <a:off x="6049771" y="4756151"/>
            <a:ext cx="92329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既存システム+BC併</a:t>
            </a:r>
            <a:r>
              <a:rPr sz="700" spc="-50" dirty="0">
                <a:latin typeface="メイリオ"/>
                <a:cs typeface="メイリオ"/>
              </a:rPr>
              <a:t>用</a:t>
            </a:r>
            <a:endParaRPr sz="700">
              <a:latin typeface="メイリオ"/>
              <a:cs typeface="メイリオ"/>
            </a:endParaRPr>
          </a:p>
        </p:txBody>
      </p:sp>
      <p:sp>
        <p:nvSpPr>
          <p:cNvPr id="186" name="object 186"/>
          <p:cNvSpPr txBox="1"/>
          <p:nvPr/>
        </p:nvSpPr>
        <p:spPr>
          <a:xfrm>
            <a:off x="5958204" y="5595316"/>
            <a:ext cx="1178560" cy="387985"/>
          </a:xfrm>
          <a:prstGeom prst="rect">
            <a:avLst/>
          </a:prstGeom>
        </p:spPr>
        <p:txBody>
          <a:bodyPr vert="horz" wrap="square" lIns="0" tIns="25400" rIns="0" bIns="0" rtlCol="0">
            <a:spAutoFit/>
          </a:bodyPr>
          <a:lstStyle/>
          <a:p>
            <a:pPr marL="267970">
              <a:spcBef>
                <a:spcPts val="200"/>
              </a:spcBef>
            </a:pPr>
            <a:r>
              <a:rPr sz="700" spc="-10" dirty="0">
                <a:latin typeface="メイリオ"/>
                <a:cs typeface="メイリオ"/>
              </a:rPr>
              <a:t>BCで直接接</a:t>
            </a:r>
            <a:r>
              <a:rPr sz="700" spc="-50" dirty="0">
                <a:latin typeface="メイリオ"/>
                <a:cs typeface="メイリオ"/>
              </a:rPr>
              <a:t>続</a:t>
            </a:r>
            <a:endParaRPr sz="700">
              <a:latin typeface="メイリオ"/>
              <a:cs typeface="メイリオ"/>
            </a:endParaRPr>
          </a:p>
          <a:p>
            <a:pPr marR="30480" algn="r">
              <a:lnSpc>
                <a:spcPts val="660"/>
              </a:lnSpc>
              <a:spcBef>
                <a:spcPts val="105"/>
              </a:spcBef>
            </a:pPr>
            <a:r>
              <a:rPr sz="700" i="1" spc="-25" dirty="0">
                <a:latin typeface="Calibri"/>
                <a:cs typeface="Calibri"/>
              </a:rPr>
              <a:t>EVM</a:t>
            </a:r>
            <a:endParaRPr sz="700">
              <a:latin typeface="Calibri"/>
              <a:cs typeface="Calibri"/>
            </a:endParaRPr>
          </a:p>
          <a:p>
            <a:pPr marL="38100">
              <a:lnSpc>
                <a:spcPts val="1140"/>
              </a:lnSpc>
              <a:tabLst>
                <a:tab pos="695960" algn="l"/>
              </a:tabLst>
            </a:pPr>
            <a:r>
              <a:rPr sz="1200" i="1" baseline="6944" dirty="0">
                <a:latin typeface="メイリオ"/>
                <a:cs typeface="メイリオ"/>
              </a:rPr>
              <a:t>アプリケ </a:t>
            </a:r>
            <a:r>
              <a:rPr sz="1200" u="sng" baseline="6944" dirty="0">
                <a:uFill>
                  <a:solidFill>
                    <a:srgbClr val="BEBEBE"/>
                  </a:solidFill>
                </a:uFill>
                <a:latin typeface="Times New Roman"/>
                <a:cs typeface="Times New Roman"/>
              </a:rPr>
              <a:t>	</a:t>
            </a:r>
            <a:r>
              <a:rPr sz="1200" spc="750" baseline="6944" dirty="0">
                <a:latin typeface="Times New Roman"/>
                <a:cs typeface="Times New Roman"/>
              </a:rPr>
              <a:t> </a:t>
            </a:r>
            <a:r>
              <a:rPr sz="1100" i="1" dirty="0">
                <a:solidFill>
                  <a:srgbClr val="FFFFFF"/>
                </a:solidFill>
                <a:latin typeface="Calibri"/>
                <a:cs typeface="Calibri"/>
              </a:rPr>
              <a:t>BC</a:t>
            </a:r>
            <a:endParaRPr sz="1100">
              <a:latin typeface="Calibri"/>
              <a:cs typeface="Calibri"/>
            </a:endParaRPr>
          </a:p>
        </p:txBody>
      </p:sp>
      <p:sp>
        <p:nvSpPr>
          <p:cNvPr id="187" name="object 187"/>
          <p:cNvSpPr txBox="1"/>
          <p:nvPr/>
        </p:nvSpPr>
        <p:spPr>
          <a:xfrm>
            <a:off x="7508241" y="4336542"/>
            <a:ext cx="953769" cy="818173"/>
          </a:xfrm>
          <a:prstGeom prst="rect">
            <a:avLst/>
          </a:prstGeom>
        </p:spPr>
        <p:txBody>
          <a:bodyPr vert="horz" wrap="square" lIns="0" tIns="12700" rIns="0" bIns="0" rtlCol="0">
            <a:spAutoFit/>
          </a:bodyPr>
          <a:lstStyle/>
          <a:p>
            <a:pPr algn="ctr">
              <a:spcBef>
                <a:spcPts val="100"/>
              </a:spcBef>
              <a:tabLst>
                <a:tab pos="606425" algn="l"/>
              </a:tabLst>
            </a:pPr>
            <a:r>
              <a:rPr sz="800" i="1" dirty="0">
                <a:latin typeface="メイリオ"/>
                <a:cs typeface="メイリオ"/>
              </a:rPr>
              <a:t>オラク</a:t>
            </a:r>
            <a:r>
              <a:rPr sz="800" i="1" spc="-50" dirty="0">
                <a:latin typeface="メイリオ"/>
                <a:cs typeface="メイリオ"/>
              </a:rPr>
              <a:t>ル</a:t>
            </a:r>
            <a:r>
              <a:rPr sz="800" i="1" dirty="0">
                <a:latin typeface="メイリオ"/>
                <a:cs typeface="メイリオ"/>
              </a:rPr>
              <a:t>	</a:t>
            </a:r>
            <a:r>
              <a:rPr sz="800" i="1" spc="-10" dirty="0">
                <a:latin typeface="Calibri"/>
                <a:cs typeface="Calibri"/>
              </a:rPr>
              <a:t>tx</a:t>
            </a:r>
            <a:r>
              <a:rPr sz="800" i="1" dirty="0">
                <a:latin typeface="メイリオ"/>
                <a:cs typeface="メイリオ"/>
              </a:rPr>
              <a:t>署名</a:t>
            </a:r>
            <a:r>
              <a:rPr sz="800" i="1" spc="-50" dirty="0">
                <a:latin typeface="Calibri"/>
                <a:cs typeface="Calibri"/>
              </a:rPr>
              <a:t>/</a:t>
            </a:r>
            <a:endParaRPr sz="800">
              <a:latin typeface="Calibri"/>
              <a:cs typeface="Calibri"/>
            </a:endParaRPr>
          </a:p>
          <a:p>
            <a:pPr marL="42545" algn="ctr">
              <a:spcBef>
                <a:spcPts val="5"/>
              </a:spcBef>
              <a:tabLst>
                <a:tab pos="605155" algn="l"/>
              </a:tabLst>
            </a:pPr>
            <a:r>
              <a:rPr sz="800" i="1" dirty="0">
                <a:latin typeface="メイリオ"/>
                <a:cs typeface="メイリオ"/>
              </a:rPr>
              <a:t>処</a:t>
            </a:r>
            <a:r>
              <a:rPr sz="800" i="1" spc="-50" dirty="0">
                <a:latin typeface="メイリオ"/>
                <a:cs typeface="メイリオ"/>
              </a:rPr>
              <a:t>理</a:t>
            </a:r>
            <a:r>
              <a:rPr sz="800" i="1" dirty="0">
                <a:latin typeface="メイリオ"/>
                <a:cs typeface="メイリオ"/>
              </a:rPr>
              <a:t>	送</a:t>
            </a:r>
            <a:r>
              <a:rPr sz="800" i="1" spc="-50" dirty="0">
                <a:latin typeface="メイリオ"/>
                <a:cs typeface="メイリオ"/>
              </a:rPr>
              <a:t>信</a:t>
            </a:r>
            <a:endParaRPr sz="800">
              <a:latin typeface="メイリオ"/>
              <a:cs typeface="メイリオ"/>
            </a:endParaRPr>
          </a:p>
          <a:p>
            <a:pPr>
              <a:spcBef>
                <a:spcPts val="80"/>
              </a:spcBef>
            </a:pPr>
            <a:endParaRPr sz="350">
              <a:latin typeface="メイリオ"/>
              <a:cs typeface="メイリオ"/>
            </a:endParaRPr>
          </a:p>
          <a:p>
            <a:pPr marL="217170" indent="-85725">
              <a:buSzPct val="87500"/>
              <a:buFont typeface="Wingdings"/>
              <a:buChar char=""/>
              <a:tabLst>
                <a:tab pos="217170" algn="l"/>
              </a:tabLst>
            </a:pPr>
            <a:r>
              <a:rPr sz="800" dirty="0">
                <a:latin typeface="メイリオ"/>
                <a:cs typeface="メイリオ"/>
              </a:rPr>
              <a:t>支払先設定</a:t>
            </a:r>
            <a:r>
              <a:rPr sz="800" spc="-25" dirty="0">
                <a:latin typeface="Calibri"/>
                <a:cs typeface="Calibri"/>
              </a:rPr>
              <a:t>tx</a:t>
            </a:r>
            <a:endParaRPr sz="800">
              <a:latin typeface="Calibri"/>
              <a:cs typeface="Calibri"/>
            </a:endParaRPr>
          </a:p>
          <a:p>
            <a:pPr marL="217170" indent="-85725">
              <a:buSzPct val="87500"/>
              <a:buFont typeface="Wingdings"/>
              <a:buChar char=""/>
              <a:tabLst>
                <a:tab pos="217170" algn="l"/>
              </a:tabLst>
            </a:pPr>
            <a:r>
              <a:rPr sz="800" spc="-15" dirty="0">
                <a:latin typeface="メイリオ"/>
                <a:cs typeface="メイリオ"/>
              </a:rPr>
              <a:t>入荷総額</a:t>
            </a:r>
            <a:endParaRPr sz="800">
              <a:latin typeface="メイリオ"/>
              <a:cs typeface="メイリオ"/>
            </a:endParaRPr>
          </a:p>
          <a:p>
            <a:pPr marL="217170" indent="-85725">
              <a:buSzPct val="87500"/>
              <a:buFont typeface="Wingdings"/>
              <a:buChar char=""/>
              <a:tabLst>
                <a:tab pos="217170" algn="l"/>
              </a:tabLst>
            </a:pPr>
            <a:r>
              <a:rPr sz="800" dirty="0">
                <a:latin typeface="メイリオ"/>
                <a:cs typeface="メイリオ"/>
              </a:rPr>
              <a:t>係数設定</a:t>
            </a:r>
            <a:r>
              <a:rPr sz="800" spc="-10" dirty="0">
                <a:latin typeface="Calibri"/>
                <a:cs typeface="Calibri"/>
              </a:rPr>
              <a:t>(n</a:t>
            </a:r>
            <a:r>
              <a:rPr sz="800" spc="-10" dirty="0">
                <a:latin typeface="メイリオ"/>
                <a:cs typeface="メイリオ"/>
              </a:rPr>
              <a:t>％</a:t>
            </a:r>
            <a:r>
              <a:rPr sz="800" spc="-10" dirty="0">
                <a:latin typeface="Calibri"/>
                <a:cs typeface="Calibri"/>
              </a:rPr>
              <a:t>)tx</a:t>
            </a:r>
            <a:endParaRPr sz="800">
              <a:latin typeface="Calibri"/>
              <a:cs typeface="Calibri"/>
            </a:endParaRPr>
          </a:p>
          <a:p>
            <a:pPr marL="217170" indent="-85725">
              <a:buSzPct val="87500"/>
              <a:buFont typeface="Wingdings"/>
              <a:buChar char=""/>
              <a:tabLst>
                <a:tab pos="217170" algn="l"/>
              </a:tabLst>
            </a:pPr>
            <a:r>
              <a:rPr sz="800" dirty="0">
                <a:latin typeface="メイリオ"/>
                <a:cs typeface="メイリオ"/>
              </a:rPr>
              <a:t>支払実行</a:t>
            </a:r>
            <a:r>
              <a:rPr sz="800" spc="-25" dirty="0">
                <a:latin typeface="Calibri"/>
                <a:cs typeface="Calibri"/>
              </a:rPr>
              <a:t>tx</a:t>
            </a:r>
            <a:endParaRPr sz="800">
              <a:latin typeface="Calibri"/>
              <a:cs typeface="Calibri"/>
            </a:endParaRPr>
          </a:p>
        </p:txBody>
      </p:sp>
      <p:sp>
        <p:nvSpPr>
          <p:cNvPr id="188" name="object 188"/>
          <p:cNvSpPr txBox="1"/>
          <p:nvPr/>
        </p:nvSpPr>
        <p:spPr>
          <a:xfrm>
            <a:off x="5444998" y="3534536"/>
            <a:ext cx="332105" cy="13657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①検品</a:t>
            </a:r>
            <a:endParaRPr sz="800">
              <a:latin typeface="メイリオ"/>
              <a:cs typeface="メイリオ"/>
            </a:endParaRPr>
          </a:p>
        </p:txBody>
      </p:sp>
      <p:grpSp>
        <p:nvGrpSpPr>
          <p:cNvPr id="189" name="object 189"/>
          <p:cNvGrpSpPr/>
          <p:nvPr/>
        </p:nvGrpSpPr>
        <p:grpSpPr>
          <a:xfrm>
            <a:off x="5730114" y="3354196"/>
            <a:ext cx="4587875" cy="1330960"/>
            <a:chOff x="4206113" y="3354196"/>
            <a:chExt cx="4587875" cy="1330960"/>
          </a:xfrm>
        </p:grpSpPr>
        <p:sp>
          <p:nvSpPr>
            <p:cNvPr id="190" name="object 190"/>
            <p:cNvSpPr/>
            <p:nvPr/>
          </p:nvSpPr>
          <p:spPr>
            <a:xfrm>
              <a:off x="4209288" y="3357371"/>
              <a:ext cx="222250" cy="0"/>
            </a:xfrm>
            <a:custGeom>
              <a:avLst/>
              <a:gdLst/>
              <a:ahLst/>
              <a:cxnLst/>
              <a:rect l="l" t="t" r="r" b="b"/>
              <a:pathLst>
                <a:path w="222250">
                  <a:moveTo>
                    <a:pt x="0" y="0"/>
                  </a:moveTo>
                  <a:lnTo>
                    <a:pt x="221741" y="0"/>
                  </a:lnTo>
                </a:path>
              </a:pathLst>
            </a:custGeom>
            <a:ln w="6350">
              <a:solidFill>
                <a:srgbClr val="BEBEBE"/>
              </a:solidFill>
            </a:ln>
          </p:spPr>
          <p:txBody>
            <a:bodyPr wrap="square" lIns="0" tIns="0" rIns="0" bIns="0" rtlCol="0"/>
            <a:lstStyle/>
            <a:p>
              <a:endParaRPr/>
            </a:p>
          </p:txBody>
        </p:sp>
        <p:pic>
          <p:nvPicPr>
            <p:cNvPr id="191" name="object 191"/>
            <p:cNvPicPr/>
            <p:nvPr/>
          </p:nvPicPr>
          <p:blipFill>
            <a:blip r:embed="rId36" cstate="print"/>
            <a:stretch>
              <a:fillRect/>
            </a:stretch>
          </p:blipFill>
          <p:spPr>
            <a:xfrm>
              <a:off x="6411467" y="4509515"/>
              <a:ext cx="152400" cy="175259"/>
            </a:xfrm>
            <a:prstGeom prst="rect">
              <a:avLst/>
            </a:prstGeom>
          </p:spPr>
        </p:pic>
        <p:pic>
          <p:nvPicPr>
            <p:cNvPr id="192" name="object 192"/>
            <p:cNvPicPr/>
            <p:nvPr/>
          </p:nvPicPr>
          <p:blipFill>
            <a:blip r:embed="rId37" cstate="print"/>
            <a:stretch>
              <a:fillRect/>
            </a:stretch>
          </p:blipFill>
          <p:spPr>
            <a:xfrm>
              <a:off x="7459979" y="3482339"/>
              <a:ext cx="1333500" cy="975360"/>
            </a:xfrm>
            <a:prstGeom prst="rect">
              <a:avLst/>
            </a:prstGeom>
          </p:spPr>
        </p:pic>
      </p:grpSp>
      <p:sp>
        <p:nvSpPr>
          <p:cNvPr id="193" name="object 193"/>
          <p:cNvSpPr txBox="1"/>
          <p:nvPr/>
        </p:nvSpPr>
        <p:spPr>
          <a:xfrm>
            <a:off x="7240904" y="3561943"/>
            <a:ext cx="842644" cy="332740"/>
          </a:xfrm>
          <a:prstGeom prst="rect">
            <a:avLst/>
          </a:prstGeom>
        </p:spPr>
        <p:txBody>
          <a:bodyPr vert="horz" wrap="square" lIns="0" tIns="44450" rIns="0" bIns="0" rtlCol="0">
            <a:spAutoFit/>
          </a:bodyPr>
          <a:lstStyle/>
          <a:p>
            <a:pPr marL="12700">
              <a:spcBef>
                <a:spcPts val="350"/>
              </a:spcBef>
            </a:pPr>
            <a:r>
              <a:rPr sz="800" spc="-10" dirty="0">
                <a:latin typeface="メイリオ"/>
                <a:cs typeface="メイリオ"/>
              </a:rPr>
              <a:t>②検品データ連携</a:t>
            </a:r>
            <a:endParaRPr sz="800">
              <a:latin typeface="メイリオ"/>
              <a:cs typeface="メイリオ"/>
            </a:endParaRPr>
          </a:p>
          <a:p>
            <a:pPr marL="117475" indent="-86360">
              <a:spcBef>
                <a:spcPts val="250"/>
              </a:spcBef>
              <a:buSzPct val="87500"/>
              <a:buFont typeface="Wingdings"/>
              <a:buChar char=""/>
              <a:tabLst>
                <a:tab pos="118110" algn="l"/>
              </a:tabLst>
            </a:pPr>
            <a:r>
              <a:rPr sz="800" spc="-15" dirty="0">
                <a:latin typeface="メイリオ"/>
                <a:cs typeface="メイリオ"/>
              </a:rPr>
              <a:t>入荷総額</a:t>
            </a:r>
            <a:endParaRPr sz="800">
              <a:latin typeface="メイリオ"/>
              <a:cs typeface="メイリオ"/>
            </a:endParaRPr>
          </a:p>
        </p:txBody>
      </p:sp>
      <p:pic>
        <p:nvPicPr>
          <p:cNvPr id="194" name="object 194"/>
          <p:cNvPicPr/>
          <p:nvPr/>
        </p:nvPicPr>
        <p:blipFill>
          <a:blip r:embed="rId38" cstate="print"/>
          <a:stretch>
            <a:fillRect/>
          </a:stretch>
        </p:blipFill>
        <p:spPr>
          <a:xfrm>
            <a:off x="5658611" y="1367027"/>
            <a:ext cx="4847844" cy="1211580"/>
          </a:xfrm>
          <a:prstGeom prst="rect">
            <a:avLst/>
          </a:prstGeom>
        </p:spPr>
      </p:pic>
      <p:sp>
        <p:nvSpPr>
          <p:cNvPr id="195" name="object 195"/>
          <p:cNvSpPr txBox="1"/>
          <p:nvPr/>
        </p:nvSpPr>
        <p:spPr>
          <a:xfrm>
            <a:off x="5738621" y="929469"/>
            <a:ext cx="4617720" cy="500380"/>
          </a:xfrm>
          <a:prstGeom prst="rect">
            <a:avLst/>
          </a:prstGeom>
        </p:spPr>
        <p:txBody>
          <a:bodyPr vert="horz" wrap="square" lIns="0" tIns="55244" rIns="0" bIns="0" rtlCol="0">
            <a:spAutoFit/>
          </a:bodyPr>
          <a:lstStyle/>
          <a:p>
            <a:pPr marL="1823085">
              <a:spcBef>
                <a:spcPts val="434"/>
              </a:spcBef>
            </a:pPr>
            <a:r>
              <a:rPr sz="1400" b="1" i="1" spc="-10" dirty="0">
                <a:latin typeface="メイリオ"/>
                <a:cs typeface="メイリオ"/>
              </a:rPr>
              <a:t>実装イメージ</a:t>
            </a:r>
            <a:endParaRPr sz="1400">
              <a:latin typeface="メイリオ"/>
              <a:cs typeface="メイリオ"/>
            </a:endParaRPr>
          </a:p>
          <a:p>
            <a:pPr marL="184785" indent="-172720">
              <a:spcBef>
                <a:spcPts val="284"/>
              </a:spcBef>
              <a:buFont typeface="Wingdings"/>
              <a:buChar char=""/>
              <a:tabLst>
                <a:tab pos="185420" algn="l"/>
              </a:tabLst>
            </a:pPr>
            <a:r>
              <a:rPr sz="1200" spc="-5" dirty="0">
                <a:latin typeface="メイリオ"/>
                <a:cs typeface="メイリオ"/>
              </a:rPr>
              <a:t>小売企業と複数の仕入先とでプラットフォームを共有。都度の請</a:t>
            </a:r>
            <a:endParaRPr sz="1200">
              <a:latin typeface="メイリオ"/>
              <a:cs typeface="メイリオ"/>
            </a:endParaRPr>
          </a:p>
        </p:txBody>
      </p:sp>
      <p:sp>
        <p:nvSpPr>
          <p:cNvPr id="196" name="object 196"/>
          <p:cNvSpPr txBox="1"/>
          <p:nvPr/>
        </p:nvSpPr>
        <p:spPr>
          <a:xfrm>
            <a:off x="5738622" y="1404062"/>
            <a:ext cx="4645025" cy="1275715"/>
          </a:xfrm>
          <a:prstGeom prst="rect">
            <a:avLst/>
          </a:prstGeom>
        </p:spPr>
        <p:txBody>
          <a:bodyPr vert="horz" wrap="square" lIns="0" tIns="12700" rIns="0" bIns="0" rtlCol="0">
            <a:spAutoFit/>
          </a:bodyPr>
          <a:lstStyle/>
          <a:p>
            <a:pPr marL="184785">
              <a:spcBef>
                <a:spcPts val="100"/>
              </a:spcBef>
            </a:pPr>
            <a:r>
              <a:rPr sz="1200" spc="-15" dirty="0">
                <a:latin typeface="メイリオ"/>
                <a:cs typeface="メイリオ"/>
              </a:rPr>
              <a:t>求や支払等の処理を行う必要はなく、改ざん不可能な形で、契約</a:t>
            </a:r>
            <a:endParaRPr sz="1200">
              <a:latin typeface="メイリオ"/>
              <a:cs typeface="メイリオ"/>
            </a:endParaRPr>
          </a:p>
          <a:p>
            <a:pPr marL="184785">
              <a:spcBef>
                <a:spcPts val="5"/>
              </a:spcBef>
            </a:pPr>
            <a:r>
              <a:rPr sz="1200" spc="-5" dirty="0">
                <a:latin typeface="メイリオ"/>
                <a:cs typeface="メイリオ"/>
              </a:rPr>
              <a:t>に沿った取引の履行と決済を自動的に行うことが可能</a:t>
            </a:r>
            <a:endParaRPr sz="1200">
              <a:latin typeface="メイリオ"/>
              <a:cs typeface="メイリオ"/>
            </a:endParaRPr>
          </a:p>
          <a:p>
            <a:pPr marL="184785" marR="5080" indent="-172720">
              <a:spcBef>
                <a:spcPts val="600"/>
              </a:spcBef>
              <a:buFont typeface="Wingdings"/>
              <a:buChar char=""/>
              <a:tabLst>
                <a:tab pos="185420" algn="l"/>
              </a:tabLst>
            </a:pPr>
            <a:r>
              <a:rPr sz="1200" dirty="0">
                <a:latin typeface="メイリオ"/>
                <a:cs typeface="メイリオ"/>
              </a:rPr>
              <a:t>インプットとなる数値データのみ、企業側の業務システムから</a:t>
            </a:r>
            <a:r>
              <a:rPr sz="1200" spc="-25" dirty="0">
                <a:latin typeface="メイリオ"/>
                <a:cs typeface="メイリオ"/>
              </a:rPr>
              <a:t>PF</a:t>
            </a:r>
            <a:r>
              <a:rPr sz="1200" dirty="0">
                <a:latin typeface="メイリオ"/>
                <a:cs typeface="メイリオ"/>
              </a:rPr>
              <a:t>側へ連携。PF</a:t>
            </a:r>
            <a:r>
              <a:rPr sz="1200" spc="-5" dirty="0">
                <a:latin typeface="メイリオ"/>
                <a:cs typeface="メイリオ"/>
              </a:rPr>
              <a:t>側でスマートコントラクトを通じて送金を完了</a:t>
            </a:r>
            <a:endParaRPr sz="1200">
              <a:latin typeface="メイリオ"/>
              <a:cs typeface="メイリオ"/>
            </a:endParaRPr>
          </a:p>
          <a:p>
            <a:pPr marL="184785" marR="55880" indent="-172720">
              <a:spcBef>
                <a:spcPts val="600"/>
              </a:spcBef>
              <a:buFont typeface="Wingdings"/>
              <a:buChar char=""/>
              <a:tabLst>
                <a:tab pos="185420" algn="l"/>
              </a:tabLst>
            </a:pPr>
            <a:r>
              <a:rPr sz="1200" spc="-5" dirty="0">
                <a:latin typeface="メイリオ"/>
                <a:cs typeface="メイリオ"/>
              </a:rPr>
              <a:t>企業側は、Ⅰ.既存システムと連携、Ⅱ.既存システム+</a:t>
            </a:r>
            <a:r>
              <a:rPr sz="1200" spc="-10" dirty="0">
                <a:latin typeface="メイリオ"/>
                <a:cs typeface="メイリオ"/>
              </a:rPr>
              <a:t>BC</a:t>
            </a:r>
            <a:r>
              <a:rPr sz="1200" spc="-20" dirty="0">
                <a:latin typeface="メイリオ"/>
                <a:cs typeface="メイリオ"/>
              </a:rPr>
              <a:t>併用、</a:t>
            </a:r>
            <a:r>
              <a:rPr sz="1200" spc="-50" dirty="0">
                <a:latin typeface="メイリオ"/>
                <a:cs typeface="メイリオ"/>
              </a:rPr>
              <a:t> </a:t>
            </a:r>
            <a:r>
              <a:rPr sz="1200" spc="-10" dirty="0">
                <a:latin typeface="メイリオ"/>
                <a:cs typeface="メイリオ"/>
              </a:rPr>
              <a:t>Ⅲ.BC</a:t>
            </a:r>
            <a:r>
              <a:rPr sz="1200" spc="-5" dirty="0">
                <a:latin typeface="メイリオ"/>
                <a:cs typeface="メイリオ"/>
              </a:rPr>
              <a:t>ノードの利用など、複数のシステム構成から選択可能</a:t>
            </a:r>
            <a:endParaRPr sz="1200">
              <a:latin typeface="メイリオ"/>
              <a:cs typeface="メイリオ"/>
            </a:endParaRPr>
          </a:p>
        </p:txBody>
      </p:sp>
      <p:sp>
        <p:nvSpPr>
          <p:cNvPr id="197" name="object 197"/>
          <p:cNvSpPr txBox="1"/>
          <p:nvPr/>
        </p:nvSpPr>
        <p:spPr>
          <a:xfrm>
            <a:off x="9602217" y="3720465"/>
            <a:ext cx="699135" cy="197490"/>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BC</a:t>
            </a:r>
            <a:r>
              <a:rPr sz="1200" b="1" spc="-20" dirty="0">
                <a:latin typeface="メイリオ"/>
                <a:cs typeface="メイリオ"/>
              </a:rPr>
              <a:t>ノード</a:t>
            </a:r>
            <a:endParaRPr sz="1200">
              <a:latin typeface="メイリオ"/>
              <a:cs typeface="メイリオ"/>
            </a:endParaRPr>
          </a:p>
        </p:txBody>
      </p:sp>
      <p:grpSp>
        <p:nvGrpSpPr>
          <p:cNvPr id="198" name="object 198"/>
          <p:cNvGrpSpPr/>
          <p:nvPr/>
        </p:nvGrpSpPr>
        <p:grpSpPr>
          <a:xfrm>
            <a:off x="9244457" y="3883025"/>
            <a:ext cx="1396365" cy="1149350"/>
            <a:chOff x="7720456" y="3883025"/>
            <a:chExt cx="1396365" cy="1149350"/>
          </a:xfrm>
        </p:grpSpPr>
        <p:sp>
          <p:nvSpPr>
            <p:cNvPr id="199" name="object 199"/>
            <p:cNvSpPr/>
            <p:nvPr/>
          </p:nvSpPr>
          <p:spPr>
            <a:xfrm>
              <a:off x="7723631" y="3886200"/>
              <a:ext cx="1390015" cy="1143000"/>
            </a:xfrm>
            <a:custGeom>
              <a:avLst/>
              <a:gdLst/>
              <a:ahLst/>
              <a:cxnLst/>
              <a:rect l="l" t="t" r="r" b="b"/>
              <a:pathLst>
                <a:path w="1390015" h="1143000">
                  <a:moveTo>
                    <a:pt x="1104138" y="0"/>
                  </a:moveTo>
                  <a:lnTo>
                    <a:pt x="285750" y="0"/>
                  </a:lnTo>
                  <a:lnTo>
                    <a:pt x="0" y="571500"/>
                  </a:lnTo>
                  <a:lnTo>
                    <a:pt x="285750" y="1143000"/>
                  </a:lnTo>
                  <a:lnTo>
                    <a:pt x="1104138" y="1143000"/>
                  </a:lnTo>
                  <a:lnTo>
                    <a:pt x="1389888" y="571500"/>
                  </a:lnTo>
                  <a:lnTo>
                    <a:pt x="1104138" y="0"/>
                  </a:lnTo>
                  <a:close/>
                </a:path>
              </a:pathLst>
            </a:custGeom>
            <a:solidFill>
              <a:srgbClr val="E9E9E9"/>
            </a:solidFill>
          </p:spPr>
          <p:txBody>
            <a:bodyPr wrap="square" lIns="0" tIns="0" rIns="0" bIns="0" rtlCol="0"/>
            <a:lstStyle/>
            <a:p>
              <a:endParaRPr/>
            </a:p>
          </p:txBody>
        </p:sp>
        <p:sp>
          <p:nvSpPr>
            <p:cNvPr id="200" name="object 200"/>
            <p:cNvSpPr/>
            <p:nvPr/>
          </p:nvSpPr>
          <p:spPr>
            <a:xfrm>
              <a:off x="7723631" y="3886200"/>
              <a:ext cx="1390015" cy="1143000"/>
            </a:xfrm>
            <a:custGeom>
              <a:avLst/>
              <a:gdLst/>
              <a:ahLst/>
              <a:cxnLst/>
              <a:rect l="l" t="t" r="r" b="b"/>
              <a:pathLst>
                <a:path w="1390015" h="1143000">
                  <a:moveTo>
                    <a:pt x="0" y="571500"/>
                  </a:moveTo>
                  <a:lnTo>
                    <a:pt x="285750" y="0"/>
                  </a:lnTo>
                  <a:lnTo>
                    <a:pt x="1104138" y="0"/>
                  </a:lnTo>
                  <a:lnTo>
                    <a:pt x="1389888" y="571500"/>
                  </a:lnTo>
                  <a:lnTo>
                    <a:pt x="1104138" y="1143000"/>
                  </a:lnTo>
                  <a:lnTo>
                    <a:pt x="285750" y="1143000"/>
                  </a:lnTo>
                  <a:lnTo>
                    <a:pt x="0" y="571500"/>
                  </a:lnTo>
                  <a:close/>
                </a:path>
              </a:pathLst>
            </a:custGeom>
            <a:ln w="6350">
              <a:solidFill>
                <a:srgbClr val="A6A6A6"/>
              </a:solidFill>
            </a:ln>
          </p:spPr>
          <p:txBody>
            <a:bodyPr wrap="square" lIns="0" tIns="0" rIns="0" bIns="0" rtlCol="0"/>
            <a:lstStyle/>
            <a:p>
              <a:endParaRPr/>
            </a:p>
          </p:txBody>
        </p:sp>
      </p:grpSp>
      <p:graphicFrame>
        <p:nvGraphicFramePr>
          <p:cNvPr id="201" name="object 201"/>
          <p:cNvGraphicFramePr>
            <a:graphicFrameLocks noGrp="1"/>
          </p:cNvGraphicFramePr>
          <p:nvPr/>
        </p:nvGraphicFramePr>
        <p:xfrm>
          <a:off x="9445435" y="4071811"/>
          <a:ext cx="1005839" cy="511175"/>
        </p:xfrm>
        <a:graphic>
          <a:graphicData uri="http://schemas.openxmlformats.org/drawingml/2006/table">
            <a:tbl>
              <a:tblPr firstRow="1" bandRow="1">
                <a:tableStyleId>{2D5ABB26-0587-4C30-8999-92F81FD0307C}</a:tableStyleId>
              </a:tblPr>
              <a:tblGrid>
                <a:gridCol w="476885">
                  <a:extLst>
                    <a:ext uri="{9D8B030D-6E8A-4147-A177-3AD203B41FA5}">
                      <a16:colId xmlns:a16="http://schemas.microsoft.com/office/drawing/2014/main" val="20000"/>
                    </a:ext>
                  </a:extLst>
                </a:gridCol>
                <a:gridCol w="53340">
                  <a:extLst>
                    <a:ext uri="{9D8B030D-6E8A-4147-A177-3AD203B41FA5}">
                      <a16:colId xmlns:a16="http://schemas.microsoft.com/office/drawing/2014/main" val="20001"/>
                    </a:ext>
                  </a:extLst>
                </a:gridCol>
                <a:gridCol w="217804">
                  <a:extLst>
                    <a:ext uri="{9D8B030D-6E8A-4147-A177-3AD203B41FA5}">
                      <a16:colId xmlns:a16="http://schemas.microsoft.com/office/drawing/2014/main" val="20002"/>
                    </a:ext>
                  </a:extLst>
                </a:gridCol>
                <a:gridCol w="257810">
                  <a:extLst>
                    <a:ext uri="{9D8B030D-6E8A-4147-A177-3AD203B41FA5}">
                      <a16:colId xmlns:a16="http://schemas.microsoft.com/office/drawing/2014/main" val="20003"/>
                    </a:ext>
                  </a:extLst>
                </a:gridCol>
              </a:tblGrid>
              <a:tr h="289560">
                <a:tc>
                  <a:txBody>
                    <a:bodyPr/>
                    <a:lstStyle/>
                    <a:p>
                      <a:pPr indent="38100">
                        <a:lnSpc>
                          <a:spcPct val="100000"/>
                        </a:lnSpc>
                        <a:spcBef>
                          <a:spcPts val="80"/>
                        </a:spcBef>
                      </a:pPr>
                      <a:r>
                        <a:rPr sz="800" i="1" spc="-15" dirty="0">
                          <a:latin typeface="メイリオ"/>
                          <a:cs typeface="メイリオ"/>
                        </a:rPr>
                        <a:t>コントラ</a:t>
                      </a:r>
                      <a:r>
                        <a:rPr sz="800" i="1" dirty="0">
                          <a:latin typeface="メイリオ"/>
                          <a:cs typeface="メイリオ"/>
                        </a:rPr>
                        <a:t>クト作成</a:t>
                      </a:r>
                      <a:r>
                        <a:rPr sz="800" i="1" spc="-25" dirty="0">
                          <a:latin typeface="Calibri"/>
                          <a:cs typeface="Calibri"/>
                        </a:rPr>
                        <a:t>tx</a:t>
                      </a:r>
                      <a:endParaRPr sz="800">
                        <a:latin typeface="Calibri"/>
                        <a:cs typeface="Calibri"/>
                      </a:endParaRPr>
                    </a:p>
                  </a:txBody>
                  <a:tcPr marL="0" marR="0" marT="1016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FFFFFF"/>
                    </a:solidFill>
                  </a:tcPr>
                </a:tc>
                <a:tc>
                  <a:txBody>
                    <a:bodyPr/>
                    <a:lstStyle/>
                    <a:p>
                      <a:pPr>
                        <a:lnSpc>
                          <a:spcPct val="100000"/>
                        </a:lnSpc>
                      </a:pPr>
                      <a:endParaRPr sz="1000">
                        <a:latin typeface="Times New Roman"/>
                        <a:cs typeface="Times New Roman"/>
                      </a:endParaRPr>
                    </a:p>
                  </a:txBody>
                  <a:tcPr marL="0" marR="0" marT="0" marB="0">
                    <a:lnL w="19050">
                      <a:solidFill>
                        <a:srgbClr val="BEBEBE"/>
                      </a:solidFill>
                      <a:prstDash val="solid"/>
                    </a:lnL>
                    <a:lnR w="19050">
                      <a:solidFill>
                        <a:srgbClr val="BEBEBE"/>
                      </a:solidFill>
                      <a:prstDash val="solid"/>
                    </a:lnR>
                  </a:tcPr>
                </a:tc>
                <a:tc gridSpan="2">
                  <a:txBody>
                    <a:bodyPr/>
                    <a:lstStyle/>
                    <a:p>
                      <a:pPr indent="38100">
                        <a:lnSpc>
                          <a:spcPct val="100000"/>
                        </a:lnSpc>
                        <a:spcBef>
                          <a:spcPts val="80"/>
                        </a:spcBef>
                      </a:pPr>
                      <a:r>
                        <a:rPr sz="800" i="1" spc="-15" dirty="0">
                          <a:latin typeface="メイリオ"/>
                          <a:cs typeface="メイリオ"/>
                        </a:rPr>
                        <a:t>コントラ</a:t>
                      </a:r>
                      <a:r>
                        <a:rPr sz="800" i="1" dirty="0">
                          <a:latin typeface="メイリオ"/>
                          <a:cs typeface="メイリオ"/>
                        </a:rPr>
                        <a:t>クト操作</a:t>
                      </a:r>
                      <a:r>
                        <a:rPr sz="800" i="1" spc="-25" dirty="0">
                          <a:latin typeface="Calibri"/>
                          <a:cs typeface="Calibri"/>
                        </a:rPr>
                        <a:t>tx</a:t>
                      </a:r>
                      <a:endParaRPr sz="800">
                        <a:latin typeface="Calibri"/>
                        <a:cs typeface="Calibri"/>
                      </a:endParaRPr>
                    </a:p>
                  </a:txBody>
                  <a:tcPr marL="0" marR="0" marT="1016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FFFFFF"/>
                    </a:solidFill>
                  </a:tcPr>
                </a:tc>
                <a:tc hMerge="1">
                  <a:txBody>
                    <a:bodyPr/>
                    <a:lstStyle/>
                    <a:p>
                      <a:endParaRPr/>
                    </a:p>
                  </a:txBody>
                  <a:tcPr marL="0" marR="0" marT="0" marB="0"/>
                </a:tc>
                <a:extLst>
                  <a:ext uri="{0D108BD9-81ED-4DB2-BD59-A6C34878D82A}">
                    <a16:rowId xmlns:a16="http://schemas.microsoft.com/office/drawing/2014/main" val="10000"/>
                  </a:ext>
                </a:extLst>
              </a:tr>
              <a:tr h="135255">
                <a:tc gridSpan="3">
                  <a:txBody>
                    <a:bodyPr/>
                    <a:lstStyle/>
                    <a:p>
                      <a:pPr>
                        <a:lnSpc>
                          <a:spcPct val="100000"/>
                        </a:lnSpc>
                      </a:pPr>
                      <a:endParaRPr sz="700">
                        <a:latin typeface="Times New Roman"/>
                        <a:cs typeface="Times New Roman"/>
                      </a:endParaRPr>
                    </a:p>
                  </a:txBody>
                  <a:tcPr marL="0" marR="0" marT="0" marB="0">
                    <a:lnR w="6350">
                      <a:solidFill>
                        <a:srgbClr val="BEBEBE"/>
                      </a:solidFill>
                      <a:prstDash val="solid"/>
                    </a:lnR>
                    <a:lnT w="19050">
                      <a:solidFill>
                        <a:srgbClr val="BEBEBE"/>
                      </a:solidFill>
                      <a:prstDash val="solid"/>
                    </a:lnT>
                    <a:lnB w="6350">
                      <a:solidFill>
                        <a:srgbClr val="BEBEBE"/>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R="12065">
                        <a:lnSpc>
                          <a:spcPct val="100000"/>
                        </a:lnSpc>
                      </a:pPr>
                      <a:endParaRPr sz="700">
                        <a:latin typeface="Times New Roman"/>
                        <a:cs typeface="Times New Roman"/>
                      </a:endParaRPr>
                    </a:p>
                  </a:txBody>
                  <a:tcPr marL="0" marR="0" marT="0" marB="0">
                    <a:lnL w="6350">
                      <a:solidFill>
                        <a:srgbClr val="BEBEBE"/>
                      </a:solidFill>
                      <a:prstDash val="solid"/>
                    </a:lnL>
                    <a:lnT w="19050">
                      <a:solidFill>
                        <a:srgbClr val="BEBEBE"/>
                      </a:solidFill>
                      <a:prstDash val="solid"/>
                    </a:lnT>
                    <a:lnB w="6350">
                      <a:solidFill>
                        <a:srgbClr val="BEBEBE"/>
                      </a:solidFill>
                      <a:prstDash val="solid"/>
                    </a:lnB>
                  </a:tcPr>
                </a:tc>
                <a:extLst>
                  <a:ext uri="{0D108BD9-81ED-4DB2-BD59-A6C34878D82A}">
                    <a16:rowId xmlns:a16="http://schemas.microsoft.com/office/drawing/2014/main" val="10001"/>
                  </a:ext>
                </a:extLst>
              </a:tr>
            </a:tbl>
          </a:graphicData>
        </a:graphic>
      </p:graphicFrame>
      <p:grpSp>
        <p:nvGrpSpPr>
          <p:cNvPr id="202" name="object 202"/>
          <p:cNvGrpSpPr/>
          <p:nvPr/>
        </p:nvGrpSpPr>
        <p:grpSpPr>
          <a:xfrm>
            <a:off x="9715373" y="4506340"/>
            <a:ext cx="465455" cy="451484"/>
            <a:chOff x="8191372" y="4506340"/>
            <a:chExt cx="465455" cy="451484"/>
          </a:xfrm>
        </p:grpSpPr>
        <p:sp>
          <p:nvSpPr>
            <p:cNvPr id="203" name="object 203"/>
            <p:cNvSpPr/>
            <p:nvPr/>
          </p:nvSpPr>
          <p:spPr>
            <a:xfrm>
              <a:off x="8194547" y="4664963"/>
              <a:ext cx="459105" cy="289560"/>
            </a:xfrm>
            <a:custGeom>
              <a:avLst/>
              <a:gdLst/>
              <a:ahLst/>
              <a:cxnLst/>
              <a:rect l="l" t="t" r="r" b="b"/>
              <a:pathLst>
                <a:path w="459104" h="289560">
                  <a:moveTo>
                    <a:pt x="410463" y="0"/>
                  </a:moveTo>
                  <a:lnTo>
                    <a:pt x="48259" y="0"/>
                  </a:lnTo>
                  <a:lnTo>
                    <a:pt x="29467" y="3790"/>
                  </a:lnTo>
                  <a:lnTo>
                    <a:pt x="14128" y="14128"/>
                  </a:lnTo>
                  <a:lnTo>
                    <a:pt x="3790" y="29467"/>
                  </a:lnTo>
                  <a:lnTo>
                    <a:pt x="0" y="48260"/>
                  </a:lnTo>
                  <a:lnTo>
                    <a:pt x="0" y="241300"/>
                  </a:lnTo>
                  <a:lnTo>
                    <a:pt x="3790" y="260092"/>
                  </a:lnTo>
                  <a:lnTo>
                    <a:pt x="14128" y="275431"/>
                  </a:lnTo>
                  <a:lnTo>
                    <a:pt x="29467" y="285769"/>
                  </a:lnTo>
                  <a:lnTo>
                    <a:pt x="48259" y="289560"/>
                  </a:lnTo>
                  <a:lnTo>
                    <a:pt x="410463" y="289560"/>
                  </a:lnTo>
                  <a:lnTo>
                    <a:pt x="429256" y="285769"/>
                  </a:lnTo>
                  <a:lnTo>
                    <a:pt x="444595" y="275431"/>
                  </a:lnTo>
                  <a:lnTo>
                    <a:pt x="454933" y="260092"/>
                  </a:lnTo>
                  <a:lnTo>
                    <a:pt x="458724" y="241300"/>
                  </a:lnTo>
                  <a:lnTo>
                    <a:pt x="458724" y="48260"/>
                  </a:lnTo>
                  <a:lnTo>
                    <a:pt x="454933" y="29467"/>
                  </a:lnTo>
                  <a:lnTo>
                    <a:pt x="444595" y="14128"/>
                  </a:lnTo>
                  <a:lnTo>
                    <a:pt x="429256" y="3790"/>
                  </a:lnTo>
                  <a:lnTo>
                    <a:pt x="410463" y="0"/>
                  </a:lnTo>
                  <a:close/>
                </a:path>
              </a:pathLst>
            </a:custGeom>
            <a:solidFill>
              <a:srgbClr val="FFFFFF"/>
            </a:solidFill>
          </p:spPr>
          <p:txBody>
            <a:bodyPr wrap="square" lIns="0" tIns="0" rIns="0" bIns="0" rtlCol="0"/>
            <a:lstStyle/>
            <a:p>
              <a:endParaRPr/>
            </a:p>
          </p:txBody>
        </p:sp>
        <p:sp>
          <p:nvSpPr>
            <p:cNvPr id="204" name="object 204"/>
            <p:cNvSpPr/>
            <p:nvPr/>
          </p:nvSpPr>
          <p:spPr>
            <a:xfrm>
              <a:off x="8194547" y="4664963"/>
              <a:ext cx="459105" cy="289560"/>
            </a:xfrm>
            <a:custGeom>
              <a:avLst/>
              <a:gdLst/>
              <a:ahLst/>
              <a:cxnLst/>
              <a:rect l="l" t="t" r="r" b="b"/>
              <a:pathLst>
                <a:path w="459104" h="289560">
                  <a:moveTo>
                    <a:pt x="0" y="48260"/>
                  </a:moveTo>
                  <a:lnTo>
                    <a:pt x="3790" y="29467"/>
                  </a:lnTo>
                  <a:lnTo>
                    <a:pt x="14128" y="14128"/>
                  </a:lnTo>
                  <a:lnTo>
                    <a:pt x="29467" y="3790"/>
                  </a:lnTo>
                  <a:lnTo>
                    <a:pt x="48259" y="0"/>
                  </a:lnTo>
                  <a:lnTo>
                    <a:pt x="410463" y="0"/>
                  </a:lnTo>
                  <a:lnTo>
                    <a:pt x="429256" y="3790"/>
                  </a:lnTo>
                  <a:lnTo>
                    <a:pt x="444595" y="14128"/>
                  </a:lnTo>
                  <a:lnTo>
                    <a:pt x="454933" y="29467"/>
                  </a:lnTo>
                  <a:lnTo>
                    <a:pt x="458724" y="48260"/>
                  </a:lnTo>
                  <a:lnTo>
                    <a:pt x="458724" y="241300"/>
                  </a:lnTo>
                  <a:lnTo>
                    <a:pt x="454933" y="260092"/>
                  </a:lnTo>
                  <a:lnTo>
                    <a:pt x="444595" y="275431"/>
                  </a:lnTo>
                  <a:lnTo>
                    <a:pt x="429256" y="285769"/>
                  </a:lnTo>
                  <a:lnTo>
                    <a:pt x="410463" y="289560"/>
                  </a:lnTo>
                  <a:lnTo>
                    <a:pt x="48259" y="289560"/>
                  </a:lnTo>
                  <a:lnTo>
                    <a:pt x="29467" y="285769"/>
                  </a:lnTo>
                  <a:lnTo>
                    <a:pt x="14128" y="275431"/>
                  </a:lnTo>
                  <a:lnTo>
                    <a:pt x="3790" y="260092"/>
                  </a:lnTo>
                  <a:lnTo>
                    <a:pt x="0" y="241300"/>
                  </a:lnTo>
                  <a:lnTo>
                    <a:pt x="0" y="48260"/>
                  </a:lnTo>
                  <a:close/>
                </a:path>
              </a:pathLst>
            </a:custGeom>
            <a:ln w="6350">
              <a:solidFill>
                <a:srgbClr val="A6A6A6"/>
              </a:solidFill>
            </a:ln>
          </p:spPr>
          <p:txBody>
            <a:bodyPr wrap="square" lIns="0" tIns="0" rIns="0" bIns="0" rtlCol="0"/>
            <a:lstStyle/>
            <a:p>
              <a:endParaRPr/>
            </a:p>
          </p:txBody>
        </p:sp>
        <p:sp>
          <p:nvSpPr>
            <p:cNvPr id="205" name="object 205"/>
            <p:cNvSpPr/>
            <p:nvPr/>
          </p:nvSpPr>
          <p:spPr>
            <a:xfrm>
              <a:off x="8426195" y="4509515"/>
              <a:ext cx="0" cy="153670"/>
            </a:xfrm>
            <a:custGeom>
              <a:avLst/>
              <a:gdLst/>
              <a:ahLst/>
              <a:cxnLst/>
              <a:rect l="l" t="t" r="r" b="b"/>
              <a:pathLst>
                <a:path h="153670">
                  <a:moveTo>
                    <a:pt x="0" y="153161"/>
                  </a:moveTo>
                  <a:lnTo>
                    <a:pt x="0" y="0"/>
                  </a:lnTo>
                </a:path>
              </a:pathLst>
            </a:custGeom>
            <a:ln w="6350">
              <a:solidFill>
                <a:srgbClr val="BEBEBE"/>
              </a:solidFill>
            </a:ln>
          </p:spPr>
          <p:txBody>
            <a:bodyPr wrap="square" lIns="0" tIns="0" rIns="0" bIns="0" rtlCol="0"/>
            <a:lstStyle/>
            <a:p>
              <a:endParaRPr/>
            </a:p>
          </p:txBody>
        </p:sp>
      </p:grpSp>
      <p:sp>
        <p:nvSpPr>
          <p:cNvPr id="206" name="object 206"/>
          <p:cNvSpPr txBox="1"/>
          <p:nvPr/>
        </p:nvSpPr>
        <p:spPr>
          <a:xfrm>
            <a:off x="9644888" y="4442587"/>
            <a:ext cx="800100" cy="432811"/>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ブロックに</a:t>
            </a:r>
            <a:r>
              <a:rPr sz="700" spc="-20" dirty="0">
                <a:latin typeface="Calibri"/>
                <a:cs typeface="Calibri"/>
              </a:rPr>
              <a:t>tx</a:t>
            </a:r>
            <a:r>
              <a:rPr sz="700" spc="-10" dirty="0">
                <a:latin typeface="メイリオ"/>
                <a:cs typeface="メイリオ"/>
              </a:rPr>
              <a:t>を追</a:t>
            </a:r>
            <a:r>
              <a:rPr sz="700" spc="-50" dirty="0">
                <a:latin typeface="メイリオ"/>
                <a:cs typeface="メイリオ"/>
              </a:rPr>
              <a:t>加</a:t>
            </a:r>
            <a:endParaRPr sz="700">
              <a:latin typeface="メイリオ"/>
              <a:cs typeface="メイリオ"/>
            </a:endParaRPr>
          </a:p>
          <a:p>
            <a:pPr>
              <a:spcBef>
                <a:spcPts val="65"/>
              </a:spcBef>
            </a:pPr>
            <a:endParaRPr sz="350">
              <a:latin typeface="メイリオ"/>
              <a:cs typeface="メイリオ"/>
            </a:endParaRPr>
          </a:p>
          <a:p>
            <a:pPr marL="60325"/>
            <a:r>
              <a:rPr sz="800" i="1" spc="-10" dirty="0">
                <a:latin typeface="Calibri"/>
                <a:cs typeface="Calibri"/>
              </a:rPr>
              <a:t>tx</a:t>
            </a:r>
            <a:r>
              <a:rPr sz="800" i="1" spc="-15" dirty="0">
                <a:latin typeface="メイリオ"/>
                <a:cs typeface="メイリオ"/>
              </a:rPr>
              <a:t>署名検証</a:t>
            </a:r>
            <a:endParaRPr sz="800">
              <a:latin typeface="メイリオ"/>
              <a:cs typeface="メイリオ"/>
            </a:endParaRPr>
          </a:p>
          <a:p>
            <a:pPr marL="142875"/>
            <a:r>
              <a:rPr sz="800" i="1" spc="-10" dirty="0">
                <a:latin typeface="Calibri"/>
                <a:cs typeface="Calibri"/>
              </a:rPr>
              <a:t>/tx</a:t>
            </a:r>
            <a:r>
              <a:rPr sz="800" i="1" spc="-25" dirty="0">
                <a:latin typeface="メイリオ"/>
                <a:cs typeface="メイリオ"/>
              </a:rPr>
              <a:t>処理</a:t>
            </a:r>
            <a:endParaRPr sz="800">
              <a:latin typeface="メイリオ"/>
              <a:cs typeface="メイリオ"/>
            </a:endParaRPr>
          </a:p>
        </p:txBody>
      </p:sp>
      <p:sp>
        <p:nvSpPr>
          <p:cNvPr id="207" name="object 207"/>
          <p:cNvSpPr/>
          <p:nvPr/>
        </p:nvSpPr>
        <p:spPr>
          <a:xfrm>
            <a:off x="9265920" y="4771644"/>
            <a:ext cx="452755" cy="76200"/>
          </a:xfrm>
          <a:custGeom>
            <a:avLst/>
            <a:gdLst/>
            <a:ahLst/>
            <a:cxnLst/>
            <a:rect l="l" t="t" r="r" b="b"/>
            <a:pathLst>
              <a:path w="452754" h="76200">
                <a:moveTo>
                  <a:pt x="376554" y="0"/>
                </a:moveTo>
                <a:lnTo>
                  <a:pt x="376554" y="76199"/>
                </a:lnTo>
                <a:lnTo>
                  <a:pt x="440054" y="44449"/>
                </a:lnTo>
                <a:lnTo>
                  <a:pt x="389254" y="44449"/>
                </a:lnTo>
                <a:lnTo>
                  <a:pt x="389254" y="31749"/>
                </a:lnTo>
                <a:lnTo>
                  <a:pt x="440054" y="31749"/>
                </a:lnTo>
                <a:lnTo>
                  <a:pt x="376554" y="0"/>
                </a:lnTo>
                <a:close/>
              </a:path>
              <a:path w="452754" h="76200">
                <a:moveTo>
                  <a:pt x="376554" y="31749"/>
                </a:moveTo>
                <a:lnTo>
                  <a:pt x="0" y="31749"/>
                </a:lnTo>
                <a:lnTo>
                  <a:pt x="0" y="44449"/>
                </a:lnTo>
                <a:lnTo>
                  <a:pt x="376554" y="44449"/>
                </a:lnTo>
                <a:lnTo>
                  <a:pt x="376554" y="31749"/>
                </a:lnTo>
                <a:close/>
              </a:path>
              <a:path w="452754" h="76200">
                <a:moveTo>
                  <a:pt x="440054" y="31749"/>
                </a:moveTo>
                <a:lnTo>
                  <a:pt x="389254" y="31749"/>
                </a:lnTo>
                <a:lnTo>
                  <a:pt x="389254" y="44449"/>
                </a:lnTo>
                <a:lnTo>
                  <a:pt x="440054" y="44449"/>
                </a:lnTo>
                <a:lnTo>
                  <a:pt x="452754" y="38099"/>
                </a:lnTo>
                <a:lnTo>
                  <a:pt x="440054" y="31749"/>
                </a:lnTo>
                <a:close/>
              </a:path>
            </a:pathLst>
          </a:custGeom>
          <a:solidFill>
            <a:srgbClr val="BEBEBE"/>
          </a:solidFill>
        </p:spPr>
        <p:txBody>
          <a:bodyPr wrap="square" lIns="0" tIns="0" rIns="0" bIns="0" rtlCol="0"/>
          <a:lstStyle/>
          <a:p>
            <a:endParaRPr/>
          </a:p>
        </p:txBody>
      </p:sp>
      <p:sp>
        <p:nvSpPr>
          <p:cNvPr id="208" name="object 208"/>
          <p:cNvSpPr txBox="1"/>
          <p:nvPr/>
        </p:nvSpPr>
        <p:spPr>
          <a:xfrm>
            <a:off x="9342247" y="4658996"/>
            <a:ext cx="269875" cy="119905"/>
          </a:xfrm>
          <a:prstGeom prst="rect">
            <a:avLst/>
          </a:prstGeom>
        </p:spPr>
        <p:txBody>
          <a:bodyPr vert="horz" wrap="square" lIns="0" tIns="12065" rIns="0" bIns="0" rtlCol="0">
            <a:spAutoFit/>
          </a:bodyPr>
          <a:lstStyle/>
          <a:p>
            <a:pPr marL="12700">
              <a:spcBef>
                <a:spcPts val="95"/>
              </a:spcBef>
            </a:pPr>
            <a:r>
              <a:rPr sz="700" i="1" spc="-10" dirty="0">
                <a:latin typeface="Calibri"/>
                <a:cs typeface="Calibri"/>
              </a:rPr>
              <a:t>tx</a:t>
            </a:r>
            <a:r>
              <a:rPr sz="700" i="1" spc="-10" dirty="0">
                <a:latin typeface="メイリオ"/>
                <a:cs typeface="メイリオ"/>
              </a:rPr>
              <a:t>受</a:t>
            </a:r>
            <a:r>
              <a:rPr sz="700" i="1" spc="-50" dirty="0">
                <a:latin typeface="メイリオ"/>
                <a:cs typeface="メイリオ"/>
              </a:rPr>
              <a:t>信</a:t>
            </a:r>
            <a:endParaRPr sz="700">
              <a:latin typeface="メイリオ"/>
              <a:cs typeface="メイリオ"/>
            </a:endParaRPr>
          </a:p>
        </p:txBody>
      </p:sp>
      <p:grpSp>
        <p:nvGrpSpPr>
          <p:cNvPr id="209" name="object 209"/>
          <p:cNvGrpSpPr/>
          <p:nvPr/>
        </p:nvGrpSpPr>
        <p:grpSpPr>
          <a:xfrm>
            <a:off x="8640890" y="3473006"/>
            <a:ext cx="412115" cy="311785"/>
            <a:chOff x="7116889" y="3473005"/>
            <a:chExt cx="412115" cy="311785"/>
          </a:xfrm>
        </p:grpSpPr>
        <p:sp>
          <p:nvSpPr>
            <p:cNvPr id="210" name="object 210"/>
            <p:cNvSpPr/>
            <p:nvPr/>
          </p:nvSpPr>
          <p:spPr>
            <a:xfrm>
              <a:off x="7121652" y="3477767"/>
              <a:ext cx="402590" cy="302260"/>
            </a:xfrm>
            <a:custGeom>
              <a:avLst/>
              <a:gdLst/>
              <a:ahLst/>
              <a:cxnLst/>
              <a:rect l="l" t="t" r="r" b="b"/>
              <a:pathLst>
                <a:path w="402590" h="302260">
                  <a:moveTo>
                    <a:pt x="326898" y="0"/>
                  </a:moveTo>
                  <a:lnTo>
                    <a:pt x="75438" y="0"/>
                  </a:lnTo>
                  <a:lnTo>
                    <a:pt x="0" y="150876"/>
                  </a:lnTo>
                  <a:lnTo>
                    <a:pt x="75438" y="301752"/>
                  </a:lnTo>
                  <a:lnTo>
                    <a:pt x="326898" y="301752"/>
                  </a:lnTo>
                  <a:lnTo>
                    <a:pt x="402336" y="150876"/>
                  </a:lnTo>
                  <a:lnTo>
                    <a:pt x="326898" y="0"/>
                  </a:lnTo>
                  <a:close/>
                </a:path>
              </a:pathLst>
            </a:custGeom>
            <a:solidFill>
              <a:srgbClr val="7E7E7E"/>
            </a:solidFill>
          </p:spPr>
          <p:txBody>
            <a:bodyPr wrap="square" lIns="0" tIns="0" rIns="0" bIns="0" rtlCol="0"/>
            <a:lstStyle/>
            <a:p>
              <a:endParaRPr/>
            </a:p>
          </p:txBody>
        </p:sp>
        <p:sp>
          <p:nvSpPr>
            <p:cNvPr id="211" name="object 211"/>
            <p:cNvSpPr/>
            <p:nvPr/>
          </p:nvSpPr>
          <p:spPr>
            <a:xfrm>
              <a:off x="7121652" y="3477767"/>
              <a:ext cx="402590" cy="302260"/>
            </a:xfrm>
            <a:custGeom>
              <a:avLst/>
              <a:gdLst/>
              <a:ahLst/>
              <a:cxnLst/>
              <a:rect l="l" t="t" r="r" b="b"/>
              <a:pathLst>
                <a:path w="402590" h="302260">
                  <a:moveTo>
                    <a:pt x="0" y="150876"/>
                  </a:moveTo>
                  <a:lnTo>
                    <a:pt x="75438" y="0"/>
                  </a:lnTo>
                  <a:lnTo>
                    <a:pt x="326898" y="0"/>
                  </a:lnTo>
                  <a:lnTo>
                    <a:pt x="402336" y="150876"/>
                  </a:lnTo>
                  <a:lnTo>
                    <a:pt x="326898" y="301752"/>
                  </a:lnTo>
                  <a:lnTo>
                    <a:pt x="75438" y="301752"/>
                  </a:lnTo>
                  <a:lnTo>
                    <a:pt x="0" y="150876"/>
                  </a:lnTo>
                  <a:close/>
                </a:path>
              </a:pathLst>
            </a:custGeom>
            <a:ln w="9525">
              <a:solidFill>
                <a:srgbClr val="FFFFFF"/>
              </a:solidFill>
            </a:ln>
          </p:spPr>
          <p:txBody>
            <a:bodyPr wrap="square" lIns="0" tIns="0" rIns="0" bIns="0" rtlCol="0"/>
            <a:lstStyle/>
            <a:p>
              <a:endParaRPr/>
            </a:p>
          </p:txBody>
        </p:sp>
      </p:grpSp>
      <p:sp>
        <p:nvSpPr>
          <p:cNvPr id="212" name="object 212"/>
          <p:cNvSpPr txBox="1"/>
          <p:nvPr/>
        </p:nvSpPr>
        <p:spPr>
          <a:xfrm>
            <a:off x="8761856" y="3463290"/>
            <a:ext cx="175260" cy="182742"/>
          </a:xfrm>
          <a:prstGeom prst="rect">
            <a:avLst/>
          </a:prstGeom>
        </p:spPr>
        <p:txBody>
          <a:bodyPr vert="horz" wrap="square" lIns="0" tIns="13335" rIns="0" bIns="0" rtlCol="0">
            <a:spAutoFit/>
          </a:bodyPr>
          <a:lstStyle/>
          <a:p>
            <a:pPr marL="12700">
              <a:spcBef>
                <a:spcPts val="105"/>
              </a:spcBef>
            </a:pPr>
            <a:r>
              <a:rPr sz="1100" i="1" spc="-25" dirty="0">
                <a:solidFill>
                  <a:srgbClr val="FFFFFF"/>
                </a:solidFill>
                <a:latin typeface="Calibri"/>
                <a:cs typeface="Calibri"/>
              </a:rPr>
              <a:t>BC</a:t>
            </a:r>
            <a:endParaRPr sz="1100">
              <a:latin typeface="Calibri"/>
              <a:cs typeface="Calibri"/>
            </a:endParaRPr>
          </a:p>
        </p:txBody>
      </p:sp>
      <p:sp>
        <p:nvSpPr>
          <p:cNvPr id="213" name="object 213"/>
          <p:cNvSpPr txBox="1"/>
          <p:nvPr/>
        </p:nvSpPr>
        <p:spPr>
          <a:xfrm>
            <a:off x="8682609" y="3626359"/>
            <a:ext cx="332105" cy="135935"/>
          </a:xfrm>
          <a:prstGeom prst="rect">
            <a:avLst/>
          </a:prstGeom>
        </p:spPr>
        <p:txBody>
          <a:bodyPr vert="horz" wrap="square" lIns="0" tIns="12700" rIns="0" bIns="0" rtlCol="0">
            <a:spAutoFit/>
          </a:bodyPr>
          <a:lstStyle/>
          <a:p>
            <a:pPr marL="12700">
              <a:spcBef>
                <a:spcPts val="100"/>
              </a:spcBef>
            </a:pPr>
            <a:r>
              <a:rPr sz="800" i="1" spc="-20" dirty="0">
                <a:solidFill>
                  <a:srgbClr val="FFFFFF"/>
                </a:solidFill>
                <a:latin typeface="メイリオ"/>
                <a:cs typeface="メイリオ"/>
              </a:rPr>
              <a:t>ノード</a:t>
            </a:r>
            <a:endParaRPr sz="800">
              <a:latin typeface="メイリオ"/>
              <a:cs typeface="メイリオ"/>
            </a:endParaRPr>
          </a:p>
        </p:txBody>
      </p:sp>
      <p:grpSp>
        <p:nvGrpSpPr>
          <p:cNvPr id="214" name="object 214"/>
          <p:cNvGrpSpPr/>
          <p:nvPr/>
        </p:nvGrpSpPr>
        <p:grpSpPr>
          <a:xfrm>
            <a:off x="8907653" y="3369436"/>
            <a:ext cx="264160" cy="163830"/>
            <a:chOff x="7383653" y="3369436"/>
            <a:chExt cx="264160" cy="163830"/>
          </a:xfrm>
        </p:grpSpPr>
        <p:sp>
          <p:nvSpPr>
            <p:cNvPr id="215" name="object 215"/>
            <p:cNvSpPr/>
            <p:nvPr/>
          </p:nvSpPr>
          <p:spPr>
            <a:xfrm>
              <a:off x="7386828" y="3372611"/>
              <a:ext cx="257810" cy="157480"/>
            </a:xfrm>
            <a:custGeom>
              <a:avLst/>
              <a:gdLst/>
              <a:ahLst/>
              <a:cxnLst/>
              <a:rect l="l" t="t" r="r" b="b"/>
              <a:pathLst>
                <a:path w="257809" h="157479">
                  <a:moveTo>
                    <a:pt x="231394" y="0"/>
                  </a:moveTo>
                  <a:lnTo>
                    <a:pt x="26162" y="0"/>
                  </a:lnTo>
                  <a:lnTo>
                    <a:pt x="15966" y="2051"/>
                  </a:lnTo>
                  <a:lnTo>
                    <a:pt x="7651" y="7651"/>
                  </a:lnTo>
                  <a:lnTo>
                    <a:pt x="2051" y="15966"/>
                  </a:lnTo>
                  <a:lnTo>
                    <a:pt x="0" y="26162"/>
                  </a:lnTo>
                  <a:lnTo>
                    <a:pt x="0" y="130810"/>
                  </a:lnTo>
                  <a:lnTo>
                    <a:pt x="2051" y="141005"/>
                  </a:lnTo>
                  <a:lnTo>
                    <a:pt x="7651" y="149320"/>
                  </a:lnTo>
                  <a:lnTo>
                    <a:pt x="15966" y="154920"/>
                  </a:lnTo>
                  <a:lnTo>
                    <a:pt x="26162" y="156972"/>
                  </a:lnTo>
                  <a:lnTo>
                    <a:pt x="231394" y="156972"/>
                  </a:lnTo>
                  <a:lnTo>
                    <a:pt x="241589" y="154920"/>
                  </a:lnTo>
                  <a:lnTo>
                    <a:pt x="249904" y="149320"/>
                  </a:lnTo>
                  <a:lnTo>
                    <a:pt x="255504" y="141005"/>
                  </a:lnTo>
                  <a:lnTo>
                    <a:pt x="257555" y="130810"/>
                  </a:lnTo>
                  <a:lnTo>
                    <a:pt x="257555" y="26162"/>
                  </a:lnTo>
                  <a:lnTo>
                    <a:pt x="255504" y="15966"/>
                  </a:lnTo>
                  <a:lnTo>
                    <a:pt x="249904" y="7651"/>
                  </a:lnTo>
                  <a:lnTo>
                    <a:pt x="241589" y="2051"/>
                  </a:lnTo>
                  <a:lnTo>
                    <a:pt x="231394" y="0"/>
                  </a:lnTo>
                  <a:close/>
                </a:path>
              </a:pathLst>
            </a:custGeom>
            <a:solidFill>
              <a:srgbClr val="FFFFFF"/>
            </a:solidFill>
          </p:spPr>
          <p:txBody>
            <a:bodyPr wrap="square" lIns="0" tIns="0" rIns="0" bIns="0" rtlCol="0"/>
            <a:lstStyle/>
            <a:p>
              <a:endParaRPr/>
            </a:p>
          </p:txBody>
        </p:sp>
        <p:sp>
          <p:nvSpPr>
            <p:cNvPr id="216" name="object 216"/>
            <p:cNvSpPr/>
            <p:nvPr/>
          </p:nvSpPr>
          <p:spPr>
            <a:xfrm>
              <a:off x="7386828" y="3372611"/>
              <a:ext cx="257810" cy="157480"/>
            </a:xfrm>
            <a:custGeom>
              <a:avLst/>
              <a:gdLst/>
              <a:ahLst/>
              <a:cxnLst/>
              <a:rect l="l" t="t" r="r" b="b"/>
              <a:pathLst>
                <a:path w="257809" h="157479">
                  <a:moveTo>
                    <a:pt x="0" y="26162"/>
                  </a:moveTo>
                  <a:lnTo>
                    <a:pt x="2051" y="15966"/>
                  </a:lnTo>
                  <a:lnTo>
                    <a:pt x="7651" y="7651"/>
                  </a:lnTo>
                  <a:lnTo>
                    <a:pt x="15966" y="2051"/>
                  </a:lnTo>
                  <a:lnTo>
                    <a:pt x="26162" y="0"/>
                  </a:lnTo>
                  <a:lnTo>
                    <a:pt x="231394" y="0"/>
                  </a:lnTo>
                  <a:lnTo>
                    <a:pt x="241589" y="2051"/>
                  </a:lnTo>
                  <a:lnTo>
                    <a:pt x="249904" y="7651"/>
                  </a:lnTo>
                  <a:lnTo>
                    <a:pt x="255504" y="15966"/>
                  </a:lnTo>
                  <a:lnTo>
                    <a:pt x="257555" y="26162"/>
                  </a:lnTo>
                  <a:lnTo>
                    <a:pt x="257555" y="130810"/>
                  </a:lnTo>
                  <a:lnTo>
                    <a:pt x="255504" y="141005"/>
                  </a:lnTo>
                  <a:lnTo>
                    <a:pt x="249904" y="149320"/>
                  </a:lnTo>
                  <a:lnTo>
                    <a:pt x="241589" y="154920"/>
                  </a:lnTo>
                  <a:lnTo>
                    <a:pt x="231394" y="156972"/>
                  </a:lnTo>
                  <a:lnTo>
                    <a:pt x="26162" y="156972"/>
                  </a:lnTo>
                  <a:lnTo>
                    <a:pt x="15966" y="154920"/>
                  </a:lnTo>
                  <a:lnTo>
                    <a:pt x="7651" y="149320"/>
                  </a:lnTo>
                  <a:lnTo>
                    <a:pt x="2051" y="141005"/>
                  </a:lnTo>
                  <a:lnTo>
                    <a:pt x="0" y="130810"/>
                  </a:lnTo>
                  <a:lnTo>
                    <a:pt x="0" y="26162"/>
                  </a:lnTo>
                  <a:close/>
                </a:path>
              </a:pathLst>
            </a:custGeom>
            <a:ln w="6350">
              <a:solidFill>
                <a:srgbClr val="A6A6A6"/>
              </a:solidFill>
            </a:ln>
          </p:spPr>
          <p:txBody>
            <a:bodyPr wrap="square" lIns="0" tIns="0" rIns="0" bIns="0" rtlCol="0"/>
            <a:lstStyle/>
            <a:p>
              <a:endParaRPr/>
            </a:p>
          </p:txBody>
        </p:sp>
      </p:grpSp>
      <p:sp>
        <p:nvSpPr>
          <p:cNvPr id="217" name="object 217"/>
          <p:cNvSpPr txBox="1"/>
          <p:nvPr/>
        </p:nvSpPr>
        <p:spPr>
          <a:xfrm>
            <a:off x="8944482" y="3381503"/>
            <a:ext cx="194310" cy="119905"/>
          </a:xfrm>
          <a:prstGeom prst="rect">
            <a:avLst/>
          </a:prstGeom>
        </p:spPr>
        <p:txBody>
          <a:bodyPr vert="horz" wrap="square" lIns="0" tIns="12065" rIns="0" bIns="0" rtlCol="0">
            <a:spAutoFit/>
          </a:bodyPr>
          <a:lstStyle/>
          <a:p>
            <a:pPr marL="12700">
              <a:spcBef>
                <a:spcPts val="95"/>
              </a:spcBef>
            </a:pPr>
            <a:r>
              <a:rPr sz="700" i="1" spc="-25" dirty="0">
                <a:latin typeface="Calibri"/>
                <a:cs typeface="Calibri"/>
              </a:rPr>
              <a:t>EVM</a:t>
            </a:r>
            <a:endParaRPr sz="700">
              <a:latin typeface="Calibri"/>
              <a:cs typeface="Calibri"/>
            </a:endParaRPr>
          </a:p>
        </p:txBody>
      </p:sp>
      <p:sp>
        <p:nvSpPr>
          <p:cNvPr id="218" name="object 218"/>
          <p:cNvSpPr txBox="1"/>
          <p:nvPr/>
        </p:nvSpPr>
        <p:spPr>
          <a:xfrm>
            <a:off x="6692011" y="3492754"/>
            <a:ext cx="332105" cy="269875"/>
          </a:xfrm>
          <a:prstGeom prst="rect">
            <a:avLst/>
          </a:prstGeom>
        </p:spPr>
        <p:txBody>
          <a:bodyPr vert="horz" wrap="square" lIns="0" tIns="13335" rIns="0" bIns="0" rtlCol="0">
            <a:spAutoFit/>
          </a:bodyPr>
          <a:lstStyle/>
          <a:p>
            <a:pPr marL="62865" marR="5080" indent="-50800">
              <a:spcBef>
                <a:spcPts val="105"/>
              </a:spcBef>
            </a:pPr>
            <a:r>
              <a:rPr sz="800" spc="-20" dirty="0">
                <a:latin typeface="メイリオ"/>
                <a:cs typeface="メイリオ"/>
              </a:rPr>
              <a:t>データ</a:t>
            </a:r>
            <a:r>
              <a:rPr sz="800" spc="-25" dirty="0">
                <a:latin typeface="メイリオ"/>
                <a:cs typeface="メイリオ"/>
              </a:rPr>
              <a:t>連携</a:t>
            </a:r>
            <a:endParaRPr sz="800">
              <a:latin typeface="メイリオ"/>
              <a:cs typeface="メイリオ"/>
            </a:endParaRPr>
          </a:p>
        </p:txBody>
      </p:sp>
      <p:sp>
        <p:nvSpPr>
          <p:cNvPr id="219" name="object 219"/>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pic>
        <p:nvPicPr>
          <p:cNvPr id="220" name="object 220"/>
          <p:cNvPicPr/>
          <p:nvPr/>
        </p:nvPicPr>
        <p:blipFill>
          <a:blip r:embed="rId39" cstate="print"/>
          <a:stretch>
            <a:fillRect/>
          </a:stretch>
        </p:blipFill>
        <p:spPr>
          <a:xfrm>
            <a:off x="7286497" y="4380230"/>
            <a:ext cx="180848" cy="196087"/>
          </a:xfrm>
          <a:prstGeom prst="rect">
            <a:avLst/>
          </a:prstGeom>
        </p:spPr>
      </p:pic>
      <p:sp>
        <p:nvSpPr>
          <p:cNvPr id="221" name="object 221"/>
          <p:cNvSpPr txBox="1"/>
          <p:nvPr/>
        </p:nvSpPr>
        <p:spPr>
          <a:xfrm>
            <a:off x="7285990" y="4548378"/>
            <a:ext cx="196850" cy="135935"/>
          </a:xfrm>
          <a:prstGeom prst="rect">
            <a:avLst/>
          </a:prstGeom>
        </p:spPr>
        <p:txBody>
          <a:bodyPr vert="horz" wrap="square" lIns="0" tIns="12700" rIns="0" bIns="0" rtlCol="0">
            <a:spAutoFit/>
          </a:bodyPr>
          <a:lstStyle/>
          <a:p>
            <a:pPr marL="12700">
              <a:spcBef>
                <a:spcPts val="100"/>
              </a:spcBef>
            </a:pPr>
            <a:r>
              <a:rPr sz="800" spc="-25" dirty="0">
                <a:latin typeface="メイリオ"/>
                <a:cs typeface="メイリオ"/>
              </a:rPr>
              <a:t>API</a:t>
            </a:r>
            <a:endParaRPr sz="800">
              <a:latin typeface="メイリオ"/>
              <a:cs typeface="メイリオ"/>
            </a:endParaRPr>
          </a:p>
        </p:txBody>
      </p:sp>
      <p:sp>
        <p:nvSpPr>
          <p:cNvPr id="222" name="object 222"/>
          <p:cNvSpPr txBox="1"/>
          <p:nvPr/>
        </p:nvSpPr>
        <p:spPr>
          <a:xfrm>
            <a:off x="5343271" y="6657994"/>
            <a:ext cx="4966970" cy="158377"/>
          </a:xfrm>
          <a:prstGeom prst="rect">
            <a:avLst/>
          </a:prstGeom>
        </p:spPr>
        <p:txBody>
          <a:bodyPr vert="horz" wrap="square" lIns="0" tIns="19685" rIns="0" bIns="0" rtlCol="0">
            <a:spAutoFit/>
          </a:bodyPr>
          <a:lstStyle/>
          <a:p>
            <a:pPr marL="12700">
              <a:spcBef>
                <a:spcPts val="155"/>
              </a:spcBef>
            </a:pPr>
            <a:r>
              <a:rPr sz="900" spc="-15" dirty="0">
                <a:latin typeface="メイリオ"/>
                <a:cs typeface="メイリオ"/>
              </a:rPr>
              <a:t>オラクル = 外部のデータ(オフチェーン)をスマートコントラクト(オンチェーン)へ伝達する役割</a:t>
            </a:r>
            <a:endParaRPr sz="900">
              <a:latin typeface="メイリオ"/>
              <a:cs typeface="メイリオ"/>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79904" y="3668267"/>
            <a:ext cx="7632192" cy="315468"/>
          </a:xfrm>
          <a:prstGeom prst="rect">
            <a:avLst/>
          </a:prstGeom>
        </p:spPr>
      </p:pic>
      <p:pic>
        <p:nvPicPr>
          <p:cNvPr id="3" name="object 3"/>
          <p:cNvPicPr/>
          <p:nvPr/>
        </p:nvPicPr>
        <p:blipFill>
          <a:blip r:embed="rId3" cstate="print"/>
          <a:stretch>
            <a:fillRect/>
          </a:stretch>
        </p:blipFill>
        <p:spPr>
          <a:xfrm>
            <a:off x="2279904" y="2494789"/>
            <a:ext cx="7632192" cy="316991"/>
          </a:xfrm>
          <a:prstGeom prst="rect">
            <a:avLst/>
          </a:prstGeom>
        </p:spPr>
      </p:pic>
      <p:pic>
        <p:nvPicPr>
          <p:cNvPr id="4" name="object 4"/>
          <p:cNvPicPr/>
          <p:nvPr/>
        </p:nvPicPr>
        <p:blipFill>
          <a:blip r:embed="rId4" cstate="print"/>
          <a:stretch>
            <a:fillRect/>
          </a:stretch>
        </p:blipFill>
        <p:spPr>
          <a:xfrm>
            <a:off x="2279904" y="3054096"/>
            <a:ext cx="7632192" cy="315467"/>
          </a:xfrm>
          <a:prstGeom prst="rect">
            <a:avLst/>
          </a:prstGeom>
        </p:spPr>
      </p:pic>
      <p:pic>
        <p:nvPicPr>
          <p:cNvPr id="5" name="object 5"/>
          <p:cNvPicPr/>
          <p:nvPr/>
        </p:nvPicPr>
        <p:blipFill>
          <a:blip r:embed="rId5" cstate="print"/>
          <a:stretch>
            <a:fillRect/>
          </a:stretch>
        </p:blipFill>
        <p:spPr>
          <a:xfrm>
            <a:off x="2279904" y="1938528"/>
            <a:ext cx="7632192" cy="316991"/>
          </a:xfrm>
          <a:prstGeom prst="rect">
            <a:avLst/>
          </a:prstGeom>
        </p:spPr>
      </p:pic>
      <p:pic>
        <p:nvPicPr>
          <p:cNvPr id="6" name="object 6"/>
          <p:cNvPicPr/>
          <p:nvPr/>
        </p:nvPicPr>
        <p:blipFill>
          <a:blip r:embed="rId6" cstate="print"/>
          <a:stretch>
            <a:fillRect/>
          </a:stretch>
        </p:blipFill>
        <p:spPr>
          <a:xfrm>
            <a:off x="2279904" y="1348740"/>
            <a:ext cx="7632192" cy="316991"/>
          </a:xfrm>
          <a:prstGeom prst="rect">
            <a:avLst/>
          </a:prstGeom>
        </p:spPr>
      </p:pic>
      <p:sp>
        <p:nvSpPr>
          <p:cNvPr id="7" name="object 7"/>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40" dirty="0"/>
              <a:t>第５回アジェンダ</a:t>
            </a:r>
          </a:p>
        </p:txBody>
      </p:sp>
      <p:sp>
        <p:nvSpPr>
          <p:cNvPr id="18" name="object 18"/>
          <p:cNvSpPr txBox="1"/>
          <p:nvPr/>
        </p:nvSpPr>
        <p:spPr>
          <a:xfrm>
            <a:off x="10352658" y="6490208"/>
            <a:ext cx="102870" cy="156068"/>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8</a:t>
            </a:r>
            <a:endParaRPr sz="1200">
              <a:latin typeface="Calibri"/>
              <a:cs typeface="Calibri"/>
            </a:endParaRPr>
          </a:p>
        </p:txBody>
      </p:sp>
      <p:sp>
        <p:nvSpPr>
          <p:cNvPr id="19" name="object 19"/>
          <p:cNvSpPr txBox="1"/>
          <p:nvPr/>
        </p:nvSpPr>
        <p:spPr>
          <a:xfrm>
            <a:off x="2373275" y="6544729"/>
            <a:ext cx="2840355" cy="141064"/>
          </a:xfrm>
          <a:prstGeom prst="rect">
            <a:avLst/>
          </a:prstGeom>
        </p:spPr>
        <p:txBody>
          <a:bodyPr vert="horz" wrap="square" lIns="0" tIns="0" rIns="0" bIns="0" rtlCol="0">
            <a:spAutoFit/>
          </a:bodyPr>
          <a:lstStyle/>
          <a:p>
            <a:pPr marL="12700">
              <a:lnSpc>
                <a:spcPts val="1070"/>
              </a:lnSpc>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
        <p:nvSpPr>
          <p:cNvPr id="20" name="object 20"/>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8" name="object 8"/>
          <p:cNvSpPr txBox="1"/>
          <p:nvPr/>
        </p:nvSpPr>
        <p:spPr>
          <a:xfrm>
            <a:off x="2358645" y="1351534"/>
            <a:ext cx="3611879"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1.</a:t>
            </a:r>
            <a:r>
              <a:rPr sz="1600" b="1" i="1" dirty="0">
                <a:solidFill>
                  <a:srgbClr val="404040"/>
                </a:solidFill>
                <a:latin typeface="メイリオ"/>
                <a:cs typeface="メイリオ"/>
              </a:rPr>
              <a:t>	</a:t>
            </a:r>
            <a:r>
              <a:rPr sz="1600" b="1" i="1" spc="-25" dirty="0">
                <a:solidFill>
                  <a:srgbClr val="404040"/>
                </a:solidFill>
                <a:latin typeface="メイリオ"/>
                <a:cs typeface="メイリオ"/>
              </a:rPr>
              <a:t>ユースケース検討から得られた示</a:t>
            </a:r>
            <a:r>
              <a:rPr sz="1600" b="1" i="1" spc="-50" dirty="0">
                <a:solidFill>
                  <a:srgbClr val="404040"/>
                </a:solidFill>
                <a:latin typeface="メイリオ"/>
                <a:cs typeface="メイリオ"/>
              </a:rPr>
              <a:t>唆</a:t>
            </a:r>
            <a:endParaRPr sz="1600">
              <a:latin typeface="メイリオ"/>
              <a:cs typeface="メイリオ"/>
            </a:endParaRPr>
          </a:p>
        </p:txBody>
      </p:sp>
      <p:sp>
        <p:nvSpPr>
          <p:cNvPr id="9" name="object 9"/>
          <p:cNvSpPr txBox="1"/>
          <p:nvPr/>
        </p:nvSpPr>
        <p:spPr>
          <a:xfrm>
            <a:off x="7845678" y="1351534"/>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0" name="object 10"/>
          <p:cNvSpPr txBox="1"/>
          <p:nvPr/>
        </p:nvSpPr>
        <p:spPr>
          <a:xfrm>
            <a:off x="2358644" y="1937130"/>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2.</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デジタル通貨の実装イメー</a:t>
            </a:r>
            <a:r>
              <a:rPr sz="1600" b="1" i="1" spc="-50" dirty="0">
                <a:solidFill>
                  <a:srgbClr val="404040"/>
                </a:solidFill>
                <a:latin typeface="メイリオ"/>
                <a:cs typeface="メイリオ"/>
              </a:rPr>
              <a:t>ジ</a:t>
            </a:r>
            <a:endParaRPr sz="1600">
              <a:latin typeface="メイリオ"/>
              <a:cs typeface="メイリオ"/>
            </a:endParaRPr>
          </a:p>
        </p:txBody>
      </p:sp>
      <p:sp>
        <p:nvSpPr>
          <p:cNvPr id="11" name="object 11"/>
          <p:cNvSpPr txBox="1"/>
          <p:nvPr/>
        </p:nvSpPr>
        <p:spPr>
          <a:xfrm>
            <a:off x="7845678" y="1937130"/>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2" name="object 12"/>
          <p:cNvSpPr txBox="1"/>
          <p:nvPr/>
        </p:nvSpPr>
        <p:spPr>
          <a:xfrm>
            <a:off x="2358645" y="2522347"/>
            <a:ext cx="280098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3.</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デジタル通貨の実現モデ</a:t>
            </a:r>
            <a:r>
              <a:rPr sz="1600" b="1" i="1" spc="-50" dirty="0">
                <a:solidFill>
                  <a:srgbClr val="404040"/>
                </a:solidFill>
                <a:latin typeface="メイリオ"/>
                <a:cs typeface="メイリオ"/>
              </a:rPr>
              <a:t>ル</a:t>
            </a:r>
            <a:endParaRPr sz="1600">
              <a:latin typeface="メイリオ"/>
              <a:cs typeface="メイリオ"/>
            </a:endParaRPr>
          </a:p>
        </p:txBody>
      </p:sp>
      <p:sp>
        <p:nvSpPr>
          <p:cNvPr id="13" name="object 13"/>
          <p:cNvSpPr txBox="1"/>
          <p:nvPr/>
        </p:nvSpPr>
        <p:spPr>
          <a:xfrm>
            <a:off x="7845679" y="252234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50</a:t>
            </a:r>
            <a:r>
              <a:rPr sz="1600" i="1" spc="-50" dirty="0">
                <a:solidFill>
                  <a:srgbClr val="404040"/>
                </a:solidFill>
                <a:latin typeface="メイリオ"/>
                <a:cs typeface="メイリオ"/>
              </a:rPr>
              <a:t>分</a:t>
            </a:r>
            <a:endParaRPr sz="1600">
              <a:latin typeface="メイリオ"/>
              <a:cs typeface="メイリオ"/>
            </a:endParaRPr>
          </a:p>
        </p:txBody>
      </p:sp>
      <p:sp>
        <p:nvSpPr>
          <p:cNvPr id="14" name="object 14"/>
          <p:cNvSpPr txBox="1"/>
          <p:nvPr/>
        </p:nvSpPr>
        <p:spPr>
          <a:xfrm>
            <a:off x="2358644" y="3107817"/>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4.</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デジタル通貨がもたらす価</a:t>
            </a:r>
            <a:r>
              <a:rPr sz="1600" b="1" i="1" spc="-50" dirty="0">
                <a:solidFill>
                  <a:srgbClr val="404040"/>
                </a:solidFill>
                <a:latin typeface="メイリオ"/>
                <a:cs typeface="メイリオ"/>
              </a:rPr>
              <a:t>値</a:t>
            </a:r>
            <a:endParaRPr sz="1600">
              <a:latin typeface="メイリオ"/>
              <a:cs typeface="メイリオ"/>
            </a:endParaRPr>
          </a:p>
        </p:txBody>
      </p:sp>
      <p:sp>
        <p:nvSpPr>
          <p:cNvPr id="15" name="object 15"/>
          <p:cNvSpPr txBox="1"/>
          <p:nvPr/>
        </p:nvSpPr>
        <p:spPr>
          <a:xfrm>
            <a:off x="7845679" y="310781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30</a:t>
            </a:r>
            <a:r>
              <a:rPr sz="1600" i="1" spc="-50" dirty="0">
                <a:solidFill>
                  <a:srgbClr val="404040"/>
                </a:solidFill>
                <a:latin typeface="メイリオ"/>
                <a:cs typeface="メイリオ"/>
              </a:rPr>
              <a:t>分</a:t>
            </a:r>
            <a:endParaRPr sz="1600">
              <a:latin typeface="メイリオ"/>
              <a:cs typeface="メイリオ"/>
            </a:endParaRPr>
          </a:p>
        </p:txBody>
      </p:sp>
      <p:sp>
        <p:nvSpPr>
          <p:cNvPr id="16" name="object 16"/>
          <p:cNvSpPr txBox="1"/>
          <p:nvPr/>
        </p:nvSpPr>
        <p:spPr>
          <a:xfrm>
            <a:off x="2358645" y="3693033"/>
            <a:ext cx="219265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5.</a:t>
            </a:r>
            <a:r>
              <a:rPr sz="1600" b="1" i="1" dirty="0">
                <a:solidFill>
                  <a:srgbClr val="404040"/>
                </a:solidFill>
                <a:latin typeface="メイリオ"/>
                <a:cs typeface="メイリオ"/>
              </a:rPr>
              <a:t>	</a:t>
            </a:r>
            <a:r>
              <a:rPr sz="1600" b="1" i="1" spc="-25" dirty="0">
                <a:solidFill>
                  <a:srgbClr val="404040"/>
                </a:solidFill>
                <a:latin typeface="メイリオ"/>
                <a:cs typeface="メイリオ"/>
              </a:rPr>
              <a:t>事務局より連絡事</a:t>
            </a:r>
            <a:r>
              <a:rPr sz="1600" b="1" i="1" spc="-50" dirty="0">
                <a:solidFill>
                  <a:srgbClr val="404040"/>
                </a:solidFill>
                <a:latin typeface="メイリオ"/>
                <a:cs typeface="メイリオ"/>
              </a:rPr>
              <a:t>項</a:t>
            </a:r>
            <a:endParaRPr sz="1600">
              <a:latin typeface="メイリオ"/>
              <a:cs typeface="メイリオ"/>
            </a:endParaRPr>
          </a:p>
        </p:txBody>
      </p:sp>
      <p:sp>
        <p:nvSpPr>
          <p:cNvPr id="17" name="object 17"/>
          <p:cNvSpPr txBox="1"/>
          <p:nvPr/>
        </p:nvSpPr>
        <p:spPr>
          <a:xfrm>
            <a:off x="7845678" y="3693033"/>
            <a:ext cx="1035050"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a:t>
            </a:r>
            <a:r>
              <a:rPr sz="1600" i="1" spc="-60" dirty="0">
                <a:solidFill>
                  <a:srgbClr val="404040"/>
                </a:solidFill>
                <a:latin typeface="メイリオ"/>
                <a:cs typeface="メイリオ"/>
              </a:rPr>
              <a:t>分</a:t>
            </a:r>
            <a:endParaRPr sz="1600">
              <a:latin typeface="メイリオ"/>
              <a:cs typeface="メイリオ"/>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38984" y="6492875"/>
            <a:ext cx="553016" cy="365125"/>
          </a:xfrm>
        </p:spPr>
        <p:txBody>
          <a:bodyPr/>
          <a:lstStyle/>
          <a:p>
            <a:fld id="{6F8D1931-CE7A-4631-A2FD-F09270C7E571}" type="slidenum">
              <a:rPr kumimoji="1" lang="ja-JP" altLang="en-US" sz="1600" b="1" smtClean="0">
                <a:solidFill>
                  <a:schemeClr val="tx1"/>
                </a:solidFill>
              </a:rPr>
              <a:t>13</a:t>
            </a:fld>
            <a:endParaRPr kumimoji="1" lang="ja-JP" altLang="en-US" sz="1600" b="1" dirty="0">
              <a:solidFill>
                <a:schemeClr val="tx1"/>
              </a:solidFill>
            </a:endParaRPr>
          </a:p>
        </p:txBody>
      </p:sp>
      <p:sp>
        <p:nvSpPr>
          <p:cNvPr id="21" name="正方形/長方形 5"/>
          <p:cNvSpPr>
            <a:spLocks noChangeArrowheads="1"/>
          </p:cNvSpPr>
          <p:nvPr/>
        </p:nvSpPr>
        <p:spPr bwMode="auto">
          <a:xfrm>
            <a:off x="0" y="6626225"/>
            <a:ext cx="6463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900" dirty="0">
                <a:latin typeface="Meiryo UI" panose="020B0604030504040204" pitchFamily="50" charset="-128"/>
                <a:ea typeface="Meiryo UI" panose="020B0604030504040204" pitchFamily="50" charset="-128"/>
              </a:rPr>
              <a:t>（出典）</a:t>
            </a:r>
          </a:p>
        </p:txBody>
      </p:sp>
      <p:sp>
        <p:nvSpPr>
          <p:cNvPr id="12" name="角丸四角形 11"/>
          <p:cNvSpPr/>
          <p:nvPr/>
        </p:nvSpPr>
        <p:spPr>
          <a:xfrm>
            <a:off x="1677196" y="744538"/>
            <a:ext cx="2166938" cy="431800"/>
          </a:xfrm>
          <a:prstGeom prst="roundRect">
            <a:avLst>
              <a:gd name="adj" fmla="val 27577"/>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b="1" dirty="0">
                <a:solidFill>
                  <a:schemeClr val="tx1"/>
                </a:solidFill>
                <a:latin typeface="Meiryo UI" panose="020B0604030504040204" pitchFamily="50" charset="-128"/>
                <a:ea typeface="Meiryo UI" panose="020B0604030504040204" pitchFamily="50" charset="-128"/>
              </a:rPr>
              <a:t>金融</a:t>
            </a:r>
          </a:p>
        </p:txBody>
      </p:sp>
      <p:sp>
        <p:nvSpPr>
          <p:cNvPr id="13" name="角丸四角形 12"/>
          <p:cNvSpPr/>
          <p:nvPr/>
        </p:nvSpPr>
        <p:spPr>
          <a:xfrm>
            <a:off x="3913984" y="744538"/>
            <a:ext cx="2166937" cy="431800"/>
          </a:xfrm>
          <a:prstGeom prst="roundRect">
            <a:avLst>
              <a:gd name="adj" fmla="val 27577"/>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b="1" dirty="0">
                <a:solidFill>
                  <a:schemeClr val="tx1"/>
                </a:solidFill>
                <a:latin typeface="Meiryo UI" panose="020B0604030504040204" pitchFamily="50" charset="-128"/>
                <a:ea typeface="Meiryo UI" panose="020B0604030504040204" pitchFamily="50" charset="-128"/>
              </a:rPr>
              <a:t>サプライチェーン</a:t>
            </a:r>
          </a:p>
        </p:txBody>
      </p:sp>
      <p:sp>
        <p:nvSpPr>
          <p:cNvPr id="14" name="角丸四角形 13"/>
          <p:cNvSpPr/>
          <p:nvPr/>
        </p:nvSpPr>
        <p:spPr>
          <a:xfrm>
            <a:off x="6150771" y="754063"/>
            <a:ext cx="2166938" cy="431800"/>
          </a:xfrm>
          <a:prstGeom prst="roundRect">
            <a:avLst>
              <a:gd name="adj" fmla="val 27577"/>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b="1" dirty="0">
                <a:solidFill>
                  <a:schemeClr val="tx1"/>
                </a:solidFill>
                <a:latin typeface="Meiryo UI" panose="020B0604030504040204" pitchFamily="50" charset="-128"/>
                <a:ea typeface="Meiryo UI" panose="020B0604030504040204" pitchFamily="50" charset="-128"/>
              </a:rPr>
              <a:t>ライフスタイル</a:t>
            </a:r>
          </a:p>
        </p:txBody>
      </p:sp>
      <p:sp>
        <p:nvSpPr>
          <p:cNvPr id="15" name="角丸四角形 14"/>
          <p:cNvSpPr/>
          <p:nvPr/>
        </p:nvSpPr>
        <p:spPr>
          <a:xfrm>
            <a:off x="8387559" y="744538"/>
            <a:ext cx="2168525" cy="431800"/>
          </a:xfrm>
          <a:prstGeom prst="roundRect">
            <a:avLst>
              <a:gd name="adj" fmla="val 27577"/>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b="1" dirty="0">
                <a:solidFill>
                  <a:schemeClr val="tx1"/>
                </a:solidFill>
                <a:latin typeface="Meiryo UI" panose="020B0604030504040204" pitchFamily="50" charset="-128"/>
                <a:ea typeface="Meiryo UI" panose="020B0604030504040204" pitchFamily="50" charset="-128"/>
              </a:rPr>
              <a:t>シビックテック</a:t>
            </a:r>
          </a:p>
        </p:txBody>
      </p:sp>
      <p:sp>
        <p:nvSpPr>
          <p:cNvPr id="16" name="角丸四角形 15"/>
          <p:cNvSpPr/>
          <p:nvPr/>
        </p:nvSpPr>
        <p:spPr>
          <a:xfrm>
            <a:off x="1677196" y="1249363"/>
            <a:ext cx="2166938" cy="4032250"/>
          </a:xfrm>
          <a:prstGeom prst="roundRect">
            <a:avLst>
              <a:gd name="adj" fmla="val 579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0" name="角丸四角形 19"/>
          <p:cNvSpPr/>
          <p:nvPr/>
        </p:nvSpPr>
        <p:spPr>
          <a:xfrm>
            <a:off x="1835946" y="1281113"/>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為替・送金</a:t>
            </a:r>
          </a:p>
        </p:txBody>
      </p:sp>
      <p:sp>
        <p:nvSpPr>
          <p:cNvPr id="22" name="角丸四角形 21"/>
          <p:cNvSpPr/>
          <p:nvPr/>
        </p:nvSpPr>
        <p:spPr>
          <a:xfrm>
            <a:off x="1835946" y="1593850"/>
            <a:ext cx="1787525"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dirty="0">
                <a:solidFill>
                  <a:schemeClr val="tx1"/>
                </a:solidFill>
                <a:latin typeface="Meiryo UI" panose="020B0604030504040204" pitchFamily="50" charset="-128"/>
                <a:ea typeface="Meiryo UI" panose="020B0604030504040204" pitchFamily="50" charset="-128"/>
              </a:rPr>
              <a:t>Bitcoin</a:t>
            </a:r>
            <a:r>
              <a:rPr lang="ja-JP" altLang="en-US" sz="1200" dirty="0">
                <a:solidFill>
                  <a:schemeClr val="tx1"/>
                </a:solidFill>
                <a:latin typeface="Meiryo UI" panose="020B0604030504040204" pitchFamily="50" charset="-128"/>
                <a:ea typeface="Meiryo UI" panose="020B0604030504040204" pitchFamily="50" charset="-128"/>
              </a:rPr>
              <a:t>の法貨連動</a:t>
            </a:r>
          </a:p>
        </p:txBody>
      </p:sp>
      <p:sp>
        <p:nvSpPr>
          <p:cNvPr id="23" name="角丸四角形 22"/>
          <p:cNvSpPr/>
          <p:nvPr/>
        </p:nvSpPr>
        <p:spPr>
          <a:xfrm>
            <a:off x="1820071" y="1908175"/>
            <a:ext cx="1789113" cy="276225"/>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クラウドファンディング</a:t>
            </a:r>
          </a:p>
        </p:txBody>
      </p:sp>
      <p:sp>
        <p:nvSpPr>
          <p:cNvPr id="24" name="角丸四角形 23"/>
          <p:cNvSpPr/>
          <p:nvPr/>
        </p:nvSpPr>
        <p:spPr>
          <a:xfrm>
            <a:off x="1847059" y="2217738"/>
            <a:ext cx="1789112"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株式</a:t>
            </a:r>
          </a:p>
        </p:txBody>
      </p:sp>
      <p:sp>
        <p:nvSpPr>
          <p:cNvPr id="25" name="角丸四角形 24"/>
          <p:cNvSpPr/>
          <p:nvPr/>
        </p:nvSpPr>
        <p:spPr>
          <a:xfrm>
            <a:off x="1854996" y="2527300"/>
            <a:ext cx="1789113"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分散取引所</a:t>
            </a:r>
          </a:p>
        </p:txBody>
      </p:sp>
      <p:sp>
        <p:nvSpPr>
          <p:cNvPr id="26" name="角丸四角形 25"/>
          <p:cNvSpPr/>
          <p:nvPr/>
        </p:nvSpPr>
        <p:spPr>
          <a:xfrm>
            <a:off x="1854996" y="2843213"/>
            <a:ext cx="1789113"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スマート・コントラクト</a:t>
            </a:r>
          </a:p>
        </p:txBody>
      </p:sp>
      <p:sp>
        <p:nvSpPr>
          <p:cNvPr id="27" name="角丸四角形 26"/>
          <p:cNvSpPr/>
          <p:nvPr/>
        </p:nvSpPr>
        <p:spPr>
          <a:xfrm>
            <a:off x="1854996" y="3141663"/>
            <a:ext cx="1789113"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ソーシャル・バンキング</a:t>
            </a:r>
          </a:p>
        </p:txBody>
      </p:sp>
      <p:sp>
        <p:nvSpPr>
          <p:cNvPr id="28" name="角丸四角形 27"/>
          <p:cNvSpPr/>
          <p:nvPr/>
        </p:nvSpPr>
        <p:spPr>
          <a:xfrm>
            <a:off x="1835946" y="3451225"/>
            <a:ext cx="1787525"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スマート・証券</a:t>
            </a:r>
          </a:p>
        </p:txBody>
      </p:sp>
      <p:sp>
        <p:nvSpPr>
          <p:cNvPr id="29" name="角丸四角形 28"/>
          <p:cNvSpPr/>
          <p:nvPr/>
        </p:nvSpPr>
        <p:spPr>
          <a:xfrm>
            <a:off x="1835946" y="3751263"/>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金保管</a:t>
            </a:r>
          </a:p>
        </p:txBody>
      </p:sp>
      <p:sp>
        <p:nvSpPr>
          <p:cNvPr id="30" name="角丸四角形 29"/>
          <p:cNvSpPr/>
          <p:nvPr/>
        </p:nvSpPr>
        <p:spPr>
          <a:xfrm>
            <a:off x="1832771" y="4059238"/>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決済</a:t>
            </a:r>
          </a:p>
        </p:txBody>
      </p:sp>
      <p:sp>
        <p:nvSpPr>
          <p:cNvPr id="31" name="角丸四角形 30"/>
          <p:cNvSpPr/>
          <p:nvPr/>
        </p:nvSpPr>
        <p:spPr>
          <a:xfrm>
            <a:off x="1832771" y="4357688"/>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移民向け送金</a:t>
            </a:r>
          </a:p>
        </p:txBody>
      </p:sp>
      <p:sp>
        <p:nvSpPr>
          <p:cNvPr id="32" name="角丸四角形 31"/>
          <p:cNvSpPr/>
          <p:nvPr/>
        </p:nvSpPr>
        <p:spPr>
          <a:xfrm>
            <a:off x="1832771" y="4657725"/>
            <a:ext cx="1787525"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イスラム送金サービス</a:t>
            </a:r>
          </a:p>
        </p:txBody>
      </p:sp>
      <p:sp>
        <p:nvSpPr>
          <p:cNvPr id="33" name="角丸四角形 32"/>
          <p:cNvSpPr/>
          <p:nvPr/>
        </p:nvSpPr>
        <p:spPr>
          <a:xfrm>
            <a:off x="1832771" y="4968875"/>
            <a:ext cx="1787525"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デリバティブ</a:t>
            </a:r>
          </a:p>
        </p:txBody>
      </p:sp>
      <p:sp>
        <p:nvSpPr>
          <p:cNvPr id="34" name="角丸四角形 33"/>
          <p:cNvSpPr/>
          <p:nvPr/>
        </p:nvSpPr>
        <p:spPr>
          <a:xfrm>
            <a:off x="3913984" y="1249363"/>
            <a:ext cx="2166937" cy="4032250"/>
          </a:xfrm>
          <a:prstGeom prst="roundRect">
            <a:avLst>
              <a:gd name="adj" fmla="val 579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5" name="角丸四角形 34"/>
          <p:cNvSpPr/>
          <p:nvPr/>
        </p:nvSpPr>
        <p:spPr>
          <a:xfrm>
            <a:off x="4072734" y="1281113"/>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商品トラッキング</a:t>
            </a:r>
          </a:p>
        </p:txBody>
      </p:sp>
      <p:sp>
        <p:nvSpPr>
          <p:cNvPr id="36" name="角丸四角形 35"/>
          <p:cNvSpPr/>
          <p:nvPr/>
        </p:nvSpPr>
        <p:spPr>
          <a:xfrm>
            <a:off x="4056859" y="1908175"/>
            <a:ext cx="1789112" cy="276225"/>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バリューチェーン即時決済</a:t>
            </a:r>
          </a:p>
        </p:txBody>
      </p:sp>
      <p:sp>
        <p:nvSpPr>
          <p:cNvPr id="37" name="角丸四角形 36"/>
          <p:cNvSpPr/>
          <p:nvPr/>
        </p:nvSpPr>
        <p:spPr>
          <a:xfrm>
            <a:off x="4091784" y="2527300"/>
            <a:ext cx="1787525"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dirty="0" err="1">
                <a:solidFill>
                  <a:schemeClr val="tx1"/>
                </a:solidFill>
                <a:latin typeface="Meiryo UI" panose="020B0604030504040204" pitchFamily="50" charset="-128"/>
                <a:ea typeface="Meiryo UI" panose="020B0604030504040204" pitchFamily="50" charset="-128"/>
              </a:rPr>
              <a:t>IoT</a:t>
            </a:r>
            <a:r>
              <a:rPr lang="ja-JP" altLang="en-US" sz="1200" dirty="0">
                <a:solidFill>
                  <a:schemeClr val="tx1"/>
                </a:solidFill>
                <a:latin typeface="Meiryo UI" panose="020B0604030504040204" pitchFamily="50" charset="-128"/>
                <a:ea typeface="Meiryo UI" panose="020B0604030504040204" pitchFamily="50" charset="-128"/>
              </a:rPr>
              <a:t>・決済</a:t>
            </a:r>
          </a:p>
        </p:txBody>
      </p:sp>
      <p:sp>
        <p:nvSpPr>
          <p:cNvPr id="38" name="角丸四角形 37"/>
          <p:cNvSpPr/>
          <p:nvPr/>
        </p:nvSpPr>
        <p:spPr>
          <a:xfrm>
            <a:off x="4091784" y="3141663"/>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アート作品所有権</a:t>
            </a:r>
          </a:p>
        </p:txBody>
      </p:sp>
      <p:sp>
        <p:nvSpPr>
          <p:cNvPr id="39" name="角丸四角形 38"/>
          <p:cNvSpPr/>
          <p:nvPr/>
        </p:nvSpPr>
        <p:spPr>
          <a:xfrm>
            <a:off x="4072734" y="3751263"/>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ダイヤモンド</a:t>
            </a:r>
          </a:p>
        </p:txBody>
      </p:sp>
      <p:sp>
        <p:nvSpPr>
          <p:cNvPr id="40" name="角丸四角形 39"/>
          <p:cNvSpPr/>
          <p:nvPr/>
        </p:nvSpPr>
        <p:spPr>
          <a:xfrm>
            <a:off x="4069559" y="4357688"/>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アート作品証明</a:t>
            </a:r>
          </a:p>
        </p:txBody>
      </p:sp>
      <p:sp>
        <p:nvSpPr>
          <p:cNvPr id="41" name="角丸四角形 40"/>
          <p:cNvSpPr/>
          <p:nvPr/>
        </p:nvSpPr>
        <p:spPr>
          <a:xfrm>
            <a:off x="4069559" y="4968875"/>
            <a:ext cx="1787525"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偽薬・偽物防止</a:t>
            </a:r>
          </a:p>
        </p:txBody>
      </p:sp>
      <p:sp>
        <p:nvSpPr>
          <p:cNvPr id="42" name="角丸四角形 41"/>
          <p:cNvSpPr/>
          <p:nvPr/>
        </p:nvSpPr>
        <p:spPr>
          <a:xfrm>
            <a:off x="6147596" y="1266825"/>
            <a:ext cx="2166938" cy="4032250"/>
          </a:xfrm>
          <a:prstGeom prst="roundRect">
            <a:avLst>
              <a:gd name="adj" fmla="val 579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3" name="角丸四角形 42"/>
          <p:cNvSpPr/>
          <p:nvPr/>
        </p:nvSpPr>
        <p:spPr>
          <a:xfrm>
            <a:off x="6306346" y="1300163"/>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メッセンジャー</a:t>
            </a:r>
          </a:p>
        </p:txBody>
      </p:sp>
      <p:sp>
        <p:nvSpPr>
          <p:cNvPr id="44" name="角丸四角形 43"/>
          <p:cNvSpPr/>
          <p:nvPr/>
        </p:nvSpPr>
        <p:spPr>
          <a:xfrm>
            <a:off x="6306346" y="1612900"/>
            <a:ext cx="1787525"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dirty="0">
                <a:solidFill>
                  <a:schemeClr val="tx1"/>
                </a:solidFill>
                <a:latin typeface="Meiryo UI" panose="020B0604030504040204" pitchFamily="50" charset="-128"/>
                <a:ea typeface="Meiryo UI" panose="020B0604030504040204" pitchFamily="50" charset="-128"/>
              </a:rPr>
              <a:t>SNS</a:t>
            </a:r>
            <a:endParaRPr lang="ja-JP" altLang="en-US" sz="1200" dirty="0">
              <a:solidFill>
                <a:schemeClr val="tx1"/>
              </a:solidFill>
              <a:latin typeface="Meiryo UI" panose="020B0604030504040204" pitchFamily="50" charset="-128"/>
              <a:ea typeface="Meiryo UI" panose="020B0604030504040204" pitchFamily="50" charset="-128"/>
            </a:endParaRPr>
          </a:p>
        </p:txBody>
      </p:sp>
      <p:sp>
        <p:nvSpPr>
          <p:cNvPr id="45" name="角丸四角形 44"/>
          <p:cNvSpPr/>
          <p:nvPr/>
        </p:nvSpPr>
        <p:spPr>
          <a:xfrm>
            <a:off x="6292059" y="1925638"/>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ストリーミング</a:t>
            </a:r>
          </a:p>
        </p:txBody>
      </p:sp>
      <p:sp>
        <p:nvSpPr>
          <p:cNvPr id="46" name="角丸四角形 45"/>
          <p:cNvSpPr/>
          <p:nvPr/>
        </p:nvSpPr>
        <p:spPr>
          <a:xfrm>
            <a:off x="6317459" y="2235200"/>
            <a:ext cx="1789112"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予測市場</a:t>
            </a:r>
          </a:p>
        </p:txBody>
      </p:sp>
      <p:sp>
        <p:nvSpPr>
          <p:cNvPr id="47" name="角丸四角形 46"/>
          <p:cNvSpPr/>
          <p:nvPr/>
        </p:nvSpPr>
        <p:spPr>
          <a:xfrm>
            <a:off x="6325396" y="2546350"/>
            <a:ext cx="1789113"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マーケットプレイス</a:t>
            </a:r>
          </a:p>
        </p:txBody>
      </p:sp>
      <p:sp>
        <p:nvSpPr>
          <p:cNvPr id="48" name="角丸四角形 47"/>
          <p:cNvSpPr/>
          <p:nvPr/>
        </p:nvSpPr>
        <p:spPr>
          <a:xfrm>
            <a:off x="6325396" y="2862263"/>
            <a:ext cx="1789113"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ギフトカード交換</a:t>
            </a:r>
          </a:p>
        </p:txBody>
      </p:sp>
      <p:sp>
        <p:nvSpPr>
          <p:cNvPr id="49" name="角丸四角形 48"/>
          <p:cNvSpPr/>
          <p:nvPr/>
        </p:nvSpPr>
        <p:spPr>
          <a:xfrm>
            <a:off x="6325396" y="3159125"/>
            <a:ext cx="1789113"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プリペイドカード</a:t>
            </a:r>
          </a:p>
        </p:txBody>
      </p:sp>
      <p:sp>
        <p:nvSpPr>
          <p:cNvPr id="50" name="角丸四角形 49"/>
          <p:cNvSpPr/>
          <p:nvPr/>
        </p:nvSpPr>
        <p:spPr>
          <a:xfrm>
            <a:off x="6306346" y="3470275"/>
            <a:ext cx="1787525" cy="276225"/>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トレーディングカードゲーム</a:t>
            </a:r>
          </a:p>
        </p:txBody>
      </p:sp>
      <p:sp>
        <p:nvSpPr>
          <p:cNvPr id="51" name="角丸四角形 50"/>
          <p:cNvSpPr/>
          <p:nvPr/>
        </p:nvSpPr>
        <p:spPr>
          <a:xfrm>
            <a:off x="6306346" y="3768725"/>
            <a:ext cx="1787525"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ゲーム資産管理</a:t>
            </a:r>
          </a:p>
        </p:txBody>
      </p:sp>
      <p:sp>
        <p:nvSpPr>
          <p:cNvPr id="52" name="角丸四角形 51"/>
          <p:cNvSpPr/>
          <p:nvPr/>
        </p:nvSpPr>
        <p:spPr>
          <a:xfrm>
            <a:off x="6303171" y="4076700"/>
            <a:ext cx="1789113"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マイニングチップ</a:t>
            </a:r>
          </a:p>
        </p:txBody>
      </p:sp>
      <p:sp>
        <p:nvSpPr>
          <p:cNvPr id="53" name="角丸四角形 52"/>
          <p:cNvSpPr/>
          <p:nvPr/>
        </p:nvSpPr>
        <p:spPr>
          <a:xfrm>
            <a:off x="6303171" y="4376738"/>
            <a:ext cx="1789113"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マイニング電球</a:t>
            </a:r>
          </a:p>
        </p:txBody>
      </p:sp>
      <p:sp>
        <p:nvSpPr>
          <p:cNvPr id="54" name="角丸四角形 53"/>
          <p:cNvSpPr/>
          <p:nvPr/>
        </p:nvSpPr>
        <p:spPr>
          <a:xfrm>
            <a:off x="6303171" y="4675188"/>
            <a:ext cx="1789113"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ライドシェアリング</a:t>
            </a:r>
          </a:p>
        </p:txBody>
      </p:sp>
      <p:sp>
        <p:nvSpPr>
          <p:cNvPr id="55" name="角丸四角形 54"/>
          <p:cNvSpPr/>
          <p:nvPr/>
        </p:nvSpPr>
        <p:spPr>
          <a:xfrm>
            <a:off x="6303171" y="4987925"/>
            <a:ext cx="1789113"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リワード・トークン</a:t>
            </a:r>
          </a:p>
        </p:txBody>
      </p:sp>
      <p:sp>
        <p:nvSpPr>
          <p:cNvPr id="56" name="角丸四角形 55"/>
          <p:cNvSpPr/>
          <p:nvPr/>
        </p:nvSpPr>
        <p:spPr>
          <a:xfrm>
            <a:off x="8381209" y="1247775"/>
            <a:ext cx="2168525" cy="4033838"/>
          </a:xfrm>
          <a:prstGeom prst="roundRect">
            <a:avLst>
              <a:gd name="adj" fmla="val 579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7" name="角丸四角形 56"/>
          <p:cNvSpPr/>
          <p:nvPr/>
        </p:nvSpPr>
        <p:spPr>
          <a:xfrm>
            <a:off x="8539959" y="1331913"/>
            <a:ext cx="1789112"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ヘルスケア情報</a:t>
            </a:r>
          </a:p>
        </p:txBody>
      </p:sp>
      <p:sp>
        <p:nvSpPr>
          <p:cNvPr id="58" name="角丸四角形 57"/>
          <p:cNvSpPr/>
          <p:nvPr/>
        </p:nvSpPr>
        <p:spPr>
          <a:xfrm>
            <a:off x="8539959" y="1766888"/>
            <a:ext cx="1789112"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デジタル</a:t>
            </a:r>
            <a:r>
              <a:rPr lang="en-US" altLang="ja-JP" sz="1200" dirty="0">
                <a:solidFill>
                  <a:schemeClr val="tx1"/>
                </a:solidFill>
                <a:latin typeface="Meiryo UI" panose="020B0604030504040204" pitchFamily="50" charset="-128"/>
                <a:ea typeface="Meiryo UI" panose="020B0604030504040204" pitchFamily="50" charset="-128"/>
              </a:rPr>
              <a:t>ID</a:t>
            </a:r>
            <a:r>
              <a:rPr lang="ja-JP" altLang="en-US" sz="1200" dirty="0">
                <a:solidFill>
                  <a:schemeClr val="tx1"/>
                </a:solidFill>
                <a:latin typeface="Meiryo UI" panose="020B0604030504040204" pitchFamily="50" charset="-128"/>
                <a:ea typeface="Meiryo UI" panose="020B0604030504040204" pitchFamily="50" charset="-128"/>
              </a:rPr>
              <a:t>証明</a:t>
            </a:r>
          </a:p>
        </p:txBody>
      </p:sp>
      <p:sp>
        <p:nvSpPr>
          <p:cNvPr id="59" name="角丸四角形 58"/>
          <p:cNvSpPr/>
          <p:nvPr/>
        </p:nvSpPr>
        <p:spPr>
          <a:xfrm>
            <a:off x="8525671" y="2224088"/>
            <a:ext cx="1789113"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バーチャル国家</a:t>
            </a:r>
          </a:p>
        </p:txBody>
      </p:sp>
      <p:sp>
        <p:nvSpPr>
          <p:cNvPr id="60" name="角丸四角形 59"/>
          <p:cNvSpPr/>
          <p:nvPr/>
        </p:nvSpPr>
        <p:spPr>
          <a:xfrm>
            <a:off x="8551071" y="2678113"/>
            <a:ext cx="1789113"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宇宙開発</a:t>
            </a:r>
          </a:p>
        </p:txBody>
      </p:sp>
      <p:sp>
        <p:nvSpPr>
          <p:cNvPr id="61" name="角丸四角形 60"/>
          <p:cNvSpPr/>
          <p:nvPr/>
        </p:nvSpPr>
        <p:spPr>
          <a:xfrm>
            <a:off x="8559009" y="3132138"/>
            <a:ext cx="1789112"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送金・貯蓄</a:t>
            </a:r>
          </a:p>
        </p:txBody>
      </p:sp>
      <p:sp>
        <p:nvSpPr>
          <p:cNvPr id="62" name="角丸四角形 61"/>
          <p:cNvSpPr/>
          <p:nvPr/>
        </p:nvSpPr>
        <p:spPr>
          <a:xfrm>
            <a:off x="8559009" y="3592513"/>
            <a:ext cx="1789112"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土地登記の公証</a:t>
            </a:r>
          </a:p>
        </p:txBody>
      </p:sp>
      <p:sp>
        <p:nvSpPr>
          <p:cNvPr id="63" name="角丸四角形 62"/>
          <p:cNvSpPr/>
          <p:nvPr/>
        </p:nvSpPr>
        <p:spPr>
          <a:xfrm>
            <a:off x="8559009" y="4033838"/>
            <a:ext cx="1789112"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市予算執行可視化</a:t>
            </a:r>
          </a:p>
        </p:txBody>
      </p:sp>
      <p:sp>
        <p:nvSpPr>
          <p:cNvPr id="64" name="角丸四角形 63"/>
          <p:cNvSpPr/>
          <p:nvPr/>
        </p:nvSpPr>
        <p:spPr>
          <a:xfrm>
            <a:off x="8589171" y="4487863"/>
            <a:ext cx="1789113"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政治投票</a:t>
            </a:r>
          </a:p>
        </p:txBody>
      </p:sp>
      <p:sp>
        <p:nvSpPr>
          <p:cNvPr id="65" name="角丸四角形 64"/>
          <p:cNvSpPr/>
          <p:nvPr/>
        </p:nvSpPr>
        <p:spPr>
          <a:xfrm>
            <a:off x="8589171" y="4932363"/>
            <a:ext cx="1789113"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ベーシックインカム</a:t>
            </a:r>
          </a:p>
        </p:txBody>
      </p:sp>
      <p:sp>
        <p:nvSpPr>
          <p:cNvPr id="66" name="角丸四角形 65"/>
          <p:cNvSpPr/>
          <p:nvPr/>
        </p:nvSpPr>
        <p:spPr>
          <a:xfrm>
            <a:off x="1656559" y="5327650"/>
            <a:ext cx="8899525" cy="334963"/>
          </a:xfrm>
          <a:prstGeom prst="roundRect">
            <a:avLst>
              <a:gd name="adj" fmla="val 27577"/>
            </a:avLst>
          </a:prstGeom>
          <a:solidFill>
            <a:schemeClr val="accent3">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b="1" dirty="0">
                <a:solidFill>
                  <a:schemeClr val="tx1"/>
                </a:solidFill>
                <a:latin typeface="Meiryo UI" panose="020B0604030504040204" pitchFamily="50" charset="-128"/>
                <a:ea typeface="Meiryo UI" panose="020B0604030504040204" pitchFamily="50" charset="-128"/>
              </a:rPr>
              <a:t>プラットフォーム</a:t>
            </a:r>
          </a:p>
        </p:txBody>
      </p:sp>
      <p:sp>
        <p:nvSpPr>
          <p:cNvPr id="67" name="角丸四角形 66"/>
          <p:cNvSpPr/>
          <p:nvPr/>
        </p:nvSpPr>
        <p:spPr>
          <a:xfrm>
            <a:off x="1851821" y="5726113"/>
            <a:ext cx="1789113"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dirty="0" err="1">
                <a:solidFill>
                  <a:schemeClr val="tx1"/>
                </a:solidFill>
                <a:latin typeface="Meiryo UI" panose="020B0604030504040204" pitchFamily="50" charset="-128"/>
                <a:ea typeface="Meiryo UI" panose="020B0604030504040204" pitchFamily="50" charset="-128"/>
              </a:rPr>
              <a:t>Dapps</a:t>
            </a:r>
            <a:r>
              <a:rPr lang="ja-JP" altLang="en-US" sz="1200" dirty="0">
                <a:solidFill>
                  <a:schemeClr val="tx1"/>
                </a:solidFill>
                <a:latin typeface="Meiryo UI" panose="020B0604030504040204" pitchFamily="50" charset="-128"/>
                <a:ea typeface="Meiryo UI" panose="020B0604030504040204" pitchFamily="50" charset="-128"/>
              </a:rPr>
              <a:t>開発基盤</a:t>
            </a:r>
          </a:p>
        </p:txBody>
      </p:sp>
      <p:sp>
        <p:nvSpPr>
          <p:cNvPr id="68" name="角丸四角形 67"/>
          <p:cNvSpPr/>
          <p:nvPr/>
        </p:nvSpPr>
        <p:spPr>
          <a:xfrm>
            <a:off x="1851821" y="6024563"/>
            <a:ext cx="1789113"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dirty="0" err="1">
                <a:solidFill>
                  <a:schemeClr val="tx1"/>
                </a:solidFill>
                <a:latin typeface="Meiryo UI" panose="020B0604030504040204" pitchFamily="50" charset="-128"/>
                <a:ea typeface="Meiryo UI" panose="020B0604030504040204" pitchFamily="50" charset="-128"/>
              </a:rPr>
              <a:t>Dapps</a:t>
            </a:r>
            <a:r>
              <a:rPr lang="ja-JP" altLang="en-US" sz="1200" dirty="0">
                <a:solidFill>
                  <a:schemeClr val="tx1"/>
                </a:solidFill>
                <a:latin typeface="Meiryo UI" panose="020B0604030504040204" pitchFamily="50" charset="-128"/>
                <a:ea typeface="Meiryo UI" panose="020B0604030504040204" pitchFamily="50" charset="-128"/>
              </a:rPr>
              <a:t>開発ﾌﾟﾗｯﾄﾌｫｰﾑ</a:t>
            </a:r>
          </a:p>
        </p:txBody>
      </p:sp>
      <p:sp>
        <p:nvSpPr>
          <p:cNvPr id="69" name="角丸四角形 68"/>
          <p:cNvSpPr/>
          <p:nvPr/>
        </p:nvSpPr>
        <p:spPr>
          <a:xfrm>
            <a:off x="1851821" y="6337300"/>
            <a:ext cx="1789113"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台帳管理システム</a:t>
            </a:r>
          </a:p>
        </p:txBody>
      </p:sp>
      <p:sp>
        <p:nvSpPr>
          <p:cNvPr id="70" name="角丸四角形 69"/>
          <p:cNvSpPr/>
          <p:nvPr/>
        </p:nvSpPr>
        <p:spPr>
          <a:xfrm>
            <a:off x="4056859" y="5737225"/>
            <a:ext cx="1789112"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ﾏﾙﾁ</a:t>
            </a:r>
            <a:r>
              <a:rPr lang="en-US" altLang="ja-JP" sz="1200" dirty="0" err="1">
                <a:solidFill>
                  <a:schemeClr val="tx1"/>
                </a:solidFill>
                <a:latin typeface="Meiryo UI" panose="020B0604030504040204" pitchFamily="50" charset="-128"/>
                <a:ea typeface="Meiryo UI" panose="020B0604030504040204" pitchFamily="50" charset="-128"/>
              </a:rPr>
              <a:t>Blockchain</a:t>
            </a:r>
            <a:r>
              <a:rPr lang="ja-JP" altLang="en-US" sz="1200" dirty="0">
                <a:solidFill>
                  <a:schemeClr val="tx1"/>
                </a:solidFill>
                <a:latin typeface="Meiryo UI" panose="020B0604030504040204" pitchFamily="50" charset="-128"/>
                <a:ea typeface="Meiryo UI" panose="020B0604030504040204" pitchFamily="50" charset="-128"/>
              </a:rPr>
              <a:t>ﾈｯﾄﾜｰｸ</a:t>
            </a:r>
          </a:p>
        </p:txBody>
      </p:sp>
      <p:sp>
        <p:nvSpPr>
          <p:cNvPr id="71" name="角丸四角形 70"/>
          <p:cNvSpPr/>
          <p:nvPr/>
        </p:nvSpPr>
        <p:spPr>
          <a:xfrm>
            <a:off x="4056859" y="6037263"/>
            <a:ext cx="1789112"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トークン発行</a:t>
            </a:r>
          </a:p>
        </p:txBody>
      </p:sp>
      <p:sp>
        <p:nvSpPr>
          <p:cNvPr id="72" name="角丸四角形 71"/>
          <p:cNvSpPr/>
          <p:nvPr/>
        </p:nvSpPr>
        <p:spPr>
          <a:xfrm>
            <a:off x="4056859" y="6348413"/>
            <a:ext cx="1789112"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dirty="0">
                <a:solidFill>
                  <a:schemeClr val="tx1"/>
                </a:solidFill>
                <a:latin typeface="Meiryo UI" panose="020B0604030504040204" pitchFamily="50" charset="-128"/>
                <a:ea typeface="Meiryo UI" panose="020B0604030504040204" pitchFamily="50" charset="-128"/>
              </a:rPr>
              <a:t>P2P</a:t>
            </a:r>
            <a:r>
              <a:rPr lang="ja-JP" altLang="en-US" sz="1200" dirty="0">
                <a:solidFill>
                  <a:schemeClr val="tx1"/>
                </a:solidFill>
                <a:latin typeface="Meiryo UI" panose="020B0604030504040204" pitchFamily="50" charset="-128"/>
                <a:ea typeface="Meiryo UI" panose="020B0604030504040204" pitchFamily="50" charset="-128"/>
              </a:rPr>
              <a:t>プラットフォーム</a:t>
            </a:r>
          </a:p>
        </p:txBody>
      </p:sp>
      <p:sp>
        <p:nvSpPr>
          <p:cNvPr id="73" name="角丸四角形 72"/>
          <p:cNvSpPr/>
          <p:nvPr/>
        </p:nvSpPr>
        <p:spPr>
          <a:xfrm>
            <a:off x="6373021" y="5716588"/>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分散クラウドストレージ</a:t>
            </a:r>
          </a:p>
        </p:txBody>
      </p:sp>
      <p:sp>
        <p:nvSpPr>
          <p:cNvPr id="74" name="角丸四角形 73"/>
          <p:cNvSpPr/>
          <p:nvPr/>
        </p:nvSpPr>
        <p:spPr>
          <a:xfrm>
            <a:off x="6373021" y="6015038"/>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分散ｸﾗｳﾄﾞ・ｺﾝﾋﾟｭｰﾃｨﾝｸ</a:t>
            </a:r>
          </a:p>
        </p:txBody>
      </p:sp>
      <p:sp>
        <p:nvSpPr>
          <p:cNvPr id="75" name="角丸四角形 74"/>
          <p:cNvSpPr/>
          <p:nvPr/>
        </p:nvSpPr>
        <p:spPr>
          <a:xfrm>
            <a:off x="6373021" y="6327775"/>
            <a:ext cx="1787525"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分散ｺﾝﾋﾟｭｰﾃｨﾝｸﾞ・ﾈｯﾄﾜｰｸ</a:t>
            </a:r>
          </a:p>
        </p:txBody>
      </p:sp>
      <p:sp>
        <p:nvSpPr>
          <p:cNvPr id="76" name="角丸四角形 75"/>
          <p:cNvSpPr/>
          <p:nvPr/>
        </p:nvSpPr>
        <p:spPr>
          <a:xfrm>
            <a:off x="8578059" y="5727700"/>
            <a:ext cx="1787525" cy="277813"/>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dirty="0">
                <a:solidFill>
                  <a:schemeClr val="tx1"/>
                </a:solidFill>
                <a:latin typeface="Meiryo UI" panose="020B0604030504040204" pitchFamily="50" charset="-128"/>
                <a:ea typeface="Meiryo UI" panose="020B0604030504040204" pitchFamily="50" charset="-128"/>
              </a:rPr>
              <a:t>API</a:t>
            </a:r>
            <a:r>
              <a:rPr lang="ja-JP" altLang="en-US" sz="1200" dirty="0">
                <a:solidFill>
                  <a:schemeClr val="tx1"/>
                </a:solidFill>
                <a:latin typeface="Meiryo UI" panose="020B0604030504040204" pitchFamily="50" charset="-128"/>
                <a:ea typeface="Meiryo UI" panose="020B0604030504040204" pitchFamily="50" charset="-128"/>
              </a:rPr>
              <a:t>提供</a:t>
            </a:r>
          </a:p>
        </p:txBody>
      </p:sp>
      <p:sp>
        <p:nvSpPr>
          <p:cNvPr id="77" name="角丸四角形 76"/>
          <p:cNvSpPr/>
          <p:nvPr/>
        </p:nvSpPr>
        <p:spPr>
          <a:xfrm>
            <a:off x="8578059" y="6027738"/>
            <a:ext cx="1787525" cy="277812"/>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分散型</a:t>
            </a:r>
            <a:r>
              <a:rPr lang="en-US" altLang="ja-JP" sz="1200" dirty="0">
                <a:solidFill>
                  <a:schemeClr val="tx1"/>
                </a:solidFill>
                <a:latin typeface="Meiryo UI" panose="020B0604030504040204" pitchFamily="50" charset="-128"/>
                <a:ea typeface="Meiryo UI" panose="020B0604030504040204" pitchFamily="50" charset="-128"/>
              </a:rPr>
              <a:t>AI</a:t>
            </a:r>
            <a:r>
              <a:rPr lang="ja-JP" altLang="en-US" sz="1200" dirty="0">
                <a:solidFill>
                  <a:schemeClr val="tx1"/>
                </a:solidFill>
                <a:latin typeface="Meiryo UI" panose="020B0604030504040204" pitchFamily="50" charset="-128"/>
                <a:ea typeface="Meiryo UI" panose="020B0604030504040204" pitchFamily="50" charset="-128"/>
              </a:rPr>
              <a:t>システム</a:t>
            </a:r>
          </a:p>
        </p:txBody>
      </p:sp>
      <p:sp>
        <p:nvSpPr>
          <p:cNvPr id="78" name="角丸四角形 77"/>
          <p:cNvSpPr/>
          <p:nvPr/>
        </p:nvSpPr>
        <p:spPr>
          <a:xfrm>
            <a:off x="8578059" y="6340475"/>
            <a:ext cx="1787525" cy="276225"/>
          </a:xfrm>
          <a:prstGeom prst="roundRect">
            <a:avLst>
              <a:gd name="adj" fmla="val 3024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dirty="0" err="1">
                <a:solidFill>
                  <a:schemeClr val="tx1"/>
                </a:solidFill>
                <a:latin typeface="Meiryo UI" panose="020B0604030504040204" pitchFamily="50" charset="-128"/>
                <a:ea typeface="Meiryo UI" panose="020B0604030504040204" pitchFamily="50" charset="-128"/>
              </a:rPr>
              <a:t>IoT</a:t>
            </a:r>
            <a:r>
              <a:rPr lang="ja-JP" altLang="en-US" sz="1200" dirty="0">
                <a:solidFill>
                  <a:schemeClr val="tx1"/>
                </a:solidFill>
                <a:latin typeface="Meiryo UI" panose="020B0604030504040204" pitchFamily="50" charset="-128"/>
                <a:ea typeface="Meiryo UI" panose="020B0604030504040204" pitchFamily="50" charset="-128"/>
              </a:rPr>
              <a:t>分散基盤</a:t>
            </a:r>
          </a:p>
        </p:txBody>
      </p:sp>
      <p:sp>
        <p:nvSpPr>
          <p:cNvPr id="79" name="テキスト ボックス 78">
            <a:extLst>
              <a:ext uri="{FF2B5EF4-FFF2-40B4-BE49-F238E27FC236}">
                <a16:creationId xmlns:a16="http://schemas.microsoft.com/office/drawing/2014/main" id="{0FB2FEB5-D69F-4DB1-BEFF-70C35592F7A4}"/>
              </a:ext>
            </a:extLst>
          </p:cNvPr>
          <p:cNvSpPr txBox="1"/>
          <p:nvPr/>
        </p:nvSpPr>
        <p:spPr>
          <a:xfrm>
            <a:off x="2434171" y="130108"/>
            <a:ext cx="7339694" cy="523220"/>
          </a:xfrm>
          <a:prstGeom prst="rect">
            <a:avLst/>
          </a:prstGeom>
          <a:noFill/>
        </p:spPr>
        <p:txBody>
          <a:bodyPr wrap="square" rtlCol="0">
            <a:spAutoFit/>
          </a:bodyPr>
          <a:lstStyle/>
          <a:p>
            <a:pPr algn="ctr"/>
            <a:r>
              <a:rPr kumimoji="1" lang="ja-JP" altLang="en-US" sz="2800" dirty="0">
                <a:latin typeface="Yet R" panose="02030504000101010101" pitchFamily="18" charset="-127"/>
                <a:ea typeface="Yet R" panose="02030504000101010101" pitchFamily="18" charset="-127"/>
              </a:rPr>
              <a:t>ブロックチェーンの利用</a:t>
            </a:r>
          </a:p>
        </p:txBody>
      </p:sp>
    </p:spTree>
    <p:extLst>
      <p:ext uri="{BB962C8B-B14F-4D97-AF65-F5344CB8AC3E}">
        <p14:creationId xmlns:p14="http://schemas.microsoft.com/office/powerpoint/2010/main" val="15319106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1998370" y="369944"/>
            <a:ext cx="2768600" cy="289823"/>
          </a:xfrm>
          <a:prstGeom prst="rect">
            <a:avLst/>
          </a:prstGeom>
        </p:spPr>
        <p:txBody>
          <a:bodyPr vert="horz" wrap="square" lIns="0" tIns="12700" rIns="0" bIns="0" rtlCol="0" anchor="ctr">
            <a:spAutoFit/>
          </a:bodyPr>
          <a:lstStyle/>
          <a:p>
            <a:pPr marL="12700">
              <a:lnSpc>
                <a:spcPct val="100000"/>
              </a:lnSpc>
              <a:spcBef>
                <a:spcPts val="100"/>
              </a:spcBef>
            </a:pPr>
            <a:r>
              <a:rPr sz="1800" spc="-5" dirty="0"/>
              <a:t>デジタル通貨の発行モデル</a:t>
            </a:r>
          </a:p>
        </p:txBody>
      </p:sp>
      <p:sp>
        <p:nvSpPr>
          <p:cNvPr id="4" name="object 4"/>
          <p:cNvSpPr txBox="1"/>
          <p:nvPr/>
        </p:nvSpPr>
        <p:spPr>
          <a:xfrm>
            <a:off x="2142541" y="890397"/>
            <a:ext cx="7896225" cy="452755"/>
          </a:xfrm>
          <a:prstGeom prst="rect">
            <a:avLst/>
          </a:prstGeom>
        </p:spPr>
        <p:txBody>
          <a:bodyPr vert="horz" wrap="square" lIns="0" tIns="13335" rIns="0" bIns="0" rtlCol="0">
            <a:spAutoFit/>
          </a:bodyPr>
          <a:lstStyle/>
          <a:p>
            <a:pPr marL="12700">
              <a:spcBef>
                <a:spcPts val="105"/>
              </a:spcBef>
            </a:pPr>
            <a:r>
              <a:rPr sz="1400" spc="-15" dirty="0">
                <a:solidFill>
                  <a:srgbClr val="404040"/>
                </a:solidFill>
                <a:latin typeface="メイリオ"/>
                <a:cs typeface="メイリオ"/>
              </a:rPr>
              <a:t>信用力の高いデジタル通貨を発行するスキームとしては、①中銀が発行する場合</a:t>
            </a:r>
            <a:r>
              <a:rPr sz="1400" spc="-10" dirty="0">
                <a:solidFill>
                  <a:srgbClr val="404040"/>
                </a:solidFill>
                <a:latin typeface="メイリオ"/>
                <a:cs typeface="メイリオ"/>
              </a:rPr>
              <a:t>（</a:t>
            </a:r>
            <a:r>
              <a:rPr sz="1400" spc="-10" dirty="0">
                <a:solidFill>
                  <a:srgbClr val="404040"/>
                </a:solidFill>
                <a:latin typeface="Calibri"/>
                <a:cs typeface="Calibri"/>
              </a:rPr>
              <a:t>CBDC</a:t>
            </a:r>
            <a:r>
              <a:rPr sz="1400" spc="-10" dirty="0">
                <a:solidFill>
                  <a:srgbClr val="404040"/>
                </a:solidFill>
                <a:latin typeface="メイリオ"/>
                <a:cs typeface="メイリオ"/>
              </a:rPr>
              <a:t>）</a:t>
            </a:r>
            <a:r>
              <a:rPr sz="1400" spc="-20" dirty="0">
                <a:solidFill>
                  <a:srgbClr val="404040"/>
                </a:solidFill>
                <a:latin typeface="メイリオ"/>
                <a:cs typeface="メイリオ"/>
              </a:rPr>
              <a:t>に加え、</a:t>
            </a:r>
            <a:endParaRPr sz="1400">
              <a:latin typeface="メイリオ"/>
              <a:cs typeface="メイリオ"/>
            </a:endParaRPr>
          </a:p>
          <a:p>
            <a:pPr marL="12700"/>
            <a:r>
              <a:rPr sz="1400" spc="-20" dirty="0">
                <a:solidFill>
                  <a:srgbClr val="404040"/>
                </a:solidFill>
                <a:latin typeface="メイリオ"/>
                <a:cs typeface="メイリオ"/>
              </a:rPr>
              <a:t>②銀行が発行し、その信用力を資産・担保等で裏付けるなど、さまざまな形が考えられる。</a:t>
            </a:r>
            <a:endParaRPr sz="1400">
              <a:latin typeface="メイリオ"/>
              <a:cs typeface="メイリオ"/>
            </a:endParaRPr>
          </a:p>
        </p:txBody>
      </p:sp>
      <p:sp>
        <p:nvSpPr>
          <p:cNvPr id="5" name="object 5"/>
          <p:cNvSpPr txBox="1"/>
          <p:nvPr/>
        </p:nvSpPr>
        <p:spPr>
          <a:xfrm>
            <a:off x="10437114" y="6519164"/>
            <a:ext cx="102870" cy="197490"/>
          </a:xfrm>
          <a:prstGeom prst="rect">
            <a:avLst/>
          </a:prstGeom>
        </p:spPr>
        <p:txBody>
          <a:bodyPr vert="horz" wrap="square" lIns="0" tIns="12700" rIns="0" bIns="0" rtlCol="0">
            <a:spAutoFit/>
          </a:bodyPr>
          <a:lstStyle/>
          <a:p>
            <a:pPr marL="12700">
              <a:spcBef>
                <a:spcPts val="100"/>
              </a:spcBef>
            </a:pPr>
            <a:r>
              <a:rPr sz="1200" dirty="0">
                <a:solidFill>
                  <a:srgbClr val="888888"/>
                </a:solidFill>
                <a:latin typeface="Calibri"/>
                <a:cs typeface="Calibri"/>
              </a:rPr>
              <a:t>9</a:t>
            </a:r>
            <a:endParaRPr sz="1200">
              <a:latin typeface="Calibri"/>
              <a:cs typeface="Calibri"/>
            </a:endParaRPr>
          </a:p>
        </p:txBody>
      </p:sp>
      <p:pic>
        <p:nvPicPr>
          <p:cNvPr id="6" name="object 6"/>
          <p:cNvPicPr/>
          <p:nvPr/>
        </p:nvPicPr>
        <p:blipFill>
          <a:blip r:embed="rId2" cstate="print"/>
          <a:stretch>
            <a:fillRect/>
          </a:stretch>
        </p:blipFill>
        <p:spPr>
          <a:xfrm>
            <a:off x="2328672" y="2599945"/>
            <a:ext cx="473964" cy="536447"/>
          </a:xfrm>
          <a:prstGeom prst="rect">
            <a:avLst/>
          </a:prstGeom>
        </p:spPr>
      </p:pic>
      <p:sp>
        <p:nvSpPr>
          <p:cNvPr id="7" name="object 7"/>
          <p:cNvSpPr txBox="1"/>
          <p:nvPr/>
        </p:nvSpPr>
        <p:spPr>
          <a:xfrm>
            <a:off x="2486964" y="2721992"/>
            <a:ext cx="156210"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B</a:t>
            </a:r>
            <a:endParaRPr sz="1400">
              <a:latin typeface="メイリオ"/>
              <a:cs typeface="メイリオ"/>
            </a:endParaRPr>
          </a:p>
        </p:txBody>
      </p:sp>
      <p:pic>
        <p:nvPicPr>
          <p:cNvPr id="8" name="object 8"/>
          <p:cNvPicPr/>
          <p:nvPr/>
        </p:nvPicPr>
        <p:blipFill>
          <a:blip r:embed="rId3" cstate="print"/>
          <a:stretch>
            <a:fillRect/>
          </a:stretch>
        </p:blipFill>
        <p:spPr>
          <a:xfrm>
            <a:off x="2328672" y="1943100"/>
            <a:ext cx="473964" cy="534924"/>
          </a:xfrm>
          <a:prstGeom prst="rect">
            <a:avLst/>
          </a:prstGeom>
        </p:spPr>
      </p:pic>
      <p:sp>
        <p:nvSpPr>
          <p:cNvPr id="9" name="object 9"/>
          <p:cNvSpPr txBox="1"/>
          <p:nvPr/>
        </p:nvSpPr>
        <p:spPr>
          <a:xfrm>
            <a:off x="2486964" y="2063877"/>
            <a:ext cx="157480"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A</a:t>
            </a:r>
            <a:endParaRPr sz="1400">
              <a:latin typeface="メイリオ"/>
              <a:cs typeface="メイリオ"/>
            </a:endParaRPr>
          </a:p>
        </p:txBody>
      </p:sp>
      <p:pic>
        <p:nvPicPr>
          <p:cNvPr id="10" name="object 10"/>
          <p:cNvPicPr/>
          <p:nvPr/>
        </p:nvPicPr>
        <p:blipFill>
          <a:blip r:embed="rId4" cstate="print"/>
          <a:stretch>
            <a:fillRect/>
          </a:stretch>
        </p:blipFill>
        <p:spPr>
          <a:xfrm>
            <a:off x="2328672" y="4486655"/>
            <a:ext cx="473964" cy="536448"/>
          </a:xfrm>
          <a:prstGeom prst="rect">
            <a:avLst/>
          </a:prstGeom>
        </p:spPr>
      </p:pic>
      <p:sp>
        <p:nvSpPr>
          <p:cNvPr id="11" name="object 11"/>
          <p:cNvSpPr txBox="1"/>
          <p:nvPr/>
        </p:nvSpPr>
        <p:spPr>
          <a:xfrm>
            <a:off x="2494584" y="4608957"/>
            <a:ext cx="142240" cy="228268"/>
          </a:xfrm>
          <a:prstGeom prst="rect">
            <a:avLst/>
          </a:prstGeom>
        </p:spPr>
        <p:txBody>
          <a:bodyPr vert="horz" wrap="square" lIns="0" tIns="12700" rIns="0" bIns="0" rtlCol="0">
            <a:spAutoFit/>
          </a:bodyPr>
          <a:lstStyle/>
          <a:p>
            <a:pPr marL="12700">
              <a:spcBef>
                <a:spcPts val="100"/>
              </a:spcBef>
            </a:pPr>
            <a:r>
              <a:rPr sz="1400" b="1" i="1" dirty="0">
                <a:latin typeface="メイリオ"/>
                <a:cs typeface="メイリオ"/>
              </a:rPr>
              <a:t>E</a:t>
            </a:r>
            <a:endParaRPr sz="1400">
              <a:latin typeface="メイリオ"/>
              <a:cs typeface="メイリオ"/>
            </a:endParaRPr>
          </a:p>
        </p:txBody>
      </p:sp>
      <p:pic>
        <p:nvPicPr>
          <p:cNvPr id="12" name="object 12"/>
          <p:cNvPicPr/>
          <p:nvPr/>
        </p:nvPicPr>
        <p:blipFill>
          <a:blip r:embed="rId5" cstate="print"/>
          <a:stretch>
            <a:fillRect/>
          </a:stretch>
        </p:blipFill>
        <p:spPr>
          <a:xfrm>
            <a:off x="2328672" y="5122164"/>
            <a:ext cx="473964" cy="536448"/>
          </a:xfrm>
          <a:prstGeom prst="rect">
            <a:avLst/>
          </a:prstGeom>
        </p:spPr>
      </p:pic>
      <p:sp>
        <p:nvSpPr>
          <p:cNvPr id="13" name="object 13"/>
          <p:cNvSpPr txBox="1"/>
          <p:nvPr/>
        </p:nvSpPr>
        <p:spPr>
          <a:xfrm>
            <a:off x="2497632" y="5245100"/>
            <a:ext cx="135890" cy="228268"/>
          </a:xfrm>
          <a:prstGeom prst="rect">
            <a:avLst/>
          </a:prstGeom>
        </p:spPr>
        <p:txBody>
          <a:bodyPr vert="horz" wrap="square" lIns="0" tIns="12700" rIns="0" bIns="0" rtlCol="0">
            <a:spAutoFit/>
          </a:bodyPr>
          <a:lstStyle/>
          <a:p>
            <a:pPr marL="12700">
              <a:spcBef>
                <a:spcPts val="100"/>
              </a:spcBef>
            </a:pPr>
            <a:r>
              <a:rPr sz="1400" b="1" i="1" dirty="0">
                <a:latin typeface="メイリオ"/>
                <a:cs typeface="メイリオ"/>
              </a:rPr>
              <a:t>F</a:t>
            </a:r>
            <a:endParaRPr sz="1400">
              <a:latin typeface="メイリオ"/>
              <a:cs typeface="メイリオ"/>
            </a:endParaRPr>
          </a:p>
        </p:txBody>
      </p:sp>
      <p:sp>
        <p:nvSpPr>
          <p:cNvPr id="14" name="object 14"/>
          <p:cNvSpPr txBox="1"/>
          <p:nvPr/>
        </p:nvSpPr>
        <p:spPr>
          <a:xfrm>
            <a:off x="2881375" y="1919478"/>
            <a:ext cx="2197100" cy="591185"/>
          </a:xfrm>
          <a:prstGeom prst="rect">
            <a:avLst/>
          </a:prstGeom>
        </p:spPr>
        <p:txBody>
          <a:bodyPr vert="horz" wrap="square" lIns="0" tIns="12065" rIns="0" bIns="0" rtlCol="0">
            <a:spAutoFit/>
          </a:bodyPr>
          <a:lstStyle/>
          <a:p>
            <a:pPr marL="12700">
              <a:spcBef>
                <a:spcPts val="95"/>
              </a:spcBef>
            </a:pPr>
            <a:r>
              <a:rPr sz="1000" b="1" dirty="0">
                <a:latin typeface="メイリオ"/>
                <a:cs typeface="メイリオ"/>
              </a:rPr>
              <a:t>銀行発行・現金担</a:t>
            </a:r>
            <a:r>
              <a:rPr sz="1000" b="1" spc="-50" dirty="0">
                <a:latin typeface="メイリオ"/>
                <a:cs typeface="メイリオ"/>
              </a:rPr>
              <a:t>保</a:t>
            </a:r>
            <a:endParaRPr sz="1000">
              <a:latin typeface="メイリオ"/>
              <a:cs typeface="メイリオ"/>
            </a:endParaRPr>
          </a:p>
          <a:p>
            <a:pPr marL="12700" marR="5080" algn="just">
              <a:spcBef>
                <a:spcPts val="15"/>
              </a:spcBef>
            </a:pPr>
            <a:r>
              <a:rPr sz="900" spc="-5" dirty="0">
                <a:latin typeface="メイリオ"/>
                <a:cs typeface="メイリオ"/>
              </a:rPr>
              <a:t>銀行が現金からデジタル通貨勘定へ振替えることで自行の資産として発行。利用者は預金と引き換えでデジタル通貨を入手</a:t>
            </a:r>
            <a:endParaRPr sz="900">
              <a:latin typeface="メイリオ"/>
              <a:cs typeface="メイリオ"/>
            </a:endParaRPr>
          </a:p>
        </p:txBody>
      </p:sp>
      <p:sp>
        <p:nvSpPr>
          <p:cNvPr id="15" name="object 15"/>
          <p:cNvSpPr txBox="1"/>
          <p:nvPr/>
        </p:nvSpPr>
        <p:spPr>
          <a:xfrm>
            <a:off x="2873502" y="2604262"/>
            <a:ext cx="2197100" cy="454025"/>
          </a:xfrm>
          <a:prstGeom prst="rect">
            <a:avLst/>
          </a:prstGeom>
        </p:spPr>
        <p:txBody>
          <a:bodyPr vert="horz" wrap="square" lIns="0" tIns="12065" rIns="0" bIns="0" rtlCol="0">
            <a:spAutoFit/>
          </a:bodyPr>
          <a:lstStyle/>
          <a:p>
            <a:pPr marL="12700">
              <a:spcBef>
                <a:spcPts val="95"/>
              </a:spcBef>
            </a:pPr>
            <a:r>
              <a:rPr sz="1000" b="1" dirty="0">
                <a:latin typeface="メイリオ"/>
                <a:cs typeface="メイリオ"/>
              </a:rPr>
              <a:t>銀行発行・電子マネー</a:t>
            </a:r>
            <a:r>
              <a:rPr sz="1000" b="1" spc="-50" dirty="0">
                <a:latin typeface="メイリオ"/>
                <a:cs typeface="メイリオ"/>
              </a:rPr>
              <a:t>型</a:t>
            </a:r>
            <a:endParaRPr sz="1000">
              <a:latin typeface="メイリオ"/>
              <a:cs typeface="メイリオ"/>
            </a:endParaRPr>
          </a:p>
          <a:p>
            <a:pPr marL="12700" marR="5080">
              <a:spcBef>
                <a:spcPts val="15"/>
              </a:spcBef>
            </a:pPr>
            <a:r>
              <a:rPr sz="900" spc="-5" dirty="0">
                <a:latin typeface="メイリオ"/>
                <a:cs typeface="メイリオ"/>
              </a:rPr>
              <a:t>銀行が自行の負債(預金)としてデジタル通貨を発行。発行分は別段預金としてプール</a:t>
            </a:r>
            <a:endParaRPr sz="900">
              <a:latin typeface="メイリオ"/>
              <a:cs typeface="メイリオ"/>
            </a:endParaRPr>
          </a:p>
        </p:txBody>
      </p:sp>
      <p:sp>
        <p:nvSpPr>
          <p:cNvPr id="16" name="object 16"/>
          <p:cNvSpPr/>
          <p:nvPr/>
        </p:nvSpPr>
        <p:spPr>
          <a:xfrm>
            <a:off x="2784348" y="1839467"/>
            <a:ext cx="7560945" cy="0"/>
          </a:xfrm>
          <a:custGeom>
            <a:avLst/>
            <a:gdLst/>
            <a:ahLst/>
            <a:cxnLst/>
            <a:rect l="l" t="t" r="r" b="b"/>
            <a:pathLst>
              <a:path w="7560945">
                <a:moveTo>
                  <a:pt x="0" y="0"/>
                </a:moveTo>
                <a:lnTo>
                  <a:pt x="7560818" y="0"/>
                </a:lnTo>
              </a:path>
            </a:pathLst>
          </a:custGeom>
          <a:ln w="6350">
            <a:solidFill>
              <a:srgbClr val="7E7E7E"/>
            </a:solidFill>
          </a:ln>
        </p:spPr>
        <p:txBody>
          <a:bodyPr wrap="square" lIns="0" tIns="0" rIns="0" bIns="0" rtlCol="0"/>
          <a:lstStyle/>
          <a:p>
            <a:endParaRPr/>
          </a:p>
        </p:txBody>
      </p:sp>
      <p:sp>
        <p:nvSpPr>
          <p:cNvPr id="17" name="object 17"/>
          <p:cNvSpPr/>
          <p:nvPr/>
        </p:nvSpPr>
        <p:spPr>
          <a:xfrm>
            <a:off x="2784348" y="2538983"/>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sp>
        <p:nvSpPr>
          <p:cNvPr id="18" name="object 18"/>
          <p:cNvSpPr/>
          <p:nvPr/>
        </p:nvSpPr>
        <p:spPr>
          <a:xfrm>
            <a:off x="2784348" y="3142488"/>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grpSp>
        <p:nvGrpSpPr>
          <p:cNvPr id="19" name="object 19"/>
          <p:cNvGrpSpPr/>
          <p:nvPr/>
        </p:nvGrpSpPr>
        <p:grpSpPr>
          <a:xfrm>
            <a:off x="2328673" y="3233927"/>
            <a:ext cx="8016875" cy="547370"/>
            <a:chOff x="804672" y="3233927"/>
            <a:chExt cx="8016875" cy="547370"/>
          </a:xfrm>
        </p:grpSpPr>
        <p:sp>
          <p:nvSpPr>
            <p:cNvPr id="20" name="object 20"/>
            <p:cNvSpPr/>
            <p:nvPr/>
          </p:nvSpPr>
          <p:spPr>
            <a:xfrm>
              <a:off x="1260348" y="3777995"/>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pic>
          <p:nvPicPr>
            <p:cNvPr id="21" name="object 21"/>
            <p:cNvPicPr/>
            <p:nvPr/>
          </p:nvPicPr>
          <p:blipFill>
            <a:blip r:embed="rId6" cstate="print"/>
            <a:stretch>
              <a:fillRect/>
            </a:stretch>
          </p:blipFill>
          <p:spPr>
            <a:xfrm>
              <a:off x="804672" y="3233927"/>
              <a:ext cx="473964" cy="536448"/>
            </a:xfrm>
            <a:prstGeom prst="rect">
              <a:avLst/>
            </a:prstGeom>
          </p:spPr>
        </p:pic>
      </p:grpSp>
      <p:grpSp>
        <p:nvGrpSpPr>
          <p:cNvPr id="22" name="object 22"/>
          <p:cNvGrpSpPr/>
          <p:nvPr/>
        </p:nvGrpSpPr>
        <p:grpSpPr>
          <a:xfrm>
            <a:off x="2328673" y="3864864"/>
            <a:ext cx="8016875" cy="538480"/>
            <a:chOff x="804672" y="3864864"/>
            <a:chExt cx="8016875" cy="538480"/>
          </a:xfrm>
        </p:grpSpPr>
        <p:sp>
          <p:nvSpPr>
            <p:cNvPr id="23" name="object 23"/>
            <p:cNvSpPr/>
            <p:nvPr/>
          </p:nvSpPr>
          <p:spPr>
            <a:xfrm>
              <a:off x="1260348" y="4399788"/>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pic>
          <p:nvPicPr>
            <p:cNvPr id="24" name="object 24"/>
            <p:cNvPicPr/>
            <p:nvPr/>
          </p:nvPicPr>
          <p:blipFill>
            <a:blip r:embed="rId7" cstate="print"/>
            <a:stretch>
              <a:fillRect/>
            </a:stretch>
          </p:blipFill>
          <p:spPr>
            <a:xfrm>
              <a:off x="804672" y="3864864"/>
              <a:ext cx="473964" cy="534924"/>
            </a:xfrm>
            <a:prstGeom prst="rect">
              <a:avLst/>
            </a:prstGeom>
          </p:spPr>
        </p:pic>
      </p:grpSp>
      <p:sp>
        <p:nvSpPr>
          <p:cNvPr id="25" name="object 25"/>
          <p:cNvSpPr/>
          <p:nvPr/>
        </p:nvSpPr>
        <p:spPr>
          <a:xfrm>
            <a:off x="2784348" y="5064252"/>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sp>
        <p:nvSpPr>
          <p:cNvPr id="26" name="object 26"/>
          <p:cNvSpPr/>
          <p:nvPr/>
        </p:nvSpPr>
        <p:spPr>
          <a:xfrm>
            <a:off x="2784348" y="5682996"/>
            <a:ext cx="7560945" cy="0"/>
          </a:xfrm>
          <a:custGeom>
            <a:avLst/>
            <a:gdLst/>
            <a:ahLst/>
            <a:cxnLst/>
            <a:rect l="l" t="t" r="r" b="b"/>
            <a:pathLst>
              <a:path w="7560945">
                <a:moveTo>
                  <a:pt x="0" y="0"/>
                </a:moveTo>
                <a:lnTo>
                  <a:pt x="7560818" y="0"/>
                </a:lnTo>
              </a:path>
            </a:pathLst>
          </a:custGeom>
          <a:ln w="6350">
            <a:solidFill>
              <a:srgbClr val="BEBEBE"/>
            </a:solidFill>
            <a:prstDash val="sysDash"/>
          </a:ln>
        </p:spPr>
        <p:txBody>
          <a:bodyPr wrap="square" lIns="0" tIns="0" rIns="0" bIns="0" rtlCol="0"/>
          <a:lstStyle/>
          <a:p>
            <a:endParaRPr/>
          </a:p>
        </p:txBody>
      </p:sp>
      <p:sp>
        <p:nvSpPr>
          <p:cNvPr id="27" name="object 27"/>
          <p:cNvSpPr txBox="1"/>
          <p:nvPr/>
        </p:nvSpPr>
        <p:spPr>
          <a:xfrm>
            <a:off x="3765295" y="1604009"/>
            <a:ext cx="586740" cy="182742"/>
          </a:xfrm>
          <a:prstGeom prst="rect">
            <a:avLst/>
          </a:prstGeom>
        </p:spPr>
        <p:txBody>
          <a:bodyPr vert="horz" wrap="square" lIns="0" tIns="13335" rIns="0" bIns="0" rtlCol="0">
            <a:spAutoFit/>
          </a:bodyPr>
          <a:lstStyle/>
          <a:p>
            <a:pPr marL="12700">
              <a:spcBef>
                <a:spcPts val="105"/>
              </a:spcBef>
            </a:pPr>
            <a:r>
              <a:rPr sz="1100" b="1" spc="-15" dirty="0">
                <a:latin typeface="メイリオ"/>
                <a:cs typeface="メイリオ"/>
              </a:rPr>
              <a:t>パターン</a:t>
            </a:r>
            <a:endParaRPr sz="1100">
              <a:latin typeface="メイリオ"/>
              <a:cs typeface="メイリオ"/>
            </a:endParaRPr>
          </a:p>
        </p:txBody>
      </p:sp>
      <p:sp>
        <p:nvSpPr>
          <p:cNvPr id="28" name="object 28"/>
          <p:cNvSpPr txBox="1"/>
          <p:nvPr/>
        </p:nvSpPr>
        <p:spPr>
          <a:xfrm>
            <a:off x="2873502" y="4422395"/>
            <a:ext cx="2197100" cy="591185"/>
          </a:xfrm>
          <a:prstGeom prst="rect">
            <a:avLst/>
          </a:prstGeom>
        </p:spPr>
        <p:txBody>
          <a:bodyPr vert="horz" wrap="square" lIns="0" tIns="12065" rIns="0" bIns="0" rtlCol="0">
            <a:spAutoFit/>
          </a:bodyPr>
          <a:lstStyle/>
          <a:p>
            <a:pPr marL="12700" algn="just">
              <a:spcBef>
                <a:spcPts val="95"/>
              </a:spcBef>
            </a:pPr>
            <a:r>
              <a:rPr sz="1000" b="1" dirty="0">
                <a:latin typeface="メイリオ"/>
                <a:cs typeface="メイリオ"/>
              </a:rPr>
              <a:t>CBDC</a:t>
            </a:r>
            <a:r>
              <a:rPr sz="1000" b="1" spc="100" dirty="0">
                <a:latin typeface="メイリオ"/>
                <a:cs typeface="メイリオ"/>
              </a:rPr>
              <a:t> 直</a:t>
            </a:r>
            <a:r>
              <a:rPr sz="1000" b="1" dirty="0">
                <a:latin typeface="メイリオ"/>
                <a:cs typeface="メイリオ"/>
              </a:rPr>
              <a:t>接・トークン</a:t>
            </a:r>
            <a:r>
              <a:rPr sz="1000" b="1" spc="-50" dirty="0">
                <a:latin typeface="メイリオ"/>
                <a:cs typeface="メイリオ"/>
              </a:rPr>
              <a:t>型</a:t>
            </a:r>
            <a:endParaRPr sz="1000">
              <a:latin typeface="メイリオ"/>
              <a:cs typeface="メイリオ"/>
            </a:endParaRPr>
          </a:p>
          <a:p>
            <a:pPr marL="12700" marR="5080" algn="just">
              <a:spcBef>
                <a:spcPts val="15"/>
              </a:spcBef>
            </a:pPr>
            <a:r>
              <a:rPr sz="900" spc="-5" dirty="0">
                <a:latin typeface="メイリオ"/>
                <a:cs typeface="メイリオ"/>
              </a:rPr>
              <a:t>中央銀行が利用者へ直接デジタル通貨を流</a:t>
            </a:r>
            <a:r>
              <a:rPr sz="900" spc="-15" dirty="0">
                <a:latin typeface="メイリオ"/>
                <a:cs typeface="メイリオ"/>
              </a:rPr>
              <a:t>通。利用者は法定通貨と引き換えに中央銀</a:t>
            </a:r>
            <a:r>
              <a:rPr sz="900" spc="-5" dirty="0">
                <a:latin typeface="メイリオ"/>
                <a:cs typeface="メイリオ"/>
              </a:rPr>
              <a:t>行から直接デジタル通貨を入手する</a:t>
            </a:r>
            <a:endParaRPr sz="900">
              <a:latin typeface="メイリオ"/>
              <a:cs typeface="メイリオ"/>
            </a:endParaRPr>
          </a:p>
        </p:txBody>
      </p:sp>
      <p:sp>
        <p:nvSpPr>
          <p:cNvPr id="29" name="object 29"/>
          <p:cNvSpPr txBox="1"/>
          <p:nvPr/>
        </p:nvSpPr>
        <p:spPr>
          <a:xfrm>
            <a:off x="2873502" y="5068265"/>
            <a:ext cx="2197100" cy="591820"/>
          </a:xfrm>
          <a:prstGeom prst="rect">
            <a:avLst/>
          </a:prstGeom>
        </p:spPr>
        <p:txBody>
          <a:bodyPr vert="horz" wrap="square" lIns="0" tIns="12065" rIns="0" bIns="0" rtlCol="0">
            <a:spAutoFit/>
          </a:bodyPr>
          <a:lstStyle/>
          <a:p>
            <a:pPr marL="12700">
              <a:spcBef>
                <a:spcPts val="95"/>
              </a:spcBef>
            </a:pPr>
            <a:r>
              <a:rPr sz="1000" b="1" dirty="0">
                <a:latin typeface="メイリオ"/>
                <a:cs typeface="メイリオ"/>
              </a:rPr>
              <a:t>CBDC</a:t>
            </a:r>
            <a:r>
              <a:rPr sz="1000" b="1" spc="90" dirty="0">
                <a:latin typeface="メイリオ"/>
                <a:cs typeface="メイリオ"/>
              </a:rPr>
              <a:t> 間</a:t>
            </a:r>
            <a:r>
              <a:rPr sz="1000" b="1" dirty="0">
                <a:latin typeface="メイリオ"/>
                <a:cs typeface="メイリオ"/>
              </a:rPr>
              <a:t>接・アカウント</a:t>
            </a:r>
            <a:r>
              <a:rPr sz="1000" b="1" spc="-50" dirty="0">
                <a:latin typeface="メイリオ"/>
                <a:cs typeface="メイリオ"/>
              </a:rPr>
              <a:t>型</a:t>
            </a:r>
            <a:endParaRPr sz="1000">
              <a:latin typeface="メイリオ"/>
              <a:cs typeface="メイリオ"/>
            </a:endParaRPr>
          </a:p>
          <a:p>
            <a:pPr marL="12700">
              <a:spcBef>
                <a:spcPts val="20"/>
              </a:spcBef>
            </a:pPr>
            <a:r>
              <a:rPr sz="900" spc="-5" dirty="0">
                <a:latin typeface="メイリオ"/>
                <a:cs typeface="メイリオ"/>
              </a:rPr>
              <a:t>中央銀行がデジタル通貨を発行。</a:t>
            </a:r>
            <a:endParaRPr sz="900">
              <a:latin typeface="メイリオ"/>
              <a:cs typeface="メイリオ"/>
            </a:endParaRPr>
          </a:p>
          <a:p>
            <a:pPr marL="12700" marR="5080"/>
            <a:r>
              <a:rPr sz="900" spc="-5" dirty="0">
                <a:latin typeface="メイリオ"/>
                <a:cs typeface="メイリオ"/>
              </a:rPr>
              <a:t>ウォレットは中央銀行が提供するが、銀行</a:t>
            </a:r>
            <a:r>
              <a:rPr sz="900" spc="-10" dirty="0">
                <a:latin typeface="メイリオ"/>
                <a:cs typeface="メイリオ"/>
              </a:rPr>
              <a:t>が振替指図を仲介</a:t>
            </a:r>
            <a:endParaRPr sz="900">
              <a:latin typeface="メイリオ"/>
              <a:cs typeface="メイリオ"/>
            </a:endParaRPr>
          </a:p>
        </p:txBody>
      </p:sp>
      <p:grpSp>
        <p:nvGrpSpPr>
          <p:cNvPr id="30" name="object 30"/>
          <p:cNvGrpSpPr/>
          <p:nvPr/>
        </p:nvGrpSpPr>
        <p:grpSpPr>
          <a:xfrm>
            <a:off x="1786039" y="1851660"/>
            <a:ext cx="443865" cy="2071370"/>
            <a:chOff x="262038" y="1851660"/>
            <a:chExt cx="443865" cy="2071370"/>
          </a:xfrm>
        </p:grpSpPr>
        <p:pic>
          <p:nvPicPr>
            <p:cNvPr id="31" name="object 31"/>
            <p:cNvPicPr/>
            <p:nvPr/>
          </p:nvPicPr>
          <p:blipFill>
            <a:blip r:embed="rId8" cstate="print"/>
            <a:stretch>
              <a:fillRect/>
            </a:stretch>
          </p:blipFill>
          <p:spPr>
            <a:xfrm>
              <a:off x="262038" y="1862321"/>
              <a:ext cx="443663" cy="2001025"/>
            </a:xfrm>
            <a:prstGeom prst="rect">
              <a:avLst/>
            </a:prstGeom>
          </p:spPr>
        </p:pic>
        <p:pic>
          <p:nvPicPr>
            <p:cNvPr id="32" name="object 32"/>
            <p:cNvPicPr/>
            <p:nvPr/>
          </p:nvPicPr>
          <p:blipFill>
            <a:blip r:embed="rId9" cstate="print"/>
            <a:stretch>
              <a:fillRect/>
            </a:stretch>
          </p:blipFill>
          <p:spPr>
            <a:xfrm>
              <a:off x="263651" y="1851660"/>
              <a:ext cx="437349" cy="2071116"/>
            </a:xfrm>
            <a:prstGeom prst="rect">
              <a:avLst/>
            </a:prstGeom>
          </p:spPr>
        </p:pic>
      </p:grpSp>
      <p:graphicFrame>
        <p:nvGraphicFramePr>
          <p:cNvPr id="33" name="object 33"/>
          <p:cNvGraphicFramePr>
            <a:graphicFrameLocks noGrp="1"/>
          </p:cNvGraphicFramePr>
          <p:nvPr/>
        </p:nvGraphicFramePr>
        <p:xfrm>
          <a:off x="1802766" y="1878965"/>
          <a:ext cx="353695" cy="1907539"/>
        </p:xfrm>
        <a:graphic>
          <a:graphicData uri="http://schemas.openxmlformats.org/drawingml/2006/table">
            <a:tbl>
              <a:tblPr firstRow="1" bandRow="1">
                <a:tableStyleId>{2D5ABB26-0587-4C30-8999-92F81FD0307C}</a:tableStyleId>
              </a:tblPr>
              <a:tblGrid>
                <a:gridCol w="353695">
                  <a:extLst>
                    <a:ext uri="{9D8B030D-6E8A-4147-A177-3AD203B41FA5}">
                      <a16:colId xmlns:a16="http://schemas.microsoft.com/office/drawing/2014/main" val="20000"/>
                    </a:ext>
                  </a:extLst>
                </a:gridCol>
              </a:tblGrid>
              <a:tr h="210820">
                <a:tc>
                  <a:txBody>
                    <a:bodyPr/>
                    <a:lstStyle/>
                    <a:p>
                      <a:pPr algn="ctr">
                        <a:lnSpc>
                          <a:spcPts val="1410"/>
                        </a:lnSpc>
                        <a:spcBef>
                          <a:spcPts val="150"/>
                        </a:spcBef>
                      </a:pPr>
                      <a:r>
                        <a:rPr sz="1200" b="1" dirty="0">
                          <a:latin typeface="メイリオ"/>
                          <a:cs typeface="メイリオ"/>
                        </a:rPr>
                        <a:t>民</a:t>
                      </a:r>
                      <a:endParaRPr sz="1200">
                        <a:latin typeface="メイリオ"/>
                        <a:cs typeface="メイリオ"/>
                      </a:endParaRPr>
                    </a:p>
                  </a:txBody>
                  <a:tcPr marL="0" marR="0" marT="19050" marB="0">
                    <a:lnL w="6350">
                      <a:solidFill>
                        <a:srgbClr val="A6A6A6"/>
                      </a:solidFill>
                      <a:prstDash val="solid"/>
                    </a:lnL>
                    <a:lnR w="6350">
                      <a:solidFill>
                        <a:srgbClr val="A6A6A6"/>
                      </a:solidFill>
                      <a:prstDash val="solid"/>
                    </a:lnR>
                    <a:lnT w="6350">
                      <a:solidFill>
                        <a:srgbClr val="A6A6A6"/>
                      </a:solidFill>
                      <a:prstDash val="solid"/>
                    </a:lnT>
                  </a:tcPr>
                </a:tc>
                <a:extLst>
                  <a:ext uri="{0D108BD9-81ED-4DB2-BD59-A6C34878D82A}">
                    <a16:rowId xmlns:a16="http://schemas.microsoft.com/office/drawing/2014/main" val="10000"/>
                  </a:ext>
                </a:extLst>
              </a:tr>
              <a:tr h="182245">
                <a:tc>
                  <a:txBody>
                    <a:bodyPr/>
                    <a:lstStyle/>
                    <a:p>
                      <a:pPr algn="ctr">
                        <a:lnSpc>
                          <a:spcPts val="1340"/>
                        </a:lnSpc>
                      </a:pPr>
                      <a:r>
                        <a:rPr sz="1200" b="1" dirty="0">
                          <a:latin typeface="メイリオ"/>
                          <a:cs typeface="メイリオ"/>
                        </a:rPr>
                        <a:t>間</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1"/>
                  </a:ext>
                </a:extLst>
              </a:tr>
              <a:tr h="182880">
                <a:tc>
                  <a:txBody>
                    <a:bodyPr/>
                    <a:lstStyle/>
                    <a:p>
                      <a:pPr algn="ctr">
                        <a:lnSpc>
                          <a:spcPts val="1345"/>
                        </a:lnSpc>
                      </a:pPr>
                      <a:r>
                        <a:rPr sz="1200" b="1" dirty="0">
                          <a:latin typeface="メイリオ"/>
                          <a:cs typeface="メイリオ"/>
                        </a:rPr>
                        <a:t>発</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2"/>
                  </a:ext>
                </a:extLst>
              </a:tr>
              <a:tr h="182245">
                <a:tc>
                  <a:txBody>
                    <a:bodyPr/>
                    <a:lstStyle/>
                    <a:p>
                      <a:pPr algn="ctr">
                        <a:lnSpc>
                          <a:spcPts val="1340"/>
                        </a:lnSpc>
                      </a:pPr>
                      <a:r>
                        <a:rPr sz="1200" b="1" dirty="0">
                          <a:latin typeface="メイリオ"/>
                          <a:cs typeface="メイリオ"/>
                        </a:rPr>
                        <a:t>行</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3"/>
                  </a:ext>
                </a:extLst>
              </a:tr>
              <a:tr h="182245">
                <a:tc>
                  <a:txBody>
                    <a:bodyPr/>
                    <a:lstStyle/>
                    <a:p>
                      <a:pPr algn="ctr">
                        <a:lnSpc>
                          <a:spcPts val="1340"/>
                        </a:lnSpc>
                      </a:pPr>
                      <a:r>
                        <a:rPr sz="1200" b="1" dirty="0">
                          <a:latin typeface="メイリオ"/>
                          <a:cs typeface="メイリオ"/>
                        </a:rPr>
                        <a:t>デ</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4"/>
                  </a:ext>
                </a:extLst>
              </a:tr>
              <a:tr h="182880">
                <a:tc>
                  <a:txBody>
                    <a:bodyPr/>
                    <a:lstStyle/>
                    <a:p>
                      <a:pPr algn="ctr">
                        <a:lnSpc>
                          <a:spcPts val="1340"/>
                        </a:lnSpc>
                      </a:pPr>
                      <a:r>
                        <a:rPr sz="1200" b="1" dirty="0">
                          <a:latin typeface="メイリオ"/>
                          <a:cs typeface="メイリオ"/>
                        </a:rPr>
                        <a:t>ジ</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5"/>
                  </a:ext>
                </a:extLst>
              </a:tr>
              <a:tr h="182245">
                <a:tc>
                  <a:txBody>
                    <a:bodyPr/>
                    <a:lstStyle/>
                    <a:p>
                      <a:pPr algn="ctr">
                        <a:lnSpc>
                          <a:spcPts val="1340"/>
                        </a:lnSpc>
                      </a:pPr>
                      <a:r>
                        <a:rPr sz="1200" b="1" dirty="0">
                          <a:latin typeface="メイリオ"/>
                          <a:cs typeface="メイリオ"/>
                        </a:rPr>
                        <a:t>タ</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6"/>
                  </a:ext>
                </a:extLst>
              </a:tr>
              <a:tr h="182880">
                <a:tc>
                  <a:txBody>
                    <a:bodyPr/>
                    <a:lstStyle/>
                    <a:p>
                      <a:pPr algn="ctr">
                        <a:lnSpc>
                          <a:spcPts val="1340"/>
                        </a:lnSpc>
                      </a:pPr>
                      <a:r>
                        <a:rPr sz="1200" b="1" dirty="0">
                          <a:latin typeface="メイリオ"/>
                          <a:cs typeface="メイリオ"/>
                        </a:rPr>
                        <a:t>ル</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7"/>
                  </a:ext>
                </a:extLst>
              </a:tr>
              <a:tr h="185420">
                <a:tc>
                  <a:txBody>
                    <a:bodyPr/>
                    <a:lstStyle/>
                    <a:p>
                      <a:pPr algn="ctr">
                        <a:lnSpc>
                          <a:spcPts val="1360"/>
                        </a:lnSpc>
                      </a:pPr>
                      <a:r>
                        <a:rPr sz="1200" b="1" dirty="0">
                          <a:latin typeface="メイリオ"/>
                          <a:cs typeface="メイリオ"/>
                        </a:rPr>
                        <a:t>通</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tcPr>
                </a:tc>
                <a:extLst>
                  <a:ext uri="{0D108BD9-81ED-4DB2-BD59-A6C34878D82A}">
                    <a16:rowId xmlns:a16="http://schemas.microsoft.com/office/drawing/2014/main" val="10008"/>
                  </a:ext>
                </a:extLst>
              </a:tr>
              <a:tr h="233679">
                <a:tc>
                  <a:txBody>
                    <a:bodyPr/>
                    <a:lstStyle/>
                    <a:p>
                      <a:pPr algn="ctr">
                        <a:lnSpc>
                          <a:spcPts val="1370"/>
                        </a:lnSpc>
                      </a:pPr>
                      <a:r>
                        <a:rPr sz="1200" b="1" dirty="0">
                          <a:latin typeface="メイリオ"/>
                          <a:cs typeface="メイリオ"/>
                        </a:rPr>
                        <a:t>貨</a:t>
                      </a:r>
                      <a:endParaRPr sz="1200">
                        <a:latin typeface="メイリオ"/>
                        <a:cs typeface="メイリオ"/>
                      </a:endParaRPr>
                    </a:p>
                  </a:txBody>
                  <a:tcPr marL="0" marR="0" marT="0" marB="0">
                    <a:lnL w="6350">
                      <a:solidFill>
                        <a:srgbClr val="A6A6A6"/>
                      </a:solidFill>
                      <a:prstDash val="solid"/>
                    </a:lnL>
                    <a:lnR w="6350">
                      <a:solidFill>
                        <a:srgbClr val="A6A6A6"/>
                      </a:solidFill>
                      <a:prstDash val="solid"/>
                    </a:lnR>
                    <a:lnB w="6350">
                      <a:solidFill>
                        <a:srgbClr val="A6A6A6"/>
                      </a:solidFill>
                      <a:prstDash val="solid"/>
                    </a:lnB>
                  </a:tcPr>
                </a:tc>
                <a:extLst>
                  <a:ext uri="{0D108BD9-81ED-4DB2-BD59-A6C34878D82A}">
                    <a16:rowId xmlns:a16="http://schemas.microsoft.com/office/drawing/2014/main" val="10009"/>
                  </a:ext>
                </a:extLst>
              </a:tr>
            </a:tbl>
          </a:graphicData>
        </a:graphic>
      </p:graphicFrame>
      <p:grpSp>
        <p:nvGrpSpPr>
          <p:cNvPr id="34" name="object 34"/>
          <p:cNvGrpSpPr/>
          <p:nvPr/>
        </p:nvGrpSpPr>
        <p:grpSpPr>
          <a:xfrm>
            <a:off x="1776984" y="3866389"/>
            <a:ext cx="462280" cy="2472055"/>
            <a:chOff x="252984" y="3866388"/>
            <a:chExt cx="462280" cy="2472055"/>
          </a:xfrm>
        </p:grpSpPr>
        <p:pic>
          <p:nvPicPr>
            <p:cNvPr id="35" name="object 35"/>
            <p:cNvPicPr/>
            <p:nvPr/>
          </p:nvPicPr>
          <p:blipFill>
            <a:blip r:embed="rId10" cstate="print"/>
            <a:stretch>
              <a:fillRect/>
            </a:stretch>
          </p:blipFill>
          <p:spPr>
            <a:xfrm>
              <a:off x="252984" y="3866388"/>
              <a:ext cx="461772" cy="2471928"/>
            </a:xfrm>
            <a:prstGeom prst="rect">
              <a:avLst/>
            </a:prstGeom>
          </p:spPr>
        </p:pic>
        <p:pic>
          <p:nvPicPr>
            <p:cNvPr id="36" name="object 36"/>
            <p:cNvPicPr/>
            <p:nvPr/>
          </p:nvPicPr>
          <p:blipFill>
            <a:blip r:embed="rId11" cstate="print"/>
            <a:stretch>
              <a:fillRect/>
            </a:stretch>
          </p:blipFill>
          <p:spPr>
            <a:xfrm>
              <a:off x="263652" y="4090416"/>
              <a:ext cx="437349" cy="2071116"/>
            </a:xfrm>
            <a:prstGeom prst="rect">
              <a:avLst/>
            </a:prstGeom>
          </p:spPr>
        </p:pic>
      </p:grpSp>
      <p:sp>
        <p:nvSpPr>
          <p:cNvPr id="37" name="object 37"/>
          <p:cNvSpPr txBox="1"/>
          <p:nvPr/>
        </p:nvSpPr>
        <p:spPr>
          <a:xfrm>
            <a:off x="1805941" y="3895344"/>
            <a:ext cx="353695" cy="2104422"/>
          </a:xfrm>
          <a:prstGeom prst="rect">
            <a:avLst/>
          </a:prstGeom>
          <a:solidFill>
            <a:srgbClr val="FFFFFF"/>
          </a:solidFill>
          <a:ln w="6350">
            <a:solidFill>
              <a:srgbClr val="A6A6A6"/>
            </a:solidFill>
          </a:ln>
        </p:spPr>
        <p:txBody>
          <a:bodyPr vert="horz" wrap="square" lIns="0" tIns="3810" rIns="0" bIns="0" rtlCol="0">
            <a:spAutoFit/>
          </a:bodyPr>
          <a:lstStyle/>
          <a:p>
            <a:pPr>
              <a:spcBef>
                <a:spcPts val="30"/>
              </a:spcBef>
            </a:pPr>
            <a:endParaRPr sz="1650">
              <a:latin typeface="Times New Roman"/>
              <a:cs typeface="Times New Roman"/>
            </a:endParaRPr>
          </a:p>
          <a:p>
            <a:pPr marL="99060" marR="93345" algn="just">
              <a:lnSpc>
                <a:spcPct val="100200"/>
              </a:lnSpc>
            </a:pPr>
            <a:r>
              <a:rPr sz="1200" b="1" spc="-50" dirty="0">
                <a:latin typeface="メイリオ"/>
                <a:cs typeface="メイリオ"/>
              </a:rPr>
              <a:t>中央銀行デジタル通貨</a:t>
            </a:r>
            <a:endParaRPr sz="1200">
              <a:latin typeface="メイリオ"/>
              <a:cs typeface="メイリオ"/>
            </a:endParaRPr>
          </a:p>
        </p:txBody>
      </p:sp>
      <p:sp>
        <p:nvSpPr>
          <p:cNvPr id="38" name="object 38"/>
          <p:cNvSpPr txBox="1"/>
          <p:nvPr/>
        </p:nvSpPr>
        <p:spPr>
          <a:xfrm>
            <a:off x="2482392" y="3986910"/>
            <a:ext cx="166370" cy="228268"/>
          </a:xfrm>
          <a:prstGeom prst="rect">
            <a:avLst/>
          </a:prstGeom>
        </p:spPr>
        <p:txBody>
          <a:bodyPr vert="horz" wrap="square" lIns="0" tIns="12700" rIns="0" bIns="0" rtlCol="0">
            <a:spAutoFit/>
          </a:bodyPr>
          <a:lstStyle/>
          <a:p>
            <a:pPr marL="12700">
              <a:spcBef>
                <a:spcPts val="100"/>
              </a:spcBef>
            </a:pPr>
            <a:r>
              <a:rPr sz="1400" b="1" i="1" dirty="0">
                <a:latin typeface="メイリオ"/>
                <a:cs typeface="メイリオ"/>
              </a:rPr>
              <a:t>D</a:t>
            </a:r>
            <a:endParaRPr sz="1400">
              <a:latin typeface="メイリオ"/>
              <a:cs typeface="メイリオ"/>
            </a:endParaRPr>
          </a:p>
        </p:txBody>
      </p:sp>
      <p:sp>
        <p:nvSpPr>
          <p:cNvPr id="39" name="object 39"/>
          <p:cNvSpPr txBox="1"/>
          <p:nvPr/>
        </p:nvSpPr>
        <p:spPr>
          <a:xfrm>
            <a:off x="2875280" y="3787522"/>
            <a:ext cx="2197100" cy="591185"/>
          </a:xfrm>
          <a:prstGeom prst="rect">
            <a:avLst/>
          </a:prstGeom>
        </p:spPr>
        <p:txBody>
          <a:bodyPr vert="horz" wrap="square" lIns="0" tIns="12065" rIns="0" bIns="0" rtlCol="0">
            <a:spAutoFit/>
          </a:bodyPr>
          <a:lstStyle/>
          <a:p>
            <a:pPr marL="12700" algn="just">
              <a:spcBef>
                <a:spcPts val="95"/>
              </a:spcBef>
            </a:pPr>
            <a:r>
              <a:rPr sz="1000" b="1" dirty="0">
                <a:latin typeface="メイリオ"/>
                <a:cs typeface="メイリオ"/>
              </a:rPr>
              <a:t>CBDC</a:t>
            </a:r>
            <a:r>
              <a:rPr sz="1000" b="1" spc="100" dirty="0">
                <a:latin typeface="メイリオ"/>
                <a:cs typeface="メイリオ"/>
              </a:rPr>
              <a:t> 間</a:t>
            </a:r>
            <a:r>
              <a:rPr sz="1000" b="1" dirty="0">
                <a:latin typeface="メイリオ"/>
                <a:cs typeface="メイリオ"/>
              </a:rPr>
              <a:t>接・トークン</a:t>
            </a:r>
            <a:r>
              <a:rPr sz="1000" b="1" spc="-50" dirty="0">
                <a:latin typeface="メイリオ"/>
                <a:cs typeface="メイリオ"/>
              </a:rPr>
              <a:t>型</a:t>
            </a:r>
            <a:endParaRPr sz="1000">
              <a:latin typeface="メイリオ"/>
              <a:cs typeface="メイリオ"/>
            </a:endParaRPr>
          </a:p>
          <a:p>
            <a:pPr marL="12700" marR="5080" algn="just">
              <a:spcBef>
                <a:spcPts val="15"/>
              </a:spcBef>
            </a:pPr>
            <a:r>
              <a:rPr sz="900" spc="-5" dirty="0">
                <a:latin typeface="メイリオ"/>
                <a:cs typeface="メイリオ"/>
              </a:rPr>
              <a:t>銀行が自行の日銀当座預金から、デジタル通貨勘定へ振替え、デジタル通貨を入手。</a:t>
            </a:r>
            <a:r>
              <a:rPr sz="900" spc="-10" dirty="0">
                <a:latin typeface="メイリオ"/>
                <a:cs typeface="メイリオ"/>
              </a:rPr>
              <a:t>利用者へ流通させる</a:t>
            </a:r>
            <a:endParaRPr sz="900">
              <a:latin typeface="メイリオ"/>
              <a:cs typeface="メイリオ"/>
            </a:endParaRPr>
          </a:p>
        </p:txBody>
      </p:sp>
      <p:sp>
        <p:nvSpPr>
          <p:cNvPr id="40" name="object 40"/>
          <p:cNvSpPr txBox="1"/>
          <p:nvPr/>
        </p:nvSpPr>
        <p:spPr>
          <a:xfrm>
            <a:off x="2491536" y="3355976"/>
            <a:ext cx="148590" cy="228909"/>
          </a:xfrm>
          <a:prstGeom prst="rect">
            <a:avLst/>
          </a:prstGeom>
        </p:spPr>
        <p:txBody>
          <a:bodyPr vert="horz" wrap="square" lIns="0" tIns="13335" rIns="0" bIns="0" rtlCol="0">
            <a:spAutoFit/>
          </a:bodyPr>
          <a:lstStyle/>
          <a:p>
            <a:pPr marL="12700">
              <a:spcBef>
                <a:spcPts val="105"/>
              </a:spcBef>
            </a:pPr>
            <a:r>
              <a:rPr sz="1400" b="1" i="1" dirty="0">
                <a:latin typeface="メイリオ"/>
                <a:cs typeface="メイリオ"/>
              </a:rPr>
              <a:t>C</a:t>
            </a:r>
            <a:endParaRPr sz="1400">
              <a:latin typeface="メイリオ"/>
              <a:cs typeface="メイリオ"/>
            </a:endParaRPr>
          </a:p>
        </p:txBody>
      </p:sp>
      <p:sp>
        <p:nvSpPr>
          <p:cNvPr id="41" name="object 41"/>
          <p:cNvSpPr txBox="1"/>
          <p:nvPr/>
        </p:nvSpPr>
        <p:spPr>
          <a:xfrm>
            <a:off x="2873502" y="3159328"/>
            <a:ext cx="2197100" cy="591820"/>
          </a:xfrm>
          <a:prstGeom prst="rect">
            <a:avLst/>
          </a:prstGeom>
        </p:spPr>
        <p:txBody>
          <a:bodyPr vert="horz" wrap="square" lIns="0" tIns="12065" rIns="0" bIns="0" rtlCol="0">
            <a:spAutoFit/>
          </a:bodyPr>
          <a:lstStyle/>
          <a:p>
            <a:pPr marL="12700">
              <a:spcBef>
                <a:spcPts val="95"/>
              </a:spcBef>
            </a:pPr>
            <a:r>
              <a:rPr sz="1000" b="1" dirty="0">
                <a:latin typeface="メイリオ"/>
                <a:cs typeface="メイリオ"/>
              </a:rPr>
              <a:t>銀行発行・安全資産裏付け</a:t>
            </a:r>
            <a:r>
              <a:rPr sz="1000" b="1" spc="-50" dirty="0">
                <a:latin typeface="メイリオ"/>
                <a:cs typeface="メイリオ"/>
              </a:rPr>
              <a:t>型</a:t>
            </a:r>
            <a:endParaRPr sz="1000">
              <a:latin typeface="メイリオ"/>
              <a:cs typeface="メイリオ"/>
            </a:endParaRPr>
          </a:p>
          <a:p>
            <a:pPr marL="12700" marR="5080" algn="just">
              <a:spcBef>
                <a:spcPts val="20"/>
              </a:spcBef>
            </a:pPr>
            <a:r>
              <a:rPr sz="900" spc="-5" dirty="0">
                <a:latin typeface="メイリオ"/>
                <a:cs typeface="メイリオ"/>
              </a:rPr>
              <a:t>銀行がデジタル通貨を発行、その裏付け資</a:t>
            </a:r>
            <a:r>
              <a:rPr sz="900" dirty="0">
                <a:latin typeface="メイリオ"/>
                <a:cs typeface="メイリオ"/>
              </a:rPr>
              <a:t>産として、100</a:t>
            </a:r>
            <a:r>
              <a:rPr sz="900" spc="-5" dirty="0">
                <a:latin typeface="メイリオ"/>
                <a:cs typeface="メイリオ"/>
              </a:rPr>
              <a:t>％の準備金を日銀当座預金から別勘定へ振替える</a:t>
            </a:r>
            <a:endParaRPr sz="900">
              <a:latin typeface="メイリオ"/>
              <a:cs typeface="メイリオ"/>
            </a:endParaRPr>
          </a:p>
        </p:txBody>
      </p:sp>
      <p:pic>
        <p:nvPicPr>
          <p:cNvPr id="42" name="object 42"/>
          <p:cNvPicPr/>
          <p:nvPr/>
        </p:nvPicPr>
        <p:blipFill>
          <a:blip r:embed="rId12" cstate="print"/>
          <a:stretch>
            <a:fillRect/>
          </a:stretch>
        </p:blipFill>
        <p:spPr>
          <a:xfrm>
            <a:off x="2328672" y="5794247"/>
            <a:ext cx="473964" cy="536448"/>
          </a:xfrm>
          <a:prstGeom prst="rect">
            <a:avLst/>
          </a:prstGeom>
        </p:spPr>
      </p:pic>
      <p:sp>
        <p:nvSpPr>
          <p:cNvPr id="43" name="object 43"/>
          <p:cNvSpPr txBox="1"/>
          <p:nvPr/>
        </p:nvSpPr>
        <p:spPr>
          <a:xfrm>
            <a:off x="2483916" y="5916880"/>
            <a:ext cx="163830" cy="228909"/>
          </a:xfrm>
          <a:prstGeom prst="rect">
            <a:avLst/>
          </a:prstGeom>
        </p:spPr>
        <p:txBody>
          <a:bodyPr vert="horz" wrap="square" lIns="0" tIns="13335" rIns="0" bIns="0" rtlCol="0">
            <a:spAutoFit/>
          </a:bodyPr>
          <a:lstStyle/>
          <a:p>
            <a:pPr marL="12700">
              <a:spcBef>
                <a:spcPts val="105"/>
              </a:spcBef>
            </a:pPr>
            <a:r>
              <a:rPr sz="1400" b="1" i="1" spc="5" dirty="0">
                <a:latin typeface="メイリオ"/>
                <a:cs typeface="メイリオ"/>
              </a:rPr>
              <a:t>G</a:t>
            </a:r>
            <a:endParaRPr sz="1400">
              <a:latin typeface="メイリオ"/>
              <a:cs typeface="メイリオ"/>
            </a:endParaRPr>
          </a:p>
        </p:txBody>
      </p:sp>
      <p:sp>
        <p:nvSpPr>
          <p:cNvPr id="44" name="object 44"/>
          <p:cNvSpPr txBox="1"/>
          <p:nvPr/>
        </p:nvSpPr>
        <p:spPr>
          <a:xfrm>
            <a:off x="2873502" y="5719065"/>
            <a:ext cx="2197100" cy="591185"/>
          </a:xfrm>
          <a:prstGeom prst="rect">
            <a:avLst/>
          </a:prstGeom>
        </p:spPr>
        <p:txBody>
          <a:bodyPr vert="horz" wrap="square" lIns="0" tIns="12065" rIns="0" bIns="0" rtlCol="0">
            <a:spAutoFit/>
          </a:bodyPr>
          <a:lstStyle/>
          <a:p>
            <a:pPr marL="12700" algn="just">
              <a:spcBef>
                <a:spcPts val="95"/>
              </a:spcBef>
            </a:pPr>
            <a:r>
              <a:rPr sz="1000" b="1" dirty="0">
                <a:latin typeface="メイリオ"/>
                <a:cs typeface="メイリオ"/>
              </a:rPr>
              <a:t>CBDC</a:t>
            </a:r>
            <a:r>
              <a:rPr sz="1000" b="1" spc="114" dirty="0">
                <a:latin typeface="メイリオ"/>
                <a:cs typeface="メイリオ"/>
              </a:rPr>
              <a:t> 直</a:t>
            </a:r>
            <a:r>
              <a:rPr sz="1000" b="1" dirty="0">
                <a:latin typeface="メイリオ"/>
                <a:cs typeface="メイリオ"/>
              </a:rPr>
              <a:t>接・アカウント</a:t>
            </a:r>
            <a:r>
              <a:rPr sz="1000" b="1" spc="-50" dirty="0">
                <a:latin typeface="メイリオ"/>
                <a:cs typeface="メイリオ"/>
              </a:rPr>
              <a:t>型</a:t>
            </a:r>
            <a:endParaRPr sz="1000">
              <a:latin typeface="メイリオ"/>
              <a:cs typeface="メイリオ"/>
            </a:endParaRPr>
          </a:p>
          <a:p>
            <a:pPr marL="12700" marR="5080" algn="just">
              <a:spcBef>
                <a:spcPts val="15"/>
              </a:spcBef>
            </a:pPr>
            <a:r>
              <a:rPr sz="900" spc="-5" dirty="0">
                <a:latin typeface="メイリオ"/>
                <a:cs typeface="メイリオ"/>
              </a:rPr>
              <a:t>中央銀行が銀行、企業、個人のデジタル通貨ウォレットを提供し、直接デジタル通貨</a:t>
            </a:r>
            <a:r>
              <a:rPr sz="900" spc="-20" dirty="0">
                <a:latin typeface="メイリオ"/>
                <a:cs typeface="メイリオ"/>
              </a:rPr>
              <a:t>を発行</a:t>
            </a:r>
            <a:endParaRPr sz="900">
              <a:latin typeface="メイリオ"/>
              <a:cs typeface="メイリオ"/>
            </a:endParaRPr>
          </a:p>
        </p:txBody>
      </p:sp>
      <p:sp>
        <p:nvSpPr>
          <p:cNvPr id="45" name="object 45"/>
          <p:cNvSpPr txBox="1"/>
          <p:nvPr/>
        </p:nvSpPr>
        <p:spPr>
          <a:xfrm>
            <a:off x="5291454" y="1604009"/>
            <a:ext cx="1484630" cy="182742"/>
          </a:xfrm>
          <a:prstGeom prst="rect">
            <a:avLst/>
          </a:prstGeom>
        </p:spPr>
        <p:txBody>
          <a:bodyPr vert="horz" wrap="square" lIns="0" tIns="13335" rIns="0" bIns="0" rtlCol="0">
            <a:spAutoFit/>
          </a:bodyPr>
          <a:lstStyle/>
          <a:p>
            <a:pPr marL="12700">
              <a:spcBef>
                <a:spcPts val="105"/>
              </a:spcBef>
              <a:tabLst>
                <a:tab pos="713740" algn="l"/>
              </a:tabLst>
            </a:pPr>
            <a:r>
              <a:rPr sz="1100" b="1" dirty="0">
                <a:latin typeface="メイリオ"/>
                <a:cs typeface="メイリオ"/>
              </a:rPr>
              <a:t>発行</a:t>
            </a:r>
            <a:r>
              <a:rPr sz="1100" b="1" spc="-50" dirty="0">
                <a:latin typeface="メイリオ"/>
                <a:cs typeface="メイリオ"/>
              </a:rPr>
              <a:t>体</a:t>
            </a:r>
            <a:r>
              <a:rPr sz="1100" b="1" dirty="0">
                <a:latin typeface="メイリオ"/>
                <a:cs typeface="メイリオ"/>
              </a:rPr>
              <a:t>	</a:t>
            </a:r>
            <a:r>
              <a:rPr sz="1100" b="1" spc="-10" dirty="0">
                <a:latin typeface="メイリオ"/>
                <a:cs typeface="メイリオ"/>
              </a:rPr>
              <a:t>BS</a:t>
            </a:r>
            <a:r>
              <a:rPr sz="1100" b="1" dirty="0">
                <a:latin typeface="メイリオ"/>
                <a:cs typeface="メイリオ"/>
              </a:rPr>
              <a:t>上の扱</a:t>
            </a:r>
            <a:r>
              <a:rPr sz="1100" b="1" spc="-50" dirty="0">
                <a:latin typeface="メイリオ"/>
                <a:cs typeface="メイリオ"/>
              </a:rPr>
              <a:t>い</a:t>
            </a:r>
            <a:endParaRPr sz="1100">
              <a:latin typeface="メイリオ"/>
              <a:cs typeface="メイリオ"/>
            </a:endParaRPr>
          </a:p>
        </p:txBody>
      </p:sp>
      <p:sp>
        <p:nvSpPr>
          <p:cNvPr id="46" name="object 46"/>
          <p:cNvSpPr txBox="1"/>
          <p:nvPr/>
        </p:nvSpPr>
        <p:spPr>
          <a:xfrm>
            <a:off x="5369815" y="2176399"/>
            <a:ext cx="27876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a:t>
            </a:r>
            <a:r>
              <a:rPr sz="1000" spc="-50" dirty="0">
                <a:latin typeface="メイリオ"/>
                <a:cs typeface="メイリオ"/>
              </a:rPr>
              <a:t>行</a:t>
            </a:r>
            <a:endParaRPr sz="1000">
              <a:latin typeface="メイリオ"/>
              <a:cs typeface="メイリオ"/>
            </a:endParaRPr>
          </a:p>
        </p:txBody>
      </p:sp>
      <p:sp>
        <p:nvSpPr>
          <p:cNvPr id="47" name="object 47"/>
          <p:cNvSpPr txBox="1"/>
          <p:nvPr/>
        </p:nvSpPr>
        <p:spPr>
          <a:xfrm>
            <a:off x="6095747" y="2176399"/>
            <a:ext cx="57594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48" name="object 48"/>
          <p:cNvSpPr txBox="1"/>
          <p:nvPr/>
        </p:nvSpPr>
        <p:spPr>
          <a:xfrm>
            <a:off x="5385054" y="2802382"/>
            <a:ext cx="27876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a:t>
            </a:r>
            <a:r>
              <a:rPr sz="1000" spc="-50" dirty="0">
                <a:latin typeface="メイリオ"/>
                <a:cs typeface="メイリオ"/>
              </a:rPr>
              <a:t>行</a:t>
            </a:r>
            <a:endParaRPr sz="1000">
              <a:latin typeface="メイリオ"/>
              <a:cs typeface="メイリオ"/>
            </a:endParaRPr>
          </a:p>
        </p:txBody>
      </p:sp>
      <p:sp>
        <p:nvSpPr>
          <p:cNvPr id="49" name="object 49"/>
          <p:cNvSpPr txBox="1"/>
          <p:nvPr/>
        </p:nvSpPr>
        <p:spPr>
          <a:xfrm>
            <a:off x="6095747" y="2788158"/>
            <a:ext cx="57594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50" name="object 50"/>
          <p:cNvSpPr txBox="1"/>
          <p:nvPr/>
        </p:nvSpPr>
        <p:spPr>
          <a:xfrm>
            <a:off x="5248784" y="4633341"/>
            <a:ext cx="53149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spc="-50" dirty="0">
                <a:latin typeface="メイリオ"/>
                <a:cs typeface="メイリオ"/>
              </a:rPr>
              <a:t>行</a:t>
            </a:r>
            <a:endParaRPr sz="1000">
              <a:latin typeface="メイリオ"/>
              <a:cs typeface="メイリオ"/>
            </a:endParaRPr>
          </a:p>
        </p:txBody>
      </p:sp>
      <p:sp>
        <p:nvSpPr>
          <p:cNvPr id="51" name="object 51"/>
          <p:cNvSpPr txBox="1"/>
          <p:nvPr/>
        </p:nvSpPr>
        <p:spPr>
          <a:xfrm>
            <a:off x="5969000" y="4643121"/>
            <a:ext cx="82931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52" name="object 52"/>
          <p:cNvSpPr txBox="1"/>
          <p:nvPr/>
        </p:nvSpPr>
        <p:spPr>
          <a:xfrm>
            <a:off x="7067803" y="1419226"/>
            <a:ext cx="586740" cy="361315"/>
          </a:xfrm>
          <a:prstGeom prst="rect">
            <a:avLst/>
          </a:prstGeom>
        </p:spPr>
        <p:txBody>
          <a:bodyPr vert="horz" wrap="square" lIns="0" tIns="13335" rIns="0" bIns="0" rtlCol="0">
            <a:spAutoFit/>
          </a:bodyPr>
          <a:lstStyle/>
          <a:p>
            <a:pPr marL="82550" marR="5080" indent="-70485">
              <a:spcBef>
                <a:spcPts val="105"/>
              </a:spcBef>
            </a:pPr>
            <a:r>
              <a:rPr sz="1100" b="1" spc="-15" dirty="0">
                <a:latin typeface="メイリオ"/>
                <a:cs typeface="メイリオ"/>
              </a:rPr>
              <a:t>信用力の</a:t>
            </a:r>
            <a:r>
              <a:rPr sz="1100" b="1" spc="-20" dirty="0">
                <a:latin typeface="メイリオ"/>
                <a:cs typeface="メイリオ"/>
              </a:rPr>
              <a:t>裏付け</a:t>
            </a:r>
            <a:endParaRPr sz="1100">
              <a:latin typeface="メイリオ"/>
              <a:cs typeface="メイリオ"/>
            </a:endParaRPr>
          </a:p>
        </p:txBody>
      </p:sp>
      <p:sp>
        <p:nvSpPr>
          <p:cNvPr id="53" name="object 53"/>
          <p:cNvSpPr txBox="1"/>
          <p:nvPr/>
        </p:nvSpPr>
        <p:spPr>
          <a:xfrm>
            <a:off x="6906260" y="2156206"/>
            <a:ext cx="91122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銀行保管の現</a:t>
            </a:r>
            <a:r>
              <a:rPr sz="1000" spc="-50" dirty="0">
                <a:latin typeface="メイリオ"/>
                <a:cs typeface="メイリオ"/>
              </a:rPr>
              <a:t>金</a:t>
            </a:r>
            <a:endParaRPr sz="1000">
              <a:latin typeface="メイリオ"/>
              <a:cs typeface="メイリオ"/>
            </a:endParaRPr>
          </a:p>
        </p:txBody>
      </p:sp>
      <p:sp>
        <p:nvSpPr>
          <p:cNvPr id="54" name="object 54"/>
          <p:cNvSpPr txBox="1"/>
          <p:nvPr/>
        </p:nvSpPr>
        <p:spPr>
          <a:xfrm>
            <a:off x="7032752" y="2699385"/>
            <a:ext cx="657860" cy="330200"/>
          </a:xfrm>
          <a:prstGeom prst="rect">
            <a:avLst/>
          </a:prstGeom>
        </p:spPr>
        <p:txBody>
          <a:bodyPr vert="horz" wrap="square" lIns="0" tIns="12065" rIns="0" bIns="0" rtlCol="0">
            <a:spAutoFit/>
          </a:bodyPr>
          <a:lstStyle/>
          <a:p>
            <a:pPr marL="74930" marR="5080" indent="-62865">
              <a:spcBef>
                <a:spcPts val="95"/>
              </a:spcBef>
            </a:pPr>
            <a:r>
              <a:rPr sz="1000" spc="-10" dirty="0">
                <a:latin typeface="メイリオ"/>
                <a:cs typeface="メイリオ"/>
              </a:rPr>
              <a:t>預金保険</a:t>
            </a:r>
            <a:r>
              <a:rPr sz="1000" spc="-50" dirty="0">
                <a:latin typeface="メイリオ"/>
                <a:cs typeface="メイリオ"/>
              </a:rPr>
              <a:t>、</a:t>
            </a:r>
            <a:r>
              <a:rPr sz="1000" spc="-10" dirty="0">
                <a:latin typeface="メイリオ"/>
                <a:cs typeface="メイリオ"/>
              </a:rPr>
              <a:t>準備預</a:t>
            </a:r>
            <a:r>
              <a:rPr sz="1000" spc="-50" dirty="0">
                <a:latin typeface="メイリオ"/>
                <a:cs typeface="メイリオ"/>
              </a:rPr>
              <a:t>金</a:t>
            </a:r>
            <a:endParaRPr sz="1000">
              <a:latin typeface="メイリオ"/>
              <a:cs typeface="メイリオ"/>
            </a:endParaRPr>
          </a:p>
        </p:txBody>
      </p:sp>
      <p:sp>
        <p:nvSpPr>
          <p:cNvPr id="55" name="object 55"/>
          <p:cNvSpPr txBox="1"/>
          <p:nvPr/>
        </p:nvSpPr>
        <p:spPr>
          <a:xfrm>
            <a:off x="6906260" y="4628516"/>
            <a:ext cx="91122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中央銀行の資</a:t>
            </a:r>
            <a:r>
              <a:rPr sz="1000" spc="-50" dirty="0">
                <a:latin typeface="メイリオ"/>
                <a:cs typeface="メイリオ"/>
              </a:rPr>
              <a:t>産</a:t>
            </a:r>
            <a:endParaRPr sz="1000">
              <a:latin typeface="メイリオ"/>
              <a:cs typeface="メイリオ"/>
            </a:endParaRPr>
          </a:p>
        </p:txBody>
      </p:sp>
      <p:sp>
        <p:nvSpPr>
          <p:cNvPr id="56" name="object 56"/>
          <p:cNvSpPr txBox="1"/>
          <p:nvPr/>
        </p:nvSpPr>
        <p:spPr>
          <a:xfrm>
            <a:off x="5248784" y="5279517"/>
            <a:ext cx="53149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spc="-50" dirty="0">
                <a:latin typeface="メイリオ"/>
                <a:cs typeface="メイリオ"/>
              </a:rPr>
              <a:t>行</a:t>
            </a:r>
            <a:endParaRPr sz="1000">
              <a:latin typeface="メイリオ"/>
              <a:cs typeface="メイリオ"/>
            </a:endParaRPr>
          </a:p>
        </p:txBody>
      </p:sp>
      <p:sp>
        <p:nvSpPr>
          <p:cNvPr id="57" name="object 57"/>
          <p:cNvSpPr txBox="1"/>
          <p:nvPr/>
        </p:nvSpPr>
        <p:spPr>
          <a:xfrm>
            <a:off x="5969000" y="5289551"/>
            <a:ext cx="82931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58" name="object 58"/>
          <p:cNvSpPr txBox="1"/>
          <p:nvPr/>
        </p:nvSpPr>
        <p:spPr>
          <a:xfrm>
            <a:off x="6906260" y="5289551"/>
            <a:ext cx="91122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中央銀行の資</a:t>
            </a:r>
            <a:r>
              <a:rPr sz="1000" spc="-50" dirty="0">
                <a:latin typeface="メイリオ"/>
                <a:cs typeface="メイリオ"/>
              </a:rPr>
              <a:t>産</a:t>
            </a:r>
            <a:endParaRPr sz="1000">
              <a:latin typeface="メイリオ"/>
              <a:cs typeface="メイリオ"/>
            </a:endParaRPr>
          </a:p>
        </p:txBody>
      </p:sp>
      <p:sp>
        <p:nvSpPr>
          <p:cNvPr id="59" name="object 59"/>
          <p:cNvSpPr txBox="1"/>
          <p:nvPr/>
        </p:nvSpPr>
        <p:spPr>
          <a:xfrm>
            <a:off x="5248784" y="4018027"/>
            <a:ext cx="53149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spc="-50" dirty="0">
                <a:latin typeface="メイリオ"/>
                <a:cs typeface="メイリオ"/>
              </a:rPr>
              <a:t>行</a:t>
            </a:r>
            <a:endParaRPr sz="1000">
              <a:latin typeface="メイリオ"/>
              <a:cs typeface="メイリオ"/>
            </a:endParaRPr>
          </a:p>
        </p:txBody>
      </p:sp>
      <p:sp>
        <p:nvSpPr>
          <p:cNvPr id="60" name="object 60"/>
          <p:cNvSpPr txBox="1"/>
          <p:nvPr/>
        </p:nvSpPr>
        <p:spPr>
          <a:xfrm>
            <a:off x="5969000" y="4015486"/>
            <a:ext cx="82931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61" name="object 61"/>
          <p:cNvSpPr txBox="1"/>
          <p:nvPr/>
        </p:nvSpPr>
        <p:spPr>
          <a:xfrm>
            <a:off x="6906260" y="4009772"/>
            <a:ext cx="91122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中央銀行の資</a:t>
            </a:r>
            <a:r>
              <a:rPr sz="1000" spc="-50" dirty="0">
                <a:latin typeface="メイリオ"/>
                <a:cs typeface="メイリオ"/>
              </a:rPr>
              <a:t>産</a:t>
            </a:r>
            <a:endParaRPr sz="1000">
              <a:latin typeface="メイリオ"/>
              <a:cs typeface="メイリオ"/>
            </a:endParaRPr>
          </a:p>
        </p:txBody>
      </p:sp>
      <p:sp>
        <p:nvSpPr>
          <p:cNvPr id="62" name="object 62"/>
          <p:cNvSpPr txBox="1"/>
          <p:nvPr/>
        </p:nvSpPr>
        <p:spPr>
          <a:xfrm>
            <a:off x="5376164" y="3370580"/>
            <a:ext cx="27940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a:t>
            </a:r>
            <a:r>
              <a:rPr sz="1000" spc="-50" dirty="0">
                <a:latin typeface="メイリオ"/>
                <a:cs typeface="メイリオ"/>
              </a:rPr>
              <a:t>行</a:t>
            </a:r>
            <a:endParaRPr sz="1000">
              <a:latin typeface="メイリオ"/>
              <a:cs typeface="メイリオ"/>
            </a:endParaRPr>
          </a:p>
        </p:txBody>
      </p:sp>
      <p:sp>
        <p:nvSpPr>
          <p:cNvPr id="63" name="object 63"/>
          <p:cNvSpPr txBox="1"/>
          <p:nvPr/>
        </p:nvSpPr>
        <p:spPr>
          <a:xfrm>
            <a:off x="6095747" y="3380055"/>
            <a:ext cx="575945" cy="166071"/>
          </a:xfrm>
          <a:prstGeom prst="rect">
            <a:avLst/>
          </a:prstGeom>
        </p:spPr>
        <p:txBody>
          <a:bodyPr vert="horz" wrap="square" lIns="0" tIns="12065" rIns="0" bIns="0" rtlCol="0">
            <a:spAutoFit/>
          </a:bodyPr>
          <a:lstStyle/>
          <a:p>
            <a:pPr marL="12700">
              <a:spcBef>
                <a:spcPts val="95"/>
              </a:spcBef>
            </a:pPr>
            <a:r>
              <a:rPr sz="1000" spc="-15" dirty="0">
                <a:latin typeface="メイリオ"/>
                <a:cs typeface="メイリオ"/>
              </a:rPr>
              <a:t>銀行 負</a:t>
            </a:r>
            <a:r>
              <a:rPr sz="1000" spc="-50" dirty="0">
                <a:latin typeface="メイリオ"/>
                <a:cs typeface="メイリオ"/>
              </a:rPr>
              <a:t>債</a:t>
            </a:r>
            <a:endParaRPr sz="1000">
              <a:latin typeface="メイリオ"/>
              <a:cs typeface="メイリオ"/>
            </a:endParaRPr>
          </a:p>
        </p:txBody>
      </p:sp>
      <p:sp>
        <p:nvSpPr>
          <p:cNvPr id="64" name="object 64"/>
          <p:cNvSpPr txBox="1"/>
          <p:nvPr/>
        </p:nvSpPr>
        <p:spPr>
          <a:xfrm>
            <a:off x="6968744" y="3373883"/>
            <a:ext cx="78486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日銀当座預</a:t>
            </a:r>
            <a:r>
              <a:rPr sz="1000" spc="-50" dirty="0">
                <a:latin typeface="メイリオ"/>
                <a:cs typeface="メイリオ"/>
              </a:rPr>
              <a:t>金</a:t>
            </a:r>
            <a:endParaRPr sz="1000">
              <a:latin typeface="メイリオ"/>
              <a:cs typeface="メイリオ"/>
            </a:endParaRPr>
          </a:p>
        </p:txBody>
      </p:sp>
      <p:sp>
        <p:nvSpPr>
          <p:cNvPr id="65" name="object 65"/>
          <p:cNvSpPr txBox="1"/>
          <p:nvPr/>
        </p:nvSpPr>
        <p:spPr>
          <a:xfrm>
            <a:off x="5248784" y="5929681"/>
            <a:ext cx="53149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spc="-50" dirty="0">
                <a:latin typeface="メイリオ"/>
                <a:cs typeface="メイリオ"/>
              </a:rPr>
              <a:t>行</a:t>
            </a:r>
            <a:endParaRPr sz="1000">
              <a:latin typeface="メイリオ"/>
              <a:cs typeface="メイリオ"/>
            </a:endParaRPr>
          </a:p>
        </p:txBody>
      </p:sp>
      <p:sp>
        <p:nvSpPr>
          <p:cNvPr id="66" name="object 66"/>
          <p:cNvSpPr txBox="1"/>
          <p:nvPr/>
        </p:nvSpPr>
        <p:spPr>
          <a:xfrm>
            <a:off x="5969000" y="5939739"/>
            <a:ext cx="82931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a:t>
            </a:r>
            <a:r>
              <a:rPr sz="1000" dirty="0">
                <a:latin typeface="メイリオ"/>
                <a:cs typeface="メイリオ"/>
              </a:rPr>
              <a:t>行</a:t>
            </a:r>
            <a:r>
              <a:rPr sz="1000" spc="-10" dirty="0">
                <a:latin typeface="メイリオ"/>
                <a:cs typeface="メイリオ"/>
              </a:rPr>
              <a:t> 負</a:t>
            </a:r>
            <a:r>
              <a:rPr sz="1000" spc="-50" dirty="0">
                <a:latin typeface="メイリオ"/>
                <a:cs typeface="メイリオ"/>
              </a:rPr>
              <a:t>債</a:t>
            </a:r>
            <a:endParaRPr sz="1000">
              <a:latin typeface="メイリオ"/>
              <a:cs typeface="メイリオ"/>
            </a:endParaRPr>
          </a:p>
        </p:txBody>
      </p:sp>
      <p:sp>
        <p:nvSpPr>
          <p:cNvPr id="67" name="object 67"/>
          <p:cNvSpPr txBox="1"/>
          <p:nvPr/>
        </p:nvSpPr>
        <p:spPr>
          <a:xfrm>
            <a:off x="6906260" y="5939739"/>
            <a:ext cx="91122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中央銀行の資</a:t>
            </a:r>
            <a:r>
              <a:rPr sz="1000" spc="-50" dirty="0">
                <a:latin typeface="メイリオ"/>
                <a:cs typeface="メイリオ"/>
              </a:rPr>
              <a:t>産</a:t>
            </a:r>
            <a:endParaRPr sz="1000">
              <a:latin typeface="メイリオ"/>
              <a:cs typeface="メイリオ"/>
            </a:endParaRPr>
          </a:p>
        </p:txBody>
      </p:sp>
      <p:sp>
        <p:nvSpPr>
          <p:cNvPr id="68" name="object 68"/>
          <p:cNvSpPr txBox="1"/>
          <p:nvPr/>
        </p:nvSpPr>
        <p:spPr>
          <a:xfrm>
            <a:off x="7942326" y="2068829"/>
            <a:ext cx="1094740" cy="330200"/>
          </a:xfrm>
          <a:prstGeom prst="rect">
            <a:avLst/>
          </a:prstGeom>
        </p:spPr>
        <p:txBody>
          <a:bodyPr vert="horz" wrap="square" lIns="0" tIns="12065" rIns="0" bIns="0" rtlCol="0">
            <a:spAutoFit/>
          </a:bodyPr>
          <a:lstStyle/>
          <a:p>
            <a:pPr marL="116205" marR="5080" indent="-104139">
              <a:spcBef>
                <a:spcPts val="95"/>
              </a:spcBef>
            </a:pPr>
            <a:r>
              <a:rPr sz="1000" spc="-10" dirty="0">
                <a:latin typeface="メイリオ"/>
                <a:cs typeface="メイリオ"/>
              </a:rPr>
              <a:t>発行体による処理</a:t>
            </a:r>
            <a:r>
              <a:rPr sz="1000" spc="-50" dirty="0">
                <a:latin typeface="メイリオ"/>
                <a:cs typeface="メイリオ"/>
              </a:rPr>
              <a:t>/ </a:t>
            </a:r>
            <a:r>
              <a:rPr sz="1000" spc="-20" dirty="0">
                <a:latin typeface="メイリオ"/>
                <a:cs typeface="メイリオ"/>
              </a:rPr>
              <a:t>P2P</a:t>
            </a:r>
            <a:r>
              <a:rPr sz="1000" spc="-10" dirty="0">
                <a:latin typeface="メイリオ"/>
                <a:cs typeface="メイリオ"/>
              </a:rPr>
              <a:t>による処</a:t>
            </a:r>
            <a:r>
              <a:rPr sz="1000" spc="-50" dirty="0">
                <a:latin typeface="メイリオ"/>
                <a:cs typeface="メイリオ"/>
              </a:rPr>
              <a:t>理</a:t>
            </a:r>
            <a:endParaRPr sz="1000">
              <a:latin typeface="メイリオ"/>
              <a:cs typeface="メイリオ"/>
            </a:endParaRPr>
          </a:p>
        </p:txBody>
      </p:sp>
      <p:sp>
        <p:nvSpPr>
          <p:cNvPr id="69" name="object 69"/>
          <p:cNvSpPr txBox="1"/>
          <p:nvPr/>
        </p:nvSpPr>
        <p:spPr>
          <a:xfrm>
            <a:off x="7926452" y="1424686"/>
            <a:ext cx="1147445" cy="361950"/>
          </a:xfrm>
          <a:prstGeom prst="rect">
            <a:avLst/>
          </a:prstGeom>
        </p:spPr>
        <p:txBody>
          <a:bodyPr vert="horz" wrap="square" lIns="0" tIns="13335" rIns="0" bIns="0" rtlCol="0">
            <a:spAutoFit/>
          </a:bodyPr>
          <a:lstStyle/>
          <a:p>
            <a:pPr algn="ctr">
              <a:spcBef>
                <a:spcPts val="105"/>
              </a:spcBef>
            </a:pPr>
            <a:r>
              <a:rPr sz="1100" b="1" spc="-10" dirty="0">
                <a:latin typeface="メイリオ"/>
                <a:cs typeface="メイリオ"/>
              </a:rPr>
              <a:t>トランザクション</a:t>
            </a:r>
            <a:endParaRPr sz="1100">
              <a:latin typeface="メイリオ"/>
              <a:cs typeface="メイリオ"/>
            </a:endParaRPr>
          </a:p>
          <a:p>
            <a:pPr algn="ctr">
              <a:lnSpc>
                <a:spcPct val="100000"/>
              </a:lnSpc>
            </a:pPr>
            <a:r>
              <a:rPr sz="1100" b="1" spc="-30" dirty="0">
                <a:latin typeface="メイリオ"/>
                <a:cs typeface="メイリオ"/>
              </a:rPr>
              <a:t>処理</a:t>
            </a:r>
            <a:endParaRPr sz="1100">
              <a:latin typeface="メイリオ"/>
              <a:cs typeface="メイリオ"/>
            </a:endParaRPr>
          </a:p>
        </p:txBody>
      </p:sp>
      <p:sp>
        <p:nvSpPr>
          <p:cNvPr id="70" name="object 70"/>
          <p:cNvSpPr txBox="1"/>
          <p:nvPr/>
        </p:nvSpPr>
        <p:spPr>
          <a:xfrm>
            <a:off x="7969758" y="2771979"/>
            <a:ext cx="1037590" cy="166071"/>
          </a:xfrm>
          <a:prstGeom prst="rect">
            <a:avLst/>
          </a:prstGeom>
        </p:spPr>
        <p:txBody>
          <a:bodyPr vert="horz" wrap="square" lIns="0" tIns="12065" rIns="0" bIns="0" rtlCol="0">
            <a:spAutoFit/>
          </a:bodyPr>
          <a:lstStyle/>
          <a:p>
            <a:pPr marL="12700">
              <a:spcBef>
                <a:spcPts val="95"/>
              </a:spcBef>
            </a:pPr>
            <a:r>
              <a:rPr sz="1000" spc="-15" dirty="0">
                <a:latin typeface="メイリオ"/>
                <a:cs typeface="メイリオ"/>
              </a:rPr>
              <a:t>発行体による処</a:t>
            </a:r>
            <a:r>
              <a:rPr sz="1000" spc="-50" dirty="0">
                <a:latin typeface="メイリオ"/>
                <a:cs typeface="メイリオ"/>
              </a:rPr>
              <a:t>理</a:t>
            </a:r>
            <a:endParaRPr sz="1000">
              <a:latin typeface="メイリオ"/>
              <a:cs typeface="メイリオ"/>
            </a:endParaRPr>
          </a:p>
        </p:txBody>
      </p:sp>
      <p:sp>
        <p:nvSpPr>
          <p:cNvPr id="71" name="object 71"/>
          <p:cNvSpPr txBox="1"/>
          <p:nvPr/>
        </p:nvSpPr>
        <p:spPr>
          <a:xfrm>
            <a:off x="7942326" y="3294126"/>
            <a:ext cx="1094740" cy="330200"/>
          </a:xfrm>
          <a:prstGeom prst="rect">
            <a:avLst/>
          </a:prstGeom>
        </p:spPr>
        <p:txBody>
          <a:bodyPr vert="horz" wrap="square" lIns="0" tIns="12065" rIns="0" bIns="0" rtlCol="0">
            <a:spAutoFit/>
          </a:bodyPr>
          <a:lstStyle/>
          <a:p>
            <a:pPr algn="ctr">
              <a:spcBef>
                <a:spcPts val="95"/>
              </a:spcBef>
            </a:pPr>
            <a:r>
              <a:rPr sz="1000" spc="-10" dirty="0">
                <a:latin typeface="メイリオ"/>
                <a:cs typeface="メイリオ"/>
              </a:rPr>
              <a:t>発行体による処理</a:t>
            </a:r>
            <a:r>
              <a:rPr sz="1000" spc="-50" dirty="0">
                <a:latin typeface="メイリオ"/>
                <a:cs typeface="メイリオ"/>
              </a:rPr>
              <a:t>/</a:t>
            </a:r>
            <a:endParaRPr sz="1000">
              <a:latin typeface="メイリオ"/>
              <a:cs typeface="メイリオ"/>
            </a:endParaRPr>
          </a:p>
          <a:p>
            <a:pPr algn="ctr">
              <a:lnSpc>
                <a:spcPct val="100000"/>
              </a:lnSpc>
            </a:pPr>
            <a:r>
              <a:rPr sz="1000" spc="-20" dirty="0">
                <a:latin typeface="メイリオ"/>
                <a:cs typeface="メイリオ"/>
              </a:rPr>
              <a:t>P2P</a:t>
            </a:r>
            <a:r>
              <a:rPr sz="1000" spc="-15" dirty="0">
                <a:latin typeface="メイリオ"/>
                <a:cs typeface="メイリオ"/>
              </a:rPr>
              <a:t>による処</a:t>
            </a:r>
            <a:r>
              <a:rPr sz="1000" spc="-50" dirty="0">
                <a:latin typeface="メイリオ"/>
                <a:cs typeface="メイリオ"/>
              </a:rPr>
              <a:t>理</a:t>
            </a:r>
            <a:endParaRPr sz="1000">
              <a:latin typeface="メイリオ"/>
              <a:cs typeface="メイリオ"/>
            </a:endParaRPr>
          </a:p>
        </p:txBody>
      </p:sp>
      <p:sp>
        <p:nvSpPr>
          <p:cNvPr id="72" name="object 72"/>
          <p:cNvSpPr txBox="1"/>
          <p:nvPr/>
        </p:nvSpPr>
        <p:spPr>
          <a:xfrm>
            <a:off x="7942326" y="3921709"/>
            <a:ext cx="1094740" cy="330200"/>
          </a:xfrm>
          <a:prstGeom prst="rect">
            <a:avLst/>
          </a:prstGeom>
        </p:spPr>
        <p:txBody>
          <a:bodyPr vert="horz" wrap="square" lIns="0" tIns="12065" rIns="0" bIns="0" rtlCol="0">
            <a:spAutoFit/>
          </a:bodyPr>
          <a:lstStyle/>
          <a:p>
            <a:pPr algn="ctr">
              <a:spcBef>
                <a:spcPts val="95"/>
              </a:spcBef>
            </a:pPr>
            <a:r>
              <a:rPr sz="1000" spc="-15" dirty="0">
                <a:latin typeface="メイリオ"/>
                <a:cs typeface="メイリオ"/>
              </a:rPr>
              <a:t>発行体による処理</a:t>
            </a:r>
            <a:r>
              <a:rPr sz="1000" spc="-50" dirty="0">
                <a:latin typeface="メイリオ"/>
                <a:cs typeface="メイリオ"/>
              </a:rPr>
              <a:t>/</a:t>
            </a:r>
            <a:endParaRPr sz="1000">
              <a:latin typeface="メイリオ"/>
              <a:cs typeface="メイリオ"/>
            </a:endParaRPr>
          </a:p>
          <a:p>
            <a:pPr algn="ctr">
              <a:spcBef>
                <a:spcPts val="5"/>
              </a:spcBef>
            </a:pPr>
            <a:r>
              <a:rPr sz="1000" spc="-20" dirty="0">
                <a:latin typeface="メイリオ"/>
                <a:cs typeface="メイリオ"/>
              </a:rPr>
              <a:t>P2P</a:t>
            </a:r>
            <a:r>
              <a:rPr sz="1000" spc="-10" dirty="0">
                <a:latin typeface="メイリオ"/>
                <a:cs typeface="メイリオ"/>
              </a:rPr>
              <a:t>による処</a:t>
            </a:r>
            <a:r>
              <a:rPr sz="1000" spc="-50" dirty="0">
                <a:latin typeface="メイリオ"/>
                <a:cs typeface="メイリオ"/>
              </a:rPr>
              <a:t>理</a:t>
            </a:r>
            <a:endParaRPr sz="1000">
              <a:latin typeface="メイリオ"/>
              <a:cs typeface="メイリオ"/>
            </a:endParaRPr>
          </a:p>
        </p:txBody>
      </p:sp>
      <p:sp>
        <p:nvSpPr>
          <p:cNvPr id="73" name="object 73"/>
          <p:cNvSpPr txBox="1"/>
          <p:nvPr/>
        </p:nvSpPr>
        <p:spPr>
          <a:xfrm>
            <a:off x="7942326" y="4543755"/>
            <a:ext cx="1094740" cy="330200"/>
          </a:xfrm>
          <a:prstGeom prst="rect">
            <a:avLst/>
          </a:prstGeom>
        </p:spPr>
        <p:txBody>
          <a:bodyPr vert="horz" wrap="square" lIns="0" tIns="12065" rIns="0" bIns="0" rtlCol="0">
            <a:spAutoFit/>
          </a:bodyPr>
          <a:lstStyle/>
          <a:p>
            <a:pPr marL="116205" marR="5080" indent="-104139">
              <a:spcBef>
                <a:spcPts val="95"/>
              </a:spcBef>
            </a:pPr>
            <a:r>
              <a:rPr sz="1000" spc="-15" dirty="0">
                <a:latin typeface="メイリオ"/>
                <a:cs typeface="メイリオ"/>
              </a:rPr>
              <a:t>発行体による処理</a:t>
            </a:r>
            <a:r>
              <a:rPr sz="1000" spc="-50" dirty="0">
                <a:latin typeface="メイリオ"/>
                <a:cs typeface="メイリオ"/>
              </a:rPr>
              <a:t>/ </a:t>
            </a:r>
            <a:r>
              <a:rPr sz="1000" spc="-20" dirty="0">
                <a:latin typeface="メイリオ"/>
                <a:cs typeface="メイリオ"/>
              </a:rPr>
              <a:t>P2P</a:t>
            </a:r>
            <a:r>
              <a:rPr sz="1000" spc="-15" dirty="0">
                <a:latin typeface="メイリオ"/>
                <a:cs typeface="メイリオ"/>
              </a:rPr>
              <a:t>による処</a:t>
            </a:r>
            <a:r>
              <a:rPr sz="1000" spc="-50" dirty="0">
                <a:latin typeface="メイリオ"/>
                <a:cs typeface="メイリオ"/>
              </a:rPr>
              <a:t>理</a:t>
            </a:r>
            <a:endParaRPr sz="1000">
              <a:latin typeface="メイリオ"/>
              <a:cs typeface="メイリオ"/>
            </a:endParaRPr>
          </a:p>
        </p:txBody>
      </p:sp>
      <p:sp>
        <p:nvSpPr>
          <p:cNvPr id="74" name="object 74"/>
          <p:cNvSpPr txBox="1"/>
          <p:nvPr/>
        </p:nvSpPr>
        <p:spPr>
          <a:xfrm>
            <a:off x="7969758" y="5232908"/>
            <a:ext cx="1037590" cy="330200"/>
          </a:xfrm>
          <a:prstGeom prst="rect">
            <a:avLst/>
          </a:prstGeom>
        </p:spPr>
        <p:txBody>
          <a:bodyPr vert="horz" wrap="square" lIns="0" tIns="12065" rIns="0" bIns="0" rtlCol="0">
            <a:spAutoFit/>
          </a:bodyPr>
          <a:lstStyle/>
          <a:p>
            <a:pPr algn="ctr">
              <a:spcBef>
                <a:spcPts val="95"/>
              </a:spcBef>
            </a:pPr>
            <a:r>
              <a:rPr sz="1000" spc="-10" dirty="0">
                <a:latin typeface="メイリオ"/>
                <a:cs typeface="メイリオ"/>
              </a:rPr>
              <a:t>発行体による処</a:t>
            </a:r>
            <a:r>
              <a:rPr sz="1000" spc="-50" dirty="0">
                <a:latin typeface="メイリオ"/>
                <a:cs typeface="メイリオ"/>
              </a:rPr>
              <a:t>理</a:t>
            </a:r>
            <a:endParaRPr sz="1000">
              <a:latin typeface="メイリオ"/>
              <a:cs typeface="メイリオ"/>
            </a:endParaRPr>
          </a:p>
          <a:p>
            <a:pPr marL="1905" algn="ctr"/>
            <a:r>
              <a:rPr sz="1000" spc="-20" dirty="0">
                <a:latin typeface="メイリオ"/>
                <a:cs typeface="メイリオ"/>
              </a:rPr>
              <a:t>(</a:t>
            </a:r>
            <a:r>
              <a:rPr sz="1000" spc="-15" dirty="0">
                <a:latin typeface="メイリオ"/>
                <a:cs typeface="メイリオ"/>
              </a:rPr>
              <a:t>銀行が仲介</a:t>
            </a:r>
            <a:r>
              <a:rPr sz="1000" spc="-50" dirty="0">
                <a:latin typeface="メイリオ"/>
                <a:cs typeface="メイリオ"/>
              </a:rPr>
              <a:t>)</a:t>
            </a:r>
            <a:endParaRPr sz="1000">
              <a:latin typeface="メイリオ"/>
              <a:cs typeface="メイリオ"/>
            </a:endParaRPr>
          </a:p>
        </p:txBody>
      </p:sp>
      <p:sp>
        <p:nvSpPr>
          <p:cNvPr id="75" name="object 75"/>
          <p:cNvSpPr txBox="1"/>
          <p:nvPr/>
        </p:nvSpPr>
        <p:spPr>
          <a:xfrm>
            <a:off x="7969758" y="5940045"/>
            <a:ext cx="1037590" cy="166071"/>
          </a:xfrm>
          <a:prstGeom prst="rect">
            <a:avLst/>
          </a:prstGeom>
        </p:spPr>
        <p:txBody>
          <a:bodyPr vert="horz" wrap="square" lIns="0" tIns="12065" rIns="0" bIns="0" rtlCol="0">
            <a:spAutoFit/>
          </a:bodyPr>
          <a:lstStyle/>
          <a:p>
            <a:pPr marL="12700">
              <a:spcBef>
                <a:spcPts val="95"/>
              </a:spcBef>
            </a:pPr>
            <a:r>
              <a:rPr sz="1000" spc="-15" dirty="0">
                <a:latin typeface="メイリオ"/>
                <a:cs typeface="メイリオ"/>
              </a:rPr>
              <a:t>発行体による処</a:t>
            </a:r>
            <a:r>
              <a:rPr sz="1000" spc="-50" dirty="0">
                <a:latin typeface="メイリオ"/>
                <a:cs typeface="メイリオ"/>
              </a:rPr>
              <a:t>理</a:t>
            </a:r>
            <a:endParaRPr sz="1000">
              <a:latin typeface="メイリオ"/>
              <a:cs typeface="メイリオ"/>
            </a:endParaRPr>
          </a:p>
        </p:txBody>
      </p:sp>
      <p:sp>
        <p:nvSpPr>
          <p:cNvPr id="76" name="object 76"/>
          <p:cNvSpPr txBox="1"/>
          <p:nvPr/>
        </p:nvSpPr>
        <p:spPr>
          <a:xfrm>
            <a:off x="9330056" y="1433577"/>
            <a:ext cx="866775" cy="361315"/>
          </a:xfrm>
          <a:prstGeom prst="rect">
            <a:avLst/>
          </a:prstGeom>
        </p:spPr>
        <p:txBody>
          <a:bodyPr vert="horz" wrap="square" lIns="0" tIns="13335" rIns="0" bIns="0" rtlCol="0">
            <a:spAutoFit/>
          </a:bodyPr>
          <a:lstStyle/>
          <a:p>
            <a:pPr marL="12700" marR="5080">
              <a:spcBef>
                <a:spcPts val="105"/>
              </a:spcBef>
            </a:pPr>
            <a:r>
              <a:rPr sz="1100" b="1" spc="-10" dirty="0">
                <a:latin typeface="メイリオ"/>
                <a:cs typeface="メイリオ"/>
              </a:rPr>
              <a:t>リテール領域への流通方法</a:t>
            </a:r>
            <a:endParaRPr sz="1100">
              <a:latin typeface="メイリオ"/>
              <a:cs typeface="メイリオ"/>
            </a:endParaRPr>
          </a:p>
        </p:txBody>
      </p:sp>
      <p:sp>
        <p:nvSpPr>
          <p:cNvPr id="77" name="object 77"/>
          <p:cNvSpPr txBox="1"/>
          <p:nvPr/>
        </p:nvSpPr>
        <p:spPr>
          <a:xfrm>
            <a:off x="9216008" y="2154174"/>
            <a:ext cx="103759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銀行を介した流</a:t>
            </a:r>
            <a:r>
              <a:rPr sz="1000" spc="-50" dirty="0">
                <a:latin typeface="メイリオ"/>
                <a:cs typeface="メイリオ"/>
              </a:rPr>
              <a:t>通</a:t>
            </a:r>
            <a:endParaRPr sz="1000">
              <a:latin typeface="メイリオ"/>
              <a:cs typeface="メイリオ"/>
            </a:endParaRPr>
          </a:p>
        </p:txBody>
      </p:sp>
      <p:sp>
        <p:nvSpPr>
          <p:cNvPr id="78" name="object 78"/>
          <p:cNvSpPr txBox="1"/>
          <p:nvPr/>
        </p:nvSpPr>
        <p:spPr>
          <a:xfrm>
            <a:off x="9216008" y="2765806"/>
            <a:ext cx="103759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銀行を介した流</a:t>
            </a:r>
            <a:r>
              <a:rPr sz="1000" spc="-50" dirty="0">
                <a:latin typeface="メイリオ"/>
                <a:cs typeface="メイリオ"/>
              </a:rPr>
              <a:t>通</a:t>
            </a:r>
            <a:endParaRPr sz="1000">
              <a:latin typeface="メイリオ"/>
              <a:cs typeface="メイリオ"/>
            </a:endParaRPr>
          </a:p>
        </p:txBody>
      </p:sp>
      <p:sp>
        <p:nvSpPr>
          <p:cNvPr id="79" name="object 79"/>
          <p:cNvSpPr txBox="1"/>
          <p:nvPr/>
        </p:nvSpPr>
        <p:spPr>
          <a:xfrm>
            <a:off x="9216008" y="3353817"/>
            <a:ext cx="103759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銀行を介した流</a:t>
            </a:r>
            <a:r>
              <a:rPr sz="1000" spc="-50" dirty="0">
                <a:latin typeface="メイリオ"/>
                <a:cs typeface="メイリオ"/>
              </a:rPr>
              <a:t>通</a:t>
            </a:r>
            <a:endParaRPr sz="1000">
              <a:latin typeface="メイリオ"/>
              <a:cs typeface="メイリオ"/>
            </a:endParaRPr>
          </a:p>
        </p:txBody>
      </p:sp>
      <p:sp>
        <p:nvSpPr>
          <p:cNvPr id="80" name="object 80"/>
          <p:cNvSpPr txBox="1"/>
          <p:nvPr/>
        </p:nvSpPr>
        <p:spPr>
          <a:xfrm>
            <a:off x="9216008" y="3988690"/>
            <a:ext cx="103759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銀行を介した流</a:t>
            </a:r>
            <a:r>
              <a:rPr sz="1000" spc="-50" dirty="0">
                <a:latin typeface="メイリオ"/>
                <a:cs typeface="メイリオ"/>
              </a:rPr>
              <a:t>通</a:t>
            </a:r>
            <a:endParaRPr sz="1000">
              <a:latin typeface="メイリオ"/>
              <a:cs typeface="メイリオ"/>
            </a:endParaRPr>
          </a:p>
        </p:txBody>
      </p:sp>
      <p:sp>
        <p:nvSpPr>
          <p:cNvPr id="81" name="object 81"/>
          <p:cNvSpPr txBox="1"/>
          <p:nvPr/>
        </p:nvSpPr>
        <p:spPr>
          <a:xfrm>
            <a:off x="9216008" y="5305426"/>
            <a:ext cx="1037590"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銀行を介した流</a:t>
            </a:r>
            <a:r>
              <a:rPr sz="1000" spc="-50" dirty="0">
                <a:latin typeface="メイリオ"/>
                <a:cs typeface="メイリオ"/>
              </a:rPr>
              <a:t>通</a:t>
            </a:r>
            <a:endParaRPr sz="1000">
              <a:latin typeface="メイリオ"/>
              <a:cs typeface="メイリオ"/>
            </a:endParaRPr>
          </a:p>
        </p:txBody>
      </p:sp>
      <p:sp>
        <p:nvSpPr>
          <p:cNvPr id="82" name="object 82"/>
          <p:cNvSpPr txBox="1"/>
          <p:nvPr/>
        </p:nvSpPr>
        <p:spPr>
          <a:xfrm>
            <a:off x="9153526" y="4622039"/>
            <a:ext cx="116395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中央銀行が直接流</a:t>
            </a:r>
            <a:r>
              <a:rPr sz="1000" spc="-50" dirty="0">
                <a:latin typeface="メイリオ"/>
                <a:cs typeface="メイリオ"/>
              </a:rPr>
              <a:t>通</a:t>
            </a:r>
            <a:endParaRPr sz="1000">
              <a:latin typeface="メイリオ"/>
              <a:cs typeface="メイリオ"/>
            </a:endParaRPr>
          </a:p>
        </p:txBody>
      </p:sp>
      <p:sp>
        <p:nvSpPr>
          <p:cNvPr id="83" name="object 83"/>
          <p:cNvSpPr txBox="1"/>
          <p:nvPr/>
        </p:nvSpPr>
        <p:spPr>
          <a:xfrm>
            <a:off x="9153526" y="5917489"/>
            <a:ext cx="1163955" cy="166071"/>
          </a:xfrm>
          <a:prstGeom prst="rect">
            <a:avLst/>
          </a:prstGeom>
        </p:spPr>
        <p:txBody>
          <a:bodyPr vert="horz" wrap="square" lIns="0" tIns="12065" rIns="0" bIns="0" rtlCol="0">
            <a:spAutoFit/>
          </a:bodyPr>
          <a:lstStyle/>
          <a:p>
            <a:pPr marL="12700">
              <a:spcBef>
                <a:spcPts val="95"/>
              </a:spcBef>
            </a:pPr>
            <a:r>
              <a:rPr sz="1000" spc="-10" dirty="0">
                <a:latin typeface="メイリオ"/>
                <a:cs typeface="メイリオ"/>
              </a:rPr>
              <a:t>中央銀行が直接流</a:t>
            </a:r>
            <a:r>
              <a:rPr sz="1000" spc="-50" dirty="0">
                <a:latin typeface="メイリオ"/>
                <a:cs typeface="メイリオ"/>
              </a:rPr>
              <a:t>通</a:t>
            </a:r>
            <a:endParaRPr sz="1000">
              <a:latin typeface="メイリオ"/>
              <a:cs typeface="メイリオ"/>
            </a:endParaRPr>
          </a:p>
        </p:txBody>
      </p:sp>
      <p:sp>
        <p:nvSpPr>
          <p:cNvPr id="84" name="object 84"/>
          <p:cNvSpPr txBox="1"/>
          <p:nvPr/>
        </p:nvSpPr>
        <p:spPr>
          <a:xfrm>
            <a:off x="2502509" y="6406997"/>
            <a:ext cx="6579870" cy="39116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（注）</a:t>
            </a:r>
            <a:r>
              <a:rPr sz="1200" spc="-5" dirty="0">
                <a:latin typeface="メイリオ"/>
                <a:cs typeface="メイリオ"/>
              </a:rPr>
              <a:t>その他、倒産隔離されたエンティティを設立し発行するといった中間形態も考えられる。</a:t>
            </a:r>
            <a:endParaRPr sz="1200">
              <a:latin typeface="メイリオ"/>
              <a:cs typeface="メイリオ"/>
            </a:endParaRPr>
          </a:p>
          <a:p>
            <a:pPr marL="12700"/>
            <a:r>
              <a:rPr sz="1200" dirty="0">
                <a:latin typeface="メイリオ"/>
                <a:cs typeface="メイリオ"/>
              </a:rPr>
              <a:t>（注）</a:t>
            </a:r>
            <a:r>
              <a:rPr sz="1200" spc="-5" dirty="0">
                <a:latin typeface="メイリオ"/>
                <a:cs typeface="メイリオ"/>
              </a:rPr>
              <a:t>中央銀行デジタル通貨は公開情報を元に事務局にて記載</a:t>
            </a:r>
            <a:endParaRPr sz="1200">
              <a:latin typeface="メイリオ"/>
              <a:cs typeface="メイリオ"/>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131</a:t>
            </a:fld>
            <a:endParaRPr spc="-25" dirty="0"/>
          </a:p>
        </p:txBody>
      </p:sp>
      <p:sp>
        <p:nvSpPr>
          <p:cNvPr id="5" name="object 5"/>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2" name="object 2"/>
          <p:cNvSpPr txBox="1">
            <a:spLocks noGrp="1"/>
          </p:cNvSpPr>
          <p:nvPr>
            <p:ph type="title"/>
          </p:nvPr>
        </p:nvSpPr>
        <p:spPr>
          <a:xfrm>
            <a:off x="1998371" y="636474"/>
            <a:ext cx="2671445" cy="422909"/>
          </a:xfrm>
          <a:prstGeom prst="rect">
            <a:avLst/>
          </a:prstGeom>
        </p:spPr>
        <p:txBody>
          <a:bodyPr vert="horz" wrap="square" lIns="0" tIns="13335" rIns="0" bIns="0" rtlCol="0" anchor="ctr">
            <a:spAutoFit/>
          </a:bodyPr>
          <a:lstStyle/>
          <a:p>
            <a:pPr marL="12700">
              <a:lnSpc>
                <a:spcPct val="100000"/>
              </a:lnSpc>
              <a:spcBef>
                <a:spcPts val="105"/>
              </a:spcBef>
            </a:pPr>
            <a:r>
              <a:rPr sz="2600" spc="-20" dirty="0"/>
              <a:t>当面の検討の前提</a:t>
            </a:r>
            <a:endParaRPr sz="2600"/>
          </a:p>
        </p:txBody>
      </p:sp>
      <p:sp>
        <p:nvSpPr>
          <p:cNvPr id="3" name="object 3"/>
          <p:cNvSpPr txBox="1"/>
          <p:nvPr/>
        </p:nvSpPr>
        <p:spPr>
          <a:xfrm>
            <a:off x="1998370" y="1594542"/>
            <a:ext cx="8483600" cy="3665220"/>
          </a:xfrm>
          <a:prstGeom prst="rect">
            <a:avLst/>
          </a:prstGeom>
        </p:spPr>
        <p:txBody>
          <a:bodyPr vert="horz" wrap="square" lIns="0" tIns="92075" rIns="0" bIns="0" rtlCol="0">
            <a:spAutoFit/>
          </a:bodyPr>
          <a:lstStyle/>
          <a:p>
            <a:pPr marL="286385" marR="309880" indent="-287020" algn="ctr">
              <a:spcBef>
                <a:spcPts val="725"/>
              </a:spcBef>
              <a:buClr>
                <a:srgbClr val="C59200"/>
              </a:buClr>
              <a:buFont typeface="Wingdings"/>
              <a:buChar char=""/>
              <a:tabLst>
                <a:tab pos="287020" algn="l"/>
              </a:tabLst>
            </a:pPr>
            <a:r>
              <a:rPr sz="2400" spc="-10" dirty="0">
                <a:solidFill>
                  <a:srgbClr val="404040"/>
                </a:solidFill>
                <a:latin typeface="メイリオ"/>
                <a:cs typeface="メイリオ"/>
              </a:rPr>
              <a:t>当勉強会としては、民間の立場から、CBDC</a:t>
            </a:r>
            <a:r>
              <a:rPr sz="2400" spc="-20" dirty="0">
                <a:solidFill>
                  <a:srgbClr val="404040"/>
                </a:solidFill>
                <a:latin typeface="メイリオ"/>
                <a:cs typeface="メイリオ"/>
              </a:rPr>
              <a:t>は直接の議論</a:t>
            </a:r>
            <a:endParaRPr sz="2400">
              <a:latin typeface="メイリオ"/>
              <a:cs typeface="メイリオ"/>
            </a:endParaRPr>
          </a:p>
          <a:p>
            <a:pPr marR="257175" algn="ctr">
              <a:spcBef>
                <a:spcPts val="630"/>
              </a:spcBef>
            </a:pPr>
            <a:r>
              <a:rPr sz="2400" spc="-5" dirty="0">
                <a:solidFill>
                  <a:srgbClr val="404040"/>
                </a:solidFill>
                <a:latin typeface="メイリオ"/>
                <a:cs typeface="メイリオ"/>
              </a:rPr>
              <a:t>の対象とはせず、民間発行ケースを基に検討を進めたい</a:t>
            </a:r>
            <a:endParaRPr sz="2400">
              <a:latin typeface="メイリオ"/>
              <a:cs typeface="メイリオ"/>
            </a:endParaRPr>
          </a:p>
          <a:p>
            <a:pPr marL="241300">
              <a:spcBef>
                <a:spcPts val="2075"/>
              </a:spcBef>
            </a:pPr>
            <a:r>
              <a:rPr dirty="0">
                <a:solidFill>
                  <a:srgbClr val="404040"/>
                </a:solidFill>
                <a:latin typeface="メイリオ"/>
                <a:cs typeface="メイリオ"/>
              </a:rPr>
              <a:t>・すなわち、前頁A、B、C（</a:t>
            </a:r>
            <a:r>
              <a:rPr spc="-5" dirty="0">
                <a:solidFill>
                  <a:srgbClr val="404040"/>
                </a:solidFill>
                <a:latin typeface="メイリオ"/>
                <a:cs typeface="メイリオ"/>
              </a:rPr>
              <a:t>とりわけ、議論の応用可能性の観点から、</a:t>
            </a:r>
            <a:r>
              <a:rPr dirty="0">
                <a:solidFill>
                  <a:srgbClr val="404040"/>
                </a:solidFill>
                <a:latin typeface="メイリオ"/>
                <a:cs typeface="メイリオ"/>
              </a:rPr>
              <a:t>C</a:t>
            </a:r>
            <a:r>
              <a:rPr spc="-50" dirty="0">
                <a:solidFill>
                  <a:srgbClr val="404040"/>
                </a:solidFill>
                <a:latin typeface="メイリオ"/>
                <a:cs typeface="メイリオ"/>
              </a:rPr>
              <a:t>の</a:t>
            </a:r>
            <a:endParaRPr>
              <a:latin typeface="メイリオ"/>
              <a:cs typeface="メイリオ"/>
            </a:endParaRPr>
          </a:p>
          <a:p>
            <a:pPr marL="459105">
              <a:spcBef>
                <a:spcPts val="840"/>
              </a:spcBef>
            </a:pPr>
            <a:r>
              <a:rPr spc="-10" dirty="0">
                <a:solidFill>
                  <a:srgbClr val="404040"/>
                </a:solidFill>
                <a:latin typeface="メイリオ"/>
                <a:cs typeface="メイリオ"/>
              </a:rPr>
              <a:t>「銀行発行・安全資産裏付け型」）</a:t>
            </a:r>
            <a:r>
              <a:rPr spc="-15" dirty="0">
                <a:solidFill>
                  <a:srgbClr val="404040"/>
                </a:solidFill>
                <a:latin typeface="メイリオ"/>
                <a:cs typeface="メイリオ"/>
              </a:rPr>
              <a:t>を主に想定し議論を進めたいがどうか。</a:t>
            </a:r>
            <a:endParaRPr>
              <a:latin typeface="メイリオ"/>
              <a:cs typeface="メイリオ"/>
            </a:endParaRPr>
          </a:p>
          <a:p>
            <a:pPr marL="459105" marR="243840" indent="-218440">
              <a:lnSpc>
                <a:spcPct val="138900"/>
              </a:lnSpc>
              <a:spcBef>
                <a:spcPts val="1200"/>
              </a:spcBef>
            </a:pPr>
            <a:r>
              <a:rPr spc="-5" dirty="0">
                <a:solidFill>
                  <a:srgbClr val="404040"/>
                </a:solidFill>
                <a:latin typeface="メイリオ"/>
                <a:cs typeface="メイリオ"/>
              </a:rPr>
              <a:t>・もちろん、ビジネスへの応用可能性やプログラマビリティ、フィージビリティ等に関する検討は、他のスキームでの発行にも応用可能と考えられる。</a:t>
            </a:r>
            <a:endParaRPr>
              <a:latin typeface="メイリオ"/>
              <a:cs typeface="メイリオ"/>
            </a:endParaRPr>
          </a:p>
          <a:p>
            <a:pPr marL="241300">
              <a:spcBef>
                <a:spcPts val="2039"/>
              </a:spcBef>
            </a:pPr>
            <a:r>
              <a:rPr spc="-15" dirty="0">
                <a:solidFill>
                  <a:srgbClr val="404040"/>
                </a:solidFill>
                <a:latin typeface="メイリオ"/>
                <a:cs typeface="メイリオ"/>
              </a:rPr>
              <a:t>・また、民間発行を前提に検討した方が、①ビジネスに応じた付加価値の追加、</a:t>
            </a:r>
            <a:endParaRPr>
              <a:latin typeface="メイリオ"/>
              <a:cs typeface="メイリオ"/>
            </a:endParaRPr>
          </a:p>
          <a:p>
            <a:pPr marL="459105">
              <a:spcBef>
                <a:spcPts val="844"/>
              </a:spcBef>
            </a:pPr>
            <a:r>
              <a:rPr dirty="0">
                <a:solidFill>
                  <a:srgbClr val="404040"/>
                </a:solidFill>
                <a:latin typeface="メイリオ"/>
                <a:cs typeface="メイリオ"/>
              </a:rPr>
              <a:t>②求められる</a:t>
            </a:r>
            <a:r>
              <a:rPr spc="-10" dirty="0">
                <a:solidFill>
                  <a:srgbClr val="404040"/>
                </a:solidFill>
                <a:latin typeface="メイリオ"/>
                <a:cs typeface="メイリオ"/>
              </a:rPr>
              <a:t>KYC</a:t>
            </a:r>
            <a:r>
              <a:rPr spc="-5" dirty="0">
                <a:solidFill>
                  <a:srgbClr val="404040"/>
                </a:solidFill>
                <a:latin typeface="メイリオ"/>
                <a:cs typeface="メイリオ"/>
              </a:rPr>
              <a:t>への対応、などの議論も自由に行いやすいだろう。</a:t>
            </a:r>
            <a:endParaRPr>
              <a:latin typeface="メイリオ"/>
              <a:cs typeface="メイリオ"/>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58112" y="2069593"/>
            <a:ext cx="3523488" cy="676655"/>
          </a:xfrm>
          <a:prstGeom prst="rect">
            <a:avLst/>
          </a:prstGeom>
        </p:spPr>
      </p:pic>
      <p:sp>
        <p:nvSpPr>
          <p:cNvPr id="3" name="object 3"/>
          <p:cNvSpPr txBox="1"/>
          <p:nvPr/>
        </p:nvSpPr>
        <p:spPr>
          <a:xfrm>
            <a:off x="1731670" y="2098929"/>
            <a:ext cx="3378200" cy="574675"/>
          </a:xfrm>
          <a:prstGeom prst="rect">
            <a:avLst/>
          </a:prstGeom>
        </p:spPr>
        <p:txBody>
          <a:bodyPr vert="horz" wrap="square" lIns="0" tIns="12700" rIns="0" bIns="0" rtlCol="0">
            <a:spAutoFit/>
          </a:bodyPr>
          <a:lstStyle/>
          <a:p>
            <a:pPr algn="ctr">
              <a:spcBef>
                <a:spcPts val="100"/>
              </a:spcBef>
            </a:pPr>
            <a:r>
              <a:rPr sz="1200" spc="-5" dirty="0">
                <a:latin typeface="メイリオ"/>
                <a:cs typeface="メイリオ"/>
              </a:rPr>
              <a:t>銀行が自行の負債としてデジタル通貨を発行</a:t>
            </a:r>
            <a:endParaRPr sz="1200">
              <a:latin typeface="メイリオ"/>
              <a:cs typeface="メイリオ"/>
            </a:endParaRPr>
          </a:p>
          <a:p>
            <a:pPr algn="ctr">
              <a:lnSpc>
                <a:spcPct val="100000"/>
              </a:lnSpc>
            </a:pPr>
            <a:r>
              <a:rPr sz="1200" dirty="0">
                <a:latin typeface="メイリオ"/>
                <a:cs typeface="メイリオ"/>
              </a:rPr>
              <a:t>（利用者は現預金と交換でデジタル通貨を入手</a:t>
            </a:r>
            <a:r>
              <a:rPr sz="1200" spc="-50" dirty="0">
                <a:latin typeface="メイリオ"/>
                <a:cs typeface="メイリオ"/>
              </a:rPr>
              <a:t>）</a:t>
            </a:r>
            <a:endParaRPr sz="1200">
              <a:latin typeface="メイリオ"/>
              <a:cs typeface="メイリオ"/>
            </a:endParaRPr>
          </a:p>
          <a:p>
            <a:pPr algn="ctr">
              <a:lnSpc>
                <a:spcPct val="100000"/>
              </a:lnSpc>
            </a:pPr>
            <a:r>
              <a:rPr sz="1200" spc="-15" dirty="0">
                <a:latin typeface="メイリオ"/>
                <a:cs typeface="メイリオ"/>
              </a:rPr>
              <a:t>同額の現金を発行銀行が分別管理</a:t>
            </a:r>
            <a:endParaRPr sz="1200">
              <a:latin typeface="メイリオ"/>
              <a:cs typeface="メイリオ"/>
            </a:endParaRPr>
          </a:p>
        </p:txBody>
      </p:sp>
      <p:grpSp>
        <p:nvGrpSpPr>
          <p:cNvPr id="4" name="object 4"/>
          <p:cNvGrpSpPr/>
          <p:nvPr/>
        </p:nvGrpSpPr>
        <p:grpSpPr>
          <a:xfrm>
            <a:off x="1519239" y="2846705"/>
            <a:ext cx="9153525" cy="2987675"/>
            <a:chOff x="-4762" y="2846704"/>
            <a:chExt cx="9153525" cy="2987675"/>
          </a:xfrm>
        </p:grpSpPr>
        <p:sp>
          <p:nvSpPr>
            <p:cNvPr id="5" name="object 5"/>
            <p:cNvSpPr/>
            <p:nvPr/>
          </p:nvSpPr>
          <p:spPr>
            <a:xfrm>
              <a:off x="0" y="3703319"/>
              <a:ext cx="9144000" cy="1403985"/>
            </a:xfrm>
            <a:custGeom>
              <a:avLst/>
              <a:gdLst/>
              <a:ahLst/>
              <a:cxnLst/>
              <a:rect l="l" t="t" r="r" b="b"/>
              <a:pathLst>
                <a:path w="9144000" h="1403985">
                  <a:moveTo>
                    <a:pt x="0" y="0"/>
                  </a:moveTo>
                  <a:lnTo>
                    <a:pt x="9144000" y="0"/>
                  </a:lnTo>
                </a:path>
                <a:path w="9144000" h="1403985">
                  <a:moveTo>
                    <a:pt x="0" y="1403603"/>
                  </a:moveTo>
                  <a:lnTo>
                    <a:pt x="9144000" y="1403603"/>
                  </a:lnTo>
                </a:path>
              </a:pathLst>
            </a:custGeom>
            <a:ln w="9525">
              <a:solidFill>
                <a:srgbClr val="BEBEBE"/>
              </a:solidFill>
              <a:prstDash val="sysDash"/>
            </a:ln>
          </p:spPr>
          <p:txBody>
            <a:bodyPr wrap="square" lIns="0" tIns="0" rIns="0" bIns="0" rtlCol="0"/>
            <a:lstStyle/>
            <a:p>
              <a:endParaRPr/>
            </a:p>
          </p:txBody>
        </p:sp>
        <p:sp>
          <p:nvSpPr>
            <p:cNvPr id="6" name="object 6"/>
            <p:cNvSpPr/>
            <p:nvPr/>
          </p:nvSpPr>
          <p:spPr>
            <a:xfrm>
              <a:off x="2229611" y="4517135"/>
              <a:ext cx="76200" cy="973455"/>
            </a:xfrm>
            <a:custGeom>
              <a:avLst/>
              <a:gdLst/>
              <a:ahLst/>
              <a:cxnLst/>
              <a:rect l="l" t="t" r="r" b="b"/>
              <a:pathLst>
                <a:path w="76200" h="973454">
                  <a:moveTo>
                    <a:pt x="31750" y="896873"/>
                  </a:moveTo>
                  <a:lnTo>
                    <a:pt x="0" y="896873"/>
                  </a:lnTo>
                  <a:lnTo>
                    <a:pt x="38100" y="973073"/>
                  </a:lnTo>
                  <a:lnTo>
                    <a:pt x="69850" y="909573"/>
                  </a:lnTo>
                  <a:lnTo>
                    <a:pt x="31750" y="909573"/>
                  </a:lnTo>
                  <a:lnTo>
                    <a:pt x="31750" y="896873"/>
                  </a:lnTo>
                  <a:close/>
                </a:path>
                <a:path w="76200" h="973454">
                  <a:moveTo>
                    <a:pt x="44450" y="63500"/>
                  </a:moveTo>
                  <a:lnTo>
                    <a:pt x="31750" y="63500"/>
                  </a:lnTo>
                  <a:lnTo>
                    <a:pt x="31750" y="909573"/>
                  </a:lnTo>
                  <a:lnTo>
                    <a:pt x="44450" y="909573"/>
                  </a:lnTo>
                  <a:lnTo>
                    <a:pt x="44450" y="63500"/>
                  </a:lnTo>
                  <a:close/>
                </a:path>
                <a:path w="76200" h="973454">
                  <a:moveTo>
                    <a:pt x="76200" y="896873"/>
                  </a:moveTo>
                  <a:lnTo>
                    <a:pt x="44450" y="896873"/>
                  </a:lnTo>
                  <a:lnTo>
                    <a:pt x="44450" y="909573"/>
                  </a:lnTo>
                  <a:lnTo>
                    <a:pt x="69850" y="909573"/>
                  </a:lnTo>
                  <a:lnTo>
                    <a:pt x="76200" y="896873"/>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7" name="object 7"/>
            <p:cNvPicPr/>
            <p:nvPr/>
          </p:nvPicPr>
          <p:blipFill>
            <a:blip r:embed="rId3" cstate="print"/>
            <a:stretch>
              <a:fillRect/>
            </a:stretch>
          </p:blipFill>
          <p:spPr>
            <a:xfrm>
              <a:off x="1260347" y="4177283"/>
              <a:ext cx="2016252" cy="333756"/>
            </a:xfrm>
            <a:prstGeom prst="rect">
              <a:avLst/>
            </a:prstGeom>
          </p:spPr>
        </p:pic>
        <p:sp>
          <p:nvSpPr>
            <p:cNvPr id="8" name="object 8"/>
            <p:cNvSpPr/>
            <p:nvPr/>
          </p:nvSpPr>
          <p:spPr>
            <a:xfrm>
              <a:off x="1260347" y="5497067"/>
              <a:ext cx="2016760" cy="334010"/>
            </a:xfrm>
            <a:custGeom>
              <a:avLst/>
              <a:gdLst/>
              <a:ahLst/>
              <a:cxnLst/>
              <a:rect l="l" t="t" r="r" b="b"/>
              <a:pathLst>
                <a:path w="2016760" h="334010">
                  <a:moveTo>
                    <a:pt x="0" y="333755"/>
                  </a:moveTo>
                  <a:lnTo>
                    <a:pt x="2016252" y="333755"/>
                  </a:lnTo>
                  <a:lnTo>
                    <a:pt x="2016252" y="0"/>
                  </a:lnTo>
                  <a:lnTo>
                    <a:pt x="0" y="0"/>
                  </a:lnTo>
                  <a:lnTo>
                    <a:pt x="0" y="333755"/>
                  </a:lnTo>
                  <a:close/>
                </a:path>
              </a:pathLst>
            </a:custGeom>
            <a:ln w="6350">
              <a:solidFill>
                <a:srgbClr val="A6A6A6"/>
              </a:solidFill>
            </a:ln>
          </p:spPr>
          <p:txBody>
            <a:bodyPr wrap="square" lIns="0" tIns="0" rIns="0" bIns="0" rtlCol="0"/>
            <a:lstStyle/>
            <a:p>
              <a:endParaRPr/>
            </a:p>
          </p:txBody>
        </p:sp>
        <p:pic>
          <p:nvPicPr>
            <p:cNvPr id="9" name="object 9"/>
            <p:cNvPicPr/>
            <p:nvPr/>
          </p:nvPicPr>
          <p:blipFill>
            <a:blip r:embed="rId4" cstate="print"/>
            <a:stretch>
              <a:fillRect/>
            </a:stretch>
          </p:blipFill>
          <p:spPr>
            <a:xfrm>
              <a:off x="1362455" y="4262627"/>
              <a:ext cx="161544" cy="163068"/>
            </a:xfrm>
            <a:prstGeom prst="rect">
              <a:avLst/>
            </a:prstGeom>
          </p:spPr>
        </p:pic>
        <p:pic>
          <p:nvPicPr>
            <p:cNvPr id="10" name="object 10"/>
            <p:cNvPicPr/>
            <p:nvPr/>
          </p:nvPicPr>
          <p:blipFill>
            <a:blip r:embed="rId4" cstate="print"/>
            <a:stretch>
              <a:fillRect/>
            </a:stretch>
          </p:blipFill>
          <p:spPr>
            <a:xfrm>
              <a:off x="1362455" y="5582411"/>
              <a:ext cx="161544" cy="163068"/>
            </a:xfrm>
            <a:prstGeom prst="rect">
              <a:avLst/>
            </a:prstGeom>
          </p:spPr>
        </p:pic>
        <p:sp>
          <p:nvSpPr>
            <p:cNvPr id="11" name="object 11"/>
            <p:cNvSpPr/>
            <p:nvPr/>
          </p:nvSpPr>
          <p:spPr>
            <a:xfrm>
              <a:off x="1260347" y="2849879"/>
              <a:ext cx="1362710" cy="334010"/>
            </a:xfrm>
            <a:custGeom>
              <a:avLst/>
              <a:gdLst/>
              <a:ahLst/>
              <a:cxnLst/>
              <a:rect l="l" t="t" r="r" b="b"/>
              <a:pathLst>
                <a:path w="1362710" h="334010">
                  <a:moveTo>
                    <a:pt x="0" y="333756"/>
                  </a:moveTo>
                  <a:lnTo>
                    <a:pt x="1362455" y="333756"/>
                  </a:lnTo>
                  <a:lnTo>
                    <a:pt x="1362455" y="0"/>
                  </a:lnTo>
                  <a:lnTo>
                    <a:pt x="0" y="0"/>
                  </a:lnTo>
                  <a:lnTo>
                    <a:pt x="0" y="333756"/>
                  </a:lnTo>
                  <a:close/>
                </a:path>
              </a:pathLst>
            </a:custGeom>
            <a:ln w="6350">
              <a:solidFill>
                <a:srgbClr val="A6A6A6"/>
              </a:solidFill>
            </a:ln>
          </p:spPr>
          <p:txBody>
            <a:bodyPr wrap="square" lIns="0" tIns="0" rIns="0" bIns="0" rtlCol="0"/>
            <a:lstStyle/>
            <a:p>
              <a:endParaRPr/>
            </a:p>
          </p:txBody>
        </p:sp>
      </p:grpSp>
      <p:sp>
        <p:nvSpPr>
          <p:cNvPr id="12" name="object 12"/>
          <p:cNvSpPr txBox="1">
            <a:spLocks noGrp="1"/>
          </p:cNvSpPr>
          <p:nvPr>
            <p:ph type="title"/>
          </p:nvPr>
        </p:nvSpPr>
        <p:spPr>
          <a:xfrm>
            <a:off x="2358339" y="482087"/>
            <a:ext cx="5651500" cy="289823"/>
          </a:xfrm>
          <a:prstGeom prst="rect">
            <a:avLst/>
          </a:prstGeom>
        </p:spPr>
        <p:txBody>
          <a:bodyPr vert="horz" wrap="square" lIns="0" tIns="12700" rIns="0" bIns="0" rtlCol="0" anchor="ctr">
            <a:spAutoFit/>
          </a:bodyPr>
          <a:lstStyle/>
          <a:p>
            <a:pPr marL="12700">
              <a:lnSpc>
                <a:spcPct val="100000"/>
              </a:lnSpc>
              <a:spcBef>
                <a:spcPts val="100"/>
              </a:spcBef>
            </a:pPr>
            <a:r>
              <a:rPr sz="1800" dirty="0"/>
              <a:t>（参考）銀行によるデジタル通貨の発行スキーム</a:t>
            </a:r>
            <a:r>
              <a:rPr sz="1800" spc="-25" dirty="0"/>
              <a:t>（</a:t>
            </a:r>
            <a:r>
              <a:rPr sz="1800" spc="-25" dirty="0">
                <a:latin typeface="Calibri"/>
                <a:cs typeface="Calibri"/>
              </a:rPr>
              <a:t>A</a:t>
            </a:r>
            <a:r>
              <a:rPr sz="1800" spc="-25" dirty="0"/>
              <a:t>）</a:t>
            </a:r>
          </a:p>
        </p:txBody>
      </p:sp>
      <p:pic>
        <p:nvPicPr>
          <p:cNvPr id="13" name="object 13"/>
          <p:cNvPicPr/>
          <p:nvPr/>
        </p:nvPicPr>
        <p:blipFill>
          <a:blip r:embed="rId5" cstate="print"/>
          <a:stretch>
            <a:fillRect/>
          </a:stretch>
        </p:blipFill>
        <p:spPr>
          <a:xfrm>
            <a:off x="1524000" y="1665732"/>
            <a:ext cx="9144000" cy="274320"/>
          </a:xfrm>
          <a:prstGeom prst="rect">
            <a:avLst/>
          </a:prstGeom>
        </p:spPr>
      </p:pic>
      <p:sp>
        <p:nvSpPr>
          <p:cNvPr id="14" name="object 14"/>
          <p:cNvSpPr txBox="1"/>
          <p:nvPr/>
        </p:nvSpPr>
        <p:spPr>
          <a:xfrm>
            <a:off x="2296159" y="4248658"/>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銀行</a:t>
            </a:r>
            <a:endParaRPr sz="900">
              <a:latin typeface="メイリオ"/>
              <a:cs typeface="メイリオ"/>
            </a:endParaRPr>
          </a:p>
        </p:txBody>
      </p:sp>
      <p:sp>
        <p:nvSpPr>
          <p:cNvPr id="15" name="object 15"/>
          <p:cNvSpPr txBox="1"/>
          <p:nvPr/>
        </p:nvSpPr>
        <p:spPr>
          <a:xfrm>
            <a:off x="2181555" y="5566055"/>
            <a:ext cx="482600" cy="151323"/>
          </a:xfrm>
          <a:prstGeom prst="rect">
            <a:avLst/>
          </a:prstGeom>
        </p:spPr>
        <p:txBody>
          <a:bodyPr vert="horz" wrap="square" lIns="0" tIns="12700" rIns="0" bIns="0" rtlCol="0">
            <a:spAutoFit/>
          </a:bodyPr>
          <a:lstStyle/>
          <a:p>
            <a:pPr marL="12700">
              <a:spcBef>
                <a:spcPts val="100"/>
              </a:spcBef>
            </a:pPr>
            <a:r>
              <a:rPr sz="900" spc="-15" dirty="0">
                <a:latin typeface="メイリオ"/>
                <a:cs typeface="メイリオ"/>
              </a:rPr>
              <a:t>中央銀行</a:t>
            </a:r>
            <a:endParaRPr sz="900">
              <a:latin typeface="メイリオ"/>
              <a:cs typeface="メイリオ"/>
            </a:endParaRPr>
          </a:p>
        </p:txBody>
      </p:sp>
      <p:sp>
        <p:nvSpPr>
          <p:cNvPr id="16" name="object 16"/>
          <p:cNvSpPr txBox="1"/>
          <p:nvPr/>
        </p:nvSpPr>
        <p:spPr>
          <a:xfrm>
            <a:off x="6928485" y="3430652"/>
            <a:ext cx="1453515" cy="269875"/>
          </a:xfrm>
          <a:prstGeom prst="rect">
            <a:avLst/>
          </a:prstGeom>
        </p:spPr>
        <p:txBody>
          <a:bodyPr vert="horz" wrap="square" lIns="0" tIns="13335" rIns="0" bIns="0" rtlCol="0">
            <a:spAutoFit/>
          </a:bodyPr>
          <a:lstStyle/>
          <a:p>
            <a:pPr marL="165100" marR="5080" indent="-152400">
              <a:spcBef>
                <a:spcPts val="105"/>
              </a:spcBef>
            </a:pPr>
            <a:r>
              <a:rPr sz="800" spc="-10" dirty="0">
                <a:latin typeface="メイリオ"/>
                <a:cs typeface="メイリオ"/>
              </a:rPr>
              <a:t>②利用者は自らの預金と交換で</a:t>
            </a:r>
            <a:r>
              <a:rPr sz="800" spc="-5" dirty="0">
                <a:latin typeface="メイリオ"/>
                <a:cs typeface="メイリオ"/>
              </a:rPr>
              <a:t>デジタル通貨を入手する</a:t>
            </a:r>
            <a:endParaRPr sz="800">
              <a:latin typeface="メイリオ"/>
              <a:cs typeface="メイリオ"/>
            </a:endParaRPr>
          </a:p>
        </p:txBody>
      </p:sp>
      <p:sp>
        <p:nvSpPr>
          <p:cNvPr id="17" name="object 17"/>
          <p:cNvSpPr txBox="1"/>
          <p:nvPr/>
        </p:nvSpPr>
        <p:spPr>
          <a:xfrm>
            <a:off x="6954140" y="3122066"/>
            <a:ext cx="644525" cy="284822"/>
          </a:xfrm>
          <a:prstGeom prst="rect">
            <a:avLst/>
          </a:prstGeom>
        </p:spPr>
        <p:txBody>
          <a:bodyPr vert="horz" wrap="square" lIns="0" tIns="12700" rIns="0" bIns="0" rtlCol="0">
            <a:spAutoFit/>
          </a:bodyPr>
          <a:lstStyle/>
          <a:p>
            <a:pPr marL="12700" marR="5080" indent="352425">
              <a:lnSpc>
                <a:spcPct val="129800"/>
              </a:lnSpc>
              <a:spcBef>
                <a:spcPts val="100"/>
              </a:spcBef>
            </a:pPr>
            <a:r>
              <a:rPr sz="700" spc="-10" dirty="0">
                <a:latin typeface="メイリオ"/>
                <a:cs typeface="メイリオ"/>
              </a:rPr>
              <a:t>預金</a:t>
            </a:r>
            <a:r>
              <a:rPr sz="700" spc="-50" dirty="0">
                <a:latin typeface="メイリオ"/>
                <a:cs typeface="メイリオ"/>
              </a:rPr>
              <a:t>↓</a:t>
            </a:r>
            <a:r>
              <a:rPr sz="700" spc="-10" dirty="0">
                <a:latin typeface="メイリオ"/>
                <a:cs typeface="メイリオ"/>
              </a:rPr>
              <a:t>デジタル通貨</a:t>
            </a:r>
            <a:r>
              <a:rPr sz="700" spc="-50" dirty="0">
                <a:latin typeface="メイリオ"/>
                <a:cs typeface="メイリオ"/>
              </a:rPr>
              <a:t>↑</a:t>
            </a:r>
            <a:endParaRPr sz="700">
              <a:latin typeface="メイリオ"/>
              <a:cs typeface="メイリオ"/>
            </a:endParaRPr>
          </a:p>
        </p:txBody>
      </p:sp>
      <p:sp>
        <p:nvSpPr>
          <p:cNvPr id="18" name="object 18"/>
          <p:cNvSpPr txBox="1"/>
          <p:nvPr/>
        </p:nvSpPr>
        <p:spPr>
          <a:xfrm>
            <a:off x="7762495" y="3123590"/>
            <a:ext cx="379095" cy="284822"/>
          </a:xfrm>
          <a:prstGeom prst="rect">
            <a:avLst/>
          </a:prstGeom>
        </p:spPr>
        <p:txBody>
          <a:bodyPr vert="horz" wrap="square" lIns="0" tIns="12700" rIns="0" bIns="0" rtlCol="0">
            <a:spAutoFit/>
          </a:bodyPr>
          <a:lstStyle/>
          <a:p>
            <a:pPr marL="12700" marR="5080">
              <a:lnSpc>
                <a:spcPct val="129800"/>
              </a:lnSpc>
              <a:spcBef>
                <a:spcPts val="100"/>
              </a:spcBef>
            </a:pPr>
            <a:r>
              <a:rPr sz="700" spc="-10" dirty="0">
                <a:latin typeface="メイリオ"/>
                <a:cs typeface="メイリオ"/>
              </a:rPr>
              <a:t>純資産</a:t>
            </a:r>
            <a:r>
              <a:rPr sz="700" spc="-50" dirty="0">
                <a:latin typeface="メイリオ"/>
                <a:cs typeface="メイリオ"/>
              </a:rPr>
              <a:t>↓</a:t>
            </a: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p:txBody>
      </p:sp>
      <p:sp>
        <p:nvSpPr>
          <p:cNvPr id="19" name="object 19"/>
          <p:cNvSpPr txBox="1"/>
          <p:nvPr/>
        </p:nvSpPr>
        <p:spPr>
          <a:xfrm>
            <a:off x="3331845" y="4925315"/>
            <a:ext cx="944880"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※現行の運用と同様</a:t>
            </a:r>
            <a:endParaRPr sz="800">
              <a:latin typeface="メイリオ"/>
              <a:cs typeface="メイリオ"/>
            </a:endParaRPr>
          </a:p>
        </p:txBody>
      </p:sp>
      <p:sp>
        <p:nvSpPr>
          <p:cNvPr id="20" name="object 20"/>
          <p:cNvSpPr txBox="1"/>
          <p:nvPr/>
        </p:nvSpPr>
        <p:spPr>
          <a:xfrm>
            <a:off x="2155647" y="2933192"/>
            <a:ext cx="534670"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企業/個人</a:t>
            </a:r>
            <a:endParaRPr sz="900">
              <a:latin typeface="メイリオ"/>
              <a:cs typeface="メイリオ"/>
            </a:endParaRPr>
          </a:p>
        </p:txBody>
      </p:sp>
      <p:sp>
        <p:nvSpPr>
          <p:cNvPr id="21" name="object 21"/>
          <p:cNvSpPr txBox="1"/>
          <p:nvPr/>
        </p:nvSpPr>
        <p:spPr>
          <a:xfrm>
            <a:off x="2784347" y="4177284"/>
            <a:ext cx="2016760" cy="226344"/>
          </a:xfrm>
          <a:prstGeom prst="rect">
            <a:avLst/>
          </a:prstGeom>
          <a:ln w="6350">
            <a:solidFill>
              <a:srgbClr val="7E7E7E"/>
            </a:solidFill>
          </a:ln>
        </p:spPr>
        <p:txBody>
          <a:bodyPr vert="horz" wrap="square" lIns="0" tIns="102235" rIns="0" bIns="0" rtlCol="0">
            <a:spAutoFit/>
          </a:bodyPr>
          <a:lstStyle/>
          <a:p>
            <a:pPr marR="3175" algn="ctr">
              <a:spcBef>
                <a:spcPts val="805"/>
              </a:spcBef>
            </a:pPr>
            <a:r>
              <a:rPr sz="800" b="1" spc="-20" dirty="0">
                <a:latin typeface="メイリオ"/>
                <a:cs typeface="メイリオ"/>
              </a:rPr>
              <a:t>発行体</a:t>
            </a:r>
            <a:endParaRPr sz="800">
              <a:latin typeface="メイリオ"/>
              <a:cs typeface="メイリオ"/>
            </a:endParaRPr>
          </a:p>
        </p:txBody>
      </p:sp>
      <p:grpSp>
        <p:nvGrpSpPr>
          <p:cNvPr id="22" name="object 22"/>
          <p:cNvGrpSpPr/>
          <p:nvPr/>
        </p:nvGrpSpPr>
        <p:grpSpPr>
          <a:xfrm>
            <a:off x="6066916" y="3875404"/>
            <a:ext cx="203200" cy="538480"/>
            <a:chOff x="4542916" y="3875404"/>
            <a:chExt cx="203200" cy="538480"/>
          </a:xfrm>
        </p:grpSpPr>
        <p:pic>
          <p:nvPicPr>
            <p:cNvPr id="23" name="object 23"/>
            <p:cNvPicPr/>
            <p:nvPr/>
          </p:nvPicPr>
          <p:blipFill>
            <a:blip r:embed="rId6" cstate="print"/>
            <a:stretch>
              <a:fillRect/>
            </a:stretch>
          </p:blipFill>
          <p:spPr>
            <a:xfrm>
              <a:off x="4546091" y="3878579"/>
              <a:ext cx="196596" cy="364236"/>
            </a:xfrm>
            <a:prstGeom prst="rect">
              <a:avLst/>
            </a:prstGeom>
          </p:spPr>
        </p:pic>
        <p:sp>
          <p:nvSpPr>
            <p:cNvPr id="24" name="object 24"/>
            <p:cNvSpPr/>
            <p:nvPr/>
          </p:nvSpPr>
          <p:spPr>
            <a:xfrm>
              <a:off x="4546091" y="3878579"/>
              <a:ext cx="196850" cy="364490"/>
            </a:xfrm>
            <a:custGeom>
              <a:avLst/>
              <a:gdLst/>
              <a:ahLst/>
              <a:cxnLst/>
              <a:rect l="l" t="t" r="r" b="b"/>
              <a:pathLst>
                <a:path w="196850" h="364489">
                  <a:moveTo>
                    <a:pt x="0" y="364236"/>
                  </a:moveTo>
                  <a:lnTo>
                    <a:pt x="196596" y="364236"/>
                  </a:lnTo>
                  <a:lnTo>
                    <a:pt x="196596" y="0"/>
                  </a:lnTo>
                  <a:lnTo>
                    <a:pt x="0" y="0"/>
                  </a:lnTo>
                  <a:lnTo>
                    <a:pt x="0" y="364236"/>
                  </a:lnTo>
                  <a:close/>
                </a:path>
              </a:pathLst>
            </a:custGeom>
            <a:ln w="6350">
              <a:solidFill>
                <a:srgbClr val="7E7E7E"/>
              </a:solidFill>
            </a:ln>
          </p:spPr>
          <p:txBody>
            <a:bodyPr wrap="square" lIns="0" tIns="0" rIns="0" bIns="0" rtlCol="0"/>
            <a:lstStyle/>
            <a:p>
              <a:endParaRPr/>
            </a:p>
          </p:txBody>
        </p:sp>
        <p:pic>
          <p:nvPicPr>
            <p:cNvPr id="25" name="object 25"/>
            <p:cNvPicPr/>
            <p:nvPr/>
          </p:nvPicPr>
          <p:blipFill>
            <a:blip r:embed="rId7" cstate="print"/>
            <a:stretch>
              <a:fillRect/>
            </a:stretch>
          </p:blipFill>
          <p:spPr>
            <a:xfrm>
              <a:off x="4546091" y="4242815"/>
              <a:ext cx="196596" cy="167639"/>
            </a:xfrm>
            <a:prstGeom prst="rect">
              <a:avLst/>
            </a:prstGeom>
          </p:spPr>
        </p:pic>
        <p:sp>
          <p:nvSpPr>
            <p:cNvPr id="26" name="object 26"/>
            <p:cNvSpPr/>
            <p:nvPr/>
          </p:nvSpPr>
          <p:spPr>
            <a:xfrm>
              <a:off x="4546091" y="4242815"/>
              <a:ext cx="196850" cy="167640"/>
            </a:xfrm>
            <a:custGeom>
              <a:avLst/>
              <a:gdLst/>
              <a:ahLst/>
              <a:cxnLst/>
              <a:rect l="l" t="t" r="r" b="b"/>
              <a:pathLst>
                <a:path w="196850" h="167639">
                  <a:moveTo>
                    <a:pt x="0" y="167639"/>
                  </a:moveTo>
                  <a:lnTo>
                    <a:pt x="196596" y="167639"/>
                  </a:lnTo>
                  <a:lnTo>
                    <a:pt x="196596" y="0"/>
                  </a:lnTo>
                  <a:lnTo>
                    <a:pt x="0" y="0"/>
                  </a:lnTo>
                  <a:lnTo>
                    <a:pt x="0" y="167639"/>
                  </a:lnTo>
                  <a:close/>
                </a:path>
              </a:pathLst>
            </a:custGeom>
            <a:ln w="6350">
              <a:solidFill>
                <a:srgbClr val="7E7E7E"/>
              </a:solidFill>
            </a:ln>
          </p:spPr>
          <p:txBody>
            <a:bodyPr wrap="square" lIns="0" tIns="0" rIns="0" bIns="0" rtlCol="0"/>
            <a:lstStyle/>
            <a:p>
              <a:endParaRPr/>
            </a:p>
          </p:txBody>
        </p:sp>
      </p:grpSp>
      <p:sp>
        <p:nvSpPr>
          <p:cNvPr id="27" name="object 27"/>
          <p:cNvSpPr/>
          <p:nvPr/>
        </p:nvSpPr>
        <p:spPr>
          <a:xfrm>
            <a:off x="6025388" y="4101338"/>
            <a:ext cx="288290" cy="85090"/>
          </a:xfrm>
          <a:custGeom>
            <a:avLst/>
            <a:gdLst/>
            <a:ahLst/>
            <a:cxnLst/>
            <a:rect l="l" t="t" r="r" b="b"/>
            <a:pathLst>
              <a:path w="288289" h="85089">
                <a:moveTo>
                  <a:pt x="128519" y="31750"/>
                </a:moveTo>
                <a:lnTo>
                  <a:pt x="106807" y="31750"/>
                </a:lnTo>
                <a:lnTo>
                  <a:pt x="109347" y="32131"/>
                </a:lnTo>
                <a:lnTo>
                  <a:pt x="111887" y="33019"/>
                </a:lnTo>
                <a:lnTo>
                  <a:pt x="143637" y="62864"/>
                </a:lnTo>
                <a:lnTo>
                  <a:pt x="148716" y="67818"/>
                </a:lnTo>
                <a:lnTo>
                  <a:pt x="154050" y="72517"/>
                </a:lnTo>
                <a:lnTo>
                  <a:pt x="159638" y="76581"/>
                </a:lnTo>
                <a:lnTo>
                  <a:pt x="166370" y="80391"/>
                </a:lnTo>
                <a:lnTo>
                  <a:pt x="167004" y="80772"/>
                </a:lnTo>
                <a:lnTo>
                  <a:pt x="167766" y="81153"/>
                </a:lnTo>
                <a:lnTo>
                  <a:pt x="168656" y="81406"/>
                </a:lnTo>
                <a:lnTo>
                  <a:pt x="173609" y="83312"/>
                </a:lnTo>
                <a:lnTo>
                  <a:pt x="175640" y="83819"/>
                </a:lnTo>
                <a:lnTo>
                  <a:pt x="176784" y="84074"/>
                </a:lnTo>
                <a:lnTo>
                  <a:pt x="181990" y="84836"/>
                </a:lnTo>
                <a:lnTo>
                  <a:pt x="182752" y="84962"/>
                </a:lnTo>
                <a:lnTo>
                  <a:pt x="184531" y="84962"/>
                </a:lnTo>
                <a:lnTo>
                  <a:pt x="189991" y="84836"/>
                </a:lnTo>
                <a:lnTo>
                  <a:pt x="196723" y="84200"/>
                </a:lnTo>
                <a:lnTo>
                  <a:pt x="210185" y="81025"/>
                </a:lnTo>
                <a:lnTo>
                  <a:pt x="223774" y="75818"/>
                </a:lnTo>
                <a:lnTo>
                  <a:pt x="226595" y="74422"/>
                </a:lnTo>
                <a:lnTo>
                  <a:pt x="183769" y="74422"/>
                </a:lnTo>
                <a:lnTo>
                  <a:pt x="183514" y="74294"/>
                </a:lnTo>
                <a:lnTo>
                  <a:pt x="178181" y="73532"/>
                </a:lnTo>
                <a:lnTo>
                  <a:pt x="177926" y="73532"/>
                </a:lnTo>
                <a:lnTo>
                  <a:pt x="172212" y="71500"/>
                </a:lnTo>
                <a:lnTo>
                  <a:pt x="133731" y="36703"/>
                </a:lnTo>
                <a:lnTo>
                  <a:pt x="129412" y="32512"/>
                </a:lnTo>
                <a:lnTo>
                  <a:pt x="128519" y="31750"/>
                </a:lnTo>
                <a:close/>
              </a:path>
              <a:path w="288289" h="85089">
                <a:moveTo>
                  <a:pt x="107569" y="21081"/>
                </a:moveTo>
                <a:lnTo>
                  <a:pt x="63119" y="34417"/>
                </a:lnTo>
                <a:lnTo>
                  <a:pt x="24891" y="57912"/>
                </a:lnTo>
                <a:lnTo>
                  <a:pt x="11811" y="66801"/>
                </a:lnTo>
                <a:lnTo>
                  <a:pt x="17779" y="75564"/>
                </a:lnTo>
                <a:lnTo>
                  <a:pt x="30861" y="66675"/>
                </a:lnTo>
                <a:lnTo>
                  <a:pt x="43814" y="58166"/>
                </a:lnTo>
                <a:lnTo>
                  <a:pt x="79756" y="38226"/>
                </a:lnTo>
                <a:lnTo>
                  <a:pt x="103886" y="31750"/>
                </a:lnTo>
                <a:lnTo>
                  <a:pt x="128519" y="31750"/>
                </a:lnTo>
                <a:lnTo>
                  <a:pt x="125095" y="28829"/>
                </a:lnTo>
                <a:lnTo>
                  <a:pt x="120776" y="25781"/>
                </a:lnTo>
                <a:lnTo>
                  <a:pt x="116204" y="23241"/>
                </a:lnTo>
                <a:lnTo>
                  <a:pt x="111887" y="21717"/>
                </a:lnTo>
                <a:lnTo>
                  <a:pt x="107569" y="21081"/>
                </a:lnTo>
                <a:close/>
              </a:path>
              <a:path w="288289" h="85089">
                <a:moveTo>
                  <a:pt x="281686" y="26797"/>
                </a:moveTo>
                <a:lnTo>
                  <a:pt x="244475" y="52578"/>
                </a:lnTo>
                <a:lnTo>
                  <a:pt x="207645" y="70738"/>
                </a:lnTo>
                <a:lnTo>
                  <a:pt x="183769" y="74422"/>
                </a:lnTo>
                <a:lnTo>
                  <a:pt x="226595" y="74422"/>
                </a:lnTo>
                <a:lnTo>
                  <a:pt x="262636" y="53339"/>
                </a:lnTo>
                <a:lnTo>
                  <a:pt x="287909" y="35432"/>
                </a:lnTo>
                <a:lnTo>
                  <a:pt x="281686" y="26797"/>
                </a:lnTo>
                <a:close/>
              </a:path>
              <a:path w="288289" h="85089">
                <a:moveTo>
                  <a:pt x="135806" y="10541"/>
                </a:moveTo>
                <a:lnTo>
                  <a:pt x="108585" y="10541"/>
                </a:lnTo>
                <a:lnTo>
                  <a:pt x="113919" y="11303"/>
                </a:lnTo>
                <a:lnTo>
                  <a:pt x="114681" y="11556"/>
                </a:lnTo>
                <a:lnTo>
                  <a:pt x="114935" y="11556"/>
                </a:lnTo>
                <a:lnTo>
                  <a:pt x="120141" y="13462"/>
                </a:lnTo>
                <a:lnTo>
                  <a:pt x="120396" y="13462"/>
                </a:lnTo>
                <a:lnTo>
                  <a:pt x="150240" y="38735"/>
                </a:lnTo>
                <a:lnTo>
                  <a:pt x="159131" y="48387"/>
                </a:lnTo>
                <a:lnTo>
                  <a:pt x="163449" y="52578"/>
                </a:lnTo>
                <a:lnTo>
                  <a:pt x="184531" y="63754"/>
                </a:lnTo>
                <a:lnTo>
                  <a:pt x="189611" y="63754"/>
                </a:lnTo>
                <a:lnTo>
                  <a:pt x="194563" y="63118"/>
                </a:lnTo>
                <a:lnTo>
                  <a:pt x="205104" y="60579"/>
                </a:lnTo>
                <a:lnTo>
                  <a:pt x="216026" y="56134"/>
                </a:lnTo>
                <a:lnTo>
                  <a:pt x="221869" y="53212"/>
                </a:lnTo>
                <a:lnTo>
                  <a:pt x="185292" y="53212"/>
                </a:lnTo>
                <a:lnTo>
                  <a:pt x="182879" y="52831"/>
                </a:lnTo>
                <a:lnTo>
                  <a:pt x="157861" y="31495"/>
                </a:lnTo>
                <a:lnTo>
                  <a:pt x="148336" y="21462"/>
                </a:lnTo>
                <a:lnTo>
                  <a:pt x="143128" y="16510"/>
                </a:lnTo>
                <a:lnTo>
                  <a:pt x="137287" y="11556"/>
                </a:lnTo>
                <a:lnTo>
                  <a:pt x="135806" y="10541"/>
                </a:lnTo>
                <a:close/>
              </a:path>
              <a:path w="288289" h="85089">
                <a:moveTo>
                  <a:pt x="109220" y="0"/>
                </a:moveTo>
                <a:lnTo>
                  <a:pt x="107569" y="0"/>
                </a:lnTo>
                <a:lnTo>
                  <a:pt x="100711" y="126"/>
                </a:lnTo>
                <a:lnTo>
                  <a:pt x="52704" y="15875"/>
                </a:lnTo>
                <a:lnTo>
                  <a:pt x="0" y="49275"/>
                </a:lnTo>
                <a:lnTo>
                  <a:pt x="5969" y="58038"/>
                </a:lnTo>
                <a:lnTo>
                  <a:pt x="18923" y="49149"/>
                </a:lnTo>
                <a:lnTo>
                  <a:pt x="32003" y="40512"/>
                </a:lnTo>
                <a:lnTo>
                  <a:pt x="70612" y="19050"/>
                </a:lnTo>
                <a:lnTo>
                  <a:pt x="107823" y="10541"/>
                </a:lnTo>
                <a:lnTo>
                  <a:pt x="135806" y="10541"/>
                </a:lnTo>
                <a:lnTo>
                  <a:pt x="130810" y="7112"/>
                </a:lnTo>
                <a:lnTo>
                  <a:pt x="125857" y="4444"/>
                </a:lnTo>
                <a:lnTo>
                  <a:pt x="124333" y="3682"/>
                </a:lnTo>
                <a:lnTo>
                  <a:pt x="118490" y="1650"/>
                </a:lnTo>
                <a:lnTo>
                  <a:pt x="117475" y="1269"/>
                </a:lnTo>
                <a:lnTo>
                  <a:pt x="116459" y="1016"/>
                </a:lnTo>
                <a:lnTo>
                  <a:pt x="115442" y="888"/>
                </a:lnTo>
                <a:lnTo>
                  <a:pt x="109220" y="0"/>
                </a:lnTo>
                <a:close/>
              </a:path>
              <a:path w="288289" h="85089">
                <a:moveTo>
                  <a:pt x="269366" y="9651"/>
                </a:moveTo>
                <a:lnTo>
                  <a:pt x="233679" y="34417"/>
                </a:lnTo>
                <a:lnTo>
                  <a:pt x="193421" y="52578"/>
                </a:lnTo>
                <a:lnTo>
                  <a:pt x="185292" y="53212"/>
                </a:lnTo>
                <a:lnTo>
                  <a:pt x="221869" y="53212"/>
                </a:lnTo>
                <a:lnTo>
                  <a:pt x="227457" y="50418"/>
                </a:lnTo>
                <a:lnTo>
                  <a:pt x="239013" y="43434"/>
                </a:lnTo>
                <a:lnTo>
                  <a:pt x="251078" y="35560"/>
                </a:lnTo>
                <a:lnTo>
                  <a:pt x="275589" y="18161"/>
                </a:lnTo>
                <a:lnTo>
                  <a:pt x="269366" y="9651"/>
                </a:lnTo>
                <a:close/>
              </a:path>
            </a:pathLst>
          </a:custGeom>
          <a:solidFill>
            <a:srgbClr val="7E7E7E"/>
          </a:solidFill>
        </p:spPr>
        <p:txBody>
          <a:bodyPr wrap="square" lIns="0" tIns="0" rIns="0" bIns="0" rtlCol="0"/>
          <a:lstStyle/>
          <a:p>
            <a:endParaRPr/>
          </a:p>
        </p:txBody>
      </p:sp>
      <p:sp>
        <p:nvSpPr>
          <p:cNvPr id="28" name="object 28"/>
          <p:cNvSpPr txBox="1"/>
          <p:nvPr/>
        </p:nvSpPr>
        <p:spPr>
          <a:xfrm>
            <a:off x="6302121" y="4260342"/>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29" name="object 29"/>
          <p:cNvSpPr txBox="1"/>
          <p:nvPr/>
        </p:nvSpPr>
        <p:spPr>
          <a:xfrm>
            <a:off x="6294883" y="3974720"/>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grpSp>
        <p:nvGrpSpPr>
          <p:cNvPr id="30" name="object 30"/>
          <p:cNvGrpSpPr/>
          <p:nvPr/>
        </p:nvGrpSpPr>
        <p:grpSpPr>
          <a:xfrm>
            <a:off x="5726938" y="3876928"/>
            <a:ext cx="308610" cy="538480"/>
            <a:chOff x="4202938" y="3876928"/>
            <a:chExt cx="308610" cy="538480"/>
          </a:xfrm>
        </p:grpSpPr>
        <p:pic>
          <p:nvPicPr>
            <p:cNvPr id="31" name="object 31"/>
            <p:cNvPicPr/>
            <p:nvPr/>
          </p:nvPicPr>
          <p:blipFill>
            <a:blip r:embed="rId8" cstate="print"/>
            <a:stretch>
              <a:fillRect/>
            </a:stretch>
          </p:blipFill>
          <p:spPr>
            <a:xfrm>
              <a:off x="4236720" y="3921251"/>
              <a:ext cx="198120" cy="217931"/>
            </a:xfrm>
            <a:prstGeom prst="rect">
              <a:avLst/>
            </a:prstGeom>
          </p:spPr>
        </p:pic>
        <p:sp>
          <p:nvSpPr>
            <p:cNvPr id="32" name="object 32"/>
            <p:cNvSpPr/>
            <p:nvPr/>
          </p:nvSpPr>
          <p:spPr>
            <a:xfrm>
              <a:off x="4236720" y="3921251"/>
              <a:ext cx="198120" cy="218440"/>
            </a:xfrm>
            <a:custGeom>
              <a:avLst/>
              <a:gdLst/>
              <a:ahLst/>
              <a:cxnLst/>
              <a:rect l="l" t="t" r="r" b="b"/>
              <a:pathLst>
                <a:path w="198120" h="218439">
                  <a:moveTo>
                    <a:pt x="0" y="217931"/>
                  </a:moveTo>
                  <a:lnTo>
                    <a:pt x="198120" y="217931"/>
                  </a:lnTo>
                  <a:lnTo>
                    <a:pt x="198120" y="0"/>
                  </a:lnTo>
                  <a:lnTo>
                    <a:pt x="0" y="0"/>
                  </a:lnTo>
                  <a:lnTo>
                    <a:pt x="0" y="217931"/>
                  </a:lnTo>
                  <a:close/>
                </a:path>
              </a:pathLst>
            </a:custGeom>
            <a:ln w="6350">
              <a:solidFill>
                <a:srgbClr val="7E7E7E"/>
              </a:solidFill>
            </a:ln>
          </p:spPr>
          <p:txBody>
            <a:bodyPr wrap="square" lIns="0" tIns="0" rIns="0" bIns="0" rtlCol="0"/>
            <a:lstStyle/>
            <a:p>
              <a:endParaRPr/>
            </a:p>
          </p:txBody>
        </p:sp>
        <p:pic>
          <p:nvPicPr>
            <p:cNvPr id="33" name="object 33"/>
            <p:cNvPicPr/>
            <p:nvPr/>
          </p:nvPicPr>
          <p:blipFill>
            <a:blip r:embed="rId9" cstate="print"/>
            <a:stretch>
              <a:fillRect/>
            </a:stretch>
          </p:blipFill>
          <p:spPr>
            <a:xfrm>
              <a:off x="4236720" y="4139183"/>
              <a:ext cx="198120" cy="272795"/>
            </a:xfrm>
            <a:prstGeom prst="rect">
              <a:avLst/>
            </a:prstGeom>
          </p:spPr>
        </p:pic>
        <p:sp>
          <p:nvSpPr>
            <p:cNvPr id="34" name="object 34"/>
            <p:cNvSpPr/>
            <p:nvPr/>
          </p:nvSpPr>
          <p:spPr>
            <a:xfrm>
              <a:off x="4236720" y="4139183"/>
              <a:ext cx="198120" cy="273050"/>
            </a:xfrm>
            <a:custGeom>
              <a:avLst/>
              <a:gdLst/>
              <a:ahLst/>
              <a:cxnLst/>
              <a:rect l="l" t="t" r="r" b="b"/>
              <a:pathLst>
                <a:path w="198120" h="273050">
                  <a:moveTo>
                    <a:pt x="0" y="272795"/>
                  </a:moveTo>
                  <a:lnTo>
                    <a:pt x="198120" y="272795"/>
                  </a:lnTo>
                  <a:lnTo>
                    <a:pt x="198120" y="0"/>
                  </a:lnTo>
                  <a:lnTo>
                    <a:pt x="0" y="0"/>
                  </a:lnTo>
                  <a:lnTo>
                    <a:pt x="0" y="272795"/>
                  </a:lnTo>
                  <a:close/>
                </a:path>
              </a:pathLst>
            </a:custGeom>
            <a:ln w="6350">
              <a:solidFill>
                <a:srgbClr val="7E7E7E"/>
              </a:solidFill>
            </a:ln>
          </p:spPr>
          <p:txBody>
            <a:bodyPr wrap="square" lIns="0" tIns="0" rIns="0" bIns="0" rtlCol="0"/>
            <a:lstStyle/>
            <a:p>
              <a:endParaRPr/>
            </a:p>
          </p:txBody>
        </p:sp>
        <p:pic>
          <p:nvPicPr>
            <p:cNvPr id="35" name="object 35"/>
            <p:cNvPicPr/>
            <p:nvPr/>
          </p:nvPicPr>
          <p:blipFill>
            <a:blip r:embed="rId10" cstate="print"/>
            <a:stretch>
              <a:fillRect/>
            </a:stretch>
          </p:blipFill>
          <p:spPr>
            <a:xfrm>
              <a:off x="4236720" y="3880103"/>
              <a:ext cx="198120" cy="100583"/>
            </a:xfrm>
            <a:prstGeom prst="rect">
              <a:avLst/>
            </a:prstGeom>
          </p:spPr>
        </p:pic>
        <p:sp>
          <p:nvSpPr>
            <p:cNvPr id="36" name="object 36"/>
            <p:cNvSpPr/>
            <p:nvPr/>
          </p:nvSpPr>
          <p:spPr>
            <a:xfrm>
              <a:off x="4236720" y="3880103"/>
              <a:ext cx="198120" cy="100965"/>
            </a:xfrm>
            <a:custGeom>
              <a:avLst/>
              <a:gdLst/>
              <a:ahLst/>
              <a:cxnLst/>
              <a:rect l="l" t="t" r="r" b="b"/>
              <a:pathLst>
                <a:path w="198120" h="100964">
                  <a:moveTo>
                    <a:pt x="0" y="100584"/>
                  </a:moveTo>
                  <a:lnTo>
                    <a:pt x="198120" y="100584"/>
                  </a:lnTo>
                  <a:lnTo>
                    <a:pt x="198120" y="0"/>
                  </a:lnTo>
                  <a:lnTo>
                    <a:pt x="0" y="0"/>
                  </a:lnTo>
                  <a:lnTo>
                    <a:pt x="0" y="100584"/>
                  </a:lnTo>
                  <a:close/>
                </a:path>
              </a:pathLst>
            </a:custGeom>
            <a:ln w="6350">
              <a:solidFill>
                <a:srgbClr val="7E7E7E"/>
              </a:solidFill>
            </a:ln>
          </p:spPr>
          <p:txBody>
            <a:bodyPr wrap="square" lIns="0" tIns="0" rIns="0" bIns="0" rtlCol="0"/>
            <a:lstStyle/>
            <a:p>
              <a:endParaRPr/>
            </a:p>
          </p:txBody>
        </p:sp>
        <p:sp>
          <p:nvSpPr>
            <p:cNvPr id="37" name="object 37"/>
            <p:cNvSpPr/>
            <p:nvPr/>
          </p:nvSpPr>
          <p:spPr>
            <a:xfrm>
              <a:off x="4202938" y="4299330"/>
              <a:ext cx="288925" cy="83820"/>
            </a:xfrm>
            <a:custGeom>
              <a:avLst/>
              <a:gdLst/>
              <a:ahLst/>
              <a:cxnLst/>
              <a:rect l="l" t="t" r="r" b="b"/>
              <a:pathLst>
                <a:path w="288925" h="83820">
                  <a:moveTo>
                    <a:pt x="129142" y="31877"/>
                  </a:moveTo>
                  <a:lnTo>
                    <a:pt x="107569" y="31877"/>
                  </a:lnTo>
                  <a:lnTo>
                    <a:pt x="109982" y="32258"/>
                  </a:lnTo>
                  <a:lnTo>
                    <a:pt x="112522" y="33147"/>
                  </a:lnTo>
                  <a:lnTo>
                    <a:pt x="116332" y="35052"/>
                  </a:lnTo>
                  <a:lnTo>
                    <a:pt x="119634" y="37465"/>
                  </a:lnTo>
                  <a:lnTo>
                    <a:pt x="127253" y="44450"/>
                  </a:lnTo>
                  <a:lnTo>
                    <a:pt x="135382" y="52959"/>
                  </a:lnTo>
                  <a:lnTo>
                    <a:pt x="144525" y="62230"/>
                  </a:lnTo>
                  <a:lnTo>
                    <a:pt x="174751" y="81915"/>
                  </a:lnTo>
                  <a:lnTo>
                    <a:pt x="175640" y="82296"/>
                  </a:lnTo>
                  <a:lnTo>
                    <a:pt x="176529" y="82550"/>
                  </a:lnTo>
                  <a:lnTo>
                    <a:pt x="177546" y="82677"/>
                  </a:lnTo>
                  <a:lnTo>
                    <a:pt x="182752" y="83439"/>
                  </a:lnTo>
                  <a:lnTo>
                    <a:pt x="183769" y="83566"/>
                  </a:lnTo>
                  <a:lnTo>
                    <a:pt x="186054" y="83566"/>
                  </a:lnTo>
                  <a:lnTo>
                    <a:pt x="196976" y="82931"/>
                  </a:lnTo>
                  <a:lnTo>
                    <a:pt x="198754" y="82677"/>
                  </a:lnTo>
                  <a:lnTo>
                    <a:pt x="199644" y="82423"/>
                  </a:lnTo>
                  <a:lnTo>
                    <a:pt x="210947" y="79756"/>
                  </a:lnTo>
                  <a:lnTo>
                    <a:pt x="224409" y="74803"/>
                  </a:lnTo>
                  <a:lnTo>
                    <a:pt x="228142" y="73025"/>
                  </a:lnTo>
                  <a:lnTo>
                    <a:pt x="184658" y="73025"/>
                  </a:lnTo>
                  <a:lnTo>
                    <a:pt x="184276" y="72898"/>
                  </a:lnTo>
                  <a:lnTo>
                    <a:pt x="179070" y="72136"/>
                  </a:lnTo>
                  <a:lnTo>
                    <a:pt x="178688" y="72136"/>
                  </a:lnTo>
                  <a:lnTo>
                    <a:pt x="178435" y="72009"/>
                  </a:lnTo>
                  <a:lnTo>
                    <a:pt x="143001" y="45593"/>
                  </a:lnTo>
                  <a:lnTo>
                    <a:pt x="134238" y="36449"/>
                  </a:lnTo>
                  <a:lnTo>
                    <a:pt x="129142" y="31877"/>
                  </a:lnTo>
                  <a:close/>
                </a:path>
                <a:path w="288925" h="83820">
                  <a:moveTo>
                    <a:pt x="107950" y="21336"/>
                  </a:moveTo>
                  <a:lnTo>
                    <a:pt x="63119" y="34163"/>
                  </a:lnTo>
                  <a:lnTo>
                    <a:pt x="11557" y="65659"/>
                  </a:lnTo>
                  <a:lnTo>
                    <a:pt x="17272" y="74549"/>
                  </a:lnTo>
                  <a:lnTo>
                    <a:pt x="43434" y="57531"/>
                  </a:lnTo>
                  <a:lnTo>
                    <a:pt x="56007" y="50038"/>
                  </a:lnTo>
                  <a:lnTo>
                    <a:pt x="99060" y="32385"/>
                  </a:lnTo>
                  <a:lnTo>
                    <a:pt x="107569" y="31877"/>
                  </a:lnTo>
                  <a:lnTo>
                    <a:pt x="129142" y="31877"/>
                  </a:lnTo>
                  <a:lnTo>
                    <a:pt x="125602" y="28702"/>
                  </a:lnTo>
                  <a:lnTo>
                    <a:pt x="121285" y="25654"/>
                  </a:lnTo>
                  <a:lnTo>
                    <a:pt x="116712" y="23368"/>
                  </a:lnTo>
                  <a:lnTo>
                    <a:pt x="112395" y="21844"/>
                  </a:lnTo>
                  <a:lnTo>
                    <a:pt x="107950" y="21336"/>
                  </a:lnTo>
                  <a:close/>
                </a:path>
                <a:path w="288925" h="83820">
                  <a:moveTo>
                    <a:pt x="282956" y="26797"/>
                  </a:moveTo>
                  <a:lnTo>
                    <a:pt x="245490" y="51816"/>
                  </a:lnTo>
                  <a:lnTo>
                    <a:pt x="208407" y="69469"/>
                  </a:lnTo>
                  <a:lnTo>
                    <a:pt x="197231" y="72136"/>
                  </a:lnTo>
                  <a:lnTo>
                    <a:pt x="196976" y="72263"/>
                  </a:lnTo>
                  <a:lnTo>
                    <a:pt x="196341" y="72263"/>
                  </a:lnTo>
                  <a:lnTo>
                    <a:pt x="185420" y="73025"/>
                  </a:lnTo>
                  <a:lnTo>
                    <a:pt x="228142" y="73025"/>
                  </a:lnTo>
                  <a:lnTo>
                    <a:pt x="237744" y="68453"/>
                  </a:lnTo>
                  <a:lnTo>
                    <a:pt x="250825" y="60960"/>
                  </a:lnTo>
                  <a:lnTo>
                    <a:pt x="263651" y="52832"/>
                  </a:lnTo>
                  <a:lnTo>
                    <a:pt x="288925" y="35560"/>
                  </a:lnTo>
                  <a:lnTo>
                    <a:pt x="282956" y="26797"/>
                  </a:lnTo>
                  <a:close/>
                </a:path>
                <a:path w="288925" h="83820">
                  <a:moveTo>
                    <a:pt x="136588" y="10668"/>
                  </a:moveTo>
                  <a:lnTo>
                    <a:pt x="108965" y="10668"/>
                  </a:lnTo>
                  <a:lnTo>
                    <a:pt x="114300" y="11430"/>
                  </a:lnTo>
                  <a:lnTo>
                    <a:pt x="114681" y="11557"/>
                  </a:lnTo>
                  <a:lnTo>
                    <a:pt x="114935" y="11557"/>
                  </a:lnTo>
                  <a:lnTo>
                    <a:pt x="120396" y="13462"/>
                  </a:lnTo>
                  <a:lnTo>
                    <a:pt x="120650" y="13462"/>
                  </a:lnTo>
                  <a:lnTo>
                    <a:pt x="126111" y="16383"/>
                  </a:lnTo>
                  <a:lnTo>
                    <a:pt x="131572" y="19939"/>
                  </a:lnTo>
                  <a:lnTo>
                    <a:pt x="141350" y="28575"/>
                  </a:lnTo>
                  <a:lnTo>
                    <a:pt x="150622" y="38227"/>
                  </a:lnTo>
                  <a:lnTo>
                    <a:pt x="159638" y="47371"/>
                  </a:lnTo>
                  <a:lnTo>
                    <a:pt x="185292" y="62357"/>
                  </a:lnTo>
                  <a:lnTo>
                    <a:pt x="195199" y="61722"/>
                  </a:lnTo>
                  <a:lnTo>
                    <a:pt x="205994" y="59182"/>
                  </a:lnTo>
                  <a:lnTo>
                    <a:pt x="217042" y="54991"/>
                  </a:lnTo>
                  <a:lnTo>
                    <a:pt x="223797" y="51689"/>
                  </a:lnTo>
                  <a:lnTo>
                    <a:pt x="185674" y="51689"/>
                  </a:lnTo>
                  <a:lnTo>
                    <a:pt x="183514" y="51435"/>
                  </a:lnTo>
                  <a:lnTo>
                    <a:pt x="148336" y="20701"/>
                  </a:lnTo>
                  <a:lnTo>
                    <a:pt x="137540" y="11303"/>
                  </a:lnTo>
                  <a:lnTo>
                    <a:pt x="136588" y="10668"/>
                  </a:lnTo>
                  <a:close/>
                </a:path>
                <a:path w="288925" h="83820">
                  <a:moveTo>
                    <a:pt x="108331" y="0"/>
                  </a:moveTo>
                  <a:lnTo>
                    <a:pt x="107187" y="127"/>
                  </a:lnTo>
                  <a:lnTo>
                    <a:pt x="95885" y="762"/>
                  </a:lnTo>
                  <a:lnTo>
                    <a:pt x="93345" y="1143"/>
                  </a:lnTo>
                  <a:lnTo>
                    <a:pt x="52959" y="15494"/>
                  </a:lnTo>
                  <a:lnTo>
                    <a:pt x="0" y="47879"/>
                  </a:lnTo>
                  <a:lnTo>
                    <a:pt x="5714" y="56769"/>
                  </a:lnTo>
                  <a:lnTo>
                    <a:pt x="32003" y="39878"/>
                  </a:lnTo>
                  <a:lnTo>
                    <a:pt x="45085" y="31877"/>
                  </a:lnTo>
                  <a:lnTo>
                    <a:pt x="58038" y="24892"/>
                  </a:lnTo>
                  <a:lnTo>
                    <a:pt x="70738" y="18923"/>
                  </a:lnTo>
                  <a:lnTo>
                    <a:pt x="83312" y="14351"/>
                  </a:lnTo>
                  <a:lnTo>
                    <a:pt x="95631" y="11430"/>
                  </a:lnTo>
                  <a:lnTo>
                    <a:pt x="96265" y="11430"/>
                  </a:lnTo>
                  <a:lnTo>
                    <a:pt x="96520" y="11303"/>
                  </a:lnTo>
                  <a:lnTo>
                    <a:pt x="107823" y="10668"/>
                  </a:lnTo>
                  <a:lnTo>
                    <a:pt x="136588" y="10668"/>
                  </a:lnTo>
                  <a:lnTo>
                    <a:pt x="131063" y="6985"/>
                  </a:lnTo>
                  <a:lnTo>
                    <a:pt x="110362" y="254"/>
                  </a:lnTo>
                  <a:lnTo>
                    <a:pt x="108331" y="0"/>
                  </a:lnTo>
                  <a:close/>
                </a:path>
                <a:path w="288925" h="83820">
                  <a:moveTo>
                    <a:pt x="270890" y="9398"/>
                  </a:moveTo>
                  <a:lnTo>
                    <a:pt x="234950" y="33401"/>
                  </a:lnTo>
                  <a:lnTo>
                    <a:pt x="193675" y="51308"/>
                  </a:lnTo>
                  <a:lnTo>
                    <a:pt x="185674" y="51689"/>
                  </a:lnTo>
                  <a:lnTo>
                    <a:pt x="223797" y="51689"/>
                  </a:lnTo>
                  <a:lnTo>
                    <a:pt x="228473" y="49403"/>
                  </a:lnTo>
                  <a:lnTo>
                    <a:pt x="240157" y="42672"/>
                  </a:lnTo>
                  <a:lnTo>
                    <a:pt x="252349" y="34925"/>
                  </a:lnTo>
                  <a:lnTo>
                    <a:pt x="276860" y="18034"/>
                  </a:lnTo>
                  <a:lnTo>
                    <a:pt x="270890" y="9398"/>
                  </a:lnTo>
                  <a:close/>
                </a:path>
              </a:pathLst>
            </a:custGeom>
            <a:solidFill>
              <a:srgbClr val="7E7E7E"/>
            </a:solidFill>
          </p:spPr>
          <p:txBody>
            <a:bodyPr wrap="square" lIns="0" tIns="0" rIns="0" bIns="0" rtlCol="0"/>
            <a:lstStyle/>
            <a:p>
              <a:endParaRPr/>
            </a:p>
          </p:txBody>
        </p:sp>
        <p:pic>
          <p:nvPicPr>
            <p:cNvPr id="38" name="object 38"/>
            <p:cNvPicPr/>
            <p:nvPr/>
          </p:nvPicPr>
          <p:blipFill>
            <a:blip r:embed="rId11" cstate="print"/>
            <a:stretch>
              <a:fillRect/>
            </a:stretch>
          </p:blipFill>
          <p:spPr>
            <a:xfrm>
              <a:off x="4401312" y="3878579"/>
              <a:ext cx="109727" cy="94487"/>
            </a:xfrm>
            <a:prstGeom prst="rect">
              <a:avLst/>
            </a:prstGeom>
          </p:spPr>
        </p:pic>
      </p:grpSp>
      <p:sp>
        <p:nvSpPr>
          <p:cNvPr id="39" name="object 39"/>
          <p:cNvSpPr txBox="1"/>
          <p:nvPr/>
        </p:nvSpPr>
        <p:spPr>
          <a:xfrm>
            <a:off x="5757165" y="3717417"/>
            <a:ext cx="509905" cy="119905"/>
          </a:xfrm>
          <a:prstGeom prst="rect">
            <a:avLst/>
          </a:prstGeom>
        </p:spPr>
        <p:txBody>
          <a:bodyPr vert="horz" wrap="square" lIns="0" tIns="12065" rIns="0" bIns="0" rtlCol="0">
            <a:spAutoFit/>
          </a:bodyPr>
          <a:lstStyle/>
          <a:p>
            <a:pPr marL="12700">
              <a:spcBef>
                <a:spcPts val="95"/>
              </a:spcBef>
              <a:tabLst>
                <a:tab pos="31940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sp>
        <p:nvSpPr>
          <p:cNvPr id="40" name="object 40"/>
          <p:cNvSpPr txBox="1"/>
          <p:nvPr/>
        </p:nvSpPr>
        <p:spPr>
          <a:xfrm>
            <a:off x="5167121" y="3830854"/>
            <a:ext cx="556260" cy="506095"/>
          </a:xfrm>
          <a:prstGeom prst="rect">
            <a:avLst/>
          </a:prstGeom>
        </p:spPr>
        <p:txBody>
          <a:bodyPr vert="horz" wrap="square" lIns="0" tIns="33020" rIns="0" bIns="0" rtlCol="0">
            <a:spAutoFit/>
          </a:bodyPr>
          <a:lstStyle/>
          <a:p>
            <a:pPr marR="5080" algn="r">
              <a:spcBef>
                <a:spcPts val="260"/>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a:p>
            <a:pPr marR="6350" algn="r">
              <a:spcBef>
                <a:spcPts val="165"/>
              </a:spcBef>
            </a:pPr>
            <a:r>
              <a:rPr sz="700" spc="-10" dirty="0">
                <a:latin typeface="メイリオ"/>
                <a:cs typeface="メイリオ"/>
              </a:rPr>
              <a:t>現金勘</a:t>
            </a:r>
            <a:r>
              <a:rPr sz="700" spc="-50" dirty="0">
                <a:latin typeface="メイリオ"/>
                <a:cs typeface="メイリオ"/>
              </a:rPr>
              <a:t>定</a:t>
            </a:r>
            <a:endParaRPr sz="700">
              <a:latin typeface="メイリオ"/>
              <a:cs typeface="メイリオ"/>
            </a:endParaRPr>
          </a:p>
          <a:p>
            <a:pPr marL="230504">
              <a:spcBef>
                <a:spcPts val="30"/>
              </a:spcBef>
            </a:pPr>
            <a:r>
              <a:rPr sz="500" spc="-15" dirty="0">
                <a:latin typeface="メイリオ"/>
                <a:cs typeface="メイリオ"/>
              </a:rPr>
              <a:t>(銀行資産)</a:t>
            </a:r>
            <a:endParaRPr sz="500">
              <a:latin typeface="メイリオ"/>
              <a:cs typeface="メイリオ"/>
            </a:endParaRPr>
          </a:p>
          <a:p>
            <a:pPr marR="12065" algn="r">
              <a:spcBef>
                <a:spcPts val="305"/>
              </a:spcBef>
            </a:pPr>
            <a:r>
              <a:rPr sz="700" spc="-2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41" name="object 41"/>
          <p:cNvSpPr txBox="1"/>
          <p:nvPr/>
        </p:nvSpPr>
        <p:spPr>
          <a:xfrm>
            <a:off x="6079616" y="4524248"/>
            <a:ext cx="3797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p:txBody>
      </p:sp>
      <p:sp>
        <p:nvSpPr>
          <p:cNvPr id="42" name="object 42"/>
          <p:cNvSpPr txBox="1"/>
          <p:nvPr/>
        </p:nvSpPr>
        <p:spPr>
          <a:xfrm>
            <a:off x="5248784" y="4441470"/>
            <a:ext cx="644525" cy="274955"/>
          </a:xfrm>
          <a:prstGeom prst="rect">
            <a:avLst/>
          </a:prstGeom>
        </p:spPr>
        <p:txBody>
          <a:bodyPr vert="horz" wrap="square" lIns="0" tIns="12700" rIns="0" bIns="0" rtlCol="0">
            <a:spAutoFit/>
          </a:bodyPr>
          <a:lstStyle/>
          <a:p>
            <a:pPr marL="12700" marR="5080" indent="172085">
              <a:lnSpc>
                <a:spcPct val="116799"/>
              </a:lnSpc>
              <a:spcBef>
                <a:spcPts val="100"/>
              </a:spcBef>
            </a:pPr>
            <a:r>
              <a:rPr sz="700" spc="-10" dirty="0">
                <a:latin typeface="メイリオ"/>
                <a:cs typeface="メイリオ"/>
              </a:rPr>
              <a:t>現金勘定</a:t>
            </a:r>
            <a:r>
              <a:rPr sz="700" spc="-50" dirty="0">
                <a:latin typeface="メイリオ"/>
                <a:cs typeface="メイリオ"/>
              </a:rPr>
              <a:t>↓</a:t>
            </a:r>
            <a:r>
              <a:rPr sz="700" spc="-10" dirty="0">
                <a:latin typeface="メイリオ"/>
                <a:cs typeface="メイリオ"/>
              </a:rPr>
              <a:t>デジタル通貨</a:t>
            </a:r>
            <a:r>
              <a:rPr sz="700" spc="-50" dirty="0">
                <a:latin typeface="メイリオ"/>
                <a:cs typeface="メイリオ"/>
              </a:rPr>
              <a:t>↑</a:t>
            </a:r>
            <a:endParaRPr sz="700">
              <a:latin typeface="メイリオ"/>
              <a:cs typeface="メイリオ"/>
            </a:endParaRPr>
          </a:p>
        </p:txBody>
      </p:sp>
      <p:sp>
        <p:nvSpPr>
          <p:cNvPr id="43" name="object 43"/>
          <p:cNvSpPr txBox="1"/>
          <p:nvPr/>
        </p:nvSpPr>
        <p:spPr>
          <a:xfrm>
            <a:off x="5295391" y="4757421"/>
            <a:ext cx="1351280" cy="259045"/>
          </a:xfrm>
          <a:prstGeom prst="rect">
            <a:avLst/>
          </a:prstGeom>
        </p:spPr>
        <p:txBody>
          <a:bodyPr vert="horz" wrap="square" lIns="0" tIns="12700" rIns="0" bIns="0" rtlCol="0">
            <a:spAutoFit/>
          </a:bodyPr>
          <a:lstStyle/>
          <a:p>
            <a:pPr marL="12700" marR="5080" indent="50165">
              <a:spcBef>
                <a:spcPts val="100"/>
              </a:spcBef>
            </a:pPr>
            <a:r>
              <a:rPr sz="800" spc="-10" dirty="0">
                <a:latin typeface="メイリオ"/>
                <a:cs typeface="メイリオ"/>
              </a:rPr>
              <a:t>①銀行が現金勘定からデジタル通貨勘定に振替え、発行</a:t>
            </a:r>
            <a:endParaRPr sz="800">
              <a:latin typeface="メイリオ"/>
              <a:cs typeface="メイリオ"/>
            </a:endParaRPr>
          </a:p>
        </p:txBody>
      </p:sp>
      <p:grpSp>
        <p:nvGrpSpPr>
          <p:cNvPr id="44" name="object 44"/>
          <p:cNvGrpSpPr/>
          <p:nvPr/>
        </p:nvGrpSpPr>
        <p:grpSpPr>
          <a:xfrm>
            <a:off x="3137662" y="4190747"/>
            <a:ext cx="234315" cy="288925"/>
            <a:chOff x="1613661" y="4190746"/>
            <a:chExt cx="234315" cy="288925"/>
          </a:xfrm>
        </p:grpSpPr>
        <p:pic>
          <p:nvPicPr>
            <p:cNvPr id="45" name="object 45"/>
            <p:cNvPicPr/>
            <p:nvPr/>
          </p:nvPicPr>
          <p:blipFill>
            <a:blip r:embed="rId12" cstate="print"/>
            <a:stretch>
              <a:fillRect/>
            </a:stretch>
          </p:blipFill>
          <p:spPr>
            <a:xfrm>
              <a:off x="1648967" y="4262628"/>
              <a:ext cx="169163" cy="170687"/>
            </a:xfrm>
            <a:prstGeom prst="rect">
              <a:avLst/>
            </a:prstGeom>
          </p:spPr>
        </p:pic>
        <p:sp>
          <p:nvSpPr>
            <p:cNvPr id="46" name="object 46"/>
            <p:cNvSpPr/>
            <p:nvPr/>
          </p:nvSpPr>
          <p:spPr>
            <a:xfrm>
              <a:off x="1613661" y="4190746"/>
              <a:ext cx="234315" cy="288925"/>
            </a:xfrm>
            <a:custGeom>
              <a:avLst/>
              <a:gdLst/>
              <a:ahLst/>
              <a:cxnLst/>
              <a:rect l="l" t="t" r="r" b="b"/>
              <a:pathLst>
                <a:path w="234314" h="288925">
                  <a:moveTo>
                    <a:pt x="25273" y="209549"/>
                  </a:moveTo>
                  <a:lnTo>
                    <a:pt x="56895" y="288670"/>
                  </a:lnTo>
                  <a:lnTo>
                    <a:pt x="78410" y="264514"/>
                  </a:lnTo>
                  <a:lnTo>
                    <a:pt x="68833" y="256793"/>
                  </a:lnTo>
                  <a:lnTo>
                    <a:pt x="76707" y="246887"/>
                  </a:lnTo>
                  <a:lnTo>
                    <a:pt x="94108" y="246887"/>
                  </a:lnTo>
                  <a:lnTo>
                    <a:pt x="107568" y="231774"/>
                  </a:lnTo>
                  <a:lnTo>
                    <a:pt x="25273" y="209549"/>
                  </a:lnTo>
                  <a:close/>
                </a:path>
                <a:path w="234314" h="288925">
                  <a:moveTo>
                    <a:pt x="86633" y="255281"/>
                  </a:moveTo>
                  <a:lnTo>
                    <a:pt x="78410" y="264514"/>
                  </a:lnTo>
                  <a:lnTo>
                    <a:pt x="81280" y="266826"/>
                  </a:lnTo>
                  <a:lnTo>
                    <a:pt x="82042" y="267207"/>
                  </a:lnTo>
                  <a:lnTo>
                    <a:pt x="82676" y="267334"/>
                  </a:lnTo>
                  <a:lnTo>
                    <a:pt x="90424" y="269747"/>
                  </a:lnTo>
                  <a:lnTo>
                    <a:pt x="98298" y="271652"/>
                  </a:lnTo>
                  <a:lnTo>
                    <a:pt x="106299" y="272668"/>
                  </a:lnTo>
                  <a:lnTo>
                    <a:pt x="114300" y="273303"/>
                  </a:lnTo>
                  <a:lnTo>
                    <a:pt x="122555" y="273176"/>
                  </a:lnTo>
                  <a:lnTo>
                    <a:pt x="164845" y="261365"/>
                  </a:lnTo>
                  <a:lnTo>
                    <a:pt x="166105" y="260603"/>
                  </a:lnTo>
                  <a:lnTo>
                    <a:pt x="114173" y="260603"/>
                  </a:lnTo>
                  <a:lnTo>
                    <a:pt x="107187" y="260095"/>
                  </a:lnTo>
                  <a:lnTo>
                    <a:pt x="100075" y="259079"/>
                  </a:lnTo>
                  <a:lnTo>
                    <a:pt x="93344" y="257428"/>
                  </a:lnTo>
                  <a:lnTo>
                    <a:pt x="90177" y="256412"/>
                  </a:lnTo>
                  <a:lnTo>
                    <a:pt x="88645" y="256412"/>
                  </a:lnTo>
                  <a:lnTo>
                    <a:pt x="86633" y="255281"/>
                  </a:lnTo>
                  <a:close/>
                </a:path>
                <a:path w="234314" h="288925">
                  <a:moveTo>
                    <a:pt x="76707" y="246887"/>
                  </a:moveTo>
                  <a:lnTo>
                    <a:pt x="68833" y="256793"/>
                  </a:lnTo>
                  <a:lnTo>
                    <a:pt x="78410" y="264514"/>
                  </a:lnTo>
                  <a:lnTo>
                    <a:pt x="86880" y="255004"/>
                  </a:lnTo>
                  <a:lnTo>
                    <a:pt x="76707" y="246887"/>
                  </a:lnTo>
                  <a:close/>
                </a:path>
                <a:path w="234314" h="288925">
                  <a:moveTo>
                    <a:pt x="165607" y="12699"/>
                  </a:moveTo>
                  <a:lnTo>
                    <a:pt x="115950" y="12699"/>
                  </a:lnTo>
                  <a:lnTo>
                    <a:pt x="126237" y="13207"/>
                  </a:lnTo>
                  <a:lnTo>
                    <a:pt x="136398" y="14858"/>
                  </a:lnTo>
                  <a:lnTo>
                    <a:pt x="173355" y="32511"/>
                  </a:lnTo>
                  <a:lnTo>
                    <a:pt x="202056" y="65404"/>
                  </a:lnTo>
                  <a:lnTo>
                    <a:pt x="218567" y="109981"/>
                  </a:lnTo>
                  <a:lnTo>
                    <a:pt x="221061" y="134746"/>
                  </a:lnTo>
                  <a:lnTo>
                    <a:pt x="221008" y="137921"/>
                  </a:lnTo>
                  <a:lnTo>
                    <a:pt x="213360" y="183387"/>
                  </a:lnTo>
                  <a:lnTo>
                    <a:pt x="191388" y="223265"/>
                  </a:lnTo>
                  <a:lnTo>
                    <a:pt x="158369" y="250443"/>
                  </a:lnTo>
                  <a:lnTo>
                    <a:pt x="121285" y="260476"/>
                  </a:lnTo>
                  <a:lnTo>
                    <a:pt x="114173" y="260603"/>
                  </a:lnTo>
                  <a:lnTo>
                    <a:pt x="166105" y="260603"/>
                  </a:lnTo>
                  <a:lnTo>
                    <a:pt x="201549" y="230758"/>
                  </a:lnTo>
                  <a:lnTo>
                    <a:pt x="225551" y="187070"/>
                  </a:lnTo>
                  <a:lnTo>
                    <a:pt x="233299" y="148462"/>
                  </a:lnTo>
                  <a:lnTo>
                    <a:pt x="233806" y="134746"/>
                  </a:lnTo>
                  <a:lnTo>
                    <a:pt x="232918" y="120903"/>
                  </a:lnTo>
                  <a:lnTo>
                    <a:pt x="223774" y="81533"/>
                  </a:lnTo>
                  <a:lnTo>
                    <a:pt x="198119" y="38353"/>
                  </a:lnTo>
                  <a:lnTo>
                    <a:pt x="170687" y="15493"/>
                  </a:lnTo>
                  <a:lnTo>
                    <a:pt x="165607" y="12699"/>
                  </a:lnTo>
                  <a:close/>
                </a:path>
                <a:path w="234314" h="288925">
                  <a:moveTo>
                    <a:pt x="86637" y="255277"/>
                  </a:moveTo>
                  <a:lnTo>
                    <a:pt x="88645" y="256412"/>
                  </a:lnTo>
                  <a:lnTo>
                    <a:pt x="87616" y="255591"/>
                  </a:lnTo>
                  <a:lnTo>
                    <a:pt x="86637" y="255277"/>
                  </a:lnTo>
                  <a:close/>
                </a:path>
                <a:path w="234314" h="288925">
                  <a:moveTo>
                    <a:pt x="87616" y="255591"/>
                  </a:moveTo>
                  <a:lnTo>
                    <a:pt x="88645" y="256412"/>
                  </a:lnTo>
                  <a:lnTo>
                    <a:pt x="90177" y="256412"/>
                  </a:lnTo>
                  <a:lnTo>
                    <a:pt x="87616" y="255591"/>
                  </a:lnTo>
                  <a:close/>
                </a:path>
                <a:path w="234314" h="288925">
                  <a:moveTo>
                    <a:pt x="86880" y="255004"/>
                  </a:moveTo>
                  <a:lnTo>
                    <a:pt x="86648" y="255281"/>
                  </a:lnTo>
                  <a:lnTo>
                    <a:pt x="87616" y="255591"/>
                  </a:lnTo>
                  <a:lnTo>
                    <a:pt x="86880" y="255004"/>
                  </a:lnTo>
                  <a:close/>
                </a:path>
                <a:path w="234314" h="288925">
                  <a:moveTo>
                    <a:pt x="94108" y="246887"/>
                  </a:moveTo>
                  <a:lnTo>
                    <a:pt x="76707" y="246887"/>
                  </a:lnTo>
                  <a:lnTo>
                    <a:pt x="86880" y="255004"/>
                  </a:lnTo>
                  <a:lnTo>
                    <a:pt x="94108" y="246887"/>
                  </a:lnTo>
                  <a:close/>
                </a:path>
                <a:path w="234314" h="288925">
                  <a:moveTo>
                    <a:pt x="115062" y="0"/>
                  </a:moveTo>
                  <a:lnTo>
                    <a:pt x="68961" y="12064"/>
                  </a:lnTo>
                  <a:lnTo>
                    <a:pt x="32257" y="42544"/>
                  </a:lnTo>
                  <a:lnTo>
                    <a:pt x="8217" y="86486"/>
                  </a:lnTo>
                  <a:lnTo>
                    <a:pt x="507" y="124967"/>
                  </a:lnTo>
                  <a:lnTo>
                    <a:pt x="0" y="138683"/>
                  </a:lnTo>
                  <a:lnTo>
                    <a:pt x="762" y="152018"/>
                  </a:lnTo>
                  <a:lnTo>
                    <a:pt x="13462" y="151256"/>
                  </a:lnTo>
                  <a:lnTo>
                    <a:pt x="12743" y="138683"/>
                  </a:lnTo>
                  <a:lnTo>
                    <a:pt x="12829" y="134746"/>
                  </a:lnTo>
                  <a:lnTo>
                    <a:pt x="20446" y="89915"/>
                  </a:lnTo>
                  <a:lnTo>
                    <a:pt x="42418" y="50037"/>
                  </a:lnTo>
                  <a:lnTo>
                    <a:pt x="75437" y="22986"/>
                  </a:lnTo>
                  <a:lnTo>
                    <a:pt x="115950" y="12699"/>
                  </a:lnTo>
                  <a:lnTo>
                    <a:pt x="165607" y="12699"/>
                  </a:lnTo>
                  <a:lnTo>
                    <a:pt x="160527" y="9905"/>
                  </a:lnTo>
                  <a:lnTo>
                    <a:pt x="149606" y="5460"/>
                  </a:lnTo>
                  <a:lnTo>
                    <a:pt x="138430" y="2412"/>
                  </a:lnTo>
                  <a:lnTo>
                    <a:pt x="126873" y="507"/>
                  </a:lnTo>
                  <a:lnTo>
                    <a:pt x="115062" y="0"/>
                  </a:lnTo>
                  <a:close/>
                </a:path>
              </a:pathLst>
            </a:custGeom>
            <a:solidFill>
              <a:srgbClr val="BEBEBE"/>
            </a:solidFill>
          </p:spPr>
          <p:txBody>
            <a:bodyPr wrap="square" lIns="0" tIns="0" rIns="0" bIns="0" rtlCol="0"/>
            <a:lstStyle/>
            <a:p>
              <a:endParaRPr/>
            </a:p>
          </p:txBody>
        </p:sp>
      </p:grpSp>
      <p:sp>
        <p:nvSpPr>
          <p:cNvPr id="47" name="object 47"/>
          <p:cNvSpPr txBox="1"/>
          <p:nvPr/>
        </p:nvSpPr>
        <p:spPr>
          <a:xfrm>
            <a:off x="3136138" y="4505960"/>
            <a:ext cx="229870" cy="135935"/>
          </a:xfrm>
          <a:prstGeom prst="rect">
            <a:avLst/>
          </a:prstGeom>
        </p:spPr>
        <p:txBody>
          <a:bodyPr vert="horz" wrap="square" lIns="0" tIns="12700" rIns="0" bIns="0" rtlCol="0">
            <a:spAutoFit/>
          </a:bodyPr>
          <a:lstStyle/>
          <a:p>
            <a:pPr marL="12700">
              <a:spcBef>
                <a:spcPts val="100"/>
              </a:spcBef>
            </a:pPr>
            <a:r>
              <a:rPr sz="800" spc="-25" dirty="0">
                <a:latin typeface="メイリオ"/>
                <a:cs typeface="メイリオ"/>
              </a:rPr>
              <a:t>発行</a:t>
            </a:r>
            <a:endParaRPr sz="800">
              <a:latin typeface="メイリオ"/>
              <a:cs typeface="メイリオ"/>
            </a:endParaRPr>
          </a:p>
        </p:txBody>
      </p:sp>
      <p:sp>
        <p:nvSpPr>
          <p:cNvPr id="48" name="object 48"/>
          <p:cNvSpPr txBox="1"/>
          <p:nvPr/>
        </p:nvSpPr>
        <p:spPr>
          <a:xfrm>
            <a:off x="6824217" y="4476116"/>
            <a:ext cx="1706880" cy="616585"/>
          </a:xfrm>
          <a:prstGeom prst="rect">
            <a:avLst/>
          </a:prstGeom>
        </p:spPr>
        <p:txBody>
          <a:bodyPr vert="horz" wrap="square" lIns="0" tIns="12065" rIns="0" bIns="0" rtlCol="0">
            <a:spAutoFit/>
          </a:bodyPr>
          <a:lstStyle/>
          <a:p>
            <a:pPr marL="111125">
              <a:spcBef>
                <a:spcPts val="95"/>
              </a:spcBef>
            </a:pPr>
            <a:r>
              <a:rPr sz="1050" spc="-15" baseline="3968" dirty="0">
                <a:latin typeface="メイリオ"/>
                <a:cs typeface="メイリオ"/>
              </a:rPr>
              <a:t>デジタル通貨</a:t>
            </a:r>
            <a:r>
              <a:rPr sz="1050" spc="135" baseline="3968" dirty="0">
                <a:latin typeface="メイリオ"/>
                <a:cs typeface="メイリオ"/>
              </a:rPr>
              <a:t>↓ </a:t>
            </a:r>
            <a:r>
              <a:rPr sz="700" spc="-10" dirty="0">
                <a:latin typeface="メイリオ"/>
                <a:cs typeface="メイリオ"/>
              </a:rPr>
              <a:t>預金</a:t>
            </a:r>
            <a:r>
              <a:rPr sz="700" spc="-50" dirty="0">
                <a:latin typeface="メイリオ"/>
                <a:cs typeface="メイリオ"/>
              </a:rPr>
              <a:t>↓</a:t>
            </a:r>
            <a:endParaRPr sz="700">
              <a:latin typeface="メイリオ"/>
              <a:cs typeface="メイリオ"/>
            </a:endParaRPr>
          </a:p>
          <a:p>
            <a:pPr marL="212090"/>
            <a:r>
              <a:rPr sz="1050" spc="-15" baseline="3968" dirty="0">
                <a:latin typeface="メイリオ"/>
                <a:cs typeface="メイリオ"/>
              </a:rPr>
              <a:t>現金</a:t>
            </a:r>
            <a:r>
              <a:rPr sz="1050" spc="-30" baseline="3968" dirty="0">
                <a:latin typeface="メイリオ"/>
                <a:cs typeface="メイリオ"/>
              </a:rPr>
              <a:t>(</a:t>
            </a:r>
            <a:r>
              <a:rPr sz="1050" spc="-15" baseline="3968" dirty="0">
                <a:latin typeface="メイリオ"/>
                <a:cs typeface="メイリオ"/>
              </a:rPr>
              <a:t>担保</a:t>
            </a:r>
            <a:r>
              <a:rPr sz="1050" spc="89" baseline="3968" dirty="0">
                <a:latin typeface="メイリオ"/>
                <a:cs typeface="メイリオ"/>
              </a:rPr>
              <a:t>)↑ </a:t>
            </a:r>
            <a:r>
              <a:rPr sz="700" spc="-10" dirty="0">
                <a:latin typeface="メイリオ"/>
                <a:cs typeface="メイリオ"/>
              </a:rPr>
              <a:t>発行デジタル通貨</a:t>
            </a:r>
            <a:r>
              <a:rPr sz="700" spc="-50" dirty="0">
                <a:latin typeface="メイリオ"/>
                <a:cs typeface="メイリオ"/>
              </a:rPr>
              <a:t>↑</a:t>
            </a:r>
            <a:endParaRPr sz="700">
              <a:latin typeface="メイリオ"/>
              <a:cs typeface="メイリオ"/>
            </a:endParaRPr>
          </a:p>
          <a:p>
            <a:pPr marL="190500">
              <a:spcBef>
                <a:spcPts val="95"/>
              </a:spcBef>
            </a:pPr>
            <a:r>
              <a:rPr sz="800" spc="-10" dirty="0">
                <a:latin typeface="メイリオ"/>
                <a:cs typeface="メイリオ"/>
              </a:rPr>
              <a:t>③利用者の手に渡った時点で</a:t>
            </a:r>
            <a:endParaRPr sz="800">
              <a:latin typeface="メイリオ"/>
              <a:cs typeface="メイリオ"/>
            </a:endParaRPr>
          </a:p>
          <a:p>
            <a:pPr marL="139700" marR="30480" indent="-102235"/>
            <a:r>
              <a:rPr sz="800" spc="-15" dirty="0">
                <a:latin typeface="メイリオ"/>
                <a:cs typeface="メイリオ"/>
              </a:rPr>
              <a:t>銀行の負債となる。発行原資である</a:t>
            </a:r>
            <a:r>
              <a:rPr sz="800" spc="-10" dirty="0">
                <a:latin typeface="メイリオ"/>
                <a:cs typeface="メイリオ"/>
              </a:rPr>
              <a:t>現金は銀行内で分別管理される</a:t>
            </a:r>
            <a:endParaRPr sz="800">
              <a:latin typeface="メイリオ"/>
              <a:cs typeface="メイリオ"/>
            </a:endParaRPr>
          </a:p>
        </p:txBody>
      </p:sp>
      <p:grpSp>
        <p:nvGrpSpPr>
          <p:cNvPr id="49" name="object 49"/>
          <p:cNvGrpSpPr/>
          <p:nvPr/>
        </p:nvGrpSpPr>
        <p:grpSpPr>
          <a:xfrm>
            <a:off x="3761233" y="3182112"/>
            <a:ext cx="169545" cy="973455"/>
            <a:chOff x="2237232" y="3182111"/>
            <a:chExt cx="169545" cy="973455"/>
          </a:xfrm>
        </p:grpSpPr>
        <p:sp>
          <p:nvSpPr>
            <p:cNvPr id="50" name="object 50"/>
            <p:cNvSpPr/>
            <p:nvPr/>
          </p:nvSpPr>
          <p:spPr>
            <a:xfrm>
              <a:off x="2275332" y="3182111"/>
              <a:ext cx="76200" cy="973455"/>
            </a:xfrm>
            <a:custGeom>
              <a:avLst/>
              <a:gdLst/>
              <a:ahLst/>
              <a:cxnLst/>
              <a:rect l="l" t="t" r="r" b="b"/>
              <a:pathLst>
                <a:path w="76200" h="973454">
                  <a:moveTo>
                    <a:pt x="44450" y="63500"/>
                  </a:moveTo>
                  <a:lnTo>
                    <a:pt x="31750" y="63500"/>
                  </a:lnTo>
                  <a:lnTo>
                    <a:pt x="31750" y="973074"/>
                  </a:lnTo>
                  <a:lnTo>
                    <a:pt x="44450" y="973074"/>
                  </a:lnTo>
                  <a:lnTo>
                    <a:pt x="44450" y="63500"/>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51" name="object 51"/>
            <p:cNvPicPr/>
            <p:nvPr/>
          </p:nvPicPr>
          <p:blipFill>
            <a:blip r:embed="rId12" cstate="print"/>
            <a:stretch>
              <a:fillRect/>
            </a:stretch>
          </p:blipFill>
          <p:spPr>
            <a:xfrm>
              <a:off x="2237232" y="3599687"/>
              <a:ext cx="169163" cy="170687"/>
            </a:xfrm>
            <a:prstGeom prst="rect">
              <a:avLst/>
            </a:prstGeom>
          </p:spPr>
        </p:pic>
      </p:grpSp>
      <p:sp>
        <p:nvSpPr>
          <p:cNvPr id="52" name="object 52"/>
          <p:cNvSpPr txBox="1"/>
          <p:nvPr/>
        </p:nvSpPr>
        <p:spPr>
          <a:xfrm>
            <a:off x="3645789" y="3744596"/>
            <a:ext cx="434340" cy="259045"/>
          </a:xfrm>
          <a:prstGeom prst="rect">
            <a:avLst/>
          </a:prstGeom>
        </p:spPr>
        <p:txBody>
          <a:bodyPr vert="horz" wrap="square" lIns="0" tIns="12700" rIns="0" bIns="0" rtlCol="0">
            <a:spAutoFit/>
          </a:bodyPr>
          <a:lstStyle/>
          <a:p>
            <a:pPr marL="113030" marR="5080" indent="-100965">
              <a:spcBef>
                <a:spcPts val="100"/>
              </a:spcBef>
            </a:pPr>
            <a:r>
              <a:rPr sz="800" spc="-15" dirty="0">
                <a:latin typeface="メイリオ"/>
                <a:cs typeface="メイリオ"/>
              </a:rPr>
              <a:t>デジタル</a:t>
            </a:r>
            <a:r>
              <a:rPr sz="800" spc="-25" dirty="0">
                <a:latin typeface="メイリオ"/>
                <a:cs typeface="メイリオ"/>
              </a:rPr>
              <a:t>通貨</a:t>
            </a:r>
            <a:endParaRPr sz="800">
              <a:latin typeface="メイリオ"/>
              <a:cs typeface="メイリオ"/>
            </a:endParaRPr>
          </a:p>
        </p:txBody>
      </p:sp>
      <p:grpSp>
        <p:nvGrpSpPr>
          <p:cNvPr id="53" name="object 53"/>
          <p:cNvGrpSpPr/>
          <p:nvPr/>
        </p:nvGrpSpPr>
        <p:grpSpPr>
          <a:xfrm>
            <a:off x="3287268" y="2776728"/>
            <a:ext cx="1373505" cy="1378585"/>
            <a:chOff x="1763267" y="2776727"/>
            <a:chExt cx="1373505" cy="1378585"/>
          </a:xfrm>
        </p:grpSpPr>
        <p:sp>
          <p:nvSpPr>
            <p:cNvPr id="54" name="object 54"/>
            <p:cNvSpPr/>
            <p:nvPr/>
          </p:nvSpPr>
          <p:spPr>
            <a:xfrm>
              <a:off x="2189987" y="2936747"/>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pic>
          <p:nvPicPr>
            <p:cNvPr id="55" name="object 55"/>
            <p:cNvPicPr/>
            <p:nvPr/>
          </p:nvPicPr>
          <p:blipFill>
            <a:blip r:embed="rId13" cstate="print"/>
            <a:stretch>
              <a:fillRect/>
            </a:stretch>
          </p:blipFill>
          <p:spPr>
            <a:xfrm>
              <a:off x="2264663" y="2970275"/>
              <a:ext cx="115824" cy="115824"/>
            </a:xfrm>
            <a:prstGeom prst="rect">
              <a:avLst/>
            </a:prstGeom>
          </p:spPr>
        </p:pic>
        <p:sp>
          <p:nvSpPr>
            <p:cNvPr id="56" name="object 56"/>
            <p:cNvSpPr/>
            <p:nvPr/>
          </p:nvSpPr>
          <p:spPr>
            <a:xfrm>
              <a:off x="2129027" y="2776727"/>
              <a:ext cx="428625" cy="132715"/>
            </a:xfrm>
            <a:custGeom>
              <a:avLst/>
              <a:gdLst/>
              <a:ahLst/>
              <a:cxnLst/>
              <a:rect l="l" t="t" r="r" b="b"/>
              <a:pathLst>
                <a:path w="428625" h="132714">
                  <a:moveTo>
                    <a:pt x="428244" y="0"/>
                  </a:moveTo>
                  <a:lnTo>
                    <a:pt x="0" y="0"/>
                  </a:lnTo>
                  <a:lnTo>
                    <a:pt x="0" y="132587"/>
                  </a:lnTo>
                  <a:lnTo>
                    <a:pt x="428244" y="132587"/>
                  </a:lnTo>
                  <a:lnTo>
                    <a:pt x="428244" y="0"/>
                  </a:lnTo>
                  <a:close/>
                </a:path>
              </a:pathLst>
            </a:custGeom>
            <a:solidFill>
              <a:srgbClr val="FFFFFF"/>
            </a:solidFill>
          </p:spPr>
          <p:txBody>
            <a:bodyPr wrap="square" lIns="0" tIns="0" rIns="0" bIns="0" rtlCol="0"/>
            <a:lstStyle/>
            <a:p>
              <a:endParaRPr/>
            </a:p>
          </p:txBody>
        </p:sp>
        <p:sp>
          <p:nvSpPr>
            <p:cNvPr id="57" name="object 57"/>
            <p:cNvSpPr/>
            <p:nvPr/>
          </p:nvSpPr>
          <p:spPr>
            <a:xfrm>
              <a:off x="2865119" y="2936747"/>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sp>
          <p:nvSpPr>
            <p:cNvPr id="58" name="object 58"/>
            <p:cNvSpPr/>
            <p:nvPr/>
          </p:nvSpPr>
          <p:spPr>
            <a:xfrm>
              <a:off x="1921763" y="3182111"/>
              <a:ext cx="76200" cy="973455"/>
            </a:xfrm>
            <a:custGeom>
              <a:avLst/>
              <a:gdLst/>
              <a:ahLst/>
              <a:cxnLst/>
              <a:rect l="l" t="t" r="r" b="b"/>
              <a:pathLst>
                <a:path w="76200" h="973454">
                  <a:moveTo>
                    <a:pt x="31750" y="896874"/>
                  </a:moveTo>
                  <a:lnTo>
                    <a:pt x="0" y="896874"/>
                  </a:lnTo>
                  <a:lnTo>
                    <a:pt x="38100" y="973074"/>
                  </a:lnTo>
                  <a:lnTo>
                    <a:pt x="69850" y="909574"/>
                  </a:lnTo>
                  <a:lnTo>
                    <a:pt x="31750" y="909574"/>
                  </a:lnTo>
                  <a:lnTo>
                    <a:pt x="31750" y="896874"/>
                  </a:lnTo>
                  <a:close/>
                </a:path>
                <a:path w="76200" h="973454">
                  <a:moveTo>
                    <a:pt x="44450" y="0"/>
                  </a:moveTo>
                  <a:lnTo>
                    <a:pt x="31750" y="0"/>
                  </a:lnTo>
                  <a:lnTo>
                    <a:pt x="31750" y="909574"/>
                  </a:lnTo>
                  <a:lnTo>
                    <a:pt x="44450" y="909574"/>
                  </a:lnTo>
                  <a:lnTo>
                    <a:pt x="44450" y="0"/>
                  </a:lnTo>
                  <a:close/>
                </a:path>
                <a:path w="76200" h="973454">
                  <a:moveTo>
                    <a:pt x="76200" y="896874"/>
                  </a:moveTo>
                  <a:lnTo>
                    <a:pt x="44450" y="896874"/>
                  </a:lnTo>
                  <a:lnTo>
                    <a:pt x="44450" y="909574"/>
                  </a:lnTo>
                  <a:lnTo>
                    <a:pt x="69850" y="909574"/>
                  </a:lnTo>
                  <a:lnTo>
                    <a:pt x="76200" y="896874"/>
                  </a:lnTo>
                  <a:close/>
                </a:path>
              </a:pathLst>
            </a:custGeom>
            <a:solidFill>
              <a:srgbClr val="BEBEBE"/>
            </a:solidFill>
          </p:spPr>
          <p:txBody>
            <a:bodyPr wrap="square" lIns="0" tIns="0" rIns="0" bIns="0" rtlCol="0"/>
            <a:lstStyle/>
            <a:p>
              <a:endParaRPr/>
            </a:p>
          </p:txBody>
        </p:sp>
        <p:pic>
          <p:nvPicPr>
            <p:cNvPr id="59" name="object 59"/>
            <p:cNvPicPr/>
            <p:nvPr/>
          </p:nvPicPr>
          <p:blipFill>
            <a:blip r:embed="rId14" cstate="print"/>
            <a:stretch>
              <a:fillRect/>
            </a:stretch>
          </p:blipFill>
          <p:spPr>
            <a:xfrm>
              <a:off x="1847087" y="3611880"/>
              <a:ext cx="225551" cy="169163"/>
            </a:xfrm>
            <a:prstGeom prst="rect">
              <a:avLst/>
            </a:prstGeom>
          </p:spPr>
        </p:pic>
        <p:pic>
          <p:nvPicPr>
            <p:cNvPr id="60" name="object 60"/>
            <p:cNvPicPr/>
            <p:nvPr/>
          </p:nvPicPr>
          <p:blipFill>
            <a:blip r:embed="rId15" cstate="print"/>
            <a:stretch>
              <a:fillRect/>
            </a:stretch>
          </p:blipFill>
          <p:spPr>
            <a:xfrm>
              <a:off x="1805939" y="2936747"/>
              <a:ext cx="268224" cy="166115"/>
            </a:xfrm>
            <a:prstGeom prst="rect">
              <a:avLst/>
            </a:prstGeom>
          </p:spPr>
        </p:pic>
        <p:sp>
          <p:nvSpPr>
            <p:cNvPr id="61" name="object 61"/>
            <p:cNvSpPr/>
            <p:nvPr/>
          </p:nvSpPr>
          <p:spPr>
            <a:xfrm>
              <a:off x="1805939" y="2936747"/>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7E7E7E"/>
              </a:solidFill>
            </a:ln>
          </p:spPr>
          <p:txBody>
            <a:bodyPr wrap="square" lIns="0" tIns="0" rIns="0" bIns="0" rtlCol="0"/>
            <a:lstStyle/>
            <a:p>
              <a:endParaRPr/>
            </a:p>
          </p:txBody>
        </p:sp>
        <p:pic>
          <p:nvPicPr>
            <p:cNvPr id="62" name="object 62"/>
            <p:cNvPicPr/>
            <p:nvPr/>
          </p:nvPicPr>
          <p:blipFill>
            <a:blip r:embed="rId16" cstate="print"/>
            <a:stretch>
              <a:fillRect/>
            </a:stretch>
          </p:blipFill>
          <p:spPr>
            <a:xfrm>
              <a:off x="2004059" y="2955035"/>
              <a:ext cx="111251" cy="111251"/>
            </a:xfrm>
            <a:prstGeom prst="rect">
              <a:avLst/>
            </a:prstGeom>
          </p:spPr>
        </p:pic>
        <p:sp>
          <p:nvSpPr>
            <p:cNvPr id="63" name="object 63"/>
            <p:cNvSpPr/>
            <p:nvPr/>
          </p:nvSpPr>
          <p:spPr>
            <a:xfrm>
              <a:off x="1763267" y="2778251"/>
              <a:ext cx="390525" cy="125095"/>
            </a:xfrm>
            <a:custGeom>
              <a:avLst/>
              <a:gdLst/>
              <a:ahLst/>
              <a:cxnLst/>
              <a:rect l="l" t="t" r="r" b="b"/>
              <a:pathLst>
                <a:path w="390525" h="125094">
                  <a:moveTo>
                    <a:pt x="390144" y="0"/>
                  </a:moveTo>
                  <a:lnTo>
                    <a:pt x="0" y="0"/>
                  </a:lnTo>
                  <a:lnTo>
                    <a:pt x="0" y="124967"/>
                  </a:lnTo>
                  <a:lnTo>
                    <a:pt x="390144" y="124967"/>
                  </a:lnTo>
                  <a:lnTo>
                    <a:pt x="390144" y="0"/>
                  </a:lnTo>
                  <a:close/>
                </a:path>
              </a:pathLst>
            </a:custGeom>
            <a:solidFill>
              <a:srgbClr val="FFFFFF"/>
            </a:solidFill>
          </p:spPr>
          <p:txBody>
            <a:bodyPr wrap="square" lIns="0" tIns="0" rIns="0" bIns="0" rtlCol="0"/>
            <a:lstStyle/>
            <a:p>
              <a:endParaRPr/>
            </a:p>
          </p:txBody>
        </p:sp>
      </p:grpSp>
      <p:sp>
        <p:nvSpPr>
          <p:cNvPr id="64" name="object 64"/>
          <p:cNvSpPr txBox="1"/>
          <p:nvPr/>
        </p:nvSpPr>
        <p:spPr>
          <a:xfrm>
            <a:off x="3318129" y="2799335"/>
            <a:ext cx="751840" cy="105157"/>
          </a:xfrm>
          <a:prstGeom prst="rect">
            <a:avLst/>
          </a:prstGeom>
        </p:spPr>
        <p:txBody>
          <a:bodyPr vert="horz" wrap="square" lIns="0" tIns="12700" rIns="0" bIns="0" rtlCol="0">
            <a:spAutoFit/>
          </a:bodyPr>
          <a:lstStyle/>
          <a:p>
            <a:pPr marL="12700">
              <a:spcBef>
                <a:spcPts val="100"/>
              </a:spcBef>
            </a:pPr>
            <a:r>
              <a:rPr sz="600" spc="-5" dirty="0">
                <a:latin typeface="メイリオ"/>
                <a:cs typeface="メイリオ"/>
              </a:rPr>
              <a:t>銀行口座 ウォレット</a:t>
            </a:r>
            <a:endParaRPr sz="600">
              <a:latin typeface="メイリオ"/>
              <a:cs typeface="メイリオ"/>
            </a:endParaRPr>
          </a:p>
        </p:txBody>
      </p:sp>
      <p:pic>
        <p:nvPicPr>
          <p:cNvPr id="65" name="object 65"/>
          <p:cNvPicPr/>
          <p:nvPr/>
        </p:nvPicPr>
        <p:blipFill>
          <a:blip r:embed="rId17" cstate="print"/>
          <a:stretch>
            <a:fillRect/>
          </a:stretch>
        </p:blipFill>
        <p:spPr>
          <a:xfrm>
            <a:off x="2872740" y="2929128"/>
            <a:ext cx="188975" cy="188975"/>
          </a:xfrm>
          <a:prstGeom prst="rect">
            <a:avLst/>
          </a:prstGeom>
        </p:spPr>
      </p:pic>
      <p:sp>
        <p:nvSpPr>
          <p:cNvPr id="66" name="object 66"/>
          <p:cNvSpPr txBox="1"/>
          <p:nvPr/>
        </p:nvSpPr>
        <p:spPr>
          <a:xfrm>
            <a:off x="2863723" y="2783205"/>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Ａ</a:t>
            </a:r>
            <a:r>
              <a:rPr sz="700" spc="-50" dirty="0">
                <a:latin typeface="メイリオ"/>
                <a:cs typeface="メイリオ"/>
              </a:rPr>
              <a:t>社</a:t>
            </a:r>
            <a:endParaRPr sz="700">
              <a:latin typeface="メイリオ"/>
              <a:cs typeface="メイリオ"/>
            </a:endParaRPr>
          </a:p>
        </p:txBody>
      </p:sp>
      <p:grpSp>
        <p:nvGrpSpPr>
          <p:cNvPr id="67" name="object 67"/>
          <p:cNvGrpSpPr/>
          <p:nvPr/>
        </p:nvGrpSpPr>
        <p:grpSpPr>
          <a:xfrm>
            <a:off x="4248786" y="2560193"/>
            <a:ext cx="3662679" cy="626745"/>
            <a:chOff x="2724785" y="2560192"/>
            <a:chExt cx="3662679" cy="626745"/>
          </a:xfrm>
        </p:grpSpPr>
        <p:sp>
          <p:nvSpPr>
            <p:cNvPr id="68" name="object 68"/>
            <p:cNvSpPr/>
            <p:nvPr/>
          </p:nvSpPr>
          <p:spPr>
            <a:xfrm>
              <a:off x="2727960" y="2849879"/>
              <a:ext cx="546100" cy="334010"/>
            </a:xfrm>
            <a:custGeom>
              <a:avLst/>
              <a:gdLst/>
              <a:ahLst/>
              <a:cxnLst/>
              <a:rect l="l" t="t" r="r" b="b"/>
              <a:pathLst>
                <a:path w="546100" h="334010">
                  <a:moveTo>
                    <a:pt x="0" y="333756"/>
                  </a:moveTo>
                  <a:lnTo>
                    <a:pt x="545591" y="333756"/>
                  </a:lnTo>
                  <a:lnTo>
                    <a:pt x="545591" y="0"/>
                  </a:lnTo>
                  <a:lnTo>
                    <a:pt x="0" y="0"/>
                  </a:lnTo>
                  <a:lnTo>
                    <a:pt x="0" y="333756"/>
                  </a:lnTo>
                  <a:close/>
                </a:path>
              </a:pathLst>
            </a:custGeom>
            <a:ln w="6350">
              <a:solidFill>
                <a:srgbClr val="A6A6A6"/>
              </a:solidFill>
            </a:ln>
          </p:spPr>
          <p:txBody>
            <a:bodyPr wrap="square" lIns="0" tIns="0" rIns="0" bIns="0" rtlCol="0"/>
            <a:lstStyle/>
            <a:p>
              <a:endParaRPr/>
            </a:p>
          </p:txBody>
        </p:sp>
        <p:pic>
          <p:nvPicPr>
            <p:cNvPr id="69" name="object 69"/>
            <p:cNvPicPr/>
            <p:nvPr/>
          </p:nvPicPr>
          <p:blipFill>
            <a:blip r:embed="rId18" cstate="print"/>
            <a:stretch>
              <a:fillRect/>
            </a:stretch>
          </p:blipFill>
          <p:spPr>
            <a:xfrm>
              <a:off x="6166104" y="2563367"/>
              <a:ext cx="217932" cy="402336"/>
            </a:xfrm>
            <a:prstGeom prst="rect">
              <a:avLst/>
            </a:prstGeom>
          </p:spPr>
        </p:pic>
        <p:sp>
          <p:nvSpPr>
            <p:cNvPr id="70" name="object 70"/>
            <p:cNvSpPr/>
            <p:nvPr/>
          </p:nvSpPr>
          <p:spPr>
            <a:xfrm>
              <a:off x="6166104" y="2563367"/>
              <a:ext cx="218440" cy="402590"/>
            </a:xfrm>
            <a:custGeom>
              <a:avLst/>
              <a:gdLst/>
              <a:ahLst/>
              <a:cxnLst/>
              <a:rect l="l" t="t" r="r" b="b"/>
              <a:pathLst>
                <a:path w="218439" h="402589">
                  <a:moveTo>
                    <a:pt x="0" y="402336"/>
                  </a:moveTo>
                  <a:lnTo>
                    <a:pt x="217932" y="402336"/>
                  </a:lnTo>
                  <a:lnTo>
                    <a:pt x="217932" y="0"/>
                  </a:lnTo>
                  <a:lnTo>
                    <a:pt x="0" y="0"/>
                  </a:lnTo>
                  <a:lnTo>
                    <a:pt x="0" y="402336"/>
                  </a:lnTo>
                  <a:close/>
                </a:path>
              </a:pathLst>
            </a:custGeom>
            <a:ln w="6350">
              <a:solidFill>
                <a:srgbClr val="7E7E7E"/>
              </a:solidFill>
            </a:ln>
          </p:spPr>
          <p:txBody>
            <a:bodyPr wrap="square" lIns="0" tIns="0" rIns="0" bIns="0" rtlCol="0"/>
            <a:lstStyle/>
            <a:p>
              <a:endParaRPr/>
            </a:p>
          </p:txBody>
        </p:sp>
        <p:pic>
          <p:nvPicPr>
            <p:cNvPr id="71" name="object 71"/>
            <p:cNvPicPr/>
            <p:nvPr/>
          </p:nvPicPr>
          <p:blipFill>
            <a:blip r:embed="rId19" cstate="print"/>
            <a:stretch>
              <a:fillRect/>
            </a:stretch>
          </p:blipFill>
          <p:spPr>
            <a:xfrm>
              <a:off x="6166104" y="2965703"/>
              <a:ext cx="217932" cy="182879"/>
            </a:xfrm>
            <a:prstGeom prst="rect">
              <a:avLst/>
            </a:prstGeom>
          </p:spPr>
        </p:pic>
        <p:sp>
          <p:nvSpPr>
            <p:cNvPr id="72" name="object 72"/>
            <p:cNvSpPr/>
            <p:nvPr/>
          </p:nvSpPr>
          <p:spPr>
            <a:xfrm>
              <a:off x="6166104" y="2965703"/>
              <a:ext cx="218440" cy="182880"/>
            </a:xfrm>
            <a:custGeom>
              <a:avLst/>
              <a:gdLst/>
              <a:ahLst/>
              <a:cxnLst/>
              <a:rect l="l" t="t" r="r" b="b"/>
              <a:pathLst>
                <a:path w="218439" h="182880">
                  <a:moveTo>
                    <a:pt x="0" y="182879"/>
                  </a:moveTo>
                  <a:lnTo>
                    <a:pt x="217932" y="182879"/>
                  </a:lnTo>
                  <a:lnTo>
                    <a:pt x="217932" y="0"/>
                  </a:lnTo>
                  <a:lnTo>
                    <a:pt x="0" y="0"/>
                  </a:lnTo>
                  <a:lnTo>
                    <a:pt x="0" y="182879"/>
                  </a:lnTo>
                  <a:close/>
                </a:path>
              </a:pathLst>
            </a:custGeom>
            <a:ln w="6350">
              <a:solidFill>
                <a:srgbClr val="7E7E7E"/>
              </a:solidFill>
            </a:ln>
          </p:spPr>
          <p:txBody>
            <a:bodyPr wrap="square" lIns="0" tIns="0" rIns="0" bIns="0" rtlCol="0"/>
            <a:lstStyle/>
            <a:p>
              <a:endParaRPr/>
            </a:p>
          </p:txBody>
        </p:sp>
      </p:grpSp>
      <p:sp>
        <p:nvSpPr>
          <p:cNvPr id="73" name="object 73"/>
          <p:cNvSpPr txBox="1"/>
          <p:nvPr/>
        </p:nvSpPr>
        <p:spPr>
          <a:xfrm>
            <a:off x="7920609" y="2991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74" name="object 74"/>
          <p:cNvSpPr txBox="1"/>
          <p:nvPr/>
        </p:nvSpPr>
        <p:spPr>
          <a:xfrm>
            <a:off x="7920610" y="271005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75" name="object 75"/>
          <p:cNvGrpSpPr/>
          <p:nvPr/>
        </p:nvGrpSpPr>
        <p:grpSpPr>
          <a:xfrm>
            <a:off x="7347077" y="2563241"/>
            <a:ext cx="224790" cy="591820"/>
            <a:chOff x="5823077" y="2563241"/>
            <a:chExt cx="224790" cy="591820"/>
          </a:xfrm>
        </p:grpSpPr>
        <p:pic>
          <p:nvPicPr>
            <p:cNvPr id="76" name="object 76"/>
            <p:cNvPicPr/>
            <p:nvPr/>
          </p:nvPicPr>
          <p:blipFill>
            <a:blip r:embed="rId20" cstate="print"/>
            <a:stretch>
              <a:fillRect/>
            </a:stretch>
          </p:blipFill>
          <p:spPr>
            <a:xfrm>
              <a:off x="5826252" y="2676144"/>
              <a:ext cx="217932" cy="475488"/>
            </a:xfrm>
            <a:prstGeom prst="rect">
              <a:avLst/>
            </a:prstGeom>
          </p:spPr>
        </p:pic>
        <p:sp>
          <p:nvSpPr>
            <p:cNvPr id="77" name="object 77"/>
            <p:cNvSpPr/>
            <p:nvPr/>
          </p:nvSpPr>
          <p:spPr>
            <a:xfrm>
              <a:off x="5826252" y="2676144"/>
              <a:ext cx="218440" cy="475615"/>
            </a:xfrm>
            <a:custGeom>
              <a:avLst/>
              <a:gdLst/>
              <a:ahLst/>
              <a:cxnLst/>
              <a:rect l="l" t="t" r="r" b="b"/>
              <a:pathLst>
                <a:path w="218439" h="475614">
                  <a:moveTo>
                    <a:pt x="0" y="475488"/>
                  </a:moveTo>
                  <a:lnTo>
                    <a:pt x="217932" y="475488"/>
                  </a:lnTo>
                  <a:lnTo>
                    <a:pt x="217932" y="0"/>
                  </a:lnTo>
                  <a:lnTo>
                    <a:pt x="0" y="0"/>
                  </a:lnTo>
                  <a:lnTo>
                    <a:pt x="0" y="475488"/>
                  </a:lnTo>
                  <a:close/>
                </a:path>
              </a:pathLst>
            </a:custGeom>
            <a:ln w="6350">
              <a:solidFill>
                <a:srgbClr val="7E7E7E"/>
              </a:solidFill>
            </a:ln>
          </p:spPr>
          <p:txBody>
            <a:bodyPr wrap="square" lIns="0" tIns="0" rIns="0" bIns="0" rtlCol="0"/>
            <a:lstStyle/>
            <a:p>
              <a:endParaRPr/>
            </a:p>
          </p:txBody>
        </p:sp>
        <p:pic>
          <p:nvPicPr>
            <p:cNvPr id="78" name="object 78"/>
            <p:cNvPicPr/>
            <p:nvPr/>
          </p:nvPicPr>
          <p:blipFill>
            <a:blip r:embed="rId21" cstate="print"/>
            <a:stretch>
              <a:fillRect/>
            </a:stretch>
          </p:blipFill>
          <p:spPr>
            <a:xfrm>
              <a:off x="5826252" y="2566416"/>
              <a:ext cx="217932" cy="109727"/>
            </a:xfrm>
            <a:prstGeom prst="rect">
              <a:avLst/>
            </a:prstGeom>
          </p:spPr>
        </p:pic>
        <p:sp>
          <p:nvSpPr>
            <p:cNvPr id="79" name="object 79"/>
            <p:cNvSpPr/>
            <p:nvPr/>
          </p:nvSpPr>
          <p:spPr>
            <a:xfrm>
              <a:off x="5826252" y="2566416"/>
              <a:ext cx="218440" cy="109855"/>
            </a:xfrm>
            <a:custGeom>
              <a:avLst/>
              <a:gdLst/>
              <a:ahLst/>
              <a:cxnLst/>
              <a:rect l="l" t="t" r="r" b="b"/>
              <a:pathLst>
                <a:path w="218439" h="109855">
                  <a:moveTo>
                    <a:pt x="0" y="109727"/>
                  </a:moveTo>
                  <a:lnTo>
                    <a:pt x="217932" y="109727"/>
                  </a:lnTo>
                  <a:lnTo>
                    <a:pt x="217932" y="0"/>
                  </a:lnTo>
                  <a:lnTo>
                    <a:pt x="0" y="0"/>
                  </a:lnTo>
                  <a:lnTo>
                    <a:pt x="0" y="109727"/>
                  </a:lnTo>
                  <a:close/>
                </a:path>
              </a:pathLst>
            </a:custGeom>
            <a:ln w="6350">
              <a:solidFill>
                <a:srgbClr val="7E7E7E"/>
              </a:solidFill>
            </a:ln>
          </p:spPr>
          <p:txBody>
            <a:bodyPr wrap="square" lIns="0" tIns="0" rIns="0" bIns="0" rtlCol="0"/>
            <a:lstStyle/>
            <a:p>
              <a:endParaRPr/>
            </a:p>
          </p:txBody>
        </p:sp>
      </p:grpSp>
      <p:sp>
        <p:nvSpPr>
          <p:cNvPr id="80" name="object 80"/>
          <p:cNvSpPr txBox="1"/>
          <p:nvPr/>
        </p:nvSpPr>
        <p:spPr>
          <a:xfrm>
            <a:off x="6788277" y="2558288"/>
            <a:ext cx="55626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pic>
        <p:nvPicPr>
          <p:cNvPr id="81" name="object 81"/>
          <p:cNvPicPr/>
          <p:nvPr/>
        </p:nvPicPr>
        <p:blipFill>
          <a:blip r:embed="rId11" cstate="print"/>
          <a:stretch>
            <a:fillRect/>
          </a:stretch>
        </p:blipFill>
        <p:spPr>
          <a:xfrm>
            <a:off x="7531609" y="2564892"/>
            <a:ext cx="120395" cy="103632"/>
          </a:xfrm>
          <a:prstGeom prst="rect">
            <a:avLst/>
          </a:prstGeom>
        </p:spPr>
      </p:pic>
      <p:sp>
        <p:nvSpPr>
          <p:cNvPr id="82" name="object 82"/>
          <p:cNvSpPr txBox="1"/>
          <p:nvPr/>
        </p:nvSpPr>
        <p:spPr>
          <a:xfrm>
            <a:off x="7355840" y="2400046"/>
            <a:ext cx="553720" cy="119905"/>
          </a:xfrm>
          <a:prstGeom prst="rect">
            <a:avLst/>
          </a:prstGeom>
        </p:spPr>
        <p:txBody>
          <a:bodyPr vert="horz" wrap="square" lIns="0" tIns="12065" rIns="0" bIns="0" rtlCol="0">
            <a:spAutoFit/>
          </a:bodyPr>
          <a:lstStyle/>
          <a:p>
            <a:pPr marL="12700">
              <a:spcBef>
                <a:spcPts val="95"/>
              </a:spcBef>
              <a:tabLst>
                <a:tab pos="36385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83" name="object 83"/>
          <p:cNvGrpSpPr/>
          <p:nvPr/>
        </p:nvGrpSpPr>
        <p:grpSpPr>
          <a:xfrm>
            <a:off x="7628764" y="3943985"/>
            <a:ext cx="316865" cy="488315"/>
            <a:chOff x="6104763" y="3943984"/>
            <a:chExt cx="316865" cy="488315"/>
          </a:xfrm>
        </p:grpSpPr>
        <p:pic>
          <p:nvPicPr>
            <p:cNvPr id="84" name="object 84"/>
            <p:cNvPicPr/>
            <p:nvPr/>
          </p:nvPicPr>
          <p:blipFill>
            <a:blip r:embed="rId22" cstate="print"/>
            <a:stretch>
              <a:fillRect/>
            </a:stretch>
          </p:blipFill>
          <p:spPr>
            <a:xfrm>
              <a:off x="6153912" y="3947159"/>
              <a:ext cx="217932" cy="297180"/>
            </a:xfrm>
            <a:prstGeom prst="rect">
              <a:avLst/>
            </a:prstGeom>
          </p:spPr>
        </p:pic>
        <p:sp>
          <p:nvSpPr>
            <p:cNvPr id="85" name="object 85"/>
            <p:cNvSpPr/>
            <p:nvPr/>
          </p:nvSpPr>
          <p:spPr>
            <a:xfrm>
              <a:off x="6153912" y="3947159"/>
              <a:ext cx="218440" cy="297180"/>
            </a:xfrm>
            <a:custGeom>
              <a:avLst/>
              <a:gdLst/>
              <a:ahLst/>
              <a:cxnLst/>
              <a:rect l="l" t="t" r="r" b="b"/>
              <a:pathLst>
                <a:path w="218439" h="297179">
                  <a:moveTo>
                    <a:pt x="0" y="297180"/>
                  </a:moveTo>
                  <a:lnTo>
                    <a:pt x="217932" y="297180"/>
                  </a:lnTo>
                  <a:lnTo>
                    <a:pt x="217932" y="0"/>
                  </a:lnTo>
                  <a:lnTo>
                    <a:pt x="0" y="0"/>
                  </a:lnTo>
                  <a:lnTo>
                    <a:pt x="0" y="297180"/>
                  </a:lnTo>
                  <a:close/>
                </a:path>
              </a:pathLst>
            </a:custGeom>
            <a:ln w="6350">
              <a:solidFill>
                <a:srgbClr val="7E7E7E"/>
              </a:solidFill>
            </a:ln>
          </p:spPr>
          <p:txBody>
            <a:bodyPr wrap="square" lIns="0" tIns="0" rIns="0" bIns="0" rtlCol="0"/>
            <a:lstStyle/>
            <a:p>
              <a:endParaRPr/>
            </a:p>
          </p:txBody>
        </p:sp>
        <p:pic>
          <p:nvPicPr>
            <p:cNvPr id="86" name="object 86"/>
            <p:cNvPicPr/>
            <p:nvPr/>
          </p:nvPicPr>
          <p:blipFill>
            <a:blip r:embed="rId23" cstate="print"/>
            <a:stretch>
              <a:fillRect/>
            </a:stretch>
          </p:blipFill>
          <p:spPr>
            <a:xfrm>
              <a:off x="6153912" y="4244339"/>
              <a:ext cx="217932" cy="184404"/>
            </a:xfrm>
            <a:prstGeom prst="rect">
              <a:avLst/>
            </a:prstGeom>
          </p:spPr>
        </p:pic>
        <p:sp>
          <p:nvSpPr>
            <p:cNvPr id="87" name="object 87"/>
            <p:cNvSpPr/>
            <p:nvPr/>
          </p:nvSpPr>
          <p:spPr>
            <a:xfrm>
              <a:off x="6153912" y="4244339"/>
              <a:ext cx="218440" cy="184785"/>
            </a:xfrm>
            <a:custGeom>
              <a:avLst/>
              <a:gdLst/>
              <a:ahLst/>
              <a:cxnLst/>
              <a:rect l="l" t="t" r="r" b="b"/>
              <a:pathLst>
                <a:path w="218439" h="184785">
                  <a:moveTo>
                    <a:pt x="0" y="184404"/>
                  </a:moveTo>
                  <a:lnTo>
                    <a:pt x="217932" y="184404"/>
                  </a:lnTo>
                  <a:lnTo>
                    <a:pt x="217932" y="0"/>
                  </a:lnTo>
                  <a:lnTo>
                    <a:pt x="0" y="0"/>
                  </a:lnTo>
                  <a:lnTo>
                    <a:pt x="0" y="184404"/>
                  </a:lnTo>
                  <a:close/>
                </a:path>
              </a:pathLst>
            </a:custGeom>
            <a:ln w="6349">
              <a:solidFill>
                <a:srgbClr val="7E7E7E"/>
              </a:solidFill>
            </a:ln>
          </p:spPr>
          <p:txBody>
            <a:bodyPr wrap="square" lIns="0" tIns="0" rIns="0" bIns="0" rtlCol="0"/>
            <a:lstStyle/>
            <a:p>
              <a:endParaRPr/>
            </a:p>
          </p:txBody>
        </p:sp>
        <p:sp>
          <p:nvSpPr>
            <p:cNvPr id="88" name="object 88"/>
            <p:cNvSpPr/>
            <p:nvPr/>
          </p:nvSpPr>
          <p:spPr>
            <a:xfrm>
              <a:off x="6104763" y="4090669"/>
              <a:ext cx="316865" cy="89535"/>
            </a:xfrm>
            <a:custGeom>
              <a:avLst/>
              <a:gdLst/>
              <a:ahLst/>
              <a:cxnLst/>
              <a:rect l="l" t="t" r="r" b="b"/>
              <a:pathLst>
                <a:path w="316864" h="89535">
                  <a:moveTo>
                    <a:pt x="140291" y="31749"/>
                  </a:moveTo>
                  <a:lnTo>
                    <a:pt x="117221" y="31749"/>
                  </a:lnTo>
                  <a:lnTo>
                    <a:pt x="120523" y="32257"/>
                  </a:lnTo>
                  <a:lnTo>
                    <a:pt x="123571" y="33273"/>
                  </a:lnTo>
                  <a:lnTo>
                    <a:pt x="159385" y="66166"/>
                  </a:lnTo>
                  <a:lnTo>
                    <a:pt x="164973" y="71500"/>
                  </a:lnTo>
                  <a:lnTo>
                    <a:pt x="192024" y="87756"/>
                  </a:lnTo>
                  <a:lnTo>
                    <a:pt x="192912" y="88137"/>
                  </a:lnTo>
                  <a:lnTo>
                    <a:pt x="193928" y="88391"/>
                  </a:lnTo>
                  <a:lnTo>
                    <a:pt x="201549" y="89534"/>
                  </a:lnTo>
                  <a:lnTo>
                    <a:pt x="203200" y="89534"/>
                  </a:lnTo>
                  <a:lnTo>
                    <a:pt x="245999" y="79755"/>
                  </a:lnTo>
                  <a:lnTo>
                    <a:pt x="247578" y="78993"/>
                  </a:lnTo>
                  <a:lnTo>
                    <a:pt x="202437" y="78993"/>
                  </a:lnTo>
                  <a:lnTo>
                    <a:pt x="202184" y="78866"/>
                  </a:lnTo>
                  <a:lnTo>
                    <a:pt x="196341" y="77977"/>
                  </a:lnTo>
                  <a:lnTo>
                    <a:pt x="196087" y="77977"/>
                  </a:lnTo>
                  <a:lnTo>
                    <a:pt x="195707" y="77850"/>
                  </a:lnTo>
                  <a:lnTo>
                    <a:pt x="195452" y="77850"/>
                  </a:lnTo>
                  <a:lnTo>
                    <a:pt x="189864" y="75945"/>
                  </a:lnTo>
                  <a:lnTo>
                    <a:pt x="156978" y="48386"/>
                  </a:lnTo>
                  <a:lnTo>
                    <a:pt x="147320" y="38226"/>
                  </a:lnTo>
                  <a:lnTo>
                    <a:pt x="142494" y="33654"/>
                  </a:lnTo>
                  <a:lnTo>
                    <a:pt x="140291" y="31749"/>
                  </a:lnTo>
                  <a:close/>
                </a:path>
                <a:path w="316864" h="89535">
                  <a:moveTo>
                    <a:pt x="117983" y="21081"/>
                  </a:moveTo>
                  <a:lnTo>
                    <a:pt x="68452" y="35559"/>
                  </a:lnTo>
                  <a:lnTo>
                    <a:pt x="26162" y="61213"/>
                  </a:lnTo>
                  <a:lnTo>
                    <a:pt x="11684" y="70865"/>
                  </a:lnTo>
                  <a:lnTo>
                    <a:pt x="17525" y="79628"/>
                  </a:lnTo>
                  <a:lnTo>
                    <a:pt x="32003" y="69976"/>
                  </a:lnTo>
                  <a:lnTo>
                    <a:pt x="46354" y="60705"/>
                  </a:lnTo>
                  <a:lnTo>
                    <a:pt x="86360" y="38861"/>
                  </a:lnTo>
                  <a:lnTo>
                    <a:pt x="113919" y="31749"/>
                  </a:lnTo>
                  <a:lnTo>
                    <a:pt x="140291" y="31749"/>
                  </a:lnTo>
                  <a:lnTo>
                    <a:pt x="137795" y="29590"/>
                  </a:lnTo>
                  <a:lnTo>
                    <a:pt x="132969" y="26161"/>
                  </a:lnTo>
                  <a:lnTo>
                    <a:pt x="127762" y="23494"/>
                  </a:lnTo>
                  <a:lnTo>
                    <a:pt x="122936" y="21843"/>
                  </a:lnTo>
                  <a:lnTo>
                    <a:pt x="117983" y="21081"/>
                  </a:lnTo>
                  <a:close/>
                </a:path>
                <a:path w="316864" h="89535">
                  <a:moveTo>
                    <a:pt x="310514" y="27431"/>
                  </a:moveTo>
                  <a:lnTo>
                    <a:pt x="269366" y="55371"/>
                  </a:lnTo>
                  <a:lnTo>
                    <a:pt x="228726" y="75056"/>
                  </a:lnTo>
                  <a:lnTo>
                    <a:pt x="202437" y="78993"/>
                  </a:lnTo>
                  <a:lnTo>
                    <a:pt x="247578" y="78993"/>
                  </a:lnTo>
                  <a:lnTo>
                    <a:pt x="260476" y="72770"/>
                  </a:lnTo>
                  <a:lnTo>
                    <a:pt x="274700" y="64515"/>
                  </a:lnTo>
                  <a:lnTo>
                    <a:pt x="288798" y="55498"/>
                  </a:lnTo>
                  <a:lnTo>
                    <a:pt x="316611" y="36067"/>
                  </a:lnTo>
                  <a:lnTo>
                    <a:pt x="310514" y="27431"/>
                  </a:lnTo>
                  <a:close/>
                </a:path>
                <a:path w="316864" h="89535">
                  <a:moveTo>
                    <a:pt x="147337" y="10540"/>
                  </a:moveTo>
                  <a:lnTo>
                    <a:pt x="118745" y="10540"/>
                  </a:lnTo>
                  <a:lnTo>
                    <a:pt x="118999" y="10667"/>
                  </a:lnTo>
                  <a:lnTo>
                    <a:pt x="124967" y="11429"/>
                  </a:lnTo>
                  <a:lnTo>
                    <a:pt x="125222" y="11556"/>
                  </a:lnTo>
                  <a:lnTo>
                    <a:pt x="125602" y="11556"/>
                  </a:lnTo>
                  <a:lnTo>
                    <a:pt x="125857" y="11683"/>
                  </a:lnTo>
                  <a:lnTo>
                    <a:pt x="131572" y="13588"/>
                  </a:lnTo>
                  <a:lnTo>
                    <a:pt x="131825" y="13715"/>
                  </a:lnTo>
                  <a:lnTo>
                    <a:pt x="132207" y="13842"/>
                  </a:lnTo>
                  <a:lnTo>
                    <a:pt x="137922" y="16890"/>
                  </a:lnTo>
                  <a:lnTo>
                    <a:pt x="174751" y="51561"/>
                  </a:lnTo>
                  <a:lnTo>
                    <a:pt x="179577" y="56133"/>
                  </a:lnTo>
                  <a:lnTo>
                    <a:pt x="203326" y="68325"/>
                  </a:lnTo>
                  <a:lnTo>
                    <a:pt x="208914" y="68325"/>
                  </a:lnTo>
                  <a:lnTo>
                    <a:pt x="214375" y="67690"/>
                  </a:lnTo>
                  <a:lnTo>
                    <a:pt x="226187" y="64769"/>
                  </a:lnTo>
                  <a:lnTo>
                    <a:pt x="238378" y="60070"/>
                  </a:lnTo>
                  <a:lnTo>
                    <a:pt x="242905" y="57784"/>
                  </a:lnTo>
                  <a:lnTo>
                    <a:pt x="203962" y="57784"/>
                  </a:lnTo>
                  <a:lnTo>
                    <a:pt x="200913" y="57276"/>
                  </a:lnTo>
                  <a:lnTo>
                    <a:pt x="161925" y="22732"/>
                  </a:lnTo>
                  <a:lnTo>
                    <a:pt x="156083" y="17398"/>
                  </a:lnTo>
                  <a:lnTo>
                    <a:pt x="149860" y="12191"/>
                  </a:lnTo>
                  <a:lnTo>
                    <a:pt x="147337" y="10540"/>
                  </a:lnTo>
                  <a:close/>
                </a:path>
                <a:path w="316864" h="89535">
                  <a:moveTo>
                    <a:pt x="119761" y="0"/>
                  </a:moveTo>
                  <a:lnTo>
                    <a:pt x="118110" y="0"/>
                  </a:lnTo>
                  <a:lnTo>
                    <a:pt x="110489" y="126"/>
                  </a:lnTo>
                  <a:lnTo>
                    <a:pt x="72898" y="10159"/>
                  </a:lnTo>
                  <a:lnTo>
                    <a:pt x="28956" y="34035"/>
                  </a:lnTo>
                  <a:lnTo>
                    <a:pt x="0" y="53212"/>
                  </a:lnTo>
                  <a:lnTo>
                    <a:pt x="5841" y="61975"/>
                  </a:lnTo>
                  <a:lnTo>
                    <a:pt x="34671" y="42925"/>
                  </a:lnTo>
                  <a:lnTo>
                    <a:pt x="49149" y="34162"/>
                  </a:lnTo>
                  <a:lnTo>
                    <a:pt x="91059" y="14604"/>
                  </a:lnTo>
                  <a:lnTo>
                    <a:pt x="118745" y="10540"/>
                  </a:lnTo>
                  <a:lnTo>
                    <a:pt x="147337" y="10540"/>
                  </a:lnTo>
                  <a:lnTo>
                    <a:pt x="142875" y="7619"/>
                  </a:lnTo>
                  <a:lnTo>
                    <a:pt x="128270" y="1396"/>
                  </a:lnTo>
                  <a:lnTo>
                    <a:pt x="127381" y="1142"/>
                  </a:lnTo>
                  <a:lnTo>
                    <a:pt x="119761" y="0"/>
                  </a:lnTo>
                  <a:close/>
                </a:path>
                <a:path w="316864" h="89535">
                  <a:moveTo>
                    <a:pt x="298323" y="10032"/>
                  </a:moveTo>
                  <a:lnTo>
                    <a:pt x="258699" y="37083"/>
                  </a:lnTo>
                  <a:lnTo>
                    <a:pt x="223774" y="54482"/>
                  </a:lnTo>
                  <a:lnTo>
                    <a:pt x="203962" y="57784"/>
                  </a:lnTo>
                  <a:lnTo>
                    <a:pt x="242905" y="57784"/>
                  </a:lnTo>
                  <a:lnTo>
                    <a:pt x="250951" y="53720"/>
                  </a:lnTo>
                  <a:lnTo>
                    <a:pt x="264033" y="46227"/>
                  </a:lnTo>
                  <a:lnTo>
                    <a:pt x="277367" y="37718"/>
                  </a:lnTo>
                  <a:lnTo>
                    <a:pt x="290702" y="28320"/>
                  </a:lnTo>
                  <a:lnTo>
                    <a:pt x="304419" y="18795"/>
                  </a:lnTo>
                  <a:lnTo>
                    <a:pt x="298323" y="10032"/>
                  </a:lnTo>
                  <a:close/>
                </a:path>
              </a:pathLst>
            </a:custGeom>
            <a:solidFill>
              <a:srgbClr val="7E7E7E"/>
            </a:solidFill>
          </p:spPr>
          <p:txBody>
            <a:bodyPr wrap="square" lIns="0" tIns="0" rIns="0" bIns="0" rtlCol="0"/>
            <a:lstStyle/>
            <a:p>
              <a:endParaRPr/>
            </a:p>
          </p:txBody>
        </p:sp>
      </p:grpSp>
      <p:sp>
        <p:nvSpPr>
          <p:cNvPr id="89" name="object 89"/>
          <p:cNvSpPr txBox="1"/>
          <p:nvPr/>
        </p:nvSpPr>
        <p:spPr>
          <a:xfrm>
            <a:off x="7907782" y="4271265"/>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90" name="object 90"/>
          <p:cNvGrpSpPr/>
          <p:nvPr/>
        </p:nvGrpSpPr>
        <p:grpSpPr>
          <a:xfrm>
            <a:off x="7300848" y="3841877"/>
            <a:ext cx="596900" cy="591820"/>
            <a:chOff x="5776848" y="3841877"/>
            <a:chExt cx="596900" cy="591820"/>
          </a:xfrm>
        </p:grpSpPr>
        <p:pic>
          <p:nvPicPr>
            <p:cNvPr id="91" name="object 91"/>
            <p:cNvPicPr/>
            <p:nvPr/>
          </p:nvPicPr>
          <p:blipFill>
            <a:blip r:embed="rId24" cstate="print"/>
            <a:stretch>
              <a:fillRect/>
            </a:stretch>
          </p:blipFill>
          <p:spPr>
            <a:xfrm>
              <a:off x="5814059" y="3845052"/>
              <a:ext cx="217932" cy="284988"/>
            </a:xfrm>
            <a:prstGeom prst="rect">
              <a:avLst/>
            </a:prstGeom>
          </p:spPr>
        </p:pic>
        <p:sp>
          <p:nvSpPr>
            <p:cNvPr id="92" name="object 92"/>
            <p:cNvSpPr/>
            <p:nvPr/>
          </p:nvSpPr>
          <p:spPr>
            <a:xfrm>
              <a:off x="5814059" y="3845052"/>
              <a:ext cx="218440" cy="285115"/>
            </a:xfrm>
            <a:custGeom>
              <a:avLst/>
              <a:gdLst/>
              <a:ahLst/>
              <a:cxnLst/>
              <a:rect l="l" t="t" r="r" b="b"/>
              <a:pathLst>
                <a:path w="218439" h="285114">
                  <a:moveTo>
                    <a:pt x="0" y="284988"/>
                  </a:moveTo>
                  <a:lnTo>
                    <a:pt x="217932" y="284988"/>
                  </a:lnTo>
                  <a:lnTo>
                    <a:pt x="217932" y="0"/>
                  </a:lnTo>
                  <a:lnTo>
                    <a:pt x="0" y="0"/>
                  </a:lnTo>
                  <a:lnTo>
                    <a:pt x="0" y="284988"/>
                  </a:lnTo>
                  <a:close/>
                </a:path>
              </a:pathLst>
            </a:custGeom>
            <a:ln w="6350">
              <a:solidFill>
                <a:srgbClr val="7E7E7E"/>
              </a:solidFill>
            </a:ln>
          </p:spPr>
          <p:txBody>
            <a:bodyPr wrap="square" lIns="0" tIns="0" rIns="0" bIns="0" rtlCol="0"/>
            <a:lstStyle/>
            <a:p>
              <a:endParaRPr/>
            </a:p>
          </p:txBody>
        </p:sp>
        <p:pic>
          <p:nvPicPr>
            <p:cNvPr id="93" name="object 93"/>
            <p:cNvPicPr/>
            <p:nvPr/>
          </p:nvPicPr>
          <p:blipFill>
            <a:blip r:embed="rId25" cstate="print"/>
            <a:stretch>
              <a:fillRect/>
            </a:stretch>
          </p:blipFill>
          <p:spPr>
            <a:xfrm>
              <a:off x="5814059" y="4130040"/>
              <a:ext cx="217932" cy="300228"/>
            </a:xfrm>
            <a:prstGeom prst="rect">
              <a:avLst/>
            </a:prstGeom>
          </p:spPr>
        </p:pic>
        <p:sp>
          <p:nvSpPr>
            <p:cNvPr id="94" name="object 94"/>
            <p:cNvSpPr/>
            <p:nvPr/>
          </p:nvSpPr>
          <p:spPr>
            <a:xfrm>
              <a:off x="5814059" y="4130040"/>
              <a:ext cx="218440" cy="300355"/>
            </a:xfrm>
            <a:custGeom>
              <a:avLst/>
              <a:gdLst/>
              <a:ahLst/>
              <a:cxnLst/>
              <a:rect l="l" t="t" r="r" b="b"/>
              <a:pathLst>
                <a:path w="218439" h="300354">
                  <a:moveTo>
                    <a:pt x="0" y="300228"/>
                  </a:moveTo>
                  <a:lnTo>
                    <a:pt x="217932" y="300228"/>
                  </a:lnTo>
                  <a:lnTo>
                    <a:pt x="217932" y="0"/>
                  </a:lnTo>
                  <a:lnTo>
                    <a:pt x="0" y="0"/>
                  </a:lnTo>
                  <a:lnTo>
                    <a:pt x="0" y="300228"/>
                  </a:lnTo>
                  <a:close/>
                </a:path>
              </a:pathLst>
            </a:custGeom>
            <a:ln w="6349">
              <a:solidFill>
                <a:srgbClr val="7E7E7E"/>
              </a:solidFill>
            </a:ln>
          </p:spPr>
          <p:txBody>
            <a:bodyPr wrap="square" lIns="0" tIns="0" rIns="0" bIns="0" rtlCol="0"/>
            <a:lstStyle/>
            <a:p>
              <a:endParaRPr/>
            </a:p>
          </p:txBody>
        </p:sp>
        <p:pic>
          <p:nvPicPr>
            <p:cNvPr id="95" name="object 95"/>
            <p:cNvPicPr/>
            <p:nvPr/>
          </p:nvPicPr>
          <p:blipFill>
            <a:blip r:embed="rId26" cstate="print"/>
            <a:stretch>
              <a:fillRect/>
            </a:stretch>
          </p:blipFill>
          <p:spPr>
            <a:xfrm>
              <a:off x="6153911" y="3845052"/>
              <a:ext cx="216408" cy="109728"/>
            </a:xfrm>
            <a:prstGeom prst="rect">
              <a:avLst/>
            </a:prstGeom>
          </p:spPr>
        </p:pic>
        <p:sp>
          <p:nvSpPr>
            <p:cNvPr id="96" name="object 96"/>
            <p:cNvSpPr/>
            <p:nvPr/>
          </p:nvSpPr>
          <p:spPr>
            <a:xfrm>
              <a:off x="6153911" y="3845052"/>
              <a:ext cx="216535" cy="109855"/>
            </a:xfrm>
            <a:custGeom>
              <a:avLst/>
              <a:gdLst/>
              <a:ahLst/>
              <a:cxnLst/>
              <a:rect l="l" t="t" r="r" b="b"/>
              <a:pathLst>
                <a:path w="216535" h="109854">
                  <a:moveTo>
                    <a:pt x="0" y="109728"/>
                  </a:moveTo>
                  <a:lnTo>
                    <a:pt x="216408" y="109728"/>
                  </a:lnTo>
                  <a:lnTo>
                    <a:pt x="216408" y="0"/>
                  </a:lnTo>
                  <a:lnTo>
                    <a:pt x="0" y="0"/>
                  </a:lnTo>
                  <a:lnTo>
                    <a:pt x="0" y="109728"/>
                  </a:lnTo>
                  <a:close/>
                </a:path>
              </a:pathLst>
            </a:custGeom>
            <a:ln w="6350">
              <a:solidFill>
                <a:srgbClr val="7E7E7E"/>
              </a:solidFill>
            </a:ln>
          </p:spPr>
          <p:txBody>
            <a:bodyPr wrap="square" lIns="0" tIns="0" rIns="0" bIns="0" rtlCol="0"/>
            <a:lstStyle/>
            <a:p>
              <a:endParaRPr/>
            </a:p>
          </p:txBody>
        </p:sp>
        <p:sp>
          <p:nvSpPr>
            <p:cNvPr id="97" name="object 97"/>
            <p:cNvSpPr/>
            <p:nvPr/>
          </p:nvSpPr>
          <p:spPr>
            <a:xfrm>
              <a:off x="5776848" y="4307078"/>
              <a:ext cx="317500" cy="91440"/>
            </a:xfrm>
            <a:custGeom>
              <a:avLst/>
              <a:gdLst/>
              <a:ahLst/>
              <a:cxnLst/>
              <a:rect l="l" t="t" r="r" b="b"/>
              <a:pathLst>
                <a:path w="317500" h="91439">
                  <a:moveTo>
                    <a:pt x="140261" y="31750"/>
                  </a:moveTo>
                  <a:lnTo>
                    <a:pt x="117475" y="31750"/>
                  </a:lnTo>
                  <a:lnTo>
                    <a:pt x="120650" y="32131"/>
                  </a:lnTo>
                  <a:lnTo>
                    <a:pt x="123825" y="33274"/>
                  </a:lnTo>
                  <a:lnTo>
                    <a:pt x="159512" y="67056"/>
                  </a:lnTo>
                  <a:lnTo>
                    <a:pt x="165226" y="72517"/>
                  </a:lnTo>
                  <a:lnTo>
                    <a:pt x="195072" y="90043"/>
                  </a:lnTo>
                  <a:lnTo>
                    <a:pt x="201802" y="91059"/>
                  </a:lnTo>
                  <a:lnTo>
                    <a:pt x="203453" y="91059"/>
                  </a:lnTo>
                  <a:lnTo>
                    <a:pt x="209423" y="90932"/>
                  </a:lnTo>
                  <a:lnTo>
                    <a:pt x="217042" y="90170"/>
                  </a:lnTo>
                  <a:lnTo>
                    <a:pt x="231521" y="86741"/>
                  </a:lnTo>
                  <a:lnTo>
                    <a:pt x="246379" y="81153"/>
                  </a:lnTo>
                  <a:lnTo>
                    <a:pt x="247628" y="80518"/>
                  </a:lnTo>
                  <a:lnTo>
                    <a:pt x="202691" y="80518"/>
                  </a:lnTo>
                  <a:lnTo>
                    <a:pt x="202437" y="80391"/>
                  </a:lnTo>
                  <a:lnTo>
                    <a:pt x="196596" y="79502"/>
                  </a:lnTo>
                  <a:lnTo>
                    <a:pt x="196341" y="79502"/>
                  </a:lnTo>
                  <a:lnTo>
                    <a:pt x="190118" y="77343"/>
                  </a:lnTo>
                  <a:lnTo>
                    <a:pt x="147574" y="38608"/>
                  </a:lnTo>
                  <a:lnTo>
                    <a:pt x="142748" y="33909"/>
                  </a:lnTo>
                  <a:lnTo>
                    <a:pt x="140261" y="31750"/>
                  </a:lnTo>
                  <a:close/>
                </a:path>
                <a:path w="317500" h="91439">
                  <a:moveTo>
                    <a:pt x="118237" y="21082"/>
                  </a:moveTo>
                  <a:lnTo>
                    <a:pt x="68834" y="35941"/>
                  </a:lnTo>
                  <a:lnTo>
                    <a:pt x="12064" y="72136"/>
                  </a:lnTo>
                  <a:lnTo>
                    <a:pt x="18034" y="80899"/>
                  </a:lnTo>
                  <a:lnTo>
                    <a:pt x="32512" y="70993"/>
                  </a:lnTo>
                  <a:lnTo>
                    <a:pt x="46736" y="61468"/>
                  </a:lnTo>
                  <a:lnTo>
                    <a:pt x="86867" y="38989"/>
                  </a:lnTo>
                  <a:lnTo>
                    <a:pt x="114173" y="31750"/>
                  </a:lnTo>
                  <a:lnTo>
                    <a:pt x="140261" y="31750"/>
                  </a:lnTo>
                  <a:lnTo>
                    <a:pt x="137922" y="29718"/>
                  </a:lnTo>
                  <a:lnTo>
                    <a:pt x="133223" y="26289"/>
                  </a:lnTo>
                  <a:lnTo>
                    <a:pt x="128015" y="23622"/>
                  </a:lnTo>
                  <a:lnTo>
                    <a:pt x="123189" y="21844"/>
                  </a:lnTo>
                  <a:lnTo>
                    <a:pt x="118237" y="21082"/>
                  </a:lnTo>
                  <a:close/>
                </a:path>
                <a:path w="317500" h="91439">
                  <a:moveTo>
                    <a:pt x="310768" y="27559"/>
                  </a:moveTo>
                  <a:lnTo>
                    <a:pt x="269621" y="56134"/>
                  </a:lnTo>
                  <a:lnTo>
                    <a:pt x="228980" y="76454"/>
                  </a:lnTo>
                  <a:lnTo>
                    <a:pt x="202691" y="80518"/>
                  </a:lnTo>
                  <a:lnTo>
                    <a:pt x="247628" y="80518"/>
                  </a:lnTo>
                  <a:lnTo>
                    <a:pt x="260858" y="73787"/>
                  </a:lnTo>
                  <a:lnTo>
                    <a:pt x="275081" y="65278"/>
                  </a:lnTo>
                  <a:lnTo>
                    <a:pt x="289178" y="56134"/>
                  </a:lnTo>
                  <a:lnTo>
                    <a:pt x="316991" y="36195"/>
                  </a:lnTo>
                  <a:lnTo>
                    <a:pt x="310768" y="27559"/>
                  </a:lnTo>
                  <a:close/>
                </a:path>
                <a:path w="317500" h="91439">
                  <a:moveTo>
                    <a:pt x="147323" y="10541"/>
                  </a:moveTo>
                  <a:lnTo>
                    <a:pt x="118999" y="10541"/>
                  </a:lnTo>
                  <a:lnTo>
                    <a:pt x="119252" y="10668"/>
                  </a:lnTo>
                  <a:lnTo>
                    <a:pt x="125222" y="11430"/>
                  </a:lnTo>
                  <a:lnTo>
                    <a:pt x="125602" y="11557"/>
                  </a:lnTo>
                  <a:lnTo>
                    <a:pt x="125856" y="11557"/>
                  </a:lnTo>
                  <a:lnTo>
                    <a:pt x="131952" y="13716"/>
                  </a:lnTo>
                  <a:lnTo>
                    <a:pt x="132206" y="13843"/>
                  </a:lnTo>
                  <a:lnTo>
                    <a:pt x="132461" y="13843"/>
                  </a:lnTo>
                  <a:lnTo>
                    <a:pt x="175005" y="52578"/>
                  </a:lnTo>
                  <a:lnTo>
                    <a:pt x="179831" y="57277"/>
                  </a:lnTo>
                  <a:lnTo>
                    <a:pt x="203580" y="69850"/>
                  </a:lnTo>
                  <a:lnTo>
                    <a:pt x="209168" y="69850"/>
                  </a:lnTo>
                  <a:lnTo>
                    <a:pt x="214629" y="69215"/>
                  </a:lnTo>
                  <a:lnTo>
                    <a:pt x="226440" y="66294"/>
                  </a:lnTo>
                  <a:lnTo>
                    <a:pt x="238633" y="61341"/>
                  </a:lnTo>
                  <a:lnTo>
                    <a:pt x="242656" y="59309"/>
                  </a:lnTo>
                  <a:lnTo>
                    <a:pt x="204215" y="59309"/>
                  </a:lnTo>
                  <a:lnTo>
                    <a:pt x="201295" y="58801"/>
                  </a:lnTo>
                  <a:lnTo>
                    <a:pt x="170239" y="32004"/>
                  </a:lnTo>
                  <a:lnTo>
                    <a:pt x="162178" y="23368"/>
                  </a:lnTo>
                  <a:lnTo>
                    <a:pt x="156590" y="17907"/>
                  </a:lnTo>
                  <a:lnTo>
                    <a:pt x="150240" y="12573"/>
                  </a:lnTo>
                  <a:lnTo>
                    <a:pt x="147323" y="10541"/>
                  </a:lnTo>
                  <a:close/>
                </a:path>
                <a:path w="317500" h="91439">
                  <a:moveTo>
                    <a:pt x="120014" y="0"/>
                  </a:moveTo>
                  <a:lnTo>
                    <a:pt x="118363" y="0"/>
                  </a:lnTo>
                  <a:lnTo>
                    <a:pt x="110743" y="127"/>
                  </a:lnTo>
                  <a:lnTo>
                    <a:pt x="72898" y="10414"/>
                  </a:lnTo>
                  <a:lnTo>
                    <a:pt x="29083" y="35052"/>
                  </a:lnTo>
                  <a:lnTo>
                    <a:pt x="0" y="54610"/>
                  </a:lnTo>
                  <a:lnTo>
                    <a:pt x="5968" y="63373"/>
                  </a:lnTo>
                  <a:lnTo>
                    <a:pt x="20447" y="53467"/>
                  </a:lnTo>
                  <a:lnTo>
                    <a:pt x="34925" y="43815"/>
                  </a:lnTo>
                  <a:lnTo>
                    <a:pt x="77597" y="19939"/>
                  </a:lnTo>
                  <a:lnTo>
                    <a:pt x="118999" y="10541"/>
                  </a:lnTo>
                  <a:lnTo>
                    <a:pt x="147323" y="10541"/>
                  </a:lnTo>
                  <a:lnTo>
                    <a:pt x="143128" y="7620"/>
                  </a:lnTo>
                  <a:lnTo>
                    <a:pt x="137667" y="4699"/>
                  </a:lnTo>
                  <a:lnTo>
                    <a:pt x="136143" y="3937"/>
                  </a:lnTo>
                  <a:lnTo>
                    <a:pt x="129666" y="1778"/>
                  </a:lnTo>
                  <a:lnTo>
                    <a:pt x="128777" y="1397"/>
                  </a:lnTo>
                  <a:lnTo>
                    <a:pt x="127762" y="1143"/>
                  </a:lnTo>
                  <a:lnTo>
                    <a:pt x="126746" y="1016"/>
                  </a:lnTo>
                  <a:lnTo>
                    <a:pt x="120014" y="0"/>
                  </a:lnTo>
                  <a:close/>
                </a:path>
                <a:path w="317500" h="91439">
                  <a:moveTo>
                    <a:pt x="298450" y="10414"/>
                  </a:moveTo>
                  <a:lnTo>
                    <a:pt x="258825" y="38100"/>
                  </a:lnTo>
                  <a:lnTo>
                    <a:pt x="223900" y="56007"/>
                  </a:lnTo>
                  <a:lnTo>
                    <a:pt x="204215" y="59309"/>
                  </a:lnTo>
                  <a:lnTo>
                    <a:pt x="242656" y="59309"/>
                  </a:lnTo>
                  <a:lnTo>
                    <a:pt x="251205" y="54991"/>
                  </a:lnTo>
                  <a:lnTo>
                    <a:pt x="264287" y="47117"/>
                  </a:lnTo>
                  <a:lnTo>
                    <a:pt x="277622" y="38354"/>
                  </a:lnTo>
                  <a:lnTo>
                    <a:pt x="304673" y="18923"/>
                  </a:lnTo>
                  <a:lnTo>
                    <a:pt x="298450" y="10414"/>
                  </a:lnTo>
                  <a:close/>
                </a:path>
              </a:pathLst>
            </a:custGeom>
            <a:solidFill>
              <a:srgbClr val="7E7E7E"/>
            </a:solidFill>
          </p:spPr>
          <p:txBody>
            <a:bodyPr wrap="square" lIns="0" tIns="0" rIns="0" bIns="0" rtlCol="0"/>
            <a:lstStyle/>
            <a:p>
              <a:endParaRPr/>
            </a:p>
          </p:txBody>
        </p:sp>
      </p:grpSp>
      <p:sp>
        <p:nvSpPr>
          <p:cNvPr id="98" name="object 98"/>
          <p:cNvSpPr txBox="1"/>
          <p:nvPr/>
        </p:nvSpPr>
        <p:spPr>
          <a:xfrm>
            <a:off x="6943725" y="3964686"/>
            <a:ext cx="379730" cy="196849"/>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現金勘</a:t>
            </a:r>
            <a:r>
              <a:rPr sz="700" spc="-50" dirty="0">
                <a:latin typeface="メイリオ"/>
                <a:cs typeface="メイリオ"/>
              </a:rPr>
              <a:t>定</a:t>
            </a:r>
            <a:endParaRPr sz="700">
              <a:latin typeface="メイリオ"/>
              <a:cs typeface="メイリオ"/>
            </a:endParaRPr>
          </a:p>
          <a:p>
            <a:pPr marL="55244">
              <a:spcBef>
                <a:spcPts val="30"/>
              </a:spcBef>
            </a:pPr>
            <a:r>
              <a:rPr sz="500" spc="-15" dirty="0">
                <a:latin typeface="メイリオ"/>
                <a:cs typeface="メイリオ"/>
              </a:rPr>
              <a:t>(銀行資産)</a:t>
            </a:r>
            <a:endParaRPr sz="500">
              <a:latin typeface="メイリオ"/>
              <a:cs typeface="メイリオ"/>
            </a:endParaRPr>
          </a:p>
        </p:txBody>
      </p:sp>
      <p:sp>
        <p:nvSpPr>
          <p:cNvPr id="99" name="object 99"/>
          <p:cNvSpPr txBox="1"/>
          <p:nvPr/>
        </p:nvSpPr>
        <p:spPr>
          <a:xfrm>
            <a:off x="7057135" y="4218814"/>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100" name="object 100"/>
          <p:cNvSpPr txBox="1"/>
          <p:nvPr/>
        </p:nvSpPr>
        <p:spPr>
          <a:xfrm>
            <a:off x="7658354" y="3777235"/>
            <a:ext cx="831215" cy="119905"/>
          </a:xfrm>
          <a:prstGeom prst="rect">
            <a:avLst/>
          </a:prstGeom>
        </p:spPr>
        <p:txBody>
          <a:bodyPr vert="horz" wrap="square" lIns="0" tIns="12065" rIns="0" bIns="0" rtlCol="0">
            <a:spAutoFit/>
          </a:bodyPr>
          <a:lstStyle/>
          <a:p>
            <a:pPr marL="38100">
              <a:spcBef>
                <a:spcPts val="95"/>
              </a:spcBef>
            </a:pPr>
            <a:r>
              <a:rPr sz="1050" spc="-15" baseline="39682" dirty="0">
                <a:latin typeface="メイリオ"/>
                <a:cs typeface="メイリオ"/>
              </a:rPr>
              <a:t>負</a:t>
            </a:r>
            <a:r>
              <a:rPr sz="1050" baseline="39682" dirty="0">
                <a:latin typeface="メイリオ"/>
                <a:cs typeface="メイリオ"/>
              </a:rPr>
              <a:t>債</a:t>
            </a:r>
            <a:r>
              <a:rPr sz="1050" spc="217" baseline="39682" dirty="0">
                <a:latin typeface="メイリオ"/>
                <a:cs typeface="メイリオ"/>
              </a:rPr>
              <a:t> </a:t>
            </a:r>
            <a:r>
              <a:rPr sz="700" spc="-10" dirty="0">
                <a:solidFill>
                  <a:srgbClr val="A78213"/>
                </a:solidFill>
                <a:latin typeface="メイリオ"/>
                <a:cs typeface="メイリオ"/>
              </a:rPr>
              <a:t>発行デジタ</a:t>
            </a:r>
            <a:r>
              <a:rPr sz="700" spc="-50" dirty="0">
                <a:solidFill>
                  <a:srgbClr val="A78213"/>
                </a:solidFill>
                <a:latin typeface="メイリオ"/>
                <a:cs typeface="メイリオ"/>
              </a:rPr>
              <a:t>ル</a:t>
            </a:r>
            <a:endParaRPr sz="700">
              <a:latin typeface="メイリオ"/>
              <a:cs typeface="メイリオ"/>
            </a:endParaRPr>
          </a:p>
        </p:txBody>
      </p:sp>
      <p:sp>
        <p:nvSpPr>
          <p:cNvPr id="101" name="object 101"/>
          <p:cNvSpPr txBox="1"/>
          <p:nvPr/>
        </p:nvSpPr>
        <p:spPr>
          <a:xfrm>
            <a:off x="7907782" y="3883914"/>
            <a:ext cx="203200" cy="227626"/>
          </a:xfrm>
          <a:prstGeom prst="rect">
            <a:avLst/>
          </a:prstGeom>
        </p:spPr>
        <p:txBody>
          <a:bodyPr vert="horz" wrap="square" lIns="0" tIns="12065" rIns="0" bIns="0" rtlCol="0">
            <a:spAutoFit/>
          </a:bodyPr>
          <a:lstStyle/>
          <a:p>
            <a:pPr marL="12700" marR="5080" indent="635">
              <a:spcBef>
                <a:spcPts val="95"/>
              </a:spcBef>
            </a:pPr>
            <a:r>
              <a:rPr sz="700" spc="-10" dirty="0">
                <a:solidFill>
                  <a:srgbClr val="A78213"/>
                </a:solidFill>
                <a:latin typeface="メイリオ"/>
                <a:cs typeface="メイリオ"/>
              </a:rPr>
              <a:t>通</a:t>
            </a:r>
            <a:r>
              <a:rPr sz="700" spc="-50" dirty="0">
                <a:solidFill>
                  <a:srgbClr val="A78213"/>
                </a:solidFill>
                <a:latin typeface="メイリオ"/>
                <a:cs typeface="メイリオ"/>
              </a:rPr>
              <a:t>貨</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102" name="object 102"/>
          <p:cNvSpPr txBox="1"/>
          <p:nvPr/>
        </p:nvSpPr>
        <p:spPr>
          <a:xfrm>
            <a:off x="6868160" y="3714750"/>
            <a:ext cx="690245" cy="218650"/>
          </a:xfrm>
          <a:prstGeom prst="rect">
            <a:avLst/>
          </a:prstGeom>
        </p:spPr>
        <p:txBody>
          <a:bodyPr vert="horz" wrap="square" lIns="0" tIns="12065" rIns="0" bIns="0" rtlCol="0">
            <a:spAutoFit/>
          </a:bodyPr>
          <a:lstStyle/>
          <a:p>
            <a:pPr marL="499745">
              <a:lnSpc>
                <a:spcPts val="819"/>
              </a:lnSpc>
              <a:spcBef>
                <a:spcPts val="95"/>
              </a:spcBef>
            </a:pPr>
            <a:r>
              <a:rPr sz="700" spc="-10" dirty="0">
                <a:latin typeface="メイリオ"/>
                <a:cs typeface="メイリオ"/>
              </a:rPr>
              <a:t>資</a:t>
            </a:r>
            <a:r>
              <a:rPr sz="700" spc="-50" dirty="0">
                <a:latin typeface="メイリオ"/>
                <a:cs typeface="メイリオ"/>
              </a:rPr>
              <a:t>産</a:t>
            </a:r>
            <a:endParaRPr sz="700">
              <a:latin typeface="メイリオ"/>
              <a:cs typeface="メイリオ"/>
            </a:endParaRPr>
          </a:p>
          <a:p>
            <a:pPr marL="12700">
              <a:lnSpc>
                <a:spcPts val="819"/>
              </a:lnSpc>
            </a:pPr>
            <a:r>
              <a:rPr sz="700" spc="-10" dirty="0">
                <a:latin typeface="メイリオ"/>
                <a:cs typeface="メイリオ"/>
              </a:rPr>
              <a:t>現金</a:t>
            </a:r>
            <a:r>
              <a:rPr sz="700" spc="-20" dirty="0">
                <a:latin typeface="メイリオ"/>
                <a:cs typeface="メイリオ"/>
              </a:rPr>
              <a:t>(</a:t>
            </a:r>
            <a:r>
              <a:rPr sz="700" spc="-10" dirty="0">
                <a:latin typeface="メイリオ"/>
                <a:cs typeface="メイリオ"/>
              </a:rPr>
              <a:t>担保</a:t>
            </a:r>
            <a:r>
              <a:rPr sz="700" spc="-50" dirty="0">
                <a:latin typeface="メイリオ"/>
                <a:cs typeface="メイリオ"/>
              </a:rPr>
              <a:t>)</a:t>
            </a:r>
            <a:endParaRPr sz="700">
              <a:latin typeface="メイリオ"/>
              <a:cs typeface="メイリオ"/>
            </a:endParaRPr>
          </a:p>
        </p:txBody>
      </p:sp>
      <p:grpSp>
        <p:nvGrpSpPr>
          <p:cNvPr id="103" name="object 103"/>
          <p:cNvGrpSpPr/>
          <p:nvPr/>
        </p:nvGrpSpPr>
        <p:grpSpPr>
          <a:xfrm>
            <a:off x="5266817" y="2231135"/>
            <a:ext cx="5269865" cy="1727200"/>
            <a:chOff x="3742816" y="2231135"/>
            <a:chExt cx="5269865" cy="1727200"/>
          </a:xfrm>
        </p:grpSpPr>
        <p:pic>
          <p:nvPicPr>
            <p:cNvPr id="104" name="object 104"/>
            <p:cNvPicPr/>
            <p:nvPr/>
          </p:nvPicPr>
          <p:blipFill>
            <a:blip r:embed="rId27" cstate="print"/>
            <a:stretch>
              <a:fillRect/>
            </a:stretch>
          </p:blipFill>
          <p:spPr>
            <a:xfrm>
              <a:off x="5814059" y="3848099"/>
              <a:ext cx="210312" cy="106680"/>
            </a:xfrm>
            <a:prstGeom prst="rect">
              <a:avLst/>
            </a:prstGeom>
          </p:spPr>
        </p:pic>
        <p:sp>
          <p:nvSpPr>
            <p:cNvPr id="105" name="object 105"/>
            <p:cNvSpPr/>
            <p:nvPr/>
          </p:nvSpPr>
          <p:spPr>
            <a:xfrm>
              <a:off x="3745991" y="2348483"/>
              <a:ext cx="5263515" cy="1606550"/>
            </a:xfrm>
            <a:custGeom>
              <a:avLst/>
              <a:gdLst/>
              <a:ahLst/>
              <a:cxnLst/>
              <a:rect l="l" t="t" r="r" b="b"/>
              <a:pathLst>
                <a:path w="5263515" h="1606550">
                  <a:moveTo>
                    <a:pt x="2068068" y="1606295"/>
                  </a:moveTo>
                  <a:lnTo>
                    <a:pt x="2278380" y="1606295"/>
                  </a:lnTo>
                  <a:lnTo>
                    <a:pt x="2278380" y="1499615"/>
                  </a:lnTo>
                  <a:lnTo>
                    <a:pt x="2068068" y="1499615"/>
                  </a:lnTo>
                  <a:lnTo>
                    <a:pt x="2068068" y="1606295"/>
                  </a:lnTo>
                  <a:close/>
                </a:path>
                <a:path w="5263515" h="1606550">
                  <a:moveTo>
                    <a:pt x="0" y="0"/>
                  </a:moveTo>
                  <a:lnTo>
                    <a:pt x="1445895" y="0"/>
                  </a:lnTo>
                </a:path>
                <a:path w="5263515" h="1606550">
                  <a:moveTo>
                    <a:pt x="1572768" y="0"/>
                  </a:moveTo>
                  <a:lnTo>
                    <a:pt x="5263134" y="0"/>
                  </a:lnTo>
                </a:path>
              </a:pathLst>
            </a:custGeom>
            <a:ln w="6350">
              <a:solidFill>
                <a:srgbClr val="7E7E7E"/>
              </a:solidFill>
            </a:ln>
          </p:spPr>
          <p:txBody>
            <a:bodyPr wrap="square" lIns="0" tIns="0" rIns="0" bIns="0" rtlCol="0"/>
            <a:lstStyle/>
            <a:p>
              <a:endParaRPr/>
            </a:p>
          </p:txBody>
        </p:sp>
        <p:pic>
          <p:nvPicPr>
            <p:cNvPr id="106" name="object 106"/>
            <p:cNvPicPr/>
            <p:nvPr/>
          </p:nvPicPr>
          <p:blipFill>
            <a:blip r:embed="rId28" cstate="print"/>
            <a:stretch>
              <a:fillRect/>
            </a:stretch>
          </p:blipFill>
          <p:spPr>
            <a:xfrm>
              <a:off x="6006083" y="2231135"/>
              <a:ext cx="187451" cy="188975"/>
            </a:xfrm>
            <a:prstGeom prst="rect">
              <a:avLst/>
            </a:prstGeom>
          </p:spPr>
        </p:pic>
        <p:pic>
          <p:nvPicPr>
            <p:cNvPr id="107" name="object 107"/>
            <p:cNvPicPr/>
            <p:nvPr/>
          </p:nvPicPr>
          <p:blipFill>
            <a:blip r:embed="rId17" cstate="print"/>
            <a:stretch>
              <a:fillRect/>
            </a:stretch>
          </p:blipFill>
          <p:spPr>
            <a:xfrm>
              <a:off x="7837932" y="2231135"/>
              <a:ext cx="188975" cy="188975"/>
            </a:xfrm>
            <a:prstGeom prst="rect">
              <a:avLst/>
            </a:prstGeom>
          </p:spPr>
        </p:pic>
      </p:grpSp>
      <p:sp>
        <p:nvSpPr>
          <p:cNvPr id="108" name="object 108"/>
          <p:cNvSpPr txBox="1"/>
          <p:nvPr/>
        </p:nvSpPr>
        <p:spPr>
          <a:xfrm>
            <a:off x="8377555"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流通時</a:t>
            </a:r>
            <a:endParaRPr sz="900">
              <a:latin typeface="メイリオ"/>
              <a:cs typeface="メイリオ"/>
            </a:endParaRPr>
          </a:p>
        </p:txBody>
      </p:sp>
      <p:sp>
        <p:nvSpPr>
          <p:cNvPr id="109" name="object 109"/>
          <p:cNvSpPr txBox="1"/>
          <p:nvPr/>
        </p:nvSpPr>
        <p:spPr>
          <a:xfrm>
            <a:off x="7522591" y="2108708"/>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Ａ</a:t>
            </a:r>
            <a:r>
              <a:rPr sz="700" spc="-50" dirty="0">
                <a:latin typeface="メイリオ"/>
                <a:cs typeface="メイリオ"/>
              </a:rPr>
              <a:t>社</a:t>
            </a:r>
            <a:endParaRPr sz="700">
              <a:latin typeface="メイリオ"/>
              <a:cs typeface="メイリオ"/>
            </a:endParaRPr>
          </a:p>
        </p:txBody>
      </p:sp>
      <p:sp>
        <p:nvSpPr>
          <p:cNvPr id="110" name="object 110"/>
          <p:cNvSpPr txBox="1"/>
          <p:nvPr/>
        </p:nvSpPr>
        <p:spPr>
          <a:xfrm>
            <a:off x="9344915" y="2108708"/>
            <a:ext cx="17335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B</a:t>
            </a:r>
            <a:r>
              <a:rPr sz="700" spc="-50" dirty="0">
                <a:latin typeface="メイリオ"/>
                <a:cs typeface="メイリオ"/>
              </a:rPr>
              <a:t>社</a:t>
            </a:r>
            <a:endParaRPr sz="700">
              <a:latin typeface="メイリオ"/>
              <a:cs typeface="メイリオ"/>
            </a:endParaRPr>
          </a:p>
        </p:txBody>
      </p:sp>
      <p:sp>
        <p:nvSpPr>
          <p:cNvPr id="111" name="object 111"/>
          <p:cNvSpPr txBox="1"/>
          <p:nvPr/>
        </p:nvSpPr>
        <p:spPr>
          <a:xfrm>
            <a:off x="5802248"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発行時</a:t>
            </a:r>
            <a:endParaRPr sz="900">
              <a:latin typeface="メイリオ"/>
              <a:cs typeface="メイリオ"/>
            </a:endParaRPr>
          </a:p>
        </p:txBody>
      </p:sp>
      <p:grpSp>
        <p:nvGrpSpPr>
          <p:cNvPr id="112" name="object 112"/>
          <p:cNvGrpSpPr/>
          <p:nvPr/>
        </p:nvGrpSpPr>
        <p:grpSpPr>
          <a:xfrm>
            <a:off x="9500489" y="2560192"/>
            <a:ext cx="224790" cy="591820"/>
            <a:chOff x="7976489" y="2560192"/>
            <a:chExt cx="224790" cy="591820"/>
          </a:xfrm>
        </p:grpSpPr>
        <p:pic>
          <p:nvPicPr>
            <p:cNvPr id="113" name="object 113"/>
            <p:cNvPicPr/>
            <p:nvPr/>
          </p:nvPicPr>
          <p:blipFill>
            <a:blip r:embed="rId29" cstate="print"/>
            <a:stretch>
              <a:fillRect/>
            </a:stretch>
          </p:blipFill>
          <p:spPr>
            <a:xfrm>
              <a:off x="7979664" y="2563367"/>
              <a:ext cx="217931" cy="402336"/>
            </a:xfrm>
            <a:prstGeom prst="rect">
              <a:avLst/>
            </a:prstGeom>
          </p:spPr>
        </p:pic>
        <p:sp>
          <p:nvSpPr>
            <p:cNvPr id="114" name="object 114"/>
            <p:cNvSpPr/>
            <p:nvPr/>
          </p:nvSpPr>
          <p:spPr>
            <a:xfrm>
              <a:off x="7979664" y="2563367"/>
              <a:ext cx="218440" cy="402590"/>
            </a:xfrm>
            <a:custGeom>
              <a:avLst/>
              <a:gdLst/>
              <a:ahLst/>
              <a:cxnLst/>
              <a:rect l="l" t="t" r="r" b="b"/>
              <a:pathLst>
                <a:path w="218440" h="402589">
                  <a:moveTo>
                    <a:pt x="0" y="402336"/>
                  </a:moveTo>
                  <a:lnTo>
                    <a:pt x="217931" y="402336"/>
                  </a:lnTo>
                  <a:lnTo>
                    <a:pt x="217931" y="0"/>
                  </a:lnTo>
                  <a:lnTo>
                    <a:pt x="0" y="0"/>
                  </a:lnTo>
                  <a:lnTo>
                    <a:pt x="0" y="402336"/>
                  </a:lnTo>
                  <a:close/>
                </a:path>
              </a:pathLst>
            </a:custGeom>
            <a:ln w="6350">
              <a:solidFill>
                <a:srgbClr val="7E7E7E"/>
              </a:solidFill>
            </a:ln>
          </p:spPr>
          <p:txBody>
            <a:bodyPr wrap="square" lIns="0" tIns="0" rIns="0" bIns="0" rtlCol="0"/>
            <a:lstStyle/>
            <a:p>
              <a:endParaRPr/>
            </a:p>
          </p:txBody>
        </p:sp>
        <p:pic>
          <p:nvPicPr>
            <p:cNvPr id="115" name="object 115"/>
            <p:cNvPicPr/>
            <p:nvPr/>
          </p:nvPicPr>
          <p:blipFill>
            <a:blip r:embed="rId30" cstate="print"/>
            <a:stretch>
              <a:fillRect/>
            </a:stretch>
          </p:blipFill>
          <p:spPr>
            <a:xfrm>
              <a:off x="7979664" y="2965703"/>
              <a:ext cx="217931" cy="182879"/>
            </a:xfrm>
            <a:prstGeom prst="rect">
              <a:avLst/>
            </a:prstGeom>
          </p:spPr>
        </p:pic>
        <p:sp>
          <p:nvSpPr>
            <p:cNvPr id="116" name="object 116"/>
            <p:cNvSpPr/>
            <p:nvPr/>
          </p:nvSpPr>
          <p:spPr>
            <a:xfrm>
              <a:off x="7979664" y="2965703"/>
              <a:ext cx="218440" cy="182880"/>
            </a:xfrm>
            <a:custGeom>
              <a:avLst/>
              <a:gdLst/>
              <a:ahLst/>
              <a:cxnLst/>
              <a:rect l="l" t="t" r="r" b="b"/>
              <a:pathLst>
                <a:path w="218440" h="182880">
                  <a:moveTo>
                    <a:pt x="0" y="182879"/>
                  </a:moveTo>
                  <a:lnTo>
                    <a:pt x="217931" y="182879"/>
                  </a:lnTo>
                  <a:lnTo>
                    <a:pt x="217931" y="0"/>
                  </a:lnTo>
                  <a:lnTo>
                    <a:pt x="0" y="0"/>
                  </a:lnTo>
                  <a:lnTo>
                    <a:pt x="0" y="182879"/>
                  </a:lnTo>
                  <a:close/>
                </a:path>
              </a:pathLst>
            </a:custGeom>
            <a:ln w="6350">
              <a:solidFill>
                <a:srgbClr val="7E7E7E"/>
              </a:solidFill>
            </a:ln>
          </p:spPr>
          <p:txBody>
            <a:bodyPr wrap="square" lIns="0" tIns="0" rIns="0" bIns="0" rtlCol="0"/>
            <a:lstStyle/>
            <a:p>
              <a:endParaRPr/>
            </a:p>
          </p:txBody>
        </p:sp>
      </p:grpSp>
      <p:sp>
        <p:nvSpPr>
          <p:cNvPr id="117" name="object 117"/>
          <p:cNvSpPr txBox="1"/>
          <p:nvPr/>
        </p:nvSpPr>
        <p:spPr>
          <a:xfrm>
            <a:off x="9734804" y="2991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118" name="object 118"/>
          <p:cNvSpPr txBox="1"/>
          <p:nvPr/>
        </p:nvSpPr>
        <p:spPr>
          <a:xfrm>
            <a:off x="9734805" y="271005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119" name="object 119"/>
          <p:cNvGrpSpPr/>
          <p:nvPr/>
        </p:nvGrpSpPr>
        <p:grpSpPr>
          <a:xfrm>
            <a:off x="9162160" y="2563241"/>
            <a:ext cx="224790" cy="591820"/>
            <a:chOff x="7638160" y="2563241"/>
            <a:chExt cx="224790" cy="591820"/>
          </a:xfrm>
        </p:grpSpPr>
        <p:pic>
          <p:nvPicPr>
            <p:cNvPr id="120" name="object 120"/>
            <p:cNvPicPr/>
            <p:nvPr/>
          </p:nvPicPr>
          <p:blipFill>
            <a:blip r:embed="rId31" cstate="print"/>
            <a:stretch>
              <a:fillRect/>
            </a:stretch>
          </p:blipFill>
          <p:spPr>
            <a:xfrm>
              <a:off x="7641335" y="2676144"/>
              <a:ext cx="217931" cy="475488"/>
            </a:xfrm>
            <a:prstGeom prst="rect">
              <a:avLst/>
            </a:prstGeom>
          </p:spPr>
        </p:pic>
        <p:sp>
          <p:nvSpPr>
            <p:cNvPr id="121" name="object 121"/>
            <p:cNvSpPr/>
            <p:nvPr/>
          </p:nvSpPr>
          <p:spPr>
            <a:xfrm>
              <a:off x="7641335" y="2676144"/>
              <a:ext cx="218440" cy="475615"/>
            </a:xfrm>
            <a:custGeom>
              <a:avLst/>
              <a:gdLst/>
              <a:ahLst/>
              <a:cxnLst/>
              <a:rect l="l" t="t" r="r" b="b"/>
              <a:pathLst>
                <a:path w="218440" h="475614">
                  <a:moveTo>
                    <a:pt x="0" y="475488"/>
                  </a:moveTo>
                  <a:lnTo>
                    <a:pt x="217931" y="475488"/>
                  </a:lnTo>
                  <a:lnTo>
                    <a:pt x="217931" y="0"/>
                  </a:lnTo>
                  <a:lnTo>
                    <a:pt x="0" y="0"/>
                  </a:lnTo>
                  <a:lnTo>
                    <a:pt x="0" y="475488"/>
                  </a:lnTo>
                  <a:close/>
                </a:path>
              </a:pathLst>
            </a:custGeom>
            <a:ln w="6350">
              <a:solidFill>
                <a:srgbClr val="7E7E7E"/>
              </a:solidFill>
            </a:ln>
          </p:spPr>
          <p:txBody>
            <a:bodyPr wrap="square" lIns="0" tIns="0" rIns="0" bIns="0" rtlCol="0"/>
            <a:lstStyle/>
            <a:p>
              <a:endParaRPr/>
            </a:p>
          </p:txBody>
        </p:sp>
        <p:pic>
          <p:nvPicPr>
            <p:cNvPr id="122" name="object 122"/>
            <p:cNvPicPr/>
            <p:nvPr/>
          </p:nvPicPr>
          <p:blipFill>
            <a:blip r:embed="rId32" cstate="print"/>
            <a:stretch>
              <a:fillRect/>
            </a:stretch>
          </p:blipFill>
          <p:spPr>
            <a:xfrm>
              <a:off x="7641335" y="2566416"/>
              <a:ext cx="217931" cy="109727"/>
            </a:xfrm>
            <a:prstGeom prst="rect">
              <a:avLst/>
            </a:prstGeom>
          </p:spPr>
        </p:pic>
        <p:sp>
          <p:nvSpPr>
            <p:cNvPr id="123" name="object 123"/>
            <p:cNvSpPr/>
            <p:nvPr/>
          </p:nvSpPr>
          <p:spPr>
            <a:xfrm>
              <a:off x="7641335" y="2566416"/>
              <a:ext cx="218440" cy="109855"/>
            </a:xfrm>
            <a:custGeom>
              <a:avLst/>
              <a:gdLst/>
              <a:ahLst/>
              <a:cxnLst/>
              <a:rect l="l" t="t" r="r" b="b"/>
              <a:pathLst>
                <a:path w="218440" h="109855">
                  <a:moveTo>
                    <a:pt x="0" y="109727"/>
                  </a:moveTo>
                  <a:lnTo>
                    <a:pt x="217931" y="109727"/>
                  </a:lnTo>
                  <a:lnTo>
                    <a:pt x="217931" y="0"/>
                  </a:lnTo>
                  <a:lnTo>
                    <a:pt x="0" y="0"/>
                  </a:lnTo>
                  <a:lnTo>
                    <a:pt x="0" y="109727"/>
                  </a:lnTo>
                  <a:close/>
                </a:path>
              </a:pathLst>
            </a:custGeom>
            <a:ln w="6349">
              <a:solidFill>
                <a:srgbClr val="7E7E7E"/>
              </a:solidFill>
            </a:ln>
          </p:spPr>
          <p:txBody>
            <a:bodyPr wrap="square" lIns="0" tIns="0" rIns="0" bIns="0" rtlCol="0"/>
            <a:lstStyle/>
            <a:p>
              <a:endParaRPr/>
            </a:p>
          </p:txBody>
        </p:sp>
      </p:grpSp>
      <p:sp>
        <p:nvSpPr>
          <p:cNvPr id="124" name="object 124"/>
          <p:cNvSpPr txBox="1"/>
          <p:nvPr/>
        </p:nvSpPr>
        <p:spPr>
          <a:xfrm>
            <a:off x="8602471" y="2558288"/>
            <a:ext cx="55626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pic>
        <p:nvPicPr>
          <p:cNvPr id="125" name="object 125"/>
          <p:cNvPicPr/>
          <p:nvPr/>
        </p:nvPicPr>
        <p:blipFill>
          <a:blip r:embed="rId33" cstate="print"/>
          <a:stretch>
            <a:fillRect/>
          </a:stretch>
        </p:blipFill>
        <p:spPr>
          <a:xfrm>
            <a:off x="9345168" y="2564892"/>
            <a:ext cx="120396" cy="103632"/>
          </a:xfrm>
          <a:prstGeom prst="rect">
            <a:avLst/>
          </a:prstGeom>
        </p:spPr>
      </p:pic>
      <p:sp>
        <p:nvSpPr>
          <p:cNvPr id="126" name="object 126"/>
          <p:cNvSpPr txBox="1"/>
          <p:nvPr/>
        </p:nvSpPr>
        <p:spPr>
          <a:xfrm>
            <a:off x="9170289" y="2400046"/>
            <a:ext cx="553720" cy="119905"/>
          </a:xfrm>
          <a:prstGeom prst="rect">
            <a:avLst/>
          </a:prstGeom>
        </p:spPr>
        <p:txBody>
          <a:bodyPr vert="horz" wrap="square" lIns="0" tIns="12065" rIns="0" bIns="0" rtlCol="0">
            <a:spAutoFit/>
          </a:bodyPr>
          <a:lstStyle/>
          <a:p>
            <a:pPr marL="12700">
              <a:spcBef>
                <a:spcPts val="95"/>
              </a:spcBef>
              <a:tabLst>
                <a:tab pos="36385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127" name="object 127"/>
          <p:cNvGrpSpPr/>
          <p:nvPr/>
        </p:nvGrpSpPr>
        <p:grpSpPr>
          <a:xfrm>
            <a:off x="9443720" y="3943985"/>
            <a:ext cx="315595" cy="488315"/>
            <a:chOff x="7919719" y="3943984"/>
            <a:chExt cx="315595" cy="488315"/>
          </a:xfrm>
        </p:grpSpPr>
        <p:pic>
          <p:nvPicPr>
            <p:cNvPr id="128" name="object 128"/>
            <p:cNvPicPr/>
            <p:nvPr/>
          </p:nvPicPr>
          <p:blipFill>
            <a:blip r:embed="rId34" cstate="print"/>
            <a:stretch>
              <a:fillRect/>
            </a:stretch>
          </p:blipFill>
          <p:spPr>
            <a:xfrm>
              <a:off x="7967471" y="3947159"/>
              <a:ext cx="217931" cy="297180"/>
            </a:xfrm>
            <a:prstGeom prst="rect">
              <a:avLst/>
            </a:prstGeom>
          </p:spPr>
        </p:pic>
        <p:sp>
          <p:nvSpPr>
            <p:cNvPr id="129" name="object 129"/>
            <p:cNvSpPr/>
            <p:nvPr/>
          </p:nvSpPr>
          <p:spPr>
            <a:xfrm>
              <a:off x="7967471" y="3947159"/>
              <a:ext cx="218440" cy="297180"/>
            </a:xfrm>
            <a:custGeom>
              <a:avLst/>
              <a:gdLst/>
              <a:ahLst/>
              <a:cxnLst/>
              <a:rect l="l" t="t" r="r" b="b"/>
              <a:pathLst>
                <a:path w="218440" h="297179">
                  <a:moveTo>
                    <a:pt x="0" y="297180"/>
                  </a:moveTo>
                  <a:lnTo>
                    <a:pt x="217931" y="297180"/>
                  </a:lnTo>
                  <a:lnTo>
                    <a:pt x="217931" y="0"/>
                  </a:lnTo>
                  <a:lnTo>
                    <a:pt x="0" y="0"/>
                  </a:lnTo>
                  <a:lnTo>
                    <a:pt x="0" y="297180"/>
                  </a:lnTo>
                  <a:close/>
                </a:path>
              </a:pathLst>
            </a:custGeom>
            <a:ln w="6350">
              <a:solidFill>
                <a:srgbClr val="7E7E7E"/>
              </a:solidFill>
            </a:ln>
          </p:spPr>
          <p:txBody>
            <a:bodyPr wrap="square" lIns="0" tIns="0" rIns="0" bIns="0" rtlCol="0"/>
            <a:lstStyle/>
            <a:p>
              <a:endParaRPr/>
            </a:p>
          </p:txBody>
        </p:sp>
        <p:pic>
          <p:nvPicPr>
            <p:cNvPr id="130" name="object 130"/>
            <p:cNvPicPr/>
            <p:nvPr/>
          </p:nvPicPr>
          <p:blipFill>
            <a:blip r:embed="rId35" cstate="print"/>
            <a:stretch>
              <a:fillRect/>
            </a:stretch>
          </p:blipFill>
          <p:spPr>
            <a:xfrm>
              <a:off x="7967471" y="4244339"/>
              <a:ext cx="217931" cy="184404"/>
            </a:xfrm>
            <a:prstGeom prst="rect">
              <a:avLst/>
            </a:prstGeom>
          </p:spPr>
        </p:pic>
        <p:sp>
          <p:nvSpPr>
            <p:cNvPr id="131" name="object 131"/>
            <p:cNvSpPr/>
            <p:nvPr/>
          </p:nvSpPr>
          <p:spPr>
            <a:xfrm>
              <a:off x="7967471" y="4244339"/>
              <a:ext cx="218440" cy="184785"/>
            </a:xfrm>
            <a:custGeom>
              <a:avLst/>
              <a:gdLst/>
              <a:ahLst/>
              <a:cxnLst/>
              <a:rect l="l" t="t" r="r" b="b"/>
              <a:pathLst>
                <a:path w="218440" h="184785">
                  <a:moveTo>
                    <a:pt x="0" y="184404"/>
                  </a:moveTo>
                  <a:lnTo>
                    <a:pt x="217931" y="184404"/>
                  </a:lnTo>
                  <a:lnTo>
                    <a:pt x="217931" y="0"/>
                  </a:lnTo>
                  <a:lnTo>
                    <a:pt x="0" y="0"/>
                  </a:lnTo>
                  <a:lnTo>
                    <a:pt x="0" y="184404"/>
                  </a:lnTo>
                  <a:close/>
                </a:path>
              </a:pathLst>
            </a:custGeom>
            <a:ln w="6350">
              <a:solidFill>
                <a:srgbClr val="7E7E7E"/>
              </a:solidFill>
            </a:ln>
          </p:spPr>
          <p:txBody>
            <a:bodyPr wrap="square" lIns="0" tIns="0" rIns="0" bIns="0" rtlCol="0"/>
            <a:lstStyle/>
            <a:p>
              <a:endParaRPr/>
            </a:p>
          </p:txBody>
        </p:sp>
        <p:sp>
          <p:nvSpPr>
            <p:cNvPr id="132" name="object 132"/>
            <p:cNvSpPr/>
            <p:nvPr/>
          </p:nvSpPr>
          <p:spPr>
            <a:xfrm>
              <a:off x="7919719" y="4090669"/>
              <a:ext cx="315595" cy="89535"/>
            </a:xfrm>
            <a:custGeom>
              <a:avLst/>
              <a:gdLst/>
              <a:ahLst/>
              <a:cxnLst/>
              <a:rect l="l" t="t" r="r" b="b"/>
              <a:pathLst>
                <a:path w="315595" h="89535">
                  <a:moveTo>
                    <a:pt x="139664" y="31749"/>
                  </a:moveTo>
                  <a:lnTo>
                    <a:pt x="116839" y="31749"/>
                  </a:lnTo>
                  <a:lnTo>
                    <a:pt x="120141" y="32257"/>
                  </a:lnTo>
                  <a:lnTo>
                    <a:pt x="123062" y="33273"/>
                  </a:lnTo>
                  <a:lnTo>
                    <a:pt x="150649" y="57784"/>
                  </a:lnTo>
                  <a:lnTo>
                    <a:pt x="158623" y="66166"/>
                  </a:lnTo>
                  <a:lnTo>
                    <a:pt x="191261" y="87883"/>
                  </a:lnTo>
                  <a:lnTo>
                    <a:pt x="200532" y="89534"/>
                  </a:lnTo>
                  <a:lnTo>
                    <a:pt x="202310" y="89534"/>
                  </a:lnTo>
                  <a:lnTo>
                    <a:pt x="244982" y="79755"/>
                  </a:lnTo>
                  <a:lnTo>
                    <a:pt x="246548" y="78993"/>
                  </a:lnTo>
                  <a:lnTo>
                    <a:pt x="201549" y="78993"/>
                  </a:lnTo>
                  <a:lnTo>
                    <a:pt x="201295" y="78866"/>
                  </a:lnTo>
                  <a:lnTo>
                    <a:pt x="195579" y="77977"/>
                  </a:lnTo>
                  <a:lnTo>
                    <a:pt x="194945" y="77977"/>
                  </a:lnTo>
                  <a:lnTo>
                    <a:pt x="194690" y="77850"/>
                  </a:lnTo>
                  <a:lnTo>
                    <a:pt x="156336" y="48386"/>
                  </a:lnTo>
                  <a:lnTo>
                    <a:pt x="146684" y="38099"/>
                  </a:lnTo>
                  <a:lnTo>
                    <a:pt x="141985" y="33654"/>
                  </a:lnTo>
                  <a:lnTo>
                    <a:pt x="139664" y="31749"/>
                  </a:lnTo>
                  <a:close/>
                </a:path>
                <a:path w="315595" h="89535">
                  <a:moveTo>
                    <a:pt x="117475" y="21081"/>
                  </a:moveTo>
                  <a:lnTo>
                    <a:pt x="68199" y="35559"/>
                  </a:lnTo>
                  <a:lnTo>
                    <a:pt x="26161" y="61213"/>
                  </a:lnTo>
                  <a:lnTo>
                    <a:pt x="11810" y="70865"/>
                  </a:lnTo>
                  <a:lnTo>
                    <a:pt x="17652" y="79628"/>
                  </a:lnTo>
                  <a:lnTo>
                    <a:pt x="46354" y="60578"/>
                  </a:lnTo>
                  <a:lnTo>
                    <a:pt x="60071" y="52196"/>
                  </a:lnTo>
                  <a:lnTo>
                    <a:pt x="98171" y="34416"/>
                  </a:lnTo>
                  <a:lnTo>
                    <a:pt x="113410" y="31749"/>
                  </a:lnTo>
                  <a:lnTo>
                    <a:pt x="139664" y="31749"/>
                  </a:lnTo>
                  <a:lnTo>
                    <a:pt x="137032" y="29590"/>
                  </a:lnTo>
                  <a:lnTo>
                    <a:pt x="132333" y="26161"/>
                  </a:lnTo>
                  <a:lnTo>
                    <a:pt x="127380" y="23494"/>
                  </a:lnTo>
                  <a:lnTo>
                    <a:pt x="122554" y="21843"/>
                  </a:lnTo>
                  <a:lnTo>
                    <a:pt x="117475" y="21081"/>
                  </a:lnTo>
                  <a:close/>
                </a:path>
                <a:path w="315595" h="89535">
                  <a:moveTo>
                    <a:pt x="309118" y="27431"/>
                  </a:moveTo>
                  <a:lnTo>
                    <a:pt x="268097" y="55371"/>
                  </a:lnTo>
                  <a:lnTo>
                    <a:pt x="227710" y="75056"/>
                  </a:lnTo>
                  <a:lnTo>
                    <a:pt x="201549" y="78993"/>
                  </a:lnTo>
                  <a:lnTo>
                    <a:pt x="246548" y="78993"/>
                  </a:lnTo>
                  <a:lnTo>
                    <a:pt x="259333" y="72770"/>
                  </a:lnTo>
                  <a:lnTo>
                    <a:pt x="273430" y="64515"/>
                  </a:lnTo>
                  <a:lnTo>
                    <a:pt x="287527" y="55498"/>
                  </a:lnTo>
                  <a:lnTo>
                    <a:pt x="315213" y="36067"/>
                  </a:lnTo>
                  <a:lnTo>
                    <a:pt x="309118" y="27431"/>
                  </a:lnTo>
                  <a:close/>
                </a:path>
                <a:path w="315595" h="89535">
                  <a:moveTo>
                    <a:pt x="146757" y="10540"/>
                  </a:moveTo>
                  <a:lnTo>
                    <a:pt x="118363" y="10540"/>
                  </a:lnTo>
                  <a:lnTo>
                    <a:pt x="118618" y="10667"/>
                  </a:lnTo>
                  <a:lnTo>
                    <a:pt x="124459" y="11429"/>
                  </a:lnTo>
                  <a:lnTo>
                    <a:pt x="124840" y="11556"/>
                  </a:lnTo>
                  <a:lnTo>
                    <a:pt x="125095" y="11556"/>
                  </a:lnTo>
                  <a:lnTo>
                    <a:pt x="131190" y="13588"/>
                  </a:lnTo>
                  <a:lnTo>
                    <a:pt x="164083" y="41147"/>
                  </a:lnTo>
                  <a:lnTo>
                    <a:pt x="173989" y="51561"/>
                  </a:lnTo>
                  <a:lnTo>
                    <a:pt x="202437" y="68325"/>
                  </a:lnTo>
                  <a:lnTo>
                    <a:pt x="207899" y="68325"/>
                  </a:lnTo>
                  <a:lnTo>
                    <a:pt x="213486" y="67690"/>
                  </a:lnTo>
                  <a:lnTo>
                    <a:pt x="225171" y="64769"/>
                  </a:lnTo>
                  <a:lnTo>
                    <a:pt x="237235" y="60070"/>
                  </a:lnTo>
                  <a:lnTo>
                    <a:pt x="241807" y="57784"/>
                  </a:lnTo>
                  <a:lnTo>
                    <a:pt x="203073" y="57784"/>
                  </a:lnTo>
                  <a:lnTo>
                    <a:pt x="200151" y="57276"/>
                  </a:lnTo>
                  <a:lnTo>
                    <a:pt x="161289" y="22859"/>
                  </a:lnTo>
                  <a:lnTo>
                    <a:pt x="155448" y="17271"/>
                  </a:lnTo>
                  <a:lnTo>
                    <a:pt x="149351" y="12318"/>
                  </a:lnTo>
                  <a:lnTo>
                    <a:pt x="146757" y="10540"/>
                  </a:lnTo>
                  <a:close/>
                </a:path>
                <a:path w="315595" h="89535">
                  <a:moveTo>
                    <a:pt x="119252" y="0"/>
                  </a:moveTo>
                  <a:lnTo>
                    <a:pt x="117601" y="0"/>
                  </a:lnTo>
                  <a:lnTo>
                    <a:pt x="110108" y="126"/>
                  </a:lnTo>
                  <a:lnTo>
                    <a:pt x="72644" y="10159"/>
                  </a:lnTo>
                  <a:lnTo>
                    <a:pt x="28828" y="34162"/>
                  </a:lnTo>
                  <a:lnTo>
                    <a:pt x="0" y="53212"/>
                  </a:lnTo>
                  <a:lnTo>
                    <a:pt x="5969" y="61975"/>
                  </a:lnTo>
                  <a:lnTo>
                    <a:pt x="34671" y="42925"/>
                  </a:lnTo>
                  <a:lnTo>
                    <a:pt x="49022" y="34162"/>
                  </a:lnTo>
                  <a:lnTo>
                    <a:pt x="90804" y="14604"/>
                  </a:lnTo>
                  <a:lnTo>
                    <a:pt x="118363" y="10540"/>
                  </a:lnTo>
                  <a:lnTo>
                    <a:pt x="146757" y="10540"/>
                  </a:lnTo>
                  <a:lnTo>
                    <a:pt x="142494" y="7619"/>
                  </a:lnTo>
                  <a:lnTo>
                    <a:pt x="137032" y="4698"/>
                  </a:lnTo>
                  <a:lnTo>
                    <a:pt x="136271" y="4190"/>
                  </a:lnTo>
                  <a:lnTo>
                    <a:pt x="135381" y="3809"/>
                  </a:lnTo>
                  <a:lnTo>
                    <a:pt x="134493" y="3555"/>
                  </a:lnTo>
                  <a:lnTo>
                    <a:pt x="128777" y="1650"/>
                  </a:lnTo>
                  <a:lnTo>
                    <a:pt x="127000" y="1142"/>
                  </a:lnTo>
                  <a:lnTo>
                    <a:pt x="125983" y="1015"/>
                  </a:lnTo>
                  <a:lnTo>
                    <a:pt x="119252" y="0"/>
                  </a:lnTo>
                  <a:close/>
                </a:path>
                <a:path w="315595" h="89535">
                  <a:moveTo>
                    <a:pt x="296925" y="10159"/>
                  </a:moveTo>
                  <a:lnTo>
                    <a:pt x="257555" y="37083"/>
                  </a:lnTo>
                  <a:lnTo>
                    <a:pt x="222757" y="54482"/>
                  </a:lnTo>
                  <a:lnTo>
                    <a:pt x="203073" y="57784"/>
                  </a:lnTo>
                  <a:lnTo>
                    <a:pt x="241807" y="57784"/>
                  </a:lnTo>
                  <a:lnTo>
                    <a:pt x="249935" y="53720"/>
                  </a:lnTo>
                  <a:lnTo>
                    <a:pt x="262889" y="46227"/>
                  </a:lnTo>
                  <a:lnTo>
                    <a:pt x="276098" y="37718"/>
                  </a:lnTo>
                  <a:lnTo>
                    <a:pt x="303022" y="18795"/>
                  </a:lnTo>
                  <a:lnTo>
                    <a:pt x="296925" y="10159"/>
                  </a:lnTo>
                  <a:close/>
                </a:path>
              </a:pathLst>
            </a:custGeom>
            <a:solidFill>
              <a:srgbClr val="7E7E7E"/>
            </a:solidFill>
          </p:spPr>
          <p:txBody>
            <a:bodyPr wrap="square" lIns="0" tIns="0" rIns="0" bIns="0" rtlCol="0"/>
            <a:lstStyle/>
            <a:p>
              <a:endParaRPr/>
            </a:p>
          </p:txBody>
        </p:sp>
      </p:grpSp>
      <p:sp>
        <p:nvSpPr>
          <p:cNvPr id="133" name="object 133"/>
          <p:cNvSpPr txBox="1"/>
          <p:nvPr/>
        </p:nvSpPr>
        <p:spPr>
          <a:xfrm>
            <a:off x="9722357" y="4271265"/>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134" name="object 134"/>
          <p:cNvGrpSpPr/>
          <p:nvPr/>
        </p:nvGrpSpPr>
        <p:grpSpPr>
          <a:xfrm>
            <a:off x="9115932" y="3841877"/>
            <a:ext cx="596900" cy="591820"/>
            <a:chOff x="7591932" y="3841877"/>
            <a:chExt cx="596900" cy="591820"/>
          </a:xfrm>
        </p:grpSpPr>
        <p:pic>
          <p:nvPicPr>
            <p:cNvPr id="135" name="object 135"/>
            <p:cNvPicPr/>
            <p:nvPr/>
          </p:nvPicPr>
          <p:blipFill>
            <a:blip r:embed="rId36" cstate="print"/>
            <a:stretch>
              <a:fillRect/>
            </a:stretch>
          </p:blipFill>
          <p:spPr>
            <a:xfrm>
              <a:off x="7629143" y="3845052"/>
              <a:ext cx="216407" cy="284988"/>
            </a:xfrm>
            <a:prstGeom prst="rect">
              <a:avLst/>
            </a:prstGeom>
          </p:spPr>
        </p:pic>
        <p:sp>
          <p:nvSpPr>
            <p:cNvPr id="136" name="object 136"/>
            <p:cNvSpPr/>
            <p:nvPr/>
          </p:nvSpPr>
          <p:spPr>
            <a:xfrm>
              <a:off x="7629143" y="3845052"/>
              <a:ext cx="216535" cy="285115"/>
            </a:xfrm>
            <a:custGeom>
              <a:avLst/>
              <a:gdLst/>
              <a:ahLst/>
              <a:cxnLst/>
              <a:rect l="l" t="t" r="r" b="b"/>
              <a:pathLst>
                <a:path w="216534" h="285114">
                  <a:moveTo>
                    <a:pt x="0" y="284988"/>
                  </a:moveTo>
                  <a:lnTo>
                    <a:pt x="216407" y="284988"/>
                  </a:lnTo>
                  <a:lnTo>
                    <a:pt x="216407" y="0"/>
                  </a:lnTo>
                  <a:lnTo>
                    <a:pt x="0" y="0"/>
                  </a:lnTo>
                  <a:lnTo>
                    <a:pt x="0" y="284988"/>
                  </a:lnTo>
                  <a:close/>
                </a:path>
              </a:pathLst>
            </a:custGeom>
            <a:ln w="6350">
              <a:solidFill>
                <a:srgbClr val="7E7E7E"/>
              </a:solidFill>
            </a:ln>
          </p:spPr>
          <p:txBody>
            <a:bodyPr wrap="square" lIns="0" tIns="0" rIns="0" bIns="0" rtlCol="0"/>
            <a:lstStyle/>
            <a:p>
              <a:endParaRPr/>
            </a:p>
          </p:txBody>
        </p:sp>
        <p:pic>
          <p:nvPicPr>
            <p:cNvPr id="137" name="object 137"/>
            <p:cNvPicPr/>
            <p:nvPr/>
          </p:nvPicPr>
          <p:blipFill>
            <a:blip r:embed="rId37" cstate="print"/>
            <a:stretch>
              <a:fillRect/>
            </a:stretch>
          </p:blipFill>
          <p:spPr>
            <a:xfrm>
              <a:off x="7629143" y="4130040"/>
              <a:ext cx="216407" cy="300228"/>
            </a:xfrm>
            <a:prstGeom prst="rect">
              <a:avLst/>
            </a:prstGeom>
          </p:spPr>
        </p:pic>
        <p:sp>
          <p:nvSpPr>
            <p:cNvPr id="138" name="object 138"/>
            <p:cNvSpPr/>
            <p:nvPr/>
          </p:nvSpPr>
          <p:spPr>
            <a:xfrm>
              <a:off x="7629143" y="4130040"/>
              <a:ext cx="216535" cy="300355"/>
            </a:xfrm>
            <a:custGeom>
              <a:avLst/>
              <a:gdLst/>
              <a:ahLst/>
              <a:cxnLst/>
              <a:rect l="l" t="t" r="r" b="b"/>
              <a:pathLst>
                <a:path w="216534" h="300354">
                  <a:moveTo>
                    <a:pt x="0" y="300228"/>
                  </a:moveTo>
                  <a:lnTo>
                    <a:pt x="216407" y="300228"/>
                  </a:lnTo>
                  <a:lnTo>
                    <a:pt x="216407" y="0"/>
                  </a:lnTo>
                  <a:lnTo>
                    <a:pt x="0" y="0"/>
                  </a:lnTo>
                  <a:lnTo>
                    <a:pt x="0" y="300228"/>
                  </a:lnTo>
                  <a:close/>
                </a:path>
              </a:pathLst>
            </a:custGeom>
            <a:ln w="6349">
              <a:solidFill>
                <a:srgbClr val="7E7E7E"/>
              </a:solidFill>
            </a:ln>
          </p:spPr>
          <p:txBody>
            <a:bodyPr wrap="square" lIns="0" tIns="0" rIns="0" bIns="0" rtlCol="0"/>
            <a:lstStyle/>
            <a:p>
              <a:endParaRPr/>
            </a:p>
          </p:txBody>
        </p:sp>
        <p:pic>
          <p:nvPicPr>
            <p:cNvPr id="139" name="object 139"/>
            <p:cNvPicPr/>
            <p:nvPr/>
          </p:nvPicPr>
          <p:blipFill>
            <a:blip r:embed="rId38" cstate="print"/>
            <a:stretch>
              <a:fillRect/>
            </a:stretch>
          </p:blipFill>
          <p:spPr>
            <a:xfrm>
              <a:off x="7967471" y="3845052"/>
              <a:ext cx="217931" cy="109728"/>
            </a:xfrm>
            <a:prstGeom prst="rect">
              <a:avLst/>
            </a:prstGeom>
          </p:spPr>
        </p:pic>
        <p:sp>
          <p:nvSpPr>
            <p:cNvPr id="140" name="object 140"/>
            <p:cNvSpPr/>
            <p:nvPr/>
          </p:nvSpPr>
          <p:spPr>
            <a:xfrm>
              <a:off x="7967471" y="3845052"/>
              <a:ext cx="218440" cy="109855"/>
            </a:xfrm>
            <a:custGeom>
              <a:avLst/>
              <a:gdLst/>
              <a:ahLst/>
              <a:cxnLst/>
              <a:rect l="l" t="t" r="r" b="b"/>
              <a:pathLst>
                <a:path w="218440" h="109854">
                  <a:moveTo>
                    <a:pt x="0" y="109728"/>
                  </a:moveTo>
                  <a:lnTo>
                    <a:pt x="217931" y="109728"/>
                  </a:lnTo>
                  <a:lnTo>
                    <a:pt x="217931" y="0"/>
                  </a:lnTo>
                  <a:lnTo>
                    <a:pt x="0" y="0"/>
                  </a:lnTo>
                  <a:lnTo>
                    <a:pt x="0" y="109728"/>
                  </a:lnTo>
                  <a:close/>
                </a:path>
              </a:pathLst>
            </a:custGeom>
            <a:ln w="6350">
              <a:solidFill>
                <a:srgbClr val="7E7E7E"/>
              </a:solidFill>
            </a:ln>
          </p:spPr>
          <p:txBody>
            <a:bodyPr wrap="square" lIns="0" tIns="0" rIns="0" bIns="0" rtlCol="0"/>
            <a:lstStyle/>
            <a:p>
              <a:endParaRPr/>
            </a:p>
          </p:txBody>
        </p:sp>
        <p:sp>
          <p:nvSpPr>
            <p:cNvPr id="141" name="object 141"/>
            <p:cNvSpPr/>
            <p:nvPr/>
          </p:nvSpPr>
          <p:spPr>
            <a:xfrm>
              <a:off x="7591932" y="4307078"/>
              <a:ext cx="315595" cy="91440"/>
            </a:xfrm>
            <a:custGeom>
              <a:avLst/>
              <a:gdLst/>
              <a:ahLst/>
              <a:cxnLst/>
              <a:rect l="l" t="t" r="r" b="b"/>
              <a:pathLst>
                <a:path w="315595" h="91439">
                  <a:moveTo>
                    <a:pt x="139561" y="31750"/>
                  </a:moveTo>
                  <a:lnTo>
                    <a:pt x="116967" y="31750"/>
                  </a:lnTo>
                  <a:lnTo>
                    <a:pt x="120142" y="32131"/>
                  </a:lnTo>
                  <a:lnTo>
                    <a:pt x="123190" y="33274"/>
                  </a:lnTo>
                  <a:lnTo>
                    <a:pt x="158623" y="67056"/>
                  </a:lnTo>
                  <a:lnTo>
                    <a:pt x="164084" y="72390"/>
                  </a:lnTo>
                  <a:lnTo>
                    <a:pt x="185547" y="87249"/>
                  </a:lnTo>
                  <a:lnTo>
                    <a:pt x="192150" y="89662"/>
                  </a:lnTo>
                  <a:lnTo>
                    <a:pt x="193040" y="89916"/>
                  </a:lnTo>
                  <a:lnTo>
                    <a:pt x="194056" y="90043"/>
                  </a:lnTo>
                  <a:lnTo>
                    <a:pt x="200660" y="91059"/>
                  </a:lnTo>
                  <a:lnTo>
                    <a:pt x="202438" y="91059"/>
                  </a:lnTo>
                  <a:lnTo>
                    <a:pt x="208407" y="90932"/>
                  </a:lnTo>
                  <a:lnTo>
                    <a:pt x="215900" y="90170"/>
                  </a:lnTo>
                  <a:lnTo>
                    <a:pt x="230377" y="86741"/>
                  </a:lnTo>
                  <a:lnTo>
                    <a:pt x="245110" y="81026"/>
                  </a:lnTo>
                  <a:lnTo>
                    <a:pt x="246126" y="80518"/>
                  </a:lnTo>
                  <a:lnTo>
                    <a:pt x="201675" y="80518"/>
                  </a:lnTo>
                  <a:lnTo>
                    <a:pt x="201422" y="80391"/>
                  </a:lnTo>
                  <a:lnTo>
                    <a:pt x="195707" y="79502"/>
                  </a:lnTo>
                  <a:lnTo>
                    <a:pt x="195325" y="79502"/>
                  </a:lnTo>
                  <a:lnTo>
                    <a:pt x="195072" y="79375"/>
                  </a:lnTo>
                  <a:lnTo>
                    <a:pt x="194691" y="79375"/>
                  </a:lnTo>
                  <a:lnTo>
                    <a:pt x="189102" y="77343"/>
                  </a:lnTo>
                  <a:lnTo>
                    <a:pt x="156464" y="49149"/>
                  </a:lnTo>
                  <a:lnTo>
                    <a:pt x="146812" y="38608"/>
                  </a:lnTo>
                  <a:lnTo>
                    <a:pt x="142113" y="33909"/>
                  </a:lnTo>
                  <a:lnTo>
                    <a:pt x="139561" y="31750"/>
                  </a:lnTo>
                  <a:close/>
                </a:path>
                <a:path w="315595" h="91439">
                  <a:moveTo>
                    <a:pt x="117601" y="21082"/>
                  </a:moveTo>
                  <a:lnTo>
                    <a:pt x="68452" y="35941"/>
                  </a:lnTo>
                  <a:lnTo>
                    <a:pt x="26416" y="62230"/>
                  </a:lnTo>
                  <a:lnTo>
                    <a:pt x="12065" y="72136"/>
                  </a:lnTo>
                  <a:lnTo>
                    <a:pt x="18034" y="80772"/>
                  </a:lnTo>
                  <a:lnTo>
                    <a:pt x="32385" y="70866"/>
                  </a:lnTo>
                  <a:lnTo>
                    <a:pt x="46609" y="61341"/>
                  </a:lnTo>
                  <a:lnTo>
                    <a:pt x="86487" y="38989"/>
                  </a:lnTo>
                  <a:lnTo>
                    <a:pt x="113538" y="31750"/>
                  </a:lnTo>
                  <a:lnTo>
                    <a:pt x="139561" y="31750"/>
                  </a:lnTo>
                  <a:lnTo>
                    <a:pt x="137160" y="29718"/>
                  </a:lnTo>
                  <a:lnTo>
                    <a:pt x="132461" y="26289"/>
                  </a:lnTo>
                  <a:lnTo>
                    <a:pt x="127508" y="23495"/>
                  </a:lnTo>
                  <a:lnTo>
                    <a:pt x="122682" y="21844"/>
                  </a:lnTo>
                  <a:lnTo>
                    <a:pt x="117601" y="21082"/>
                  </a:lnTo>
                  <a:close/>
                </a:path>
                <a:path w="315595" h="91439">
                  <a:moveTo>
                    <a:pt x="309372" y="27559"/>
                  </a:moveTo>
                  <a:lnTo>
                    <a:pt x="268350" y="56134"/>
                  </a:lnTo>
                  <a:lnTo>
                    <a:pt x="227838" y="76454"/>
                  </a:lnTo>
                  <a:lnTo>
                    <a:pt x="201675" y="80518"/>
                  </a:lnTo>
                  <a:lnTo>
                    <a:pt x="246126" y="80518"/>
                  </a:lnTo>
                  <a:lnTo>
                    <a:pt x="287782" y="56007"/>
                  </a:lnTo>
                  <a:lnTo>
                    <a:pt x="315595" y="36068"/>
                  </a:lnTo>
                  <a:lnTo>
                    <a:pt x="309372" y="27559"/>
                  </a:lnTo>
                  <a:close/>
                </a:path>
                <a:path w="315595" h="91439">
                  <a:moveTo>
                    <a:pt x="146664" y="10541"/>
                  </a:moveTo>
                  <a:lnTo>
                    <a:pt x="118491" y="10541"/>
                  </a:lnTo>
                  <a:lnTo>
                    <a:pt x="118745" y="10668"/>
                  </a:lnTo>
                  <a:lnTo>
                    <a:pt x="124587" y="11430"/>
                  </a:lnTo>
                  <a:lnTo>
                    <a:pt x="124968" y="11557"/>
                  </a:lnTo>
                  <a:lnTo>
                    <a:pt x="125349" y="11557"/>
                  </a:lnTo>
                  <a:lnTo>
                    <a:pt x="125602" y="11684"/>
                  </a:lnTo>
                  <a:lnTo>
                    <a:pt x="131318" y="13716"/>
                  </a:lnTo>
                  <a:lnTo>
                    <a:pt x="164211" y="42037"/>
                  </a:lnTo>
                  <a:lnTo>
                    <a:pt x="174117" y="52578"/>
                  </a:lnTo>
                  <a:lnTo>
                    <a:pt x="202565" y="69850"/>
                  </a:lnTo>
                  <a:lnTo>
                    <a:pt x="208025" y="69850"/>
                  </a:lnTo>
                  <a:lnTo>
                    <a:pt x="213614" y="69215"/>
                  </a:lnTo>
                  <a:lnTo>
                    <a:pt x="225298" y="66294"/>
                  </a:lnTo>
                  <a:lnTo>
                    <a:pt x="237363" y="61468"/>
                  </a:lnTo>
                  <a:lnTo>
                    <a:pt x="241554" y="59309"/>
                  </a:lnTo>
                  <a:lnTo>
                    <a:pt x="203200" y="59309"/>
                  </a:lnTo>
                  <a:lnTo>
                    <a:pt x="200406" y="58801"/>
                  </a:lnTo>
                  <a:lnTo>
                    <a:pt x="172085" y="34798"/>
                  </a:lnTo>
                  <a:lnTo>
                    <a:pt x="161544" y="23495"/>
                  </a:lnTo>
                  <a:lnTo>
                    <a:pt x="155828" y="17907"/>
                  </a:lnTo>
                  <a:lnTo>
                    <a:pt x="149606" y="12573"/>
                  </a:lnTo>
                  <a:lnTo>
                    <a:pt x="146664" y="10541"/>
                  </a:lnTo>
                  <a:close/>
                </a:path>
                <a:path w="315595" h="91439">
                  <a:moveTo>
                    <a:pt x="119380" y="0"/>
                  </a:moveTo>
                  <a:lnTo>
                    <a:pt x="117728" y="0"/>
                  </a:lnTo>
                  <a:lnTo>
                    <a:pt x="110236" y="127"/>
                  </a:lnTo>
                  <a:lnTo>
                    <a:pt x="72517" y="10414"/>
                  </a:lnTo>
                  <a:lnTo>
                    <a:pt x="28828" y="35052"/>
                  </a:lnTo>
                  <a:lnTo>
                    <a:pt x="0" y="54737"/>
                  </a:lnTo>
                  <a:lnTo>
                    <a:pt x="5969" y="63373"/>
                  </a:lnTo>
                  <a:lnTo>
                    <a:pt x="34671" y="43815"/>
                  </a:lnTo>
                  <a:lnTo>
                    <a:pt x="49022" y="34925"/>
                  </a:lnTo>
                  <a:lnTo>
                    <a:pt x="90805" y="14732"/>
                  </a:lnTo>
                  <a:lnTo>
                    <a:pt x="118491" y="10541"/>
                  </a:lnTo>
                  <a:lnTo>
                    <a:pt x="146664" y="10541"/>
                  </a:lnTo>
                  <a:lnTo>
                    <a:pt x="142621" y="7747"/>
                  </a:lnTo>
                  <a:lnTo>
                    <a:pt x="137160" y="4699"/>
                  </a:lnTo>
                  <a:lnTo>
                    <a:pt x="135636" y="3937"/>
                  </a:lnTo>
                  <a:lnTo>
                    <a:pt x="129159" y="1778"/>
                  </a:lnTo>
                  <a:lnTo>
                    <a:pt x="128143" y="1397"/>
                  </a:lnTo>
                  <a:lnTo>
                    <a:pt x="127126" y="1143"/>
                  </a:lnTo>
                  <a:lnTo>
                    <a:pt x="126111" y="1016"/>
                  </a:lnTo>
                  <a:lnTo>
                    <a:pt x="119380" y="0"/>
                  </a:lnTo>
                  <a:close/>
                </a:path>
                <a:path w="315595" h="91439">
                  <a:moveTo>
                    <a:pt x="296799" y="10414"/>
                  </a:moveTo>
                  <a:lnTo>
                    <a:pt x="257428" y="38100"/>
                  </a:lnTo>
                  <a:lnTo>
                    <a:pt x="222758" y="56007"/>
                  </a:lnTo>
                  <a:lnTo>
                    <a:pt x="203200" y="59309"/>
                  </a:lnTo>
                  <a:lnTo>
                    <a:pt x="241554" y="59309"/>
                  </a:lnTo>
                  <a:lnTo>
                    <a:pt x="276098" y="38354"/>
                  </a:lnTo>
                  <a:lnTo>
                    <a:pt x="303022" y="19050"/>
                  </a:lnTo>
                  <a:lnTo>
                    <a:pt x="296799" y="10414"/>
                  </a:lnTo>
                  <a:close/>
                </a:path>
              </a:pathLst>
            </a:custGeom>
            <a:solidFill>
              <a:srgbClr val="7E7E7E"/>
            </a:solidFill>
          </p:spPr>
          <p:txBody>
            <a:bodyPr wrap="square" lIns="0" tIns="0" rIns="0" bIns="0" rtlCol="0"/>
            <a:lstStyle/>
            <a:p>
              <a:endParaRPr/>
            </a:p>
          </p:txBody>
        </p:sp>
      </p:grpSp>
      <p:sp>
        <p:nvSpPr>
          <p:cNvPr id="142" name="object 142"/>
          <p:cNvSpPr txBox="1"/>
          <p:nvPr/>
        </p:nvSpPr>
        <p:spPr>
          <a:xfrm>
            <a:off x="9722357" y="3777234"/>
            <a:ext cx="556260" cy="344170"/>
          </a:xfrm>
          <a:prstGeom prst="rect">
            <a:avLst/>
          </a:prstGeom>
        </p:spPr>
        <p:txBody>
          <a:bodyPr vert="horz" wrap="square" lIns="0" tIns="12065" rIns="0" bIns="0" rtlCol="0">
            <a:spAutoFit/>
          </a:bodyPr>
          <a:lstStyle/>
          <a:p>
            <a:pPr marL="12700" marR="5080">
              <a:spcBef>
                <a:spcPts val="95"/>
              </a:spcBef>
            </a:pPr>
            <a:r>
              <a:rPr sz="700" spc="-10" dirty="0">
                <a:solidFill>
                  <a:srgbClr val="A78213"/>
                </a:solidFill>
                <a:latin typeface="メイリオ"/>
                <a:cs typeface="メイリオ"/>
              </a:rPr>
              <a:t>発行デジタ</a:t>
            </a:r>
            <a:r>
              <a:rPr sz="700" spc="-50" dirty="0">
                <a:solidFill>
                  <a:srgbClr val="A78213"/>
                </a:solidFill>
                <a:latin typeface="メイリオ"/>
                <a:cs typeface="メイリオ"/>
              </a:rPr>
              <a:t>ル</a:t>
            </a:r>
            <a:r>
              <a:rPr sz="700" spc="-10" dirty="0">
                <a:solidFill>
                  <a:srgbClr val="A78213"/>
                </a:solidFill>
                <a:latin typeface="メイリオ"/>
                <a:cs typeface="メイリオ"/>
              </a:rPr>
              <a:t>通</a:t>
            </a:r>
            <a:r>
              <a:rPr sz="700" spc="-50" dirty="0">
                <a:solidFill>
                  <a:srgbClr val="A78213"/>
                </a:solidFill>
                <a:latin typeface="メイリオ"/>
                <a:cs typeface="メイリオ"/>
              </a:rPr>
              <a:t>貨</a:t>
            </a:r>
            <a:endParaRPr sz="700">
              <a:latin typeface="メイリオ"/>
              <a:cs typeface="メイリオ"/>
            </a:endParaRPr>
          </a:p>
          <a:p>
            <a:pPr marL="12700">
              <a:lnSpc>
                <a:spcPts val="830"/>
              </a:lnSpc>
            </a:pP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143" name="object 143"/>
          <p:cNvSpPr txBox="1"/>
          <p:nvPr/>
        </p:nvSpPr>
        <p:spPr>
          <a:xfrm>
            <a:off x="8682609" y="3775100"/>
            <a:ext cx="480059" cy="575310"/>
          </a:xfrm>
          <a:prstGeom prst="rect">
            <a:avLst/>
          </a:prstGeom>
        </p:spPr>
        <p:txBody>
          <a:bodyPr vert="horz" wrap="square" lIns="0" tIns="12700" rIns="0" bIns="0" rtlCol="0">
            <a:spAutoFit/>
          </a:bodyPr>
          <a:lstStyle/>
          <a:p>
            <a:pPr marL="88265" marR="28575" indent="-75565">
              <a:lnSpc>
                <a:spcPct val="138600"/>
              </a:lnSpc>
              <a:spcBef>
                <a:spcPts val="100"/>
              </a:spcBef>
            </a:pPr>
            <a:r>
              <a:rPr sz="700" spc="-10" dirty="0">
                <a:latin typeface="メイリオ"/>
                <a:cs typeface="メイリオ"/>
              </a:rPr>
              <a:t>現金</a:t>
            </a:r>
            <a:r>
              <a:rPr sz="700" spc="-20" dirty="0">
                <a:latin typeface="メイリオ"/>
                <a:cs typeface="メイリオ"/>
              </a:rPr>
              <a:t>(</a:t>
            </a:r>
            <a:r>
              <a:rPr sz="700" spc="-10" dirty="0">
                <a:latin typeface="メイリオ"/>
                <a:cs typeface="メイリオ"/>
              </a:rPr>
              <a:t>担保</a:t>
            </a:r>
            <a:r>
              <a:rPr sz="700" spc="-50" dirty="0">
                <a:latin typeface="メイリオ"/>
                <a:cs typeface="メイリオ"/>
              </a:rPr>
              <a:t>)</a:t>
            </a:r>
            <a:r>
              <a:rPr sz="700" spc="-10" dirty="0">
                <a:latin typeface="メイリオ"/>
                <a:cs typeface="メイリオ"/>
              </a:rPr>
              <a:t>現金勘</a:t>
            </a:r>
            <a:r>
              <a:rPr sz="700" spc="-50" dirty="0">
                <a:latin typeface="メイリオ"/>
                <a:cs typeface="メイリオ"/>
              </a:rPr>
              <a:t>定</a:t>
            </a:r>
            <a:endParaRPr sz="700">
              <a:latin typeface="メイリオ"/>
              <a:cs typeface="メイリオ"/>
            </a:endParaRPr>
          </a:p>
          <a:p>
            <a:pPr marL="130810">
              <a:spcBef>
                <a:spcPts val="30"/>
              </a:spcBef>
            </a:pPr>
            <a:r>
              <a:rPr sz="500" spc="-15" dirty="0">
                <a:latin typeface="メイリオ"/>
                <a:cs typeface="メイリオ"/>
              </a:rPr>
              <a:t>(銀行資産)</a:t>
            </a:r>
            <a:endParaRPr sz="500">
              <a:latin typeface="メイリオ"/>
              <a:cs typeface="メイリオ"/>
            </a:endParaRPr>
          </a:p>
          <a:p>
            <a:pPr marL="201295">
              <a:spcBef>
                <a:spcPts val="530"/>
              </a:spcBef>
            </a:pP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grpSp>
        <p:nvGrpSpPr>
          <p:cNvPr id="144" name="object 144"/>
          <p:cNvGrpSpPr/>
          <p:nvPr/>
        </p:nvGrpSpPr>
        <p:grpSpPr>
          <a:xfrm>
            <a:off x="3933952" y="3130805"/>
            <a:ext cx="5438775" cy="827405"/>
            <a:chOff x="2409951" y="3130804"/>
            <a:chExt cx="5438775" cy="827405"/>
          </a:xfrm>
        </p:grpSpPr>
        <p:pic>
          <p:nvPicPr>
            <p:cNvPr id="145" name="object 145"/>
            <p:cNvPicPr/>
            <p:nvPr/>
          </p:nvPicPr>
          <p:blipFill>
            <a:blip r:embed="rId39" cstate="print"/>
            <a:stretch>
              <a:fillRect/>
            </a:stretch>
          </p:blipFill>
          <p:spPr>
            <a:xfrm>
              <a:off x="7636763" y="3848100"/>
              <a:ext cx="208788" cy="106680"/>
            </a:xfrm>
            <a:prstGeom prst="rect">
              <a:avLst/>
            </a:prstGeom>
          </p:spPr>
        </p:pic>
        <p:sp>
          <p:nvSpPr>
            <p:cNvPr id="146" name="object 146"/>
            <p:cNvSpPr/>
            <p:nvPr/>
          </p:nvSpPr>
          <p:spPr>
            <a:xfrm>
              <a:off x="7636763" y="3848100"/>
              <a:ext cx="208915" cy="106680"/>
            </a:xfrm>
            <a:custGeom>
              <a:avLst/>
              <a:gdLst/>
              <a:ahLst/>
              <a:cxnLst/>
              <a:rect l="l" t="t" r="r" b="b"/>
              <a:pathLst>
                <a:path w="208915" h="106679">
                  <a:moveTo>
                    <a:pt x="0" y="106680"/>
                  </a:moveTo>
                  <a:lnTo>
                    <a:pt x="208788" y="106680"/>
                  </a:lnTo>
                  <a:lnTo>
                    <a:pt x="208788" y="0"/>
                  </a:lnTo>
                  <a:lnTo>
                    <a:pt x="0" y="0"/>
                  </a:lnTo>
                  <a:lnTo>
                    <a:pt x="0" y="106680"/>
                  </a:lnTo>
                  <a:close/>
                </a:path>
              </a:pathLst>
            </a:custGeom>
            <a:ln w="6349">
              <a:solidFill>
                <a:srgbClr val="7E7E7E"/>
              </a:solidFill>
            </a:ln>
          </p:spPr>
          <p:txBody>
            <a:bodyPr wrap="square" lIns="0" tIns="0" rIns="0" bIns="0" rtlCol="0"/>
            <a:lstStyle/>
            <a:p>
              <a:endParaRPr/>
            </a:p>
          </p:txBody>
        </p:sp>
        <p:sp>
          <p:nvSpPr>
            <p:cNvPr id="147" name="object 147"/>
            <p:cNvSpPr/>
            <p:nvPr/>
          </p:nvSpPr>
          <p:spPr>
            <a:xfrm>
              <a:off x="2409951" y="3130804"/>
              <a:ext cx="656590" cy="562610"/>
            </a:xfrm>
            <a:custGeom>
              <a:avLst/>
              <a:gdLst/>
              <a:ahLst/>
              <a:cxnLst/>
              <a:rect l="l" t="t" r="r" b="b"/>
              <a:pathLst>
                <a:path w="656589" h="562610">
                  <a:moveTo>
                    <a:pt x="12700" y="15367"/>
                  </a:moveTo>
                  <a:lnTo>
                    <a:pt x="0" y="16383"/>
                  </a:lnTo>
                  <a:lnTo>
                    <a:pt x="2286" y="47625"/>
                  </a:lnTo>
                  <a:lnTo>
                    <a:pt x="5461" y="78486"/>
                  </a:lnTo>
                  <a:lnTo>
                    <a:pt x="13843" y="138049"/>
                  </a:lnTo>
                  <a:lnTo>
                    <a:pt x="25146" y="195072"/>
                  </a:lnTo>
                  <a:lnTo>
                    <a:pt x="38989" y="248793"/>
                  </a:lnTo>
                  <a:lnTo>
                    <a:pt x="55372" y="299338"/>
                  </a:lnTo>
                  <a:lnTo>
                    <a:pt x="74041" y="346329"/>
                  </a:lnTo>
                  <a:lnTo>
                    <a:pt x="94868" y="389382"/>
                  </a:lnTo>
                  <a:lnTo>
                    <a:pt x="117729" y="428244"/>
                  </a:lnTo>
                  <a:lnTo>
                    <a:pt x="142367" y="462915"/>
                  </a:lnTo>
                  <a:lnTo>
                    <a:pt x="168656" y="492760"/>
                  </a:lnTo>
                  <a:lnTo>
                    <a:pt x="211074" y="528320"/>
                  </a:lnTo>
                  <a:lnTo>
                    <a:pt x="256286" y="551688"/>
                  </a:lnTo>
                  <a:lnTo>
                    <a:pt x="304038" y="561848"/>
                  </a:lnTo>
                  <a:lnTo>
                    <a:pt x="320421" y="562102"/>
                  </a:lnTo>
                  <a:lnTo>
                    <a:pt x="336804" y="560705"/>
                  </a:lnTo>
                  <a:lnTo>
                    <a:pt x="353314" y="557657"/>
                  </a:lnTo>
                  <a:lnTo>
                    <a:pt x="367411" y="553720"/>
                  </a:lnTo>
                  <a:lnTo>
                    <a:pt x="378890" y="549402"/>
                  </a:lnTo>
                  <a:lnTo>
                    <a:pt x="320548" y="549402"/>
                  </a:lnTo>
                  <a:lnTo>
                    <a:pt x="305562" y="549275"/>
                  </a:lnTo>
                  <a:lnTo>
                    <a:pt x="261239" y="540004"/>
                  </a:lnTo>
                  <a:lnTo>
                    <a:pt x="218440" y="518033"/>
                  </a:lnTo>
                  <a:lnTo>
                    <a:pt x="177927" y="484124"/>
                  </a:lnTo>
                  <a:lnTo>
                    <a:pt x="152527" y="455295"/>
                  </a:lnTo>
                  <a:lnTo>
                    <a:pt x="128524" y="421640"/>
                  </a:lnTo>
                  <a:lnTo>
                    <a:pt x="106172" y="383667"/>
                  </a:lnTo>
                  <a:lnTo>
                    <a:pt x="85725" y="341375"/>
                  </a:lnTo>
                  <a:lnTo>
                    <a:pt x="67437" y="295148"/>
                  </a:lnTo>
                  <a:lnTo>
                    <a:pt x="51181" y="245491"/>
                  </a:lnTo>
                  <a:lnTo>
                    <a:pt x="37465" y="192405"/>
                  </a:lnTo>
                  <a:lnTo>
                    <a:pt x="26416" y="136144"/>
                  </a:lnTo>
                  <a:lnTo>
                    <a:pt x="18034" y="77088"/>
                  </a:lnTo>
                  <a:lnTo>
                    <a:pt x="14986" y="46609"/>
                  </a:lnTo>
                  <a:lnTo>
                    <a:pt x="12700" y="15367"/>
                  </a:lnTo>
                  <a:close/>
                </a:path>
                <a:path w="656589" h="562610">
                  <a:moveTo>
                    <a:pt x="611560" y="75398"/>
                  </a:moveTo>
                  <a:lnTo>
                    <a:pt x="600456" y="153288"/>
                  </a:lnTo>
                  <a:lnTo>
                    <a:pt x="590423" y="201041"/>
                  </a:lnTo>
                  <a:lnTo>
                    <a:pt x="578485" y="246380"/>
                  </a:lnTo>
                  <a:lnTo>
                    <a:pt x="564642" y="289433"/>
                  </a:lnTo>
                  <a:lnTo>
                    <a:pt x="549148" y="329819"/>
                  </a:lnTo>
                  <a:lnTo>
                    <a:pt x="532003" y="367538"/>
                  </a:lnTo>
                  <a:lnTo>
                    <a:pt x="513461" y="402209"/>
                  </a:lnTo>
                  <a:lnTo>
                    <a:pt x="482981" y="448310"/>
                  </a:lnTo>
                  <a:lnTo>
                    <a:pt x="449834" y="486410"/>
                  </a:lnTo>
                  <a:lnTo>
                    <a:pt x="414274" y="516001"/>
                  </a:lnTo>
                  <a:lnTo>
                    <a:pt x="376809" y="536702"/>
                  </a:lnTo>
                  <a:lnTo>
                    <a:pt x="335661" y="548005"/>
                  </a:lnTo>
                  <a:lnTo>
                    <a:pt x="320548" y="549402"/>
                  </a:lnTo>
                  <a:lnTo>
                    <a:pt x="378890" y="549402"/>
                  </a:lnTo>
                  <a:lnTo>
                    <a:pt x="421131" y="526669"/>
                  </a:lnTo>
                  <a:lnTo>
                    <a:pt x="458470" y="495681"/>
                  </a:lnTo>
                  <a:lnTo>
                    <a:pt x="492887" y="456184"/>
                  </a:lnTo>
                  <a:lnTo>
                    <a:pt x="524256" y="408813"/>
                  </a:lnTo>
                  <a:lnTo>
                    <a:pt x="543306" y="373380"/>
                  </a:lnTo>
                  <a:lnTo>
                    <a:pt x="560832" y="334899"/>
                  </a:lnTo>
                  <a:lnTo>
                    <a:pt x="576580" y="293750"/>
                  </a:lnTo>
                  <a:lnTo>
                    <a:pt x="590550" y="250190"/>
                  </a:lnTo>
                  <a:lnTo>
                    <a:pt x="602742" y="204088"/>
                  </a:lnTo>
                  <a:lnTo>
                    <a:pt x="612902" y="155956"/>
                  </a:lnTo>
                  <a:lnTo>
                    <a:pt x="621030" y="105918"/>
                  </a:lnTo>
                  <a:lnTo>
                    <a:pt x="624155" y="76451"/>
                  </a:lnTo>
                  <a:lnTo>
                    <a:pt x="611560" y="75398"/>
                  </a:lnTo>
                  <a:close/>
                </a:path>
                <a:path w="656589" h="562610">
                  <a:moveTo>
                    <a:pt x="649509" y="62611"/>
                  </a:moveTo>
                  <a:lnTo>
                    <a:pt x="612902" y="62611"/>
                  </a:lnTo>
                  <a:lnTo>
                    <a:pt x="625475" y="64008"/>
                  </a:lnTo>
                  <a:lnTo>
                    <a:pt x="624155" y="76451"/>
                  </a:lnTo>
                  <a:lnTo>
                    <a:pt x="656082" y="79121"/>
                  </a:lnTo>
                  <a:lnTo>
                    <a:pt x="649509" y="62611"/>
                  </a:lnTo>
                  <a:close/>
                </a:path>
                <a:path w="656589" h="562610">
                  <a:moveTo>
                    <a:pt x="612902" y="62611"/>
                  </a:moveTo>
                  <a:lnTo>
                    <a:pt x="611560" y="75398"/>
                  </a:lnTo>
                  <a:lnTo>
                    <a:pt x="624155" y="76451"/>
                  </a:lnTo>
                  <a:lnTo>
                    <a:pt x="625475" y="64008"/>
                  </a:lnTo>
                  <a:lnTo>
                    <a:pt x="612902" y="62611"/>
                  </a:lnTo>
                  <a:close/>
                </a:path>
                <a:path w="656589" h="562610">
                  <a:moveTo>
                    <a:pt x="624586" y="0"/>
                  </a:moveTo>
                  <a:lnTo>
                    <a:pt x="580136" y="72771"/>
                  </a:lnTo>
                  <a:lnTo>
                    <a:pt x="611560" y="75398"/>
                  </a:lnTo>
                  <a:lnTo>
                    <a:pt x="612902" y="62611"/>
                  </a:lnTo>
                  <a:lnTo>
                    <a:pt x="649509" y="62611"/>
                  </a:lnTo>
                  <a:lnTo>
                    <a:pt x="624586" y="0"/>
                  </a:lnTo>
                  <a:close/>
                </a:path>
              </a:pathLst>
            </a:custGeom>
            <a:solidFill>
              <a:srgbClr val="BEBEBE"/>
            </a:solidFill>
          </p:spPr>
          <p:txBody>
            <a:bodyPr wrap="square" lIns="0" tIns="0" rIns="0" bIns="0" rtlCol="0"/>
            <a:lstStyle/>
            <a:p>
              <a:endParaRPr/>
            </a:p>
          </p:txBody>
        </p:sp>
      </p:grpSp>
      <p:sp>
        <p:nvSpPr>
          <p:cNvPr id="148" name="object 148"/>
          <p:cNvSpPr txBox="1"/>
          <p:nvPr/>
        </p:nvSpPr>
        <p:spPr>
          <a:xfrm>
            <a:off x="8578722" y="3491610"/>
            <a:ext cx="1656714" cy="136576"/>
          </a:xfrm>
          <a:prstGeom prst="rect">
            <a:avLst/>
          </a:prstGeom>
        </p:spPr>
        <p:txBody>
          <a:bodyPr vert="horz" wrap="square" lIns="0" tIns="13335" rIns="0" bIns="0" rtlCol="0">
            <a:spAutoFit/>
          </a:bodyPr>
          <a:lstStyle/>
          <a:p>
            <a:pPr marL="12700">
              <a:spcBef>
                <a:spcPts val="105"/>
              </a:spcBef>
            </a:pPr>
            <a:r>
              <a:rPr sz="800" spc="-20" dirty="0">
                <a:latin typeface="メイリオ"/>
                <a:cs typeface="メイリオ"/>
              </a:rPr>
              <a:t>③デジタル通貨をＡ社→Ｂ社へ移転</a:t>
            </a:r>
            <a:endParaRPr sz="800">
              <a:latin typeface="メイリオ"/>
              <a:cs typeface="メイリオ"/>
            </a:endParaRPr>
          </a:p>
        </p:txBody>
      </p:sp>
      <p:sp>
        <p:nvSpPr>
          <p:cNvPr id="149" name="object 149"/>
          <p:cNvSpPr txBox="1"/>
          <p:nvPr/>
        </p:nvSpPr>
        <p:spPr>
          <a:xfrm>
            <a:off x="8680451" y="4718051"/>
            <a:ext cx="1453515" cy="391795"/>
          </a:xfrm>
          <a:prstGeom prst="rect">
            <a:avLst/>
          </a:prstGeom>
        </p:spPr>
        <p:txBody>
          <a:bodyPr vert="horz" wrap="square" lIns="0" tIns="12700" rIns="0" bIns="0" rtlCol="0">
            <a:spAutoFit/>
          </a:bodyPr>
          <a:lstStyle/>
          <a:p>
            <a:pPr marL="12700" marR="5080" algn="ctr">
              <a:spcBef>
                <a:spcPts val="100"/>
              </a:spcBef>
            </a:pPr>
            <a:r>
              <a:rPr sz="800" spc="-10" dirty="0">
                <a:latin typeface="メイリオ"/>
                <a:cs typeface="メイリオ"/>
              </a:rPr>
              <a:t>④デジタル通貨が移転しても、償却されない限りは</a:t>
            </a:r>
            <a:endParaRPr sz="800">
              <a:latin typeface="メイリオ"/>
              <a:cs typeface="メイリオ"/>
            </a:endParaRPr>
          </a:p>
          <a:p>
            <a:pPr algn="ctr">
              <a:spcBef>
                <a:spcPts val="5"/>
              </a:spcBef>
            </a:pPr>
            <a:r>
              <a:rPr sz="800" spc="-10" dirty="0">
                <a:latin typeface="メイリオ"/>
                <a:cs typeface="メイリオ"/>
              </a:rPr>
              <a:t>銀行負債として残る</a:t>
            </a:r>
            <a:endParaRPr sz="800">
              <a:latin typeface="メイリオ"/>
              <a:cs typeface="メイリオ"/>
            </a:endParaRPr>
          </a:p>
        </p:txBody>
      </p:sp>
      <p:sp>
        <p:nvSpPr>
          <p:cNvPr id="150" name="object 150"/>
          <p:cNvSpPr txBox="1"/>
          <p:nvPr/>
        </p:nvSpPr>
        <p:spPr>
          <a:xfrm>
            <a:off x="4009135" y="3302635"/>
            <a:ext cx="1351280" cy="269875"/>
          </a:xfrm>
          <a:prstGeom prst="rect">
            <a:avLst/>
          </a:prstGeom>
        </p:spPr>
        <p:txBody>
          <a:bodyPr vert="horz" wrap="square" lIns="0" tIns="13335" rIns="0" bIns="0" rtlCol="0">
            <a:spAutoFit/>
          </a:bodyPr>
          <a:lstStyle/>
          <a:p>
            <a:pPr marL="64135" marR="5080" indent="-52069">
              <a:spcBef>
                <a:spcPts val="105"/>
              </a:spcBef>
            </a:pPr>
            <a:r>
              <a:rPr sz="800" spc="-10" dirty="0">
                <a:latin typeface="メイリオ"/>
                <a:cs typeface="メイリオ"/>
              </a:rPr>
              <a:t>※移転はウォレット間振替、またはトークン移転による</a:t>
            </a:r>
            <a:endParaRPr sz="800">
              <a:latin typeface="メイリオ"/>
              <a:cs typeface="メイリオ"/>
            </a:endParaRPr>
          </a:p>
        </p:txBody>
      </p:sp>
      <p:grpSp>
        <p:nvGrpSpPr>
          <p:cNvPr id="151" name="object 151"/>
          <p:cNvGrpSpPr/>
          <p:nvPr/>
        </p:nvGrpSpPr>
        <p:grpSpPr>
          <a:xfrm>
            <a:off x="3032760" y="2788920"/>
            <a:ext cx="1864360" cy="2933700"/>
            <a:chOff x="1508760" y="2788920"/>
            <a:chExt cx="1864360" cy="2933700"/>
          </a:xfrm>
        </p:grpSpPr>
        <p:pic>
          <p:nvPicPr>
            <p:cNvPr id="152" name="object 152"/>
            <p:cNvPicPr/>
            <p:nvPr/>
          </p:nvPicPr>
          <p:blipFill>
            <a:blip r:embed="rId13" cstate="print"/>
            <a:stretch>
              <a:fillRect/>
            </a:stretch>
          </p:blipFill>
          <p:spPr>
            <a:xfrm>
              <a:off x="2942844" y="2967228"/>
              <a:ext cx="115824" cy="115824"/>
            </a:xfrm>
            <a:prstGeom prst="rect">
              <a:avLst/>
            </a:prstGeom>
          </p:spPr>
        </p:pic>
        <p:pic>
          <p:nvPicPr>
            <p:cNvPr id="153" name="object 153"/>
            <p:cNvPicPr/>
            <p:nvPr/>
          </p:nvPicPr>
          <p:blipFill>
            <a:blip r:embed="rId17" cstate="print"/>
            <a:stretch>
              <a:fillRect/>
            </a:stretch>
          </p:blipFill>
          <p:spPr>
            <a:xfrm>
              <a:off x="3183636" y="2929128"/>
              <a:ext cx="188975" cy="188975"/>
            </a:xfrm>
            <a:prstGeom prst="rect">
              <a:avLst/>
            </a:prstGeom>
          </p:spPr>
        </p:pic>
        <p:pic>
          <p:nvPicPr>
            <p:cNvPr id="154" name="object 154"/>
            <p:cNvPicPr/>
            <p:nvPr/>
          </p:nvPicPr>
          <p:blipFill>
            <a:blip r:embed="rId40" cstate="print"/>
            <a:stretch>
              <a:fillRect/>
            </a:stretch>
          </p:blipFill>
          <p:spPr>
            <a:xfrm>
              <a:off x="1508760" y="5608321"/>
              <a:ext cx="161544" cy="114298"/>
            </a:xfrm>
            <a:prstGeom prst="rect">
              <a:avLst/>
            </a:prstGeom>
          </p:spPr>
        </p:pic>
        <p:sp>
          <p:nvSpPr>
            <p:cNvPr id="155" name="object 155"/>
            <p:cNvSpPr/>
            <p:nvPr/>
          </p:nvSpPr>
          <p:spPr>
            <a:xfrm>
              <a:off x="2755392" y="2788920"/>
              <a:ext cx="428625" cy="132715"/>
            </a:xfrm>
            <a:custGeom>
              <a:avLst/>
              <a:gdLst/>
              <a:ahLst/>
              <a:cxnLst/>
              <a:rect l="l" t="t" r="r" b="b"/>
              <a:pathLst>
                <a:path w="428625" h="132714">
                  <a:moveTo>
                    <a:pt x="428244" y="0"/>
                  </a:moveTo>
                  <a:lnTo>
                    <a:pt x="0" y="0"/>
                  </a:lnTo>
                  <a:lnTo>
                    <a:pt x="0" y="132587"/>
                  </a:lnTo>
                  <a:lnTo>
                    <a:pt x="428244" y="132587"/>
                  </a:lnTo>
                  <a:lnTo>
                    <a:pt x="428244" y="0"/>
                  </a:lnTo>
                  <a:close/>
                </a:path>
              </a:pathLst>
            </a:custGeom>
            <a:solidFill>
              <a:srgbClr val="FFFFFF"/>
            </a:solidFill>
          </p:spPr>
          <p:txBody>
            <a:bodyPr wrap="square" lIns="0" tIns="0" rIns="0" bIns="0" rtlCol="0"/>
            <a:lstStyle/>
            <a:p>
              <a:endParaRPr/>
            </a:p>
          </p:txBody>
        </p:sp>
      </p:grpSp>
      <p:sp>
        <p:nvSpPr>
          <p:cNvPr id="156" name="object 156"/>
          <p:cNvSpPr txBox="1"/>
          <p:nvPr/>
        </p:nvSpPr>
        <p:spPr>
          <a:xfrm>
            <a:off x="5631179" y="5489448"/>
            <a:ext cx="4090670" cy="248145"/>
          </a:xfrm>
          <a:prstGeom prst="rect">
            <a:avLst/>
          </a:prstGeom>
          <a:solidFill>
            <a:srgbClr val="F1F1F1"/>
          </a:solidFill>
        </p:spPr>
        <p:txBody>
          <a:bodyPr vert="horz" wrap="square" lIns="0" tIns="1905" rIns="0" bIns="0" rtlCol="0">
            <a:spAutoFit/>
          </a:bodyPr>
          <a:lstStyle/>
          <a:p>
            <a:pPr>
              <a:spcBef>
                <a:spcPts val="15"/>
              </a:spcBef>
            </a:pPr>
            <a:endParaRPr sz="800">
              <a:latin typeface="Times New Roman"/>
              <a:cs typeface="Times New Roman"/>
            </a:endParaRPr>
          </a:p>
          <a:p>
            <a:pPr marR="42545" algn="ctr"/>
            <a:r>
              <a:rPr sz="800" spc="-10" dirty="0">
                <a:latin typeface="メイリオ"/>
                <a:cs typeface="メイリオ"/>
              </a:rPr>
              <a:t>※現行の運用と同様</a:t>
            </a:r>
            <a:endParaRPr sz="800">
              <a:latin typeface="メイリオ"/>
              <a:cs typeface="メイリオ"/>
            </a:endParaRPr>
          </a:p>
        </p:txBody>
      </p:sp>
      <p:sp>
        <p:nvSpPr>
          <p:cNvPr id="158" name="object 158"/>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132</a:t>
            </a:fld>
            <a:endParaRPr spc="-25" dirty="0"/>
          </a:p>
        </p:txBody>
      </p:sp>
      <p:sp>
        <p:nvSpPr>
          <p:cNvPr id="159" name="object 159"/>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157" name="object 157"/>
          <p:cNvSpPr txBox="1"/>
          <p:nvPr/>
        </p:nvSpPr>
        <p:spPr>
          <a:xfrm>
            <a:off x="4264787" y="2798445"/>
            <a:ext cx="664845" cy="119905"/>
          </a:xfrm>
          <a:prstGeom prst="rect">
            <a:avLst/>
          </a:prstGeom>
        </p:spPr>
        <p:txBody>
          <a:bodyPr vert="horz" wrap="square" lIns="0" tIns="12065" rIns="0" bIns="0" rtlCol="0">
            <a:spAutoFit/>
          </a:bodyPr>
          <a:lstStyle/>
          <a:p>
            <a:pPr marL="38100">
              <a:spcBef>
                <a:spcPts val="95"/>
              </a:spcBef>
            </a:pPr>
            <a:r>
              <a:rPr sz="600" spc="40" dirty="0">
                <a:latin typeface="メイリオ"/>
                <a:cs typeface="メイリオ"/>
              </a:rPr>
              <a:t>ウォレット </a:t>
            </a:r>
            <a:r>
              <a:rPr sz="1050" spc="-15" baseline="7936" dirty="0">
                <a:latin typeface="メイリオ"/>
                <a:cs typeface="メイリオ"/>
              </a:rPr>
              <a:t>B</a:t>
            </a:r>
            <a:r>
              <a:rPr sz="1050" spc="-75" baseline="7936" dirty="0">
                <a:latin typeface="メイリオ"/>
                <a:cs typeface="メイリオ"/>
              </a:rPr>
              <a:t>社</a:t>
            </a:r>
            <a:endParaRPr sz="1050" baseline="7936">
              <a:latin typeface="メイリオ"/>
              <a:cs typeface="メイリオ"/>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85823" y="2183020"/>
            <a:ext cx="223520" cy="349250"/>
          </a:xfrm>
          <a:prstGeom prst="rect">
            <a:avLst/>
          </a:prstGeom>
        </p:spPr>
        <p:txBody>
          <a:bodyPr vert="horz" wrap="square" lIns="0" tIns="0" rIns="0" bIns="0" rtlCol="0">
            <a:spAutoFit/>
          </a:bodyPr>
          <a:lstStyle/>
          <a:p>
            <a:pPr>
              <a:lnSpc>
                <a:spcPts val="2735"/>
              </a:lnSpc>
            </a:pPr>
            <a:r>
              <a:rPr sz="2400" b="1" dirty="0">
                <a:latin typeface="メイリオ"/>
                <a:cs typeface="メイリオ"/>
              </a:rPr>
              <a:t>B</a:t>
            </a:r>
            <a:endParaRPr sz="2400">
              <a:latin typeface="メイリオ"/>
              <a:cs typeface="メイリオ"/>
            </a:endParaRPr>
          </a:p>
        </p:txBody>
      </p:sp>
      <p:pic>
        <p:nvPicPr>
          <p:cNvPr id="3" name="object 3"/>
          <p:cNvPicPr/>
          <p:nvPr/>
        </p:nvPicPr>
        <p:blipFill>
          <a:blip r:embed="rId2" cstate="print"/>
          <a:stretch>
            <a:fillRect/>
          </a:stretch>
        </p:blipFill>
        <p:spPr>
          <a:xfrm>
            <a:off x="1847089" y="2069592"/>
            <a:ext cx="3343655" cy="574548"/>
          </a:xfrm>
          <a:prstGeom prst="rect">
            <a:avLst/>
          </a:prstGeom>
        </p:spPr>
      </p:pic>
      <p:sp>
        <p:nvSpPr>
          <p:cNvPr id="4" name="object 4"/>
          <p:cNvSpPr txBox="1"/>
          <p:nvPr/>
        </p:nvSpPr>
        <p:spPr>
          <a:xfrm>
            <a:off x="1981911" y="2139188"/>
            <a:ext cx="3073400" cy="391160"/>
          </a:xfrm>
          <a:prstGeom prst="rect">
            <a:avLst/>
          </a:prstGeom>
        </p:spPr>
        <p:txBody>
          <a:bodyPr vert="horz" wrap="square" lIns="0" tIns="12700" rIns="0" bIns="0" rtlCol="0">
            <a:spAutoFit/>
          </a:bodyPr>
          <a:lstStyle/>
          <a:p>
            <a:pPr marL="469900" marR="5080" indent="-457200">
              <a:spcBef>
                <a:spcPts val="100"/>
              </a:spcBef>
            </a:pPr>
            <a:r>
              <a:rPr sz="1200" spc="-5" dirty="0">
                <a:latin typeface="メイリオ"/>
                <a:cs typeface="メイリオ"/>
              </a:rPr>
              <a:t>銀行が自行の負債としてデジタル通貨を発行発行と同額の別段預金をプール</a:t>
            </a:r>
            <a:endParaRPr sz="1200">
              <a:latin typeface="メイリオ"/>
              <a:cs typeface="メイリオ"/>
            </a:endParaRPr>
          </a:p>
        </p:txBody>
      </p:sp>
      <p:grpSp>
        <p:nvGrpSpPr>
          <p:cNvPr id="5" name="object 5"/>
          <p:cNvGrpSpPr/>
          <p:nvPr/>
        </p:nvGrpSpPr>
        <p:grpSpPr>
          <a:xfrm>
            <a:off x="1519239" y="2846705"/>
            <a:ext cx="9153525" cy="2987675"/>
            <a:chOff x="-4762" y="2846704"/>
            <a:chExt cx="9153525" cy="2987675"/>
          </a:xfrm>
        </p:grpSpPr>
        <p:sp>
          <p:nvSpPr>
            <p:cNvPr id="6" name="object 6"/>
            <p:cNvSpPr/>
            <p:nvPr/>
          </p:nvSpPr>
          <p:spPr>
            <a:xfrm>
              <a:off x="0" y="3703319"/>
              <a:ext cx="9144000" cy="1373505"/>
            </a:xfrm>
            <a:custGeom>
              <a:avLst/>
              <a:gdLst/>
              <a:ahLst/>
              <a:cxnLst/>
              <a:rect l="l" t="t" r="r" b="b"/>
              <a:pathLst>
                <a:path w="9144000" h="1373504">
                  <a:moveTo>
                    <a:pt x="0" y="0"/>
                  </a:moveTo>
                  <a:lnTo>
                    <a:pt x="9144000" y="0"/>
                  </a:lnTo>
                </a:path>
                <a:path w="9144000" h="1373504">
                  <a:moveTo>
                    <a:pt x="0" y="1373123"/>
                  </a:moveTo>
                  <a:lnTo>
                    <a:pt x="9144000" y="1373123"/>
                  </a:lnTo>
                </a:path>
              </a:pathLst>
            </a:custGeom>
            <a:ln w="9525">
              <a:solidFill>
                <a:srgbClr val="BEBEBE"/>
              </a:solidFill>
              <a:prstDash val="sysDash"/>
            </a:ln>
          </p:spPr>
          <p:txBody>
            <a:bodyPr wrap="square" lIns="0" tIns="0" rIns="0" bIns="0" rtlCol="0"/>
            <a:lstStyle/>
            <a:p>
              <a:endParaRPr/>
            </a:p>
          </p:txBody>
        </p:sp>
        <p:sp>
          <p:nvSpPr>
            <p:cNvPr id="7" name="object 7"/>
            <p:cNvSpPr/>
            <p:nvPr/>
          </p:nvSpPr>
          <p:spPr>
            <a:xfrm>
              <a:off x="2229611" y="4517135"/>
              <a:ext cx="76200" cy="973455"/>
            </a:xfrm>
            <a:custGeom>
              <a:avLst/>
              <a:gdLst/>
              <a:ahLst/>
              <a:cxnLst/>
              <a:rect l="l" t="t" r="r" b="b"/>
              <a:pathLst>
                <a:path w="76200" h="973454">
                  <a:moveTo>
                    <a:pt x="31750" y="896873"/>
                  </a:moveTo>
                  <a:lnTo>
                    <a:pt x="0" y="896873"/>
                  </a:lnTo>
                  <a:lnTo>
                    <a:pt x="38100" y="973073"/>
                  </a:lnTo>
                  <a:lnTo>
                    <a:pt x="69850" y="909573"/>
                  </a:lnTo>
                  <a:lnTo>
                    <a:pt x="31750" y="909573"/>
                  </a:lnTo>
                  <a:lnTo>
                    <a:pt x="31750" y="896873"/>
                  </a:lnTo>
                  <a:close/>
                </a:path>
                <a:path w="76200" h="973454">
                  <a:moveTo>
                    <a:pt x="44450" y="63500"/>
                  </a:moveTo>
                  <a:lnTo>
                    <a:pt x="31750" y="63500"/>
                  </a:lnTo>
                  <a:lnTo>
                    <a:pt x="31750" y="909573"/>
                  </a:lnTo>
                  <a:lnTo>
                    <a:pt x="44450" y="909573"/>
                  </a:lnTo>
                  <a:lnTo>
                    <a:pt x="44450" y="63500"/>
                  </a:lnTo>
                  <a:close/>
                </a:path>
                <a:path w="76200" h="973454">
                  <a:moveTo>
                    <a:pt x="76200" y="896873"/>
                  </a:moveTo>
                  <a:lnTo>
                    <a:pt x="44450" y="896873"/>
                  </a:lnTo>
                  <a:lnTo>
                    <a:pt x="44450" y="909573"/>
                  </a:lnTo>
                  <a:lnTo>
                    <a:pt x="69850" y="909573"/>
                  </a:lnTo>
                  <a:lnTo>
                    <a:pt x="76200" y="896873"/>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8" name="object 8"/>
            <p:cNvPicPr/>
            <p:nvPr/>
          </p:nvPicPr>
          <p:blipFill>
            <a:blip r:embed="rId3" cstate="print"/>
            <a:stretch>
              <a:fillRect/>
            </a:stretch>
          </p:blipFill>
          <p:spPr>
            <a:xfrm>
              <a:off x="1260347" y="4177283"/>
              <a:ext cx="2016252" cy="333756"/>
            </a:xfrm>
            <a:prstGeom prst="rect">
              <a:avLst/>
            </a:prstGeom>
          </p:spPr>
        </p:pic>
        <p:sp>
          <p:nvSpPr>
            <p:cNvPr id="9" name="object 9"/>
            <p:cNvSpPr/>
            <p:nvPr/>
          </p:nvSpPr>
          <p:spPr>
            <a:xfrm>
              <a:off x="1260347" y="5497067"/>
              <a:ext cx="2016760" cy="334010"/>
            </a:xfrm>
            <a:custGeom>
              <a:avLst/>
              <a:gdLst/>
              <a:ahLst/>
              <a:cxnLst/>
              <a:rect l="l" t="t" r="r" b="b"/>
              <a:pathLst>
                <a:path w="2016760" h="334010">
                  <a:moveTo>
                    <a:pt x="0" y="333755"/>
                  </a:moveTo>
                  <a:lnTo>
                    <a:pt x="2016252" y="333755"/>
                  </a:lnTo>
                  <a:lnTo>
                    <a:pt x="2016252" y="0"/>
                  </a:lnTo>
                  <a:lnTo>
                    <a:pt x="0" y="0"/>
                  </a:lnTo>
                  <a:lnTo>
                    <a:pt x="0" y="333755"/>
                  </a:lnTo>
                  <a:close/>
                </a:path>
              </a:pathLst>
            </a:custGeom>
            <a:ln w="6350">
              <a:solidFill>
                <a:srgbClr val="A6A6A6"/>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1362455" y="4262627"/>
              <a:ext cx="161544" cy="163068"/>
            </a:xfrm>
            <a:prstGeom prst="rect">
              <a:avLst/>
            </a:prstGeom>
          </p:spPr>
        </p:pic>
        <p:pic>
          <p:nvPicPr>
            <p:cNvPr id="11" name="object 11"/>
            <p:cNvPicPr/>
            <p:nvPr/>
          </p:nvPicPr>
          <p:blipFill>
            <a:blip r:embed="rId4" cstate="print"/>
            <a:stretch>
              <a:fillRect/>
            </a:stretch>
          </p:blipFill>
          <p:spPr>
            <a:xfrm>
              <a:off x="1362455" y="5582411"/>
              <a:ext cx="161544" cy="163068"/>
            </a:xfrm>
            <a:prstGeom prst="rect">
              <a:avLst/>
            </a:prstGeom>
          </p:spPr>
        </p:pic>
        <p:sp>
          <p:nvSpPr>
            <p:cNvPr id="12" name="object 12"/>
            <p:cNvSpPr/>
            <p:nvPr/>
          </p:nvSpPr>
          <p:spPr>
            <a:xfrm>
              <a:off x="1260347" y="2849879"/>
              <a:ext cx="1384300" cy="334010"/>
            </a:xfrm>
            <a:custGeom>
              <a:avLst/>
              <a:gdLst/>
              <a:ahLst/>
              <a:cxnLst/>
              <a:rect l="l" t="t" r="r" b="b"/>
              <a:pathLst>
                <a:path w="1384300" h="334010">
                  <a:moveTo>
                    <a:pt x="0" y="333756"/>
                  </a:moveTo>
                  <a:lnTo>
                    <a:pt x="1383792" y="333756"/>
                  </a:lnTo>
                  <a:lnTo>
                    <a:pt x="1383792" y="0"/>
                  </a:lnTo>
                  <a:lnTo>
                    <a:pt x="0" y="0"/>
                  </a:lnTo>
                  <a:lnTo>
                    <a:pt x="0" y="333756"/>
                  </a:lnTo>
                  <a:close/>
                </a:path>
              </a:pathLst>
            </a:custGeom>
            <a:ln w="6350">
              <a:solidFill>
                <a:srgbClr val="A6A6A6"/>
              </a:solidFill>
            </a:ln>
          </p:spPr>
          <p:txBody>
            <a:bodyPr wrap="square" lIns="0" tIns="0" rIns="0" bIns="0" rtlCol="0"/>
            <a:lstStyle/>
            <a:p>
              <a:endParaRPr/>
            </a:p>
          </p:txBody>
        </p:sp>
      </p:grpSp>
      <p:sp>
        <p:nvSpPr>
          <p:cNvPr id="13" name="object 13"/>
          <p:cNvSpPr txBox="1">
            <a:spLocks noGrp="1"/>
          </p:cNvSpPr>
          <p:nvPr>
            <p:ph type="title"/>
          </p:nvPr>
        </p:nvSpPr>
        <p:spPr>
          <a:xfrm>
            <a:off x="2358339" y="482086"/>
            <a:ext cx="5869940" cy="289823"/>
          </a:xfrm>
          <a:prstGeom prst="rect">
            <a:avLst/>
          </a:prstGeom>
        </p:spPr>
        <p:txBody>
          <a:bodyPr vert="horz" wrap="square" lIns="0" tIns="12700" rIns="0" bIns="0" rtlCol="0" anchor="ctr">
            <a:spAutoFit/>
          </a:bodyPr>
          <a:lstStyle/>
          <a:p>
            <a:pPr marL="12700">
              <a:lnSpc>
                <a:spcPct val="100000"/>
              </a:lnSpc>
              <a:spcBef>
                <a:spcPts val="100"/>
              </a:spcBef>
              <a:tabLst>
                <a:tab pos="5271135" algn="l"/>
              </a:tabLst>
            </a:pPr>
            <a:r>
              <a:rPr sz="1800" dirty="0"/>
              <a:t>（参考）銀行によるデジタル通貨の発行スキー</a:t>
            </a:r>
            <a:r>
              <a:rPr sz="1800" spc="-50" dirty="0"/>
              <a:t>ム</a:t>
            </a:r>
            <a:r>
              <a:rPr sz="1800" dirty="0"/>
              <a:t>	</a:t>
            </a:r>
            <a:r>
              <a:rPr sz="1800" spc="-25" dirty="0"/>
              <a:t>（</a:t>
            </a:r>
            <a:r>
              <a:rPr sz="1800" spc="-25" dirty="0">
                <a:latin typeface="Calibri"/>
                <a:cs typeface="Calibri"/>
              </a:rPr>
              <a:t>B</a:t>
            </a:r>
            <a:r>
              <a:rPr sz="1800" spc="-25" dirty="0"/>
              <a:t>）</a:t>
            </a:r>
          </a:p>
        </p:txBody>
      </p:sp>
      <p:pic>
        <p:nvPicPr>
          <p:cNvPr id="14" name="object 14"/>
          <p:cNvPicPr/>
          <p:nvPr/>
        </p:nvPicPr>
        <p:blipFill>
          <a:blip r:embed="rId5" cstate="print"/>
          <a:stretch>
            <a:fillRect/>
          </a:stretch>
        </p:blipFill>
        <p:spPr>
          <a:xfrm>
            <a:off x="1524000" y="1665732"/>
            <a:ext cx="9144000" cy="274320"/>
          </a:xfrm>
          <a:prstGeom prst="rect">
            <a:avLst/>
          </a:prstGeom>
        </p:spPr>
      </p:pic>
      <p:sp>
        <p:nvSpPr>
          <p:cNvPr id="15" name="object 15"/>
          <p:cNvSpPr txBox="1"/>
          <p:nvPr/>
        </p:nvSpPr>
        <p:spPr>
          <a:xfrm>
            <a:off x="2155647" y="2933192"/>
            <a:ext cx="534670"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企業/個人</a:t>
            </a:r>
            <a:endParaRPr sz="900">
              <a:latin typeface="メイリオ"/>
              <a:cs typeface="メイリオ"/>
            </a:endParaRPr>
          </a:p>
        </p:txBody>
      </p:sp>
      <p:sp>
        <p:nvSpPr>
          <p:cNvPr id="16" name="object 16"/>
          <p:cNvSpPr txBox="1"/>
          <p:nvPr/>
        </p:nvSpPr>
        <p:spPr>
          <a:xfrm>
            <a:off x="2295855" y="4248658"/>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銀行</a:t>
            </a:r>
            <a:endParaRPr sz="900">
              <a:latin typeface="メイリオ"/>
              <a:cs typeface="メイリオ"/>
            </a:endParaRPr>
          </a:p>
        </p:txBody>
      </p:sp>
      <p:sp>
        <p:nvSpPr>
          <p:cNvPr id="17" name="object 17"/>
          <p:cNvSpPr txBox="1"/>
          <p:nvPr/>
        </p:nvSpPr>
        <p:spPr>
          <a:xfrm>
            <a:off x="2181555" y="5566055"/>
            <a:ext cx="482600" cy="151323"/>
          </a:xfrm>
          <a:prstGeom prst="rect">
            <a:avLst/>
          </a:prstGeom>
        </p:spPr>
        <p:txBody>
          <a:bodyPr vert="horz" wrap="square" lIns="0" tIns="12700" rIns="0" bIns="0" rtlCol="0">
            <a:spAutoFit/>
          </a:bodyPr>
          <a:lstStyle/>
          <a:p>
            <a:pPr marL="12700">
              <a:spcBef>
                <a:spcPts val="100"/>
              </a:spcBef>
            </a:pPr>
            <a:r>
              <a:rPr sz="900" spc="-15" dirty="0">
                <a:latin typeface="メイリオ"/>
                <a:cs typeface="メイリオ"/>
              </a:rPr>
              <a:t>中央銀行</a:t>
            </a:r>
            <a:endParaRPr sz="900">
              <a:latin typeface="メイリオ"/>
              <a:cs typeface="メイリオ"/>
            </a:endParaRPr>
          </a:p>
        </p:txBody>
      </p:sp>
      <p:sp>
        <p:nvSpPr>
          <p:cNvPr id="18" name="object 18"/>
          <p:cNvSpPr txBox="1"/>
          <p:nvPr/>
        </p:nvSpPr>
        <p:spPr>
          <a:xfrm>
            <a:off x="5661405" y="4590035"/>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資産</a:t>
            </a:r>
            <a:r>
              <a:rPr sz="700" spc="-50" dirty="0">
                <a:latin typeface="メイリオ"/>
                <a:cs typeface="メイリオ"/>
              </a:rPr>
              <a:t>→</a:t>
            </a:r>
            <a:endParaRPr sz="700">
              <a:latin typeface="メイリオ"/>
              <a:cs typeface="メイリオ"/>
            </a:endParaRPr>
          </a:p>
        </p:txBody>
      </p:sp>
      <p:sp>
        <p:nvSpPr>
          <p:cNvPr id="19" name="object 19"/>
          <p:cNvSpPr txBox="1"/>
          <p:nvPr/>
        </p:nvSpPr>
        <p:spPr>
          <a:xfrm>
            <a:off x="6143372" y="4493667"/>
            <a:ext cx="467359" cy="259045"/>
          </a:xfrm>
          <a:prstGeom prst="rect">
            <a:avLst/>
          </a:prstGeom>
        </p:spPr>
        <p:txBody>
          <a:bodyPr vert="horz" wrap="square" lIns="0" tIns="30480" rIns="0" bIns="0" rtlCol="0">
            <a:spAutoFit/>
          </a:bodyPr>
          <a:lstStyle/>
          <a:p>
            <a:pPr marL="12700">
              <a:spcBef>
                <a:spcPts val="240"/>
              </a:spcBef>
            </a:pPr>
            <a:r>
              <a:rPr sz="700" spc="-10" dirty="0">
                <a:latin typeface="メイリオ"/>
                <a:cs typeface="メイリオ"/>
              </a:rPr>
              <a:t>預金</a:t>
            </a:r>
            <a:r>
              <a:rPr sz="700" spc="-50" dirty="0">
                <a:latin typeface="メイリオ"/>
                <a:cs typeface="メイリオ"/>
              </a:rPr>
              <a:t>↓</a:t>
            </a:r>
            <a:endParaRPr sz="700">
              <a:latin typeface="メイリオ"/>
              <a:cs typeface="メイリオ"/>
            </a:endParaRPr>
          </a:p>
          <a:p>
            <a:pPr marL="12700">
              <a:spcBef>
                <a:spcPts val="145"/>
              </a:spcBef>
            </a:pPr>
            <a:r>
              <a:rPr sz="700" spc="-10" dirty="0">
                <a:latin typeface="メイリオ"/>
                <a:cs typeface="メイリオ"/>
              </a:rPr>
              <a:t>別段預金</a:t>
            </a:r>
            <a:r>
              <a:rPr sz="700" spc="-50" dirty="0">
                <a:latin typeface="メイリオ"/>
                <a:cs typeface="メイリオ"/>
              </a:rPr>
              <a:t>↑</a:t>
            </a:r>
            <a:endParaRPr sz="700">
              <a:latin typeface="メイリオ"/>
              <a:cs typeface="メイリオ"/>
            </a:endParaRPr>
          </a:p>
        </p:txBody>
      </p:sp>
      <p:sp>
        <p:nvSpPr>
          <p:cNvPr id="20" name="object 20"/>
          <p:cNvSpPr txBox="1"/>
          <p:nvPr/>
        </p:nvSpPr>
        <p:spPr>
          <a:xfrm>
            <a:off x="5103114" y="4793997"/>
            <a:ext cx="1859280" cy="259045"/>
          </a:xfrm>
          <a:prstGeom prst="rect">
            <a:avLst/>
          </a:prstGeom>
        </p:spPr>
        <p:txBody>
          <a:bodyPr vert="horz" wrap="square" lIns="0" tIns="12700" rIns="0" bIns="0" rtlCol="0">
            <a:spAutoFit/>
          </a:bodyPr>
          <a:lstStyle/>
          <a:p>
            <a:pPr marL="317500" marR="5080" indent="-304800">
              <a:spcBef>
                <a:spcPts val="100"/>
              </a:spcBef>
            </a:pPr>
            <a:r>
              <a:rPr sz="800" spc="-20" dirty="0">
                <a:latin typeface="メイリオ"/>
                <a:cs typeface="メイリオ"/>
              </a:rPr>
              <a:t>①銀行が負債としてデジタル通貨を発行</a:t>
            </a:r>
            <a:r>
              <a:rPr sz="800" spc="-10" dirty="0">
                <a:latin typeface="メイリオ"/>
                <a:cs typeface="メイリオ"/>
              </a:rPr>
              <a:t>発行分は別段預金に振替え</a:t>
            </a:r>
            <a:endParaRPr sz="800">
              <a:latin typeface="メイリオ"/>
              <a:cs typeface="メイリオ"/>
            </a:endParaRPr>
          </a:p>
        </p:txBody>
      </p:sp>
      <p:grpSp>
        <p:nvGrpSpPr>
          <p:cNvPr id="21" name="object 21"/>
          <p:cNvGrpSpPr/>
          <p:nvPr/>
        </p:nvGrpSpPr>
        <p:grpSpPr>
          <a:xfrm>
            <a:off x="6043549" y="3966845"/>
            <a:ext cx="315595" cy="489584"/>
            <a:chOff x="4519548" y="3966845"/>
            <a:chExt cx="315595" cy="489584"/>
          </a:xfrm>
        </p:grpSpPr>
        <p:pic>
          <p:nvPicPr>
            <p:cNvPr id="22" name="object 22"/>
            <p:cNvPicPr/>
            <p:nvPr/>
          </p:nvPicPr>
          <p:blipFill>
            <a:blip r:embed="rId6" cstate="print"/>
            <a:stretch>
              <a:fillRect/>
            </a:stretch>
          </p:blipFill>
          <p:spPr>
            <a:xfrm>
              <a:off x="4567427" y="3970020"/>
              <a:ext cx="217932" cy="298704"/>
            </a:xfrm>
            <a:prstGeom prst="rect">
              <a:avLst/>
            </a:prstGeom>
          </p:spPr>
        </p:pic>
        <p:sp>
          <p:nvSpPr>
            <p:cNvPr id="23" name="object 23"/>
            <p:cNvSpPr/>
            <p:nvPr/>
          </p:nvSpPr>
          <p:spPr>
            <a:xfrm>
              <a:off x="4567427" y="3970020"/>
              <a:ext cx="218440" cy="299085"/>
            </a:xfrm>
            <a:custGeom>
              <a:avLst/>
              <a:gdLst/>
              <a:ahLst/>
              <a:cxnLst/>
              <a:rect l="l" t="t" r="r" b="b"/>
              <a:pathLst>
                <a:path w="218439" h="299085">
                  <a:moveTo>
                    <a:pt x="0" y="298703"/>
                  </a:moveTo>
                  <a:lnTo>
                    <a:pt x="217932" y="298703"/>
                  </a:lnTo>
                  <a:lnTo>
                    <a:pt x="217932" y="0"/>
                  </a:lnTo>
                  <a:lnTo>
                    <a:pt x="0" y="0"/>
                  </a:lnTo>
                  <a:lnTo>
                    <a:pt x="0" y="298703"/>
                  </a:lnTo>
                  <a:close/>
                </a:path>
              </a:pathLst>
            </a:custGeom>
            <a:ln w="6350">
              <a:solidFill>
                <a:srgbClr val="7E7E7E"/>
              </a:solidFill>
            </a:ln>
          </p:spPr>
          <p:txBody>
            <a:bodyPr wrap="square" lIns="0" tIns="0" rIns="0" bIns="0" rtlCol="0"/>
            <a:lstStyle/>
            <a:p>
              <a:endParaRPr/>
            </a:p>
          </p:txBody>
        </p:sp>
        <p:pic>
          <p:nvPicPr>
            <p:cNvPr id="24" name="object 24"/>
            <p:cNvPicPr/>
            <p:nvPr/>
          </p:nvPicPr>
          <p:blipFill>
            <a:blip r:embed="rId7" cstate="print"/>
            <a:stretch>
              <a:fillRect/>
            </a:stretch>
          </p:blipFill>
          <p:spPr>
            <a:xfrm>
              <a:off x="4567427" y="4268724"/>
              <a:ext cx="217932" cy="184404"/>
            </a:xfrm>
            <a:prstGeom prst="rect">
              <a:avLst/>
            </a:prstGeom>
          </p:spPr>
        </p:pic>
        <p:sp>
          <p:nvSpPr>
            <p:cNvPr id="25" name="object 25"/>
            <p:cNvSpPr/>
            <p:nvPr/>
          </p:nvSpPr>
          <p:spPr>
            <a:xfrm>
              <a:off x="4567427" y="4268724"/>
              <a:ext cx="218440" cy="184785"/>
            </a:xfrm>
            <a:custGeom>
              <a:avLst/>
              <a:gdLst/>
              <a:ahLst/>
              <a:cxnLst/>
              <a:rect l="l" t="t" r="r" b="b"/>
              <a:pathLst>
                <a:path w="218439" h="184785">
                  <a:moveTo>
                    <a:pt x="0" y="184403"/>
                  </a:moveTo>
                  <a:lnTo>
                    <a:pt x="217932" y="184403"/>
                  </a:lnTo>
                  <a:lnTo>
                    <a:pt x="217932" y="0"/>
                  </a:lnTo>
                  <a:lnTo>
                    <a:pt x="0" y="0"/>
                  </a:lnTo>
                  <a:lnTo>
                    <a:pt x="0" y="184403"/>
                  </a:lnTo>
                  <a:close/>
                </a:path>
              </a:pathLst>
            </a:custGeom>
            <a:ln w="6349">
              <a:solidFill>
                <a:srgbClr val="7E7E7E"/>
              </a:solidFill>
            </a:ln>
          </p:spPr>
          <p:txBody>
            <a:bodyPr wrap="square" lIns="0" tIns="0" rIns="0" bIns="0" rtlCol="0"/>
            <a:lstStyle/>
            <a:p>
              <a:endParaRPr/>
            </a:p>
          </p:txBody>
        </p:sp>
        <p:sp>
          <p:nvSpPr>
            <p:cNvPr id="26" name="object 26"/>
            <p:cNvSpPr/>
            <p:nvPr/>
          </p:nvSpPr>
          <p:spPr>
            <a:xfrm>
              <a:off x="4519548" y="4113530"/>
              <a:ext cx="315595" cy="91440"/>
            </a:xfrm>
            <a:custGeom>
              <a:avLst/>
              <a:gdLst/>
              <a:ahLst/>
              <a:cxnLst/>
              <a:rect l="l" t="t" r="r" b="b"/>
              <a:pathLst>
                <a:path w="315595" h="91439">
                  <a:moveTo>
                    <a:pt x="139561" y="31750"/>
                  </a:moveTo>
                  <a:lnTo>
                    <a:pt x="116966" y="31750"/>
                  </a:lnTo>
                  <a:lnTo>
                    <a:pt x="120141" y="32131"/>
                  </a:lnTo>
                  <a:lnTo>
                    <a:pt x="123189" y="33274"/>
                  </a:lnTo>
                  <a:lnTo>
                    <a:pt x="158623" y="67056"/>
                  </a:lnTo>
                  <a:lnTo>
                    <a:pt x="164084" y="72390"/>
                  </a:lnTo>
                  <a:lnTo>
                    <a:pt x="185547" y="87249"/>
                  </a:lnTo>
                  <a:lnTo>
                    <a:pt x="192150" y="89662"/>
                  </a:lnTo>
                  <a:lnTo>
                    <a:pt x="193039" y="89916"/>
                  </a:lnTo>
                  <a:lnTo>
                    <a:pt x="194055" y="90043"/>
                  </a:lnTo>
                  <a:lnTo>
                    <a:pt x="200660" y="91059"/>
                  </a:lnTo>
                  <a:lnTo>
                    <a:pt x="202437" y="91059"/>
                  </a:lnTo>
                  <a:lnTo>
                    <a:pt x="208406" y="90932"/>
                  </a:lnTo>
                  <a:lnTo>
                    <a:pt x="215900" y="90170"/>
                  </a:lnTo>
                  <a:lnTo>
                    <a:pt x="230377" y="86741"/>
                  </a:lnTo>
                  <a:lnTo>
                    <a:pt x="245110" y="81026"/>
                  </a:lnTo>
                  <a:lnTo>
                    <a:pt x="246125" y="80518"/>
                  </a:lnTo>
                  <a:lnTo>
                    <a:pt x="201675" y="80518"/>
                  </a:lnTo>
                  <a:lnTo>
                    <a:pt x="201422" y="80391"/>
                  </a:lnTo>
                  <a:lnTo>
                    <a:pt x="195706" y="79502"/>
                  </a:lnTo>
                  <a:lnTo>
                    <a:pt x="195325" y="79502"/>
                  </a:lnTo>
                  <a:lnTo>
                    <a:pt x="195072" y="79375"/>
                  </a:lnTo>
                  <a:lnTo>
                    <a:pt x="156463" y="49149"/>
                  </a:lnTo>
                  <a:lnTo>
                    <a:pt x="146812" y="38608"/>
                  </a:lnTo>
                  <a:lnTo>
                    <a:pt x="142112" y="33909"/>
                  </a:lnTo>
                  <a:lnTo>
                    <a:pt x="139561" y="31750"/>
                  </a:lnTo>
                  <a:close/>
                </a:path>
                <a:path w="315595" h="91439">
                  <a:moveTo>
                    <a:pt x="117601" y="21082"/>
                  </a:moveTo>
                  <a:lnTo>
                    <a:pt x="68452" y="35941"/>
                  </a:lnTo>
                  <a:lnTo>
                    <a:pt x="26415" y="62230"/>
                  </a:lnTo>
                  <a:lnTo>
                    <a:pt x="12064" y="72136"/>
                  </a:lnTo>
                  <a:lnTo>
                    <a:pt x="18034" y="80772"/>
                  </a:lnTo>
                  <a:lnTo>
                    <a:pt x="32385" y="70866"/>
                  </a:lnTo>
                  <a:lnTo>
                    <a:pt x="46609" y="61341"/>
                  </a:lnTo>
                  <a:lnTo>
                    <a:pt x="86487" y="38989"/>
                  </a:lnTo>
                  <a:lnTo>
                    <a:pt x="113537" y="31750"/>
                  </a:lnTo>
                  <a:lnTo>
                    <a:pt x="139561" y="31750"/>
                  </a:lnTo>
                  <a:lnTo>
                    <a:pt x="137160" y="29718"/>
                  </a:lnTo>
                  <a:lnTo>
                    <a:pt x="132461" y="26289"/>
                  </a:lnTo>
                  <a:lnTo>
                    <a:pt x="127508" y="23495"/>
                  </a:lnTo>
                  <a:lnTo>
                    <a:pt x="122681" y="21844"/>
                  </a:lnTo>
                  <a:lnTo>
                    <a:pt x="117601" y="21082"/>
                  </a:lnTo>
                  <a:close/>
                </a:path>
                <a:path w="315595" h="91439">
                  <a:moveTo>
                    <a:pt x="309372" y="27559"/>
                  </a:moveTo>
                  <a:lnTo>
                    <a:pt x="268350" y="56134"/>
                  </a:lnTo>
                  <a:lnTo>
                    <a:pt x="227837" y="76454"/>
                  </a:lnTo>
                  <a:lnTo>
                    <a:pt x="201675" y="80518"/>
                  </a:lnTo>
                  <a:lnTo>
                    <a:pt x="246125" y="80518"/>
                  </a:lnTo>
                  <a:lnTo>
                    <a:pt x="287781" y="56007"/>
                  </a:lnTo>
                  <a:lnTo>
                    <a:pt x="315595" y="36068"/>
                  </a:lnTo>
                  <a:lnTo>
                    <a:pt x="309372" y="27559"/>
                  </a:lnTo>
                  <a:close/>
                </a:path>
                <a:path w="315595" h="91439">
                  <a:moveTo>
                    <a:pt x="146664" y="10541"/>
                  </a:moveTo>
                  <a:lnTo>
                    <a:pt x="118490" y="10541"/>
                  </a:lnTo>
                  <a:lnTo>
                    <a:pt x="118745" y="10668"/>
                  </a:lnTo>
                  <a:lnTo>
                    <a:pt x="124587" y="11430"/>
                  </a:lnTo>
                  <a:lnTo>
                    <a:pt x="124967" y="11557"/>
                  </a:lnTo>
                  <a:lnTo>
                    <a:pt x="125349" y="11557"/>
                  </a:lnTo>
                  <a:lnTo>
                    <a:pt x="125602" y="11684"/>
                  </a:lnTo>
                  <a:lnTo>
                    <a:pt x="131317" y="13716"/>
                  </a:lnTo>
                  <a:lnTo>
                    <a:pt x="164211" y="42037"/>
                  </a:lnTo>
                  <a:lnTo>
                    <a:pt x="174116" y="52578"/>
                  </a:lnTo>
                  <a:lnTo>
                    <a:pt x="202564" y="69850"/>
                  </a:lnTo>
                  <a:lnTo>
                    <a:pt x="208025" y="69850"/>
                  </a:lnTo>
                  <a:lnTo>
                    <a:pt x="213613" y="69215"/>
                  </a:lnTo>
                  <a:lnTo>
                    <a:pt x="225298" y="66294"/>
                  </a:lnTo>
                  <a:lnTo>
                    <a:pt x="237362" y="61468"/>
                  </a:lnTo>
                  <a:lnTo>
                    <a:pt x="241554" y="59309"/>
                  </a:lnTo>
                  <a:lnTo>
                    <a:pt x="203200" y="59309"/>
                  </a:lnTo>
                  <a:lnTo>
                    <a:pt x="200405" y="58801"/>
                  </a:lnTo>
                  <a:lnTo>
                    <a:pt x="172085" y="34798"/>
                  </a:lnTo>
                  <a:lnTo>
                    <a:pt x="161543" y="23495"/>
                  </a:lnTo>
                  <a:lnTo>
                    <a:pt x="155828" y="17907"/>
                  </a:lnTo>
                  <a:lnTo>
                    <a:pt x="149605" y="12573"/>
                  </a:lnTo>
                  <a:lnTo>
                    <a:pt x="146664" y="10541"/>
                  </a:lnTo>
                  <a:close/>
                </a:path>
                <a:path w="315595" h="91439">
                  <a:moveTo>
                    <a:pt x="119379" y="0"/>
                  </a:moveTo>
                  <a:lnTo>
                    <a:pt x="117728" y="0"/>
                  </a:lnTo>
                  <a:lnTo>
                    <a:pt x="110236" y="127"/>
                  </a:lnTo>
                  <a:lnTo>
                    <a:pt x="72516" y="10414"/>
                  </a:lnTo>
                  <a:lnTo>
                    <a:pt x="28828" y="35052"/>
                  </a:lnTo>
                  <a:lnTo>
                    <a:pt x="0" y="54737"/>
                  </a:lnTo>
                  <a:lnTo>
                    <a:pt x="5968" y="63373"/>
                  </a:lnTo>
                  <a:lnTo>
                    <a:pt x="34671" y="43815"/>
                  </a:lnTo>
                  <a:lnTo>
                    <a:pt x="49022" y="34925"/>
                  </a:lnTo>
                  <a:lnTo>
                    <a:pt x="90804" y="14732"/>
                  </a:lnTo>
                  <a:lnTo>
                    <a:pt x="118490" y="10541"/>
                  </a:lnTo>
                  <a:lnTo>
                    <a:pt x="146664" y="10541"/>
                  </a:lnTo>
                  <a:lnTo>
                    <a:pt x="142621" y="7747"/>
                  </a:lnTo>
                  <a:lnTo>
                    <a:pt x="137160" y="4699"/>
                  </a:lnTo>
                  <a:lnTo>
                    <a:pt x="135636" y="3937"/>
                  </a:lnTo>
                  <a:lnTo>
                    <a:pt x="129159" y="1778"/>
                  </a:lnTo>
                  <a:lnTo>
                    <a:pt x="128142" y="1397"/>
                  </a:lnTo>
                  <a:lnTo>
                    <a:pt x="127126" y="1143"/>
                  </a:lnTo>
                  <a:lnTo>
                    <a:pt x="126111" y="1016"/>
                  </a:lnTo>
                  <a:lnTo>
                    <a:pt x="119379" y="0"/>
                  </a:lnTo>
                  <a:close/>
                </a:path>
                <a:path w="315595" h="91439">
                  <a:moveTo>
                    <a:pt x="296799" y="10414"/>
                  </a:moveTo>
                  <a:lnTo>
                    <a:pt x="257428" y="38100"/>
                  </a:lnTo>
                  <a:lnTo>
                    <a:pt x="222758" y="56007"/>
                  </a:lnTo>
                  <a:lnTo>
                    <a:pt x="203200" y="59309"/>
                  </a:lnTo>
                  <a:lnTo>
                    <a:pt x="241554" y="59309"/>
                  </a:lnTo>
                  <a:lnTo>
                    <a:pt x="276098" y="38354"/>
                  </a:lnTo>
                  <a:lnTo>
                    <a:pt x="303022" y="19050"/>
                  </a:lnTo>
                  <a:lnTo>
                    <a:pt x="296799" y="10414"/>
                  </a:lnTo>
                  <a:close/>
                </a:path>
              </a:pathLst>
            </a:custGeom>
            <a:solidFill>
              <a:srgbClr val="7E7E7E"/>
            </a:solidFill>
          </p:spPr>
          <p:txBody>
            <a:bodyPr wrap="square" lIns="0" tIns="0" rIns="0" bIns="0" rtlCol="0"/>
            <a:lstStyle/>
            <a:p>
              <a:endParaRPr/>
            </a:p>
          </p:txBody>
        </p:sp>
      </p:grpSp>
      <p:sp>
        <p:nvSpPr>
          <p:cNvPr id="27" name="object 27"/>
          <p:cNvSpPr txBox="1"/>
          <p:nvPr/>
        </p:nvSpPr>
        <p:spPr>
          <a:xfrm>
            <a:off x="6321678" y="4294760"/>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28" name="object 28"/>
          <p:cNvGrpSpPr/>
          <p:nvPr/>
        </p:nvGrpSpPr>
        <p:grpSpPr>
          <a:xfrm>
            <a:off x="5748402" y="3864736"/>
            <a:ext cx="564515" cy="591820"/>
            <a:chOff x="4224401" y="3864736"/>
            <a:chExt cx="564515" cy="591820"/>
          </a:xfrm>
        </p:grpSpPr>
        <p:pic>
          <p:nvPicPr>
            <p:cNvPr id="29" name="object 29"/>
            <p:cNvPicPr/>
            <p:nvPr/>
          </p:nvPicPr>
          <p:blipFill>
            <a:blip r:embed="rId8" cstate="print"/>
            <a:stretch>
              <a:fillRect/>
            </a:stretch>
          </p:blipFill>
          <p:spPr>
            <a:xfrm>
              <a:off x="4227576" y="3867911"/>
              <a:ext cx="217932" cy="284988"/>
            </a:xfrm>
            <a:prstGeom prst="rect">
              <a:avLst/>
            </a:prstGeom>
          </p:spPr>
        </p:pic>
        <p:sp>
          <p:nvSpPr>
            <p:cNvPr id="30" name="object 30"/>
            <p:cNvSpPr/>
            <p:nvPr/>
          </p:nvSpPr>
          <p:spPr>
            <a:xfrm>
              <a:off x="4227576" y="3867911"/>
              <a:ext cx="218440" cy="285115"/>
            </a:xfrm>
            <a:custGeom>
              <a:avLst/>
              <a:gdLst/>
              <a:ahLst/>
              <a:cxnLst/>
              <a:rect l="l" t="t" r="r" b="b"/>
              <a:pathLst>
                <a:path w="218439" h="285114">
                  <a:moveTo>
                    <a:pt x="0" y="284988"/>
                  </a:moveTo>
                  <a:lnTo>
                    <a:pt x="217932" y="284988"/>
                  </a:lnTo>
                  <a:lnTo>
                    <a:pt x="217932" y="0"/>
                  </a:lnTo>
                  <a:lnTo>
                    <a:pt x="0" y="0"/>
                  </a:lnTo>
                  <a:lnTo>
                    <a:pt x="0" y="284988"/>
                  </a:lnTo>
                  <a:close/>
                </a:path>
              </a:pathLst>
            </a:custGeom>
            <a:ln w="6350">
              <a:solidFill>
                <a:srgbClr val="7E7E7E"/>
              </a:solidFill>
            </a:ln>
          </p:spPr>
          <p:txBody>
            <a:bodyPr wrap="square" lIns="0" tIns="0" rIns="0" bIns="0" rtlCol="0"/>
            <a:lstStyle/>
            <a:p>
              <a:endParaRPr/>
            </a:p>
          </p:txBody>
        </p:sp>
        <p:pic>
          <p:nvPicPr>
            <p:cNvPr id="31" name="object 31"/>
            <p:cNvPicPr/>
            <p:nvPr/>
          </p:nvPicPr>
          <p:blipFill>
            <a:blip r:embed="rId9" cstate="print"/>
            <a:stretch>
              <a:fillRect/>
            </a:stretch>
          </p:blipFill>
          <p:spPr>
            <a:xfrm>
              <a:off x="4227576" y="4152899"/>
              <a:ext cx="217932" cy="300227"/>
            </a:xfrm>
            <a:prstGeom prst="rect">
              <a:avLst/>
            </a:prstGeom>
          </p:spPr>
        </p:pic>
        <p:sp>
          <p:nvSpPr>
            <p:cNvPr id="32" name="object 32"/>
            <p:cNvSpPr/>
            <p:nvPr/>
          </p:nvSpPr>
          <p:spPr>
            <a:xfrm>
              <a:off x="4227576" y="4152899"/>
              <a:ext cx="218440" cy="300355"/>
            </a:xfrm>
            <a:custGeom>
              <a:avLst/>
              <a:gdLst/>
              <a:ahLst/>
              <a:cxnLst/>
              <a:rect l="l" t="t" r="r" b="b"/>
              <a:pathLst>
                <a:path w="218439" h="300354">
                  <a:moveTo>
                    <a:pt x="0" y="300227"/>
                  </a:moveTo>
                  <a:lnTo>
                    <a:pt x="217932" y="300227"/>
                  </a:lnTo>
                  <a:lnTo>
                    <a:pt x="217932" y="0"/>
                  </a:lnTo>
                  <a:lnTo>
                    <a:pt x="0" y="0"/>
                  </a:lnTo>
                  <a:lnTo>
                    <a:pt x="0" y="300227"/>
                  </a:lnTo>
                  <a:close/>
                </a:path>
              </a:pathLst>
            </a:custGeom>
            <a:ln w="6349">
              <a:solidFill>
                <a:srgbClr val="7E7E7E"/>
              </a:solidFill>
            </a:ln>
          </p:spPr>
          <p:txBody>
            <a:bodyPr wrap="square" lIns="0" tIns="0" rIns="0" bIns="0" rtlCol="0"/>
            <a:lstStyle/>
            <a:p>
              <a:endParaRPr/>
            </a:p>
          </p:txBody>
        </p:sp>
        <p:pic>
          <p:nvPicPr>
            <p:cNvPr id="33" name="object 33"/>
            <p:cNvPicPr/>
            <p:nvPr/>
          </p:nvPicPr>
          <p:blipFill>
            <a:blip r:embed="rId10" cstate="print"/>
            <a:stretch>
              <a:fillRect/>
            </a:stretch>
          </p:blipFill>
          <p:spPr>
            <a:xfrm>
              <a:off x="4567428" y="3867911"/>
              <a:ext cx="217932" cy="111251"/>
            </a:xfrm>
            <a:prstGeom prst="rect">
              <a:avLst/>
            </a:prstGeom>
          </p:spPr>
        </p:pic>
        <p:sp>
          <p:nvSpPr>
            <p:cNvPr id="34" name="object 34"/>
            <p:cNvSpPr/>
            <p:nvPr/>
          </p:nvSpPr>
          <p:spPr>
            <a:xfrm>
              <a:off x="4567428" y="3867911"/>
              <a:ext cx="218440" cy="111760"/>
            </a:xfrm>
            <a:custGeom>
              <a:avLst/>
              <a:gdLst/>
              <a:ahLst/>
              <a:cxnLst/>
              <a:rect l="l" t="t" r="r" b="b"/>
              <a:pathLst>
                <a:path w="218439" h="111760">
                  <a:moveTo>
                    <a:pt x="0" y="111251"/>
                  </a:moveTo>
                  <a:lnTo>
                    <a:pt x="217932" y="111251"/>
                  </a:lnTo>
                  <a:lnTo>
                    <a:pt x="217932" y="0"/>
                  </a:lnTo>
                  <a:lnTo>
                    <a:pt x="0" y="0"/>
                  </a:lnTo>
                  <a:lnTo>
                    <a:pt x="0" y="111251"/>
                  </a:lnTo>
                  <a:close/>
                </a:path>
              </a:pathLst>
            </a:custGeom>
            <a:ln w="6349">
              <a:solidFill>
                <a:srgbClr val="7E7E7E"/>
              </a:solidFill>
            </a:ln>
          </p:spPr>
          <p:txBody>
            <a:bodyPr wrap="square" lIns="0" tIns="0" rIns="0" bIns="0" rtlCol="0"/>
            <a:lstStyle/>
            <a:p>
              <a:endParaRPr/>
            </a:p>
          </p:txBody>
        </p:sp>
      </p:grpSp>
      <p:sp>
        <p:nvSpPr>
          <p:cNvPr id="35" name="object 35"/>
          <p:cNvSpPr/>
          <p:nvPr/>
        </p:nvSpPr>
        <p:spPr>
          <a:xfrm>
            <a:off x="5716016" y="4331462"/>
            <a:ext cx="315595" cy="89535"/>
          </a:xfrm>
          <a:custGeom>
            <a:avLst/>
            <a:gdLst/>
            <a:ahLst/>
            <a:cxnLst/>
            <a:rect l="l" t="t" r="r" b="b"/>
            <a:pathLst>
              <a:path w="315595" h="89535">
                <a:moveTo>
                  <a:pt x="139664" y="31750"/>
                </a:moveTo>
                <a:lnTo>
                  <a:pt x="116839" y="31750"/>
                </a:lnTo>
                <a:lnTo>
                  <a:pt x="120142" y="32257"/>
                </a:lnTo>
                <a:lnTo>
                  <a:pt x="123062" y="33274"/>
                </a:lnTo>
                <a:lnTo>
                  <a:pt x="150649" y="57785"/>
                </a:lnTo>
                <a:lnTo>
                  <a:pt x="158623" y="66167"/>
                </a:lnTo>
                <a:lnTo>
                  <a:pt x="191262" y="87883"/>
                </a:lnTo>
                <a:lnTo>
                  <a:pt x="200533" y="89535"/>
                </a:lnTo>
                <a:lnTo>
                  <a:pt x="202311" y="89535"/>
                </a:lnTo>
                <a:lnTo>
                  <a:pt x="244983" y="79756"/>
                </a:lnTo>
                <a:lnTo>
                  <a:pt x="246548" y="78993"/>
                </a:lnTo>
                <a:lnTo>
                  <a:pt x="201549" y="78993"/>
                </a:lnTo>
                <a:lnTo>
                  <a:pt x="201295" y="78867"/>
                </a:lnTo>
                <a:lnTo>
                  <a:pt x="195580" y="77977"/>
                </a:lnTo>
                <a:lnTo>
                  <a:pt x="194945" y="77977"/>
                </a:lnTo>
                <a:lnTo>
                  <a:pt x="194691" y="77850"/>
                </a:lnTo>
                <a:lnTo>
                  <a:pt x="156337" y="48387"/>
                </a:lnTo>
                <a:lnTo>
                  <a:pt x="146685" y="38100"/>
                </a:lnTo>
                <a:lnTo>
                  <a:pt x="141986" y="33655"/>
                </a:lnTo>
                <a:lnTo>
                  <a:pt x="139664" y="31750"/>
                </a:lnTo>
                <a:close/>
              </a:path>
              <a:path w="315595" h="89535">
                <a:moveTo>
                  <a:pt x="117475" y="21081"/>
                </a:moveTo>
                <a:lnTo>
                  <a:pt x="68199" y="35560"/>
                </a:lnTo>
                <a:lnTo>
                  <a:pt x="26162" y="61213"/>
                </a:lnTo>
                <a:lnTo>
                  <a:pt x="11811" y="70865"/>
                </a:lnTo>
                <a:lnTo>
                  <a:pt x="17653" y="79629"/>
                </a:lnTo>
                <a:lnTo>
                  <a:pt x="46355" y="60579"/>
                </a:lnTo>
                <a:lnTo>
                  <a:pt x="60071" y="52196"/>
                </a:lnTo>
                <a:lnTo>
                  <a:pt x="98171" y="34417"/>
                </a:lnTo>
                <a:lnTo>
                  <a:pt x="113411" y="31750"/>
                </a:lnTo>
                <a:lnTo>
                  <a:pt x="139664" y="31750"/>
                </a:lnTo>
                <a:lnTo>
                  <a:pt x="137033" y="29590"/>
                </a:lnTo>
                <a:lnTo>
                  <a:pt x="132334" y="26162"/>
                </a:lnTo>
                <a:lnTo>
                  <a:pt x="127381" y="23494"/>
                </a:lnTo>
                <a:lnTo>
                  <a:pt x="122555" y="21843"/>
                </a:lnTo>
                <a:lnTo>
                  <a:pt x="117475" y="21081"/>
                </a:lnTo>
                <a:close/>
              </a:path>
              <a:path w="315595" h="89535">
                <a:moveTo>
                  <a:pt x="309118" y="27431"/>
                </a:moveTo>
                <a:lnTo>
                  <a:pt x="268097" y="55371"/>
                </a:lnTo>
                <a:lnTo>
                  <a:pt x="227711" y="75056"/>
                </a:lnTo>
                <a:lnTo>
                  <a:pt x="201549" y="78993"/>
                </a:lnTo>
                <a:lnTo>
                  <a:pt x="246548" y="78993"/>
                </a:lnTo>
                <a:lnTo>
                  <a:pt x="259334" y="72770"/>
                </a:lnTo>
                <a:lnTo>
                  <a:pt x="273431" y="64515"/>
                </a:lnTo>
                <a:lnTo>
                  <a:pt x="287528" y="55499"/>
                </a:lnTo>
                <a:lnTo>
                  <a:pt x="315213" y="36068"/>
                </a:lnTo>
                <a:lnTo>
                  <a:pt x="309118" y="27431"/>
                </a:lnTo>
                <a:close/>
              </a:path>
              <a:path w="315595" h="89535">
                <a:moveTo>
                  <a:pt x="146757" y="10540"/>
                </a:moveTo>
                <a:lnTo>
                  <a:pt x="118363" y="10540"/>
                </a:lnTo>
                <a:lnTo>
                  <a:pt x="118618" y="10668"/>
                </a:lnTo>
                <a:lnTo>
                  <a:pt x="124460" y="11430"/>
                </a:lnTo>
                <a:lnTo>
                  <a:pt x="124841" y="11556"/>
                </a:lnTo>
                <a:lnTo>
                  <a:pt x="125095" y="11556"/>
                </a:lnTo>
                <a:lnTo>
                  <a:pt x="131191" y="13588"/>
                </a:lnTo>
                <a:lnTo>
                  <a:pt x="164084" y="41148"/>
                </a:lnTo>
                <a:lnTo>
                  <a:pt x="173989" y="51562"/>
                </a:lnTo>
                <a:lnTo>
                  <a:pt x="202437" y="68325"/>
                </a:lnTo>
                <a:lnTo>
                  <a:pt x="207899" y="68325"/>
                </a:lnTo>
                <a:lnTo>
                  <a:pt x="213487" y="67690"/>
                </a:lnTo>
                <a:lnTo>
                  <a:pt x="225171" y="64769"/>
                </a:lnTo>
                <a:lnTo>
                  <a:pt x="237236" y="60070"/>
                </a:lnTo>
                <a:lnTo>
                  <a:pt x="241807" y="57785"/>
                </a:lnTo>
                <a:lnTo>
                  <a:pt x="203073" y="57785"/>
                </a:lnTo>
                <a:lnTo>
                  <a:pt x="200151" y="57276"/>
                </a:lnTo>
                <a:lnTo>
                  <a:pt x="161289" y="22860"/>
                </a:lnTo>
                <a:lnTo>
                  <a:pt x="155448" y="17271"/>
                </a:lnTo>
                <a:lnTo>
                  <a:pt x="149351" y="12318"/>
                </a:lnTo>
                <a:lnTo>
                  <a:pt x="146757" y="10540"/>
                </a:lnTo>
                <a:close/>
              </a:path>
              <a:path w="315595" h="89535">
                <a:moveTo>
                  <a:pt x="119253" y="0"/>
                </a:moveTo>
                <a:lnTo>
                  <a:pt x="117601" y="0"/>
                </a:lnTo>
                <a:lnTo>
                  <a:pt x="110109" y="126"/>
                </a:lnTo>
                <a:lnTo>
                  <a:pt x="72644" y="10160"/>
                </a:lnTo>
                <a:lnTo>
                  <a:pt x="28829" y="34162"/>
                </a:lnTo>
                <a:lnTo>
                  <a:pt x="0" y="53212"/>
                </a:lnTo>
                <a:lnTo>
                  <a:pt x="5969" y="61975"/>
                </a:lnTo>
                <a:lnTo>
                  <a:pt x="34671" y="42925"/>
                </a:lnTo>
                <a:lnTo>
                  <a:pt x="49022" y="34162"/>
                </a:lnTo>
                <a:lnTo>
                  <a:pt x="90805" y="14605"/>
                </a:lnTo>
                <a:lnTo>
                  <a:pt x="118363" y="10540"/>
                </a:lnTo>
                <a:lnTo>
                  <a:pt x="146757" y="10540"/>
                </a:lnTo>
                <a:lnTo>
                  <a:pt x="142494" y="7619"/>
                </a:lnTo>
                <a:lnTo>
                  <a:pt x="137033" y="4699"/>
                </a:lnTo>
                <a:lnTo>
                  <a:pt x="136271" y="4190"/>
                </a:lnTo>
                <a:lnTo>
                  <a:pt x="135382" y="3810"/>
                </a:lnTo>
                <a:lnTo>
                  <a:pt x="134493" y="3556"/>
                </a:lnTo>
                <a:lnTo>
                  <a:pt x="128778" y="1650"/>
                </a:lnTo>
                <a:lnTo>
                  <a:pt x="127000" y="1143"/>
                </a:lnTo>
                <a:lnTo>
                  <a:pt x="125984" y="1015"/>
                </a:lnTo>
                <a:lnTo>
                  <a:pt x="119253" y="0"/>
                </a:lnTo>
                <a:close/>
              </a:path>
              <a:path w="315595" h="89535">
                <a:moveTo>
                  <a:pt x="296925" y="10160"/>
                </a:moveTo>
                <a:lnTo>
                  <a:pt x="257556" y="37083"/>
                </a:lnTo>
                <a:lnTo>
                  <a:pt x="222758" y="54482"/>
                </a:lnTo>
                <a:lnTo>
                  <a:pt x="203073" y="57785"/>
                </a:lnTo>
                <a:lnTo>
                  <a:pt x="241807" y="57785"/>
                </a:lnTo>
                <a:lnTo>
                  <a:pt x="249936" y="53720"/>
                </a:lnTo>
                <a:lnTo>
                  <a:pt x="262889" y="46227"/>
                </a:lnTo>
                <a:lnTo>
                  <a:pt x="276098" y="37718"/>
                </a:lnTo>
                <a:lnTo>
                  <a:pt x="303022" y="18795"/>
                </a:lnTo>
                <a:lnTo>
                  <a:pt x="296925" y="10160"/>
                </a:lnTo>
                <a:close/>
              </a:path>
            </a:pathLst>
          </a:custGeom>
          <a:solidFill>
            <a:srgbClr val="7E7E7E"/>
          </a:solidFill>
        </p:spPr>
        <p:txBody>
          <a:bodyPr wrap="square" lIns="0" tIns="0" rIns="0" bIns="0" rtlCol="0"/>
          <a:lstStyle/>
          <a:p>
            <a:endParaRPr/>
          </a:p>
        </p:txBody>
      </p:sp>
      <p:sp>
        <p:nvSpPr>
          <p:cNvPr id="36" name="object 36"/>
          <p:cNvSpPr txBox="1"/>
          <p:nvPr/>
        </p:nvSpPr>
        <p:spPr>
          <a:xfrm>
            <a:off x="5269229" y="3909441"/>
            <a:ext cx="468630" cy="196849"/>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143510">
              <a:spcBef>
                <a:spcPts val="30"/>
              </a:spcBef>
            </a:pPr>
            <a:r>
              <a:rPr sz="500" spc="-15" dirty="0">
                <a:latin typeface="メイリオ"/>
                <a:cs typeface="メイリオ"/>
              </a:rPr>
              <a:t>(銀行資産)</a:t>
            </a:r>
            <a:endParaRPr sz="500">
              <a:latin typeface="メイリオ"/>
              <a:cs typeface="メイリオ"/>
            </a:endParaRPr>
          </a:p>
        </p:txBody>
      </p:sp>
      <p:sp>
        <p:nvSpPr>
          <p:cNvPr id="37" name="object 37"/>
          <p:cNvSpPr txBox="1"/>
          <p:nvPr/>
        </p:nvSpPr>
        <p:spPr>
          <a:xfrm>
            <a:off x="5470905" y="4242309"/>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38" name="object 38"/>
          <p:cNvSpPr txBox="1"/>
          <p:nvPr/>
        </p:nvSpPr>
        <p:spPr>
          <a:xfrm>
            <a:off x="6321678" y="3800628"/>
            <a:ext cx="379730" cy="320665"/>
          </a:xfrm>
          <a:prstGeom prst="rect">
            <a:avLst/>
          </a:prstGeom>
        </p:spPr>
        <p:txBody>
          <a:bodyPr vert="horz" wrap="square" lIns="0" tIns="12700" rIns="0" bIns="0" rtlCol="0">
            <a:spAutoFit/>
          </a:bodyPr>
          <a:lstStyle/>
          <a:p>
            <a:pPr marL="12700" marR="5080">
              <a:lnSpc>
                <a:spcPct val="149200"/>
              </a:lnSpc>
              <a:spcBef>
                <a:spcPts val="100"/>
              </a:spcBef>
            </a:pPr>
            <a:r>
              <a:rPr sz="700" spc="-10" dirty="0">
                <a:solidFill>
                  <a:srgbClr val="A78213"/>
                </a:solidFill>
                <a:latin typeface="メイリオ"/>
                <a:cs typeface="メイリオ"/>
              </a:rPr>
              <a:t>別段預</a:t>
            </a:r>
            <a:r>
              <a:rPr sz="700" spc="-50" dirty="0">
                <a:solidFill>
                  <a:srgbClr val="A78213"/>
                </a:solidFill>
                <a:latin typeface="メイリオ"/>
                <a:cs typeface="メイリオ"/>
              </a:rPr>
              <a:t>金</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39" name="object 39"/>
          <p:cNvSpPr txBox="1"/>
          <p:nvPr/>
        </p:nvSpPr>
        <p:spPr>
          <a:xfrm>
            <a:off x="5631179" y="5489448"/>
            <a:ext cx="4090670" cy="248145"/>
          </a:xfrm>
          <a:prstGeom prst="rect">
            <a:avLst/>
          </a:prstGeom>
          <a:solidFill>
            <a:srgbClr val="F1F1F1"/>
          </a:solidFill>
        </p:spPr>
        <p:txBody>
          <a:bodyPr vert="horz" wrap="square" lIns="0" tIns="1905" rIns="0" bIns="0" rtlCol="0">
            <a:spAutoFit/>
          </a:bodyPr>
          <a:lstStyle/>
          <a:p>
            <a:pPr>
              <a:spcBef>
                <a:spcPts val="15"/>
              </a:spcBef>
            </a:pPr>
            <a:endParaRPr sz="800">
              <a:latin typeface="Times New Roman"/>
              <a:cs typeface="Times New Roman"/>
            </a:endParaRPr>
          </a:p>
          <a:p>
            <a:pPr marR="42545" algn="ctr"/>
            <a:r>
              <a:rPr sz="800" spc="-10" dirty="0">
                <a:latin typeface="メイリオ"/>
                <a:cs typeface="メイリオ"/>
              </a:rPr>
              <a:t>※現行の運用と同様</a:t>
            </a:r>
            <a:endParaRPr sz="800">
              <a:latin typeface="メイリオ"/>
              <a:cs typeface="メイリオ"/>
            </a:endParaRPr>
          </a:p>
        </p:txBody>
      </p:sp>
      <p:sp>
        <p:nvSpPr>
          <p:cNvPr id="40" name="object 40"/>
          <p:cNvSpPr txBox="1"/>
          <p:nvPr/>
        </p:nvSpPr>
        <p:spPr>
          <a:xfrm>
            <a:off x="7358888" y="3738118"/>
            <a:ext cx="527050" cy="119905"/>
          </a:xfrm>
          <a:prstGeom prst="rect">
            <a:avLst/>
          </a:prstGeom>
        </p:spPr>
        <p:txBody>
          <a:bodyPr vert="horz" wrap="square" lIns="0" tIns="12065" rIns="0" bIns="0" rtlCol="0">
            <a:spAutoFit/>
          </a:bodyPr>
          <a:lstStyle/>
          <a:p>
            <a:pPr marL="12700">
              <a:spcBef>
                <a:spcPts val="95"/>
              </a:spcBef>
              <a:tabLst>
                <a:tab pos="33718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sp>
        <p:nvSpPr>
          <p:cNvPr id="41" name="object 41"/>
          <p:cNvSpPr txBox="1"/>
          <p:nvPr/>
        </p:nvSpPr>
        <p:spPr>
          <a:xfrm>
            <a:off x="7735061" y="4513327"/>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負債</a:t>
            </a:r>
            <a:r>
              <a:rPr sz="700" spc="-50" dirty="0">
                <a:latin typeface="メイリオ"/>
                <a:cs typeface="メイリオ"/>
              </a:rPr>
              <a:t>→</a:t>
            </a:r>
            <a:endParaRPr sz="700">
              <a:latin typeface="メイリオ"/>
              <a:cs typeface="メイリオ"/>
            </a:endParaRPr>
          </a:p>
        </p:txBody>
      </p:sp>
      <p:sp>
        <p:nvSpPr>
          <p:cNvPr id="42" name="object 42"/>
          <p:cNvSpPr txBox="1"/>
          <p:nvPr/>
        </p:nvSpPr>
        <p:spPr>
          <a:xfrm>
            <a:off x="7276338" y="4513327"/>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資産</a:t>
            </a:r>
            <a:r>
              <a:rPr sz="700" spc="-50" dirty="0">
                <a:latin typeface="メイリオ"/>
                <a:cs typeface="メイリオ"/>
              </a:rPr>
              <a:t>→</a:t>
            </a:r>
            <a:endParaRPr sz="700">
              <a:latin typeface="メイリオ"/>
              <a:cs typeface="メイリオ"/>
            </a:endParaRPr>
          </a:p>
        </p:txBody>
      </p:sp>
      <p:sp>
        <p:nvSpPr>
          <p:cNvPr id="43" name="object 43"/>
          <p:cNvSpPr txBox="1"/>
          <p:nvPr/>
        </p:nvSpPr>
        <p:spPr>
          <a:xfrm>
            <a:off x="6877050" y="3430651"/>
            <a:ext cx="1554480" cy="259686"/>
          </a:xfrm>
          <a:prstGeom prst="rect">
            <a:avLst/>
          </a:prstGeom>
        </p:spPr>
        <p:txBody>
          <a:bodyPr vert="horz" wrap="square" lIns="0" tIns="13335" rIns="0" bIns="0" rtlCol="0">
            <a:spAutoFit/>
          </a:bodyPr>
          <a:lstStyle/>
          <a:p>
            <a:pPr marL="216535" marR="5080" indent="-204470">
              <a:spcBef>
                <a:spcPts val="105"/>
              </a:spcBef>
            </a:pPr>
            <a:r>
              <a:rPr sz="800" spc="-15" dirty="0">
                <a:latin typeface="メイリオ"/>
                <a:cs typeface="メイリオ"/>
              </a:rPr>
              <a:t>②利用者は自らの預金と交換で、</a:t>
            </a:r>
            <a:r>
              <a:rPr sz="800" spc="-5" dirty="0">
                <a:latin typeface="メイリオ"/>
                <a:cs typeface="メイリオ"/>
              </a:rPr>
              <a:t>デジタル通貨を入手する</a:t>
            </a:r>
            <a:endParaRPr sz="800">
              <a:latin typeface="メイリオ"/>
              <a:cs typeface="メイリオ"/>
            </a:endParaRPr>
          </a:p>
        </p:txBody>
      </p:sp>
      <p:grpSp>
        <p:nvGrpSpPr>
          <p:cNvPr id="44" name="object 44"/>
          <p:cNvGrpSpPr/>
          <p:nvPr/>
        </p:nvGrpSpPr>
        <p:grpSpPr>
          <a:xfrm>
            <a:off x="7686928" y="2560192"/>
            <a:ext cx="224790" cy="591820"/>
            <a:chOff x="6162928" y="2560192"/>
            <a:chExt cx="224790" cy="591820"/>
          </a:xfrm>
        </p:grpSpPr>
        <p:pic>
          <p:nvPicPr>
            <p:cNvPr id="45" name="object 45"/>
            <p:cNvPicPr/>
            <p:nvPr/>
          </p:nvPicPr>
          <p:blipFill>
            <a:blip r:embed="rId11" cstate="print"/>
            <a:stretch>
              <a:fillRect/>
            </a:stretch>
          </p:blipFill>
          <p:spPr>
            <a:xfrm>
              <a:off x="6166103" y="2563367"/>
              <a:ext cx="217932" cy="402336"/>
            </a:xfrm>
            <a:prstGeom prst="rect">
              <a:avLst/>
            </a:prstGeom>
          </p:spPr>
        </p:pic>
        <p:sp>
          <p:nvSpPr>
            <p:cNvPr id="46" name="object 46"/>
            <p:cNvSpPr/>
            <p:nvPr/>
          </p:nvSpPr>
          <p:spPr>
            <a:xfrm>
              <a:off x="6166103" y="2563367"/>
              <a:ext cx="218440" cy="402590"/>
            </a:xfrm>
            <a:custGeom>
              <a:avLst/>
              <a:gdLst/>
              <a:ahLst/>
              <a:cxnLst/>
              <a:rect l="l" t="t" r="r" b="b"/>
              <a:pathLst>
                <a:path w="218439" h="402589">
                  <a:moveTo>
                    <a:pt x="0" y="402336"/>
                  </a:moveTo>
                  <a:lnTo>
                    <a:pt x="217932" y="402336"/>
                  </a:lnTo>
                  <a:lnTo>
                    <a:pt x="217932" y="0"/>
                  </a:lnTo>
                  <a:lnTo>
                    <a:pt x="0" y="0"/>
                  </a:lnTo>
                  <a:lnTo>
                    <a:pt x="0" y="402336"/>
                  </a:lnTo>
                  <a:close/>
                </a:path>
              </a:pathLst>
            </a:custGeom>
            <a:ln w="6350">
              <a:solidFill>
                <a:srgbClr val="7E7E7E"/>
              </a:solidFill>
            </a:ln>
          </p:spPr>
          <p:txBody>
            <a:bodyPr wrap="square" lIns="0" tIns="0" rIns="0" bIns="0" rtlCol="0"/>
            <a:lstStyle/>
            <a:p>
              <a:endParaRPr/>
            </a:p>
          </p:txBody>
        </p:sp>
        <p:pic>
          <p:nvPicPr>
            <p:cNvPr id="47" name="object 47"/>
            <p:cNvPicPr/>
            <p:nvPr/>
          </p:nvPicPr>
          <p:blipFill>
            <a:blip r:embed="rId12" cstate="print"/>
            <a:stretch>
              <a:fillRect/>
            </a:stretch>
          </p:blipFill>
          <p:spPr>
            <a:xfrm>
              <a:off x="6166103" y="2965703"/>
              <a:ext cx="217932" cy="182879"/>
            </a:xfrm>
            <a:prstGeom prst="rect">
              <a:avLst/>
            </a:prstGeom>
          </p:spPr>
        </p:pic>
        <p:sp>
          <p:nvSpPr>
            <p:cNvPr id="48" name="object 48"/>
            <p:cNvSpPr/>
            <p:nvPr/>
          </p:nvSpPr>
          <p:spPr>
            <a:xfrm>
              <a:off x="6166103" y="2965703"/>
              <a:ext cx="218440" cy="182880"/>
            </a:xfrm>
            <a:custGeom>
              <a:avLst/>
              <a:gdLst/>
              <a:ahLst/>
              <a:cxnLst/>
              <a:rect l="l" t="t" r="r" b="b"/>
              <a:pathLst>
                <a:path w="218439" h="182880">
                  <a:moveTo>
                    <a:pt x="0" y="182879"/>
                  </a:moveTo>
                  <a:lnTo>
                    <a:pt x="217932" y="182879"/>
                  </a:lnTo>
                  <a:lnTo>
                    <a:pt x="217932" y="0"/>
                  </a:lnTo>
                  <a:lnTo>
                    <a:pt x="0" y="0"/>
                  </a:lnTo>
                  <a:lnTo>
                    <a:pt x="0" y="182879"/>
                  </a:lnTo>
                  <a:close/>
                </a:path>
              </a:pathLst>
            </a:custGeom>
            <a:ln w="6350">
              <a:solidFill>
                <a:srgbClr val="7E7E7E"/>
              </a:solidFill>
            </a:ln>
          </p:spPr>
          <p:txBody>
            <a:bodyPr wrap="square" lIns="0" tIns="0" rIns="0" bIns="0" rtlCol="0"/>
            <a:lstStyle/>
            <a:p>
              <a:endParaRPr/>
            </a:p>
          </p:txBody>
        </p:sp>
      </p:grpSp>
      <p:sp>
        <p:nvSpPr>
          <p:cNvPr id="49" name="object 49"/>
          <p:cNvSpPr txBox="1"/>
          <p:nvPr/>
        </p:nvSpPr>
        <p:spPr>
          <a:xfrm>
            <a:off x="7920609" y="2991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50" name="object 50"/>
          <p:cNvSpPr txBox="1"/>
          <p:nvPr/>
        </p:nvSpPr>
        <p:spPr>
          <a:xfrm>
            <a:off x="7920610" y="271005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51" name="object 51"/>
          <p:cNvGrpSpPr/>
          <p:nvPr/>
        </p:nvGrpSpPr>
        <p:grpSpPr>
          <a:xfrm>
            <a:off x="7348602" y="2563241"/>
            <a:ext cx="222885" cy="591820"/>
            <a:chOff x="5824601" y="2563241"/>
            <a:chExt cx="222885" cy="591820"/>
          </a:xfrm>
        </p:grpSpPr>
        <p:pic>
          <p:nvPicPr>
            <p:cNvPr id="52" name="object 52"/>
            <p:cNvPicPr/>
            <p:nvPr/>
          </p:nvPicPr>
          <p:blipFill>
            <a:blip r:embed="rId13" cstate="print"/>
            <a:stretch>
              <a:fillRect/>
            </a:stretch>
          </p:blipFill>
          <p:spPr>
            <a:xfrm>
              <a:off x="5827776" y="2676144"/>
              <a:ext cx="216408" cy="475488"/>
            </a:xfrm>
            <a:prstGeom prst="rect">
              <a:avLst/>
            </a:prstGeom>
          </p:spPr>
        </p:pic>
        <p:sp>
          <p:nvSpPr>
            <p:cNvPr id="53" name="object 53"/>
            <p:cNvSpPr/>
            <p:nvPr/>
          </p:nvSpPr>
          <p:spPr>
            <a:xfrm>
              <a:off x="5827776" y="2676144"/>
              <a:ext cx="216535" cy="475615"/>
            </a:xfrm>
            <a:custGeom>
              <a:avLst/>
              <a:gdLst/>
              <a:ahLst/>
              <a:cxnLst/>
              <a:rect l="l" t="t" r="r" b="b"/>
              <a:pathLst>
                <a:path w="216535" h="475614">
                  <a:moveTo>
                    <a:pt x="0" y="475488"/>
                  </a:moveTo>
                  <a:lnTo>
                    <a:pt x="216408" y="475488"/>
                  </a:lnTo>
                  <a:lnTo>
                    <a:pt x="216408" y="0"/>
                  </a:lnTo>
                  <a:lnTo>
                    <a:pt x="0" y="0"/>
                  </a:lnTo>
                  <a:lnTo>
                    <a:pt x="0" y="475488"/>
                  </a:lnTo>
                  <a:close/>
                </a:path>
              </a:pathLst>
            </a:custGeom>
            <a:ln w="6350">
              <a:solidFill>
                <a:srgbClr val="7E7E7E"/>
              </a:solidFill>
            </a:ln>
          </p:spPr>
          <p:txBody>
            <a:bodyPr wrap="square" lIns="0" tIns="0" rIns="0" bIns="0" rtlCol="0"/>
            <a:lstStyle/>
            <a:p>
              <a:endParaRPr/>
            </a:p>
          </p:txBody>
        </p:sp>
        <p:pic>
          <p:nvPicPr>
            <p:cNvPr id="54" name="object 54"/>
            <p:cNvPicPr/>
            <p:nvPr/>
          </p:nvPicPr>
          <p:blipFill>
            <a:blip r:embed="rId14" cstate="print"/>
            <a:stretch>
              <a:fillRect/>
            </a:stretch>
          </p:blipFill>
          <p:spPr>
            <a:xfrm>
              <a:off x="5827776" y="2566416"/>
              <a:ext cx="216408" cy="109727"/>
            </a:xfrm>
            <a:prstGeom prst="rect">
              <a:avLst/>
            </a:prstGeom>
          </p:spPr>
        </p:pic>
        <p:sp>
          <p:nvSpPr>
            <p:cNvPr id="55" name="object 55"/>
            <p:cNvSpPr/>
            <p:nvPr/>
          </p:nvSpPr>
          <p:spPr>
            <a:xfrm>
              <a:off x="5827776" y="2566416"/>
              <a:ext cx="216535" cy="109855"/>
            </a:xfrm>
            <a:custGeom>
              <a:avLst/>
              <a:gdLst/>
              <a:ahLst/>
              <a:cxnLst/>
              <a:rect l="l" t="t" r="r" b="b"/>
              <a:pathLst>
                <a:path w="216535" h="109855">
                  <a:moveTo>
                    <a:pt x="0" y="109727"/>
                  </a:moveTo>
                  <a:lnTo>
                    <a:pt x="216408" y="109727"/>
                  </a:lnTo>
                  <a:lnTo>
                    <a:pt x="216408" y="0"/>
                  </a:lnTo>
                  <a:lnTo>
                    <a:pt x="0" y="0"/>
                  </a:lnTo>
                  <a:lnTo>
                    <a:pt x="0" y="109727"/>
                  </a:lnTo>
                  <a:close/>
                </a:path>
              </a:pathLst>
            </a:custGeom>
            <a:ln w="6350">
              <a:solidFill>
                <a:srgbClr val="7E7E7E"/>
              </a:solidFill>
            </a:ln>
          </p:spPr>
          <p:txBody>
            <a:bodyPr wrap="square" lIns="0" tIns="0" rIns="0" bIns="0" rtlCol="0"/>
            <a:lstStyle/>
            <a:p>
              <a:endParaRPr/>
            </a:p>
          </p:txBody>
        </p:sp>
      </p:grpSp>
      <p:sp>
        <p:nvSpPr>
          <p:cNvPr id="56" name="object 56"/>
          <p:cNvSpPr txBox="1"/>
          <p:nvPr/>
        </p:nvSpPr>
        <p:spPr>
          <a:xfrm>
            <a:off x="6788277" y="2558288"/>
            <a:ext cx="55626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pic>
        <p:nvPicPr>
          <p:cNvPr id="57" name="object 57"/>
          <p:cNvPicPr/>
          <p:nvPr/>
        </p:nvPicPr>
        <p:blipFill>
          <a:blip r:embed="rId15" cstate="print"/>
          <a:stretch>
            <a:fillRect/>
          </a:stretch>
        </p:blipFill>
        <p:spPr>
          <a:xfrm>
            <a:off x="7531609" y="2564892"/>
            <a:ext cx="120395" cy="103632"/>
          </a:xfrm>
          <a:prstGeom prst="rect">
            <a:avLst/>
          </a:prstGeom>
        </p:spPr>
      </p:pic>
      <p:sp>
        <p:nvSpPr>
          <p:cNvPr id="58" name="object 58"/>
          <p:cNvSpPr txBox="1"/>
          <p:nvPr/>
        </p:nvSpPr>
        <p:spPr>
          <a:xfrm>
            <a:off x="7354951" y="2400046"/>
            <a:ext cx="554990" cy="119905"/>
          </a:xfrm>
          <a:prstGeom prst="rect">
            <a:avLst/>
          </a:prstGeom>
        </p:spPr>
        <p:txBody>
          <a:bodyPr vert="horz" wrap="square" lIns="0" tIns="12065" rIns="0" bIns="0" rtlCol="0">
            <a:spAutoFit/>
          </a:bodyPr>
          <a:lstStyle/>
          <a:p>
            <a:pPr marL="12700">
              <a:spcBef>
                <a:spcPts val="95"/>
              </a:spcBef>
              <a:tabLst>
                <a:tab pos="36449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59" name="object 59"/>
          <p:cNvGrpSpPr/>
          <p:nvPr/>
        </p:nvGrpSpPr>
        <p:grpSpPr>
          <a:xfrm>
            <a:off x="7630034" y="3966845"/>
            <a:ext cx="315595" cy="489584"/>
            <a:chOff x="6106033" y="3966845"/>
            <a:chExt cx="315595" cy="489584"/>
          </a:xfrm>
        </p:grpSpPr>
        <p:pic>
          <p:nvPicPr>
            <p:cNvPr id="60" name="object 60"/>
            <p:cNvPicPr/>
            <p:nvPr/>
          </p:nvPicPr>
          <p:blipFill>
            <a:blip r:embed="rId16" cstate="print"/>
            <a:stretch>
              <a:fillRect/>
            </a:stretch>
          </p:blipFill>
          <p:spPr>
            <a:xfrm>
              <a:off x="6153912" y="3970020"/>
              <a:ext cx="217932" cy="298704"/>
            </a:xfrm>
            <a:prstGeom prst="rect">
              <a:avLst/>
            </a:prstGeom>
          </p:spPr>
        </p:pic>
        <p:sp>
          <p:nvSpPr>
            <p:cNvPr id="61" name="object 61"/>
            <p:cNvSpPr/>
            <p:nvPr/>
          </p:nvSpPr>
          <p:spPr>
            <a:xfrm>
              <a:off x="6153912" y="3970020"/>
              <a:ext cx="218440" cy="299085"/>
            </a:xfrm>
            <a:custGeom>
              <a:avLst/>
              <a:gdLst/>
              <a:ahLst/>
              <a:cxnLst/>
              <a:rect l="l" t="t" r="r" b="b"/>
              <a:pathLst>
                <a:path w="218439" h="299085">
                  <a:moveTo>
                    <a:pt x="0" y="298703"/>
                  </a:moveTo>
                  <a:lnTo>
                    <a:pt x="217932" y="298703"/>
                  </a:lnTo>
                  <a:lnTo>
                    <a:pt x="217932" y="0"/>
                  </a:lnTo>
                  <a:lnTo>
                    <a:pt x="0" y="0"/>
                  </a:lnTo>
                  <a:lnTo>
                    <a:pt x="0" y="298703"/>
                  </a:lnTo>
                  <a:close/>
                </a:path>
              </a:pathLst>
            </a:custGeom>
            <a:ln w="6350">
              <a:solidFill>
                <a:srgbClr val="7E7E7E"/>
              </a:solidFill>
            </a:ln>
          </p:spPr>
          <p:txBody>
            <a:bodyPr wrap="square" lIns="0" tIns="0" rIns="0" bIns="0" rtlCol="0"/>
            <a:lstStyle/>
            <a:p>
              <a:endParaRPr/>
            </a:p>
          </p:txBody>
        </p:sp>
        <p:pic>
          <p:nvPicPr>
            <p:cNvPr id="62" name="object 62"/>
            <p:cNvPicPr/>
            <p:nvPr/>
          </p:nvPicPr>
          <p:blipFill>
            <a:blip r:embed="rId17" cstate="print"/>
            <a:stretch>
              <a:fillRect/>
            </a:stretch>
          </p:blipFill>
          <p:spPr>
            <a:xfrm>
              <a:off x="6153912" y="4268724"/>
              <a:ext cx="217932" cy="184404"/>
            </a:xfrm>
            <a:prstGeom prst="rect">
              <a:avLst/>
            </a:prstGeom>
          </p:spPr>
        </p:pic>
        <p:sp>
          <p:nvSpPr>
            <p:cNvPr id="63" name="object 63"/>
            <p:cNvSpPr/>
            <p:nvPr/>
          </p:nvSpPr>
          <p:spPr>
            <a:xfrm>
              <a:off x="6153912" y="4268724"/>
              <a:ext cx="218440" cy="184785"/>
            </a:xfrm>
            <a:custGeom>
              <a:avLst/>
              <a:gdLst/>
              <a:ahLst/>
              <a:cxnLst/>
              <a:rect l="l" t="t" r="r" b="b"/>
              <a:pathLst>
                <a:path w="218439" h="184785">
                  <a:moveTo>
                    <a:pt x="0" y="184403"/>
                  </a:moveTo>
                  <a:lnTo>
                    <a:pt x="217932" y="184403"/>
                  </a:lnTo>
                  <a:lnTo>
                    <a:pt x="217932" y="0"/>
                  </a:lnTo>
                  <a:lnTo>
                    <a:pt x="0" y="0"/>
                  </a:lnTo>
                  <a:lnTo>
                    <a:pt x="0" y="184403"/>
                  </a:lnTo>
                  <a:close/>
                </a:path>
              </a:pathLst>
            </a:custGeom>
            <a:ln w="6349">
              <a:solidFill>
                <a:srgbClr val="7E7E7E"/>
              </a:solidFill>
            </a:ln>
          </p:spPr>
          <p:txBody>
            <a:bodyPr wrap="square" lIns="0" tIns="0" rIns="0" bIns="0" rtlCol="0"/>
            <a:lstStyle/>
            <a:p>
              <a:endParaRPr/>
            </a:p>
          </p:txBody>
        </p:sp>
        <p:sp>
          <p:nvSpPr>
            <p:cNvPr id="64" name="object 64"/>
            <p:cNvSpPr/>
            <p:nvPr/>
          </p:nvSpPr>
          <p:spPr>
            <a:xfrm>
              <a:off x="6106033" y="4113530"/>
              <a:ext cx="315595" cy="91440"/>
            </a:xfrm>
            <a:custGeom>
              <a:avLst/>
              <a:gdLst/>
              <a:ahLst/>
              <a:cxnLst/>
              <a:rect l="l" t="t" r="r" b="b"/>
              <a:pathLst>
                <a:path w="315595" h="91439">
                  <a:moveTo>
                    <a:pt x="139561" y="31750"/>
                  </a:moveTo>
                  <a:lnTo>
                    <a:pt x="116966" y="31750"/>
                  </a:lnTo>
                  <a:lnTo>
                    <a:pt x="120141" y="32131"/>
                  </a:lnTo>
                  <a:lnTo>
                    <a:pt x="123189" y="33274"/>
                  </a:lnTo>
                  <a:lnTo>
                    <a:pt x="158622" y="67056"/>
                  </a:lnTo>
                  <a:lnTo>
                    <a:pt x="164083" y="72390"/>
                  </a:lnTo>
                  <a:lnTo>
                    <a:pt x="185546" y="87249"/>
                  </a:lnTo>
                  <a:lnTo>
                    <a:pt x="192150" y="89662"/>
                  </a:lnTo>
                  <a:lnTo>
                    <a:pt x="193039" y="89916"/>
                  </a:lnTo>
                  <a:lnTo>
                    <a:pt x="194055" y="90043"/>
                  </a:lnTo>
                  <a:lnTo>
                    <a:pt x="200659" y="91059"/>
                  </a:lnTo>
                  <a:lnTo>
                    <a:pt x="202437" y="91059"/>
                  </a:lnTo>
                  <a:lnTo>
                    <a:pt x="208406" y="90932"/>
                  </a:lnTo>
                  <a:lnTo>
                    <a:pt x="215900" y="90170"/>
                  </a:lnTo>
                  <a:lnTo>
                    <a:pt x="230377" y="86741"/>
                  </a:lnTo>
                  <a:lnTo>
                    <a:pt x="245109" y="81026"/>
                  </a:lnTo>
                  <a:lnTo>
                    <a:pt x="246125" y="80518"/>
                  </a:lnTo>
                  <a:lnTo>
                    <a:pt x="201675" y="80518"/>
                  </a:lnTo>
                  <a:lnTo>
                    <a:pt x="201421" y="80391"/>
                  </a:lnTo>
                  <a:lnTo>
                    <a:pt x="195706" y="79502"/>
                  </a:lnTo>
                  <a:lnTo>
                    <a:pt x="195325" y="79502"/>
                  </a:lnTo>
                  <a:lnTo>
                    <a:pt x="195071" y="79375"/>
                  </a:lnTo>
                  <a:lnTo>
                    <a:pt x="156463" y="49149"/>
                  </a:lnTo>
                  <a:lnTo>
                    <a:pt x="146812" y="38608"/>
                  </a:lnTo>
                  <a:lnTo>
                    <a:pt x="142112" y="33909"/>
                  </a:lnTo>
                  <a:lnTo>
                    <a:pt x="139561" y="31750"/>
                  </a:lnTo>
                  <a:close/>
                </a:path>
                <a:path w="315595" h="91439">
                  <a:moveTo>
                    <a:pt x="117601" y="21082"/>
                  </a:moveTo>
                  <a:lnTo>
                    <a:pt x="68452" y="35941"/>
                  </a:lnTo>
                  <a:lnTo>
                    <a:pt x="26415" y="62230"/>
                  </a:lnTo>
                  <a:lnTo>
                    <a:pt x="12064" y="72136"/>
                  </a:lnTo>
                  <a:lnTo>
                    <a:pt x="18033" y="80772"/>
                  </a:lnTo>
                  <a:lnTo>
                    <a:pt x="32384" y="70866"/>
                  </a:lnTo>
                  <a:lnTo>
                    <a:pt x="46608" y="61341"/>
                  </a:lnTo>
                  <a:lnTo>
                    <a:pt x="86487" y="38989"/>
                  </a:lnTo>
                  <a:lnTo>
                    <a:pt x="113537" y="31750"/>
                  </a:lnTo>
                  <a:lnTo>
                    <a:pt x="139561" y="31750"/>
                  </a:lnTo>
                  <a:lnTo>
                    <a:pt x="137159" y="29718"/>
                  </a:lnTo>
                  <a:lnTo>
                    <a:pt x="132461" y="26289"/>
                  </a:lnTo>
                  <a:lnTo>
                    <a:pt x="127507" y="23495"/>
                  </a:lnTo>
                  <a:lnTo>
                    <a:pt x="122681" y="21844"/>
                  </a:lnTo>
                  <a:lnTo>
                    <a:pt x="117601" y="21082"/>
                  </a:lnTo>
                  <a:close/>
                </a:path>
                <a:path w="315595" h="91439">
                  <a:moveTo>
                    <a:pt x="309371" y="27559"/>
                  </a:moveTo>
                  <a:lnTo>
                    <a:pt x="268350" y="56134"/>
                  </a:lnTo>
                  <a:lnTo>
                    <a:pt x="227837" y="76454"/>
                  </a:lnTo>
                  <a:lnTo>
                    <a:pt x="201675" y="80518"/>
                  </a:lnTo>
                  <a:lnTo>
                    <a:pt x="246125" y="80518"/>
                  </a:lnTo>
                  <a:lnTo>
                    <a:pt x="287781" y="56007"/>
                  </a:lnTo>
                  <a:lnTo>
                    <a:pt x="315594" y="36068"/>
                  </a:lnTo>
                  <a:lnTo>
                    <a:pt x="309371" y="27559"/>
                  </a:lnTo>
                  <a:close/>
                </a:path>
                <a:path w="315595" h="91439">
                  <a:moveTo>
                    <a:pt x="146664" y="10541"/>
                  </a:moveTo>
                  <a:lnTo>
                    <a:pt x="118490" y="10541"/>
                  </a:lnTo>
                  <a:lnTo>
                    <a:pt x="118744" y="10668"/>
                  </a:lnTo>
                  <a:lnTo>
                    <a:pt x="124587" y="11430"/>
                  </a:lnTo>
                  <a:lnTo>
                    <a:pt x="124967" y="11557"/>
                  </a:lnTo>
                  <a:lnTo>
                    <a:pt x="125349" y="11557"/>
                  </a:lnTo>
                  <a:lnTo>
                    <a:pt x="125602" y="11684"/>
                  </a:lnTo>
                  <a:lnTo>
                    <a:pt x="131317" y="13716"/>
                  </a:lnTo>
                  <a:lnTo>
                    <a:pt x="164211" y="42037"/>
                  </a:lnTo>
                  <a:lnTo>
                    <a:pt x="174116" y="52578"/>
                  </a:lnTo>
                  <a:lnTo>
                    <a:pt x="202564" y="69850"/>
                  </a:lnTo>
                  <a:lnTo>
                    <a:pt x="208025" y="69850"/>
                  </a:lnTo>
                  <a:lnTo>
                    <a:pt x="213613" y="69215"/>
                  </a:lnTo>
                  <a:lnTo>
                    <a:pt x="225297" y="66294"/>
                  </a:lnTo>
                  <a:lnTo>
                    <a:pt x="237362" y="61468"/>
                  </a:lnTo>
                  <a:lnTo>
                    <a:pt x="241554" y="59309"/>
                  </a:lnTo>
                  <a:lnTo>
                    <a:pt x="203200" y="59309"/>
                  </a:lnTo>
                  <a:lnTo>
                    <a:pt x="200405" y="58801"/>
                  </a:lnTo>
                  <a:lnTo>
                    <a:pt x="172084" y="34798"/>
                  </a:lnTo>
                  <a:lnTo>
                    <a:pt x="161543" y="23495"/>
                  </a:lnTo>
                  <a:lnTo>
                    <a:pt x="155828" y="17907"/>
                  </a:lnTo>
                  <a:lnTo>
                    <a:pt x="149605" y="12573"/>
                  </a:lnTo>
                  <a:lnTo>
                    <a:pt x="146664" y="10541"/>
                  </a:lnTo>
                  <a:close/>
                </a:path>
                <a:path w="315595" h="91439">
                  <a:moveTo>
                    <a:pt x="119379" y="0"/>
                  </a:moveTo>
                  <a:lnTo>
                    <a:pt x="117728" y="0"/>
                  </a:lnTo>
                  <a:lnTo>
                    <a:pt x="110236" y="127"/>
                  </a:lnTo>
                  <a:lnTo>
                    <a:pt x="72516" y="10414"/>
                  </a:lnTo>
                  <a:lnTo>
                    <a:pt x="28828" y="35052"/>
                  </a:lnTo>
                  <a:lnTo>
                    <a:pt x="0" y="54737"/>
                  </a:lnTo>
                  <a:lnTo>
                    <a:pt x="5968" y="63373"/>
                  </a:lnTo>
                  <a:lnTo>
                    <a:pt x="34670" y="43815"/>
                  </a:lnTo>
                  <a:lnTo>
                    <a:pt x="49021" y="34925"/>
                  </a:lnTo>
                  <a:lnTo>
                    <a:pt x="90804" y="14732"/>
                  </a:lnTo>
                  <a:lnTo>
                    <a:pt x="118490" y="10541"/>
                  </a:lnTo>
                  <a:lnTo>
                    <a:pt x="146664" y="10541"/>
                  </a:lnTo>
                  <a:lnTo>
                    <a:pt x="142620" y="7747"/>
                  </a:lnTo>
                  <a:lnTo>
                    <a:pt x="137159" y="4699"/>
                  </a:lnTo>
                  <a:lnTo>
                    <a:pt x="135636" y="3937"/>
                  </a:lnTo>
                  <a:lnTo>
                    <a:pt x="129158" y="1778"/>
                  </a:lnTo>
                  <a:lnTo>
                    <a:pt x="128142" y="1397"/>
                  </a:lnTo>
                  <a:lnTo>
                    <a:pt x="127126" y="1143"/>
                  </a:lnTo>
                  <a:lnTo>
                    <a:pt x="126111" y="1016"/>
                  </a:lnTo>
                  <a:lnTo>
                    <a:pt x="119379" y="0"/>
                  </a:lnTo>
                  <a:close/>
                </a:path>
                <a:path w="315595" h="91439">
                  <a:moveTo>
                    <a:pt x="296799" y="10414"/>
                  </a:moveTo>
                  <a:lnTo>
                    <a:pt x="257428" y="38100"/>
                  </a:lnTo>
                  <a:lnTo>
                    <a:pt x="222757" y="56007"/>
                  </a:lnTo>
                  <a:lnTo>
                    <a:pt x="203200" y="59309"/>
                  </a:lnTo>
                  <a:lnTo>
                    <a:pt x="241554" y="59309"/>
                  </a:lnTo>
                  <a:lnTo>
                    <a:pt x="276097" y="38354"/>
                  </a:lnTo>
                  <a:lnTo>
                    <a:pt x="303021" y="19050"/>
                  </a:lnTo>
                  <a:lnTo>
                    <a:pt x="296799" y="10414"/>
                  </a:lnTo>
                  <a:close/>
                </a:path>
              </a:pathLst>
            </a:custGeom>
            <a:solidFill>
              <a:srgbClr val="7E7E7E"/>
            </a:solidFill>
          </p:spPr>
          <p:txBody>
            <a:bodyPr wrap="square" lIns="0" tIns="0" rIns="0" bIns="0" rtlCol="0"/>
            <a:lstStyle/>
            <a:p>
              <a:endParaRPr/>
            </a:p>
          </p:txBody>
        </p:sp>
      </p:grpSp>
      <p:sp>
        <p:nvSpPr>
          <p:cNvPr id="65" name="object 65"/>
          <p:cNvSpPr txBox="1"/>
          <p:nvPr/>
        </p:nvSpPr>
        <p:spPr>
          <a:xfrm>
            <a:off x="7907782" y="4294760"/>
            <a:ext cx="29210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66" name="object 66"/>
          <p:cNvGrpSpPr/>
          <p:nvPr/>
        </p:nvGrpSpPr>
        <p:grpSpPr>
          <a:xfrm>
            <a:off x="7334884" y="3864736"/>
            <a:ext cx="562610" cy="591820"/>
            <a:chOff x="5810884" y="3864736"/>
            <a:chExt cx="562610" cy="591820"/>
          </a:xfrm>
        </p:grpSpPr>
        <p:pic>
          <p:nvPicPr>
            <p:cNvPr id="67" name="object 67"/>
            <p:cNvPicPr/>
            <p:nvPr/>
          </p:nvPicPr>
          <p:blipFill>
            <a:blip r:embed="rId18" cstate="print"/>
            <a:stretch>
              <a:fillRect/>
            </a:stretch>
          </p:blipFill>
          <p:spPr>
            <a:xfrm>
              <a:off x="5814059" y="3867911"/>
              <a:ext cx="217932" cy="284988"/>
            </a:xfrm>
            <a:prstGeom prst="rect">
              <a:avLst/>
            </a:prstGeom>
          </p:spPr>
        </p:pic>
        <p:sp>
          <p:nvSpPr>
            <p:cNvPr id="68" name="object 68"/>
            <p:cNvSpPr/>
            <p:nvPr/>
          </p:nvSpPr>
          <p:spPr>
            <a:xfrm>
              <a:off x="5814059" y="3867911"/>
              <a:ext cx="218440" cy="285115"/>
            </a:xfrm>
            <a:custGeom>
              <a:avLst/>
              <a:gdLst/>
              <a:ahLst/>
              <a:cxnLst/>
              <a:rect l="l" t="t" r="r" b="b"/>
              <a:pathLst>
                <a:path w="218439" h="285114">
                  <a:moveTo>
                    <a:pt x="0" y="284988"/>
                  </a:moveTo>
                  <a:lnTo>
                    <a:pt x="217932" y="284988"/>
                  </a:lnTo>
                  <a:lnTo>
                    <a:pt x="217932" y="0"/>
                  </a:lnTo>
                  <a:lnTo>
                    <a:pt x="0" y="0"/>
                  </a:lnTo>
                  <a:lnTo>
                    <a:pt x="0" y="284988"/>
                  </a:lnTo>
                  <a:close/>
                </a:path>
              </a:pathLst>
            </a:custGeom>
            <a:ln w="6350">
              <a:solidFill>
                <a:srgbClr val="7E7E7E"/>
              </a:solidFill>
            </a:ln>
          </p:spPr>
          <p:txBody>
            <a:bodyPr wrap="square" lIns="0" tIns="0" rIns="0" bIns="0" rtlCol="0"/>
            <a:lstStyle/>
            <a:p>
              <a:endParaRPr/>
            </a:p>
          </p:txBody>
        </p:sp>
        <p:pic>
          <p:nvPicPr>
            <p:cNvPr id="69" name="object 69"/>
            <p:cNvPicPr/>
            <p:nvPr/>
          </p:nvPicPr>
          <p:blipFill>
            <a:blip r:embed="rId19" cstate="print"/>
            <a:stretch>
              <a:fillRect/>
            </a:stretch>
          </p:blipFill>
          <p:spPr>
            <a:xfrm>
              <a:off x="5814059" y="4152899"/>
              <a:ext cx="217932" cy="300227"/>
            </a:xfrm>
            <a:prstGeom prst="rect">
              <a:avLst/>
            </a:prstGeom>
          </p:spPr>
        </p:pic>
        <p:sp>
          <p:nvSpPr>
            <p:cNvPr id="70" name="object 70"/>
            <p:cNvSpPr/>
            <p:nvPr/>
          </p:nvSpPr>
          <p:spPr>
            <a:xfrm>
              <a:off x="5814059" y="4152899"/>
              <a:ext cx="218440" cy="300355"/>
            </a:xfrm>
            <a:custGeom>
              <a:avLst/>
              <a:gdLst/>
              <a:ahLst/>
              <a:cxnLst/>
              <a:rect l="l" t="t" r="r" b="b"/>
              <a:pathLst>
                <a:path w="218439" h="300354">
                  <a:moveTo>
                    <a:pt x="0" y="300227"/>
                  </a:moveTo>
                  <a:lnTo>
                    <a:pt x="217932" y="300227"/>
                  </a:lnTo>
                  <a:lnTo>
                    <a:pt x="217932" y="0"/>
                  </a:lnTo>
                  <a:lnTo>
                    <a:pt x="0" y="0"/>
                  </a:lnTo>
                  <a:lnTo>
                    <a:pt x="0" y="300227"/>
                  </a:lnTo>
                  <a:close/>
                </a:path>
              </a:pathLst>
            </a:custGeom>
            <a:ln w="6349">
              <a:solidFill>
                <a:srgbClr val="7E7E7E"/>
              </a:solidFill>
            </a:ln>
          </p:spPr>
          <p:txBody>
            <a:bodyPr wrap="square" lIns="0" tIns="0" rIns="0" bIns="0" rtlCol="0"/>
            <a:lstStyle/>
            <a:p>
              <a:endParaRPr/>
            </a:p>
          </p:txBody>
        </p:sp>
        <p:pic>
          <p:nvPicPr>
            <p:cNvPr id="71" name="object 71"/>
            <p:cNvPicPr/>
            <p:nvPr/>
          </p:nvPicPr>
          <p:blipFill>
            <a:blip r:embed="rId20" cstate="print"/>
            <a:stretch>
              <a:fillRect/>
            </a:stretch>
          </p:blipFill>
          <p:spPr>
            <a:xfrm>
              <a:off x="6153911" y="3867911"/>
              <a:ext cx="216408" cy="111251"/>
            </a:xfrm>
            <a:prstGeom prst="rect">
              <a:avLst/>
            </a:prstGeom>
          </p:spPr>
        </p:pic>
        <p:sp>
          <p:nvSpPr>
            <p:cNvPr id="72" name="object 72"/>
            <p:cNvSpPr/>
            <p:nvPr/>
          </p:nvSpPr>
          <p:spPr>
            <a:xfrm>
              <a:off x="6153911" y="3867911"/>
              <a:ext cx="216535" cy="111760"/>
            </a:xfrm>
            <a:custGeom>
              <a:avLst/>
              <a:gdLst/>
              <a:ahLst/>
              <a:cxnLst/>
              <a:rect l="l" t="t" r="r" b="b"/>
              <a:pathLst>
                <a:path w="216535" h="111760">
                  <a:moveTo>
                    <a:pt x="0" y="111251"/>
                  </a:moveTo>
                  <a:lnTo>
                    <a:pt x="216408" y="111251"/>
                  </a:lnTo>
                  <a:lnTo>
                    <a:pt x="216408" y="0"/>
                  </a:lnTo>
                  <a:lnTo>
                    <a:pt x="0" y="0"/>
                  </a:lnTo>
                  <a:lnTo>
                    <a:pt x="0" y="111251"/>
                  </a:lnTo>
                  <a:close/>
                </a:path>
              </a:pathLst>
            </a:custGeom>
            <a:ln w="6350">
              <a:solidFill>
                <a:srgbClr val="7E7E7E"/>
              </a:solidFill>
            </a:ln>
          </p:spPr>
          <p:txBody>
            <a:bodyPr wrap="square" lIns="0" tIns="0" rIns="0" bIns="0" rtlCol="0"/>
            <a:lstStyle/>
            <a:p>
              <a:endParaRPr/>
            </a:p>
          </p:txBody>
        </p:sp>
      </p:grpSp>
      <p:sp>
        <p:nvSpPr>
          <p:cNvPr id="73" name="object 73"/>
          <p:cNvSpPr/>
          <p:nvPr/>
        </p:nvSpPr>
        <p:spPr>
          <a:xfrm>
            <a:off x="7301104" y="4331462"/>
            <a:ext cx="316865" cy="89535"/>
          </a:xfrm>
          <a:custGeom>
            <a:avLst/>
            <a:gdLst/>
            <a:ahLst/>
            <a:cxnLst/>
            <a:rect l="l" t="t" r="r" b="b"/>
            <a:pathLst>
              <a:path w="316864" h="89535">
                <a:moveTo>
                  <a:pt x="140291" y="31750"/>
                </a:moveTo>
                <a:lnTo>
                  <a:pt x="117221" y="31750"/>
                </a:lnTo>
                <a:lnTo>
                  <a:pt x="120523" y="32257"/>
                </a:lnTo>
                <a:lnTo>
                  <a:pt x="123571" y="33274"/>
                </a:lnTo>
                <a:lnTo>
                  <a:pt x="159385" y="66167"/>
                </a:lnTo>
                <a:lnTo>
                  <a:pt x="164973" y="71500"/>
                </a:lnTo>
                <a:lnTo>
                  <a:pt x="192024" y="87756"/>
                </a:lnTo>
                <a:lnTo>
                  <a:pt x="192912" y="88137"/>
                </a:lnTo>
                <a:lnTo>
                  <a:pt x="193929" y="88392"/>
                </a:lnTo>
                <a:lnTo>
                  <a:pt x="201549" y="89535"/>
                </a:lnTo>
                <a:lnTo>
                  <a:pt x="203200" y="89535"/>
                </a:lnTo>
                <a:lnTo>
                  <a:pt x="245999" y="79756"/>
                </a:lnTo>
                <a:lnTo>
                  <a:pt x="247578" y="78993"/>
                </a:lnTo>
                <a:lnTo>
                  <a:pt x="202437" y="78993"/>
                </a:lnTo>
                <a:lnTo>
                  <a:pt x="202184" y="78867"/>
                </a:lnTo>
                <a:lnTo>
                  <a:pt x="196342" y="77977"/>
                </a:lnTo>
                <a:lnTo>
                  <a:pt x="196087" y="77977"/>
                </a:lnTo>
                <a:lnTo>
                  <a:pt x="195707" y="77850"/>
                </a:lnTo>
                <a:lnTo>
                  <a:pt x="195452" y="77850"/>
                </a:lnTo>
                <a:lnTo>
                  <a:pt x="189864" y="75945"/>
                </a:lnTo>
                <a:lnTo>
                  <a:pt x="156978" y="48387"/>
                </a:lnTo>
                <a:lnTo>
                  <a:pt x="147320" y="38226"/>
                </a:lnTo>
                <a:lnTo>
                  <a:pt x="142494" y="33655"/>
                </a:lnTo>
                <a:lnTo>
                  <a:pt x="140291" y="31750"/>
                </a:lnTo>
                <a:close/>
              </a:path>
              <a:path w="316864" h="89535">
                <a:moveTo>
                  <a:pt x="117983" y="21081"/>
                </a:moveTo>
                <a:lnTo>
                  <a:pt x="68452" y="35560"/>
                </a:lnTo>
                <a:lnTo>
                  <a:pt x="26162" y="61213"/>
                </a:lnTo>
                <a:lnTo>
                  <a:pt x="11684" y="70865"/>
                </a:lnTo>
                <a:lnTo>
                  <a:pt x="17525" y="79629"/>
                </a:lnTo>
                <a:lnTo>
                  <a:pt x="32004" y="69976"/>
                </a:lnTo>
                <a:lnTo>
                  <a:pt x="46355" y="60706"/>
                </a:lnTo>
                <a:lnTo>
                  <a:pt x="86360" y="38862"/>
                </a:lnTo>
                <a:lnTo>
                  <a:pt x="113919" y="31750"/>
                </a:lnTo>
                <a:lnTo>
                  <a:pt x="140291" y="31750"/>
                </a:lnTo>
                <a:lnTo>
                  <a:pt x="137795" y="29590"/>
                </a:lnTo>
                <a:lnTo>
                  <a:pt x="132969" y="26162"/>
                </a:lnTo>
                <a:lnTo>
                  <a:pt x="127762" y="23494"/>
                </a:lnTo>
                <a:lnTo>
                  <a:pt x="122936" y="21843"/>
                </a:lnTo>
                <a:lnTo>
                  <a:pt x="117983" y="21081"/>
                </a:lnTo>
                <a:close/>
              </a:path>
              <a:path w="316864" h="89535">
                <a:moveTo>
                  <a:pt x="310514" y="27431"/>
                </a:moveTo>
                <a:lnTo>
                  <a:pt x="269367" y="55371"/>
                </a:lnTo>
                <a:lnTo>
                  <a:pt x="228726" y="75056"/>
                </a:lnTo>
                <a:lnTo>
                  <a:pt x="202437" y="78993"/>
                </a:lnTo>
                <a:lnTo>
                  <a:pt x="247578" y="78993"/>
                </a:lnTo>
                <a:lnTo>
                  <a:pt x="260476" y="72770"/>
                </a:lnTo>
                <a:lnTo>
                  <a:pt x="274700" y="64515"/>
                </a:lnTo>
                <a:lnTo>
                  <a:pt x="288798" y="55499"/>
                </a:lnTo>
                <a:lnTo>
                  <a:pt x="316611" y="36068"/>
                </a:lnTo>
                <a:lnTo>
                  <a:pt x="310514" y="27431"/>
                </a:lnTo>
                <a:close/>
              </a:path>
              <a:path w="316864" h="89535">
                <a:moveTo>
                  <a:pt x="147337" y="10540"/>
                </a:moveTo>
                <a:lnTo>
                  <a:pt x="118745" y="10540"/>
                </a:lnTo>
                <a:lnTo>
                  <a:pt x="118999" y="10668"/>
                </a:lnTo>
                <a:lnTo>
                  <a:pt x="124968" y="11430"/>
                </a:lnTo>
                <a:lnTo>
                  <a:pt x="125222" y="11556"/>
                </a:lnTo>
                <a:lnTo>
                  <a:pt x="125602" y="11556"/>
                </a:lnTo>
                <a:lnTo>
                  <a:pt x="125857" y="11683"/>
                </a:lnTo>
                <a:lnTo>
                  <a:pt x="131572" y="13588"/>
                </a:lnTo>
                <a:lnTo>
                  <a:pt x="131825" y="13715"/>
                </a:lnTo>
                <a:lnTo>
                  <a:pt x="132207" y="13843"/>
                </a:lnTo>
                <a:lnTo>
                  <a:pt x="137922" y="16890"/>
                </a:lnTo>
                <a:lnTo>
                  <a:pt x="174751" y="51562"/>
                </a:lnTo>
                <a:lnTo>
                  <a:pt x="179577" y="56133"/>
                </a:lnTo>
                <a:lnTo>
                  <a:pt x="203326" y="68325"/>
                </a:lnTo>
                <a:lnTo>
                  <a:pt x="208914" y="68325"/>
                </a:lnTo>
                <a:lnTo>
                  <a:pt x="214375" y="67690"/>
                </a:lnTo>
                <a:lnTo>
                  <a:pt x="226187" y="64769"/>
                </a:lnTo>
                <a:lnTo>
                  <a:pt x="238379" y="60070"/>
                </a:lnTo>
                <a:lnTo>
                  <a:pt x="242905" y="57785"/>
                </a:lnTo>
                <a:lnTo>
                  <a:pt x="203962" y="57785"/>
                </a:lnTo>
                <a:lnTo>
                  <a:pt x="200913" y="57276"/>
                </a:lnTo>
                <a:lnTo>
                  <a:pt x="161925" y="22732"/>
                </a:lnTo>
                <a:lnTo>
                  <a:pt x="156083" y="17399"/>
                </a:lnTo>
                <a:lnTo>
                  <a:pt x="149860" y="12192"/>
                </a:lnTo>
                <a:lnTo>
                  <a:pt x="147337" y="10540"/>
                </a:lnTo>
                <a:close/>
              </a:path>
              <a:path w="316864" h="89535">
                <a:moveTo>
                  <a:pt x="119761" y="0"/>
                </a:moveTo>
                <a:lnTo>
                  <a:pt x="118110" y="0"/>
                </a:lnTo>
                <a:lnTo>
                  <a:pt x="110489" y="126"/>
                </a:lnTo>
                <a:lnTo>
                  <a:pt x="72898" y="10160"/>
                </a:lnTo>
                <a:lnTo>
                  <a:pt x="28956" y="34036"/>
                </a:lnTo>
                <a:lnTo>
                  <a:pt x="0" y="53212"/>
                </a:lnTo>
                <a:lnTo>
                  <a:pt x="5842" y="61975"/>
                </a:lnTo>
                <a:lnTo>
                  <a:pt x="34671" y="42925"/>
                </a:lnTo>
                <a:lnTo>
                  <a:pt x="49149" y="34162"/>
                </a:lnTo>
                <a:lnTo>
                  <a:pt x="91059" y="14605"/>
                </a:lnTo>
                <a:lnTo>
                  <a:pt x="118745" y="10540"/>
                </a:lnTo>
                <a:lnTo>
                  <a:pt x="147337" y="10540"/>
                </a:lnTo>
                <a:lnTo>
                  <a:pt x="142875" y="7619"/>
                </a:lnTo>
                <a:lnTo>
                  <a:pt x="128270" y="1396"/>
                </a:lnTo>
                <a:lnTo>
                  <a:pt x="127381" y="1143"/>
                </a:lnTo>
                <a:lnTo>
                  <a:pt x="119761" y="0"/>
                </a:lnTo>
                <a:close/>
              </a:path>
              <a:path w="316864" h="89535">
                <a:moveTo>
                  <a:pt x="298323" y="10032"/>
                </a:moveTo>
                <a:lnTo>
                  <a:pt x="258699" y="37083"/>
                </a:lnTo>
                <a:lnTo>
                  <a:pt x="223774" y="54482"/>
                </a:lnTo>
                <a:lnTo>
                  <a:pt x="203962" y="57785"/>
                </a:lnTo>
                <a:lnTo>
                  <a:pt x="242905" y="57785"/>
                </a:lnTo>
                <a:lnTo>
                  <a:pt x="250951" y="53720"/>
                </a:lnTo>
                <a:lnTo>
                  <a:pt x="264033" y="46227"/>
                </a:lnTo>
                <a:lnTo>
                  <a:pt x="277368" y="37718"/>
                </a:lnTo>
                <a:lnTo>
                  <a:pt x="290702" y="28320"/>
                </a:lnTo>
                <a:lnTo>
                  <a:pt x="304419" y="18795"/>
                </a:lnTo>
                <a:lnTo>
                  <a:pt x="298323" y="10032"/>
                </a:lnTo>
                <a:close/>
              </a:path>
            </a:pathLst>
          </a:custGeom>
          <a:solidFill>
            <a:srgbClr val="7E7E7E"/>
          </a:solidFill>
        </p:spPr>
        <p:txBody>
          <a:bodyPr wrap="square" lIns="0" tIns="0" rIns="0" bIns="0" rtlCol="0"/>
          <a:lstStyle/>
          <a:p>
            <a:endParaRPr/>
          </a:p>
        </p:txBody>
      </p:sp>
      <p:sp>
        <p:nvSpPr>
          <p:cNvPr id="74" name="object 74"/>
          <p:cNvSpPr txBox="1"/>
          <p:nvPr/>
        </p:nvSpPr>
        <p:spPr>
          <a:xfrm>
            <a:off x="6855714" y="3909441"/>
            <a:ext cx="468630" cy="196849"/>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143510">
              <a:spcBef>
                <a:spcPts val="30"/>
              </a:spcBef>
            </a:pPr>
            <a:r>
              <a:rPr sz="500" spc="-15" dirty="0">
                <a:latin typeface="メイリオ"/>
                <a:cs typeface="メイリオ"/>
              </a:rPr>
              <a:t>(銀行資産)</a:t>
            </a:r>
            <a:endParaRPr sz="500">
              <a:latin typeface="メイリオ"/>
              <a:cs typeface="メイリオ"/>
            </a:endParaRPr>
          </a:p>
        </p:txBody>
      </p:sp>
      <p:sp>
        <p:nvSpPr>
          <p:cNvPr id="75" name="object 75"/>
          <p:cNvSpPr txBox="1"/>
          <p:nvPr/>
        </p:nvSpPr>
        <p:spPr>
          <a:xfrm>
            <a:off x="7057135" y="4242309"/>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76" name="object 76"/>
          <p:cNvSpPr txBox="1"/>
          <p:nvPr/>
        </p:nvSpPr>
        <p:spPr>
          <a:xfrm>
            <a:off x="7907782" y="3800628"/>
            <a:ext cx="379730" cy="320665"/>
          </a:xfrm>
          <a:prstGeom prst="rect">
            <a:avLst/>
          </a:prstGeom>
        </p:spPr>
        <p:txBody>
          <a:bodyPr vert="horz" wrap="square" lIns="0" tIns="12700" rIns="0" bIns="0" rtlCol="0">
            <a:spAutoFit/>
          </a:bodyPr>
          <a:lstStyle/>
          <a:p>
            <a:pPr marL="12700" marR="5080" indent="635">
              <a:lnSpc>
                <a:spcPct val="149200"/>
              </a:lnSpc>
              <a:spcBef>
                <a:spcPts val="100"/>
              </a:spcBef>
            </a:pPr>
            <a:r>
              <a:rPr sz="700" spc="-10" dirty="0">
                <a:solidFill>
                  <a:srgbClr val="A78213"/>
                </a:solidFill>
                <a:latin typeface="メイリオ"/>
                <a:cs typeface="メイリオ"/>
              </a:rPr>
              <a:t>別段預</a:t>
            </a:r>
            <a:r>
              <a:rPr sz="700" spc="-50" dirty="0">
                <a:solidFill>
                  <a:srgbClr val="A78213"/>
                </a:solidFill>
                <a:latin typeface="メイリオ"/>
                <a:cs typeface="メイリオ"/>
              </a:rPr>
              <a:t>金</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77" name="object 77"/>
          <p:cNvSpPr txBox="1"/>
          <p:nvPr/>
        </p:nvSpPr>
        <p:spPr>
          <a:xfrm>
            <a:off x="6954140" y="3130194"/>
            <a:ext cx="644525" cy="284822"/>
          </a:xfrm>
          <a:prstGeom prst="rect">
            <a:avLst/>
          </a:prstGeom>
        </p:spPr>
        <p:txBody>
          <a:bodyPr vert="horz" wrap="square" lIns="0" tIns="12700" rIns="0" bIns="0" rtlCol="0">
            <a:spAutoFit/>
          </a:bodyPr>
          <a:lstStyle/>
          <a:p>
            <a:pPr marL="12700" marR="5080" indent="352425">
              <a:lnSpc>
                <a:spcPct val="129600"/>
              </a:lnSpc>
              <a:spcBef>
                <a:spcPts val="100"/>
              </a:spcBef>
            </a:pPr>
            <a:r>
              <a:rPr sz="700" spc="-10" dirty="0">
                <a:latin typeface="メイリオ"/>
                <a:cs typeface="メイリオ"/>
              </a:rPr>
              <a:t>預金</a:t>
            </a:r>
            <a:r>
              <a:rPr sz="700" spc="-50" dirty="0">
                <a:latin typeface="メイリオ"/>
                <a:cs typeface="メイリオ"/>
              </a:rPr>
              <a:t>↓</a:t>
            </a:r>
            <a:r>
              <a:rPr sz="700" spc="-10" dirty="0">
                <a:latin typeface="メイリオ"/>
                <a:cs typeface="メイリオ"/>
              </a:rPr>
              <a:t>デジタル通貨</a:t>
            </a:r>
            <a:r>
              <a:rPr sz="700" spc="-50" dirty="0">
                <a:latin typeface="メイリオ"/>
                <a:cs typeface="メイリオ"/>
              </a:rPr>
              <a:t>↑</a:t>
            </a:r>
            <a:endParaRPr sz="700">
              <a:latin typeface="メイリオ"/>
              <a:cs typeface="メイリオ"/>
            </a:endParaRPr>
          </a:p>
        </p:txBody>
      </p:sp>
      <p:sp>
        <p:nvSpPr>
          <p:cNvPr id="78" name="object 78"/>
          <p:cNvSpPr txBox="1"/>
          <p:nvPr/>
        </p:nvSpPr>
        <p:spPr>
          <a:xfrm>
            <a:off x="7762495" y="3131210"/>
            <a:ext cx="379095" cy="284822"/>
          </a:xfrm>
          <a:prstGeom prst="rect">
            <a:avLst/>
          </a:prstGeom>
        </p:spPr>
        <p:txBody>
          <a:bodyPr vert="horz" wrap="square" lIns="0" tIns="12700" rIns="0" bIns="0" rtlCol="0">
            <a:spAutoFit/>
          </a:bodyPr>
          <a:lstStyle/>
          <a:p>
            <a:pPr marL="12700" marR="5080">
              <a:lnSpc>
                <a:spcPct val="129800"/>
              </a:lnSpc>
              <a:spcBef>
                <a:spcPts val="100"/>
              </a:spcBef>
            </a:pPr>
            <a:r>
              <a:rPr sz="700" spc="-10" dirty="0">
                <a:latin typeface="メイリオ"/>
                <a:cs typeface="メイリオ"/>
              </a:rPr>
              <a:t>純資産</a:t>
            </a:r>
            <a:r>
              <a:rPr sz="700" spc="-50" dirty="0">
                <a:latin typeface="メイリオ"/>
                <a:cs typeface="メイリオ"/>
              </a:rPr>
              <a:t>↓</a:t>
            </a: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p:txBody>
      </p:sp>
      <p:sp>
        <p:nvSpPr>
          <p:cNvPr id="79" name="object 79"/>
          <p:cNvSpPr txBox="1"/>
          <p:nvPr/>
        </p:nvSpPr>
        <p:spPr>
          <a:xfrm>
            <a:off x="3331845" y="4925315"/>
            <a:ext cx="944880"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※現行の運用と同様</a:t>
            </a:r>
            <a:endParaRPr sz="800">
              <a:latin typeface="メイリオ"/>
              <a:cs typeface="メイリオ"/>
            </a:endParaRPr>
          </a:p>
        </p:txBody>
      </p:sp>
      <p:sp>
        <p:nvSpPr>
          <p:cNvPr id="80" name="object 80"/>
          <p:cNvSpPr txBox="1"/>
          <p:nvPr/>
        </p:nvSpPr>
        <p:spPr>
          <a:xfrm>
            <a:off x="5783961" y="3738118"/>
            <a:ext cx="527685" cy="119905"/>
          </a:xfrm>
          <a:prstGeom prst="rect">
            <a:avLst/>
          </a:prstGeom>
        </p:spPr>
        <p:txBody>
          <a:bodyPr vert="horz" wrap="square" lIns="0" tIns="12065" rIns="0" bIns="0" rtlCol="0">
            <a:spAutoFit/>
          </a:bodyPr>
          <a:lstStyle/>
          <a:p>
            <a:pPr marL="12700">
              <a:spcBef>
                <a:spcPts val="95"/>
              </a:spcBef>
              <a:tabLst>
                <a:tab pos="33718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81" name="object 81"/>
          <p:cNvGrpSpPr/>
          <p:nvPr/>
        </p:nvGrpSpPr>
        <p:grpSpPr>
          <a:xfrm>
            <a:off x="3685033" y="3182112"/>
            <a:ext cx="169545" cy="973455"/>
            <a:chOff x="2161032" y="3182111"/>
            <a:chExt cx="169545" cy="973455"/>
          </a:xfrm>
        </p:grpSpPr>
        <p:sp>
          <p:nvSpPr>
            <p:cNvPr id="82" name="object 82"/>
            <p:cNvSpPr/>
            <p:nvPr/>
          </p:nvSpPr>
          <p:spPr>
            <a:xfrm>
              <a:off x="2202180" y="3182111"/>
              <a:ext cx="76200" cy="973455"/>
            </a:xfrm>
            <a:custGeom>
              <a:avLst/>
              <a:gdLst/>
              <a:ahLst/>
              <a:cxnLst/>
              <a:rect l="l" t="t" r="r" b="b"/>
              <a:pathLst>
                <a:path w="76200" h="973454">
                  <a:moveTo>
                    <a:pt x="44450" y="63500"/>
                  </a:moveTo>
                  <a:lnTo>
                    <a:pt x="31750" y="63500"/>
                  </a:lnTo>
                  <a:lnTo>
                    <a:pt x="31750" y="973074"/>
                  </a:lnTo>
                  <a:lnTo>
                    <a:pt x="44450" y="973074"/>
                  </a:lnTo>
                  <a:lnTo>
                    <a:pt x="44450" y="63500"/>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83" name="object 83"/>
            <p:cNvPicPr/>
            <p:nvPr/>
          </p:nvPicPr>
          <p:blipFill>
            <a:blip r:embed="rId21" cstate="print"/>
            <a:stretch>
              <a:fillRect/>
            </a:stretch>
          </p:blipFill>
          <p:spPr>
            <a:xfrm>
              <a:off x="2161032" y="3599687"/>
              <a:ext cx="169163" cy="170687"/>
            </a:xfrm>
            <a:prstGeom prst="rect">
              <a:avLst/>
            </a:prstGeom>
          </p:spPr>
        </p:pic>
      </p:grpSp>
      <p:sp>
        <p:nvSpPr>
          <p:cNvPr id="84" name="object 84"/>
          <p:cNvSpPr txBox="1"/>
          <p:nvPr/>
        </p:nvSpPr>
        <p:spPr>
          <a:xfrm>
            <a:off x="3593974" y="3738753"/>
            <a:ext cx="379095" cy="227626"/>
          </a:xfrm>
          <a:prstGeom prst="rect">
            <a:avLst/>
          </a:prstGeom>
        </p:spPr>
        <p:txBody>
          <a:bodyPr vert="horz" wrap="square" lIns="0" tIns="12065" rIns="0" bIns="0" rtlCol="0">
            <a:spAutoFit/>
          </a:bodyPr>
          <a:lstStyle/>
          <a:p>
            <a:pPr marL="100965" marR="5080" indent="-88900">
              <a:spcBef>
                <a:spcPts val="95"/>
              </a:spcBef>
            </a:pPr>
            <a:r>
              <a:rPr sz="700" spc="-10" dirty="0">
                <a:latin typeface="メイリオ"/>
                <a:cs typeface="メイリオ"/>
              </a:rPr>
              <a:t>デジタ</a:t>
            </a:r>
            <a:r>
              <a:rPr sz="700" spc="-50" dirty="0">
                <a:latin typeface="メイリオ"/>
                <a:cs typeface="メイリオ"/>
              </a:rPr>
              <a:t>ル</a:t>
            </a:r>
            <a:r>
              <a:rPr sz="700" spc="-10" dirty="0">
                <a:latin typeface="メイリオ"/>
                <a:cs typeface="メイリオ"/>
              </a:rPr>
              <a:t>通</a:t>
            </a:r>
            <a:r>
              <a:rPr sz="700" spc="-50" dirty="0">
                <a:latin typeface="メイリオ"/>
                <a:cs typeface="メイリオ"/>
              </a:rPr>
              <a:t>貨</a:t>
            </a:r>
            <a:endParaRPr sz="700">
              <a:latin typeface="メイリオ"/>
              <a:cs typeface="メイリオ"/>
            </a:endParaRPr>
          </a:p>
        </p:txBody>
      </p:sp>
      <p:grpSp>
        <p:nvGrpSpPr>
          <p:cNvPr id="85" name="object 85"/>
          <p:cNvGrpSpPr/>
          <p:nvPr/>
        </p:nvGrpSpPr>
        <p:grpSpPr>
          <a:xfrm>
            <a:off x="3616452" y="2770633"/>
            <a:ext cx="429895" cy="335915"/>
            <a:chOff x="2092451" y="2770632"/>
            <a:chExt cx="429895" cy="335915"/>
          </a:xfrm>
        </p:grpSpPr>
        <p:sp>
          <p:nvSpPr>
            <p:cNvPr id="86" name="object 86"/>
            <p:cNvSpPr/>
            <p:nvPr/>
          </p:nvSpPr>
          <p:spPr>
            <a:xfrm>
              <a:off x="2153411" y="2936748"/>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sp>
          <p:nvSpPr>
            <p:cNvPr id="87" name="object 87"/>
            <p:cNvSpPr/>
            <p:nvPr/>
          </p:nvSpPr>
          <p:spPr>
            <a:xfrm>
              <a:off x="2092451" y="2770632"/>
              <a:ext cx="429895" cy="146685"/>
            </a:xfrm>
            <a:custGeom>
              <a:avLst/>
              <a:gdLst/>
              <a:ahLst/>
              <a:cxnLst/>
              <a:rect l="l" t="t" r="r" b="b"/>
              <a:pathLst>
                <a:path w="429894" h="146685">
                  <a:moveTo>
                    <a:pt x="429768" y="0"/>
                  </a:moveTo>
                  <a:lnTo>
                    <a:pt x="0" y="0"/>
                  </a:lnTo>
                  <a:lnTo>
                    <a:pt x="0" y="146303"/>
                  </a:lnTo>
                  <a:lnTo>
                    <a:pt x="429768" y="146303"/>
                  </a:lnTo>
                  <a:lnTo>
                    <a:pt x="429768" y="0"/>
                  </a:lnTo>
                  <a:close/>
                </a:path>
              </a:pathLst>
            </a:custGeom>
            <a:solidFill>
              <a:srgbClr val="FFFFFF"/>
            </a:solidFill>
          </p:spPr>
          <p:txBody>
            <a:bodyPr wrap="square" lIns="0" tIns="0" rIns="0" bIns="0" rtlCol="0"/>
            <a:lstStyle/>
            <a:p>
              <a:endParaRPr/>
            </a:p>
          </p:txBody>
        </p:sp>
      </p:grpSp>
      <p:sp>
        <p:nvSpPr>
          <p:cNvPr id="88" name="object 88"/>
          <p:cNvSpPr txBox="1"/>
          <p:nvPr/>
        </p:nvSpPr>
        <p:spPr>
          <a:xfrm>
            <a:off x="3628135" y="2791460"/>
            <a:ext cx="406400" cy="105157"/>
          </a:xfrm>
          <a:prstGeom prst="rect">
            <a:avLst/>
          </a:prstGeom>
        </p:spPr>
        <p:txBody>
          <a:bodyPr vert="horz" wrap="square" lIns="0" tIns="12700" rIns="0" bIns="0" rtlCol="0">
            <a:spAutoFit/>
          </a:bodyPr>
          <a:lstStyle/>
          <a:p>
            <a:pPr marL="12700">
              <a:spcBef>
                <a:spcPts val="100"/>
              </a:spcBef>
            </a:pPr>
            <a:r>
              <a:rPr sz="600" spc="-10" dirty="0">
                <a:latin typeface="メイリオ"/>
                <a:cs typeface="メイリオ"/>
              </a:rPr>
              <a:t>ウォレット</a:t>
            </a:r>
            <a:endParaRPr sz="600">
              <a:latin typeface="メイリオ"/>
              <a:cs typeface="メイリオ"/>
            </a:endParaRPr>
          </a:p>
        </p:txBody>
      </p:sp>
      <p:grpSp>
        <p:nvGrpSpPr>
          <p:cNvPr id="89" name="object 89"/>
          <p:cNvGrpSpPr/>
          <p:nvPr/>
        </p:nvGrpSpPr>
        <p:grpSpPr>
          <a:xfrm>
            <a:off x="3201923" y="2933573"/>
            <a:ext cx="1460500" cy="1221740"/>
            <a:chOff x="1677923" y="2933573"/>
            <a:chExt cx="1460500" cy="1221740"/>
          </a:xfrm>
        </p:grpSpPr>
        <p:pic>
          <p:nvPicPr>
            <p:cNvPr id="90" name="object 90"/>
            <p:cNvPicPr/>
            <p:nvPr/>
          </p:nvPicPr>
          <p:blipFill>
            <a:blip r:embed="rId22" cstate="print"/>
            <a:stretch>
              <a:fillRect/>
            </a:stretch>
          </p:blipFill>
          <p:spPr>
            <a:xfrm>
              <a:off x="2228087" y="2970276"/>
              <a:ext cx="115824" cy="115824"/>
            </a:xfrm>
            <a:prstGeom prst="rect">
              <a:avLst/>
            </a:prstGeom>
          </p:spPr>
        </p:pic>
        <p:sp>
          <p:nvSpPr>
            <p:cNvPr id="91" name="object 91"/>
            <p:cNvSpPr/>
            <p:nvPr/>
          </p:nvSpPr>
          <p:spPr>
            <a:xfrm>
              <a:off x="2866643" y="2936748"/>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sp>
          <p:nvSpPr>
            <p:cNvPr id="92" name="object 92"/>
            <p:cNvSpPr/>
            <p:nvPr/>
          </p:nvSpPr>
          <p:spPr>
            <a:xfrm>
              <a:off x="1752599" y="3182112"/>
              <a:ext cx="76200" cy="973455"/>
            </a:xfrm>
            <a:custGeom>
              <a:avLst/>
              <a:gdLst/>
              <a:ahLst/>
              <a:cxnLst/>
              <a:rect l="l" t="t" r="r" b="b"/>
              <a:pathLst>
                <a:path w="76200" h="973454">
                  <a:moveTo>
                    <a:pt x="31750" y="896874"/>
                  </a:moveTo>
                  <a:lnTo>
                    <a:pt x="0" y="896874"/>
                  </a:lnTo>
                  <a:lnTo>
                    <a:pt x="38100" y="973074"/>
                  </a:lnTo>
                  <a:lnTo>
                    <a:pt x="69850" y="909574"/>
                  </a:lnTo>
                  <a:lnTo>
                    <a:pt x="31750" y="909574"/>
                  </a:lnTo>
                  <a:lnTo>
                    <a:pt x="31750" y="896874"/>
                  </a:lnTo>
                  <a:close/>
                </a:path>
                <a:path w="76200" h="973454">
                  <a:moveTo>
                    <a:pt x="44450" y="0"/>
                  </a:moveTo>
                  <a:lnTo>
                    <a:pt x="31750" y="0"/>
                  </a:lnTo>
                  <a:lnTo>
                    <a:pt x="31750" y="909574"/>
                  </a:lnTo>
                  <a:lnTo>
                    <a:pt x="44450" y="909574"/>
                  </a:lnTo>
                  <a:lnTo>
                    <a:pt x="44450" y="0"/>
                  </a:lnTo>
                  <a:close/>
                </a:path>
                <a:path w="76200" h="973454">
                  <a:moveTo>
                    <a:pt x="76200" y="896874"/>
                  </a:moveTo>
                  <a:lnTo>
                    <a:pt x="44450" y="896874"/>
                  </a:lnTo>
                  <a:lnTo>
                    <a:pt x="44450" y="909574"/>
                  </a:lnTo>
                  <a:lnTo>
                    <a:pt x="69850" y="909574"/>
                  </a:lnTo>
                  <a:lnTo>
                    <a:pt x="76200" y="896874"/>
                  </a:lnTo>
                  <a:close/>
                </a:path>
              </a:pathLst>
            </a:custGeom>
            <a:solidFill>
              <a:srgbClr val="BEBEBE"/>
            </a:solidFill>
          </p:spPr>
          <p:txBody>
            <a:bodyPr wrap="square" lIns="0" tIns="0" rIns="0" bIns="0" rtlCol="0"/>
            <a:lstStyle/>
            <a:p>
              <a:endParaRPr/>
            </a:p>
          </p:txBody>
        </p:sp>
        <p:pic>
          <p:nvPicPr>
            <p:cNvPr id="93" name="object 93"/>
            <p:cNvPicPr/>
            <p:nvPr/>
          </p:nvPicPr>
          <p:blipFill>
            <a:blip r:embed="rId23" cstate="print"/>
            <a:stretch>
              <a:fillRect/>
            </a:stretch>
          </p:blipFill>
          <p:spPr>
            <a:xfrm>
              <a:off x="1677923" y="3611880"/>
              <a:ext cx="225551" cy="169163"/>
            </a:xfrm>
            <a:prstGeom prst="rect">
              <a:avLst/>
            </a:prstGeom>
          </p:spPr>
        </p:pic>
      </p:grpSp>
      <p:sp>
        <p:nvSpPr>
          <p:cNvPr id="94" name="object 94"/>
          <p:cNvSpPr txBox="1"/>
          <p:nvPr/>
        </p:nvSpPr>
        <p:spPr>
          <a:xfrm>
            <a:off x="2981326" y="3621405"/>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grpSp>
        <p:nvGrpSpPr>
          <p:cNvPr id="95" name="object 95"/>
          <p:cNvGrpSpPr/>
          <p:nvPr/>
        </p:nvGrpSpPr>
        <p:grpSpPr>
          <a:xfrm>
            <a:off x="2872740" y="2778251"/>
            <a:ext cx="635635" cy="340360"/>
            <a:chOff x="1348739" y="2778251"/>
            <a:chExt cx="635635" cy="340360"/>
          </a:xfrm>
        </p:grpSpPr>
        <p:pic>
          <p:nvPicPr>
            <p:cNvPr id="96" name="object 96"/>
            <p:cNvPicPr/>
            <p:nvPr/>
          </p:nvPicPr>
          <p:blipFill>
            <a:blip r:embed="rId24" cstate="print"/>
            <a:stretch>
              <a:fillRect/>
            </a:stretch>
          </p:blipFill>
          <p:spPr>
            <a:xfrm>
              <a:off x="1635251" y="2936747"/>
              <a:ext cx="268224" cy="166115"/>
            </a:xfrm>
            <a:prstGeom prst="rect">
              <a:avLst/>
            </a:prstGeom>
          </p:spPr>
        </p:pic>
        <p:sp>
          <p:nvSpPr>
            <p:cNvPr id="97" name="object 97"/>
            <p:cNvSpPr/>
            <p:nvPr/>
          </p:nvSpPr>
          <p:spPr>
            <a:xfrm>
              <a:off x="1635251" y="2936747"/>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7E7E7E"/>
              </a:solidFill>
            </a:ln>
          </p:spPr>
          <p:txBody>
            <a:bodyPr wrap="square" lIns="0" tIns="0" rIns="0" bIns="0" rtlCol="0"/>
            <a:lstStyle/>
            <a:p>
              <a:endParaRPr/>
            </a:p>
          </p:txBody>
        </p:sp>
        <p:sp>
          <p:nvSpPr>
            <p:cNvPr id="98" name="object 98"/>
            <p:cNvSpPr/>
            <p:nvPr/>
          </p:nvSpPr>
          <p:spPr>
            <a:xfrm>
              <a:off x="1594103" y="2778251"/>
              <a:ext cx="390525" cy="125095"/>
            </a:xfrm>
            <a:custGeom>
              <a:avLst/>
              <a:gdLst/>
              <a:ahLst/>
              <a:cxnLst/>
              <a:rect l="l" t="t" r="r" b="b"/>
              <a:pathLst>
                <a:path w="390525" h="125094">
                  <a:moveTo>
                    <a:pt x="390144" y="0"/>
                  </a:moveTo>
                  <a:lnTo>
                    <a:pt x="0" y="0"/>
                  </a:lnTo>
                  <a:lnTo>
                    <a:pt x="0" y="124967"/>
                  </a:lnTo>
                  <a:lnTo>
                    <a:pt x="390144" y="124967"/>
                  </a:lnTo>
                  <a:lnTo>
                    <a:pt x="390144" y="0"/>
                  </a:lnTo>
                  <a:close/>
                </a:path>
              </a:pathLst>
            </a:custGeom>
            <a:solidFill>
              <a:srgbClr val="FFFFFF"/>
            </a:solidFill>
          </p:spPr>
          <p:txBody>
            <a:bodyPr wrap="square" lIns="0" tIns="0" rIns="0" bIns="0" rtlCol="0"/>
            <a:lstStyle/>
            <a:p>
              <a:endParaRPr/>
            </a:p>
          </p:txBody>
        </p:sp>
        <p:pic>
          <p:nvPicPr>
            <p:cNvPr id="99" name="object 99"/>
            <p:cNvPicPr/>
            <p:nvPr/>
          </p:nvPicPr>
          <p:blipFill>
            <a:blip r:embed="rId25" cstate="print"/>
            <a:stretch>
              <a:fillRect/>
            </a:stretch>
          </p:blipFill>
          <p:spPr>
            <a:xfrm>
              <a:off x="1834895" y="2955035"/>
              <a:ext cx="111251" cy="111251"/>
            </a:xfrm>
            <a:prstGeom prst="rect">
              <a:avLst/>
            </a:prstGeom>
          </p:spPr>
        </p:pic>
        <p:pic>
          <p:nvPicPr>
            <p:cNvPr id="100" name="object 100"/>
            <p:cNvPicPr/>
            <p:nvPr/>
          </p:nvPicPr>
          <p:blipFill>
            <a:blip r:embed="rId26" cstate="print"/>
            <a:stretch>
              <a:fillRect/>
            </a:stretch>
          </p:blipFill>
          <p:spPr>
            <a:xfrm>
              <a:off x="1348739" y="2929127"/>
              <a:ext cx="188975" cy="188975"/>
            </a:xfrm>
            <a:prstGeom prst="rect">
              <a:avLst/>
            </a:prstGeom>
          </p:spPr>
        </p:pic>
      </p:grpSp>
      <p:sp>
        <p:nvSpPr>
          <p:cNvPr id="101" name="object 101"/>
          <p:cNvSpPr txBox="1"/>
          <p:nvPr/>
        </p:nvSpPr>
        <p:spPr>
          <a:xfrm>
            <a:off x="2863723" y="2787143"/>
            <a:ext cx="615315" cy="119905"/>
          </a:xfrm>
          <a:prstGeom prst="rect">
            <a:avLst/>
          </a:prstGeom>
        </p:spPr>
        <p:txBody>
          <a:bodyPr vert="horz" wrap="square" lIns="0" tIns="12065" rIns="0" bIns="0" rtlCol="0">
            <a:spAutoFit/>
          </a:bodyPr>
          <a:lstStyle/>
          <a:p>
            <a:pPr marL="12700">
              <a:spcBef>
                <a:spcPts val="95"/>
              </a:spcBef>
            </a:pPr>
            <a:r>
              <a:rPr sz="1050" spc="-15" baseline="3968" dirty="0">
                <a:latin typeface="メイリオ"/>
                <a:cs typeface="メイリオ"/>
              </a:rPr>
              <a:t>Ａ</a:t>
            </a:r>
            <a:r>
              <a:rPr sz="1050" baseline="3968" dirty="0">
                <a:latin typeface="メイリオ"/>
                <a:cs typeface="メイリオ"/>
              </a:rPr>
              <a:t>社</a:t>
            </a:r>
            <a:r>
              <a:rPr sz="1050" spc="907" baseline="3968" dirty="0">
                <a:latin typeface="メイリオ"/>
                <a:cs typeface="メイリオ"/>
              </a:rPr>
              <a:t> </a:t>
            </a:r>
            <a:r>
              <a:rPr sz="600" spc="-15" dirty="0">
                <a:latin typeface="メイリオ"/>
                <a:cs typeface="メイリオ"/>
              </a:rPr>
              <a:t>銀行口座</a:t>
            </a:r>
            <a:endParaRPr sz="600">
              <a:latin typeface="メイリオ"/>
              <a:cs typeface="メイリオ"/>
            </a:endParaRPr>
          </a:p>
        </p:txBody>
      </p:sp>
      <p:grpSp>
        <p:nvGrpSpPr>
          <p:cNvPr id="102" name="object 102"/>
          <p:cNvGrpSpPr/>
          <p:nvPr/>
        </p:nvGrpSpPr>
        <p:grpSpPr>
          <a:xfrm>
            <a:off x="3932427" y="2846705"/>
            <a:ext cx="868680" cy="1348105"/>
            <a:chOff x="2408427" y="2846704"/>
            <a:chExt cx="868680" cy="1348105"/>
          </a:xfrm>
        </p:grpSpPr>
        <p:sp>
          <p:nvSpPr>
            <p:cNvPr id="103" name="object 103"/>
            <p:cNvSpPr/>
            <p:nvPr/>
          </p:nvSpPr>
          <p:spPr>
            <a:xfrm>
              <a:off x="2727959" y="2849879"/>
              <a:ext cx="546100" cy="334010"/>
            </a:xfrm>
            <a:custGeom>
              <a:avLst/>
              <a:gdLst/>
              <a:ahLst/>
              <a:cxnLst/>
              <a:rect l="l" t="t" r="r" b="b"/>
              <a:pathLst>
                <a:path w="546100" h="334010">
                  <a:moveTo>
                    <a:pt x="0" y="333756"/>
                  </a:moveTo>
                  <a:lnTo>
                    <a:pt x="545591" y="333756"/>
                  </a:lnTo>
                  <a:lnTo>
                    <a:pt x="545591" y="0"/>
                  </a:lnTo>
                  <a:lnTo>
                    <a:pt x="0" y="0"/>
                  </a:lnTo>
                  <a:lnTo>
                    <a:pt x="0" y="333756"/>
                  </a:lnTo>
                  <a:close/>
                </a:path>
              </a:pathLst>
            </a:custGeom>
            <a:ln w="6350">
              <a:solidFill>
                <a:srgbClr val="A6A6A6"/>
              </a:solidFill>
            </a:ln>
          </p:spPr>
          <p:txBody>
            <a:bodyPr wrap="square" lIns="0" tIns="0" rIns="0" bIns="0" rtlCol="0"/>
            <a:lstStyle/>
            <a:p>
              <a:endParaRPr/>
            </a:p>
          </p:txBody>
        </p:sp>
        <p:sp>
          <p:nvSpPr>
            <p:cNvPr id="104" name="object 104"/>
            <p:cNvSpPr/>
            <p:nvPr/>
          </p:nvSpPr>
          <p:spPr>
            <a:xfrm>
              <a:off x="2408427" y="3167125"/>
              <a:ext cx="662940" cy="1027430"/>
            </a:xfrm>
            <a:custGeom>
              <a:avLst/>
              <a:gdLst/>
              <a:ahLst/>
              <a:cxnLst/>
              <a:rect l="l" t="t" r="r" b="b"/>
              <a:pathLst>
                <a:path w="662939" h="1027429">
                  <a:moveTo>
                    <a:pt x="12700" y="16256"/>
                  </a:moveTo>
                  <a:lnTo>
                    <a:pt x="0" y="16637"/>
                  </a:lnTo>
                  <a:lnTo>
                    <a:pt x="1524" y="71882"/>
                  </a:lnTo>
                  <a:lnTo>
                    <a:pt x="3810" y="126364"/>
                  </a:lnTo>
                  <a:lnTo>
                    <a:pt x="6858" y="179704"/>
                  </a:lnTo>
                  <a:lnTo>
                    <a:pt x="10541" y="232283"/>
                  </a:lnTo>
                  <a:lnTo>
                    <a:pt x="15113" y="283463"/>
                  </a:lnTo>
                  <a:lnTo>
                    <a:pt x="20320" y="333628"/>
                  </a:lnTo>
                  <a:lnTo>
                    <a:pt x="26323" y="382777"/>
                  </a:lnTo>
                  <a:lnTo>
                    <a:pt x="32766" y="430149"/>
                  </a:lnTo>
                  <a:lnTo>
                    <a:pt x="39878" y="476504"/>
                  </a:lnTo>
                  <a:lnTo>
                    <a:pt x="47752" y="521335"/>
                  </a:lnTo>
                  <a:lnTo>
                    <a:pt x="56134" y="564769"/>
                  </a:lnTo>
                  <a:lnTo>
                    <a:pt x="65024" y="606551"/>
                  </a:lnTo>
                  <a:lnTo>
                    <a:pt x="74549" y="646938"/>
                  </a:lnTo>
                  <a:lnTo>
                    <a:pt x="84582" y="685419"/>
                  </a:lnTo>
                  <a:lnTo>
                    <a:pt x="95250" y="722376"/>
                  </a:lnTo>
                  <a:lnTo>
                    <a:pt x="117856" y="790575"/>
                  </a:lnTo>
                  <a:lnTo>
                    <a:pt x="142240" y="851281"/>
                  </a:lnTo>
                  <a:lnTo>
                    <a:pt x="168275" y="903859"/>
                  </a:lnTo>
                  <a:lnTo>
                    <a:pt x="188976" y="937641"/>
                  </a:lnTo>
                  <a:lnTo>
                    <a:pt x="217932" y="974979"/>
                  </a:lnTo>
                  <a:lnTo>
                    <a:pt x="248158" y="1002792"/>
                  </a:lnTo>
                  <a:lnTo>
                    <a:pt x="288417" y="1023238"/>
                  </a:lnTo>
                  <a:lnTo>
                    <a:pt x="313436" y="1027303"/>
                  </a:lnTo>
                  <a:lnTo>
                    <a:pt x="321945" y="1027049"/>
                  </a:lnTo>
                  <a:lnTo>
                    <a:pt x="362204" y="1016381"/>
                  </a:lnTo>
                  <a:lnTo>
                    <a:pt x="365537" y="1014603"/>
                  </a:lnTo>
                  <a:lnTo>
                    <a:pt x="314325" y="1014603"/>
                  </a:lnTo>
                  <a:lnTo>
                    <a:pt x="306959" y="1014094"/>
                  </a:lnTo>
                  <a:lnTo>
                    <a:pt x="270510" y="1002030"/>
                  </a:lnTo>
                  <a:lnTo>
                    <a:pt x="234569" y="974090"/>
                  </a:lnTo>
                  <a:lnTo>
                    <a:pt x="206502" y="940562"/>
                  </a:lnTo>
                  <a:lnTo>
                    <a:pt x="179451" y="897890"/>
                  </a:lnTo>
                  <a:lnTo>
                    <a:pt x="153924" y="846328"/>
                  </a:lnTo>
                  <a:lnTo>
                    <a:pt x="129794" y="786384"/>
                  </a:lnTo>
                  <a:lnTo>
                    <a:pt x="107442" y="718819"/>
                  </a:lnTo>
                  <a:lnTo>
                    <a:pt x="86868" y="644017"/>
                  </a:lnTo>
                  <a:lnTo>
                    <a:pt x="77470" y="603885"/>
                  </a:lnTo>
                  <a:lnTo>
                    <a:pt x="68580" y="562356"/>
                  </a:lnTo>
                  <a:lnTo>
                    <a:pt x="60198" y="519175"/>
                  </a:lnTo>
                  <a:lnTo>
                    <a:pt x="52451" y="474599"/>
                  </a:lnTo>
                  <a:lnTo>
                    <a:pt x="45304" y="428244"/>
                  </a:lnTo>
                  <a:lnTo>
                    <a:pt x="38862" y="381000"/>
                  </a:lnTo>
                  <a:lnTo>
                    <a:pt x="32893" y="332359"/>
                  </a:lnTo>
                  <a:lnTo>
                    <a:pt x="27813" y="282321"/>
                  </a:lnTo>
                  <a:lnTo>
                    <a:pt x="23241" y="231266"/>
                  </a:lnTo>
                  <a:lnTo>
                    <a:pt x="19558" y="179070"/>
                  </a:lnTo>
                  <a:lnTo>
                    <a:pt x="16510" y="125729"/>
                  </a:lnTo>
                  <a:lnTo>
                    <a:pt x="14224" y="71500"/>
                  </a:lnTo>
                  <a:lnTo>
                    <a:pt x="12700" y="16256"/>
                  </a:lnTo>
                  <a:close/>
                </a:path>
                <a:path w="662939" h="1027429">
                  <a:moveTo>
                    <a:pt x="618097" y="76026"/>
                  </a:moveTo>
                  <a:lnTo>
                    <a:pt x="614878" y="150495"/>
                  </a:lnTo>
                  <a:lnTo>
                    <a:pt x="611810" y="199009"/>
                  </a:lnTo>
                  <a:lnTo>
                    <a:pt x="608330" y="245618"/>
                  </a:lnTo>
                  <a:lnTo>
                    <a:pt x="604012" y="292226"/>
                  </a:lnTo>
                  <a:lnTo>
                    <a:pt x="599186" y="337947"/>
                  </a:lnTo>
                  <a:lnTo>
                    <a:pt x="593725" y="382777"/>
                  </a:lnTo>
                  <a:lnTo>
                    <a:pt x="587883" y="426338"/>
                  </a:lnTo>
                  <a:lnTo>
                    <a:pt x="581279" y="468884"/>
                  </a:lnTo>
                  <a:lnTo>
                    <a:pt x="574294" y="510159"/>
                  </a:lnTo>
                  <a:lnTo>
                    <a:pt x="566801" y="550291"/>
                  </a:lnTo>
                  <a:lnTo>
                    <a:pt x="558673" y="589153"/>
                  </a:lnTo>
                  <a:lnTo>
                    <a:pt x="550291" y="626618"/>
                  </a:lnTo>
                  <a:lnTo>
                    <a:pt x="531876" y="697611"/>
                  </a:lnTo>
                  <a:lnTo>
                    <a:pt x="511810" y="762381"/>
                  </a:lnTo>
                  <a:lnTo>
                    <a:pt x="490093" y="820801"/>
                  </a:lnTo>
                  <a:lnTo>
                    <a:pt x="466979" y="872363"/>
                  </a:lnTo>
                  <a:lnTo>
                    <a:pt x="442595" y="916559"/>
                  </a:lnTo>
                  <a:lnTo>
                    <a:pt x="417068" y="953007"/>
                  </a:lnTo>
                  <a:lnTo>
                    <a:pt x="390906" y="981201"/>
                  </a:lnTo>
                  <a:lnTo>
                    <a:pt x="357124" y="1004697"/>
                  </a:lnTo>
                  <a:lnTo>
                    <a:pt x="314325" y="1014603"/>
                  </a:lnTo>
                  <a:lnTo>
                    <a:pt x="365537" y="1014603"/>
                  </a:lnTo>
                  <a:lnTo>
                    <a:pt x="398907" y="991107"/>
                  </a:lnTo>
                  <a:lnTo>
                    <a:pt x="426720" y="961390"/>
                  </a:lnTo>
                  <a:lnTo>
                    <a:pt x="453263" y="923544"/>
                  </a:lnTo>
                  <a:lnTo>
                    <a:pt x="478282" y="878205"/>
                  </a:lnTo>
                  <a:lnTo>
                    <a:pt x="501777" y="825754"/>
                  </a:lnTo>
                  <a:lnTo>
                    <a:pt x="523748" y="766699"/>
                  </a:lnTo>
                  <a:lnTo>
                    <a:pt x="544068" y="701167"/>
                  </a:lnTo>
                  <a:lnTo>
                    <a:pt x="562610" y="629793"/>
                  </a:lnTo>
                  <a:lnTo>
                    <a:pt x="571119" y="591947"/>
                  </a:lnTo>
                  <a:lnTo>
                    <a:pt x="579247" y="552957"/>
                  </a:lnTo>
                  <a:lnTo>
                    <a:pt x="586740" y="512444"/>
                  </a:lnTo>
                  <a:lnTo>
                    <a:pt x="593852" y="470916"/>
                  </a:lnTo>
                  <a:lnTo>
                    <a:pt x="600456" y="428244"/>
                  </a:lnTo>
                  <a:lnTo>
                    <a:pt x="606298" y="384428"/>
                  </a:lnTo>
                  <a:lnTo>
                    <a:pt x="611759" y="339471"/>
                  </a:lnTo>
                  <a:lnTo>
                    <a:pt x="616585" y="293624"/>
                  </a:lnTo>
                  <a:lnTo>
                    <a:pt x="620903" y="246887"/>
                  </a:lnTo>
                  <a:lnTo>
                    <a:pt x="624586" y="199009"/>
                  </a:lnTo>
                  <a:lnTo>
                    <a:pt x="627677" y="149606"/>
                  </a:lnTo>
                  <a:lnTo>
                    <a:pt x="630066" y="100457"/>
                  </a:lnTo>
                  <a:lnTo>
                    <a:pt x="630803" y="76365"/>
                  </a:lnTo>
                  <a:lnTo>
                    <a:pt x="618097" y="76026"/>
                  </a:lnTo>
                  <a:close/>
                </a:path>
                <a:path w="662939" h="1027429">
                  <a:moveTo>
                    <a:pt x="656137" y="63246"/>
                  </a:moveTo>
                  <a:lnTo>
                    <a:pt x="618490" y="63246"/>
                  </a:lnTo>
                  <a:lnTo>
                    <a:pt x="631190" y="63753"/>
                  </a:lnTo>
                  <a:lnTo>
                    <a:pt x="630803" y="76365"/>
                  </a:lnTo>
                  <a:lnTo>
                    <a:pt x="662686" y="77215"/>
                  </a:lnTo>
                  <a:lnTo>
                    <a:pt x="656137" y="63246"/>
                  </a:lnTo>
                  <a:close/>
                </a:path>
                <a:path w="662939" h="1027429">
                  <a:moveTo>
                    <a:pt x="618490" y="63246"/>
                  </a:moveTo>
                  <a:lnTo>
                    <a:pt x="618097" y="76026"/>
                  </a:lnTo>
                  <a:lnTo>
                    <a:pt x="630803" y="76365"/>
                  </a:lnTo>
                  <a:lnTo>
                    <a:pt x="631190" y="63753"/>
                  </a:lnTo>
                  <a:lnTo>
                    <a:pt x="618490" y="63246"/>
                  </a:lnTo>
                  <a:close/>
                </a:path>
                <a:path w="662939" h="1027429">
                  <a:moveTo>
                    <a:pt x="626491" y="0"/>
                  </a:moveTo>
                  <a:lnTo>
                    <a:pt x="586486" y="75184"/>
                  </a:lnTo>
                  <a:lnTo>
                    <a:pt x="618097" y="76026"/>
                  </a:lnTo>
                  <a:lnTo>
                    <a:pt x="618490" y="63246"/>
                  </a:lnTo>
                  <a:lnTo>
                    <a:pt x="656137" y="63246"/>
                  </a:lnTo>
                  <a:lnTo>
                    <a:pt x="626491" y="0"/>
                  </a:lnTo>
                  <a:close/>
                </a:path>
              </a:pathLst>
            </a:custGeom>
            <a:solidFill>
              <a:srgbClr val="BEBEBE"/>
            </a:solidFill>
          </p:spPr>
          <p:txBody>
            <a:bodyPr wrap="square" lIns="0" tIns="0" rIns="0" bIns="0" rtlCol="0"/>
            <a:lstStyle/>
            <a:p>
              <a:endParaRPr/>
            </a:p>
          </p:txBody>
        </p:sp>
      </p:grpSp>
      <p:sp>
        <p:nvSpPr>
          <p:cNvPr id="105" name="object 105"/>
          <p:cNvSpPr txBox="1"/>
          <p:nvPr/>
        </p:nvSpPr>
        <p:spPr>
          <a:xfrm>
            <a:off x="3974338" y="3337305"/>
            <a:ext cx="556260" cy="227626"/>
          </a:xfrm>
          <a:prstGeom prst="rect">
            <a:avLst/>
          </a:prstGeom>
        </p:spPr>
        <p:txBody>
          <a:bodyPr vert="horz" wrap="square" lIns="0" tIns="12065" rIns="0" bIns="0" rtlCol="0">
            <a:spAutoFit/>
          </a:bodyPr>
          <a:lstStyle/>
          <a:p>
            <a:pPr marL="100965" marR="5080" indent="-88900">
              <a:spcBef>
                <a:spcPts val="95"/>
              </a:spcBef>
            </a:pPr>
            <a:r>
              <a:rPr sz="700" spc="-10" dirty="0">
                <a:latin typeface="メイリオ"/>
                <a:cs typeface="メイリオ"/>
              </a:rPr>
              <a:t>ウォレット</a:t>
            </a:r>
            <a:r>
              <a:rPr sz="700" spc="-50" dirty="0">
                <a:latin typeface="メイリオ"/>
                <a:cs typeface="メイリオ"/>
              </a:rPr>
              <a:t>間</a:t>
            </a:r>
            <a:r>
              <a:rPr sz="700" spc="-10" dirty="0">
                <a:latin typeface="メイリオ"/>
                <a:cs typeface="メイリオ"/>
              </a:rPr>
              <a:t>振替依</a:t>
            </a:r>
            <a:r>
              <a:rPr sz="700" spc="-50" dirty="0">
                <a:latin typeface="メイリオ"/>
                <a:cs typeface="メイリオ"/>
              </a:rPr>
              <a:t>頼</a:t>
            </a:r>
            <a:endParaRPr sz="700">
              <a:latin typeface="メイリオ"/>
              <a:cs typeface="メイリオ"/>
            </a:endParaRPr>
          </a:p>
        </p:txBody>
      </p:sp>
      <p:sp>
        <p:nvSpPr>
          <p:cNvPr id="106" name="object 106"/>
          <p:cNvSpPr txBox="1"/>
          <p:nvPr/>
        </p:nvSpPr>
        <p:spPr>
          <a:xfrm>
            <a:off x="2784347" y="4177285"/>
            <a:ext cx="2016760" cy="212879"/>
          </a:xfrm>
          <a:prstGeom prst="rect">
            <a:avLst/>
          </a:prstGeom>
          <a:ln w="6350">
            <a:solidFill>
              <a:srgbClr val="7E7E7E"/>
            </a:solidFill>
          </a:ln>
        </p:spPr>
        <p:txBody>
          <a:bodyPr vert="horz" wrap="square" lIns="0" tIns="88900" rIns="0" bIns="0" rtlCol="0">
            <a:spAutoFit/>
          </a:bodyPr>
          <a:lstStyle/>
          <a:p>
            <a:pPr marL="848994">
              <a:spcBef>
                <a:spcPts val="700"/>
              </a:spcBef>
              <a:tabLst>
                <a:tab pos="1290955" algn="l"/>
              </a:tabLst>
            </a:pPr>
            <a:r>
              <a:rPr sz="1200" b="1" baseline="-6944" dirty="0">
                <a:latin typeface="メイリオ"/>
                <a:cs typeface="メイリオ"/>
              </a:rPr>
              <a:t>発行</a:t>
            </a:r>
            <a:r>
              <a:rPr sz="1200" b="1" spc="-75" baseline="-6944" dirty="0">
                <a:latin typeface="メイリオ"/>
                <a:cs typeface="メイリオ"/>
              </a:rPr>
              <a:t>体</a:t>
            </a:r>
            <a:r>
              <a:rPr sz="1200" b="1" baseline="-6944" dirty="0">
                <a:latin typeface="メイリオ"/>
                <a:cs typeface="メイリオ"/>
              </a:rPr>
              <a:t>	</a:t>
            </a:r>
            <a:r>
              <a:rPr sz="700" spc="-10" dirty="0">
                <a:latin typeface="メイリオ"/>
                <a:cs typeface="メイリオ"/>
              </a:rPr>
              <a:t>振替処</a:t>
            </a:r>
            <a:r>
              <a:rPr sz="700" spc="-50" dirty="0">
                <a:latin typeface="メイリオ"/>
                <a:cs typeface="メイリオ"/>
              </a:rPr>
              <a:t>理</a:t>
            </a:r>
            <a:endParaRPr sz="700">
              <a:latin typeface="メイリオ"/>
              <a:cs typeface="メイリオ"/>
            </a:endParaRPr>
          </a:p>
        </p:txBody>
      </p:sp>
      <p:sp>
        <p:nvSpPr>
          <p:cNvPr id="107" name="object 107"/>
          <p:cNvSpPr txBox="1"/>
          <p:nvPr/>
        </p:nvSpPr>
        <p:spPr>
          <a:xfrm>
            <a:off x="8377555"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流通時</a:t>
            </a:r>
            <a:endParaRPr sz="900">
              <a:latin typeface="メイリオ"/>
              <a:cs typeface="メイリオ"/>
            </a:endParaRPr>
          </a:p>
        </p:txBody>
      </p:sp>
      <p:sp>
        <p:nvSpPr>
          <p:cNvPr id="108" name="object 108"/>
          <p:cNvSpPr/>
          <p:nvPr/>
        </p:nvSpPr>
        <p:spPr>
          <a:xfrm>
            <a:off x="5269992" y="2348483"/>
            <a:ext cx="1445895" cy="0"/>
          </a:xfrm>
          <a:custGeom>
            <a:avLst/>
            <a:gdLst/>
            <a:ahLst/>
            <a:cxnLst/>
            <a:rect l="l" t="t" r="r" b="b"/>
            <a:pathLst>
              <a:path w="1445895">
                <a:moveTo>
                  <a:pt x="0" y="0"/>
                </a:moveTo>
                <a:lnTo>
                  <a:pt x="1445895" y="0"/>
                </a:lnTo>
              </a:path>
            </a:pathLst>
          </a:custGeom>
          <a:ln w="6350">
            <a:solidFill>
              <a:srgbClr val="7E7E7E"/>
            </a:solidFill>
          </a:ln>
        </p:spPr>
        <p:txBody>
          <a:bodyPr wrap="square" lIns="0" tIns="0" rIns="0" bIns="0" rtlCol="0"/>
          <a:lstStyle/>
          <a:p>
            <a:endParaRPr/>
          </a:p>
        </p:txBody>
      </p:sp>
      <p:grpSp>
        <p:nvGrpSpPr>
          <p:cNvPr id="109" name="object 109"/>
          <p:cNvGrpSpPr/>
          <p:nvPr/>
        </p:nvGrpSpPr>
        <p:grpSpPr>
          <a:xfrm>
            <a:off x="6842759" y="2231135"/>
            <a:ext cx="3690620" cy="189230"/>
            <a:chOff x="5318759" y="2231135"/>
            <a:chExt cx="3690620" cy="189230"/>
          </a:xfrm>
        </p:grpSpPr>
        <p:sp>
          <p:nvSpPr>
            <p:cNvPr id="110" name="object 110"/>
            <p:cNvSpPr/>
            <p:nvPr/>
          </p:nvSpPr>
          <p:spPr>
            <a:xfrm>
              <a:off x="5318759" y="2348483"/>
              <a:ext cx="3690620" cy="0"/>
            </a:xfrm>
            <a:custGeom>
              <a:avLst/>
              <a:gdLst/>
              <a:ahLst/>
              <a:cxnLst/>
              <a:rect l="l" t="t" r="r" b="b"/>
              <a:pathLst>
                <a:path w="3690620">
                  <a:moveTo>
                    <a:pt x="0" y="0"/>
                  </a:moveTo>
                  <a:lnTo>
                    <a:pt x="3690366" y="0"/>
                  </a:lnTo>
                </a:path>
              </a:pathLst>
            </a:custGeom>
            <a:ln w="6350">
              <a:solidFill>
                <a:srgbClr val="7E7E7E"/>
              </a:solidFill>
            </a:ln>
          </p:spPr>
          <p:txBody>
            <a:bodyPr wrap="square" lIns="0" tIns="0" rIns="0" bIns="0" rtlCol="0"/>
            <a:lstStyle/>
            <a:p>
              <a:endParaRPr/>
            </a:p>
          </p:txBody>
        </p:sp>
        <p:pic>
          <p:nvPicPr>
            <p:cNvPr id="111" name="object 111"/>
            <p:cNvPicPr/>
            <p:nvPr/>
          </p:nvPicPr>
          <p:blipFill>
            <a:blip r:embed="rId27" cstate="print"/>
            <a:stretch>
              <a:fillRect/>
            </a:stretch>
          </p:blipFill>
          <p:spPr>
            <a:xfrm>
              <a:off x="6006083" y="2231135"/>
              <a:ext cx="187451" cy="188975"/>
            </a:xfrm>
            <a:prstGeom prst="rect">
              <a:avLst/>
            </a:prstGeom>
          </p:spPr>
        </p:pic>
        <p:pic>
          <p:nvPicPr>
            <p:cNvPr id="112" name="object 112"/>
            <p:cNvPicPr/>
            <p:nvPr/>
          </p:nvPicPr>
          <p:blipFill>
            <a:blip r:embed="rId26" cstate="print"/>
            <a:stretch>
              <a:fillRect/>
            </a:stretch>
          </p:blipFill>
          <p:spPr>
            <a:xfrm>
              <a:off x="7837931" y="2231135"/>
              <a:ext cx="188975" cy="188975"/>
            </a:xfrm>
            <a:prstGeom prst="rect">
              <a:avLst/>
            </a:prstGeom>
          </p:spPr>
        </p:pic>
      </p:grpSp>
      <p:sp>
        <p:nvSpPr>
          <p:cNvPr id="113" name="object 113"/>
          <p:cNvSpPr txBox="1"/>
          <p:nvPr/>
        </p:nvSpPr>
        <p:spPr>
          <a:xfrm>
            <a:off x="7522591" y="2108708"/>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Ａ</a:t>
            </a:r>
            <a:r>
              <a:rPr sz="700" spc="-50" dirty="0">
                <a:latin typeface="メイリオ"/>
                <a:cs typeface="メイリオ"/>
              </a:rPr>
              <a:t>社</a:t>
            </a:r>
            <a:endParaRPr sz="700">
              <a:latin typeface="メイリオ"/>
              <a:cs typeface="メイリオ"/>
            </a:endParaRPr>
          </a:p>
        </p:txBody>
      </p:sp>
      <p:sp>
        <p:nvSpPr>
          <p:cNvPr id="114" name="object 114"/>
          <p:cNvSpPr txBox="1"/>
          <p:nvPr/>
        </p:nvSpPr>
        <p:spPr>
          <a:xfrm>
            <a:off x="9344915" y="2108708"/>
            <a:ext cx="17335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B</a:t>
            </a:r>
            <a:r>
              <a:rPr sz="700" spc="-50" dirty="0">
                <a:latin typeface="メイリオ"/>
                <a:cs typeface="メイリオ"/>
              </a:rPr>
              <a:t>社</a:t>
            </a:r>
            <a:endParaRPr sz="700">
              <a:latin typeface="メイリオ"/>
              <a:cs typeface="メイリオ"/>
            </a:endParaRPr>
          </a:p>
        </p:txBody>
      </p:sp>
      <p:sp>
        <p:nvSpPr>
          <p:cNvPr id="115" name="object 115"/>
          <p:cNvSpPr txBox="1"/>
          <p:nvPr/>
        </p:nvSpPr>
        <p:spPr>
          <a:xfrm>
            <a:off x="5802248"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発行時</a:t>
            </a:r>
            <a:endParaRPr sz="900">
              <a:latin typeface="メイリオ"/>
              <a:cs typeface="メイリオ"/>
            </a:endParaRPr>
          </a:p>
        </p:txBody>
      </p:sp>
      <p:sp>
        <p:nvSpPr>
          <p:cNvPr id="116" name="object 116"/>
          <p:cNvSpPr txBox="1"/>
          <p:nvPr/>
        </p:nvSpPr>
        <p:spPr>
          <a:xfrm>
            <a:off x="9197467" y="3738118"/>
            <a:ext cx="527050" cy="119905"/>
          </a:xfrm>
          <a:prstGeom prst="rect">
            <a:avLst/>
          </a:prstGeom>
        </p:spPr>
        <p:txBody>
          <a:bodyPr vert="horz" wrap="square" lIns="0" tIns="12065" rIns="0" bIns="0" rtlCol="0">
            <a:spAutoFit/>
          </a:bodyPr>
          <a:lstStyle/>
          <a:p>
            <a:pPr marL="12700">
              <a:spcBef>
                <a:spcPts val="95"/>
              </a:spcBef>
              <a:tabLst>
                <a:tab pos="337185"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sp>
        <p:nvSpPr>
          <p:cNvPr id="117" name="object 117"/>
          <p:cNvSpPr txBox="1"/>
          <p:nvPr/>
        </p:nvSpPr>
        <p:spPr>
          <a:xfrm>
            <a:off x="8817991" y="3430651"/>
            <a:ext cx="1351280" cy="259686"/>
          </a:xfrm>
          <a:prstGeom prst="rect">
            <a:avLst/>
          </a:prstGeom>
        </p:spPr>
        <p:txBody>
          <a:bodyPr vert="horz" wrap="square" lIns="0" tIns="13335" rIns="0" bIns="0" rtlCol="0">
            <a:spAutoFit/>
          </a:bodyPr>
          <a:lstStyle/>
          <a:p>
            <a:pPr marL="12700" marR="5080">
              <a:spcBef>
                <a:spcPts val="105"/>
              </a:spcBef>
            </a:pPr>
            <a:r>
              <a:rPr sz="800" spc="-10" dirty="0">
                <a:latin typeface="メイリオ"/>
                <a:cs typeface="メイリオ"/>
              </a:rPr>
              <a:t>③銀行への振替指示により、</a:t>
            </a:r>
            <a:r>
              <a:rPr sz="800" spc="-50" dirty="0">
                <a:latin typeface="メイリオ"/>
                <a:cs typeface="メイリオ"/>
              </a:rPr>
              <a:t> </a:t>
            </a:r>
            <a:r>
              <a:rPr sz="800" spc="-10" dirty="0">
                <a:latin typeface="メイリオ"/>
                <a:cs typeface="メイリオ"/>
              </a:rPr>
              <a:t>Ａ社→Ｂ社間での移転を行う</a:t>
            </a:r>
            <a:endParaRPr sz="800">
              <a:latin typeface="メイリオ"/>
              <a:cs typeface="メイリオ"/>
            </a:endParaRPr>
          </a:p>
        </p:txBody>
      </p:sp>
      <p:grpSp>
        <p:nvGrpSpPr>
          <p:cNvPr id="118" name="object 118"/>
          <p:cNvGrpSpPr/>
          <p:nvPr/>
        </p:nvGrpSpPr>
        <p:grpSpPr>
          <a:xfrm>
            <a:off x="9524872" y="2560192"/>
            <a:ext cx="224790" cy="591820"/>
            <a:chOff x="8000872" y="2560192"/>
            <a:chExt cx="224790" cy="591820"/>
          </a:xfrm>
        </p:grpSpPr>
        <p:pic>
          <p:nvPicPr>
            <p:cNvPr id="119" name="object 119"/>
            <p:cNvPicPr/>
            <p:nvPr/>
          </p:nvPicPr>
          <p:blipFill>
            <a:blip r:embed="rId28" cstate="print"/>
            <a:stretch>
              <a:fillRect/>
            </a:stretch>
          </p:blipFill>
          <p:spPr>
            <a:xfrm>
              <a:off x="8004047" y="2563367"/>
              <a:ext cx="217931" cy="402336"/>
            </a:xfrm>
            <a:prstGeom prst="rect">
              <a:avLst/>
            </a:prstGeom>
          </p:spPr>
        </p:pic>
        <p:sp>
          <p:nvSpPr>
            <p:cNvPr id="120" name="object 120"/>
            <p:cNvSpPr/>
            <p:nvPr/>
          </p:nvSpPr>
          <p:spPr>
            <a:xfrm>
              <a:off x="8004047" y="2563367"/>
              <a:ext cx="218440" cy="402590"/>
            </a:xfrm>
            <a:custGeom>
              <a:avLst/>
              <a:gdLst/>
              <a:ahLst/>
              <a:cxnLst/>
              <a:rect l="l" t="t" r="r" b="b"/>
              <a:pathLst>
                <a:path w="218440" h="402589">
                  <a:moveTo>
                    <a:pt x="0" y="402336"/>
                  </a:moveTo>
                  <a:lnTo>
                    <a:pt x="217931" y="402336"/>
                  </a:lnTo>
                  <a:lnTo>
                    <a:pt x="217931" y="0"/>
                  </a:lnTo>
                  <a:lnTo>
                    <a:pt x="0" y="0"/>
                  </a:lnTo>
                  <a:lnTo>
                    <a:pt x="0" y="402336"/>
                  </a:lnTo>
                  <a:close/>
                </a:path>
              </a:pathLst>
            </a:custGeom>
            <a:ln w="6350">
              <a:solidFill>
                <a:srgbClr val="7E7E7E"/>
              </a:solidFill>
            </a:ln>
          </p:spPr>
          <p:txBody>
            <a:bodyPr wrap="square" lIns="0" tIns="0" rIns="0" bIns="0" rtlCol="0"/>
            <a:lstStyle/>
            <a:p>
              <a:endParaRPr/>
            </a:p>
          </p:txBody>
        </p:sp>
        <p:pic>
          <p:nvPicPr>
            <p:cNvPr id="121" name="object 121"/>
            <p:cNvPicPr/>
            <p:nvPr/>
          </p:nvPicPr>
          <p:blipFill>
            <a:blip r:embed="rId29" cstate="print"/>
            <a:stretch>
              <a:fillRect/>
            </a:stretch>
          </p:blipFill>
          <p:spPr>
            <a:xfrm>
              <a:off x="8004047" y="2965703"/>
              <a:ext cx="217931" cy="182879"/>
            </a:xfrm>
            <a:prstGeom prst="rect">
              <a:avLst/>
            </a:prstGeom>
          </p:spPr>
        </p:pic>
        <p:sp>
          <p:nvSpPr>
            <p:cNvPr id="122" name="object 122"/>
            <p:cNvSpPr/>
            <p:nvPr/>
          </p:nvSpPr>
          <p:spPr>
            <a:xfrm>
              <a:off x="8004047" y="2965703"/>
              <a:ext cx="218440" cy="182880"/>
            </a:xfrm>
            <a:custGeom>
              <a:avLst/>
              <a:gdLst/>
              <a:ahLst/>
              <a:cxnLst/>
              <a:rect l="l" t="t" r="r" b="b"/>
              <a:pathLst>
                <a:path w="218440" h="182880">
                  <a:moveTo>
                    <a:pt x="0" y="182879"/>
                  </a:moveTo>
                  <a:lnTo>
                    <a:pt x="217931" y="182879"/>
                  </a:lnTo>
                  <a:lnTo>
                    <a:pt x="217931" y="0"/>
                  </a:lnTo>
                  <a:lnTo>
                    <a:pt x="0" y="0"/>
                  </a:lnTo>
                  <a:lnTo>
                    <a:pt x="0" y="182879"/>
                  </a:lnTo>
                  <a:close/>
                </a:path>
              </a:pathLst>
            </a:custGeom>
            <a:ln w="6350">
              <a:solidFill>
                <a:srgbClr val="7E7E7E"/>
              </a:solidFill>
            </a:ln>
          </p:spPr>
          <p:txBody>
            <a:bodyPr wrap="square" lIns="0" tIns="0" rIns="0" bIns="0" rtlCol="0"/>
            <a:lstStyle/>
            <a:p>
              <a:endParaRPr/>
            </a:p>
          </p:txBody>
        </p:sp>
      </p:grpSp>
      <p:sp>
        <p:nvSpPr>
          <p:cNvPr id="123" name="object 123"/>
          <p:cNvSpPr txBox="1"/>
          <p:nvPr/>
        </p:nvSpPr>
        <p:spPr>
          <a:xfrm>
            <a:off x="9758933" y="2991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124" name="object 124"/>
          <p:cNvSpPr txBox="1"/>
          <p:nvPr/>
        </p:nvSpPr>
        <p:spPr>
          <a:xfrm>
            <a:off x="9758934" y="2710053"/>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125" name="object 125"/>
          <p:cNvGrpSpPr/>
          <p:nvPr/>
        </p:nvGrpSpPr>
        <p:grpSpPr>
          <a:xfrm>
            <a:off x="9186544" y="2563241"/>
            <a:ext cx="224790" cy="591820"/>
            <a:chOff x="7662544" y="2563241"/>
            <a:chExt cx="224790" cy="591820"/>
          </a:xfrm>
        </p:grpSpPr>
        <p:pic>
          <p:nvPicPr>
            <p:cNvPr id="126" name="object 126"/>
            <p:cNvPicPr/>
            <p:nvPr/>
          </p:nvPicPr>
          <p:blipFill>
            <a:blip r:embed="rId30" cstate="print"/>
            <a:stretch>
              <a:fillRect/>
            </a:stretch>
          </p:blipFill>
          <p:spPr>
            <a:xfrm>
              <a:off x="7665719" y="2676144"/>
              <a:ext cx="217931" cy="475488"/>
            </a:xfrm>
            <a:prstGeom prst="rect">
              <a:avLst/>
            </a:prstGeom>
          </p:spPr>
        </p:pic>
        <p:sp>
          <p:nvSpPr>
            <p:cNvPr id="127" name="object 127"/>
            <p:cNvSpPr/>
            <p:nvPr/>
          </p:nvSpPr>
          <p:spPr>
            <a:xfrm>
              <a:off x="7665719" y="2676144"/>
              <a:ext cx="218440" cy="475615"/>
            </a:xfrm>
            <a:custGeom>
              <a:avLst/>
              <a:gdLst/>
              <a:ahLst/>
              <a:cxnLst/>
              <a:rect l="l" t="t" r="r" b="b"/>
              <a:pathLst>
                <a:path w="218440" h="475614">
                  <a:moveTo>
                    <a:pt x="0" y="475488"/>
                  </a:moveTo>
                  <a:lnTo>
                    <a:pt x="217931" y="475488"/>
                  </a:lnTo>
                  <a:lnTo>
                    <a:pt x="217931" y="0"/>
                  </a:lnTo>
                  <a:lnTo>
                    <a:pt x="0" y="0"/>
                  </a:lnTo>
                  <a:lnTo>
                    <a:pt x="0" y="475488"/>
                  </a:lnTo>
                  <a:close/>
                </a:path>
              </a:pathLst>
            </a:custGeom>
            <a:ln w="6350">
              <a:solidFill>
                <a:srgbClr val="7E7E7E"/>
              </a:solidFill>
            </a:ln>
          </p:spPr>
          <p:txBody>
            <a:bodyPr wrap="square" lIns="0" tIns="0" rIns="0" bIns="0" rtlCol="0"/>
            <a:lstStyle/>
            <a:p>
              <a:endParaRPr/>
            </a:p>
          </p:txBody>
        </p:sp>
        <p:pic>
          <p:nvPicPr>
            <p:cNvPr id="128" name="object 128"/>
            <p:cNvPicPr/>
            <p:nvPr/>
          </p:nvPicPr>
          <p:blipFill>
            <a:blip r:embed="rId31" cstate="print"/>
            <a:stretch>
              <a:fillRect/>
            </a:stretch>
          </p:blipFill>
          <p:spPr>
            <a:xfrm>
              <a:off x="7665719" y="2566416"/>
              <a:ext cx="217931" cy="109727"/>
            </a:xfrm>
            <a:prstGeom prst="rect">
              <a:avLst/>
            </a:prstGeom>
          </p:spPr>
        </p:pic>
        <p:sp>
          <p:nvSpPr>
            <p:cNvPr id="129" name="object 129"/>
            <p:cNvSpPr/>
            <p:nvPr/>
          </p:nvSpPr>
          <p:spPr>
            <a:xfrm>
              <a:off x="7665719" y="2566416"/>
              <a:ext cx="218440" cy="109855"/>
            </a:xfrm>
            <a:custGeom>
              <a:avLst/>
              <a:gdLst/>
              <a:ahLst/>
              <a:cxnLst/>
              <a:rect l="l" t="t" r="r" b="b"/>
              <a:pathLst>
                <a:path w="218440" h="109855">
                  <a:moveTo>
                    <a:pt x="0" y="109727"/>
                  </a:moveTo>
                  <a:lnTo>
                    <a:pt x="217931" y="109727"/>
                  </a:lnTo>
                  <a:lnTo>
                    <a:pt x="217931" y="0"/>
                  </a:lnTo>
                  <a:lnTo>
                    <a:pt x="0" y="0"/>
                  </a:lnTo>
                  <a:lnTo>
                    <a:pt x="0" y="109727"/>
                  </a:lnTo>
                  <a:close/>
                </a:path>
              </a:pathLst>
            </a:custGeom>
            <a:ln w="6349">
              <a:solidFill>
                <a:srgbClr val="7E7E7E"/>
              </a:solidFill>
            </a:ln>
          </p:spPr>
          <p:txBody>
            <a:bodyPr wrap="square" lIns="0" tIns="0" rIns="0" bIns="0" rtlCol="0"/>
            <a:lstStyle/>
            <a:p>
              <a:endParaRPr/>
            </a:p>
          </p:txBody>
        </p:sp>
      </p:grpSp>
      <p:sp>
        <p:nvSpPr>
          <p:cNvPr id="130" name="object 130"/>
          <p:cNvSpPr txBox="1"/>
          <p:nvPr/>
        </p:nvSpPr>
        <p:spPr>
          <a:xfrm>
            <a:off x="8626602" y="2558288"/>
            <a:ext cx="55626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grpSp>
        <p:nvGrpSpPr>
          <p:cNvPr id="131" name="object 131"/>
          <p:cNvGrpSpPr/>
          <p:nvPr/>
        </p:nvGrpSpPr>
        <p:grpSpPr>
          <a:xfrm>
            <a:off x="9369552" y="2564892"/>
            <a:ext cx="414020" cy="1891664"/>
            <a:chOff x="7845552" y="2564892"/>
            <a:chExt cx="414020" cy="1891664"/>
          </a:xfrm>
        </p:grpSpPr>
        <p:pic>
          <p:nvPicPr>
            <p:cNvPr id="132" name="object 132"/>
            <p:cNvPicPr/>
            <p:nvPr/>
          </p:nvPicPr>
          <p:blipFill>
            <a:blip r:embed="rId32" cstate="print"/>
            <a:stretch>
              <a:fillRect/>
            </a:stretch>
          </p:blipFill>
          <p:spPr>
            <a:xfrm>
              <a:off x="7845552" y="2564892"/>
              <a:ext cx="120396" cy="103632"/>
            </a:xfrm>
            <a:prstGeom prst="rect">
              <a:avLst/>
            </a:prstGeom>
          </p:spPr>
        </p:pic>
        <p:pic>
          <p:nvPicPr>
            <p:cNvPr id="133" name="object 133"/>
            <p:cNvPicPr/>
            <p:nvPr/>
          </p:nvPicPr>
          <p:blipFill>
            <a:blip r:embed="rId33" cstate="print"/>
            <a:stretch>
              <a:fillRect/>
            </a:stretch>
          </p:blipFill>
          <p:spPr>
            <a:xfrm>
              <a:off x="7991856" y="3970020"/>
              <a:ext cx="217931" cy="298704"/>
            </a:xfrm>
            <a:prstGeom prst="rect">
              <a:avLst/>
            </a:prstGeom>
          </p:spPr>
        </p:pic>
        <p:sp>
          <p:nvSpPr>
            <p:cNvPr id="134" name="object 134"/>
            <p:cNvSpPr/>
            <p:nvPr/>
          </p:nvSpPr>
          <p:spPr>
            <a:xfrm>
              <a:off x="7991856" y="3970020"/>
              <a:ext cx="218440" cy="299085"/>
            </a:xfrm>
            <a:custGeom>
              <a:avLst/>
              <a:gdLst/>
              <a:ahLst/>
              <a:cxnLst/>
              <a:rect l="l" t="t" r="r" b="b"/>
              <a:pathLst>
                <a:path w="218440" h="299085">
                  <a:moveTo>
                    <a:pt x="0" y="298703"/>
                  </a:moveTo>
                  <a:lnTo>
                    <a:pt x="217931" y="298703"/>
                  </a:lnTo>
                  <a:lnTo>
                    <a:pt x="217931" y="0"/>
                  </a:lnTo>
                  <a:lnTo>
                    <a:pt x="0" y="0"/>
                  </a:lnTo>
                  <a:lnTo>
                    <a:pt x="0" y="298703"/>
                  </a:lnTo>
                  <a:close/>
                </a:path>
              </a:pathLst>
            </a:custGeom>
            <a:ln w="6349">
              <a:solidFill>
                <a:srgbClr val="7E7E7E"/>
              </a:solidFill>
            </a:ln>
          </p:spPr>
          <p:txBody>
            <a:bodyPr wrap="square" lIns="0" tIns="0" rIns="0" bIns="0" rtlCol="0"/>
            <a:lstStyle/>
            <a:p>
              <a:endParaRPr/>
            </a:p>
          </p:txBody>
        </p:sp>
        <p:pic>
          <p:nvPicPr>
            <p:cNvPr id="135" name="object 135"/>
            <p:cNvPicPr/>
            <p:nvPr/>
          </p:nvPicPr>
          <p:blipFill>
            <a:blip r:embed="rId34" cstate="print"/>
            <a:stretch>
              <a:fillRect/>
            </a:stretch>
          </p:blipFill>
          <p:spPr>
            <a:xfrm>
              <a:off x="7991856" y="4268724"/>
              <a:ext cx="217931" cy="184404"/>
            </a:xfrm>
            <a:prstGeom prst="rect">
              <a:avLst/>
            </a:prstGeom>
          </p:spPr>
        </p:pic>
        <p:sp>
          <p:nvSpPr>
            <p:cNvPr id="136" name="object 136"/>
            <p:cNvSpPr/>
            <p:nvPr/>
          </p:nvSpPr>
          <p:spPr>
            <a:xfrm>
              <a:off x="7991856" y="4268724"/>
              <a:ext cx="218440" cy="184785"/>
            </a:xfrm>
            <a:custGeom>
              <a:avLst/>
              <a:gdLst/>
              <a:ahLst/>
              <a:cxnLst/>
              <a:rect l="l" t="t" r="r" b="b"/>
              <a:pathLst>
                <a:path w="218440" h="184785">
                  <a:moveTo>
                    <a:pt x="0" y="184403"/>
                  </a:moveTo>
                  <a:lnTo>
                    <a:pt x="217931" y="184403"/>
                  </a:lnTo>
                  <a:lnTo>
                    <a:pt x="217931" y="0"/>
                  </a:lnTo>
                  <a:lnTo>
                    <a:pt x="0" y="0"/>
                  </a:lnTo>
                  <a:lnTo>
                    <a:pt x="0" y="184403"/>
                  </a:lnTo>
                  <a:close/>
                </a:path>
              </a:pathLst>
            </a:custGeom>
            <a:ln w="6350">
              <a:solidFill>
                <a:srgbClr val="7E7E7E"/>
              </a:solidFill>
            </a:ln>
          </p:spPr>
          <p:txBody>
            <a:bodyPr wrap="square" lIns="0" tIns="0" rIns="0" bIns="0" rtlCol="0"/>
            <a:lstStyle/>
            <a:p>
              <a:endParaRPr/>
            </a:p>
          </p:txBody>
        </p:sp>
        <p:sp>
          <p:nvSpPr>
            <p:cNvPr id="137" name="object 137"/>
            <p:cNvSpPr/>
            <p:nvPr/>
          </p:nvSpPr>
          <p:spPr>
            <a:xfrm>
              <a:off x="7943977" y="4113530"/>
              <a:ext cx="315595" cy="91440"/>
            </a:xfrm>
            <a:custGeom>
              <a:avLst/>
              <a:gdLst/>
              <a:ahLst/>
              <a:cxnLst/>
              <a:rect l="l" t="t" r="r" b="b"/>
              <a:pathLst>
                <a:path w="315595" h="91439">
                  <a:moveTo>
                    <a:pt x="139561" y="31750"/>
                  </a:moveTo>
                  <a:lnTo>
                    <a:pt x="116967" y="31750"/>
                  </a:lnTo>
                  <a:lnTo>
                    <a:pt x="120142" y="32131"/>
                  </a:lnTo>
                  <a:lnTo>
                    <a:pt x="123190" y="33274"/>
                  </a:lnTo>
                  <a:lnTo>
                    <a:pt x="158623" y="67056"/>
                  </a:lnTo>
                  <a:lnTo>
                    <a:pt x="164083" y="72390"/>
                  </a:lnTo>
                  <a:lnTo>
                    <a:pt x="185547" y="87249"/>
                  </a:lnTo>
                  <a:lnTo>
                    <a:pt x="192150" y="89662"/>
                  </a:lnTo>
                  <a:lnTo>
                    <a:pt x="193040" y="89916"/>
                  </a:lnTo>
                  <a:lnTo>
                    <a:pt x="194055" y="90043"/>
                  </a:lnTo>
                  <a:lnTo>
                    <a:pt x="200659" y="91059"/>
                  </a:lnTo>
                  <a:lnTo>
                    <a:pt x="202438" y="91059"/>
                  </a:lnTo>
                  <a:lnTo>
                    <a:pt x="208406" y="90932"/>
                  </a:lnTo>
                  <a:lnTo>
                    <a:pt x="215900" y="90170"/>
                  </a:lnTo>
                  <a:lnTo>
                    <a:pt x="230377" y="86741"/>
                  </a:lnTo>
                  <a:lnTo>
                    <a:pt x="245109" y="81026"/>
                  </a:lnTo>
                  <a:lnTo>
                    <a:pt x="246125" y="80518"/>
                  </a:lnTo>
                  <a:lnTo>
                    <a:pt x="201675" y="80518"/>
                  </a:lnTo>
                  <a:lnTo>
                    <a:pt x="201422" y="80391"/>
                  </a:lnTo>
                  <a:lnTo>
                    <a:pt x="195706" y="79502"/>
                  </a:lnTo>
                  <a:lnTo>
                    <a:pt x="195325" y="79502"/>
                  </a:lnTo>
                  <a:lnTo>
                    <a:pt x="195072" y="79375"/>
                  </a:lnTo>
                  <a:lnTo>
                    <a:pt x="156464" y="49149"/>
                  </a:lnTo>
                  <a:lnTo>
                    <a:pt x="146812" y="38608"/>
                  </a:lnTo>
                  <a:lnTo>
                    <a:pt x="142113" y="33909"/>
                  </a:lnTo>
                  <a:lnTo>
                    <a:pt x="139561" y="31750"/>
                  </a:lnTo>
                  <a:close/>
                </a:path>
                <a:path w="315595" h="91439">
                  <a:moveTo>
                    <a:pt x="117601" y="21082"/>
                  </a:moveTo>
                  <a:lnTo>
                    <a:pt x="68452" y="35941"/>
                  </a:lnTo>
                  <a:lnTo>
                    <a:pt x="26416" y="62230"/>
                  </a:lnTo>
                  <a:lnTo>
                    <a:pt x="12065" y="72136"/>
                  </a:lnTo>
                  <a:lnTo>
                    <a:pt x="18033" y="80772"/>
                  </a:lnTo>
                  <a:lnTo>
                    <a:pt x="32384" y="70866"/>
                  </a:lnTo>
                  <a:lnTo>
                    <a:pt x="46608" y="61341"/>
                  </a:lnTo>
                  <a:lnTo>
                    <a:pt x="86487" y="38989"/>
                  </a:lnTo>
                  <a:lnTo>
                    <a:pt x="113538" y="31750"/>
                  </a:lnTo>
                  <a:lnTo>
                    <a:pt x="139561" y="31750"/>
                  </a:lnTo>
                  <a:lnTo>
                    <a:pt x="137159" y="29718"/>
                  </a:lnTo>
                  <a:lnTo>
                    <a:pt x="132461" y="26289"/>
                  </a:lnTo>
                  <a:lnTo>
                    <a:pt x="127507" y="23495"/>
                  </a:lnTo>
                  <a:lnTo>
                    <a:pt x="122681" y="21844"/>
                  </a:lnTo>
                  <a:lnTo>
                    <a:pt x="117601" y="21082"/>
                  </a:lnTo>
                  <a:close/>
                </a:path>
                <a:path w="315595" h="91439">
                  <a:moveTo>
                    <a:pt x="309245" y="27559"/>
                  </a:moveTo>
                  <a:lnTo>
                    <a:pt x="268350" y="56134"/>
                  </a:lnTo>
                  <a:lnTo>
                    <a:pt x="227838" y="76454"/>
                  </a:lnTo>
                  <a:lnTo>
                    <a:pt x="201675" y="80518"/>
                  </a:lnTo>
                  <a:lnTo>
                    <a:pt x="246125" y="80518"/>
                  </a:lnTo>
                  <a:lnTo>
                    <a:pt x="287781" y="56007"/>
                  </a:lnTo>
                  <a:lnTo>
                    <a:pt x="315595" y="36068"/>
                  </a:lnTo>
                  <a:lnTo>
                    <a:pt x="309245" y="27559"/>
                  </a:lnTo>
                  <a:close/>
                </a:path>
                <a:path w="315595" h="91439">
                  <a:moveTo>
                    <a:pt x="146664" y="10541"/>
                  </a:moveTo>
                  <a:lnTo>
                    <a:pt x="118491" y="10541"/>
                  </a:lnTo>
                  <a:lnTo>
                    <a:pt x="118745" y="10668"/>
                  </a:lnTo>
                  <a:lnTo>
                    <a:pt x="124587" y="11430"/>
                  </a:lnTo>
                  <a:lnTo>
                    <a:pt x="124968" y="11557"/>
                  </a:lnTo>
                  <a:lnTo>
                    <a:pt x="125349" y="11557"/>
                  </a:lnTo>
                  <a:lnTo>
                    <a:pt x="125602" y="11684"/>
                  </a:lnTo>
                  <a:lnTo>
                    <a:pt x="131318" y="13716"/>
                  </a:lnTo>
                  <a:lnTo>
                    <a:pt x="164211" y="42037"/>
                  </a:lnTo>
                  <a:lnTo>
                    <a:pt x="174117" y="52578"/>
                  </a:lnTo>
                  <a:lnTo>
                    <a:pt x="202565" y="69850"/>
                  </a:lnTo>
                  <a:lnTo>
                    <a:pt x="208025" y="69850"/>
                  </a:lnTo>
                  <a:lnTo>
                    <a:pt x="213614" y="69215"/>
                  </a:lnTo>
                  <a:lnTo>
                    <a:pt x="225298" y="66294"/>
                  </a:lnTo>
                  <a:lnTo>
                    <a:pt x="237363" y="61468"/>
                  </a:lnTo>
                  <a:lnTo>
                    <a:pt x="241554" y="59309"/>
                  </a:lnTo>
                  <a:lnTo>
                    <a:pt x="203200" y="59309"/>
                  </a:lnTo>
                  <a:lnTo>
                    <a:pt x="200405" y="58801"/>
                  </a:lnTo>
                  <a:lnTo>
                    <a:pt x="172084" y="34798"/>
                  </a:lnTo>
                  <a:lnTo>
                    <a:pt x="161544" y="23495"/>
                  </a:lnTo>
                  <a:lnTo>
                    <a:pt x="155828" y="17907"/>
                  </a:lnTo>
                  <a:lnTo>
                    <a:pt x="149605" y="12573"/>
                  </a:lnTo>
                  <a:lnTo>
                    <a:pt x="146664" y="10541"/>
                  </a:lnTo>
                  <a:close/>
                </a:path>
                <a:path w="315595" h="91439">
                  <a:moveTo>
                    <a:pt x="119379" y="0"/>
                  </a:moveTo>
                  <a:lnTo>
                    <a:pt x="117728" y="0"/>
                  </a:lnTo>
                  <a:lnTo>
                    <a:pt x="110236" y="127"/>
                  </a:lnTo>
                  <a:lnTo>
                    <a:pt x="72517" y="10414"/>
                  </a:lnTo>
                  <a:lnTo>
                    <a:pt x="28828" y="35052"/>
                  </a:lnTo>
                  <a:lnTo>
                    <a:pt x="0" y="54737"/>
                  </a:lnTo>
                  <a:lnTo>
                    <a:pt x="5969" y="63373"/>
                  </a:lnTo>
                  <a:lnTo>
                    <a:pt x="34671" y="43815"/>
                  </a:lnTo>
                  <a:lnTo>
                    <a:pt x="49022" y="34925"/>
                  </a:lnTo>
                  <a:lnTo>
                    <a:pt x="90804" y="14732"/>
                  </a:lnTo>
                  <a:lnTo>
                    <a:pt x="118491" y="10541"/>
                  </a:lnTo>
                  <a:lnTo>
                    <a:pt x="146664" y="10541"/>
                  </a:lnTo>
                  <a:lnTo>
                    <a:pt x="142621" y="7747"/>
                  </a:lnTo>
                  <a:lnTo>
                    <a:pt x="137159" y="4699"/>
                  </a:lnTo>
                  <a:lnTo>
                    <a:pt x="135636" y="3937"/>
                  </a:lnTo>
                  <a:lnTo>
                    <a:pt x="129158" y="1778"/>
                  </a:lnTo>
                  <a:lnTo>
                    <a:pt x="128143" y="1397"/>
                  </a:lnTo>
                  <a:lnTo>
                    <a:pt x="127126" y="1143"/>
                  </a:lnTo>
                  <a:lnTo>
                    <a:pt x="126111" y="1016"/>
                  </a:lnTo>
                  <a:lnTo>
                    <a:pt x="119379" y="0"/>
                  </a:lnTo>
                  <a:close/>
                </a:path>
                <a:path w="315595" h="91439">
                  <a:moveTo>
                    <a:pt x="296799" y="10414"/>
                  </a:moveTo>
                  <a:lnTo>
                    <a:pt x="257428" y="38100"/>
                  </a:lnTo>
                  <a:lnTo>
                    <a:pt x="222757" y="56007"/>
                  </a:lnTo>
                  <a:lnTo>
                    <a:pt x="203200" y="59309"/>
                  </a:lnTo>
                  <a:lnTo>
                    <a:pt x="241554" y="59309"/>
                  </a:lnTo>
                  <a:lnTo>
                    <a:pt x="276098" y="38354"/>
                  </a:lnTo>
                  <a:lnTo>
                    <a:pt x="303022" y="19050"/>
                  </a:lnTo>
                  <a:lnTo>
                    <a:pt x="296799" y="10414"/>
                  </a:lnTo>
                  <a:close/>
                </a:path>
              </a:pathLst>
            </a:custGeom>
            <a:solidFill>
              <a:srgbClr val="7E7E7E"/>
            </a:solidFill>
          </p:spPr>
          <p:txBody>
            <a:bodyPr wrap="square" lIns="0" tIns="0" rIns="0" bIns="0" rtlCol="0"/>
            <a:lstStyle/>
            <a:p>
              <a:endParaRPr/>
            </a:p>
          </p:txBody>
        </p:sp>
      </p:grpSp>
      <p:sp>
        <p:nvSpPr>
          <p:cNvPr id="138" name="object 138"/>
          <p:cNvSpPr txBox="1"/>
          <p:nvPr/>
        </p:nvSpPr>
        <p:spPr>
          <a:xfrm>
            <a:off x="9193530" y="2400046"/>
            <a:ext cx="554990" cy="119905"/>
          </a:xfrm>
          <a:prstGeom prst="rect">
            <a:avLst/>
          </a:prstGeom>
        </p:spPr>
        <p:txBody>
          <a:bodyPr vert="horz" wrap="square" lIns="0" tIns="12065" rIns="0" bIns="0" rtlCol="0">
            <a:spAutoFit/>
          </a:bodyPr>
          <a:lstStyle/>
          <a:p>
            <a:pPr marL="12700">
              <a:spcBef>
                <a:spcPts val="95"/>
              </a:spcBef>
              <a:tabLst>
                <a:tab pos="36449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sp>
        <p:nvSpPr>
          <p:cNvPr id="139" name="object 139"/>
          <p:cNvSpPr txBox="1"/>
          <p:nvPr/>
        </p:nvSpPr>
        <p:spPr>
          <a:xfrm>
            <a:off x="9746360" y="4294760"/>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140" name="object 140"/>
          <p:cNvGrpSpPr/>
          <p:nvPr/>
        </p:nvGrpSpPr>
        <p:grpSpPr>
          <a:xfrm>
            <a:off x="9172830" y="3864736"/>
            <a:ext cx="564515" cy="591820"/>
            <a:chOff x="7648829" y="3864736"/>
            <a:chExt cx="564515" cy="591820"/>
          </a:xfrm>
        </p:grpSpPr>
        <p:pic>
          <p:nvPicPr>
            <p:cNvPr id="141" name="object 141"/>
            <p:cNvPicPr/>
            <p:nvPr/>
          </p:nvPicPr>
          <p:blipFill>
            <a:blip r:embed="rId35" cstate="print"/>
            <a:stretch>
              <a:fillRect/>
            </a:stretch>
          </p:blipFill>
          <p:spPr>
            <a:xfrm>
              <a:off x="7652004" y="3867911"/>
              <a:ext cx="217931" cy="284988"/>
            </a:xfrm>
            <a:prstGeom prst="rect">
              <a:avLst/>
            </a:prstGeom>
          </p:spPr>
        </p:pic>
        <p:sp>
          <p:nvSpPr>
            <p:cNvPr id="142" name="object 142"/>
            <p:cNvSpPr/>
            <p:nvPr/>
          </p:nvSpPr>
          <p:spPr>
            <a:xfrm>
              <a:off x="7652004" y="3867911"/>
              <a:ext cx="218440" cy="285115"/>
            </a:xfrm>
            <a:custGeom>
              <a:avLst/>
              <a:gdLst/>
              <a:ahLst/>
              <a:cxnLst/>
              <a:rect l="l" t="t" r="r" b="b"/>
              <a:pathLst>
                <a:path w="218440" h="285114">
                  <a:moveTo>
                    <a:pt x="0" y="284988"/>
                  </a:moveTo>
                  <a:lnTo>
                    <a:pt x="217931" y="284988"/>
                  </a:lnTo>
                  <a:lnTo>
                    <a:pt x="217931" y="0"/>
                  </a:lnTo>
                  <a:lnTo>
                    <a:pt x="0" y="0"/>
                  </a:lnTo>
                  <a:lnTo>
                    <a:pt x="0" y="284988"/>
                  </a:lnTo>
                  <a:close/>
                </a:path>
              </a:pathLst>
            </a:custGeom>
            <a:ln w="6350">
              <a:solidFill>
                <a:srgbClr val="7E7E7E"/>
              </a:solidFill>
            </a:ln>
          </p:spPr>
          <p:txBody>
            <a:bodyPr wrap="square" lIns="0" tIns="0" rIns="0" bIns="0" rtlCol="0"/>
            <a:lstStyle/>
            <a:p>
              <a:endParaRPr/>
            </a:p>
          </p:txBody>
        </p:sp>
        <p:pic>
          <p:nvPicPr>
            <p:cNvPr id="143" name="object 143"/>
            <p:cNvPicPr/>
            <p:nvPr/>
          </p:nvPicPr>
          <p:blipFill>
            <a:blip r:embed="rId36" cstate="print"/>
            <a:stretch>
              <a:fillRect/>
            </a:stretch>
          </p:blipFill>
          <p:spPr>
            <a:xfrm>
              <a:off x="7652004" y="4152899"/>
              <a:ext cx="217931" cy="300227"/>
            </a:xfrm>
            <a:prstGeom prst="rect">
              <a:avLst/>
            </a:prstGeom>
          </p:spPr>
        </p:pic>
        <p:sp>
          <p:nvSpPr>
            <p:cNvPr id="144" name="object 144"/>
            <p:cNvSpPr/>
            <p:nvPr/>
          </p:nvSpPr>
          <p:spPr>
            <a:xfrm>
              <a:off x="7652004" y="4152899"/>
              <a:ext cx="218440" cy="300355"/>
            </a:xfrm>
            <a:custGeom>
              <a:avLst/>
              <a:gdLst/>
              <a:ahLst/>
              <a:cxnLst/>
              <a:rect l="l" t="t" r="r" b="b"/>
              <a:pathLst>
                <a:path w="218440" h="300354">
                  <a:moveTo>
                    <a:pt x="0" y="300227"/>
                  </a:moveTo>
                  <a:lnTo>
                    <a:pt x="217931" y="300227"/>
                  </a:lnTo>
                  <a:lnTo>
                    <a:pt x="217931" y="0"/>
                  </a:lnTo>
                  <a:lnTo>
                    <a:pt x="0" y="0"/>
                  </a:lnTo>
                  <a:lnTo>
                    <a:pt x="0" y="300227"/>
                  </a:lnTo>
                  <a:close/>
                </a:path>
              </a:pathLst>
            </a:custGeom>
            <a:ln w="6350">
              <a:solidFill>
                <a:srgbClr val="7E7E7E"/>
              </a:solidFill>
            </a:ln>
          </p:spPr>
          <p:txBody>
            <a:bodyPr wrap="square" lIns="0" tIns="0" rIns="0" bIns="0" rtlCol="0"/>
            <a:lstStyle/>
            <a:p>
              <a:endParaRPr/>
            </a:p>
          </p:txBody>
        </p:sp>
        <p:pic>
          <p:nvPicPr>
            <p:cNvPr id="145" name="object 145"/>
            <p:cNvPicPr/>
            <p:nvPr/>
          </p:nvPicPr>
          <p:blipFill>
            <a:blip r:embed="rId37" cstate="print"/>
            <a:stretch>
              <a:fillRect/>
            </a:stretch>
          </p:blipFill>
          <p:spPr>
            <a:xfrm>
              <a:off x="7991856" y="3867911"/>
              <a:ext cx="217931" cy="111251"/>
            </a:xfrm>
            <a:prstGeom prst="rect">
              <a:avLst/>
            </a:prstGeom>
          </p:spPr>
        </p:pic>
        <p:sp>
          <p:nvSpPr>
            <p:cNvPr id="146" name="object 146"/>
            <p:cNvSpPr/>
            <p:nvPr/>
          </p:nvSpPr>
          <p:spPr>
            <a:xfrm>
              <a:off x="7991856" y="3867911"/>
              <a:ext cx="218440" cy="111760"/>
            </a:xfrm>
            <a:custGeom>
              <a:avLst/>
              <a:gdLst/>
              <a:ahLst/>
              <a:cxnLst/>
              <a:rect l="l" t="t" r="r" b="b"/>
              <a:pathLst>
                <a:path w="218440" h="111760">
                  <a:moveTo>
                    <a:pt x="0" y="111251"/>
                  </a:moveTo>
                  <a:lnTo>
                    <a:pt x="217931" y="111251"/>
                  </a:lnTo>
                  <a:lnTo>
                    <a:pt x="217931" y="0"/>
                  </a:lnTo>
                  <a:lnTo>
                    <a:pt x="0" y="0"/>
                  </a:lnTo>
                  <a:lnTo>
                    <a:pt x="0" y="111251"/>
                  </a:lnTo>
                  <a:close/>
                </a:path>
              </a:pathLst>
            </a:custGeom>
            <a:ln w="6350">
              <a:solidFill>
                <a:srgbClr val="7E7E7E"/>
              </a:solidFill>
            </a:ln>
          </p:spPr>
          <p:txBody>
            <a:bodyPr wrap="square" lIns="0" tIns="0" rIns="0" bIns="0" rtlCol="0"/>
            <a:lstStyle/>
            <a:p>
              <a:endParaRPr/>
            </a:p>
          </p:txBody>
        </p:sp>
      </p:grpSp>
      <p:sp>
        <p:nvSpPr>
          <p:cNvPr id="147" name="object 147"/>
          <p:cNvSpPr/>
          <p:nvPr/>
        </p:nvSpPr>
        <p:spPr>
          <a:xfrm>
            <a:off x="9140571" y="4331462"/>
            <a:ext cx="315595" cy="89535"/>
          </a:xfrm>
          <a:custGeom>
            <a:avLst/>
            <a:gdLst/>
            <a:ahLst/>
            <a:cxnLst/>
            <a:rect l="l" t="t" r="r" b="b"/>
            <a:pathLst>
              <a:path w="315595" h="89535">
                <a:moveTo>
                  <a:pt x="139537" y="31750"/>
                </a:moveTo>
                <a:lnTo>
                  <a:pt x="116712" y="31750"/>
                </a:lnTo>
                <a:lnTo>
                  <a:pt x="120014" y="32257"/>
                </a:lnTo>
                <a:lnTo>
                  <a:pt x="122935" y="33274"/>
                </a:lnTo>
                <a:lnTo>
                  <a:pt x="150522" y="57785"/>
                </a:lnTo>
                <a:lnTo>
                  <a:pt x="158496" y="66167"/>
                </a:lnTo>
                <a:lnTo>
                  <a:pt x="191134" y="87883"/>
                </a:lnTo>
                <a:lnTo>
                  <a:pt x="200405" y="89535"/>
                </a:lnTo>
                <a:lnTo>
                  <a:pt x="202183" y="89535"/>
                </a:lnTo>
                <a:lnTo>
                  <a:pt x="244855" y="79756"/>
                </a:lnTo>
                <a:lnTo>
                  <a:pt x="246421" y="78993"/>
                </a:lnTo>
                <a:lnTo>
                  <a:pt x="201422" y="78993"/>
                </a:lnTo>
                <a:lnTo>
                  <a:pt x="201168" y="78867"/>
                </a:lnTo>
                <a:lnTo>
                  <a:pt x="195452" y="77977"/>
                </a:lnTo>
                <a:lnTo>
                  <a:pt x="194818" y="77977"/>
                </a:lnTo>
                <a:lnTo>
                  <a:pt x="194563" y="77850"/>
                </a:lnTo>
                <a:lnTo>
                  <a:pt x="156209" y="48387"/>
                </a:lnTo>
                <a:lnTo>
                  <a:pt x="146557" y="38100"/>
                </a:lnTo>
                <a:lnTo>
                  <a:pt x="141858" y="33655"/>
                </a:lnTo>
                <a:lnTo>
                  <a:pt x="139537" y="31750"/>
                </a:lnTo>
                <a:close/>
              </a:path>
              <a:path w="315595" h="89535">
                <a:moveTo>
                  <a:pt x="117348" y="21081"/>
                </a:moveTo>
                <a:lnTo>
                  <a:pt x="68072" y="35560"/>
                </a:lnTo>
                <a:lnTo>
                  <a:pt x="26034" y="61213"/>
                </a:lnTo>
                <a:lnTo>
                  <a:pt x="11683" y="70865"/>
                </a:lnTo>
                <a:lnTo>
                  <a:pt x="17525" y="79629"/>
                </a:lnTo>
                <a:lnTo>
                  <a:pt x="46227" y="60579"/>
                </a:lnTo>
                <a:lnTo>
                  <a:pt x="59944" y="52196"/>
                </a:lnTo>
                <a:lnTo>
                  <a:pt x="98044" y="34417"/>
                </a:lnTo>
                <a:lnTo>
                  <a:pt x="113283" y="31750"/>
                </a:lnTo>
                <a:lnTo>
                  <a:pt x="139537" y="31750"/>
                </a:lnTo>
                <a:lnTo>
                  <a:pt x="136905" y="29590"/>
                </a:lnTo>
                <a:lnTo>
                  <a:pt x="132206" y="26162"/>
                </a:lnTo>
                <a:lnTo>
                  <a:pt x="127253" y="23494"/>
                </a:lnTo>
                <a:lnTo>
                  <a:pt x="122427" y="21843"/>
                </a:lnTo>
                <a:lnTo>
                  <a:pt x="117348" y="21081"/>
                </a:lnTo>
                <a:close/>
              </a:path>
              <a:path w="315595" h="89535">
                <a:moveTo>
                  <a:pt x="308990" y="27431"/>
                </a:moveTo>
                <a:lnTo>
                  <a:pt x="267970" y="55371"/>
                </a:lnTo>
                <a:lnTo>
                  <a:pt x="227583" y="75056"/>
                </a:lnTo>
                <a:lnTo>
                  <a:pt x="201422" y="78993"/>
                </a:lnTo>
                <a:lnTo>
                  <a:pt x="246421" y="78993"/>
                </a:lnTo>
                <a:lnTo>
                  <a:pt x="259206" y="72770"/>
                </a:lnTo>
                <a:lnTo>
                  <a:pt x="273303" y="64515"/>
                </a:lnTo>
                <a:lnTo>
                  <a:pt x="287400" y="55499"/>
                </a:lnTo>
                <a:lnTo>
                  <a:pt x="315086" y="36068"/>
                </a:lnTo>
                <a:lnTo>
                  <a:pt x="308990" y="27431"/>
                </a:lnTo>
                <a:close/>
              </a:path>
              <a:path w="315595" h="89535">
                <a:moveTo>
                  <a:pt x="146630" y="10540"/>
                </a:moveTo>
                <a:lnTo>
                  <a:pt x="118236" y="10540"/>
                </a:lnTo>
                <a:lnTo>
                  <a:pt x="118490" y="10668"/>
                </a:lnTo>
                <a:lnTo>
                  <a:pt x="124332" y="11430"/>
                </a:lnTo>
                <a:lnTo>
                  <a:pt x="124713" y="11556"/>
                </a:lnTo>
                <a:lnTo>
                  <a:pt x="124968" y="11556"/>
                </a:lnTo>
                <a:lnTo>
                  <a:pt x="131063" y="13588"/>
                </a:lnTo>
                <a:lnTo>
                  <a:pt x="163956" y="41148"/>
                </a:lnTo>
                <a:lnTo>
                  <a:pt x="173862" y="51562"/>
                </a:lnTo>
                <a:lnTo>
                  <a:pt x="202310" y="68325"/>
                </a:lnTo>
                <a:lnTo>
                  <a:pt x="207772" y="68325"/>
                </a:lnTo>
                <a:lnTo>
                  <a:pt x="213359" y="67690"/>
                </a:lnTo>
                <a:lnTo>
                  <a:pt x="225044" y="64769"/>
                </a:lnTo>
                <a:lnTo>
                  <a:pt x="237108" y="60070"/>
                </a:lnTo>
                <a:lnTo>
                  <a:pt x="241680" y="57785"/>
                </a:lnTo>
                <a:lnTo>
                  <a:pt x="202946" y="57785"/>
                </a:lnTo>
                <a:lnTo>
                  <a:pt x="200025" y="57276"/>
                </a:lnTo>
                <a:lnTo>
                  <a:pt x="161162" y="22860"/>
                </a:lnTo>
                <a:lnTo>
                  <a:pt x="155321" y="17271"/>
                </a:lnTo>
                <a:lnTo>
                  <a:pt x="149225" y="12318"/>
                </a:lnTo>
                <a:lnTo>
                  <a:pt x="146630" y="10540"/>
                </a:lnTo>
                <a:close/>
              </a:path>
              <a:path w="315595" h="89535">
                <a:moveTo>
                  <a:pt x="119125" y="0"/>
                </a:moveTo>
                <a:lnTo>
                  <a:pt x="117475" y="0"/>
                </a:lnTo>
                <a:lnTo>
                  <a:pt x="109981" y="126"/>
                </a:lnTo>
                <a:lnTo>
                  <a:pt x="72517" y="10160"/>
                </a:lnTo>
                <a:lnTo>
                  <a:pt x="28701" y="34162"/>
                </a:lnTo>
                <a:lnTo>
                  <a:pt x="0" y="53212"/>
                </a:lnTo>
                <a:lnTo>
                  <a:pt x="5842" y="61975"/>
                </a:lnTo>
                <a:lnTo>
                  <a:pt x="34544" y="42925"/>
                </a:lnTo>
                <a:lnTo>
                  <a:pt x="48895" y="34162"/>
                </a:lnTo>
                <a:lnTo>
                  <a:pt x="90677" y="14605"/>
                </a:lnTo>
                <a:lnTo>
                  <a:pt x="118236" y="10540"/>
                </a:lnTo>
                <a:lnTo>
                  <a:pt x="146630" y="10540"/>
                </a:lnTo>
                <a:lnTo>
                  <a:pt x="142367" y="7619"/>
                </a:lnTo>
                <a:lnTo>
                  <a:pt x="136905" y="4699"/>
                </a:lnTo>
                <a:lnTo>
                  <a:pt x="136144" y="4190"/>
                </a:lnTo>
                <a:lnTo>
                  <a:pt x="135254" y="3810"/>
                </a:lnTo>
                <a:lnTo>
                  <a:pt x="134365" y="3556"/>
                </a:lnTo>
                <a:lnTo>
                  <a:pt x="128650" y="1650"/>
                </a:lnTo>
                <a:lnTo>
                  <a:pt x="126873" y="1143"/>
                </a:lnTo>
                <a:lnTo>
                  <a:pt x="125856" y="1015"/>
                </a:lnTo>
                <a:lnTo>
                  <a:pt x="119125" y="0"/>
                </a:lnTo>
                <a:close/>
              </a:path>
              <a:path w="315595" h="89535">
                <a:moveTo>
                  <a:pt x="296799" y="10160"/>
                </a:moveTo>
                <a:lnTo>
                  <a:pt x="257428" y="37083"/>
                </a:lnTo>
                <a:lnTo>
                  <a:pt x="222630" y="54482"/>
                </a:lnTo>
                <a:lnTo>
                  <a:pt x="202946" y="57785"/>
                </a:lnTo>
                <a:lnTo>
                  <a:pt x="241680" y="57785"/>
                </a:lnTo>
                <a:lnTo>
                  <a:pt x="249808" y="53720"/>
                </a:lnTo>
                <a:lnTo>
                  <a:pt x="262762" y="46227"/>
                </a:lnTo>
                <a:lnTo>
                  <a:pt x="275971" y="37718"/>
                </a:lnTo>
                <a:lnTo>
                  <a:pt x="302895" y="18795"/>
                </a:lnTo>
                <a:lnTo>
                  <a:pt x="296799" y="10160"/>
                </a:lnTo>
                <a:close/>
              </a:path>
            </a:pathLst>
          </a:custGeom>
          <a:solidFill>
            <a:srgbClr val="7E7E7E"/>
          </a:solidFill>
        </p:spPr>
        <p:txBody>
          <a:bodyPr wrap="square" lIns="0" tIns="0" rIns="0" bIns="0" rtlCol="0"/>
          <a:lstStyle/>
          <a:p>
            <a:endParaRPr/>
          </a:p>
        </p:txBody>
      </p:sp>
      <p:sp>
        <p:nvSpPr>
          <p:cNvPr id="148" name="object 148"/>
          <p:cNvSpPr txBox="1"/>
          <p:nvPr/>
        </p:nvSpPr>
        <p:spPr>
          <a:xfrm>
            <a:off x="8693911" y="3909441"/>
            <a:ext cx="468630" cy="196849"/>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143510">
              <a:spcBef>
                <a:spcPts val="30"/>
              </a:spcBef>
            </a:pPr>
            <a:r>
              <a:rPr sz="500" spc="-15" dirty="0">
                <a:latin typeface="メイリオ"/>
                <a:cs typeface="メイリオ"/>
              </a:rPr>
              <a:t>(銀行資産)</a:t>
            </a:r>
            <a:endParaRPr sz="500">
              <a:latin typeface="メイリオ"/>
              <a:cs typeface="メイリオ"/>
            </a:endParaRPr>
          </a:p>
        </p:txBody>
      </p:sp>
      <p:sp>
        <p:nvSpPr>
          <p:cNvPr id="149" name="object 149"/>
          <p:cNvSpPr txBox="1"/>
          <p:nvPr/>
        </p:nvSpPr>
        <p:spPr>
          <a:xfrm>
            <a:off x="8895715" y="4242309"/>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150" name="object 150"/>
          <p:cNvSpPr txBox="1"/>
          <p:nvPr/>
        </p:nvSpPr>
        <p:spPr>
          <a:xfrm>
            <a:off x="9746360" y="3800628"/>
            <a:ext cx="379730" cy="320665"/>
          </a:xfrm>
          <a:prstGeom prst="rect">
            <a:avLst/>
          </a:prstGeom>
        </p:spPr>
        <p:txBody>
          <a:bodyPr vert="horz" wrap="square" lIns="0" tIns="12700" rIns="0" bIns="0" rtlCol="0">
            <a:spAutoFit/>
          </a:bodyPr>
          <a:lstStyle/>
          <a:p>
            <a:pPr marL="12700" marR="5080" indent="635">
              <a:lnSpc>
                <a:spcPct val="149200"/>
              </a:lnSpc>
              <a:spcBef>
                <a:spcPts val="100"/>
              </a:spcBef>
            </a:pPr>
            <a:r>
              <a:rPr sz="700" spc="-10" dirty="0">
                <a:solidFill>
                  <a:srgbClr val="A78213"/>
                </a:solidFill>
                <a:latin typeface="メイリオ"/>
                <a:cs typeface="メイリオ"/>
              </a:rPr>
              <a:t>別段預</a:t>
            </a:r>
            <a:r>
              <a:rPr sz="700" spc="-50" dirty="0">
                <a:solidFill>
                  <a:srgbClr val="A78213"/>
                </a:solidFill>
                <a:latin typeface="メイリオ"/>
                <a:cs typeface="メイリオ"/>
              </a:rPr>
              <a:t>金</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151" name="object 151"/>
          <p:cNvSpPr txBox="1"/>
          <p:nvPr/>
        </p:nvSpPr>
        <p:spPr>
          <a:xfrm>
            <a:off x="8792719" y="3130194"/>
            <a:ext cx="644525" cy="284822"/>
          </a:xfrm>
          <a:prstGeom prst="rect">
            <a:avLst/>
          </a:prstGeom>
        </p:spPr>
        <p:txBody>
          <a:bodyPr vert="horz" wrap="square" lIns="0" tIns="12700" rIns="0" bIns="0" rtlCol="0">
            <a:spAutoFit/>
          </a:bodyPr>
          <a:lstStyle/>
          <a:p>
            <a:pPr marL="12700" marR="5080" indent="352425">
              <a:lnSpc>
                <a:spcPct val="129600"/>
              </a:lnSpc>
              <a:spcBef>
                <a:spcPts val="100"/>
              </a:spcBef>
            </a:pPr>
            <a:r>
              <a:rPr sz="700" spc="-10" dirty="0">
                <a:latin typeface="メイリオ"/>
                <a:cs typeface="メイリオ"/>
              </a:rPr>
              <a:t>預金</a:t>
            </a:r>
            <a:r>
              <a:rPr sz="700" spc="-50" dirty="0">
                <a:latin typeface="メイリオ"/>
                <a:cs typeface="メイリオ"/>
              </a:rPr>
              <a:t>↓</a:t>
            </a:r>
            <a:r>
              <a:rPr sz="700" spc="-10" dirty="0">
                <a:latin typeface="メイリオ"/>
                <a:cs typeface="メイリオ"/>
              </a:rPr>
              <a:t>デジタル通貨</a:t>
            </a:r>
            <a:r>
              <a:rPr sz="700" spc="-50" dirty="0">
                <a:latin typeface="メイリオ"/>
                <a:cs typeface="メイリオ"/>
              </a:rPr>
              <a:t>↑</a:t>
            </a:r>
            <a:endParaRPr sz="700">
              <a:latin typeface="メイリオ"/>
              <a:cs typeface="メイリオ"/>
            </a:endParaRPr>
          </a:p>
        </p:txBody>
      </p:sp>
      <p:sp>
        <p:nvSpPr>
          <p:cNvPr id="152" name="object 152"/>
          <p:cNvSpPr txBox="1"/>
          <p:nvPr/>
        </p:nvSpPr>
        <p:spPr>
          <a:xfrm>
            <a:off x="9600692" y="3131210"/>
            <a:ext cx="379730" cy="284822"/>
          </a:xfrm>
          <a:prstGeom prst="rect">
            <a:avLst/>
          </a:prstGeom>
        </p:spPr>
        <p:txBody>
          <a:bodyPr vert="horz" wrap="square" lIns="0" tIns="12700" rIns="0" bIns="0" rtlCol="0">
            <a:spAutoFit/>
          </a:bodyPr>
          <a:lstStyle/>
          <a:p>
            <a:pPr marL="12700" marR="5080">
              <a:lnSpc>
                <a:spcPct val="129800"/>
              </a:lnSpc>
              <a:spcBef>
                <a:spcPts val="100"/>
              </a:spcBef>
            </a:pPr>
            <a:r>
              <a:rPr sz="700" spc="-10" dirty="0">
                <a:latin typeface="メイリオ"/>
                <a:cs typeface="メイリオ"/>
              </a:rPr>
              <a:t>純資産</a:t>
            </a:r>
            <a:r>
              <a:rPr sz="700" spc="-50" dirty="0">
                <a:latin typeface="メイリオ"/>
                <a:cs typeface="メイリオ"/>
              </a:rPr>
              <a:t>↓</a:t>
            </a: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p:txBody>
      </p:sp>
      <p:sp>
        <p:nvSpPr>
          <p:cNvPr id="153" name="object 153"/>
          <p:cNvSpPr txBox="1"/>
          <p:nvPr/>
        </p:nvSpPr>
        <p:spPr>
          <a:xfrm>
            <a:off x="8767065" y="4513327"/>
            <a:ext cx="1453515" cy="440505"/>
          </a:xfrm>
          <a:prstGeom prst="rect">
            <a:avLst/>
          </a:prstGeom>
        </p:spPr>
        <p:txBody>
          <a:bodyPr vert="horz" wrap="square" lIns="0" tIns="12065" rIns="0" bIns="0" rtlCol="0">
            <a:spAutoFit/>
          </a:bodyPr>
          <a:lstStyle/>
          <a:p>
            <a:pPr marR="1270" algn="ctr">
              <a:spcBef>
                <a:spcPts val="95"/>
              </a:spcBef>
              <a:tabLst>
                <a:tab pos="458470" algn="l"/>
              </a:tabLst>
            </a:pPr>
            <a:r>
              <a:rPr sz="700" spc="-10" dirty="0">
                <a:latin typeface="メイリオ"/>
                <a:cs typeface="メイリオ"/>
              </a:rPr>
              <a:t>資産</a:t>
            </a:r>
            <a:r>
              <a:rPr sz="700" spc="-50" dirty="0">
                <a:latin typeface="メイリオ"/>
                <a:cs typeface="メイリオ"/>
              </a:rPr>
              <a:t>→</a:t>
            </a:r>
            <a:r>
              <a:rPr sz="700" dirty="0">
                <a:latin typeface="メイリオ"/>
                <a:cs typeface="メイリオ"/>
              </a:rPr>
              <a:t>	</a:t>
            </a:r>
            <a:r>
              <a:rPr sz="700" spc="-10" dirty="0">
                <a:latin typeface="メイリオ"/>
                <a:cs typeface="メイリオ"/>
              </a:rPr>
              <a:t>負債</a:t>
            </a:r>
            <a:r>
              <a:rPr sz="700" spc="-50" dirty="0">
                <a:latin typeface="メイリオ"/>
                <a:cs typeface="メイリオ"/>
              </a:rPr>
              <a:t>→</a:t>
            </a:r>
            <a:endParaRPr sz="700">
              <a:latin typeface="メイリオ"/>
              <a:cs typeface="メイリオ"/>
            </a:endParaRPr>
          </a:p>
          <a:p>
            <a:pPr>
              <a:spcBef>
                <a:spcPts val="65"/>
              </a:spcBef>
            </a:pPr>
            <a:endParaRPr sz="400">
              <a:latin typeface="メイリオ"/>
              <a:cs typeface="メイリオ"/>
            </a:endParaRPr>
          </a:p>
          <a:p>
            <a:pPr algn="ctr">
              <a:lnSpc>
                <a:spcPct val="100000"/>
              </a:lnSpc>
            </a:pPr>
            <a:r>
              <a:rPr sz="800" spc="-10" dirty="0">
                <a:latin typeface="メイリオ"/>
                <a:cs typeface="メイリオ"/>
              </a:rPr>
              <a:t>④取引者からの指示を受け、</a:t>
            </a:r>
            <a:endParaRPr sz="800">
              <a:latin typeface="メイリオ"/>
              <a:cs typeface="メイリオ"/>
            </a:endParaRPr>
          </a:p>
          <a:p>
            <a:pPr algn="ctr">
              <a:lnSpc>
                <a:spcPct val="100000"/>
              </a:lnSpc>
            </a:pPr>
            <a:r>
              <a:rPr sz="800" spc="-20" dirty="0">
                <a:latin typeface="メイリオ"/>
                <a:cs typeface="メイリオ"/>
              </a:rPr>
              <a:t>ウォレット間の振替処理を行う</a:t>
            </a:r>
            <a:endParaRPr sz="800">
              <a:latin typeface="メイリオ"/>
              <a:cs typeface="メイリオ"/>
            </a:endParaRPr>
          </a:p>
        </p:txBody>
      </p:sp>
      <p:grpSp>
        <p:nvGrpSpPr>
          <p:cNvPr id="154" name="object 154"/>
          <p:cNvGrpSpPr/>
          <p:nvPr/>
        </p:nvGrpSpPr>
        <p:grpSpPr>
          <a:xfrm>
            <a:off x="3032760" y="2770633"/>
            <a:ext cx="1864360" cy="2952115"/>
            <a:chOff x="1508760" y="2770632"/>
            <a:chExt cx="1864360" cy="2952115"/>
          </a:xfrm>
        </p:grpSpPr>
        <p:pic>
          <p:nvPicPr>
            <p:cNvPr id="155" name="object 155"/>
            <p:cNvPicPr/>
            <p:nvPr/>
          </p:nvPicPr>
          <p:blipFill>
            <a:blip r:embed="rId26" cstate="print"/>
            <a:stretch>
              <a:fillRect/>
            </a:stretch>
          </p:blipFill>
          <p:spPr>
            <a:xfrm>
              <a:off x="3183636" y="2929128"/>
              <a:ext cx="188975" cy="188975"/>
            </a:xfrm>
            <a:prstGeom prst="rect">
              <a:avLst/>
            </a:prstGeom>
          </p:spPr>
        </p:pic>
        <p:pic>
          <p:nvPicPr>
            <p:cNvPr id="156" name="object 156"/>
            <p:cNvPicPr/>
            <p:nvPr/>
          </p:nvPicPr>
          <p:blipFill>
            <a:blip r:embed="rId38" cstate="print"/>
            <a:stretch>
              <a:fillRect/>
            </a:stretch>
          </p:blipFill>
          <p:spPr>
            <a:xfrm>
              <a:off x="1508760" y="5608321"/>
              <a:ext cx="161544" cy="114298"/>
            </a:xfrm>
            <a:prstGeom prst="rect">
              <a:avLst/>
            </a:prstGeom>
          </p:spPr>
        </p:pic>
        <p:sp>
          <p:nvSpPr>
            <p:cNvPr id="157" name="object 157"/>
            <p:cNvSpPr/>
            <p:nvPr/>
          </p:nvSpPr>
          <p:spPr>
            <a:xfrm>
              <a:off x="2750820" y="2770632"/>
              <a:ext cx="429895" cy="146685"/>
            </a:xfrm>
            <a:custGeom>
              <a:avLst/>
              <a:gdLst/>
              <a:ahLst/>
              <a:cxnLst/>
              <a:rect l="l" t="t" r="r" b="b"/>
              <a:pathLst>
                <a:path w="429894" h="146685">
                  <a:moveTo>
                    <a:pt x="429768" y="0"/>
                  </a:moveTo>
                  <a:lnTo>
                    <a:pt x="0" y="0"/>
                  </a:lnTo>
                  <a:lnTo>
                    <a:pt x="0" y="146303"/>
                  </a:lnTo>
                  <a:lnTo>
                    <a:pt x="429768" y="146303"/>
                  </a:lnTo>
                  <a:lnTo>
                    <a:pt x="429768" y="0"/>
                  </a:lnTo>
                  <a:close/>
                </a:path>
              </a:pathLst>
            </a:custGeom>
            <a:solidFill>
              <a:srgbClr val="FFFFFF"/>
            </a:solidFill>
          </p:spPr>
          <p:txBody>
            <a:bodyPr wrap="square" lIns="0" tIns="0" rIns="0" bIns="0" rtlCol="0"/>
            <a:lstStyle/>
            <a:p>
              <a:endParaRPr/>
            </a:p>
          </p:txBody>
        </p:sp>
      </p:grpSp>
      <p:sp>
        <p:nvSpPr>
          <p:cNvPr id="158" name="object 158"/>
          <p:cNvSpPr txBox="1"/>
          <p:nvPr/>
        </p:nvSpPr>
        <p:spPr>
          <a:xfrm>
            <a:off x="4286505" y="2783205"/>
            <a:ext cx="617855" cy="119905"/>
          </a:xfrm>
          <a:prstGeom prst="rect">
            <a:avLst/>
          </a:prstGeom>
        </p:spPr>
        <p:txBody>
          <a:bodyPr vert="horz" wrap="square" lIns="0" tIns="12065" rIns="0" bIns="0" rtlCol="0">
            <a:spAutoFit/>
          </a:bodyPr>
          <a:lstStyle/>
          <a:p>
            <a:pPr marL="12700">
              <a:spcBef>
                <a:spcPts val="95"/>
              </a:spcBef>
            </a:pPr>
            <a:r>
              <a:rPr sz="900" spc="67" baseline="4629" dirty="0">
                <a:latin typeface="メイリオ"/>
                <a:cs typeface="メイリオ"/>
              </a:rPr>
              <a:t>ウォレット </a:t>
            </a:r>
            <a:r>
              <a:rPr sz="700" spc="-10" dirty="0">
                <a:latin typeface="メイリオ"/>
                <a:cs typeface="メイリオ"/>
              </a:rPr>
              <a:t>B</a:t>
            </a:r>
            <a:r>
              <a:rPr sz="700" spc="-50" dirty="0">
                <a:latin typeface="メイリオ"/>
                <a:cs typeface="メイリオ"/>
              </a:rPr>
              <a:t>社</a:t>
            </a:r>
            <a:endParaRPr sz="700">
              <a:latin typeface="メイリオ"/>
              <a:cs typeface="メイリオ"/>
            </a:endParaRPr>
          </a:p>
        </p:txBody>
      </p:sp>
      <p:pic>
        <p:nvPicPr>
          <p:cNvPr id="159" name="object 159"/>
          <p:cNvPicPr/>
          <p:nvPr/>
        </p:nvPicPr>
        <p:blipFill>
          <a:blip r:embed="rId22" cstate="print"/>
          <a:stretch>
            <a:fillRect/>
          </a:stretch>
        </p:blipFill>
        <p:spPr>
          <a:xfrm>
            <a:off x="4480561" y="2970276"/>
            <a:ext cx="115823" cy="115824"/>
          </a:xfrm>
          <a:prstGeom prst="rect">
            <a:avLst/>
          </a:prstGeom>
        </p:spPr>
      </p:pic>
      <p:sp>
        <p:nvSpPr>
          <p:cNvPr id="160" name="object 160"/>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133</a:t>
            </a:fld>
            <a:endParaRPr spc="-25" dirty="0"/>
          </a:p>
        </p:txBody>
      </p:sp>
      <p:sp>
        <p:nvSpPr>
          <p:cNvPr id="161" name="object 161"/>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08276" y="2069592"/>
            <a:ext cx="2805684" cy="574548"/>
          </a:xfrm>
          <a:prstGeom prst="rect">
            <a:avLst/>
          </a:prstGeom>
        </p:spPr>
      </p:pic>
      <p:sp>
        <p:nvSpPr>
          <p:cNvPr id="3" name="object 3"/>
          <p:cNvSpPr txBox="1"/>
          <p:nvPr/>
        </p:nvSpPr>
        <p:spPr>
          <a:xfrm>
            <a:off x="2378760" y="2047747"/>
            <a:ext cx="2463800" cy="19749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（例）</a:t>
            </a:r>
            <a:r>
              <a:rPr sz="1200" spc="-5" dirty="0">
                <a:latin typeface="メイリオ"/>
                <a:cs typeface="メイリオ"/>
              </a:rPr>
              <a:t>銀行がデジタル通貨を発行、</a:t>
            </a:r>
            <a:endParaRPr sz="1200">
              <a:latin typeface="メイリオ"/>
              <a:cs typeface="メイリオ"/>
            </a:endParaRPr>
          </a:p>
        </p:txBody>
      </p:sp>
      <p:sp>
        <p:nvSpPr>
          <p:cNvPr id="4" name="object 4"/>
          <p:cNvSpPr txBox="1"/>
          <p:nvPr/>
        </p:nvSpPr>
        <p:spPr>
          <a:xfrm>
            <a:off x="2162353" y="2230628"/>
            <a:ext cx="2900045" cy="19749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その裏付け資産として、</a:t>
            </a:r>
            <a:r>
              <a:rPr sz="1200" spc="-10" dirty="0">
                <a:latin typeface="メイリオ"/>
                <a:cs typeface="メイリオ"/>
              </a:rPr>
              <a:t>100</a:t>
            </a:r>
            <a:r>
              <a:rPr sz="1200" spc="-15" dirty="0">
                <a:latin typeface="メイリオ"/>
                <a:cs typeface="メイリオ"/>
              </a:rPr>
              <a:t>％の準備金を</a:t>
            </a:r>
            <a:endParaRPr sz="1200">
              <a:latin typeface="メイリオ"/>
              <a:cs typeface="メイリオ"/>
            </a:endParaRPr>
          </a:p>
        </p:txBody>
      </p:sp>
      <p:sp>
        <p:nvSpPr>
          <p:cNvPr id="5" name="object 5"/>
          <p:cNvSpPr txBox="1"/>
          <p:nvPr/>
        </p:nvSpPr>
        <p:spPr>
          <a:xfrm>
            <a:off x="2378760" y="2413508"/>
            <a:ext cx="2463800" cy="197490"/>
          </a:xfrm>
          <a:prstGeom prst="rect">
            <a:avLst/>
          </a:prstGeom>
        </p:spPr>
        <p:txBody>
          <a:bodyPr vert="horz" wrap="square" lIns="0" tIns="12700" rIns="0" bIns="0" rtlCol="0">
            <a:spAutoFit/>
          </a:bodyPr>
          <a:lstStyle/>
          <a:p>
            <a:pPr marL="12700">
              <a:spcBef>
                <a:spcPts val="100"/>
              </a:spcBef>
            </a:pPr>
            <a:r>
              <a:rPr sz="1200" spc="-5" dirty="0">
                <a:latin typeface="メイリオ"/>
                <a:cs typeface="メイリオ"/>
              </a:rPr>
              <a:t>日銀当座預金から別勘定へ振替える</a:t>
            </a:r>
            <a:endParaRPr sz="1200">
              <a:latin typeface="メイリオ"/>
              <a:cs typeface="メイリオ"/>
            </a:endParaRPr>
          </a:p>
        </p:txBody>
      </p:sp>
      <p:grpSp>
        <p:nvGrpSpPr>
          <p:cNvPr id="6" name="object 6"/>
          <p:cNvGrpSpPr/>
          <p:nvPr/>
        </p:nvGrpSpPr>
        <p:grpSpPr>
          <a:xfrm>
            <a:off x="1519239" y="2846705"/>
            <a:ext cx="9153525" cy="2987675"/>
            <a:chOff x="-4762" y="2846704"/>
            <a:chExt cx="9153525" cy="2987675"/>
          </a:xfrm>
        </p:grpSpPr>
        <p:sp>
          <p:nvSpPr>
            <p:cNvPr id="7" name="object 7"/>
            <p:cNvSpPr/>
            <p:nvPr/>
          </p:nvSpPr>
          <p:spPr>
            <a:xfrm>
              <a:off x="0" y="3703319"/>
              <a:ext cx="9144000" cy="1382395"/>
            </a:xfrm>
            <a:custGeom>
              <a:avLst/>
              <a:gdLst/>
              <a:ahLst/>
              <a:cxnLst/>
              <a:rect l="l" t="t" r="r" b="b"/>
              <a:pathLst>
                <a:path w="9144000" h="1382395">
                  <a:moveTo>
                    <a:pt x="0" y="0"/>
                  </a:moveTo>
                  <a:lnTo>
                    <a:pt x="9144000" y="0"/>
                  </a:lnTo>
                </a:path>
                <a:path w="9144000" h="1382395">
                  <a:moveTo>
                    <a:pt x="0" y="1382267"/>
                  </a:moveTo>
                  <a:lnTo>
                    <a:pt x="9144000" y="1382267"/>
                  </a:lnTo>
                </a:path>
              </a:pathLst>
            </a:custGeom>
            <a:ln w="9525">
              <a:solidFill>
                <a:srgbClr val="BEBEBE"/>
              </a:solidFill>
              <a:prstDash val="sysDash"/>
            </a:ln>
          </p:spPr>
          <p:txBody>
            <a:bodyPr wrap="square" lIns="0" tIns="0" rIns="0" bIns="0" rtlCol="0"/>
            <a:lstStyle/>
            <a:p>
              <a:endParaRPr/>
            </a:p>
          </p:txBody>
        </p:sp>
        <p:pic>
          <p:nvPicPr>
            <p:cNvPr id="8" name="object 8"/>
            <p:cNvPicPr/>
            <p:nvPr/>
          </p:nvPicPr>
          <p:blipFill>
            <a:blip r:embed="rId3" cstate="print"/>
            <a:stretch>
              <a:fillRect/>
            </a:stretch>
          </p:blipFill>
          <p:spPr>
            <a:xfrm>
              <a:off x="1260347" y="4177283"/>
              <a:ext cx="2016252" cy="333756"/>
            </a:xfrm>
            <a:prstGeom prst="rect">
              <a:avLst/>
            </a:prstGeom>
          </p:spPr>
        </p:pic>
        <p:pic>
          <p:nvPicPr>
            <p:cNvPr id="9" name="object 9"/>
            <p:cNvPicPr/>
            <p:nvPr/>
          </p:nvPicPr>
          <p:blipFill>
            <a:blip r:embed="rId4" cstate="print"/>
            <a:stretch>
              <a:fillRect/>
            </a:stretch>
          </p:blipFill>
          <p:spPr>
            <a:xfrm>
              <a:off x="1362455" y="4262627"/>
              <a:ext cx="161544" cy="163068"/>
            </a:xfrm>
            <a:prstGeom prst="rect">
              <a:avLst/>
            </a:prstGeom>
          </p:spPr>
        </p:pic>
        <p:sp>
          <p:nvSpPr>
            <p:cNvPr id="10" name="object 10"/>
            <p:cNvSpPr/>
            <p:nvPr/>
          </p:nvSpPr>
          <p:spPr>
            <a:xfrm>
              <a:off x="1260347" y="5497067"/>
              <a:ext cx="2016760" cy="334010"/>
            </a:xfrm>
            <a:custGeom>
              <a:avLst/>
              <a:gdLst/>
              <a:ahLst/>
              <a:cxnLst/>
              <a:rect l="l" t="t" r="r" b="b"/>
              <a:pathLst>
                <a:path w="2016760" h="334010">
                  <a:moveTo>
                    <a:pt x="0" y="333755"/>
                  </a:moveTo>
                  <a:lnTo>
                    <a:pt x="2016252" y="333755"/>
                  </a:lnTo>
                  <a:lnTo>
                    <a:pt x="2016252" y="0"/>
                  </a:lnTo>
                  <a:lnTo>
                    <a:pt x="0" y="0"/>
                  </a:lnTo>
                  <a:lnTo>
                    <a:pt x="0" y="333755"/>
                  </a:lnTo>
                  <a:close/>
                </a:path>
              </a:pathLst>
            </a:custGeom>
            <a:ln w="6350">
              <a:solidFill>
                <a:srgbClr val="A6A6A6"/>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1362455" y="5582411"/>
              <a:ext cx="161544" cy="163068"/>
            </a:xfrm>
            <a:prstGeom prst="rect">
              <a:avLst/>
            </a:prstGeom>
          </p:spPr>
        </p:pic>
        <p:sp>
          <p:nvSpPr>
            <p:cNvPr id="12" name="object 12"/>
            <p:cNvSpPr/>
            <p:nvPr/>
          </p:nvSpPr>
          <p:spPr>
            <a:xfrm>
              <a:off x="2223516" y="4507991"/>
              <a:ext cx="76200" cy="973455"/>
            </a:xfrm>
            <a:custGeom>
              <a:avLst/>
              <a:gdLst/>
              <a:ahLst/>
              <a:cxnLst/>
              <a:rect l="l" t="t" r="r" b="b"/>
              <a:pathLst>
                <a:path w="76200" h="973454">
                  <a:moveTo>
                    <a:pt x="31750" y="896873"/>
                  </a:moveTo>
                  <a:lnTo>
                    <a:pt x="0" y="896873"/>
                  </a:lnTo>
                  <a:lnTo>
                    <a:pt x="38100" y="973073"/>
                  </a:lnTo>
                  <a:lnTo>
                    <a:pt x="69850" y="909573"/>
                  </a:lnTo>
                  <a:lnTo>
                    <a:pt x="31750" y="909573"/>
                  </a:lnTo>
                  <a:lnTo>
                    <a:pt x="31750" y="896873"/>
                  </a:lnTo>
                  <a:close/>
                </a:path>
                <a:path w="76200" h="973454">
                  <a:moveTo>
                    <a:pt x="44450" y="0"/>
                  </a:moveTo>
                  <a:lnTo>
                    <a:pt x="31750" y="0"/>
                  </a:lnTo>
                  <a:lnTo>
                    <a:pt x="31750" y="909573"/>
                  </a:lnTo>
                  <a:lnTo>
                    <a:pt x="44450" y="909573"/>
                  </a:lnTo>
                  <a:lnTo>
                    <a:pt x="44450" y="0"/>
                  </a:lnTo>
                  <a:close/>
                </a:path>
                <a:path w="76200" h="973454">
                  <a:moveTo>
                    <a:pt x="76200" y="896873"/>
                  </a:moveTo>
                  <a:lnTo>
                    <a:pt x="44450" y="896873"/>
                  </a:lnTo>
                  <a:lnTo>
                    <a:pt x="44450" y="909573"/>
                  </a:lnTo>
                  <a:lnTo>
                    <a:pt x="69850" y="909573"/>
                  </a:lnTo>
                  <a:lnTo>
                    <a:pt x="76200" y="896873"/>
                  </a:lnTo>
                  <a:close/>
                </a:path>
              </a:pathLst>
            </a:custGeom>
            <a:solidFill>
              <a:srgbClr val="BEBEBE"/>
            </a:solidFill>
          </p:spPr>
          <p:txBody>
            <a:bodyPr wrap="square" lIns="0" tIns="0" rIns="0" bIns="0" rtlCol="0"/>
            <a:lstStyle/>
            <a:p>
              <a:endParaRPr/>
            </a:p>
          </p:txBody>
        </p:sp>
        <p:pic>
          <p:nvPicPr>
            <p:cNvPr id="13" name="object 13"/>
            <p:cNvPicPr/>
            <p:nvPr/>
          </p:nvPicPr>
          <p:blipFill>
            <a:blip r:embed="rId5" cstate="print"/>
            <a:stretch>
              <a:fillRect/>
            </a:stretch>
          </p:blipFill>
          <p:spPr>
            <a:xfrm>
              <a:off x="4379976" y="3956303"/>
              <a:ext cx="210312" cy="286512"/>
            </a:xfrm>
            <a:prstGeom prst="rect">
              <a:avLst/>
            </a:prstGeom>
          </p:spPr>
        </p:pic>
        <p:sp>
          <p:nvSpPr>
            <p:cNvPr id="14" name="object 14"/>
            <p:cNvSpPr/>
            <p:nvPr/>
          </p:nvSpPr>
          <p:spPr>
            <a:xfrm>
              <a:off x="4379976" y="3956303"/>
              <a:ext cx="210820" cy="287020"/>
            </a:xfrm>
            <a:custGeom>
              <a:avLst/>
              <a:gdLst/>
              <a:ahLst/>
              <a:cxnLst/>
              <a:rect l="l" t="t" r="r" b="b"/>
              <a:pathLst>
                <a:path w="210820" h="287020">
                  <a:moveTo>
                    <a:pt x="0" y="286512"/>
                  </a:moveTo>
                  <a:lnTo>
                    <a:pt x="210312" y="286512"/>
                  </a:lnTo>
                  <a:lnTo>
                    <a:pt x="210312" y="0"/>
                  </a:lnTo>
                  <a:lnTo>
                    <a:pt x="0" y="0"/>
                  </a:lnTo>
                  <a:lnTo>
                    <a:pt x="0" y="286512"/>
                  </a:lnTo>
                  <a:close/>
                </a:path>
              </a:pathLst>
            </a:custGeom>
            <a:ln w="6350">
              <a:solidFill>
                <a:srgbClr val="7E7E7E"/>
              </a:solidFill>
            </a:ln>
          </p:spPr>
          <p:txBody>
            <a:bodyPr wrap="square" lIns="0" tIns="0" rIns="0" bIns="0" rtlCol="0"/>
            <a:lstStyle/>
            <a:p>
              <a:endParaRPr/>
            </a:p>
          </p:txBody>
        </p:sp>
        <p:pic>
          <p:nvPicPr>
            <p:cNvPr id="15" name="object 15"/>
            <p:cNvPicPr/>
            <p:nvPr/>
          </p:nvPicPr>
          <p:blipFill>
            <a:blip r:embed="rId6" cstate="print"/>
            <a:stretch>
              <a:fillRect/>
            </a:stretch>
          </p:blipFill>
          <p:spPr>
            <a:xfrm>
              <a:off x="4379976" y="4242815"/>
              <a:ext cx="210312" cy="176783"/>
            </a:xfrm>
            <a:prstGeom prst="rect">
              <a:avLst/>
            </a:prstGeom>
          </p:spPr>
        </p:pic>
        <p:sp>
          <p:nvSpPr>
            <p:cNvPr id="16" name="object 16"/>
            <p:cNvSpPr/>
            <p:nvPr/>
          </p:nvSpPr>
          <p:spPr>
            <a:xfrm>
              <a:off x="4379976" y="4242815"/>
              <a:ext cx="210820" cy="177165"/>
            </a:xfrm>
            <a:custGeom>
              <a:avLst/>
              <a:gdLst/>
              <a:ahLst/>
              <a:cxnLst/>
              <a:rect l="l" t="t" r="r" b="b"/>
              <a:pathLst>
                <a:path w="210820" h="177164">
                  <a:moveTo>
                    <a:pt x="0" y="176783"/>
                  </a:moveTo>
                  <a:lnTo>
                    <a:pt x="210312" y="176783"/>
                  </a:lnTo>
                  <a:lnTo>
                    <a:pt x="210312" y="0"/>
                  </a:lnTo>
                  <a:lnTo>
                    <a:pt x="0" y="0"/>
                  </a:lnTo>
                  <a:lnTo>
                    <a:pt x="0" y="176783"/>
                  </a:lnTo>
                  <a:close/>
                </a:path>
              </a:pathLst>
            </a:custGeom>
            <a:ln w="6350">
              <a:solidFill>
                <a:srgbClr val="7E7E7E"/>
              </a:solidFill>
            </a:ln>
          </p:spPr>
          <p:txBody>
            <a:bodyPr wrap="square" lIns="0" tIns="0" rIns="0" bIns="0" rtlCol="0"/>
            <a:lstStyle/>
            <a:p>
              <a:endParaRPr/>
            </a:p>
          </p:txBody>
        </p:sp>
        <p:sp>
          <p:nvSpPr>
            <p:cNvPr id="17" name="object 17"/>
            <p:cNvSpPr/>
            <p:nvPr/>
          </p:nvSpPr>
          <p:spPr>
            <a:xfrm>
              <a:off x="4333747" y="4093717"/>
              <a:ext cx="304800" cy="88265"/>
            </a:xfrm>
            <a:custGeom>
              <a:avLst/>
              <a:gdLst/>
              <a:ahLst/>
              <a:cxnLst/>
              <a:rect l="l" t="t" r="r" b="b"/>
              <a:pathLst>
                <a:path w="304800" h="88264">
                  <a:moveTo>
                    <a:pt x="135214" y="31749"/>
                  </a:moveTo>
                  <a:lnTo>
                    <a:pt x="113029" y="31749"/>
                  </a:lnTo>
                  <a:lnTo>
                    <a:pt x="115950" y="32130"/>
                  </a:lnTo>
                  <a:lnTo>
                    <a:pt x="118617" y="33019"/>
                  </a:lnTo>
                  <a:lnTo>
                    <a:pt x="152780" y="65023"/>
                  </a:lnTo>
                  <a:lnTo>
                    <a:pt x="158241" y="70230"/>
                  </a:lnTo>
                  <a:lnTo>
                    <a:pt x="163702" y="75056"/>
                  </a:lnTo>
                  <a:lnTo>
                    <a:pt x="169799" y="79501"/>
                  </a:lnTo>
                  <a:lnTo>
                    <a:pt x="176529" y="83311"/>
                  </a:lnTo>
                  <a:lnTo>
                    <a:pt x="177291" y="83819"/>
                  </a:lnTo>
                  <a:lnTo>
                    <a:pt x="178180" y="84200"/>
                  </a:lnTo>
                  <a:lnTo>
                    <a:pt x="184403" y="86359"/>
                  </a:lnTo>
                  <a:lnTo>
                    <a:pt x="185419" y="86740"/>
                  </a:lnTo>
                  <a:lnTo>
                    <a:pt x="186436" y="86994"/>
                  </a:lnTo>
                  <a:lnTo>
                    <a:pt x="193039" y="87883"/>
                  </a:lnTo>
                  <a:lnTo>
                    <a:pt x="193801" y="88010"/>
                  </a:lnTo>
                  <a:lnTo>
                    <a:pt x="195452" y="88010"/>
                  </a:lnTo>
                  <a:lnTo>
                    <a:pt x="201167" y="87883"/>
                  </a:lnTo>
                  <a:lnTo>
                    <a:pt x="208534" y="87121"/>
                  </a:lnTo>
                  <a:lnTo>
                    <a:pt x="222376" y="83946"/>
                  </a:lnTo>
                  <a:lnTo>
                    <a:pt x="236727" y="78485"/>
                  </a:lnTo>
                  <a:lnTo>
                    <a:pt x="238760" y="77469"/>
                  </a:lnTo>
                  <a:lnTo>
                    <a:pt x="194690" y="77469"/>
                  </a:lnTo>
                  <a:lnTo>
                    <a:pt x="194437" y="77342"/>
                  </a:lnTo>
                  <a:lnTo>
                    <a:pt x="188975" y="76580"/>
                  </a:lnTo>
                  <a:lnTo>
                    <a:pt x="188594" y="76580"/>
                  </a:lnTo>
                  <a:lnTo>
                    <a:pt x="188213" y="76453"/>
                  </a:lnTo>
                  <a:lnTo>
                    <a:pt x="187960" y="76326"/>
                  </a:lnTo>
                  <a:lnTo>
                    <a:pt x="182499" y="74421"/>
                  </a:lnTo>
                  <a:lnTo>
                    <a:pt x="182244" y="74421"/>
                  </a:lnTo>
                  <a:lnTo>
                    <a:pt x="181990" y="74294"/>
                  </a:lnTo>
                  <a:lnTo>
                    <a:pt x="181737" y="74040"/>
                  </a:lnTo>
                  <a:lnTo>
                    <a:pt x="176022" y="70865"/>
                  </a:lnTo>
                  <a:lnTo>
                    <a:pt x="170561" y="67055"/>
                  </a:lnTo>
                  <a:lnTo>
                    <a:pt x="165480" y="62610"/>
                  </a:lnTo>
                  <a:lnTo>
                    <a:pt x="160527" y="57784"/>
                  </a:lnTo>
                  <a:lnTo>
                    <a:pt x="151002" y="47624"/>
                  </a:lnTo>
                  <a:lnTo>
                    <a:pt x="141604" y="37718"/>
                  </a:lnTo>
                  <a:lnTo>
                    <a:pt x="137032" y="33273"/>
                  </a:lnTo>
                  <a:lnTo>
                    <a:pt x="135214" y="31749"/>
                  </a:lnTo>
                  <a:close/>
                </a:path>
                <a:path w="304800" h="88264">
                  <a:moveTo>
                    <a:pt x="113664" y="21081"/>
                  </a:moveTo>
                  <a:lnTo>
                    <a:pt x="66293" y="35178"/>
                  </a:lnTo>
                  <a:lnTo>
                    <a:pt x="25780" y="60070"/>
                  </a:lnTo>
                  <a:lnTo>
                    <a:pt x="11811" y="69468"/>
                  </a:lnTo>
                  <a:lnTo>
                    <a:pt x="17779" y="78231"/>
                  </a:lnTo>
                  <a:lnTo>
                    <a:pt x="31750" y="68833"/>
                  </a:lnTo>
                  <a:lnTo>
                    <a:pt x="45338" y="59943"/>
                  </a:lnTo>
                  <a:lnTo>
                    <a:pt x="83819" y="38480"/>
                  </a:lnTo>
                  <a:lnTo>
                    <a:pt x="109854" y="31749"/>
                  </a:lnTo>
                  <a:lnTo>
                    <a:pt x="135214" y="31749"/>
                  </a:lnTo>
                  <a:lnTo>
                    <a:pt x="132334" y="29336"/>
                  </a:lnTo>
                  <a:lnTo>
                    <a:pt x="127888" y="26034"/>
                  </a:lnTo>
                  <a:lnTo>
                    <a:pt x="122936" y="23367"/>
                  </a:lnTo>
                  <a:lnTo>
                    <a:pt x="118363" y="21716"/>
                  </a:lnTo>
                  <a:lnTo>
                    <a:pt x="113664" y="21081"/>
                  </a:lnTo>
                  <a:close/>
                </a:path>
                <a:path w="304800" h="88264">
                  <a:moveTo>
                    <a:pt x="298450" y="27177"/>
                  </a:moveTo>
                  <a:lnTo>
                    <a:pt x="258952" y="54355"/>
                  </a:lnTo>
                  <a:lnTo>
                    <a:pt x="219963" y="73659"/>
                  </a:lnTo>
                  <a:lnTo>
                    <a:pt x="194690" y="77469"/>
                  </a:lnTo>
                  <a:lnTo>
                    <a:pt x="238760" y="77469"/>
                  </a:lnTo>
                  <a:lnTo>
                    <a:pt x="277875" y="54609"/>
                  </a:lnTo>
                  <a:lnTo>
                    <a:pt x="304673" y="35813"/>
                  </a:lnTo>
                  <a:lnTo>
                    <a:pt x="298450" y="27177"/>
                  </a:lnTo>
                  <a:close/>
                </a:path>
                <a:path w="304800" h="88264">
                  <a:moveTo>
                    <a:pt x="142555" y="10540"/>
                  </a:moveTo>
                  <a:lnTo>
                    <a:pt x="114680" y="10540"/>
                  </a:lnTo>
                  <a:lnTo>
                    <a:pt x="120396" y="11302"/>
                  </a:lnTo>
                  <a:lnTo>
                    <a:pt x="120776" y="11429"/>
                  </a:lnTo>
                  <a:lnTo>
                    <a:pt x="121030" y="11429"/>
                  </a:lnTo>
                  <a:lnTo>
                    <a:pt x="126873" y="13461"/>
                  </a:lnTo>
                  <a:lnTo>
                    <a:pt x="158623" y="40258"/>
                  </a:lnTo>
                  <a:lnTo>
                    <a:pt x="168148" y="50545"/>
                  </a:lnTo>
                  <a:lnTo>
                    <a:pt x="172847" y="54990"/>
                  </a:lnTo>
                  <a:lnTo>
                    <a:pt x="195579" y="66801"/>
                  </a:lnTo>
                  <a:lnTo>
                    <a:pt x="200787" y="66801"/>
                  </a:lnTo>
                  <a:lnTo>
                    <a:pt x="206121" y="66166"/>
                  </a:lnTo>
                  <a:lnTo>
                    <a:pt x="217550" y="63372"/>
                  </a:lnTo>
                  <a:lnTo>
                    <a:pt x="228980" y="58800"/>
                  </a:lnTo>
                  <a:lnTo>
                    <a:pt x="234008" y="56260"/>
                  </a:lnTo>
                  <a:lnTo>
                    <a:pt x="196214" y="56260"/>
                  </a:lnTo>
                  <a:lnTo>
                    <a:pt x="193421" y="55879"/>
                  </a:lnTo>
                  <a:lnTo>
                    <a:pt x="166369" y="33019"/>
                  </a:lnTo>
                  <a:lnTo>
                    <a:pt x="156337" y="22351"/>
                  </a:lnTo>
                  <a:lnTo>
                    <a:pt x="150622" y="17017"/>
                  </a:lnTo>
                  <a:lnTo>
                    <a:pt x="144779" y="12064"/>
                  </a:lnTo>
                  <a:lnTo>
                    <a:pt x="142555" y="10540"/>
                  </a:lnTo>
                  <a:close/>
                </a:path>
                <a:path w="304800" h="88264">
                  <a:moveTo>
                    <a:pt x="115315" y="0"/>
                  </a:moveTo>
                  <a:lnTo>
                    <a:pt x="113664" y="0"/>
                  </a:lnTo>
                  <a:lnTo>
                    <a:pt x="106299" y="126"/>
                  </a:lnTo>
                  <a:lnTo>
                    <a:pt x="56006" y="16763"/>
                  </a:lnTo>
                  <a:lnTo>
                    <a:pt x="13842" y="42544"/>
                  </a:lnTo>
                  <a:lnTo>
                    <a:pt x="0" y="51942"/>
                  </a:lnTo>
                  <a:lnTo>
                    <a:pt x="5968" y="60705"/>
                  </a:lnTo>
                  <a:lnTo>
                    <a:pt x="19812" y="51307"/>
                  </a:lnTo>
                  <a:lnTo>
                    <a:pt x="33654" y="42163"/>
                  </a:lnTo>
                  <a:lnTo>
                    <a:pt x="74549" y="19430"/>
                  </a:lnTo>
                  <a:lnTo>
                    <a:pt x="113918" y="10540"/>
                  </a:lnTo>
                  <a:lnTo>
                    <a:pt x="142555" y="10540"/>
                  </a:lnTo>
                  <a:lnTo>
                    <a:pt x="137922" y="7365"/>
                  </a:lnTo>
                  <a:lnTo>
                    <a:pt x="132587" y="4571"/>
                  </a:lnTo>
                  <a:lnTo>
                    <a:pt x="131063" y="3809"/>
                  </a:lnTo>
                  <a:lnTo>
                    <a:pt x="130301" y="3555"/>
                  </a:lnTo>
                  <a:lnTo>
                    <a:pt x="124967" y="1650"/>
                  </a:lnTo>
                  <a:lnTo>
                    <a:pt x="123951" y="1269"/>
                  </a:lnTo>
                  <a:lnTo>
                    <a:pt x="122809" y="1015"/>
                  </a:lnTo>
                  <a:lnTo>
                    <a:pt x="116077" y="126"/>
                  </a:lnTo>
                  <a:lnTo>
                    <a:pt x="115315" y="0"/>
                  </a:lnTo>
                  <a:close/>
                </a:path>
                <a:path w="304800" h="88264">
                  <a:moveTo>
                    <a:pt x="286130" y="10032"/>
                  </a:moveTo>
                  <a:lnTo>
                    <a:pt x="248157" y="36194"/>
                  </a:lnTo>
                  <a:lnTo>
                    <a:pt x="204850" y="55625"/>
                  </a:lnTo>
                  <a:lnTo>
                    <a:pt x="196214" y="56260"/>
                  </a:lnTo>
                  <a:lnTo>
                    <a:pt x="234008" y="56260"/>
                  </a:lnTo>
                  <a:lnTo>
                    <a:pt x="279273" y="27939"/>
                  </a:lnTo>
                  <a:lnTo>
                    <a:pt x="292353" y="18541"/>
                  </a:lnTo>
                  <a:lnTo>
                    <a:pt x="286130" y="10032"/>
                  </a:lnTo>
                  <a:close/>
                </a:path>
              </a:pathLst>
            </a:custGeom>
            <a:solidFill>
              <a:srgbClr val="7E7E7E"/>
            </a:solidFill>
          </p:spPr>
          <p:txBody>
            <a:bodyPr wrap="square" lIns="0" tIns="0" rIns="0" bIns="0" rtlCol="0"/>
            <a:lstStyle/>
            <a:p>
              <a:endParaRPr/>
            </a:p>
          </p:txBody>
        </p:sp>
        <p:sp>
          <p:nvSpPr>
            <p:cNvPr id="18" name="object 18"/>
            <p:cNvSpPr/>
            <p:nvPr/>
          </p:nvSpPr>
          <p:spPr>
            <a:xfrm>
              <a:off x="1260347" y="2849879"/>
              <a:ext cx="1376680" cy="334010"/>
            </a:xfrm>
            <a:custGeom>
              <a:avLst/>
              <a:gdLst/>
              <a:ahLst/>
              <a:cxnLst/>
              <a:rect l="l" t="t" r="r" b="b"/>
              <a:pathLst>
                <a:path w="1376680" h="334010">
                  <a:moveTo>
                    <a:pt x="0" y="333756"/>
                  </a:moveTo>
                  <a:lnTo>
                    <a:pt x="1376172" y="333756"/>
                  </a:lnTo>
                  <a:lnTo>
                    <a:pt x="1376172" y="0"/>
                  </a:lnTo>
                  <a:lnTo>
                    <a:pt x="0" y="0"/>
                  </a:lnTo>
                  <a:lnTo>
                    <a:pt x="0" y="333756"/>
                  </a:lnTo>
                  <a:close/>
                </a:path>
              </a:pathLst>
            </a:custGeom>
            <a:ln w="6350">
              <a:solidFill>
                <a:srgbClr val="A6A6A6"/>
              </a:solidFill>
            </a:ln>
          </p:spPr>
          <p:txBody>
            <a:bodyPr wrap="square" lIns="0" tIns="0" rIns="0" bIns="0" rtlCol="0"/>
            <a:lstStyle/>
            <a:p>
              <a:endParaRPr/>
            </a:p>
          </p:txBody>
        </p:sp>
      </p:grpSp>
      <p:pic>
        <p:nvPicPr>
          <p:cNvPr id="19" name="object 19"/>
          <p:cNvPicPr/>
          <p:nvPr/>
        </p:nvPicPr>
        <p:blipFill>
          <a:blip r:embed="rId7" cstate="print"/>
          <a:stretch>
            <a:fillRect/>
          </a:stretch>
        </p:blipFill>
        <p:spPr>
          <a:xfrm>
            <a:off x="1524000" y="1665732"/>
            <a:ext cx="9144000" cy="274320"/>
          </a:xfrm>
          <a:prstGeom prst="rect">
            <a:avLst/>
          </a:prstGeom>
        </p:spPr>
      </p:pic>
      <p:sp>
        <p:nvSpPr>
          <p:cNvPr id="20" name="object 20"/>
          <p:cNvSpPr txBox="1"/>
          <p:nvPr/>
        </p:nvSpPr>
        <p:spPr>
          <a:xfrm>
            <a:off x="2295855" y="4248658"/>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銀行</a:t>
            </a:r>
            <a:endParaRPr sz="900">
              <a:latin typeface="メイリオ"/>
              <a:cs typeface="メイリオ"/>
            </a:endParaRPr>
          </a:p>
        </p:txBody>
      </p:sp>
      <p:sp>
        <p:nvSpPr>
          <p:cNvPr id="21" name="object 21"/>
          <p:cNvSpPr txBox="1"/>
          <p:nvPr/>
        </p:nvSpPr>
        <p:spPr>
          <a:xfrm>
            <a:off x="2181555" y="5566055"/>
            <a:ext cx="482600" cy="151323"/>
          </a:xfrm>
          <a:prstGeom prst="rect">
            <a:avLst/>
          </a:prstGeom>
        </p:spPr>
        <p:txBody>
          <a:bodyPr vert="horz" wrap="square" lIns="0" tIns="12700" rIns="0" bIns="0" rtlCol="0">
            <a:spAutoFit/>
          </a:bodyPr>
          <a:lstStyle/>
          <a:p>
            <a:pPr marL="12700">
              <a:spcBef>
                <a:spcPts val="100"/>
              </a:spcBef>
            </a:pPr>
            <a:r>
              <a:rPr sz="900" spc="-15" dirty="0">
                <a:latin typeface="メイリオ"/>
                <a:cs typeface="メイリオ"/>
              </a:rPr>
              <a:t>中央銀行</a:t>
            </a:r>
            <a:endParaRPr sz="900">
              <a:latin typeface="メイリオ"/>
              <a:cs typeface="メイリオ"/>
            </a:endParaRPr>
          </a:p>
        </p:txBody>
      </p:sp>
      <p:sp>
        <p:nvSpPr>
          <p:cNvPr id="22" name="object 22"/>
          <p:cNvSpPr txBox="1"/>
          <p:nvPr/>
        </p:nvSpPr>
        <p:spPr>
          <a:xfrm>
            <a:off x="5030470" y="4753484"/>
            <a:ext cx="1554480" cy="259045"/>
          </a:xfrm>
          <a:prstGeom prst="rect">
            <a:avLst/>
          </a:prstGeom>
        </p:spPr>
        <p:txBody>
          <a:bodyPr vert="horz" wrap="square" lIns="0" tIns="12700" rIns="0" bIns="0" rtlCol="0">
            <a:spAutoFit/>
          </a:bodyPr>
          <a:lstStyle/>
          <a:p>
            <a:pPr marL="64135" marR="5080" indent="-52069">
              <a:spcBef>
                <a:spcPts val="100"/>
              </a:spcBef>
            </a:pPr>
            <a:r>
              <a:rPr sz="800" spc="-15" dirty="0">
                <a:latin typeface="メイリオ"/>
                <a:cs typeface="メイリオ"/>
              </a:rPr>
              <a:t>①銀行は取引者の求めに応じて、</a:t>
            </a:r>
            <a:r>
              <a:rPr sz="800" spc="-10" dirty="0">
                <a:latin typeface="メイリオ"/>
                <a:cs typeface="メイリオ"/>
              </a:rPr>
              <a:t>デジタル通貨を負債として発行</a:t>
            </a:r>
            <a:endParaRPr sz="800">
              <a:latin typeface="メイリオ"/>
              <a:cs typeface="メイリオ"/>
            </a:endParaRPr>
          </a:p>
        </p:txBody>
      </p:sp>
      <p:sp>
        <p:nvSpPr>
          <p:cNvPr id="23" name="object 23"/>
          <p:cNvSpPr txBox="1"/>
          <p:nvPr/>
        </p:nvSpPr>
        <p:spPr>
          <a:xfrm>
            <a:off x="6129020" y="426542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24" name="object 24"/>
          <p:cNvGrpSpPr/>
          <p:nvPr/>
        </p:nvGrpSpPr>
        <p:grpSpPr>
          <a:xfrm>
            <a:off x="5542279" y="3855592"/>
            <a:ext cx="575310" cy="568960"/>
            <a:chOff x="4018279" y="3855592"/>
            <a:chExt cx="575310" cy="568960"/>
          </a:xfrm>
        </p:grpSpPr>
        <p:pic>
          <p:nvPicPr>
            <p:cNvPr id="25" name="object 25"/>
            <p:cNvPicPr/>
            <p:nvPr/>
          </p:nvPicPr>
          <p:blipFill>
            <a:blip r:embed="rId8" cstate="print"/>
            <a:stretch>
              <a:fillRect/>
            </a:stretch>
          </p:blipFill>
          <p:spPr>
            <a:xfrm>
              <a:off x="4055363" y="3858767"/>
              <a:ext cx="208787" cy="274319"/>
            </a:xfrm>
            <a:prstGeom prst="rect">
              <a:avLst/>
            </a:prstGeom>
          </p:spPr>
        </p:pic>
        <p:sp>
          <p:nvSpPr>
            <p:cNvPr id="26" name="object 26"/>
            <p:cNvSpPr/>
            <p:nvPr/>
          </p:nvSpPr>
          <p:spPr>
            <a:xfrm>
              <a:off x="4055363" y="3858767"/>
              <a:ext cx="208915" cy="274320"/>
            </a:xfrm>
            <a:custGeom>
              <a:avLst/>
              <a:gdLst/>
              <a:ahLst/>
              <a:cxnLst/>
              <a:rect l="l" t="t" r="r" b="b"/>
              <a:pathLst>
                <a:path w="208914" h="274320">
                  <a:moveTo>
                    <a:pt x="0" y="274319"/>
                  </a:moveTo>
                  <a:lnTo>
                    <a:pt x="208787" y="274319"/>
                  </a:lnTo>
                  <a:lnTo>
                    <a:pt x="208787" y="0"/>
                  </a:lnTo>
                  <a:lnTo>
                    <a:pt x="0" y="0"/>
                  </a:lnTo>
                  <a:lnTo>
                    <a:pt x="0" y="274319"/>
                  </a:lnTo>
                  <a:close/>
                </a:path>
              </a:pathLst>
            </a:custGeom>
            <a:ln w="6350">
              <a:solidFill>
                <a:srgbClr val="7E7E7E"/>
              </a:solidFill>
            </a:ln>
          </p:spPr>
          <p:txBody>
            <a:bodyPr wrap="square" lIns="0" tIns="0" rIns="0" bIns="0" rtlCol="0"/>
            <a:lstStyle/>
            <a:p>
              <a:endParaRPr/>
            </a:p>
          </p:txBody>
        </p:sp>
        <p:pic>
          <p:nvPicPr>
            <p:cNvPr id="27" name="object 27"/>
            <p:cNvPicPr/>
            <p:nvPr/>
          </p:nvPicPr>
          <p:blipFill>
            <a:blip r:embed="rId9" cstate="print"/>
            <a:stretch>
              <a:fillRect/>
            </a:stretch>
          </p:blipFill>
          <p:spPr>
            <a:xfrm>
              <a:off x="4055363" y="4133087"/>
              <a:ext cx="208787" cy="288036"/>
            </a:xfrm>
            <a:prstGeom prst="rect">
              <a:avLst/>
            </a:prstGeom>
          </p:spPr>
        </p:pic>
        <p:sp>
          <p:nvSpPr>
            <p:cNvPr id="28" name="object 28"/>
            <p:cNvSpPr/>
            <p:nvPr/>
          </p:nvSpPr>
          <p:spPr>
            <a:xfrm>
              <a:off x="4055363" y="4133087"/>
              <a:ext cx="208915" cy="288290"/>
            </a:xfrm>
            <a:custGeom>
              <a:avLst/>
              <a:gdLst/>
              <a:ahLst/>
              <a:cxnLst/>
              <a:rect l="l" t="t" r="r" b="b"/>
              <a:pathLst>
                <a:path w="208914" h="288289">
                  <a:moveTo>
                    <a:pt x="0" y="288036"/>
                  </a:moveTo>
                  <a:lnTo>
                    <a:pt x="208787" y="288036"/>
                  </a:lnTo>
                  <a:lnTo>
                    <a:pt x="208787" y="0"/>
                  </a:lnTo>
                  <a:lnTo>
                    <a:pt x="0" y="0"/>
                  </a:lnTo>
                  <a:lnTo>
                    <a:pt x="0" y="288036"/>
                  </a:lnTo>
                  <a:close/>
                </a:path>
              </a:pathLst>
            </a:custGeom>
            <a:ln w="6350">
              <a:solidFill>
                <a:srgbClr val="7E7E7E"/>
              </a:solidFill>
            </a:ln>
          </p:spPr>
          <p:txBody>
            <a:bodyPr wrap="square" lIns="0" tIns="0" rIns="0" bIns="0" rtlCol="0"/>
            <a:lstStyle/>
            <a:p>
              <a:endParaRPr/>
            </a:p>
          </p:txBody>
        </p:sp>
        <p:pic>
          <p:nvPicPr>
            <p:cNvPr id="29" name="object 29"/>
            <p:cNvPicPr/>
            <p:nvPr/>
          </p:nvPicPr>
          <p:blipFill>
            <a:blip r:embed="rId10" cstate="print"/>
            <a:stretch>
              <a:fillRect/>
            </a:stretch>
          </p:blipFill>
          <p:spPr>
            <a:xfrm>
              <a:off x="4379975" y="3858767"/>
              <a:ext cx="210312" cy="106680"/>
            </a:xfrm>
            <a:prstGeom prst="rect">
              <a:avLst/>
            </a:prstGeom>
          </p:spPr>
        </p:pic>
        <p:sp>
          <p:nvSpPr>
            <p:cNvPr id="30" name="object 30"/>
            <p:cNvSpPr/>
            <p:nvPr/>
          </p:nvSpPr>
          <p:spPr>
            <a:xfrm>
              <a:off x="4379975" y="3858767"/>
              <a:ext cx="210820" cy="106680"/>
            </a:xfrm>
            <a:custGeom>
              <a:avLst/>
              <a:gdLst/>
              <a:ahLst/>
              <a:cxnLst/>
              <a:rect l="l" t="t" r="r" b="b"/>
              <a:pathLst>
                <a:path w="210820" h="106679">
                  <a:moveTo>
                    <a:pt x="0" y="106679"/>
                  </a:moveTo>
                  <a:lnTo>
                    <a:pt x="210312" y="106679"/>
                  </a:lnTo>
                  <a:lnTo>
                    <a:pt x="210312" y="0"/>
                  </a:lnTo>
                  <a:lnTo>
                    <a:pt x="0" y="0"/>
                  </a:lnTo>
                  <a:lnTo>
                    <a:pt x="0" y="106679"/>
                  </a:lnTo>
                  <a:close/>
                </a:path>
              </a:pathLst>
            </a:custGeom>
            <a:ln w="6350">
              <a:solidFill>
                <a:srgbClr val="7E7E7E"/>
              </a:solidFill>
            </a:ln>
          </p:spPr>
          <p:txBody>
            <a:bodyPr wrap="square" lIns="0" tIns="0" rIns="0" bIns="0" rtlCol="0"/>
            <a:lstStyle/>
            <a:p>
              <a:endParaRPr/>
            </a:p>
          </p:txBody>
        </p:sp>
        <p:pic>
          <p:nvPicPr>
            <p:cNvPr id="31" name="object 31"/>
            <p:cNvPicPr/>
            <p:nvPr/>
          </p:nvPicPr>
          <p:blipFill>
            <a:blip r:embed="rId11" cstate="print"/>
            <a:stretch>
              <a:fillRect/>
            </a:stretch>
          </p:blipFill>
          <p:spPr>
            <a:xfrm>
              <a:off x="4053839" y="3858767"/>
              <a:ext cx="208787" cy="106680"/>
            </a:xfrm>
            <a:prstGeom prst="rect">
              <a:avLst/>
            </a:prstGeom>
          </p:spPr>
        </p:pic>
        <p:sp>
          <p:nvSpPr>
            <p:cNvPr id="32" name="object 32"/>
            <p:cNvSpPr/>
            <p:nvPr/>
          </p:nvSpPr>
          <p:spPr>
            <a:xfrm>
              <a:off x="4053839" y="3858767"/>
              <a:ext cx="208915" cy="106680"/>
            </a:xfrm>
            <a:custGeom>
              <a:avLst/>
              <a:gdLst/>
              <a:ahLst/>
              <a:cxnLst/>
              <a:rect l="l" t="t" r="r" b="b"/>
              <a:pathLst>
                <a:path w="208914" h="106679">
                  <a:moveTo>
                    <a:pt x="0" y="106679"/>
                  </a:moveTo>
                  <a:lnTo>
                    <a:pt x="208787" y="106679"/>
                  </a:lnTo>
                  <a:lnTo>
                    <a:pt x="208787" y="0"/>
                  </a:lnTo>
                  <a:lnTo>
                    <a:pt x="0" y="0"/>
                  </a:lnTo>
                  <a:lnTo>
                    <a:pt x="0" y="106679"/>
                  </a:lnTo>
                  <a:close/>
                </a:path>
              </a:pathLst>
            </a:custGeom>
            <a:ln w="6350">
              <a:solidFill>
                <a:srgbClr val="7E7E7E"/>
              </a:solidFill>
            </a:ln>
          </p:spPr>
          <p:txBody>
            <a:bodyPr wrap="square" lIns="0" tIns="0" rIns="0" bIns="0" rtlCol="0"/>
            <a:lstStyle/>
            <a:p>
              <a:endParaRPr/>
            </a:p>
          </p:txBody>
        </p:sp>
        <p:sp>
          <p:nvSpPr>
            <p:cNvPr id="33" name="object 33"/>
            <p:cNvSpPr/>
            <p:nvPr/>
          </p:nvSpPr>
          <p:spPr>
            <a:xfrm>
              <a:off x="4018279" y="4302505"/>
              <a:ext cx="304800" cy="88265"/>
            </a:xfrm>
            <a:custGeom>
              <a:avLst/>
              <a:gdLst/>
              <a:ahLst/>
              <a:cxnLst/>
              <a:rect l="l" t="t" r="r" b="b"/>
              <a:pathLst>
                <a:path w="304800" h="88264">
                  <a:moveTo>
                    <a:pt x="135214" y="31750"/>
                  </a:moveTo>
                  <a:lnTo>
                    <a:pt x="113030" y="31750"/>
                  </a:lnTo>
                  <a:lnTo>
                    <a:pt x="115950" y="32131"/>
                  </a:lnTo>
                  <a:lnTo>
                    <a:pt x="118618" y="33020"/>
                  </a:lnTo>
                  <a:lnTo>
                    <a:pt x="152781" y="65024"/>
                  </a:lnTo>
                  <a:lnTo>
                    <a:pt x="158242" y="70231"/>
                  </a:lnTo>
                  <a:lnTo>
                    <a:pt x="163703" y="75057"/>
                  </a:lnTo>
                  <a:lnTo>
                    <a:pt x="169799" y="79502"/>
                  </a:lnTo>
                  <a:lnTo>
                    <a:pt x="176530" y="83312"/>
                  </a:lnTo>
                  <a:lnTo>
                    <a:pt x="177292" y="83820"/>
                  </a:lnTo>
                  <a:lnTo>
                    <a:pt x="178181" y="84201"/>
                  </a:lnTo>
                  <a:lnTo>
                    <a:pt x="184404" y="86360"/>
                  </a:lnTo>
                  <a:lnTo>
                    <a:pt x="185420" y="86741"/>
                  </a:lnTo>
                  <a:lnTo>
                    <a:pt x="186436" y="86995"/>
                  </a:lnTo>
                  <a:lnTo>
                    <a:pt x="193040" y="87884"/>
                  </a:lnTo>
                  <a:lnTo>
                    <a:pt x="193802" y="88011"/>
                  </a:lnTo>
                  <a:lnTo>
                    <a:pt x="195453" y="88011"/>
                  </a:lnTo>
                  <a:lnTo>
                    <a:pt x="201168" y="87884"/>
                  </a:lnTo>
                  <a:lnTo>
                    <a:pt x="208534" y="87122"/>
                  </a:lnTo>
                  <a:lnTo>
                    <a:pt x="222377" y="83947"/>
                  </a:lnTo>
                  <a:lnTo>
                    <a:pt x="236728" y="78486"/>
                  </a:lnTo>
                  <a:lnTo>
                    <a:pt x="238760" y="77470"/>
                  </a:lnTo>
                  <a:lnTo>
                    <a:pt x="194691" y="77470"/>
                  </a:lnTo>
                  <a:lnTo>
                    <a:pt x="194437" y="77343"/>
                  </a:lnTo>
                  <a:lnTo>
                    <a:pt x="188975" y="76581"/>
                  </a:lnTo>
                  <a:lnTo>
                    <a:pt x="188595" y="76581"/>
                  </a:lnTo>
                  <a:lnTo>
                    <a:pt x="188214" y="76454"/>
                  </a:lnTo>
                  <a:lnTo>
                    <a:pt x="187960" y="76327"/>
                  </a:lnTo>
                  <a:lnTo>
                    <a:pt x="182499" y="74422"/>
                  </a:lnTo>
                  <a:lnTo>
                    <a:pt x="182245" y="74422"/>
                  </a:lnTo>
                  <a:lnTo>
                    <a:pt x="181991" y="74295"/>
                  </a:lnTo>
                  <a:lnTo>
                    <a:pt x="181737" y="74041"/>
                  </a:lnTo>
                  <a:lnTo>
                    <a:pt x="176022" y="70866"/>
                  </a:lnTo>
                  <a:lnTo>
                    <a:pt x="170561" y="67056"/>
                  </a:lnTo>
                  <a:lnTo>
                    <a:pt x="165481" y="62611"/>
                  </a:lnTo>
                  <a:lnTo>
                    <a:pt x="160528" y="57785"/>
                  </a:lnTo>
                  <a:lnTo>
                    <a:pt x="151003" y="47625"/>
                  </a:lnTo>
                  <a:lnTo>
                    <a:pt x="141605" y="37719"/>
                  </a:lnTo>
                  <a:lnTo>
                    <a:pt x="137033" y="33274"/>
                  </a:lnTo>
                  <a:lnTo>
                    <a:pt x="135214" y="31750"/>
                  </a:lnTo>
                  <a:close/>
                </a:path>
                <a:path w="304800" h="88264">
                  <a:moveTo>
                    <a:pt x="113665" y="21082"/>
                  </a:moveTo>
                  <a:lnTo>
                    <a:pt x="66294" y="35179"/>
                  </a:lnTo>
                  <a:lnTo>
                    <a:pt x="25781" y="60071"/>
                  </a:lnTo>
                  <a:lnTo>
                    <a:pt x="11811" y="69469"/>
                  </a:lnTo>
                  <a:lnTo>
                    <a:pt x="17780" y="78232"/>
                  </a:lnTo>
                  <a:lnTo>
                    <a:pt x="31750" y="68834"/>
                  </a:lnTo>
                  <a:lnTo>
                    <a:pt x="45339" y="59944"/>
                  </a:lnTo>
                  <a:lnTo>
                    <a:pt x="83820" y="38481"/>
                  </a:lnTo>
                  <a:lnTo>
                    <a:pt x="109855" y="31750"/>
                  </a:lnTo>
                  <a:lnTo>
                    <a:pt x="135214" y="31750"/>
                  </a:lnTo>
                  <a:lnTo>
                    <a:pt x="132334" y="29337"/>
                  </a:lnTo>
                  <a:lnTo>
                    <a:pt x="127889" y="26035"/>
                  </a:lnTo>
                  <a:lnTo>
                    <a:pt x="122936" y="23368"/>
                  </a:lnTo>
                  <a:lnTo>
                    <a:pt x="118364" y="21717"/>
                  </a:lnTo>
                  <a:lnTo>
                    <a:pt x="113665" y="21082"/>
                  </a:lnTo>
                  <a:close/>
                </a:path>
                <a:path w="304800" h="88264">
                  <a:moveTo>
                    <a:pt x="298450" y="27178"/>
                  </a:moveTo>
                  <a:lnTo>
                    <a:pt x="258953" y="54356"/>
                  </a:lnTo>
                  <a:lnTo>
                    <a:pt x="219964" y="73660"/>
                  </a:lnTo>
                  <a:lnTo>
                    <a:pt x="194691" y="77470"/>
                  </a:lnTo>
                  <a:lnTo>
                    <a:pt x="238760" y="77470"/>
                  </a:lnTo>
                  <a:lnTo>
                    <a:pt x="277875" y="54610"/>
                  </a:lnTo>
                  <a:lnTo>
                    <a:pt x="304673" y="35814"/>
                  </a:lnTo>
                  <a:lnTo>
                    <a:pt x="298450" y="27178"/>
                  </a:lnTo>
                  <a:close/>
                </a:path>
                <a:path w="304800" h="88264">
                  <a:moveTo>
                    <a:pt x="142555" y="10541"/>
                  </a:moveTo>
                  <a:lnTo>
                    <a:pt x="114681" y="10541"/>
                  </a:lnTo>
                  <a:lnTo>
                    <a:pt x="120396" y="11303"/>
                  </a:lnTo>
                  <a:lnTo>
                    <a:pt x="120777" y="11430"/>
                  </a:lnTo>
                  <a:lnTo>
                    <a:pt x="121031" y="11430"/>
                  </a:lnTo>
                  <a:lnTo>
                    <a:pt x="126873" y="13462"/>
                  </a:lnTo>
                  <a:lnTo>
                    <a:pt x="158623" y="40259"/>
                  </a:lnTo>
                  <a:lnTo>
                    <a:pt x="168148" y="50546"/>
                  </a:lnTo>
                  <a:lnTo>
                    <a:pt x="172847" y="54991"/>
                  </a:lnTo>
                  <a:lnTo>
                    <a:pt x="195580" y="66802"/>
                  </a:lnTo>
                  <a:lnTo>
                    <a:pt x="200787" y="66802"/>
                  </a:lnTo>
                  <a:lnTo>
                    <a:pt x="206121" y="66167"/>
                  </a:lnTo>
                  <a:lnTo>
                    <a:pt x="217550" y="63373"/>
                  </a:lnTo>
                  <a:lnTo>
                    <a:pt x="228981" y="58801"/>
                  </a:lnTo>
                  <a:lnTo>
                    <a:pt x="234008" y="56261"/>
                  </a:lnTo>
                  <a:lnTo>
                    <a:pt x="196215" y="56261"/>
                  </a:lnTo>
                  <a:lnTo>
                    <a:pt x="193421" y="55880"/>
                  </a:lnTo>
                  <a:lnTo>
                    <a:pt x="166370" y="33020"/>
                  </a:lnTo>
                  <a:lnTo>
                    <a:pt x="156337" y="22352"/>
                  </a:lnTo>
                  <a:lnTo>
                    <a:pt x="150622" y="17018"/>
                  </a:lnTo>
                  <a:lnTo>
                    <a:pt x="144780" y="12065"/>
                  </a:lnTo>
                  <a:lnTo>
                    <a:pt x="142555" y="10541"/>
                  </a:lnTo>
                  <a:close/>
                </a:path>
                <a:path w="304800" h="88264">
                  <a:moveTo>
                    <a:pt x="115316" y="0"/>
                  </a:moveTo>
                  <a:lnTo>
                    <a:pt x="113665" y="0"/>
                  </a:lnTo>
                  <a:lnTo>
                    <a:pt x="106299" y="127"/>
                  </a:lnTo>
                  <a:lnTo>
                    <a:pt x="56007" y="16764"/>
                  </a:lnTo>
                  <a:lnTo>
                    <a:pt x="13843" y="42545"/>
                  </a:lnTo>
                  <a:lnTo>
                    <a:pt x="0" y="51943"/>
                  </a:lnTo>
                  <a:lnTo>
                    <a:pt x="5969" y="60706"/>
                  </a:lnTo>
                  <a:lnTo>
                    <a:pt x="19812" y="51308"/>
                  </a:lnTo>
                  <a:lnTo>
                    <a:pt x="33655" y="42164"/>
                  </a:lnTo>
                  <a:lnTo>
                    <a:pt x="74549" y="19431"/>
                  </a:lnTo>
                  <a:lnTo>
                    <a:pt x="113919" y="10541"/>
                  </a:lnTo>
                  <a:lnTo>
                    <a:pt x="142555" y="10541"/>
                  </a:lnTo>
                  <a:lnTo>
                    <a:pt x="137922" y="7366"/>
                  </a:lnTo>
                  <a:lnTo>
                    <a:pt x="132587" y="4572"/>
                  </a:lnTo>
                  <a:lnTo>
                    <a:pt x="131064" y="3810"/>
                  </a:lnTo>
                  <a:lnTo>
                    <a:pt x="130302" y="3556"/>
                  </a:lnTo>
                  <a:lnTo>
                    <a:pt x="124968" y="1651"/>
                  </a:lnTo>
                  <a:lnTo>
                    <a:pt x="123952" y="1270"/>
                  </a:lnTo>
                  <a:lnTo>
                    <a:pt x="122809" y="1016"/>
                  </a:lnTo>
                  <a:lnTo>
                    <a:pt x="116078" y="127"/>
                  </a:lnTo>
                  <a:lnTo>
                    <a:pt x="115316" y="0"/>
                  </a:lnTo>
                  <a:close/>
                </a:path>
                <a:path w="304800" h="88264">
                  <a:moveTo>
                    <a:pt x="286131" y="10033"/>
                  </a:moveTo>
                  <a:lnTo>
                    <a:pt x="248158" y="36195"/>
                  </a:lnTo>
                  <a:lnTo>
                    <a:pt x="204850" y="55626"/>
                  </a:lnTo>
                  <a:lnTo>
                    <a:pt x="196215" y="56261"/>
                  </a:lnTo>
                  <a:lnTo>
                    <a:pt x="234008" y="56261"/>
                  </a:lnTo>
                  <a:lnTo>
                    <a:pt x="279273" y="27940"/>
                  </a:lnTo>
                  <a:lnTo>
                    <a:pt x="292354" y="18542"/>
                  </a:lnTo>
                  <a:lnTo>
                    <a:pt x="286131" y="10033"/>
                  </a:lnTo>
                  <a:close/>
                </a:path>
              </a:pathLst>
            </a:custGeom>
            <a:solidFill>
              <a:srgbClr val="7E7E7E"/>
            </a:solidFill>
          </p:spPr>
          <p:txBody>
            <a:bodyPr wrap="square" lIns="0" tIns="0" rIns="0" bIns="0" rtlCol="0"/>
            <a:lstStyle/>
            <a:p>
              <a:endParaRPr/>
            </a:p>
          </p:txBody>
        </p:sp>
      </p:grpSp>
      <p:sp>
        <p:nvSpPr>
          <p:cNvPr id="34" name="object 34"/>
          <p:cNvSpPr txBox="1"/>
          <p:nvPr/>
        </p:nvSpPr>
        <p:spPr>
          <a:xfrm>
            <a:off x="6129021" y="3895090"/>
            <a:ext cx="202565" cy="231140"/>
          </a:xfrm>
          <a:prstGeom prst="rect">
            <a:avLst/>
          </a:prstGeom>
        </p:spPr>
        <p:txBody>
          <a:bodyPr vert="horz" wrap="square" lIns="0" tIns="21590" rIns="0" bIns="0" rtlCol="0">
            <a:spAutoFit/>
          </a:bodyPr>
          <a:lstStyle/>
          <a:p>
            <a:pPr marL="12700" marR="5080">
              <a:lnSpc>
                <a:spcPts val="780"/>
              </a:lnSpc>
              <a:spcBef>
                <a:spcPts val="170"/>
              </a:spcBef>
            </a:pPr>
            <a:r>
              <a:rPr sz="700" spc="-10" dirty="0">
                <a:solidFill>
                  <a:srgbClr val="A78213"/>
                </a:solidFill>
                <a:latin typeface="メイリオ"/>
                <a:cs typeface="メイリオ"/>
              </a:rPr>
              <a:t>通</a:t>
            </a:r>
            <a:r>
              <a:rPr sz="700" spc="-50" dirty="0">
                <a:solidFill>
                  <a:srgbClr val="A78213"/>
                </a:solidFill>
                <a:latin typeface="メイリオ"/>
                <a:cs typeface="メイリオ"/>
              </a:rPr>
              <a:t>貨</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35" name="object 35"/>
          <p:cNvSpPr txBox="1"/>
          <p:nvPr/>
        </p:nvSpPr>
        <p:spPr>
          <a:xfrm>
            <a:off x="4848225" y="3815741"/>
            <a:ext cx="713740" cy="487313"/>
          </a:xfrm>
          <a:prstGeom prst="rect">
            <a:avLst/>
          </a:prstGeom>
        </p:spPr>
        <p:txBody>
          <a:bodyPr vert="horz" wrap="square" lIns="0" tIns="30480" rIns="0" bIns="0" rtlCol="0">
            <a:spAutoFit/>
          </a:bodyPr>
          <a:lstStyle/>
          <a:p>
            <a:pPr marR="41910" algn="r">
              <a:spcBef>
                <a:spcPts val="240"/>
              </a:spcBef>
            </a:pPr>
            <a:r>
              <a:rPr sz="700" spc="-10" dirty="0">
                <a:solidFill>
                  <a:srgbClr val="A78213"/>
                </a:solidFill>
                <a:latin typeface="メイリオ"/>
                <a:cs typeface="メイリオ"/>
              </a:rPr>
              <a:t>日銀当</a:t>
            </a:r>
            <a:r>
              <a:rPr sz="700" dirty="0">
                <a:solidFill>
                  <a:srgbClr val="A78213"/>
                </a:solidFill>
                <a:latin typeface="メイリオ"/>
                <a:cs typeface="メイリオ"/>
              </a:rPr>
              <a:t>預 別</a:t>
            </a:r>
            <a:r>
              <a:rPr sz="700" spc="-10" dirty="0">
                <a:solidFill>
                  <a:srgbClr val="A78213"/>
                </a:solidFill>
                <a:latin typeface="メイリオ"/>
                <a:cs typeface="メイリオ"/>
              </a:rPr>
              <a:t>勘</a:t>
            </a:r>
            <a:r>
              <a:rPr sz="700" spc="-50" dirty="0">
                <a:solidFill>
                  <a:srgbClr val="A78213"/>
                </a:solidFill>
                <a:latin typeface="メイリオ"/>
                <a:cs typeface="メイリオ"/>
              </a:rPr>
              <a:t>定</a:t>
            </a:r>
            <a:endParaRPr sz="700">
              <a:latin typeface="メイリオ"/>
              <a:cs typeface="メイリオ"/>
            </a:endParaRPr>
          </a:p>
          <a:p>
            <a:pPr marR="5715" algn="r">
              <a:spcBef>
                <a:spcPts val="140"/>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388620">
              <a:spcBef>
                <a:spcPts val="30"/>
              </a:spcBef>
            </a:pPr>
            <a:r>
              <a:rPr sz="500" spc="-20" dirty="0">
                <a:latin typeface="メイリオ"/>
                <a:cs typeface="メイリオ"/>
              </a:rPr>
              <a:t>(銀行資産)</a:t>
            </a:r>
            <a:endParaRPr sz="500">
              <a:latin typeface="メイリオ"/>
              <a:cs typeface="メイリオ"/>
            </a:endParaRPr>
          </a:p>
          <a:p>
            <a:pPr>
              <a:spcBef>
                <a:spcPts val="70"/>
              </a:spcBef>
            </a:pPr>
            <a:endParaRPr sz="200">
              <a:latin typeface="メイリオ"/>
              <a:cs typeface="メイリオ"/>
            </a:endParaRPr>
          </a:p>
          <a:p>
            <a:pPr marR="7620" algn="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grpSp>
        <p:nvGrpSpPr>
          <p:cNvPr id="36" name="object 36"/>
          <p:cNvGrpSpPr/>
          <p:nvPr/>
        </p:nvGrpSpPr>
        <p:grpSpPr>
          <a:xfrm>
            <a:off x="5910071" y="5457445"/>
            <a:ext cx="210820" cy="454659"/>
            <a:chOff x="4386071" y="5457444"/>
            <a:chExt cx="210820" cy="454659"/>
          </a:xfrm>
        </p:grpSpPr>
        <p:pic>
          <p:nvPicPr>
            <p:cNvPr id="37" name="object 37"/>
            <p:cNvPicPr/>
            <p:nvPr/>
          </p:nvPicPr>
          <p:blipFill>
            <a:blip r:embed="rId12" cstate="print"/>
            <a:stretch>
              <a:fillRect/>
            </a:stretch>
          </p:blipFill>
          <p:spPr>
            <a:xfrm>
              <a:off x="4386071" y="5457444"/>
              <a:ext cx="210312" cy="278892"/>
            </a:xfrm>
            <a:prstGeom prst="rect">
              <a:avLst/>
            </a:prstGeom>
          </p:spPr>
        </p:pic>
        <p:pic>
          <p:nvPicPr>
            <p:cNvPr id="38" name="object 38"/>
            <p:cNvPicPr/>
            <p:nvPr/>
          </p:nvPicPr>
          <p:blipFill>
            <a:blip r:embed="rId13" cstate="print"/>
            <a:stretch>
              <a:fillRect/>
            </a:stretch>
          </p:blipFill>
          <p:spPr>
            <a:xfrm>
              <a:off x="4386071" y="5736336"/>
              <a:ext cx="210312" cy="175259"/>
            </a:xfrm>
            <a:prstGeom prst="rect">
              <a:avLst/>
            </a:prstGeom>
          </p:spPr>
        </p:pic>
      </p:grpSp>
      <p:graphicFrame>
        <p:nvGraphicFramePr>
          <p:cNvPr id="39" name="object 39"/>
          <p:cNvGraphicFramePr>
            <a:graphicFrameLocks noGrp="1"/>
          </p:cNvGraphicFramePr>
          <p:nvPr/>
        </p:nvGraphicFramePr>
        <p:xfrm>
          <a:off x="5906896" y="5349114"/>
          <a:ext cx="210185" cy="558165"/>
        </p:xfrm>
        <a:graphic>
          <a:graphicData uri="http://schemas.openxmlformats.org/drawingml/2006/table">
            <a:tbl>
              <a:tblPr firstRow="1" bandRow="1">
                <a:tableStyleId>{2D5ABB26-0587-4C30-8999-92F81FD0307C}</a:tableStyleId>
              </a:tblPr>
              <a:tblGrid>
                <a:gridCol w="210185">
                  <a:extLst>
                    <a:ext uri="{9D8B030D-6E8A-4147-A177-3AD203B41FA5}">
                      <a16:colId xmlns:a16="http://schemas.microsoft.com/office/drawing/2014/main" val="20000"/>
                    </a:ext>
                  </a:extLst>
                </a:gridCol>
              </a:tblGrid>
              <a:tr h="104775">
                <a:tc>
                  <a:txBody>
                    <a:bodyPr/>
                    <a:lstStyle/>
                    <a:p>
                      <a:pPr>
                        <a:lnSpc>
                          <a:spcPct val="100000"/>
                        </a:lnSpc>
                      </a:pPr>
                      <a:endParaRPr sz="5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0"/>
                  </a:ext>
                </a:extLst>
              </a:tr>
              <a:tr h="27876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1"/>
                  </a:ext>
                </a:extLst>
              </a:tr>
              <a:tr h="17462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2"/>
                  </a:ext>
                </a:extLst>
              </a:tr>
            </a:tbl>
          </a:graphicData>
        </a:graphic>
      </p:graphicFrame>
      <p:sp>
        <p:nvSpPr>
          <p:cNvPr id="40" name="object 40"/>
          <p:cNvSpPr txBox="1"/>
          <p:nvPr/>
        </p:nvSpPr>
        <p:spPr>
          <a:xfrm>
            <a:off x="6127750" y="5758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41" name="object 41"/>
          <p:cNvSpPr txBox="1"/>
          <p:nvPr/>
        </p:nvSpPr>
        <p:spPr>
          <a:xfrm>
            <a:off x="6127751" y="5538318"/>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その他負</a:t>
            </a:r>
            <a:r>
              <a:rPr sz="700" spc="-50" dirty="0">
                <a:latin typeface="メイリオ"/>
                <a:cs typeface="メイリオ"/>
              </a:rPr>
              <a:t>債</a:t>
            </a:r>
            <a:endParaRPr sz="700">
              <a:latin typeface="メイリオ"/>
              <a:cs typeface="メイリオ"/>
            </a:endParaRPr>
          </a:p>
        </p:txBody>
      </p:sp>
      <p:grpSp>
        <p:nvGrpSpPr>
          <p:cNvPr id="42" name="object 42"/>
          <p:cNvGrpSpPr/>
          <p:nvPr/>
        </p:nvGrpSpPr>
        <p:grpSpPr>
          <a:xfrm>
            <a:off x="5582285" y="5346066"/>
            <a:ext cx="215265" cy="572135"/>
            <a:chOff x="4058284" y="5346065"/>
            <a:chExt cx="215265" cy="572135"/>
          </a:xfrm>
        </p:grpSpPr>
        <p:pic>
          <p:nvPicPr>
            <p:cNvPr id="43" name="object 43"/>
            <p:cNvPicPr/>
            <p:nvPr/>
          </p:nvPicPr>
          <p:blipFill>
            <a:blip r:embed="rId14" cstate="print"/>
            <a:stretch>
              <a:fillRect/>
            </a:stretch>
          </p:blipFill>
          <p:spPr>
            <a:xfrm>
              <a:off x="4061459" y="5349240"/>
              <a:ext cx="208787" cy="565404"/>
            </a:xfrm>
            <a:prstGeom prst="rect">
              <a:avLst/>
            </a:prstGeom>
          </p:spPr>
        </p:pic>
        <p:sp>
          <p:nvSpPr>
            <p:cNvPr id="44" name="object 44"/>
            <p:cNvSpPr/>
            <p:nvPr/>
          </p:nvSpPr>
          <p:spPr>
            <a:xfrm>
              <a:off x="4061459" y="5349240"/>
              <a:ext cx="208915" cy="565785"/>
            </a:xfrm>
            <a:custGeom>
              <a:avLst/>
              <a:gdLst/>
              <a:ahLst/>
              <a:cxnLst/>
              <a:rect l="l" t="t" r="r" b="b"/>
              <a:pathLst>
                <a:path w="208914" h="565785">
                  <a:moveTo>
                    <a:pt x="0" y="565404"/>
                  </a:moveTo>
                  <a:lnTo>
                    <a:pt x="208787" y="565404"/>
                  </a:lnTo>
                  <a:lnTo>
                    <a:pt x="208787" y="0"/>
                  </a:lnTo>
                  <a:lnTo>
                    <a:pt x="0" y="0"/>
                  </a:lnTo>
                  <a:lnTo>
                    <a:pt x="0" y="565404"/>
                  </a:lnTo>
                  <a:close/>
                </a:path>
              </a:pathLst>
            </a:custGeom>
            <a:ln w="6350">
              <a:solidFill>
                <a:srgbClr val="7E7E7E"/>
              </a:solidFill>
            </a:ln>
          </p:spPr>
          <p:txBody>
            <a:bodyPr wrap="square" lIns="0" tIns="0" rIns="0" bIns="0" rtlCol="0"/>
            <a:lstStyle/>
            <a:p>
              <a:endParaRPr/>
            </a:p>
          </p:txBody>
        </p:sp>
      </p:grpSp>
      <p:pic>
        <p:nvPicPr>
          <p:cNvPr id="45" name="object 45"/>
          <p:cNvPicPr/>
          <p:nvPr/>
        </p:nvPicPr>
        <p:blipFill>
          <a:blip r:embed="rId15" cstate="print"/>
          <a:stretch>
            <a:fillRect/>
          </a:stretch>
        </p:blipFill>
        <p:spPr>
          <a:xfrm>
            <a:off x="5910071" y="5352288"/>
            <a:ext cx="210312" cy="105156"/>
          </a:xfrm>
          <a:prstGeom prst="rect">
            <a:avLst/>
          </a:prstGeom>
        </p:spPr>
      </p:pic>
      <p:sp>
        <p:nvSpPr>
          <p:cNvPr id="46" name="object 46"/>
          <p:cNvSpPr txBox="1"/>
          <p:nvPr/>
        </p:nvSpPr>
        <p:spPr>
          <a:xfrm>
            <a:off x="6131433" y="5326761"/>
            <a:ext cx="76454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日銀当座</a:t>
            </a:r>
            <a:r>
              <a:rPr sz="700" dirty="0">
                <a:solidFill>
                  <a:srgbClr val="A78213"/>
                </a:solidFill>
                <a:latin typeface="メイリオ"/>
                <a:cs typeface="メイリオ"/>
              </a:rPr>
              <a:t>預</a:t>
            </a:r>
            <a:r>
              <a:rPr sz="700" spc="5" dirty="0">
                <a:solidFill>
                  <a:srgbClr val="A78213"/>
                </a:solidFill>
                <a:latin typeface="メイリオ"/>
                <a:cs typeface="メイリオ"/>
              </a:rPr>
              <a:t> 別</a:t>
            </a:r>
            <a:r>
              <a:rPr sz="700" spc="-10" dirty="0">
                <a:solidFill>
                  <a:srgbClr val="A78213"/>
                </a:solidFill>
                <a:latin typeface="メイリオ"/>
                <a:cs typeface="メイリオ"/>
              </a:rPr>
              <a:t>勘</a:t>
            </a:r>
            <a:r>
              <a:rPr sz="700" spc="-50" dirty="0">
                <a:solidFill>
                  <a:srgbClr val="A78213"/>
                </a:solidFill>
                <a:latin typeface="メイリオ"/>
                <a:cs typeface="メイリオ"/>
              </a:rPr>
              <a:t>定</a:t>
            </a:r>
            <a:endParaRPr sz="700">
              <a:latin typeface="メイリオ"/>
              <a:cs typeface="メイリオ"/>
            </a:endParaRPr>
          </a:p>
        </p:txBody>
      </p:sp>
      <p:sp>
        <p:nvSpPr>
          <p:cNvPr id="47" name="object 47"/>
          <p:cNvSpPr txBox="1"/>
          <p:nvPr/>
        </p:nvSpPr>
        <p:spPr>
          <a:xfrm>
            <a:off x="5614797" y="5190236"/>
            <a:ext cx="517525" cy="119905"/>
          </a:xfrm>
          <a:prstGeom prst="rect">
            <a:avLst/>
          </a:prstGeom>
        </p:spPr>
        <p:txBody>
          <a:bodyPr vert="horz" wrap="square" lIns="0" tIns="12065" rIns="0" bIns="0" rtlCol="0">
            <a:spAutoFit/>
          </a:bodyPr>
          <a:lstStyle/>
          <a:p>
            <a:pPr marL="12700">
              <a:spcBef>
                <a:spcPts val="95"/>
              </a:spcBef>
              <a:tabLst>
                <a:tab pos="32766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60" dirty="0">
                <a:latin typeface="メイリオ"/>
                <a:cs typeface="メイリオ"/>
              </a:rPr>
              <a:t>債</a:t>
            </a:r>
            <a:endParaRPr sz="700">
              <a:latin typeface="メイリオ"/>
              <a:cs typeface="メイリオ"/>
            </a:endParaRPr>
          </a:p>
        </p:txBody>
      </p:sp>
      <p:sp>
        <p:nvSpPr>
          <p:cNvPr id="48" name="object 48"/>
          <p:cNvSpPr txBox="1"/>
          <p:nvPr/>
        </p:nvSpPr>
        <p:spPr>
          <a:xfrm>
            <a:off x="5059808" y="4412005"/>
            <a:ext cx="644525" cy="290464"/>
          </a:xfrm>
          <a:prstGeom prst="rect">
            <a:avLst/>
          </a:prstGeom>
        </p:spPr>
        <p:txBody>
          <a:bodyPr vert="horz" wrap="square" lIns="0" tIns="12700" rIns="0" bIns="0" rtlCol="0">
            <a:spAutoFit/>
          </a:bodyPr>
          <a:lstStyle/>
          <a:p>
            <a:pPr marL="12700" marR="5080">
              <a:lnSpc>
                <a:spcPct val="132600"/>
              </a:lnSpc>
              <a:spcBef>
                <a:spcPts val="100"/>
              </a:spcBef>
            </a:pPr>
            <a:r>
              <a:rPr sz="700" spc="-10" dirty="0">
                <a:latin typeface="メイリオ"/>
                <a:cs typeface="メイリオ"/>
              </a:rPr>
              <a:t>日銀当座預金</a:t>
            </a:r>
            <a:r>
              <a:rPr sz="700" spc="-50" dirty="0">
                <a:latin typeface="メイリオ"/>
                <a:cs typeface="メイリオ"/>
              </a:rPr>
              <a:t>↓</a:t>
            </a:r>
            <a:r>
              <a:rPr sz="700" spc="-10" dirty="0">
                <a:latin typeface="メイリオ"/>
                <a:cs typeface="メイリオ"/>
              </a:rPr>
              <a:t>デジタル通貨</a:t>
            </a:r>
            <a:r>
              <a:rPr sz="700" spc="-50" dirty="0">
                <a:latin typeface="メイリオ"/>
                <a:cs typeface="メイリオ"/>
              </a:rPr>
              <a:t>↑</a:t>
            </a:r>
            <a:endParaRPr sz="700">
              <a:latin typeface="メイリオ"/>
              <a:cs typeface="メイリオ"/>
            </a:endParaRPr>
          </a:p>
        </p:txBody>
      </p:sp>
      <p:sp>
        <p:nvSpPr>
          <p:cNvPr id="49" name="object 49"/>
          <p:cNvSpPr txBox="1"/>
          <p:nvPr/>
        </p:nvSpPr>
        <p:spPr>
          <a:xfrm>
            <a:off x="5088763" y="6179312"/>
            <a:ext cx="1554480" cy="391795"/>
          </a:xfrm>
          <a:prstGeom prst="rect">
            <a:avLst/>
          </a:prstGeom>
        </p:spPr>
        <p:txBody>
          <a:bodyPr vert="horz" wrap="square" lIns="0" tIns="12700" rIns="0" bIns="0" rtlCol="0">
            <a:spAutoFit/>
          </a:bodyPr>
          <a:lstStyle/>
          <a:p>
            <a:pPr algn="ctr">
              <a:spcBef>
                <a:spcPts val="100"/>
              </a:spcBef>
            </a:pPr>
            <a:r>
              <a:rPr sz="800" spc="-10" dirty="0">
                <a:latin typeface="メイリオ"/>
                <a:cs typeface="メイリオ"/>
              </a:rPr>
              <a:t>②デジタル通貨発行銀行の</a:t>
            </a:r>
            <a:endParaRPr sz="800">
              <a:latin typeface="メイリオ"/>
              <a:cs typeface="メイリオ"/>
            </a:endParaRPr>
          </a:p>
          <a:p>
            <a:pPr algn="ctr">
              <a:spcBef>
                <a:spcPts val="5"/>
              </a:spcBef>
            </a:pPr>
            <a:r>
              <a:rPr sz="800" spc="-15" dirty="0">
                <a:latin typeface="メイリオ"/>
                <a:cs typeface="メイリオ"/>
              </a:rPr>
              <a:t>日銀当座預金を別勘定に振替える</a:t>
            </a:r>
            <a:endParaRPr sz="800">
              <a:latin typeface="メイリオ"/>
              <a:cs typeface="メイリオ"/>
            </a:endParaRPr>
          </a:p>
          <a:p>
            <a:pPr marL="1905" algn="ctr"/>
            <a:r>
              <a:rPr sz="800" spc="-20" dirty="0">
                <a:latin typeface="メイリオ"/>
                <a:cs typeface="メイリオ"/>
              </a:rPr>
              <a:t>(=担保)</a:t>
            </a:r>
            <a:endParaRPr sz="800">
              <a:latin typeface="メイリオ"/>
              <a:cs typeface="メイリオ"/>
            </a:endParaRPr>
          </a:p>
        </p:txBody>
      </p:sp>
      <p:grpSp>
        <p:nvGrpSpPr>
          <p:cNvPr id="50" name="object 50"/>
          <p:cNvGrpSpPr/>
          <p:nvPr/>
        </p:nvGrpSpPr>
        <p:grpSpPr>
          <a:xfrm>
            <a:off x="7661022" y="2621152"/>
            <a:ext cx="215265" cy="568960"/>
            <a:chOff x="6137021" y="2621152"/>
            <a:chExt cx="215265" cy="568960"/>
          </a:xfrm>
        </p:grpSpPr>
        <p:pic>
          <p:nvPicPr>
            <p:cNvPr id="51" name="object 51"/>
            <p:cNvPicPr/>
            <p:nvPr/>
          </p:nvPicPr>
          <p:blipFill>
            <a:blip r:embed="rId16" cstate="print"/>
            <a:stretch>
              <a:fillRect/>
            </a:stretch>
          </p:blipFill>
          <p:spPr>
            <a:xfrm>
              <a:off x="6140196" y="2624327"/>
              <a:ext cx="208787" cy="387096"/>
            </a:xfrm>
            <a:prstGeom prst="rect">
              <a:avLst/>
            </a:prstGeom>
          </p:spPr>
        </p:pic>
        <p:sp>
          <p:nvSpPr>
            <p:cNvPr id="52" name="object 52"/>
            <p:cNvSpPr/>
            <p:nvPr/>
          </p:nvSpPr>
          <p:spPr>
            <a:xfrm>
              <a:off x="6140196" y="2624327"/>
              <a:ext cx="208915" cy="387350"/>
            </a:xfrm>
            <a:custGeom>
              <a:avLst/>
              <a:gdLst/>
              <a:ahLst/>
              <a:cxnLst/>
              <a:rect l="l" t="t" r="r" b="b"/>
              <a:pathLst>
                <a:path w="208914" h="387350">
                  <a:moveTo>
                    <a:pt x="0" y="387096"/>
                  </a:moveTo>
                  <a:lnTo>
                    <a:pt x="208787" y="387096"/>
                  </a:lnTo>
                  <a:lnTo>
                    <a:pt x="208787" y="0"/>
                  </a:lnTo>
                  <a:lnTo>
                    <a:pt x="0" y="0"/>
                  </a:lnTo>
                  <a:lnTo>
                    <a:pt x="0" y="387096"/>
                  </a:lnTo>
                  <a:close/>
                </a:path>
              </a:pathLst>
            </a:custGeom>
            <a:ln w="6350">
              <a:solidFill>
                <a:srgbClr val="7E7E7E"/>
              </a:solidFill>
            </a:ln>
          </p:spPr>
          <p:txBody>
            <a:bodyPr wrap="square" lIns="0" tIns="0" rIns="0" bIns="0" rtlCol="0"/>
            <a:lstStyle/>
            <a:p>
              <a:endParaRPr/>
            </a:p>
          </p:txBody>
        </p:sp>
        <p:pic>
          <p:nvPicPr>
            <p:cNvPr id="53" name="object 53"/>
            <p:cNvPicPr/>
            <p:nvPr/>
          </p:nvPicPr>
          <p:blipFill>
            <a:blip r:embed="rId17" cstate="print"/>
            <a:stretch>
              <a:fillRect/>
            </a:stretch>
          </p:blipFill>
          <p:spPr>
            <a:xfrm>
              <a:off x="6140196" y="3011423"/>
              <a:ext cx="208787" cy="175260"/>
            </a:xfrm>
            <a:prstGeom prst="rect">
              <a:avLst/>
            </a:prstGeom>
          </p:spPr>
        </p:pic>
        <p:sp>
          <p:nvSpPr>
            <p:cNvPr id="54" name="object 54"/>
            <p:cNvSpPr/>
            <p:nvPr/>
          </p:nvSpPr>
          <p:spPr>
            <a:xfrm>
              <a:off x="6140196" y="3011423"/>
              <a:ext cx="208915" cy="175260"/>
            </a:xfrm>
            <a:custGeom>
              <a:avLst/>
              <a:gdLst/>
              <a:ahLst/>
              <a:cxnLst/>
              <a:rect l="l" t="t" r="r" b="b"/>
              <a:pathLst>
                <a:path w="208914" h="175260">
                  <a:moveTo>
                    <a:pt x="0" y="175260"/>
                  </a:moveTo>
                  <a:lnTo>
                    <a:pt x="208787" y="175260"/>
                  </a:lnTo>
                  <a:lnTo>
                    <a:pt x="208787" y="0"/>
                  </a:lnTo>
                  <a:lnTo>
                    <a:pt x="0" y="0"/>
                  </a:lnTo>
                  <a:lnTo>
                    <a:pt x="0" y="175260"/>
                  </a:lnTo>
                  <a:close/>
                </a:path>
              </a:pathLst>
            </a:custGeom>
            <a:ln w="6350">
              <a:solidFill>
                <a:srgbClr val="7E7E7E"/>
              </a:solidFill>
            </a:ln>
          </p:spPr>
          <p:txBody>
            <a:bodyPr wrap="square" lIns="0" tIns="0" rIns="0" bIns="0" rtlCol="0"/>
            <a:lstStyle/>
            <a:p>
              <a:endParaRPr/>
            </a:p>
          </p:txBody>
        </p:sp>
      </p:grpSp>
      <p:sp>
        <p:nvSpPr>
          <p:cNvPr id="55" name="object 55"/>
          <p:cNvSpPr txBox="1"/>
          <p:nvPr/>
        </p:nvSpPr>
        <p:spPr>
          <a:xfrm>
            <a:off x="7888985" y="3033776"/>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56" name="object 56"/>
          <p:cNvSpPr txBox="1"/>
          <p:nvPr/>
        </p:nvSpPr>
        <p:spPr>
          <a:xfrm>
            <a:off x="7888986" y="2762758"/>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57" name="object 57"/>
          <p:cNvGrpSpPr/>
          <p:nvPr/>
        </p:nvGrpSpPr>
        <p:grpSpPr>
          <a:xfrm>
            <a:off x="7334884" y="2624201"/>
            <a:ext cx="217170" cy="568960"/>
            <a:chOff x="5810884" y="2624201"/>
            <a:chExt cx="217170" cy="568960"/>
          </a:xfrm>
        </p:grpSpPr>
        <p:pic>
          <p:nvPicPr>
            <p:cNvPr id="58" name="object 58"/>
            <p:cNvPicPr/>
            <p:nvPr/>
          </p:nvPicPr>
          <p:blipFill>
            <a:blip r:embed="rId18" cstate="print"/>
            <a:stretch>
              <a:fillRect/>
            </a:stretch>
          </p:blipFill>
          <p:spPr>
            <a:xfrm>
              <a:off x="5814059" y="2734056"/>
              <a:ext cx="210312" cy="455675"/>
            </a:xfrm>
            <a:prstGeom prst="rect">
              <a:avLst/>
            </a:prstGeom>
          </p:spPr>
        </p:pic>
        <p:sp>
          <p:nvSpPr>
            <p:cNvPr id="59" name="object 59"/>
            <p:cNvSpPr/>
            <p:nvPr/>
          </p:nvSpPr>
          <p:spPr>
            <a:xfrm>
              <a:off x="5814059" y="2734056"/>
              <a:ext cx="210820" cy="455930"/>
            </a:xfrm>
            <a:custGeom>
              <a:avLst/>
              <a:gdLst/>
              <a:ahLst/>
              <a:cxnLst/>
              <a:rect l="l" t="t" r="r" b="b"/>
              <a:pathLst>
                <a:path w="210820" h="455930">
                  <a:moveTo>
                    <a:pt x="0" y="455675"/>
                  </a:moveTo>
                  <a:lnTo>
                    <a:pt x="210312" y="455675"/>
                  </a:lnTo>
                  <a:lnTo>
                    <a:pt x="210312" y="0"/>
                  </a:lnTo>
                  <a:lnTo>
                    <a:pt x="0" y="0"/>
                  </a:lnTo>
                  <a:lnTo>
                    <a:pt x="0" y="455675"/>
                  </a:lnTo>
                  <a:close/>
                </a:path>
              </a:pathLst>
            </a:custGeom>
            <a:ln w="6350">
              <a:solidFill>
                <a:srgbClr val="7E7E7E"/>
              </a:solidFill>
            </a:ln>
          </p:spPr>
          <p:txBody>
            <a:bodyPr wrap="square" lIns="0" tIns="0" rIns="0" bIns="0" rtlCol="0"/>
            <a:lstStyle/>
            <a:p>
              <a:endParaRPr/>
            </a:p>
          </p:txBody>
        </p:sp>
        <p:pic>
          <p:nvPicPr>
            <p:cNvPr id="60" name="object 60"/>
            <p:cNvPicPr/>
            <p:nvPr/>
          </p:nvPicPr>
          <p:blipFill>
            <a:blip r:embed="rId19" cstate="print"/>
            <a:stretch>
              <a:fillRect/>
            </a:stretch>
          </p:blipFill>
          <p:spPr>
            <a:xfrm>
              <a:off x="5814059" y="2627376"/>
              <a:ext cx="210312" cy="106679"/>
            </a:xfrm>
            <a:prstGeom prst="rect">
              <a:avLst/>
            </a:prstGeom>
          </p:spPr>
        </p:pic>
        <p:sp>
          <p:nvSpPr>
            <p:cNvPr id="61" name="object 61"/>
            <p:cNvSpPr/>
            <p:nvPr/>
          </p:nvSpPr>
          <p:spPr>
            <a:xfrm>
              <a:off x="5814059" y="2627376"/>
              <a:ext cx="210820" cy="106680"/>
            </a:xfrm>
            <a:custGeom>
              <a:avLst/>
              <a:gdLst/>
              <a:ahLst/>
              <a:cxnLst/>
              <a:rect l="l" t="t" r="r" b="b"/>
              <a:pathLst>
                <a:path w="210820" h="106680">
                  <a:moveTo>
                    <a:pt x="0" y="106679"/>
                  </a:moveTo>
                  <a:lnTo>
                    <a:pt x="210312" y="106679"/>
                  </a:lnTo>
                  <a:lnTo>
                    <a:pt x="210312" y="0"/>
                  </a:lnTo>
                  <a:lnTo>
                    <a:pt x="0" y="0"/>
                  </a:lnTo>
                  <a:lnTo>
                    <a:pt x="0" y="106679"/>
                  </a:lnTo>
                  <a:close/>
                </a:path>
              </a:pathLst>
            </a:custGeom>
            <a:ln w="6350">
              <a:solidFill>
                <a:srgbClr val="7E7E7E"/>
              </a:solidFill>
            </a:ln>
          </p:spPr>
          <p:txBody>
            <a:bodyPr wrap="square" lIns="0" tIns="0" rIns="0" bIns="0" rtlCol="0"/>
            <a:lstStyle/>
            <a:p>
              <a:endParaRPr/>
            </a:p>
          </p:txBody>
        </p:sp>
      </p:grpSp>
      <p:sp>
        <p:nvSpPr>
          <p:cNvPr id="62" name="object 62"/>
          <p:cNvSpPr txBox="1"/>
          <p:nvPr/>
        </p:nvSpPr>
        <p:spPr>
          <a:xfrm>
            <a:off x="6772147" y="2617089"/>
            <a:ext cx="55626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pic>
        <p:nvPicPr>
          <p:cNvPr id="63" name="object 63"/>
          <p:cNvPicPr/>
          <p:nvPr/>
        </p:nvPicPr>
        <p:blipFill>
          <a:blip r:embed="rId20" cstate="print"/>
          <a:stretch>
            <a:fillRect/>
          </a:stretch>
        </p:blipFill>
        <p:spPr>
          <a:xfrm>
            <a:off x="7511796" y="2627376"/>
            <a:ext cx="115824" cy="99060"/>
          </a:xfrm>
          <a:prstGeom prst="rect">
            <a:avLst/>
          </a:prstGeom>
        </p:spPr>
      </p:pic>
      <p:sp>
        <p:nvSpPr>
          <p:cNvPr id="64" name="object 64"/>
          <p:cNvSpPr txBox="1"/>
          <p:nvPr/>
        </p:nvSpPr>
        <p:spPr>
          <a:xfrm>
            <a:off x="7368667" y="2465070"/>
            <a:ext cx="518159" cy="119905"/>
          </a:xfrm>
          <a:prstGeom prst="rect">
            <a:avLst/>
          </a:prstGeom>
        </p:spPr>
        <p:txBody>
          <a:bodyPr vert="horz" wrap="square" lIns="0" tIns="12065" rIns="0" bIns="0" rtlCol="0">
            <a:spAutoFit/>
          </a:bodyPr>
          <a:lstStyle/>
          <a:p>
            <a:pPr marL="12700">
              <a:spcBef>
                <a:spcPts val="95"/>
              </a:spcBef>
              <a:tabLst>
                <a:tab pos="32766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60" dirty="0">
                <a:latin typeface="メイリオ"/>
                <a:cs typeface="メイリオ"/>
              </a:rPr>
              <a:t>債</a:t>
            </a:r>
            <a:endParaRPr sz="700">
              <a:latin typeface="メイリオ"/>
              <a:cs typeface="メイリオ"/>
            </a:endParaRPr>
          </a:p>
        </p:txBody>
      </p:sp>
      <p:sp>
        <p:nvSpPr>
          <p:cNvPr id="65" name="object 65"/>
          <p:cNvSpPr txBox="1"/>
          <p:nvPr/>
        </p:nvSpPr>
        <p:spPr>
          <a:xfrm>
            <a:off x="6806565" y="3232531"/>
            <a:ext cx="1656080" cy="304571"/>
          </a:xfrm>
          <a:prstGeom prst="rect">
            <a:avLst/>
          </a:prstGeom>
        </p:spPr>
        <p:txBody>
          <a:bodyPr vert="horz" wrap="square" lIns="0" tIns="12065" rIns="0" bIns="0" rtlCol="0">
            <a:spAutoFit/>
          </a:bodyPr>
          <a:lstStyle/>
          <a:p>
            <a:pPr marL="156845">
              <a:spcBef>
                <a:spcPts val="95"/>
              </a:spcBef>
              <a:tabLst>
                <a:tab pos="919480" algn="l"/>
              </a:tabLst>
            </a:pPr>
            <a:r>
              <a:rPr sz="700" spc="-10" dirty="0">
                <a:latin typeface="メイリオ"/>
                <a:cs typeface="メイリオ"/>
              </a:rPr>
              <a:t>デジタル通貨</a:t>
            </a:r>
            <a:r>
              <a:rPr sz="700" spc="-50" dirty="0">
                <a:latin typeface="メイリオ"/>
                <a:cs typeface="メイリオ"/>
              </a:rPr>
              <a:t>↑</a:t>
            </a:r>
            <a:r>
              <a:rPr sz="700" dirty="0">
                <a:latin typeface="メイリオ"/>
                <a:cs typeface="メイリオ"/>
              </a:rPr>
              <a:t>	</a:t>
            </a: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a:p>
            <a:pPr>
              <a:spcBef>
                <a:spcPts val="35"/>
              </a:spcBef>
            </a:pPr>
            <a:endParaRPr sz="400">
              <a:latin typeface="メイリオ"/>
              <a:cs typeface="メイリオ"/>
            </a:endParaRPr>
          </a:p>
          <a:p>
            <a:pPr marL="12700"/>
            <a:r>
              <a:rPr sz="800" spc="-15" dirty="0">
                <a:latin typeface="メイリオ"/>
                <a:cs typeface="メイリオ"/>
              </a:rPr>
              <a:t>③利用者がデジタル通貨を入手する</a:t>
            </a:r>
            <a:endParaRPr sz="800">
              <a:latin typeface="メイリオ"/>
              <a:cs typeface="メイリオ"/>
            </a:endParaRPr>
          </a:p>
        </p:txBody>
      </p:sp>
      <p:grpSp>
        <p:nvGrpSpPr>
          <p:cNvPr id="66" name="object 66"/>
          <p:cNvGrpSpPr/>
          <p:nvPr/>
        </p:nvGrpSpPr>
        <p:grpSpPr>
          <a:xfrm>
            <a:off x="7648447" y="3953128"/>
            <a:ext cx="304800" cy="469900"/>
            <a:chOff x="6124447" y="3953128"/>
            <a:chExt cx="304800" cy="469900"/>
          </a:xfrm>
        </p:grpSpPr>
        <p:pic>
          <p:nvPicPr>
            <p:cNvPr id="67" name="object 67"/>
            <p:cNvPicPr/>
            <p:nvPr/>
          </p:nvPicPr>
          <p:blipFill>
            <a:blip r:embed="rId21" cstate="print"/>
            <a:stretch>
              <a:fillRect/>
            </a:stretch>
          </p:blipFill>
          <p:spPr>
            <a:xfrm>
              <a:off x="6172199" y="3956303"/>
              <a:ext cx="208787" cy="286512"/>
            </a:xfrm>
            <a:prstGeom prst="rect">
              <a:avLst/>
            </a:prstGeom>
          </p:spPr>
        </p:pic>
        <p:sp>
          <p:nvSpPr>
            <p:cNvPr id="68" name="object 68"/>
            <p:cNvSpPr/>
            <p:nvPr/>
          </p:nvSpPr>
          <p:spPr>
            <a:xfrm>
              <a:off x="6172199" y="3956303"/>
              <a:ext cx="208915" cy="287020"/>
            </a:xfrm>
            <a:custGeom>
              <a:avLst/>
              <a:gdLst/>
              <a:ahLst/>
              <a:cxnLst/>
              <a:rect l="l" t="t" r="r" b="b"/>
              <a:pathLst>
                <a:path w="208914" h="287020">
                  <a:moveTo>
                    <a:pt x="0" y="286512"/>
                  </a:moveTo>
                  <a:lnTo>
                    <a:pt x="208787" y="286512"/>
                  </a:lnTo>
                  <a:lnTo>
                    <a:pt x="208787" y="0"/>
                  </a:lnTo>
                  <a:lnTo>
                    <a:pt x="0" y="0"/>
                  </a:lnTo>
                  <a:lnTo>
                    <a:pt x="0" y="286512"/>
                  </a:lnTo>
                  <a:close/>
                </a:path>
              </a:pathLst>
            </a:custGeom>
            <a:ln w="6350">
              <a:solidFill>
                <a:srgbClr val="7E7E7E"/>
              </a:solidFill>
            </a:ln>
          </p:spPr>
          <p:txBody>
            <a:bodyPr wrap="square" lIns="0" tIns="0" rIns="0" bIns="0" rtlCol="0"/>
            <a:lstStyle/>
            <a:p>
              <a:endParaRPr/>
            </a:p>
          </p:txBody>
        </p:sp>
        <p:pic>
          <p:nvPicPr>
            <p:cNvPr id="69" name="object 69"/>
            <p:cNvPicPr/>
            <p:nvPr/>
          </p:nvPicPr>
          <p:blipFill>
            <a:blip r:embed="rId22" cstate="print"/>
            <a:stretch>
              <a:fillRect/>
            </a:stretch>
          </p:blipFill>
          <p:spPr>
            <a:xfrm>
              <a:off x="6172199" y="4242815"/>
              <a:ext cx="208787" cy="176783"/>
            </a:xfrm>
            <a:prstGeom prst="rect">
              <a:avLst/>
            </a:prstGeom>
          </p:spPr>
        </p:pic>
        <p:sp>
          <p:nvSpPr>
            <p:cNvPr id="70" name="object 70"/>
            <p:cNvSpPr/>
            <p:nvPr/>
          </p:nvSpPr>
          <p:spPr>
            <a:xfrm>
              <a:off x="6172199" y="4242815"/>
              <a:ext cx="208915" cy="177165"/>
            </a:xfrm>
            <a:custGeom>
              <a:avLst/>
              <a:gdLst/>
              <a:ahLst/>
              <a:cxnLst/>
              <a:rect l="l" t="t" r="r" b="b"/>
              <a:pathLst>
                <a:path w="208914" h="177164">
                  <a:moveTo>
                    <a:pt x="0" y="176783"/>
                  </a:moveTo>
                  <a:lnTo>
                    <a:pt x="208787" y="176783"/>
                  </a:lnTo>
                  <a:lnTo>
                    <a:pt x="208787" y="0"/>
                  </a:lnTo>
                  <a:lnTo>
                    <a:pt x="0" y="0"/>
                  </a:lnTo>
                  <a:lnTo>
                    <a:pt x="0" y="176783"/>
                  </a:lnTo>
                  <a:close/>
                </a:path>
              </a:pathLst>
            </a:custGeom>
            <a:ln w="6350">
              <a:solidFill>
                <a:srgbClr val="7E7E7E"/>
              </a:solidFill>
            </a:ln>
          </p:spPr>
          <p:txBody>
            <a:bodyPr wrap="square" lIns="0" tIns="0" rIns="0" bIns="0" rtlCol="0"/>
            <a:lstStyle/>
            <a:p>
              <a:endParaRPr/>
            </a:p>
          </p:txBody>
        </p:sp>
        <p:sp>
          <p:nvSpPr>
            <p:cNvPr id="71" name="object 71"/>
            <p:cNvSpPr/>
            <p:nvPr/>
          </p:nvSpPr>
          <p:spPr>
            <a:xfrm>
              <a:off x="6124447" y="4093717"/>
              <a:ext cx="304800" cy="88265"/>
            </a:xfrm>
            <a:custGeom>
              <a:avLst/>
              <a:gdLst/>
              <a:ahLst/>
              <a:cxnLst/>
              <a:rect l="l" t="t" r="r" b="b"/>
              <a:pathLst>
                <a:path w="304800" h="88264">
                  <a:moveTo>
                    <a:pt x="135214" y="31749"/>
                  </a:moveTo>
                  <a:lnTo>
                    <a:pt x="113029" y="31749"/>
                  </a:lnTo>
                  <a:lnTo>
                    <a:pt x="115950" y="32130"/>
                  </a:lnTo>
                  <a:lnTo>
                    <a:pt x="118617" y="33019"/>
                  </a:lnTo>
                  <a:lnTo>
                    <a:pt x="152780" y="65023"/>
                  </a:lnTo>
                  <a:lnTo>
                    <a:pt x="158241" y="70230"/>
                  </a:lnTo>
                  <a:lnTo>
                    <a:pt x="163702" y="75056"/>
                  </a:lnTo>
                  <a:lnTo>
                    <a:pt x="169799" y="79501"/>
                  </a:lnTo>
                  <a:lnTo>
                    <a:pt x="176529" y="83311"/>
                  </a:lnTo>
                  <a:lnTo>
                    <a:pt x="177291" y="83819"/>
                  </a:lnTo>
                  <a:lnTo>
                    <a:pt x="178180" y="84200"/>
                  </a:lnTo>
                  <a:lnTo>
                    <a:pt x="184403" y="86359"/>
                  </a:lnTo>
                  <a:lnTo>
                    <a:pt x="185419" y="86740"/>
                  </a:lnTo>
                  <a:lnTo>
                    <a:pt x="186436" y="86994"/>
                  </a:lnTo>
                  <a:lnTo>
                    <a:pt x="193039" y="87883"/>
                  </a:lnTo>
                  <a:lnTo>
                    <a:pt x="193801" y="88010"/>
                  </a:lnTo>
                  <a:lnTo>
                    <a:pt x="195452" y="88010"/>
                  </a:lnTo>
                  <a:lnTo>
                    <a:pt x="201167" y="87883"/>
                  </a:lnTo>
                  <a:lnTo>
                    <a:pt x="208534" y="87121"/>
                  </a:lnTo>
                  <a:lnTo>
                    <a:pt x="222376" y="83946"/>
                  </a:lnTo>
                  <a:lnTo>
                    <a:pt x="236727" y="78485"/>
                  </a:lnTo>
                  <a:lnTo>
                    <a:pt x="238760" y="77469"/>
                  </a:lnTo>
                  <a:lnTo>
                    <a:pt x="194690" y="77469"/>
                  </a:lnTo>
                  <a:lnTo>
                    <a:pt x="194437" y="77342"/>
                  </a:lnTo>
                  <a:lnTo>
                    <a:pt x="188975" y="76580"/>
                  </a:lnTo>
                  <a:lnTo>
                    <a:pt x="188594" y="76580"/>
                  </a:lnTo>
                  <a:lnTo>
                    <a:pt x="188213" y="76453"/>
                  </a:lnTo>
                  <a:lnTo>
                    <a:pt x="187960" y="76326"/>
                  </a:lnTo>
                  <a:lnTo>
                    <a:pt x="182499" y="74421"/>
                  </a:lnTo>
                  <a:lnTo>
                    <a:pt x="182244" y="74421"/>
                  </a:lnTo>
                  <a:lnTo>
                    <a:pt x="181990" y="74294"/>
                  </a:lnTo>
                  <a:lnTo>
                    <a:pt x="181737" y="74040"/>
                  </a:lnTo>
                  <a:lnTo>
                    <a:pt x="176022" y="70865"/>
                  </a:lnTo>
                  <a:lnTo>
                    <a:pt x="170561" y="67055"/>
                  </a:lnTo>
                  <a:lnTo>
                    <a:pt x="165480" y="62610"/>
                  </a:lnTo>
                  <a:lnTo>
                    <a:pt x="160527" y="57784"/>
                  </a:lnTo>
                  <a:lnTo>
                    <a:pt x="151002" y="47624"/>
                  </a:lnTo>
                  <a:lnTo>
                    <a:pt x="141604" y="37718"/>
                  </a:lnTo>
                  <a:lnTo>
                    <a:pt x="137032" y="33273"/>
                  </a:lnTo>
                  <a:lnTo>
                    <a:pt x="135214" y="31749"/>
                  </a:lnTo>
                  <a:close/>
                </a:path>
                <a:path w="304800" h="88264">
                  <a:moveTo>
                    <a:pt x="113664" y="21081"/>
                  </a:moveTo>
                  <a:lnTo>
                    <a:pt x="66293" y="35178"/>
                  </a:lnTo>
                  <a:lnTo>
                    <a:pt x="25780" y="60070"/>
                  </a:lnTo>
                  <a:lnTo>
                    <a:pt x="11811" y="69468"/>
                  </a:lnTo>
                  <a:lnTo>
                    <a:pt x="17779" y="78231"/>
                  </a:lnTo>
                  <a:lnTo>
                    <a:pt x="31750" y="68833"/>
                  </a:lnTo>
                  <a:lnTo>
                    <a:pt x="45338" y="59943"/>
                  </a:lnTo>
                  <a:lnTo>
                    <a:pt x="83819" y="38480"/>
                  </a:lnTo>
                  <a:lnTo>
                    <a:pt x="109854" y="31749"/>
                  </a:lnTo>
                  <a:lnTo>
                    <a:pt x="135214" y="31749"/>
                  </a:lnTo>
                  <a:lnTo>
                    <a:pt x="132334" y="29336"/>
                  </a:lnTo>
                  <a:lnTo>
                    <a:pt x="127888" y="26034"/>
                  </a:lnTo>
                  <a:lnTo>
                    <a:pt x="122936" y="23367"/>
                  </a:lnTo>
                  <a:lnTo>
                    <a:pt x="118363" y="21716"/>
                  </a:lnTo>
                  <a:lnTo>
                    <a:pt x="113664" y="21081"/>
                  </a:lnTo>
                  <a:close/>
                </a:path>
                <a:path w="304800" h="88264">
                  <a:moveTo>
                    <a:pt x="298450" y="27177"/>
                  </a:moveTo>
                  <a:lnTo>
                    <a:pt x="258952" y="54355"/>
                  </a:lnTo>
                  <a:lnTo>
                    <a:pt x="219963" y="73659"/>
                  </a:lnTo>
                  <a:lnTo>
                    <a:pt x="194690" y="77469"/>
                  </a:lnTo>
                  <a:lnTo>
                    <a:pt x="238760" y="77469"/>
                  </a:lnTo>
                  <a:lnTo>
                    <a:pt x="277875" y="54609"/>
                  </a:lnTo>
                  <a:lnTo>
                    <a:pt x="304673" y="35813"/>
                  </a:lnTo>
                  <a:lnTo>
                    <a:pt x="298450" y="27177"/>
                  </a:lnTo>
                  <a:close/>
                </a:path>
                <a:path w="304800" h="88264">
                  <a:moveTo>
                    <a:pt x="142555" y="10540"/>
                  </a:moveTo>
                  <a:lnTo>
                    <a:pt x="114680" y="10540"/>
                  </a:lnTo>
                  <a:lnTo>
                    <a:pt x="120396" y="11302"/>
                  </a:lnTo>
                  <a:lnTo>
                    <a:pt x="120776" y="11429"/>
                  </a:lnTo>
                  <a:lnTo>
                    <a:pt x="121030" y="11429"/>
                  </a:lnTo>
                  <a:lnTo>
                    <a:pt x="126873" y="13461"/>
                  </a:lnTo>
                  <a:lnTo>
                    <a:pt x="158623" y="40258"/>
                  </a:lnTo>
                  <a:lnTo>
                    <a:pt x="168148" y="50545"/>
                  </a:lnTo>
                  <a:lnTo>
                    <a:pt x="172847" y="54990"/>
                  </a:lnTo>
                  <a:lnTo>
                    <a:pt x="195579" y="66801"/>
                  </a:lnTo>
                  <a:lnTo>
                    <a:pt x="200787" y="66801"/>
                  </a:lnTo>
                  <a:lnTo>
                    <a:pt x="206121" y="66166"/>
                  </a:lnTo>
                  <a:lnTo>
                    <a:pt x="217550" y="63372"/>
                  </a:lnTo>
                  <a:lnTo>
                    <a:pt x="228980" y="58800"/>
                  </a:lnTo>
                  <a:lnTo>
                    <a:pt x="234008" y="56260"/>
                  </a:lnTo>
                  <a:lnTo>
                    <a:pt x="196214" y="56260"/>
                  </a:lnTo>
                  <a:lnTo>
                    <a:pt x="193421" y="55879"/>
                  </a:lnTo>
                  <a:lnTo>
                    <a:pt x="166369" y="33019"/>
                  </a:lnTo>
                  <a:lnTo>
                    <a:pt x="156337" y="22351"/>
                  </a:lnTo>
                  <a:lnTo>
                    <a:pt x="150622" y="17017"/>
                  </a:lnTo>
                  <a:lnTo>
                    <a:pt x="144779" y="12064"/>
                  </a:lnTo>
                  <a:lnTo>
                    <a:pt x="142555" y="10540"/>
                  </a:lnTo>
                  <a:close/>
                </a:path>
                <a:path w="304800" h="88264">
                  <a:moveTo>
                    <a:pt x="115315" y="0"/>
                  </a:moveTo>
                  <a:lnTo>
                    <a:pt x="113664" y="0"/>
                  </a:lnTo>
                  <a:lnTo>
                    <a:pt x="106299" y="126"/>
                  </a:lnTo>
                  <a:lnTo>
                    <a:pt x="56006" y="16763"/>
                  </a:lnTo>
                  <a:lnTo>
                    <a:pt x="13842" y="42544"/>
                  </a:lnTo>
                  <a:lnTo>
                    <a:pt x="0" y="51942"/>
                  </a:lnTo>
                  <a:lnTo>
                    <a:pt x="5968" y="60705"/>
                  </a:lnTo>
                  <a:lnTo>
                    <a:pt x="19812" y="51307"/>
                  </a:lnTo>
                  <a:lnTo>
                    <a:pt x="33654" y="42163"/>
                  </a:lnTo>
                  <a:lnTo>
                    <a:pt x="74549" y="19430"/>
                  </a:lnTo>
                  <a:lnTo>
                    <a:pt x="113918" y="10540"/>
                  </a:lnTo>
                  <a:lnTo>
                    <a:pt x="142555" y="10540"/>
                  </a:lnTo>
                  <a:lnTo>
                    <a:pt x="137922" y="7365"/>
                  </a:lnTo>
                  <a:lnTo>
                    <a:pt x="132587" y="4571"/>
                  </a:lnTo>
                  <a:lnTo>
                    <a:pt x="131063" y="3809"/>
                  </a:lnTo>
                  <a:lnTo>
                    <a:pt x="130301" y="3555"/>
                  </a:lnTo>
                  <a:lnTo>
                    <a:pt x="124967" y="1650"/>
                  </a:lnTo>
                  <a:lnTo>
                    <a:pt x="123951" y="1269"/>
                  </a:lnTo>
                  <a:lnTo>
                    <a:pt x="122809" y="1015"/>
                  </a:lnTo>
                  <a:lnTo>
                    <a:pt x="116077" y="126"/>
                  </a:lnTo>
                  <a:lnTo>
                    <a:pt x="115315" y="0"/>
                  </a:lnTo>
                  <a:close/>
                </a:path>
                <a:path w="304800" h="88264">
                  <a:moveTo>
                    <a:pt x="286130" y="10032"/>
                  </a:moveTo>
                  <a:lnTo>
                    <a:pt x="248157" y="36194"/>
                  </a:lnTo>
                  <a:lnTo>
                    <a:pt x="204850" y="55625"/>
                  </a:lnTo>
                  <a:lnTo>
                    <a:pt x="196214" y="56260"/>
                  </a:lnTo>
                  <a:lnTo>
                    <a:pt x="234008" y="56260"/>
                  </a:lnTo>
                  <a:lnTo>
                    <a:pt x="279273" y="27939"/>
                  </a:lnTo>
                  <a:lnTo>
                    <a:pt x="292353" y="18541"/>
                  </a:lnTo>
                  <a:lnTo>
                    <a:pt x="286130" y="10032"/>
                  </a:lnTo>
                  <a:close/>
                </a:path>
              </a:pathLst>
            </a:custGeom>
            <a:solidFill>
              <a:srgbClr val="7E7E7E"/>
            </a:solidFill>
          </p:spPr>
          <p:txBody>
            <a:bodyPr wrap="square" lIns="0" tIns="0" rIns="0" bIns="0" rtlCol="0"/>
            <a:lstStyle/>
            <a:p>
              <a:endParaRPr/>
            </a:p>
          </p:txBody>
        </p:sp>
      </p:grpSp>
      <p:sp>
        <p:nvSpPr>
          <p:cNvPr id="72" name="object 72"/>
          <p:cNvSpPr txBox="1"/>
          <p:nvPr/>
        </p:nvSpPr>
        <p:spPr>
          <a:xfrm>
            <a:off x="7920354" y="426542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73" name="object 73"/>
          <p:cNvGrpSpPr/>
          <p:nvPr/>
        </p:nvGrpSpPr>
        <p:grpSpPr>
          <a:xfrm>
            <a:off x="7334503" y="3855592"/>
            <a:ext cx="574040" cy="568960"/>
            <a:chOff x="5810503" y="3855592"/>
            <a:chExt cx="574040" cy="568960"/>
          </a:xfrm>
        </p:grpSpPr>
        <p:pic>
          <p:nvPicPr>
            <p:cNvPr id="74" name="object 74"/>
            <p:cNvPicPr/>
            <p:nvPr/>
          </p:nvPicPr>
          <p:blipFill>
            <a:blip r:embed="rId23" cstate="print"/>
            <a:stretch>
              <a:fillRect/>
            </a:stretch>
          </p:blipFill>
          <p:spPr>
            <a:xfrm>
              <a:off x="5846063" y="3858767"/>
              <a:ext cx="208787" cy="274319"/>
            </a:xfrm>
            <a:prstGeom prst="rect">
              <a:avLst/>
            </a:prstGeom>
          </p:spPr>
        </p:pic>
        <p:sp>
          <p:nvSpPr>
            <p:cNvPr id="75" name="object 75"/>
            <p:cNvSpPr/>
            <p:nvPr/>
          </p:nvSpPr>
          <p:spPr>
            <a:xfrm>
              <a:off x="5846063" y="3858767"/>
              <a:ext cx="208915" cy="274320"/>
            </a:xfrm>
            <a:custGeom>
              <a:avLst/>
              <a:gdLst/>
              <a:ahLst/>
              <a:cxnLst/>
              <a:rect l="l" t="t" r="r" b="b"/>
              <a:pathLst>
                <a:path w="208914" h="274320">
                  <a:moveTo>
                    <a:pt x="0" y="274319"/>
                  </a:moveTo>
                  <a:lnTo>
                    <a:pt x="208787" y="274319"/>
                  </a:lnTo>
                  <a:lnTo>
                    <a:pt x="208787" y="0"/>
                  </a:lnTo>
                  <a:lnTo>
                    <a:pt x="0" y="0"/>
                  </a:lnTo>
                  <a:lnTo>
                    <a:pt x="0" y="274319"/>
                  </a:lnTo>
                  <a:close/>
                </a:path>
              </a:pathLst>
            </a:custGeom>
            <a:ln w="6350">
              <a:solidFill>
                <a:srgbClr val="7E7E7E"/>
              </a:solidFill>
            </a:ln>
          </p:spPr>
          <p:txBody>
            <a:bodyPr wrap="square" lIns="0" tIns="0" rIns="0" bIns="0" rtlCol="0"/>
            <a:lstStyle/>
            <a:p>
              <a:endParaRPr/>
            </a:p>
          </p:txBody>
        </p:sp>
        <p:pic>
          <p:nvPicPr>
            <p:cNvPr id="76" name="object 76"/>
            <p:cNvPicPr/>
            <p:nvPr/>
          </p:nvPicPr>
          <p:blipFill>
            <a:blip r:embed="rId24" cstate="print"/>
            <a:stretch>
              <a:fillRect/>
            </a:stretch>
          </p:blipFill>
          <p:spPr>
            <a:xfrm>
              <a:off x="5846063" y="4133087"/>
              <a:ext cx="208787" cy="288036"/>
            </a:xfrm>
            <a:prstGeom prst="rect">
              <a:avLst/>
            </a:prstGeom>
          </p:spPr>
        </p:pic>
        <p:sp>
          <p:nvSpPr>
            <p:cNvPr id="77" name="object 77"/>
            <p:cNvSpPr/>
            <p:nvPr/>
          </p:nvSpPr>
          <p:spPr>
            <a:xfrm>
              <a:off x="5846063" y="4133087"/>
              <a:ext cx="208915" cy="288290"/>
            </a:xfrm>
            <a:custGeom>
              <a:avLst/>
              <a:gdLst/>
              <a:ahLst/>
              <a:cxnLst/>
              <a:rect l="l" t="t" r="r" b="b"/>
              <a:pathLst>
                <a:path w="208914" h="288289">
                  <a:moveTo>
                    <a:pt x="0" y="288036"/>
                  </a:moveTo>
                  <a:lnTo>
                    <a:pt x="208787" y="288036"/>
                  </a:lnTo>
                  <a:lnTo>
                    <a:pt x="208787" y="0"/>
                  </a:lnTo>
                  <a:lnTo>
                    <a:pt x="0" y="0"/>
                  </a:lnTo>
                  <a:lnTo>
                    <a:pt x="0" y="288036"/>
                  </a:lnTo>
                  <a:close/>
                </a:path>
              </a:pathLst>
            </a:custGeom>
            <a:ln w="6350">
              <a:solidFill>
                <a:srgbClr val="7E7E7E"/>
              </a:solidFill>
            </a:ln>
          </p:spPr>
          <p:txBody>
            <a:bodyPr wrap="square" lIns="0" tIns="0" rIns="0" bIns="0" rtlCol="0"/>
            <a:lstStyle/>
            <a:p>
              <a:endParaRPr/>
            </a:p>
          </p:txBody>
        </p:sp>
        <p:pic>
          <p:nvPicPr>
            <p:cNvPr id="78" name="object 78"/>
            <p:cNvPicPr/>
            <p:nvPr/>
          </p:nvPicPr>
          <p:blipFill>
            <a:blip r:embed="rId25" cstate="print"/>
            <a:stretch>
              <a:fillRect/>
            </a:stretch>
          </p:blipFill>
          <p:spPr>
            <a:xfrm>
              <a:off x="6170675" y="3858767"/>
              <a:ext cx="210312" cy="106680"/>
            </a:xfrm>
            <a:prstGeom prst="rect">
              <a:avLst/>
            </a:prstGeom>
          </p:spPr>
        </p:pic>
        <p:sp>
          <p:nvSpPr>
            <p:cNvPr id="79" name="object 79"/>
            <p:cNvSpPr/>
            <p:nvPr/>
          </p:nvSpPr>
          <p:spPr>
            <a:xfrm>
              <a:off x="6170675" y="3858767"/>
              <a:ext cx="210820" cy="106680"/>
            </a:xfrm>
            <a:custGeom>
              <a:avLst/>
              <a:gdLst/>
              <a:ahLst/>
              <a:cxnLst/>
              <a:rect l="l" t="t" r="r" b="b"/>
              <a:pathLst>
                <a:path w="210820" h="106679">
                  <a:moveTo>
                    <a:pt x="0" y="106679"/>
                  </a:moveTo>
                  <a:lnTo>
                    <a:pt x="210312" y="106679"/>
                  </a:lnTo>
                  <a:lnTo>
                    <a:pt x="210312" y="0"/>
                  </a:lnTo>
                  <a:lnTo>
                    <a:pt x="0" y="0"/>
                  </a:lnTo>
                  <a:lnTo>
                    <a:pt x="0" y="106679"/>
                  </a:lnTo>
                  <a:close/>
                </a:path>
              </a:pathLst>
            </a:custGeom>
            <a:ln w="6350">
              <a:solidFill>
                <a:srgbClr val="7E7E7E"/>
              </a:solidFill>
            </a:ln>
          </p:spPr>
          <p:txBody>
            <a:bodyPr wrap="square" lIns="0" tIns="0" rIns="0" bIns="0" rtlCol="0"/>
            <a:lstStyle/>
            <a:p>
              <a:endParaRPr/>
            </a:p>
          </p:txBody>
        </p:sp>
        <p:pic>
          <p:nvPicPr>
            <p:cNvPr id="80" name="object 80"/>
            <p:cNvPicPr/>
            <p:nvPr/>
          </p:nvPicPr>
          <p:blipFill>
            <a:blip r:embed="rId26" cstate="print"/>
            <a:stretch>
              <a:fillRect/>
            </a:stretch>
          </p:blipFill>
          <p:spPr>
            <a:xfrm>
              <a:off x="5844539" y="3858767"/>
              <a:ext cx="208787" cy="106680"/>
            </a:xfrm>
            <a:prstGeom prst="rect">
              <a:avLst/>
            </a:prstGeom>
          </p:spPr>
        </p:pic>
        <p:sp>
          <p:nvSpPr>
            <p:cNvPr id="81" name="object 81"/>
            <p:cNvSpPr/>
            <p:nvPr/>
          </p:nvSpPr>
          <p:spPr>
            <a:xfrm>
              <a:off x="5844539" y="3858767"/>
              <a:ext cx="208915" cy="106680"/>
            </a:xfrm>
            <a:custGeom>
              <a:avLst/>
              <a:gdLst/>
              <a:ahLst/>
              <a:cxnLst/>
              <a:rect l="l" t="t" r="r" b="b"/>
              <a:pathLst>
                <a:path w="208914" h="106679">
                  <a:moveTo>
                    <a:pt x="0" y="106679"/>
                  </a:moveTo>
                  <a:lnTo>
                    <a:pt x="208787" y="106679"/>
                  </a:lnTo>
                  <a:lnTo>
                    <a:pt x="208787" y="0"/>
                  </a:lnTo>
                  <a:lnTo>
                    <a:pt x="0" y="0"/>
                  </a:lnTo>
                  <a:lnTo>
                    <a:pt x="0" y="106679"/>
                  </a:lnTo>
                  <a:close/>
                </a:path>
              </a:pathLst>
            </a:custGeom>
            <a:ln w="6350">
              <a:solidFill>
                <a:srgbClr val="7E7E7E"/>
              </a:solidFill>
            </a:ln>
          </p:spPr>
          <p:txBody>
            <a:bodyPr wrap="square" lIns="0" tIns="0" rIns="0" bIns="0" rtlCol="0"/>
            <a:lstStyle/>
            <a:p>
              <a:endParaRPr/>
            </a:p>
          </p:txBody>
        </p:sp>
        <p:sp>
          <p:nvSpPr>
            <p:cNvPr id="82" name="object 82"/>
            <p:cNvSpPr/>
            <p:nvPr/>
          </p:nvSpPr>
          <p:spPr>
            <a:xfrm>
              <a:off x="5810503" y="4302505"/>
              <a:ext cx="303530" cy="88265"/>
            </a:xfrm>
            <a:custGeom>
              <a:avLst/>
              <a:gdLst/>
              <a:ahLst/>
              <a:cxnLst/>
              <a:rect l="l" t="t" r="r" b="b"/>
              <a:pathLst>
                <a:path w="303529" h="88264">
                  <a:moveTo>
                    <a:pt x="134641" y="31750"/>
                  </a:moveTo>
                  <a:lnTo>
                    <a:pt x="112522" y="31750"/>
                  </a:lnTo>
                  <a:lnTo>
                    <a:pt x="115316" y="32131"/>
                  </a:lnTo>
                  <a:lnTo>
                    <a:pt x="118110" y="33020"/>
                  </a:lnTo>
                  <a:lnTo>
                    <a:pt x="152019" y="65024"/>
                  </a:lnTo>
                  <a:lnTo>
                    <a:pt x="157225" y="70104"/>
                  </a:lnTo>
                  <a:lnTo>
                    <a:pt x="162813" y="75057"/>
                  </a:lnTo>
                  <a:lnTo>
                    <a:pt x="168783" y="79375"/>
                  </a:lnTo>
                  <a:lnTo>
                    <a:pt x="175641" y="83312"/>
                  </a:lnTo>
                  <a:lnTo>
                    <a:pt x="176403" y="83820"/>
                  </a:lnTo>
                  <a:lnTo>
                    <a:pt x="177165" y="84074"/>
                  </a:lnTo>
                  <a:lnTo>
                    <a:pt x="177926" y="84455"/>
                  </a:lnTo>
                  <a:lnTo>
                    <a:pt x="183261" y="86360"/>
                  </a:lnTo>
                  <a:lnTo>
                    <a:pt x="184276" y="86741"/>
                  </a:lnTo>
                  <a:lnTo>
                    <a:pt x="185420" y="86995"/>
                  </a:lnTo>
                  <a:lnTo>
                    <a:pt x="192024" y="87884"/>
                  </a:lnTo>
                  <a:lnTo>
                    <a:pt x="192786" y="88011"/>
                  </a:lnTo>
                  <a:lnTo>
                    <a:pt x="194437" y="88011"/>
                  </a:lnTo>
                  <a:lnTo>
                    <a:pt x="200151" y="87884"/>
                  </a:lnTo>
                  <a:lnTo>
                    <a:pt x="207518" y="87122"/>
                  </a:lnTo>
                  <a:lnTo>
                    <a:pt x="221234" y="83947"/>
                  </a:lnTo>
                  <a:lnTo>
                    <a:pt x="235585" y="78486"/>
                  </a:lnTo>
                  <a:lnTo>
                    <a:pt x="237598" y="77470"/>
                  </a:lnTo>
                  <a:lnTo>
                    <a:pt x="193675" y="77470"/>
                  </a:lnTo>
                  <a:lnTo>
                    <a:pt x="193421" y="77343"/>
                  </a:lnTo>
                  <a:lnTo>
                    <a:pt x="187960" y="76581"/>
                  </a:lnTo>
                  <a:lnTo>
                    <a:pt x="187579" y="76581"/>
                  </a:lnTo>
                  <a:lnTo>
                    <a:pt x="181483" y="74422"/>
                  </a:lnTo>
                  <a:lnTo>
                    <a:pt x="181229" y="74295"/>
                  </a:lnTo>
                  <a:lnTo>
                    <a:pt x="180975" y="74295"/>
                  </a:lnTo>
                  <a:lnTo>
                    <a:pt x="180721" y="74041"/>
                  </a:lnTo>
                  <a:lnTo>
                    <a:pt x="150241" y="47498"/>
                  </a:lnTo>
                  <a:lnTo>
                    <a:pt x="140970" y="37719"/>
                  </a:lnTo>
                  <a:lnTo>
                    <a:pt x="136271" y="33147"/>
                  </a:lnTo>
                  <a:lnTo>
                    <a:pt x="134641" y="31750"/>
                  </a:lnTo>
                  <a:close/>
                </a:path>
                <a:path w="303529" h="88264">
                  <a:moveTo>
                    <a:pt x="113157" y="21082"/>
                  </a:moveTo>
                  <a:lnTo>
                    <a:pt x="65912" y="35179"/>
                  </a:lnTo>
                  <a:lnTo>
                    <a:pt x="25654" y="60071"/>
                  </a:lnTo>
                  <a:lnTo>
                    <a:pt x="11811" y="69469"/>
                  </a:lnTo>
                  <a:lnTo>
                    <a:pt x="17780" y="78232"/>
                  </a:lnTo>
                  <a:lnTo>
                    <a:pt x="31623" y="68707"/>
                  </a:lnTo>
                  <a:lnTo>
                    <a:pt x="45212" y="59817"/>
                  </a:lnTo>
                  <a:lnTo>
                    <a:pt x="83438" y="38481"/>
                  </a:lnTo>
                  <a:lnTo>
                    <a:pt x="109347" y="31750"/>
                  </a:lnTo>
                  <a:lnTo>
                    <a:pt x="134641" y="31750"/>
                  </a:lnTo>
                  <a:lnTo>
                    <a:pt x="131825" y="29337"/>
                  </a:lnTo>
                  <a:lnTo>
                    <a:pt x="127254" y="26035"/>
                  </a:lnTo>
                  <a:lnTo>
                    <a:pt x="122428" y="23368"/>
                  </a:lnTo>
                  <a:lnTo>
                    <a:pt x="117856" y="21717"/>
                  </a:lnTo>
                  <a:lnTo>
                    <a:pt x="113157" y="21082"/>
                  </a:lnTo>
                  <a:close/>
                </a:path>
                <a:path w="303529" h="88264">
                  <a:moveTo>
                    <a:pt x="296925" y="27178"/>
                  </a:moveTo>
                  <a:lnTo>
                    <a:pt x="257683" y="54356"/>
                  </a:lnTo>
                  <a:lnTo>
                    <a:pt x="218821" y="73660"/>
                  </a:lnTo>
                  <a:lnTo>
                    <a:pt x="193675" y="77470"/>
                  </a:lnTo>
                  <a:lnTo>
                    <a:pt x="237598" y="77470"/>
                  </a:lnTo>
                  <a:lnTo>
                    <a:pt x="276606" y="54610"/>
                  </a:lnTo>
                  <a:lnTo>
                    <a:pt x="303149" y="35814"/>
                  </a:lnTo>
                  <a:lnTo>
                    <a:pt x="296925" y="27178"/>
                  </a:lnTo>
                  <a:close/>
                </a:path>
                <a:path w="303529" h="88264">
                  <a:moveTo>
                    <a:pt x="141816" y="10541"/>
                  </a:moveTo>
                  <a:lnTo>
                    <a:pt x="114173" y="10541"/>
                  </a:lnTo>
                  <a:lnTo>
                    <a:pt x="119761" y="11303"/>
                  </a:lnTo>
                  <a:lnTo>
                    <a:pt x="120142" y="11430"/>
                  </a:lnTo>
                  <a:lnTo>
                    <a:pt x="120523" y="11430"/>
                  </a:lnTo>
                  <a:lnTo>
                    <a:pt x="126237" y="13462"/>
                  </a:lnTo>
                  <a:lnTo>
                    <a:pt x="157861" y="40386"/>
                  </a:lnTo>
                  <a:lnTo>
                    <a:pt x="167386" y="50546"/>
                  </a:lnTo>
                  <a:lnTo>
                    <a:pt x="194437" y="66802"/>
                  </a:lnTo>
                  <a:lnTo>
                    <a:pt x="199771" y="66802"/>
                  </a:lnTo>
                  <a:lnTo>
                    <a:pt x="205105" y="66167"/>
                  </a:lnTo>
                  <a:lnTo>
                    <a:pt x="216408" y="63373"/>
                  </a:lnTo>
                  <a:lnTo>
                    <a:pt x="227837" y="58801"/>
                  </a:lnTo>
                  <a:lnTo>
                    <a:pt x="232865" y="56261"/>
                  </a:lnTo>
                  <a:lnTo>
                    <a:pt x="195072" y="56261"/>
                  </a:lnTo>
                  <a:lnTo>
                    <a:pt x="192405" y="55880"/>
                  </a:lnTo>
                  <a:lnTo>
                    <a:pt x="155575" y="22352"/>
                  </a:lnTo>
                  <a:lnTo>
                    <a:pt x="150113" y="17145"/>
                  </a:lnTo>
                  <a:lnTo>
                    <a:pt x="144018" y="12065"/>
                  </a:lnTo>
                  <a:lnTo>
                    <a:pt x="141816" y="10541"/>
                  </a:lnTo>
                  <a:close/>
                </a:path>
                <a:path w="303529" h="88264">
                  <a:moveTo>
                    <a:pt x="114808" y="0"/>
                  </a:moveTo>
                  <a:lnTo>
                    <a:pt x="113157" y="0"/>
                  </a:lnTo>
                  <a:lnTo>
                    <a:pt x="105791" y="127"/>
                  </a:lnTo>
                  <a:lnTo>
                    <a:pt x="55625" y="16764"/>
                  </a:lnTo>
                  <a:lnTo>
                    <a:pt x="13716" y="42545"/>
                  </a:lnTo>
                  <a:lnTo>
                    <a:pt x="0" y="51943"/>
                  </a:lnTo>
                  <a:lnTo>
                    <a:pt x="5842" y="60706"/>
                  </a:lnTo>
                  <a:lnTo>
                    <a:pt x="19685" y="51308"/>
                  </a:lnTo>
                  <a:lnTo>
                    <a:pt x="33528" y="42164"/>
                  </a:lnTo>
                  <a:lnTo>
                    <a:pt x="74168" y="19431"/>
                  </a:lnTo>
                  <a:lnTo>
                    <a:pt x="113411" y="10541"/>
                  </a:lnTo>
                  <a:lnTo>
                    <a:pt x="141816" y="10541"/>
                  </a:lnTo>
                  <a:lnTo>
                    <a:pt x="137413" y="7493"/>
                  </a:lnTo>
                  <a:lnTo>
                    <a:pt x="132080" y="4572"/>
                  </a:lnTo>
                  <a:lnTo>
                    <a:pt x="130556" y="3810"/>
                  </a:lnTo>
                  <a:lnTo>
                    <a:pt x="124333" y="1651"/>
                  </a:lnTo>
                  <a:lnTo>
                    <a:pt x="123317" y="1270"/>
                  </a:lnTo>
                  <a:lnTo>
                    <a:pt x="122300" y="1016"/>
                  </a:lnTo>
                  <a:lnTo>
                    <a:pt x="115570" y="127"/>
                  </a:lnTo>
                  <a:lnTo>
                    <a:pt x="114808" y="0"/>
                  </a:lnTo>
                  <a:close/>
                </a:path>
                <a:path w="303529" h="88264">
                  <a:moveTo>
                    <a:pt x="284607" y="10033"/>
                  </a:moveTo>
                  <a:lnTo>
                    <a:pt x="247015" y="36195"/>
                  </a:lnTo>
                  <a:lnTo>
                    <a:pt x="203835" y="55626"/>
                  </a:lnTo>
                  <a:lnTo>
                    <a:pt x="195072" y="56261"/>
                  </a:lnTo>
                  <a:lnTo>
                    <a:pt x="232865" y="56261"/>
                  </a:lnTo>
                  <a:lnTo>
                    <a:pt x="277749" y="27940"/>
                  </a:lnTo>
                  <a:lnTo>
                    <a:pt x="290830" y="18542"/>
                  </a:lnTo>
                  <a:lnTo>
                    <a:pt x="284607" y="10033"/>
                  </a:lnTo>
                  <a:close/>
                </a:path>
              </a:pathLst>
            </a:custGeom>
            <a:solidFill>
              <a:srgbClr val="7E7E7E"/>
            </a:solidFill>
          </p:spPr>
          <p:txBody>
            <a:bodyPr wrap="square" lIns="0" tIns="0" rIns="0" bIns="0" rtlCol="0"/>
            <a:lstStyle/>
            <a:p>
              <a:endParaRPr/>
            </a:p>
          </p:txBody>
        </p:sp>
      </p:grpSp>
      <p:sp>
        <p:nvSpPr>
          <p:cNvPr id="83" name="object 83"/>
          <p:cNvSpPr txBox="1"/>
          <p:nvPr/>
        </p:nvSpPr>
        <p:spPr>
          <a:xfrm>
            <a:off x="6884670" y="3958590"/>
            <a:ext cx="468630" cy="348172"/>
          </a:xfrm>
          <a:prstGeom prst="rect">
            <a:avLst/>
          </a:prstGeom>
        </p:spPr>
        <p:txBody>
          <a:bodyPr vert="horz" wrap="square" lIns="0" tIns="12065" rIns="0" bIns="0" rtlCol="0">
            <a:spAutoFit/>
          </a:bodyPr>
          <a:lstStyle/>
          <a:p>
            <a:pPr marR="5715" algn="r">
              <a:spcBef>
                <a:spcPts val="95"/>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143510">
              <a:spcBef>
                <a:spcPts val="30"/>
              </a:spcBef>
            </a:pPr>
            <a:r>
              <a:rPr sz="500" spc="-15" dirty="0">
                <a:latin typeface="メイリオ"/>
                <a:cs typeface="メイリオ"/>
              </a:rPr>
              <a:t>(銀行資産)</a:t>
            </a:r>
            <a:endParaRPr sz="500">
              <a:latin typeface="メイリオ"/>
              <a:cs typeface="メイリオ"/>
            </a:endParaRPr>
          </a:p>
          <a:p>
            <a:pPr>
              <a:spcBef>
                <a:spcPts val="70"/>
              </a:spcBef>
            </a:pPr>
            <a:endParaRPr sz="200">
              <a:latin typeface="メイリオ"/>
              <a:cs typeface="メイリオ"/>
            </a:endParaRPr>
          </a:p>
          <a:p>
            <a:pPr marR="25400" algn="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84" name="object 84"/>
          <p:cNvSpPr txBox="1"/>
          <p:nvPr/>
        </p:nvSpPr>
        <p:spPr>
          <a:xfrm>
            <a:off x="7920355" y="3895090"/>
            <a:ext cx="202565" cy="231140"/>
          </a:xfrm>
          <a:prstGeom prst="rect">
            <a:avLst/>
          </a:prstGeom>
        </p:spPr>
        <p:txBody>
          <a:bodyPr vert="horz" wrap="square" lIns="0" tIns="21590" rIns="0" bIns="0" rtlCol="0">
            <a:spAutoFit/>
          </a:bodyPr>
          <a:lstStyle/>
          <a:p>
            <a:pPr marL="12700" marR="5080">
              <a:lnSpc>
                <a:spcPts val="780"/>
              </a:lnSpc>
              <a:spcBef>
                <a:spcPts val="170"/>
              </a:spcBef>
            </a:pPr>
            <a:r>
              <a:rPr sz="700" spc="-10" dirty="0">
                <a:solidFill>
                  <a:srgbClr val="A78213"/>
                </a:solidFill>
                <a:latin typeface="メイリオ"/>
                <a:cs typeface="メイリオ"/>
              </a:rPr>
              <a:t>通</a:t>
            </a:r>
            <a:r>
              <a:rPr sz="700" spc="-50" dirty="0">
                <a:solidFill>
                  <a:srgbClr val="A78213"/>
                </a:solidFill>
                <a:latin typeface="メイリオ"/>
                <a:cs typeface="メイリオ"/>
              </a:rPr>
              <a:t>貨</a:t>
            </a: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85" name="object 85"/>
          <p:cNvSpPr txBox="1"/>
          <p:nvPr/>
        </p:nvSpPr>
        <p:spPr>
          <a:xfrm>
            <a:off x="6103873" y="3834130"/>
            <a:ext cx="1273810" cy="119905"/>
          </a:xfrm>
          <a:prstGeom prst="rect">
            <a:avLst/>
          </a:prstGeom>
        </p:spPr>
        <p:txBody>
          <a:bodyPr vert="horz" wrap="square" lIns="0" tIns="12065" rIns="0" bIns="0" rtlCol="0">
            <a:spAutoFit/>
          </a:bodyPr>
          <a:lstStyle/>
          <a:p>
            <a:pPr marL="38100">
              <a:spcBef>
                <a:spcPts val="95"/>
              </a:spcBef>
            </a:pPr>
            <a:r>
              <a:rPr sz="1050" spc="-15" baseline="27777" dirty="0">
                <a:solidFill>
                  <a:srgbClr val="A78213"/>
                </a:solidFill>
                <a:latin typeface="メイリオ"/>
                <a:cs typeface="メイリオ"/>
              </a:rPr>
              <a:t>発行デジタ</a:t>
            </a:r>
            <a:r>
              <a:rPr sz="1050" baseline="27777" dirty="0">
                <a:solidFill>
                  <a:srgbClr val="A78213"/>
                </a:solidFill>
                <a:latin typeface="メイリオ"/>
                <a:cs typeface="メイリオ"/>
              </a:rPr>
              <a:t>ル</a:t>
            </a:r>
            <a:r>
              <a:rPr sz="1050" spc="247" baseline="27777" dirty="0">
                <a:solidFill>
                  <a:srgbClr val="A78213"/>
                </a:solidFill>
                <a:latin typeface="メイリオ"/>
                <a:cs typeface="メイリオ"/>
              </a:rPr>
              <a:t> </a:t>
            </a:r>
            <a:r>
              <a:rPr sz="700" spc="-10" dirty="0">
                <a:solidFill>
                  <a:srgbClr val="A78213"/>
                </a:solidFill>
                <a:latin typeface="メイリオ"/>
                <a:cs typeface="メイリオ"/>
              </a:rPr>
              <a:t>日銀当預別勘</a:t>
            </a:r>
            <a:r>
              <a:rPr sz="700" spc="-50" dirty="0">
                <a:solidFill>
                  <a:srgbClr val="A78213"/>
                </a:solidFill>
                <a:latin typeface="メイリオ"/>
                <a:cs typeface="メイリオ"/>
              </a:rPr>
              <a:t>定</a:t>
            </a:r>
            <a:endParaRPr sz="700">
              <a:latin typeface="メイリオ"/>
              <a:cs typeface="メイリオ"/>
            </a:endParaRPr>
          </a:p>
        </p:txBody>
      </p:sp>
      <p:sp>
        <p:nvSpPr>
          <p:cNvPr id="86" name="object 86"/>
          <p:cNvSpPr txBox="1"/>
          <p:nvPr/>
        </p:nvSpPr>
        <p:spPr>
          <a:xfrm>
            <a:off x="7288149" y="4493464"/>
            <a:ext cx="746125" cy="119905"/>
          </a:xfrm>
          <a:prstGeom prst="rect">
            <a:avLst/>
          </a:prstGeom>
        </p:spPr>
        <p:txBody>
          <a:bodyPr vert="horz" wrap="square" lIns="0" tIns="12065" rIns="0" bIns="0" rtlCol="0">
            <a:spAutoFit/>
          </a:bodyPr>
          <a:lstStyle/>
          <a:p>
            <a:pPr marL="12700">
              <a:spcBef>
                <a:spcPts val="95"/>
              </a:spcBef>
              <a:tabLst>
                <a:tab pos="467359" algn="l"/>
              </a:tabLst>
            </a:pPr>
            <a:r>
              <a:rPr sz="700" spc="-10" dirty="0">
                <a:latin typeface="メイリオ"/>
                <a:cs typeface="メイリオ"/>
              </a:rPr>
              <a:t>資</a:t>
            </a:r>
            <a:r>
              <a:rPr sz="700" spc="-20" dirty="0">
                <a:latin typeface="メイリオ"/>
                <a:cs typeface="メイリオ"/>
              </a:rPr>
              <a:t>産</a:t>
            </a:r>
            <a:r>
              <a:rPr sz="700" spc="-50" dirty="0">
                <a:latin typeface="メイリオ"/>
                <a:cs typeface="メイリオ"/>
              </a:rPr>
              <a:t>→</a:t>
            </a:r>
            <a:r>
              <a:rPr sz="700" dirty="0">
                <a:latin typeface="メイリオ"/>
                <a:cs typeface="メイリオ"/>
              </a:rPr>
              <a:t>	</a:t>
            </a:r>
            <a:r>
              <a:rPr sz="700" spc="-20" dirty="0">
                <a:latin typeface="メイリオ"/>
                <a:cs typeface="メイリオ"/>
              </a:rPr>
              <a:t>負債</a:t>
            </a:r>
            <a:r>
              <a:rPr sz="700" spc="-50" dirty="0">
                <a:latin typeface="メイリオ"/>
                <a:cs typeface="メイリオ"/>
              </a:rPr>
              <a:t>→</a:t>
            </a:r>
            <a:endParaRPr sz="700">
              <a:latin typeface="メイリオ"/>
              <a:cs typeface="メイリオ"/>
            </a:endParaRPr>
          </a:p>
        </p:txBody>
      </p:sp>
      <p:grpSp>
        <p:nvGrpSpPr>
          <p:cNvPr id="87" name="object 87"/>
          <p:cNvGrpSpPr/>
          <p:nvPr/>
        </p:nvGrpSpPr>
        <p:grpSpPr>
          <a:xfrm>
            <a:off x="7709916" y="5457445"/>
            <a:ext cx="208915" cy="454659"/>
            <a:chOff x="6185915" y="5457444"/>
            <a:chExt cx="208915" cy="454659"/>
          </a:xfrm>
        </p:grpSpPr>
        <p:pic>
          <p:nvPicPr>
            <p:cNvPr id="88" name="object 88"/>
            <p:cNvPicPr/>
            <p:nvPr/>
          </p:nvPicPr>
          <p:blipFill>
            <a:blip r:embed="rId27" cstate="print"/>
            <a:stretch>
              <a:fillRect/>
            </a:stretch>
          </p:blipFill>
          <p:spPr>
            <a:xfrm>
              <a:off x="6185915" y="5457444"/>
              <a:ext cx="208787" cy="278892"/>
            </a:xfrm>
            <a:prstGeom prst="rect">
              <a:avLst/>
            </a:prstGeom>
          </p:spPr>
        </p:pic>
        <p:pic>
          <p:nvPicPr>
            <p:cNvPr id="89" name="object 89"/>
            <p:cNvPicPr/>
            <p:nvPr/>
          </p:nvPicPr>
          <p:blipFill>
            <a:blip r:embed="rId28" cstate="print"/>
            <a:stretch>
              <a:fillRect/>
            </a:stretch>
          </p:blipFill>
          <p:spPr>
            <a:xfrm>
              <a:off x="6185915" y="5736336"/>
              <a:ext cx="208787" cy="175259"/>
            </a:xfrm>
            <a:prstGeom prst="rect">
              <a:avLst/>
            </a:prstGeom>
          </p:spPr>
        </p:pic>
      </p:grpSp>
      <p:graphicFrame>
        <p:nvGraphicFramePr>
          <p:cNvPr id="90" name="object 90"/>
          <p:cNvGraphicFramePr>
            <a:graphicFrameLocks noGrp="1"/>
          </p:cNvGraphicFramePr>
          <p:nvPr/>
        </p:nvGraphicFramePr>
        <p:xfrm>
          <a:off x="7706741" y="5349114"/>
          <a:ext cx="208915" cy="558165"/>
        </p:xfrm>
        <a:graphic>
          <a:graphicData uri="http://schemas.openxmlformats.org/drawingml/2006/table">
            <a:tbl>
              <a:tblPr firstRow="1" bandRow="1">
                <a:tableStyleId>{2D5ABB26-0587-4C30-8999-92F81FD0307C}</a:tableStyleId>
              </a:tblPr>
              <a:tblGrid>
                <a:gridCol w="208915">
                  <a:extLst>
                    <a:ext uri="{9D8B030D-6E8A-4147-A177-3AD203B41FA5}">
                      <a16:colId xmlns:a16="http://schemas.microsoft.com/office/drawing/2014/main" val="20000"/>
                    </a:ext>
                  </a:extLst>
                </a:gridCol>
              </a:tblGrid>
              <a:tr h="104775">
                <a:tc>
                  <a:txBody>
                    <a:bodyPr/>
                    <a:lstStyle/>
                    <a:p>
                      <a:pPr>
                        <a:lnSpc>
                          <a:spcPct val="100000"/>
                        </a:lnSpc>
                      </a:pPr>
                      <a:endParaRPr sz="5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0"/>
                  </a:ext>
                </a:extLst>
              </a:tr>
              <a:tr h="27876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1"/>
                  </a:ext>
                </a:extLst>
              </a:tr>
              <a:tr h="17462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2"/>
                  </a:ext>
                </a:extLst>
              </a:tr>
            </a:tbl>
          </a:graphicData>
        </a:graphic>
      </p:graphicFrame>
      <p:sp>
        <p:nvSpPr>
          <p:cNvPr id="91" name="object 91"/>
          <p:cNvSpPr txBox="1"/>
          <p:nvPr/>
        </p:nvSpPr>
        <p:spPr>
          <a:xfrm>
            <a:off x="7927085" y="5758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92" name="object 92"/>
          <p:cNvSpPr txBox="1"/>
          <p:nvPr/>
        </p:nvSpPr>
        <p:spPr>
          <a:xfrm>
            <a:off x="7927086" y="5538318"/>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その他負</a:t>
            </a:r>
            <a:r>
              <a:rPr sz="700" spc="-50" dirty="0">
                <a:latin typeface="メイリオ"/>
                <a:cs typeface="メイリオ"/>
              </a:rPr>
              <a:t>債</a:t>
            </a:r>
            <a:endParaRPr sz="700">
              <a:latin typeface="メイリオ"/>
              <a:cs typeface="メイリオ"/>
            </a:endParaRPr>
          </a:p>
        </p:txBody>
      </p:sp>
      <p:grpSp>
        <p:nvGrpSpPr>
          <p:cNvPr id="93" name="object 93"/>
          <p:cNvGrpSpPr/>
          <p:nvPr/>
        </p:nvGrpSpPr>
        <p:grpSpPr>
          <a:xfrm>
            <a:off x="7380605" y="5346066"/>
            <a:ext cx="215265" cy="572135"/>
            <a:chOff x="5856604" y="5346065"/>
            <a:chExt cx="215265" cy="572135"/>
          </a:xfrm>
        </p:grpSpPr>
        <p:pic>
          <p:nvPicPr>
            <p:cNvPr id="94" name="object 94"/>
            <p:cNvPicPr/>
            <p:nvPr/>
          </p:nvPicPr>
          <p:blipFill>
            <a:blip r:embed="rId29" cstate="print"/>
            <a:stretch>
              <a:fillRect/>
            </a:stretch>
          </p:blipFill>
          <p:spPr>
            <a:xfrm>
              <a:off x="5859779" y="5349240"/>
              <a:ext cx="208787" cy="565404"/>
            </a:xfrm>
            <a:prstGeom prst="rect">
              <a:avLst/>
            </a:prstGeom>
          </p:spPr>
        </p:pic>
        <p:sp>
          <p:nvSpPr>
            <p:cNvPr id="95" name="object 95"/>
            <p:cNvSpPr/>
            <p:nvPr/>
          </p:nvSpPr>
          <p:spPr>
            <a:xfrm>
              <a:off x="5859779" y="5349240"/>
              <a:ext cx="208915" cy="565785"/>
            </a:xfrm>
            <a:custGeom>
              <a:avLst/>
              <a:gdLst/>
              <a:ahLst/>
              <a:cxnLst/>
              <a:rect l="l" t="t" r="r" b="b"/>
              <a:pathLst>
                <a:path w="208914" h="565785">
                  <a:moveTo>
                    <a:pt x="0" y="565404"/>
                  </a:moveTo>
                  <a:lnTo>
                    <a:pt x="208787" y="565404"/>
                  </a:lnTo>
                  <a:lnTo>
                    <a:pt x="208787" y="0"/>
                  </a:lnTo>
                  <a:lnTo>
                    <a:pt x="0" y="0"/>
                  </a:lnTo>
                  <a:lnTo>
                    <a:pt x="0" y="565404"/>
                  </a:lnTo>
                  <a:close/>
                </a:path>
              </a:pathLst>
            </a:custGeom>
            <a:ln w="6350">
              <a:solidFill>
                <a:srgbClr val="7E7E7E"/>
              </a:solidFill>
            </a:ln>
          </p:spPr>
          <p:txBody>
            <a:bodyPr wrap="square" lIns="0" tIns="0" rIns="0" bIns="0" rtlCol="0"/>
            <a:lstStyle/>
            <a:p>
              <a:endParaRPr/>
            </a:p>
          </p:txBody>
        </p:sp>
      </p:grpSp>
      <p:pic>
        <p:nvPicPr>
          <p:cNvPr id="96" name="object 96"/>
          <p:cNvPicPr/>
          <p:nvPr/>
        </p:nvPicPr>
        <p:blipFill>
          <a:blip r:embed="rId30" cstate="print"/>
          <a:stretch>
            <a:fillRect/>
          </a:stretch>
        </p:blipFill>
        <p:spPr>
          <a:xfrm>
            <a:off x="7709916" y="5352288"/>
            <a:ext cx="208787" cy="105156"/>
          </a:xfrm>
          <a:prstGeom prst="rect">
            <a:avLst/>
          </a:prstGeom>
        </p:spPr>
      </p:pic>
      <p:sp>
        <p:nvSpPr>
          <p:cNvPr id="97" name="object 97"/>
          <p:cNvSpPr txBox="1"/>
          <p:nvPr/>
        </p:nvSpPr>
        <p:spPr>
          <a:xfrm>
            <a:off x="7930389" y="5326761"/>
            <a:ext cx="765175"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日銀当座</a:t>
            </a:r>
            <a:r>
              <a:rPr sz="700" dirty="0">
                <a:solidFill>
                  <a:srgbClr val="A78213"/>
                </a:solidFill>
                <a:latin typeface="メイリオ"/>
                <a:cs typeface="メイリオ"/>
              </a:rPr>
              <a:t>預</a:t>
            </a:r>
            <a:r>
              <a:rPr sz="700" spc="5" dirty="0">
                <a:solidFill>
                  <a:srgbClr val="A78213"/>
                </a:solidFill>
                <a:latin typeface="メイリオ"/>
                <a:cs typeface="メイリオ"/>
              </a:rPr>
              <a:t> 別</a:t>
            </a:r>
            <a:r>
              <a:rPr sz="700" spc="-10" dirty="0">
                <a:solidFill>
                  <a:srgbClr val="A78213"/>
                </a:solidFill>
                <a:latin typeface="メイリオ"/>
                <a:cs typeface="メイリオ"/>
              </a:rPr>
              <a:t>勘</a:t>
            </a:r>
            <a:r>
              <a:rPr sz="700" spc="-50" dirty="0">
                <a:solidFill>
                  <a:srgbClr val="A78213"/>
                </a:solidFill>
                <a:latin typeface="メイリオ"/>
                <a:cs typeface="メイリオ"/>
              </a:rPr>
              <a:t>定</a:t>
            </a:r>
            <a:endParaRPr sz="700">
              <a:latin typeface="メイリオ"/>
              <a:cs typeface="メイリオ"/>
            </a:endParaRPr>
          </a:p>
        </p:txBody>
      </p:sp>
      <p:sp>
        <p:nvSpPr>
          <p:cNvPr id="98" name="object 98"/>
          <p:cNvSpPr txBox="1"/>
          <p:nvPr/>
        </p:nvSpPr>
        <p:spPr>
          <a:xfrm>
            <a:off x="7414006" y="5190236"/>
            <a:ext cx="517525" cy="119905"/>
          </a:xfrm>
          <a:prstGeom prst="rect">
            <a:avLst/>
          </a:prstGeom>
        </p:spPr>
        <p:txBody>
          <a:bodyPr vert="horz" wrap="square" lIns="0" tIns="12065" rIns="0" bIns="0" rtlCol="0">
            <a:spAutoFit/>
          </a:bodyPr>
          <a:lstStyle/>
          <a:p>
            <a:pPr marL="12700">
              <a:spcBef>
                <a:spcPts val="95"/>
              </a:spcBef>
              <a:tabLst>
                <a:tab pos="32766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60" dirty="0">
                <a:latin typeface="メイリオ"/>
                <a:cs typeface="メイリオ"/>
              </a:rPr>
              <a:t>債</a:t>
            </a:r>
            <a:endParaRPr sz="700">
              <a:latin typeface="メイリオ"/>
              <a:cs typeface="メイリオ"/>
            </a:endParaRPr>
          </a:p>
        </p:txBody>
      </p:sp>
      <p:sp>
        <p:nvSpPr>
          <p:cNvPr id="99" name="object 99"/>
          <p:cNvSpPr txBox="1"/>
          <p:nvPr/>
        </p:nvSpPr>
        <p:spPr>
          <a:xfrm>
            <a:off x="7295770" y="5970829"/>
            <a:ext cx="738505" cy="119905"/>
          </a:xfrm>
          <a:prstGeom prst="rect">
            <a:avLst/>
          </a:prstGeom>
        </p:spPr>
        <p:txBody>
          <a:bodyPr vert="horz" wrap="square" lIns="0" tIns="12065" rIns="0" bIns="0" rtlCol="0">
            <a:spAutoFit/>
          </a:bodyPr>
          <a:lstStyle/>
          <a:p>
            <a:pPr marL="12700">
              <a:spcBef>
                <a:spcPts val="95"/>
              </a:spcBef>
              <a:tabLst>
                <a:tab pos="459740" algn="l"/>
              </a:tabLst>
            </a:pPr>
            <a:r>
              <a:rPr sz="700" spc="-10" dirty="0">
                <a:latin typeface="メイリオ"/>
                <a:cs typeface="メイリオ"/>
              </a:rPr>
              <a:t>資産</a:t>
            </a:r>
            <a:r>
              <a:rPr sz="700" spc="-50" dirty="0">
                <a:latin typeface="メイリオ"/>
                <a:cs typeface="メイリオ"/>
              </a:rPr>
              <a:t>→</a:t>
            </a:r>
            <a:r>
              <a:rPr sz="700" dirty="0">
                <a:latin typeface="メイリオ"/>
                <a:cs typeface="メイリオ"/>
              </a:rPr>
              <a:t>	</a:t>
            </a:r>
            <a:r>
              <a:rPr sz="700" spc="-10" dirty="0">
                <a:latin typeface="メイリオ"/>
                <a:cs typeface="メイリオ"/>
              </a:rPr>
              <a:t>負債</a:t>
            </a:r>
            <a:r>
              <a:rPr sz="700" spc="-50" dirty="0">
                <a:latin typeface="メイリオ"/>
                <a:cs typeface="メイリオ"/>
              </a:rPr>
              <a:t>→</a:t>
            </a:r>
            <a:endParaRPr sz="700">
              <a:latin typeface="メイリオ"/>
              <a:cs typeface="メイリオ"/>
            </a:endParaRPr>
          </a:p>
        </p:txBody>
      </p:sp>
      <p:pic>
        <p:nvPicPr>
          <p:cNvPr id="100" name="object 100"/>
          <p:cNvPicPr/>
          <p:nvPr/>
        </p:nvPicPr>
        <p:blipFill>
          <a:blip r:embed="rId31" cstate="print"/>
          <a:stretch>
            <a:fillRect/>
          </a:stretch>
        </p:blipFill>
        <p:spPr>
          <a:xfrm>
            <a:off x="3672840" y="4908804"/>
            <a:ext cx="225551" cy="169163"/>
          </a:xfrm>
          <a:prstGeom prst="rect">
            <a:avLst/>
          </a:prstGeom>
        </p:spPr>
      </p:pic>
      <p:sp>
        <p:nvSpPr>
          <p:cNvPr id="101" name="object 101"/>
          <p:cNvSpPr txBox="1"/>
          <p:nvPr/>
        </p:nvSpPr>
        <p:spPr>
          <a:xfrm>
            <a:off x="3210815" y="4906137"/>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裏付け資</a:t>
            </a:r>
            <a:r>
              <a:rPr sz="700" spc="-50" dirty="0">
                <a:latin typeface="メイリオ"/>
                <a:cs typeface="メイリオ"/>
              </a:rPr>
              <a:t>産</a:t>
            </a:r>
            <a:endParaRPr sz="700">
              <a:latin typeface="メイリオ"/>
              <a:cs typeface="メイリオ"/>
            </a:endParaRPr>
          </a:p>
        </p:txBody>
      </p:sp>
      <p:sp>
        <p:nvSpPr>
          <p:cNvPr id="102" name="object 102"/>
          <p:cNvSpPr txBox="1"/>
          <p:nvPr/>
        </p:nvSpPr>
        <p:spPr>
          <a:xfrm>
            <a:off x="5890641" y="4403750"/>
            <a:ext cx="467359" cy="310340"/>
          </a:xfrm>
          <a:prstGeom prst="rect">
            <a:avLst/>
          </a:prstGeom>
        </p:spPr>
        <p:txBody>
          <a:bodyPr vert="horz" wrap="square" lIns="0" tIns="55879" rIns="0" bIns="0" rtlCol="0">
            <a:spAutoFit/>
          </a:bodyPr>
          <a:lstStyle/>
          <a:p>
            <a:pPr marL="12700">
              <a:spcBef>
                <a:spcPts val="439"/>
              </a:spcBef>
            </a:pPr>
            <a:r>
              <a:rPr sz="700" spc="-10" dirty="0">
                <a:latin typeface="メイリオ"/>
                <a:cs typeface="メイリオ"/>
              </a:rPr>
              <a:t>預金</a:t>
            </a:r>
            <a:r>
              <a:rPr sz="700" spc="-50" dirty="0">
                <a:latin typeface="メイリオ"/>
                <a:cs typeface="メイリオ"/>
              </a:rPr>
              <a:t>↓</a:t>
            </a:r>
            <a:endParaRPr sz="700">
              <a:latin typeface="メイリオ"/>
              <a:cs typeface="メイリオ"/>
            </a:endParaRPr>
          </a:p>
          <a:p>
            <a:pPr marL="12700">
              <a:spcBef>
                <a:spcPts val="335"/>
              </a:spcBef>
            </a:pPr>
            <a:r>
              <a:rPr sz="700" spc="-10" dirty="0">
                <a:latin typeface="メイリオ"/>
                <a:cs typeface="メイリオ"/>
              </a:rPr>
              <a:t>別段預金</a:t>
            </a:r>
            <a:r>
              <a:rPr sz="700" spc="-50" dirty="0">
                <a:latin typeface="メイリオ"/>
                <a:cs typeface="メイリオ"/>
              </a:rPr>
              <a:t>↑</a:t>
            </a:r>
            <a:endParaRPr sz="700">
              <a:latin typeface="メイリオ"/>
              <a:cs typeface="メイリオ"/>
            </a:endParaRPr>
          </a:p>
        </p:txBody>
      </p:sp>
      <p:sp>
        <p:nvSpPr>
          <p:cNvPr id="103" name="object 103"/>
          <p:cNvSpPr txBox="1"/>
          <p:nvPr/>
        </p:nvSpPr>
        <p:spPr>
          <a:xfrm>
            <a:off x="3560446" y="3754373"/>
            <a:ext cx="379095" cy="227626"/>
          </a:xfrm>
          <a:prstGeom prst="rect">
            <a:avLst/>
          </a:prstGeom>
        </p:spPr>
        <p:txBody>
          <a:bodyPr vert="horz" wrap="square" lIns="0" tIns="12065" rIns="0" bIns="0" rtlCol="0">
            <a:spAutoFit/>
          </a:bodyPr>
          <a:lstStyle/>
          <a:p>
            <a:pPr algn="ctr">
              <a:spcBef>
                <a:spcPts val="95"/>
              </a:spcBef>
            </a:pPr>
            <a:r>
              <a:rPr sz="700" spc="-10" dirty="0">
                <a:latin typeface="メイリオ"/>
                <a:cs typeface="メイリオ"/>
              </a:rPr>
              <a:t>デジタ</a:t>
            </a:r>
            <a:r>
              <a:rPr sz="700" spc="-50" dirty="0">
                <a:latin typeface="メイリオ"/>
                <a:cs typeface="メイリオ"/>
              </a:rPr>
              <a:t>ル</a:t>
            </a:r>
            <a:endParaRPr sz="700">
              <a:latin typeface="メイリオ"/>
              <a:cs typeface="メイリオ"/>
            </a:endParaRPr>
          </a:p>
          <a:p>
            <a:pPr algn="ctr">
              <a:lnSpc>
                <a:spcPct val="100000"/>
              </a:lnSpc>
            </a:pPr>
            <a:r>
              <a:rPr sz="700" spc="-20" dirty="0">
                <a:latin typeface="メイリオ"/>
                <a:cs typeface="メイリオ"/>
              </a:rPr>
              <a:t>通</a:t>
            </a:r>
            <a:r>
              <a:rPr sz="700" spc="-60" dirty="0">
                <a:latin typeface="メイリオ"/>
                <a:cs typeface="メイリオ"/>
              </a:rPr>
              <a:t>貨</a:t>
            </a:r>
            <a:endParaRPr sz="700">
              <a:latin typeface="メイリオ"/>
              <a:cs typeface="メイリオ"/>
            </a:endParaRPr>
          </a:p>
        </p:txBody>
      </p:sp>
      <p:sp>
        <p:nvSpPr>
          <p:cNvPr id="104" name="object 104"/>
          <p:cNvSpPr txBox="1"/>
          <p:nvPr/>
        </p:nvSpPr>
        <p:spPr>
          <a:xfrm>
            <a:off x="2155647" y="2933192"/>
            <a:ext cx="534670" cy="151323"/>
          </a:xfrm>
          <a:prstGeom prst="rect">
            <a:avLst/>
          </a:prstGeom>
        </p:spPr>
        <p:txBody>
          <a:bodyPr vert="horz" wrap="square" lIns="0" tIns="12700" rIns="0" bIns="0" rtlCol="0">
            <a:spAutoFit/>
          </a:bodyPr>
          <a:lstStyle/>
          <a:p>
            <a:pPr marL="12700">
              <a:spcBef>
                <a:spcPts val="100"/>
              </a:spcBef>
            </a:pPr>
            <a:r>
              <a:rPr sz="900" spc="-10" dirty="0">
                <a:latin typeface="メイリオ"/>
                <a:cs typeface="メイリオ"/>
              </a:rPr>
              <a:t>企業/個人</a:t>
            </a:r>
            <a:endParaRPr sz="900">
              <a:latin typeface="メイリオ"/>
              <a:cs typeface="メイリオ"/>
            </a:endParaRPr>
          </a:p>
        </p:txBody>
      </p:sp>
      <p:sp>
        <p:nvSpPr>
          <p:cNvPr id="105" name="object 105"/>
          <p:cNvSpPr txBox="1"/>
          <p:nvPr/>
        </p:nvSpPr>
        <p:spPr>
          <a:xfrm>
            <a:off x="2784347" y="4177284"/>
            <a:ext cx="2016760" cy="226344"/>
          </a:xfrm>
          <a:prstGeom prst="rect">
            <a:avLst/>
          </a:prstGeom>
          <a:ln w="6350">
            <a:solidFill>
              <a:srgbClr val="7E7E7E"/>
            </a:solidFill>
          </a:ln>
        </p:spPr>
        <p:txBody>
          <a:bodyPr vert="horz" wrap="square" lIns="0" tIns="102235" rIns="0" bIns="0" rtlCol="0">
            <a:spAutoFit/>
          </a:bodyPr>
          <a:lstStyle/>
          <a:p>
            <a:pPr marR="3175" algn="ctr">
              <a:spcBef>
                <a:spcPts val="805"/>
              </a:spcBef>
            </a:pPr>
            <a:r>
              <a:rPr sz="800" b="1" spc="-20" dirty="0">
                <a:latin typeface="メイリオ"/>
                <a:cs typeface="メイリオ"/>
              </a:rPr>
              <a:t>発行体</a:t>
            </a:r>
            <a:endParaRPr sz="800">
              <a:latin typeface="メイリオ"/>
              <a:cs typeface="メイリオ"/>
            </a:endParaRPr>
          </a:p>
        </p:txBody>
      </p:sp>
      <p:grpSp>
        <p:nvGrpSpPr>
          <p:cNvPr id="106" name="object 106"/>
          <p:cNvGrpSpPr/>
          <p:nvPr/>
        </p:nvGrpSpPr>
        <p:grpSpPr>
          <a:xfrm>
            <a:off x="3614802" y="2933573"/>
            <a:ext cx="274955" cy="1221740"/>
            <a:chOff x="2090801" y="2933573"/>
            <a:chExt cx="274955" cy="1221740"/>
          </a:xfrm>
        </p:grpSpPr>
        <p:sp>
          <p:nvSpPr>
            <p:cNvPr id="107" name="object 107"/>
            <p:cNvSpPr/>
            <p:nvPr/>
          </p:nvSpPr>
          <p:spPr>
            <a:xfrm>
              <a:off x="2179320" y="3182112"/>
              <a:ext cx="76200" cy="973455"/>
            </a:xfrm>
            <a:custGeom>
              <a:avLst/>
              <a:gdLst/>
              <a:ahLst/>
              <a:cxnLst/>
              <a:rect l="l" t="t" r="r" b="b"/>
              <a:pathLst>
                <a:path w="76200" h="973454">
                  <a:moveTo>
                    <a:pt x="44450" y="63500"/>
                  </a:moveTo>
                  <a:lnTo>
                    <a:pt x="31750" y="63500"/>
                  </a:lnTo>
                  <a:lnTo>
                    <a:pt x="31750" y="973074"/>
                  </a:lnTo>
                  <a:lnTo>
                    <a:pt x="44450" y="973074"/>
                  </a:lnTo>
                  <a:lnTo>
                    <a:pt x="44450" y="63500"/>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108" name="object 108"/>
            <p:cNvPicPr/>
            <p:nvPr/>
          </p:nvPicPr>
          <p:blipFill>
            <a:blip r:embed="rId32" cstate="print"/>
            <a:stretch>
              <a:fillRect/>
            </a:stretch>
          </p:blipFill>
          <p:spPr>
            <a:xfrm>
              <a:off x="2133600" y="3634740"/>
              <a:ext cx="169163" cy="169163"/>
            </a:xfrm>
            <a:prstGeom prst="rect">
              <a:avLst/>
            </a:prstGeom>
          </p:spPr>
        </p:pic>
        <p:sp>
          <p:nvSpPr>
            <p:cNvPr id="109" name="object 109"/>
            <p:cNvSpPr/>
            <p:nvPr/>
          </p:nvSpPr>
          <p:spPr>
            <a:xfrm>
              <a:off x="2093976" y="2936748"/>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grpSp>
      <p:sp>
        <p:nvSpPr>
          <p:cNvPr id="110" name="object 110"/>
          <p:cNvSpPr txBox="1"/>
          <p:nvPr/>
        </p:nvSpPr>
        <p:spPr>
          <a:xfrm>
            <a:off x="3580129" y="2798313"/>
            <a:ext cx="381000" cy="99060"/>
          </a:xfrm>
          <a:prstGeom prst="rect">
            <a:avLst/>
          </a:prstGeom>
        </p:spPr>
        <p:txBody>
          <a:bodyPr vert="horz" wrap="square" lIns="0" tIns="4445" rIns="0" bIns="0" rtlCol="0">
            <a:spAutoFit/>
          </a:bodyPr>
          <a:lstStyle/>
          <a:p>
            <a:pPr>
              <a:spcBef>
                <a:spcPts val="35"/>
              </a:spcBef>
            </a:pPr>
            <a:r>
              <a:rPr sz="600" spc="-10" dirty="0">
                <a:latin typeface="メイリオ"/>
                <a:cs typeface="メイリオ"/>
              </a:rPr>
              <a:t>ウォレット</a:t>
            </a:r>
            <a:endParaRPr sz="600">
              <a:latin typeface="メイリオ"/>
              <a:cs typeface="メイリオ"/>
            </a:endParaRPr>
          </a:p>
        </p:txBody>
      </p:sp>
      <p:grpSp>
        <p:nvGrpSpPr>
          <p:cNvPr id="111" name="object 111"/>
          <p:cNvGrpSpPr/>
          <p:nvPr/>
        </p:nvGrpSpPr>
        <p:grpSpPr>
          <a:xfrm>
            <a:off x="3218689" y="2970276"/>
            <a:ext cx="589915" cy="1184910"/>
            <a:chOff x="1694688" y="2970276"/>
            <a:chExt cx="589915" cy="1184910"/>
          </a:xfrm>
        </p:grpSpPr>
        <p:pic>
          <p:nvPicPr>
            <p:cNvPr id="112" name="object 112"/>
            <p:cNvPicPr/>
            <p:nvPr/>
          </p:nvPicPr>
          <p:blipFill>
            <a:blip r:embed="rId33" cstate="print"/>
            <a:stretch>
              <a:fillRect/>
            </a:stretch>
          </p:blipFill>
          <p:spPr>
            <a:xfrm>
              <a:off x="2168652" y="2970276"/>
              <a:ext cx="115824" cy="115824"/>
            </a:xfrm>
            <a:prstGeom prst="rect">
              <a:avLst/>
            </a:prstGeom>
          </p:spPr>
        </p:pic>
        <p:sp>
          <p:nvSpPr>
            <p:cNvPr id="113" name="object 113"/>
            <p:cNvSpPr/>
            <p:nvPr/>
          </p:nvSpPr>
          <p:spPr>
            <a:xfrm>
              <a:off x="1769364" y="3182112"/>
              <a:ext cx="76200" cy="973455"/>
            </a:xfrm>
            <a:custGeom>
              <a:avLst/>
              <a:gdLst/>
              <a:ahLst/>
              <a:cxnLst/>
              <a:rect l="l" t="t" r="r" b="b"/>
              <a:pathLst>
                <a:path w="76200" h="973454">
                  <a:moveTo>
                    <a:pt x="31750" y="896874"/>
                  </a:moveTo>
                  <a:lnTo>
                    <a:pt x="0" y="896874"/>
                  </a:lnTo>
                  <a:lnTo>
                    <a:pt x="38100" y="973074"/>
                  </a:lnTo>
                  <a:lnTo>
                    <a:pt x="69850" y="909574"/>
                  </a:lnTo>
                  <a:lnTo>
                    <a:pt x="31750" y="909574"/>
                  </a:lnTo>
                  <a:lnTo>
                    <a:pt x="31750" y="896874"/>
                  </a:lnTo>
                  <a:close/>
                </a:path>
                <a:path w="76200" h="973454">
                  <a:moveTo>
                    <a:pt x="44450" y="0"/>
                  </a:moveTo>
                  <a:lnTo>
                    <a:pt x="31750" y="0"/>
                  </a:lnTo>
                  <a:lnTo>
                    <a:pt x="31750" y="909574"/>
                  </a:lnTo>
                  <a:lnTo>
                    <a:pt x="44450" y="909574"/>
                  </a:lnTo>
                  <a:lnTo>
                    <a:pt x="44450" y="0"/>
                  </a:lnTo>
                  <a:close/>
                </a:path>
                <a:path w="76200" h="973454">
                  <a:moveTo>
                    <a:pt x="76200" y="896874"/>
                  </a:moveTo>
                  <a:lnTo>
                    <a:pt x="44450" y="896874"/>
                  </a:lnTo>
                  <a:lnTo>
                    <a:pt x="44450" y="909574"/>
                  </a:lnTo>
                  <a:lnTo>
                    <a:pt x="69850" y="909574"/>
                  </a:lnTo>
                  <a:lnTo>
                    <a:pt x="76200" y="896874"/>
                  </a:lnTo>
                  <a:close/>
                </a:path>
              </a:pathLst>
            </a:custGeom>
            <a:solidFill>
              <a:srgbClr val="BEBEBE"/>
            </a:solidFill>
          </p:spPr>
          <p:txBody>
            <a:bodyPr wrap="square" lIns="0" tIns="0" rIns="0" bIns="0" rtlCol="0"/>
            <a:lstStyle/>
            <a:p>
              <a:endParaRPr/>
            </a:p>
          </p:txBody>
        </p:sp>
        <p:pic>
          <p:nvPicPr>
            <p:cNvPr id="114" name="object 114"/>
            <p:cNvPicPr/>
            <p:nvPr/>
          </p:nvPicPr>
          <p:blipFill>
            <a:blip r:embed="rId31" cstate="print"/>
            <a:stretch>
              <a:fillRect/>
            </a:stretch>
          </p:blipFill>
          <p:spPr>
            <a:xfrm>
              <a:off x="1694688" y="3619500"/>
              <a:ext cx="225551" cy="169163"/>
            </a:xfrm>
            <a:prstGeom prst="rect">
              <a:avLst/>
            </a:prstGeom>
          </p:spPr>
        </p:pic>
      </p:grpSp>
      <p:sp>
        <p:nvSpPr>
          <p:cNvPr id="115" name="object 115"/>
          <p:cNvSpPr txBox="1"/>
          <p:nvPr/>
        </p:nvSpPr>
        <p:spPr>
          <a:xfrm>
            <a:off x="3022473" y="3635756"/>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grpSp>
        <p:nvGrpSpPr>
          <p:cNvPr id="116" name="object 116"/>
          <p:cNvGrpSpPr/>
          <p:nvPr/>
        </p:nvGrpSpPr>
        <p:grpSpPr>
          <a:xfrm>
            <a:off x="2872739" y="2778251"/>
            <a:ext cx="652780" cy="340360"/>
            <a:chOff x="1348739" y="2778251"/>
            <a:chExt cx="652780" cy="340360"/>
          </a:xfrm>
        </p:grpSpPr>
        <p:pic>
          <p:nvPicPr>
            <p:cNvPr id="117" name="object 117"/>
            <p:cNvPicPr/>
            <p:nvPr/>
          </p:nvPicPr>
          <p:blipFill>
            <a:blip r:embed="rId34" cstate="print"/>
            <a:stretch>
              <a:fillRect/>
            </a:stretch>
          </p:blipFill>
          <p:spPr>
            <a:xfrm>
              <a:off x="1653539" y="2936747"/>
              <a:ext cx="268224" cy="166115"/>
            </a:xfrm>
            <a:prstGeom prst="rect">
              <a:avLst/>
            </a:prstGeom>
          </p:spPr>
        </p:pic>
        <p:sp>
          <p:nvSpPr>
            <p:cNvPr id="118" name="object 118"/>
            <p:cNvSpPr/>
            <p:nvPr/>
          </p:nvSpPr>
          <p:spPr>
            <a:xfrm>
              <a:off x="1653539" y="2936747"/>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7E7E7E"/>
              </a:solidFill>
            </a:ln>
          </p:spPr>
          <p:txBody>
            <a:bodyPr wrap="square" lIns="0" tIns="0" rIns="0" bIns="0" rtlCol="0"/>
            <a:lstStyle/>
            <a:p>
              <a:endParaRPr/>
            </a:p>
          </p:txBody>
        </p:sp>
        <p:sp>
          <p:nvSpPr>
            <p:cNvPr id="119" name="object 119"/>
            <p:cNvSpPr/>
            <p:nvPr/>
          </p:nvSpPr>
          <p:spPr>
            <a:xfrm>
              <a:off x="1610867" y="2778251"/>
              <a:ext cx="390525" cy="125095"/>
            </a:xfrm>
            <a:custGeom>
              <a:avLst/>
              <a:gdLst/>
              <a:ahLst/>
              <a:cxnLst/>
              <a:rect l="l" t="t" r="r" b="b"/>
              <a:pathLst>
                <a:path w="390525" h="125094">
                  <a:moveTo>
                    <a:pt x="390144" y="0"/>
                  </a:moveTo>
                  <a:lnTo>
                    <a:pt x="0" y="0"/>
                  </a:lnTo>
                  <a:lnTo>
                    <a:pt x="0" y="124967"/>
                  </a:lnTo>
                  <a:lnTo>
                    <a:pt x="390144" y="124967"/>
                  </a:lnTo>
                  <a:lnTo>
                    <a:pt x="390144" y="0"/>
                  </a:lnTo>
                  <a:close/>
                </a:path>
              </a:pathLst>
            </a:custGeom>
            <a:solidFill>
              <a:srgbClr val="FFFFFF"/>
            </a:solidFill>
          </p:spPr>
          <p:txBody>
            <a:bodyPr wrap="square" lIns="0" tIns="0" rIns="0" bIns="0" rtlCol="0"/>
            <a:lstStyle/>
            <a:p>
              <a:endParaRPr/>
            </a:p>
          </p:txBody>
        </p:sp>
        <p:pic>
          <p:nvPicPr>
            <p:cNvPr id="120" name="object 120"/>
            <p:cNvPicPr/>
            <p:nvPr/>
          </p:nvPicPr>
          <p:blipFill>
            <a:blip r:embed="rId35" cstate="print"/>
            <a:stretch>
              <a:fillRect/>
            </a:stretch>
          </p:blipFill>
          <p:spPr>
            <a:xfrm>
              <a:off x="1348739" y="2929127"/>
              <a:ext cx="188975" cy="188975"/>
            </a:xfrm>
            <a:prstGeom prst="rect">
              <a:avLst/>
            </a:prstGeom>
          </p:spPr>
        </p:pic>
      </p:grpSp>
      <p:sp>
        <p:nvSpPr>
          <p:cNvPr id="121" name="object 121"/>
          <p:cNvSpPr txBox="1"/>
          <p:nvPr/>
        </p:nvSpPr>
        <p:spPr>
          <a:xfrm>
            <a:off x="2863722" y="2787143"/>
            <a:ext cx="633730" cy="119905"/>
          </a:xfrm>
          <a:prstGeom prst="rect">
            <a:avLst/>
          </a:prstGeom>
        </p:spPr>
        <p:txBody>
          <a:bodyPr vert="horz" wrap="square" lIns="0" tIns="12065" rIns="0" bIns="0" rtlCol="0">
            <a:spAutoFit/>
          </a:bodyPr>
          <a:lstStyle/>
          <a:p>
            <a:pPr marL="12700">
              <a:spcBef>
                <a:spcPts val="95"/>
              </a:spcBef>
            </a:pPr>
            <a:r>
              <a:rPr sz="1050" spc="-15" baseline="3968" dirty="0">
                <a:latin typeface="メイリオ"/>
                <a:cs typeface="メイリオ"/>
              </a:rPr>
              <a:t>Ａ</a:t>
            </a:r>
            <a:r>
              <a:rPr sz="1050" baseline="3968" dirty="0">
                <a:latin typeface="メイリオ"/>
                <a:cs typeface="メイリオ"/>
              </a:rPr>
              <a:t>社</a:t>
            </a:r>
            <a:r>
              <a:rPr sz="1050" spc="1102" baseline="3968" dirty="0">
                <a:latin typeface="メイリオ"/>
                <a:cs typeface="メイリオ"/>
              </a:rPr>
              <a:t> </a:t>
            </a:r>
            <a:r>
              <a:rPr sz="600" spc="-15" dirty="0">
                <a:latin typeface="メイリオ"/>
                <a:cs typeface="メイリオ"/>
              </a:rPr>
              <a:t>銀行口座</a:t>
            </a:r>
            <a:endParaRPr sz="600">
              <a:latin typeface="メイリオ"/>
              <a:cs typeface="メイリオ"/>
            </a:endParaRPr>
          </a:p>
        </p:txBody>
      </p:sp>
      <p:grpSp>
        <p:nvGrpSpPr>
          <p:cNvPr id="122" name="object 122"/>
          <p:cNvGrpSpPr/>
          <p:nvPr/>
        </p:nvGrpSpPr>
        <p:grpSpPr>
          <a:xfrm>
            <a:off x="4248786" y="2846704"/>
            <a:ext cx="648335" cy="340360"/>
            <a:chOff x="2724785" y="2846704"/>
            <a:chExt cx="648335" cy="340360"/>
          </a:xfrm>
        </p:grpSpPr>
        <p:sp>
          <p:nvSpPr>
            <p:cNvPr id="123" name="object 123"/>
            <p:cNvSpPr/>
            <p:nvPr/>
          </p:nvSpPr>
          <p:spPr>
            <a:xfrm>
              <a:off x="2727960" y="2849879"/>
              <a:ext cx="546100" cy="334010"/>
            </a:xfrm>
            <a:custGeom>
              <a:avLst/>
              <a:gdLst/>
              <a:ahLst/>
              <a:cxnLst/>
              <a:rect l="l" t="t" r="r" b="b"/>
              <a:pathLst>
                <a:path w="546100" h="334010">
                  <a:moveTo>
                    <a:pt x="0" y="333756"/>
                  </a:moveTo>
                  <a:lnTo>
                    <a:pt x="545591" y="333756"/>
                  </a:lnTo>
                  <a:lnTo>
                    <a:pt x="545591" y="0"/>
                  </a:lnTo>
                  <a:lnTo>
                    <a:pt x="0" y="0"/>
                  </a:lnTo>
                  <a:lnTo>
                    <a:pt x="0" y="333756"/>
                  </a:lnTo>
                  <a:close/>
                </a:path>
              </a:pathLst>
            </a:custGeom>
            <a:ln w="6350">
              <a:solidFill>
                <a:srgbClr val="A6A6A6"/>
              </a:solidFill>
            </a:ln>
          </p:spPr>
          <p:txBody>
            <a:bodyPr wrap="square" lIns="0" tIns="0" rIns="0" bIns="0" rtlCol="0"/>
            <a:lstStyle/>
            <a:p>
              <a:endParaRPr/>
            </a:p>
          </p:txBody>
        </p:sp>
        <p:pic>
          <p:nvPicPr>
            <p:cNvPr id="124" name="object 124"/>
            <p:cNvPicPr/>
            <p:nvPr/>
          </p:nvPicPr>
          <p:blipFill>
            <a:blip r:embed="rId35" cstate="print"/>
            <a:stretch>
              <a:fillRect/>
            </a:stretch>
          </p:blipFill>
          <p:spPr>
            <a:xfrm>
              <a:off x="3183636" y="2929127"/>
              <a:ext cx="188975" cy="188975"/>
            </a:xfrm>
            <a:prstGeom prst="rect">
              <a:avLst/>
            </a:prstGeom>
          </p:spPr>
        </p:pic>
        <p:sp>
          <p:nvSpPr>
            <p:cNvPr id="125" name="object 125"/>
            <p:cNvSpPr/>
            <p:nvPr/>
          </p:nvSpPr>
          <p:spPr>
            <a:xfrm>
              <a:off x="2874264" y="2933699"/>
              <a:ext cx="268605" cy="166370"/>
            </a:xfrm>
            <a:custGeom>
              <a:avLst/>
              <a:gdLst/>
              <a:ahLst/>
              <a:cxnLst/>
              <a:rect l="l" t="t" r="r" b="b"/>
              <a:pathLst>
                <a:path w="268605" h="166369">
                  <a:moveTo>
                    <a:pt x="0" y="166115"/>
                  </a:moveTo>
                  <a:lnTo>
                    <a:pt x="268224" y="166115"/>
                  </a:lnTo>
                  <a:lnTo>
                    <a:pt x="268224" y="0"/>
                  </a:lnTo>
                  <a:lnTo>
                    <a:pt x="0" y="0"/>
                  </a:lnTo>
                  <a:lnTo>
                    <a:pt x="0" y="166115"/>
                  </a:lnTo>
                  <a:close/>
                </a:path>
              </a:pathLst>
            </a:custGeom>
            <a:ln w="6350">
              <a:solidFill>
                <a:srgbClr val="A6A6A6"/>
              </a:solidFill>
            </a:ln>
          </p:spPr>
          <p:txBody>
            <a:bodyPr wrap="square" lIns="0" tIns="0" rIns="0" bIns="0" rtlCol="0"/>
            <a:lstStyle/>
            <a:p>
              <a:endParaRPr/>
            </a:p>
          </p:txBody>
        </p:sp>
      </p:grpSp>
      <p:sp>
        <p:nvSpPr>
          <p:cNvPr id="126" name="object 126"/>
          <p:cNvSpPr txBox="1"/>
          <p:nvPr/>
        </p:nvSpPr>
        <p:spPr>
          <a:xfrm>
            <a:off x="8377555"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流通時</a:t>
            </a:r>
            <a:endParaRPr sz="900">
              <a:latin typeface="メイリオ"/>
              <a:cs typeface="メイリオ"/>
            </a:endParaRPr>
          </a:p>
        </p:txBody>
      </p:sp>
      <p:sp>
        <p:nvSpPr>
          <p:cNvPr id="127" name="object 127"/>
          <p:cNvSpPr/>
          <p:nvPr/>
        </p:nvSpPr>
        <p:spPr>
          <a:xfrm>
            <a:off x="5269992" y="2348483"/>
            <a:ext cx="1445895" cy="0"/>
          </a:xfrm>
          <a:custGeom>
            <a:avLst/>
            <a:gdLst/>
            <a:ahLst/>
            <a:cxnLst/>
            <a:rect l="l" t="t" r="r" b="b"/>
            <a:pathLst>
              <a:path w="1445895">
                <a:moveTo>
                  <a:pt x="0" y="0"/>
                </a:moveTo>
                <a:lnTo>
                  <a:pt x="1445895" y="0"/>
                </a:lnTo>
              </a:path>
            </a:pathLst>
          </a:custGeom>
          <a:ln w="6350">
            <a:solidFill>
              <a:srgbClr val="7E7E7E"/>
            </a:solidFill>
          </a:ln>
        </p:spPr>
        <p:txBody>
          <a:bodyPr wrap="square" lIns="0" tIns="0" rIns="0" bIns="0" rtlCol="0"/>
          <a:lstStyle/>
          <a:p>
            <a:endParaRPr/>
          </a:p>
        </p:txBody>
      </p:sp>
      <p:grpSp>
        <p:nvGrpSpPr>
          <p:cNvPr id="128" name="object 128"/>
          <p:cNvGrpSpPr/>
          <p:nvPr/>
        </p:nvGrpSpPr>
        <p:grpSpPr>
          <a:xfrm>
            <a:off x="6842759" y="2231135"/>
            <a:ext cx="3690620" cy="189230"/>
            <a:chOff x="5318759" y="2231135"/>
            <a:chExt cx="3690620" cy="189230"/>
          </a:xfrm>
        </p:grpSpPr>
        <p:sp>
          <p:nvSpPr>
            <p:cNvPr id="129" name="object 129"/>
            <p:cNvSpPr/>
            <p:nvPr/>
          </p:nvSpPr>
          <p:spPr>
            <a:xfrm>
              <a:off x="5318759" y="2348483"/>
              <a:ext cx="3690620" cy="0"/>
            </a:xfrm>
            <a:custGeom>
              <a:avLst/>
              <a:gdLst/>
              <a:ahLst/>
              <a:cxnLst/>
              <a:rect l="l" t="t" r="r" b="b"/>
              <a:pathLst>
                <a:path w="3690620">
                  <a:moveTo>
                    <a:pt x="0" y="0"/>
                  </a:moveTo>
                  <a:lnTo>
                    <a:pt x="3690366" y="0"/>
                  </a:lnTo>
                </a:path>
              </a:pathLst>
            </a:custGeom>
            <a:ln w="6350">
              <a:solidFill>
                <a:srgbClr val="7E7E7E"/>
              </a:solidFill>
            </a:ln>
          </p:spPr>
          <p:txBody>
            <a:bodyPr wrap="square" lIns="0" tIns="0" rIns="0" bIns="0" rtlCol="0"/>
            <a:lstStyle/>
            <a:p>
              <a:endParaRPr/>
            </a:p>
          </p:txBody>
        </p:sp>
        <p:pic>
          <p:nvPicPr>
            <p:cNvPr id="130" name="object 130"/>
            <p:cNvPicPr/>
            <p:nvPr/>
          </p:nvPicPr>
          <p:blipFill>
            <a:blip r:embed="rId36" cstate="print"/>
            <a:stretch>
              <a:fillRect/>
            </a:stretch>
          </p:blipFill>
          <p:spPr>
            <a:xfrm>
              <a:off x="6006083" y="2231135"/>
              <a:ext cx="187451" cy="188975"/>
            </a:xfrm>
            <a:prstGeom prst="rect">
              <a:avLst/>
            </a:prstGeom>
          </p:spPr>
        </p:pic>
        <p:pic>
          <p:nvPicPr>
            <p:cNvPr id="131" name="object 131"/>
            <p:cNvPicPr/>
            <p:nvPr/>
          </p:nvPicPr>
          <p:blipFill>
            <a:blip r:embed="rId35" cstate="print"/>
            <a:stretch>
              <a:fillRect/>
            </a:stretch>
          </p:blipFill>
          <p:spPr>
            <a:xfrm>
              <a:off x="7837931" y="2231135"/>
              <a:ext cx="188975" cy="188975"/>
            </a:xfrm>
            <a:prstGeom prst="rect">
              <a:avLst/>
            </a:prstGeom>
          </p:spPr>
        </p:pic>
      </p:grpSp>
      <p:sp>
        <p:nvSpPr>
          <p:cNvPr id="132" name="object 132"/>
          <p:cNvSpPr txBox="1"/>
          <p:nvPr/>
        </p:nvSpPr>
        <p:spPr>
          <a:xfrm>
            <a:off x="7522591" y="2108708"/>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Ａ</a:t>
            </a:r>
            <a:r>
              <a:rPr sz="700" spc="-50" dirty="0">
                <a:latin typeface="メイリオ"/>
                <a:cs typeface="メイリオ"/>
              </a:rPr>
              <a:t>社</a:t>
            </a:r>
            <a:endParaRPr sz="700">
              <a:latin typeface="メイリオ"/>
              <a:cs typeface="メイリオ"/>
            </a:endParaRPr>
          </a:p>
        </p:txBody>
      </p:sp>
      <p:sp>
        <p:nvSpPr>
          <p:cNvPr id="133" name="object 133"/>
          <p:cNvSpPr txBox="1"/>
          <p:nvPr/>
        </p:nvSpPr>
        <p:spPr>
          <a:xfrm>
            <a:off x="9344915" y="2108708"/>
            <a:ext cx="17335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B</a:t>
            </a:r>
            <a:r>
              <a:rPr sz="700" spc="-50" dirty="0">
                <a:latin typeface="メイリオ"/>
                <a:cs typeface="メイリオ"/>
              </a:rPr>
              <a:t>社</a:t>
            </a:r>
            <a:endParaRPr sz="700">
              <a:latin typeface="メイリオ"/>
              <a:cs typeface="メイリオ"/>
            </a:endParaRPr>
          </a:p>
        </p:txBody>
      </p:sp>
      <p:sp>
        <p:nvSpPr>
          <p:cNvPr id="134" name="object 134"/>
          <p:cNvSpPr txBox="1"/>
          <p:nvPr/>
        </p:nvSpPr>
        <p:spPr>
          <a:xfrm>
            <a:off x="5802248" y="2134871"/>
            <a:ext cx="368300" cy="151323"/>
          </a:xfrm>
          <a:prstGeom prst="rect">
            <a:avLst/>
          </a:prstGeom>
        </p:spPr>
        <p:txBody>
          <a:bodyPr vert="horz" wrap="square" lIns="0" tIns="12700" rIns="0" bIns="0" rtlCol="0">
            <a:spAutoFit/>
          </a:bodyPr>
          <a:lstStyle/>
          <a:p>
            <a:pPr marL="12700">
              <a:spcBef>
                <a:spcPts val="100"/>
              </a:spcBef>
            </a:pPr>
            <a:r>
              <a:rPr sz="900" b="1" spc="-20" dirty="0">
                <a:latin typeface="メイリオ"/>
                <a:cs typeface="メイリオ"/>
              </a:rPr>
              <a:t>発行時</a:t>
            </a:r>
            <a:endParaRPr sz="900">
              <a:latin typeface="メイリオ"/>
              <a:cs typeface="メイリオ"/>
            </a:endParaRPr>
          </a:p>
        </p:txBody>
      </p:sp>
      <p:sp>
        <p:nvSpPr>
          <p:cNvPr id="135" name="object 135"/>
          <p:cNvSpPr txBox="1"/>
          <p:nvPr/>
        </p:nvSpPr>
        <p:spPr>
          <a:xfrm>
            <a:off x="4261866" y="2783205"/>
            <a:ext cx="642620" cy="119905"/>
          </a:xfrm>
          <a:prstGeom prst="rect">
            <a:avLst/>
          </a:prstGeom>
        </p:spPr>
        <p:txBody>
          <a:bodyPr vert="horz" wrap="square" lIns="0" tIns="12065" rIns="0" bIns="0" rtlCol="0">
            <a:spAutoFit/>
          </a:bodyPr>
          <a:lstStyle/>
          <a:p>
            <a:pPr marL="12700">
              <a:spcBef>
                <a:spcPts val="95"/>
              </a:spcBef>
            </a:pPr>
            <a:r>
              <a:rPr sz="600" spc="80" dirty="0">
                <a:latin typeface="メイリオ"/>
                <a:cs typeface="メイリオ"/>
              </a:rPr>
              <a:t>ウォレット </a:t>
            </a:r>
            <a:r>
              <a:rPr sz="700" spc="-10" dirty="0">
                <a:latin typeface="メイリオ"/>
                <a:cs typeface="メイリオ"/>
              </a:rPr>
              <a:t>B</a:t>
            </a:r>
            <a:r>
              <a:rPr sz="700" spc="-50" dirty="0">
                <a:latin typeface="メイリオ"/>
                <a:cs typeface="メイリオ"/>
              </a:rPr>
              <a:t>社</a:t>
            </a:r>
            <a:endParaRPr sz="700">
              <a:latin typeface="メイリオ"/>
              <a:cs typeface="メイリオ"/>
            </a:endParaRPr>
          </a:p>
        </p:txBody>
      </p:sp>
      <p:grpSp>
        <p:nvGrpSpPr>
          <p:cNvPr id="136" name="object 136"/>
          <p:cNvGrpSpPr/>
          <p:nvPr/>
        </p:nvGrpSpPr>
        <p:grpSpPr>
          <a:xfrm>
            <a:off x="3032761" y="2621153"/>
            <a:ext cx="6664959" cy="3101975"/>
            <a:chOff x="1508760" y="2621152"/>
            <a:chExt cx="6664959" cy="3101975"/>
          </a:xfrm>
        </p:grpSpPr>
        <p:pic>
          <p:nvPicPr>
            <p:cNvPr id="137" name="object 137"/>
            <p:cNvPicPr/>
            <p:nvPr/>
          </p:nvPicPr>
          <p:blipFill>
            <a:blip r:embed="rId37" cstate="print"/>
            <a:stretch>
              <a:fillRect/>
            </a:stretch>
          </p:blipFill>
          <p:spPr>
            <a:xfrm>
              <a:off x="1508760" y="5608321"/>
              <a:ext cx="161544" cy="114298"/>
            </a:xfrm>
            <a:prstGeom prst="rect">
              <a:avLst/>
            </a:prstGeom>
          </p:spPr>
        </p:pic>
        <p:pic>
          <p:nvPicPr>
            <p:cNvPr id="138" name="object 138"/>
            <p:cNvPicPr/>
            <p:nvPr/>
          </p:nvPicPr>
          <p:blipFill>
            <a:blip r:embed="rId38" cstate="print"/>
            <a:stretch>
              <a:fillRect/>
            </a:stretch>
          </p:blipFill>
          <p:spPr>
            <a:xfrm>
              <a:off x="7961375" y="2624327"/>
              <a:ext cx="208788" cy="387096"/>
            </a:xfrm>
            <a:prstGeom prst="rect">
              <a:avLst/>
            </a:prstGeom>
          </p:spPr>
        </p:pic>
        <p:sp>
          <p:nvSpPr>
            <p:cNvPr id="139" name="object 139"/>
            <p:cNvSpPr/>
            <p:nvPr/>
          </p:nvSpPr>
          <p:spPr>
            <a:xfrm>
              <a:off x="7961375" y="2624327"/>
              <a:ext cx="208915" cy="387350"/>
            </a:xfrm>
            <a:custGeom>
              <a:avLst/>
              <a:gdLst/>
              <a:ahLst/>
              <a:cxnLst/>
              <a:rect l="l" t="t" r="r" b="b"/>
              <a:pathLst>
                <a:path w="208915" h="387350">
                  <a:moveTo>
                    <a:pt x="0" y="387096"/>
                  </a:moveTo>
                  <a:lnTo>
                    <a:pt x="208788" y="387096"/>
                  </a:lnTo>
                  <a:lnTo>
                    <a:pt x="208788" y="0"/>
                  </a:lnTo>
                  <a:lnTo>
                    <a:pt x="0" y="0"/>
                  </a:lnTo>
                  <a:lnTo>
                    <a:pt x="0" y="387096"/>
                  </a:lnTo>
                  <a:close/>
                </a:path>
              </a:pathLst>
            </a:custGeom>
            <a:ln w="6350">
              <a:solidFill>
                <a:srgbClr val="7E7E7E"/>
              </a:solidFill>
            </a:ln>
          </p:spPr>
          <p:txBody>
            <a:bodyPr wrap="square" lIns="0" tIns="0" rIns="0" bIns="0" rtlCol="0"/>
            <a:lstStyle/>
            <a:p>
              <a:endParaRPr/>
            </a:p>
          </p:txBody>
        </p:sp>
        <p:pic>
          <p:nvPicPr>
            <p:cNvPr id="140" name="object 140"/>
            <p:cNvPicPr/>
            <p:nvPr/>
          </p:nvPicPr>
          <p:blipFill>
            <a:blip r:embed="rId39" cstate="print"/>
            <a:stretch>
              <a:fillRect/>
            </a:stretch>
          </p:blipFill>
          <p:spPr>
            <a:xfrm>
              <a:off x="7961375" y="3011423"/>
              <a:ext cx="208788" cy="175260"/>
            </a:xfrm>
            <a:prstGeom prst="rect">
              <a:avLst/>
            </a:prstGeom>
          </p:spPr>
        </p:pic>
        <p:sp>
          <p:nvSpPr>
            <p:cNvPr id="141" name="object 141"/>
            <p:cNvSpPr/>
            <p:nvPr/>
          </p:nvSpPr>
          <p:spPr>
            <a:xfrm>
              <a:off x="7961375" y="3011423"/>
              <a:ext cx="208915" cy="175260"/>
            </a:xfrm>
            <a:custGeom>
              <a:avLst/>
              <a:gdLst/>
              <a:ahLst/>
              <a:cxnLst/>
              <a:rect l="l" t="t" r="r" b="b"/>
              <a:pathLst>
                <a:path w="208915" h="175260">
                  <a:moveTo>
                    <a:pt x="0" y="175260"/>
                  </a:moveTo>
                  <a:lnTo>
                    <a:pt x="208788" y="175260"/>
                  </a:lnTo>
                  <a:lnTo>
                    <a:pt x="208788" y="0"/>
                  </a:lnTo>
                  <a:lnTo>
                    <a:pt x="0" y="0"/>
                  </a:lnTo>
                  <a:lnTo>
                    <a:pt x="0" y="175260"/>
                  </a:lnTo>
                  <a:close/>
                </a:path>
              </a:pathLst>
            </a:custGeom>
            <a:ln w="6350">
              <a:solidFill>
                <a:srgbClr val="7E7E7E"/>
              </a:solidFill>
            </a:ln>
          </p:spPr>
          <p:txBody>
            <a:bodyPr wrap="square" lIns="0" tIns="0" rIns="0" bIns="0" rtlCol="0"/>
            <a:lstStyle/>
            <a:p>
              <a:endParaRPr/>
            </a:p>
          </p:txBody>
        </p:sp>
      </p:grpSp>
      <p:sp>
        <p:nvSpPr>
          <p:cNvPr id="142" name="object 142"/>
          <p:cNvSpPr txBox="1"/>
          <p:nvPr/>
        </p:nvSpPr>
        <p:spPr>
          <a:xfrm>
            <a:off x="9710167" y="2762758"/>
            <a:ext cx="202565"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負</a:t>
            </a:r>
            <a:r>
              <a:rPr sz="700" spc="-50" dirty="0">
                <a:latin typeface="メイリオ"/>
                <a:cs typeface="メイリオ"/>
              </a:rPr>
              <a:t>債</a:t>
            </a:r>
            <a:endParaRPr sz="700">
              <a:latin typeface="メイリオ"/>
              <a:cs typeface="メイリオ"/>
            </a:endParaRPr>
          </a:p>
        </p:txBody>
      </p:sp>
      <p:grpSp>
        <p:nvGrpSpPr>
          <p:cNvPr id="143" name="object 143"/>
          <p:cNvGrpSpPr/>
          <p:nvPr/>
        </p:nvGrpSpPr>
        <p:grpSpPr>
          <a:xfrm>
            <a:off x="9156066" y="2624201"/>
            <a:ext cx="215265" cy="568960"/>
            <a:chOff x="7632065" y="2624201"/>
            <a:chExt cx="215265" cy="568960"/>
          </a:xfrm>
        </p:grpSpPr>
        <p:pic>
          <p:nvPicPr>
            <p:cNvPr id="144" name="object 144"/>
            <p:cNvPicPr/>
            <p:nvPr/>
          </p:nvPicPr>
          <p:blipFill>
            <a:blip r:embed="rId40" cstate="print"/>
            <a:stretch>
              <a:fillRect/>
            </a:stretch>
          </p:blipFill>
          <p:spPr>
            <a:xfrm>
              <a:off x="7635240" y="2734056"/>
              <a:ext cx="208788" cy="455675"/>
            </a:xfrm>
            <a:prstGeom prst="rect">
              <a:avLst/>
            </a:prstGeom>
          </p:spPr>
        </p:pic>
        <p:sp>
          <p:nvSpPr>
            <p:cNvPr id="145" name="object 145"/>
            <p:cNvSpPr/>
            <p:nvPr/>
          </p:nvSpPr>
          <p:spPr>
            <a:xfrm>
              <a:off x="7635240" y="2734056"/>
              <a:ext cx="208915" cy="455930"/>
            </a:xfrm>
            <a:custGeom>
              <a:avLst/>
              <a:gdLst/>
              <a:ahLst/>
              <a:cxnLst/>
              <a:rect l="l" t="t" r="r" b="b"/>
              <a:pathLst>
                <a:path w="208915" h="455930">
                  <a:moveTo>
                    <a:pt x="0" y="455675"/>
                  </a:moveTo>
                  <a:lnTo>
                    <a:pt x="208788" y="455675"/>
                  </a:lnTo>
                  <a:lnTo>
                    <a:pt x="208788" y="0"/>
                  </a:lnTo>
                  <a:lnTo>
                    <a:pt x="0" y="0"/>
                  </a:lnTo>
                  <a:lnTo>
                    <a:pt x="0" y="455675"/>
                  </a:lnTo>
                  <a:close/>
                </a:path>
              </a:pathLst>
            </a:custGeom>
            <a:ln w="6350">
              <a:solidFill>
                <a:srgbClr val="7E7E7E"/>
              </a:solidFill>
            </a:ln>
          </p:spPr>
          <p:txBody>
            <a:bodyPr wrap="square" lIns="0" tIns="0" rIns="0" bIns="0" rtlCol="0"/>
            <a:lstStyle/>
            <a:p>
              <a:endParaRPr/>
            </a:p>
          </p:txBody>
        </p:sp>
        <p:pic>
          <p:nvPicPr>
            <p:cNvPr id="146" name="object 146"/>
            <p:cNvPicPr/>
            <p:nvPr/>
          </p:nvPicPr>
          <p:blipFill>
            <a:blip r:embed="rId41" cstate="print"/>
            <a:stretch>
              <a:fillRect/>
            </a:stretch>
          </p:blipFill>
          <p:spPr>
            <a:xfrm>
              <a:off x="7635240" y="2627376"/>
              <a:ext cx="208788" cy="106679"/>
            </a:xfrm>
            <a:prstGeom prst="rect">
              <a:avLst/>
            </a:prstGeom>
          </p:spPr>
        </p:pic>
        <p:sp>
          <p:nvSpPr>
            <p:cNvPr id="147" name="object 147"/>
            <p:cNvSpPr/>
            <p:nvPr/>
          </p:nvSpPr>
          <p:spPr>
            <a:xfrm>
              <a:off x="7635240" y="2627376"/>
              <a:ext cx="208915" cy="106680"/>
            </a:xfrm>
            <a:custGeom>
              <a:avLst/>
              <a:gdLst/>
              <a:ahLst/>
              <a:cxnLst/>
              <a:rect l="l" t="t" r="r" b="b"/>
              <a:pathLst>
                <a:path w="208915" h="106680">
                  <a:moveTo>
                    <a:pt x="0" y="106679"/>
                  </a:moveTo>
                  <a:lnTo>
                    <a:pt x="208788" y="106679"/>
                  </a:lnTo>
                  <a:lnTo>
                    <a:pt x="208788" y="0"/>
                  </a:lnTo>
                  <a:lnTo>
                    <a:pt x="0" y="0"/>
                  </a:lnTo>
                  <a:lnTo>
                    <a:pt x="0" y="106679"/>
                  </a:lnTo>
                  <a:close/>
                </a:path>
              </a:pathLst>
            </a:custGeom>
            <a:ln w="6350">
              <a:solidFill>
                <a:srgbClr val="7E7E7E"/>
              </a:solidFill>
            </a:ln>
          </p:spPr>
          <p:txBody>
            <a:bodyPr wrap="square" lIns="0" tIns="0" rIns="0" bIns="0" rtlCol="0"/>
            <a:lstStyle/>
            <a:p>
              <a:endParaRPr/>
            </a:p>
          </p:txBody>
        </p:sp>
      </p:grpSp>
      <p:sp>
        <p:nvSpPr>
          <p:cNvPr id="148" name="object 148"/>
          <p:cNvSpPr txBox="1"/>
          <p:nvPr/>
        </p:nvSpPr>
        <p:spPr>
          <a:xfrm>
            <a:off x="8593329" y="2617089"/>
            <a:ext cx="558165"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デジタル通</a:t>
            </a:r>
            <a:r>
              <a:rPr sz="700" spc="-50" dirty="0">
                <a:solidFill>
                  <a:srgbClr val="A78213"/>
                </a:solidFill>
                <a:latin typeface="メイリオ"/>
                <a:cs typeface="メイリオ"/>
              </a:rPr>
              <a:t>貨</a:t>
            </a:r>
            <a:endParaRPr sz="700">
              <a:latin typeface="メイリオ"/>
              <a:cs typeface="メイリオ"/>
            </a:endParaRPr>
          </a:p>
        </p:txBody>
      </p:sp>
      <p:grpSp>
        <p:nvGrpSpPr>
          <p:cNvPr id="149" name="object 149"/>
          <p:cNvGrpSpPr/>
          <p:nvPr/>
        </p:nvGrpSpPr>
        <p:grpSpPr>
          <a:xfrm>
            <a:off x="9332977" y="2627376"/>
            <a:ext cx="441325" cy="1795780"/>
            <a:chOff x="7808976" y="2627376"/>
            <a:chExt cx="441325" cy="1795780"/>
          </a:xfrm>
        </p:grpSpPr>
        <p:pic>
          <p:nvPicPr>
            <p:cNvPr id="150" name="object 150"/>
            <p:cNvPicPr/>
            <p:nvPr/>
          </p:nvPicPr>
          <p:blipFill>
            <a:blip r:embed="rId20" cstate="print"/>
            <a:stretch>
              <a:fillRect/>
            </a:stretch>
          </p:blipFill>
          <p:spPr>
            <a:xfrm>
              <a:off x="7808976" y="2627376"/>
              <a:ext cx="115824" cy="99060"/>
            </a:xfrm>
            <a:prstGeom prst="rect">
              <a:avLst/>
            </a:prstGeom>
          </p:spPr>
        </p:pic>
        <p:pic>
          <p:nvPicPr>
            <p:cNvPr id="151" name="object 151"/>
            <p:cNvPicPr/>
            <p:nvPr/>
          </p:nvPicPr>
          <p:blipFill>
            <a:blip r:embed="rId42" cstate="print"/>
            <a:stretch>
              <a:fillRect/>
            </a:stretch>
          </p:blipFill>
          <p:spPr>
            <a:xfrm>
              <a:off x="7993380" y="3956304"/>
              <a:ext cx="208788" cy="286512"/>
            </a:xfrm>
            <a:prstGeom prst="rect">
              <a:avLst/>
            </a:prstGeom>
          </p:spPr>
        </p:pic>
        <p:sp>
          <p:nvSpPr>
            <p:cNvPr id="152" name="object 152"/>
            <p:cNvSpPr/>
            <p:nvPr/>
          </p:nvSpPr>
          <p:spPr>
            <a:xfrm>
              <a:off x="7993380" y="3956304"/>
              <a:ext cx="208915" cy="287020"/>
            </a:xfrm>
            <a:custGeom>
              <a:avLst/>
              <a:gdLst/>
              <a:ahLst/>
              <a:cxnLst/>
              <a:rect l="l" t="t" r="r" b="b"/>
              <a:pathLst>
                <a:path w="208915" h="287020">
                  <a:moveTo>
                    <a:pt x="0" y="286512"/>
                  </a:moveTo>
                  <a:lnTo>
                    <a:pt x="208788" y="286512"/>
                  </a:lnTo>
                  <a:lnTo>
                    <a:pt x="208788" y="0"/>
                  </a:lnTo>
                  <a:lnTo>
                    <a:pt x="0" y="0"/>
                  </a:lnTo>
                  <a:lnTo>
                    <a:pt x="0" y="286512"/>
                  </a:lnTo>
                  <a:close/>
                </a:path>
              </a:pathLst>
            </a:custGeom>
            <a:ln w="6350">
              <a:solidFill>
                <a:srgbClr val="7E7E7E"/>
              </a:solidFill>
            </a:ln>
          </p:spPr>
          <p:txBody>
            <a:bodyPr wrap="square" lIns="0" tIns="0" rIns="0" bIns="0" rtlCol="0"/>
            <a:lstStyle/>
            <a:p>
              <a:endParaRPr/>
            </a:p>
          </p:txBody>
        </p:sp>
        <p:pic>
          <p:nvPicPr>
            <p:cNvPr id="153" name="object 153"/>
            <p:cNvPicPr/>
            <p:nvPr/>
          </p:nvPicPr>
          <p:blipFill>
            <a:blip r:embed="rId43" cstate="print"/>
            <a:stretch>
              <a:fillRect/>
            </a:stretch>
          </p:blipFill>
          <p:spPr>
            <a:xfrm>
              <a:off x="7993380" y="4242816"/>
              <a:ext cx="208788" cy="176783"/>
            </a:xfrm>
            <a:prstGeom prst="rect">
              <a:avLst/>
            </a:prstGeom>
          </p:spPr>
        </p:pic>
        <p:sp>
          <p:nvSpPr>
            <p:cNvPr id="154" name="object 154"/>
            <p:cNvSpPr/>
            <p:nvPr/>
          </p:nvSpPr>
          <p:spPr>
            <a:xfrm>
              <a:off x="7993380" y="4242816"/>
              <a:ext cx="208915" cy="177165"/>
            </a:xfrm>
            <a:custGeom>
              <a:avLst/>
              <a:gdLst/>
              <a:ahLst/>
              <a:cxnLst/>
              <a:rect l="l" t="t" r="r" b="b"/>
              <a:pathLst>
                <a:path w="208915" h="177164">
                  <a:moveTo>
                    <a:pt x="0" y="176783"/>
                  </a:moveTo>
                  <a:lnTo>
                    <a:pt x="208788" y="176783"/>
                  </a:lnTo>
                  <a:lnTo>
                    <a:pt x="208788" y="0"/>
                  </a:lnTo>
                  <a:lnTo>
                    <a:pt x="0" y="0"/>
                  </a:lnTo>
                  <a:lnTo>
                    <a:pt x="0" y="176783"/>
                  </a:lnTo>
                  <a:close/>
                </a:path>
              </a:pathLst>
            </a:custGeom>
            <a:ln w="6350">
              <a:solidFill>
                <a:srgbClr val="7E7E7E"/>
              </a:solidFill>
            </a:ln>
          </p:spPr>
          <p:txBody>
            <a:bodyPr wrap="square" lIns="0" tIns="0" rIns="0" bIns="0" rtlCol="0"/>
            <a:lstStyle/>
            <a:p>
              <a:endParaRPr/>
            </a:p>
          </p:txBody>
        </p:sp>
        <p:sp>
          <p:nvSpPr>
            <p:cNvPr id="155" name="object 155"/>
            <p:cNvSpPr/>
            <p:nvPr/>
          </p:nvSpPr>
          <p:spPr>
            <a:xfrm>
              <a:off x="7945628" y="4093718"/>
              <a:ext cx="304800" cy="88265"/>
            </a:xfrm>
            <a:custGeom>
              <a:avLst/>
              <a:gdLst/>
              <a:ahLst/>
              <a:cxnLst/>
              <a:rect l="l" t="t" r="r" b="b"/>
              <a:pathLst>
                <a:path w="304800" h="88264">
                  <a:moveTo>
                    <a:pt x="135214" y="31749"/>
                  </a:moveTo>
                  <a:lnTo>
                    <a:pt x="113029" y="31749"/>
                  </a:lnTo>
                  <a:lnTo>
                    <a:pt x="115950" y="32130"/>
                  </a:lnTo>
                  <a:lnTo>
                    <a:pt x="118618" y="33019"/>
                  </a:lnTo>
                  <a:lnTo>
                    <a:pt x="152780" y="65023"/>
                  </a:lnTo>
                  <a:lnTo>
                    <a:pt x="158242" y="70230"/>
                  </a:lnTo>
                  <a:lnTo>
                    <a:pt x="163702" y="75056"/>
                  </a:lnTo>
                  <a:lnTo>
                    <a:pt x="169799" y="79501"/>
                  </a:lnTo>
                  <a:lnTo>
                    <a:pt x="176529" y="83311"/>
                  </a:lnTo>
                  <a:lnTo>
                    <a:pt x="177292" y="83819"/>
                  </a:lnTo>
                  <a:lnTo>
                    <a:pt x="178180" y="84200"/>
                  </a:lnTo>
                  <a:lnTo>
                    <a:pt x="184403" y="86359"/>
                  </a:lnTo>
                  <a:lnTo>
                    <a:pt x="185420" y="86740"/>
                  </a:lnTo>
                  <a:lnTo>
                    <a:pt x="186436" y="86994"/>
                  </a:lnTo>
                  <a:lnTo>
                    <a:pt x="193040" y="87883"/>
                  </a:lnTo>
                  <a:lnTo>
                    <a:pt x="193801" y="88010"/>
                  </a:lnTo>
                  <a:lnTo>
                    <a:pt x="195452" y="88010"/>
                  </a:lnTo>
                  <a:lnTo>
                    <a:pt x="201168" y="87883"/>
                  </a:lnTo>
                  <a:lnTo>
                    <a:pt x="208533" y="87121"/>
                  </a:lnTo>
                  <a:lnTo>
                    <a:pt x="222376" y="83946"/>
                  </a:lnTo>
                  <a:lnTo>
                    <a:pt x="236727" y="78485"/>
                  </a:lnTo>
                  <a:lnTo>
                    <a:pt x="238760" y="77469"/>
                  </a:lnTo>
                  <a:lnTo>
                    <a:pt x="194691" y="77469"/>
                  </a:lnTo>
                  <a:lnTo>
                    <a:pt x="194437" y="77342"/>
                  </a:lnTo>
                  <a:lnTo>
                    <a:pt x="188975" y="76580"/>
                  </a:lnTo>
                  <a:lnTo>
                    <a:pt x="188595" y="76580"/>
                  </a:lnTo>
                  <a:lnTo>
                    <a:pt x="188214" y="76453"/>
                  </a:lnTo>
                  <a:lnTo>
                    <a:pt x="187960" y="76326"/>
                  </a:lnTo>
                  <a:lnTo>
                    <a:pt x="182499" y="74421"/>
                  </a:lnTo>
                  <a:lnTo>
                    <a:pt x="182245" y="74421"/>
                  </a:lnTo>
                  <a:lnTo>
                    <a:pt x="181991" y="74294"/>
                  </a:lnTo>
                  <a:lnTo>
                    <a:pt x="181737" y="74040"/>
                  </a:lnTo>
                  <a:lnTo>
                    <a:pt x="176022" y="70865"/>
                  </a:lnTo>
                  <a:lnTo>
                    <a:pt x="170561" y="67055"/>
                  </a:lnTo>
                  <a:lnTo>
                    <a:pt x="165480" y="62610"/>
                  </a:lnTo>
                  <a:lnTo>
                    <a:pt x="160527" y="57784"/>
                  </a:lnTo>
                  <a:lnTo>
                    <a:pt x="151002" y="47624"/>
                  </a:lnTo>
                  <a:lnTo>
                    <a:pt x="141604" y="37718"/>
                  </a:lnTo>
                  <a:lnTo>
                    <a:pt x="137032" y="33273"/>
                  </a:lnTo>
                  <a:lnTo>
                    <a:pt x="135214" y="31749"/>
                  </a:lnTo>
                  <a:close/>
                </a:path>
                <a:path w="304800" h="88264">
                  <a:moveTo>
                    <a:pt x="113665" y="21081"/>
                  </a:moveTo>
                  <a:lnTo>
                    <a:pt x="66294" y="35178"/>
                  </a:lnTo>
                  <a:lnTo>
                    <a:pt x="25780" y="60070"/>
                  </a:lnTo>
                  <a:lnTo>
                    <a:pt x="11811" y="69468"/>
                  </a:lnTo>
                  <a:lnTo>
                    <a:pt x="17779" y="78231"/>
                  </a:lnTo>
                  <a:lnTo>
                    <a:pt x="31750" y="68833"/>
                  </a:lnTo>
                  <a:lnTo>
                    <a:pt x="45339" y="59943"/>
                  </a:lnTo>
                  <a:lnTo>
                    <a:pt x="83820" y="38480"/>
                  </a:lnTo>
                  <a:lnTo>
                    <a:pt x="109854" y="31749"/>
                  </a:lnTo>
                  <a:lnTo>
                    <a:pt x="135214" y="31749"/>
                  </a:lnTo>
                  <a:lnTo>
                    <a:pt x="132333" y="29336"/>
                  </a:lnTo>
                  <a:lnTo>
                    <a:pt x="127889" y="26034"/>
                  </a:lnTo>
                  <a:lnTo>
                    <a:pt x="122936" y="23367"/>
                  </a:lnTo>
                  <a:lnTo>
                    <a:pt x="118364" y="21716"/>
                  </a:lnTo>
                  <a:lnTo>
                    <a:pt x="113665" y="21081"/>
                  </a:lnTo>
                  <a:close/>
                </a:path>
                <a:path w="304800" h="88264">
                  <a:moveTo>
                    <a:pt x="298450" y="27177"/>
                  </a:moveTo>
                  <a:lnTo>
                    <a:pt x="258952" y="54355"/>
                  </a:lnTo>
                  <a:lnTo>
                    <a:pt x="219964" y="73659"/>
                  </a:lnTo>
                  <a:lnTo>
                    <a:pt x="194691" y="77469"/>
                  </a:lnTo>
                  <a:lnTo>
                    <a:pt x="238760" y="77469"/>
                  </a:lnTo>
                  <a:lnTo>
                    <a:pt x="277875" y="54609"/>
                  </a:lnTo>
                  <a:lnTo>
                    <a:pt x="304673" y="35813"/>
                  </a:lnTo>
                  <a:lnTo>
                    <a:pt x="298450" y="27177"/>
                  </a:lnTo>
                  <a:close/>
                </a:path>
                <a:path w="304800" h="88264">
                  <a:moveTo>
                    <a:pt x="142555" y="10540"/>
                  </a:moveTo>
                  <a:lnTo>
                    <a:pt x="114680" y="10540"/>
                  </a:lnTo>
                  <a:lnTo>
                    <a:pt x="120396" y="11302"/>
                  </a:lnTo>
                  <a:lnTo>
                    <a:pt x="120776" y="11429"/>
                  </a:lnTo>
                  <a:lnTo>
                    <a:pt x="121030" y="11429"/>
                  </a:lnTo>
                  <a:lnTo>
                    <a:pt x="126873" y="13461"/>
                  </a:lnTo>
                  <a:lnTo>
                    <a:pt x="158623" y="40258"/>
                  </a:lnTo>
                  <a:lnTo>
                    <a:pt x="168148" y="50545"/>
                  </a:lnTo>
                  <a:lnTo>
                    <a:pt x="172847" y="54990"/>
                  </a:lnTo>
                  <a:lnTo>
                    <a:pt x="195579" y="66801"/>
                  </a:lnTo>
                  <a:lnTo>
                    <a:pt x="200787" y="66801"/>
                  </a:lnTo>
                  <a:lnTo>
                    <a:pt x="206121" y="66166"/>
                  </a:lnTo>
                  <a:lnTo>
                    <a:pt x="217550" y="63372"/>
                  </a:lnTo>
                  <a:lnTo>
                    <a:pt x="228980" y="58800"/>
                  </a:lnTo>
                  <a:lnTo>
                    <a:pt x="234008" y="56260"/>
                  </a:lnTo>
                  <a:lnTo>
                    <a:pt x="196215" y="56260"/>
                  </a:lnTo>
                  <a:lnTo>
                    <a:pt x="193421" y="55879"/>
                  </a:lnTo>
                  <a:lnTo>
                    <a:pt x="166370" y="33019"/>
                  </a:lnTo>
                  <a:lnTo>
                    <a:pt x="156337" y="22351"/>
                  </a:lnTo>
                  <a:lnTo>
                    <a:pt x="150622" y="17017"/>
                  </a:lnTo>
                  <a:lnTo>
                    <a:pt x="144779" y="12064"/>
                  </a:lnTo>
                  <a:lnTo>
                    <a:pt x="142555" y="10540"/>
                  </a:lnTo>
                  <a:close/>
                </a:path>
                <a:path w="304800" h="88264">
                  <a:moveTo>
                    <a:pt x="115316" y="0"/>
                  </a:moveTo>
                  <a:lnTo>
                    <a:pt x="113665" y="0"/>
                  </a:lnTo>
                  <a:lnTo>
                    <a:pt x="106299" y="126"/>
                  </a:lnTo>
                  <a:lnTo>
                    <a:pt x="56006" y="16763"/>
                  </a:lnTo>
                  <a:lnTo>
                    <a:pt x="13843" y="42544"/>
                  </a:lnTo>
                  <a:lnTo>
                    <a:pt x="0" y="51942"/>
                  </a:lnTo>
                  <a:lnTo>
                    <a:pt x="5969" y="60705"/>
                  </a:lnTo>
                  <a:lnTo>
                    <a:pt x="19812" y="51307"/>
                  </a:lnTo>
                  <a:lnTo>
                    <a:pt x="33654" y="42163"/>
                  </a:lnTo>
                  <a:lnTo>
                    <a:pt x="74549" y="19430"/>
                  </a:lnTo>
                  <a:lnTo>
                    <a:pt x="113919" y="10540"/>
                  </a:lnTo>
                  <a:lnTo>
                    <a:pt x="142555" y="10540"/>
                  </a:lnTo>
                  <a:lnTo>
                    <a:pt x="137922" y="7365"/>
                  </a:lnTo>
                  <a:lnTo>
                    <a:pt x="132588" y="4571"/>
                  </a:lnTo>
                  <a:lnTo>
                    <a:pt x="131064" y="3809"/>
                  </a:lnTo>
                  <a:lnTo>
                    <a:pt x="130301" y="3555"/>
                  </a:lnTo>
                  <a:lnTo>
                    <a:pt x="124968" y="1650"/>
                  </a:lnTo>
                  <a:lnTo>
                    <a:pt x="123951" y="1269"/>
                  </a:lnTo>
                  <a:lnTo>
                    <a:pt x="122808" y="1015"/>
                  </a:lnTo>
                  <a:lnTo>
                    <a:pt x="116077" y="126"/>
                  </a:lnTo>
                  <a:lnTo>
                    <a:pt x="115316" y="0"/>
                  </a:lnTo>
                  <a:close/>
                </a:path>
                <a:path w="304800" h="88264">
                  <a:moveTo>
                    <a:pt x="286130" y="10032"/>
                  </a:moveTo>
                  <a:lnTo>
                    <a:pt x="248157" y="36194"/>
                  </a:lnTo>
                  <a:lnTo>
                    <a:pt x="204850" y="55625"/>
                  </a:lnTo>
                  <a:lnTo>
                    <a:pt x="196215" y="56260"/>
                  </a:lnTo>
                  <a:lnTo>
                    <a:pt x="234008" y="56260"/>
                  </a:lnTo>
                  <a:lnTo>
                    <a:pt x="279273" y="27939"/>
                  </a:lnTo>
                  <a:lnTo>
                    <a:pt x="292353" y="18541"/>
                  </a:lnTo>
                  <a:lnTo>
                    <a:pt x="286130" y="10032"/>
                  </a:lnTo>
                  <a:close/>
                </a:path>
              </a:pathLst>
            </a:custGeom>
            <a:solidFill>
              <a:srgbClr val="7E7E7E"/>
            </a:solidFill>
          </p:spPr>
          <p:txBody>
            <a:bodyPr wrap="square" lIns="0" tIns="0" rIns="0" bIns="0" rtlCol="0"/>
            <a:lstStyle/>
            <a:p>
              <a:endParaRPr/>
            </a:p>
          </p:txBody>
        </p:sp>
      </p:grpSp>
      <p:sp>
        <p:nvSpPr>
          <p:cNvPr id="156" name="object 156"/>
          <p:cNvSpPr txBox="1"/>
          <p:nvPr/>
        </p:nvSpPr>
        <p:spPr>
          <a:xfrm>
            <a:off x="8772525" y="3033776"/>
            <a:ext cx="1262380" cy="607695"/>
          </a:xfrm>
          <a:prstGeom prst="rect">
            <a:avLst/>
          </a:prstGeom>
        </p:spPr>
        <p:txBody>
          <a:bodyPr vert="horz" wrap="square" lIns="0" tIns="12065" rIns="0" bIns="0" rtlCol="0">
            <a:spAutoFit/>
          </a:bodyPr>
          <a:lstStyle/>
          <a:p>
            <a:pPr marR="38735" algn="r">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a:p>
            <a:pPr marL="12700">
              <a:spcBef>
                <a:spcPts val="725"/>
              </a:spcBef>
              <a:tabLst>
                <a:tab pos="774700" algn="l"/>
              </a:tabLst>
            </a:pPr>
            <a:r>
              <a:rPr sz="700" spc="-10" dirty="0">
                <a:latin typeface="メイリオ"/>
                <a:cs typeface="メイリオ"/>
              </a:rPr>
              <a:t>デジタル通貨</a:t>
            </a:r>
            <a:r>
              <a:rPr sz="700" spc="-50" dirty="0">
                <a:latin typeface="メイリオ"/>
                <a:cs typeface="メイリオ"/>
              </a:rPr>
              <a:t>↑</a:t>
            </a:r>
            <a:r>
              <a:rPr sz="700" dirty="0">
                <a:latin typeface="メイリオ"/>
                <a:cs typeface="メイリオ"/>
              </a:rPr>
              <a:t>	</a:t>
            </a:r>
            <a:r>
              <a:rPr sz="700" spc="-10" dirty="0">
                <a:latin typeface="メイリオ"/>
                <a:cs typeface="メイリオ"/>
              </a:rPr>
              <a:t>純資産</a:t>
            </a:r>
            <a:r>
              <a:rPr sz="700" spc="-50" dirty="0">
                <a:latin typeface="メイリオ"/>
                <a:cs typeface="メイリオ"/>
              </a:rPr>
              <a:t>↑</a:t>
            </a:r>
            <a:endParaRPr sz="700">
              <a:latin typeface="メイリオ"/>
              <a:cs typeface="メイリオ"/>
            </a:endParaRPr>
          </a:p>
          <a:p>
            <a:pPr marL="122555" marR="5080" indent="100330">
              <a:spcBef>
                <a:spcPts val="260"/>
              </a:spcBef>
            </a:pPr>
            <a:r>
              <a:rPr sz="800" spc="-10" dirty="0">
                <a:latin typeface="メイリオ"/>
                <a:cs typeface="メイリオ"/>
              </a:rPr>
              <a:t>④Ａ社→Ｂ社間で、</a:t>
            </a:r>
            <a:r>
              <a:rPr sz="800" spc="500" dirty="0">
                <a:latin typeface="メイリオ"/>
                <a:cs typeface="メイリオ"/>
              </a:rPr>
              <a:t> </a:t>
            </a:r>
            <a:r>
              <a:rPr sz="800" spc="-5" dirty="0">
                <a:latin typeface="メイリオ"/>
                <a:cs typeface="メイリオ"/>
              </a:rPr>
              <a:t>デジタル通貨を移転する</a:t>
            </a:r>
            <a:endParaRPr sz="800">
              <a:latin typeface="メイリオ"/>
              <a:cs typeface="メイリオ"/>
            </a:endParaRPr>
          </a:p>
        </p:txBody>
      </p:sp>
      <p:sp>
        <p:nvSpPr>
          <p:cNvPr id="157" name="object 157"/>
          <p:cNvSpPr txBox="1"/>
          <p:nvPr/>
        </p:nvSpPr>
        <p:spPr>
          <a:xfrm>
            <a:off x="9190102" y="2465070"/>
            <a:ext cx="517525" cy="119905"/>
          </a:xfrm>
          <a:prstGeom prst="rect">
            <a:avLst/>
          </a:prstGeom>
        </p:spPr>
        <p:txBody>
          <a:bodyPr vert="horz" wrap="square" lIns="0" tIns="12065" rIns="0" bIns="0" rtlCol="0">
            <a:spAutoFit/>
          </a:bodyPr>
          <a:lstStyle/>
          <a:p>
            <a:pPr marL="12700">
              <a:spcBef>
                <a:spcPts val="95"/>
              </a:spcBef>
              <a:tabLst>
                <a:tab pos="32766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60" dirty="0">
                <a:latin typeface="メイリオ"/>
                <a:cs typeface="メイリオ"/>
              </a:rPr>
              <a:t>債</a:t>
            </a:r>
            <a:endParaRPr sz="700">
              <a:latin typeface="メイリオ"/>
              <a:cs typeface="メイリオ"/>
            </a:endParaRPr>
          </a:p>
        </p:txBody>
      </p:sp>
      <p:sp>
        <p:nvSpPr>
          <p:cNvPr id="158" name="object 158"/>
          <p:cNvSpPr txBox="1"/>
          <p:nvPr/>
        </p:nvSpPr>
        <p:spPr>
          <a:xfrm>
            <a:off x="9741534" y="426542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grpSp>
        <p:nvGrpSpPr>
          <p:cNvPr id="159" name="object 159"/>
          <p:cNvGrpSpPr/>
          <p:nvPr/>
        </p:nvGrpSpPr>
        <p:grpSpPr>
          <a:xfrm>
            <a:off x="9155683" y="3855592"/>
            <a:ext cx="574040" cy="568960"/>
            <a:chOff x="7631683" y="3855592"/>
            <a:chExt cx="574040" cy="568960"/>
          </a:xfrm>
        </p:grpSpPr>
        <p:pic>
          <p:nvPicPr>
            <p:cNvPr id="160" name="object 160"/>
            <p:cNvPicPr/>
            <p:nvPr/>
          </p:nvPicPr>
          <p:blipFill>
            <a:blip r:embed="rId44" cstate="print"/>
            <a:stretch>
              <a:fillRect/>
            </a:stretch>
          </p:blipFill>
          <p:spPr>
            <a:xfrm>
              <a:off x="7667243" y="3858767"/>
              <a:ext cx="208788" cy="274319"/>
            </a:xfrm>
            <a:prstGeom prst="rect">
              <a:avLst/>
            </a:prstGeom>
          </p:spPr>
        </p:pic>
        <p:sp>
          <p:nvSpPr>
            <p:cNvPr id="161" name="object 161"/>
            <p:cNvSpPr/>
            <p:nvPr/>
          </p:nvSpPr>
          <p:spPr>
            <a:xfrm>
              <a:off x="7667243" y="3858767"/>
              <a:ext cx="208915" cy="274320"/>
            </a:xfrm>
            <a:custGeom>
              <a:avLst/>
              <a:gdLst/>
              <a:ahLst/>
              <a:cxnLst/>
              <a:rect l="l" t="t" r="r" b="b"/>
              <a:pathLst>
                <a:path w="208915" h="274320">
                  <a:moveTo>
                    <a:pt x="0" y="274319"/>
                  </a:moveTo>
                  <a:lnTo>
                    <a:pt x="208788" y="274319"/>
                  </a:lnTo>
                  <a:lnTo>
                    <a:pt x="208788" y="0"/>
                  </a:lnTo>
                  <a:lnTo>
                    <a:pt x="0" y="0"/>
                  </a:lnTo>
                  <a:lnTo>
                    <a:pt x="0" y="274319"/>
                  </a:lnTo>
                  <a:close/>
                </a:path>
              </a:pathLst>
            </a:custGeom>
            <a:ln w="6350">
              <a:solidFill>
                <a:srgbClr val="7E7E7E"/>
              </a:solidFill>
            </a:ln>
          </p:spPr>
          <p:txBody>
            <a:bodyPr wrap="square" lIns="0" tIns="0" rIns="0" bIns="0" rtlCol="0"/>
            <a:lstStyle/>
            <a:p>
              <a:endParaRPr/>
            </a:p>
          </p:txBody>
        </p:sp>
        <p:pic>
          <p:nvPicPr>
            <p:cNvPr id="162" name="object 162"/>
            <p:cNvPicPr/>
            <p:nvPr/>
          </p:nvPicPr>
          <p:blipFill>
            <a:blip r:embed="rId45" cstate="print"/>
            <a:stretch>
              <a:fillRect/>
            </a:stretch>
          </p:blipFill>
          <p:spPr>
            <a:xfrm>
              <a:off x="7667243" y="4133087"/>
              <a:ext cx="208788" cy="288036"/>
            </a:xfrm>
            <a:prstGeom prst="rect">
              <a:avLst/>
            </a:prstGeom>
          </p:spPr>
        </p:pic>
        <p:sp>
          <p:nvSpPr>
            <p:cNvPr id="163" name="object 163"/>
            <p:cNvSpPr/>
            <p:nvPr/>
          </p:nvSpPr>
          <p:spPr>
            <a:xfrm>
              <a:off x="7667243" y="4133087"/>
              <a:ext cx="208915" cy="288290"/>
            </a:xfrm>
            <a:custGeom>
              <a:avLst/>
              <a:gdLst/>
              <a:ahLst/>
              <a:cxnLst/>
              <a:rect l="l" t="t" r="r" b="b"/>
              <a:pathLst>
                <a:path w="208915" h="288289">
                  <a:moveTo>
                    <a:pt x="0" y="288036"/>
                  </a:moveTo>
                  <a:lnTo>
                    <a:pt x="208788" y="288036"/>
                  </a:lnTo>
                  <a:lnTo>
                    <a:pt x="208788" y="0"/>
                  </a:lnTo>
                  <a:lnTo>
                    <a:pt x="0" y="0"/>
                  </a:lnTo>
                  <a:lnTo>
                    <a:pt x="0" y="288036"/>
                  </a:lnTo>
                  <a:close/>
                </a:path>
              </a:pathLst>
            </a:custGeom>
            <a:ln w="6350">
              <a:solidFill>
                <a:srgbClr val="7E7E7E"/>
              </a:solidFill>
            </a:ln>
          </p:spPr>
          <p:txBody>
            <a:bodyPr wrap="square" lIns="0" tIns="0" rIns="0" bIns="0" rtlCol="0"/>
            <a:lstStyle/>
            <a:p>
              <a:endParaRPr/>
            </a:p>
          </p:txBody>
        </p:sp>
        <p:pic>
          <p:nvPicPr>
            <p:cNvPr id="164" name="object 164"/>
            <p:cNvPicPr/>
            <p:nvPr/>
          </p:nvPicPr>
          <p:blipFill>
            <a:blip r:embed="rId46" cstate="print"/>
            <a:stretch>
              <a:fillRect/>
            </a:stretch>
          </p:blipFill>
          <p:spPr>
            <a:xfrm>
              <a:off x="7991855" y="3858767"/>
              <a:ext cx="210311" cy="106680"/>
            </a:xfrm>
            <a:prstGeom prst="rect">
              <a:avLst/>
            </a:prstGeom>
          </p:spPr>
        </p:pic>
        <p:sp>
          <p:nvSpPr>
            <p:cNvPr id="165" name="object 165"/>
            <p:cNvSpPr/>
            <p:nvPr/>
          </p:nvSpPr>
          <p:spPr>
            <a:xfrm>
              <a:off x="7991855" y="3858767"/>
              <a:ext cx="210820" cy="106680"/>
            </a:xfrm>
            <a:custGeom>
              <a:avLst/>
              <a:gdLst/>
              <a:ahLst/>
              <a:cxnLst/>
              <a:rect l="l" t="t" r="r" b="b"/>
              <a:pathLst>
                <a:path w="210820" h="106679">
                  <a:moveTo>
                    <a:pt x="0" y="106679"/>
                  </a:moveTo>
                  <a:lnTo>
                    <a:pt x="210311" y="106679"/>
                  </a:lnTo>
                  <a:lnTo>
                    <a:pt x="210311" y="0"/>
                  </a:lnTo>
                  <a:lnTo>
                    <a:pt x="0" y="0"/>
                  </a:lnTo>
                  <a:lnTo>
                    <a:pt x="0" y="106679"/>
                  </a:lnTo>
                  <a:close/>
                </a:path>
              </a:pathLst>
            </a:custGeom>
            <a:ln w="6350">
              <a:solidFill>
                <a:srgbClr val="7E7E7E"/>
              </a:solidFill>
            </a:ln>
          </p:spPr>
          <p:txBody>
            <a:bodyPr wrap="square" lIns="0" tIns="0" rIns="0" bIns="0" rtlCol="0"/>
            <a:lstStyle/>
            <a:p>
              <a:endParaRPr/>
            </a:p>
          </p:txBody>
        </p:sp>
        <p:pic>
          <p:nvPicPr>
            <p:cNvPr id="166" name="object 166"/>
            <p:cNvPicPr/>
            <p:nvPr/>
          </p:nvPicPr>
          <p:blipFill>
            <a:blip r:embed="rId47" cstate="print"/>
            <a:stretch>
              <a:fillRect/>
            </a:stretch>
          </p:blipFill>
          <p:spPr>
            <a:xfrm>
              <a:off x="7665719" y="3858767"/>
              <a:ext cx="208788" cy="106680"/>
            </a:xfrm>
            <a:prstGeom prst="rect">
              <a:avLst/>
            </a:prstGeom>
          </p:spPr>
        </p:pic>
        <p:sp>
          <p:nvSpPr>
            <p:cNvPr id="167" name="object 167"/>
            <p:cNvSpPr/>
            <p:nvPr/>
          </p:nvSpPr>
          <p:spPr>
            <a:xfrm>
              <a:off x="7665719" y="3858767"/>
              <a:ext cx="208915" cy="106680"/>
            </a:xfrm>
            <a:custGeom>
              <a:avLst/>
              <a:gdLst/>
              <a:ahLst/>
              <a:cxnLst/>
              <a:rect l="l" t="t" r="r" b="b"/>
              <a:pathLst>
                <a:path w="208915" h="106679">
                  <a:moveTo>
                    <a:pt x="0" y="106679"/>
                  </a:moveTo>
                  <a:lnTo>
                    <a:pt x="208788" y="106679"/>
                  </a:lnTo>
                  <a:lnTo>
                    <a:pt x="208788" y="0"/>
                  </a:lnTo>
                  <a:lnTo>
                    <a:pt x="0" y="0"/>
                  </a:lnTo>
                  <a:lnTo>
                    <a:pt x="0" y="106679"/>
                  </a:lnTo>
                  <a:close/>
                </a:path>
              </a:pathLst>
            </a:custGeom>
            <a:ln w="6349">
              <a:solidFill>
                <a:srgbClr val="7E7E7E"/>
              </a:solidFill>
            </a:ln>
          </p:spPr>
          <p:txBody>
            <a:bodyPr wrap="square" lIns="0" tIns="0" rIns="0" bIns="0" rtlCol="0"/>
            <a:lstStyle/>
            <a:p>
              <a:endParaRPr/>
            </a:p>
          </p:txBody>
        </p:sp>
        <p:sp>
          <p:nvSpPr>
            <p:cNvPr id="168" name="object 168"/>
            <p:cNvSpPr/>
            <p:nvPr/>
          </p:nvSpPr>
          <p:spPr>
            <a:xfrm>
              <a:off x="7631683" y="4302505"/>
              <a:ext cx="303530" cy="88265"/>
            </a:xfrm>
            <a:custGeom>
              <a:avLst/>
              <a:gdLst/>
              <a:ahLst/>
              <a:cxnLst/>
              <a:rect l="l" t="t" r="r" b="b"/>
              <a:pathLst>
                <a:path w="303529" h="88264">
                  <a:moveTo>
                    <a:pt x="134641" y="31750"/>
                  </a:moveTo>
                  <a:lnTo>
                    <a:pt x="112522" y="31750"/>
                  </a:lnTo>
                  <a:lnTo>
                    <a:pt x="115316" y="32131"/>
                  </a:lnTo>
                  <a:lnTo>
                    <a:pt x="118110" y="33020"/>
                  </a:lnTo>
                  <a:lnTo>
                    <a:pt x="152019" y="65024"/>
                  </a:lnTo>
                  <a:lnTo>
                    <a:pt x="157225" y="70104"/>
                  </a:lnTo>
                  <a:lnTo>
                    <a:pt x="162814" y="75057"/>
                  </a:lnTo>
                  <a:lnTo>
                    <a:pt x="168783" y="79375"/>
                  </a:lnTo>
                  <a:lnTo>
                    <a:pt x="175641" y="83312"/>
                  </a:lnTo>
                  <a:lnTo>
                    <a:pt x="176402" y="83820"/>
                  </a:lnTo>
                  <a:lnTo>
                    <a:pt x="177165" y="84074"/>
                  </a:lnTo>
                  <a:lnTo>
                    <a:pt x="177926" y="84455"/>
                  </a:lnTo>
                  <a:lnTo>
                    <a:pt x="183261" y="86360"/>
                  </a:lnTo>
                  <a:lnTo>
                    <a:pt x="184276" y="86741"/>
                  </a:lnTo>
                  <a:lnTo>
                    <a:pt x="185420" y="86995"/>
                  </a:lnTo>
                  <a:lnTo>
                    <a:pt x="192024" y="87884"/>
                  </a:lnTo>
                  <a:lnTo>
                    <a:pt x="192786" y="88011"/>
                  </a:lnTo>
                  <a:lnTo>
                    <a:pt x="194437" y="88011"/>
                  </a:lnTo>
                  <a:lnTo>
                    <a:pt x="200151" y="87884"/>
                  </a:lnTo>
                  <a:lnTo>
                    <a:pt x="207518" y="87122"/>
                  </a:lnTo>
                  <a:lnTo>
                    <a:pt x="221234" y="83947"/>
                  </a:lnTo>
                  <a:lnTo>
                    <a:pt x="235585" y="78486"/>
                  </a:lnTo>
                  <a:lnTo>
                    <a:pt x="237598" y="77470"/>
                  </a:lnTo>
                  <a:lnTo>
                    <a:pt x="193675" y="77470"/>
                  </a:lnTo>
                  <a:lnTo>
                    <a:pt x="193421" y="77343"/>
                  </a:lnTo>
                  <a:lnTo>
                    <a:pt x="187960" y="76581"/>
                  </a:lnTo>
                  <a:lnTo>
                    <a:pt x="187579" y="76581"/>
                  </a:lnTo>
                  <a:lnTo>
                    <a:pt x="181483" y="74422"/>
                  </a:lnTo>
                  <a:lnTo>
                    <a:pt x="181229" y="74295"/>
                  </a:lnTo>
                  <a:lnTo>
                    <a:pt x="180975" y="74295"/>
                  </a:lnTo>
                  <a:lnTo>
                    <a:pt x="180721" y="74041"/>
                  </a:lnTo>
                  <a:lnTo>
                    <a:pt x="150241" y="47498"/>
                  </a:lnTo>
                  <a:lnTo>
                    <a:pt x="140970" y="37719"/>
                  </a:lnTo>
                  <a:lnTo>
                    <a:pt x="136271" y="33147"/>
                  </a:lnTo>
                  <a:lnTo>
                    <a:pt x="134641" y="31750"/>
                  </a:lnTo>
                  <a:close/>
                </a:path>
                <a:path w="303529" h="88264">
                  <a:moveTo>
                    <a:pt x="113157" y="21082"/>
                  </a:moveTo>
                  <a:lnTo>
                    <a:pt x="65913" y="35179"/>
                  </a:lnTo>
                  <a:lnTo>
                    <a:pt x="25654" y="60071"/>
                  </a:lnTo>
                  <a:lnTo>
                    <a:pt x="11811" y="69469"/>
                  </a:lnTo>
                  <a:lnTo>
                    <a:pt x="17780" y="78232"/>
                  </a:lnTo>
                  <a:lnTo>
                    <a:pt x="31623" y="68707"/>
                  </a:lnTo>
                  <a:lnTo>
                    <a:pt x="45212" y="59817"/>
                  </a:lnTo>
                  <a:lnTo>
                    <a:pt x="83439" y="38481"/>
                  </a:lnTo>
                  <a:lnTo>
                    <a:pt x="109347" y="31750"/>
                  </a:lnTo>
                  <a:lnTo>
                    <a:pt x="134641" y="31750"/>
                  </a:lnTo>
                  <a:lnTo>
                    <a:pt x="131825" y="29337"/>
                  </a:lnTo>
                  <a:lnTo>
                    <a:pt x="127254" y="26035"/>
                  </a:lnTo>
                  <a:lnTo>
                    <a:pt x="122427" y="23368"/>
                  </a:lnTo>
                  <a:lnTo>
                    <a:pt x="117856" y="21717"/>
                  </a:lnTo>
                  <a:lnTo>
                    <a:pt x="113157" y="21082"/>
                  </a:lnTo>
                  <a:close/>
                </a:path>
                <a:path w="303529" h="88264">
                  <a:moveTo>
                    <a:pt x="296925" y="27178"/>
                  </a:moveTo>
                  <a:lnTo>
                    <a:pt x="257683" y="54356"/>
                  </a:lnTo>
                  <a:lnTo>
                    <a:pt x="218821" y="73660"/>
                  </a:lnTo>
                  <a:lnTo>
                    <a:pt x="193675" y="77470"/>
                  </a:lnTo>
                  <a:lnTo>
                    <a:pt x="237598" y="77470"/>
                  </a:lnTo>
                  <a:lnTo>
                    <a:pt x="276606" y="54610"/>
                  </a:lnTo>
                  <a:lnTo>
                    <a:pt x="303149" y="35814"/>
                  </a:lnTo>
                  <a:lnTo>
                    <a:pt x="296925" y="27178"/>
                  </a:lnTo>
                  <a:close/>
                </a:path>
                <a:path w="303529" h="88264">
                  <a:moveTo>
                    <a:pt x="141816" y="10541"/>
                  </a:moveTo>
                  <a:lnTo>
                    <a:pt x="114173" y="10541"/>
                  </a:lnTo>
                  <a:lnTo>
                    <a:pt x="119761" y="11303"/>
                  </a:lnTo>
                  <a:lnTo>
                    <a:pt x="120142" y="11430"/>
                  </a:lnTo>
                  <a:lnTo>
                    <a:pt x="120523" y="11430"/>
                  </a:lnTo>
                  <a:lnTo>
                    <a:pt x="126238" y="13462"/>
                  </a:lnTo>
                  <a:lnTo>
                    <a:pt x="157861" y="40386"/>
                  </a:lnTo>
                  <a:lnTo>
                    <a:pt x="167386" y="50546"/>
                  </a:lnTo>
                  <a:lnTo>
                    <a:pt x="194437" y="66802"/>
                  </a:lnTo>
                  <a:lnTo>
                    <a:pt x="199771" y="66802"/>
                  </a:lnTo>
                  <a:lnTo>
                    <a:pt x="205105" y="66167"/>
                  </a:lnTo>
                  <a:lnTo>
                    <a:pt x="216408" y="63373"/>
                  </a:lnTo>
                  <a:lnTo>
                    <a:pt x="227838" y="58801"/>
                  </a:lnTo>
                  <a:lnTo>
                    <a:pt x="232865" y="56261"/>
                  </a:lnTo>
                  <a:lnTo>
                    <a:pt x="195072" y="56261"/>
                  </a:lnTo>
                  <a:lnTo>
                    <a:pt x="192405" y="55880"/>
                  </a:lnTo>
                  <a:lnTo>
                    <a:pt x="155575" y="22352"/>
                  </a:lnTo>
                  <a:lnTo>
                    <a:pt x="150114" y="17145"/>
                  </a:lnTo>
                  <a:lnTo>
                    <a:pt x="144018" y="12065"/>
                  </a:lnTo>
                  <a:lnTo>
                    <a:pt x="141816" y="10541"/>
                  </a:lnTo>
                  <a:close/>
                </a:path>
                <a:path w="303529" h="88264">
                  <a:moveTo>
                    <a:pt x="114808" y="0"/>
                  </a:moveTo>
                  <a:lnTo>
                    <a:pt x="113157" y="0"/>
                  </a:lnTo>
                  <a:lnTo>
                    <a:pt x="105791" y="127"/>
                  </a:lnTo>
                  <a:lnTo>
                    <a:pt x="55625" y="16764"/>
                  </a:lnTo>
                  <a:lnTo>
                    <a:pt x="13716" y="42545"/>
                  </a:lnTo>
                  <a:lnTo>
                    <a:pt x="0" y="51943"/>
                  </a:lnTo>
                  <a:lnTo>
                    <a:pt x="5969" y="60706"/>
                  </a:lnTo>
                  <a:lnTo>
                    <a:pt x="19685" y="51308"/>
                  </a:lnTo>
                  <a:lnTo>
                    <a:pt x="33527" y="42164"/>
                  </a:lnTo>
                  <a:lnTo>
                    <a:pt x="74168" y="19431"/>
                  </a:lnTo>
                  <a:lnTo>
                    <a:pt x="113411" y="10541"/>
                  </a:lnTo>
                  <a:lnTo>
                    <a:pt x="141816" y="10541"/>
                  </a:lnTo>
                  <a:lnTo>
                    <a:pt x="137414" y="7493"/>
                  </a:lnTo>
                  <a:lnTo>
                    <a:pt x="132080" y="4572"/>
                  </a:lnTo>
                  <a:lnTo>
                    <a:pt x="130556" y="3810"/>
                  </a:lnTo>
                  <a:lnTo>
                    <a:pt x="124333" y="1651"/>
                  </a:lnTo>
                  <a:lnTo>
                    <a:pt x="123317" y="1270"/>
                  </a:lnTo>
                  <a:lnTo>
                    <a:pt x="122300" y="1016"/>
                  </a:lnTo>
                  <a:lnTo>
                    <a:pt x="115570" y="127"/>
                  </a:lnTo>
                  <a:lnTo>
                    <a:pt x="114808" y="0"/>
                  </a:lnTo>
                  <a:close/>
                </a:path>
                <a:path w="303529" h="88264">
                  <a:moveTo>
                    <a:pt x="284607" y="10033"/>
                  </a:moveTo>
                  <a:lnTo>
                    <a:pt x="247015" y="36195"/>
                  </a:lnTo>
                  <a:lnTo>
                    <a:pt x="203835" y="55626"/>
                  </a:lnTo>
                  <a:lnTo>
                    <a:pt x="195072" y="56261"/>
                  </a:lnTo>
                  <a:lnTo>
                    <a:pt x="232865" y="56261"/>
                  </a:lnTo>
                  <a:lnTo>
                    <a:pt x="277749" y="27940"/>
                  </a:lnTo>
                  <a:lnTo>
                    <a:pt x="290830" y="18542"/>
                  </a:lnTo>
                  <a:lnTo>
                    <a:pt x="284607" y="10033"/>
                  </a:lnTo>
                  <a:close/>
                </a:path>
              </a:pathLst>
            </a:custGeom>
            <a:solidFill>
              <a:srgbClr val="7E7E7E"/>
            </a:solidFill>
          </p:spPr>
          <p:txBody>
            <a:bodyPr wrap="square" lIns="0" tIns="0" rIns="0" bIns="0" rtlCol="0"/>
            <a:lstStyle/>
            <a:p>
              <a:endParaRPr/>
            </a:p>
          </p:txBody>
        </p:sp>
      </p:grpSp>
      <p:sp>
        <p:nvSpPr>
          <p:cNvPr id="169" name="object 169"/>
          <p:cNvSpPr txBox="1"/>
          <p:nvPr/>
        </p:nvSpPr>
        <p:spPr>
          <a:xfrm>
            <a:off x="8706104" y="3958590"/>
            <a:ext cx="468630" cy="348172"/>
          </a:xfrm>
          <a:prstGeom prst="rect">
            <a:avLst/>
          </a:prstGeom>
        </p:spPr>
        <p:txBody>
          <a:bodyPr vert="horz" wrap="square" lIns="0" tIns="12065" rIns="0" bIns="0" rtlCol="0">
            <a:spAutoFit/>
          </a:bodyPr>
          <a:lstStyle/>
          <a:p>
            <a:pPr marR="5715" algn="r">
              <a:spcBef>
                <a:spcPts val="95"/>
              </a:spcBef>
            </a:pPr>
            <a:r>
              <a:rPr sz="700" spc="-10" dirty="0">
                <a:latin typeface="メイリオ"/>
                <a:cs typeface="メイリオ"/>
              </a:rPr>
              <a:t>日銀当預</a:t>
            </a:r>
            <a:r>
              <a:rPr sz="700" spc="-50" dirty="0">
                <a:latin typeface="メイリオ"/>
                <a:cs typeface="メイリオ"/>
              </a:rPr>
              <a:t>等</a:t>
            </a:r>
            <a:endParaRPr sz="700">
              <a:latin typeface="メイリオ"/>
              <a:cs typeface="メイリオ"/>
            </a:endParaRPr>
          </a:p>
          <a:p>
            <a:pPr marL="143510">
              <a:spcBef>
                <a:spcPts val="30"/>
              </a:spcBef>
            </a:pPr>
            <a:r>
              <a:rPr sz="500" spc="-15" dirty="0">
                <a:latin typeface="メイリオ"/>
                <a:cs typeface="メイリオ"/>
              </a:rPr>
              <a:t>(銀行資産)</a:t>
            </a:r>
            <a:endParaRPr sz="500">
              <a:latin typeface="メイリオ"/>
              <a:cs typeface="メイリオ"/>
            </a:endParaRPr>
          </a:p>
          <a:p>
            <a:pPr>
              <a:spcBef>
                <a:spcPts val="70"/>
              </a:spcBef>
            </a:pPr>
            <a:endParaRPr sz="200">
              <a:latin typeface="メイリオ"/>
              <a:cs typeface="メイリオ"/>
            </a:endParaRPr>
          </a:p>
          <a:p>
            <a:pPr marR="25400" algn="r"/>
            <a:r>
              <a:rPr sz="700" spc="-10" dirty="0">
                <a:latin typeface="メイリオ"/>
                <a:cs typeface="メイリオ"/>
              </a:rPr>
              <a:t>その</a:t>
            </a:r>
            <a:r>
              <a:rPr sz="700" spc="-50" dirty="0">
                <a:latin typeface="メイリオ"/>
                <a:cs typeface="メイリオ"/>
              </a:rPr>
              <a:t>他</a:t>
            </a:r>
            <a:endParaRPr sz="700">
              <a:latin typeface="メイリオ"/>
              <a:cs typeface="メイリオ"/>
            </a:endParaRPr>
          </a:p>
        </p:txBody>
      </p:sp>
      <p:sp>
        <p:nvSpPr>
          <p:cNvPr id="170" name="object 170"/>
          <p:cNvSpPr txBox="1"/>
          <p:nvPr/>
        </p:nvSpPr>
        <p:spPr>
          <a:xfrm>
            <a:off x="9741534" y="3788409"/>
            <a:ext cx="556260" cy="337820"/>
          </a:xfrm>
          <a:prstGeom prst="rect">
            <a:avLst/>
          </a:prstGeom>
        </p:spPr>
        <p:txBody>
          <a:bodyPr vert="horz" wrap="square" lIns="0" tIns="12065" rIns="0" bIns="0" rtlCol="0">
            <a:spAutoFit/>
          </a:bodyPr>
          <a:lstStyle/>
          <a:p>
            <a:pPr marL="12700" marR="5080">
              <a:spcBef>
                <a:spcPts val="95"/>
              </a:spcBef>
            </a:pPr>
            <a:r>
              <a:rPr sz="700" spc="-10" dirty="0">
                <a:solidFill>
                  <a:srgbClr val="A78213"/>
                </a:solidFill>
                <a:latin typeface="メイリオ"/>
                <a:cs typeface="メイリオ"/>
              </a:rPr>
              <a:t>発行デジタ</a:t>
            </a:r>
            <a:r>
              <a:rPr sz="700" spc="-50" dirty="0">
                <a:solidFill>
                  <a:srgbClr val="A78213"/>
                </a:solidFill>
                <a:latin typeface="メイリオ"/>
                <a:cs typeface="メイリオ"/>
              </a:rPr>
              <a:t>ル</a:t>
            </a:r>
            <a:r>
              <a:rPr sz="700" spc="-10" dirty="0">
                <a:solidFill>
                  <a:srgbClr val="A78213"/>
                </a:solidFill>
                <a:latin typeface="メイリオ"/>
                <a:cs typeface="メイリオ"/>
              </a:rPr>
              <a:t>通</a:t>
            </a:r>
            <a:r>
              <a:rPr sz="700" spc="-50" dirty="0">
                <a:solidFill>
                  <a:srgbClr val="A78213"/>
                </a:solidFill>
                <a:latin typeface="メイリオ"/>
                <a:cs typeface="メイリオ"/>
              </a:rPr>
              <a:t>貨</a:t>
            </a:r>
            <a:endParaRPr sz="700">
              <a:latin typeface="メイリオ"/>
              <a:cs typeface="メイリオ"/>
            </a:endParaRPr>
          </a:p>
          <a:p>
            <a:pPr marL="12700">
              <a:lnSpc>
                <a:spcPts val="785"/>
              </a:lnSpc>
            </a:pPr>
            <a:r>
              <a:rPr sz="700" spc="-10" dirty="0">
                <a:latin typeface="メイリオ"/>
                <a:cs typeface="メイリオ"/>
              </a:rPr>
              <a:t>預</a:t>
            </a:r>
            <a:r>
              <a:rPr sz="700" spc="-50" dirty="0">
                <a:latin typeface="メイリオ"/>
                <a:cs typeface="メイリオ"/>
              </a:rPr>
              <a:t>金</a:t>
            </a:r>
            <a:endParaRPr sz="700">
              <a:latin typeface="メイリオ"/>
              <a:cs typeface="メイリオ"/>
            </a:endParaRPr>
          </a:p>
        </p:txBody>
      </p:sp>
      <p:sp>
        <p:nvSpPr>
          <p:cNvPr id="171" name="object 171"/>
          <p:cNvSpPr txBox="1"/>
          <p:nvPr/>
        </p:nvSpPr>
        <p:spPr>
          <a:xfrm>
            <a:off x="7895210" y="3834130"/>
            <a:ext cx="1303655" cy="119905"/>
          </a:xfrm>
          <a:prstGeom prst="rect">
            <a:avLst/>
          </a:prstGeom>
        </p:spPr>
        <p:txBody>
          <a:bodyPr vert="horz" wrap="square" lIns="0" tIns="12065" rIns="0" bIns="0" rtlCol="0">
            <a:spAutoFit/>
          </a:bodyPr>
          <a:lstStyle/>
          <a:p>
            <a:pPr marL="38100">
              <a:spcBef>
                <a:spcPts val="95"/>
              </a:spcBef>
            </a:pPr>
            <a:r>
              <a:rPr sz="1050" spc="-15" baseline="27777" dirty="0">
                <a:solidFill>
                  <a:srgbClr val="A78213"/>
                </a:solidFill>
                <a:latin typeface="メイリオ"/>
                <a:cs typeface="メイリオ"/>
              </a:rPr>
              <a:t>発行デジタ</a:t>
            </a:r>
            <a:r>
              <a:rPr sz="1050" baseline="27777" dirty="0">
                <a:solidFill>
                  <a:srgbClr val="A78213"/>
                </a:solidFill>
                <a:latin typeface="メイリオ"/>
                <a:cs typeface="メイリオ"/>
              </a:rPr>
              <a:t>ル</a:t>
            </a:r>
            <a:r>
              <a:rPr sz="1050" spc="600" baseline="27777" dirty="0">
                <a:solidFill>
                  <a:srgbClr val="A78213"/>
                </a:solidFill>
                <a:latin typeface="メイリオ"/>
                <a:cs typeface="メイリオ"/>
              </a:rPr>
              <a:t> </a:t>
            </a:r>
            <a:r>
              <a:rPr sz="700" spc="-10" dirty="0">
                <a:solidFill>
                  <a:srgbClr val="A78213"/>
                </a:solidFill>
                <a:latin typeface="メイリオ"/>
                <a:cs typeface="メイリオ"/>
              </a:rPr>
              <a:t>日銀当預別勘</a:t>
            </a:r>
            <a:r>
              <a:rPr sz="700" spc="-50" dirty="0">
                <a:solidFill>
                  <a:srgbClr val="A78213"/>
                </a:solidFill>
                <a:latin typeface="メイリオ"/>
                <a:cs typeface="メイリオ"/>
              </a:rPr>
              <a:t>定</a:t>
            </a:r>
            <a:endParaRPr sz="700">
              <a:latin typeface="メイリオ"/>
              <a:cs typeface="メイリオ"/>
            </a:endParaRPr>
          </a:p>
        </p:txBody>
      </p:sp>
      <p:sp>
        <p:nvSpPr>
          <p:cNvPr id="172" name="object 172"/>
          <p:cNvSpPr txBox="1"/>
          <p:nvPr/>
        </p:nvSpPr>
        <p:spPr>
          <a:xfrm>
            <a:off x="9109710" y="4493464"/>
            <a:ext cx="746125" cy="119905"/>
          </a:xfrm>
          <a:prstGeom prst="rect">
            <a:avLst/>
          </a:prstGeom>
        </p:spPr>
        <p:txBody>
          <a:bodyPr vert="horz" wrap="square" lIns="0" tIns="12065" rIns="0" bIns="0" rtlCol="0">
            <a:spAutoFit/>
          </a:bodyPr>
          <a:lstStyle/>
          <a:p>
            <a:pPr marL="12700">
              <a:spcBef>
                <a:spcPts val="95"/>
              </a:spcBef>
              <a:tabLst>
                <a:tab pos="467359" algn="l"/>
              </a:tabLst>
            </a:pPr>
            <a:r>
              <a:rPr sz="700" spc="-20" dirty="0">
                <a:latin typeface="メイリオ"/>
                <a:cs typeface="メイリオ"/>
              </a:rPr>
              <a:t>資産</a:t>
            </a:r>
            <a:r>
              <a:rPr sz="700" spc="-50" dirty="0">
                <a:latin typeface="メイリオ"/>
                <a:cs typeface="メイリオ"/>
              </a:rPr>
              <a:t>→</a:t>
            </a:r>
            <a:r>
              <a:rPr sz="700" dirty="0">
                <a:latin typeface="メイリオ"/>
                <a:cs typeface="メイリオ"/>
              </a:rPr>
              <a:t>	</a:t>
            </a:r>
            <a:r>
              <a:rPr sz="700" spc="-20" dirty="0">
                <a:latin typeface="メイリオ"/>
                <a:cs typeface="メイリオ"/>
              </a:rPr>
              <a:t>負債</a:t>
            </a:r>
            <a:r>
              <a:rPr sz="700" spc="-50" dirty="0">
                <a:latin typeface="メイリオ"/>
                <a:cs typeface="メイリオ"/>
              </a:rPr>
              <a:t>→</a:t>
            </a:r>
            <a:endParaRPr sz="700">
              <a:latin typeface="メイリオ"/>
              <a:cs typeface="メイリオ"/>
            </a:endParaRPr>
          </a:p>
        </p:txBody>
      </p:sp>
      <p:grpSp>
        <p:nvGrpSpPr>
          <p:cNvPr id="173" name="object 173"/>
          <p:cNvGrpSpPr/>
          <p:nvPr/>
        </p:nvGrpSpPr>
        <p:grpSpPr>
          <a:xfrm>
            <a:off x="9531096" y="5457445"/>
            <a:ext cx="208915" cy="454659"/>
            <a:chOff x="8007095" y="5457444"/>
            <a:chExt cx="208915" cy="454659"/>
          </a:xfrm>
        </p:grpSpPr>
        <p:pic>
          <p:nvPicPr>
            <p:cNvPr id="174" name="object 174"/>
            <p:cNvPicPr/>
            <p:nvPr/>
          </p:nvPicPr>
          <p:blipFill>
            <a:blip r:embed="rId48" cstate="print"/>
            <a:stretch>
              <a:fillRect/>
            </a:stretch>
          </p:blipFill>
          <p:spPr>
            <a:xfrm>
              <a:off x="8007095" y="5457444"/>
              <a:ext cx="208788" cy="278892"/>
            </a:xfrm>
            <a:prstGeom prst="rect">
              <a:avLst/>
            </a:prstGeom>
          </p:spPr>
        </p:pic>
        <p:pic>
          <p:nvPicPr>
            <p:cNvPr id="175" name="object 175"/>
            <p:cNvPicPr/>
            <p:nvPr/>
          </p:nvPicPr>
          <p:blipFill>
            <a:blip r:embed="rId49" cstate="print"/>
            <a:stretch>
              <a:fillRect/>
            </a:stretch>
          </p:blipFill>
          <p:spPr>
            <a:xfrm>
              <a:off x="8007095" y="5736336"/>
              <a:ext cx="208788" cy="175259"/>
            </a:xfrm>
            <a:prstGeom prst="rect">
              <a:avLst/>
            </a:prstGeom>
          </p:spPr>
        </p:pic>
      </p:grpSp>
      <p:graphicFrame>
        <p:nvGraphicFramePr>
          <p:cNvPr id="176" name="object 176"/>
          <p:cNvGraphicFramePr>
            <a:graphicFrameLocks noGrp="1"/>
          </p:cNvGraphicFramePr>
          <p:nvPr/>
        </p:nvGraphicFramePr>
        <p:xfrm>
          <a:off x="9527921" y="5349114"/>
          <a:ext cx="208915" cy="558165"/>
        </p:xfrm>
        <a:graphic>
          <a:graphicData uri="http://schemas.openxmlformats.org/drawingml/2006/table">
            <a:tbl>
              <a:tblPr firstRow="1" bandRow="1">
                <a:tableStyleId>{2D5ABB26-0587-4C30-8999-92F81FD0307C}</a:tableStyleId>
              </a:tblPr>
              <a:tblGrid>
                <a:gridCol w="208915">
                  <a:extLst>
                    <a:ext uri="{9D8B030D-6E8A-4147-A177-3AD203B41FA5}">
                      <a16:colId xmlns:a16="http://schemas.microsoft.com/office/drawing/2014/main" val="20000"/>
                    </a:ext>
                  </a:extLst>
                </a:gridCol>
              </a:tblGrid>
              <a:tr h="104775">
                <a:tc>
                  <a:txBody>
                    <a:bodyPr/>
                    <a:lstStyle/>
                    <a:p>
                      <a:pPr>
                        <a:lnSpc>
                          <a:spcPct val="100000"/>
                        </a:lnSpc>
                      </a:pPr>
                      <a:endParaRPr sz="5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0"/>
                  </a:ext>
                </a:extLst>
              </a:tr>
              <a:tr h="27876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1"/>
                  </a:ext>
                </a:extLst>
              </a:tr>
              <a:tr h="174625">
                <a:tc>
                  <a:txBody>
                    <a:bodyPr/>
                    <a:lstStyle/>
                    <a:p>
                      <a:pPr>
                        <a:lnSpc>
                          <a:spcPct val="100000"/>
                        </a:lnSpc>
                      </a:pPr>
                      <a:endParaRPr sz="800">
                        <a:latin typeface="Times New Roman"/>
                        <a:cs typeface="Times New Roman"/>
                      </a:endParaRPr>
                    </a:p>
                  </a:txBody>
                  <a:tcPr marL="0" marR="0" marT="0" marB="0">
                    <a:lnL w="6350">
                      <a:solidFill>
                        <a:srgbClr val="7E7E7E"/>
                      </a:solidFill>
                      <a:prstDash val="solid"/>
                    </a:lnL>
                    <a:lnR w="6350">
                      <a:solidFill>
                        <a:srgbClr val="7E7E7E"/>
                      </a:solidFill>
                      <a:prstDash val="solid"/>
                    </a:lnR>
                    <a:lnT w="6350">
                      <a:solidFill>
                        <a:srgbClr val="7E7E7E"/>
                      </a:solidFill>
                      <a:prstDash val="solid"/>
                    </a:lnT>
                    <a:lnB w="6350">
                      <a:solidFill>
                        <a:srgbClr val="7E7E7E"/>
                      </a:solidFill>
                      <a:prstDash val="solid"/>
                    </a:lnB>
                  </a:tcPr>
                </a:tc>
                <a:extLst>
                  <a:ext uri="{0D108BD9-81ED-4DB2-BD59-A6C34878D82A}">
                    <a16:rowId xmlns:a16="http://schemas.microsoft.com/office/drawing/2014/main" val="10002"/>
                  </a:ext>
                </a:extLst>
              </a:tr>
            </a:tbl>
          </a:graphicData>
        </a:graphic>
      </p:graphicFrame>
      <p:sp>
        <p:nvSpPr>
          <p:cNvPr id="177" name="object 177"/>
          <p:cNvSpPr txBox="1"/>
          <p:nvPr/>
        </p:nvSpPr>
        <p:spPr>
          <a:xfrm>
            <a:off x="9748266" y="5758993"/>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純資</a:t>
            </a:r>
            <a:r>
              <a:rPr sz="700" spc="-50" dirty="0">
                <a:latin typeface="メイリオ"/>
                <a:cs typeface="メイリオ"/>
              </a:rPr>
              <a:t>産</a:t>
            </a:r>
            <a:endParaRPr sz="700">
              <a:latin typeface="メイリオ"/>
              <a:cs typeface="メイリオ"/>
            </a:endParaRPr>
          </a:p>
        </p:txBody>
      </p:sp>
      <p:sp>
        <p:nvSpPr>
          <p:cNvPr id="178" name="object 178"/>
          <p:cNvSpPr txBox="1"/>
          <p:nvPr/>
        </p:nvSpPr>
        <p:spPr>
          <a:xfrm>
            <a:off x="9748267" y="5538318"/>
            <a:ext cx="467359"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その他負</a:t>
            </a:r>
            <a:r>
              <a:rPr sz="700" spc="-50" dirty="0">
                <a:latin typeface="メイリオ"/>
                <a:cs typeface="メイリオ"/>
              </a:rPr>
              <a:t>債</a:t>
            </a:r>
            <a:endParaRPr sz="700">
              <a:latin typeface="メイリオ"/>
              <a:cs typeface="メイリオ"/>
            </a:endParaRPr>
          </a:p>
        </p:txBody>
      </p:sp>
      <p:grpSp>
        <p:nvGrpSpPr>
          <p:cNvPr id="179" name="object 179"/>
          <p:cNvGrpSpPr/>
          <p:nvPr/>
        </p:nvGrpSpPr>
        <p:grpSpPr>
          <a:xfrm>
            <a:off x="9201785" y="5346066"/>
            <a:ext cx="215265" cy="572135"/>
            <a:chOff x="7677784" y="5346065"/>
            <a:chExt cx="215265" cy="572135"/>
          </a:xfrm>
        </p:grpSpPr>
        <p:pic>
          <p:nvPicPr>
            <p:cNvPr id="180" name="object 180"/>
            <p:cNvPicPr/>
            <p:nvPr/>
          </p:nvPicPr>
          <p:blipFill>
            <a:blip r:embed="rId50" cstate="print"/>
            <a:stretch>
              <a:fillRect/>
            </a:stretch>
          </p:blipFill>
          <p:spPr>
            <a:xfrm>
              <a:off x="7680959" y="5349240"/>
              <a:ext cx="208788" cy="565404"/>
            </a:xfrm>
            <a:prstGeom prst="rect">
              <a:avLst/>
            </a:prstGeom>
          </p:spPr>
        </p:pic>
        <p:sp>
          <p:nvSpPr>
            <p:cNvPr id="181" name="object 181"/>
            <p:cNvSpPr/>
            <p:nvPr/>
          </p:nvSpPr>
          <p:spPr>
            <a:xfrm>
              <a:off x="7680959" y="5349240"/>
              <a:ext cx="208915" cy="565785"/>
            </a:xfrm>
            <a:custGeom>
              <a:avLst/>
              <a:gdLst/>
              <a:ahLst/>
              <a:cxnLst/>
              <a:rect l="l" t="t" r="r" b="b"/>
              <a:pathLst>
                <a:path w="208915" h="565785">
                  <a:moveTo>
                    <a:pt x="0" y="565404"/>
                  </a:moveTo>
                  <a:lnTo>
                    <a:pt x="208788" y="565404"/>
                  </a:lnTo>
                  <a:lnTo>
                    <a:pt x="208788" y="0"/>
                  </a:lnTo>
                  <a:lnTo>
                    <a:pt x="0" y="0"/>
                  </a:lnTo>
                  <a:lnTo>
                    <a:pt x="0" y="565404"/>
                  </a:lnTo>
                  <a:close/>
                </a:path>
              </a:pathLst>
            </a:custGeom>
            <a:ln w="6350">
              <a:solidFill>
                <a:srgbClr val="7E7E7E"/>
              </a:solidFill>
            </a:ln>
          </p:spPr>
          <p:txBody>
            <a:bodyPr wrap="square" lIns="0" tIns="0" rIns="0" bIns="0" rtlCol="0"/>
            <a:lstStyle/>
            <a:p>
              <a:endParaRPr/>
            </a:p>
          </p:txBody>
        </p:sp>
      </p:grpSp>
      <p:pic>
        <p:nvPicPr>
          <p:cNvPr id="182" name="object 182"/>
          <p:cNvPicPr/>
          <p:nvPr/>
        </p:nvPicPr>
        <p:blipFill>
          <a:blip r:embed="rId51" cstate="print"/>
          <a:stretch>
            <a:fillRect/>
          </a:stretch>
        </p:blipFill>
        <p:spPr>
          <a:xfrm>
            <a:off x="9531095" y="5352288"/>
            <a:ext cx="208788" cy="105156"/>
          </a:xfrm>
          <a:prstGeom prst="rect">
            <a:avLst/>
          </a:prstGeom>
        </p:spPr>
      </p:pic>
      <p:sp>
        <p:nvSpPr>
          <p:cNvPr id="183" name="object 183"/>
          <p:cNvSpPr txBox="1"/>
          <p:nvPr/>
        </p:nvSpPr>
        <p:spPr>
          <a:xfrm>
            <a:off x="9751821" y="5326761"/>
            <a:ext cx="764540" cy="119905"/>
          </a:xfrm>
          <a:prstGeom prst="rect">
            <a:avLst/>
          </a:prstGeom>
        </p:spPr>
        <p:txBody>
          <a:bodyPr vert="horz" wrap="square" lIns="0" tIns="12065" rIns="0" bIns="0" rtlCol="0">
            <a:spAutoFit/>
          </a:bodyPr>
          <a:lstStyle/>
          <a:p>
            <a:pPr marL="12700">
              <a:spcBef>
                <a:spcPts val="95"/>
              </a:spcBef>
            </a:pPr>
            <a:r>
              <a:rPr sz="700" spc="-10" dirty="0">
                <a:solidFill>
                  <a:srgbClr val="A78213"/>
                </a:solidFill>
                <a:latin typeface="メイリオ"/>
                <a:cs typeface="メイリオ"/>
              </a:rPr>
              <a:t>日銀当座</a:t>
            </a:r>
            <a:r>
              <a:rPr sz="700" dirty="0">
                <a:solidFill>
                  <a:srgbClr val="A78213"/>
                </a:solidFill>
                <a:latin typeface="メイリオ"/>
                <a:cs typeface="メイリオ"/>
              </a:rPr>
              <a:t>預</a:t>
            </a:r>
            <a:r>
              <a:rPr sz="700" spc="5" dirty="0">
                <a:solidFill>
                  <a:srgbClr val="A78213"/>
                </a:solidFill>
                <a:latin typeface="メイリオ"/>
                <a:cs typeface="メイリオ"/>
              </a:rPr>
              <a:t> 別</a:t>
            </a:r>
            <a:r>
              <a:rPr sz="700" spc="-10" dirty="0">
                <a:solidFill>
                  <a:srgbClr val="A78213"/>
                </a:solidFill>
                <a:latin typeface="メイリオ"/>
                <a:cs typeface="メイリオ"/>
              </a:rPr>
              <a:t>勘</a:t>
            </a:r>
            <a:r>
              <a:rPr sz="700" spc="-50" dirty="0">
                <a:solidFill>
                  <a:srgbClr val="A78213"/>
                </a:solidFill>
                <a:latin typeface="メイリオ"/>
                <a:cs typeface="メイリオ"/>
              </a:rPr>
              <a:t>定</a:t>
            </a:r>
            <a:endParaRPr sz="700">
              <a:latin typeface="メイリオ"/>
              <a:cs typeface="メイリオ"/>
            </a:endParaRPr>
          </a:p>
        </p:txBody>
      </p:sp>
      <p:sp>
        <p:nvSpPr>
          <p:cNvPr id="184" name="object 184"/>
          <p:cNvSpPr txBox="1"/>
          <p:nvPr/>
        </p:nvSpPr>
        <p:spPr>
          <a:xfrm>
            <a:off x="9235186" y="5190236"/>
            <a:ext cx="518159" cy="119905"/>
          </a:xfrm>
          <a:prstGeom prst="rect">
            <a:avLst/>
          </a:prstGeom>
        </p:spPr>
        <p:txBody>
          <a:bodyPr vert="horz" wrap="square" lIns="0" tIns="12065" rIns="0" bIns="0" rtlCol="0">
            <a:spAutoFit/>
          </a:bodyPr>
          <a:lstStyle/>
          <a:p>
            <a:pPr marL="12700">
              <a:spcBef>
                <a:spcPts val="95"/>
              </a:spcBef>
              <a:tabLst>
                <a:tab pos="327660" algn="l"/>
              </a:tabLst>
            </a:pPr>
            <a:r>
              <a:rPr sz="700" spc="-10" dirty="0">
                <a:latin typeface="メイリオ"/>
                <a:cs typeface="メイリオ"/>
              </a:rPr>
              <a:t>資</a:t>
            </a:r>
            <a:r>
              <a:rPr sz="700" spc="-50" dirty="0">
                <a:latin typeface="メイリオ"/>
                <a:cs typeface="メイリオ"/>
              </a:rPr>
              <a:t>産</a:t>
            </a:r>
            <a:r>
              <a:rPr sz="700" dirty="0">
                <a:latin typeface="メイリオ"/>
                <a:cs typeface="メイリオ"/>
              </a:rPr>
              <a:t>	</a:t>
            </a:r>
            <a:r>
              <a:rPr sz="700" spc="-10" dirty="0">
                <a:latin typeface="メイリオ"/>
                <a:cs typeface="メイリオ"/>
              </a:rPr>
              <a:t>負</a:t>
            </a:r>
            <a:r>
              <a:rPr sz="700" spc="-60" dirty="0">
                <a:latin typeface="メイリオ"/>
                <a:cs typeface="メイリオ"/>
              </a:rPr>
              <a:t>債</a:t>
            </a:r>
            <a:endParaRPr sz="700">
              <a:latin typeface="メイリオ"/>
              <a:cs typeface="メイリオ"/>
            </a:endParaRPr>
          </a:p>
        </p:txBody>
      </p:sp>
      <p:sp>
        <p:nvSpPr>
          <p:cNvPr id="185" name="object 185"/>
          <p:cNvSpPr txBox="1"/>
          <p:nvPr/>
        </p:nvSpPr>
        <p:spPr>
          <a:xfrm>
            <a:off x="9117331" y="5970829"/>
            <a:ext cx="738505" cy="119905"/>
          </a:xfrm>
          <a:prstGeom prst="rect">
            <a:avLst/>
          </a:prstGeom>
        </p:spPr>
        <p:txBody>
          <a:bodyPr vert="horz" wrap="square" lIns="0" tIns="12065" rIns="0" bIns="0" rtlCol="0">
            <a:spAutoFit/>
          </a:bodyPr>
          <a:lstStyle/>
          <a:p>
            <a:pPr marL="12700">
              <a:spcBef>
                <a:spcPts val="95"/>
              </a:spcBef>
              <a:tabLst>
                <a:tab pos="459740" algn="l"/>
              </a:tabLst>
            </a:pPr>
            <a:r>
              <a:rPr sz="700" spc="-10" dirty="0">
                <a:latin typeface="メイリオ"/>
                <a:cs typeface="メイリオ"/>
              </a:rPr>
              <a:t>資産</a:t>
            </a:r>
            <a:r>
              <a:rPr sz="700" spc="-50" dirty="0">
                <a:latin typeface="メイリオ"/>
                <a:cs typeface="メイリオ"/>
              </a:rPr>
              <a:t>→</a:t>
            </a:r>
            <a:r>
              <a:rPr sz="700" dirty="0">
                <a:latin typeface="メイリオ"/>
                <a:cs typeface="メイリオ"/>
              </a:rPr>
              <a:t>	</a:t>
            </a:r>
            <a:r>
              <a:rPr sz="700" spc="-10" dirty="0">
                <a:latin typeface="メイリオ"/>
                <a:cs typeface="メイリオ"/>
              </a:rPr>
              <a:t>負債</a:t>
            </a:r>
            <a:r>
              <a:rPr sz="700" spc="-50" dirty="0">
                <a:latin typeface="メイリオ"/>
                <a:cs typeface="メイリオ"/>
              </a:rPr>
              <a:t>→</a:t>
            </a:r>
            <a:endParaRPr sz="700">
              <a:latin typeface="メイリオ"/>
              <a:cs typeface="メイリオ"/>
            </a:endParaRPr>
          </a:p>
        </p:txBody>
      </p:sp>
      <p:sp>
        <p:nvSpPr>
          <p:cNvPr id="186" name="object 186"/>
          <p:cNvSpPr/>
          <p:nvPr/>
        </p:nvSpPr>
        <p:spPr>
          <a:xfrm>
            <a:off x="3933951" y="3130804"/>
            <a:ext cx="656590" cy="562610"/>
          </a:xfrm>
          <a:custGeom>
            <a:avLst/>
            <a:gdLst/>
            <a:ahLst/>
            <a:cxnLst/>
            <a:rect l="l" t="t" r="r" b="b"/>
            <a:pathLst>
              <a:path w="656589" h="562610">
                <a:moveTo>
                  <a:pt x="12700" y="15367"/>
                </a:moveTo>
                <a:lnTo>
                  <a:pt x="0" y="16383"/>
                </a:lnTo>
                <a:lnTo>
                  <a:pt x="2286" y="47625"/>
                </a:lnTo>
                <a:lnTo>
                  <a:pt x="5461" y="78486"/>
                </a:lnTo>
                <a:lnTo>
                  <a:pt x="13843" y="138049"/>
                </a:lnTo>
                <a:lnTo>
                  <a:pt x="25146" y="195072"/>
                </a:lnTo>
                <a:lnTo>
                  <a:pt x="38989" y="248793"/>
                </a:lnTo>
                <a:lnTo>
                  <a:pt x="55372" y="299338"/>
                </a:lnTo>
                <a:lnTo>
                  <a:pt x="74041" y="346329"/>
                </a:lnTo>
                <a:lnTo>
                  <a:pt x="94868" y="389382"/>
                </a:lnTo>
                <a:lnTo>
                  <a:pt x="117729" y="428244"/>
                </a:lnTo>
                <a:lnTo>
                  <a:pt x="142367" y="462915"/>
                </a:lnTo>
                <a:lnTo>
                  <a:pt x="168656" y="492760"/>
                </a:lnTo>
                <a:lnTo>
                  <a:pt x="211074" y="528320"/>
                </a:lnTo>
                <a:lnTo>
                  <a:pt x="256286" y="551688"/>
                </a:lnTo>
                <a:lnTo>
                  <a:pt x="304038" y="561848"/>
                </a:lnTo>
                <a:lnTo>
                  <a:pt x="320421" y="562102"/>
                </a:lnTo>
                <a:lnTo>
                  <a:pt x="336804" y="560705"/>
                </a:lnTo>
                <a:lnTo>
                  <a:pt x="353314" y="557657"/>
                </a:lnTo>
                <a:lnTo>
                  <a:pt x="367411" y="553720"/>
                </a:lnTo>
                <a:lnTo>
                  <a:pt x="378890" y="549402"/>
                </a:lnTo>
                <a:lnTo>
                  <a:pt x="320548" y="549402"/>
                </a:lnTo>
                <a:lnTo>
                  <a:pt x="305562" y="549275"/>
                </a:lnTo>
                <a:lnTo>
                  <a:pt x="261239" y="540004"/>
                </a:lnTo>
                <a:lnTo>
                  <a:pt x="218440" y="518033"/>
                </a:lnTo>
                <a:lnTo>
                  <a:pt x="177927" y="484124"/>
                </a:lnTo>
                <a:lnTo>
                  <a:pt x="152527" y="455295"/>
                </a:lnTo>
                <a:lnTo>
                  <a:pt x="128524" y="421640"/>
                </a:lnTo>
                <a:lnTo>
                  <a:pt x="106172" y="383667"/>
                </a:lnTo>
                <a:lnTo>
                  <a:pt x="85725" y="341375"/>
                </a:lnTo>
                <a:lnTo>
                  <a:pt x="67437" y="295148"/>
                </a:lnTo>
                <a:lnTo>
                  <a:pt x="51181" y="245491"/>
                </a:lnTo>
                <a:lnTo>
                  <a:pt x="37465" y="192405"/>
                </a:lnTo>
                <a:lnTo>
                  <a:pt x="26416" y="136144"/>
                </a:lnTo>
                <a:lnTo>
                  <a:pt x="18034" y="77088"/>
                </a:lnTo>
                <a:lnTo>
                  <a:pt x="14986" y="46609"/>
                </a:lnTo>
                <a:lnTo>
                  <a:pt x="12700" y="15367"/>
                </a:lnTo>
                <a:close/>
              </a:path>
              <a:path w="656589" h="562610">
                <a:moveTo>
                  <a:pt x="611560" y="75398"/>
                </a:moveTo>
                <a:lnTo>
                  <a:pt x="600456" y="153288"/>
                </a:lnTo>
                <a:lnTo>
                  <a:pt x="590423" y="201041"/>
                </a:lnTo>
                <a:lnTo>
                  <a:pt x="578485" y="246380"/>
                </a:lnTo>
                <a:lnTo>
                  <a:pt x="564642" y="289433"/>
                </a:lnTo>
                <a:lnTo>
                  <a:pt x="549148" y="329819"/>
                </a:lnTo>
                <a:lnTo>
                  <a:pt x="532003" y="367538"/>
                </a:lnTo>
                <a:lnTo>
                  <a:pt x="513461" y="402209"/>
                </a:lnTo>
                <a:lnTo>
                  <a:pt x="482981" y="448310"/>
                </a:lnTo>
                <a:lnTo>
                  <a:pt x="449834" y="486410"/>
                </a:lnTo>
                <a:lnTo>
                  <a:pt x="414274" y="516001"/>
                </a:lnTo>
                <a:lnTo>
                  <a:pt x="376809" y="536702"/>
                </a:lnTo>
                <a:lnTo>
                  <a:pt x="335661" y="548005"/>
                </a:lnTo>
                <a:lnTo>
                  <a:pt x="320548" y="549402"/>
                </a:lnTo>
                <a:lnTo>
                  <a:pt x="378890" y="549402"/>
                </a:lnTo>
                <a:lnTo>
                  <a:pt x="421131" y="526669"/>
                </a:lnTo>
                <a:lnTo>
                  <a:pt x="458470" y="495681"/>
                </a:lnTo>
                <a:lnTo>
                  <a:pt x="492887" y="456184"/>
                </a:lnTo>
                <a:lnTo>
                  <a:pt x="524256" y="408813"/>
                </a:lnTo>
                <a:lnTo>
                  <a:pt x="543306" y="373380"/>
                </a:lnTo>
                <a:lnTo>
                  <a:pt x="560832" y="334899"/>
                </a:lnTo>
                <a:lnTo>
                  <a:pt x="576580" y="293750"/>
                </a:lnTo>
                <a:lnTo>
                  <a:pt x="590550" y="250190"/>
                </a:lnTo>
                <a:lnTo>
                  <a:pt x="602742" y="204088"/>
                </a:lnTo>
                <a:lnTo>
                  <a:pt x="612902" y="155956"/>
                </a:lnTo>
                <a:lnTo>
                  <a:pt x="621030" y="105918"/>
                </a:lnTo>
                <a:lnTo>
                  <a:pt x="624155" y="76451"/>
                </a:lnTo>
                <a:lnTo>
                  <a:pt x="611560" y="75398"/>
                </a:lnTo>
                <a:close/>
              </a:path>
              <a:path w="656589" h="562610">
                <a:moveTo>
                  <a:pt x="649509" y="62611"/>
                </a:moveTo>
                <a:lnTo>
                  <a:pt x="612902" y="62611"/>
                </a:lnTo>
                <a:lnTo>
                  <a:pt x="625475" y="64008"/>
                </a:lnTo>
                <a:lnTo>
                  <a:pt x="624155" y="76451"/>
                </a:lnTo>
                <a:lnTo>
                  <a:pt x="656082" y="79121"/>
                </a:lnTo>
                <a:lnTo>
                  <a:pt x="649509" y="62611"/>
                </a:lnTo>
                <a:close/>
              </a:path>
              <a:path w="656589" h="562610">
                <a:moveTo>
                  <a:pt x="612902" y="62611"/>
                </a:moveTo>
                <a:lnTo>
                  <a:pt x="611560" y="75398"/>
                </a:lnTo>
                <a:lnTo>
                  <a:pt x="624155" y="76451"/>
                </a:lnTo>
                <a:lnTo>
                  <a:pt x="625475" y="64008"/>
                </a:lnTo>
                <a:lnTo>
                  <a:pt x="612902" y="62611"/>
                </a:lnTo>
                <a:close/>
              </a:path>
              <a:path w="656589" h="562610">
                <a:moveTo>
                  <a:pt x="624586" y="0"/>
                </a:moveTo>
                <a:lnTo>
                  <a:pt x="580136" y="72771"/>
                </a:lnTo>
                <a:lnTo>
                  <a:pt x="611560" y="75398"/>
                </a:lnTo>
                <a:lnTo>
                  <a:pt x="612902" y="62611"/>
                </a:lnTo>
                <a:lnTo>
                  <a:pt x="649509" y="62611"/>
                </a:lnTo>
                <a:lnTo>
                  <a:pt x="624586" y="0"/>
                </a:lnTo>
                <a:close/>
              </a:path>
            </a:pathLst>
          </a:custGeom>
          <a:solidFill>
            <a:srgbClr val="BEBEBE"/>
          </a:solidFill>
        </p:spPr>
        <p:txBody>
          <a:bodyPr wrap="square" lIns="0" tIns="0" rIns="0" bIns="0" rtlCol="0"/>
          <a:lstStyle/>
          <a:p>
            <a:endParaRPr/>
          </a:p>
        </p:txBody>
      </p:sp>
      <p:sp>
        <p:nvSpPr>
          <p:cNvPr id="187" name="object 187"/>
          <p:cNvSpPr txBox="1"/>
          <p:nvPr/>
        </p:nvSpPr>
        <p:spPr>
          <a:xfrm>
            <a:off x="3900932" y="3302635"/>
            <a:ext cx="1351280" cy="269875"/>
          </a:xfrm>
          <a:prstGeom prst="rect">
            <a:avLst/>
          </a:prstGeom>
        </p:spPr>
        <p:txBody>
          <a:bodyPr vert="horz" wrap="square" lIns="0" tIns="13335" rIns="0" bIns="0" rtlCol="0">
            <a:spAutoFit/>
          </a:bodyPr>
          <a:lstStyle/>
          <a:p>
            <a:pPr marL="64135" marR="5080" indent="-52069">
              <a:spcBef>
                <a:spcPts val="105"/>
              </a:spcBef>
            </a:pPr>
            <a:r>
              <a:rPr sz="800" spc="-10" dirty="0">
                <a:latin typeface="メイリオ"/>
                <a:cs typeface="メイリオ"/>
              </a:rPr>
              <a:t>※移転はウォレット間振替、またはトークン移転による</a:t>
            </a:r>
            <a:endParaRPr sz="800">
              <a:latin typeface="メイリオ"/>
              <a:cs typeface="メイリオ"/>
            </a:endParaRPr>
          </a:p>
        </p:txBody>
      </p:sp>
      <p:sp>
        <p:nvSpPr>
          <p:cNvPr id="188" name="object 188"/>
          <p:cNvSpPr txBox="1"/>
          <p:nvPr/>
        </p:nvSpPr>
        <p:spPr>
          <a:xfrm>
            <a:off x="5890641" y="5933033"/>
            <a:ext cx="644525" cy="227626"/>
          </a:xfrm>
          <a:prstGeom prst="rect">
            <a:avLst/>
          </a:prstGeom>
        </p:spPr>
        <p:txBody>
          <a:bodyPr vert="horz" wrap="square" lIns="0" tIns="12065" rIns="0" bIns="0" rtlCol="0">
            <a:spAutoFit/>
          </a:bodyPr>
          <a:lstStyle/>
          <a:p>
            <a:pPr marL="12700" marR="5080">
              <a:spcBef>
                <a:spcPts val="95"/>
              </a:spcBef>
            </a:pPr>
            <a:r>
              <a:rPr sz="700" spc="-10" dirty="0">
                <a:latin typeface="メイリオ"/>
                <a:cs typeface="メイリオ"/>
              </a:rPr>
              <a:t>日銀当座預金</a:t>
            </a:r>
            <a:r>
              <a:rPr sz="700" spc="-50" dirty="0">
                <a:latin typeface="メイリオ"/>
                <a:cs typeface="メイリオ"/>
              </a:rPr>
              <a:t>↓</a:t>
            </a:r>
            <a:r>
              <a:rPr sz="700" spc="-10" dirty="0">
                <a:latin typeface="メイリオ"/>
                <a:cs typeface="メイリオ"/>
              </a:rPr>
              <a:t>別勘定</a:t>
            </a:r>
            <a:r>
              <a:rPr sz="700" spc="-50" dirty="0">
                <a:latin typeface="メイリオ"/>
                <a:cs typeface="メイリオ"/>
              </a:rPr>
              <a:t>↑</a:t>
            </a:r>
            <a:endParaRPr sz="700">
              <a:latin typeface="メイリオ"/>
              <a:cs typeface="メイリオ"/>
            </a:endParaRPr>
          </a:p>
        </p:txBody>
      </p:sp>
      <p:sp>
        <p:nvSpPr>
          <p:cNvPr id="189" name="object 189"/>
          <p:cNvSpPr txBox="1"/>
          <p:nvPr/>
        </p:nvSpPr>
        <p:spPr>
          <a:xfrm>
            <a:off x="5412994" y="5938521"/>
            <a:ext cx="29083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資産</a:t>
            </a:r>
            <a:r>
              <a:rPr sz="700" spc="-50" dirty="0">
                <a:latin typeface="メイリオ"/>
                <a:cs typeface="メイリオ"/>
              </a:rPr>
              <a:t>→</a:t>
            </a:r>
            <a:endParaRPr sz="700">
              <a:latin typeface="メイリオ"/>
              <a:cs typeface="メイリオ"/>
            </a:endParaRPr>
          </a:p>
        </p:txBody>
      </p:sp>
      <p:grpSp>
        <p:nvGrpSpPr>
          <p:cNvPr id="190" name="object 190"/>
          <p:cNvGrpSpPr/>
          <p:nvPr/>
        </p:nvGrpSpPr>
        <p:grpSpPr>
          <a:xfrm>
            <a:off x="3555493" y="2769108"/>
            <a:ext cx="429895" cy="1386205"/>
            <a:chOff x="2031492" y="2769107"/>
            <a:chExt cx="429895" cy="1386205"/>
          </a:xfrm>
        </p:grpSpPr>
        <p:sp>
          <p:nvSpPr>
            <p:cNvPr id="191" name="object 191"/>
            <p:cNvSpPr/>
            <p:nvPr/>
          </p:nvSpPr>
          <p:spPr>
            <a:xfrm>
              <a:off x="2179320" y="3182111"/>
              <a:ext cx="76200" cy="973455"/>
            </a:xfrm>
            <a:custGeom>
              <a:avLst/>
              <a:gdLst/>
              <a:ahLst/>
              <a:cxnLst/>
              <a:rect l="l" t="t" r="r" b="b"/>
              <a:pathLst>
                <a:path w="76200" h="973454">
                  <a:moveTo>
                    <a:pt x="44450" y="63500"/>
                  </a:moveTo>
                  <a:lnTo>
                    <a:pt x="31750" y="63500"/>
                  </a:lnTo>
                  <a:lnTo>
                    <a:pt x="31750" y="973074"/>
                  </a:lnTo>
                  <a:lnTo>
                    <a:pt x="44450" y="973074"/>
                  </a:lnTo>
                  <a:lnTo>
                    <a:pt x="44450" y="63500"/>
                  </a:lnTo>
                  <a:close/>
                </a:path>
                <a:path w="76200" h="973454">
                  <a:moveTo>
                    <a:pt x="38100" y="0"/>
                  </a:moveTo>
                  <a:lnTo>
                    <a:pt x="0" y="76200"/>
                  </a:lnTo>
                  <a:lnTo>
                    <a:pt x="31750" y="76200"/>
                  </a:lnTo>
                  <a:lnTo>
                    <a:pt x="31750" y="63500"/>
                  </a:lnTo>
                  <a:lnTo>
                    <a:pt x="69850" y="63500"/>
                  </a:lnTo>
                  <a:lnTo>
                    <a:pt x="38100" y="0"/>
                  </a:lnTo>
                  <a:close/>
                </a:path>
                <a:path w="76200" h="973454">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pic>
          <p:nvPicPr>
            <p:cNvPr id="192" name="object 192"/>
            <p:cNvPicPr/>
            <p:nvPr/>
          </p:nvPicPr>
          <p:blipFill>
            <a:blip r:embed="rId32" cstate="print"/>
            <a:stretch>
              <a:fillRect/>
            </a:stretch>
          </p:blipFill>
          <p:spPr>
            <a:xfrm>
              <a:off x="2133600" y="3634739"/>
              <a:ext cx="169163" cy="169163"/>
            </a:xfrm>
            <a:prstGeom prst="rect">
              <a:avLst/>
            </a:prstGeom>
          </p:spPr>
        </p:pic>
        <p:sp>
          <p:nvSpPr>
            <p:cNvPr id="193" name="object 193"/>
            <p:cNvSpPr/>
            <p:nvPr/>
          </p:nvSpPr>
          <p:spPr>
            <a:xfrm>
              <a:off x="2093976" y="2936747"/>
              <a:ext cx="266700" cy="166370"/>
            </a:xfrm>
            <a:custGeom>
              <a:avLst/>
              <a:gdLst/>
              <a:ahLst/>
              <a:cxnLst/>
              <a:rect l="l" t="t" r="r" b="b"/>
              <a:pathLst>
                <a:path w="266700" h="166369">
                  <a:moveTo>
                    <a:pt x="0" y="166115"/>
                  </a:moveTo>
                  <a:lnTo>
                    <a:pt x="266700" y="166115"/>
                  </a:lnTo>
                  <a:lnTo>
                    <a:pt x="266700" y="0"/>
                  </a:lnTo>
                  <a:lnTo>
                    <a:pt x="0" y="0"/>
                  </a:lnTo>
                  <a:lnTo>
                    <a:pt x="0" y="166115"/>
                  </a:lnTo>
                  <a:close/>
                </a:path>
              </a:pathLst>
            </a:custGeom>
            <a:ln w="6350">
              <a:solidFill>
                <a:srgbClr val="A6A6A6"/>
              </a:solidFill>
            </a:ln>
          </p:spPr>
          <p:txBody>
            <a:bodyPr wrap="square" lIns="0" tIns="0" rIns="0" bIns="0" rtlCol="0"/>
            <a:lstStyle/>
            <a:p>
              <a:endParaRPr/>
            </a:p>
          </p:txBody>
        </p:sp>
        <p:sp>
          <p:nvSpPr>
            <p:cNvPr id="194" name="object 194"/>
            <p:cNvSpPr/>
            <p:nvPr/>
          </p:nvSpPr>
          <p:spPr>
            <a:xfrm>
              <a:off x="2031492" y="2769107"/>
              <a:ext cx="429895" cy="132715"/>
            </a:xfrm>
            <a:custGeom>
              <a:avLst/>
              <a:gdLst/>
              <a:ahLst/>
              <a:cxnLst/>
              <a:rect l="l" t="t" r="r" b="b"/>
              <a:pathLst>
                <a:path w="429894" h="132714">
                  <a:moveTo>
                    <a:pt x="429768" y="0"/>
                  </a:moveTo>
                  <a:lnTo>
                    <a:pt x="0" y="0"/>
                  </a:lnTo>
                  <a:lnTo>
                    <a:pt x="0" y="132587"/>
                  </a:lnTo>
                  <a:lnTo>
                    <a:pt x="429768" y="132587"/>
                  </a:lnTo>
                  <a:lnTo>
                    <a:pt x="429768" y="0"/>
                  </a:lnTo>
                  <a:close/>
                </a:path>
              </a:pathLst>
            </a:custGeom>
            <a:solidFill>
              <a:srgbClr val="FFFFFF"/>
            </a:solidFill>
          </p:spPr>
          <p:txBody>
            <a:bodyPr wrap="square" lIns="0" tIns="0" rIns="0" bIns="0" rtlCol="0"/>
            <a:lstStyle/>
            <a:p>
              <a:endParaRPr/>
            </a:p>
          </p:txBody>
        </p:sp>
      </p:grpSp>
      <p:sp>
        <p:nvSpPr>
          <p:cNvPr id="195" name="object 195"/>
          <p:cNvSpPr txBox="1"/>
          <p:nvPr/>
        </p:nvSpPr>
        <p:spPr>
          <a:xfrm>
            <a:off x="3567429" y="2790191"/>
            <a:ext cx="406400" cy="105157"/>
          </a:xfrm>
          <a:prstGeom prst="rect">
            <a:avLst/>
          </a:prstGeom>
        </p:spPr>
        <p:txBody>
          <a:bodyPr vert="horz" wrap="square" lIns="0" tIns="12700" rIns="0" bIns="0" rtlCol="0">
            <a:spAutoFit/>
          </a:bodyPr>
          <a:lstStyle/>
          <a:p>
            <a:pPr marL="12700">
              <a:spcBef>
                <a:spcPts val="100"/>
              </a:spcBef>
            </a:pPr>
            <a:r>
              <a:rPr sz="600" spc="-10" dirty="0">
                <a:latin typeface="メイリオ"/>
                <a:cs typeface="メイリオ"/>
              </a:rPr>
              <a:t>ウォレット</a:t>
            </a:r>
            <a:endParaRPr sz="600">
              <a:latin typeface="メイリオ"/>
              <a:cs typeface="メイリオ"/>
            </a:endParaRPr>
          </a:p>
        </p:txBody>
      </p:sp>
      <p:grpSp>
        <p:nvGrpSpPr>
          <p:cNvPr id="196" name="object 196"/>
          <p:cNvGrpSpPr/>
          <p:nvPr/>
        </p:nvGrpSpPr>
        <p:grpSpPr>
          <a:xfrm>
            <a:off x="3692651" y="2967227"/>
            <a:ext cx="935990" cy="119380"/>
            <a:chOff x="2168651" y="2967227"/>
            <a:chExt cx="935990" cy="119380"/>
          </a:xfrm>
        </p:grpSpPr>
        <p:pic>
          <p:nvPicPr>
            <p:cNvPr id="197" name="object 197"/>
            <p:cNvPicPr/>
            <p:nvPr/>
          </p:nvPicPr>
          <p:blipFill>
            <a:blip r:embed="rId33" cstate="print"/>
            <a:stretch>
              <a:fillRect/>
            </a:stretch>
          </p:blipFill>
          <p:spPr>
            <a:xfrm>
              <a:off x="2168651" y="2970275"/>
              <a:ext cx="115824" cy="115824"/>
            </a:xfrm>
            <a:prstGeom prst="rect">
              <a:avLst/>
            </a:prstGeom>
          </p:spPr>
        </p:pic>
        <p:pic>
          <p:nvPicPr>
            <p:cNvPr id="198" name="object 198"/>
            <p:cNvPicPr/>
            <p:nvPr/>
          </p:nvPicPr>
          <p:blipFill>
            <a:blip r:embed="rId33" cstate="print"/>
            <a:stretch>
              <a:fillRect/>
            </a:stretch>
          </p:blipFill>
          <p:spPr>
            <a:xfrm>
              <a:off x="2987039" y="2967227"/>
              <a:ext cx="117348" cy="115824"/>
            </a:xfrm>
            <a:prstGeom prst="rect">
              <a:avLst/>
            </a:prstGeom>
          </p:spPr>
        </p:pic>
      </p:grpSp>
      <p:sp>
        <p:nvSpPr>
          <p:cNvPr id="199" name="object 199"/>
          <p:cNvSpPr txBox="1">
            <a:spLocks noGrp="1"/>
          </p:cNvSpPr>
          <p:nvPr>
            <p:ph type="title"/>
          </p:nvPr>
        </p:nvSpPr>
        <p:spPr>
          <a:xfrm>
            <a:off x="2358645" y="-733630"/>
            <a:ext cx="5861685" cy="2721258"/>
          </a:xfrm>
          <a:prstGeom prst="rect">
            <a:avLst/>
          </a:prstGeom>
        </p:spPr>
        <p:txBody>
          <a:bodyPr vert="horz" wrap="square" lIns="0" tIns="12700" rIns="0" bIns="0" rtlCol="0" anchor="ctr">
            <a:spAutoFit/>
          </a:bodyPr>
          <a:lstStyle/>
          <a:p>
            <a:pPr marL="12700">
              <a:lnSpc>
                <a:spcPct val="100000"/>
              </a:lnSpc>
              <a:spcBef>
                <a:spcPts val="100"/>
              </a:spcBef>
              <a:tabLst>
                <a:tab pos="5270500" algn="l"/>
              </a:tabLst>
            </a:pPr>
            <a:r>
              <a:rPr dirty="0"/>
              <a:t>（参考）銀行によるデジタル通貨の発行スキー</a:t>
            </a:r>
            <a:r>
              <a:rPr spc="-50" dirty="0"/>
              <a:t>ム</a:t>
            </a:r>
            <a:r>
              <a:rPr dirty="0"/>
              <a:t>	</a:t>
            </a:r>
            <a:r>
              <a:rPr spc="-25" dirty="0"/>
              <a:t>（</a:t>
            </a:r>
            <a:r>
              <a:rPr spc="-25" dirty="0">
                <a:latin typeface="Calibri"/>
                <a:cs typeface="Calibri"/>
              </a:rPr>
              <a:t>C</a:t>
            </a:r>
            <a:r>
              <a:rPr spc="-25" dirty="0"/>
              <a:t>）</a:t>
            </a:r>
          </a:p>
        </p:txBody>
      </p:sp>
      <p:sp>
        <p:nvSpPr>
          <p:cNvPr id="200" name="object 200"/>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134</a:t>
            </a:fld>
            <a:endParaRPr spc="-25" dirty="0"/>
          </a:p>
        </p:txBody>
      </p:sp>
      <p:sp>
        <p:nvSpPr>
          <p:cNvPr id="201" name="object 201"/>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0303" y="-70240"/>
            <a:ext cx="8357870" cy="1367682"/>
          </a:xfrm>
          <a:prstGeom prst="rect">
            <a:avLst/>
          </a:prstGeom>
        </p:spPr>
        <p:txBody>
          <a:bodyPr vert="horz" wrap="square" lIns="0" tIns="13335" rIns="0" bIns="0" rtlCol="0" anchor="ctr">
            <a:spAutoFit/>
          </a:bodyPr>
          <a:lstStyle/>
          <a:p>
            <a:pPr marL="12700">
              <a:lnSpc>
                <a:spcPct val="100000"/>
              </a:lnSpc>
              <a:spcBef>
                <a:spcPts val="105"/>
              </a:spcBef>
              <a:tabLst>
                <a:tab pos="4305935" algn="l"/>
                <a:tab pos="4801870" algn="l"/>
                <a:tab pos="8230870" algn="l"/>
              </a:tabLst>
            </a:pPr>
            <a:r>
              <a:rPr sz="2600" dirty="0"/>
              <a:t>デジタル通貨の実現モ</a:t>
            </a:r>
            <a:r>
              <a:rPr sz="2600" spc="-15" dirty="0"/>
              <a:t>デ</a:t>
            </a:r>
            <a:r>
              <a:rPr sz="2600" spc="-50" dirty="0"/>
              <a:t>ル</a:t>
            </a:r>
            <a:r>
              <a:rPr sz="2600" dirty="0"/>
              <a:t>	</a:t>
            </a:r>
            <a:r>
              <a:rPr sz="2600" spc="-50" dirty="0">
                <a:latin typeface="Calibri"/>
                <a:cs typeface="Calibri"/>
              </a:rPr>
              <a:t>–</a:t>
            </a:r>
            <a:r>
              <a:rPr sz="2600" dirty="0">
                <a:latin typeface="Calibri"/>
                <a:cs typeface="Calibri"/>
              </a:rPr>
              <a:t>	</a:t>
            </a:r>
            <a:r>
              <a:rPr dirty="0"/>
              <a:t>共通＆付加領域による二層構</a:t>
            </a:r>
            <a:r>
              <a:rPr spc="-50" dirty="0"/>
              <a:t>造</a:t>
            </a:r>
            <a:r>
              <a:rPr dirty="0"/>
              <a:t>	</a:t>
            </a:r>
            <a:r>
              <a:rPr spc="-50" dirty="0">
                <a:latin typeface="Calibri"/>
                <a:cs typeface="Calibri"/>
              </a:rPr>
              <a:t>–</a:t>
            </a:r>
            <a:endParaRPr sz="2600">
              <a:latin typeface="Calibri"/>
              <a:cs typeface="Calibri"/>
            </a:endParaRPr>
          </a:p>
        </p:txBody>
      </p:sp>
      <p:sp>
        <p:nvSpPr>
          <p:cNvPr id="3" name="object 3"/>
          <p:cNvSpPr txBox="1"/>
          <p:nvPr/>
        </p:nvSpPr>
        <p:spPr>
          <a:xfrm>
            <a:off x="6190489" y="3548126"/>
            <a:ext cx="165735" cy="614680"/>
          </a:xfrm>
          <a:prstGeom prst="rect">
            <a:avLst/>
          </a:prstGeom>
        </p:spPr>
        <p:txBody>
          <a:bodyPr vert="horz" wrap="square" lIns="0" tIns="41275" rIns="0" bIns="0" rtlCol="0">
            <a:spAutoFit/>
          </a:bodyPr>
          <a:lstStyle/>
          <a:p>
            <a:pPr marL="12700" marR="5080" algn="just">
              <a:lnSpc>
                <a:spcPts val="1100"/>
              </a:lnSpc>
              <a:spcBef>
                <a:spcPts val="325"/>
              </a:spcBef>
            </a:pPr>
            <a:r>
              <a:rPr sz="1100" b="1" spc="-50" dirty="0">
                <a:latin typeface="メイリオ"/>
                <a:cs typeface="メイリオ"/>
              </a:rPr>
              <a:t>付加領域</a:t>
            </a:r>
            <a:endParaRPr sz="1100">
              <a:latin typeface="メイリオ"/>
              <a:cs typeface="メイリオ"/>
            </a:endParaRPr>
          </a:p>
        </p:txBody>
      </p:sp>
      <p:sp>
        <p:nvSpPr>
          <p:cNvPr id="4" name="object 4"/>
          <p:cNvSpPr txBox="1"/>
          <p:nvPr/>
        </p:nvSpPr>
        <p:spPr>
          <a:xfrm>
            <a:off x="6195696" y="5298313"/>
            <a:ext cx="165735" cy="614680"/>
          </a:xfrm>
          <a:prstGeom prst="rect">
            <a:avLst/>
          </a:prstGeom>
        </p:spPr>
        <p:txBody>
          <a:bodyPr vert="horz" wrap="square" lIns="0" tIns="40640" rIns="0" bIns="0" rtlCol="0">
            <a:spAutoFit/>
          </a:bodyPr>
          <a:lstStyle/>
          <a:p>
            <a:pPr marL="12700" marR="5080" algn="just">
              <a:lnSpc>
                <a:spcPts val="1100"/>
              </a:lnSpc>
              <a:spcBef>
                <a:spcPts val="320"/>
              </a:spcBef>
            </a:pPr>
            <a:r>
              <a:rPr sz="1100" b="1" spc="-50" dirty="0">
                <a:latin typeface="メイリオ"/>
                <a:cs typeface="メイリオ"/>
              </a:rPr>
              <a:t>共通領域</a:t>
            </a:r>
            <a:endParaRPr sz="1100">
              <a:latin typeface="メイリオ"/>
              <a:cs typeface="メイリオ"/>
            </a:endParaRPr>
          </a:p>
        </p:txBody>
      </p:sp>
      <p:grpSp>
        <p:nvGrpSpPr>
          <p:cNvPr id="5" name="object 5"/>
          <p:cNvGrpSpPr/>
          <p:nvPr/>
        </p:nvGrpSpPr>
        <p:grpSpPr>
          <a:xfrm>
            <a:off x="2849752" y="2630423"/>
            <a:ext cx="7182484" cy="3572510"/>
            <a:chOff x="1325752" y="2630423"/>
            <a:chExt cx="7182484" cy="3572510"/>
          </a:xfrm>
        </p:grpSpPr>
        <p:sp>
          <p:nvSpPr>
            <p:cNvPr id="6" name="object 6"/>
            <p:cNvSpPr/>
            <p:nvPr/>
          </p:nvSpPr>
          <p:spPr>
            <a:xfrm>
              <a:off x="4287011" y="4913375"/>
              <a:ext cx="4219575" cy="244475"/>
            </a:xfrm>
            <a:custGeom>
              <a:avLst/>
              <a:gdLst/>
              <a:ahLst/>
              <a:cxnLst/>
              <a:rect l="l" t="t" r="r" b="b"/>
              <a:pathLst>
                <a:path w="4219575" h="244475">
                  <a:moveTo>
                    <a:pt x="0" y="244094"/>
                  </a:moveTo>
                  <a:lnTo>
                    <a:pt x="402716" y="1524"/>
                  </a:lnTo>
                </a:path>
                <a:path w="4219575" h="244475">
                  <a:moveTo>
                    <a:pt x="396239" y="0"/>
                  </a:moveTo>
                  <a:lnTo>
                    <a:pt x="4219447" y="0"/>
                  </a:lnTo>
                </a:path>
              </a:pathLst>
            </a:custGeom>
            <a:ln w="3175">
              <a:solidFill>
                <a:srgbClr val="A6A6A6"/>
              </a:solidFill>
              <a:prstDash val="sysDot"/>
            </a:ln>
          </p:spPr>
          <p:txBody>
            <a:bodyPr wrap="square" lIns="0" tIns="0" rIns="0" bIns="0" rtlCol="0"/>
            <a:lstStyle/>
            <a:p>
              <a:endParaRPr/>
            </a:p>
          </p:txBody>
        </p:sp>
        <p:pic>
          <p:nvPicPr>
            <p:cNvPr id="7" name="object 7"/>
            <p:cNvPicPr/>
            <p:nvPr/>
          </p:nvPicPr>
          <p:blipFill>
            <a:blip r:embed="rId2" cstate="print"/>
            <a:stretch>
              <a:fillRect/>
            </a:stretch>
          </p:blipFill>
          <p:spPr>
            <a:xfrm>
              <a:off x="2884931" y="4683251"/>
              <a:ext cx="1362456" cy="382524"/>
            </a:xfrm>
            <a:prstGeom prst="rect">
              <a:avLst/>
            </a:prstGeom>
          </p:spPr>
        </p:pic>
        <p:sp>
          <p:nvSpPr>
            <p:cNvPr id="8" name="object 8"/>
            <p:cNvSpPr/>
            <p:nvPr/>
          </p:nvSpPr>
          <p:spPr>
            <a:xfrm>
              <a:off x="4251960" y="5937503"/>
              <a:ext cx="437515" cy="263525"/>
            </a:xfrm>
            <a:custGeom>
              <a:avLst/>
              <a:gdLst/>
              <a:ahLst/>
              <a:cxnLst/>
              <a:rect l="l" t="t" r="r" b="b"/>
              <a:pathLst>
                <a:path w="437514" h="263525">
                  <a:moveTo>
                    <a:pt x="0" y="0"/>
                  </a:moveTo>
                  <a:lnTo>
                    <a:pt x="437134" y="263232"/>
                  </a:lnTo>
                </a:path>
              </a:pathLst>
            </a:custGeom>
            <a:ln w="3175">
              <a:solidFill>
                <a:srgbClr val="A6A6A6"/>
              </a:solidFill>
              <a:prstDash val="sysDot"/>
            </a:ln>
          </p:spPr>
          <p:txBody>
            <a:bodyPr wrap="square" lIns="0" tIns="0" rIns="0" bIns="0" rtlCol="0"/>
            <a:lstStyle/>
            <a:p>
              <a:endParaRPr/>
            </a:p>
          </p:txBody>
        </p:sp>
        <p:pic>
          <p:nvPicPr>
            <p:cNvPr id="9" name="object 9"/>
            <p:cNvPicPr/>
            <p:nvPr/>
          </p:nvPicPr>
          <p:blipFill>
            <a:blip r:embed="rId3" cstate="print"/>
            <a:stretch>
              <a:fillRect/>
            </a:stretch>
          </p:blipFill>
          <p:spPr>
            <a:xfrm>
              <a:off x="1327403" y="5242559"/>
              <a:ext cx="2919984" cy="678179"/>
            </a:xfrm>
            <a:prstGeom prst="rect">
              <a:avLst/>
            </a:prstGeom>
          </p:spPr>
        </p:pic>
        <p:pic>
          <p:nvPicPr>
            <p:cNvPr id="10" name="object 10"/>
            <p:cNvPicPr/>
            <p:nvPr/>
          </p:nvPicPr>
          <p:blipFill>
            <a:blip r:embed="rId4" cstate="print"/>
            <a:stretch>
              <a:fillRect/>
            </a:stretch>
          </p:blipFill>
          <p:spPr>
            <a:xfrm>
              <a:off x="1327403" y="4113275"/>
              <a:ext cx="2127504" cy="457200"/>
            </a:xfrm>
            <a:prstGeom prst="rect">
              <a:avLst/>
            </a:prstGeom>
          </p:spPr>
        </p:pic>
        <p:sp>
          <p:nvSpPr>
            <p:cNvPr id="11" name="object 11"/>
            <p:cNvSpPr/>
            <p:nvPr/>
          </p:nvSpPr>
          <p:spPr>
            <a:xfrm>
              <a:off x="1328927" y="4037075"/>
              <a:ext cx="2125980" cy="1998345"/>
            </a:xfrm>
            <a:custGeom>
              <a:avLst/>
              <a:gdLst/>
              <a:ahLst/>
              <a:cxnLst/>
              <a:rect l="l" t="t" r="r" b="b"/>
              <a:pathLst>
                <a:path w="2125979" h="1998345">
                  <a:moveTo>
                    <a:pt x="0" y="1997964"/>
                  </a:moveTo>
                  <a:lnTo>
                    <a:pt x="569976" y="1997964"/>
                  </a:lnTo>
                  <a:lnTo>
                    <a:pt x="569976" y="0"/>
                  </a:lnTo>
                  <a:lnTo>
                    <a:pt x="0" y="0"/>
                  </a:lnTo>
                  <a:lnTo>
                    <a:pt x="0" y="1997964"/>
                  </a:lnTo>
                  <a:close/>
                </a:path>
                <a:path w="2125979" h="1998345">
                  <a:moveTo>
                    <a:pt x="1556004" y="1997964"/>
                  </a:moveTo>
                  <a:lnTo>
                    <a:pt x="2125980" y="1997964"/>
                  </a:lnTo>
                  <a:lnTo>
                    <a:pt x="2125980" y="0"/>
                  </a:lnTo>
                  <a:lnTo>
                    <a:pt x="1556004" y="0"/>
                  </a:lnTo>
                  <a:lnTo>
                    <a:pt x="1556004" y="1997964"/>
                  </a:lnTo>
                  <a:close/>
                </a:path>
                <a:path w="2125979" h="1998345">
                  <a:moveTo>
                    <a:pt x="792479" y="1997964"/>
                  </a:moveTo>
                  <a:lnTo>
                    <a:pt x="1362455" y="1997964"/>
                  </a:lnTo>
                  <a:lnTo>
                    <a:pt x="1362455" y="0"/>
                  </a:lnTo>
                  <a:lnTo>
                    <a:pt x="792479" y="0"/>
                  </a:lnTo>
                  <a:lnTo>
                    <a:pt x="792479" y="1997964"/>
                  </a:lnTo>
                  <a:close/>
                </a:path>
              </a:pathLst>
            </a:custGeom>
            <a:ln w="6350">
              <a:solidFill>
                <a:srgbClr val="A6A6A6"/>
              </a:solidFill>
            </a:ln>
          </p:spPr>
          <p:txBody>
            <a:bodyPr wrap="square" lIns="0" tIns="0" rIns="0" bIns="0" rtlCol="0"/>
            <a:lstStyle/>
            <a:p>
              <a:endParaRPr/>
            </a:p>
          </p:txBody>
        </p:sp>
        <p:sp>
          <p:nvSpPr>
            <p:cNvPr id="12" name="object 12"/>
            <p:cNvSpPr/>
            <p:nvPr/>
          </p:nvSpPr>
          <p:spPr>
            <a:xfrm>
              <a:off x="4251960" y="2680715"/>
              <a:ext cx="4254500" cy="1354455"/>
            </a:xfrm>
            <a:custGeom>
              <a:avLst/>
              <a:gdLst/>
              <a:ahLst/>
              <a:cxnLst/>
              <a:rect l="l" t="t" r="r" b="b"/>
              <a:pathLst>
                <a:path w="4254500" h="1354454">
                  <a:moveTo>
                    <a:pt x="0" y="1354074"/>
                  </a:moveTo>
                  <a:lnTo>
                    <a:pt x="430784" y="0"/>
                  </a:lnTo>
                </a:path>
                <a:path w="4254500" h="1354454">
                  <a:moveTo>
                    <a:pt x="431291" y="19812"/>
                  </a:moveTo>
                  <a:lnTo>
                    <a:pt x="4254499" y="19812"/>
                  </a:lnTo>
                </a:path>
              </a:pathLst>
            </a:custGeom>
            <a:ln w="3175">
              <a:solidFill>
                <a:srgbClr val="A6A6A6"/>
              </a:solidFill>
              <a:prstDash val="sysDot"/>
            </a:ln>
          </p:spPr>
          <p:txBody>
            <a:bodyPr wrap="square" lIns="0" tIns="0" rIns="0" bIns="0" rtlCol="0"/>
            <a:lstStyle/>
            <a:p>
              <a:endParaRPr/>
            </a:p>
          </p:txBody>
        </p:sp>
        <p:sp>
          <p:nvSpPr>
            <p:cNvPr id="13" name="object 13"/>
            <p:cNvSpPr/>
            <p:nvPr/>
          </p:nvSpPr>
          <p:spPr>
            <a:xfrm>
              <a:off x="3677411" y="4037075"/>
              <a:ext cx="570230" cy="1998345"/>
            </a:xfrm>
            <a:custGeom>
              <a:avLst/>
              <a:gdLst/>
              <a:ahLst/>
              <a:cxnLst/>
              <a:rect l="l" t="t" r="r" b="b"/>
              <a:pathLst>
                <a:path w="570229" h="1998345">
                  <a:moveTo>
                    <a:pt x="0" y="1997964"/>
                  </a:moveTo>
                  <a:lnTo>
                    <a:pt x="569976" y="1997964"/>
                  </a:lnTo>
                  <a:lnTo>
                    <a:pt x="569976" y="0"/>
                  </a:lnTo>
                  <a:lnTo>
                    <a:pt x="0" y="0"/>
                  </a:lnTo>
                  <a:lnTo>
                    <a:pt x="0" y="1997964"/>
                  </a:lnTo>
                  <a:close/>
                </a:path>
              </a:pathLst>
            </a:custGeom>
            <a:ln w="6350">
              <a:solidFill>
                <a:srgbClr val="A6A6A6"/>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1485899" y="2630423"/>
              <a:ext cx="231648" cy="234696"/>
            </a:xfrm>
            <a:prstGeom prst="rect">
              <a:avLst/>
            </a:prstGeom>
          </p:spPr>
        </p:pic>
        <p:pic>
          <p:nvPicPr>
            <p:cNvPr id="15" name="object 15"/>
            <p:cNvPicPr/>
            <p:nvPr/>
          </p:nvPicPr>
          <p:blipFill>
            <a:blip r:embed="rId6" cstate="print"/>
            <a:stretch>
              <a:fillRect/>
            </a:stretch>
          </p:blipFill>
          <p:spPr>
            <a:xfrm>
              <a:off x="3084864" y="2634995"/>
              <a:ext cx="216118" cy="268224"/>
            </a:xfrm>
            <a:prstGeom prst="rect">
              <a:avLst/>
            </a:prstGeom>
          </p:spPr>
        </p:pic>
        <p:pic>
          <p:nvPicPr>
            <p:cNvPr id="16" name="object 16"/>
            <p:cNvPicPr/>
            <p:nvPr/>
          </p:nvPicPr>
          <p:blipFill>
            <a:blip r:embed="rId7" cstate="print"/>
            <a:stretch>
              <a:fillRect/>
            </a:stretch>
          </p:blipFill>
          <p:spPr>
            <a:xfrm>
              <a:off x="2261616" y="3220211"/>
              <a:ext cx="256031" cy="256032"/>
            </a:xfrm>
            <a:prstGeom prst="rect">
              <a:avLst/>
            </a:prstGeom>
          </p:spPr>
        </p:pic>
        <p:pic>
          <p:nvPicPr>
            <p:cNvPr id="17" name="object 17"/>
            <p:cNvPicPr/>
            <p:nvPr/>
          </p:nvPicPr>
          <p:blipFill>
            <a:blip r:embed="rId8" cstate="print"/>
            <a:stretch>
              <a:fillRect/>
            </a:stretch>
          </p:blipFill>
          <p:spPr>
            <a:xfrm>
              <a:off x="3845051" y="2630423"/>
              <a:ext cx="251460" cy="251460"/>
            </a:xfrm>
            <a:prstGeom prst="rect">
              <a:avLst/>
            </a:prstGeom>
          </p:spPr>
        </p:pic>
        <p:pic>
          <p:nvPicPr>
            <p:cNvPr id="18" name="object 18"/>
            <p:cNvPicPr/>
            <p:nvPr/>
          </p:nvPicPr>
          <p:blipFill>
            <a:blip r:embed="rId9" cstate="print"/>
            <a:stretch>
              <a:fillRect/>
            </a:stretch>
          </p:blipFill>
          <p:spPr>
            <a:xfrm>
              <a:off x="3890772" y="5526023"/>
              <a:ext cx="144779" cy="143256"/>
            </a:xfrm>
            <a:prstGeom prst="rect">
              <a:avLst/>
            </a:prstGeom>
          </p:spPr>
        </p:pic>
      </p:grpSp>
      <p:sp>
        <p:nvSpPr>
          <p:cNvPr id="19" name="object 19"/>
          <p:cNvSpPr txBox="1"/>
          <p:nvPr/>
        </p:nvSpPr>
        <p:spPr>
          <a:xfrm>
            <a:off x="6527039" y="2990469"/>
            <a:ext cx="3861435" cy="1424940"/>
          </a:xfrm>
          <a:prstGeom prst="rect">
            <a:avLst/>
          </a:prstGeom>
        </p:spPr>
        <p:txBody>
          <a:bodyPr vert="horz" wrap="square" lIns="0" tIns="12700" rIns="0" bIns="0" rtlCol="0">
            <a:spAutoFit/>
          </a:bodyPr>
          <a:lstStyle/>
          <a:p>
            <a:pPr marL="12700">
              <a:spcBef>
                <a:spcPts val="100"/>
              </a:spcBef>
            </a:pPr>
            <a:r>
              <a:rPr sz="1200" b="1" dirty="0">
                <a:latin typeface="メイリオ"/>
                <a:cs typeface="メイリオ"/>
              </a:rPr>
              <a:t>経済圏内</a:t>
            </a:r>
            <a:r>
              <a:rPr sz="1200" b="1" spc="-10" dirty="0">
                <a:latin typeface="メイリオ"/>
                <a:cs typeface="メイリオ"/>
              </a:rPr>
              <a:t>(ABC</a:t>
            </a:r>
            <a:r>
              <a:rPr sz="1200" b="1" dirty="0">
                <a:latin typeface="メイリオ"/>
                <a:cs typeface="メイリオ"/>
              </a:rPr>
              <a:t>社、CD</a:t>
            </a:r>
            <a:r>
              <a:rPr sz="1200" b="1" spc="-10" dirty="0">
                <a:latin typeface="メイリオ"/>
                <a:cs typeface="メイリオ"/>
              </a:rPr>
              <a:t>社)で共通の固有ロジック</a:t>
            </a:r>
            <a:endParaRPr sz="1200">
              <a:latin typeface="メイリオ"/>
              <a:cs typeface="メイリオ"/>
            </a:endParaRPr>
          </a:p>
          <a:p>
            <a:pPr marL="76200">
              <a:spcBef>
                <a:spcPts val="930"/>
              </a:spcBef>
            </a:pPr>
            <a:r>
              <a:rPr sz="1200" dirty="0">
                <a:latin typeface="メイリオ"/>
                <a:cs typeface="メイリオ"/>
              </a:rPr>
              <a:t>例</a:t>
            </a:r>
            <a:r>
              <a:rPr sz="1200" spc="-50" dirty="0">
                <a:latin typeface="メイリオ"/>
                <a:cs typeface="メイリオ"/>
              </a:rPr>
              <a:t>）</a:t>
            </a:r>
            <a:endParaRPr sz="1200">
              <a:latin typeface="メイリオ"/>
              <a:cs typeface="メイリオ"/>
            </a:endParaRPr>
          </a:p>
          <a:p>
            <a:pPr marL="190500" indent="-114935">
              <a:buSzPct val="91666"/>
              <a:buFont typeface="Wingdings"/>
              <a:buChar char=""/>
              <a:tabLst>
                <a:tab pos="191135" algn="l"/>
              </a:tabLst>
            </a:pPr>
            <a:r>
              <a:rPr sz="1200" dirty="0">
                <a:latin typeface="メイリオ"/>
                <a:cs typeface="メイリオ"/>
              </a:rPr>
              <a:t>A社入荷検品時点で、</a:t>
            </a:r>
            <a:r>
              <a:rPr sz="1200" spc="-10" dirty="0">
                <a:latin typeface="メイリオ"/>
                <a:cs typeface="メイリオ"/>
              </a:rPr>
              <a:t>A→B社へ仕入代を支払う</a:t>
            </a:r>
            <a:endParaRPr sz="1200">
              <a:latin typeface="メイリオ"/>
              <a:cs typeface="メイリオ"/>
            </a:endParaRPr>
          </a:p>
          <a:p>
            <a:pPr marL="190500" indent="-114935">
              <a:buSzPct val="91666"/>
              <a:buFont typeface="Wingdings"/>
              <a:buChar char=""/>
              <a:tabLst>
                <a:tab pos="191135" algn="l"/>
              </a:tabLst>
            </a:pPr>
            <a:r>
              <a:rPr sz="1200" spc="-15" dirty="0">
                <a:latin typeface="メイリオ"/>
                <a:cs typeface="メイリオ"/>
              </a:rPr>
              <a:t>支払時点の製品価格は、○○の場合は〇％割引</a:t>
            </a:r>
            <a:endParaRPr sz="1200">
              <a:latin typeface="メイリオ"/>
              <a:cs typeface="メイリオ"/>
            </a:endParaRPr>
          </a:p>
          <a:p>
            <a:pPr marL="190500" indent="-114935">
              <a:spcBef>
                <a:spcPts val="5"/>
              </a:spcBef>
              <a:buSzPct val="91666"/>
              <a:buFont typeface="Wingdings"/>
              <a:buChar char=""/>
              <a:tabLst>
                <a:tab pos="191135" algn="l"/>
              </a:tabLst>
            </a:pPr>
            <a:r>
              <a:rPr sz="1200" dirty="0">
                <a:latin typeface="メイリオ"/>
                <a:cs typeface="メイリオ"/>
              </a:rPr>
              <a:t>A社入荷検品時点で、</a:t>
            </a:r>
            <a:r>
              <a:rPr sz="1200" spc="-10" dirty="0">
                <a:latin typeface="メイリオ"/>
                <a:cs typeface="メイリオ"/>
              </a:rPr>
              <a:t>B→C社へ輸送費を支払う</a:t>
            </a:r>
            <a:endParaRPr sz="1200">
              <a:latin typeface="メイリオ"/>
              <a:cs typeface="メイリオ"/>
            </a:endParaRPr>
          </a:p>
          <a:p>
            <a:pPr marL="161290" marR="5080" indent="-85725">
              <a:buSzPct val="91666"/>
              <a:buFont typeface="Wingdings"/>
              <a:buChar char=""/>
              <a:tabLst>
                <a:tab pos="191135" algn="l"/>
              </a:tabLst>
            </a:pPr>
            <a:r>
              <a:rPr sz="1200" spc="-5" dirty="0">
                <a:latin typeface="メイリオ"/>
                <a:cs typeface="メイリオ"/>
              </a:rPr>
              <a:t>輸送費は、納品時点の原油価格上昇率が○％を超えた場合は、輸配送単価に○％上乗せで支払う 等</a:t>
            </a:r>
            <a:endParaRPr sz="1200">
              <a:latin typeface="メイリオ"/>
              <a:cs typeface="メイリオ"/>
            </a:endParaRPr>
          </a:p>
        </p:txBody>
      </p:sp>
      <p:sp>
        <p:nvSpPr>
          <p:cNvPr id="20" name="object 20"/>
          <p:cNvSpPr txBox="1"/>
          <p:nvPr/>
        </p:nvSpPr>
        <p:spPr>
          <a:xfrm>
            <a:off x="6590791" y="5328031"/>
            <a:ext cx="4003040" cy="574675"/>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例</a:t>
            </a:r>
            <a:r>
              <a:rPr sz="1200" spc="-50" dirty="0">
                <a:latin typeface="メイリオ"/>
                <a:cs typeface="メイリオ"/>
              </a:rPr>
              <a:t>）</a:t>
            </a:r>
            <a:endParaRPr sz="1200">
              <a:latin typeface="メイリオ"/>
              <a:cs typeface="メイリオ"/>
            </a:endParaRPr>
          </a:p>
          <a:p>
            <a:pPr marL="127000" indent="-114935">
              <a:buSzPct val="91666"/>
              <a:buFont typeface="Wingdings"/>
              <a:buChar char=""/>
              <a:tabLst>
                <a:tab pos="127635" algn="l"/>
              </a:tabLst>
            </a:pPr>
            <a:r>
              <a:rPr sz="1200" spc="-5" dirty="0">
                <a:latin typeface="メイリオ"/>
                <a:cs typeface="メイリオ"/>
              </a:rPr>
              <a:t>付加領域からの指示を受け、デジタル通貨を移転</a:t>
            </a:r>
            <a:endParaRPr sz="1200">
              <a:latin typeface="メイリオ"/>
              <a:cs typeface="メイリオ"/>
            </a:endParaRPr>
          </a:p>
          <a:p>
            <a:pPr marL="127000" indent="-114935">
              <a:buSzPct val="91666"/>
              <a:buFont typeface="Wingdings"/>
              <a:buChar char=""/>
              <a:tabLst>
                <a:tab pos="127635" algn="l"/>
              </a:tabLst>
            </a:pPr>
            <a:r>
              <a:rPr sz="1200" spc="-15" dirty="0">
                <a:latin typeface="メイリオ"/>
                <a:cs typeface="メイリオ"/>
              </a:rPr>
              <a:t>移転されたデジタル通貨を移転先のウォレットに保管 等</a:t>
            </a:r>
            <a:endParaRPr sz="1200">
              <a:latin typeface="メイリオ"/>
              <a:cs typeface="メイリオ"/>
            </a:endParaRPr>
          </a:p>
        </p:txBody>
      </p:sp>
      <p:sp>
        <p:nvSpPr>
          <p:cNvPr id="21" name="object 21"/>
          <p:cNvSpPr txBox="1"/>
          <p:nvPr/>
        </p:nvSpPr>
        <p:spPr>
          <a:xfrm>
            <a:off x="7199121" y="4973573"/>
            <a:ext cx="1701800" cy="197490"/>
          </a:xfrm>
          <a:prstGeom prst="rect">
            <a:avLst/>
          </a:prstGeom>
        </p:spPr>
        <p:txBody>
          <a:bodyPr vert="horz" wrap="square" lIns="0" tIns="12700" rIns="0" bIns="0" rtlCol="0">
            <a:spAutoFit/>
          </a:bodyPr>
          <a:lstStyle/>
          <a:p>
            <a:pPr marL="12700">
              <a:spcBef>
                <a:spcPts val="100"/>
              </a:spcBef>
            </a:pPr>
            <a:r>
              <a:rPr sz="1200" b="1" spc="-5" dirty="0">
                <a:latin typeface="メイリオ"/>
                <a:cs typeface="メイリオ"/>
              </a:rPr>
              <a:t>全利用者共通のロジック</a:t>
            </a:r>
            <a:endParaRPr sz="1200">
              <a:latin typeface="メイリオ"/>
              <a:cs typeface="メイリオ"/>
            </a:endParaRPr>
          </a:p>
        </p:txBody>
      </p:sp>
      <p:pic>
        <p:nvPicPr>
          <p:cNvPr id="22" name="object 22"/>
          <p:cNvPicPr/>
          <p:nvPr/>
        </p:nvPicPr>
        <p:blipFill>
          <a:blip r:embed="rId10" cstate="print"/>
          <a:stretch>
            <a:fillRect/>
          </a:stretch>
        </p:blipFill>
        <p:spPr>
          <a:xfrm>
            <a:off x="2851403" y="2374393"/>
            <a:ext cx="2127504" cy="131063"/>
          </a:xfrm>
          <a:prstGeom prst="rect">
            <a:avLst/>
          </a:prstGeom>
        </p:spPr>
      </p:pic>
      <p:pic>
        <p:nvPicPr>
          <p:cNvPr id="23" name="object 23"/>
          <p:cNvPicPr/>
          <p:nvPr/>
        </p:nvPicPr>
        <p:blipFill>
          <a:blip r:embed="rId11" cstate="print"/>
          <a:stretch>
            <a:fillRect/>
          </a:stretch>
        </p:blipFill>
        <p:spPr>
          <a:xfrm>
            <a:off x="4492752" y="2179320"/>
            <a:ext cx="1362455" cy="121920"/>
          </a:xfrm>
          <a:prstGeom prst="rect">
            <a:avLst/>
          </a:prstGeom>
        </p:spPr>
      </p:pic>
      <p:sp>
        <p:nvSpPr>
          <p:cNvPr id="24" name="object 24"/>
          <p:cNvSpPr txBox="1"/>
          <p:nvPr/>
        </p:nvSpPr>
        <p:spPr>
          <a:xfrm>
            <a:off x="2214474" y="1047116"/>
            <a:ext cx="8025765" cy="1490345"/>
          </a:xfrm>
          <a:prstGeom prst="rect">
            <a:avLst/>
          </a:prstGeom>
        </p:spPr>
        <p:txBody>
          <a:bodyPr vert="horz" wrap="square" lIns="0" tIns="7620" rIns="0" bIns="0" rtlCol="0">
            <a:spAutoFit/>
          </a:bodyPr>
          <a:lstStyle/>
          <a:p>
            <a:pPr marL="299085" marR="5080" indent="-287020">
              <a:lnSpc>
                <a:spcPct val="101899"/>
              </a:lnSpc>
              <a:spcBef>
                <a:spcPts val="60"/>
              </a:spcBef>
              <a:buClr>
                <a:srgbClr val="C59200"/>
              </a:buClr>
              <a:buFont typeface="Wingdings"/>
              <a:buChar char=""/>
              <a:tabLst>
                <a:tab pos="299085" algn="l"/>
                <a:tab pos="299720" algn="l"/>
              </a:tabLst>
            </a:pPr>
            <a:r>
              <a:rPr sz="1600" u="sng" spc="-25" dirty="0">
                <a:solidFill>
                  <a:srgbClr val="404040"/>
                </a:solidFill>
                <a:uFill>
                  <a:solidFill>
                    <a:srgbClr val="404040"/>
                  </a:solidFill>
                </a:uFill>
                <a:latin typeface="メイリオ"/>
                <a:cs typeface="メイリオ"/>
              </a:rPr>
              <a:t>共通領域</a:t>
            </a:r>
            <a:r>
              <a:rPr sz="1600" spc="-25" dirty="0">
                <a:solidFill>
                  <a:srgbClr val="404040"/>
                </a:solidFill>
                <a:latin typeface="メイリオ"/>
                <a:cs typeface="メイリオ"/>
              </a:rPr>
              <a:t>は、あらゆる企業・利用</a:t>
            </a:r>
            <a:r>
              <a:rPr sz="1600" spc="-10" dirty="0">
                <a:solidFill>
                  <a:srgbClr val="404040"/>
                </a:solidFill>
                <a:latin typeface="メイリオ"/>
                <a:cs typeface="メイリオ"/>
              </a:rPr>
              <a:t>者</a:t>
            </a:r>
            <a:r>
              <a:rPr sz="1600" spc="-25" dirty="0">
                <a:solidFill>
                  <a:srgbClr val="404040"/>
                </a:solidFill>
                <a:latin typeface="メイリオ"/>
                <a:cs typeface="メイリオ"/>
              </a:rPr>
              <a:t>に共</a:t>
            </a:r>
            <a:r>
              <a:rPr sz="1600" spc="-10" dirty="0">
                <a:solidFill>
                  <a:srgbClr val="404040"/>
                </a:solidFill>
                <a:latin typeface="メイリオ"/>
                <a:cs typeface="メイリオ"/>
              </a:rPr>
              <a:t>通</a:t>
            </a:r>
            <a:r>
              <a:rPr sz="1600" spc="-25" dirty="0">
                <a:solidFill>
                  <a:srgbClr val="404040"/>
                </a:solidFill>
                <a:latin typeface="メイリオ"/>
                <a:cs typeface="メイリオ"/>
              </a:rPr>
              <a:t>する</a:t>
            </a:r>
            <a:r>
              <a:rPr sz="1600" spc="-10" dirty="0">
                <a:solidFill>
                  <a:srgbClr val="404040"/>
                </a:solidFill>
                <a:latin typeface="メイリオ"/>
                <a:cs typeface="メイリオ"/>
              </a:rPr>
              <a:t>、</a:t>
            </a:r>
            <a:r>
              <a:rPr sz="1600" spc="-25" dirty="0">
                <a:solidFill>
                  <a:srgbClr val="404040"/>
                </a:solidFill>
                <a:latin typeface="メイリオ"/>
                <a:cs typeface="メイリオ"/>
              </a:rPr>
              <a:t>価値</a:t>
            </a:r>
            <a:r>
              <a:rPr sz="1600" spc="-10" dirty="0">
                <a:solidFill>
                  <a:srgbClr val="404040"/>
                </a:solidFill>
                <a:latin typeface="メイリオ"/>
                <a:cs typeface="メイリオ"/>
              </a:rPr>
              <a:t>の</a:t>
            </a:r>
            <a:r>
              <a:rPr sz="1600" spc="-25" dirty="0">
                <a:solidFill>
                  <a:srgbClr val="404040"/>
                </a:solidFill>
                <a:latin typeface="メイリオ"/>
                <a:cs typeface="メイリオ"/>
              </a:rPr>
              <a:t>保管</a:t>
            </a:r>
            <a:r>
              <a:rPr sz="1600" spc="-10" dirty="0">
                <a:solidFill>
                  <a:srgbClr val="404040"/>
                </a:solidFill>
                <a:latin typeface="メイリオ"/>
                <a:cs typeface="メイリオ"/>
              </a:rPr>
              <a:t>、</a:t>
            </a:r>
            <a:r>
              <a:rPr sz="1600" spc="-25" dirty="0">
                <a:solidFill>
                  <a:srgbClr val="404040"/>
                </a:solidFill>
                <a:latin typeface="メイリオ"/>
                <a:cs typeface="メイリオ"/>
              </a:rPr>
              <a:t>移転</a:t>
            </a:r>
            <a:r>
              <a:rPr sz="1600" spc="-10" dirty="0">
                <a:solidFill>
                  <a:srgbClr val="404040"/>
                </a:solidFill>
                <a:latin typeface="メイリオ"/>
                <a:cs typeface="メイリオ"/>
              </a:rPr>
              <a:t>、</a:t>
            </a:r>
            <a:r>
              <a:rPr sz="1600" spc="-25" dirty="0">
                <a:solidFill>
                  <a:srgbClr val="404040"/>
                </a:solidFill>
                <a:latin typeface="メイリオ"/>
                <a:cs typeface="メイリオ"/>
              </a:rPr>
              <a:t>証明</a:t>
            </a:r>
            <a:r>
              <a:rPr sz="1600" spc="-10" dirty="0">
                <a:solidFill>
                  <a:srgbClr val="404040"/>
                </a:solidFill>
                <a:latin typeface="メイリオ"/>
                <a:cs typeface="メイリオ"/>
              </a:rPr>
              <a:t>な</a:t>
            </a:r>
            <a:r>
              <a:rPr sz="1600" spc="-25" dirty="0">
                <a:solidFill>
                  <a:srgbClr val="404040"/>
                </a:solidFill>
                <a:latin typeface="メイリオ"/>
                <a:cs typeface="メイリオ"/>
              </a:rPr>
              <a:t>どの</a:t>
            </a:r>
            <a:r>
              <a:rPr sz="1600" spc="-30" dirty="0">
                <a:solidFill>
                  <a:srgbClr val="404040"/>
                </a:solidFill>
                <a:latin typeface="メイリオ"/>
                <a:cs typeface="メイリオ"/>
              </a:rPr>
              <a:t>機能</a:t>
            </a:r>
            <a:r>
              <a:rPr sz="1600" spc="-25" dirty="0">
                <a:solidFill>
                  <a:srgbClr val="404040"/>
                </a:solidFill>
                <a:latin typeface="メイリオ"/>
                <a:cs typeface="メイリオ"/>
              </a:rPr>
              <a:t>を担い、共通領域を共有するあら</a:t>
            </a:r>
            <a:r>
              <a:rPr sz="1600" spc="-10" dirty="0">
                <a:solidFill>
                  <a:srgbClr val="404040"/>
                </a:solidFill>
                <a:latin typeface="メイリオ"/>
                <a:cs typeface="メイリオ"/>
              </a:rPr>
              <a:t>ゆ</a:t>
            </a:r>
            <a:r>
              <a:rPr sz="1600" spc="-25" dirty="0">
                <a:solidFill>
                  <a:srgbClr val="404040"/>
                </a:solidFill>
                <a:latin typeface="メイリオ"/>
                <a:cs typeface="メイリオ"/>
              </a:rPr>
              <a:t>るプ</a:t>
            </a:r>
            <a:r>
              <a:rPr sz="1600" spc="-10" dirty="0">
                <a:solidFill>
                  <a:srgbClr val="404040"/>
                </a:solidFill>
                <a:latin typeface="メイリオ"/>
                <a:cs typeface="メイリオ"/>
              </a:rPr>
              <a:t>レ</a:t>
            </a:r>
            <a:r>
              <a:rPr sz="1600" spc="-25" dirty="0">
                <a:solidFill>
                  <a:srgbClr val="404040"/>
                </a:solidFill>
                <a:latin typeface="メイリオ"/>
                <a:cs typeface="メイリオ"/>
              </a:rPr>
              <a:t>イヤ</a:t>
            </a:r>
            <a:r>
              <a:rPr sz="1600" spc="-10" dirty="0">
                <a:solidFill>
                  <a:srgbClr val="404040"/>
                </a:solidFill>
                <a:latin typeface="メイリオ"/>
                <a:cs typeface="メイリオ"/>
              </a:rPr>
              <a:t>ー</a:t>
            </a:r>
            <a:r>
              <a:rPr sz="1600" spc="-25" dirty="0">
                <a:solidFill>
                  <a:srgbClr val="404040"/>
                </a:solidFill>
                <a:latin typeface="メイリオ"/>
                <a:cs typeface="メイリオ"/>
              </a:rPr>
              <a:t>間の</a:t>
            </a:r>
            <a:r>
              <a:rPr sz="1600" spc="-10" dirty="0">
                <a:solidFill>
                  <a:srgbClr val="404040"/>
                </a:solidFill>
                <a:latin typeface="メイリオ"/>
                <a:cs typeface="メイリオ"/>
              </a:rPr>
              <a:t>相</a:t>
            </a:r>
            <a:r>
              <a:rPr sz="1600" spc="-25" dirty="0">
                <a:solidFill>
                  <a:srgbClr val="404040"/>
                </a:solidFill>
                <a:latin typeface="メイリオ"/>
                <a:cs typeface="メイリオ"/>
              </a:rPr>
              <a:t>互運</a:t>
            </a:r>
            <a:r>
              <a:rPr sz="1600" spc="-10" dirty="0">
                <a:solidFill>
                  <a:srgbClr val="404040"/>
                </a:solidFill>
                <a:latin typeface="メイリオ"/>
                <a:cs typeface="メイリオ"/>
              </a:rPr>
              <a:t>用</a:t>
            </a:r>
            <a:r>
              <a:rPr sz="1600" spc="-25" dirty="0">
                <a:solidFill>
                  <a:srgbClr val="404040"/>
                </a:solidFill>
                <a:latin typeface="メイリオ"/>
                <a:cs typeface="メイリオ"/>
              </a:rPr>
              <a:t>性を</a:t>
            </a:r>
            <a:r>
              <a:rPr sz="1600" spc="-30" dirty="0">
                <a:solidFill>
                  <a:srgbClr val="404040"/>
                </a:solidFill>
                <a:latin typeface="メイリオ"/>
                <a:cs typeface="メイリオ"/>
              </a:rPr>
              <a:t>担保</a:t>
            </a:r>
            <a:endParaRPr sz="1600">
              <a:latin typeface="メイリオ"/>
              <a:cs typeface="メイリオ"/>
            </a:endParaRPr>
          </a:p>
          <a:p>
            <a:pPr marL="299085" marR="5080" indent="-287020">
              <a:lnSpc>
                <a:spcPct val="101899"/>
              </a:lnSpc>
              <a:spcBef>
                <a:spcPts val="310"/>
              </a:spcBef>
              <a:buClr>
                <a:srgbClr val="C59200"/>
              </a:buClr>
              <a:buFont typeface="Wingdings"/>
              <a:buChar char=""/>
              <a:tabLst>
                <a:tab pos="299085" algn="l"/>
                <a:tab pos="299720" algn="l"/>
              </a:tabLst>
            </a:pPr>
            <a:r>
              <a:rPr sz="1600" u="sng" spc="-25" dirty="0">
                <a:solidFill>
                  <a:srgbClr val="404040"/>
                </a:solidFill>
                <a:uFill>
                  <a:solidFill>
                    <a:srgbClr val="404040"/>
                  </a:solidFill>
                </a:uFill>
                <a:latin typeface="メイリオ"/>
                <a:cs typeface="メイリオ"/>
              </a:rPr>
              <a:t>付加領域</a:t>
            </a:r>
            <a:r>
              <a:rPr sz="1600" spc="-25" dirty="0">
                <a:solidFill>
                  <a:srgbClr val="404040"/>
                </a:solidFill>
                <a:latin typeface="メイリオ"/>
                <a:cs typeface="メイリオ"/>
              </a:rPr>
              <a:t>は、特定のデジタル通貨</a:t>
            </a:r>
            <a:r>
              <a:rPr sz="1600" spc="-10" dirty="0">
                <a:solidFill>
                  <a:srgbClr val="404040"/>
                </a:solidFill>
                <a:latin typeface="メイリオ"/>
                <a:cs typeface="メイリオ"/>
              </a:rPr>
              <a:t>の</a:t>
            </a:r>
            <a:r>
              <a:rPr sz="1600" spc="-25" dirty="0">
                <a:solidFill>
                  <a:srgbClr val="404040"/>
                </a:solidFill>
                <a:latin typeface="メイリオ"/>
                <a:cs typeface="メイリオ"/>
              </a:rPr>
              <a:t>流通</a:t>
            </a:r>
            <a:r>
              <a:rPr sz="1600" spc="-10" dirty="0">
                <a:solidFill>
                  <a:srgbClr val="404040"/>
                </a:solidFill>
                <a:latin typeface="メイリオ"/>
                <a:cs typeface="メイリオ"/>
              </a:rPr>
              <a:t>圏</a:t>
            </a:r>
            <a:r>
              <a:rPr sz="1600" spc="-25" dirty="0">
                <a:solidFill>
                  <a:srgbClr val="404040"/>
                </a:solidFill>
                <a:latin typeface="メイリオ"/>
                <a:cs typeface="メイリオ"/>
              </a:rPr>
              <a:t>のプ</a:t>
            </a:r>
            <a:r>
              <a:rPr sz="1600" spc="-10" dirty="0">
                <a:solidFill>
                  <a:srgbClr val="404040"/>
                </a:solidFill>
                <a:latin typeface="メイリオ"/>
                <a:cs typeface="メイリオ"/>
              </a:rPr>
              <a:t>レ</a:t>
            </a:r>
            <a:r>
              <a:rPr sz="1600" spc="-25" dirty="0">
                <a:solidFill>
                  <a:srgbClr val="404040"/>
                </a:solidFill>
                <a:latin typeface="メイリオ"/>
                <a:cs typeface="メイリオ"/>
              </a:rPr>
              <a:t>イヤ</a:t>
            </a:r>
            <a:r>
              <a:rPr sz="1600" spc="-10" dirty="0">
                <a:solidFill>
                  <a:srgbClr val="404040"/>
                </a:solidFill>
                <a:latin typeface="メイリオ"/>
                <a:cs typeface="メイリオ"/>
              </a:rPr>
              <a:t>ー</a:t>
            </a:r>
            <a:r>
              <a:rPr sz="1600" spc="-25" dirty="0">
                <a:solidFill>
                  <a:srgbClr val="404040"/>
                </a:solidFill>
                <a:latin typeface="メイリオ"/>
                <a:cs typeface="メイリオ"/>
              </a:rPr>
              <a:t>間で</a:t>
            </a:r>
            <a:r>
              <a:rPr sz="1600" spc="-10" dirty="0">
                <a:solidFill>
                  <a:srgbClr val="404040"/>
                </a:solidFill>
                <a:latin typeface="メイリオ"/>
                <a:cs typeface="メイリオ"/>
              </a:rPr>
              <a:t>固</a:t>
            </a:r>
            <a:r>
              <a:rPr sz="1600" spc="-25" dirty="0">
                <a:solidFill>
                  <a:srgbClr val="404040"/>
                </a:solidFill>
                <a:latin typeface="メイリオ"/>
                <a:cs typeface="メイリオ"/>
              </a:rPr>
              <a:t>有の</a:t>
            </a:r>
            <a:r>
              <a:rPr sz="1600" spc="-10" dirty="0">
                <a:solidFill>
                  <a:srgbClr val="404040"/>
                </a:solidFill>
                <a:latin typeface="メイリオ"/>
                <a:cs typeface="メイリオ"/>
              </a:rPr>
              <a:t>ス</a:t>
            </a:r>
            <a:r>
              <a:rPr sz="1600" spc="-25" dirty="0">
                <a:solidFill>
                  <a:srgbClr val="404040"/>
                </a:solidFill>
                <a:latin typeface="メイリオ"/>
                <a:cs typeface="メイリオ"/>
              </a:rPr>
              <a:t>マー</a:t>
            </a:r>
            <a:r>
              <a:rPr sz="1600" spc="-10" dirty="0">
                <a:solidFill>
                  <a:srgbClr val="404040"/>
                </a:solidFill>
                <a:latin typeface="メイリオ"/>
                <a:cs typeface="メイリオ"/>
              </a:rPr>
              <a:t>ト</a:t>
            </a:r>
            <a:r>
              <a:rPr sz="1600" spc="-25" dirty="0">
                <a:solidFill>
                  <a:srgbClr val="404040"/>
                </a:solidFill>
                <a:latin typeface="メイリオ"/>
                <a:cs typeface="メイリオ"/>
              </a:rPr>
              <a:t>コン</a:t>
            </a:r>
            <a:r>
              <a:rPr sz="1600" spc="-30" dirty="0">
                <a:solidFill>
                  <a:srgbClr val="404040"/>
                </a:solidFill>
                <a:latin typeface="メイリオ"/>
                <a:cs typeface="メイリオ"/>
              </a:rPr>
              <a:t>トラ</a:t>
            </a:r>
            <a:r>
              <a:rPr sz="1600" spc="-25" dirty="0">
                <a:solidFill>
                  <a:srgbClr val="404040"/>
                </a:solidFill>
                <a:latin typeface="メイリオ"/>
                <a:cs typeface="メイリオ"/>
              </a:rPr>
              <a:t>クトを定義する領</a:t>
            </a:r>
            <a:r>
              <a:rPr sz="1600" spc="-50" dirty="0">
                <a:solidFill>
                  <a:srgbClr val="404040"/>
                </a:solidFill>
                <a:latin typeface="メイリオ"/>
                <a:cs typeface="メイリオ"/>
              </a:rPr>
              <a:t>域</a:t>
            </a:r>
            <a:endParaRPr sz="1600">
              <a:latin typeface="メイリオ"/>
              <a:cs typeface="メイリオ"/>
            </a:endParaRPr>
          </a:p>
          <a:p>
            <a:pPr marL="2550795">
              <a:spcBef>
                <a:spcPts val="540"/>
              </a:spcBef>
            </a:pPr>
            <a:r>
              <a:rPr sz="1100" spc="-10" dirty="0">
                <a:latin typeface="メイリオ"/>
                <a:cs typeface="メイリオ"/>
              </a:rPr>
              <a:t>製造業経済圏</a:t>
            </a:r>
            <a:endParaRPr sz="1100">
              <a:latin typeface="メイリオ"/>
              <a:cs typeface="メイリオ"/>
            </a:endParaRPr>
          </a:p>
          <a:p>
            <a:pPr marL="1111885">
              <a:spcBef>
                <a:spcPts val="254"/>
              </a:spcBef>
            </a:pPr>
            <a:r>
              <a:rPr sz="1100" spc="-10" dirty="0">
                <a:latin typeface="メイリオ"/>
                <a:cs typeface="メイリオ"/>
              </a:rPr>
              <a:t>小売流通業経済圏</a:t>
            </a:r>
            <a:endParaRPr sz="1100">
              <a:latin typeface="メイリオ"/>
              <a:cs typeface="メイリオ"/>
            </a:endParaRPr>
          </a:p>
        </p:txBody>
      </p:sp>
      <p:sp>
        <p:nvSpPr>
          <p:cNvPr id="25" name="object 25"/>
          <p:cNvSpPr txBox="1"/>
          <p:nvPr/>
        </p:nvSpPr>
        <p:spPr>
          <a:xfrm>
            <a:off x="2556154" y="2628138"/>
            <a:ext cx="177800" cy="1122680"/>
          </a:xfrm>
          <a:prstGeom prst="rect">
            <a:avLst/>
          </a:prstGeom>
        </p:spPr>
        <p:txBody>
          <a:bodyPr vert="horz" wrap="square" lIns="0" tIns="43180" rIns="0" bIns="0" rtlCol="0">
            <a:spAutoFit/>
          </a:bodyPr>
          <a:lstStyle/>
          <a:p>
            <a:pPr marL="12700" marR="5080" algn="just">
              <a:lnSpc>
                <a:spcPts val="1200"/>
              </a:lnSpc>
              <a:spcBef>
                <a:spcPts val="340"/>
              </a:spcBef>
            </a:pPr>
            <a:r>
              <a:rPr sz="1200" b="1" spc="-50" dirty="0">
                <a:latin typeface="メイリオ"/>
                <a:cs typeface="メイリオ"/>
              </a:rPr>
              <a:t>受発注</a:t>
            </a:r>
            <a:endParaRPr sz="1200">
              <a:latin typeface="メイリオ"/>
              <a:cs typeface="メイリオ"/>
            </a:endParaRPr>
          </a:p>
          <a:p>
            <a:pPr marL="12700" marR="5080" algn="just">
              <a:lnSpc>
                <a:spcPts val="1200"/>
              </a:lnSpc>
            </a:pPr>
            <a:r>
              <a:rPr sz="1200" b="1" spc="330" dirty="0">
                <a:latin typeface="メイリオ"/>
                <a:cs typeface="メイリオ"/>
              </a:rPr>
              <a:t>•</a:t>
            </a:r>
            <a:r>
              <a:rPr sz="1200" b="1" spc="-50" dirty="0">
                <a:latin typeface="メイリオ"/>
                <a:cs typeface="メイリオ"/>
              </a:rPr>
              <a:t>入出荷</a:t>
            </a:r>
            <a:endParaRPr sz="1200">
              <a:latin typeface="メイリオ"/>
              <a:cs typeface="メイリオ"/>
            </a:endParaRPr>
          </a:p>
        </p:txBody>
      </p:sp>
      <p:sp>
        <p:nvSpPr>
          <p:cNvPr id="26" name="object 26"/>
          <p:cNvSpPr txBox="1"/>
          <p:nvPr/>
        </p:nvSpPr>
        <p:spPr>
          <a:xfrm>
            <a:off x="2274075" y="4292296"/>
            <a:ext cx="178435" cy="1580515"/>
          </a:xfrm>
          <a:prstGeom prst="rect">
            <a:avLst/>
          </a:prstGeom>
        </p:spPr>
        <p:txBody>
          <a:bodyPr vert="horz" wrap="square" lIns="0" tIns="43180" rIns="0" bIns="0" rtlCol="0">
            <a:spAutoFit/>
          </a:bodyPr>
          <a:lstStyle/>
          <a:p>
            <a:pPr marL="12700" marR="5080" algn="just">
              <a:lnSpc>
                <a:spcPts val="1200"/>
              </a:lnSpc>
              <a:spcBef>
                <a:spcPts val="340"/>
              </a:spcBef>
            </a:pPr>
            <a:r>
              <a:rPr sz="1200" b="1" spc="-50" dirty="0">
                <a:latin typeface="メイリオ"/>
                <a:cs typeface="メイリオ"/>
              </a:rPr>
              <a:t>デジタル決済インフラ</a:t>
            </a:r>
            <a:endParaRPr sz="1200">
              <a:latin typeface="メイリオ"/>
              <a:cs typeface="メイリオ"/>
            </a:endParaRPr>
          </a:p>
        </p:txBody>
      </p:sp>
      <p:sp>
        <p:nvSpPr>
          <p:cNvPr id="27" name="object 27"/>
          <p:cNvSpPr txBox="1"/>
          <p:nvPr/>
        </p:nvSpPr>
        <p:spPr>
          <a:xfrm>
            <a:off x="2554935" y="4503546"/>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b="1" spc="-50" dirty="0">
                <a:latin typeface="メイリオ"/>
                <a:cs typeface="メイリオ"/>
              </a:rPr>
              <a:t>固有</a:t>
            </a:r>
            <a:endParaRPr sz="1200">
              <a:latin typeface="メイリオ"/>
              <a:cs typeface="メイリオ"/>
            </a:endParaRPr>
          </a:p>
        </p:txBody>
      </p:sp>
      <p:sp>
        <p:nvSpPr>
          <p:cNvPr id="28" name="object 28"/>
          <p:cNvSpPr txBox="1"/>
          <p:nvPr/>
        </p:nvSpPr>
        <p:spPr>
          <a:xfrm>
            <a:off x="2554935" y="5442000"/>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b="1" spc="-50" dirty="0">
                <a:latin typeface="メイリオ"/>
                <a:cs typeface="メイリオ"/>
              </a:rPr>
              <a:t>共通</a:t>
            </a:r>
            <a:endParaRPr sz="1200">
              <a:latin typeface="メイリオ"/>
              <a:cs typeface="メイリオ"/>
            </a:endParaRPr>
          </a:p>
        </p:txBody>
      </p:sp>
      <p:grpSp>
        <p:nvGrpSpPr>
          <p:cNvPr id="29" name="object 29"/>
          <p:cNvGrpSpPr/>
          <p:nvPr/>
        </p:nvGrpSpPr>
        <p:grpSpPr>
          <a:xfrm>
            <a:off x="2765996" y="2631821"/>
            <a:ext cx="3060700" cy="3474085"/>
            <a:chOff x="1241996" y="2631820"/>
            <a:chExt cx="3060700" cy="3474085"/>
          </a:xfrm>
        </p:grpSpPr>
        <p:sp>
          <p:nvSpPr>
            <p:cNvPr id="30" name="object 30"/>
            <p:cNvSpPr/>
            <p:nvPr/>
          </p:nvSpPr>
          <p:spPr>
            <a:xfrm>
              <a:off x="1328927" y="2634995"/>
              <a:ext cx="2918460" cy="1028700"/>
            </a:xfrm>
            <a:custGeom>
              <a:avLst/>
              <a:gdLst/>
              <a:ahLst/>
              <a:cxnLst/>
              <a:rect l="l" t="t" r="r" b="b"/>
              <a:pathLst>
                <a:path w="2918460" h="1028700">
                  <a:moveTo>
                    <a:pt x="0" y="1028699"/>
                  </a:moveTo>
                  <a:lnTo>
                    <a:pt x="569976" y="1028699"/>
                  </a:lnTo>
                  <a:lnTo>
                    <a:pt x="569976" y="0"/>
                  </a:lnTo>
                  <a:lnTo>
                    <a:pt x="0" y="0"/>
                  </a:lnTo>
                  <a:lnTo>
                    <a:pt x="0" y="1028699"/>
                  </a:lnTo>
                  <a:close/>
                </a:path>
                <a:path w="2918460" h="1028700">
                  <a:moveTo>
                    <a:pt x="1556004" y="1028699"/>
                  </a:moveTo>
                  <a:lnTo>
                    <a:pt x="2125980" y="1028699"/>
                  </a:lnTo>
                  <a:lnTo>
                    <a:pt x="2125980" y="0"/>
                  </a:lnTo>
                  <a:lnTo>
                    <a:pt x="1556004" y="0"/>
                  </a:lnTo>
                  <a:lnTo>
                    <a:pt x="1556004" y="1028699"/>
                  </a:lnTo>
                  <a:close/>
                </a:path>
                <a:path w="2918460" h="1028700">
                  <a:moveTo>
                    <a:pt x="792479" y="1028699"/>
                  </a:moveTo>
                  <a:lnTo>
                    <a:pt x="1362455" y="1028699"/>
                  </a:lnTo>
                  <a:lnTo>
                    <a:pt x="1362455" y="361187"/>
                  </a:lnTo>
                  <a:lnTo>
                    <a:pt x="792479" y="361187"/>
                  </a:lnTo>
                  <a:lnTo>
                    <a:pt x="792479" y="1028699"/>
                  </a:lnTo>
                  <a:close/>
                </a:path>
                <a:path w="2918460" h="1028700">
                  <a:moveTo>
                    <a:pt x="2348484" y="1028699"/>
                  </a:moveTo>
                  <a:lnTo>
                    <a:pt x="2918460" y="1028699"/>
                  </a:lnTo>
                  <a:lnTo>
                    <a:pt x="2918460" y="0"/>
                  </a:lnTo>
                  <a:lnTo>
                    <a:pt x="2348484" y="0"/>
                  </a:lnTo>
                  <a:lnTo>
                    <a:pt x="2348484" y="1028699"/>
                  </a:lnTo>
                  <a:close/>
                </a:path>
              </a:pathLst>
            </a:custGeom>
            <a:ln w="6350">
              <a:solidFill>
                <a:srgbClr val="A6A6A6"/>
              </a:solidFill>
            </a:ln>
          </p:spPr>
          <p:txBody>
            <a:bodyPr wrap="square" lIns="0" tIns="0" rIns="0" bIns="0" rtlCol="0"/>
            <a:lstStyle/>
            <a:p>
              <a:endParaRPr/>
            </a:p>
          </p:txBody>
        </p:sp>
        <p:pic>
          <p:nvPicPr>
            <p:cNvPr id="31" name="object 31"/>
            <p:cNvPicPr/>
            <p:nvPr/>
          </p:nvPicPr>
          <p:blipFill>
            <a:blip r:embed="rId12" cstate="print"/>
            <a:stretch>
              <a:fillRect/>
            </a:stretch>
          </p:blipFill>
          <p:spPr>
            <a:xfrm>
              <a:off x="2328672" y="5760721"/>
              <a:ext cx="153924" cy="114298"/>
            </a:xfrm>
            <a:prstGeom prst="rect">
              <a:avLst/>
            </a:prstGeom>
          </p:spPr>
        </p:pic>
        <p:sp>
          <p:nvSpPr>
            <p:cNvPr id="32" name="object 32"/>
            <p:cNvSpPr/>
            <p:nvPr/>
          </p:nvSpPr>
          <p:spPr>
            <a:xfrm>
              <a:off x="3381755" y="5544311"/>
              <a:ext cx="495300" cy="76200"/>
            </a:xfrm>
            <a:custGeom>
              <a:avLst/>
              <a:gdLst/>
              <a:ahLst/>
              <a:cxnLst/>
              <a:rect l="l" t="t" r="r" b="b"/>
              <a:pathLst>
                <a:path w="495300" h="76200">
                  <a:moveTo>
                    <a:pt x="419100" y="0"/>
                  </a:moveTo>
                  <a:lnTo>
                    <a:pt x="419100" y="76200"/>
                  </a:lnTo>
                  <a:lnTo>
                    <a:pt x="482600" y="44450"/>
                  </a:lnTo>
                  <a:lnTo>
                    <a:pt x="431800" y="44450"/>
                  </a:lnTo>
                  <a:lnTo>
                    <a:pt x="431800" y="31750"/>
                  </a:lnTo>
                  <a:lnTo>
                    <a:pt x="482600" y="31750"/>
                  </a:lnTo>
                  <a:lnTo>
                    <a:pt x="419100" y="0"/>
                  </a:lnTo>
                  <a:close/>
                </a:path>
                <a:path w="495300" h="76200">
                  <a:moveTo>
                    <a:pt x="419100" y="31750"/>
                  </a:moveTo>
                  <a:lnTo>
                    <a:pt x="0" y="31750"/>
                  </a:lnTo>
                  <a:lnTo>
                    <a:pt x="0" y="44450"/>
                  </a:lnTo>
                  <a:lnTo>
                    <a:pt x="419100" y="44450"/>
                  </a:lnTo>
                  <a:lnTo>
                    <a:pt x="419100" y="31750"/>
                  </a:lnTo>
                  <a:close/>
                </a:path>
                <a:path w="495300" h="76200">
                  <a:moveTo>
                    <a:pt x="482600" y="31750"/>
                  </a:moveTo>
                  <a:lnTo>
                    <a:pt x="431800" y="31750"/>
                  </a:lnTo>
                  <a:lnTo>
                    <a:pt x="431800" y="44450"/>
                  </a:lnTo>
                  <a:lnTo>
                    <a:pt x="482600" y="44450"/>
                  </a:lnTo>
                  <a:lnTo>
                    <a:pt x="495300" y="38100"/>
                  </a:lnTo>
                  <a:lnTo>
                    <a:pt x="482600" y="31750"/>
                  </a:lnTo>
                  <a:close/>
                </a:path>
              </a:pathLst>
            </a:custGeom>
            <a:solidFill>
              <a:srgbClr val="BEBEBE"/>
            </a:solidFill>
          </p:spPr>
          <p:txBody>
            <a:bodyPr wrap="square" lIns="0" tIns="0" rIns="0" bIns="0" rtlCol="0"/>
            <a:lstStyle/>
            <a:p>
              <a:endParaRPr/>
            </a:p>
          </p:txBody>
        </p:sp>
        <p:pic>
          <p:nvPicPr>
            <p:cNvPr id="33" name="object 33"/>
            <p:cNvPicPr/>
            <p:nvPr/>
          </p:nvPicPr>
          <p:blipFill>
            <a:blip r:embed="rId13" cstate="print"/>
            <a:stretch>
              <a:fillRect/>
            </a:stretch>
          </p:blipFill>
          <p:spPr>
            <a:xfrm>
              <a:off x="3080004" y="4764023"/>
              <a:ext cx="202692" cy="179831"/>
            </a:xfrm>
            <a:prstGeom prst="rect">
              <a:avLst/>
            </a:prstGeom>
          </p:spPr>
        </p:pic>
        <p:pic>
          <p:nvPicPr>
            <p:cNvPr id="34" name="object 34"/>
            <p:cNvPicPr/>
            <p:nvPr/>
          </p:nvPicPr>
          <p:blipFill>
            <a:blip r:embed="rId13" cstate="print"/>
            <a:stretch>
              <a:fillRect/>
            </a:stretch>
          </p:blipFill>
          <p:spPr>
            <a:xfrm>
              <a:off x="3869435" y="4764023"/>
              <a:ext cx="202691" cy="179831"/>
            </a:xfrm>
            <a:prstGeom prst="rect">
              <a:avLst/>
            </a:prstGeom>
          </p:spPr>
        </p:pic>
        <p:pic>
          <p:nvPicPr>
            <p:cNvPr id="35" name="object 35"/>
            <p:cNvPicPr/>
            <p:nvPr/>
          </p:nvPicPr>
          <p:blipFill>
            <a:blip r:embed="rId14" cstate="print"/>
            <a:stretch>
              <a:fillRect/>
            </a:stretch>
          </p:blipFill>
          <p:spPr>
            <a:xfrm>
              <a:off x="1499615" y="4227575"/>
              <a:ext cx="201167" cy="181356"/>
            </a:xfrm>
            <a:prstGeom prst="rect">
              <a:avLst/>
            </a:prstGeom>
          </p:spPr>
        </p:pic>
        <p:pic>
          <p:nvPicPr>
            <p:cNvPr id="36" name="object 36"/>
            <p:cNvPicPr/>
            <p:nvPr/>
          </p:nvPicPr>
          <p:blipFill>
            <a:blip r:embed="rId14" cstate="print"/>
            <a:stretch>
              <a:fillRect/>
            </a:stretch>
          </p:blipFill>
          <p:spPr>
            <a:xfrm>
              <a:off x="2308859" y="4227575"/>
              <a:ext cx="201168" cy="181356"/>
            </a:xfrm>
            <a:prstGeom prst="rect">
              <a:avLst/>
            </a:prstGeom>
          </p:spPr>
        </p:pic>
        <p:pic>
          <p:nvPicPr>
            <p:cNvPr id="37" name="object 37"/>
            <p:cNvPicPr/>
            <p:nvPr/>
          </p:nvPicPr>
          <p:blipFill>
            <a:blip r:embed="rId14" cstate="print"/>
            <a:stretch>
              <a:fillRect/>
            </a:stretch>
          </p:blipFill>
          <p:spPr>
            <a:xfrm>
              <a:off x="3060191" y="4227575"/>
              <a:ext cx="201168" cy="181356"/>
            </a:xfrm>
            <a:prstGeom prst="rect">
              <a:avLst/>
            </a:prstGeom>
          </p:spPr>
        </p:pic>
        <p:pic>
          <p:nvPicPr>
            <p:cNvPr id="38" name="object 38"/>
            <p:cNvPicPr/>
            <p:nvPr/>
          </p:nvPicPr>
          <p:blipFill>
            <a:blip r:embed="rId15" cstate="print"/>
            <a:stretch>
              <a:fillRect/>
            </a:stretch>
          </p:blipFill>
          <p:spPr>
            <a:xfrm>
              <a:off x="1485709" y="5986081"/>
              <a:ext cx="248792" cy="117729"/>
            </a:xfrm>
            <a:prstGeom prst="rect">
              <a:avLst/>
            </a:prstGeom>
          </p:spPr>
        </p:pic>
        <p:pic>
          <p:nvPicPr>
            <p:cNvPr id="39" name="object 39"/>
            <p:cNvPicPr/>
            <p:nvPr/>
          </p:nvPicPr>
          <p:blipFill>
            <a:blip r:embed="rId16" cstate="print"/>
            <a:stretch>
              <a:fillRect/>
            </a:stretch>
          </p:blipFill>
          <p:spPr>
            <a:xfrm>
              <a:off x="2305621" y="5986081"/>
              <a:ext cx="247269" cy="117729"/>
            </a:xfrm>
            <a:prstGeom prst="rect">
              <a:avLst/>
            </a:prstGeom>
          </p:spPr>
        </p:pic>
        <p:pic>
          <p:nvPicPr>
            <p:cNvPr id="40" name="object 40"/>
            <p:cNvPicPr/>
            <p:nvPr/>
          </p:nvPicPr>
          <p:blipFill>
            <a:blip r:embed="rId16" cstate="print"/>
            <a:stretch>
              <a:fillRect/>
            </a:stretch>
          </p:blipFill>
          <p:spPr>
            <a:xfrm>
              <a:off x="3044761" y="5986081"/>
              <a:ext cx="247268" cy="117729"/>
            </a:xfrm>
            <a:prstGeom prst="rect">
              <a:avLst/>
            </a:prstGeom>
          </p:spPr>
        </p:pic>
        <p:pic>
          <p:nvPicPr>
            <p:cNvPr id="41" name="object 41"/>
            <p:cNvPicPr/>
            <p:nvPr/>
          </p:nvPicPr>
          <p:blipFill>
            <a:blip r:embed="rId15" cstate="print"/>
            <a:stretch>
              <a:fillRect/>
            </a:stretch>
          </p:blipFill>
          <p:spPr>
            <a:xfrm>
              <a:off x="3852481" y="5987605"/>
              <a:ext cx="248792" cy="117728"/>
            </a:xfrm>
            <a:prstGeom prst="rect">
              <a:avLst/>
            </a:prstGeom>
          </p:spPr>
        </p:pic>
        <p:pic>
          <p:nvPicPr>
            <p:cNvPr id="42" name="object 42"/>
            <p:cNvPicPr/>
            <p:nvPr/>
          </p:nvPicPr>
          <p:blipFill>
            <a:blip r:embed="rId17" cstate="print"/>
            <a:stretch>
              <a:fillRect/>
            </a:stretch>
          </p:blipFill>
          <p:spPr>
            <a:xfrm>
              <a:off x="2328672" y="5266944"/>
              <a:ext cx="202691" cy="179831"/>
            </a:xfrm>
            <a:prstGeom prst="rect">
              <a:avLst/>
            </a:prstGeom>
          </p:spPr>
        </p:pic>
        <p:pic>
          <p:nvPicPr>
            <p:cNvPr id="43" name="object 43"/>
            <p:cNvPicPr/>
            <p:nvPr/>
          </p:nvPicPr>
          <p:blipFill>
            <a:blip r:embed="rId18" cstate="print"/>
            <a:stretch>
              <a:fillRect/>
            </a:stretch>
          </p:blipFill>
          <p:spPr>
            <a:xfrm>
              <a:off x="3870960" y="5266944"/>
              <a:ext cx="202691" cy="179831"/>
            </a:xfrm>
            <a:prstGeom prst="rect">
              <a:avLst/>
            </a:prstGeom>
          </p:spPr>
        </p:pic>
        <p:sp>
          <p:nvSpPr>
            <p:cNvPr id="44" name="object 44"/>
            <p:cNvSpPr/>
            <p:nvPr/>
          </p:nvSpPr>
          <p:spPr>
            <a:xfrm>
              <a:off x="1243583" y="5155691"/>
              <a:ext cx="3057525" cy="0"/>
            </a:xfrm>
            <a:custGeom>
              <a:avLst/>
              <a:gdLst/>
              <a:ahLst/>
              <a:cxnLst/>
              <a:rect l="l" t="t" r="r" b="b"/>
              <a:pathLst>
                <a:path w="3057525">
                  <a:moveTo>
                    <a:pt x="0" y="0"/>
                  </a:moveTo>
                  <a:lnTo>
                    <a:pt x="3057143" y="0"/>
                  </a:lnTo>
                </a:path>
              </a:pathLst>
            </a:custGeom>
            <a:ln w="3175">
              <a:solidFill>
                <a:srgbClr val="A6A6A6"/>
              </a:solidFill>
              <a:prstDash val="sysDot"/>
            </a:ln>
          </p:spPr>
          <p:txBody>
            <a:bodyPr wrap="square" lIns="0" tIns="0" rIns="0" bIns="0" rtlCol="0"/>
            <a:lstStyle/>
            <a:p>
              <a:endParaRPr/>
            </a:p>
          </p:txBody>
        </p:sp>
        <p:pic>
          <p:nvPicPr>
            <p:cNvPr id="45" name="object 45"/>
            <p:cNvPicPr/>
            <p:nvPr/>
          </p:nvPicPr>
          <p:blipFill>
            <a:blip r:embed="rId19" cstate="print"/>
            <a:stretch>
              <a:fillRect/>
            </a:stretch>
          </p:blipFill>
          <p:spPr>
            <a:xfrm>
              <a:off x="1476565" y="3610165"/>
              <a:ext cx="247269" cy="117729"/>
            </a:xfrm>
            <a:prstGeom prst="rect">
              <a:avLst/>
            </a:prstGeom>
          </p:spPr>
        </p:pic>
        <p:pic>
          <p:nvPicPr>
            <p:cNvPr id="46" name="object 46"/>
            <p:cNvPicPr/>
            <p:nvPr/>
          </p:nvPicPr>
          <p:blipFill>
            <a:blip r:embed="rId19" cstate="print"/>
            <a:stretch>
              <a:fillRect/>
            </a:stretch>
          </p:blipFill>
          <p:spPr>
            <a:xfrm>
              <a:off x="2305621" y="3610165"/>
              <a:ext cx="247269" cy="117729"/>
            </a:xfrm>
            <a:prstGeom prst="rect">
              <a:avLst/>
            </a:prstGeom>
          </p:spPr>
        </p:pic>
        <p:pic>
          <p:nvPicPr>
            <p:cNvPr id="47" name="object 47"/>
            <p:cNvPicPr/>
            <p:nvPr/>
          </p:nvPicPr>
          <p:blipFill>
            <a:blip r:embed="rId19" cstate="print"/>
            <a:stretch>
              <a:fillRect/>
            </a:stretch>
          </p:blipFill>
          <p:spPr>
            <a:xfrm>
              <a:off x="3044761" y="3610165"/>
              <a:ext cx="247268" cy="117729"/>
            </a:xfrm>
            <a:prstGeom prst="rect">
              <a:avLst/>
            </a:prstGeom>
          </p:spPr>
        </p:pic>
        <p:pic>
          <p:nvPicPr>
            <p:cNvPr id="48" name="object 48"/>
            <p:cNvPicPr/>
            <p:nvPr/>
          </p:nvPicPr>
          <p:blipFill>
            <a:blip r:embed="rId20" cstate="print"/>
            <a:stretch>
              <a:fillRect/>
            </a:stretch>
          </p:blipFill>
          <p:spPr>
            <a:xfrm>
              <a:off x="3852481" y="3610165"/>
              <a:ext cx="248792" cy="117729"/>
            </a:xfrm>
            <a:prstGeom prst="rect">
              <a:avLst/>
            </a:prstGeom>
          </p:spPr>
        </p:pic>
        <p:pic>
          <p:nvPicPr>
            <p:cNvPr id="49" name="object 49"/>
            <p:cNvPicPr/>
            <p:nvPr/>
          </p:nvPicPr>
          <p:blipFill>
            <a:blip r:embed="rId12" cstate="print"/>
            <a:stretch>
              <a:fillRect/>
            </a:stretch>
          </p:blipFill>
          <p:spPr>
            <a:xfrm>
              <a:off x="1472183" y="5542788"/>
              <a:ext cx="155447" cy="114300"/>
            </a:xfrm>
            <a:prstGeom prst="rect">
              <a:avLst/>
            </a:prstGeom>
          </p:spPr>
        </p:pic>
        <p:pic>
          <p:nvPicPr>
            <p:cNvPr id="50" name="object 50"/>
            <p:cNvPicPr/>
            <p:nvPr/>
          </p:nvPicPr>
          <p:blipFill>
            <a:blip r:embed="rId12" cstate="print"/>
            <a:stretch>
              <a:fillRect/>
            </a:stretch>
          </p:blipFill>
          <p:spPr>
            <a:xfrm>
              <a:off x="3005327" y="5542788"/>
              <a:ext cx="155448" cy="114300"/>
            </a:xfrm>
            <a:prstGeom prst="rect">
              <a:avLst/>
            </a:prstGeom>
          </p:spPr>
        </p:pic>
        <p:sp>
          <p:nvSpPr>
            <p:cNvPr id="51" name="object 51"/>
            <p:cNvSpPr/>
            <p:nvPr/>
          </p:nvSpPr>
          <p:spPr>
            <a:xfrm>
              <a:off x="1741932" y="2827019"/>
              <a:ext cx="1140460" cy="559435"/>
            </a:xfrm>
            <a:custGeom>
              <a:avLst/>
              <a:gdLst/>
              <a:ahLst/>
              <a:cxnLst/>
              <a:rect l="l" t="t" r="r" b="b"/>
              <a:pathLst>
                <a:path w="1140460" h="559435">
                  <a:moveTo>
                    <a:pt x="541528" y="514858"/>
                  </a:moveTo>
                  <a:lnTo>
                    <a:pt x="76200" y="514858"/>
                  </a:lnTo>
                  <a:lnTo>
                    <a:pt x="76200" y="483108"/>
                  </a:lnTo>
                  <a:lnTo>
                    <a:pt x="0" y="521208"/>
                  </a:lnTo>
                  <a:lnTo>
                    <a:pt x="76200" y="559308"/>
                  </a:lnTo>
                  <a:lnTo>
                    <a:pt x="76200" y="527558"/>
                  </a:lnTo>
                  <a:lnTo>
                    <a:pt x="541528" y="527558"/>
                  </a:lnTo>
                  <a:lnTo>
                    <a:pt x="541528" y="514858"/>
                  </a:lnTo>
                  <a:close/>
                </a:path>
                <a:path w="1140460" h="559435">
                  <a:moveTo>
                    <a:pt x="1140333" y="38100"/>
                  </a:moveTo>
                  <a:lnTo>
                    <a:pt x="1127633" y="31750"/>
                  </a:lnTo>
                  <a:lnTo>
                    <a:pt x="1064133" y="0"/>
                  </a:lnTo>
                  <a:lnTo>
                    <a:pt x="1064133" y="31750"/>
                  </a:lnTo>
                  <a:lnTo>
                    <a:pt x="156972" y="31750"/>
                  </a:lnTo>
                  <a:lnTo>
                    <a:pt x="156972" y="44450"/>
                  </a:lnTo>
                  <a:lnTo>
                    <a:pt x="1064133" y="44450"/>
                  </a:lnTo>
                  <a:lnTo>
                    <a:pt x="1064133" y="76200"/>
                  </a:lnTo>
                  <a:lnTo>
                    <a:pt x="1127633" y="44450"/>
                  </a:lnTo>
                  <a:lnTo>
                    <a:pt x="1140333" y="38100"/>
                  </a:lnTo>
                  <a:close/>
                </a:path>
              </a:pathLst>
            </a:custGeom>
            <a:solidFill>
              <a:srgbClr val="BEBEBE"/>
            </a:solidFill>
          </p:spPr>
          <p:txBody>
            <a:bodyPr wrap="square" lIns="0" tIns="0" rIns="0" bIns="0" rtlCol="0"/>
            <a:lstStyle/>
            <a:p>
              <a:endParaRPr/>
            </a:p>
          </p:txBody>
        </p:sp>
        <p:pic>
          <p:nvPicPr>
            <p:cNvPr id="52" name="object 52"/>
            <p:cNvPicPr/>
            <p:nvPr/>
          </p:nvPicPr>
          <p:blipFill>
            <a:blip r:embed="rId21" cstate="print"/>
            <a:stretch>
              <a:fillRect/>
            </a:stretch>
          </p:blipFill>
          <p:spPr>
            <a:xfrm>
              <a:off x="3454907" y="2827019"/>
              <a:ext cx="222630" cy="76200"/>
            </a:xfrm>
            <a:prstGeom prst="rect">
              <a:avLst/>
            </a:prstGeom>
          </p:spPr>
        </p:pic>
        <p:sp>
          <p:nvSpPr>
            <p:cNvPr id="53" name="object 53"/>
            <p:cNvSpPr/>
            <p:nvPr/>
          </p:nvSpPr>
          <p:spPr>
            <a:xfrm>
              <a:off x="1562354" y="3291839"/>
              <a:ext cx="2133600" cy="752475"/>
            </a:xfrm>
            <a:custGeom>
              <a:avLst/>
              <a:gdLst/>
              <a:ahLst/>
              <a:cxnLst/>
              <a:rect l="l" t="t" r="r" b="b"/>
              <a:pathLst>
                <a:path w="2133600" h="752475">
                  <a:moveTo>
                    <a:pt x="76200" y="676275"/>
                  </a:moveTo>
                  <a:lnTo>
                    <a:pt x="44488" y="676173"/>
                  </a:lnTo>
                  <a:lnTo>
                    <a:pt x="45212" y="438912"/>
                  </a:lnTo>
                  <a:lnTo>
                    <a:pt x="32512" y="438912"/>
                  </a:lnTo>
                  <a:lnTo>
                    <a:pt x="31788" y="676135"/>
                  </a:lnTo>
                  <a:lnTo>
                    <a:pt x="0" y="676021"/>
                  </a:lnTo>
                  <a:lnTo>
                    <a:pt x="37846" y="752348"/>
                  </a:lnTo>
                  <a:lnTo>
                    <a:pt x="69786" y="688975"/>
                  </a:lnTo>
                  <a:lnTo>
                    <a:pt x="76200" y="676275"/>
                  </a:lnTo>
                  <a:close/>
                </a:path>
                <a:path w="2133600" h="752475">
                  <a:moveTo>
                    <a:pt x="2133219" y="31750"/>
                  </a:moveTo>
                  <a:lnTo>
                    <a:pt x="1802638" y="31750"/>
                  </a:lnTo>
                  <a:lnTo>
                    <a:pt x="1802638" y="0"/>
                  </a:lnTo>
                  <a:lnTo>
                    <a:pt x="1726425" y="38100"/>
                  </a:lnTo>
                  <a:lnTo>
                    <a:pt x="1802638" y="76200"/>
                  </a:lnTo>
                  <a:lnTo>
                    <a:pt x="1802638" y="44450"/>
                  </a:lnTo>
                  <a:lnTo>
                    <a:pt x="2133219" y="44450"/>
                  </a:lnTo>
                  <a:lnTo>
                    <a:pt x="2133219" y="31750"/>
                  </a:lnTo>
                  <a:close/>
                </a:path>
              </a:pathLst>
            </a:custGeom>
            <a:solidFill>
              <a:srgbClr val="BEBEBE"/>
            </a:solidFill>
          </p:spPr>
          <p:txBody>
            <a:bodyPr wrap="square" lIns="0" tIns="0" rIns="0" bIns="0" rtlCol="0"/>
            <a:lstStyle/>
            <a:p>
              <a:endParaRPr/>
            </a:p>
          </p:txBody>
        </p:sp>
        <p:pic>
          <p:nvPicPr>
            <p:cNvPr id="54" name="object 54"/>
            <p:cNvPicPr/>
            <p:nvPr/>
          </p:nvPicPr>
          <p:blipFill>
            <a:blip r:embed="rId12" cstate="print"/>
            <a:stretch>
              <a:fillRect/>
            </a:stretch>
          </p:blipFill>
          <p:spPr>
            <a:xfrm>
              <a:off x="3221735" y="5529072"/>
              <a:ext cx="153924" cy="114300"/>
            </a:xfrm>
            <a:prstGeom prst="rect">
              <a:avLst/>
            </a:prstGeom>
          </p:spPr>
        </p:pic>
        <p:pic>
          <p:nvPicPr>
            <p:cNvPr id="55" name="object 55"/>
            <p:cNvPicPr/>
            <p:nvPr/>
          </p:nvPicPr>
          <p:blipFill>
            <a:blip r:embed="rId22" cstate="print"/>
            <a:stretch>
              <a:fillRect/>
            </a:stretch>
          </p:blipFill>
          <p:spPr>
            <a:xfrm>
              <a:off x="1574291" y="3418331"/>
              <a:ext cx="76200" cy="196468"/>
            </a:xfrm>
            <a:prstGeom prst="rect">
              <a:avLst/>
            </a:prstGeom>
          </p:spPr>
        </p:pic>
        <p:pic>
          <p:nvPicPr>
            <p:cNvPr id="56" name="object 56"/>
            <p:cNvPicPr/>
            <p:nvPr/>
          </p:nvPicPr>
          <p:blipFill>
            <a:blip r:embed="rId23" cstate="print"/>
            <a:stretch>
              <a:fillRect/>
            </a:stretch>
          </p:blipFill>
          <p:spPr>
            <a:xfrm>
              <a:off x="1530095" y="3291839"/>
              <a:ext cx="169164" cy="120396"/>
            </a:xfrm>
            <a:prstGeom prst="rect">
              <a:avLst/>
            </a:prstGeom>
          </p:spPr>
        </p:pic>
      </p:grpSp>
      <p:sp>
        <p:nvSpPr>
          <p:cNvPr id="57" name="object 57"/>
          <p:cNvSpPr txBox="1"/>
          <p:nvPr/>
        </p:nvSpPr>
        <p:spPr>
          <a:xfrm>
            <a:off x="3207257" y="3028569"/>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58" name="object 58"/>
          <p:cNvGrpSpPr/>
          <p:nvPr/>
        </p:nvGrpSpPr>
        <p:grpSpPr>
          <a:xfrm>
            <a:off x="3051047" y="3127248"/>
            <a:ext cx="1739264" cy="266700"/>
            <a:chOff x="1527047" y="3127248"/>
            <a:chExt cx="1739264" cy="266700"/>
          </a:xfrm>
        </p:grpSpPr>
        <p:pic>
          <p:nvPicPr>
            <p:cNvPr id="59" name="object 59"/>
            <p:cNvPicPr/>
            <p:nvPr/>
          </p:nvPicPr>
          <p:blipFill>
            <a:blip r:embed="rId24" cstate="print"/>
            <a:stretch>
              <a:fillRect/>
            </a:stretch>
          </p:blipFill>
          <p:spPr>
            <a:xfrm>
              <a:off x="1527047" y="3127248"/>
              <a:ext cx="222503" cy="153924"/>
            </a:xfrm>
            <a:prstGeom prst="rect">
              <a:avLst/>
            </a:prstGeom>
          </p:spPr>
        </p:pic>
        <p:pic>
          <p:nvPicPr>
            <p:cNvPr id="60" name="object 60"/>
            <p:cNvPicPr/>
            <p:nvPr/>
          </p:nvPicPr>
          <p:blipFill>
            <a:blip r:embed="rId23" cstate="print"/>
            <a:stretch>
              <a:fillRect/>
            </a:stretch>
          </p:blipFill>
          <p:spPr>
            <a:xfrm>
              <a:off x="3096767" y="3273552"/>
              <a:ext cx="169164" cy="120396"/>
            </a:xfrm>
            <a:prstGeom prst="rect">
              <a:avLst/>
            </a:prstGeom>
          </p:spPr>
        </p:pic>
      </p:grpSp>
      <p:sp>
        <p:nvSpPr>
          <p:cNvPr id="61" name="object 61"/>
          <p:cNvSpPr txBox="1"/>
          <p:nvPr/>
        </p:nvSpPr>
        <p:spPr>
          <a:xfrm>
            <a:off x="4774183" y="3010027"/>
            <a:ext cx="290830" cy="119905"/>
          </a:xfrm>
          <a:prstGeom prst="rect">
            <a:avLst/>
          </a:prstGeom>
        </p:spPr>
        <p:txBody>
          <a:bodyPr vert="horz" wrap="square" lIns="0" tIns="12065" rIns="0" bIns="0" rtlCol="0">
            <a:spAutoFit/>
          </a:bodyPr>
          <a:lstStyle/>
          <a:p>
            <a:pPr marL="12700">
              <a:spcBef>
                <a:spcPts val="95"/>
              </a:spcBef>
            </a:pPr>
            <a:r>
              <a:rPr sz="700" spc="-10" dirty="0">
                <a:solidFill>
                  <a:srgbClr val="C00000"/>
                </a:solidFill>
                <a:latin typeface="メイリオ"/>
                <a:cs typeface="メイリオ"/>
              </a:rPr>
              <a:t>納品</a:t>
            </a:r>
            <a:r>
              <a:rPr sz="700" spc="-50" dirty="0">
                <a:solidFill>
                  <a:srgbClr val="C00000"/>
                </a:solidFill>
                <a:latin typeface="メイリオ"/>
                <a:cs typeface="メイリオ"/>
              </a:rPr>
              <a:t>！</a:t>
            </a:r>
            <a:endParaRPr sz="700">
              <a:latin typeface="メイリオ"/>
              <a:cs typeface="メイリオ"/>
            </a:endParaRPr>
          </a:p>
        </p:txBody>
      </p:sp>
      <p:grpSp>
        <p:nvGrpSpPr>
          <p:cNvPr id="62" name="object 62"/>
          <p:cNvGrpSpPr/>
          <p:nvPr/>
        </p:nvGrpSpPr>
        <p:grpSpPr>
          <a:xfrm>
            <a:off x="2970275" y="2567939"/>
            <a:ext cx="1896110" cy="1021080"/>
            <a:chOff x="1446275" y="2567939"/>
            <a:chExt cx="1896110" cy="1021080"/>
          </a:xfrm>
        </p:grpSpPr>
        <p:pic>
          <p:nvPicPr>
            <p:cNvPr id="63" name="object 63"/>
            <p:cNvPicPr/>
            <p:nvPr/>
          </p:nvPicPr>
          <p:blipFill>
            <a:blip r:embed="rId25" cstate="print"/>
            <a:stretch>
              <a:fillRect/>
            </a:stretch>
          </p:blipFill>
          <p:spPr>
            <a:xfrm>
              <a:off x="3095243" y="3107435"/>
              <a:ext cx="220980" cy="155448"/>
            </a:xfrm>
            <a:prstGeom prst="rect">
              <a:avLst/>
            </a:prstGeom>
          </p:spPr>
        </p:pic>
        <p:sp>
          <p:nvSpPr>
            <p:cNvPr id="64" name="object 64"/>
            <p:cNvSpPr/>
            <p:nvPr/>
          </p:nvSpPr>
          <p:spPr>
            <a:xfrm>
              <a:off x="2519552" y="2910712"/>
              <a:ext cx="496570" cy="466725"/>
            </a:xfrm>
            <a:custGeom>
              <a:avLst/>
              <a:gdLst/>
              <a:ahLst/>
              <a:cxnLst/>
              <a:rect l="l" t="t" r="r" b="b"/>
              <a:pathLst>
                <a:path w="496569" h="466725">
                  <a:moveTo>
                    <a:pt x="70104" y="391287"/>
                  </a:moveTo>
                  <a:lnTo>
                    <a:pt x="0" y="439674"/>
                  </a:lnTo>
                  <a:lnTo>
                    <a:pt x="80772" y="466725"/>
                  </a:lnTo>
                  <a:lnTo>
                    <a:pt x="76569" y="437007"/>
                  </a:lnTo>
                  <a:lnTo>
                    <a:pt x="64008" y="437007"/>
                  </a:lnTo>
                  <a:lnTo>
                    <a:pt x="61722" y="424561"/>
                  </a:lnTo>
                  <a:lnTo>
                    <a:pt x="74488" y="422288"/>
                  </a:lnTo>
                  <a:lnTo>
                    <a:pt x="70104" y="391287"/>
                  </a:lnTo>
                  <a:close/>
                </a:path>
                <a:path w="496569" h="466725">
                  <a:moveTo>
                    <a:pt x="74488" y="422288"/>
                  </a:moveTo>
                  <a:lnTo>
                    <a:pt x="61722" y="424561"/>
                  </a:lnTo>
                  <a:lnTo>
                    <a:pt x="64008" y="437007"/>
                  </a:lnTo>
                  <a:lnTo>
                    <a:pt x="76259" y="434814"/>
                  </a:lnTo>
                  <a:lnTo>
                    <a:pt x="74488" y="422288"/>
                  </a:lnTo>
                  <a:close/>
                </a:path>
                <a:path w="496569" h="466725">
                  <a:moveTo>
                    <a:pt x="76259" y="434814"/>
                  </a:moveTo>
                  <a:lnTo>
                    <a:pt x="64008" y="437007"/>
                  </a:lnTo>
                  <a:lnTo>
                    <a:pt x="76569" y="437007"/>
                  </a:lnTo>
                  <a:lnTo>
                    <a:pt x="76259" y="434814"/>
                  </a:lnTo>
                  <a:close/>
                </a:path>
                <a:path w="496569" h="466725">
                  <a:moveTo>
                    <a:pt x="484251" y="0"/>
                  </a:moveTo>
                  <a:lnTo>
                    <a:pt x="472694" y="44576"/>
                  </a:lnTo>
                  <a:lnTo>
                    <a:pt x="457962" y="87502"/>
                  </a:lnTo>
                  <a:lnTo>
                    <a:pt x="440055" y="128650"/>
                  </a:lnTo>
                  <a:lnTo>
                    <a:pt x="419354" y="167639"/>
                  </a:lnTo>
                  <a:lnTo>
                    <a:pt x="395732" y="204724"/>
                  </a:lnTo>
                  <a:lnTo>
                    <a:pt x="369570" y="239522"/>
                  </a:lnTo>
                  <a:lnTo>
                    <a:pt x="340995" y="272034"/>
                  </a:lnTo>
                  <a:lnTo>
                    <a:pt x="310134" y="301878"/>
                  </a:lnTo>
                  <a:lnTo>
                    <a:pt x="277114" y="329057"/>
                  </a:lnTo>
                  <a:lnTo>
                    <a:pt x="242189" y="353440"/>
                  </a:lnTo>
                  <a:lnTo>
                    <a:pt x="205359" y="374903"/>
                  </a:lnTo>
                  <a:lnTo>
                    <a:pt x="167005" y="393191"/>
                  </a:lnTo>
                  <a:lnTo>
                    <a:pt x="127000" y="408432"/>
                  </a:lnTo>
                  <a:lnTo>
                    <a:pt x="85979" y="420242"/>
                  </a:lnTo>
                  <a:lnTo>
                    <a:pt x="74488" y="422288"/>
                  </a:lnTo>
                  <a:lnTo>
                    <a:pt x="76259" y="434814"/>
                  </a:lnTo>
                  <a:lnTo>
                    <a:pt x="130683" y="420624"/>
                  </a:lnTo>
                  <a:lnTo>
                    <a:pt x="171704" y="405002"/>
                  </a:lnTo>
                  <a:lnTo>
                    <a:pt x="211074" y="386207"/>
                  </a:lnTo>
                  <a:lnTo>
                    <a:pt x="248793" y="364236"/>
                  </a:lnTo>
                  <a:lnTo>
                    <a:pt x="284607" y="339344"/>
                  </a:lnTo>
                  <a:lnTo>
                    <a:pt x="318389" y="311403"/>
                  </a:lnTo>
                  <a:lnTo>
                    <a:pt x="350012" y="280924"/>
                  </a:lnTo>
                  <a:lnTo>
                    <a:pt x="379222" y="247776"/>
                  </a:lnTo>
                  <a:lnTo>
                    <a:pt x="406019" y="212216"/>
                  </a:lnTo>
                  <a:lnTo>
                    <a:pt x="430149" y="174371"/>
                  </a:lnTo>
                  <a:lnTo>
                    <a:pt x="451358" y="134365"/>
                  </a:lnTo>
                  <a:lnTo>
                    <a:pt x="469646" y="92328"/>
                  </a:lnTo>
                  <a:lnTo>
                    <a:pt x="484759" y="48513"/>
                  </a:lnTo>
                  <a:lnTo>
                    <a:pt x="496570" y="2921"/>
                  </a:lnTo>
                  <a:lnTo>
                    <a:pt x="484251" y="0"/>
                  </a:lnTo>
                  <a:close/>
                </a:path>
              </a:pathLst>
            </a:custGeom>
            <a:solidFill>
              <a:srgbClr val="A6A6A6"/>
            </a:solidFill>
          </p:spPr>
          <p:txBody>
            <a:bodyPr wrap="square" lIns="0" tIns="0" rIns="0" bIns="0" rtlCol="0"/>
            <a:lstStyle/>
            <a:p>
              <a:endParaRPr/>
            </a:p>
          </p:txBody>
        </p:sp>
        <p:pic>
          <p:nvPicPr>
            <p:cNvPr id="65" name="object 65"/>
            <p:cNvPicPr/>
            <p:nvPr/>
          </p:nvPicPr>
          <p:blipFill>
            <a:blip r:embed="rId23" cstate="print"/>
            <a:stretch>
              <a:fillRect/>
            </a:stretch>
          </p:blipFill>
          <p:spPr>
            <a:xfrm>
              <a:off x="2909315" y="2868167"/>
              <a:ext cx="169163" cy="120396"/>
            </a:xfrm>
            <a:prstGeom prst="rect">
              <a:avLst/>
            </a:prstGeom>
          </p:spPr>
        </p:pic>
        <p:pic>
          <p:nvPicPr>
            <p:cNvPr id="66" name="object 66"/>
            <p:cNvPicPr/>
            <p:nvPr/>
          </p:nvPicPr>
          <p:blipFill>
            <a:blip r:embed="rId26" cstate="print"/>
            <a:stretch>
              <a:fillRect/>
            </a:stretch>
          </p:blipFill>
          <p:spPr>
            <a:xfrm>
              <a:off x="3130296" y="3358895"/>
              <a:ext cx="76200" cy="229615"/>
            </a:xfrm>
            <a:prstGeom prst="rect">
              <a:avLst/>
            </a:prstGeom>
          </p:spPr>
        </p:pic>
        <p:sp>
          <p:nvSpPr>
            <p:cNvPr id="67" name="object 67"/>
            <p:cNvSpPr/>
            <p:nvPr/>
          </p:nvSpPr>
          <p:spPr>
            <a:xfrm>
              <a:off x="1446276" y="2567939"/>
              <a:ext cx="1896110" cy="113030"/>
            </a:xfrm>
            <a:custGeom>
              <a:avLst/>
              <a:gdLst/>
              <a:ahLst/>
              <a:cxnLst/>
              <a:rect l="l" t="t" r="r" b="b"/>
              <a:pathLst>
                <a:path w="1896110" h="113030">
                  <a:moveTo>
                    <a:pt x="355092" y="0"/>
                  </a:moveTo>
                  <a:lnTo>
                    <a:pt x="0" y="0"/>
                  </a:lnTo>
                  <a:lnTo>
                    <a:pt x="0" y="112776"/>
                  </a:lnTo>
                  <a:lnTo>
                    <a:pt x="355092" y="112776"/>
                  </a:lnTo>
                  <a:lnTo>
                    <a:pt x="355092" y="0"/>
                  </a:lnTo>
                  <a:close/>
                </a:path>
                <a:path w="1896110" h="113030">
                  <a:moveTo>
                    <a:pt x="1895843" y="0"/>
                  </a:moveTo>
                  <a:lnTo>
                    <a:pt x="1542288" y="0"/>
                  </a:lnTo>
                  <a:lnTo>
                    <a:pt x="1542288" y="112776"/>
                  </a:lnTo>
                  <a:lnTo>
                    <a:pt x="1895843" y="112776"/>
                  </a:lnTo>
                  <a:lnTo>
                    <a:pt x="1895843" y="0"/>
                  </a:lnTo>
                  <a:close/>
                </a:path>
              </a:pathLst>
            </a:custGeom>
            <a:solidFill>
              <a:srgbClr val="FFFFFF"/>
            </a:solidFill>
          </p:spPr>
          <p:txBody>
            <a:bodyPr wrap="square" lIns="0" tIns="0" rIns="0" bIns="0" rtlCol="0"/>
            <a:lstStyle/>
            <a:p>
              <a:endParaRPr/>
            </a:p>
          </p:txBody>
        </p:sp>
      </p:grpSp>
      <p:sp>
        <p:nvSpPr>
          <p:cNvPr id="68" name="object 68"/>
          <p:cNvSpPr txBox="1"/>
          <p:nvPr/>
        </p:nvSpPr>
        <p:spPr>
          <a:xfrm>
            <a:off x="3821049" y="3011552"/>
            <a:ext cx="219075" cy="151323"/>
          </a:xfrm>
          <a:prstGeom prst="rect">
            <a:avLst/>
          </a:prstGeom>
        </p:spPr>
        <p:txBody>
          <a:bodyPr vert="horz" wrap="square" lIns="0" tIns="12700" rIns="0" bIns="0" rtlCol="0">
            <a:spAutoFit/>
          </a:bodyPr>
          <a:lstStyle/>
          <a:p>
            <a:pPr marL="12700">
              <a:spcBef>
                <a:spcPts val="100"/>
              </a:spcBef>
            </a:pPr>
            <a:r>
              <a:rPr sz="900" b="1" dirty="0">
                <a:latin typeface="メイリオ"/>
                <a:cs typeface="メイリオ"/>
              </a:rPr>
              <a:t>C</a:t>
            </a:r>
            <a:r>
              <a:rPr sz="900" b="1" spc="-50" dirty="0">
                <a:latin typeface="メイリオ"/>
                <a:cs typeface="メイリオ"/>
              </a:rPr>
              <a:t>社</a:t>
            </a:r>
            <a:endParaRPr sz="900">
              <a:latin typeface="メイリオ"/>
              <a:cs typeface="メイリオ"/>
            </a:endParaRPr>
          </a:p>
        </p:txBody>
      </p:sp>
      <p:sp>
        <p:nvSpPr>
          <p:cNvPr id="69" name="object 69"/>
          <p:cNvSpPr/>
          <p:nvPr/>
        </p:nvSpPr>
        <p:spPr>
          <a:xfrm>
            <a:off x="5317235" y="2567939"/>
            <a:ext cx="355600" cy="113030"/>
          </a:xfrm>
          <a:custGeom>
            <a:avLst/>
            <a:gdLst/>
            <a:ahLst/>
            <a:cxnLst/>
            <a:rect l="l" t="t" r="r" b="b"/>
            <a:pathLst>
              <a:path w="355600" h="113030">
                <a:moveTo>
                  <a:pt x="355091" y="0"/>
                </a:moveTo>
                <a:lnTo>
                  <a:pt x="0" y="0"/>
                </a:lnTo>
                <a:lnTo>
                  <a:pt x="0" y="112775"/>
                </a:lnTo>
                <a:lnTo>
                  <a:pt x="355091" y="112775"/>
                </a:lnTo>
                <a:lnTo>
                  <a:pt x="355091" y="0"/>
                </a:lnTo>
                <a:close/>
              </a:path>
            </a:pathLst>
          </a:custGeom>
          <a:solidFill>
            <a:srgbClr val="FFFFFF"/>
          </a:solidFill>
        </p:spPr>
        <p:txBody>
          <a:bodyPr wrap="square" lIns="0" tIns="0" rIns="0" bIns="0" rtlCol="0"/>
          <a:lstStyle/>
          <a:p>
            <a:endParaRPr/>
          </a:p>
        </p:txBody>
      </p:sp>
      <p:sp>
        <p:nvSpPr>
          <p:cNvPr id="70" name="object 70"/>
          <p:cNvSpPr txBox="1"/>
          <p:nvPr/>
        </p:nvSpPr>
        <p:spPr>
          <a:xfrm>
            <a:off x="3035935" y="2479241"/>
            <a:ext cx="2575560" cy="353060"/>
          </a:xfrm>
          <a:prstGeom prst="rect">
            <a:avLst/>
          </a:prstGeom>
        </p:spPr>
        <p:txBody>
          <a:bodyPr vert="horz" wrap="square" lIns="0" tIns="59690" rIns="0" bIns="0" rtlCol="0">
            <a:spAutoFit/>
          </a:bodyPr>
          <a:lstStyle/>
          <a:p>
            <a:pPr marL="12700">
              <a:spcBef>
                <a:spcPts val="470"/>
              </a:spcBef>
              <a:tabLst>
                <a:tab pos="1555750" algn="l"/>
                <a:tab pos="2357755" algn="l"/>
              </a:tabLst>
            </a:pPr>
            <a:r>
              <a:rPr sz="900" b="1" dirty="0">
                <a:latin typeface="メイリオ"/>
                <a:cs typeface="メイリオ"/>
              </a:rPr>
              <a:t>A</a:t>
            </a:r>
            <a:r>
              <a:rPr sz="900" b="1" spc="-50" dirty="0">
                <a:latin typeface="メイリオ"/>
                <a:cs typeface="メイリオ"/>
              </a:rPr>
              <a:t>社</a:t>
            </a:r>
            <a:r>
              <a:rPr sz="900" b="1" dirty="0">
                <a:latin typeface="メイリオ"/>
                <a:cs typeface="メイリオ"/>
              </a:rPr>
              <a:t>	B</a:t>
            </a:r>
            <a:r>
              <a:rPr sz="900" b="1" spc="-50" dirty="0">
                <a:latin typeface="メイリオ"/>
                <a:cs typeface="メイリオ"/>
              </a:rPr>
              <a:t>社</a:t>
            </a:r>
            <a:r>
              <a:rPr sz="900" b="1" dirty="0">
                <a:latin typeface="メイリオ"/>
                <a:cs typeface="メイリオ"/>
              </a:rPr>
              <a:t>	</a:t>
            </a:r>
            <a:r>
              <a:rPr sz="900" b="1" spc="-10" dirty="0">
                <a:latin typeface="メイリオ"/>
                <a:cs typeface="メイリオ"/>
              </a:rPr>
              <a:t>D</a:t>
            </a:r>
            <a:r>
              <a:rPr sz="900" b="1" spc="-50" dirty="0">
                <a:latin typeface="メイリオ"/>
                <a:cs typeface="メイリオ"/>
              </a:rPr>
              <a:t>社</a:t>
            </a:r>
            <a:endParaRPr sz="900">
              <a:latin typeface="メイリオ"/>
              <a:cs typeface="メイリオ"/>
            </a:endParaRPr>
          </a:p>
          <a:p>
            <a:pPr marL="755650">
              <a:spcBef>
                <a:spcPts val="285"/>
              </a:spcBef>
              <a:tabLst>
                <a:tab pos="1965960" algn="l"/>
              </a:tabLst>
            </a:pPr>
            <a:r>
              <a:rPr sz="700" spc="-10" dirty="0">
                <a:latin typeface="メイリオ"/>
                <a:cs typeface="メイリオ"/>
              </a:rPr>
              <a:t>発</a:t>
            </a:r>
            <a:r>
              <a:rPr sz="700" spc="-50" dirty="0">
                <a:latin typeface="メイリオ"/>
                <a:cs typeface="メイリオ"/>
              </a:rPr>
              <a:t>注</a:t>
            </a:r>
            <a:r>
              <a:rPr sz="700" dirty="0">
                <a:latin typeface="メイリオ"/>
                <a:cs typeface="メイリオ"/>
              </a:rPr>
              <a:t>	</a:t>
            </a:r>
            <a:r>
              <a:rPr sz="700" spc="-10" dirty="0">
                <a:latin typeface="メイリオ"/>
                <a:cs typeface="メイリオ"/>
              </a:rPr>
              <a:t>発</a:t>
            </a:r>
            <a:r>
              <a:rPr sz="700" spc="-50" dirty="0">
                <a:latin typeface="メイリオ"/>
                <a:cs typeface="メイリオ"/>
              </a:rPr>
              <a:t>注</a:t>
            </a:r>
            <a:endParaRPr sz="700">
              <a:latin typeface="メイリオ"/>
              <a:cs typeface="メイリオ"/>
            </a:endParaRPr>
          </a:p>
        </p:txBody>
      </p:sp>
      <p:grpSp>
        <p:nvGrpSpPr>
          <p:cNvPr id="71" name="object 71"/>
          <p:cNvGrpSpPr/>
          <p:nvPr/>
        </p:nvGrpSpPr>
        <p:grpSpPr>
          <a:xfrm>
            <a:off x="3022091" y="3730753"/>
            <a:ext cx="2519680" cy="2143125"/>
            <a:chOff x="1498091" y="3730752"/>
            <a:chExt cx="2519680" cy="2143125"/>
          </a:xfrm>
        </p:grpSpPr>
        <p:pic>
          <p:nvPicPr>
            <p:cNvPr id="72" name="object 72"/>
            <p:cNvPicPr/>
            <p:nvPr/>
          </p:nvPicPr>
          <p:blipFill>
            <a:blip r:embed="rId18" cstate="print"/>
            <a:stretch>
              <a:fillRect/>
            </a:stretch>
          </p:blipFill>
          <p:spPr>
            <a:xfrm>
              <a:off x="1498091" y="5266944"/>
              <a:ext cx="202691" cy="179831"/>
            </a:xfrm>
            <a:prstGeom prst="rect">
              <a:avLst/>
            </a:prstGeom>
          </p:spPr>
        </p:pic>
        <p:pic>
          <p:nvPicPr>
            <p:cNvPr id="73" name="object 73"/>
            <p:cNvPicPr/>
            <p:nvPr/>
          </p:nvPicPr>
          <p:blipFill>
            <a:blip r:embed="rId18" cstate="print"/>
            <a:stretch>
              <a:fillRect/>
            </a:stretch>
          </p:blipFill>
          <p:spPr>
            <a:xfrm>
              <a:off x="3104388" y="5266944"/>
              <a:ext cx="202691" cy="179831"/>
            </a:xfrm>
            <a:prstGeom prst="rect">
              <a:avLst/>
            </a:prstGeom>
          </p:spPr>
        </p:pic>
        <p:sp>
          <p:nvSpPr>
            <p:cNvPr id="74" name="object 74"/>
            <p:cNvSpPr/>
            <p:nvPr/>
          </p:nvSpPr>
          <p:spPr>
            <a:xfrm>
              <a:off x="1595628" y="5564124"/>
              <a:ext cx="1400175" cy="285115"/>
            </a:xfrm>
            <a:custGeom>
              <a:avLst/>
              <a:gdLst/>
              <a:ahLst/>
              <a:cxnLst/>
              <a:rect l="l" t="t" r="r" b="b"/>
              <a:pathLst>
                <a:path w="1400175" h="285114">
                  <a:moveTo>
                    <a:pt x="1393063" y="38100"/>
                  </a:moveTo>
                  <a:lnTo>
                    <a:pt x="1380363" y="31750"/>
                  </a:lnTo>
                  <a:lnTo>
                    <a:pt x="1316863" y="0"/>
                  </a:lnTo>
                  <a:lnTo>
                    <a:pt x="1316863" y="31750"/>
                  </a:lnTo>
                  <a:lnTo>
                    <a:pt x="0" y="31750"/>
                  </a:lnTo>
                  <a:lnTo>
                    <a:pt x="0" y="44450"/>
                  </a:lnTo>
                  <a:lnTo>
                    <a:pt x="1316863" y="44450"/>
                  </a:lnTo>
                  <a:lnTo>
                    <a:pt x="1316863" y="76200"/>
                  </a:lnTo>
                  <a:lnTo>
                    <a:pt x="1380363" y="44450"/>
                  </a:lnTo>
                  <a:lnTo>
                    <a:pt x="1393063" y="38100"/>
                  </a:lnTo>
                  <a:close/>
                </a:path>
                <a:path w="1400175" h="285114">
                  <a:moveTo>
                    <a:pt x="1399667" y="240538"/>
                  </a:moveTo>
                  <a:lnTo>
                    <a:pt x="961644" y="240538"/>
                  </a:lnTo>
                  <a:lnTo>
                    <a:pt x="961644" y="208788"/>
                  </a:lnTo>
                  <a:lnTo>
                    <a:pt x="885444" y="246888"/>
                  </a:lnTo>
                  <a:lnTo>
                    <a:pt x="961644" y="284988"/>
                  </a:lnTo>
                  <a:lnTo>
                    <a:pt x="961644" y="253238"/>
                  </a:lnTo>
                  <a:lnTo>
                    <a:pt x="1399667" y="253238"/>
                  </a:lnTo>
                  <a:lnTo>
                    <a:pt x="1399667" y="240538"/>
                  </a:lnTo>
                  <a:close/>
                </a:path>
              </a:pathLst>
            </a:custGeom>
            <a:solidFill>
              <a:srgbClr val="BEBEBE"/>
            </a:solidFill>
          </p:spPr>
          <p:txBody>
            <a:bodyPr wrap="square" lIns="0" tIns="0" rIns="0" bIns="0" rtlCol="0"/>
            <a:lstStyle/>
            <a:p>
              <a:endParaRPr/>
            </a:p>
          </p:txBody>
        </p:sp>
        <p:pic>
          <p:nvPicPr>
            <p:cNvPr id="75" name="object 75"/>
            <p:cNvPicPr/>
            <p:nvPr/>
          </p:nvPicPr>
          <p:blipFill>
            <a:blip r:embed="rId12" cstate="print"/>
            <a:stretch>
              <a:fillRect/>
            </a:stretch>
          </p:blipFill>
          <p:spPr>
            <a:xfrm>
              <a:off x="3005327" y="5760720"/>
              <a:ext cx="155448" cy="112775"/>
            </a:xfrm>
            <a:prstGeom prst="rect">
              <a:avLst/>
            </a:prstGeom>
          </p:spPr>
        </p:pic>
        <p:sp>
          <p:nvSpPr>
            <p:cNvPr id="76" name="object 76"/>
            <p:cNvSpPr/>
            <p:nvPr/>
          </p:nvSpPr>
          <p:spPr>
            <a:xfrm>
              <a:off x="2402078" y="3730751"/>
              <a:ext cx="1615440" cy="313690"/>
            </a:xfrm>
            <a:custGeom>
              <a:avLst/>
              <a:gdLst/>
              <a:ahLst/>
              <a:cxnLst/>
              <a:rect l="l" t="t" r="r" b="b"/>
              <a:pathLst>
                <a:path w="1615439" h="313689">
                  <a:moveTo>
                    <a:pt x="76200" y="237363"/>
                  </a:moveTo>
                  <a:lnTo>
                    <a:pt x="44488" y="237261"/>
                  </a:lnTo>
                  <a:lnTo>
                    <a:pt x="45212" y="0"/>
                  </a:lnTo>
                  <a:lnTo>
                    <a:pt x="32512" y="0"/>
                  </a:lnTo>
                  <a:lnTo>
                    <a:pt x="31788" y="237223"/>
                  </a:lnTo>
                  <a:lnTo>
                    <a:pt x="0" y="237109"/>
                  </a:lnTo>
                  <a:lnTo>
                    <a:pt x="37846" y="313436"/>
                  </a:lnTo>
                  <a:lnTo>
                    <a:pt x="69786" y="250063"/>
                  </a:lnTo>
                  <a:lnTo>
                    <a:pt x="76200" y="237363"/>
                  </a:lnTo>
                  <a:close/>
                </a:path>
                <a:path w="1615439" h="313689">
                  <a:moveTo>
                    <a:pt x="809244" y="237363"/>
                  </a:moveTo>
                  <a:lnTo>
                    <a:pt x="777532" y="237261"/>
                  </a:lnTo>
                  <a:lnTo>
                    <a:pt x="778256" y="0"/>
                  </a:lnTo>
                  <a:lnTo>
                    <a:pt x="765556" y="0"/>
                  </a:lnTo>
                  <a:lnTo>
                    <a:pt x="764832" y="237223"/>
                  </a:lnTo>
                  <a:lnTo>
                    <a:pt x="733044" y="237109"/>
                  </a:lnTo>
                  <a:lnTo>
                    <a:pt x="770890" y="313436"/>
                  </a:lnTo>
                  <a:lnTo>
                    <a:pt x="802830" y="250063"/>
                  </a:lnTo>
                  <a:lnTo>
                    <a:pt x="809244" y="237363"/>
                  </a:lnTo>
                  <a:close/>
                </a:path>
                <a:path w="1615439" h="313689">
                  <a:moveTo>
                    <a:pt x="1615440" y="237363"/>
                  </a:moveTo>
                  <a:lnTo>
                    <a:pt x="1583728" y="237261"/>
                  </a:lnTo>
                  <a:lnTo>
                    <a:pt x="1584452" y="0"/>
                  </a:lnTo>
                  <a:lnTo>
                    <a:pt x="1571752" y="0"/>
                  </a:lnTo>
                  <a:lnTo>
                    <a:pt x="1571028" y="237223"/>
                  </a:lnTo>
                  <a:lnTo>
                    <a:pt x="1539240" y="237109"/>
                  </a:lnTo>
                  <a:lnTo>
                    <a:pt x="1577086" y="313436"/>
                  </a:lnTo>
                  <a:lnTo>
                    <a:pt x="1609026" y="250063"/>
                  </a:lnTo>
                  <a:lnTo>
                    <a:pt x="1615440" y="237363"/>
                  </a:lnTo>
                  <a:close/>
                </a:path>
              </a:pathLst>
            </a:custGeom>
            <a:solidFill>
              <a:srgbClr val="BEBEBE"/>
            </a:solidFill>
          </p:spPr>
          <p:txBody>
            <a:bodyPr wrap="square" lIns="0" tIns="0" rIns="0" bIns="0" rtlCol="0"/>
            <a:lstStyle/>
            <a:p>
              <a:endParaRPr/>
            </a:p>
          </p:txBody>
        </p:sp>
      </p:grpSp>
      <p:sp>
        <p:nvSpPr>
          <p:cNvPr id="77" name="object 77"/>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135</a:t>
            </a:fld>
            <a:endParaRPr spc="-25" dirty="0"/>
          </a:p>
        </p:txBody>
      </p:sp>
      <p:sp>
        <p:nvSpPr>
          <p:cNvPr id="78" name="object 78"/>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394844"/>
            <a:ext cx="7660640" cy="422275"/>
          </a:xfrm>
          <a:prstGeom prst="rect">
            <a:avLst/>
          </a:prstGeom>
        </p:spPr>
        <p:txBody>
          <a:bodyPr vert="horz" wrap="square" lIns="0" tIns="13335" rIns="0" bIns="0" rtlCol="0" anchor="ctr">
            <a:spAutoFit/>
          </a:bodyPr>
          <a:lstStyle/>
          <a:p>
            <a:pPr marL="12700">
              <a:lnSpc>
                <a:spcPct val="100000"/>
              </a:lnSpc>
              <a:spcBef>
                <a:spcPts val="105"/>
              </a:spcBef>
              <a:tabLst>
                <a:tab pos="4287520" algn="l"/>
                <a:tab pos="4852035" algn="l"/>
                <a:tab pos="7392670" algn="l"/>
              </a:tabLst>
            </a:pPr>
            <a:r>
              <a:rPr sz="2600" dirty="0"/>
              <a:t>デジタル通貨の実現モ</a:t>
            </a:r>
            <a:r>
              <a:rPr sz="2600" spc="-15" dirty="0"/>
              <a:t>デ</a:t>
            </a:r>
            <a:r>
              <a:rPr sz="2600" spc="-50" dirty="0"/>
              <a:t>ル</a:t>
            </a:r>
            <a:r>
              <a:rPr sz="2600" dirty="0"/>
              <a:t>	</a:t>
            </a:r>
            <a:r>
              <a:rPr sz="2000" spc="-50" dirty="0"/>
              <a:t>－</a:t>
            </a:r>
            <a:r>
              <a:rPr sz="2000" dirty="0"/>
              <a:t>	二層構造の実現方</a:t>
            </a:r>
            <a:r>
              <a:rPr sz="2000" spc="-50" dirty="0"/>
              <a:t>法</a:t>
            </a:r>
            <a:r>
              <a:rPr sz="2000" dirty="0"/>
              <a:t>	</a:t>
            </a:r>
            <a:r>
              <a:rPr sz="2000" spc="-50" dirty="0"/>
              <a:t>－</a:t>
            </a:r>
            <a:endParaRPr sz="2000"/>
          </a:p>
        </p:txBody>
      </p:sp>
      <p:pic>
        <p:nvPicPr>
          <p:cNvPr id="3" name="object 3"/>
          <p:cNvPicPr/>
          <p:nvPr/>
        </p:nvPicPr>
        <p:blipFill>
          <a:blip r:embed="rId2" cstate="print"/>
          <a:stretch>
            <a:fillRect/>
          </a:stretch>
        </p:blipFill>
        <p:spPr>
          <a:xfrm>
            <a:off x="2037588" y="1484375"/>
            <a:ext cx="3973067" cy="275844"/>
          </a:xfrm>
          <a:prstGeom prst="rect">
            <a:avLst/>
          </a:prstGeom>
        </p:spPr>
      </p:pic>
      <p:pic>
        <p:nvPicPr>
          <p:cNvPr id="4" name="object 4"/>
          <p:cNvPicPr/>
          <p:nvPr/>
        </p:nvPicPr>
        <p:blipFill>
          <a:blip r:embed="rId3" cstate="print"/>
          <a:stretch>
            <a:fillRect/>
          </a:stretch>
        </p:blipFill>
        <p:spPr>
          <a:xfrm>
            <a:off x="6184391" y="1484375"/>
            <a:ext cx="3994404" cy="275844"/>
          </a:xfrm>
          <a:prstGeom prst="rect">
            <a:avLst/>
          </a:prstGeom>
        </p:spPr>
      </p:pic>
      <p:sp>
        <p:nvSpPr>
          <p:cNvPr id="5" name="object 5"/>
          <p:cNvSpPr txBox="1"/>
          <p:nvPr/>
        </p:nvSpPr>
        <p:spPr>
          <a:xfrm>
            <a:off x="2115719" y="969010"/>
            <a:ext cx="8087359" cy="746125"/>
          </a:xfrm>
          <a:prstGeom prst="rect">
            <a:avLst/>
          </a:prstGeom>
        </p:spPr>
        <p:txBody>
          <a:bodyPr vert="horz" wrap="square" lIns="0" tIns="13335" rIns="0" bIns="0" rtlCol="0">
            <a:spAutoFit/>
          </a:bodyPr>
          <a:lstStyle/>
          <a:p>
            <a:pPr marL="12700" marR="5080">
              <a:spcBef>
                <a:spcPts val="105"/>
              </a:spcBef>
            </a:pPr>
            <a:r>
              <a:rPr sz="1400" spc="-15" dirty="0">
                <a:solidFill>
                  <a:srgbClr val="404040"/>
                </a:solidFill>
                <a:latin typeface="メイリオ"/>
                <a:cs typeface="メイリオ"/>
              </a:rPr>
              <a:t>二層モデルを、ブロックチェーンベースのデジタル通貨で実現することでロジック</a:t>
            </a:r>
            <a:r>
              <a:rPr sz="1400" spc="-10" dirty="0">
                <a:solidFill>
                  <a:srgbClr val="404040"/>
                </a:solidFill>
                <a:latin typeface="Calibri"/>
                <a:cs typeface="Calibri"/>
              </a:rPr>
              <a:t>(</a:t>
            </a:r>
            <a:r>
              <a:rPr sz="1400" spc="-20" dirty="0">
                <a:solidFill>
                  <a:srgbClr val="404040"/>
                </a:solidFill>
                <a:latin typeface="メイリオ"/>
                <a:cs typeface="メイリオ"/>
              </a:rPr>
              <a:t>スマートコントラ</a:t>
            </a:r>
            <a:r>
              <a:rPr sz="1400" dirty="0">
                <a:solidFill>
                  <a:srgbClr val="404040"/>
                </a:solidFill>
                <a:latin typeface="メイリオ"/>
                <a:cs typeface="メイリオ"/>
              </a:rPr>
              <a:t>クト</a:t>
            </a:r>
            <a:r>
              <a:rPr sz="1400" spc="-10" dirty="0">
                <a:solidFill>
                  <a:srgbClr val="404040"/>
                </a:solidFill>
                <a:latin typeface="Calibri"/>
                <a:cs typeface="Calibri"/>
              </a:rPr>
              <a:t>)</a:t>
            </a:r>
            <a:r>
              <a:rPr sz="1400" spc="-20" dirty="0">
                <a:solidFill>
                  <a:srgbClr val="404040"/>
                </a:solidFill>
                <a:latin typeface="メイリオ"/>
                <a:cs typeface="メイリオ"/>
              </a:rPr>
              <a:t>とデータの共有が可能。本勉強会では「②デジタル通貨ベース」を検証の対象としたい</a:t>
            </a:r>
            <a:endParaRPr sz="1400">
              <a:latin typeface="メイリオ"/>
              <a:cs typeface="メイリオ"/>
            </a:endParaRPr>
          </a:p>
          <a:p>
            <a:pPr marL="1017269">
              <a:spcBef>
                <a:spcPts val="625"/>
              </a:spcBef>
              <a:tabLst>
                <a:tab pos="5173980" algn="l"/>
              </a:tabLst>
            </a:pPr>
            <a:r>
              <a:rPr sz="1400" b="1" i="1" dirty="0">
                <a:latin typeface="メイリオ"/>
                <a:cs typeface="メイリオ"/>
              </a:rPr>
              <a:t>①既存システムベー</a:t>
            </a:r>
            <a:r>
              <a:rPr sz="1400" b="1" i="1" spc="-50" dirty="0">
                <a:latin typeface="メイリオ"/>
                <a:cs typeface="メイリオ"/>
              </a:rPr>
              <a:t>ス</a:t>
            </a:r>
            <a:r>
              <a:rPr sz="1400" b="1" i="1" dirty="0">
                <a:latin typeface="メイリオ"/>
                <a:cs typeface="メイリオ"/>
              </a:rPr>
              <a:t>	②デジタル通貨ベー</a:t>
            </a:r>
            <a:r>
              <a:rPr sz="1400" b="1" i="1" spc="-50" dirty="0">
                <a:latin typeface="メイリオ"/>
                <a:cs typeface="メイリオ"/>
              </a:rPr>
              <a:t>ス</a:t>
            </a:r>
            <a:endParaRPr sz="1400">
              <a:latin typeface="メイリオ"/>
              <a:cs typeface="メイリオ"/>
            </a:endParaRPr>
          </a:p>
        </p:txBody>
      </p:sp>
      <p:sp>
        <p:nvSpPr>
          <p:cNvPr id="6" name="object 6"/>
          <p:cNvSpPr txBox="1">
            <a:spLocks noGrp="1"/>
          </p:cNvSpPr>
          <p:nvPr>
            <p:ph type="body" idx="1"/>
          </p:nvPr>
        </p:nvSpPr>
        <p:spPr>
          <a:xfrm>
            <a:off x="2362200" y="1825626"/>
            <a:ext cx="10515600" cy="5865067"/>
          </a:xfrm>
          <a:prstGeom prst="rect">
            <a:avLst/>
          </a:prstGeom>
        </p:spPr>
        <p:txBody>
          <a:bodyPr vert="horz" wrap="square" lIns="0" tIns="65405" rIns="0" bIns="0" rtlCol="0">
            <a:spAutoFit/>
          </a:bodyPr>
          <a:lstStyle/>
          <a:p>
            <a:pPr marL="854075">
              <a:lnSpc>
                <a:spcPct val="100000"/>
              </a:lnSpc>
              <a:spcBef>
                <a:spcPts val="515"/>
              </a:spcBef>
            </a:pPr>
            <a:r>
              <a:rPr spc="-15" dirty="0"/>
              <a:t>企業別にロジックとデータのサイロ化</a:t>
            </a:r>
          </a:p>
          <a:p>
            <a:pPr marL="12700">
              <a:lnSpc>
                <a:spcPct val="100000"/>
              </a:lnSpc>
              <a:spcBef>
                <a:spcPts val="415"/>
              </a:spcBef>
            </a:pPr>
            <a:r>
              <a:rPr u="sng" spc="-10" dirty="0">
                <a:uFill>
                  <a:solidFill>
                    <a:srgbClr val="000000"/>
                  </a:solidFill>
                </a:uFill>
              </a:rPr>
              <a:t>システムの特徴</a:t>
            </a:r>
          </a:p>
          <a:p>
            <a:pPr marL="184785" indent="-172720">
              <a:lnSpc>
                <a:spcPct val="100000"/>
              </a:lnSpc>
              <a:buFont typeface="Wingdings"/>
              <a:buChar char=""/>
              <a:tabLst>
                <a:tab pos="185420" algn="l"/>
              </a:tabLst>
            </a:pPr>
            <a:r>
              <a:rPr spc="-5" dirty="0">
                <a:latin typeface="メイリオ"/>
                <a:cs typeface="メイリオ"/>
              </a:rPr>
              <a:t>同一経済圏内であってもロジックは個別に保有</a:t>
            </a:r>
          </a:p>
          <a:p>
            <a:pPr marL="184785" indent="-172720">
              <a:lnSpc>
                <a:spcPct val="100000"/>
              </a:lnSpc>
              <a:buFont typeface="Wingdings"/>
              <a:buChar char=""/>
              <a:tabLst>
                <a:tab pos="185420" algn="l"/>
              </a:tabLst>
            </a:pPr>
            <a:r>
              <a:rPr spc="-5" dirty="0">
                <a:latin typeface="メイリオ"/>
                <a:cs typeface="メイリオ"/>
              </a:rPr>
              <a:t>同一経済圏内であってもデータは個別に保有</a:t>
            </a:r>
          </a:p>
          <a:p>
            <a:pPr marL="184785" marR="5080" indent="-172720">
              <a:lnSpc>
                <a:spcPct val="100000"/>
              </a:lnSpc>
              <a:buFont typeface="Wingdings"/>
              <a:buChar char=""/>
              <a:tabLst>
                <a:tab pos="185420" algn="l"/>
              </a:tabLst>
            </a:pPr>
            <a:r>
              <a:rPr b="0" dirty="0">
                <a:latin typeface="メイリオ"/>
                <a:cs typeface="メイリオ"/>
              </a:rPr>
              <a:t>経済圏間や銀行間をつなぐシステム</a:t>
            </a:r>
            <a:r>
              <a:rPr spc="-10" dirty="0">
                <a:latin typeface="メイリオ"/>
                <a:cs typeface="メイリオ"/>
              </a:rPr>
              <a:t>（EDI</a:t>
            </a:r>
            <a:r>
              <a:rPr b="0" dirty="0">
                <a:latin typeface="メイリオ"/>
                <a:cs typeface="メイリオ"/>
              </a:rPr>
              <a:t>、全銀等）</a:t>
            </a:r>
            <a:r>
              <a:rPr spc="-50" dirty="0">
                <a:latin typeface="メイリオ"/>
                <a:cs typeface="メイリオ"/>
              </a:rPr>
              <a:t>が</a:t>
            </a:r>
            <a:r>
              <a:rPr spc="-10" dirty="0">
                <a:latin typeface="メイリオ"/>
                <a:cs typeface="メイリオ"/>
              </a:rPr>
              <a:t>個別に存在</a:t>
            </a:r>
          </a:p>
          <a:p>
            <a:pPr marL="12700">
              <a:lnSpc>
                <a:spcPct val="100000"/>
              </a:lnSpc>
            </a:pPr>
            <a:r>
              <a:rPr u="sng" spc="-5" dirty="0">
                <a:uFill>
                  <a:solidFill>
                    <a:srgbClr val="000000"/>
                  </a:solidFill>
                </a:uFill>
              </a:rPr>
              <a:t>新たな決済インフラの実現</a:t>
            </a:r>
          </a:p>
          <a:p>
            <a:pPr marL="184785" indent="-172720">
              <a:lnSpc>
                <a:spcPct val="100000"/>
              </a:lnSpc>
              <a:spcBef>
                <a:spcPts val="5"/>
              </a:spcBef>
              <a:buFont typeface="Wingdings"/>
              <a:buChar char=""/>
              <a:tabLst>
                <a:tab pos="185420" algn="l"/>
              </a:tabLst>
            </a:pPr>
            <a:r>
              <a:rPr spc="-5" dirty="0">
                <a:latin typeface="メイリオ"/>
                <a:cs typeface="メイリオ"/>
              </a:rPr>
              <a:t>即時決済を既存システムベースで実現する場合、</a:t>
            </a:r>
          </a:p>
          <a:p>
            <a:pPr marL="184785">
              <a:lnSpc>
                <a:spcPct val="100000"/>
              </a:lnSpc>
            </a:pPr>
            <a:r>
              <a:rPr spc="-5" dirty="0">
                <a:solidFill>
                  <a:srgbClr val="A78213"/>
                </a:solidFill>
              </a:rPr>
              <a:t>分断したシステム間の連携頻度を上げる必要</a:t>
            </a:r>
          </a:p>
          <a:p>
            <a:pPr marL="184785" marR="122555" indent="-172720">
              <a:lnSpc>
                <a:spcPct val="100000"/>
              </a:lnSpc>
              <a:buFont typeface="Wingdings"/>
              <a:buChar char=""/>
              <a:tabLst>
                <a:tab pos="185420" algn="l"/>
              </a:tabLst>
            </a:pPr>
            <a:r>
              <a:rPr b="0" dirty="0">
                <a:latin typeface="メイリオ"/>
                <a:cs typeface="メイリオ"/>
              </a:rPr>
              <a:t>スマートコントラクトによる自動化には、</a:t>
            </a:r>
            <a:r>
              <a:rPr spc="-10" dirty="0">
                <a:solidFill>
                  <a:srgbClr val="A78213"/>
                </a:solidFill>
              </a:rPr>
              <a:t>各企業によ</a:t>
            </a:r>
            <a:r>
              <a:rPr dirty="0">
                <a:solidFill>
                  <a:srgbClr val="A78213"/>
                </a:solidFill>
              </a:rPr>
              <a:t>る個別のプログラム</a:t>
            </a:r>
            <a:r>
              <a:rPr b="0" dirty="0">
                <a:latin typeface="メイリオ"/>
                <a:cs typeface="メイリオ"/>
              </a:rPr>
              <a:t>組込み</a:t>
            </a:r>
            <a:r>
              <a:rPr spc="-10" dirty="0">
                <a:latin typeface="メイリオ"/>
                <a:cs typeface="メイリオ"/>
              </a:rPr>
              <a:t>or</a:t>
            </a:r>
            <a:r>
              <a:rPr dirty="0">
                <a:solidFill>
                  <a:srgbClr val="A78213"/>
                </a:solidFill>
              </a:rPr>
              <a:t>共通システム構築</a:t>
            </a:r>
            <a:r>
              <a:rPr spc="-20" dirty="0">
                <a:latin typeface="メイリオ"/>
                <a:cs typeface="メイリオ"/>
              </a:rPr>
              <a:t>が必要</a:t>
            </a:r>
          </a:p>
          <a:p>
            <a:pPr marL="998219">
              <a:lnSpc>
                <a:spcPct val="100000"/>
              </a:lnSpc>
              <a:spcBef>
                <a:spcPts val="905"/>
              </a:spcBef>
            </a:pPr>
            <a:r>
              <a:rPr sz="800" spc="-20" dirty="0">
                <a:solidFill>
                  <a:srgbClr val="A78213"/>
                </a:solidFill>
              </a:rPr>
              <a:t>✔データ、ロジック共に各企業が個別に保有</a:t>
            </a:r>
            <a:endParaRPr sz="800"/>
          </a:p>
        </p:txBody>
      </p:sp>
      <p:sp>
        <p:nvSpPr>
          <p:cNvPr id="7" name="object 7"/>
          <p:cNvSpPr txBox="1"/>
          <p:nvPr/>
        </p:nvSpPr>
        <p:spPr>
          <a:xfrm>
            <a:off x="6200394" y="1771555"/>
            <a:ext cx="4312920" cy="1045844"/>
          </a:xfrm>
          <a:prstGeom prst="rect">
            <a:avLst/>
          </a:prstGeom>
        </p:spPr>
        <p:txBody>
          <a:bodyPr vert="horz" wrap="square" lIns="0" tIns="65405" rIns="0" bIns="0" rtlCol="0">
            <a:spAutoFit/>
          </a:bodyPr>
          <a:lstStyle/>
          <a:p>
            <a:pPr marL="643890">
              <a:spcBef>
                <a:spcPts val="515"/>
              </a:spcBef>
            </a:pPr>
            <a:r>
              <a:rPr sz="1200" b="1" spc="-15" dirty="0">
                <a:latin typeface="メイリオ"/>
                <a:cs typeface="メイリオ"/>
              </a:rPr>
              <a:t>経済圏内でのロジックとデータの共有化</a:t>
            </a:r>
            <a:endParaRPr sz="1200">
              <a:latin typeface="メイリオ"/>
              <a:cs typeface="メイリオ"/>
            </a:endParaRPr>
          </a:p>
          <a:p>
            <a:pPr marL="12700">
              <a:spcBef>
                <a:spcPts val="415"/>
              </a:spcBef>
            </a:pPr>
            <a:r>
              <a:rPr sz="1200" b="1" u="sng" spc="-10" dirty="0">
                <a:uFill>
                  <a:solidFill>
                    <a:srgbClr val="000000"/>
                  </a:solidFill>
                </a:uFill>
                <a:latin typeface="メイリオ"/>
                <a:cs typeface="メイリオ"/>
              </a:rPr>
              <a:t>システムの特徴</a:t>
            </a:r>
            <a:endParaRPr sz="1200">
              <a:latin typeface="メイリオ"/>
              <a:cs typeface="メイリオ"/>
            </a:endParaRPr>
          </a:p>
          <a:p>
            <a:pPr marL="184785" indent="-172720">
              <a:buFont typeface="Wingdings"/>
              <a:buChar char=""/>
              <a:tabLst>
                <a:tab pos="185420" algn="l"/>
              </a:tabLst>
            </a:pPr>
            <a:r>
              <a:rPr sz="1200" spc="-5" dirty="0">
                <a:latin typeface="メイリオ"/>
                <a:cs typeface="メイリオ"/>
              </a:rPr>
              <a:t>経済圏内ではロジック(スマートコントラクト)を共有</a:t>
            </a:r>
            <a:endParaRPr sz="1200">
              <a:latin typeface="メイリオ"/>
              <a:cs typeface="メイリオ"/>
            </a:endParaRPr>
          </a:p>
          <a:p>
            <a:pPr marL="184785" indent="-172720">
              <a:buFont typeface="Wingdings"/>
              <a:buChar char=""/>
              <a:tabLst>
                <a:tab pos="185420" algn="l"/>
              </a:tabLst>
            </a:pPr>
            <a:r>
              <a:rPr sz="1200" spc="-5" dirty="0">
                <a:latin typeface="メイリオ"/>
                <a:cs typeface="メイリオ"/>
              </a:rPr>
              <a:t>経済圏内ではトランザクションデータを共有</a:t>
            </a:r>
            <a:endParaRPr sz="1200">
              <a:latin typeface="メイリオ"/>
              <a:cs typeface="メイリオ"/>
            </a:endParaRPr>
          </a:p>
          <a:p>
            <a:pPr marL="184785" indent="-172720">
              <a:buFont typeface="Wingdings"/>
              <a:buChar char=""/>
              <a:tabLst>
                <a:tab pos="185420" algn="l"/>
              </a:tabLst>
            </a:pPr>
            <a:r>
              <a:rPr sz="1200" spc="-5" dirty="0">
                <a:latin typeface="メイリオ"/>
                <a:cs typeface="メイリオ"/>
              </a:rPr>
              <a:t>経済圏間では基本的機能ロジックを共有し相互運用性を担保</a:t>
            </a:r>
            <a:endParaRPr sz="1200">
              <a:latin typeface="メイリオ"/>
              <a:cs typeface="メイリオ"/>
            </a:endParaRPr>
          </a:p>
        </p:txBody>
      </p:sp>
      <p:sp>
        <p:nvSpPr>
          <p:cNvPr id="8" name="object 8"/>
          <p:cNvSpPr txBox="1"/>
          <p:nvPr/>
        </p:nvSpPr>
        <p:spPr>
          <a:xfrm>
            <a:off x="6200394" y="2974595"/>
            <a:ext cx="4312920" cy="1123315"/>
          </a:xfrm>
          <a:prstGeom prst="rect">
            <a:avLst/>
          </a:prstGeom>
        </p:spPr>
        <p:txBody>
          <a:bodyPr vert="horz" wrap="square" lIns="0" tIns="12700" rIns="0" bIns="0" rtlCol="0">
            <a:spAutoFit/>
          </a:bodyPr>
          <a:lstStyle/>
          <a:p>
            <a:pPr marL="12700">
              <a:spcBef>
                <a:spcPts val="100"/>
              </a:spcBef>
            </a:pPr>
            <a:r>
              <a:rPr sz="1200" b="1" u="sng" spc="-5" dirty="0">
                <a:uFill>
                  <a:solidFill>
                    <a:srgbClr val="000000"/>
                  </a:solidFill>
                </a:uFill>
                <a:latin typeface="メイリオ"/>
                <a:cs typeface="メイリオ"/>
              </a:rPr>
              <a:t>新たな決済インフラの実現</a:t>
            </a:r>
            <a:endParaRPr sz="1200">
              <a:latin typeface="メイリオ"/>
              <a:cs typeface="メイリオ"/>
            </a:endParaRPr>
          </a:p>
          <a:p>
            <a:pPr marL="184785" indent="-172720">
              <a:buFont typeface="Wingdings"/>
              <a:buChar char=""/>
              <a:tabLst>
                <a:tab pos="185420" algn="l"/>
              </a:tabLst>
            </a:pPr>
            <a:r>
              <a:rPr sz="1200" dirty="0">
                <a:latin typeface="メイリオ"/>
                <a:cs typeface="メイリオ"/>
              </a:rPr>
              <a:t>デジタル通貨によって</a:t>
            </a:r>
            <a:r>
              <a:rPr sz="1200" b="1" spc="-10" dirty="0">
                <a:solidFill>
                  <a:srgbClr val="C00000"/>
                </a:solidFill>
                <a:latin typeface="メイリオ"/>
                <a:cs typeface="メイリオ"/>
              </a:rPr>
              <a:t>即時決済を実現</a:t>
            </a:r>
            <a:endParaRPr sz="1200">
              <a:latin typeface="メイリオ"/>
              <a:cs typeface="メイリオ"/>
            </a:endParaRPr>
          </a:p>
          <a:p>
            <a:pPr marL="184785" marR="5080" indent="-172720">
              <a:buFont typeface="Wingdings"/>
              <a:buChar char=""/>
              <a:tabLst>
                <a:tab pos="185420" algn="l"/>
              </a:tabLst>
            </a:pPr>
            <a:r>
              <a:rPr sz="1200" dirty="0">
                <a:latin typeface="メイリオ"/>
                <a:cs typeface="メイリオ"/>
              </a:rPr>
              <a:t>スマートコントラクトによる自動化を実現する場合、</a:t>
            </a:r>
            <a:r>
              <a:rPr sz="1200" b="1" spc="-20" dirty="0">
                <a:solidFill>
                  <a:srgbClr val="C00000"/>
                </a:solidFill>
                <a:latin typeface="メイリオ"/>
                <a:cs typeface="メイリオ"/>
              </a:rPr>
              <a:t>経済圏</a:t>
            </a:r>
            <a:r>
              <a:rPr sz="1200" b="1" dirty="0">
                <a:solidFill>
                  <a:srgbClr val="C00000"/>
                </a:solidFill>
                <a:latin typeface="メイリオ"/>
                <a:cs typeface="メイリオ"/>
              </a:rPr>
              <a:t>内で同一のロジックを共有</a:t>
            </a:r>
            <a:r>
              <a:rPr sz="1200" spc="-10" dirty="0">
                <a:latin typeface="メイリオ"/>
                <a:cs typeface="メイリオ"/>
              </a:rPr>
              <a:t>することが可能</a:t>
            </a:r>
            <a:endParaRPr sz="1200">
              <a:latin typeface="メイリオ"/>
              <a:cs typeface="メイリオ"/>
            </a:endParaRPr>
          </a:p>
          <a:p>
            <a:pPr marL="184785" marR="5080" indent="-172720">
              <a:buFont typeface="Wingdings"/>
              <a:buChar char=""/>
              <a:tabLst>
                <a:tab pos="185420" algn="l"/>
              </a:tabLst>
            </a:pPr>
            <a:r>
              <a:rPr sz="1200" dirty="0">
                <a:latin typeface="メイリオ"/>
                <a:cs typeface="メイリオ"/>
              </a:rPr>
              <a:t>異なる経済圏間でも基本的機能を共通化する事で</a:t>
            </a:r>
            <a:r>
              <a:rPr sz="1200" b="1" spc="-10" dirty="0">
                <a:solidFill>
                  <a:srgbClr val="C00000"/>
                </a:solidFill>
                <a:latin typeface="メイリオ"/>
                <a:cs typeface="メイリオ"/>
              </a:rPr>
              <a:t>相互運用性</a:t>
            </a:r>
            <a:r>
              <a:rPr sz="1200" b="1" spc="-20" dirty="0">
                <a:solidFill>
                  <a:srgbClr val="C00000"/>
                </a:solidFill>
                <a:latin typeface="メイリオ"/>
                <a:cs typeface="メイリオ"/>
              </a:rPr>
              <a:t>を担保</a:t>
            </a:r>
            <a:endParaRPr sz="1200">
              <a:latin typeface="メイリオ"/>
              <a:cs typeface="メイリオ"/>
            </a:endParaRPr>
          </a:p>
        </p:txBody>
      </p:sp>
      <p:grpSp>
        <p:nvGrpSpPr>
          <p:cNvPr id="9" name="object 9"/>
          <p:cNvGrpSpPr/>
          <p:nvPr/>
        </p:nvGrpSpPr>
        <p:grpSpPr>
          <a:xfrm>
            <a:off x="2878708" y="4221480"/>
            <a:ext cx="2313940" cy="2210435"/>
            <a:chOff x="1354708" y="4221479"/>
            <a:chExt cx="2313940" cy="2210435"/>
          </a:xfrm>
        </p:grpSpPr>
        <p:sp>
          <p:nvSpPr>
            <p:cNvPr id="10" name="object 10"/>
            <p:cNvSpPr/>
            <p:nvPr/>
          </p:nvSpPr>
          <p:spPr>
            <a:xfrm>
              <a:off x="3236976" y="5600699"/>
              <a:ext cx="428625" cy="325120"/>
            </a:xfrm>
            <a:custGeom>
              <a:avLst/>
              <a:gdLst/>
              <a:ahLst/>
              <a:cxnLst/>
              <a:rect l="l" t="t" r="r" b="b"/>
              <a:pathLst>
                <a:path w="428625" h="325120">
                  <a:moveTo>
                    <a:pt x="0" y="324612"/>
                  </a:moveTo>
                  <a:lnTo>
                    <a:pt x="428244" y="324612"/>
                  </a:lnTo>
                  <a:lnTo>
                    <a:pt x="428244" y="0"/>
                  </a:lnTo>
                  <a:lnTo>
                    <a:pt x="0" y="0"/>
                  </a:lnTo>
                  <a:lnTo>
                    <a:pt x="0" y="324612"/>
                  </a:lnTo>
                  <a:close/>
                </a:path>
              </a:pathLst>
            </a:custGeom>
            <a:ln w="6350">
              <a:solidFill>
                <a:srgbClr val="A6A6A6"/>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3357181" y="5877877"/>
              <a:ext cx="187832" cy="91821"/>
            </a:xfrm>
            <a:prstGeom prst="rect">
              <a:avLst/>
            </a:prstGeom>
          </p:spPr>
        </p:pic>
        <p:pic>
          <p:nvPicPr>
            <p:cNvPr id="12" name="object 12"/>
            <p:cNvPicPr/>
            <p:nvPr/>
          </p:nvPicPr>
          <p:blipFill>
            <a:blip r:embed="rId5" cstate="print"/>
            <a:stretch>
              <a:fillRect/>
            </a:stretch>
          </p:blipFill>
          <p:spPr>
            <a:xfrm>
              <a:off x="1481327" y="4942331"/>
              <a:ext cx="167640" cy="149351"/>
            </a:xfrm>
            <a:prstGeom prst="rect">
              <a:avLst/>
            </a:prstGeom>
          </p:spPr>
        </p:pic>
        <p:sp>
          <p:nvSpPr>
            <p:cNvPr id="13" name="object 13"/>
            <p:cNvSpPr/>
            <p:nvPr/>
          </p:nvSpPr>
          <p:spPr>
            <a:xfrm>
              <a:off x="1357883" y="4841747"/>
              <a:ext cx="428625" cy="492759"/>
            </a:xfrm>
            <a:custGeom>
              <a:avLst/>
              <a:gdLst/>
              <a:ahLst/>
              <a:cxnLst/>
              <a:rect l="l" t="t" r="r" b="b"/>
              <a:pathLst>
                <a:path w="428625" h="492760">
                  <a:moveTo>
                    <a:pt x="0" y="492251"/>
                  </a:moveTo>
                  <a:lnTo>
                    <a:pt x="428243" y="492251"/>
                  </a:lnTo>
                  <a:lnTo>
                    <a:pt x="428243" y="0"/>
                  </a:lnTo>
                  <a:lnTo>
                    <a:pt x="0" y="0"/>
                  </a:lnTo>
                  <a:lnTo>
                    <a:pt x="0" y="492251"/>
                  </a:lnTo>
                  <a:close/>
                </a:path>
              </a:pathLst>
            </a:custGeom>
            <a:ln w="6350">
              <a:solidFill>
                <a:srgbClr val="A6A6A6"/>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1467421" y="5278945"/>
              <a:ext cx="189357" cy="90297"/>
            </a:xfrm>
            <a:prstGeom prst="rect">
              <a:avLst/>
            </a:prstGeom>
          </p:spPr>
        </p:pic>
        <p:sp>
          <p:nvSpPr>
            <p:cNvPr id="15" name="object 15"/>
            <p:cNvSpPr/>
            <p:nvPr/>
          </p:nvSpPr>
          <p:spPr>
            <a:xfrm>
              <a:off x="1357883" y="5600699"/>
              <a:ext cx="1519555" cy="325120"/>
            </a:xfrm>
            <a:custGeom>
              <a:avLst/>
              <a:gdLst/>
              <a:ahLst/>
              <a:cxnLst/>
              <a:rect l="l" t="t" r="r" b="b"/>
              <a:pathLst>
                <a:path w="1519555" h="325120">
                  <a:moveTo>
                    <a:pt x="0" y="324612"/>
                  </a:moveTo>
                  <a:lnTo>
                    <a:pt x="1519428" y="324612"/>
                  </a:lnTo>
                  <a:lnTo>
                    <a:pt x="1519428" y="0"/>
                  </a:lnTo>
                  <a:lnTo>
                    <a:pt x="0" y="0"/>
                  </a:lnTo>
                  <a:lnTo>
                    <a:pt x="0" y="324612"/>
                  </a:lnTo>
                  <a:close/>
                </a:path>
              </a:pathLst>
            </a:custGeom>
            <a:ln w="6350">
              <a:solidFill>
                <a:srgbClr val="A6A6A6"/>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2013013" y="5877877"/>
              <a:ext cx="187832" cy="91821"/>
            </a:xfrm>
            <a:prstGeom prst="rect">
              <a:avLst/>
            </a:prstGeom>
          </p:spPr>
        </p:pic>
        <p:sp>
          <p:nvSpPr>
            <p:cNvPr id="17" name="object 17"/>
            <p:cNvSpPr/>
            <p:nvPr/>
          </p:nvSpPr>
          <p:spPr>
            <a:xfrm>
              <a:off x="1903475" y="4841747"/>
              <a:ext cx="428625" cy="492759"/>
            </a:xfrm>
            <a:custGeom>
              <a:avLst/>
              <a:gdLst/>
              <a:ahLst/>
              <a:cxnLst/>
              <a:rect l="l" t="t" r="r" b="b"/>
              <a:pathLst>
                <a:path w="428625" h="492760">
                  <a:moveTo>
                    <a:pt x="0" y="492251"/>
                  </a:moveTo>
                  <a:lnTo>
                    <a:pt x="428244" y="492251"/>
                  </a:lnTo>
                  <a:lnTo>
                    <a:pt x="428244" y="0"/>
                  </a:lnTo>
                  <a:lnTo>
                    <a:pt x="0" y="0"/>
                  </a:lnTo>
                  <a:lnTo>
                    <a:pt x="0" y="492251"/>
                  </a:lnTo>
                  <a:close/>
                </a:path>
              </a:pathLst>
            </a:custGeom>
            <a:ln w="6350">
              <a:solidFill>
                <a:srgbClr val="A6A6A6"/>
              </a:solidFill>
            </a:ln>
          </p:spPr>
          <p:txBody>
            <a:bodyPr wrap="square" lIns="0" tIns="0" rIns="0" bIns="0" rtlCol="0"/>
            <a:lstStyle/>
            <a:p>
              <a:endParaRPr/>
            </a:p>
          </p:txBody>
        </p:sp>
        <p:pic>
          <p:nvPicPr>
            <p:cNvPr id="18" name="object 18"/>
            <p:cNvPicPr/>
            <p:nvPr/>
          </p:nvPicPr>
          <p:blipFill>
            <a:blip r:embed="rId7" cstate="print"/>
            <a:stretch>
              <a:fillRect/>
            </a:stretch>
          </p:blipFill>
          <p:spPr>
            <a:xfrm>
              <a:off x="2014537" y="5278945"/>
              <a:ext cx="187832" cy="90297"/>
            </a:xfrm>
            <a:prstGeom prst="rect">
              <a:avLst/>
            </a:prstGeom>
          </p:spPr>
        </p:pic>
        <p:pic>
          <p:nvPicPr>
            <p:cNvPr id="19" name="object 19"/>
            <p:cNvPicPr/>
            <p:nvPr/>
          </p:nvPicPr>
          <p:blipFill>
            <a:blip r:embed="rId8" cstate="print"/>
            <a:stretch>
              <a:fillRect/>
            </a:stretch>
          </p:blipFill>
          <p:spPr>
            <a:xfrm>
              <a:off x="2023871" y="4942331"/>
              <a:ext cx="166115" cy="149351"/>
            </a:xfrm>
            <a:prstGeom prst="rect">
              <a:avLst/>
            </a:prstGeom>
          </p:spPr>
        </p:pic>
        <p:sp>
          <p:nvSpPr>
            <p:cNvPr id="20" name="object 20"/>
            <p:cNvSpPr/>
            <p:nvPr/>
          </p:nvSpPr>
          <p:spPr>
            <a:xfrm>
              <a:off x="1903475" y="4337303"/>
              <a:ext cx="428625" cy="334010"/>
            </a:xfrm>
            <a:custGeom>
              <a:avLst/>
              <a:gdLst/>
              <a:ahLst/>
              <a:cxnLst/>
              <a:rect l="l" t="t" r="r" b="b"/>
              <a:pathLst>
                <a:path w="428625" h="334010">
                  <a:moveTo>
                    <a:pt x="0" y="333756"/>
                  </a:moveTo>
                  <a:lnTo>
                    <a:pt x="428244" y="333756"/>
                  </a:lnTo>
                  <a:lnTo>
                    <a:pt x="428244" y="0"/>
                  </a:lnTo>
                  <a:lnTo>
                    <a:pt x="0" y="0"/>
                  </a:lnTo>
                  <a:lnTo>
                    <a:pt x="0" y="333756"/>
                  </a:lnTo>
                  <a:close/>
                </a:path>
              </a:pathLst>
            </a:custGeom>
            <a:ln w="6350">
              <a:solidFill>
                <a:srgbClr val="A6A6A6"/>
              </a:solidFill>
            </a:ln>
          </p:spPr>
          <p:txBody>
            <a:bodyPr wrap="square" lIns="0" tIns="0" rIns="0" bIns="0" rtlCol="0"/>
            <a:lstStyle/>
            <a:p>
              <a:endParaRPr/>
            </a:p>
          </p:txBody>
        </p:sp>
        <p:pic>
          <p:nvPicPr>
            <p:cNvPr id="21" name="object 21"/>
            <p:cNvPicPr/>
            <p:nvPr/>
          </p:nvPicPr>
          <p:blipFill>
            <a:blip r:embed="rId9" cstate="print"/>
            <a:stretch>
              <a:fillRect/>
            </a:stretch>
          </p:blipFill>
          <p:spPr>
            <a:xfrm>
              <a:off x="2014537" y="4620577"/>
              <a:ext cx="187832" cy="91821"/>
            </a:xfrm>
            <a:prstGeom prst="rect">
              <a:avLst/>
            </a:prstGeom>
          </p:spPr>
        </p:pic>
        <p:pic>
          <p:nvPicPr>
            <p:cNvPr id="22" name="object 22"/>
            <p:cNvPicPr/>
            <p:nvPr/>
          </p:nvPicPr>
          <p:blipFill>
            <a:blip r:embed="rId10" cstate="print"/>
            <a:stretch>
              <a:fillRect/>
            </a:stretch>
          </p:blipFill>
          <p:spPr>
            <a:xfrm>
              <a:off x="2040635" y="4221479"/>
              <a:ext cx="155447" cy="155447"/>
            </a:xfrm>
            <a:prstGeom prst="rect">
              <a:avLst/>
            </a:prstGeom>
          </p:spPr>
        </p:pic>
        <p:pic>
          <p:nvPicPr>
            <p:cNvPr id="23" name="object 23"/>
            <p:cNvPicPr/>
            <p:nvPr/>
          </p:nvPicPr>
          <p:blipFill>
            <a:blip r:embed="rId11" cstate="print"/>
            <a:stretch>
              <a:fillRect/>
            </a:stretch>
          </p:blipFill>
          <p:spPr>
            <a:xfrm>
              <a:off x="2023871" y="4392167"/>
              <a:ext cx="166115" cy="149351"/>
            </a:xfrm>
            <a:prstGeom prst="rect">
              <a:avLst/>
            </a:prstGeom>
          </p:spPr>
        </p:pic>
        <p:sp>
          <p:nvSpPr>
            <p:cNvPr id="24" name="object 24"/>
            <p:cNvSpPr/>
            <p:nvPr/>
          </p:nvSpPr>
          <p:spPr>
            <a:xfrm>
              <a:off x="2449067" y="4841747"/>
              <a:ext cx="428625" cy="492759"/>
            </a:xfrm>
            <a:custGeom>
              <a:avLst/>
              <a:gdLst/>
              <a:ahLst/>
              <a:cxnLst/>
              <a:rect l="l" t="t" r="r" b="b"/>
              <a:pathLst>
                <a:path w="428625" h="492760">
                  <a:moveTo>
                    <a:pt x="0" y="492251"/>
                  </a:moveTo>
                  <a:lnTo>
                    <a:pt x="428244" y="492251"/>
                  </a:lnTo>
                  <a:lnTo>
                    <a:pt x="428244" y="0"/>
                  </a:lnTo>
                  <a:lnTo>
                    <a:pt x="0" y="0"/>
                  </a:lnTo>
                  <a:lnTo>
                    <a:pt x="0" y="492251"/>
                  </a:lnTo>
                  <a:close/>
                </a:path>
              </a:pathLst>
            </a:custGeom>
            <a:ln w="6350">
              <a:solidFill>
                <a:srgbClr val="A6A6A6"/>
              </a:solidFill>
            </a:ln>
          </p:spPr>
          <p:txBody>
            <a:bodyPr wrap="square" lIns="0" tIns="0" rIns="0" bIns="0" rtlCol="0"/>
            <a:lstStyle/>
            <a:p>
              <a:endParaRPr/>
            </a:p>
          </p:txBody>
        </p:sp>
        <p:pic>
          <p:nvPicPr>
            <p:cNvPr id="25" name="object 25"/>
            <p:cNvPicPr/>
            <p:nvPr/>
          </p:nvPicPr>
          <p:blipFill>
            <a:blip r:embed="rId7" cstate="print"/>
            <a:stretch>
              <a:fillRect/>
            </a:stretch>
          </p:blipFill>
          <p:spPr>
            <a:xfrm>
              <a:off x="2560129" y="5278945"/>
              <a:ext cx="187832" cy="90297"/>
            </a:xfrm>
            <a:prstGeom prst="rect">
              <a:avLst/>
            </a:prstGeom>
          </p:spPr>
        </p:pic>
        <p:pic>
          <p:nvPicPr>
            <p:cNvPr id="26" name="object 26"/>
            <p:cNvPicPr/>
            <p:nvPr/>
          </p:nvPicPr>
          <p:blipFill>
            <a:blip r:embed="rId5" cstate="print"/>
            <a:stretch>
              <a:fillRect/>
            </a:stretch>
          </p:blipFill>
          <p:spPr>
            <a:xfrm>
              <a:off x="2577083" y="4942331"/>
              <a:ext cx="167639" cy="149351"/>
            </a:xfrm>
            <a:prstGeom prst="rect">
              <a:avLst/>
            </a:prstGeom>
          </p:spPr>
        </p:pic>
        <p:sp>
          <p:nvSpPr>
            <p:cNvPr id="27" name="object 27"/>
            <p:cNvSpPr/>
            <p:nvPr/>
          </p:nvSpPr>
          <p:spPr>
            <a:xfrm>
              <a:off x="2449067" y="4337303"/>
              <a:ext cx="428625" cy="334010"/>
            </a:xfrm>
            <a:custGeom>
              <a:avLst/>
              <a:gdLst/>
              <a:ahLst/>
              <a:cxnLst/>
              <a:rect l="l" t="t" r="r" b="b"/>
              <a:pathLst>
                <a:path w="428625" h="334010">
                  <a:moveTo>
                    <a:pt x="0" y="333756"/>
                  </a:moveTo>
                  <a:lnTo>
                    <a:pt x="428244" y="333756"/>
                  </a:lnTo>
                  <a:lnTo>
                    <a:pt x="428244" y="0"/>
                  </a:lnTo>
                  <a:lnTo>
                    <a:pt x="0" y="0"/>
                  </a:lnTo>
                  <a:lnTo>
                    <a:pt x="0" y="333756"/>
                  </a:lnTo>
                  <a:close/>
                </a:path>
              </a:pathLst>
            </a:custGeom>
            <a:ln w="6350">
              <a:solidFill>
                <a:srgbClr val="A6A6A6"/>
              </a:solidFill>
            </a:ln>
          </p:spPr>
          <p:txBody>
            <a:bodyPr wrap="square" lIns="0" tIns="0" rIns="0" bIns="0" rtlCol="0"/>
            <a:lstStyle/>
            <a:p>
              <a:endParaRPr/>
            </a:p>
          </p:txBody>
        </p:sp>
        <p:pic>
          <p:nvPicPr>
            <p:cNvPr id="28" name="object 28"/>
            <p:cNvPicPr/>
            <p:nvPr/>
          </p:nvPicPr>
          <p:blipFill>
            <a:blip r:embed="rId9" cstate="print"/>
            <a:stretch>
              <a:fillRect/>
            </a:stretch>
          </p:blipFill>
          <p:spPr>
            <a:xfrm>
              <a:off x="2560129" y="4620577"/>
              <a:ext cx="187832" cy="91821"/>
            </a:xfrm>
            <a:prstGeom prst="rect">
              <a:avLst/>
            </a:prstGeom>
          </p:spPr>
        </p:pic>
        <p:pic>
          <p:nvPicPr>
            <p:cNvPr id="29" name="object 29"/>
            <p:cNvPicPr/>
            <p:nvPr/>
          </p:nvPicPr>
          <p:blipFill>
            <a:blip r:embed="rId10" cstate="print"/>
            <a:stretch>
              <a:fillRect/>
            </a:stretch>
          </p:blipFill>
          <p:spPr>
            <a:xfrm>
              <a:off x="2577083" y="4221479"/>
              <a:ext cx="155448" cy="155447"/>
            </a:xfrm>
            <a:prstGeom prst="rect">
              <a:avLst/>
            </a:prstGeom>
          </p:spPr>
        </p:pic>
        <p:pic>
          <p:nvPicPr>
            <p:cNvPr id="30" name="object 30"/>
            <p:cNvPicPr/>
            <p:nvPr/>
          </p:nvPicPr>
          <p:blipFill>
            <a:blip r:embed="rId12" cstate="print"/>
            <a:stretch>
              <a:fillRect/>
            </a:stretch>
          </p:blipFill>
          <p:spPr>
            <a:xfrm>
              <a:off x="2585466" y="4392167"/>
              <a:ext cx="159257" cy="149351"/>
            </a:xfrm>
            <a:prstGeom prst="rect">
              <a:avLst/>
            </a:prstGeom>
          </p:spPr>
        </p:pic>
        <p:sp>
          <p:nvSpPr>
            <p:cNvPr id="31" name="object 31"/>
            <p:cNvSpPr/>
            <p:nvPr/>
          </p:nvSpPr>
          <p:spPr>
            <a:xfrm>
              <a:off x="3236976" y="4841747"/>
              <a:ext cx="428625" cy="492759"/>
            </a:xfrm>
            <a:custGeom>
              <a:avLst/>
              <a:gdLst/>
              <a:ahLst/>
              <a:cxnLst/>
              <a:rect l="l" t="t" r="r" b="b"/>
              <a:pathLst>
                <a:path w="428625" h="492760">
                  <a:moveTo>
                    <a:pt x="0" y="492251"/>
                  </a:moveTo>
                  <a:lnTo>
                    <a:pt x="428244" y="492251"/>
                  </a:lnTo>
                  <a:lnTo>
                    <a:pt x="428244" y="0"/>
                  </a:lnTo>
                  <a:lnTo>
                    <a:pt x="0" y="0"/>
                  </a:lnTo>
                  <a:lnTo>
                    <a:pt x="0" y="492251"/>
                  </a:lnTo>
                  <a:close/>
                </a:path>
              </a:pathLst>
            </a:custGeom>
            <a:ln w="6350">
              <a:solidFill>
                <a:srgbClr val="A6A6A6"/>
              </a:solidFill>
            </a:ln>
          </p:spPr>
          <p:txBody>
            <a:bodyPr wrap="square" lIns="0" tIns="0" rIns="0" bIns="0" rtlCol="0"/>
            <a:lstStyle/>
            <a:p>
              <a:endParaRPr/>
            </a:p>
          </p:txBody>
        </p:sp>
        <p:pic>
          <p:nvPicPr>
            <p:cNvPr id="32" name="object 32"/>
            <p:cNvPicPr/>
            <p:nvPr/>
          </p:nvPicPr>
          <p:blipFill>
            <a:blip r:embed="rId13" cstate="print"/>
            <a:stretch>
              <a:fillRect/>
            </a:stretch>
          </p:blipFill>
          <p:spPr>
            <a:xfrm>
              <a:off x="3346513" y="5278945"/>
              <a:ext cx="189357" cy="90297"/>
            </a:xfrm>
            <a:prstGeom prst="rect">
              <a:avLst/>
            </a:prstGeom>
          </p:spPr>
        </p:pic>
        <p:sp>
          <p:nvSpPr>
            <p:cNvPr id="33" name="object 33"/>
            <p:cNvSpPr/>
            <p:nvPr/>
          </p:nvSpPr>
          <p:spPr>
            <a:xfrm>
              <a:off x="1357883" y="4337303"/>
              <a:ext cx="2307590" cy="2091055"/>
            </a:xfrm>
            <a:custGeom>
              <a:avLst/>
              <a:gdLst/>
              <a:ahLst/>
              <a:cxnLst/>
              <a:rect l="l" t="t" r="r" b="b"/>
              <a:pathLst>
                <a:path w="2307590" h="2091054">
                  <a:moveTo>
                    <a:pt x="0" y="2090928"/>
                  </a:moveTo>
                  <a:lnTo>
                    <a:pt x="2307336" y="2090928"/>
                  </a:lnTo>
                  <a:lnTo>
                    <a:pt x="2307336" y="1879092"/>
                  </a:lnTo>
                  <a:lnTo>
                    <a:pt x="0" y="1879092"/>
                  </a:lnTo>
                  <a:lnTo>
                    <a:pt x="0" y="2090928"/>
                  </a:lnTo>
                  <a:close/>
                </a:path>
                <a:path w="2307590" h="2091054">
                  <a:moveTo>
                    <a:pt x="0" y="333756"/>
                  </a:moveTo>
                  <a:lnTo>
                    <a:pt x="428243" y="333756"/>
                  </a:lnTo>
                  <a:lnTo>
                    <a:pt x="428243" y="0"/>
                  </a:lnTo>
                  <a:lnTo>
                    <a:pt x="0" y="0"/>
                  </a:lnTo>
                  <a:lnTo>
                    <a:pt x="0" y="333756"/>
                  </a:lnTo>
                  <a:close/>
                </a:path>
              </a:pathLst>
            </a:custGeom>
            <a:ln w="6350">
              <a:solidFill>
                <a:srgbClr val="A6A6A6"/>
              </a:solidFill>
            </a:ln>
          </p:spPr>
          <p:txBody>
            <a:bodyPr wrap="square" lIns="0" tIns="0" rIns="0" bIns="0" rtlCol="0"/>
            <a:lstStyle/>
            <a:p>
              <a:endParaRPr/>
            </a:p>
          </p:txBody>
        </p:sp>
        <p:pic>
          <p:nvPicPr>
            <p:cNvPr id="34" name="object 34"/>
            <p:cNvPicPr/>
            <p:nvPr/>
          </p:nvPicPr>
          <p:blipFill>
            <a:blip r:embed="rId14" cstate="print"/>
            <a:stretch>
              <a:fillRect/>
            </a:stretch>
          </p:blipFill>
          <p:spPr>
            <a:xfrm>
              <a:off x="1467421" y="4620577"/>
              <a:ext cx="189357" cy="91821"/>
            </a:xfrm>
            <a:prstGeom prst="rect">
              <a:avLst/>
            </a:prstGeom>
          </p:spPr>
        </p:pic>
        <p:pic>
          <p:nvPicPr>
            <p:cNvPr id="35" name="object 35"/>
            <p:cNvPicPr/>
            <p:nvPr/>
          </p:nvPicPr>
          <p:blipFill>
            <a:blip r:embed="rId10" cstate="print"/>
            <a:stretch>
              <a:fillRect/>
            </a:stretch>
          </p:blipFill>
          <p:spPr>
            <a:xfrm>
              <a:off x="1493519" y="4221479"/>
              <a:ext cx="155448" cy="155447"/>
            </a:xfrm>
            <a:prstGeom prst="rect">
              <a:avLst/>
            </a:prstGeom>
          </p:spPr>
        </p:pic>
        <p:pic>
          <p:nvPicPr>
            <p:cNvPr id="36" name="object 36"/>
            <p:cNvPicPr/>
            <p:nvPr/>
          </p:nvPicPr>
          <p:blipFill>
            <a:blip r:embed="rId12" cstate="print"/>
            <a:stretch>
              <a:fillRect/>
            </a:stretch>
          </p:blipFill>
          <p:spPr>
            <a:xfrm>
              <a:off x="1489709" y="4392167"/>
              <a:ext cx="159258" cy="149351"/>
            </a:xfrm>
            <a:prstGeom prst="rect">
              <a:avLst/>
            </a:prstGeom>
          </p:spPr>
        </p:pic>
        <p:sp>
          <p:nvSpPr>
            <p:cNvPr id="37" name="object 37"/>
            <p:cNvSpPr/>
            <p:nvPr/>
          </p:nvSpPr>
          <p:spPr>
            <a:xfrm>
              <a:off x="3236976" y="4337303"/>
              <a:ext cx="428625" cy="334010"/>
            </a:xfrm>
            <a:custGeom>
              <a:avLst/>
              <a:gdLst/>
              <a:ahLst/>
              <a:cxnLst/>
              <a:rect l="l" t="t" r="r" b="b"/>
              <a:pathLst>
                <a:path w="428625" h="334010">
                  <a:moveTo>
                    <a:pt x="0" y="333756"/>
                  </a:moveTo>
                  <a:lnTo>
                    <a:pt x="428244" y="333756"/>
                  </a:lnTo>
                  <a:lnTo>
                    <a:pt x="428244" y="0"/>
                  </a:lnTo>
                  <a:lnTo>
                    <a:pt x="0" y="0"/>
                  </a:lnTo>
                  <a:lnTo>
                    <a:pt x="0" y="333756"/>
                  </a:lnTo>
                  <a:close/>
                </a:path>
              </a:pathLst>
            </a:custGeom>
            <a:ln w="6350">
              <a:solidFill>
                <a:srgbClr val="A6A6A6"/>
              </a:solidFill>
            </a:ln>
          </p:spPr>
          <p:txBody>
            <a:bodyPr wrap="square" lIns="0" tIns="0" rIns="0" bIns="0" rtlCol="0"/>
            <a:lstStyle/>
            <a:p>
              <a:endParaRPr/>
            </a:p>
          </p:txBody>
        </p:sp>
        <p:pic>
          <p:nvPicPr>
            <p:cNvPr id="38" name="object 38"/>
            <p:cNvPicPr/>
            <p:nvPr/>
          </p:nvPicPr>
          <p:blipFill>
            <a:blip r:embed="rId15" cstate="print"/>
            <a:stretch>
              <a:fillRect/>
            </a:stretch>
          </p:blipFill>
          <p:spPr>
            <a:xfrm>
              <a:off x="3346513" y="4620577"/>
              <a:ext cx="189357" cy="91821"/>
            </a:xfrm>
            <a:prstGeom prst="rect">
              <a:avLst/>
            </a:prstGeom>
          </p:spPr>
        </p:pic>
        <p:pic>
          <p:nvPicPr>
            <p:cNvPr id="39" name="object 39"/>
            <p:cNvPicPr/>
            <p:nvPr/>
          </p:nvPicPr>
          <p:blipFill>
            <a:blip r:embed="rId10" cstate="print"/>
            <a:stretch>
              <a:fillRect/>
            </a:stretch>
          </p:blipFill>
          <p:spPr>
            <a:xfrm>
              <a:off x="3372611" y="4221479"/>
              <a:ext cx="155448" cy="155447"/>
            </a:xfrm>
            <a:prstGeom prst="rect">
              <a:avLst/>
            </a:prstGeom>
          </p:spPr>
        </p:pic>
      </p:grpSp>
      <p:sp>
        <p:nvSpPr>
          <p:cNvPr id="40" name="object 40"/>
          <p:cNvSpPr txBox="1"/>
          <p:nvPr/>
        </p:nvSpPr>
        <p:spPr>
          <a:xfrm>
            <a:off x="2459837" y="4425823"/>
            <a:ext cx="38481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業務</a:t>
            </a:r>
            <a:r>
              <a:rPr sz="700" spc="-20" dirty="0">
                <a:latin typeface="メイリオ"/>
                <a:cs typeface="メイリオ"/>
              </a:rPr>
              <a:t>Sys.</a:t>
            </a:r>
            <a:endParaRPr sz="700">
              <a:latin typeface="メイリオ"/>
              <a:cs typeface="メイリオ"/>
            </a:endParaRPr>
          </a:p>
        </p:txBody>
      </p:sp>
      <p:sp>
        <p:nvSpPr>
          <p:cNvPr id="41" name="object 41"/>
          <p:cNvSpPr txBox="1"/>
          <p:nvPr/>
        </p:nvSpPr>
        <p:spPr>
          <a:xfrm>
            <a:off x="2459837" y="4942079"/>
            <a:ext cx="38481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会計</a:t>
            </a:r>
            <a:r>
              <a:rPr sz="700" spc="-20" dirty="0">
                <a:latin typeface="メイリオ"/>
                <a:cs typeface="メイリオ"/>
              </a:rPr>
              <a:t>Sys.</a:t>
            </a:r>
            <a:endParaRPr sz="700">
              <a:latin typeface="メイリオ"/>
              <a:cs typeface="メイリオ"/>
            </a:endParaRPr>
          </a:p>
        </p:txBody>
      </p:sp>
      <p:sp>
        <p:nvSpPr>
          <p:cNvPr id="42" name="object 42"/>
          <p:cNvSpPr txBox="1"/>
          <p:nvPr/>
        </p:nvSpPr>
        <p:spPr>
          <a:xfrm>
            <a:off x="2459837" y="5709921"/>
            <a:ext cx="38481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銀行</a:t>
            </a:r>
            <a:r>
              <a:rPr sz="700" spc="-20" dirty="0">
                <a:latin typeface="メイリオ"/>
                <a:cs typeface="メイリオ"/>
              </a:rPr>
              <a:t>Sys.</a:t>
            </a:r>
            <a:endParaRPr sz="700">
              <a:latin typeface="メイリオ"/>
              <a:cs typeface="メイリオ"/>
            </a:endParaRPr>
          </a:p>
        </p:txBody>
      </p:sp>
      <p:sp>
        <p:nvSpPr>
          <p:cNvPr id="43" name="object 43"/>
          <p:cNvSpPr txBox="1"/>
          <p:nvPr/>
        </p:nvSpPr>
        <p:spPr>
          <a:xfrm>
            <a:off x="2481478" y="6199428"/>
            <a:ext cx="290830" cy="227626"/>
          </a:xfrm>
          <a:prstGeom prst="rect">
            <a:avLst/>
          </a:prstGeom>
        </p:spPr>
        <p:txBody>
          <a:bodyPr vert="horz" wrap="square" lIns="0" tIns="12065" rIns="0" bIns="0" rtlCol="0">
            <a:spAutoFit/>
          </a:bodyPr>
          <a:lstStyle/>
          <a:p>
            <a:pPr marL="56515" marR="5080" indent="-44450">
              <a:spcBef>
                <a:spcPts val="95"/>
              </a:spcBef>
            </a:pPr>
            <a:r>
              <a:rPr sz="700" spc="-10" dirty="0">
                <a:latin typeface="メイリオ"/>
                <a:cs typeface="メイリオ"/>
              </a:rPr>
              <a:t>銀行</a:t>
            </a:r>
            <a:r>
              <a:rPr sz="700" spc="-50" dirty="0">
                <a:latin typeface="メイリオ"/>
                <a:cs typeface="メイリオ"/>
              </a:rPr>
              <a:t>間</a:t>
            </a:r>
            <a:r>
              <a:rPr sz="700" spc="-10" dirty="0">
                <a:latin typeface="メイリオ"/>
                <a:cs typeface="メイリオ"/>
              </a:rPr>
              <a:t>連</a:t>
            </a:r>
            <a:r>
              <a:rPr sz="700" spc="-50" dirty="0">
                <a:latin typeface="メイリオ"/>
                <a:cs typeface="メイリオ"/>
              </a:rPr>
              <a:t>携</a:t>
            </a:r>
            <a:endParaRPr sz="700">
              <a:latin typeface="メイリオ"/>
              <a:cs typeface="メイリオ"/>
            </a:endParaRPr>
          </a:p>
        </p:txBody>
      </p:sp>
      <p:grpSp>
        <p:nvGrpSpPr>
          <p:cNvPr id="44" name="object 44"/>
          <p:cNvGrpSpPr/>
          <p:nvPr/>
        </p:nvGrpSpPr>
        <p:grpSpPr>
          <a:xfrm>
            <a:off x="2702813" y="4190238"/>
            <a:ext cx="2635250" cy="2280920"/>
            <a:chOff x="1178813" y="4190238"/>
            <a:chExt cx="2635250" cy="2280920"/>
          </a:xfrm>
        </p:grpSpPr>
        <p:pic>
          <p:nvPicPr>
            <p:cNvPr id="45" name="object 45"/>
            <p:cNvPicPr/>
            <p:nvPr/>
          </p:nvPicPr>
          <p:blipFill>
            <a:blip r:embed="rId5" cstate="print"/>
            <a:stretch>
              <a:fillRect/>
            </a:stretch>
          </p:blipFill>
          <p:spPr>
            <a:xfrm>
              <a:off x="3371087" y="5684520"/>
              <a:ext cx="167639" cy="149352"/>
            </a:xfrm>
            <a:prstGeom prst="rect">
              <a:avLst/>
            </a:prstGeom>
          </p:spPr>
        </p:pic>
        <p:sp>
          <p:nvSpPr>
            <p:cNvPr id="46" name="object 46"/>
            <p:cNvSpPr/>
            <p:nvPr/>
          </p:nvSpPr>
          <p:spPr>
            <a:xfrm>
              <a:off x="3636263" y="5615940"/>
              <a:ext cx="94615" cy="294640"/>
            </a:xfrm>
            <a:custGeom>
              <a:avLst/>
              <a:gdLst/>
              <a:ahLst/>
              <a:cxnLst/>
              <a:rect l="l" t="t" r="r" b="b"/>
              <a:pathLst>
                <a:path w="94614" h="294639">
                  <a:moveTo>
                    <a:pt x="94487" y="0"/>
                  </a:moveTo>
                  <a:lnTo>
                    <a:pt x="0" y="0"/>
                  </a:lnTo>
                  <a:lnTo>
                    <a:pt x="0" y="294132"/>
                  </a:lnTo>
                  <a:lnTo>
                    <a:pt x="94487" y="294132"/>
                  </a:lnTo>
                  <a:lnTo>
                    <a:pt x="94487" y="0"/>
                  </a:lnTo>
                  <a:close/>
                </a:path>
              </a:pathLst>
            </a:custGeom>
            <a:solidFill>
              <a:srgbClr val="FFFFFF"/>
            </a:solidFill>
          </p:spPr>
          <p:txBody>
            <a:bodyPr wrap="square" lIns="0" tIns="0" rIns="0" bIns="0" rtlCol="0"/>
            <a:lstStyle/>
            <a:p>
              <a:endParaRPr/>
            </a:p>
          </p:txBody>
        </p:sp>
        <p:sp>
          <p:nvSpPr>
            <p:cNvPr id="47" name="object 47"/>
            <p:cNvSpPr/>
            <p:nvPr/>
          </p:nvSpPr>
          <p:spPr>
            <a:xfrm>
              <a:off x="3635095" y="5608510"/>
              <a:ext cx="74295" cy="327660"/>
            </a:xfrm>
            <a:custGeom>
              <a:avLst/>
              <a:gdLst/>
              <a:ahLst/>
              <a:cxnLst/>
              <a:rect l="l" t="t" r="r" b="b"/>
              <a:pathLst>
                <a:path w="74295" h="327660">
                  <a:moveTo>
                    <a:pt x="16281" y="8889"/>
                  </a:moveTo>
                  <a:lnTo>
                    <a:pt x="6629" y="13322"/>
                  </a:lnTo>
                  <a:lnTo>
                    <a:pt x="20726" y="43611"/>
                  </a:lnTo>
                  <a:lnTo>
                    <a:pt x="26822" y="58204"/>
                  </a:lnTo>
                  <a:lnTo>
                    <a:pt x="40157" y="99123"/>
                  </a:lnTo>
                  <a:lnTo>
                    <a:pt x="42443" y="122516"/>
                  </a:lnTo>
                  <a:lnTo>
                    <a:pt x="42062" y="125437"/>
                  </a:lnTo>
                  <a:lnTo>
                    <a:pt x="16535" y="167652"/>
                  </a:lnTo>
                  <a:lnTo>
                    <a:pt x="9169" y="179082"/>
                  </a:lnTo>
                  <a:lnTo>
                    <a:pt x="5613" y="186258"/>
                  </a:lnTo>
                  <a:lnTo>
                    <a:pt x="2946" y="193192"/>
                  </a:lnTo>
                  <a:lnTo>
                    <a:pt x="914" y="200901"/>
                  </a:lnTo>
                  <a:lnTo>
                    <a:pt x="660" y="201663"/>
                  </a:lnTo>
                  <a:lnTo>
                    <a:pt x="533" y="202425"/>
                  </a:lnTo>
                  <a:lnTo>
                    <a:pt x="511" y="203428"/>
                  </a:lnTo>
                  <a:lnTo>
                    <a:pt x="103" y="207340"/>
                  </a:lnTo>
                  <a:lnTo>
                    <a:pt x="6756" y="254139"/>
                  </a:lnTo>
                  <a:lnTo>
                    <a:pt x="24536" y="298449"/>
                  </a:lnTo>
                  <a:lnTo>
                    <a:pt x="38760" y="327571"/>
                  </a:lnTo>
                  <a:lnTo>
                    <a:pt x="48285" y="322935"/>
                  </a:lnTo>
                  <a:lnTo>
                    <a:pt x="34188" y="294106"/>
                  </a:lnTo>
                  <a:lnTo>
                    <a:pt x="27711" y="279742"/>
                  </a:lnTo>
                  <a:lnTo>
                    <a:pt x="13233" y="237375"/>
                  </a:lnTo>
                  <a:lnTo>
                    <a:pt x="10533" y="212267"/>
                  </a:lnTo>
                  <a:lnTo>
                    <a:pt x="10543" y="209308"/>
                  </a:lnTo>
                  <a:lnTo>
                    <a:pt x="11037" y="204558"/>
                  </a:lnTo>
                  <a:lnTo>
                    <a:pt x="11074" y="203682"/>
                  </a:lnTo>
                  <a:lnTo>
                    <a:pt x="11201" y="203428"/>
                  </a:lnTo>
                  <a:lnTo>
                    <a:pt x="12852" y="196989"/>
                  </a:lnTo>
                  <a:lnTo>
                    <a:pt x="15138" y="190868"/>
                  </a:lnTo>
                  <a:lnTo>
                    <a:pt x="18186" y="184784"/>
                  </a:lnTo>
                  <a:lnTo>
                    <a:pt x="25044" y="173926"/>
                  </a:lnTo>
                  <a:lnTo>
                    <a:pt x="32791" y="163461"/>
                  </a:lnTo>
                  <a:lnTo>
                    <a:pt x="40157" y="153390"/>
                  </a:lnTo>
                  <a:lnTo>
                    <a:pt x="52946" y="121132"/>
                  </a:lnTo>
                  <a:lnTo>
                    <a:pt x="52476" y="109613"/>
                  </a:lnTo>
                  <a:lnTo>
                    <a:pt x="42189" y="68592"/>
                  </a:lnTo>
                  <a:lnTo>
                    <a:pt x="30251" y="39179"/>
                  </a:lnTo>
                  <a:lnTo>
                    <a:pt x="16281" y="8889"/>
                  </a:lnTo>
                  <a:close/>
                </a:path>
                <a:path w="74295" h="327660">
                  <a:moveTo>
                    <a:pt x="35458" y="0"/>
                  </a:moveTo>
                  <a:lnTo>
                    <a:pt x="25933" y="4444"/>
                  </a:lnTo>
                  <a:lnTo>
                    <a:pt x="39903" y="34734"/>
                  </a:lnTo>
                  <a:lnTo>
                    <a:pt x="46380" y="49936"/>
                  </a:lnTo>
                  <a:lnTo>
                    <a:pt x="60731" y="93827"/>
                  </a:lnTo>
                  <a:lnTo>
                    <a:pt x="63631" y="121132"/>
                  </a:lnTo>
                  <a:lnTo>
                    <a:pt x="63567" y="122516"/>
                  </a:lnTo>
                  <a:lnTo>
                    <a:pt x="63017" y="128498"/>
                  </a:lnTo>
                  <a:lnTo>
                    <a:pt x="62890" y="128993"/>
                  </a:lnTo>
                  <a:lnTo>
                    <a:pt x="62834" y="129476"/>
                  </a:lnTo>
                  <a:lnTo>
                    <a:pt x="41300" y="169722"/>
                  </a:lnTo>
                  <a:lnTo>
                    <a:pt x="33680" y="180212"/>
                  </a:lnTo>
                  <a:lnTo>
                    <a:pt x="21033" y="212267"/>
                  </a:lnTo>
                  <a:lnTo>
                    <a:pt x="21590" y="222745"/>
                  </a:lnTo>
                  <a:lnTo>
                    <a:pt x="31902" y="262013"/>
                  </a:lnTo>
                  <a:lnTo>
                    <a:pt x="57683" y="318287"/>
                  </a:lnTo>
                  <a:lnTo>
                    <a:pt x="67208" y="313639"/>
                  </a:lnTo>
                  <a:lnTo>
                    <a:pt x="53492" y="285432"/>
                  </a:lnTo>
                  <a:lnTo>
                    <a:pt x="47269" y="271754"/>
                  </a:lnTo>
                  <a:lnTo>
                    <a:pt x="34188" y="233870"/>
                  </a:lnTo>
                  <a:lnTo>
                    <a:pt x="31521" y="212267"/>
                  </a:lnTo>
                  <a:lnTo>
                    <a:pt x="32029" y="207340"/>
                  </a:lnTo>
                  <a:lnTo>
                    <a:pt x="49936" y="175983"/>
                  </a:lnTo>
                  <a:lnTo>
                    <a:pt x="58191" y="164655"/>
                  </a:lnTo>
                  <a:lnTo>
                    <a:pt x="73558" y="129476"/>
                  </a:lnTo>
                  <a:lnTo>
                    <a:pt x="74193" y="121132"/>
                  </a:lnTo>
                  <a:lnTo>
                    <a:pt x="73431" y="106248"/>
                  </a:lnTo>
                  <a:lnTo>
                    <a:pt x="62001" y="60909"/>
                  </a:lnTo>
                  <a:lnTo>
                    <a:pt x="49428" y="30289"/>
                  </a:lnTo>
                  <a:lnTo>
                    <a:pt x="35458" y="0"/>
                  </a:lnTo>
                  <a:close/>
                </a:path>
              </a:pathLst>
            </a:custGeom>
            <a:solidFill>
              <a:srgbClr val="7E7E7E"/>
            </a:solidFill>
          </p:spPr>
          <p:txBody>
            <a:bodyPr wrap="square" lIns="0" tIns="0" rIns="0" bIns="0" rtlCol="0"/>
            <a:lstStyle/>
            <a:p>
              <a:endParaRPr/>
            </a:p>
          </p:txBody>
        </p:sp>
        <p:pic>
          <p:nvPicPr>
            <p:cNvPr id="48" name="object 48"/>
            <p:cNvPicPr/>
            <p:nvPr/>
          </p:nvPicPr>
          <p:blipFill>
            <a:blip r:embed="rId5" cstate="print"/>
            <a:stretch>
              <a:fillRect/>
            </a:stretch>
          </p:blipFill>
          <p:spPr>
            <a:xfrm>
              <a:off x="2017775" y="5684520"/>
              <a:ext cx="167639" cy="149352"/>
            </a:xfrm>
            <a:prstGeom prst="rect">
              <a:avLst/>
            </a:prstGeom>
          </p:spPr>
        </p:pic>
        <p:sp>
          <p:nvSpPr>
            <p:cNvPr id="49" name="object 49"/>
            <p:cNvSpPr/>
            <p:nvPr/>
          </p:nvSpPr>
          <p:spPr>
            <a:xfrm>
              <a:off x="1178814" y="5466714"/>
              <a:ext cx="2254250" cy="31750"/>
            </a:xfrm>
            <a:custGeom>
              <a:avLst/>
              <a:gdLst/>
              <a:ahLst/>
              <a:cxnLst/>
              <a:rect l="l" t="t" r="r" b="b"/>
              <a:pathLst>
                <a:path w="2254250" h="31750">
                  <a:moveTo>
                    <a:pt x="31750" y="21209"/>
                  </a:moveTo>
                  <a:lnTo>
                    <a:pt x="0" y="21209"/>
                  </a:lnTo>
                  <a:lnTo>
                    <a:pt x="0" y="31750"/>
                  </a:lnTo>
                  <a:lnTo>
                    <a:pt x="31750" y="31750"/>
                  </a:lnTo>
                  <a:lnTo>
                    <a:pt x="31750" y="21209"/>
                  </a:lnTo>
                  <a:close/>
                </a:path>
                <a:path w="2254250" h="31750">
                  <a:moveTo>
                    <a:pt x="31750" y="0"/>
                  </a:moveTo>
                  <a:lnTo>
                    <a:pt x="0" y="0"/>
                  </a:lnTo>
                  <a:lnTo>
                    <a:pt x="0" y="10541"/>
                  </a:lnTo>
                  <a:lnTo>
                    <a:pt x="31750" y="10541"/>
                  </a:lnTo>
                  <a:lnTo>
                    <a:pt x="31750" y="0"/>
                  </a:lnTo>
                  <a:close/>
                </a:path>
                <a:path w="2254250" h="31750">
                  <a:moveTo>
                    <a:pt x="95250" y="21209"/>
                  </a:moveTo>
                  <a:lnTo>
                    <a:pt x="63500" y="21209"/>
                  </a:lnTo>
                  <a:lnTo>
                    <a:pt x="63500" y="31750"/>
                  </a:lnTo>
                  <a:lnTo>
                    <a:pt x="95250" y="31750"/>
                  </a:lnTo>
                  <a:lnTo>
                    <a:pt x="95250" y="21209"/>
                  </a:lnTo>
                  <a:close/>
                </a:path>
                <a:path w="2254250" h="31750">
                  <a:moveTo>
                    <a:pt x="95250" y="0"/>
                  </a:moveTo>
                  <a:lnTo>
                    <a:pt x="63500" y="0"/>
                  </a:lnTo>
                  <a:lnTo>
                    <a:pt x="63500" y="10541"/>
                  </a:lnTo>
                  <a:lnTo>
                    <a:pt x="95250" y="10541"/>
                  </a:lnTo>
                  <a:lnTo>
                    <a:pt x="95250" y="0"/>
                  </a:lnTo>
                  <a:close/>
                </a:path>
                <a:path w="2254250" h="31750">
                  <a:moveTo>
                    <a:pt x="158750" y="21209"/>
                  </a:moveTo>
                  <a:lnTo>
                    <a:pt x="127000" y="21209"/>
                  </a:lnTo>
                  <a:lnTo>
                    <a:pt x="127000" y="31750"/>
                  </a:lnTo>
                  <a:lnTo>
                    <a:pt x="158750" y="31750"/>
                  </a:lnTo>
                  <a:lnTo>
                    <a:pt x="158750" y="21209"/>
                  </a:lnTo>
                  <a:close/>
                </a:path>
                <a:path w="2254250" h="31750">
                  <a:moveTo>
                    <a:pt x="158750" y="0"/>
                  </a:moveTo>
                  <a:lnTo>
                    <a:pt x="127000" y="0"/>
                  </a:lnTo>
                  <a:lnTo>
                    <a:pt x="127000" y="10541"/>
                  </a:lnTo>
                  <a:lnTo>
                    <a:pt x="158750" y="10541"/>
                  </a:lnTo>
                  <a:lnTo>
                    <a:pt x="158750" y="0"/>
                  </a:lnTo>
                  <a:close/>
                </a:path>
                <a:path w="2254250" h="31750">
                  <a:moveTo>
                    <a:pt x="222250" y="21209"/>
                  </a:moveTo>
                  <a:lnTo>
                    <a:pt x="190500" y="21209"/>
                  </a:lnTo>
                  <a:lnTo>
                    <a:pt x="190500" y="31750"/>
                  </a:lnTo>
                  <a:lnTo>
                    <a:pt x="222250" y="31750"/>
                  </a:lnTo>
                  <a:lnTo>
                    <a:pt x="222250" y="21209"/>
                  </a:lnTo>
                  <a:close/>
                </a:path>
                <a:path w="2254250" h="31750">
                  <a:moveTo>
                    <a:pt x="222250" y="0"/>
                  </a:moveTo>
                  <a:lnTo>
                    <a:pt x="190500" y="0"/>
                  </a:lnTo>
                  <a:lnTo>
                    <a:pt x="190500" y="10541"/>
                  </a:lnTo>
                  <a:lnTo>
                    <a:pt x="222250" y="10541"/>
                  </a:lnTo>
                  <a:lnTo>
                    <a:pt x="222250" y="0"/>
                  </a:lnTo>
                  <a:close/>
                </a:path>
                <a:path w="2254250" h="31750">
                  <a:moveTo>
                    <a:pt x="285750" y="21209"/>
                  </a:moveTo>
                  <a:lnTo>
                    <a:pt x="254000" y="21209"/>
                  </a:lnTo>
                  <a:lnTo>
                    <a:pt x="254000" y="31750"/>
                  </a:lnTo>
                  <a:lnTo>
                    <a:pt x="285750" y="31750"/>
                  </a:lnTo>
                  <a:lnTo>
                    <a:pt x="285750" y="21209"/>
                  </a:lnTo>
                  <a:close/>
                </a:path>
                <a:path w="2254250" h="31750">
                  <a:moveTo>
                    <a:pt x="285750" y="0"/>
                  </a:moveTo>
                  <a:lnTo>
                    <a:pt x="254000" y="0"/>
                  </a:lnTo>
                  <a:lnTo>
                    <a:pt x="254000" y="10541"/>
                  </a:lnTo>
                  <a:lnTo>
                    <a:pt x="285750" y="10541"/>
                  </a:lnTo>
                  <a:lnTo>
                    <a:pt x="285750" y="0"/>
                  </a:lnTo>
                  <a:close/>
                </a:path>
                <a:path w="2254250" h="31750">
                  <a:moveTo>
                    <a:pt x="349250" y="21209"/>
                  </a:moveTo>
                  <a:lnTo>
                    <a:pt x="317500" y="21209"/>
                  </a:lnTo>
                  <a:lnTo>
                    <a:pt x="317500" y="31750"/>
                  </a:lnTo>
                  <a:lnTo>
                    <a:pt x="349250" y="31750"/>
                  </a:lnTo>
                  <a:lnTo>
                    <a:pt x="349250" y="21209"/>
                  </a:lnTo>
                  <a:close/>
                </a:path>
                <a:path w="2254250" h="31750">
                  <a:moveTo>
                    <a:pt x="349250" y="0"/>
                  </a:moveTo>
                  <a:lnTo>
                    <a:pt x="317500" y="0"/>
                  </a:lnTo>
                  <a:lnTo>
                    <a:pt x="317500" y="10541"/>
                  </a:lnTo>
                  <a:lnTo>
                    <a:pt x="349250" y="10541"/>
                  </a:lnTo>
                  <a:lnTo>
                    <a:pt x="349250" y="0"/>
                  </a:lnTo>
                  <a:close/>
                </a:path>
                <a:path w="2254250" h="31750">
                  <a:moveTo>
                    <a:pt x="412750" y="21209"/>
                  </a:moveTo>
                  <a:lnTo>
                    <a:pt x="381000" y="21209"/>
                  </a:lnTo>
                  <a:lnTo>
                    <a:pt x="381000" y="31750"/>
                  </a:lnTo>
                  <a:lnTo>
                    <a:pt x="412750" y="31750"/>
                  </a:lnTo>
                  <a:lnTo>
                    <a:pt x="412750" y="21209"/>
                  </a:lnTo>
                  <a:close/>
                </a:path>
                <a:path w="2254250" h="31750">
                  <a:moveTo>
                    <a:pt x="412750" y="0"/>
                  </a:moveTo>
                  <a:lnTo>
                    <a:pt x="381000" y="0"/>
                  </a:lnTo>
                  <a:lnTo>
                    <a:pt x="381000" y="10541"/>
                  </a:lnTo>
                  <a:lnTo>
                    <a:pt x="412750" y="10541"/>
                  </a:lnTo>
                  <a:lnTo>
                    <a:pt x="412750" y="0"/>
                  </a:lnTo>
                  <a:close/>
                </a:path>
                <a:path w="2254250" h="31750">
                  <a:moveTo>
                    <a:pt x="476250" y="21209"/>
                  </a:moveTo>
                  <a:lnTo>
                    <a:pt x="444500" y="21209"/>
                  </a:lnTo>
                  <a:lnTo>
                    <a:pt x="444500" y="31750"/>
                  </a:lnTo>
                  <a:lnTo>
                    <a:pt x="476250" y="31750"/>
                  </a:lnTo>
                  <a:lnTo>
                    <a:pt x="476250" y="21209"/>
                  </a:lnTo>
                  <a:close/>
                </a:path>
                <a:path w="2254250" h="31750">
                  <a:moveTo>
                    <a:pt x="476250" y="0"/>
                  </a:moveTo>
                  <a:lnTo>
                    <a:pt x="444500" y="0"/>
                  </a:lnTo>
                  <a:lnTo>
                    <a:pt x="444500" y="10541"/>
                  </a:lnTo>
                  <a:lnTo>
                    <a:pt x="476250" y="10541"/>
                  </a:lnTo>
                  <a:lnTo>
                    <a:pt x="476250" y="0"/>
                  </a:lnTo>
                  <a:close/>
                </a:path>
                <a:path w="2254250" h="31750">
                  <a:moveTo>
                    <a:pt x="539750" y="21209"/>
                  </a:moveTo>
                  <a:lnTo>
                    <a:pt x="508000" y="21209"/>
                  </a:lnTo>
                  <a:lnTo>
                    <a:pt x="508000" y="31750"/>
                  </a:lnTo>
                  <a:lnTo>
                    <a:pt x="539750" y="31750"/>
                  </a:lnTo>
                  <a:lnTo>
                    <a:pt x="539750" y="21209"/>
                  </a:lnTo>
                  <a:close/>
                </a:path>
                <a:path w="2254250" h="31750">
                  <a:moveTo>
                    <a:pt x="539750" y="0"/>
                  </a:moveTo>
                  <a:lnTo>
                    <a:pt x="508000" y="0"/>
                  </a:lnTo>
                  <a:lnTo>
                    <a:pt x="508000" y="10541"/>
                  </a:lnTo>
                  <a:lnTo>
                    <a:pt x="539750" y="10541"/>
                  </a:lnTo>
                  <a:lnTo>
                    <a:pt x="539750" y="0"/>
                  </a:lnTo>
                  <a:close/>
                </a:path>
                <a:path w="2254250" h="31750">
                  <a:moveTo>
                    <a:pt x="603250" y="21209"/>
                  </a:moveTo>
                  <a:lnTo>
                    <a:pt x="571500" y="21209"/>
                  </a:lnTo>
                  <a:lnTo>
                    <a:pt x="571500" y="31750"/>
                  </a:lnTo>
                  <a:lnTo>
                    <a:pt x="603250" y="31750"/>
                  </a:lnTo>
                  <a:lnTo>
                    <a:pt x="603250" y="21209"/>
                  </a:lnTo>
                  <a:close/>
                </a:path>
                <a:path w="2254250" h="31750">
                  <a:moveTo>
                    <a:pt x="603250" y="0"/>
                  </a:moveTo>
                  <a:lnTo>
                    <a:pt x="571500" y="0"/>
                  </a:lnTo>
                  <a:lnTo>
                    <a:pt x="571500" y="10541"/>
                  </a:lnTo>
                  <a:lnTo>
                    <a:pt x="603250" y="10541"/>
                  </a:lnTo>
                  <a:lnTo>
                    <a:pt x="603250" y="0"/>
                  </a:lnTo>
                  <a:close/>
                </a:path>
                <a:path w="2254250" h="31750">
                  <a:moveTo>
                    <a:pt x="666750" y="21209"/>
                  </a:moveTo>
                  <a:lnTo>
                    <a:pt x="635000" y="21209"/>
                  </a:lnTo>
                  <a:lnTo>
                    <a:pt x="635000" y="31750"/>
                  </a:lnTo>
                  <a:lnTo>
                    <a:pt x="666750" y="31750"/>
                  </a:lnTo>
                  <a:lnTo>
                    <a:pt x="666750" y="21209"/>
                  </a:lnTo>
                  <a:close/>
                </a:path>
                <a:path w="2254250" h="31750">
                  <a:moveTo>
                    <a:pt x="666750" y="0"/>
                  </a:moveTo>
                  <a:lnTo>
                    <a:pt x="635000" y="0"/>
                  </a:lnTo>
                  <a:lnTo>
                    <a:pt x="635000" y="10541"/>
                  </a:lnTo>
                  <a:lnTo>
                    <a:pt x="666750" y="10541"/>
                  </a:lnTo>
                  <a:lnTo>
                    <a:pt x="666750" y="0"/>
                  </a:lnTo>
                  <a:close/>
                </a:path>
                <a:path w="2254250" h="31750">
                  <a:moveTo>
                    <a:pt x="730250" y="21209"/>
                  </a:moveTo>
                  <a:lnTo>
                    <a:pt x="698500" y="21209"/>
                  </a:lnTo>
                  <a:lnTo>
                    <a:pt x="698500" y="31750"/>
                  </a:lnTo>
                  <a:lnTo>
                    <a:pt x="730250" y="31750"/>
                  </a:lnTo>
                  <a:lnTo>
                    <a:pt x="730250" y="21209"/>
                  </a:lnTo>
                  <a:close/>
                </a:path>
                <a:path w="2254250" h="31750">
                  <a:moveTo>
                    <a:pt x="730250" y="0"/>
                  </a:moveTo>
                  <a:lnTo>
                    <a:pt x="698500" y="0"/>
                  </a:lnTo>
                  <a:lnTo>
                    <a:pt x="698500" y="10541"/>
                  </a:lnTo>
                  <a:lnTo>
                    <a:pt x="730250" y="10541"/>
                  </a:lnTo>
                  <a:lnTo>
                    <a:pt x="730250" y="0"/>
                  </a:lnTo>
                  <a:close/>
                </a:path>
                <a:path w="2254250" h="31750">
                  <a:moveTo>
                    <a:pt x="793750" y="21209"/>
                  </a:moveTo>
                  <a:lnTo>
                    <a:pt x="762000" y="21209"/>
                  </a:lnTo>
                  <a:lnTo>
                    <a:pt x="762000" y="31750"/>
                  </a:lnTo>
                  <a:lnTo>
                    <a:pt x="793750" y="31750"/>
                  </a:lnTo>
                  <a:lnTo>
                    <a:pt x="793750" y="21209"/>
                  </a:lnTo>
                  <a:close/>
                </a:path>
                <a:path w="2254250" h="31750">
                  <a:moveTo>
                    <a:pt x="793750" y="0"/>
                  </a:moveTo>
                  <a:lnTo>
                    <a:pt x="762000" y="0"/>
                  </a:lnTo>
                  <a:lnTo>
                    <a:pt x="762000" y="10541"/>
                  </a:lnTo>
                  <a:lnTo>
                    <a:pt x="793750" y="10541"/>
                  </a:lnTo>
                  <a:lnTo>
                    <a:pt x="793750" y="0"/>
                  </a:lnTo>
                  <a:close/>
                </a:path>
                <a:path w="2254250" h="31750">
                  <a:moveTo>
                    <a:pt x="857250" y="21209"/>
                  </a:moveTo>
                  <a:lnTo>
                    <a:pt x="825500" y="21209"/>
                  </a:lnTo>
                  <a:lnTo>
                    <a:pt x="825500" y="31750"/>
                  </a:lnTo>
                  <a:lnTo>
                    <a:pt x="857250" y="31750"/>
                  </a:lnTo>
                  <a:lnTo>
                    <a:pt x="857250" y="21209"/>
                  </a:lnTo>
                  <a:close/>
                </a:path>
                <a:path w="2254250" h="31750">
                  <a:moveTo>
                    <a:pt x="857250" y="0"/>
                  </a:moveTo>
                  <a:lnTo>
                    <a:pt x="825500" y="0"/>
                  </a:lnTo>
                  <a:lnTo>
                    <a:pt x="825500" y="10541"/>
                  </a:lnTo>
                  <a:lnTo>
                    <a:pt x="857250" y="10541"/>
                  </a:lnTo>
                  <a:lnTo>
                    <a:pt x="857250" y="0"/>
                  </a:lnTo>
                  <a:close/>
                </a:path>
                <a:path w="2254250" h="31750">
                  <a:moveTo>
                    <a:pt x="920750" y="21209"/>
                  </a:moveTo>
                  <a:lnTo>
                    <a:pt x="889000" y="21209"/>
                  </a:lnTo>
                  <a:lnTo>
                    <a:pt x="889000" y="31750"/>
                  </a:lnTo>
                  <a:lnTo>
                    <a:pt x="920750" y="31750"/>
                  </a:lnTo>
                  <a:lnTo>
                    <a:pt x="920750" y="21209"/>
                  </a:lnTo>
                  <a:close/>
                </a:path>
                <a:path w="2254250" h="31750">
                  <a:moveTo>
                    <a:pt x="920750" y="0"/>
                  </a:moveTo>
                  <a:lnTo>
                    <a:pt x="889000" y="0"/>
                  </a:lnTo>
                  <a:lnTo>
                    <a:pt x="889000" y="10541"/>
                  </a:lnTo>
                  <a:lnTo>
                    <a:pt x="920750" y="10541"/>
                  </a:lnTo>
                  <a:lnTo>
                    <a:pt x="920750" y="0"/>
                  </a:lnTo>
                  <a:close/>
                </a:path>
                <a:path w="2254250" h="31750">
                  <a:moveTo>
                    <a:pt x="984250" y="21209"/>
                  </a:moveTo>
                  <a:lnTo>
                    <a:pt x="952500" y="21209"/>
                  </a:lnTo>
                  <a:lnTo>
                    <a:pt x="952500" y="31750"/>
                  </a:lnTo>
                  <a:lnTo>
                    <a:pt x="984250" y="31750"/>
                  </a:lnTo>
                  <a:lnTo>
                    <a:pt x="984250" y="21209"/>
                  </a:lnTo>
                  <a:close/>
                </a:path>
                <a:path w="2254250" h="31750">
                  <a:moveTo>
                    <a:pt x="984250" y="0"/>
                  </a:moveTo>
                  <a:lnTo>
                    <a:pt x="952500" y="0"/>
                  </a:lnTo>
                  <a:lnTo>
                    <a:pt x="952500" y="10541"/>
                  </a:lnTo>
                  <a:lnTo>
                    <a:pt x="984250" y="10541"/>
                  </a:lnTo>
                  <a:lnTo>
                    <a:pt x="984250" y="0"/>
                  </a:lnTo>
                  <a:close/>
                </a:path>
                <a:path w="2254250" h="31750">
                  <a:moveTo>
                    <a:pt x="1047750" y="21209"/>
                  </a:moveTo>
                  <a:lnTo>
                    <a:pt x="1016000" y="21209"/>
                  </a:lnTo>
                  <a:lnTo>
                    <a:pt x="1016000" y="31750"/>
                  </a:lnTo>
                  <a:lnTo>
                    <a:pt x="1047750" y="31750"/>
                  </a:lnTo>
                  <a:lnTo>
                    <a:pt x="1047750" y="21209"/>
                  </a:lnTo>
                  <a:close/>
                </a:path>
                <a:path w="2254250" h="31750">
                  <a:moveTo>
                    <a:pt x="1047750" y="0"/>
                  </a:moveTo>
                  <a:lnTo>
                    <a:pt x="1016000" y="0"/>
                  </a:lnTo>
                  <a:lnTo>
                    <a:pt x="1016000" y="10541"/>
                  </a:lnTo>
                  <a:lnTo>
                    <a:pt x="1047750" y="10541"/>
                  </a:lnTo>
                  <a:lnTo>
                    <a:pt x="1047750" y="0"/>
                  </a:lnTo>
                  <a:close/>
                </a:path>
                <a:path w="2254250" h="31750">
                  <a:moveTo>
                    <a:pt x="1111250" y="21209"/>
                  </a:moveTo>
                  <a:lnTo>
                    <a:pt x="1079500" y="21209"/>
                  </a:lnTo>
                  <a:lnTo>
                    <a:pt x="1079500" y="31750"/>
                  </a:lnTo>
                  <a:lnTo>
                    <a:pt x="1111250" y="31750"/>
                  </a:lnTo>
                  <a:lnTo>
                    <a:pt x="1111250" y="21209"/>
                  </a:lnTo>
                  <a:close/>
                </a:path>
                <a:path w="2254250" h="31750">
                  <a:moveTo>
                    <a:pt x="1111250" y="0"/>
                  </a:moveTo>
                  <a:lnTo>
                    <a:pt x="1079500" y="0"/>
                  </a:lnTo>
                  <a:lnTo>
                    <a:pt x="1079500" y="10541"/>
                  </a:lnTo>
                  <a:lnTo>
                    <a:pt x="1111250" y="10541"/>
                  </a:lnTo>
                  <a:lnTo>
                    <a:pt x="1111250" y="0"/>
                  </a:lnTo>
                  <a:close/>
                </a:path>
                <a:path w="2254250" h="31750">
                  <a:moveTo>
                    <a:pt x="1174750" y="21209"/>
                  </a:moveTo>
                  <a:lnTo>
                    <a:pt x="1143000" y="21209"/>
                  </a:lnTo>
                  <a:lnTo>
                    <a:pt x="1143000" y="31750"/>
                  </a:lnTo>
                  <a:lnTo>
                    <a:pt x="1174750" y="31750"/>
                  </a:lnTo>
                  <a:lnTo>
                    <a:pt x="1174750" y="21209"/>
                  </a:lnTo>
                  <a:close/>
                </a:path>
                <a:path w="2254250" h="31750">
                  <a:moveTo>
                    <a:pt x="1174750" y="0"/>
                  </a:moveTo>
                  <a:lnTo>
                    <a:pt x="1143000" y="0"/>
                  </a:lnTo>
                  <a:lnTo>
                    <a:pt x="1143000" y="10541"/>
                  </a:lnTo>
                  <a:lnTo>
                    <a:pt x="1174750" y="10541"/>
                  </a:lnTo>
                  <a:lnTo>
                    <a:pt x="1174750" y="0"/>
                  </a:lnTo>
                  <a:close/>
                </a:path>
                <a:path w="2254250" h="31750">
                  <a:moveTo>
                    <a:pt x="1238250" y="21209"/>
                  </a:moveTo>
                  <a:lnTo>
                    <a:pt x="1206500" y="21209"/>
                  </a:lnTo>
                  <a:lnTo>
                    <a:pt x="1206500" y="31750"/>
                  </a:lnTo>
                  <a:lnTo>
                    <a:pt x="1238250" y="31750"/>
                  </a:lnTo>
                  <a:lnTo>
                    <a:pt x="1238250" y="21209"/>
                  </a:lnTo>
                  <a:close/>
                </a:path>
                <a:path w="2254250" h="31750">
                  <a:moveTo>
                    <a:pt x="1238250" y="0"/>
                  </a:moveTo>
                  <a:lnTo>
                    <a:pt x="1206500" y="0"/>
                  </a:lnTo>
                  <a:lnTo>
                    <a:pt x="1206500" y="10541"/>
                  </a:lnTo>
                  <a:lnTo>
                    <a:pt x="1238250" y="10541"/>
                  </a:lnTo>
                  <a:lnTo>
                    <a:pt x="1238250" y="0"/>
                  </a:lnTo>
                  <a:close/>
                </a:path>
                <a:path w="2254250" h="31750">
                  <a:moveTo>
                    <a:pt x="1301750" y="21209"/>
                  </a:moveTo>
                  <a:lnTo>
                    <a:pt x="1270000" y="21209"/>
                  </a:lnTo>
                  <a:lnTo>
                    <a:pt x="1270000" y="31750"/>
                  </a:lnTo>
                  <a:lnTo>
                    <a:pt x="1301750" y="31750"/>
                  </a:lnTo>
                  <a:lnTo>
                    <a:pt x="1301750" y="21209"/>
                  </a:lnTo>
                  <a:close/>
                </a:path>
                <a:path w="2254250" h="31750">
                  <a:moveTo>
                    <a:pt x="1301750" y="0"/>
                  </a:moveTo>
                  <a:lnTo>
                    <a:pt x="1270000" y="0"/>
                  </a:lnTo>
                  <a:lnTo>
                    <a:pt x="1270000" y="10541"/>
                  </a:lnTo>
                  <a:lnTo>
                    <a:pt x="1301750" y="10541"/>
                  </a:lnTo>
                  <a:lnTo>
                    <a:pt x="1301750" y="0"/>
                  </a:lnTo>
                  <a:close/>
                </a:path>
                <a:path w="2254250" h="31750">
                  <a:moveTo>
                    <a:pt x="1365250" y="21209"/>
                  </a:moveTo>
                  <a:lnTo>
                    <a:pt x="1333500" y="21209"/>
                  </a:lnTo>
                  <a:lnTo>
                    <a:pt x="1333500" y="31750"/>
                  </a:lnTo>
                  <a:lnTo>
                    <a:pt x="1365250" y="31750"/>
                  </a:lnTo>
                  <a:lnTo>
                    <a:pt x="1365250" y="21209"/>
                  </a:lnTo>
                  <a:close/>
                </a:path>
                <a:path w="2254250" h="31750">
                  <a:moveTo>
                    <a:pt x="1365250" y="0"/>
                  </a:moveTo>
                  <a:lnTo>
                    <a:pt x="1333500" y="0"/>
                  </a:lnTo>
                  <a:lnTo>
                    <a:pt x="1333500" y="10541"/>
                  </a:lnTo>
                  <a:lnTo>
                    <a:pt x="1365250" y="10541"/>
                  </a:lnTo>
                  <a:lnTo>
                    <a:pt x="1365250" y="0"/>
                  </a:lnTo>
                  <a:close/>
                </a:path>
                <a:path w="2254250" h="31750">
                  <a:moveTo>
                    <a:pt x="1428750" y="21209"/>
                  </a:moveTo>
                  <a:lnTo>
                    <a:pt x="1397000" y="21209"/>
                  </a:lnTo>
                  <a:lnTo>
                    <a:pt x="1397000" y="31750"/>
                  </a:lnTo>
                  <a:lnTo>
                    <a:pt x="1428750" y="31750"/>
                  </a:lnTo>
                  <a:lnTo>
                    <a:pt x="1428750" y="21209"/>
                  </a:lnTo>
                  <a:close/>
                </a:path>
                <a:path w="2254250" h="31750">
                  <a:moveTo>
                    <a:pt x="1428750" y="0"/>
                  </a:moveTo>
                  <a:lnTo>
                    <a:pt x="1397000" y="0"/>
                  </a:lnTo>
                  <a:lnTo>
                    <a:pt x="1397000" y="10541"/>
                  </a:lnTo>
                  <a:lnTo>
                    <a:pt x="1428750" y="10541"/>
                  </a:lnTo>
                  <a:lnTo>
                    <a:pt x="1428750" y="0"/>
                  </a:lnTo>
                  <a:close/>
                </a:path>
                <a:path w="2254250" h="31750">
                  <a:moveTo>
                    <a:pt x="1492250" y="21209"/>
                  </a:moveTo>
                  <a:lnTo>
                    <a:pt x="1460500" y="21209"/>
                  </a:lnTo>
                  <a:lnTo>
                    <a:pt x="1460500" y="31750"/>
                  </a:lnTo>
                  <a:lnTo>
                    <a:pt x="1492250" y="31750"/>
                  </a:lnTo>
                  <a:lnTo>
                    <a:pt x="1492250" y="21209"/>
                  </a:lnTo>
                  <a:close/>
                </a:path>
                <a:path w="2254250" h="31750">
                  <a:moveTo>
                    <a:pt x="1492250" y="0"/>
                  </a:moveTo>
                  <a:lnTo>
                    <a:pt x="1460500" y="0"/>
                  </a:lnTo>
                  <a:lnTo>
                    <a:pt x="1460500" y="10541"/>
                  </a:lnTo>
                  <a:lnTo>
                    <a:pt x="1492250" y="10541"/>
                  </a:lnTo>
                  <a:lnTo>
                    <a:pt x="1492250" y="0"/>
                  </a:lnTo>
                  <a:close/>
                </a:path>
                <a:path w="2254250" h="31750">
                  <a:moveTo>
                    <a:pt x="1555750" y="21209"/>
                  </a:moveTo>
                  <a:lnTo>
                    <a:pt x="1524000" y="21209"/>
                  </a:lnTo>
                  <a:lnTo>
                    <a:pt x="1524000" y="31750"/>
                  </a:lnTo>
                  <a:lnTo>
                    <a:pt x="1555750" y="31750"/>
                  </a:lnTo>
                  <a:lnTo>
                    <a:pt x="1555750" y="21209"/>
                  </a:lnTo>
                  <a:close/>
                </a:path>
                <a:path w="2254250" h="31750">
                  <a:moveTo>
                    <a:pt x="1555750" y="0"/>
                  </a:moveTo>
                  <a:lnTo>
                    <a:pt x="1524000" y="0"/>
                  </a:lnTo>
                  <a:lnTo>
                    <a:pt x="1524000" y="10541"/>
                  </a:lnTo>
                  <a:lnTo>
                    <a:pt x="1555750" y="10541"/>
                  </a:lnTo>
                  <a:lnTo>
                    <a:pt x="1555750" y="0"/>
                  </a:lnTo>
                  <a:close/>
                </a:path>
                <a:path w="2254250" h="31750">
                  <a:moveTo>
                    <a:pt x="1619250" y="21209"/>
                  </a:moveTo>
                  <a:lnTo>
                    <a:pt x="1587500" y="21209"/>
                  </a:lnTo>
                  <a:lnTo>
                    <a:pt x="1587500" y="31750"/>
                  </a:lnTo>
                  <a:lnTo>
                    <a:pt x="1619250" y="31750"/>
                  </a:lnTo>
                  <a:lnTo>
                    <a:pt x="1619250" y="21209"/>
                  </a:lnTo>
                  <a:close/>
                </a:path>
                <a:path w="2254250" h="31750">
                  <a:moveTo>
                    <a:pt x="1619250" y="0"/>
                  </a:moveTo>
                  <a:lnTo>
                    <a:pt x="1587500" y="0"/>
                  </a:lnTo>
                  <a:lnTo>
                    <a:pt x="1587500" y="10541"/>
                  </a:lnTo>
                  <a:lnTo>
                    <a:pt x="1619250" y="10541"/>
                  </a:lnTo>
                  <a:lnTo>
                    <a:pt x="1619250" y="0"/>
                  </a:lnTo>
                  <a:close/>
                </a:path>
                <a:path w="2254250" h="31750">
                  <a:moveTo>
                    <a:pt x="1682750" y="21209"/>
                  </a:moveTo>
                  <a:lnTo>
                    <a:pt x="1651000" y="21209"/>
                  </a:lnTo>
                  <a:lnTo>
                    <a:pt x="1651000" y="31750"/>
                  </a:lnTo>
                  <a:lnTo>
                    <a:pt x="1682750" y="31750"/>
                  </a:lnTo>
                  <a:lnTo>
                    <a:pt x="1682750" y="21209"/>
                  </a:lnTo>
                  <a:close/>
                </a:path>
                <a:path w="2254250" h="31750">
                  <a:moveTo>
                    <a:pt x="1682750" y="0"/>
                  </a:moveTo>
                  <a:lnTo>
                    <a:pt x="1651000" y="0"/>
                  </a:lnTo>
                  <a:lnTo>
                    <a:pt x="1651000" y="10541"/>
                  </a:lnTo>
                  <a:lnTo>
                    <a:pt x="1682750" y="10541"/>
                  </a:lnTo>
                  <a:lnTo>
                    <a:pt x="1682750" y="0"/>
                  </a:lnTo>
                  <a:close/>
                </a:path>
                <a:path w="2254250" h="31750">
                  <a:moveTo>
                    <a:pt x="1746250" y="21209"/>
                  </a:moveTo>
                  <a:lnTo>
                    <a:pt x="1714500" y="21209"/>
                  </a:lnTo>
                  <a:lnTo>
                    <a:pt x="1714500" y="31750"/>
                  </a:lnTo>
                  <a:lnTo>
                    <a:pt x="1746250" y="31750"/>
                  </a:lnTo>
                  <a:lnTo>
                    <a:pt x="1746250" y="21209"/>
                  </a:lnTo>
                  <a:close/>
                </a:path>
                <a:path w="2254250" h="31750">
                  <a:moveTo>
                    <a:pt x="1746250" y="0"/>
                  </a:moveTo>
                  <a:lnTo>
                    <a:pt x="1714500" y="0"/>
                  </a:lnTo>
                  <a:lnTo>
                    <a:pt x="1714500" y="10541"/>
                  </a:lnTo>
                  <a:lnTo>
                    <a:pt x="1746250" y="10541"/>
                  </a:lnTo>
                  <a:lnTo>
                    <a:pt x="1746250" y="0"/>
                  </a:lnTo>
                  <a:close/>
                </a:path>
                <a:path w="2254250" h="31750">
                  <a:moveTo>
                    <a:pt x="1809750" y="21209"/>
                  </a:moveTo>
                  <a:lnTo>
                    <a:pt x="1778000" y="21209"/>
                  </a:lnTo>
                  <a:lnTo>
                    <a:pt x="1778000" y="31750"/>
                  </a:lnTo>
                  <a:lnTo>
                    <a:pt x="1809750" y="31750"/>
                  </a:lnTo>
                  <a:lnTo>
                    <a:pt x="1809750" y="21209"/>
                  </a:lnTo>
                  <a:close/>
                </a:path>
                <a:path w="2254250" h="31750">
                  <a:moveTo>
                    <a:pt x="1809750" y="0"/>
                  </a:moveTo>
                  <a:lnTo>
                    <a:pt x="1778000" y="0"/>
                  </a:lnTo>
                  <a:lnTo>
                    <a:pt x="1778000" y="10541"/>
                  </a:lnTo>
                  <a:lnTo>
                    <a:pt x="1809750" y="10541"/>
                  </a:lnTo>
                  <a:lnTo>
                    <a:pt x="1809750" y="0"/>
                  </a:lnTo>
                  <a:close/>
                </a:path>
                <a:path w="2254250" h="31750">
                  <a:moveTo>
                    <a:pt x="1873250" y="21209"/>
                  </a:moveTo>
                  <a:lnTo>
                    <a:pt x="1841500" y="21209"/>
                  </a:lnTo>
                  <a:lnTo>
                    <a:pt x="1841500" y="31750"/>
                  </a:lnTo>
                  <a:lnTo>
                    <a:pt x="1873250" y="31750"/>
                  </a:lnTo>
                  <a:lnTo>
                    <a:pt x="1873250" y="21209"/>
                  </a:lnTo>
                  <a:close/>
                </a:path>
                <a:path w="2254250" h="31750">
                  <a:moveTo>
                    <a:pt x="1873250" y="0"/>
                  </a:moveTo>
                  <a:lnTo>
                    <a:pt x="1841500" y="0"/>
                  </a:lnTo>
                  <a:lnTo>
                    <a:pt x="1841500" y="10541"/>
                  </a:lnTo>
                  <a:lnTo>
                    <a:pt x="1873250" y="10541"/>
                  </a:lnTo>
                  <a:lnTo>
                    <a:pt x="1873250" y="0"/>
                  </a:lnTo>
                  <a:close/>
                </a:path>
                <a:path w="2254250" h="31750">
                  <a:moveTo>
                    <a:pt x="1936750" y="21209"/>
                  </a:moveTo>
                  <a:lnTo>
                    <a:pt x="1905000" y="21209"/>
                  </a:lnTo>
                  <a:lnTo>
                    <a:pt x="1905000" y="31750"/>
                  </a:lnTo>
                  <a:lnTo>
                    <a:pt x="1936750" y="31750"/>
                  </a:lnTo>
                  <a:lnTo>
                    <a:pt x="1936750" y="21209"/>
                  </a:lnTo>
                  <a:close/>
                </a:path>
                <a:path w="2254250" h="31750">
                  <a:moveTo>
                    <a:pt x="1936750" y="0"/>
                  </a:moveTo>
                  <a:lnTo>
                    <a:pt x="1905000" y="0"/>
                  </a:lnTo>
                  <a:lnTo>
                    <a:pt x="1905000" y="10541"/>
                  </a:lnTo>
                  <a:lnTo>
                    <a:pt x="1936750" y="10541"/>
                  </a:lnTo>
                  <a:lnTo>
                    <a:pt x="1936750" y="0"/>
                  </a:lnTo>
                  <a:close/>
                </a:path>
                <a:path w="2254250" h="31750">
                  <a:moveTo>
                    <a:pt x="2000250" y="21209"/>
                  </a:moveTo>
                  <a:lnTo>
                    <a:pt x="1968500" y="21209"/>
                  </a:lnTo>
                  <a:lnTo>
                    <a:pt x="1968500" y="31750"/>
                  </a:lnTo>
                  <a:lnTo>
                    <a:pt x="2000250" y="31750"/>
                  </a:lnTo>
                  <a:lnTo>
                    <a:pt x="2000250" y="21209"/>
                  </a:lnTo>
                  <a:close/>
                </a:path>
                <a:path w="2254250" h="31750">
                  <a:moveTo>
                    <a:pt x="2000250" y="0"/>
                  </a:moveTo>
                  <a:lnTo>
                    <a:pt x="1968500" y="0"/>
                  </a:lnTo>
                  <a:lnTo>
                    <a:pt x="1968500" y="10541"/>
                  </a:lnTo>
                  <a:lnTo>
                    <a:pt x="2000250" y="10541"/>
                  </a:lnTo>
                  <a:lnTo>
                    <a:pt x="2000250" y="0"/>
                  </a:lnTo>
                  <a:close/>
                </a:path>
                <a:path w="2254250" h="31750">
                  <a:moveTo>
                    <a:pt x="2063750" y="21209"/>
                  </a:moveTo>
                  <a:lnTo>
                    <a:pt x="2032000" y="21209"/>
                  </a:lnTo>
                  <a:lnTo>
                    <a:pt x="2032000" y="31750"/>
                  </a:lnTo>
                  <a:lnTo>
                    <a:pt x="2063750" y="31750"/>
                  </a:lnTo>
                  <a:lnTo>
                    <a:pt x="2063750" y="21209"/>
                  </a:lnTo>
                  <a:close/>
                </a:path>
                <a:path w="2254250" h="31750">
                  <a:moveTo>
                    <a:pt x="2063750" y="0"/>
                  </a:moveTo>
                  <a:lnTo>
                    <a:pt x="2032000" y="0"/>
                  </a:lnTo>
                  <a:lnTo>
                    <a:pt x="2032000" y="10541"/>
                  </a:lnTo>
                  <a:lnTo>
                    <a:pt x="2063750" y="10541"/>
                  </a:lnTo>
                  <a:lnTo>
                    <a:pt x="2063750" y="0"/>
                  </a:lnTo>
                  <a:close/>
                </a:path>
                <a:path w="2254250" h="31750">
                  <a:moveTo>
                    <a:pt x="2127250" y="21209"/>
                  </a:moveTo>
                  <a:lnTo>
                    <a:pt x="2095500" y="21209"/>
                  </a:lnTo>
                  <a:lnTo>
                    <a:pt x="2095500" y="31750"/>
                  </a:lnTo>
                  <a:lnTo>
                    <a:pt x="2127250" y="31750"/>
                  </a:lnTo>
                  <a:lnTo>
                    <a:pt x="2127250" y="21209"/>
                  </a:lnTo>
                  <a:close/>
                </a:path>
                <a:path w="2254250" h="31750">
                  <a:moveTo>
                    <a:pt x="2127250" y="0"/>
                  </a:moveTo>
                  <a:lnTo>
                    <a:pt x="2095500" y="0"/>
                  </a:lnTo>
                  <a:lnTo>
                    <a:pt x="2095500" y="10541"/>
                  </a:lnTo>
                  <a:lnTo>
                    <a:pt x="2127250" y="10541"/>
                  </a:lnTo>
                  <a:lnTo>
                    <a:pt x="2127250" y="0"/>
                  </a:lnTo>
                  <a:close/>
                </a:path>
                <a:path w="2254250" h="31750">
                  <a:moveTo>
                    <a:pt x="2190750" y="21209"/>
                  </a:moveTo>
                  <a:lnTo>
                    <a:pt x="2159000" y="21209"/>
                  </a:lnTo>
                  <a:lnTo>
                    <a:pt x="2159000" y="31750"/>
                  </a:lnTo>
                  <a:lnTo>
                    <a:pt x="2190750" y="31750"/>
                  </a:lnTo>
                  <a:lnTo>
                    <a:pt x="2190750" y="21209"/>
                  </a:lnTo>
                  <a:close/>
                </a:path>
                <a:path w="2254250" h="31750">
                  <a:moveTo>
                    <a:pt x="2190750" y="0"/>
                  </a:moveTo>
                  <a:lnTo>
                    <a:pt x="2159000" y="0"/>
                  </a:lnTo>
                  <a:lnTo>
                    <a:pt x="2159000" y="10541"/>
                  </a:lnTo>
                  <a:lnTo>
                    <a:pt x="2190750" y="10541"/>
                  </a:lnTo>
                  <a:lnTo>
                    <a:pt x="2190750" y="0"/>
                  </a:lnTo>
                  <a:close/>
                </a:path>
                <a:path w="2254250" h="31750">
                  <a:moveTo>
                    <a:pt x="2254250" y="21209"/>
                  </a:moveTo>
                  <a:lnTo>
                    <a:pt x="2222500" y="21209"/>
                  </a:lnTo>
                  <a:lnTo>
                    <a:pt x="2222500" y="31750"/>
                  </a:lnTo>
                  <a:lnTo>
                    <a:pt x="2254250" y="31750"/>
                  </a:lnTo>
                  <a:lnTo>
                    <a:pt x="2254250" y="21209"/>
                  </a:lnTo>
                  <a:close/>
                </a:path>
              </a:pathLst>
            </a:custGeom>
            <a:solidFill>
              <a:srgbClr val="E1B42E"/>
            </a:solidFill>
          </p:spPr>
          <p:txBody>
            <a:bodyPr wrap="square" lIns="0" tIns="0" rIns="0" bIns="0" rtlCol="0"/>
            <a:lstStyle/>
            <a:p>
              <a:endParaRPr/>
            </a:p>
          </p:txBody>
        </p:sp>
        <p:sp>
          <p:nvSpPr>
            <p:cNvPr id="50" name="object 50"/>
            <p:cNvSpPr/>
            <p:nvPr/>
          </p:nvSpPr>
          <p:spPr>
            <a:xfrm>
              <a:off x="3401314" y="5466714"/>
              <a:ext cx="412750" cy="31750"/>
            </a:xfrm>
            <a:custGeom>
              <a:avLst/>
              <a:gdLst/>
              <a:ahLst/>
              <a:cxnLst/>
              <a:rect l="l" t="t" r="r" b="b"/>
              <a:pathLst>
                <a:path w="412750" h="31750">
                  <a:moveTo>
                    <a:pt x="31750" y="21209"/>
                  </a:moveTo>
                  <a:lnTo>
                    <a:pt x="0" y="21209"/>
                  </a:lnTo>
                  <a:lnTo>
                    <a:pt x="0" y="31750"/>
                  </a:lnTo>
                  <a:lnTo>
                    <a:pt x="31750" y="31750"/>
                  </a:lnTo>
                  <a:lnTo>
                    <a:pt x="31750" y="21209"/>
                  </a:lnTo>
                  <a:close/>
                </a:path>
                <a:path w="412750" h="31750">
                  <a:moveTo>
                    <a:pt x="31750" y="0"/>
                  </a:moveTo>
                  <a:lnTo>
                    <a:pt x="0" y="0"/>
                  </a:lnTo>
                  <a:lnTo>
                    <a:pt x="0" y="10541"/>
                  </a:lnTo>
                  <a:lnTo>
                    <a:pt x="31750" y="10541"/>
                  </a:lnTo>
                  <a:lnTo>
                    <a:pt x="31750" y="0"/>
                  </a:lnTo>
                  <a:close/>
                </a:path>
                <a:path w="412750" h="31750">
                  <a:moveTo>
                    <a:pt x="95250" y="21209"/>
                  </a:moveTo>
                  <a:lnTo>
                    <a:pt x="63500" y="21209"/>
                  </a:lnTo>
                  <a:lnTo>
                    <a:pt x="63500" y="31750"/>
                  </a:lnTo>
                  <a:lnTo>
                    <a:pt x="95250" y="31750"/>
                  </a:lnTo>
                  <a:lnTo>
                    <a:pt x="95250" y="21209"/>
                  </a:lnTo>
                  <a:close/>
                </a:path>
                <a:path w="412750" h="31750">
                  <a:moveTo>
                    <a:pt x="95250" y="0"/>
                  </a:moveTo>
                  <a:lnTo>
                    <a:pt x="63500" y="0"/>
                  </a:lnTo>
                  <a:lnTo>
                    <a:pt x="63500" y="10541"/>
                  </a:lnTo>
                  <a:lnTo>
                    <a:pt x="95250" y="10541"/>
                  </a:lnTo>
                  <a:lnTo>
                    <a:pt x="95250" y="0"/>
                  </a:lnTo>
                  <a:close/>
                </a:path>
                <a:path w="412750" h="31750">
                  <a:moveTo>
                    <a:pt x="158750" y="21209"/>
                  </a:moveTo>
                  <a:lnTo>
                    <a:pt x="127000" y="21209"/>
                  </a:lnTo>
                  <a:lnTo>
                    <a:pt x="127000" y="31750"/>
                  </a:lnTo>
                  <a:lnTo>
                    <a:pt x="158750" y="31750"/>
                  </a:lnTo>
                  <a:lnTo>
                    <a:pt x="158750" y="21209"/>
                  </a:lnTo>
                  <a:close/>
                </a:path>
                <a:path w="412750" h="31750">
                  <a:moveTo>
                    <a:pt x="158750" y="0"/>
                  </a:moveTo>
                  <a:lnTo>
                    <a:pt x="127000" y="0"/>
                  </a:lnTo>
                  <a:lnTo>
                    <a:pt x="127000" y="10541"/>
                  </a:lnTo>
                  <a:lnTo>
                    <a:pt x="158750" y="10541"/>
                  </a:lnTo>
                  <a:lnTo>
                    <a:pt x="158750" y="0"/>
                  </a:lnTo>
                  <a:close/>
                </a:path>
                <a:path w="412750" h="31750">
                  <a:moveTo>
                    <a:pt x="222250" y="21209"/>
                  </a:moveTo>
                  <a:lnTo>
                    <a:pt x="190500" y="21209"/>
                  </a:lnTo>
                  <a:lnTo>
                    <a:pt x="190500" y="31750"/>
                  </a:lnTo>
                  <a:lnTo>
                    <a:pt x="222250" y="31750"/>
                  </a:lnTo>
                  <a:lnTo>
                    <a:pt x="222250" y="21209"/>
                  </a:lnTo>
                  <a:close/>
                </a:path>
                <a:path w="412750" h="31750">
                  <a:moveTo>
                    <a:pt x="222250" y="0"/>
                  </a:moveTo>
                  <a:lnTo>
                    <a:pt x="190500" y="0"/>
                  </a:lnTo>
                  <a:lnTo>
                    <a:pt x="190500" y="10541"/>
                  </a:lnTo>
                  <a:lnTo>
                    <a:pt x="222250" y="10541"/>
                  </a:lnTo>
                  <a:lnTo>
                    <a:pt x="222250" y="0"/>
                  </a:lnTo>
                  <a:close/>
                </a:path>
                <a:path w="412750" h="31750">
                  <a:moveTo>
                    <a:pt x="285750" y="21209"/>
                  </a:moveTo>
                  <a:lnTo>
                    <a:pt x="254000" y="21209"/>
                  </a:lnTo>
                  <a:lnTo>
                    <a:pt x="254000" y="31750"/>
                  </a:lnTo>
                  <a:lnTo>
                    <a:pt x="285750" y="31750"/>
                  </a:lnTo>
                  <a:lnTo>
                    <a:pt x="285750" y="21209"/>
                  </a:lnTo>
                  <a:close/>
                </a:path>
                <a:path w="412750" h="31750">
                  <a:moveTo>
                    <a:pt x="285750" y="0"/>
                  </a:moveTo>
                  <a:lnTo>
                    <a:pt x="254000" y="0"/>
                  </a:lnTo>
                  <a:lnTo>
                    <a:pt x="254000" y="10541"/>
                  </a:lnTo>
                  <a:lnTo>
                    <a:pt x="285750" y="10541"/>
                  </a:lnTo>
                  <a:lnTo>
                    <a:pt x="285750" y="0"/>
                  </a:lnTo>
                  <a:close/>
                </a:path>
                <a:path w="412750" h="31750">
                  <a:moveTo>
                    <a:pt x="349250" y="21209"/>
                  </a:moveTo>
                  <a:lnTo>
                    <a:pt x="317500" y="21209"/>
                  </a:lnTo>
                  <a:lnTo>
                    <a:pt x="317500" y="31750"/>
                  </a:lnTo>
                  <a:lnTo>
                    <a:pt x="349250" y="31750"/>
                  </a:lnTo>
                  <a:lnTo>
                    <a:pt x="349250" y="21209"/>
                  </a:lnTo>
                  <a:close/>
                </a:path>
                <a:path w="412750" h="31750">
                  <a:moveTo>
                    <a:pt x="349250" y="0"/>
                  </a:moveTo>
                  <a:lnTo>
                    <a:pt x="317500" y="0"/>
                  </a:lnTo>
                  <a:lnTo>
                    <a:pt x="317500" y="10541"/>
                  </a:lnTo>
                  <a:lnTo>
                    <a:pt x="349250" y="10541"/>
                  </a:lnTo>
                  <a:lnTo>
                    <a:pt x="349250" y="0"/>
                  </a:lnTo>
                  <a:close/>
                </a:path>
                <a:path w="412750" h="31750">
                  <a:moveTo>
                    <a:pt x="412750" y="21209"/>
                  </a:moveTo>
                  <a:lnTo>
                    <a:pt x="381000" y="21209"/>
                  </a:lnTo>
                  <a:lnTo>
                    <a:pt x="381000" y="31750"/>
                  </a:lnTo>
                  <a:lnTo>
                    <a:pt x="412750" y="31750"/>
                  </a:lnTo>
                  <a:lnTo>
                    <a:pt x="412750" y="21209"/>
                  </a:lnTo>
                  <a:close/>
                </a:path>
                <a:path w="412750" h="31750">
                  <a:moveTo>
                    <a:pt x="412750" y="0"/>
                  </a:moveTo>
                  <a:lnTo>
                    <a:pt x="381000" y="0"/>
                  </a:lnTo>
                  <a:lnTo>
                    <a:pt x="381000" y="10541"/>
                  </a:lnTo>
                  <a:lnTo>
                    <a:pt x="412750" y="10541"/>
                  </a:lnTo>
                  <a:lnTo>
                    <a:pt x="412750" y="0"/>
                  </a:lnTo>
                  <a:close/>
                </a:path>
              </a:pathLst>
            </a:custGeom>
            <a:solidFill>
              <a:srgbClr val="E1B42E"/>
            </a:solidFill>
          </p:spPr>
          <p:txBody>
            <a:bodyPr wrap="square" lIns="0" tIns="0" rIns="0" bIns="0" rtlCol="0"/>
            <a:lstStyle/>
            <a:p>
              <a:endParaRPr/>
            </a:p>
          </p:txBody>
        </p:sp>
        <p:sp>
          <p:nvSpPr>
            <p:cNvPr id="51" name="object 51"/>
            <p:cNvSpPr/>
            <p:nvPr/>
          </p:nvSpPr>
          <p:spPr>
            <a:xfrm>
              <a:off x="1525523" y="5349240"/>
              <a:ext cx="76200" cy="283845"/>
            </a:xfrm>
            <a:custGeom>
              <a:avLst/>
              <a:gdLst/>
              <a:ahLst/>
              <a:cxnLst/>
              <a:rect l="l" t="t" r="r" b="b"/>
              <a:pathLst>
                <a:path w="76200" h="283845">
                  <a:moveTo>
                    <a:pt x="31750" y="207137"/>
                  </a:moveTo>
                  <a:lnTo>
                    <a:pt x="0" y="207137"/>
                  </a:lnTo>
                  <a:lnTo>
                    <a:pt x="38100" y="283362"/>
                  </a:lnTo>
                  <a:lnTo>
                    <a:pt x="69852" y="219837"/>
                  </a:lnTo>
                  <a:lnTo>
                    <a:pt x="31750" y="219837"/>
                  </a:lnTo>
                  <a:lnTo>
                    <a:pt x="31750" y="207137"/>
                  </a:lnTo>
                  <a:close/>
                </a:path>
                <a:path w="76200" h="283845">
                  <a:moveTo>
                    <a:pt x="44450" y="0"/>
                  </a:moveTo>
                  <a:lnTo>
                    <a:pt x="31750" y="0"/>
                  </a:lnTo>
                  <a:lnTo>
                    <a:pt x="31750" y="219837"/>
                  </a:lnTo>
                  <a:lnTo>
                    <a:pt x="44450" y="219837"/>
                  </a:lnTo>
                  <a:lnTo>
                    <a:pt x="44450" y="0"/>
                  </a:lnTo>
                  <a:close/>
                </a:path>
                <a:path w="76200" h="283845">
                  <a:moveTo>
                    <a:pt x="76200" y="207137"/>
                  </a:moveTo>
                  <a:lnTo>
                    <a:pt x="44450" y="207137"/>
                  </a:lnTo>
                  <a:lnTo>
                    <a:pt x="44450" y="219837"/>
                  </a:lnTo>
                  <a:lnTo>
                    <a:pt x="69852" y="219837"/>
                  </a:lnTo>
                  <a:lnTo>
                    <a:pt x="76200" y="207137"/>
                  </a:lnTo>
                  <a:close/>
                </a:path>
              </a:pathLst>
            </a:custGeom>
            <a:solidFill>
              <a:srgbClr val="BEBEBE"/>
            </a:solidFill>
          </p:spPr>
          <p:txBody>
            <a:bodyPr wrap="square" lIns="0" tIns="0" rIns="0" bIns="0" rtlCol="0"/>
            <a:lstStyle/>
            <a:p>
              <a:endParaRPr/>
            </a:p>
          </p:txBody>
        </p:sp>
        <p:sp>
          <p:nvSpPr>
            <p:cNvPr id="52" name="object 52"/>
            <p:cNvSpPr/>
            <p:nvPr/>
          </p:nvSpPr>
          <p:spPr>
            <a:xfrm>
              <a:off x="1836547" y="4190237"/>
              <a:ext cx="31750" cy="1212850"/>
            </a:xfrm>
            <a:custGeom>
              <a:avLst/>
              <a:gdLst/>
              <a:ahLst/>
              <a:cxnLst/>
              <a:rect l="l" t="t" r="r" b="b"/>
              <a:pathLst>
                <a:path w="31750" h="1212850">
                  <a:moveTo>
                    <a:pt x="10541" y="1206500"/>
                  </a:moveTo>
                  <a:lnTo>
                    <a:pt x="0" y="1206500"/>
                  </a:lnTo>
                  <a:lnTo>
                    <a:pt x="0" y="1212850"/>
                  </a:lnTo>
                  <a:lnTo>
                    <a:pt x="10541" y="1212850"/>
                  </a:lnTo>
                  <a:lnTo>
                    <a:pt x="10541" y="1206500"/>
                  </a:lnTo>
                  <a:close/>
                </a:path>
                <a:path w="31750" h="1212850">
                  <a:moveTo>
                    <a:pt x="10541" y="1143000"/>
                  </a:moveTo>
                  <a:lnTo>
                    <a:pt x="0" y="1143000"/>
                  </a:lnTo>
                  <a:lnTo>
                    <a:pt x="0" y="1174750"/>
                  </a:lnTo>
                  <a:lnTo>
                    <a:pt x="10541" y="1174750"/>
                  </a:lnTo>
                  <a:lnTo>
                    <a:pt x="10541" y="1143000"/>
                  </a:lnTo>
                  <a:close/>
                </a:path>
                <a:path w="31750" h="1212850">
                  <a:moveTo>
                    <a:pt x="10541" y="1079500"/>
                  </a:moveTo>
                  <a:lnTo>
                    <a:pt x="0" y="1079500"/>
                  </a:lnTo>
                  <a:lnTo>
                    <a:pt x="0" y="1111250"/>
                  </a:lnTo>
                  <a:lnTo>
                    <a:pt x="10541" y="1111250"/>
                  </a:lnTo>
                  <a:lnTo>
                    <a:pt x="10541" y="1079500"/>
                  </a:lnTo>
                  <a:close/>
                </a:path>
                <a:path w="31750" h="1212850">
                  <a:moveTo>
                    <a:pt x="10541" y="1016000"/>
                  </a:moveTo>
                  <a:lnTo>
                    <a:pt x="0" y="1016000"/>
                  </a:lnTo>
                  <a:lnTo>
                    <a:pt x="0" y="1047750"/>
                  </a:lnTo>
                  <a:lnTo>
                    <a:pt x="10541" y="1047750"/>
                  </a:lnTo>
                  <a:lnTo>
                    <a:pt x="10541" y="1016000"/>
                  </a:lnTo>
                  <a:close/>
                </a:path>
                <a:path w="31750" h="1212850">
                  <a:moveTo>
                    <a:pt x="10541" y="952500"/>
                  </a:moveTo>
                  <a:lnTo>
                    <a:pt x="0" y="952500"/>
                  </a:lnTo>
                  <a:lnTo>
                    <a:pt x="0" y="984250"/>
                  </a:lnTo>
                  <a:lnTo>
                    <a:pt x="10541" y="984250"/>
                  </a:lnTo>
                  <a:lnTo>
                    <a:pt x="10541" y="952500"/>
                  </a:lnTo>
                  <a:close/>
                </a:path>
                <a:path w="31750" h="1212850">
                  <a:moveTo>
                    <a:pt x="10541" y="889000"/>
                  </a:moveTo>
                  <a:lnTo>
                    <a:pt x="0" y="889000"/>
                  </a:lnTo>
                  <a:lnTo>
                    <a:pt x="0" y="920750"/>
                  </a:lnTo>
                  <a:lnTo>
                    <a:pt x="10541" y="920750"/>
                  </a:lnTo>
                  <a:lnTo>
                    <a:pt x="10541" y="889000"/>
                  </a:lnTo>
                  <a:close/>
                </a:path>
                <a:path w="31750" h="1212850">
                  <a:moveTo>
                    <a:pt x="10541" y="825500"/>
                  </a:moveTo>
                  <a:lnTo>
                    <a:pt x="0" y="825500"/>
                  </a:lnTo>
                  <a:lnTo>
                    <a:pt x="0" y="857250"/>
                  </a:lnTo>
                  <a:lnTo>
                    <a:pt x="10541" y="857250"/>
                  </a:lnTo>
                  <a:lnTo>
                    <a:pt x="10541" y="825500"/>
                  </a:lnTo>
                  <a:close/>
                </a:path>
                <a:path w="31750" h="1212850">
                  <a:moveTo>
                    <a:pt x="10541" y="762000"/>
                  </a:moveTo>
                  <a:lnTo>
                    <a:pt x="0" y="762000"/>
                  </a:lnTo>
                  <a:lnTo>
                    <a:pt x="0" y="793750"/>
                  </a:lnTo>
                  <a:lnTo>
                    <a:pt x="10541" y="793750"/>
                  </a:lnTo>
                  <a:lnTo>
                    <a:pt x="10541" y="762000"/>
                  </a:lnTo>
                  <a:close/>
                </a:path>
                <a:path w="31750" h="1212850">
                  <a:moveTo>
                    <a:pt x="10541" y="698500"/>
                  </a:moveTo>
                  <a:lnTo>
                    <a:pt x="0" y="698500"/>
                  </a:lnTo>
                  <a:lnTo>
                    <a:pt x="0" y="730250"/>
                  </a:lnTo>
                  <a:lnTo>
                    <a:pt x="10541" y="730250"/>
                  </a:lnTo>
                  <a:lnTo>
                    <a:pt x="10541" y="698500"/>
                  </a:lnTo>
                  <a:close/>
                </a:path>
                <a:path w="31750" h="1212850">
                  <a:moveTo>
                    <a:pt x="10541" y="635000"/>
                  </a:moveTo>
                  <a:lnTo>
                    <a:pt x="0" y="635000"/>
                  </a:lnTo>
                  <a:lnTo>
                    <a:pt x="0" y="666750"/>
                  </a:lnTo>
                  <a:lnTo>
                    <a:pt x="10541" y="666750"/>
                  </a:lnTo>
                  <a:lnTo>
                    <a:pt x="10541" y="635000"/>
                  </a:lnTo>
                  <a:close/>
                </a:path>
                <a:path w="31750" h="1212850">
                  <a:moveTo>
                    <a:pt x="10541" y="571500"/>
                  </a:moveTo>
                  <a:lnTo>
                    <a:pt x="0" y="571500"/>
                  </a:lnTo>
                  <a:lnTo>
                    <a:pt x="0" y="603250"/>
                  </a:lnTo>
                  <a:lnTo>
                    <a:pt x="10541" y="603250"/>
                  </a:lnTo>
                  <a:lnTo>
                    <a:pt x="10541" y="571500"/>
                  </a:lnTo>
                  <a:close/>
                </a:path>
                <a:path w="31750" h="1212850">
                  <a:moveTo>
                    <a:pt x="10541" y="508000"/>
                  </a:moveTo>
                  <a:lnTo>
                    <a:pt x="0" y="508000"/>
                  </a:lnTo>
                  <a:lnTo>
                    <a:pt x="0" y="539750"/>
                  </a:lnTo>
                  <a:lnTo>
                    <a:pt x="10541" y="539750"/>
                  </a:lnTo>
                  <a:lnTo>
                    <a:pt x="10541" y="508000"/>
                  </a:lnTo>
                  <a:close/>
                </a:path>
                <a:path w="31750" h="1212850">
                  <a:moveTo>
                    <a:pt x="10541" y="444500"/>
                  </a:moveTo>
                  <a:lnTo>
                    <a:pt x="0" y="444500"/>
                  </a:lnTo>
                  <a:lnTo>
                    <a:pt x="0" y="476250"/>
                  </a:lnTo>
                  <a:lnTo>
                    <a:pt x="10541" y="476250"/>
                  </a:lnTo>
                  <a:lnTo>
                    <a:pt x="10541" y="444500"/>
                  </a:lnTo>
                  <a:close/>
                </a:path>
                <a:path w="31750" h="1212850">
                  <a:moveTo>
                    <a:pt x="10541" y="381000"/>
                  </a:moveTo>
                  <a:lnTo>
                    <a:pt x="0" y="381000"/>
                  </a:lnTo>
                  <a:lnTo>
                    <a:pt x="0" y="412750"/>
                  </a:lnTo>
                  <a:lnTo>
                    <a:pt x="10541" y="412750"/>
                  </a:lnTo>
                  <a:lnTo>
                    <a:pt x="10541" y="381000"/>
                  </a:lnTo>
                  <a:close/>
                </a:path>
                <a:path w="31750" h="1212850">
                  <a:moveTo>
                    <a:pt x="10541" y="317500"/>
                  </a:moveTo>
                  <a:lnTo>
                    <a:pt x="0" y="317500"/>
                  </a:lnTo>
                  <a:lnTo>
                    <a:pt x="0" y="349250"/>
                  </a:lnTo>
                  <a:lnTo>
                    <a:pt x="10541" y="349250"/>
                  </a:lnTo>
                  <a:lnTo>
                    <a:pt x="10541" y="317500"/>
                  </a:lnTo>
                  <a:close/>
                </a:path>
                <a:path w="31750" h="1212850">
                  <a:moveTo>
                    <a:pt x="10541" y="254000"/>
                  </a:moveTo>
                  <a:lnTo>
                    <a:pt x="0" y="254000"/>
                  </a:lnTo>
                  <a:lnTo>
                    <a:pt x="0" y="285750"/>
                  </a:lnTo>
                  <a:lnTo>
                    <a:pt x="10541" y="285750"/>
                  </a:lnTo>
                  <a:lnTo>
                    <a:pt x="10541" y="254000"/>
                  </a:lnTo>
                  <a:close/>
                </a:path>
                <a:path w="31750" h="1212850">
                  <a:moveTo>
                    <a:pt x="10541" y="190500"/>
                  </a:moveTo>
                  <a:lnTo>
                    <a:pt x="0" y="190500"/>
                  </a:lnTo>
                  <a:lnTo>
                    <a:pt x="0" y="222250"/>
                  </a:lnTo>
                  <a:lnTo>
                    <a:pt x="10541" y="222250"/>
                  </a:lnTo>
                  <a:lnTo>
                    <a:pt x="10541" y="190500"/>
                  </a:lnTo>
                  <a:close/>
                </a:path>
                <a:path w="31750" h="1212850">
                  <a:moveTo>
                    <a:pt x="10541" y="127000"/>
                  </a:moveTo>
                  <a:lnTo>
                    <a:pt x="0" y="127000"/>
                  </a:lnTo>
                  <a:lnTo>
                    <a:pt x="0" y="158750"/>
                  </a:lnTo>
                  <a:lnTo>
                    <a:pt x="10541" y="158750"/>
                  </a:lnTo>
                  <a:lnTo>
                    <a:pt x="10541" y="127000"/>
                  </a:lnTo>
                  <a:close/>
                </a:path>
                <a:path w="31750" h="1212850">
                  <a:moveTo>
                    <a:pt x="10541" y="63500"/>
                  </a:moveTo>
                  <a:lnTo>
                    <a:pt x="0" y="63500"/>
                  </a:lnTo>
                  <a:lnTo>
                    <a:pt x="0" y="95250"/>
                  </a:lnTo>
                  <a:lnTo>
                    <a:pt x="10541" y="95250"/>
                  </a:lnTo>
                  <a:lnTo>
                    <a:pt x="10541" y="63500"/>
                  </a:lnTo>
                  <a:close/>
                </a:path>
                <a:path w="31750" h="1212850">
                  <a:moveTo>
                    <a:pt x="10541" y="0"/>
                  </a:moveTo>
                  <a:lnTo>
                    <a:pt x="0" y="0"/>
                  </a:lnTo>
                  <a:lnTo>
                    <a:pt x="0" y="31750"/>
                  </a:lnTo>
                  <a:lnTo>
                    <a:pt x="10541" y="31750"/>
                  </a:lnTo>
                  <a:lnTo>
                    <a:pt x="10541" y="0"/>
                  </a:lnTo>
                  <a:close/>
                </a:path>
                <a:path w="31750" h="1212850">
                  <a:moveTo>
                    <a:pt x="31750" y="1206500"/>
                  </a:moveTo>
                  <a:lnTo>
                    <a:pt x="21209" y="1206500"/>
                  </a:lnTo>
                  <a:lnTo>
                    <a:pt x="21209" y="1212850"/>
                  </a:lnTo>
                  <a:lnTo>
                    <a:pt x="31750" y="1212850"/>
                  </a:lnTo>
                  <a:lnTo>
                    <a:pt x="31750" y="1206500"/>
                  </a:lnTo>
                  <a:close/>
                </a:path>
                <a:path w="31750" h="1212850">
                  <a:moveTo>
                    <a:pt x="31750" y="1143000"/>
                  </a:moveTo>
                  <a:lnTo>
                    <a:pt x="21209" y="1143000"/>
                  </a:lnTo>
                  <a:lnTo>
                    <a:pt x="21209" y="1174750"/>
                  </a:lnTo>
                  <a:lnTo>
                    <a:pt x="31750" y="1174750"/>
                  </a:lnTo>
                  <a:lnTo>
                    <a:pt x="31750" y="1143000"/>
                  </a:lnTo>
                  <a:close/>
                </a:path>
                <a:path w="31750" h="1212850">
                  <a:moveTo>
                    <a:pt x="31750" y="1079500"/>
                  </a:moveTo>
                  <a:lnTo>
                    <a:pt x="21209" y="1079500"/>
                  </a:lnTo>
                  <a:lnTo>
                    <a:pt x="21209" y="1111250"/>
                  </a:lnTo>
                  <a:lnTo>
                    <a:pt x="31750" y="1111250"/>
                  </a:lnTo>
                  <a:lnTo>
                    <a:pt x="31750" y="1079500"/>
                  </a:lnTo>
                  <a:close/>
                </a:path>
                <a:path w="31750" h="1212850">
                  <a:moveTo>
                    <a:pt x="31750" y="1016000"/>
                  </a:moveTo>
                  <a:lnTo>
                    <a:pt x="21209" y="1016000"/>
                  </a:lnTo>
                  <a:lnTo>
                    <a:pt x="21209" y="1047750"/>
                  </a:lnTo>
                  <a:lnTo>
                    <a:pt x="31750" y="1047750"/>
                  </a:lnTo>
                  <a:lnTo>
                    <a:pt x="31750" y="1016000"/>
                  </a:lnTo>
                  <a:close/>
                </a:path>
                <a:path w="31750" h="1212850">
                  <a:moveTo>
                    <a:pt x="31750" y="952500"/>
                  </a:moveTo>
                  <a:lnTo>
                    <a:pt x="21209" y="952500"/>
                  </a:lnTo>
                  <a:lnTo>
                    <a:pt x="21209" y="984250"/>
                  </a:lnTo>
                  <a:lnTo>
                    <a:pt x="31750" y="984250"/>
                  </a:lnTo>
                  <a:lnTo>
                    <a:pt x="31750" y="952500"/>
                  </a:lnTo>
                  <a:close/>
                </a:path>
                <a:path w="31750" h="1212850">
                  <a:moveTo>
                    <a:pt x="31750" y="889000"/>
                  </a:moveTo>
                  <a:lnTo>
                    <a:pt x="21209" y="889000"/>
                  </a:lnTo>
                  <a:lnTo>
                    <a:pt x="21209" y="920750"/>
                  </a:lnTo>
                  <a:lnTo>
                    <a:pt x="31750" y="920750"/>
                  </a:lnTo>
                  <a:lnTo>
                    <a:pt x="31750" y="889000"/>
                  </a:lnTo>
                  <a:close/>
                </a:path>
                <a:path w="31750" h="1212850">
                  <a:moveTo>
                    <a:pt x="31750" y="825500"/>
                  </a:moveTo>
                  <a:lnTo>
                    <a:pt x="21209" y="825500"/>
                  </a:lnTo>
                  <a:lnTo>
                    <a:pt x="21209" y="857250"/>
                  </a:lnTo>
                  <a:lnTo>
                    <a:pt x="31750" y="857250"/>
                  </a:lnTo>
                  <a:lnTo>
                    <a:pt x="31750" y="825500"/>
                  </a:lnTo>
                  <a:close/>
                </a:path>
                <a:path w="31750" h="1212850">
                  <a:moveTo>
                    <a:pt x="31750" y="762000"/>
                  </a:moveTo>
                  <a:lnTo>
                    <a:pt x="21209" y="762000"/>
                  </a:lnTo>
                  <a:lnTo>
                    <a:pt x="21209" y="793750"/>
                  </a:lnTo>
                  <a:lnTo>
                    <a:pt x="31750" y="793750"/>
                  </a:lnTo>
                  <a:lnTo>
                    <a:pt x="31750" y="762000"/>
                  </a:lnTo>
                  <a:close/>
                </a:path>
                <a:path w="31750" h="1212850">
                  <a:moveTo>
                    <a:pt x="31750" y="698500"/>
                  </a:moveTo>
                  <a:lnTo>
                    <a:pt x="21209" y="698500"/>
                  </a:lnTo>
                  <a:lnTo>
                    <a:pt x="21209" y="730250"/>
                  </a:lnTo>
                  <a:lnTo>
                    <a:pt x="31750" y="730250"/>
                  </a:lnTo>
                  <a:lnTo>
                    <a:pt x="31750" y="698500"/>
                  </a:lnTo>
                  <a:close/>
                </a:path>
                <a:path w="31750" h="1212850">
                  <a:moveTo>
                    <a:pt x="31750" y="635000"/>
                  </a:moveTo>
                  <a:lnTo>
                    <a:pt x="21209" y="635000"/>
                  </a:lnTo>
                  <a:lnTo>
                    <a:pt x="21209" y="666750"/>
                  </a:lnTo>
                  <a:lnTo>
                    <a:pt x="31750" y="666750"/>
                  </a:lnTo>
                  <a:lnTo>
                    <a:pt x="31750" y="635000"/>
                  </a:lnTo>
                  <a:close/>
                </a:path>
                <a:path w="31750" h="1212850">
                  <a:moveTo>
                    <a:pt x="31750" y="571500"/>
                  </a:moveTo>
                  <a:lnTo>
                    <a:pt x="21209" y="571500"/>
                  </a:lnTo>
                  <a:lnTo>
                    <a:pt x="21209" y="603250"/>
                  </a:lnTo>
                  <a:lnTo>
                    <a:pt x="31750" y="603250"/>
                  </a:lnTo>
                  <a:lnTo>
                    <a:pt x="31750" y="571500"/>
                  </a:lnTo>
                  <a:close/>
                </a:path>
                <a:path w="31750" h="1212850">
                  <a:moveTo>
                    <a:pt x="31750" y="508000"/>
                  </a:moveTo>
                  <a:lnTo>
                    <a:pt x="21209" y="508000"/>
                  </a:lnTo>
                  <a:lnTo>
                    <a:pt x="21209" y="539750"/>
                  </a:lnTo>
                  <a:lnTo>
                    <a:pt x="31750" y="539750"/>
                  </a:lnTo>
                  <a:lnTo>
                    <a:pt x="31750" y="508000"/>
                  </a:lnTo>
                  <a:close/>
                </a:path>
                <a:path w="31750" h="1212850">
                  <a:moveTo>
                    <a:pt x="31750" y="444500"/>
                  </a:moveTo>
                  <a:lnTo>
                    <a:pt x="21209" y="444500"/>
                  </a:lnTo>
                  <a:lnTo>
                    <a:pt x="21209" y="476250"/>
                  </a:lnTo>
                  <a:lnTo>
                    <a:pt x="31750" y="476250"/>
                  </a:lnTo>
                  <a:lnTo>
                    <a:pt x="31750" y="444500"/>
                  </a:lnTo>
                  <a:close/>
                </a:path>
                <a:path w="31750" h="1212850">
                  <a:moveTo>
                    <a:pt x="31750" y="381000"/>
                  </a:moveTo>
                  <a:lnTo>
                    <a:pt x="21209" y="381000"/>
                  </a:lnTo>
                  <a:lnTo>
                    <a:pt x="21209" y="412750"/>
                  </a:lnTo>
                  <a:lnTo>
                    <a:pt x="31750" y="412750"/>
                  </a:lnTo>
                  <a:lnTo>
                    <a:pt x="31750" y="381000"/>
                  </a:lnTo>
                  <a:close/>
                </a:path>
                <a:path w="31750" h="1212850">
                  <a:moveTo>
                    <a:pt x="31750" y="317500"/>
                  </a:moveTo>
                  <a:lnTo>
                    <a:pt x="21209" y="317500"/>
                  </a:lnTo>
                  <a:lnTo>
                    <a:pt x="21209" y="349250"/>
                  </a:lnTo>
                  <a:lnTo>
                    <a:pt x="31750" y="349250"/>
                  </a:lnTo>
                  <a:lnTo>
                    <a:pt x="31750" y="317500"/>
                  </a:lnTo>
                  <a:close/>
                </a:path>
                <a:path w="31750" h="1212850">
                  <a:moveTo>
                    <a:pt x="31750" y="254000"/>
                  </a:moveTo>
                  <a:lnTo>
                    <a:pt x="21209" y="254000"/>
                  </a:lnTo>
                  <a:lnTo>
                    <a:pt x="21209" y="285750"/>
                  </a:lnTo>
                  <a:lnTo>
                    <a:pt x="31750" y="285750"/>
                  </a:lnTo>
                  <a:lnTo>
                    <a:pt x="31750" y="254000"/>
                  </a:lnTo>
                  <a:close/>
                </a:path>
                <a:path w="31750" h="1212850">
                  <a:moveTo>
                    <a:pt x="31750" y="190500"/>
                  </a:moveTo>
                  <a:lnTo>
                    <a:pt x="21209" y="190500"/>
                  </a:lnTo>
                  <a:lnTo>
                    <a:pt x="21209" y="222250"/>
                  </a:lnTo>
                  <a:lnTo>
                    <a:pt x="31750" y="222250"/>
                  </a:lnTo>
                  <a:lnTo>
                    <a:pt x="31750" y="190500"/>
                  </a:lnTo>
                  <a:close/>
                </a:path>
                <a:path w="31750" h="1212850">
                  <a:moveTo>
                    <a:pt x="31750" y="127000"/>
                  </a:moveTo>
                  <a:lnTo>
                    <a:pt x="21209" y="127000"/>
                  </a:lnTo>
                  <a:lnTo>
                    <a:pt x="21209" y="158750"/>
                  </a:lnTo>
                  <a:lnTo>
                    <a:pt x="31750" y="158750"/>
                  </a:lnTo>
                  <a:lnTo>
                    <a:pt x="31750" y="127000"/>
                  </a:lnTo>
                  <a:close/>
                </a:path>
                <a:path w="31750" h="1212850">
                  <a:moveTo>
                    <a:pt x="31750" y="63500"/>
                  </a:moveTo>
                  <a:lnTo>
                    <a:pt x="21209" y="63500"/>
                  </a:lnTo>
                  <a:lnTo>
                    <a:pt x="21209" y="95250"/>
                  </a:lnTo>
                  <a:lnTo>
                    <a:pt x="31750" y="95250"/>
                  </a:lnTo>
                  <a:lnTo>
                    <a:pt x="31750" y="63500"/>
                  </a:lnTo>
                  <a:close/>
                </a:path>
                <a:path w="31750" h="1212850">
                  <a:moveTo>
                    <a:pt x="31750" y="0"/>
                  </a:moveTo>
                  <a:lnTo>
                    <a:pt x="21209" y="0"/>
                  </a:lnTo>
                  <a:lnTo>
                    <a:pt x="21209" y="31750"/>
                  </a:lnTo>
                  <a:lnTo>
                    <a:pt x="31750" y="31750"/>
                  </a:lnTo>
                  <a:lnTo>
                    <a:pt x="31750" y="0"/>
                  </a:lnTo>
                  <a:close/>
                </a:path>
              </a:pathLst>
            </a:custGeom>
            <a:solidFill>
              <a:srgbClr val="E1B42E"/>
            </a:solidFill>
          </p:spPr>
          <p:txBody>
            <a:bodyPr wrap="square" lIns="0" tIns="0" rIns="0" bIns="0" rtlCol="0"/>
            <a:lstStyle/>
            <a:p>
              <a:endParaRPr/>
            </a:p>
          </p:txBody>
        </p:sp>
        <p:sp>
          <p:nvSpPr>
            <p:cNvPr id="53" name="object 53"/>
            <p:cNvSpPr/>
            <p:nvPr/>
          </p:nvSpPr>
          <p:spPr>
            <a:xfrm>
              <a:off x="2068067" y="5349240"/>
              <a:ext cx="76200" cy="283845"/>
            </a:xfrm>
            <a:custGeom>
              <a:avLst/>
              <a:gdLst/>
              <a:ahLst/>
              <a:cxnLst/>
              <a:rect l="l" t="t" r="r" b="b"/>
              <a:pathLst>
                <a:path w="76200" h="283845">
                  <a:moveTo>
                    <a:pt x="31750" y="207137"/>
                  </a:moveTo>
                  <a:lnTo>
                    <a:pt x="0" y="207137"/>
                  </a:lnTo>
                  <a:lnTo>
                    <a:pt x="38100" y="283362"/>
                  </a:lnTo>
                  <a:lnTo>
                    <a:pt x="69852" y="219837"/>
                  </a:lnTo>
                  <a:lnTo>
                    <a:pt x="31750" y="219837"/>
                  </a:lnTo>
                  <a:lnTo>
                    <a:pt x="31750" y="207137"/>
                  </a:lnTo>
                  <a:close/>
                </a:path>
                <a:path w="76200" h="283845">
                  <a:moveTo>
                    <a:pt x="44450" y="0"/>
                  </a:moveTo>
                  <a:lnTo>
                    <a:pt x="31750" y="0"/>
                  </a:lnTo>
                  <a:lnTo>
                    <a:pt x="31750" y="219837"/>
                  </a:lnTo>
                  <a:lnTo>
                    <a:pt x="44450" y="219837"/>
                  </a:lnTo>
                  <a:lnTo>
                    <a:pt x="44450" y="0"/>
                  </a:lnTo>
                  <a:close/>
                </a:path>
                <a:path w="76200" h="283845">
                  <a:moveTo>
                    <a:pt x="76200" y="207137"/>
                  </a:moveTo>
                  <a:lnTo>
                    <a:pt x="44450" y="207137"/>
                  </a:lnTo>
                  <a:lnTo>
                    <a:pt x="44450" y="219837"/>
                  </a:lnTo>
                  <a:lnTo>
                    <a:pt x="69852" y="219837"/>
                  </a:lnTo>
                  <a:lnTo>
                    <a:pt x="76200" y="207137"/>
                  </a:lnTo>
                  <a:close/>
                </a:path>
              </a:pathLst>
            </a:custGeom>
            <a:solidFill>
              <a:srgbClr val="BEBEBE"/>
            </a:solidFill>
          </p:spPr>
          <p:txBody>
            <a:bodyPr wrap="square" lIns="0" tIns="0" rIns="0" bIns="0" rtlCol="0"/>
            <a:lstStyle/>
            <a:p>
              <a:endParaRPr/>
            </a:p>
          </p:txBody>
        </p:sp>
        <p:sp>
          <p:nvSpPr>
            <p:cNvPr id="54" name="object 54"/>
            <p:cNvSpPr/>
            <p:nvPr/>
          </p:nvSpPr>
          <p:spPr>
            <a:xfrm>
              <a:off x="2385187" y="4190237"/>
              <a:ext cx="31750" cy="1212850"/>
            </a:xfrm>
            <a:custGeom>
              <a:avLst/>
              <a:gdLst/>
              <a:ahLst/>
              <a:cxnLst/>
              <a:rect l="l" t="t" r="r" b="b"/>
              <a:pathLst>
                <a:path w="31750" h="1212850">
                  <a:moveTo>
                    <a:pt x="10541" y="1206500"/>
                  </a:moveTo>
                  <a:lnTo>
                    <a:pt x="0" y="1206500"/>
                  </a:lnTo>
                  <a:lnTo>
                    <a:pt x="0" y="1212850"/>
                  </a:lnTo>
                  <a:lnTo>
                    <a:pt x="10541" y="1212850"/>
                  </a:lnTo>
                  <a:lnTo>
                    <a:pt x="10541" y="1206500"/>
                  </a:lnTo>
                  <a:close/>
                </a:path>
                <a:path w="31750" h="1212850">
                  <a:moveTo>
                    <a:pt x="10541" y="1143000"/>
                  </a:moveTo>
                  <a:lnTo>
                    <a:pt x="0" y="1143000"/>
                  </a:lnTo>
                  <a:lnTo>
                    <a:pt x="0" y="1174750"/>
                  </a:lnTo>
                  <a:lnTo>
                    <a:pt x="10541" y="1174750"/>
                  </a:lnTo>
                  <a:lnTo>
                    <a:pt x="10541" y="1143000"/>
                  </a:lnTo>
                  <a:close/>
                </a:path>
                <a:path w="31750" h="1212850">
                  <a:moveTo>
                    <a:pt x="10541" y="1079500"/>
                  </a:moveTo>
                  <a:lnTo>
                    <a:pt x="0" y="1079500"/>
                  </a:lnTo>
                  <a:lnTo>
                    <a:pt x="0" y="1111250"/>
                  </a:lnTo>
                  <a:lnTo>
                    <a:pt x="10541" y="1111250"/>
                  </a:lnTo>
                  <a:lnTo>
                    <a:pt x="10541" y="1079500"/>
                  </a:lnTo>
                  <a:close/>
                </a:path>
                <a:path w="31750" h="1212850">
                  <a:moveTo>
                    <a:pt x="10541" y="1016000"/>
                  </a:moveTo>
                  <a:lnTo>
                    <a:pt x="0" y="1016000"/>
                  </a:lnTo>
                  <a:lnTo>
                    <a:pt x="0" y="1047750"/>
                  </a:lnTo>
                  <a:lnTo>
                    <a:pt x="10541" y="1047750"/>
                  </a:lnTo>
                  <a:lnTo>
                    <a:pt x="10541" y="1016000"/>
                  </a:lnTo>
                  <a:close/>
                </a:path>
                <a:path w="31750" h="1212850">
                  <a:moveTo>
                    <a:pt x="10541" y="952500"/>
                  </a:moveTo>
                  <a:lnTo>
                    <a:pt x="0" y="952500"/>
                  </a:lnTo>
                  <a:lnTo>
                    <a:pt x="0" y="984250"/>
                  </a:lnTo>
                  <a:lnTo>
                    <a:pt x="10541" y="984250"/>
                  </a:lnTo>
                  <a:lnTo>
                    <a:pt x="10541" y="952500"/>
                  </a:lnTo>
                  <a:close/>
                </a:path>
                <a:path w="31750" h="1212850">
                  <a:moveTo>
                    <a:pt x="10541" y="889000"/>
                  </a:moveTo>
                  <a:lnTo>
                    <a:pt x="0" y="889000"/>
                  </a:lnTo>
                  <a:lnTo>
                    <a:pt x="0" y="920750"/>
                  </a:lnTo>
                  <a:lnTo>
                    <a:pt x="10541" y="920750"/>
                  </a:lnTo>
                  <a:lnTo>
                    <a:pt x="10541" y="889000"/>
                  </a:lnTo>
                  <a:close/>
                </a:path>
                <a:path w="31750" h="1212850">
                  <a:moveTo>
                    <a:pt x="10541" y="825500"/>
                  </a:moveTo>
                  <a:lnTo>
                    <a:pt x="0" y="825500"/>
                  </a:lnTo>
                  <a:lnTo>
                    <a:pt x="0" y="857250"/>
                  </a:lnTo>
                  <a:lnTo>
                    <a:pt x="10541" y="857250"/>
                  </a:lnTo>
                  <a:lnTo>
                    <a:pt x="10541" y="825500"/>
                  </a:lnTo>
                  <a:close/>
                </a:path>
                <a:path w="31750" h="1212850">
                  <a:moveTo>
                    <a:pt x="10541" y="762000"/>
                  </a:moveTo>
                  <a:lnTo>
                    <a:pt x="0" y="762000"/>
                  </a:lnTo>
                  <a:lnTo>
                    <a:pt x="0" y="793750"/>
                  </a:lnTo>
                  <a:lnTo>
                    <a:pt x="10541" y="793750"/>
                  </a:lnTo>
                  <a:lnTo>
                    <a:pt x="10541" y="762000"/>
                  </a:lnTo>
                  <a:close/>
                </a:path>
                <a:path w="31750" h="1212850">
                  <a:moveTo>
                    <a:pt x="10541" y="698500"/>
                  </a:moveTo>
                  <a:lnTo>
                    <a:pt x="0" y="698500"/>
                  </a:lnTo>
                  <a:lnTo>
                    <a:pt x="0" y="730250"/>
                  </a:lnTo>
                  <a:lnTo>
                    <a:pt x="10541" y="730250"/>
                  </a:lnTo>
                  <a:lnTo>
                    <a:pt x="10541" y="698500"/>
                  </a:lnTo>
                  <a:close/>
                </a:path>
                <a:path w="31750" h="1212850">
                  <a:moveTo>
                    <a:pt x="10541" y="635000"/>
                  </a:moveTo>
                  <a:lnTo>
                    <a:pt x="0" y="635000"/>
                  </a:lnTo>
                  <a:lnTo>
                    <a:pt x="0" y="666750"/>
                  </a:lnTo>
                  <a:lnTo>
                    <a:pt x="10541" y="666750"/>
                  </a:lnTo>
                  <a:lnTo>
                    <a:pt x="10541" y="635000"/>
                  </a:lnTo>
                  <a:close/>
                </a:path>
                <a:path w="31750" h="1212850">
                  <a:moveTo>
                    <a:pt x="10541" y="571500"/>
                  </a:moveTo>
                  <a:lnTo>
                    <a:pt x="0" y="571500"/>
                  </a:lnTo>
                  <a:lnTo>
                    <a:pt x="0" y="603250"/>
                  </a:lnTo>
                  <a:lnTo>
                    <a:pt x="10541" y="603250"/>
                  </a:lnTo>
                  <a:lnTo>
                    <a:pt x="10541" y="571500"/>
                  </a:lnTo>
                  <a:close/>
                </a:path>
                <a:path w="31750" h="1212850">
                  <a:moveTo>
                    <a:pt x="10541" y="508000"/>
                  </a:moveTo>
                  <a:lnTo>
                    <a:pt x="0" y="508000"/>
                  </a:lnTo>
                  <a:lnTo>
                    <a:pt x="0" y="539750"/>
                  </a:lnTo>
                  <a:lnTo>
                    <a:pt x="10541" y="539750"/>
                  </a:lnTo>
                  <a:lnTo>
                    <a:pt x="10541" y="508000"/>
                  </a:lnTo>
                  <a:close/>
                </a:path>
                <a:path w="31750" h="1212850">
                  <a:moveTo>
                    <a:pt x="10541" y="444500"/>
                  </a:moveTo>
                  <a:lnTo>
                    <a:pt x="0" y="444500"/>
                  </a:lnTo>
                  <a:lnTo>
                    <a:pt x="0" y="476250"/>
                  </a:lnTo>
                  <a:lnTo>
                    <a:pt x="10541" y="476250"/>
                  </a:lnTo>
                  <a:lnTo>
                    <a:pt x="10541" y="444500"/>
                  </a:lnTo>
                  <a:close/>
                </a:path>
                <a:path w="31750" h="1212850">
                  <a:moveTo>
                    <a:pt x="10541" y="381000"/>
                  </a:moveTo>
                  <a:lnTo>
                    <a:pt x="0" y="381000"/>
                  </a:lnTo>
                  <a:lnTo>
                    <a:pt x="0" y="412750"/>
                  </a:lnTo>
                  <a:lnTo>
                    <a:pt x="10541" y="412750"/>
                  </a:lnTo>
                  <a:lnTo>
                    <a:pt x="10541" y="381000"/>
                  </a:lnTo>
                  <a:close/>
                </a:path>
                <a:path w="31750" h="1212850">
                  <a:moveTo>
                    <a:pt x="10541" y="317500"/>
                  </a:moveTo>
                  <a:lnTo>
                    <a:pt x="0" y="317500"/>
                  </a:lnTo>
                  <a:lnTo>
                    <a:pt x="0" y="349250"/>
                  </a:lnTo>
                  <a:lnTo>
                    <a:pt x="10541" y="349250"/>
                  </a:lnTo>
                  <a:lnTo>
                    <a:pt x="10541" y="317500"/>
                  </a:lnTo>
                  <a:close/>
                </a:path>
                <a:path w="31750" h="1212850">
                  <a:moveTo>
                    <a:pt x="10541" y="254000"/>
                  </a:moveTo>
                  <a:lnTo>
                    <a:pt x="0" y="254000"/>
                  </a:lnTo>
                  <a:lnTo>
                    <a:pt x="0" y="285750"/>
                  </a:lnTo>
                  <a:lnTo>
                    <a:pt x="10541" y="285750"/>
                  </a:lnTo>
                  <a:lnTo>
                    <a:pt x="10541" y="254000"/>
                  </a:lnTo>
                  <a:close/>
                </a:path>
                <a:path w="31750" h="1212850">
                  <a:moveTo>
                    <a:pt x="10541" y="190500"/>
                  </a:moveTo>
                  <a:lnTo>
                    <a:pt x="0" y="190500"/>
                  </a:lnTo>
                  <a:lnTo>
                    <a:pt x="0" y="222250"/>
                  </a:lnTo>
                  <a:lnTo>
                    <a:pt x="10541" y="222250"/>
                  </a:lnTo>
                  <a:lnTo>
                    <a:pt x="10541" y="190500"/>
                  </a:lnTo>
                  <a:close/>
                </a:path>
                <a:path w="31750" h="1212850">
                  <a:moveTo>
                    <a:pt x="10541" y="127000"/>
                  </a:moveTo>
                  <a:lnTo>
                    <a:pt x="0" y="127000"/>
                  </a:lnTo>
                  <a:lnTo>
                    <a:pt x="0" y="158750"/>
                  </a:lnTo>
                  <a:lnTo>
                    <a:pt x="10541" y="158750"/>
                  </a:lnTo>
                  <a:lnTo>
                    <a:pt x="10541" y="127000"/>
                  </a:lnTo>
                  <a:close/>
                </a:path>
                <a:path w="31750" h="1212850">
                  <a:moveTo>
                    <a:pt x="10541" y="63500"/>
                  </a:moveTo>
                  <a:lnTo>
                    <a:pt x="0" y="63500"/>
                  </a:lnTo>
                  <a:lnTo>
                    <a:pt x="0" y="95250"/>
                  </a:lnTo>
                  <a:lnTo>
                    <a:pt x="10541" y="95250"/>
                  </a:lnTo>
                  <a:lnTo>
                    <a:pt x="10541" y="63500"/>
                  </a:lnTo>
                  <a:close/>
                </a:path>
                <a:path w="31750" h="1212850">
                  <a:moveTo>
                    <a:pt x="10541" y="0"/>
                  </a:moveTo>
                  <a:lnTo>
                    <a:pt x="0" y="0"/>
                  </a:lnTo>
                  <a:lnTo>
                    <a:pt x="0" y="31750"/>
                  </a:lnTo>
                  <a:lnTo>
                    <a:pt x="10541" y="31750"/>
                  </a:lnTo>
                  <a:lnTo>
                    <a:pt x="10541" y="0"/>
                  </a:lnTo>
                  <a:close/>
                </a:path>
                <a:path w="31750" h="1212850">
                  <a:moveTo>
                    <a:pt x="31750" y="1206500"/>
                  </a:moveTo>
                  <a:lnTo>
                    <a:pt x="21209" y="1206500"/>
                  </a:lnTo>
                  <a:lnTo>
                    <a:pt x="21209" y="1212850"/>
                  </a:lnTo>
                  <a:lnTo>
                    <a:pt x="31750" y="1212850"/>
                  </a:lnTo>
                  <a:lnTo>
                    <a:pt x="31750" y="1206500"/>
                  </a:lnTo>
                  <a:close/>
                </a:path>
                <a:path w="31750" h="1212850">
                  <a:moveTo>
                    <a:pt x="31750" y="1143000"/>
                  </a:moveTo>
                  <a:lnTo>
                    <a:pt x="21209" y="1143000"/>
                  </a:lnTo>
                  <a:lnTo>
                    <a:pt x="21209" y="1174750"/>
                  </a:lnTo>
                  <a:lnTo>
                    <a:pt x="31750" y="1174750"/>
                  </a:lnTo>
                  <a:lnTo>
                    <a:pt x="31750" y="1143000"/>
                  </a:lnTo>
                  <a:close/>
                </a:path>
                <a:path w="31750" h="1212850">
                  <a:moveTo>
                    <a:pt x="31750" y="1079500"/>
                  </a:moveTo>
                  <a:lnTo>
                    <a:pt x="21209" y="1079500"/>
                  </a:lnTo>
                  <a:lnTo>
                    <a:pt x="21209" y="1111250"/>
                  </a:lnTo>
                  <a:lnTo>
                    <a:pt x="31750" y="1111250"/>
                  </a:lnTo>
                  <a:lnTo>
                    <a:pt x="31750" y="1079500"/>
                  </a:lnTo>
                  <a:close/>
                </a:path>
                <a:path w="31750" h="1212850">
                  <a:moveTo>
                    <a:pt x="31750" y="1016000"/>
                  </a:moveTo>
                  <a:lnTo>
                    <a:pt x="21209" y="1016000"/>
                  </a:lnTo>
                  <a:lnTo>
                    <a:pt x="21209" y="1047750"/>
                  </a:lnTo>
                  <a:lnTo>
                    <a:pt x="31750" y="1047750"/>
                  </a:lnTo>
                  <a:lnTo>
                    <a:pt x="31750" y="1016000"/>
                  </a:lnTo>
                  <a:close/>
                </a:path>
                <a:path w="31750" h="1212850">
                  <a:moveTo>
                    <a:pt x="31750" y="952500"/>
                  </a:moveTo>
                  <a:lnTo>
                    <a:pt x="21209" y="952500"/>
                  </a:lnTo>
                  <a:lnTo>
                    <a:pt x="21209" y="984250"/>
                  </a:lnTo>
                  <a:lnTo>
                    <a:pt x="31750" y="984250"/>
                  </a:lnTo>
                  <a:lnTo>
                    <a:pt x="31750" y="952500"/>
                  </a:lnTo>
                  <a:close/>
                </a:path>
                <a:path w="31750" h="1212850">
                  <a:moveTo>
                    <a:pt x="31750" y="889000"/>
                  </a:moveTo>
                  <a:lnTo>
                    <a:pt x="21209" y="889000"/>
                  </a:lnTo>
                  <a:lnTo>
                    <a:pt x="21209" y="920750"/>
                  </a:lnTo>
                  <a:lnTo>
                    <a:pt x="31750" y="920750"/>
                  </a:lnTo>
                  <a:lnTo>
                    <a:pt x="31750" y="889000"/>
                  </a:lnTo>
                  <a:close/>
                </a:path>
                <a:path w="31750" h="1212850">
                  <a:moveTo>
                    <a:pt x="31750" y="825500"/>
                  </a:moveTo>
                  <a:lnTo>
                    <a:pt x="21209" y="825500"/>
                  </a:lnTo>
                  <a:lnTo>
                    <a:pt x="21209" y="857250"/>
                  </a:lnTo>
                  <a:lnTo>
                    <a:pt x="31750" y="857250"/>
                  </a:lnTo>
                  <a:lnTo>
                    <a:pt x="31750" y="825500"/>
                  </a:lnTo>
                  <a:close/>
                </a:path>
                <a:path w="31750" h="1212850">
                  <a:moveTo>
                    <a:pt x="31750" y="762000"/>
                  </a:moveTo>
                  <a:lnTo>
                    <a:pt x="21209" y="762000"/>
                  </a:lnTo>
                  <a:lnTo>
                    <a:pt x="21209" y="793750"/>
                  </a:lnTo>
                  <a:lnTo>
                    <a:pt x="31750" y="793750"/>
                  </a:lnTo>
                  <a:lnTo>
                    <a:pt x="31750" y="762000"/>
                  </a:lnTo>
                  <a:close/>
                </a:path>
                <a:path w="31750" h="1212850">
                  <a:moveTo>
                    <a:pt x="31750" y="698500"/>
                  </a:moveTo>
                  <a:lnTo>
                    <a:pt x="21209" y="698500"/>
                  </a:lnTo>
                  <a:lnTo>
                    <a:pt x="21209" y="730250"/>
                  </a:lnTo>
                  <a:lnTo>
                    <a:pt x="31750" y="730250"/>
                  </a:lnTo>
                  <a:lnTo>
                    <a:pt x="31750" y="698500"/>
                  </a:lnTo>
                  <a:close/>
                </a:path>
                <a:path w="31750" h="1212850">
                  <a:moveTo>
                    <a:pt x="31750" y="635000"/>
                  </a:moveTo>
                  <a:lnTo>
                    <a:pt x="21209" y="635000"/>
                  </a:lnTo>
                  <a:lnTo>
                    <a:pt x="21209" y="666750"/>
                  </a:lnTo>
                  <a:lnTo>
                    <a:pt x="31750" y="666750"/>
                  </a:lnTo>
                  <a:lnTo>
                    <a:pt x="31750" y="635000"/>
                  </a:lnTo>
                  <a:close/>
                </a:path>
                <a:path w="31750" h="1212850">
                  <a:moveTo>
                    <a:pt x="31750" y="571500"/>
                  </a:moveTo>
                  <a:lnTo>
                    <a:pt x="21209" y="571500"/>
                  </a:lnTo>
                  <a:lnTo>
                    <a:pt x="21209" y="603250"/>
                  </a:lnTo>
                  <a:lnTo>
                    <a:pt x="31750" y="603250"/>
                  </a:lnTo>
                  <a:lnTo>
                    <a:pt x="31750" y="571500"/>
                  </a:lnTo>
                  <a:close/>
                </a:path>
                <a:path w="31750" h="1212850">
                  <a:moveTo>
                    <a:pt x="31750" y="508000"/>
                  </a:moveTo>
                  <a:lnTo>
                    <a:pt x="21209" y="508000"/>
                  </a:lnTo>
                  <a:lnTo>
                    <a:pt x="21209" y="539750"/>
                  </a:lnTo>
                  <a:lnTo>
                    <a:pt x="31750" y="539750"/>
                  </a:lnTo>
                  <a:lnTo>
                    <a:pt x="31750" y="508000"/>
                  </a:lnTo>
                  <a:close/>
                </a:path>
                <a:path w="31750" h="1212850">
                  <a:moveTo>
                    <a:pt x="31750" y="444500"/>
                  </a:moveTo>
                  <a:lnTo>
                    <a:pt x="21209" y="444500"/>
                  </a:lnTo>
                  <a:lnTo>
                    <a:pt x="21209" y="476250"/>
                  </a:lnTo>
                  <a:lnTo>
                    <a:pt x="31750" y="476250"/>
                  </a:lnTo>
                  <a:lnTo>
                    <a:pt x="31750" y="444500"/>
                  </a:lnTo>
                  <a:close/>
                </a:path>
                <a:path w="31750" h="1212850">
                  <a:moveTo>
                    <a:pt x="31750" y="381000"/>
                  </a:moveTo>
                  <a:lnTo>
                    <a:pt x="21209" y="381000"/>
                  </a:lnTo>
                  <a:lnTo>
                    <a:pt x="21209" y="412750"/>
                  </a:lnTo>
                  <a:lnTo>
                    <a:pt x="31750" y="412750"/>
                  </a:lnTo>
                  <a:lnTo>
                    <a:pt x="31750" y="381000"/>
                  </a:lnTo>
                  <a:close/>
                </a:path>
                <a:path w="31750" h="1212850">
                  <a:moveTo>
                    <a:pt x="31750" y="317500"/>
                  </a:moveTo>
                  <a:lnTo>
                    <a:pt x="21209" y="317500"/>
                  </a:lnTo>
                  <a:lnTo>
                    <a:pt x="21209" y="349250"/>
                  </a:lnTo>
                  <a:lnTo>
                    <a:pt x="31750" y="349250"/>
                  </a:lnTo>
                  <a:lnTo>
                    <a:pt x="31750" y="317500"/>
                  </a:lnTo>
                  <a:close/>
                </a:path>
                <a:path w="31750" h="1212850">
                  <a:moveTo>
                    <a:pt x="31750" y="254000"/>
                  </a:moveTo>
                  <a:lnTo>
                    <a:pt x="21209" y="254000"/>
                  </a:lnTo>
                  <a:lnTo>
                    <a:pt x="21209" y="285750"/>
                  </a:lnTo>
                  <a:lnTo>
                    <a:pt x="31750" y="285750"/>
                  </a:lnTo>
                  <a:lnTo>
                    <a:pt x="31750" y="254000"/>
                  </a:lnTo>
                  <a:close/>
                </a:path>
                <a:path w="31750" h="1212850">
                  <a:moveTo>
                    <a:pt x="31750" y="190500"/>
                  </a:moveTo>
                  <a:lnTo>
                    <a:pt x="21209" y="190500"/>
                  </a:lnTo>
                  <a:lnTo>
                    <a:pt x="21209" y="222250"/>
                  </a:lnTo>
                  <a:lnTo>
                    <a:pt x="31750" y="222250"/>
                  </a:lnTo>
                  <a:lnTo>
                    <a:pt x="31750" y="190500"/>
                  </a:lnTo>
                  <a:close/>
                </a:path>
                <a:path w="31750" h="1212850">
                  <a:moveTo>
                    <a:pt x="31750" y="127000"/>
                  </a:moveTo>
                  <a:lnTo>
                    <a:pt x="21209" y="127000"/>
                  </a:lnTo>
                  <a:lnTo>
                    <a:pt x="21209" y="158750"/>
                  </a:lnTo>
                  <a:lnTo>
                    <a:pt x="31750" y="158750"/>
                  </a:lnTo>
                  <a:lnTo>
                    <a:pt x="31750" y="127000"/>
                  </a:lnTo>
                  <a:close/>
                </a:path>
                <a:path w="31750" h="1212850">
                  <a:moveTo>
                    <a:pt x="31750" y="63500"/>
                  </a:moveTo>
                  <a:lnTo>
                    <a:pt x="21209" y="63500"/>
                  </a:lnTo>
                  <a:lnTo>
                    <a:pt x="21209" y="95250"/>
                  </a:lnTo>
                  <a:lnTo>
                    <a:pt x="31750" y="95250"/>
                  </a:lnTo>
                  <a:lnTo>
                    <a:pt x="31750" y="63500"/>
                  </a:lnTo>
                  <a:close/>
                </a:path>
                <a:path w="31750" h="1212850">
                  <a:moveTo>
                    <a:pt x="31750" y="0"/>
                  </a:moveTo>
                  <a:lnTo>
                    <a:pt x="21209" y="0"/>
                  </a:lnTo>
                  <a:lnTo>
                    <a:pt x="21209" y="31750"/>
                  </a:lnTo>
                  <a:lnTo>
                    <a:pt x="31750" y="31750"/>
                  </a:lnTo>
                  <a:lnTo>
                    <a:pt x="31750" y="0"/>
                  </a:lnTo>
                  <a:close/>
                </a:path>
              </a:pathLst>
            </a:custGeom>
            <a:solidFill>
              <a:srgbClr val="E1B42E"/>
            </a:solidFill>
          </p:spPr>
          <p:txBody>
            <a:bodyPr wrap="square" lIns="0" tIns="0" rIns="0" bIns="0" rtlCol="0"/>
            <a:lstStyle/>
            <a:p>
              <a:endParaRPr/>
            </a:p>
          </p:txBody>
        </p:sp>
        <p:sp>
          <p:nvSpPr>
            <p:cNvPr id="55" name="object 55"/>
            <p:cNvSpPr/>
            <p:nvPr/>
          </p:nvSpPr>
          <p:spPr>
            <a:xfrm>
              <a:off x="2622804" y="5349239"/>
              <a:ext cx="856615" cy="283845"/>
            </a:xfrm>
            <a:custGeom>
              <a:avLst/>
              <a:gdLst/>
              <a:ahLst/>
              <a:cxnLst/>
              <a:rect l="l" t="t" r="r" b="b"/>
              <a:pathLst>
                <a:path w="856614" h="283845">
                  <a:moveTo>
                    <a:pt x="76200" y="207137"/>
                  </a:moveTo>
                  <a:lnTo>
                    <a:pt x="44450" y="207137"/>
                  </a:lnTo>
                  <a:lnTo>
                    <a:pt x="44450" y="0"/>
                  </a:lnTo>
                  <a:lnTo>
                    <a:pt x="31750" y="0"/>
                  </a:lnTo>
                  <a:lnTo>
                    <a:pt x="31750" y="207137"/>
                  </a:lnTo>
                  <a:lnTo>
                    <a:pt x="0" y="207137"/>
                  </a:lnTo>
                  <a:lnTo>
                    <a:pt x="38100" y="283362"/>
                  </a:lnTo>
                  <a:lnTo>
                    <a:pt x="69850" y="219837"/>
                  </a:lnTo>
                  <a:lnTo>
                    <a:pt x="76200" y="207137"/>
                  </a:lnTo>
                  <a:close/>
                </a:path>
                <a:path w="856614" h="283845">
                  <a:moveTo>
                    <a:pt x="856488" y="207137"/>
                  </a:moveTo>
                  <a:lnTo>
                    <a:pt x="824738" y="207137"/>
                  </a:lnTo>
                  <a:lnTo>
                    <a:pt x="824738" y="0"/>
                  </a:lnTo>
                  <a:lnTo>
                    <a:pt x="812038" y="0"/>
                  </a:lnTo>
                  <a:lnTo>
                    <a:pt x="812038" y="207137"/>
                  </a:lnTo>
                  <a:lnTo>
                    <a:pt x="780288" y="207137"/>
                  </a:lnTo>
                  <a:lnTo>
                    <a:pt x="818388" y="283362"/>
                  </a:lnTo>
                  <a:lnTo>
                    <a:pt x="850138" y="219837"/>
                  </a:lnTo>
                  <a:lnTo>
                    <a:pt x="856488" y="207137"/>
                  </a:lnTo>
                  <a:close/>
                </a:path>
              </a:pathLst>
            </a:custGeom>
            <a:solidFill>
              <a:srgbClr val="BEBEBE"/>
            </a:solidFill>
          </p:spPr>
          <p:txBody>
            <a:bodyPr wrap="square" lIns="0" tIns="0" rIns="0" bIns="0" rtlCol="0"/>
            <a:lstStyle/>
            <a:p>
              <a:endParaRPr/>
            </a:p>
          </p:txBody>
        </p:sp>
        <p:pic>
          <p:nvPicPr>
            <p:cNvPr id="56" name="object 56"/>
            <p:cNvPicPr/>
            <p:nvPr/>
          </p:nvPicPr>
          <p:blipFill>
            <a:blip r:embed="rId5" cstate="print"/>
            <a:stretch>
              <a:fillRect/>
            </a:stretch>
          </p:blipFill>
          <p:spPr>
            <a:xfrm>
              <a:off x="2375916" y="6230111"/>
              <a:ext cx="167639" cy="149351"/>
            </a:xfrm>
            <a:prstGeom prst="rect">
              <a:avLst/>
            </a:prstGeom>
          </p:spPr>
        </p:pic>
        <p:pic>
          <p:nvPicPr>
            <p:cNvPr id="57" name="object 57"/>
            <p:cNvPicPr/>
            <p:nvPr/>
          </p:nvPicPr>
          <p:blipFill>
            <a:blip r:embed="rId16" cstate="print"/>
            <a:stretch>
              <a:fillRect/>
            </a:stretch>
          </p:blipFill>
          <p:spPr>
            <a:xfrm>
              <a:off x="2365057" y="6379273"/>
              <a:ext cx="189356" cy="91821"/>
            </a:xfrm>
            <a:prstGeom prst="rect">
              <a:avLst/>
            </a:prstGeom>
          </p:spPr>
        </p:pic>
        <p:sp>
          <p:nvSpPr>
            <p:cNvPr id="58" name="object 58"/>
            <p:cNvSpPr/>
            <p:nvPr/>
          </p:nvSpPr>
          <p:spPr>
            <a:xfrm>
              <a:off x="1178814" y="6079363"/>
              <a:ext cx="2254250" cy="31750"/>
            </a:xfrm>
            <a:custGeom>
              <a:avLst/>
              <a:gdLst/>
              <a:ahLst/>
              <a:cxnLst/>
              <a:rect l="l" t="t" r="r" b="b"/>
              <a:pathLst>
                <a:path w="2254250" h="31750">
                  <a:moveTo>
                    <a:pt x="31750" y="21170"/>
                  </a:moveTo>
                  <a:lnTo>
                    <a:pt x="0" y="21170"/>
                  </a:lnTo>
                  <a:lnTo>
                    <a:pt x="0" y="31750"/>
                  </a:lnTo>
                  <a:lnTo>
                    <a:pt x="31750" y="31750"/>
                  </a:lnTo>
                  <a:lnTo>
                    <a:pt x="31750" y="21170"/>
                  </a:lnTo>
                  <a:close/>
                </a:path>
                <a:path w="2254250" h="31750">
                  <a:moveTo>
                    <a:pt x="31750" y="0"/>
                  </a:moveTo>
                  <a:lnTo>
                    <a:pt x="0" y="0"/>
                  </a:lnTo>
                  <a:lnTo>
                    <a:pt x="0" y="10591"/>
                  </a:lnTo>
                  <a:lnTo>
                    <a:pt x="31750" y="10591"/>
                  </a:lnTo>
                  <a:lnTo>
                    <a:pt x="31750" y="0"/>
                  </a:lnTo>
                  <a:close/>
                </a:path>
                <a:path w="2254250" h="31750">
                  <a:moveTo>
                    <a:pt x="95250" y="21170"/>
                  </a:moveTo>
                  <a:lnTo>
                    <a:pt x="63500" y="21170"/>
                  </a:lnTo>
                  <a:lnTo>
                    <a:pt x="63500" y="31750"/>
                  </a:lnTo>
                  <a:lnTo>
                    <a:pt x="95250" y="31750"/>
                  </a:lnTo>
                  <a:lnTo>
                    <a:pt x="95250" y="21170"/>
                  </a:lnTo>
                  <a:close/>
                </a:path>
                <a:path w="2254250" h="31750">
                  <a:moveTo>
                    <a:pt x="95250" y="0"/>
                  </a:moveTo>
                  <a:lnTo>
                    <a:pt x="63500" y="0"/>
                  </a:lnTo>
                  <a:lnTo>
                    <a:pt x="63500" y="10591"/>
                  </a:lnTo>
                  <a:lnTo>
                    <a:pt x="95250" y="10591"/>
                  </a:lnTo>
                  <a:lnTo>
                    <a:pt x="95250" y="0"/>
                  </a:lnTo>
                  <a:close/>
                </a:path>
                <a:path w="2254250" h="31750">
                  <a:moveTo>
                    <a:pt x="158750" y="21170"/>
                  </a:moveTo>
                  <a:lnTo>
                    <a:pt x="127000" y="21170"/>
                  </a:lnTo>
                  <a:lnTo>
                    <a:pt x="127000" y="31750"/>
                  </a:lnTo>
                  <a:lnTo>
                    <a:pt x="158750" y="31750"/>
                  </a:lnTo>
                  <a:lnTo>
                    <a:pt x="158750" y="21170"/>
                  </a:lnTo>
                  <a:close/>
                </a:path>
                <a:path w="2254250" h="31750">
                  <a:moveTo>
                    <a:pt x="158750" y="0"/>
                  </a:moveTo>
                  <a:lnTo>
                    <a:pt x="127000" y="0"/>
                  </a:lnTo>
                  <a:lnTo>
                    <a:pt x="127000" y="10591"/>
                  </a:lnTo>
                  <a:lnTo>
                    <a:pt x="158750" y="10579"/>
                  </a:lnTo>
                  <a:lnTo>
                    <a:pt x="158750" y="0"/>
                  </a:lnTo>
                  <a:close/>
                </a:path>
                <a:path w="2254250" h="31750">
                  <a:moveTo>
                    <a:pt x="222250" y="21170"/>
                  </a:moveTo>
                  <a:lnTo>
                    <a:pt x="190500" y="21170"/>
                  </a:lnTo>
                  <a:lnTo>
                    <a:pt x="190500" y="31750"/>
                  </a:lnTo>
                  <a:lnTo>
                    <a:pt x="222250" y="31750"/>
                  </a:lnTo>
                  <a:lnTo>
                    <a:pt x="222250" y="21170"/>
                  </a:lnTo>
                  <a:close/>
                </a:path>
                <a:path w="2254250" h="31750">
                  <a:moveTo>
                    <a:pt x="222250" y="0"/>
                  </a:moveTo>
                  <a:lnTo>
                    <a:pt x="190500" y="0"/>
                  </a:lnTo>
                  <a:lnTo>
                    <a:pt x="190500" y="10579"/>
                  </a:lnTo>
                  <a:lnTo>
                    <a:pt x="222250" y="10579"/>
                  </a:lnTo>
                  <a:lnTo>
                    <a:pt x="222250" y="0"/>
                  </a:lnTo>
                  <a:close/>
                </a:path>
                <a:path w="2254250" h="31750">
                  <a:moveTo>
                    <a:pt x="285750" y="21170"/>
                  </a:moveTo>
                  <a:lnTo>
                    <a:pt x="254000" y="21170"/>
                  </a:lnTo>
                  <a:lnTo>
                    <a:pt x="254000" y="31750"/>
                  </a:lnTo>
                  <a:lnTo>
                    <a:pt x="285750" y="31750"/>
                  </a:lnTo>
                  <a:lnTo>
                    <a:pt x="285750" y="21170"/>
                  </a:lnTo>
                  <a:close/>
                </a:path>
                <a:path w="2254250" h="31750">
                  <a:moveTo>
                    <a:pt x="285750" y="0"/>
                  </a:moveTo>
                  <a:lnTo>
                    <a:pt x="254000" y="0"/>
                  </a:lnTo>
                  <a:lnTo>
                    <a:pt x="254000" y="10579"/>
                  </a:lnTo>
                  <a:lnTo>
                    <a:pt x="285750" y="10579"/>
                  </a:lnTo>
                  <a:lnTo>
                    <a:pt x="285750" y="0"/>
                  </a:lnTo>
                  <a:close/>
                </a:path>
                <a:path w="2254250" h="31750">
                  <a:moveTo>
                    <a:pt x="349250" y="21170"/>
                  </a:moveTo>
                  <a:lnTo>
                    <a:pt x="317500" y="21170"/>
                  </a:lnTo>
                  <a:lnTo>
                    <a:pt x="317500" y="31750"/>
                  </a:lnTo>
                  <a:lnTo>
                    <a:pt x="349250" y="31750"/>
                  </a:lnTo>
                  <a:lnTo>
                    <a:pt x="349250" y="21170"/>
                  </a:lnTo>
                  <a:close/>
                </a:path>
                <a:path w="2254250" h="31750">
                  <a:moveTo>
                    <a:pt x="349250" y="0"/>
                  </a:moveTo>
                  <a:lnTo>
                    <a:pt x="317500" y="0"/>
                  </a:lnTo>
                  <a:lnTo>
                    <a:pt x="317500" y="10579"/>
                  </a:lnTo>
                  <a:lnTo>
                    <a:pt x="349250" y="10579"/>
                  </a:lnTo>
                  <a:lnTo>
                    <a:pt x="349250" y="0"/>
                  </a:lnTo>
                  <a:close/>
                </a:path>
                <a:path w="2254250" h="31750">
                  <a:moveTo>
                    <a:pt x="412750" y="21170"/>
                  </a:moveTo>
                  <a:lnTo>
                    <a:pt x="381000" y="21170"/>
                  </a:lnTo>
                  <a:lnTo>
                    <a:pt x="381000" y="31750"/>
                  </a:lnTo>
                  <a:lnTo>
                    <a:pt x="412750" y="31750"/>
                  </a:lnTo>
                  <a:lnTo>
                    <a:pt x="412750" y="21170"/>
                  </a:lnTo>
                  <a:close/>
                </a:path>
                <a:path w="2254250" h="31750">
                  <a:moveTo>
                    <a:pt x="412750" y="0"/>
                  </a:moveTo>
                  <a:lnTo>
                    <a:pt x="381000" y="0"/>
                  </a:lnTo>
                  <a:lnTo>
                    <a:pt x="381000" y="10579"/>
                  </a:lnTo>
                  <a:lnTo>
                    <a:pt x="412750" y="10579"/>
                  </a:lnTo>
                  <a:lnTo>
                    <a:pt x="412750" y="0"/>
                  </a:lnTo>
                  <a:close/>
                </a:path>
                <a:path w="2254250" h="31750">
                  <a:moveTo>
                    <a:pt x="476250" y="21170"/>
                  </a:moveTo>
                  <a:lnTo>
                    <a:pt x="444500" y="21170"/>
                  </a:lnTo>
                  <a:lnTo>
                    <a:pt x="444500" y="31750"/>
                  </a:lnTo>
                  <a:lnTo>
                    <a:pt x="476250" y="31750"/>
                  </a:lnTo>
                  <a:lnTo>
                    <a:pt x="476250" y="21170"/>
                  </a:lnTo>
                  <a:close/>
                </a:path>
                <a:path w="2254250" h="31750">
                  <a:moveTo>
                    <a:pt x="476250" y="0"/>
                  </a:moveTo>
                  <a:lnTo>
                    <a:pt x="444500" y="0"/>
                  </a:lnTo>
                  <a:lnTo>
                    <a:pt x="444500" y="10579"/>
                  </a:lnTo>
                  <a:lnTo>
                    <a:pt x="476250" y="10579"/>
                  </a:lnTo>
                  <a:lnTo>
                    <a:pt x="476250" y="0"/>
                  </a:lnTo>
                  <a:close/>
                </a:path>
                <a:path w="2254250" h="31750">
                  <a:moveTo>
                    <a:pt x="539750" y="21170"/>
                  </a:moveTo>
                  <a:lnTo>
                    <a:pt x="508000" y="21170"/>
                  </a:lnTo>
                  <a:lnTo>
                    <a:pt x="508000" y="31750"/>
                  </a:lnTo>
                  <a:lnTo>
                    <a:pt x="539750" y="31750"/>
                  </a:lnTo>
                  <a:lnTo>
                    <a:pt x="539750" y="21170"/>
                  </a:lnTo>
                  <a:close/>
                </a:path>
                <a:path w="2254250" h="31750">
                  <a:moveTo>
                    <a:pt x="539750" y="0"/>
                  </a:moveTo>
                  <a:lnTo>
                    <a:pt x="508000" y="0"/>
                  </a:lnTo>
                  <a:lnTo>
                    <a:pt x="508000" y="10579"/>
                  </a:lnTo>
                  <a:lnTo>
                    <a:pt x="539750" y="10579"/>
                  </a:lnTo>
                  <a:lnTo>
                    <a:pt x="539750" y="0"/>
                  </a:lnTo>
                  <a:close/>
                </a:path>
                <a:path w="2254250" h="31750">
                  <a:moveTo>
                    <a:pt x="603250" y="21170"/>
                  </a:moveTo>
                  <a:lnTo>
                    <a:pt x="571500" y="21170"/>
                  </a:lnTo>
                  <a:lnTo>
                    <a:pt x="571500" y="31750"/>
                  </a:lnTo>
                  <a:lnTo>
                    <a:pt x="603250" y="31750"/>
                  </a:lnTo>
                  <a:lnTo>
                    <a:pt x="603250" y="21170"/>
                  </a:lnTo>
                  <a:close/>
                </a:path>
                <a:path w="2254250" h="31750">
                  <a:moveTo>
                    <a:pt x="603250" y="0"/>
                  </a:moveTo>
                  <a:lnTo>
                    <a:pt x="571500" y="0"/>
                  </a:lnTo>
                  <a:lnTo>
                    <a:pt x="571500" y="10579"/>
                  </a:lnTo>
                  <a:lnTo>
                    <a:pt x="603250" y="10579"/>
                  </a:lnTo>
                  <a:lnTo>
                    <a:pt x="603250" y="0"/>
                  </a:lnTo>
                  <a:close/>
                </a:path>
                <a:path w="2254250" h="31750">
                  <a:moveTo>
                    <a:pt x="666750" y="21170"/>
                  </a:moveTo>
                  <a:lnTo>
                    <a:pt x="635000" y="21170"/>
                  </a:lnTo>
                  <a:lnTo>
                    <a:pt x="635000" y="31750"/>
                  </a:lnTo>
                  <a:lnTo>
                    <a:pt x="666750" y="31750"/>
                  </a:lnTo>
                  <a:lnTo>
                    <a:pt x="666750" y="21170"/>
                  </a:lnTo>
                  <a:close/>
                </a:path>
                <a:path w="2254250" h="31750">
                  <a:moveTo>
                    <a:pt x="666750" y="0"/>
                  </a:moveTo>
                  <a:lnTo>
                    <a:pt x="635000" y="0"/>
                  </a:lnTo>
                  <a:lnTo>
                    <a:pt x="635000" y="10579"/>
                  </a:lnTo>
                  <a:lnTo>
                    <a:pt x="666750" y="10579"/>
                  </a:lnTo>
                  <a:lnTo>
                    <a:pt x="666750" y="0"/>
                  </a:lnTo>
                  <a:close/>
                </a:path>
                <a:path w="2254250" h="31750">
                  <a:moveTo>
                    <a:pt x="730250" y="21170"/>
                  </a:moveTo>
                  <a:lnTo>
                    <a:pt x="698500" y="21170"/>
                  </a:lnTo>
                  <a:lnTo>
                    <a:pt x="698500" y="31750"/>
                  </a:lnTo>
                  <a:lnTo>
                    <a:pt x="730250" y="31750"/>
                  </a:lnTo>
                  <a:lnTo>
                    <a:pt x="730250" y="21170"/>
                  </a:lnTo>
                  <a:close/>
                </a:path>
                <a:path w="2254250" h="31750">
                  <a:moveTo>
                    <a:pt x="730250" y="0"/>
                  </a:moveTo>
                  <a:lnTo>
                    <a:pt x="698500" y="0"/>
                  </a:lnTo>
                  <a:lnTo>
                    <a:pt x="698500" y="10579"/>
                  </a:lnTo>
                  <a:lnTo>
                    <a:pt x="730250" y="10579"/>
                  </a:lnTo>
                  <a:lnTo>
                    <a:pt x="730250" y="0"/>
                  </a:lnTo>
                  <a:close/>
                </a:path>
                <a:path w="2254250" h="31750">
                  <a:moveTo>
                    <a:pt x="793750" y="21170"/>
                  </a:moveTo>
                  <a:lnTo>
                    <a:pt x="762000" y="21170"/>
                  </a:lnTo>
                  <a:lnTo>
                    <a:pt x="762000" y="31750"/>
                  </a:lnTo>
                  <a:lnTo>
                    <a:pt x="793750" y="31750"/>
                  </a:lnTo>
                  <a:lnTo>
                    <a:pt x="793750" y="21170"/>
                  </a:lnTo>
                  <a:close/>
                </a:path>
                <a:path w="2254250" h="31750">
                  <a:moveTo>
                    <a:pt x="793750" y="0"/>
                  </a:moveTo>
                  <a:lnTo>
                    <a:pt x="762000" y="0"/>
                  </a:lnTo>
                  <a:lnTo>
                    <a:pt x="762000" y="10579"/>
                  </a:lnTo>
                  <a:lnTo>
                    <a:pt x="793750" y="10579"/>
                  </a:lnTo>
                  <a:lnTo>
                    <a:pt x="793750" y="0"/>
                  </a:lnTo>
                  <a:close/>
                </a:path>
                <a:path w="2254250" h="31750">
                  <a:moveTo>
                    <a:pt x="857250" y="21170"/>
                  </a:moveTo>
                  <a:lnTo>
                    <a:pt x="825500" y="21170"/>
                  </a:lnTo>
                  <a:lnTo>
                    <a:pt x="825500" y="31750"/>
                  </a:lnTo>
                  <a:lnTo>
                    <a:pt x="857250" y="31750"/>
                  </a:lnTo>
                  <a:lnTo>
                    <a:pt x="857250" y="21170"/>
                  </a:lnTo>
                  <a:close/>
                </a:path>
                <a:path w="2254250" h="31750">
                  <a:moveTo>
                    <a:pt x="857250" y="0"/>
                  </a:moveTo>
                  <a:lnTo>
                    <a:pt x="825500" y="0"/>
                  </a:lnTo>
                  <a:lnTo>
                    <a:pt x="825500" y="10579"/>
                  </a:lnTo>
                  <a:lnTo>
                    <a:pt x="857250" y="10579"/>
                  </a:lnTo>
                  <a:lnTo>
                    <a:pt x="857250" y="0"/>
                  </a:lnTo>
                  <a:close/>
                </a:path>
                <a:path w="2254250" h="31750">
                  <a:moveTo>
                    <a:pt x="920750" y="21170"/>
                  </a:moveTo>
                  <a:lnTo>
                    <a:pt x="889000" y="21170"/>
                  </a:lnTo>
                  <a:lnTo>
                    <a:pt x="889000" y="31750"/>
                  </a:lnTo>
                  <a:lnTo>
                    <a:pt x="920750" y="31750"/>
                  </a:lnTo>
                  <a:lnTo>
                    <a:pt x="920750" y="21170"/>
                  </a:lnTo>
                  <a:close/>
                </a:path>
                <a:path w="2254250" h="31750">
                  <a:moveTo>
                    <a:pt x="920750" y="0"/>
                  </a:moveTo>
                  <a:lnTo>
                    <a:pt x="889000" y="0"/>
                  </a:lnTo>
                  <a:lnTo>
                    <a:pt x="889000" y="10579"/>
                  </a:lnTo>
                  <a:lnTo>
                    <a:pt x="920750" y="10579"/>
                  </a:lnTo>
                  <a:lnTo>
                    <a:pt x="920750" y="0"/>
                  </a:lnTo>
                  <a:close/>
                </a:path>
                <a:path w="2254250" h="31750">
                  <a:moveTo>
                    <a:pt x="984250" y="21170"/>
                  </a:moveTo>
                  <a:lnTo>
                    <a:pt x="952500" y="21170"/>
                  </a:lnTo>
                  <a:lnTo>
                    <a:pt x="952500" y="31750"/>
                  </a:lnTo>
                  <a:lnTo>
                    <a:pt x="984250" y="31750"/>
                  </a:lnTo>
                  <a:lnTo>
                    <a:pt x="984250" y="21170"/>
                  </a:lnTo>
                  <a:close/>
                </a:path>
                <a:path w="2254250" h="31750">
                  <a:moveTo>
                    <a:pt x="984250" y="0"/>
                  </a:moveTo>
                  <a:lnTo>
                    <a:pt x="952500" y="0"/>
                  </a:lnTo>
                  <a:lnTo>
                    <a:pt x="952500" y="10579"/>
                  </a:lnTo>
                  <a:lnTo>
                    <a:pt x="984250" y="10579"/>
                  </a:lnTo>
                  <a:lnTo>
                    <a:pt x="984250" y="0"/>
                  </a:lnTo>
                  <a:close/>
                </a:path>
                <a:path w="2254250" h="31750">
                  <a:moveTo>
                    <a:pt x="1047750" y="21170"/>
                  </a:moveTo>
                  <a:lnTo>
                    <a:pt x="1016000" y="21170"/>
                  </a:lnTo>
                  <a:lnTo>
                    <a:pt x="1016000" y="31750"/>
                  </a:lnTo>
                  <a:lnTo>
                    <a:pt x="1047750" y="31750"/>
                  </a:lnTo>
                  <a:lnTo>
                    <a:pt x="1047750" y="21170"/>
                  </a:lnTo>
                  <a:close/>
                </a:path>
                <a:path w="2254250" h="31750">
                  <a:moveTo>
                    <a:pt x="1047750" y="0"/>
                  </a:moveTo>
                  <a:lnTo>
                    <a:pt x="1016000" y="0"/>
                  </a:lnTo>
                  <a:lnTo>
                    <a:pt x="1016000" y="10579"/>
                  </a:lnTo>
                  <a:lnTo>
                    <a:pt x="1047750" y="10579"/>
                  </a:lnTo>
                  <a:lnTo>
                    <a:pt x="1047750" y="0"/>
                  </a:lnTo>
                  <a:close/>
                </a:path>
                <a:path w="2254250" h="31750">
                  <a:moveTo>
                    <a:pt x="1111250" y="21170"/>
                  </a:moveTo>
                  <a:lnTo>
                    <a:pt x="1079500" y="21170"/>
                  </a:lnTo>
                  <a:lnTo>
                    <a:pt x="1079500" y="31750"/>
                  </a:lnTo>
                  <a:lnTo>
                    <a:pt x="1111250" y="31750"/>
                  </a:lnTo>
                  <a:lnTo>
                    <a:pt x="1111250" y="21170"/>
                  </a:lnTo>
                  <a:close/>
                </a:path>
                <a:path w="2254250" h="31750">
                  <a:moveTo>
                    <a:pt x="1111250" y="0"/>
                  </a:moveTo>
                  <a:lnTo>
                    <a:pt x="1079500" y="0"/>
                  </a:lnTo>
                  <a:lnTo>
                    <a:pt x="1079500" y="10579"/>
                  </a:lnTo>
                  <a:lnTo>
                    <a:pt x="1111250" y="10579"/>
                  </a:lnTo>
                  <a:lnTo>
                    <a:pt x="1111250" y="0"/>
                  </a:lnTo>
                  <a:close/>
                </a:path>
                <a:path w="2254250" h="31750">
                  <a:moveTo>
                    <a:pt x="1174750" y="21170"/>
                  </a:moveTo>
                  <a:lnTo>
                    <a:pt x="1143000" y="21170"/>
                  </a:lnTo>
                  <a:lnTo>
                    <a:pt x="1143000" y="31750"/>
                  </a:lnTo>
                  <a:lnTo>
                    <a:pt x="1174750" y="31750"/>
                  </a:lnTo>
                  <a:lnTo>
                    <a:pt x="1174750" y="21170"/>
                  </a:lnTo>
                  <a:close/>
                </a:path>
                <a:path w="2254250" h="31750">
                  <a:moveTo>
                    <a:pt x="1174750" y="0"/>
                  </a:moveTo>
                  <a:lnTo>
                    <a:pt x="1143000" y="0"/>
                  </a:lnTo>
                  <a:lnTo>
                    <a:pt x="1143000" y="10579"/>
                  </a:lnTo>
                  <a:lnTo>
                    <a:pt x="1174750" y="10579"/>
                  </a:lnTo>
                  <a:lnTo>
                    <a:pt x="1174750" y="0"/>
                  </a:lnTo>
                  <a:close/>
                </a:path>
                <a:path w="2254250" h="31750">
                  <a:moveTo>
                    <a:pt x="1238250" y="21170"/>
                  </a:moveTo>
                  <a:lnTo>
                    <a:pt x="1206500" y="21170"/>
                  </a:lnTo>
                  <a:lnTo>
                    <a:pt x="1206500" y="31750"/>
                  </a:lnTo>
                  <a:lnTo>
                    <a:pt x="1238250" y="31750"/>
                  </a:lnTo>
                  <a:lnTo>
                    <a:pt x="1238250" y="21170"/>
                  </a:lnTo>
                  <a:close/>
                </a:path>
                <a:path w="2254250" h="31750">
                  <a:moveTo>
                    <a:pt x="1238250" y="0"/>
                  </a:moveTo>
                  <a:lnTo>
                    <a:pt x="1206500" y="0"/>
                  </a:lnTo>
                  <a:lnTo>
                    <a:pt x="1206500" y="10579"/>
                  </a:lnTo>
                  <a:lnTo>
                    <a:pt x="1238250" y="10579"/>
                  </a:lnTo>
                  <a:lnTo>
                    <a:pt x="1238250" y="0"/>
                  </a:lnTo>
                  <a:close/>
                </a:path>
                <a:path w="2254250" h="31750">
                  <a:moveTo>
                    <a:pt x="1301750" y="21170"/>
                  </a:moveTo>
                  <a:lnTo>
                    <a:pt x="1270000" y="21170"/>
                  </a:lnTo>
                  <a:lnTo>
                    <a:pt x="1270000" y="31750"/>
                  </a:lnTo>
                  <a:lnTo>
                    <a:pt x="1301750" y="31750"/>
                  </a:lnTo>
                  <a:lnTo>
                    <a:pt x="1301750" y="21170"/>
                  </a:lnTo>
                  <a:close/>
                </a:path>
                <a:path w="2254250" h="31750">
                  <a:moveTo>
                    <a:pt x="1301750" y="0"/>
                  </a:moveTo>
                  <a:lnTo>
                    <a:pt x="1270000" y="0"/>
                  </a:lnTo>
                  <a:lnTo>
                    <a:pt x="1270000" y="10579"/>
                  </a:lnTo>
                  <a:lnTo>
                    <a:pt x="1301750" y="10579"/>
                  </a:lnTo>
                  <a:lnTo>
                    <a:pt x="1301750" y="0"/>
                  </a:lnTo>
                  <a:close/>
                </a:path>
                <a:path w="2254250" h="31750">
                  <a:moveTo>
                    <a:pt x="1365250" y="21170"/>
                  </a:moveTo>
                  <a:lnTo>
                    <a:pt x="1333500" y="21170"/>
                  </a:lnTo>
                  <a:lnTo>
                    <a:pt x="1333500" y="31750"/>
                  </a:lnTo>
                  <a:lnTo>
                    <a:pt x="1365250" y="31750"/>
                  </a:lnTo>
                  <a:lnTo>
                    <a:pt x="1365250" y="21170"/>
                  </a:lnTo>
                  <a:close/>
                </a:path>
                <a:path w="2254250" h="31750">
                  <a:moveTo>
                    <a:pt x="1365250" y="0"/>
                  </a:moveTo>
                  <a:lnTo>
                    <a:pt x="1333500" y="0"/>
                  </a:lnTo>
                  <a:lnTo>
                    <a:pt x="1333500" y="10579"/>
                  </a:lnTo>
                  <a:lnTo>
                    <a:pt x="1365250" y="10579"/>
                  </a:lnTo>
                  <a:lnTo>
                    <a:pt x="1365250" y="0"/>
                  </a:lnTo>
                  <a:close/>
                </a:path>
                <a:path w="2254250" h="31750">
                  <a:moveTo>
                    <a:pt x="1428750" y="21170"/>
                  </a:moveTo>
                  <a:lnTo>
                    <a:pt x="1397000" y="21170"/>
                  </a:lnTo>
                  <a:lnTo>
                    <a:pt x="1397000" y="31750"/>
                  </a:lnTo>
                  <a:lnTo>
                    <a:pt x="1428750" y="31750"/>
                  </a:lnTo>
                  <a:lnTo>
                    <a:pt x="1428750" y="21170"/>
                  </a:lnTo>
                  <a:close/>
                </a:path>
                <a:path w="2254250" h="31750">
                  <a:moveTo>
                    <a:pt x="1428750" y="0"/>
                  </a:moveTo>
                  <a:lnTo>
                    <a:pt x="1397000" y="0"/>
                  </a:lnTo>
                  <a:lnTo>
                    <a:pt x="1397000" y="10579"/>
                  </a:lnTo>
                  <a:lnTo>
                    <a:pt x="1428750" y="10579"/>
                  </a:lnTo>
                  <a:lnTo>
                    <a:pt x="1428750" y="0"/>
                  </a:lnTo>
                  <a:close/>
                </a:path>
                <a:path w="2254250" h="31750">
                  <a:moveTo>
                    <a:pt x="1492250" y="21170"/>
                  </a:moveTo>
                  <a:lnTo>
                    <a:pt x="1460500" y="21170"/>
                  </a:lnTo>
                  <a:lnTo>
                    <a:pt x="1460500" y="31750"/>
                  </a:lnTo>
                  <a:lnTo>
                    <a:pt x="1492250" y="31750"/>
                  </a:lnTo>
                  <a:lnTo>
                    <a:pt x="1492250" y="21170"/>
                  </a:lnTo>
                  <a:close/>
                </a:path>
                <a:path w="2254250" h="31750">
                  <a:moveTo>
                    <a:pt x="1492250" y="0"/>
                  </a:moveTo>
                  <a:lnTo>
                    <a:pt x="1460500" y="0"/>
                  </a:lnTo>
                  <a:lnTo>
                    <a:pt x="1460500" y="10579"/>
                  </a:lnTo>
                  <a:lnTo>
                    <a:pt x="1492250" y="10579"/>
                  </a:lnTo>
                  <a:lnTo>
                    <a:pt x="1492250" y="0"/>
                  </a:lnTo>
                  <a:close/>
                </a:path>
                <a:path w="2254250" h="31750">
                  <a:moveTo>
                    <a:pt x="1555750" y="21170"/>
                  </a:moveTo>
                  <a:lnTo>
                    <a:pt x="1524000" y="21170"/>
                  </a:lnTo>
                  <a:lnTo>
                    <a:pt x="1524000" y="31750"/>
                  </a:lnTo>
                  <a:lnTo>
                    <a:pt x="1555750" y="31750"/>
                  </a:lnTo>
                  <a:lnTo>
                    <a:pt x="1555750" y="21170"/>
                  </a:lnTo>
                  <a:close/>
                </a:path>
                <a:path w="2254250" h="31750">
                  <a:moveTo>
                    <a:pt x="1555750" y="0"/>
                  </a:moveTo>
                  <a:lnTo>
                    <a:pt x="1524000" y="0"/>
                  </a:lnTo>
                  <a:lnTo>
                    <a:pt x="1524000" y="10579"/>
                  </a:lnTo>
                  <a:lnTo>
                    <a:pt x="1555750" y="10579"/>
                  </a:lnTo>
                  <a:lnTo>
                    <a:pt x="1555750" y="0"/>
                  </a:lnTo>
                  <a:close/>
                </a:path>
                <a:path w="2254250" h="31750">
                  <a:moveTo>
                    <a:pt x="1619250" y="21170"/>
                  </a:moveTo>
                  <a:lnTo>
                    <a:pt x="1587500" y="21170"/>
                  </a:lnTo>
                  <a:lnTo>
                    <a:pt x="1587500" y="31750"/>
                  </a:lnTo>
                  <a:lnTo>
                    <a:pt x="1619250" y="31750"/>
                  </a:lnTo>
                  <a:lnTo>
                    <a:pt x="1619250" y="21170"/>
                  </a:lnTo>
                  <a:close/>
                </a:path>
                <a:path w="2254250" h="31750">
                  <a:moveTo>
                    <a:pt x="1619250" y="0"/>
                  </a:moveTo>
                  <a:lnTo>
                    <a:pt x="1587500" y="0"/>
                  </a:lnTo>
                  <a:lnTo>
                    <a:pt x="1587500" y="10579"/>
                  </a:lnTo>
                  <a:lnTo>
                    <a:pt x="1619250" y="10579"/>
                  </a:lnTo>
                  <a:lnTo>
                    <a:pt x="1619250" y="0"/>
                  </a:lnTo>
                  <a:close/>
                </a:path>
                <a:path w="2254250" h="31750">
                  <a:moveTo>
                    <a:pt x="1682750" y="21170"/>
                  </a:moveTo>
                  <a:lnTo>
                    <a:pt x="1651000" y="21170"/>
                  </a:lnTo>
                  <a:lnTo>
                    <a:pt x="1651000" y="31750"/>
                  </a:lnTo>
                  <a:lnTo>
                    <a:pt x="1682750" y="31750"/>
                  </a:lnTo>
                  <a:lnTo>
                    <a:pt x="1682750" y="21170"/>
                  </a:lnTo>
                  <a:close/>
                </a:path>
                <a:path w="2254250" h="31750">
                  <a:moveTo>
                    <a:pt x="1682750" y="0"/>
                  </a:moveTo>
                  <a:lnTo>
                    <a:pt x="1651000" y="0"/>
                  </a:lnTo>
                  <a:lnTo>
                    <a:pt x="1651000" y="10579"/>
                  </a:lnTo>
                  <a:lnTo>
                    <a:pt x="1682750" y="10579"/>
                  </a:lnTo>
                  <a:lnTo>
                    <a:pt x="1682750" y="0"/>
                  </a:lnTo>
                  <a:close/>
                </a:path>
                <a:path w="2254250" h="31750">
                  <a:moveTo>
                    <a:pt x="1746250" y="21170"/>
                  </a:moveTo>
                  <a:lnTo>
                    <a:pt x="1714500" y="21170"/>
                  </a:lnTo>
                  <a:lnTo>
                    <a:pt x="1714500" y="31750"/>
                  </a:lnTo>
                  <a:lnTo>
                    <a:pt x="1746250" y="31750"/>
                  </a:lnTo>
                  <a:lnTo>
                    <a:pt x="1746250" y="21170"/>
                  </a:lnTo>
                  <a:close/>
                </a:path>
                <a:path w="2254250" h="31750">
                  <a:moveTo>
                    <a:pt x="1746250" y="0"/>
                  </a:moveTo>
                  <a:lnTo>
                    <a:pt x="1714500" y="0"/>
                  </a:lnTo>
                  <a:lnTo>
                    <a:pt x="1714500" y="10579"/>
                  </a:lnTo>
                  <a:lnTo>
                    <a:pt x="1746250" y="10579"/>
                  </a:lnTo>
                  <a:lnTo>
                    <a:pt x="1746250" y="0"/>
                  </a:lnTo>
                  <a:close/>
                </a:path>
                <a:path w="2254250" h="31750">
                  <a:moveTo>
                    <a:pt x="1809750" y="21170"/>
                  </a:moveTo>
                  <a:lnTo>
                    <a:pt x="1778000" y="21170"/>
                  </a:lnTo>
                  <a:lnTo>
                    <a:pt x="1778000" y="31750"/>
                  </a:lnTo>
                  <a:lnTo>
                    <a:pt x="1809750" y="31750"/>
                  </a:lnTo>
                  <a:lnTo>
                    <a:pt x="1809750" y="21170"/>
                  </a:lnTo>
                  <a:close/>
                </a:path>
                <a:path w="2254250" h="31750">
                  <a:moveTo>
                    <a:pt x="1809750" y="0"/>
                  </a:moveTo>
                  <a:lnTo>
                    <a:pt x="1778000" y="0"/>
                  </a:lnTo>
                  <a:lnTo>
                    <a:pt x="1778000" y="10579"/>
                  </a:lnTo>
                  <a:lnTo>
                    <a:pt x="1809750" y="10579"/>
                  </a:lnTo>
                  <a:lnTo>
                    <a:pt x="1809750" y="0"/>
                  </a:lnTo>
                  <a:close/>
                </a:path>
                <a:path w="2254250" h="31750">
                  <a:moveTo>
                    <a:pt x="1873250" y="21170"/>
                  </a:moveTo>
                  <a:lnTo>
                    <a:pt x="1841500" y="21170"/>
                  </a:lnTo>
                  <a:lnTo>
                    <a:pt x="1841500" y="31750"/>
                  </a:lnTo>
                  <a:lnTo>
                    <a:pt x="1873250" y="31750"/>
                  </a:lnTo>
                  <a:lnTo>
                    <a:pt x="1873250" y="21170"/>
                  </a:lnTo>
                  <a:close/>
                </a:path>
                <a:path w="2254250" h="31750">
                  <a:moveTo>
                    <a:pt x="1873250" y="0"/>
                  </a:moveTo>
                  <a:lnTo>
                    <a:pt x="1841500" y="0"/>
                  </a:lnTo>
                  <a:lnTo>
                    <a:pt x="1841500" y="10579"/>
                  </a:lnTo>
                  <a:lnTo>
                    <a:pt x="1873250" y="10579"/>
                  </a:lnTo>
                  <a:lnTo>
                    <a:pt x="1873250" y="0"/>
                  </a:lnTo>
                  <a:close/>
                </a:path>
                <a:path w="2254250" h="31750">
                  <a:moveTo>
                    <a:pt x="1936750" y="21170"/>
                  </a:moveTo>
                  <a:lnTo>
                    <a:pt x="1905000" y="21170"/>
                  </a:lnTo>
                  <a:lnTo>
                    <a:pt x="1905000" y="31750"/>
                  </a:lnTo>
                  <a:lnTo>
                    <a:pt x="1936750" y="31750"/>
                  </a:lnTo>
                  <a:lnTo>
                    <a:pt x="1936750" y="21170"/>
                  </a:lnTo>
                  <a:close/>
                </a:path>
                <a:path w="2254250" h="31750">
                  <a:moveTo>
                    <a:pt x="1936750" y="0"/>
                  </a:moveTo>
                  <a:lnTo>
                    <a:pt x="1905000" y="0"/>
                  </a:lnTo>
                  <a:lnTo>
                    <a:pt x="1905000" y="10579"/>
                  </a:lnTo>
                  <a:lnTo>
                    <a:pt x="1936750" y="10579"/>
                  </a:lnTo>
                  <a:lnTo>
                    <a:pt x="1936750" y="0"/>
                  </a:lnTo>
                  <a:close/>
                </a:path>
                <a:path w="2254250" h="31750">
                  <a:moveTo>
                    <a:pt x="2000250" y="21170"/>
                  </a:moveTo>
                  <a:lnTo>
                    <a:pt x="1968500" y="21170"/>
                  </a:lnTo>
                  <a:lnTo>
                    <a:pt x="1968500" y="31750"/>
                  </a:lnTo>
                  <a:lnTo>
                    <a:pt x="2000250" y="31750"/>
                  </a:lnTo>
                  <a:lnTo>
                    <a:pt x="2000250" y="21170"/>
                  </a:lnTo>
                  <a:close/>
                </a:path>
                <a:path w="2254250" h="31750">
                  <a:moveTo>
                    <a:pt x="2000250" y="0"/>
                  </a:moveTo>
                  <a:lnTo>
                    <a:pt x="1968500" y="0"/>
                  </a:lnTo>
                  <a:lnTo>
                    <a:pt x="1968500" y="10579"/>
                  </a:lnTo>
                  <a:lnTo>
                    <a:pt x="2000250" y="10579"/>
                  </a:lnTo>
                  <a:lnTo>
                    <a:pt x="2000250" y="0"/>
                  </a:lnTo>
                  <a:close/>
                </a:path>
                <a:path w="2254250" h="31750">
                  <a:moveTo>
                    <a:pt x="2063750" y="21170"/>
                  </a:moveTo>
                  <a:lnTo>
                    <a:pt x="2032000" y="21170"/>
                  </a:lnTo>
                  <a:lnTo>
                    <a:pt x="2032000" y="31750"/>
                  </a:lnTo>
                  <a:lnTo>
                    <a:pt x="2063750" y="31750"/>
                  </a:lnTo>
                  <a:lnTo>
                    <a:pt x="2063750" y="21170"/>
                  </a:lnTo>
                  <a:close/>
                </a:path>
                <a:path w="2254250" h="31750">
                  <a:moveTo>
                    <a:pt x="2063750" y="0"/>
                  </a:moveTo>
                  <a:lnTo>
                    <a:pt x="2032000" y="0"/>
                  </a:lnTo>
                  <a:lnTo>
                    <a:pt x="2032000" y="10579"/>
                  </a:lnTo>
                  <a:lnTo>
                    <a:pt x="2063750" y="10579"/>
                  </a:lnTo>
                  <a:lnTo>
                    <a:pt x="2063750" y="0"/>
                  </a:lnTo>
                  <a:close/>
                </a:path>
                <a:path w="2254250" h="31750">
                  <a:moveTo>
                    <a:pt x="2127250" y="21170"/>
                  </a:moveTo>
                  <a:lnTo>
                    <a:pt x="2095500" y="21170"/>
                  </a:lnTo>
                  <a:lnTo>
                    <a:pt x="2095500" y="31750"/>
                  </a:lnTo>
                  <a:lnTo>
                    <a:pt x="2127250" y="31750"/>
                  </a:lnTo>
                  <a:lnTo>
                    <a:pt x="2127250" y="21170"/>
                  </a:lnTo>
                  <a:close/>
                </a:path>
                <a:path w="2254250" h="31750">
                  <a:moveTo>
                    <a:pt x="2127250" y="0"/>
                  </a:moveTo>
                  <a:lnTo>
                    <a:pt x="2095500" y="0"/>
                  </a:lnTo>
                  <a:lnTo>
                    <a:pt x="2095500" y="10579"/>
                  </a:lnTo>
                  <a:lnTo>
                    <a:pt x="2127250" y="10579"/>
                  </a:lnTo>
                  <a:lnTo>
                    <a:pt x="2127250" y="0"/>
                  </a:lnTo>
                  <a:close/>
                </a:path>
                <a:path w="2254250" h="31750">
                  <a:moveTo>
                    <a:pt x="2190750" y="21170"/>
                  </a:moveTo>
                  <a:lnTo>
                    <a:pt x="2159000" y="21170"/>
                  </a:lnTo>
                  <a:lnTo>
                    <a:pt x="2159000" y="31750"/>
                  </a:lnTo>
                  <a:lnTo>
                    <a:pt x="2190750" y="31750"/>
                  </a:lnTo>
                  <a:lnTo>
                    <a:pt x="2190750" y="21170"/>
                  </a:lnTo>
                  <a:close/>
                </a:path>
                <a:path w="2254250" h="31750">
                  <a:moveTo>
                    <a:pt x="2190750" y="0"/>
                  </a:moveTo>
                  <a:lnTo>
                    <a:pt x="2159000" y="0"/>
                  </a:lnTo>
                  <a:lnTo>
                    <a:pt x="2159000" y="10579"/>
                  </a:lnTo>
                  <a:lnTo>
                    <a:pt x="2190750" y="10579"/>
                  </a:lnTo>
                  <a:lnTo>
                    <a:pt x="2190750" y="0"/>
                  </a:lnTo>
                  <a:close/>
                </a:path>
                <a:path w="2254250" h="31750">
                  <a:moveTo>
                    <a:pt x="2254250" y="21170"/>
                  </a:moveTo>
                  <a:lnTo>
                    <a:pt x="2222500" y="21170"/>
                  </a:lnTo>
                  <a:lnTo>
                    <a:pt x="2222500" y="31750"/>
                  </a:lnTo>
                  <a:lnTo>
                    <a:pt x="2254250" y="31750"/>
                  </a:lnTo>
                  <a:lnTo>
                    <a:pt x="2254250" y="21170"/>
                  </a:lnTo>
                  <a:close/>
                </a:path>
              </a:pathLst>
            </a:custGeom>
            <a:solidFill>
              <a:srgbClr val="E1B42E"/>
            </a:solidFill>
          </p:spPr>
          <p:txBody>
            <a:bodyPr wrap="square" lIns="0" tIns="0" rIns="0" bIns="0" rtlCol="0"/>
            <a:lstStyle/>
            <a:p>
              <a:endParaRPr/>
            </a:p>
          </p:txBody>
        </p:sp>
        <p:sp>
          <p:nvSpPr>
            <p:cNvPr id="59" name="object 59"/>
            <p:cNvSpPr/>
            <p:nvPr/>
          </p:nvSpPr>
          <p:spPr>
            <a:xfrm>
              <a:off x="3401314" y="6079363"/>
              <a:ext cx="412750" cy="31750"/>
            </a:xfrm>
            <a:custGeom>
              <a:avLst/>
              <a:gdLst/>
              <a:ahLst/>
              <a:cxnLst/>
              <a:rect l="l" t="t" r="r" b="b"/>
              <a:pathLst>
                <a:path w="412750" h="31750">
                  <a:moveTo>
                    <a:pt x="31750" y="21170"/>
                  </a:moveTo>
                  <a:lnTo>
                    <a:pt x="0" y="21170"/>
                  </a:lnTo>
                  <a:lnTo>
                    <a:pt x="0" y="31750"/>
                  </a:lnTo>
                  <a:lnTo>
                    <a:pt x="31750" y="31750"/>
                  </a:lnTo>
                  <a:lnTo>
                    <a:pt x="31750" y="21170"/>
                  </a:lnTo>
                  <a:close/>
                </a:path>
                <a:path w="412750" h="31750">
                  <a:moveTo>
                    <a:pt x="31750" y="0"/>
                  </a:moveTo>
                  <a:lnTo>
                    <a:pt x="0" y="0"/>
                  </a:lnTo>
                  <a:lnTo>
                    <a:pt x="0" y="10579"/>
                  </a:lnTo>
                  <a:lnTo>
                    <a:pt x="31750" y="10579"/>
                  </a:lnTo>
                  <a:lnTo>
                    <a:pt x="31750" y="0"/>
                  </a:lnTo>
                  <a:close/>
                </a:path>
                <a:path w="412750" h="31750">
                  <a:moveTo>
                    <a:pt x="95250" y="21170"/>
                  </a:moveTo>
                  <a:lnTo>
                    <a:pt x="63500" y="21170"/>
                  </a:lnTo>
                  <a:lnTo>
                    <a:pt x="63500" y="31750"/>
                  </a:lnTo>
                  <a:lnTo>
                    <a:pt x="95250" y="31750"/>
                  </a:lnTo>
                  <a:lnTo>
                    <a:pt x="95250" y="21170"/>
                  </a:lnTo>
                  <a:close/>
                </a:path>
                <a:path w="412750" h="31750">
                  <a:moveTo>
                    <a:pt x="95250" y="0"/>
                  </a:moveTo>
                  <a:lnTo>
                    <a:pt x="63500" y="0"/>
                  </a:lnTo>
                  <a:lnTo>
                    <a:pt x="63500" y="10579"/>
                  </a:lnTo>
                  <a:lnTo>
                    <a:pt x="95250" y="10579"/>
                  </a:lnTo>
                  <a:lnTo>
                    <a:pt x="95250" y="0"/>
                  </a:lnTo>
                  <a:close/>
                </a:path>
                <a:path w="412750" h="31750">
                  <a:moveTo>
                    <a:pt x="158750" y="21170"/>
                  </a:moveTo>
                  <a:lnTo>
                    <a:pt x="127000" y="21170"/>
                  </a:lnTo>
                  <a:lnTo>
                    <a:pt x="127000" y="31750"/>
                  </a:lnTo>
                  <a:lnTo>
                    <a:pt x="158750" y="31750"/>
                  </a:lnTo>
                  <a:lnTo>
                    <a:pt x="158750" y="21170"/>
                  </a:lnTo>
                  <a:close/>
                </a:path>
                <a:path w="412750" h="31750">
                  <a:moveTo>
                    <a:pt x="158750" y="0"/>
                  </a:moveTo>
                  <a:lnTo>
                    <a:pt x="127000" y="0"/>
                  </a:lnTo>
                  <a:lnTo>
                    <a:pt x="127000" y="10579"/>
                  </a:lnTo>
                  <a:lnTo>
                    <a:pt x="158750" y="10579"/>
                  </a:lnTo>
                  <a:lnTo>
                    <a:pt x="158750" y="0"/>
                  </a:lnTo>
                  <a:close/>
                </a:path>
                <a:path w="412750" h="31750">
                  <a:moveTo>
                    <a:pt x="222250" y="21170"/>
                  </a:moveTo>
                  <a:lnTo>
                    <a:pt x="190500" y="21170"/>
                  </a:lnTo>
                  <a:lnTo>
                    <a:pt x="190500" y="31750"/>
                  </a:lnTo>
                  <a:lnTo>
                    <a:pt x="222250" y="31750"/>
                  </a:lnTo>
                  <a:lnTo>
                    <a:pt x="222250" y="21170"/>
                  </a:lnTo>
                  <a:close/>
                </a:path>
                <a:path w="412750" h="31750">
                  <a:moveTo>
                    <a:pt x="222250" y="0"/>
                  </a:moveTo>
                  <a:lnTo>
                    <a:pt x="190500" y="0"/>
                  </a:lnTo>
                  <a:lnTo>
                    <a:pt x="190500" y="10579"/>
                  </a:lnTo>
                  <a:lnTo>
                    <a:pt x="222250" y="10579"/>
                  </a:lnTo>
                  <a:lnTo>
                    <a:pt x="222250" y="0"/>
                  </a:lnTo>
                  <a:close/>
                </a:path>
                <a:path w="412750" h="31750">
                  <a:moveTo>
                    <a:pt x="285750" y="21170"/>
                  </a:moveTo>
                  <a:lnTo>
                    <a:pt x="254000" y="21170"/>
                  </a:lnTo>
                  <a:lnTo>
                    <a:pt x="254000" y="31750"/>
                  </a:lnTo>
                  <a:lnTo>
                    <a:pt x="285750" y="31750"/>
                  </a:lnTo>
                  <a:lnTo>
                    <a:pt x="285750" y="21170"/>
                  </a:lnTo>
                  <a:close/>
                </a:path>
                <a:path w="412750" h="31750">
                  <a:moveTo>
                    <a:pt x="285750" y="0"/>
                  </a:moveTo>
                  <a:lnTo>
                    <a:pt x="254000" y="0"/>
                  </a:lnTo>
                  <a:lnTo>
                    <a:pt x="254000" y="10579"/>
                  </a:lnTo>
                  <a:lnTo>
                    <a:pt x="285750" y="10579"/>
                  </a:lnTo>
                  <a:lnTo>
                    <a:pt x="285750" y="0"/>
                  </a:lnTo>
                  <a:close/>
                </a:path>
                <a:path w="412750" h="31750">
                  <a:moveTo>
                    <a:pt x="349250" y="21170"/>
                  </a:moveTo>
                  <a:lnTo>
                    <a:pt x="317500" y="21170"/>
                  </a:lnTo>
                  <a:lnTo>
                    <a:pt x="317500" y="31750"/>
                  </a:lnTo>
                  <a:lnTo>
                    <a:pt x="349250" y="31750"/>
                  </a:lnTo>
                  <a:lnTo>
                    <a:pt x="349250" y="21170"/>
                  </a:lnTo>
                  <a:close/>
                </a:path>
                <a:path w="412750" h="31750">
                  <a:moveTo>
                    <a:pt x="349250" y="0"/>
                  </a:moveTo>
                  <a:lnTo>
                    <a:pt x="317500" y="0"/>
                  </a:lnTo>
                  <a:lnTo>
                    <a:pt x="317500" y="10579"/>
                  </a:lnTo>
                  <a:lnTo>
                    <a:pt x="349250" y="10579"/>
                  </a:lnTo>
                  <a:lnTo>
                    <a:pt x="349250" y="0"/>
                  </a:lnTo>
                  <a:close/>
                </a:path>
                <a:path w="412750" h="31750">
                  <a:moveTo>
                    <a:pt x="412750" y="21170"/>
                  </a:moveTo>
                  <a:lnTo>
                    <a:pt x="381000" y="21170"/>
                  </a:lnTo>
                  <a:lnTo>
                    <a:pt x="381000" y="31750"/>
                  </a:lnTo>
                  <a:lnTo>
                    <a:pt x="412750" y="31750"/>
                  </a:lnTo>
                  <a:lnTo>
                    <a:pt x="412750" y="21170"/>
                  </a:lnTo>
                  <a:close/>
                </a:path>
                <a:path w="412750" h="31750">
                  <a:moveTo>
                    <a:pt x="412750" y="0"/>
                  </a:moveTo>
                  <a:lnTo>
                    <a:pt x="381000" y="0"/>
                  </a:lnTo>
                  <a:lnTo>
                    <a:pt x="381000" y="10579"/>
                  </a:lnTo>
                  <a:lnTo>
                    <a:pt x="412750" y="10579"/>
                  </a:lnTo>
                  <a:lnTo>
                    <a:pt x="412750" y="0"/>
                  </a:lnTo>
                  <a:close/>
                </a:path>
              </a:pathLst>
            </a:custGeom>
            <a:solidFill>
              <a:srgbClr val="E1B42E"/>
            </a:solidFill>
          </p:spPr>
          <p:txBody>
            <a:bodyPr wrap="square" lIns="0" tIns="0" rIns="0" bIns="0" rtlCol="0"/>
            <a:lstStyle/>
            <a:p>
              <a:endParaRPr/>
            </a:p>
          </p:txBody>
        </p:sp>
        <p:sp>
          <p:nvSpPr>
            <p:cNvPr id="60" name="object 60"/>
            <p:cNvSpPr/>
            <p:nvPr/>
          </p:nvSpPr>
          <p:spPr>
            <a:xfrm>
              <a:off x="2058924" y="5964935"/>
              <a:ext cx="1430020" cy="257810"/>
            </a:xfrm>
            <a:custGeom>
              <a:avLst/>
              <a:gdLst/>
              <a:ahLst/>
              <a:cxnLst/>
              <a:rect l="l" t="t" r="r" b="b"/>
              <a:pathLst>
                <a:path w="1430020" h="257810">
                  <a:moveTo>
                    <a:pt x="76200" y="76212"/>
                  </a:moveTo>
                  <a:lnTo>
                    <a:pt x="69850" y="63512"/>
                  </a:lnTo>
                  <a:lnTo>
                    <a:pt x="38100" y="0"/>
                  </a:lnTo>
                  <a:lnTo>
                    <a:pt x="0" y="76212"/>
                  </a:lnTo>
                  <a:lnTo>
                    <a:pt x="31750" y="76212"/>
                  </a:lnTo>
                  <a:lnTo>
                    <a:pt x="31750" y="181406"/>
                  </a:lnTo>
                  <a:lnTo>
                    <a:pt x="0" y="181406"/>
                  </a:lnTo>
                  <a:lnTo>
                    <a:pt x="38100" y="257594"/>
                  </a:lnTo>
                  <a:lnTo>
                    <a:pt x="69837" y="194106"/>
                  </a:lnTo>
                  <a:lnTo>
                    <a:pt x="76200" y="181394"/>
                  </a:lnTo>
                  <a:lnTo>
                    <a:pt x="44450" y="181406"/>
                  </a:lnTo>
                  <a:lnTo>
                    <a:pt x="44450" y="76212"/>
                  </a:lnTo>
                  <a:lnTo>
                    <a:pt x="76200" y="76212"/>
                  </a:lnTo>
                  <a:close/>
                </a:path>
                <a:path w="1430020" h="257810">
                  <a:moveTo>
                    <a:pt x="1429512" y="76212"/>
                  </a:moveTo>
                  <a:lnTo>
                    <a:pt x="1423162" y="63512"/>
                  </a:lnTo>
                  <a:lnTo>
                    <a:pt x="1391412" y="0"/>
                  </a:lnTo>
                  <a:lnTo>
                    <a:pt x="1353312" y="76212"/>
                  </a:lnTo>
                  <a:lnTo>
                    <a:pt x="1385062" y="76212"/>
                  </a:lnTo>
                  <a:lnTo>
                    <a:pt x="1385062" y="181406"/>
                  </a:lnTo>
                  <a:lnTo>
                    <a:pt x="1353312" y="181406"/>
                  </a:lnTo>
                  <a:lnTo>
                    <a:pt x="1391412" y="257594"/>
                  </a:lnTo>
                  <a:lnTo>
                    <a:pt x="1423149" y="194106"/>
                  </a:lnTo>
                  <a:lnTo>
                    <a:pt x="1429512" y="181394"/>
                  </a:lnTo>
                  <a:lnTo>
                    <a:pt x="1397762" y="181406"/>
                  </a:lnTo>
                  <a:lnTo>
                    <a:pt x="1397762" y="76212"/>
                  </a:lnTo>
                  <a:lnTo>
                    <a:pt x="1429512" y="76212"/>
                  </a:lnTo>
                  <a:close/>
                </a:path>
              </a:pathLst>
            </a:custGeom>
            <a:solidFill>
              <a:srgbClr val="BEBEBE"/>
            </a:solidFill>
          </p:spPr>
          <p:txBody>
            <a:bodyPr wrap="square" lIns="0" tIns="0" rIns="0" bIns="0" rtlCol="0"/>
            <a:lstStyle/>
            <a:p>
              <a:endParaRPr/>
            </a:p>
          </p:txBody>
        </p:sp>
        <p:pic>
          <p:nvPicPr>
            <p:cNvPr id="61" name="object 61"/>
            <p:cNvPicPr/>
            <p:nvPr/>
          </p:nvPicPr>
          <p:blipFill>
            <a:blip r:embed="rId17" cstate="print"/>
            <a:stretch>
              <a:fillRect/>
            </a:stretch>
          </p:blipFill>
          <p:spPr>
            <a:xfrm>
              <a:off x="2068067" y="4690872"/>
              <a:ext cx="76200" cy="159892"/>
            </a:xfrm>
            <a:prstGeom prst="rect">
              <a:avLst/>
            </a:prstGeom>
          </p:spPr>
        </p:pic>
        <p:pic>
          <p:nvPicPr>
            <p:cNvPr id="62" name="object 62"/>
            <p:cNvPicPr/>
            <p:nvPr/>
          </p:nvPicPr>
          <p:blipFill>
            <a:blip r:embed="rId17" cstate="print"/>
            <a:stretch>
              <a:fillRect/>
            </a:stretch>
          </p:blipFill>
          <p:spPr>
            <a:xfrm>
              <a:off x="1525523" y="4690872"/>
              <a:ext cx="76200" cy="159892"/>
            </a:xfrm>
            <a:prstGeom prst="rect">
              <a:avLst/>
            </a:prstGeom>
          </p:spPr>
        </p:pic>
        <p:pic>
          <p:nvPicPr>
            <p:cNvPr id="63" name="object 63"/>
            <p:cNvPicPr/>
            <p:nvPr/>
          </p:nvPicPr>
          <p:blipFill>
            <a:blip r:embed="rId17" cstate="print"/>
            <a:stretch>
              <a:fillRect/>
            </a:stretch>
          </p:blipFill>
          <p:spPr>
            <a:xfrm>
              <a:off x="2622803" y="4690872"/>
              <a:ext cx="76200" cy="159892"/>
            </a:xfrm>
            <a:prstGeom prst="rect">
              <a:avLst/>
            </a:prstGeom>
          </p:spPr>
        </p:pic>
        <p:pic>
          <p:nvPicPr>
            <p:cNvPr id="64" name="object 64"/>
            <p:cNvPicPr/>
            <p:nvPr/>
          </p:nvPicPr>
          <p:blipFill>
            <a:blip r:embed="rId17" cstate="print"/>
            <a:stretch>
              <a:fillRect/>
            </a:stretch>
          </p:blipFill>
          <p:spPr>
            <a:xfrm>
              <a:off x="3403091" y="4690872"/>
              <a:ext cx="76200" cy="159892"/>
            </a:xfrm>
            <a:prstGeom prst="rect">
              <a:avLst/>
            </a:prstGeom>
          </p:spPr>
        </p:pic>
        <p:pic>
          <p:nvPicPr>
            <p:cNvPr id="65" name="object 65"/>
            <p:cNvPicPr/>
            <p:nvPr/>
          </p:nvPicPr>
          <p:blipFill>
            <a:blip r:embed="rId5" cstate="print"/>
            <a:stretch>
              <a:fillRect/>
            </a:stretch>
          </p:blipFill>
          <p:spPr>
            <a:xfrm>
              <a:off x="3358896" y="4942332"/>
              <a:ext cx="167639" cy="149351"/>
            </a:xfrm>
            <a:prstGeom prst="rect">
              <a:avLst/>
            </a:prstGeom>
          </p:spPr>
        </p:pic>
        <p:pic>
          <p:nvPicPr>
            <p:cNvPr id="66" name="object 66"/>
            <p:cNvPicPr/>
            <p:nvPr/>
          </p:nvPicPr>
          <p:blipFill>
            <a:blip r:embed="rId12" cstate="print"/>
            <a:stretch>
              <a:fillRect/>
            </a:stretch>
          </p:blipFill>
          <p:spPr>
            <a:xfrm>
              <a:off x="3367278" y="4392168"/>
              <a:ext cx="159257" cy="149351"/>
            </a:xfrm>
            <a:prstGeom prst="rect">
              <a:avLst/>
            </a:prstGeom>
          </p:spPr>
        </p:pic>
        <p:sp>
          <p:nvSpPr>
            <p:cNvPr id="67" name="object 67"/>
            <p:cNvSpPr/>
            <p:nvPr/>
          </p:nvSpPr>
          <p:spPr>
            <a:xfrm>
              <a:off x="3022219" y="4190237"/>
              <a:ext cx="41275" cy="1802764"/>
            </a:xfrm>
            <a:custGeom>
              <a:avLst/>
              <a:gdLst/>
              <a:ahLst/>
              <a:cxnLst/>
              <a:rect l="l" t="t" r="r" b="b"/>
              <a:pathLst>
                <a:path w="41275" h="1802764">
                  <a:moveTo>
                    <a:pt x="10541" y="1770888"/>
                  </a:moveTo>
                  <a:lnTo>
                    <a:pt x="0" y="1770888"/>
                  </a:lnTo>
                  <a:lnTo>
                    <a:pt x="0" y="1802638"/>
                  </a:lnTo>
                  <a:lnTo>
                    <a:pt x="10541" y="1802638"/>
                  </a:lnTo>
                  <a:lnTo>
                    <a:pt x="10541" y="1770888"/>
                  </a:lnTo>
                  <a:close/>
                </a:path>
                <a:path w="41275" h="1802764">
                  <a:moveTo>
                    <a:pt x="10541" y="1707388"/>
                  </a:moveTo>
                  <a:lnTo>
                    <a:pt x="0" y="1707388"/>
                  </a:lnTo>
                  <a:lnTo>
                    <a:pt x="0" y="1739138"/>
                  </a:lnTo>
                  <a:lnTo>
                    <a:pt x="10541" y="1739138"/>
                  </a:lnTo>
                  <a:lnTo>
                    <a:pt x="10541" y="1707388"/>
                  </a:lnTo>
                  <a:close/>
                </a:path>
                <a:path w="41275" h="1802764">
                  <a:moveTo>
                    <a:pt x="10541" y="1643888"/>
                  </a:moveTo>
                  <a:lnTo>
                    <a:pt x="0" y="1643888"/>
                  </a:lnTo>
                  <a:lnTo>
                    <a:pt x="0" y="1675638"/>
                  </a:lnTo>
                  <a:lnTo>
                    <a:pt x="10541" y="1675638"/>
                  </a:lnTo>
                  <a:lnTo>
                    <a:pt x="10541" y="1643888"/>
                  </a:lnTo>
                  <a:close/>
                </a:path>
                <a:path w="41275" h="1802764">
                  <a:moveTo>
                    <a:pt x="10541" y="1580388"/>
                  </a:moveTo>
                  <a:lnTo>
                    <a:pt x="0" y="1580388"/>
                  </a:lnTo>
                  <a:lnTo>
                    <a:pt x="0" y="1612138"/>
                  </a:lnTo>
                  <a:lnTo>
                    <a:pt x="10541" y="1612138"/>
                  </a:lnTo>
                  <a:lnTo>
                    <a:pt x="10541" y="1580388"/>
                  </a:lnTo>
                  <a:close/>
                </a:path>
                <a:path w="41275" h="1802764">
                  <a:moveTo>
                    <a:pt x="10541" y="1516888"/>
                  </a:moveTo>
                  <a:lnTo>
                    <a:pt x="0" y="1516888"/>
                  </a:lnTo>
                  <a:lnTo>
                    <a:pt x="0" y="1548638"/>
                  </a:lnTo>
                  <a:lnTo>
                    <a:pt x="10541" y="1548638"/>
                  </a:lnTo>
                  <a:lnTo>
                    <a:pt x="10541" y="1516888"/>
                  </a:lnTo>
                  <a:close/>
                </a:path>
                <a:path w="41275" h="1802764">
                  <a:moveTo>
                    <a:pt x="10541" y="1453388"/>
                  </a:moveTo>
                  <a:lnTo>
                    <a:pt x="0" y="1453388"/>
                  </a:lnTo>
                  <a:lnTo>
                    <a:pt x="0" y="1485138"/>
                  </a:lnTo>
                  <a:lnTo>
                    <a:pt x="10541" y="1485138"/>
                  </a:lnTo>
                  <a:lnTo>
                    <a:pt x="10541" y="1453388"/>
                  </a:lnTo>
                  <a:close/>
                </a:path>
                <a:path w="41275" h="1802764">
                  <a:moveTo>
                    <a:pt x="10541" y="1389888"/>
                  </a:moveTo>
                  <a:lnTo>
                    <a:pt x="0" y="1389888"/>
                  </a:lnTo>
                  <a:lnTo>
                    <a:pt x="0" y="1421638"/>
                  </a:lnTo>
                  <a:lnTo>
                    <a:pt x="10541" y="1421638"/>
                  </a:lnTo>
                  <a:lnTo>
                    <a:pt x="10541" y="1389888"/>
                  </a:lnTo>
                  <a:close/>
                </a:path>
                <a:path w="41275" h="1802764">
                  <a:moveTo>
                    <a:pt x="19685" y="1206500"/>
                  </a:moveTo>
                  <a:lnTo>
                    <a:pt x="9144" y="1206500"/>
                  </a:lnTo>
                  <a:lnTo>
                    <a:pt x="9144" y="1212850"/>
                  </a:lnTo>
                  <a:lnTo>
                    <a:pt x="19685" y="1212850"/>
                  </a:lnTo>
                  <a:lnTo>
                    <a:pt x="19685" y="1206500"/>
                  </a:lnTo>
                  <a:close/>
                </a:path>
                <a:path w="41275" h="1802764">
                  <a:moveTo>
                    <a:pt x="19685" y="1143000"/>
                  </a:moveTo>
                  <a:lnTo>
                    <a:pt x="9144" y="1143000"/>
                  </a:lnTo>
                  <a:lnTo>
                    <a:pt x="9144" y="1174750"/>
                  </a:lnTo>
                  <a:lnTo>
                    <a:pt x="19685" y="1174750"/>
                  </a:lnTo>
                  <a:lnTo>
                    <a:pt x="19685" y="1143000"/>
                  </a:lnTo>
                  <a:close/>
                </a:path>
                <a:path w="41275" h="1802764">
                  <a:moveTo>
                    <a:pt x="19685" y="1079500"/>
                  </a:moveTo>
                  <a:lnTo>
                    <a:pt x="9144" y="1079500"/>
                  </a:lnTo>
                  <a:lnTo>
                    <a:pt x="9144" y="1111250"/>
                  </a:lnTo>
                  <a:lnTo>
                    <a:pt x="19685" y="1111250"/>
                  </a:lnTo>
                  <a:lnTo>
                    <a:pt x="19685" y="1079500"/>
                  </a:lnTo>
                  <a:close/>
                </a:path>
                <a:path w="41275" h="1802764">
                  <a:moveTo>
                    <a:pt x="19685" y="1016000"/>
                  </a:moveTo>
                  <a:lnTo>
                    <a:pt x="9144" y="1016000"/>
                  </a:lnTo>
                  <a:lnTo>
                    <a:pt x="9144" y="1047750"/>
                  </a:lnTo>
                  <a:lnTo>
                    <a:pt x="19685" y="1047750"/>
                  </a:lnTo>
                  <a:lnTo>
                    <a:pt x="19685" y="1016000"/>
                  </a:lnTo>
                  <a:close/>
                </a:path>
                <a:path w="41275" h="1802764">
                  <a:moveTo>
                    <a:pt x="19685" y="952500"/>
                  </a:moveTo>
                  <a:lnTo>
                    <a:pt x="9144" y="952500"/>
                  </a:lnTo>
                  <a:lnTo>
                    <a:pt x="9144" y="984250"/>
                  </a:lnTo>
                  <a:lnTo>
                    <a:pt x="19685" y="984250"/>
                  </a:lnTo>
                  <a:lnTo>
                    <a:pt x="19685" y="952500"/>
                  </a:lnTo>
                  <a:close/>
                </a:path>
                <a:path w="41275" h="1802764">
                  <a:moveTo>
                    <a:pt x="19685" y="889000"/>
                  </a:moveTo>
                  <a:lnTo>
                    <a:pt x="9144" y="889000"/>
                  </a:lnTo>
                  <a:lnTo>
                    <a:pt x="9144" y="920750"/>
                  </a:lnTo>
                  <a:lnTo>
                    <a:pt x="19685" y="920750"/>
                  </a:lnTo>
                  <a:lnTo>
                    <a:pt x="19685" y="889000"/>
                  </a:lnTo>
                  <a:close/>
                </a:path>
                <a:path w="41275" h="1802764">
                  <a:moveTo>
                    <a:pt x="19685" y="825500"/>
                  </a:moveTo>
                  <a:lnTo>
                    <a:pt x="9144" y="825500"/>
                  </a:lnTo>
                  <a:lnTo>
                    <a:pt x="9144" y="857250"/>
                  </a:lnTo>
                  <a:lnTo>
                    <a:pt x="19685" y="857250"/>
                  </a:lnTo>
                  <a:lnTo>
                    <a:pt x="19685" y="825500"/>
                  </a:lnTo>
                  <a:close/>
                </a:path>
                <a:path w="41275" h="1802764">
                  <a:moveTo>
                    <a:pt x="19685" y="762000"/>
                  </a:moveTo>
                  <a:lnTo>
                    <a:pt x="9144" y="762000"/>
                  </a:lnTo>
                  <a:lnTo>
                    <a:pt x="9144" y="793750"/>
                  </a:lnTo>
                  <a:lnTo>
                    <a:pt x="19685" y="793750"/>
                  </a:lnTo>
                  <a:lnTo>
                    <a:pt x="19685" y="762000"/>
                  </a:lnTo>
                  <a:close/>
                </a:path>
                <a:path w="41275" h="1802764">
                  <a:moveTo>
                    <a:pt x="19685" y="698500"/>
                  </a:moveTo>
                  <a:lnTo>
                    <a:pt x="9144" y="698500"/>
                  </a:lnTo>
                  <a:lnTo>
                    <a:pt x="9144" y="730250"/>
                  </a:lnTo>
                  <a:lnTo>
                    <a:pt x="19685" y="730250"/>
                  </a:lnTo>
                  <a:lnTo>
                    <a:pt x="19685" y="698500"/>
                  </a:lnTo>
                  <a:close/>
                </a:path>
                <a:path w="41275" h="1802764">
                  <a:moveTo>
                    <a:pt x="19685" y="635000"/>
                  </a:moveTo>
                  <a:lnTo>
                    <a:pt x="9144" y="635000"/>
                  </a:lnTo>
                  <a:lnTo>
                    <a:pt x="9144" y="666750"/>
                  </a:lnTo>
                  <a:lnTo>
                    <a:pt x="19685" y="666750"/>
                  </a:lnTo>
                  <a:lnTo>
                    <a:pt x="19685" y="635000"/>
                  </a:lnTo>
                  <a:close/>
                </a:path>
                <a:path w="41275" h="1802764">
                  <a:moveTo>
                    <a:pt x="19685" y="571500"/>
                  </a:moveTo>
                  <a:lnTo>
                    <a:pt x="9144" y="571500"/>
                  </a:lnTo>
                  <a:lnTo>
                    <a:pt x="9144" y="603250"/>
                  </a:lnTo>
                  <a:lnTo>
                    <a:pt x="19685" y="603250"/>
                  </a:lnTo>
                  <a:lnTo>
                    <a:pt x="19685" y="571500"/>
                  </a:lnTo>
                  <a:close/>
                </a:path>
                <a:path w="41275" h="1802764">
                  <a:moveTo>
                    <a:pt x="19685" y="508000"/>
                  </a:moveTo>
                  <a:lnTo>
                    <a:pt x="9144" y="508000"/>
                  </a:lnTo>
                  <a:lnTo>
                    <a:pt x="9144" y="539750"/>
                  </a:lnTo>
                  <a:lnTo>
                    <a:pt x="19685" y="539750"/>
                  </a:lnTo>
                  <a:lnTo>
                    <a:pt x="19685" y="508000"/>
                  </a:lnTo>
                  <a:close/>
                </a:path>
                <a:path w="41275" h="1802764">
                  <a:moveTo>
                    <a:pt x="19685" y="444500"/>
                  </a:moveTo>
                  <a:lnTo>
                    <a:pt x="9144" y="444500"/>
                  </a:lnTo>
                  <a:lnTo>
                    <a:pt x="9144" y="476250"/>
                  </a:lnTo>
                  <a:lnTo>
                    <a:pt x="19685" y="476250"/>
                  </a:lnTo>
                  <a:lnTo>
                    <a:pt x="19685" y="444500"/>
                  </a:lnTo>
                  <a:close/>
                </a:path>
                <a:path w="41275" h="1802764">
                  <a:moveTo>
                    <a:pt x="19685" y="381000"/>
                  </a:moveTo>
                  <a:lnTo>
                    <a:pt x="9144" y="381000"/>
                  </a:lnTo>
                  <a:lnTo>
                    <a:pt x="9144" y="412750"/>
                  </a:lnTo>
                  <a:lnTo>
                    <a:pt x="19685" y="412750"/>
                  </a:lnTo>
                  <a:lnTo>
                    <a:pt x="19685" y="381000"/>
                  </a:lnTo>
                  <a:close/>
                </a:path>
                <a:path w="41275" h="1802764">
                  <a:moveTo>
                    <a:pt x="19685" y="317500"/>
                  </a:moveTo>
                  <a:lnTo>
                    <a:pt x="9144" y="317500"/>
                  </a:lnTo>
                  <a:lnTo>
                    <a:pt x="9144" y="349250"/>
                  </a:lnTo>
                  <a:lnTo>
                    <a:pt x="19685" y="349250"/>
                  </a:lnTo>
                  <a:lnTo>
                    <a:pt x="19685" y="317500"/>
                  </a:lnTo>
                  <a:close/>
                </a:path>
                <a:path w="41275" h="1802764">
                  <a:moveTo>
                    <a:pt x="19685" y="254000"/>
                  </a:moveTo>
                  <a:lnTo>
                    <a:pt x="9144" y="254000"/>
                  </a:lnTo>
                  <a:lnTo>
                    <a:pt x="9144" y="285750"/>
                  </a:lnTo>
                  <a:lnTo>
                    <a:pt x="19685" y="285750"/>
                  </a:lnTo>
                  <a:lnTo>
                    <a:pt x="19685" y="254000"/>
                  </a:lnTo>
                  <a:close/>
                </a:path>
                <a:path w="41275" h="1802764">
                  <a:moveTo>
                    <a:pt x="19685" y="190500"/>
                  </a:moveTo>
                  <a:lnTo>
                    <a:pt x="9144" y="190500"/>
                  </a:lnTo>
                  <a:lnTo>
                    <a:pt x="9144" y="222250"/>
                  </a:lnTo>
                  <a:lnTo>
                    <a:pt x="19685" y="222250"/>
                  </a:lnTo>
                  <a:lnTo>
                    <a:pt x="19685" y="190500"/>
                  </a:lnTo>
                  <a:close/>
                </a:path>
                <a:path w="41275" h="1802764">
                  <a:moveTo>
                    <a:pt x="19685" y="127000"/>
                  </a:moveTo>
                  <a:lnTo>
                    <a:pt x="9144" y="127000"/>
                  </a:lnTo>
                  <a:lnTo>
                    <a:pt x="9144" y="158750"/>
                  </a:lnTo>
                  <a:lnTo>
                    <a:pt x="19685" y="158750"/>
                  </a:lnTo>
                  <a:lnTo>
                    <a:pt x="19685" y="127000"/>
                  </a:lnTo>
                  <a:close/>
                </a:path>
                <a:path w="41275" h="1802764">
                  <a:moveTo>
                    <a:pt x="19685" y="63500"/>
                  </a:moveTo>
                  <a:lnTo>
                    <a:pt x="9144" y="63500"/>
                  </a:lnTo>
                  <a:lnTo>
                    <a:pt x="9144" y="95250"/>
                  </a:lnTo>
                  <a:lnTo>
                    <a:pt x="19685" y="95250"/>
                  </a:lnTo>
                  <a:lnTo>
                    <a:pt x="19685" y="63500"/>
                  </a:lnTo>
                  <a:close/>
                </a:path>
                <a:path w="41275" h="1802764">
                  <a:moveTo>
                    <a:pt x="19685" y="0"/>
                  </a:moveTo>
                  <a:lnTo>
                    <a:pt x="9144" y="0"/>
                  </a:lnTo>
                  <a:lnTo>
                    <a:pt x="9144" y="31750"/>
                  </a:lnTo>
                  <a:lnTo>
                    <a:pt x="19685" y="31750"/>
                  </a:lnTo>
                  <a:lnTo>
                    <a:pt x="19685" y="0"/>
                  </a:lnTo>
                  <a:close/>
                </a:path>
                <a:path w="41275" h="1802764">
                  <a:moveTo>
                    <a:pt x="31750" y="1770888"/>
                  </a:moveTo>
                  <a:lnTo>
                    <a:pt x="21209" y="1770888"/>
                  </a:lnTo>
                  <a:lnTo>
                    <a:pt x="21209" y="1802638"/>
                  </a:lnTo>
                  <a:lnTo>
                    <a:pt x="31750" y="1802638"/>
                  </a:lnTo>
                  <a:lnTo>
                    <a:pt x="31750" y="1770888"/>
                  </a:lnTo>
                  <a:close/>
                </a:path>
                <a:path w="41275" h="1802764">
                  <a:moveTo>
                    <a:pt x="31750" y="1707388"/>
                  </a:moveTo>
                  <a:lnTo>
                    <a:pt x="21209" y="1707388"/>
                  </a:lnTo>
                  <a:lnTo>
                    <a:pt x="21209" y="1739138"/>
                  </a:lnTo>
                  <a:lnTo>
                    <a:pt x="31750" y="1739138"/>
                  </a:lnTo>
                  <a:lnTo>
                    <a:pt x="31750" y="1707388"/>
                  </a:lnTo>
                  <a:close/>
                </a:path>
                <a:path w="41275" h="1802764">
                  <a:moveTo>
                    <a:pt x="31750" y="1643888"/>
                  </a:moveTo>
                  <a:lnTo>
                    <a:pt x="21209" y="1643888"/>
                  </a:lnTo>
                  <a:lnTo>
                    <a:pt x="21209" y="1675638"/>
                  </a:lnTo>
                  <a:lnTo>
                    <a:pt x="31750" y="1675638"/>
                  </a:lnTo>
                  <a:lnTo>
                    <a:pt x="31750" y="1643888"/>
                  </a:lnTo>
                  <a:close/>
                </a:path>
                <a:path w="41275" h="1802764">
                  <a:moveTo>
                    <a:pt x="31750" y="1580388"/>
                  </a:moveTo>
                  <a:lnTo>
                    <a:pt x="21209" y="1580388"/>
                  </a:lnTo>
                  <a:lnTo>
                    <a:pt x="21209" y="1612138"/>
                  </a:lnTo>
                  <a:lnTo>
                    <a:pt x="31750" y="1612138"/>
                  </a:lnTo>
                  <a:lnTo>
                    <a:pt x="31750" y="1580388"/>
                  </a:lnTo>
                  <a:close/>
                </a:path>
                <a:path w="41275" h="1802764">
                  <a:moveTo>
                    <a:pt x="31750" y="1516888"/>
                  </a:moveTo>
                  <a:lnTo>
                    <a:pt x="21209" y="1516888"/>
                  </a:lnTo>
                  <a:lnTo>
                    <a:pt x="21209" y="1548638"/>
                  </a:lnTo>
                  <a:lnTo>
                    <a:pt x="31750" y="1548638"/>
                  </a:lnTo>
                  <a:lnTo>
                    <a:pt x="31750" y="1516888"/>
                  </a:lnTo>
                  <a:close/>
                </a:path>
                <a:path w="41275" h="1802764">
                  <a:moveTo>
                    <a:pt x="31750" y="1453388"/>
                  </a:moveTo>
                  <a:lnTo>
                    <a:pt x="21209" y="1453388"/>
                  </a:lnTo>
                  <a:lnTo>
                    <a:pt x="21209" y="1485138"/>
                  </a:lnTo>
                  <a:lnTo>
                    <a:pt x="31750" y="1485138"/>
                  </a:lnTo>
                  <a:lnTo>
                    <a:pt x="31750" y="1453388"/>
                  </a:lnTo>
                  <a:close/>
                </a:path>
                <a:path w="41275" h="1802764">
                  <a:moveTo>
                    <a:pt x="31750" y="1389888"/>
                  </a:moveTo>
                  <a:lnTo>
                    <a:pt x="21209" y="1389888"/>
                  </a:lnTo>
                  <a:lnTo>
                    <a:pt x="21209" y="1421638"/>
                  </a:lnTo>
                  <a:lnTo>
                    <a:pt x="31750" y="1421638"/>
                  </a:lnTo>
                  <a:lnTo>
                    <a:pt x="31750" y="1389888"/>
                  </a:lnTo>
                  <a:close/>
                </a:path>
                <a:path w="41275" h="1802764">
                  <a:moveTo>
                    <a:pt x="40894" y="1206500"/>
                  </a:moveTo>
                  <a:lnTo>
                    <a:pt x="30353" y="1206500"/>
                  </a:lnTo>
                  <a:lnTo>
                    <a:pt x="30353" y="1212850"/>
                  </a:lnTo>
                  <a:lnTo>
                    <a:pt x="40894" y="1212850"/>
                  </a:lnTo>
                  <a:lnTo>
                    <a:pt x="40894" y="1206500"/>
                  </a:lnTo>
                  <a:close/>
                </a:path>
                <a:path w="41275" h="1802764">
                  <a:moveTo>
                    <a:pt x="40894" y="1143000"/>
                  </a:moveTo>
                  <a:lnTo>
                    <a:pt x="30353" y="1143000"/>
                  </a:lnTo>
                  <a:lnTo>
                    <a:pt x="30353" y="1174750"/>
                  </a:lnTo>
                  <a:lnTo>
                    <a:pt x="40894" y="1174750"/>
                  </a:lnTo>
                  <a:lnTo>
                    <a:pt x="40894" y="1143000"/>
                  </a:lnTo>
                  <a:close/>
                </a:path>
                <a:path w="41275" h="1802764">
                  <a:moveTo>
                    <a:pt x="40894" y="1079500"/>
                  </a:moveTo>
                  <a:lnTo>
                    <a:pt x="30353" y="1079500"/>
                  </a:lnTo>
                  <a:lnTo>
                    <a:pt x="30353" y="1111250"/>
                  </a:lnTo>
                  <a:lnTo>
                    <a:pt x="40894" y="1111250"/>
                  </a:lnTo>
                  <a:lnTo>
                    <a:pt x="40894" y="1079500"/>
                  </a:lnTo>
                  <a:close/>
                </a:path>
                <a:path w="41275" h="1802764">
                  <a:moveTo>
                    <a:pt x="40894" y="1016000"/>
                  </a:moveTo>
                  <a:lnTo>
                    <a:pt x="30353" y="1016000"/>
                  </a:lnTo>
                  <a:lnTo>
                    <a:pt x="30353" y="1047750"/>
                  </a:lnTo>
                  <a:lnTo>
                    <a:pt x="40894" y="1047750"/>
                  </a:lnTo>
                  <a:lnTo>
                    <a:pt x="40894" y="1016000"/>
                  </a:lnTo>
                  <a:close/>
                </a:path>
                <a:path w="41275" h="1802764">
                  <a:moveTo>
                    <a:pt x="40894" y="952500"/>
                  </a:moveTo>
                  <a:lnTo>
                    <a:pt x="30353" y="952500"/>
                  </a:lnTo>
                  <a:lnTo>
                    <a:pt x="30353" y="984250"/>
                  </a:lnTo>
                  <a:lnTo>
                    <a:pt x="40894" y="984250"/>
                  </a:lnTo>
                  <a:lnTo>
                    <a:pt x="40894" y="952500"/>
                  </a:lnTo>
                  <a:close/>
                </a:path>
                <a:path w="41275" h="1802764">
                  <a:moveTo>
                    <a:pt x="40894" y="889000"/>
                  </a:moveTo>
                  <a:lnTo>
                    <a:pt x="30353" y="889000"/>
                  </a:lnTo>
                  <a:lnTo>
                    <a:pt x="30353" y="920750"/>
                  </a:lnTo>
                  <a:lnTo>
                    <a:pt x="40894" y="920750"/>
                  </a:lnTo>
                  <a:lnTo>
                    <a:pt x="40894" y="889000"/>
                  </a:lnTo>
                  <a:close/>
                </a:path>
                <a:path w="41275" h="1802764">
                  <a:moveTo>
                    <a:pt x="40894" y="825500"/>
                  </a:moveTo>
                  <a:lnTo>
                    <a:pt x="30353" y="825500"/>
                  </a:lnTo>
                  <a:lnTo>
                    <a:pt x="30353" y="857250"/>
                  </a:lnTo>
                  <a:lnTo>
                    <a:pt x="40894" y="857250"/>
                  </a:lnTo>
                  <a:lnTo>
                    <a:pt x="40894" y="825500"/>
                  </a:lnTo>
                  <a:close/>
                </a:path>
                <a:path w="41275" h="1802764">
                  <a:moveTo>
                    <a:pt x="40894" y="762000"/>
                  </a:moveTo>
                  <a:lnTo>
                    <a:pt x="30353" y="762000"/>
                  </a:lnTo>
                  <a:lnTo>
                    <a:pt x="30353" y="793750"/>
                  </a:lnTo>
                  <a:lnTo>
                    <a:pt x="40894" y="793750"/>
                  </a:lnTo>
                  <a:lnTo>
                    <a:pt x="40894" y="762000"/>
                  </a:lnTo>
                  <a:close/>
                </a:path>
                <a:path w="41275" h="1802764">
                  <a:moveTo>
                    <a:pt x="40894" y="698500"/>
                  </a:moveTo>
                  <a:lnTo>
                    <a:pt x="30353" y="698500"/>
                  </a:lnTo>
                  <a:lnTo>
                    <a:pt x="30353" y="730250"/>
                  </a:lnTo>
                  <a:lnTo>
                    <a:pt x="40894" y="730250"/>
                  </a:lnTo>
                  <a:lnTo>
                    <a:pt x="40894" y="698500"/>
                  </a:lnTo>
                  <a:close/>
                </a:path>
                <a:path w="41275" h="1802764">
                  <a:moveTo>
                    <a:pt x="40894" y="635000"/>
                  </a:moveTo>
                  <a:lnTo>
                    <a:pt x="30353" y="635000"/>
                  </a:lnTo>
                  <a:lnTo>
                    <a:pt x="30353" y="666750"/>
                  </a:lnTo>
                  <a:lnTo>
                    <a:pt x="40894" y="666750"/>
                  </a:lnTo>
                  <a:lnTo>
                    <a:pt x="40894" y="635000"/>
                  </a:lnTo>
                  <a:close/>
                </a:path>
                <a:path w="41275" h="1802764">
                  <a:moveTo>
                    <a:pt x="40894" y="571500"/>
                  </a:moveTo>
                  <a:lnTo>
                    <a:pt x="30353" y="571500"/>
                  </a:lnTo>
                  <a:lnTo>
                    <a:pt x="30353" y="603250"/>
                  </a:lnTo>
                  <a:lnTo>
                    <a:pt x="40894" y="603250"/>
                  </a:lnTo>
                  <a:lnTo>
                    <a:pt x="40894" y="571500"/>
                  </a:lnTo>
                  <a:close/>
                </a:path>
                <a:path w="41275" h="1802764">
                  <a:moveTo>
                    <a:pt x="40894" y="508000"/>
                  </a:moveTo>
                  <a:lnTo>
                    <a:pt x="30353" y="508000"/>
                  </a:lnTo>
                  <a:lnTo>
                    <a:pt x="30353" y="539750"/>
                  </a:lnTo>
                  <a:lnTo>
                    <a:pt x="40894" y="539750"/>
                  </a:lnTo>
                  <a:lnTo>
                    <a:pt x="40894" y="508000"/>
                  </a:lnTo>
                  <a:close/>
                </a:path>
                <a:path w="41275" h="1802764">
                  <a:moveTo>
                    <a:pt x="40894" y="444500"/>
                  </a:moveTo>
                  <a:lnTo>
                    <a:pt x="30353" y="444500"/>
                  </a:lnTo>
                  <a:lnTo>
                    <a:pt x="30353" y="476250"/>
                  </a:lnTo>
                  <a:lnTo>
                    <a:pt x="40894" y="476250"/>
                  </a:lnTo>
                  <a:lnTo>
                    <a:pt x="40894" y="444500"/>
                  </a:lnTo>
                  <a:close/>
                </a:path>
                <a:path w="41275" h="1802764">
                  <a:moveTo>
                    <a:pt x="40894" y="381000"/>
                  </a:moveTo>
                  <a:lnTo>
                    <a:pt x="30353" y="381000"/>
                  </a:lnTo>
                  <a:lnTo>
                    <a:pt x="30353" y="412750"/>
                  </a:lnTo>
                  <a:lnTo>
                    <a:pt x="40894" y="412750"/>
                  </a:lnTo>
                  <a:lnTo>
                    <a:pt x="40894" y="381000"/>
                  </a:lnTo>
                  <a:close/>
                </a:path>
                <a:path w="41275" h="1802764">
                  <a:moveTo>
                    <a:pt x="40894" y="317500"/>
                  </a:moveTo>
                  <a:lnTo>
                    <a:pt x="30353" y="317500"/>
                  </a:lnTo>
                  <a:lnTo>
                    <a:pt x="30353" y="349250"/>
                  </a:lnTo>
                  <a:lnTo>
                    <a:pt x="40894" y="349250"/>
                  </a:lnTo>
                  <a:lnTo>
                    <a:pt x="40894" y="317500"/>
                  </a:lnTo>
                  <a:close/>
                </a:path>
                <a:path w="41275" h="1802764">
                  <a:moveTo>
                    <a:pt x="40894" y="254000"/>
                  </a:moveTo>
                  <a:lnTo>
                    <a:pt x="30353" y="254000"/>
                  </a:lnTo>
                  <a:lnTo>
                    <a:pt x="30353" y="285750"/>
                  </a:lnTo>
                  <a:lnTo>
                    <a:pt x="40894" y="285750"/>
                  </a:lnTo>
                  <a:lnTo>
                    <a:pt x="40894" y="254000"/>
                  </a:lnTo>
                  <a:close/>
                </a:path>
                <a:path w="41275" h="1802764">
                  <a:moveTo>
                    <a:pt x="40894" y="190500"/>
                  </a:moveTo>
                  <a:lnTo>
                    <a:pt x="30353" y="190500"/>
                  </a:lnTo>
                  <a:lnTo>
                    <a:pt x="30353" y="222250"/>
                  </a:lnTo>
                  <a:lnTo>
                    <a:pt x="40894" y="222250"/>
                  </a:lnTo>
                  <a:lnTo>
                    <a:pt x="40894" y="190500"/>
                  </a:lnTo>
                  <a:close/>
                </a:path>
                <a:path w="41275" h="1802764">
                  <a:moveTo>
                    <a:pt x="40894" y="127000"/>
                  </a:moveTo>
                  <a:lnTo>
                    <a:pt x="30353" y="127000"/>
                  </a:lnTo>
                  <a:lnTo>
                    <a:pt x="30353" y="158750"/>
                  </a:lnTo>
                  <a:lnTo>
                    <a:pt x="40894" y="158750"/>
                  </a:lnTo>
                  <a:lnTo>
                    <a:pt x="40894" y="127000"/>
                  </a:lnTo>
                  <a:close/>
                </a:path>
                <a:path w="41275" h="1802764">
                  <a:moveTo>
                    <a:pt x="40894" y="63500"/>
                  </a:moveTo>
                  <a:lnTo>
                    <a:pt x="30353" y="63500"/>
                  </a:lnTo>
                  <a:lnTo>
                    <a:pt x="30353" y="95250"/>
                  </a:lnTo>
                  <a:lnTo>
                    <a:pt x="40894" y="95250"/>
                  </a:lnTo>
                  <a:lnTo>
                    <a:pt x="40894" y="63500"/>
                  </a:lnTo>
                  <a:close/>
                </a:path>
                <a:path w="41275" h="1802764">
                  <a:moveTo>
                    <a:pt x="40894" y="0"/>
                  </a:moveTo>
                  <a:lnTo>
                    <a:pt x="30353" y="0"/>
                  </a:lnTo>
                  <a:lnTo>
                    <a:pt x="30353" y="31750"/>
                  </a:lnTo>
                  <a:lnTo>
                    <a:pt x="40894" y="31750"/>
                  </a:lnTo>
                  <a:lnTo>
                    <a:pt x="40894" y="0"/>
                  </a:lnTo>
                  <a:close/>
                </a:path>
              </a:pathLst>
            </a:custGeom>
            <a:solidFill>
              <a:srgbClr val="E1B42E"/>
            </a:solidFill>
          </p:spPr>
          <p:txBody>
            <a:bodyPr wrap="square" lIns="0" tIns="0" rIns="0" bIns="0" rtlCol="0"/>
            <a:lstStyle/>
            <a:p>
              <a:endParaRPr/>
            </a:p>
          </p:txBody>
        </p:sp>
        <p:sp>
          <p:nvSpPr>
            <p:cNvPr id="68" name="object 68"/>
            <p:cNvSpPr/>
            <p:nvPr/>
          </p:nvSpPr>
          <p:spPr>
            <a:xfrm>
              <a:off x="1664208" y="5430012"/>
              <a:ext cx="1632585" cy="134620"/>
            </a:xfrm>
            <a:custGeom>
              <a:avLst/>
              <a:gdLst/>
              <a:ahLst/>
              <a:cxnLst/>
              <a:rect l="l" t="t" r="r" b="b"/>
              <a:pathLst>
                <a:path w="1632585" h="134620">
                  <a:moveTo>
                    <a:pt x="1632204" y="0"/>
                  </a:moveTo>
                  <a:lnTo>
                    <a:pt x="0" y="0"/>
                  </a:lnTo>
                  <a:lnTo>
                    <a:pt x="0" y="134112"/>
                  </a:lnTo>
                  <a:lnTo>
                    <a:pt x="1632204" y="134112"/>
                  </a:lnTo>
                  <a:lnTo>
                    <a:pt x="1632204" y="0"/>
                  </a:lnTo>
                  <a:close/>
                </a:path>
              </a:pathLst>
            </a:custGeom>
            <a:solidFill>
              <a:srgbClr val="FFFFFF"/>
            </a:solidFill>
          </p:spPr>
          <p:txBody>
            <a:bodyPr wrap="square" lIns="0" tIns="0" rIns="0" bIns="0" rtlCol="0"/>
            <a:lstStyle/>
            <a:p>
              <a:endParaRPr/>
            </a:p>
          </p:txBody>
        </p:sp>
      </p:grpSp>
      <p:sp>
        <p:nvSpPr>
          <p:cNvPr id="69" name="object 69"/>
          <p:cNvSpPr txBox="1"/>
          <p:nvPr/>
        </p:nvSpPr>
        <p:spPr>
          <a:xfrm>
            <a:off x="2959101" y="6492341"/>
            <a:ext cx="2042795" cy="136576"/>
          </a:xfrm>
          <a:prstGeom prst="rect">
            <a:avLst/>
          </a:prstGeom>
        </p:spPr>
        <p:txBody>
          <a:bodyPr vert="horz" wrap="square" lIns="0" tIns="13335" rIns="0" bIns="0" rtlCol="0">
            <a:spAutoFit/>
          </a:bodyPr>
          <a:lstStyle/>
          <a:p>
            <a:pPr marL="12700">
              <a:spcBef>
                <a:spcPts val="105"/>
              </a:spcBef>
            </a:pPr>
            <a:r>
              <a:rPr sz="800" b="1" spc="-20" dirty="0">
                <a:solidFill>
                  <a:srgbClr val="A78213"/>
                </a:solidFill>
                <a:latin typeface="メイリオ"/>
                <a:cs typeface="メイリオ"/>
              </a:rPr>
              <a:t>✔システムの分断を解消するシステムが必要</a:t>
            </a:r>
            <a:endParaRPr sz="800">
              <a:latin typeface="メイリオ"/>
              <a:cs typeface="メイリオ"/>
            </a:endParaRPr>
          </a:p>
        </p:txBody>
      </p:sp>
      <p:sp>
        <p:nvSpPr>
          <p:cNvPr id="70" name="object 70"/>
          <p:cNvSpPr txBox="1"/>
          <p:nvPr/>
        </p:nvSpPr>
        <p:spPr>
          <a:xfrm>
            <a:off x="3340101" y="5409947"/>
            <a:ext cx="1330325" cy="135935"/>
          </a:xfrm>
          <a:prstGeom prst="rect">
            <a:avLst/>
          </a:prstGeom>
        </p:spPr>
        <p:txBody>
          <a:bodyPr vert="horz" wrap="square" lIns="0" tIns="12700" rIns="0" bIns="0" rtlCol="0">
            <a:spAutoFit/>
          </a:bodyPr>
          <a:lstStyle/>
          <a:p>
            <a:pPr marL="12700">
              <a:spcBef>
                <a:spcPts val="100"/>
              </a:spcBef>
            </a:pPr>
            <a:r>
              <a:rPr sz="800" b="1" spc="-15" dirty="0">
                <a:solidFill>
                  <a:srgbClr val="A78213"/>
                </a:solidFill>
                <a:latin typeface="メイリオ"/>
                <a:cs typeface="メイリオ"/>
              </a:rPr>
              <a:t>✔システムが縦横にサイロ化</a:t>
            </a:r>
            <a:endParaRPr sz="800">
              <a:latin typeface="メイリオ"/>
              <a:cs typeface="メイリオ"/>
            </a:endParaRPr>
          </a:p>
        </p:txBody>
      </p:sp>
      <p:sp>
        <p:nvSpPr>
          <p:cNvPr id="71" name="object 71"/>
          <p:cNvSpPr/>
          <p:nvPr/>
        </p:nvSpPr>
        <p:spPr>
          <a:xfrm>
            <a:off x="3246121" y="4529327"/>
            <a:ext cx="1536065" cy="76200"/>
          </a:xfrm>
          <a:custGeom>
            <a:avLst/>
            <a:gdLst/>
            <a:ahLst/>
            <a:cxnLst/>
            <a:rect l="l" t="t" r="r" b="b"/>
            <a:pathLst>
              <a:path w="1536064" h="76200">
                <a:moveTo>
                  <a:pt x="257556" y="38100"/>
                </a:moveTo>
                <a:lnTo>
                  <a:pt x="244856" y="31750"/>
                </a:lnTo>
                <a:lnTo>
                  <a:pt x="181356" y="0"/>
                </a:lnTo>
                <a:lnTo>
                  <a:pt x="181356" y="31750"/>
                </a:lnTo>
                <a:lnTo>
                  <a:pt x="76200" y="31750"/>
                </a:lnTo>
                <a:lnTo>
                  <a:pt x="76200" y="0"/>
                </a:lnTo>
                <a:lnTo>
                  <a:pt x="0" y="38100"/>
                </a:lnTo>
                <a:lnTo>
                  <a:pt x="76200" y="76200"/>
                </a:lnTo>
                <a:lnTo>
                  <a:pt x="76200" y="44450"/>
                </a:lnTo>
                <a:lnTo>
                  <a:pt x="181356" y="44450"/>
                </a:lnTo>
                <a:lnTo>
                  <a:pt x="181356" y="76200"/>
                </a:lnTo>
                <a:lnTo>
                  <a:pt x="244856" y="44450"/>
                </a:lnTo>
                <a:lnTo>
                  <a:pt x="257556" y="38100"/>
                </a:lnTo>
                <a:close/>
              </a:path>
              <a:path w="1536064" h="76200">
                <a:moveTo>
                  <a:pt x="800100" y="38100"/>
                </a:moveTo>
                <a:lnTo>
                  <a:pt x="787400" y="31750"/>
                </a:lnTo>
                <a:lnTo>
                  <a:pt x="723900" y="0"/>
                </a:lnTo>
                <a:lnTo>
                  <a:pt x="723900" y="31750"/>
                </a:lnTo>
                <a:lnTo>
                  <a:pt x="618744" y="31750"/>
                </a:lnTo>
                <a:lnTo>
                  <a:pt x="618744" y="0"/>
                </a:lnTo>
                <a:lnTo>
                  <a:pt x="542544" y="38100"/>
                </a:lnTo>
                <a:lnTo>
                  <a:pt x="618744" y="76200"/>
                </a:lnTo>
                <a:lnTo>
                  <a:pt x="618744" y="44450"/>
                </a:lnTo>
                <a:lnTo>
                  <a:pt x="723900" y="44450"/>
                </a:lnTo>
                <a:lnTo>
                  <a:pt x="723900" y="76200"/>
                </a:lnTo>
                <a:lnTo>
                  <a:pt x="787400" y="44450"/>
                </a:lnTo>
                <a:lnTo>
                  <a:pt x="800100" y="38100"/>
                </a:lnTo>
                <a:close/>
              </a:path>
              <a:path w="1536064" h="76200">
                <a:moveTo>
                  <a:pt x="1535671" y="38100"/>
                </a:moveTo>
                <a:lnTo>
                  <a:pt x="1522971" y="31750"/>
                </a:lnTo>
                <a:lnTo>
                  <a:pt x="1459484" y="0"/>
                </a:lnTo>
                <a:lnTo>
                  <a:pt x="1459484" y="31750"/>
                </a:lnTo>
                <a:lnTo>
                  <a:pt x="1164336" y="31750"/>
                </a:lnTo>
                <a:lnTo>
                  <a:pt x="1164336" y="0"/>
                </a:lnTo>
                <a:lnTo>
                  <a:pt x="1088136" y="38100"/>
                </a:lnTo>
                <a:lnTo>
                  <a:pt x="1164336" y="76200"/>
                </a:lnTo>
                <a:lnTo>
                  <a:pt x="1164336" y="44450"/>
                </a:lnTo>
                <a:lnTo>
                  <a:pt x="1459484" y="44450"/>
                </a:lnTo>
                <a:lnTo>
                  <a:pt x="1459484" y="76200"/>
                </a:lnTo>
                <a:lnTo>
                  <a:pt x="1522971" y="44450"/>
                </a:lnTo>
                <a:lnTo>
                  <a:pt x="1535671" y="38100"/>
                </a:lnTo>
                <a:close/>
              </a:path>
            </a:pathLst>
          </a:custGeom>
          <a:solidFill>
            <a:srgbClr val="BEBEBE"/>
          </a:solidFill>
        </p:spPr>
        <p:txBody>
          <a:bodyPr wrap="square" lIns="0" tIns="0" rIns="0" bIns="0" rtlCol="0"/>
          <a:lstStyle/>
          <a:p>
            <a:endParaRPr/>
          </a:p>
        </p:txBody>
      </p:sp>
      <p:sp>
        <p:nvSpPr>
          <p:cNvPr id="72" name="object 72"/>
          <p:cNvSpPr txBox="1"/>
          <p:nvPr/>
        </p:nvSpPr>
        <p:spPr>
          <a:xfrm>
            <a:off x="3275838" y="4431920"/>
            <a:ext cx="181610" cy="119905"/>
          </a:xfrm>
          <a:prstGeom prst="rect">
            <a:avLst/>
          </a:prstGeom>
        </p:spPr>
        <p:txBody>
          <a:bodyPr vert="horz" wrap="square" lIns="0" tIns="12065" rIns="0" bIns="0" rtlCol="0">
            <a:spAutoFit/>
          </a:bodyPr>
          <a:lstStyle/>
          <a:p>
            <a:pPr marL="12700">
              <a:spcBef>
                <a:spcPts val="95"/>
              </a:spcBef>
            </a:pPr>
            <a:r>
              <a:rPr sz="700" spc="-25" dirty="0">
                <a:latin typeface="メイリオ"/>
                <a:cs typeface="メイリオ"/>
              </a:rPr>
              <a:t>EDI</a:t>
            </a:r>
            <a:endParaRPr sz="700">
              <a:latin typeface="メイリオ"/>
              <a:cs typeface="メイリオ"/>
            </a:endParaRPr>
          </a:p>
        </p:txBody>
      </p:sp>
      <p:sp>
        <p:nvSpPr>
          <p:cNvPr id="73" name="object 73"/>
          <p:cNvSpPr txBox="1"/>
          <p:nvPr/>
        </p:nvSpPr>
        <p:spPr>
          <a:xfrm>
            <a:off x="3846702" y="4431920"/>
            <a:ext cx="181610" cy="119905"/>
          </a:xfrm>
          <a:prstGeom prst="rect">
            <a:avLst/>
          </a:prstGeom>
        </p:spPr>
        <p:txBody>
          <a:bodyPr vert="horz" wrap="square" lIns="0" tIns="12065" rIns="0" bIns="0" rtlCol="0">
            <a:spAutoFit/>
          </a:bodyPr>
          <a:lstStyle/>
          <a:p>
            <a:pPr marL="12700">
              <a:spcBef>
                <a:spcPts val="95"/>
              </a:spcBef>
            </a:pPr>
            <a:r>
              <a:rPr sz="700" spc="-25" dirty="0">
                <a:latin typeface="メイリオ"/>
                <a:cs typeface="メイリオ"/>
              </a:rPr>
              <a:t>EDI</a:t>
            </a:r>
            <a:endParaRPr sz="700">
              <a:latin typeface="メイリオ"/>
              <a:cs typeface="メイリオ"/>
            </a:endParaRPr>
          </a:p>
        </p:txBody>
      </p:sp>
      <p:sp>
        <p:nvSpPr>
          <p:cNvPr id="74" name="object 74"/>
          <p:cNvSpPr txBox="1"/>
          <p:nvPr/>
        </p:nvSpPr>
        <p:spPr>
          <a:xfrm>
            <a:off x="4493767" y="4431920"/>
            <a:ext cx="181610" cy="119905"/>
          </a:xfrm>
          <a:prstGeom prst="rect">
            <a:avLst/>
          </a:prstGeom>
        </p:spPr>
        <p:txBody>
          <a:bodyPr vert="horz" wrap="square" lIns="0" tIns="12065" rIns="0" bIns="0" rtlCol="0">
            <a:spAutoFit/>
          </a:bodyPr>
          <a:lstStyle/>
          <a:p>
            <a:pPr marL="12700">
              <a:spcBef>
                <a:spcPts val="95"/>
              </a:spcBef>
            </a:pPr>
            <a:r>
              <a:rPr sz="700" spc="-25" dirty="0">
                <a:latin typeface="メイリオ"/>
                <a:cs typeface="メイリオ"/>
              </a:rPr>
              <a:t>EDI</a:t>
            </a:r>
            <a:endParaRPr sz="700">
              <a:latin typeface="メイリオ"/>
              <a:cs typeface="メイリオ"/>
            </a:endParaRPr>
          </a:p>
        </p:txBody>
      </p:sp>
      <p:grpSp>
        <p:nvGrpSpPr>
          <p:cNvPr id="75" name="object 75"/>
          <p:cNvGrpSpPr/>
          <p:nvPr/>
        </p:nvGrpSpPr>
        <p:grpSpPr>
          <a:xfrm>
            <a:off x="7133716" y="4189476"/>
            <a:ext cx="2353310" cy="2435860"/>
            <a:chOff x="5609716" y="4189476"/>
            <a:chExt cx="2353310" cy="2435860"/>
          </a:xfrm>
        </p:grpSpPr>
        <p:sp>
          <p:nvSpPr>
            <p:cNvPr id="76" name="object 76"/>
            <p:cNvSpPr/>
            <p:nvPr/>
          </p:nvSpPr>
          <p:spPr>
            <a:xfrm>
              <a:off x="7491983" y="6155436"/>
              <a:ext cx="428625" cy="325120"/>
            </a:xfrm>
            <a:custGeom>
              <a:avLst/>
              <a:gdLst/>
              <a:ahLst/>
              <a:cxnLst/>
              <a:rect l="l" t="t" r="r" b="b"/>
              <a:pathLst>
                <a:path w="428625" h="325120">
                  <a:moveTo>
                    <a:pt x="0" y="324611"/>
                  </a:moveTo>
                  <a:lnTo>
                    <a:pt x="428244" y="324611"/>
                  </a:lnTo>
                  <a:lnTo>
                    <a:pt x="428244" y="0"/>
                  </a:lnTo>
                  <a:lnTo>
                    <a:pt x="0" y="0"/>
                  </a:lnTo>
                  <a:lnTo>
                    <a:pt x="0" y="324611"/>
                  </a:lnTo>
                  <a:close/>
                </a:path>
              </a:pathLst>
            </a:custGeom>
            <a:ln w="6350">
              <a:solidFill>
                <a:srgbClr val="A6A6A6"/>
              </a:solidFill>
            </a:ln>
          </p:spPr>
          <p:txBody>
            <a:bodyPr wrap="square" lIns="0" tIns="0" rIns="0" bIns="0" rtlCol="0"/>
            <a:lstStyle/>
            <a:p>
              <a:endParaRPr/>
            </a:p>
          </p:txBody>
        </p:sp>
        <p:sp>
          <p:nvSpPr>
            <p:cNvPr id="77" name="object 77"/>
            <p:cNvSpPr/>
            <p:nvPr/>
          </p:nvSpPr>
          <p:spPr>
            <a:xfrm>
              <a:off x="7868411" y="6158483"/>
              <a:ext cx="94615" cy="294640"/>
            </a:xfrm>
            <a:custGeom>
              <a:avLst/>
              <a:gdLst/>
              <a:ahLst/>
              <a:cxnLst/>
              <a:rect l="l" t="t" r="r" b="b"/>
              <a:pathLst>
                <a:path w="94615" h="294639">
                  <a:moveTo>
                    <a:pt x="94488" y="0"/>
                  </a:moveTo>
                  <a:lnTo>
                    <a:pt x="0" y="0"/>
                  </a:lnTo>
                  <a:lnTo>
                    <a:pt x="0" y="294131"/>
                  </a:lnTo>
                  <a:lnTo>
                    <a:pt x="94488" y="294131"/>
                  </a:lnTo>
                  <a:lnTo>
                    <a:pt x="94488" y="0"/>
                  </a:lnTo>
                  <a:close/>
                </a:path>
              </a:pathLst>
            </a:custGeom>
            <a:solidFill>
              <a:srgbClr val="FFFFFF"/>
            </a:solidFill>
          </p:spPr>
          <p:txBody>
            <a:bodyPr wrap="square" lIns="0" tIns="0" rIns="0" bIns="0" rtlCol="0"/>
            <a:lstStyle/>
            <a:p>
              <a:endParaRPr/>
            </a:p>
          </p:txBody>
        </p:sp>
        <p:pic>
          <p:nvPicPr>
            <p:cNvPr id="78" name="object 78"/>
            <p:cNvPicPr/>
            <p:nvPr/>
          </p:nvPicPr>
          <p:blipFill>
            <a:blip r:embed="rId18" cstate="print"/>
            <a:stretch>
              <a:fillRect/>
            </a:stretch>
          </p:blipFill>
          <p:spPr>
            <a:xfrm>
              <a:off x="5612891" y="5839968"/>
              <a:ext cx="2307336" cy="784860"/>
            </a:xfrm>
            <a:prstGeom prst="rect">
              <a:avLst/>
            </a:prstGeom>
          </p:spPr>
        </p:pic>
        <p:pic>
          <p:nvPicPr>
            <p:cNvPr id="79" name="object 79"/>
            <p:cNvPicPr/>
            <p:nvPr/>
          </p:nvPicPr>
          <p:blipFill>
            <a:blip r:embed="rId19" cstate="print"/>
            <a:stretch>
              <a:fillRect/>
            </a:stretch>
          </p:blipFill>
          <p:spPr>
            <a:xfrm>
              <a:off x="5612891" y="5449824"/>
              <a:ext cx="1520952" cy="193547"/>
            </a:xfrm>
            <a:prstGeom prst="rect">
              <a:avLst/>
            </a:prstGeom>
          </p:spPr>
        </p:pic>
        <p:sp>
          <p:nvSpPr>
            <p:cNvPr id="80" name="object 80"/>
            <p:cNvSpPr/>
            <p:nvPr/>
          </p:nvSpPr>
          <p:spPr>
            <a:xfrm>
              <a:off x="5612891" y="5215128"/>
              <a:ext cx="428625" cy="710565"/>
            </a:xfrm>
            <a:custGeom>
              <a:avLst/>
              <a:gdLst/>
              <a:ahLst/>
              <a:cxnLst/>
              <a:rect l="l" t="t" r="r" b="b"/>
              <a:pathLst>
                <a:path w="428625" h="710564">
                  <a:moveTo>
                    <a:pt x="0" y="710184"/>
                  </a:moveTo>
                  <a:lnTo>
                    <a:pt x="428243" y="710184"/>
                  </a:lnTo>
                  <a:lnTo>
                    <a:pt x="428243" y="0"/>
                  </a:lnTo>
                  <a:lnTo>
                    <a:pt x="0" y="0"/>
                  </a:lnTo>
                  <a:lnTo>
                    <a:pt x="0" y="710184"/>
                  </a:lnTo>
                  <a:close/>
                </a:path>
              </a:pathLst>
            </a:custGeom>
            <a:ln w="6349">
              <a:solidFill>
                <a:srgbClr val="A6A6A6"/>
              </a:solidFill>
            </a:ln>
          </p:spPr>
          <p:txBody>
            <a:bodyPr wrap="square" lIns="0" tIns="0" rIns="0" bIns="0" rtlCol="0"/>
            <a:lstStyle/>
            <a:p>
              <a:endParaRPr/>
            </a:p>
          </p:txBody>
        </p:sp>
        <p:pic>
          <p:nvPicPr>
            <p:cNvPr id="81" name="object 81"/>
            <p:cNvPicPr/>
            <p:nvPr/>
          </p:nvPicPr>
          <p:blipFill>
            <a:blip r:embed="rId20" cstate="print"/>
            <a:stretch>
              <a:fillRect/>
            </a:stretch>
          </p:blipFill>
          <p:spPr>
            <a:xfrm>
              <a:off x="5723953" y="5871781"/>
              <a:ext cx="187833" cy="90297"/>
            </a:xfrm>
            <a:prstGeom prst="rect">
              <a:avLst/>
            </a:prstGeom>
          </p:spPr>
        </p:pic>
        <p:sp>
          <p:nvSpPr>
            <p:cNvPr id="82" name="object 82"/>
            <p:cNvSpPr/>
            <p:nvPr/>
          </p:nvSpPr>
          <p:spPr>
            <a:xfrm>
              <a:off x="6158483" y="5215128"/>
              <a:ext cx="428625" cy="710565"/>
            </a:xfrm>
            <a:custGeom>
              <a:avLst/>
              <a:gdLst/>
              <a:ahLst/>
              <a:cxnLst/>
              <a:rect l="l" t="t" r="r" b="b"/>
              <a:pathLst>
                <a:path w="428625" h="710564">
                  <a:moveTo>
                    <a:pt x="0" y="710184"/>
                  </a:moveTo>
                  <a:lnTo>
                    <a:pt x="428243" y="710184"/>
                  </a:lnTo>
                  <a:lnTo>
                    <a:pt x="428243" y="0"/>
                  </a:lnTo>
                  <a:lnTo>
                    <a:pt x="0" y="0"/>
                  </a:lnTo>
                  <a:lnTo>
                    <a:pt x="0" y="710184"/>
                  </a:lnTo>
                  <a:close/>
                </a:path>
              </a:pathLst>
            </a:custGeom>
            <a:ln w="6349">
              <a:solidFill>
                <a:srgbClr val="A6A6A6"/>
              </a:solidFill>
            </a:ln>
          </p:spPr>
          <p:txBody>
            <a:bodyPr wrap="square" lIns="0" tIns="0" rIns="0" bIns="0" rtlCol="0"/>
            <a:lstStyle/>
            <a:p>
              <a:endParaRPr/>
            </a:p>
          </p:txBody>
        </p:sp>
        <p:pic>
          <p:nvPicPr>
            <p:cNvPr id="83" name="object 83"/>
            <p:cNvPicPr/>
            <p:nvPr/>
          </p:nvPicPr>
          <p:blipFill>
            <a:blip r:embed="rId21" cstate="print"/>
            <a:stretch>
              <a:fillRect/>
            </a:stretch>
          </p:blipFill>
          <p:spPr>
            <a:xfrm>
              <a:off x="6269545" y="5871781"/>
              <a:ext cx="187832" cy="90297"/>
            </a:xfrm>
            <a:prstGeom prst="rect">
              <a:avLst/>
            </a:prstGeom>
          </p:spPr>
        </p:pic>
        <p:sp>
          <p:nvSpPr>
            <p:cNvPr id="84" name="object 84"/>
            <p:cNvSpPr/>
            <p:nvPr/>
          </p:nvSpPr>
          <p:spPr>
            <a:xfrm>
              <a:off x="6705599" y="5215128"/>
              <a:ext cx="428625" cy="710565"/>
            </a:xfrm>
            <a:custGeom>
              <a:avLst/>
              <a:gdLst/>
              <a:ahLst/>
              <a:cxnLst/>
              <a:rect l="l" t="t" r="r" b="b"/>
              <a:pathLst>
                <a:path w="428625" h="710564">
                  <a:moveTo>
                    <a:pt x="0" y="710184"/>
                  </a:moveTo>
                  <a:lnTo>
                    <a:pt x="428244" y="710184"/>
                  </a:lnTo>
                  <a:lnTo>
                    <a:pt x="428244" y="0"/>
                  </a:lnTo>
                  <a:lnTo>
                    <a:pt x="0" y="0"/>
                  </a:lnTo>
                  <a:lnTo>
                    <a:pt x="0" y="710184"/>
                  </a:lnTo>
                  <a:close/>
                </a:path>
              </a:pathLst>
            </a:custGeom>
            <a:ln w="6349">
              <a:solidFill>
                <a:srgbClr val="A6A6A6"/>
              </a:solidFill>
            </a:ln>
          </p:spPr>
          <p:txBody>
            <a:bodyPr wrap="square" lIns="0" tIns="0" rIns="0" bIns="0" rtlCol="0"/>
            <a:lstStyle/>
            <a:p>
              <a:endParaRPr/>
            </a:p>
          </p:txBody>
        </p:sp>
        <p:pic>
          <p:nvPicPr>
            <p:cNvPr id="85" name="object 85"/>
            <p:cNvPicPr/>
            <p:nvPr/>
          </p:nvPicPr>
          <p:blipFill>
            <a:blip r:embed="rId22" cstate="print"/>
            <a:stretch>
              <a:fillRect/>
            </a:stretch>
          </p:blipFill>
          <p:spPr>
            <a:xfrm>
              <a:off x="6815137" y="5871781"/>
              <a:ext cx="189356" cy="90297"/>
            </a:xfrm>
            <a:prstGeom prst="rect">
              <a:avLst/>
            </a:prstGeom>
          </p:spPr>
        </p:pic>
        <p:sp>
          <p:nvSpPr>
            <p:cNvPr id="86" name="object 86"/>
            <p:cNvSpPr/>
            <p:nvPr/>
          </p:nvSpPr>
          <p:spPr>
            <a:xfrm>
              <a:off x="7491983" y="5215128"/>
              <a:ext cx="428625" cy="710565"/>
            </a:xfrm>
            <a:custGeom>
              <a:avLst/>
              <a:gdLst/>
              <a:ahLst/>
              <a:cxnLst/>
              <a:rect l="l" t="t" r="r" b="b"/>
              <a:pathLst>
                <a:path w="428625" h="710564">
                  <a:moveTo>
                    <a:pt x="0" y="710184"/>
                  </a:moveTo>
                  <a:lnTo>
                    <a:pt x="428244" y="710184"/>
                  </a:lnTo>
                  <a:lnTo>
                    <a:pt x="428244" y="0"/>
                  </a:lnTo>
                  <a:lnTo>
                    <a:pt x="0" y="0"/>
                  </a:lnTo>
                  <a:lnTo>
                    <a:pt x="0" y="710184"/>
                  </a:lnTo>
                  <a:close/>
                </a:path>
              </a:pathLst>
            </a:custGeom>
            <a:ln w="6349">
              <a:solidFill>
                <a:srgbClr val="A6A6A6"/>
              </a:solidFill>
            </a:ln>
          </p:spPr>
          <p:txBody>
            <a:bodyPr wrap="square" lIns="0" tIns="0" rIns="0" bIns="0" rtlCol="0"/>
            <a:lstStyle/>
            <a:p>
              <a:endParaRPr/>
            </a:p>
          </p:txBody>
        </p:sp>
        <p:pic>
          <p:nvPicPr>
            <p:cNvPr id="87" name="object 87"/>
            <p:cNvPicPr/>
            <p:nvPr/>
          </p:nvPicPr>
          <p:blipFill>
            <a:blip r:embed="rId21" cstate="print"/>
            <a:stretch>
              <a:fillRect/>
            </a:stretch>
          </p:blipFill>
          <p:spPr>
            <a:xfrm>
              <a:off x="7603045" y="5871781"/>
              <a:ext cx="187833" cy="90297"/>
            </a:xfrm>
            <a:prstGeom prst="rect">
              <a:avLst/>
            </a:prstGeom>
          </p:spPr>
        </p:pic>
        <p:sp>
          <p:nvSpPr>
            <p:cNvPr id="88" name="object 88"/>
            <p:cNvSpPr/>
            <p:nvPr/>
          </p:nvSpPr>
          <p:spPr>
            <a:xfrm>
              <a:off x="5612891" y="6155436"/>
              <a:ext cx="1521460" cy="325120"/>
            </a:xfrm>
            <a:custGeom>
              <a:avLst/>
              <a:gdLst/>
              <a:ahLst/>
              <a:cxnLst/>
              <a:rect l="l" t="t" r="r" b="b"/>
              <a:pathLst>
                <a:path w="1521459" h="325120">
                  <a:moveTo>
                    <a:pt x="0" y="324611"/>
                  </a:moveTo>
                  <a:lnTo>
                    <a:pt x="1520952" y="324611"/>
                  </a:lnTo>
                  <a:lnTo>
                    <a:pt x="1520952" y="0"/>
                  </a:lnTo>
                  <a:lnTo>
                    <a:pt x="0" y="0"/>
                  </a:lnTo>
                  <a:lnTo>
                    <a:pt x="0" y="324611"/>
                  </a:lnTo>
                  <a:close/>
                </a:path>
              </a:pathLst>
            </a:custGeom>
            <a:ln w="6350">
              <a:solidFill>
                <a:srgbClr val="A6A6A6"/>
              </a:solidFill>
            </a:ln>
          </p:spPr>
          <p:txBody>
            <a:bodyPr wrap="square" lIns="0" tIns="0" rIns="0" bIns="0" rtlCol="0"/>
            <a:lstStyle/>
            <a:p>
              <a:endParaRPr/>
            </a:p>
          </p:txBody>
        </p:sp>
        <p:pic>
          <p:nvPicPr>
            <p:cNvPr id="89" name="object 89"/>
            <p:cNvPicPr/>
            <p:nvPr/>
          </p:nvPicPr>
          <p:blipFill>
            <a:blip r:embed="rId22" cstate="print"/>
            <a:stretch>
              <a:fillRect/>
            </a:stretch>
          </p:blipFill>
          <p:spPr>
            <a:xfrm>
              <a:off x="6268021" y="6434137"/>
              <a:ext cx="189356" cy="90297"/>
            </a:xfrm>
            <a:prstGeom prst="rect">
              <a:avLst/>
            </a:prstGeom>
          </p:spPr>
        </p:pic>
        <p:pic>
          <p:nvPicPr>
            <p:cNvPr id="90" name="object 90"/>
            <p:cNvPicPr/>
            <p:nvPr/>
          </p:nvPicPr>
          <p:blipFill>
            <a:blip r:embed="rId21" cstate="print"/>
            <a:stretch>
              <a:fillRect/>
            </a:stretch>
          </p:blipFill>
          <p:spPr>
            <a:xfrm>
              <a:off x="7612189" y="6434137"/>
              <a:ext cx="187832" cy="90297"/>
            </a:xfrm>
            <a:prstGeom prst="rect">
              <a:avLst/>
            </a:prstGeom>
          </p:spPr>
        </p:pic>
        <p:pic>
          <p:nvPicPr>
            <p:cNvPr id="91" name="object 91"/>
            <p:cNvPicPr/>
            <p:nvPr/>
          </p:nvPicPr>
          <p:blipFill>
            <a:blip r:embed="rId5" cstate="print"/>
            <a:stretch>
              <a:fillRect/>
            </a:stretch>
          </p:blipFill>
          <p:spPr>
            <a:xfrm>
              <a:off x="6272783" y="6240780"/>
              <a:ext cx="167639" cy="147828"/>
            </a:xfrm>
            <a:prstGeom prst="rect">
              <a:avLst/>
            </a:prstGeom>
          </p:spPr>
        </p:pic>
        <p:pic>
          <p:nvPicPr>
            <p:cNvPr id="92" name="object 92"/>
            <p:cNvPicPr/>
            <p:nvPr/>
          </p:nvPicPr>
          <p:blipFill>
            <a:blip r:embed="rId8" cstate="print"/>
            <a:stretch>
              <a:fillRect/>
            </a:stretch>
          </p:blipFill>
          <p:spPr>
            <a:xfrm>
              <a:off x="7626095" y="6240780"/>
              <a:ext cx="167639" cy="147828"/>
            </a:xfrm>
            <a:prstGeom prst="rect">
              <a:avLst/>
            </a:prstGeom>
          </p:spPr>
        </p:pic>
        <p:pic>
          <p:nvPicPr>
            <p:cNvPr id="93" name="object 93"/>
            <p:cNvPicPr/>
            <p:nvPr/>
          </p:nvPicPr>
          <p:blipFill>
            <a:blip r:embed="rId8" cstate="print"/>
            <a:stretch>
              <a:fillRect/>
            </a:stretch>
          </p:blipFill>
          <p:spPr>
            <a:xfrm>
              <a:off x="7616951" y="5474208"/>
              <a:ext cx="167640" cy="149351"/>
            </a:xfrm>
            <a:prstGeom prst="rect">
              <a:avLst/>
            </a:prstGeom>
          </p:spPr>
        </p:pic>
        <p:sp>
          <p:nvSpPr>
            <p:cNvPr id="94" name="object 94"/>
            <p:cNvSpPr/>
            <p:nvPr/>
          </p:nvSpPr>
          <p:spPr>
            <a:xfrm>
              <a:off x="5612891" y="4305300"/>
              <a:ext cx="428625" cy="338455"/>
            </a:xfrm>
            <a:custGeom>
              <a:avLst/>
              <a:gdLst/>
              <a:ahLst/>
              <a:cxnLst/>
              <a:rect l="l" t="t" r="r" b="b"/>
              <a:pathLst>
                <a:path w="428625" h="338454">
                  <a:moveTo>
                    <a:pt x="0" y="338327"/>
                  </a:moveTo>
                  <a:lnTo>
                    <a:pt x="428243" y="338327"/>
                  </a:lnTo>
                  <a:lnTo>
                    <a:pt x="428243" y="0"/>
                  </a:lnTo>
                  <a:lnTo>
                    <a:pt x="0" y="0"/>
                  </a:lnTo>
                  <a:lnTo>
                    <a:pt x="0" y="338327"/>
                  </a:lnTo>
                  <a:close/>
                </a:path>
              </a:pathLst>
            </a:custGeom>
            <a:ln w="6350">
              <a:solidFill>
                <a:srgbClr val="A6A6A6"/>
              </a:solidFill>
            </a:ln>
          </p:spPr>
          <p:txBody>
            <a:bodyPr wrap="square" lIns="0" tIns="0" rIns="0" bIns="0" rtlCol="0"/>
            <a:lstStyle/>
            <a:p>
              <a:endParaRPr/>
            </a:p>
          </p:txBody>
        </p:sp>
        <p:pic>
          <p:nvPicPr>
            <p:cNvPr id="95" name="object 95"/>
            <p:cNvPicPr/>
            <p:nvPr/>
          </p:nvPicPr>
          <p:blipFill>
            <a:blip r:embed="rId9" cstate="print"/>
            <a:stretch>
              <a:fillRect/>
            </a:stretch>
          </p:blipFill>
          <p:spPr>
            <a:xfrm>
              <a:off x="5723953" y="4587049"/>
              <a:ext cx="187833" cy="91820"/>
            </a:xfrm>
            <a:prstGeom prst="rect">
              <a:avLst/>
            </a:prstGeom>
          </p:spPr>
        </p:pic>
        <p:pic>
          <p:nvPicPr>
            <p:cNvPr id="96" name="object 96"/>
            <p:cNvPicPr/>
            <p:nvPr/>
          </p:nvPicPr>
          <p:blipFill>
            <a:blip r:embed="rId23" cstate="print"/>
            <a:stretch>
              <a:fillRect/>
            </a:stretch>
          </p:blipFill>
          <p:spPr>
            <a:xfrm>
              <a:off x="5748527" y="4189476"/>
              <a:ext cx="156972" cy="155448"/>
            </a:xfrm>
            <a:prstGeom prst="rect">
              <a:avLst/>
            </a:prstGeom>
          </p:spPr>
        </p:pic>
        <p:pic>
          <p:nvPicPr>
            <p:cNvPr id="97" name="object 97"/>
            <p:cNvPicPr/>
            <p:nvPr/>
          </p:nvPicPr>
          <p:blipFill>
            <a:blip r:embed="rId12" cstate="print"/>
            <a:stretch>
              <a:fillRect/>
            </a:stretch>
          </p:blipFill>
          <p:spPr>
            <a:xfrm>
              <a:off x="5746241" y="4375404"/>
              <a:ext cx="159257" cy="149351"/>
            </a:xfrm>
            <a:prstGeom prst="rect">
              <a:avLst/>
            </a:prstGeom>
          </p:spPr>
        </p:pic>
        <p:sp>
          <p:nvSpPr>
            <p:cNvPr id="98" name="object 98"/>
            <p:cNvSpPr/>
            <p:nvPr/>
          </p:nvSpPr>
          <p:spPr>
            <a:xfrm>
              <a:off x="6158483" y="4305300"/>
              <a:ext cx="428625" cy="338455"/>
            </a:xfrm>
            <a:custGeom>
              <a:avLst/>
              <a:gdLst/>
              <a:ahLst/>
              <a:cxnLst/>
              <a:rect l="l" t="t" r="r" b="b"/>
              <a:pathLst>
                <a:path w="428625" h="338454">
                  <a:moveTo>
                    <a:pt x="0" y="338327"/>
                  </a:moveTo>
                  <a:lnTo>
                    <a:pt x="428243" y="338327"/>
                  </a:lnTo>
                  <a:lnTo>
                    <a:pt x="428243" y="0"/>
                  </a:lnTo>
                  <a:lnTo>
                    <a:pt x="0" y="0"/>
                  </a:lnTo>
                  <a:lnTo>
                    <a:pt x="0" y="338327"/>
                  </a:lnTo>
                  <a:close/>
                </a:path>
              </a:pathLst>
            </a:custGeom>
            <a:ln w="6350">
              <a:solidFill>
                <a:srgbClr val="A6A6A6"/>
              </a:solidFill>
            </a:ln>
          </p:spPr>
          <p:txBody>
            <a:bodyPr wrap="square" lIns="0" tIns="0" rIns="0" bIns="0" rtlCol="0"/>
            <a:lstStyle/>
            <a:p>
              <a:endParaRPr/>
            </a:p>
          </p:txBody>
        </p:sp>
        <p:pic>
          <p:nvPicPr>
            <p:cNvPr id="99" name="object 99"/>
            <p:cNvPicPr/>
            <p:nvPr/>
          </p:nvPicPr>
          <p:blipFill>
            <a:blip r:embed="rId24" cstate="print"/>
            <a:stretch>
              <a:fillRect/>
            </a:stretch>
          </p:blipFill>
          <p:spPr>
            <a:xfrm>
              <a:off x="6269545" y="4587049"/>
              <a:ext cx="187832" cy="91820"/>
            </a:xfrm>
            <a:prstGeom prst="rect">
              <a:avLst/>
            </a:prstGeom>
          </p:spPr>
        </p:pic>
        <p:pic>
          <p:nvPicPr>
            <p:cNvPr id="100" name="object 100"/>
            <p:cNvPicPr/>
            <p:nvPr/>
          </p:nvPicPr>
          <p:blipFill>
            <a:blip r:embed="rId10" cstate="print"/>
            <a:stretch>
              <a:fillRect/>
            </a:stretch>
          </p:blipFill>
          <p:spPr>
            <a:xfrm>
              <a:off x="6295643" y="4189476"/>
              <a:ext cx="156971" cy="155448"/>
            </a:xfrm>
            <a:prstGeom prst="rect">
              <a:avLst/>
            </a:prstGeom>
          </p:spPr>
        </p:pic>
        <p:pic>
          <p:nvPicPr>
            <p:cNvPr id="101" name="object 101"/>
            <p:cNvPicPr/>
            <p:nvPr/>
          </p:nvPicPr>
          <p:blipFill>
            <a:blip r:embed="rId12" cstate="print"/>
            <a:stretch>
              <a:fillRect/>
            </a:stretch>
          </p:blipFill>
          <p:spPr>
            <a:xfrm>
              <a:off x="6287261" y="4375404"/>
              <a:ext cx="159257" cy="149351"/>
            </a:xfrm>
            <a:prstGeom prst="rect">
              <a:avLst/>
            </a:prstGeom>
          </p:spPr>
        </p:pic>
        <p:sp>
          <p:nvSpPr>
            <p:cNvPr id="102" name="object 102"/>
            <p:cNvSpPr/>
            <p:nvPr/>
          </p:nvSpPr>
          <p:spPr>
            <a:xfrm>
              <a:off x="6705599" y="4305300"/>
              <a:ext cx="428625" cy="338455"/>
            </a:xfrm>
            <a:custGeom>
              <a:avLst/>
              <a:gdLst/>
              <a:ahLst/>
              <a:cxnLst/>
              <a:rect l="l" t="t" r="r" b="b"/>
              <a:pathLst>
                <a:path w="428625" h="338454">
                  <a:moveTo>
                    <a:pt x="0" y="338327"/>
                  </a:moveTo>
                  <a:lnTo>
                    <a:pt x="428244" y="338327"/>
                  </a:lnTo>
                  <a:lnTo>
                    <a:pt x="428244" y="0"/>
                  </a:lnTo>
                  <a:lnTo>
                    <a:pt x="0" y="0"/>
                  </a:lnTo>
                  <a:lnTo>
                    <a:pt x="0" y="338327"/>
                  </a:lnTo>
                  <a:close/>
                </a:path>
              </a:pathLst>
            </a:custGeom>
            <a:ln w="6350">
              <a:solidFill>
                <a:srgbClr val="A6A6A6"/>
              </a:solidFill>
            </a:ln>
          </p:spPr>
          <p:txBody>
            <a:bodyPr wrap="square" lIns="0" tIns="0" rIns="0" bIns="0" rtlCol="0"/>
            <a:lstStyle/>
            <a:p>
              <a:endParaRPr/>
            </a:p>
          </p:txBody>
        </p:sp>
        <p:pic>
          <p:nvPicPr>
            <p:cNvPr id="103" name="object 103"/>
            <p:cNvPicPr/>
            <p:nvPr/>
          </p:nvPicPr>
          <p:blipFill>
            <a:blip r:embed="rId14" cstate="print"/>
            <a:stretch>
              <a:fillRect/>
            </a:stretch>
          </p:blipFill>
          <p:spPr>
            <a:xfrm>
              <a:off x="6815137" y="4587049"/>
              <a:ext cx="189356" cy="91820"/>
            </a:xfrm>
            <a:prstGeom prst="rect">
              <a:avLst/>
            </a:prstGeom>
          </p:spPr>
        </p:pic>
        <p:pic>
          <p:nvPicPr>
            <p:cNvPr id="104" name="object 104"/>
            <p:cNvPicPr/>
            <p:nvPr/>
          </p:nvPicPr>
          <p:blipFill>
            <a:blip r:embed="rId23" cstate="print"/>
            <a:stretch>
              <a:fillRect/>
            </a:stretch>
          </p:blipFill>
          <p:spPr>
            <a:xfrm>
              <a:off x="6833615" y="4189476"/>
              <a:ext cx="155448" cy="155448"/>
            </a:xfrm>
            <a:prstGeom prst="rect">
              <a:avLst/>
            </a:prstGeom>
          </p:spPr>
        </p:pic>
        <p:pic>
          <p:nvPicPr>
            <p:cNvPr id="105" name="object 105"/>
            <p:cNvPicPr/>
            <p:nvPr/>
          </p:nvPicPr>
          <p:blipFill>
            <a:blip r:embed="rId11" cstate="print"/>
            <a:stretch>
              <a:fillRect/>
            </a:stretch>
          </p:blipFill>
          <p:spPr>
            <a:xfrm>
              <a:off x="6833615" y="4375404"/>
              <a:ext cx="166115" cy="149351"/>
            </a:xfrm>
            <a:prstGeom prst="rect">
              <a:avLst/>
            </a:prstGeom>
          </p:spPr>
        </p:pic>
        <p:sp>
          <p:nvSpPr>
            <p:cNvPr id="106" name="object 106"/>
            <p:cNvSpPr/>
            <p:nvPr/>
          </p:nvSpPr>
          <p:spPr>
            <a:xfrm>
              <a:off x="7491983" y="4305300"/>
              <a:ext cx="428625" cy="338455"/>
            </a:xfrm>
            <a:custGeom>
              <a:avLst/>
              <a:gdLst/>
              <a:ahLst/>
              <a:cxnLst/>
              <a:rect l="l" t="t" r="r" b="b"/>
              <a:pathLst>
                <a:path w="428625" h="338454">
                  <a:moveTo>
                    <a:pt x="0" y="338327"/>
                  </a:moveTo>
                  <a:lnTo>
                    <a:pt x="428244" y="338327"/>
                  </a:lnTo>
                  <a:lnTo>
                    <a:pt x="428244" y="0"/>
                  </a:lnTo>
                  <a:lnTo>
                    <a:pt x="0" y="0"/>
                  </a:lnTo>
                  <a:lnTo>
                    <a:pt x="0" y="338327"/>
                  </a:lnTo>
                  <a:close/>
                </a:path>
              </a:pathLst>
            </a:custGeom>
            <a:ln w="6350">
              <a:solidFill>
                <a:srgbClr val="A6A6A6"/>
              </a:solidFill>
            </a:ln>
          </p:spPr>
          <p:txBody>
            <a:bodyPr wrap="square" lIns="0" tIns="0" rIns="0" bIns="0" rtlCol="0"/>
            <a:lstStyle/>
            <a:p>
              <a:endParaRPr/>
            </a:p>
          </p:txBody>
        </p:sp>
        <p:pic>
          <p:nvPicPr>
            <p:cNvPr id="107" name="object 107"/>
            <p:cNvPicPr/>
            <p:nvPr/>
          </p:nvPicPr>
          <p:blipFill>
            <a:blip r:embed="rId24" cstate="print"/>
            <a:stretch>
              <a:fillRect/>
            </a:stretch>
          </p:blipFill>
          <p:spPr>
            <a:xfrm>
              <a:off x="7603045" y="4587049"/>
              <a:ext cx="187833" cy="91820"/>
            </a:xfrm>
            <a:prstGeom prst="rect">
              <a:avLst/>
            </a:prstGeom>
          </p:spPr>
        </p:pic>
        <p:pic>
          <p:nvPicPr>
            <p:cNvPr id="108" name="object 108"/>
            <p:cNvPicPr/>
            <p:nvPr/>
          </p:nvPicPr>
          <p:blipFill>
            <a:blip r:embed="rId23" cstate="print"/>
            <a:stretch>
              <a:fillRect/>
            </a:stretch>
          </p:blipFill>
          <p:spPr>
            <a:xfrm>
              <a:off x="7629143" y="4189476"/>
              <a:ext cx="155448" cy="155448"/>
            </a:xfrm>
            <a:prstGeom prst="rect">
              <a:avLst/>
            </a:prstGeom>
          </p:spPr>
        </p:pic>
      </p:grpSp>
      <p:sp>
        <p:nvSpPr>
          <p:cNvPr id="109" name="object 109"/>
          <p:cNvSpPr txBox="1"/>
          <p:nvPr/>
        </p:nvSpPr>
        <p:spPr>
          <a:xfrm>
            <a:off x="6716014" y="4391915"/>
            <a:ext cx="38481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業務</a:t>
            </a:r>
            <a:r>
              <a:rPr sz="700" spc="-20" dirty="0">
                <a:latin typeface="メイリオ"/>
                <a:cs typeface="メイリオ"/>
              </a:rPr>
              <a:t>Sys.</a:t>
            </a:r>
            <a:endParaRPr sz="700">
              <a:latin typeface="メイリオ"/>
              <a:cs typeface="メイリオ"/>
            </a:endParaRPr>
          </a:p>
        </p:txBody>
      </p:sp>
      <p:sp>
        <p:nvSpPr>
          <p:cNvPr id="110" name="object 110"/>
          <p:cNvSpPr txBox="1"/>
          <p:nvPr/>
        </p:nvSpPr>
        <p:spPr>
          <a:xfrm>
            <a:off x="8324216" y="6246368"/>
            <a:ext cx="644525" cy="119905"/>
          </a:xfrm>
          <a:prstGeom prst="rect">
            <a:avLst/>
          </a:prstGeom>
        </p:spPr>
        <p:txBody>
          <a:bodyPr vert="horz" wrap="square" lIns="0" tIns="12065" rIns="0" bIns="0" rtlCol="0">
            <a:spAutoFit/>
          </a:bodyPr>
          <a:lstStyle/>
          <a:p>
            <a:pPr marL="12700">
              <a:spcBef>
                <a:spcPts val="95"/>
              </a:spcBef>
            </a:pPr>
            <a:r>
              <a:rPr sz="700" b="1" spc="-10" dirty="0">
                <a:latin typeface="メイリオ"/>
                <a:cs typeface="メイリオ"/>
              </a:rPr>
              <a:t>ロジックを共</a:t>
            </a:r>
            <a:r>
              <a:rPr sz="700" b="1" spc="-50" dirty="0">
                <a:latin typeface="メイリオ"/>
                <a:cs typeface="メイリオ"/>
              </a:rPr>
              <a:t>有</a:t>
            </a:r>
            <a:endParaRPr sz="700">
              <a:latin typeface="メイリオ"/>
              <a:cs typeface="メイリオ"/>
            </a:endParaRPr>
          </a:p>
        </p:txBody>
      </p:sp>
      <p:grpSp>
        <p:nvGrpSpPr>
          <p:cNvPr id="111" name="object 111"/>
          <p:cNvGrpSpPr/>
          <p:nvPr/>
        </p:nvGrpSpPr>
        <p:grpSpPr>
          <a:xfrm>
            <a:off x="7133716" y="4375404"/>
            <a:ext cx="2331720" cy="2103755"/>
            <a:chOff x="5609716" y="4375403"/>
            <a:chExt cx="2331720" cy="2103755"/>
          </a:xfrm>
        </p:grpSpPr>
        <p:sp>
          <p:nvSpPr>
            <p:cNvPr id="112" name="object 112"/>
            <p:cNvSpPr/>
            <p:nvPr/>
          </p:nvSpPr>
          <p:spPr>
            <a:xfrm>
              <a:off x="7867243" y="6151054"/>
              <a:ext cx="74295" cy="327660"/>
            </a:xfrm>
            <a:custGeom>
              <a:avLst/>
              <a:gdLst/>
              <a:ahLst/>
              <a:cxnLst/>
              <a:rect l="l" t="t" r="r" b="b"/>
              <a:pathLst>
                <a:path w="74295" h="327660">
                  <a:moveTo>
                    <a:pt x="16281" y="8890"/>
                  </a:moveTo>
                  <a:lnTo>
                    <a:pt x="6629" y="13322"/>
                  </a:lnTo>
                  <a:lnTo>
                    <a:pt x="20726" y="43611"/>
                  </a:lnTo>
                  <a:lnTo>
                    <a:pt x="26822" y="58204"/>
                  </a:lnTo>
                  <a:lnTo>
                    <a:pt x="40157" y="99123"/>
                  </a:lnTo>
                  <a:lnTo>
                    <a:pt x="42443" y="122516"/>
                  </a:lnTo>
                  <a:lnTo>
                    <a:pt x="42062" y="125437"/>
                  </a:lnTo>
                  <a:lnTo>
                    <a:pt x="16535" y="167652"/>
                  </a:lnTo>
                  <a:lnTo>
                    <a:pt x="9169" y="179082"/>
                  </a:lnTo>
                  <a:lnTo>
                    <a:pt x="5613" y="186258"/>
                  </a:lnTo>
                  <a:lnTo>
                    <a:pt x="2946" y="193192"/>
                  </a:lnTo>
                  <a:lnTo>
                    <a:pt x="914" y="200901"/>
                  </a:lnTo>
                  <a:lnTo>
                    <a:pt x="660" y="201663"/>
                  </a:lnTo>
                  <a:lnTo>
                    <a:pt x="533" y="202425"/>
                  </a:lnTo>
                  <a:lnTo>
                    <a:pt x="511" y="203428"/>
                  </a:lnTo>
                  <a:lnTo>
                    <a:pt x="103" y="207340"/>
                  </a:lnTo>
                  <a:lnTo>
                    <a:pt x="6756" y="254139"/>
                  </a:lnTo>
                  <a:lnTo>
                    <a:pt x="24536" y="298450"/>
                  </a:lnTo>
                  <a:lnTo>
                    <a:pt x="38760" y="327571"/>
                  </a:lnTo>
                  <a:lnTo>
                    <a:pt x="48285" y="322935"/>
                  </a:lnTo>
                  <a:lnTo>
                    <a:pt x="34188" y="294106"/>
                  </a:lnTo>
                  <a:lnTo>
                    <a:pt x="27711" y="279742"/>
                  </a:lnTo>
                  <a:lnTo>
                    <a:pt x="13233" y="237375"/>
                  </a:lnTo>
                  <a:lnTo>
                    <a:pt x="10533" y="212267"/>
                  </a:lnTo>
                  <a:lnTo>
                    <a:pt x="10541" y="209308"/>
                  </a:lnTo>
                  <a:lnTo>
                    <a:pt x="11036" y="204558"/>
                  </a:lnTo>
                  <a:lnTo>
                    <a:pt x="11074" y="203682"/>
                  </a:lnTo>
                  <a:lnTo>
                    <a:pt x="11201" y="203428"/>
                  </a:lnTo>
                  <a:lnTo>
                    <a:pt x="12852" y="196989"/>
                  </a:lnTo>
                  <a:lnTo>
                    <a:pt x="15138" y="190868"/>
                  </a:lnTo>
                  <a:lnTo>
                    <a:pt x="18186" y="184785"/>
                  </a:lnTo>
                  <a:lnTo>
                    <a:pt x="25044" y="173926"/>
                  </a:lnTo>
                  <a:lnTo>
                    <a:pt x="32791" y="163461"/>
                  </a:lnTo>
                  <a:lnTo>
                    <a:pt x="40157" y="153390"/>
                  </a:lnTo>
                  <a:lnTo>
                    <a:pt x="52946" y="121132"/>
                  </a:lnTo>
                  <a:lnTo>
                    <a:pt x="52476" y="109613"/>
                  </a:lnTo>
                  <a:lnTo>
                    <a:pt x="42189" y="68592"/>
                  </a:lnTo>
                  <a:lnTo>
                    <a:pt x="30251" y="39179"/>
                  </a:lnTo>
                  <a:lnTo>
                    <a:pt x="16281" y="8890"/>
                  </a:lnTo>
                  <a:close/>
                </a:path>
                <a:path w="74295" h="327660">
                  <a:moveTo>
                    <a:pt x="35458" y="0"/>
                  </a:moveTo>
                  <a:lnTo>
                    <a:pt x="25933" y="4445"/>
                  </a:lnTo>
                  <a:lnTo>
                    <a:pt x="39903" y="34734"/>
                  </a:lnTo>
                  <a:lnTo>
                    <a:pt x="46380" y="49936"/>
                  </a:lnTo>
                  <a:lnTo>
                    <a:pt x="60731" y="93827"/>
                  </a:lnTo>
                  <a:lnTo>
                    <a:pt x="63631" y="121132"/>
                  </a:lnTo>
                  <a:lnTo>
                    <a:pt x="63567" y="122516"/>
                  </a:lnTo>
                  <a:lnTo>
                    <a:pt x="63017" y="128498"/>
                  </a:lnTo>
                  <a:lnTo>
                    <a:pt x="62890" y="128993"/>
                  </a:lnTo>
                  <a:lnTo>
                    <a:pt x="62834" y="129476"/>
                  </a:lnTo>
                  <a:lnTo>
                    <a:pt x="41300" y="169722"/>
                  </a:lnTo>
                  <a:lnTo>
                    <a:pt x="33680" y="180213"/>
                  </a:lnTo>
                  <a:lnTo>
                    <a:pt x="21033" y="212267"/>
                  </a:lnTo>
                  <a:lnTo>
                    <a:pt x="21590" y="222745"/>
                  </a:lnTo>
                  <a:lnTo>
                    <a:pt x="31902" y="262013"/>
                  </a:lnTo>
                  <a:lnTo>
                    <a:pt x="57683" y="318287"/>
                  </a:lnTo>
                  <a:lnTo>
                    <a:pt x="67208" y="313639"/>
                  </a:lnTo>
                  <a:lnTo>
                    <a:pt x="53492" y="285432"/>
                  </a:lnTo>
                  <a:lnTo>
                    <a:pt x="47269" y="271754"/>
                  </a:lnTo>
                  <a:lnTo>
                    <a:pt x="34188" y="233870"/>
                  </a:lnTo>
                  <a:lnTo>
                    <a:pt x="31521" y="212267"/>
                  </a:lnTo>
                  <a:lnTo>
                    <a:pt x="32029" y="207340"/>
                  </a:lnTo>
                  <a:lnTo>
                    <a:pt x="49936" y="175983"/>
                  </a:lnTo>
                  <a:lnTo>
                    <a:pt x="58191" y="164655"/>
                  </a:lnTo>
                  <a:lnTo>
                    <a:pt x="73558" y="129476"/>
                  </a:lnTo>
                  <a:lnTo>
                    <a:pt x="74193" y="121132"/>
                  </a:lnTo>
                  <a:lnTo>
                    <a:pt x="73431" y="106248"/>
                  </a:lnTo>
                  <a:lnTo>
                    <a:pt x="62001" y="60909"/>
                  </a:lnTo>
                  <a:lnTo>
                    <a:pt x="49428" y="30289"/>
                  </a:lnTo>
                  <a:lnTo>
                    <a:pt x="35458" y="0"/>
                  </a:lnTo>
                  <a:close/>
                </a:path>
              </a:pathLst>
            </a:custGeom>
            <a:solidFill>
              <a:srgbClr val="7E7E7E"/>
            </a:solidFill>
          </p:spPr>
          <p:txBody>
            <a:bodyPr wrap="square" lIns="0" tIns="0" rIns="0" bIns="0" rtlCol="0"/>
            <a:lstStyle/>
            <a:p>
              <a:endParaRPr/>
            </a:p>
          </p:txBody>
        </p:sp>
        <p:pic>
          <p:nvPicPr>
            <p:cNvPr id="113" name="object 113"/>
            <p:cNvPicPr/>
            <p:nvPr/>
          </p:nvPicPr>
          <p:blipFill>
            <a:blip r:embed="rId25" cstate="print"/>
            <a:stretch>
              <a:fillRect/>
            </a:stretch>
          </p:blipFill>
          <p:spPr>
            <a:xfrm>
              <a:off x="5745479" y="5468111"/>
              <a:ext cx="182879" cy="164591"/>
            </a:xfrm>
            <a:prstGeom prst="rect">
              <a:avLst/>
            </a:prstGeom>
          </p:spPr>
        </p:pic>
        <p:pic>
          <p:nvPicPr>
            <p:cNvPr id="114" name="object 114"/>
            <p:cNvPicPr/>
            <p:nvPr/>
          </p:nvPicPr>
          <p:blipFill>
            <a:blip r:embed="rId25" cstate="print"/>
            <a:stretch>
              <a:fillRect/>
            </a:stretch>
          </p:blipFill>
          <p:spPr>
            <a:xfrm>
              <a:off x="6265163" y="5468111"/>
              <a:ext cx="182879" cy="164591"/>
            </a:xfrm>
            <a:prstGeom prst="rect">
              <a:avLst/>
            </a:prstGeom>
          </p:spPr>
        </p:pic>
        <p:pic>
          <p:nvPicPr>
            <p:cNvPr id="115" name="object 115"/>
            <p:cNvPicPr/>
            <p:nvPr/>
          </p:nvPicPr>
          <p:blipFill>
            <a:blip r:embed="rId25" cstate="print"/>
            <a:stretch>
              <a:fillRect/>
            </a:stretch>
          </p:blipFill>
          <p:spPr>
            <a:xfrm>
              <a:off x="6819899" y="5468111"/>
              <a:ext cx="182879" cy="164591"/>
            </a:xfrm>
            <a:prstGeom prst="rect">
              <a:avLst/>
            </a:prstGeom>
          </p:spPr>
        </p:pic>
        <p:sp>
          <p:nvSpPr>
            <p:cNvPr id="116" name="object 116"/>
            <p:cNvSpPr/>
            <p:nvPr/>
          </p:nvSpPr>
          <p:spPr>
            <a:xfrm>
              <a:off x="5707379" y="5209031"/>
              <a:ext cx="1339850" cy="192405"/>
            </a:xfrm>
            <a:custGeom>
              <a:avLst/>
              <a:gdLst/>
              <a:ahLst/>
              <a:cxnLst/>
              <a:rect l="l" t="t" r="r" b="b"/>
              <a:pathLst>
                <a:path w="1339850" h="192404">
                  <a:moveTo>
                    <a:pt x="1339596" y="0"/>
                  </a:moveTo>
                  <a:lnTo>
                    <a:pt x="0" y="0"/>
                  </a:lnTo>
                  <a:lnTo>
                    <a:pt x="0" y="192024"/>
                  </a:lnTo>
                  <a:lnTo>
                    <a:pt x="1339596" y="192024"/>
                  </a:lnTo>
                  <a:lnTo>
                    <a:pt x="1339596" y="0"/>
                  </a:lnTo>
                  <a:close/>
                </a:path>
              </a:pathLst>
            </a:custGeom>
            <a:solidFill>
              <a:srgbClr val="FFFFFF"/>
            </a:solidFill>
          </p:spPr>
          <p:txBody>
            <a:bodyPr wrap="square" lIns="0" tIns="0" rIns="0" bIns="0" rtlCol="0"/>
            <a:lstStyle/>
            <a:p>
              <a:endParaRPr/>
            </a:p>
          </p:txBody>
        </p:sp>
        <p:sp>
          <p:nvSpPr>
            <p:cNvPr id="117" name="object 117"/>
            <p:cNvSpPr/>
            <p:nvPr/>
          </p:nvSpPr>
          <p:spPr>
            <a:xfrm>
              <a:off x="5612891" y="4748783"/>
              <a:ext cx="1521460" cy="342900"/>
            </a:xfrm>
            <a:custGeom>
              <a:avLst/>
              <a:gdLst/>
              <a:ahLst/>
              <a:cxnLst/>
              <a:rect l="l" t="t" r="r" b="b"/>
              <a:pathLst>
                <a:path w="1521459" h="342900">
                  <a:moveTo>
                    <a:pt x="0" y="342900"/>
                  </a:moveTo>
                  <a:lnTo>
                    <a:pt x="428243" y="342900"/>
                  </a:lnTo>
                  <a:lnTo>
                    <a:pt x="428243" y="0"/>
                  </a:lnTo>
                  <a:lnTo>
                    <a:pt x="0" y="0"/>
                  </a:lnTo>
                  <a:lnTo>
                    <a:pt x="0" y="342900"/>
                  </a:lnTo>
                  <a:close/>
                </a:path>
                <a:path w="1521459" h="342900">
                  <a:moveTo>
                    <a:pt x="545592" y="342900"/>
                  </a:moveTo>
                  <a:lnTo>
                    <a:pt x="973836" y="342900"/>
                  </a:lnTo>
                  <a:lnTo>
                    <a:pt x="973836" y="0"/>
                  </a:lnTo>
                  <a:lnTo>
                    <a:pt x="545592" y="0"/>
                  </a:lnTo>
                  <a:lnTo>
                    <a:pt x="545592" y="342900"/>
                  </a:lnTo>
                  <a:close/>
                </a:path>
                <a:path w="1521459" h="342900">
                  <a:moveTo>
                    <a:pt x="1092708" y="342900"/>
                  </a:moveTo>
                  <a:lnTo>
                    <a:pt x="1520952" y="342900"/>
                  </a:lnTo>
                  <a:lnTo>
                    <a:pt x="1520952" y="0"/>
                  </a:lnTo>
                  <a:lnTo>
                    <a:pt x="1092708" y="0"/>
                  </a:lnTo>
                  <a:lnTo>
                    <a:pt x="1092708" y="342900"/>
                  </a:lnTo>
                  <a:close/>
                </a:path>
              </a:pathLst>
            </a:custGeom>
            <a:ln w="6350">
              <a:solidFill>
                <a:srgbClr val="A6A6A6"/>
              </a:solidFill>
            </a:ln>
          </p:spPr>
          <p:txBody>
            <a:bodyPr wrap="square" lIns="0" tIns="0" rIns="0" bIns="0" rtlCol="0"/>
            <a:lstStyle/>
            <a:p>
              <a:endParaRPr/>
            </a:p>
          </p:txBody>
        </p:sp>
        <p:pic>
          <p:nvPicPr>
            <p:cNvPr id="118" name="object 118"/>
            <p:cNvPicPr/>
            <p:nvPr/>
          </p:nvPicPr>
          <p:blipFill>
            <a:blip r:embed="rId12" cstate="print"/>
            <a:stretch>
              <a:fillRect/>
            </a:stretch>
          </p:blipFill>
          <p:spPr>
            <a:xfrm>
              <a:off x="7625333" y="4375403"/>
              <a:ext cx="159258" cy="149351"/>
            </a:xfrm>
            <a:prstGeom prst="rect">
              <a:avLst/>
            </a:prstGeom>
          </p:spPr>
        </p:pic>
        <p:sp>
          <p:nvSpPr>
            <p:cNvPr id="119" name="object 119"/>
            <p:cNvSpPr/>
            <p:nvPr/>
          </p:nvSpPr>
          <p:spPr>
            <a:xfrm>
              <a:off x="7491983" y="4748783"/>
              <a:ext cx="428625" cy="342900"/>
            </a:xfrm>
            <a:custGeom>
              <a:avLst/>
              <a:gdLst/>
              <a:ahLst/>
              <a:cxnLst/>
              <a:rect l="l" t="t" r="r" b="b"/>
              <a:pathLst>
                <a:path w="428625" h="342900">
                  <a:moveTo>
                    <a:pt x="0" y="342900"/>
                  </a:moveTo>
                  <a:lnTo>
                    <a:pt x="428244" y="342900"/>
                  </a:lnTo>
                  <a:lnTo>
                    <a:pt x="428244" y="0"/>
                  </a:lnTo>
                  <a:lnTo>
                    <a:pt x="0" y="0"/>
                  </a:lnTo>
                  <a:lnTo>
                    <a:pt x="0" y="342900"/>
                  </a:lnTo>
                  <a:close/>
                </a:path>
              </a:pathLst>
            </a:custGeom>
            <a:ln w="6350">
              <a:solidFill>
                <a:srgbClr val="A6A6A6"/>
              </a:solidFill>
            </a:ln>
          </p:spPr>
          <p:txBody>
            <a:bodyPr wrap="square" lIns="0" tIns="0" rIns="0" bIns="0" rtlCol="0"/>
            <a:lstStyle/>
            <a:p>
              <a:endParaRPr/>
            </a:p>
          </p:txBody>
        </p:sp>
      </p:grpSp>
      <p:sp>
        <p:nvSpPr>
          <p:cNvPr id="120" name="object 120"/>
          <p:cNvSpPr txBox="1"/>
          <p:nvPr/>
        </p:nvSpPr>
        <p:spPr>
          <a:xfrm>
            <a:off x="6725666" y="5413655"/>
            <a:ext cx="422909" cy="1223645"/>
          </a:xfrm>
          <a:prstGeom prst="rect">
            <a:avLst/>
          </a:prstGeom>
        </p:spPr>
        <p:txBody>
          <a:bodyPr vert="horz" wrap="square" lIns="0" tIns="24765" rIns="0" bIns="0" rtlCol="0">
            <a:spAutoFit/>
          </a:bodyPr>
          <a:lstStyle/>
          <a:p>
            <a:pPr marR="30480" algn="r">
              <a:spcBef>
                <a:spcPts val="195"/>
              </a:spcBef>
            </a:pPr>
            <a:r>
              <a:rPr sz="700" spc="-10" dirty="0">
                <a:latin typeface="メイリオ"/>
                <a:cs typeface="メイリオ"/>
              </a:rPr>
              <a:t>付</a:t>
            </a:r>
            <a:r>
              <a:rPr sz="700" spc="-50" dirty="0">
                <a:latin typeface="メイリオ"/>
                <a:cs typeface="メイリオ"/>
              </a:rPr>
              <a:t>加</a:t>
            </a:r>
            <a:endParaRPr sz="700">
              <a:latin typeface="メイリオ"/>
              <a:cs typeface="メイリオ"/>
            </a:endParaRPr>
          </a:p>
          <a:p>
            <a:pPr marR="30480" algn="r">
              <a:spcBef>
                <a:spcPts val="95"/>
              </a:spcBef>
            </a:pPr>
            <a:r>
              <a:rPr sz="700" spc="195" dirty="0">
                <a:latin typeface="メイリオ"/>
                <a:cs typeface="メイリオ"/>
              </a:rPr>
              <a:t>デ </a:t>
            </a:r>
            <a:r>
              <a:rPr sz="1050" spc="-15" baseline="7936" dirty="0">
                <a:latin typeface="メイリオ"/>
                <a:cs typeface="メイリオ"/>
              </a:rPr>
              <a:t>領</a:t>
            </a:r>
            <a:r>
              <a:rPr sz="1050" spc="-75" baseline="7936" dirty="0">
                <a:latin typeface="メイリオ"/>
                <a:cs typeface="メイリオ"/>
              </a:rPr>
              <a:t>域</a:t>
            </a:r>
            <a:endParaRPr sz="1050" baseline="7936">
              <a:latin typeface="メイリオ"/>
              <a:cs typeface="メイリオ"/>
            </a:endParaRPr>
          </a:p>
          <a:p>
            <a:pPr marL="38100" marR="288290" algn="just"/>
            <a:r>
              <a:rPr sz="700" spc="-50" dirty="0">
                <a:latin typeface="メイリオ"/>
                <a:cs typeface="メイリオ"/>
              </a:rPr>
              <a:t>ジタル決済</a:t>
            </a:r>
            <a:endParaRPr sz="700">
              <a:latin typeface="メイリオ"/>
              <a:cs typeface="メイリオ"/>
            </a:endParaRPr>
          </a:p>
          <a:p>
            <a:pPr marL="38100">
              <a:spcBef>
                <a:spcPts val="114"/>
              </a:spcBef>
            </a:pPr>
            <a:r>
              <a:rPr sz="1050" spc="292" baseline="7936" dirty="0">
                <a:latin typeface="メイリオ"/>
                <a:cs typeface="メイリオ"/>
              </a:rPr>
              <a:t>イ </a:t>
            </a:r>
            <a:r>
              <a:rPr sz="700" spc="-10" dirty="0">
                <a:latin typeface="メイリオ"/>
                <a:cs typeface="メイリオ"/>
              </a:rPr>
              <a:t>共</a:t>
            </a:r>
            <a:r>
              <a:rPr sz="700" spc="-50" dirty="0">
                <a:latin typeface="メイリオ"/>
                <a:cs typeface="メイリオ"/>
              </a:rPr>
              <a:t>通</a:t>
            </a:r>
            <a:endParaRPr sz="700">
              <a:latin typeface="メイリオ"/>
              <a:cs typeface="メイリオ"/>
            </a:endParaRPr>
          </a:p>
          <a:p>
            <a:pPr marL="38100" marR="30480">
              <a:lnSpc>
                <a:spcPts val="730"/>
              </a:lnSpc>
              <a:spcBef>
                <a:spcPts val="114"/>
              </a:spcBef>
            </a:pPr>
            <a:r>
              <a:rPr sz="1050" spc="195" baseline="7936" dirty="0">
                <a:latin typeface="メイリオ"/>
                <a:cs typeface="メイリオ"/>
              </a:rPr>
              <a:t>ン </a:t>
            </a:r>
            <a:r>
              <a:rPr sz="700" spc="-10" dirty="0">
                <a:latin typeface="メイリオ"/>
                <a:cs typeface="メイリオ"/>
              </a:rPr>
              <a:t>領</a:t>
            </a:r>
            <a:r>
              <a:rPr sz="700" spc="-50" dirty="0">
                <a:latin typeface="メイリオ"/>
                <a:cs typeface="メイリオ"/>
              </a:rPr>
              <a:t>域フ</a:t>
            </a:r>
            <a:endParaRPr sz="700">
              <a:latin typeface="メイリオ"/>
              <a:cs typeface="メイリオ"/>
            </a:endParaRPr>
          </a:p>
          <a:p>
            <a:pPr marL="38100">
              <a:lnSpc>
                <a:spcPts val="835"/>
              </a:lnSpc>
            </a:pPr>
            <a:r>
              <a:rPr sz="700" spc="-5" dirty="0">
                <a:latin typeface="メイリオ"/>
                <a:cs typeface="メイリオ"/>
              </a:rPr>
              <a:t>ラ</a:t>
            </a:r>
            <a:endParaRPr sz="700">
              <a:latin typeface="メイリオ"/>
              <a:cs typeface="メイリオ"/>
            </a:endParaRPr>
          </a:p>
        </p:txBody>
      </p:sp>
      <p:sp>
        <p:nvSpPr>
          <p:cNvPr id="121" name="object 121"/>
          <p:cNvSpPr txBox="1"/>
          <p:nvPr/>
        </p:nvSpPr>
        <p:spPr>
          <a:xfrm>
            <a:off x="7181851" y="5173217"/>
            <a:ext cx="1439545" cy="227626"/>
          </a:xfrm>
          <a:prstGeom prst="rect">
            <a:avLst/>
          </a:prstGeom>
        </p:spPr>
        <p:txBody>
          <a:bodyPr vert="horz" wrap="square" lIns="0" tIns="12065" rIns="0" bIns="0" rtlCol="0">
            <a:spAutoFit/>
          </a:bodyPr>
          <a:lstStyle/>
          <a:p>
            <a:pPr marL="635" algn="ctr">
              <a:spcBef>
                <a:spcPts val="95"/>
              </a:spcBef>
            </a:pPr>
            <a:r>
              <a:rPr sz="700" b="1" spc="-25" dirty="0">
                <a:solidFill>
                  <a:srgbClr val="E75C1D"/>
                </a:solidFill>
                <a:latin typeface="メイリオ"/>
                <a:cs typeface="メイリオ"/>
              </a:rPr>
              <a:t>✔</a:t>
            </a:r>
            <a:r>
              <a:rPr sz="700" b="1" spc="-10" dirty="0">
                <a:solidFill>
                  <a:srgbClr val="E75C1D"/>
                </a:solidFill>
                <a:latin typeface="メイリオ"/>
                <a:cs typeface="メイリオ"/>
              </a:rPr>
              <a:t>ロジックを共</a:t>
            </a:r>
            <a:r>
              <a:rPr sz="700" b="1" spc="-50" dirty="0">
                <a:solidFill>
                  <a:srgbClr val="E75C1D"/>
                </a:solidFill>
                <a:latin typeface="メイリオ"/>
                <a:cs typeface="メイリオ"/>
              </a:rPr>
              <a:t>有</a:t>
            </a:r>
            <a:endParaRPr sz="700">
              <a:latin typeface="メイリオ"/>
              <a:cs typeface="メイリオ"/>
            </a:endParaRPr>
          </a:p>
          <a:p>
            <a:pPr algn="ctr">
              <a:lnSpc>
                <a:spcPct val="100000"/>
              </a:lnSpc>
            </a:pPr>
            <a:r>
              <a:rPr sz="700" b="1" dirty="0">
                <a:solidFill>
                  <a:srgbClr val="E75C1D"/>
                </a:solidFill>
                <a:latin typeface="メイリオ"/>
                <a:cs typeface="メイリオ"/>
              </a:rPr>
              <a:t>(</a:t>
            </a:r>
            <a:r>
              <a:rPr sz="700" b="1" spc="-10" dirty="0">
                <a:solidFill>
                  <a:srgbClr val="E75C1D"/>
                </a:solidFill>
                <a:latin typeface="メイリオ"/>
                <a:cs typeface="メイリオ"/>
              </a:rPr>
              <a:t>経済圏固有スマートコントラクト</a:t>
            </a:r>
            <a:r>
              <a:rPr sz="700" b="1" spc="-50" dirty="0">
                <a:solidFill>
                  <a:srgbClr val="E75C1D"/>
                </a:solidFill>
                <a:latin typeface="メイリオ"/>
                <a:cs typeface="メイリオ"/>
              </a:rPr>
              <a:t>)</a:t>
            </a:r>
            <a:endParaRPr sz="700">
              <a:latin typeface="メイリオ"/>
              <a:cs typeface="メイリオ"/>
            </a:endParaRPr>
          </a:p>
        </p:txBody>
      </p:sp>
      <p:sp>
        <p:nvSpPr>
          <p:cNvPr id="122" name="object 122"/>
          <p:cNvSpPr txBox="1"/>
          <p:nvPr/>
        </p:nvSpPr>
        <p:spPr>
          <a:xfrm>
            <a:off x="6728840" y="4850130"/>
            <a:ext cx="384810" cy="119905"/>
          </a:xfrm>
          <a:prstGeom prst="rect">
            <a:avLst/>
          </a:prstGeom>
        </p:spPr>
        <p:txBody>
          <a:bodyPr vert="horz" wrap="square" lIns="0" tIns="12065" rIns="0" bIns="0" rtlCol="0">
            <a:spAutoFit/>
          </a:bodyPr>
          <a:lstStyle/>
          <a:p>
            <a:pPr marL="12700">
              <a:spcBef>
                <a:spcPts val="95"/>
              </a:spcBef>
            </a:pPr>
            <a:r>
              <a:rPr sz="700" spc="-10" dirty="0">
                <a:latin typeface="メイリオ"/>
                <a:cs typeface="メイリオ"/>
              </a:rPr>
              <a:t>会計</a:t>
            </a:r>
            <a:r>
              <a:rPr sz="700" spc="-20" dirty="0">
                <a:latin typeface="メイリオ"/>
                <a:cs typeface="メイリオ"/>
              </a:rPr>
              <a:t>Sys.</a:t>
            </a:r>
            <a:endParaRPr sz="700">
              <a:latin typeface="メイリオ"/>
              <a:cs typeface="メイリオ"/>
            </a:endParaRPr>
          </a:p>
        </p:txBody>
      </p:sp>
      <p:grpSp>
        <p:nvGrpSpPr>
          <p:cNvPr id="123" name="object 123"/>
          <p:cNvGrpSpPr/>
          <p:nvPr/>
        </p:nvGrpSpPr>
        <p:grpSpPr>
          <a:xfrm>
            <a:off x="7185659" y="4649723"/>
            <a:ext cx="2129790" cy="570230"/>
            <a:chOff x="5661659" y="4649723"/>
            <a:chExt cx="2129790" cy="570230"/>
          </a:xfrm>
        </p:grpSpPr>
        <p:pic>
          <p:nvPicPr>
            <p:cNvPr id="124" name="object 124"/>
            <p:cNvPicPr/>
            <p:nvPr/>
          </p:nvPicPr>
          <p:blipFill>
            <a:blip r:embed="rId7" cstate="print"/>
            <a:stretch>
              <a:fillRect/>
            </a:stretch>
          </p:blipFill>
          <p:spPr>
            <a:xfrm>
              <a:off x="5723953" y="5036629"/>
              <a:ext cx="187833" cy="90296"/>
            </a:xfrm>
            <a:prstGeom prst="rect">
              <a:avLst/>
            </a:prstGeom>
          </p:spPr>
        </p:pic>
        <p:pic>
          <p:nvPicPr>
            <p:cNvPr id="125" name="object 125"/>
            <p:cNvPicPr/>
            <p:nvPr/>
          </p:nvPicPr>
          <p:blipFill>
            <a:blip r:embed="rId5" cstate="print"/>
            <a:stretch>
              <a:fillRect/>
            </a:stretch>
          </p:blipFill>
          <p:spPr>
            <a:xfrm>
              <a:off x="5747003" y="4821935"/>
              <a:ext cx="167639" cy="149351"/>
            </a:xfrm>
            <a:prstGeom prst="rect">
              <a:avLst/>
            </a:prstGeom>
          </p:spPr>
        </p:pic>
        <p:pic>
          <p:nvPicPr>
            <p:cNvPr id="126" name="object 126"/>
            <p:cNvPicPr/>
            <p:nvPr/>
          </p:nvPicPr>
          <p:blipFill>
            <a:blip r:embed="rId17" cstate="print"/>
            <a:stretch>
              <a:fillRect/>
            </a:stretch>
          </p:blipFill>
          <p:spPr>
            <a:xfrm>
              <a:off x="5780531" y="4690871"/>
              <a:ext cx="76200" cy="159892"/>
            </a:xfrm>
            <a:prstGeom prst="rect">
              <a:avLst/>
            </a:prstGeom>
          </p:spPr>
        </p:pic>
        <p:sp>
          <p:nvSpPr>
            <p:cNvPr id="127" name="object 127"/>
            <p:cNvSpPr/>
            <p:nvPr/>
          </p:nvSpPr>
          <p:spPr>
            <a:xfrm>
              <a:off x="5661659" y="4649723"/>
              <a:ext cx="76200" cy="570230"/>
            </a:xfrm>
            <a:custGeom>
              <a:avLst/>
              <a:gdLst/>
              <a:ahLst/>
              <a:cxnLst/>
              <a:rect l="l" t="t" r="r" b="b"/>
              <a:pathLst>
                <a:path w="76200" h="570229">
                  <a:moveTo>
                    <a:pt x="31750" y="493902"/>
                  </a:moveTo>
                  <a:lnTo>
                    <a:pt x="0" y="493902"/>
                  </a:lnTo>
                  <a:lnTo>
                    <a:pt x="38100" y="570102"/>
                  </a:lnTo>
                  <a:lnTo>
                    <a:pt x="69850" y="506602"/>
                  </a:lnTo>
                  <a:lnTo>
                    <a:pt x="31750" y="506602"/>
                  </a:lnTo>
                  <a:lnTo>
                    <a:pt x="31750" y="493902"/>
                  </a:lnTo>
                  <a:close/>
                </a:path>
                <a:path w="76200" h="570229">
                  <a:moveTo>
                    <a:pt x="44450" y="0"/>
                  </a:moveTo>
                  <a:lnTo>
                    <a:pt x="31750" y="0"/>
                  </a:lnTo>
                  <a:lnTo>
                    <a:pt x="31750" y="506602"/>
                  </a:lnTo>
                  <a:lnTo>
                    <a:pt x="44450" y="506602"/>
                  </a:lnTo>
                  <a:lnTo>
                    <a:pt x="44450" y="0"/>
                  </a:lnTo>
                  <a:close/>
                </a:path>
                <a:path w="76200" h="570229">
                  <a:moveTo>
                    <a:pt x="76200" y="493902"/>
                  </a:moveTo>
                  <a:lnTo>
                    <a:pt x="44450" y="493902"/>
                  </a:lnTo>
                  <a:lnTo>
                    <a:pt x="44450" y="506602"/>
                  </a:lnTo>
                  <a:lnTo>
                    <a:pt x="69850" y="506602"/>
                  </a:lnTo>
                  <a:lnTo>
                    <a:pt x="76200" y="493902"/>
                  </a:lnTo>
                  <a:close/>
                </a:path>
              </a:pathLst>
            </a:custGeom>
            <a:solidFill>
              <a:srgbClr val="BEBEBE"/>
            </a:solidFill>
          </p:spPr>
          <p:txBody>
            <a:bodyPr wrap="square" lIns="0" tIns="0" rIns="0" bIns="0" rtlCol="0"/>
            <a:lstStyle/>
            <a:p>
              <a:endParaRPr/>
            </a:p>
          </p:txBody>
        </p:sp>
        <p:pic>
          <p:nvPicPr>
            <p:cNvPr id="128" name="object 128"/>
            <p:cNvPicPr/>
            <p:nvPr/>
          </p:nvPicPr>
          <p:blipFill>
            <a:blip r:embed="rId26" cstate="print"/>
            <a:stretch>
              <a:fillRect/>
            </a:stretch>
          </p:blipFill>
          <p:spPr>
            <a:xfrm>
              <a:off x="6269545" y="5036629"/>
              <a:ext cx="187832" cy="90296"/>
            </a:xfrm>
            <a:prstGeom prst="rect">
              <a:avLst/>
            </a:prstGeom>
          </p:spPr>
        </p:pic>
        <p:pic>
          <p:nvPicPr>
            <p:cNvPr id="129" name="object 129"/>
            <p:cNvPicPr/>
            <p:nvPr/>
          </p:nvPicPr>
          <p:blipFill>
            <a:blip r:embed="rId5" cstate="print"/>
            <a:stretch>
              <a:fillRect/>
            </a:stretch>
          </p:blipFill>
          <p:spPr>
            <a:xfrm>
              <a:off x="6272783" y="4821935"/>
              <a:ext cx="167639" cy="149351"/>
            </a:xfrm>
            <a:prstGeom prst="rect">
              <a:avLst/>
            </a:prstGeom>
          </p:spPr>
        </p:pic>
        <p:pic>
          <p:nvPicPr>
            <p:cNvPr id="130" name="object 130"/>
            <p:cNvPicPr/>
            <p:nvPr/>
          </p:nvPicPr>
          <p:blipFill>
            <a:blip r:embed="rId17" cstate="print"/>
            <a:stretch>
              <a:fillRect/>
            </a:stretch>
          </p:blipFill>
          <p:spPr>
            <a:xfrm>
              <a:off x="6326123" y="4690871"/>
              <a:ext cx="76200" cy="159892"/>
            </a:xfrm>
            <a:prstGeom prst="rect">
              <a:avLst/>
            </a:prstGeom>
          </p:spPr>
        </p:pic>
        <p:sp>
          <p:nvSpPr>
            <p:cNvPr id="131" name="object 131"/>
            <p:cNvSpPr/>
            <p:nvPr/>
          </p:nvSpPr>
          <p:spPr>
            <a:xfrm>
              <a:off x="6216395" y="4649723"/>
              <a:ext cx="76200" cy="570230"/>
            </a:xfrm>
            <a:custGeom>
              <a:avLst/>
              <a:gdLst/>
              <a:ahLst/>
              <a:cxnLst/>
              <a:rect l="l" t="t" r="r" b="b"/>
              <a:pathLst>
                <a:path w="76200" h="570229">
                  <a:moveTo>
                    <a:pt x="31750" y="493902"/>
                  </a:moveTo>
                  <a:lnTo>
                    <a:pt x="0" y="493902"/>
                  </a:lnTo>
                  <a:lnTo>
                    <a:pt x="38100" y="570102"/>
                  </a:lnTo>
                  <a:lnTo>
                    <a:pt x="69850" y="506602"/>
                  </a:lnTo>
                  <a:lnTo>
                    <a:pt x="31750" y="506602"/>
                  </a:lnTo>
                  <a:lnTo>
                    <a:pt x="31750" y="493902"/>
                  </a:lnTo>
                  <a:close/>
                </a:path>
                <a:path w="76200" h="570229">
                  <a:moveTo>
                    <a:pt x="44450" y="0"/>
                  </a:moveTo>
                  <a:lnTo>
                    <a:pt x="31750" y="0"/>
                  </a:lnTo>
                  <a:lnTo>
                    <a:pt x="31750" y="506602"/>
                  </a:lnTo>
                  <a:lnTo>
                    <a:pt x="44450" y="506602"/>
                  </a:lnTo>
                  <a:lnTo>
                    <a:pt x="44450" y="0"/>
                  </a:lnTo>
                  <a:close/>
                </a:path>
                <a:path w="76200" h="570229">
                  <a:moveTo>
                    <a:pt x="76200" y="493902"/>
                  </a:moveTo>
                  <a:lnTo>
                    <a:pt x="44450" y="493902"/>
                  </a:lnTo>
                  <a:lnTo>
                    <a:pt x="44450" y="506602"/>
                  </a:lnTo>
                  <a:lnTo>
                    <a:pt x="69850" y="506602"/>
                  </a:lnTo>
                  <a:lnTo>
                    <a:pt x="76200" y="493902"/>
                  </a:lnTo>
                  <a:close/>
                </a:path>
              </a:pathLst>
            </a:custGeom>
            <a:solidFill>
              <a:srgbClr val="BEBEBE"/>
            </a:solidFill>
          </p:spPr>
          <p:txBody>
            <a:bodyPr wrap="square" lIns="0" tIns="0" rIns="0" bIns="0" rtlCol="0"/>
            <a:lstStyle/>
            <a:p>
              <a:endParaRPr/>
            </a:p>
          </p:txBody>
        </p:sp>
        <p:pic>
          <p:nvPicPr>
            <p:cNvPr id="132" name="object 132"/>
            <p:cNvPicPr/>
            <p:nvPr/>
          </p:nvPicPr>
          <p:blipFill>
            <a:blip r:embed="rId6" cstate="print"/>
            <a:stretch>
              <a:fillRect/>
            </a:stretch>
          </p:blipFill>
          <p:spPr>
            <a:xfrm>
              <a:off x="6815137" y="5036629"/>
              <a:ext cx="189356" cy="90296"/>
            </a:xfrm>
            <a:prstGeom prst="rect">
              <a:avLst/>
            </a:prstGeom>
          </p:spPr>
        </p:pic>
        <p:pic>
          <p:nvPicPr>
            <p:cNvPr id="133" name="object 133"/>
            <p:cNvPicPr/>
            <p:nvPr/>
          </p:nvPicPr>
          <p:blipFill>
            <a:blip r:embed="rId8" cstate="print"/>
            <a:stretch>
              <a:fillRect/>
            </a:stretch>
          </p:blipFill>
          <p:spPr>
            <a:xfrm>
              <a:off x="6833615" y="4821935"/>
              <a:ext cx="167639" cy="149351"/>
            </a:xfrm>
            <a:prstGeom prst="rect">
              <a:avLst/>
            </a:prstGeom>
          </p:spPr>
        </p:pic>
        <p:pic>
          <p:nvPicPr>
            <p:cNvPr id="134" name="object 134"/>
            <p:cNvPicPr/>
            <p:nvPr/>
          </p:nvPicPr>
          <p:blipFill>
            <a:blip r:embed="rId17" cstate="print"/>
            <a:stretch>
              <a:fillRect/>
            </a:stretch>
          </p:blipFill>
          <p:spPr>
            <a:xfrm>
              <a:off x="6871715" y="4690871"/>
              <a:ext cx="76200" cy="159892"/>
            </a:xfrm>
            <a:prstGeom prst="rect">
              <a:avLst/>
            </a:prstGeom>
          </p:spPr>
        </p:pic>
        <p:sp>
          <p:nvSpPr>
            <p:cNvPr id="135" name="object 135"/>
            <p:cNvSpPr/>
            <p:nvPr/>
          </p:nvSpPr>
          <p:spPr>
            <a:xfrm>
              <a:off x="6758939" y="4649723"/>
              <a:ext cx="76200" cy="570230"/>
            </a:xfrm>
            <a:custGeom>
              <a:avLst/>
              <a:gdLst/>
              <a:ahLst/>
              <a:cxnLst/>
              <a:rect l="l" t="t" r="r" b="b"/>
              <a:pathLst>
                <a:path w="76200" h="570229">
                  <a:moveTo>
                    <a:pt x="31750" y="493902"/>
                  </a:moveTo>
                  <a:lnTo>
                    <a:pt x="0" y="493902"/>
                  </a:lnTo>
                  <a:lnTo>
                    <a:pt x="38100" y="570102"/>
                  </a:lnTo>
                  <a:lnTo>
                    <a:pt x="69850" y="506602"/>
                  </a:lnTo>
                  <a:lnTo>
                    <a:pt x="31750" y="506602"/>
                  </a:lnTo>
                  <a:lnTo>
                    <a:pt x="31750" y="493902"/>
                  </a:lnTo>
                  <a:close/>
                </a:path>
                <a:path w="76200" h="570229">
                  <a:moveTo>
                    <a:pt x="44450" y="0"/>
                  </a:moveTo>
                  <a:lnTo>
                    <a:pt x="31750" y="0"/>
                  </a:lnTo>
                  <a:lnTo>
                    <a:pt x="31750" y="506602"/>
                  </a:lnTo>
                  <a:lnTo>
                    <a:pt x="44450" y="506602"/>
                  </a:lnTo>
                  <a:lnTo>
                    <a:pt x="44450" y="0"/>
                  </a:lnTo>
                  <a:close/>
                </a:path>
                <a:path w="76200" h="570229">
                  <a:moveTo>
                    <a:pt x="76200" y="493902"/>
                  </a:moveTo>
                  <a:lnTo>
                    <a:pt x="44450" y="493902"/>
                  </a:lnTo>
                  <a:lnTo>
                    <a:pt x="44450" y="506602"/>
                  </a:lnTo>
                  <a:lnTo>
                    <a:pt x="69850" y="506602"/>
                  </a:lnTo>
                  <a:lnTo>
                    <a:pt x="76200" y="493902"/>
                  </a:lnTo>
                  <a:close/>
                </a:path>
              </a:pathLst>
            </a:custGeom>
            <a:solidFill>
              <a:srgbClr val="BEBEBE"/>
            </a:solidFill>
          </p:spPr>
          <p:txBody>
            <a:bodyPr wrap="square" lIns="0" tIns="0" rIns="0" bIns="0" rtlCol="0"/>
            <a:lstStyle/>
            <a:p>
              <a:endParaRPr/>
            </a:p>
          </p:txBody>
        </p:sp>
        <p:pic>
          <p:nvPicPr>
            <p:cNvPr id="136" name="object 136"/>
            <p:cNvPicPr/>
            <p:nvPr/>
          </p:nvPicPr>
          <p:blipFill>
            <a:blip r:embed="rId26" cstate="print"/>
            <a:stretch>
              <a:fillRect/>
            </a:stretch>
          </p:blipFill>
          <p:spPr>
            <a:xfrm>
              <a:off x="7603045" y="5036629"/>
              <a:ext cx="187833" cy="90296"/>
            </a:xfrm>
            <a:prstGeom prst="rect">
              <a:avLst/>
            </a:prstGeom>
          </p:spPr>
        </p:pic>
        <p:pic>
          <p:nvPicPr>
            <p:cNvPr id="137" name="object 137"/>
            <p:cNvPicPr/>
            <p:nvPr/>
          </p:nvPicPr>
          <p:blipFill>
            <a:blip r:embed="rId5" cstate="print"/>
            <a:stretch>
              <a:fillRect/>
            </a:stretch>
          </p:blipFill>
          <p:spPr>
            <a:xfrm>
              <a:off x="7607807" y="4821935"/>
              <a:ext cx="167640" cy="149351"/>
            </a:xfrm>
            <a:prstGeom prst="rect">
              <a:avLst/>
            </a:prstGeom>
          </p:spPr>
        </p:pic>
        <p:sp>
          <p:nvSpPr>
            <p:cNvPr id="138" name="object 138"/>
            <p:cNvSpPr/>
            <p:nvPr/>
          </p:nvSpPr>
          <p:spPr>
            <a:xfrm>
              <a:off x="7523987" y="4649723"/>
              <a:ext cx="76200" cy="570230"/>
            </a:xfrm>
            <a:custGeom>
              <a:avLst/>
              <a:gdLst/>
              <a:ahLst/>
              <a:cxnLst/>
              <a:rect l="l" t="t" r="r" b="b"/>
              <a:pathLst>
                <a:path w="76200" h="570229">
                  <a:moveTo>
                    <a:pt x="31750" y="493902"/>
                  </a:moveTo>
                  <a:lnTo>
                    <a:pt x="0" y="493902"/>
                  </a:lnTo>
                  <a:lnTo>
                    <a:pt x="38100" y="570102"/>
                  </a:lnTo>
                  <a:lnTo>
                    <a:pt x="69850" y="506602"/>
                  </a:lnTo>
                  <a:lnTo>
                    <a:pt x="31750" y="506602"/>
                  </a:lnTo>
                  <a:lnTo>
                    <a:pt x="31750" y="493902"/>
                  </a:lnTo>
                  <a:close/>
                </a:path>
                <a:path w="76200" h="570229">
                  <a:moveTo>
                    <a:pt x="44450" y="0"/>
                  </a:moveTo>
                  <a:lnTo>
                    <a:pt x="31750" y="0"/>
                  </a:lnTo>
                  <a:lnTo>
                    <a:pt x="31750" y="506602"/>
                  </a:lnTo>
                  <a:lnTo>
                    <a:pt x="44450" y="506602"/>
                  </a:lnTo>
                  <a:lnTo>
                    <a:pt x="44450" y="0"/>
                  </a:lnTo>
                  <a:close/>
                </a:path>
                <a:path w="76200" h="570229">
                  <a:moveTo>
                    <a:pt x="76200" y="493902"/>
                  </a:moveTo>
                  <a:lnTo>
                    <a:pt x="44450" y="493902"/>
                  </a:lnTo>
                  <a:lnTo>
                    <a:pt x="44450" y="506602"/>
                  </a:lnTo>
                  <a:lnTo>
                    <a:pt x="69850" y="506602"/>
                  </a:lnTo>
                  <a:lnTo>
                    <a:pt x="76200" y="493902"/>
                  </a:lnTo>
                  <a:close/>
                </a:path>
              </a:pathLst>
            </a:custGeom>
            <a:solidFill>
              <a:srgbClr val="BEBEBE"/>
            </a:solidFill>
          </p:spPr>
          <p:txBody>
            <a:bodyPr wrap="square" lIns="0" tIns="0" rIns="0" bIns="0" rtlCol="0"/>
            <a:lstStyle/>
            <a:p>
              <a:endParaRPr/>
            </a:p>
          </p:txBody>
        </p:sp>
        <p:pic>
          <p:nvPicPr>
            <p:cNvPr id="139" name="object 139"/>
            <p:cNvPicPr/>
            <p:nvPr/>
          </p:nvPicPr>
          <p:blipFill>
            <a:blip r:embed="rId17" cstate="print"/>
            <a:stretch>
              <a:fillRect/>
            </a:stretch>
          </p:blipFill>
          <p:spPr>
            <a:xfrm>
              <a:off x="7621523" y="4690871"/>
              <a:ext cx="76200" cy="159892"/>
            </a:xfrm>
            <a:prstGeom prst="rect">
              <a:avLst/>
            </a:prstGeom>
          </p:spPr>
        </p:pic>
      </p:grpSp>
      <p:sp>
        <p:nvSpPr>
          <p:cNvPr id="140" name="object 140"/>
          <p:cNvSpPr txBox="1"/>
          <p:nvPr/>
        </p:nvSpPr>
        <p:spPr>
          <a:xfrm>
            <a:off x="7187947" y="5971134"/>
            <a:ext cx="1423035" cy="119905"/>
          </a:xfrm>
          <a:prstGeom prst="rect">
            <a:avLst/>
          </a:prstGeom>
        </p:spPr>
        <p:txBody>
          <a:bodyPr vert="horz" wrap="square" lIns="0" tIns="12065" rIns="0" bIns="0" rtlCol="0">
            <a:spAutoFit/>
          </a:bodyPr>
          <a:lstStyle/>
          <a:p>
            <a:pPr marL="12700">
              <a:spcBef>
                <a:spcPts val="95"/>
              </a:spcBef>
            </a:pPr>
            <a:r>
              <a:rPr sz="700" b="1" spc="-25" dirty="0">
                <a:solidFill>
                  <a:srgbClr val="E75C1D"/>
                </a:solidFill>
                <a:latin typeface="メイリオ"/>
                <a:cs typeface="メイリオ"/>
              </a:rPr>
              <a:t>✔</a:t>
            </a:r>
            <a:r>
              <a:rPr sz="700" b="1" spc="-10" dirty="0">
                <a:solidFill>
                  <a:srgbClr val="E75C1D"/>
                </a:solidFill>
                <a:latin typeface="メイリオ"/>
                <a:cs typeface="メイリオ"/>
              </a:rPr>
              <a:t>データを共有</a:t>
            </a:r>
            <a:r>
              <a:rPr sz="700" b="1" dirty="0">
                <a:solidFill>
                  <a:srgbClr val="E75C1D"/>
                </a:solidFill>
                <a:latin typeface="メイリオ"/>
                <a:cs typeface="メイリオ"/>
              </a:rPr>
              <a:t>(</a:t>
            </a:r>
            <a:r>
              <a:rPr sz="700" b="1" spc="-10" dirty="0">
                <a:solidFill>
                  <a:srgbClr val="E75C1D"/>
                </a:solidFill>
                <a:latin typeface="メイリオ"/>
                <a:cs typeface="メイリオ"/>
              </a:rPr>
              <a:t>ブロックチェ</a:t>
            </a:r>
            <a:r>
              <a:rPr sz="700" b="1" dirty="0">
                <a:solidFill>
                  <a:srgbClr val="E75C1D"/>
                </a:solidFill>
                <a:latin typeface="メイリオ"/>
                <a:cs typeface="メイリオ"/>
              </a:rPr>
              <a:t>ー</a:t>
            </a:r>
            <a:r>
              <a:rPr sz="700" b="1" spc="-10" dirty="0">
                <a:solidFill>
                  <a:srgbClr val="E75C1D"/>
                </a:solidFill>
                <a:latin typeface="メイリオ"/>
                <a:cs typeface="メイリオ"/>
              </a:rPr>
              <a:t>ン</a:t>
            </a:r>
            <a:r>
              <a:rPr sz="700" b="1" spc="-50" dirty="0">
                <a:solidFill>
                  <a:srgbClr val="E75C1D"/>
                </a:solidFill>
                <a:latin typeface="メイリオ"/>
                <a:cs typeface="メイリオ"/>
              </a:rPr>
              <a:t>)</a:t>
            </a:r>
            <a:endParaRPr sz="700">
              <a:latin typeface="メイリオ"/>
              <a:cs typeface="メイリオ"/>
            </a:endParaRPr>
          </a:p>
        </p:txBody>
      </p:sp>
      <p:sp>
        <p:nvSpPr>
          <p:cNvPr id="141" name="object 141"/>
          <p:cNvSpPr/>
          <p:nvPr/>
        </p:nvSpPr>
        <p:spPr>
          <a:xfrm>
            <a:off x="7330440" y="5925311"/>
            <a:ext cx="76200" cy="257810"/>
          </a:xfrm>
          <a:custGeom>
            <a:avLst/>
            <a:gdLst/>
            <a:ahLst/>
            <a:cxnLst/>
            <a:rect l="l" t="t" r="r" b="b"/>
            <a:pathLst>
              <a:path w="76200" h="257810">
                <a:moveTo>
                  <a:pt x="31750" y="181406"/>
                </a:moveTo>
                <a:lnTo>
                  <a:pt x="0" y="181406"/>
                </a:lnTo>
                <a:lnTo>
                  <a:pt x="38100" y="257606"/>
                </a:lnTo>
                <a:lnTo>
                  <a:pt x="69850" y="194106"/>
                </a:lnTo>
                <a:lnTo>
                  <a:pt x="31750" y="194106"/>
                </a:lnTo>
                <a:lnTo>
                  <a:pt x="31750" y="181406"/>
                </a:lnTo>
                <a:close/>
              </a:path>
              <a:path w="76200" h="257810">
                <a:moveTo>
                  <a:pt x="44450" y="63500"/>
                </a:moveTo>
                <a:lnTo>
                  <a:pt x="31750" y="63500"/>
                </a:lnTo>
                <a:lnTo>
                  <a:pt x="31750" y="194106"/>
                </a:lnTo>
                <a:lnTo>
                  <a:pt x="44450" y="194106"/>
                </a:lnTo>
                <a:lnTo>
                  <a:pt x="44450" y="63500"/>
                </a:lnTo>
                <a:close/>
              </a:path>
              <a:path w="76200" h="257810">
                <a:moveTo>
                  <a:pt x="76200" y="181406"/>
                </a:moveTo>
                <a:lnTo>
                  <a:pt x="44450" y="181406"/>
                </a:lnTo>
                <a:lnTo>
                  <a:pt x="44450" y="194106"/>
                </a:lnTo>
                <a:lnTo>
                  <a:pt x="69850" y="194106"/>
                </a:lnTo>
                <a:lnTo>
                  <a:pt x="76200" y="181406"/>
                </a:lnTo>
                <a:close/>
              </a:path>
              <a:path w="76200" h="257810">
                <a:moveTo>
                  <a:pt x="38100" y="0"/>
                </a:moveTo>
                <a:lnTo>
                  <a:pt x="0" y="76200"/>
                </a:lnTo>
                <a:lnTo>
                  <a:pt x="31750" y="76200"/>
                </a:lnTo>
                <a:lnTo>
                  <a:pt x="31750" y="63500"/>
                </a:lnTo>
                <a:lnTo>
                  <a:pt x="69850" y="63500"/>
                </a:lnTo>
                <a:lnTo>
                  <a:pt x="38100" y="0"/>
                </a:lnTo>
                <a:close/>
              </a:path>
              <a:path w="76200" h="257810">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sp>
        <p:nvSpPr>
          <p:cNvPr id="142" name="object 142"/>
          <p:cNvSpPr/>
          <p:nvPr/>
        </p:nvSpPr>
        <p:spPr>
          <a:xfrm>
            <a:off x="7850123" y="5925311"/>
            <a:ext cx="76200" cy="257810"/>
          </a:xfrm>
          <a:custGeom>
            <a:avLst/>
            <a:gdLst/>
            <a:ahLst/>
            <a:cxnLst/>
            <a:rect l="l" t="t" r="r" b="b"/>
            <a:pathLst>
              <a:path w="76200" h="257810">
                <a:moveTo>
                  <a:pt x="31750" y="181406"/>
                </a:moveTo>
                <a:lnTo>
                  <a:pt x="0" y="181406"/>
                </a:lnTo>
                <a:lnTo>
                  <a:pt x="38100" y="257606"/>
                </a:lnTo>
                <a:lnTo>
                  <a:pt x="69850" y="194106"/>
                </a:lnTo>
                <a:lnTo>
                  <a:pt x="31750" y="194106"/>
                </a:lnTo>
                <a:lnTo>
                  <a:pt x="31750" y="181406"/>
                </a:lnTo>
                <a:close/>
              </a:path>
              <a:path w="76200" h="257810">
                <a:moveTo>
                  <a:pt x="44450" y="63500"/>
                </a:moveTo>
                <a:lnTo>
                  <a:pt x="31750" y="63500"/>
                </a:lnTo>
                <a:lnTo>
                  <a:pt x="31750" y="194106"/>
                </a:lnTo>
                <a:lnTo>
                  <a:pt x="44450" y="194106"/>
                </a:lnTo>
                <a:lnTo>
                  <a:pt x="44450" y="63500"/>
                </a:lnTo>
                <a:close/>
              </a:path>
              <a:path w="76200" h="257810">
                <a:moveTo>
                  <a:pt x="76200" y="181406"/>
                </a:moveTo>
                <a:lnTo>
                  <a:pt x="44450" y="181406"/>
                </a:lnTo>
                <a:lnTo>
                  <a:pt x="44450" y="194106"/>
                </a:lnTo>
                <a:lnTo>
                  <a:pt x="69850" y="194106"/>
                </a:lnTo>
                <a:lnTo>
                  <a:pt x="76200" y="181406"/>
                </a:lnTo>
                <a:close/>
              </a:path>
              <a:path w="76200" h="257810">
                <a:moveTo>
                  <a:pt x="38100" y="0"/>
                </a:moveTo>
                <a:lnTo>
                  <a:pt x="0" y="76200"/>
                </a:lnTo>
                <a:lnTo>
                  <a:pt x="31750" y="76200"/>
                </a:lnTo>
                <a:lnTo>
                  <a:pt x="31750" y="63500"/>
                </a:lnTo>
                <a:lnTo>
                  <a:pt x="69850" y="63500"/>
                </a:lnTo>
                <a:lnTo>
                  <a:pt x="38100" y="0"/>
                </a:lnTo>
                <a:close/>
              </a:path>
              <a:path w="76200" h="257810">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sp>
        <p:nvSpPr>
          <p:cNvPr id="143" name="object 143"/>
          <p:cNvSpPr/>
          <p:nvPr/>
        </p:nvSpPr>
        <p:spPr>
          <a:xfrm>
            <a:off x="8395716" y="5925311"/>
            <a:ext cx="76200" cy="257810"/>
          </a:xfrm>
          <a:custGeom>
            <a:avLst/>
            <a:gdLst/>
            <a:ahLst/>
            <a:cxnLst/>
            <a:rect l="l" t="t" r="r" b="b"/>
            <a:pathLst>
              <a:path w="76200" h="257810">
                <a:moveTo>
                  <a:pt x="31750" y="181406"/>
                </a:moveTo>
                <a:lnTo>
                  <a:pt x="0" y="181406"/>
                </a:lnTo>
                <a:lnTo>
                  <a:pt x="38100" y="257606"/>
                </a:lnTo>
                <a:lnTo>
                  <a:pt x="69850" y="194106"/>
                </a:lnTo>
                <a:lnTo>
                  <a:pt x="31750" y="194106"/>
                </a:lnTo>
                <a:lnTo>
                  <a:pt x="31750" y="181406"/>
                </a:lnTo>
                <a:close/>
              </a:path>
              <a:path w="76200" h="257810">
                <a:moveTo>
                  <a:pt x="44450" y="63500"/>
                </a:moveTo>
                <a:lnTo>
                  <a:pt x="31750" y="63500"/>
                </a:lnTo>
                <a:lnTo>
                  <a:pt x="31750" y="194106"/>
                </a:lnTo>
                <a:lnTo>
                  <a:pt x="44450" y="194106"/>
                </a:lnTo>
                <a:lnTo>
                  <a:pt x="44450" y="63500"/>
                </a:lnTo>
                <a:close/>
              </a:path>
              <a:path w="76200" h="257810">
                <a:moveTo>
                  <a:pt x="76200" y="181406"/>
                </a:moveTo>
                <a:lnTo>
                  <a:pt x="44450" y="181406"/>
                </a:lnTo>
                <a:lnTo>
                  <a:pt x="44450" y="194106"/>
                </a:lnTo>
                <a:lnTo>
                  <a:pt x="69850" y="194106"/>
                </a:lnTo>
                <a:lnTo>
                  <a:pt x="76200" y="181406"/>
                </a:lnTo>
                <a:close/>
              </a:path>
              <a:path w="76200" h="257810">
                <a:moveTo>
                  <a:pt x="38100" y="0"/>
                </a:moveTo>
                <a:lnTo>
                  <a:pt x="0" y="76200"/>
                </a:lnTo>
                <a:lnTo>
                  <a:pt x="31750" y="76200"/>
                </a:lnTo>
                <a:lnTo>
                  <a:pt x="31750" y="63500"/>
                </a:lnTo>
                <a:lnTo>
                  <a:pt x="69850" y="63500"/>
                </a:lnTo>
                <a:lnTo>
                  <a:pt x="38100" y="0"/>
                </a:lnTo>
                <a:close/>
              </a:path>
              <a:path w="76200" h="257810">
                <a:moveTo>
                  <a:pt x="69850" y="63500"/>
                </a:moveTo>
                <a:lnTo>
                  <a:pt x="44450" y="63500"/>
                </a:lnTo>
                <a:lnTo>
                  <a:pt x="44450" y="76200"/>
                </a:lnTo>
                <a:lnTo>
                  <a:pt x="76200" y="76200"/>
                </a:lnTo>
                <a:lnTo>
                  <a:pt x="69850" y="63500"/>
                </a:lnTo>
                <a:close/>
              </a:path>
            </a:pathLst>
          </a:custGeom>
          <a:solidFill>
            <a:srgbClr val="BEBEBE"/>
          </a:solidFill>
        </p:spPr>
        <p:txBody>
          <a:bodyPr wrap="square" lIns="0" tIns="0" rIns="0" bIns="0" rtlCol="0"/>
          <a:lstStyle/>
          <a:p>
            <a:endParaRPr/>
          </a:p>
        </p:txBody>
      </p:sp>
      <p:sp>
        <p:nvSpPr>
          <p:cNvPr id="144" name="object 144"/>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pPr>
            <a:fld id="{81D60167-4931-47E6-BA6A-407CBD079E47}" type="slidenum">
              <a:rPr lang="en-US" altLang="ja-JP" smtClean="0"/>
              <a:pPr marL="115570">
                <a:lnSpc>
                  <a:spcPts val="1240"/>
                </a:lnSpc>
              </a:pPr>
              <a:t>136</a:t>
            </a:fld>
            <a:endParaRPr spc="-25" dirty="0"/>
          </a:p>
        </p:txBody>
      </p:sp>
      <p:sp>
        <p:nvSpPr>
          <p:cNvPr id="145" name="object 145"/>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pic>
        <p:nvPicPr>
          <p:cNvPr id="3" name="object 3"/>
          <p:cNvPicPr/>
          <p:nvPr/>
        </p:nvPicPr>
        <p:blipFill>
          <a:blip r:embed="rId2" cstate="print"/>
          <a:stretch>
            <a:fillRect/>
          </a:stretch>
        </p:blipFill>
        <p:spPr>
          <a:xfrm>
            <a:off x="2279904" y="3668267"/>
            <a:ext cx="7632192" cy="315468"/>
          </a:xfrm>
          <a:prstGeom prst="rect">
            <a:avLst/>
          </a:prstGeom>
        </p:spPr>
      </p:pic>
      <p:pic>
        <p:nvPicPr>
          <p:cNvPr id="4" name="object 4"/>
          <p:cNvPicPr/>
          <p:nvPr/>
        </p:nvPicPr>
        <p:blipFill>
          <a:blip r:embed="rId3" cstate="print"/>
          <a:stretch>
            <a:fillRect/>
          </a:stretch>
        </p:blipFill>
        <p:spPr>
          <a:xfrm>
            <a:off x="2279904" y="2494789"/>
            <a:ext cx="7632192" cy="316991"/>
          </a:xfrm>
          <a:prstGeom prst="rect">
            <a:avLst/>
          </a:prstGeom>
        </p:spPr>
      </p:pic>
      <p:pic>
        <p:nvPicPr>
          <p:cNvPr id="5" name="object 5"/>
          <p:cNvPicPr/>
          <p:nvPr/>
        </p:nvPicPr>
        <p:blipFill>
          <a:blip r:embed="rId4" cstate="print"/>
          <a:stretch>
            <a:fillRect/>
          </a:stretch>
        </p:blipFill>
        <p:spPr>
          <a:xfrm>
            <a:off x="2279904" y="3054096"/>
            <a:ext cx="7632192" cy="315467"/>
          </a:xfrm>
          <a:prstGeom prst="rect">
            <a:avLst/>
          </a:prstGeom>
        </p:spPr>
      </p:pic>
      <p:pic>
        <p:nvPicPr>
          <p:cNvPr id="6" name="object 6"/>
          <p:cNvPicPr/>
          <p:nvPr/>
        </p:nvPicPr>
        <p:blipFill>
          <a:blip r:embed="rId5" cstate="print"/>
          <a:stretch>
            <a:fillRect/>
          </a:stretch>
        </p:blipFill>
        <p:spPr>
          <a:xfrm>
            <a:off x="2279904" y="1938528"/>
            <a:ext cx="7632192" cy="316991"/>
          </a:xfrm>
          <a:prstGeom prst="rect">
            <a:avLst/>
          </a:prstGeom>
        </p:spPr>
      </p:pic>
      <p:pic>
        <p:nvPicPr>
          <p:cNvPr id="7" name="object 7"/>
          <p:cNvPicPr/>
          <p:nvPr/>
        </p:nvPicPr>
        <p:blipFill>
          <a:blip r:embed="rId6" cstate="print"/>
          <a:stretch>
            <a:fillRect/>
          </a:stretch>
        </p:blipFill>
        <p:spPr>
          <a:xfrm>
            <a:off x="2279904" y="1348740"/>
            <a:ext cx="7632192" cy="316991"/>
          </a:xfrm>
          <a:prstGeom prst="rect">
            <a:avLst/>
          </a:prstGeom>
        </p:spPr>
      </p:pic>
      <p:sp>
        <p:nvSpPr>
          <p:cNvPr id="8" name="object 8"/>
          <p:cNvSpPr txBox="1"/>
          <p:nvPr/>
        </p:nvSpPr>
        <p:spPr>
          <a:xfrm>
            <a:off x="10274935" y="6452108"/>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16</a:t>
            </a:r>
            <a:endParaRPr sz="1200">
              <a:latin typeface="Calibri"/>
              <a:cs typeface="Calibri"/>
            </a:endParaRPr>
          </a:p>
        </p:txBody>
      </p:sp>
      <p:sp>
        <p:nvSpPr>
          <p:cNvPr id="9" name="object 9"/>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40" dirty="0"/>
              <a:t>第５回アジェンダ</a:t>
            </a:r>
          </a:p>
        </p:txBody>
      </p:sp>
      <p:sp>
        <p:nvSpPr>
          <p:cNvPr id="10" name="object 10"/>
          <p:cNvSpPr txBox="1"/>
          <p:nvPr/>
        </p:nvSpPr>
        <p:spPr>
          <a:xfrm>
            <a:off x="2358645" y="1351534"/>
            <a:ext cx="3611879"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1.</a:t>
            </a:r>
            <a:r>
              <a:rPr sz="1600" b="1" i="1" dirty="0">
                <a:solidFill>
                  <a:srgbClr val="404040"/>
                </a:solidFill>
                <a:latin typeface="メイリオ"/>
                <a:cs typeface="メイリオ"/>
              </a:rPr>
              <a:t>	</a:t>
            </a:r>
            <a:r>
              <a:rPr sz="1600" b="1" i="1" spc="-25" dirty="0">
                <a:solidFill>
                  <a:srgbClr val="404040"/>
                </a:solidFill>
                <a:latin typeface="メイリオ"/>
                <a:cs typeface="メイリオ"/>
              </a:rPr>
              <a:t>ユースケース検討から得られた示</a:t>
            </a:r>
            <a:r>
              <a:rPr sz="1600" b="1" i="1" spc="-50" dirty="0">
                <a:solidFill>
                  <a:srgbClr val="404040"/>
                </a:solidFill>
                <a:latin typeface="メイリオ"/>
                <a:cs typeface="メイリオ"/>
              </a:rPr>
              <a:t>唆</a:t>
            </a:r>
            <a:endParaRPr sz="1600">
              <a:latin typeface="メイリオ"/>
              <a:cs typeface="メイリオ"/>
            </a:endParaRPr>
          </a:p>
        </p:txBody>
      </p:sp>
      <p:sp>
        <p:nvSpPr>
          <p:cNvPr id="11" name="object 11"/>
          <p:cNvSpPr txBox="1"/>
          <p:nvPr/>
        </p:nvSpPr>
        <p:spPr>
          <a:xfrm>
            <a:off x="7845678" y="1351534"/>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2" name="object 12"/>
          <p:cNvSpPr txBox="1"/>
          <p:nvPr/>
        </p:nvSpPr>
        <p:spPr>
          <a:xfrm>
            <a:off x="2358644" y="1937130"/>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2.</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デジタル通貨の実装イメー</a:t>
            </a:r>
            <a:r>
              <a:rPr sz="1600" b="1" i="1" spc="-50" dirty="0">
                <a:solidFill>
                  <a:srgbClr val="404040"/>
                </a:solidFill>
                <a:latin typeface="メイリオ"/>
                <a:cs typeface="メイリオ"/>
              </a:rPr>
              <a:t>ジ</a:t>
            </a:r>
            <a:endParaRPr sz="1600">
              <a:latin typeface="メイリオ"/>
              <a:cs typeface="メイリオ"/>
            </a:endParaRPr>
          </a:p>
        </p:txBody>
      </p:sp>
      <p:sp>
        <p:nvSpPr>
          <p:cNvPr id="13" name="object 13"/>
          <p:cNvSpPr txBox="1"/>
          <p:nvPr/>
        </p:nvSpPr>
        <p:spPr>
          <a:xfrm>
            <a:off x="7845678" y="1937130"/>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4" name="object 14"/>
          <p:cNvSpPr txBox="1"/>
          <p:nvPr/>
        </p:nvSpPr>
        <p:spPr>
          <a:xfrm>
            <a:off x="2358645" y="2522347"/>
            <a:ext cx="280098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3.</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デジタル通貨の実現モデ</a:t>
            </a:r>
            <a:r>
              <a:rPr sz="1600" b="1" i="1" spc="-50" dirty="0">
                <a:solidFill>
                  <a:srgbClr val="404040"/>
                </a:solidFill>
                <a:latin typeface="メイリオ"/>
                <a:cs typeface="メイリオ"/>
              </a:rPr>
              <a:t>ル</a:t>
            </a:r>
            <a:endParaRPr sz="1600">
              <a:latin typeface="メイリオ"/>
              <a:cs typeface="メイリオ"/>
            </a:endParaRPr>
          </a:p>
        </p:txBody>
      </p:sp>
      <p:sp>
        <p:nvSpPr>
          <p:cNvPr id="15" name="object 15"/>
          <p:cNvSpPr txBox="1"/>
          <p:nvPr/>
        </p:nvSpPr>
        <p:spPr>
          <a:xfrm>
            <a:off x="7845679" y="252234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50</a:t>
            </a:r>
            <a:r>
              <a:rPr sz="1600" i="1" spc="-50" dirty="0">
                <a:solidFill>
                  <a:srgbClr val="404040"/>
                </a:solidFill>
                <a:latin typeface="メイリオ"/>
                <a:cs typeface="メイリオ"/>
              </a:rPr>
              <a:t>分</a:t>
            </a:r>
            <a:endParaRPr sz="1600">
              <a:latin typeface="メイリオ"/>
              <a:cs typeface="メイリオ"/>
            </a:endParaRPr>
          </a:p>
        </p:txBody>
      </p:sp>
      <p:sp>
        <p:nvSpPr>
          <p:cNvPr id="16" name="object 16"/>
          <p:cNvSpPr txBox="1"/>
          <p:nvPr/>
        </p:nvSpPr>
        <p:spPr>
          <a:xfrm>
            <a:off x="2358644" y="3107817"/>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4.</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デジタル通貨がもたらす価</a:t>
            </a:r>
            <a:r>
              <a:rPr sz="1600" b="1" i="1" spc="-50" dirty="0">
                <a:solidFill>
                  <a:srgbClr val="404040"/>
                </a:solidFill>
                <a:latin typeface="メイリオ"/>
                <a:cs typeface="メイリオ"/>
              </a:rPr>
              <a:t>値</a:t>
            </a:r>
            <a:endParaRPr sz="1600">
              <a:latin typeface="メイリオ"/>
              <a:cs typeface="メイリオ"/>
            </a:endParaRPr>
          </a:p>
        </p:txBody>
      </p:sp>
      <p:sp>
        <p:nvSpPr>
          <p:cNvPr id="17" name="object 17"/>
          <p:cNvSpPr txBox="1"/>
          <p:nvPr/>
        </p:nvSpPr>
        <p:spPr>
          <a:xfrm>
            <a:off x="7845679" y="310781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30</a:t>
            </a:r>
            <a:r>
              <a:rPr sz="1600" i="1" spc="-50" dirty="0">
                <a:solidFill>
                  <a:srgbClr val="404040"/>
                </a:solidFill>
                <a:latin typeface="メイリオ"/>
                <a:cs typeface="メイリオ"/>
              </a:rPr>
              <a:t>分</a:t>
            </a:r>
            <a:endParaRPr sz="1600">
              <a:latin typeface="メイリオ"/>
              <a:cs typeface="メイリオ"/>
            </a:endParaRPr>
          </a:p>
        </p:txBody>
      </p:sp>
      <p:sp>
        <p:nvSpPr>
          <p:cNvPr id="18" name="object 18"/>
          <p:cNvSpPr txBox="1"/>
          <p:nvPr/>
        </p:nvSpPr>
        <p:spPr>
          <a:xfrm>
            <a:off x="2358645" y="3693033"/>
            <a:ext cx="219265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5.</a:t>
            </a:r>
            <a:r>
              <a:rPr sz="1600" b="1" i="1" dirty="0">
                <a:solidFill>
                  <a:srgbClr val="404040"/>
                </a:solidFill>
                <a:latin typeface="メイリオ"/>
                <a:cs typeface="メイリオ"/>
              </a:rPr>
              <a:t>	</a:t>
            </a:r>
            <a:r>
              <a:rPr sz="1600" b="1" i="1" spc="-25" dirty="0">
                <a:solidFill>
                  <a:srgbClr val="404040"/>
                </a:solidFill>
                <a:latin typeface="メイリオ"/>
                <a:cs typeface="メイリオ"/>
              </a:rPr>
              <a:t>事務局より連絡事</a:t>
            </a:r>
            <a:r>
              <a:rPr sz="1600" b="1" i="1" spc="-50" dirty="0">
                <a:solidFill>
                  <a:srgbClr val="404040"/>
                </a:solidFill>
                <a:latin typeface="メイリオ"/>
                <a:cs typeface="メイリオ"/>
              </a:rPr>
              <a:t>項</a:t>
            </a:r>
            <a:endParaRPr sz="1600">
              <a:latin typeface="メイリオ"/>
              <a:cs typeface="メイリオ"/>
            </a:endParaRPr>
          </a:p>
        </p:txBody>
      </p:sp>
      <p:sp>
        <p:nvSpPr>
          <p:cNvPr id="19" name="object 19"/>
          <p:cNvSpPr txBox="1"/>
          <p:nvPr/>
        </p:nvSpPr>
        <p:spPr>
          <a:xfrm>
            <a:off x="7845678" y="3693033"/>
            <a:ext cx="1035050"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a:t>
            </a:r>
            <a:r>
              <a:rPr sz="1600" i="1" spc="-60" dirty="0">
                <a:solidFill>
                  <a:srgbClr val="404040"/>
                </a:solidFill>
                <a:latin typeface="メイリオ"/>
                <a:cs typeface="メイリオ"/>
              </a:rPr>
              <a:t>分</a:t>
            </a:r>
            <a:endParaRPr sz="1600">
              <a:latin typeface="メイリオ"/>
              <a:cs typeface="メイリオ"/>
            </a:endParaRPr>
          </a:p>
        </p:txBody>
      </p:sp>
      <p:sp>
        <p:nvSpPr>
          <p:cNvPr id="20" name="object 20"/>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1854201" y="220803"/>
            <a:ext cx="6309995" cy="422909"/>
          </a:xfrm>
          <a:prstGeom prst="rect">
            <a:avLst/>
          </a:prstGeom>
        </p:spPr>
        <p:txBody>
          <a:bodyPr vert="horz" wrap="square" lIns="0" tIns="13335" rIns="0" bIns="0" rtlCol="0" anchor="ctr">
            <a:spAutoFit/>
          </a:bodyPr>
          <a:lstStyle/>
          <a:p>
            <a:pPr marL="12700">
              <a:lnSpc>
                <a:spcPct val="100000"/>
              </a:lnSpc>
              <a:spcBef>
                <a:spcPts val="105"/>
              </a:spcBef>
            </a:pPr>
            <a:r>
              <a:rPr sz="2600" spc="-20" dirty="0"/>
              <a:t>デジタル通貨がもたらし得るベネフィット</a:t>
            </a:r>
            <a:endParaRPr sz="2600"/>
          </a:p>
        </p:txBody>
      </p:sp>
      <p:sp>
        <p:nvSpPr>
          <p:cNvPr id="4" name="object 4"/>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17</a:t>
            </a:r>
            <a:endParaRPr sz="1200">
              <a:latin typeface="Calibri"/>
              <a:cs typeface="Calibri"/>
            </a:endParaRPr>
          </a:p>
        </p:txBody>
      </p:sp>
      <p:grpSp>
        <p:nvGrpSpPr>
          <p:cNvPr id="5" name="object 5"/>
          <p:cNvGrpSpPr/>
          <p:nvPr/>
        </p:nvGrpSpPr>
        <p:grpSpPr>
          <a:xfrm>
            <a:off x="2292605" y="3037269"/>
            <a:ext cx="7446645" cy="2487295"/>
            <a:chOff x="768604" y="3037268"/>
            <a:chExt cx="7446645" cy="2487295"/>
          </a:xfrm>
        </p:grpSpPr>
        <p:sp>
          <p:nvSpPr>
            <p:cNvPr id="6" name="object 6"/>
            <p:cNvSpPr/>
            <p:nvPr/>
          </p:nvSpPr>
          <p:spPr>
            <a:xfrm>
              <a:off x="5254751" y="3692651"/>
              <a:ext cx="2959100" cy="1187450"/>
            </a:xfrm>
            <a:custGeom>
              <a:avLst/>
              <a:gdLst/>
              <a:ahLst/>
              <a:cxnLst/>
              <a:rect l="l" t="t" r="r" b="b"/>
              <a:pathLst>
                <a:path w="2959100" h="1187450">
                  <a:moveTo>
                    <a:pt x="0" y="1187196"/>
                  </a:moveTo>
                  <a:lnTo>
                    <a:pt x="2958846" y="1187196"/>
                  </a:lnTo>
                </a:path>
                <a:path w="2959100" h="1187450">
                  <a:moveTo>
                    <a:pt x="0" y="0"/>
                  </a:moveTo>
                  <a:lnTo>
                    <a:pt x="2958846" y="0"/>
                  </a:lnTo>
                </a:path>
              </a:pathLst>
            </a:custGeom>
            <a:ln w="3175">
              <a:solidFill>
                <a:srgbClr val="BEBEBE"/>
              </a:solidFill>
              <a:prstDash val="sysDot"/>
            </a:ln>
          </p:spPr>
          <p:txBody>
            <a:bodyPr wrap="square" lIns="0" tIns="0" rIns="0" bIns="0" rtlCol="0"/>
            <a:lstStyle/>
            <a:p>
              <a:endParaRPr/>
            </a:p>
          </p:txBody>
        </p:sp>
        <p:pic>
          <p:nvPicPr>
            <p:cNvPr id="7" name="object 7"/>
            <p:cNvPicPr/>
            <p:nvPr/>
          </p:nvPicPr>
          <p:blipFill>
            <a:blip r:embed="rId2" cstate="print"/>
            <a:stretch>
              <a:fillRect/>
            </a:stretch>
          </p:blipFill>
          <p:spPr>
            <a:xfrm>
              <a:off x="7184136" y="3244595"/>
              <a:ext cx="158496" cy="181355"/>
            </a:xfrm>
            <a:prstGeom prst="rect">
              <a:avLst/>
            </a:prstGeom>
          </p:spPr>
        </p:pic>
        <p:pic>
          <p:nvPicPr>
            <p:cNvPr id="8" name="object 8"/>
            <p:cNvPicPr/>
            <p:nvPr/>
          </p:nvPicPr>
          <p:blipFill>
            <a:blip r:embed="rId3" cstate="print"/>
            <a:stretch>
              <a:fillRect/>
            </a:stretch>
          </p:blipFill>
          <p:spPr>
            <a:xfrm>
              <a:off x="7382256" y="3244595"/>
              <a:ext cx="160020" cy="181355"/>
            </a:xfrm>
            <a:prstGeom prst="rect">
              <a:avLst/>
            </a:prstGeom>
          </p:spPr>
        </p:pic>
        <p:sp>
          <p:nvSpPr>
            <p:cNvPr id="9" name="object 9"/>
            <p:cNvSpPr/>
            <p:nvPr/>
          </p:nvSpPr>
          <p:spPr>
            <a:xfrm>
              <a:off x="771144" y="5519102"/>
              <a:ext cx="7441565" cy="0"/>
            </a:xfrm>
            <a:custGeom>
              <a:avLst/>
              <a:gdLst/>
              <a:ahLst/>
              <a:cxnLst/>
              <a:rect l="l" t="t" r="r" b="b"/>
              <a:pathLst>
                <a:path w="7441565">
                  <a:moveTo>
                    <a:pt x="0" y="0"/>
                  </a:moveTo>
                  <a:lnTo>
                    <a:pt x="2610611" y="0"/>
                  </a:lnTo>
                </a:path>
                <a:path w="7441565">
                  <a:moveTo>
                    <a:pt x="2907791" y="0"/>
                  </a:moveTo>
                  <a:lnTo>
                    <a:pt x="7441437" y="0"/>
                  </a:lnTo>
                </a:path>
              </a:pathLst>
            </a:custGeom>
            <a:ln w="4699">
              <a:solidFill>
                <a:srgbClr val="BEBEBE"/>
              </a:solidFill>
            </a:ln>
          </p:spPr>
          <p:txBody>
            <a:bodyPr wrap="square" lIns="0" tIns="0" rIns="0" bIns="0" rtlCol="0"/>
            <a:lstStyle/>
            <a:p>
              <a:endParaRPr/>
            </a:p>
          </p:txBody>
        </p:sp>
        <p:sp>
          <p:nvSpPr>
            <p:cNvPr id="10" name="object 10"/>
            <p:cNvSpPr/>
            <p:nvPr/>
          </p:nvSpPr>
          <p:spPr>
            <a:xfrm>
              <a:off x="771144" y="5520689"/>
              <a:ext cx="7441565" cy="2540"/>
            </a:xfrm>
            <a:custGeom>
              <a:avLst/>
              <a:gdLst/>
              <a:ahLst/>
              <a:cxnLst/>
              <a:rect l="l" t="t" r="r" b="b"/>
              <a:pathLst>
                <a:path w="7441565" h="2539">
                  <a:moveTo>
                    <a:pt x="0" y="0"/>
                  </a:moveTo>
                  <a:lnTo>
                    <a:pt x="7441437" y="0"/>
                  </a:lnTo>
                </a:path>
                <a:path w="7441565" h="2539">
                  <a:moveTo>
                    <a:pt x="0" y="2349"/>
                  </a:moveTo>
                  <a:lnTo>
                    <a:pt x="7441437" y="2349"/>
                  </a:lnTo>
                </a:path>
              </a:pathLst>
            </a:custGeom>
            <a:ln w="3175">
              <a:solidFill>
                <a:srgbClr val="BEBEBE"/>
              </a:solidFill>
            </a:ln>
          </p:spPr>
          <p:txBody>
            <a:bodyPr wrap="square" lIns="0" tIns="0" rIns="0" bIns="0" rtlCol="0"/>
            <a:lstStyle/>
            <a:p>
              <a:endParaRPr/>
            </a:p>
          </p:txBody>
        </p:sp>
        <p:sp>
          <p:nvSpPr>
            <p:cNvPr id="11" name="object 11"/>
            <p:cNvSpPr/>
            <p:nvPr/>
          </p:nvSpPr>
          <p:spPr>
            <a:xfrm>
              <a:off x="771144" y="3037268"/>
              <a:ext cx="7441565" cy="2486025"/>
            </a:xfrm>
            <a:custGeom>
              <a:avLst/>
              <a:gdLst/>
              <a:ahLst/>
              <a:cxnLst/>
              <a:rect l="l" t="t" r="r" b="b"/>
              <a:pathLst>
                <a:path w="7441565" h="2486025">
                  <a:moveTo>
                    <a:pt x="2610612" y="0"/>
                  </a:moveTo>
                  <a:lnTo>
                    <a:pt x="0" y="0"/>
                  </a:lnTo>
                  <a:lnTo>
                    <a:pt x="0" y="1587"/>
                  </a:lnTo>
                  <a:lnTo>
                    <a:pt x="0" y="2484183"/>
                  </a:lnTo>
                  <a:lnTo>
                    <a:pt x="0" y="2485771"/>
                  </a:lnTo>
                  <a:lnTo>
                    <a:pt x="2610612" y="2485771"/>
                  </a:lnTo>
                  <a:lnTo>
                    <a:pt x="2610612" y="2484183"/>
                  </a:lnTo>
                  <a:lnTo>
                    <a:pt x="2610612" y="1587"/>
                  </a:lnTo>
                  <a:lnTo>
                    <a:pt x="2610612" y="0"/>
                  </a:lnTo>
                  <a:close/>
                </a:path>
                <a:path w="7441565" h="2486025">
                  <a:moveTo>
                    <a:pt x="7441438" y="0"/>
                  </a:moveTo>
                  <a:lnTo>
                    <a:pt x="2907779" y="0"/>
                  </a:lnTo>
                  <a:lnTo>
                    <a:pt x="2907779" y="1587"/>
                  </a:lnTo>
                  <a:lnTo>
                    <a:pt x="2907779" y="2484183"/>
                  </a:lnTo>
                  <a:lnTo>
                    <a:pt x="2907779" y="2485771"/>
                  </a:lnTo>
                  <a:lnTo>
                    <a:pt x="7441438" y="2485771"/>
                  </a:lnTo>
                  <a:lnTo>
                    <a:pt x="7441438" y="2484183"/>
                  </a:lnTo>
                  <a:lnTo>
                    <a:pt x="7441438" y="1587"/>
                  </a:lnTo>
                  <a:lnTo>
                    <a:pt x="7441438" y="0"/>
                  </a:lnTo>
                  <a:close/>
                </a:path>
              </a:pathLst>
            </a:custGeom>
            <a:solidFill>
              <a:srgbClr val="BEBEBE"/>
            </a:solidFill>
          </p:spPr>
          <p:txBody>
            <a:bodyPr wrap="square" lIns="0" tIns="0" rIns="0" bIns="0" rtlCol="0"/>
            <a:lstStyle/>
            <a:p>
              <a:endParaRPr/>
            </a:p>
          </p:txBody>
        </p:sp>
      </p:grpSp>
      <p:sp>
        <p:nvSpPr>
          <p:cNvPr id="12" name="object 12"/>
          <p:cNvSpPr txBox="1"/>
          <p:nvPr/>
        </p:nvSpPr>
        <p:spPr>
          <a:xfrm>
            <a:off x="2835910" y="2272995"/>
            <a:ext cx="2722880" cy="197490"/>
          </a:xfrm>
          <a:prstGeom prst="rect">
            <a:avLst/>
          </a:prstGeom>
        </p:spPr>
        <p:txBody>
          <a:bodyPr vert="horz" wrap="square" lIns="0" tIns="12700" rIns="0" bIns="0" rtlCol="0">
            <a:spAutoFit/>
          </a:bodyPr>
          <a:lstStyle/>
          <a:p>
            <a:pPr marL="12700">
              <a:spcBef>
                <a:spcPts val="100"/>
              </a:spcBef>
              <a:tabLst>
                <a:tab pos="2250440" algn="l"/>
              </a:tabLst>
            </a:pPr>
            <a:r>
              <a:rPr sz="1200" b="1" i="1" spc="-10" dirty="0">
                <a:latin typeface="メイリオ"/>
                <a:cs typeface="メイリオ"/>
              </a:rPr>
              <a:t>As-</a:t>
            </a:r>
            <a:r>
              <a:rPr sz="1200" b="1" i="1" spc="-25" dirty="0">
                <a:latin typeface="メイリオ"/>
                <a:cs typeface="メイリオ"/>
              </a:rPr>
              <a:t>Is</a:t>
            </a:r>
            <a:r>
              <a:rPr sz="1200" b="1" i="1" dirty="0">
                <a:latin typeface="メイリオ"/>
                <a:cs typeface="メイリオ"/>
              </a:rPr>
              <a:t>	</a:t>
            </a:r>
            <a:r>
              <a:rPr sz="1200" b="1" i="1" spc="-55" dirty="0">
                <a:latin typeface="メイリオ"/>
                <a:cs typeface="メイリオ"/>
              </a:rPr>
              <a:t>To-</a:t>
            </a:r>
            <a:r>
              <a:rPr sz="1200" b="1" i="1" spc="-25" dirty="0">
                <a:latin typeface="メイリオ"/>
                <a:cs typeface="メイリオ"/>
              </a:rPr>
              <a:t>Be</a:t>
            </a:r>
            <a:endParaRPr sz="1200">
              <a:latin typeface="メイリオ"/>
              <a:cs typeface="メイリオ"/>
            </a:endParaRPr>
          </a:p>
        </p:txBody>
      </p:sp>
      <p:sp>
        <p:nvSpPr>
          <p:cNvPr id="13" name="object 13"/>
          <p:cNvSpPr txBox="1"/>
          <p:nvPr/>
        </p:nvSpPr>
        <p:spPr>
          <a:xfrm>
            <a:off x="2979547" y="1884426"/>
            <a:ext cx="3683000" cy="197490"/>
          </a:xfrm>
          <a:prstGeom prst="rect">
            <a:avLst/>
          </a:prstGeom>
        </p:spPr>
        <p:txBody>
          <a:bodyPr vert="horz" wrap="square" lIns="0" tIns="12700" rIns="0" bIns="0" rtlCol="0">
            <a:spAutoFit/>
          </a:bodyPr>
          <a:lstStyle/>
          <a:p>
            <a:pPr marL="12700">
              <a:spcBef>
                <a:spcPts val="100"/>
              </a:spcBef>
            </a:pPr>
            <a:r>
              <a:rPr sz="1200" b="1" spc="-5" dirty="0">
                <a:latin typeface="メイリオ"/>
                <a:cs typeface="メイリオ"/>
              </a:rPr>
              <a:t>デジタル通貨を利用した場合の経済圏の収支イメージ</a:t>
            </a:r>
            <a:endParaRPr sz="1200">
              <a:latin typeface="メイリオ"/>
              <a:cs typeface="メイリオ"/>
            </a:endParaRPr>
          </a:p>
        </p:txBody>
      </p:sp>
      <p:sp>
        <p:nvSpPr>
          <p:cNvPr id="14" name="object 14"/>
          <p:cNvSpPr txBox="1"/>
          <p:nvPr/>
        </p:nvSpPr>
        <p:spPr>
          <a:xfrm>
            <a:off x="1998370" y="820648"/>
            <a:ext cx="7955280" cy="1103630"/>
          </a:xfrm>
          <a:prstGeom prst="rect">
            <a:avLst/>
          </a:prstGeom>
        </p:spPr>
        <p:txBody>
          <a:bodyPr vert="horz" wrap="square" lIns="0" tIns="55244" rIns="0" bIns="0" rtlCol="0">
            <a:spAutoFit/>
          </a:bodyPr>
          <a:lstStyle/>
          <a:p>
            <a:pPr marL="299085" indent="-287020">
              <a:spcBef>
                <a:spcPts val="434"/>
              </a:spcBef>
              <a:buClr>
                <a:srgbClr val="C59200"/>
              </a:buClr>
              <a:buFont typeface="Wingdings"/>
              <a:buChar char=""/>
              <a:tabLst>
                <a:tab pos="299085" algn="l"/>
                <a:tab pos="299720" algn="l"/>
              </a:tabLst>
            </a:pPr>
            <a:r>
              <a:rPr sz="1400" spc="-20" dirty="0">
                <a:solidFill>
                  <a:srgbClr val="404040"/>
                </a:solidFill>
                <a:latin typeface="メイリオ"/>
                <a:cs typeface="メイリオ"/>
              </a:rPr>
              <a:t>共通領域での手数料化は容易ではないが、既存のオペレーショナルコスト削減の余地はあるか。</a:t>
            </a:r>
            <a:endParaRPr sz="1400">
              <a:latin typeface="メイリオ"/>
              <a:cs typeface="メイリオ"/>
            </a:endParaRPr>
          </a:p>
          <a:p>
            <a:pPr marL="299085" indent="-287020">
              <a:spcBef>
                <a:spcPts val="335"/>
              </a:spcBef>
              <a:buClr>
                <a:srgbClr val="C59200"/>
              </a:buClr>
              <a:buFont typeface="Wingdings"/>
              <a:buChar char=""/>
              <a:tabLst>
                <a:tab pos="299085" algn="l"/>
                <a:tab pos="299720" algn="l"/>
              </a:tabLst>
            </a:pPr>
            <a:r>
              <a:rPr sz="1400" spc="-20" dirty="0">
                <a:solidFill>
                  <a:srgbClr val="404040"/>
                </a:solidFill>
                <a:latin typeface="メイリオ"/>
                <a:cs typeface="メイリオ"/>
              </a:rPr>
              <a:t>付加領域によって実現するビジネスの効率化・サービスの高付加価値化が収益源の候補に</a:t>
            </a:r>
            <a:endParaRPr sz="1400">
              <a:latin typeface="メイリオ"/>
              <a:cs typeface="メイリオ"/>
            </a:endParaRPr>
          </a:p>
          <a:p>
            <a:pPr marL="299085" indent="-287020">
              <a:spcBef>
                <a:spcPts val="335"/>
              </a:spcBef>
              <a:buClr>
                <a:srgbClr val="C59200"/>
              </a:buClr>
              <a:buFont typeface="Wingdings"/>
              <a:buChar char=""/>
              <a:tabLst>
                <a:tab pos="299085" algn="l"/>
                <a:tab pos="299720" algn="l"/>
              </a:tabLst>
            </a:pPr>
            <a:r>
              <a:rPr sz="1400" spc="-20" dirty="0">
                <a:solidFill>
                  <a:srgbClr val="404040"/>
                </a:solidFill>
                <a:latin typeface="メイリオ"/>
                <a:cs typeface="メイリオ"/>
              </a:rPr>
              <a:t>インフラ関連の新規投資・更新投資のコストをどの程度節約できるか</a:t>
            </a:r>
            <a:endParaRPr sz="1400">
              <a:latin typeface="メイリオ"/>
              <a:cs typeface="メイリオ"/>
            </a:endParaRPr>
          </a:p>
          <a:p>
            <a:pPr marR="395605" algn="r">
              <a:spcBef>
                <a:spcPts val="1000"/>
              </a:spcBef>
            </a:pPr>
            <a:r>
              <a:rPr sz="1200" b="1" spc="-10" dirty="0">
                <a:latin typeface="メイリオ"/>
                <a:cs typeface="メイリオ"/>
              </a:rPr>
              <a:t>ユースケースの</a:t>
            </a:r>
            <a:endParaRPr sz="1200">
              <a:latin typeface="メイリオ"/>
              <a:cs typeface="メイリオ"/>
            </a:endParaRPr>
          </a:p>
        </p:txBody>
      </p:sp>
      <p:sp>
        <p:nvSpPr>
          <p:cNvPr id="15" name="object 15"/>
          <p:cNvSpPr txBox="1"/>
          <p:nvPr/>
        </p:nvSpPr>
        <p:spPr>
          <a:xfrm>
            <a:off x="8544814" y="1898396"/>
            <a:ext cx="939800" cy="197490"/>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マッピング例</a:t>
            </a:r>
            <a:endParaRPr sz="1200">
              <a:latin typeface="メイリオ"/>
              <a:cs typeface="メイリオ"/>
            </a:endParaRPr>
          </a:p>
        </p:txBody>
      </p:sp>
      <p:pic>
        <p:nvPicPr>
          <p:cNvPr id="16" name="object 16"/>
          <p:cNvPicPr/>
          <p:nvPr/>
        </p:nvPicPr>
        <p:blipFill>
          <a:blip r:embed="rId4" cstate="print"/>
          <a:stretch>
            <a:fillRect/>
          </a:stretch>
        </p:blipFill>
        <p:spPr>
          <a:xfrm>
            <a:off x="8586217" y="5682997"/>
            <a:ext cx="158495" cy="182879"/>
          </a:xfrm>
          <a:prstGeom prst="rect">
            <a:avLst/>
          </a:prstGeom>
        </p:spPr>
      </p:pic>
      <p:pic>
        <p:nvPicPr>
          <p:cNvPr id="17" name="object 17"/>
          <p:cNvPicPr/>
          <p:nvPr/>
        </p:nvPicPr>
        <p:blipFill>
          <a:blip r:embed="rId4" cstate="print"/>
          <a:stretch>
            <a:fillRect/>
          </a:stretch>
        </p:blipFill>
        <p:spPr>
          <a:xfrm>
            <a:off x="8985504" y="5682997"/>
            <a:ext cx="158496" cy="182879"/>
          </a:xfrm>
          <a:prstGeom prst="rect">
            <a:avLst/>
          </a:prstGeom>
        </p:spPr>
      </p:pic>
      <p:sp>
        <p:nvSpPr>
          <p:cNvPr id="18" name="object 18"/>
          <p:cNvSpPr txBox="1"/>
          <p:nvPr/>
        </p:nvSpPr>
        <p:spPr>
          <a:xfrm>
            <a:off x="8618346" y="5669687"/>
            <a:ext cx="532130" cy="182101"/>
          </a:xfrm>
          <a:prstGeom prst="rect">
            <a:avLst/>
          </a:prstGeom>
        </p:spPr>
        <p:txBody>
          <a:bodyPr vert="horz" wrap="square" lIns="0" tIns="12700" rIns="0" bIns="0" rtlCol="0">
            <a:spAutoFit/>
          </a:bodyPr>
          <a:lstStyle/>
          <a:p>
            <a:pPr marL="12700">
              <a:spcBef>
                <a:spcPts val="100"/>
              </a:spcBef>
              <a:tabLst>
                <a:tab pos="375920" algn="l"/>
              </a:tabLst>
            </a:pPr>
            <a:r>
              <a:rPr sz="1100" i="1" spc="-50" dirty="0">
                <a:solidFill>
                  <a:srgbClr val="FFFFFF"/>
                </a:solidFill>
                <a:latin typeface="Calibri"/>
                <a:cs typeface="Calibri"/>
              </a:rPr>
              <a:t>1</a:t>
            </a:r>
            <a:r>
              <a:rPr sz="1100" i="1" dirty="0">
                <a:solidFill>
                  <a:srgbClr val="FFFFFF"/>
                </a:solidFill>
                <a:latin typeface="Calibri"/>
                <a:cs typeface="Calibri"/>
              </a:rPr>
              <a:t>	</a:t>
            </a:r>
            <a:r>
              <a:rPr sz="1100" i="1" spc="-25" dirty="0">
                <a:solidFill>
                  <a:srgbClr val="FFFFFF"/>
                </a:solidFill>
                <a:latin typeface="Calibri"/>
                <a:cs typeface="Calibri"/>
              </a:rPr>
              <a:t>11</a:t>
            </a:r>
            <a:endParaRPr sz="1100">
              <a:latin typeface="Calibri"/>
              <a:cs typeface="Calibri"/>
            </a:endParaRPr>
          </a:p>
        </p:txBody>
      </p:sp>
      <p:sp>
        <p:nvSpPr>
          <p:cNvPr id="19" name="object 19"/>
          <p:cNvSpPr txBox="1"/>
          <p:nvPr/>
        </p:nvSpPr>
        <p:spPr>
          <a:xfrm>
            <a:off x="8787131" y="5698643"/>
            <a:ext cx="127635" cy="135935"/>
          </a:xfrm>
          <a:prstGeom prst="rect">
            <a:avLst/>
          </a:prstGeom>
        </p:spPr>
        <p:txBody>
          <a:bodyPr vert="horz" wrap="square" lIns="0" tIns="12700" rIns="0" bIns="0" rtlCol="0">
            <a:spAutoFit/>
          </a:bodyPr>
          <a:lstStyle/>
          <a:p>
            <a:pPr marL="12700">
              <a:spcBef>
                <a:spcPts val="100"/>
              </a:spcBef>
            </a:pPr>
            <a:r>
              <a:rPr sz="800" dirty="0">
                <a:latin typeface="メイリオ"/>
                <a:cs typeface="メイリオ"/>
              </a:rPr>
              <a:t>～</a:t>
            </a:r>
            <a:endParaRPr sz="800">
              <a:latin typeface="メイリオ"/>
              <a:cs typeface="メイリオ"/>
            </a:endParaRPr>
          </a:p>
        </p:txBody>
      </p:sp>
      <p:grpSp>
        <p:nvGrpSpPr>
          <p:cNvPr id="20" name="object 20"/>
          <p:cNvGrpSpPr/>
          <p:nvPr/>
        </p:nvGrpSpPr>
        <p:grpSpPr>
          <a:xfrm>
            <a:off x="8694419" y="3706367"/>
            <a:ext cx="158750" cy="393700"/>
            <a:chOff x="7170419" y="3706367"/>
            <a:chExt cx="158750" cy="393700"/>
          </a:xfrm>
        </p:grpSpPr>
        <p:pic>
          <p:nvPicPr>
            <p:cNvPr id="21" name="object 21"/>
            <p:cNvPicPr/>
            <p:nvPr/>
          </p:nvPicPr>
          <p:blipFill>
            <a:blip r:embed="rId5" cstate="print"/>
            <a:stretch>
              <a:fillRect/>
            </a:stretch>
          </p:blipFill>
          <p:spPr>
            <a:xfrm>
              <a:off x="7170419" y="3916679"/>
              <a:ext cx="158496" cy="182880"/>
            </a:xfrm>
            <a:prstGeom prst="rect">
              <a:avLst/>
            </a:prstGeom>
          </p:spPr>
        </p:pic>
        <p:pic>
          <p:nvPicPr>
            <p:cNvPr id="22" name="object 22"/>
            <p:cNvPicPr/>
            <p:nvPr/>
          </p:nvPicPr>
          <p:blipFill>
            <a:blip r:embed="rId6" cstate="print"/>
            <a:stretch>
              <a:fillRect/>
            </a:stretch>
          </p:blipFill>
          <p:spPr>
            <a:xfrm>
              <a:off x="7170419" y="3706367"/>
              <a:ext cx="158496" cy="181356"/>
            </a:xfrm>
            <a:prstGeom prst="rect">
              <a:avLst/>
            </a:prstGeom>
          </p:spPr>
        </p:pic>
      </p:grpSp>
      <p:grpSp>
        <p:nvGrpSpPr>
          <p:cNvPr id="23" name="object 23"/>
          <p:cNvGrpSpPr/>
          <p:nvPr/>
        </p:nvGrpSpPr>
        <p:grpSpPr>
          <a:xfrm>
            <a:off x="8901683" y="3706367"/>
            <a:ext cx="160020" cy="393700"/>
            <a:chOff x="7377683" y="3706367"/>
            <a:chExt cx="160020" cy="393700"/>
          </a:xfrm>
        </p:grpSpPr>
        <p:pic>
          <p:nvPicPr>
            <p:cNvPr id="24" name="object 24"/>
            <p:cNvPicPr/>
            <p:nvPr/>
          </p:nvPicPr>
          <p:blipFill>
            <a:blip r:embed="rId7" cstate="print"/>
            <a:stretch>
              <a:fillRect/>
            </a:stretch>
          </p:blipFill>
          <p:spPr>
            <a:xfrm>
              <a:off x="7377683" y="3916679"/>
              <a:ext cx="160020" cy="182880"/>
            </a:xfrm>
            <a:prstGeom prst="rect">
              <a:avLst/>
            </a:prstGeom>
          </p:spPr>
        </p:pic>
        <p:pic>
          <p:nvPicPr>
            <p:cNvPr id="25" name="object 25"/>
            <p:cNvPicPr/>
            <p:nvPr/>
          </p:nvPicPr>
          <p:blipFill>
            <a:blip r:embed="rId3" cstate="print"/>
            <a:stretch>
              <a:fillRect/>
            </a:stretch>
          </p:blipFill>
          <p:spPr>
            <a:xfrm>
              <a:off x="7377683" y="3706367"/>
              <a:ext cx="160020" cy="181356"/>
            </a:xfrm>
            <a:prstGeom prst="rect">
              <a:avLst/>
            </a:prstGeom>
          </p:spPr>
        </p:pic>
      </p:grpSp>
      <p:graphicFrame>
        <p:nvGraphicFramePr>
          <p:cNvPr id="26" name="object 26"/>
          <p:cNvGraphicFramePr>
            <a:graphicFrameLocks noGrp="1"/>
          </p:cNvGraphicFramePr>
          <p:nvPr/>
        </p:nvGraphicFramePr>
        <p:xfrm>
          <a:off x="8707501" y="3277871"/>
          <a:ext cx="346710" cy="812165"/>
        </p:xfrm>
        <a:graphic>
          <a:graphicData uri="http://schemas.openxmlformats.org/drawingml/2006/table">
            <a:tbl>
              <a:tblPr firstRow="1" bandRow="1">
                <a:tableStyleId>{2D5ABB26-0587-4C30-8999-92F81FD0307C}</a:tableStyleId>
              </a:tblPr>
              <a:tblGrid>
                <a:gridCol w="177800">
                  <a:extLst>
                    <a:ext uri="{9D8B030D-6E8A-4147-A177-3AD203B41FA5}">
                      <a16:colId xmlns:a16="http://schemas.microsoft.com/office/drawing/2014/main" val="20000"/>
                    </a:ext>
                  </a:extLst>
                </a:gridCol>
                <a:gridCol w="169545">
                  <a:extLst>
                    <a:ext uri="{9D8B030D-6E8A-4147-A177-3AD203B41FA5}">
                      <a16:colId xmlns:a16="http://schemas.microsoft.com/office/drawing/2014/main" val="20001"/>
                    </a:ext>
                  </a:extLst>
                </a:gridCol>
              </a:tblGrid>
              <a:tr h="300990">
                <a:tc>
                  <a:txBody>
                    <a:bodyPr/>
                    <a:lstStyle/>
                    <a:p>
                      <a:pPr marL="44450">
                        <a:lnSpc>
                          <a:spcPts val="1050"/>
                        </a:lnSpc>
                      </a:pPr>
                      <a:r>
                        <a:rPr sz="1100" i="1" dirty="0">
                          <a:solidFill>
                            <a:srgbClr val="FFFFFF"/>
                          </a:solidFill>
                          <a:latin typeface="Calibri"/>
                          <a:cs typeface="Calibri"/>
                        </a:rPr>
                        <a:t>1</a:t>
                      </a:r>
                      <a:endParaRPr sz="1100">
                        <a:latin typeface="Calibri"/>
                        <a:cs typeface="Calibri"/>
                      </a:endParaRPr>
                    </a:p>
                  </a:txBody>
                  <a:tcPr marL="0" marR="0" marT="0" marB="0"/>
                </a:tc>
                <a:tc>
                  <a:txBody>
                    <a:bodyPr/>
                    <a:lstStyle/>
                    <a:p>
                      <a:pPr marR="24130" algn="r">
                        <a:lnSpc>
                          <a:spcPts val="1050"/>
                        </a:lnSpc>
                      </a:pPr>
                      <a:r>
                        <a:rPr sz="1100" i="1" dirty="0">
                          <a:solidFill>
                            <a:srgbClr val="FFFFFF"/>
                          </a:solidFill>
                          <a:latin typeface="Calibri"/>
                          <a:cs typeface="Calibri"/>
                        </a:rPr>
                        <a:t>2</a:t>
                      </a:r>
                      <a:endParaRPr sz="1100">
                        <a:latin typeface="Calibri"/>
                        <a:cs typeface="Calibri"/>
                      </a:endParaRPr>
                    </a:p>
                  </a:txBody>
                  <a:tcPr marL="0" marR="0" marT="0" marB="0"/>
                </a:tc>
                <a:extLst>
                  <a:ext uri="{0D108BD9-81ED-4DB2-BD59-A6C34878D82A}">
                    <a16:rowId xmlns:a16="http://schemas.microsoft.com/office/drawing/2014/main" val="10000"/>
                  </a:ext>
                </a:extLst>
              </a:tr>
              <a:tr h="335915">
                <a:tc>
                  <a:txBody>
                    <a:bodyPr/>
                    <a:lstStyle/>
                    <a:p>
                      <a:pPr>
                        <a:lnSpc>
                          <a:spcPct val="100000"/>
                        </a:lnSpc>
                        <a:spcBef>
                          <a:spcPts val="15"/>
                        </a:spcBef>
                      </a:pPr>
                      <a:endParaRPr sz="850">
                        <a:latin typeface="Times New Roman"/>
                        <a:cs typeface="Times New Roman"/>
                      </a:endParaRPr>
                    </a:p>
                    <a:p>
                      <a:pPr marL="31750">
                        <a:lnSpc>
                          <a:spcPct val="100000"/>
                        </a:lnSpc>
                      </a:pPr>
                      <a:r>
                        <a:rPr sz="1100" i="1" dirty="0">
                          <a:solidFill>
                            <a:srgbClr val="FFFFFF"/>
                          </a:solidFill>
                          <a:latin typeface="Calibri"/>
                          <a:cs typeface="Calibri"/>
                        </a:rPr>
                        <a:t>3</a:t>
                      </a:r>
                      <a:endParaRPr sz="1100">
                        <a:latin typeface="Calibri"/>
                        <a:cs typeface="Calibri"/>
                      </a:endParaRPr>
                    </a:p>
                  </a:txBody>
                  <a:tcPr marL="0" marR="0" marT="1905" marB="0">
                    <a:solidFill>
                      <a:srgbClr val="BEBEBE"/>
                    </a:solidFill>
                  </a:tcPr>
                </a:tc>
                <a:tc>
                  <a:txBody>
                    <a:bodyPr/>
                    <a:lstStyle/>
                    <a:p>
                      <a:pPr>
                        <a:lnSpc>
                          <a:spcPct val="100000"/>
                        </a:lnSpc>
                        <a:spcBef>
                          <a:spcPts val="15"/>
                        </a:spcBef>
                      </a:pPr>
                      <a:endParaRPr sz="850">
                        <a:latin typeface="Times New Roman"/>
                        <a:cs typeface="Times New Roman"/>
                      </a:endParaRPr>
                    </a:p>
                    <a:p>
                      <a:pPr marR="28575" algn="r">
                        <a:lnSpc>
                          <a:spcPct val="100000"/>
                        </a:lnSpc>
                      </a:pPr>
                      <a:r>
                        <a:rPr sz="1100" i="1" dirty="0">
                          <a:solidFill>
                            <a:srgbClr val="FFFFFF"/>
                          </a:solidFill>
                          <a:latin typeface="Calibri"/>
                          <a:cs typeface="Calibri"/>
                        </a:rPr>
                        <a:t>4</a:t>
                      </a:r>
                      <a:endParaRPr sz="1100">
                        <a:latin typeface="Calibri"/>
                        <a:cs typeface="Calibri"/>
                      </a:endParaRPr>
                    </a:p>
                  </a:txBody>
                  <a:tcPr marL="0" marR="0" marT="1905" marB="0"/>
                </a:tc>
                <a:extLst>
                  <a:ext uri="{0D108BD9-81ED-4DB2-BD59-A6C34878D82A}">
                    <a16:rowId xmlns:a16="http://schemas.microsoft.com/office/drawing/2014/main" val="10001"/>
                  </a:ext>
                </a:extLst>
              </a:tr>
              <a:tr h="175260">
                <a:tc>
                  <a:txBody>
                    <a:bodyPr/>
                    <a:lstStyle/>
                    <a:p>
                      <a:pPr marL="31750">
                        <a:lnSpc>
                          <a:spcPts val="1275"/>
                        </a:lnSpc>
                        <a:spcBef>
                          <a:spcPts val="5"/>
                        </a:spcBef>
                      </a:pPr>
                      <a:r>
                        <a:rPr sz="1100" i="1" dirty="0">
                          <a:solidFill>
                            <a:srgbClr val="FFFFFF"/>
                          </a:solidFill>
                          <a:latin typeface="Calibri"/>
                          <a:cs typeface="Calibri"/>
                        </a:rPr>
                        <a:t>8</a:t>
                      </a:r>
                      <a:endParaRPr sz="1100">
                        <a:latin typeface="Calibri"/>
                        <a:cs typeface="Calibri"/>
                      </a:endParaRPr>
                    </a:p>
                  </a:txBody>
                  <a:tcPr marL="0" marR="0" marT="635" marB="0">
                    <a:solidFill>
                      <a:srgbClr val="BEBEBE"/>
                    </a:solidFill>
                  </a:tcPr>
                </a:tc>
                <a:tc>
                  <a:txBody>
                    <a:bodyPr/>
                    <a:lstStyle/>
                    <a:p>
                      <a:pPr marR="28575" algn="r">
                        <a:lnSpc>
                          <a:spcPts val="1275"/>
                        </a:lnSpc>
                        <a:spcBef>
                          <a:spcPts val="5"/>
                        </a:spcBef>
                      </a:pPr>
                      <a:r>
                        <a:rPr sz="1100" i="1" dirty="0">
                          <a:solidFill>
                            <a:srgbClr val="FFFFFF"/>
                          </a:solidFill>
                          <a:latin typeface="Calibri"/>
                          <a:cs typeface="Calibri"/>
                        </a:rPr>
                        <a:t>9</a:t>
                      </a:r>
                      <a:endParaRPr sz="1100">
                        <a:latin typeface="Calibri"/>
                        <a:cs typeface="Calibri"/>
                      </a:endParaRPr>
                    </a:p>
                  </a:txBody>
                  <a:tcPr marL="0" marR="0" marT="635" marB="0"/>
                </a:tc>
                <a:extLst>
                  <a:ext uri="{0D108BD9-81ED-4DB2-BD59-A6C34878D82A}">
                    <a16:rowId xmlns:a16="http://schemas.microsoft.com/office/drawing/2014/main" val="10002"/>
                  </a:ext>
                </a:extLst>
              </a:tr>
            </a:tbl>
          </a:graphicData>
        </a:graphic>
      </p:graphicFrame>
      <p:pic>
        <p:nvPicPr>
          <p:cNvPr id="27" name="object 27"/>
          <p:cNvPicPr/>
          <p:nvPr/>
        </p:nvPicPr>
        <p:blipFill>
          <a:blip r:embed="rId6" cstate="print"/>
          <a:stretch>
            <a:fillRect/>
          </a:stretch>
        </p:blipFill>
        <p:spPr>
          <a:xfrm>
            <a:off x="8586217" y="2552701"/>
            <a:ext cx="158495" cy="181355"/>
          </a:xfrm>
          <a:prstGeom prst="rect">
            <a:avLst/>
          </a:prstGeom>
        </p:spPr>
      </p:pic>
      <p:sp>
        <p:nvSpPr>
          <p:cNvPr id="28" name="object 28"/>
          <p:cNvSpPr txBox="1"/>
          <p:nvPr/>
        </p:nvSpPr>
        <p:spPr>
          <a:xfrm>
            <a:off x="8618346" y="2538476"/>
            <a:ext cx="96520" cy="182742"/>
          </a:xfrm>
          <a:prstGeom prst="rect">
            <a:avLst/>
          </a:prstGeom>
        </p:spPr>
        <p:txBody>
          <a:bodyPr vert="horz" wrap="square" lIns="0" tIns="13335" rIns="0" bIns="0" rtlCol="0">
            <a:spAutoFit/>
          </a:bodyPr>
          <a:lstStyle/>
          <a:p>
            <a:pPr marL="12700">
              <a:spcBef>
                <a:spcPts val="105"/>
              </a:spcBef>
            </a:pPr>
            <a:r>
              <a:rPr sz="1100" i="1" dirty="0">
                <a:solidFill>
                  <a:srgbClr val="FFFFFF"/>
                </a:solidFill>
                <a:latin typeface="Calibri"/>
                <a:cs typeface="Calibri"/>
              </a:rPr>
              <a:t>7</a:t>
            </a:r>
            <a:endParaRPr sz="1100">
              <a:latin typeface="Calibri"/>
              <a:cs typeface="Calibri"/>
            </a:endParaRPr>
          </a:p>
        </p:txBody>
      </p:sp>
      <p:pic>
        <p:nvPicPr>
          <p:cNvPr id="29" name="object 29"/>
          <p:cNvPicPr/>
          <p:nvPr/>
        </p:nvPicPr>
        <p:blipFill>
          <a:blip r:embed="rId8" cstate="print"/>
          <a:stretch>
            <a:fillRect/>
          </a:stretch>
        </p:blipFill>
        <p:spPr>
          <a:xfrm>
            <a:off x="8796528" y="5090160"/>
            <a:ext cx="160020" cy="182879"/>
          </a:xfrm>
          <a:prstGeom prst="rect">
            <a:avLst/>
          </a:prstGeom>
        </p:spPr>
      </p:pic>
      <p:grpSp>
        <p:nvGrpSpPr>
          <p:cNvPr id="30" name="object 30"/>
          <p:cNvGrpSpPr/>
          <p:nvPr/>
        </p:nvGrpSpPr>
        <p:grpSpPr>
          <a:xfrm>
            <a:off x="8773669" y="2552700"/>
            <a:ext cx="344805" cy="189230"/>
            <a:chOff x="7249668" y="2552700"/>
            <a:chExt cx="344805" cy="189230"/>
          </a:xfrm>
        </p:grpSpPr>
        <p:pic>
          <p:nvPicPr>
            <p:cNvPr id="31" name="object 31"/>
            <p:cNvPicPr/>
            <p:nvPr/>
          </p:nvPicPr>
          <p:blipFill>
            <a:blip r:embed="rId2" cstate="print"/>
            <a:stretch>
              <a:fillRect/>
            </a:stretch>
          </p:blipFill>
          <p:spPr>
            <a:xfrm>
              <a:off x="7249668" y="2552700"/>
              <a:ext cx="158496" cy="181355"/>
            </a:xfrm>
            <a:prstGeom prst="rect">
              <a:avLst/>
            </a:prstGeom>
          </p:spPr>
        </p:pic>
        <p:pic>
          <p:nvPicPr>
            <p:cNvPr id="32" name="object 32"/>
            <p:cNvPicPr/>
            <p:nvPr/>
          </p:nvPicPr>
          <p:blipFill>
            <a:blip r:embed="rId9" cstate="print"/>
            <a:stretch>
              <a:fillRect/>
            </a:stretch>
          </p:blipFill>
          <p:spPr>
            <a:xfrm>
              <a:off x="7435596" y="2558795"/>
              <a:ext cx="158496" cy="182879"/>
            </a:xfrm>
            <a:prstGeom prst="rect">
              <a:avLst/>
            </a:prstGeom>
          </p:spPr>
        </p:pic>
      </p:grpSp>
      <p:sp>
        <p:nvSpPr>
          <p:cNvPr id="33" name="object 33"/>
          <p:cNvSpPr txBox="1"/>
          <p:nvPr/>
        </p:nvSpPr>
        <p:spPr>
          <a:xfrm>
            <a:off x="8829293" y="5077206"/>
            <a:ext cx="96520" cy="182101"/>
          </a:xfrm>
          <a:prstGeom prst="rect">
            <a:avLst/>
          </a:prstGeom>
        </p:spPr>
        <p:txBody>
          <a:bodyPr vert="horz" wrap="square" lIns="0" tIns="12700" rIns="0" bIns="0" rtlCol="0">
            <a:spAutoFit/>
          </a:bodyPr>
          <a:lstStyle/>
          <a:p>
            <a:pPr marL="12700">
              <a:spcBef>
                <a:spcPts val="100"/>
              </a:spcBef>
            </a:pPr>
            <a:r>
              <a:rPr sz="1100" i="1" dirty="0">
                <a:solidFill>
                  <a:srgbClr val="FFFFFF"/>
                </a:solidFill>
                <a:latin typeface="Calibri"/>
                <a:cs typeface="Calibri"/>
              </a:rPr>
              <a:t>5</a:t>
            </a:r>
            <a:endParaRPr sz="1100">
              <a:latin typeface="Calibri"/>
              <a:cs typeface="Calibri"/>
            </a:endParaRPr>
          </a:p>
        </p:txBody>
      </p:sp>
      <p:sp>
        <p:nvSpPr>
          <p:cNvPr id="34" name="object 34"/>
          <p:cNvSpPr txBox="1"/>
          <p:nvPr/>
        </p:nvSpPr>
        <p:spPr>
          <a:xfrm>
            <a:off x="8805419" y="2545207"/>
            <a:ext cx="319405" cy="182742"/>
          </a:xfrm>
          <a:prstGeom prst="rect">
            <a:avLst/>
          </a:prstGeom>
        </p:spPr>
        <p:txBody>
          <a:bodyPr vert="horz" wrap="square" lIns="0" tIns="13335" rIns="0" bIns="0" rtlCol="0">
            <a:spAutoFit/>
          </a:bodyPr>
          <a:lstStyle/>
          <a:p>
            <a:pPr marL="12700">
              <a:spcBef>
                <a:spcPts val="105"/>
              </a:spcBef>
            </a:pPr>
            <a:r>
              <a:rPr sz="1650" i="1" baseline="2525" dirty="0">
                <a:solidFill>
                  <a:srgbClr val="FFFFFF"/>
                </a:solidFill>
                <a:latin typeface="Calibri"/>
                <a:cs typeface="Calibri"/>
              </a:rPr>
              <a:t>8</a:t>
            </a:r>
            <a:r>
              <a:rPr sz="1650" i="1" spc="555" baseline="2525" dirty="0">
                <a:solidFill>
                  <a:srgbClr val="FFFFFF"/>
                </a:solidFill>
                <a:latin typeface="Calibri"/>
                <a:cs typeface="Calibri"/>
              </a:rPr>
              <a:t> </a:t>
            </a:r>
            <a:r>
              <a:rPr sz="1100" i="1" spc="-25" dirty="0">
                <a:solidFill>
                  <a:srgbClr val="FFFFFF"/>
                </a:solidFill>
                <a:latin typeface="Calibri"/>
                <a:cs typeface="Calibri"/>
              </a:rPr>
              <a:t>11</a:t>
            </a:r>
            <a:endParaRPr sz="1100">
              <a:latin typeface="Calibri"/>
              <a:cs typeface="Calibri"/>
            </a:endParaRPr>
          </a:p>
        </p:txBody>
      </p:sp>
      <p:sp>
        <p:nvSpPr>
          <p:cNvPr id="35" name="object 35"/>
          <p:cNvSpPr txBox="1"/>
          <p:nvPr/>
        </p:nvSpPr>
        <p:spPr>
          <a:xfrm>
            <a:off x="6828283" y="3154173"/>
            <a:ext cx="737235" cy="513715"/>
          </a:xfrm>
          <a:prstGeom prst="rect">
            <a:avLst/>
          </a:prstGeom>
        </p:spPr>
        <p:txBody>
          <a:bodyPr vert="horz" wrap="square" lIns="0" tIns="13335" rIns="0" bIns="0" rtlCol="0">
            <a:spAutoFit/>
          </a:bodyPr>
          <a:lstStyle/>
          <a:p>
            <a:pPr marL="12700" marR="5080" algn="just">
              <a:spcBef>
                <a:spcPts val="105"/>
              </a:spcBef>
            </a:pPr>
            <a:r>
              <a:rPr sz="800" spc="-10" dirty="0">
                <a:latin typeface="メイリオ"/>
                <a:cs typeface="メイリオ"/>
              </a:rPr>
              <a:t>保管コスト ↘輸送コスト ↘</a:t>
            </a:r>
            <a:r>
              <a:rPr sz="800" spc="60" dirty="0">
                <a:latin typeface="メイリオ"/>
                <a:cs typeface="メイリオ"/>
              </a:rPr>
              <a:t>紛失コスト ↘</a:t>
            </a:r>
            <a:endParaRPr sz="800">
              <a:latin typeface="メイリオ"/>
              <a:cs typeface="メイリオ"/>
            </a:endParaRPr>
          </a:p>
          <a:p>
            <a:pPr marL="12700"/>
            <a:r>
              <a:rPr sz="800" dirty="0">
                <a:latin typeface="メイリオ"/>
                <a:cs typeface="メイリオ"/>
              </a:rPr>
              <a:t>…</a:t>
            </a:r>
            <a:endParaRPr sz="800">
              <a:latin typeface="メイリオ"/>
              <a:cs typeface="メイリオ"/>
            </a:endParaRPr>
          </a:p>
        </p:txBody>
      </p:sp>
      <p:grpSp>
        <p:nvGrpSpPr>
          <p:cNvPr id="36" name="object 36"/>
          <p:cNvGrpSpPr/>
          <p:nvPr/>
        </p:nvGrpSpPr>
        <p:grpSpPr>
          <a:xfrm>
            <a:off x="2627249" y="3034157"/>
            <a:ext cx="4163060" cy="2490470"/>
            <a:chOff x="1103249" y="3034157"/>
            <a:chExt cx="4163060" cy="2490470"/>
          </a:xfrm>
        </p:grpSpPr>
        <p:sp>
          <p:nvSpPr>
            <p:cNvPr id="37" name="object 37"/>
            <p:cNvSpPr/>
            <p:nvPr/>
          </p:nvSpPr>
          <p:spPr>
            <a:xfrm>
              <a:off x="4226052" y="3049524"/>
              <a:ext cx="1038225" cy="2434590"/>
            </a:xfrm>
            <a:custGeom>
              <a:avLst/>
              <a:gdLst/>
              <a:ahLst/>
              <a:cxnLst/>
              <a:rect l="l" t="t" r="r" b="b"/>
              <a:pathLst>
                <a:path w="1038225" h="2434590">
                  <a:moveTo>
                    <a:pt x="675132" y="894588"/>
                  </a:moveTo>
                  <a:lnTo>
                    <a:pt x="1005332" y="641603"/>
                  </a:lnTo>
                </a:path>
                <a:path w="1038225" h="2434590">
                  <a:moveTo>
                    <a:pt x="675132" y="1505712"/>
                  </a:moveTo>
                  <a:lnTo>
                    <a:pt x="998093" y="1821942"/>
                  </a:lnTo>
                </a:path>
                <a:path w="1038225" h="2434590">
                  <a:moveTo>
                    <a:pt x="675132" y="1787652"/>
                  </a:moveTo>
                  <a:lnTo>
                    <a:pt x="998093" y="2434082"/>
                  </a:lnTo>
                </a:path>
                <a:path w="1038225" h="2434590">
                  <a:moveTo>
                    <a:pt x="0" y="892937"/>
                  </a:moveTo>
                  <a:lnTo>
                    <a:pt x="1038098" y="0"/>
                  </a:lnTo>
                </a:path>
                <a:path w="1038225" h="2434590">
                  <a:moveTo>
                    <a:pt x="10668" y="1772412"/>
                  </a:moveTo>
                  <a:lnTo>
                    <a:pt x="675894" y="1772412"/>
                  </a:lnTo>
                </a:path>
                <a:path w="1038225" h="2434590">
                  <a:moveTo>
                    <a:pt x="10668" y="896112"/>
                  </a:moveTo>
                  <a:lnTo>
                    <a:pt x="675894" y="896112"/>
                  </a:lnTo>
                </a:path>
                <a:path w="1038225" h="2434590">
                  <a:moveTo>
                    <a:pt x="10668" y="1510283"/>
                  </a:moveTo>
                  <a:lnTo>
                    <a:pt x="675894" y="1510283"/>
                  </a:lnTo>
                </a:path>
              </a:pathLst>
            </a:custGeom>
            <a:ln w="3175">
              <a:solidFill>
                <a:srgbClr val="BEBEBE"/>
              </a:solidFill>
              <a:prstDash val="sysDot"/>
            </a:ln>
          </p:spPr>
          <p:txBody>
            <a:bodyPr wrap="square" lIns="0" tIns="0" rIns="0" bIns="0" rtlCol="0"/>
            <a:lstStyle/>
            <a:p>
              <a:endParaRPr/>
            </a:p>
          </p:txBody>
        </p:sp>
        <p:pic>
          <p:nvPicPr>
            <p:cNvPr id="38" name="object 38"/>
            <p:cNvPicPr/>
            <p:nvPr/>
          </p:nvPicPr>
          <p:blipFill>
            <a:blip r:embed="rId10" cstate="print"/>
            <a:stretch>
              <a:fillRect/>
            </a:stretch>
          </p:blipFill>
          <p:spPr>
            <a:xfrm>
              <a:off x="1639824" y="3564636"/>
              <a:ext cx="298704" cy="815339"/>
            </a:xfrm>
            <a:prstGeom prst="rect">
              <a:avLst/>
            </a:prstGeom>
          </p:spPr>
        </p:pic>
        <p:sp>
          <p:nvSpPr>
            <p:cNvPr id="39" name="object 39"/>
            <p:cNvSpPr/>
            <p:nvPr/>
          </p:nvSpPr>
          <p:spPr>
            <a:xfrm>
              <a:off x="1639824" y="3564636"/>
              <a:ext cx="299085" cy="815340"/>
            </a:xfrm>
            <a:custGeom>
              <a:avLst/>
              <a:gdLst/>
              <a:ahLst/>
              <a:cxnLst/>
              <a:rect l="l" t="t" r="r" b="b"/>
              <a:pathLst>
                <a:path w="299085" h="815339">
                  <a:moveTo>
                    <a:pt x="0" y="815339"/>
                  </a:moveTo>
                  <a:lnTo>
                    <a:pt x="298704" y="815339"/>
                  </a:lnTo>
                  <a:lnTo>
                    <a:pt x="298704" y="0"/>
                  </a:lnTo>
                  <a:lnTo>
                    <a:pt x="0" y="0"/>
                  </a:lnTo>
                  <a:lnTo>
                    <a:pt x="0" y="815339"/>
                  </a:lnTo>
                  <a:close/>
                </a:path>
              </a:pathLst>
            </a:custGeom>
            <a:ln w="6350">
              <a:solidFill>
                <a:srgbClr val="BEBEBE"/>
              </a:solidFill>
            </a:ln>
          </p:spPr>
          <p:txBody>
            <a:bodyPr wrap="square" lIns="0" tIns="0" rIns="0" bIns="0" rtlCol="0"/>
            <a:lstStyle/>
            <a:p>
              <a:endParaRPr/>
            </a:p>
          </p:txBody>
        </p:sp>
        <p:pic>
          <p:nvPicPr>
            <p:cNvPr id="40" name="object 40"/>
            <p:cNvPicPr/>
            <p:nvPr/>
          </p:nvPicPr>
          <p:blipFill>
            <a:blip r:embed="rId11" cstate="print"/>
            <a:stretch>
              <a:fillRect/>
            </a:stretch>
          </p:blipFill>
          <p:spPr>
            <a:xfrm>
              <a:off x="1106424" y="3037332"/>
              <a:ext cx="297180" cy="2484119"/>
            </a:xfrm>
            <a:prstGeom prst="rect">
              <a:avLst/>
            </a:prstGeom>
          </p:spPr>
        </p:pic>
        <p:sp>
          <p:nvSpPr>
            <p:cNvPr id="41" name="object 41"/>
            <p:cNvSpPr/>
            <p:nvPr/>
          </p:nvSpPr>
          <p:spPr>
            <a:xfrm>
              <a:off x="1106424" y="3037332"/>
              <a:ext cx="297180" cy="2484120"/>
            </a:xfrm>
            <a:custGeom>
              <a:avLst/>
              <a:gdLst/>
              <a:ahLst/>
              <a:cxnLst/>
              <a:rect l="l" t="t" r="r" b="b"/>
              <a:pathLst>
                <a:path w="297180" h="2484120">
                  <a:moveTo>
                    <a:pt x="0" y="2484119"/>
                  </a:moveTo>
                  <a:lnTo>
                    <a:pt x="297180" y="2484119"/>
                  </a:lnTo>
                  <a:lnTo>
                    <a:pt x="297180" y="0"/>
                  </a:lnTo>
                  <a:lnTo>
                    <a:pt x="0" y="0"/>
                  </a:lnTo>
                  <a:lnTo>
                    <a:pt x="0" y="2484119"/>
                  </a:lnTo>
                  <a:close/>
                </a:path>
              </a:pathLst>
            </a:custGeom>
            <a:ln w="6350">
              <a:solidFill>
                <a:srgbClr val="BEBEBE"/>
              </a:solidFill>
            </a:ln>
          </p:spPr>
          <p:txBody>
            <a:bodyPr wrap="square" lIns="0" tIns="0" rIns="0" bIns="0" rtlCol="0"/>
            <a:lstStyle/>
            <a:p>
              <a:endParaRPr/>
            </a:p>
          </p:txBody>
        </p:sp>
        <p:pic>
          <p:nvPicPr>
            <p:cNvPr id="42" name="object 42"/>
            <p:cNvPicPr/>
            <p:nvPr/>
          </p:nvPicPr>
          <p:blipFill>
            <a:blip r:embed="rId12" cstate="print"/>
            <a:stretch>
              <a:fillRect/>
            </a:stretch>
          </p:blipFill>
          <p:spPr>
            <a:xfrm>
              <a:off x="1639824" y="4381500"/>
              <a:ext cx="298704" cy="429768"/>
            </a:xfrm>
            <a:prstGeom prst="rect">
              <a:avLst/>
            </a:prstGeom>
          </p:spPr>
        </p:pic>
        <p:sp>
          <p:nvSpPr>
            <p:cNvPr id="43" name="object 43"/>
            <p:cNvSpPr/>
            <p:nvPr/>
          </p:nvSpPr>
          <p:spPr>
            <a:xfrm>
              <a:off x="1639824" y="4381500"/>
              <a:ext cx="299085" cy="429895"/>
            </a:xfrm>
            <a:custGeom>
              <a:avLst/>
              <a:gdLst/>
              <a:ahLst/>
              <a:cxnLst/>
              <a:rect l="l" t="t" r="r" b="b"/>
              <a:pathLst>
                <a:path w="299085" h="429895">
                  <a:moveTo>
                    <a:pt x="0" y="429768"/>
                  </a:moveTo>
                  <a:lnTo>
                    <a:pt x="298704" y="429768"/>
                  </a:lnTo>
                  <a:lnTo>
                    <a:pt x="298704" y="0"/>
                  </a:lnTo>
                  <a:lnTo>
                    <a:pt x="0" y="0"/>
                  </a:lnTo>
                  <a:lnTo>
                    <a:pt x="0" y="429768"/>
                  </a:lnTo>
                  <a:close/>
                </a:path>
              </a:pathLst>
            </a:custGeom>
            <a:ln w="6350">
              <a:solidFill>
                <a:srgbClr val="BEBEBE"/>
              </a:solidFill>
            </a:ln>
          </p:spPr>
          <p:txBody>
            <a:bodyPr wrap="square" lIns="0" tIns="0" rIns="0" bIns="0" rtlCol="0"/>
            <a:lstStyle/>
            <a:p>
              <a:endParaRPr/>
            </a:p>
          </p:txBody>
        </p:sp>
        <p:pic>
          <p:nvPicPr>
            <p:cNvPr id="44" name="object 44"/>
            <p:cNvPicPr/>
            <p:nvPr/>
          </p:nvPicPr>
          <p:blipFill>
            <a:blip r:embed="rId13" cstate="print"/>
            <a:stretch>
              <a:fillRect/>
            </a:stretch>
          </p:blipFill>
          <p:spPr>
            <a:xfrm>
              <a:off x="1639824" y="3316224"/>
              <a:ext cx="298704" cy="248412"/>
            </a:xfrm>
            <a:prstGeom prst="rect">
              <a:avLst/>
            </a:prstGeom>
          </p:spPr>
        </p:pic>
        <p:sp>
          <p:nvSpPr>
            <p:cNvPr id="45" name="object 45"/>
            <p:cNvSpPr/>
            <p:nvPr/>
          </p:nvSpPr>
          <p:spPr>
            <a:xfrm>
              <a:off x="1639824" y="3316224"/>
              <a:ext cx="299085" cy="2202180"/>
            </a:xfrm>
            <a:custGeom>
              <a:avLst/>
              <a:gdLst/>
              <a:ahLst/>
              <a:cxnLst/>
              <a:rect l="l" t="t" r="r" b="b"/>
              <a:pathLst>
                <a:path w="299085" h="2202179">
                  <a:moveTo>
                    <a:pt x="0" y="248412"/>
                  </a:moveTo>
                  <a:lnTo>
                    <a:pt x="298704" y="248412"/>
                  </a:lnTo>
                  <a:lnTo>
                    <a:pt x="298704" y="0"/>
                  </a:lnTo>
                  <a:lnTo>
                    <a:pt x="0" y="0"/>
                  </a:lnTo>
                  <a:lnTo>
                    <a:pt x="0" y="248412"/>
                  </a:lnTo>
                  <a:close/>
                </a:path>
                <a:path w="299085" h="2202179">
                  <a:moveTo>
                    <a:pt x="0" y="2202179"/>
                  </a:moveTo>
                  <a:lnTo>
                    <a:pt x="298704" y="2202179"/>
                  </a:lnTo>
                  <a:lnTo>
                    <a:pt x="298704" y="1496567"/>
                  </a:lnTo>
                  <a:lnTo>
                    <a:pt x="0" y="1496567"/>
                  </a:lnTo>
                  <a:lnTo>
                    <a:pt x="0" y="2202179"/>
                  </a:lnTo>
                  <a:close/>
                </a:path>
              </a:pathLst>
            </a:custGeom>
            <a:ln w="6350">
              <a:solidFill>
                <a:srgbClr val="BEBEBE"/>
              </a:solidFill>
            </a:ln>
          </p:spPr>
          <p:txBody>
            <a:bodyPr wrap="square" lIns="0" tIns="0" rIns="0" bIns="0" rtlCol="0"/>
            <a:lstStyle/>
            <a:p>
              <a:endParaRPr/>
            </a:p>
          </p:txBody>
        </p:sp>
      </p:grpSp>
      <p:sp>
        <p:nvSpPr>
          <p:cNvPr id="46" name="object 46"/>
          <p:cNvSpPr txBox="1"/>
          <p:nvPr/>
        </p:nvSpPr>
        <p:spPr>
          <a:xfrm>
            <a:off x="6828282" y="3825622"/>
            <a:ext cx="1144270" cy="135935"/>
          </a:xfrm>
          <a:prstGeom prst="rect">
            <a:avLst/>
          </a:prstGeom>
        </p:spPr>
        <p:txBody>
          <a:bodyPr vert="horz" wrap="square" lIns="0" tIns="12700" rIns="0" bIns="0" rtlCol="0">
            <a:spAutoFit/>
          </a:bodyPr>
          <a:lstStyle/>
          <a:p>
            <a:pPr marL="12700">
              <a:spcBef>
                <a:spcPts val="100"/>
              </a:spcBef>
              <a:tabLst>
                <a:tab pos="1029335" algn="l"/>
              </a:tabLst>
            </a:pPr>
            <a:r>
              <a:rPr sz="800" dirty="0">
                <a:latin typeface="メイリオ"/>
                <a:cs typeface="メイリオ"/>
              </a:rPr>
              <a:t>支払・請求業</a:t>
            </a:r>
            <a:r>
              <a:rPr sz="800" spc="-50" dirty="0">
                <a:latin typeface="メイリオ"/>
                <a:cs typeface="メイリオ"/>
              </a:rPr>
              <a:t>務</a:t>
            </a:r>
            <a:r>
              <a:rPr sz="800" dirty="0">
                <a:latin typeface="メイリオ"/>
                <a:cs typeface="メイリオ"/>
              </a:rPr>
              <a:t>	</a:t>
            </a:r>
            <a:r>
              <a:rPr sz="800" spc="-50" dirty="0">
                <a:latin typeface="メイリオ"/>
                <a:cs typeface="メイリオ"/>
              </a:rPr>
              <a:t>↘</a:t>
            </a:r>
            <a:endParaRPr sz="800">
              <a:latin typeface="メイリオ"/>
              <a:cs typeface="メイリオ"/>
            </a:endParaRPr>
          </a:p>
        </p:txBody>
      </p:sp>
      <p:sp>
        <p:nvSpPr>
          <p:cNvPr id="47" name="object 47"/>
          <p:cNvSpPr txBox="1"/>
          <p:nvPr/>
        </p:nvSpPr>
        <p:spPr>
          <a:xfrm>
            <a:off x="6828282" y="4069461"/>
            <a:ext cx="1144270" cy="135935"/>
          </a:xfrm>
          <a:prstGeom prst="rect">
            <a:avLst/>
          </a:prstGeom>
        </p:spPr>
        <p:txBody>
          <a:bodyPr vert="horz" wrap="square" lIns="0" tIns="12700" rIns="0" bIns="0" rtlCol="0">
            <a:spAutoFit/>
          </a:bodyPr>
          <a:lstStyle/>
          <a:p>
            <a:pPr marL="12700">
              <a:spcBef>
                <a:spcPts val="100"/>
              </a:spcBef>
              <a:tabLst>
                <a:tab pos="1029335" algn="l"/>
              </a:tabLst>
            </a:pPr>
            <a:r>
              <a:rPr sz="800" dirty="0">
                <a:latin typeface="メイリオ"/>
                <a:cs typeface="メイリオ"/>
              </a:rPr>
              <a:t>需給計画業</a:t>
            </a:r>
            <a:r>
              <a:rPr sz="800" spc="-50" dirty="0">
                <a:latin typeface="メイリオ"/>
                <a:cs typeface="メイリオ"/>
              </a:rPr>
              <a:t>務</a:t>
            </a:r>
            <a:r>
              <a:rPr sz="800" dirty="0">
                <a:latin typeface="メイリオ"/>
                <a:cs typeface="メイリオ"/>
              </a:rPr>
              <a:t>	</a:t>
            </a:r>
            <a:r>
              <a:rPr sz="800" spc="-50" dirty="0">
                <a:latin typeface="メイリオ"/>
                <a:cs typeface="メイリオ"/>
              </a:rPr>
              <a:t>→</a:t>
            </a:r>
            <a:endParaRPr sz="800">
              <a:latin typeface="メイリオ"/>
              <a:cs typeface="メイリオ"/>
            </a:endParaRPr>
          </a:p>
        </p:txBody>
      </p:sp>
      <p:sp>
        <p:nvSpPr>
          <p:cNvPr id="48" name="object 48"/>
          <p:cNvSpPr txBox="1"/>
          <p:nvPr/>
        </p:nvSpPr>
        <p:spPr>
          <a:xfrm>
            <a:off x="6828282" y="4191381"/>
            <a:ext cx="1144270" cy="135935"/>
          </a:xfrm>
          <a:prstGeom prst="rect">
            <a:avLst/>
          </a:prstGeom>
        </p:spPr>
        <p:txBody>
          <a:bodyPr vert="horz" wrap="square" lIns="0" tIns="12700" rIns="0" bIns="0" rtlCol="0">
            <a:spAutoFit/>
          </a:bodyPr>
          <a:lstStyle/>
          <a:p>
            <a:pPr marL="12700">
              <a:spcBef>
                <a:spcPts val="100"/>
              </a:spcBef>
            </a:pPr>
            <a:r>
              <a:rPr sz="800" spc="35" dirty="0">
                <a:latin typeface="メイリオ"/>
                <a:cs typeface="メイリオ"/>
              </a:rPr>
              <a:t>受発注・入出荷業務 →</a:t>
            </a:r>
            <a:endParaRPr sz="800">
              <a:latin typeface="メイリオ"/>
              <a:cs typeface="メイリオ"/>
            </a:endParaRPr>
          </a:p>
        </p:txBody>
      </p:sp>
      <p:sp>
        <p:nvSpPr>
          <p:cNvPr id="49" name="object 49"/>
          <p:cNvSpPr txBox="1"/>
          <p:nvPr/>
        </p:nvSpPr>
        <p:spPr>
          <a:xfrm>
            <a:off x="7845044" y="4313301"/>
            <a:ext cx="128270" cy="392430"/>
          </a:xfrm>
          <a:prstGeom prst="rect">
            <a:avLst/>
          </a:prstGeom>
        </p:spPr>
        <p:txBody>
          <a:bodyPr vert="horz" wrap="square" lIns="0" tIns="12700" rIns="0" bIns="0" rtlCol="0">
            <a:spAutoFit/>
          </a:bodyPr>
          <a:lstStyle/>
          <a:p>
            <a:pPr marL="12700">
              <a:spcBef>
                <a:spcPts val="100"/>
              </a:spcBef>
            </a:pPr>
            <a:r>
              <a:rPr sz="800" dirty="0">
                <a:latin typeface="メイリオ"/>
                <a:cs typeface="メイリオ"/>
              </a:rPr>
              <a:t>→</a:t>
            </a:r>
            <a:endParaRPr sz="800">
              <a:latin typeface="メイリオ"/>
              <a:cs typeface="メイリオ"/>
            </a:endParaRPr>
          </a:p>
          <a:p>
            <a:pPr marL="12700">
              <a:spcBef>
                <a:spcPts val="5"/>
              </a:spcBef>
            </a:pPr>
            <a:r>
              <a:rPr sz="800" spc="5" dirty="0">
                <a:latin typeface="メイリオ"/>
                <a:cs typeface="メイリオ"/>
              </a:rPr>
              <a:t>→</a:t>
            </a:r>
            <a:endParaRPr sz="800">
              <a:latin typeface="メイリオ"/>
              <a:cs typeface="メイリオ"/>
            </a:endParaRPr>
          </a:p>
          <a:p>
            <a:pPr marL="12700"/>
            <a:r>
              <a:rPr sz="800" dirty="0">
                <a:latin typeface="メイリオ"/>
                <a:cs typeface="メイリオ"/>
              </a:rPr>
              <a:t>→</a:t>
            </a:r>
            <a:endParaRPr sz="800">
              <a:latin typeface="メイリオ"/>
              <a:cs typeface="メイリオ"/>
            </a:endParaRPr>
          </a:p>
        </p:txBody>
      </p:sp>
      <p:sp>
        <p:nvSpPr>
          <p:cNvPr id="50" name="object 50"/>
          <p:cNvSpPr txBox="1"/>
          <p:nvPr/>
        </p:nvSpPr>
        <p:spPr>
          <a:xfrm>
            <a:off x="6828282" y="4313301"/>
            <a:ext cx="535940" cy="514350"/>
          </a:xfrm>
          <a:prstGeom prst="rect">
            <a:avLst/>
          </a:prstGeom>
        </p:spPr>
        <p:txBody>
          <a:bodyPr vert="horz" wrap="square" lIns="0" tIns="12700" rIns="0" bIns="0" rtlCol="0">
            <a:spAutoFit/>
          </a:bodyPr>
          <a:lstStyle/>
          <a:p>
            <a:pPr marL="12700">
              <a:spcBef>
                <a:spcPts val="100"/>
              </a:spcBef>
            </a:pPr>
            <a:r>
              <a:rPr sz="800" spc="-25" dirty="0">
                <a:latin typeface="メイリオ"/>
                <a:cs typeface="メイリオ"/>
              </a:rPr>
              <a:t>製造</a:t>
            </a:r>
            <a:endParaRPr sz="800">
              <a:latin typeface="メイリオ"/>
              <a:cs typeface="メイリオ"/>
            </a:endParaRPr>
          </a:p>
          <a:p>
            <a:pPr marL="12700">
              <a:spcBef>
                <a:spcPts val="5"/>
              </a:spcBef>
            </a:pPr>
            <a:r>
              <a:rPr sz="800" spc="-20" dirty="0">
                <a:latin typeface="メイリオ"/>
                <a:cs typeface="メイリオ"/>
              </a:rPr>
              <a:t>保管業務</a:t>
            </a:r>
            <a:endParaRPr sz="800">
              <a:latin typeface="メイリオ"/>
              <a:cs typeface="メイリオ"/>
            </a:endParaRPr>
          </a:p>
          <a:p>
            <a:pPr marL="12700"/>
            <a:r>
              <a:rPr sz="800" spc="-10" dirty="0">
                <a:latin typeface="メイリオ"/>
                <a:cs typeface="メイリオ"/>
              </a:rPr>
              <a:t>輸配送業務</a:t>
            </a:r>
            <a:endParaRPr sz="800">
              <a:latin typeface="メイリオ"/>
              <a:cs typeface="メイリオ"/>
            </a:endParaRPr>
          </a:p>
          <a:p>
            <a:pPr marL="12700"/>
            <a:r>
              <a:rPr sz="800" dirty="0">
                <a:latin typeface="メイリオ"/>
                <a:cs typeface="メイリオ"/>
              </a:rPr>
              <a:t>…</a:t>
            </a:r>
            <a:endParaRPr sz="800">
              <a:latin typeface="メイリオ"/>
              <a:cs typeface="メイリオ"/>
            </a:endParaRPr>
          </a:p>
        </p:txBody>
      </p:sp>
      <p:sp>
        <p:nvSpPr>
          <p:cNvPr id="51" name="object 51"/>
          <p:cNvSpPr txBox="1"/>
          <p:nvPr/>
        </p:nvSpPr>
        <p:spPr>
          <a:xfrm>
            <a:off x="6828282" y="4998466"/>
            <a:ext cx="1347470" cy="391795"/>
          </a:xfrm>
          <a:prstGeom prst="rect">
            <a:avLst/>
          </a:prstGeom>
        </p:spPr>
        <p:txBody>
          <a:bodyPr vert="horz" wrap="square" lIns="0" tIns="12700" rIns="0" bIns="0" rtlCol="0">
            <a:spAutoFit/>
          </a:bodyPr>
          <a:lstStyle/>
          <a:p>
            <a:pPr marL="12700" marR="5080">
              <a:spcBef>
                <a:spcPts val="100"/>
              </a:spcBef>
              <a:tabLst>
                <a:tab pos="1231900" algn="l"/>
              </a:tabLst>
            </a:pPr>
            <a:r>
              <a:rPr sz="800" dirty="0">
                <a:latin typeface="メイリオ"/>
                <a:cs typeface="メイリオ"/>
              </a:rPr>
              <a:t>自社システム運用・保守</a:t>
            </a:r>
            <a:r>
              <a:rPr sz="800" spc="395" dirty="0">
                <a:latin typeface="メイリオ"/>
                <a:cs typeface="メイリオ"/>
              </a:rPr>
              <a:t> </a:t>
            </a:r>
            <a:r>
              <a:rPr sz="800" spc="-50" dirty="0">
                <a:latin typeface="メイリオ"/>
                <a:cs typeface="メイリオ"/>
              </a:rPr>
              <a:t>→</a:t>
            </a:r>
            <a:r>
              <a:rPr sz="800" dirty="0">
                <a:latin typeface="メイリオ"/>
                <a:cs typeface="メイリオ"/>
              </a:rPr>
              <a:t>外部システム利用</a:t>
            </a:r>
            <a:r>
              <a:rPr sz="800" spc="-50" dirty="0">
                <a:latin typeface="メイリオ"/>
                <a:cs typeface="メイリオ"/>
              </a:rPr>
              <a:t>料</a:t>
            </a:r>
            <a:r>
              <a:rPr sz="800" dirty="0">
                <a:latin typeface="メイリオ"/>
                <a:cs typeface="メイリオ"/>
              </a:rPr>
              <a:t>	</a:t>
            </a:r>
            <a:r>
              <a:rPr sz="800" spc="-50" dirty="0">
                <a:latin typeface="メイリオ"/>
                <a:cs typeface="メイリオ"/>
              </a:rPr>
              <a:t>↘</a:t>
            </a:r>
            <a:endParaRPr sz="800">
              <a:latin typeface="メイリオ"/>
              <a:cs typeface="メイリオ"/>
            </a:endParaRPr>
          </a:p>
          <a:p>
            <a:pPr marL="12700">
              <a:spcBef>
                <a:spcPts val="5"/>
              </a:spcBef>
            </a:pPr>
            <a:r>
              <a:rPr sz="800" dirty="0">
                <a:latin typeface="メイリオ"/>
                <a:cs typeface="メイリオ"/>
              </a:rPr>
              <a:t>…</a:t>
            </a:r>
            <a:endParaRPr sz="800">
              <a:latin typeface="メイリオ"/>
              <a:cs typeface="メイリオ"/>
            </a:endParaRPr>
          </a:p>
        </p:txBody>
      </p:sp>
      <p:sp>
        <p:nvSpPr>
          <p:cNvPr id="52" name="object 52"/>
          <p:cNvSpPr txBox="1"/>
          <p:nvPr/>
        </p:nvSpPr>
        <p:spPr>
          <a:xfrm>
            <a:off x="7299198" y="2843022"/>
            <a:ext cx="127635" cy="136576"/>
          </a:xfrm>
          <a:prstGeom prst="rect">
            <a:avLst/>
          </a:prstGeom>
        </p:spPr>
        <p:txBody>
          <a:bodyPr vert="horz" wrap="square" lIns="0" tIns="13335" rIns="0" bIns="0" rtlCol="0">
            <a:spAutoFit/>
          </a:bodyPr>
          <a:lstStyle/>
          <a:p>
            <a:pPr marL="12700">
              <a:spcBef>
                <a:spcPts val="105"/>
              </a:spcBef>
            </a:pPr>
            <a:r>
              <a:rPr sz="800" dirty="0">
                <a:latin typeface="メイリオ"/>
                <a:cs typeface="メイリオ"/>
              </a:rPr>
              <a:t>例</a:t>
            </a:r>
            <a:endParaRPr sz="800">
              <a:latin typeface="メイリオ"/>
              <a:cs typeface="メイリオ"/>
            </a:endParaRPr>
          </a:p>
        </p:txBody>
      </p:sp>
      <p:sp>
        <p:nvSpPr>
          <p:cNvPr id="53" name="object 53"/>
          <p:cNvSpPr txBox="1"/>
          <p:nvPr/>
        </p:nvSpPr>
        <p:spPr>
          <a:xfrm>
            <a:off x="3499230" y="3355339"/>
            <a:ext cx="535940" cy="136576"/>
          </a:xfrm>
          <a:prstGeom prst="rect">
            <a:avLst/>
          </a:prstGeom>
        </p:spPr>
        <p:txBody>
          <a:bodyPr vert="horz" wrap="square" lIns="0" tIns="13335" rIns="0" bIns="0" rtlCol="0">
            <a:spAutoFit/>
          </a:bodyPr>
          <a:lstStyle/>
          <a:p>
            <a:pPr marL="12700">
              <a:spcBef>
                <a:spcPts val="105"/>
              </a:spcBef>
            </a:pPr>
            <a:r>
              <a:rPr sz="800" spc="-10" dirty="0">
                <a:latin typeface="メイリオ"/>
                <a:cs typeface="メイリオ"/>
              </a:rPr>
              <a:t>現金コスト</a:t>
            </a:r>
            <a:endParaRPr sz="800">
              <a:latin typeface="メイリオ"/>
              <a:cs typeface="メイリオ"/>
            </a:endParaRPr>
          </a:p>
        </p:txBody>
      </p:sp>
      <p:sp>
        <p:nvSpPr>
          <p:cNvPr id="54" name="object 54"/>
          <p:cNvSpPr txBox="1"/>
          <p:nvPr/>
        </p:nvSpPr>
        <p:spPr>
          <a:xfrm>
            <a:off x="3499230" y="4474210"/>
            <a:ext cx="740410" cy="25904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システムコスト</a:t>
            </a:r>
            <a:endParaRPr sz="800">
              <a:latin typeface="メイリオ"/>
              <a:cs typeface="メイリオ"/>
            </a:endParaRPr>
          </a:p>
          <a:p>
            <a:pPr marL="12700">
              <a:spcBef>
                <a:spcPts val="5"/>
              </a:spcBef>
            </a:pPr>
            <a:r>
              <a:rPr sz="800" spc="-20" dirty="0">
                <a:latin typeface="メイリオ"/>
                <a:cs typeface="メイリオ"/>
              </a:rPr>
              <a:t>/外部手数料</a:t>
            </a:r>
            <a:endParaRPr sz="800">
              <a:latin typeface="メイリオ"/>
              <a:cs typeface="メイリオ"/>
            </a:endParaRPr>
          </a:p>
        </p:txBody>
      </p:sp>
      <p:sp>
        <p:nvSpPr>
          <p:cNvPr id="55" name="object 55"/>
          <p:cNvSpPr txBox="1"/>
          <p:nvPr/>
        </p:nvSpPr>
        <p:spPr>
          <a:xfrm>
            <a:off x="2313533" y="4089020"/>
            <a:ext cx="254000" cy="151323"/>
          </a:xfrm>
          <a:prstGeom prst="rect">
            <a:avLst/>
          </a:prstGeom>
        </p:spPr>
        <p:txBody>
          <a:bodyPr vert="horz" wrap="square" lIns="0" tIns="12700" rIns="0" bIns="0" rtlCol="0">
            <a:spAutoFit/>
          </a:bodyPr>
          <a:lstStyle/>
          <a:p>
            <a:pPr marL="12700">
              <a:spcBef>
                <a:spcPts val="100"/>
              </a:spcBef>
            </a:pPr>
            <a:r>
              <a:rPr sz="900" spc="-25" dirty="0">
                <a:latin typeface="メイリオ"/>
                <a:cs typeface="メイリオ"/>
              </a:rPr>
              <a:t>収入</a:t>
            </a:r>
            <a:endParaRPr sz="900">
              <a:latin typeface="メイリオ"/>
              <a:cs typeface="メイリオ"/>
            </a:endParaRPr>
          </a:p>
        </p:txBody>
      </p:sp>
      <p:sp>
        <p:nvSpPr>
          <p:cNvPr id="56" name="object 56"/>
          <p:cNvSpPr txBox="1"/>
          <p:nvPr/>
        </p:nvSpPr>
        <p:spPr>
          <a:xfrm>
            <a:off x="3499231" y="5080762"/>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その他</a:t>
            </a:r>
            <a:endParaRPr sz="800">
              <a:latin typeface="メイリオ"/>
              <a:cs typeface="メイリオ"/>
            </a:endParaRPr>
          </a:p>
        </p:txBody>
      </p:sp>
      <p:grpSp>
        <p:nvGrpSpPr>
          <p:cNvPr id="57" name="object 57"/>
          <p:cNvGrpSpPr/>
          <p:nvPr/>
        </p:nvGrpSpPr>
        <p:grpSpPr>
          <a:xfrm>
            <a:off x="3096133" y="2641028"/>
            <a:ext cx="2719070" cy="2884170"/>
            <a:chOff x="1572133" y="2641028"/>
            <a:chExt cx="2719070" cy="2884170"/>
          </a:xfrm>
        </p:grpSpPr>
        <p:pic>
          <p:nvPicPr>
            <p:cNvPr id="58" name="object 58"/>
            <p:cNvPicPr/>
            <p:nvPr/>
          </p:nvPicPr>
          <p:blipFill>
            <a:blip r:embed="rId14" cstate="print"/>
            <a:stretch>
              <a:fillRect/>
            </a:stretch>
          </p:blipFill>
          <p:spPr>
            <a:xfrm>
              <a:off x="3915156" y="3941063"/>
              <a:ext cx="297179" cy="618744"/>
            </a:xfrm>
            <a:prstGeom prst="rect">
              <a:avLst/>
            </a:prstGeom>
          </p:spPr>
        </p:pic>
        <p:sp>
          <p:nvSpPr>
            <p:cNvPr id="59" name="object 59"/>
            <p:cNvSpPr/>
            <p:nvPr/>
          </p:nvSpPr>
          <p:spPr>
            <a:xfrm>
              <a:off x="3915156" y="3941063"/>
              <a:ext cx="297180" cy="619125"/>
            </a:xfrm>
            <a:custGeom>
              <a:avLst/>
              <a:gdLst/>
              <a:ahLst/>
              <a:cxnLst/>
              <a:rect l="l" t="t" r="r" b="b"/>
              <a:pathLst>
                <a:path w="297179" h="619125">
                  <a:moveTo>
                    <a:pt x="0" y="618744"/>
                  </a:moveTo>
                  <a:lnTo>
                    <a:pt x="297179" y="618744"/>
                  </a:lnTo>
                  <a:lnTo>
                    <a:pt x="297179" y="0"/>
                  </a:lnTo>
                  <a:lnTo>
                    <a:pt x="0" y="0"/>
                  </a:lnTo>
                  <a:lnTo>
                    <a:pt x="0" y="618744"/>
                  </a:lnTo>
                  <a:close/>
                </a:path>
              </a:pathLst>
            </a:custGeom>
            <a:ln w="6349">
              <a:solidFill>
                <a:srgbClr val="BEBEBE"/>
              </a:solidFill>
            </a:ln>
          </p:spPr>
          <p:txBody>
            <a:bodyPr wrap="square" lIns="0" tIns="0" rIns="0" bIns="0" rtlCol="0"/>
            <a:lstStyle/>
            <a:p>
              <a:endParaRPr/>
            </a:p>
          </p:txBody>
        </p:sp>
        <p:pic>
          <p:nvPicPr>
            <p:cNvPr id="60" name="object 60"/>
            <p:cNvPicPr/>
            <p:nvPr/>
          </p:nvPicPr>
          <p:blipFill>
            <a:blip r:embed="rId15" cstate="print"/>
            <a:stretch>
              <a:fillRect/>
            </a:stretch>
          </p:blipFill>
          <p:spPr>
            <a:xfrm>
              <a:off x="3915156" y="4562855"/>
              <a:ext cx="297179" cy="248412"/>
            </a:xfrm>
            <a:prstGeom prst="rect">
              <a:avLst/>
            </a:prstGeom>
          </p:spPr>
        </p:pic>
        <p:sp>
          <p:nvSpPr>
            <p:cNvPr id="61" name="object 61"/>
            <p:cNvSpPr/>
            <p:nvPr/>
          </p:nvSpPr>
          <p:spPr>
            <a:xfrm>
              <a:off x="3915156" y="4562855"/>
              <a:ext cx="297180" cy="955675"/>
            </a:xfrm>
            <a:custGeom>
              <a:avLst/>
              <a:gdLst/>
              <a:ahLst/>
              <a:cxnLst/>
              <a:rect l="l" t="t" r="r" b="b"/>
              <a:pathLst>
                <a:path w="297179" h="955675">
                  <a:moveTo>
                    <a:pt x="0" y="248412"/>
                  </a:moveTo>
                  <a:lnTo>
                    <a:pt x="297179" y="248412"/>
                  </a:lnTo>
                  <a:lnTo>
                    <a:pt x="297179" y="0"/>
                  </a:lnTo>
                  <a:lnTo>
                    <a:pt x="0" y="0"/>
                  </a:lnTo>
                  <a:lnTo>
                    <a:pt x="0" y="248412"/>
                  </a:lnTo>
                  <a:close/>
                </a:path>
                <a:path w="297179" h="955675">
                  <a:moveTo>
                    <a:pt x="0" y="955548"/>
                  </a:moveTo>
                  <a:lnTo>
                    <a:pt x="297179" y="955548"/>
                  </a:lnTo>
                  <a:lnTo>
                    <a:pt x="297179" y="249936"/>
                  </a:lnTo>
                  <a:lnTo>
                    <a:pt x="0" y="249936"/>
                  </a:lnTo>
                  <a:lnTo>
                    <a:pt x="0" y="955548"/>
                  </a:lnTo>
                  <a:close/>
                </a:path>
              </a:pathLst>
            </a:custGeom>
            <a:ln w="6350">
              <a:solidFill>
                <a:srgbClr val="BEBEBE"/>
              </a:solidFill>
            </a:ln>
          </p:spPr>
          <p:txBody>
            <a:bodyPr wrap="square" lIns="0" tIns="0" rIns="0" bIns="0" rtlCol="0"/>
            <a:lstStyle/>
            <a:p>
              <a:endParaRPr/>
            </a:p>
          </p:txBody>
        </p:sp>
        <p:pic>
          <p:nvPicPr>
            <p:cNvPr id="62" name="object 62"/>
            <p:cNvPicPr/>
            <p:nvPr/>
          </p:nvPicPr>
          <p:blipFill>
            <a:blip r:embed="rId16" cstate="print"/>
            <a:stretch>
              <a:fillRect/>
            </a:stretch>
          </p:blipFill>
          <p:spPr>
            <a:xfrm>
              <a:off x="3381756" y="2645664"/>
              <a:ext cx="297179" cy="391667"/>
            </a:xfrm>
            <a:prstGeom prst="rect">
              <a:avLst/>
            </a:prstGeom>
          </p:spPr>
        </p:pic>
        <p:sp>
          <p:nvSpPr>
            <p:cNvPr id="63" name="object 63"/>
            <p:cNvSpPr/>
            <p:nvPr/>
          </p:nvSpPr>
          <p:spPr>
            <a:xfrm>
              <a:off x="3381756" y="2645664"/>
              <a:ext cx="297180" cy="391795"/>
            </a:xfrm>
            <a:custGeom>
              <a:avLst/>
              <a:gdLst/>
              <a:ahLst/>
              <a:cxnLst/>
              <a:rect l="l" t="t" r="r" b="b"/>
              <a:pathLst>
                <a:path w="297179" h="391794">
                  <a:moveTo>
                    <a:pt x="0" y="391667"/>
                  </a:moveTo>
                  <a:lnTo>
                    <a:pt x="297179" y="391667"/>
                  </a:lnTo>
                  <a:lnTo>
                    <a:pt x="297179" y="0"/>
                  </a:lnTo>
                  <a:lnTo>
                    <a:pt x="0" y="0"/>
                  </a:lnTo>
                  <a:lnTo>
                    <a:pt x="0" y="391667"/>
                  </a:lnTo>
                  <a:close/>
                </a:path>
              </a:pathLst>
            </a:custGeom>
            <a:ln w="6349">
              <a:solidFill>
                <a:srgbClr val="BEBEBE"/>
              </a:solidFill>
            </a:ln>
          </p:spPr>
          <p:txBody>
            <a:bodyPr wrap="square" lIns="0" tIns="0" rIns="0" bIns="0" rtlCol="0"/>
            <a:lstStyle/>
            <a:p>
              <a:endParaRPr/>
            </a:p>
          </p:txBody>
        </p:sp>
        <p:sp>
          <p:nvSpPr>
            <p:cNvPr id="64" name="object 64"/>
            <p:cNvSpPr/>
            <p:nvPr/>
          </p:nvSpPr>
          <p:spPr>
            <a:xfrm>
              <a:off x="1932432" y="2642616"/>
              <a:ext cx="2332355" cy="2169160"/>
            </a:xfrm>
            <a:custGeom>
              <a:avLst/>
              <a:gdLst/>
              <a:ahLst/>
              <a:cxnLst/>
              <a:rect l="l" t="t" r="r" b="b"/>
              <a:pathLst>
                <a:path w="2332354" h="2169160">
                  <a:moveTo>
                    <a:pt x="45719" y="2168652"/>
                  </a:moveTo>
                  <a:lnTo>
                    <a:pt x="1449323" y="2168652"/>
                  </a:lnTo>
                </a:path>
                <a:path w="2332354" h="2169160">
                  <a:moveTo>
                    <a:pt x="1746503" y="2168652"/>
                  </a:moveTo>
                  <a:lnTo>
                    <a:pt x="1985391" y="2168652"/>
                  </a:lnTo>
                </a:path>
                <a:path w="2332354" h="2169160">
                  <a:moveTo>
                    <a:pt x="0" y="1743456"/>
                  </a:moveTo>
                  <a:lnTo>
                    <a:pt x="730631" y="1743456"/>
                  </a:lnTo>
                </a:path>
                <a:path w="2332354" h="2169160">
                  <a:moveTo>
                    <a:pt x="0" y="920496"/>
                  </a:moveTo>
                  <a:lnTo>
                    <a:pt x="730631" y="920496"/>
                  </a:lnTo>
                </a:path>
                <a:path w="2332354" h="2169160">
                  <a:moveTo>
                    <a:pt x="6095" y="673608"/>
                  </a:moveTo>
                  <a:lnTo>
                    <a:pt x="1449323" y="673608"/>
                  </a:lnTo>
                </a:path>
                <a:path w="2332354" h="2169160">
                  <a:moveTo>
                    <a:pt x="1746503" y="673608"/>
                  </a:moveTo>
                  <a:lnTo>
                    <a:pt x="2331973" y="673608"/>
                  </a:lnTo>
                </a:path>
                <a:path w="2332354" h="2169160">
                  <a:moveTo>
                    <a:pt x="746760" y="672084"/>
                  </a:moveTo>
                  <a:lnTo>
                    <a:pt x="1072642" y="1288415"/>
                  </a:lnTo>
                </a:path>
                <a:path w="2332354" h="2169160">
                  <a:moveTo>
                    <a:pt x="722376" y="920496"/>
                  </a:moveTo>
                  <a:lnTo>
                    <a:pt x="1072134" y="1296924"/>
                  </a:lnTo>
                </a:path>
                <a:path w="2332354" h="2169160">
                  <a:moveTo>
                    <a:pt x="731519" y="1743456"/>
                  </a:moveTo>
                  <a:lnTo>
                    <a:pt x="1064133" y="1917319"/>
                  </a:lnTo>
                </a:path>
                <a:path w="2332354" h="2169160">
                  <a:moveTo>
                    <a:pt x="754380" y="394588"/>
                  </a:moveTo>
                  <a:lnTo>
                    <a:pt x="1088517" y="0"/>
                  </a:lnTo>
                </a:path>
                <a:path w="2332354" h="2169160">
                  <a:moveTo>
                    <a:pt x="1072895" y="1524"/>
                  </a:moveTo>
                  <a:lnTo>
                    <a:pt x="2331466" y="1524"/>
                  </a:lnTo>
                </a:path>
                <a:path w="2332354" h="2169160">
                  <a:moveTo>
                    <a:pt x="1075944" y="1295400"/>
                  </a:moveTo>
                  <a:lnTo>
                    <a:pt x="1449323" y="1295400"/>
                  </a:lnTo>
                </a:path>
                <a:path w="2332354" h="2169160">
                  <a:moveTo>
                    <a:pt x="1746503" y="1295400"/>
                  </a:moveTo>
                  <a:lnTo>
                    <a:pt x="1998471" y="1295400"/>
                  </a:lnTo>
                </a:path>
                <a:path w="2332354" h="2169160">
                  <a:moveTo>
                    <a:pt x="1066800" y="1917192"/>
                  </a:moveTo>
                  <a:lnTo>
                    <a:pt x="1449323" y="1917192"/>
                  </a:lnTo>
                </a:path>
                <a:path w="2332354" h="2169160">
                  <a:moveTo>
                    <a:pt x="1746503" y="1917192"/>
                  </a:moveTo>
                  <a:lnTo>
                    <a:pt x="1998218" y="1917192"/>
                  </a:lnTo>
                </a:path>
              </a:pathLst>
            </a:custGeom>
            <a:ln w="3175">
              <a:solidFill>
                <a:srgbClr val="BEBEBE"/>
              </a:solidFill>
            </a:ln>
          </p:spPr>
          <p:txBody>
            <a:bodyPr wrap="square" lIns="0" tIns="0" rIns="0" bIns="0" rtlCol="0"/>
            <a:lstStyle/>
            <a:p>
              <a:endParaRPr/>
            </a:p>
          </p:txBody>
        </p:sp>
        <p:pic>
          <p:nvPicPr>
            <p:cNvPr id="65" name="object 65"/>
            <p:cNvPicPr/>
            <p:nvPr/>
          </p:nvPicPr>
          <p:blipFill>
            <a:blip r:embed="rId17" cstate="print"/>
            <a:stretch>
              <a:fillRect/>
            </a:stretch>
          </p:blipFill>
          <p:spPr>
            <a:xfrm>
              <a:off x="3381756" y="3037332"/>
              <a:ext cx="297179" cy="2484119"/>
            </a:xfrm>
            <a:prstGeom prst="rect">
              <a:avLst/>
            </a:prstGeom>
          </p:spPr>
        </p:pic>
        <p:sp>
          <p:nvSpPr>
            <p:cNvPr id="66" name="object 66"/>
            <p:cNvSpPr/>
            <p:nvPr/>
          </p:nvSpPr>
          <p:spPr>
            <a:xfrm>
              <a:off x="3381756" y="3037332"/>
              <a:ext cx="297180" cy="2484120"/>
            </a:xfrm>
            <a:custGeom>
              <a:avLst/>
              <a:gdLst/>
              <a:ahLst/>
              <a:cxnLst/>
              <a:rect l="l" t="t" r="r" b="b"/>
              <a:pathLst>
                <a:path w="297179" h="2484120">
                  <a:moveTo>
                    <a:pt x="0" y="2484119"/>
                  </a:moveTo>
                  <a:lnTo>
                    <a:pt x="297179" y="2484119"/>
                  </a:lnTo>
                  <a:lnTo>
                    <a:pt x="297179" y="0"/>
                  </a:lnTo>
                  <a:lnTo>
                    <a:pt x="0" y="0"/>
                  </a:lnTo>
                  <a:lnTo>
                    <a:pt x="0" y="2484119"/>
                  </a:lnTo>
                  <a:close/>
                </a:path>
              </a:pathLst>
            </a:custGeom>
            <a:ln w="6350">
              <a:solidFill>
                <a:srgbClr val="BEBEBE"/>
              </a:solidFill>
            </a:ln>
          </p:spPr>
          <p:txBody>
            <a:bodyPr wrap="square" lIns="0" tIns="0" rIns="0" bIns="0" rtlCol="0"/>
            <a:lstStyle/>
            <a:p>
              <a:endParaRPr/>
            </a:p>
          </p:txBody>
        </p:sp>
        <p:sp>
          <p:nvSpPr>
            <p:cNvPr id="67" name="object 67"/>
            <p:cNvSpPr/>
            <p:nvPr/>
          </p:nvSpPr>
          <p:spPr>
            <a:xfrm>
              <a:off x="1572133" y="5279389"/>
              <a:ext cx="2719070" cy="71755"/>
            </a:xfrm>
            <a:custGeom>
              <a:avLst/>
              <a:gdLst/>
              <a:ahLst/>
              <a:cxnLst/>
              <a:rect l="l" t="t" r="r" b="b"/>
              <a:pathLst>
                <a:path w="2719070" h="71754">
                  <a:moveTo>
                    <a:pt x="461645" y="15748"/>
                  </a:moveTo>
                  <a:lnTo>
                    <a:pt x="458470" y="5588"/>
                  </a:lnTo>
                  <a:lnTo>
                    <a:pt x="416814" y="18542"/>
                  </a:lnTo>
                  <a:lnTo>
                    <a:pt x="396494" y="24384"/>
                  </a:lnTo>
                  <a:lnTo>
                    <a:pt x="357251" y="33782"/>
                  </a:lnTo>
                  <a:lnTo>
                    <a:pt x="303657" y="39497"/>
                  </a:lnTo>
                  <a:lnTo>
                    <a:pt x="296291" y="39116"/>
                  </a:lnTo>
                  <a:lnTo>
                    <a:pt x="244856" y="21082"/>
                  </a:lnTo>
                  <a:lnTo>
                    <a:pt x="228727" y="13716"/>
                  </a:lnTo>
                  <a:lnTo>
                    <a:pt x="220687" y="10541"/>
                  </a:lnTo>
                  <a:lnTo>
                    <a:pt x="211709" y="6985"/>
                  </a:lnTo>
                  <a:lnTo>
                    <a:pt x="202692" y="4318"/>
                  </a:lnTo>
                  <a:lnTo>
                    <a:pt x="192913" y="2032"/>
                  </a:lnTo>
                  <a:lnTo>
                    <a:pt x="182753" y="508"/>
                  </a:lnTo>
                  <a:lnTo>
                    <a:pt x="172212" y="0"/>
                  </a:lnTo>
                  <a:lnTo>
                    <a:pt x="151892" y="508"/>
                  </a:lnTo>
                  <a:lnTo>
                    <a:pt x="110109" y="6223"/>
                  </a:lnTo>
                  <a:lnTo>
                    <a:pt x="66421" y="16129"/>
                  </a:lnTo>
                  <a:lnTo>
                    <a:pt x="0" y="35179"/>
                  </a:lnTo>
                  <a:lnTo>
                    <a:pt x="2921" y="45339"/>
                  </a:lnTo>
                  <a:lnTo>
                    <a:pt x="47371" y="32385"/>
                  </a:lnTo>
                  <a:lnTo>
                    <a:pt x="69215" y="26416"/>
                  </a:lnTo>
                  <a:lnTo>
                    <a:pt x="112268" y="16510"/>
                  </a:lnTo>
                  <a:lnTo>
                    <a:pt x="153035" y="11049"/>
                  </a:lnTo>
                  <a:lnTo>
                    <a:pt x="172466" y="10541"/>
                  </a:lnTo>
                  <a:lnTo>
                    <a:pt x="182118" y="11176"/>
                  </a:lnTo>
                  <a:lnTo>
                    <a:pt x="224790" y="23622"/>
                  </a:lnTo>
                  <a:lnTo>
                    <a:pt x="255651" y="37973"/>
                  </a:lnTo>
                  <a:lnTo>
                    <a:pt x="270891" y="44069"/>
                  </a:lnTo>
                  <a:lnTo>
                    <a:pt x="278511" y="46355"/>
                  </a:lnTo>
                  <a:lnTo>
                    <a:pt x="286512" y="48260"/>
                  </a:lnTo>
                  <a:lnTo>
                    <a:pt x="294640" y="49530"/>
                  </a:lnTo>
                  <a:lnTo>
                    <a:pt x="303022" y="50038"/>
                  </a:lnTo>
                  <a:lnTo>
                    <a:pt x="321056" y="49657"/>
                  </a:lnTo>
                  <a:lnTo>
                    <a:pt x="339725" y="47498"/>
                  </a:lnTo>
                  <a:lnTo>
                    <a:pt x="359029" y="44196"/>
                  </a:lnTo>
                  <a:lnTo>
                    <a:pt x="378968" y="39878"/>
                  </a:lnTo>
                  <a:lnTo>
                    <a:pt x="380441" y="39497"/>
                  </a:lnTo>
                  <a:lnTo>
                    <a:pt x="399161" y="34671"/>
                  </a:lnTo>
                  <a:lnTo>
                    <a:pt x="419735" y="28702"/>
                  </a:lnTo>
                  <a:lnTo>
                    <a:pt x="461645" y="15748"/>
                  </a:lnTo>
                  <a:close/>
                </a:path>
                <a:path w="2719070" h="71754">
                  <a:moveTo>
                    <a:pt x="467868" y="35941"/>
                  </a:moveTo>
                  <a:lnTo>
                    <a:pt x="464693" y="25908"/>
                  </a:lnTo>
                  <a:lnTo>
                    <a:pt x="422783" y="38862"/>
                  </a:lnTo>
                  <a:lnTo>
                    <a:pt x="401828" y="44831"/>
                  </a:lnTo>
                  <a:lnTo>
                    <a:pt x="360807" y="54737"/>
                  </a:lnTo>
                  <a:lnTo>
                    <a:pt x="321310" y="60198"/>
                  </a:lnTo>
                  <a:lnTo>
                    <a:pt x="302387" y="60706"/>
                  </a:lnTo>
                  <a:lnTo>
                    <a:pt x="292989" y="60071"/>
                  </a:lnTo>
                  <a:lnTo>
                    <a:pt x="251206" y="47498"/>
                  </a:lnTo>
                  <a:lnTo>
                    <a:pt x="220853" y="33401"/>
                  </a:lnTo>
                  <a:lnTo>
                    <a:pt x="216725" y="31750"/>
                  </a:lnTo>
                  <a:lnTo>
                    <a:pt x="172847" y="21082"/>
                  </a:lnTo>
                  <a:lnTo>
                    <a:pt x="154178" y="21590"/>
                  </a:lnTo>
                  <a:lnTo>
                    <a:pt x="114427" y="26924"/>
                  </a:lnTo>
                  <a:lnTo>
                    <a:pt x="72009" y="36576"/>
                  </a:lnTo>
                  <a:lnTo>
                    <a:pt x="5969" y="55499"/>
                  </a:lnTo>
                  <a:lnTo>
                    <a:pt x="8890" y="65659"/>
                  </a:lnTo>
                  <a:lnTo>
                    <a:pt x="53340" y="52705"/>
                  </a:lnTo>
                  <a:lnTo>
                    <a:pt x="74803" y="46736"/>
                  </a:lnTo>
                  <a:lnTo>
                    <a:pt x="116586" y="37338"/>
                  </a:lnTo>
                  <a:lnTo>
                    <a:pt x="155321" y="32131"/>
                  </a:lnTo>
                  <a:lnTo>
                    <a:pt x="173101" y="31750"/>
                  </a:lnTo>
                  <a:lnTo>
                    <a:pt x="180848" y="32258"/>
                  </a:lnTo>
                  <a:lnTo>
                    <a:pt x="246634" y="57023"/>
                  </a:lnTo>
                  <a:lnTo>
                    <a:pt x="263017" y="63754"/>
                  </a:lnTo>
                  <a:lnTo>
                    <a:pt x="272288" y="66675"/>
                  </a:lnTo>
                  <a:lnTo>
                    <a:pt x="281559" y="68961"/>
                  </a:lnTo>
                  <a:lnTo>
                    <a:pt x="291338" y="70485"/>
                  </a:lnTo>
                  <a:lnTo>
                    <a:pt x="301625" y="71247"/>
                  </a:lnTo>
                  <a:lnTo>
                    <a:pt x="321564" y="70739"/>
                  </a:lnTo>
                  <a:lnTo>
                    <a:pt x="342011" y="68580"/>
                  </a:lnTo>
                  <a:lnTo>
                    <a:pt x="362585" y="65151"/>
                  </a:lnTo>
                  <a:lnTo>
                    <a:pt x="382955" y="60706"/>
                  </a:lnTo>
                  <a:lnTo>
                    <a:pt x="383540" y="60579"/>
                  </a:lnTo>
                  <a:lnTo>
                    <a:pt x="404495" y="55118"/>
                  </a:lnTo>
                  <a:lnTo>
                    <a:pt x="425704" y="49022"/>
                  </a:lnTo>
                  <a:lnTo>
                    <a:pt x="467868" y="35941"/>
                  </a:lnTo>
                  <a:close/>
                </a:path>
                <a:path w="2719070" h="71754">
                  <a:moveTo>
                    <a:pt x="2712593" y="15748"/>
                  </a:moveTo>
                  <a:lnTo>
                    <a:pt x="2709418" y="5588"/>
                  </a:lnTo>
                  <a:lnTo>
                    <a:pt x="2667762" y="18542"/>
                  </a:lnTo>
                  <a:lnTo>
                    <a:pt x="2647442" y="24384"/>
                  </a:lnTo>
                  <a:lnTo>
                    <a:pt x="2608199" y="33782"/>
                  </a:lnTo>
                  <a:lnTo>
                    <a:pt x="2554605" y="39497"/>
                  </a:lnTo>
                  <a:lnTo>
                    <a:pt x="2547239" y="39116"/>
                  </a:lnTo>
                  <a:lnTo>
                    <a:pt x="2479675" y="13716"/>
                  </a:lnTo>
                  <a:lnTo>
                    <a:pt x="2471636" y="10541"/>
                  </a:lnTo>
                  <a:lnTo>
                    <a:pt x="2433701" y="508"/>
                  </a:lnTo>
                  <a:lnTo>
                    <a:pt x="2423160" y="0"/>
                  </a:lnTo>
                  <a:lnTo>
                    <a:pt x="2402840" y="508"/>
                  </a:lnTo>
                  <a:lnTo>
                    <a:pt x="2361057" y="6223"/>
                  </a:lnTo>
                  <a:lnTo>
                    <a:pt x="2317369" y="16129"/>
                  </a:lnTo>
                  <a:lnTo>
                    <a:pt x="2250948" y="35179"/>
                  </a:lnTo>
                  <a:lnTo>
                    <a:pt x="2253869" y="45339"/>
                  </a:lnTo>
                  <a:lnTo>
                    <a:pt x="2298319" y="32385"/>
                  </a:lnTo>
                  <a:lnTo>
                    <a:pt x="2320163" y="26416"/>
                  </a:lnTo>
                  <a:lnTo>
                    <a:pt x="2363216" y="16510"/>
                  </a:lnTo>
                  <a:lnTo>
                    <a:pt x="2403983" y="11049"/>
                  </a:lnTo>
                  <a:lnTo>
                    <a:pt x="2423414" y="10541"/>
                  </a:lnTo>
                  <a:lnTo>
                    <a:pt x="2433066" y="11176"/>
                  </a:lnTo>
                  <a:lnTo>
                    <a:pt x="2475738" y="23622"/>
                  </a:lnTo>
                  <a:lnTo>
                    <a:pt x="2506472" y="37973"/>
                  </a:lnTo>
                  <a:lnTo>
                    <a:pt x="2521839" y="44069"/>
                  </a:lnTo>
                  <a:lnTo>
                    <a:pt x="2529459" y="46355"/>
                  </a:lnTo>
                  <a:lnTo>
                    <a:pt x="2537460" y="48260"/>
                  </a:lnTo>
                  <a:lnTo>
                    <a:pt x="2545588" y="49530"/>
                  </a:lnTo>
                  <a:lnTo>
                    <a:pt x="2553970" y="50038"/>
                  </a:lnTo>
                  <a:lnTo>
                    <a:pt x="2572004" y="49657"/>
                  </a:lnTo>
                  <a:lnTo>
                    <a:pt x="2590673" y="47498"/>
                  </a:lnTo>
                  <a:lnTo>
                    <a:pt x="2609977" y="44196"/>
                  </a:lnTo>
                  <a:lnTo>
                    <a:pt x="2629916" y="39878"/>
                  </a:lnTo>
                  <a:lnTo>
                    <a:pt x="2631389" y="39497"/>
                  </a:lnTo>
                  <a:lnTo>
                    <a:pt x="2650109" y="34671"/>
                  </a:lnTo>
                  <a:lnTo>
                    <a:pt x="2670683" y="28702"/>
                  </a:lnTo>
                  <a:lnTo>
                    <a:pt x="2712593" y="15748"/>
                  </a:lnTo>
                  <a:close/>
                </a:path>
                <a:path w="2719070" h="71754">
                  <a:moveTo>
                    <a:pt x="2718816" y="35941"/>
                  </a:moveTo>
                  <a:lnTo>
                    <a:pt x="2715641" y="25908"/>
                  </a:lnTo>
                  <a:lnTo>
                    <a:pt x="2673731" y="38862"/>
                  </a:lnTo>
                  <a:lnTo>
                    <a:pt x="2652776" y="44831"/>
                  </a:lnTo>
                  <a:lnTo>
                    <a:pt x="2611755" y="54737"/>
                  </a:lnTo>
                  <a:lnTo>
                    <a:pt x="2572258" y="60198"/>
                  </a:lnTo>
                  <a:lnTo>
                    <a:pt x="2553335" y="60706"/>
                  </a:lnTo>
                  <a:lnTo>
                    <a:pt x="2543937" y="60071"/>
                  </a:lnTo>
                  <a:lnTo>
                    <a:pt x="2502027" y="47498"/>
                  </a:lnTo>
                  <a:lnTo>
                    <a:pt x="2471801" y="33401"/>
                  </a:lnTo>
                  <a:lnTo>
                    <a:pt x="2467673" y="31750"/>
                  </a:lnTo>
                  <a:lnTo>
                    <a:pt x="2423795" y="21082"/>
                  </a:lnTo>
                  <a:lnTo>
                    <a:pt x="2405126" y="21590"/>
                  </a:lnTo>
                  <a:lnTo>
                    <a:pt x="2365375" y="26924"/>
                  </a:lnTo>
                  <a:lnTo>
                    <a:pt x="2322957" y="36576"/>
                  </a:lnTo>
                  <a:lnTo>
                    <a:pt x="2256917" y="55499"/>
                  </a:lnTo>
                  <a:lnTo>
                    <a:pt x="2259838" y="65659"/>
                  </a:lnTo>
                  <a:lnTo>
                    <a:pt x="2304288" y="52705"/>
                  </a:lnTo>
                  <a:lnTo>
                    <a:pt x="2325751" y="46736"/>
                  </a:lnTo>
                  <a:lnTo>
                    <a:pt x="2367534" y="37338"/>
                  </a:lnTo>
                  <a:lnTo>
                    <a:pt x="2406269" y="32131"/>
                  </a:lnTo>
                  <a:lnTo>
                    <a:pt x="2424049" y="31750"/>
                  </a:lnTo>
                  <a:lnTo>
                    <a:pt x="2431796" y="32258"/>
                  </a:lnTo>
                  <a:lnTo>
                    <a:pt x="2482342" y="49911"/>
                  </a:lnTo>
                  <a:lnTo>
                    <a:pt x="2497582" y="57023"/>
                  </a:lnTo>
                  <a:lnTo>
                    <a:pt x="2513838" y="63754"/>
                  </a:lnTo>
                  <a:lnTo>
                    <a:pt x="2523236" y="66675"/>
                  </a:lnTo>
                  <a:lnTo>
                    <a:pt x="2532507" y="68961"/>
                  </a:lnTo>
                  <a:lnTo>
                    <a:pt x="2542286" y="70485"/>
                  </a:lnTo>
                  <a:lnTo>
                    <a:pt x="2552573" y="71247"/>
                  </a:lnTo>
                  <a:lnTo>
                    <a:pt x="2572512" y="70739"/>
                  </a:lnTo>
                  <a:lnTo>
                    <a:pt x="2592959" y="68580"/>
                  </a:lnTo>
                  <a:lnTo>
                    <a:pt x="2613533" y="65151"/>
                  </a:lnTo>
                  <a:lnTo>
                    <a:pt x="2633903" y="60706"/>
                  </a:lnTo>
                  <a:lnTo>
                    <a:pt x="2634488" y="60579"/>
                  </a:lnTo>
                  <a:lnTo>
                    <a:pt x="2655443" y="55118"/>
                  </a:lnTo>
                  <a:lnTo>
                    <a:pt x="2676652" y="49022"/>
                  </a:lnTo>
                  <a:lnTo>
                    <a:pt x="2718816" y="35941"/>
                  </a:lnTo>
                  <a:close/>
                </a:path>
              </a:pathLst>
            </a:custGeom>
            <a:solidFill>
              <a:srgbClr val="7E7E7E"/>
            </a:solidFill>
          </p:spPr>
          <p:txBody>
            <a:bodyPr wrap="square" lIns="0" tIns="0" rIns="0" bIns="0" rtlCol="0"/>
            <a:lstStyle/>
            <a:p>
              <a:endParaRPr/>
            </a:p>
          </p:txBody>
        </p:sp>
        <p:sp>
          <p:nvSpPr>
            <p:cNvPr id="68" name="object 68"/>
            <p:cNvSpPr/>
            <p:nvPr/>
          </p:nvSpPr>
          <p:spPr>
            <a:xfrm>
              <a:off x="2444496" y="2682240"/>
              <a:ext cx="882650" cy="325120"/>
            </a:xfrm>
            <a:custGeom>
              <a:avLst/>
              <a:gdLst/>
              <a:ahLst/>
              <a:cxnLst/>
              <a:rect l="l" t="t" r="r" b="b"/>
              <a:pathLst>
                <a:path w="882650" h="325119">
                  <a:moveTo>
                    <a:pt x="882395" y="0"/>
                  </a:moveTo>
                  <a:lnTo>
                    <a:pt x="0" y="0"/>
                  </a:lnTo>
                  <a:lnTo>
                    <a:pt x="0" y="324612"/>
                  </a:lnTo>
                  <a:lnTo>
                    <a:pt x="882395" y="324612"/>
                  </a:lnTo>
                  <a:lnTo>
                    <a:pt x="882395" y="0"/>
                  </a:lnTo>
                  <a:close/>
                </a:path>
              </a:pathLst>
            </a:custGeom>
            <a:solidFill>
              <a:srgbClr val="FFFFFF"/>
            </a:solidFill>
          </p:spPr>
          <p:txBody>
            <a:bodyPr wrap="square" lIns="0" tIns="0" rIns="0" bIns="0" rtlCol="0"/>
            <a:lstStyle/>
            <a:p>
              <a:endParaRPr/>
            </a:p>
          </p:txBody>
        </p:sp>
      </p:grpSp>
      <p:sp>
        <p:nvSpPr>
          <p:cNvPr id="69" name="object 69"/>
          <p:cNvSpPr txBox="1"/>
          <p:nvPr/>
        </p:nvSpPr>
        <p:spPr>
          <a:xfrm>
            <a:off x="5815965" y="3784473"/>
            <a:ext cx="535940"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現金コスト</a:t>
            </a:r>
            <a:endParaRPr sz="800">
              <a:latin typeface="メイリオ"/>
              <a:cs typeface="メイリオ"/>
            </a:endParaRPr>
          </a:p>
        </p:txBody>
      </p:sp>
      <p:sp>
        <p:nvSpPr>
          <p:cNvPr id="70" name="object 70"/>
          <p:cNvSpPr txBox="1"/>
          <p:nvPr/>
        </p:nvSpPr>
        <p:spPr>
          <a:xfrm>
            <a:off x="5815965" y="4159378"/>
            <a:ext cx="535940" cy="13593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業務コスト</a:t>
            </a:r>
            <a:endParaRPr sz="800">
              <a:latin typeface="メイリオ"/>
              <a:cs typeface="メイリオ"/>
            </a:endParaRPr>
          </a:p>
        </p:txBody>
      </p:sp>
      <p:sp>
        <p:nvSpPr>
          <p:cNvPr id="71" name="object 71"/>
          <p:cNvSpPr txBox="1"/>
          <p:nvPr/>
        </p:nvSpPr>
        <p:spPr>
          <a:xfrm>
            <a:off x="5815965" y="4551680"/>
            <a:ext cx="740410" cy="259045"/>
          </a:xfrm>
          <a:prstGeom prst="rect">
            <a:avLst/>
          </a:prstGeom>
        </p:spPr>
        <p:txBody>
          <a:bodyPr vert="horz" wrap="square" lIns="0" tIns="12700" rIns="0" bIns="0" rtlCol="0">
            <a:spAutoFit/>
          </a:bodyPr>
          <a:lstStyle/>
          <a:p>
            <a:pPr marL="12700">
              <a:spcBef>
                <a:spcPts val="100"/>
              </a:spcBef>
            </a:pPr>
            <a:r>
              <a:rPr sz="800" spc="-10" dirty="0">
                <a:latin typeface="メイリオ"/>
                <a:cs typeface="メイリオ"/>
              </a:rPr>
              <a:t>システムコスト</a:t>
            </a:r>
            <a:endParaRPr sz="800">
              <a:latin typeface="メイリオ"/>
              <a:cs typeface="メイリオ"/>
            </a:endParaRPr>
          </a:p>
          <a:p>
            <a:pPr marL="12700"/>
            <a:r>
              <a:rPr sz="800" spc="-15" dirty="0">
                <a:latin typeface="メイリオ"/>
                <a:cs typeface="メイリオ"/>
              </a:rPr>
              <a:t>/外部手数料</a:t>
            </a:r>
            <a:endParaRPr sz="800">
              <a:latin typeface="メイリオ"/>
              <a:cs typeface="メイリオ"/>
            </a:endParaRPr>
          </a:p>
        </p:txBody>
      </p:sp>
      <p:sp>
        <p:nvSpPr>
          <p:cNvPr id="72" name="object 72"/>
          <p:cNvSpPr txBox="1"/>
          <p:nvPr/>
        </p:nvSpPr>
        <p:spPr>
          <a:xfrm>
            <a:off x="5815966" y="5073142"/>
            <a:ext cx="332105" cy="135935"/>
          </a:xfrm>
          <a:prstGeom prst="rect">
            <a:avLst/>
          </a:prstGeom>
        </p:spPr>
        <p:txBody>
          <a:bodyPr vert="horz" wrap="square" lIns="0" tIns="12700" rIns="0" bIns="0" rtlCol="0">
            <a:spAutoFit/>
          </a:bodyPr>
          <a:lstStyle/>
          <a:p>
            <a:pPr marL="12700">
              <a:spcBef>
                <a:spcPts val="100"/>
              </a:spcBef>
            </a:pPr>
            <a:r>
              <a:rPr sz="800" spc="-20" dirty="0">
                <a:latin typeface="メイリオ"/>
                <a:cs typeface="メイリオ"/>
              </a:rPr>
              <a:t>その他</a:t>
            </a:r>
            <a:endParaRPr sz="800">
              <a:latin typeface="メイリオ"/>
              <a:cs typeface="メイリオ"/>
            </a:endParaRPr>
          </a:p>
        </p:txBody>
      </p:sp>
      <p:sp>
        <p:nvSpPr>
          <p:cNvPr id="73" name="object 73"/>
          <p:cNvSpPr txBox="1"/>
          <p:nvPr/>
        </p:nvSpPr>
        <p:spPr>
          <a:xfrm>
            <a:off x="4104259" y="5630671"/>
            <a:ext cx="531495" cy="330200"/>
          </a:xfrm>
          <a:prstGeom prst="rect">
            <a:avLst/>
          </a:prstGeom>
        </p:spPr>
        <p:txBody>
          <a:bodyPr vert="horz" wrap="square" lIns="0" tIns="12065" rIns="0" bIns="0" rtlCol="0">
            <a:spAutoFit/>
          </a:bodyPr>
          <a:lstStyle/>
          <a:p>
            <a:pPr marL="12700" marR="5080">
              <a:spcBef>
                <a:spcPts val="95"/>
              </a:spcBef>
            </a:pPr>
            <a:r>
              <a:rPr sz="1000" b="1" spc="-10" dirty="0">
                <a:latin typeface="メイリオ"/>
                <a:cs typeface="メイリオ"/>
              </a:rPr>
              <a:t>資金回</a:t>
            </a:r>
            <a:r>
              <a:rPr sz="1000" b="1" spc="-50" dirty="0">
                <a:latin typeface="メイリオ"/>
                <a:cs typeface="メイリオ"/>
              </a:rPr>
              <a:t>転</a:t>
            </a:r>
            <a:r>
              <a:rPr sz="1000" b="1" spc="-10" dirty="0">
                <a:latin typeface="メイリオ"/>
                <a:cs typeface="メイリオ"/>
              </a:rPr>
              <a:t>の向</a:t>
            </a:r>
            <a:r>
              <a:rPr sz="1000" b="1" spc="-50" dirty="0">
                <a:latin typeface="メイリオ"/>
                <a:cs typeface="メイリオ"/>
              </a:rPr>
              <a:t>上</a:t>
            </a:r>
            <a:endParaRPr sz="1000">
              <a:latin typeface="メイリオ"/>
              <a:cs typeface="メイリオ"/>
            </a:endParaRPr>
          </a:p>
        </p:txBody>
      </p:sp>
      <p:sp>
        <p:nvSpPr>
          <p:cNvPr id="74" name="object 74"/>
          <p:cNvSpPr txBox="1"/>
          <p:nvPr/>
        </p:nvSpPr>
        <p:spPr>
          <a:xfrm>
            <a:off x="4047489" y="2662174"/>
            <a:ext cx="657860" cy="166071"/>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新たな付</a:t>
            </a:r>
            <a:r>
              <a:rPr sz="1000" b="1" spc="-50" dirty="0">
                <a:latin typeface="メイリオ"/>
                <a:cs typeface="メイリオ"/>
              </a:rPr>
              <a:t>加</a:t>
            </a:r>
            <a:endParaRPr sz="1000">
              <a:latin typeface="メイリオ"/>
              <a:cs typeface="メイリオ"/>
            </a:endParaRPr>
          </a:p>
        </p:txBody>
      </p:sp>
      <p:pic>
        <p:nvPicPr>
          <p:cNvPr id="75" name="object 75"/>
          <p:cNvPicPr/>
          <p:nvPr/>
        </p:nvPicPr>
        <p:blipFill>
          <a:blip r:embed="rId18" cstate="print"/>
          <a:stretch>
            <a:fillRect/>
          </a:stretch>
        </p:blipFill>
        <p:spPr>
          <a:xfrm>
            <a:off x="3845305" y="2722117"/>
            <a:ext cx="170180" cy="189992"/>
          </a:xfrm>
          <a:prstGeom prst="rect">
            <a:avLst/>
          </a:prstGeom>
        </p:spPr>
      </p:pic>
      <p:sp>
        <p:nvSpPr>
          <p:cNvPr id="76" name="object 76"/>
          <p:cNvSpPr txBox="1"/>
          <p:nvPr/>
        </p:nvSpPr>
        <p:spPr>
          <a:xfrm>
            <a:off x="3822826" y="2793275"/>
            <a:ext cx="908050" cy="191078"/>
          </a:xfrm>
          <a:prstGeom prst="rect">
            <a:avLst/>
          </a:prstGeom>
        </p:spPr>
        <p:txBody>
          <a:bodyPr vert="horz" wrap="square" lIns="0" tIns="13970" rIns="0" bIns="0" rtlCol="0">
            <a:spAutoFit/>
          </a:bodyPr>
          <a:lstStyle/>
          <a:p>
            <a:pPr marL="38100">
              <a:spcBef>
                <a:spcPts val="110"/>
              </a:spcBef>
            </a:pPr>
            <a:r>
              <a:rPr sz="1725" i="1" spc="-120" baseline="33816" dirty="0">
                <a:latin typeface="ＭＳ ゴシック"/>
                <a:cs typeface="ＭＳ ゴシック"/>
              </a:rPr>
              <a:t>Ⅰ </a:t>
            </a:r>
            <a:r>
              <a:rPr sz="1000" b="1" spc="-10" dirty="0">
                <a:latin typeface="メイリオ"/>
                <a:cs typeface="メイリオ"/>
              </a:rPr>
              <a:t>価値の創</a:t>
            </a:r>
            <a:r>
              <a:rPr sz="1000" b="1" spc="-50" dirty="0">
                <a:latin typeface="メイリオ"/>
                <a:cs typeface="メイリオ"/>
              </a:rPr>
              <a:t>造</a:t>
            </a:r>
            <a:endParaRPr sz="1000">
              <a:latin typeface="メイリオ"/>
              <a:cs typeface="メイリオ"/>
            </a:endParaRPr>
          </a:p>
        </p:txBody>
      </p:sp>
      <p:pic>
        <p:nvPicPr>
          <p:cNvPr id="77" name="object 77"/>
          <p:cNvPicPr/>
          <p:nvPr/>
        </p:nvPicPr>
        <p:blipFill>
          <a:blip r:embed="rId19" cstate="print"/>
          <a:stretch>
            <a:fillRect/>
          </a:stretch>
        </p:blipFill>
        <p:spPr>
          <a:xfrm>
            <a:off x="3848355" y="4101338"/>
            <a:ext cx="170179" cy="191516"/>
          </a:xfrm>
          <a:prstGeom prst="rect">
            <a:avLst/>
          </a:prstGeom>
        </p:spPr>
      </p:pic>
      <p:sp>
        <p:nvSpPr>
          <p:cNvPr id="78" name="object 78"/>
          <p:cNvSpPr txBox="1"/>
          <p:nvPr/>
        </p:nvSpPr>
        <p:spPr>
          <a:xfrm>
            <a:off x="3499230" y="3836118"/>
            <a:ext cx="1195070" cy="441325"/>
          </a:xfrm>
          <a:prstGeom prst="rect">
            <a:avLst/>
          </a:prstGeom>
        </p:spPr>
        <p:txBody>
          <a:bodyPr vert="horz" wrap="square" lIns="0" tIns="60325" rIns="0" bIns="0" rtlCol="0">
            <a:spAutoFit/>
          </a:bodyPr>
          <a:lstStyle/>
          <a:p>
            <a:pPr marL="12700">
              <a:spcBef>
                <a:spcPts val="475"/>
              </a:spcBef>
            </a:pPr>
            <a:r>
              <a:rPr sz="800" spc="-10" dirty="0">
                <a:latin typeface="メイリオ"/>
                <a:cs typeface="メイリオ"/>
              </a:rPr>
              <a:t>業務コスト</a:t>
            </a:r>
            <a:endParaRPr sz="800">
              <a:latin typeface="メイリオ"/>
              <a:cs typeface="メイリオ"/>
            </a:endParaRPr>
          </a:p>
          <a:p>
            <a:pPr marL="363220">
              <a:spcBef>
                <a:spcPts val="550"/>
              </a:spcBef>
            </a:pPr>
            <a:r>
              <a:rPr sz="1725" i="1" spc="-202" baseline="-4830" dirty="0">
                <a:latin typeface="ＭＳ ゴシック"/>
                <a:cs typeface="ＭＳ ゴシック"/>
              </a:rPr>
              <a:t>Ⅱ </a:t>
            </a:r>
            <a:r>
              <a:rPr sz="1000" b="1" spc="-10" dirty="0">
                <a:latin typeface="メイリオ"/>
                <a:cs typeface="メイリオ"/>
              </a:rPr>
              <a:t>コスト削</a:t>
            </a:r>
            <a:r>
              <a:rPr sz="1000" b="1" spc="-50" dirty="0">
                <a:latin typeface="メイリオ"/>
                <a:cs typeface="メイリオ"/>
              </a:rPr>
              <a:t>減</a:t>
            </a:r>
            <a:endParaRPr sz="1000">
              <a:latin typeface="メイリオ"/>
              <a:cs typeface="メイリオ"/>
            </a:endParaRPr>
          </a:p>
        </p:txBody>
      </p:sp>
      <p:pic>
        <p:nvPicPr>
          <p:cNvPr id="79" name="object 79"/>
          <p:cNvPicPr/>
          <p:nvPr/>
        </p:nvPicPr>
        <p:blipFill>
          <a:blip r:embed="rId20" cstate="print"/>
          <a:stretch>
            <a:fillRect/>
          </a:stretch>
        </p:blipFill>
        <p:spPr>
          <a:xfrm>
            <a:off x="3848355" y="5703062"/>
            <a:ext cx="170179" cy="189991"/>
          </a:xfrm>
          <a:prstGeom prst="rect">
            <a:avLst/>
          </a:prstGeom>
        </p:spPr>
      </p:pic>
      <p:sp>
        <p:nvSpPr>
          <p:cNvPr id="80" name="object 80"/>
          <p:cNvSpPr txBox="1"/>
          <p:nvPr/>
        </p:nvSpPr>
        <p:spPr>
          <a:xfrm>
            <a:off x="3850005" y="5688316"/>
            <a:ext cx="165735" cy="191078"/>
          </a:xfrm>
          <a:prstGeom prst="rect">
            <a:avLst/>
          </a:prstGeom>
        </p:spPr>
        <p:txBody>
          <a:bodyPr vert="horz" wrap="square" lIns="0" tIns="13970" rIns="0" bIns="0" rtlCol="0">
            <a:spAutoFit/>
          </a:bodyPr>
          <a:lstStyle/>
          <a:p>
            <a:pPr marL="12700">
              <a:spcBef>
                <a:spcPts val="110"/>
              </a:spcBef>
            </a:pPr>
            <a:r>
              <a:rPr sz="1150" i="1" spc="-50" dirty="0">
                <a:latin typeface="ＭＳ ゴシック"/>
                <a:cs typeface="ＭＳ ゴシック"/>
              </a:rPr>
              <a:t>Ⅲ</a:t>
            </a:r>
            <a:endParaRPr sz="1150">
              <a:latin typeface="ＭＳ ゴシック"/>
              <a:cs typeface="ＭＳ ゴシック"/>
            </a:endParaRPr>
          </a:p>
        </p:txBody>
      </p:sp>
      <p:grpSp>
        <p:nvGrpSpPr>
          <p:cNvPr id="81" name="object 81"/>
          <p:cNvGrpSpPr/>
          <p:nvPr/>
        </p:nvGrpSpPr>
        <p:grpSpPr>
          <a:xfrm>
            <a:off x="4714368" y="2631185"/>
            <a:ext cx="1249045" cy="1649730"/>
            <a:chOff x="3190367" y="2631185"/>
            <a:chExt cx="1249045" cy="1649730"/>
          </a:xfrm>
        </p:grpSpPr>
        <p:pic>
          <p:nvPicPr>
            <p:cNvPr id="82" name="object 82"/>
            <p:cNvPicPr/>
            <p:nvPr/>
          </p:nvPicPr>
          <p:blipFill>
            <a:blip r:embed="rId21" cstate="print"/>
            <a:stretch>
              <a:fillRect/>
            </a:stretch>
          </p:blipFill>
          <p:spPr>
            <a:xfrm>
              <a:off x="3192780" y="2725673"/>
              <a:ext cx="149097" cy="192404"/>
            </a:xfrm>
            <a:prstGeom prst="rect">
              <a:avLst/>
            </a:prstGeom>
          </p:spPr>
        </p:pic>
        <p:pic>
          <p:nvPicPr>
            <p:cNvPr id="83" name="object 83"/>
            <p:cNvPicPr/>
            <p:nvPr/>
          </p:nvPicPr>
          <p:blipFill>
            <a:blip r:embed="rId22" cstate="print"/>
            <a:stretch>
              <a:fillRect/>
            </a:stretch>
          </p:blipFill>
          <p:spPr>
            <a:xfrm>
              <a:off x="3190367" y="4091177"/>
              <a:ext cx="153161" cy="189230"/>
            </a:xfrm>
            <a:prstGeom prst="rect">
              <a:avLst/>
            </a:prstGeom>
          </p:spPr>
        </p:pic>
        <p:sp>
          <p:nvSpPr>
            <p:cNvPr id="84" name="object 84"/>
            <p:cNvSpPr/>
            <p:nvPr/>
          </p:nvSpPr>
          <p:spPr>
            <a:xfrm>
              <a:off x="4026408" y="2631185"/>
              <a:ext cx="114300" cy="1280795"/>
            </a:xfrm>
            <a:custGeom>
              <a:avLst/>
              <a:gdLst/>
              <a:ahLst/>
              <a:cxnLst/>
              <a:rect l="l" t="t" r="r" b="b"/>
              <a:pathLst>
                <a:path w="114300" h="1280795">
                  <a:moveTo>
                    <a:pt x="114300" y="807720"/>
                  </a:moveTo>
                  <a:lnTo>
                    <a:pt x="104775" y="788670"/>
                  </a:lnTo>
                  <a:lnTo>
                    <a:pt x="57150" y="693420"/>
                  </a:lnTo>
                  <a:lnTo>
                    <a:pt x="0" y="807720"/>
                  </a:lnTo>
                  <a:lnTo>
                    <a:pt x="38100" y="807720"/>
                  </a:lnTo>
                  <a:lnTo>
                    <a:pt x="38100" y="1165987"/>
                  </a:lnTo>
                  <a:lnTo>
                    <a:pt x="0" y="1165987"/>
                  </a:lnTo>
                  <a:lnTo>
                    <a:pt x="57150" y="1280287"/>
                  </a:lnTo>
                  <a:lnTo>
                    <a:pt x="104775" y="1185037"/>
                  </a:lnTo>
                  <a:lnTo>
                    <a:pt x="114300" y="1165987"/>
                  </a:lnTo>
                  <a:lnTo>
                    <a:pt x="76200" y="1165987"/>
                  </a:lnTo>
                  <a:lnTo>
                    <a:pt x="76200" y="807720"/>
                  </a:lnTo>
                  <a:lnTo>
                    <a:pt x="114300" y="807720"/>
                  </a:lnTo>
                  <a:close/>
                </a:path>
                <a:path w="114300" h="1280795">
                  <a:moveTo>
                    <a:pt x="114300" y="114300"/>
                  </a:moveTo>
                  <a:lnTo>
                    <a:pt x="104775" y="95250"/>
                  </a:lnTo>
                  <a:lnTo>
                    <a:pt x="57150" y="0"/>
                  </a:lnTo>
                  <a:lnTo>
                    <a:pt x="0" y="114300"/>
                  </a:lnTo>
                  <a:lnTo>
                    <a:pt x="38100" y="114300"/>
                  </a:lnTo>
                  <a:lnTo>
                    <a:pt x="38100" y="286512"/>
                  </a:lnTo>
                  <a:lnTo>
                    <a:pt x="0" y="286512"/>
                  </a:lnTo>
                  <a:lnTo>
                    <a:pt x="57150" y="400812"/>
                  </a:lnTo>
                  <a:lnTo>
                    <a:pt x="104775" y="305562"/>
                  </a:lnTo>
                  <a:lnTo>
                    <a:pt x="114300" y="286512"/>
                  </a:lnTo>
                  <a:lnTo>
                    <a:pt x="76200" y="286512"/>
                  </a:lnTo>
                  <a:lnTo>
                    <a:pt x="76200" y="114300"/>
                  </a:lnTo>
                  <a:lnTo>
                    <a:pt x="114300" y="114300"/>
                  </a:lnTo>
                  <a:close/>
                </a:path>
              </a:pathLst>
            </a:custGeom>
            <a:solidFill>
              <a:srgbClr val="A78213"/>
            </a:solidFill>
          </p:spPr>
          <p:txBody>
            <a:bodyPr wrap="square" lIns="0" tIns="0" rIns="0" bIns="0" rtlCol="0"/>
            <a:lstStyle/>
            <a:p>
              <a:endParaRPr/>
            </a:p>
          </p:txBody>
        </p:sp>
        <p:sp>
          <p:nvSpPr>
            <p:cNvPr id="85" name="object 85"/>
            <p:cNvSpPr/>
            <p:nvPr/>
          </p:nvSpPr>
          <p:spPr>
            <a:xfrm>
              <a:off x="3718560" y="3511295"/>
              <a:ext cx="721360" cy="220979"/>
            </a:xfrm>
            <a:custGeom>
              <a:avLst/>
              <a:gdLst/>
              <a:ahLst/>
              <a:cxnLst/>
              <a:rect l="l" t="t" r="r" b="b"/>
              <a:pathLst>
                <a:path w="721360" h="220979">
                  <a:moveTo>
                    <a:pt x="720851" y="0"/>
                  </a:moveTo>
                  <a:lnTo>
                    <a:pt x="0" y="0"/>
                  </a:lnTo>
                  <a:lnTo>
                    <a:pt x="0" y="220979"/>
                  </a:lnTo>
                  <a:lnTo>
                    <a:pt x="720851" y="220979"/>
                  </a:lnTo>
                  <a:lnTo>
                    <a:pt x="720851" y="0"/>
                  </a:lnTo>
                  <a:close/>
                </a:path>
              </a:pathLst>
            </a:custGeom>
            <a:solidFill>
              <a:srgbClr val="FFFFFF"/>
            </a:solidFill>
          </p:spPr>
          <p:txBody>
            <a:bodyPr wrap="square" lIns="0" tIns="0" rIns="0" bIns="0" rtlCol="0"/>
            <a:lstStyle/>
            <a:p>
              <a:endParaRPr/>
            </a:p>
          </p:txBody>
        </p:sp>
      </p:grpSp>
      <p:pic>
        <p:nvPicPr>
          <p:cNvPr id="86" name="object 86"/>
          <p:cNvPicPr/>
          <p:nvPr/>
        </p:nvPicPr>
        <p:blipFill>
          <a:blip r:embed="rId23" cstate="print"/>
          <a:stretch>
            <a:fillRect/>
          </a:stretch>
        </p:blipFill>
        <p:spPr>
          <a:xfrm>
            <a:off x="4716780" y="5686805"/>
            <a:ext cx="149097" cy="192430"/>
          </a:xfrm>
          <a:prstGeom prst="rect">
            <a:avLst/>
          </a:prstGeom>
        </p:spPr>
      </p:pic>
      <p:sp>
        <p:nvSpPr>
          <p:cNvPr id="87" name="object 87"/>
          <p:cNvSpPr txBox="1"/>
          <p:nvPr/>
        </p:nvSpPr>
        <p:spPr>
          <a:xfrm>
            <a:off x="5242559" y="3511296"/>
            <a:ext cx="721360" cy="107722"/>
          </a:xfrm>
          <a:prstGeom prst="rect">
            <a:avLst/>
          </a:prstGeom>
          <a:solidFill>
            <a:srgbClr val="FFFFFF"/>
          </a:solidFill>
        </p:spPr>
        <p:txBody>
          <a:bodyPr vert="horz" wrap="square" lIns="0" tIns="0" rIns="0" bIns="0" rtlCol="0">
            <a:spAutoFit/>
          </a:bodyPr>
          <a:lstStyle/>
          <a:p>
            <a:pPr marL="90805">
              <a:lnSpc>
                <a:spcPts val="760"/>
              </a:lnSpc>
            </a:pPr>
            <a:r>
              <a:rPr sz="800" b="1" spc="-10" dirty="0">
                <a:solidFill>
                  <a:srgbClr val="A78213"/>
                </a:solidFill>
                <a:latin typeface="メイリオ"/>
                <a:cs typeface="メイリオ"/>
              </a:rPr>
              <a:t>デジタル通貨</a:t>
            </a:r>
            <a:endParaRPr sz="800">
              <a:latin typeface="メイリオ"/>
              <a:cs typeface="メイリオ"/>
            </a:endParaRPr>
          </a:p>
        </p:txBody>
      </p:sp>
      <p:sp>
        <p:nvSpPr>
          <p:cNvPr id="88" name="object 88"/>
          <p:cNvSpPr txBox="1"/>
          <p:nvPr/>
        </p:nvSpPr>
        <p:spPr>
          <a:xfrm>
            <a:off x="5242559" y="3613695"/>
            <a:ext cx="746760" cy="118745"/>
          </a:xfrm>
          <a:prstGeom prst="rect">
            <a:avLst/>
          </a:prstGeom>
          <a:solidFill>
            <a:srgbClr val="FFFFFF"/>
          </a:solidFill>
        </p:spPr>
        <p:txBody>
          <a:bodyPr vert="horz" wrap="square" lIns="0" tIns="0" rIns="0" bIns="0" rtlCol="0">
            <a:spAutoFit/>
          </a:bodyPr>
          <a:lstStyle/>
          <a:p>
            <a:pPr marL="90805">
              <a:lnSpc>
                <a:spcPts val="915"/>
              </a:lnSpc>
            </a:pPr>
            <a:r>
              <a:rPr sz="800" b="1" spc="-10" dirty="0">
                <a:solidFill>
                  <a:srgbClr val="A78213"/>
                </a:solidFill>
                <a:latin typeface="メイリオ"/>
                <a:cs typeface="メイリオ"/>
              </a:rPr>
              <a:t>PF運営の原資</a:t>
            </a:r>
            <a:endParaRPr sz="800">
              <a:latin typeface="メイリオ"/>
              <a:cs typeface="メイリオ"/>
            </a:endParaRPr>
          </a:p>
        </p:txBody>
      </p:sp>
      <p:sp>
        <p:nvSpPr>
          <p:cNvPr id="89" name="object 89"/>
          <p:cNvSpPr/>
          <p:nvPr/>
        </p:nvSpPr>
        <p:spPr>
          <a:xfrm>
            <a:off x="5236464" y="2747772"/>
            <a:ext cx="624840" cy="137160"/>
          </a:xfrm>
          <a:custGeom>
            <a:avLst/>
            <a:gdLst/>
            <a:ahLst/>
            <a:cxnLst/>
            <a:rect l="l" t="t" r="r" b="b"/>
            <a:pathLst>
              <a:path w="624839" h="137160">
                <a:moveTo>
                  <a:pt x="624839" y="0"/>
                </a:moveTo>
                <a:lnTo>
                  <a:pt x="0" y="0"/>
                </a:lnTo>
                <a:lnTo>
                  <a:pt x="0" y="137160"/>
                </a:lnTo>
                <a:lnTo>
                  <a:pt x="624839" y="137160"/>
                </a:lnTo>
                <a:lnTo>
                  <a:pt x="624839" y="0"/>
                </a:lnTo>
                <a:close/>
              </a:path>
            </a:pathLst>
          </a:custGeom>
          <a:solidFill>
            <a:srgbClr val="FFFFFF"/>
          </a:solidFill>
        </p:spPr>
        <p:txBody>
          <a:bodyPr wrap="square" lIns="0" tIns="0" rIns="0" bIns="0" rtlCol="0"/>
          <a:lstStyle/>
          <a:p>
            <a:endParaRPr/>
          </a:p>
        </p:txBody>
      </p:sp>
      <p:sp>
        <p:nvSpPr>
          <p:cNvPr id="90" name="object 90"/>
          <p:cNvSpPr txBox="1"/>
          <p:nvPr/>
        </p:nvSpPr>
        <p:spPr>
          <a:xfrm>
            <a:off x="5315839" y="2727706"/>
            <a:ext cx="1280160" cy="136576"/>
          </a:xfrm>
          <a:prstGeom prst="rect">
            <a:avLst/>
          </a:prstGeom>
        </p:spPr>
        <p:txBody>
          <a:bodyPr vert="horz" wrap="square" lIns="0" tIns="13335" rIns="0" bIns="0" rtlCol="0">
            <a:spAutoFit/>
          </a:bodyPr>
          <a:lstStyle/>
          <a:p>
            <a:pPr marL="12700">
              <a:spcBef>
                <a:spcPts val="105"/>
              </a:spcBef>
            </a:pPr>
            <a:r>
              <a:rPr sz="800" b="1" dirty="0">
                <a:solidFill>
                  <a:srgbClr val="A78213"/>
                </a:solidFill>
                <a:latin typeface="メイリオ"/>
                <a:cs typeface="メイリオ"/>
              </a:rPr>
              <a:t>デジタル通貨</a:t>
            </a:r>
            <a:r>
              <a:rPr sz="800" b="1" spc="-10" dirty="0">
                <a:solidFill>
                  <a:srgbClr val="A78213"/>
                </a:solidFill>
                <a:latin typeface="メイリオ"/>
                <a:cs typeface="メイリオ"/>
              </a:rPr>
              <a:t>PF</a:t>
            </a:r>
            <a:r>
              <a:rPr sz="800" b="1" spc="-15" dirty="0">
                <a:solidFill>
                  <a:srgbClr val="A78213"/>
                </a:solidFill>
                <a:latin typeface="メイリオ"/>
                <a:cs typeface="メイリオ"/>
              </a:rPr>
              <a:t>運営の原資</a:t>
            </a:r>
            <a:endParaRPr sz="800">
              <a:latin typeface="メイリオ"/>
              <a:cs typeface="メイリオ"/>
            </a:endParaRPr>
          </a:p>
        </p:txBody>
      </p:sp>
      <p:sp>
        <p:nvSpPr>
          <p:cNvPr id="91" name="object 91"/>
          <p:cNvSpPr/>
          <p:nvPr/>
        </p:nvSpPr>
        <p:spPr>
          <a:xfrm>
            <a:off x="2295144" y="2127504"/>
            <a:ext cx="5066030" cy="0"/>
          </a:xfrm>
          <a:custGeom>
            <a:avLst/>
            <a:gdLst/>
            <a:ahLst/>
            <a:cxnLst/>
            <a:rect l="l" t="t" r="r" b="b"/>
            <a:pathLst>
              <a:path w="5066030">
                <a:moveTo>
                  <a:pt x="0" y="0"/>
                </a:moveTo>
                <a:lnTo>
                  <a:pt x="5066030" y="0"/>
                </a:lnTo>
              </a:path>
            </a:pathLst>
          </a:custGeom>
          <a:ln w="3175">
            <a:solidFill>
              <a:srgbClr val="BEBEBE"/>
            </a:solidFill>
          </a:ln>
        </p:spPr>
        <p:txBody>
          <a:bodyPr wrap="square" lIns="0" tIns="0" rIns="0" bIns="0" rtlCol="0"/>
          <a:lstStyle/>
          <a:p>
            <a:endParaRPr/>
          </a:p>
        </p:txBody>
      </p:sp>
      <p:sp>
        <p:nvSpPr>
          <p:cNvPr id="92" name="object 92"/>
          <p:cNvSpPr/>
          <p:nvPr/>
        </p:nvSpPr>
        <p:spPr>
          <a:xfrm>
            <a:off x="8252460" y="2127504"/>
            <a:ext cx="1485265" cy="0"/>
          </a:xfrm>
          <a:custGeom>
            <a:avLst/>
            <a:gdLst/>
            <a:ahLst/>
            <a:cxnLst/>
            <a:rect l="l" t="t" r="r" b="b"/>
            <a:pathLst>
              <a:path w="1485265">
                <a:moveTo>
                  <a:pt x="0" y="0"/>
                </a:moveTo>
                <a:lnTo>
                  <a:pt x="1484884" y="0"/>
                </a:lnTo>
              </a:path>
            </a:pathLst>
          </a:custGeom>
          <a:ln w="3175">
            <a:solidFill>
              <a:srgbClr val="BEBEBE"/>
            </a:solidFill>
          </a:ln>
        </p:spPr>
        <p:txBody>
          <a:bodyPr wrap="square" lIns="0" tIns="0" rIns="0" bIns="0" rtlCol="0"/>
          <a:lstStyle/>
          <a:p>
            <a:endParaRPr/>
          </a:p>
        </p:txBody>
      </p:sp>
      <p:pic>
        <p:nvPicPr>
          <p:cNvPr id="93" name="object 93"/>
          <p:cNvPicPr/>
          <p:nvPr/>
        </p:nvPicPr>
        <p:blipFill>
          <a:blip r:embed="rId24" cstate="print"/>
          <a:stretch>
            <a:fillRect/>
          </a:stretch>
        </p:blipFill>
        <p:spPr>
          <a:xfrm>
            <a:off x="2514600" y="6067044"/>
            <a:ext cx="118872" cy="137160"/>
          </a:xfrm>
          <a:prstGeom prst="rect">
            <a:avLst/>
          </a:prstGeom>
        </p:spPr>
      </p:pic>
      <p:pic>
        <p:nvPicPr>
          <p:cNvPr id="94" name="object 94"/>
          <p:cNvPicPr/>
          <p:nvPr/>
        </p:nvPicPr>
        <p:blipFill>
          <a:blip r:embed="rId24" cstate="print"/>
          <a:stretch>
            <a:fillRect/>
          </a:stretch>
        </p:blipFill>
        <p:spPr>
          <a:xfrm>
            <a:off x="2514600" y="6249923"/>
            <a:ext cx="118872" cy="137160"/>
          </a:xfrm>
          <a:prstGeom prst="rect">
            <a:avLst/>
          </a:prstGeom>
        </p:spPr>
      </p:pic>
      <p:sp>
        <p:nvSpPr>
          <p:cNvPr id="95" name="object 95"/>
          <p:cNvSpPr txBox="1"/>
          <p:nvPr/>
        </p:nvSpPr>
        <p:spPr>
          <a:xfrm>
            <a:off x="2503933" y="6055758"/>
            <a:ext cx="1249045" cy="285335"/>
          </a:xfrm>
          <a:prstGeom prst="rect">
            <a:avLst/>
          </a:prstGeom>
        </p:spPr>
        <p:txBody>
          <a:bodyPr vert="horz" wrap="square" lIns="0" tIns="13335" rIns="0" bIns="0" rtlCol="0">
            <a:spAutoFit/>
          </a:bodyPr>
          <a:lstStyle/>
          <a:p>
            <a:pPr marL="189230" indent="-151765">
              <a:spcBef>
                <a:spcPts val="105"/>
              </a:spcBef>
              <a:buClr>
                <a:srgbClr val="FFFFFF"/>
              </a:buClr>
              <a:buSzPct val="125000"/>
              <a:buFont typeface="Calibri"/>
              <a:buAutoNum type="arabicPlain"/>
              <a:tabLst>
                <a:tab pos="189865" algn="l"/>
              </a:tabLst>
            </a:pPr>
            <a:r>
              <a:rPr sz="800" spc="-15" dirty="0">
                <a:latin typeface="メイリオ"/>
                <a:cs typeface="メイリオ"/>
              </a:rPr>
              <a:t>運送会社</a:t>
            </a:r>
            <a:endParaRPr sz="800">
              <a:latin typeface="メイリオ"/>
              <a:cs typeface="メイリオ"/>
            </a:endParaRPr>
          </a:p>
          <a:p>
            <a:pPr marL="189230" indent="-151765">
              <a:spcBef>
                <a:spcPts val="215"/>
              </a:spcBef>
              <a:buClr>
                <a:srgbClr val="FFFFFF"/>
              </a:buClr>
              <a:buSzPct val="125000"/>
              <a:buFont typeface="Calibri"/>
              <a:buAutoNum type="arabicPlain"/>
              <a:tabLst>
                <a:tab pos="189865" algn="l"/>
              </a:tabLst>
            </a:pPr>
            <a:r>
              <a:rPr sz="800" spc="-5" dirty="0">
                <a:latin typeface="メイリオ"/>
                <a:cs typeface="メイリオ"/>
              </a:rPr>
              <a:t>コンビニエンスストア</a:t>
            </a:r>
            <a:endParaRPr sz="800">
              <a:latin typeface="メイリオ"/>
              <a:cs typeface="メイリオ"/>
            </a:endParaRPr>
          </a:p>
        </p:txBody>
      </p:sp>
      <p:pic>
        <p:nvPicPr>
          <p:cNvPr id="96" name="object 96"/>
          <p:cNvPicPr/>
          <p:nvPr/>
        </p:nvPicPr>
        <p:blipFill>
          <a:blip r:embed="rId25" cstate="print"/>
          <a:stretch>
            <a:fillRect/>
          </a:stretch>
        </p:blipFill>
        <p:spPr>
          <a:xfrm>
            <a:off x="3831336" y="6062472"/>
            <a:ext cx="118871" cy="137159"/>
          </a:xfrm>
          <a:prstGeom prst="rect">
            <a:avLst/>
          </a:prstGeom>
        </p:spPr>
      </p:pic>
      <p:sp>
        <p:nvSpPr>
          <p:cNvPr id="97" name="object 97"/>
          <p:cNvSpPr txBox="1"/>
          <p:nvPr/>
        </p:nvSpPr>
        <p:spPr>
          <a:xfrm>
            <a:off x="3845432" y="6060136"/>
            <a:ext cx="937894" cy="141385"/>
          </a:xfrm>
          <a:prstGeom prst="rect">
            <a:avLst/>
          </a:prstGeom>
        </p:spPr>
        <p:txBody>
          <a:bodyPr vert="horz" wrap="square" lIns="0" tIns="0" rIns="0" bIns="0" rtlCol="0">
            <a:spAutoFit/>
          </a:bodyPr>
          <a:lstStyle/>
          <a:p>
            <a:pPr marL="12700">
              <a:lnSpc>
                <a:spcPts val="1105"/>
              </a:lnSpc>
            </a:pPr>
            <a:r>
              <a:rPr sz="1000" i="1" dirty="0">
                <a:solidFill>
                  <a:srgbClr val="FFFFFF"/>
                </a:solidFill>
                <a:latin typeface="Calibri"/>
                <a:cs typeface="Calibri"/>
              </a:rPr>
              <a:t>3</a:t>
            </a:r>
            <a:r>
              <a:rPr sz="1000" i="1" spc="455" dirty="0">
                <a:solidFill>
                  <a:srgbClr val="FFFFFF"/>
                </a:solidFill>
                <a:latin typeface="Calibri"/>
                <a:cs typeface="Calibri"/>
              </a:rPr>
              <a:t> </a:t>
            </a:r>
            <a:r>
              <a:rPr sz="1200" spc="-22" baseline="6944" dirty="0">
                <a:latin typeface="メイリオ"/>
                <a:cs typeface="メイリオ"/>
              </a:rPr>
              <a:t>個人/企業給付金</a:t>
            </a:r>
            <a:endParaRPr sz="1200" baseline="6944">
              <a:latin typeface="メイリオ"/>
              <a:cs typeface="メイリオ"/>
            </a:endParaRPr>
          </a:p>
        </p:txBody>
      </p:sp>
      <p:pic>
        <p:nvPicPr>
          <p:cNvPr id="98" name="object 98"/>
          <p:cNvPicPr/>
          <p:nvPr/>
        </p:nvPicPr>
        <p:blipFill>
          <a:blip r:embed="rId26" cstate="print"/>
          <a:stretch>
            <a:fillRect/>
          </a:stretch>
        </p:blipFill>
        <p:spPr>
          <a:xfrm>
            <a:off x="3831336" y="6265165"/>
            <a:ext cx="118871" cy="137159"/>
          </a:xfrm>
          <a:prstGeom prst="rect">
            <a:avLst/>
          </a:prstGeom>
        </p:spPr>
      </p:pic>
      <p:pic>
        <p:nvPicPr>
          <p:cNvPr id="99" name="object 99"/>
          <p:cNvPicPr/>
          <p:nvPr/>
        </p:nvPicPr>
        <p:blipFill>
          <a:blip r:embed="rId24" cstate="print"/>
          <a:stretch>
            <a:fillRect/>
          </a:stretch>
        </p:blipFill>
        <p:spPr>
          <a:xfrm>
            <a:off x="5122164" y="6063996"/>
            <a:ext cx="120396" cy="137160"/>
          </a:xfrm>
          <a:prstGeom prst="rect">
            <a:avLst/>
          </a:prstGeom>
        </p:spPr>
      </p:pic>
      <p:pic>
        <p:nvPicPr>
          <p:cNvPr id="100" name="object 100"/>
          <p:cNvPicPr/>
          <p:nvPr/>
        </p:nvPicPr>
        <p:blipFill>
          <a:blip r:embed="rId27" cstate="print"/>
          <a:stretch>
            <a:fillRect/>
          </a:stretch>
        </p:blipFill>
        <p:spPr>
          <a:xfrm>
            <a:off x="5122164" y="6260592"/>
            <a:ext cx="120396" cy="137159"/>
          </a:xfrm>
          <a:prstGeom prst="rect">
            <a:avLst/>
          </a:prstGeom>
        </p:spPr>
      </p:pic>
      <p:sp>
        <p:nvSpPr>
          <p:cNvPr id="101" name="object 101"/>
          <p:cNvSpPr txBox="1"/>
          <p:nvPr/>
        </p:nvSpPr>
        <p:spPr>
          <a:xfrm>
            <a:off x="3820032" y="6225337"/>
            <a:ext cx="2235200" cy="166071"/>
          </a:xfrm>
          <a:prstGeom prst="rect">
            <a:avLst/>
          </a:prstGeom>
        </p:spPr>
        <p:txBody>
          <a:bodyPr vert="horz" wrap="square" lIns="0" tIns="12065" rIns="0" bIns="0" rtlCol="0">
            <a:spAutoFit/>
          </a:bodyPr>
          <a:lstStyle/>
          <a:p>
            <a:pPr marL="38100">
              <a:spcBef>
                <a:spcPts val="95"/>
              </a:spcBef>
            </a:pPr>
            <a:r>
              <a:rPr sz="1500" i="1" baseline="-5555" dirty="0">
                <a:solidFill>
                  <a:srgbClr val="FFFFFF"/>
                </a:solidFill>
                <a:latin typeface="Calibri"/>
                <a:cs typeface="Calibri"/>
              </a:rPr>
              <a:t>4</a:t>
            </a:r>
            <a:r>
              <a:rPr sz="1500" i="1" spc="682" baseline="-5555" dirty="0">
                <a:solidFill>
                  <a:srgbClr val="FFFFFF"/>
                </a:solidFill>
                <a:latin typeface="Calibri"/>
                <a:cs typeface="Calibri"/>
              </a:rPr>
              <a:t> </a:t>
            </a:r>
            <a:r>
              <a:rPr sz="800" spc="20" dirty="0">
                <a:latin typeface="メイリオ"/>
                <a:cs typeface="メイリオ"/>
              </a:rPr>
              <a:t>保険会社-代理店間精算 </a:t>
            </a:r>
            <a:r>
              <a:rPr sz="1500" i="1" baseline="-2777" dirty="0">
                <a:solidFill>
                  <a:srgbClr val="FFFFFF"/>
                </a:solidFill>
                <a:latin typeface="Calibri"/>
                <a:cs typeface="Calibri"/>
              </a:rPr>
              <a:t>7</a:t>
            </a:r>
            <a:r>
              <a:rPr sz="1500" i="1" spc="682" baseline="-2777" dirty="0">
                <a:solidFill>
                  <a:srgbClr val="FFFFFF"/>
                </a:solidFill>
                <a:latin typeface="Calibri"/>
                <a:cs typeface="Calibri"/>
              </a:rPr>
              <a:t> </a:t>
            </a:r>
            <a:r>
              <a:rPr sz="1200" spc="-15" baseline="-10416" dirty="0">
                <a:latin typeface="メイリオ"/>
                <a:cs typeface="メイリオ"/>
              </a:rPr>
              <a:t>エネルギー取引</a:t>
            </a:r>
            <a:endParaRPr sz="1200" baseline="-10416">
              <a:latin typeface="メイリオ"/>
              <a:cs typeface="メイリオ"/>
            </a:endParaRPr>
          </a:p>
        </p:txBody>
      </p:sp>
      <p:pic>
        <p:nvPicPr>
          <p:cNvPr id="102" name="object 102"/>
          <p:cNvPicPr/>
          <p:nvPr/>
        </p:nvPicPr>
        <p:blipFill>
          <a:blip r:embed="rId27" cstate="print"/>
          <a:stretch>
            <a:fillRect/>
          </a:stretch>
        </p:blipFill>
        <p:spPr>
          <a:xfrm>
            <a:off x="6571488" y="6265165"/>
            <a:ext cx="120396" cy="137159"/>
          </a:xfrm>
          <a:prstGeom prst="rect">
            <a:avLst/>
          </a:prstGeom>
        </p:spPr>
      </p:pic>
      <p:sp>
        <p:nvSpPr>
          <p:cNvPr id="103" name="object 103"/>
          <p:cNvSpPr txBox="1"/>
          <p:nvPr/>
        </p:nvSpPr>
        <p:spPr>
          <a:xfrm>
            <a:off x="6587110" y="6266790"/>
            <a:ext cx="1334135" cy="141385"/>
          </a:xfrm>
          <a:prstGeom prst="rect">
            <a:avLst/>
          </a:prstGeom>
        </p:spPr>
        <p:txBody>
          <a:bodyPr vert="horz" wrap="square" lIns="0" tIns="0" rIns="0" bIns="0" rtlCol="0">
            <a:spAutoFit/>
          </a:bodyPr>
          <a:lstStyle/>
          <a:p>
            <a:pPr marL="12700">
              <a:lnSpc>
                <a:spcPts val="1105"/>
              </a:lnSpc>
            </a:pPr>
            <a:r>
              <a:rPr sz="1500" i="1" baseline="2777" dirty="0">
                <a:solidFill>
                  <a:srgbClr val="FFFFFF"/>
                </a:solidFill>
                <a:latin typeface="Calibri"/>
                <a:cs typeface="Calibri"/>
              </a:rPr>
              <a:t>9</a:t>
            </a:r>
            <a:r>
              <a:rPr sz="1500" i="1" spc="682" baseline="2777" dirty="0">
                <a:solidFill>
                  <a:srgbClr val="FFFFFF"/>
                </a:solidFill>
                <a:latin typeface="Calibri"/>
                <a:cs typeface="Calibri"/>
              </a:rPr>
              <a:t> </a:t>
            </a:r>
            <a:r>
              <a:rPr sz="800" spc="-10" dirty="0">
                <a:latin typeface="メイリオ"/>
                <a:cs typeface="メイリオ"/>
              </a:rPr>
              <a:t>製造業 サプライチェーン</a:t>
            </a:r>
            <a:endParaRPr sz="800">
              <a:latin typeface="メイリオ"/>
              <a:cs typeface="メイリオ"/>
            </a:endParaRPr>
          </a:p>
        </p:txBody>
      </p:sp>
      <p:pic>
        <p:nvPicPr>
          <p:cNvPr id="104" name="object 104"/>
          <p:cNvPicPr/>
          <p:nvPr/>
        </p:nvPicPr>
        <p:blipFill>
          <a:blip r:embed="rId27" cstate="print"/>
          <a:stretch>
            <a:fillRect/>
          </a:stretch>
        </p:blipFill>
        <p:spPr>
          <a:xfrm>
            <a:off x="6571488" y="6067044"/>
            <a:ext cx="120396" cy="135636"/>
          </a:xfrm>
          <a:prstGeom prst="rect">
            <a:avLst/>
          </a:prstGeom>
        </p:spPr>
      </p:pic>
      <p:sp>
        <p:nvSpPr>
          <p:cNvPr id="105" name="object 105"/>
          <p:cNvSpPr txBox="1"/>
          <p:nvPr/>
        </p:nvSpPr>
        <p:spPr>
          <a:xfrm>
            <a:off x="5112385" y="6036056"/>
            <a:ext cx="3138805" cy="166071"/>
          </a:xfrm>
          <a:prstGeom prst="rect">
            <a:avLst/>
          </a:prstGeom>
        </p:spPr>
        <p:txBody>
          <a:bodyPr vert="horz" wrap="square" lIns="0" tIns="12065" rIns="0" bIns="0" rtlCol="0">
            <a:spAutoFit/>
          </a:bodyPr>
          <a:lstStyle/>
          <a:p>
            <a:pPr marL="38100">
              <a:spcBef>
                <a:spcPts val="95"/>
              </a:spcBef>
            </a:pPr>
            <a:r>
              <a:rPr sz="1000" i="1" dirty="0">
                <a:solidFill>
                  <a:srgbClr val="FFFFFF"/>
                </a:solidFill>
                <a:latin typeface="Calibri"/>
                <a:cs typeface="Calibri"/>
              </a:rPr>
              <a:t>5</a:t>
            </a:r>
            <a:r>
              <a:rPr sz="1000" i="1" spc="455" dirty="0">
                <a:solidFill>
                  <a:srgbClr val="FFFFFF"/>
                </a:solidFill>
                <a:latin typeface="Calibri"/>
                <a:cs typeface="Calibri"/>
              </a:rPr>
              <a:t> </a:t>
            </a:r>
            <a:r>
              <a:rPr sz="1200" spc="22" baseline="-6944" dirty="0">
                <a:latin typeface="メイリオ"/>
                <a:cs typeface="メイリオ"/>
              </a:rPr>
              <a:t>グローバル企業の海外取引 </a:t>
            </a:r>
            <a:r>
              <a:rPr sz="1500" i="1" baseline="-2777" dirty="0">
                <a:solidFill>
                  <a:srgbClr val="FFFFFF"/>
                </a:solidFill>
                <a:latin typeface="Calibri"/>
                <a:cs typeface="Calibri"/>
              </a:rPr>
              <a:t>8</a:t>
            </a:r>
            <a:r>
              <a:rPr sz="1500" i="1" spc="690" baseline="-2777" dirty="0">
                <a:solidFill>
                  <a:srgbClr val="FFFFFF"/>
                </a:solidFill>
                <a:latin typeface="Calibri"/>
                <a:cs typeface="Calibri"/>
              </a:rPr>
              <a:t> </a:t>
            </a:r>
            <a:r>
              <a:rPr sz="800" spc="-10" dirty="0">
                <a:latin typeface="メイリオ"/>
                <a:cs typeface="メイリオ"/>
              </a:rPr>
              <a:t>小売・流通業 サプライチェーン</a:t>
            </a:r>
            <a:endParaRPr sz="800">
              <a:latin typeface="メイリオ"/>
              <a:cs typeface="メイリオ"/>
            </a:endParaRPr>
          </a:p>
        </p:txBody>
      </p:sp>
      <p:pic>
        <p:nvPicPr>
          <p:cNvPr id="106" name="object 106"/>
          <p:cNvPicPr/>
          <p:nvPr/>
        </p:nvPicPr>
        <p:blipFill>
          <a:blip r:embed="rId25" cstate="print"/>
          <a:stretch>
            <a:fillRect/>
          </a:stretch>
        </p:blipFill>
        <p:spPr>
          <a:xfrm>
            <a:off x="8316468" y="6057901"/>
            <a:ext cx="118872" cy="137159"/>
          </a:xfrm>
          <a:prstGeom prst="rect">
            <a:avLst/>
          </a:prstGeom>
        </p:spPr>
      </p:pic>
      <p:pic>
        <p:nvPicPr>
          <p:cNvPr id="107" name="object 107"/>
          <p:cNvPicPr/>
          <p:nvPr/>
        </p:nvPicPr>
        <p:blipFill>
          <a:blip r:embed="rId26" cstate="print"/>
          <a:stretch>
            <a:fillRect/>
          </a:stretch>
        </p:blipFill>
        <p:spPr>
          <a:xfrm>
            <a:off x="8316468" y="6256021"/>
            <a:ext cx="118872" cy="137159"/>
          </a:xfrm>
          <a:prstGeom prst="rect">
            <a:avLst/>
          </a:prstGeom>
        </p:spPr>
      </p:pic>
      <p:sp>
        <p:nvSpPr>
          <p:cNvPr id="108" name="object 108"/>
          <p:cNvSpPr txBox="1"/>
          <p:nvPr/>
        </p:nvSpPr>
        <p:spPr>
          <a:xfrm>
            <a:off x="8299831" y="5984850"/>
            <a:ext cx="1737360" cy="479617"/>
          </a:xfrm>
          <a:prstGeom prst="rect">
            <a:avLst/>
          </a:prstGeom>
        </p:spPr>
        <p:txBody>
          <a:bodyPr vert="horz" wrap="square" lIns="0" tIns="58419" rIns="0" bIns="0" rtlCol="0">
            <a:spAutoFit/>
          </a:bodyPr>
          <a:lstStyle/>
          <a:p>
            <a:pPr marL="195580" indent="-183515">
              <a:spcBef>
                <a:spcPts val="459"/>
              </a:spcBef>
              <a:buClr>
                <a:srgbClr val="FFFFFF"/>
              </a:buClr>
              <a:buSzPct val="125000"/>
              <a:buFont typeface="Calibri"/>
              <a:buAutoNum type="arabicPlain" startAt="10"/>
              <a:tabLst>
                <a:tab pos="196215" algn="l"/>
              </a:tabLst>
            </a:pPr>
            <a:r>
              <a:rPr sz="1200" spc="-15" baseline="3472" dirty="0">
                <a:latin typeface="メイリオ"/>
                <a:cs typeface="メイリオ"/>
              </a:rPr>
              <a:t>Maas</a:t>
            </a:r>
            <a:r>
              <a:rPr sz="1200" spc="-22" baseline="3472" dirty="0">
                <a:latin typeface="メイリオ"/>
                <a:cs typeface="メイリオ"/>
              </a:rPr>
              <a:t>におけるデジタル通貨決済</a:t>
            </a:r>
            <a:endParaRPr sz="1200" baseline="3472">
              <a:latin typeface="メイリオ"/>
              <a:cs typeface="メイリオ"/>
            </a:endParaRPr>
          </a:p>
          <a:p>
            <a:pPr marL="195580" indent="-183515">
              <a:spcBef>
                <a:spcPts val="365"/>
              </a:spcBef>
              <a:buClr>
                <a:srgbClr val="FFFFFF"/>
              </a:buClr>
              <a:buSzPct val="125000"/>
              <a:buFont typeface="Calibri"/>
              <a:buAutoNum type="arabicPlain" startAt="10"/>
              <a:tabLst>
                <a:tab pos="196215" algn="l"/>
              </a:tabLst>
            </a:pPr>
            <a:r>
              <a:rPr sz="1200" spc="-22" baseline="3472" dirty="0">
                <a:latin typeface="メイリオ"/>
                <a:cs typeface="メイリオ"/>
              </a:rPr>
              <a:t>デジタル通貨によるファイナンス</a:t>
            </a:r>
            <a:endParaRPr sz="1200" baseline="3472">
              <a:latin typeface="メイリオ"/>
              <a:cs typeface="メイリオ"/>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pic>
        <p:nvPicPr>
          <p:cNvPr id="3" name="object 3"/>
          <p:cNvPicPr/>
          <p:nvPr/>
        </p:nvPicPr>
        <p:blipFill>
          <a:blip r:embed="rId2" cstate="print"/>
          <a:stretch>
            <a:fillRect/>
          </a:stretch>
        </p:blipFill>
        <p:spPr>
          <a:xfrm>
            <a:off x="2279904" y="3668267"/>
            <a:ext cx="7632192" cy="315468"/>
          </a:xfrm>
          <a:prstGeom prst="rect">
            <a:avLst/>
          </a:prstGeom>
        </p:spPr>
      </p:pic>
      <p:pic>
        <p:nvPicPr>
          <p:cNvPr id="4" name="object 4"/>
          <p:cNvPicPr/>
          <p:nvPr/>
        </p:nvPicPr>
        <p:blipFill>
          <a:blip r:embed="rId3" cstate="print"/>
          <a:stretch>
            <a:fillRect/>
          </a:stretch>
        </p:blipFill>
        <p:spPr>
          <a:xfrm>
            <a:off x="2279904" y="2494789"/>
            <a:ext cx="7632192" cy="316991"/>
          </a:xfrm>
          <a:prstGeom prst="rect">
            <a:avLst/>
          </a:prstGeom>
        </p:spPr>
      </p:pic>
      <p:pic>
        <p:nvPicPr>
          <p:cNvPr id="5" name="object 5"/>
          <p:cNvPicPr/>
          <p:nvPr/>
        </p:nvPicPr>
        <p:blipFill>
          <a:blip r:embed="rId4" cstate="print"/>
          <a:stretch>
            <a:fillRect/>
          </a:stretch>
        </p:blipFill>
        <p:spPr>
          <a:xfrm>
            <a:off x="2279904" y="3054096"/>
            <a:ext cx="7632192" cy="315467"/>
          </a:xfrm>
          <a:prstGeom prst="rect">
            <a:avLst/>
          </a:prstGeom>
        </p:spPr>
      </p:pic>
      <p:pic>
        <p:nvPicPr>
          <p:cNvPr id="6" name="object 6"/>
          <p:cNvPicPr/>
          <p:nvPr/>
        </p:nvPicPr>
        <p:blipFill>
          <a:blip r:embed="rId5" cstate="print"/>
          <a:stretch>
            <a:fillRect/>
          </a:stretch>
        </p:blipFill>
        <p:spPr>
          <a:xfrm>
            <a:off x="2279904" y="1938528"/>
            <a:ext cx="7632192" cy="316991"/>
          </a:xfrm>
          <a:prstGeom prst="rect">
            <a:avLst/>
          </a:prstGeom>
        </p:spPr>
      </p:pic>
      <p:pic>
        <p:nvPicPr>
          <p:cNvPr id="7" name="object 7"/>
          <p:cNvPicPr/>
          <p:nvPr/>
        </p:nvPicPr>
        <p:blipFill>
          <a:blip r:embed="rId6" cstate="print"/>
          <a:stretch>
            <a:fillRect/>
          </a:stretch>
        </p:blipFill>
        <p:spPr>
          <a:xfrm>
            <a:off x="2279904" y="1348740"/>
            <a:ext cx="7632192" cy="316991"/>
          </a:xfrm>
          <a:prstGeom prst="rect">
            <a:avLst/>
          </a:prstGeom>
        </p:spPr>
      </p:pic>
      <p:sp>
        <p:nvSpPr>
          <p:cNvPr id="8" name="object 8"/>
          <p:cNvSpPr txBox="1"/>
          <p:nvPr/>
        </p:nvSpPr>
        <p:spPr>
          <a:xfrm>
            <a:off x="10274935" y="6452108"/>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18</a:t>
            </a:r>
            <a:endParaRPr sz="1200">
              <a:latin typeface="Calibri"/>
              <a:cs typeface="Calibri"/>
            </a:endParaRPr>
          </a:p>
        </p:txBody>
      </p:sp>
      <p:sp>
        <p:nvSpPr>
          <p:cNvPr id="9" name="object 9"/>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40" dirty="0"/>
              <a:t>第５回アジェンダ</a:t>
            </a:r>
          </a:p>
        </p:txBody>
      </p:sp>
      <p:sp>
        <p:nvSpPr>
          <p:cNvPr id="10" name="object 10"/>
          <p:cNvSpPr txBox="1"/>
          <p:nvPr/>
        </p:nvSpPr>
        <p:spPr>
          <a:xfrm>
            <a:off x="2358645" y="1351534"/>
            <a:ext cx="3611879"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1.</a:t>
            </a:r>
            <a:r>
              <a:rPr sz="1600" b="1" i="1" dirty="0">
                <a:solidFill>
                  <a:srgbClr val="404040"/>
                </a:solidFill>
                <a:latin typeface="メイリオ"/>
                <a:cs typeface="メイリオ"/>
              </a:rPr>
              <a:t>	</a:t>
            </a:r>
            <a:r>
              <a:rPr sz="1600" b="1" i="1" spc="-25" dirty="0">
                <a:solidFill>
                  <a:srgbClr val="404040"/>
                </a:solidFill>
                <a:latin typeface="メイリオ"/>
                <a:cs typeface="メイリオ"/>
              </a:rPr>
              <a:t>ユースケース検討から得られた示</a:t>
            </a:r>
            <a:r>
              <a:rPr sz="1600" b="1" i="1" spc="-50" dirty="0">
                <a:solidFill>
                  <a:srgbClr val="404040"/>
                </a:solidFill>
                <a:latin typeface="メイリオ"/>
                <a:cs typeface="メイリオ"/>
              </a:rPr>
              <a:t>唆</a:t>
            </a:r>
            <a:endParaRPr sz="1600">
              <a:latin typeface="メイリオ"/>
              <a:cs typeface="メイリオ"/>
            </a:endParaRPr>
          </a:p>
        </p:txBody>
      </p:sp>
      <p:sp>
        <p:nvSpPr>
          <p:cNvPr id="11" name="object 11"/>
          <p:cNvSpPr txBox="1"/>
          <p:nvPr/>
        </p:nvSpPr>
        <p:spPr>
          <a:xfrm>
            <a:off x="7845678" y="1351534"/>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2" name="object 12"/>
          <p:cNvSpPr txBox="1"/>
          <p:nvPr/>
        </p:nvSpPr>
        <p:spPr>
          <a:xfrm>
            <a:off x="2358644" y="1937130"/>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2.</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デジタル通貨の実装イメー</a:t>
            </a:r>
            <a:r>
              <a:rPr sz="1600" b="1" i="1" spc="-50" dirty="0">
                <a:solidFill>
                  <a:srgbClr val="404040"/>
                </a:solidFill>
                <a:latin typeface="メイリオ"/>
                <a:cs typeface="メイリオ"/>
              </a:rPr>
              <a:t>ジ</a:t>
            </a:r>
            <a:endParaRPr sz="1600">
              <a:latin typeface="メイリオ"/>
              <a:cs typeface="メイリオ"/>
            </a:endParaRPr>
          </a:p>
        </p:txBody>
      </p:sp>
      <p:sp>
        <p:nvSpPr>
          <p:cNvPr id="13" name="object 13"/>
          <p:cNvSpPr txBox="1"/>
          <p:nvPr/>
        </p:nvSpPr>
        <p:spPr>
          <a:xfrm>
            <a:off x="7845678" y="1937130"/>
            <a:ext cx="1159510" cy="258404"/>
          </a:xfrm>
          <a:prstGeom prst="rect">
            <a:avLst/>
          </a:prstGeom>
        </p:spPr>
        <p:txBody>
          <a:bodyPr vert="horz" wrap="square" lIns="0" tIns="12065" rIns="0" bIns="0" rtlCol="0">
            <a:spAutoFit/>
          </a:bodyPr>
          <a:lstStyle/>
          <a:p>
            <a:pPr marL="12700">
              <a:spcBef>
                <a:spcPts val="95"/>
              </a:spcBef>
            </a:pPr>
            <a:r>
              <a:rPr sz="1600" b="1" i="1" spc="-25" dirty="0">
                <a:solidFill>
                  <a:srgbClr val="404040"/>
                </a:solidFill>
                <a:latin typeface="メイリオ"/>
                <a:cs typeface="メイリオ"/>
              </a:rPr>
              <a:t>・・</a:t>
            </a:r>
            <a:r>
              <a:rPr sz="1600" b="1" i="1" dirty="0">
                <a:solidFill>
                  <a:srgbClr val="404040"/>
                </a:solidFill>
                <a:latin typeface="メイリオ"/>
                <a:cs typeface="メイリオ"/>
              </a:rPr>
              <a:t>・</a:t>
            </a:r>
            <a:r>
              <a:rPr sz="1600" b="1" i="1" spc="20" dirty="0">
                <a:solidFill>
                  <a:srgbClr val="404040"/>
                </a:solidFill>
                <a:latin typeface="メイリオ"/>
                <a:cs typeface="メイリオ"/>
              </a:rPr>
              <a:t> </a:t>
            </a:r>
            <a:r>
              <a:rPr sz="1600" i="1" spc="-10" dirty="0">
                <a:solidFill>
                  <a:srgbClr val="404040"/>
                </a:solidFill>
                <a:latin typeface="メイリオ"/>
                <a:cs typeface="メイリオ"/>
              </a:rPr>
              <a:t>15</a:t>
            </a:r>
            <a:r>
              <a:rPr sz="1600" i="1" spc="-50" dirty="0">
                <a:solidFill>
                  <a:srgbClr val="404040"/>
                </a:solidFill>
                <a:latin typeface="メイリオ"/>
                <a:cs typeface="メイリオ"/>
              </a:rPr>
              <a:t>分</a:t>
            </a:r>
            <a:endParaRPr sz="1600">
              <a:latin typeface="メイリオ"/>
              <a:cs typeface="メイリオ"/>
            </a:endParaRPr>
          </a:p>
        </p:txBody>
      </p:sp>
      <p:sp>
        <p:nvSpPr>
          <p:cNvPr id="14" name="object 14"/>
          <p:cNvSpPr txBox="1"/>
          <p:nvPr/>
        </p:nvSpPr>
        <p:spPr>
          <a:xfrm>
            <a:off x="2358645" y="2522347"/>
            <a:ext cx="280098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3.</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デジタル通貨の実現モデ</a:t>
            </a:r>
            <a:r>
              <a:rPr sz="1600" b="1" i="1" spc="-50" dirty="0">
                <a:solidFill>
                  <a:srgbClr val="404040"/>
                </a:solidFill>
                <a:latin typeface="メイリオ"/>
                <a:cs typeface="メイリオ"/>
              </a:rPr>
              <a:t>ル</a:t>
            </a:r>
            <a:endParaRPr sz="1600">
              <a:latin typeface="メイリオ"/>
              <a:cs typeface="メイリオ"/>
            </a:endParaRPr>
          </a:p>
        </p:txBody>
      </p:sp>
      <p:sp>
        <p:nvSpPr>
          <p:cNvPr id="15" name="object 15"/>
          <p:cNvSpPr txBox="1"/>
          <p:nvPr/>
        </p:nvSpPr>
        <p:spPr>
          <a:xfrm>
            <a:off x="7845679" y="252234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50</a:t>
            </a:r>
            <a:r>
              <a:rPr sz="1600" i="1" spc="-50" dirty="0">
                <a:solidFill>
                  <a:srgbClr val="404040"/>
                </a:solidFill>
                <a:latin typeface="メイリオ"/>
                <a:cs typeface="メイリオ"/>
              </a:rPr>
              <a:t>分</a:t>
            </a:r>
            <a:endParaRPr sz="1600">
              <a:latin typeface="メイリオ"/>
              <a:cs typeface="メイリオ"/>
            </a:endParaRPr>
          </a:p>
        </p:txBody>
      </p:sp>
      <p:sp>
        <p:nvSpPr>
          <p:cNvPr id="16" name="object 16"/>
          <p:cNvSpPr txBox="1"/>
          <p:nvPr/>
        </p:nvSpPr>
        <p:spPr>
          <a:xfrm>
            <a:off x="2358644" y="3107817"/>
            <a:ext cx="3003550"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4.</a:t>
            </a:r>
            <a:r>
              <a:rPr sz="1600" b="1" i="1" dirty="0">
                <a:solidFill>
                  <a:srgbClr val="404040"/>
                </a:solidFill>
                <a:latin typeface="メイリオ"/>
                <a:cs typeface="メイリオ"/>
              </a:rPr>
              <a:t>	</a:t>
            </a:r>
            <a:r>
              <a:rPr sz="1600" b="1" i="1" spc="-25" dirty="0">
                <a:solidFill>
                  <a:srgbClr val="404040"/>
                </a:solidFill>
                <a:latin typeface="メイリオ"/>
                <a:cs typeface="メイリオ"/>
              </a:rPr>
              <a:t>デジタル通貨がもたらす価</a:t>
            </a:r>
            <a:r>
              <a:rPr sz="1600" b="1" i="1" spc="-50" dirty="0">
                <a:solidFill>
                  <a:srgbClr val="404040"/>
                </a:solidFill>
                <a:latin typeface="メイリオ"/>
                <a:cs typeface="メイリオ"/>
              </a:rPr>
              <a:t>値</a:t>
            </a:r>
            <a:endParaRPr sz="1600">
              <a:latin typeface="メイリオ"/>
              <a:cs typeface="メイリオ"/>
            </a:endParaRPr>
          </a:p>
        </p:txBody>
      </p:sp>
      <p:sp>
        <p:nvSpPr>
          <p:cNvPr id="17" name="object 17"/>
          <p:cNvSpPr txBox="1"/>
          <p:nvPr/>
        </p:nvSpPr>
        <p:spPr>
          <a:xfrm>
            <a:off x="7845679" y="3107817"/>
            <a:ext cx="1161415"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30</a:t>
            </a:r>
            <a:r>
              <a:rPr sz="1600" i="1" spc="-50" dirty="0">
                <a:solidFill>
                  <a:srgbClr val="404040"/>
                </a:solidFill>
                <a:latin typeface="メイリオ"/>
                <a:cs typeface="メイリオ"/>
              </a:rPr>
              <a:t>分</a:t>
            </a:r>
            <a:endParaRPr sz="1600">
              <a:latin typeface="メイリオ"/>
              <a:cs typeface="メイリオ"/>
            </a:endParaRPr>
          </a:p>
        </p:txBody>
      </p:sp>
      <p:sp>
        <p:nvSpPr>
          <p:cNvPr id="18" name="object 18"/>
          <p:cNvSpPr txBox="1"/>
          <p:nvPr/>
        </p:nvSpPr>
        <p:spPr>
          <a:xfrm>
            <a:off x="2358645" y="3693033"/>
            <a:ext cx="2192655" cy="258404"/>
          </a:xfrm>
          <a:prstGeom prst="rect">
            <a:avLst/>
          </a:prstGeom>
        </p:spPr>
        <p:txBody>
          <a:bodyPr vert="horz" wrap="square" lIns="0" tIns="12065" rIns="0" bIns="0" rtlCol="0">
            <a:spAutoFit/>
          </a:bodyPr>
          <a:lstStyle/>
          <a:p>
            <a:pPr marL="12700">
              <a:spcBef>
                <a:spcPts val="95"/>
              </a:spcBef>
              <a:tabLst>
                <a:tab pos="354965" algn="l"/>
              </a:tabLst>
            </a:pPr>
            <a:r>
              <a:rPr sz="1600" b="1" i="1" spc="-25" dirty="0">
                <a:solidFill>
                  <a:srgbClr val="404040"/>
                </a:solidFill>
                <a:latin typeface="メイリオ"/>
                <a:cs typeface="メイリオ"/>
              </a:rPr>
              <a:t>5.</a:t>
            </a:r>
            <a:r>
              <a:rPr sz="1600" b="1" i="1" dirty="0">
                <a:solidFill>
                  <a:srgbClr val="404040"/>
                </a:solidFill>
                <a:latin typeface="メイリオ"/>
                <a:cs typeface="メイリオ"/>
              </a:rPr>
              <a:t>	</a:t>
            </a:r>
            <a:r>
              <a:rPr sz="1600" b="1" i="1" spc="-25" dirty="0">
                <a:solidFill>
                  <a:srgbClr val="404040"/>
                </a:solidFill>
                <a:latin typeface="メイリオ"/>
                <a:cs typeface="メイリオ"/>
              </a:rPr>
              <a:t>事務局より連絡事</a:t>
            </a:r>
            <a:r>
              <a:rPr sz="1600" b="1" i="1" spc="-50" dirty="0">
                <a:solidFill>
                  <a:srgbClr val="404040"/>
                </a:solidFill>
                <a:latin typeface="メイリオ"/>
                <a:cs typeface="メイリオ"/>
              </a:rPr>
              <a:t>項</a:t>
            </a:r>
            <a:endParaRPr sz="1600">
              <a:latin typeface="メイリオ"/>
              <a:cs typeface="メイリオ"/>
            </a:endParaRPr>
          </a:p>
        </p:txBody>
      </p:sp>
      <p:sp>
        <p:nvSpPr>
          <p:cNvPr id="19" name="object 19"/>
          <p:cNvSpPr txBox="1"/>
          <p:nvPr/>
        </p:nvSpPr>
        <p:spPr>
          <a:xfrm>
            <a:off x="7845678" y="3693033"/>
            <a:ext cx="1035050" cy="258404"/>
          </a:xfrm>
          <a:prstGeom prst="rect">
            <a:avLst/>
          </a:prstGeom>
        </p:spPr>
        <p:txBody>
          <a:bodyPr vert="horz" wrap="square" lIns="0" tIns="12065" rIns="0" bIns="0" rtlCol="0">
            <a:spAutoFit/>
          </a:bodyPr>
          <a:lstStyle/>
          <a:p>
            <a:pPr marL="12700">
              <a:spcBef>
                <a:spcPts val="95"/>
              </a:spcBef>
            </a:pPr>
            <a:r>
              <a:rPr sz="1600" i="1" spc="-25" dirty="0">
                <a:solidFill>
                  <a:srgbClr val="404040"/>
                </a:solidFill>
                <a:latin typeface="メイリオ"/>
                <a:cs typeface="メイリオ"/>
              </a:rPr>
              <a:t>・・</a:t>
            </a:r>
            <a:r>
              <a:rPr sz="1600" i="1" dirty="0">
                <a:solidFill>
                  <a:srgbClr val="404040"/>
                </a:solidFill>
                <a:latin typeface="メイリオ"/>
                <a:cs typeface="メイリオ"/>
              </a:rPr>
              <a:t>・</a:t>
            </a:r>
            <a:r>
              <a:rPr sz="1600" i="1" spc="20" dirty="0">
                <a:solidFill>
                  <a:srgbClr val="404040"/>
                </a:solidFill>
                <a:latin typeface="メイリオ"/>
                <a:cs typeface="メイリオ"/>
              </a:rPr>
              <a:t> </a:t>
            </a:r>
            <a:r>
              <a:rPr sz="1600" i="1" spc="-10" dirty="0">
                <a:solidFill>
                  <a:srgbClr val="404040"/>
                </a:solidFill>
                <a:latin typeface="メイリオ"/>
                <a:cs typeface="メイリオ"/>
              </a:rPr>
              <a:t>5</a:t>
            </a:r>
            <a:r>
              <a:rPr sz="1600" i="1" spc="-60" dirty="0">
                <a:solidFill>
                  <a:srgbClr val="404040"/>
                </a:solidFill>
                <a:latin typeface="メイリオ"/>
                <a:cs typeface="メイリオ"/>
              </a:rPr>
              <a:t>分</a:t>
            </a:r>
            <a:endParaRPr sz="1600">
              <a:latin typeface="メイリオ"/>
              <a:cs typeface="メイリオ"/>
            </a:endParaRPr>
          </a:p>
        </p:txBody>
      </p:sp>
      <p:sp>
        <p:nvSpPr>
          <p:cNvPr id="20" name="object 20"/>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1537695192"/>
              </p:ext>
            </p:extLst>
          </p:nvPr>
        </p:nvGraphicFramePr>
        <p:xfrm>
          <a:off x="1398954" y="928498"/>
          <a:ext cx="9644183" cy="5497195"/>
        </p:xfrm>
        <a:graphic>
          <a:graphicData uri="http://schemas.openxmlformats.org/drawingml/2006/table">
            <a:tbl>
              <a:tblPr firstRow="1" bandRow="1">
                <a:tableStyleId>{2D5ABB26-0587-4C30-8999-92F81FD0307C}</a:tableStyleId>
              </a:tblPr>
              <a:tblGrid>
                <a:gridCol w="824587">
                  <a:extLst>
                    <a:ext uri="{9D8B030D-6E8A-4147-A177-3AD203B41FA5}">
                      <a16:colId xmlns:a16="http://schemas.microsoft.com/office/drawing/2014/main" val="20000"/>
                    </a:ext>
                  </a:extLst>
                </a:gridCol>
                <a:gridCol w="8819596">
                  <a:extLst>
                    <a:ext uri="{9D8B030D-6E8A-4147-A177-3AD203B41FA5}">
                      <a16:colId xmlns:a16="http://schemas.microsoft.com/office/drawing/2014/main" val="20001"/>
                    </a:ext>
                  </a:extLst>
                </a:gridCol>
              </a:tblGrid>
              <a:tr h="1413510">
                <a:tc>
                  <a:txBody>
                    <a:bodyPr/>
                    <a:lstStyle/>
                    <a:p>
                      <a:pPr marL="58419" algn="ctr">
                        <a:lnSpc>
                          <a:spcPct val="100000"/>
                        </a:lnSpc>
                        <a:spcBef>
                          <a:spcPts val="675"/>
                        </a:spcBef>
                      </a:pPr>
                      <a:r>
                        <a:rPr sz="1500" spc="-25" dirty="0">
                          <a:latin typeface="メイリオ"/>
                          <a:cs typeface="メイリオ"/>
                        </a:rPr>
                        <a:t>ユーロ</a:t>
                      </a:r>
                      <a:endParaRPr sz="1500" dirty="0">
                        <a:latin typeface="メイリオ"/>
                        <a:cs typeface="メイリオ"/>
                      </a:endParaRPr>
                    </a:p>
                  </a:txBody>
                  <a:tcPr marL="0" marR="0" marT="8572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344805" marR="634365" indent="-287020">
                        <a:lnSpc>
                          <a:spcPct val="100000"/>
                        </a:lnSpc>
                        <a:spcBef>
                          <a:spcPts val="1185"/>
                        </a:spcBef>
                        <a:buFont typeface="Wingdings"/>
                        <a:buChar char=""/>
                        <a:tabLst>
                          <a:tab pos="344805" algn="l"/>
                          <a:tab pos="345440" algn="l"/>
                        </a:tabLst>
                      </a:pPr>
                      <a:r>
                        <a:rPr sz="1600" spc="-10" dirty="0">
                          <a:latin typeface="メイリオ"/>
                          <a:cs typeface="メイリオ"/>
                        </a:rPr>
                        <a:t>2021</a:t>
                      </a:r>
                      <a:r>
                        <a:rPr sz="1600" spc="-25" dirty="0">
                          <a:latin typeface="メイリオ"/>
                          <a:cs typeface="メイリオ"/>
                        </a:rPr>
                        <a:t>年</a:t>
                      </a:r>
                      <a:r>
                        <a:rPr sz="1600" spc="-10" dirty="0">
                          <a:latin typeface="メイリオ"/>
                          <a:cs typeface="メイリオ"/>
                        </a:rPr>
                        <a:t>7</a:t>
                      </a:r>
                      <a:r>
                        <a:rPr sz="1600" spc="-25" dirty="0">
                          <a:latin typeface="メイリオ"/>
                          <a:cs typeface="メイリオ"/>
                        </a:rPr>
                        <a:t>月、ECB政策理</a:t>
                      </a:r>
                      <a:r>
                        <a:rPr sz="1600" spc="-10" dirty="0">
                          <a:latin typeface="メイリオ"/>
                          <a:cs typeface="メイリオ"/>
                        </a:rPr>
                        <a:t>事</a:t>
                      </a:r>
                      <a:r>
                        <a:rPr sz="1600" spc="-25" dirty="0">
                          <a:latin typeface="メイリオ"/>
                          <a:cs typeface="メイリオ"/>
                        </a:rPr>
                        <a:t>会は</a:t>
                      </a:r>
                      <a:r>
                        <a:rPr sz="1600" spc="-10" dirty="0">
                          <a:latin typeface="メイリオ"/>
                          <a:cs typeface="メイリオ"/>
                        </a:rPr>
                        <a:t>、</a:t>
                      </a:r>
                      <a:r>
                        <a:rPr sz="1600" spc="-25" dirty="0">
                          <a:latin typeface="メイリオ"/>
                          <a:cs typeface="メイリオ"/>
                        </a:rPr>
                        <a:t>デジ</a:t>
                      </a:r>
                      <a:r>
                        <a:rPr sz="1600" spc="-10" dirty="0">
                          <a:latin typeface="メイリオ"/>
                          <a:cs typeface="メイリオ"/>
                        </a:rPr>
                        <a:t>タ</a:t>
                      </a:r>
                      <a:r>
                        <a:rPr sz="1600" spc="-25" dirty="0">
                          <a:latin typeface="メイリオ"/>
                          <a:cs typeface="メイリオ"/>
                        </a:rPr>
                        <a:t>ルユ</a:t>
                      </a:r>
                      <a:r>
                        <a:rPr sz="1600" spc="-10" dirty="0">
                          <a:latin typeface="メイリオ"/>
                          <a:cs typeface="メイリオ"/>
                        </a:rPr>
                        <a:t>ー</a:t>
                      </a:r>
                      <a:r>
                        <a:rPr sz="1600" spc="-25" dirty="0">
                          <a:latin typeface="メイリオ"/>
                          <a:cs typeface="メイリオ"/>
                        </a:rPr>
                        <a:t>ロ・</a:t>
                      </a:r>
                      <a:r>
                        <a:rPr sz="1600" spc="-10" dirty="0">
                          <a:latin typeface="メイリオ"/>
                          <a:cs typeface="メイリオ"/>
                        </a:rPr>
                        <a:t>プ</a:t>
                      </a:r>
                      <a:r>
                        <a:rPr sz="1600" spc="-25" dirty="0">
                          <a:latin typeface="メイリオ"/>
                          <a:cs typeface="メイリオ"/>
                        </a:rPr>
                        <a:t>ロジ</a:t>
                      </a:r>
                      <a:r>
                        <a:rPr sz="1600" spc="-10" dirty="0">
                          <a:latin typeface="メイリオ"/>
                          <a:cs typeface="メイリオ"/>
                        </a:rPr>
                        <a:t>ェ</a:t>
                      </a:r>
                      <a:r>
                        <a:rPr sz="1600" spc="-25" dirty="0">
                          <a:latin typeface="メイリオ"/>
                          <a:cs typeface="メイリオ"/>
                        </a:rPr>
                        <a:t>クト</a:t>
                      </a:r>
                      <a:r>
                        <a:rPr sz="1600" spc="-10" dirty="0">
                          <a:latin typeface="メイリオ"/>
                          <a:cs typeface="メイリオ"/>
                        </a:rPr>
                        <a:t>の</a:t>
                      </a:r>
                      <a:r>
                        <a:rPr sz="1600" spc="-25" dirty="0">
                          <a:latin typeface="メイリオ"/>
                          <a:cs typeface="メイリオ"/>
                        </a:rPr>
                        <a:t>「調</a:t>
                      </a:r>
                      <a:r>
                        <a:rPr sz="1600" spc="-50" dirty="0">
                          <a:latin typeface="メイリオ"/>
                          <a:cs typeface="メイリオ"/>
                        </a:rPr>
                        <a:t>査</a:t>
                      </a:r>
                      <a:r>
                        <a:rPr sz="1600" spc="-25" dirty="0">
                          <a:latin typeface="メイリオ"/>
                          <a:cs typeface="メイリオ"/>
                        </a:rPr>
                        <a:t>フェーズ」の開始を決定</a:t>
                      </a:r>
                      <a:r>
                        <a:rPr sz="1600" spc="-20" dirty="0">
                          <a:latin typeface="メイリオ"/>
                          <a:cs typeface="メイリオ"/>
                        </a:rPr>
                        <a:t>。</a:t>
                      </a:r>
                      <a:r>
                        <a:rPr sz="1600" b="1" spc="-25" dirty="0">
                          <a:solidFill>
                            <a:srgbClr val="006FC0"/>
                          </a:solidFill>
                          <a:latin typeface="メイリオ"/>
                          <a:cs typeface="メイリオ"/>
                        </a:rPr>
                        <a:t>調査フ</a:t>
                      </a:r>
                      <a:r>
                        <a:rPr sz="1600" b="1" spc="-10" dirty="0">
                          <a:solidFill>
                            <a:srgbClr val="006FC0"/>
                          </a:solidFill>
                          <a:latin typeface="メイリオ"/>
                          <a:cs typeface="メイリオ"/>
                        </a:rPr>
                        <a:t>ェ</a:t>
                      </a:r>
                      <a:r>
                        <a:rPr sz="1600" b="1" spc="-25" dirty="0">
                          <a:solidFill>
                            <a:srgbClr val="006FC0"/>
                          </a:solidFill>
                          <a:latin typeface="メイリオ"/>
                          <a:cs typeface="メイリオ"/>
                        </a:rPr>
                        <a:t>ーズ</a:t>
                      </a:r>
                      <a:r>
                        <a:rPr sz="1600" b="1" spc="-10" dirty="0">
                          <a:solidFill>
                            <a:srgbClr val="006FC0"/>
                          </a:solidFill>
                          <a:latin typeface="メイリオ"/>
                          <a:cs typeface="メイリオ"/>
                        </a:rPr>
                        <a:t>は2023年10</a:t>
                      </a:r>
                      <a:r>
                        <a:rPr sz="1600" b="1" spc="-25" dirty="0">
                          <a:solidFill>
                            <a:srgbClr val="006FC0"/>
                          </a:solidFill>
                          <a:latin typeface="メイリオ"/>
                          <a:cs typeface="メイリオ"/>
                        </a:rPr>
                        <a:t>月</a:t>
                      </a:r>
                      <a:r>
                        <a:rPr sz="1600" spc="-20" dirty="0">
                          <a:latin typeface="メイリオ"/>
                          <a:cs typeface="メイリオ"/>
                        </a:rPr>
                        <a:t>まで</a:t>
                      </a:r>
                      <a:r>
                        <a:rPr sz="1600" spc="-25" dirty="0">
                          <a:latin typeface="メイリオ"/>
                          <a:cs typeface="メイリオ"/>
                        </a:rPr>
                        <a:t>実施</a:t>
                      </a:r>
                      <a:r>
                        <a:rPr sz="1600" spc="-50" dirty="0">
                          <a:latin typeface="メイリオ"/>
                          <a:cs typeface="メイリオ"/>
                        </a:rPr>
                        <a:t>。</a:t>
                      </a:r>
                      <a:endParaRPr sz="1600" dirty="0">
                        <a:latin typeface="メイリオ"/>
                        <a:cs typeface="メイリオ"/>
                      </a:endParaRPr>
                    </a:p>
                    <a:p>
                      <a:pPr marL="344805" indent="-287020">
                        <a:lnSpc>
                          <a:spcPct val="100000"/>
                        </a:lnSpc>
                        <a:spcBef>
                          <a:spcPts val="600"/>
                        </a:spcBef>
                        <a:buFont typeface="Wingdings"/>
                        <a:buChar char=""/>
                        <a:tabLst>
                          <a:tab pos="344805" algn="l"/>
                          <a:tab pos="345440" algn="l"/>
                        </a:tabLst>
                      </a:pPr>
                      <a:r>
                        <a:rPr sz="1600" spc="-30" dirty="0">
                          <a:latin typeface="メイリオ"/>
                          <a:cs typeface="メイリオ"/>
                        </a:rPr>
                        <a:t>「２年間の調査フェーズの終了時</a:t>
                      </a:r>
                      <a:r>
                        <a:rPr sz="1600" spc="-25" dirty="0">
                          <a:latin typeface="メイリオ"/>
                          <a:cs typeface="メイリオ"/>
                        </a:rPr>
                        <a:t>点で、</a:t>
                      </a:r>
                      <a:r>
                        <a:rPr sz="1600" b="1" spc="-20" dirty="0">
                          <a:solidFill>
                            <a:srgbClr val="006FC0"/>
                          </a:solidFill>
                          <a:latin typeface="メイリオ"/>
                          <a:cs typeface="メイリオ"/>
                        </a:rPr>
                        <a:t>CBDC</a:t>
                      </a:r>
                      <a:r>
                        <a:rPr sz="1600" b="1" spc="-30" dirty="0">
                          <a:solidFill>
                            <a:srgbClr val="006FC0"/>
                          </a:solidFill>
                          <a:latin typeface="メイリオ"/>
                          <a:cs typeface="メイリオ"/>
                        </a:rPr>
                        <a:t>の実現について判断</a:t>
                      </a:r>
                      <a:r>
                        <a:rPr sz="1600" spc="-30" dirty="0">
                          <a:latin typeface="メイリオ"/>
                          <a:cs typeface="メイリオ"/>
                        </a:rPr>
                        <a:t>」</a:t>
                      </a:r>
                      <a:r>
                        <a:rPr sz="1600" spc="-20" dirty="0">
                          <a:latin typeface="メイリオ"/>
                          <a:cs typeface="メイリオ"/>
                        </a:rPr>
                        <a:t>（</a:t>
                      </a:r>
                      <a:r>
                        <a:rPr sz="1600" spc="-20" dirty="0" err="1">
                          <a:latin typeface="メイリオ"/>
                          <a:cs typeface="メイリオ"/>
                        </a:rPr>
                        <a:t>ECB</a:t>
                      </a:r>
                      <a:r>
                        <a:rPr sz="1600" spc="-30" dirty="0" err="1">
                          <a:latin typeface="メイリオ"/>
                          <a:cs typeface="メイリオ"/>
                        </a:rPr>
                        <a:t>ラ</a:t>
                      </a:r>
                      <a:r>
                        <a:rPr sz="1600" spc="-50" dirty="0" err="1">
                          <a:latin typeface="メイリオ"/>
                          <a:cs typeface="メイリオ"/>
                        </a:rPr>
                        <a:t>ガ</a:t>
                      </a:r>
                      <a:r>
                        <a:rPr sz="1600" spc="-25" dirty="0" err="1">
                          <a:latin typeface="メイリオ"/>
                          <a:cs typeface="メイリオ"/>
                        </a:rPr>
                        <a:t>ルド総裁</a:t>
                      </a:r>
                      <a:r>
                        <a:rPr sz="1600" spc="-25" dirty="0">
                          <a:latin typeface="メイリオ"/>
                          <a:cs typeface="メイリオ"/>
                        </a:rPr>
                        <a:t>）</a:t>
                      </a:r>
                      <a:r>
                        <a:rPr sz="1600" spc="-50" dirty="0">
                          <a:latin typeface="メイリオ"/>
                          <a:cs typeface="メイリオ"/>
                        </a:rPr>
                        <a:t>。</a:t>
                      </a:r>
                      <a:endParaRPr lang="en-US" sz="1600" spc="-50" dirty="0">
                        <a:latin typeface="メイリオ"/>
                        <a:cs typeface="メイリオ"/>
                      </a:endParaRPr>
                    </a:p>
                    <a:p>
                      <a:pPr marL="344805" indent="-287020">
                        <a:lnSpc>
                          <a:spcPct val="100000"/>
                        </a:lnSpc>
                        <a:spcBef>
                          <a:spcPts val="600"/>
                        </a:spcBef>
                        <a:buFont typeface="Wingdings"/>
                        <a:buChar char=""/>
                        <a:tabLst>
                          <a:tab pos="344805" algn="l"/>
                          <a:tab pos="345440" algn="l"/>
                        </a:tabLst>
                      </a:pPr>
                      <a:r>
                        <a:rPr lang="ja-JP" altLang="en-US" sz="1600" dirty="0">
                          <a:latin typeface="BIZ UDPゴシック" panose="020B0400000000000000" pitchFamily="50" charset="-128"/>
                          <a:ea typeface="BIZ UDPゴシック" panose="020B0400000000000000" pitchFamily="50" charset="-128"/>
                          <a:cs typeface="メイリオ"/>
                        </a:rPr>
                        <a:t>日銀は</a:t>
                      </a:r>
                      <a:r>
                        <a:rPr lang="en-US" altLang="ja-JP" sz="1600" dirty="0">
                          <a:latin typeface="BIZ UDPゴシック" panose="020B0400000000000000" pitchFamily="50" charset="-128"/>
                          <a:ea typeface="BIZ UDPゴシック" panose="020B0400000000000000" pitchFamily="50" charset="-128"/>
                          <a:cs typeface="メイリオ"/>
                        </a:rPr>
                        <a:t>ECB</a:t>
                      </a:r>
                      <a:r>
                        <a:rPr lang="ja-JP" altLang="en-US" sz="1600" dirty="0">
                          <a:latin typeface="BIZ UDPゴシック" panose="020B0400000000000000" pitchFamily="50" charset="-128"/>
                          <a:ea typeface="BIZ UDPゴシック" panose="020B0400000000000000" pitchFamily="50" charset="-128"/>
                          <a:cs typeface="メイリオ"/>
                        </a:rPr>
                        <a:t>と実証検証プロジェクトを推進。</a:t>
                      </a:r>
                      <a:endParaRPr sz="1600" dirty="0">
                        <a:latin typeface="BIZ UDPゴシック" panose="020B0400000000000000" pitchFamily="50" charset="-128"/>
                        <a:ea typeface="BIZ UDPゴシック" panose="020B0400000000000000" pitchFamily="50" charset="-128"/>
                        <a:cs typeface="メイリオ"/>
                      </a:endParaRPr>
                    </a:p>
                  </a:txBody>
                  <a:tcPr marL="0" marR="0" marT="15049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2174875">
                <a:tc>
                  <a:txBody>
                    <a:bodyPr/>
                    <a:lstStyle/>
                    <a:p>
                      <a:pPr marL="58419" algn="ctr">
                        <a:lnSpc>
                          <a:spcPct val="100000"/>
                        </a:lnSpc>
                        <a:spcBef>
                          <a:spcPts val="1005"/>
                        </a:spcBef>
                        <a:tabLst>
                          <a:tab pos="439420" algn="l"/>
                        </a:tabLst>
                      </a:pPr>
                      <a:r>
                        <a:rPr sz="1500" spc="-50" dirty="0">
                          <a:latin typeface="メイリオ"/>
                          <a:cs typeface="メイリオ"/>
                        </a:rPr>
                        <a:t>米</a:t>
                      </a:r>
                      <a:r>
                        <a:rPr sz="1500" dirty="0">
                          <a:latin typeface="メイリオ"/>
                          <a:cs typeface="メイリオ"/>
                        </a:rPr>
                        <a:t>	</a:t>
                      </a:r>
                      <a:r>
                        <a:rPr sz="1500" spc="-50" dirty="0">
                          <a:latin typeface="メイリオ"/>
                          <a:cs typeface="メイリオ"/>
                        </a:rPr>
                        <a:t>国</a:t>
                      </a:r>
                      <a:endParaRPr sz="1500" dirty="0">
                        <a:latin typeface="メイリオ"/>
                        <a:cs typeface="メイリオ"/>
                      </a:endParaRPr>
                    </a:p>
                  </a:txBody>
                  <a:tcPr marL="0" marR="0" marT="12763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344805" marR="205740" indent="-287020">
                        <a:lnSpc>
                          <a:spcPct val="100000"/>
                        </a:lnSpc>
                        <a:spcBef>
                          <a:spcPts val="705"/>
                        </a:spcBef>
                        <a:buFont typeface="Wingdings"/>
                        <a:buChar char=""/>
                        <a:tabLst>
                          <a:tab pos="344805" algn="l"/>
                          <a:tab pos="345440" algn="l"/>
                        </a:tabLst>
                      </a:pPr>
                      <a:r>
                        <a:rPr sz="1600" spc="-25" dirty="0">
                          <a:latin typeface="メイリオ"/>
                          <a:cs typeface="メイリオ"/>
                        </a:rPr>
                        <a:t>FRBは、</a:t>
                      </a:r>
                      <a:r>
                        <a:rPr sz="1600" spc="-10" dirty="0">
                          <a:latin typeface="メイリオ"/>
                          <a:cs typeface="メイリオ"/>
                        </a:rPr>
                        <a:t>2022</a:t>
                      </a:r>
                      <a:r>
                        <a:rPr sz="1600" spc="-25" dirty="0">
                          <a:latin typeface="メイリオ"/>
                          <a:cs typeface="メイリオ"/>
                        </a:rPr>
                        <a:t>年１月、</a:t>
                      </a:r>
                      <a:r>
                        <a:rPr sz="1600" spc="-20" dirty="0">
                          <a:latin typeface="メイリオ"/>
                          <a:cs typeface="メイリオ"/>
                        </a:rPr>
                        <a:t>CBDC</a:t>
                      </a:r>
                      <a:r>
                        <a:rPr sz="1600" spc="-25" dirty="0">
                          <a:latin typeface="メイリオ"/>
                          <a:cs typeface="メイリオ"/>
                        </a:rPr>
                        <a:t>の便</a:t>
                      </a:r>
                      <a:r>
                        <a:rPr sz="1600" spc="-10" dirty="0">
                          <a:latin typeface="メイリオ"/>
                          <a:cs typeface="メイリオ"/>
                        </a:rPr>
                        <a:t>益</a:t>
                      </a:r>
                      <a:r>
                        <a:rPr sz="1600" spc="-25" dirty="0">
                          <a:latin typeface="メイリオ"/>
                          <a:cs typeface="メイリオ"/>
                        </a:rPr>
                        <a:t>、リ</a:t>
                      </a:r>
                      <a:r>
                        <a:rPr sz="1600" spc="-10" dirty="0">
                          <a:latin typeface="メイリオ"/>
                          <a:cs typeface="メイリオ"/>
                        </a:rPr>
                        <a:t>ス</a:t>
                      </a:r>
                      <a:r>
                        <a:rPr sz="1600" spc="-25" dirty="0">
                          <a:latin typeface="メイリオ"/>
                          <a:cs typeface="メイリオ"/>
                        </a:rPr>
                        <a:t>ク、</a:t>
                      </a:r>
                      <a:r>
                        <a:rPr sz="1600" spc="-10" dirty="0">
                          <a:latin typeface="メイリオ"/>
                          <a:cs typeface="メイリオ"/>
                        </a:rPr>
                        <a:t>政</a:t>
                      </a:r>
                      <a:r>
                        <a:rPr sz="1600" spc="-25" dirty="0">
                          <a:latin typeface="メイリオ"/>
                          <a:cs typeface="メイリオ"/>
                        </a:rPr>
                        <a:t>策上</a:t>
                      </a:r>
                      <a:r>
                        <a:rPr sz="1600" spc="-10" dirty="0">
                          <a:latin typeface="メイリオ"/>
                          <a:cs typeface="メイリオ"/>
                        </a:rPr>
                        <a:t>の</a:t>
                      </a:r>
                      <a:r>
                        <a:rPr sz="1600" spc="-25" dirty="0">
                          <a:latin typeface="メイリオ"/>
                          <a:cs typeface="メイリオ"/>
                        </a:rPr>
                        <a:t>検討</a:t>
                      </a:r>
                      <a:r>
                        <a:rPr sz="1600" spc="-10" dirty="0">
                          <a:latin typeface="メイリオ"/>
                          <a:cs typeface="メイリオ"/>
                        </a:rPr>
                        <a:t>事</a:t>
                      </a:r>
                      <a:r>
                        <a:rPr sz="1600" spc="-25" dirty="0">
                          <a:latin typeface="メイリオ"/>
                          <a:cs typeface="メイリオ"/>
                        </a:rPr>
                        <a:t>項な</a:t>
                      </a:r>
                      <a:r>
                        <a:rPr sz="1600" spc="-10" dirty="0">
                          <a:latin typeface="メイリオ"/>
                          <a:cs typeface="メイリオ"/>
                        </a:rPr>
                        <a:t>ど</a:t>
                      </a:r>
                      <a:r>
                        <a:rPr sz="1600" spc="-25" dirty="0">
                          <a:latin typeface="メイリオ"/>
                          <a:cs typeface="メイリオ"/>
                        </a:rPr>
                        <a:t>を整</a:t>
                      </a:r>
                      <a:r>
                        <a:rPr sz="1600" spc="-30" dirty="0">
                          <a:latin typeface="メイリオ"/>
                          <a:cs typeface="メイリオ"/>
                        </a:rPr>
                        <a:t>理し</a:t>
                      </a:r>
                      <a:r>
                        <a:rPr sz="1600" spc="-25" dirty="0">
                          <a:latin typeface="メイリオ"/>
                          <a:cs typeface="メイリオ"/>
                        </a:rPr>
                        <a:t>た</a:t>
                      </a:r>
                      <a:r>
                        <a:rPr sz="1600" b="1" spc="-25" dirty="0">
                          <a:solidFill>
                            <a:srgbClr val="006FC0"/>
                          </a:solidFill>
                          <a:latin typeface="メイリオ"/>
                          <a:cs typeface="メイリオ"/>
                        </a:rPr>
                        <a:t>ディスカッション・ペーパ</a:t>
                      </a:r>
                      <a:r>
                        <a:rPr sz="1600" b="1" spc="-20" dirty="0">
                          <a:solidFill>
                            <a:srgbClr val="006FC0"/>
                          </a:solidFill>
                          <a:latin typeface="メイリオ"/>
                          <a:cs typeface="メイリオ"/>
                        </a:rPr>
                        <a:t>ー</a:t>
                      </a:r>
                      <a:r>
                        <a:rPr sz="1600" spc="-20" dirty="0">
                          <a:latin typeface="メイリオ"/>
                          <a:cs typeface="メイリオ"/>
                        </a:rPr>
                        <a:t>を公</a:t>
                      </a:r>
                      <a:r>
                        <a:rPr sz="1600" spc="-25" dirty="0">
                          <a:latin typeface="メイリオ"/>
                          <a:cs typeface="メイリオ"/>
                        </a:rPr>
                        <a:t>表</a:t>
                      </a:r>
                      <a:r>
                        <a:rPr sz="1600" spc="-50" dirty="0">
                          <a:latin typeface="メイリオ"/>
                          <a:cs typeface="メイリオ"/>
                        </a:rPr>
                        <a:t>。</a:t>
                      </a:r>
                      <a:endParaRPr sz="1600" dirty="0">
                        <a:latin typeface="メイリオ"/>
                        <a:cs typeface="メイリオ"/>
                      </a:endParaRPr>
                    </a:p>
                    <a:p>
                      <a:pPr marL="344805" marR="104139" indent="-287020">
                        <a:lnSpc>
                          <a:spcPct val="100000"/>
                        </a:lnSpc>
                        <a:spcBef>
                          <a:spcPts val="600"/>
                        </a:spcBef>
                        <a:buFont typeface="Wingdings"/>
                        <a:buChar char=""/>
                        <a:tabLst>
                          <a:tab pos="344805" algn="l"/>
                          <a:tab pos="345440" algn="l"/>
                        </a:tabLst>
                      </a:pPr>
                      <a:r>
                        <a:rPr sz="1600" spc="-25" dirty="0">
                          <a:latin typeface="メイリオ"/>
                          <a:cs typeface="メイリオ"/>
                        </a:rPr>
                        <a:t>上記ペーパーについて、</a:t>
                      </a:r>
                      <a:r>
                        <a:rPr sz="1600" spc="-20" dirty="0">
                          <a:latin typeface="メイリオ"/>
                          <a:cs typeface="メイリオ"/>
                        </a:rPr>
                        <a:t>FRB</a:t>
                      </a:r>
                      <a:r>
                        <a:rPr sz="1600" spc="-25" dirty="0">
                          <a:latin typeface="メイリオ"/>
                          <a:cs typeface="メイリオ"/>
                        </a:rPr>
                        <a:t>は、</a:t>
                      </a:r>
                      <a:r>
                        <a:rPr sz="1600" spc="-10" dirty="0">
                          <a:latin typeface="メイリオ"/>
                          <a:cs typeface="メイリオ"/>
                        </a:rPr>
                        <a:t>「</a:t>
                      </a:r>
                      <a:r>
                        <a:rPr sz="1600" spc="-20" dirty="0">
                          <a:latin typeface="メイリオ"/>
                          <a:cs typeface="メイリオ"/>
                        </a:rPr>
                        <a:t>CBDC発行</a:t>
                      </a:r>
                      <a:r>
                        <a:rPr sz="1600" spc="-25" dirty="0">
                          <a:latin typeface="メイリオ"/>
                          <a:cs typeface="メイリオ"/>
                        </a:rPr>
                        <a:t>の妥</a:t>
                      </a:r>
                      <a:r>
                        <a:rPr sz="1600" spc="-10" dirty="0">
                          <a:latin typeface="メイリオ"/>
                          <a:cs typeface="メイリオ"/>
                        </a:rPr>
                        <a:t>当</a:t>
                      </a:r>
                      <a:r>
                        <a:rPr sz="1600" spc="-25" dirty="0">
                          <a:latin typeface="メイリオ"/>
                          <a:cs typeface="メイリオ"/>
                        </a:rPr>
                        <a:t>性を</a:t>
                      </a:r>
                      <a:r>
                        <a:rPr sz="1600" b="1" spc="-10" dirty="0">
                          <a:solidFill>
                            <a:srgbClr val="006FC0"/>
                          </a:solidFill>
                          <a:latin typeface="メイリオ"/>
                          <a:cs typeface="メイリオ"/>
                        </a:rPr>
                        <a:t>直</a:t>
                      </a:r>
                      <a:r>
                        <a:rPr sz="1600" b="1" spc="-25" dirty="0">
                          <a:solidFill>
                            <a:srgbClr val="006FC0"/>
                          </a:solidFill>
                          <a:latin typeface="メイリオ"/>
                          <a:cs typeface="メイリオ"/>
                        </a:rPr>
                        <a:t>ぐに</a:t>
                      </a:r>
                      <a:r>
                        <a:rPr sz="1600" b="1" spc="-10" dirty="0">
                          <a:solidFill>
                            <a:srgbClr val="006FC0"/>
                          </a:solidFill>
                          <a:latin typeface="メイリオ"/>
                          <a:cs typeface="メイリオ"/>
                        </a:rPr>
                        <a:t>判</a:t>
                      </a:r>
                      <a:r>
                        <a:rPr sz="1600" b="1" spc="-25" dirty="0">
                          <a:solidFill>
                            <a:srgbClr val="006FC0"/>
                          </a:solidFill>
                          <a:latin typeface="メイリオ"/>
                          <a:cs typeface="メイリオ"/>
                        </a:rPr>
                        <a:t>断す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こと</a:t>
                      </a:r>
                      <a:r>
                        <a:rPr sz="1600" b="1" spc="-50" dirty="0">
                          <a:solidFill>
                            <a:srgbClr val="006FC0"/>
                          </a:solidFill>
                          <a:latin typeface="メイリオ"/>
                          <a:cs typeface="メイリオ"/>
                        </a:rPr>
                        <a:t>を</a:t>
                      </a:r>
                      <a:r>
                        <a:rPr sz="1600" b="1" spc="-25" dirty="0">
                          <a:solidFill>
                            <a:srgbClr val="006FC0"/>
                          </a:solidFill>
                          <a:latin typeface="メイリオ"/>
                          <a:cs typeface="メイリオ"/>
                        </a:rPr>
                        <a:t>示唆するものではない</a:t>
                      </a:r>
                      <a:r>
                        <a:rPr sz="1600" spc="-25" dirty="0">
                          <a:latin typeface="メイリオ"/>
                          <a:cs typeface="メイリオ"/>
                        </a:rPr>
                        <a:t>」としてい</a:t>
                      </a:r>
                      <a:r>
                        <a:rPr sz="1600" spc="-30" dirty="0">
                          <a:latin typeface="メイリオ"/>
                          <a:cs typeface="メイリオ"/>
                        </a:rPr>
                        <a:t>る。</a:t>
                      </a:r>
                      <a:endParaRPr sz="1600" dirty="0">
                        <a:latin typeface="メイリオ"/>
                        <a:cs typeface="メイリオ"/>
                      </a:endParaRPr>
                    </a:p>
                    <a:p>
                      <a:pPr marL="344805" indent="-287020">
                        <a:lnSpc>
                          <a:spcPct val="100000"/>
                        </a:lnSpc>
                        <a:spcBef>
                          <a:spcPts val="600"/>
                        </a:spcBef>
                        <a:buFont typeface="Wingdings"/>
                        <a:buChar char=""/>
                        <a:tabLst>
                          <a:tab pos="344805" algn="l"/>
                          <a:tab pos="345440" algn="l"/>
                        </a:tabLst>
                      </a:pPr>
                      <a:r>
                        <a:rPr sz="1600" spc="-25" dirty="0">
                          <a:latin typeface="メイリオ"/>
                          <a:cs typeface="メイリオ"/>
                        </a:rPr>
                        <a:t>ボストン連銀は、</a:t>
                      </a:r>
                      <a:r>
                        <a:rPr sz="1600" spc="-10" dirty="0">
                          <a:latin typeface="メイリオ"/>
                          <a:cs typeface="メイリオ"/>
                        </a:rPr>
                        <a:t>2020</a:t>
                      </a:r>
                      <a:r>
                        <a:rPr sz="1600" spc="-25" dirty="0">
                          <a:latin typeface="メイリオ"/>
                          <a:cs typeface="メイリオ"/>
                        </a:rPr>
                        <a:t>年以降</a:t>
                      </a:r>
                      <a:r>
                        <a:rPr sz="1600" spc="-10" dirty="0">
                          <a:latin typeface="メイリオ"/>
                          <a:cs typeface="メイリオ"/>
                        </a:rPr>
                        <a:t>、</a:t>
                      </a:r>
                      <a:r>
                        <a:rPr sz="1600" spc="-25" dirty="0">
                          <a:latin typeface="メイリオ"/>
                          <a:cs typeface="メイリオ"/>
                        </a:rPr>
                        <a:t>基盤</a:t>
                      </a:r>
                      <a:r>
                        <a:rPr sz="1600" spc="-10" dirty="0">
                          <a:latin typeface="メイリオ"/>
                          <a:cs typeface="メイリオ"/>
                        </a:rPr>
                        <a:t>技</a:t>
                      </a:r>
                      <a:r>
                        <a:rPr sz="1600" spc="-25" dirty="0">
                          <a:latin typeface="メイリオ"/>
                          <a:cs typeface="メイリオ"/>
                        </a:rPr>
                        <a:t>術に</a:t>
                      </a:r>
                      <a:r>
                        <a:rPr sz="1600" spc="-20" dirty="0">
                          <a:latin typeface="メイリオ"/>
                          <a:cs typeface="メイリオ"/>
                        </a:rPr>
                        <a:t>関する</a:t>
                      </a:r>
                      <a:r>
                        <a:rPr sz="1600" b="1" spc="-20" dirty="0">
                          <a:solidFill>
                            <a:srgbClr val="006FC0"/>
                          </a:solidFill>
                          <a:latin typeface="メイリオ"/>
                          <a:cs typeface="メイリオ"/>
                        </a:rPr>
                        <a:t>MIT</a:t>
                      </a:r>
                      <a:r>
                        <a:rPr sz="1600" b="1" spc="-10" dirty="0">
                          <a:solidFill>
                            <a:srgbClr val="006FC0"/>
                          </a:solidFill>
                          <a:latin typeface="メイリオ"/>
                          <a:cs typeface="メイリオ"/>
                        </a:rPr>
                        <a:t>と</a:t>
                      </a:r>
                      <a:r>
                        <a:rPr sz="1600" b="1" spc="-25" dirty="0">
                          <a:solidFill>
                            <a:srgbClr val="006FC0"/>
                          </a:solidFill>
                          <a:latin typeface="メイリオ"/>
                          <a:cs typeface="メイリオ"/>
                        </a:rPr>
                        <a:t>の共</a:t>
                      </a:r>
                      <a:r>
                        <a:rPr sz="1600" b="1" spc="-10" dirty="0">
                          <a:solidFill>
                            <a:srgbClr val="006FC0"/>
                          </a:solidFill>
                          <a:latin typeface="メイリオ"/>
                          <a:cs typeface="メイリオ"/>
                        </a:rPr>
                        <a:t>同</a:t>
                      </a:r>
                      <a:r>
                        <a:rPr sz="1600" b="1" spc="-25" dirty="0">
                          <a:solidFill>
                            <a:srgbClr val="006FC0"/>
                          </a:solidFill>
                          <a:latin typeface="メイリオ"/>
                          <a:cs typeface="メイリオ"/>
                        </a:rPr>
                        <a:t>研究</a:t>
                      </a:r>
                      <a:r>
                        <a:rPr sz="1600" spc="-10" dirty="0">
                          <a:latin typeface="メイリオ"/>
                          <a:cs typeface="メイリオ"/>
                        </a:rPr>
                        <a:t>を</a:t>
                      </a:r>
                      <a:r>
                        <a:rPr sz="1600" spc="-25" dirty="0">
                          <a:latin typeface="メイリオ"/>
                          <a:cs typeface="メイリオ"/>
                        </a:rPr>
                        <a:t>実施</a:t>
                      </a:r>
                      <a:r>
                        <a:rPr sz="1600" spc="-50" dirty="0">
                          <a:latin typeface="メイリオ"/>
                          <a:cs typeface="メイリオ"/>
                        </a:rPr>
                        <a:t>。</a:t>
                      </a:r>
                      <a:endParaRPr sz="1600" dirty="0">
                        <a:latin typeface="メイリオ"/>
                        <a:cs typeface="メイリオ"/>
                      </a:endParaRPr>
                    </a:p>
                    <a:p>
                      <a:pPr marL="344805" marR="163195" indent="-287020">
                        <a:lnSpc>
                          <a:spcPct val="100000"/>
                        </a:lnSpc>
                        <a:spcBef>
                          <a:spcPts val="600"/>
                        </a:spcBef>
                        <a:buFont typeface="Wingdings"/>
                        <a:buChar char=""/>
                        <a:tabLst>
                          <a:tab pos="344805" algn="l"/>
                          <a:tab pos="345440" algn="l"/>
                        </a:tabLst>
                      </a:pPr>
                      <a:r>
                        <a:rPr sz="1600" spc="-10" dirty="0">
                          <a:latin typeface="メイリオ"/>
                          <a:cs typeface="メイリオ"/>
                        </a:rPr>
                        <a:t>3</a:t>
                      </a:r>
                      <a:r>
                        <a:rPr sz="1600" spc="-25" dirty="0">
                          <a:latin typeface="メイリオ"/>
                          <a:cs typeface="メイリオ"/>
                        </a:rPr>
                        <a:t>月に発出された「</a:t>
                      </a:r>
                      <a:r>
                        <a:rPr sz="1600" b="1" spc="-25" dirty="0">
                          <a:solidFill>
                            <a:srgbClr val="006FC0"/>
                          </a:solidFill>
                          <a:latin typeface="メイリオ"/>
                          <a:cs typeface="メイリオ"/>
                        </a:rPr>
                        <a:t>デジタル資産</a:t>
                      </a:r>
                      <a:r>
                        <a:rPr sz="1600" b="1" spc="-10" dirty="0">
                          <a:solidFill>
                            <a:srgbClr val="006FC0"/>
                          </a:solidFill>
                          <a:latin typeface="メイリオ"/>
                          <a:cs typeface="メイリオ"/>
                        </a:rPr>
                        <a:t>に</a:t>
                      </a:r>
                      <a:r>
                        <a:rPr sz="1600" b="1" spc="-25" dirty="0">
                          <a:solidFill>
                            <a:srgbClr val="006FC0"/>
                          </a:solidFill>
                          <a:latin typeface="メイリオ"/>
                          <a:cs typeface="メイリオ"/>
                        </a:rPr>
                        <a:t>関す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大統</a:t>
                      </a:r>
                      <a:r>
                        <a:rPr sz="1600" b="1" spc="-20" dirty="0">
                          <a:solidFill>
                            <a:srgbClr val="006FC0"/>
                          </a:solidFill>
                          <a:latin typeface="メイリオ"/>
                          <a:cs typeface="メイリオ"/>
                        </a:rPr>
                        <a:t>領令</a:t>
                      </a:r>
                      <a:r>
                        <a:rPr sz="1600" spc="-25" dirty="0">
                          <a:latin typeface="メイリオ"/>
                          <a:cs typeface="メイリオ"/>
                        </a:rPr>
                        <a:t>」では、</a:t>
                      </a:r>
                      <a:r>
                        <a:rPr sz="1600" spc="-20" dirty="0">
                          <a:latin typeface="メイリオ"/>
                          <a:cs typeface="メイリオ"/>
                        </a:rPr>
                        <a:t>CBDC</a:t>
                      </a:r>
                      <a:r>
                        <a:rPr sz="1600" spc="-25" dirty="0">
                          <a:latin typeface="メイリオ"/>
                          <a:cs typeface="メイリオ"/>
                        </a:rPr>
                        <a:t>の</a:t>
                      </a:r>
                      <a:r>
                        <a:rPr sz="1600" spc="-10" dirty="0">
                          <a:latin typeface="メイリオ"/>
                          <a:cs typeface="メイリオ"/>
                        </a:rPr>
                        <a:t>研</a:t>
                      </a:r>
                      <a:r>
                        <a:rPr sz="1600" spc="-25" dirty="0">
                          <a:latin typeface="メイリオ"/>
                          <a:cs typeface="メイリオ"/>
                        </a:rPr>
                        <a:t>究・</a:t>
                      </a:r>
                      <a:r>
                        <a:rPr sz="1600" spc="-30" dirty="0">
                          <a:latin typeface="メイリオ"/>
                          <a:cs typeface="メイリオ"/>
                        </a:rPr>
                        <a:t>開発</a:t>
                      </a:r>
                      <a:r>
                        <a:rPr sz="1600" spc="-25" dirty="0">
                          <a:latin typeface="メイリオ"/>
                          <a:cs typeface="メイリオ"/>
                        </a:rPr>
                        <a:t>は政権の最優先課題との位置付け</a:t>
                      </a:r>
                      <a:r>
                        <a:rPr sz="1600" spc="-50" dirty="0">
                          <a:latin typeface="メイリオ"/>
                          <a:cs typeface="メイリオ"/>
                        </a:rPr>
                        <a:t>。</a:t>
                      </a:r>
                      <a:endParaRPr sz="1600" dirty="0">
                        <a:latin typeface="メイリオ"/>
                        <a:cs typeface="メイリオ"/>
                      </a:endParaRPr>
                    </a:p>
                  </a:txBody>
                  <a:tcPr marL="0" marR="0" marT="895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1908810">
                <a:tc>
                  <a:txBody>
                    <a:bodyPr/>
                    <a:lstStyle/>
                    <a:p>
                      <a:pPr marL="58419" algn="ctr">
                        <a:lnSpc>
                          <a:spcPct val="100000"/>
                        </a:lnSpc>
                        <a:spcBef>
                          <a:spcPts val="685"/>
                        </a:spcBef>
                        <a:tabLst>
                          <a:tab pos="439420" algn="l"/>
                        </a:tabLst>
                      </a:pPr>
                      <a:r>
                        <a:rPr sz="1500" spc="-50" dirty="0">
                          <a:latin typeface="メイリオ"/>
                          <a:cs typeface="メイリオ"/>
                        </a:rPr>
                        <a:t>中</a:t>
                      </a:r>
                      <a:r>
                        <a:rPr sz="1500" dirty="0">
                          <a:latin typeface="メイリオ"/>
                          <a:cs typeface="メイリオ"/>
                        </a:rPr>
                        <a:t>	</a:t>
                      </a:r>
                      <a:r>
                        <a:rPr sz="1500" spc="-50" dirty="0">
                          <a:latin typeface="メイリオ"/>
                          <a:cs typeface="メイリオ"/>
                        </a:rPr>
                        <a:t>国</a:t>
                      </a:r>
                      <a:endParaRPr sz="1500" dirty="0">
                        <a:latin typeface="メイリオ"/>
                        <a:cs typeface="メイリオ"/>
                      </a:endParaRPr>
                    </a:p>
                  </a:txBody>
                  <a:tcPr marL="0" marR="0" marT="8699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tc>
                  <a:txBody>
                    <a:bodyPr/>
                    <a:lstStyle/>
                    <a:p>
                      <a:pPr marL="344805" indent="-287020" algn="just">
                        <a:lnSpc>
                          <a:spcPct val="100000"/>
                        </a:lnSpc>
                        <a:spcBef>
                          <a:spcPts val="620"/>
                        </a:spcBef>
                        <a:buFont typeface="Wingdings"/>
                        <a:buChar char=""/>
                        <a:tabLst>
                          <a:tab pos="345440" algn="l"/>
                        </a:tabLst>
                      </a:pPr>
                      <a:r>
                        <a:rPr sz="1600" spc="-10" dirty="0">
                          <a:latin typeface="メイリオ"/>
                          <a:cs typeface="メイリオ"/>
                        </a:rPr>
                        <a:t>2014</a:t>
                      </a:r>
                      <a:r>
                        <a:rPr sz="1600" spc="-30" dirty="0">
                          <a:latin typeface="メイリオ"/>
                          <a:cs typeface="メイリオ"/>
                        </a:rPr>
                        <a:t>年より、一般利用</a:t>
                      </a:r>
                      <a:r>
                        <a:rPr sz="1600" spc="-25" dirty="0">
                          <a:latin typeface="メイリオ"/>
                          <a:cs typeface="メイリオ"/>
                        </a:rPr>
                        <a:t>型</a:t>
                      </a:r>
                      <a:r>
                        <a:rPr sz="1600" spc="-20" dirty="0">
                          <a:latin typeface="メイリオ"/>
                          <a:cs typeface="メイリオ"/>
                        </a:rPr>
                        <a:t>CBDC（</a:t>
                      </a:r>
                      <a:r>
                        <a:rPr sz="1600" spc="-30" dirty="0">
                          <a:latin typeface="メイリオ"/>
                          <a:cs typeface="メイリオ"/>
                        </a:rPr>
                        <a:t>デジタル人民元:</a:t>
                      </a:r>
                      <a:r>
                        <a:rPr sz="1600" spc="-10" dirty="0">
                          <a:latin typeface="メイリオ"/>
                          <a:cs typeface="メイリオ"/>
                        </a:rPr>
                        <a:t>e-</a:t>
                      </a:r>
                      <a:r>
                        <a:rPr sz="1600" spc="-20" dirty="0">
                          <a:latin typeface="メイリオ"/>
                          <a:cs typeface="メイリオ"/>
                        </a:rPr>
                        <a:t>CNY）</a:t>
                      </a:r>
                      <a:r>
                        <a:rPr sz="1600" spc="-30" dirty="0">
                          <a:latin typeface="メイリオ"/>
                          <a:cs typeface="メイリオ"/>
                        </a:rPr>
                        <a:t>の研究を開</a:t>
                      </a:r>
                      <a:r>
                        <a:rPr sz="1600" spc="-25" dirty="0">
                          <a:latin typeface="メイリオ"/>
                          <a:cs typeface="メイリオ"/>
                        </a:rPr>
                        <a:t>始</a:t>
                      </a:r>
                      <a:r>
                        <a:rPr sz="1600" spc="-50" dirty="0">
                          <a:latin typeface="メイリオ"/>
                          <a:cs typeface="メイリオ"/>
                        </a:rPr>
                        <a:t>。</a:t>
                      </a:r>
                      <a:endParaRPr sz="1600" dirty="0">
                        <a:latin typeface="メイリオ"/>
                        <a:cs typeface="メイリオ"/>
                      </a:endParaRPr>
                    </a:p>
                    <a:p>
                      <a:pPr marL="344805" indent="-287020" algn="just">
                        <a:lnSpc>
                          <a:spcPct val="100000"/>
                        </a:lnSpc>
                        <a:spcBef>
                          <a:spcPts val="600"/>
                        </a:spcBef>
                        <a:buFont typeface="Wingdings"/>
                        <a:buChar char=""/>
                        <a:tabLst>
                          <a:tab pos="345440" algn="l"/>
                        </a:tabLst>
                      </a:pPr>
                      <a:r>
                        <a:rPr sz="1600" spc="-10" dirty="0">
                          <a:latin typeface="メイリオ"/>
                          <a:cs typeface="メイリオ"/>
                        </a:rPr>
                        <a:t>2019</a:t>
                      </a:r>
                      <a:r>
                        <a:rPr sz="1600" spc="-25" dirty="0">
                          <a:latin typeface="メイリオ"/>
                          <a:cs typeface="メイリオ"/>
                        </a:rPr>
                        <a:t>年末より、</a:t>
                      </a:r>
                      <a:r>
                        <a:rPr sz="1600" b="1" spc="-25" dirty="0">
                          <a:solidFill>
                            <a:srgbClr val="006FC0"/>
                          </a:solidFill>
                          <a:latin typeface="メイリオ"/>
                          <a:cs typeface="メイリオ"/>
                        </a:rPr>
                        <a:t>対象地域を順</a:t>
                      </a:r>
                      <a:r>
                        <a:rPr sz="1600" b="1" spc="-10" dirty="0">
                          <a:solidFill>
                            <a:srgbClr val="006FC0"/>
                          </a:solidFill>
                          <a:latin typeface="メイリオ"/>
                          <a:cs typeface="メイリオ"/>
                        </a:rPr>
                        <a:t>次</a:t>
                      </a:r>
                      <a:r>
                        <a:rPr sz="1600" b="1" spc="-25" dirty="0">
                          <a:solidFill>
                            <a:srgbClr val="006FC0"/>
                          </a:solidFill>
                          <a:latin typeface="メイリオ"/>
                          <a:cs typeface="メイリオ"/>
                        </a:rPr>
                        <a:t>拡大</a:t>
                      </a:r>
                      <a:r>
                        <a:rPr sz="1600" b="1" spc="-10" dirty="0">
                          <a:solidFill>
                            <a:srgbClr val="006FC0"/>
                          </a:solidFill>
                          <a:latin typeface="メイリオ"/>
                          <a:cs typeface="メイリオ"/>
                        </a:rPr>
                        <a:t>し</a:t>
                      </a:r>
                      <a:r>
                        <a:rPr sz="1600" b="1" spc="-25" dirty="0">
                          <a:solidFill>
                            <a:srgbClr val="006FC0"/>
                          </a:solidFill>
                          <a:latin typeface="メイリオ"/>
                          <a:cs typeface="メイリオ"/>
                        </a:rPr>
                        <a:t>ながら、パイロッ</a:t>
                      </a:r>
                      <a:r>
                        <a:rPr sz="1600" b="1" spc="-10" dirty="0">
                          <a:solidFill>
                            <a:srgbClr val="006FC0"/>
                          </a:solidFill>
                          <a:latin typeface="メイリオ"/>
                          <a:cs typeface="メイリオ"/>
                        </a:rPr>
                        <a:t>ト</a:t>
                      </a:r>
                      <a:r>
                        <a:rPr sz="1600" b="1" spc="-25" dirty="0">
                          <a:solidFill>
                            <a:srgbClr val="006FC0"/>
                          </a:solidFill>
                          <a:latin typeface="メイリオ"/>
                          <a:cs typeface="メイリオ"/>
                        </a:rPr>
                        <a:t>実験</a:t>
                      </a:r>
                      <a:r>
                        <a:rPr sz="1600" b="1" spc="-10" dirty="0">
                          <a:solidFill>
                            <a:srgbClr val="006FC0"/>
                          </a:solidFill>
                          <a:latin typeface="メイリオ"/>
                          <a:cs typeface="メイリオ"/>
                        </a:rPr>
                        <a:t>を</a:t>
                      </a:r>
                      <a:r>
                        <a:rPr sz="1600" b="1" spc="-25" dirty="0">
                          <a:solidFill>
                            <a:srgbClr val="006FC0"/>
                          </a:solidFill>
                          <a:latin typeface="メイリオ"/>
                          <a:cs typeface="メイリオ"/>
                        </a:rPr>
                        <a:t>実施</a:t>
                      </a:r>
                      <a:r>
                        <a:rPr sz="1600" spc="-50" dirty="0">
                          <a:latin typeface="メイリオ"/>
                          <a:cs typeface="メイリオ"/>
                        </a:rPr>
                        <a:t>。</a:t>
                      </a:r>
                      <a:endParaRPr sz="1600" dirty="0">
                        <a:latin typeface="メイリオ"/>
                        <a:cs typeface="メイリオ"/>
                      </a:endParaRPr>
                    </a:p>
                    <a:p>
                      <a:pPr marL="329565" algn="just">
                        <a:lnSpc>
                          <a:spcPct val="100000"/>
                        </a:lnSpc>
                        <a:spcBef>
                          <a:spcPts val="800"/>
                        </a:spcBef>
                      </a:pPr>
                      <a:r>
                        <a:rPr sz="1400" spc="-15" dirty="0">
                          <a:latin typeface="メイリオ"/>
                          <a:cs typeface="メイリオ"/>
                        </a:rPr>
                        <a:t>─ ウォレット開設数は、個人が</a:t>
                      </a:r>
                      <a:r>
                        <a:rPr sz="1400" spc="-10" dirty="0">
                          <a:latin typeface="メイリオ"/>
                          <a:cs typeface="メイリオ"/>
                        </a:rPr>
                        <a:t>2</a:t>
                      </a:r>
                      <a:r>
                        <a:rPr sz="1400" dirty="0">
                          <a:latin typeface="メイリオ"/>
                          <a:cs typeface="メイリオ"/>
                        </a:rPr>
                        <a:t>億6千万</a:t>
                      </a:r>
                      <a:r>
                        <a:rPr sz="1400" spc="-10" dirty="0">
                          <a:latin typeface="メイリオ"/>
                          <a:cs typeface="メイリオ"/>
                        </a:rPr>
                        <a:t>（2021</a:t>
                      </a:r>
                      <a:r>
                        <a:rPr sz="1400" dirty="0">
                          <a:latin typeface="メイリオ"/>
                          <a:cs typeface="メイリオ"/>
                        </a:rPr>
                        <a:t>年</a:t>
                      </a:r>
                      <a:r>
                        <a:rPr sz="1400" spc="-10" dirty="0">
                          <a:latin typeface="メイリオ"/>
                          <a:cs typeface="メイリオ"/>
                        </a:rPr>
                        <a:t>12</a:t>
                      </a:r>
                      <a:r>
                        <a:rPr sz="1400" dirty="0">
                          <a:latin typeface="メイリオ"/>
                          <a:cs typeface="メイリオ"/>
                        </a:rPr>
                        <a:t>月末）</a:t>
                      </a:r>
                      <a:r>
                        <a:rPr sz="1400" spc="-15" dirty="0">
                          <a:latin typeface="メイリオ"/>
                          <a:cs typeface="メイリオ"/>
                        </a:rPr>
                        <a:t>、企業が</a:t>
                      </a:r>
                      <a:r>
                        <a:rPr sz="1400" spc="-10" dirty="0">
                          <a:latin typeface="メイリオ"/>
                          <a:cs typeface="メイリオ"/>
                        </a:rPr>
                        <a:t>1</a:t>
                      </a:r>
                      <a:r>
                        <a:rPr sz="1400" dirty="0">
                          <a:latin typeface="メイリオ"/>
                          <a:cs typeface="メイリオ"/>
                        </a:rPr>
                        <a:t>千万（同</a:t>
                      </a:r>
                      <a:r>
                        <a:rPr sz="1400" spc="-10" dirty="0">
                          <a:latin typeface="メイリオ"/>
                          <a:cs typeface="メイリオ"/>
                        </a:rPr>
                        <a:t>10月末</a:t>
                      </a:r>
                      <a:r>
                        <a:rPr sz="1400" spc="-15" dirty="0">
                          <a:latin typeface="メイリオ"/>
                          <a:cs typeface="メイリオ"/>
                        </a:rPr>
                        <a:t>）</a:t>
                      </a:r>
                      <a:r>
                        <a:rPr sz="1400" spc="-50" dirty="0">
                          <a:latin typeface="メイリオ"/>
                          <a:cs typeface="メイリオ"/>
                        </a:rPr>
                        <a:t>。</a:t>
                      </a:r>
                      <a:endParaRPr sz="1400" dirty="0">
                        <a:latin typeface="メイリオ"/>
                        <a:cs typeface="メイリオ"/>
                      </a:endParaRPr>
                    </a:p>
                    <a:p>
                      <a:pPr marL="344805" marR="227965" indent="-287020" algn="just">
                        <a:lnSpc>
                          <a:spcPct val="100000"/>
                        </a:lnSpc>
                        <a:spcBef>
                          <a:spcPts val="640"/>
                        </a:spcBef>
                        <a:buFont typeface="Wingdings"/>
                        <a:buChar char=""/>
                        <a:tabLst>
                          <a:tab pos="345440" algn="l"/>
                        </a:tabLst>
                      </a:pPr>
                      <a:r>
                        <a:rPr sz="1600" spc="-25" dirty="0">
                          <a:latin typeface="メイリオ"/>
                          <a:cs typeface="メイリオ"/>
                        </a:rPr>
                        <a:t>中国人民銀行は、「</a:t>
                      </a:r>
                      <a:r>
                        <a:rPr sz="1600" spc="-20" dirty="0">
                          <a:latin typeface="メイリオ"/>
                          <a:cs typeface="メイリオ"/>
                        </a:rPr>
                        <a:t>e-CNY</a:t>
                      </a:r>
                      <a:r>
                        <a:rPr sz="1600" spc="-25" dirty="0">
                          <a:latin typeface="メイリオ"/>
                          <a:cs typeface="メイリオ"/>
                        </a:rPr>
                        <a:t>の導</a:t>
                      </a:r>
                      <a:r>
                        <a:rPr sz="1600" spc="-10" dirty="0">
                          <a:latin typeface="メイリオ"/>
                          <a:cs typeface="メイリオ"/>
                        </a:rPr>
                        <a:t>入</a:t>
                      </a:r>
                      <a:r>
                        <a:rPr sz="1600" spc="-25" dirty="0">
                          <a:latin typeface="メイリオ"/>
                          <a:cs typeface="メイリオ"/>
                        </a:rPr>
                        <a:t>に向</a:t>
                      </a:r>
                      <a:r>
                        <a:rPr sz="1600" spc="-20" dirty="0">
                          <a:latin typeface="メイリオ"/>
                          <a:cs typeface="メイリオ"/>
                        </a:rPr>
                        <a:t>けて</a:t>
                      </a:r>
                      <a:r>
                        <a:rPr sz="1600" b="1" spc="-20" dirty="0">
                          <a:solidFill>
                            <a:srgbClr val="006FC0"/>
                          </a:solidFill>
                          <a:latin typeface="メイリオ"/>
                          <a:cs typeface="メイリオ"/>
                        </a:rPr>
                        <a:t>事前</a:t>
                      </a:r>
                      <a:r>
                        <a:rPr sz="1600" b="1" spc="-25" dirty="0">
                          <a:solidFill>
                            <a:srgbClr val="006FC0"/>
                          </a:solidFill>
                          <a:latin typeface="メイリオ"/>
                          <a:cs typeface="メイリオ"/>
                        </a:rPr>
                        <a:t>に定</a:t>
                      </a:r>
                      <a:r>
                        <a:rPr sz="1600" b="1" spc="-10" dirty="0">
                          <a:solidFill>
                            <a:srgbClr val="006FC0"/>
                          </a:solidFill>
                          <a:latin typeface="メイリオ"/>
                          <a:cs typeface="メイリオ"/>
                        </a:rPr>
                        <a:t>め</a:t>
                      </a:r>
                      <a:r>
                        <a:rPr sz="1600" b="1" spc="-25" dirty="0">
                          <a:solidFill>
                            <a:srgbClr val="006FC0"/>
                          </a:solidFill>
                          <a:latin typeface="メイリオ"/>
                          <a:cs typeface="メイリオ"/>
                        </a:rPr>
                        <a:t>られ</a:t>
                      </a:r>
                      <a:r>
                        <a:rPr sz="1600" b="1" spc="-10" dirty="0">
                          <a:solidFill>
                            <a:srgbClr val="006FC0"/>
                          </a:solidFill>
                          <a:latin typeface="メイリオ"/>
                          <a:cs typeface="メイリオ"/>
                        </a:rPr>
                        <a:t>た</a:t>
                      </a:r>
                      <a:r>
                        <a:rPr sz="1600" b="1" spc="-25" dirty="0">
                          <a:solidFill>
                            <a:srgbClr val="006FC0"/>
                          </a:solidFill>
                          <a:latin typeface="メイリオ"/>
                          <a:cs typeface="メイリオ"/>
                        </a:rPr>
                        <a:t>スケ</a:t>
                      </a:r>
                      <a:r>
                        <a:rPr sz="1600" b="1" spc="-10" dirty="0">
                          <a:solidFill>
                            <a:srgbClr val="006FC0"/>
                          </a:solidFill>
                          <a:latin typeface="メイリオ"/>
                          <a:cs typeface="メイリオ"/>
                        </a:rPr>
                        <a:t>ジ</a:t>
                      </a:r>
                      <a:r>
                        <a:rPr sz="1600" b="1" spc="-25" dirty="0">
                          <a:solidFill>
                            <a:srgbClr val="006FC0"/>
                          </a:solidFill>
                          <a:latin typeface="メイリオ"/>
                          <a:cs typeface="メイリオ"/>
                        </a:rPr>
                        <a:t>ュー</a:t>
                      </a:r>
                      <a:r>
                        <a:rPr sz="1600" b="1" spc="-10" dirty="0">
                          <a:solidFill>
                            <a:srgbClr val="006FC0"/>
                          </a:solidFill>
                          <a:latin typeface="メイリオ"/>
                          <a:cs typeface="メイリオ"/>
                        </a:rPr>
                        <a:t>ル</a:t>
                      </a:r>
                      <a:r>
                        <a:rPr sz="1600" b="1" spc="-25" dirty="0">
                          <a:solidFill>
                            <a:srgbClr val="006FC0"/>
                          </a:solidFill>
                          <a:latin typeface="メイリオ"/>
                          <a:cs typeface="メイリオ"/>
                        </a:rPr>
                        <a:t>は</a:t>
                      </a:r>
                      <a:r>
                        <a:rPr sz="1600" b="1" spc="-50" dirty="0">
                          <a:solidFill>
                            <a:srgbClr val="006FC0"/>
                          </a:solidFill>
                          <a:latin typeface="メイリオ"/>
                          <a:cs typeface="メイリオ"/>
                        </a:rPr>
                        <a:t>な</a:t>
                      </a:r>
                      <a:r>
                        <a:rPr sz="1600" b="1" spc="-25" dirty="0">
                          <a:solidFill>
                            <a:srgbClr val="006FC0"/>
                          </a:solidFill>
                          <a:latin typeface="メイリオ"/>
                          <a:cs typeface="メイリオ"/>
                        </a:rPr>
                        <a:t>い</a:t>
                      </a:r>
                      <a:r>
                        <a:rPr sz="1600" spc="-25" dirty="0">
                          <a:latin typeface="メイリオ"/>
                          <a:cs typeface="メイリオ"/>
                        </a:rPr>
                        <a:t>」としつつ、今後は、①パイロ</a:t>
                      </a:r>
                      <a:r>
                        <a:rPr sz="1600" spc="-10" dirty="0">
                          <a:latin typeface="メイリオ"/>
                          <a:cs typeface="メイリオ"/>
                        </a:rPr>
                        <a:t>ッ</a:t>
                      </a:r>
                      <a:r>
                        <a:rPr sz="1600" spc="-25" dirty="0">
                          <a:latin typeface="メイリオ"/>
                          <a:cs typeface="メイリオ"/>
                        </a:rPr>
                        <a:t>ト実</a:t>
                      </a:r>
                      <a:r>
                        <a:rPr sz="1600" spc="-10" dirty="0">
                          <a:latin typeface="メイリオ"/>
                          <a:cs typeface="メイリオ"/>
                        </a:rPr>
                        <a:t>験</a:t>
                      </a:r>
                      <a:r>
                        <a:rPr sz="1600" spc="-25" dirty="0">
                          <a:latin typeface="メイリオ"/>
                          <a:cs typeface="メイリオ"/>
                        </a:rPr>
                        <a:t>の継</a:t>
                      </a:r>
                      <a:r>
                        <a:rPr sz="1600" spc="-10" dirty="0">
                          <a:latin typeface="メイリオ"/>
                          <a:cs typeface="メイリオ"/>
                        </a:rPr>
                        <a:t>続</a:t>
                      </a:r>
                      <a:r>
                        <a:rPr sz="1600" spc="-25" dirty="0">
                          <a:latin typeface="メイリオ"/>
                          <a:cs typeface="メイリオ"/>
                        </a:rPr>
                        <a:t>、</a:t>
                      </a:r>
                      <a:r>
                        <a:rPr sz="1600" spc="-20" dirty="0">
                          <a:latin typeface="メイリオ"/>
                          <a:cs typeface="メイリオ"/>
                        </a:rPr>
                        <a:t>②法</a:t>
                      </a:r>
                      <a:r>
                        <a:rPr sz="1600" spc="-25" dirty="0">
                          <a:latin typeface="メイリオ"/>
                          <a:cs typeface="メイリオ"/>
                        </a:rPr>
                        <a:t>制度</a:t>
                      </a:r>
                      <a:r>
                        <a:rPr sz="1600" spc="-10" dirty="0">
                          <a:latin typeface="メイリオ"/>
                          <a:cs typeface="メイリオ"/>
                        </a:rPr>
                        <a:t>の</a:t>
                      </a:r>
                      <a:r>
                        <a:rPr sz="1600" spc="-25" dirty="0">
                          <a:latin typeface="メイリオ"/>
                          <a:cs typeface="メイリオ"/>
                        </a:rPr>
                        <a:t>改正</a:t>
                      </a:r>
                      <a:r>
                        <a:rPr sz="1600" spc="-20" dirty="0">
                          <a:latin typeface="メイリオ"/>
                          <a:cs typeface="メイリオ"/>
                        </a:rPr>
                        <a:t>、③</a:t>
                      </a:r>
                      <a:r>
                        <a:rPr sz="1600" spc="-25" dirty="0">
                          <a:latin typeface="メイリオ"/>
                          <a:cs typeface="メイリオ"/>
                        </a:rPr>
                        <a:t>金</a:t>
                      </a:r>
                      <a:r>
                        <a:rPr sz="1600" spc="-30" dirty="0">
                          <a:latin typeface="メイリオ"/>
                          <a:cs typeface="メイリオ"/>
                        </a:rPr>
                        <a:t>融シ</a:t>
                      </a:r>
                      <a:r>
                        <a:rPr sz="1600" spc="-25" dirty="0">
                          <a:latin typeface="メイリオ"/>
                          <a:cs typeface="メイリオ"/>
                        </a:rPr>
                        <a:t>ステム等への影響の分析や国際的</a:t>
                      </a:r>
                      <a:r>
                        <a:rPr sz="1600" spc="-10" dirty="0">
                          <a:latin typeface="メイリオ"/>
                          <a:cs typeface="メイリオ"/>
                        </a:rPr>
                        <a:t>な</a:t>
                      </a:r>
                      <a:r>
                        <a:rPr sz="1600" spc="-25" dirty="0">
                          <a:latin typeface="メイリオ"/>
                          <a:cs typeface="メイリオ"/>
                        </a:rPr>
                        <a:t>議論</a:t>
                      </a:r>
                      <a:r>
                        <a:rPr sz="1600" spc="-10" dirty="0">
                          <a:latin typeface="メイリオ"/>
                          <a:cs typeface="メイリオ"/>
                        </a:rPr>
                        <a:t>へ</a:t>
                      </a:r>
                      <a:r>
                        <a:rPr sz="1600" spc="-25" dirty="0">
                          <a:latin typeface="メイリオ"/>
                          <a:cs typeface="メイリオ"/>
                        </a:rPr>
                        <a:t>の参</a:t>
                      </a:r>
                      <a:r>
                        <a:rPr sz="1600" spc="-10" dirty="0">
                          <a:latin typeface="メイリオ"/>
                          <a:cs typeface="メイリオ"/>
                        </a:rPr>
                        <a:t>画</a:t>
                      </a:r>
                      <a:r>
                        <a:rPr sz="1600" spc="-25" dirty="0">
                          <a:latin typeface="メイリオ"/>
                          <a:cs typeface="メイリオ"/>
                        </a:rPr>
                        <a:t>、に</a:t>
                      </a:r>
                      <a:r>
                        <a:rPr sz="1600" spc="-10" dirty="0">
                          <a:latin typeface="メイリオ"/>
                          <a:cs typeface="メイリオ"/>
                        </a:rPr>
                        <a:t>取</a:t>
                      </a:r>
                      <a:r>
                        <a:rPr sz="1600" spc="-25" dirty="0">
                          <a:latin typeface="メイリオ"/>
                          <a:cs typeface="メイリオ"/>
                        </a:rPr>
                        <a:t>り組</a:t>
                      </a:r>
                      <a:r>
                        <a:rPr sz="1600" spc="-10" dirty="0">
                          <a:latin typeface="メイリオ"/>
                          <a:cs typeface="メイリオ"/>
                        </a:rPr>
                        <a:t>む</a:t>
                      </a:r>
                      <a:r>
                        <a:rPr sz="1600" spc="-25" dirty="0">
                          <a:latin typeface="メイリオ"/>
                          <a:cs typeface="メイリオ"/>
                        </a:rPr>
                        <a:t>方針</a:t>
                      </a:r>
                      <a:r>
                        <a:rPr sz="1600" spc="-50" dirty="0">
                          <a:latin typeface="メイリオ"/>
                          <a:cs typeface="メイリオ"/>
                        </a:rPr>
                        <a:t>。</a:t>
                      </a:r>
                      <a:endParaRPr sz="1600" dirty="0">
                        <a:latin typeface="メイリオ"/>
                        <a:cs typeface="メイリオ"/>
                      </a:endParaRPr>
                    </a:p>
                  </a:txBody>
                  <a:tcPr marL="0" marR="0" marT="7874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02"/>
                  </a:ext>
                </a:extLst>
              </a:tr>
            </a:tbl>
          </a:graphicData>
        </a:graphic>
      </p:graphicFrame>
      <p:sp>
        <p:nvSpPr>
          <p:cNvPr id="7" name="object 2">
            <a:extLst>
              <a:ext uri="{FF2B5EF4-FFF2-40B4-BE49-F238E27FC236}">
                <a16:creationId xmlns:a16="http://schemas.microsoft.com/office/drawing/2014/main" id="{F3478110-2F04-45F2-B31B-9B46BC7B758C}"/>
              </a:ext>
            </a:extLst>
          </p:cNvPr>
          <p:cNvSpPr txBox="1">
            <a:spLocks noGrp="1"/>
          </p:cNvSpPr>
          <p:nvPr>
            <p:ph type="title"/>
          </p:nvPr>
        </p:nvSpPr>
        <p:spPr>
          <a:xfrm>
            <a:off x="0" y="205331"/>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lang="ja-JP" altLang="en-US" sz="2800" dirty="0">
                <a:latin typeface="Yet R" panose="02030504000101010101" pitchFamily="18" charset="-127"/>
                <a:ea typeface="Yet R" panose="02030504000101010101" pitchFamily="18" charset="-127"/>
              </a:rPr>
              <a:t>ユーロ　</a:t>
            </a:r>
            <a:r>
              <a:rPr sz="2800" dirty="0" err="1">
                <a:latin typeface="Yet R" panose="02030504000101010101" pitchFamily="18" charset="-127"/>
                <a:ea typeface="Yet R" panose="02030504000101010101" pitchFamily="18" charset="-127"/>
              </a:rPr>
              <a:t>米国</a:t>
            </a:r>
            <a:r>
              <a:rPr lang="ja-JP" altLang="en-US" sz="2800" dirty="0">
                <a:latin typeface="Yet R" panose="02030504000101010101" pitchFamily="18" charset="-127"/>
                <a:ea typeface="Yet R" panose="02030504000101010101" pitchFamily="18" charset="-127"/>
              </a:rPr>
              <a:t>　中国の動き</a:t>
            </a:r>
            <a:endParaRPr sz="2800" spc="-5"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8626961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0134600" y="6416573"/>
            <a:ext cx="2743200" cy="244681"/>
          </a:xfrm>
          <a:prstGeom prst="rect">
            <a:avLst/>
          </a:prstGeom>
        </p:spPr>
        <p:txBody>
          <a:bodyPr vert="horz" wrap="square" lIns="0" tIns="67055" rIns="0" bIns="0" rtlCol="0" anchor="ctr">
            <a:spAutoFit/>
          </a:bodyPr>
          <a:lstStyle/>
          <a:p>
            <a:pPr marL="115570">
              <a:lnSpc>
                <a:spcPts val="1240"/>
              </a:lnSpc>
            </a:pPr>
            <a:fld id="{81D60167-4931-47E6-BA6A-407CBD079E47}" type="slidenum">
              <a:rPr dirty="0"/>
              <a:pPr marL="115570">
                <a:lnSpc>
                  <a:spcPts val="1240"/>
                </a:lnSpc>
              </a:pPr>
              <a:t>140</a:t>
            </a:fld>
            <a:endParaRPr dirty="0"/>
          </a:p>
        </p:txBody>
      </p:sp>
      <p:sp>
        <p:nvSpPr>
          <p:cNvPr id="4" name="object 4"/>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2" name="object 2"/>
          <p:cNvSpPr txBox="1"/>
          <p:nvPr/>
        </p:nvSpPr>
        <p:spPr>
          <a:xfrm>
            <a:off x="2358644" y="1905381"/>
            <a:ext cx="7399020" cy="2554545"/>
          </a:xfrm>
          <a:prstGeom prst="rect">
            <a:avLst/>
          </a:prstGeom>
        </p:spPr>
        <p:txBody>
          <a:bodyPr vert="horz" wrap="square" lIns="0" tIns="12700" rIns="0" bIns="0" rtlCol="0">
            <a:spAutoFit/>
          </a:bodyPr>
          <a:lstStyle/>
          <a:p>
            <a:pPr marL="299085" indent="-287020">
              <a:spcBef>
                <a:spcPts val="100"/>
              </a:spcBef>
              <a:buFont typeface="Wingdings"/>
              <a:buChar char=""/>
              <a:tabLst>
                <a:tab pos="299720" algn="l"/>
              </a:tabLst>
            </a:pPr>
            <a:r>
              <a:rPr dirty="0">
                <a:solidFill>
                  <a:srgbClr val="404040"/>
                </a:solidFill>
                <a:latin typeface="メイリオ"/>
                <a:cs typeface="メイリオ"/>
              </a:rPr>
              <a:t>以下に記述する</a:t>
            </a:r>
            <a:r>
              <a:rPr spc="-25" dirty="0">
                <a:solidFill>
                  <a:srgbClr val="404040"/>
                </a:solidFill>
                <a:latin typeface="Calibri"/>
                <a:cs typeface="Calibri"/>
              </a:rPr>
              <a:t>PoC</a:t>
            </a:r>
            <a:r>
              <a:rPr spc="-5" dirty="0">
                <a:solidFill>
                  <a:srgbClr val="404040"/>
                </a:solidFill>
                <a:latin typeface="メイリオ"/>
                <a:cs typeface="メイリオ"/>
              </a:rPr>
              <a:t>に関する個々の構想案は、これまでの当勉強会で</a:t>
            </a:r>
            <a:endParaRPr>
              <a:latin typeface="メイリオ"/>
              <a:cs typeface="メイリオ"/>
            </a:endParaRPr>
          </a:p>
          <a:p>
            <a:pPr marL="299085" marR="233679">
              <a:lnSpc>
                <a:spcPts val="3510"/>
              </a:lnSpc>
              <a:spcBef>
                <a:spcPts val="325"/>
              </a:spcBef>
            </a:pPr>
            <a:r>
              <a:rPr spc="-5" dirty="0">
                <a:solidFill>
                  <a:srgbClr val="404040"/>
                </a:solidFill>
                <a:latin typeface="メイリオ"/>
                <a:cs typeface="メイリオ"/>
              </a:rPr>
              <a:t>の議論海外での類似の取り組みなどに基づき、現段階ではあくまで大まかな例示として掲げたものである。</a:t>
            </a:r>
            <a:endParaRPr>
              <a:latin typeface="メイリオ"/>
              <a:cs typeface="メイリオ"/>
            </a:endParaRPr>
          </a:p>
          <a:p>
            <a:pPr>
              <a:spcBef>
                <a:spcPts val="55"/>
              </a:spcBef>
            </a:pPr>
            <a:endParaRPr sz="900">
              <a:latin typeface="メイリオ"/>
              <a:cs typeface="メイリオ"/>
            </a:endParaRPr>
          </a:p>
          <a:p>
            <a:pPr marL="299085" indent="-287020">
              <a:buFont typeface="Wingdings"/>
              <a:buChar char=""/>
              <a:tabLst>
                <a:tab pos="299720" algn="l"/>
              </a:tabLst>
            </a:pPr>
            <a:r>
              <a:rPr dirty="0">
                <a:solidFill>
                  <a:srgbClr val="404040"/>
                </a:solidFill>
                <a:latin typeface="メイリオ"/>
                <a:cs typeface="メイリオ"/>
              </a:rPr>
              <a:t>実際にどのような</a:t>
            </a:r>
            <a:r>
              <a:rPr spc="-25" dirty="0">
                <a:solidFill>
                  <a:srgbClr val="404040"/>
                </a:solidFill>
                <a:latin typeface="Calibri"/>
                <a:cs typeface="Calibri"/>
              </a:rPr>
              <a:t>PoC</a:t>
            </a:r>
            <a:r>
              <a:rPr spc="-5" dirty="0">
                <a:solidFill>
                  <a:srgbClr val="404040"/>
                </a:solidFill>
                <a:latin typeface="メイリオ"/>
                <a:cs typeface="メイリオ"/>
              </a:rPr>
              <a:t>を実行できるか、また、その内容がいかなる</a:t>
            </a:r>
            <a:endParaRPr>
              <a:latin typeface="メイリオ"/>
              <a:cs typeface="メイリオ"/>
            </a:endParaRPr>
          </a:p>
          <a:p>
            <a:pPr marL="299085">
              <a:spcBef>
                <a:spcPts val="1330"/>
              </a:spcBef>
            </a:pPr>
            <a:r>
              <a:rPr spc="-15" dirty="0">
                <a:solidFill>
                  <a:srgbClr val="404040"/>
                </a:solidFill>
                <a:latin typeface="メイリオ"/>
                <a:cs typeface="メイリオ"/>
              </a:rPr>
              <a:t>ものになるかは、今後の参加者との議論や実務のニーズ、リソースの</a:t>
            </a:r>
            <a:endParaRPr>
              <a:latin typeface="メイリオ"/>
              <a:cs typeface="メイリオ"/>
            </a:endParaRPr>
          </a:p>
          <a:p>
            <a:pPr marL="299085">
              <a:spcBef>
                <a:spcPts val="1350"/>
              </a:spcBef>
            </a:pPr>
            <a:r>
              <a:rPr spc="-5" dirty="0">
                <a:solidFill>
                  <a:srgbClr val="404040"/>
                </a:solidFill>
                <a:latin typeface="メイリオ"/>
                <a:cs typeface="メイリオ"/>
              </a:rPr>
              <a:t>調達可能性などに応じて変わり得る。</a:t>
            </a:r>
            <a:endParaRPr>
              <a:latin typeface="メイリオ"/>
              <a:cs typeface="メイリオ"/>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6426200" cy="299720"/>
          </a:xfrm>
          <a:prstGeom prst="rect">
            <a:avLst/>
          </a:prstGeom>
        </p:spPr>
        <p:txBody>
          <a:bodyPr vert="horz" wrap="square" lIns="0" tIns="12700" rIns="0" bIns="0" rtlCol="0" anchor="ctr">
            <a:spAutoFit/>
          </a:bodyPr>
          <a:lstStyle/>
          <a:p>
            <a:pPr marL="12700">
              <a:lnSpc>
                <a:spcPct val="100000"/>
              </a:lnSpc>
              <a:spcBef>
                <a:spcPts val="100"/>
              </a:spcBef>
            </a:pPr>
            <a:r>
              <a:rPr sz="1800" dirty="0"/>
              <a:t>１．製造業サプライチェーン・マネジメントと支払決済の連</a:t>
            </a:r>
            <a:r>
              <a:rPr sz="1800" spc="-575" dirty="0"/>
              <a:t>携</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429237"/>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gn="just">
              <a:lnSpc>
                <a:spcPts val="1400"/>
              </a:lnSpc>
              <a:spcBef>
                <a:spcPts val="10"/>
              </a:spcBef>
            </a:pPr>
            <a:r>
              <a:rPr sz="1400" b="1" spc="400"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10" name="object 10"/>
          <p:cNvSpPr txBox="1"/>
          <p:nvPr/>
        </p:nvSpPr>
        <p:spPr>
          <a:xfrm>
            <a:off x="6492494" y="1654810"/>
            <a:ext cx="622300" cy="1297791"/>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a:p>
            <a:pPr>
              <a:spcBef>
                <a:spcPts val="85"/>
              </a:spcBef>
            </a:pPr>
            <a:endParaRPr sz="1250">
              <a:latin typeface="メイリオ"/>
              <a:cs typeface="メイリオ"/>
            </a:endParaRPr>
          </a:p>
          <a:p>
            <a:pPr>
              <a:lnSpc>
                <a:spcPct val="100000"/>
              </a:lnSpc>
            </a:pPr>
            <a:r>
              <a:rPr sz="1200" b="1" spc="-25" dirty="0">
                <a:latin typeface="メイリオ"/>
                <a:cs typeface="メイリオ"/>
              </a:rPr>
              <a:t>技術</a:t>
            </a:r>
            <a:endParaRPr sz="1200">
              <a:latin typeface="メイリオ"/>
              <a:cs typeface="メイリオ"/>
            </a:endParaRPr>
          </a:p>
          <a:p>
            <a:pPr>
              <a:spcBef>
                <a:spcPts val="90"/>
              </a:spcBef>
            </a:pPr>
            <a:endParaRPr sz="1500">
              <a:latin typeface="メイリオ"/>
              <a:cs typeface="メイリオ"/>
            </a:endParaRPr>
          </a:p>
          <a:p>
            <a:pPr>
              <a:lnSpc>
                <a:spcPct val="100000"/>
              </a:lnSpc>
            </a:pPr>
            <a:r>
              <a:rPr sz="1200" b="1" spc="-25" dirty="0">
                <a:latin typeface="メイリオ"/>
                <a:cs typeface="メイリオ"/>
              </a:rPr>
              <a:t>法制度</a:t>
            </a:r>
            <a:endParaRPr sz="1200">
              <a:latin typeface="メイリオ"/>
              <a:cs typeface="メイリオ"/>
            </a:endParaRPr>
          </a:p>
          <a:p>
            <a:pPr>
              <a:spcBef>
                <a:spcPts val="70"/>
              </a:spcBef>
            </a:pPr>
            <a:endParaRPr sz="550">
              <a:latin typeface="メイリオ"/>
              <a:cs typeface="メイリオ"/>
            </a:endParaRPr>
          </a:p>
          <a:p>
            <a:pPr>
              <a:lnSpc>
                <a:spcPct val="100000"/>
              </a:lnSpc>
            </a:pPr>
            <a:r>
              <a:rPr sz="1200" b="1" spc="-25" dirty="0">
                <a:latin typeface="メイリオ"/>
                <a:cs typeface="メイリオ"/>
              </a:rPr>
              <a:t>効果</a:t>
            </a:r>
            <a:endParaRPr sz="1200">
              <a:latin typeface="メイリオ"/>
              <a:cs typeface="メイリオ"/>
            </a:endParaRPr>
          </a:p>
        </p:txBody>
      </p:sp>
      <p:sp>
        <p:nvSpPr>
          <p:cNvPr id="11" name="object 11"/>
          <p:cNvSpPr txBox="1"/>
          <p:nvPr/>
        </p:nvSpPr>
        <p:spPr>
          <a:xfrm>
            <a:off x="7395718" y="1567434"/>
            <a:ext cx="2841625" cy="1968500"/>
          </a:xfrm>
          <a:prstGeom prst="rect">
            <a:avLst/>
          </a:prstGeom>
        </p:spPr>
        <p:txBody>
          <a:bodyPr vert="horz" wrap="square" lIns="0" tIns="9525" rIns="0" bIns="0" rtlCol="0">
            <a:spAutoFit/>
          </a:bodyPr>
          <a:lstStyle/>
          <a:p>
            <a:pPr marL="85090" marR="157480" indent="-85725">
              <a:lnSpc>
                <a:spcPct val="101699"/>
              </a:lnSpc>
              <a:spcBef>
                <a:spcPts val="75"/>
              </a:spcBef>
              <a:buFont typeface="Arial"/>
              <a:buChar char="•"/>
              <a:tabLst>
                <a:tab pos="85725" algn="l"/>
              </a:tabLst>
            </a:pPr>
            <a:r>
              <a:rPr sz="1200" spc="-5" dirty="0">
                <a:latin typeface="メイリオ"/>
                <a:cs typeface="メイリオ"/>
              </a:rPr>
              <a:t>取引単位に精算を実行する場合の業務的な実現性の検証、課題の洗い出し</a:t>
            </a:r>
            <a:endParaRPr sz="1200">
              <a:latin typeface="メイリオ"/>
              <a:cs typeface="メイリオ"/>
            </a:endParaRPr>
          </a:p>
          <a:p>
            <a:pPr marL="85090" marR="157480" indent="-85725">
              <a:lnSpc>
                <a:spcPct val="101699"/>
              </a:lnSpc>
              <a:spcBef>
                <a:spcPts val="475"/>
              </a:spcBef>
              <a:buFont typeface="Arial"/>
              <a:buChar char="•"/>
              <a:tabLst>
                <a:tab pos="85725" algn="l"/>
              </a:tabLst>
            </a:pPr>
            <a:r>
              <a:rPr sz="1200" spc="-5" dirty="0">
                <a:latin typeface="メイリオ"/>
                <a:cs typeface="メイリオ"/>
              </a:rPr>
              <a:t>物流を起点とした複数事業者に跨るスマートコントラクトの実行検証</a:t>
            </a:r>
            <a:endParaRPr sz="1200">
              <a:latin typeface="メイリオ"/>
              <a:cs typeface="メイリオ"/>
            </a:endParaRPr>
          </a:p>
          <a:p>
            <a:pPr marL="85090" marR="157480" indent="-85725">
              <a:lnSpc>
                <a:spcPts val="1460"/>
              </a:lnSpc>
              <a:spcBef>
                <a:spcPts val="5"/>
              </a:spcBef>
              <a:buFont typeface="Arial"/>
              <a:buChar char="•"/>
              <a:tabLst>
                <a:tab pos="85725" algn="l"/>
              </a:tabLst>
            </a:pPr>
            <a:r>
              <a:rPr sz="1200" spc="-5" dirty="0">
                <a:latin typeface="メイリオ"/>
                <a:cs typeface="メイリオ"/>
              </a:rPr>
              <a:t>既存システムとの連携等、アーキテクチャの実現性検証、課題洗い出し</a:t>
            </a:r>
            <a:endParaRPr sz="1200">
              <a:latin typeface="メイリオ"/>
              <a:cs typeface="メイリオ"/>
            </a:endParaRPr>
          </a:p>
          <a:p>
            <a:pPr marL="85090" indent="-85725">
              <a:spcBef>
                <a:spcPts val="1140"/>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a:p>
            <a:pPr marL="85090" indent="-85725">
              <a:spcBef>
                <a:spcPts val="605"/>
              </a:spcBef>
              <a:buFont typeface="Arial"/>
              <a:buChar char="•"/>
              <a:tabLst>
                <a:tab pos="85725" algn="l"/>
              </a:tabLst>
            </a:pPr>
            <a:r>
              <a:rPr sz="1200" spc="-5" dirty="0">
                <a:latin typeface="メイリオ"/>
                <a:cs typeface="メイリオ"/>
              </a:rPr>
              <a:t>業務効率化の効果検証</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資金回転率向上の効果検証</a:t>
            </a:r>
            <a:endParaRPr sz="1200">
              <a:latin typeface="メイリオ"/>
              <a:cs typeface="メイリオ"/>
            </a:endParaRPr>
          </a:p>
        </p:txBody>
      </p:sp>
      <p:sp>
        <p:nvSpPr>
          <p:cNvPr id="12" name="object 12"/>
          <p:cNvSpPr txBox="1"/>
          <p:nvPr/>
        </p:nvSpPr>
        <p:spPr>
          <a:xfrm>
            <a:off x="7417309" y="4762627"/>
            <a:ext cx="2079625" cy="1682114"/>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a:p>
            <a:pPr marL="85090" indent="-85725">
              <a:spcBef>
                <a:spcPts val="805"/>
              </a:spcBef>
              <a:buFont typeface="Arial"/>
              <a:buChar char="•"/>
              <a:tabLst>
                <a:tab pos="85725" algn="l"/>
              </a:tabLst>
            </a:pPr>
            <a:r>
              <a:rPr sz="1200" spc="-5" dirty="0">
                <a:latin typeface="メイリオ"/>
                <a:cs typeface="メイリオ"/>
              </a:rPr>
              <a:t>スマートコントラクトの定義</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13" name="object 13"/>
          <p:cNvSpPr txBox="1"/>
          <p:nvPr/>
        </p:nvSpPr>
        <p:spPr>
          <a:xfrm>
            <a:off x="6465696" y="4946143"/>
            <a:ext cx="840740" cy="1254189"/>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85"/>
              </a:spcBef>
            </a:pPr>
            <a:endParaRPr sz="1050">
              <a:latin typeface="メイリオ"/>
              <a:cs typeface="メイリオ"/>
            </a:endParaRPr>
          </a:p>
          <a:p>
            <a:pPr>
              <a:lnSpc>
                <a:spcPct val="100000"/>
              </a:lnSpc>
            </a:pPr>
            <a:r>
              <a:rPr sz="1200" b="1" spc="-10" dirty="0">
                <a:latin typeface="メイリオ"/>
                <a:cs typeface="メイリオ"/>
              </a:rPr>
              <a:t>製造業企業</a:t>
            </a:r>
            <a:endParaRPr sz="1200">
              <a:latin typeface="メイリオ"/>
              <a:cs typeface="メイリオ"/>
            </a:endParaRPr>
          </a:p>
          <a:p>
            <a:pPr>
              <a:spcBef>
                <a:spcPts val="25"/>
              </a:spcBef>
            </a:pPr>
            <a:r>
              <a:rPr sz="1200" b="1" dirty="0">
                <a:latin typeface="Calibri"/>
                <a:cs typeface="Calibri"/>
              </a:rPr>
              <a:t>/</a:t>
            </a:r>
            <a:r>
              <a:rPr sz="1200" b="1" spc="-15" dirty="0">
                <a:latin typeface="メイリオ"/>
                <a:cs typeface="メイリオ"/>
              </a:rPr>
              <a:t>協力会社</a:t>
            </a:r>
            <a:endParaRPr sz="1200">
              <a:latin typeface="メイリオ"/>
              <a:cs typeface="メイリオ"/>
            </a:endParaRPr>
          </a:p>
          <a:p>
            <a:pPr>
              <a:spcBef>
                <a:spcPts val="80"/>
              </a:spcBef>
            </a:pPr>
            <a:endParaRPr sz="850">
              <a:latin typeface="メイリオ"/>
              <a:cs typeface="メイリオ"/>
            </a:endParaRPr>
          </a:p>
          <a:p>
            <a:pPr>
              <a:lnSpc>
                <a:spcPct val="100000"/>
              </a:lnSpc>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a:spcBef>
                <a:spcPts val="5"/>
              </a:spcBef>
            </a:pPr>
            <a:r>
              <a:rPr sz="1200" b="1" spc="-15" dirty="0">
                <a:latin typeface="メイリオ"/>
                <a:cs typeface="メイリオ"/>
              </a:rPr>
              <a:t>協力企業</a:t>
            </a:r>
            <a:endParaRPr sz="1200">
              <a:latin typeface="メイリオ"/>
              <a:cs typeface="メイリオ"/>
            </a:endParaRPr>
          </a:p>
        </p:txBody>
      </p:sp>
      <p:sp>
        <p:nvSpPr>
          <p:cNvPr id="14" name="object 14"/>
          <p:cNvSpPr txBox="1"/>
          <p:nvPr/>
        </p:nvSpPr>
        <p:spPr>
          <a:xfrm>
            <a:off x="2058111" y="5350509"/>
            <a:ext cx="3683000" cy="1126490"/>
          </a:xfrm>
          <a:prstGeom prst="rect">
            <a:avLst/>
          </a:prstGeom>
        </p:spPr>
        <p:txBody>
          <a:bodyPr vert="horz" wrap="square" lIns="0" tIns="12700" rIns="0" bIns="0" rtlCol="0">
            <a:spAutoFit/>
          </a:bodyPr>
          <a:lstStyle/>
          <a:p>
            <a:pPr marL="12700">
              <a:spcBef>
                <a:spcPts val="100"/>
              </a:spcBef>
            </a:pPr>
            <a:r>
              <a:rPr sz="1200" spc="-5" dirty="0">
                <a:latin typeface="メイリオ"/>
                <a:cs typeface="メイリオ"/>
              </a:rPr>
              <a:t>①デジタル通貨を発行する</a:t>
            </a:r>
            <a:endParaRPr sz="1200">
              <a:latin typeface="メイリオ"/>
              <a:cs typeface="メイリオ"/>
            </a:endParaRPr>
          </a:p>
          <a:p>
            <a:pPr marL="12700"/>
            <a:r>
              <a:rPr sz="1200" spc="-5" dirty="0">
                <a:latin typeface="メイリオ"/>
                <a:cs typeface="メイリオ"/>
              </a:rPr>
              <a:t>②製造業企業へ仕入先が製品を納品する</a:t>
            </a:r>
            <a:endParaRPr sz="1200">
              <a:latin typeface="メイリオ"/>
              <a:cs typeface="メイリオ"/>
            </a:endParaRPr>
          </a:p>
          <a:p>
            <a:pPr marL="12700"/>
            <a:r>
              <a:rPr sz="1200" spc="-15" dirty="0">
                <a:latin typeface="メイリオ"/>
                <a:cs typeface="メイリオ"/>
              </a:rPr>
              <a:t>③納品をトリガーにスマートコントラクトを実行する</a:t>
            </a:r>
            <a:endParaRPr sz="1200">
              <a:latin typeface="メイリオ"/>
              <a:cs typeface="メイリオ"/>
            </a:endParaRPr>
          </a:p>
          <a:p>
            <a:pPr marL="12700"/>
            <a:r>
              <a:rPr sz="1200" spc="-5" dirty="0">
                <a:latin typeface="メイリオ"/>
                <a:cs typeface="メイリオ"/>
              </a:rPr>
              <a:t>④デジタル通貨で自動で取引都度、支払処理を実行</a:t>
            </a:r>
            <a:endParaRPr sz="1200">
              <a:latin typeface="メイリオ"/>
              <a:cs typeface="メイリオ"/>
            </a:endParaRPr>
          </a:p>
          <a:p>
            <a:pPr marL="12700"/>
            <a:r>
              <a:rPr sz="1200" spc="-5" dirty="0">
                <a:latin typeface="メイリオ"/>
                <a:cs typeface="メイリオ"/>
              </a:rPr>
              <a:t>⑤デジタル通貨を償却する</a:t>
            </a:r>
            <a:endParaRPr sz="1200">
              <a:latin typeface="メイリオ"/>
              <a:cs typeface="メイリオ"/>
            </a:endParaRPr>
          </a:p>
          <a:p>
            <a:pPr marL="12700">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15" name="object 15"/>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製造業サプライチェーンにおける、デジタル通貨とスマートコントラクトによる業務効率化の実証</a:t>
            </a:r>
            <a:endParaRPr sz="1200">
              <a:latin typeface="メイリオ"/>
              <a:cs typeface="メイリオ"/>
            </a:endParaRPr>
          </a:p>
        </p:txBody>
      </p:sp>
      <p:graphicFrame>
        <p:nvGraphicFramePr>
          <p:cNvPr id="16" name="object 16"/>
          <p:cNvGraphicFramePr>
            <a:graphicFrameLocks noGrp="1"/>
          </p:cNvGraphicFramePr>
          <p:nvPr/>
        </p:nvGraphicFramePr>
        <p:xfrm>
          <a:off x="6047041" y="3722941"/>
          <a:ext cx="335280"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7" name="object 17"/>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18" name="object 18"/>
          <p:cNvGrpSpPr/>
          <p:nvPr/>
        </p:nvGrpSpPr>
        <p:grpSpPr>
          <a:xfrm>
            <a:off x="2340864" y="2132076"/>
            <a:ext cx="3058795" cy="2075814"/>
            <a:chOff x="816863" y="2132076"/>
            <a:chExt cx="3058795" cy="2075814"/>
          </a:xfrm>
        </p:grpSpPr>
        <p:pic>
          <p:nvPicPr>
            <p:cNvPr id="19" name="object 19"/>
            <p:cNvPicPr/>
            <p:nvPr/>
          </p:nvPicPr>
          <p:blipFill>
            <a:blip r:embed="rId2" cstate="print"/>
            <a:stretch>
              <a:fillRect/>
            </a:stretch>
          </p:blipFill>
          <p:spPr>
            <a:xfrm>
              <a:off x="816863" y="3217164"/>
              <a:ext cx="713232" cy="743712"/>
            </a:xfrm>
            <a:prstGeom prst="rect">
              <a:avLst/>
            </a:prstGeom>
          </p:spPr>
        </p:pic>
        <p:pic>
          <p:nvPicPr>
            <p:cNvPr id="20" name="object 20"/>
            <p:cNvPicPr/>
            <p:nvPr/>
          </p:nvPicPr>
          <p:blipFill>
            <a:blip r:embed="rId3" cstate="print"/>
            <a:stretch>
              <a:fillRect/>
            </a:stretch>
          </p:blipFill>
          <p:spPr>
            <a:xfrm>
              <a:off x="1686305" y="2945384"/>
              <a:ext cx="1262126" cy="1262126"/>
            </a:xfrm>
            <a:prstGeom prst="rect">
              <a:avLst/>
            </a:prstGeom>
          </p:spPr>
        </p:pic>
        <p:pic>
          <p:nvPicPr>
            <p:cNvPr id="21" name="object 21"/>
            <p:cNvPicPr/>
            <p:nvPr/>
          </p:nvPicPr>
          <p:blipFill>
            <a:blip r:embed="rId4" cstate="print"/>
            <a:stretch>
              <a:fillRect/>
            </a:stretch>
          </p:blipFill>
          <p:spPr>
            <a:xfrm>
              <a:off x="1985772" y="2132076"/>
              <a:ext cx="713232" cy="742188"/>
            </a:xfrm>
            <a:prstGeom prst="rect">
              <a:avLst/>
            </a:prstGeom>
          </p:spPr>
        </p:pic>
        <p:sp>
          <p:nvSpPr>
            <p:cNvPr id="22" name="object 22"/>
            <p:cNvSpPr/>
            <p:nvPr/>
          </p:nvSpPr>
          <p:spPr>
            <a:xfrm>
              <a:off x="2594228" y="2765298"/>
              <a:ext cx="659130" cy="582295"/>
            </a:xfrm>
            <a:custGeom>
              <a:avLst/>
              <a:gdLst/>
              <a:ahLst/>
              <a:cxnLst/>
              <a:rect l="l" t="t" r="r" b="b"/>
              <a:pathLst>
                <a:path w="659129" h="582295">
                  <a:moveTo>
                    <a:pt x="595514" y="538861"/>
                  </a:moveTo>
                  <a:lnTo>
                    <a:pt x="576579" y="560324"/>
                  </a:lnTo>
                  <a:lnTo>
                    <a:pt x="659003" y="582167"/>
                  </a:lnTo>
                  <a:lnTo>
                    <a:pt x="644853" y="547242"/>
                  </a:lnTo>
                  <a:lnTo>
                    <a:pt x="605027" y="547242"/>
                  </a:lnTo>
                  <a:lnTo>
                    <a:pt x="595514" y="538861"/>
                  </a:lnTo>
                  <a:close/>
                </a:path>
                <a:path w="659129" h="582295">
                  <a:moveTo>
                    <a:pt x="608073" y="524625"/>
                  </a:moveTo>
                  <a:lnTo>
                    <a:pt x="595514" y="538861"/>
                  </a:lnTo>
                  <a:lnTo>
                    <a:pt x="605027" y="547242"/>
                  </a:lnTo>
                  <a:lnTo>
                    <a:pt x="617601" y="533018"/>
                  </a:lnTo>
                  <a:lnTo>
                    <a:pt x="608073" y="524625"/>
                  </a:lnTo>
                  <a:close/>
                </a:path>
                <a:path w="659129" h="582295">
                  <a:moveTo>
                    <a:pt x="626998" y="503174"/>
                  </a:moveTo>
                  <a:lnTo>
                    <a:pt x="608073" y="524625"/>
                  </a:lnTo>
                  <a:lnTo>
                    <a:pt x="617601" y="533018"/>
                  </a:lnTo>
                  <a:lnTo>
                    <a:pt x="605027" y="547242"/>
                  </a:lnTo>
                  <a:lnTo>
                    <a:pt x="644853" y="547242"/>
                  </a:lnTo>
                  <a:lnTo>
                    <a:pt x="626998" y="503174"/>
                  </a:lnTo>
                  <a:close/>
                </a:path>
                <a:path w="659129" h="582295">
                  <a:moveTo>
                    <a:pt x="12572" y="0"/>
                  </a:moveTo>
                  <a:lnTo>
                    <a:pt x="0" y="14224"/>
                  </a:lnTo>
                  <a:lnTo>
                    <a:pt x="595514" y="538861"/>
                  </a:lnTo>
                  <a:lnTo>
                    <a:pt x="608073" y="524625"/>
                  </a:lnTo>
                  <a:lnTo>
                    <a:pt x="12572" y="0"/>
                  </a:lnTo>
                  <a:close/>
                </a:path>
              </a:pathLst>
            </a:custGeom>
            <a:solidFill>
              <a:srgbClr val="A6A6A6"/>
            </a:solidFill>
          </p:spPr>
          <p:txBody>
            <a:bodyPr wrap="square" lIns="0" tIns="0" rIns="0" bIns="0" rtlCol="0"/>
            <a:lstStyle/>
            <a:p>
              <a:endParaRPr/>
            </a:p>
          </p:txBody>
        </p:sp>
        <p:pic>
          <p:nvPicPr>
            <p:cNvPr id="23" name="object 23"/>
            <p:cNvPicPr/>
            <p:nvPr/>
          </p:nvPicPr>
          <p:blipFill>
            <a:blip r:embed="rId5" cstate="print"/>
            <a:stretch>
              <a:fillRect/>
            </a:stretch>
          </p:blipFill>
          <p:spPr>
            <a:xfrm>
              <a:off x="3160775" y="3217164"/>
              <a:ext cx="714756" cy="742188"/>
            </a:xfrm>
            <a:prstGeom prst="rect">
              <a:avLst/>
            </a:prstGeom>
          </p:spPr>
        </p:pic>
        <p:pic>
          <p:nvPicPr>
            <p:cNvPr id="24" name="object 24"/>
            <p:cNvPicPr/>
            <p:nvPr/>
          </p:nvPicPr>
          <p:blipFill>
            <a:blip r:embed="rId6" cstate="print"/>
            <a:stretch>
              <a:fillRect/>
            </a:stretch>
          </p:blipFill>
          <p:spPr>
            <a:xfrm>
              <a:off x="2205227" y="2362200"/>
              <a:ext cx="283463" cy="284988"/>
            </a:xfrm>
            <a:prstGeom prst="rect">
              <a:avLst/>
            </a:prstGeom>
          </p:spPr>
        </p:pic>
        <p:pic>
          <p:nvPicPr>
            <p:cNvPr id="25" name="object 25"/>
            <p:cNvPicPr/>
            <p:nvPr/>
          </p:nvPicPr>
          <p:blipFill>
            <a:blip r:embed="rId7" cstate="print"/>
            <a:stretch>
              <a:fillRect/>
            </a:stretch>
          </p:blipFill>
          <p:spPr>
            <a:xfrm>
              <a:off x="3360419" y="3412236"/>
              <a:ext cx="315467" cy="316991"/>
            </a:xfrm>
            <a:prstGeom prst="rect">
              <a:avLst/>
            </a:prstGeom>
          </p:spPr>
        </p:pic>
        <p:pic>
          <p:nvPicPr>
            <p:cNvPr id="26" name="object 26"/>
            <p:cNvPicPr/>
            <p:nvPr/>
          </p:nvPicPr>
          <p:blipFill>
            <a:blip r:embed="rId8" cstate="print"/>
            <a:stretch>
              <a:fillRect/>
            </a:stretch>
          </p:blipFill>
          <p:spPr>
            <a:xfrm>
              <a:off x="1001268" y="3424428"/>
              <a:ext cx="326135" cy="326136"/>
            </a:xfrm>
            <a:prstGeom prst="rect">
              <a:avLst/>
            </a:prstGeom>
          </p:spPr>
        </p:pic>
        <p:pic>
          <p:nvPicPr>
            <p:cNvPr id="27" name="object 27"/>
            <p:cNvPicPr/>
            <p:nvPr/>
          </p:nvPicPr>
          <p:blipFill>
            <a:blip r:embed="rId9" cstate="print"/>
            <a:stretch>
              <a:fillRect/>
            </a:stretch>
          </p:blipFill>
          <p:spPr>
            <a:xfrm>
              <a:off x="2845308" y="2938272"/>
              <a:ext cx="182880" cy="193548"/>
            </a:xfrm>
            <a:prstGeom prst="rect">
              <a:avLst/>
            </a:prstGeom>
          </p:spPr>
        </p:pic>
        <p:sp>
          <p:nvSpPr>
            <p:cNvPr id="28" name="object 28"/>
            <p:cNvSpPr/>
            <p:nvPr/>
          </p:nvSpPr>
          <p:spPr>
            <a:xfrm>
              <a:off x="2220467" y="2918460"/>
              <a:ext cx="259079" cy="147955"/>
            </a:xfrm>
            <a:custGeom>
              <a:avLst/>
              <a:gdLst/>
              <a:ahLst/>
              <a:cxnLst/>
              <a:rect l="l" t="t" r="r" b="b"/>
              <a:pathLst>
                <a:path w="259080" h="147955">
                  <a:moveTo>
                    <a:pt x="129539" y="0"/>
                  </a:moveTo>
                  <a:lnTo>
                    <a:pt x="79134" y="1938"/>
                  </a:lnTo>
                  <a:lnTo>
                    <a:pt x="37957" y="7223"/>
                  </a:lnTo>
                  <a:lnTo>
                    <a:pt x="10185" y="15055"/>
                  </a:lnTo>
                  <a:lnTo>
                    <a:pt x="0" y="24637"/>
                  </a:lnTo>
                  <a:lnTo>
                    <a:pt x="0" y="123189"/>
                  </a:lnTo>
                  <a:lnTo>
                    <a:pt x="10185" y="132772"/>
                  </a:lnTo>
                  <a:lnTo>
                    <a:pt x="37957" y="140604"/>
                  </a:lnTo>
                  <a:lnTo>
                    <a:pt x="79134" y="145889"/>
                  </a:lnTo>
                  <a:lnTo>
                    <a:pt x="129539" y="147827"/>
                  </a:lnTo>
                  <a:lnTo>
                    <a:pt x="179945" y="145889"/>
                  </a:lnTo>
                  <a:lnTo>
                    <a:pt x="221122" y="140604"/>
                  </a:lnTo>
                  <a:lnTo>
                    <a:pt x="248894" y="132772"/>
                  </a:lnTo>
                  <a:lnTo>
                    <a:pt x="259080" y="123189"/>
                  </a:lnTo>
                  <a:lnTo>
                    <a:pt x="259080"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29" name="object 29"/>
            <p:cNvSpPr/>
            <p:nvPr/>
          </p:nvSpPr>
          <p:spPr>
            <a:xfrm>
              <a:off x="2220467" y="2918460"/>
              <a:ext cx="259079" cy="147955"/>
            </a:xfrm>
            <a:custGeom>
              <a:avLst/>
              <a:gdLst/>
              <a:ahLst/>
              <a:cxnLst/>
              <a:rect l="l" t="t" r="r" b="b"/>
              <a:pathLst>
                <a:path w="259080" h="147955">
                  <a:moveTo>
                    <a:pt x="259080"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5">
                  <a:moveTo>
                    <a:pt x="0" y="24637"/>
                  </a:moveTo>
                  <a:lnTo>
                    <a:pt x="10185" y="15055"/>
                  </a:lnTo>
                  <a:lnTo>
                    <a:pt x="37957" y="7223"/>
                  </a:lnTo>
                  <a:lnTo>
                    <a:pt x="79134" y="1938"/>
                  </a:lnTo>
                  <a:lnTo>
                    <a:pt x="129539" y="0"/>
                  </a:lnTo>
                  <a:lnTo>
                    <a:pt x="179945" y="1938"/>
                  </a:lnTo>
                  <a:lnTo>
                    <a:pt x="221122" y="7223"/>
                  </a:lnTo>
                  <a:lnTo>
                    <a:pt x="248894" y="15055"/>
                  </a:lnTo>
                  <a:lnTo>
                    <a:pt x="259080" y="24637"/>
                  </a:lnTo>
                  <a:lnTo>
                    <a:pt x="259080" y="123189"/>
                  </a:lnTo>
                  <a:lnTo>
                    <a:pt x="248894" y="132772"/>
                  </a:lnTo>
                  <a:lnTo>
                    <a:pt x="221122" y="140604"/>
                  </a:lnTo>
                  <a:lnTo>
                    <a:pt x="179945" y="145889"/>
                  </a:lnTo>
                  <a:lnTo>
                    <a:pt x="129539" y="147827"/>
                  </a:lnTo>
                  <a:lnTo>
                    <a:pt x="79134" y="145889"/>
                  </a:lnTo>
                  <a:lnTo>
                    <a:pt x="37957" y="140604"/>
                  </a:lnTo>
                  <a:lnTo>
                    <a:pt x="10185"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30" name="object 30"/>
            <p:cNvPicPr/>
            <p:nvPr/>
          </p:nvPicPr>
          <p:blipFill>
            <a:blip r:embed="rId10" cstate="print"/>
            <a:stretch>
              <a:fillRect/>
            </a:stretch>
          </p:blipFill>
          <p:spPr>
            <a:xfrm>
              <a:off x="2400300" y="3006852"/>
              <a:ext cx="146304" cy="166115"/>
            </a:xfrm>
            <a:prstGeom prst="rect">
              <a:avLst/>
            </a:prstGeom>
          </p:spPr>
        </p:pic>
      </p:grpSp>
      <p:sp>
        <p:nvSpPr>
          <p:cNvPr id="31" name="object 31"/>
          <p:cNvSpPr txBox="1"/>
          <p:nvPr/>
        </p:nvSpPr>
        <p:spPr>
          <a:xfrm>
            <a:off x="4582161" y="2567686"/>
            <a:ext cx="44640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①発行</a:t>
            </a:r>
            <a:endParaRPr sz="1100">
              <a:latin typeface="メイリオ"/>
              <a:cs typeface="メイリオ"/>
            </a:endParaRPr>
          </a:p>
        </p:txBody>
      </p:sp>
      <p:grpSp>
        <p:nvGrpSpPr>
          <p:cNvPr id="32" name="object 32"/>
          <p:cNvGrpSpPr/>
          <p:nvPr/>
        </p:nvGrpSpPr>
        <p:grpSpPr>
          <a:xfrm>
            <a:off x="2887218" y="2705735"/>
            <a:ext cx="1881505" cy="2273300"/>
            <a:chOff x="1363217" y="2705735"/>
            <a:chExt cx="1881505" cy="2273300"/>
          </a:xfrm>
        </p:grpSpPr>
        <p:sp>
          <p:nvSpPr>
            <p:cNvPr id="33" name="object 33"/>
            <p:cNvSpPr/>
            <p:nvPr/>
          </p:nvSpPr>
          <p:spPr>
            <a:xfrm>
              <a:off x="1363217" y="3899535"/>
              <a:ext cx="636270" cy="535305"/>
            </a:xfrm>
            <a:custGeom>
              <a:avLst/>
              <a:gdLst/>
              <a:ahLst/>
              <a:cxnLst/>
              <a:rect l="l" t="t" r="r" b="b"/>
              <a:pathLst>
                <a:path w="636269" h="535304">
                  <a:moveTo>
                    <a:pt x="12191" y="0"/>
                  </a:moveTo>
                  <a:lnTo>
                    <a:pt x="0" y="14477"/>
                  </a:lnTo>
                  <a:lnTo>
                    <a:pt x="14604" y="26796"/>
                  </a:lnTo>
                  <a:lnTo>
                    <a:pt x="26796" y="12191"/>
                  </a:lnTo>
                  <a:lnTo>
                    <a:pt x="12191" y="0"/>
                  </a:lnTo>
                  <a:close/>
                </a:path>
                <a:path w="636269" h="535304">
                  <a:moveTo>
                    <a:pt x="41401" y="24383"/>
                  </a:moveTo>
                  <a:lnTo>
                    <a:pt x="29209" y="38988"/>
                  </a:lnTo>
                  <a:lnTo>
                    <a:pt x="43815" y="51307"/>
                  </a:lnTo>
                  <a:lnTo>
                    <a:pt x="56006" y="36702"/>
                  </a:lnTo>
                  <a:lnTo>
                    <a:pt x="41401" y="24383"/>
                  </a:lnTo>
                  <a:close/>
                </a:path>
                <a:path w="636269" h="535304">
                  <a:moveTo>
                    <a:pt x="70612" y="48894"/>
                  </a:moveTo>
                  <a:lnTo>
                    <a:pt x="58419" y="63500"/>
                  </a:lnTo>
                  <a:lnTo>
                    <a:pt x="73025" y="75691"/>
                  </a:lnTo>
                  <a:lnTo>
                    <a:pt x="85216" y="61087"/>
                  </a:lnTo>
                  <a:lnTo>
                    <a:pt x="70612" y="48894"/>
                  </a:lnTo>
                  <a:close/>
                </a:path>
                <a:path w="636269" h="535304">
                  <a:moveTo>
                    <a:pt x="99822" y="73406"/>
                  </a:moveTo>
                  <a:lnTo>
                    <a:pt x="87629" y="88010"/>
                  </a:lnTo>
                  <a:lnTo>
                    <a:pt x="102107" y="100202"/>
                  </a:lnTo>
                  <a:lnTo>
                    <a:pt x="114426" y="85597"/>
                  </a:lnTo>
                  <a:lnTo>
                    <a:pt x="99822" y="73406"/>
                  </a:lnTo>
                  <a:close/>
                </a:path>
                <a:path w="636269" h="535304">
                  <a:moveTo>
                    <a:pt x="129031" y="97789"/>
                  </a:moveTo>
                  <a:lnTo>
                    <a:pt x="116712" y="112394"/>
                  </a:lnTo>
                  <a:lnTo>
                    <a:pt x="131318" y="124713"/>
                  </a:lnTo>
                  <a:lnTo>
                    <a:pt x="143637" y="110108"/>
                  </a:lnTo>
                  <a:lnTo>
                    <a:pt x="129031" y="97789"/>
                  </a:lnTo>
                  <a:close/>
                </a:path>
                <a:path w="636269" h="535304">
                  <a:moveTo>
                    <a:pt x="158241" y="122300"/>
                  </a:moveTo>
                  <a:lnTo>
                    <a:pt x="145922" y="136906"/>
                  </a:lnTo>
                  <a:lnTo>
                    <a:pt x="160528" y="149097"/>
                  </a:lnTo>
                  <a:lnTo>
                    <a:pt x="172847" y="134619"/>
                  </a:lnTo>
                  <a:lnTo>
                    <a:pt x="158241" y="122300"/>
                  </a:lnTo>
                  <a:close/>
                </a:path>
                <a:path w="636269" h="535304">
                  <a:moveTo>
                    <a:pt x="187451" y="146812"/>
                  </a:moveTo>
                  <a:lnTo>
                    <a:pt x="175132" y="161416"/>
                  </a:lnTo>
                  <a:lnTo>
                    <a:pt x="189737" y="173608"/>
                  </a:lnTo>
                  <a:lnTo>
                    <a:pt x="202056" y="159003"/>
                  </a:lnTo>
                  <a:lnTo>
                    <a:pt x="187451" y="146812"/>
                  </a:lnTo>
                  <a:close/>
                </a:path>
                <a:path w="636269" h="535304">
                  <a:moveTo>
                    <a:pt x="216534" y="171322"/>
                  </a:moveTo>
                  <a:lnTo>
                    <a:pt x="204343" y="185927"/>
                  </a:lnTo>
                  <a:lnTo>
                    <a:pt x="218947" y="198119"/>
                  </a:lnTo>
                  <a:lnTo>
                    <a:pt x="231140" y="183514"/>
                  </a:lnTo>
                  <a:lnTo>
                    <a:pt x="216534" y="171322"/>
                  </a:lnTo>
                  <a:close/>
                </a:path>
                <a:path w="636269" h="535304">
                  <a:moveTo>
                    <a:pt x="245744" y="195706"/>
                  </a:moveTo>
                  <a:lnTo>
                    <a:pt x="233553" y="210312"/>
                  </a:lnTo>
                  <a:lnTo>
                    <a:pt x="248157" y="222631"/>
                  </a:lnTo>
                  <a:lnTo>
                    <a:pt x="260350" y="208025"/>
                  </a:lnTo>
                  <a:lnTo>
                    <a:pt x="245744" y="195706"/>
                  </a:lnTo>
                  <a:close/>
                </a:path>
                <a:path w="636269" h="535304">
                  <a:moveTo>
                    <a:pt x="274955" y="220217"/>
                  </a:moveTo>
                  <a:lnTo>
                    <a:pt x="262763" y="234822"/>
                  </a:lnTo>
                  <a:lnTo>
                    <a:pt x="277368" y="247014"/>
                  </a:lnTo>
                  <a:lnTo>
                    <a:pt x="289559" y="232409"/>
                  </a:lnTo>
                  <a:lnTo>
                    <a:pt x="274955" y="220217"/>
                  </a:lnTo>
                  <a:close/>
                </a:path>
                <a:path w="636269" h="535304">
                  <a:moveTo>
                    <a:pt x="304164" y="244728"/>
                  </a:moveTo>
                  <a:lnTo>
                    <a:pt x="291973" y="259333"/>
                  </a:lnTo>
                  <a:lnTo>
                    <a:pt x="306577" y="271525"/>
                  </a:lnTo>
                  <a:lnTo>
                    <a:pt x="318769" y="256920"/>
                  </a:lnTo>
                  <a:lnTo>
                    <a:pt x="304164" y="244728"/>
                  </a:lnTo>
                  <a:close/>
                </a:path>
                <a:path w="636269" h="535304">
                  <a:moveTo>
                    <a:pt x="333375" y="269239"/>
                  </a:moveTo>
                  <a:lnTo>
                    <a:pt x="321182" y="283844"/>
                  </a:lnTo>
                  <a:lnTo>
                    <a:pt x="335788" y="296037"/>
                  </a:lnTo>
                  <a:lnTo>
                    <a:pt x="347980" y="281431"/>
                  </a:lnTo>
                  <a:lnTo>
                    <a:pt x="333375" y="269239"/>
                  </a:lnTo>
                  <a:close/>
                </a:path>
                <a:path w="636269" h="535304">
                  <a:moveTo>
                    <a:pt x="362584" y="293623"/>
                  </a:moveTo>
                  <a:lnTo>
                    <a:pt x="350393" y="308228"/>
                  </a:lnTo>
                  <a:lnTo>
                    <a:pt x="364998" y="320547"/>
                  </a:lnTo>
                  <a:lnTo>
                    <a:pt x="377189" y="305942"/>
                  </a:lnTo>
                  <a:lnTo>
                    <a:pt x="362584" y="293623"/>
                  </a:lnTo>
                  <a:close/>
                </a:path>
                <a:path w="636269" h="535304">
                  <a:moveTo>
                    <a:pt x="391794" y="318134"/>
                  </a:moveTo>
                  <a:lnTo>
                    <a:pt x="379602" y="332739"/>
                  </a:lnTo>
                  <a:lnTo>
                    <a:pt x="394081" y="344931"/>
                  </a:lnTo>
                  <a:lnTo>
                    <a:pt x="406400" y="330326"/>
                  </a:lnTo>
                  <a:lnTo>
                    <a:pt x="391794" y="318134"/>
                  </a:lnTo>
                  <a:close/>
                </a:path>
                <a:path w="636269" h="535304">
                  <a:moveTo>
                    <a:pt x="421005" y="342645"/>
                  </a:moveTo>
                  <a:lnTo>
                    <a:pt x="408686" y="357250"/>
                  </a:lnTo>
                  <a:lnTo>
                    <a:pt x="423290" y="369442"/>
                  </a:lnTo>
                  <a:lnTo>
                    <a:pt x="435609" y="354838"/>
                  </a:lnTo>
                  <a:lnTo>
                    <a:pt x="421005" y="342645"/>
                  </a:lnTo>
                  <a:close/>
                </a:path>
                <a:path w="636269" h="535304">
                  <a:moveTo>
                    <a:pt x="450214" y="367156"/>
                  </a:moveTo>
                  <a:lnTo>
                    <a:pt x="437895" y="381634"/>
                  </a:lnTo>
                  <a:lnTo>
                    <a:pt x="452500" y="393953"/>
                  </a:lnTo>
                  <a:lnTo>
                    <a:pt x="464819" y="379348"/>
                  </a:lnTo>
                  <a:lnTo>
                    <a:pt x="450214" y="367156"/>
                  </a:lnTo>
                  <a:close/>
                </a:path>
                <a:path w="636269" h="535304">
                  <a:moveTo>
                    <a:pt x="479425" y="391540"/>
                  </a:moveTo>
                  <a:lnTo>
                    <a:pt x="467106" y="406145"/>
                  </a:lnTo>
                  <a:lnTo>
                    <a:pt x="481711" y="418464"/>
                  </a:lnTo>
                  <a:lnTo>
                    <a:pt x="494030" y="403859"/>
                  </a:lnTo>
                  <a:lnTo>
                    <a:pt x="479425" y="391540"/>
                  </a:lnTo>
                  <a:close/>
                </a:path>
                <a:path w="636269" h="535304">
                  <a:moveTo>
                    <a:pt x="508507" y="416051"/>
                  </a:moveTo>
                  <a:lnTo>
                    <a:pt x="496315" y="430656"/>
                  </a:lnTo>
                  <a:lnTo>
                    <a:pt x="510920" y="442848"/>
                  </a:lnTo>
                  <a:lnTo>
                    <a:pt x="523113" y="428244"/>
                  </a:lnTo>
                  <a:lnTo>
                    <a:pt x="508507" y="416051"/>
                  </a:lnTo>
                  <a:close/>
                </a:path>
                <a:path w="636269" h="535304">
                  <a:moveTo>
                    <a:pt x="537718" y="440563"/>
                  </a:moveTo>
                  <a:lnTo>
                    <a:pt x="525526" y="455167"/>
                  </a:lnTo>
                  <a:lnTo>
                    <a:pt x="540131" y="467359"/>
                  </a:lnTo>
                  <a:lnTo>
                    <a:pt x="552323" y="452754"/>
                  </a:lnTo>
                  <a:lnTo>
                    <a:pt x="537718" y="440563"/>
                  </a:lnTo>
                  <a:close/>
                </a:path>
                <a:path w="636269" h="535304">
                  <a:moveTo>
                    <a:pt x="602107" y="457200"/>
                  </a:moveTo>
                  <a:lnTo>
                    <a:pt x="553084" y="515492"/>
                  </a:lnTo>
                  <a:lnTo>
                    <a:pt x="636015" y="535304"/>
                  </a:lnTo>
                  <a:lnTo>
                    <a:pt x="602107" y="457200"/>
                  </a:lnTo>
                  <a:close/>
                </a:path>
                <a:path w="636269" h="535304">
                  <a:moveTo>
                    <a:pt x="566927" y="464946"/>
                  </a:moveTo>
                  <a:lnTo>
                    <a:pt x="554736" y="479551"/>
                  </a:lnTo>
                  <a:lnTo>
                    <a:pt x="569340" y="491870"/>
                  </a:lnTo>
                  <a:lnTo>
                    <a:pt x="581532" y="477265"/>
                  </a:lnTo>
                  <a:lnTo>
                    <a:pt x="566927" y="464946"/>
                  </a:lnTo>
                  <a:close/>
                </a:path>
              </a:pathLst>
            </a:custGeom>
            <a:solidFill>
              <a:srgbClr val="A6A6A6"/>
            </a:solidFill>
          </p:spPr>
          <p:txBody>
            <a:bodyPr wrap="square" lIns="0" tIns="0" rIns="0" bIns="0" rtlCol="0"/>
            <a:lstStyle/>
            <a:p>
              <a:endParaRPr/>
            </a:p>
          </p:txBody>
        </p:sp>
        <p:pic>
          <p:nvPicPr>
            <p:cNvPr id="34" name="object 34"/>
            <p:cNvPicPr/>
            <p:nvPr/>
          </p:nvPicPr>
          <p:blipFill>
            <a:blip r:embed="rId11" cstate="print"/>
            <a:stretch>
              <a:fillRect/>
            </a:stretch>
          </p:blipFill>
          <p:spPr>
            <a:xfrm>
              <a:off x="1542287" y="4040124"/>
              <a:ext cx="260604" cy="262127"/>
            </a:xfrm>
            <a:prstGeom prst="rect">
              <a:avLst/>
            </a:prstGeom>
          </p:spPr>
        </p:pic>
        <p:pic>
          <p:nvPicPr>
            <p:cNvPr id="35" name="object 35"/>
            <p:cNvPicPr/>
            <p:nvPr/>
          </p:nvPicPr>
          <p:blipFill>
            <a:blip r:embed="rId12" cstate="print"/>
            <a:stretch>
              <a:fillRect/>
            </a:stretch>
          </p:blipFill>
          <p:spPr>
            <a:xfrm>
              <a:off x="1985771" y="4236720"/>
              <a:ext cx="713232" cy="742188"/>
            </a:xfrm>
            <a:prstGeom prst="rect">
              <a:avLst/>
            </a:prstGeom>
          </p:spPr>
        </p:pic>
        <p:pic>
          <p:nvPicPr>
            <p:cNvPr id="36" name="object 36"/>
            <p:cNvPicPr/>
            <p:nvPr/>
          </p:nvPicPr>
          <p:blipFill>
            <a:blip r:embed="rId13" cstate="print"/>
            <a:stretch>
              <a:fillRect/>
            </a:stretch>
          </p:blipFill>
          <p:spPr>
            <a:xfrm>
              <a:off x="2196083" y="4472939"/>
              <a:ext cx="292607" cy="294131"/>
            </a:xfrm>
            <a:prstGeom prst="rect">
              <a:avLst/>
            </a:prstGeom>
          </p:spPr>
        </p:pic>
        <p:sp>
          <p:nvSpPr>
            <p:cNvPr id="37" name="object 37"/>
            <p:cNvSpPr/>
            <p:nvPr/>
          </p:nvSpPr>
          <p:spPr>
            <a:xfrm>
              <a:off x="1552955" y="3534156"/>
              <a:ext cx="257810" cy="147955"/>
            </a:xfrm>
            <a:custGeom>
              <a:avLst/>
              <a:gdLst/>
              <a:ahLst/>
              <a:cxnLst/>
              <a:rect l="l" t="t" r="r" b="b"/>
              <a:pathLst>
                <a:path w="257810" h="147954">
                  <a:moveTo>
                    <a:pt x="128777" y="0"/>
                  </a:moveTo>
                  <a:lnTo>
                    <a:pt x="78652" y="1938"/>
                  </a:lnTo>
                  <a:lnTo>
                    <a:pt x="37718" y="7223"/>
                  </a:lnTo>
                  <a:lnTo>
                    <a:pt x="10120" y="15055"/>
                  </a:lnTo>
                  <a:lnTo>
                    <a:pt x="0" y="24638"/>
                  </a:lnTo>
                  <a:lnTo>
                    <a:pt x="0" y="123190"/>
                  </a:lnTo>
                  <a:lnTo>
                    <a:pt x="10120" y="132772"/>
                  </a:lnTo>
                  <a:lnTo>
                    <a:pt x="37718" y="140604"/>
                  </a:lnTo>
                  <a:lnTo>
                    <a:pt x="78652" y="145889"/>
                  </a:lnTo>
                  <a:lnTo>
                    <a:pt x="128777" y="147828"/>
                  </a:lnTo>
                  <a:lnTo>
                    <a:pt x="178903" y="145889"/>
                  </a:lnTo>
                  <a:lnTo>
                    <a:pt x="219837" y="140604"/>
                  </a:lnTo>
                  <a:lnTo>
                    <a:pt x="247435" y="132772"/>
                  </a:lnTo>
                  <a:lnTo>
                    <a:pt x="257556" y="123190"/>
                  </a:lnTo>
                  <a:lnTo>
                    <a:pt x="257556" y="24638"/>
                  </a:lnTo>
                  <a:lnTo>
                    <a:pt x="247435" y="15055"/>
                  </a:lnTo>
                  <a:lnTo>
                    <a:pt x="219837" y="7223"/>
                  </a:lnTo>
                  <a:lnTo>
                    <a:pt x="178903" y="1938"/>
                  </a:lnTo>
                  <a:lnTo>
                    <a:pt x="128777" y="0"/>
                  </a:lnTo>
                  <a:close/>
                </a:path>
              </a:pathLst>
            </a:custGeom>
            <a:solidFill>
              <a:srgbClr val="7E7E7E"/>
            </a:solidFill>
          </p:spPr>
          <p:txBody>
            <a:bodyPr wrap="square" lIns="0" tIns="0" rIns="0" bIns="0" rtlCol="0"/>
            <a:lstStyle/>
            <a:p>
              <a:endParaRPr/>
            </a:p>
          </p:txBody>
        </p:sp>
        <p:sp>
          <p:nvSpPr>
            <p:cNvPr id="38" name="object 38"/>
            <p:cNvSpPr/>
            <p:nvPr/>
          </p:nvSpPr>
          <p:spPr>
            <a:xfrm>
              <a:off x="1552955" y="3534156"/>
              <a:ext cx="257810" cy="147955"/>
            </a:xfrm>
            <a:custGeom>
              <a:avLst/>
              <a:gdLst/>
              <a:ahLst/>
              <a:cxnLst/>
              <a:rect l="l" t="t" r="r" b="b"/>
              <a:pathLst>
                <a:path w="257810" h="147954">
                  <a:moveTo>
                    <a:pt x="257556" y="24638"/>
                  </a:moveTo>
                  <a:lnTo>
                    <a:pt x="247435" y="34220"/>
                  </a:lnTo>
                  <a:lnTo>
                    <a:pt x="219837" y="42052"/>
                  </a:lnTo>
                  <a:lnTo>
                    <a:pt x="178903" y="47337"/>
                  </a:lnTo>
                  <a:lnTo>
                    <a:pt x="128777" y="49276"/>
                  </a:lnTo>
                  <a:lnTo>
                    <a:pt x="78652" y="47337"/>
                  </a:lnTo>
                  <a:lnTo>
                    <a:pt x="37718" y="42052"/>
                  </a:lnTo>
                  <a:lnTo>
                    <a:pt x="10120" y="34220"/>
                  </a:lnTo>
                  <a:lnTo>
                    <a:pt x="0" y="24638"/>
                  </a:lnTo>
                </a:path>
                <a:path w="257810" h="147954">
                  <a:moveTo>
                    <a:pt x="0" y="24638"/>
                  </a:moveTo>
                  <a:lnTo>
                    <a:pt x="10120" y="15055"/>
                  </a:lnTo>
                  <a:lnTo>
                    <a:pt x="37718" y="7223"/>
                  </a:lnTo>
                  <a:lnTo>
                    <a:pt x="78652" y="1938"/>
                  </a:lnTo>
                  <a:lnTo>
                    <a:pt x="128777" y="0"/>
                  </a:lnTo>
                  <a:lnTo>
                    <a:pt x="178903" y="1938"/>
                  </a:lnTo>
                  <a:lnTo>
                    <a:pt x="219837" y="7223"/>
                  </a:lnTo>
                  <a:lnTo>
                    <a:pt x="247435" y="15055"/>
                  </a:lnTo>
                  <a:lnTo>
                    <a:pt x="257556" y="24638"/>
                  </a:lnTo>
                  <a:lnTo>
                    <a:pt x="257556" y="123190"/>
                  </a:lnTo>
                  <a:lnTo>
                    <a:pt x="247435" y="132772"/>
                  </a:lnTo>
                  <a:lnTo>
                    <a:pt x="219837" y="140604"/>
                  </a:lnTo>
                  <a:lnTo>
                    <a:pt x="178903" y="145889"/>
                  </a:lnTo>
                  <a:lnTo>
                    <a:pt x="128777" y="147828"/>
                  </a:lnTo>
                  <a:lnTo>
                    <a:pt x="78652" y="145889"/>
                  </a:lnTo>
                  <a:lnTo>
                    <a:pt x="37718" y="140604"/>
                  </a:lnTo>
                  <a:lnTo>
                    <a:pt x="10120" y="132772"/>
                  </a:lnTo>
                  <a:lnTo>
                    <a:pt x="0" y="123190"/>
                  </a:lnTo>
                  <a:lnTo>
                    <a:pt x="0" y="24638"/>
                  </a:lnTo>
                  <a:close/>
                </a:path>
              </a:pathLst>
            </a:custGeom>
            <a:ln w="6350">
              <a:solidFill>
                <a:srgbClr val="FFFFFF"/>
              </a:solidFill>
            </a:ln>
          </p:spPr>
          <p:txBody>
            <a:bodyPr wrap="square" lIns="0" tIns="0" rIns="0" bIns="0" rtlCol="0"/>
            <a:lstStyle/>
            <a:p>
              <a:endParaRPr/>
            </a:p>
          </p:txBody>
        </p:sp>
        <p:pic>
          <p:nvPicPr>
            <p:cNvPr id="39" name="object 39"/>
            <p:cNvPicPr/>
            <p:nvPr/>
          </p:nvPicPr>
          <p:blipFill>
            <a:blip r:embed="rId14" cstate="print"/>
            <a:stretch>
              <a:fillRect/>
            </a:stretch>
          </p:blipFill>
          <p:spPr>
            <a:xfrm>
              <a:off x="1731263" y="3622548"/>
              <a:ext cx="146304" cy="166115"/>
            </a:xfrm>
            <a:prstGeom prst="rect">
              <a:avLst/>
            </a:prstGeom>
          </p:spPr>
        </p:pic>
        <p:sp>
          <p:nvSpPr>
            <p:cNvPr id="40" name="object 40"/>
            <p:cNvSpPr/>
            <p:nvPr/>
          </p:nvSpPr>
          <p:spPr>
            <a:xfrm>
              <a:off x="2228087" y="4044696"/>
              <a:ext cx="259079" cy="147955"/>
            </a:xfrm>
            <a:custGeom>
              <a:avLst/>
              <a:gdLst/>
              <a:ahLst/>
              <a:cxnLst/>
              <a:rect l="l" t="t" r="r" b="b"/>
              <a:pathLst>
                <a:path w="259080" h="147954">
                  <a:moveTo>
                    <a:pt x="129539" y="0"/>
                  </a:moveTo>
                  <a:lnTo>
                    <a:pt x="79134" y="1938"/>
                  </a:lnTo>
                  <a:lnTo>
                    <a:pt x="37957" y="7223"/>
                  </a:lnTo>
                  <a:lnTo>
                    <a:pt x="10185" y="15055"/>
                  </a:lnTo>
                  <a:lnTo>
                    <a:pt x="0" y="24637"/>
                  </a:lnTo>
                  <a:lnTo>
                    <a:pt x="0" y="123189"/>
                  </a:lnTo>
                  <a:lnTo>
                    <a:pt x="10185" y="132772"/>
                  </a:lnTo>
                  <a:lnTo>
                    <a:pt x="37957" y="140604"/>
                  </a:lnTo>
                  <a:lnTo>
                    <a:pt x="79134" y="145889"/>
                  </a:lnTo>
                  <a:lnTo>
                    <a:pt x="129539" y="147827"/>
                  </a:lnTo>
                  <a:lnTo>
                    <a:pt x="179945" y="145889"/>
                  </a:lnTo>
                  <a:lnTo>
                    <a:pt x="221122" y="140604"/>
                  </a:lnTo>
                  <a:lnTo>
                    <a:pt x="248894" y="132772"/>
                  </a:lnTo>
                  <a:lnTo>
                    <a:pt x="259080" y="123189"/>
                  </a:lnTo>
                  <a:lnTo>
                    <a:pt x="259080"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41" name="object 41"/>
            <p:cNvSpPr/>
            <p:nvPr/>
          </p:nvSpPr>
          <p:spPr>
            <a:xfrm>
              <a:off x="2228087" y="4044696"/>
              <a:ext cx="259079" cy="147955"/>
            </a:xfrm>
            <a:custGeom>
              <a:avLst/>
              <a:gdLst/>
              <a:ahLst/>
              <a:cxnLst/>
              <a:rect l="l" t="t" r="r" b="b"/>
              <a:pathLst>
                <a:path w="259080" h="147954">
                  <a:moveTo>
                    <a:pt x="259080"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4">
                  <a:moveTo>
                    <a:pt x="0" y="24637"/>
                  </a:moveTo>
                  <a:lnTo>
                    <a:pt x="10185" y="15055"/>
                  </a:lnTo>
                  <a:lnTo>
                    <a:pt x="37957" y="7223"/>
                  </a:lnTo>
                  <a:lnTo>
                    <a:pt x="79134" y="1938"/>
                  </a:lnTo>
                  <a:lnTo>
                    <a:pt x="129539" y="0"/>
                  </a:lnTo>
                  <a:lnTo>
                    <a:pt x="179945" y="1938"/>
                  </a:lnTo>
                  <a:lnTo>
                    <a:pt x="221122" y="7223"/>
                  </a:lnTo>
                  <a:lnTo>
                    <a:pt x="248894" y="15055"/>
                  </a:lnTo>
                  <a:lnTo>
                    <a:pt x="259080" y="24637"/>
                  </a:lnTo>
                  <a:lnTo>
                    <a:pt x="259080" y="123189"/>
                  </a:lnTo>
                  <a:lnTo>
                    <a:pt x="248894" y="132772"/>
                  </a:lnTo>
                  <a:lnTo>
                    <a:pt x="221122" y="140604"/>
                  </a:lnTo>
                  <a:lnTo>
                    <a:pt x="179945" y="145889"/>
                  </a:lnTo>
                  <a:lnTo>
                    <a:pt x="129539" y="147827"/>
                  </a:lnTo>
                  <a:lnTo>
                    <a:pt x="79134" y="145889"/>
                  </a:lnTo>
                  <a:lnTo>
                    <a:pt x="37957" y="140604"/>
                  </a:lnTo>
                  <a:lnTo>
                    <a:pt x="10185"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42" name="object 42"/>
            <p:cNvPicPr/>
            <p:nvPr/>
          </p:nvPicPr>
          <p:blipFill>
            <a:blip r:embed="rId10" cstate="print"/>
            <a:stretch>
              <a:fillRect/>
            </a:stretch>
          </p:blipFill>
          <p:spPr>
            <a:xfrm>
              <a:off x="2407919" y="4133088"/>
              <a:ext cx="144780" cy="166116"/>
            </a:xfrm>
            <a:prstGeom prst="rect">
              <a:avLst/>
            </a:prstGeom>
          </p:spPr>
        </p:pic>
        <p:sp>
          <p:nvSpPr>
            <p:cNvPr id="43" name="object 43"/>
            <p:cNvSpPr/>
            <p:nvPr/>
          </p:nvSpPr>
          <p:spPr>
            <a:xfrm>
              <a:off x="2836163" y="3529584"/>
              <a:ext cx="257810" cy="147955"/>
            </a:xfrm>
            <a:custGeom>
              <a:avLst/>
              <a:gdLst/>
              <a:ahLst/>
              <a:cxnLst/>
              <a:rect l="l" t="t" r="r" b="b"/>
              <a:pathLst>
                <a:path w="257810" h="147954">
                  <a:moveTo>
                    <a:pt x="128778" y="0"/>
                  </a:moveTo>
                  <a:lnTo>
                    <a:pt x="78652" y="1938"/>
                  </a:lnTo>
                  <a:lnTo>
                    <a:pt x="37718" y="7223"/>
                  </a:lnTo>
                  <a:lnTo>
                    <a:pt x="10120" y="15055"/>
                  </a:lnTo>
                  <a:lnTo>
                    <a:pt x="0" y="24637"/>
                  </a:lnTo>
                  <a:lnTo>
                    <a:pt x="0" y="123189"/>
                  </a:lnTo>
                  <a:lnTo>
                    <a:pt x="10120" y="132772"/>
                  </a:lnTo>
                  <a:lnTo>
                    <a:pt x="37718" y="140604"/>
                  </a:lnTo>
                  <a:lnTo>
                    <a:pt x="78652" y="145889"/>
                  </a:lnTo>
                  <a:lnTo>
                    <a:pt x="128778" y="147827"/>
                  </a:lnTo>
                  <a:lnTo>
                    <a:pt x="178903" y="145889"/>
                  </a:lnTo>
                  <a:lnTo>
                    <a:pt x="219837" y="140604"/>
                  </a:lnTo>
                  <a:lnTo>
                    <a:pt x="247435" y="132772"/>
                  </a:lnTo>
                  <a:lnTo>
                    <a:pt x="257556" y="123189"/>
                  </a:lnTo>
                  <a:lnTo>
                    <a:pt x="257556" y="24637"/>
                  </a:lnTo>
                  <a:lnTo>
                    <a:pt x="247435" y="15055"/>
                  </a:lnTo>
                  <a:lnTo>
                    <a:pt x="219837" y="7223"/>
                  </a:lnTo>
                  <a:lnTo>
                    <a:pt x="178903" y="1938"/>
                  </a:lnTo>
                  <a:lnTo>
                    <a:pt x="128778" y="0"/>
                  </a:lnTo>
                  <a:close/>
                </a:path>
              </a:pathLst>
            </a:custGeom>
            <a:solidFill>
              <a:srgbClr val="7E7E7E"/>
            </a:solidFill>
          </p:spPr>
          <p:txBody>
            <a:bodyPr wrap="square" lIns="0" tIns="0" rIns="0" bIns="0" rtlCol="0"/>
            <a:lstStyle/>
            <a:p>
              <a:endParaRPr/>
            </a:p>
          </p:txBody>
        </p:sp>
        <p:sp>
          <p:nvSpPr>
            <p:cNvPr id="44" name="object 44"/>
            <p:cNvSpPr/>
            <p:nvPr/>
          </p:nvSpPr>
          <p:spPr>
            <a:xfrm>
              <a:off x="2836163" y="3529584"/>
              <a:ext cx="257810" cy="147955"/>
            </a:xfrm>
            <a:custGeom>
              <a:avLst/>
              <a:gdLst/>
              <a:ahLst/>
              <a:cxnLst/>
              <a:rect l="l" t="t" r="r" b="b"/>
              <a:pathLst>
                <a:path w="257810" h="147954">
                  <a:moveTo>
                    <a:pt x="257556" y="24637"/>
                  </a:moveTo>
                  <a:lnTo>
                    <a:pt x="247435" y="34220"/>
                  </a:lnTo>
                  <a:lnTo>
                    <a:pt x="219837" y="42052"/>
                  </a:lnTo>
                  <a:lnTo>
                    <a:pt x="178903" y="47337"/>
                  </a:lnTo>
                  <a:lnTo>
                    <a:pt x="128778" y="49275"/>
                  </a:lnTo>
                  <a:lnTo>
                    <a:pt x="78652" y="47337"/>
                  </a:lnTo>
                  <a:lnTo>
                    <a:pt x="37718" y="42052"/>
                  </a:lnTo>
                  <a:lnTo>
                    <a:pt x="10120" y="34220"/>
                  </a:lnTo>
                  <a:lnTo>
                    <a:pt x="0" y="24637"/>
                  </a:lnTo>
                </a:path>
                <a:path w="257810" h="147954">
                  <a:moveTo>
                    <a:pt x="0" y="24637"/>
                  </a:moveTo>
                  <a:lnTo>
                    <a:pt x="10120" y="15055"/>
                  </a:lnTo>
                  <a:lnTo>
                    <a:pt x="37718" y="7223"/>
                  </a:lnTo>
                  <a:lnTo>
                    <a:pt x="78652" y="1938"/>
                  </a:lnTo>
                  <a:lnTo>
                    <a:pt x="128778" y="0"/>
                  </a:lnTo>
                  <a:lnTo>
                    <a:pt x="178903" y="1938"/>
                  </a:lnTo>
                  <a:lnTo>
                    <a:pt x="219837" y="7223"/>
                  </a:lnTo>
                  <a:lnTo>
                    <a:pt x="247435" y="15055"/>
                  </a:lnTo>
                  <a:lnTo>
                    <a:pt x="257556" y="24637"/>
                  </a:lnTo>
                  <a:lnTo>
                    <a:pt x="257556" y="123189"/>
                  </a:lnTo>
                  <a:lnTo>
                    <a:pt x="247435" y="132772"/>
                  </a:lnTo>
                  <a:lnTo>
                    <a:pt x="219837" y="140604"/>
                  </a:lnTo>
                  <a:lnTo>
                    <a:pt x="178903" y="145889"/>
                  </a:lnTo>
                  <a:lnTo>
                    <a:pt x="128778" y="147827"/>
                  </a:lnTo>
                  <a:lnTo>
                    <a:pt x="78652" y="145889"/>
                  </a:lnTo>
                  <a:lnTo>
                    <a:pt x="37718" y="140604"/>
                  </a:lnTo>
                  <a:lnTo>
                    <a:pt x="10120"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45" name="object 45"/>
            <p:cNvPicPr/>
            <p:nvPr/>
          </p:nvPicPr>
          <p:blipFill>
            <a:blip r:embed="rId14" cstate="print"/>
            <a:stretch>
              <a:fillRect/>
            </a:stretch>
          </p:blipFill>
          <p:spPr>
            <a:xfrm>
              <a:off x="3014472" y="3617976"/>
              <a:ext cx="146303" cy="166116"/>
            </a:xfrm>
            <a:prstGeom prst="rect">
              <a:avLst/>
            </a:prstGeom>
          </p:spPr>
        </p:pic>
        <p:sp>
          <p:nvSpPr>
            <p:cNvPr id="46" name="object 46"/>
            <p:cNvSpPr/>
            <p:nvPr/>
          </p:nvSpPr>
          <p:spPr>
            <a:xfrm>
              <a:off x="1421130" y="2705734"/>
              <a:ext cx="1823720" cy="1771014"/>
            </a:xfrm>
            <a:custGeom>
              <a:avLst/>
              <a:gdLst/>
              <a:ahLst/>
              <a:cxnLst/>
              <a:rect l="l" t="t" r="r" b="b"/>
              <a:pathLst>
                <a:path w="1823720" h="1771014">
                  <a:moveTo>
                    <a:pt x="604393" y="0"/>
                  </a:moveTo>
                  <a:lnTo>
                    <a:pt x="524383" y="29210"/>
                  </a:lnTo>
                  <a:lnTo>
                    <a:pt x="545134" y="48831"/>
                  </a:lnTo>
                  <a:lnTo>
                    <a:pt x="0" y="625729"/>
                  </a:lnTo>
                  <a:lnTo>
                    <a:pt x="13843" y="638810"/>
                  </a:lnTo>
                  <a:lnTo>
                    <a:pt x="558977" y="61912"/>
                  </a:lnTo>
                  <a:lnTo>
                    <a:pt x="579755" y="81534"/>
                  </a:lnTo>
                  <a:lnTo>
                    <a:pt x="592416" y="39624"/>
                  </a:lnTo>
                  <a:lnTo>
                    <a:pt x="604393" y="0"/>
                  </a:lnTo>
                  <a:close/>
                </a:path>
                <a:path w="1823720" h="1771014">
                  <a:moveTo>
                    <a:pt x="1283208" y="1756918"/>
                  </a:moveTo>
                  <a:lnTo>
                    <a:pt x="1269238" y="1743837"/>
                  </a:lnTo>
                  <a:lnTo>
                    <a:pt x="1256284" y="1757807"/>
                  </a:lnTo>
                  <a:lnTo>
                    <a:pt x="1270254" y="1770761"/>
                  </a:lnTo>
                  <a:lnTo>
                    <a:pt x="1283208" y="1756918"/>
                  </a:lnTo>
                  <a:close/>
                </a:path>
                <a:path w="1823720" h="1771014">
                  <a:moveTo>
                    <a:pt x="1309243" y="1728978"/>
                  </a:moveTo>
                  <a:lnTo>
                    <a:pt x="1295273" y="1716024"/>
                  </a:lnTo>
                  <a:lnTo>
                    <a:pt x="1282319" y="1729994"/>
                  </a:lnTo>
                  <a:lnTo>
                    <a:pt x="1296162" y="1742948"/>
                  </a:lnTo>
                  <a:lnTo>
                    <a:pt x="1309243" y="1728978"/>
                  </a:lnTo>
                  <a:close/>
                </a:path>
                <a:path w="1823720" h="1771014">
                  <a:moveTo>
                    <a:pt x="1335151" y="1701165"/>
                  </a:moveTo>
                  <a:lnTo>
                    <a:pt x="1321181" y="1688084"/>
                  </a:lnTo>
                  <a:lnTo>
                    <a:pt x="1308227" y="1702054"/>
                  </a:lnTo>
                  <a:lnTo>
                    <a:pt x="1322197" y="1715008"/>
                  </a:lnTo>
                  <a:lnTo>
                    <a:pt x="1335151" y="1701165"/>
                  </a:lnTo>
                  <a:close/>
                </a:path>
                <a:path w="1823720" h="1771014">
                  <a:moveTo>
                    <a:pt x="1361186" y="1673225"/>
                  </a:moveTo>
                  <a:lnTo>
                    <a:pt x="1347216" y="1660271"/>
                  </a:lnTo>
                  <a:lnTo>
                    <a:pt x="1334262" y="1674241"/>
                  </a:lnTo>
                  <a:lnTo>
                    <a:pt x="1348105" y="1687195"/>
                  </a:lnTo>
                  <a:lnTo>
                    <a:pt x="1361186" y="1673225"/>
                  </a:lnTo>
                  <a:close/>
                </a:path>
                <a:path w="1823720" h="1771014">
                  <a:moveTo>
                    <a:pt x="1387094" y="1645412"/>
                  </a:moveTo>
                  <a:lnTo>
                    <a:pt x="1373124" y="1632331"/>
                  </a:lnTo>
                  <a:lnTo>
                    <a:pt x="1360170" y="1646301"/>
                  </a:lnTo>
                  <a:lnTo>
                    <a:pt x="1374140" y="1659255"/>
                  </a:lnTo>
                  <a:lnTo>
                    <a:pt x="1387094" y="1645412"/>
                  </a:lnTo>
                  <a:close/>
                </a:path>
                <a:path w="1823720" h="1771014">
                  <a:moveTo>
                    <a:pt x="1413129" y="1617472"/>
                  </a:moveTo>
                  <a:lnTo>
                    <a:pt x="1399159" y="1604518"/>
                  </a:lnTo>
                  <a:lnTo>
                    <a:pt x="1386205" y="1618488"/>
                  </a:lnTo>
                  <a:lnTo>
                    <a:pt x="1400048" y="1631442"/>
                  </a:lnTo>
                  <a:lnTo>
                    <a:pt x="1413129" y="1617472"/>
                  </a:lnTo>
                  <a:close/>
                </a:path>
                <a:path w="1823720" h="1771014">
                  <a:moveTo>
                    <a:pt x="1439037" y="1589659"/>
                  </a:moveTo>
                  <a:lnTo>
                    <a:pt x="1425067" y="1576578"/>
                  </a:lnTo>
                  <a:lnTo>
                    <a:pt x="1412113" y="1590548"/>
                  </a:lnTo>
                  <a:lnTo>
                    <a:pt x="1426083" y="1603502"/>
                  </a:lnTo>
                  <a:lnTo>
                    <a:pt x="1439037" y="1589659"/>
                  </a:lnTo>
                  <a:close/>
                </a:path>
                <a:path w="1823720" h="1771014">
                  <a:moveTo>
                    <a:pt x="1465072" y="1561719"/>
                  </a:moveTo>
                  <a:lnTo>
                    <a:pt x="1451102" y="1548765"/>
                  </a:lnTo>
                  <a:lnTo>
                    <a:pt x="1438148" y="1562735"/>
                  </a:lnTo>
                  <a:lnTo>
                    <a:pt x="1451991" y="1575689"/>
                  </a:lnTo>
                  <a:lnTo>
                    <a:pt x="1465072" y="1561719"/>
                  </a:lnTo>
                  <a:close/>
                </a:path>
                <a:path w="1823720" h="1771014">
                  <a:moveTo>
                    <a:pt x="1490980" y="1533906"/>
                  </a:moveTo>
                  <a:lnTo>
                    <a:pt x="1477010" y="1520825"/>
                  </a:lnTo>
                  <a:lnTo>
                    <a:pt x="1464056" y="1534795"/>
                  </a:lnTo>
                  <a:lnTo>
                    <a:pt x="1478026" y="1547749"/>
                  </a:lnTo>
                  <a:lnTo>
                    <a:pt x="1490980" y="1533906"/>
                  </a:lnTo>
                  <a:close/>
                </a:path>
                <a:path w="1823720" h="1771014">
                  <a:moveTo>
                    <a:pt x="1517015" y="1505966"/>
                  </a:moveTo>
                  <a:lnTo>
                    <a:pt x="1503045" y="1493012"/>
                  </a:lnTo>
                  <a:lnTo>
                    <a:pt x="1490091" y="1506982"/>
                  </a:lnTo>
                  <a:lnTo>
                    <a:pt x="1503934" y="1519936"/>
                  </a:lnTo>
                  <a:lnTo>
                    <a:pt x="1517015" y="1505966"/>
                  </a:lnTo>
                  <a:close/>
                </a:path>
                <a:path w="1823720" h="1771014">
                  <a:moveTo>
                    <a:pt x="1542923" y="1478153"/>
                  </a:moveTo>
                  <a:lnTo>
                    <a:pt x="1528953" y="1465072"/>
                  </a:lnTo>
                  <a:lnTo>
                    <a:pt x="1515999" y="1479042"/>
                  </a:lnTo>
                  <a:lnTo>
                    <a:pt x="1529969" y="1491996"/>
                  </a:lnTo>
                  <a:lnTo>
                    <a:pt x="1542923" y="1478153"/>
                  </a:lnTo>
                  <a:close/>
                </a:path>
                <a:path w="1823720" h="1771014">
                  <a:moveTo>
                    <a:pt x="1568958" y="1450213"/>
                  </a:moveTo>
                  <a:lnTo>
                    <a:pt x="1554988" y="1437259"/>
                  </a:lnTo>
                  <a:lnTo>
                    <a:pt x="1542034" y="1451229"/>
                  </a:lnTo>
                  <a:lnTo>
                    <a:pt x="1555877" y="1464183"/>
                  </a:lnTo>
                  <a:lnTo>
                    <a:pt x="1568958" y="1450213"/>
                  </a:lnTo>
                  <a:close/>
                </a:path>
                <a:path w="1823720" h="1771014">
                  <a:moveTo>
                    <a:pt x="1594866" y="1422400"/>
                  </a:moveTo>
                  <a:lnTo>
                    <a:pt x="1580896" y="1409319"/>
                  </a:lnTo>
                  <a:lnTo>
                    <a:pt x="1567942" y="1423289"/>
                  </a:lnTo>
                  <a:lnTo>
                    <a:pt x="1581912" y="1436243"/>
                  </a:lnTo>
                  <a:lnTo>
                    <a:pt x="1594866" y="1422400"/>
                  </a:lnTo>
                  <a:close/>
                </a:path>
                <a:path w="1823720" h="1771014">
                  <a:moveTo>
                    <a:pt x="1620901" y="1394460"/>
                  </a:moveTo>
                  <a:lnTo>
                    <a:pt x="1606931" y="1381506"/>
                  </a:lnTo>
                  <a:lnTo>
                    <a:pt x="1593977" y="1395476"/>
                  </a:lnTo>
                  <a:lnTo>
                    <a:pt x="1607820" y="1408430"/>
                  </a:lnTo>
                  <a:lnTo>
                    <a:pt x="1620901" y="1394460"/>
                  </a:lnTo>
                  <a:close/>
                </a:path>
                <a:path w="1823720" h="1771014">
                  <a:moveTo>
                    <a:pt x="1646809" y="1366647"/>
                  </a:moveTo>
                  <a:lnTo>
                    <a:pt x="1632839" y="1353566"/>
                  </a:lnTo>
                  <a:lnTo>
                    <a:pt x="1619885" y="1367536"/>
                  </a:lnTo>
                  <a:lnTo>
                    <a:pt x="1633855" y="1380490"/>
                  </a:lnTo>
                  <a:lnTo>
                    <a:pt x="1646809" y="1366647"/>
                  </a:lnTo>
                  <a:close/>
                </a:path>
                <a:path w="1823720" h="1771014">
                  <a:moveTo>
                    <a:pt x="1672844" y="1338707"/>
                  </a:moveTo>
                  <a:lnTo>
                    <a:pt x="1658874" y="1325753"/>
                  </a:lnTo>
                  <a:lnTo>
                    <a:pt x="1645920" y="1339723"/>
                  </a:lnTo>
                  <a:lnTo>
                    <a:pt x="1659763" y="1352677"/>
                  </a:lnTo>
                  <a:lnTo>
                    <a:pt x="1672844" y="1338707"/>
                  </a:lnTo>
                  <a:close/>
                </a:path>
                <a:path w="1823720" h="1771014">
                  <a:moveTo>
                    <a:pt x="1698752" y="1310894"/>
                  </a:moveTo>
                  <a:lnTo>
                    <a:pt x="1684782" y="1297813"/>
                  </a:lnTo>
                  <a:lnTo>
                    <a:pt x="1671828" y="1311783"/>
                  </a:lnTo>
                  <a:lnTo>
                    <a:pt x="1685798" y="1324737"/>
                  </a:lnTo>
                  <a:lnTo>
                    <a:pt x="1698752" y="1310894"/>
                  </a:lnTo>
                  <a:close/>
                </a:path>
                <a:path w="1823720" h="1771014">
                  <a:moveTo>
                    <a:pt x="1724787" y="1282954"/>
                  </a:moveTo>
                  <a:lnTo>
                    <a:pt x="1710817" y="1270000"/>
                  </a:lnTo>
                  <a:lnTo>
                    <a:pt x="1697863" y="1283970"/>
                  </a:lnTo>
                  <a:lnTo>
                    <a:pt x="1711706" y="1296924"/>
                  </a:lnTo>
                  <a:lnTo>
                    <a:pt x="1724787" y="1282954"/>
                  </a:lnTo>
                  <a:close/>
                </a:path>
                <a:path w="1823720" h="1771014">
                  <a:moveTo>
                    <a:pt x="1750695" y="1255141"/>
                  </a:moveTo>
                  <a:lnTo>
                    <a:pt x="1736725" y="1242060"/>
                  </a:lnTo>
                  <a:lnTo>
                    <a:pt x="1723771" y="1256030"/>
                  </a:lnTo>
                  <a:lnTo>
                    <a:pt x="1737741" y="1268984"/>
                  </a:lnTo>
                  <a:lnTo>
                    <a:pt x="1750695" y="1255141"/>
                  </a:lnTo>
                  <a:close/>
                </a:path>
                <a:path w="1823720" h="1771014">
                  <a:moveTo>
                    <a:pt x="1776730" y="1227201"/>
                  </a:moveTo>
                  <a:lnTo>
                    <a:pt x="1762760" y="1214247"/>
                  </a:lnTo>
                  <a:lnTo>
                    <a:pt x="1749806" y="1228217"/>
                  </a:lnTo>
                  <a:lnTo>
                    <a:pt x="1763649" y="1241171"/>
                  </a:lnTo>
                  <a:lnTo>
                    <a:pt x="1776730" y="1227201"/>
                  </a:lnTo>
                  <a:close/>
                </a:path>
                <a:path w="1823720" h="1771014">
                  <a:moveTo>
                    <a:pt x="1823593" y="1162939"/>
                  </a:moveTo>
                  <a:lnTo>
                    <a:pt x="1743710" y="1192657"/>
                  </a:lnTo>
                  <a:lnTo>
                    <a:pt x="1799463" y="1244600"/>
                  </a:lnTo>
                  <a:lnTo>
                    <a:pt x="1823593" y="1162939"/>
                  </a:lnTo>
                  <a:close/>
                </a:path>
              </a:pathLst>
            </a:custGeom>
            <a:solidFill>
              <a:srgbClr val="A6A6A6"/>
            </a:solidFill>
          </p:spPr>
          <p:txBody>
            <a:bodyPr wrap="square" lIns="0" tIns="0" rIns="0" bIns="0" rtlCol="0"/>
            <a:lstStyle/>
            <a:p>
              <a:endParaRPr/>
            </a:p>
          </p:txBody>
        </p:sp>
      </p:grpSp>
      <p:sp>
        <p:nvSpPr>
          <p:cNvPr id="47" name="object 47"/>
          <p:cNvSpPr txBox="1"/>
          <p:nvPr/>
        </p:nvSpPr>
        <p:spPr>
          <a:xfrm>
            <a:off x="2695753" y="2577464"/>
            <a:ext cx="44640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⑤償却</a:t>
            </a:r>
            <a:endParaRPr sz="1100">
              <a:latin typeface="メイリオ"/>
              <a:cs typeface="メイリオ"/>
            </a:endParaRPr>
          </a:p>
        </p:txBody>
      </p:sp>
      <p:grpSp>
        <p:nvGrpSpPr>
          <p:cNvPr id="48" name="object 48"/>
          <p:cNvGrpSpPr/>
          <p:nvPr/>
        </p:nvGrpSpPr>
        <p:grpSpPr>
          <a:xfrm>
            <a:off x="3183635" y="2912365"/>
            <a:ext cx="1432560" cy="1390015"/>
            <a:chOff x="1659635" y="2912364"/>
            <a:chExt cx="1432560" cy="1390015"/>
          </a:xfrm>
        </p:grpSpPr>
        <p:pic>
          <p:nvPicPr>
            <p:cNvPr id="49" name="object 49"/>
            <p:cNvPicPr/>
            <p:nvPr/>
          </p:nvPicPr>
          <p:blipFill>
            <a:blip r:embed="rId9" cstate="print"/>
            <a:stretch>
              <a:fillRect/>
            </a:stretch>
          </p:blipFill>
          <p:spPr>
            <a:xfrm>
              <a:off x="1659635" y="2912364"/>
              <a:ext cx="182880" cy="193548"/>
            </a:xfrm>
            <a:prstGeom prst="rect">
              <a:avLst/>
            </a:prstGeom>
          </p:spPr>
        </p:pic>
        <p:pic>
          <p:nvPicPr>
            <p:cNvPr id="50" name="object 50"/>
            <p:cNvPicPr/>
            <p:nvPr/>
          </p:nvPicPr>
          <p:blipFill>
            <a:blip r:embed="rId11" cstate="print"/>
            <a:stretch>
              <a:fillRect/>
            </a:stretch>
          </p:blipFill>
          <p:spPr>
            <a:xfrm>
              <a:off x="2831591" y="4040124"/>
              <a:ext cx="260604" cy="262127"/>
            </a:xfrm>
            <a:prstGeom prst="rect">
              <a:avLst/>
            </a:prstGeom>
          </p:spPr>
        </p:pic>
      </p:grpSp>
      <p:sp>
        <p:nvSpPr>
          <p:cNvPr id="51" name="object 51"/>
          <p:cNvSpPr txBox="1"/>
          <p:nvPr/>
        </p:nvSpPr>
        <p:spPr>
          <a:xfrm>
            <a:off x="3552189" y="3387979"/>
            <a:ext cx="1039494" cy="690245"/>
          </a:xfrm>
          <a:prstGeom prst="rect">
            <a:avLst/>
          </a:prstGeom>
        </p:spPr>
        <p:txBody>
          <a:bodyPr vert="horz" wrap="square" lIns="0" tIns="12700" rIns="0" bIns="0" rtlCol="0">
            <a:spAutoFit/>
          </a:bodyPr>
          <a:lstStyle/>
          <a:p>
            <a:pPr marL="66040" marR="408940" indent="-53340">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a:p>
            <a:pPr marL="604520">
              <a:spcBef>
                <a:spcPts val="1030"/>
              </a:spcBef>
            </a:pPr>
            <a:r>
              <a:rPr sz="1100" spc="-20" dirty="0">
                <a:latin typeface="メイリオ"/>
                <a:cs typeface="メイリオ"/>
              </a:rPr>
              <a:t>②納品</a:t>
            </a:r>
            <a:endParaRPr sz="1100">
              <a:latin typeface="メイリオ"/>
              <a:cs typeface="メイリオ"/>
            </a:endParaRPr>
          </a:p>
        </p:txBody>
      </p:sp>
      <p:grpSp>
        <p:nvGrpSpPr>
          <p:cNvPr id="52" name="object 52"/>
          <p:cNvGrpSpPr/>
          <p:nvPr/>
        </p:nvGrpSpPr>
        <p:grpSpPr>
          <a:xfrm>
            <a:off x="2712606" y="3696208"/>
            <a:ext cx="2418715" cy="1543050"/>
            <a:chOff x="1188605" y="3696208"/>
            <a:chExt cx="2418715" cy="1543050"/>
          </a:xfrm>
        </p:grpSpPr>
        <p:pic>
          <p:nvPicPr>
            <p:cNvPr id="53" name="object 53"/>
            <p:cNvPicPr/>
            <p:nvPr/>
          </p:nvPicPr>
          <p:blipFill>
            <a:blip r:embed="rId15" cstate="print"/>
            <a:stretch>
              <a:fillRect/>
            </a:stretch>
          </p:blipFill>
          <p:spPr>
            <a:xfrm>
              <a:off x="3116199" y="3696208"/>
              <a:ext cx="173736" cy="155448"/>
            </a:xfrm>
            <a:prstGeom prst="rect">
              <a:avLst/>
            </a:prstGeom>
          </p:spPr>
        </p:pic>
        <p:sp>
          <p:nvSpPr>
            <p:cNvPr id="54" name="object 54"/>
            <p:cNvSpPr/>
            <p:nvPr/>
          </p:nvSpPr>
          <p:spPr>
            <a:xfrm>
              <a:off x="1188605" y="3948556"/>
              <a:ext cx="2185670" cy="1290320"/>
            </a:xfrm>
            <a:custGeom>
              <a:avLst/>
              <a:gdLst/>
              <a:ahLst/>
              <a:cxnLst/>
              <a:rect l="l" t="t" r="r" b="b"/>
              <a:pathLst>
                <a:path w="2185670" h="1290320">
                  <a:moveTo>
                    <a:pt x="2185149" y="19177"/>
                  </a:moveTo>
                  <a:lnTo>
                    <a:pt x="2169668" y="19075"/>
                  </a:lnTo>
                  <a:lnTo>
                    <a:pt x="2169909" y="6858"/>
                  </a:lnTo>
                  <a:lnTo>
                    <a:pt x="2150859" y="6477"/>
                  </a:lnTo>
                  <a:lnTo>
                    <a:pt x="2147938" y="72263"/>
                  </a:lnTo>
                  <a:lnTo>
                    <a:pt x="2138921" y="135763"/>
                  </a:lnTo>
                  <a:lnTo>
                    <a:pt x="2124316" y="196977"/>
                  </a:lnTo>
                  <a:lnTo>
                    <a:pt x="2104237" y="255778"/>
                  </a:lnTo>
                  <a:lnTo>
                    <a:pt x="2078977" y="311531"/>
                  </a:lnTo>
                  <a:lnTo>
                    <a:pt x="2049005" y="364363"/>
                  </a:lnTo>
                  <a:lnTo>
                    <a:pt x="2014588" y="413512"/>
                  </a:lnTo>
                  <a:lnTo>
                    <a:pt x="1975980" y="458851"/>
                  </a:lnTo>
                  <a:lnTo>
                    <a:pt x="1933435" y="500126"/>
                  </a:lnTo>
                  <a:lnTo>
                    <a:pt x="1887334" y="536956"/>
                  </a:lnTo>
                  <a:lnTo>
                    <a:pt x="1837931" y="569087"/>
                  </a:lnTo>
                  <a:lnTo>
                    <a:pt x="1785480" y="596138"/>
                  </a:lnTo>
                  <a:lnTo>
                    <a:pt x="1730489" y="617601"/>
                  </a:lnTo>
                  <a:lnTo>
                    <a:pt x="1673085" y="633476"/>
                  </a:lnTo>
                  <a:lnTo>
                    <a:pt x="1613649" y="643255"/>
                  </a:lnTo>
                  <a:lnTo>
                    <a:pt x="1611655" y="643343"/>
                  </a:lnTo>
                  <a:lnTo>
                    <a:pt x="1610474" y="614807"/>
                  </a:lnTo>
                  <a:lnTo>
                    <a:pt x="1535925" y="655955"/>
                  </a:lnTo>
                  <a:lnTo>
                    <a:pt x="1613649" y="691007"/>
                  </a:lnTo>
                  <a:lnTo>
                    <a:pt x="1612468" y="662940"/>
                  </a:lnTo>
                  <a:lnTo>
                    <a:pt x="1612442" y="662355"/>
                  </a:lnTo>
                  <a:lnTo>
                    <a:pt x="1616189" y="662178"/>
                  </a:lnTo>
                  <a:lnTo>
                    <a:pt x="1677657" y="651891"/>
                  </a:lnTo>
                  <a:lnTo>
                    <a:pt x="1736966" y="635508"/>
                  </a:lnTo>
                  <a:lnTo>
                    <a:pt x="1793862" y="613283"/>
                  </a:lnTo>
                  <a:lnTo>
                    <a:pt x="1847964" y="585343"/>
                  </a:lnTo>
                  <a:lnTo>
                    <a:pt x="1898891" y="552196"/>
                  </a:lnTo>
                  <a:lnTo>
                    <a:pt x="1946389" y="514096"/>
                  </a:lnTo>
                  <a:lnTo>
                    <a:pt x="1990077" y="471551"/>
                  </a:lnTo>
                  <a:lnTo>
                    <a:pt x="2029955" y="424815"/>
                  </a:lnTo>
                  <a:lnTo>
                    <a:pt x="2065388" y="374142"/>
                  </a:lnTo>
                  <a:lnTo>
                    <a:pt x="2096236" y="319786"/>
                  </a:lnTo>
                  <a:lnTo>
                    <a:pt x="2122030" y="262255"/>
                  </a:lnTo>
                  <a:lnTo>
                    <a:pt x="2142731" y="201803"/>
                  </a:lnTo>
                  <a:lnTo>
                    <a:pt x="2157844" y="138811"/>
                  </a:lnTo>
                  <a:lnTo>
                    <a:pt x="2164181" y="96913"/>
                  </a:lnTo>
                  <a:lnTo>
                    <a:pt x="2163305" y="115443"/>
                  </a:lnTo>
                  <a:lnTo>
                    <a:pt x="2157971" y="178562"/>
                  </a:lnTo>
                  <a:lnTo>
                    <a:pt x="2149970" y="240665"/>
                  </a:lnTo>
                  <a:lnTo>
                    <a:pt x="2139429" y="301625"/>
                  </a:lnTo>
                  <a:lnTo>
                    <a:pt x="2126462" y="361696"/>
                  </a:lnTo>
                  <a:lnTo>
                    <a:pt x="2111222" y="420497"/>
                  </a:lnTo>
                  <a:lnTo>
                    <a:pt x="2093455" y="477901"/>
                  </a:lnTo>
                  <a:lnTo>
                    <a:pt x="2062467" y="561721"/>
                  </a:lnTo>
                  <a:lnTo>
                    <a:pt x="2039099" y="615696"/>
                  </a:lnTo>
                  <a:lnTo>
                    <a:pt x="2013699" y="668020"/>
                  </a:lnTo>
                  <a:lnTo>
                    <a:pt x="1986140" y="718820"/>
                  </a:lnTo>
                  <a:lnTo>
                    <a:pt x="1956803" y="767842"/>
                  </a:lnTo>
                  <a:lnTo>
                    <a:pt x="1925307" y="815086"/>
                  </a:lnTo>
                  <a:lnTo>
                    <a:pt x="1892033" y="860679"/>
                  </a:lnTo>
                  <a:lnTo>
                    <a:pt x="1856981" y="904113"/>
                  </a:lnTo>
                  <a:lnTo>
                    <a:pt x="1820278" y="945515"/>
                  </a:lnTo>
                  <a:lnTo>
                    <a:pt x="1781924" y="984885"/>
                  </a:lnTo>
                  <a:lnTo>
                    <a:pt x="1741919" y="1022096"/>
                  </a:lnTo>
                  <a:lnTo>
                    <a:pt x="1700517" y="1056767"/>
                  </a:lnTo>
                  <a:lnTo>
                    <a:pt x="1657591" y="1089406"/>
                  </a:lnTo>
                  <a:lnTo>
                    <a:pt x="1613268" y="1119505"/>
                  </a:lnTo>
                  <a:lnTo>
                    <a:pt x="1567675" y="1147191"/>
                  </a:lnTo>
                  <a:lnTo>
                    <a:pt x="1520812" y="1172337"/>
                  </a:lnTo>
                  <a:lnTo>
                    <a:pt x="1472806" y="1194689"/>
                  </a:lnTo>
                  <a:lnTo>
                    <a:pt x="1423657" y="1214501"/>
                  </a:lnTo>
                  <a:lnTo>
                    <a:pt x="1373492" y="1231265"/>
                  </a:lnTo>
                  <a:lnTo>
                    <a:pt x="1322311" y="1245362"/>
                  </a:lnTo>
                  <a:lnTo>
                    <a:pt x="1270114" y="1256411"/>
                  </a:lnTo>
                  <a:lnTo>
                    <a:pt x="1217282" y="1264412"/>
                  </a:lnTo>
                  <a:lnTo>
                    <a:pt x="1163561" y="1269377"/>
                  </a:lnTo>
                  <a:lnTo>
                    <a:pt x="1081646" y="1271270"/>
                  </a:lnTo>
                  <a:lnTo>
                    <a:pt x="1054595" y="1270127"/>
                  </a:lnTo>
                  <a:lnTo>
                    <a:pt x="1000874" y="1265440"/>
                  </a:lnTo>
                  <a:lnTo>
                    <a:pt x="947915" y="1257681"/>
                  </a:lnTo>
                  <a:lnTo>
                    <a:pt x="895845" y="1246771"/>
                  </a:lnTo>
                  <a:lnTo>
                    <a:pt x="844664" y="1233043"/>
                  </a:lnTo>
                  <a:lnTo>
                    <a:pt x="794372" y="1216406"/>
                  </a:lnTo>
                  <a:lnTo>
                    <a:pt x="745223" y="1196975"/>
                  </a:lnTo>
                  <a:lnTo>
                    <a:pt x="697090" y="1174877"/>
                  </a:lnTo>
                  <a:lnTo>
                    <a:pt x="650100" y="1149985"/>
                  </a:lnTo>
                  <a:lnTo>
                    <a:pt x="604380" y="1122553"/>
                  </a:lnTo>
                  <a:lnTo>
                    <a:pt x="559930" y="1092581"/>
                  </a:lnTo>
                  <a:lnTo>
                    <a:pt x="516877" y="1060323"/>
                  </a:lnTo>
                  <a:lnTo>
                    <a:pt x="475208" y="1025652"/>
                  </a:lnTo>
                  <a:lnTo>
                    <a:pt x="434962" y="988695"/>
                  </a:lnTo>
                  <a:lnTo>
                    <a:pt x="396481" y="949579"/>
                  </a:lnTo>
                  <a:lnTo>
                    <a:pt x="359524" y="908304"/>
                  </a:lnTo>
                  <a:lnTo>
                    <a:pt x="324345" y="864997"/>
                  </a:lnTo>
                  <a:lnTo>
                    <a:pt x="290944" y="819785"/>
                  </a:lnTo>
                  <a:lnTo>
                    <a:pt x="259321" y="772668"/>
                  </a:lnTo>
                  <a:lnTo>
                    <a:pt x="229603" y="723773"/>
                  </a:lnTo>
                  <a:lnTo>
                    <a:pt x="201917" y="673100"/>
                  </a:lnTo>
                  <a:lnTo>
                    <a:pt x="176263" y="620903"/>
                  </a:lnTo>
                  <a:lnTo>
                    <a:pt x="152514" y="567055"/>
                  </a:lnTo>
                  <a:lnTo>
                    <a:pt x="131178" y="511683"/>
                  </a:lnTo>
                  <a:lnTo>
                    <a:pt x="112039" y="454787"/>
                  </a:lnTo>
                  <a:lnTo>
                    <a:pt x="95364" y="397129"/>
                  </a:lnTo>
                  <a:lnTo>
                    <a:pt x="80835" y="337693"/>
                  </a:lnTo>
                  <a:lnTo>
                    <a:pt x="68821" y="277241"/>
                  </a:lnTo>
                  <a:lnTo>
                    <a:pt x="59258" y="215646"/>
                  </a:lnTo>
                  <a:lnTo>
                    <a:pt x="52362" y="153162"/>
                  </a:lnTo>
                  <a:lnTo>
                    <a:pt x="48107" y="89662"/>
                  </a:lnTo>
                  <a:lnTo>
                    <a:pt x="47815" y="76136"/>
                  </a:lnTo>
                  <a:lnTo>
                    <a:pt x="76200" y="75946"/>
                  </a:lnTo>
                  <a:lnTo>
                    <a:pt x="69811" y="63373"/>
                  </a:lnTo>
                  <a:lnTo>
                    <a:pt x="37642" y="0"/>
                  </a:lnTo>
                  <a:lnTo>
                    <a:pt x="0" y="76454"/>
                  </a:lnTo>
                  <a:lnTo>
                    <a:pt x="28765" y="76263"/>
                  </a:lnTo>
                  <a:lnTo>
                    <a:pt x="29083" y="90678"/>
                  </a:lnTo>
                  <a:lnTo>
                    <a:pt x="33401" y="154940"/>
                  </a:lnTo>
                  <a:lnTo>
                    <a:pt x="40411" y="218313"/>
                  </a:lnTo>
                  <a:lnTo>
                    <a:pt x="50088" y="280797"/>
                  </a:lnTo>
                  <a:lnTo>
                    <a:pt x="62268" y="342011"/>
                  </a:lnTo>
                  <a:lnTo>
                    <a:pt x="76949" y="402082"/>
                  </a:lnTo>
                  <a:lnTo>
                    <a:pt x="93967" y="460883"/>
                  </a:lnTo>
                  <a:lnTo>
                    <a:pt x="113398" y="518541"/>
                  </a:lnTo>
                  <a:lnTo>
                    <a:pt x="135115" y="574675"/>
                  </a:lnTo>
                  <a:lnTo>
                    <a:pt x="159118" y="629285"/>
                  </a:lnTo>
                  <a:lnTo>
                    <a:pt x="185153" y="682371"/>
                  </a:lnTo>
                  <a:lnTo>
                    <a:pt x="213347" y="733679"/>
                  </a:lnTo>
                  <a:lnTo>
                    <a:pt x="243446" y="783209"/>
                  </a:lnTo>
                  <a:lnTo>
                    <a:pt x="275577" y="831088"/>
                  </a:lnTo>
                  <a:lnTo>
                    <a:pt x="309486" y="877062"/>
                  </a:lnTo>
                  <a:lnTo>
                    <a:pt x="345300" y="921004"/>
                  </a:lnTo>
                  <a:lnTo>
                    <a:pt x="382892" y="962914"/>
                  </a:lnTo>
                  <a:lnTo>
                    <a:pt x="422135" y="1002665"/>
                  </a:lnTo>
                  <a:lnTo>
                    <a:pt x="462889" y="1040130"/>
                  </a:lnTo>
                  <a:lnTo>
                    <a:pt x="505193" y="1075436"/>
                  </a:lnTo>
                  <a:lnTo>
                    <a:pt x="549008" y="1108329"/>
                  </a:lnTo>
                  <a:lnTo>
                    <a:pt x="594347" y="1138809"/>
                  </a:lnTo>
                  <a:lnTo>
                    <a:pt x="640956" y="1166749"/>
                  </a:lnTo>
                  <a:lnTo>
                    <a:pt x="688835" y="1192022"/>
                  </a:lnTo>
                  <a:lnTo>
                    <a:pt x="737857" y="1214628"/>
                  </a:lnTo>
                  <a:lnTo>
                    <a:pt x="788149" y="1234440"/>
                  </a:lnTo>
                  <a:lnTo>
                    <a:pt x="839457" y="1251331"/>
                  </a:lnTo>
                  <a:lnTo>
                    <a:pt x="891654" y="1265440"/>
                  </a:lnTo>
                  <a:lnTo>
                    <a:pt x="944867" y="1276477"/>
                  </a:lnTo>
                  <a:lnTo>
                    <a:pt x="998969" y="1284351"/>
                  </a:lnTo>
                  <a:lnTo>
                    <a:pt x="1053833" y="1289177"/>
                  </a:lnTo>
                  <a:lnTo>
                    <a:pt x="1081773" y="1290320"/>
                  </a:lnTo>
                  <a:lnTo>
                    <a:pt x="1137272" y="1289558"/>
                  </a:lnTo>
                  <a:lnTo>
                    <a:pt x="1192517" y="1286256"/>
                  </a:lnTo>
                  <a:lnTo>
                    <a:pt x="1247000" y="1279525"/>
                  </a:lnTo>
                  <a:lnTo>
                    <a:pt x="1292936" y="1271270"/>
                  </a:lnTo>
                  <a:lnTo>
                    <a:pt x="1300594" y="1269746"/>
                  </a:lnTo>
                  <a:lnTo>
                    <a:pt x="1353172" y="1256919"/>
                  </a:lnTo>
                  <a:lnTo>
                    <a:pt x="1404988" y="1241171"/>
                  </a:lnTo>
                  <a:lnTo>
                    <a:pt x="1455661" y="1222502"/>
                  </a:lnTo>
                  <a:lnTo>
                    <a:pt x="1505191" y="1200912"/>
                  </a:lnTo>
                  <a:lnTo>
                    <a:pt x="1553578" y="1176655"/>
                  </a:lnTo>
                  <a:lnTo>
                    <a:pt x="1600695" y="1149731"/>
                  </a:lnTo>
                  <a:lnTo>
                    <a:pt x="1646542" y="1120394"/>
                  </a:lnTo>
                  <a:lnTo>
                    <a:pt x="1690992" y="1088390"/>
                  </a:lnTo>
                  <a:lnTo>
                    <a:pt x="1733918" y="1054100"/>
                  </a:lnTo>
                  <a:lnTo>
                    <a:pt x="1795513" y="998093"/>
                  </a:lnTo>
                  <a:lnTo>
                    <a:pt x="1834502" y="958215"/>
                  </a:lnTo>
                  <a:lnTo>
                    <a:pt x="1871840" y="916051"/>
                  </a:lnTo>
                  <a:lnTo>
                    <a:pt x="1907527" y="871855"/>
                  </a:lnTo>
                  <a:lnTo>
                    <a:pt x="1941182" y="825754"/>
                  </a:lnTo>
                  <a:lnTo>
                    <a:pt x="1973059" y="777748"/>
                  </a:lnTo>
                  <a:lnTo>
                    <a:pt x="2002904" y="727837"/>
                  </a:lnTo>
                  <a:lnTo>
                    <a:pt x="2030844" y="676402"/>
                  </a:lnTo>
                  <a:lnTo>
                    <a:pt x="2056625" y="623189"/>
                  </a:lnTo>
                  <a:lnTo>
                    <a:pt x="2080361" y="568452"/>
                  </a:lnTo>
                  <a:lnTo>
                    <a:pt x="2101697" y="512318"/>
                  </a:lnTo>
                  <a:lnTo>
                    <a:pt x="2120874" y="454787"/>
                  </a:lnTo>
                  <a:lnTo>
                    <a:pt x="2137651" y="395859"/>
                  </a:lnTo>
                  <a:lnTo>
                    <a:pt x="2152002" y="335661"/>
                  </a:lnTo>
                  <a:lnTo>
                    <a:pt x="2163940" y="274320"/>
                  </a:lnTo>
                  <a:lnTo>
                    <a:pt x="2173211" y="211963"/>
                  </a:lnTo>
                  <a:lnTo>
                    <a:pt x="2179942" y="148463"/>
                  </a:lnTo>
                  <a:lnTo>
                    <a:pt x="2183892" y="83566"/>
                  </a:lnTo>
                  <a:lnTo>
                    <a:pt x="2184895" y="51435"/>
                  </a:lnTo>
                  <a:lnTo>
                    <a:pt x="2185149" y="19177"/>
                  </a:lnTo>
                  <a:close/>
                </a:path>
              </a:pathLst>
            </a:custGeom>
            <a:solidFill>
              <a:srgbClr val="A6A6A6"/>
            </a:solidFill>
          </p:spPr>
          <p:txBody>
            <a:bodyPr wrap="square" lIns="0" tIns="0" rIns="0" bIns="0" rtlCol="0"/>
            <a:lstStyle/>
            <a:p>
              <a:endParaRPr/>
            </a:p>
          </p:txBody>
        </p:sp>
        <p:pic>
          <p:nvPicPr>
            <p:cNvPr id="55" name="object 55"/>
            <p:cNvPicPr/>
            <p:nvPr/>
          </p:nvPicPr>
          <p:blipFill>
            <a:blip r:embed="rId16" cstate="print"/>
            <a:stretch>
              <a:fillRect/>
            </a:stretch>
          </p:blipFill>
          <p:spPr>
            <a:xfrm>
              <a:off x="2950464" y="4410456"/>
              <a:ext cx="173736" cy="184404"/>
            </a:xfrm>
            <a:prstGeom prst="rect">
              <a:avLst/>
            </a:prstGeom>
          </p:spPr>
        </p:pic>
        <p:pic>
          <p:nvPicPr>
            <p:cNvPr id="56" name="object 56"/>
            <p:cNvPicPr/>
            <p:nvPr/>
          </p:nvPicPr>
          <p:blipFill>
            <a:blip r:embed="rId17" cstate="print"/>
            <a:stretch>
              <a:fillRect/>
            </a:stretch>
          </p:blipFill>
          <p:spPr>
            <a:xfrm>
              <a:off x="2822448" y="4878324"/>
              <a:ext cx="173735" cy="184403"/>
            </a:xfrm>
            <a:prstGeom prst="rect">
              <a:avLst/>
            </a:prstGeom>
          </p:spPr>
        </p:pic>
        <p:sp>
          <p:nvSpPr>
            <p:cNvPr id="57" name="object 57"/>
            <p:cNvSpPr/>
            <p:nvPr/>
          </p:nvSpPr>
          <p:spPr>
            <a:xfrm>
              <a:off x="2950464" y="4608576"/>
              <a:ext cx="657225" cy="216535"/>
            </a:xfrm>
            <a:custGeom>
              <a:avLst/>
              <a:gdLst/>
              <a:ahLst/>
              <a:cxnLst/>
              <a:rect l="l" t="t" r="r" b="b"/>
              <a:pathLst>
                <a:path w="657225" h="216535">
                  <a:moveTo>
                    <a:pt x="656843" y="0"/>
                  </a:moveTo>
                  <a:lnTo>
                    <a:pt x="0" y="0"/>
                  </a:lnTo>
                  <a:lnTo>
                    <a:pt x="0" y="216407"/>
                  </a:lnTo>
                  <a:lnTo>
                    <a:pt x="656843" y="216407"/>
                  </a:lnTo>
                  <a:lnTo>
                    <a:pt x="656843" y="0"/>
                  </a:lnTo>
                  <a:close/>
                </a:path>
              </a:pathLst>
            </a:custGeom>
            <a:solidFill>
              <a:srgbClr val="FFFFFF"/>
            </a:solidFill>
          </p:spPr>
          <p:txBody>
            <a:bodyPr wrap="square" lIns="0" tIns="0" rIns="0" bIns="0" rtlCol="0"/>
            <a:lstStyle/>
            <a:p>
              <a:endParaRPr/>
            </a:p>
          </p:txBody>
        </p:sp>
      </p:grpSp>
      <p:sp>
        <p:nvSpPr>
          <p:cNvPr id="58" name="object 58"/>
          <p:cNvSpPr txBox="1"/>
          <p:nvPr/>
        </p:nvSpPr>
        <p:spPr>
          <a:xfrm>
            <a:off x="4552951" y="4624833"/>
            <a:ext cx="446405" cy="182101"/>
          </a:xfrm>
          <a:prstGeom prst="rect">
            <a:avLst/>
          </a:prstGeom>
        </p:spPr>
        <p:txBody>
          <a:bodyPr vert="horz" wrap="square" lIns="0" tIns="12700" rIns="0" bIns="0" rtlCol="0">
            <a:spAutoFit/>
          </a:bodyPr>
          <a:lstStyle/>
          <a:p>
            <a:pPr marL="12700">
              <a:spcBef>
                <a:spcPts val="100"/>
              </a:spcBef>
            </a:pPr>
            <a:r>
              <a:rPr sz="1100" spc="-20" dirty="0">
                <a:latin typeface="メイリオ"/>
                <a:cs typeface="メイリオ"/>
              </a:rPr>
              <a:t>④支払</a:t>
            </a:r>
            <a:endParaRPr sz="1100">
              <a:latin typeface="メイリオ"/>
              <a:cs typeface="メイリオ"/>
            </a:endParaRPr>
          </a:p>
        </p:txBody>
      </p:sp>
      <p:grpSp>
        <p:nvGrpSpPr>
          <p:cNvPr id="59" name="object 59"/>
          <p:cNvGrpSpPr/>
          <p:nvPr/>
        </p:nvGrpSpPr>
        <p:grpSpPr>
          <a:xfrm>
            <a:off x="2771496" y="2454529"/>
            <a:ext cx="2245995" cy="784860"/>
            <a:chOff x="1247495" y="2454529"/>
            <a:chExt cx="2245995" cy="784860"/>
          </a:xfrm>
        </p:grpSpPr>
        <p:sp>
          <p:nvSpPr>
            <p:cNvPr id="60" name="object 60"/>
            <p:cNvSpPr/>
            <p:nvPr/>
          </p:nvSpPr>
          <p:spPr>
            <a:xfrm>
              <a:off x="1247495" y="2454529"/>
              <a:ext cx="732155" cy="781050"/>
            </a:xfrm>
            <a:custGeom>
              <a:avLst/>
              <a:gdLst/>
              <a:ahLst/>
              <a:cxnLst/>
              <a:rect l="l" t="t" r="r" b="b"/>
              <a:pathLst>
                <a:path w="732155" h="781050">
                  <a:moveTo>
                    <a:pt x="24282" y="699262"/>
                  </a:moveTo>
                  <a:lnTo>
                    <a:pt x="0" y="780923"/>
                  </a:lnTo>
                  <a:lnTo>
                    <a:pt x="79908" y="751332"/>
                  </a:lnTo>
                  <a:lnTo>
                    <a:pt x="68918" y="741045"/>
                  </a:lnTo>
                  <a:lnTo>
                    <a:pt x="50317" y="741045"/>
                  </a:lnTo>
                  <a:lnTo>
                    <a:pt x="36474" y="728091"/>
                  </a:lnTo>
                  <a:lnTo>
                    <a:pt x="45162" y="718807"/>
                  </a:lnTo>
                  <a:lnTo>
                    <a:pt x="24282" y="699262"/>
                  </a:lnTo>
                  <a:close/>
                </a:path>
                <a:path w="732155" h="781050">
                  <a:moveTo>
                    <a:pt x="45162" y="718807"/>
                  </a:moveTo>
                  <a:lnTo>
                    <a:pt x="36474" y="728091"/>
                  </a:lnTo>
                  <a:lnTo>
                    <a:pt x="50317" y="741045"/>
                  </a:lnTo>
                  <a:lnTo>
                    <a:pt x="59004" y="731764"/>
                  </a:lnTo>
                  <a:lnTo>
                    <a:pt x="45162" y="718807"/>
                  </a:lnTo>
                  <a:close/>
                </a:path>
                <a:path w="732155" h="781050">
                  <a:moveTo>
                    <a:pt x="59004" y="731764"/>
                  </a:moveTo>
                  <a:lnTo>
                    <a:pt x="50317" y="741045"/>
                  </a:lnTo>
                  <a:lnTo>
                    <a:pt x="68918" y="741045"/>
                  </a:lnTo>
                  <a:lnTo>
                    <a:pt x="59004" y="731764"/>
                  </a:lnTo>
                  <a:close/>
                </a:path>
                <a:path w="732155" h="781050">
                  <a:moveTo>
                    <a:pt x="717829" y="0"/>
                  </a:moveTo>
                  <a:lnTo>
                    <a:pt x="45162" y="718807"/>
                  </a:lnTo>
                  <a:lnTo>
                    <a:pt x="59004" y="731764"/>
                  </a:lnTo>
                  <a:lnTo>
                    <a:pt x="731799" y="13081"/>
                  </a:lnTo>
                  <a:lnTo>
                    <a:pt x="717829" y="0"/>
                  </a:lnTo>
                  <a:close/>
                </a:path>
              </a:pathLst>
            </a:custGeom>
            <a:solidFill>
              <a:srgbClr val="A6A6A6"/>
            </a:solidFill>
          </p:spPr>
          <p:txBody>
            <a:bodyPr wrap="square" lIns="0" tIns="0" rIns="0" bIns="0" rtlCol="0"/>
            <a:lstStyle/>
            <a:p>
              <a:endParaRPr/>
            </a:p>
          </p:txBody>
        </p:sp>
        <p:pic>
          <p:nvPicPr>
            <p:cNvPr id="61" name="object 61"/>
            <p:cNvPicPr/>
            <p:nvPr/>
          </p:nvPicPr>
          <p:blipFill>
            <a:blip r:embed="rId18" cstate="print"/>
            <a:stretch>
              <a:fillRect/>
            </a:stretch>
          </p:blipFill>
          <p:spPr>
            <a:xfrm>
              <a:off x="1498091" y="2787396"/>
              <a:ext cx="163067" cy="138683"/>
            </a:xfrm>
            <a:prstGeom prst="rect">
              <a:avLst/>
            </a:prstGeom>
          </p:spPr>
        </p:pic>
        <p:sp>
          <p:nvSpPr>
            <p:cNvPr id="62" name="object 62"/>
            <p:cNvSpPr/>
            <p:nvPr/>
          </p:nvSpPr>
          <p:spPr>
            <a:xfrm>
              <a:off x="2663189" y="2503170"/>
              <a:ext cx="829944" cy="736600"/>
            </a:xfrm>
            <a:custGeom>
              <a:avLst/>
              <a:gdLst/>
              <a:ahLst/>
              <a:cxnLst/>
              <a:rect l="l" t="t" r="r" b="b"/>
              <a:pathLst>
                <a:path w="829945" h="736600">
                  <a:moveTo>
                    <a:pt x="63352" y="43341"/>
                  </a:moveTo>
                  <a:lnTo>
                    <a:pt x="50697" y="57618"/>
                  </a:lnTo>
                  <a:lnTo>
                    <a:pt x="817118" y="736218"/>
                  </a:lnTo>
                  <a:lnTo>
                    <a:pt x="829690" y="721994"/>
                  </a:lnTo>
                  <a:lnTo>
                    <a:pt x="63352" y="43341"/>
                  </a:lnTo>
                  <a:close/>
                </a:path>
                <a:path w="829945" h="736600">
                  <a:moveTo>
                    <a:pt x="0" y="0"/>
                  </a:moveTo>
                  <a:lnTo>
                    <a:pt x="31750" y="78993"/>
                  </a:lnTo>
                  <a:lnTo>
                    <a:pt x="50697" y="57618"/>
                  </a:lnTo>
                  <a:lnTo>
                    <a:pt x="41275" y="49275"/>
                  </a:lnTo>
                  <a:lnTo>
                    <a:pt x="53848" y="34925"/>
                  </a:lnTo>
                  <a:lnTo>
                    <a:pt x="70813" y="34925"/>
                  </a:lnTo>
                  <a:lnTo>
                    <a:pt x="82296" y="21970"/>
                  </a:lnTo>
                  <a:lnTo>
                    <a:pt x="0" y="0"/>
                  </a:lnTo>
                  <a:close/>
                </a:path>
                <a:path w="829945" h="736600">
                  <a:moveTo>
                    <a:pt x="53848" y="34925"/>
                  </a:moveTo>
                  <a:lnTo>
                    <a:pt x="41275" y="49275"/>
                  </a:lnTo>
                  <a:lnTo>
                    <a:pt x="50697" y="57618"/>
                  </a:lnTo>
                  <a:lnTo>
                    <a:pt x="63352" y="43341"/>
                  </a:lnTo>
                  <a:lnTo>
                    <a:pt x="53848" y="34925"/>
                  </a:lnTo>
                  <a:close/>
                </a:path>
                <a:path w="829945" h="736600">
                  <a:moveTo>
                    <a:pt x="70813" y="34925"/>
                  </a:moveTo>
                  <a:lnTo>
                    <a:pt x="53848" y="34925"/>
                  </a:lnTo>
                  <a:lnTo>
                    <a:pt x="63352" y="43341"/>
                  </a:lnTo>
                  <a:lnTo>
                    <a:pt x="70813" y="34925"/>
                  </a:lnTo>
                  <a:close/>
                </a:path>
              </a:pathLst>
            </a:custGeom>
            <a:solidFill>
              <a:srgbClr val="A6A6A6"/>
            </a:solidFill>
          </p:spPr>
          <p:txBody>
            <a:bodyPr wrap="square" lIns="0" tIns="0" rIns="0" bIns="0" rtlCol="0"/>
            <a:lstStyle/>
            <a:p>
              <a:endParaRPr/>
            </a:p>
          </p:txBody>
        </p:sp>
        <p:pic>
          <p:nvPicPr>
            <p:cNvPr id="63" name="object 63"/>
            <p:cNvPicPr/>
            <p:nvPr/>
          </p:nvPicPr>
          <p:blipFill>
            <a:blip r:embed="rId18" cstate="print"/>
            <a:stretch>
              <a:fillRect/>
            </a:stretch>
          </p:blipFill>
          <p:spPr>
            <a:xfrm>
              <a:off x="3026663" y="2820924"/>
              <a:ext cx="164592" cy="138684"/>
            </a:xfrm>
            <a:prstGeom prst="rect">
              <a:avLst/>
            </a:prstGeom>
          </p:spPr>
        </p:pic>
      </p:grpSp>
      <p:sp>
        <p:nvSpPr>
          <p:cNvPr id="64" name="object 64"/>
          <p:cNvSpPr txBox="1"/>
          <p:nvPr/>
        </p:nvSpPr>
        <p:spPr>
          <a:xfrm>
            <a:off x="3675633" y="2009394"/>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69" name="object 69"/>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141</a:t>
            </a:fld>
            <a:endParaRPr dirty="0"/>
          </a:p>
        </p:txBody>
      </p:sp>
      <p:sp>
        <p:nvSpPr>
          <p:cNvPr id="70" name="object 70"/>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65" name="object 65"/>
          <p:cNvSpPr txBox="1"/>
          <p:nvPr/>
        </p:nvSpPr>
        <p:spPr>
          <a:xfrm>
            <a:off x="1941068" y="3495294"/>
            <a:ext cx="482600" cy="197490"/>
          </a:xfrm>
          <a:prstGeom prst="rect">
            <a:avLst/>
          </a:prstGeom>
        </p:spPr>
        <p:txBody>
          <a:bodyPr vert="horz" wrap="square" lIns="0" tIns="12700" rIns="0" bIns="0" rtlCol="0">
            <a:spAutoFit/>
          </a:bodyPr>
          <a:lstStyle/>
          <a:p>
            <a:pPr marL="12700">
              <a:spcBef>
                <a:spcPts val="100"/>
              </a:spcBef>
            </a:pPr>
            <a:r>
              <a:rPr sz="1200" b="1" spc="-20" dirty="0">
                <a:latin typeface="メイリオ"/>
                <a:cs typeface="メイリオ"/>
              </a:rPr>
              <a:t>仕入先</a:t>
            </a:r>
            <a:endParaRPr sz="1200">
              <a:latin typeface="メイリオ"/>
              <a:cs typeface="メイリオ"/>
            </a:endParaRPr>
          </a:p>
        </p:txBody>
      </p:sp>
      <p:sp>
        <p:nvSpPr>
          <p:cNvPr id="66" name="object 66"/>
          <p:cNvSpPr txBox="1"/>
          <p:nvPr/>
        </p:nvSpPr>
        <p:spPr>
          <a:xfrm>
            <a:off x="1817624" y="3677869"/>
            <a:ext cx="730250" cy="197490"/>
          </a:xfrm>
          <a:prstGeom prst="rect">
            <a:avLst/>
          </a:prstGeom>
        </p:spPr>
        <p:txBody>
          <a:bodyPr vert="horz" wrap="square" lIns="0" tIns="12700" rIns="0" bIns="0" rtlCol="0">
            <a:spAutoFit/>
          </a:bodyPr>
          <a:lstStyle/>
          <a:p>
            <a:pPr marL="12700">
              <a:spcBef>
                <a:spcPts val="100"/>
              </a:spcBef>
            </a:pPr>
            <a:r>
              <a:rPr sz="1200" b="1" spc="-10" dirty="0">
                <a:latin typeface="Calibri"/>
                <a:cs typeface="Calibri"/>
              </a:rPr>
              <a:t>(</a:t>
            </a:r>
            <a:r>
              <a:rPr sz="1200" b="1" spc="-10" dirty="0">
                <a:latin typeface="メイリオ"/>
                <a:cs typeface="メイリオ"/>
              </a:rPr>
              <a:t>協力会社</a:t>
            </a:r>
            <a:r>
              <a:rPr sz="1200" b="1" spc="-50" dirty="0">
                <a:latin typeface="Calibri"/>
                <a:cs typeface="Calibri"/>
              </a:rPr>
              <a:t>)</a:t>
            </a:r>
            <a:endParaRPr sz="1200">
              <a:latin typeface="Calibri"/>
              <a:cs typeface="Calibri"/>
            </a:endParaRPr>
          </a:p>
        </p:txBody>
      </p:sp>
      <p:sp>
        <p:nvSpPr>
          <p:cNvPr id="67" name="object 67"/>
          <p:cNvSpPr txBox="1"/>
          <p:nvPr/>
        </p:nvSpPr>
        <p:spPr>
          <a:xfrm>
            <a:off x="3494913" y="4741926"/>
            <a:ext cx="730250" cy="391160"/>
          </a:xfrm>
          <a:prstGeom prst="rect">
            <a:avLst/>
          </a:prstGeom>
        </p:spPr>
        <p:txBody>
          <a:bodyPr vert="horz" wrap="square" lIns="0" tIns="12700" rIns="0" bIns="0" rtlCol="0">
            <a:spAutoFit/>
          </a:bodyPr>
          <a:lstStyle/>
          <a:p>
            <a:pPr marL="59690">
              <a:spcBef>
                <a:spcPts val="100"/>
              </a:spcBef>
            </a:pPr>
            <a:r>
              <a:rPr sz="1200" b="1" spc="-15" dirty="0">
                <a:latin typeface="メイリオ"/>
                <a:cs typeface="メイリオ"/>
              </a:rPr>
              <a:t>輸送会社</a:t>
            </a:r>
            <a:endParaRPr sz="1200">
              <a:latin typeface="メイリオ"/>
              <a:cs typeface="メイリオ"/>
            </a:endParaRPr>
          </a:p>
          <a:p>
            <a:pPr marL="12700"/>
            <a:r>
              <a:rPr sz="1200" b="1" spc="-10" dirty="0">
                <a:latin typeface="Calibri"/>
                <a:cs typeface="Calibri"/>
              </a:rPr>
              <a:t>(</a:t>
            </a:r>
            <a:r>
              <a:rPr sz="1200" b="1" dirty="0">
                <a:latin typeface="メイリオ"/>
                <a:cs typeface="メイリオ"/>
              </a:rPr>
              <a:t>協力会社</a:t>
            </a:r>
            <a:r>
              <a:rPr sz="1200" b="1" spc="-50" dirty="0">
                <a:latin typeface="Calibri"/>
                <a:cs typeface="Calibri"/>
              </a:rPr>
              <a:t>)</a:t>
            </a:r>
            <a:endParaRPr sz="1200">
              <a:latin typeface="Calibri"/>
              <a:cs typeface="Calibri"/>
            </a:endParaRPr>
          </a:p>
        </p:txBody>
      </p:sp>
      <p:sp>
        <p:nvSpPr>
          <p:cNvPr id="68" name="object 68"/>
          <p:cNvSpPr txBox="1"/>
          <p:nvPr/>
        </p:nvSpPr>
        <p:spPr>
          <a:xfrm>
            <a:off x="4796790" y="3416367"/>
            <a:ext cx="1007110" cy="664845"/>
          </a:xfrm>
          <a:prstGeom prst="rect">
            <a:avLst/>
          </a:prstGeom>
        </p:spPr>
        <p:txBody>
          <a:bodyPr vert="horz" wrap="square" lIns="0" tIns="74930" rIns="0" bIns="0" rtlCol="0">
            <a:spAutoFit/>
          </a:bodyPr>
          <a:lstStyle/>
          <a:p>
            <a:pPr marL="481330">
              <a:spcBef>
                <a:spcPts val="590"/>
              </a:spcBef>
            </a:pPr>
            <a:r>
              <a:rPr sz="1200" b="1" spc="-20" dirty="0">
                <a:latin typeface="メイリオ"/>
                <a:cs typeface="メイリオ"/>
              </a:rPr>
              <a:t>製造業</a:t>
            </a:r>
            <a:endParaRPr sz="1200">
              <a:latin typeface="メイリオ"/>
              <a:cs typeface="メイリオ"/>
            </a:endParaRPr>
          </a:p>
          <a:p>
            <a:pPr marL="152400" marR="5080" indent="-140335">
              <a:spcBef>
                <a:spcPts val="459"/>
              </a:spcBef>
            </a:pPr>
            <a:r>
              <a:rPr sz="1100" spc="-10" dirty="0">
                <a:latin typeface="メイリオ"/>
                <a:cs typeface="メイリオ"/>
              </a:rPr>
              <a:t>③コントラクト</a:t>
            </a:r>
            <a:r>
              <a:rPr sz="1100" spc="-25" dirty="0">
                <a:latin typeface="メイリオ"/>
                <a:cs typeface="メイリオ"/>
              </a:rPr>
              <a:t>実行</a:t>
            </a:r>
            <a:endParaRPr sz="1100">
              <a:latin typeface="メイリオ"/>
              <a:cs typeface="メイリオ"/>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45974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２．小売業の納入チェーンと支払決済の連携</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1"/>
            <a:ext cx="346075" cy="890628"/>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p:txBody>
      </p:sp>
      <p:sp>
        <p:nvSpPr>
          <p:cNvPr id="10" name="object 10"/>
          <p:cNvSpPr txBox="1"/>
          <p:nvPr/>
        </p:nvSpPr>
        <p:spPr>
          <a:xfrm>
            <a:off x="6492494" y="1703323"/>
            <a:ext cx="622300" cy="1351588"/>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a:p>
            <a:pPr>
              <a:spcBef>
                <a:spcPts val="5"/>
              </a:spcBef>
            </a:pPr>
            <a:endParaRPr sz="1200">
              <a:latin typeface="メイリオ"/>
              <a:cs typeface="メイリオ"/>
            </a:endParaRPr>
          </a:p>
          <a:p>
            <a:pPr>
              <a:lnSpc>
                <a:spcPct val="100000"/>
              </a:lnSpc>
            </a:pPr>
            <a:r>
              <a:rPr sz="1200" b="1" spc="-25" dirty="0">
                <a:latin typeface="メイリオ"/>
                <a:cs typeface="メイリオ"/>
              </a:rPr>
              <a:t>技術</a:t>
            </a:r>
            <a:endParaRPr sz="1200">
              <a:latin typeface="メイリオ"/>
              <a:cs typeface="メイリオ"/>
            </a:endParaRPr>
          </a:p>
          <a:p>
            <a:pPr>
              <a:spcBef>
                <a:spcPts val="100"/>
              </a:spcBef>
            </a:pPr>
            <a:endParaRPr sz="600">
              <a:latin typeface="メイリオ"/>
              <a:cs typeface="メイリオ"/>
            </a:endParaRPr>
          </a:p>
          <a:p>
            <a:pPr marR="157480">
              <a:lnSpc>
                <a:spcPct val="195500"/>
              </a:lnSpc>
            </a:pPr>
            <a:r>
              <a:rPr sz="1200" b="1" spc="-20" dirty="0">
                <a:latin typeface="メイリオ"/>
                <a:cs typeface="メイリオ"/>
              </a:rPr>
              <a:t>法制度</a:t>
            </a:r>
            <a:r>
              <a:rPr sz="1200" b="1" spc="-25" dirty="0">
                <a:latin typeface="メイリオ"/>
                <a:cs typeface="メイリオ"/>
              </a:rPr>
              <a:t>効果</a:t>
            </a:r>
            <a:endParaRPr sz="1200">
              <a:latin typeface="メイリオ"/>
              <a:cs typeface="メイリオ"/>
            </a:endParaRPr>
          </a:p>
        </p:txBody>
      </p:sp>
      <p:sp>
        <p:nvSpPr>
          <p:cNvPr id="11" name="object 11"/>
          <p:cNvSpPr txBox="1"/>
          <p:nvPr/>
        </p:nvSpPr>
        <p:spPr>
          <a:xfrm>
            <a:off x="7395718" y="1599058"/>
            <a:ext cx="2841625" cy="1863089"/>
          </a:xfrm>
          <a:prstGeom prst="rect">
            <a:avLst/>
          </a:prstGeom>
        </p:spPr>
        <p:txBody>
          <a:bodyPr vert="horz" wrap="square" lIns="0" tIns="12700" rIns="0" bIns="0" rtlCol="0">
            <a:spAutoFit/>
          </a:bodyPr>
          <a:lstStyle/>
          <a:p>
            <a:pPr marL="85090" marR="5080" indent="-85725">
              <a:spcBef>
                <a:spcPts val="100"/>
              </a:spcBef>
              <a:buFont typeface="Arial"/>
              <a:buChar char="•"/>
              <a:tabLst>
                <a:tab pos="85725" algn="l"/>
              </a:tabLst>
            </a:pPr>
            <a:r>
              <a:rPr sz="1200" spc="-5" dirty="0">
                <a:latin typeface="メイリオ"/>
                <a:cs typeface="メイリオ"/>
              </a:rPr>
              <a:t>納品トリガーで取引単位に精算した場合の業務的実現性検証と、課題洗い出し</a:t>
            </a:r>
            <a:endParaRPr sz="1200" dirty="0">
              <a:latin typeface="メイリオ"/>
              <a:cs typeface="メイリオ"/>
            </a:endParaRPr>
          </a:p>
          <a:p>
            <a:pPr marL="85090" indent="-85725">
              <a:lnSpc>
                <a:spcPts val="1430"/>
              </a:lnSpc>
              <a:spcBef>
                <a:spcPts val="1230"/>
              </a:spcBef>
              <a:buFont typeface="Arial"/>
              <a:buChar char="•"/>
              <a:tabLst>
                <a:tab pos="85725" algn="l"/>
              </a:tabLst>
            </a:pPr>
            <a:r>
              <a:rPr sz="1200" spc="-15" dirty="0">
                <a:latin typeface="メイリオ"/>
                <a:cs typeface="メイリオ"/>
              </a:rPr>
              <a:t>物流を起点とした複数事業者に跨る</a:t>
            </a:r>
            <a:endParaRPr sz="1200" dirty="0">
              <a:latin typeface="メイリオ"/>
              <a:cs typeface="メイリオ"/>
            </a:endParaRPr>
          </a:p>
          <a:p>
            <a:pPr marL="85090" marR="157480" indent="-85725">
              <a:lnSpc>
                <a:spcPts val="1460"/>
              </a:lnSpc>
              <a:spcBef>
                <a:spcPts val="20"/>
              </a:spcBef>
              <a:buFont typeface="Arial"/>
              <a:buChar char="•"/>
              <a:tabLst>
                <a:tab pos="85725" algn="l"/>
              </a:tabLst>
            </a:pPr>
            <a:r>
              <a:rPr sz="1200" spc="-5" dirty="0">
                <a:latin typeface="メイリオ"/>
                <a:cs typeface="メイリオ"/>
              </a:rPr>
              <a:t>既存システムとの連携等、アーキテクチャの実現性検証、課題洗い出し</a:t>
            </a:r>
            <a:endParaRPr sz="1200" dirty="0">
              <a:latin typeface="メイリオ"/>
              <a:cs typeface="メイリオ"/>
            </a:endParaRPr>
          </a:p>
          <a:p>
            <a:pPr marL="85090" indent="-85725">
              <a:spcBef>
                <a:spcPts val="1065"/>
              </a:spcBef>
              <a:buFont typeface="Arial"/>
              <a:buChar char="•"/>
              <a:tabLst>
                <a:tab pos="85725" algn="l"/>
              </a:tabLst>
            </a:pPr>
            <a:r>
              <a:rPr sz="1200" spc="-5" dirty="0">
                <a:latin typeface="メイリオ"/>
                <a:cs typeface="メイリオ"/>
              </a:rPr>
              <a:t>銀行発行に係る法制度上の課題洗い出し</a:t>
            </a:r>
            <a:endParaRPr sz="1200" dirty="0">
              <a:latin typeface="メイリオ"/>
              <a:cs typeface="メイリオ"/>
            </a:endParaRPr>
          </a:p>
          <a:p>
            <a:pPr marL="85090" indent="-85725">
              <a:spcBef>
                <a:spcPts val="605"/>
              </a:spcBef>
              <a:buFont typeface="Arial"/>
              <a:buChar char="•"/>
              <a:tabLst>
                <a:tab pos="85725" algn="l"/>
              </a:tabLst>
            </a:pPr>
            <a:r>
              <a:rPr sz="1200" spc="-5" dirty="0">
                <a:latin typeface="メイリオ"/>
                <a:cs typeface="メイリオ"/>
              </a:rPr>
              <a:t>業務効率化の効果検証</a:t>
            </a:r>
            <a:endParaRPr sz="1200" dirty="0">
              <a:latin typeface="メイリオ"/>
              <a:cs typeface="メイリオ"/>
            </a:endParaRPr>
          </a:p>
          <a:p>
            <a:pPr marL="85090" indent="-85725">
              <a:buFont typeface="Arial"/>
              <a:buChar char="•"/>
              <a:tabLst>
                <a:tab pos="85725" algn="l"/>
              </a:tabLst>
            </a:pPr>
            <a:r>
              <a:rPr sz="1200" spc="-5" dirty="0">
                <a:latin typeface="メイリオ"/>
                <a:cs typeface="メイリオ"/>
              </a:rPr>
              <a:t>資金回転率向上の効果検証</a:t>
            </a:r>
            <a:endParaRPr sz="1200" dirty="0">
              <a:latin typeface="メイリオ"/>
              <a:cs typeface="メイリオ"/>
            </a:endParaRPr>
          </a:p>
        </p:txBody>
      </p:sp>
      <p:sp>
        <p:nvSpPr>
          <p:cNvPr id="12" name="object 12"/>
          <p:cNvSpPr txBox="1"/>
          <p:nvPr/>
        </p:nvSpPr>
        <p:spPr>
          <a:xfrm>
            <a:off x="7417309" y="4762627"/>
            <a:ext cx="1927225" cy="103124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p:txBody>
      </p:sp>
      <p:sp>
        <p:nvSpPr>
          <p:cNvPr id="13" name="object 13"/>
          <p:cNvSpPr txBox="1"/>
          <p:nvPr/>
        </p:nvSpPr>
        <p:spPr>
          <a:xfrm>
            <a:off x="6465696" y="4946143"/>
            <a:ext cx="774700" cy="556563"/>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85"/>
              </a:spcBef>
            </a:pPr>
            <a:endParaRPr sz="1050">
              <a:latin typeface="メイリオ"/>
              <a:cs typeface="メイリオ"/>
            </a:endParaRPr>
          </a:p>
          <a:p>
            <a:pPr>
              <a:lnSpc>
                <a:spcPct val="100000"/>
              </a:lnSpc>
            </a:pPr>
            <a:r>
              <a:rPr sz="1200" b="1" spc="-10" dirty="0">
                <a:latin typeface="メイリオ"/>
                <a:cs typeface="メイリオ"/>
              </a:rPr>
              <a:t>小売業企業</a:t>
            </a:r>
            <a:endParaRPr sz="1200">
              <a:latin typeface="メイリオ"/>
              <a:cs typeface="メイリオ"/>
            </a:endParaRPr>
          </a:p>
        </p:txBody>
      </p:sp>
      <p:sp>
        <p:nvSpPr>
          <p:cNvPr id="14" name="object 14"/>
          <p:cNvSpPr txBox="1"/>
          <p:nvPr/>
        </p:nvSpPr>
        <p:spPr>
          <a:xfrm>
            <a:off x="2058111" y="5350510"/>
            <a:ext cx="2616200" cy="391795"/>
          </a:xfrm>
          <a:prstGeom prst="rect">
            <a:avLst/>
          </a:prstGeom>
        </p:spPr>
        <p:txBody>
          <a:bodyPr vert="horz" wrap="square" lIns="0" tIns="12700" rIns="0" bIns="0" rtlCol="0">
            <a:spAutoFit/>
          </a:bodyPr>
          <a:lstStyle/>
          <a:p>
            <a:pPr marL="12700">
              <a:spcBef>
                <a:spcPts val="100"/>
              </a:spcBef>
            </a:pPr>
            <a:r>
              <a:rPr sz="1200" spc="-5" dirty="0">
                <a:latin typeface="メイリオ"/>
                <a:cs typeface="メイリオ"/>
              </a:rPr>
              <a:t>①デジタル通貨を発行する</a:t>
            </a:r>
            <a:endParaRPr sz="1200">
              <a:latin typeface="メイリオ"/>
              <a:cs typeface="メイリオ"/>
            </a:endParaRPr>
          </a:p>
          <a:p>
            <a:pPr marL="12700"/>
            <a:r>
              <a:rPr sz="1200" spc="-5" dirty="0">
                <a:latin typeface="メイリオ"/>
                <a:cs typeface="メイリオ"/>
              </a:rPr>
              <a:t>②小売企業へ仕入先が製品を納品する</a:t>
            </a:r>
            <a:endParaRPr sz="1200">
              <a:latin typeface="メイリオ"/>
              <a:cs typeface="メイリオ"/>
            </a:endParaRPr>
          </a:p>
        </p:txBody>
      </p:sp>
      <p:sp>
        <p:nvSpPr>
          <p:cNvPr id="15" name="object 15"/>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小売業サプライチェーンにおける、デジタル通貨とスマートコントラクトによる業務効率化の実証</a:t>
            </a:r>
            <a:endParaRPr sz="1200">
              <a:latin typeface="メイリオ"/>
              <a:cs typeface="メイリオ"/>
            </a:endParaRPr>
          </a:p>
        </p:txBody>
      </p:sp>
      <p:graphicFrame>
        <p:nvGraphicFramePr>
          <p:cNvPr id="16" name="object 16"/>
          <p:cNvGraphicFramePr>
            <a:graphicFrameLocks noGrp="1"/>
          </p:cNvGraphicFramePr>
          <p:nvPr/>
        </p:nvGraphicFramePr>
        <p:xfrm>
          <a:off x="6047042" y="3722941"/>
          <a:ext cx="335280"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7" name="object 17"/>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18" name="object 18"/>
          <p:cNvGrpSpPr/>
          <p:nvPr/>
        </p:nvGrpSpPr>
        <p:grpSpPr>
          <a:xfrm>
            <a:off x="2340864" y="2132076"/>
            <a:ext cx="3058795" cy="2075814"/>
            <a:chOff x="816863" y="2132076"/>
            <a:chExt cx="3058795" cy="2075814"/>
          </a:xfrm>
        </p:grpSpPr>
        <p:pic>
          <p:nvPicPr>
            <p:cNvPr id="19" name="object 19"/>
            <p:cNvPicPr/>
            <p:nvPr/>
          </p:nvPicPr>
          <p:blipFill>
            <a:blip r:embed="rId2" cstate="print"/>
            <a:stretch>
              <a:fillRect/>
            </a:stretch>
          </p:blipFill>
          <p:spPr>
            <a:xfrm>
              <a:off x="1686305" y="2945384"/>
              <a:ext cx="1262126" cy="1262126"/>
            </a:xfrm>
            <a:prstGeom prst="rect">
              <a:avLst/>
            </a:prstGeom>
          </p:spPr>
        </p:pic>
        <p:pic>
          <p:nvPicPr>
            <p:cNvPr id="20" name="object 20"/>
            <p:cNvPicPr/>
            <p:nvPr/>
          </p:nvPicPr>
          <p:blipFill>
            <a:blip r:embed="rId3" cstate="print"/>
            <a:stretch>
              <a:fillRect/>
            </a:stretch>
          </p:blipFill>
          <p:spPr>
            <a:xfrm>
              <a:off x="816863" y="3217164"/>
              <a:ext cx="713232" cy="743712"/>
            </a:xfrm>
            <a:prstGeom prst="rect">
              <a:avLst/>
            </a:prstGeom>
          </p:spPr>
        </p:pic>
        <p:pic>
          <p:nvPicPr>
            <p:cNvPr id="21" name="object 21"/>
            <p:cNvPicPr/>
            <p:nvPr/>
          </p:nvPicPr>
          <p:blipFill>
            <a:blip r:embed="rId4" cstate="print"/>
            <a:stretch>
              <a:fillRect/>
            </a:stretch>
          </p:blipFill>
          <p:spPr>
            <a:xfrm>
              <a:off x="1985772" y="2132076"/>
              <a:ext cx="713232" cy="742188"/>
            </a:xfrm>
            <a:prstGeom prst="rect">
              <a:avLst/>
            </a:prstGeom>
          </p:spPr>
        </p:pic>
        <p:sp>
          <p:nvSpPr>
            <p:cNvPr id="22" name="object 22"/>
            <p:cNvSpPr/>
            <p:nvPr/>
          </p:nvSpPr>
          <p:spPr>
            <a:xfrm>
              <a:off x="2594228" y="2765298"/>
              <a:ext cx="659130" cy="582295"/>
            </a:xfrm>
            <a:custGeom>
              <a:avLst/>
              <a:gdLst/>
              <a:ahLst/>
              <a:cxnLst/>
              <a:rect l="l" t="t" r="r" b="b"/>
              <a:pathLst>
                <a:path w="659129" h="582295">
                  <a:moveTo>
                    <a:pt x="595514" y="538861"/>
                  </a:moveTo>
                  <a:lnTo>
                    <a:pt x="576579" y="560324"/>
                  </a:lnTo>
                  <a:lnTo>
                    <a:pt x="659003" y="582167"/>
                  </a:lnTo>
                  <a:lnTo>
                    <a:pt x="644853" y="547242"/>
                  </a:lnTo>
                  <a:lnTo>
                    <a:pt x="605027" y="547242"/>
                  </a:lnTo>
                  <a:lnTo>
                    <a:pt x="595514" y="538861"/>
                  </a:lnTo>
                  <a:close/>
                </a:path>
                <a:path w="659129" h="582295">
                  <a:moveTo>
                    <a:pt x="608073" y="524625"/>
                  </a:moveTo>
                  <a:lnTo>
                    <a:pt x="595514" y="538861"/>
                  </a:lnTo>
                  <a:lnTo>
                    <a:pt x="605027" y="547242"/>
                  </a:lnTo>
                  <a:lnTo>
                    <a:pt x="617601" y="533018"/>
                  </a:lnTo>
                  <a:lnTo>
                    <a:pt x="608073" y="524625"/>
                  </a:lnTo>
                  <a:close/>
                </a:path>
                <a:path w="659129" h="582295">
                  <a:moveTo>
                    <a:pt x="626998" y="503174"/>
                  </a:moveTo>
                  <a:lnTo>
                    <a:pt x="608073" y="524625"/>
                  </a:lnTo>
                  <a:lnTo>
                    <a:pt x="617601" y="533018"/>
                  </a:lnTo>
                  <a:lnTo>
                    <a:pt x="605027" y="547242"/>
                  </a:lnTo>
                  <a:lnTo>
                    <a:pt x="644853" y="547242"/>
                  </a:lnTo>
                  <a:lnTo>
                    <a:pt x="626998" y="503174"/>
                  </a:lnTo>
                  <a:close/>
                </a:path>
                <a:path w="659129" h="582295">
                  <a:moveTo>
                    <a:pt x="12572" y="0"/>
                  </a:moveTo>
                  <a:lnTo>
                    <a:pt x="0" y="14224"/>
                  </a:lnTo>
                  <a:lnTo>
                    <a:pt x="595514" y="538861"/>
                  </a:lnTo>
                  <a:lnTo>
                    <a:pt x="608073" y="524625"/>
                  </a:lnTo>
                  <a:lnTo>
                    <a:pt x="12572" y="0"/>
                  </a:lnTo>
                  <a:close/>
                </a:path>
              </a:pathLst>
            </a:custGeom>
            <a:solidFill>
              <a:srgbClr val="A6A6A6"/>
            </a:solidFill>
          </p:spPr>
          <p:txBody>
            <a:bodyPr wrap="square" lIns="0" tIns="0" rIns="0" bIns="0" rtlCol="0"/>
            <a:lstStyle/>
            <a:p>
              <a:endParaRPr/>
            </a:p>
          </p:txBody>
        </p:sp>
        <p:pic>
          <p:nvPicPr>
            <p:cNvPr id="23" name="object 23"/>
            <p:cNvPicPr/>
            <p:nvPr/>
          </p:nvPicPr>
          <p:blipFill>
            <a:blip r:embed="rId5" cstate="print"/>
            <a:stretch>
              <a:fillRect/>
            </a:stretch>
          </p:blipFill>
          <p:spPr>
            <a:xfrm>
              <a:off x="3160775" y="3217164"/>
              <a:ext cx="714756" cy="742188"/>
            </a:xfrm>
            <a:prstGeom prst="rect">
              <a:avLst/>
            </a:prstGeom>
          </p:spPr>
        </p:pic>
        <p:pic>
          <p:nvPicPr>
            <p:cNvPr id="24" name="object 24"/>
            <p:cNvPicPr/>
            <p:nvPr/>
          </p:nvPicPr>
          <p:blipFill>
            <a:blip r:embed="rId6" cstate="print"/>
            <a:stretch>
              <a:fillRect/>
            </a:stretch>
          </p:blipFill>
          <p:spPr>
            <a:xfrm>
              <a:off x="2205227" y="2362200"/>
              <a:ext cx="283463" cy="284988"/>
            </a:xfrm>
            <a:prstGeom prst="rect">
              <a:avLst/>
            </a:prstGeom>
          </p:spPr>
        </p:pic>
        <p:pic>
          <p:nvPicPr>
            <p:cNvPr id="25" name="object 25"/>
            <p:cNvPicPr/>
            <p:nvPr/>
          </p:nvPicPr>
          <p:blipFill>
            <a:blip r:embed="rId7" cstate="print"/>
            <a:stretch>
              <a:fillRect/>
            </a:stretch>
          </p:blipFill>
          <p:spPr>
            <a:xfrm>
              <a:off x="1005839" y="3412236"/>
              <a:ext cx="316991" cy="316991"/>
            </a:xfrm>
            <a:prstGeom prst="rect">
              <a:avLst/>
            </a:prstGeom>
          </p:spPr>
        </p:pic>
        <p:pic>
          <p:nvPicPr>
            <p:cNvPr id="26" name="object 26"/>
            <p:cNvPicPr/>
            <p:nvPr/>
          </p:nvPicPr>
          <p:blipFill>
            <a:blip r:embed="rId8" cstate="print"/>
            <a:stretch>
              <a:fillRect/>
            </a:stretch>
          </p:blipFill>
          <p:spPr>
            <a:xfrm>
              <a:off x="3387852" y="3401568"/>
              <a:ext cx="326136" cy="324611"/>
            </a:xfrm>
            <a:prstGeom prst="rect">
              <a:avLst/>
            </a:prstGeom>
          </p:spPr>
        </p:pic>
        <p:pic>
          <p:nvPicPr>
            <p:cNvPr id="27" name="object 27"/>
            <p:cNvPicPr/>
            <p:nvPr/>
          </p:nvPicPr>
          <p:blipFill>
            <a:blip r:embed="rId9" cstate="print"/>
            <a:stretch>
              <a:fillRect/>
            </a:stretch>
          </p:blipFill>
          <p:spPr>
            <a:xfrm>
              <a:off x="2845308" y="2938272"/>
              <a:ext cx="182880" cy="193548"/>
            </a:xfrm>
            <a:prstGeom prst="rect">
              <a:avLst/>
            </a:prstGeom>
          </p:spPr>
        </p:pic>
        <p:sp>
          <p:nvSpPr>
            <p:cNvPr id="28" name="object 28"/>
            <p:cNvSpPr/>
            <p:nvPr/>
          </p:nvSpPr>
          <p:spPr>
            <a:xfrm>
              <a:off x="2220467" y="2918460"/>
              <a:ext cx="259079" cy="147955"/>
            </a:xfrm>
            <a:custGeom>
              <a:avLst/>
              <a:gdLst/>
              <a:ahLst/>
              <a:cxnLst/>
              <a:rect l="l" t="t" r="r" b="b"/>
              <a:pathLst>
                <a:path w="259080" h="147955">
                  <a:moveTo>
                    <a:pt x="129539" y="0"/>
                  </a:moveTo>
                  <a:lnTo>
                    <a:pt x="79134" y="1938"/>
                  </a:lnTo>
                  <a:lnTo>
                    <a:pt x="37957" y="7223"/>
                  </a:lnTo>
                  <a:lnTo>
                    <a:pt x="10185" y="15055"/>
                  </a:lnTo>
                  <a:lnTo>
                    <a:pt x="0" y="24637"/>
                  </a:lnTo>
                  <a:lnTo>
                    <a:pt x="0" y="123189"/>
                  </a:lnTo>
                  <a:lnTo>
                    <a:pt x="10185" y="132772"/>
                  </a:lnTo>
                  <a:lnTo>
                    <a:pt x="37957" y="140604"/>
                  </a:lnTo>
                  <a:lnTo>
                    <a:pt x="79134" y="145889"/>
                  </a:lnTo>
                  <a:lnTo>
                    <a:pt x="129539" y="147827"/>
                  </a:lnTo>
                  <a:lnTo>
                    <a:pt x="179945" y="145889"/>
                  </a:lnTo>
                  <a:lnTo>
                    <a:pt x="221122" y="140604"/>
                  </a:lnTo>
                  <a:lnTo>
                    <a:pt x="248894" y="132772"/>
                  </a:lnTo>
                  <a:lnTo>
                    <a:pt x="259080" y="123189"/>
                  </a:lnTo>
                  <a:lnTo>
                    <a:pt x="259080"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29" name="object 29"/>
            <p:cNvSpPr/>
            <p:nvPr/>
          </p:nvSpPr>
          <p:spPr>
            <a:xfrm>
              <a:off x="2220467" y="2918460"/>
              <a:ext cx="259079" cy="147955"/>
            </a:xfrm>
            <a:custGeom>
              <a:avLst/>
              <a:gdLst/>
              <a:ahLst/>
              <a:cxnLst/>
              <a:rect l="l" t="t" r="r" b="b"/>
              <a:pathLst>
                <a:path w="259080" h="147955">
                  <a:moveTo>
                    <a:pt x="259080"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5">
                  <a:moveTo>
                    <a:pt x="0" y="24637"/>
                  </a:moveTo>
                  <a:lnTo>
                    <a:pt x="10185" y="15055"/>
                  </a:lnTo>
                  <a:lnTo>
                    <a:pt x="37957" y="7223"/>
                  </a:lnTo>
                  <a:lnTo>
                    <a:pt x="79134" y="1938"/>
                  </a:lnTo>
                  <a:lnTo>
                    <a:pt x="129539" y="0"/>
                  </a:lnTo>
                  <a:lnTo>
                    <a:pt x="179945" y="1938"/>
                  </a:lnTo>
                  <a:lnTo>
                    <a:pt x="221122" y="7223"/>
                  </a:lnTo>
                  <a:lnTo>
                    <a:pt x="248894" y="15055"/>
                  </a:lnTo>
                  <a:lnTo>
                    <a:pt x="259080" y="24637"/>
                  </a:lnTo>
                  <a:lnTo>
                    <a:pt x="259080" y="123189"/>
                  </a:lnTo>
                  <a:lnTo>
                    <a:pt x="248894" y="132772"/>
                  </a:lnTo>
                  <a:lnTo>
                    <a:pt x="221122" y="140604"/>
                  </a:lnTo>
                  <a:lnTo>
                    <a:pt x="179945" y="145889"/>
                  </a:lnTo>
                  <a:lnTo>
                    <a:pt x="129539" y="147827"/>
                  </a:lnTo>
                  <a:lnTo>
                    <a:pt x="79134" y="145889"/>
                  </a:lnTo>
                  <a:lnTo>
                    <a:pt x="37957" y="140604"/>
                  </a:lnTo>
                  <a:lnTo>
                    <a:pt x="10185"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30" name="object 30"/>
            <p:cNvPicPr/>
            <p:nvPr/>
          </p:nvPicPr>
          <p:blipFill>
            <a:blip r:embed="rId10" cstate="print"/>
            <a:stretch>
              <a:fillRect/>
            </a:stretch>
          </p:blipFill>
          <p:spPr>
            <a:xfrm>
              <a:off x="2400300" y="3006852"/>
              <a:ext cx="146304" cy="166115"/>
            </a:xfrm>
            <a:prstGeom prst="rect">
              <a:avLst/>
            </a:prstGeom>
          </p:spPr>
        </p:pic>
      </p:grpSp>
      <p:sp>
        <p:nvSpPr>
          <p:cNvPr id="31" name="object 31"/>
          <p:cNvSpPr txBox="1"/>
          <p:nvPr/>
        </p:nvSpPr>
        <p:spPr>
          <a:xfrm>
            <a:off x="4582161" y="2567686"/>
            <a:ext cx="44640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①発行</a:t>
            </a:r>
            <a:endParaRPr sz="1100">
              <a:latin typeface="メイリオ"/>
              <a:cs typeface="メイリオ"/>
            </a:endParaRPr>
          </a:p>
        </p:txBody>
      </p:sp>
      <p:grpSp>
        <p:nvGrpSpPr>
          <p:cNvPr id="32" name="object 32"/>
          <p:cNvGrpSpPr/>
          <p:nvPr/>
        </p:nvGrpSpPr>
        <p:grpSpPr>
          <a:xfrm>
            <a:off x="2887218" y="2705735"/>
            <a:ext cx="1881505" cy="2273300"/>
            <a:chOff x="1363217" y="2705735"/>
            <a:chExt cx="1881505" cy="2273300"/>
          </a:xfrm>
        </p:grpSpPr>
        <p:sp>
          <p:nvSpPr>
            <p:cNvPr id="33" name="object 33"/>
            <p:cNvSpPr/>
            <p:nvPr/>
          </p:nvSpPr>
          <p:spPr>
            <a:xfrm>
              <a:off x="1363217" y="3899535"/>
              <a:ext cx="636270" cy="535305"/>
            </a:xfrm>
            <a:custGeom>
              <a:avLst/>
              <a:gdLst/>
              <a:ahLst/>
              <a:cxnLst/>
              <a:rect l="l" t="t" r="r" b="b"/>
              <a:pathLst>
                <a:path w="636269" h="535304">
                  <a:moveTo>
                    <a:pt x="12191" y="0"/>
                  </a:moveTo>
                  <a:lnTo>
                    <a:pt x="0" y="14477"/>
                  </a:lnTo>
                  <a:lnTo>
                    <a:pt x="14604" y="26796"/>
                  </a:lnTo>
                  <a:lnTo>
                    <a:pt x="26796" y="12191"/>
                  </a:lnTo>
                  <a:lnTo>
                    <a:pt x="12191" y="0"/>
                  </a:lnTo>
                  <a:close/>
                </a:path>
                <a:path w="636269" h="535304">
                  <a:moveTo>
                    <a:pt x="41401" y="24383"/>
                  </a:moveTo>
                  <a:lnTo>
                    <a:pt x="29209" y="38988"/>
                  </a:lnTo>
                  <a:lnTo>
                    <a:pt x="43815" y="51307"/>
                  </a:lnTo>
                  <a:lnTo>
                    <a:pt x="56006" y="36702"/>
                  </a:lnTo>
                  <a:lnTo>
                    <a:pt x="41401" y="24383"/>
                  </a:lnTo>
                  <a:close/>
                </a:path>
                <a:path w="636269" h="535304">
                  <a:moveTo>
                    <a:pt x="70612" y="48894"/>
                  </a:moveTo>
                  <a:lnTo>
                    <a:pt x="58419" y="63500"/>
                  </a:lnTo>
                  <a:lnTo>
                    <a:pt x="73025" y="75691"/>
                  </a:lnTo>
                  <a:lnTo>
                    <a:pt x="85216" y="61087"/>
                  </a:lnTo>
                  <a:lnTo>
                    <a:pt x="70612" y="48894"/>
                  </a:lnTo>
                  <a:close/>
                </a:path>
                <a:path w="636269" h="535304">
                  <a:moveTo>
                    <a:pt x="99822" y="73406"/>
                  </a:moveTo>
                  <a:lnTo>
                    <a:pt x="87629" y="88010"/>
                  </a:lnTo>
                  <a:lnTo>
                    <a:pt x="102107" y="100202"/>
                  </a:lnTo>
                  <a:lnTo>
                    <a:pt x="114426" y="85597"/>
                  </a:lnTo>
                  <a:lnTo>
                    <a:pt x="99822" y="73406"/>
                  </a:lnTo>
                  <a:close/>
                </a:path>
                <a:path w="636269" h="535304">
                  <a:moveTo>
                    <a:pt x="129031" y="97789"/>
                  </a:moveTo>
                  <a:lnTo>
                    <a:pt x="116712" y="112394"/>
                  </a:lnTo>
                  <a:lnTo>
                    <a:pt x="131318" y="124713"/>
                  </a:lnTo>
                  <a:lnTo>
                    <a:pt x="143637" y="110108"/>
                  </a:lnTo>
                  <a:lnTo>
                    <a:pt x="129031" y="97789"/>
                  </a:lnTo>
                  <a:close/>
                </a:path>
                <a:path w="636269" h="535304">
                  <a:moveTo>
                    <a:pt x="158241" y="122300"/>
                  </a:moveTo>
                  <a:lnTo>
                    <a:pt x="145922" y="136906"/>
                  </a:lnTo>
                  <a:lnTo>
                    <a:pt x="160528" y="149097"/>
                  </a:lnTo>
                  <a:lnTo>
                    <a:pt x="172847" y="134619"/>
                  </a:lnTo>
                  <a:lnTo>
                    <a:pt x="158241" y="122300"/>
                  </a:lnTo>
                  <a:close/>
                </a:path>
                <a:path w="636269" h="535304">
                  <a:moveTo>
                    <a:pt x="187451" y="146812"/>
                  </a:moveTo>
                  <a:lnTo>
                    <a:pt x="175132" y="161416"/>
                  </a:lnTo>
                  <a:lnTo>
                    <a:pt x="189737" y="173608"/>
                  </a:lnTo>
                  <a:lnTo>
                    <a:pt x="202056" y="159003"/>
                  </a:lnTo>
                  <a:lnTo>
                    <a:pt x="187451" y="146812"/>
                  </a:lnTo>
                  <a:close/>
                </a:path>
                <a:path w="636269" h="535304">
                  <a:moveTo>
                    <a:pt x="216534" y="171322"/>
                  </a:moveTo>
                  <a:lnTo>
                    <a:pt x="204343" y="185927"/>
                  </a:lnTo>
                  <a:lnTo>
                    <a:pt x="218947" y="198119"/>
                  </a:lnTo>
                  <a:lnTo>
                    <a:pt x="231140" y="183514"/>
                  </a:lnTo>
                  <a:lnTo>
                    <a:pt x="216534" y="171322"/>
                  </a:lnTo>
                  <a:close/>
                </a:path>
                <a:path w="636269" h="535304">
                  <a:moveTo>
                    <a:pt x="245744" y="195706"/>
                  </a:moveTo>
                  <a:lnTo>
                    <a:pt x="233553" y="210312"/>
                  </a:lnTo>
                  <a:lnTo>
                    <a:pt x="248157" y="222631"/>
                  </a:lnTo>
                  <a:lnTo>
                    <a:pt x="260350" y="208025"/>
                  </a:lnTo>
                  <a:lnTo>
                    <a:pt x="245744" y="195706"/>
                  </a:lnTo>
                  <a:close/>
                </a:path>
                <a:path w="636269" h="535304">
                  <a:moveTo>
                    <a:pt x="274955" y="220217"/>
                  </a:moveTo>
                  <a:lnTo>
                    <a:pt x="262763" y="234822"/>
                  </a:lnTo>
                  <a:lnTo>
                    <a:pt x="277368" y="247014"/>
                  </a:lnTo>
                  <a:lnTo>
                    <a:pt x="289559" y="232409"/>
                  </a:lnTo>
                  <a:lnTo>
                    <a:pt x="274955" y="220217"/>
                  </a:lnTo>
                  <a:close/>
                </a:path>
                <a:path w="636269" h="535304">
                  <a:moveTo>
                    <a:pt x="304164" y="244728"/>
                  </a:moveTo>
                  <a:lnTo>
                    <a:pt x="291973" y="259333"/>
                  </a:lnTo>
                  <a:lnTo>
                    <a:pt x="306577" y="271525"/>
                  </a:lnTo>
                  <a:lnTo>
                    <a:pt x="318769" y="256920"/>
                  </a:lnTo>
                  <a:lnTo>
                    <a:pt x="304164" y="244728"/>
                  </a:lnTo>
                  <a:close/>
                </a:path>
                <a:path w="636269" h="535304">
                  <a:moveTo>
                    <a:pt x="333375" y="269239"/>
                  </a:moveTo>
                  <a:lnTo>
                    <a:pt x="321182" y="283844"/>
                  </a:lnTo>
                  <a:lnTo>
                    <a:pt x="335788" y="296037"/>
                  </a:lnTo>
                  <a:lnTo>
                    <a:pt x="347980" y="281431"/>
                  </a:lnTo>
                  <a:lnTo>
                    <a:pt x="333375" y="269239"/>
                  </a:lnTo>
                  <a:close/>
                </a:path>
                <a:path w="636269" h="535304">
                  <a:moveTo>
                    <a:pt x="362584" y="293623"/>
                  </a:moveTo>
                  <a:lnTo>
                    <a:pt x="350393" y="308228"/>
                  </a:lnTo>
                  <a:lnTo>
                    <a:pt x="364998" y="320547"/>
                  </a:lnTo>
                  <a:lnTo>
                    <a:pt x="377189" y="305942"/>
                  </a:lnTo>
                  <a:lnTo>
                    <a:pt x="362584" y="293623"/>
                  </a:lnTo>
                  <a:close/>
                </a:path>
                <a:path w="636269" h="535304">
                  <a:moveTo>
                    <a:pt x="391794" y="318134"/>
                  </a:moveTo>
                  <a:lnTo>
                    <a:pt x="379602" y="332739"/>
                  </a:lnTo>
                  <a:lnTo>
                    <a:pt x="394081" y="344931"/>
                  </a:lnTo>
                  <a:lnTo>
                    <a:pt x="406400" y="330326"/>
                  </a:lnTo>
                  <a:lnTo>
                    <a:pt x="391794" y="318134"/>
                  </a:lnTo>
                  <a:close/>
                </a:path>
                <a:path w="636269" h="535304">
                  <a:moveTo>
                    <a:pt x="421005" y="342645"/>
                  </a:moveTo>
                  <a:lnTo>
                    <a:pt x="408686" y="357250"/>
                  </a:lnTo>
                  <a:lnTo>
                    <a:pt x="423290" y="369442"/>
                  </a:lnTo>
                  <a:lnTo>
                    <a:pt x="435609" y="354838"/>
                  </a:lnTo>
                  <a:lnTo>
                    <a:pt x="421005" y="342645"/>
                  </a:lnTo>
                  <a:close/>
                </a:path>
                <a:path w="636269" h="535304">
                  <a:moveTo>
                    <a:pt x="450214" y="367156"/>
                  </a:moveTo>
                  <a:lnTo>
                    <a:pt x="437895" y="381634"/>
                  </a:lnTo>
                  <a:lnTo>
                    <a:pt x="452500" y="393953"/>
                  </a:lnTo>
                  <a:lnTo>
                    <a:pt x="464819" y="379348"/>
                  </a:lnTo>
                  <a:lnTo>
                    <a:pt x="450214" y="367156"/>
                  </a:lnTo>
                  <a:close/>
                </a:path>
                <a:path w="636269" h="535304">
                  <a:moveTo>
                    <a:pt x="479425" y="391540"/>
                  </a:moveTo>
                  <a:lnTo>
                    <a:pt x="467106" y="406145"/>
                  </a:lnTo>
                  <a:lnTo>
                    <a:pt x="481711" y="418464"/>
                  </a:lnTo>
                  <a:lnTo>
                    <a:pt x="494030" y="403859"/>
                  </a:lnTo>
                  <a:lnTo>
                    <a:pt x="479425" y="391540"/>
                  </a:lnTo>
                  <a:close/>
                </a:path>
                <a:path w="636269" h="535304">
                  <a:moveTo>
                    <a:pt x="508507" y="416051"/>
                  </a:moveTo>
                  <a:lnTo>
                    <a:pt x="496315" y="430656"/>
                  </a:lnTo>
                  <a:lnTo>
                    <a:pt x="510920" y="442848"/>
                  </a:lnTo>
                  <a:lnTo>
                    <a:pt x="523113" y="428244"/>
                  </a:lnTo>
                  <a:lnTo>
                    <a:pt x="508507" y="416051"/>
                  </a:lnTo>
                  <a:close/>
                </a:path>
                <a:path w="636269" h="535304">
                  <a:moveTo>
                    <a:pt x="537718" y="440563"/>
                  </a:moveTo>
                  <a:lnTo>
                    <a:pt x="525526" y="455167"/>
                  </a:lnTo>
                  <a:lnTo>
                    <a:pt x="540131" y="467359"/>
                  </a:lnTo>
                  <a:lnTo>
                    <a:pt x="552323" y="452754"/>
                  </a:lnTo>
                  <a:lnTo>
                    <a:pt x="537718" y="440563"/>
                  </a:lnTo>
                  <a:close/>
                </a:path>
                <a:path w="636269" h="535304">
                  <a:moveTo>
                    <a:pt x="602107" y="457200"/>
                  </a:moveTo>
                  <a:lnTo>
                    <a:pt x="553084" y="515492"/>
                  </a:lnTo>
                  <a:lnTo>
                    <a:pt x="636015" y="535304"/>
                  </a:lnTo>
                  <a:lnTo>
                    <a:pt x="602107" y="457200"/>
                  </a:lnTo>
                  <a:close/>
                </a:path>
                <a:path w="636269" h="535304">
                  <a:moveTo>
                    <a:pt x="566927" y="464946"/>
                  </a:moveTo>
                  <a:lnTo>
                    <a:pt x="554736" y="479551"/>
                  </a:lnTo>
                  <a:lnTo>
                    <a:pt x="569340" y="491870"/>
                  </a:lnTo>
                  <a:lnTo>
                    <a:pt x="581532" y="477265"/>
                  </a:lnTo>
                  <a:lnTo>
                    <a:pt x="566927" y="464946"/>
                  </a:lnTo>
                  <a:close/>
                </a:path>
              </a:pathLst>
            </a:custGeom>
            <a:solidFill>
              <a:srgbClr val="A6A6A6"/>
            </a:solidFill>
          </p:spPr>
          <p:txBody>
            <a:bodyPr wrap="square" lIns="0" tIns="0" rIns="0" bIns="0" rtlCol="0"/>
            <a:lstStyle/>
            <a:p>
              <a:endParaRPr/>
            </a:p>
          </p:txBody>
        </p:sp>
        <p:pic>
          <p:nvPicPr>
            <p:cNvPr id="34" name="object 34"/>
            <p:cNvPicPr/>
            <p:nvPr/>
          </p:nvPicPr>
          <p:blipFill>
            <a:blip r:embed="rId11" cstate="print"/>
            <a:stretch>
              <a:fillRect/>
            </a:stretch>
          </p:blipFill>
          <p:spPr>
            <a:xfrm>
              <a:off x="1542287" y="4040124"/>
              <a:ext cx="260604" cy="262127"/>
            </a:xfrm>
            <a:prstGeom prst="rect">
              <a:avLst/>
            </a:prstGeom>
          </p:spPr>
        </p:pic>
        <p:pic>
          <p:nvPicPr>
            <p:cNvPr id="35" name="object 35"/>
            <p:cNvPicPr/>
            <p:nvPr/>
          </p:nvPicPr>
          <p:blipFill>
            <a:blip r:embed="rId12" cstate="print"/>
            <a:stretch>
              <a:fillRect/>
            </a:stretch>
          </p:blipFill>
          <p:spPr>
            <a:xfrm>
              <a:off x="1985771" y="4236720"/>
              <a:ext cx="713232" cy="742188"/>
            </a:xfrm>
            <a:prstGeom prst="rect">
              <a:avLst/>
            </a:prstGeom>
          </p:spPr>
        </p:pic>
        <p:pic>
          <p:nvPicPr>
            <p:cNvPr id="36" name="object 36"/>
            <p:cNvPicPr/>
            <p:nvPr/>
          </p:nvPicPr>
          <p:blipFill>
            <a:blip r:embed="rId13" cstate="print"/>
            <a:stretch>
              <a:fillRect/>
            </a:stretch>
          </p:blipFill>
          <p:spPr>
            <a:xfrm>
              <a:off x="2196083" y="4472939"/>
              <a:ext cx="292607" cy="294131"/>
            </a:xfrm>
            <a:prstGeom prst="rect">
              <a:avLst/>
            </a:prstGeom>
          </p:spPr>
        </p:pic>
        <p:sp>
          <p:nvSpPr>
            <p:cNvPr id="37" name="object 37"/>
            <p:cNvSpPr/>
            <p:nvPr/>
          </p:nvSpPr>
          <p:spPr>
            <a:xfrm>
              <a:off x="1552955" y="3534156"/>
              <a:ext cx="257810" cy="147955"/>
            </a:xfrm>
            <a:custGeom>
              <a:avLst/>
              <a:gdLst/>
              <a:ahLst/>
              <a:cxnLst/>
              <a:rect l="l" t="t" r="r" b="b"/>
              <a:pathLst>
                <a:path w="257810" h="147954">
                  <a:moveTo>
                    <a:pt x="128777" y="0"/>
                  </a:moveTo>
                  <a:lnTo>
                    <a:pt x="78652" y="1938"/>
                  </a:lnTo>
                  <a:lnTo>
                    <a:pt x="37718" y="7223"/>
                  </a:lnTo>
                  <a:lnTo>
                    <a:pt x="10120" y="15055"/>
                  </a:lnTo>
                  <a:lnTo>
                    <a:pt x="0" y="24638"/>
                  </a:lnTo>
                  <a:lnTo>
                    <a:pt x="0" y="123190"/>
                  </a:lnTo>
                  <a:lnTo>
                    <a:pt x="10120" y="132772"/>
                  </a:lnTo>
                  <a:lnTo>
                    <a:pt x="37718" y="140604"/>
                  </a:lnTo>
                  <a:lnTo>
                    <a:pt x="78652" y="145889"/>
                  </a:lnTo>
                  <a:lnTo>
                    <a:pt x="128777" y="147828"/>
                  </a:lnTo>
                  <a:lnTo>
                    <a:pt x="178903" y="145889"/>
                  </a:lnTo>
                  <a:lnTo>
                    <a:pt x="219837" y="140604"/>
                  </a:lnTo>
                  <a:lnTo>
                    <a:pt x="247435" y="132772"/>
                  </a:lnTo>
                  <a:lnTo>
                    <a:pt x="257556" y="123190"/>
                  </a:lnTo>
                  <a:lnTo>
                    <a:pt x="257556" y="24638"/>
                  </a:lnTo>
                  <a:lnTo>
                    <a:pt x="247435" y="15055"/>
                  </a:lnTo>
                  <a:lnTo>
                    <a:pt x="219837" y="7223"/>
                  </a:lnTo>
                  <a:lnTo>
                    <a:pt x="178903" y="1938"/>
                  </a:lnTo>
                  <a:lnTo>
                    <a:pt x="128777" y="0"/>
                  </a:lnTo>
                  <a:close/>
                </a:path>
              </a:pathLst>
            </a:custGeom>
            <a:solidFill>
              <a:srgbClr val="7E7E7E"/>
            </a:solidFill>
          </p:spPr>
          <p:txBody>
            <a:bodyPr wrap="square" lIns="0" tIns="0" rIns="0" bIns="0" rtlCol="0"/>
            <a:lstStyle/>
            <a:p>
              <a:endParaRPr/>
            </a:p>
          </p:txBody>
        </p:sp>
        <p:sp>
          <p:nvSpPr>
            <p:cNvPr id="38" name="object 38"/>
            <p:cNvSpPr/>
            <p:nvPr/>
          </p:nvSpPr>
          <p:spPr>
            <a:xfrm>
              <a:off x="1552955" y="3534156"/>
              <a:ext cx="257810" cy="147955"/>
            </a:xfrm>
            <a:custGeom>
              <a:avLst/>
              <a:gdLst/>
              <a:ahLst/>
              <a:cxnLst/>
              <a:rect l="l" t="t" r="r" b="b"/>
              <a:pathLst>
                <a:path w="257810" h="147954">
                  <a:moveTo>
                    <a:pt x="257556" y="24638"/>
                  </a:moveTo>
                  <a:lnTo>
                    <a:pt x="247435" y="34220"/>
                  </a:lnTo>
                  <a:lnTo>
                    <a:pt x="219837" y="42052"/>
                  </a:lnTo>
                  <a:lnTo>
                    <a:pt x="178903" y="47337"/>
                  </a:lnTo>
                  <a:lnTo>
                    <a:pt x="128777" y="49276"/>
                  </a:lnTo>
                  <a:lnTo>
                    <a:pt x="78652" y="47337"/>
                  </a:lnTo>
                  <a:lnTo>
                    <a:pt x="37718" y="42052"/>
                  </a:lnTo>
                  <a:lnTo>
                    <a:pt x="10120" y="34220"/>
                  </a:lnTo>
                  <a:lnTo>
                    <a:pt x="0" y="24638"/>
                  </a:lnTo>
                </a:path>
                <a:path w="257810" h="147954">
                  <a:moveTo>
                    <a:pt x="0" y="24638"/>
                  </a:moveTo>
                  <a:lnTo>
                    <a:pt x="10120" y="15055"/>
                  </a:lnTo>
                  <a:lnTo>
                    <a:pt x="37718" y="7223"/>
                  </a:lnTo>
                  <a:lnTo>
                    <a:pt x="78652" y="1938"/>
                  </a:lnTo>
                  <a:lnTo>
                    <a:pt x="128777" y="0"/>
                  </a:lnTo>
                  <a:lnTo>
                    <a:pt x="178903" y="1938"/>
                  </a:lnTo>
                  <a:lnTo>
                    <a:pt x="219837" y="7223"/>
                  </a:lnTo>
                  <a:lnTo>
                    <a:pt x="247435" y="15055"/>
                  </a:lnTo>
                  <a:lnTo>
                    <a:pt x="257556" y="24638"/>
                  </a:lnTo>
                  <a:lnTo>
                    <a:pt x="257556" y="123190"/>
                  </a:lnTo>
                  <a:lnTo>
                    <a:pt x="247435" y="132772"/>
                  </a:lnTo>
                  <a:lnTo>
                    <a:pt x="219837" y="140604"/>
                  </a:lnTo>
                  <a:lnTo>
                    <a:pt x="178903" y="145889"/>
                  </a:lnTo>
                  <a:lnTo>
                    <a:pt x="128777" y="147828"/>
                  </a:lnTo>
                  <a:lnTo>
                    <a:pt x="78652" y="145889"/>
                  </a:lnTo>
                  <a:lnTo>
                    <a:pt x="37718" y="140604"/>
                  </a:lnTo>
                  <a:lnTo>
                    <a:pt x="10120" y="132772"/>
                  </a:lnTo>
                  <a:lnTo>
                    <a:pt x="0" y="123190"/>
                  </a:lnTo>
                  <a:lnTo>
                    <a:pt x="0" y="24638"/>
                  </a:lnTo>
                  <a:close/>
                </a:path>
              </a:pathLst>
            </a:custGeom>
            <a:ln w="6350">
              <a:solidFill>
                <a:srgbClr val="FFFFFF"/>
              </a:solidFill>
            </a:ln>
          </p:spPr>
          <p:txBody>
            <a:bodyPr wrap="square" lIns="0" tIns="0" rIns="0" bIns="0" rtlCol="0"/>
            <a:lstStyle/>
            <a:p>
              <a:endParaRPr/>
            </a:p>
          </p:txBody>
        </p:sp>
        <p:pic>
          <p:nvPicPr>
            <p:cNvPr id="39" name="object 39"/>
            <p:cNvPicPr/>
            <p:nvPr/>
          </p:nvPicPr>
          <p:blipFill>
            <a:blip r:embed="rId14" cstate="print"/>
            <a:stretch>
              <a:fillRect/>
            </a:stretch>
          </p:blipFill>
          <p:spPr>
            <a:xfrm>
              <a:off x="1731263" y="3622548"/>
              <a:ext cx="146304" cy="166115"/>
            </a:xfrm>
            <a:prstGeom prst="rect">
              <a:avLst/>
            </a:prstGeom>
          </p:spPr>
        </p:pic>
        <p:sp>
          <p:nvSpPr>
            <p:cNvPr id="40" name="object 40"/>
            <p:cNvSpPr/>
            <p:nvPr/>
          </p:nvSpPr>
          <p:spPr>
            <a:xfrm>
              <a:off x="2228087" y="4044696"/>
              <a:ext cx="259079" cy="147955"/>
            </a:xfrm>
            <a:custGeom>
              <a:avLst/>
              <a:gdLst/>
              <a:ahLst/>
              <a:cxnLst/>
              <a:rect l="l" t="t" r="r" b="b"/>
              <a:pathLst>
                <a:path w="259080" h="147954">
                  <a:moveTo>
                    <a:pt x="129539" y="0"/>
                  </a:moveTo>
                  <a:lnTo>
                    <a:pt x="79134" y="1938"/>
                  </a:lnTo>
                  <a:lnTo>
                    <a:pt x="37957" y="7223"/>
                  </a:lnTo>
                  <a:lnTo>
                    <a:pt x="10185" y="15055"/>
                  </a:lnTo>
                  <a:lnTo>
                    <a:pt x="0" y="24637"/>
                  </a:lnTo>
                  <a:lnTo>
                    <a:pt x="0" y="123189"/>
                  </a:lnTo>
                  <a:lnTo>
                    <a:pt x="10185" y="132772"/>
                  </a:lnTo>
                  <a:lnTo>
                    <a:pt x="37957" y="140604"/>
                  </a:lnTo>
                  <a:lnTo>
                    <a:pt x="79134" y="145889"/>
                  </a:lnTo>
                  <a:lnTo>
                    <a:pt x="129539" y="147827"/>
                  </a:lnTo>
                  <a:lnTo>
                    <a:pt x="179945" y="145889"/>
                  </a:lnTo>
                  <a:lnTo>
                    <a:pt x="221122" y="140604"/>
                  </a:lnTo>
                  <a:lnTo>
                    <a:pt x="248894" y="132772"/>
                  </a:lnTo>
                  <a:lnTo>
                    <a:pt x="259080" y="123189"/>
                  </a:lnTo>
                  <a:lnTo>
                    <a:pt x="259080"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41" name="object 41"/>
            <p:cNvSpPr/>
            <p:nvPr/>
          </p:nvSpPr>
          <p:spPr>
            <a:xfrm>
              <a:off x="2228087" y="4044696"/>
              <a:ext cx="259079" cy="147955"/>
            </a:xfrm>
            <a:custGeom>
              <a:avLst/>
              <a:gdLst/>
              <a:ahLst/>
              <a:cxnLst/>
              <a:rect l="l" t="t" r="r" b="b"/>
              <a:pathLst>
                <a:path w="259080" h="147954">
                  <a:moveTo>
                    <a:pt x="259080"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4">
                  <a:moveTo>
                    <a:pt x="0" y="24637"/>
                  </a:moveTo>
                  <a:lnTo>
                    <a:pt x="10185" y="15055"/>
                  </a:lnTo>
                  <a:lnTo>
                    <a:pt x="37957" y="7223"/>
                  </a:lnTo>
                  <a:lnTo>
                    <a:pt x="79134" y="1938"/>
                  </a:lnTo>
                  <a:lnTo>
                    <a:pt x="129539" y="0"/>
                  </a:lnTo>
                  <a:lnTo>
                    <a:pt x="179945" y="1938"/>
                  </a:lnTo>
                  <a:lnTo>
                    <a:pt x="221122" y="7223"/>
                  </a:lnTo>
                  <a:lnTo>
                    <a:pt x="248894" y="15055"/>
                  </a:lnTo>
                  <a:lnTo>
                    <a:pt x="259080" y="24637"/>
                  </a:lnTo>
                  <a:lnTo>
                    <a:pt x="259080" y="123189"/>
                  </a:lnTo>
                  <a:lnTo>
                    <a:pt x="248894" y="132772"/>
                  </a:lnTo>
                  <a:lnTo>
                    <a:pt x="221122" y="140604"/>
                  </a:lnTo>
                  <a:lnTo>
                    <a:pt x="179945" y="145889"/>
                  </a:lnTo>
                  <a:lnTo>
                    <a:pt x="129539" y="147827"/>
                  </a:lnTo>
                  <a:lnTo>
                    <a:pt x="79134" y="145889"/>
                  </a:lnTo>
                  <a:lnTo>
                    <a:pt x="37957" y="140604"/>
                  </a:lnTo>
                  <a:lnTo>
                    <a:pt x="10185"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42" name="object 42"/>
            <p:cNvPicPr/>
            <p:nvPr/>
          </p:nvPicPr>
          <p:blipFill>
            <a:blip r:embed="rId10" cstate="print"/>
            <a:stretch>
              <a:fillRect/>
            </a:stretch>
          </p:blipFill>
          <p:spPr>
            <a:xfrm>
              <a:off x="2407919" y="4133088"/>
              <a:ext cx="144780" cy="166116"/>
            </a:xfrm>
            <a:prstGeom prst="rect">
              <a:avLst/>
            </a:prstGeom>
          </p:spPr>
        </p:pic>
        <p:sp>
          <p:nvSpPr>
            <p:cNvPr id="43" name="object 43"/>
            <p:cNvSpPr/>
            <p:nvPr/>
          </p:nvSpPr>
          <p:spPr>
            <a:xfrm>
              <a:off x="2836163" y="3529584"/>
              <a:ext cx="257810" cy="147955"/>
            </a:xfrm>
            <a:custGeom>
              <a:avLst/>
              <a:gdLst/>
              <a:ahLst/>
              <a:cxnLst/>
              <a:rect l="l" t="t" r="r" b="b"/>
              <a:pathLst>
                <a:path w="257810" h="147954">
                  <a:moveTo>
                    <a:pt x="128778" y="0"/>
                  </a:moveTo>
                  <a:lnTo>
                    <a:pt x="78652" y="1938"/>
                  </a:lnTo>
                  <a:lnTo>
                    <a:pt x="37718" y="7223"/>
                  </a:lnTo>
                  <a:lnTo>
                    <a:pt x="10120" y="15055"/>
                  </a:lnTo>
                  <a:lnTo>
                    <a:pt x="0" y="24637"/>
                  </a:lnTo>
                  <a:lnTo>
                    <a:pt x="0" y="123189"/>
                  </a:lnTo>
                  <a:lnTo>
                    <a:pt x="10120" y="132772"/>
                  </a:lnTo>
                  <a:lnTo>
                    <a:pt x="37718" y="140604"/>
                  </a:lnTo>
                  <a:lnTo>
                    <a:pt x="78652" y="145889"/>
                  </a:lnTo>
                  <a:lnTo>
                    <a:pt x="128778" y="147827"/>
                  </a:lnTo>
                  <a:lnTo>
                    <a:pt x="178903" y="145889"/>
                  </a:lnTo>
                  <a:lnTo>
                    <a:pt x="219837" y="140604"/>
                  </a:lnTo>
                  <a:lnTo>
                    <a:pt x="247435" y="132772"/>
                  </a:lnTo>
                  <a:lnTo>
                    <a:pt x="257556" y="123189"/>
                  </a:lnTo>
                  <a:lnTo>
                    <a:pt x="257556" y="24637"/>
                  </a:lnTo>
                  <a:lnTo>
                    <a:pt x="247435" y="15055"/>
                  </a:lnTo>
                  <a:lnTo>
                    <a:pt x="219837" y="7223"/>
                  </a:lnTo>
                  <a:lnTo>
                    <a:pt x="178903" y="1938"/>
                  </a:lnTo>
                  <a:lnTo>
                    <a:pt x="128778" y="0"/>
                  </a:lnTo>
                  <a:close/>
                </a:path>
              </a:pathLst>
            </a:custGeom>
            <a:solidFill>
              <a:srgbClr val="7E7E7E"/>
            </a:solidFill>
          </p:spPr>
          <p:txBody>
            <a:bodyPr wrap="square" lIns="0" tIns="0" rIns="0" bIns="0" rtlCol="0"/>
            <a:lstStyle/>
            <a:p>
              <a:endParaRPr/>
            </a:p>
          </p:txBody>
        </p:sp>
        <p:sp>
          <p:nvSpPr>
            <p:cNvPr id="44" name="object 44"/>
            <p:cNvSpPr/>
            <p:nvPr/>
          </p:nvSpPr>
          <p:spPr>
            <a:xfrm>
              <a:off x="2836163" y="3529584"/>
              <a:ext cx="257810" cy="147955"/>
            </a:xfrm>
            <a:custGeom>
              <a:avLst/>
              <a:gdLst/>
              <a:ahLst/>
              <a:cxnLst/>
              <a:rect l="l" t="t" r="r" b="b"/>
              <a:pathLst>
                <a:path w="257810" h="147954">
                  <a:moveTo>
                    <a:pt x="257556" y="24637"/>
                  </a:moveTo>
                  <a:lnTo>
                    <a:pt x="247435" y="34220"/>
                  </a:lnTo>
                  <a:lnTo>
                    <a:pt x="219837" y="42052"/>
                  </a:lnTo>
                  <a:lnTo>
                    <a:pt x="178903" y="47337"/>
                  </a:lnTo>
                  <a:lnTo>
                    <a:pt x="128778" y="49275"/>
                  </a:lnTo>
                  <a:lnTo>
                    <a:pt x="78652" y="47337"/>
                  </a:lnTo>
                  <a:lnTo>
                    <a:pt x="37718" y="42052"/>
                  </a:lnTo>
                  <a:lnTo>
                    <a:pt x="10120" y="34220"/>
                  </a:lnTo>
                  <a:lnTo>
                    <a:pt x="0" y="24637"/>
                  </a:lnTo>
                </a:path>
                <a:path w="257810" h="147954">
                  <a:moveTo>
                    <a:pt x="0" y="24637"/>
                  </a:moveTo>
                  <a:lnTo>
                    <a:pt x="10120" y="15055"/>
                  </a:lnTo>
                  <a:lnTo>
                    <a:pt x="37718" y="7223"/>
                  </a:lnTo>
                  <a:lnTo>
                    <a:pt x="78652" y="1938"/>
                  </a:lnTo>
                  <a:lnTo>
                    <a:pt x="128778" y="0"/>
                  </a:lnTo>
                  <a:lnTo>
                    <a:pt x="178903" y="1938"/>
                  </a:lnTo>
                  <a:lnTo>
                    <a:pt x="219837" y="7223"/>
                  </a:lnTo>
                  <a:lnTo>
                    <a:pt x="247435" y="15055"/>
                  </a:lnTo>
                  <a:lnTo>
                    <a:pt x="257556" y="24637"/>
                  </a:lnTo>
                  <a:lnTo>
                    <a:pt x="257556" y="123189"/>
                  </a:lnTo>
                  <a:lnTo>
                    <a:pt x="247435" y="132772"/>
                  </a:lnTo>
                  <a:lnTo>
                    <a:pt x="219837" y="140604"/>
                  </a:lnTo>
                  <a:lnTo>
                    <a:pt x="178903" y="145889"/>
                  </a:lnTo>
                  <a:lnTo>
                    <a:pt x="128778" y="147827"/>
                  </a:lnTo>
                  <a:lnTo>
                    <a:pt x="78652" y="145889"/>
                  </a:lnTo>
                  <a:lnTo>
                    <a:pt x="37718" y="140604"/>
                  </a:lnTo>
                  <a:lnTo>
                    <a:pt x="10120"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45" name="object 45"/>
            <p:cNvPicPr/>
            <p:nvPr/>
          </p:nvPicPr>
          <p:blipFill>
            <a:blip r:embed="rId14" cstate="print"/>
            <a:stretch>
              <a:fillRect/>
            </a:stretch>
          </p:blipFill>
          <p:spPr>
            <a:xfrm>
              <a:off x="3014472" y="3617976"/>
              <a:ext cx="146303" cy="166116"/>
            </a:xfrm>
            <a:prstGeom prst="rect">
              <a:avLst/>
            </a:prstGeom>
          </p:spPr>
        </p:pic>
        <p:sp>
          <p:nvSpPr>
            <p:cNvPr id="46" name="object 46"/>
            <p:cNvSpPr/>
            <p:nvPr/>
          </p:nvSpPr>
          <p:spPr>
            <a:xfrm>
              <a:off x="1421130" y="2705734"/>
              <a:ext cx="1823720" cy="1771014"/>
            </a:xfrm>
            <a:custGeom>
              <a:avLst/>
              <a:gdLst/>
              <a:ahLst/>
              <a:cxnLst/>
              <a:rect l="l" t="t" r="r" b="b"/>
              <a:pathLst>
                <a:path w="1823720" h="1771014">
                  <a:moveTo>
                    <a:pt x="604393" y="0"/>
                  </a:moveTo>
                  <a:lnTo>
                    <a:pt x="524383" y="29210"/>
                  </a:lnTo>
                  <a:lnTo>
                    <a:pt x="545134" y="48831"/>
                  </a:lnTo>
                  <a:lnTo>
                    <a:pt x="0" y="625729"/>
                  </a:lnTo>
                  <a:lnTo>
                    <a:pt x="13843" y="638810"/>
                  </a:lnTo>
                  <a:lnTo>
                    <a:pt x="558977" y="61912"/>
                  </a:lnTo>
                  <a:lnTo>
                    <a:pt x="579755" y="81534"/>
                  </a:lnTo>
                  <a:lnTo>
                    <a:pt x="592416" y="39624"/>
                  </a:lnTo>
                  <a:lnTo>
                    <a:pt x="604393" y="0"/>
                  </a:lnTo>
                  <a:close/>
                </a:path>
                <a:path w="1823720" h="1771014">
                  <a:moveTo>
                    <a:pt x="1283208" y="1756918"/>
                  </a:moveTo>
                  <a:lnTo>
                    <a:pt x="1269238" y="1743837"/>
                  </a:lnTo>
                  <a:lnTo>
                    <a:pt x="1256284" y="1757807"/>
                  </a:lnTo>
                  <a:lnTo>
                    <a:pt x="1270254" y="1770761"/>
                  </a:lnTo>
                  <a:lnTo>
                    <a:pt x="1283208" y="1756918"/>
                  </a:lnTo>
                  <a:close/>
                </a:path>
                <a:path w="1823720" h="1771014">
                  <a:moveTo>
                    <a:pt x="1309243" y="1728978"/>
                  </a:moveTo>
                  <a:lnTo>
                    <a:pt x="1295273" y="1716024"/>
                  </a:lnTo>
                  <a:lnTo>
                    <a:pt x="1282319" y="1729994"/>
                  </a:lnTo>
                  <a:lnTo>
                    <a:pt x="1296162" y="1742948"/>
                  </a:lnTo>
                  <a:lnTo>
                    <a:pt x="1309243" y="1728978"/>
                  </a:lnTo>
                  <a:close/>
                </a:path>
                <a:path w="1823720" h="1771014">
                  <a:moveTo>
                    <a:pt x="1335151" y="1701165"/>
                  </a:moveTo>
                  <a:lnTo>
                    <a:pt x="1321181" y="1688084"/>
                  </a:lnTo>
                  <a:lnTo>
                    <a:pt x="1308227" y="1702054"/>
                  </a:lnTo>
                  <a:lnTo>
                    <a:pt x="1322197" y="1715008"/>
                  </a:lnTo>
                  <a:lnTo>
                    <a:pt x="1335151" y="1701165"/>
                  </a:lnTo>
                  <a:close/>
                </a:path>
                <a:path w="1823720" h="1771014">
                  <a:moveTo>
                    <a:pt x="1361186" y="1673225"/>
                  </a:moveTo>
                  <a:lnTo>
                    <a:pt x="1347216" y="1660271"/>
                  </a:lnTo>
                  <a:lnTo>
                    <a:pt x="1334262" y="1674241"/>
                  </a:lnTo>
                  <a:lnTo>
                    <a:pt x="1348105" y="1687195"/>
                  </a:lnTo>
                  <a:lnTo>
                    <a:pt x="1361186" y="1673225"/>
                  </a:lnTo>
                  <a:close/>
                </a:path>
                <a:path w="1823720" h="1771014">
                  <a:moveTo>
                    <a:pt x="1387094" y="1645412"/>
                  </a:moveTo>
                  <a:lnTo>
                    <a:pt x="1373124" y="1632331"/>
                  </a:lnTo>
                  <a:lnTo>
                    <a:pt x="1360170" y="1646301"/>
                  </a:lnTo>
                  <a:lnTo>
                    <a:pt x="1374140" y="1659255"/>
                  </a:lnTo>
                  <a:lnTo>
                    <a:pt x="1387094" y="1645412"/>
                  </a:lnTo>
                  <a:close/>
                </a:path>
                <a:path w="1823720" h="1771014">
                  <a:moveTo>
                    <a:pt x="1413129" y="1617472"/>
                  </a:moveTo>
                  <a:lnTo>
                    <a:pt x="1399159" y="1604518"/>
                  </a:lnTo>
                  <a:lnTo>
                    <a:pt x="1386205" y="1618488"/>
                  </a:lnTo>
                  <a:lnTo>
                    <a:pt x="1400048" y="1631442"/>
                  </a:lnTo>
                  <a:lnTo>
                    <a:pt x="1413129" y="1617472"/>
                  </a:lnTo>
                  <a:close/>
                </a:path>
                <a:path w="1823720" h="1771014">
                  <a:moveTo>
                    <a:pt x="1439037" y="1589659"/>
                  </a:moveTo>
                  <a:lnTo>
                    <a:pt x="1425067" y="1576578"/>
                  </a:lnTo>
                  <a:lnTo>
                    <a:pt x="1412113" y="1590548"/>
                  </a:lnTo>
                  <a:lnTo>
                    <a:pt x="1426083" y="1603502"/>
                  </a:lnTo>
                  <a:lnTo>
                    <a:pt x="1439037" y="1589659"/>
                  </a:lnTo>
                  <a:close/>
                </a:path>
                <a:path w="1823720" h="1771014">
                  <a:moveTo>
                    <a:pt x="1465072" y="1561719"/>
                  </a:moveTo>
                  <a:lnTo>
                    <a:pt x="1451102" y="1548765"/>
                  </a:lnTo>
                  <a:lnTo>
                    <a:pt x="1438148" y="1562735"/>
                  </a:lnTo>
                  <a:lnTo>
                    <a:pt x="1451991" y="1575689"/>
                  </a:lnTo>
                  <a:lnTo>
                    <a:pt x="1465072" y="1561719"/>
                  </a:lnTo>
                  <a:close/>
                </a:path>
                <a:path w="1823720" h="1771014">
                  <a:moveTo>
                    <a:pt x="1490980" y="1533906"/>
                  </a:moveTo>
                  <a:lnTo>
                    <a:pt x="1477010" y="1520825"/>
                  </a:lnTo>
                  <a:lnTo>
                    <a:pt x="1464056" y="1534795"/>
                  </a:lnTo>
                  <a:lnTo>
                    <a:pt x="1478026" y="1547749"/>
                  </a:lnTo>
                  <a:lnTo>
                    <a:pt x="1490980" y="1533906"/>
                  </a:lnTo>
                  <a:close/>
                </a:path>
                <a:path w="1823720" h="1771014">
                  <a:moveTo>
                    <a:pt x="1517015" y="1505966"/>
                  </a:moveTo>
                  <a:lnTo>
                    <a:pt x="1503045" y="1493012"/>
                  </a:lnTo>
                  <a:lnTo>
                    <a:pt x="1490091" y="1506982"/>
                  </a:lnTo>
                  <a:lnTo>
                    <a:pt x="1503934" y="1519936"/>
                  </a:lnTo>
                  <a:lnTo>
                    <a:pt x="1517015" y="1505966"/>
                  </a:lnTo>
                  <a:close/>
                </a:path>
                <a:path w="1823720" h="1771014">
                  <a:moveTo>
                    <a:pt x="1542923" y="1478153"/>
                  </a:moveTo>
                  <a:lnTo>
                    <a:pt x="1528953" y="1465072"/>
                  </a:lnTo>
                  <a:lnTo>
                    <a:pt x="1515999" y="1479042"/>
                  </a:lnTo>
                  <a:lnTo>
                    <a:pt x="1529969" y="1491996"/>
                  </a:lnTo>
                  <a:lnTo>
                    <a:pt x="1542923" y="1478153"/>
                  </a:lnTo>
                  <a:close/>
                </a:path>
                <a:path w="1823720" h="1771014">
                  <a:moveTo>
                    <a:pt x="1568958" y="1450213"/>
                  </a:moveTo>
                  <a:lnTo>
                    <a:pt x="1554988" y="1437259"/>
                  </a:lnTo>
                  <a:lnTo>
                    <a:pt x="1542034" y="1451229"/>
                  </a:lnTo>
                  <a:lnTo>
                    <a:pt x="1555877" y="1464183"/>
                  </a:lnTo>
                  <a:lnTo>
                    <a:pt x="1568958" y="1450213"/>
                  </a:lnTo>
                  <a:close/>
                </a:path>
                <a:path w="1823720" h="1771014">
                  <a:moveTo>
                    <a:pt x="1594866" y="1422400"/>
                  </a:moveTo>
                  <a:lnTo>
                    <a:pt x="1580896" y="1409319"/>
                  </a:lnTo>
                  <a:lnTo>
                    <a:pt x="1567942" y="1423289"/>
                  </a:lnTo>
                  <a:lnTo>
                    <a:pt x="1581912" y="1436243"/>
                  </a:lnTo>
                  <a:lnTo>
                    <a:pt x="1594866" y="1422400"/>
                  </a:lnTo>
                  <a:close/>
                </a:path>
                <a:path w="1823720" h="1771014">
                  <a:moveTo>
                    <a:pt x="1620901" y="1394460"/>
                  </a:moveTo>
                  <a:lnTo>
                    <a:pt x="1606931" y="1381506"/>
                  </a:lnTo>
                  <a:lnTo>
                    <a:pt x="1593977" y="1395476"/>
                  </a:lnTo>
                  <a:lnTo>
                    <a:pt x="1607820" y="1408430"/>
                  </a:lnTo>
                  <a:lnTo>
                    <a:pt x="1620901" y="1394460"/>
                  </a:lnTo>
                  <a:close/>
                </a:path>
                <a:path w="1823720" h="1771014">
                  <a:moveTo>
                    <a:pt x="1646809" y="1366647"/>
                  </a:moveTo>
                  <a:lnTo>
                    <a:pt x="1632839" y="1353566"/>
                  </a:lnTo>
                  <a:lnTo>
                    <a:pt x="1619885" y="1367536"/>
                  </a:lnTo>
                  <a:lnTo>
                    <a:pt x="1633855" y="1380490"/>
                  </a:lnTo>
                  <a:lnTo>
                    <a:pt x="1646809" y="1366647"/>
                  </a:lnTo>
                  <a:close/>
                </a:path>
                <a:path w="1823720" h="1771014">
                  <a:moveTo>
                    <a:pt x="1672844" y="1338707"/>
                  </a:moveTo>
                  <a:lnTo>
                    <a:pt x="1658874" y="1325753"/>
                  </a:lnTo>
                  <a:lnTo>
                    <a:pt x="1645920" y="1339723"/>
                  </a:lnTo>
                  <a:lnTo>
                    <a:pt x="1659763" y="1352677"/>
                  </a:lnTo>
                  <a:lnTo>
                    <a:pt x="1672844" y="1338707"/>
                  </a:lnTo>
                  <a:close/>
                </a:path>
                <a:path w="1823720" h="1771014">
                  <a:moveTo>
                    <a:pt x="1698752" y="1310894"/>
                  </a:moveTo>
                  <a:lnTo>
                    <a:pt x="1684782" y="1297813"/>
                  </a:lnTo>
                  <a:lnTo>
                    <a:pt x="1671828" y="1311783"/>
                  </a:lnTo>
                  <a:lnTo>
                    <a:pt x="1685798" y="1324737"/>
                  </a:lnTo>
                  <a:lnTo>
                    <a:pt x="1698752" y="1310894"/>
                  </a:lnTo>
                  <a:close/>
                </a:path>
                <a:path w="1823720" h="1771014">
                  <a:moveTo>
                    <a:pt x="1724787" y="1282954"/>
                  </a:moveTo>
                  <a:lnTo>
                    <a:pt x="1710817" y="1270000"/>
                  </a:lnTo>
                  <a:lnTo>
                    <a:pt x="1697863" y="1283970"/>
                  </a:lnTo>
                  <a:lnTo>
                    <a:pt x="1711706" y="1296924"/>
                  </a:lnTo>
                  <a:lnTo>
                    <a:pt x="1724787" y="1282954"/>
                  </a:lnTo>
                  <a:close/>
                </a:path>
                <a:path w="1823720" h="1771014">
                  <a:moveTo>
                    <a:pt x="1750695" y="1255141"/>
                  </a:moveTo>
                  <a:lnTo>
                    <a:pt x="1736725" y="1242060"/>
                  </a:lnTo>
                  <a:lnTo>
                    <a:pt x="1723771" y="1256030"/>
                  </a:lnTo>
                  <a:lnTo>
                    <a:pt x="1737741" y="1268984"/>
                  </a:lnTo>
                  <a:lnTo>
                    <a:pt x="1750695" y="1255141"/>
                  </a:lnTo>
                  <a:close/>
                </a:path>
                <a:path w="1823720" h="1771014">
                  <a:moveTo>
                    <a:pt x="1776730" y="1227201"/>
                  </a:moveTo>
                  <a:lnTo>
                    <a:pt x="1762760" y="1214247"/>
                  </a:lnTo>
                  <a:lnTo>
                    <a:pt x="1749806" y="1228217"/>
                  </a:lnTo>
                  <a:lnTo>
                    <a:pt x="1763649" y="1241171"/>
                  </a:lnTo>
                  <a:lnTo>
                    <a:pt x="1776730" y="1227201"/>
                  </a:lnTo>
                  <a:close/>
                </a:path>
                <a:path w="1823720" h="1771014">
                  <a:moveTo>
                    <a:pt x="1823593" y="1162939"/>
                  </a:moveTo>
                  <a:lnTo>
                    <a:pt x="1743710" y="1192657"/>
                  </a:lnTo>
                  <a:lnTo>
                    <a:pt x="1799463" y="1244600"/>
                  </a:lnTo>
                  <a:lnTo>
                    <a:pt x="1823593" y="1162939"/>
                  </a:lnTo>
                  <a:close/>
                </a:path>
              </a:pathLst>
            </a:custGeom>
            <a:solidFill>
              <a:srgbClr val="A6A6A6"/>
            </a:solidFill>
          </p:spPr>
          <p:txBody>
            <a:bodyPr wrap="square" lIns="0" tIns="0" rIns="0" bIns="0" rtlCol="0"/>
            <a:lstStyle/>
            <a:p>
              <a:endParaRPr/>
            </a:p>
          </p:txBody>
        </p:sp>
      </p:grpSp>
      <p:sp>
        <p:nvSpPr>
          <p:cNvPr id="47" name="object 47"/>
          <p:cNvSpPr txBox="1"/>
          <p:nvPr/>
        </p:nvSpPr>
        <p:spPr>
          <a:xfrm>
            <a:off x="2695753" y="2577464"/>
            <a:ext cx="44640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⑤償却</a:t>
            </a:r>
            <a:endParaRPr sz="1100">
              <a:latin typeface="メイリオ"/>
              <a:cs typeface="メイリオ"/>
            </a:endParaRPr>
          </a:p>
        </p:txBody>
      </p:sp>
      <p:grpSp>
        <p:nvGrpSpPr>
          <p:cNvPr id="48" name="object 48"/>
          <p:cNvGrpSpPr/>
          <p:nvPr/>
        </p:nvGrpSpPr>
        <p:grpSpPr>
          <a:xfrm>
            <a:off x="3183635" y="2912365"/>
            <a:ext cx="1432560" cy="1390015"/>
            <a:chOff x="1659635" y="2912364"/>
            <a:chExt cx="1432560" cy="1390015"/>
          </a:xfrm>
        </p:grpSpPr>
        <p:pic>
          <p:nvPicPr>
            <p:cNvPr id="49" name="object 49"/>
            <p:cNvPicPr/>
            <p:nvPr/>
          </p:nvPicPr>
          <p:blipFill>
            <a:blip r:embed="rId9" cstate="print"/>
            <a:stretch>
              <a:fillRect/>
            </a:stretch>
          </p:blipFill>
          <p:spPr>
            <a:xfrm>
              <a:off x="1659635" y="2912364"/>
              <a:ext cx="182880" cy="193548"/>
            </a:xfrm>
            <a:prstGeom prst="rect">
              <a:avLst/>
            </a:prstGeom>
          </p:spPr>
        </p:pic>
        <p:pic>
          <p:nvPicPr>
            <p:cNvPr id="50" name="object 50"/>
            <p:cNvPicPr/>
            <p:nvPr/>
          </p:nvPicPr>
          <p:blipFill>
            <a:blip r:embed="rId11" cstate="print"/>
            <a:stretch>
              <a:fillRect/>
            </a:stretch>
          </p:blipFill>
          <p:spPr>
            <a:xfrm>
              <a:off x="2831591" y="4040124"/>
              <a:ext cx="260604" cy="262127"/>
            </a:xfrm>
            <a:prstGeom prst="rect">
              <a:avLst/>
            </a:prstGeom>
          </p:spPr>
        </p:pic>
      </p:grpSp>
      <p:sp>
        <p:nvSpPr>
          <p:cNvPr id="51" name="object 51"/>
          <p:cNvSpPr txBox="1"/>
          <p:nvPr/>
        </p:nvSpPr>
        <p:spPr>
          <a:xfrm>
            <a:off x="3552189" y="3387979"/>
            <a:ext cx="1039494" cy="690245"/>
          </a:xfrm>
          <a:prstGeom prst="rect">
            <a:avLst/>
          </a:prstGeom>
        </p:spPr>
        <p:txBody>
          <a:bodyPr vert="horz" wrap="square" lIns="0" tIns="12700" rIns="0" bIns="0" rtlCol="0">
            <a:spAutoFit/>
          </a:bodyPr>
          <a:lstStyle/>
          <a:p>
            <a:pPr marL="66040" marR="408940" indent="-53340">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a:p>
            <a:pPr marL="604520">
              <a:spcBef>
                <a:spcPts val="1030"/>
              </a:spcBef>
            </a:pPr>
            <a:r>
              <a:rPr sz="1100" spc="-20" dirty="0">
                <a:latin typeface="メイリオ"/>
                <a:cs typeface="メイリオ"/>
              </a:rPr>
              <a:t>②納品</a:t>
            </a:r>
            <a:endParaRPr sz="1100">
              <a:latin typeface="メイリオ"/>
              <a:cs typeface="メイリオ"/>
            </a:endParaRPr>
          </a:p>
        </p:txBody>
      </p:sp>
      <p:grpSp>
        <p:nvGrpSpPr>
          <p:cNvPr id="52" name="object 52"/>
          <p:cNvGrpSpPr/>
          <p:nvPr/>
        </p:nvGrpSpPr>
        <p:grpSpPr>
          <a:xfrm>
            <a:off x="2712606" y="3696208"/>
            <a:ext cx="2418715" cy="1543050"/>
            <a:chOff x="1188605" y="3696208"/>
            <a:chExt cx="2418715" cy="1543050"/>
          </a:xfrm>
        </p:grpSpPr>
        <p:pic>
          <p:nvPicPr>
            <p:cNvPr id="53" name="object 53"/>
            <p:cNvPicPr/>
            <p:nvPr/>
          </p:nvPicPr>
          <p:blipFill>
            <a:blip r:embed="rId15" cstate="print"/>
            <a:stretch>
              <a:fillRect/>
            </a:stretch>
          </p:blipFill>
          <p:spPr>
            <a:xfrm>
              <a:off x="3116199" y="3696208"/>
              <a:ext cx="173736" cy="155448"/>
            </a:xfrm>
            <a:prstGeom prst="rect">
              <a:avLst/>
            </a:prstGeom>
          </p:spPr>
        </p:pic>
        <p:sp>
          <p:nvSpPr>
            <p:cNvPr id="54" name="object 54"/>
            <p:cNvSpPr/>
            <p:nvPr/>
          </p:nvSpPr>
          <p:spPr>
            <a:xfrm>
              <a:off x="1188605" y="3948556"/>
              <a:ext cx="2185670" cy="1290320"/>
            </a:xfrm>
            <a:custGeom>
              <a:avLst/>
              <a:gdLst/>
              <a:ahLst/>
              <a:cxnLst/>
              <a:rect l="l" t="t" r="r" b="b"/>
              <a:pathLst>
                <a:path w="2185670" h="1290320">
                  <a:moveTo>
                    <a:pt x="2185149" y="19177"/>
                  </a:moveTo>
                  <a:lnTo>
                    <a:pt x="2169668" y="19075"/>
                  </a:lnTo>
                  <a:lnTo>
                    <a:pt x="2169909" y="6858"/>
                  </a:lnTo>
                  <a:lnTo>
                    <a:pt x="2150859" y="6477"/>
                  </a:lnTo>
                  <a:lnTo>
                    <a:pt x="2147938" y="72263"/>
                  </a:lnTo>
                  <a:lnTo>
                    <a:pt x="2138921" y="135763"/>
                  </a:lnTo>
                  <a:lnTo>
                    <a:pt x="2124316" y="196977"/>
                  </a:lnTo>
                  <a:lnTo>
                    <a:pt x="2104237" y="255778"/>
                  </a:lnTo>
                  <a:lnTo>
                    <a:pt x="2078977" y="311531"/>
                  </a:lnTo>
                  <a:lnTo>
                    <a:pt x="2049005" y="364363"/>
                  </a:lnTo>
                  <a:lnTo>
                    <a:pt x="2014588" y="413512"/>
                  </a:lnTo>
                  <a:lnTo>
                    <a:pt x="1975980" y="458851"/>
                  </a:lnTo>
                  <a:lnTo>
                    <a:pt x="1933435" y="500126"/>
                  </a:lnTo>
                  <a:lnTo>
                    <a:pt x="1887334" y="536956"/>
                  </a:lnTo>
                  <a:lnTo>
                    <a:pt x="1837931" y="569087"/>
                  </a:lnTo>
                  <a:lnTo>
                    <a:pt x="1785480" y="596138"/>
                  </a:lnTo>
                  <a:lnTo>
                    <a:pt x="1730489" y="617601"/>
                  </a:lnTo>
                  <a:lnTo>
                    <a:pt x="1673085" y="633476"/>
                  </a:lnTo>
                  <a:lnTo>
                    <a:pt x="1613649" y="643255"/>
                  </a:lnTo>
                  <a:lnTo>
                    <a:pt x="1611655" y="643343"/>
                  </a:lnTo>
                  <a:lnTo>
                    <a:pt x="1610474" y="614807"/>
                  </a:lnTo>
                  <a:lnTo>
                    <a:pt x="1535925" y="655955"/>
                  </a:lnTo>
                  <a:lnTo>
                    <a:pt x="1613649" y="691007"/>
                  </a:lnTo>
                  <a:lnTo>
                    <a:pt x="1612468" y="662940"/>
                  </a:lnTo>
                  <a:lnTo>
                    <a:pt x="1612442" y="662355"/>
                  </a:lnTo>
                  <a:lnTo>
                    <a:pt x="1616189" y="662178"/>
                  </a:lnTo>
                  <a:lnTo>
                    <a:pt x="1677657" y="651891"/>
                  </a:lnTo>
                  <a:lnTo>
                    <a:pt x="1736966" y="635508"/>
                  </a:lnTo>
                  <a:lnTo>
                    <a:pt x="1793862" y="613283"/>
                  </a:lnTo>
                  <a:lnTo>
                    <a:pt x="1847964" y="585343"/>
                  </a:lnTo>
                  <a:lnTo>
                    <a:pt x="1898891" y="552196"/>
                  </a:lnTo>
                  <a:lnTo>
                    <a:pt x="1946389" y="514096"/>
                  </a:lnTo>
                  <a:lnTo>
                    <a:pt x="1990077" y="471551"/>
                  </a:lnTo>
                  <a:lnTo>
                    <a:pt x="2029955" y="424815"/>
                  </a:lnTo>
                  <a:lnTo>
                    <a:pt x="2065388" y="374142"/>
                  </a:lnTo>
                  <a:lnTo>
                    <a:pt x="2096236" y="319786"/>
                  </a:lnTo>
                  <a:lnTo>
                    <a:pt x="2122030" y="262255"/>
                  </a:lnTo>
                  <a:lnTo>
                    <a:pt x="2142731" y="201803"/>
                  </a:lnTo>
                  <a:lnTo>
                    <a:pt x="2157844" y="138811"/>
                  </a:lnTo>
                  <a:lnTo>
                    <a:pt x="2164181" y="96913"/>
                  </a:lnTo>
                  <a:lnTo>
                    <a:pt x="2163305" y="115443"/>
                  </a:lnTo>
                  <a:lnTo>
                    <a:pt x="2157971" y="178562"/>
                  </a:lnTo>
                  <a:lnTo>
                    <a:pt x="2149970" y="240665"/>
                  </a:lnTo>
                  <a:lnTo>
                    <a:pt x="2139429" y="301625"/>
                  </a:lnTo>
                  <a:lnTo>
                    <a:pt x="2126462" y="361696"/>
                  </a:lnTo>
                  <a:lnTo>
                    <a:pt x="2111222" y="420497"/>
                  </a:lnTo>
                  <a:lnTo>
                    <a:pt x="2093455" y="477901"/>
                  </a:lnTo>
                  <a:lnTo>
                    <a:pt x="2062467" y="561721"/>
                  </a:lnTo>
                  <a:lnTo>
                    <a:pt x="2039099" y="615696"/>
                  </a:lnTo>
                  <a:lnTo>
                    <a:pt x="2013699" y="668020"/>
                  </a:lnTo>
                  <a:lnTo>
                    <a:pt x="1986140" y="718820"/>
                  </a:lnTo>
                  <a:lnTo>
                    <a:pt x="1956803" y="767842"/>
                  </a:lnTo>
                  <a:lnTo>
                    <a:pt x="1925307" y="815086"/>
                  </a:lnTo>
                  <a:lnTo>
                    <a:pt x="1892033" y="860679"/>
                  </a:lnTo>
                  <a:lnTo>
                    <a:pt x="1856981" y="904113"/>
                  </a:lnTo>
                  <a:lnTo>
                    <a:pt x="1820278" y="945515"/>
                  </a:lnTo>
                  <a:lnTo>
                    <a:pt x="1781924" y="984885"/>
                  </a:lnTo>
                  <a:lnTo>
                    <a:pt x="1741919" y="1022096"/>
                  </a:lnTo>
                  <a:lnTo>
                    <a:pt x="1700517" y="1056767"/>
                  </a:lnTo>
                  <a:lnTo>
                    <a:pt x="1657591" y="1089406"/>
                  </a:lnTo>
                  <a:lnTo>
                    <a:pt x="1613268" y="1119505"/>
                  </a:lnTo>
                  <a:lnTo>
                    <a:pt x="1567675" y="1147191"/>
                  </a:lnTo>
                  <a:lnTo>
                    <a:pt x="1520812" y="1172337"/>
                  </a:lnTo>
                  <a:lnTo>
                    <a:pt x="1472806" y="1194689"/>
                  </a:lnTo>
                  <a:lnTo>
                    <a:pt x="1423657" y="1214501"/>
                  </a:lnTo>
                  <a:lnTo>
                    <a:pt x="1373492" y="1231265"/>
                  </a:lnTo>
                  <a:lnTo>
                    <a:pt x="1322311" y="1245362"/>
                  </a:lnTo>
                  <a:lnTo>
                    <a:pt x="1270114" y="1256411"/>
                  </a:lnTo>
                  <a:lnTo>
                    <a:pt x="1217282" y="1264412"/>
                  </a:lnTo>
                  <a:lnTo>
                    <a:pt x="1163561" y="1269377"/>
                  </a:lnTo>
                  <a:lnTo>
                    <a:pt x="1081646" y="1271270"/>
                  </a:lnTo>
                  <a:lnTo>
                    <a:pt x="1054595" y="1270127"/>
                  </a:lnTo>
                  <a:lnTo>
                    <a:pt x="1000874" y="1265440"/>
                  </a:lnTo>
                  <a:lnTo>
                    <a:pt x="947915" y="1257681"/>
                  </a:lnTo>
                  <a:lnTo>
                    <a:pt x="895845" y="1246771"/>
                  </a:lnTo>
                  <a:lnTo>
                    <a:pt x="844664" y="1233043"/>
                  </a:lnTo>
                  <a:lnTo>
                    <a:pt x="794372" y="1216406"/>
                  </a:lnTo>
                  <a:lnTo>
                    <a:pt x="745223" y="1196975"/>
                  </a:lnTo>
                  <a:lnTo>
                    <a:pt x="697090" y="1174877"/>
                  </a:lnTo>
                  <a:lnTo>
                    <a:pt x="650100" y="1149985"/>
                  </a:lnTo>
                  <a:lnTo>
                    <a:pt x="604380" y="1122553"/>
                  </a:lnTo>
                  <a:lnTo>
                    <a:pt x="559930" y="1092581"/>
                  </a:lnTo>
                  <a:lnTo>
                    <a:pt x="516877" y="1060323"/>
                  </a:lnTo>
                  <a:lnTo>
                    <a:pt x="475208" y="1025652"/>
                  </a:lnTo>
                  <a:lnTo>
                    <a:pt x="434962" y="988695"/>
                  </a:lnTo>
                  <a:lnTo>
                    <a:pt x="396481" y="949579"/>
                  </a:lnTo>
                  <a:lnTo>
                    <a:pt x="359524" y="908304"/>
                  </a:lnTo>
                  <a:lnTo>
                    <a:pt x="324345" y="864997"/>
                  </a:lnTo>
                  <a:lnTo>
                    <a:pt x="290944" y="819785"/>
                  </a:lnTo>
                  <a:lnTo>
                    <a:pt x="259321" y="772668"/>
                  </a:lnTo>
                  <a:lnTo>
                    <a:pt x="229603" y="723773"/>
                  </a:lnTo>
                  <a:lnTo>
                    <a:pt x="201917" y="673100"/>
                  </a:lnTo>
                  <a:lnTo>
                    <a:pt x="176263" y="620903"/>
                  </a:lnTo>
                  <a:lnTo>
                    <a:pt x="152514" y="567055"/>
                  </a:lnTo>
                  <a:lnTo>
                    <a:pt x="131178" y="511683"/>
                  </a:lnTo>
                  <a:lnTo>
                    <a:pt x="112039" y="454787"/>
                  </a:lnTo>
                  <a:lnTo>
                    <a:pt x="95364" y="397129"/>
                  </a:lnTo>
                  <a:lnTo>
                    <a:pt x="80835" y="337693"/>
                  </a:lnTo>
                  <a:lnTo>
                    <a:pt x="68821" y="277241"/>
                  </a:lnTo>
                  <a:lnTo>
                    <a:pt x="59258" y="215646"/>
                  </a:lnTo>
                  <a:lnTo>
                    <a:pt x="52362" y="153162"/>
                  </a:lnTo>
                  <a:lnTo>
                    <a:pt x="48107" y="89662"/>
                  </a:lnTo>
                  <a:lnTo>
                    <a:pt x="47815" y="76136"/>
                  </a:lnTo>
                  <a:lnTo>
                    <a:pt x="76200" y="75946"/>
                  </a:lnTo>
                  <a:lnTo>
                    <a:pt x="69811" y="63373"/>
                  </a:lnTo>
                  <a:lnTo>
                    <a:pt x="37642" y="0"/>
                  </a:lnTo>
                  <a:lnTo>
                    <a:pt x="0" y="76454"/>
                  </a:lnTo>
                  <a:lnTo>
                    <a:pt x="28765" y="76263"/>
                  </a:lnTo>
                  <a:lnTo>
                    <a:pt x="29083" y="90678"/>
                  </a:lnTo>
                  <a:lnTo>
                    <a:pt x="33401" y="154940"/>
                  </a:lnTo>
                  <a:lnTo>
                    <a:pt x="40411" y="218313"/>
                  </a:lnTo>
                  <a:lnTo>
                    <a:pt x="50088" y="280797"/>
                  </a:lnTo>
                  <a:lnTo>
                    <a:pt x="62268" y="342011"/>
                  </a:lnTo>
                  <a:lnTo>
                    <a:pt x="76949" y="402082"/>
                  </a:lnTo>
                  <a:lnTo>
                    <a:pt x="93967" y="460883"/>
                  </a:lnTo>
                  <a:lnTo>
                    <a:pt x="113398" y="518541"/>
                  </a:lnTo>
                  <a:lnTo>
                    <a:pt x="135115" y="574675"/>
                  </a:lnTo>
                  <a:lnTo>
                    <a:pt x="159118" y="629285"/>
                  </a:lnTo>
                  <a:lnTo>
                    <a:pt x="185153" y="682371"/>
                  </a:lnTo>
                  <a:lnTo>
                    <a:pt x="213347" y="733679"/>
                  </a:lnTo>
                  <a:lnTo>
                    <a:pt x="243446" y="783209"/>
                  </a:lnTo>
                  <a:lnTo>
                    <a:pt x="275577" y="831088"/>
                  </a:lnTo>
                  <a:lnTo>
                    <a:pt x="309486" y="877062"/>
                  </a:lnTo>
                  <a:lnTo>
                    <a:pt x="345300" y="921004"/>
                  </a:lnTo>
                  <a:lnTo>
                    <a:pt x="382892" y="962914"/>
                  </a:lnTo>
                  <a:lnTo>
                    <a:pt x="422135" y="1002665"/>
                  </a:lnTo>
                  <a:lnTo>
                    <a:pt x="462889" y="1040130"/>
                  </a:lnTo>
                  <a:lnTo>
                    <a:pt x="505193" y="1075436"/>
                  </a:lnTo>
                  <a:lnTo>
                    <a:pt x="549008" y="1108329"/>
                  </a:lnTo>
                  <a:lnTo>
                    <a:pt x="594347" y="1138809"/>
                  </a:lnTo>
                  <a:lnTo>
                    <a:pt x="640956" y="1166749"/>
                  </a:lnTo>
                  <a:lnTo>
                    <a:pt x="688835" y="1192022"/>
                  </a:lnTo>
                  <a:lnTo>
                    <a:pt x="737857" y="1214628"/>
                  </a:lnTo>
                  <a:lnTo>
                    <a:pt x="788149" y="1234440"/>
                  </a:lnTo>
                  <a:lnTo>
                    <a:pt x="839457" y="1251331"/>
                  </a:lnTo>
                  <a:lnTo>
                    <a:pt x="891654" y="1265440"/>
                  </a:lnTo>
                  <a:lnTo>
                    <a:pt x="944867" y="1276477"/>
                  </a:lnTo>
                  <a:lnTo>
                    <a:pt x="998969" y="1284351"/>
                  </a:lnTo>
                  <a:lnTo>
                    <a:pt x="1053833" y="1289177"/>
                  </a:lnTo>
                  <a:lnTo>
                    <a:pt x="1081773" y="1290320"/>
                  </a:lnTo>
                  <a:lnTo>
                    <a:pt x="1137272" y="1289558"/>
                  </a:lnTo>
                  <a:lnTo>
                    <a:pt x="1192517" y="1286256"/>
                  </a:lnTo>
                  <a:lnTo>
                    <a:pt x="1247000" y="1279525"/>
                  </a:lnTo>
                  <a:lnTo>
                    <a:pt x="1292936" y="1271270"/>
                  </a:lnTo>
                  <a:lnTo>
                    <a:pt x="1300594" y="1269746"/>
                  </a:lnTo>
                  <a:lnTo>
                    <a:pt x="1353172" y="1256919"/>
                  </a:lnTo>
                  <a:lnTo>
                    <a:pt x="1404988" y="1241171"/>
                  </a:lnTo>
                  <a:lnTo>
                    <a:pt x="1455661" y="1222502"/>
                  </a:lnTo>
                  <a:lnTo>
                    <a:pt x="1505191" y="1200912"/>
                  </a:lnTo>
                  <a:lnTo>
                    <a:pt x="1553578" y="1176655"/>
                  </a:lnTo>
                  <a:lnTo>
                    <a:pt x="1600695" y="1149731"/>
                  </a:lnTo>
                  <a:lnTo>
                    <a:pt x="1646542" y="1120394"/>
                  </a:lnTo>
                  <a:lnTo>
                    <a:pt x="1690992" y="1088390"/>
                  </a:lnTo>
                  <a:lnTo>
                    <a:pt x="1733918" y="1054100"/>
                  </a:lnTo>
                  <a:lnTo>
                    <a:pt x="1795513" y="998093"/>
                  </a:lnTo>
                  <a:lnTo>
                    <a:pt x="1834502" y="958215"/>
                  </a:lnTo>
                  <a:lnTo>
                    <a:pt x="1871840" y="916051"/>
                  </a:lnTo>
                  <a:lnTo>
                    <a:pt x="1907527" y="871855"/>
                  </a:lnTo>
                  <a:lnTo>
                    <a:pt x="1941182" y="825754"/>
                  </a:lnTo>
                  <a:lnTo>
                    <a:pt x="1973059" y="777748"/>
                  </a:lnTo>
                  <a:lnTo>
                    <a:pt x="2002904" y="727837"/>
                  </a:lnTo>
                  <a:lnTo>
                    <a:pt x="2030844" y="676402"/>
                  </a:lnTo>
                  <a:lnTo>
                    <a:pt x="2056625" y="623189"/>
                  </a:lnTo>
                  <a:lnTo>
                    <a:pt x="2080361" y="568452"/>
                  </a:lnTo>
                  <a:lnTo>
                    <a:pt x="2101697" y="512318"/>
                  </a:lnTo>
                  <a:lnTo>
                    <a:pt x="2120874" y="454787"/>
                  </a:lnTo>
                  <a:lnTo>
                    <a:pt x="2137651" y="395859"/>
                  </a:lnTo>
                  <a:lnTo>
                    <a:pt x="2152002" y="335661"/>
                  </a:lnTo>
                  <a:lnTo>
                    <a:pt x="2163940" y="274320"/>
                  </a:lnTo>
                  <a:lnTo>
                    <a:pt x="2173211" y="211963"/>
                  </a:lnTo>
                  <a:lnTo>
                    <a:pt x="2179942" y="148463"/>
                  </a:lnTo>
                  <a:lnTo>
                    <a:pt x="2183892" y="83566"/>
                  </a:lnTo>
                  <a:lnTo>
                    <a:pt x="2184895" y="51435"/>
                  </a:lnTo>
                  <a:lnTo>
                    <a:pt x="2185149" y="19177"/>
                  </a:lnTo>
                  <a:close/>
                </a:path>
              </a:pathLst>
            </a:custGeom>
            <a:solidFill>
              <a:srgbClr val="A6A6A6"/>
            </a:solidFill>
          </p:spPr>
          <p:txBody>
            <a:bodyPr wrap="square" lIns="0" tIns="0" rIns="0" bIns="0" rtlCol="0"/>
            <a:lstStyle/>
            <a:p>
              <a:endParaRPr/>
            </a:p>
          </p:txBody>
        </p:sp>
        <p:pic>
          <p:nvPicPr>
            <p:cNvPr id="55" name="object 55"/>
            <p:cNvPicPr/>
            <p:nvPr/>
          </p:nvPicPr>
          <p:blipFill>
            <a:blip r:embed="rId16" cstate="print"/>
            <a:stretch>
              <a:fillRect/>
            </a:stretch>
          </p:blipFill>
          <p:spPr>
            <a:xfrm>
              <a:off x="2950464" y="4410456"/>
              <a:ext cx="173736" cy="184404"/>
            </a:xfrm>
            <a:prstGeom prst="rect">
              <a:avLst/>
            </a:prstGeom>
          </p:spPr>
        </p:pic>
        <p:pic>
          <p:nvPicPr>
            <p:cNvPr id="56" name="object 56"/>
            <p:cNvPicPr/>
            <p:nvPr/>
          </p:nvPicPr>
          <p:blipFill>
            <a:blip r:embed="rId17" cstate="print"/>
            <a:stretch>
              <a:fillRect/>
            </a:stretch>
          </p:blipFill>
          <p:spPr>
            <a:xfrm>
              <a:off x="2822448" y="4878324"/>
              <a:ext cx="173735" cy="184403"/>
            </a:xfrm>
            <a:prstGeom prst="rect">
              <a:avLst/>
            </a:prstGeom>
          </p:spPr>
        </p:pic>
        <p:sp>
          <p:nvSpPr>
            <p:cNvPr id="57" name="object 57"/>
            <p:cNvSpPr/>
            <p:nvPr/>
          </p:nvSpPr>
          <p:spPr>
            <a:xfrm>
              <a:off x="2950464" y="4608576"/>
              <a:ext cx="657225" cy="216535"/>
            </a:xfrm>
            <a:custGeom>
              <a:avLst/>
              <a:gdLst/>
              <a:ahLst/>
              <a:cxnLst/>
              <a:rect l="l" t="t" r="r" b="b"/>
              <a:pathLst>
                <a:path w="657225" h="216535">
                  <a:moveTo>
                    <a:pt x="656843" y="0"/>
                  </a:moveTo>
                  <a:lnTo>
                    <a:pt x="0" y="0"/>
                  </a:lnTo>
                  <a:lnTo>
                    <a:pt x="0" y="216407"/>
                  </a:lnTo>
                  <a:lnTo>
                    <a:pt x="656843" y="216407"/>
                  </a:lnTo>
                  <a:lnTo>
                    <a:pt x="656843" y="0"/>
                  </a:lnTo>
                  <a:close/>
                </a:path>
              </a:pathLst>
            </a:custGeom>
            <a:solidFill>
              <a:srgbClr val="FFFFFF"/>
            </a:solidFill>
          </p:spPr>
          <p:txBody>
            <a:bodyPr wrap="square" lIns="0" tIns="0" rIns="0" bIns="0" rtlCol="0"/>
            <a:lstStyle/>
            <a:p>
              <a:endParaRPr/>
            </a:p>
          </p:txBody>
        </p:sp>
      </p:grpSp>
      <p:sp>
        <p:nvSpPr>
          <p:cNvPr id="58" name="object 58"/>
          <p:cNvSpPr txBox="1"/>
          <p:nvPr/>
        </p:nvSpPr>
        <p:spPr>
          <a:xfrm>
            <a:off x="4552951" y="4624833"/>
            <a:ext cx="446405" cy="182101"/>
          </a:xfrm>
          <a:prstGeom prst="rect">
            <a:avLst/>
          </a:prstGeom>
        </p:spPr>
        <p:txBody>
          <a:bodyPr vert="horz" wrap="square" lIns="0" tIns="12700" rIns="0" bIns="0" rtlCol="0">
            <a:spAutoFit/>
          </a:bodyPr>
          <a:lstStyle/>
          <a:p>
            <a:pPr marL="12700">
              <a:spcBef>
                <a:spcPts val="100"/>
              </a:spcBef>
            </a:pPr>
            <a:r>
              <a:rPr sz="1100" spc="-20" dirty="0">
                <a:latin typeface="メイリオ"/>
                <a:cs typeface="メイリオ"/>
              </a:rPr>
              <a:t>④支払</a:t>
            </a:r>
            <a:endParaRPr sz="1100">
              <a:latin typeface="メイリオ"/>
              <a:cs typeface="メイリオ"/>
            </a:endParaRPr>
          </a:p>
        </p:txBody>
      </p:sp>
      <p:grpSp>
        <p:nvGrpSpPr>
          <p:cNvPr id="59" name="object 59"/>
          <p:cNvGrpSpPr/>
          <p:nvPr/>
        </p:nvGrpSpPr>
        <p:grpSpPr>
          <a:xfrm>
            <a:off x="2771496" y="2454529"/>
            <a:ext cx="2245995" cy="784860"/>
            <a:chOff x="1247495" y="2454529"/>
            <a:chExt cx="2245995" cy="784860"/>
          </a:xfrm>
        </p:grpSpPr>
        <p:sp>
          <p:nvSpPr>
            <p:cNvPr id="60" name="object 60"/>
            <p:cNvSpPr/>
            <p:nvPr/>
          </p:nvSpPr>
          <p:spPr>
            <a:xfrm>
              <a:off x="1247495" y="2454529"/>
              <a:ext cx="732155" cy="781050"/>
            </a:xfrm>
            <a:custGeom>
              <a:avLst/>
              <a:gdLst/>
              <a:ahLst/>
              <a:cxnLst/>
              <a:rect l="l" t="t" r="r" b="b"/>
              <a:pathLst>
                <a:path w="732155" h="781050">
                  <a:moveTo>
                    <a:pt x="24282" y="699262"/>
                  </a:moveTo>
                  <a:lnTo>
                    <a:pt x="0" y="780923"/>
                  </a:lnTo>
                  <a:lnTo>
                    <a:pt x="79908" y="751332"/>
                  </a:lnTo>
                  <a:lnTo>
                    <a:pt x="68918" y="741045"/>
                  </a:lnTo>
                  <a:lnTo>
                    <a:pt x="50317" y="741045"/>
                  </a:lnTo>
                  <a:lnTo>
                    <a:pt x="36474" y="728091"/>
                  </a:lnTo>
                  <a:lnTo>
                    <a:pt x="45162" y="718807"/>
                  </a:lnTo>
                  <a:lnTo>
                    <a:pt x="24282" y="699262"/>
                  </a:lnTo>
                  <a:close/>
                </a:path>
                <a:path w="732155" h="781050">
                  <a:moveTo>
                    <a:pt x="45162" y="718807"/>
                  </a:moveTo>
                  <a:lnTo>
                    <a:pt x="36474" y="728091"/>
                  </a:lnTo>
                  <a:lnTo>
                    <a:pt x="50317" y="741045"/>
                  </a:lnTo>
                  <a:lnTo>
                    <a:pt x="59004" y="731764"/>
                  </a:lnTo>
                  <a:lnTo>
                    <a:pt x="45162" y="718807"/>
                  </a:lnTo>
                  <a:close/>
                </a:path>
                <a:path w="732155" h="781050">
                  <a:moveTo>
                    <a:pt x="59004" y="731764"/>
                  </a:moveTo>
                  <a:lnTo>
                    <a:pt x="50317" y="741045"/>
                  </a:lnTo>
                  <a:lnTo>
                    <a:pt x="68918" y="741045"/>
                  </a:lnTo>
                  <a:lnTo>
                    <a:pt x="59004" y="731764"/>
                  </a:lnTo>
                  <a:close/>
                </a:path>
                <a:path w="732155" h="781050">
                  <a:moveTo>
                    <a:pt x="717829" y="0"/>
                  </a:moveTo>
                  <a:lnTo>
                    <a:pt x="45162" y="718807"/>
                  </a:lnTo>
                  <a:lnTo>
                    <a:pt x="59004" y="731764"/>
                  </a:lnTo>
                  <a:lnTo>
                    <a:pt x="731799" y="13081"/>
                  </a:lnTo>
                  <a:lnTo>
                    <a:pt x="717829" y="0"/>
                  </a:lnTo>
                  <a:close/>
                </a:path>
              </a:pathLst>
            </a:custGeom>
            <a:solidFill>
              <a:srgbClr val="A6A6A6"/>
            </a:solidFill>
          </p:spPr>
          <p:txBody>
            <a:bodyPr wrap="square" lIns="0" tIns="0" rIns="0" bIns="0" rtlCol="0"/>
            <a:lstStyle/>
            <a:p>
              <a:endParaRPr/>
            </a:p>
          </p:txBody>
        </p:sp>
        <p:pic>
          <p:nvPicPr>
            <p:cNvPr id="61" name="object 61"/>
            <p:cNvPicPr/>
            <p:nvPr/>
          </p:nvPicPr>
          <p:blipFill>
            <a:blip r:embed="rId18" cstate="print"/>
            <a:stretch>
              <a:fillRect/>
            </a:stretch>
          </p:blipFill>
          <p:spPr>
            <a:xfrm>
              <a:off x="1498091" y="2787396"/>
              <a:ext cx="163067" cy="138683"/>
            </a:xfrm>
            <a:prstGeom prst="rect">
              <a:avLst/>
            </a:prstGeom>
          </p:spPr>
        </p:pic>
        <p:sp>
          <p:nvSpPr>
            <p:cNvPr id="62" name="object 62"/>
            <p:cNvSpPr/>
            <p:nvPr/>
          </p:nvSpPr>
          <p:spPr>
            <a:xfrm>
              <a:off x="2663189" y="2503170"/>
              <a:ext cx="829944" cy="736600"/>
            </a:xfrm>
            <a:custGeom>
              <a:avLst/>
              <a:gdLst/>
              <a:ahLst/>
              <a:cxnLst/>
              <a:rect l="l" t="t" r="r" b="b"/>
              <a:pathLst>
                <a:path w="829945" h="736600">
                  <a:moveTo>
                    <a:pt x="63352" y="43341"/>
                  </a:moveTo>
                  <a:lnTo>
                    <a:pt x="50697" y="57618"/>
                  </a:lnTo>
                  <a:lnTo>
                    <a:pt x="817118" y="736218"/>
                  </a:lnTo>
                  <a:lnTo>
                    <a:pt x="829690" y="721994"/>
                  </a:lnTo>
                  <a:lnTo>
                    <a:pt x="63352" y="43341"/>
                  </a:lnTo>
                  <a:close/>
                </a:path>
                <a:path w="829945" h="736600">
                  <a:moveTo>
                    <a:pt x="0" y="0"/>
                  </a:moveTo>
                  <a:lnTo>
                    <a:pt x="31750" y="78993"/>
                  </a:lnTo>
                  <a:lnTo>
                    <a:pt x="50697" y="57618"/>
                  </a:lnTo>
                  <a:lnTo>
                    <a:pt x="41275" y="49275"/>
                  </a:lnTo>
                  <a:lnTo>
                    <a:pt x="53848" y="34925"/>
                  </a:lnTo>
                  <a:lnTo>
                    <a:pt x="70813" y="34925"/>
                  </a:lnTo>
                  <a:lnTo>
                    <a:pt x="82296" y="21970"/>
                  </a:lnTo>
                  <a:lnTo>
                    <a:pt x="0" y="0"/>
                  </a:lnTo>
                  <a:close/>
                </a:path>
                <a:path w="829945" h="736600">
                  <a:moveTo>
                    <a:pt x="53848" y="34925"/>
                  </a:moveTo>
                  <a:lnTo>
                    <a:pt x="41275" y="49275"/>
                  </a:lnTo>
                  <a:lnTo>
                    <a:pt x="50697" y="57618"/>
                  </a:lnTo>
                  <a:lnTo>
                    <a:pt x="63352" y="43341"/>
                  </a:lnTo>
                  <a:lnTo>
                    <a:pt x="53848" y="34925"/>
                  </a:lnTo>
                  <a:close/>
                </a:path>
                <a:path w="829945" h="736600">
                  <a:moveTo>
                    <a:pt x="70813" y="34925"/>
                  </a:moveTo>
                  <a:lnTo>
                    <a:pt x="53848" y="34925"/>
                  </a:lnTo>
                  <a:lnTo>
                    <a:pt x="63352" y="43341"/>
                  </a:lnTo>
                  <a:lnTo>
                    <a:pt x="70813" y="34925"/>
                  </a:lnTo>
                  <a:close/>
                </a:path>
              </a:pathLst>
            </a:custGeom>
            <a:solidFill>
              <a:srgbClr val="A6A6A6"/>
            </a:solidFill>
          </p:spPr>
          <p:txBody>
            <a:bodyPr wrap="square" lIns="0" tIns="0" rIns="0" bIns="0" rtlCol="0"/>
            <a:lstStyle/>
            <a:p>
              <a:endParaRPr/>
            </a:p>
          </p:txBody>
        </p:sp>
        <p:pic>
          <p:nvPicPr>
            <p:cNvPr id="63" name="object 63"/>
            <p:cNvPicPr/>
            <p:nvPr/>
          </p:nvPicPr>
          <p:blipFill>
            <a:blip r:embed="rId18" cstate="print"/>
            <a:stretch>
              <a:fillRect/>
            </a:stretch>
          </p:blipFill>
          <p:spPr>
            <a:xfrm>
              <a:off x="3026663" y="2820924"/>
              <a:ext cx="164592" cy="138684"/>
            </a:xfrm>
            <a:prstGeom prst="rect">
              <a:avLst/>
            </a:prstGeom>
          </p:spPr>
        </p:pic>
      </p:grpSp>
      <p:sp>
        <p:nvSpPr>
          <p:cNvPr id="64" name="object 64"/>
          <p:cNvSpPr txBox="1"/>
          <p:nvPr/>
        </p:nvSpPr>
        <p:spPr>
          <a:xfrm>
            <a:off x="3675633" y="2009394"/>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69" name="object 69"/>
          <p:cNvSpPr txBox="1"/>
          <p:nvPr/>
        </p:nvSpPr>
        <p:spPr>
          <a:xfrm>
            <a:off x="6092317" y="5643540"/>
            <a:ext cx="203835" cy="591820"/>
          </a:xfrm>
          <a:prstGeom prst="rect">
            <a:avLst/>
          </a:prstGeom>
        </p:spPr>
        <p:txBody>
          <a:bodyPr vert="horz" wrap="square" lIns="0" tIns="38100" rIns="0" bIns="0" rtlCol="0">
            <a:spAutoFit/>
          </a:bodyPr>
          <a:lstStyle/>
          <a:p>
            <a:pPr marL="12700" marR="5080" algn="just">
              <a:lnSpc>
                <a:spcPts val="1400"/>
              </a:lnSpc>
              <a:spcBef>
                <a:spcPts val="300"/>
              </a:spcBef>
            </a:pPr>
            <a:r>
              <a:rPr sz="1400" b="1" spc="-35"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70" name="object 70"/>
          <p:cNvSpPr txBox="1"/>
          <p:nvPr/>
        </p:nvSpPr>
        <p:spPr>
          <a:xfrm>
            <a:off x="6452996" y="5652626"/>
            <a:ext cx="701040" cy="187872"/>
          </a:xfrm>
          <a:prstGeom prst="rect">
            <a:avLst/>
          </a:prstGeom>
        </p:spPr>
        <p:txBody>
          <a:bodyPr vert="horz" wrap="square" lIns="0" tIns="3175" rIns="0" bIns="0" rtlCol="0">
            <a:spAutoFit/>
          </a:bodyPr>
          <a:lstStyle/>
          <a:p>
            <a:pPr marL="12700">
              <a:spcBef>
                <a:spcPts val="25"/>
              </a:spcBef>
            </a:pPr>
            <a:r>
              <a:rPr sz="1200" b="1" dirty="0">
                <a:latin typeface="Calibri"/>
                <a:cs typeface="Calibri"/>
              </a:rPr>
              <a:t>/</a:t>
            </a:r>
            <a:r>
              <a:rPr sz="1200" b="1" spc="-15" dirty="0">
                <a:latin typeface="メイリオ"/>
                <a:cs typeface="メイリオ"/>
              </a:rPr>
              <a:t>協力会社</a:t>
            </a:r>
            <a:endParaRPr sz="1200">
              <a:latin typeface="メイリオ"/>
              <a:cs typeface="メイリオ"/>
            </a:endParaRPr>
          </a:p>
        </p:txBody>
      </p:sp>
      <p:sp>
        <p:nvSpPr>
          <p:cNvPr id="71" name="object 71"/>
          <p:cNvSpPr txBox="1"/>
          <p:nvPr/>
        </p:nvSpPr>
        <p:spPr>
          <a:xfrm>
            <a:off x="1621028" y="5706845"/>
            <a:ext cx="4120515" cy="1002665"/>
          </a:xfrm>
          <a:prstGeom prst="rect">
            <a:avLst/>
          </a:prstGeom>
        </p:spPr>
        <p:txBody>
          <a:bodyPr vert="horz" wrap="square" lIns="0" tIns="22225" rIns="0" bIns="0" rtlCol="0">
            <a:spAutoFit/>
          </a:bodyPr>
          <a:lstStyle/>
          <a:p>
            <a:pPr marL="449580">
              <a:spcBef>
                <a:spcPts val="175"/>
              </a:spcBef>
            </a:pPr>
            <a:r>
              <a:rPr sz="1200" spc="-15" dirty="0">
                <a:latin typeface="メイリオ"/>
                <a:cs typeface="メイリオ"/>
              </a:rPr>
              <a:t>③納品をトリガーにスマートコントラクトを実行する</a:t>
            </a:r>
            <a:endParaRPr sz="1200">
              <a:latin typeface="メイリオ"/>
              <a:cs typeface="メイリオ"/>
            </a:endParaRPr>
          </a:p>
          <a:p>
            <a:pPr marL="449580"/>
            <a:r>
              <a:rPr sz="1200" spc="-5" dirty="0">
                <a:latin typeface="メイリオ"/>
                <a:cs typeface="メイリオ"/>
              </a:rPr>
              <a:t>④デジタル通貨で自動で取引都度、支払処理を実行</a:t>
            </a:r>
            <a:endParaRPr sz="1200">
              <a:latin typeface="メイリオ"/>
              <a:cs typeface="メイリオ"/>
            </a:endParaRPr>
          </a:p>
          <a:p>
            <a:pPr marL="449580"/>
            <a:r>
              <a:rPr sz="1200" spc="-5" dirty="0">
                <a:latin typeface="メイリオ"/>
                <a:cs typeface="メイリオ"/>
              </a:rPr>
              <a:t>⑤デジタル通貨を償却する</a:t>
            </a:r>
            <a:endParaRPr sz="1200">
              <a:latin typeface="メイリオ"/>
              <a:cs typeface="メイリオ"/>
            </a:endParaRPr>
          </a:p>
          <a:p>
            <a:pPr marL="449580">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a:p>
            <a:pPr marL="12700">
              <a:spcBef>
                <a:spcPts val="830"/>
              </a:spcBef>
            </a:pPr>
            <a:r>
              <a:rPr sz="800" spc="-10" dirty="0">
                <a:solidFill>
                  <a:srgbClr val="888888"/>
                </a:solidFill>
                <a:latin typeface="Calibri"/>
                <a:cs typeface="Calibri"/>
              </a:rPr>
              <a:t>CONFIDENTIAL</a:t>
            </a:r>
            <a:endParaRPr sz="800">
              <a:latin typeface="Calibri"/>
              <a:cs typeface="Calibri"/>
            </a:endParaRPr>
          </a:p>
        </p:txBody>
      </p:sp>
      <p:sp>
        <p:nvSpPr>
          <p:cNvPr id="72" name="object 72"/>
          <p:cNvSpPr txBox="1"/>
          <p:nvPr/>
        </p:nvSpPr>
        <p:spPr>
          <a:xfrm>
            <a:off x="7404609" y="5758983"/>
            <a:ext cx="2092325" cy="693420"/>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10" dirty="0">
                <a:latin typeface="メイリオ"/>
                <a:cs typeface="メイリオ"/>
              </a:rPr>
              <a:t>シナリオ実行・検証</a:t>
            </a:r>
            <a:endParaRPr sz="1200">
              <a:latin typeface="メイリオ"/>
              <a:cs typeface="メイリオ"/>
            </a:endParaRPr>
          </a:p>
          <a:p>
            <a:pPr marL="12700">
              <a:spcBef>
                <a:spcPts val="805"/>
              </a:spcBef>
            </a:pPr>
            <a:r>
              <a:rPr sz="1200" spc="-45" dirty="0">
                <a:latin typeface="Arial"/>
                <a:cs typeface="Arial"/>
              </a:rPr>
              <a:t>• </a:t>
            </a:r>
            <a:r>
              <a:rPr sz="1200" spc="-5" dirty="0">
                <a:latin typeface="メイリオ"/>
                <a:cs typeface="メイリオ"/>
              </a:rPr>
              <a:t>スマートコントラクトの定義</a:t>
            </a:r>
            <a:endParaRPr sz="1200">
              <a:latin typeface="メイリオ"/>
              <a:cs typeface="メイリオ"/>
            </a:endParaRPr>
          </a:p>
          <a:p>
            <a:pPr marL="12700"/>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73" name="object 73"/>
          <p:cNvSpPr txBox="1"/>
          <p:nvPr/>
        </p:nvSpPr>
        <p:spPr>
          <a:xfrm>
            <a:off x="6452996" y="6102530"/>
            <a:ext cx="853440" cy="387985"/>
          </a:xfrm>
          <a:prstGeom prst="rect">
            <a:avLst/>
          </a:prstGeom>
        </p:spPr>
        <p:txBody>
          <a:bodyPr vert="horz" wrap="square" lIns="0" tIns="3810" rIns="0" bIns="0" rtlCol="0">
            <a:spAutoFit/>
          </a:bodyPr>
          <a:lstStyle/>
          <a:p>
            <a:pPr marL="12700">
              <a:spcBef>
                <a:spcPts val="3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74" name="object 74"/>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142</a:t>
            </a:fld>
            <a:endParaRPr dirty="0"/>
          </a:p>
        </p:txBody>
      </p:sp>
      <p:sp>
        <p:nvSpPr>
          <p:cNvPr id="65" name="object 65"/>
          <p:cNvSpPr txBox="1"/>
          <p:nvPr/>
        </p:nvSpPr>
        <p:spPr>
          <a:xfrm>
            <a:off x="1941068" y="3495294"/>
            <a:ext cx="482600" cy="197490"/>
          </a:xfrm>
          <a:prstGeom prst="rect">
            <a:avLst/>
          </a:prstGeom>
        </p:spPr>
        <p:txBody>
          <a:bodyPr vert="horz" wrap="square" lIns="0" tIns="12700" rIns="0" bIns="0" rtlCol="0">
            <a:spAutoFit/>
          </a:bodyPr>
          <a:lstStyle/>
          <a:p>
            <a:pPr marL="12700">
              <a:spcBef>
                <a:spcPts val="100"/>
              </a:spcBef>
            </a:pPr>
            <a:r>
              <a:rPr sz="1200" b="1" spc="-20" dirty="0">
                <a:latin typeface="メイリオ"/>
                <a:cs typeface="メイリオ"/>
              </a:rPr>
              <a:t>仕入先</a:t>
            </a:r>
            <a:endParaRPr sz="1200">
              <a:latin typeface="メイリオ"/>
              <a:cs typeface="メイリオ"/>
            </a:endParaRPr>
          </a:p>
        </p:txBody>
      </p:sp>
      <p:sp>
        <p:nvSpPr>
          <p:cNvPr id="66" name="object 66"/>
          <p:cNvSpPr txBox="1"/>
          <p:nvPr/>
        </p:nvSpPr>
        <p:spPr>
          <a:xfrm>
            <a:off x="1817624" y="3677869"/>
            <a:ext cx="730250" cy="197490"/>
          </a:xfrm>
          <a:prstGeom prst="rect">
            <a:avLst/>
          </a:prstGeom>
        </p:spPr>
        <p:txBody>
          <a:bodyPr vert="horz" wrap="square" lIns="0" tIns="12700" rIns="0" bIns="0" rtlCol="0">
            <a:spAutoFit/>
          </a:bodyPr>
          <a:lstStyle/>
          <a:p>
            <a:pPr marL="12700">
              <a:spcBef>
                <a:spcPts val="100"/>
              </a:spcBef>
            </a:pPr>
            <a:r>
              <a:rPr sz="1200" b="1" spc="-10" dirty="0">
                <a:latin typeface="Calibri"/>
                <a:cs typeface="Calibri"/>
              </a:rPr>
              <a:t>(</a:t>
            </a:r>
            <a:r>
              <a:rPr sz="1200" b="1" spc="-10" dirty="0">
                <a:latin typeface="メイリオ"/>
                <a:cs typeface="メイリオ"/>
              </a:rPr>
              <a:t>協力会社</a:t>
            </a:r>
            <a:r>
              <a:rPr sz="1200" b="1" spc="-50" dirty="0">
                <a:latin typeface="Calibri"/>
                <a:cs typeface="Calibri"/>
              </a:rPr>
              <a:t>)</a:t>
            </a:r>
            <a:endParaRPr sz="1200">
              <a:latin typeface="Calibri"/>
              <a:cs typeface="Calibri"/>
            </a:endParaRPr>
          </a:p>
        </p:txBody>
      </p:sp>
      <p:sp>
        <p:nvSpPr>
          <p:cNvPr id="67" name="object 67"/>
          <p:cNvSpPr txBox="1"/>
          <p:nvPr/>
        </p:nvSpPr>
        <p:spPr>
          <a:xfrm>
            <a:off x="3494913" y="4741926"/>
            <a:ext cx="730250" cy="391160"/>
          </a:xfrm>
          <a:prstGeom prst="rect">
            <a:avLst/>
          </a:prstGeom>
        </p:spPr>
        <p:txBody>
          <a:bodyPr vert="horz" wrap="square" lIns="0" tIns="12700" rIns="0" bIns="0" rtlCol="0">
            <a:spAutoFit/>
          </a:bodyPr>
          <a:lstStyle/>
          <a:p>
            <a:pPr marL="59690">
              <a:spcBef>
                <a:spcPts val="100"/>
              </a:spcBef>
            </a:pPr>
            <a:r>
              <a:rPr sz="1200" b="1" spc="-15" dirty="0">
                <a:latin typeface="メイリオ"/>
                <a:cs typeface="メイリオ"/>
              </a:rPr>
              <a:t>輸送会社</a:t>
            </a:r>
            <a:endParaRPr sz="1200">
              <a:latin typeface="メイリオ"/>
              <a:cs typeface="メイリオ"/>
            </a:endParaRPr>
          </a:p>
          <a:p>
            <a:pPr marL="12700"/>
            <a:r>
              <a:rPr sz="1200" b="1" spc="-10" dirty="0">
                <a:latin typeface="Calibri"/>
                <a:cs typeface="Calibri"/>
              </a:rPr>
              <a:t>(</a:t>
            </a:r>
            <a:r>
              <a:rPr sz="1200" b="1" dirty="0">
                <a:latin typeface="メイリオ"/>
                <a:cs typeface="メイリオ"/>
              </a:rPr>
              <a:t>協力会社</a:t>
            </a:r>
            <a:r>
              <a:rPr sz="1200" b="1" spc="-50" dirty="0">
                <a:latin typeface="Calibri"/>
                <a:cs typeface="Calibri"/>
              </a:rPr>
              <a:t>)</a:t>
            </a:r>
            <a:endParaRPr sz="1200">
              <a:latin typeface="Calibri"/>
              <a:cs typeface="Calibri"/>
            </a:endParaRPr>
          </a:p>
        </p:txBody>
      </p:sp>
      <p:sp>
        <p:nvSpPr>
          <p:cNvPr id="68" name="object 68"/>
          <p:cNvSpPr txBox="1"/>
          <p:nvPr/>
        </p:nvSpPr>
        <p:spPr>
          <a:xfrm>
            <a:off x="4796790" y="3416367"/>
            <a:ext cx="1007110" cy="664845"/>
          </a:xfrm>
          <a:prstGeom prst="rect">
            <a:avLst/>
          </a:prstGeom>
        </p:spPr>
        <p:txBody>
          <a:bodyPr vert="horz" wrap="square" lIns="0" tIns="74930" rIns="0" bIns="0" rtlCol="0">
            <a:spAutoFit/>
          </a:bodyPr>
          <a:lstStyle/>
          <a:p>
            <a:pPr marL="519430">
              <a:spcBef>
                <a:spcPts val="590"/>
              </a:spcBef>
            </a:pPr>
            <a:r>
              <a:rPr sz="1200" b="1" spc="-20" dirty="0">
                <a:latin typeface="メイリオ"/>
                <a:cs typeface="メイリオ"/>
              </a:rPr>
              <a:t>小売業</a:t>
            </a:r>
            <a:endParaRPr sz="1200">
              <a:latin typeface="メイリオ"/>
              <a:cs typeface="メイリオ"/>
            </a:endParaRPr>
          </a:p>
          <a:p>
            <a:pPr marL="152400" marR="5080" indent="-140335">
              <a:spcBef>
                <a:spcPts val="459"/>
              </a:spcBef>
            </a:pPr>
            <a:r>
              <a:rPr sz="1100" spc="-10" dirty="0">
                <a:latin typeface="メイリオ"/>
                <a:cs typeface="メイリオ"/>
              </a:rPr>
              <a:t>③コントラクト</a:t>
            </a:r>
            <a:r>
              <a:rPr sz="1100" spc="-25" dirty="0">
                <a:latin typeface="メイリオ"/>
                <a:cs typeface="メイリオ"/>
              </a:rPr>
              <a:t>実行</a:t>
            </a:r>
            <a:endParaRPr sz="1100">
              <a:latin typeface="メイリオ"/>
              <a:cs typeface="メイリオ"/>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32258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３．電力取引と支払決済の連携</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60448" y="1589532"/>
            <a:ext cx="792480" cy="244298"/>
          </a:xfrm>
          <a:prstGeom prst="rect">
            <a:avLst/>
          </a:prstGeom>
          <a:solidFill>
            <a:srgbClr val="F1F1F1"/>
          </a:solidFill>
          <a:ln w="9525">
            <a:solidFill>
              <a:srgbClr val="BEBEBE"/>
            </a:solidFill>
          </a:ln>
        </p:spPr>
        <p:txBody>
          <a:bodyPr vert="horz" wrap="square" lIns="0" tIns="28575" rIns="0" bIns="0" rtlCol="0">
            <a:spAutoFit/>
          </a:bodyPr>
          <a:lstStyle/>
          <a:p>
            <a:pPr marL="22669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249701"/>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nSpc>
                <a:spcPts val="1400"/>
              </a:lnSpc>
              <a:spcBef>
                <a:spcPts val="10"/>
              </a:spcBef>
            </a:pPr>
            <a:r>
              <a:rPr sz="1400" b="1" spc="400" dirty="0">
                <a:latin typeface="メイリオ"/>
                <a:cs typeface="メイリオ"/>
              </a:rPr>
              <a:t>•</a:t>
            </a:r>
            <a:r>
              <a:rPr sz="1400" b="1" spc="-50" dirty="0">
                <a:latin typeface="メイリオ"/>
                <a:cs typeface="メイリオ"/>
              </a:rPr>
              <a:t>役</a:t>
            </a:r>
            <a:endParaRPr sz="1400">
              <a:latin typeface="メイリオ"/>
              <a:cs typeface="メイリオ"/>
            </a:endParaRPr>
          </a:p>
        </p:txBody>
      </p:sp>
      <p:sp>
        <p:nvSpPr>
          <p:cNvPr id="10" name="object 10"/>
          <p:cNvSpPr txBox="1"/>
          <p:nvPr/>
        </p:nvSpPr>
        <p:spPr>
          <a:xfrm>
            <a:off x="6492494" y="1829562"/>
            <a:ext cx="622300" cy="1010533"/>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a:p>
            <a:pPr>
              <a:spcBef>
                <a:spcPts val="105"/>
              </a:spcBef>
            </a:pPr>
            <a:endParaRPr sz="1550">
              <a:latin typeface="メイリオ"/>
              <a:cs typeface="メイリオ"/>
            </a:endParaRPr>
          </a:p>
          <a:p>
            <a:pPr>
              <a:lnSpc>
                <a:spcPct val="100000"/>
              </a:lnSpc>
            </a:pPr>
            <a:r>
              <a:rPr sz="1200" b="1" spc="-30" dirty="0">
                <a:latin typeface="メイリオ"/>
                <a:cs typeface="メイリオ"/>
              </a:rPr>
              <a:t>技術</a:t>
            </a:r>
            <a:endParaRPr sz="1200">
              <a:latin typeface="メイリオ"/>
              <a:cs typeface="メイリオ"/>
            </a:endParaRPr>
          </a:p>
          <a:p>
            <a:pPr>
              <a:spcBef>
                <a:spcPts val="25"/>
              </a:spcBef>
            </a:pPr>
            <a:endParaRPr sz="1250">
              <a:latin typeface="メイリオ"/>
              <a:cs typeface="メイリオ"/>
            </a:endParaRPr>
          </a:p>
          <a:p>
            <a:pPr>
              <a:lnSpc>
                <a:spcPct val="100000"/>
              </a:lnSpc>
            </a:pPr>
            <a:r>
              <a:rPr sz="1200" b="1" spc="-20" dirty="0">
                <a:latin typeface="メイリオ"/>
                <a:cs typeface="メイリオ"/>
              </a:rPr>
              <a:t>法制度</a:t>
            </a:r>
            <a:endParaRPr sz="1200">
              <a:latin typeface="メイリオ"/>
              <a:cs typeface="メイリオ"/>
            </a:endParaRPr>
          </a:p>
        </p:txBody>
      </p:sp>
      <p:sp>
        <p:nvSpPr>
          <p:cNvPr id="11" name="object 11"/>
          <p:cNvSpPr txBox="1"/>
          <p:nvPr/>
        </p:nvSpPr>
        <p:spPr>
          <a:xfrm>
            <a:off x="7395718" y="1724915"/>
            <a:ext cx="2841625" cy="1552575"/>
          </a:xfrm>
          <a:prstGeom prst="rect">
            <a:avLst/>
          </a:prstGeom>
        </p:spPr>
        <p:txBody>
          <a:bodyPr vert="horz" wrap="square" lIns="0" tIns="12700" rIns="0" bIns="0" rtlCol="0">
            <a:spAutoFit/>
          </a:bodyPr>
          <a:lstStyle/>
          <a:p>
            <a:pPr marL="85090" marR="767080"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a:p>
            <a:pPr marL="85090" indent="-85725">
              <a:spcBef>
                <a:spcPts val="600"/>
              </a:spcBef>
              <a:buFont typeface="Arial"/>
              <a:buChar char="•"/>
              <a:tabLst>
                <a:tab pos="85725" algn="l"/>
              </a:tabLst>
            </a:pPr>
            <a:r>
              <a:rPr sz="1200" dirty="0">
                <a:latin typeface="Calibri"/>
                <a:cs typeface="Calibri"/>
              </a:rPr>
              <a:t>P2P</a:t>
            </a:r>
            <a:r>
              <a:rPr sz="1200" spc="-5" dirty="0">
                <a:latin typeface="メイリオ"/>
                <a:cs typeface="メイリオ"/>
              </a:rPr>
              <a:t>電力取引を起点としたスマートコン</a:t>
            </a:r>
            <a:endParaRPr sz="1200">
              <a:latin typeface="メイリオ"/>
              <a:cs typeface="メイリオ"/>
            </a:endParaRPr>
          </a:p>
          <a:p>
            <a:pPr marL="85090"/>
            <a:r>
              <a:rPr sz="1200" spc="-15" dirty="0">
                <a:latin typeface="メイリオ"/>
                <a:cs typeface="メイリオ"/>
              </a:rPr>
              <a:t>トラクトの実行検証</a:t>
            </a:r>
            <a:endParaRPr sz="1200">
              <a:latin typeface="メイリオ"/>
              <a:cs typeface="メイリオ"/>
            </a:endParaRPr>
          </a:p>
          <a:p>
            <a:pPr marL="85090" marR="76200" indent="-85725">
              <a:spcBef>
                <a:spcPts val="5"/>
              </a:spcBef>
              <a:buFont typeface="Arial"/>
              <a:buChar char="•"/>
              <a:tabLst>
                <a:tab pos="85725" algn="l"/>
              </a:tabLst>
            </a:pPr>
            <a:r>
              <a:rPr sz="1200" dirty="0">
                <a:latin typeface="Calibri"/>
                <a:cs typeface="Calibri"/>
              </a:rPr>
              <a:t>P2P</a:t>
            </a:r>
            <a:r>
              <a:rPr sz="1200" dirty="0">
                <a:latin typeface="メイリオ"/>
                <a:cs typeface="メイリオ"/>
              </a:rPr>
              <a:t>電力取引</a:t>
            </a:r>
            <a:r>
              <a:rPr sz="1200" dirty="0">
                <a:latin typeface="Calibri"/>
                <a:cs typeface="Calibri"/>
              </a:rPr>
              <a:t>PF</a:t>
            </a:r>
            <a:r>
              <a:rPr sz="1200" spc="-5" dirty="0">
                <a:latin typeface="メイリオ"/>
                <a:cs typeface="メイリオ"/>
              </a:rPr>
              <a:t>との連携等、アーキテクチャの実現性検証、課題洗い出し</a:t>
            </a:r>
            <a:endParaRPr sz="1200">
              <a:latin typeface="メイリオ"/>
              <a:cs typeface="メイリオ"/>
            </a:endParaRPr>
          </a:p>
          <a:p>
            <a:pPr marL="85090" indent="-85725">
              <a:spcBef>
                <a:spcPts val="1335"/>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p:txBody>
      </p:sp>
      <p:sp>
        <p:nvSpPr>
          <p:cNvPr id="12" name="object 12"/>
          <p:cNvSpPr txBox="1"/>
          <p:nvPr/>
        </p:nvSpPr>
        <p:spPr>
          <a:xfrm>
            <a:off x="7417309" y="4762627"/>
            <a:ext cx="1927225" cy="121412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p:txBody>
      </p:sp>
      <p:sp>
        <p:nvSpPr>
          <p:cNvPr id="13" name="object 13"/>
          <p:cNvSpPr txBox="1"/>
          <p:nvPr/>
        </p:nvSpPr>
        <p:spPr>
          <a:xfrm>
            <a:off x="6465696" y="4946143"/>
            <a:ext cx="622300" cy="602729"/>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60"/>
              </a:spcBef>
            </a:pPr>
            <a:endParaRPr sz="1350">
              <a:latin typeface="メイリオ"/>
              <a:cs typeface="メイリオ"/>
            </a:endParaRPr>
          </a:p>
          <a:p>
            <a:pPr>
              <a:lnSpc>
                <a:spcPct val="100000"/>
              </a:lnSpc>
            </a:pPr>
            <a:r>
              <a:rPr sz="1200" b="1" spc="-15" dirty="0">
                <a:latin typeface="メイリオ"/>
                <a:cs typeface="メイリオ"/>
              </a:rPr>
              <a:t>電力会社</a:t>
            </a:r>
            <a:endParaRPr sz="1200">
              <a:latin typeface="メイリオ"/>
              <a:cs typeface="メイリオ"/>
            </a:endParaRPr>
          </a:p>
        </p:txBody>
      </p:sp>
      <p:sp>
        <p:nvSpPr>
          <p:cNvPr id="14" name="object 14"/>
          <p:cNvSpPr txBox="1"/>
          <p:nvPr/>
        </p:nvSpPr>
        <p:spPr>
          <a:xfrm>
            <a:off x="2070811" y="5215254"/>
            <a:ext cx="2451100" cy="93980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a:lnSpc>
                <a:spcPct val="100000"/>
              </a:lnSpc>
            </a:pPr>
            <a:r>
              <a:rPr sz="1200" spc="-5" dirty="0">
                <a:latin typeface="メイリオ"/>
                <a:cs typeface="メイリオ"/>
              </a:rPr>
              <a:t>②発電者と需要者がマッチングする</a:t>
            </a:r>
            <a:endParaRPr sz="1200">
              <a:latin typeface="メイリオ"/>
              <a:cs typeface="メイリオ"/>
            </a:endParaRPr>
          </a:p>
          <a:p>
            <a:pPr>
              <a:lnSpc>
                <a:spcPct val="100000"/>
              </a:lnSpc>
            </a:pPr>
            <a:r>
              <a:rPr sz="1200" spc="-5" dirty="0">
                <a:latin typeface="メイリオ"/>
                <a:cs typeface="メイリオ"/>
              </a:rPr>
              <a:t>③発電者から需要者へ送電する</a:t>
            </a:r>
            <a:endParaRPr sz="1200">
              <a:latin typeface="メイリオ"/>
              <a:cs typeface="メイリオ"/>
            </a:endParaRPr>
          </a:p>
          <a:p>
            <a:pPr>
              <a:lnSpc>
                <a:spcPct val="100000"/>
              </a:lnSpc>
            </a:pPr>
            <a:r>
              <a:rPr sz="1200" spc="-5" dirty="0">
                <a:latin typeface="メイリオ"/>
                <a:cs typeface="メイリオ"/>
              </a:rPr>
              <a:t>④コントラクトが実行される</a:t>
            </a:r>
            <a:endParaRPr sz="1200">
              <a:latin typeface="メイリオ"/>
              <a:cs typeface="メイリオ"/>
            </a:endParaRPr>
          </a:p>
          <a:p>
            <a:pPr>
              <a:lnSpc>
                <a:spcPct val="100000"/>
              </a:lnSpc>
            </a:pPr>
            <a:r>
              <a:rPr sz="1200" spc="-5" dirty="0">
                <a:latin typeface="メイリオ"/>
                <a:cs typeface="メイリオ"/>
              </a:rPr>
              <a:t>⑤デジタル通貨で支払が実行される</a:t>
            </a:r>
            <a:endParaRPr sz="1200">
              <a:latin typeface="メイリオ"/>
              <a:cs typeface="メイリオ"/>
            </a:endParaRPr>
          </a:p>
        </p:txBody>
      </p:sp>
      <p:sp>
        <p:nvSpPr>
          <p:cNvPr id="15" name="object 15"/>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dirty="0">
                <a:latin typeface="メイリオ"/>
                <a:cs typeface="メイリオ"/>
              </a:rPr>
              <a:t>電力</a:t>
            </a:r>
            <a:r>
              <a:rPr sz="1200" dirty="0">
                <a:latin typeface="Calibri"/>
                <a:cs typeface="Calibri"/>
              </a:rPr>
              <a:t>P2P</a:t>
            </a:r>
            <a:r>
              <a:rPr sz="1200" spc="-5" dirty="0">
                <a:latin typeface="メイリオ"/>
                <a:cs typeface="メイリオ"/>
              </a:rPr>
              <a:t>取引における、スマートコントラクトによる電力・デジタル通貨の同時・即時決済の実証</a:t>
            </a:r>
            <a:endParaRPr sz="1200">
              <a:latin typeface="メイリオ"/>
              <a:cs typeface="メイリオ"/>
            </a:endParaRPr>
          </a:p>
        </p:txBody>
      </p:sp>
      <p:graphicFrame>
        <p:nvGraphicFramePr>
          <p:cNvPr id="16" name="object 16"/>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7" name="object 17"/>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18" name="object 18"/>
          <p:cNvGrpSpPr/>
          <p:nvPr/>
        </p:nvGrpSpPr>
        <p:grpSpPr>
          <a:xfrm>
            <a:off x="2490216" y="1844039"/>
            <a:ext cx="2781300" cy="1887220"/>
            <a:chOff x="966216" y="1844039"/>
            <a:chExt cx="2781300" cy="1887220"/>
          </a:xfrm>
        </p:grpSpPr>
        <p:pic>
          <p:nvPicPr>
            <p:cNvPr id="19" name="object 19"/>
            <p:cNvPicPr/>
            <p:nvPr/>
          </p:nvPicPr>
          <p:blipFill>
            <a:blip r:embed="rId2" cstate="print"/>
            <a:stretch>
              <a:fillRect/>
            </a:stretch>
          </p:blipFill>
          <p:spPr>
            <a:xfrm>
              <a:off x="1757045" y="2583941"/>
              <a:ext cx="1147445" cy="1147318"/>
            </a:xfrm>
            <a:prstGeom prst="rect">
              <a:avLst/>
            </a:prstGeom>
          </p:spPr>
        </p:pic>
        <p:pic>
          <p:nvPicPr>
            <p:cNvPr id="20" name="object 20"/>
            <p:cNvPicPr/>
            <p:nvPr/>
          </p:nvPicPr>
          <p:blipFill>
            <a:blip r:embed="rId3" cstate="print"/>
            <a:stretch>
              <a:fillRect/>
            </a:stretch>
          </p:blipFill>
          <p:spPr>
            <a:xfrm>
              <a:off x="966216" y="2831591"/>
              <a:ext cx="649224" cy="675132"/>
            </a:xfrm>
            <a:prstGeom prst="rect">
              <a:avLst/>
            </a:prstGeom>
          </p:spPr>
        </p:pic>
        <p:pic>
          <p:nvPicPr>
            <p:cNvPr id="21" name="object 21"/>
            <p:cNvPicPr/>
            <p:nvPr/>
          </p:nvPicPr>
          <p:blipFill>
            <a:blip r:embed="rId4" cstate="print"/>
            <a:stretch>
              <a:fillRect/>
            </a:stretch>
          </p:blipFill>
          <p:spPr>
            <a:xfrm>
              <a:off x="2028444" y="1844039"/>
              <a:ext cx="649224" cy="675132"/>
            </a:xfrm>
            <a:prstGeom prst="rect">
              <a:avLst/>
            </a:prstGeom>
          </p:spPr>
        </p:pic>
        <p:sp>
          <p:nvSpPr>
            <p:cNvPr id="22" name="object 22"/>
            <p:cNvSpPr/>
            <p:nvPr/>
          </p:nvSpPr>
          <p:spPr>
            <a:xfrm>
              <a:off x="2581783" y="2419603"/>
              <a:ext cx="600075" cy="530225"/>
            </a:xfrm>
            <a:custGeom>
              <a:avLst/>
              <a:gdLst/>
              <a:ahLst/>
              <a:cxnLst/>
              <a:rect l="l" t="t" r="r" b="b"/>
              <a:pathLst>
                <a:path w="600075" h="530225">
                  <a:moveTo>
                    <a:pt x="536142" y="486608"/>
                  </a:moveTo>
                  <a:lnTo>
                    <a:pt x="517271" y="508000"/>
                  </a:lnTo>
                  <a:lnTo>
                    <a:pt x="599694" y="529844"/>
                  </a:lnTo>
                  <a:lnTo>
                    <a:pt x="585595" y="495046"/>
                  </a:lnTo>
                  <a:lnTo>
                    <a:pt x="545719" y="495046"/>
                  </a:lnTo>
                  <a:lnTo>
                    <a:pt x="536142" y="486608"/>
                  </a:lnTo>
                  <a:close/>
                </a:path>
                <a:path w="600075" h="530225">
                  <a:moveTo>
                    <a:pt x="548764" y="472302"/>
                  </a:moveTo>
                  <a:lnTo>
                    <a:pt x="536142" y="486608"/>
                  </a:lnTo>
                  <a:lnTo>
                    <a:pt x="545719" y="495046"/>
                  </a:lnTo>
                  <a:lnTo>
                    <a:pt x="558292" y="480695"/>
                  </a:lnTo>
                  <a:lnTo>
                    <a:pt x="548764" y="472302"/>
                  </a:lnTo>
                  <a:close/>
                </a:path>
                <a:path w="600075" h="530225">
                  <a:moveTo>
                    <a:pt x="567690" y="450850"/>
                  </a:moveTo>
                  <a:lnTo>
                    <a:pt x="548764" y="472302"/>
                  </a:lnTo>
                  <a:lnTo>
                    <a:pt x="558292" y="480695"/>
                  </a:lnTo>
                  <a:lnTo>
                    <a:pt x="545719" y="495046"/>
                  </a:lnTo>
                  <a:lnTo>
                    <a:pt x="585595" y="495046"/>
                  </a:lnTo>
                  <a:lnTo>
                    <a:pt x="567690" y="450850"/>
                  </a:lnTo>
                  <a:close/>
                </a:path>
                <a:path w="600075" h="530225">
                  <a:moveTo>
                    <a:pt x="12573" y="0"/>
                  </a:moveTo>
                  <a:lnTo>
                    <a:pt x="0" y="14224"/>
                  </a:lnTo>
                  <a:lnTo>
                    <a:pt x="536142" y="486608"/>
                  </a:lnTo>
                  <a:lnTo>
                    <a:pt x="548764" y="472302"/>
                  </a:lnTo>
                  <a:lnTo>
                    <a:pt x="12573" y="0"/>
                  </a:lnTo>
                  <a:close/>
                </a:path>
              </a:pathLst>
            </a:custGeom>
            <a:solidFill>
              <a:srgbClr val="A6A6A6"/>
            </a:solidFill>
          </p:spPr>
          <p:txBody>
            <a:bodyPr wrap="square" lIns="0" tIns="0" rIns="0" bIns="0" rtlCol="0"/>
            <a:lstStyle/>
            <a:p>
              <a:endParaRPr/>
            </a:p>
          </p:txBody>
        </p:sp>
        <p:pic>
          <p:nvPicPr>
            <p:cNvPr id="23" name="object 23"/>
            <p:cNvPicPr/>
            <p:nvPr/>
          </p:nvPicPr>
          <p:blipFill>
            <a:blip r:embed="rId5" cstate="print"/>
            <a:stretch>
              <a:fillRect/>
            </a:stretch>
          </p:blipFill>
          <p:spPr>
            <a:xfrm>
              <a:off x="3098292" y="2830067"/>
              <a:ext cx="649223" cy="675132"/>
            </a:xfrm>
            <a:prstGeom prst="rect">
              <a:avLst/>
            </a:prstGeom>
          </p:spPr>
        </p:pic>
        <p:pic>
          <p:nvPicPr>
            <p:cNvPr id="24" name="object 24"/>
            <p:cNvPicPr/>
            <p:nvPr/>
          </p:nvPicPr>
          <p:blipFill>
            <a:blip r:embed="rId6" cstate="print"/>
            <a:stretch>
              <a:fillRect/>
            </a:stretch>
          </p:blipFill>
          <p:spPr>
            <a:xfrm>
              <a:off x="2228088" y="2054351"/>
              <a:ext cx="259080" cy="259079"/>
            </a:xfrm>
            <a:prstGeom prst="rect">
              <a:avLst/>
            </a:prstGeom>
          </p:spPr>
        </p:pic>
      </p:grpSp>
      <p:sp>
        <p:nvSpPr>
          <p:cNvPr id="25" name="object 25"/>
          <p:cNvSpPr txBox="1"/>
          <p:nvPr/>
        </p:nvSpPr>
        <p:spPr>
          <a:xfrm>
            <a:off x="3576573" y="2987166"/>
            <a:ext cx="622300" cy="391160"/>
          </a:xfrm>
          <a:prstGeom prst="rect">
            <a:avLst/>
          </a:prstGeom>
        </p:spPr>
        <p:txBody>
          <a:bodyPr vert="horz" wrap="square" lIns="0" tIns="12700" rIns="0" bIns="0" rtlCol="0">
            <a:spAutoFit/>
          </a:bodyPr>
          <a:lstStyle/>
          <a:p>
            <a:pPr marL="51435" marR="5080" indent="-52069">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grpSp>
        <p:nvGrpSpPr>
          <p:cNvPr id="26" name="object 26"/>
          <p:cNvGrpSpPr/>
          <p:nvPr/>
        </p:nvGrpSpPr>
        <p:grpSpPr>
          <a:xfrm>
            <a:off x="3764152" y="2557146"/>
            <a:ext cx="736600" cy="233679"/>
            <a:chOff x="2240152" y="2557145"/>
            <a:chExt cx="736600" cy="233679"/>
          </a:xfrm>
        </p:grpSpPr>
        <p:pic>
          <p:nvPicPr>
            <p:cNvPr id="27" name="object 27"/>
            <p:cNvPicPr/>
            <p:nvPr/>
          </p:nvPicPr>
          <p:blipFill>
            <a:blip r:embed="rId7" cstate="print"/>
            <a:stretch>
              <a:fillRect/>
            </a:stretch>
          </p:blipFill>
          <p:spPr>
            <a:xfrm>
              <a:off x="2810255" y="2577084"/>
              <a:ext cx="166116" cy="176783"/>
            </a:xfrm>
            <a:prstGeom prst="rect">
              <a:avLst/>
            </a:prstGeom>
          </p:spPr>
        </p:pic>
        <p:pic>
          <p:nvPicPr>
            <p:cNvPr id="28" name="object 28"/>
            <p:cNvPicPr/>
            <p:nvPr/>
          </p:nvPicPr>
          <p:blipFill>
            <a:blip r:embed="rId8" cstate="print"/>
            <a:stretch>
              <a:fillRect/>
            </a:stretch>
          </p:blipFill>
          <p:spPr>
            <a:xfrm>
              <a:off x="2240152" y="2557145"/>
              <a:ext cx="241046" cy="140462"/>
            </a:xfrm>
            <a:prstGeom prst="rect">
              <a:avLst/>
            </a:prstGeom>
          </p:spPr>
        </p:pic>
        <p:pic>
          <p:nvPicPr>
            <p:cNvPr id="29" name="object 29"/>
            <p:cNvPicPr/>
            <p:nvPr/>
          </p:nvPicPr>
          <p:blipFill>
            <a:blip r:embed="rId9" cstate="print"/>
            <a:stretch>
              <a:fillRect/>
            </a:stretch>
          </p:blipFill>
          <p:spPr>
            <a:xfrm>
              <a:off x="2406395" y="2639568"/>
              <a:ext cx="132587" cy="150875"/>
            </a:xfrm>
            <a:prstGeom prst="rect">
              <a:avLst/>
            </a:prstGeom>
          </p:spPr>
        </p:pic>
      </p:grpSp>
      <p:sp>
        <p:nvSpPr>
          <p:cNvPr id="30" name="object 30"/>
          <p:cNvSpPr txBox="1"/>
          <p:nvPr/>
        </p:nvSpPr>
        <p:spPr>
          <a:xfrm>
            <a:off x="4547871" y="2241931"/>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①発行</a:t>
            </a:r>
            <a:endParaRPr sz="1100">
              <a:latin typeface="メイリオ"/>
              <a:cs typeface="メイリオ"/>
            </a:endParaRPr>
          </a:p>
        </p:txBody>
      </p:sp>
      <p:sp>
        <p:nvSpPr>
          <p:cNvPr id="31" name="object 31"/>
          <p:cNvSpPr/>
          <p:nvPr/>
        </p:nvSpPr>
        <p:spPr>
          <a:xfrm>
            <a:off x="3010661" y="3446527"/>
            <a:ext cx="572770" cy="480059"/>
          </a:xfrm>
          <a:custGeom>
            <a:avLst/>
            <a:gdLst/>
            <a:ahLst/>
            <a:cxnLst/>
            <a:rect l="l" t="t" r="r" b="b"/>
            <a:pathLst>
              <a:path w="572769" h="480060">
                <a:moveTo>
                  <a:pt x="83947" y="57912"/>
                </a:moveTo>
                <a:lnTo>
                  <a:pt x="71754" y="72516"/>
                </a:lnTo>
                <a:lnTo>
                  <a:pt x="86359" y="84836"/>
                </a:lnTo>
                <a:lnTo>
                  <a:pt x="98551" y="70231"/>
                </a:lnTo>
                <a:lnTo>
                  <a:pt x="83947" y="57912"/>
                </a:lnTo>
                <a:close/>
              </a:path>
              <a:path w="572769" h="480060">
                <a:moveTo>
                  <a:pt x="0" y="0"/>
                </a:moveTo>
                <a:lnTo>
                  <a:pt x="33909" y="78104"/>
                </a:lnTo>
                <a:lnTo>
                  <a:pt x="52280" y="56259"/>
                </a:lnTo>
                <a:lnTo>
                  <a:pt x="42544" y="48133"/>
                </a:lnTo>
                <a:lnTo>
                  <a:pt x="54737" y="33527"/>
                </a:lnTo>
                <a:lnTo>
                  <a:pt x="71396" y="33527"/>
                </a:lnTo>
                <a:lnTo>
                  <a:pt x="82931" y="19812"/>
                </a:lnTo>
                <a:lnTo>
                  <a:pt x="0" y="0"/>
                </a:lnTo>
                <a:close/>
              </a:path>
              <a:path w="572769" h="480060">
                <a:moveTo>
                  <a:pt x="64525" y="41698"/>
                </a:moveTo>
                <a:lnTo>
                  <a:pt x="52280" y="56259"/>
                </a:lnTo>
                <a:lnTo>
                  <a:pt x="57150" y="60325"/>
                </a:lnTo>
                <a:lnTo>
                  <a:pt x="69341" y="45720"/>
                </a:lnTo>
                <a:lnTo>
                  <a:pt x="64525" y="41698"/>
                </a:lnTo>
                <a:close/>
              </a:path>
              <a:path w="572769" h="480060">
                <a:moveTo>
                  <a:pt x="54737" y="33527"/>
                </a:moveTo>
                <a:lnTo>
                  <a:pt x="42544" y="48133"/>
                </a:lnTo>
                <a:lnTo>
                  <a:pt x="52280" y="56259"/>
                </a:lnTo>
                <a:lnTo>
                  <a:pt x="64525" y="41698"/>
                </a:lnTo>
                <a:lnTo>
                  <a:pt x="54737" y="33527"/>
                </a:lnTo>
                <a:close/>
              </a:path>
              <a:path w="572769" h="480060">
                <a:moveTo>
                  <a:pt x="71396" y="33527"/>
                </a:moveTo>
                <a:lnTo>
                  <a:pt x="54737" y="33527"/>
                </a:lnTo>
                <a:lnTo>
                  <a:pt x="64525" y="41698"/>
                </a:lnTo>
                <a:lnTo>
                  <a:pt x="71396" y="33527"/>
                </a:lnTo>
                <a:close/>
              </a:path>
              <a:path w="572769" h="480060">
                <a:moveTo>
                  <a:pt x="113156" y="82423"/>
                </a:moveTo>
                <a:lnTo>
                  <a:pt x="100965" y="97027"/>
                </a:lnTo>
                <a:lnTo>
                  <a:pt x="115569" y="109347"/>
                </a:lnTo>
                <a:lnTo>
                  <a:pt x="127762" y="94741"/>
                </a:lnTo>
                <a:lnTo>
                  <a:pt x="113156" y="82423"/>
                </a:lnTo>
                <a:close/>
              </a:path>
              <a:path w="572769" h="480060">
                <a:moveTo>
                  <a:pt x="142367" y="106934"/>
                </a:moveTo>
                <a:lnTo>
                  <a:pt x="130175" y="121538"/>
                </a:lnTo>
                <a:lnTo>
                  <a:pt x="144780" y="133731"/>
                </a:lnTo>
                <a:lnTo>
                  <a:pt x="156971" y="119125"/>
                </a:lnTo>
                <a:lnTo>
                  <a:pt x="142367" y="106934"/>
                </a:lnTo>
                <a:close/>
              </a:path>
              <a:path w="572769" h="480060">
                <a:moveTo>
                  <a:pt x="171576" y="131445"/>
                </a:moveTo>
                <a:lnTo>
                  <a:pt x="159385" y="146050"/>
                </a:lnTo>
                <a:lnTo>
                  <a:pt x="173989" y="158241"/>
                </a:lnTo>
                <a:lnTo>
                  <a:pt x="186181" y="143637"/>
                </a:lnTo>
                <a:lnTo>
                  <a:pt x="171576" y="131445"/>
                </a:lnTo>
                <a:close/>
              </a:path>
              <a:path w="572769" h="480060">
                <a:moveTo>
                  <a:pt x="200787" y="155828"/>
                </a:moveTo>
                <a:lnTo>
                  <a:pt x="188468" y="170434"/>
                </a:lnTo>
                <a:lnTo>
                  <a:pt x="203073" y="182753"/>
                </a:lnTo>
                <a:lnTo>
                  <a:pt x="215392" y="168148"/>
                </a:lnTo>
                <a:lnTo>
                  <a:pt x="200787" y="155828"/>
                </a:lnTo>
                <a:close/>
              </a:path>
              <a:path w="572769" h="480060">
                <a:moveTo>
                  <a:pt x="229996" y="180340"/>
                </a:moveTo>
                <a:lnTo>
                  <a:pt x="217677" y="194944"/>
                </a:lnTo>
                <a:lnTo>
                  <a:pt x="232282" y="207137"/>
                </a:lnTo>
                <a:lnTo>
                  <a:pt x="244601" y="192531"/>
                </a:lnTo>
                <a:lnTo>
                  <a:pt x="229996" y="180340"/>
                </a:lnTo>
                <a:close/>
              </a:path>
              <a:path w="572769" h="480060">
                <a:moveTo>
                  <a:pt x="259206" y="204850"/>
                </a:moveTo>
                <a:lnTo>
                  <a:pt x="246887" y="219456"/>
                </a:lnTo>
                <a:lnTo>
                  <a:pt x="261493" y="231648"/>
                </a:lnTo>
                <a:lnTo>
                  <a:pt x="273812" y="217043"/>
                </a:lnTo>
                <a:lnTo>
                  <a:pt x="259206" y="204850"/>
                </a:lnTo>
                <a:close/>
              </a:path>
              <a:path w="572769" h="480060">
                <a:moveTo>
                  <a:pt x="288417" y="229362"/>
                </a:moveTo>
                <a:lnTo>
                  <a:pt x="276098" y="243967"/>
                </a:lnTo>
                <a:lnTo>
                  <a:pt x="290702" y="256159"/>
                </a:lnTo>
                <a:lnTo>
                  <a:pt x="302894" y="241554"/>
                </a:lnTo>
                <a:lnTo>
                  <a:pt x="288417" y="229362"/>
                </a:lnTo>
                <a:close/>
              </a:path>
              <a:path w="572769" h="480060">
                <a:moveTo>
                  <a:pt x="317500" y="253746"/>
                </a:moveTo>
                <a:lnTo>
                  <a:pt x="305307" y="268350"/>
                </a:lnTo>
                <a:lnTo>
                  <a:pt x="319913" y="280669"/>
                </a:lnTo>
                <a:lnTo>
                  <a:pt x="332105" y="266065"/>
                </a:lnTo>
                <a:lnTo>
                  <a:pt x="317500" y="253746"/>
                </a:lnTo>
                <a:close/>
              </a:path>
              <a:path w="572769" h="480060">
                <a:moveTo>
                  <a:pt x="346710" y="278256"/>
                </a:moveTo>
                <a:lnTo>
                  <a:pt x="334518" y="292862"/>
                </a:lnTo>
                <a:lnTo>
                  <a:pt x="349123" y="305054"/>
                </a:lnTo>
                <a:lnTo>
                  <a:pt x="361314" y="290449"/>
                </a:lnTo>
                <a:lnTo>
                  <a:pt x="346710" y="278256"/>
                </a:lnTo>
                <a:close/>
              </a:path>
              <a:path w="572769" h="480060">
                <a:moveTo>
                  <a:pt x="375919" y="302768"/>
                </a:moveTo>
                <a:lnTo>
                  <a:pt x="363727" y="317373"/>
                </a:lnTo>
                <a:lnTo>
                  <a:pt x="378332" y="329565"/>
                </a:lnTo>
                <a:lnTo>
                  <a:pt x="390525" y="314960"/>
                </a:lnTo>
                <a:lnTo>
                  <a:pt x="375919" y="302768"/>
                </a:lnTo>
                <a:close/>
              </a:path>
              <a:path w="572769" h="480060">
                <a:moveTo>
                  <a:pt x="405130" y="327279"/>
                </a:moveTo>
                <a:lnTo>
                  <a:pt x="392938" y="341756"/>
                </a:lnTo>
                <a:lnTo>
                  <a:pt x="407543" y="354075"/>
                </a:lnTo>
                <a:lnTo>
                  <a:pt x="419735" y="339471"/>
                </a:lnTo>
                <a:lnTo>
                  <a:pt x="405130" y="327279"/>
                </a:lnTo>
                <a:close/>
              </a:path>
              <a:path w="572769" h="480060">
                <a:moveTo>
                  <a:pt x="434339" y="351663"/>
                </a:moveTo>
                <a:lnTo>
                  <a:pt x="422148" y="366268"/>
                </a:lnTo>
                <a:lnTo>
                  <a:pt x="436752" y="378587"/>
                </a:lnTo>
                <a:lnTo>
                  <a:pt x="448944" y="363981"/>
                </a:lnTo>
                <a:lnTo>
                  <a:pt x="434339" y="351663"/>
                </a:lnTo>
                <a:close/>
              </a:path>
              <a:path w="572769" h="480060">
                <a:moveTo>
                  <a:pt x="463550" y="376174"/>
                </a:moveTo>
                <a:lnTo>
                  <a:pt x="451357" y="390779"/>
                </a:lnTo>
                <a:lnTo>
                  <a:pt x="465963" y="402971"/>
                </a:lnTo>
                <a:lnTo>
                  <a:pt x="478155" y="388366"/>
                </a:lnTo>
                <a:lnTo>
                  <a:pt x="463550" y="376174"/>
                </a:lnTo>
                <a:close/>
              </a:path>
              <a:path w="572769" h="480060">
                <a:moveTo>
                  <a:pt x="538733" y="401955"/>
                </a:moveTo>
                <a:lnTo>
                  <a:pt x="489712" y="460248"/>
                </a:lnTo>
                <a:lnTo>
                  <a:pt x="572643" y="480060"/>
                </a:lnTo>
                <a:lnTo>
                  <a:pt x="558086" y="446531"/>
                </a:lnTo>
                <a:lnTo>
                  <a:pt x="517906" y="446531"/>
                </a:lnTo>
                <a:lnTo>
                  <a:pt x="509650" y="439674"/>
                </a:lnTo>
                <a:lnTo>
                  <a:pt x="521969" y="425069"/>
                </a:lnTo>
                <a:lnTo>
                  <a:pt x="548768" y="425069"/>
                </a:lnTo>
                <a:lnTo>
                  <a:pt x="538733" y="401955"/>
                </a:lnTo>
                <a:close/>
              </a:path>
              <a:path w="572769" h="480060">
                <a:moveTo>
                  <a:pt x="521969" y="425069"/>
                </a:moveTo>
                <a:lnTo>
                  <a:pt x="509650" y="439674"/>
                </a:lnTo>
                <a:lnTo>
                  <a:pt x="517906" y="446531"/>
                </a:lnTo>
                <a:lnTo>
                  <a:pt x="530098" y="431926"/>
                </a:lnTo>
                <a:lnTo>
                  <a:pt x="521969" y="425069"/>
                </a:lnTo>
                <a:close/>
              </a:path>
              <a:path w="572769" h="480060">
                <a:moveTo>
                  <a:pt x="548768" y="425069"/>
                </a:moveTo>
                <a:lnTo>
                  <a:pt x="521969" y="425069"/>
                </a:lnTo>
                <a:lnTo>
                  <a:pt x="530098" y="431926"/>
                </a:lnTo>
                <a:lnTo>
                  <a:pt x="517906" y="446531"/>
                </a:lnTo>
                <a:lnTo>
                  <a:pt x="558086" y="446531"/>
                </a:lnTo>
                <a:lnTo>
                  <a:pt x="548768" y="425069"/>
                </a:lnTo>
                <a:close/>
              </a:path>
              <a:path w="572769" h="480060">
                <a:moveTo>
                  <a:pt x="492760" y="400685"/>
                </a:moveTo>
                <a:lnTo>
                  <a:pt x="480440" y="415290"/>
                </a:lnTo>
                <a:lnTo>
                  <a:pt x="495045" y="427481"/>
                </a:lnTo>
                <a:lnTo>
                  <a:pt x="507364" y="412876"/>
                </a:lnTo>
                <a:lnTo>
                  <a:pt x="492760" y="400685"/>
                </a:lnTo>
                <a:close/>
              </a:path>
            </a:pathLst>
          </a:custGeom>
          <a:solidFill>
            <a:srgbClr val="A6A6A6"/>
          </a:solidFill>
        </p:spPr>
        <p:txBody>
          <a:bodyPr wrap="square" lIns="0" tIns="0" rIns="0" bIns="0" rtlCol="0"/>
          <a:lstStyle/>
          <a:p>
            <a:endParaRPr/>
          </a:p>
        </p:txBody>
      </p:sp>
      <p:sp>
        <p:nvSpPr>
          <p:cNvPr id="32" name="object 32"/>
          <p:cNvSpPr txBox="1"/>
          <p:nvPr/>
        </p:nvSpPr>
        <p:spPr>
          <a:xfrm>
            <a:off x="4960873" y="3530854"/>
            <a:ext cx="713740" cy="361315"/>
          </a:xfrm>
          <a:prstGeom prst="rect">
            <a:avLst/>
          </a:prstGeom>
        </p:spPr>
        <p:txBody>
          <a:bodyPr vert="horz" wrap="square" lIns="0" tIns="13335" rIns="0" bIns="0" rtlCol="0">
            <a:spAutoFit/>
          </a:bodyPr>
          <a:lstStyle/>
          <a:p>
            <a:pPr marL="139700" marR="5080" indent="-140335">
              <a:spcBef>
                <a:spcPts val="105"/>
              </a:spcBef>
            </a:pPr>
            <a:r>
              <a:rPr sz="1100" spc="-10" dirty="0">
                <a:latin typeface="メイリオ"/>
                <a:cs typeface="メイリオ"/>
              </a:rPr>
              <a:t>③コントラ</a:t>
            </a:r>
            <a:r>
              <a:rPr sz="1100" spc="-15" dirty="0">
                <a:latin typeface="メイリオ"/>
                <a:cs typeface="メイリオ"/>
              </a:rPr>
              <a:t>クト実行</a:t>
            </a:r>
            <a:endParaRPr sz="1100">
              <a:latin typeface="メイリオ"/>
              <a:cs typeface="メイリオ"/>
            </a:endParaRPr>
          </a:p>
        </p:txBody>
      </p:sp>
      <p:grpSp>
        <p:nvGrpSpPr>
          <p:cNvPr id="33" name="object 33"/>
          <p:cNvGrpSpPr/>
          <p:nvPr/>
        </p:nvGrpSpPr>
        <p:grpSpPr>
          <a:xfrm>
            <a:off x="3039363" y="2366010"/>
            <a:ext cx="1651000" cy="2067560"/>
            <a:chOff x="1515363" y="2366010"/>
            <a:chExt cx="1651000" cy="2067560"/>
          </a:xfrm>
        </p:grpSpPr>
        <p:pic>
          <p:nvPicPr>
            <p:cNvPr id="34" name="object 34"/>
            <p:cNvPicPr/>
            <p:nvPr/>
          </p:nvPicPr>
          <p:blipFill>
            <a:blip r:embed="rId10" cstate="print"/>
            <a:stretch>
              <a:fillRect/>
            </a:stretch>
          </p:blipFill>
          <p:spPr>
            <a:xfrm>
              <a:off x="2028444" y="3758184"/>
              <a:ext cx="649224" cy="675132"/>
            </a:xfrm>
            <a:prstGeom prst="rect">
              <a:avLst/>
            </a:prstGeom>
          </p:spPr>
        </p:pic>
        <p:pic>
          <p:nvPicPr>
            <p:cNvPr id="35" name="object 35"/>
            <p:cNvPicPr/>
            <p:nvPr/>
          </p:nvPicPr>
          <p:blipFill>
            <a:blip r:embed="rId11" cstate="print"/>
            <a:stretch>
              <a:fillRect/>
            </a:stretch>
          </p:blipFill>
          <p:spPr>
            <a:xfrm>
              <a:off x="1632076" y="3116453"/>
              <a:ext cx="241046" cy="140462"/>
            </a:xfrm>
            <a:prstGeom prst="rect">
              <a:avLst/>
            </a:prstGeom>
          </p:spPr>
        </p:pic>
        <p:pic>
          <p:nvPicPr>
            <p:cNvPr id="36" name="object 36"/>
            <p:cNvPicPr/>
            <p:nvPr/>
          </p:nvPicPr>
          <p:blipFill>
            <a:blip r:embed="rId9" cstate="print"/>
            <a:stretch>
              <a:fillRect/>
            </a:stretch>
          </p:blipFill>
          <p:spPr>
            <a:xfrm>
              <a:off x="1798320" y="3198876"/>
              <a:ext cx="132587" cy="152400"/>
            </a:xfrm>
            <a:prstGeom prst="rect">
              <a:avLst/>
            </a:prstGeom>
          </p:spPr>
        </p:pic>
        <p:pic>
          <p:nvPicPr>
            <p:cNvPr id="37" name="object 37"/>
            <p:cNvPicPr/>
            <p:nvPr/>
          </p:nvPicPr>
          <p:blipFill>
            <a:blip r:embed="rId12" cstate="print"/>
            <a:stretch>
              <a:fillRect/>
            </a:stretch>
          </p:blipFill>
          <p:spPr>
            <a:xfrm>
              <a:off x="2246248" y="3579749"/>
              <a:ext cx="241045" cy="140462"/>
            </a:xfrm>
            <a:prstGeom prst="rect">
              <a:avLst/>
            </a:prstGeom>
          </p:spPr>
        </p:pic>
        <p:pic>
          <p:nvPicPr>
            <p:cNvPr id="38" name="object 38"/>
            <p:cNvPicPr/>
            <p:nvPr/>
          </p:nvPicPr>
          <p:blipFill>
            <a:blip r:embed="rId9" cstate="print"/>
            <a:stretch>
              <a:fillRect/>
            </a:stretch>
          </p:blipFill>
          <p:spPr>
            <a:xfrm>
              <a:off x="2412491" y="3663696"/>
              <a:ext cx="132587" cy="150875"/>
            </a:xfrm>
            <a:prstGeom prst="rect">
              <a:avLst/>
            </a:prstGeom>
          </p:spPr>
        </p:pic>
        <p:pic>
          <p:nvPicPr>
            <p:cNvPr id="39" name="object 39"/>
            <p:cNvPicPr/>
            <p:nvPr/>
          </p:nvPicPr>
          <p:blipFill>
            <a:blip r:embed="rId11" cstate="print"/>
            <a:stretch>
              <a:fillRect/>
            </a:stretch>
          </p:blipFill>
          <p:spPr>
            <a:xfrm>
              <a:off x="2799461" y="3111881"/>
              <a:ext cx="241045" cy="140462"/>
            </a:xfrm>
            <a:prstGeom prst="rect">
              <a:avLst/>
            </a:prstGeom>
          </p:spPr>
        </p:pic>
        <p:pic>
          <p:nvPicPr>
            <p:cNvPr id="40" name="object 40"/>
            <p:cNvPicPr/>
            <p:nvPr/>
          </p:nvPicPr>
          <p:blipFill>
            <a:blip r:embed="rId9" cstate="print"/>
            <a:stretch>
              <a:fillRect/>
            </a:stretch>
          </p:blipFill>
          <p:spPr>
            <a:xfrm>
              <a:off x="2964180" y="3194304"/>
              <a:ext cx="132587" cy="152400"/>
            </a:xfrm>
            <a:prstGeom prst="rect">
              <a:avLst/>
            </a:prstGeom>
          </p:spPr>
        </p:pic>
        <p:sp>
          <p:nvSpPr>
            <p:cNvPr id="41" name="object 41"/>
            <p:cNvSpPr/>
            <p:nvPr/>
          </p:nvSpPr>
          <p:spPr>
            <a:xfrm>
              <a:off x="1515364" y="2366009"/>
              <a:ext cx="1651000" cy="1569720"/>
            </a:xfrm>
            <a:custGeom>
              <a:avLst/>
              <a:gdLst/>
              <a:ahLst/>
              <a:cxnLst/>
              <a:rect l="l" t="t" r="r" b="b"/>
              <a:pathLst>
                <a:path w="1651000" h="1569720">
                  <a:moveTo>
                    <a:pt x="550037" y="0"/>
                  </a:moveTo>
                  <a:lnTo>
                    <a:pt x="470027" y="29337"/>
                  </a:lnTo>
                  <a:lnTo>
                    <a:pt x="490728" y="48907"/>
                  </a:lnTo>
                  <a:lnTo>
                    <a:pt x="0" y="568325"/>
                  </a:lnTo>
                  <a:lnTo>
                    <a:pt x="13843" y="581406"/>
                  </a:lnTo>
                  <a:lnTo>
                    <a:pt x="504571" y="61988"/>
                  </a:lnTo>
                  <a:lnTo>
                    <a:pt x="525399" y="81661"/>
                  </a:lnTo>
                  <a:lnTo>
                    <a:pt x="538073" y="39624"/>
                  </a:lnTo>
                  <a:lnTo>
                    <a:pt x="550037" y="0"/>
                  </a:lnTo>
                  <a:close/>
                </a:path>
                <a:path w="1651000" h="1569720">
                  <a:moveTo>
                    <a:pt x="1221359" y="1539494"/>
                  </a:moveTo>
                  <a:lnTo>
                    <a:pt x="1210449" y="1529334"/>
                  </a:lnTo>
                  <a:lnTo>
                    <a:pt x="1200492" y="1520063"/>
                  </a:lnTo>
                  <a:lnTo>
                    <a:pt x="1204849" y="1515364"/>
                  </a:lnTo>
                  <a:lnTo>
                    <a:pt x="1190879" y="1502410"/>
                  </a:lnTo>
                  <a:lnTo>
                    <a:pt x="1186548" y="1507070"/>
                  </a:lnTo>
                  <a:lnTo>
                    <a:pt x="1165606" y="1487551"/>
                  </a:lnTo>
                  <a:lnTo>
                    <a:pt x="1141603" y="1569339"/>
                  </a:lnTo>
                  <a:lnTo>
                    <a:pt x="1221359" y="1539494"/>
                  </a:lnTo>
                  <a:close/>
                </a:path>
                <a:path w="1651000" h="1569720">
                  <a:moveTo>
                    <a:pt x="1230757" y="1487551"/>
                  </a:moveTo>
                  <a:lnTo>
                    <a:pt x="1216914" y="1474470"/>
                  </a:lnTo>
                  <a:lnTo>
                    <a:pt x="1203833" y="1488440"/>
                  </a:lnTo>
                  <a:lnTo>
                    <a:pt x="1217803" y="1501394"/>
                  </a:lnTo>
                  <a:lnTo>
                    <a:pt x="1230757" y="1487551"/>
                  </a:lnTo>
                  <a:close/>
                </a:path>
                <a:path w="1651000" h="1569720">
                  <a:moveTo>
                    <a:pt x="1256792" y="1459611"/>
                  </a:moveTo>
                  <a:lnTo>
                    <a:pt x="1242822" y="1446657"/>
                  </a:lnTo>
                  <a:lnTo>
                    <a:pt x="1229868" y="1460627"/>
                  </a:lnTo>
                  <a:lnTo>
                    <a:pt x="1243838" y="1473581"/>
                  </a:lnTo>
                  <a:lnTo>
                    <a:pt x="1256792" y="1459611"/>
                  </a:lnTo>
                  <a:close/>
                </a:path>
                <a:path w="1651000" h="1569720">
                  <a:moveTo>
                    <a:pt x="1282700" y="1431798"/>
                  </a:moveTo>
                  <a:lnTo>
                    <a:pt x="1268857" y="1418717"/>
                  </a:lnTo>
                  <a:lnTo>
                    <a:pt x="1255776" y="1432687"/>
                  </a:lnTo>
                  <a:lnTo>
                    <a:pt x="1269746" y="1445641"/>
                  </a:lnTo>
                  <a:lnTo>
                    <a:pt x="1282700" y="1431798"/>
                  </a:lnTo>
                  <a:close/>
                </a:path>
                <a:path w="1651000" h="1569720">
                  <a:moveTo>
                    <a:pt x="1308735" y="1403858"/>
                  </a:moveTo>
                  <a:lnTo>
                    <a:pt x="1294765" y="1390904"/>
                  </a:lnTo>
                  <a:lnTo>
                    <a:pt x="1281811" y="1404874"/>
                  </a:lnTo>
                  <a:lnTo>
                    <a:pt x="1295781" y="1417828"/>
                  </a:lnTo>
                  <a:lnTo>
                    <a:pt x="1308735" y="1403858"/>
                  </a:lnTo>
                  <a:close/>
                </a:path>
                <a:path w="1651000" h="1569720">
                  <a:moveTo>
                    <a:pt x="1334643" y="1376045"/>
                  </a:moveTo>
                  <a:lnTo>
                    <a:pt x="1320800" y="1362964"/>
                  </a:lnTo>
                  <a:lnTo>
                    <a:pt x="1307719" y="1376934"/>
                  </a:lnTo>
                  <a:lnTo>
                    <a:pt x="1321689" y="1389888"/>
                  </a:lnTo>
                  <a:lnTo>
                    <a:pt x="1334643" y="1376045"/>
                  </a:lnTo>
                  <a:close/>
                </a:path>
                <a:path w="1651000" h="1569720">
                  <a:moveTo>
                    <a:pt x="1360678" y="1348105"/>
                  </a:moveTo>
                  <a:lnTo>
                    <a:pt x="1346708" y="1335151"/>
                  </a:lnTo>
                  <a:lnTo>
                    <a:pt x="1333754" y="1349121"/>
                  </a:lnTo>
                  <a:lnTo>
                    <a:pt x="1347724" y="1362075"/>
                  </a:lnTo>
                  <a:lnTo>
                    <a:pt x="1360678" y="1348105"/>
                  </a:lnTo>
                  <a:close/>
                </a:path>
                <a:path w="1651000" h="1569720">
                  <a:moveTo>
                    <a:pt x="1386586" y="1320292"/>
                  </a:moveTo>
                  <a:lnTo>
                    <a:pt x="1372743" y="1307211"/>
                  </a:lnTo>
                  <a:lnTo>
                    <a:pt x="1359662" y="1321181"/>
                  </a:lnTo>
                  <a:lnTo>
                    <a:pt x="1373632" y="1334135"/>
                  </a:lnTo>
                  <a:lnTo>
                    <a:pt x="1386586" y="1320292"/>
                  </a:lnTo>
                  <a:close/>
                </a:path>
                <a:path w="1651000" h="1569720">
                  <a:moveTo>
                    <a:pt x="1412621" y="1292352"/>
                  </a:moveTo>
                  <a:lnTo>
                    <a:pt x="1398651" y="1279398"/>
                  </a:lnTo>
                  <a:lnTo>
                    <a:pt x="1385697" y="1293368"/>
                  </a:lnTo>
                  <a:lnTo>
                    <a:pt x="1399667" y="1306322"/>
                  </a:lnTo>
                  <a:lnTo>
                    <a:pt x="1412621" y="1292352"/>
                  </a:lnTo>
                  <a:close/>
                </a:path>
                <a:path w="1651000" h="1569720">
                  <a:moveTo>
                    <a:pt x="1438529" y="1264539"/>
                  </a:moveTo>
                  <a:lnTo>
                    <a:pt x="1424686" y="1251458"/>
                  </a:lnTo>
                  <a:lnTo>
                    <a:pt x="1411605" y="1265428"/>
                  </a:lnTo>
                  <a:lnTo>
                    <a:pt x="1425575" y="1278382"/>
                  </a:lnTo>
                  <a:lnTo>
                    <a:pt x="1438529" y="1264539"/>
                  </a:lnTo>
                  <a:close/>
                </a:path>
                <a:path w="1651000" h="1569720">
                  <a:moveTo>
                    <a:pt x="1464564" y="1236611"/>
                  </a:moveTo>
                  <a:lnTo>
                    <a:pt x="1450594" y="1223645"/>
                  </a:lnTo>
                  <a:lnTo>
                    <a:pt x="1437640" y="1237615"/>
                  </a:lnTo>
                  <a:lnTo>
                    <a:pt x="1451610" y="1250569"/>
                  </a:lnTo>
                  <a:lnTo>
                    <a:pt x="1464564" y="1236611"/>
                  </a:lnTo>
                  <a:close/>
                </a:path>
                <a:path w="1651000" h="1569720">
                  <a:moveTo>
                    <a:pt x="1490472" y="1208798"/>
                  </a:moveTo>
                  <a:lnTo>
                    <a:pt x="1476629" y="1195705"/>
                  </a:lnTo>
                  <a:lnTo>
                    <a:pt x="1463548" y="1209675"/>
                  </a:lnTo>
                  <a:lnTo>
                    <a:pt x="1477518" y="1222629"/>
                  </a:lnTo>
                  <a:lnTo>
                    <a:pt x="1490472" y="1208798"/>
                  </a:lnTo>
                  <a:close/>
                </a:path>
                <a:path w="1651000" h="1569720">
                  <a:moveTo>
                    <a:pt x="1516507" y="1180846"/>
                  </a:moveTo>
                  <a:lnTo>
                    <a:pt x="1502537" y="1167892"/>
                  </a:lnTo>
                  <a:lnTo>
                    <a:pt x="1489583" y="1181862"/>
                  </a:lnTo>
                  <a:lnTo>
                    <a:pt x="1503553" y="1194816"/>
                  </a:lnTo>
                  <a:lnTo>
                    <a:pt x="1516507" y="1180846"/>
                  </a:lnTo>
                  <a:close/>
                </a:path>
                <a:path w="1651000" h="1569720">
                  <a:moveTo>
                    <a:pt x="1542415" y="1153033"/>
                  </a:moveTo>
                  <a:lnTo>
                    <a:pt x="1528572" y="1139952"/>
                  </a:lnTo>
                  <a:lnTo>
                    <a:pt x="1515491" y="1153922"/>
                  </a:lnTo>
                  <a:lnTo>
                    <a:pt x="1529461" y="1166876"/>
                  </a:lnTo>
                  <a:lnTo>
                    <a:pt x="1542415" y="1153033"/>
                  </a:lnTo>
                  <a:close/>
                </a:path>
                <a:path w="1651000" h="1569720">
                  <a:moveTo>
                    <a:pt x="1568450" y="1125093"/>
                  </a:moveTo>
                  <a:lnTo>
                    <a:pt x="1554480" y="1112139"/>
                  </a:lnTo>
                  <a:lnTo>
                    <a:pt x="1541526" y="1126109"/>
                  </a:lnTo>
                  <a:lnTo>
                    <a:pt x="1555496" y="1139063"/>
                  </a:lnTo>
                  <a:lnTo>
                    <a:pt x="1568450" y="1125093"/>
                  </a:lnTo>
                  <a:close/>
                </a:path>
                <a:path w="1651000" h="1569720">
                  <a:moveTo>
                    <a:pt x="1594358" y="1097280"/>
                  </a:moveTo>
                  <a:lnTo>
                    <a:pt x="1580515" y="1084326"/>
                  </a:lnTo>
                  <a:lnTo>
                    <a:pt x="1567434" y="1098169"/>
                  </a:lnTo>
                  <a:lnTo>
                    <a:pt x="1581404" y="1111250"/>
                  </a:lnTo>
                  <a:lnTo>
                    <a:pt x="1594358" y="1097280"/>
                  </a:lnTo>
                  <a:close/>
                </a:path>
                <a:path w="1651000" h="1569720">
                  <a:moveTo>
                    <a:pt x="1651000" y="1022604"/>
                  </a:moveTo>
                  <a:lnTo>
                    <a:pt x="1571117" y="1052322"/>
                  </a:lnTo>
                  <a:lnTo>
                    <a:pt x="1626870" y="1104265"/>
                  </a:lnTo>
                  <a:lnTo>
                    <a:pt x="1633054" y="1083310"/>
                  </a:lnTo>
                  <a:lnTo>
                    <a:pt x="1639214" y="1062482"/>
                  </a:lnTo>
                  <a:lnTo>
                    <a:pt x="1651000" y="1022604"/>
                  </a:lnTo>
                  <a:close/>
                </a:path>
              </a:pathLst>
            </a:custGeom>
            <a:solidFill>
              <a:srgbClr val="A6A6A6"/>
            </a:solidFill>
          </p:spPr>
          <p:txBody>
            <a:bodyPr wrap="square" lIns="0" tIns="0" rIns="0" bIns="0" rtlCol="0"/>
            <a:lstStyle/>
            <a:p>
              <a:endParaRPr/>
            </a:p>
          </p:txBody>
        </p:sp>
      </p:grpSp>
      <p:sp>
        <p:nvSpPr>
          <p:cNvPr id="42" name="object 42"/>
          <p:cNvSpPr txBox="1"/>
          <p:nvPr/>
        </p:nvSpPr>
        <p:spPr>
          <a:xfrm>
            <a:off x="2833117" y="2250389"/>
            <a:ext cx="433705" cy="182742"/>
          </a:xfrm>
          <a:prstGeom prst="rect">
            <a:avLst/>
          </a:prstGeom>
        </p:spPr>
        <p:txBody>
          <a:bodyPr vert="horz" wrap="square" lIns="0" tIns="13335" rIns="0" bIns="0" rtlCol="0">
            <a:spAutoFit/>
          </a:bodyPr>
          <a:lstStyle/>
          <a:p>
            <a:pPr>
              <a:spcBef>
                <a:spcPts val="105"/>
              </a:spcBef>
            </a:pPr>
            <a:r>
              <a:rPr sz="1100" spc="-25" dirty="0">
                <a:latin typeface="メイリオ"/>
                <a:cs typeface="メイリオ"/>
              </a:rPr>
              <a:t>⑤償却</a:t>
            </a:r>
            <a:endParaRPr sz="1100">
              <a:latin typeface="メイリオ"/>
              <a:cs typeface="メイリオ"/>
            </a:endParaRPr>
          </a:p>
        </p:txBody>
      </p:sp>
      <p:pic>
        <p:nvPicPr>
          <p:cNvPr id="43" name="object 43"/>
          <p:cNvPicPr/>
          <p:nvPr/>
        </p:nvPicPr>
        <p:blipFill>
          <a:blip r:embed="rId13" cstate="print"/>
          <a:stretch>
            <a:fillRect/>
          </a:stretch>
        </p:blipFill>
        <p:spPr>
          <a:xfrm>
            <a:off x="3256788" y="2554223"/>
            <a:ext cx="166116" cy="176784"/>
          </a:xfrm>
          <a:prstGeom prst="rect">
            <a:avLst/>
          </a:prstGeom>
        </p:spPr>
      </p:pic>
      <p:sp>
        <p:nvSpPr>
          <p:cNvPr id="44" name="object 44"/>
          <p:cNvSpPr txBox="1"/>
          <p:nvPr/>
        </p:nvSpPr>
        <p:spPr>
          <a:xfrm>
            <a:off x="2932176" y="3642106"/>
            <a:ext cx="854075" cy="182101"/>
          </a:xfrm>
          <a:prstGeom prst="rect">
            <a:avLst/>
          </a:prstGeom>
        </p:spPr>
        <p:txBody>
          <a:bodyPr vert="horz" wrap="square" lIns="0" tIns="12700" rIns="0" bIns="0" rtlCol="0">
            <a:spAutoFit/>
          </a:bodyPr>
          <a:lstStyle/>
          <a:p>
            <a:pPr>
              <a:spcBef>
                <a:spcPts val="100"/>
              </a:spcBef>
            </a:pPr>
            <a:r>
              <a:rPr sz="1100" spc="-10" dirty="0">
                <a:latin typeface="メイリオ"/>
                <a:cs typeface="メイリオ"/>
              </a:rPr>
              <a:t>②マッチング</a:t>
            </a:r>
            <a:endParaRPr sz="1100">
              <a:latin typeface="メイリオ"/>
              <a:cs typeface="メイリオ"/>
            </a:endParaRPr>
          </a:p>
        </p:txBody>
      </p:sp>
      <p:grpSp>
        <p:nvGrpSpPr>
          <p:cNvPr id="45" name="object 45"/>
          <p:cNvGrpSpPr/>
          <p:nvPr/>
        </p:nvGrpSpPr>
        <p:grpSpPr>
          <a:xfrm>
            <a:off x="2670047" y="2137155"/>
            <a:ext cx="2452370" cy="2857500"/>
            <a:chOff x="1146047" y="2137155"/>
            <a:chExt cx="2452370" cy="2857500"/>
          </a:xfrm>
        </p:grpSpPr>
        <p:sp>
          <p:nvSpPr>
            <p:cNvPr id="46" name="object 46"/>
            <p:cNvSpPr/>
            <p:nvPr/>
          </p:nvSpPr>
          <p:spPr>
            <a:xfrm>
              <a:off x="1358137" y="2137155"/>
              <a:ext cx="666115" cy="710565"/>
            </a:xfrm>
            <a:custGeom>
              <a:avLst/>
              <a:gdLst/>
              <a:ahLst/>
              <a:cxnLst/>
              <a:rect l="l" t="t" r="r" b="b"/>
              <a:pathLst>
                <a:path w="666114" h="710564">
                  <a:moveTo>
                    <a:pt x="24256" y="628777"/>
                  </a:moveTo>
                  <a:lnTo>
                    <a:pt x="0" y="710565"/>
                  </a:lnTo>
                  <a:lnTo>
                    <a:pt x="79883" y="680847"/>
                  </a:lnTo>
                  <a:lnTo>
                    <a:pt x="69029" y="670687"/>
                  </a:lnTo>
                  <a:lnTo>
                    <a:pt x="50292" y="670687"/>
                  </a:lnTo>
                  <a:lnTo>
                    <a:pt x="36449" y="657606"/>
                  </a:lnTo>
                  <a:lnTo>
                    <a:pt x="45137" y="648322"/>
                  </a:lnTo>
                  <a:lnTo>
                    <a:pt x="24256" y="628777"/>
                  </a:lnTo>
                  <a:close/>
                </a:path>
                <a:path w="666114" h="710564">
                  <a:moveTo>
                    <a:pt x="45137" y="648322"/>
                  </a:moveTo>
                  <a:lnTo>
                    <a:pt x="36449" y="657606"/>
                  </a:lnTo>
                  <a:lnTo>
                    <a:pt x="50292" y="670687"/>
                  </a:lnTo>
                  <a:lnTo>
                    <a:pt x="59041" y="661338"/>
                  </a:lnTo>
                  <a:lnTo>
                    <a:pt x="45137" y="648322"/>
                  </a:lnTo>
                  <a:close/>
                </a:path>
                <a:path w="666114" h="710564">
                  <a:moveTo>
                    <a:pt x="59041" y="661338"/>
                  </a:moveTo>
                  <a:lnTo>
                    <a:pt x="50292" y="670687"/>
                  </a:lnTo>
                  <a:lnTo>
                    <a:pt x="69029" y="670687"/>
                  </a:lnTo>
                  <a:lnTo>
                    <a:pt x="59041" y="661338"/>
                  </a:lnTo>
                  <a:close/>
                </a:path>
                <a:path w="666114" h="710564">
                  <a:moveTo>
                    <a:pt x="651891" y="0"/>
                  </a:moveTo>
                  <a:lnTo>
                    <a:pt x="45137" y="648322"/>
                  </a:lnTo>
                  <a:lnTo>
                    <a:pt x="59041" y="661338"/>
                  </a:lnTo>
                  <a:lnTo>
                    <a:pt x="665861" y="12954"/>
                  </a:lnTo>
                  <a:lnTo>
                    <a:pt x="651891" y="0"/>
                  </a:lnTo>
                  <a:close/>
                </a:path>
              </a:pathLst>
            </a:custGeom>
            <a:solidFill>
              <a:srgbClr val="A6A6A6"/>
            </a:solidFill>
          </p:spPr>
          <p:txBody>
            <a:bodyPr wrap="square" lIns="0" tIns="0" rIns="0" bIns="0" rtlCol="0"/>
            <a:lstStyle/>
            <a:p>
              <a:endParaRPr/>
            </a:p>
          </p:txBody>
        </p:sp>
        <p:pic>
          <p:nvPicPr>
            <p:cNvPr id="47" name="object 47"/>
            <p:cNvPicPr/>
            <p:nvPr/>
          </p:nvPicPr>
          <p:blipFill>
            <a:blip r:embed="rId14" cstate="print"/>
            <a:stretch>
              <a:fillRect/>
            </a:stretch>
          </p:blipFill>
          <p:spPr>
            <a:xfrm>
              <a:off x="1584959" y="2439923"/>
              <a:ext cx="149352" cy="126491"/>
            </a:xfrm>
            <a:prstGeom prst="rect">
              <a:avLst/>
            </a:prstGeom>
          </p:spPr>
        </p:pic>
        <p:sp>
          <p:nvSpPr>
            <p:cNvPr id="48" name="object 48"/>
            <p:cNvSpPr/>
            <p:nvPr/>
          </p:nvSpPr>
          <p:spPr>
            <a:xfrm>
              <a:off x="2646425" y="2181605"/>
              <a:ext cx="755015" cy="669925"/>
            </a:xfrm>
            <a:custGeom>
              <a:avLst/>
              <a:gdLst/>
              <a:ahLst/>
              <a:cxnLst/>
              <a:rect l="l" t="t" r="r" b="b"/>
              <a:pathLst>
                <a:path w="755014" h="669925">
                  <a:moveTo>
                    <a:pt x="63352" y="43341"/>
                  </a:moveTo>
                  <a:lnTo>
                    <a:pt x="50697" y="57619"/>
                  </a:lnTo>
                  <a:lnTo>
                    <a:pt x="742188" y="669925"/>
                  </a:lnTo>
                  <a:lnTo>
                    <a:pt x="754888" y="655701"/>
                  </a:lnTo>
                  <a:lnTo>
                    <a:pt x="63352" y="43341"/>
                  </a:lnTo>
                  <a:close/>
                </a:path>
                <a:path w="755014" h="669925">
                  <a:moveTo>
                    <a:pt x="0" y="0"/>
                  </a:moveTo>
                  <a:lnTo>
                    <a:pt x="31750" y="78994"/>
                  </a:lnTo>
                  <a:lnTo>
                    <a:pt x="50697" y="57619"/>
                  </a:lnTo>
                  <a:lnTo>
                    <a:pt x="41275" y="49276"/>
                  </a:lnTo>
                  <a:lnTo>
                    <a:pt x="53848" y="34925"/>
                  </a:lnTo>
                  <a:lnTo>
                    <a:pt x="70813" y="34925"/>
                  </a:lnTo>
                  <a:lnTo>
                    <a:pt x="82296" y="21971"/>
                  </a:lnTo>
                  <a:lnTo>
                    <a:pt x="0" y="0"/>
                  </a:lnTo>
                  <a:close/>
                </a:path>
                <a:path w="755014" h="669925">
                  <a:moveTo>
                    <a:pt x="53848" y="34925"/>
                  </a:moveTo>
                  <a:lnTo>
                    <a:pt x="41275" y="49276"/>
                  </a:lnTo>
                  <a:lnTo>
                    <a:pt x="50697" y="57619"/>
                  </a:lnTo>
                  <a:lnTo>
                    <a:pt x="63352" y="43341"/>
                  </a:lnTo>
                  <a:lnTo>
                    <a:pt x="53848" y="34925"/>
                  </a:lnTo>
                  <a:close/>
                </a:path>
                <a:path w="755014" h="669925">
                  <a:moveTo>
                    <a:pt x="70813" y="34925"/>
                  </a:moveTo>
                  <a:lnTo>
                    <a:pt x="53848" y="34925"/>
                  </a:lnTo>
                  <a:lnTo>
                    <a:pt x="63352" y="43341"/>
                  </a:lnTo>
                  <a:lnTo>
                    <a:pt x="70813" y="34925"/>
                  </a:lnTo>
                  <a:close/>
                </a:path>
              </a:pathLst>
            </a:custGeom>
            <a:solidFill>
              <a:srgbClr val="A6A6A6"/>
            </a:solidFill>
          </p:spPr>
          <p:txBody>
            <a:bodyPr wrap="square" lIns="0" tIns="0" rIns="0" bIns="0" rtlCol="0"/>
            <a:lstStyle/>
            <a:p>
              <a:endParaRPr/>
            </a:p>
          </p:txBody>
        </p:sp>
        <p:pic>
          <p:nvPicPr>
            <p:cNvPr id="49" name="object 49"/>
            <p:cNvPicPr/>
            <p:nvPr/>
          </p:nvPicPr>
          <p:blipFill>
            <a:blip r:embed="rId14" cstate="print"/>
            <a:stretch>
              <a:fillRect/>
            </a:stretch>
          </p:blipFill>
          <p:spPr>
            <a:xfrm>
              <a:off x="2976371" y="2470403"/>
              <a:ext cx="149351" cy="126491"/>
            </a:xfrm>
            <a:prstGeom prst="rect">
              <a:avLst/>
            </a:prstGeom>
          </p:spPr>
        </p:pic>
        <p:pic>
          <p:nvPicPr>
            <p:cNvPr id="50" name="object 50"/>
            <p:cNvPicPr/>
            <p:nvPr/>
          </p:nvPicPr>
          <p:blipFill>
            <a:blip r:embed="rId15" cstate="print"/>
            <a:stretch>
              <a:fillRect/>
            </a:stretch>
          </p:blipFill>
          <p:spPr>
            <a:xfrm>
              <a:off x="1146047" y="3028188"/>
              <a:ext cx="277368" cy="277367"/>
            </a:xfrm>
            <a:prstGeom prst="rect">
              <a:avLst/>
            </a:prstGeom>
          </p:spPr>
        </p:pic>
        <p:pic>
          <p:nvPicPr>
            <p:cNvPr id="51" name="object 51"/>
            <p:cNvPicPr/>
            <p:nvPr/>
          </p:nvPicPr>
          <p:blipFill>
            <a:blip r:embed="rId16" cstate="print"/>
            <a:stretch>
              <a:fillRect/>
            </a:stretch>
          </p:blipFill>
          <p:spPr>
            <a:xfrm>
              <a:off x="3264408" y="3046475"/>
              <a:ext cx="333755" cy="295656"/>
            </a:xfrm>
            <a:prstGeom prst="rect">
              <a:avLst/>
            </a:prstGeom>
          </p:spPr>
        </p:pic>
        <p:pic>
          <p:nvPicPr>
            <p:cNvPr id="52" name="object 52"/>
            <p:cNvPicPr/>
            <p:nvPr/>
          </p:nvPicPr>
          <p:blipFill>
            <a:blip r:embed="rId17" cstate="print"/>
            <a:stretch>
              <a:fillRect/>
            </a:stretch>
          </p:blipFill>
          <p:spPr>
            <a:xfrm>
              <a:off x="2249423" y="3838955"/>
              <a:ext cx="239268" cy="243839"/>
            </a:xfrm>
            <a:prstGeom prst="rect">
              <a:avLst/>
            </a:prstGeom>
          </p:spPr>
        </p:pic>
        <p:sp>
          <p:nvSpPr>
            <p:cNvPr id="53" name="object 53"/>
            <p:cNvSpPr/>
            <p:nvPr/>
          </p:nvSpPr>
          <p:spPr>
            <a:xfrm>
              <a:off x="1298447" y="3478275"/>
              <a:ext cx="2049780" cy="1209040"/>
            </a:xfrm>
            <a:custGeom>
              <a:avLst/>
              <a:gdLst/>
              <a:ahLst/>
              <a:cxnLst/>
              <a:rect l="l" t="t" r="r" b="b"/>
              <a:pathLst>
                <a:path w="2049779" h="1209039">
                  <a:moveTo>
                    <a:pt x="47736" y="76183"/>
                  </a:moveTo>
                  <a:lnTo>
                    <a:pt x="28674" y="76342"/>
                  </a:lnTo>
                  <a:lnTo>
                    <a:pt x="28829" y="84962"/>
                  </a:lnTo>
                  <a:lnTo>
                    <a:pt x="30607" y="115062"/>
                  </a:lnTo>
                  <a:lnTo>
                    <a:pt x="35940" y="174879"/>
                  </a:lnTo>
                  <a:lnTo>
                    <a:pt x="43688" y="233934"/>
                  </a:lnTo>
                  <a:lnTo>
                    <a:pt x="53975" y="291846"/>
                  </a:lnTo>
                  <a:lnTo>
                    <a:pt x="66548" y="348742"/>
                  </a:lnTo>
                  <a:lnTo>
                    <a:pt x="89789" y="431926"/>
                  </a:lnTo>
                  <a:lnTo>
                    <a:pt x="107950" y="485901"/>
                  </a:lnTo>
                  <a:lnTo>
                    <a:pt x="128397" y="538480"/>
                  </a:lnTo>
                  <a:lnTo>
                    <a:pt x="150749" y="589534"/>
                  </a:lnTo>
                  <a:lnTo>
                    <a:pt x="175133" y="639191"/>
                  </a:lnTo>
                  <a:lnTo>
                    <a:pt x="201549" y="687451"/>
                  </a:lnTo>
                  <a:lnTo>
                    <a:pt x="229870" y="733806"/>
                  </a:lnTo>
                  <a:lnTo>
                    <a:pt x="259842" y="778637"/>
                  </a:lnTo>
                  <a:lnTo>
                    <a:pt x="291719" y="821690"/>
                  </a:lnTo>
                  <a:lnTo>
                    <a:pt x="325247" y="862965"/>
                  </a:lnTo>
                  <a:lnTo>
                    <a:pt x="360426" y="902081"/>
                  </a:lnTo>
                  <a:lnTo>
                    <a:pt x="397256" y="939419"/>
                  </a:lnTo>
                  <a:lnTo>
                    <a:pt x="435483" y="974598"/>
                  </a:lnTo>
                  <a:lnTo>
                    <a:pt x="475234" y="1007618"/>
                  </a:lnTo>
                  <a:lnTo>
                    <a:pt x="516128" y="1038351"/>
                  </a:lnTo>
                  <a:lnTo>
                    <a:pt x="558546" y="1066927"/>
                  </a:lnTo>
                  <a:lnTo>
                    <a:pt x="602234" y="1093089"/>
                  </a:lnTo>
                  <a:lnTo>
                    <a:pt x="647065" y="1116838"/>
                  </a:lnTo>
                  <a:lnTo>
                    <a:pt x="693166" y="1137920"/>
                  </a:lnTo>
                  <a:lnTo>
                    <a:pt x="740156" y="1156589"/>
                  </a:lnTo>
                  <a:lnTo>
                    <a:pt x="788289" y="1172464"/>
                  </a:lnTo>
                  <a:lnTo>
                    <a:pt x="837310" y="1185545"/>
                  </a:lnTo>
                  <a:lnTo>
                    <a:pt x="887095" y="1195959"/>
                  </a:lnTo>
                  <a:lnTo>
                    <a:pt x="937768" y="1203325"/>
                  </a:lnTo>
                  <a:lnTo>
                    <a:pt x="989203" y="1207770"/>
                  </a:lnTo>
                  <a:lnTo>
                    <a:pt x="1015365" y="1208913"/>
                  </a:lnTo>
                  <a:lnTo>
                    <a:pt x="1041019" y="1208913"/>
                  </a:lnTo>
                  <a:lnTo>
                    <a:pt x="1093089" y="1207135"/>
                  </a:lnTo>
                  <a:lnTo>
                    <a:pt x="1144524" y="1202436"/>
                  </a:lnTo>
                  <a:lnTo>
                    <a:pt x="1195197" y="1194689"/>
                  </a:lnTo>
                  <a:lnTo>
                    <a:pt x="1219574" y="1189863"/>
                  </a:lnTo>
                  <a:lnTo>
                    <a:pt x="1015365" y="1189863"/>
                  </a:lnTo>
                  <a:lnTo>
                    <a:pt x="990091" y="1188847"/>
                  </a:lnTo>
                  <a:lnTo>
                    <a:pt x="939800" y="1184402"/>
                  </a:lnTo>
                  <a:lnTo>
                    <a:pt x="890270" y="1177036"/>
                  </a:lnTo>
                  <a:lnTo>
                    <a:pt x="841375" y="1167003"/>
                  </a:lnTo>
                  <a:lnTo>
                    <a:pt x="793496" y="1154049"/>
                  </a:lnTo>
                  <a:lnTo>
                    <a:pt x="746506" y="1138555"/>
                  </a:lnTo>
                  <a:lnTo>
                    <a:pt x="700404" y="1120394"/>
                  </a:lnTo>
                  <a:lnTo>
                    <a:pt x="655320" y="1099566"/>
                  </a:lnTo>
                  <a:lnTo>
                    <a:pt x="611378" y="1076452"/>
                  </a:lnTo>
                  <a:lnTo>
                    <a:pt x="568579" y="1050798"/>
                  </a:lnTo>
                  <a:lnTo>
                    <a:pt x="527050" y="1022731"/>
                  </a:lnTo>
                  <a:lnTo>
                    <a:pt x="486664" y="992378"/>
                  </a:lnTo>
                  <a:lnTo>
                    <a:pt x="447675" y="959866"/>
                  </a:lnTo>
                  <a:lnTo>
                    <a:pt x="410083" y="925322"/>
                  </a:lnTo>
                  <a:lnTo>
                    <a:pt x="374015" y="888746"/>
                  </a:lnTo>
                  <a:lnTo>
                    <a:pt x="339471" y="850138"/>
                  </a:lnTo>
                  <a:lnTo>
                    <a:pt x="306451" y="809625"/>
                  </a:lnTo>
                  <a:lnTo>
                    <a:pt x="275209" y="767334"/>
                  </a:lnTo>
                  <a:lnTo>
                    <a:pt x="245618" y="723265"/>
                  </a:lnTo>
                  <a:lnTo>
                    <a:pt x="217805" y="677418"/>
                  </a:lnTo>
                  <a:lnTo>
                    <a:pt x="191897" y="630047"/>
                  </a:lnTo>
                  <a:lnTo>
                    <a:pt x="167767" y="581151"/>
                  </a:lnTo>
                  <a:lnTo>
                    <a:pt x="145796" y="530732"/>
                  </a:lnTo>
                  <a:lnTo>
                    <a:pt x="125730" y="478917"/>
                  </a:lnTo>
                  <a:lnTo>
                    <a:pt x="107823" y="425831"/>
                  </a:lnTo>
                  <a:lnTo>
                    <a:pt x="92075" y="371601"/>
                  </a:lnTo>
                  <a:lnTo>
                    <a:pt x="78486" y="316103"/>
                  </a:lnTo>
                  <a:lnTo>
                    <a:pt x="67310" y="259461"/>
                  </a:lnTo>
                  <a:lnTo>
                    <a:pt x="58420" y="201930"/>
                  </a:lnTo>
                  <a:lnTo>
                    <a:pt x="51815" y="143256"/>
                  </a:lnTo>
                  <a:lnTo>
                    <a:pt x="47879" y="83820"/>
                  </a:lnTo>
                  <a:lnTo>
                    <a:pt x="47736" y="76183"/>
                  </a:lnTo>
                  <a:close/>
                </a:path>
                <a:path w="2049779" h="1209039">
                  <a:moveTo>
                    <a:pt x="2030222" y="17779"/>
                  </a:moveTo>
                  <a:lnTo>
                    <a:pt x="2029046" y="78866"/>
                  </a:lnTo>
                  <a:lnTo>
                    <a:pt x="2025396" y="137794"/>
                  </a:lnTo>
                  <a:lnTo>
                    <a:pt x="2019173" y="196342"/>
                  </a:lnTo>
                  <a:lnTo>
                    <a:pt x="2010537" y="254000"/>
                  </a:lnTo>
                  <a:lnTo>
                    <a:pt x="1999614" y="310642"/>
                  </a:lnTo>
                  <a:lnTo>
                    <a:pt x="1986279" y="366268"/>
                  </a:lnTo>
                  <a:lnTo>
                    <a:pt x="1970659" y="420750"/>
                  </a:lnTo>
                  <a:lnTo>
                    <a:pt x="1953005" y="473963"/>
                  </a:lnTo>
                  <a:lnTo>
                    <a:pt x="1933194" y="525780"/>
                  </a:lnTo>
                  <a:lnTo>
                    <a:pt x="1911350" y="576326"/>
                  </a:lnTo>
                  <a:lnTo>
                    <a:pt x="1887601" y="625348"/>
                  </a:lnTo>
                  <a:lnTo>
                    <a:pt x="1861820" y="672973"/>
                  </a:lnTo>
                  <a:lnTo>
                    <a:pt x="1834261" y="718819"/>
                  </a:lnTo>
                  <a:lnTo>
                    <a:pt x="1804924" y="763016"/>
                  </a:lnTo>
                  <a:lnTo>
                    <a:pt x="1773682" y="805561"/>
                  </a:lnTo>
                  <a:lnTo>
                    <a:pt x="1740915" y="846328"/>
                  </a:lnTo>
                  <a:lnTo>
                    <a:pt x="1706499" y="885063"/>
                  </a:lnTo>
                  <a:lnTo>
                    <a:pt x="1670558" y="921893"/>
                  </a:lnTo>
                  <a:lnTo>
                    <a:pt x="1633093" y="956691"/>
                  </a:lnTo>
                  <a:lnTo>
                    <a:pt x="1594231" y="989330"/>
                  </a:lnTo>
                  <a:lnTo>
                    <a:pt x="1554099" y="1019682"/>
                  </a:lnTo>
                  <a:lnTo>
                    <a:pt x="1512697" y="1047876"/>
                  </a:lnTo>
                  <a:lnTo>
                    <a:pt x="1470025" y="1073785"/>
                  </a:lnTo>
                  <a:lnTo>
                    <a:pt x="1426210" y="1097280"/>
                  </a:lnTo>
                  <a:lnTo>
                    <a:pt x="1381252" y="1118235"/>
                  </a:lnTo>
                  <a:lnTo>
                    <a:pt x="1335151" y="1136777"/>
                  </a:lnTo>
                  <a:lnTo>
                    <a:pt x="1288161" y="1152525"/>
                  </a:lnTo>
                  <a:lnTo>
                    <a:pt x="1240282" y="1165606"/>
                  </a:lnTo>
                  <a:lnTo>
                    <a:pt x="1191514" y="1176020"/>
                  </a:lnTo>
                  <a:lnTo>
                    <a:pt x="1141984" y="1183513"/>
                  </a:lnTo>
                  <a:lnTo>
                    <a:pt x="1091692" y="1188085"/>
                  </a:lnTo>
                  <a:lnTo>
                    <a:pt x="1040765" y="1189863"/>
                  </a:lnTo>
                  <a:lnTo>
                    <a:pt x="1219574" y="1189863"/>
                  </a:lnTo>
                  <a:lnTo>
                    <a:pt x="1269619" y="1177798"/>
                  </a:lnTo>
                  <a:lnTo>
                    <a:pt x="1318133" y="1162939"/>
                  </a:lnTo>
                  <a:lnTo>
                    <a:pt x="1365631" y="1145413"/>
                  </a:lnTo>
                  <a:lnTo>
                    <a:pt x="1412113" y="1125220"/>
                  </a:lnTo>
                  <a:lnTo>
                    <a:pt x="1457452" y="1102487"/>
                  </a:lnTo>
                  <a:lnTo>
                    <a:pt x="1501648" y="1077341"/>
                  </a:lnTo>
                  <a:lnTo>
                    <a:pt x="1544574" y="1049655"/>
                  </a:lnTo>
                  <a:lnTo>
                    <a:pt x="1606550" y="1003807"/>
                  </a:lnTo>
                  <a:lnTo>
                    <a:pt x="1646174" y="970534"/>
                  </a:lnTo>
                  <a:lnTo>
                    <a:pt x="1684147" y="935228"/>
                  </a:lnTo>
                  <a:lnTo>
                    <a:pt x="1720723" y="897763"/>
                  </a:lnTo>
                  <a:lnTo>
                    <a:pt x="1755775" y="858266"/>
                  </a:lnTo>
                  <a:lnTo>
                    <a:pt x="1789049" y="816863"/>
                  </a:lnTo>
                  <a:lnTo>
                    <a:pt x="1820672" y="773684"/>
                  </a:lnTo>
                  <a:lnTo>
                    <a:pt x="1850644" y="728726"/>
                  </a:lnTo>
                  <a:lnTo>
                    <a:pt x="1878584" y="681990"/>
                  </a:lnTo>
                  <a:lnTo>
                    <a:pt x="1904746" y="633730"/>
                  </a:lnTo>
                  <a:lnTo>
                    <a:pt x="1928876" y="583946"/>
                  </a:lnTo>
                  <a:lnTo>
                    <a:pt x="1951101" y="532511"/>
                  </a:lnTo>
                  <a:lnTo>
                    <a:pt x="1971039" y="479932"/>
                  </a:lnTo>
                  <a:lnTo>
                    <a:pt x="1989110" y="425831"/>
                  </a:lnTo>
                  <a:lnTo>
                    <a:pt x="2004694" y="370967"/>
                  </a:lnTo>
                  <a:lnTo>
                    <a:pt x="2018284" y="314451"/>
                  </a:lnTo>
                  <a:lnTo>
                    <a:pt x="2029332" y="257048"/>
                  </a:lnTo>
                  <a:lnTo>
                    <a:pt x="2038096" y="198500"/>
                  </a:lnTo>
                  <a:lnTo>
                    <a:pt x="2044446" y="139065"/>
                  </a:lnTo>
                  <a:lnTo>
                    <a:pt x="2048128" y="78866"/>
                  </a:lnTo>
                  <a:lnTo>
                    <a:pt x="2049272" y="17907"/>
                  </a:lnTo>
                  <a:lnTo>
                    <a:pt x="2030222" y="17779"/>
                  </a:lnTo>
                  <a:close/>
                </a:path>
                <a:path w="2049779" h="1209039">
                  <a:moveTo>
                    <a:pt x="37465" y="0"/>
                  </a:moveTo>
                  <a:lnTo>
                    <a:pt x="0" y="76581"/>
                  </a:lnTo>
                  <a:lnTo>
                    <a:pt x="28674" y="76342"/>
                  </a:lnTo>
                  <a:lnTo>
                    <a:pt x="28448" y="63753"/>
                  </a:lnTo>
                  <a:lnTo>
                    <a:pt x="47498" y="63373"/>
                  </a:lnTo>
                  <a:lnTo>
                    <a:pt x="69787" y="63373"/>
                  </a:lnTo>
                  <a:lnTo>
                    <a:pt x="37465" y="0"/>
                  </a:lnTo>
                  <a:close/>
                </a:path>
                <a:path w="2049779" h="1209039">
                  <a:moveTo>
                    <a:pt x="47498" y="63373"/>
                  </a:moveTo>
                  <a:lnTo>
                    <a:pt x="28448" y="63753"/>
                  </a:lnTo>
                  <a:lnTo>
                    <a:pt x="28674" y="76342"/>
                  </a:lnTo>
                  <a:lnTo>
                    <a:pt x="47736" y="76183"/>
                  </a:lnTo>
                  <a:lnTo>
                    <a:pt x="47498" y="63373"/>
                  </a:lnTo>
                  <a:close/>
                </a:path>
                <a:path w="2049779" h="1209039">
                  <a:moveTo>
                    <a:pt x="69787" y="63373"/>
                  </a:moveTo>
                  <a:lnTo>
                    <a:pt x="47498" y="63373"/>
                  </a:lnTo>
                  <a:lnTo>
                    <a:pt x="47736" y="76183"/>
                  </a:lnTo>
                  <a:lnTo>
                    <a:pt x="76200" y="75946"/>
                  </a:lnTo>
                  <a:lnTo>
                    <a:pt x="69787" y="63373"/>
                  </a:lnTo>
                  <a:close/>
                </a:path>
              </a:pathLst>
            </a:custGeom>
            <a:solidFill>
              <a:srgbClr val="A6A6A6"/>
            </a:solidFill>
          </p:spPr>
          <p:txBody>
            <a:bodyPr wrap="square" lIns="0" tIns="0" rIns="0" bIns="0" rtlCol="0"/>
            <a:lstStyle/>
            <a:p>
              <a:endParaRPr/>
            </a:p>
          </p:txBody>
        </p:sp>
        <p:pic>
          <p:nvPicPr>
            <p:cNvPr id="54" name="object 54"/>
            <p:cNvPicPr/>
            <p:nvPr/>
          </p:nvPicPr>
          <p:blipFill>
            <a:blip r:embed="rId18" cstate="print"/>
            <a:stretch>
              <a:fillRect/>
            </a:stretch>
          </p:blipFill>
          <p:spPr>
            <a:xfrm>
              <a:off x="2203703" y="4725923"/>
              <a:ext cx="268223" cy="268224"/>
            </a:xfrm>
            <a:prstGeom prst="rect">
              <a:avLst/>
            </a:prstGeom>
          </p:spPr>
        </p:pic>
        <p:pic>
          <p:nvPicPr>
            <p:cNvPr id="55" name="object 55"/>
            <p:cNvPicPr/>
            <p:nvPr/>
          </p:nvPicPr>
          <p:blipFill>
            <a:blip r:embed="rId19" cstate="print"/>
            <a:stretch>
              <a:fillRect/>
            </a:stretch>
          </p:blipFill>
          <p:spPr>
            <a:xfrm>
              <a:off x="2503867" y="4732020"/>
              <a:ext cx="163132" cy="195071"/>
            </a:xfrm>
            <a:prstGeom prst="rect">
              <a:avLst/>
            </a:prstGeom>
          </p:spPr>
        </p:pic>
        <p:sp>
          <p:nvSpPr>
            <p:cNvPr id="56" name="object 56"/>
            <p:cNvSpPr/>
            <p:nvPr/>
          </p:nvSpPr>
          <p:spPr>
            <a:xfrm>
              <a:off x="1146428" y="3472561"/>
              <a:ext cx="2371090" cy="1384300"/>
            </a:xfrm>
            <a:custGeom>
              <a:avLst/>
              <a:gdLst/>
              <a:ahLst/>
              <a:cxnLst/>
              <a:rect l="l" t="t" r="r" b="b"/>
              <a:pathLst>
                <a:path w="2371090" h="1384300">
                  <a:moveTo>
                    <a:pt x="2322860" y="104697"/>
                  </a:moveTo>
                  <a:lnTo>
                    <a:pt x="2322449" y="110871"/>
                  </a:lnTo>
                  <a:lnTo>
                    <a:pt x="2341499" y="112140"/>
                  </a:lnTo>
                  <a:lnTo>
                    <a:pt x="2341935" y="105589"/>
                  </a:lnTo>
                  <a:lnTo>
                    <a:pt x="2322860" y="104697"/>
                  </a:lnTo>
                  <a:close/>
                </a:path>
                <a:path w="2371090" h="1384300">
                  <a:moveTo>
                    <a:pt x="2364038" y="91821"/>
                  </a:moveTo>
                  <a:lnTo>
                    <a:pt x="2323719" y="91821"/>
                  </a:lnTo>
                  <a:lnTo>
                    <a:pt x="2342769" y="93090"/>
                  </a:lnTo>
                  <a:lnTo>
                    <a:pt x="2341935" y="105589"/>
                  </a:lnTo>
                  <a:lnTo>
                    <a:pt x="2370709" y="106934"/>
                  </a:lnTo>
                  <a:lnTo>
                    <a:pt x="2364038" y="91821"/>
                  </a:lnTo>
                  <a:close/>
                </a:path>
                <a:path w="2371090" h="1384300">
                  <a:moveTo>
                    <a:pt x="2323719" y="91821"/>
                  </a:moveTo>
                  <a:lnTo>
                    <a:pt x="2322860" y="104697"/>
                  </a:lnTo>
                  <a:lnTo>
                    <a:pt x="2341935" y="105589"/>
                  </a:lnTo>
                  <a:lnTo>
                    <a:pt x="2342769" y="93090"/>
                  </a:lnTo>
                  <a:lnTo>
                    <a:pt x="2323719" y="91821"/>
                  </a:lnTo>
                  <a:close/>
                </a:path>
                <a:path w="2371090" h="1384300">
                  <a:moveTo>
                    <a:pt x="2336292" y="28955"/>
                  </a:moveTo>
                  <a:lnTo>
                    <a:pt x="2294636" y="103377"/>
                  </a:lnTo>
                  <a:lnTo>
                    <a:pt x="2322860" y="104697"/>
                  </a:lnTo>
                  <a:lnTo>
                    <a:pt x="2323719" y="91821"/>
                  </a:lnTo>
                  <a:lnTo>
                    <a:pt x="2364038" y="91821"/>
                  </a:lnTo>
                  <a:lnTo>
                    <a:pt x="2336292" y="28955"/>
                  </a:lnTo>
                  <a:close/>
                </a:path>
                <a:path w="2371090" h="1384300">
                  <a:moveTo>
                    <a:pt x="2321179" y="129793"/>
                  </a:moveTo>
                  <a:lnTo>
                    <a:pt x="2320925" y="134746"/>
                  </a:lnTo>
                  <a:lnTo>
                    <a:pt x="2319528" y="148462"/>
                  </a:lnTo>
                  <a:lnTo>
                    <a:pt x="2338451" y="150368"/>
                  </a:lnTo>
                  <a:lnTo>
                    <a:pt x="2339848" y="136016"/>
                  </a:lnTo>
                  <a:lnTo>
                    <a:pt x="2340229" y="131063"/>
                  </a:lnTo>
                  <a:lnTo>
                    <a:pt x="2321179" y="129793"/>
                  </a:lnTo>
                  <a:close/>
                </a:path>
                <a:path w="2371090" h="1384300">
                  <a:moveTo>
                    <a:pt x="2317623" y="167512"/>
                  </a:moveTo>
                  <a:lnTo>
                    <a:pt x="2317496" y="169418"/>
                  </a:lnTo>
                  <a:lnTo>
                    <a:pt x="2315464" y="186181"/>
                  </a:lnTo>
                  <a:lnTo>
                    <a:pt x="2334387" y="188468"/>
                  </a:lnTo>
                  <a:lnTo>
                    <a:pt x="2336673" y="169290"/>
                  </a:lnTo>
                  <a:lnTo>
                    <a:pt x="2317623" y="167512"/>
                  </a:lnTo>
                  <a:close/>
                </a:path>
                <a:path w="2371090" h="1384300">
                  <a:moveTo>
                    <a:pt x="2313178" y="204850"/>
                  </a:moveTo>
                  <a:lnTo>
                    <a:pt x="2310511" y="223774"/>
                  </a:lnTo>
                  <a:lnTo>
                    <a:pt x="2329307" y="226440"/>
                  </a:lnTo>
                  <a:lnTo>
                    <a:pt x="2331974" y="207518"/>
                  </a:lnTo>
                  <a:lnTo>
                    <a:pt x="2313178" y="204850"/>
                  </a:lnTo>
                  <a:close/>
                </a:path>
                <a:path w="2371090" h="1384300">
                  <a:moveTo>
                    <a:pt x="2307717" y="242315"/>
                  </a:moveTo>
                  <a:lnTo>
                    <a:pt x="2304669" y="261112"/>
                  </a:lnTo>
                  <a:lnTo>
                    <a:pt x="2323465" y="264287"/>
                  </a:lnTo>
                  <a:lnTo>
                    <a:pt x="2326513" y="245490"/>
                  </a:lnTo>
                  <a:lnTo>
                    <a:pt x="2307717" y="242315"/>
                  </a:lnTo>
                  <a:close/>
                </a:path>
                <a:path w="2371090" h="1384300">
                  <a:moveTo>
                    <a:pt x="2301367" y="279781"/>
                  </a:moveTo>
                  <a:lnTo>
                    <a:pt x="2297938" y="298450"/>
                  </a:lnTo>
                  <a:lnTo>
                    <a:pt x="2316607" y="302006"/>
                  </a:lnTo>
                  <a:lnTo>
                    <a:pt x="2320163" y="283209"/>
                  </a:lnTo>
                  <a:lnTo>
                    <a:pt x="2301367" y="279781"/>
                  </a:lnTo>
                  <a:close/>
                </a:path>
                <a:path w="2371090" h="1384300">
                  <a:moveTo>
                    <a:pt x="2294255" y="316991"/>
                  </a:moveTo>
                  <a:lnTo>
                    <a:pt x="2290318" y="335661"/>
                  </a:lnTo>
                  <a:lnTo>
                    <a:pt x="2308987" y="339470"/>
                  </a:lnTo>
                  <a:lnTo>
                    <a:pt x="2312924" y="320801"/>
                  </a:lnTo>
                  <a:lnTo>
                    <a:pt x="2294255" y="316991"/>
                  </a:lnTo>
                  <a:close/>
                </a:path>
                <a:path w="2371090" h="1384300">
                  <a:moveTo>
                    <a:pt x="2286127" y="353949"/>
                  </a:moveTo>
                  <a:lnTo>
                    <a:pt x="2282190" y="371475"/>
                  </a:lnTo>
                  <a:lnTo>
                    <a:pt x="2281936" y="372363"/>
                  </a:lnTo>
                  <a:lnTo>
                    <a:pt x="2300351" y="377063"/>
                  </a:lnTo>
                  <a:lnTo>
                    <a:pt x="2300732" y="375793"/>
                  </a:lnTo>
                  <a:lnTo>
                    <a:pt x="2304796" y="358266"/>
                  </a:lnTo>
                  <a:lnTo>
                    <a:pt x="2286127" y="353949"/>
                  </a:lnTo>
                  <a:close/>
                </a:path>
                <a:path w="2371090" h="1384300">
                  <a:moveTo>
                    <a:pt x="2277237" y="390778"/>
                  </a:moveTo>
                  <a:lnTo>
                    <a:pt x="2273935" y="404113"/>
                  </a:lnTo>
                  <a:lnTo>
                    <a:pt x="2272538" y="409066"/>
                  </a:lnTo>
                  <a:lnTo>
                    <a:pt x="2290826" y="414146"/>
                  </a:lnTo>
                  <a:lnTo>
                    <a:pt x="2292350" y="408686"/>
                  </a:lnTo>
                  <a:lnTo>
                    <a:pt x="2295779" y="395477"/>
                  </a:lnTo>
                  <a:lnTo>
                    <a:pt x="2277237" y="390778"/>
                  </a:lnTo>
                  <a:close/>
                </a:path>
                <a:path w="2371090" h="1384300">
                  <a:moveTo>
                    <a:pt x="2267458" y="427355"/>
                  </a:moveTo>
                  <a:lnTo>
                    <a:pt x="2265045" y="436244"/>
                  </a:lnTo>
                  <a:lnTo>
                    <a:pt x="2262251" y="445515"/>
                  </a:lnTo>
                  <a:lnTo>
                    <a:pt x="2280539" y="450976"/>
                  </a:lnTo>
                  <a:lnTo>
                    <a:pt x="2283333" y="441325"/>
                  </a:lnTo>
                  <a:lnTo>
                    <a:pt x="2285873" y="432434"/>
                  </a:lnTo>
                  <a:lnTo>
                    <a:pt x="2267458" y="427355"/>
                  </a:lnTo>
                  <a:close/>
                </a:path>
                <a:path w="2371090" h="1384300">
                  <a:moveTo>
                    <a:pt x="2256790" y="463803"/>
                  </a:moveTo>
                  <a:lnTo>
                    <a:pt x="2255520" y="468121"/>
                  </a:lnTo>
                  <a:lnTo>
                    <a:pt x="2251075" y="481711"/>
                  </a:lnTo>
                  <a:lnTo>
                    <a:pt x="2269236" y="487680"/>
                  </a:lnTo>
                  <a:lnTo>
                    <a:pt x="2273808" y="473582"/>
                  </a:lnTo>
                  <a:lnTo>
                    <a:pt x="2275078" y="469264"/>
                  </a:lnTo>
                  <a:lnTo>
                    <a:pt x="2256790" y="463803"/>
                  </a:lnTo>
                  <a:close/>
                </a:path>
                <a:path w="2371090" h="1384300">
                  <a:moveTo>
                    <a:pt x="2245233" y="499618"/>
                  </a:moveTo>
                  <a:lnTo>
                    <a:pt x="2239010" y="517651"/>
                  </a:lnTo>
                  <a:lnTo>
                    <a:pt x="2257044" y="523875"/>
                  </a:lnTo>
                  <a:lnTo>
                    <a:pt x="2263267" y="505968"/>
                  </a:lnTo>
                  <a:lnTo>
                    <a:pt x="2245233" y="499618"/>
                  </a:lnTo>
                  <a:close/>
                </a:path>
                <a:path w="2371090" h="1384300">
                  <a:moveTo>
                    <a:pt x="2232787" y="535432"/>
                  </a:moveTo>
                  <a:lnTo>
                    <a:pt x="2226183" y="553338"/>
                  </a:lnTo>
                  <a:lnTo>
                    <a:pt x="2243963" y="559943"/>
                  </a:lnTo>
                  <a:lnTo>
                    <a:pt x="2250694" y="542036"/>
                  </a:lnTo>
                  <a:lnTo>
                    <a:pt x="2232787" y="535432"/>
                  </a:lnTo>
                  <a:close/>
                </a:path>
                <a:path w="2371090" h="1384300">
                  <a:moveTo>
                    <a:pt x="2219452" y="570864"/>
                  </a:moveTo>
                  <a:lnTo>
                    <a:pt x="2212340" y="588644"/>
                  </a:lnTo>
                  <a:lnTo>
                    <a:pt x="2230120" y="595630"/>
                  </a:lnTo>
                  <a:lnTo>
                    <a:pt x="2237105" y="577850"/>
                  </a:lnTo>
                  <a:lnTo>
                    <a:pt x="2219452" y="570864"/>
                  </a:lnTo>
                  <a:close/>
                </a:path>
                <a:path w="2371090" h="1384300">
                  <a:moveTo>
                    <a:pt x="2205101" y="605916"/>
                  </a:moveTo>
                  <a:lnTo>
                    <a:pt x="2197735" y="623315"/>
                  </a:lnTo>
                  <a:lnTo>
                    <a:pt x="2215134" y="631063"/>
                  </a:lnTo>
                  <a:lnTo>
                    <a:pt x="2216150" y="628903"/>
                  </a:lnTo>
                  <a:lnTo>
                    <a:pt x="2222627" y="613409"/>
                  </a:lnTo>
                  <a:lnTo>
                    <a:pt x="2205101" y="605916"/>
                  </a:lnTo>
                  <a:close/>
                </a:path>
                <a:path w="2371090" h="1384300">
                  <a:moveTo>
                    <a:pt x="2189988" y="640714"/>
                  </a:moveTo>
                  <a:lnTo>
                    <a:pt x="2185416" y="650875"/>
                  </a:lnTo>
                  <a:lnTo>
                    <a:pt x="2182114" y="657859"/>
                  </a:lnTo>
                  <a:lnTo>
                    <a:pt x="2199259" y="665988"/>
                  </a:lnTo>
                  <a:lnTo>
                    <a:pt x="2202815" y="658749"/>
                  </a:lnTo>
                  <a:lnTo>
                    <a:pt x="2207387" y="648462"/>
                  </a:lnTo>
                  <a:lnTo>
                    <a:pt x="2189988" y="640714"/>
                  </a:lnTo>
                  <a:close/>
                </a:path>
                <a:path w="2371090" h="1384300">
                  <a:moveTo>
                    <a:pt x="2173859" y="675005"/>
                  </a:moveTo>
                  <a:lnTo>
                    <a:pt x="2171573" y="679957"/>
                  </a:lnTo>
                  <a:lnTo>
                    <a:pt x="2165477" y="691769"/>
                  </a:lnTo>
                  <a:lnTo>
                    <a:pt x="2182368" y="700532"/>
                  </a:lnTo>
                  <a:lnTo>
                    <a:pt x="2188718" y="688086"/>
                  </a:lnTo>
                  <a:lnTo>
                    <a:pt x="2191131" y="683259"/>
                  </a:lnTo>
                  <a:lnTo>
                    <a:pt x="2173859" y="675005"/>
                  </a:lnTo>
                  <a:close/>
                </a:path>
                <a:path w="2371090" h="1384300">
                  <a:moveTo>
                    <a:pt x="2156714" y="708659"/>
                  </a:moveTo>
                  <a:lnTo>
                    <a:pt x="2148078" y="725677"/>
                  </a:lnTo>
                  <a:lnTo>
                    <a:pt x="2164969" y="734313"/>
                  </a:lnTo>
                  <a:lnTo>
                    <a:pt x="2173732" y="717422"/>
                  </a:lnTo>
                  <a:lnTo>
                    <a:pt x="2156714" y="708659"/>
                  </a:lnTo>
                  <a:close/>
                </a:path>
                <a:path w="2371090" h="1384300">
                  <a:moveTo>
                    <a:pt x="2139315" y="742061"/>
                  </a:moveTo>
                  <a:lnTo>
                    <a:pt x="2129790" y="758570"/>
                  </a:lnTo>
                  <a:lnTo>
                    <a:pt x="2146300" y="768095"/>
                  </a:lnTo>
                  <a:lnTo>
                    <a:pt x="2155825" y="751586"/>
                  </a:lnTo>
                  <a:lnTo>
                    <a:pt x="2139315" y="742061"/>
                  </a:lnTo>
                  <a:close/>
                </a:path>
                <a:path w="2371090" h="1384300">
                  <a:moveTo>
                    <a:pt x="2120265" y="775081"/>
                  </a:moveTo>
                  <a:lnTo>
                    <a:pt x="2110994" y="791463"/>
                  </a:lnTo>
                  <a:lnTo>
                    <a:pt x="2127123" y="801496"/>
                  </a:lnTo>
                  <a:lnTo>
                    <a:pt x="2127504" y="800862"/>
                  </a:lnTo>
                  <a:lnTo>
                    <a:pt x="2136775" y="784606"/>
                  </a:lnTo>
                  <a:lnTo>
                    <a:pt x="2120265" y="775081"/>
                  </a:lnTo>
                  <a:close/>
                </a:path>
                <a:path w="2371090" h="1384300">
                  <a:moveTo>
                    <a:pt x="2100834" y="807338"/>
                  </a:moveTo>
                  <a:lnTo>
                    <a:pt x="2090674" y="823468"/>
                  </a:lnTo>
                  <a:lnTo>
                    <a:pt x="2106676" y="833627"/>
                  </a:lnTo>
                  <a:lnTo>
                    <a:pt x="2116963" y="817499"/>
                  </a:lnTo>
                  <a:lnTo>
                    <a:pt x="2100834" y="807338"/>
                  </a:lnTo>
                  <a:close/>
                </a:path>
                <a:path w="2371090" h="1384300">
                  <a:moveTo>
                    <a:pt x="2080387" y="839469"/>
                  </a:moveTo>
                  <a:lnTo>
                    <a:pt x="2077465" y="844169"/>
                  </a:lnTo>
                  <a:lnTo>
                    <a:pt x="2069973" y="854963"/>
                  </a:lnTo>
                  <a:lnTo>
                    <a:pt x="2085594" y="865886"/>
                  </a:lnTo>
                  <a:lnTo>
                    <a:pt x="2093595" y="854456"/>
                  </a:lnTo>
                  <a:lnTo>
                    <a:pt x="2096515" y="849757"/>
                  </a:lnTo>
                  <a:lnTo>
                    <a:pt x="2080387" y="839469"/>
                  </a:lnTo>
                  <a:close/>
                </a:path>
                <a:path w="2371090" h="1384300">
                  <a:moveTo>
                    <a:pt x="2059051" y="870584"/>
                  </a:moveTo>
                  <a:lnTo>
                    <a:pt x="2048128" y="886206"/>
                  </a:lnTo>
                  <a:lnTo>
                    <a:pt x="2063750" y="897127"/>
                  </a:lnTo>
                  <a:lnTo>
                    <a:pt x="2074672" y="881507"/>
                  </a:lnTo>
                  <a:lnTo>
                    <a:pt x="2059051" y="870584"/>
                  </a:lnTo>
                  <a:close/>
                </a:path>
                <a:path w="2371090" h="1384300">
                  <a:moveTo>
                    <a:pt x="2037207" y="901191"/>
                  </a:moveTo>
                  <a:lnTo>
                    <a:pt x="2025523" y="916305"/>
                  </a:lnTo>
                  <a:lnTo>
                    <a:pt x="2040636" y="927862"/>
                  </a:lnTo>
                  <a:lnTo>
                    <a:pt x="2052320" y="912876"/>
                  </a:lnTo>
                  <a:lnTo>
                    <a:pt x="2037207" y="901191"/>
                  </a:lnTo>
                  <a:close/>
                </a:path>
                <a:path w="2371090" h="1384300">
                  <a:moveTo>
                    <a:pt x="2013839" y="931290"/>
                  </a:moveTo>
                  <a:lnTo>
                    <a:pt x="2004440" y="943609"/>
                  </a:lnTo>
                  <a:lnTo>
                    <a:pt x="2002409" y="946150"/>
                  </a:lnTo>
                  <a:lnTo>
                    <a:pt x="2017014" y="958214"/>
                  </a:lnTo>
                  <a:lnTo>
                    <a:pt x="2019553" y="955294"/>
                  </a:lnTo>
                  <a:lnTo>
                    <a:pt x="2028952" y="942975"/>
                  </a:lnTo>
                  <a:lnTo>
                    <a:pt x="2013839" y="931290"/>
                  </a:lnTo>
                  <a:close/>
                </a:path>
                <a:path w="2371090" h="1384300">
                  <a:moveTo>
                    <a:pt x="1990216" y="960755"/>
                  </a:moveTo>
                  <a:lnTo>
                    <a:pt x="1985137" y="967105"/>
                  </a:lnTo>
                  <a:lnTo>
                    <a:pt x="1978025" y="975106"/>
                  </a:lnTo>
                  <a:lnTo>
                    <a:pt x="1992376" y="987678"/>
                  </a:lnTo>
                  <a:lnTo>
                    <a:pt x="1999741" y="979169"/>
                  </a:lnTo>
                  <a:lnTo>
                    <a:pt x="2004949" y="972946"/>
                  </a:lnTo>
                  <a:lnTo>
                    <a:pt x="1990216" y="960755"/>
                  </a:lnTo>
                  <a:close/>
                </a:path>
                <a:path w="2371090" h="1384300">
                  <a:moveTo>
                    <a:pt x="1965578" y="989457"/>
                  </a:moveTo>
                  <a:lnTo>
                    <a:pt x="1965198" y="989964"/>
                  </a:lnTo>
                  <a:lnTo>
                    <a:pt x="1952878" y="1003426"/>
                  </a:lnTo>
                  <a:lnTo>
                    <a:pt x="1966976" y="1016253"/>
                  </a:lnTo>
                  <a:lnTo>
                    <a:pt x="1979549" y="1002411"/>
                  </a:lnTo>
                  <a:lnTo>
                    <a:pt x="1979929" y="1002030"/>
                  </a:lnTo>
                  <a:lnTo>
                    <a:pt x="1965578" y="989457"/>
                  </a:lnTo>
                  <a:close/>
                </a:path>
                <a:path w="2371090" h="1384300">
                  <a:moveTo>
                    <a:pt x="1940178" y="1017269"/>
                  </a:moveTo>
                  <a:lnTo>
                    <a:pt x="1926971" y="1030986"/>
                  </a:lnTo>
                  <a:lnTo>
                    <a:pt x="1940687" y="1044194"/>
                  </a:lnTo>
                  <a:lnTo>
                    <a:pt x="1953895" y="1030477"/>
                  </a:lnTo>
                  <a:lnTo>
                    <a:pt x="1940178" y="1017269"/>
                  </a:lnTo>
                  <a:close/>
                </a:path>
                <a:path w="2371090" h="1384300">
                  <a:moveTo>
                    <a:pt x="1913636" y="1044320"/>
                  </a:moveTo>
                  <a:lnTo>
                    <a:pt x="1902714" y="1055243"/>
                  </a:lnTo>
                  <a:lnTo>
                    <a:pt x="1900301" y="1057528"/>
                  </a:lnTo>
                  <a:lnTo>
                    <a:pt x="1913382" y="1071371"/>
                  </a:lnTo>
                  <a:lnTo>
                    <a:pt x="1916176" y="1068705"/>
                  </a:lnTo>
                  <a:lnTo>
                    <a:pt x="1927098" y="1057783"/>
                  </a:lnTo>
                  <a:lnTo>
                    <a:pt x="1913636" y="1044320"/>
                  </a:lnTo>
                  <a:close/>
                </a:path>
                <a:path w="2371090" h="1384300">
                  <a:moveTo>
                    <a:pt x="1886458" y="1070737"/>
                  </a:moveTo>
                  <a:lnTo>
                    <a:pt x="1880997" y="1075816"/>
                  </a:lnTo>
                  <a:lnTo>
                    <a:pt x="1872614" y="1083437"/>
                  </a:lnTo>
                  <a:lnTo>
                    <a:pt x="1885441" y="1097533"/>
                  </a:lnTo>
                  <a:lnTo>
                    <a:pt x="1894077" y="1089659"/>
                  </a:lnTo>
                  <a:lnTo>
                    <a:pt x="1899539" y="1084452"/>
                  </a:lnTo>
                  <a:lnTo>
                    <a:pt x="1886458" y="1070737"/>
                  </a:lnTo>
                  <a:close/>
                </a:path>
                <a:path w="2371090" h="1384300">
                  <a:moveTo>
                    <a:pt x="1858645" y="1096009"/>
                  </a:moveTo>
                  <a:lnTo>
                    <a:pt x="1844294" y="1108456"/>
                  </a:lnTo>
                  <a:lnTo>
                    <a:pt x="1856613" y="1122933"/>
                  </a:lnTo>
                  <a:lnTo>
                    <a:pt x="1871090" y="1110488"/>
                  </a:lnTo>
                  <a:lnTo>
                    <a:pt x="1858645" y="1096009"/>
                  </a:lnTo>
                  <a:close/>
                </a:path>
                <a:path w="2371090" h="1384300">
                  <a:moveTo>
                    <a:pt x="1829815" y="1120647"/>
                  </a:moveTo>
                  <a:lnTo>
                    <a:pt x="1815084" y="1132713"/>
                  </a:lnTo>
                  <a:lnTo>
                    <a:pt x="1827149" y="1147445"/>
                  </a:lnTo>
                  <a:lnTo>
                    <a:pt x="1841881" y="1135380"/>
                  </a:lnTo>
                  <a:lnTo>
                    <a:pt x="1829815" y="1120647"/>
                  </a:lnTo>
                  <a:close/>
                </a:path>
                <a:path w="2371090" h="1384300">
                  <a:moveTo>
                    <a:pt x="1800225" y="1144143"/>
                  </a:moveTo>
                  <a:lnTo>
                    <a:pt x="1790319" y="1151889"/>
                  </a:lnTo>
                  <a:lnTo>
                    <a:pt x="1785239" y="1155572"/>
                  </a:lnTo>
                  <a:lnTo>
                    <a:pt x="1796541" y="1170939"/>
                  </a:lnTo>
                  <a:lnTo>
                    <a:pt x="1802002" y="1167002"/>
                  </a:lnTo>
                  <a:lnTo>
                    <a:pt x="1811909" y="1159256"/>
                  </a:lnTo>
                  <a:lnTo>
                    <a:pt x="1800225" y="1144143"/>
                  </a:lnTo>
                  <a:close/>
                </a:path>
                <a:path w="2371090" h="1384300">
                  <a:moveTo>
                    <a:pt x="1769999" y="1166876"/>
                  </a:moveTo>
                  <a:lnTo>
                    <a:pt x="1766697" y="1169289"/>
                  </a:lnTo>
                  <a:lnTo>
                    <a:pt x="1754632" y="1177670"/>
                  </a:lnTo>
                  <a:lnTo>
                    <a:pt x="1765427" y="1193291"/>
                  </a:lnTo>
                  <a:lnTo>
                    <a:pt x="1778000" y="1184656"/>
                  </a:lnTo>
                  <a:lnTo>
                    <a:pt x="1781302" y="1182243"/>
                  </a:lnTo>
                  <a:lnTo>
                    <a:pt x="1769999" y="1166876"/>
                  </a:lnTo>
                  <a:close/>
                </a:path>
                <a:path w="2371090" h="1384300">
                  <a:moveTo>
                    <a:pt x="1739138" y="1188339"/>
                  </a:moveTo>
                  <a:lnTo>
                    <a:pt x="1723136" y="1198880"/>
                  </a:lnTo>
                  <a:lnTo>
                    <a:pt x="1733677" y="1214755"/>
                  </a:lnTo>
                  <a:lnTo>
                    <a:pt x="1749552" y="1204340"/>
                  </a:lnTo>
                  <a:lnTo>
                    <a:pt x="1739138" y="1188339"/>
                  </a:lnTo>
                  <a:close/>
                </a:path>
                <a:path w="2371090" h="1384300">
                  <a:moveTo>
                    <a:pt x="1707261" y="1208913"/>
                  </a:moveTo>
                  <a:lnTo>
                    <a:pt x="1691259" y="1218691"/>
                  </a:lnTo>
                  <a:lnTo>
                    <a:pt x="1700911" y="1235202"/>
                  </a:lnTo>
                  <a:lnTo>
                    <a:pt x="1717294" y="1225041"/>
                  </a:lnTo>
                  <a:lnTo>
                    <a:pt x="1707261" y="1208913"/>
                  </a:lnTo>
                  <a:close/>
                </a:path>
                <a:path w="2371090" h="1384300">
                  <a:moveTo>
                    <a:pt x="1674876" y="1228344"/>
                  </a:moveTo>
                  <a:lnTo>
                    <a:pt x="1668526" y="1232153"/>
                  </a:lnTo>
                  <a:lnTo>
                    <a:pt x="1658493" y="1237614"/>
                  </a:lnTo>
                  <a:lnTo>
                    <a:pt x="1667637" y="1254252"/>
                  </a:lnTo>
                  <a:lnTo>
                    <a:pt x="1678177" y="1248537"/>
                  </a:lnTo>
                  <a:lnTo>
                    <a:pt x="1684527" y="1244853"/>
                  </a:lnTo>
                  <a:lnTo>
                    <a:pt x="1674876" y="1228344"/>
                  </a:lnTo>
                  <a:close/>
                </a:path>
                <a:path w="2371090" h="1384300">
                  <a:moveTo>
                    <a:pt x="1641983" y="1246632"/>
                  </a:moveTo>
                  <a:lnTo>
                    <a:pt x="1625092" y="1255395"/>
                  </a:lnTo>
                  <a:lnTo>
                    <a:pt x="1633854" y="1272286"/>
                  </a:lnTo>
                  <a:lnTo>
                    <a:pt x="1650746" y="1263522"/>
                  </a:lnTo>
                  <a:lnTo>
                    <a:pt x="1641983" y="1246632"/>
                  </a:lnTo>
                  <a:close/>
                </a:path>
                <a:path w="2371090" h="1384300">
                  <a:moveTo>
                    <a:pt x="1608201" y="1263650"/>
                  </a:moveTo>
                  <a:lnTo>
                    <a:pt x="1591437" y="1271777"/>
                  </a:lnTo>
                  <a:lnTo>
                    <a:pt x="1591310" y="1271777"/>
                  </a:lnTo>
                  <a:lnTo>
                    <a:pt x="1599057" y="1289177"/>
                  </a:lnTo>
                  <a:lnTo>
                    <a:pt x="1599692" y="1288922"/>
                  </a:lnTo>
                  <a:lnTo>
                    <a:pt x="1616456" y="1280921"/>
                  </a:lnTo>
                  <a:lnTo>
                    <a:pt x="1608201" y="1263650"/>
                  </a:lnTo>
                  <a:close/>
                </a:path>
                <a:path w="2371090" h="1384300">
                  <a:moveTo>
                    <a:pt x="1573911" y="1279525"/>
                  </a:moveTo>
                  <a:lnTo>
                    <a:pt x="1565021" y="1283589"/>
                  </a:lnTo>
                  <a:lnTo>
                    <a:pt x="1556639" y="1287018"/>
                  </a:lnTo>
                  <a:lnTo>
                    <a:pt x="1563878" y="1304670"/>
                  </a:lnTo>
                  <a:lnTo>
                    <a:pt x="1572895" y="1300861"/>
                  </a:lnTo>
                  <a:lnTo>
                    <a:pt x="1581658" y="1296924"/>
                  </a:lnTo>
                  <a:lnTo>
                    <a:pt x="1573911" y="1279525"/>
                  </a:lnTo>
                  <a:close/>
                </a:path>
                <a:path w="2371090" h="1384300">
                  <a:moveTo>
                    <a:pt x="1538986" y="1294383"/>
                  </a:moveTo>
                  <a:lnTo>
                    <a:pt x="1538478" y="1294511"/>
                  </a:lnTo>
                  <a:lnTo>
                    <a:pt x="1521460" y="1300988"/>
                  </a:lnTo>
                  <a:lnTo>
                    <a:pt x="1528318" y="1318768"/>
                  </a:lnTo>
                  <a:lnTo>
                    <a:pt x="1546352" y="1311909"/>
                  </a:lnTo>
                  <a:lnTo>
                    <a:pt x="1538986" y="1294383"/>
                  </a:lnTo>
                  <a:close/>
                </a:path>
                <a:path w="2371090" h="1384300">
                  <a:moveTo>
                    <a:pt x="1503807" y="1307464"/>
                  </a:moveTo>
                  <a:lnTo>
                    <a:pt x="1485900" y="1313814"/>
                  </a:lnTo>
                  <a:lnTo>
                    <a:pt x="1492123" y="1331721"/>
                  </a:lnTo>
                  <a:lnTo>
                    <a:pt x="1510157" y="1325371"/>
                  </a:lnTo>
                  <a:lnTo>
                    <a:pt x="1503807" y="1307464"/>
                  </a:lnTo>
                  <a:close/>
                </a:path>
                <a:path w="2371090" h="1384300">
                  <a:moveTo>
                    <a:pt x="1467993" y="1319402"/>
                  </a:moveTo>
                  <a:lnTo>
                    <a:pt x="1456944" y="1322958"/>
                  </a:lnTo>
                  <a:lnTo>
                    <a:pt x="1450086" y="1324990"/>
                  </a:lnTo>
                  <a:lnTo>
                    <a:pt x="1455293" y="1343278"/>
                  </a:lnTo>
                  <a:lnTo>
                    <a:pt x="1462659" y="1341120"/>
                  </a:lnTo>
                  <a:lnTo>
                    <a:pt x="1473708" y="1337564"/>
                  </a:lnTo>
                  <a:lnTo>
                    <a:pt x="1467993" y="1319402"/>
                  </a:lnTo>
                  <a:close/>
                </a:path>
                <a:path w="2371090" h="1384300">
                  <a:moveTo>
                    <a:pt x="1431671" y="1330197"/>
                  </a:moveTo>
                  <a:lnTo>
                    <a:pt x="1413510" y="1334896"/>
                  </a:lnTo>
                  <a:lnTo>
                    <a:pt x="1418209" y="1353312"/>
                  </a:lnTo>
                  <a:lnTo>
                    <a:pt x="1434465" y="1349247"/>
                  </a:lnTo>
                  <a:lnTo>
                    <a:pt x="1437005" y="1348486"/>
                  </a:lnTo>
                  <a:lnTo>
                    <a:pt x="1431671" y="1330197"/>
                  </a:lnTo>
                  <a:close/>
                </a:path>
                <a:path w="2371090" h="1384300">
                  <a:moveTo>
                    <a:pt x="1395348" y="1339341"/>
                  </a:moveTo>
                  <a:lnTo>
                    <a:pt x="1376680" y="1343406"/>
                  </a:lnTo>
                  <a:lnTo>
                    <a:pt x="1380871" y="1362075"/>
                  </a:lnTo>
                  <a:lnTo>
                    <a:pt x="1399413" y="1357883"/>
                  </a:lnTo>
                  <a:lnTo>
                    <a:pt x="1395348" y="1339341"/>
                  </a:lnTo>
                  <a:close/>
                </a:path>
                <a:path w="2371090" h="1384300">
                  <a:moveTo>
                    <a:pt x="1358265" y="1347089"/>
                  </a:moveTo>
                  <a:lnTo>
                    <a:pt x="1344803" y="1349756"/>
                  </a:lnTo>
                  <a:lnTo>
                    <a:pt x="1339850" y="1350518"/>
                  </a:lnTo>
                  <a:lnTo>
                    <a:pt x="1342898" y="1369314"/>
                  </a:lnTo>
                  <a:lnTo>
                    <a:pt x="1348359" y="1368425"/>
                  </a:lnTo>
                  <a:lnTo>
                    <a:pt x="1361948" y="1365884"/>
                  </a:lnTo>
                  <a:lnTo>
                    <a:pt x="1358265" y="1347089"/>
                  </a:lnTo>
                  <a:close/>
                </a:path>
                <a:path w="2371090" h="1384300">
                  <a:moveTo>
                    <a:pt x="1321054" y="1353693"/>
                  </a:moveTo>
                  <a:lnTo>
                    <a:pt x="1316101" y="1354455"/>
                  </a:lnTo>
                  <a:lnTo>
                    <a:pt x="1302512" y="1356233"/>
                  </a:lnTo>
                  <a:lnTo>
                    <a:pt x="1304925" y="1375156"/>
                  </a:lnTo>
                  <a:lnTo>
                    <a:pt x="1319148" y="1373251"/>
                  </a:lnTo>
                  <a:lnTo>
                    <a:pt x="1324102" y="1372489"/>
                  </a:lnTo>
                  <a:lnTo>
                    <a:pt x="1321054" y="1353693"/>
                  </a:lnTo>
                  <a:close/>
                </a:path>
                <a:path w="2371090" h="1384300">
                  <a:moveTo>
                    <a:pt x="1283843" y="1358519"/>
                  </a:moveTo>
                  <a:lnTo>
                    <a:pt x="1264920" y="1360424"/>
                  </a:lnTo>
                  <a:lnTo>
                    <a:pt x="1266825" y="1379474"/>
                  </a:lnTo>
                  <a:lnTo>
                    <a:pt x="1285748" y="1377569"/>
                  </a:lnTo>
                  <a:lnTo>
                    <a:pt x="1283843" y="1358519"/>
                  </a:lnTo>
                  <a:close/>
                </a:path>
                <a:path w="2371090" h="1384300">
                  <a:moveTo>
                    <a:pt x="1246123" y="1362075"/>
                  </a:moveTo>
                  <a:lnTo>
                    <a:pt x="1228979" y="1363345"/>
                  </a:lnTo>
                  <a:lnTo>
                    <a:pt x="1227455" y="1363345"/>
                  </a:lnTo>
                  <a:lnTo>
                    <a:pt x="1228217" y="1382395"/>
                  </a:lnTo>
                  <a:lnTo>
                    <a:pt x="1230376" y="1382268"/>
                  </a:lnTo>
                  <a:lnTo>
                    <a:pt x="1247648" y="1380997"/>
                  </a:lnTo>
                  <a:lnTo>
                    <a:pt x="1246123" y="1362075"/>
                  </a:lnTo>
                  <a:close/>
                </a:path>
                <a:path w="2371090" h="1384300">
                  <a:moveTo>
                    <a:pt x="1208532" y="1364107"/>
                  </a:moveTo>
                  <a:lnTo>
                    <a:pt x="1199642" y="1364488"/>
                  </a:lnTo>
                  <a:lnTo>
                    <a:pt x="1189736" y="1364614"/>
                  </a:lnTo>
                  <a:lnTo>
                    <a:pt x="1189863" y="1383538"/>
                  </a:lnTo>
                  <a:lnTo>
                    <a:pt x="1200277" y="1383411"/>
                  </a:lnTo>
                  <a:lnTo>
                    <a:pt x="1209167" y="1383157"/>
                  </a:lnTo>
                  <a:lnTo>
                    <a:pt x="1208532" y="1364107"/>
                  </a:lnTo>
                  <a:close/>
                </a:path>
                <a:path w="2371090" h="1384300">
                  <a:moveTo>
                    <a:pt x="1151890" y="1364488"/>
                  </a:moveTo>
                  <a:lnTo>
                    <a:pt x="1151509" y="1383538"/>
                  </a:lnTo>
                  <a:lnTo>
                    <a:pt x="1170813" y="1383791"/>
                  </a:lnTo>
                  <a:lnTo>
                    <a:pt x="1170686" y="1364741"/>
                  </a:lnTo>
                  <a:lnTo>
                    <a:pt x="1151890" y="1364488"/>
                  </a:lnTo>
                  <a:close/>
                </a:path>
                <a:path w="2371090" h="1384300">
                  <a:moveTo>
                    <a:pt x="1114044" y="1363218"/>
                  </a:moveTo>
                  <a:lnTo>
                    <a:pt x="1113282" y="1382268"/>
                  </a:lnTo>
                  <a:lnTo>
                    <a:pt x="1132332" y="1383030"/>
                  </a:lnTo>
                  <a:lnTo>
                    <a:pt x="1133094" y="1363980"/>
                  </a:lnTo>
                  <a:lnTo>
                    <a:pt x="1114044" y="1363218"/>
                  </a:lnTo>
                  <a:close/>
                </a:path>
                <a:path w="2371090" h="1384300">
                  <a:moveTo>
                    <a:pt x="1076706" y="1360170"/>
                  </a:moveTo>
                  <a:lnTo>
                    <a:pt x="1074673" y="1379093"/>
                  </a:lnTo>
                  <a:lnTo>
                    <a:pt x="1081278" y="1379855"/>
                  </a:lnTo>
                  <a:lnTo>
                    <a:pt x="1093851" y="1380870"/>
                  </a:lnTo>
                  <a:lnTo>
                    <a:pt x="1095375" y="1361820"/>
                  </a:lnTo>
                  <a:lnTo>
                    <a:pt x="1082802" y="1360805"/>
                  </a:lnTo>
                  <a:lnTo>
                    <a:pt x="1076706" y="1360170"/>
                  </a:lnTo>
                  <a:close/>
                </a:path>
                <a:path w="2371090" h="1384300">
                  <a:moveTo>
                    <a:pt x="1039114" y="1355725"/>
                  </a:moveTo>
                  <a:lnTo>
                    <a:pt x="1036573" y="1374647"/>
                  </a:lnTo>
                  <a:lnTo>
                    <a:pt x="1052195" y="1376807"/>
                  </a:lnTo>
                  <a:lnTo>
                    <a:pt x="1055751" y="1377188"/>
                  </a:lnTo>
                  <a:lnTo>
                    <a:pt x="1057656" y="1358138"/>
                  </a:lnTo>
                  <a:lnTo>
                    <a:pt x="1054227" y="1357757"/>
                  </a:lnTo>
                  <a:lnTo>
                    <a:pt x="1039114" y="1355725"/>
                  </a:lnTo>
                  <a:close/>
                </a:path>
                <a:path w="2371090" h="1384300">
                  <a:moveTo>
                    <a:pt x="1001776" y="1349883"/>
                  </a:moveTo>
                  <a:lnTo>
                    <a:pt x="998601" y="1368678"/>
                  </a:lnTo>
                  <a:lnTo>
                    <a:pt x="1017397" y="1371853"/>
                  </a:lnTo>
                  <a:lnTo>
                    <a:pt x="1020572" y="1353058"/>
                  </a:lnTo>
                  <a:lnTo>
                    <a:pt x="1001776" y="1349883"/>
                  </a:lnTo>
                  <a:close/>
                </a:path>
                <a:path w="2371090" h="1384300">
                  <a:moveTo>
                    <a:pt x="964946" y="1342516"/>
                  </a:moveTo>
                  <a:lnTo>
                    <a:pt x="960754" y="1361186"/>
                  </a:lnTo>
                  <a:lnTo>
                    <a:pt x="965962" y="1362328"/>
                  </a:lnTo>
                  <a:lnTo>
                    <a:pt x="979678" y="1364995"/>
                  </a:lnTo>
                  <a:lnTo>
                    <a:pt x="983360" y="1346327"/>
                  </a:lnTo>
                  <a:lnTo>
                    <a:pt x="969645" y="1343659"/>
                  </a:lnTo>
                  <a:lnTo>
                    <a:pt x="964946" y="1342516"/>
                  </a:lnTo>
                  <a:close/>
                </a:path>
                <a:path w="2371090" h="1384300">
                  <a:moveTo>
                    <a:pt x="928116" y="1333881"/>
                  </a:moveTo>
                  <a:lnTo>
                    <a:pt x="923416" y="1352295"/>
                  </a:lnTo>
                  <a:lnTo>
                    <a:pt x="937768" y="1355978"/>
                  </a:lnTo>
                  <a:lnTo>
                    <a:pt x="942085" y="1356995"/>
                  </a:lnTo>
                  <a:lnTo>
                    <a:pt x="946277" y="1338452"/>
                  </a:lnTo>
                  <a:lnTo>
                    <a:pt x="941959" y="1337437"/>
                  </a:lnTo>
                  <a:lnTo>
                    <a:pt x="928116" y="1333881"/>
                  </a:lnTo>
                  <a:close/>
                </a:path>
                <a:path w="2371090" h="1384300">
                  <a:moveTo>
                    <a:pt x="891666" y="1323720"/>
                  </a:moveTo>
                  <a:lnTo>
                    <a:pt x="886460" y="1342008"/>
                  </a:lnTo>
                  <a:lnTo>
                    <a:pt x="904747" y="1347343"/>
                  </a:lnTo>
                  <a:lnTo>
                    <a:pt x="909954" y="1329055"/>
                  </a:lnTo>
                  <a:lnTo>
                    <a:pt x="891666" y="1323720"/>
                  </a:lnTo>
                  <a:close/>
                </a:path>
                <a:path w="2371090" h="1384300">
                  <a:moveTo>
                    <a:pt x="855979" y="1312290"/>
                  </a:moveTo>
                  <a:lnTo>
                    <a:pt x="849629" y="1330325"/>
                  </a:lnTo>
                  <a:lnTo>
                    <a:pt x="854583" y="1332102"/>
                  </a:lnTo>
                  <a:lnTo>
                    <a:pt x="867918" y="1336294"/>
                  </a:lnTo>
                  <a:lnTo>
                    <a:pt x="873760" y="1318133"/>
                  </a:lnTo>
                  <a:lnTo>
                    <a:pt x="860297" y="1313941"/>
                  </a:lnTo>
                  <a:lnTo>
                    <a:pt x="855979" y="1312290"/>
                  </a:lnTo>
                  <a:close/>
                </a:path>
                <a:path w="2371090" h="1384300">
                  <a:moveTo>
                    <a:pt x="820293" y="1299464"/>
                  </a:moveTo>
                  <a:lnTo>
                    <a:pt x="813562" y="1317244"/>
                  </a:lnTo>
                  <a:lnTo>
                    <a:pt x="827278" y="1322451"/>
                  </a:lnTo>
                  <a:lnTo>
                    <a:pt x="831596" y="1323975"/>
                  </a:lnTo>
                  <a:lnTo>
                    <a:pt x="837946" y="1305940"/>
                  </a:lnTo>
                  <a:lnTo>
                    <a:pt x="833628" y="1304544"/>
                  </a:lnTo>
                  <a:lnTo>
                    <a:pt x="820293" y="1299464"/>
                  </a:lnTo>
                  <a:close/>
                </a:path>
                <a:path w="2371090" h="1384300">
                  <a:moveTo>
                    <a:pt x="785241" y="1285366"/>
                  </a:moveTo>
                  <a:lnTo>
                    <a:pt x="777875" y="1302893"/>
                  </a:lnTo>
                  <a:lnTo>
                    <a:pt x="795528" y="1310258"/>
                  </a:lnTo>
                  <a:lnTo>
                    <a:pt x="802766" y="1292606"/>
                  </a:lnTo>
                  <a:lnTo>
                    <a:pt x="785241" y="1285366"/>
                  </a:lnTo>
                  <a:close/>
                </a:path>
                <a:path w="2371090" h="1384300">
                  <a:moveTo>
                    <a:pt x="750951" y="1270000"/>
                  </a:moveTo>
                  <a:lnTo>
                    <a:pt x="742696" y="1287145"/>
                  </a:lnTo>
                  <a:lnTo>
                    <a:pt x="747395" y="1289431"/>
                  </a:lnTo>
                  <a:lnTo>
                    <a:pt x="760222" y="1295145"/>
                  </a:lnTo>
                  <a:lnTo>
                    <a:pt x="767969" y="1277746"/>
                  </a:lnTo>
                  <a:lnTo>
                    <a:pt x="755269" y="1272032"/>
                  </a:lnTo>
                  <a:lnTo>
                    <a:pt x="750951" y="1270000"/>
                  </a:lnTo>
                  <a:close/>
                </a:path>
                <a:path w="2371090" h="1384300">
                  <a:moveTo>
                    <a:pt x="716915" y="1253363"/>
                  </a:moveTo>
                  <a:lnTo>
                    <a:pt x="708279" y="1270253"/>
                  </a:lnTo>
                  <a:lnTo>
                    <a:pt x="721360" y="1276984"/>
                  </a:lnTo>
                  <a:lnTo>
                    <a:pt x="725551" y="1279016"/>
                  </a:lnTo>
                  <a:lnTo>
                    <a:pt x="733679" y="1261745"/>
                  </a:lnTo>
                  <a:lnTo>
                    <a:pt x="729615" y="1259839"/>
                  </a:lnTo>
                  <a:lnTo>
                    <a:pt x="716915" y="1253363"/>
                  </a:lnTo>
                  <a:close/>
                </a:path>
                <a:path w="2371090" h="1384300">
                  <a:moveTo>
                    <a:pt x="683641" y="1235456"/>
                  </a:moveTo>
                  <a:lnTo>
                    <a:pt x="674497" y="1252093"/>
                  </a:lnTo>
                  <a:lnTo>
                    <a:pt x="691134" y="1261364"/>
                  </a:lnTo>
                  <a:lnTo>
                    <a:pt x="700278" y="1244600"/>
                  </a:lnTo>
                  <a:lnTo>
                    <a:pt x="683641" y="1235456"/>
                  </a:lnTo>
                  <a:close/>
                </a:path>
                <a:path w="2371090" h="1384300">
                  <a:moveTo>
                    <a:pt x="651129" y="1216533"/>
                  </a:moveTo>
                  <a:lnTo>
                    <a:pt x="641096" y="1232789"/>
                  </a:lnTo>
                  <a:lnTo>
                    <a:pt x="645287" y="1235456"/>
                  </a:lnTo>
                  <a:lnTo>
                    <a:pt x="657733" y="1242568"/>
                  </a:lnTo>
                  <a:lnTo>
                    <a:pt x="667258" y="1226058"/>
                  </a:lnTo>
                  <a:lnTo>
                    <a:pt x="654812" y="1218945"/>
                  </a:lnTo>
                  <a:lnTo>
                    <a:pt x="651129" y="1216533"/>
                  </a:lnTo>
                  <a:close/>
                </a:path>
                <a:path w="2371090" h="1384300">
                  <a:moveTo>
                    <a:pt x="619125" y="1196339"/>
                  </a:moveTo>
                  <a:lnTo>
                    <a:pt x="608710" y="1212341"/>
                  </a:lnTo>
                  <a:lnTo>
                    <a:pt x="620648" y="1220089"/>
                  </a:lnTo>
                  <a:lnTo>
                    <a:pt x="624840" y="1222756"/>
                  </a:lnTo>
                  <a:lnTo>
                    <a:pt x="634872" y="1206627"/>
                  </a:lnTo>
                  <a:lnTo>
                    <a:pt x="630554" y="1203959"/>
                  </a:lnTo>
                  <a:lnTo>
                    <a:pt x="619125" y="1196339"/>
                  </a:lnTo>
                  <a:close/>
                </a:path>
                <a:path w="2371090" h="1384300">
                  <a:moveTo>
                    <a:pt x="587756" y="1175131"/>
                  </a:moveTo>
                  <a:lnTo>
                    <a:pt x="576960" y="1190878"/>
                  </a:lnTo>
                  <a:lnTo>
                    <a:pt x="592582" y="1201674"/>
                  </a:lnTo>
                  <a:lnTo>
                    <a:pt x="603377" y="1185926"/>
                  </a:lnTo>
                  <a:lnTo>
                    <a:pt x="587756" y="1175131"/>
                  </a:lnTo>
                  <a:close/>
                </a:path>
                <a:path w="2371090" h="1384300">
                  <a:moveTo>
                    <a:pt x="557276" y="1153033"/>
                  </a:moveTo>
                  <a:lnTo>
                    <a:pt x="545719" y="1168145"/>
                  </a:lnTo>
                  <a:lnTo>
                    <a:pt x="548640" y="1170432"/>
                  </a:lnTo>
                  <a:lnTo>
                    <a:pt x="561213" y="1179576"/>
                  </a:lnTo>
                  <a:lnTo>
                    <a:pt x="572516" y="1164208"/>
                  </a:lnTo>
                  <a:lnTo>
                    <a:pt x="559943" y="1154938"/>
                  </a:lnTo>
                  <a:lnTo>
                    <a:pt x="557276" y="1153033"/>
                  </a:lnTo>
                  <a:close/>
                </a:path>
                <a:path w="2371090" h="1384300">
                  <a:moveTo>
                    <a:pt x="527431" y="1129664"/>
                  </a:moveTo>
                  <a:lnTo>
                    <a:pt x="515493" y="1144524"/>
                  </a:lnTo>
                  <a:lnTo>
                    <a:pt x="525398" y="1152525"/>
                  </a:lnTo>
                  <a:lnTo>
                    <a:pt x="530606" y="1156462"/>
                  </a:lnTo>
                  <a:lnTo>
                    <a:pt x="542163" y="1141349"/>
                  </a:lnTo>
                  <a:lnTo>
                    <a:pt x="536956" y="1137412"/>
                  </a:lnTo>
                  <a:lnTo>
                    <a:pt x="527431" y="1129664"/>
                  </a:lnTo>
                  <a:close/>
                </a:path>
                <a:path w="2371090" h="1384300">
                  <a:moveTo>
                    <a:pt x="498347" y="1105534"/>
                  </a:moveTo>
                  <a:lnTo>
                    <a:pt x="486028" y="1120013"/>
                  </a:lnTo>
                  <a:lnTo>
                    <a:pt x="500507" y="1132332"/>
                  </a:lnTo>
                  <a:lnTo>
                    <a:pt x="512826" y="1117853"/>
                  </a:lnTo>
                  <a:lnTo>
                    <a:pt x="498347" y="1105534"/>
                  </a:lnTo>
                  <a:close/>
                </a:path>
                <a:path w="2371090" h="1384300">
                  <a:moveTo>
                    <a:pt x="470154" y="1080643"/>
                  </a:moveTo>
                  <a:lnTo>
                    <a:pt x="457073" y="1094486"/>
                  </a:lnTo>
                  <a:lnTo>
                    <a:pt x="457962" y="1095247"/>
                  </a:lnTo>
                  <a:lnTo>
                    <a:pt x="471551" y="1107313"/>
                  </a:lnTo>
                  <a:lnTo>
                    <a:pt x="484123" y="1093089"/>
                  </a:lnTo>
                  <a:lnTo>
                    <a:pt x="470662" y="1081024"/>
                  </a:lnTo>
                  <a:lnTo>
                    <a:pt x="470154" y="1080643"/>
                  </a:lnTo>
                  <a:close/>
                </a:path>
                <a:path w="2371090" h="1384300">
                  <a:moveTo>
                    <a:pt x="442722" y="1054481"/>
                  </a:moveTo>
                  <a:lnTo>
                    <a:pt x="429387" y="1068070"/>
                  </a:lnTo>
                  <a:lnTo>
                    <a:pt x="436372" y="1074927"/>
                  </a:lnTo>
                  <a:lnTo>
                    <a:pt x="443230" y="1081405"/>
                  </a:lnTo>
                  <a:lnTo>
                    <a:pt x="456311" y="1067562"/>
                  </a:lnTo>
                  <a:lnTo>
                    <a:pt x="449453" y="1061084"/>
                  </a:lnTo>
                  <a:lnTo>
                    <a:pt x="442722" y="1054481"/>
                  </a:lnTo>
                  <a:close/>
                </a:path>
                <a:path w="2371090" h="1384300">
                  <a:moveTo>
                    <a:pt x="416052" y="1027683"/>
                  </a:moveTo>
                  <a:lnTo>
                    <a:pt x="402336" y="1040891"/>
                  </a:lnTo>
                  <a:lnTo>
                    <a:pt x="415798" y="1054734"/>
                  </a:lnTo>
                  <a:lnTo>
                    <a:pt x="429133" y="1041145"/>
                  </a:lnTo>
                  <a:lnTo>
                    <a:pt x="428498" y="1040511"/>
                  </a:lnTo>
                  <a:lnTo>
                    <a:pt x="416052" y="1027683"/>
                  </a:lnTo>
                  <a:close/>
                </a:path>
                <a:path w="2371090" h="1384300">
                  <a:moveTo>
                    <a:pt x="390144" y="999997"/>
                  </a:moveTo>
                  <a:lnTo>
                    <a:pt x="376174" y="1012951"/>
                  </a:lnTo>
                  <a:lnTo>
                    <a:pt x="389128" y="1026921"/>
                  </a:lnTo>
                  <a:lnTo>
                    <a:pt x="403098" y="1013968"/>
                  </a:lnTo>
                  <a:lnTo>
                    <a:pt x="390144" y="999997"/>
                  </a:lnTo>
                  <a:close/>
                </a:path>
                <a:path w="2371090" h="1384300">
                  <a:moveTo>
                    <a:pt x="365379" y="971422"/>
                  </a:moveTo>
                  <a:lnTo>
                    <a:pt x="350901" y="983869"/>
                  </a:lnTo>
                  <a:lnTo>
                    <a:pt x="363347" y="998346"/>
                  </a:lnTo>
                  <a:lnTo>
                    <a:pt x="377825" y="985901"/>
                  </a:lnTo>
                  <a:lnTo>
                    <a:pt x="365379" y="971422"/>
                  </a:lnTo>
                  <a:close/>
                </a:path>
                <a:path w="2371090" h="1384300">
                  <a:moveTo>
                    <a:pt x="341249" y="942594"/>
                  </a:moveTo>
                  <a:lnTo>
                    <a:pt x="326263" y="954405"/>
                  </a:lnTo>
                  <a:lnTo>
                    <a:pt x="334645" y="964945"/>
                  </a:lnTo>
                  <a:lnTo>
                    <a:pt x="338455" y="969518"/>
                  </a:lnTo>
                  <a:lnTo>
                    <a:pt x="352933" y="957071"/>
                  </a:lnTo>
                  <a:lnTo>
                    <a:pt x="349123" y="952500"/>
                  </a:lnTo>
                  <a:lnTo>
                    <a:pt x="341249" y="942594"/>
                  </a:lnTo>
                  <a:close/>
                </a:path>
                <a:path w="2371090" h="1384300">
                  <a:moveTo>
                    <a:pt x="317627" y="912621"/>
                  </a:moveTo>
                  <a:lnTo>
                    <a:pt x="302641" y="924432"/>
                  </a:lnTo>
                  <a:lnTo>
                    <a:pt x="314452" y="939419"/>
                  </a:lnTo>
                  <a:lnTo>
                    <a:pt x="329438" y="927607"/>
                  </a:lnTo>
                  <a:lnTo>
                    <a:pt x="317627" y="912621"/>
                  </a:lnTo>
                  <a:close/>
                </a:path>
                <a:path w="2371090" h="1384300">
                  <a:moveTo>
                    <a:pt x="295402" y="882269"/>
                  </a:moveTo>
                  <a:lnTo>
                    <a:pt x="279908" y="893318"/>
                  </a:lnTo>
                  <a:lnTo>
                    <a:pt x="290957" y="908812"/>
                  </a:lnTo>
                  <a:lnTo>
                    <a:pt x="306451" y="897763"/>
                  </a:lnTo>
                  <a:lnTo>
                    <a:pt x="295402" y="882269"/>
                  </a:lnTo>
                  <a:close/>
                </a:path>
                <a:path w="2371090" h="1384300">
                  <a:moveTo>
                    <a:pt x="273684" y="851407"/>
                  </a:moveTo>
                  <a:lnTo>
                    <a:pt x="257683" y="861821"/>
                  </a:lnTo>
                  <a:lnTo>
                    <a:pt x="261365" y="867282"/>
                  </a:lnTo>
                  <a:lnTo>
                    <a:pt x="268859" y="877824"/>
                  </a:lnTo>
                  <a:lnTo>
                    <a:pt x="284353" y="866775"/>
                  </a:lnTo>
                  <a:lnTo>
                    <a:pt x="276859" y="856233"/>
                  </a:lnTo>
                  <a:lnTo>
                    <a:pt x="273684" y="851407"/>
                  </a:lnTo>
                  <a:close/>
                </a:path>
                <a:path w="2371090" h="1384300">
                  <a:moveTo>
                    <a:pt x="252984" y="819531"/>
                  </a:moveTo>
                  <a:lnTo>
                    <a:pt x="236982" y="829818"/>
                  </a:lnTo>
                  <a:lnTo>
                    <a:pt x="247396" y="845819"/>
                  </a:lnTo>
                  <a:lnTo>
                    <a:pt x="263398" y="835406"/>
                  </a:lnTo>
                  <a:lnTo>
                    <a:pt x="252984" y="819531"/>
                  </a:lnTo>
                  <a:close/>
                </a:path>
                <a:path w="2371090" h="1384300">
                  <a:moveTo>
                    <a:pt x="233172" y="787400"/>
                  </a:moveTo>
                  <a:lnTo>
                    <a:pt x="216789" y="797051"/>
                  </a:lnTo>
                  <a:lnTo>
                    <a:pt x="226440" y="813434"/>
                  </a:lnTo>
                  <a:lnTo>
                    <a:pt x="242951" y="803782"/>
                  </a:lnTo>
                  <a:lnTo>
                    <a:pt x="233172" y="787400"/>
                  </a:lnTo>
                  <a:close/>
                </a:path>
                <a:path w="2371090" h="1384300">
                  <a:moveTo>
                    <a:pt x="213868" y="754633"/>
                  </a:moveTo>
                  <a:lnTo>
                    <a:pt x="197484" y="764286"/>
                  </a:lnTo>
                  <a:lnTo>
                    <a:pt x="207137" y="780669"/>
                  </a:lnTo>
                  <a:lnTo>
                    <a:pt x="223520" y="771016"/>
                  </a:lnTo>
                  <a:lnTo>
                    <a:pt x="213868" y="754633"/>
                  </a:lnTo>
                  <a:close/>
                </a:path>
                <a:path w="2371090" h="1384300">
                  <a:moveTo>
                    <a:pt x="196087" y="721359"/>
                  </a:moveTo>
                  <a:lnTo>
                    <a:pt x="179324" y="730250"/>
                  </a:lnTo>
                  <a:lnTo>
                    <a:pt x="188214" y="747140"/>
                  </a:lnTo>
                  <a:lnTo>
                    <a:pt x="204978" y="738124"/>
                  </a:lnTo>
                  <a:lnTo>
                    <a:pt x="196087" y="721359"/>
                  </a:lnTo>
                  <a:close/>
                </a:path>
                <a:path w="2371090" h="1384300">
                  <a:moveTo>
                    <a:pt x="178815" y="687832"/>
                  </a:moveTo>
                  <a:lnTo>
                    <a:pt x="161671" y="696087"/>
                  </a:lnTo>
                  <a:lnTo>
                    <a:pt x="166497" y="706246"/>
                  </a:lnTo>
                  <a:lnTo>
                    <a:pt x="170307" y="713486"/>
                  </a:lnTo>
                  <a:lnTo>
                    <a:pt x="187198" y="704595"/>
                  </a:lnTo>
                  <a:lnTo>
                    <a:pt x="183261" y="697357"/>
                  </a:lnTo>
                  <a:lnTo>
                    <a:pt x="178815" y="687832"/>
                  </a:lnTo>
                  <a:close/>
                </a:path>
                <a:path w="2371090" h="1384300">
                  <a:moveTo>
                    <a:pt x="162433" y="653541"/>
                  </a:moveTo>
                  <a:lnTo>
                    <a:pt x="145161" y="661669"/>
                  </a:lnTo>
                  <a:lnTo>
                    <a:pt x="153415" y="678941"/>
                  </a:lnTo>
                  <a:lnTo>
                    <a:pt x="170561" y="670687"/>
                  </a:lnTo>
                  <a:lnTo>
                    <a:pt x="162433" y="653541"/>
                  </a:lnTo>
                  <a:close/>
                </a:path>
                <a:path w="2371090" h="1384300">
                  <a:moveTo>
                    <a:pt x="146812" y="619125"/>
                  </a:moveTo>
                  <a:lnTo>
                    <a:pt x="129286" y="626744"/>
                  </a:lnTo>
                  <a:lnTo>
                    <a:pt x="137033" y="644144"/>
                  </a:lnTo>
                  <a:lnTo>
                    <a:pt x="154432" y="636524"/>
                  </a:lnTo>
                  <a:lnTo>
                    <a:pt x="146812" y="619125"/>
                  </a:lnTo>
                  <a:close/>
                </a:path>
                <a:path w="2371090" h="1384300">
                  <a:moveTo>
                    <a:pt x="132080" y="584072"/>
                  </a:moveTo>
                  <a:lnTo>
                    <a:pt x="114541" y="591438"/>
                  </a:lnTo>
                  <a:lnTo>
                    <a:pt x="121831" y="608964"/>
                  </a:lnTo>
                  <a:lnTo>
                    <a:pt x="139446" y="601726"/>
                  </a:lnTo>
                  <a:lnTo>
                    <a:pt x="132080" y="584072"/>
                  </a:lnTo>
                  <a:close/>
                </a:path>
                <a:path w="2371090" h="1384300">
                  <a:moveTo>
                    <a:pt x="118503" y="549020"/>
                  </a:moveTo>
                  <a:lnTo>
                    <a:pt x="100622" y="555497"/>
                  </a:lnTo>
                  <a:lnTo>
                    <a:pt x="102285" y="560069"/>
                  </a:lnTo>
                  <a:lnTo>
                    <a:pt x="107518" y="573532"/>
                  </a:lnTo>
                  <a:lnTo>
                    <a:pt x="125222" y="566546"/>
                  </a:lnTo>
                  <a:lnTo>
                    <a:pt x="120027" y="553212"/>
                  </a:lnTo>
                  <a:lnTo>
                    <a:pt x="118503" y="549020"/>
                  </a:lnTo>
                  <a:close/>
                </a:path>
                <a:path w="2371090" h="1384300">
                  <a:moveTo>
                    <a:pt x="105689" y="513333"/>
                  </a:moveTo>
                  <a:lnTo>
                    <a:pt x="87668" y="519430"/>
                  </a:lnTo>
                  <a:lnTo>
                    <a:pt x="91160" y="529716"/>
                  </a:lnTo>
                  <a:lnTo>
                    <a:pt x="94068" y="537590"/>
                  </a:lnTo>
                  <a:lnTo>
                    <a:pt x="111963" y="531113"/>
                  </a:lnTo>
                  <a:lnTo>
                    <a:pt x="109054" y="523113"/>
                  </a:lnTo>
                  <a:lnTo>
                    <a:pt x="105689" y="513333"/>
                  </a:lnTo>
                  <a:close/>
                </a:path>
                <a:path w="2371090" h="1384300">
                  <a:moveTo>
                    <a:pt x="93764" y="477393"/>
                  </a:moveTo>
                  <a:lnTo>
                    <a:pt x="75603" y="483107"/>
                  </a:lnTo>
                  <a:lnTo>
                    <a:pt x="80619" y="498982"/>
                  </a:lnTo>
                  <a:lnTo>
                    <a:pt x="81483" y="501522"/>
                  </a:lnTo>
                  <a:lnTo>
                    <a:pt x="99504" y="495300"/>
                  </a:lnTo>
                  <a:lnTo>
                    <a:pt x="98640" y="492759"/>
                  </a:lnTo>
                  <a:lnTo>
                    <a:pt x="93764" y="477393"/>
                  </a:lnTo>
                  <a:close/>
                </a:path>
                <a:path w="2371090" h="1384300">
                  <a:moveTo>
                    <a:pt x="82715" y="441070"/>
                  </a:moveTo>
                  <a:lnTo>
                    <a:pt x="64452" y="446531"/>
                  </a:lnTo>
                  <a:lnTo>
                    <a:pt x="69850" y="464819"/>
                  </a:lnTo>
                  <a:lnTo>
                    <a:pt x="88112" y="459358"/>
                  </a:lnTo>
                  <a:lnTo>
                    <a:pt x="82715" y="441070"/>
                  </a:lnTo>
                  <a:close/>
                </a:path>
                <a:path w="2371090" h="1384300">
                  <a:moveTo>
                    <a:pt x="72491" y="404621"/>
                  </a:moveTo>
                  <a:lnTo>
                    <a:pt x="54114" y="409575"/>
                  </a:lnTo>
                  <a:lnTo>
                    <a:pt x="59156" y="427989"/>
                  </a:lnTo>
                  <a:lnTo>
                    <a:pt x="77533" y="422909"/>
                  </a:lnTo>
                  <a:lnTo>
                    <a:pt x="72491" y="404621"/>
                  </a:lnTo>
                  <a:close/>
                </a:path>
                <a:path w="2371090" h="1384300">
                  <a:moveTo>
                    <a:pt x="63195" y="367919"/>
                  </a:moveTo>
                  <a:lnTo>
                    <a:pt x="44704" y="372490"/>
                  </a:lnTo>
                  <a:lnTo>
                    <a:pt x="49326" y="390906"/>
                  </a:lnTo>
                  <a:lnTo>
                    <a:pt x="67805" y="386333"/>
                  </a:lnTo>
                  <a:lnTo>
                    <a:pt x="63195" y="367919"/>
                  </a:lnTo>
                  <a:close/>
                </a:path>
                <a:path w="2371090" h="1384300">
                  <a:moveTo>
                    <a:pt x="54902" y="331088"/>
                  </a:moveTo>
                  <a:lnTo>
                    <a:pt x="36245" y="334899"/>
                  </a:lnTo>
                  <a:lnTo>
                    <a:pt x="37287" y="339978"/>
                  </a:lnTo>
                  <a:lnTo>
                    <a:pt x="40424" y="353694"/>
                  </a:lnTo>
                  <a:lnTo>
                    <a:pt x="59004" y="349503"/>
                  </a:lnTo>
                  <a:lnTo>
                    <a:pt x="55867" y="335661"/>
                  </a:lnTo>
                  <a:lnTo>
                    <a:pt x="54902" y="331088"/>
                  </a:lnTo>
                  <a:close/>
                </a:path>
                <a:path w="2371090" h="1384300">
                  <a:moveTo>
                    <a:pt x="47396" y="293877"/>
                  </a:moveTo>
                  <a:lnTo>
                    <a:pt x="28676" y="297433"/>
                  </a:lnTo>
                  <a:lnTo>
                    <a:pt x="30492" y="307213"/>
                  </a:lnTo>
                  <a:lnTo>
                    <a:pt x="32384" y="316230"/>
                  </a:lnTo>
                  <a:lnTo>
                    <a:pt x="51028" y="312419"/>
                  </a:lnTo>
                  <a:lnTo>
                    <a:pt x="49136" y="303275"/>
                  </a:lnTo>
                  <a:lnTo>
                    <a:pt x="47396" y="293877"/>
                  </a:lnTo>
                  <a:close/>
                </a:path>
                <a:path w="2371090" h="1384300">
                  <a:moveTo>
                    <a:pt x="40830" y="256666"/>
                  </a:moveTo>
                  <a:lnTo>
                    <a:pt x="22021" y="259714"/>
                  </a:lnTo>
                  <a:lnTo>
                    <a:pt x="24358" y="274065"/>
                  </a:lnTo>
                  <a:lnTo>
                    <a:pt x="25196" y="278638"/>
                  </a:lnTo>
                  <a:lnTo>
                    <a:pt x="43929" y="275208"/>
                  </a:lnTo>
                  <a:lnTo>
                    <a:pt x="43078" y="270637"/>
                  </a:lnTo>
                  <a:lnTo>
                    <a:pt x="40830" y="256666"/>
                  </a:lnTo>
                  <a:close/>
                </a:path>
                <a:path w="2371090" h="1384300">
                  <a:moveTo>
                    <a:pt x="35140" y="219075"/>
                  </a:moveTo>
                  <a:lnTo>
                    <a:pt x="16281" y="221869"/>
                  </a:lnTo>
                  <a:lnTo>
                    <a:pt x="18999" y="240791"/>
                  </a:lnTo>
                  <a:lnTo>
                    <a:pt x="37807" y="237870"/>
                  </a:lnTo>
                  <a:lnTo>
                    <a:pt x="35140" y="219075"/>
                  </a:lnTo>
                  <a:close/>
                </a:path>
                <a:path w="2371090" h="1384300">
                  <a:moveTo>
                    <a:pt x="30264" y="181482"/>
                  </a:moveTo>
                  <a:lnTo>
                    <a:pt x="11353" y="183895"/>
                  </a:lnTo>
                  <a:lnTo>
                    <a:pt x="13652" y="202691"/>
                  </a:lnTo>
                  <a:lnTo>
                    <a:pt x="32562" y="200406"/>
                  </a:lnTo>
                  <a:lnTo>
                    <a:pt x="30264" y="181482"/>
                  </a:lnTo>
                  <a:close/>
                </a:path>
                <a:path w="2371090" h="1384300">
                  <a:moveTo>
                    <a:pt x="26238" y="143890"/>
                  </a:moveTo>
                  <a:lnTo>
                    <a:pt x="7289" y="145795"/>
                  </a:lnTo>
                  <a:lnTo>
                    <a:pt x="9194" y="164719"/>
                  </a:lnTo>
                  <a:lnTo>
                    <a:pt x="28155" y="162813"/>
                  </a:lnTo>
                  <a:lnTo>
                    <a:pt x="26238" y="143890"/>
                  </a:lnTo>
                  <a:close/>
                </a:path>
                <a:path w="2371090" h="1384300">
                  <a:moveTo>
                    <a:pt x="23139" y="106044"/>
                  </a:moveTo>
                  <a:lnTo>
                    <a:pt x="4152" y="107568"/>
                  </a:lnTo>
                  <a:lnTo>
                    <a:pt x="5638" y="126618"/>
                  </a:lnTo>
                  <a:lnTo>
                    <a:pt x="24625" y="125094"/>
                  </a:lnTo>
                  <a:lnTo>
                    <a:pt x="23139" y="106044"/>
                  </a:lnTo>
                  <a:close/>
                </a:path>
                <a:path w="2371090" h="1384300">
                  <a:moveTo>
                    <a:pt x="20916" y="68452"/>
                  </a:moveTo>
                  <a:lnTo>
                    <a:pt x="1879" y="69214"/>
                  </a:lnTo>
                  <a:lnTo>
                    <a:pt x="2971" y="88391"/>
                  </a:lnTo>
                  <a:lnTo>
                    <a:pt x="21996" y="87249"/>
                  </a:lnTo>
                  <a:lnTo>
                    <a:pt x="20916" y="68452"/>
                  </a:lnTo>
                  <a:close/>
                </a:path>
                <a:path w="2371090" h="1384300">
                  <a:moveTo>
                    <a:pt x="19545" y="30606"/>
                  </a:moveTo>
                  <a:lnTo>
                    <a:pt x="508" y="30861"/>
                  </a:lnTo>
                  <a:lnTo>
                    <a:pt x="584" y="35433"/>
                  </a:lnTo>
                  <a:lnTo>
                    <a:pt x="1143" y="50164"/>
                  </a:lnTo>
                  <a:lnTo>
                    <a:pt x="20180" y="49402"/>
                  </a:lnTo>
                  <a:lnTo>
                    <a:pt x="19638" y="35433"/>
                  </a:lnTo>
                  <a:lnTo>
                    <a:pt x="19545" y="30606"/>
                  </a:lnTo>
                  <a:close/>
                </a:path>
                <a:path w="2371090" h="1384300">
                  <a:moveTo>
                    <a:pt x="19050" y="0"/>
                  </a:moveTo>
                  <a:lnTo>
                    <a:pt x="0" y="253"/>
                  </a:lnTo>
                  <a:lnTo>
                    <a:pt x="190" y="11811"/>
                  </a:lnTo>
                  <a:lnTo>
                    <a:pt x="19240" y="11556"/>
                  </a:lnTo>
                  <a:lnTo>
                    <a:pt x="19050" y="0"/>
                  </a:lnTo>
                  <a:close/>
                </a:path>
              </a:pathLst>
            </a:custGeom>
            <a:solidFill>
              <a:srgbClr val="A6A6A6"/>
            </a:solidFill>
          </p:spPr>
          <p:txBody>
            <a:bodyPr wrap="square" lIns="0" tIns="0" rIns="0" bIns="0" rtlCol="0"/>
            <a:lstStyle/>
            <a:p>
              <a:endParaRPr/>
            </a:p>
          </p:txBody>
        </p:sp>
        <p:pic>
          <p:nvPicPr>
            <p:cNvPr id="57" name="object 57"/>
            <p:cNvPicPr/>
            <p:nvPr/>
          </p:nvPicPr>
          <p:blipFill>
            <a:blip r:embed="rId20" cstate="print"/>
            <a:stretch>
              <a:fillRect/>
            </a:stretch>
          </p:blipFill>
          <p:spPr>
            <a:xfrm>
              <a:off x="2255519" y="4572000"/>
              <a:ext cx="173736" cy="184404"/>
            </a:xfrm>
            <a:prstGeom prst="rect">
              <a:avLst/>
            </a:prstGeom>
          </p:spPr>
        </p:pic>
      </p:grpSp>
      <p:sp>
        <p:nvSpPr>
          <p:cNvPr id="58" name="object 58"/>
          <p:cNvSpPr txBox="1"/>
          <p:nvPr/>
        </p:nvSpPr>
        <p:spPr>
          <a:xfrm>
            <a:off x="3702685" y="1734058"/>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sp>
        <p:nvSpPr>
          <p:cNvPr id="62" name="object 62"/>
          <p:cNvSpPr txBox="1"/>
          <p:nvPr/>
        </p:nvSpPr>
        <p:spPr>
          <a:xfrm>
            <a:off x="6092317" y="6000155"/>
            <a:ext cx="203835" cy="218008"/>
          </a:xfrm>
          <a:prstGeom prst="rect">
            <a:avLst/>
          </a:prstGeom>
        </p:spPr>
        <p:txBody>
          <a:bodyPr vert="horz" wrap="square" lIns="0" tIns="2540" rIns="0" bIns="0" rtlCol="0">
            <a:spAutoFit/>
          </a:bodyPr>
          <a:lstStyle/>
          <a:p>
            <a:pPr marL="12700">
              <a:spcBef>
                <a:spcPts val="20"/>
              </a:spcBef>
            </a:pPr>
            <a:r>
              <a:rPr sz="1400" b="1" dirty="0">
                <a:latin typeface="メイリオ"/>
                <a:cs typeface="メイリオ"/>
              </a:rPr>
              <a:t>割</a:t>
            </a:r>
            <a:endParaRPr sz="1400">
              <a:latin typeface="メイリオ"/>
              <a:cs typeface="メイリオ"/>
            </a:endParaRPr>
          </a:p>
        </p:txBody>
      </p:sp>
      <p:sp>
        <p:nvSpPr>
          <p:cNvPr id="63" name="object 63"/>
          <p:cNvSpPr txBox="1"/>
          <p:nvPr/>
        </p:nvSpPr>
        <p:spPr>
          <a:xfrm>
            <a:off x="7404609" y="6044277"/>
            <a:ext cx="2092325" cy="391133"/>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5" dirty="0">
                <a:latin typeface="メイリオ"/>
                <a:cs typeface="メイリオ"/>
              </a:rPr>
              <a:t>スマートコントラクトの定義</a:t>
            </a:r>
            <a:endParaRPr sz="1200">
              <a:latin typeface="メイリオ"/>
              <a:cs typeface="メイリオ"/>
            </a:endParaRPr>
          </a:p>
          <a:p>
            <a:pPr marL="12700"/>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64" name="object 64"/>
          <p:cNvSpPr txBox="1"/>
          <p:nvPr/>
        </p:nvSpPr>
        <p:spPr>
          <a:xfrm>
            <a:off x="6452996" y="6102530"/>
            <a:ext cx="853440" cy="387985"/>
          </a:xfrm>
          <a:prstGeom prst="rect">
            <a:avLst/>
          </a:prstGeom>
        </p:spPr>
        <p:txBody>
          <a:bodyPr vert="horz" wrap="square" lIns="0" tIns="3810" rIns="0" bIns="0" rtlCol="0">
            <a:spAutoFit/>
          </a:bodyPr>
          <a:lstStyle/>
          <a:p>
            <a:pPr marL="12700">
              <a:spcBef>
                <a:spcPts val="3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65" name="object 65"/>
          <p:cNvSpPr txBox="1"/>
          <p:nvPr/>
        </p:nvSpPr>
        <p:spPr>
          <a:xfrm>
            <a:off x="1621027" y="6120477"/>
            <a:ext cx="3443604" cy="588645"/>
          </a:xfrm>
          <a:prstGeom prst="rect">
            <a:avLst/>
          </a:prstGeom>
        </p:spPr>
        <p:txBody>
          <a:bodyPr vert="horz" wrap="square" lIns="0" tIns="21590" rIns="0" bIns="0" rtlCol="0">
            <a:spAutoFit/>
          </a:bodyPr>
          <a:lstStyle/>
          <a:p>
            <a:pPr marL="449580">
              <a:spcBef>
                <a:spcPts val="170"/>
              </a:spcBef>
            </a:pPr>
            <a:r>
              <a:rPr sz="1200" spc="-5" dirty="0">
                <a:latin typeface="メイリオ"/>
                <a:cs typeface="メイリオ"/>
              </a:rPr>
              <a:t>⑥発電者がデジタル通貨を償却する</a:t>
            </a:r>
            <a:endParaRPr sz="1200">
              <a:latin typeface="メイリオ"/>
              <a:cs typeface="メイリオ"/>
            </a:endParaRPr>
          </a:p>
          <a:p>
            <a:pPr marL="449580">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15" dirty="0">
                <a:uFill>
                  <a:solidFill>
                    <a:srgbClr val="000000"/>
                  </a:solidFill>
                </a:uFill>
                <a:latin typeface="メイリオ"/>
                <a:cs typeface="メイリオ"/>
              </a:rPr>
              <a:t>での実際のシナリオ実施範囲は要検討</a:t>
            </a:r>
            <a:endParaRPr sz="1200">
              <a:latin typeface="メイリオ"/>
              <a:cs typeface="メイリオ"/>
            </a:endParaRPr>
          </a:p>
          <a:p>
            <a:pPr marL="12700">
              <a:spcBef>
                <a:spcPts val="455"/>
              </a:spcBef>
            </a:pPr>
            <a:r>
              <a:rPr sz="800" spc="-10" dirty="0">
                <a:solidFill>
                  <a:srgbClr val="888888"/>
                </a:solidFill>
                <a:latin typeface="Calibri"/>
                <a:cs typeface="Calibri"/>
              </a:rPr>
              <a:t>CONFIDENTIAL</a:t>
            </a:r>
            <a:endParaRPr sz="800">
              <a:latin typeface="Calibri"/>
              <a:cs typeface="Calibri"/>
            </a:endParaRPr>
          </a:p>
        </p:txBody>
      </p:sp>
      <p:sp>
        <p:nvSpPr>
          <p:cNvPr id="66" name="object 66"/>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143</a:t>
            </a:fld>
            <a:endParaRPr dirty="0"/>
          </a:p>
        </p:txBody>
      </p:sp>
      <p:sp>
        <p:nvSpPr>
          <p:cNvPr id="59" name="object 59"/>
          <p:cNvSpPr txBox="1"/>
          <p:nvPr/>
        </p:nvSpPr>
        <p:spPr>
          <a:xfrm>
            <a:off x="2053742" y="3084957"/>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発電者</a:t>
            </a:r>
            <a:endParaRPr sz="1200">
              <a:latin typeface="メイリオ"/>
              <a:cs typeface="メイリオ"/>
            </a:endParaRPr>
          </a:p>
        </p:txBody>
      </p:sp>
      <p:sp>
        <p:nvSpPr>
          <p:cNvPr id="60" name="object 60"/>
          <p:cNvSpPr txBox="1"/>
          <p:nvPr/>
        </p:nvSpPr>
        <p:spPr>
          <a:xfrm>
            <a:off x="5176139" y="3047491"/>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需要者</a:t>
            </a:r>
            <a:endParaRPr sz="1200">
              <a:latin typeface="メイリオ"/>
              <a:cs typeface="メイリオ"/>
            </a:endParaRPr>
          </a:p>
        </p:txBody>
      </p:sp>
      <p:sp>
        <p:nvSpPr>
          <p:cNvPr id="61" name="object 61"/>
          <p:cNvSpPr txBox="1"/>
          <p:nvPr/>
        </p:nvSpPr>
        <p:spPr>
          <a:xfrm>
            <a:off x="3310127" y="4064889"/>
            <a:ext cx="1383030" cy="876300"/>
          </a:xfrm>
          <a:prstGeom prst="rect">
            <a:avLst/>
          </a:prstGeom>
        </p:spPr>
        <p:txBody>
          <a:bodyPr vert="horz" wrap="square" lIns="0" tIns="12700" rIns="0" bIns="0" rtlCol="0">
            <a:spAutoFit/>
          </a:bodyPr>
          <a:lstStyle/>
          <a:p>
            <a:pPr marL="182880" marR="251460" indent="-182880">
              <a:spcBef>
                <a:spcPts val="100"/>
              </a:spcBef>
            </a:pPr>
            <a:r>
              <a:rPr sz="1200" b="1" dirty="0">
                <a:latin typeface="メイリオ"/>
                <a:cs typeface="メイリオ"/>
              </a:rPr>
              <a:t>電力P2P取引</a:t>
            </a:r>
            <a:r>
              <a:rPr sz="1200" b="1" spc="-25" dirty="0">
                <a:latin typeface="メイリオ"/>
                <a:cs typeface="メイリオ"/>
              </a:rPr>
              <a:t>PF </a:t>
            </a:r>
            <a:r>
              <a:rPr sz="1200" b="1" spc="-20" dirty="0">
                <a:latin typeface="メイリオ"/>
                <a:cs typeface="メイリオ"/>
              </a:rPr>
              <a:t>(電力会社)</a:t>
            </a:r>
            <a:endParaRPr sz="1200">
              <a:latin typeface="メイリオ"/>
              <a:cs typeface="メイリオ"/>
            </a:endParaRPr>
          </a:p>
          <a:p>
            <a:pPr marL="631190">
              <a:spcBef>
                <a:spcPts val="355"/>
              </a:spcBef>
            </a:pPr>
            <a:r>
              <a:rPr sz="1100" spc="-20" dirty="0">
                <a:latin typeface="メイリオ"/>
                <a:cs typeface="メイリオ"/>
              </a:rPr>
              <a:t>⑤支払</a:t>
            </a:r>
            <a:endParaRPr sz="1100">
              <a:latin typeface="メイリオ"/>
              <a:cs typeface="メイリオ"/>
            </a:endParaRPr>
          </a:p>
          <a:p>
            <a:pPr marR="5080" algn="r">
              <a:spcBef>
                <a:spcPts val="820"/>
              </a:spcBef>
            </a:pPr>
            <a:r>
              <a:rPr sz="1100" spc="-20" dirty="0">
                <a:latin typeface="メイリオ"/>
                <a:cs typeface="メイリオ"/>
              </a:rPr>
              <a:t>④送電</a:t>
            </a:r>
            <a:endParaRPr sz="1100">
              <a:latin typeface="メイリオ"/>
              <a:cs typeface="メイリオ"/>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27686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４．物流と資金決済の連携</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429237"/>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gn="just">
              <a:lnSpc>
                <a:spcPts val="1400"/>
              </a:lnSpc>
              <a:spcBef>
                <a:spcPts val="10"/>
              </a:spcBef>
            </a:pPr>
            <a:r>
              <a:rPr sz="1400" b="1" spc="400"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10" name="object 10"/>
          <p:cNvSpPr txBox="1"/>
          <p:nvPr/>
        </p:nvSpPr>
        <p:spPr>
          <a:xfrm>
            <a:off x="6492494" y="1811223"/>
            <a:ext cx="622300" cy="1290994"/>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ビジネス</a:t>
            </a:r>
            <a:endParaRPr sz="1200">
              <a:latin typeface="メイリオ"/>
              <a:cs typeface="メイリオ"/>
            </a:endParaRPr>
          </a:p>
          <a:p>
            <a:pPr>
              <a:spcBef>
                <a:spcPts val="50"/>
              </a:spcBef>
            </a:pPr>
            <a:endParaRPr sz="1300">
              <a:latin typeface="メイリオ"/>
              <a:cs typeface="メイリオ"/>
            </a:endParaRPr>
          </a:p>
          <a:p>
            <a:pPr>
              <a:spcBef>
                <a:spcPts val="5"/>
              </a:spcBef>
            </a:pPr>
            <a:r>
              <a:rPr sz="1200" b="1" spc="-25" dirty="0">
                <a:latin typeface="メイリオ"/>
                <a:cs typeface="メイリオ"/>
              </a:rPr>
              <a:t>技術</a:t>
            </a:r>
            <a:endParaRPr sz="1200">
              <a:latin typeface="メイリオ"/>
              <a:cs typeface="メイリオ"/>
            </a:endParaRPr>
          </a:p>
          <a:p>
            <a:pPr>
              <a:spcBef>
                <a:spcPts val="95"/>
              </a:spcBef>
            </a:pPr>
            <a:endParaRPr sz="800">
              <a:latin typeface="メイリオ"/>
              <a:cs typeface="メイリオ"/>
            </a:endParaRPr>
          </a:p>
          <a:p>
            <a:pPr marR="157480">
              <a:lnSpc>
                <a:spcPct val="159300"/>
              </a:lnSpc>
            </a:pPr>
            <a:r>
              <a:rPr sz="1200" b="1" spc="-20" dirty="0">
                <a:latin typeface="メイリオ"/>
                <a:cs typeface="メイリオ"/>
              </a:rPr>
              <a:t>法制度</a:t>
            </a:r>
            <a:r>
              <a:rPr sz="1200" b="1" spc="-25" dirty="0">
                <a:latin typeface="メイリオ"/>
                <a:cs typeface="メイリオ"/>
              </a:rPr>
              <a:t>効果</a:t>
            </a:r>
            <a:endParaRPr sz="1200">
              <a:latin typeface="メイリオ"/>
              <a:cs typeface="メイリオ"/>
            </a:endParaRPr>
          </a:p>
        </p:txBody>
      </p:sp>
      <p:sp>
        <p:nvSpPr>
          <p:cNvPr id="11" name="object 11"/>
          <p:cNvSpPr txBox="1"/>
          <p:nvPr/>
        </p:nvSpPr>
        <p:spPr>
          <a:xfrm>
            <a:off x="7395718" y="1672845"/>
            <a:ext cx="2689225" cy="1773555"/>
          </a:xfrm>
          <a:prstGeom prst="rect">
            <a:avLst/>
          </a:prstGeom>
        </p:spPr>
        <p:txBody>
          <a:bodyPr vert="horz" wrap="square" lIns="0" tIns="9525" rIns="0" bIns="0" rtlCol="0">
            <a:spAutoFit/>
          </a:bodyPr>
          <a:lstStyle/>
          <a:p>
            <a:pPr marL="85090" marR="5080" indent="-85725">
              <a:lnSpc>
                <a:spcPct val="101699"/>
              </a:lnSpc>
              <a:spcBef>
                <a:spcPts val="75"/>
              </a:spcBef>
              <a:buFont typeface="Arial"/>
              <a:buChar char="•"/>
              <a:tabLst>
                <a:tab pos="85725" algn="l"/>
              </a:tabLst>
            </a:pPr>
            <a:r>
              <a:rPr sz="1200" spc="-5" dirty="0">
                <a:latin typeface="メイリオ"/>
                <a:cs typeface="メイリオ"/>
              </a:rPr>
              <a:t>業務的な実現性の検証と、プロセス上</a:t>
            </a:r>
            <a:r>
              <a:rPr sz="1200" spc="-10" dirty="0">
                <a:latin typeface="メイリオ"/>
                <a:cs typeface="メイリオ"/>
              </a:rPr>
              <a:t>の課題の洗い出し</a:t>
            </a:r>
            <a:endParaRPr sz="1200">
              <a:latin typeface="メイリオ"/>
              <a:cs typeface="メイリオ"/>
            </a:endParaRPr>
          </a:p>
          <a:p>
            <a:pPr marL="85090" marR="5080" indent="-85725">
              <a:lnSpc>
                <a:spcPct val="101699"/>
              </a:lnSpc>
              <a:spcBef>
                <a:spcPts val="965"/>
              </a:spcBef>
              <a:buFont typeface="Arial"/>
              <a:buChar char="•"/>
              <a:tabLst>
                <a:tab pos="85725" algn="l"/>
              </a:tabLst>
            </a:pPr>
            <a:r>
              <a:rPr sz="1200" spc="-5" dirty="0">
                <a:latin typeface="メイリオ"/>
                <a:cs typeface="メイリオ"/>
              </a:rPr>
              <a:t>物の動きを起点としたスマートコント</a:t>
            </a:r>
            <a:r>
              <a:rPr sz="1200" spc="-10" dirty="0">
                <a:latin typeface="メイリオ"/>
                <a:cs typeface="メイリオ"/>
              </a:rPr>
              <a:t>ラクトの実行検証</a:t>
            </a:r>
            <a:endParaRPr sz="1200">
              <a:latin typeface="メイリオ"/>
              <a:cs typeface="メイリオ"/>
            </a:endParaRPr>
          </a:p>
          <a:p>
            <a:pPr marL="85090" marR="5080" indent="-85725">
              <a:lnSpc>
                <a:spcPts val="1460"/>
              </a:lnSpc>
              <a:spcBef>
                <a:spcPts val="5"/>
              </a:spcBef>
              <a:buFont typeface="Arial"/>
              <a:buChar char="•"/>
              <a:tabLst>
                <a:tab pos="85725" algn="l"/>
              </a:tabLst>
            </a:pPr>
            <a:r>
              <a:rPr sz="1200" spc="-5" dirty="0">
                <a:latin typeface="メイリオ"/>
                <a:cs typeface="メイリオ"/>
              </a:rPr>
              <a:t>既存システムとの連携等、アーキテクチャの実現性検証、課題洗い出し</a:t>
            </a:r>
            <a:endParaRPr sz="1200">
              <a:latin typeface="メイリオ"/>
              <a:cs typeface="メイリオ"/>
            </a:endParaRPr>
          </a:p>
          <a:p>
            <a:pPr marL="85090" indent="-85725">
              <a:spcBef>
                <a:spcPts val="334"/>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a:p>
            <a:pPr marL="85090" indent="-85725">
              <a:spcBef>
                <a:spcPts val="825"/>
              </a:spcBef>
              <a:buFont typeface="Arial"/>
              <a:buChar char="•"/>
              <a:tabLst>
                <a:tab pos="85725" algn="l"/>
              </a:tabLst>
            </a:pPr>
            <a:r>
              <a:rPr sz="1200" spc="-5" dirty="0">
                <a:latin typeface="メイリオ"/>
                <a:cs typeface="メイリオ"/>
              </a:rPr>
              <a:t>業者間の精算業務効率化の効果検証</a:t>
            </a:r>
            <a:endParaRPr sz="1200">
              <a:latin typeface="メイリオ"/>
              <a:cs typeface="メイリオ"/>
            </a:endParaRPr>
          </a:p>
        </p:txBody>
      </p:sp>
      <p:sp>
        <p:nvSpPr>
          <p:cNvPr id="12" name="object 12"/>
          <p:cNvSpPr txBox="1"/>
          <p:nvPr/>
        </p:nvSpPr>
        <p:spPr>
          <a:xfrm>
            <a:off x="7417309" y="4762628"/>
            <a:ext cx="2079625" cy="149923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a:p>
            <a:pPr marL="85090" indent="-85725">
              <a:spcBef>
                <a:spcPts val="805"/>
              </a:spcBef>
              <a:buFont typeface="Arial"/>
              <a:buChar char="•"/>
              <a:tabLst>
                <a:tab pos="85725" algn="l"/>
              </a:tabLst>
            </a:pPr>
            <a:r>
              <a:rPr sz="1200" spc="-5" dirty="0">
                <a:latin typeface="メイリオ"/>
                <a:cs typeface="メイリオ"/>
              </a:rPr>
              <a:t>スマートコントラクトの定義</a:t>
            </a:r>
            <a:endParaRPr sz="1200">
              <a:latin typeface="メイリオ"/>
              <a:cs typeface="メイリオ"/>
            </a:endParaRPr>
          </a:p>
        </p:txBody>
      </p:sp>
      <p:sp>
        <p:nvSpPr>
          <p:cNvPr id="13" name="object 13"/>
          <p:cNvSpPr txBox="1"/>
          <p:nvPr/>
        </p:nvSpPr>
        <p:spPr>
          <a:xfrm>
            <a:off x="6465696" y="4946142"/>
            <a:ext cx="774700" cy="105157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lnSpc>
                <a:spcPct val="100000"/>
              </a:lnSpc>
            </a:pPr>
            <a:endParaRPr sz="1150">
              <a:latin typeface="メイリオ"/>
              <a:cs typeface="メイリオ"/>
            </a:endParaRPr>
          </a:p>
          <a:p>
            <a:pPr>
              <a:lnSpc>
                <a:spcPct val="100000"/>
              </a:lnSpc>
            </a:pPr>
            <a:r>
              <a:rPr sz="1200" b="1" spc="-10" dirty="0">
                <a:latin typeface="メイリオ"/>
                <a:cs typeface="メイリオ"/>
              </a:rPr>
              <a:t>物流事業者</a:t>
            </a:r>
            <a:endParaRPr sz="1200">
              <a:latin typeface="メイリオ"/>
              <a:cs typeface="メイリオ"/>
            </a:endParaRPr>
          </a:p>
          <a:p>
            <a:pPr>
              <a:spcBef>
                <a:spcPts val="25"/>
              </a:spcBef>
            </a:pPr>
            <a:r>
              <a:rPr sz="1200" b="1" spc="-10" dirty="0">
                <a:latin typeface="Calibri"/>
                <a:cs typeface="Calibri"/>
              </a:rPr>
              <a:t>/</a:t>
            </a:r>
            <a:r>
              <a:rPr sz="1200" b="1" spc="-20" dirty="0">
                <a:latin typeface="メイリオ"/>
                <a:cs typeface="メイリオ"/>
              </a:rPr>
              <a:t>協力会社</a:t>
            </a:r>
            <a:endParaRPr sz="1200">
              <a:latin typeface="メイリオ"/>
              <a:cs typeface="メイリオ"/>
            </a:endParaRPr>
          </a:p>
          <a:p>
            <a:pPr>
              <a:spcBef>
                <a:spcPts val="45"/>
              </a:spcBef>
            </a:pPr>
            <a:endParaRPr sz="800">
              <a:latin typeface="メイリオ"/>
              <a:cs typeface="メイリオ"/>
            </a:endParaRPr>
          </a:p>
          <a:p>
            <a:pPr>
              <a:spcBef>
                <a:spcPts val="5"/>
              </a:spcBef>
            </a:pPr>
            <a:r>
              <a:rPr sz="1200" b="1" spc="-25" dirty="0">
                <a:latin typeface="メイリオ"/>
                <a:cs typeface="メイリオ"/>
              </a:rPr>
              <a:t>事務局</a:t>
            </a:r>
            <a:endParaRPr sz="1200">
              <a:latin typeface="メイリオ"/>
              <a:cs typeface="メイリオ"/>
            </a:endParaRPr>
          </a:p>
        </p:txBody>
      </p:sp>
      <p:sp>
        <p:nvSpPr>
          <p:cNvPr id="14" name="object 14"/>
          <p:cNvSpPr txBox="1"/>
          <p:nvPr/>
        </p:nvSpPr>
        <p:spPr>
          <a:xfrm>
            <a:off x="2070811" y="5207634"/>
            <a:ext cx="3153410" cy="93980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a:lnSpc>
                <a:spcPct val="100000"/>
              </a:lnSpc>
            </a:pPr>
            <a:r>
              <a:rPr sz="1200" spc="-5" dirty="0">
                <a:latin typeface="メイリオ"/>
                <a:cs typeface="メイリオ"/>
              </a:rPr>
              <a:t>②利用者が商品を購入する</a:t>
            </a:r>
            <a:endParaRPr sz="1200">
              <a:latin typeface="メイリオ"/>
              <a:cs typeface="メイリオ"/>
            </a:endParaRPr>
          </a:p>
          <a:p>
            <a:pPr>
              <a:lnSpc>
                <a:spcPct val="100000"/>
              </a:lnSpc>
            </a:pPr>
            <a:r>
              <a:rPr sz="1200" spc="-10" dirty="0">
                <a:latin typeface="メイリオ"/>
                <a:cs typeface="メイリオ"/>
              </a:rPr>
              <a:t>③商品が配送される</a:t>
            </a:r>
            <a:endParaRPr sz="1200">
              <a:latin typeface="メイリオ"/>
              <a:cs typeface="メイリオ"/>
            </a:endParaRPr>
          </a:p>
          <a:p>
            <a:pPr>
              <a:lnSpc>
                <a:spcPct val="100000"/>
              </a:lnSpc>
            </a:pPr>
            <a:r>
              <a:rPr sz="1200" spc="-5" dirty="0">
                <a:latin typeface="メイリオ"/>
                <a:cs typeface="メイリオ"/>
              </a:rPr>
              <a:t>④スマートコントラクトが実行される</a:t>
            </a:r>
            <a:endParaRPr sz="1200">
              <a:latin typeface="メイリオ"/>
              <a:cs typeface="メイリオ"/>
            </a:endParaRPr>
          </a:p>
          <a:p>
            <a:pPr marL="152400"/>
            <a:r>
              <a:rPr sz="1200" spc="-10" dirty="0">
                <a:latin typeface="Calibri"/>
                <a:cs typeface="Calibri"/>
              </a:rPr>
              <a:t>(</a:t>
            </a:r>
            <a:r>
              <a:rPr sz="1200" dirty="0">
                <a:latin typeface="メイリオ"/>
                <a:cs typeface="メイリオ"/>
              </a:rPr>
              <a:t>例：配送業者、保管業者への支払自動処理</a:t>
            </a:r>
            <a:r>
              <a:rPr sz="1200" spc="-50" dirty="0">
                <a:latin typeface="Calibri"/>
                <a:cs typeface="Calibri"/>
              </a:rPr>
              <a:t>)</a:t>
            </a:r>
            <a:endParaRPr sz="1200">
              <a:latin typeface="Calibri"/>
              <a:cs typeface="Calibri"/>
            </a:endParaRPr>
          </a:p>
        </p:txBody>
      </p:sp>
      <p:sp>
        <p:nvSpPr>
          <p:cNvPr id="15" name="object 15"/>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物の流れをトリガーとした、取引単位の複数業者への資金精算による業務効率化の検証</a:t>
            </a:r>
            <a:endParaRPr sz="1200">
              <a:latin typeface="メイリオ"/>
              <a:cs typeface="メイリオ"/>
            </a:endParaRPr>
          </a:p>
        </p:txBody>
      </p:sp>
      <p:graphicFrame>
        <p:nvGraphicFramePr>
          <p:cNvPr id="16" name="object 16"/>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7" name="object 17"/>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18" name="object 18"/>
          <p:cNvGrpSpPr/>
          <p:nvPr/>
        </p:nvGrpSpPr>
        <p:grpSpPr>
          <a:xfrm>
            <a:off x="2479547" y="2055877"/>
            <a:ext cx="2781300" cy="1862455"/>
            <a:chOff x="955547" y="2055876"/>
            <a:chExt cx="2781300" cy="1862455"/>
          </a:xfrm>
        </p:grpSpPr>
        <p:pic>
          <p:nvPicPr>
            <p:cNvPr id="19" name="object 19"/>
            <p:cNvPicPr/>
            <p:nvPr/>
          </p:nvPicPr>
          <p:blipFill>
            <a:blip r:embed="rId2" cstate="print"/>
            <a:stretch>
              <a:fillRect/>
            </a:stretch>
          </p:blipFill>
          <p:spPr>
            <a:xfrm>
              <a:off x="1791080" y="2880614"/>
              <a:ext cx="1079754" cy="1037590"/>
            </a:xfrm>
            <a:prstGeom prst="rect">
              <a:avLst/>
            </a:prstGeom>
          </p:spPr>
        </p:pic>
        <p:pic>
          <p:nvPicPr>
            <p:cNvPr id="20" name="object 20"/>
            <p:cNvPicPr/>
            <p:nvPr/>
          </p:nvPicPr>
          <p:blipFill>
            <a:blip r:embed="rId3" cstate="print"/>
            <a:stretch>
              <a:fillRect/>
            </a:stretch>
          </p:blipFill>
          <p:spPr>
            <a:xfrm>
              <a:off x="955547" y="3043428"/>
              <a:ext cx="649224" cy="675132"/>
            </a:xfrm>
            <a:prstGeom prst="rect">
              <a:avLst/>
            </a:prstGeom>
          </p:spPr>
        </p:pic>
        <p:pic>
          <p:nvPicPr>
            <p:cNvPr id="21" name="object 21"/>
            <p:cNvPicPr/>
            <p:nvPr/>
          </p:nvPicPr>
          <p:blipFill>
            <a:blip r:embed="rId4" cstate="print"/>
            <a:stretch>
              <a:fillRect/>
            </a:stretch>
          </p:blipFill>
          <p:spPr>
            <a:xfrm>
              <a:off x="2017775" y="2055876"/>
              <a:ext cx="649224" cy="675132"/>
            </a:xfrm>
            <a:prstGeom prst="rect">
              <a:avLst/>
            </a:prstGeom>
          </p:spPr>
        </p:pic>
        <p:sp>
          <p:nvSpPr>
            <p:cNvPr id="22" name="object 22"/>
            <p:cNvSpPr/>
            <p:nvPr/>
          </p:nvSpPr>
          <p:spPr>
            <a:xfrm>
              <a:off x="2570733" y="2631186"/>
              <a:ext cx="600075" cy="530225"/>
            </a:xfrm>
            <a:custGeom>
              <a:avLst/>
              <a:gdLst/>
              <a:ahLst/>
              <a:cxnLst/>
              <a:rect l="l" t="t" r="r" b="b"/>
              <a:pathLst>
                <a:path w="600075" h="530225">
                  <a:moveTo>
                    <a:pt x="536187" y="486648"/>
                  </a:moveTo>
                  <a:lnTo>
                    <a:pt x="517398" y="508000"/>
                  </a:lnTo>
                  <a:lnTo>
                    <a:pt x="599694" y="529843"/>
                  </a:lnTo>
                  <a:lnTo>
                    <a:pt x="585595" y="495046"/>
                  </a:lnTo>
                  <a:lnTo>
                    <a:pt x="545719" y="495046"/>
                  </a:lnTo>
                  <a:lnTo>
                    <a:pt x="536187" y="486648"/>
                  </a:lnTo>
                  <a:close/>
                </a:path>
                <a:path w="600075" h="530225">
                  <a:moveTo>
                    <a:pt x="548846" y="472263"/>
                  </a:moveTo>
                  <a:lnTo>
                    <a:pt x="536187" y="486648"/>
                  </a:lnTo>
                  <a:lnTo>
                    <a:pt x="545719" y="495046"/>
                  </a:lnTo>
                  <a:lnTo>
                    <a:pt x="558419" y="480694"/>
                  </a:lnTo>
                  <a:lnTo>
                    <a:pt x="548846" y="472263"/>
                  </a:lnTo>
                  <a:close/>
                </a:path>
                <a:path w="600075" h="530225">
                  <a:moveTo>
                    <a:pt x="567690" y="450850"/>
                  </a:moveTo>
                  <a:lnTo>
                    <a:pt x="548846" y="472263"/>
                  </a:lnTo>
                  <a:lnTo>
                    <a:pt x="558419" y="480694"/>
                  </a:lnTo>
                  <a:lnTo>
                    <a:pt x="545719" y="495046"/>
                  </a:lnTo>
                  <a:lnTo>
                    <a:pt x="585595" y="495046"/>
                  </a:lnTo>
                  <a:lnTo>
                    <a:pt x="567690" y="450850"/>
                  </a:lnTo>
                  <a:close/>
                </a:path>
                <a:path w="600075" h="530225">
                  <a:moveTo>
                    <a:pt x="12700" y="0"/>
                  </a:moveTo>
                  <a:lnTo>
                    <a:pt x="0" y="14224"/>
                  </a:lnTo>
                  <a:lnTo>
                    <a:pt x="536187" y="486648"/>
                  </a:lnTo>
                  <a:lnTo>
                    <a:pt x="548846" y="472263"/>
                  </a:lnTo>
                  <a:lnTo>
                    <a:pt x="12700" y="0"/>
                  </a:lnTo>
                  <a:close/>
                </a:path>
              </a:pathLst>
            </a:custGeom>
            <a:solidFill>
              <a:srgbClr val="A6A6A6"/>
            </a:solidFill>
          </p:spPr>
          <p:txBody>
            <a:bodyPr wrap="square" lIns="0" tIns="0" rIns="0" bIns="0" rtlCol="0"/>
            <a:lstStyle/>
            <a:p>
              <a:endParaRPr/>
            </a:p>
          </p:txBody>
        </p:sp>
        <p:pic>
          <p:nvPicPr>
            <p:cNvPr id="23" name="object 23"/>
            <p:cNvPicPr/>
            <p:nvPr/>
          </p:nvPicPr>
          <p:blipFill>
            <a:blip r:embed="rId5" cstate="print"/>
            <a:stretch>
              <a:fillRect/>
            </a:stretch>
          </p:blipFill>
          <p:spPr>
            <a:xfrm>
              <a:off x="3087624" y="3041904"/>
              <a:ext cx="649224" cy="675132"/>
            </a:xfrm>
            <a:prstGeom prst="rect">
              <a:avLst/>
            </a:prstGeom>
          </p:spPr>
        </p:pic>
        <p:pic>
          <p:nvPicPr>
            <p:cNvPr id="24" name="object 24"/>
            <p:cNvPicPr/>
            <p:nvPr/>
          </p:nvPicPr>
          <p:blipFill>
            <a:blip r:embed="rId6" cstate="print"/>
            <a:stretch>
              <a:fillRect/>
            </a:stretch>
          </p:blipFill>
          <p:spPr>
            <a:xfrm>
              <a:off x="2217419" y="2266188"/>
              <a:ext cx="259080" cy="259079"/>
            </a:xfrm>
            <a:prstGeom prst="rect">
              <a:avLst/>
            </a:prstGeom>
          </p:spPr>
        </p:pic>
        <p:pic>
          <p:nvPicPr>
            <p:cNvPr id="25" name="object 25"/>
            <p:cNvPicPr/>
            <p:nvPr/>
          </p:nvPicPr>
          <p:blipFill>
            <a:blip r:embed="rId7" cstate="print"/>
            <a:stretch>
              <a:fillRect/>
            </a:stretch>
          </p:blipFill>
          <p:spPr>
            <a:xfrm>
              <a:off x="2799587" y="2788920"/>
              <a:ext cx="166116" cy="176783"/>
            </a:xfrm>
            <a:prstGeom prst="rect">
              <a:avLst/>
            </a:prstGeom>
          </p:spPr>
        </p:pic>
        <p:pic>
          <p:nvPicPr>
            <p:cNvPr id="26" name="object 26"/>
            <p:cNvPicPr/>
            <p:nvPr/>
          </p:nvPicPr>
          <p:blipFill>
            <a:blip r:embed="rId8" cstate="print"/>
            <a:stretch>
              <a:fillRect/>
            </a:stretch>
          </p:blipFill>
          <p:spPr>
            <a:xfrm>
              <a:off x="2229484" y="2767457"/>
              <a:ext cx="241045" cy="140462"/>
            </a:xfrm>
            <a:prstGeom prst="rect">
              <a:avLst/>
            </a:prstGeom>
          </p:spPr>
        </p:pic>
        <p:pic>
          <p:nvPicPr>
            <p:cNvPr id="27" name="object 27"/>
            <p:cNvPicPr/>
            <p:nvPr/>
          </p:nvPicPr>
          <p:blipFill>
            <a:blip r:embed="rId9" cstate="print"/>
            <a:stretch>
              <a:fillRect/>
            </a:stretch>
          </p:blipFill>
          <p:spPr>
            <a:xfrm>
              <a:off x="2394203" y="2851404"/>
              <a:ext cx="132587" cy="150875"/>
            </a:xfrm>
            <a:prstGeom prst="rect">
              <a:avLst/>
            </a:prstGeom>
          </p:spPr>
        </p:pic>
      </p:grpSp>
      <p:sp>
        <p:nvSpPr>
          <p:cNvPr id="28" name="object 28"/>
          <p:cNvSpPr txBox="1"/>
          <p:nvPr/>
        </p:nvSpPr>
        <p:spPr>
          <a:xfrm>
            <a:off x="4536949" y="2453386"/>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①発行</a:t>
            </a:r>
            <a:endParaRPr sz="1100">
              <a:latin typeface="メイリオ"/>
              <a:cs typeface="メイリオ"/>
            </a:endParaRPr>
          </a:p>
        </p:txBody>
      </p:sp>
      <p:grpSp>
        <p:nvGrpSpPr>
          <p:cNvPr id="29" name="object 29"/>
          <p:cNvGrpSpPr/>
          <p:nvPr/>
        </p:nvGrpSpPr>
        <p:grpSpPr>
          <a:xfrm>
            <a:off x="3111881" y="2393442"/>
            <a:ext cx="1801495" cy="2251710"/>
            <a:chOff x="1587880" y="2393442"/>
            <a:chExt cx="1801495" cy="2251710"/>
          </a:xfrm>
        </p:grpSpPr>
        <p:pic>
          <p:nvPicPr>
            <p:cNvPr id="30" name="object 30"/>
            <p:cNvPicPr/>
            <p:nvPr/>
          </p:nvPicPr>
          <p:blipFill>
            <a:blip r:embed="rId10" cstate="print"/>
            <a:stretch>
              <a:fillRect/>
            </a:stretch>
          </p:blipFill>
          <p:spPr>
            <a:xfrm>
              <a:off x="2442972" y="3970020"/>
              <a:ext cx="649223" cy="675132"/>
            </a:xfrm>
            <a:prstGeom prst="rect">
              <a:avLst/>
            </a:prstGeom>
          </p:spPr>
        </p:pic>
        <p:pic>
          <p:nvPicPr>
            <p:cNvPr id="31" name="object 31"/>
            <p:cNvPicPr/>
            <p:nvPr/>
          </p:nvPicPr>
          <p:blipFill>
            <a:blip r:embed="rId11" cstate="print"/>
            <a:stretch>
              <a:fillRect/>
            </a:stretch>
          </p:blipFill>
          <p:spPr>
            <a:xfrm>
              <a:off x="1587880" y="3252089"/>
              <a:ext cx="242569" cy="140462"/>
            </a:xfrm>
            <a:prstGeom prst="rect">
              <a:avLst/>
            </a:prstGeom>
          </p:spPr>
        </p:pic>
        <p:pic>
          <p:nvPicPr>
            <p:cNvPr id="32" name="object 32"/>
            <p:cNvPicPr/>
            <p:nvPr/>
          </p:nvPicPr>
          <p:blipFill>
            <a:blip r:embed="rId9" cstate="print"/>
            <a:stretch>
              <a:fillRect/>
            </a:stretch>
          </p:blipFill>
          <p:spPr>
            <a:xfrm>
              <a:off x="1754123" y="3334512"/>
              <a:ext cx="132587" cy="152400"/>
            </a:xfrm>
            <a:prstGeom prst="rect">
              <a:avLst/>
            </a:prstGeom>
          </p:spPr>
        </p:pic>
        <p:pic>
          <p:nvPicPr>
            <p:cNvPr id="33" name="object 33"/>
            <p:cNvPicPr/>
            <p:nvPr/>
          </p:nvPicPr>
          <p:blipFill>
            <a:blip r:embed="rId12" cstate="print"/>
            <a:stretch>
              <a:fillRect/>
            </a:stretch>
          </p:blipFill>
          <p:spPr>
            <a:xfrm>
              <a:off x="1871344" y="3826637"/>
              <a:ext cx="242569" cy="140462"/>
            </a:xfrm>
            <a:prstGeom prst="rect">
              <a:avLst/>
            </a:prstGeom>
          </p:spPr>
        </p:pic>
        <p:pic>
          <p:nvPicPr>
            <p:cNvPr id="34" name="object 34"/>
            <p:cNvPicPr/>
            <p:nvPr/>
          </p:nvPicPr>
          <p:blipFill>
            <a:blip r:embed="rId9" cstate="print"/>
            <a:stretch>
              <a:fillRect/>
            </a:stretch>
          </p:blipFill>
          <p:spPr>
            <a:xfrm>
              <a:off x="2037587" y="3910584"/>
              <a:ext cx="132587" cy="150875"/>
            </a:xfrm>
            <a:prstGeom prst="rect">
              <a:avLst/>
            </a:prstGeom>
          </p:spPr>
        </p:pic>
        <p:pic>
          <p:nvPicPr>
            <p:cNvPr id="35" name="object 35"/>
            <p:cNvPicPr/>
            <p:nvPr/>
          </p:nvPicPr>
          <p:blipFill>
            <a:blip r:embed="rId12" cstate="print"/>
            <a:stretch>
              <a:fillRect/>
            </a:stretch>
          </p:blipFill>
          <p:spPr>
            <a:xfrm>
              <a:off x="2787269" y="3262757"/>
              <a:ext cx="242569" cy="140462"/>
            </a:xfrm>
            <a:prstGeom prst="rect">
              <a:avLst/>
            </a:prstGeom>
          </p:spPr>
        </p:pic>
        <p:pic>
          <p:nvPicPr>
            <p:cNvPr id="36" name="object 36"/>
            <p:cNvPicPr/>
            <p:nvPr/>
          </p:nvPicPr>
          <p:blipFill>
            <a:blip r:embed="rId9" cstate="print"/>
            <a:stretch>
              <a:fillRect/>
            </a:stretch>
          </p:blipFill>
          <p:spPr>
            <a:xfrm>
              <a:off x="2953511" y="3346704"/>
              <a:ext cx="132587" cy="150875"/>
            </a:xfrm>
            <a:prstGeom prst="rect">
              <a:avLst/>
            </a:prstGeom>
          </p:spPr>
        </p:pic>
        <p:sp>
          <p:nvSpPr>
            <p:cNvPr id="37" name="object 37"/>
            <p:cNvSpPr/>
            <p:nvPr/>
          </p:nvSpPr>
          <p:spPr>
            <a:xfrm>
              <a:off x="2634233" y="2393442"/>
              <a:ext cx="755015" cy="669925"/>
            </a:xfrm>
            <a:custGeom>
              <a:avLst/>
              <a:gdLst/>
              <a:ahLst/>
              <a:cxnLst/>
              <a:rect l="l" t="t" r="r" b="b"/>
              <a:pathLst>
                <a:path w="755014" h="669925">
                  <a:moveTo>
                    <a:pt x="63352" y="43341"/>
                  </a:moveTo>
                  <a:lnTo>
                    <a:pt x="50697" y="57619"/>
                  </a:lnTo>
                  <a:lnTo>
                    <a:pt x="742188" y="669925"/>
                  </a:lnTo>
                  <a:lnTo>
                    <a:pt x="754888" y="655701"/>
                  </a:lnTo>
                  <a:lnTo>
                    <a:pt x="63352" y="43341"/>
                  </a:lnTo>
                  <a:close/>
                </a:path>
                <a:path w="755014" h="669925">
                  <a:moveTo>
                    <a:pt x="0" y="0"/>
                  </a:moveTo>
                  <a:lnTo>
                    <a:pt x="31750" y="78994"/>
                  </a:lnTo>
                  <a:lnTo>
                    <a:pt x="50697" y="57619"/>
                  </a:lnTo>
                  <a:lnTo>
                    <a:pt x="41275" y="49275"/>
                  </a:lnTo>
                  <a:lnTo>
                    <a:pt x="53848" y="34925"/>
                  </a:lnTo>
                  <a:lnTo>
                    <a:pt x="70813" y="34925"/>
                  </a:lnTo>
                  <a:lnTo>
                    <a:pt x="82296" y="21971"/>
                  </a:lnTo>
                  <a:lnTo>
                    <a:pt x="0" y="0"/>
                  </a:lnTo>
                  <a:close/>
                </a:path>
                <a:path w="755014" h="669925">
                  <a:moveTo>
                    <a:pt x="53848" y="34925"/>
                  </a:moveTo>
                  <a:lnTo>
                    <a:pt x="41275" y="49275"/>
                  </a:lnTo>
                  <a:lnTo>
                    <a:pt x="50697" y="57619"/>
                  </a:lnTo>
                  <a:lnTo>
                    <a:pt x="63352" y="43341"/>
                  </a:lnTo>
                  <a:lnTo>
                    <a:pt x="53848" y="34925"/>
                  </a:lnTo>
                  <a:close/>
                </a:path>
                <a:path w="755014" h="669925">
                  <a:moveTo>
                    <a:pt x="70813" y="34925"/>
                  </a:moveTo>
                  <a:lnTo>
                    <a:pt x="53848" y="34925"/>
                  </a:lnTo>
                  <a:lnTo>
                    <a:pt x="63352" y="43341"/>
                  </a:lnTo>
                  <a:lnTo>
                    <a:pt x="70813" y="34925"/>
                  </a:lnTo>
                  <a:close/>
                </a:path>
              </a:pathLst>
            </a:custGeom>
            <a:solidFill>
              <a:srgbClr val="A6A6A6"/>
            </a:solidFill>
          </p:spPr>
          <p:txBody>
            <a:bodyPr wrap="square" lIns="0" tIns="0" rIns="0" bIns="0" rtlCol="0"/>
            <a:lstStyle/>
            <a:p>
              <a:endParaRPr/>
            </a:p>
          </p:txBody>
        </p:sp>
        <p:pic>
          <p:nvPicPr>
            <p:cNvPr id="38" name="object 38"/>
            <p:cNvPicPr/>
            <p:nvPr/>
          </p:nvPicPr>
          <p:blipFill>
            <a:blip r:embed="rId13" cstate="print"/>
            <a:stretch>
              <a:fillRect/>
            </a:stretch>
          </p:blipFill>
          <p:spPr>
            <a:xfrm>
              <a:off x="2965703" y="2682240"/>
              <a:ext cx="147827" cy="124967"/>
            </a:xfrm>
            <a:prstGeom prst="rect">
              <a:avLst/>
            </a:prstGeom>
          </p:spPr>
        </p:pic>
      </p:grpSp>
      <p:sp>
        <p:nvSpPr>
          <p:cNvPr id="39" name="object 39"/>
          <p:cNvSpPr txBox="1"/>
          <p:nvPr/>
        </p:nvSpPr>
        <p:spPr>
          <a:xfrm>
            <a:off x="3691763" y="1945335"/>
            <a:ext cx="317500" cy="197490"/>
          </a:xfrm>
          <a:prstGeom prst="rect">
            <a:avLst/>
          </a:prstGeom>
        </p:spPr>
        <p:txBody>
          <a:bodyPr vert="horz" wrap="square" lIns="0" tIns="12700" rIns="0" bIns="0" rtlCol="0">
            <a:spAutoFit/>
          </a:bodyPr>
          <a:lstStyle/>
          <a:p>
            <a:pPr>
              <a:spcBef>
                <a:spcPts val="100"/>
              </a:spcBef>
            </a:pPr>
            <a:r>
              <a:rPr sz="1200" b="1" spc="-30" dirty="0">
                <a:latin typeface="メイリオ"/>
                <a:cs typeface="メイリオ"/>
              </a:rPr>
              <a:t>銀行</a:t>
            </a:r>
            <a:endParaRPr sz="1200">
              <a:latin typeface="メイリオ"/>
              <a:cs typeface="メイリオ"/>
            </a:endParaRPr>
          </a:p>
        </p:txBody>
      </p:sp>
      <p:sp>
        <p:nvSpPr>
          <p:cNvPr id="40" name="object 40"/>
          <p:cNvSpPr txBox="1"/>
          <p:nvPr/>
        </p:nvSpPr>
        <p:spPr>
          <a:xfrm>
            <a:off x="1932736" y="3256915"/>
            <a:ext cx="717550" cy="391160"/>
          </a:xfrm>
          <a:prstGeom prst="rect">
            <a:avLst/>
          </a:prstGeom>
        </p:spPr>
        <p:txBody>
          <a:bodyPr vert="horz" wrap="square" lIns="0" tIns="12700" rIns="0" bIns="0" rtlCol="0">
            <a:spAutoFit/>
          </a:bodyPr>
          <a:lstStyle/>
          <a:p>
            <a:pPr marR="5080" algn="ctr">
              <a:spcBef>
                <a:spcPts val="100"/>
              </a:spcBef>
            </a:pPr>
            <a:r>
              <a:rPr sz="1200" b="1" spc="-20" dirty="0">
                <a:latin typeface="メイリオ"/>
                <a:cs typeface="メイリオ"/>
              </a:rPr>
              <a:t>販売者</a:t>
            </a:r>
            <a:endParaRPr sz="1200">
              <a:latin typeface="メイリオ"/>
              <a:cs typeface="メイリオ"/>
            </a:endParaRPr>
          </a:p>
          <a:p>
            <a:pPr marR="5080" algn="ctr"/>
            <a:r>
              <a:rPr sz="1200" b="1" spc="-10" dirty="0">
                <a:latin typeface="Calibri"/>
                <a:cs typeface="Calibri"/>
              </a:rPr>
              <a:t>(</a:t>
            </a:r>
            <a:r>
              <a:rPr sz="1200" b="1" dirty="0">
                <a:latin typeface="メイリオ"/>
                <a:cs typeface="メイリオ"/>
              </a:rPr>
              <a:t>協力会社</a:t>
            </a:r>
            <a:r>
              <a:rPr sz="1200" b="1" spc="-50" dirty="0">
                <a:latin typeface="Calibri"/>
                <a:cs typeface="Calibri"/>
              </a:rPr>
              <a:t>)</a:t>
            </a:r>
            <a:endParaRPr sz="1200">
              <a:latin typeface="Calibri"/>
              <a:cs typeface="Calibri"/>
            </a:endParaRPr>
          </a:p>
        </p:txBody>
      </p:sp>
      <p:grpSp>
        <p:nvGrpSpPr>
          <p:cNvPr id="41" name="object 41"/>
          <p:cNvGrpSpPr/>
          <p:nvPr/>
        </p:nvGrpSpPr>
        <p:grpSpPr>
          <a:xfrm>
            <a:off x="2620403" y="3249167"/>
            <a:ext cx="2467610" cy="1925320"/>
            <a:chOff x="1096403" y="3249167"/>
            <a:chExt cx="2467610" cy="1925320"/>
          </a:xfrm>
        </p:grpSpPr>
        <p:sp>
          <p:nvSpPr>
            <p:cNvPr id="42" name="object 42"/>
            <p:cNvSpPr/>
            <p:nvPr/>
          </p:nvSpPr>
          <p:spPr>
            <a:xfrm>
              <a:off x="1096403" y="3685285"/>
              <a:ext cx="2467610" cy="1443990"/>
            </a:xfrm>
            <a:custGeom>
              <a:avLst/>
              <a:gdLst/>
              <a:ahLst/>
              <a:cxnLst/>
              <a:rect l="l" t="t" r="r" b="b"/>
              <a:pathLst>
                <a:path w="2467610" h="1443989">
                  <a:moveTo>
                    <a:pt x="47865" y="75760"/>
                  </a:moveTo>
                  <a:lnTo>
                    <a:pt x="28828" y="76491"/>
                  </a:lnTo>
                  <a:lnTo>
                    <a:pt x="30822" y="109727"/>
                  </a:lnTo>
                  <a:lnTo>
                    <a:pt x="34074" y="145541"/>
                  </a:lnTo>
                  <a:lnTo>
                    <a:pt x="42506" y="216662"/>
                  </a:lnTo>
                  <a:lnTo>
                    <a:pt x="53809" y="286765"/>
                  </a:lnTo>
                  <a:lnTo>
                    <a:pt x="67703" y="355472"/>
                  </a:lnTo>
                  <a:lnTo>
                    <a:pt x="84289" y="422909"/>
                  </a:lnTo>
                  <a:lnTo>
                    <a:pt x="103441" y="488950"/>
                  </a:lnTo>
                  <a:lnTo>
                    <a:pt x="125006" y="553719"/>
                  </a:lnTo>
                  <a:lnTo>
                    <a:pt x="149059" y="616712"/>
                  </a:lnTo>
                  <a:lnTo>
                    <a:pt x="175501" y="678180"/>
                  </a:lnTo>
                  <a:lnTo>
                    <a:pt x="204203" y="737996"/>
                  </a:lnTo>
                  <a:lnTo>
                    <a:pt x="235064" y="795782"/>
                  </a:lnTo>
                  <a:lnTo>
                    <a:pt x="268084" y="851788"/>
                  </a:lnTo>
                  <a:lnTo>
                    <a:pt x="303136" y="905890"/>
                  </a:lnTo>
                  <a:lnTo>
                    <a:pt x="340220" y="957833"/>
                  </a:lnTo>
                  <a:lnTo>
                    <a:pt x="379209" y="1007618"/>
                  </a:lnTo>
                  <a:lnTo>
                    <a:pt x="420230" y="1055243"/>
                  </a:lnTo>
                  <a:lnTo>
                    <a:pt x="462902" y="1100455"/>
                  </a:lnTo>
                  <a:lnTo>
                    <a:pt x="507352" y="1143381"/>
                  </a:lnTo>
                  <a:lnTo>
                    <a:pt x="553453" y="1183766"/>
                  </a:lnTo>
                  <a:lnTo>
                    <a:pt x="601205" y="1221613"/>
                  </a:lnTo>
                  <a:lnTo>
                    <a:pt x="650481" y="1256664"/>
                  </a:lnTo>
                  <a:lnTo>
                    <a:pt x="701154" y="1289177"/>
                  </a:lnTo>
                  <a:lnTo>
                    <a:pt x="753224" y="1318768"/>
                  </a:lnTo>
                  <a:lnTo>
                    <a:pt x="806691" y="1345438"/>
                  </a:lnTo>
                  <a:lnTo>
                    <a:pt x="861428" y="1369187"/>
                  </a:lnTo>
                  <a:lnTo>
                    <a:pt x="917181" y="1389761"/>
                  </a:lnTo>
                  <a:lnTo>
                    <a:pt x="974204" y="1407287"/>
                  </a:lnTo>
                  <a:lnTo>
                    <a:pt x="1032243" y="1421383"/>
                  </a:lnTo>
                  <a:lnTo>
                    <a:pt x="1091171" y="1432178"/>
                  </a:lnTo>
                  <a:lnTo>
                    <a:pt x="1151115" y="1439671"/>
                  </a:lnTo>
                  <a:lnTo>
                    <a:pt x="1211567" y="1443101"/>
                  </a:lnTo>
                  <a:lnTo>
                    <a:pt x="1243063" y="1443736"/>
                  </a:lnTo>
                  <a:lnTo>
                    <a:pt x="1274432" y="1443482"/>
                  </a:lnTo>
                  <a:lnTo>
                    <a:pt x="1336789" y="1439926"/>
                  </a:lnTo>
                  <a:lnTo>
                    <a:pt x="1398257" y="1432687"/>
                  </a:lnTo>
                  <a:lnTo>
                    <a:pt x="1443596" y="1424686"/>
                  </a:lnTo>
                  <a:lnTo>
                    <a:pt x="1242936" y="1424686"/>
                  </a:lnTo>
                  <a:lnTo>
                    <a:pt x="1211821" y="1424177"/>
                  </a:lnTo>
                  <a:lnTo>
                    <a:pt x="1152639" y="1420621"/>
                  </a:lnTo>
                  <a:lnTo>
                    <a:pt x="1093838" y="1413383"/>
                  </a:lnTo>
                  <a:lnTo>
                    <a:pt x="1035926" y="1402714"/>
                  </a:lnTo>
                  <a:lnTo>
                    <a:pt x="979030" y="1388745"/>
                  </a:lnTo>
                  <a:lnTo>
                    <a:pt x="923023" y="1371600"/>
                  </a:lnTo>
                  <a:lnTo>
                    <a:pt x="868159" y="1351407"/>
                  </a:lnTo>
                  <a:lnTo>
                    <a:pt x="814565" y="1328039"/>
                  </a:lnTo>
                  <a:lnTo>
                    <a:pt x="761987" y="1301877"/>
                  </a:lnTo>
                  <a:lnTo>
                    <a:pt x="710806" y="1272794"/>
                  </a:lnTo>
                  <a:lnTo>
                    <a:pt x="661022" y="1240789"/>
                  </a:lnTo>
                  <a:lnTo>
                    <a:pt x="612508" y="1206245"/>
                  </a:lnTo>
                  <a:lnTo>
                    <a:pt x="565518" y="1169034"/>
                  </a:lnTo>
                  <a:lnTo>
                    <a:pt x="520052" y="1129157"/>
                  </a:lnTo>
                  <a:lnTo>
                    <a:pt x="476237" y="1086865"/>
                  </a:lnTo>
                  <a:lnTo>
                    <a:pt x="434200" y="1042288"/>
                  </a:lnTo>
                  <a:lnTo>
                    <a:pt x="393814" y="995299"/>
                  </a:lnTo>
                  <a:lnTo>
                    <a:pt x="355333" y="946150"/>
                  </a:lnTo>
                  <a:lnTo>
                    <a:pt x="318630" y="894841"/>
                  </a:lnTo>
                  <a:lnTo>
                    <a:pt x="284086" y="841375"/>
                  </a:lnTo>
                  <a:lnTo>
                    <a:pt x="251447" y="786130"/>
                  </a:lnTo>
                  <a:lnTo>
                    <a:pt x="220967" y="728980"/>
                  </a:lnTo>
                  <a:lnTo>
                    <a:pt x="192773" y="670051"/>
                  </a:lnTo>
                  <a:lnTo>
                    <a:pt x="166636" y="609345"/>
                  </a:lnTo>
                  <a:lnTo>
                    <a:pt x="142875" y="547115"/>
                  </a:lnTo>
                  <a:lnTo>
                    <a:pt x="121577" y="483234"/>
                  </a:lnTo>
                  <a:lnTo>
                    <a:pt x="102628" y="417830"/>
                  </a:lnTo>
                  <a:lnTo>
                    <a:pt x="86258" y="351155"/>
                  </a:lnTo>
                  <a:lnTo>
                    <a:pt x="72529" y="283082"/>
                  </a:lnTo>
                  <a:lnTo>
                    <a:pt x="61353" y="213868"/>
                  </a:lnTo>
                  <a:lnTo>
                    <a:pt x="53022" y="143509"/>
                  </a:lnTo>
                  <a:lnTo>
                    <a:pt x="49796" y="107950"/>
                  </a:lnTo>
                  <a:lnTo>
                    <a:pt x="47865" y="75760"/>
                  </a:lnTo>
                  <a:close/>
                </a:path>
                <a:path w="2467610" h="1443989">
                  <a:moveTo>
                    <a:pt x="2448293" y="11811"/>
                  </a:moveTo>
                  <a:lnTo>
                    <a:pt x="2444991" y="86868"/>
                  </a:lnTo>
                  <a:lnTo>
                    <a:pt x="2438514" y="160655"/>
                  </a:lnTo>
                  <a:lnTo>
                    <a:pt x="2429116" y="233299"/>
                  </a:lnTo>
                  <a:lnTo>
                    <a:pt x="2416797" y="304672"/>
                  </a:lnTo>
                  <a:lnTo>
                    <a:pt x="2401684" y="374522"/>
                  </a:lnTo>
                  <a:lnTo>
                    <a:pt x="2383904" y="443102"/>
                  </a:lnTo>
                  <a:lnTo>
                    <a:pt x="2363330" y="510031"/>
                  </a:lnTo>
                  <a:lnTo>
                    <a:pt x="2340089" y="575437"/>
                  </a:lnTo>
                  <a:lnTo>
                    <a:pt x="2314562" y="639063"/>
                  </a:lnTo>
                  <a:lnTo>
                    <a:pt x="2286495" y="700786"/>
                  </a:lnTo>
                  <a:lnTo>
                    <a:pt x="2256015" y="760730"/>
                  </a:lnTo>
                  <a:lnTo>
                    <a:pt x="2223249" y="818641"/>
                  </a:lnTo>
                  <a:lnTo>
                    <a:pt x="2188324" y="874649"/>
                  </a:lnTo>
                  <a:lnTo>
                    <a:pt x="2151240" y="928369"/>
                  </a:lnTo>
                  <a:lnTo>
                    <a:pt x="2112251" y="979677"/>
                  </a:lnTo>
                  <a:lnTo>
                    <a:pt x="2071230" y="1028700"/>
                  </a:lnTo>
                  <a:lnTo>
                    <a:pt x="2028304" y="1075436"/>
                  </a:lnTo>
                  <a:lnTo>
                    <a:pt x="1983600" y="1119632"/>
                  </a:lnTo>
                  <a:lnTo>
                    <a:pt x="1937118" y="1161033"/>
                  </a:lnTo>
                  <a:lnTo>
                    <a:pt x="1889112" y="1199895"/>
                  </a:lnTo>
                  <a:lnTo>
                    <a:pt x="1839455" y="1235964"/>
                  </a:lnTo>
                  <a:lnTo>
                    <a:pt x="1788274" y="1269238"/>
                  </a:lnTo>
                  <a:lnTo>
                    <a:pt x="1735696" y="1299337"/>
                  </a:lnTo>
                  <a:lnTo>
                    <a:pt x="1681848" y="1326641"/>
                  </a:lnTo>
                  <a:lnTo>
                    <a:pt x="1626730" y="1350645"/>
                  </a:lnTo>
                  <a:lnTo>
                    <a:pt x="1570342" y="1371472"/>
                  </a:lnTo>
                  <a:lnTo>
                    <a:pt x="1512938" y="1388999"/>
                  </a:lnTo>
                  <a:lnTo>
                    <a:pt x="1454518" y="1403222"/>
                  </a:lnTo>
                  <a:lnTo>
                    <a:pt x="1395082" y="1413890"/>
                  </a:lnTo>
                  <a:lnTo>
                    <a:pt x="1334884" y="1420876"/>
                  </a:lnTo>
                  <a:lnTo>
                    <a:pt x="1273670" y="1424432"/>
                  </a:lnTo>
                  <a:lnTo>
                    <a:pt x="1242936" y="1424686"/>
                  </a:lnTo>
                  <a:lnTo>
                    <a:pt x="1443596" y="1424686"/>
                  </a:lnTo>
                  <a:lnTo>
                    <a:pt x="1488554" y="1415033"/>
                  </a:lnTo>
                  <a:lnTo>
                    <a:pt x="1547609" y="1398777"/>
                  </a:lnTo>
                  <a:lnTo>
                    <a:pt x="1605521" y="1379220"/>
                  </a:lnTo>
                  <a:lnTo>
                    <a:pt x="1662290" y="1356359"/>
                  </a:lnTo>
                  <a:lnTo>
                    <a:pt x="1717789" y="1330197"/>
                  </a:lnTo>
                  <a:lnTo>
                    <a:pt x="1771891" y="1301114"/>
                  </a:lnTo>
                  <a:lnTo>
                    <a:pt x="1824596" y="1268730"/>
                  </a:lnTo>
                  <a:lnTo>
                    <a:pt x="1875904" y="1233677"/>
                  </a:lnTo>
                  <a:lnTo>
                    <a:pt x="1925434" y="1195451"/>
                  </a:lnTo>
                  <a:lnTo>
                    <a:pt x="1973440" y="1154683"/>
                  </a:lnTo>
                  <a:lnTo>
                    <a:pt x="2019668" y="1111250"/>
                  </a:lnTo>
                  <a:lnTo>
                    <a:pt x="2064245" y="1065149"/>
                  </a:lnTo>
                  <a:lnTo>
                    <a:pt x="2106790" y="1016507"/>
                  </a:lnTo>
                  <a:lnTo>
                    <a:pt x="2147303" y="965581"/>
                  </a:lnTo>
                  <a:lnTo>
                    <a:pt x="2204453" y="884682"/>
                  </a:lnTo>
                  <a:lnTo>
                    <a:pt x="2239759" y="828294"/>
                  </a:lnTo>
                  <a:lnTo>
                    <a:pt x="2272906" y="769619"/>
                  </a:lnTo>
                  <a:lnTo>
                    <a:pt x="2303640" y="708913"/>
                  </a:lnTo>
                  <a:lnTo>
                    <a:pt x="2332215" y="646302"/>
                  </a:lnTo>
                  <a:lnTo>
                    <a:pt x="2357996" y="581913"/>
                  </a:lnTo>
                  <a:lnTo>
                    <a:pt x="2381491" y="515874"/>
                  </a:lnTo>
                  <a:lnTo>
                    <a:pt x="2402319" y="448056"/>
                  </a:lnTo>
                  <a:lnTo>
                    <a:pt x="2420226" y="378713"/>
                  </a:lnTo>
                  <a:lnTo>
                    <a:pt x="2435593" y="308101"/>
                  </a:lnTo>
                  <a:lnTo>
                    <a:pt x="2448039" y="235965"/>
                  </a:lnTo>
                  <a:lnTo>
                    <a:pt x="2457564" y="162559"/>
                  </a:lnTo>
                  <a:lnTo>
                    <a:pt x="2464041" y="87883"/>
                  </a:lnTo>
                  <a:lnTo>
                    <a:pt x="2467343" y="12445"/>
                  </a:lnTo>
                  <a:lnTo>
                    <a:pt x="2448293" y="11811"/>
                  </a:lnTo>
                  <a:close/>
                </a:path>
                <a:path w="2467610" h="1443989">
                  <a:moveTo>
                    <a:pt x="35166" y="0"/>
                  </a:moveTo>
                  <a:lnTo>
                    <a:pt x="0" y="77596"/>
                  </a:lnTo>
                  <a:lnTo>
                    <a:pt x="28828" y="76491"/>
                  </a:lnTo>
                  <a:lnTo>
                    <a:pt x="28079" y="64007"/>
                  </a:lnTo>
                  <a:lnTo>
                    <a:pt x="47091" y="62864"/>
                  </a:lnTo>
                  <a:lnTo>
                    <a:pt x="69667" y="62864"/>
                  </a:lnTo>
                  <a:lnTo>
                    <a:pt x="35166" y="0"/>
                  </a:lnTo>
                  <a:close/>
                </a:path>
                <a:path w="2467610" h="1443989">
                  <a:moveTo>
                    <a:pt x="47091" y="62864"/>
                  </a:moveTo>
                  <a:lnTo>
                    <a:pt x="28079" y="64007"/>
                  </a:lnTo>
                  <a:lnTo>
                    <a:pt x="28828" y="76491"/>
                  </a:lnTo>
                  <a:lnTo>
                    <a:pt x="47865" y="75760"/>
                  </a:lnTo>
                  <a:lnTo>
                    <a:pt x="47091" y="62864"/>
                  </a:lnTo>
                  <a:close/>
                </a:path>
                <a:path w="2467610" h="1443989">
                  <a:moveTo>
                    <a:pt x="69667" y="62864"/>
                  </a:moveTo>
                  <a:lnTo>
                    <a:pt x="47091" y="62864"/>
                  </a:lnTo>
                  <a:lnTo>
                    <a:pt x="47865" y="75760"/>
                  </a:lnTo>
                  <a:lnTo>
                    <a:pt x="76149" y="74675"/>
                  </a:lnTo>
                  <a:lnTo>
                    <a:pt x="69667" y="62864"/>
                  </a:lnTo>
                  <a:close/>
                </a:path>
              </a:pathLst>
            </a:custGeom>
            <a:solidFill>
              <a:srgbClr val="A6A6A6"/>
            </a:solidFill>
          </p:spPr>
          <p:txBody>
            <a:bodyPr wrap="square" lIns="0" tIns="0" rIns="0" bIns="0" rtlCol="0"/>
            <a:lstStyle/>
            <a:p>
              <a:endParaRPr/>
            </a:p>
          </p:txBody>
        </p:sp>
        <p:pic>
          <p:nvPicPr>
            <p:cNvPr id="43" name="object 43"/>
            <p:cNvPicPr/>
            <p:nvPr/>
          </p:nvPicPr>
          <p:blipFill>
            <a:blip r:embed="rId14" cstate="print"/>
            <a:stretch>
              <a:fillRect/>
            </a:stretch>
          </p:blipFill>
          <p:spPr>
            <a:xfrm>
              <a:off x="2170176" y="4989575"/>
              <a:ext cx="173736" cy="184404"/>
            </a:xfrm>
            <a:prstGeom prst="rect">
              <a:avLst/>
            </a:prstGeom>
          </p:spPr>
        </p:pic>
        <p:pic>
          <p:nvPicPr>
            <p:cNvPr id="44" name="object 44"/>
            <p:cNvPicPr/>
            <p:nvPr/>
          </p:nvPicPr>
          <p:blipFill>
            <a:blip r:embed="rId15" cstate="print"/>
            <a:stretch>
              <a:fillRect/>
            </a:stretch>
          </p:blipFill>
          <p:spPr>
            <a:xfrm>
              <a:off x="2633472" y="4212335"/>
              <a:ext cx="266700" cy="266700"/>
            </a:xfrm>
            <a:prstGeom prst="rect">
              <a:avLst/>
            </a:prstGeom>
          </p:spPr>
        </p:pic>
        <p:pic>
          <p:nvPicPr>
            <p:cNvPr id="45" name="object 45"/>
            <p:cNvPicPr/>
            <p:nvPr/>
          </p:nvPicPr>
          <p:blipFill>
            <a:blip r:embed="rId16" cstate="print"/>
            <a:stretch>
              <a:fillRect/>
            </a:stretch>
          </p:blipFill>
          <p:spPr>
            <a:xfrm>
              <a:off x="3311652" y="3249167"/>
              <a:ext cx="249936" cy="248412"/>
            </a:xfrm>
            <a:prstGeom prst="rect">
              <a:avLst/>
            </a:prstGeom>
          </p:spPr>
        </p:pic>
        <p:pic>
          <p:nvPicPr>
            <p:cNvPr id="46" name="object 46"/>
            <p:cNvPicPr/>
            <p:nvPr/>
          </p:nvPicPr>
          <p:blipFill>
            <a:blip r:embed="rId17" cstate="print"/>
            <a:stretch>
              <a:fillRect/>
            </a:stretch>
          </p:blipFill>
          <p:spPr>
            <a:xfrm>
              <a:off x="1162812" y="3253739"/>
              <a:ext cx="251459" cy="249936"/>
            </a:xfrm>
            <a:prstGeom prst="rect">
              <a:avLst/>
            </a:prstGeom>
          </p:spPr>
        </p:pic>
        <p:pic>
          <p:nvPicPr>
            <p:cNvPr id="47" name="object 47"/>
            <p:cNvPicPr/>
            <p:nvPr/>
          </p:nvPicPr>
          <p:blipFill>
            <a:blip r:embed="rId18" cstate="print"/>
            <a:stretch>
              <a:fillRect/>
            </a:stretch>
          </p:blipFill>
          <p:spPr>
            <a:xfrm>
              <a:off x="1549908" y="3970019"/>
              <a:ext cx="649223" cy="675132"/>
            </a:xfrm>
            <a:prstGeom prst="rect">
              <a:avLst/>
            </a:prstGeom>
          </p:spPr>
        </p:pic>
        <p:pic>
          <p:nvPicPr>
            <p:cNvPr id="48" name="object 48"/>
            <p:cNvPicPr/>
            <p:nvPr/>
          </p:nvPicPr>
          <p:blipFill>
            <a:blip r:embed="rId12" cstate="print"/>
            <a:stretch>
              <a:fillRect/>
            </a:stretch>
          </p:blipFill>
          <p:spPr>
            <a:xfrm>
              <a:off x="2535808" y="3826636"/>
              <a:ext cx="242570" cy="140462"/>
            </a:xfrm>
            <a:prstGeom prst="rect">
              <a:avLst/>
            </a:prstGeom>
          </p:spPr>
        </p:pic>
        <p:pic>
          <p:nvPicPr>
            <p:cNvPr id="49" name="object 49"/>
            <p:cNvPicPr/>
            <p:nvPr/>
          </p:nvPicPr>
          <p:blipFill>
            <a:blip r:embed="rId9" cstate="print"/>
            <a:stretch>
              <a:fillRect/>
            </a:stretch>
          </p:blipFill>
          <p:spPr>
            <a:xfrm>
              <a:off x="2702052" y="3910583"/>
              <a:ext cx="132587" cy="150875"/>
            </a:xfrm>
            <a:prstGeom prst="rect">
              <a:avLst/>
            </a:prstGeom>
          </p:spPr>
        </p:pic>
        <p:pic>
          <p:nvPicPr>
            <p:cNvPr id="50" name="object 50"/>
            <p:cNvPicPr/>
            <p:nvPr/>
          </p:nvPicPr>
          <p:blipFill>
            <a:blip r:embed="rId19" cstate="print"/>
            <a:stretch>
              <a:fillRect/>
            </a:stretch>
          </p:blipFill>
          <p:spPr>
            <a:xfrm>
              <a:off x="1719072" y="4183379"/>
              <a:ext cx="295655" cy="295656"/>
            </a:xfrm>
            <a:prstGeom prst="rect">
              <a:avLst/>
            </a:prstGeom>
          </p:spPr>
        </p:pic>
        <p:pic>
          <p:nvPicPr>
            <p:cNvPr id="51" name="object 51"/>
            <p:cNvPicPr/>
            <p:nvPr/>
          </p:nvPicPr>
          <p:blipFill>
            <a:blip r:embed="rId20" cstate="print"/>
            <a:stretch>
              <a:fillRect/>
            </a:stretch>
          </p:blipFill>
          <p:spPr>
            <a:xfrm>
              <a:off x="2217293" y="4203953"/>
              <a:ext cx="234950" cy="76200"/>
            </a:xfrm>
            <a:prstGeom prst="rect">
              <a:avLst/>
            </a:prstGeom>
          </p:spPr>
        </p:pic>
        <p:sp>
          <p:nvSpPr>
            <p:cNvPr id="52" name="object 52"/>
            <p:cNvSpPr/>
            <p:nvPr/>
          </p:nvSpPr>
          <p:spPr>
            <a:xfrm>
              <a:off x="1264069" y="3672839"/>
              <a:ext cx="1989455" cy="472440"/>
            </a:xfrm>
            <a:custGeom>
              <a:avLst/>
              <a:gdLst/>
              <a:ahLst/>
              <a:cxnLst/>
              <a:rect l="l" t="t" r="r" b="b"/>
              <a:pathLst>
                <a:path w="1989454" h="472439">
                  <a:moveTo>
                    <a:pt x="332320" y="461264"/>
                  </a:moveTo>
                  <a:lnTo>
                    <a:pt x="320548" y="449199"/>
                  </a:lnTo>
                  <a:lnTo>
                    <a:pt x="272884" y="400304"/>
                  </a:lnTo>
                  <a:lnTo>
                    <a:pt x="263702" y="426681"/>
                  </a:lnTo>
                  <a:lnTo>
                    <a:pt x="225005" y="406654"/>
                  </a:lnTo>
                  <a:lnTo>
                    <a:pt x="183349" y="377571"/>
                  </a:lnTo>
                  <a:lnTo>
                    <a:pt x="134073" y="330962"/>
                  </a:lnTo>
                  <a:lnTo>
                    <a:pt x="92163" y="276225"/>
                  </a:lnTo>
                  <a:lnTo>
                    <a:pt x="66382" y="230632"/>
                  </a:lnTo>
                  <a:lnTo>
                    <a:pt x="45681" y="181610"/>
                  </a:lnTo>
                  <a:lnTo>
                    <a:pt x="30695" y="129667"/>
                  </a:lnTo>
                  <a:lnTo>
                    <a:pt x="21551" y="75438"/>
                  </a:lnTo>
                  <a:lnTo>
                    <a:pt x="19011" y="37846"/>
                  </a:lnTo>
                  <a:lnTo>
                    <a:pt x="0" y="38735"/>
                  </a:lnTo>
                  <a:lnTo>
                    <a:pt x="2603" y="77089"/>
                  </a:lnTo>
                  <a:lnTo>
                    <a:pt x="8216" y="115062"/>
                  </a:lnTo>
                  <a:lnTo>
                    <a:pt x="21805" y="169926"/>
                  </a:lnTo>
                  <a:lnTo>
                    <a:pt x="41363" y="221869"/>
                  </a:lnTo>
                  <a:lnTo>
                    <a:pt x="66382" y="270764"/>
                  </a:lnTo>
                  <a:lnTo>
                    <a:pt x="96481" y="315468"/>
                  </a:lnTo>
                  <a:lnTo>
                    <a:pt x="144233" y="368681"/>
                  </a:lnTo>
                  <a:lnTo>
                    <a:pt x="185254" y="402971"/>
                  </a:lnTo>
                  <a:lnTo>
                    <a:pt x="229958" y="431673"/>
                  </a:lnTo>
                  <a:lnTo>
                    <a:pt x="257454" y="444627"/>
                  </a:lnTo>
                  <a:lnTo>
                    <a:pt x="247865" y="472186"/>
                  </a:lnTo>
                  <a:lnTo>
                    <a:pt x="332320" y="461264"/>
                  </a:lnTo>
                  <a:close/>
                </a:path>
                <a:path w="1989454" h="472439">
                  <a:moveTo>
                    <a:pt x="1718652" y="353187"/>
                  </a:moveTo>
                  <a:lnTo>
                    <a:pt x="1703793" y="341249"/>
                  </a:lnTo>
                  <a:lnTo>
                    <a:pt x="1699729" y="346456"/>
                  </a:lnTo>
                  <a:lnTo>
                    <a:pt x="1714588" y="358267"/>
                  </a:lnTo>
                  <a:lnTo>
                    <a:pt x="1718652" y="353187"/>
                  </a:lnTo>
                  <a:close/>
                </a:path>
                <a:path w="1989454" h="472439">
                  <a:moveTo>
                    <a:pt x="1742528" y="323342"/>
                  </a:moveTo>
                  <a:lnTo>
                    <a:pt x="1727542" y="311531"/>
                  </a:lnTo>
                  <a:lnTo>
                    <a:pt x="1715731" y="326390"/>
                  </a:lnTo>
                  <a:lnTo>
                    <a:pt x="1730590" y="338328"/>
                  </a:lnTo>
                  <a:lnTo>
                    <a:pt x="1742528" y="323342"/>
                  </a:lnTo>
                  <a:close/>
                </a:path>
                <a:path w="1989454" h="472439">
                  <a:moveTo>
                    <a:pt x="1766277" y="293624"/>
                  </a:moveTo>
                  <a:lnTo>
                    <a:pt x="1751418" y="281686"/>
                  </a:lnTo>
                  <a:lnTo>
                    <a:pt x="1739480" y="296672"/>
                  </a:lnTo>
                  <a:lnTo>
                    <a:pt x="1754339" y="308483"/>
                  </a:lnTo>
                  <a:lnTo>
                    <a:pt x="1766277" y="293624"/>
                  </a:lnTo>
                  <a:close/>
                </a:path>
                <a:path w="1989454" h="472439">
                  <a:moveTo>
                    <a:pt x="1790026" y="263906"/>
                  </a:moveTo>
                  <a:lnTo>
                    <a:pt x="1775167" y="251968"/>
                  </a:lnTo>
                  <a:lnTo>
                    <a:pt x="1763229" y="266827"/>
                  </a:lnTo>
                  <a:lnTo>
                    <a:pt x="1778215" y="278765"/>
                  </a:lnTo>
                  <a:lnTo>
                    <a:pt x="1790026" y="263906"/>
                  </a:lnTo>
                  <a:close/>
                </a:path>
                <a:path w="1989454" h="472439">
                  <a:moveTo>
                    <a:pt x="1813902" y="234188"/>
                  </a:moveTo>
                  <a:lnTo>
                    <a:pt x="1799043" y="222250"/>
                  </a:lnTo>
                  <a:lnTo>
                    <a:pt x="1787105" y="237109"/>
                  </a:lnTo>
                  <a:lnTo>
                    <a:pt x="1801964" y="249047"/>
                  </a:lnTo>
                  <a:lnTo>
                    <a:pt x="1813902" y="234188"/>
                  </a:lnTo>
                  <a:close/>
                </a:path>
                <a:path w="1989454" h="472439">
                  <a:moveTo>
                    <a:pt x="1837651" y="204343"/>
                  </a:moveTo>
                  <a:lnTo>
                    <a:pt x="1822792" y="192532"/>
                  </a:lnTo>
                  <a:lnTo>
                    <a:pt x="1810854" y="207391"/>
                  </a:lnTo>
                  <a:lnTo>
                    <a:pt x="1825713" y="219202"/>
                  </a:lnTo>
                  <a:lnTo>
                    <a:pt x="1837651" y="204343"/>
                  </a:lnTo>
                  <a:close/>
                </a:path>
                <a:path w="1989454" h="472439">
                  <a:moveTo>
                    <a:pt x="1861400" y="174625"/>
                  </a:moveTo>
                  <a:lnTo>
                    <a:pt x="1846541" y="162687"/>
                  </a:lnTo>
                  <a:lnTo>
                    <a:pt x="1834730" y="177546"/>
                  </a:lnTo>
                  <a:lnTo>
                    <a:pt x="1849589" y="189484"/>
                  </a:lnTo>
                  <a:lnTo>
                    <a:pt x="1861400" y="174625"/>
                  </a:lnTo>
                  <a:close/>
                </a:path>
                <a:path w="1989454" h="472439">
                  <a:moveTo>
                    <a:pt x="1885276" y="144907"/>
                  </a:moveTo>
                  <a:lnTo>
                    <a:pt x="1870417" y="132969"/>
                  </a:lnTo>
                  <a:lnTo>
                    <a:pt x="1858479" y="147828"/>
                  </a:lnTo>
                  <a:lnTo>
                    <a:pt x="1873338" y="159766"/>
                  </a:lnTo>
                  <a:lnTo>
                    <a:pt x="1885276" y="144907"/>
                  </a:lnTo>
                  <a:close/>
                </a:path>
                <a:path w="1989454" h="472439">
                  <a:moveTo>
                    <a:pt x="1909025" y="115062"/>
                  </a:moveTo>
                  <a:lnTo>
                    <a:pt x="1894166" y="103251"/>
                  </a:lnTo>
                  <a:lnTo>
                    <a:pt x="1882228" y="118110"/>
                  </a:lnTo>
                  <a:lnTo>
                    <a:pt x="1897087" y="130048"/>
                  </a:lnTo>
                  <a:lnTo>
                    <a:pt x="1909025" y="115062"/>
                  </a:lnTo>
                  <a:close/>
                </a:path>
                <a:path w="1989454" h="472439">
                  <a:moveTo>
                    <a:pt x="1932774" y="85344"/>
                  </a:moveTo>
                  <a:lnTo>
                    <a:pt x="1917915" y="73406"/>
                  </a:lnTo>
                  <a:lnTo>
                    <a:pt x="1906104" y="88392"/>
                  </a:lnTo>
                  <a:lnTo>
                    <a:pt x="1920963" y="100203"/>
                  </a:lnTo>
                  <a:lnTo>
                    <a:pt x="1932774" y="85344"/>
                  </a:lnTo>
                  <a:close/>
                </a:path>
                <a:path w="1989454" h="472439">
                  <a:moveTo>
                    <a:pt x="1988908" y="0"/>
                  </a:moveTo>
                  <a:lnTo>
                    <a:pt x="1911438" y="35814"/>
                  </a:lnTo>
                  <a:lnTo>
                    <a:pt x="1933790" y="53644"/>
                  </a:lnTo>
                  <a:lnTo>
                    <a:pt x="1929853" y="58547"/>
                  </a:lnTo>
                  <a:lnTo>
                    <a:pt x="1944712" y="70485"/>
                  </a:lnTo>
                  <a:lnTo>
                    <a:pt x="1948688" y="65532"/>
                  </a:lnTo>
                  <a:lnTo>
                    <a:pt x="1971001" y="83312"/>
                  </a:lnTo>
                  <a:lnTo>
                    <a:pt x="1979510" y="43688"/>
                  </a:lnTo>
                  <a:lnTo>
                    <a:pt x="1988908" y="0"/>
                  </a:lnTo>
                  <a:close/>
                </a:path>
              </a:pathLst>
            </a:custGeom>
            <a:solidFill>
              <a:srgbClr val="A6A6A6"/>
            </a:solidFill>
          </p:spPr>
          <p:txBody>
            <a:bodyPr wrap="square" lIns="0" tIns="0" rIns="0" bIns="0" rtlCol="0"/>
            <a:lstStyle/>
            <a:p>
              <a:endParaRPr/>
            </a:p>
          </p:txBody>
        </p:sp>
      </p:grpSp>
      <p:sp>
        <p:nvSpPr>
          <p:cNvPr id="53" name="object 53"/>
          <p:cNvSpPr txBox="1"/>
          <p:nvPr/>
        </p:nvSpPr>
        <p:spPr>
          <a:xfrm>
            <a:off x="4139820" y="4451731"/>
            <a:ext cx="857885" cy="663387"/>
          </a:xfrm>
          <a:prstGeom prst="rect">
            <a:avLst/>
          </a:prstGeom>
        </p:spPr>
        <p:txBody>
          <a:bodyPr vert="horz" wrap="square" lIns="0" tIns="9525" rIns="0" bIns="0" rtlCol="0">
            <a:spAutoFit/>
          </a:bodyPr>
          <a:lstStyle/>
          <a:p>
            <a:pPr marR="544830">
              <a:lnSpc>
                <a:spcPct val="101699"/>
              </a:lnSpc>
              <a:spcBef>
                <a:spcPts val="75"/>
              </a:spcBef>
            </a:pPr>
            <a:r>
              <a:rPr sz="1200" b="1" spc="-25" dirty="0">
                <a:latin typeface="メイリオ"/>
                <a:cs typeface="メイリオ"/>
              </a:rPr>
              <a:t>配送業者</a:t>
            </a:r>
            <a:endParaRPr sz="1200">
              <a:latin typeface="メイリオ"/>
              <a:cs typeface="メイリオ"/>
            </a:endParaRPr>
          </a:p>
          <a:p>
            <a:pPr>
              <a:spcBef>
                <a:spcPts val="20"/>
              </a:spcBef>
            </a:pPr>
            <a:endParaRPr sz="700">
              <a:latin typeface="メイリオ"/>
              <a:cs typeface="メイリオ"/>
            </a:endParaRPr>
          </a:p>
          <a:p>
            <a:pPr marL="3175"/>
            <a:r>
              <a:rPr sz="1100" spc="-20" dirty="0">
                <a:latin typeface="メイリオ"/>
                <a:cs typeface="メイリオ"/>
              </a:rPr>
              <a:t>②購入・支払</a:t>
            </a:r>
            <a:endParaRPr sz="1100">
              <a:latin typeface="メイリオ"/>
              <a:cs typeface="メイリオ"/>
            </a:endParaRPr>
          </a:p>
        </p:txBody>
      </p:sp>
      <p:sp>
        <p:nvSpPr>
          <p:cNvPr id="54" name="object 54"/>
          <p:cNvSpPr txBox="1"/>
          <p:nvPr/>
        </p:nvSpPr>
        <p:spPr>
          <a:xfrm>
            <a:off x="3239389" y="4451731"/>
            <a:ext cx="317500" cy="394335"/>
          </a:xfrm>
          <a:prstGeom prst="rect">
            <a:avLst/>
          </a:prstGeom>
        </p:spPr>
        <p:txBody>
          <a:bodyPr vert="horz" wrap="square" lIns="0" tIns="9525" rIns="0" bIns="0" rtlCol="0">
            <a:spAutoFit/>
          </a:bodyPr>
          <a:lstStyle/>
          <a:p>
            <a:pPr marR="5080">
              <a:lnSpc>
                <a:spcPct val="101699"/>
              </a:lnSpc>
              <a:spcBef>
                <a:spcPts val="75"/>
              </a:spcBef>
            </a:pPr>
            <a:r>
              <a:rPr sz="1200" b="1" spc="-25" dirty="0">
                <a:latin typeface="メイリオ"/>
                <a:cs typeface="メイリオ"/>
              </a:rPr>
              <a:t>保管業者</a:t>
            </a:r>
            <a:endParaRPr sz="1200">
              <a:latin typeface="メイリオ"/>
              <a:cs typeface="メイリオ"/>
            </a:endParaRPr>
          </a:p>
        </p:txBody>
      </p:sp>
      <p:grpSp>
        <p:nvGrpSpPr>
          <p:cNvPr id="55" name="object 55"/>
          <p:cNvGrpSpPr/>
          <p:nvPr/>
        </p:nvGrpSpPr>
        <p:grpSpPr>
          <a:xfrm>
            <a:off x="2816352" y="3739896"/>
            <a:ext cx="2119630" cy="431800"/>
            <a:chOff x="1292352" y="3739896"/>
            <a:chExt cx="2119630" cy="431800"/>
          </a:xfrm>
        </p:grpSpPr>
        <p:pic>
          <p:nvPicPr>
            <p:cNvPr id="56" name="object 56"/>
            <p:cNvPicPr/>
            <p:nvPr/>
          </p:nvPicPr>
          <p:blipFill>
            <a:blip r:embed="rId14" cstate="print"/>
            <a:stretch>
              <a:fillRect/>
            </a:stretch>
          </p:blipFill>
          <p:spPr>
            <a:xfrm>
              <a:off x="1292352" y="3877056"/>
              <a:ext cx="173735" cy="184404"/>
            </a:xfrm>
            <a:prstGeom prst="rect">
              <a:avLst/>
            </a:prstGeom>
          </p:spPr>
        </p:pic>
        <p:sp>
          <p:nvSpPr>
            <p:cNvPr id="57" name="object 57"/>
            <p:cNvSpPr/>
            <p:nvPr/>
          </p:nvSpPr>
          <p:spPr>
            <a:xfrm>
              <a:off x="3029966" y="3745738"/>
              <a:ext cx="381635" cy="425450"/>
            </a:xfrm>
            <a:custGeom>
              <a:avLst/>
              <a:gdLst/>
              <a:ahLst/>
              <a:cxnLst/>
              <a:rect l="l" t="t" r="r" b="b"/>
              <a:pathLst>
                <a:path w="381635" h="425450">
                  <a:moveTo>
                    <a:pt x="64007" y="351789"/>
                  </a:moveTo>
                  <a:lnTo>
                    <a:pt x="0" y="408050"/>
                  </a:lnTo>
                  <a:lnTo>
                    <a:pt x="83438" y="425450"/>
                  </a:lnTo>
                  <a:lnTo>
                    <a:pt x="77006" y="401066"/>
                  </a:lnTo>
                  <a:lnTo>
                    <a:pt x="64007" y="401066"/>
                  </a:lnTo>
                  <a:lnTo>
                    <a:pt x="58927" y="382650"/>
                  </a:lnTo>
                  <a:lnTo>
                    <a:pt x="71266" y="379306"/>
                  </a:lnTo>
                  <a:lnTo>
                    <a:pt x="64007" y="351789"/>
                  </a:lnTo>
                  <a:close/>
                </a:path>
                <a:path w="381635" h="425450">
                  <a:moveTo>
                    <a:pt x="71266" y="379306"/>
                  </a:moveTo>
                  <a:lnTo>
                    <a:pt x="58927" y="382650"/>
                  </a:lnTo>
                  <a:lnTo>
                    <a:pt x="64007" y="401066"/>
                  </a:lnTo>
                  <a:lnTo>
                    <a:pt x="76127" y="397733"/>
                  </a:lnTo>
                  <a:lnTo>
                    <a:pt x="71266" y="379306"/>
                  </a:lnTo>
                  <a:close/>
                </a:path>
                <a:path w="381635" h="425450">
                  <a:moveTo>
                    <a:pt x="76127" y="397733"/>
                  </a:moveTo>
                  <a:lnTo>
                    <a:pt x="64007" y="401066"/>
                  </a:lnTo>
                  <a:lnTo>
                    <a:pt x="77006" y="401066"/>
                  </a:lnTo>
                  <a:lnTo>
                    <a:pt x="76127" y="397733"/>
                  </a:lnTo>
                  <a:close/>
                </a:path>
                <a:path w="381635" h="425450">
                  <a:moveTo>
                    <a:pt x="362584" y="0"/>
                  </a:moveTo>
                  <a:lnTo>
                    <a:pt x="356616" y="54610"/>
                  </a:lnTo>
                  <a:lnTo>
                    <a:pt x="343661" y="106806"/>
                  </a:lnTo>
                  <a:lnTo>
                    <a:pt x="323849" y="156337"/>
                  </a:lnTo>
                  <a:lnTo>
                    <a:pt x="297942" y="202819"/>
                  </a:lnTo>
                  <a:lnTo>
                    <a:pt x="266319" y="245744"/>
                  </a:lnTo>
                  <a:lnTo>
                    <a:pt x="229107" y="284734"/>
                  </a:lnTo>
                  <a:lnTo>
                    <a:pt x="187197" y="319024"/>
                  </a:lnTo>
                  <a:lnTo>
                    <a:pt x="140715" y="348361"/>
                  </a:lnTo>
                  <a:lnTo>
                    <a:pt x="90169" y="372363"/>
                  </a:lnTo>
                  <a:lnTo>
                    <a:pt x="71266" y="379306"/>
                  </a:lnTo>
                  <a:lnTo>
                    <a:pt x="76127" y="397733"/>
                  </a:lnTo>
                  <a:lnTo>
                    <a:pt x="115696" y="382269"/>
                  </a:lnTo>
                  <a:lnTo>
                    <a:pt x="150240" y="364998"/>
                  </a:lnTo>
                  <a:lnTo>
                    <a:pt x="183006" y="345186"/>
                  </a:lnTo>
                  <a:lnTo>
                    <a:pt x="213994" y="322706"/>
                  </a:lnTo>
                  <a:lnTo>
                    <a:pt x="255905" y="285369"/>
                  </a:lnTo>
                  <a:lnTo>
                    <a:pt x="292734" y="243205"/>
                  </a:lnTo>
                  <a:lnTo>
                    <a:pt x="323976" y="196976"/>
                  </a:lnTo>
                  <a:lnTo>
                    <a:pt x="348869" y="147193"/>
                  </a:lnTo>
                  <a:lnTo>
                    <a:pt x="367156" y="94361"/>
                  </a:lnTo>
                  <a:lnTo>
                    <a:pt x="378332" y="38862"/>
                  </a:lnTo>
                  <a:lnTo>
                    <a:pt x="381634" y="1143"/>
                  </a:lnTo>
                  <a:lnTo>
                    <a:pt x="362584" y="0"/>
                  </a:lnTo>
                  <a:close/>
                </a:path>
              </a:pathLst>
            </a:custGeom>
            <a:solidFill>
              <a:srgbClr val="A6A6A6"/>
            </a:solidFill>
          </p:spPr>
          <p:txBody>
            <a:bodyPr wrap="square" lIns="0" tIns="0" rIns="0" bIns="0" rtlCol="0"/>
            <a:lstStyle/>
            <a:p>
              <a:endParaRPr/>
            </a:p>
          </p:txBody>
        </p:sp>
        <p:pic>
          <p:nvPicPr>
            <p:cNvPr id="58" name="object 58"/>
            <p:cNvPicPr/>
            <p:nvPr/>
          </p:nvPicPr>
          <p:blipFill>
            <a:blip r:embed="rId14" cstate="print"/>
            <a:stretch>
              <a:fillRect/>
            </a:stretch>
          </p:blipFill>
          <p:spPr>
            <a:xfrm>
              <a:off x="3176016" y="3919728"/>
              <a:ext cx="173735" cy="184404"/>
            </a:xfrm>
            <a:prstGeom prst="rect">
              <a:avLst/>
            </a:prstGeom>
          </p:spPr>
        </p:pic>
        <p:pic>
          <p:nvPicPr>
            <p:cNvPr id="59" name="object 59"/>
            <p:cNvPicPr/>
            <p:nvPr/>
          </p:nvPicPr>
          <p:blipFill>
            <a:blip r:embed="rId21" cstate="print"/>
            <a:stretch>
              <a:fillRect/>
            </a:stretch>
          </p:blipFill>
          <p:spPr>
            <a:xfrm>
              <a:off x="2968752" y="3739896"/>
              <a:ext cx="237744" cy="237744"/>
            </a:xfrm>
            <a:prstGeom prst="rect">
              <a:avLst/>
            </a:prstGeom>
          </p:spPr>
        </p:pic>
      </p:grpSp>
      <p:sp>
        <p:nvSpPr>
          <p:cNvPr id="60" name="object 60"/>
          <p:cNvSpPr txBox="1"/>
          <p:nvPr/>
        </p:nvSpPr>
        <p:spPr>
          <a:xfrm>
            <a:off x="3521201" y="3250438"/>
            <a:ext cx="1247140" cy="391160"/>
          </a:xfrm>
          <a:prstGeom prst="rect">
            <a:avLst/>
          </a:prstGeom>
        </p:spPr>
        <p:txBody>
          <a:bodyPr vert="horz" wrap="square" lIns="0" tIns="12700" rIns="0" bIns="0" rtlCol="0">
            <a:spAutoFit/>
          </a:bodyPr>
          <a:lstStyle/>
          <a:p>
            <a:pPr marL="25400">
              <a:spcBef>
                <a:spcPts val="100"/>
              </a:spcBef>
            </a:pPr>
            <a:r>
              <a:rPr sz="1200" b="1" spc="-15" dirty="0">
                <a:latin typeface="メイリオ"/>
                <a:cs typeface="メイリオ"/>
              </a:rPr>
              <a:t>デジタル</a:t>
            </a:r>
            <a:endParaRPr sz="1200">
              <a:latin typeface="メイリオ"/>
              <a:cs typeface="メイリオ"/>
            </a:endParaRPr>
          </a:p>
          <a:p>
            <a:pPr marL="76835">
              <a:tabLst>
                <a:tab pos="788035" algn="l"/>
              </a:tabLst>
            </a:pPr>
            <a:r>
              <a:rPr sz="1200" b="1" dirty="0">
                <a:latin typeface="メイリオ"/>
                <a:cs typeface="メイリオ"/>
              </a:rPr>
              <a:t>通貨</a:t>
            </a:r>
            <a:r>
              <a:rPr sz="1200" b="1" spc="-25" dirty="0">
                <a:latin typeface="メイリオ"/>
                <a:cs typeface="メイリオ"/>
              </a:rPr>
              <a:t>PF</a:t>
            </a:r>
            <a:r>
              <a:rPr sz="1200" b="1" dirty="0">
                <a:latin typeface="メイリオ"/>
                <a:cs typeface="メイリオ"/>
              </a:rPr>
              <a:t>	</a:t>
            </a:r>
            <a:r>
              <a:rPr sz="1650" baseline="-40404" dirty="0">
                <a:latin typeface="メイリオ"/>
                <a:cs typeface="メイリオ"/>
              </a:rPr>
              <a:t>③配</a:t>
            </a:r>
            <a:r>
              <a:rPr sz="1650" spc="-75" baseline="-40404" dirty="0">
                <a:latin typeface="メイリオ"/>
                <a:cs typeface="メイリオ"/>
              </a:rPr>
              <a:t>送</a:t>
            </a:r>
            <a:endParaRPr sz="1650" baseline="-40404">
              <a:latin typeface="メイリオ"/>
              <a:cs typeface="メイリオ"/>
            </a:endParaRPr>
          </a:p>
        </p:txBody>
      </p:sp>
      <p:sp>
        <p:nvSpPr>
          <p:cNvPr id="61" name="object 61"/>
          <p:cNvSpPr txBox="1"/>
          <p:nvPr/>
        </p:nvSpPr>
        <p:spPr>
          <a:xfrm>
            <a:off x="4944109" y="3200129"/>
            <a:ext cx="713740" cy="657860"/>
          </a:xfrm>
          <a:prstGeom prst="rect">
            <a:avLst/>
          </a:prstGeom>
        </p:spPr>
        <p:txBody>
          <a:bodyPr vert="horz" wrap="square" lIns="0" tIns="71755" rIns="0" bIns="0" rtlCol="0">
            <a:spAutoFit/>
          </a:bodyPr>
          <a:lstStyle/>
          <a:p>
            <a:pPr marR="27940" algn="r">
              <a:spcBef>
                <a:spcPts val="565"/>
              </a:spcBef>
            </a:pPr>
            <a:r>
              <a:rPr sz="1200" b="1" spc="-20" dirty="0">
                <a:latin typeface="メイリオ"/>
                <a:cs typeface="メイリオ"/>
              </a:rPr>
              <a:t>利用者</a:t>
            </a:r>
            <a:endParaRPr sz="1200">
              <a:latin typeface="メイリオ"/>
              <a:cs typeface="メイリオ"/>
            </a:endParaRPr>
          </a:p>
          <a:p>
            <a:pPr marL="139700" marR="5080" indent="-140335" algn="r">
              <a:spcBef>
                <a:spcPts val="430"/>
              </a:spcBef>
            </a:pPr>
            <a:r>
              <a:rPr sz="1100" spc="-10" dirty="0">
                <a:latin typeface="メイリオ"/>
                <a:cs typeface="メイリオ"/>
              </a:rPr>
              <a:t>④コントラ</a:t>
            </a:r>
            <a:r>
              <a:rPr sz="1100" spc="-15" dirty="0">
                <a:latin typeface="メイリオ"/>
                <a:cs typeface="メイリオ"/>
              </a:rPr>
              <a:t>クト実行</a:t>
            </a:r>
            <a:endParaRPr sz="1100">
              <a:latin typeface="メイリオ"/>
              <a:cs typeface="メイリオ"/>
            </a:endParaRPr>
          </a:p>
        </p:txBody>
      </p:sp>
      <p:grpSp>
        <p:nvGrpSpPr>
          <p:cNvPr id="62" name="object 62"/>
          <p:cNvGrpSpPr/>
          <p:nvPr/>
        </p:nvGrpSpPr>
        <p:grpSpPr>
          <a:xfrm>
            <a:off x="2634996" y="2228089"/>
            <a:ext cx="1470660" cy="3005455"/>
            <a:chOff x="1110996" y="2228088"/>
            <a:chExt cx="1470660" cy="3005455"/>
          </a:xfrm>
        </p:grpSpPr>
        <p:pic>
          <p:nvPicPr>
            <p:cNvPr id="63" name="object 63"/>
            <p:cNvPicPr/>
            <p:nvPr/>
          </p:nvPicPr>
          <p:blipFill>
            <a:blip r:embed="rId22" cstate="print"/>
            <a:stretch>
              <a:fillRect/>
            </a:stretch>
          </p:blipFill>
          <p:spPr>
            <a:xfrm>
              <a:off x="2078736" y="4119372"/>
              <a:ext cx="237744" cy="237744"/>
            </a:xfrm>
            <a:prstGeom prst="rect">
              <a:avLst/>
            </a:prstGeom>
          </p:spPr>
        </p:pic>
        <p:pic>
          <p:nvPicPr>
            <p:cNvPr id="64" name="object 64"/>
            <p:cNvPicPr/>
            <p:nvPr/>
          </p:nvPicPr>
          <p:blipFill>
            <a:blip r:embed="rId23" cstate="print"/>
            <a:stretch>
              <a:fillRect/>
            </a:stretch>
          </p:blipFill>
          <p:spPr>
            <a:xfrm>
              <a:off x="2343912" y="4995672"/>
              <a:ext cx="237744" cy="237743"/>
            </a:xfrm>
            <a:prstGeom prst="rect">
              <a:avLst/>
            </a:prstGeom>
          </p:spPr>
        </p:pic>
        <p:pic>
          <p:nvPicPr>
            <p:cNvPr id="65" name="object 65"/>
            <p:cNvPicPr/>
            <p:nvPr/>
          </p:nvPicPr>
          <p:blipFill>
            <a:blip r:embed="rId15" cstate="print"/>
            <a:stretch>
              <a:fillRect/>
            </a:stretch>
          </p:blipFill>
          <p:spPr>
            <a:xfrm>
              <a:off x="1350264" y="2456688"/>
              <a:ext cx="266700" cy="266700"/>
            </a:xfrm>
            <a:prstGeom prst="rect">
              <a:avLst/>
            </a:prstGeom>
          </p:spPr>
        </p:pic>
        <p:pic>
          <p:nvPicPr>
            <p:cNvPr id="66" name="object 66"/>
            <p:cNvPicPr/>
            <p:nvPr/>
          </p:nvPicPr>
          <p:blipFill>
            <a:blip r:embed="rId24" cstate="print"/>
            <a:stretch>
              <a:fillRect/>
            </a:stretch>
          </p:blipFill>
          <p:spPr>
            <a:xfrm>
              <a:off x="1110996" y="2228088"/>
              <a:ext cx="295656" cy="295655"/>
            </a:xfrm>
            <a:prstGeom prst="rect">
              <a:avLst/>
            </a:prstGeom>
          </p:spPr>
        </p:pic>
        <p:sp>
          <p:nvSpPr>
            <p:cNvPr id="67" name="object 67"/>
            <p:cNvSpPr/>
            <p:nvPr/>
          </p:nvSpPr>
          <p:spPr>
            <a:xfrm>
              <a:off x="1575689" y="2281808"/>
              <a:ext cx="428625" cy="269875"/>
            </a:xfrm>
            <a:custGeom>
              <a:avLst/>
              <a:gdLst/>
              <a:ahLst/>
              <a:cxnLst/>
              <a:rect l="l" t="t" r="r" b="b"/>
              <a:pathLst>
                <a:path w="428625" h="269875">
                  <a:moveTo>
                    <a:pt x="399796" y="17145"/>
                  </a:moveTo>
                  <a:lnTo>
                    <a:pt x="316357" y="0"/>
                  </a:lnTo>
                  <a:lnTo>
                    <a:pt x="323672" y="27520"/>
                  </a:lnTo>
                  <a:lnTo>
                    <a:pt x="0" y="113792"/>
                  </a:lnTo>
                  <a:lnTo>
                    <a:pt x="4826" y="132207"/>
                  </a:lnTo>
                  <a:lnTo>
                    <a:pt x="328574" y="45948"/>
                  </a:lnTo>
                  <a:lnTo>
                    <a:pt x="335915" y="73533"/>
                  </a:lnTo>
                  <a:lnTo>
                    <a:pt x="391731" y="24257"/>
                  </a:lnTo>
                  <a:lnTo>
                    <a:pt x="399796" y="17145"/>
                  </a:lnTo>
                  <a:close/>
                </a:path>
                <a:path w="428625" h="269875">
                  <a:moveTo>
                    <a:pt x="428117" y="155829"/>
                  </a:moveTo>
                  <a:lnTo>
                    <a:pt x="423164" y="137541"/>
                  </a:lnTo>
                  <a:lnTo>
                    <a:pt x="99517" y="223685"/>
                  </a:lnTo>
                  <a:lnTo>
                    <a:pt x="92202" y="196088"/>
                  </a:lnTo>
                  <a:lnTo>
                    <a:pt x="28321" y="252603"/>
                  </a:lnTo>
                  <a:lnTo>
                    <a:pt x="111760" y="269748"/>
                  </a:lnTo>
                  <a:lnTo>
                    <a:pt x="105283" y="245364"/>
                  </a:lnTo>
                  <a:lnTo>
                    <a:pt x="104406" y="242087"/>
                  </a:lnTo>
                  <a:lnTo>
                    <a:pt x="428117" y="155829"/>
                  </a:lnTo>
                  <a:close/>
                </a:path>
              </a:pathLst>
            </a:custGeom>
            <a:solidFill>
              <a:srgbClr val="A6A6A6"/>
            </a:solidFill>
          </p:spPr>
          <p:txBody>
            <a:bodyPr wrap="square" lIns="0" tIns="0" rIns="0" bIns="0" rtlCol="0"/>
            <a:lstStyle/>
            <a:p>
              <a:endParaRPr/>
            </a:p>
          </p:txBody>
        </p:sp>
      </p:grpSp>
      <p:sp>
        <p:nvSpPr>
          <p:cNvPr id="68" name="object 68"/>
          <p:cNvSpPr txBox="1"/>
          <p:nvPr/>
        </p:nvSpPr>
        <p:spPr>
          <a:xfrm>
            <a:off x="2917825" y="2150745"/>
            <a:ext cx="434340"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⑤償却</a:t>
            </a:r>
            <a:endParaRPr sz="1100">
              <a:latin typeface="メイリオ"/>
              <a:cs typeface="メイリオ"/>
            </a:endParaRPr>
          </a:p>
        </p:txBody>
      </p:sp>
      <p:sp>
        <p:nvSpPr>
          <p:cNvPr id="70" name="object 70"/>
          <p:cNvSpPr txBox="1"/>
          <p:nvPr/>
        </p:nvSpPr>
        <p:spPr>
          <a:xfrm>
            <a:off x="1621027" y="6112533"/>
            <a:ext cx="3443604" cy="596900"/>
          </a:xfrm>
          <a:prstGeom prst="rect">
            <a:avLst/>
          </a:prstGeom>
        </p:spPr>
        <p:txBody>
          <a:bodyPr vert="horz" wrap="square" lIns="0" tIns="22225" rIns="0" bIns="0" rtlCol="0">
            <a:spAutoFit/>
          </a:bodyPr>
          <a:lstStyle/>
          <a:p>
            <a:pPr marL="449580">
              <a:spcBef>
                <a:spcPts val="175"/>
              </a:spcBef>
            </a:pPr>
            <a:r>
              <a:rPr sz="1200" spc="-15" dirty="0">
                <a:latin typeface="メイリオ"/>
                <a:cs typeface="メイリオ"/>
              </a:rPr>
              <a:t>⑤デジタル通貨が償却される</a:t>
            </a:r>
            <a:endParaRPr sz="1200">
              <a:latin typeface="メイリオ"/>
              <a:cs typeface="メイリオ"/>
            </a:endParaRPr>
          </a:p>
          <a:p>
            <a:pPr marL="449580">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a:p>
            <a:pPr marL="12700">
              <a:spcBef>
                <a:spcPts val="515"/>
              </a:spcBef>
            </a:pPr>
            <a:r>
              <a:rPr sz="800" spc="-10" dirty="0">
                <a:solidFill>
                  <a:srgbClr val="888888"/>
                </a:solidFill>
                <a:latin typeface="Calibri"/>
                <a:cs typeface="Calibri"/>
              </a:rPr>
              <a:t>CONFIDENTIAL</a:t>
            </a:r>
            <a:endParaRPr sz="800">
              <a:latin typeface="Calibri"/>
              <a:cs typeface="Calibri"/>
            </a:endParaRPr>
          </a:p>
        </p:txBody>
      </p:sp>
      <p:sp>
        <p:nvSpPr>
          <p:cNvPr id="71" name="object 71"/>
          <p:cNvSpPr txBox="1"/>
          <p:nvPr/>
        </p:nvSpPr>
        <p:spPr>
          <a:xfrm>
            <a:off x="6452996" y="6102530"/>
            <a:ext cx="853440" cy="387985"/>
          </a:xfrm>
          <a:prstGeom prst="rect">
            <a:avLst/>
          </a:prstGeom>
        </p:spPr>
        <p:txBody>
          <a:bodyPr vert="horz" wrap="square" lIns="0" tIns="3810" rIns="0" bIns="0" rtlCol="0">
            <a:spAutoFit/>
          </a:bodyPr>
          <a:lstStyle/>
          <a:p>
            <a:pPr marL="469900">
              <a:spcBef>
                <a:spcPts val="30"/>
              </a:spcBef>
            </a:pP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72" name="object 72"/>
          <p:cNvSpPr txBox="1"/>
          <p:nvPr/>
        </p:nvSpPr>
        <p:spPr>
          <a:xfrm>
            <a:off x="7404609" y="6227157"/>
            <a:ext cx="2084705" cy="206467"/>
          </a:xfrm>
          <a:prstGeom prst="rect">
            <a:avLst/>
          </a:prstGeom>
        </p:spPr>
        <p:txBody>
          <a:bodyPr vert="horz" wrap="square" lIns="0" tIns="21590" rIns="0" bIns="0" rtlCol="0">
            <a:spAutoFit/>
          </a:bodyPr>
          <a:lstStyle/>
          <a:p>
            <a:pPr marL="12700">
              <a:spcBef>
                <a:spcPts val="170"/>
              </a:spcBef>
            </a:pPr>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73" name="object 73"/>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144</a:t>
            </a:fld>
            <a:endParaRPr dirty="0"/>
          </a:p>
        </p:txBody>
      </p:sp>
      <p:sp>
        <p:nvSpPr>
          <p:cNvPr id="69" name="object 69"/>
          <p:cNvSpPr txBox="1"/>
          <p:nvPr/>
        </p:nvSpPr>
        <p:spPr>
          <a:xfrm>
            <a:off x="2287219" y="2334896"/>
            <a:ext cx="574040" cy="361315"/>
          </a:xfrm>
          <a:prstGeom prst="rect">
            <a:avLst/>
          </a:prstGeom>
        </p:spPr>
        <p:txBody>
          <a:bodyPr vert="horz" wrap="square" lIns="0" tIns="13335" rIns="0" bIns="0" rtlCol="0">
            <a:spAutoFit/>
          </a:bodyPr>
          <a:lstStyle/>
          <a:p>
            <a:pPr>
              <a:spcBef>
                <a:spcPts val="105"/>
              </a:spcBef>
            </a:pPr>
            <a:r>
              <a:rPr sz="1100" dirty="0">
                <a:latin typeface="メイリオ"/>
                <a:cs typeface="メイリオ"/>
              </a:rPr>
              <a:t>配送</a:t>
            </a:r>
            <a:r>
              <a:rPr sz="1100" spc="-50" dirty="0">
                <a:latin typeface="Calibri"/>
                <a:cs typeface="Calibri"/>
              </a:rPr>
              <a:t>/</a:t>
            </a:r>
            <a:endParaRPr sz="1100">
              <a:latin typeface="Calibri"/>
              <a:cs typeface="Calibri"/>
            </a:endParaRPr>
          </a:p>
          <a:p>
            <a:pPr>
              <a:lnSpc>
                <a:spcPct val="100000"/>
              </a:lnSpc>
            </a:pPr>
            <a:r>
              <a:rPr sz="1100" spc="-15" dirty="0">
                <a:latin typeface="メイリオ"/>
                <a:cs typeface="メイリオ"/>
              </a:rPr>
              <a:t>保管業者</a:t>
            </a:r>
            <a:endParaRPr sz="1100">
              <a:latin typeface="メイリオ"/>
              <a:cs typeface="メイリオ"/>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39116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５．金融取引および関連事務の効率化</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249701"/>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nSpc>
                <a:spcPts val="1400"/>
              </a:lnSpc>
              <a:spcBef>
                <a:spcPts val="10"/>
              </a:spcBef>
            </a:pPr>
            <a:r>
              <a:rPr sz="1400" b="1" spc="400" dirty="0">
                <a:latin typeface="メイリオ"/>
                <a:cs typeface="メイリオ"/>
              </a:rPr>
              <a:t>•</a:t>
            </a:r>
            <a:r>
              <a:rPr sz="1400" b="1" spc="-50" dirty="0">
                <a:latin typeface="メイリオ"/>
                <a:cs typeface="メイリオ"/>
              </a:rPr>
              <a:t>役</a:t>
            </a:r>
            <a:endParaRPr sz="1400">
              <a:latin typeface="メイリオ"/>
              <a:cs typeface="メイリオ"/>
            </a:endParaRPr>
          </a:p>
        </p:txBody>
      </p:sp>
      <p:sp>
        <p:nvSpPr>
          <p:cNvPr id="10" name="object 10"/>
          <p:cNvSpPr txBox="1"/>
          <p:nvPr/>
        </p:nvSpPr>
        <p:spPr>
          <a:xfrm>
            <a:off x="6492494" y="1741424"/>
            <a:ext cx="469900" cy="1080039"/>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a:p>
            <a:pPr marR="5080">
              <a:lnSpc>
                <a:spcPct val="234900"/>
              </a:lnSpc>
              <a:spcBef>
                <a:spcPts val="620"/>
              </a:spcBef>
            </a:pPr>
            <a:r>
              <a:rPr sz="1200" b="1" spc="-25" dirty="0">
                <a:latin typeface="メイリオ"/>
                <a:cs typeface="メイリオ"/>
              </a:rPr>
              <a:t>技術</a:t>
            </a:r>
            <a:r>
              <a:rPr sz="1200" b="1" spc="-50" dirty="0">
                <a:latin typeface="メイリオ"/>
                <a:cs typeface="メイリオ"/>
              </a:rPr>
              <a:t> </a:t>
            </a:r>
            <a:r>
              <a:rPr sz="1200" b="1" spc="-20" dirty="0">
                <a:latin typeface="メイリオ"/>
                <a:cs typeface="メイリオ"/>
              </a:rPr>
              <a:t>法制度</a:t>
            </a:r>
            <a:endParaRPr sz="1200">
              <a:latin typeface="メイリオ"/>
              <a:cs typeface="メイリオ"/>
            </a:endParaRPr>
          </a:p>
        </p:txBody>
      </p:sp>
      <p:sp>
        <p:nvSpPr>
          <p:cNvPr id="11" name="object 11"/>
          <p:cNvSpPr txBox="1"/>
          <p:nvPr/>
        </p:nvSpPr>
        <p:spPr>
          <a:xfrm>
            <a:off x="6492494" y="3158744"/>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効果</a:t>
            </a:r>
            <a:endParaRPr sz="1200">
              <a:latin typeface="メイリオ"/>
              <a:cs typeface="メイリオ"/>
            </a:endParaRPr>
          </a:p>
        </p:txBody>
      </p:sp>
      <p:sp>
        <p:nvSpPr>
          <p:cNvPr id="12" name="object 12"/>
          <p:cNvSpPr txBox="1"/>
          <p:nvPr/>
        </p:nvSpPr>
        <p:spPr>
          <a:xfrm>
            <a:off x="7395718" y="3166109"/>
            <a:ext cx="19272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証券取引に係る業務効率化</a:t>
            </a:r>
            <a:endParaRPr sz="1200">
              <a:latin typeface="メイリオ"/>
              <a:cs typeface="メイリオ"/>
            </a:endParaRPr>
          </a:p>
        </p:txBody>
      </p:sp>
      <p:sp>
        <p:nvSpPr>
          <p:cNvPr id="13" name="object 13"/>
          <p:cNvSpPr txBox="1"/>
          <p:nvPr/>
        </p:nvSpPr>
        <p:spPr>
          <a:xfrm>
            <a:off x="7395717" y="1637158"/>
            <a:ext cx="2786380" cy="1174681"/>
          </a:xfrm>
          <a:prstGeom prst="rect">
            <a:avLst/>
          </a:prstGeom>
        </p:spPr>
        <p:txBody>
          <a:bodyPr vert="horz" wrap="square" lIns="0" tIns="12700" rIns="0" bIns="0" rtlCol="0">
            <a:spAutoFit/>
          </a:bodyPr>
          <a:lstStyle/>
          <a:p>
            <a:pPr marL="85090" marR="711835"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a:p>
            <a:pPr>
              <a:spcBef>
                <a:spcPts val="80"/>
              </a:spcBef>
              <a:buFont typeface="Arial"/>
              <a:buChar char="•"/>
            </a:pPr>
            <a:endParaRPr sz="550">
              <a:latin typeface="メイリオ"/>
              <a:cs typeface="メイリオ"/>
            </a:endParaRPr>
          </a:p>
          <a:p>
            <a:pPr marL="85090" marR="5080" indent="-85725">
              <a:buFont typeface="Arial"/>
              <a:buChar char="•"/>
              <a:tabLst>
                <a:tab pos="85725" algn="l"/>
              </a:tabLst>
            </a:pPr>
            <a:r>
              <a:rPr sz="1200" spc="-10" dirty="0">
                <a:latin typeface="Calibri"/>
                <a:cs typeface="Calibri"/>
              </a:rPr>
              <a:t>ST</a:t>
            </a:r>
            <a:r>
              <a:rPr sz="1200" dirty="0">
                <a:latin typeface="メイリオ"/>
                <a:cs typeface="メイリオ"/>
              </a:rPr>
              <a:t>とデジタル通貨の</a:t>
            </a:r>
            <a:r>
              <a:rPr sz="1200" spc="-10" dirty="0">
                <a:latin typeface="Calibri"/>
                <a:cs typeface="Calibri"/>
              </a:rPr>
              <a:t>DVP</a:t>
            </a:r>
            <a:r>
              <a:rPr sz="1200" spc="-10" dirty="0">
                <a:latin typeface="メイリオ"/>
                <a:cs typeface="メイリオ"/>
              </a:rPr>
              <a:t>決済のスマート</a:t>
            </a:r>
            <a:r>
              <a:rPr sz="1200" spc="-5" dirty="0">
                <a:latin typeface="メイリオ"/>
                <a:cs typeface="メイリオ"/>
              </a:rPr>
              <a:t>コントラクトの実行検証</a:t>
            </a:r>
            <a:endParaRPr sz="1200">
              <a:latin typeface="メイリオ"/>
              <a:cs typeface="メイリオ"/>
            </a:endParaRPr>
          </a:p>
          <a:p>
            <a:pPr marL="85090" indent="-85725">
              <a:spcBef>
                <a:spcPts val="1140"/>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p:txBody>
      </p:sp>
      <p:sp>
        <p:nvSpPr>
          <p:cNvPr id="14" name="object 14"/>
          <p:cNvSpPr txBox="1"/>
          <p:nvPr/>
        </p:nvSpPr>
        <p:spPr>
          <a:xfrm>
            <a:off x="7417309" y="4762627"/>
            <a:ext cx="1927225" cy="121412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p:txBody>
      </p:sp>
      <p:sp>
        <p:nvSpPr>
          <p:cNvPr id="15" name="object 15"/>
          <p:cNvSpPr txBox="1"/>
          <p:nvPr/>
        </p:nvSpPr>
        <p:spPr>
          <a:xfrm>
            <a:off x="6465696" y="4946142"/>
            <a:ext cx="688340" cy="764312"/>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80"/>
              </a:spcBef>
            </a:pPr>
            <a:endParaRPr sz="1200">
              <a:latin typeface="メイリオ"/>
              <a:cs typeface="メイリオ"/>
            </a:endParaRPr>
          </a:p>
          <a:p>
            <a:pPr marR="5080"/>
            <a:r>
              <a:rPr sz="1200" b="1" dirty="0">
                <a:latin typeface="メイリオ"/>
                <a:cs typeface="メイリオ"/>
              </a:rPr>
              <a:t>証券会社</a:t>
            </a:r>
            <a:r>
              <a:rPr sz="1200" b="1" spc="-50" dirty="0">
                <a:latin typeface="Calibri"/>
                <a:cs typeface="Calibri"/>
              </a:rPr>
              <a:t>/</a:t>
            </a:r>
            <a:r>
              <a:rPr sz="1200" b="1" spc="-20" dirty="0">
                <a:latin typeface="メイリオ"/>
                <a:cs typeface="メイリオ"/>
              </a:rPr>
              <a:t>取引所</a:t>
            </a:r>
            <a:endParaRPr sz="1200">
              <a:latin typeface="メイリオ"/>
              <a:cs typeface="メイリオ"/>
            </a:endParaRPr>
          </a:p>
        </p:txBody>
      </p:sp>
      <p:sp>
        <p:nvSpPr>
          <p:cNvPr id="16" name="object 16"/>
          <p:cNvSpPr txBox="1"/>
          <p:nvPr/>
        </p:nvSpPr>
        <p:spPr>
          <a:xfrm>
            <a:off x="2070811" y="5104004"/>
            <a:ext cx="3506470" cy="940435"/>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a:lnSpc>
                <a:spcPct val="100000"/>
              </a:lnSpc>
            </a:pPr>
            <a:r>
              <a:rPr sz="1200" spc="-5" dirty="0">
                <a:latin typeface="メイリオ"/>
                <a:cs typeface="メイリオ"/>
              </a:rPr>
              <a:t>②投資家が証券会社を通じて売買注文を出す</a:t>
            </a:r>
            <a:endParaRPr sz="1200">
              <a:latin typeface="メイリオ"/>
              <a:cs typeface="メイリオ"/>
            </a:endParaRPr>
          </a:p>
          <a:p>
            <a:pPr>
              <a:lnSpc>
                <a:spcPct val="100000"/>
              </a:lnSpc>
            </a:pPr>
            <a:r>
              <a:rPr sz="1200" spc="-10" dirty="0">
                <a:latin typeface="メイリオ"/>
                <a:cs typeface="メイリオ"/>
              </a:rPr>
              <a:t>③取引が約定する</a:t>
            </a:r>
            <a:endParaRPr sz="1200">
              <a:latin typeface="メイリオ"/>
              <a:cs typeface="メイリオ"/>
            </a:endParaRPr>
          </a:p>
          <a:p>
            <a:pPr>
              <a:lnSpc>
                <a:spcPct val="100000"/>
              </a:lnSpc>
            </a:pPr>
            <a:r>
              <a:rPr sz="1200" dirty="0">
                <a:latin typeface="メイリオ"/>
                <a:cs typeface="メイリオ"/>
              </a:rPr>
              <a:t>④セキュリティトークンとデジタル通貨で</a:t>
            </a:r>
            <a:r>
              <a:rPr sz="1200" dirty="0">
                <a:latin typeface="Calibri"/>
                <a:cs typeface="Calibri"/>
              </a:rPr>
              <a:t>DVP</a:t>
            </a:r>
            <a:r>
              <a:rPr sz="1200" spc="-15" dirty="0">
                <a:latin typeface="Calibri"/>
                <a:cs typeface="Calibri"/>
              </a:rPr>
              <a:t> </a:t>
            </a:r>
            <a:r>
              <a:rPr sz="1200" spc="-25" dirty="0">
                <a:latin typeface="メイリオ"/>
                <a:cs typeface="メイリオ"/>
              </a:rPr>
              <a:t>決済</a:t>
            </a:r>
            <a:endParaRPr sz="1200">
              <a:latin typeface="メイリオ"/>
              <a:cs typeface="メイリオ"/>
            </a:endParaRPr>
          </a:p>
          <a:p>
            <a:pPr marL="152400"/>
            <a:r>
              <a:rPr sz="1200" spc="-15" dirty="0">
                <a:latin typeface="メイリオ"/>
                <a:cs typeface="メイリオ"/>
              </a:rPr>
              <a:t>が行われる。あわせて、バックオフィス事務が</a:t>
            </a:r>
            <a:endParaRPr sz="1200">
              <a:latin typeface="メイリオ"/>
              <a:cs typeface="メイリオ"/>
            </a:endParaRPr>
          </a:p>
        </p:txBody>
      </p:sp>
      <p:sp>
        <p:nvSpPr>
          <p:cNvPr id="17" name="object 17"/>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セキュリティトークンとデジタル通貨による金融取引および関連事務の効率化の実証</a:t>
            </a:r>
            <a:endParaRPr sz="1200">
              <a:latin typeface="メイリオ"/>
              <a:cs typeface="メイリオ"/>
            </a:endParaRPr>
          </a:p>
        </p:txBody>
      </p:sp>
      <p:graphicFrame>
        <p:nvGraphicFramePr>
          <p:cNvPr id="18" name="object 18"/>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9" name="object 19"/>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0" name="object 20"/>
          <p:cNvGrpSpPr/>
          <p:nvPr/>
        </p:nvGrpSpPr>
        <p:grpSpPr>
          <a:xfrm>
            <a:off x="2036064" y="2383535"/>
            <a:ext cx="3636645" cy="2214880"/>
            <a:chOff x="512063" y="2383535"/>
            <a:chExt cx="3636645" cy="2214880"/>
          </a:xfrm>
        </p:grpSpPr>
        <p:pic>
          <p:nvPicPr>
            <p:cNvPr id="21" name="object 21"/>
            <p:cNvPicPr/>
            <p:nvPr/>
          </p:nvPicPr>
          <p:blipFill>
            <a:blip r:embed="rId2" cstate="print"/>
            <a:stretch>
              <a:fillRect/>
            </a:stretch>
          </p:blipFill>
          <p:spPr>
            <a:xfrm>
              <a:off x="512063" y="3176015"/>
              <a:ext cx="589788" cy="614172"/>
            </a:xfrm>
            <a:prstGeom prst="rect">
              <a:avLst/>
            </a:prstGeom>
          </p:spPr>
        </p:pic>
        <p:pic>
          <p:nvPicPr>
            <p:cNvPr id="22" name="object 22"/>
            <p:cNvPicPr/>
            <p:nvPr/>
          </p:nvPicPr>
          <p:blipFill>
            <a:blip r:embed="rId3" cstate="print"/>
            <a:stretch>
              <a:fillRect/>
            </a:stretch>
          </p:blipFill>
          <p:spPr>
            <a:xfrm>
              <a:off x="1299972" y="3176015"/>
              <a:ext cx="591311" cy="614172"/>
            </a:xfrm>
            <a:prstGeom prst="rect">
              <a:avLst/>
            </a:prstGeom>
          </p:spPr>
        </p:pic>
        <p:pic>
          <p:nvPicPr>
            <p:cNvPr id="23" name="object 23"/>
            <p:cNvPicPr/>
            <p:nvPr/>
          </p:nvPicPr>
          <p:blipFill>
            <a:blip r:embed="rId4" cstate="print"/>
            <a:stretch>
              <a:fillRect/>
            </a:stretch>
          </p:blipFill>
          <p:spPr>
            <a:xfrm>
              <a:off x="2025396" y="2383535"/>
              <a:ext cx="589788" cy="614172"/>
            </a:xfrm>
            <a:prstGeom prst="rect">
              <a:avLst/>
            </a:prstGeom>
          </p:spPr>
        </p:pic>
        <p:pic>
          <p:nvPicPr>
            <p:cNvPr id="24" name="object 24"/>
            <p:cNvPicPr/>
            <p:nvPr/>
          </p:nvPicPr>
          <p:blipFill>
            <a:blip r:embed="rId5" cstate="print"/>
            <a:stretch>
              <a:fillRect/>
            </a:stretch>
          </p:blipFill>
          <p:spPr>
            <a:xfrm>
              <a:off x="2769108" y="3176015"/>
              <a:ext cx="589788" cy="614172"/>
            </a:xfrm>
            <a:prstGeom prst="rect">
              <a:avLst/>
            </a:prstGeom>
          </p:spPr>
        </p:pic>
        <p:pic>
          <p:nvPicPr>
            <p:cNvPr id="25" name="object 25"/>
            <p:cNvPicPr/>
            <p:nvPr/>
          </p:nvPicPr>
          <p:blipFill>
            <a:blip r:embed="rId6" cstate="print"/>
            <a:stretch>
              <a:fillRect/>
            </a:stretch>
          </p:blipFill>
          <p:spPr>
            <a:xfrm>
              <a:off x="3557015" y="3176015"/>
              <a:ext cx="591312" cy="614172"/>
            </a:xfrm>
            <a:prstGeom prst="rect">
              <a:avLst/>
            </a:prstGeom>
          </p:spPr>
        </p:pic>
        <p:pic>
          <p:nvPicPr>
            <p:cNvPr id="26" name="object 26"/>
            <p:cNvPicPr/>
            <p:nvPr/>
          </p:nvPicPr>
          <p:blipFill>
            <a:blip r:embed="rId7" cstate="print"/>
            <a:stretch>
              <a:fillRect/>
            </a:stretch>
          </p:blipFill>
          <p:spPr>
            <a:xfrm>
              <a:off x="2022347" y="3985259"/>
              <a:ext cx="589788" cy="612647"/>
            </a:xfrm>
            <a:prstGeom prst="rect">
              <a:avLst/>
            </a:prstGeom>
          </p:spPr>
        </p:pic>
        <p:pic>
          <p:nvPicPr>
            <p:cNvPr id="27" name="object 27"/>
            <p:cNvPicPr/>
            <p:nvPr/>
          </p:nvPicPr>
          <p:blipFill>
            <a:blip r:embed="rId8" cstate="print"/>
            <a:stretch>
              <a:fillRect/>
            </a:stretch>
          </p:blipFill>
          <p:spPr>
            <a:xfrm>
              <a:off x="2174747" y="4143755"/>
              <a:ext cx="284988" cy="283463"/>
            </a:xfrm>
            <a:prstGeom prst="rect">
              <a:avLst/>
            </a:prstGeom>
          </p:spPr>
        </p:pic>
        <p:pic>
          <p:nvPicPr>
            <p:cNvPr id="28" name="object 28"/>
            <p:cNvPicPr/>
            <p:nvPr/>
          </p:nvPicPr>
          <p:blipFill>
            <a:blip r:embed="rId9" cstate="print"/>
            <a:stretch>
              <a:fillRect/>
            </a:stretch>
          </p:blipFill>
          <p:spPr>
            <a:xfrm>
              <a:off x="2159508" y="2529839"/>
              <a:ext cx="315468" cy="315467"/>
            </a:xfrm>
            <a:prstGeom prst="rect">
              <a:avLst/>
            </a:prstGeom>
          </p:spPr>
        </p:pic>
        <p:sp>
          <p:nvSpPr>
            <p:cNvPr id="29" name="object 29"/>
            <p:cNvSpPr/>
            <p:nvPr/>
          </p:nvSpPr>
          <p:spPr>
            <a:xfrm>
              <a:off x="1583689" y="2712084"/>
              <a:ext cx="429259" cy="466725"/>
            </a:xfrm>
            <a:custGeom>
              <a:avLst/>
              <a:gdLst/>
              <a:ahLst/>
              <a:cxnLst/>
              <a:rect l="l" t="t" r="r" b="b"/>
              <a:pathLst>
                <a:path w="429260" h="466725">
                  <a:moveTo>
                    <a:pt x="428900" y="26415"/>
                  </a:moveTo>
                  <a:lnTo>
                    <a:pt x="364362" y="26415"/>
                  </a:lnTo>
                  <a:lnTo>
                    <a:pt x="368680" y="44957"/>
                  </a:lnTo>
                  <a:lnTo>
                    <a:pt x="355600" y="48004"/>
                  </a:lnTo>
                  <a:lnTo>
                    <a:pt x="359791" y="75311"/>
                  </a:lnTo>
                  <a:lnTo>
                    <a:pt x="428900" y="26415"/>
                  </a:lnTo>
                  <a:close/>
                </a:path>
                <a:path w="429260" h="466725">
                  <a:moveTo>
                    <a:pt x="352704" y="29131"/>
                  </a:moveTo>
                  <a:lnTo>
                    <a:pt x="345821" y="30734"/>
                  </a:lnTo>
                  <a:lnTo>
                    <a:pt x="350139" y="49275"/>
                  </a:lnTo>
                  <a:lnTo>
                    <a:pt x="355600" y="48004"/>
                  </a:lnTo>
                  <a:lnTo>
                    <a:pt x="352704" y="29131"/>
                  </a:lnTo>
                  <a:close/>
                </a:path>
                <a:path w="429260" h="466725">
                  <a:moveTo>
                    <a:pt x="364362" y="26415"/>
                  </a:moveTo>
                  <a:lnTo>
                    <a:pt x="352704" y="29131"/>
                  </a:lnTo>
                  <a:lnTo>
                    <a:pt x="355600" y="48004"/>
                  </a:lnTo>
                  <a:lnTo>
                    <a:pt x="368680" y="44957"/>
                  </a:lnTo>
                  <a:lnTo>
                    <a:pt x="364362" y="26415"/>
                  </a:lnTo>
                  <a:close/>
                </a:path>
                <a:path w="429260" h="466725">
                  <a:moveTo>
                    <a:pt x="348234" y="0"/>
                  </a:moveTo>
                  <a:lnTo>
                    <a:pt x="352704" y="29131"/>
                  </a:lnTo>
                  <a:lnTo>
                    <a:pt x="364362" y="26415"/>
                  </a:lnTo>
                  <a:lnTo>
                    <a:pt x="428900" y="26415"/>
                  </a:lnTo>
                  <a:lnTo>
                    <a:pt x="429259" y="26162"/>
                  </a:lnTo>
                  <a:lnTo>
                    <a:pt x="348234" y="0"/>
                  </a:lnTo>
                  <a:close/>
                </a:path>
                <a:path w="429260" h="466725">
                  <a:moveTo>
                    <a:pt x="326516" y="36067"/>
                  </a:moveTo>
                  <a:lnTo>
                    <a:pt x="316357" y="39624"/>
                  </a:lnTo>
                  <a:lnTo>
                    <a:pt x="308228" y="42925"/>
                  </a:lnTo>
                  <a:lnTo>
                    <a:pt x="315341" y="60578"/>
                  </a:lnTo>
                  <a:lnTo>
                    <a:pt x="322453" y="57657"/>
                  </a:lnTo>
                  <a:lnTo>
                    <a:pt x="332740" y="54101"/>
                  </a:lnTo>
                  <a:lnTo>
                    <a:pt x="326516" y="36067"/>
                  </a:lnTo>
                  <a:close/>
                </a:path>
                <a:path w="429260" h="466725">
                  <a:moveTo>
                    <a:pt x="290322" y="50545"/>
                  </a:moveTo>
                  <a:lnTo>
                    <a:pt x="280797" y="54990"/>
                  </a:lnTo>
                  <a:lnTo>
                    <a:pt x="272796" y="59181"/>
                  </a:lnTo>
                  <a:lnTo>
                    <a:pt x="281559" y="76073"/>
                  </a:lnTo>
                  <a:lnTo>
                    <a:pt x="288797" y="72262"/>
                  </a:lnTo>
                  <a:lnTo>
                    <a:pt x="298322" y="67817"/>
                  </a:lnTo>
                  <a:lnTo>
                    <a:pt x="290322" y="50545"/>
                  </a:lnTo>
                  <a:close/>
                </a:path>
                <a:path w="429260" h="466725">
                  <a:moveTo>
                    <a:pt x="255651" y="68452"/>
                  </a:moveTo>
                  <a:lnTo>
                    <a:pt x="246634" y="73787"/>
                  </a:lnTo>
                  <a:lnTo>
                    <a:pt x="239014" y="78739"/>
                  </a:lnTo>
                  <a:lnTo>
                    <a:pt x="249428" y="94614"/>
                  </a:lnTo>
                  <a:lnTo>
                    <a:pt x="256285" y="90169"/>
                  </a:lnTo>
                  <a:lnTo>
                    <a:pt x="265303" y="84962"/>
                  </a:lnTo>
                  <a:lnTo>
                    <a:pt x="255651" y="68452"/>
                  </a:lnTo>
                  <a:close/>
                </a:path>
                <a:path w="429260" h="466725">
                  <a:moveTo>
                    <a:pt x="222884" y="89662"/>
                  </a:moveTo>
                  <a:lnTo>
                    <a:pt x="213995" y="96012"/>
                  </a:lnTo>
                  <a:lnTo>
                    <a:pt x="207264" y="101218"/>
                  </a:lnTo>
                  <a:lnTo>
                    <a:pt x="219074" y="116204"/>
                  </a:lnTo>
                  <a:lnTo>
                    <a:pt x="225171" y="111505"/>
                  </a:lnTo>
                  <a:lnTo>
                    <a:pt x="234060" y="105155"/>
                  </a:lnTo>
                  <a:lnTo>
                    <a:pt x="222884" y="89662"/>
                  </a:lnTo>
                  <a:close/>
                </a:path>
                <a:path w="429260" h="466725">
                  <a:moveTo>
                    <a:pt x="192151" y="113537"/>
                  </a:moveTo>
                  <a:lnTo>
                    <a:pt x="182879" y="121412"/>
                  </a:lnTo>
                  <a:lnTo>
                    <a:pt x="177546" y="126364"/>
                  </a:lnTo>
                  <a:lnTo>
                    <a:pt x="190627" y="140335"/>
                  </a:lnTo>
                  <a:lnTo>
                    <a:pt x="195326" y="135889"/>
                  </a:lnTo>
                  <a:lnTo>
                    <a:pt x="204597" y="128015"/>
                  </a:lnTo>
                  <a:lnTo>
                    <a:pt x="192151" y="113537"/>
                  </a:lnTo>
                  <a:close/>
                </a:path>
                <a:path w="429260" h="466725">
                  <a:moveTo>
                    <a:pt x="163576" y="139826"/>
                  </a:moveTo>
                  <a:lnTo>
                    <a:pt x="153670" y="149987"/>
                  </a:lnTo>
                  <a:lnTo>
                    <a:pt x="150114" y="153797"/>
                  </a:lnTo>
                  <a:lnTo>
                    <a:pt x="164210" y="166624"/>
                  </a:lnTo>
                  <a:lnTo>
                    <a:pt x="167259" y="163322"/>
                  </a:lnTo>
                  <a:lnTo>
                    <a:pt x="177165" y="153162"/>
                  </a:lnTo>
                  <a:lnTo>
                    <a:pt x="163576" y="139826"/>
                  </a:lnTo>
                  <a:close/>
                </a:path>
                <a:path w="429260" h="466725">
                  <a:moveTo>
                    <a:pt x="137159" y="168275"/>
                  </a:moveTo>
                  <a:lnTo>
                    <a:pt x="126237" y="181228"/>
                  </a:lnTo>
                  <a:lnTo>
                    <a:pt x="124714" y="183261"/>
                  </a:lnTo>
                  <a:lnTo>
                    <a:pt x="139827" y="194817"/>
                  </a:lnTo>
                  <a:lnTo>
                    <a:pt x="140715" y="193548"/>
                  </a:lnTo>
                  <a:lnTo>
                    <a:pt x="151765" y="180593"/>
                  </a:lnTo>
                  <a:lnTo>
                    <a:pt x="137159" y="168275"/>
                  </a:lnTo>
                  <a:close/>
                </a:path>
                <a:path w="429260" h="466725">
                  <a:moveTo>
                    <a:pt x="112903" y="198627"/>
                  </a:moveTo>
                  <a:lnTo>
                    <a:pt x="101853" y="214122"/>
                  </a:lnTo>
                  <a:lnTo>
                    <a:pt x="117221" y="225170"/>
                  </a:lnTo>
                  <a:lnTo>
                    <a:pt x="128397" y="209676"/>
                  </a:lnTo>
                  <a:lnTo>
                    <a:pt x="112903" y="198627"/>
                  </a:lnTo>
                  <a:close/>
                </a:path>
                <a:path w="429260" h="466725">
                  <a:moveTo>
                    <a:pt x="91059" y="230250"/>
                  </a:moveTo>
                  <a:lnTo>
                    <a:pt x="88899" y="233552"/>
                  </a:lnTo>
                  <a:lnTo>
                    <a:pt x="80898" y="246761"/>
                  </a:lnTo>
                  <a:lnTo>
                    <a:pt x="97154" y="256666"/>
                  </a:lnTo>
                  <a:lnTo>
                    <a:pt x="104902" y="243966"/>
                  </a:lnTo>
                  <a:lnTo>
                    <a:pt x="106934" y="240791"/>
                  </a:lnTo>
                  <a:lnTo>
                    <a:pt x="91059" y="230250"/>
                  </a:lnTo>
                  <a:close/>
                </a:path>
                <a:path w="429260" h="466725">
                  <a:moveTo>
                    <a:pt x="71247" y="263651"/>
                  </a:moveTo>
                  <a:lnTo>
                    <a:pt x="66802" y="271399"/>
                  </a:lnTo>
                  <a:lnTo>
                    <a:pt x="62103" y="280669"/>
                  </a:lnTo>
                  <a:lnTo>
                    <a:pt x="78993" y="289432"/>
                  </a:lnTo>
                  <a:lnTo>
                    <a:pt x="83510" y="280669"/>
                  </a:lnTo>
                  <a:lnTo>
                    <a:pt x="87884" y="272923"/>
                  </a:lnTo>
                  <a:lnTo>
                    <a:pt x="71247" y="263651"/>
                  </a:lnTo>
                  <a:close/>
                </a:path>
                <a:path w="429260" h="466725">
                  <a:moveTo>
                    <a:pt x="53466" y="298068"/>
                  </a:moveTo>
                  <a:lnTo>
                    <a:pt x="47116" y="311912"/>
                  </a:lnTo>
                  <a:lnTo>
                    <a:pt x="45465" y="315722"/>
                  </a:lnTo>
                  <a:lnTo>
                    <a:pt x="62991" y="323214"/>
                  </a:lnTo>
                  <a:lnTo>
                    <a:pt x="64389" y="319913"/>
                  </a:lnTo>
                  <a:lnTo>
                    <a:pt x="70739" y="306069"/>
                  </a:lnTo>
                  <a:lnTo>
                    <a:pt x="53466" y="298068"/>
                  </a:lnTo>
                  <a:close/>
                </a:path>
                <a:path w="429260" h="466725">
                  <a:moveTo>
                    <a:pt x="37846" y="333501"/>
                  </a:moveTo>
                  <a:lnTo>
                    <a:pt x="30987" y="351281"/>
                  </a:lnTo>
                  <a:lnTo>
                    <a:pt x="48767" y="358139"/>
                  </a:lnTo>
                  <a:lnTo>
                    <a:pt x="55626" y="340360"/>
                  </a:lnTo>
                  <a:lnTo>
                    <a:pt x="37846" y="333501"/>
                  </a:lnTo>
                  <a:close/>
                </a:path>
                <a:path w="429260" h="466725">
                  <a:moveTo>
                    <a:pt x="24637" y="369697"/>
                  </a:moveTo>
                  <a:lnTo>
                    <a:pt x="22225" y="376427"/>
                  </a:lnTo>
                  <a:lnTo>
                    <a:pt x="18668" y="388112"/>
                  </a:lnTo>
                  <a:lnTo>
                    <a:pt x="36829" y="393700"/>
                  </a:lnTo>
                  <a:lnTo>
                    <a:pt x="40259" y="382650"/>
                  </a:lnTo>
                  <a:lnTo>
                    <a:pt x="42671" y="375792"/>
                  </a:lnTo>
                  <a:lnTo>
                    <a:pt x="24637" y="369697"/>
                  </a:lnTo>
                  <a:close/>
                </a:path>
                <a:path w="429260" h="466725">
                  <a:moveTo>
                    <a:pt x="13207" y="406653"/>
                  </a:moveTo>
                  <a:lnTo>
                    <a:pt x="9016" y="422148"/>
                  </a:lnTo>
                  <a:lnTo>
                    <a:pt x="8254" y="425323"/>
                  </a:lnTo>
                  <a:lnTo>
                    <a:pt x="26796" y="429767"/>
                  </a:lnTo>
                  <a:lnTo>
                    <a:pt x="27431" y="427100"/>
                  </a:lnTo>
                  <a:lnTo>
                    <a:pt x="31622" y="411606"/>
                  </a:lnTo>
                  <a:lnTo>
                    <a:pt x="13207" y="406653"/>
                  </a:lnTo>
                  <a:close/>
                </a:path>
                <a:path w="429260" h="466725">
                  <a:moveTo>
                    <a:pt x="3809" y="443864"/>
                  </a:moveTo>
                  <a:lnTo>
                    <a:pt x="3428" y="445515"/>
                  </a:lnTo>
                  <a:lnTo>
                    <a:pt x="0" y="462914"/>
                  </a:lnTo>
                  <a:lnTo>
                    <a:pt x="18668" y="466598"/>
                  </a:lnTo>
                  <a:lnTo>
                    <a:pt x="21971" y="449961"/>
                  </a:lnTo>
                  <a:lnTo>
                    <a:pt x="22351" y="448310"/>
                  </a:lnTo>
                  <a:lnTo>
                    <a:pt x="3809" y="443864"/>
                  </a:lnTo>
                  <a:close/>
                </a:path>
              </a:pathLst>
            </a:custGeom>
            <a:solidFill>
              <a:srgbClr val="A6A6A6"/>
            </a:solidFill>
          </p:spPr>
          <p:txBody>
            <a:bodyPr wrap="square" lIns="0" tIns="0" rIns="0" bIns="0" rtlCol="0"/>
            <a:lstStyle/>
            <a:p>
              <a:endParaRPr/>
            </a:p>
          </p:txBody>
        </p:sp>
      </p:grpSp>
      <p:sp>
        <p:nvSpPr>
          <p:cNvPr id="30" name="object 30"/>
          <p:cNvSpPr txBox="1"/>
          <p:nvPr/>
        </p:nvSpPr>
        <p:spPr>
          <a:xfrm>
            <a:off x="2491131" y="3090418"/>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②注文</a:t>
            </a:r>
            <a:endParaRPr sz="1100">
              <a:latin typeface="メイリオ"/>
              <a:cs typeface="メイリオ"/>
            </a:endParaRPr>
          </a:p>
        </p:txBody>
      </p:sp>
      <p:grpSp>
        <p:nvGrpSpPr>
          <p:cNvPr id="31" name="object 31"/>
          <p:cNvGrpSpPr/>
          <p:nvPr/>
        </p:nvGrpSpPr>
        <p:grpSpPr>
          <a:xfrm>
            <a:off x="2200655" y="3105912"/>
            <a:ext cx="3328670" cy="1029335"/>
            <a:chOff x="676655" y="3105911"/>
            <a:chExt cx="3328670" cy="1029335"/>
          </a:xfrm>
        </p:grpSpPr>
        <p:pic>
          <p:nvPicPr>
            <p:cNvPr id="32" name="object 32"/>
            <p:cNvPicPr/>
            <p:nvPr/>
          </p:nvPicPr>
          <p:blipFill>
            <a:blip r:embed="rId10" cstate="print"/>
            <a:stretch>
              <a:fillRect/>
            </a:stretch>
          </p:blipFill>
          <p:spPr>
            <a:xfrm>
              <a:off x="1093469" y="3446525"/>
              <a:ext cx="218059" cy="76200"/>
            </a:xfrm>
            <a:prstGeom prst="rect">
              <a:avLst/>
            </a:prstGeom>
          </p:spPr>
        </p:pic>
        <p:sp>
          <p:nvSpPr>
            <p:cNvPr id="33" name="object 33"/>
            <p:cNvSpPr/>
            <p:nvPr/>
          </p:nvSpPr>
          <p:spPr>
            <a:xfrm>
              <a:off x="1862582" y="3225291"/>
              <a:ext cx="936625" cy="427355"/>
            </a:xfrm>
            <a:custGeom>
              <a:avLst/>
              <a:gdLst/>
              <a:ahLst/>
              <a:cxnLst/>
              <a:rect l="l" t="t" r="r" b="b"/>
              <a:pathLst>
                <a:path w="936625" h="427354">
                  <a:moveTo>
                    <a:pt x="933704" y="319913"/>
                  </a:moveTo>
                  <a:lnTo>
                    <a:pt x="848614" y="314464"/>
                  </a:lnTo>
                  <a:lnTo>
                    <a:pt x="859675" y="340626"/>
                  </a:lnTo>
                  <a:lnTo>
                    <a:pt x="854075" y="342900"/>
                  </a:lnTo>
                  <a:lnTo>
                    <a:pt x="801116" y="360680"/>
                  </a:lnTo>
                  <a:lnTo>
                    <a:pt x="746379" y="375539"/>
                  </a:lnTo>
                  <a:lnTo>
                    <a:pt x="690245" y="387731"/>
                  </a:lnTo>
                  <a:lnTo>
                    <a:pt x="632841" y="397129"/>
                  </a:lnTo>
                  <a:lnTo>
                    <a:pt x="574675" y="403606"/>
                  </a:lnTo>
                  <a:lnTo>
                    <a:pt x="515747" y="407416"/>
                  </a:lnTo>
                  <a:lnTo>
                    <a:pt x="456692" y="408305"/>
                  </a:lnTo>
                  <a:lnTo>
                    <a:pt x="427101" y="407797"/>
                  </a:lnTo>
                  <a:lnTo>
                    <a:pt x="368173" y="404495"/>
                  </a:lnTo>
                  <a:lnTo>
                    <a:pt x="309753" y="398272"/>
                  </a:lnTo>
                  <a:lnTo>
                    <a:pt x="252095" y="389382"/>
                  </a:lnTo>
                  <a:lnTo>
                    <a:pt x="195453" y="377571"/>
                  </a:lnTo>
                  <a:lnTo>
                    <a:pt x="140208" y="362978"/>
                  </a:lnTo>
                  <a:lnTo>
                    <a:pt x="86614" y="345452"/>
                  </a:lnTo>
                  <a:lnTo>
                    <a:pt x="34671" y="325120"/>
                  </a:lnTo>
                  <a:lnTo>
                    <a:pt x="27432" y="342773"/>
                  </a:lnTo>
                  <a:lnTo>
                    <a:pt x="79883" y="363347"/>
                  </a:lnTo>
                  <a:lnTo>
                    <a:pt x="134620" y="381139"/>
                  </a:lnTo>
                  <a:lnTo>
                    <a:pt x="190754" y="395986"/>
                  </a:lnTo>
                  <a:lnTo>
                    <a:pt x="248412" y="408051"/>
                  </a:lnTo>
                  <a:lnTo>
                    <a:pt x="306959" y="417195"/>
                  </a:lnTo>
                  <a:lnTo>
                    <a:pt x="366395" y="423418"/>
                  </a:lnTo>
                  <a:lnTo>
                    <a:pt x="426212" y="426720"/>
                  </a:lnTo>
                  <a:lnTo>
                    <a:pt x="456311" y="427355"/>
                  </a:lnTo>
                  <a:lnTo>
                    <a:pt x="486283" y="427228"/>
                  </a:lnTo>
                  <a:lnTo>
                    <a:pt x="546227" y="424815"/>
                  </a:lnTo>
                  <a:lnTo>
                    <a:pt x="605663" y="419735"/>
                  </a:lnTo>
                  <a:lnTo>
                    <a:pt x="664464" y="411607"/>
                  </a:lnTo>
                  <a:lnTo>
                    <a:pt x="683272" y="408305"/>
                  </a:lnTo>
                  <a:lnTo>
                    <a:pt x="693420" y="406527"/>
                  </a:lnTo>
                  <a:lnTo>
                    <a:pt x="750697" y="394208"/>
                  </a:lnTo>
                  <a:lnTo>
                    <a:pt x="806450" y="378968"/>
                  </a:lnTo>
                  <a:lnTo>
                    <a:pt x="860425" y="360934"/>
                  </a:lnTo>
                  <a:lnTo>
                    <a:pt x="867117" y="358190"/>
                  </a:lnTo>
                  <a:lnTo>
                    <a:pt x="878332" y="384683"/>
                  </a:lnTo>
                  <a:lnTo>
                    <a:pt x="920127" y="335788"/>
                  </a:lnTo>
                  <a:lnTo>
                    <a:pt x="933704" y="319913"/>
                  </a:lnTo>
                  <a:close/>
                </a:path>
                <a:path w="936625" h="427354">
                  <a:moveTo>
                    <a:pt x="936371" y="73406"/>
                  </a:moveTo>
                  <a:lnTo>
                    <a:pt x="881507" y="55499"/>
                  </a:lnTo>
                  <a:lnTo>
                    <a:pt x="824865" y="40132"/>
                  </a:lnTo>
                  <a:lnTo>
                    <a:pt x="766572" y="27178"/>
                  </a:lnTo>
                  <a:lnTo>
                    <a:pt x="721664" y="19050"/>
                  </a:lnTo>
                  <a:lnTo>
                    <a:pt x="707136" y="16637"/>
                  </a:lnTo>
                  <a:lnTo>
                    <a:pt x="646811" y="8763"/>
                  </a:lnTo>
                  <a:lnTo>
                    <a:pt x="585851" y="3302"/>
                  </a:lnTo>
                  <a:lnTo>
                    <a:pt x="524510" y="508"/>
                  </a:lnTo>
                  <a:lnTo>
                    <a:pt x="493776" y="0"/>
                  </a:lnTo>
                  <a:lnTo>
                    <a:pt x="463042" y="127"/>
                  </a:lnTo>
                  <a:lnTo>
                    <a:pt x="401574" y="2159"/>
                  </a:lnTo>
                  <a:lnTo>
                    <a:pt x="340487" y="6731"/>
                  </a:lnTo>
                  <a:lnTo>
                    <a:pt x="280162" y="13716"/>
                  </a:lnTo>
                  <a:lnTo>
                    <a:pt x="220599" y="23368"/>
                  </a:lnTo>
                  <a:lnTo>
                    <a:pt x="162179" y="35433"/>
                  </a:lnTo>
                  <a:lnTo>
                    <a:pt x="105283" y="49911"/>
                  </a:lnTo>
                  <a:lnTo>
                    <a:pt x="68757" y="61036"/>
                  </a:lnTo>
                  <a:lnTo>
                    <a:pt x="59182" y="33909"/>
                  </a:lnTo>
                  <a:lnTo>
                    <a:pt x="0" y="95377"/>
                  </a:lnTo>
                  <a:lnTo>
                    <a:pt x="84582" y="105791"/>
                  </a:lnTo>
                  <a:lnTo>
                    <a:pt x="76593" y="83185"/>
                  </a:lnTo>
                  <a:lnTo>
                    <a:pt x="75107" y="78994"/>
                  </a:lnTo>
                  <a:lnTo>
                    <a:pt x="82804" y="76327"/>
                  </a:lnTo>
                  <a:lnTo>
                    <a:pt x="138049" y="60833"/>
                  </a:lnTo>
                  <a:lnTo>
                    <a:pt x="194945" y="47752"/>
                  </a:lnTo>
                  <a:lnTo>
                    <a:pt x="253111" y="37084"/>
                  </a:lnTo>
                  <a:lnTo>
                    <a:pt x="312166" y="28829"/>
                  </a:lnTo>
                  <a:lnTo>
                    <a:pt x="372237" y="23114"/>
                  </a:lnTo>
                  <a:lnTo>
                    <a:pt x="432689" y="19812"/>
                  </a:lnTo>
                  <a:lnTo>
                    <a:pt x="502107" y="19164"/>
                  </a:lnTo>
                  <a:lnTo>
                    <a:pt x="523875" y="19431"/>
                  </a:lnTo>
                  <a:lnTo>
                    <a:pt x="584454" y="22352"/>
                  </a:lnTo>
                  <a:lnTo>
                    <a:pt x="644652" y="27686"/>
                  </a:lnTo>
                  <a:lnTo>
                    <a:pt x="704088" y="35433"/>
                  </a:lnTo>
                  <a:lnTo>
                    <a:pt x="762635" y="45720"/>
                  </a:lnTo>
                  <a:lnTo>
                    <a:pt x="820039" y="58547"/>
                  </a:lnTo>
                  <a:lnTo>
                    <a:pt x="875919" y="73787"/>
                  </a:lnTo>
                  <a:lnTo>
                    <a:pt x="930275" y="91440"/>
                  </a:lnTo>
                  <a:lnTo>
                    <a:pt x="936371" y="73406"/>
                  </a:lnTo>
                  <a:close/>
                </a:path>
              </a:pathLst>
            </a:custGeom>
            <a:solidFill>
              <a:srgbClr val="A6A6A6"/>
            </a:solidFill>
          </p:spPr>
          <p:txBody>
            <a:bodyPr wrap="square" lIns="0" tIns="0" rIns="0" bIns="0" rtlCol="0"/>
            <a:lstStyle/>
            <a:p>
              <a:endParaRPr/>
            </a:p>
          </p:txBody>
        </p:sp>
        <p:pic>
          <p:nvPicPr>
            <p:cNvPr id="34" name="object 34"/>
            <p:cNvPicPr/>
            <p:nvPr/>
          </p:nvPicPr>
          <p:blipFill>
            <a:blip r:embed="rId11" cstate="print"/>
            <a:stretch>
              <a:fillRect/>
            </a:stretch>
          </p:blipFill>
          <p:spPr>
            <a:xfrm>
              <a:off x="2225039" y="3555491"/>
              <a:ext cx="182880" cy="193548"/>
            </a:xfrm>
            <a:prstGeom prst="rect">
              <a:avLst/>
            </a:prstGeom>
          </p:spPr>
        </p:pic>
        <p:pic>
          <p:nvPicPr>
            <p:cNvPr id="35" name="object 35"/>
            <p:cNvPicPr/>
            <p:nvPr/>
          </p:nvPicPr>
          <p:blipFill>
            <a:blip r:embed="rId12" cstate="print"/>
            <a:stretch>
              <a:fillRect/>
            </a:stretch>
          </p:blipFill>
          <p:spPr>
            <a:xfrm>
              <a:off x="2196083" y="3105911"/>
              <a:ext cx="260604" cy="260603"/>
            </a:xfrm>
            <a:prstGeom prst="rect">
              <a:avLst/>
            </a:prstGeom>
          </p:spPr>
        </p:pic>
        <p:sp>
          <p:nvSpPr>
            <p:cNvPr id="36" name="object 36"/>
            <p:cNvSpPr/>
            <p:nvPr/>
          </p:nvSpPr>
          <p:spPr>
            <a:xfrm>
              <a:off x="1715516" y="3668013"/>
              <a:ext cx="456565" cy="467359"/>
            </a:xfrm>
            <a:custGeom>
              <a:avLst/>
              <a:gdLst/>
              <a:ahLst/>
              <a:cxnLst/>
              <a:rect l="l" t="t" r="r" b="b"/>
              <a:pathLst>
                <a:path w="456564" h="467360">
                  <a:moveTo>
                    <a:pt x="371348" y="467106"/>
                  </a:moveTo>
                  <a:lnTo>
                    <a:pt x="358101" y="430149"/>
                  </a:lnTo>
                  <a:lnTo>
                    <a:pt x="342646" y="386969"/>
                  </a:lnTo>
                  <a:lnTo>
                    <a:pt x="322884" y="407631"/>
                  </a:lnTo>
                  <a:lnTo>
                    <a:pt x="13081" y="111760"/>
                  </a:lnTo>
                  <a:lnTo>
                    <a:pt x="0" y="125603"/>
                  </a:lnTo>
                  <a:lnTo>
                    <a:pt x="309727" y="421398"/>
                  </a:lnTo>
                  <a:lnTo>
                    <a:pt x="289941" y="442087"/>
                  </a:lnTo>
                  <a:lnTo>
                    <a:pt x="371348" y="467106"/>
                  </a:lnTo>
                  <a:close/>
                </a:path>
                <a:path w="456564" h="467360">
                  <a:moveTo>
                    <a:pt x="456184" y="326263"/>
                  </a:moveTo>
                  <a:lnTo>
                    <a:pt x="161074" y="45580"/>
                  </a:lnTo>
                  <a:lnTo>
                    <a:pt x="169379" y="36830"/>
                  </a:lnTo>
                  <a:lnTo>
                    <a:pt x="180721" y="24892"/>
                  </a:lnTo>
                  <a:lnTo>
                    <a:pt x="99314" y="0"/>
                  </a:lnTo>
                  <a:lnTo>
                    <a:pt x="128270" y="80137"/>
                  </a:lnTo>
                  <a:lnTo>
                    <a:pt x="147904" y="59448"/>
                  </a:lnTo>
                  <a:lnTo>
                    <a:pt x="443103" y="340106"/>
                  </a:lnTo>
                  <a:lnTo>
                    <a:pt x="456184" y="326263"/>
                  </a:lnTo>
                  <a:close/>
                </a:path>
              </a:pathLst>
            </a:custGeom>
            <a:solidFill>
              <a:srgbClr val="A6A6A6"/>
            </a:solidFill>
          </p:spPr>
          <p:txBody>
            <a:bodyPr wrap="square" lIns="0" tIns="0" rIns="0" bIns="0" rtlCol="0"/>
            <a:lstStyle/>
            <a:p>
              <a:endParaRPr/>
            </a:p>
          </p:txBody>
        </p:sp>
        <p:pic>
          <p:nvPicPr>
            <p:cNvPr id="37" name="object 37"/>
            <p:cNvPicPr/>
            <p:nvPr/>
          </p:nvPicPr>
          <p:blipFill>
            <a:blip r:embed="rId13" cstate="print"/>
            <a:stretch>
              <a:fillRect/>
            </a:stretch>
          </p:blipFill>
          <p:spPr>
            <a:xfrm>
              <a:off x="1804416" y="3902963"/>
              <a:ext cx="164591" cy="138683"/>
            </a:xfrm>
            <a:prstGeom prst="rect">
              <a:avLst/>
            </a:prstGeom>
          </p:spPr>
        </p:pic>
        <p:pic>
          <p:nvPicPr>
            <p:cNvPr id="38" name="object 38"/>
            <p:cNvPicPr/>
            <p:nvPr/>
          </p:nvPicPr>
          <p:blipFill>
            <a:blip r:embed="rId14" cstate="print"/>
            <a:stretch>
              <a:fillRect/>
            </a:stretch>
          </p:blipFill>
          <p:spPr>
            <a:xfrm>
              <a:off x="1938527" y="3745991"/>
              <a:ext cx="182880" cy="193547"/>
            </a:xfrm>
            <a:prstGeom prst="rect">
              <a:avLst/>
            </a:prstGeom>
          </p:spPr>
        </p:pic>
        <p:pic>
          <p:nvPicPr>
            <p:cNvPr id="39" name="object 39"/>
            <p:cNvPicPr/>
            <p:nvPr/>
          </p:nvPicPr>
          <p:blipFill>
            <a:blip r:embed="rId15" cstate="print"/>
            <a:stretch>
              <a:fillRect/>
            </a:stretch>
          </p:blipFill>
          <p:spPr>
            <a:xfrm>
              <a:off x="1463039" y="3329939"/>
              <a:ext cx="275843" cy="275843"/>
            </a:xfrm>
            <a:prstGeom prst="rect">
              <a:avLst/>
            </a:prstGeom>
          </p:spPr>
        </p:pic>
        <p:pic>
          <p:nvPicPr>
            <p:cNvPr id="40" name="object 40"/>
            <p:cNvPicPr/>
            <p:nvPr/>
          </p:nvPicPr>
          <p:blipFill>
            <a:blip r:embed="rId15" cstate="print"/>
            <a:stretch>
              <a:fillRect/>
            </a:stretch>
          </p:blipFill>
          <p:spPr>
            <a:xfrm>
              <a:off x="2941320" y="3329939"/>
              <a:ext cx="275844" cy="275843"/>
            </a:xfrm>
            <a:prstGeom prst="rect">
              <a:avLst/>
            </a:prstGeom>
          </p:spPr>
        </p:pic>
        <p:pic>
          <p:nvPicPr>
            <p:cNvPr id="41" name="object 41"/>
            <p:cNvPicPr/>
            <p:nvPr/>
          </p:nvPicPr>
          <p:blipFill>
            <a:blip r:embed="rId16" cstate="print"/>
            <a:stretch>
              <a:fillRect/>
            </a:stretch>
          </p:blipFill>
          <p:spPr>
            <a:xfrm>
              <a:off x="676655" y="3334511"/>
              <a:ext cx="272796" cy="274319"/>
            </a:xfrm>
            <a:prstGeom prst="rect">
              <a:avLst/>
            </a:prstGeom>
          </p:spPr>
        </p:pic>
        <p:pic>
          <p:nvPicPr>
            <p:cNvPr id="42" name="object 42"/>
            <p:cNvPicPr/>
            <p:nvPr/>
          </p:nvPicPr>
          <p:blipFill>
            <a:blip r:embed="rId16" cstate="print"/>
            <a:stretch>
              <a:fillRect/>
            </a:stretch>
          </p:blipFill>
          <p:spPr>
            <a:xfrm>
              <a:off x="3732276" y="3334511"/>
              <a:ext cx="272796" cy="274319"/>
            </a:xfrm>
            <a:prstGeom prst="rect">
              <a:avLst/>
            </a:prstGeom>
          </p:spPr>
        </p:pic>
      </p:grpSp>
      <p:sp>
        <p:nvSpPr>
          <p:cNvPr id="43" name="object 43"/>
          <p:cNvSpPr txBox="1"/>
          <p:nvPr/>
        </p:nvSpPr>
        <p:spPr>
          <a:xfrm>
            <a:off x="2107996" y="3633596"/>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投資家</a:t>
            </a:r>
            <a:endParaRPr sz="1200">
              <a:latin typeface="メイリオ"/>
              <a:cs typeface="メイリオ"/>
            </a:endParaRPr>
          </a:p>
        </p:txBody>
      </p:sp>
      <p:sp>
        <p:nvSpPr>
          <p:cNvPr id="44" name="object 44"/>
          <p:cNvSpPr txBox="1"/>
          <p:nvPr/>
        </p:nvSpPr>
        <p:spPr>
          <a:xfrm>
            <a:off x="5176139" y="3633596"/>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投資家</a:t>
            </a:r>
            <a:endParaRPr sz="1200">
              <a:latin typeface="メイリオ"/>
              <a:cs typeface="メイリオ"/>
            </a:endParaRPr>
          </a:p>
        </p:txBody>
      </p:sp>
      <p:grpSp>
        <p:nvGrpSpPr>
          <p:cNvPr id="45" name="object 45"/>
          <p:cNvGrpSpPr/>
          <p:nvPr/>
        </p:nvGrpSpPr>
        <p:grpSpPr>
          <a:xfrm>
            <a:off x="4172204" y="2673604"/>
            <a:ext cx="929640" cy="849630"/>
            <a:chOff x="2648204" y="2673604"/>
            <a:chExt cx="929640" cy="849630"/>
          </a:xfrm>
        </p:grpSpPr>
        <p:pic>
          <p:nvPicPr>
            <p:cNvPr id="46" name="object 46"/>
            <p:cNvPicPr/>
            <p:nvPr/>
          </p:nvPicPr>
          <p:blipFill>
            <a:blip r:embed="rId17" cstate="print"/>
            <a:stretch>
              <a:fillRect/>
            </a:stretch>
          </p:blipFill>
          <p:spPr>
            <a:xfrm>
              <a:off x="3359658" y="3446526"/>
              <a:ext cx="218058" cy="76200"/>
            </a:xfrm>
            <a:prstGeom prst="rect">
              <a:avLst/>
            </a:prstGeom>
          </p:spPr>
        </p:pic>
        <p:sp>
          <p:nvSpPr>
            <p:cNvPr id="47" name="object 47"/>
            <p:cNvSpPr/>
            <p:nvPr/>
          </p:nvSpPr>
          <p:spPr>
            <a:xfrm>
              <a:off x="2648204" y="2673604"/>
              <a:ext cx="384175" cy="524510"/>
            </a:xfrm>
            <a:custGeom>
              <a:avLst/>
              <a:gdLst/>
              <a:ahLst/>
              <a:cxnLst/>
              <a:rect l="l" t="t" r="r" b="b"/>
              <a:pathLst>
                <a:path w="384175" h="524510">
                  <a:moveTo>
                    <a:pt x="82931" y="0"/>
                  </a:moveTo>
                  <a:lnTo>
                    <a:pt x="0" y="19812"/>
                  </a:lnTo>
                  <a:lnTo>
                    <a:pt x="65531" y="74168"/>
                  </a:lnTo>
                  <a:lnTo>
                    <a:pt x="71848" y="47243"/>
                  </a:lnTo>
                  <a:lnTo>
                    <a:pt x="59054" y="43307"/>
                  </a:lnTo>
                  <a:lnTo>
                    <a:pt x="64643" y="25146"/>
                  </a:lnTo>
                  <a:lnTo>
                    <a:pt x="77032" y="25146"/>
                  </a:lnTo>
                  <a:lnTo>
                    <a:pt x="82931" y="0"/>
                  </a:lnTo>
                  <a:close/>
                </a:path>
                <a:path w="384175" h="524510">
                  <a:moveTo>
                    <a:pt x="76203" y="28678"/>
                  </a:moveTo>
                  <a:lnTo>
                    <a:pt x="71848" y="47243"/>
                  </a:lnTo>
                  <a:lnTo>
                    <a:pt x="77215" y="48895"/>
                  </a:lnTo>
                  <a:lnTo>
                    <a:pt x="82931" y="30734"/>
                  </a:lnTo>
                  <a:lnTo>
                    <a:pt x="76203" y="28678"/>
                  </a:lnTo>
                  <a:close/>
                </a:path>
                <a:path w="384175" h="524510">
                  <a:moveTo>
                    <a:pt x="64643" y="25146"/>
                  </a:moveTo>
                  <a:lnTo>
                    <a:pt x="59054" y="43307"/>
                  </a:lnTo>
                  <a:lnTo>
                    <a:pt x="71848" y="47243"/>
                  </a:lnTo>
                  <a:lnTo>
                    <a:pt x="76203" y="28678"/>
                  </a:lnTo>
                  <a:lnTo>
                    <a:pt x="64643" y="25146"/>
                  </a:lnTo>
                  <a:close/>
                </a:path>
                <a:path w="384175" h="524510">
                  <a:moveTo>
                    <a:pt x="77032" y="25146"/>
                  </a:moveTo>
                  <a:lnTo>
                    <a:pt x="64643" y="25146"/>
                  </a:lnTo>
                  <a:lnTo>
                    <a:pt x="76203" y="28678"/>
                  </a:lnTo>
                  <a:lnTo>
                    <a:pt x="77032" y="25146"/>
                  </a:lnTo>
                  <a:close/>
                </a:path>
                <a:path w="384175" h="524510">
                  <a:moveTo>
                    <a:pt x="101600" y="38226"/>
                  </a:moveTo>
                  <a:lnTo>
                    <a:pt x="93725" y="55625"/>
                  </a:lnTo>
                  <a:lnTo>
                    <a:pt x="98297" y="57658"/>
                  </a:lnTo>
                  <a:lnTo>
                    <a:pt x="110235" y="64008"/>
                  </a:lnTo>
                  <a:lnTo>
                    <a:pt x="119125" y="47117"/>
                  </a:lnTo>
                  <a:lnTo>
                    <a:pt x="106171" y="40386"/>
                  </a:lnTo>
                  <a:lnTo>
                    <a:pt x="101600" y="38226"/>
                  </a:lnTo>
                  <a:close/>
                </a:path>
                <a:path w="384175" h="524510">
                  <a:moveTo>
                    <a:pt x="136016" y="57023"/>
                  </a:moveTo>
                  <a:lnTo>
                    <a:pt x="126237" y="73279"/>
                  </a:lnTo>
                  <a:lnTo>
                    <a:pt x="129285" y="75057"/>
                  </a:lnTo>
                  <a:lnTo>
                    <a:pt x="141731" y="83566"/>
                  </a:lnTo>
                  <a:lnTo>
                    <a:pt x="152400" y="67691"/>
                  </a:lnTo>
                  <a:lnTo>
                    <a:pt x="139064" y="58800"/>
                  </a:lnTo>
                  <a:lnTo>
                    <a:pt x="136016" y="57023"/>
                  </a:lnTo>
                  <a:close/>
                </a:path>
                <a:path w="384175" h="524510">
                  <a:moveTo>
                    <a:pt x="168147" y="79248"/>
                  </a:moveTo>
                  <a:lnTo>
                    <a:pt x="156718" y="94487"/>
                  </a:lnTo>
                  <a:lnTo>
                    <a:pt x="158876" y="96138"/>
                  </a:lnTo>
                  <a:lnTo>
                    <a:pt x="171069" y="106299"/>
                  </a:lnTo>
                  <a:lnTo>
                    <a:pt x="183260" y="91567"/>
                  </a:lnTo>
                  <a:lnTo>
                    <a:pt x="170306" y="80899"/>
                  </a:lnTo>
                  <a:lnTo>
                    <a:pt x="168147" y="79248"/>
                  </a:lnTo>
                  <a:close/>
                </a:path>
                <a:path w="384175" h="524510">
                  <a:moveTo>
                    <a:pt x="197738" y="104648"/>
                  </a:moveTo>
                  <a:lnTo>
                    <a:pt x="184912" y="118745"/>
                  </a:lnTo>
                  <a:lnTo>
                    <a:pt x="187197" y="120776"/>
                  </a:lnTo>
                  <a:lnTo>
                    <a:pt x="198246" y="131699"/>
                  </a:lnTo>
                  <a:lnTo>
                    <a:pt x="211708" y="118237"/>
                  </a:lnTo>
                  <a:lnTo>
                    <a:pt x="200151" y="106807"/>
                  </a:lnTo>
                  <a:lnTo>
                    <a:pt x="197738" y="104648"/>
                  </a:lnTo>
                  <a:close/>
                </a:path>
                <a:path w="384175" h="524510">
                  <a:moveTo>
                    <a:pt x="224916" y="132461"/>
                  </a:moveTo>
                  <a:lnTo>
                    <a:pt x="210946" y="145287"/>
                  </a:lnTo>
                  <a:lnTo>
                    <a:pt x="214121" y="148844"/>
                  </a:lnTo>
                  <a:lnTo>
                    <a:pt x="223012" y="159512"/>
                  </a:lnTo>
                  <a:lnTo>
                    <a:pt x="237616" y="147193"/>
                  </a:lnTo>
                  <a:lnTo>
                    <a:pt x="228219" y="136017"/>
                  </a:lnTo>
                  <a:lnTo>
                    <a:pt x="224916" y="132461"/>
                  </a:lnTo>
                  <a:close/>
                </a:path>
                <a:path w="384175" h="524510">
                  <a:moveTo>
                    <a:pt x="249808" y="162433"/>
                  </a:moveTo>
                  <a:lnTo>
                    <a:pt x="234695" y="174117"/>
                  </a:lnTo>
                  <a:lnTo>
                    <a:pt x="239394" y="180086"/>
                  </a:lnTo>
                  <a:lnTo>
                    <a:pt x="245871" y="189103"/>
                  </a:lnTo>
                  <a:lnTo>
                    <a:pt x="261365" y="178054"/>
                  </a:lnTo>
                  <a:lnTo>
                    <a:pt x="254381" y="168401"/>
                  </a:lnTo>
                  <a:lnTo>
                    <a:pt x="249808" y="162433"/>
                  </a:lnTo>
                  <a:close/>
                </a:path>
                <a:path w="384175" h="524510">
                  <a:moveTo>
                    <a:pt x="272288" y="194056"/>
                  </a:moveTo>
                  <a:lnTo>
                    <a:pt x="256412" y="204470"/>
                  </a:lnTo>
                  <a:lnTo>
                    <a:pt x="262889" y="214375"/>
                  </a:lnTo>
                  <a:lnTo>
                    <a:pt x="266319" y="220218"/>
                  </a:lnTo>
                  <a:lnTo>
                    <a:pt x="282701" y="210438"/>
                  </a:lnTo>
                  <a:lnTo>
                    <a:pt x="278764" y="203962"/>
                  </a:lnTo>
                  <a:lnTo>
                    <a:pt x="272288" y="194056"/>
                  </a:lnTo>
                  <a:close/>
                </a:path>
                <a:path w="384175" h="524510">
                  <a:moveTo>
                    <a:pt x="292481" y="227075"/>
                  </a:moveTo>
                  <a:lnTo>
                    <a:pt x="275970" y="236347"/>
                  </a:lnTo>
                  <a:lnTo>
                    <a:pt x="284479" y="251587"/>
                  </a:lnTo>
                  <a:lnTo>
                    <a:pt x="284988" y="252730"/>
                  </a:lnTo>
                  <a:lnTo>
                    <a:pt x="302006" y="244094"/>
                  </a:lnTo>
                  <a:lnTo>
                    <a:pt x="300989" y="242188"/>
                  </a:lnTo>
                  <a:lnTo>
                    <a:pt x="292481" y="227075"/>
                  </a:lnTo>
                  <a:close/>
                </a:path>
                <a:path w="384175" h="524510">
                  <a:moveTo>
                    <a:pt x="310641" y="261112"/>
                  </a:moveTo>
                  <a:lnTo>
                    <a:pt x="293623" y="269621"/>
                  </a:lnTo>
                  <a:lnTo>
                    <a:pt x="294385" y="271018"/>
                  </a:lnTo>
                  <a:lnTo>
                    <a:pt x="301625" y="286638"/>
                  </a:lnTo>
                  <a:lnTo>
                    <a:pt x="318896" y="278511"/>
                  </a:lnTo>
                  <a:lnTo>
                    <a:pt x="311276" y="262509"/>
                  </a:lnTo>
                  <a:lnTo>
                    <a:pt x="310641" y="261112"/>
                  </a:lnTo>
                  <a:close/>
                </a:path>
                <a:path w="384175" h="524510">
                  <a:moveTo>
                    <a:pt x="326644" y="296418"/>
                  </a:moveTo>
                  <a:lnTo>
                    <a:pt x="309118" y="303784"/>
                  </a:lnTo>
                  <a:lnTo>
                    <a:pt x="312673" y="312166"/>
                  </a:lnTo>
                  <a:lnTo>
                    <a:pt x="316102" y="321183"/>
                  </a:lnTo>
                  <a:lnTo>
                    <a:pt x="333882" y="314198"/>
                  </a:lnTo>
                  <a:lnTo>
                    <a:pt x="330200" y="304800"/>
                  </a:lnTo>
                  <a:lnTo>
                    <a:pt x="326644" y="296418"/>
                  </a:lnTo>
                  <a:close/>
                </a:path>
                <a:path w="384175" h="524510">
                  <a:moveTo>
                    <a:pt x="340740" y="332359"/>
                  </a:moveTo>
                  <a:lnTo>
                    <a:pt x="322706" y="338709"/>
                  </a:lnTo>
                  <a:lnTo>
                    <a:pt x="328675" y="355726"/>
                  </a:lnTo>
                  <a:lnTo>
                    <a:pt x="328929" y="356362"/>
                  </a:lnTo>
                  <a:lnTo>
                    <a:pt x="347090" y="350647"/>
                  </a:lnTo>
                  <a:lnTo>
                    <a:pt x="346709" y="349504"/>
                  </a:lnTo>
                  <a:lnTo>
                    <a:pt x="340740" y="332359"/>
                  </a:lnTo>
                  <a:close/>
                </a:path>
                <a:path w="384175" h="524510">
                  <a:moveTo>
                    <a:pt x="352806" y="368808"/>
                  </a:moveTo>
                  <a:lnTo>
                    <a:pt x="334644" y="374523"/>
                  </a:lnTo>
                  <a:lnTo>
                    <a:pt x="335914" y="378333"/>
                  </a:lnTo>
                  <a:lnTo>
                    <a:pt x="339851" y="392557"/>
                  </a:lnTo>
                  <a:lnTo>
                    <a:pt x="358139" y="387476"/>
                  </a:lnTo>
                  <a:lnTo>
                    <a:pt x="354075" y="372618"/>
                  </a:lnTo>
                  <a:lnTo>
                    <a:pt x="352806" y="368808"/>
                  </a:lnTo>
                  <a:close/>
                </a:path>
                <a:path w="384175" h="524510">
                  <a:moveTo>
                    <a:pt x="363093" y="406146"/>
                  </a:moveTo>
                  <a:lnTo>
                    <a:pt x="344677" y="410718"/>
                  </a:lnTo>
                  <a:lnTo>
                    <a:pt x="348106" y="425069"/>
                  </a:lnTo>
                  <a:lnTo>
                    <a:pt x="348995" y="429006"/>
                  </a:lnTo>
                  <a:lnTo>
                    <a:pt x="367664" y="424942"/>
                  </a:lnTo>
                  <a:lnTo>
                    <a:pt x="366648" y="420497"/>
                  </a:lnTo>
                  <a:lnTo>
                    <a:pt x="363093" y="406146"/>
                  </a:lnTo>
                  <a:close/>
                </a:path>
                <a:path w="384175" h="524510">
                  <a:moveTo>
                    <a:pt x="371601" y="443611"/>
                  </a:moveTo>
                  <a:lnTo>
                    <a:pt x="352932" y="447548"/>
                  </a:lnTo>
                  <a:lnTo>
                    <a:pt x="353313" y="449199"/>
                  </a:lnTo>
                  <a:lnTo>
                    <a:pt x="356488" y="465963"/>
                  </a:lnTo>
                  <a:lnTo>
                    <a:pt x="375157" y="462534"/>
                  </a:lnTo>
                  <a:lnTo>
                    <a:pt x="371982" y="445135"/>
                  </a:lnTo>
                  <a:lnTo>
                    <a:pt x="371601" y="443611"/>
                  </a:lnTo>
                  <a:close/>
                </a:path>
                <a:path w="384175" h="524510">
                  <a:moveTo>
                    <a:pt x="378332" y="481584"/>
                  </a:moveTo>
                  <a:lnTo>
                    <a:pt x="359537" y="484505"/>
                  </a:lnTo>
                  <a:lnTo>
                    <a:pt x="361695" y="498856"/>
                  </a:lnTo>
                  <a:lnTo>
                    <a:pt x="362203" y="503047"/>
                  </a:lnTo>
                  <a:lnTo>
                    <a:pt x="381126" y="500761"/>
                  </a:lnTo>
                  <a:lnTo>
                    <a:pt x="380491" y="495935"/>
                  </a:lnTo>
                  <a:lnTo>
                    <a:pt x="378332" y="481584"/>
                  </a:lnTo>
                  <a:close/>
                </a:path>
                <a:path w="384175" h="524510">
                  <a:moveTo>
                    <a:pt x="383413" y="519684"/>
                  </a:moveTo>
                  <a:lnTo>
                    <a:pt x="364489" y="521970"/>
                  </a:lnTo>
                  <a:lnTo>
                    <a:pt x="364870" y="524256"/>
                  </a:lnTo>
                  <a:lnTo>
                    <a:pt x="383666" y="521970"/>
                  </a:lnTo>
                  <a:lnTo>
                    <a:pt x="383413" y="519684"/>
                  </a:lnTo>
                  <a:close/>
                </a:path>
              </a:pathLst>
            </a:custGeom>
            <a:solidFill>
              <a:srgbClr val="A6A6A6"/>
            </a:solidFill>
          </p:spPr>
          <p:txBody>
            <a:bodyPr wrap="square" lIns="0" tIns="0" rIns="0" bIns="0" rtlCol="0"/>
            <a:lstStyle/>
            <a:p>
              <a:endParaRPr/>
            </a:p>
          </p:txBody>
        </p:sp>
      </p:grpSp>
      <p:sp>
        <p:nvSpPr>
          <p:cNvPr id="48" name="object 48"/>
          <p:cNvSpPr txBox="1"/>
          <p:nvPr/>
        </p:nvSpPr>
        <p:spPr>
          <a:xfrm>
            <a:off x="4767327" y="3090418"/>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②注文</a:t>
            </a:r>
            <a:endParaRPr sz="1100">
              <a:latin typeface="メイリオ"/>
              <a:cs typeface="メイリオ"/>
            </a:endParaRPr>
          </a:p>
        </p:txBody>
      </p:sp>
      <p:sp>
        <p:nvSpPr>
          <p:cNvPr id="54" name="object 54"/>
          <p:cNvSpPr txBox="1"/>
          <p:nvPr/>
        </p:nvSpPr>
        <p:spPr>
          <a:xfrm>
            <a:off x="6092317" y="6000155"/>
            <a:ext cx="203835" cy="218008"/>
          </a:xfrm>
          <a:prstGeom prst="rect">
            <a:avLst/>
          </a:prstGeom>
        </p:spPr>
        <p:txBody>
          <a:bodyPr vert="horz" wrap="square" lIns="0" tIns="2540" rIns="0" bIns="0" rtlCol="0">
            <a:spAutoFit/>
          </a:bodyPr>
          <a:lstStyle/>
          <a:p>
            <a:pPr marL="12700">
              <a:spcBef>
                <a:spcPts val="20"/>
              </a:spcBef>
            </a:pPr>
            <a:r>
              <a:rPr sz="1400" b="1" dirty="0">
                <a:latin typeface="メイリオ"/>
                <a:cs typeface="メイリオ"/>
              </a:rPr>
              <a:t>割</a:t>
            </a:r>
            <a:endParaRPr sz="1400">
              <a:latin typeface="メイリオ"/>
              <a:cs typeface="メイリオ"/>
            </a:endParaRPr>
          </a:p>
        </p:txBody>
      </p:sp>
      <p:sp>
        <p:nvSpPr>
          <p:cNvPr id="55" name="object 55"/>
          <p:cNvSpPr txBox="1"/>
          <p:nvPr/>
        </p:nvSpPr>
        <p:spPr>
          <a:xfrm>
            <a:off x="2058112" y="6009530"/>
            <a:ext cx="3006725" cy="391133"/>
          </a:xfrm>
          <a:prstGeom prst="rect">
            <a:avLst/>
          </a:prstGeom>
        </p:spPr>
        <p:txBody>
          <a:bodyPr vert="horz" wrap="square" lIns="0" tIns="21590" rIns="0" bIns="0" rtlCol="0">
            <a:spAutoFit/>
          </a:bodyPr>
          <a:lstStyle/>
          <a:p>
            <a:pPr marL="165100">
              <a:spcBef>
                <a:spcPts val="170"/>
              </a:spcBef>
            </a:pPr>
            <a:r>
              <a:rPr sz="1200" spc="-10" dirty="0">
                <a:latin typeface="メイリオ"/>
                <a:cs typeface="メイリオ"/>
              </a:rPr>
              <a:t>自動的に実行される</a:t>
            </a:r>
            <a:endParaRPr sz="1200">
              <a:latin typeface="メイリオ"/>
              <a:cs typeface="メイリオ"/>
            </a:endParaRPr>
          </a:p>
          <a:p>
            <a:pPr marL="12700">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56" name="object 56"/>
          <p:cNvSpPr txBox="1"/>
          <p:nvPr/>
        </p:nvSpPr>
        <p:spPr>
          <a:xfrm>
            <a:off x="7404609" y="6044277"/>
            <a:ext cx="2092325" cy="391133"/>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5" dirty="0">
                <a:latin typeface="メイリオ"/>
                <a:cs typeface="メイリオ"/>
              </a:rPr>
              <a:t>スマートコントラクトの定義</a:t>
            </a:r>
            <a:endParaRPr sz="1200">
              <a:latin typeface="メイリオ"/>
              <a:cs typeface="メイリオ"/>
            </a:endParaRPr>
          </a:p>
          <a:p>
            <a:pPr marL="12700"/>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57" name="object 57"/>
          <p:cNvSpPr txBox="1"/>
          <p:nvPr/>
        </p:nvSpPr>
        <p:spPr>
          <a:xfrm>
            <a:off x="6452996" y="6102530"/>
            <a:ext cx="853440" cy="387985"/>
          </a:xfrm>
          <a:prstGeom prst="rect">
            <a:avLst/>
          </a:prstGeom>
        </p:spPr>
        <p:txBody>
          <a:bodyPr vert="horz" wrap="square" lIns="0" tIns="3810" rIns="0" bIns="0" rtlCol="0">
            <a:spAutoFit/>
          </a:bodyPr>
          <a:lstStyle/>
          <a:p>
            <a:pPr marL="12700">
              <a:spcBef>
                <a:spcPts val="3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58" name="object 58"/>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145</a:t>
            </a:fld>
            <a:endParaRPr spc="-25" dirty="0"/>
          </a:p>
        </p:txBody>
      </p:sp>
      <p:sp>
        <p:nvSpPr>
          <p:cNvPr id="59" name="object 59"/>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49" name="object 49"/>
          <p:cNvSpPr txBox="1"/>
          <p:nvPr/>
        </p:nvSpPr>
        <p:spPr>
          <a:xfrm>
            <a:off x="3633216" y="2273934"/>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取引所</a:t>
            </a:r>
            <a:endParaRPr sz="1200">
              <a:latin typeface="メイリオ"/>
              <a:cs typeface="メイリオ"/>
            </a:endParaRPr>
          </a:p>
        </p:txBody>
      </p:sp>
      <p:sp>
        <p:nvSpPr>
          <p:cNvPr id="50" name="object 50"/>
          <p:cNvSpPr txBox="1"/>
          <p:nvPr/>
        </p:nvSpPr>
        <p:spPr>
          <a:xfrm>
            <a:off x="3681729" y="4493767"/>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sp>
        <p:nvSpPr>
          <p:cNvPr id="51" name="object 51"/>
          <p:cNvSpPr txBox="1"/>
          <p:nvPr/>
        </p:nvSpPr>
        <p:spPr>
          <a:xfrm>
            <a:off x="3653027" y="2783814"/>
            <a:ext cx="476250" cy="737870"/>
          </a:xfrm>
          <a:prstGeom prst="rect">
            <a:avLst/>
          </a:prstGeom>
        </p:spPr>
        <p:txBody>
          <a:bodyPr vert="horz" wrap="square" lIns="0" tIns="70485" rIns="0" bIns="0" rtlCol="0">
            <a:spAutoFit/>
          </a:bodyPr>
          <a:lstStyle/>
          <a:p>
            <a:pPr>
              <a:spcBef>
                <a:spcPts val="555"/>
              </a:spcBef>
            </a:pPr>
            <a:r>
              <a:rPr sz="1100" spc="-20" dirty="0">
                <a:latin typeface="メイリオ"/>
                <a:cs typeface="メイリオ"/>
              </a:rPr>
              <a:t>③約定</a:t>
            </a:r>
            <a:endParaRPr sz="1100">
              <a:latin typeface="メイリオ"/>
              <a:cs typeface="メイリオ"/>
            </a:endParaRPr>
          </a:p>
          <a:p>
            <a:pPr marL="285750">
              <a:spcBef>
                <a:spcPts val="455"/>
              </a:spcBef>
            </a:pPr>
            <a:r>
              <a:rPr sz="1100" spc="-25" dirty="0">
                <a:latin typeface="メイリオ"/>
                <a:cs typeface="メイリオ"/>
              </a:rPr>
              <a:t>ST</a:t>
            </a:r>
            <a:endParaRPr sz="1100">
              <a:latin typeface="メイリオ"/>
              <a:cs typeface="メイリオ"/>
            </a:endParaRPr>
          </a:p>
          <a:p>
            <a:pPr>
              <a:spcBef>
                <a:spcPts val="735"/>
              </a:spcBef>
            </a:pPr>
            <a:r>
              <a:rPr sz="1100" spc="-25" dirty="0">
                <a:latin typeface="メイリオ"/>
                <a:cs typeface="メイリオ"/>
              </a:rPr>
              <a:t>④決済</a:t>
            </a:r>
            <a:endParaRPr sz="1100">
              <a:latin typeface="メイリオ"/>
              <a:cs typeface="メイリオ"/>
            </a:endParaRPr>
          </a:p>
        </p:txBody>
      </p:sp>
      <p:sp>
        <p:nvSpPr>
          <p:cNvPr id="52" name="object 52"/>
          <p:cNvSpPr txBox="1"/>
          <p:nvPr/>
        </p:nvSpPr>
        <p:spPr>
          <a:xfrm>
            <a:off x="2898903" y="3633596"/>
            <a:ext cx="531495" cy="59436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証券</a:t>
            </a:r>
            <a:endParaRPr sz="1200">
              <a:latin typeface="メイリオ"/>
              <a:cs typeface="メイリオ"/>
            </a:endParaRPr>
          </a:p>
          <a:p>
            <a:pPr>
              <a:lnSpc>
                <a:spcPct val="100000"/>
              </a:lnSpc>
            </a:pPr>
            <a:r>
              <a:rPr sz="1200" b="1" spc="-30" dirty="0">
                <a:latin typeface="メイリオ"/>
                <a:cs typeface="メイリオ"/>
              </a:rPr>
              <a:t>会社</a:t>
            </a:r>
            <a:endParaRPr sz="1200">
              <a:latin typeface="メイリオ"/>
              <a:cs typeface="メイリオ"/>
            </a:endParaRPr>
          </a:p>
          <a:p>
            <a:pPr marL="97790">
              <a:spcBef>
                <a:spcPts val="275"/>
              </a:spcBef>
            </a:pPr>
            <a:r>
              <a:rPr sz="1100" spc="-25" dirty="0">
                <a:latin typeface="メイリオ"/>
                <a:cs typeface="メイリオ"/>
              </a:rPr>
              <a:t>①発行</a:t>
            </a:r>
            <a:endParaRPr sz="1100">
              <a:latin typeface="メイリオ"/>
              <a:cs typeface="メイリオ"/>
            </a:endParaRPr>
          </a:p>
        </p:txBody>
      </p:sp>
      <p:sp>
        <p:nvSpPr>
          <p:cNvPr id="53" name="object 53"/>
          <p:cNvSpPr txBox="1"/>
          <p:nvPr/>
        </p:nvSpPr>
        <p:spPr>
          <a:xfrm>
            <a:off x="4518405" y="3633597"/>
            <a:ext cx="317500" cy="391795"/>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証券</a:t>
            </a:r>
            <a:endParaRPr sz="1200">
              <a:latin typeface="メイリオ"/>
              <a:cs typeface="メイリオ"/>
            </a:endParaRPr>
          </a:p>
          <a:p>
            <a:pPr>
              <a:lnSpc>
                <a:spcPct val="100000"/>
              </a:lnSpc>
            </a:pPr>
            <a:r>
              <a:rPr sz="1200" b="1" spc="-30" dirty="0">
                <a:latin typeface="メイリオ"/>
                <a:cs typeface="メイリオ"/>
              </a:rPr>
              <a:t>会社</a:t>
            </a:r>
            <a:endParaRPr sz="1200">
              <a:latin typeface="メイリオ"/>
              <a:cs typeface="メイリオ"/>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19627" y="2249424"/>
            <a:ext cx="1426464" cy="393191"/>
          </a:xfrm>
          <a:prstGeom prst="rect">
            <a:avLst/>
          </a:prstGeom>
        </p:spPr>
      </p:pic>
      <p:sp>
        <p:nvSpPr>
          <p:cNvPr id="3" name="object 3"/>
          <p:cNvSpPr txBox="1"/>
          <p:nvPr/>
        </p:nvSpPr>
        <p:spPr>
          <a:xfrm>
            <a:off x="3565270" y="2479294"/>
            <a:ext cx="622300" cy="391160"/>
          </a:xfrm>
          <a:prstGeom prst="rect">
            <a:avLst/>
          </a:prstGeom>
        </p:spPr>
        <p:txBody>
          <a:bodyPr vert="horz" wrap="square" lIns="0" tIns="12700" rIns="0" bIns="0" rtlCol="0">
            <a:spAutoFit/>
          </a:bodyPr>
          <a:lstStyle/>
          <a:p>
            <a:pPr marL="53340" marR="5080" indent="-53340">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sp>
        <p:nvSpPr>
          <p:cNvPr id="4" name="object 4"/>
          <p:cNvSpPr/>
          <p:nvPr/>
        </p:nvSpPr>
        <p:spPr>
          <a:xfrm>
            <a:off x="5952744" y="3645409"/>
            <a:ext cx="4319270" cy="993775"/>
          </a:xfrm>
          <a:custGeom>
            <a:avLst/>
            <a:gdLst/>
            <a:ahLst/>
            <a:cxnLst/>
            <a:rect l="l" t="t" r="r" b="b"/>
            <a:pathLst>
              <a:path w="4319270" h="993775">
                <a:moveTo>
                  <a:pt x="0" y="993647"/>
                </a:moveTo>
                <a:lnTo>
                  <a:pt x="4319015" y="993647"/>
                </a:lnTo>
                <a:lnTo>
                  <a:pt x="4319015" y="0"/>
                </a:lnTo>
                <a:lnTo>
                  <a:pt x="0" y="0"/>
                </a:lnTo>
                <a:lnTo>
                  <a:pt x="0" y="993647"/>
                </a:lnTo>
                <a:close/>
              </a:path>
            </a:pathLst>
          </a:custGeom>
          <a:ln w="9524">
            <a:solidFill>
              <a:srgbClr val="BEBEBE"/>
            </a:solidFill>
          </a:ln>
        </p:spPr>
        <p:txBody>
          <a:bodyPr wrap="square" lIns="0" tIns="0" rIns="0" bIns="0" rtlCol="0"/>
          <a:lstStyle/>
          <a:p>
            <a:endParaRPr/>
          </a:p>
        </p:txBody>
      </p:sp>
      <p:sp>
        <p:nvSpPr>
          <p:cNvPr id="5" name="object 5"/>
          <p:cNvSpPr txBox="1">
            <a:spLocks noGrp="1"/>
          </p:cNvSpPr>
          <p:nvPr>
            <p:ph type="title"/>
          </p:nvPr>
        </p:nvSpPr>
        <p:spPr>
          <a:xfrm>
            <a:off x="2358339" y="477139"/>
            <a:ext cx="43688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６．貿易金融におけるデジタル通貨の活用</a:t>
            </a:r>
            <a:endParaRPr sz="1800"/>
          </a:p>
        </p:txBody>
      </p:sp>
      <p:sp>
        <p:nvSpPr>
          <p:cNvPr id="6" name="object 6"/>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7" name="object 7"/>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8" name="object 8"/>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9" name="object 9"/>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10" name="object 10"/>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1" name="object 11"/>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12" name="object 12"/>
          <p:cNvSpPr txBox="1"/>
          <p:nvPr/>
        </p:nvSpPr>
        <p:spPr>
          <a:xfrm>
            <a:off x="6054853" y="4820412"/>
            <a:ext cx="346075" cy="1429237"/>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gn="just">
              <a:lnSpc>
                <a:spcPts val="1400"/>
              </a:lnSpc>
              <a:spcBef>
                <a:spcPts val="10"/>
              </a:spcBef>
            </a:pPr>
            <a:r>
              <a:rPr sz="1400" b="1" spc="400"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13" name="object 13"/>
          <p:cNvSpPr txBox="1"/>
          <p:nvPr/>
        </p:nvSpPr>
        <p:spPr>
          <a:xfrm>
            <a:off x="6492494" y="1674622"/>
            <a:ext cx="469900" cy="1601849"/>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a:p>
            <a:pPr marR="5080">
              <a:lnSpc>
                <a:spcPct val="273800"/>
              </a:lnSpc>
              <a:spcBef>
                <a:spcPts val="760"/>
              </a:spcBef>
            </a:pPr>
            <a:r>
              <a:rPr sz="1200" b="1" spc="-25" dirty="0">
                <a:latin typeface="メイリオ"/>
                <a:cs typeface="メイリオ"/>
              </a:rPr>
              <a:t>技術</a:t>
            </a:r>
            <a:r>
              <a:rPr sz="1200" b="1" spc="-50" dirty="0">
                <a:latin typeface="メイリオ"/>
                <a:cs typeface="メイリオ"/>
              </a:rPr>
              <a:t> </a:t>
            </a:r>
            <a:r>
              <a:rPr sz="1200" b="1" spc="-20" dirty="0">
                <a:latin typeface="メイリオ"/>
                <a:cs typeface="メイリオ"/>
              </a:rPr>
              <a:t>法制度</a:t>
            </a:r>
            <a:endParaRPr sz="1200">
              <a:latin typeface="メイリオ"/>
              <a:cs typeface="メイリオ"/>
            </a:endParaRPr>
          </a:p>
          <a:p>
            <a:pPr>
              <a:spcBef>
                <a:spcPts val="65"/>
              </a:spcBef>
            </a:pPr>
            <a:endParaRPr sz="600">
              <a:latin typeface="メイリオ"/>
              <a:cs typeface="メイリオ"/>
            </a:endParaRPr>
          </a:p>
          <a:p>
            <a:pPr>
              <a:lnSpc>
                <a:spcPct val="100000"/>
              </a:lnSpc>
            </a:pPr>
            <a:r>
              <a:rPr sz="1200" b="1" spc="-30" dirty="0">
                <a:latin typeface="メイリオ"/>
                <a:cs typeface="メイリオ"/>
              </a:rPr>
              <a:t>効果</a:t>
            </a:r>
            <a:endParaRPr sz="1200">
              <a:latin typeface="メイリオ"/>
              <a:cs typeface="メイリオ"/>
            </a:endParaRPr>
          </a:p>
        </p:txBody>
      </p:sp>
      <p:sp>
        <p:nvSpPr>
          <p:cNvPr id="14" name="object 14"/>
          <p:cNvSpPr txBox="1"/>
          <p:nvPr/>
        </p:nvSpPr>
        <p:spPr>
          <a:xfrm>
            <a:off x="7395718" y="1570483"/>
            <a:ext cx="2689225" cy="1889125"/>
          </a:xfrm>
          <a:prstGeom prst="rect">
            <a:avLst/>
          </a:prstGeom>
        </p:spPr>
        <p:txBody>
          <a:bodyPr vert="horz" wrap="square" lIns="0" tIns="12700" rIns="0" bIns="0" rtlCol="0">
            <a:spAutoFit/>
          </a:bodyPr>
          <a:lstStyle/>
          <a:p>
            <a:pPr marL="85090" marR="614680"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a:p>
            <a:pPr marL="85090" marR="5080" indent="-85725">
              <a:lnSpc>
                <a:spcPct val="101699"/>
              </a:lnSpc>
              <a:spcBef>
                <a:spcPts val="1040"/>
              </a:spcBef>
              <a:buFont typeface="Arial"/>
              <a:buChar char="•"/>
              <a:tabLst>
                <a:tab pos="85725" algn="l"/>
              </a:tabLst>
            </a:pPr>
            <a:r>
              <a:rPr sz="1200" spc="-5" dirty="0">
                <a:latin typeface="メイリオ"/>
                <a:cs typeface="メイリオ"/>
              </a:rPr>
              <a:t>デジタル通貨を用いた輸出・輸入間銀</a:t>
            </a:r>
            <a:r>
              <a:rPr sz="1200" spc="-10" dirty="0">
                <a:latin typeface="メイリオ"/>
                <a:cs typeface="メイリオ"/>
              </a:rPr>
              <a:t>行決済の技術的検証</a:t>
            </a:r>
            <a:endParaRPr sz="1200">
              <a:latin typeface="メイリオ"/>
              <a:cs typeface="メイリオ"/>
            </a:endParaRPr>
          </a:p>
          <a:p>
            <a:pPr marL="85090" indent="-85725">
              <a:buFont typeface="Arial"/>
              <a:buChar char="•"/>
              <a:tabLst>
                <a:tab pos="85725" algn="l"/>
              </a:tabLst>
            </a:pPr>
            <a:r>
              <a:rPr sz="1200" dirty="0">
                <a:latin typeface="メイリオ"/>
                <a:cs typeface="メイリオ"/>
              </a:rPr>
              <a:t>貿易</a:t>
            </a:r>
            <a:r>
              <a:rPr sz="1200" dirty="0">
                <a:latin typeface="Calibri"/>
                <a:cs typeface="Calibri"/>
              </a:rPr>
              <a:t>PF</a:t>
            </a:r>
            <a:r>
              <a:rPr sz="1200" spc="-10" dirty="0">
                <a:latin typeface="メイリオ"/>
                <a:cs typeface="メイリオ"/>
              </a:rPr>
              <a:t>等との連携の検証</a:t>
            </a:r>
            <a:endParaRPr sz="1200">
              <a:latin typeface="メイリオ"/>
              <a:cs typeface="メイリオ"/>
            </a:endParaRPr>
          </a:p>
          <a:p>
            <a:pPr marL="85090" indent="-85725">
              <a:spcBef>
                <a:spcPts val="1255"/>
              </a:spcBef>
              <a:buFont typeface="Arial"/>
              <a:buChar char="•"/>
              <a:tabLst>
                <a:tab pos="85725" algn="l"/>
              </a:tabLst>
            </a:pPr>
            <a:r>
              <a:rPr sz="1200" spc="-15" dirty="0">
                <a:latin typeface="メイリオ"/>
                <a:cs typeface="メイリオ"/>
              </a:rPr>
              <a:t>法制度上の課題洗い出し</a:t>
            </a:r>
            <a:endParaRPr sz="1200">
              <a:latin typeface="メイリオ"/>
              <a:cs typeface="メイリオ"/>
            </a:endParaRPr>
          </a:p>
          <a:p>
            <a:pPr marL="85090" indent="-85725">
              <a:spcBef>
                <a:spcPts val="780"/>
              </a:spcBef>
              <a:buFont typeface="Arial"/>
              <a:buChar char="•"/>
              <a:tabLst>
                <a:tab pos="85725" algn="l"/>
              </a:tabLst>
            </a:pPr>
            <a:r>
              <a:rPr sz="1200" spc="-15" dirty="0">
                <a:latin typeface="メイリオ"/>
                <a:cs typeface="メイリオ"/>
              </a:rPr>
              <a:t>貿易にかかる資金決済の効率化の</a:t>
            </a:r>
            <a:endParaRPr sz="1200">
              <a:latin typeface="メイリオ"/>
              <a:cs typeface="メイリオ"/>
            </a:endParaRPr>
          </a:p>
          <a:p>
            <a:pPr marL="85090">
              <a:spcBef>
                <a:spcPts val="25"/>
              </a:spcBef>
            </a:pPr>
            <a:r>
              <a:rPr sz="1200" spc="-25" dirty="0">
                <a:latin typeface="メイリオ"/>
                <a:cs typeface="メイリオ"/>
              </a:rPr>
              <a:t>検証</a:t>
            </a:r>
            <a:endParaRPr sz="1200">
              <a:latin typeface="メイリオ"/>
              <a:cs typeface="メイリオ"/>
            </a:endParaRPr>
          </a:p>
        </p:txBody>
      </p:sp>
      <p:sp>
        <p:nvSpPr>
          <p:cNvPr id="15" name="object 15"/>
          <p:cNvSpPr txBox="1"/>
          <p:nvPr/>
        </p:nvSpPr>
        <p:spPr>
          <a:xfrm>
            <a:off x="7417309" y="4762628"/>
            <a:ext cx="2079625" cy="149923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a:p>
            <a:pPr marL="85090" indent="-85725">
              <a:spcBef>
                <a:spcPts val="805"/>
              </a:spcBef>
              <a:buFont typeface="Arial"/>
              <a:buChar char="•"/>
              <a:tabLst>
                <a:tab pos="85725" algn="l"/>
              </a:tabLst>
            </a:pPr>
            <a:r>
              <a:rPr sz="1200" spc="-5" dirty="0">
                <a:latin typeface="メイリオ"/>
                <a:cs typeface="メイリオ"/>
              </a:rPr>
              <a:t>スマートコントラクトの定義</a:t>
            </a:r>
            <a:endParaRPr sz="1200">
              <a:latin typeface="メイリオ"/>
              <a:cs typeface="メイリオ"/>
            </a:endParaRPr>
          </a:p>
        </p:txBody>
      </p:sp>
      <p:sp>
        <p:nvSpPr>
          <p:cNvPr id="16" name="object 16"/>
          <p:cNvSpPr txBox="1"/>
          <p:nvPr/>
        </p:nvSpPr>
        <p:spPr>
          <a:xfrm>
            <a:off x="6465696" y="4946142"/>
            <a:ext cx="688340" cy="105157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45"/>
              </a:spcBef>
            </a:pPr>
            <a:endParaRPr sz="1150">
              <a:latin typeface="メイリオ"/>
              <a:cs typeface="メイリオ"/>
            </a:endParaRPr>
          </a:p>
          <a:p>
            <a:pPr marR="5080">
              <a:spcBef>
                <a:spcPts val="5"/>
              </a:spcBef>
            </a:pPr>
            <a:r>
              <a:rPr sz="1200" b="1" dirty="0">
                <a:latin typeface="メイリオ"/>
                <a:cs typeface="メイリオ"/>
              </a:rPr>
              <a:t>輸出</a:t>
            </a:r>
            <a:r>
              <a:rPr sz="1200" b="1" dirty="0">
                <a:latin typeface="Calibri"/>
                <a:cs typeface="Calibri"/>
              </a:rPr>
              <a:t>/</a:t>
            </a:r>
            <a:r>
              <a:rPr sz="1200" b="1" spc="-25" dirty="0">
                <a:latin typeface="メイリオ"/>
                <a:cs typeface="メイリオ"/>
              </a:rPr>
              <a:t>輸入</a:t>
            </a:r>
            <a:r>
              <a:rPr sz="1200" b="1" spc="-15" dirty="0">
                <a:latin typeface="メイリオ"/>
                <a:cs typeface="メイリオ"/>
              </a:rPr>
              <a:t>企業など</a:t>
            </a:r>
            <a:endParaRPr sz="1200">
              <a:latin typeface="メイリオ"/>
              <a:cs typeface="メイリオ"/>
            </a:endParaRPr>
          </a:p>
          <a:p>
            <a:pPr>
              <a:spcBef>
                <a:spcPts val="20"/>
              </a:spcBef>
            </a:pPr>
            <a:endParaRPr sz="800">
              <a:latin typeface="メイリオ"/>
              <a:cs typeface="メイリオ"/>
            </a:endParaRPr>
          </a:p>
          <a:p>
            <a:pPr>
              <a:spcBef>
                <a:spcPts val="5"/>
              </a:spcBef>
            </a:pPr>
            <a:r>
              <a:rPr sz="1200" b="1" spc="-25" dirty="0">
                <a:latin typeface="メイリオ"/>
                <a:cs typeface="メイリオ"/>
              </a:rPr>
              <a:t>事務局</a:t>
            </a:r>
            <a:endParaRPr sz="1200">
              <a:latin typeface="メイリオ"/>
              <a:cs typeface="メイリオ"/>
            </a:endParaRPr>
          </a:p>
        </p:txBody>
      </p:sp>
      <p:sp>
        <p:nvSpPr>
          <p:cNvPr id="17" name="object 17"/>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貿易金融におけるデジタル通貨決済による効率化の検証</a:t>
            </a:r>
            <a:endParaRPr sz="1200">
              <a:latin typeface="メイリオ"/>
              <a:cs typeface="メイリオ"/>
            </a:endParaRPr>
          </a:p>
        </p:txBody>
      </p:sp>
      <p:graphicFrame>
        <p:nvGraphicFramePr>
          <p:cNvPr id="18" name="object 18"/>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9" name="object 19"/>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0" name="object 20"/>
          <p:cNvGrpSpPr/>
          <p:nvPr/>
        </p:nvGrpSpPr>
        <p:grpSpPr>
          <a:xfrm>
            <a:off x="2039112" y="2092452"/>
            <a:ext cx="3619500" cy="2447925"/>
            <a:chOff x="515112" y="2092451"/>
            <a:chExt cx="3619500" cy="2447925"/>
          </a:xfrm>
        </p:grpSpPr>
        <p:sp>
          <p:nvSpPr>
            <p:cNvPr id="21" name="object 21"/>
            <p:cNvSpPr/>
            <p:nvPr/>
          </p:nvSpPr>
          <p:spPr>
            <a:xfrm>
              <a:off x="1106830" y="2361691"/>
              <a:ext cx="1492885" cy="1155065"/>
            </a:xfrm>
            <a:custGeom>
              <a:avLst/>
              <a:gdLst/>
              <a:ahLst/>
              <a:cxnLst/>
              <a:rect l="l" t="t" r="r" b="b"/>
              <a:pathLst>
                <a:path w="1492885" h="1155064">
                  <a:moveTo>
                    <a:pt x="82575" y="1126236"/>
                  </a:moveTo>
                  <a:lnTo>
                    <a:pt x="82423" y="1107186"/>
                  </a:lnTo>
                  <a:lnTo>
                    <a:pt x="76111" y="1107236"/>
                  </a:lnTo>
                  <a:lnTo>
                    <a:pt x="75882" y="1078611"/>
                  </a:lnTo>
                  <a:lnTo>
                    <a:pt x="0" y="1117346"/>
                  </a:lnTo>
                  <a:lnTo>
                    <a:pt x="76517" y="1154811"/>
                  </a:lnTo>
                  <a:lnTo>
                    <a:pt x="76276" y="1126363"/>
                  </a:lnTo>
                  <a:lnTo>
                    <a:pt x="82575" y="1126236"/>
                  </a:lnTo>
                  <a:close/>
                </a:path>
                <a:path w="1492885" h="1155064">
                  <a:moveTo>
                    <a:pt x="120675" y="1125982"/>
                  </a:moveTo>
                  <a:lnTo>
                    <a:pt x="120523" y="1106932"/>
                  </a:lnTo>
                  <a:lnTo>
                    <a:pt x="101473" y="1107059"/>
                  </a:lnTo>
                  <a:lnTo>
                    <a:pt x="101625" y="1126109"/>
                  </a:lnTo>
                  <a:lnTo>
                    <a:pt x="120675" y="1125982"/>
                  </a:lnTo>
                  <a:close/>
                </a:path>
                <a:path w="1492885" h="1155064">
                  <a:moveTo>
                    <a:pt x="158775" y="1125601"/>
                  </a:moveTo>
                  <a:lnTo>
                    <a:pt x="158623" y="1106551"/>
                  </a:lnTo>
                  <a:lnTo>
                    <a:pt x="139573" y="1106678"/>
                  </a:lnTo>
                  <a:lnTo>
                    <a:pt x="139725" y="1125728"/>
                  </a:lnTo>
                  <a:lnTo>
                    <a:pt x="158775" y="1125601"/>
                  </a:lnTo>
                  <a:close/>
                </a:path>
                <a:path w="1492885" h="1155064">
                  <a:moveTo>
                    <a:pt x="196824" y="1125347"/>
                  </a:moveTo>
                  <a:lnTo>
                    <a:pt x="196697" y="1106297"/>
                  </a:lnTo>
                  <a:lnTo>
                    <a:pt x="177647" y="1106424"/>
                  </a:lnTo>
                  <a:lnTo>
                    <a:pt x="177774" y="1125474"/>
                  </a:lnTo>
                  <a:lnTo>
                    <a:pt x="196824" y="1125347"/>
                  </a:lnTo>
                  <a:close/>
                </a:path>
                <a:path w="1492885" h="1155064">
                  <a:moveTo>
                    <a:pt x="234924" y="1124966"/>
                  </a:moveTo>
                  <a:lnTo>
                    <a:pt x="234797" y="1105916"/>
                  </a:lnTo>
                  <a:lnTo>
                    <a:pt x="215747" y="1106043"/>
                  </a:lnTo>
                  <a:lnTo>
                    <a:pt x="215874" y="1125093"/>
                  </a:lnTo>
                  <a:lnTo>
                    <a:pt x="234924" y="1124966"/>
                  </a:lnTo>
                  <a:close/>
                </a:path>
                <a:path w="1492885" h="1155064">
                  <a:moveTo>
                    <a:pt x="273024" y="1124712"/>
                  </a:moveTo>
                  <a:lnTo>
                    <a:pt x="272897" y="1105662"/>
                  </a:lnTo>
                  <a:lnTo>
                    <a:pt x="253847" y="1105789"/>
                  </a:lnTo>
                  <a:lnTo>
                    <a:pt x="253974" y="1124839"/>
                  </a:lnTo>
                  <a:lnTo>
                    <a:pt x="273024" y="1124712"/>
                  </a:lnTo>
                  <a:close/>
                </a:path>
                <a:path w="1492885" h="1155064">
                  <a:moveTo>
                    <a:pt x="311124" y="1124331"/>
                  </a:moveTo>
                  <a:lnTo>
                    <a:pt x="310997" y="1105281"/>
                  </a:lnTo>
                  <a:lnTo>
                    <a:pt x="291947" y="1105408"/>
                  </a:lnTo>
                  <a:lnTo>
                    <a:pt x="292074" y="1124458"/>
                  </a:lnTo>
                  <a:lnTo>
                    <a:pt x="311124" y="1124331"/>
                  </a:lnTo>
                  <a:close/>
                </a:path>
                <a:path w="1492885" h="1155064">
                  <a:moveTo>
                    <a:pt x="349224" y="1124077"/>
                  </a:moveTo>
                  <a:lnTo>
                    <a:pt x="349097" y="1105027"/>
                  </a:lnTo>
                  <a:lnTo>
                    <a:pt x="330047" y="1105154"/>
                  </a:lnTo>
                  <a:lnTo>
                    <a:pt x="330174" y="1124204"/>
                  </a:lnTo>
                  <a:lnTo>
                    <a:pt x="349224" y="1124077"/>
                  </a:lnTo>
                  <a:close/>
                </a:path>
                <a:path w="1492885" h="1155064">
                  <a:moveTo>
                    <a:pt x="387324" y="1123696"/>
                  </a:moveTo>
                  <a:lnTo>
                    <a:pt x="387197" y="1104646"/>
                  </a:lnTo>
                  <a:lnTo>
                    <a:pt x="368147" y="1104900"/>
                  </a:lnTo>
                  <a:lnTo>
                    <a:pt x="368274" y="1123950"/>
                  </a:lnTo>
                  <a:lnTo>
                    <a:pt x="387324" y="1123696"/>
                  </a:lnTo>
                  <a:close/>
                </a:path>
                <a:path w="1492885" h="1155064">
                  <a:moveTo>
                    <a:pt x="488924" y="1113409"/>
                  </a:moveTo>
                  <a:lnTo>
                    <a:pt x="470484" y="1104392"/>
                  </a:lnTo>
                  <a:lnTo>
                    <a:pt x="412343" y="1075944"/>
                  </a:lnTo>
                  <a:lnTo>
                    <a:pt x="412572" y="1104480"/>
                  </a:lnTo>
                  <a:lnTo>
                    <a:pt x="406247" y="1104519"/>
                  </a:lnTo>
                  <a:lnTo>
                    <a:pt x="406374" y="1123569"/>
                  </a:lnTo>
                  <a:lnTo>
                    <a:pt x="412737" y="1123530"/>
                  </a:lnTo>
                  <a:lnTo>
                    <a:pt x="412978" y="1152144"/>
                  </a:lnTo>
                  <a:lnTo>
                    <a:pt x="488924" y="1113409"/>
                  </a:lnTo>
                  <a:close/>
                </a:path>
                <a:path w="1492885" h="1155064">
                  <a:moveTo>
                    <a:pt x="1492732" y="29845"/>
                  </a:moveTo>
                  <a:lnTo>
                    <a:pt x="963549" y="28486"/>
                  </a:lnTo>
                  <a:lnTo>
                    <a:pt x="963650" y="0"/>
                  </a:lnTo>
                  <a:lnTo>
                    <a:pt x="887323" y="37846"/>
                  </a:lnTo>
                  <a:lnTo>
                    <a:pt x="963396" y="76200"/>
                  </a:lnTo>
                  <a:lnTo>
                    <a:pt x="963485" y="47536"/>
                  </a:lnTo>
                  <a:lnTo>
                    <a:pt x="1492732" y="48895"/>
                  </a:lnTo>
                  <a:lnTo>
                    <a:pt x="1492732" y="29845"/>
                  </a:lnTo>
                  <a:close/>
                </a:path>
              </a:pathLst>
            </a:custGeom>
            <a:solidFill>
              <a:srgbClr val="A6A6A6"/>
            </a:solidFill>
          </p:spPr>
          <p:txBody>
            <a:bodyPr wrap="square" lIns="0" tIns="0" rIns="0" bIns="0" rtlCol="0"/>
            <a:lstStyle/>
            <a:p>
              <a:endParaRPr/>
            </a:p>
          </p:txBody>
        </p:sp>
        <p:pic>
          <p:nvPicPr>
            <p:cNvPr id="22" name="object 22"/>
            <p:cNvPicPr/>
            <p:nvPr/>
          </p:nvPicPr>
          <p:blipFill>
            <a:blip r:embed="rId3" cstate="print"/>
            <a:stretch>
              <a:fillRect/>
            </a:stretch>
          </p:blipFill>
          <p:spPr>
            <a:xfrm>
              <a:off x="2200656" y="2289047"/>
              <a:ext cx="190500" cy="202691"/>
            </a:xfrm>
            <a:prstGeom prst="rect">
              <a:avLst/>
            </a:prstGeom>
          </p:spPr>
        </p:pic>
        <p:pic>
          <p:nvPicPr>
            <p:cNvPr id="23" name="object 23"/>
            <p:cNvPicPr/>
            <p:nvPr/>
          </p:nvPicPr>
          <p:blipFill>
            <a:blip r:embed="rId4" cstate="print"/>
            <a:stretch>
              <a:fillRect/>
            </a:stretch>
          </p:blipFill>
          <p:spPr>
            <a:xfrm>
              <a:off x="515112" y="3124199"/>
              <a:ext cx="591312" cy="612648"/>
            </a:xfrm>
            <a:prstGeom prst="rect">
              <a:avLst/>
            </a:prstGeom>
          </p:spPr>
        </p:pic>
        <p:pic>
          <p:nvPicPr>
            <p:cNvPr id="24" name="object 24"/>
            <p:cNvPicPr/>
            <p:nvPr/>
          </p:nvPicPr>
          <p:blipFill>
            <a:blip r:embed="rId5" cstate="print"/>
            <a:stretch>
              <a:fillRect/>
            </a:stretch>
          </p:blipFill>
          <p:spPr>
            <a:xfrm>
              <a:off x="1395984" y="2092451"/>
              <a:ext cx="589788" cy="614172"/>
            </a:xfrm>
            <a:prstGeom prst="rect">
              <a:avLst/>
            </a:prstGeom>
          </p:spPr>
        </p:pic>
        <p:pic>
          <p:nvPicPr>
            <p:cNvPr id="25" name="object 25"/>
            <p:cNvPicPr/>
            <p:nvPr/>
          </p:nvPicPr>
          <p:blipFill>
            <a:blip r:embed="rId6" cstate="print"/>
            <a:stretch>
              <a:fillRect/>
            </a:stretch>
          </p:blipFill>
          <p:spPr>
            <a:xfrm>
              <a:off x="2606040" y="2092451"/>
              <a:ext cx="589788" cy="614172"/>
            </a:xfrm>
            <a:prstGeom prst="rect">
              <a:avLst/>
            </a:prstGeom>
          </p:spPr>
        </p:pic>
        <p:pic>
          <p:nvPicPr>
            <p:cNvPr id="26" name="object 26"/>
            <p:cNvPicPr/>
            <p:nvPr/>
          </p:nvPicPr>
          <p:blipFill>
            <a:blip r:embed="rId7" cstate="print"/>
            <a:stretch>
              <a:fillRect/>
            </a:stretch>
          </p:blipFill>
          <p:spPr>
            <a:xfrm>
              <a:off x="3543300" y="3124199"/>
              <a:ext cx="591312" cy="612648"/>
            </a:xfrm>
            <a:prstGeom prst="rect">
              <a:avLst/>
            </a:prstGeom>
          </p:spPr>
        </p:pic>
        <p:pic>
          <p:nvPicPr>
            <p:cNvPr id="27" name="object 27"/>
            <p:cNvPicPr/>
            <p:nvPr/>
          </p:nvPicPr>
          <p:blipFill>
            <a:blip r:embed="rId8" cstate="print"/>
            <a:stretch>
              <a:fillRect/>
            </a:stretch>
          </p:blipFill>
          <p:spPr>
            <a:xfrm>
              <a:off x="2016251" y="3925823"/>
              <a:ext cx="589788" cy="614171"/>
            </a:xfrm>
            <a:prstGeom prst="rect">
              <a:avLst/>
            </a:prstGeom>
          </p:spPr>
        </p:pic>
        <p:pic>
          <p:nvPicPr>
            <p:cNvPr id="28" name="object 28"/>
            <p:cNvPicPr/>
            <p:nvPr/>
          </p:nvPicPr>
          <p:blipFill>
            <a:blip r:embed="rId9" cstate="print"/>
            <a:stretch>
              <a:fillRect/>
            </a:stretch>
          </p:blipFill>
          <p:spPr>
            <a:xfrm>
              <a:off x="673608" y="3293363"/>
              <a:ext cx="275843" cy="275843"/>
            </a:xfrm>
            <a:prstGeom prst="rect">
              <a:avLst/>
            </a:prstGeom>
          </p:spPr>
        </p:pic>
        <p:pic>
          <p:nvPicPr>
            <p:cNvPr id="29" name="object 29"/>
            <p:cNvPicPr/>
            <p:nvPr/>
          </p:nvPicPr>
          <p:blipFill>
            <a:blip r:embed="rId9" cstate="print"/>
            <a:stretch>
              <a:fillRect/>
            </a:stretch>
          </p:blipFill>
          <p:spPr>
            <a:xfrm>
              <a:off x="3726179" y="3293363"/>
              <a:ext cx="275844" cy="275843"/>
            </a:xfrm>
            <a:prstGeom prst="rect">
              <a:avLst/>
            </a:prstGeom>
          </p:spPr>
        </p:pic>
        <p:pic>
          <p:nvPicPr>
            <p:cNvPr id="30" name="object 30"/>
            <p:cNvPicPr/>
            <p:nvPr/>
          </p:nvPicPr>
          <p:blipFill>
            <a:blip r:embed="rId10" cstate="print"/>
            <a:stretch>
              <a:fillRect/>
            </a:stretch>
          </p:blipFill>
          <p:spPr>
            <a:xfrm>
              <a:off x="2168651" y="4088891"/>
              <a:ext cx="286512" cy="286512"/>
            </a:xfrm>
            <a:prstGeom prst="rect">
              <a:avLst/>
            </a:prstGeom>
          </p:spPr>
        </p:pic>
        <p:sp>
          <p:nvSpPr>
            <p:cNvPr id="31" name="object 31"/>
            <p:cNvSpPr/>
            <p:nvPr/>
          </p:nvSpPr>
          <p:spPr>
            <a:xfrm>
              <a:off x="3060700" y="2599308"/>
              <a:ext cx="575945" cy="577850"/>
            </a:xfrm>
            <a:custGeom>
              <a:avLst/>
              <a:gdLst/>
              <a:ahLst/>
              <a:cxnLst/>
              <a:rect l="l" t="t" r="r" b="b"/>
              <a:pathLst>
                <a:path w="575945" h="577850">
                  <a:moveTo>
                    <a:pt x="60577" y="47277"/>
                  </a:moveTo>
                  <a:lnTo>
                    <a:pt x="47082" y="60708"/>
                  </a:lnTo>
                  <a:lnTo>
                    <a:pt x="561848" y="577595"/>
                  </a:lnTo>
                  <a:lnTo>
                    <a:pt x="575437" y="564133"/>
                  </a:lnTo>
                  <a:lnTo>
                    <a:pt x="60577" y="47277"/>
                  </a:lnTo>
                  <a:close/>
                </a:path>
                <a:path w="575945" h="577850">
                  <a:moveTo>
                    <a:pt x="0" y="0"/>
                  </a:moveTo>
                  <a:lnTo>
                    <a:pt x="26797" y="80899"/>
                  </a:lnTo>
                  <a:lnTo>
                    <a:pt x="47082" y="60708"/>
                  </a:lnTo>
                  <a:lnTo>
                    <a:pt x="38100" y="51688"/>
                  </a:lnTo>
                  <a:lnTo>
                    <a:pt x="51562" y="38226"/>
                  </a:lnTo>
                  <a:lnTo>
                    <a:pt x="69670" y="38226"/>
                  </a:lnTo>
                  <a:lnTo>
                    <a:pt x="80772" y="27177"/>
                  </a:lnTo>
                  <a:lnTo>
                    <a:pt x="0" y="0"/>
                  </a:lnTo>
                  <a:close/>
                </a:path>
                <a:path w="575945" h="577850">
                  <a:moveTo>
                    <a:pt x="51562" y="38226"/>
                  </a:moveTo>
                  <a:lnTo>
                    <a:pt x="38100" y="51688"/>
                  </a:lnTo>
                  <a:lnTo>
                    <a:pt x="47082" y="60708"/>
                  </a:lnTo>
                  <a:lnTo>
                    <a:pt x="60577" y="47277"/>
                  </a:lnTo>
                  <a:lnTo>
                    <a:pt x="51562" y="38226"/>
                  </a:lnTo>
                  <a:close/>
                </a:path>
                <a:path w="575945" h="577850">
                  <a:moveTo>
                    <a:pt x="69670" y="38226"/>
                  </a:moveTo>
                  <a:lnTo>
                    <a:pt x="51562" y="38226"/>
                  </a:lnTo>
                  <a:lnTo>
                    <a:pt x="60577" y="47277"/>
                  </a:lnTo>
                  <a:lnTo>
                    <a:pt x="69670" y="38226"/>
                  </a:lnTo>
                  <a:close/>
                </a:path>
              </a:pathLst>
            </a:custGeom>
            <a:solidFill>
              <a:srgbClr val="A6A6A6"/>
            </a:solidFill>
          </p:spPr>
          <p:txBody>
            <a:bodyPr wrap="square" lIns="0" tIns="0" rIns="0" bIns="0" rtlCol="0"/>
            <a:lstStyle/>
            <a:p>
              <a:endParaRPr/>
            </a:p>
          </p:txBody>
        </p:sp>
        <p:pic>
          <p:nvPicPr>
            <p:cNvPr id="32" name="object 32"/>
            <p:cNvPicPr/>
            <p:nvPr/>
          </p:nvPicPr>
          <p:blipFill>
            <a:blip r:embed="rId11" cstate="print"/>
            <a:stretch>
              <a:fillRect/>
            </a:stretch>
          </p:blipFill>
          <p:spPr>
            <a:xfrm>
              <a:off x="3270504" y="2851403"/>
              <a:ext cx="163067" cy="138684"/>
            </a:xfrm>
            <a:prstGeom prst="rect">
              <a:avLst/>
            </a:prstGeom>
          </p:spPr>
        </p:pic>
        <p:sp>
          <p:nvSpPr>
            <p:cNvPr id="33" name="object 33"/>
            <p:cNvSpPr/>
            <p:nvPr/>
          </p:nvSpPr>
          <p:spPr>
            <a:xfrm>
              <a:off x="936510" y="2586354"/>
              <a:ext cx="577850" cy="575945"/>
            </a:xfrm>
            <a:custGeom>
              <a:avLst/>
              <a:gdLst/>
              <a:ahLst/>
              <a:cxnLst/>
              <a:rect l="l" t="t" r="r" b="b"/>
              <a:pathLst>
                <a:path w="577850" h="575944">
                  <a:moveTo>
                    <a:pt x="27101" y="494665"/>
                  </a:moveTo>
                  <a:lnTo>
                    <a:pt x="0" y="575437"/>
                  </a:lnTo>
                  <a:lnTo>
                    <a:pt x="80873" y="548640"/>
                  </a:lnTo>
                  <a:lnTo>
                    <a:pt x="69613" y="537337"/>
                  </a:lnTo>
                  <a:lnTo>
                    <a:pt x="51714" y="537337"/>
                  </a:lnTo>
                  <a:lnTo>
                    <a:pt x="38265" y="523875"/>
                  </a:lnTo>
                  <a:lnTo>
                    <a:pt x="47267" y="514906"/>
                  </a:lnTo>
                  <a:lnTo>
                    <a:pt x="27101" y="494665"/>
                  </a:lnTo>
                  <a:close/>
                </a:path>
                <a:path w="577850" h="575944">
                  <a:moveTo>
                    <a:pt x="47267" y="514906"/>
                  </a:moveTo>
                  <a:lnTo>
                    <a:pt x="38265" y="523875"/>
                  </a:lnTo>
                  <a:lnTo>
                    <a:pt x="51714" y="537337"/>
                  </a:lnTo>
                  <a:lnTo>
                    <a:pt x="60697" y="528387"/>
                  </a:lnTo>
                  <a:lnTo>
                    <a:pt x="47267" y="514906"/>
                  </a:lnTo>
                  <a:close/>
                </a:path>
                <a:path w="577850" h="575944">
                  <a:moveTo>
                    <a:pt x="60697" y="528387"/>
                  </a:moveTo>
                  <a:lnTo>
                    <a:pt x="51714" y="537337"/>
                  </a:lnTo>
                  <a:lnTo>
                    <a:pt x="69613" y="537337"/>
                  </a:lnTo>
                  <a:lnTo>
                    <a:pt x="60697" y="528387"/>
                  </a:lnTo>
                  <a:close/>
                </a:path>
                <a:path w="577850" h="575944">
                  <a:moveTo>
                    <a:pt x="564121" y="0"/>
                  </a:moveTo>
                  <a:lnTo>
                    <a:pt x="47267" y="514906"/>
                  </a:lnTo>
                  <a:lnTo>
                    <a:pt x="60697" y="528387"/>
                  </a:lnTo>
                  <a:lnTo>
                    <a:pt x="577583" y="13462"/>
                  </a:lnTo>
                  <a:lnTo>
                    <a:pt x="564121" y="0"/>
                  </a:lnTo>
                  <a:close/>
                </a:path>
              </a:pathLst>
            </a:custGeom>
            <a:solidFill>
              <a:srgbClr val="A6A6A6"/>
            </a:solidFill>
          </p:spPr>
          <p:txBody>
            <a:bodyPr wrap="square" lIns="0" tIns="0" rIns="0" bIns="0" rtlCol="0"/>
            <a:lstStyle/>
            <a:p>
              <a:endParaRPr/>
            </a:p>
          </p:txBody>
        </p:sp>
      </p:grpSp>
      <p:sp>
        <p:nvSpPr>
          <p:cNvPr id="34" name="object 34"/>
          <p:cNvSpPr txBox="1"/>
          <p:nvPr/>
        </p:nvSpPr>
        <p:spPr>
          <a:xfrm>
            <a:off x="2028748" y="3615054"/>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輸出企業</a:t>
            </a:r>
            <a:endParaRPr sz="1200">
              <a:latin typeface="メイリオ"/>
              <a:cs typeface="メイリオ"/>
            </a:endParaRPr>
          </a:p>
        </p:txBody>
      </p:sp>
      <p:sp>
        <p:nvSpPr>
          <p:cNvPr id="35" name="object 35"/>
          <p:cNvSpPr txBox="1"/>
          <p:nvPr/>
        </p:nvSpPr>
        <p:spPr>
          <a:xfrm>
            <a:off x="5075809" y="3598926"/>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輸入企業</a:t>
            </a:r>
            <a:endParaRPr sz="1200">
              <a:latin typeface="メイリオ"/>
              <a:cs typeface="メイリオ"/>
            </a:endParaRPr>
          </a:p>
        </p:txBody>
      </p:sp>
      <p:sp>
        <p:nvSpPr>
          <p:cNvPr id="36" name="object 36"/>
          <p:cNvSpPr txBox="1"/>
          <p:nvPr/>
        </p:nvSpPr>
        <p:spPr>
          <a:xfrm>
            <a:off x="2794762" y="1959609"/>
            <a:ext cx="776605" cy="197490"/>
          </a:xfrm>
          <a:prstGeom prst="rect">
            <a:avLst/>
          </a:prstGeom>
        </p:spPr>
        <p:txBody>
          <a:bodyPr vert="horz" wrap="square" lIns="0" tIns="12700" rIns="0" bIns="0" rtlCol="0">
            <a:spAutoFit/>
          </a:bodyPr>
          <a:lstStyle/>
          <a:p>
            <a:pPr>
              <a:spcBef>
                <a:spcPts val="100"/>
              </a:spcBef>
            </a:pPr>
            <a:r>
              <a:rPr sz="1200" b="1" spc="-10" dirty="0">
                <a:latin typeface="メイリオ"/>
                <a:cs typeface="メイリオ"/>
              </a:rPr>
              <a:t>輸出地銀行</a:t>
            </a:r>
            <a:endParaRPr sz="1200">
              <a:latin typeface="メイリオ"/>
              <a:cs typeface="メイリオ"/>
            </a:endParaRPr>
          </a:p>
        </p:txBody>
      </p:sp>
      <p:sp>
        <p:nvSpPr>
          <p:cNvPr id="37" name="object 37"/>
          <p:cNvSpPr txBox="1"/>
          <p:nvPr/>
        </p:nvSpPr>
        <p:spPr>
          <a:xfrm>
            <a:off x="4060825" y="1959609"/>
            <a:ext cx="774700" cy="197490"/>
          </a:xfrm>
          <a:prstGeom prst="rect">
            <a:avLst/>
          </a:prstGeom>
        </p:spPr>
        <p:txBody>
          <a:bodyPr vert="horz" wrap="square" lIns="0" tIns="12700" rIns="0" bIns="0" rtlCol="0">
            <a:spAutoFit/>
          </a:bodyPr>
          <a:lstStyle/>
          <a:p>
            <a:pPr>
              <a:spcBef>
                <a:spcPts val="100"/>
              </a:spcBef>
            </a:pPr>
            <a:r>
              <a:rPr sz="1200" b="1" spc="-10" dirty="0">
                <a:latin typeface="メイリオ"/>
                <a:cs typeface="メイリオ"/>
              </a:rPr>
              <a:t>輸入地銀行</a:t>
            </a:r>
            <a:endParaRPr sz="1200">
              <a:latin typeface="メイリオ"/>
              <a:cs typeface="メイリオ"/>
            </a:endParaRPr>
          </a:p>
        </p:txBody>
      </p:sp>
      <p:grpSp>
        <p:nvGrpSpPr>
          <p:cNvPr id="38" name="object 38"/>
          <p:cNvGrpSpPr/>
          <p:nvPr/>
        </p:nvGrpSpPr>
        <p:grpSpPr>
          <a:xfrm>
            <a:off x="3072384" y="2226564"/>
            <a:ext cx="1511935" cy="1463040"/>
            <a:chOff x="1548383" y="2226564"/>
            <a:chExt cx="1511935" cy="1463040"/>
          </a:xfrm>
        </p:grpSpPr>
        <p:pic>
          <p:nvPicPr>
            <p:cNvPr id="39" name="object 39"/>
            <p:cNvPicPr/>
            <p:nvPr/>
          </p:nvPicPr>
          <p:blipFill>
            <a:blip r:embed="rId12" cstate="print"/>
            <a:stretch>
              <a:fillRect/>
            </a:stretch>
          </p:blipFill>
          <p:spPr>
            <a:xfrm>
              <a:off x="1548383" y="2226564"/>
              <a:ext cx="284988" cy="283463"/>
            </a:xfrm>
            <a:prstGeom prst="rect">
              <a:avLst/>
            </a:prstGeom>
          </p:spPr>
        </p:pic>
        <p:pic>
          <p:nvPicPr>
            <p:cNvPr id="40" name="object 40"/>
            <p:cNvPicPr/>
            <p:nvPr/>
          </p:nvPicPr>
          <p:blipFill>
            <a:blip r:embed="rId12" cstate="print"/>
            <a:stretch>
              <a:fillRect/>
            </a:stretch>
          </p:blipFill>
          <p:spPr>
            <a:xfrm>
              <a:off x="2775203" y="2226564"/>
              <a:ext cx="284988" cy="283463"/>
            </a:xfrm>
            <a:prstGeom prst="rect">
              <a:avLst/>
            </a:prstGeom>
          </p:spPr>
        </p:pic>
        <p:pic>
          <p:nvPicPr>
            <p:cNvPr id="41" name="object 41"/>
            <p:cNvPicPr/>
            <p:nvPr/>
          </p:nvPicPr>
          <p:blipFill>
            <a:blip r:embed="rId13" cstate="print"/>
            <a:stretch>
              <a:fillRect/>
            </a:stretch>
          </p:blipFill>
          <p:spPr>
            <a:xfrm>
              <a:off x="1595627" y="3294888"/>
              <a:ext cx="1426464" cy="394716"/>
            </a:xfrm>
            <a:prstGeom prst="rect">
              <a:avLst/>
            </a:prstGeom>
          </p:spPr>
        </p:pic>
      </p:grpSp>
      <p:sp>
        <p:nvSpPr>
          <p:cNvPr id="42" name="object 42"/>
          <p:cNvSpPr txBox="1"/>
          <p:nvPr/>
        </p:nvSpPr>
        <p:spPr>
          <a:xfrm>
            <a:off x="3638043" y="3382771"/>
            <a:ext cx="518159" cy="197490"/>
          </a:xfrm>
          <a:prstGeom prst="rect">
            <a:avLst/>
          </a:prstGeom>
        </p:spPr>
        <p:txBody>
          <a:bodyPr vert="horz" wrap="square" lIns="0" tIns="12700" rIns="0" bIns="0" rtlCol="0">
            <a:spAutoFit/>
          </a:bodyPr>
          <a:lstStyle/>
          <a:p>
            <a:pPr>
              <a:spcBef>
                <a:spcPts val="100"/>
              </a:spcBef>
            </a:pPr>
            <a:r>
              <a:rPr sz="1200" b="1" dirty="0">
                <a:latin typeface="メイリオ"/>
                <a:cs typeface="メイリオ"/>
              </a:rPr>
              <a:t>貿易</a:t>
            </a:r>
            <a:r>
              <a:rPr sz="1200" b="1" spc="-25" dirty="0">
                <a:latin typeface="メイリオ"/>
                <a:cs typeface="メイリオ"/>
              </a:rPr>
              <a:t>PF</a:t>
            </a:r>
            <a:endParaRPr sz="1200">
              <a:latin typeface="メイリオ"/>
              <a:cs typeface="メイリオ"/>
            </a:endParaRPr>
          </a:p>
        </p:txBody>
      </p:sp>
      <p:grpSp>
        <p:nvGrpSpPr>
          <p:cNvPr id="43" name="object 43"/>
          <p:cNvGrpSpPr/>
          <p:nvPr/>
        </p:nvGrpSpPr>
        <p:grpSpPr>
          <a:xfrm>
            <a:off x="2570403" y="2700654"/>
            <a:ext cx="2517140" cy="1502410"/>
            <a:chOff x="1046403" y="2700654"/>
            <a:chExt cx="2517140" cy="1502410"/>
          </a:xfrm>
        </p:grpSpPr>
        <p:sp>
          <p:nvSpPr>
            <p:cNvPr id="44" name="object 44"/>
            <p:cNvSpPr/>
            <p:nvPr/>
          </p:nvSpPr>
          <p:spPr>
            <a:xfrm>
              <a:off x="3057397" y="3437635"/>
              <a:ext cx="488950" cy="79375"/>
            </a:xfrm>
            <a:custGeom>
              <a:avLst/>
              <a:gdLst/>
              <a:ahLst/>
              <a:cxnLst/>
              <a:rect l="l" t="t" r="r" b="b"/>
              <a:pathLst>
                <a:path w="488950" h="79375">
                  <a:moveTo>
                    <a:pt x="75818" y="2666"/>
                  </a:moveTo>
                  <a:lnTo>
                    <a:pt x="0" y="41401"/>
                  </a:lnTo>
                  <a:lnTo>
                    <a:pt x="76453" y="78866"/>
                  </a:lnTo>
                  <a:lnTo>
                    <a:pt x="76216" y="50418"/>
                  </a:lnTo>
                  <a:lnTo>
                    <a:pt x="63500" y="50418"/>
                  </a:lnTo>
                  <a:lnTo>
                    <a:pt x="63372" y="31368"/>
                  </a:lnTo>
                  <a:lnTo>
                    <a:pt x="76057" y="31284"/>
                  </a:lnTo>
                  <a:lnTo>
                    <a:pt x="75818" y="2666"/>
                  </a:lnTo>
                  <a:close/>
                </a:path>
                <a:path w="488950" h="79375">
                  <a:moveTo>
                    <a:pt x="76057" y="31284"/>
                  </a:moveTo>
                  <a:lnTo>
                    <a:pt x="63372" y="31368"/>
                  </a:lnTo>
                  <a:lnTo>
                    <a:pt x="63500" y="50418"/>
                  </a:lnTo>
                  <a:lnTo>
                    <a:pt x="76216" y="50334"/>
                  </a:lnTo>
                  <a:lnTo>
                    <a:pt x="76057" y="31284"/>
                  </a:lnTo>
                  <a:close/>
                </a:path>
                <a:path w="488950" h="79375">
                  <a:moveTo>
                    <a:pt x="76216" y="50334"/>
                  </a:moveTo>
                  <a:lnTo>
                    <a:pt x="63500" y="50418"/>
                  </a:lnTo>
                  <a:lnTo>
                    <a:pt x="76216" y="50418"/>
                  </a:lnTo>
                  <a:close/>
                </a:path>
                <a:path w="488950" h="79375">
                  <a:moveTo>
                    <a:pt x="82422" y="31241"/>
                  </a:moveTo>
                  <a:lnTo>
                    <a:pt x="76057" y="31284"/>
                  </a:lnTo>
                  <a:lnTo>
                    <a:pt x="76216" y="50334"/>
                  </a:lnTo>
                  <a:lnTo>
                    <a:pt x="82550" y="50291"/>
                  </a:lnTo>
                  <a:lnTo>
                    <a:pt x="82422" y="31241"/>
                  </a:lnTo>
                  <a:close/>
                </a:path>
                <a:path w="488950" h="79375">
                  <a:moveTo>
                    <a:pt x="120522" y="30987"/>
                  </a:moveTo>
                  <a:lnTo>
                    <a:pt x="101472" y="31114"/>
                  </a:lnTo>
                  <a:lnTo>
                    <a:pt x="101600" y="50164"/>
                  </a:lnTo>
                  <a:lnTo>
                    <a:pt x="120650" y="50037"/>
                  </a:lnTo>
                  <a:lnTo>
                    <a:pt x="120522" y="30987"/>
                  </a:lnTo>
                  <a:close/>
                </a:path>
                <a:path w="488950" h="79375">
                  <a:moveTo>
                    <a:pt x="158622" y="30606"/>
                  </a:moveTo>
                  <a:lnTo>
                    <a:pt x="139572" y="30734"/>
                  </a:lnTo>
                  <a:lnTo>
                    <a:pt x="139700" y="49784"/>
                  </a:lnTo>
                  <a:lnTo>
                    <a:pt x="158750" y="49656"/>
                  </a:lnTo>
                  <a:lnTo>
                    <a:pt x="158622" y="30606"/>
                  </a:lnTo>
                  <a:close/>
                </a:path>
                <a:path w="488950" h="79375">
                  <a:moveTo>
                    <a:pt x="196723" y="30352"/>
                  </a:moveTo>
                  <a:lnTo>
                    <a:pt x="177672" y="30479"/>
                  </a:lnTo>
                  <a:lnTo>
                    <a:pt x="177800" y="49529"/>
                  </a:lnTo>
                  <a:lnTo>
                    <a:pt x="196850" y="49402"/>
                  </a:lnTo>
                  <a:lnTo>
                    <a:pt x="196723" y="30352"/>
                  </a:lnTo>
                  <a:close/>
                </a:path>
                <a:path w="488950" h="79375">
                  <a:moveTo>
                    <a:pt x="234823" y="29972"/>
                  </a:moveTo>
                  <a:lnTo>
                    <a:pt x="215773" y="30099"/>
                  </a:lnTo>
                  <a:lnTo>
                    <a:pt x="215900" y="49149"/>
                  </a:lnTo>
                  <a:lnTo>
                    <a:pt x="234950" y="49022"/>
                  </a:lnTo>
                  <a:lnTo>
                    <a:pt x="234823" y="29972"/>
                  </a:lnTo>
                  <a:close/>
                </a:path>
                <a:path w="488950" h="79375">
                  <a:moveTo>
                    <a:pt x="272923" y="29717"/>
                  </a:moveTo>
                  <a:lnTo>
                    <a:pt x="253873" y="29844"/>
                  </a:lnTo>
                  <a:lnTo>
                    <a:pt x="254000" y="48894"/>
                  </a:lnTo>
                  <a:lnTo>
                    <a:pt x="273050" y="48767"/>
                  </a:lnTo>
                  <a:lnTo>
                    <a:pt x="272923" y="29717"/>
                  </a:lnTo>
                  <a:close/>
                </a:path>
                <a:path w="488950" h="79375">
                  <a:moveTo>
                    <a:pt x="311023" y="29337"/>
                  </a:moveTo>
                  <a:lnTo>
                    <a:pt x="291973" y="29463"/>
                  </a:lnTo>
                  <a:lnTo>
                    <a:pt x="292100" y="48513"/>
                  </a:lnTo>
                  <a:lnTo>
                    <a:pt x="311150" y="48387"/>
                  </a:lnTo>
                  <a:lnTo>
                    <a:pt x="311023" y="29337"/>
                  </a:lnTo>
                  <a:close/>
                </a:path>
                <a:path w="488950" h="79375">
                  <a:moveTo>
                    <a:pt x="349123" y="29083"/>
                  </a:moveTo>
                  <a:lnTo>
                    <a:pt x="330073" y="29210"/>
                  </a:lnTo>
                  <a:lnTo>
                    <a:pt x="330200" y="48260"/>
                  </a:lnTo>
                  <a:lnTo>
                    <a:pt x="349250" y="48133"/>
                  </a:lnTo>
                  <a:lnTo>
                    <a:pt x="349123" y="29083"/>
                  </a:lnTo>
                  <a:close/>
                </a:path>
                <a:path w="488950" h="79375">
                  <a:moveTo>
                    <a:pt x="387223" y="28701"/>
                  </a:moveTo>
                  <a:lnTo>
                    <a:pt x="368173" y="28955"/>
                  </a:lnTo>
                  <a:lnTo>
                    <a:pt x="368300" y="47878"/>
                  </a:lnTo>
                  <a:lnTo>
                    <a:pt x="387350" y="47751"/>
                  </a:lnTo>
                  <a:lnTo>
                    <a:pt x="387223" y="28701"/>
                  </a:lnTo>
                  <a:close/>
                </a:path>
                <a:path w="488950" h="79375">
                  <a:moveTo>
                    <a:pt x="470422" y="28448"/>
                  </a:moveTo>
                  <a:lnTo>
                    <a:pt x="425323" y="28448"/>
                  </a:lnTo>
                  <a:lnTo>
                    <a:pt x="425450" y="47498"/>
                  </a:lnTo>
                  <a:lnTo>
                    <a:pt x="412765" y="47582"/>
                  </a:lnTo>
                  <a:lnTo>
                    <a:pt x="413003" y="76200"/>
                  </a:lnTo>
                  <a:lnTo>
                    <a:pt x="488823" y="37464"/>
                  </a:lnTo>
                  <a:lnTo>
                    <a:pt x="470422" y="28448"/>
                  </a:lnTo>
                  <a:close/>
                </a:path>
                <a:path w="488950" h="79375">
                  <a:moveTo>
                    <a:pt x="412606" y="28532"/>
                  </a:moveTo>
                  <a:lnTo>
                    <a:pt x="406273" y="28575"/>
                  </a:lnTo>
                  <a:lnTo>
                    <a:pt x="406400" y="47625"/>
                  </a:lnTo>
                  <a:lnTo>
                    <a:pt x="412765" y="47582"/>
                  </a:lnTo>
                  <a:lnTo>
                    <a:pt x="412606" y="28532"/>
                  </a:lnTo>
                  <a:close/>
                </a:path>
                <a:path w="488950" h="79375">
                  <a:moveTo>
                    <a:pt x="425323" y="28448"/>
                  </a:moveTo>
                  <a:lnTo>
                    <a:pt x="412606" y="28532"/>
                  </a:lnTo>
                  <a:lnTo>
                    <a:pt x="412765" y="47582"/>
                  </a:lnTo>
                  <a:lnTo>
                    <a:pt x="425450" y="47498"/>
                  </a:lnTo>
                  <a:lnTo>
                    <a:pt x="425323" y="28448"/>
                  </a:lnTo>
                  <a:close/>
                </a:path>
                <a:path w="488950" h="79375">
                  <a:moveTo>
                    <a:pt x="412368" y="0"/>
                  </a:moveTo>
                  <a:lnTo>
                    <a:pt x="412606" y="28532"/>
                  </a:lnTo>
                  <a:lnTo>
                    <a:pt x="470422" y="28448"/>
                  </a:lnTo>
                  <a:lnTo>
                    <a:pt x="412368" y="0"/>
                  </a:lnTo>
                  <a:close/>
                </a:path>
              </a:pathLst>
            </a:custGeom>
            <a:solidFill>
              <a:srgbClr val="A6A6A6"/>
            </a:solidFill>
          </p:spPr>
          <p:txBody>
            <a:bodyPr wrap="square" lIns="0" tIns="0" rIns="0" bIns="0" rtlCol="0"/>
            <a:lstStyle/>
            <a:p>
              <a:endParaRPr/>
            </a:p>
          </p:txBody>
        </p:sp>
        <p:pic>
          <p:nvPicPr>
            <p:cNvPr id="45" name="object 45"/>
            <p:cNvPicPr/>
            <p:nvPr/>
          </p:nvPicPr>
          <p:blipFill>
            <a:blip r:embed="rId14" cstate="print"/>
            <a:stretch>
              <a:fillRect/>
            </a:stretch>
          </p:blipFill>
          <p:spPr>
            <a:xfrm>
              <a:off x="2272411" y="3690365"/>
              <a:ext cx="76200" cy="235076"/>
            </a:xfrm>
            <a:prstGeom prst="rect">
              <a:avLst/>
            </a:prstGeom>
          </p:spPr>
        </p:pic>
        <p:sp>
          <p:nvSpPr>
            <p:cNvPr id="46" name="object 46"/>
            <p:cNvSpPr/>
            <p:nvPr/>
          </p:nvSpPr>
          <p:spPr>
            <a:xfrm>
              <a:off x="1046403" y="3701287"/>
              <a:ext cx="970915" cy="476250"/>
            </a:xfrm>
            <a:custGeom>
              <a:avLst/>
              <a:gdLst/>
              <a:ahLst/>
              <a:cxnLst/>
              <a:rect l="l" t="t" r="r" b="b"/>
              <a:pathLst>
                <a:path w="970914" h="476250">
                  <a:moveTo>
                    <a:pt x="897818" y="450543"/>
                  </a:moveTo>
                  <a:lnTo>
                    <a:pt x="885393" y="476250"/>
                  </a:lnTo>
                  <a:lnTo>
                    <a:pt x="970610" y="475106"/>
                  </a:lnTo>
                  <a:lnTo>
                    <a:pt x="955901" y="456056"/>
                  </a:lnTo>
                  <a:lnTo>
                    <a:pt x="909269" y="456056"/>
                  </a:lnTo>
                  <a:lnTo>
                    <a:pt x="897818" y="450543"/>
                  </a:lnTo>
                  <a:close/>
                </a:path>
                <a:path w="970914" h="476250">
                  <a:moveTo>
                    <a:pt x="906131" y="433342"/>
                  </a:moveTo>
                  <a:lnTo>
                    <a:pt x="897818" y="450543"/>
                  </a:lnTo>
                  <a:lnTo>
                    <a:pt x="909269" y="456056"/>
                  </a:lnTo>
                  <a:lnTo>
                    <a:pt x="917524" y="438912"/>
                  </a:lnTo>
                  <a:lnTo>
                    <a:pt x="906131" y="433342"/>
                  </a:lnTo>
                  <a:close/>
                </a:path>
                <a:path w="970914" h="476250">
                  <a:moveTo>
                    <a:pt x="918540" y="407669"/>
                  </a:moveTo>
                  <a:lnTo>
                    <a:pt x="906131" y="433342"/>
                  </a:lnTo>
                  <a:lnTo>
                    <a:pt x="917524" y="438912"/>
                  </a:lnTo>
                  <a:lnTo>
                    <a:pt x="909269" y="456056"/>
                  </a:lnTo>
                  <a:lnTo>
                    <a:pt x="955901" y="456056"/>
                  </a:lnTo>
                  <a:lnTo>
                    <a:pt x="918540" y="407669"/>
                  </a:lnTo>
                  <a:close/>
                </a:path>
                <a:path w="970914" h="476250">
                  <a:moveTo>
                    <a:pt x="900379" y="430530"/>
                  </a:moveTo>
                  <a:lnTo>
                    <a:pt x="892124" y="447801"/>
                  </a:lnTo>
                  <a:lnTo>
                    <a:pt x="897818" y="450543"/>
                  </a:lnTo>
                  <a:lnTo>
                    <a:pt x="906131" y="433342"/>
                  </a:lnTo>
                  <a:lnTo>
                    <a:pt x="900379" y="430530"/>
                  </a:lnTo>
                  <a:close/>
                </a:path>
                <a:path w="970914" h="476250">
                  <a:moveTo>
                    <a:pt x="866089" y="414019"/>
                  </a:moveTo>
                  <a:lnTo>
                    <a:pt x="857834" y="431164"/>
                  </a:lnTo>
                  <a:lnTo>
                    <a:pt x="874979" y="439419"/>
                  </a:lnTo>
                  <a:lnTo>
                    <a:pt x="883234" y="422275"/>
                  </a:lnTo>
                  <a:lnTo>
                    <a:pt x="866089" y="414019"/>
                  </a:lnTo>
                  <a:close/>
                </a:path>
                <a:path w="970914" h="476250">
                  <a:moveTo>
                    <a:pt x="831799" y="397510"/>
                  </a:moveTo>
                  <a:lnTo>
                    <a:pt x="823544" y="414655"/>
                  </a:lnTo>
                  <a:lnTo>
                    <a:pt x="840689" y="422910"/>
                  </a:lnTo>
                  <a:lnTo>
                    <a:pt x="848944" y="405764"/>
                  </a:lnTo>
                  <a:lnTo>
                    <a:pt x="831799" y="397510"/>
                  </a:lnTo>
                  <a:close/>
                </a:path>
                <a:path w="970914" h="476250">
                  <a:moveTo>
                    <a:pt x="797509" y="380873"/>
                  </a:moveTo>
                  <a:lnTo>
                    <a:pt x="789127" y="398018"/>
                  </a:lnTo>
                  <a:lnTo>
                    <a:pt x="806272" y="406273"/>
                  </a:lnTo>
                  <a:lnTo>
                    <a:pt x="814654" y="389128"/>
                  </a:lnTo>
                  <a:lnTo>
                    <a:pt x="797509" y="380873"/>
                  </a:lnTo>
                  <a:close/>
                </a:path>
                <a:path w="970914" h="476250">
                  <a:moveTo>
                    <a:pt x="763092" y="364363"/>
                  </a:moveTo>
                  <a:lnTo>
                    <a:pt x="754837" y="381507"/>
                  </a:lnTo>
                  <a:lnTo>
                    <a:pt x="771982" y="389763"/>
                  </a:lnTo>
                  <a:lnTo>
                    <a:pt x="780364" y="372618"/>
                  </a:lnTo>
                  <a:lnTo>
                    <a:pt x="763092" y="364363"/>
                  </a:lnTo>
                  <a:close/>
                </a:path>
                <a:path w="970914" h="476250">
                  <a:moveTo>
                    <a:pt x="728802" y="347725"/>
                  </a:moveTo>
                  <a:lnTo>
                    <a:pt x="720547" y="364870"/>
                  </a:lnTo>
                  <a:lnTo>
                    <a:pt x="737692" y="373253"/>
                  </a:lnTo>
                  <a:lnTo>
                    <a:pt x="745947" y="356107"/>
                  </a:lnTo>
                  <a:lnTo>
                    <a:pt x="728802" y="347725"/>
                  </a:lnTo>
                  <a:close/>
                </a:path>
                <a:path w="970914" h="476250">
                  <a:moveTo>
                    <a:pt x="694512" y="331216"/>
                  </a:moveTo>
                  <a:lnTo>
                    <a:pt x="686257" y="348361"/>
                  </a:lnTo>
                  <a:lnTo>
                    <a:pt x="703402" y="356616"/>
                  </a:lnTo>
                  <a:lnTo>
                    <a:pt x="711657" y="339470"/>
                  </a:lnTo>
                  <a:lnTo>
                    <a:pt x="694512" y="331216"/>
                  </a:lnTo>
                  <a:close/>
                </a:path>
                <a:path w="970914" h="476250">
                  <a:moveTo>
                    <a:pt x="660222" y="314706"/>
                  </a:moveTo>
                  <a:lnTo>
                    <a:pt x="651967" y="331850"/>
                  </a:lnTo>
                  <a:lnTo>
                    <a:pt x="669112" y="340106"/>
                  </a:lnTo>
                  <a:lnTo>
                    <a:pt x="677367" y="322961"/>
                  </a:lnTo>
                  <a:lnTo>
                    <a:pt x="660222" y="314706"/>
                  </a:lnTo>
                  <a:close/>
                </a:path>
                <a:path w="970914" h="476250">
                  <a:moveTo>
                    <a:pt x="625932" y="298069"/>
                  </a:moveTo>
                  <a:lnTo>
                    <a:pt x="617677" y="315213"/>
                  </a:lnTo>
                  <a:lnTo>
                    <a:pt x="634822" y="323469"/>
                  </a:lnTo>
                  <a:lnTo>
                    <a:pt x="643077" y="306324"/>
                  </a:lnTo>
                  <a:lnTo>
                    <a:pt x="625932" y="298069"/>
                  </a:lnTo>
                  <a:close/>
                </a:path>
                <a:path w="970914" h="476250">
                  <a:moveTo>
                    <a:pt x="591642" y="281559"/>
                  </a:moveTo>
                  <a:lnTo>
                    <a:pt x="583260" y="298704"/>
                  </a:lnTo>
                  <a:lnTo>
                    <a:pt x="600405" y="306959"/>
                  </a:lnTo>
                  <a:lnTo>
                    <a:pt x="608787" y="289813"/>
                  </a:lnTo>
                  <a:lnTo>
                    <a:pt x="591642" y="281559"/>
                  </a:lnTo>
                  <a:close/>
                </a:path>
                <a:path w="970914" h="476250">
                  <a:moveTo>
                    <a:pt x="557225" y="264922"/>
                  </a:moveTo>
                  <a:lnTo>
                    <a:pt x="548970" y="282067"/>
                  </a:lnTo>
                  <a:lnTo>
                    <a:pt x="566115" y="290449"/>
                  </a:lnTo>
                  <a:lnTo>
                    <a:pt x="574370" y="273304"/>
                  </a:lnTo>
                  <a:lnTo>
                    <a:pt x="557225" y="264922"/>
                  </a:lnTo>
                  <a:close/>
                </a:path>
                <a:path w="970914" h="476250">
                  <a:moveTo>
                    <a:pt x="522935" y="248412"/>
                  </a:moveTo>
                  <a:lnTo>
                    <a:pt x="514680" y="265556"/>
                  </a:lnTo>
                  <a:lnTo>
                    <a:pt x="531825" y="273812"/>
                  </a:lnTo>
                  <a:lnTo>
                    <a:pt x="540080" y="256667"/>
                  </a:lnTo>
                  <a:lnTo>
                    <a:pt x="522935" y="248412"/>
                  </a:lnTo>
                  <a:close/>
                </a:path>
                <a:path w="970914" h="476250">
                  <a:moveTo>
                    <a:pt x="488645" y="231901"/>
                  </a:moveTo>
                  <a:lnTo>
                    <a:pt x="480390" y="249047"/>
                  </a:lnTo>
                  <a:lnTo>
                    <a:pt x="497535" y="257301"/>
                  </a:lnTo>
                  <a:lnTo>
                    <a:pt x="505790" y="240156"/>
                  </a:lnTo>
                  <a:lnTo>
                    <a:pt x="488645" y="231901"/>
                  </a:lnTo>
                  <a:close/>
                </a:path>
                <a:path w="970914" h="476250">
                  <a:moveTo>
                    <a:pt x="454355" y="215264"/>
                  </a:moveTo>
                  <a:lnTo>
                    <a:pt x="446100" y="232410"/>
                  </a:lnTo>
                  <a:lnTo>
                    <a:pt x="463245" y="240664"/>
                  </a:lnTo>
                  <a:lnTo>
                    <a:pt x="471500" y="223519"/>
                  </a:lnTo>
                  <a:lnTo>
                    <a:pt x="454355" y="215264"/>
                  </a:lnTo>
                  <a:close/>
                </a:path>
                <a:path w="970914" h="476250">
                  <a:moveTo>
                    <a:pt x="420065" y="198755"/>
                  </a:moveTo>
                  <a:lnTo>
                    <a:pt x="411683" y="215900"/>
                  </a:lnTo>
                  <a:lnTo>
                    <a:pt x="428955" y="224155"/>
                  </a:lnTo>
                  <a:lnTo>
                    <a:pt x="437210" y="207010"/>
                  </a:lnTo>
                  <a:lnTo>
                    <a:pt x="420065" y="198755"/>
                  </a:lnTo>
                  <a:close/>
                </a:path>
                <a:path w="970914" h="476250">
                  <a:moveTo>
                    <a:pt x="385775" y="182118"/>
                  </a:moveTo>
                  <a:lnTo>
                    <a:pt x="377393" y="199262"/>
                  </a:lnTo>
                  <a:lnTo>
                    <a:pt x="394538" y="207644"/>
                  </a:lnTo>
                  <a:lnTo>
                    <a:pt x="402920" y="190500"/>
                  </a:lnTo>
                  <a:lnTo>
                    <a:pt x="385775" y="182118"/>
                  </a:lnTo>
                  <a:close/>
                </a:path>
                <a:path w="970914" h="476250">
                  <a:moveTo>
                    <a:pt x="351358" y="165607"/>
                  </a:moveTo>
                  <a:lnTo>
                    <a:pt x="343103" y="182753"/>
                  </a:lnTo>
                  <a:lnTo>
                    <a:pt x="360248" y="191007"/>
                  </a:lnTo>
                  <a:lnTo>
                    <a:pt x="368503" y="173862"/>
                  </a:lnTo>
                  <a:lnTo>
                    <a:pt x="351358" y="165607"/>
                  </a:lnTo>
                  <a:close/>
                </a:path>
                <a:path w="970914" h="476250">
                  <a:moveTo>
                    <a:pt x="317068" y="148970"/>
                  </a:moveTo>
                  <a:lnTo>
                    <a:pt x="308813" y="166243"/>
                  </a:lnTo>
                  <a:lnTo>
                    <a:pt x="325958" y="174498"/>
                  </a:lnTo>
                  <a:lnTo>
                    <a:pt x="334213" y="157353"/>
                  </a:lnTo>
                  <a:lnTo>
                    <a:pt x="317068" y="148970"/>
                  </a:lnTo>
                  <a:close/>
                </a:path>
                <a:path w="970914" h="476250">
                  <a:moveTo>
                    <a:pt x="282778" y="132461"/>
                  </a:moveTo>
                  <a:lnTo>
                    <a:pt x="274523" y="149606"/>
                  </a:lnTo>
                  <a:lnTo>
                    <a:pt x="291668" y="157861"/>
                  </a:lnTo>
                  <a:lnTo>
                    <a:pt x="299923" y="140716"/>
                  </a:lnTo>
                  <a:lnTo>
                    <a:pt x="282778" y="132461"/>
                  </a:lnTo>
                  <a:close/>
                </a:path>
                <a:path w="970914" h="476250">
                  <a:moveTo>
                    <a:pt x="248488" y="115950"/>
                  </a:moveTo>
                  <a:lnTo>
                    <a:pt x="240233" y="133095"/>
                  </a:lnTo>
                  <a:lnTo>
                    <a:pt x="257378" y="141350"/>
                  </a:lnTo>
                  <a:lnTo>
                    <a:pt x="265633" y="124206"/>
                  </a:lnTo>
                  <a:lnTo>
                    <a:pt x="248488" y="115950"/>
                  </a:lnTo>
                  <a:close/>
                </a:path>
                <a:path w="970914" h="476250">
                  <a:moveTo>
                    <a:pt x="214147" y="99313"/>
                  </a:moveTo>
                  <a:lnTo>
                    <a:pt x="205866" y="116459"/>
                  </a:lnTo>
                  <a:lnTo>
                    <a:pt x="223024" y="124841"/>
                  </a:lnTo>
                  <a:lnTo>
                    <a:pt x="231343" y="107568"/>
                  </a:lnTo>
                  <a:lnTo>
                    <a:pt x="214147" y="99313"/>
                  </a:lnTo>
                  <a:close/>
                </a:path>
                <a:path w="970914" h="476250">
                  <a:moveTo>
                    <a:pt x="179844" y="82804"/>
                  </a:moveTo>
                  <a:lnTo>
                    <a:pt x="171564" y="99949"/>
                  </a:lnTo>
                  <a:lnTo>
                    <a:pt x="188722" y="108204"/>
                  </a:lnTo>
                  <a:lnTo>
                    <a:pt x="197002" y="91059"/>
                  </a:lnTo>
                  <a:lnTo>
                    <a:pt x="179844" y="82804"/>
                  </a:lnTo>
                  <a:close/>
                </a:path>
                <a:path w="970914" h="476250">
                  <a:moveTo>
                    <a:pt x="145529" y="66167"/>
                  </a:moveTo>
                  <a:lnTo>
                    <a:pt x="137248" y="83438"/>
                  </a:lnTo>
                  <a:lnTo>
                    <a:pt x="154406" y="91693"/>
                  </a:lnTo>
                  <a:lnTo>
                    <a:pt x="162686" y="74549"/>
                  </a:lnTo>
                  <a:lnTo>
                    <a:pt x="145529" y="66167"/>
                  </a:lnTo>
                  <a:close/>
                </a:path>
                <a:path w="970914" h="476250">
                  <a:moveTo>
                    <a:pt x="111213" y="49656"/>
                  </a:moveTo>
                  <a:lnTo>
                    <a:pt x="102933" y="66801"/>
                  </a:lnTo>
                  <a:lnTo>
                    <a:pt x="120091" y="75056"/>
                  </a:lnTo>
                  <a:lnTo>
                    <a:pt x="128371" y="57912"/>
                  </a:lnTo>
                  <a:lnTo>
                    <a:pt x="111213" y="49656"/>
                  </a:lnTo>
                  <a:close/>
                </a:path>
                <a:path w="970914" h="476250">
                  <a:moveTo>
                    <a:pt x="76898" y="33147"/>
                  </a:moveTo>
                  <a:lnTo>
                    <a:pt x="68618" y="50292"/>
                  </a:lnTo>
                  <a:lnTo>
                    <a:pt x="85775" y="58547"/>
                  </a:lnTo>
                  <a:lnTo>
                    <a:pt x="94056" y="41401"/>
                  </a:lnTo>
                  <a:lnTo>
                    <a:pt x="76898" y="33147"/>
                  </a:lnTo>
                  <a:close/>
                </a:path>
                <a:path w="970914" h="476250">
                  <a:moveTo>
                    <a:pt x="42595" y="16510"/>
                  </a:moveTo>
                  <a:lnTo>
                    <a:pt x="34315" y="33655"/>
                  </a:lnTo>
                  <a:lnTo>
                    <a:pt x="51473" y="42037"/>
                  </a:lnTo>
                  <a:lnTo>
                    <a:pt x="59753" y="24764"/>
                  </a:lnTo>
                  <a:lnTo>
                    <a:pt x="42595" y="16510"/>
                  </a:lnTo>
                  <a:close/>
                </a:path>
                <a:path w="970914" h="476250">
                  <a:moveTo>
                    <a:pt x="8280" y="0"/>
                  </a:moveTo>
                  <a:lnTo>
                    <a:pt x="0" y="17144"/>
                  </a:lnTo>
                  <a:lnTo>
                    <a:pt x="17157" y="25400"/>
                  </a:lnTo>
                  <a:lnTo>
                    <a:pt x="25438" y="8255"/>
                  </a:lnTo>
                  <a:lnTo>
                    <a:pt x="8280" y="0"/>
                  </a:lnTo>
                  <a:close/>
                </a:path>
              </a:pathLst>
            </a:custGeom>
            <a:solidFill>
              <a:srgbClr val="A6A6A6"/>
            </a:solidFill>
          </p:spPr>
          <p:txBody>
            <a:bodyPr wrap="square" lIns="0" tIns="0" rIns="0" bIns="0" rtlCol="0"/>
            <a:lstStyle/>
            <a:p>
              <a:endParaRPr/>
            </a:p>
          </p:txBody>
        </p:sp>
        <p:pic>
          <p:nvPicPr>
            <p:cNvPr id="47" name="object 47"/>
            <p:cNvPicPr/>
            <p:nvPr/>
          </p:nvPicPr>
          <p:blipFill>
            <a:blip r:embed="rId15" cstate="print"/>
            <a:stretch>
              <a:fillRect/>
            </a:stretch>
          </p:blipFill>
          <p:spPr>
            <a:xfrm>
              <a:off x="1403603" y="3837431"/>
              <a:ext cx="260603" cy="260604"/>
            </a:xfrm>
            <a:prstGeom prst="rect">
              <a:avLst/>
            </a:prstGeom>
          </p:spPr>
        </p:pic>
        <p:sp>
          <p:nvSpPr>
            <p:cNvPr id="48" name="object 48"/>
            <p:cNvSpPr/>
            <p:nvPr/>
          </p:nvSpPr>
          <p:spPr>
            <a:xfrm>
              <a:off x="1739646" y="2700654"/>
              <a:ext cx="1823720" cy="1502410"/>
            </a:xfrm>
            <a:custGeom>
              <a:avLst/>
              <a:gdLst/>
              <a:ahLst/>
              <a:cxnLst/>
              <a:rect l="l" t="t" r="r" b="b"/>
              <a:pathLst>
                <a:path w="1823720" h="1502410">
                  <a:moveTo>
                    <a:pt x="72898" y="57785"/>
                  </a:moveTo>
                  <a:lnTo>
                    <a:pt x="0" y="13716"/>
                  </a:lnTo>
                  <a:lnTo>
                    <a:pt x="8509" y="98425"/>
                  </a:lnTo>
                  <a:lnTo>
                    <a:pt x="32677" y="83172"/>
                  </a:lnTo>
                  <a:lnTo>
                    <a:pt x="37338" y="90551"/>
                  </a:lnTo>
                  <a:lnTo>
                    <a:pt x="53467" y="80391"/>
                  </a:lnTo>
                  <a:lnTo>
                    <a:pt x="48793" y="72999"/>
                  </a:lnTo>
                  <a:lnTo>
                    <a:pt x="62623" y="64262"/>
                  </a:lnTo>
                  <a:lnTo>
                    <a:pt x="72898" y="57785"/>
                  </a:lnTo>
                  <a:close/>
                </a:path>
                <a:path w="1823720" h="1502410">
                  <a:moveTo>
                    <a:pt x="73787" y="112522"/>
                  </a:moveTo>
                  <a:lnTo>
                    <a:pt x="63627" y="96393"/>
                  </a:lnTo>
                  <a:lnTo>
                    <a:pt x="47498" y="106680"/>
                  </a:lnTo>
                  <a:lnTo>
                    <a:pt x="57658" y="122682"/>
                  </a:lnTo>
                  <a:lnTo>
                    <a:pt x="73787" y="112522"/>
                  </a:lnTo>
                  <a:close/>
                </a:path>
                <a:path w="1823720" h="1502410">
                  <a:moveTo>
                    <a:pt x="94234" y="144780"/>
                  </a:moveTo>
                  <a:lnTo>
                    <a:pt x="83947" y="128651"/>
                  </a:lnTo>
                  <a:lnTo>
                    <a:pt x="67945" y="138811"/>
                  </a:lnTo>
                  <a:lnTo>
                    <a:pt x="78105" y="154940"/>
                  </a:lnTo>
                  <a:lnTo>
                    <a:pt x="94234" y="144780"/>
                  </a:lnTo>
                  <a:close/>
                </a:path>
                <a:path w="1823720" h="1502410">
                  <a:moveTo>
                    <a:pt x="114554" y="176911"/>
                  </a:moveTo>
                  <a:lnTo>
                    <a:pt x="104394" y="160909"/>
                  </a:lnTo>
                  <a:lnTo>
                    <a:pt x="88265" y="171069"/>
                  </a:lnTo>
                  <a:lnTo>
                    <a:pt x="98425" y="187071"/>
                  </a:lnTo>
                  <a:lnTo>
                    <a:pt x="114554" y="176911"/>
                  </a:lnTo>
                  <a:close/>
                </a:path>
                <a:path w="1823720" h="1502410">
                  <a:moveTo>
                    <a:pt x="134874" y="209169"/>
                  </a:moveTo>
                  <a:lnTo>
                    <a:pt x="124714" y="193040"/>
                  </a:lnTo>
                  <a:lnTo>
                    <a:pt x="108585" y="203200"/>
                  </a:lnTo>
                  <a:lnTo>
                    <a:pt x="118745" y="219329"/>
                  </a:lnTo>
                  <a:lnTo>
                    <a:pt x="134874" y="209169"/>
                  </a:lnTo>
                  <a:close/>
                </a:path>
                <a:path w="1823720" h="1502410">
                  <a:moveTo>
                    <a:pt x="155194" y="241300"/>
                  </a:moveTo>
                  <a:lnTo>
                    <a:pt x="145034" y="225298"/>
                  </a:lnTo>
                  <a:lnTo>
                    <a:pt x="129032" y="235458"/>
                  </a:lnTo>
                  <a:lnTo>
                    <a:pt x="139192" y="251587"/>
                  </a:lnTo>
                  <a:lnTo>
                    <a:pt x="155194" y="241300"/>
                  </a:lnTo>
                  <a:close/>
                </a:path>
                <a:path w="1823720" h="1502410">
                  <a:moveTo>
                    <a:pt x="175641" y="273558"/>
                  </a:moveTo>
                  <a:lnTo>
                    <a:pt x="165481" y="257429"/>
                  </a:lnTo>
                  <a:lnTo>
                    <a:pt x="149352" y="267589"/>
                  </a:lnTo>
                  <a:lnTo>
                    <a:pt x="159512" y="283718"/>
                  </a:lnTo>
                  <a:lnTo>
                    <a:pt x="175641" y="273558"/>
                  </a:lnTo>
                  <a:close/>
                </a:path>
                <a:path w="1823720" h="1502410">
                  <a:moveTo>
                    <a:pt x="195961" y="305816"/>
                  </a:moveTo>
                  <a:lnTo>
                    <a:pt x="185801" y="289687"/>
                  </a:lnTo>
                  <a:lnTo>
                    <a:pt x="169672" y="299847"/>
                  </a:lnTo>
                  <a:lnTo>
                    <a:pt x="179832" y="315976"/>
                  </a:lnTo>
                  <a:lnTo>
                    <a:pt x="195961" y="305816"/>
                  </a:lnTo>
                  <a:close/>
                </a:path>
                <a:path w="1823720" h="1502410">
                  <a:moveTo>
                    <a:pt x="216281" y="337947"/>
                  </a:moveTo>
                  <a:lnTo>
                    <a:pt x="206121" y="321818"/>
                  </a:lnTo>
                  <a:lnTo>
                    <a:pt x="189992" y="332105"/>
                  </a:lnTo>
                  <a:lnTo>
                    <a:pt x="200279" y="348107"/>
                  </a:lnTo>
                  <a:lnTo>
                    <a:pt x="216281" y="337947"/>
                  </a:lnTo>
                  <a:close/>
                </a:path>
                <a:path w="1823720" h="1502410">
                  <a:moveTo>
                    <a:pt x="236728" y="370205"/>
                  </a:moveTo>
                  <a:lnTo>
                    <a:pt x="226568" y="354076"/>
                  </a:lnTo>
                  <a:lnTo>
                    <a:pt x="210439" y="364236"/>
                  </a:lnTo>
                  <a:lnTo>
                    <a:pt x="220599" y="380365"/>
                  </a:lnTo>
                  <a:lnTo>
                    <a:pt x="236728" y="370205"/>
                  </a:lnTo>
                  <a:close/>
                </a:path>
                <a:path w="1823720" h="1502410">
                  <a:moveTo>
                    <a:pt x="257048" y="402336"/>
                  </a:moveTo>
                  <a:lnTo>
                    <a:pt x="246888" y="386334"/>
                  </a:lnTo>
                  <a:lnTo>
                    <a:pt x="230759" y="396494"/>
                  </a:lnTo>
                  <a:lnTo>
                    <a:pt x="240919" y="412496"/>
                  </a:lnTo>
                  <a:lnTo>
                    <a:pt x="257048" y="402336"/>
                  </a:lnTo>
                  <a:close/>
                </a:path>
                <a:path w="1823720" h="1502410">
                  <a:moveTo>
                    <a:pt x="277368" y="434594"/>
                  </a:moveTo>
                  <a:lnTo>
                    <a:pt x="267208" y="418465"/>
                  </a:lnTo>
                  <a:lnTo>
                    <a:pt x="251079" y="428625"/>
                  </a:lnTo>
                  <a:lnTo>
                    <a:pt x="261366" y="444754"/>
                  </a:lnTo>
                  <a:lnTo>
                    <a:pt x="277368" y="434594"/>
                  </a:lnTo>
                  <a:close/>
                </a:path>
                <a:path w="1823720" h="1502410">
                  <a:moveTo>
                    <a:pt x="297815" y="466725"/>
                  </a:moveTo>
                  <a:lnTo>
                    <a:pt x="287655" y="450723"/>
                  </a:lnTo>
                  <a:lnTo>
                    <a:pt x="271526" y="460883"/>
                  </a:lnTo>
                  <a:lnTo>
                    <a:pt x="281686" y="477012"/>
                  </a:lnTo>
                  <a:lnTo>
                    <a:pt x="297815" y="466725"/>
                  </a:lnTo>
                  <a:close/>
                </a:path>
                <a:path w="1823720" h="1502410">
                  <a:moveTo>
                    <a:pt x="318135" y="498983"/>
                  </a:moveTo>
                  <a:lnTo>
                    <a:pt x="307975" y="482854"/>
                  </a:lnTo>
                  <a:lnTo>
                    <a:pt x="291846" y="493014"/>
                  </a:lnTo>
                  <a:lnTo>
                    <a:pt x="302006" y="509143"/>
                  </a:lnTo>
                  <a:lnTo>
                    <a:pt x="318135" y="498983"/>
                  </a:lnTo>
                  <a:close/>
                </a:path>
                <a:path w="1823720" h="1502410">
                  <a:moveTo>
                    <a:pt x="364363" y="589915"/>
                  </a:moveTo>
                  <a:lnTo>
                    <a:pt x="359486" y="541401"/>
                  </a:lnTo>
                  <a:lnTo>
                    <a:pt x="355854" y="505206"/>
                  </a:lnTo>
                  <a:lnTo>
                    <a:pt x="331660" y="520471"/>
                  </a:lnTo>
                  <a:lnTo>
                    <a:pt x="328295" y="515112"/>
                  </a:lnTo>
                  <a:lnTo>
                    <a:pt x="312166" y="525272"/>
                  </a:lnTo>
                  <a:lnTo>
                    <a:pt x="315569" y="530631"/>
                  </a:lnTo>
                  <a:lnTo>
                    <a:pt x="291465" y="545846"/>
                  </a:lnTo>
                  <a:lnTo>
                    <a:pt x="364363" y="589915"/>
                  </a:lnTo>
                  <a:close/>
                </a:path>
                <a:path w="1823720" h="1502410">
                  <a:moveTo>
                    <a:pt x="879602" y="501269"/>
                  </a:moveTo>
                  <a:lnTo>
                    <a:pt x="862711" y="492379"/>
                  </a:lnTo>
                  <a:lnTo>
                    <a:pt x="853948" y="509270"/>
                  </a:lnTo>
                  <a:lnTo>
                    <a:pt x="870839" y="518160"/>
                  </a:lnTo>
                  <a:lnTo>
                    <a:pt x="879602" y="501269"/>
                  </a:lnTo>
                  <a:close/>
                </a:path>
                <a:path w="1823720" h="1502410">
                  <a:moveTo>
                    <a:pt x="884301" y="553847"/>
                  </a:moveTo>
                  <a:lnTo>
                    <a:pt x="880427" y="551815"/>
                  </a:lnTo>
                  <a:lnTo>
                    <a:pt x="859015" y="540575"/>
                  </a:lnTo>
                  <a:lnTo>
                    <a:pt x="861949" y="535051"/>
                  </a:lnTo>
                  <a:lnTo>
                    <a:pt x="845058" y="526161"/>
                  </a:lnTo>
                  <a:lnTo>
                    <a:pt x="842137" y="531698"/>
                  </a:lnTo>
                  <a:lnTo>
                    <a:pt x="816864" y="518414"/>
                  </a:lnTo>
                  <a:lnTo>
                    <a:pt x="815086" y="603631"/>
                  </a:lnTo>
                  <a:lnTo>
                    <a:pt x="884301" y="553847"/>
                  </a:lnTo>
                  <a:close/>
                </a:path>
                <a:path w="1823720" h="1502410">
                  <a:moveTo>
                    <a:pt x="897382" y="467487"/>
                  </a:moveTo>
                  <a:lnTo>
                    <a:pt x="880491" y="458724"/>
                  </a:lnTo>
                  <a:lnTo>
                    <a:pt x="871601" y="475488"/>
                  </a:lnTo>
                  <a:lnTo>
                    <a:pt x="888492" y="484378"/>
                  </a:lnTo>
                  <a:lnTo>
                    <a:pt x="897382" y="467487"/>
                  </a:lnTo>
                  <a:close/>
                </a:path>
                <a:path w="1823720" h="1502410">
                  <a:moveTo>
                    <a:pt x="915035" y="433832"/>
                  </a:moveTo>
                  <a:lnTo>
                    <a:pt x="898144" y="424942"/>
                  </a:lnTo>
                  <a:lnTo>
                    <a:pt x="889381" y="441833"/>
                  </a:lnTo>
                  <a:lnTo>
                    <a:pt x="906145" y="450596"/>
                  </a:lnTo>
                  <a:lnTo>
                    <a:pt x="915035" y="433832"/>
                  </a:lnTo>
                  <a:close/>
                </a:path>
                <a:path w="1823720" h="1502410">
                  <a:moveTo>
                    <a:pt x="927100" y="1492123"/>
                  </a:moveTo>
                  <a:lnTo>
                    <a:pt x="917194" y="1475867"/>
                  </a:lnTo>
                  <a:lnTo>
                    <a:pt x="900938" y="1485773"/>
                  </a:lnTo>
                  <a:lnTo>
                    <a:pt x="910844" y="1502029"/>
                  </a:lnTo>
                  <a:lnTo>
                    <a:pt x="927100" y="1492123"/>
                  </a:lnTo>
                  <a:close/>
                </a:path>
                <a:path w="1823720" h="1502410">
                  <a:moveTo>
                    <a:pt x="932815" y="400050"/>
                  </a:moveTo>
                  <a:lnTo>
                    <a:pt x="915924" y="391160"/>
                  </a:lnTo>
                  <a:lnTo>
                    <a:pt x="907034" y="408051"/>
                  </a:lnTo>
                  <a:lnTo>
                    <a:pt x="923925" y="416941"/>
                  </a:lnTo>
                  <a:lnTo>
                    <a:pt x="932815" y="400050"/>
                  </a:lnTo>
                  <a:close/>
                </a:path>
                <a:path w="1823720" h="1502410">
                  <a:moveTo>
                    <a:pt x="950468" y="366268"/>
                  </a:moveTo>
                  <a:lnTo>
                    <a:pt x="933577" y="357505"/>
                  </a:lnTo>
                  <a:lnTo>
                    <a:pt x="924687" y="374269"/>
                  </a:lnTo>
                  <a:lnTo>
                    <a:pt x="941578" y="383159"/>
                  </a:lnTo>
                  <a:lnTo>
                    <a:pt x="950468" y="366268"/>
                  </a:lnTo>
                  <a:close/>
                </a:path>
                <a:path w="1823720" h="1502410">
                  <a:moveTo>
                    <a:pt x="959739" y="1472438"/>
                  </a:moveTo>
                  <a:lnTo>
                    <a:pt x="949833" y="1456182"/>
                  </a:lnTo>
                  <a:lnTo>
                    <a:pt x="933577" y="1465961"/>
                  </a:lnTo>
                  <a:lnTo>
                    <a:pt x="943356" y="1482344"/>
                  </a:lnTo>
                  <a:lnTo>
                    <a:pt x="959739" y="1472438"/>
                  </a:lnTo>
                  <a:close/>
                </a:path>
                <a:path w="1823720" h="1502410">
                  <a:moveTo>
                    <a:pt x="968121" y="332613"/>
                  </a:moveTo>
                  <a:lnTo>
                    <a:pt x="951357" y="323723"/>
                  </a:lnTo>
                  <a:lnTo>
                    <a:pt x="942467" y="340614"/>
                  </a:lnTo>
                  <a:lnTo>
                    <a:pt x="959358" y="349504"/>
                  </a:lnTo>
                  <a:lnTo>
                    <a:pt x="968121" y="332613"/>
                  </a:lnTo>
                  <a:close/>
                </a:path>
                <a:path w="1823720" h="1502410">
                  <a:moveTo>
                    <a:pt x="985901" y="298831"/>
                  </a:moveTo>
                  <a:lnTo>
                    <a:pt x="969010" y="289941"/>
                  </a:lnTo>
                  <a:lnTo>
                    <a:pt x="960120" y="306832"/>
                  </a:lnTo>
                  <a:lnTo>
                    <a:pt x="977011" y="315722"/>
                  </a:lnTo>
                  <a:lnTo>
                    <a:pt x="985901" y="298831"/>
                  </a:lnTo>
                  <a:close/>
                </a:path>
                <a:path w="1823720" h="1502410">
                  <a:moveTo>
                    <a:pt x="992251" y="1452626"/>
                  </a:moveTo>
                  <a:lnTo>
                    <a:pt x="982345" y="1436370"/>
                  </a:lnTo>
                  <a:lnTo>
                    <a:pt x="966089" y="1446276"/>
                  </a:lnTo>
                  <a:lnTo>
                    <a:pt x="975995" y="1462532"/>
                  </a:lnTo>
                  <a:lnTo>
                    <a:pt x="992251" y="1452626"/>
                  </a:lnTo>
                  <a:close/>
                </a:path>
                <a:path w="1823720" h="1502410">
                  <a:moveTo>
                    <a:pt x="1003554" y="265176"/>
                  </a:moveTo>
                  <a:lnTo>
                    <a:pt x="986790" y="256286"/>
                  </a:lnTo>
                  <a:lnTo>
                    <a:pt x="977900" y="273177"/>
                  </a:lnTo>
                  <a:lnTo>
                    <a:pt x="994791" y="281940"/>
                  </a:lnTo>
                  <a:lnTo>
                    <a:pt x="1003554" y="265176"/>
                  </a:lnTo>
                  <a:close/>
                </a:path>
                <a:path w="1823720" h="1502410">
                  <a:moveTo>
                    <a:pt x="1021334" y="231394"/>
                  </a:moveTo>
                  <a:lnTo>
                    <a:pt x="1004443" y="222504"/>
                  </a:lnTo>
                  <a:lnTo>
                    <a:pt x="995553" y="239395"/>
                  </a:lnTo>
                  <a:lnTo>
                    <a:pt x="1012444" y="248285"/>
                  </a:lnTo>
                  <a:lnTo>
                    <a:pt x="1021334" y="231394"/>
                  </a:lnTo>
                  <a:close/>
                </a:path>
                <a:path w="1823720" h="1502410">
                  <a:moveTo>
                    <a:pt x="1024890" y="1432941"/>
                  </a:moveTo>
                  <a:lnTo>
                    <a:pt x="1014984" y="1416558"/>
                  </a:lnTo>
                  <a:lnTo>
                    <a:pt x="998728" y="1426464"/>
                  </a:lnTo>
                  <a:lnTo>
                    <a:pt x="1008634" y="1442847"/>
                  </a:lnTo>
                  <a:lnTo>
                    <a:pt x="1024890" y="1432941"/>
                  </a:lnTo>
                  <a:close/>
                </a:path>
                <a:path w="1823720" h="1502410">
                  <a:moveTo>
                    <a:pt x="1038987" y="197612"/>
                  </a:moveTo>
                  <a:lnTo>
                    <a:pt x="1022096" y="188849"/>
                  </a:lnTo>
                  <a:lnTo>
                    <a:pt x="1013333" y="205613"/>
                  </a:lnTo>
                  <a:lnTo>
                    <a:pt x="1030224" y="214503"/>
                  </a:lnTo>
                  <a:lnTo>
                    <a:pt x="1038987" y="197612"/>
                  </a:lnTo>
                  <a:close/>
                </a:path>
                <a:path w="1823720" h="1502410">
                  <a:moveTo>
                    <a:pt x="1056767" y="163957"/>
                  </a:moveTo>
                  <a:lnTo>
                    <a:pt x="1039876" y="155067"/>
                  </a:lnTo>
                  <a:lnTo>
                    <a:pt x="1030986" y="171958"/>
                  </a:lnTo>
                  <a:lnTo>
                    <a:pt x="1047877" y="180721"/>
                  </a:lnTo>
                  <a:lnTo>
                    <a:pt x="1056767" y="163957"/>
                  </a:lnTo>
                  <a:close/>
                </a:path>
                <a:path w="1823720" h="1502410">
                  <a:moveTo>
                    <a:pt x="1057402" y="1413129"/>
                  </a:moveTo>
                  <a:lnTo>
                    <a:pt x="1047496" y="1396873"/>
                  </a:lnTo>
                  <a:lnTo>
                    <a:pt x="1031240" y="1406779"/>
                  </a:lnTo>
                  <a:lnTo>
                    <a:pt x="1041146" y="1423035"/>
                  </a:lnTo>
                  <a:lnTo>
                    <a:pt x="1057402" y="1413129"/>
                  </a:lnTo>
                  <a:close/>
                </a:path>
                <a:path w="1823720" h="1502410">
                  <a:moveTo>
                    <a:pt x="1074420" y="130175"/>
                  </a:moveTo>
                  <a:lnTo>
                    <a:pt x="1057529" y="121285"/>
                  </a:lnTo>
                  <a:lnTo>
                    <a:pt x="1048766" y="138176"/>
                  </a:lnTo>
                  <a:lnTo>
                    <a:pt x="1065530" y="147066"/>
                  </a:lnTo>
                  <a:lnTo>
                    <a:pt x="1074420" y="130175"/>
                  </a:lnTo>
                  <a:close/>
                </a:path>
                <a:path w="1823720" h="1502410">
                  <a:moveTo>
                    <a:pt x="1090041" y="1393444"/>
                  </a:moveTo>
                  <a:lnTo>
                    <a:pt x="1080135" y="1377061"/>
                  </a:lnTo>
                  <a:lnTo>
                    <a:pt x="1063879" y="1386967"/>
                  </a:lnTo>
                  <a:lnTo>
                    <a:pt x="1073785" y="1403223"/>
                  </a:lnTo>
                  <a:lnTo>
                    <a:pt x="1090041" y="1393444"/>
                  </a:lnTo>
                  <a:close/>
                </a:path>
                <a:path w="1823720" h="1502410">
                  <a:moveTo>
                    <a:pt x="1092200" y="96393"/>
                  </a:moveTo>
                  <a:lnTo>
                    <a:pt x="1075309" y="87630"/>
                  </a:lnTo>
                  <a:lnTo>
                    <a:pt x="1066419" y="104394"/>
                  </a:lnTo>
                  <a:lnTo>
                    <a:pt x="1083310" y="113284"/>
                  </a:lnTo>
                  <a:lnTo>
                    <a:pt x="1092200" y="96393"/>
                  </a:lnTo>
                  <a:close/>
                </a:path>
                <a:path w="1823720" h="1502410">
                  <a:moveTo>
                    <a:pt x="1122553" y="1373632"/>
                  </a:moveTo>
                  <a:lnTo>
                    <a:pt x="1112774" y="1357376"/>
                  </a:lnTo>
                  <a:lnTo>
                    <a:pt x="1096391" y="1367282"/>
                  </a:lnTo>
                  <a:lnTo>
                    <a:pt x="1106297" y="1383538"/>
                  </a:lnTo>
                  <a:lnTo>
                    <a:pt x="1122553" y="1373632"/>
                  </a:lnTo>
                  <a:close/>
                </a:path>
                <a:path w="1823720" h="1502410">
                  <a:moveTo>
                    <a:pt x="1132078" y="0"/>
                  </a:moveTo>
                  <a:lnTo>
                    <a:pt x="1062863" y="49784"/>
                  </a:lnTo>
                  <a:lnTo>
                    <a:pt x="1088110" y="63055"/>
                  </a:lnTo>
                  <a:lnTo>
                    <a:pt x="1084072" y="70739"/>
                  </a:lnTo>
                  <a:lnTo>
                    <a:pt x="1100963" y="79629"/>
                  </a:lnTo>
                  <a:lnTo>
                    <a:pt x="1105014" y="71932"/>
                  </a:lnTo>
                  <a:lnTo>
                    <a:pt x="1130300" y="85217"/>
                  </a:lnTo>
                  <a:lnTo>
                    <a:pt x="1130947" y="53848"/>
                  </a:lnTo>
                  <a:lnTo>
                    <a:pt x="1132078" y="0"/>
                  </a:lnTo>
                  <a:close/>
                </a:path>
                <a:path w="1823720" h="1502410">
                  <a:moveTo>
                    <a:pt x="1155192" y="1353820"/>
                  </a:moveTo>
                  <a:lnTo>
                    <a:pt x="1145286" y="1337564"/>
                  </a:lnTo>
                  <a:lnTo>
                    <a:pt x="1129030" y="1347470"/>
                  </a:lnTo>
                  <a:lnTo>
                    <a:pt x="1138936" y="1363726"/>
                  </a:lnTo>
                  <a:lnTo>
                    <a:pt x="1155192" y="1353820"/>
                  </a:lnTo>
                  <a:close/>
                </a:path>
                <a:path w="1823720" h="1502410">
                  <a:moveTo>
                    <a:pt x="1187704" y="1334135"/>
                  </a:moveTo>
                  <a:lnTo>
                    <a:pt x="1177925" y="1317879"/>
                  </a:lnTo>
                  <a:lnTo>
                    <a:pt x="1161542" y="1327658"/>
                  </a:lnTo>
                  <a:lnTo>
                    <a:pt x="1171448" y="1344041"/>
                  </a:lnTo>
                  <a:lnTo>
                    <a:pt x="1187704" y="1334135"/>
                  </a:lnTo>
                  <a:close/>
                </a:path>
                <a:path w="1823720" h="1502410">
                  <a:moveTo>
                    <a:pt x="1220343" y="1314323"/>
                  </a:moveTo>
                  <a:lnTo>
                    <a:pt x="1210437" y="1298067"/>
                  </a:lnTo>
                  <a:lnTo>
                    <a:pt x="1194181" y="1307973"/>
                  </a:lnTo>
                  <a:lnTo>
                    <a:pt x="1204087" y="1324229"/>
                  </a:lnTo>
                  <a:lnTo>
                    <a:pt x="1220343" y="1314323"/>
                  </a:lnTo>
                  <a:close/>
                </a:path>
                <a:path w="1823720" h="1502410">
                  <a:moveTo>
                    <a:pt x="1252855" y="1294638"/>
                  </a:moveTo>
                  <a:lnTo>
                    <a:pt x="1243076" y="1278382"/>
                  </a:lnTo>
                  <a:lnTo>
                    <a:pt x="1226693" y="1288161"/>
                  </a:lnTo>
                  <a:lnTo>
                    <a:pt x="1236599" y="1304544"/>
                  </a:lnTo>
                  <a:lnTo>
                    <a:pt x="1252855" y="1294638"/>
                  </a:lnTo>
                  <a:close/>
                </a:path>
                <a:path w="1823720" h="1502410">
                  <a:moveTo>
                    <a:pt x="1285494" y="1274826"/>
                  </a:moveTo>
                  <a:lnTo>
                    <a:pt x="1275588" y="1258570"/>
                  </a:lnTo>
                  <a:lnTo>
                    <a:pt x="1259332" y="1268476"/>
                  </a:lnTo>
                  <a:lnTo>
                    <a:pt x="1269238" y="1284732"/>
                  </a:lnTo>
                  <a:lnTo>
                    <a:pt x="1285494" y="1274826"/>
                  </a:lnTo>
                  <a:close/>
                </a:path>
                <a:path w="1823720" h="1502410">
                  <a:moveTo>
                    <a:pt x="1318006" y="1255141"/>
                  </a:moveTo>
                  <a:lnTo>
                    <a:pt x="1308227" y="1238758"/>
                  </a:lnTo>
                  <a:lnTo>
                    <a:pt x="1291844" y="1248664"/>
                  </a:lnTo>
                  <a:lnTo>
                    <a:pt x="1301750" y="1264920"/>
                  </a:lnTo>
                  <a:lnTo>
                    <a:pt x="1318006" y="1255141"/>
                  </a:lnTo>
                  <a:close/>
                </a:path>
                <a:path w="1823720" h="1502410">
                  <a:moveTo>
                    <a:pt x="1350645" y="1235329"/>
                  </a:moveTo>
                  <a:lnTo>
                    <a:pt x="1340739" y="1219073"/>
                  </a:lnTo>
                  <a:lnTo>
                    <a:pt x="1324483" y="1228979"/>
                  </a:lnTo>
                  <a:lnTo>
                    <a:pt x="1334389" y="1245235"/>
                  </a:lnTo>
                  <a:lnTo>
                    <a:pt x="1350645" y="1235329"/>
                  </a:lnTo>
                  <a:close/>
                </a:path>
                <a:path w="1823720" h="1502410">
                  <a:moveTo>
                    <a:pt x="1383157" y="1215644"/>
                  </a:moveTo>
                  <a:lnTo>
                    <a:pt x="1373378" y="1199261"/>
                  </a:lnTo>
                  <a:lnTo>
                    <a:pt x="1356995" y="1209167"/>
                  </a:lnTo>
                  <a:lnTo>
                    <a:pt x="1366901" y="1225423"/>
                  </a:lnTo>
                  <a:lnTo>
                    <a:pt x="1383157" y="1215644"/>
                  </a:lnTo>
                  <a:close/>
                </a:path>
                <a:path w="1823720" h="1502410">
                  <a:moveTo>
                    <a:pt x="1415796" y="1195832"/>
                  </a:moveTo>
                  <a:lnTo>
                    <a:pt x="1405890" y="1179576"/>
                  </a:lnTo>
                  <a:lnTo>
                    <a:pt x="1389634" y="1189482"/>
                  </a:lnTo>
                  <a:lnTo>
                    <a:pt x="1399540" y="1205738"/>
                  </a:lnTo>
                  <a:lnTo>
                    <a:pt x="1415796" y="1195832"/>
                  </a:lnTo>
                  <a:close/>
                </a:path>
                <a:path w="1823720" h="1502410">
                  <a:moveTo>
                    <a:pt x="1448308" y="1176020"/>
                  </a:moveTo>
                  <a:lnTo>
                    <a:pt x="1438529" y="1159764"/>
                  </a:lnTo>
                  <a:lnTo>
                    <a:pt x="1422146" y="1169670"/>
                  </a:lnTo>
                  <a:lnTo>
                    <a:pt x="1432052" y="1185926"/>
                  </a:lnTo>
                  <a:lnTo>
                    <a:pt x="1448308" y="1176020"/>
                  </a:lnTo>
                  <a:close/>
                </a:path>
                <a:path w="1823720" h="1502410">
                  <a:moveTo>
                    <a:pt x="1480947" y="1156335"/>
                  </a:moveTo>
                  <a:lnTo>
                    <a:pt x="1471041" y="1140079"/>
                  </a:lnTo>
                  <a:lnTo>
                    <a:pt x="1454785" y="1149858"/>
                  </a:lnTo>
                  <a:lnTo>
                    <a:pt x="1464691" y="1166241"/>
                  </a:lnTo>
                  <a:lnTo>
                    <a:pt x="1480947" y="1156335"/>
                  </a:lnTo>
                  <a:close/>
                </a:path>
                <a:path w="1823720" h="1502410">
                  <a:moveTo>
                    <a:pt x="1513586" y="1136523"/>
                  </a:moveTo>
                  <a:lnTo>
                    <a:pt x="1503680" y="1120267"/>
                  </a:lnTo>
                  <a:lnTo>
                    <a:pt x="1487297" y="1130173"/>
                  </a:lnTo>
                  <a:lnTo>
                    <a:pt x="1497203" y="1146429"/>
                  </a:lnTo>
                  <a:lnTo>
                    <a:pt x="1513586" y="1136523"/>
                  </a:lnTo>
                  <a:close/>
                </a:path>
                <a:path w="1823720" h="1502410">
                  <a:moveTo>
                    <a:pt x="1546098" y="1116838"/>
                  </a:moveTo>
                  <a:lnTo>
                    <a:pt x="1536192" y="1100455"/>
                  </a:lnTo>
                  <a:lnTo>
                    <a:pt x="1519936" y="1110361"/>
                  </a:lnTo>
                  <a:lnTo>
                    <a:pt x="1529842" y="1126744"/>
                  </a:lnTo>
                  <a:lnTo>
                    <a:pt x="1546098" y="1116838"/>
                  </a:lnTo>
                  <a:close/>
                </a:path>
                <a:path w="1823720" h="1502410">
                  <a:moveTo>
                    <a:pt x="1578737" y="1097026"/>
                  </a:moveTo>
                  <a:lnTo>
                    <a:pt x="1568831" y="1080770"/>
                  </a:lnTo>
                  <a:lnTo>
                    <a:pt x="1552448" y="1090676"/>
                  </a:lnTo>
                  <a:lnTo>
                    <a:pt x="1562354" y="1106932"/>
                  </a:lnTo>
                  <a:lnTo>
                    <a:pt x="1578737" y="1097026"/>
                  </a:lnTo>
                  <a:close/>
                </a:path>
                <a:path w="1823720" h="1502410">
                  <a:moveTo>
                    <a:pt x="1611249" y="1077341"/>
                  </a:moveTo>
                  <a:lnTo>
                    <a:pt x="1601343" y="1060958"/>
                  </a:lnTo>
                  <a:lnTo>
                    <a:pt x="1585087" y="1070864"/>
                  </a:lnTo>
                  <a:lnTo>
                    <a:pt x="1594993" y="1087120"/>
                  </a:lnTo>
                  <a:lnTo>
                    <a:pt x="1611249" y="1077341"/>
                  </a:lnTo>
                  <a:close/>
                </a:path>
                <a:path w="1823720" h="1502410">
                  <a:moveTo>
                    <a:pt x="1643888" y="1057529"/>
                  </a:moveTo>
                  <a:lnTo>
                    <a:pt x="1633982" y="1041273"/>
                  </a:lnTo>
                  <a:lnTo>
                    <a:pt x="1617726" y="1051179"/>
                  </a:lnTo>
                  <a:lnTo>
                    <a:pt x="1627505" y="1067435"/>
                  </a:lnTo>
                  <a:lnTo>
                    <a:pt x="1643888" y="1057529"/>
                  </a:lnTo>
                  <a:close/>
                </a:path>
                <a:path w="1823720" h="1502410">
                  <a:moveTo>
                    <a:pt x="1676400" y="1037717"/>
                  </a:moveTo>
                  <a:lnTo>
                    <a:pt x="1666494" y="1021461"/>
                  </a:lnTo>
                  <a:lnTo>
                    <a:pt x="1650238" y="1031367"/>
                  </a:lnTo>
                  <a:lnTo>
                    <a:pt x="1660144" y="1047623"/>
                  </a:lnTo>
                  <a:lnTo>
                    <a:pt x="1676400" y="1037717"/>
                  </a:lnTo>
                  <a:close/>
                </a:path>
                <a:path w="1823720" h="1502410">
                  <a:moveTo>
                    <a:pt x="1709039" y="1018032"/>
                  </a:moveTo>
                  <a:lnTo>
                    <a:pt x="1699133" y="1001776"/>
                  </a:lnTo>
                  <a:lnTo>
                    <a:pt x="1682877" y="1011555"/>
                  </a:lnTo>
                  <a:lnTo>
                    <a:pt x="1692656" y="1027938"/>
                  </a:lnTo>
                  <a:lnTo>
                    <a:pt x="1709039" y="1018032"/>
                  </a:lnTo>
                  <a:close/>
                </a:path>
                <a:path w="1823720" h="1502410">
                  <a:moveTo>
                    <a:pt x="1741551" y="998220"/>
                  </a:moveTo>
                  <a:lnTo>
                    <a:pt x="1731645" y="981964"/>
                  </a:lnTo>
                  <a:lnTo>
                    <a:pt x="1715389" y="991870"/>
                  </a:lnTo>
                  <a:lnTo>
                    <a:pt x="1725295" y="1008126"/>
                  </a:lnTo>
                  <a:lnTo>
                    <a:pt x="1741551" y="998220"/>
                  </a:lnTo>
                  <a:close/>
                </a:path>
                <a:path w="1823720" h="1502410">
                  <a:moveTo>
                    <a:pt x="1823466" y="937387"/>
                  </a:moveTo>
                  <a:lnTo>
                    <a:pt x="1738630" y="944372"/>
                  </a:lnTo>
                  <a:lnTo>
                    <a:pt x="1753438" y="968806"/>
                  </a:lnTo>
                  <a:lnTo>
                    <a:pt x="1748028" y="972058"/>
                  </a:lnTo>
                  <a:lnTo>
                    <a:pt x="1757807" y="988441"/>
                  </a:lnTo>
                  <a:lnTo>
                    <a:pt x="1763318" y="985113"/>
                  </a:lnTo>
                  <a:lnTo>
                    <a:pt x="1778127" y="1009523"/>
                  </a:lnTo>
                  <a:lnTo>
                    <a:pt x="1807819" y="962279"/>
                  </a:lnTo>
                  <a:lnTo>
                    <a:pt x="1823466" y="937387"/>
                  </a:lnTo>
                  <a:close/>
                </a:path>
              </a:pathLst>
            </a:custGeom>
            <a:solidFill>
              <a:srgbClr val="A6A6A6"/>
            </a:solidFill>
          </p:spPr>
          <p:txBody>
            <a:bodyPr wrap="square" lIns="0" tIns="0" rIns="0" bIns="0" rtlCol="0"/>
            <a:lstStyle/>
            <a:p>
              <a:endParaRPr/>
            </a:p>
          </p:txBody>
        </p:sp>
        <p:pic>
          <p:nvPicPr>
            <p:cNvPr id="49" name="object 49"/>
            <p:cNvPicPr/>
            <p:nvPr/>
          </p:nvPicPr>
          <p:blipFill>
            <a:blip r:embed="rId16" cstate="print"/>
            <a:stretch>
              <a:fillRect/>
            </a:stretch>
          </p:blipFill>
          <p:spPr>
            <a:xfrm>
              <a:off x="2958083" y="3799331"/>
              <a:ext cx="262128" cy="260604"/>
            </a:xfrm>
            <a:prstGeom prst="rect">
              <a:avLst/>
            </a:prstGeom>
          </p:spPr>
        </p:pic>
      </p:grpSp>
      <p:sp>
        <p:nvSpPr>
          <p:cNvPr id="50" name="object 50"/>
          <p:cNvSpPr txBox="1"/>
          <p:nvPr/>
        </p:nvSpPr>
        <p:spPr>
          <a:xfrm>
            <a:off x="2067763" y="4037457"/>
            <a:ext cx="3425190" cy="2026196"/>
          </a:xfrm>
          <a:prstGeom prst="rect">
            <a:avLst/>
          </a:prstGeom>
        </p:spPr>
        <p:txBody>
          <a:bodyPr vert="horz" wrap="square" lIns="0" tIns="12700" rIns="0" bIns="0" rtlCol="0">
            <a:spAutoFit/>
          </a:bodyPr>
          <a:lstStyle/>
          <a:p>
            <a:pPr marL="574675">
              <a:spcBef>
                <a:spcPts val="100"/>
              </a:spcBef>
              <a:tabLst>
                <a:tab pos="2361565" algn="l"/>
              </a:tabLst>
            </a:pPr>
            <a:r>
              <a:rPr sz="1100" dirty="0">
                <a:latin typeface="メイリオ"/>
                <a:cs typeface="メイリオ"/>
              </a:rPr>
              <a:t>②船積</a:t>
            </a:r>
            <a:r>
              <a:rPr sz="1100" spc="-50" dirty="0">
                <a:latin typeface="メイリオ"/>
                <a:cs typeface="メイリオ"/>
              </a:rPr>
              <a:t>み</a:t>
            </a:r>
            <a:r>
              <a:rPr sz="1100" dirty="0">
                <a:latin typeface="メイリオ"/>
                <a:cs typeface="メイリオ"/>
              </a:rPr>
              <a:t>	⑥受</a:t>
            </a:r>
            <a:r>
              <a:rPr sz="1100" spc="-50" dirty="0">
                <a:latin typeface="メイリオ"/>
                <a:cs typeface="メイリオ"/>
              </a:rPr>
              <a:t>取</a:t>
            </a:r>
            <a:endParaRPr sz="1100">
              <a:latin typeface="メイリオ"/>
              <a:cs typeface="メイリオ"/>
            </a:endParaRPr>
          </a:p>
          <a:p>
            <a:pPr>
              <a:spcBef>
                <a:spcPts val="5"/>
              </a:spcBef>
            </a:pPr>
            <a:endParaRPr sz="600">
              <a:latin typeface="メイリオ"/>
              <a:cs typeface="メイリオ"/>
            </a:endParaRPr>
          </a:p>
          <a:p>
            <a:pPr marL="1549400"/>
            <a:r>
              <a:rPr sz="1200" b="1" spc="-20" dirty="0">
                <a:latin typeface="メイリオ"/>
                <a:cs typeface="メイリオ"/>
              </a:rPr>
              <a:t>船会社</a:t>
            </a:r>
            <a:endParaRPr sz="1200">
              <a:latin typeface="メイリオ"/>
              <a:cs typeface="メイリオ"/>
            </a:endParaRPr>
          </a:p>
          <a:p>
            <a:pPr>
              <a:spcBef>
                <a:spcPts val="705"/>
              </a:spcBef>
            </a:pPr>
            <a:r>
              <a:rPr sz="1200" dirty="0">
                <a:latin typeface="メイリオ"/>
                <a:cs typeface="メイリオ"/>
              </a:rPr>
              <a:t>①輸入企業の依頼で</a:t>
            </a:r>
            <a:r>
              <a:rPr sz="1200" spc="-10" dirty="0">
                <a:latin typeface="Calibri"/>
                <a:cs typeface="Calibri"/>
              </a:rPr>
              <a:t>L/C</a:t>
            </a:r>
            <a:r>
              <a:rPr sz="1200" spc="-10" dirty="0">
                <a:latin typeface="メイリオ"/>
                <a:cs typeface="メイリオ"/>
              </a:rPr>
              <a:t>が開設される</a:t>
            </a:r>
            <a:endParaRPr sz="1200">
              <a:latin typeface="メイリオ"/>
              <a:cs typeface="メイリオ"/>
            </a:endParaRPr>
          </a:p>
          <a:p>
            <a:pPr>
              <a:lnSpc>
                <a:spcPct val="100000"/>
              </a:lnSpc>
            </a:pPr>
            <a:r>
              <a:rPr sz="1200" spc="-10" dirty="0">
                <a:latin typeface="メイリオ"/>
                <a:cs typeface="メイリオ"/>
              </a:rPr>
              <a:t>②輸出企業が船積み</a:t>
            </a:r>
            <a:endParaRPr sz="1200">
              <a:latin typeface="メイリオ"/>
              <a:cs typeface="メイリオ"/>
            </a:endParaRPr>
          </a:p>
          <a:p>
            <a:pPr>
              <a:lnSpc>
                <a:spcPct val="100000"/>
              </a:lnSpc>
            </a:pPr>
            <a:r>
              <a:rPr sz="1200" spc="-10" dirty="0">
                <a:latin typeface="メイリオ"/>
                <a:cs typeface="メイリオ"/>
              </a:rPr>
              <a:t>③</a:t>
            </a:r>
            <a:r>
              <a:rPr sz="1200" spc="-10" dirty="0">
                <a:latin typeface="Calibri"/>
                <a:cs typeface="Calibri"/>
              </a:rPr>
              <a:t>B/L</a:t>
            </a:r>
            <a:r>
              <a:rPr sz="1200" spc="-10" dirty="0">
                <a:latin typeface="メイリオ"/>
                <a:cs typeface="メイリオ"/>
              </a:rPr>
              <a:t>が発行される</a:t>
            </a:r>
            <a:endParaRPr sz="1200">
              <a:latin typeface="メイリオ"/>
              <a:cs typeface="メイリオ"/>
            </a:endParaRPr>
          </a:p>
          <a:p>
            <a:pPr>
              <a:lnSpc>
                <a:spcPct val="100000"/>
              </a:lnSpc>
            </a:pPr>
            <a:r>
              <a:rPr sz="1200" dirty="0">
                <a:latin typeface="メイリオ"/>
                <a:cs typeface="メイリオ"/>
              </a:rPr>
              <a:t>④輸出地銀行が</a:t>
            </a:r>
            <a:r>
              <a:rPr sz="1200" spc="-10" dirty="0">
                <a:latin typeface="Calibri"/>
                <a:cs typeface="Calibri"/>
              </a:rPr>
              <a:t>B/L</a:t>
            </a:r>
            <a:r>
              <a:rPr sz="1200" spc="-10" dirty="0">
                <a:latin typeface="メイリオ"/>
                <a:cs typeface="メイリオ"/>
              </a:rPr>
              <a:t>を買い取り</a:t>
            </a:r>
            <a:endParaRPr sz="1200">
              <a:latin typeface="メイリオ"/>
              <a:cs typeface="メイリオ"/>
            </a:endParaRPr>
          </a:p>
          <a:p>
            <a:pPr>
              <a:lnSpc>
                <a:spcPct val="100000"/>
              </a:lnSpc>
            </a:pPr>
            <a:r>
              <a:rPr sz="1200" dirty="0">
                <a:latin typeface="メイリオ"/>
                <a:cs typeface="メイリオ"/>
              </a:rPr>
              <a:t>⑤輸入企業が銀行を経由し</a:t>
            </a:r>
            <a:r>
              <a:rPr sz="1200" spc="-10" dirty="0">
                <a:latin typeface="Calibri"/>
                <a:cs typeface="Calibri"/>
              </a:rPr>
              <a:t>B/L</a:t>
            </a:r>
            <a:r>
              <a:rPr sz="1200" spc="-20" dirty="0">
                <a:latin typeface="メイリオ"/>
                <a:cs typeface="メイリオ"/>
              </a:rPr>
              <a:t>を入手</a:t>
            </a:r>
            <a:endParaRPr sz="1200">
              <a:latin typeface="メイリオ"/>
              <a:cs typeface="メイリオ"/>
            </a:endParaRPr>
          </a:p>
          <a:p>
            <a:pPr>
              <a:lnSpc>
                <a:spcPct val="100000"/>
              </a:lnSpc>
            </a:pPr>
            <a:r>
              <a:rPr sz="1200" spc="-5" dirty="0">
                <a:latin typeface="メイリオ"/>
                <a:cs typeface="メイリオ"/>
              </a:rPr>
              <a:t>⑥輸入企業が支払いを行う</a:t>
            </a:r>
            <a:endParaRPr sz="1200">
              <a:latin typeface="メイリオ"/>
              <a:cs typeface="メイリオ"/>
            </a:endParaRPr>
          </a:p>
          <a:p>
            <a:pPr>
              <a:lnSpc>
                <a:spcPct val="100000"/>
              </a:lnSpc>
            </a:pPr>
            <a:r>
              <a:rPr sz="1200" spc="-15" dirty="0">
                <a:latin typeface="メイリオ"/>
                <a:cs typeface="メイリオ"/>
              </a:rPr>
              <a:t>⑦積み荷を受け取る</a:t>
            </a:r>
            <a:endParaRPr sz="1200">
              <a:latin typeface="メイリオ"/>
              <a:cs typeface="メイリオ"/>
            </a:endParaRPr>
          </a:p>
          <a:p>
            <a:pPr>
              <a:spcBef>
                <a:spcPts val="5"/>
              </a:spcBef>
            </a:pPr>
            <a:r>
              <a:rPr sz="1200" dirty="0">
                <a:latin typeface="メイリオ"/>
                <a:cs typeface="メイリオ"/>
              </a:rPr>
              <a:t>⑧輸出</a:t>
            </a:r>
            <a:r>
              <a:rPr sz="1200" dirty="0">
                <a:latin typeface="Calibri"/>
                <a:cs typeface="Calibri"/>
              </a:rPr>
              <a:t>/</a:t>
            </a:r>
            <a:r>
              <a:rPr sz="1200" spc="-5" dirty="0">
                <a:latin typeface="メイリオ"/>
                <a:cs typeface="メイリオ"/>
              </a:rPr>
              <a:t>輸入地銀行間でデジタル通貨で決済される</a:t>
            </a:r>
            <a:endParaRPr sz="1200">
              <a:latin typeface="メイリオ"/>
              <a:cs typeface="メイリオ"/>
            </a:endParaRPr>
          </a:p>
        </p:txBody>
      </p:sp>
      <p:sp>
        <p:nvSpPr>
          <p:cNvPr id="51" name="object 51"/>
          <p:cNvSpPr txBox="1"/>
          <p:nvPr/>
        </p:nvSpPr>
        <p:spPr>
          <a:xfrm>
            <a:off x="4176648" y="3033471"/>
            <a:ext cx="668020" cy="182742"/>
          </a:xfrm>
          <a:prstGeom prst="rect">
            <a:avLst/>
          </a:prstGeom>
        </p:spPr>
        <p:txBody>
          <a:bodyPr vert="horz" wrap="square" lIns="0" tIns="13335" rIns="0" bIns="0" rtlCol="0">
            <a:spAutoFit/>
          </a:bodyPr>
          <a:lstStyle/>
          <a:p>
            <a:pPr>
              <a:spcBef>
                <a:spcPts val="105"/>
              </a:spcBef>
            </a:pPr>
            <a:r>
              <a:rPr sz="1100" spc="-10" dirty="0">
                <a:latin typeface="メイリオ"/>
                <a:cs typeface="メイリオ"/>
              </a:rPr>
              <a:t>①L/C</a:t>
            </a:r>
            <a:r>
              <a:rPr sz="1100" spc="-30" dirty="0">
                <a:latin typeface="メイリオ"/>
                <a:cs typeface="メイリオ"/>
              </a:rPr>
              <a:t>開設</a:t>
            </a:r>
            <a:endParaRPr sz="1100">
              <a:latin typeface="メイリオ"/>
              <a:cs typeface="メイリオ"/>
            </a:endParaRPr>
          </a:p>
        </p:txBody>
      </p:sp>
      <p:sp>
        <p:nvSpPr>
          <p:cNvPr id="52" name="object 52"/>
          <p:cNvSpPr txBox="1"/>
          <p:nvPr/>
        </p:nvSpPr>
        <p:spPr>
          <a:xfrm>
            <a:off x="3306445" y="3741166"/>
            <a:ext cx="668020" cy="182101"/>
          </a:xfrm>
          <a:prstGeom prst="rect">
            <a:avLst/>
          </a:prstGeom>
        </p:spPr>
        <p:txBody>
          <a:bodyPr vert="horz" wrap="square" lIns="0" tIns="12700" rIns="0" bIns="0" rtlCol="0">
            <a:spAutoFit/>
          </a:bodyPr>
          <a:lstStyle/>
          <a:p>
            <a:pPr>
              <a:spcBef>
                <a:spcPts val="100"/>
              </a:spcBef>
            </a:pPr>
            <a:r>
              <a:rPr sz="1100" spc="-10" dirty="0">
                <a:latin typeface="メイリオ"/>
                <a:cs typeface="メイリオ"/>
              </a:rPr>
              <a:t>③B/L</a:t>
            </a:r>
            <a:r>
              <a:rPr sz="1100" spc="-25" dirty="0">
                <a:latin typeface="メイリオ"/>
                <a:cs typeface="メイリオ"/>
              </a:rPr>
              <a:t>発行</a:t>
            </a:r>
            <a:endParaRPr sz="1100">
              <a:latin typeface="メイリオ"/>
              <a:cs typeface="メイリオ"/>
            </a:endParaRPr>
          </a:p>
        </p:txBody>
      </p:sp>
      <p:pic>
        <p:nvPicPr>
          <p:cNvPr id="53" name="object 53"/>
          <p:cNvPicPr/>
          <p:nvPr/>
        </p:nvPicPr>
        <p:blipFill>
          <a:blip r:embed="rId17" cstate="print"/>
          <a:stretch>
            <a:fillRect/>
          </a:stretch>
        </p:blipFill>
        <p:spPr>
          <a:xfrm>
            <a:off x="2624327" y="2723388"/>
            <a:ext cx="286512" cy="288036"/>
          </a:xfrm>
          <a:prstGeom prst="rect">
            <a:avLst/>
          </a:prstGeom>
        </p:spPr>
      </p:pic>
      <p:sp>
        <p:nvSpPr>
          <p:cNvPr id="54" name="object 54"/>
          <p:cNvSpPr txBox="1"/>
          <p:nvPr/>
        </p:nvSpPr>
        <p:spPr>
          <a:xfrm>
            <a:off x="3601848" y="2108454"/>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⑧決済</a:t>
            </a:r>
            <a:endParaRPr sz="1100">
              <a:latin typeface="メイリオ"/>
              <a:cs typeface="メイリオ"/>
            </a:endParaRPr>
          </a:p>
        </p:txBody>
      </p:sp>
      <p:sp>
        <p:nvSpPr>
          <p:cNvPr id="58" name="object 58"/>
          <p:cNvSpPr txBox="1"/>
          <p:nvPr/>
        </p:nvSpPr>
        <p:spPr>
          <a:xfrm>
            <a:off x="6452996" y="6102530"/>
            <a:ext cx="853440" cy="387985"/>
          </a:xfrm>
          <a:prstGeom prst="rect">
            <a:avLst/>
          </a:prstGeom>
        </p:spPr>
        <p:txBody>
          <a:bodyPr vert="horz" wrap="square" lIns="0" tIns="3810" rIns="0" bIns="0" rtlCol="0">
            <a:spAutoFit/>
          </a:bodyPr>
          <a:lstStyle/>
          <a:p>
            <a:pPr marL="469900">
              <a:spcBef>
                <a:spcPts val="30"/>
              </a:spcBef>
            </a:pP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59" name="object 59"/>
          <p:cNvSpPr txBox="1"/>
          <p:nvPr/>
        </p:nvSpPr>
        <p:spPr>
          <a:xfrm>
            <a:off x="1621027" y="6117124"/>
            <a:ext cx="4057650" cy="592455"/>
          </a:xfrm>
          <a:prstGeom prst="rect">
            <a:avLst/>
          </a:prstGeom>
        </p:spPr>
        <p:txBody>
          <a:bodyPr vert="horz" wrap="square" lIns="0" tIns="21590" rIns="0" bIns="0" rtlCol="0">
            <a:spAutoFit/>
          </a:bodyPr>
          <a:lstStyle/>
          <a:p>
            <a:pPr marL="598805">
              <a:spcBef>
                <a:spcPts val="170"/>
              </a:spcBef>
            </a:pPr>
            <a:r>
              <a:rPr sz="1200" spc="-10" dirty="0">
                <a:latin typeface="Calibri"/>
                <a:cs typeface="Calibri"/>
              </a:rPr>
              <a:t>(</a:t>
            </a:r>
            <a:r>
              <a:rPr sz="1200" dirty="0">
                <a:latin typeface="メイリオ"/>
                <a:cs typeface="メイリオ"/>
              </a:rPr>
              <a:t>法定通貨</a:t>
            </a:r>
            <a:r>
              <a:rPr sz="1200" dirty="0">
                <a:latin typeface="ＭＳ ゴシック"/>
                <a:cs typeface="ＭＳ ゴシック"/>
              </a:rPr>
              <a:t>⇔</a:t>
            </a:r>
            <a:r>
              <a:rPr sz="1200" dirty="0">
                <a:latin typeface="メイリオ"/>
                <a:cs typeface="メイリオ"/>
              </a:rPr>
              <a:t>デジタル通貨の交換は各銀行にて実施</a:t>
            </a:r>
            <a:r>
              <a:rPr sz="1200" spc="-50" dirty="0">
                <a:latin typeface="Calibri"/>
                <a:cs typeface="Calibri"/>
              </a:rPr>
              <a:t>)</a:t>
            </a:r>
            <a:endParaRPr sz="1200">
              <a:latin typeface="Calibri"/>
              <a:cs typeface="Calibri"/>
            </a:endParaRPr>
          </a:p>
          <a:p>
            <a:pPr marL="446405"/>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a:p>
            <a:pPr marL="12700">
              <a:spcBef>
                <a:spcPts val="509"/>
              </a:spcBef>
            </a:pPr>
            <a:r>
              <a:rPr sz="800" spc="-10" dirty="0">
                <a:solidFill>
                  <a:srgbClr val="888888"/>
                </a:solidFill>
                <a:latin typeface="Calibri"/>
                <a:cs typeface="Calibri"/>
              </a:rPr>
              <a:t>CONFIDENTIAL</a:t>
            </a:r>
            <a:endParaRPr sz="800">
              <a:latin typeface="Calibri"/>
              <a:cs typeface="Calibri"/>
            </a:endParaRPr>
          </a:p>
        </p:txBody>
      </p:sp>
      <p:sp>
        <p:nvSpPr>
          <p:cNvPr id="60" name="object 60"/>
          <p:cNvSpPr txBox="1"/>
          <p:nvPr/>
        </p:nvSpPr>
        <p:spPr>
          <a:xfrm>
            <a:off x="7404609" y="6227157"/>
            <a:ext cx="2084705" cy="206467"/>
          </a:xfrm>
          <a:prstGeom prst="rect">
            <a:avLst/>
          </a:prstGeom>
        </p:spPr>
        <p:txBody>
          <a:bodyPr vert="horz" wrap="square" lIns="0" tIns="21590" rIns="0" bIns="0" rtlCol="0">
            <a:spAutoFit/>
          </a:bodyPr>
          <a:lstStyle/>
          <a:p>
            <a:pPr marL="12700">
              <a:spcBef>
                <a:spcPts val="170"/>
              </a:spcBef>
            </a:pPr>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61" name="object 61"/>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146</a:t>
            </a:fld>
            <a:endParaRPr spc="-25" dirty="0"/>
          </a:p>
        </p:txBody>
      </p:sp>
      <p:sp>
        <p:nvSpPr>
          <p:cNvPr id="55" name="object 55"/>
          <p:cNvSpPr txBox="1"/>
          <p:nvPr/>
        </p:nvSpPr>
        <p:spPr>
          <a:xfrm>
            <a:off x="2622499" y="2944749"/>
            <a:ext cx="574040" cy="182742"/>
          </a:xfrm>
          <a:prstGeom prst="rect">
            <a:avLst/>
          </a:prstGeom>
        </p:spPr>
        <p:txBody>
          <a:bodyPr vert="horz" wrap="square" lIns="0" tIns="13335" rIns="0" bIns="0" rtlCol="0">
            <a:spAutoFit/>
          </a:bodyPr>
          <a:lstStyle/>
          <a:p>
            <a:pPr>
              <a:spcBef>
                <a:spcPts val="105"/>
              </a:spcBef>
            </a:pPr>
            <a:r>
              <a:rPr sz="1100" spc="-15" dirty="0">
                <a:latin typeface="メイリオ"/>
                <a:cs typeface="メイリオ"/>
              </a:rPr>
              <a:t>④買取り</a:t>
            </a:r>
            <a:endParaRPr sz="1100">
              <a:latin typeface="メイリオ"/>
              <a:cs typeface="メイリオ"/>
            </a:endParaRPr>
          </a:p>
        </p:txBody>
      </p:sp>
      <p:sp>
        <p:nvSpPr>
          <p:cNvPr id="56" name="object 56"/>
          <p:cNvSpPr txBox="1"/>
          <p:nvPr/>
        </p:nvSpPr>
        <p:spPr>
          <a:xfrm>
            <a:off x="4317492" y="3502278"/>
            <a:ext cx="668020" cy="182742"/>
          </a:xfrm>
          <a:prstGeom prst="rect">
            <a:avLst/>
          </a:prstGeom>
        </p:spPr>
        <p:txBody>
          <a:bodyPr vert="horz" wrap="square" lIns="0" tIns="13335" rIns="0" bIns="0" rtlCol="0">
            <a:spAutoFit/>
          </a:bodyPr>
          <a:lstStyle/>
          <a:p>
            <a:pPr>
              <a:spcBef>
                <a:spcPts val="105"/>
              </a:spcBef>
            </a:pPr>
            <a:r>
              <a:rPr sz="1100" spc="-10" dirty="0">
                <a:latin typeface="メイリオ"/>
                <a:cs typeface="メイリオ"/>
              </a:rPr>
              <a:t>⑤B/L</a:t>
            </a:r>
            <a:r>
              <a:rPr sz="1100" spc="-25" dirty="0">
                <a:latin typeface="メイリオ"/>
                <a:cs typeface="メイリオ"/>
              </a:rPr>
              <a:t>受取</a:t>
            </a:r>
            <a:endParaRPr sz="1100">
              <a:latin typeface="メイリオ"/>
              <a:cs typeface="メイリオ"/>
            </a:endParaRPr>
          </a:p>
        </p:txBody>
      </p:sp>
      <p:sp>
        <p:nvSpPr>
          <p:cNvPr id="57" name="object 57"/>
          <p:cNvSpPr txBox="1"/>
          <p:nvPr/>
        </p:nvSpPr>
        <p:spPr>
          <a:xfrm>
            <a:off x="4861306" y="2650363"/>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⑥支払</a:t>
            </a:r>
            <a:endParaRPr sz="1100">
              <a:latin typeface="メイリオ"/>
              <a:cs typeface="メイリオ"/>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34544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７．電子マネーと預金口座の連携</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249701"/>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nSpc>
                <a:spcPts val="1400"/>
              </a:lnSpc>
              <a:spcBef>
                <a:spcPts val="10"/>
              </a:spcBef>
            </a:pPr>
            <a:r>
              <a:rPr sz="1400" b="1" spc="400" dirty="0">
                <a:latin typeface="メイリオ"/>
                <a:cs typeface="メイリオ"/>
              </a:rPr>
              <a:t>•</a:t>
            </a:r>
            <a:r>
              <a:rPr sz="1400" b="1" spc="-50" dirty="0">
                <a:latin typeface="メイリオ"/>
                <a:cs typeface="メイリオ"/>
              </a:rPr>
              <a:t>役</a:t>
            </a:r>
            <a:endParaRPr sz="1400">
              <a:latin typeface="メイリオ"/>
              <a:cs typeface="メイリオ"/>
            </a:endParaRPr>
          </a:p>
        </p:txBody>
      </p:sp>
      <p:sp>
        <p:nvSpPr>
          <p:cNvPr id="10" name="object 10"/>
          <p:cNvSpPr txBox="1"/>
          <p:nvPr/>
        </p:nvSpPr>
        <p:spPr>
          <a:xfrm>
            <a:off x="6492494" y="1890776"/>
            <a:ext cx="469900" cy="1222066"/>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a:p>
            <a:pPr marR="5080">
              <a:lnSpc>
                <a:spcPct val="271300"/>
              </a:lnSpc>
              <a:spcBef>
                <a:spcPts val="830"/>
              </a:spcBef>
            </a:pPr>
            <a:r>
              <a:rPr sz="1200" b="1" spc="-25" dirty="0">
                <a:latin typeface="メイリオ"/>
                <a:cs typeface="メイリオ"/>
              </a:rPr>
              <a:t>技術</a:t>
            </a:r>
            <a:r>
              <a:rPr sz="1200" b="1" spc="-50" dirty="0">
                <a:latin typeface="メイリオ"/>
                <a:cs typeface="メイリオ"/>
              </a:rPr>
              <a:t> </a:t>
            </a:r>
            <a:r>
              <a:rPr sz="1200" b="1" spc="-20" dirty="0">
                <a:latin typeface="メイリオ"/>
                <a:cs typeface="メイリオ"/>
              </a:rPr>
              <a:t>法制度</a:t>
            </a:r>
            <a:endParaRPr sz="1200">
              <a:latin typeface="メイリオ"/>
              <a:cs typeface="メイリオ"/>
            </a:endParaRPr>
          </a:p>
        </p:txBody>
      </p:sp>
      <p:sp>
        <p:nvSpPr>
          <p:cNvPr id="11" name="object 11"/>
          <p:cNvSpPr txBox="1"/>
          <p:nvPr/>
        </p:nvSpPr>
        <p:spPr>
          <a:xfrm>
            <a:off x="7395718" y="1786509"/>
            <a:ext cx="2689225" cy="1421130"/>
          </a:xfrm>
          <a:prstGeom prst="rect">
            <a:avLst/>
          </a:prstGeom>
        </p:spPr>
        <p:txBody>
          <a:bodyPr vert="horz" wrap="square" lIns="0" tIns="12700" rIns="0" bIns="0" rtlCol="0">
            <a:spAutoFit/>
          </a:bodyPr>
          <a:lstStyle/>
          <a:p>
            <a:pPr marL="85090" marR="614680"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a:p>
            <a:pPr marL="85090" indent="-85725">
              <a:spcBef>
                <a:spcPts val="975"/>
              </a:spcBef>
              <a:buFont typeface="Arial"/>
              <a:buChar char="•"/>
              <a:tabLst>
                <a:tab pos="85725" algn="l"/>
              </a:tabLst>
            </a:pPr>
            <a:r>
              <a:rPr sz="1200" spc="-5" dirty="0">
                <a:latin typeface="メイリオ"/>
                <a:cs typeface="メイリオ"/>
              </a:rPr>
              <a:t>預金からデジタル通貨への変換と</a:t>
            </a:r>
            <a:endParaRPr sz="1200">
              <a:latin typeface="メイリオ"/>
              <a:cs typeface="メイリオ"/>
            </a:endParaRPr>
          </a:p>
          <a:p>
            <a:pPr marL="85090" marR="5080">
              <a:lnSpc>
                <a:spcPts val="1460"/>
              </a:lnSpc>
              <a:spcBef>
                <a:spcPts val="35"/>
              </a:spcBef>
            </a:pPr>
            <a:r>
              <a:rPr sz="1200" spc="-5" dirty="0">
                <a:latin typeface="メイリオ"/>
                <a:cs typeface="メイリオ"/>
              </a:rPr>
              <a:t>チャージまでの一連の流れにおける、</a:t>
            </a:r>
            <a:r>
              <a:rPr sz="1200" spc="-10" dirty="0">
                <a:latin typeface="メイリオ"/>
                <a:cs typeface="メイリオ"/>
              </a:rPr>
              <a:t>技術的実現性の検証</a:t>
            </a:r>
            <a:endParaRPr sz="1200">
              <a:latin typeface="メイリオ"/>
              <a:cs typeface="メイリオ"/>
            </a:endParaRPr>
          </a:p>
          <a:p>
            <a:pPr marL="85090" indent="-85725">
              <a:spcBef>
                <a:spcPts val="1295"/>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p:txBody>
      </p:sp>
      <p:sp>
        <p:nvSpPr>
          <p:cNvPr id="12" name="object 12"/>
          <p:cNvSpPr txBox="1"/>
          <p:nvPr/>
        </p:nvSpPr>
        <p:spPr>
          <a:xfrm>
            <a:off x="7417309" y="4762627"/>
            <a:ext cx="1927225" cy="121412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p:txBody>
      </p:sp>
      <p:sp>
        <p:nvSpPr>
          <p:cNvPr id="13" name="object 13"/>
          <p:cNvSpPr txBox="1"/>
          <p:nvPr/>
        </p:nvSpPr>
        <p:spPr>
          <a:xfrm>
            <a:off x="6465696" y="4946143"/>
            <a:ext cx="774700" cy="741229"/>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金融機関</a:t>
            </a:r>
            <a:endParaRPr sz="1200">
              <a:latin typeface="メイリオ"/>
              <a:cs typeface="メイリオ"/>
            </a:endParaRPr>
          </a:p>
          <a:p>
            <a:pPr>
              <a:spcBef>
                <a:spcPts val="100"/>
              </a:spcBef>
            </a:pPr>
            <a:endParaRPr sz="1050">
              <a:latin typeface="メイリオ"/>
              <a:cs typeface="メイリオ"/>
            </a:endParaRPr>
          </a:p>
          <a:p>
            <a:pPr marR="5080">
              <a:spcBef>
                <a:spcPts val="5"/>
              </a:spcBef>
            </a:pPr>
            <a:r>
              <a:rPr sz="1200" b="1" spc="-10" dirty="0">
                <a:latin typeface="メイリオ"/>
                <a:cs typeface="メイリオ"/>
              </a:rPr>
              <a:t>電子マネー</a:t>
            </a:r>
            <a:r>
              <a:rPr sz="1200" b="1" spc="-20" dirty="0">
                <a:latin typeface="メイリオ"/>
                <a:cs typeface="メイリオ"/>
              </a:rPr>
              <a:t>事業者</a:t>
            </a:r>
            <a:endParaRPr sz="1200">
              <a:latin typeface="メイリオ"/>
              <a:cs typeface="メイリオ"/>
            </a:endParaRPr>
          </a:p>
        </p:txBody>
      </p:sp>
      <p:sp>
        <p:nvSpPr>
          <p:cNvPr id="14" name="object 14"/>
          <p:cNvSpPr txBox="1"/>
          <p:nvPr/>
        </p:nvSpPr>
        <p:spPr>
          <a:xfrm>
            <a:off x="2061057" y="4949697"/>
            <a:ext cx="3365500" cy="1126490"/>
          </a:xfrm>
          <a:prstGeom prst="rect">
            <a:avLst/>
          </a:prstGeom>
        </p:spPr>
        <p:txBody>
          <a:bodyPr vert="horz" wrap="square" lIns="0" tIns="12700" rIns="0" bIns="0" rtlCol="0">
            <a:spAutoFit/>
          </a:bodyPr>
          <a:lstStyle/>
          <a:p>
            <a:pPr marL="152400" marR="462280" indent="-152400">
              <a:spcBef>
                <a:spcPts val="100"/>
              </a:spcBef>
            </a:pPr>
            <a:r>
              <a:rPr sz="1200" spc="-5" dirty="0">
                <a:latin typeface="メイリオ"/>
                <a:cs typeface="メイリオ"/>
              </a:rPr>
              <a:t>①利用者が預金とデジタル通貨の交換と、電子マネーへのチャージを指示</a:t>
            </a:r>
            <a:endParaRPr sz="1200">
              <a:latin typeface="メイリオ"/>
              <a:cs typeface="メイリオ"/>
            </a:endParaRPr>
          </a:p>
          <a:p>
            <a:pPr>
              <a:lnSpc>
                <a:spcPct val="100000"/>
              </a:lnSpc>
            </a:pPr>
            <a:r>
              <a:rPr sz="1200" spc="-15" dirty="0">
                <a:latin typeface="メイリオ"/>
                <a:cs typeface="メイリオ"/>
              </a:rPr>
              <a:t>②銀行は預金をデジタル通貨に交換</a:t>
            </a:r>
            <a:endParaRPr sz="1200">
              <a:latin typeface="メイリオ"/>
              <a:cs typeface="メイリオ"/>
            </a:endParaRPr>
          </a:p>
          <a:p>
            <a:pPr marL="152400" marR="5080" indent="-152400"/>
            <a:r>
              <a:rPr sz="1200" spc="-5" dirty="0">
                <a:latin typeface="メイリオ"/>
                <a:cs typeface="メイリオ"/>
              </a:rPr>
              <a:t>③デジタル通貨を受け取った電子マネー事業者は利用者の残高を増額する</a:t>
            </a:r>
            <a:endParaRPr sz="1200">
              <a:latin typeface="メイリオ"/>
              <a:cs typeface="メイリオ"/>
            </a:endParaRPr>
          </a:p>
          <a:p>
            <a:pPr>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15" name="object 15"/>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デジタル通貨による電子マネーチャージの実現性検証</a:t>
            </a:r>
            <a:endParaRPr sz="1200">
              <a:latin typeface="メイリオ"/>
              <a:cs typeface="メイリオ"/>
            </a:endParaRPr>
          </a:p>
        </p:txBody>
      </p:sp>
      <p:graphicFrame>
        <p:nvGraphicFramePr>
          <p:cNvPr id="16" name="object 16"/>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17" name="object 17"/>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18" name="object 18"/>
          <p:cNvGrpSpPr/>
          <p:nvPr/>
        </p:nvGrpSpPr>
        <p:grpSpPr>
          <a:xfrm>
            <a:off x="2453639" y="2125979"/>
            <a:ext cx="2946400" cy="2278380"/>
            <a:chOff x="929639" y="2125979"/>
            <a:chExt cx="2946400" cy="2278380"/>
          </a:xfrm>
        </p:grpSpPr>
        <p:pic>
          <p:nvPicPr>
            <p:cNvPr id="19" name="object 19"/>
            <p:cNvPicPr/>
            <p:nvPr/>
          </p:nvPicPr>
          <p:blipFill>
            <a:blip r:embed="rId2" cstate="print"/>
            <a:stretch>
              <a:fillRect/>
            </a:stretch>
          </p:blipFill>
          <p:spPr>
            <a:xfrm>
              <a:off x="929639" y="2125979"/>
              <a:ext cx="2148586" cy="2267712"/>
            </a:xfrm>
            <a:prstGeom prst="rect">
              <a:avLst/>
            </a:prstGeom>
          </p:spPr>
        </p:pic>
        <p:pic>
          <p:nvPicPr>
            <p:cNvPr id="20" name="object 20"/>
            <p:cNvPicPr/>
            <p:nvPr/>
          </p:nvPicPr>
          <p:blipFill>
            <a:blip r:embed="rId3" cstate="print"/>
            <a:stretch>
              <a:fillRect/>
            </a:stretch>
          </p:blipFill>
          <p:spPr>
            <a:xfrm>
              <a:off x="3160775" y="3662171"/>
              <a:ext cx="714756" cy="742188"/>
            </a:xfrm>
            <a:prstGeom prst="rect">
              <a:avLst/>
            </a:prstGeom>
          </p:spPr>
        </p:pic>
        <p:pic>
          <p:nvPicPr>
            <p:cNvPr id="21" name="object 21"/>
            <p:cNvPicPr/>
            <p:nvPr/>
          </p:nvPicPr>
          <p:blipFill>
            <a:blip r:embed="rId4" cstate="print"/>
            <a:stretch>
              <a:fillRect/>
            </a:stretch>
          </p:blipFill>
          <p:spPr>
            <a:xfrm>
              <a:off x="2205227" y="2246375"/>
              <a:ext cx="283463" cy="284988"/>
            </a:xfrm>
            <a:prstGeom prst="rect">
              <a:avLst/>
            </a:prstGeom>
          </p:spPr>
        </p:pic>
      </p:grpSp>
      <p:sp>
        <p:nvSpPr>
          <p:cNvPr id="22" name="object 22"/>
          <p:cNvSpPr txBox="1"/>
          <p:nvPr/>
        </p:nvSpPr>
        <p:spPr>
          <a:xfrm>
            <a:off x="3564889" y="3382136"/>
            <a:ext cx="622300" cy="391160"/>
          </a:xfrm>
          <a:prstGeom prst="rect">
            <a:avLst/>
          </a:prstGeom>
        </p:spPr>
        <p:txBody>
          <a:bodyPr vert="horz" wrap="square" lIns="0" tIns="12700" rIns="0" bIns="0" rtlCol="0">
            <a:spAutoFit/>
          </a:bodyPr>
          <a:lstStyle/>
          <a:p>
            <a:pPr marL="53340" marR="5080" indent="-53340">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grpSp>
        <p:nvGrpSpPr>
          <p:cNvPr id="23" name="object 23"/>
          <p:cNvGrpSpPr/>
          <p:nvPr/>
        </p:nvGrpSpPr>
        <p:grpSpPr>
          <a:xfrm>
            <a:off x="3741293" y="2909189"/>
            <a:ext cx="329565" cy="257810"/>
            <a:chOff x="2217292" y="2909189"/>
            <a:chExt cx="329565" cy="257810"/>
          </a:xfrm>
        </p:grpSpPr>
        <p:sp>
          <p:nvSpPr>
            <p:cNvPr id="24" name="object 24"/>
            <p:cNvSpPr/>
            <p:nvPr/>
          </p:nvSpPr>
          <p:spPr>
            <a:xfrm>
              <a:off x="2220467" y="2912364"/>
              <a:ext cx="259079" cy="147955"/>
            </a:xfrm>
            <a:custGeom>
              <a:avLst/>
              <a:gdLst/>
              <a:ahLst/>
              <a:cxnLst/>
              <a:rect l="l" t="t" r="r" b="b"/>
              <a:pathLst>
                <a:path w="259080" h="147955">
                  <a:moveTo>
                    <a:pt x="129539" y="0"/>
                  </a:moveTo>
                  <a:lnTo>
                    <a:pt x="79134" y="1938"/>
                  </a:lnTo>
                  <a:lnTo>
                    <a:pt x="37957" y="7223"/>
                  </a:lnTo>
                  <a:lnTo>
                    <a:pt x="10185" y="15055"/>
                  </a:lnTo>
                  <a:lnTo>
                    <a:pt x="0" y="24637"/>
                  </a:lnTo>
                  <a:lnTo>
                    <a:pt x="0" y="123189"/>
                  </a:lnTo>
                  <a:lnTo>
                    <a:pt x="10185" y="132772"/>
                  </a:lnTo>
                  <a:lnTo>
                    <a:pt x="37957" y="140604"/>
                  </a:lnTo>
                  <a:lnTo>
                    <a:pt x="79134" y="145889"/>
                  </a:lnTo>
                  <a:lnTo>
                    <a:pt x="129539" y="147827"/>
                  </a:lnTo>
                  <a:lnTo>
                    <a:pt x="179945" y="145889"/>
                  </a:lnTo>
                  <a:lnTo>
                    <a:pt x="221122" y="140604"/>
                  </a:lnTo>
                  <a:lnTo>
                    <a:pt x="248894" y="132772"/>
                  </a:lnTo>
                  <a:lnTo>
                    <a:pt x="259080" y="123189"/>
                  </a:lnTo>
                  <a:lnTo>
                    <a:pt x="259080"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25" name="object 25"/>
            <p:cNvSpPr/>
            <p:nvPr/>
          </p:nvSpPr>
          <p:spPr>
            <a:xfrm>
              <a:off x="2220467" y="2912364"/>
              <a:ext cx="259079" cy="147955"/>
            </a:xfrm>
            <a:custGeom>
              <a:avLst/>
              <a:gdLst/>
              <a:ahLst/>
              <a:cxnLst/>
              <a:rect l="l" t="t" r="r" b="b"/>
              <a:pathLst>
                <a:path w="259080" h="147955">
                  <a:moveTo>
                    <a:pt x="259080"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5">
                  <a:moveTo>
                    <a:pt x="0" y="24637"/>
                  </a:moveTo>
                  <a:lnTo>
                    <a:pt x="10185" y="15055"/>
                  </a:lnTo>
                  <a:lnTo>
                    <a:pt x="37957" y="7223"/>
                  </a:lnTo>
                  <a:lnTo>
                    <a:pt x="79134" y="1938"/>
                  </a:lnTo>
                  <a:lnTo>
                    <a:pt x="129539" y="0"/>
                  </a:lnTo>
                  <a:lnTo>
                    <a:pt x="179945" y="1938"/>
                  </a:lnTo>
                  <a:lnTo>
                    <a:pt x="221122" y="7223"/>
                  </a:lnTo>
                  <a:lnTo>
                    <a:pt x="248894" y="15055"/>
                  </a:lnTo>
                  <a:lnTo>
                    <a:pt x="259080" y="24637"/>
                  </a:lnTo>
                  <a:lnTo>
                    <a:pt x="259080" y="123189"/>
                  </a:lnTo>
                  <a:lnTo>
                    <a:pt x="248894" y="132772"/>
                  </a:lnTo>
                  <a:lnTo>
                    <a:pt x="221122" y="140604"/>
                  </a:lnTo>
                  <a:lnTo>
                    <a:pt x="179945" y="145889"/>
                  </a:lnTo>
                  <a:lnTo>
                    <a:pt x="129539" y="147827"/>
                  </a:lnTo>
                  <a:lnTo>
                    <a:pt x="79134" y="145889"/>
                  </a:lnTo>
                  <a:lnTo>
                    <a:pt x="37957" y="140604"/>
                  </a:lnTo>
                  <a:lnTo>
                    <a:pt x="10185"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26" name="object 26"/>
            <p:cNvPicPr/>
            <p:nvPr/>
          </p:nvPicPr>
          <p:blipFill>
            <a:blip r:embed="rId5" cstate="print"/>
            <a:stretch>
              <a:fillRect/>
            </a:stretch>
          </p:blipFill>
          <p:spPr>
            <a:xfrm>
              <a:off x="2400299" y="3000756"/>
              <a:ext cx="146304" cy="166115"/>
            </a:xfrm>
            <a:prstGeom prst="rect">
              <a:avLst/>
            </a:prstGeom>
          </p:spPr>
        </p:pic>
      </p:grpSp>
      <p:sp>
        <p:nvSpPr>
          <p:cNvPr id="27" name="object 27"/>
          <p:cNvSpPr txBox="1"/>
          <p:nvPr/>
        </p:nvSpPr>
        <p:spPr>
          <a:xfrm>
            <a:off x="4432680" y="3096261"/>
            <a:ext cx="994410" cy="361315"/>
          </a:xfrm>
          <a:prstGeom prst="rect">
            <a:avLst/>
          </a:prstGeom>
        </p:spPr>
        <p:txBody>
          <a:bodyPr vert="horz" wrap="square" lIns="0" tIns="13335" rIns="0" bIns="0" rtlCol="0">
            <a:spAutoFit/>
          </a:bodyPr>
          <a:lstStyle/>
          <a:p>
            <a:pPr>
              <a:spcBef>
                <a:spcPts val="105"/>
              </a:spcBef>
            </a:pPr>
            <a:r>
              <a:rPr sz="1100" spc="-15" dirty="0">
                <a:latin typeface="メイリオ"/>
                <a:cs typeface="メイリオ"/>
              </a:rPr>
              <a:t>①交換・</a:t>
            </a:r>
            <a:endParaRPr sz="1100">
              <a:latin typeface="メイリオ"/>
              <a:cs typeface="メイリオ"/>
            </a:endParaRPr>
          </a:p>
          <a:p>
            <a:pPr marL="139700"/>
            <a:r>
              <a:rPr sz="1100" spc="-10" dirty="0">
                <a:latin typeface="メイリオ"/>
                <a:cs typeface="メイリオ"/>
              </a:rPr>
              <a:t>チャージ指示</a:t>
            </a:r>
            <a:endParaRPr sz="1100">
              <a:latin typeface="メイリオ"/>
              <a:cs typeface="メイリオ"/>
            </a:endParaRPr>
          </a:p>
        </p:txBody>
      </p:sp>
      <p:grpSp>
        <p:nvGrpSpPr>
          <p:cNvPr id="28" name="object 28"/>
          <p:cNvGrpSpPr/>
          <p:nvPr/>
        </p:nvGrpSpPr>
        <p:grpSpPr>
          <a:xfrm>
            <a:off x="3082926" y="3883026"/>
            <a:ext cx="1661795" cy="260985"/>
            <a:chOff x="1558925" y="3883025"/>
            <a:chExt cx="1661795" cy="260985"/>
          </a:xfrm>
        </p:grpSpPr>
        <p:sp>
          <p:nvSpPr>
            <p:cNvPr id="29" name="object 29"/>
            <p:cNvSpPr/>
            <p:nvPr/>
          </p:nvSpPr>
          <p:spPr>
            <a:xfrm>
              <a:off x="1562100" y="3889248"/>
              <a:ext cx="257810" cy="147955"/>
            </a:xfrm>
            <a:custGeom>
              <a:avLst/>
              <a:gdLst/>
              <a:ahLst/>
              <a:cxnLst/>
              <a:rect l="l" t="t" r="r" b="b"/>
              <a:pathLst>
                <a:path w="257810" h="147954">
                  <a:moveTo>
                    <a:pt x="128777" y="0"/>
                  </a:moveTo>
                  <a:lnTo>
                    <a:pt x="78652" y="1938"/>
                  </a:lnTo>
                  <a:lnTo>
                    <a:pt x="37718" y="7223"/>
                  </a:lnTo>
                  <a:lnTo>
                    <a:pt x="10120" y="15055"/>
                  </a:lnTo>
                  <a:lnTo>
                    <a:pt x="0" y="24637"/>
                  </a:lnTo>
                  <a:lnTo>
                    <a:pt x="0" y="123189"/>
                  </a:lnTo>
                  <a:lnTo>
                    <a:pt x="10120" y="132772"/>
                  </a:lnTo>
                  <a:lnTo>
                    <a:pt x="37719" y="140604"/>
                  </a:lnTo>
                  <a:lnTo>
                    <a:pt x="78652" y="145889"/>
                  </a:lnTo>
                  <a:lnTo>
                    <a:pt x="128777" y="147827"/>
                  </a:lnTo>
                  <a:lnTo>
                    <a:pt x="178903" y="145889"/>
                  </a:lnTo>
                  <a:lnTo>
                    <a:pt x="219837" y="140604"/>
                  </a:lnTo>
                  <a:lnTo>
                    <a:pt x="247435" y="132772"/>
                  </a:lnTo>
                  <a:lnTo>
                    <a:pt x="257556" y="123189"/>
                  </a:lnTo>
                  <a:lnTo>
                    <a:pt x="257556" y="24637"/>
                  </a:lnTo>
                  <a:lnTo>
                    <a:pt x="247435" y="15055"/>
                  </a:lnTo>
                  <a:lnTo>
                    <a:pt x="219837" y="7223"/>
                  </a:lnTo>
                  <a:lnTo>
                    <a:pt x="178903" y="1938"/>
                  </a:lnTo>
                  <a:lnTo>
                    <a:pt x="128777" y="0"/>
                  </a:lnTo>
                  <a:close/>
                </a:path>
              </a:pathLst>
            </a:custGeom>
            <a:solidFill>
              <a:srgbClr val="7E7E7E"/>
            </a:solidFill>
          </p:spPr>
          <p:txBody>
            <a:bodyPr wrap="square" lIns="0" tIns="0" rIns="0" bIns="0" rtlCol="0"/>
            <a:lstStyle/>
            <a:p>
              <a:endParaRPr/>
            </a:p>
          </p:txBody>
        </p:sp>
        <p:sp>
          <p:nvSpPr>
            <p:cNvPr id="30" name="object 30"/>
            <p:cNvSpPr/>
            <p:nvPr/>
          </p:nvSpPr>
          <p:spPr>
            <a:xfrm>
              <a:off x="1562100" y="3889248"/>
              <a:ext cx="257810" cy="147955"/>
            </a:xfrm>
            <a:custGeom>
              <a:avLst/>
              <a:gdLst/>
              <a:ahLst/>
              <a:cxnLst/>
              <a:rect l="l" t="t" r="r" b="b"/>
              <a:pathLst>
                <a:path w="257810" h="147954">
                  <a:moveTo>
                    <a:pt x="257556" y="24637"/>
                  </a:moveTo>
                  <a:lnTo>
                    <a:pt x="247435" y="34220"/>
                  </a:lnTo>
                  <a:lnTo>
                    <a:pt x="219837" y="42052"/>
                  </a:lnTo>
                  <a:lnTo>
                    <a:pt x="178903" y="47337"/>
                  </a:lnTo>
                  <a:lnTo>
                    <a:pt x="128777" y="49275"/>
                  </a:lnTo>
                  <a:lnTo>
                    <a:pt x="78652" y="47337"/>
                  </a:lnTo>
                  <a:lnTo>
                    <a:pt x="37719" y="42052"/>
                  </a:lnTo>
                  <a:lnTo>
                    <a:pt x="10120" y="34220"/>
                  </a:lnTo>
                  <a:lnTo>
                    <a:pt x="0" y="24637"/>
                  </a:lnTo>
                </a:path>
                <a:path w="257810" h="147954">
                  <a:moveTo>
                    <a:pt x="0" y="24637"/>
                  </a:moveTo>
                  <a:lnTo>
                    <a:pt x="10120" y="15055"/>
                  </a:lnTo>
                  <a:lnTo>
                    <a:pt x="37718" y="7223"/>
                  </a:lnTo>
                  <a:lnTo>
                    <a:pt x="78652" y="1938"/>
                  </a:lnTo>
                  <a:lnTo>
                    <a:pt x="128777" y="0"/>
                  </a:lnTo>
                  <a:lnTo>
                    <a:pt x="178903" y="1938"/>
                  </a:lnTo>
                  <a:lnTo>
                    <a:pt x="219837" y="7223"/>
                  </a:lnTo>
                  <a:lnTo>
                    <a:pt x="247435" y="15055"/>
                  </a:lnTo>
                  <a:lnTo>
                    <a:pt x="257556" y="24637"/>
                  </a:lnTo>
                  <a:lnTo>
                    <a:pt x="257556" y="123189"/>
                  </a:lnTo>
                  <a:lnTo>
                    <a:pt x="247435" y="132772"/>
                  </a:lnTo>
                  <a:lnTo>
                    <a:pt x="219837" y="140604"/>
                  </a:lnTo>
                  <a:lnTo>
                    <a:pt x="178903" y="145889"/>
                  </a:lnTo>
                  <a:lnTo>
                    <a:pt x="128777" y="147827"/>
                  </a:lnTo>
                  <a:lnTo>
                    <a:pt x="78652" y="145889"/>
                  </a:lnTo>
                  <a:lnTo>
                    <a:pt x="37719" y="140604"/>
                  </a:lnTo>
                  <a:lnTo>
                    <a:pt x="10120" y="132772"/>
                  </a:lnTo>
                  <a:lnTo>
                    <a:pt x="0" y="123189"/>
                  </a:lnTo>
                  <a:lnTo>
                    <a:pt x="0" y="24637"/>
                  </a:lnTo>
                  <a:close/>
                </a:path>
              </a:pathLst>
            </a:custGeom>
            <a:ln w="6350">
              <a:solidFill>
                <a:srgbClr val="FFFFFF"/>
              </a:solidFill>
            </a:ln>
          </p:spPr>
          <p:txBody>
            <a:bodyPr wrap="square" lIns="0" tIns="0" rIns="0" bIns="0" rtlCol="0"/>
            <a:lstStyle/>
            <a:p>
              <a:endParaRPr/>
            </a:p>
          </p:txBody>
        </p:sp>
        <p:pic>
          <p:nvPicPr>
            <p:cNvPr id="31" name="object 31"/>
            <p:cNvPicPr/>
            <p:nvPr/>
          </p:nvPicPr>
          <p:blipFill>
            <a:blip r:embed="rId5" cstate="print"/>
            <a:stretch>
              <a:fillRect/>
            </a:stretch>
          </p:blipFill>
          <p:spPr>
            <a:xfrm>
              <a:off x="1740407" y="3977639"/>
              <a:ext cx="146304" cy="166116"/>
            </a:xfrm>
            <a:prstGeom prst="rect">
              <a:avLst/>
            </a:prstGeom>
          </p:spPr>
        </p:pic>
        <p:sp>
          <p:nvSpPr>
            <p:cNvPr id="32" name="object 32"/>
            <p:cNvSpPr/>
            <p:nvPr/>
          </p:nvSpPr>
          <p:spPr>
            <a:xfrm>
              <a:off x="2895600" y="3886200"/>
              <a:ext cx="257810" cy="146685"/>
            </a:xfrm>
            <a:custGeom>
              <a:avLst/>
              <a:gdLst/>
              <a:ahLst/>
              <a:cxnLst/>
              <a:rect l="l" t="t" r="r" b="b"/>
              <a:pathLst>
                <a:path w="257810" h="146685">
                  <a:moveTo>
                    <a:pt x="128777" y="0"/>
                  </a:moveTo>
                  <a:lnTo>
                    <a:pt x="78652" y="1916"/>
                  </a:lnTo>
                  <a:lnTo>
                    <a:pt x="37718" y="7143"/>
                  </a:lnTo>
                  <a:lnTo>
                    <a:pt x="10120" y="14894"/>
                  </a:lnTo>
                  <a:lnTo>
                    <a:pt x="0" y="24383"/>
                  </a:lnTo>
                  <a:lnTo>
                    <a:pt x="0" y="121919"/>
                  </a:lnTo>
                  <a:lnTo>
                    <a:pt x="10120" y="131409"/>
                  </a:lnTo>
                  <a:lnTo>
                    <a:pt x="37718" y="139160"/>
                  </a:lnTo>
                  <a:lnTo>
                    <a:pt x="78652" y="144387"/>
                  </a:lnTo>
                  <a:lnTo>
                    <a:pt x="128777" y="146304"/>
                  </a:lnTo>
                  <a:lnTo>
                    <a:pt x="178903" y="144387"/>
                  </a:lnTo>
                  <a:lnTo>
                    <a:pt x="219837" y="139160"/>
                  </a:lnTo>
                  <a:lnTo>
                    <a:pt x="247435" y="131409"/>
                  </a:lnTo>
                  <a:lnTo>
                    <a:pt x="257556" y="121919"/>
                  </a:lnTo>
                  <a:lnTo>
                    <a:pt x="257556" y="24383"/>
                  </a:lnTo>
                  <a:lnTo>
                    <a:pt x="247435" y="14894"/>
                  </a:lnTo>
                  <a:lnTo>
                    <a:pt x="219837" y="7143"/>
                  </a:lnTo>
                  <a:lnTo>
                    <a:pt x="178903" y="1916"/>
                  </a:lnTo>
                  <a:lnTo>
                    <a:pt x="128777" y="0"/>
                  </a:lnTo>
                  <a:close/>
                </a:path>
              </a:pathLst>
            </a:custGeom>
            <a:solidFill>
              <a:srgbClr val="7E7E7E"/>
            </a:solidFill>
          </p:spPr>
          <p:txBody>
            <a:bodyPr wrap="square" lIns="0" tIns="0" rIns="0" bIns="0" rtlCol="0"/>
            <a:lstStyle/>
            <a:p>
              <a:endParaRPr/>
            </a:p>
          </p:txBody>
        </p:sp>
        <p:sp>
          <p:nvSpPr>
            <p:cNvPr id="33" name="object 33"/>
            <p:cNvSpPr/>
            <p:nvPr/>
          </p:nvSpPr>
          <p:spPr>
            <a:xfrm>
              <a:off x="2895600" y="3886200"/>
              <a:ext cx="257810" cy="146685"/>
            </a:xfrm>
            <a:custGeom>
              <a:avLst/>
              <a:gdLst/>
              <a:ahLst/>
              <a:cxnLst/>
              <a:rect l="l" t="t" r="r" b="b"/>
              <a:pathLst>
                <a:path w="257810" h="146685">
                  <a:moveTo>
                    <a:pt x="257556" y="24383"/>
                  </a:moveTo>
                  <a:lnTo>
                    <a:pt x="247435" y="33873"/>
                  </a:lnTo>
                  <a:lnTo>
                    <a:pt x="219837" y="41624"/>
                  </a:lnTo>
                  <a:lnTo>
                    <a:pt x="178903" y="46851"/>
                  </a:lnTo>
                  <a:lnTo>
                    <a:pt x="128777" y="48768"/>
                  </a:lnTo>
                  <a:lnTo>
                    <a:pt x="78652" y="46851"/>
                  </a:lnTo>
                  <a:lnTo>
                    <a:pt x="37718" y="41624"/>
                  </a:lnTo>
                  <a:lnTo>
                    <a:pt x="10120" y="33873"/>
                  </a:lnTo>
                  <a:lnTo>
                    <a:pt x="0" y="24383"/>
                  </a:lnTo>
                </a:path>
                <a:path w="257810" h="146685">
                  <a:moveTo>
                    <a:pt x="0" y="24383"/>
                  </a:moveTo>
                  <a:lnTo>
                    <a:pt x="10120" y="14894"/>
                  </a:lnTo>
                  <a:lnTo>
                    <a:pt x="37718" y="7143"/>
                  </a:lnTo>
                  <a:lnTo>
                    <a:pt x="78652" y="1916"/>
                  </a:lnTo>
                  <a:lnTo>
                    <a:pt x="128777" y="0"/>
                  </a:lnTo>
                  <a:lnTo>
                    <a:pt x="178903" y="1916"/>
                  </a:lnTo>
                  <a:lnTo>
                    <a:pt x="219837" y="7143"/>
                  </a:lnTo>
                  <a:lnTo>
                    <a:pt x="247435" y="14894"/>
                  </a:lnTo>
                  <a:lnTo>
                    <a:pt x="257556" y="24383"/>
                  </a:lnTo>
                  <a:lnTo>
                    <a:pt x="257556" y="121919"/>
                  </a:lnTo>
                  <a:lnTo>
                    <a:pt x="247435" y="131409"/>
                  </a:lnTo>
                  <a:lnTo>
                    <a:pt x="219837" y="139160"/>
                  </a:lnTo>
                  <a:lnTo>
                    <a:pt x="178903" y="144387"/>
                  </a:lnTo>
                  <a:lnTo>
                    <a:pt x="128777" y="146304"/>
                  </a:lnTo>
                  <a:lnTo>
                    <a:pt x="78652" y="144387"/>
                  </a:lnTo>
                  <a:lnTo>
                    <a:pt x="37718" y="139160"/>
                  </a:lnTo>
                  <a:lnTo>
                    <a:pt x="10120" y="131409"/>
                  </a:lnTo>
                  <a:lnTo>
                    <a:pt x="0" y="121919"/>
                  </a:lnTo>
                  <a:lnTo>
                    <a:pt x="0" y="24383"/>
                  </a:lnTo>
                  <a:close/>
                </a:path>
              </a:pathLst>
            </a:custGeom>
            <a:ln w="6350">
              <a:solidFill>
                <a:srgbClr val="FFFFFF"/>
              </a:solidFill>
            </a:ln>
          </p:spPr>
          <p:txBody>
            <a:bodyPr wrap="square" lIns="0" tIns="0" rIns="0" bIns="0" rtlCol="0"/>
            <a:lstStyle/>
            <a:p>
              <a:endParaRPr/>
            </a:p>
          </p:txBody>
        </p:sp>
        <p:pic>
          <p:nvPicPr>
            <p:cNvPr id="34" name="object 34"/>
            <p:cNvPicPr/>
            <p:nvPr/>
          </p:nvPicPr>
          <p:blipFill>
            <a:blip r:embed="rId5" cstate="print"/>
            <a:stretch>
              <a:fillRect/>
            </a:stretch>
          </p:blipFill>
          <p:spPr>
            <a:xfrm>
              <a:off x="3073908" y="3973068"/>
              <a:ext cx="146304" cy="167639"/>
            </a:xfrm>
            <a:prstGeom prst="rect">
              <a:avLst/>
            </a:prstGeom>
          </p:spPr>
        </p:pic>
      </p:grpSp>
      <p:sp>
        <p:nvSpPr>
          <p:cNvPr id="35" name="object 35"/>
          <p:cNvSpPr txBox="1"/>
          <p:nvPr/>
        </p:nvSpPr>
        <p:spPr>
          <a:xfrm>
            <a:off x="3492373" y="4335272"/>
            <a:ext cx="713740" cy="182101"/>
          </a:xfrm>
          <a:prstGeom prst="rect">
            <a:avLst/>
          </a:prstGeom>
        </p:spPr>
        <p:txBody>
          <a:bodyPr vert="horz" wrap="square" lIns="0" tIns="12700" rIns="0" bIns="0" rtlCol="0">
            <a:spAutoFit/>
          </a:bodyPr>
          <a:lstStyle/>
          <a:p>
            <a:pPr>
              <a:spcBef>
                <a:spcPts val="100"/>
              </a:spcBef>
            </a:pPr>
            <a:r>
              <a:rPr sz="1100" spc="-10" dirty="0">
                <a:latin typeface="メイリオ"/>
                <a:cs typeface="メイリオ"/>
              </a:rPr>
              <a:t>③チャージ</a:t>
            </a:r>
            <a:endParaRPr sz="1100">
              <a:latin typeface="メイリオ"/>
              <a:cs typeface="メイリオ"/>
            </a:endParaRPr>
          </a:p>
        </p:txBody>
      </p:sp>
      <p:sp>
        <p:nvSpPr>
          <p:cNvPr id="36" name="object 36"/>
          <p:cNvSpPr/>
          <p:nvPr/>
        </p:nvSpPr>
        <p:spPr>
          <a:xfrm>
            <a:off x="2976880" y="2739009"/>
            <a:ext cx="1851660" cy="1005205"/>
          </a:xfrm>
          <a:custGeom>
            <a:avLst/>
            <a:gdLst/>
            <a:ahLst/>
            <a:cxnLst/>
            <a:rect l="l" t="t" r="r" b="b"/>
            <a:pathLst>
              <a:path w="1851660" h="1005204">
                <a:moveTo>
                  <a:pt x="628142" y="18161"/>
                </a:moveTo>
                <a:lnTo>
                  <a:pt x="612013" y="8001"/>
                </a:lnTo>
                <a:lnTo>
                  <a:pt x="32410" y="931824"/>
                </a:lnTo>
                <a:lnTo>
                  <a:pt x="8255" y="916686"/>
                </a:lnTo>
                <a:lnTo>
                  <a:pt x="0" y="1001395"/>
                </a:lnTo>
                <a:lnTo>
                  <a:pt x="72771" y="957072"/>
                </a:lnTo>
                <a:lnTo>
                  <a:pt x="65862" y="952754"/>
                </a:lnTo>
                <a:lnTo>
                  <a:pt x="48564" y="941933"/>
                </a:lnTo>
                <a:lnTo>
                  <a:pt x="628142" y="18161"/>
                </a:lnTo>
                <a:close/>
              </a:path>
              <a:path w="1851660" h="1005204">
                <a:moveTo>
                  <a:pt x="1227455" y="82296"/>
                </a:moveTo>
                <a:lnTo>
                  <a:pt x="1216787" y="66675"/>
                </a:lnTo>
                <a:lnTo>
                  <a:pt x="1201039" y="77343"/>
                </a:lnTo>
                <a:lnTo>
                  <a:pt x="1211834" y="93091"/>
                </a:lnTo>
                <a:lnTo>
                  <a:pt x="1227455" y="82296"/>
                </a:lnTo>
                <a:close/>
              </a:path>
              <a:path w="1851660" h="1005204">
                <a:moveTo>
                  <a:pt x="1234059" y="41402"/>
                </a:moveTo>
                <a:lnTo>
                  <a:pt x="1159637" y="0"/>
                </a:lnTo>
                <a:lnTo>
                  <a:pt x="1171194" y="84455"/>
                </a:lnTo>
                <a:lnTo>
                  <a:pt x="1204569" y="61595"/>
                </a:lnTo>
                <a:lnTo>
                  <a:pt x="1225702" y="47117"/>
                </a:lnTo>
                <a:lnTo>
                  <a:pt x="1234059" y="41402"/>
                </a:lnTo>
                <a:close/>
              </a:path>
              <a:path w="1851660" h="1005204">
                <a:moveTo>
                  <a:pt x="1249045" y="113792"/>
                </a:moveTo>
                <a:lnTo>
                  <a:pt x="1238250" y="98044"/>
                </a:lnTo>
                <a:lnTo>
                  <a:pt x="1222502" y="108839"/>
                </a:lnTo>
                <a:lnTo>
                  <a:pt x="1233297" y="124587"/>
                </a:lnTo>
                <a:lnTo>
                  <a:pt x="1249045" y="113792"/>
                </a:lnTo>
                <a:close/>
              </a:path>
              <a:path w="1851660" h="1005204">
                <a:moveTo>
                  <a:pt x="1270508" y="145161"/>
                </a:moveTo>
                <a:lnTo>
                  <a:pt x="1259840" y="129540"/>
                </a:lnTo>
                <a:lnTo>
                  <a:pt x="1244092" y="140208"/>
                </a:lnTo>
                <a:lnTo>
                  <a:pt x="1254760" y="155956"/>
                </a:lnTo>
                <a:lnTo>
                  <a:pt x="1270508" y="145161"/>
                </a:lnTo>
                <a:close/>
              </a:path>
              <a:path w="1851660" h="1005204">
                <a:moveTo>
                  <a:pt x="1292098" y="176657"/>
                </a:moveTo>
                <a:lnTo>
                  <a:pt x="1281303" y="160909"/>
                </a:lnTo>
                <a:lnTo>
                  <a:pt x="1265555" y="171704"/>
                </a:lnTo>
                <a:lnTo>
                  <a:pt x="1276350" y="187452"/>
                </a:lnTo>
                <a:lnTo>
                  <a:pt x="1292098" y="176657"/>
                </a:lnTo>
                <a:close/>
              </a:path>
              <a:path w="1851660" h="1005204">
                <a:moveTo>
                  <a:pt x="1313561" y="208153"/>
                </a:moveTo>
                <a:lnTo>
                  <a:pt x="1302766" y="192405"/>
                </a:lnTo>
                <a:lnTo>
                  <a:pt x="1287145" y="203200"/>
                </a:lnTo>
                <a:lnTo>
                  <a:pt x="1297813" y="218821"/>
                </a:lnTo>
                <a:lnTo>
                  <a:pt x="1313561" y="208153"/>
                </a:lnTo>
                <a:close/>
              </a:path>
              <a:path w="1851660" h="1005204">
                <a:moveTo>
                  <a:pt x="1335151" y="239522"/>
                </a:moveTo>
                <a:lnTo>
                  <a:pt x="1324356" y="223774"/>
                </a:lnTo>
                <a:lnTo>
                  <a:pt x="1308608" y="234569"/>
                </a:lnTo>
                <a:lnTo>
                  <a:pt x="1319403" y="250317"/>
                </a:lnTo>
                <a:lnTo>
                  <a:pt x="1335151" y="239522"/>
                </a:lnTo>
                <a:close/>
              </a:path>
              <a:path w="1851660" h="1005204">
                <a:moveTo>
                  <a:pt x="1356614" y="271018"/>
                </a:moveTo>
                <a:lnTo>
                  <a:pt x="1345819" y="255270"/>
                </a:lnTo>
                <a:lnTo>
                  <a:pt x="1330071" y="266065"/>
                </a:lnTo>
                <a:lnTo>
                  <a:pt x="1340866" y="281686"/>
                </a:lnTo>
                <a:lnTo>
                  <a:pt x="1356614" y="271018"/>
                </a:lnTo>
                <a:close/>
              </a:path>
              <a:path w="1851660" h="1005204">
                <a:moveTo>
                  <a:pt x="1378077" y="302387"/>
                </a:moveTo>
                <a:lnTo>
                  <a:pt x="1367409" y="286766"/>
                </a:lnTo>
                <a:lnTo>
                  <a:pt x="1351661" y="297434"/>
                </a:lnTo>
                <a:lnTo>
                  <a:pt x="1362456" y="313182"/>
                </a:lnTo>
                <a:lnTo>
                  <a:pt x="1378077" y="302387"/>
                </a:lnTo>
                <a:close/>
              </a:path>
              <a:path w="1851660" h="1005204">
                <a:moveTo>
                  <a:pt x="1399667" y="333883"/>
                </a:moveTo>
                <a:lnTo>
                  <a:pt x="1388872" y="318135"/>
                </a:lnTo>
                <a:lnTo>
                  <a:pt x="1373124" y="328930"/>
                </a:lnTo>
                <a:lnTo>
                  <a:pt x="1383919" y="344678"/>
                </a:lnTo>
                <a:lnTo>
                  <a:pt x="1399667" y="333883"/>
                </a:lnTo>
                <a:close/>
              </a:path>
              <a:path w="1851660" h="1005204">
                <a:moveTo>
                  <a:pt x="1421130" y="365252"/>
                </a:moveTo>
                <a:lnTo>
                  <a:pt x="1410462" y="349631"/>
                </a:lnTo>
                <a:lnTo>
                  <a:pt x="1394714" y="360299"/>
                </a:lnTo>
                <a:lnTo>
                  <a:pt x="1405509" y="376047"/>
                </a:lnTo>
                <a:lnTo>
                  <a:pt x="1421130" y="365252"/>
                </a:lnTo>
                <a:close/>
              </a:path>
              <a:path w="1851660" h="1005204">
                <a:moveTo>
                  <a:pt x="1442720" y="396748"/>
                </a:moveTo>
                <a:lnTo>
                  <a:pt x="1431925" y="381000"/>
                </a:lnTo>
                <a:lnTo>
                  <a:pt x="1416177" y="391795"/>
                </a:lnTo>
                <a:lnTo>
                  <a:pt x="1426972" y="407543"/>
                </a:lnTo>
                <a:lnTo>
                  <a:pt x="1442720" y="396748"/>
                </a:lnTo>
                <a:close/>
              </a:path>
              <a:path w="1851660" h="1005204">
                <a:moveTo>
                  <a:pt x="1464183" y="428244"/>
                </a:moveTo>
                <a:lnTo>
                  <a:pt x="1453388" y="412496"/>
                </a:lnTo>
                <a:lnTo>
                  <a:pt x="1437767" y="423291"/>
                </a:lnTo>
                <a:lnTo>
                  <a:pt x="1448435" y="438912"/>
                </a:lnTo>
                <a:lnTo>
                  <a:pt x="1464183" y="428244"/>
                </a:lnTo>
                <a:close/>
              </a:path>
              <a:path w="1851660" h="1005204">
                <a:moveTo>
                  <a:pt x="1485773" y="459613"/>
                </a:moveTo>
                <a:lnTo>
                  <a:pt x="1474978" y="443865"/>
                </a:lnTo>
                <a:lnTo>
                  <a:pt x="1459230" y="454660"/>
                </a:lnTo>
                <a:lnTo>
                  <a:pt x="1470025" y="470408"/>
                </a:lnTo>
                <a:lnTo>
                  <a:pt x="1485773" y="459613"/>
                </a:lnTo>
                <a:close/>
              </a:path>
              <a:path w="1851660" h="1005204">
                <a:moveTo>
                  <a:pt x="1507236" y="491109"/>
                </a:moveTo>
                <a:lnTo>
                  <a:pt x="1496441" y="475361"/>
                </a:lnTo>
                <a:lnTo>
                  <a:pt x="1480820" y="486156"/>
                </a:lnTo>
                <a:lnTo>
                  <a:pt x="1491488" y="501777"/>
                </a:lnTo>
                <a:lnTo>
                  <a:pt x="1507236" y="491109"/>
                </a:lnTo>
                <a:close/>
              </a:path>
              <a:path w="1851660" h="1005204">
                <a:moveTo>
                  <a:pt x="1528699" y="522478"/>
                </a:moveTo>
                <a:lnTo>
                  <a:pt x="1518031" y="506857"/>
                </a:lnTo>
                <a:lnTo>
                  <a:pt x="1502283" y="517525"/>
                </a:lnTo>
                <a:lnTo>
                  <a:pt x="1513078" y="533273"/>
                </a:lnTo>
                <a:lnTo>
                  <a:pt x="1528699" y="522478"/>
                </a:lnTo>
                <a:close/>
              </a:path>
              <a:path w="1851660" h="1005204">
                <a:moveTo>
                  <a:pt x="1550289" y="553974"/>
                </a:moveTo>
                <a:lnTo>
                  <a:pt x="1539494" y="538226"/>
                </a:lnTo>
                <a:lnTo>
                  <a:pt x="1523746" y="549021"/>
                </a:lnTo>
                <a:lnTo>
                  <a:pt x="1534541" y="564769"/>
                </a:lnTo>
                <a:lnTo>
                  <a:pt x="1550289" y="553974"/>
                </a:lnTo>
                <a:close/>
              </a:path>
              <a:path w="1851660" h="1005204">
                <a:moveTo>
                  <a:pt x="1571752" y="585343"/>
                </a:moveTo>
                <a:lnTo>
                  <a:pt x="1561084" y="569722"/>
                </a:lnTo>
                <a:lnTo>
                  <a:pt x="1545336" y="580390"/>
                </a:lnTo>
                <a:lnTo>
                  <a:pt x="1556131" y="596138"/>
                </a:lnTo>
                <a:lnTo>
                  <a:pt x="1571752" y="585343"/>
                </a:lnTo>
                <a:close/>
              </a:path>
              <a:path w="1851660" h="1005204">
                <a:moveTo>
                  <a:pt x="1593342" y="616839"/>
                </a:moveTo>
                <a:lnTo>
                  <a:pt x="1582547" y="601091"/>
                </a:lnTo>
                <a:lnTo>
                  <a:pt x="1566799" y="611886"/>
                </a:lnTo>
                <a:lnTo>
                  <a:pt x="1577594" y="627634"/>
                </a:lnTo>
                <a:lnTo>
                  <a:pt x="1593342" y="616839"/>
                </a:lnTo>
                <a:close/>
              </a:path>
              <a:path w="1851660" h="1005204">
                <a:moveTo>
                  <a:pt x="1614805" y="648335"/>
                </a:moveTo>
                <a:lnTo>
                  <a:pt x="1604137" y="632587"/>
                </a:lnTo>
                <a:lnTo>
                  <a:pt x="1588389" y="643382"/>
                </a:lnTo>
                <a:lnTo>
                  <a:pt x="1599057" y="659003"/>
                </a:lnTo>
                <a:lnTo>
                  <a:pt x="1614805" y="648335"/>
                </a:lnTo>
                <a:close/>
              </a:path>
              <a:path w="1851660" h="1005204">
                <a:moveTo>
                  <a:pt x="1636395" y="679704"/>
                </a:moveTo>
                <a:lnTo>
                  <a:pt x="1625600" y="663956"/>
                </a:lnTo>
                <a:lnTo>
                  <a:pt x="1609852" y="674751"/>
                </a:lnTo>
                <a:lnTo>
                  <a:pt x="1620647" y="690499"/>
                </a:lnTo>
                <a:lnTo>
                  <a:pt x="1636395" y="679704"/>
                </a:lnTo>
                <a:close/>
              </a:path>
              <a:path w="1851660" h="1005204">
                <a:moveTo>
                  <a:pt x="1657858" y="711200"/>
                </a:moveTo>
                <a:lnTo>
                  <a:pt x="1647063" y="695452"/>
                </a:lnTo>
                <a:lnTo>
                  <a:pt x="1631442" y="706247"/>
                </a:lnTo>
                <a:lnTo>
                  <a:pt x="1642110" y="721868"/>
                </a:lnTo>
                <a:lnTo>
                  <a:pt x="1657858" y="711200"/>
                </a:lnTo>
                <a:close/>
              </a:path>
              <a:path w="1851660" h="1005204">
                <a:moveTo>
                  <a:pt x="1679448" y="742569"/>
                </a:moveTo>
                <a:lnTo>
                  <a:pt x="1668653" y="726821"/>
                </a:lnTo>
                <a:lnTo>
                  <a:pt x="1652905" y="737616"/>
                </a:lnTo>
                <a:lnTo>
                  <a:pt x="1663700" y="753364"/>
                </a:lnTo>
                <a:lnTo>
                  <a:pt x="1679448" y="742569"/>
                </a:lnTo>
                <a:close/>
              </a:path>
              <a:path w="1851660" h="1005204">
                <a:moveTo>
                  <a:pt x="1700911" y="774065"/>
                </a:moveTo>
                <a:lnTo>
                  <a:pt x="1690116" y="758317"/>
                </a:lnTo>
                <a:lnTo>
                  <a:pt x="1674368" y="769112"/>
                </a:lnTo>
                <a:lnTo>
                  <a:pt x="1685163" y="784860"/>
                </a:lnTo>
                <a:lnTo>
                  <a:pt x="1700911" y="774065"/>
                </a:lnTo>
                <a:close/>
              </a:path>
              <a:path w="1851660" h="1005204">
                <a:moveTo>
                  <a:pt x="1722374" y="805434"/>
                </a:moveTo>
                <a:lnTo>
                  <a:pt x="1711706" y="789813"/>
                </a:lnTo>
                <a:lnTo>
                  <a:pt x="1695958" y="800481"/>
                </a:lnTo>
                <a:lnTo>
                  <a:pt x="1706753" y="816229"/>
                </a:lnTo>
                <a:lnTo>
                  <a:pt x="1722374" y="805434"/>
                </a:lnTo>
                <a:close/>
              </a:path>
              <a:path w="1851660" h="1005204">
                <a:moveTo>
                  <a:pt x="1743964" y="836930"/>
                </a:moveTo>
                <a:lnTo>
                  <a:pt x="1733169" y="821182"/>
                </a:lnTo>
                <a:lnTo>
                  <a:pt x="1717421" y="831977"/>
                </a:lnTo>
                <a:lnTo>
                  <a:pt x="1728216" y="847737"/>
                </a:lnTo>
                <a:lnTo>
                  <a:pt x="1743964" y="836930"/>
                </a:lnTo>
                <a:close/>
              </a:path>
              <a:path w="1851660" h="1005204">
                <a:moveTo>
                  <a:pt x="1765427" y="868426"/>
                </a:moveTo>
                <a:lnTo>
                  <a:pt x="1754759" y="852678"/>
                </a:lnTo>
                <a:lnTo>
                  <a:pt x="1739011" y="863346"/>
                </a:lnTo>
                <a:lnTo>
                  <a:pt x="1749679" y="879094"/>
                </a:lnTo>
                <a:lnTo>
                  <a:pt x="1765427" y="868426"/>
                </a:lnTo>
                <a:close/>
              </a:path>
              <a:path w="1851660" h="1005204">
                <a:moveTo>
                  <a:pt x="1787017" y="899795"/>
                </a:moveTo>
                <a:lnTo>
                  <a:pt x="1776222" y="884047"/>
                </a:lnTo>
                <a:lnTo>
                  <a:pt x="1760474" y="894842"/>
                </a:lnTo>
                <a:lnTo>
                  <a:pt x="1771269" y="910590"/>
                </a:lnTo>
                <a:lnTo>
                  <a:pt x="1787017" y="899795"/>
                </a:lnTo>
                <a:close/>
              </a:path>
              <a:path w="1851660" h="1005204">
                <a:moveTo>
                  <a:pt x="1808480" y="931291"/>
                </a:moveTo>
                <a:lnTo>
                  <a:pt x="1797685" y="915543"/>
                </a:lnTo>
                <a:lnTo>
                  <a:pt x="1782064" y="926338"/>
                </a:lnTo>
                <a:lnTo>
                  <a:pt x="1792732" y="941959"/>
                </a:lnTo>
                <a:lnTo>
                  <a:pt x="1808480" y="931291"/>
                </a:lnTo>
                <a:close/>
              </a:path>
              <a:path w="1851660" h="1005204">
                <a:moveTo>
                  <a:pt x="1830070" y="962660"/>
                </a:moveTo>
                <a:lnTo>
                  <a:pt x="1819262" y="946912"/>
                </a:lnTo>
                <a:lnTo>
                  <a:pt x="1803527" y="957707"/>
                </a:lnTo>
                <a:lnTo>
                  <a:pt x="1814322" y="973455"/>
                </a:lnTo>
                <a:lnTo>
                  <a:pt x="1830070" y="962660"/>
                </a:lnTo>
                <a:close/>
              </a:path>
              <a:path w="1851660" h="1005204">
                <a:moveTo>
                  <a:pt x="1851533" y="994156"/>
                </a:moveTo>
                <a:lnTo>
                  <a:pt x="1840725" y="978408"/>
                </a:lnTo>
                <a:lnTo>
                  <a:pt x="1825117" y="989203"/>
                </a:lnTo>
                <a:lnTo>
                  <a:pt x="1835785" y="1004951"/>
                </a:lnTo>
                <a:lnTo>
                  <a:pt x="1851533" y="994156"/>
                </a:lnTo>
                <a:close/>
              </a:path>
            </a:pathLst>
          </a:custGeom>
          <a:solidFill>
            <a:srgbClr val="A6A6A6"/>
          </a:solidFill>
        </p:spPr>
        <p:txBody>
          <a:bodyPr wrap="square" lIns="0" tIns="0" rIns="0" bIns="0" rtlCol="0"/>
          <a:lstStyle/>
          <a:p>
            <a:endParaRPr/>
          </a:p>
        </p:txBody>
      </p:sp>
      <p:sp>
        <p:nvSpPr>
          <p:cNvPr id="37" name="object 37"/>
          <p:cNvSpPr txBox="1"/>
          <p:nvPr/>
        </p:nvSpPr>
        <p:spPr>
          <a:xfrm>
            <a:off x="3535933" y="2003552"/>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金融機関</a:t>
            </a:r>
            <a:endParaRPr sz="1200">
              <a:latin typeface="メイリオ"/>
              <a:cs typeface="メイリオ"/>
            </a:endParaRPr>
          </a:p>
        </p:txBody>
      </p:sp>
      <p:sp>
        <p:nvSpPr>
          <p:cNvPr id="38" name="object 38"/>
          <p:cNvSpPr txBox="1"/>
          <p:nvPr/>
        </p:nvSpPr>
        <p:spPr>
          <a:xfrm>
            <a:off x="1926031" y="3780536"/>
            <a:ext cx="774700" cy="391795"/>
          </a:xfrm>
          <a:prstGeom prst="rect">
            <a:avLst/>
          </a:prstGeom>
        </p:spPr>
        <p:txBody>
          <a:bodyPr vert="horz" wrap="square" lIns="0" tIns="12700" rIns="0" bIns="0" rtlCol="0">
            <a:spAutoFit/>
          </a:bodyPr>
          <a:lstStyle/>
          <a:p>
            <a:pPr marR="5080" algn="ctr">
              <a:spcBef>
                <a:spcPts val="100"/>
              </a:spcBef>
            </a:pPr>
            <a:r>
              <a:rPr sz="1200" b="1" spc="-10" dirty="0">
                <a:latin typeface="メイリオ"/>
                <a:cs typeface="メイリオ"/>
              </a:rPr>
              <a:t>電子マネー</a:t>
            </a:r>
            <a:endParaRPr sz="1200">
              <a:latin typeface="メイリオ"/>
              <a:cs typeface="メイリオ"/>
            </a:endParaRPr>
          </a:p>
          <a:p>
            <a:pPr marR="5080" algn="ctr"/>
            <a:r>
              <a:rPr sz="1200" b="1" spc="-25" dirty="0">
                <a:latin typeface="メイリオ"/>
                <a:cs typeface="メイリオ"/>
              </a:rPr>
              <a:t>事業者</a:t>
            </a:r>
            <a:endParaRPr sz="1200">
              <a:latin typeface="メイリオ"/>
              <a:cs typeface="メイリオ"/>
            </a:endParaRPr>
          </a:p>
        </p:txBody>
      </p:sp>
      <p:sp>
        <p:nvSpPr>
          <p:cNvPr id="39" name="object 39"/>
          <p:cNvSpPr txBox="1"/>
          <p:nvPr/>
        </p:nvSpPr>
        <p:spPr>
          <a:xfrm>
            <a:off x="5316601" y="3936238"/>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grpSp>
        <p:nvGrpSpPr>
          <p:cNvPr id="40" name="object 40"/>
          <p:cNvGrpSpPr/>
          <p:nvPr/>
        </p:nvGrpSpPr>
        <p:grpSpPr>
          <a:xfrm>
            <a:off x="2682240" y="2532761"/>
            <a:ext cx="2516505" cy="1837055"/>
            <a:chOff x="1158239" y="2532760"/>
            <a:chExt cx="2516505" cy="1837055"/>
          </a:xfrm>
        </p:grpSpPr>
        <p:pic>
          <p:nvPicPr>
            <p:cNvPr id="41" name="object 41"/>
            <p:cNvPicPr/>
            <p:nvPr/>
          </p:nvPicPr>
          <p:blipFill>
            <a:blip r:embed="rId6" cstate="print"/>
            <a:stretch>
              <a:fillRect/>
            </a:stretch>
          </p:blipFill>
          <p:spPr>
            <a:xfrm>
              <a:off x="3400044" y="3889247"/>
              <a:ext cx="274319" cy="274319"/>
            </a:xfrm>
            <a:prstGeom prst="rect">
              <a:avLst/>
            </a:prstGeom>
          </p:spPr>
        </p:pic>
        <p:pic>
          <p:nvPicPr>
            <p:cNvPr id="42" name="object 42"/>
            <p:cNvPicPr/>
            <p:nvPr/>
          </p:nvPicPr>
          <p:blipFill>
            <a:blip r:embed="rId7" cstate="print"/>
            <a:stretch>
              <a:fillRect/>
            </a:stretch>
          </p:blipFill>
          <p:spPr>
            <a:xfrm>
              <a:off x="1158239" y="3881627"/>
              <a:ext cx="275844" cy="275844"/>
            </a:xfrm>
            <a:prstGeom prst="rect">
              <a:avLst/>
            </a:prstGeom>
          </p:spPr>
        </p:pic>
        <p:pic>
          <p:nvPicPr>
            <p:cNvPr id="43" name="object 43"/>
            <p:cNvPicPr/>
            <p:nvPr/>
          </p:nvPicPr>
          <p:blipFill>
            <a:blip r:embed="rId8" cstate="print"/>
            <a:stretch>
              <a:fillRect/>
            </a:stretch>
          </p:blipFill>
          <p:spPr>
            <a:xfrm>
              <a:off x="1677923" y="3194303"/>
              <a:ext cx="182880" cy="193548"/>
            </a:xfrm>
            <a:prstGeom prst="rect">
              <a:avLst/>
            </a:prstGeom>
          </p:spPr>
        </p:pic>
        <p:pic>
          <p:nvPicPr>
            <p:cNvPr id="44" name="object 44"/>
            <p:cNvPicPr/>
            <p:nvPr/>
          </p:nvPicPr>
          <p:blipFill>
            <a:blip r:embed="rId9" cstate="print"/>
            <a:stretch>
              <a:fillRect/>
            </a:stretch>
          </p:blipFill>
          <p:spPr>
            <a:xfrm>
              <a:off x="2205736" y="2532760"/>
              <a:ext cx="268836" cy="305053"/>
            </a:xfrm>
            <a:prstGeom prst="rect">
              <a:avLst/>
            </a:prstGeom>
          </p:spPr>
        </p:pic>
        <p:pic>
          <p:nvPicPr>
            <p:cNvPr id="45" name="object 45"/>
            <p:cNvPicPr/>
            <p:nvPr/>
          </p:nvPicPr>
          <p:blipFill>
            <a:blip r:embed="rId10" cstate="print"/>
            <a:stretch>
              <a:fillRect/>
            </a:stretch>
          </p:blipFill>
          <p:spPr>
            <a:xfrm>
              <a:off x="2103119" y="2598419"/>
              <a:ext cx="182880" cy="193547"/>
            </a:xfrm>
            <a:prstGeom prst="rect">
              <a:avLst/>
            </a:prstGeom>
          </p:spPr>
        </p:pic>
        <p:pic>
          <p:nvPicPr>
            <p:cNvPr id="46" name="object 46"/>
            <p:cNvPicPr/>
            <p:nvPr/>
          </p:nvPicPr>
          <p:blipFill>
            <a:blip r:embed="rId11" cstate="print"/>
            <a:stretch>
              <a:fillRect/>
            </a:stretch>
          </p:blipFill>
          <p:spPr>
            <a:xfrm>
              <a:off x="2409443" y="2624327"/>
              <a:ext cx="164592" cy="138684"/>
            </a:xfrm>
            <a:prstGeom prst="rect">
              <a:avLst/>
            </a:prstGeom>
          </p:spPr>
        </p:pic>
        <p:sp>
          <p:nvSpPr>
            <p:cNvPr id="47" name="object 47"/>
            <p:cNvSpPr/>
            <p:nvPr/>
          </p:nvSpPr>
          <p:spPr>
            <a:xfrm>
              <a:off x="1564385" y="4199381"/>
              <a:ext cx="1640205" cy="76200"/>
            </a:xfrm>
            <a:custGeom>
              <a:avLst/>
              <a:gdLst/>
              <a:ahLst/>
              <a:cxnLst/>
              <a:rect l="l" t="t" r="r" b="b"/>
              <a:pathLst>
                <a:path w="1640205" h="76200">
                  <a:moveTo>
                    <a:pt x="1563624" y="0"/>
                  </a:moveTo>
                  <a:lnTo>
                    <a:pt x="1563624" y="76200"/>
                  </a:lnTo>
                  <a:lnTo>
                    <a:pt x="1620774" y="47625"/>
                  </a:lnTo>
                  <a:lnTo>
                    <a:pt x="1576324" y="47625"/>
                  </a:lnTo>
                  <a:lnTo>
                    <a:pt x="1576324" y="28575"/>
                  </a:lnTo>
                  <a:lnTo>
                    <a:pt x="1620774" y="28575"/>
                  </a:lnTo>
                  <a:lnTo>
                    <a:pt x="1563624" y="0"/>
                  </a:lnTo>
                  <a:close/>
                </a:path>
                <a:path w="1640205" h="76200">
                  <a:moveTo>
                    <a:pt x="1563624" y="28575"/>
                  </a:moveTo>
                  <a:lnTo>
                    <a:pt x="0" y="28575"/>
                  </a:lnTo>
                  <a:lnTo>
                    <a:pt x="0" y="47625"/>
                  </a:lnTo>
                  <a:lnTo>
                    <a:pt x="1563624" y="47625"/>
                  </a:lnTo>
                  <a:lnTo>
                    <a:pt x="1563624" y="28575"/>
                  </a:lnTo>
                  <a:close/>
                </a:path>
                <a:path w="1640205" h="76200">
                  <a:moveTo>
                    <a:pt x="1620774" y="28575"/>
                  </a:moveTo>
                  <a:lnTo>
                    <a:pt x="1576324" y="28575"/>
                  </a:lnTo>
                  <a:lnTo>
                    <a:pt x="1576324" y="47625"/>
                  </a:lnTo>
                  <a:lnTo>
                    <a:pt x="1620774" y="47625"/>
                  </a:lnTo>
                  <a:lnTo>
                    <a:pt x="1639824" y="38100"/>
                  </a:lnTo>
                  <a:lnTo>
                    <a:pt x="1620774" y="28575"/>
                  </a:lnTo>
                  <a:close/>
                </a:path>
              </a:pathLst>
            </a:custGeom>
            <a:solidFill>
              <a:srgbClr val="A6A6A6"/>
            </a:solidFill>
          </p:spPr>
          <p:txBody>
            <a:bodyPr wrap="square" lIns="0" tIns="0" rIns="0" bIns="0" rtlCol="0"/>
            <a:lstStyle/>
            <a:p>
              <a:endParaRPr/>
            </a:p>
          </p:txBody>
        </p:sp>
        <p:pic>
          <p:nvPicPr>
            <p:cNvPr id="48" name="object 48"/>
            <p:cNvPicPr/>
            <p:nvPr/>
          </p:nvPicPr>
          <p:blipFill>
            <a:blip r:embed="rId11" cstate="print"/>
            <a:stretch>
              <a:fillRect/>
            </a:stretch>
          </p:blipFill>
          <p:spPr>
            <a:xfrm>
              <a:off x="2299715" y="4165091"/>
              <a:ext cx="164591" cy="138683"/>
            </a:xfrm>
            <a:prstGeom prst="rect">
              <a:avLst/>
            </a:prstGeom>
          </p:spPr>
        </p:pic>
        <p:pic>
          <p:nvPicPr>
            <p:cNvPr id="49" name="object 49"/>
            <p:cNvPicPr/>
            <p:nvPr/>
          </p:nvPicPr>
          <p:blipFill>
            <a:blip r:embed="rId12" cstate="print"/>
            <a:stretch>
              <a:fillRect/>
            </a:stretch>
          </p:blipFill>
          <p:spPr>
            <a:xfrm>
              <a:off x="2808732" y="4107179"/>
              <a:ext cx="260604" cy="262127"/>
            </a:xfrm>
            <a:prstGeom prst="rect">
              <a:avLst/>
            </a:prstGeom>
          </p:spPr>
        </p:pic>
      </p:grpSp>
      <p:sp>
        <p:nvSpPr>
          <p:cNvPr id="50" name="object 50"/>
          <p:cNvSpPr txBox="1"/>
          <p:nvPr/>
        </p:nvSpPr>
        <p:spPr>
          <a:xfrm>
            <a:off x="2523440" y="2495170"/>
            <a:ext cx="1120775" cy="361315"/>
          </a:xfrm>
          <a:prstGeom prst="rect">
            <a:avLst/>
          </a:prstGeom>
        </p:spPr>
        <p:txBody>
          <a:bodyPr vert="horz" wrap="square" lIns="0" tIns="13335" rIns="0" bIns="0" rtlCol="0">
            <a:spAutoFit/>
          </a:bodyPr>
          <a:lstStyle/>
          <a:p>
            <a:pPr marL="139700" marR="5080" indent="-140335">
              <a:spcBef>
                <a:spcPts val="105"/>
              </a:spcBef>
            </a:pPr>
            <a:r>
              <a:rPr sz="1100" dirty="0">
                <a:latin typeface="メイリオ"/>
                <a:cs typeface="メイリオ"/>
              </a:rPr>
              <a:t>②預金</a:t>
            </a:r>
            <a:r>
              <a:rPr sz="1100" spc="-10" dirty="0">
                <a:latin typeface="Calibri"/>
                <a:cs typeface="Calibri"/>
              </a:rPr>
              <a:t>→</a:t>
            </a:r>
            <a:r>
              <a:rPr sz="1100" spc="-15" dirty="0">
                <a:latin typeface="メイリオ"/>
                <a:cs typeface="メイリオ"/>
              </a:rPr>
              <a:t>デジタル</a:t>
            </a:r>
            <a:r>
              <a:rPr sz="1100" spc="-10" dirty="0">
                <a:latin typeface="メイリオ"/>
                <a:cs typeface="メイリオ"/>
              </a:rPr>
              <a:t>通貨に交換</a:t>
            </a:r>
            <a:endParaRPr sz="1100">
              <a:latin typeface="メイリオ"/>
              <a:cs typeface="メイリオ"/>
            </a:endParaRPr>
          </a:p>
        </p:txBody>
      </p:sp>
      <p:sp>
        <p:nvSpPr>
          <p:cNvPr id="51" name="object 51"/>
          <p:cNvSpPr txBox="1"/>
          <p:nvPr/>
        </p:nvSpPr>
        <p:spPr>
          <a:xfrm>
            <a:off x="6092317" y="6000155"/>
            <a:ext cx="203835" cy="218008"/>
          </a:xfrm>
          <a:prstGeom prst="rect">
            <a:avLst/>
          </a:prstGeom>
        </p:spPr>
        <p:txBody>
          <a:bodyPr vert="horz" wrap="square" lIns="0" tIns="2540" rIns="0" bIns="0" rtlCol="0">
            <a:spAutoFit/>
          </a:bodyPr>
          <a:lstStyle/>
          <a:p>
            <a:pPr marL="12700">
              <a:spcBef>
                <a:spcPts val="20"/>
              </a:spcBef>
            </a:pPr>
            <a:r>
              <a:rPr sz="1400" b="1" dirty="0">
                <a:latin typeface="メイリオ"/>
                <a:cs typeface="メイリオ"/>
              </a:rPr>
              <a:t>割</a:t>
            </a:r>
            <a:endParaRPr sz="1400">
              <a:latin typeface="メイリオ"/>
              <a:cs typeface="メイリオ"/>
            </a:endParaRPr>
          </a:p>
        </p:txBody>
      </p:sp>
      <p:sp>
        <p:nvSpPr>
          <p:cNvPr id="52" name="object 52"/>
          <p:cNvSpPr txBox="1"/>
          <p:nvPr/>
        </p:nvSpPr>
        <p:spPr>
          <a:xfrm>
            <a:off x="7404609" y="6044277"/>
            <a:ext cx="2092325" cy="391133"/>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5" dirty="0">
                <a:latin typeface="メイリオ"/>
                <a:cs typeface="メイリオ"/>
              </a:rPr>
              <a:t>スマートコントラクトの定義</a:t>
            </a:r>
            <a:endParaRPr sz="1200">
              <a:latin typeface="メイリオ"/>
              <a:cs typeface="メイリオ"/>
            </a:endParaRPr>
          </a:p>
          <a:p>
            <a:pPr marL="12700"/>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53" name="object 53"/>
          <p:cNvSpPr txBox="1"/>
          <p:nvPr/>
        </p:nvSpPr>
        <p:spPr>
          <a:xfrm>
            <a:off x="6452996" y="6102530"/>
            <a:ext cx="853440" cy="387985"/>
          </a:xfrm>
          <a:prstGeom prst="rect">
            <a:avLst/>
          </a:prstGeom>
        </p:spPr>
        <p:txBody>
          <a:bodyPr vert="horz" wrap="square" lIns="0" tIns="3810" rIns="0" bIns="0" rtlCol="0">
            <a:spAutoFit/>
          </a:bodyPr>
          <a:lstStyle/>
          <a:p>
            <a:pPr marL="12700">
              <a:spcBef>
                <a:spcPts val="3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54" name="object 54"/>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147</a:t>
            </a:fld>
            <a:endParaRPr spc="-25" dirty="0"/>
          </a:p>
        </p:txBody>
      </p:sp>
      <p:sp>
        <p:nvSpPr>
          <p:cNvPr id="55" name="object 55"/>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3285" y="1497902"/>
            <a:ext cx="3950970" cy="5104765"/>
            <a:chOff x="379285" y="1497901"/>
            <a:chExt cx="3950970" cy="5104765"/>
          </a:xfrm>
        </p:grpSpPr>
        <p:pic>
          <p:nvPicPr>
            <p:cNvPr id="3" name="object 3"/>
            <p:cNvPicPr/>
            <p:nvPr/>
          </p:nvPicPr>
          <p:blipFill>
            <a:blip r:embed="rId2" cstate="print"/>
            <a:stretch>
              <a:fillRect/>
            </a:stretch>
          </p:blipFill>
          <p:spPr>
            <a:xfrm>
              <a:off x="1735836" y="2705100"/>
              <a:ext cx="1248156" cy="1283208"/>
            </a:xfrm>
            <a:prstGeom prst="rect">
              <a:avLst/>
            </a:prstGeom>
          </p:spPr>
        </p:pic>
        <p:sp>
          <p:nvSpPr>
            <p:cNvPr id="4" name="object 4"/>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grpSp>
      <p:sp>
        <p:nvSpPr>
          <p:cNvPr id="5" name="object 5"/>
          <p:cNvSpPr/>
          <p:nvPr/>
        </p:nvSpPr>
        <p:spPr>
          <a:xfrm>
            <a:off x="5952744" y="3645409"/>
            <a:ext cx="4319270" cy="993775"/>
          </a:xfrm>
          <a:custGeom>
            <a:avLst/>
            <a:gdLst/>
            <a:ahLst/>
            <a:cxnLst/>
            <a:rect l="l" t="t" r="r" b="b"/>
            <a:pathLst>
              <a:path w="4319270" h="993775">
                <a:moveTo>
                  <a:pt x="0" y="993647"/>
                </a:moveTo>
                <a:lnTo>
                  <a:pt x="4319015" y="993647"/>
                </a:lnTo>
                <a:lnTo>
                  <a:pt x="4319015" y="0"/>
                </a:lnTo>
                <a:lnTo>
                  <a:pt x="0" y="0"/>
                </a:lnTo>
                <a:lnTo>
                  <a:pt x="0" y="993647"/>
                </a:lnTo>
                <a:close/>
              </a:path>
            </a:pathLst>
          </a:custGeom>
          <a:ln w="9524">
            <a:solidFill>
              <a:srgbClr val="BEBEBE"/>
            </a:solidFill>
          </a:ln>
        </p:spPr>
        <p:txBody>
          <a:bodyPr wrap="square" lIns="0" tIns="0" rIns="0" bIns="0" rtlCol="0"/>
          <a:lstStyle/>
          <a:p>
            <a:endParaRPr/>
          </a:p>
        </p:txBody>
      </p:sp>
      <p:sp>
        <p:nvSpPr>
          <p:cNvPr id="6" name="object 6"/>
          <p:cNvSpPr txBox="1">
            <a:spLocks noGrp="1"/>
          </p:cNvSpPr>
          <p:nvPr>
            <p:ph type="title"/>
          </p:nvPr>
        </p:nvSpPr>
        <p:spPr>
          <a:xfrm>
            <a:off x="2358339" y="477139"/>
            <a:ext cx="39116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８．銀行間決済のデジタル通貨の活用</a:t>
            </a:r>
            <a:endParaRPr sz="1800"/>
          </a:p>
        </p:txBody>
      </p:sp>
      <p:sp>
        <p:nvSpPr>
          <p:cNvPr id="7" name="object 7"/>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8" name="object 8"/>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9" name="object 9"/>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10" name="object 10"/>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1" name="object 11"/>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12" name="object 12"/>
          <p:cNvSpPr txBox="1"/>
          <p:nvPr/>
        </p:nvSpPr>
        <p:spPr>
          <a:xfrm>
            <a:off x="6054853" y="4820412"/>
            <a:ext cx="346075" cy="1249701"/>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nSpc>
                <a:spcPts val="1400"/>
              </a:lnSpc>
              <a:spcBef>
                <a:spcPts val="10"/>
              </a:spcBef>
            </a:pPr>
            <a:r>
              <a:rPr sz="1400" b="1" spc="400" dirty="0">
                <a:latin typeface="メイリオ"/>
                <a:cs typeface="メイリオ"/>
              </a:rPr>
              <a:t>•</a:t>
            </a:r>
            <a:r>
              <a:rPr sz="1400" b="1" spc="-50" dirty="0">
                <a:latin typeface="メイリオ"/>
                <a:cs typeface="メイリオ"/>
              </a:rPr>
              <a:t>役</a:t>
            </a:r>
            <a:endParaRPr sz="1400">
              <a:latin typeface="メイリオ"/>
              <a:cs typeface="メイリオ"/>
            </a:endParaRPr>
          </a:p>
        </p:txBody>
      </p:sp>
      <p:sp>
        <p:nvSpPr>
          <p:cNvPr id="13" name="object 13"/>
          <p:cNvSpPr txBox="1"/>
          <p:nvPr/>
        </p:nvSpPr>
        <p:spPr>
          <a:xfrm>
            <a:off x="6492494" y="1879854"/>
            <a:ext cx="317500" cy="556563"/>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a:p>
            <a:pPr>
              <a:spcBef>
                <a:spcPts val="60"/>
              </a:spcBef>
            </a:pPr>
            <a:endParaRPr sz="1050">
              <a:latin typeface="メイリオ"/>
              <a:cs typeface="メイリオ"/>
            </a:endParaRPr>
          </a:p>
          <a:p>
            <a:pPr>
              <a:spcBef>
                <a:spcPts val="5"/>
              </a:spcBef>
            </a:pPr>
            <a:r>
              <a:rPr sz="1200" b="1" spc="-25" dirty="0">
                <a:latin typeface="メイリオ"/>
                <a:cs typeface="メイリオ"/>
              </a:rPr>
              <a:t>技術</a:t>
            </a:r>
            <a:endParaRPr sz="1200">
              <a:latin typeface="メイリオ"/>
              <a:cs typeface="メイリオ"/>
            </a:endParaRPr>
          </a:p>
        </p:txBody>
      </p:sp>
      <p:sp>
        <p:nvSpPr>
          <p:cNvPr id="14" name="object 14"/>
          <p:cNvSpPr txBox="1"/>
          <p:nvPr/>
        </p:nvSpPr>
        <p:spPr>
          <a:xfrm>
            <a:off x="6492494" y="2939288"/>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法制度</a:t>
            </a:r>
            <a:endParaRPr sz="1200">
              <a:latin typeface="メイリオ"/>
              <a:cs typeface="メイリオ"/>
            </a:endParaRPr>
          </a:p>
        </p:txBody>
      </p:sp>
      <p:sp>
        <p:nvSpPr>
          <p:cNvPr id="15" name="object 15"/>
          <p:cNvSpPr txBox="1"/>
          <p:nvPr/>
        </p:nvSpPr>
        <p:spPr>
          <a:xfrm>
            <a:off x="7395718" y="1775205"/>
            <a:ext cx="2841625" cy="925194"/>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業務的な実現性の検証と、</a:t>
            </a:r>
            <a:endParaRPr sz="1200">
              <a:latin typeface="メイリオ"/>
              <a:cs typeface="メイリオ"/>
            </a:endParaRPr>
          </a:p>
          <a:p>
            <a:pPr marL="85090"/>
            <a:r>
              <a:rPr sz="1200" spc="-15" dirty="0">
                <a:latin typeface="メイリオ"/>
                <a:cs typeface="メイリオ"/>
              </a:rPr>
              <a:t>プロセス上の課題の洗い出し</a:t>
            </a:r>
            <a:endParaRPr sz="1200">
              <a:latin typeface="メイリオ"/>
              <a:cs typeface="メイリオ"/>
            </a:endParaRPr>
          </a:p>
          <a:p>
            <a:pPr marL="85090" indent="-85725">
              <a:spcBef>
                <a:spcPts val="1300"/>
              </a:spcBef>
              <a:buFont typeface="Arial"/>
              <a:buChar char="•"/>
              <a:tabLst>
                <a:tab pos="85725" algn="l"/>
              </a:tabLst>
            </a:pPr>
            <a:r>
              <a:rPr sz="1200" spc="-15" dirty="0">
                <a:latin typeface="メイリオ"/>
                <a:cs typeface="メイリオ"/>
              </a:rPr>
              <a:t>異なる発行体で発行されたデジタル通貨</a:t>
            </a:r>
            <a:endParaRPr sz="1200">
              <a:latin typeface="メイリオ"/>
              <a:cs typeface="メイリオ"/>
            </a:endParaRPr>
          </a:p>
          <a:p>
            <a:pPr marL="85090">
              <a:spcBef>
                <a:spcPts val="25"/>
              </a:spcBef>
            </a:pPr>
            <a:r>
              <a:rPr sz="1200" spc="-5" dirty="0">
                <a:latin typeface="メイリオ"/>
                <a:cs typeface="メイリオ"/>
              </a:rPr>
              <a:t>の交換、発行体間の送金にかかる検証</a:t>
            </a:r>
            <a:endParaRPr sz="1200">
              <a:latin typeface="メイリオ"/>
              <a:cs typeface="メイリオ"/>
            </a:endParaRPr>
          </a:p>
        </p:txBody>
      </p:sp>
      <p:sp>
        <p:nvSpPr>
          <p:cNvPr id="16" name="object 16"/>
          <p:cNvSpPr txBox="1"/>
          <p:nvPr/>
        </p:nvSpPr>
        <p:spPr>
          <a:xfrm>
            <a:off x="7395718" y="2949955"/>
            <a:ext cx="17748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p:txBody>
      </p:sp>
      <p:sp>
        <p:nvSpPr>
          <p:cNvPr id="17" name="object 17"/>
          <p:cNvSpPr txBox="1"/>
          <p:nvPr/>
        </p:nvSpPr>
        <p:spPr>
          <a:xfrm>
            <a:off x="7417309" y="4829048"/>
            <a:ext cx="1927225" cy="112331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85090" indent="-85725">
              <a:buFont typeface="Arial"/>
              <a:buChar char="•"/>
              <a:tabLst>
                <a:tab pos="857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85090" indent="-85725">
              <a:buFont typeface="Arial"/>
              <a:buChar char="•"/>
              <a:tabLst>
                <a:tab pos="85725" algn="l"/>
              </a:tabLst>
            </a:pPr>
            <a:r>
              <a:rPr sz="1200" spc="-15" dirty="0">
                <a:latin typeface="メイリオ"/>
                <a:cs typeface="メイリオ"/>
              </a:rPr>
              <a:t>シナリオ実行・検証</a:t>
            </a:r>
            <a:endParaRPr sz="1200">
              <a:latin typeface="メイリオ"/>
              <a:cs typeface="メイリオ"/>
            </a:endParaRPr>
          </a:p>
        </p:txBody>
      </p:sp>
      <p:sp>
        <p:nvSpPr>
          <p:cNvPr id="18" name="object 18"/>
          <p:cNvSpPr txBox="1"/>
          <p:nvPr/>
        </p:nvSpPr>
        <p:spPr>
          <a:xfrm>
            <a:off x="6465696" y="5290820"/>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金融機関</a:t>
            </a:r>
            <a:endParaRPr sz="1200">
              <a:latin typeface="メイリオ"/>
              <a:cs typeface="メイリオ"/>
            </a:endParaRPr>
          </a:p>
        </p:txBody>
      </p:sp>
      <p:sp>
        <p:nvSpPr>
          <p:cNvPr id="19" name="object 19"/>
          <p:cNvSpPr txBox="1"/>
          <p:nvPr/>
        </p:nvSpPr>
        <p:spPr>
          <a:xfrm>
            <a:off x="1993088" y="4933569"/>
            <a:ext cx="3762375" cy="112649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①Ａがデジタル通貨を発行する</a:t>
            </a:r>
            <a:endParaRPr sz="1200">
              <a:latin typeface="メイリオ"/>
              <a:cs typeface="メイリオ"/>
            </a:endParaRPr>
          </a:p>
          <a:p>
            <a:pPr>
              <a:lnSpc>
                <a:spcPct val="100000"/>
              </a:lnSpc>
            </a:pPr>
            <a:r>
              <a:rPr sz="1200" dirty="0">
                <a:latin typeface="メイリオ"/>
                <a:cs typeface="メイリオ"/>
              </a:rPr>
              <a:t>②デジタル通貨交換</a:t>
            </a:r>
            <a:r>
              <a:rPr sz="1200" dirty="0">
                <a:latin typeface="Calibri"/>
                <a:cs typeface="Calibri"/>
              </a:rPr>
              <a:t>PF</a:t>
            </a:r>
            <a:r>
              <a:rPr sz="1200" spc="-5" dirty="0">
                <a:latin typeface="メイリオ"/>
                <a:cs typeface="メイリオ"/>
              </a:rPr>
              <a:t>にＡコインを送金する</a:t>
            </a:r>
            <a:endParaRPr sz="1200">
              <a:latin typeface="メイリオ"/>
              <a:cs typeface="メイリオ"/>
            </a:endParaRPr>
          </a:p>
          <a:p>
            <a:pPr>
              <a:lnSpc>
                <a:spcPct val="100000"/>
              </a:lnSpc>
            </a:pPr>
            <a:r>
              <a:rPr sz="1200" spc="-10" dirty="0">
                <a:latin typeface="メイリオ"/>
                <a:cs typeface="メイリオ"/>
              </a:rPr>
              <a:t>③交換</a:t>
            </a:r>
            <a:r>
              <a:rPr sz="1200" spc="-10" dirty="0">
                <a:latin typeface="Calibri"/>
                <a:cs typeface="Calibri"/>
              </a:rPr>
              <a:t>PF</a:t>
            </a:r>
            <a:r>
              <a:rPr sz="1200" spc="-15" dirty="0">
                <a:latin typeface="メイリオ"/>
                <a:cs typeface="メイリオ"/>
              </a:rPr>
              <a:t>上で、中間コインに変換する</a:t>
            </a:r>
            <a:endParaRPr sz="1200">
              <a:latin typeface="メイリオ"/>
              <a:cs typeface="メイリオ"/>
            </a:endParaRPr>
          </a:p>
          <a:p>
            <a:pPr>
              <a:lnSpc>
                <a:spcPct val="100000"/>
              </a:lnSpc>
            </a:pPr>
            <a:r>
              <a:rPr sz="1200" spc="-5" dirty="0">
                <a:latin typeface="メイリオ"/>
                <a:cs typeface="メイリオ"/>
              </a:rPr>
              <a:t>④中間コインからＢコインへ変換する</a:t>
            </a:r>
            <a:endParaRPr sz="1200">
              <a:latin typeface="メイリオ"/>
              <a:cs typeface="メイリオ"/>
            </a:endParaRPr>
          </a:p>
          <a:p>
            <a:pPr>
              <a:lnSpc>
                <a:spcPct val="100000"/>
              </a:lnSpc>
            </a:pPr>
            <a:r>
              <a:rPr sz="1200" spc="-5" dirty="0">
                <a:latin typeface="メイリオ"/>
                <a:cs typeface="メイリオ"/>
              </a:rPr>
              <a:t>⑤ＢがコインＢを受け取る</a:t>
            </a:r>
            <a:endParaRPr sz="1200">
              <a:latin typeface="メイリオ"/>
              <a:cs typeface="メイリオ"/>
            </a:endParaRPr>
          </a:p>
          <a:p>
            <a:pPr>
              <a:spcBef>
                <a:spcPts val="25"/>
              </a:spcBef>
            </a:pPr>
            <a:r>
              <a:rPr sz="1200" dirty="0">
                <a:latin typeface="ＭＳ ゴシック"/>
                <a:cs typeface="ＭＳ ゴシック"/>
              </a:rPr>
              <a:t>※</a:t>
            </a:r>
            <a:r>
              <a:rPr sz="1200" dirty="0">
                <a:latin typeface="メイリオ"/>
                <a:cs typeface="メイリオ"/>
              </a:rPr>
              <a:t>中間コイン：共通領域</a:t>
            </a:r>
            <a:r>
              <a:rPr sz="1200" spc="-10" dirty="0">
                <a:latin typeface="Calibri"/>
                <a:cs typeface="Calibri"/>
              </a:rPr>
              <a:t>(</a:t>
            </a:r>
            <a:r>
              <a:rPr sz="1200" dirty="0">
                <a:latin typeface="メイリオ"/>
                <a:cs typeface="メイリオ"/>
              </a:rPr>
              <a:t>価値情報</a:t>
            </a:r>
            <a:r>
              <a:rPr sz="1200" spc="-10" dirty="0">
                <a:latin typeface="Calibri"/>
                <a:cs typeface="Calibri"/>
              </a:rPr>
              <a:t>)</a:t>
            </a:r>
            <a:r>
              <a:rPr sz="1200" spc="-10" dirty="0">
                <a:latin typeface="メイリオ"/>
                <a:cs typeface="メイリオ"/>
              </a:rPr>
              <a:t>のみのデジタル通貨</a:t>
            </a:r>
            <a:endParaRPr sz="1200">
              <a:latin typeface="メイリオ"/>
              <a:cs typeface="メイリオ"/>
            </a:endParaRPr>
          </a:p>
        </p:txBody>
      </p:sp>
      <p:sp>
        <p:nvSpPr>
          <p:cNvPr id="20" name="object 20"/>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異なる発行体・プラットフォーム間における、中間デジタル通貨を利用した送金の技術的検証</a:t>
            </a:r>
            <a:endParaRPr sz="1200">
              <a:latin typeface="メイリオ"/>
              <a:cs typeface="メイリオ"/>
            </a:endParaRPr>
          </a:p>
        </p:txBody>
      </p:sp>
      <p:graphicFrame>
        <p:nvGraphicFramePr>
          <p:cNvPr id="21" name="object 21"/>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22" name="object 22"/>
          <p:cNvSpPr txBox="1"/>
          <p:nvPr/>
        </p:nvSpPr>
        <p:spPr>
          <a:xfrm>
            <a:off x="6565773" y="3737229"/>
            <a:ext cx="3514725" cy="756920"/>
          </a:xfrm>
          <a:prstGeom prst="rect">
            <a:avLst/>
          </a:prstGeom>
        </p:spPr>
        <p:txBody>
          <a:bodyPr vert="horz" wrap="square" lIns="0" tIns="12700" rIns="0" bIns="0" rtlCol="0">
            <a:spAutoFit/>
          </a:bodyPr>
          <a:lstStyle/>
          <a:p>
            <a:pPr marL="97790" marR="116205" indent="-85725">
              <a:spcBef>
                <a:spcPts val="100"/>
              </a:spcBef>
              <a:buFont typeface="Arial"/>
              <a:buChar char="•"/>
              <a:tabLst>
                <a:tab pos="98425"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97790" marR="5080" indent="-85725">
              <a:buFont typeface="Arial"/>
              <a:buChar char="•"/>
              <a:tabLst>
                <a:tab pos="98425"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3" name="object 23"/>
          <p:cNvGrpSpPr/>
          <p:nvPr/>
        </p:nvGrpSpPr>
        <p:grpSpPr>
          <a:xfrm>
            <a:off x="2340864" y="2993135"/>
            <a:ext cx="3058795" cy="745490"/>
            <a:chOff x="816863" y="2993135"/>
            <a:chExt cx="3058795" cy="745490"/>
          </a:xfrm>
        </p:grpSpPr>
        <p:pic>
          <p:nvPicPr>
            <p:cNvPr id="24" name="object 24"/>
            <p:cNvPicPr/>
            <p:nvPr/>
          </p:nvPicPr>
          <p:blipFill>
            <a:blip r:embed="rId3" cstate="print"/>
            <a:stretch>
              <a:fillRect/>
            </a:stretch>
          </p:blipFill>
          <p:spPr>
            <a:xfrm>
              <a:off x="816863" y="2994659"/>
              <a:ext cx="713232" cy="743712"/>
            </a:xfrm>
            <a:prstGeom prst="rect">
              <a:avLst/>
            </a:prstGeom>
          </p:spPr>
        </p:pic>
        <p:pic>
          <p:nvPicPr>
            <p:cNvPr id="25" name="object 25"/>
            <p:cNvPicPr/>
            <p:nvPr/>
          </p:nvPicPr>
          <p:blipFill>
            <a:blip r:embed="rId4" cstate="print"/>
            <a:stretch>
              <a:fillRect/>
            </a:stretch>
          </p:blipFill>
          <p:spPr>
            <a:xfrm>
              <a:off x="3160775" y="2993135"/>
              <a:ext cx="714756" cy="743712"/>
            </a:xfrm>
            <a:prstGeom prst="rect">
              <a:avLst/>
            </a:prstGeom>
          </p:spPr>
        </p:pic>
        <p:pic>
          <p:nvPicPr>
            <p:cNvPr id="26" name="object 26"/>
            <p:cNvPicPr/>
            <p:nvPr/>
          </p:nvPicPr>
          <p:blipFill>
            <a:blip r:embed="rId5" cstate="print"/>
            <a:stretch>
              <a:fillRect/>
            </a:stretch>
          </p:blipFill>
          <p:spPr>
            <a:xfrm>
              <a:off x="1037843" y="3223259"/>
              <a:ext cx="284988" cy="284988"/>
            </a:xfrm>
            <a:prstGeom prst="rect">
              <a:avLst/>
            </a:prstGeom>
          </p:spPr>
        </p:pic>
        <p:sp>
          <p:nvSpPr>
            <p:cNvPr id="27" name="object 27"/>
            <p:cNvSpPr/>
            <p:nvPr/>
          </p:nvSpPr>
          <p:spPr>
            <a:xfrm>
              <a:off x="1375409" y="3316985"/>
              <a:ext cx="534035" cy="76200"/>
            </a:xfrm>
            <a:custGeom>
              <a:avLst/>
              <a:gdLst/>
              <a:ahLst/>
              <a:cxnLst/>
              <a:rect l="l" t="t" r="r" b="b"/>
              <a:pathLst>
                <a:path w="534035" h="76200">
                  <a:moveTo>
                    <a:pt x="457327" y="0"/>
                  </a:moveTo>
                  <a:lnTo>
                    <a:pt x="457327" y="76200"/>
                  </a:lnTo>
                  <a:lnTo>
                    <a:pt x="514477" y="47625"/>
                  </a:lnTo>
                  <a:lnTo>
                    <a:pt x="470027" y="47625"/>
                  </a:lnTo>
                  <a:lnTo>
                    <a:pt x="470027" y="28575"/>
                  </a:lnTo>
                  <a:lnTo>
                    <a:pt x="514477" y="28575"/>
                  </a:lnTo>
                  <a:lnTo>
                    <a:pt x="457327" y="0"/>
                  </a:lnTo>
                  <a:close/>
                </a:path>
                <a:path w="534035" h="76200">
                  <a:moveTo>
                    <a:pt x="457327" y="28575"/>
                  </a:moveTo>
                  <a:lnTo>
                    <a:pt x="0" y="28575"/>
                  </a:lnTo>
                  <a:lnTo>
                    <a:pt x="0" y="47625"/>
                  </a:lnTo>
                  <a:lnTo>
                    <a:pt x="457327" y="47625"/>
                  </a:lnTo>
                  <a:lnTo>
                    <a:pt x="457327" y="28575"/>
                  </a:lnTo>
                  <a:close/>
                </a:path>
                <a:path w="534035" h="76200">
                  <a:moveTo>
                    <a:pt x="514477" y="28575"/>
                  </a:moveTo>
                  <a:lnTo>
                    <a:pt x="470027" y="28575"/>
                  </a:lnTo>
                  <a:lnTo>
                    <a:pt x="470027" y="47625"/>
                  </a:lnTo>
                  <a:lnTo>
                    <a:pt x="514477" y="47625"/>
                  </a:lnTo>
                  <a:lnTo>
                    <a:pt x="533527" y="38100"/>
                  </a:lnTo>
                  <a:lnTo>
                    <a:pt x="514477" y="28575"/>
                  </a:lnTo>
                  <a:close/>
                </a:path>
              </a:pathLst>
            </a:custGeom>
            <a:solidFill>
              <a:srgbClr val="A6A6A6"/>
            </a:solidFill>
          </p:spPr>
          <p:txBody>
            <a:bodyPr wrap="square" lIns="0" tIns="0" rIns="0" bIns="0" rtlCol="0"/>
            <a:lstStyle/>
            <a:p>
              <a:endParaRPr/>
            </a:p>
          </p:txBody>
        </p:sp>
        <p:pic>
          <p:nvPicPr>
            <p:cNvPr id="28" name="object 28"/>
            <p:cNvPicPr/>
            <p:nvPr/>
          </p:nvPicPr>
          <p:blipFill>
            <a:blip r:embed="rId6" cstate="print"/>
            <a:stretch>
              <a:fillRect/>
            </a:stretch>
          </p:blipFill>
          <p:spPr>
            <a:xfrm>
              <a:off x="1578863" y="3252215"/>
              <a:ext cx="181356" cy="193548"/>
            </a:xfrm>
            <a:prstGeom prst="rect">
              <a:avLst/>
            </a:prstGeom>
          </p:spPr>
        </p:pic>
      </p:grpSp>
      <p:sp>
        <p:nvSpPr>
          <p:cNvPr id="29" name="object 29"/>
          <p:cNvSpPr txBox="1"/>
          <p:nvPr/>
        </p:nvSpPr>
        <p:spPr>
          <a:xfrm>
            <a:off x="3186939" y="2575686"/>
            <a:ext cx="1431925" cy="197490"/>
          </a:xfrm>
          <a:prstGeom prst="rect">
            <a:avLst/>
          </a:prstGeom>
        </p:spPr>
        <p:txBody>
          <a:bodyPr vert="horz" wrap="square" lIns="0" tIns="12700" rIns="0" bIns="0" rtlCol="0">
            <a:spAutoFit/>
          </a:bodyPr>
          <a:lstStyle/>
          <a:p>
            <a:pPr>
              <a:spcBef>
                <a:spcPts val="100"/>
              </a:spcBef>
            </a:pPr>
            <a:r>
              <a:rPr sz="1200" b="1" dirty="0">
                <a:latin typeface="メイリオ"/>
                <a:cs typeface="メイリオ"/>
              </a:rPr>
              <a:t>デジタル通貨交換</a:t>
            </a:r>
            <a:r>
              <a:rPr sz="1200" b="1" spc="-25" dirty="0">
                <a:latin typeface="メイリオ"/>
                <a:cs typeface="メイリオ"/>
              </a:rPr>
              <a:t>PF</a:t>
            </a:r>
            <a:endParaRPr sz="1200">
              <a:latin typeface="メイリオ"/>
              <a:cs typeface="メイリオ"/>
            </a:endParaRPr>
          </a:p>
        </p:txBody>
      </p:sp>
      <p:sp>
        <p:nvSpPr>
          <p:cNvPr id="30" name="object 30"/>
          <p:cNvSpPr txBox="1"/>
          <p:nvPr/>
        </p:nvSpPr>
        <p:spPr>
          <a:xfrm>
            <a:off x="1866087" y="3233673"/>
            <a:ext cx="635000" cy="391160"/>
          </a:xfrm>
          <a:prstGeom prst="rect">
            <a:avLst/>
          </a:prstGeom>
        </p:spPr>
        <p:txBody>
          <a:bodyPr vert="horz" wrap="square" lIns="0" tIns="12700" rIns="0" bIns="0" rtlCol="0">
            <a:spAutoFit/>
          </a:bodyPr>
          <a:lstStyle/>
          <a:p>
            <a:pPr marL="241300" marR="5080" indent="-228600">
              <a:spcBef>
                <a:spcPts val="100"/>
              </a:spcBef>
            </a:pPr>
            <a:r>
              <a:rPr sz="1200" b="1" spc="-15" dirty="0">
                <a:latin typeface="メイリオ"/>
                <a:cs typeface="メイリオ"/>
              </a:rPr>
              <a:t>金融機関</a:t>
            </a:r>
            <a:r>
              <a:rPr sz="1200" b="1" spc="-50" dirty="0">
                <a:latin typeface="メイリオ"/>
                <a:cs typeface="メイリオ"/>
              </a:rPr>
              <a:t> Ａ</a:t>
            </a:r>
            <a:endParaRPr sz="1200">
              <a:latin typeface="メイリオ"/>
              <a:cs typeface="メイリオ"/>
            </a:endParaRPr>
          </a:p>
        </p:txBody>
      </p:sp>
      <p:sp>
        <p:nvSpPr>
          <p:cNvPr id="31" name="object 31"/>
          <p:cNvSpPr txBox="1"/>
          <p:nvPr/>
        </p:nvSpPr>
        <p:spPr>
          <a:xfrm>
            <a:off x="5240401" y="3220592"/>
            <a:ext cx="622300" cy="391160"/>
          </a:xfrm>
          <a:prstGeom prst="rect">
            <a:avLst/>
          </a:prstGeom>
        </p:spPr>
        <p:txBody>
          <a:bodyPr vert="horz" wrap="square" lIns="0" tIns="12700" rIns="0" bIns="0" rtlCol="0">
            <a:spAutoFit/>
          </a:bodyPr>
          <a:lstStyle/>
          <a:p>
            <a:pPr marL="228600" marR="5080" indent="-228600">
              <a:spcBef>
                <a:spcPts val="100"/>
              </a:spcBef>
            </a:pPr>
            <a:r>
              <a:rPr sz="1200" b="1" spc="-15" dirty="0">
                <a:latin typeface="メイリオ"/>
                <a:cs typeface="メイリオ"/>
              </a:rPr>
              <a:t>金融機関</a:t>
            </a:r>
            <a:r>
              <a:rPr sz="1200" b="1" spc="-50" dirty="0">
                <a:latin typeface="メイリオ"/>
                <a:cs typeface="メイリオ"/>
              </a:rPr>
              <a:t> Ｂ</a:t>
            </a:r>
            <a:endParaRPr sz="1200">
              <a:latin typeface="メイリオ"/>
              <a:cs typeface="メイリオ"/>
            </a:endParaRPr>
          </a:p>
        </p:txBody>
      </p:sp>
      <p:grpSp>
        <p:nvGrpSpPr>
          <p:cNvPr id="32" name="object 32"/>
          <p:cNvGrpSpPr/>
          <p:nvPr/>
        </p:nvGrpSpPr>
        <p:grpSpPr>
          <a:xfrm>
            <a:off x="2438400" y="3179698"/>
            <a:ext cx="2763520" cy="1083310"/>
            <a:chOff x="914400" y="3179698"/>
            <a:chExt cx="2763520" cy="1083310"/>
          </a:xfrm>
        </p:grpSpPr>
        <p:pic>
          <p:nvPicPr>
            <p:cNvPr id="33" name="object 33"/>
            <p:cNvPicPr/>
            <p:nvPr/>
          </p:nvPicPr>
          <p:blipFill>
            <a:blip r:embed="rId7" cstate="print"/>
            <a:stretch>
              <a:fillRect/>
            </a:stretch>
          </p:blipFill>
          <p:spPr>
            <a:xfrm>
              <a:off x="2273808" y="3272027"/>
              <a:ext cx="182880" cy="195072"/>
            </a:xfrm>
            <a:prstGeom prst="rect">
              <a:avLst/>
            </a:prstGeom>
          </p:spPr>
        </p:pic>
        <p:sp>
          <p:nvSpPr>
            <p:cNvPr id="34" name="object 34"/>
            <p:cNvSpPr/>
            <p:nvPr/>
          </p:nvSpPr>
          <p:spPr>
            <a:xfrm>
              <a:off x="2772917" y="3338321"/>
              <a:ext cx="554990" cy="76200"/>
            </a:xfrm>
            <a:custGeom>
              <a:avLst/>
              <a:gdLst/>
              <a:ahLst/>
              <a:cxnLst/>
              <a:rect l="l" t="t" r="r" b="b"/>
              <a:pathLst>
                <a:path w="554989" h="76200">
                  <a:moveTo>
                    <a:pt x="478662" y="0"/>
                  </a:moveTo>
                  <a:lnTo>
                    <a:pt x="478662" y="76200"/>
                  </a:lnTo>
                  <a:lnTo>
                    <a:pt x="535812" y="47625"/>
                  </a:lnTo>
                  <a:lnTo>
                    <a:pt x="491362" y="47625"/>
                  </a:lnTo>
                  <a:lnTo>
                    <a:pt x="491362" y="28575"/>
                  </a:lnTo>
                  <a:lnTo>
                    <a:pt x="535812" y="28575"/>
                  </a:lnTo>
                  <a:lnTo>
                    <a:pt x="478662" y="0"/>
                  </a:lnTo>
                  <a:close/>
                </a:path>
                <a:path w="554989" h="76200">
                  <a:moveTo>
                    <a:pt x="478662" y="28575"/>
                  </a:moveTo>
                  <a:lnTo>
                    <a:pt x="0" y="28575"/>
                  </a:lnTo>
                  <a:lnTo>
                    <a:pt x="0" y="47625"/>
                  </a:lnTo>
                  <a:lnTo>
                    <a:pt x="478662" y="47625"/>
                  </a:lnTo>
                  <a:lnTo>
                    <a:pt x="478662" y="28575"/>
                  </a:lnTo>
                  <a:close/>
                </a:path>
                <a:path w="554989" h="76200">
                  <a:moveTo>
                    <a:pt x="535812" y="28575"/>
                  </a:moveTo>
                  <a:lnTo>
                    <a:pt x="491362" y="28575"/>
                  </a:lnTo>
                  <a:lnTo>
                    <a:pt x="491362" y="47625"/>
                  </a:lnTo>
                  <a:lnTo>
                    <a:pt x="535812" y="47625"/>
                  </a:lnTo>
                  <a:lnTo>
                    <a:pt x="554862" y="38100"/>
                  </a:lnTo>
                  <a:lnTo>
                    <a:pt x="535812" y="28575"/>
                  </a:lnTo>
                  <a:close/>
                </a:path>
              </a:pathLst>
            </a:custGeom>
            <a:solidFill>
              <a:srgbClr val="A6A6A6"/>
            </a:solidFill>
          </p:spPr>
          <p:txBody>
            <a:bodyPr wrap="square" lIns="0" tIns="0" rIns="0" bIns="0" rtlCol="0"/>
            <a:lstStyle/>
            <a:p>
              <a:endParaRPr/>
            </a:p>
          </p:txBody>
        </p:sp>
        <p:pic>
          <p:nvPicPr>
            <p:cNvPr id="35" name="object 35"/>
            <p:cNvPicPr/>
            <p:nvPr/>
          </p:nvPicPr>
          <p:blipFill>
            <a:blip r:embed="rId8" cstate="print"/>
            <a:stretch>
              <a:fillRect/>
            </a:stretch>
          </p:blipFill>
          <p:spPr>
            <a:xfrm>
              <a:off x="2973323" y="3272027"/>
              <a:ext cx="182880" cy="195072"/>
            </a:xfrm>
            <a:prstGeom prst="rect">
              <a:avLst/>
            </a:prstGeom>
          </p:spPr>
        </p:pic>
        <p:sp>
          <p:nvSpPr>
            <p:cNvPr id="36" name="object 36"/>
            <p:cNvSpPr/>
            <p:nvPr/>
          </p:nvSpPr>
          <p:spPr>
            <a:xfrm>
              <a:off x="1923034" y="3179698"/>
              <a:ext cx="909955" cy="363855"/>
            </a:xfrm>
            <a:custGeom>
              <a:avLst/>
              <a:gdLst/>
              <a:ahLst/>
              <a:cxnLst/>
              <a:rect l="l" t="t" r="r" b="b"/>
              <a:pathLst>
                <a:path w="909955" h="363854">
                  <a:moveTo>
                    <a:pt x="290322" y="287782"/>
                  </a:moveTo>
                  <a:lnTo>
                    <a:pt x="274828" y="276733"/>
                  </a:lnTo>
                  <a:lnTo>
                    <a:pt x="265684" y="289814"/>
                  </a:lnTo>
                  <a:lnTo>
                    <a:pt x="256286" y="300990"/>
                  </a:lnTo>
                  <a:lnTo>
                    <a:pt x="224282" y="327025"/>
                  </a:lnTo>
                  <a:lnTo>
                    <a:pt x="188849" y="341503"/>
                  </a:lnTo>
                  <a:lnTo>
                    <a:pt x="164338" y="344678"/>
                  </a:lnTo>
                  <a:lnTo>
                    <a:pt x="152146" y="344297"/>
                  </a:lnTo>
                  <a:lnTo>
                    <a:pt x="105664" y="328676"/>
                  </a:lnTo>
                  <a:lnTo>
                    <a:pt x="76835" y="303403"/>
                  </a:lnTo>
                  <a:lnTo>
                    <a:pt x="57023" y="270510"/>
                  </a:lnTo>
                  <a:lnTo>
                    <a:pt x="46482" y="232156"/>
                  </a:lnTo>
                  <a:lnTo>
                    <a:pt x="44970" y="205943"/>
                  </a:lnTo>
                  <a:lnTo>
                    <a:pt x="45173" y="204851"/>
                  </a:lnTo>
                  <a:lnTo>
                    <a:pt x="47040" y="194475"/>
                  </a:lnTo>
                  <a:lnTo>
                    <a:pt x="72644" y="202565"/>
                  </a:lnTo>
                  <a:lnTo>
                    <a:pt x="68630" y="177292"/>
                  </a:lnTo>
                  <a:lnTo>
                    <a:pt x="59309" y="118491"/>
                  </a:lnTo>
                  <a:lnTo>
                    <a:pt x="0" y="179578"/>
                  </a:lnTo>
                  <a:lnTo>
                    <a:pt x="28676" y="188658"/>
                  </a:lnTo>
                  <a:lnTo>
                    <a:pt x="25908" y="203962"/>
                  </a:lnTo>
                  <a:lnTo>
                    <a:pt x="30607" y="250444"/>
                  </a:lnTo>
                  <a:lnTo>
                    <a:pt x="46355" y="292100"/>
                  </a:lnTo>
                  <a:lnTo>
                    <a:pt x="72898" y="327152"/>
                  </a:lnTo>
                  <a:lnTo>
                    <a:pt x="109855" y="352298"/>
                  </a:lnTo>
                  <a:lnTo>
                    <a:pt x="151638" y="363359"/>
                  </a:lnTo>
                  <a:lnTo>
                    <a:pt x="165735" y="363728"/>
                  </a:lnTo>
                  <a:lnTo>
                    <a:pt x="180086" y="362470"/>
                  </a:lnTo>
                  <a:lnTo>
                    <a:pt x="194183" y="359791"/>
                  </a:lnTo>
                  <a:lnTo>
                    <a:pt x="208153" y="355600"/>
                  </a:lnTo>
                  <a:lnTo>
                    <a:pt x="221742" y="349897"/>
                  </a:lnTo>
                  <a:lnTo>
                    <a:pt x="231584" y="344678"/>
                  </a:lnTo>
                  <a:lnTo>
                    <a:pt x="234950" y="342900"/>
                  </a:lnTo>
                  <a:lnTo>
                    <a:pt x="247523" y="334264"/>
                  </a:lnTo>
                  <a:lnTo>
                    <a:pt x="259588" y="324485"/>
                  </a:lnTo>
                  <a:lnTo>
                    <a:pt x="270764" y="313182"/>
                  </a:lnTo>
                  <a:lnTo>
                    <a:pt x="281178" y="300736"/>
                  </a:lnTo>
                  <a:lnTo>
                    <a:pt x="290322" y="287782"/>
                  </a:lnTo>
                  <a:close/>
                </a:path>
                <a:path w="909955" h="363854">
                  <a:moveTo>
                    <a:pt x="363855" y="184277"/>
                  </a:moveTo>
                  <a:lnTo>
                    <a:pt x="335051" y="175120"/>
                  </a:lnTo>
                  <a:lnTo>
                    <a:pt x="337820" y="159893"/>
                  </a:lnTo>
                  <a:lnTo>
                    <a:pt x="337820" y="158877"/>
                  </a:lnTo>
                  <a:lnTo>
                    <a:pt x="337781" y="157099"/>
                  </a:lnTo>
                  <a:lnTo>
                    <a:pt x="337566" y="143256"/>
                  </a:lnTo>
                  <a:lnTo>
                    <a:pt x="335915" y="128143"/>
                  </a:lnTo>
                  <a:lnTo>
                    <a:pt x="323850" y="84963"/>
                  </a:lnTo>
                  <a:lnTo>
                    <a:pt x="300863" y="47498"/>
                  </a:lnTo>
                  <a:lnTo>
                    <a:pt x="268058" y="19050"/>
                  </a:lnTo>
                  <a:lnTo>
                    <a:pt x="266954" y="18288"/>
                  </a:lnTo>
                  <a:lnTo>
                    <a:pt x="226314" y="2540"/>
                  </a:lnTo>
                  <a:lnTo>
                    <a:pt x="197866" y="0"/>
                  </a:lnTo>
                  <a:lnTo>
                    <a:pt x="183642" y="1270"/>
                  </a:lnTo>
                  <a:lnTo>
                    <a:pt x="141986" y="13843"/>
                  </a:lnTo>
                  <a:lnTo>
                    <a:pt x="104140" y="39243"/>
                  </a:lnTo>
                  <a:lnTo>
                    <a:pt x="73279" y="75946"/>
                  </a:lnTo>
                  <a:lnTo>
                    <a:pt x="88900" y="86995"/>
                  </a:lnTo>
                  <a:lnTo>
                    <a:pt x="98044" y="73914"/>
                  </a:lnTo>
                  <a:lnTo>
                    <a:pt x="107442" y="62738"/>
                  </a:lnTo>
                  <a:lnTo>
                    <a:pt x="139446" y="36703"/>
                  </a:lnTo>
                  <a:lnTo>
                    <a:pt x="174879" y="22225"/>
                  </a:lnTo>
                  <a:lnTo>
                    <a:pt x="199390" y="19050"/>
                  </a:lnTo>
                  <a:lnTo>
                    <a:pt x="211455" y="19558"/>
                  </a:lnTo>
                  <a:lnTo>
                    <a:pt x="258064" y="35052"/>
                  </a:lnTo>
                  <a:lnTo>
                    <a:pt x="286766" y="60452"/>
                  </a:lnTo>
                  <a:lnTo>
                    <a:pt x="306705" y="93218"/>
                  </a:lnTo>
                  <a:lnTo>
                    <a:pt x="317246" y="131572"/>
                  </a:lnTo>
                  <a:lnTo>
                    <a:pt x="318757" y="157861"/>
                  </a:lnTo>
                  <a:lnTo>
                    <a:pt x="318897" y="157099"/>
                  </a:lnTo>
                  <a:lnTo>
                    <a:pt x="318770" y="158877"/>
                  </a:lnTo>
                  <a:lnTo>
                    <a:pt x="318757" y="157861"/>
                  </a:lnTo>
                  <a:lnTo>
                    <a:pt x="316687" y="169278"/>
                  </a:lnTo>
                  <a:lnTo>
                    <a:pt x="291211" y="161163"/>
                  </a:lnTo>
                  <a:lnTo>
                    <a:pt x="304419" y="245237"/>
                  </a:lnTo>
                  <a:lnTo>
                    <a:pt x="361746" y="186436"/>
                  </a:lnTo>
                  <a:lnTo>
                    <a:pt x="363855" y="184277"/>
                  </a:lnTo>
                  <a:close/>
                </a:path>
                <a:path w="909955" h="363854">
                  <a:moveTo>
                    <a:pt x="836676" y="287782"/>
                  </a:moveTo>
                  <a:lnTo>
                    <a:pt x="821055" y="276733"/>
                  </a:lnTo>
                  <a:lnTo>
                    <a:pt x="811911" y="289814"/>
                  </a:lnTo>
                  <a:lnTo>
                    <a:pt x="802513" y="300990"/>
                  </a:lnTo>
                  <a:lnTo>
                    <a:pt x="770509" y="327025"/>
                  </a:lnTo>
                  <a:lnTo>
                    <a:pt x="735076" y="341503"/>
                  </a:lnTo>
                  <a:lnTo>
                    <a:pt x="710565" y="344678"/>
                  </a:lnTo>
                  <a:lnTo>
                    <a:pt x="698373" y="344297"/>
                  </a:lnTo>
                  <a:lnTo>
                    <a:pt x="651891" y="328676"/>
                  </a:lnTo>
                  <a:lnTo>
                    <a:pt x="623189" y="303403"/>
                  </a:lnTo>
                  <a:lnTo>
                    <a:pt x="603250" y="270510"/>
                  </a:lnTo>
                  <a:lnTo>
                    <a:pt x="592709" y="232156"/>
                  </a:lnTo>
                  <a:lnTo>
                    <a:pt x="591197" y="205943"/>
                  </a:lnTo>
                  <a:lnTo>
                    <a:pt x="591400" y="204851"/>
                  </a:lnTo>
                  <a:lnTo>
                    <a:pt x="593267" y="194475"/>
                  </a:lnTo>
                  <a:lnTo>
                    <a:pt x="618871" y="202565"/>
                  </a:lnTo>
                  <a:lnTo>
                    <a:pt x="614857" y="177292"/>
                  </a:lnTo>
                  <a:lnTo>
                    <a:pt x="605536" y="118491"/>
                  </a:lnTo>
                  <a:lnTo>
                    <a:pt x="546227" y="179578"/>
                  </a:lnTo>
                  <a:lnTo>
                    <a:pt x="574903" y="188658"/>
                  </a:lnTo>
                  <a:lnTo>
                    <a:pt x="572135" y="203962"/>
                  </a:lnTo>
                  <a:lnTo>
                    <a:pt x="576834" y="250444"/>
                  </a:lnTo>
                  <a:lnTo>
                    <a:pt x="592582" y="292100"/>
                  </a:lnTo>
                  <a:lnTo>
                    <a:pt x="619252" y="327152"/>
                  </a:lnTo>
                  <a:lnTo>
                    <a:pt x="656209" y="352298"/>
                  </a:lnTo>
                  <a:lnTo>
                    <a:pt x="697865" y="363359"/>
                  </a:lnTo>
                  <a:lnTo>
                    <a:pt x="712089" y="363728"/>
                  </a:lnTo>
                  <a:lnTo>
                    <a:pt x="726313" y="362470"/>
                  </a:lnTo>
                  <a:lnTo>
                    <a:pt x="740410" y="359791"/>
                  </a:lnTo>
                  <a:lnTo>
                    <a:pt x="754380" y="355600"/>
                  </a:lnTo>
                  <a:lnTo>
                    <a:pt x="767969" y="349897"/>
                  </a:lnTo>
                  <a:lnTo>
                    <a:pt x="777811" y="344678"/>
                  </a:lnTo>
                  <a:lnTo>
                    <a:pt x="781177" y="342900"/>
                  </a:lnTo>
                  <a:lnTo>
                    <a:pt x="793750" y="334264"/>
                  </a:lnTo>
                  <a:lnTo>
                    <a:pt x="805815" y="324485"/>
                  </a:lnTo>
                  <a:lnTo>
                    <a:pt x="817118" y="313182"/>
                  </a:lnTo>
                  <a:lnTo>
                    <a:pt x="827532" y="300736"/>
                  </a:lnTo>
                  <a:lnTo>
                    <a:pt x="836676" y="287782"/>
                  </a:lnTo>
                  <a:close/>
                </a:path>
                <a:path w="909955" h="363854">
                  <a:moveTo>
                    <a:pt x="909955" y="184150"/>
                  </a:moveTo>
                  <a:lnTo>
                    <a:pt x="881278" y="175082"/>
                  </a:lnTo>
                  <a:lnTo>
                    <a:pt x="884047" y="159893"/>
                  </a:lnTo>
                  <a:lnTo>
                    <a:pt x="884047" y="159004"/>
                  </a:lnTo>
                  <a:lnTo>
                    <a:pt x="879348" y="113411"/>
                  </a:lnTo>
                  <a:lnTo>
                    <a:pt x="863600" y="71628"/>
                  </a:lnTo>
                  <a:lnTo>
                    <a:pt x="837057" y="36703"/>
                  </a:lnTo>
                  <a:lnTo>
                    <a:pt x="814285" y="19050"/>
                  </a:lnTo>
                  <a:lnTo>
                    <a:pt x="813181" y="18288"/>
                  </a:lnTo>
                  <a:lnTo>
                    <a:pt x="772541" y="2540"/>
                  </a:lnTo>
                  <a:lnTo>
                    <a:pt x="744220" y="0"/>
                  </a:lnTo>
                  <a:lnTo>
                    <a:pt x="729869" y="1270"/>
                  </a:lnTo>
                  <a:lnTo>
                    <a:pt x="688213" y="13843"/>
                  </a:lnTo>
                  <a:lnTo>
                    <a:pt x="650367" y="39243"/>
                  </a:lnTo>
                  <a:lnTo>
                    <a:pt x="619633" y="75946"/>
                  </a:lnTo>
                  <a:lnTo>
                    <a:pt x="635127" y="86995"/>
                  </a:lnTo>
                  <a:lnTo>
                    <a:pt x="644271" y="73914"/>
                  </a:lnTo>
                  <a:lnTo>
                    <a:pt x="653669" y="62738"/>
                  </a:lnTo>
                  <a:lnTo>
                    <a:pt x="685673" y="36703"/>
                  </a:lnTo>
                  <a:lnTo>
                    <a:pt x="721106" y="22225"/>
                  </a:lnTo>
                  <a:lnTo>
                    <a:pt x="745617" y="19050"/>
                  </a:lnTo>
                  <a:lnTo>
                    <a:pt x="757682" y="19558"/>
                  </a:lnTo>
                  <a:lnTo>
                    <a:pt x="804291" y="35052"/>
                  </a:lnTo>
                  <a:lnTo>
                    <a:pt x="833120" y="60452"/>
                  </a:lnTo>
                  <a:lnTo>
                    <a:pt x="852932" y="93218"/>
                  </a:lnTo>
                  <a:lnTo>
                    <a:pt x="863473" y="131699"/>
                  </a:lnTo>
                  <a:lnTo>
                    <a:pt x="864971" y="157911"/>
                  </a:lnTo>
                  <a:lnTo>
                    <a:pt x="865124" y="157099"/>
                  </a:lnTo>
                  <a:lnTo>
                    <a:pt x="864997" y="159004"/>
                  </a:lnTo>
                  <a:lnTo>
                    <a:pt x="864971" y="157911"/>
                  </a:lnTo>
                  <a:lnTo>
                    <a:pt x="862914" y="169278"/>
                  </a:lnTo>
                  <a:lnTo>
                    <a:pt x="837311" y="161163"/>
                  </a:lnTo>
                  <a:lnTo>
                    <a:pt x="850646" y="245237"/>
                  </a:lnTo>
                  <a:lnTo>
                    <a:pt x="907732" y="186436"/>
                  </a:lnTo>
                  <a:lnTo>
                    <a:pt x="909955" y="184150"/>
                  </a:lnTo>
                  <a:close/>
                </a:path>
              </a:pathLst>
            </a:custGeom>
            <a:solidFill>
              <a:srgbClr val="A6A6A6"/>
            </a:solidFill>
          </p:spPr>
          <p:txBody>
            <a:bodyPr wrap="square" lIns="0" tIns="0" rIns="0" bIns="0" rtlCol="0"/>
            <a:lstStyle/>
            <a:p>
              <a:endParaRPr/>
            </a:p>
          </p:txBody>
        </p:sp>
        <p:pic>
          <p:nvPicPr>
            <p:cNvPr id="37" name="object 37"/>
            <p:cNvPicPr/>
            <p:nvPr/>
          </p:nvPicPr>
          <p:blipFill>
            <a:blip r:embed="rId9" cstate="print"/>
            <a:stretch>
              <a:fillRect/>
            </a:stretch>
          </p:blipFill>
          <p:spPr>
            <a:xfrm>
              <a:off x="3393948" y="3223259"/>
              <a:ext cx="283463" cy="284988"/>
            </a:xfrm>
            <a:prstGeom prst="rect">
              <a:avLst/>
            </a:prstGeom>
          </p:spPr>
        </p:pic>
        <p:pic>
          <p:nvPicPr>
            <p:cNvPr id="38" name="object 38"/>
            <p:cNvPicPr/>
            <p:nvPr/>
          </p:nvPicPr>
          <p:blipFill>
            <a:blip r:embed="rId10" cstate="print"/>
            <a:stretch>
              <a:fillRect/>
            </a:stretch>
          </p:blipFill>
          <p:spPr>
            <a:xfrm>
              <a:off x="914400" y="3805427"/>
              <a:ext cx="467868" cy="457200"/>
            </a:xfrm>
            <a:prstGeom prst="rect">
              <a:avLst/>
            </a:prstGeom>
          </p:spPr>
        </p:pic>
        <p:sp>
          <p:nvSpPr>
            <p:cNvPr id="39" name="object 39"/>
            <p:cNvSpPr/>
            <p:nvPr/>
          </p:nvSpPr>
          <p:spPr>
            <a:xfrm>
              <a:off x="1030223" y="3956303"/>
              <a:ext cx="259079" cy="147955"/>
            </a:xfrm>
            <a:custGeom>
              <a:avLst/>
              <a:gdLst/>
              <a:ahLst/>
              <a:cxnLst/>
              <a:rect l="l" t="t" r="r" b="b"/>
              <a:pathLst>
                <a:path w="259080" h="147954">
                  <a:moveTo>
                    <a:pt x="129539" y="0"/>
                  </a:moveTo>
                  <a:lnTo>
                    <a:pt x="79118" y="1938"/>
                  </a:lnTo>
                  <a:lnTo>
                    <a:pt x="37942" y="7223"/>
                  </a:lnTo>
                  <a:lnTo>
                    <a:pt x="10180" y="15055"/>
                  </a:lnTo>
                  <a:lnTo>
                    <a:pt x="0" y="24638"/>
                  </a:lnTo>
                  <a:lnTo>
                    <a:pt x="0" y="123190"/>
                  </a:lnTo>
                  <a:lnTo>
                    <a:pt x="10180" y="132772"/>
                  </a:lnTo>
                  <a:lnTo>
                    <a:pt x="37942" y="140604"/>
                  </a:lnTo>
                  <a:lnTo>
                    <a:pt x="79118" y="145889"/>
                  </a:lnTo>
                  <a:lnTo>
                    <a:pt x="129539" y="147828"/>
                  </a:lnTo>
                  <a:lnTo>
                    <a:pt x="179961" y="145889"/>
                  </a:lnTo>
                  <a:lnTo>
                    <a:pt x="221137" y="140604"/>
                  </a:lnTo>
                  <a:lnTo>
                    <a:pt x="248899" y="132772"/>
                  </a:lnTo>
                  <a:lnTo>
                    <a:pt x="259079" y="123190"/>
                  </a:lnTo>
                  <a:lnTo>
                    <a:pt x="259079" y="24638"/>
                  </a:lnTo>
                  <a:lnTo>
                    <a:pt x="248899" y="15055"/>
                  </a:lnTo>
                  <a:lnTo>
                    <a:pt x="221137" y="7223"/>
                  </a:lnTo>
                  <a:lnTo>
                    <a:pt x="179961" y="1938"/>
                  </a:lnTo>
                  <a:lnTo>
                    <a:pt x="129539" y="0"/>
                  </a:lnTo>
                  <a:close/>
                </a:path>
              </a:pathLst>
            </a:custGeom>
            <a:solidFill>
              <a:srgbClr val="7E7E7E"/>
            </a:solidFill>
          </p:spPr>
          <p:txBody>
            <a:bodyPr wrap="square" lIns="0" tIns="0" rIns="0" bIns="0" rtlCol="0"/>
            <a:lstStyle/>
            <a:p>
              <a:endParaRPr/>
            </a:p>
          </p:txBody>
        </p:sp>
        <p:sp>
          <p:nvSpPr>
            <p:cNvPr id="40" name="object 40"/>
            <p:cNvSpPr/>
            <p:nvPr/>
          </p:nvSpPr>
          <p:spPr>
            <a:xfrm>
              <a:off x="1030223" y="3956303"/>
              <a:ext cx="259079" cy="147955"/>
            </a:xfrm>
            <a:custGeom>
              <a:avLst/>
              <a:gdLst/>
              <a:ahLst/>
              <a:cxnLst/>
              <a:rect l="l" t="t" r="r" b="b"/>
              <a:pathLst>
                <a:path w="259080" h="147954">
                  <a:moveTo>
                    <a:pt x="259079" y="24638"/>
                  </a:moveTo>
                  <a:lnTo>
                    <a:pt x="248899" y="34220"/>
                  </a:lnTo>
                  <a:lnTo>
                    <a:pt x="221137" y="42052"/>
                  </a:lnTo>
                  <a:lnTo>
                    <a:pt x="179961" y="47337"/>
                  </a:lnTo>
                  <a:lnTo>
                    <a:pt x="129539" y="49276"/>
                  </a:lnTo>
                  <a:lnTo>
                    <a:pt x="79118" y="47337"/>
                  </a:lnTo>
                  <a:lnTo>
                    <a:pt x="37942" y="42052"/>
                  </a:lnTo>
                  <a:lnTo>
                    <a:pt x="10180" y="34220"/>
                  </a:lnTo>
                  <a:lnTo>
                    <a:pt x="0" y="24638"/>
                  </a:lnTo>
                </a:path>
                <a:path w="259080" h="147954">
                  <a:moveTo>
                    <a:pt x="0" y="24638"/>
                  </a:moveTo>
                  <a:lnTo>
                    <a:pt x="10180" y="15055"/>
                  </a:lnTo>
                  <a:lnTo>
                    <a:pt x="37942" y="7223"/>
                  </a:lnTo>
                  <a:lnTo>
                    <a:pt x="79118" y="1938"/>
                  </a:lnTo>
                  <a:lnTo>
                    <a:pt x="129539" y="0"/>
                  </a:lnTo>
                  <a:lnTo>
                    <a:pt x="179961" y="1938"/>
                  </a:lnTo>
                  <a:lnTo>
                    <a:pt x="221137" y="7223"/>
                  </a:lnTo>
                  <a:lnTo>
                    <a:pt x="248899" y="15055"/>
                  </a:lnTo>
                  <a:lnTo>
                    <a:pt x="259079" y="24638"/>
                  </a:lnTo>
                  <a:lnTo>
                    <a:pt x="259079" y="123190"/>
                  </a:lnTo>
                  <a:lnTo>
                    <a:pt x="248899" y="132772"/>
                  </a:lnTo>
                  <a:lnTo>
                    <a:pt x="221137" y="140604"/>
                  </a:lnTo>
                  <a:lnTo>
                    <a:pt x="179961" y="145889"/>
                  </a:lnTo>
                  <a:lnTo>
                    <a:pt x="129539" y="147828"/>
                  </a:lnTo>
                  <a:lnTo>
                    <a:pt x="79118" y="145889"/>
                  </a:lnTo>
                  <a:lnTo>
                    <a:pt x="37942" y="140604"/>
                  </a:lnTo>
                  <a:lnTo>
                    <a:pt x="10180" y="132772"/>
                  </a:lnTo>
                  <a:lnTo>
                    <a:pt x="0" y="123190"/>
                  </a:lnTo>
                  <a:lnTo>
                    <a:pt x="0" y="24638"/>
                  </a:lnTo>
                  <a:close/>
                </a:path>
              </a:pathLst>
            </a:custGeom>
            <a:ln w="6350">
              <a:solidFill>
                <a:srgbClr val="FFFFFF"/>
              </a:solidFill>
            </a:ln>
          </p:spPr>
          <p:txBody>
            <a:bodyPr wrap="square" lIns="0" tIns="0" rIns="0" bIns="0" rtlCol="0"/>
            <a:lstStyle/>
            <a:p>
              <a:endParaRPr/>
            </a:p>
          </p:txBody>
        </p:sp>
        <p:pic>
          <p:nvPicPr>
            <p:cNvPr id="41" name="object 41"/>
            <p:cNvPicPr/>
            <p:nvPr/>
          </p:nvPicPr>
          <p:blipFill>
            <a:blip r:embed="rId11" cstate="print"/>
            <a:stretch>
              <a:fillRect/>
            </a:stretch>
          </p:blipFill>
          <p:spPr>
            <a:xfrm>
              <a:off x="1208531" y="4044695"/>
              <a:ext cx="146303" cy="166116"/>
            </a:xfrm>
            <a:prstGeom prst="rect">
              <a:avLst/>
            </a:prstGeom>
          </p:spPr>
        </p:pic>
        <p:sp>
          <p:nvSpPr>
            <p:cNvPr id="42" name="object 42"/>
            <p:cNvSpPr/>
            <p:nvPr/>
          </p:nvSpPr>
          <p:spPr>
            <a:xfrm>
              <a:off x="1128522" y="3659885"/>
              <a:ext cx="76200" cy="274320"/>
            </a:xfrm>
            <a:custGeom>
              <a:avLst/>
              <a:gdLst/>
              <a:ahLst/>
              <a:cxnLst/>
              <a:rect l="l" t="t" r="r" b="b"/>
              <a:pathLst>
                <a:path w="76200" h="274320">
                  <a:moveTo>
                    <a:pt x="47625" y="63500"/>
                  </a:moveTo>
                  <a:lnTo>
                    <a:pt x="28575" y="63500"/>
                  </a:lnTo>
                  <a:lnTo>
                    <a:pt x="28575" y="273812"/>
                  </a:lnTo>
                  <a:lnTo>
                    <a:pt x="47625" y="273812"/>
                  </a:lnTo>
                  <a:lnTo>
                    <a:pt x="47625" y="63500"/>
                  </a:lnTo>
                  <a:close/>
                </a:path>
                <a:path w="76200" h="274320">
                  <a:moveTo>
                    <a:pt x="38100" y="0"/>
                  </a:moveTo>
                  <a:lnTo>
                    <a:pt x="0" y="76200"/>
                  </a:lnTo>
                  <a:lnTo>
                    <a:pt x="28575" y="76200"/>
                  </a:lnTo>
                  <a:lnTo>
                    <a:pt x="28575" y="63500"/>
                  </a:lnTo>
                  <a:lnTo>
                    <a:pt x="69850" y="63500"/>
                  </a:lnTo>
                  <a:lnTo>
                    <a:pt x="38100" y="0"/>
                  </a:lnTo>
                  <a:close/>
                </a:path>
                <a:path w="76200" h="274320">
                  <a:moveTo>
                    <a:pt x="69850" y="63500"/>
                  </a:moveTo>
                  <a:lnTo>
                    <a:pt x="47625" y="63500"/>
                  </a:lnTo>
                  <a:lnTo>
                    <a:pt x="47625" y="76200"/>
                  </a:lnTo>
                  <a:lnTo>
                    <a:pt x="76200" y="76200"/>
                  </a:lnTo>
                  <a:lnTo>
                    <a:pt x="69850" y="63500"/>
                  </a:lnTo>
                  <a:close/>
                </a:path>
              </a:pathLst>
            </a:custGeom>
            <a:solidFill>
              <a:srgbClr val="A6A6A6"/>
            </a:solidFill>
          </p:spPr>
          <p:txBody>
            <a:bodyPr wrap="square" lIns="0" tIns="0" rIns="0" bIns="0" rtlCol="0"/>
            <a:lstStyle/>
            <a:p>
              <a:endParaRPr/>
            </a:p>
          </p:txBody>
        </p:sp>
      </p:grpSp>
      <p:sp>
        <p:nvSpPr>
          <p:cNvPr id="43" name="object 43"/>
          <p:cNvSpPr txBox="1"/>
          <p:nvPr/>
        </p:nvSpPr>
        <p:spPr>
          <a:xfrm>
            <a:off x="2946147" y="3040126"/>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②送金</a:t>
            </a:r>
            <a:endParaRPr sz="1100">
              <a:latin typeface="メイリオ"/>
              <a:cs typeface="メイリオ"/>
            </a:endParaRPr>
          </a:p>
        </p:txBody>
      </p:sp>
      <p:sp>
        <p:nvSpPr>
          <p:cNvPr id="44" name="object 44"/>
          <p:cNvSpPr txBox="1"/>
          <p:nvPr/>
        </p:nvSpPr>
        <p:spPr>
          <a:xfrm>
            <a:off x="2195780" y="4219194"/>
            <a:ext cx="1127125" cy="197490"/>
          </a:xfrm>
          <a:prstGeom prst="rect">
            <a:avLst/>
          </a:prstGeom>
        </p:spPr>
        <p:txBody>
          <a:bodyPr vert="horz" wrap="square" lIns="0" tIns="12700" rIns="0" bIns="0" rtlCol="0">
            <a:spAutoFit/>
          </a:bodyPr>
          <a:lstStyle/>
          <a:p>
            <a:pPr>
              <a:spcBef>
                <a:spcPts val="100"/>
              </a:spcBef>
            </a:pPr>
            <a:r>
              <a:rPr sz="1200" b="1" dirty="0">
                <a:latin typeface="メイリオ"/>
                <a:cs typeface="メイリオ"/>
              </a:rPr>
              <a:t>デジタル通貨</a:t>
            </a:r>
            <a:r>
              <a:rPr sz="1200" b="1" spc="-25" dirty="0">
                <a:latin typeface="メイリオ"/>
                <a:cs typeface="メイリオ"/>
              </a:rPr>
              <a:t>PF</a:t>
            </a:r>
            <a:endParaRPr sz="1200">
              <a:latin typeface="メイリオ"/>
              <a:cs typeface="メイリオ"/>
            </a:endParaRPr>
          </a:p>
        </p:txBody>
      </p:sp>
      <p:grpSp>
        <p:nvGrpSpPr>
          <p:cNvPr id="45" name="object 45"/>
          <p:cNvGrpSpPr/>
          <p:nvPr/>
        </p:nvGrpSpPr>
        <p:grpSpPr>
          <a:xfrm>
            <a:off x="4788408" y="3805428"/>
            <a:ext cx="469900" cy="457200"/>
            <a:chOff x="3264408" y="3805428"/>
            <a:chExt cx="469900" cy="457200"/>
          </a:xfrm>
        </p:grpSpPr>
        <p:pic>
          <p:nvPicPr>
            <p:cNvPr id="46" name="object 46"/>
            <p:cNvPicPr/>
            <p:nvPr/>
          </p:nvPicPr>
          <p:blipFill>
            <a:blip r:embed="rId12" cstate="print"/>
            <a:stretch>
              <a:fillRect/>
            </a:stretch>
          </p:blipFill>
          <p:spPr>
            <a:xfrm>
              <a:off x="3264408" y="3805428"/>
              <a:ext cx="469391" cy="457200"/>
            </a:xfrm>
            <a:prstGeom prst="rect">
              <a:avLst/>
            </a:prstGeom>
          </p:spPr>
        </p:pic>
        <p:sp>
          <p:nvSpPr>
            <p:cNvPr id="47" name="object 47"/>
            <p:cNvSpPr/>
            <p:nvPr/>
          </p:nvSpPr>
          <p:spPr>
            <a:xfrm>
              <a:off x="3380232" y="3956304"/>
              <a:ext cx="259079" cy="147955"/>
            </a:xfrm>
            <a:custGeom>
              <a:avLst/>
              <a:gdLst/>
              <a:ahLst/>
              <a:cxnLst/>
              <a:rect l="l" t="t" r="r" b="b"/>
              <a:pathLst>
                <a:path w="259079" h="147954">
                  <a:moveTo>
                    <a:pt x="129539" y="0"/>
                  </a:moveTo>
                  <a:lnTo>
                    <a:pt x="79134" y="1938"/>
                  </a:lnTo>
                  <a:lnTo>
                    <a:pt x="37957" y="7223"/>
                  </a:lnTo>
                  <a:lnTo>
                    <a:pt x="10185" y="15055"/>
                  </a:lnTo>
                  <a:lnTo>
                    <a:pt x="0" y="24638"/>
                  </a:lnTo>
                  <a:lnTo>
                    <a:pt x="0" y="123190"/>
                  </a:lnTo>
                  <a:lnTo>
                    <a:pt x="10185" y="132772"/>
                  </a:lnTo>
                  <a:lnTo>
                    <a:pt x="37957" y="140604"/>
                  </a:lnTo>
                  <a:lnTo>
                    <a:pt x="79134" y="145889"/>
                  </a:lnTo>
                  <a:lnTo>
                    <a:pt x="129539" y="147828"/>
                  </a:lnTo>
                  <a:lnTo>
                    <a:pt x="179945" y="145889"/>
                  </a:lnTo>
                  <a:lnTo>
                    <a:pt x="221122" y="140604"/>
                  </a:lnTo>
                  <a:lnTo>
                    <a:pt x="248894" y="132772"/>
                  </a:lnTo>
                  <a:lnTo>
                    <a:pt x="259079" y="123190"/>
                  </a:lnTo>
                  <a:lnTo>
                    <a:pt x="259079" y="24638"/>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48" name="object 48"/>
            <p:cNvSpPr/>
            <p:nvPr/>
          </p:nvSpPr>
          <p:spPr>
            <a:xfrm>
              <a:off x="3380232" y="3956304"/>
              <a:ext cx="259079" cy="147955"/>
            </a:xfrm>
            <a:custGeom>
              <a:avLst/>
              <a:gdLst/>
              <a:ahLst/>
              <a:cxnLst/>
              <a:rect l="l" t="t" r="r" b="b"/>
              <a:pathLst>
                <a:path w="259079" h="147954">
                  <a:moveTo>
                    <a:pt x="259079" y="24638"/>
                  </a:moveTo>
                  <a:lnTo>
                    <a:pt x="248894" y="34220"/>
                  </a:lnTo>
                  <a:lnTo>
                    <a:pt x="221122" y="42052"/>
                  </a:lnTo>
                  <a:lnTo>
                    <a:pt x="179945" y="47337"/>
                  </a:lnTo>
                  <a:lnTo>
                    <a:pt x="129539" y="49276"/>
                  </a:lnTo>
                  <a:lnTo>
                    <a:pt x="79134" y="47337"/>
                  </a:lnTo>
                  <a:lnTo>
                    <a:pt x="37957" y="42052"/>
                  </a:lnTo>
                  <a:lnTo>
                    <a:pt x="10185" y="34220"/>
                  </a:lnTo>
                  <a:lnTo>
                    <a:pt x="0" y="24638"/>
                  </a:lnTo>
                </a:path>
                <a:path w="259079" h="147954">
                  <a:moveTo>
                    <a:pt x="0" y="24638"/>
                  </a:moveTo>
                  <a:lnTo>
                    <a:pt x="10185" y="15055"/>
                  </a:lnTo>
                  <a:lnTo>
                    <a:pt x="37957" y="7223"/>
                  </a:lnTo>
                  <a:lnTo>
                    <a:pt x="79134" y="1938"/>
                  </a:lnTo>
                  <a:lnTo>
                    <a:pt x="129539" y="0"/>
                  </a:lnTo>
                  <a:lnTo>
                    <a:pt x="179945" y="1938"/>
                  </a:lnTo>
                  <a:lnTo>
                    <a:pt x="221122" y="7223"/>
                  </a:lnTo>
                  <a:lnTo>
                    <a:pt x="248894" y="15055"/>
                  </a:lnTo>
                  <a:lnTo>
                    <a:pt x="259079" y="24638"/>
                  </a:lnTo>
                  <a:lnTo>
                    <a:pt x="259079" y="123190"/>
                  </a:lnTo>
                  <a:lnTo>
                    <a:pt x="248894" y="132772"/>
                  </a:lnTo>
                  <a:lnTo>
                    <a:pt x="221122" y="140604"/>
                  </a:lnTo>
                  <a:lnTo>
                    <a:pt x="179945" y="145889"/>
                  </a:lnTo>
                  <a:lnTo>
                    <a:pt x="129539" y="147828"/>
                  </a:lnTo>
                  <a:lnTo>
                    <a:pt x="79134" y="145889"/>
                  </a:lnTo>
                  <a:lnTo>
                    <a:pt x="37957" y="140604"/>
                  </a:lnTo>
                  <a:lnTo>
                    <a:pt x="10185" y="132772"/>
                  </a:lnTo>
                  <a:lnTo>
                    <a:pt x="0" y="123190"/>
                  </a:lnTo>
                  <a:lnTo>
                    <a:pt x="0" y="24638"/>
                  </a:lnTo>
                  <a:close/>
                </a:path>
              </a:pathLst>
            </a:custGeom>
            <a:ln w="6350">
              <a:solidFill>
                <a:srgbClr val="FFFFFF"/>
              </a:solidFill>
            </a:ln>
          </p:spPr>
          <p:txBody>
            <a:bodyPr wrap="square" lIns="0" tIns="0" rIns="0" bIns="0" rtlCol="0"/>
            <a:lstStyle/>
            <a:p>
              <a:endParaRPr/>
            </a:p>
          </p:txBody>
        </p:sp>
        <p:pic>
          <p:nvPicPr>
            <p:cNvPr id="49" name="object 49"/>
            <p:cNvPicPr/>
            <p:nvPr/>
          </p:nvPicPr>
          <p:blipFill>
            <a:blip r:embed="rId11" cstate="print"/>
            <a:stretch>
              <a:fillRect/>
            </a:stretch>
          </p:blipFill>
          <p:spPr>
            <a:xfrm>
              <a:off x="3560064" y="4044696"/>
              <a:ext cx="146303" cy="166116"/>
            </a:xfrm>
            <a:prstGeom prst="rect">
              <a:avLst/>
            </a:prstGeom>
          </p:spPr>
        </p:pic>
      </p:grpSp>
      <p:sp>
        <p:nvSpPr>
          <p:cNvPr id="50" name="object 50"/>
          <p:cNvSpPr txBox="1"/>
          <p:nvPr/>
        </p:nvSpPr>
        <p:spPr>
          <a:xfrm>
            <a:off x="4546727" y="4219194"/>
            <a:ext cx="1127125" cy="197490"/>
          </a:xfrm>
          <a:prstGeom prst="rect">
            <a:avLst/>
          </a:prstGeom>
        </p:spPr>
        <p:txBody>
          <a:bodyPr vert="horz" wrap="square" lIns="0" tIns="12700" rIns="0" bIns="0" rtlCol="0">
            <a:spAutoFit/>
          </a:bodyPr>
          <a:lstStyle/>
          <a:p>
            <a:pPr>
              <a:spcBef>
                <a:spcPts val="100"/>
              </a:spcBef>
            </a:pPr>
            <a:r>
              <a:rPr sz="1200" b="1" dirty="0">
                <a:latin typeface="メイリオ"/>
                <a:cs typeface="メイリオ"/>
              </a:rPr>
              <a:t>デジタル通貨</a:t>
            </a:r>
            <a:r>
              <a:rPr sz="1200" b="1" spc="-25" dirty="0">
                <a:latin typeface="メイリオ"/>
                <a:cs typeface="メイリオ"/>
              </a:rPr>
              <a:t>PF</a:t>
            </a:r>
            <a:endParaRPr sz="1200">
              <a:latin typeface="メイリオ"/>
              <a:cs typeface="メイリオ"/>
            </a:endParaRPr>
          </a:p>
        </p:txBody>
      </p:sp>
      <p:sp>
        <p:nvSpPr>
          <p:cNvPr id="51" name="object 51"/>
          <p:cNvSpPr txBox="1"/>
          <p:nvPr/>
        </p:nvSpPr>
        <p:spPr>
          <a:xfrm>
            <a:off x="2772461" y="3720466"/>
            <a:ext cx="433705" cy="182101"/>
          </a:xfrm>
          <a:prstGeom prst="rect">
            <a:avLst/>
          </a:prstGeom>
        </p:spPr>
        <p:txBody>
          <a:bodyPr vert="horz" wrap="square" lIns="0" tIns="12700" rIns="0" bIns="0" rtlCol="0">
            <a:spAutoFit/>
          </a:bodyPr>
          <a:lstStyle/>
          <a:p>
            <a:pPr>
              <a:spcBef>
                <a:spcPts val="100"/>
              </a:spcBef>
            </a:pPr>
            <a:r>
              <a:rPr sz="1100" spc="-20" dirty="0">
                <a:latin typeface="メイリオ"/>
                <a:cs typeface="メイリオ"/>
              </a:rPr>
              <a:t>①発行</a:t>
            </a:r>
            <a:endParaRPr sz="1100">
              <a:latin typeface="メイリオ"/>
              <a:cs typeface="メイリオ"/>
            </a:endParaRPr>
          </a:p>
        </p:txBody>
      </p:sp>
      <p:sp>
        <p:nvSpPr>
          <p:cNvPr id="52" name="object 52"/>
          <p:cNvSpPr/>
          <p:nvPr/>
        </p:nvSpPr>
        <p:spPr>
          <a:xfrm>
            <a:off x="4994909" y="3659885"/>
            <a:ext cx="76200" cy="274320"/>
          </a:xfrm>
          <a:custGeom>
            <a:avLst/>
            <a:gdLst/>
            <a:ahLst/>
            <a:cxnLst/>
            <a:rect l="l" t="t" r="r" b="b"/>
            <a:pathLst>
              <a:path w="76200" h="274320">
                <a:moveTo>
                  <a:pt x="28575" y="197612"/>
                </a:moveTo>
                <a:lnTo>
                  <a:pt x="0" y="197612"/>
                </a:lnTo>
                <a:lnTo>
                  <a:pt x="38100" y="273812"/>
                </a:lnTo>
                <a:lnTo>
                  <a:pt x="69850" y="210312"/>
                </a:lnTo>
                <a:lnTo>
                  <a:pt x="28575" y="210312"/>
                </a:lnTo>
                <a:lnTo>
                  <a:pt x="28575" y="197612"/>
                </a:lnTo>
                <a:close/>
              </a:path>
              <a:path w="76200" h="274320">
                <a:moveTo>
                  <a:pt x="47625" y="0"/>
                </a:moveTo>
                <a:lnTo>
                  <a:pt x="28575" y="0"/>
                </a:lnTo>
                <a:lnTo>
                  <a:pt x="28575" y="210312"/>
                </a:lnTo>
                <a:lnTo>
                  <a:pt x="47625" y="210312"/>
                </a:lnTo>
                <a:lnTo>
                  <a:pt x="47625" y="0"/>
                </a:lnTo>
                <a:close/>
              </a:path>
              <a:path w="76200" h="274320">
                <a:moveTo>
                  <a:pt x="76200" y="197612"/>
                </a:moveTo>
                <a:lnTo>
                  <a:pt x="47625" y="197612"/>
                </a:lnTo>
                <a:lnTo>
                  <a:pt x="47625" y="210312"/>
                </a:lnTo>
                <a:lnTo>
                  <a:pt x="69850" y="210312"/>
                </a:lnTo>
                <a:lnTo>
                  <a:pt x="76200" y="197612"/>
                </a:lnTo>
                <a:close/>
              </a:path>
            </a:pathLst>
          </a:custGeom>
          <a:solidFill>
            <a:srgbClr val="A6A6A6"/>
          </a:solidFill>
        </p:spPr>
        <p:txBody>
          <a:bodyPr wrap="square" lIns="0" tIns="0" rIns="0" bIns="0" rtlCol="0"/>
          <a:lstStyle/>
          <a:p>
            <a:endParaRPr/>
          </a:p>
        </p:txBody>
      </p:sp>
      <p:sp>
        <p:nvSpPr>
          <p:cNvPr id="53" name="object 53"/>
          <p:cNvSpPr txBox="1"/>
          <p:nvPr/>
        </p:nvSpPr>
        <p:spPr>
          <a:xfrm>
            <a:off x="3393694" y="3580638"/>
            <a:ext cx="1039494" cy="182742"/>
          </a:xfrm>
          <a:prstGeom prst="rect">
            <a:avLst/>
          </a:prstGeom>
        </p:spPr>
        <p:txBody>
          <a:bodyPr vert="horz" wrap="square" lIns="0" tIns="13335" rIns="0" bIns="0" rtlCol="0">
            <a:spAutoFit/>
          </a:bodyPr>
          <a:lstStyle/>
          <a:p>
            <a:pPr>
              <a:spcBef>
                <a:spcPts val="105"/>
              </a:spcBef>
              <a:tabLst>
                <a:tab pos="605790" algn="l"/>
              </a:tabLst>
            </a:pPr>
            <a:r>
              <a:rPr sz="1100" dirty="0">
                <a:latin typeface="メイリオ"/>
                <a:cs typeface="メイリオ"/>
              </a:rPr>
              <a:t>③交</a:t>
            </a:r>
            <a:r>
              <a:rPr sz="1100" spc="-50" dirty="0">
                <a:latin typeface="メイリオ"/>
                <a:cs typeface="メイリオ"/>
              </a:rPr>
              <a:t>換</a:t>
            </a:r>
            <a:r>
              <a:rPr sz="1100" dirty="0">
                <a:latin typeface="メイリオ"/>
                <a:cs typeface="メイリオ"/>
              </a:rPr>
              <a:t>	④交</a:t>
            </a:r>
            <a:r>
              <a:rPr sz="1100" spc="-50" dirty="0">
                <a:latin typeface="メイリオ"/>
                <a:cs typeface="メイリオ"/>
              </a:rPr>
              <a:t>換</a:t>
            </a:r>
            <a:endParaRPr sz="1100">
              <a:latin typeface="メイリオ"/>
              <a:cs typeface="メイリオ"/>
            </a:endParaRPr>
          </a:p>
        </p:txBody>
      </p:sp>
      <p:sp>
        <p:nvSpPr>
          <p:cNvPr id="55" name="object 55"/>
          <p:cNvSpPr txBox="1"/>
          <p:nvPr/>
        </p:nvSpPr>
        <p:spPr>
          <a:xfrm>
            <a:off x="6092317" y="6000155"/>
            <a:ext cx="203835" cy="218008"/>
          </a:xfrm>
          <a:prstGeom prst="rect">
            <a:avLst/>
          </a:prstGeom>
        </p:spPr>
        <p:txBody>
          <a:bodyPr vert="horz" wrap="square" lIns="0" tIns="2540" rIns="0" bIns="0" rtlCol="0">
            <a:spAutoFit/>
          </a:bodyPr>
          <a:lstStyle/>
          <a:p>
            <a:pPr marL="12700">
              <a:spcBef>
                <a:spcPts val="20"/>
              </a:spcBef>
            </a:pPr>
            <a:r>
              <a:rPr sz="1400" b="1" dirty="0">
                <a:latin typeface="メイリオ"/>
                <a:cs typeface="メイリオ"/>
              </a:rPr>
              <a:t>割</a:t>
            </a:r>
            <a:endParaRPr sz="1400">
              <a:latin typeface="メイリオ"/>
              <a:cs typeface="メイリオ"/>
            </a:endParaRPr>
          </a:p>
        </p:txBody>
      </p:sp>
      <p:sp>
        <p:nvSpPr>
          <p:cNvPr id="56" name="object 56"/>
          <p:cNvSpPr txBox="1"/>
          <p:nvPr/>
        </p:nvSpPr>
        <p:spPr>
          <a:xfrm>
            <a:off x="7404609" y="6044277"/>
            <a:ext cx="2092325" cy="391133"/>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5" dirty="0">
                <a:latin typeface="メイリオ"/>
                <a:cs typeface="メイリオ"/>
              </a:rPr>
              <a:t>スマートコントラクトの定義</a:t>
            </a:r>
            <a:endParaRPr sz="1200">
              <a:latin typeface="メイリオ"/>
              <a:cs typeface="メイリオ"/>
            </a:endParaRPr>
          </a:p>
          <a:p>
            <a:pPr marL="12700"/>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57" name="object 57"/>
          <p:cNvSpPr txBox="1"/>
          <p:nvPr/>
        </p:nvSpPr>
        <p:spPr>
          <a:xfrm>
            <a:off x="6452996" y="6102530"/>
            <a:ext cx="853440" cy="387985"/>
          </a:xfrm>
          <a:prstGeom prst="rect">
            <a:avLst/>
          </a:prstGeom>
        </p:spPr>
        <p:txBody>
          <a:bodyPr vert="horz" wrap="square" lIns="0" tIns="3810" rIns="0" bIns="0" rtlCol="0">
            <a:spAutoFit/>
          </a:bodyPr>
          <a:lstStyle/>
          <a:p>
            <a:pPr marL="12700">
              <a:spcBef>
                <a:spcPts val="3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r>
              <a:rPr sz="1200" b="1" spc="-15" dirty="0">
                <a:latin typeface="メイリオ"/>
                <a:cs typeface="メイリオ"/>
              </a:rPr>
              <a:t>協力企業</a:t>
            </a:r>
            <a:endParaRPr sz="1200">
              <a:latin typeface="メイリオ"/>
              <a:cs typeface="メイリオ"/>
            </a:endParaRPr>
          </a:p>
        </p:txBody>
      </p:sp>
      <p:sp>
        <p:nvSpPr>
          <p:cNvPr id="58" name="object 58"/>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148</a:t>
            </a:fld>
            <a:endParaRPr spc="-25" dirty="0"/>
          </a:p>
        </p:txBody>
      </p:sp>
      <p:sp>
        <p:nvSpPr>
          <p:cNvPr id="59" name="object 59"/>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54" name="object 54"/>
          <p:cNvSpPr txBox="1"/>
          <p:nvPr/>
        </p:nvSpPr>
        <p:spPr>
          <a:xfrm>
            <a:off x="4561968" y="3637027"/>
            <a:ext cx="433705" cy="182101"/>
          </a:xfrm>
          <a:prstGeom prst="rect">
            <a:avLst/>
          </a:prstGeom>
        </p:spPr>
        <p:txBody>
          <a:bodyPr vert="horz" wrap="square" lIns="0" tIns="12700" rIns="0" bIns="0" rtlCol="0">
            <a:spAutoFit/>
          </a:bodyPr>
          <a:lstStyle/>
          <a:p>
            <a:pPr>
              <a:spcBef>
                <a:spcPts val="100"/>
              </a:spcBef>
            </a:pPr>
            <a:r>
              <a:rPr sz="1100" spc="-20" dirty="0">
                <a:latin typeface="メイリオ"/>
                <a:cs typeface="メイリオ"/>
              </a:rPr>
              <a:t>⑤受領</a:t>
            </a:r>
            <a:endParaRPr sz="1100">
              <a:latin typeface="メイリオ"/>
              <a:cs typeface="メイリオ"/>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7139"/>
            <a:ext cx="23114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９．地域通貨への活用</a:t>
            </a:r>
            <a:endParaRPr sz="1800"/>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9" name="object 9"/>
          <p:cNvSpPr txBox="1"/>
          <p:nvPr/>
        </p:nvSpPr>
        <p:spPr>
          <a:xfrm>
            <a:off x="6054853" y="4820412"/>
            <a:ext cx="346075" cy="1429237"/>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gn="just">
              <a:lnSpc>
                <a:spcPts val="1400"/>
              </a:lnSpc>
              <a:spcBef>
                <a:spcPts val="10"/>
              </a:spcBef>
            </a:pPr>
            <a:r>
              <a:rPr sz="1400" b="1" spc="400"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10" name="object 10"/>
          <p:cNvSpPr txBox="1"/>
          <p:nvPr/>
        </p:nvSpPr>
        <p:spPr>
          <a:xfrm>
            <a:off x="7395718" y="1617726"/>
            <a:ext cx="2079625" cy="391160"/>
          </a:xfrm>
          <a:prstGeom prst="rect">
            <a:avLst/>
          </a:prstGeom>
        </p:spPr>
        <p:txBody>
          <a:bodyPr vert="horz" wrap="square" lIns="0" tIns="12700" rIns="0" bIns="0" rtlCol="0">
            <a:spAutoFit/>
          </a:bodyPr>
          <a:lstStyle/>
          <a:p>
            <a:pPr marL="85090" marR="5080"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p:txBody>
      </p:sp>
      <p:sp>
        <p:nvSpPr>
          <p:cNvPr id="11" name="object 11"/>
          <p:cNvSpPr txBox="1"/>
          <p:nvPr/>
        </p:nvSpPr>
        <p:spPr>
          <a:xfrm>
            <a:off x="6492494" y="1721865"/>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p:txBody>
      </p:sp>
      <p:sp>
        <p:nvSpPr>
          <p:cNvPr id="12" name="object 12"/>
          <p:cNvSpPr txBox="1"/>
          <p:nvPr/>
        </p:nvSpPr>
        <p:spPr>
          <a:xfrm>
            <a:off x="6492494" y="2268473"/>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技術</a:t>
            </a:r>
            <a:endParaRPr sz="1200">
              <a:latin typeface="メイリオ"/>
              <a:cs typeface="メイリオ"/>
            </a:endParaRPr>
          </a:p>
        </p:txBody>
      </p:sp>
      <p:sp>
        <p:nvSpPr>
          <p:cNvPr id="13" name="object 13"/>
          <p:cNvSpPr txBox="1"/>
          <p:nvPr/>
        </p:nvSpPr>
        <p:spPr>
          <a:xfrm>
            <a:off x="6492494" y="2794761"/>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法制度</a:t>
            </a:r>
            <a:endParaRPr sz="1200">
              <a:latin typeface="メイリオ"/>
              <a:cs typeface="メイリオ"/>
            </a:endParaRPr>
          </a:p>
        </p:txBody>
      </p:sp>
      <p:sp>
        <p:nvSpPr>
          <p:cNvPr id="14" name="object 14"/>
          <p:cNvSpPr txBox="1"/>
          <p:nvPr/>
        </p:nvSpPr>
        <p:spPr>
          <a:xfrm>
            <a:off x="6492494" y="3177285"/>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効果</a:t>
            </a:r>
            <a:endParaRPr sz="1200">
              <a:latin typeface="メイリオ"/>
              <a:cs typeface="メイリオ"/>
            </a:endParaRPr>
          </a:p>
        </p:txBody>
      </p:sp>
      <p:sp>
        <p:nvSpPr>
          <p:cNvPr id="15" name="object 15"/>
          <p:cNvSpPr txBox="1"/>
          <p:nvPr/>
        </p:nvSpPr>
        <p:spPr>
          <a:xfrm>
            <a:off x="7395718" y="2211452"/>
            <a:ext cx="2689225" cy="39433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サービスの利用、商品購入を起点とし</a:t>
            </a:r>
            <a:endParaRPr sz="1200">
              <a:latin typeface="メイリオ"/>
              <a:cs typeface="メイリオ"/>
            </a:endParaRPr>
          </a:p>
          <a:p>
            <a:pPr marL="85090">
              <a:spcBef>
                <a:spcPts val="20"/>
              </a:spcBef>
            </a:pPr>
            <a:r>
              <a:rPr sz="1200" spc="-15" dirty="0">
                <a:latin typeface="メイリオ"/>
                <a:cs typeface="メイリオ"/>
              </a:rPr>
              <a:t>たスマートコントラクトの実行検証</a:t>
            </a:r>
            <a:endParaRPr sz="1200">
              <a:latin typeface="メイリオ"/>
              <a:cs typeface="メイリオ"/>
            </a:endParaRPr>
          </a:p>
        </p:txBody>
      </p:sp>
      <p:sp>
        <p:nvSpPr>
          <p:cNvPr id="16" name="object 16"/>
          <p:cNvSpPr txBox="1"/>
          <p:nvPr/>
        </p:nvSpPr>
        <p:spPr>
          <a:xfrm>
            <a:off x="7395718" y="3184652"/>
            <a:ext cx="1317625" cy="391160"/>
          </a:xfrm>
          <a:prstGeom prst="rect">
            <a:avLst/>
          </a:prstGeom>
        </p:spPr>
        <p:txBody>
          <a:bodyPr vert="horz" wrap="square" lIns="0" tIns="12700" rIns="0" bIns="0" rtlCol="0">
            <a:spAutoFit/>
          </a:bodyPr>
          <a:lstStyle/>
          <a:p>
            <a:pPr marL="85090" marR="5080" indent="-85725">
              <a:spcBef>
                <a:spcPts val="100"/>
              </a:spcBef>
              <a:buFont typeface="Arial"/>
              <a:buChar char="•"/>
              <a:tabLst>
                <a:tab pos="85725" algn="l"/>
              </a:tabLst>
            </a:pPr>
            <a:r>
              <a:rPr sz="1200" spc="-10" dirty="0">
                <a:latin typeface="メイリオ"/>
                <a:cs typeface="メイリオ"/>
              </a:rPr>
              <a:t>地域の経済活性化行政の効率化</a:t>
            </a:r>
            <a:endParaRPr sz="1200">
              <a:latin typeface="メイリオ"/>
              <a:cs typeface="メイリオ"/>
            </a:endParaRPr>
          </a:p>
        </p:txBody>
      </p:sp>
      <p:sp>
        <p:nvSpPr>
          <p:cNvPr id="17" name="object 17"/>
          <p:cNvSpPr txBox="1"/>
          <p:nvPr/>
        </p:nvSpPr>
        <p:spPr>
          <a:xfrm>
            <a:off x="7395718" y="2805429"/>
            <a:ext cx="17748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p:txBody>
      </p:sp>
      <p:sp>
        <p:nvSpPr>
          <p:cNvPr id="18" name="object 18"/>
          <p:cNvSpPr txBox="1"/>
          <p:nvPr/>
        </p:nvSpPr>
        <p:spPr>
          <a:xfrm>
            <a:off x="7417309" y="4759579"/>
            <a:ext cx="2124075" cy="1682114"/>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メイリオ"/>
                <a:cs typeface="メイリオ"/>
              </a:rPr>
              <a:t>PoCシナリオ作成</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PoC</a:t>
            </a:r>
            <a:r>
              <a:rPr sz="1200" spc="-5" dirty="0">
                <a:latin typeface="メイリオ"/>
                <a:cs typeface="メイリオ"/>
              </a:rPr>
              <a:t>シナリオ実行環境準備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a:p>
            <a:pPr marL="85090" indent="-85725">
              <a:spcBef>
                <a:spcPts val="805"/>
              </a:spcBef>
              <a:buFont typeface="Arial"/>
              <a:buChar char="•"/>
              <a:tabLst>
                <a:tab pos="85725" algn="l"/>
              </a:tabLst>
            </a:pPr>
            <a:r>
              <a:rPr sz="1200" spc="-5" dirty="0">
                <a:latin typeface="メイリオ"/>
                <a:cs typeface="メイリオ"/>
              </a:rPr>
              <a:t>スマートコントラクトの定義</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PoC</a:t>
            </a:r>
            <a:r>
              <a:rPr sz="1200" spc="-5" dirty="0">
                <a:latin typeface="メイリオ"/>
                <a:cs typeface="メイリオ"/>
              </a:rPr>
              <a:t>のシステム構築/環境準備</a:t>
            </a:r>
            <a:endParaRPr sz="1200">
              <a:latin typeface="メイリオ"/>
              <a:cs typeface="メイリオ"/>
            </a:endParaRPr>
          </a:p>
        </p:txBody>
      </p:sp>
      <p:sp>
        <p:nvSpPr>
          <p:cNvPr id="19" name="object 19"/>
          <p:cNvSpPr txBox="1"/>
          <p:nvPr/>
        </p:nvSpPr>
        <p:spPr>
          <a:xfrm>
            <a:off x="6465696" y="4946143"/>
            <a:ext cx="840740" cy="1352101"/>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金融機関</a:t>
            </a:r>
            <a:endParaRPr sz="1200">
              <a:latin typeface="メイリオ"/>
              <a:cs typeface="メイリオ"/>
            </a:endParaRPr>
          </a:p>
          <a:p>
            <a:pPr>
              <a:spcBef>
                <a:spcPts val="70"/>
              </a:spcBef>
            </a:pPr>
            <a:endParaRPr sz="800">
              <a:latin typeface="メイリオ"/>
              <a:cs typeface="メイリオ"/>
            </a:endParaRPr>
          </a:p>
          <a:p>
            <a:pPr marR="70485">
              <a:lnSpc>
                <a:spcPct val="100800"/>
              </a:lnSpc>
            </a:pPr>
            <a:r>
              <a:rPr sz="1200" b="1" spc="-10" dirty="0">
                <a:latin typeface="メイリオ"/>
                <a:cs typeface="メイリオ"/>
              </a:rPr>
              <a:t>モビリティ</a:t>
            </a:r>
            <a:r>
              <a:rPr sz="1200" b="1" dirty="0">
                <a:latin typeface="メイリオ"/>
                <a:cs typeface="メイリオ"/>
              </a:rPr>
              <a:t>事業者</a:t>
            </a:r>
            <a:r>
              <a:rPr sz="1200" b="1" dirty="0">
                <a:latin typeface="Calibri"/>
                <a:cs typeface="Calibri"/>
              </a:rPr>
              <a:t>/</a:t>
            </a:r>
            <a:r>
              <a:rPr sz="1200" b="1" spc="-50" dirty="0">
                <a:latin typeface="メイリオ"/>
                <a:cs typeface="メイリオ"/>
              </a:rPr>
              <a:t>小</a:t>
            </a:r>
            <a:r>
              <a:rPr sz="1200" b="1" spc="-20" dirty="0">
                <a:latin typeface="メイリオ"/>
                <a:cs typeface="メイリオ"/>
              </a:rPr>
              <a:t>売事業者等</a:t>
            </a:r>
            <a:endParaRPr sz="1200">
              <a:latin typeface="メイリオ"/>
              <a:cs typeface="メイリオ"/>
            </a:endParaRPr>
          </a:p>
          <a:p>
            <a:pPr>
              <a:spcBef>
                <a:spcPts val="75"/>
              </a:spcBef>
            </a:pPr>
            <a:endParaRPr sz="500">
              <a:latin typeface="メイリオ"/>
              <a:cs typeface="メイリオ"/>
            </a:endParaRPr>
          </a:p>
          <a:p>
            <a:pPr>
              <a:lnSpc>
                <a:spcPct val="100000"/>
              </a:lnSpc>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a:lnSpc>
                <a:spcPct val="100000"/>
              </a:lnSpc>
            </a:pPr>
            <a:r>
              <a:rPr sz="1200" b="1" spc="-15" dirty="0">
                <a:latin typeface="メイリオ"/>
                <a:cs typeface="メイリオ"/>
              </a:rPr>
              <a:t>協力企業</a:t>
            </a:r>
            <a:endParaRPr sz="1200">
              <a:latin typeface="メイリオ"/>
              <a:cs typeface="メイリオ"/>
            </a:endParaRPr>
          </a:p>
        </p:txBody>
      </p:sp>
      <p:sp>
        <p:nvSpPr>
          <p:cNvPr id="20" name="object 20"/>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デジタル通貨の地域通貨への適用による地域経済圏活性化の実証</a:t>
            </a:r>
            <a:endParaRPr sz="1200">
              <a:latin typeface="メイリオ"/>
              <a:cs typeface="メイリオ"/>
            </a:endParaRPr>
          </a:p>
        </p:txBody>
      </p:sp>
      <p:graphicFrame>
        <p:nvGraphicFramePr>
          <p:cNvPr id="21" name="object 21"/>
          <p:cNvGraphicFramePr>
            <a:graphicFrameLocks noGrp="1"/>
          </p:cNvGraphicFramePr>
          <p:nvPr/>
        </p:nvGraphicFramePr>
        <p:xfrm>
          <a:off x="6047042" y="3722941"/>
          <a:ext cx="344805"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22" name="object 22"/>
          <p:cNvSpPr txBox="1"/>
          <p:nvPr/>
        </p:nvSpPr>
        <p:spPr>
          <a:xfrm>
            <a:off x="6565773" y="3753104"/>
            <a:ext cx="3446145" cy="391160"/>
          </a:xfrm>
          <a:prstGeom prst="rect">
            <a:avLst/>
          </a:prstGeom>
        </p:spPr>
        <p:txBody>
          <a:bodyPr vert="horz" wrap="square" lIns="0" tIns="12700" rIns="0" bIns="0" rtlCol="0">
            <a:spAutoFit/>
          </a:bodyPr>
          <a:lstStyle/>
          <a:p>
            <a:pPr marL="97790" marR="5080" indent="-85725">
              <a:spcBef>
                <a:spcPts val="100"/>
              </a:spcBef>
              <a:buFont typeface="Arial"/>
              <a:buChar char="•"/>
              <a:tabLst>
                <a:tab pos="98425" algn="l"/>
              </a:tabLst>
            </a:pPr>
            <a:r>
              <a:rPr sz="1200" dirty="0">
                <a:latin typeface="メイリオ"/>
                <a:cs typeface="メイリオ"/>
              </a:rPr>
              <a:t>業務・システム共に</a:t>
            </a:r>
            <a:r>
              <a:rPr sz="1200" spc="-10" dirty="0">
                <a:latin typeface="メイリオ"/>
                <a:cs typeface="メイリオ"/>
              </a:rPr>
              <a:t>PoC</a:t>
            </a:r>
            <a:r>
              <a:rPr sz="1200" spc="-5" dirty="0">
                <a:latin typeface="メイリオ"/>
                <a:cs typeface="メイリオ"/>
              </a:rPr>
              <a:t>向けの仮想的な環境、または本番に則した環境で実施(参加企業にて判断)</a:t>
            </a:r>
            <a:endParaRPr sz="1200">
              <a:latin typeface="メイリオ"/>
              <a:cs typeface="メイリオ"/>
            </a:endParaRPr>
          </a:p>
        </p:txBody>
      </p:sp>
      <p:sp>
        <p:nvSpPr>
          <p:cNvPr id="23" name="object 23"/>
          <p:cNvSpPr txBox="1"/>
          <p:nvPr/>
        </p:nvSpPr>
        <p:spPr>
          <a:xfrm>
            <a:off x="6565773" y="4301439"/>
            <a:ext cx="3441065" cy="197490"/>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10" dirty="0">
                <a:latin typeface="メイリオ"/>
                <a:cs typeface="メイリオ"/>
              </a:rPr>
              <a:t>デジタル通貨PFは各社システムからAPI</a:t>
            </a:r>
            <a:r>
              <a:rPr sz="1200" spc="-25" dirty="0">
                <a:latin typeface="メイリオ"/>
                <a:cs typeface="メイリオ"/>
              </a:rPr>
              <a:t>をコール</a:t>
            </a:r>
            <a:endParaRPr sz="1200">
              <a:latin typeface="メイリオ"/>
              <a:cs typeface="メイリオ"/>
            </a:endParaRPr>
          </a:p>
        </p:txBody>
      </p:sp>
      <p:grpSp>
        <p:nvGrpSpPr>
          <p:cNvPr id="24" name="object 24"/>
          <p:cNvGrpSpPr/>
          <p:nvPr/>
        </p:nvGrpSpPr>
        <p:grpSpPr>
          <a:xfrm>
            <a:off x="2575560" y="1831848"/>
            <a:ext cx="2781300" cy="1887220"/>
            <a:chOff x="1051560" y="1831848"/>
            <a:chExt cx="2781300" cy="1887220"/>
          </a:xfrm>
        </p:grpSpPr>
        <p:sp>
          <p:nvSpPr>
            <p:cNvPr id="25" name="object 25"/>
            <p:cNvSpPr/>
            <p:nvPr/>
          </p:nvSpPr>
          <p:spPr>
            <a:xfrm>
              <a:off x="1444117" y="2124963"/>
              <a:ext cx="2042795" cy="812800"/>
            </a:xfrm>
            <a:custGeom>
              <a:avLst/>
              <a:gdLst/>
              <a:ahLst/>
              <a:cxnLst/>
              <a:rect l="l" t="t" r="r" b="b"/>
              <a:pathLst>
                <a:path w="2042795" h="812800">
                  <a:moveTo>
                    <a:pt x="665861" y="12954"/>
                  </a:moveTo>
                  <a:lnTo>
                    <a:pt x="652018" y="0"/>
                  </a:lnTo>
                  <a:lnTo>
                    <a:pt x="45135" y="648335"/>
                  </a:lnTo>
                  <a:lnTo>
                    <a:pt x="24257" y="628777"/>
                  </a:lnTo>
                  <a:lnTo>
                    <a:pt x="0" y="710438"/>
                  </a:lnTo>
                  <a:lnTo>
                    <a:pt x="79883" y="680847"/>
                  </a:lnTo>
                  <a:lnTo>
                    <a:pt x="69024" y="670687"/>
                  </a:lnTo>
                  <a:lnTo>
                    <a:pt x="59029" y="661339"/>
                  </a:lnTo>
                  <a:lnTo>
                    <a:pt x="665861" y="12954"/>
                  </a:lnTo>
                  <a:close/>
                </a:path>
                <a:path w="2042795" h="812800">
                  <a:moveTo>
                    <a:pt x="707263" y="228854"/>
                  </a:moveTo>
                  <a:lnTo>
                    <a:pt x="627253" y="258064"/>
                  </a:lnTo>
                  <a:lnTo>
                    <a:pt x="647992" y="277723"/>
                  </a:lnTo>
                  <a:lnTo>
                    <a:pt x="157226" y="797179"/>
                  </a:lnTo>
                  <a:lnTo>
                    <a:pt x="171069" y="810260"/>
                  </a:lnTo>
                  <a:lnTo>
                    <a:pt x="661809" y="290817"/>
                  </a:lnTo>
                  <a:lnTo>
                    <a:pt x="682625" y="310515"/>
                  </a:lnTo>
                  <a:lnTo>
                    <a:pt x="695299" y="268478"/>
                  </a:lnTo>
                  <a:lnTo>
                    <a:pt x="707263" y="228854"/>
                  </a:lnTo>
                  <a:close/>
                </a:path>
                <a:path w="2042795" h="812800">
                  <a:moveTo>
                    <a:pt x="1823326" y="812292"/>
                  </a:moveTo>
                  <a:lnTo>
                    <a:pt x="1809178" y="777367"/>
                  </a:lnTo>
                  <a:lnTo>
                    <a:pt x="1791335" y="733298"/>
                  </a:lnTo>
                  <a:lnTo>
                    <a:pt x="1772424" y="754773"/>
                  </a:lnTo>
                  <a:lnTo>
                    <a:pt x="1236345" y="282448"/>
                  </a:lnTo>
                  <a:lnTo>
                    <a:pt x="1223645" y="296672"/>
                  </a:lnTo>
                  <a:lnTo>
                    <a:pt x="1759889" y="769035"/>
                  </a:lnTo>
                  <a:lnTo>
                    <a:pt x="1741043" y="790448"/>
                  </a:lnTo>
                  <a:lnTo>
                    <a:pt x="1823326" y="812292"/>
                  </a:lnTo>
                  <a:close/>
                </a:path>
                <a:path w="2042795" h="812800">
                  <a:moveTo>
                    <a:pt x="2042541" y="700151"/>
                  </a:moveTo>
                  <a:lnTo>
                    <a:pt x="1351000" y="87795"/>
                  </a:lnTo>
                  <a:lnTo>
                    <a:pt x="1358455" y="79375"/>
                  </a:lnTo>
                  <a:lnTo>
                    <a:pt x="1369949" y="66421"/>
                  </a:lnTo>
                  <a:lnTo>
                    <a:pt x="1287653" y="44450"/>
                  </a:lnTo>
                  <a:lnTo>
                    <a:pt x="1319403" y="123444"/>
                  </a:lnTo>
                  <a:lnTo>
                    <a:pt x="1338338" y="102069"/>
                  </a:lnTo>
                  <a:lnTo>
                    <a:pt x="2029841" y="714375"/>
                  </a:lnTo>
                  <a:lnTo>
                    <a:pt x="2042541" y="700151"/>
                  </a:lnTo>
                  <a:close/>
                </a:path>
              </a:pathLst>
            </a:custGeom>
            <a:solidFill>
              <a:srgbClr val="A6A6A6"/>
            </a:solidFill>
          </p:spPr>
          <p:txBody>
            <a:bodyPr wrap="square" lIns="0" tIns="0" rIns="0" bIns="0" rtlCol="0"/>
            <a:lstStyle/>
            <a:p>
              <a:endParaRPr/>
            </a:p>
          </p:txBody>
        </p:sp>
        <p:pic>
          <p:nvPicPr>
            <p:cNvPr id="26" name="object 26"/>
            <p:cNvPicPr/>
            <p:nvPr/>
          </p:nvPicPr>
          <p:blipFill>
            <a:blip r:embed="rId2" cstate="print"/>
            <a:stretch>
              <a:fillRect/>
            </a:stretch>
          </p:blipFill>
          <p:spPr>
            <a:xfrm>
              <a:off x="1843024" y="2571750"/>
              <a:ext cx="1147445" cy="1147318"/>
            </a:xfrm>
            <a:prstGeom prst="rect">
              <a:avLst/>
            </a:prstGeom>
          </p:spPr>
        </p:pic>
        <p:pic>
          <p:nvPicPr>
            <p:cNvPr id="27" name="object 27"/>
            <p:cNvPicPr/>
            <p:nvPr/>
          </p:nvPicPr>
          <p:blipFill>
            <a:blip r:embed="rId3" cstate="print"/>
            <a:stretch>
              <a:fillRect/>
            </a:stretch>
          </p:blipFill>
          <p:spPr>
            <a:xfrm>
              <a:off x="1051560" y="2819400"/>
              <a:ext cx="649223" cy="675132"/>
            </a:xfrm>
            <a:prstGeom prst="rect">
              <a:avLst/>
            </a:prstGeom>
          </p:spPr>
        </p:pic>
        <p:pic>
          <p:nvPicPr>
            <p:cNvPr id="28" name="object 28"/>
            <p:cNvPicPr/>
            <p:nvPr/>
          </p:nvPicPr>
          <p:blipFill>
            <a:blip r:embed="rId4" cstate="print"/>
            <a:stretch>
              <a:fillRect/>
            </a:stretch>
          </p:blipFill>
          <p:spPr>
            <a:xfrm>
              <a:off x="2115312" y="1831848"/>
              <a:ext cx="649224" cy="675131"/>
            </a:xfrm>
            <a:prstGeom prst="rect">
              <a:avLst/>
            </a:prstGeom>
          </p:spPr>
        </p:pic>
        <p:pic>
          <p:nvPicPr>
            <p:cNvPr id="29" name="object 29"/>
            <p:cNvPicPr/>
            <p:nvPr/>
          </p:nvPicPr>
          <p:blipFill>
            <a:blip r:embed="rId5" cstate="print"/>
            <a:stretch>
              <a:fillRect/>
            </a:stretch>
          </p:blipFill>
          <p:spPr>
            <a:xfrm>
              <a:off x="3183636" y="2817876"/>
              <a:ext cx="649224" cy="675132"/>
            </a:xfrm>
            <a:prstGeom prst="rect">
              <a:avLst/>
            </a:prstGeom>
          </p:spPr>
        </p:pic>
        <p:pic>
          <p:nvPicPr>
            <p:cNvPr id="30" name="object 30"/>
            <p:cNvPicPr/>
            <p:nvPr/>
          </p:nvPicPr>
          <p:blipFill>
            <a:blip r:embed="rId6" cstate="print"/>
            <a:stretch>
              <a:fillRect/>
            </a:stretch>
          </p:blipFill>
          <p:spPr>
            <a:xfrm>
              <a:off x="2314956" y="2042160"/>
              <a:ext cx="257556" cy="259079"/>
            </a:xfrm>
            <a:prstGeom prst="rect">
              <a:avLst/>
            </a:prstGeom>
          </p:spPr>
        </p:pic>
      </p:grpSp>
      <p:sp>
        <p:nvSpPr>
          <p:cNvPr id="31" name="object 31"/>
          <p:cNvSpPr txBox="1"/>
          <p:nvPr/>
        </p:nvSpPr>
        <p:spPr>
          <a:xfrm>
            <a:off x="3662426" y="2974975"/>
            <a:ext cx="622300" cy="391160"/>
          </a:xfrm>
          <a:prstGeom prst="rect">
            <a:avLst/>
          </a:prstGeom>
        </p:spPr>
        <p:txBody>
          <a:bodyPr vert="horz" wrap="square" lIns="0" tIns="12700" rIns="0" bIns="0" rtlCol="0">
            <a:spAutoFit/>
          </a:bodyPr>
          <a:lstStyle/>
          <a:p>
            <a:pPr marL="51435" marR="5080" indent="-52069">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grpSp>
        <p:nvGrpSpPr>
          <p:cNvPr id="32" name="object 32"/>
          <p:cNvGrpSpPr/>
          <p:nvPr/>
        </p:nvGrpSpPr>
        <p:grpSpPr>
          <a:xfrm>
            <a:off x="3849498" y="2453639"/>
            <a:ext cx="917575" cy="325120"/>
            <a:chOff x="2325497" y="2453639"/>
            <a:chExt cx="917575" cy="325120"/>
          </a:xfrm>
        </p:grpSpPr>
        <p:pic>
          <p:nvPicPr>
            <p:cNvPr id="33" name="object 33"/>
            <p:cNvPicPr/>
            <p:nvPr/>
          </p:nvPicPr>
          <p:blipFill>
            <a:blip r:embed="rId7" cstate="print"/>
            <a:stretch>
              <a:fillRect/>
            </a:stretch>
          </p:blipFill>
          <p:spPr>
            <a:xfrm>
              <a:off x="3076955" y="2453639"/>
              <a:ext cx="166116" cy="176784"/>
            </a:xfrm>
            <a:prstGeom prst="rect">
              <a:avLst/>
            </a:prstGeom>
          </p:spPr>
        </p:pic>
        <p:pic>
          <p:nvPicPr>
            <p:cNvPr id="34" name="object 34"/>
            <p:cNvPicPr/>
            <p:nvPr/>
          </p:nvPicPr>
          <p:blipFill>
            <a:blip r:embed="rId8" cstate="print"/>
            <a:stretch>
              <a:fillRect/>
            </a:stretch>
          </p:blipFill>
          <p:spPr>
            <a:xfrm>
              <a:off x="2325497" y="2544952"/>
              <a:ext cx="242569" cy="140462"/>
            </a:xfrm>
            <a:prstGeom prst="rect">
              <a:avLst/>
            </a:prstGeom>
          </p:spPr>
        </p:pic>
        <p:pic>
          <p:nvPicPr>
            <p:cNvPr id="35" name="object 35"/>
            <p:cNvPicPr/>
            <p:nvPr/>
          </p:nvPicPr>
          <p:blipFill>
            <a:blip r:embed="rId9" cstate="print"/>
            <a:stretch>
              <a:fillRect/>
            </a:stretch>
          </p:blipFill>
          <p:spPr>
            <a:xfrm>
              <a:off x="2491740" y="2627375"/>
              <a:ext cx="132587" cy="150875"/>
            </a:xfrm>
            <a:prstGeom prst="rect">
              <a:avLst/>
            </a:prstGeom>
          </p:spPr>
        </p:pic>
      </p:grpSp>
      <p:sp>
        <p:nvSpPr>
          <p:cNvPr id="36" name="object 36"/>
          <p:cNvSpPr txBox="1"/>
          <p:nvPr/>
        </p:nvSpPr>
        <p:spPr>
          <a:xfrm>
            <a:off x="4634230" y="2229738"/>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⑤償却</a:t>
            </a:r>
            <a:endParaRPr sz="1100">
              <a:latin typeface="メイリオ"/>
              <a:cs typeface="メイリオ"/>
            </a:endParaRPr>
          </a:p>
        </p:txBody>
      </p:sp>
      <p:grpSp>
        <p:nvGrpSpPr>
          <p:cNvPr id="37" name="object 37"/>
          <p:cNvGrpSpPr/>
          <p:nvPr/>
        </p:nvGrpSpPr>
        <p:grpSpPr>
          <a:xfrm>
            <a:off x="2670428" y="2449068"/>
            <a:ext cx="2559050" cy="2455545"/>
            <a:chOff x="1146428" y="2449067"/>
            <a:chExt cx="2559050" cy="2455545"/>
          </a:xfrm>
        </p:grpSpPr>
        <p:pic>
          <p:nvPicPr>
            <p:cNvPr id="38" name="object 38"/>
            <p:cNvPicPr/>
            <p:nvPr/>
          </p:nvPicPr>
          <p:blipFill>
            <a:blip r:embed="rId10" cstate="print"/>
            <a:stretch>
              <a:fillRect/>
            </a:stretch>
          </p:blipFill>
          <p:spPr>
            <a:xfrm>
              <a:off x="2115311" y="3745991"/>
              <a:ext cx="649224" cy="675132"/>
            </a:xfrm>
            <a:prstGeom prst="rect">
              <a:avLst/>
            </a:prstGeom>
          </p:spPr>
        </p:pic>
        <p:pic>
          <p:nvPicPr>
            <p:cNvPr id="39" name="object 39"/>
            <p:cNvPicPr/>
            <p:nvPr/>
          </p:nvPicPr>
          <p:blipFill>
            <a:blip r:embed="rId11" cstate="print"/>
            <a:stretch>
              <a:fillRect/>
            </a:stretch>
          </p:blipFill>
          <p:spPr>
            <a:xfrm>
              <a:off x="1718944" y="3104260"/>
              <a:ext cx="241046" cy="140462"/>
            </a:xfrm>
            <a:prstGeom prst="rect">
              <a:avLst/>
            </a:prstGeom>
          </p:spPr>
        </p:pic>
        <p:pic>
          <p:nvPicPr>
            <p:cNvPr id="40" name="object 40"/>
            <p:cNvPicPr/>
            <p:nvPr/>
          </p:nvPicPr>
          <p:blipFill>
            <a:blip r:embed="rId9" cstate="print"/>
            <a:stretch>
              <a:fillRect/>
            </a:stretch>
          </p:blipFill>
          <p:spPr>
            <a:xfrm>
              <a:off x="1883663" y="3186683"/>
              <a:ext cx="132587" cy="152400"/>
            </a:xfrm>
            <a:prstGeom prst="rect">
              <a:avLst/>
            </a:prstGeom>
          </p:spPr>
        </p:pic>
        <p:pic>
          <p:nvPicPr>
            <p:cNvPr id="41" name="object 41"/>
            <p:cNvPicPr/>
            <p:nvPr/>
          </p:nvPicPr>
          <p:blipFill>
            <a:blip r:embed="rId12" cstate="print"/>
            <a:stretch>
              <a:fillRect/>
            </a:stretch>
          </p:blipFill>
          <p:spPr>
            <a:xfrm>
              <a:off x="2333116" y="3567556"/>
              <a:ext cx="241045" cy="140461"/>
            </a:xfrm>
            <a:prstGeom prst="rect">
              <a:avLst/>
            </a:prstGeom>
          </p:spPr>
        </p:pic>
        <p:pic>
          <p:nvPicPr>
            <p:cNvPr id="42" name="object 42"/>
            <p:cNvPicPr/>
            <p:nvPr/>
          </p:nvPicPr>
          <p:blipFill>
            <a:blip r:embed="rId9" cstate="print"/>
            <a:stretch>
              <a:fillRect/>
            </a:stretch>
          </p:blipFill>
          <p:spPr>
            <a:xfrm>
              <a:off x="2497836" y="3651503"/>
              <a:ext cx="134112" cy="150875"/>
            </a:xfrm>
            <a:prstGeom prst="rect">
              <a:avLst/>
            </a:prstGeom>
          </p:spPr>
        </p:pic>
        <p:pic>
          <p:nvPicPr>
            <p:cNvPr id="43" name="object 43"/>
            <p:cNvPicPr/>
            <p:nvPr/>
          </p:nvPicPr>
          <p:blipFill>
            <a:blip r:embed="rId13" cstate="print"/>
            <a:stretch>
              <a:fillRect/>
            </a:stretch>
          </p:blipFill>
          <p:spPr>
            <a:xfrm>
              <a:off x="2884805" y="3099688"/>
              <a:ext cx="241045" cy="140462"/>
            </a:xfrm>
            <a:prstGeom prst="rect">
              <a:avLst/>
            </a:prstGeom>
          </p:spPr>
        </p:pic>
        <p:pic>
          <p:nvPicPr>
            <p:cNvPr id="44" name="object 44"/>
            <p:cNvPicPr/>
            <p:nvPr/>
          </p:nvPicPr>
          <p:blipFill>
            <a:blip r:embed="rId9" cstate="print"/>
            <a:stretch>
              <a:fillRect/>
            </a:stretch>
          </p:blipFill>
          <p:spPr>
            <a:xfrm>
              <a:off x="3051047" y="3182111"/>
              <a:ext cx="132587" cy="152400"/>
            </a:xfrm>
            <a:prstGeom prst="rect">
              <a:avLst/>
            </a:prstGeom>
          </p:spPr>
        </p:pic>
        <p:pic>
          <p:nvPicPr>
            <p:cNvPr id="45" name="object 45"/>
            <p:cNvPicPr/>
            <p:nvPr/>
          </p:nvPicPr>
          <p:blipFill>
            <a:blip r:embed="rId14" cstate="print"/>
            <a:stretch>
              <a:fillRect/>
            </a:stretch>
          </p:blipFill>
          <p:spPr>
            <a:xfrm>
              <a:off x="1659635" y="2449067"/>
              <a:ext cx="166115" cy="176784"/>
            </a:xfrm>
            <a:prstGeom prst="rect">
              <a:avLst/>
            </a:prstGeom>
          </p:spPr>
        </p:pic>
        <p:pic>
          <p:nvPicPr>
            <p:cNvPr id="46" name="object 46"/>
            <p:cNvPicPr/>
            <p:nvPr/>
          </p:nvPicPr>
          <p:blipFill>
            <a:blip r:embed="rId15" cstate="print"/>
            <a:stretch>
              <a:fillRect/>
            </a:stretch>
          </p:blipFill>
          <p:spPr>
            <a:xfrm>
              <a:off x="1824227" y="2598419"/>
              <a:ext cx="149351" cy="126491"/>
            </a:xfrm>
            <a:prstGeom prst="rect">
              <a:avLst/>
            </a:prstGeom>
          </p:spPr>
        </p:pic>
        <p:pic>
          <p:nvPicPr>
            <p:cNvPr id="47" name="object 47"/>
            <p:cNvPicPr/>
            <p:nvPr/>
          </p:nvPicPr>
          <p:blipFill>
            <a:blip r:embed="rId15" cstate="print"/>
            <a:stretch>
              <a:fillRect/>
            </a:stretch>
          </p:blipFill>
          <p:spPr>
            <a:xfrm>
              <a:off x="2884931" y="2599943"/>
              <a:ext cx="147828" cy="126491"/>
            </a:xfrm>
            <a:prstGeom prst="rect">
              <a:avLst/>
            </a:prstGeom>
          </p:spPr>
        </p:pic>
        <p:pic>
          <p:nvPicPr>
            <p:cNvPr id="48" name="object 48"/>
            <p:cNvPicPr/>
            <p:nvPr/>
          </p:nvPicPr>
          <p:blipFill>
            <a:blip r:embed="rId16" cstate="print"/>
            <a:stretch>
              <a:fillRect/>
            </a:stretch>
          </p:blipFill>
          <p:spPr>
            <a:xfrm>
              <a:off x="2301239" y="3922775"/>
              <a:ext cx="288036" cy="286512"/>
            </a:xfrm>
            <a:prstGeom prst="rect">
              <a:avLst/>
            </a:prstGeom>
          </p:spPr>
        </p:pic>
        <p:pic>
          <p:nvPicPr>
            <p:cNvPr id="49" name="object 49"/>
            <p:cNvPicPr/>
            <p:nvPr/>
          </p:nvPicPr>
          <p:blipFill>
            <a:blip r:embed="rId17" cstate="print"/>
            <a:stretch>
              <a:fillRect/>
            </a:stretch>
          </p:blipFill>
          <p:spPr>
            <a:xfrm>
              <a:off x="3381755" y="3009899"/>
              <a:ext cx="286512" cy="288036"/>
            </a:xfrm>
            <a:prstGeom prst="rect">
              <a:avLst/>
            </a:prstGeom>
          </p:spPr>
        </p:pic>
        <p:pic>
          <p:nvPicPr>
            <p:cNvPr id="50" name="object 50"/>
            <p:cNvPicPr/>
            <p:nvPr/>
          </p:nvPicPr>
          <p:blipFill>
            <a:blip r:embed="rId18" cstate="print"/>
            <a:stretch>
              <a:fillRect/>
            </a:stretch>
          </p:blipFill>
          <p:spPr>
            <a:xfrm>
              <a:off x="1242059" y="3009899"/>
              <a:ext cx="283464" cy="284988"/>
            </a:xfrm>
            <a:prstGeom prst="rect">
              <a:avLst/>
            </a:prstGeom>
          </p:spPr>
        </p:pic>
        <p:sp>
          <p:nvSpPr>
            <p:cNvPr id="51" name="object 51"/>
            <p:cNvSpPr/>
            <p:nvPr/>
          </p:nvSpPr>
          <p:spPr>
            <a:xfrm>
              <a:off x="1409954" y="3448938"/>
              <a:ext cx="2002789" cy="710565"/>
            </a:xfrm>
            <a:custGeom>
              <a:avLst/>
              <a:gdLst/>
              <a:ahLst/>
              <a:cxnLst/>
              <a:rect l="l" t="t" r="r" b="b"/>
              <a:pathLst>
                <a:path w="2002789" h="710564">
                  <a:moveTo>
                    <a:pt x="721868" y="674878"/>
                  </a:moveTo>
                  <a:lnTo>
                    <a:pt x="707974" y="639318"/>
                  </a:lnTo>
                  <a:lnTo>
                    <a:pt x="690880" y="595503"/>
                  </a:lnTo>
                  <a:lnTo>
                    <a:pt x="671703" y="616737"/>
                  </a:lnTo>
                  <a:lnTo>
                    <a:pt x="12827" y="21209"/>
                  </a:lnTo>
                  <a:lnTo>
                    <a:pt x="0" y="35433"/>
                  </a:lnTo>
                  <a:lnTo>
                    <a:pt x="658977" y="630821"/>
                  </a:lnTo>
                  <a:lnTo>
                    <a:pt x="639826" y="652018"/>
                  </a:lnTo>
                  <a:lnTo>
                    <a:pt x="721868" y="674878"/>
                  </a:lnTo>
                  <a:close/>
                </a:path>
                <a:path w="2002789" h="710564">
                  <a:moveTo>
                    <a:pt x="2002282" y="0"/>
                  </a:moveTo>
                  <a:lnTo>
                    <a:pt x="1922399" y="29718"/>
                  </a:lnTo>
                  <a:lnTo>
                    <a:pt x="1943239" y="49237"/>
                  </a:lnTo>
                  <a:lnTo>
                    <a:pt x="1336421" y="697611"/>
                  </a:lnTo>
                  <a:lnTo>
                    <a:pt x="1350391" y="710565"/>
                  </a:lnTo>
                  <a:lnTo>
                    <a:pt x="1957133" y="62242"/>
                  </a:lnTo>
                  <a:lnTo>
                    <a:pt x="1978025" y="81788"/>
                  </a:lnTo>
                  <a:lnTo>
                    <a:pt x="1990445" y="39878"/>
                  </a:lnTo>
                  <a:lnTo>
                    <a:pt x="2002282" y="0"/>
                  </a:lnTo>
                  <a:close/>
                </a:path>
              </a:pathLst>
            </a:custGeom>
            <a:solidFill>
              <a:srgbClr val="A6A6A6"/>
            </a:solidFill>
          </p:spPr>
          <p:txBody>
            <a:bodyPr wrap="square" lIns="0" tIns="0" rIns="0" bIns="0" rtlCol="0"/>
            <a:lstStyle/>
            <a:p>
              <a:endParaRPr/>
            </a:p>
          </p:txBody>
        </p:sp>
        <p:pic>
          <p:nvPicPr>
            <p:cNvPr id="52" name="object 52"/>
            <p:cNvPicPr/>
            <p:nvPr/>
          </p:nvPicPr>
          <p:blipFill>
            <a:blip r:embed="rId7" cstate="print"/>
            <a:stretch>
              <a:fillRect/>
            </a:stretch>
          </p:blipFill>
          <p:spPr>
            <a:xfrm>
              <a:off x="1844039" y="3843527"/>
              <a:ext cx="166116" cy="175260"/>
            </a:xfrm>
            <a:prstGeom prst="rect">
              <a:avLst/>
            </a:prstGeom>
          </p:spPr>
        </p:pic>
        <p:sp>
          <p:nvSpPr>
            <p:cNvPr id="53" name="object 53"/>
            <p:cNvSpPr/>
            <p:nvPr/>
          </p:nvSpPr>
          <p:spPr>
            <a:xfrm>
              <a:off x="1146429" y="3414521"/>
              <a:ext cx="2559050" cy="1384300"/>
            </a:xfrm>
            <a:custGeom>
              <a:avLst/>
              <a:gdLst/>
              <a:ahLst/>
              <a:cxnLst/>
              <a:rect l="l" t="t" r="r" b="b"/>
              <a:pathLst>
                <a:path w="2559050" h="1384300">
                  <a:moveTo>
                    <a:pt x="195707" y="209169"/>
                  </a:moveTo>
                  <a:lnTo>
                    <a:pt x="195072" y="203581"/>
                  </a:lnTo>
                  <a:lnTo>
                    <a:pt x="193929" y="190500"/>
                  </a:lnTo>
                  <a:lnTo>
                    <a:pt x="175006" y="192036"/>
                  </a:lnTo>
                  <a:lnTo>
                    <a:pt x="176022" y="205105"/>
                  </a:lnTo>
                  <a:lnTo>
                    <a:pt x="176657" y="211201"/>
                  </a:lnTo>
                  <a:lnTo>
                    <a:pt x="195707" y="209169"/>
                  </a:lnTo>
                  <a:close/>
                </a:path>
                <a:path w="2559050" h="1384300">
                  <a:moveTo>
                    <a:pt x="200152" y="246761"/>
                  </a:moveTo>
                  <a:lnTo>
                    <a:pt x="198120" y="231394"/>
                  </a:lnTo>
                  <a:lnTo>
                    <a:pt x="197739" y="228092"/>
                  </a:lnTo>
                  <a:lnTo>
                    <a:pt x="178816" y="230124"/>
                  </a:lnTo>
                  <a:lnTo>
                    <a:pt x="179070" y="233426"/>
                  </a:lnTo>
                  <a:lnTo>
                    <a:pt x="181229" y="249301"/>
                  </a:lnTo>
                  <a:lnTo>
                    <a:pt x="200152" y="246761"/>
                  </a:lnTo>
                  <a:close/>
                </a:path>
                <a:path w="2559050" h="1384300">
                  <a:moveTo>
                    <a:pt x="205740" y="284226"/>
                  </a:moveTo>
                  <a:lnTo>
                    <a:pt x="202819" y="265430"/>
                  </a:lnTo>
                  <a:lnTo>
                    <a:pt x="183896" y="268351"/>
                  </a:lnTo>
                  <a:lnTo>
                    <a:pt x="186944" y="287147"/>
                  </a:lnTo>
                  <a:lnTo>
                    <a:pt x="205740" y="284226"/>
                  </a:lnTo>
                  <a:close/>
                </a:path>
                <a:path w="2559050" h="1384300">
                  <a:moveTo>
                    <a:pt x="212598" y="321183"/>
                  </a:moveTo>
                  <a:lnTo>
                    <a:pt x="211074" y="313817"/>
                  </a:lnTo>
                  <a:lnTo>
                    <a:pt x="209042" y="302768"/>
                  </a:lnTo>
                  <a:lnTo>
                    <a:pt x="190373" y="306197"/>
                  </a:lnTo>
                  <a:lnTo>
                    <a:pt x="192405" y="317246"/>
                  </a:lnTo>
                  <a:lnTo>
                    <a:pt x="194056" y="325120"/>
                  </a:lnTo>
                  <a:lnTo>
                    <a:pt x="212598" y="321183"/>
                  </a:lnTo>
                  <a:close/>
                </a:path>
                <a:path w="2559050" h="1384300">
                  <a:moveTo>
                    <a:pt x="220726" y="164719"/>
                  </a:moveTo>
                  <a:lnTo>
                    <a:pt x="214299" y="152781"/>
                  </a:lnTo>
                  <a:lnTo>
                    <a:pt x="180340" y="89662"/>
                  </a:lnTo>
                  <a:lnTo>
                    <a:pt x="144526" y="167005"/>
                  </a:lnTo>
                  <a:lnTo>
                    <a:pt x="173304" y="166154"/>
                  </a:lnTo>
                  <a:lnTo>
                    <a:pt x="173609" y="172593"/>
                  </a:lnTo>
                  <a:lnTo>
                    <a:pt x="192659" y="171831"/>
                  </a:lnTo>
                  <a:lnTo>
                    <a:pt x="192354" y="165569"/>
                  </a:lnTo>
                  <a:lnTo>
                    <a:pt x="220726" y="164719"/>
                  </a:lnTo>
                  <a:close/>
                </a:path>
                <a:path w="2559050" h="1384300">
                  <a:moveTo>
                    <a:pt x="220853" y="358140"/>
                  </a:moveTo>
                  <a:lnTo>
                    <a:pt x="216789" y="340868"/>
                  </a:lnTo>
                  <a:lnTo>
                    <a:pt x="216535" y="339852"/>
                  </a:lnTo>
                  <a:lnTo>
                    <a:pt x="197866" y="343789"/>
                  </a:lnTo>
                  <a:lnTo>
                    <a:pt x="202311" y="362458"/>
                  </a:lnTo>
                  <a:lnTo>
                    <a:pt x="220853" y="358140"/>
                  </a:lnTo>
                  <a:close/>
                </a:path>
                <a:path w="2559050" h="1384300">
                  <a:moveTo>
                    <a:pt x="230124" y="394716"/>
                  </a:moveTo>
                  <a:lnTo>
                    <a:pt x="229870" y="394081"/>
                  </a:lnTo>
                  <a:lnTo>
                    <a:pt x="225298" y="376428"/>
                  </a:lnTo>
                  <a:lnTo>
                    <a:pt x="206883" y="381254"/>
                  </a:lnTo>
                  <a:lnTo>
                    <a:pt x="211709" y="399923"/>
                  </a:lnTo>
                  <a:lnTo>
                    <a:pt x="230124" y="394716"/>
                  </a:lnTo>
                  <a:close/>
                </a:path>
                <a:path w="2559050" h="1384300">
                  <a:moveTo>
                    <a:pt x="240665" y="431038"/>
                  </a:moveTo>
                  <a:lnTo>
                    <a:pt x="237363" y="420370"/>
                  </a:lnTo>
                  <a:lnTo>
                    <a:pt x="235331" y="413004"/>
                  </a:lnTo>
                  <a:lnTo>
                    <a:pt x="216916" y="418211"/>
                  </a:lnTo>
                  <a:lnTo>
                    <a:pt x="219075" y="425577"/>
                  </a:lnTo>
                  <a:lnTo>
                    <a:pt x="222504" y="436626"/>
                  </a:lnTo>
                  <a:lnTo>
                    <a:pt x="240665" y="431038"/>
                  </a:lnTo>
                  <a:close/>
                </a:path>
                <a:path w="2559050" h="1384300">
                  <a:moveTo>
                    <a:pt x="252476" y="466979"/>
                  </a:moveTo>
                  <a:lnTo>
                    <a:pt x="246380" y="448945"/>
                  </a:lnTo>
                  <a:lnTo>
                    <a:pt x="228346" y="455041"/>
                  </a:lnTo>
                  <a:lnTo>
                    <a:pt x="234442" y="473075"/>
                  </a:lnTo>
                  <a:lnTo>
                    <a:pt x="252476" y="466979"/>
                  </a:lnTo>
                  <a:close/>
                </a:path>
                <a:path w="2559050" h="1384300">
                  <a:moveTo>
                    <a:pt x="265430" y="502285"/>
                  </a:moveTo>
                  <a:lnTo>
                    <a:pt x="263398" y="497332"/>
                  </a:lnTo>
                  <a:lnTo>
                    <a:pt x="258826" y="484759"/>
                  </a:lnTo>
                  <a:lnTo>
                    <a:pt x="240919" y="491236"/>
                  </a:lnTo>
                  <a:lnTo>
                    <a:pt x="245618" y="503936"/>
                  </a:lnTo>
                  <a:lnTo>
                    <a:pt x="247650" y="509270"/>
                  </a:lnTo>
                  <a:lnTo>
                    <a:pt x="265430" y="502285"/>
                  </a:lnTo>
                  <a:close/>
                </a:path>
                <a:path w="2559050" h="1384300">
                  <a:moveTo>
                    <a:pt x="279654" y="537464"/>
                  </a:moveTo>
                  <a:lnTo>
                    <a:pt x="272415" y="520065"/>
                  </a:lnTo>
                  <a:lnTo>
                    <a:pt x="254635" y="527050"/>
                  </a:lnTo>
                  <a:lnTo>
                    <a:pt x="262128" y="544830"/>
                  </a:lnTo>
                  <a:lnTo>
                    <a:pt x="279654" y="537464"/>
                  </a:lnTo>
                  <a:close/>
                </a:path>
                <a:path w="2559050" h="1384300">
                  <a:moveTo>
                    <a:pt x="294767" y="571754"/>
                  </a:moveTo>
                  <a:lnTo>
                    <a:pt x="287147" y="554736"/>
                  </a:lnTo>
                  <a:lnTo>
                    <a:pt x="269748" y="562483"/>
                  </a:lnTo>
                  <a:lnTo>
                    <a:pt x="277495" y="579628"/>
                  </a:lnTo>
                  <a:lnTo>
                    <a:pt x="277749" y="580136"/>
                  </a:lnTo>
                  <a:lnTo>
                    <a:pt x="294767" y="571754"/>
                  </a:lnTo>
                  <a:close/>
                </a:path>
                <a:path w="2559050" h="1384300">
                  <a:moveTo>
                    <a:pt x="311658" y="605917"/>
                  </a:moveTo>
                  <a:lnTo>
                    <a:pt x="303276" y="588899"/>
                  </a:lnTo>
                  <a:lnTo>
                    <a:pt x="286131" y="597281"/>
                  </a:lnTo>
                  <a:lnTo>
                    <a:pt x="294513" y="614426"/>
                  </a:lnTo>
                  <a:lnTo>
                    <a:pt x="311658" y="605917"/>
                  </a:lnTo>
                  <a:close/>
                </a:path>
                <a:path w="2559050" h="1384300">
                  <a:moveTo>
                    <a:pt x="329184" y="639191"/>
                  </a:moveTo>
                  <a:lnTo>
                    <a:pt x="320040" y="622554"/>
                  </a:lnTo>
                  <a:lnTo>
                    <a:pt x="303276" y="631825"/>
                  </a:lnTo>
                  <a:lnTo>
                    <a:pt x="312547" y="648462"/>
                  </a:lnTo>
                  <a:lnTo>
                    <a:pt x="329184" y="639191"/>
                  </a:lnTo>
                  <a:close/>
                </a:path>
                <a:path w="2559050" h="1384300">
                  <a:moveTo>
                    <a:pt x="347853" y="671957"/>
                  </a:moveTo>
                  <a:lnTo>
                    <a:pt x="344424" y="666369"/>
                  </a:lnTo>
                  <a:lnTo>
                    <a:pt x="338455" y="655828"/>
                  </a:lnTo>
                  <a:lnTo>
                    <a:pt x="321818" y="665099"/>
                  </a:lnTo>
                  <a:lnTo>
                    <a:pt x="327660" y="675640"/>
                  </a:lnTo>
                  <a:lnTo>
                    <a:pt x="331597" y="681990"/>
                  </a:lnTo>
                  <a:lnTo>
                    <a:pt x="347853" y="671957"/>
                  </a:lnTo>
                  <a:close/>
                </a:path>
                <a:path w="2559050" h="1384300">
                  <a:moveTo>
                    <a:pt x="367792" y="704342"/>
                  </a:moveTo>
                  <a:lnTo>
                    <a:pt x="357759" y="688213"/>
                  </a:lnTo>
                  <a:lnTo>
                    <a:pt x="341630" y="698119"/>
                  </a:lnTo>
                  <a:lnTo>
                    <a:pt x="351663" y="714375"/>
                  </a:lnTo>
                  <a:lnTo>
                    <a:pt x="367792" y="704342"/>
                  </a:lnTo>
                  <a:close/>
                </a:path>
                <a:path w="2559050" h="1384300">
                  <a:moveTo>
                    <a:pt x="388747" y="735584"/>
                  </a:moveTo>
                  <a:lnTo>
                    <a:pt x="377952" y="719963"/>
                  </a:lnTo>
                  <a:lnTo>
                    <a:pt x="362331" y="730758"/>
                  </a:lnTo>
                  <a:lnTo>
                    <a:pt x="373126" y="746379"/>
                  </a:lnTo>
                  <a:lnTo>
                    <a:pt x="388747" y="735584"/>
                  </a:lnTo>
                  <a:close/>
                </a:path>
                <a:path w="2559050" h="1384300">
                  <a:moveTo>
                    <a:pt x="410591" y="766318"/>
                  </a:moveTo>
                  <a:lnTo>
                    <a:pt x="402209" y="755142"/>
                  </a:lnTo>
                  <a:lnTo>
                    <a:pt x="399542" y="751332"/>
                  </a:lnTo>
                  <a:lnTo>
                    <a:pt x="383794" y="762127"/>
                  </a:lnTo>
                  <a:lnTo>
                    <a:pt x="386461" y="765937"/>
                  </a:lnTo>
                  <a:lnTo>
                    <a:pt x="395478" y="777748"/>
                  </a:lnTo>
                  <a:lnTo>
                    <a:pt x="410591" y="766318"/>
                  </a:lnTo>
                  <a:close/>
                </a:path>
                <a:path w="2559050" h="1384300">
                  <a:moveTo>
                    <a:pt x="433705" y="796671"/>
                  </a:moveTo>
                  <a:lnTo>
                    <a:pt x="422148" y="781431"/>
                  </a:lnTo>
                  <a:lnTo>
                    <a:pt x="407035" y="792988"/>
                  </a:lnTo>
                  <a:lnTo>
                    <a:pt x="418465" y="808101"/>
                  </a:lnTo>
                  <a:lnTo>
                    <a:pt x="433705" y="796671"/>
                  </a:lnTo>
                  <a:close/>
                </a:path>
                <a:path w="2559050" h="1384300">
                  <a:moveTo>
                    <a:pt x="457835" y="825500"/>
                  </a:moveTo>
                  <a:lnTo>
                    <a:pt x="445643" y="810895"/>
                  </a:lnTo>
                  <a:lnTo>
                    <a:pt x="430911" y="823087"/>
                  </a:lnTo>
                  <a:lnTo>
                    <a:pt x="443103" y="837819"/>
                  </a:lnTo>
                  <a:lnTo>
                    <a:pt x="457835" y="825500"/>
                  </a:lnTo>
                  <a:close/>
                </a:path>
                <a:path w="2559050" h="1384300">
                  <a:moveTo>
                    <a:pt x="482727" y="853694"/>
                  </a:moveTo>
                  <a:lnTo>
                    <a:pt x="469773" y="839724"/>
                  </a:lnTo>
                  <a:lnTo>
                    <a:pt x="455803" y="852678"/>
                  </a:lnTo>
                  <a:lnTo>
                    <a:pt x="468757" y="866648"/>
                  </a:lnTo>
                  <a:lnTo>
                    <a:pt x="482727" y="853694"/>
                  </a:lnTo>
                  <a:close/>
                </a:path>
                <a:path w="2559050" h="1384300">
                  <a:moveTo>
                    <a:pt x="508508" y="881126"/>
                  </a:moveTo>
                  <a:lnTo>
                    <a:pt x="503428" y="876173"/>
                  </a:lnTo>
                  <a:lnTo>
                    <a:pt x="495681" y="867791"/>
                  </a:lnTo>
                  <a:lnTo>
                    <a:pt x="481584" y="880618"/>
                  </a:lnTo>
                  <a:lnTo>
                    <a:pt x="489458" y="889127"/>
                  </a:lnTo>
                  <a:lnTo>
                    <a:pt x="495046" y="894715"/>
                  </a:lnTo>
                  <a:lnTo>
                    <a:pt x="508508" y="881126"/>
                  </a:lnTo>
                  <a:close/>
                </a:path>
                <a:path w="2559050" h="1384300">
                  <a:moveTo>
                    <a:pt x="535559" y="908050"/>
                  </a:moveTo>
                  <a:lnTo>
                    <a:pt x="521970" y="894588"/>
                  </a:lnTo>
                  <a:lnTo>
                    <a:pt x="508635" y="908177"/>
                  </a:lnTo>
                  <a:lnTo>
                    <a:pt x="522097" y="921512"/>
                  </a:lnTo>
                  <a:lnTo>
                    <a:pt x="535559" y="908050"/>
                  </a:lnTo>
                  <a:close/>
                </a:path>
                <a:path w="2559050" h="1384300">
                  <a:moveTo>
                    <a:pt x="563372" y="933450"/>
                  </a:moveTo>
                  <a:lnTo>
                    <a:pt x="549148" y="920623"/>
                  </a:lnTo>
                  <a:lnTo>
                    <a:pt x="536448" y="934847"/>
                  </a:lnTo>
                  <a:lnTo>
                    <a:pt x="550545" y="947547"/>
                  </a:lnTo>
                  <a:lnTo>
                    <a:pt x="563372" y="933450"/>
                  </a:lnTo>
                  <a:close/>
                </a:path>
                <a:path w="2559050" h="1384300">
                  <a:moveTo>
                    <a:pt x="591820" y="957961"/>
                  </a:moveTo>
                  <a:lnTo>
                    <a:pt x="579755" y="948182"/>
                  </a:lnTo>
                  <a:lnTo>
                    <a:pt x="577469" y="946150"/>
                  </a:lnTo>
                  <a:lnTo>
                    <a:pt x="564769" y="960247"/>
                  </a:lnTo>
                  <a:lnTo>
                    <a:pt x="567055" y="962406"/>
                  </a:lnTo>
                  <a:lnTo>
                    <a:pt x="579755" y="972693"/>
                  </a:lnTo>
                  <a:lnTo>
                    <a:pt x="591820" y="957961"/>
                  </a:lnTo>
                  <a:close/>
                </a:path>
                <a:path w="2559050" h="1384300">
                  <a:moveTo>
                    <a:pt x="621030" y="981583"/>
                  </a:moveTo>
                  <a:lnTo>
                    <a:pt x="620522" y="981202"/>
                  </a:lnTo>
                  <a:lnTo>
                    <a:pt x="606552" y="969899"/>
                  </a:lnTo>
                  <a:lnTo>
                    <a:pt x="594614" y="984758"/>
                  </a:lnTo>
                  <a:lnTo>
                    <a:pt x="609727" y="996950"/>
                  </a:lnTo>
                  <a:lnTo>
                    <a:pt x="621030" y="981583"/>
                  </a:lnTo>
                  <a:close/>
                </a:path>
                <a:path w="2559050" h="1384300">
                  <a:moveTo>
                    <a:pt x="651764" y="1004316"/>
                  </a:moveTo>
                  <a:lnTo>
                    <a:pt x="636397" y="993013"/>
                  </a:lnTo>
                  <a:lnTo>
                    <a:pt x="625094" y="1008253"/>
                  </a:lnTo>
                  <a:lnTo>
                    <a:pt x="640461" y="1019556"/>
                  </a:lnTo>
                  <a:lnTo>
                    <a:pt x="651764" y="1004316"/>
                  </a:lnTo>
                  <a:close/>
                </a:path>
                <a:path w="2559050" h="1384300">
                  <a:moveTo>
                    <a:pt x="682752" y="1025652"/>
                  </a:moveTo>
                  <a:lnTo>
                    <a:pt x="666877" y="1015111"/>
                  </a:lnTo>
                  <a:lnTo>
                    <a:pt x="656336" y="1030986"/>
                  </a:lnTo>
                  <a:lnTo>
                    <a:pt x="672211" y="1041527"/>
                  </a:lnTo>
                  <a:lnTo>
                    <a:pt x="682752" y="1025652"/>
                  </a:lnTo>
                  <a:close/>
                </a:path>
                <a:path w="2559050" h="1384300">
                  <a:moveTo>
                    <a:pt x="714248" y="1046099"/>
                  </a:moveTo>
                  <a:lnTo>
                    <a:pt x="706247" y="1041273"/>
                  </a:lnTo>
                  <a:lnTo>
                    <a:pt x="698627" y="1036193"/>
                  </a:lnTo>
                  <a:lnTo>
                    <a:pt x="688086" y="1052068"/>
                  </a:lnTo>
                  <a:lnTo>
                    <a:pt x="695706" y="1057148"/>
                  </a:lnTo>
                  <a:lnTo>
                    <a:pt x="704596" y="1062482"/>
                  </a:lnTo>
                  <a:lnTo>
                    <a:pt x="714248" y="1046099"/>
                  </a:lnTo>
                  <a:close/>
                </a:path>
                <a:path w="2559050" h="1384300">
                  <a:moveTo>
                    <a:pt x="747014" y="1065657"/>
                  </a:moveTo>
                  <a:lnTo>
                    <a:pt x="730631" y="1055878"/>
                  </a:lnTo>
                  <a:lnTo>
                    <a:pt x="720852" y="1072134"/>
                  </a:lnTo>
                  <a:lnTo>
                    <a:pt x="737235" y="1081913"/>
                  </a:lnTo>
                  <a:lnTo>
                    <a:pt x="747014" y="1065657"/>
                  </a:lnTo>
                  <a:close/>
                </a:path>
                <a:path w="2559050" h="1384300">
                  <a:moveTo>
                    <a:pt x="779907" y="1083564"/>
                  </a:moveTo>
                  <a:lnTo>
                    <a:pt x="774192" y="1080643"/>
                  </a:lnTo>
                  <a:lnTo>
                    <a:pt x="763270" y="1074674"/>
                  </a:lnTo>
                  <a:lnTo>
                    <a:pt x="754253" y="1091438"/>
                  </a:lnTo>
                  <a:lnTo>
                    <a:pt x="765048" y="1097407"/>
                  </a:lnTo>
                  <a:lnTo>
                    <a:pt x="771144" y="1100582"/>
                  </a:lnTo>
                  <a:lnTo>
                    <a:pt x="779907" y="1083564"/>
                  </a:lnTo>
                  <a:close/>
                </a:path>
                <a:path w="2559050" h="1384300">
                  <a:moveTo>
                    <a:pt x="813816" y="1100582"/>
                  </a:moveTo>
                  <a:lnTo>
                    <a:pt x="796798" y="1092327"/>
                  </a:lnTo>
                  <a:lnTo>
                    <a:pt x="788162" y="1109218"/>
                  </a:lnTo>
                  <a:lnTo>
                    <a:pt x="805434" y="1117727"/>
                  </a:lnTo>
                  <a:lnTo>
                    <a:pt x="813816" y="1100582"/>
                  </a:lnTo>
                  <a:close/>
                </a:path>
                <a:path w="2559050" h="1384300">
                  <a:moveTo>
                    <a:pt x="847979" y="1116203"/>
                  </a:moveTo>
                  <a:lnTo>
                    <a:pt x="845312" y="1115060"/>
                  </a:lnTo>
                  <a:lnTo>
                    <a:pt x="830834" y="1108456"/>
                  </a:lnTo>
                  <a:lnTo>
                    <a:pt x="822960" y="1125855"/>
                  </a:lnTo>
                  <a:lnTo>
                    <a:pt x="837438" y="1132459"/>
                  </a:lnTo>
                  <a:lnTo>
                    <a:pt x="840486" y="1133729"/>
                  </a:lnTo>
                  <a:lnTo>
                    <a:pt x="847979" y="1116203"/>
                  </a:lnTo>
                  <a:close/>
                </a:path>
                <a:path w="2559050" h="1384300">
                  <a:moveTo>
                    <a:pt x="883031" y="1130681"/>
                  </a:moveTo>
                  <a:lnTo>
                    <a:pt x="869569" y="1125347"/>
                  </a:lnTo>
                  <a:lnTo>
                    <a:pt x="865505" y="1123696"/>
                  </a:lnTo>
                  <a:lnTo>
                    <a:pt x="858012" y="1141222"/>
                  </a:lnTo>
                  <a:lnTo>
                    <a:pt x="862076" y="1142873"/>
                  </a:lnTo>
                  <a:lnTo>
                    <a:pt x="875919" y="1148334"/>
                  </a:lnTo>
                  <a:lnTo>
                    <a:pt x="883031" y="1130681"/>
                  </a:lnTo>
                  <a:close/>
                </a:path>
                <a:path w="2559050" h="1384300">
                  <a:moveTo>
                    <a:pt x="918464" y="1143889"/>
                  </a:moveTo>
                  <a:lnTo>
                    <a:pt x="900557" y="1137412"/>
                  </a:lnTo>
                  <a:lnTo>
                    <a:pt x="893953" y="1155319"/>
                  </a:lnTo>
                  <a:lnTo>
                    <a:pt x="911860" y="1161796"/>
                  </a:lnTo>
                  <a:lnTo>
                    <a:pt x="918464" y="1143889"/>
                  </a:lnTo>
                  <a:close/>
                </a:path>
                <a:path w="2559050" h="1384300">
                  <a:moveTo>
                    <a:pt x="954151" y="1155700"/>
                  </a:moveTo>
                  <a:lnTo>
                    <a:pt x="944118" y="1152652"/>
                  </a:lnTo>
                  <a:lnTo>
                    <a:pt x="936244" y="1149985"/>
                  </a:lnTo>
                  <a:lnTo>
                    <a:pt x="930148" y="1168019"/>
                  </a:lnTo>
                  <a:lnTo>
                    <a:pt x="938022" y="1170686"/>
                  </a:lnTo>
                  <a:lnTo>
                    <a:pt x="948563" y="1173988"/>
                  </a:lnTo>
                  <a:lnTo>
                    <a:pt x="954151" y="1155700"/>
                  </a:lnTo>
                  <a:close/>
                </a:path>
                <a:path w="2559050" h="1384300">
                  <a:moveTo>
                    <a:pt x="990473" y="1166368"/>
                  </a:moveTo>
                  <a:lnTo>
                    <a:pt x="972185" y="1161161"/>
                  </a:lnTo>
                  <a:lnTo>
                    <a:pt x="966978" y="1179576"/>
                  </a:lnTo>
                  <a:lnTo>
                    <a:pt x="985266" y="1184783"/>
                  </a:lnTo>
                  <a:lnTo>
                    <a:pt x="990473" y="1166368"/>
                  </a:lnTo>
                  <a:close/>
                </a:path>
                <a:path w="2559050" h="1384300">
                  <a:moveTo>
                    <a:pt x="1026922" y="1175639"/>
                  </a:moveTo>
                  <a:lnTo>
                    <a:pt x="1021207" y="1174369"/>
                  </a:lnTo>
                  <a:lnTo>
                    <a:pt x="1008634" y="1171194"/>
                  </a:lnTo>
                  <a:lnTo>
                    <a:pt x="1003935" y="1189609"/>
                  </a:lnTo>
                  <a:lnTo>
                    <a:pt x="1016508" y="1192784"/>
                  </a:lnTo>
                  <a:lnTo>
                    <a:pt x="1022731" y="1194181"/>
                  </a:lnTo>
                  <a:lnTo>
                    <a:pt x="1026922" y="1175639"/>
                  </a:lnTo>
                  <a:close/>
                </a:path>
                <a:path w="2559050" h="1384300">
                  <a:moveTo>
                    <a:pt x="1063879" y="1183640"/>
                  </a:moveTo>
                  <a:lnTo>
                    <a:pt x="1047242" y="1180338"/>
                  </a:lnTo>
                  <a:lnTo>
                    <a:pt x="1045464" y="1179830"/>
                  </a:lnTo>
                  <a:lnTo>
                    <a:pt x="1041273" y="1198499"/>
                  </a:lnTo>
                  <a:lnTo>
                    <a:pt x="1043051" y="1198880"/>
                  </a:lnTo>
                  <a:lnTo>
                    <a:pt x="1060196" y="1202309"/>
                  </a:lnTo>
                  <a:lnTo>
                    <a:pt x="1063879" y="1183640"/>
                  </a:lnTo>
                  <a:close/>
                </a:path>
                <a:path w="2559050" h="1384300">
                  <a:moveTo>
                    <a:pt x="1100963" y="1190244"/>
                  </a:moveTo>
                  <a:lnTo>
                    <a:pt x="1100201" y="1190244"/>
                  </a:lnTo>
                  <a:lnTo>
                    <a:pt x="1082421" y="1187069"/>
                  </a:lnTo>
                  <a:lnTo>
                    <a:pt x="1079119" y="1205865"/>
                  </a:lnTo>
                  <a:lnTo>
                    <a:pt x="1097026" y="1208913"/>
                  </a:lnTo>
                  <a:lnTo>
                    <a:pt x="1098169" y="1209167"/>
                  </a:lnTo>
                  <a:lnTo>
                    <a:pt x="1100963" y="1190244"/>
                  </a:lnTo>
                  <a:close/>
                </a:path>
                <a:path w="2559050" h="1384300">
                  <a:moveTo>
                    <a:pt x="1138428" y="1195451"/>
                  </a:moveTo>
                  <a:lnTo>
                    <a:pt x="1127125" y="1194181"/>
                  </a:lnTo>
                  <a:lnTo>
                    <a:pt x="1119759" y="1193038"/>
                  </a:lnTo>
                  <a:lnTo>
                    <a:pt x="1116965" y="1211961"/>
                  </a:lnTo>
                  <a:lnTo>
                    <a:pt x="1124331" y="1212977"/>
                  </a:lnTo>
                  <a:lnTo>
                    <a:pt x="1136142" y="1214374"/>
                  </a:lnTo>
                  <a:lnTo>
                    <a:pt x="1138428" y="1195451"/>
                  </a:lnTo>
                  <a:close/>
                </a:path>
                <a:path w="2559050" h="1384300">
                  <a:moveTo>
                    <a:pt x="1176020" y="1199388"/>
                  </a:moveTo>
                  <a:lnTo>
                    <a:pt x="1157097" y="1197610"/>
                  </a:lnTo>
                  <a:lnTo>
                    <a:pt x="1155319" y="1216660"/>
                  </a:lnTo>
                  <a:lnTo>
                    <a:pt x="1174242" y="1218311"/>
                  </a:lnTo>
                  <a:lnTo>
                    <a:pt x="1176020" y="1199388"/>
                  </a:lnTo>
                  <a:close/>
                </a:path>
                <a:path w="2559050" h="1384300">
                  <a:moveTo>
                    <a:pt x="1213612" y="1201928"/>
                  </a:moveTo>
                  <a:lnTo>
                    <a:pt x="1208913" y="1201801"/>
                  </a:lnTo>
                  <a:lnTo>
                    <a:pt x="1194816" y="1200785"/>
                  </a:lnTo>
                  <a:lnTo>
                    <a:pt x="1193546" y="1219835"/>
                  </a:lnTo>
                  <a:lnTo>
                    <a:pt x="1207643" y="1220851"/>
                  </a:lnTo>
                  <a:lnTo>
                    <a:pt x="1212723" y="1220978"/>
                  </a:lnTo>
                  <a:lnTo>
                    <a:pt x="1213612" y="1201928"/>
                  </a:lnTo>
                  <a:close/>
                </a:path>
                <a:path w="2559050" h="1384300">
                  <a:moveTo>
                    <a:pt x="1251458" y="1203198"/>
                  </a:moveTo>
                  <a:lnTo>
                    <a:pt x="1236472" y="1202944"/>
                  </a:lnTo>
                  <a:lnTo>
                    <a:pt x="1232535" y="1202817"/>
                  </a:lnTo>
                  <a:lnTo>
                    <a:pt x="1231773" y="1221740"/>
                  </a:lnTo>
                  <a:lnTo>
                    <a:pt x="1235710" y="1221994"/>
                  </a:lnTo>
                  <a:lnTo>
                    <a:pt x="1251077" y="1222248"/>
                  </a:lnTo>
                  <a:lnTo>
                    <a:pt x="1251458" y="1203198"/>
                  </a:lnTo>
                  <a:close/>
                </a:path>
                <a:path w="2559050" h="1384300">
                  <a:moveTo>
                    <a:pt x="1289431" y="1222375"/>
                  </a:moveTo>
                  <a:lnTo>
                    <a:pt x="1289304" y="1203325"/>
                  </a:lnTo>
                  <a:lnTo>
                    <a:pt x="1270254" y="1203325"/>
                  </a:lnTo>
                  <a:lnTo>
                    <a:pt x="1270381" y="1222375"/>
                  </a:lnTo>
                  <a:lnTo>
                    <a:pt x="1289431" y="1222375"/>
                  </a:lnTo>
                  <a:close/>
                </a:path>
                <a:path w="2559050" h="1384300">
                  <a:moveTo>
                    <a:pt x="1328039" y="1220851"/>
                  </a:moveTo>
                  <a:lnTo>
                    <a:pt x="1326769" y="1201801"/>
                  </a:lnTo>
                  <a:lnTo>
                    <a:pt x="1320038" y="1202309"/>
                  </a:lnTo>
                  <a:lnTo>
                    <a:pt x="1307973" y="1202690"/>
                  </a:lnTo>
                  <a:lnTo>
                    <a:pt x="1308735" y="1221740"/>
                  </a:lnTo>
                  <a:lnTo>
                    <a:pt x="1320800" y="1221232"/>
                  </a:lnTo>
                  <a:lnTo>
                    <a:pt x="1328039" y="1220851"/>
                  </a:lnTo>
                  <a:close/>
                </a:path>
                <a:path w="2559050" h="1384300">
                  <a:moveTo>
                    <a:pt x="1366266" y="1218057"/>
                  </a:moveTo>
                  <a:lnTo>
                    <a:pt x="1364615" y="1199007"/>
                  </a:lnTo>
                  <a:lnTo>
                    <a:pt x="1347470" y="1200531"/>
                  </a:lnTo>
                  <a:lnTo>
                    <a:pt x="1345819" y="1200658"/>
                  </a:lnTo>
                  <a:lnTo>
                    <a:pt x="1346962" y="1219708"/>
                  </a:lnTo>
                  <a:lnTo>
                    <a:pt x="1366266" y="1218057"/>
                  </a:lnTo>
                  <a:close/>
                </a:path>
                <a:path w="2559050" h="1384300">
                  <a:moveTo>
                    <a:pt x="1404620" y="1213866"/>
                  </a:moveTo>
                  <a:lnTo>
                    <a:pt x="1401953" y="1195070"/>
                  </a:lnTo>
                  <a:lnTo>
                    <a:pt x="1401826" y="1195070"/>
                  </a:lnTo>
                  <a:lnTo>
                    <a:pt x="1383284" y="1197229"/>
                  </a:lnTo>
                  <a:lnTo>
                    <a:pt x="1385443" y="1216152"/>
                  </a:lnTo>
                  <a:lnTo>
                    <a:pt x="1403985" y="1213993"/>
                  </a:lnTo>
                  <a:lnTo>
                    <a:pt x="1404620" y="1213866"/>
                  </a:lnTo>
                  <a:close/>
                </a:path>
                <a:path w="2559050" h="1384300">
                  <a:moveTo>
                    <a:pt x="1442593" y="1208278"/>
                  </a:moveTo>
                  <a:lnTo>
                    <a:pt x="1439418" y="1189482"/>
                  </a:lnTo>
                  <a:lnTo>
                    <a:pt x="1428750" y="1191260"/>
                  </a:lnTo>
                  <a:lnTo>
                    <a:pt x="1420876" y="1192403"/>
                  </a:lnTo>
                  <a:lnTo>
                    <a:pt x="1423416" y="1211326"/>
                  </a:lnTo>
                  <a:lnTo>
                    <a:pt x="1431417" y="1210183"/>
                  </a:lnTo>
                  <a:lnTo>
                    <a:pt x="1442593" y="1208278"/>
                  </a:lnTo>
                  <a:close/>
                </a:path>
                <a:path w="2559050" h="1384300">
                  <a:moveTo>
                    <a:pt x="1480185" y="1201293"/>
                  </a:moveTo>
                  <a:lnTo>
                    <a:pt x="1476629" y="1182624"/>
                  </a:lnTo>
                  <a:lnTo>
                    <a:pt x="1457960" y="1186307"/>
                  </a:lnTo>
                  <a:lnTo>
                    <a:pt x="1461516" y="1204976"/>
                  </a:lnTo>
                  <a:lnTo>
                    <a:pt x="1480185" y="1201293"/>
                  </a:lnTo>
                  <a:close/>
                </a:path>
                <a:path w="2559050" h="1384300">
                  <a:moveTo>
                    <a:pt x="1517904" y="1193038"/>
                  </a:moveTo>
                  <a:lnTo>
                    <a:pt x="1513332" y="1174623"/>
                  </a:lnTo>
                  <a:lnTo>
                    <a:pt x="1507998" y="1175893"/>
                  </a:lnTo>
                  <a:lnTo>
                    <a:pt x="1495044" y="1178687"/>
                  </a:lnTo>
                  <a:lnTo>
                    <a:pt x="1499108" y="1197356"/>
                  </a:lnTo>
                  <a:lnTo>
                    <a:pt x="1512189" y="1194435"/>
                  </a:lnTo>
                  <a:lnTo>
                    <a:pt x="1517904" y="1193038"/>
                  </a:lnTo>
                  <a:close/>
                </a:path>
                <a:path w="2559050" h="1384300">
                  <a:moveTo>
                    <a:pt x="1554988" y="1183386"/>
                  </a:moveTo>
                  <a:lnTo>
                    <a:pt x="1550035" y="1164971"/>
                  </a:lnTo>
                  <a:lnTo>
                    <a:pt x="1534033" y="1169416"/>
                  </a:lnTo>
                  <a:lnTo>
                    <a:pt x="1531747" y="1169924"/>
                  </a:lnTo>
                  <a:lnTo>
                    <a:pt x="1536446" y="1188466"/>
                  </a:lnTo>
                  <a:lnTo>
                    <a:pt x="1538605" y="1187831"/>
                  </a:lnTo>
                  <a:lnTo>
                    <a:pt x="1554988" y="1183386"/>
                  </a:lnTo>
                  <a:close/>
                </a:path>
                <a:path w="2559050" h="1384300">
                  <a:moveTo>
                    <a:pt x="1592072" y="1172464"/>
                  </a:moveTo>
                  <a:lnTo>
                    <a:pt x="1585976" y="1154303"/>
                  </a:lnTo>
                  <a:lnTo>
                    <a:pt x="1585214" y="1154684"/>
                  </a:lnTo>
                  <a:lnTo>
                    <a:pt x="1568069" y="1159764"/>
                  </a:lnTo>
                  <a:lnTo>
                    <a:pt x="1573530" y="1178052"/>
                  </a:lnTo>
                  <a:lnTo>
                    <a:pt x="1590675" y="1172845"/>
                  </a:lnTo>
                  <a:lnTo>
                    <a:pt x="1592072" y="1172464"/>
                  </a:lnTo>
                  <a:close/>
                </a:path>
                <a:path w="2559050" h="1384300">
                  <a:moveTo>
                    <a:pt x="1628267" y="1160018"/>
                  </a:moveTo>
                  <a:lnTo>
                    <a:pt x="1621917" y="1142111"/>
                  </a:lnTo>
                  <a:lnTo>
                    <a:pt x="1610360" y="1146302"/>
                  </a:lnTo>
                  <a:lnTo>
                    <a:pt x="1604137" y="1148334"/>
                  </a:lnTo>
                  <a:lnTo>
                    <a:pt x="1610106" y="1166368"/>
                  </a:lnTo>
                  <a:lnTo>
                    <a:pt x="1616329" y="1164336"/>
                  </a:lnTo>
                  <a:lnTo>
                    <a:pt x="1628267" y="1160018"/>
                  </a:lnTo>
                  <a:close/>
                </a:path>
                <a:path w="2559050" h="1384300">
                  <a:moveTo>
                    <a:pt x="1664208" y="1146556"/>
                  </a:moveTo>
                  <a:lnTo>
                    <a:pt x="1657350" y="1128776"/>
                  </a:lnTo>
                  <a:lnTo>
                    <a:pt x="1639570" y="1135634"/>
                  </a:lnTo>
                  <a:lnTo>
                    <a:pt x="1646428" y="1153414"/>
                  </a:lnTo>
                  <a:lnTo>
                    <a:pt x="1664208" y="1146556"/>
                  </a:lnTo>
                  <a:close/>
                </a:path>
                <a:path w="2559050" h="1384300">
                  <a:moveTo>
                    <a:pt x="1699768" y="1131443"/>
                  </a:moveTo>
                  <a:lnTo>
                    <a:pt x="1691894" y="1114044"/>
                  </a:lnTo>
                  <a:lnTo>
                    <a:pt x="1684274" y="1117600"/>
                  </a:lnTo>
                  <a:lnTo>
                    <a:pt x="1674622" y="1121537"/>
                  </a:lnTo>
                  <a:lnTo>
                    <a:pt x="1681988" y="1139063"/>
                  </a:lnTo>
                  <a:lnTo>
                    <a:pt x="1691640" y="1135126"/>
                  </a:lnTo>
                  <a:lnTo>
                    <a:pt x="1699768" y="1131443"/>
                  </a:lnTo>
                  <a:close/>
                </a:path>
                <a:path w="2559050" h="1384300">
                  <a:moveTo>
                    <a:pt x="1734566" y="1115441"/>
                  </a:moveTo>
                  <a:lnTo>
                    <a:pt x="1726311" y="1098169"/>
                  </a:lnTo>
                  <a:lnTo>
                    <a:pt x="1709166" y="1106424"/>
                  </a:lnTo>
                  <a:lnTo>
                    <a:pt x="1717294" y="1123569"/>
                  </a:lnTo>
                  <a:lnTo>
                    <a:pt x="1734566" y="1115441"/>
                  </a:lnTo>
                  <a:close/>
                </a:path>
                <a:path w="2559050" h="1384300">
                  <a:moveTo>
                    <a:pt x="1768856" y="1097915"/>
                  </a:moveTo>
                  <a:lnTo>
                    <a:pt x="1759839" y="1081151"/>
                  </a:lnTo>
                  <a:lnTo>
                    <a:pt x="1755521" y="1083564"/>
                  </a:lnTo>
                  <a:lnTo>
                    <a:pt x="1743202" y="1089787"/>
                  </a:lnTo>
                  <a:lnTo>
                    <a:pt x="1751838" y="1106805"/>
                  </a:lnTo>
                  <a:lnTo>
                    <a:pt x="1764157" y="1100582"/>
                  </a:lnTo>
                  <a:lnTo>
                    <a:pt x="1768856" y="1097915"/>
                  </a:lnTo>
                  <a:close/>
                </a:path>
                <a:path w="2559050" h="1384300">
                  <a:moveTo>
                    <a:pt x="1802511" y="1079119"/>
                  </a:moveTo>
                  <a:lnTo>
                    <a:pt x="1792732" y="1062736"/>
                  </a:lnTo>
                  <a:lnTo>
                    <a:pt x="1778635" y="1071118"/>
                  </a:lnTo>
                  <a:lnTo>
                    <a:pt x="1776603" y="1072134"/>
                  </a:lnTo>
                  <a:lnTo>
                    <a:pt x="1785747" y="1088898"/>
                  </a:lnTo>
                  <a:lnTo>
                    <a:pt x="1787652" y="1087882"/>
                  </a:lnTo>
                  <a:lnTo>
                    <a:pt x="1802511" y="1079119"/>
                  </a:lnTo>
                  <a:close/>
                </a:path>
                <a:path w="2559050" h="1384300">
                  <a:moveTo>
                    <a:pt x="1835658" y="1059434"/>
                  </a:moveTo>
                  <a:lnTo>
                    <a:pt x="1825117" y="1043559"/>
                  </a:lnTo>
                  <a:lnTo>
                    <a:pt x="1823847" y="1044448"/>
                  </a:lnTo>
                  <a:lnTo>
                    <a:pt x="1809242" y="1053084"/>
                  </a:lnTo>
                  <a:lnTo>
                    <a:pt x="1818894" y="1069467"/>
                  </a:lnTo>
                  <a:lnTo>
                    <a:pt x="1833499" y="1060831"/>
                  </a:lnTo>
                  <a:lnTo>
                    <a:pt x="1835658" y="1059434"/>
                  </a:lnTo>
                  <a:close/>
                </a:path>
                <a:path w="2559050" h="1384300">
                  <a:moveTo>
                    <a:pt x="1867535" y="1038606"/>
                  </a:moveTo>
                  <a:lnTo>
                    <a:pt x="1856994" y="1022604"/>
                  </a:lnTo>
                  <a:lnTo>
                    <a:pt x="1841119" y="1033145"/>
                  </a:lnTo>
                  <a:lnTo>
                    <a:pt x="1851533" y="1049020"/>
                  </a:lnTo>
                  <a:lnTo>
                    <a:pt x="1867535" y="1038606"/>
                  </a:lnTo>
                  <a:close/>
                </a:path>
                <a:path w="2559050" h="1384300">
                  <a:moveTo>
                    <a:pt x="1899031" y="1016381"/>
                  </a:moveTo>
                  <a:lnTo>
                    <a:pt x="1887855" y="1001014"/>
                  </a:lnTo>
                  <a:lnTo>
                    <a:pt x="1872361" y="1012190"/>
                  </a:lnTo>
                  <a:lnTo>
                    <a:pt x="1883664" y="1027684"/>
                  </a:lnTo>
                  <a:lnTo>
                    <a:pt x="1899031" y="1016381"/>
                  </a:lnTo>
                  <a:close/>
                </a:path>
                <a:path w="2559050" h="1384300">
                  <a:moveTo>
                    <a:pt x="1929892" y="993267"/>
                  </a:moveTo>
                  <a:lnTo>
                    <a:pt x="1917954" y="978408"/>
                  </a:lnTo>
                  <a:lnTo>
                    <a:pt x="1910080" y="984758"/>
                  </a:lnTo>
                  <a:lnTo>
                    <a:pt x="1903222" y="989838"/>
                  </a:lnTo>
                  <a:lnTo>
                    <a:pt x="1914398" y="1005205"/>
                  </a:lnTo>
                  <a:lnTo>
                    <a:pt x="1921256" y="1000252"/>
                  </a:lnTo>
                  <a:lnTo>
                    <a:pt x="1929892" y="993267"/>
                  </a:lnTo>
                  <a:close/>
                </a:path>
                <a:path w="2559050" h="1384300">
                  <a:moveTo>
                    <a:pt x="1959610" y="969518"/>
                  </a:moveTo>
                  <a:lnTo>
                    <a:pt x="1947672" y="954659"/>
                  </a:lnTo>
                  <a:lnTo>
                    <a:pt x="1932813" y="966470"/>
                  </a:lnTo>
                  <a:lnTo>
                    <a:pt x="1944751" y="981329"/>
                  </a:lnTo>
                  <a:lnTo>
                    <a:pt x="1959610" y="969518"/>
                  </a:lnTo>
                  <a:close/>
                </a:path>
                <a:path w="2559050" h="1384300">
                  <a:moveTo>
                    <a:pt x="1988566" y="943991"/>
                  </a:moveTo>
                  <a:lnTo>
                    <a:pt x="1975866" y="929767"/>
                  </a:lnTo>
                  <a:lnTo>
                    <a:pt x="1961642" y="942467"/>
                  </a:lnTo>
                  <a:lnTo>
                    <a:pt x="1974342" y="956691"/>
                  </a:lnTo>
                  <a:lnTo>
                    <a:pt x="1988566" y="943991"/>
                  </a:lnTo>
                  <a:close/>
                </a:path>
                <a:path w="2559050" h="1384300">
                  <a:moveTo>
                    <a:pt x="2016760" y="917702"/>
                  </a:moveTo>
                  <a:lnTo>
                    <a:pt x="2003425" y="904113"/>
                  </a:lnTo>
                  <a:lnTo>
                    <a:pt x="1989836" y="917448"/>
                  </a:lnTo>
                  <a:lnTo>
                    <a:pt x="2003044" y="931037"/>
                  </a:lnTo>
                  <a:lnTo>
                    <a:pt x="2016760" y="917702"/>
                  </a:lnTo>
                  <a:close/>
                </a:path>
                <a:path w="2559050" h="1384300">
                  <a:moveTo>
                    <a:pt x="2044192" y="890651"/>
                  </a:moveTo>
                  <a:lnTo>
                    <a:pt x="2030222" y="877697"/>
                  </a:lnTo>
                  <a:lnTo>
                    <a:pt x="2027555" y="880491"/>
                  </a:lnTo>
                  <a:lnTo>
                    <a:pt x="2017014" y="890778"/>
                  </a:lnTo>
                  <a:lnTo>
                    <a:pt x="2030349" y="904494"/>
                  </a:lnTo>
                  <a:lnTo>
                    <a:pt x="2040890" y="894207"/>
                  </a:lnTo>
                  <a:lnTo>
                    <a:pt x="2044192" y="890651"/>
                  </a:lnTo>
                  <a:close/>
                </a:path>
                <a:path w="2559050" h="1384300">
                  <a:moveTo>
                    <a:pt x="2070100" y="862838"/>
                  </a:moveTo>
                  <a:lnTo>
                    <a:pt x="2056257" y="849757"/>
                  </a:lnTo>
                  <a:lnTo>
                    <a:pt x="2043176" y="863727"/>
                  </a:lnTo>
                  <a:lnTo>
                    <a:pt x="2057146" y="876681"/>
                  </a:lnTo>
                  <a:lnTo>
                    <a:pt x="2070100" y="862838"/>
                  </a:lnTo>
                  <a:close/>
                </a:path>
                <a:path w="2559050" h="1384300">
                  <a:moveTo>
                    <a:pt x="2095373" y="833628"/>
                  </a:moveTo>
                  <a:lnTo>
                    <a:pt x="2080895" y="821309"/>
                  </a:lnTo>
                  <a:lnTo>
                    <a:pt x="2068576" y="835914"/>
                  </a:lnTo>
                  <a:lnTo>
                    <a:pt x="2083181" y="848233"/>
                  </a:lnTo>
                  <a:lnTo>
                    <a:pt x="2095373" y="833628"/>
                  </a:lnTo>
                  <a:close/>
                </a:path>
                <a:path w="2559050" h="1384300">
                  <a:moveTo>
                    <a:pt x="2119884" y="803910"/>
                  </a:moveTo>
                  <a:lnTo>
                    <a:pt x="2104771" y="792226"/>
                  </a:lnTo>
                  <a:lnTo>
                    <a:pt x="2097405" y="801878"/>
                  </a:lnTo>
                  <a:lnTo>
                    <a:pt x="2093214" y="806831"/>
                  </a:lnTo>
                  <a:lnTo>
                    <a:pt x="2107692" y="819150"/>
                  </a:lnTo>
                  <a:lnTo>
                    <a:pt x="2111883" y="814197"/>
                  </a:lnTo>
                  <a:lnTo>
                    <a:pt x="2119884" y="803910"/>
                  </a:lnTo>
                  <a:close/>
                </a:path>
                <a:path w="2559050" h="1384300">
                  <a:moveTo>
                    <a:pt x="2142998" y="773684"/>
                  </a:moveTo>
                  <a:lnTo>
                    <a:pt x="2127885" y="762000"/>
                  </a:lnTo>
                  <a:lnTo>
                    <a:pt x="2116328" y="777113"/>
                  </a:lnTo>
                  <a:lnTo>
                    <a:pt x="2131441" y="788797"/>
                  </a:lnTo>
                  <a:lnTo>
                    <a:pt x="2142998" y="773684"/>
                  </a:lnTo>
                  <a:close/>
                </a:path>
                <a:path w="2559050" h="1384300">
                  <a:moveTo>
                    <a:pt x="2165096" y="742061"/>
                  </a:moveTo>
                  <a:lnTo>
                    <a:pt x="2149462" y="731139"/>
                  </a:lnTo>
                  <a:lnTo>
                    <a:pt x="2138680" y="746760"/>
                  </a:lnTo>
                  <a:lnTo>
                    <a:pt x="2154288" y="757682"/>
                  </a:lnTo>
                  <a:lnTo>
                    <a:pt x="2165096" y="742061"/>
                  </a:lnTo>
                  <a:close/>
                </a:path>
                <a:path w="2559050" h="1384300">
                  <a:moveTo>
                    <a:pt x="2186305" y="709803"/>
                  </a:moveTo>
                  <a:lnTo>
                    <a:pt x="2170163" y="699770"/>
                  </a:lnTo>
                  <a:lnTo>
                    <a:pt x="2160143" y="715899"/>
                  </a:lnTo>
                  <a:lnTo>
                    <a:pt x="2176272" y="726059"/>
                  </a:lnTo>
                  <a:lnTo>
                    <a:pt x="2186305" y="709803"/>
                  </a:lnTo>
                  <a:close/>
                </a:path>
                <a:path w="2559050" h="1384300">
                  <a:moveTo>
                    <a:pt x="2206625" y="677037"/>
                  </a:moveTo>
                  <a:lnTo>
                    <a:pt x="2189988" y="667766"/>
                  </a:lnTo>
                  <a:lnTo>
                    <a:pt x="2187829" y="671576"/>
                  </a:lnTo>
                  <a:lnTo>
                    <a:pt x="2180336" y="683641"/>
                  </a:lnTo>
                  <a:lnTo>
                    <a:pt x="2196465" y="693674"/>
                  </a:lnTo>
                  <a:lnTo>
                    <a:pt x="2203958" y="681736"/>
                  </a:lnTo>
                  <a:lnTo>
                    <a:pt x="2206625" y="677037"/>
                  </a:lnTo>
                  <a:close/>
                </a:path>
                <a:path w="2559050" h="1384300">
                  <a:moveTo>
                    <a:pt x="2225294" y="643763"/>
                  </a:moveTo>
                  <a:lnTo>
                    <a:pt x="2208657" y="634492"/>
                  </a:lnTo>
                  <a:lnTo>
                    <a:pt x="2199259" y="651129"/>
                  </a:lnTo>
                  <a:lnTo>
                    <a:pt x="2215896" y="660400"/>
                  </a:lnTo>
                  <a:lnTo>
                    <a:pt x="2225294" y="643763"/>
                  </a:lnTo>
                  <a:close/>
                </a:path>
                <a:path w="2559050" h="1384300">
                  <a:moveTo>
                    <a:pt x="2242947" y="609600"/>
                  </a:moveTo>
                  <a:lnTo>
                    <a:pt x="2225929" y="601091"/>
                  </a:lnTo>
                  <a:lnTo>
                    <a:pt x="2217420" y="618109"/>
                  </a:lnTo>
                  <a:lnTo>
                    <a:pt x="2234438" y="626618"/>
                  </a:lnTo>
                  <a:lnTo>
                    <a:pt x="2242947" y="609600"/>
                  </a:lnTo>
                  <a:close/>
                </a:path>
                <a:path w="2559050" h="1384300">
                  <a:moveTo>
                    <a:pt x="2259711" y="575056"/>
                  </a:moveTo>
                  <a:lnTo>
                    <a:pt x="2242439" y="567055"/>
                  </a:lnTo>
                  <a:lnTo>
                    <a:pt x="2237740" y="577342"/>
                  </a:lnTo>
                  <a:lnTo>
                    <a:pt x="2234438" y="584073"/>
                  </a:lnTo>
                  <a:lnTo>
                    <a:pt x="2251456" y="592582"/>
                  </a:lnTo>
                  <a:lnTo>
                    <a:pt x="2254758" y="585851"/>
                  </a:lnTo>
                  <a:lnTo>
                    <a:pt x="2259711" y="575056"/>
                  </a:lnTo>
                  <a:close/>
                </a:path>
                <a:path w="2559050" h="1384300">
                  <a:moveTo>
                    <a:pt x="2275205" y="539877"/>
                  </a:moveTo>
                  <a:lnTo>
                    <a:pt x="2257679" y="532384"/>
                  </a:lnTo>
                  <a:lnTo>
                    <a:pt x="2250186" y="549910"/>
                  </a:lnTo>
                  <a:lnTo>
                    <a:pt x="2267712" y="557403"/>
                  </a:lnTo>
                  <a:lnTo>
                    <a:pt x="2275205" y="539877"/>
                  </a:lnTo>
                  <a:close/>
                </a:path>
                <a:path w="2559050" h="1384300">
                  <a:moveTo>
                    <a:pt x="2289429" y="504063"/>
                  </a:moveTo>
                  <a:lnTo>
                    <a:pt x="2271522" y="497459"/>
                  </a:lnTo>
                  <a:lnTo>
                    <a:pt x="2269490" y="503174"/>
                  </a:lnTo>
                  <a:lnTo>
                    <a:pt x="2264664" y="514985"/>
                  </a:lnTo>
                  <a:lnTo>
                    <a:pt x="2282444" y="522097"/>
                  </a:lnTo>
                  <a:lnTo>
                    <a:pt x="2287143" y="510286"/>
                  </a:lnTo>
                  <a:lnTo>
                    <a:pt x="2289429" y="504063"/>
                  </a:lnTo>
                  <a:close/>
                </a:path>
                <a:path w="2559050" h="1384300">
                  <a:moveTo>
                    <a:pt x="2302383" y="468122"/>
                  </a:moveTo>
                  <a:lnTo>
                    <a:pt x="2284476" y="461899"/>
                  </a:lnTo>
                  <a:lnTo>
                    <a:pt x="2278888" y="477901"/>
                  </a:lnTo>
                  <a:lnTo>
                    <a:pt x="2278253" y="479552"/>
                  </a:lnTo>
                  <a:lnTo>
                    <a:pt x="2296033" y="486283"/>
                  </a:lnTo>
                  <a:lnTo>
                    <a:pt x="2296795" y="484505"/>
                  </a:lnTo>
                  <a:lnTo>
                    <a:pt x="2302383" y="468122"/>
                  </a:lnTo>
                  <a:close/>
                </a:path>
                <a:path w="2559050" h="1384300">
                  <a:moveTo>
                    <a:pt x="2314321" y="431419"/>
                  </a:moveTo>
                  <a:lnTo>
                    <a:pt x="2296033" y="426085"/>
                  </a:lnTo>
                  <a:lnTo>
                    <a:pt x="2295906" y="426339"/>
                  </a:lnTo>
                  <a:lnTo>
                    <a:pt x="2290318" y="443992"/>
                  </a:lnTo>
                  <a:lnTo>
                    <a:pt x="2308479" y="449707"/>
                  </a:lnTo>
                  <a:lnTo>
                    <a:pt x="2314194" y="432054"/>
                  </a:lnTo>
                  <a:lnTo>
                    <a:pt x="2314321" y="431419"/>
                  </a:lnTo>
                  <a:close/>
                </a:path>
                <a:path w="2559050" h="1384300">
                  <a:moveTo>
                    <a:pt x="2324862" y="394462"/>
                  </a:moveTo>
                  <a:lnTo>
                    <a:pt x="2306447" y="389636"/>
                  </a:lnTo>
                  <a:lnTo>
                    <a:pt x="2303653" y="400177"/>
                  </a:lnTo>
                  <a:lnTo>
                    <a:pt x="2301367" y="407797"/>
                  </a:lnTo>
                  <a:lnTo>
                    <a:pt x="2319655" y="413131"/>
                  </a:lnTo>
                  <a:lnTo>
                    <a:pt x="2321941" y="405511"/>
                  </a:lnTo>
                  <a:lnTo>
                    <a:pt x="2324862" y="394462"/>
                  </a:lnTo>
                  <a:close/>
                </a:path>
                <a:path w="2559050" h="1384300">
                  <a:moveTo>
                    <a:pt x="2334133" y="357378"/>
                  </a:moveTo>
                  <a:lnTo>
                    <a:pt x="2315591" y="352933"/>
                  </a:lnTo>
                  <a:lnTo>
                    <a:pt x="2311146" y="371348"/>
                  </a:lnTo>
                  <a:lnTo>
                    <a:pt x="2329688" y="375920"/>
                  </a:lnTo>
                  <a:lnTo>
                    <a:pt x="2334133" y="357378"/>
                  </a:lnTo>
                  <a:close/>
                </a:path>
                <a:path w="2559050" h="1384300">
                  <a:moveTo>
                    <a:pt x="2342261" y="319659"/>
                  </a:moveTo>
                  <a:lnTo>
                    <a:pt x="2323465" y="316103"/>
                  </a:lnTo>
                  <a:lnTo>
                    <a:pt x="2322830" y="319913"/>
                  </a:lnTo>
                  <a:lnTo>
                    <a:pt x="2319655" y="334518"/>
                  </a:lnTo>
                  <a:lnTo>
                    <a:pt x="2338324" y="338455"/>
                  </a:lnTo>
                  <a:lnTo>
                    <a:pt x="2341372" y="323977"/>
                  </a:lnTo>
                  <a:lnTo>
                    <a:pt x="2342261" y="319659"/>
                  </a:lnTo>
                  <a:close/>
                </a:path>
                <a:path w="2559050" h="1384300">
                  <a:moveTo>
                    <a:pt x="2348992" y="281940"/>
                  </a:moveTo>
                  <a:lnTo>
                    <a:pt x="2330196" y="278892"/>
                  </a:lnTo>
                  <a:lnTo>
                    <a:pt x="2328037" y="292735"/>
                  </a:lnTo>
                  <a:lnTo>
                    <a:pt x="2327148" y="297434"/>
                  </a:lnTo>
                  <a:lnTo>
                    <a:pt x="2345817" y="300990"/>
                  </a:lnTo>
                  <a:lnTo>
                    <a:pt x="2346706" y="296291"/>
                  </a:lnTo>
                  <a:lnTo>
                    <a:pt x="2348992" y="281940"/>
                  </a:lnTo>
                  <a:close/>
                </a:path>
                <a:path w="2559050" h="1384300">
                  <a:moveTo>
                    <a:pt x="2354580" y="243967"/>
                  </a:moveTo>
                  <a:lnTo>
                    <a:pt x="2335784" y="241427"/>
                  </a:lnTo>
                  <a:lnTo>
                    <a:pt x="2333117" y="260223"/>
                  </a:lnTo>
                  <a:lnTo>
                    <a:pt x="2352040" y="262890"/>
                  </a:lnTo>
                  <a:lnTo>
                    <a:pt x="2354580" y="243967"/>
                  </a:lnTo>
                  <a:close/>
                </a:path>
                <a:path w="2559050" h="1384300">
                  <a:moveTo>
                    <a:pt x="2358898" y="205740"/>
                  </a:moveTo>
                  <a:lnTo>
                    <a:pt x="2339975" y="203962"/>
                  </a:lnTo>
                  <a:lnTo>
                    <a:pt x="2339340" y="209677"/>
                  </a:lnTo>
                  <a:lnTo>
                    <a:pt x="2337943" y="222758"/>
                  </a:lnTo>
                  <a:lnTo>
                    <a:pt x="2356866" y="224790"/>
                  </a:lnTo>
                  <a:lnTo>
                    <a:pt x="2358390" y="211836"/>
                  </a:lnTo>
                  <a:lnTo>
                    <a:pt x="2358898" y="205740"/>
                  </a:lnTo>
                  <a:close/>
                </a:path>
                <a:path w="2559050" h="1384300">
                  <a:moveTo>
                    <a:pt x="2361946" y="167398"/>
                  </a:moveTo>
                  <a:lnTo>
                    <a:pt x="2342896" y="166243"/>
                  </a:lnTo>
                  <a:lnTo>
                    <a:pt x="2342007" y="181483"/>
                  </a:lnTo>
                  <a:lnTo>
                    <a:pt x="2341626" y="185039"/>
                  </a:lnTo>
                  <a:lnTo>
                    <a:pt x="2360549" y="186690"/>
                  </a:lnTo>
                  <a:lnTo>
                    <a:pt x="2360930" y="183273"/>
                  </a:lnTo>
                  <a:lnTo>
                    <a:pt x="2361946" y="167398"/>
                  </a:lnTo>
                  <a:close/>
                </a:path>
                <a:path w="2559050" h="1384300">
                  <a:moveTo>
                    <a:pt x="2363724" y="129159"/>
                  </a:moveTo>
                  <a:lnTo>
                    <a:pt x="2344674" y="128409"/>
                  </a:lnTo>
                  <a:lnTo>
                    <a:pt x="2343912" y="147459"/>
                  </a:lnTo>
                  <a:lnTo>
                    <a:pt x="2362962" y="148209"/>
                  </a:lnTo>
                  <a:lnTo>
                    <a:pt x="2363724" y="129159"/>
                  </a:lnTo>
                  <a:close/>
                </a:path>
                <a:path w="2559050" h="1384300">
                  <a:moveTo>
                    <a:pt x="2364359" y="90678"/>
                  </a:moveTo>
                  <a:lnTo>
                    <a:pt x="2345309" y="90678"/>
                  </a:lnTo>
                  <a:lnTo>
                    <a:pt x="2345296" y="96266"/>
                  </a:lnTo>
                  <a:lnTo>
                    <a:pt x="2345055" y="109601"/>
                  </a:lnTo>
                  <a:lnTo>
                    <a:pt x="2364105" y="109855"/>
                  </a:lnTo>
                  <a:lnTo>
                    <a:pt x="2364359" y="96266"/>
                  </a:lnTo>
                  <a:lnTo>
                    <a:pt x="2364359" y="90678"/>
                  </a:lnTo>
                  <a:close/>
                </a:path>
                <a:path w="2559050" h="1384300">
                  <a:moveTo>
                    <a:pt x="2364359" y="70358"/>
                  </a:moveTo>
                  <a:lnTo>
                    <a:pt x="2345309" y="70358"/>
                  </a:lnTo>
                  <a:lnTo>
                    <a:pt x="2345309" y="71628"/>
                  </a:lnTo>
                  <a:lnTo>
                    <a:pt x="2364359" y="71628"/>
                  </a:lnTo>
                  <a:lnTo>
                    <a:pt x="2364359" y="70358"/>
                  </a:lnTo>
                  <a:close/>
                </a:path>
                <a:path w="2559050" h="1384300">
                  <a:moveTo>
                    <a:pt x="2559050" y="101600"/>
                  </a:moveTo>
                  <a:lnTo>
                    <a:pt x="2552382" y="88900"/>
                  </a:lnTo>
                  <a:lnTo>
                    <a:pt x="2519045" y="25400"/>
                  </a:lnTo>
                  <a:lnTo>
                    <a:pt x="2482977" y="101600"/>
                  </a:lnTo>
                  <a:lnTo>
                    <a:pt x="2511361" y="101600"/>
                  </a:lnTo>
                  <a:lnTo>
                    <a:pt x="2511552" y="114300"/>
                  </a:lnTo>
                  <a:lnTo>
                    <a:pt x="2510536" y="152400"/>
                  </a:lnTo>
                  <a:lnTo>
                    <a:pt x="2508123" y="190500"/>
                  </a:lnTo>
                  <a:lnTo>
                    <a:pt x="2505202" y="228600"/>
                  </a:lnTo>
                  <a:lnTo>
                    <a:pt x="2501519" y="254000"/>
                  </a:lnTo>
                  <a:lnTo>
                    <a:pt x="2497201" y="292100"/>
                  </a:lnTo>
                  <a:lnTo>
                    <a:pt x="2491994" y="317500"/>
                  </a:lnTo>
                  <a:lnTo>
                    <a:pt x="2486025" y="355600"/>
                  </a:lnTo>
                  <a:lnTo>
                    <a:pt x="2479421" y="381000"/>
                  </a:lnTo>
                  <a:lnTo>
                    <a:pt x="2471928" y="419100"/>
                  </a:lnTo>
                  <a:lnTo>
                    <a:pt x="2463800" y="444500"/>
                  </a:lnTo>
                  <a:lnTo>
                    <a:pt x="2455037" y="482600"/>
                  </a:lnTo>
                  <a:lnTo>
                    <a:pt x="2445385" y="508000"/>
                  </a:lnTo>
                  <a:lnTo>
                    <a:pt x="2435225" y="533400"/>
                  </a:lnTo>
                  <a:lnTo>
                    <a:pt x="2424176" y="571500"/>
                  </a:lnTo>
                  <a:lnTo>
                    <a:pt x="2412619" y="596900"/>
                  </a:lnTo>
                  <a:lnTo>
                    <a:pt x="2400300" y="622300"/>
                  </a:lnTo>
                  <a:lnTo>
                    <a:pt x="2387346" y="647700"/>
                  </a:lnTo>
                  <a:lnTo>
                    <a:pt x="2373884" y="685800"/>
                  </a:lnTo>
                  <a:lnTo>
                    <a:pt x="2344801" y="736600"/>
                  </a:lnTo>
                  <a:lnTo>
                    <a:pt x="2313305" y="787400"/>
                  </a:lnTo>
                  <a:lnTo>
                    <a:pt x="2279396" y="838200"/>
                  </a:lnTo>
                  <a:lnTo>
                    <a:pt x="2243328" y="889000"/>
                  </a:lnTo>
                  <a:lnTo>
                    <a:pt x="2204974" y="939800"/>
                  </a:lnTo>
                  <a:lnTo>
                    <a:pt x="2164575" y="977900"/>
                  </a:lnTo>
                  <a:lnTo>
                    <a:pt x="2122043" y="1028700"/>
                  </a:lnTo>
                  <a:lnTo>
                    <a:pt x="2077720" y="1066800"/>
                  </a:lnTo>
                  <a:lnTo>
                    <a:pt x="2054733" y="1079500"/>
                  </a:lnTo>
                  <a:lnTo>
                    <a:pt x="2031365" y="1104900"/>
                  </a:lnTo>
                  <a:lnTo>
                    <a:pt x="2007489" y="1117600"/>
                  </a:lnTo>
                  <a:lnTo>
                    <a:pt x="1983359" y="1143000"/>
                  </a:lnTo>
                  <a:lnTo>
                    <a:pt x="1933702" y="1168400"/>
                  </a:lnTo>
                  <a:lnTo>
                    <a:pt x="1882267" y="1206500"/>
                  </a:lnTo>
                  <a:lnTo>
                    <a:pt x="1802384" y="1244600"/>
                  </a:lnTo>
                  <a:lnTo>
                    <a:pt x="1719453" y="1282700"/>
                  </a:lnTo>
                  <a:lnTo>
                    <a:pt x="1633601" y="1320800"/>
                  </a:lnTo>
                  <a:lnTo>
                    <a:pt x="1604391" y="1320800"/>
                  </a:lnTo>
                  <a:lnTo>
                    <a:pt x="1574927" y="1333500"/>
                  </a:lnTo>
                  <a:lnTo>
                    <a:pt x="1545209" y="1333500"/>
                  </a:lnTo>
                  <a:lnTo>
                    <a:pt x="1515237" y="1346200"/>
                  </a:lnTo>
                  <a:lnTo>
                    <a:pt x="1485011" y="1346200"/>
                  </a:lnTo>
                  <a:lnTo>
                    <a:pt x="1454531" y="1358900"/>
                  </a:lnTo>
                  <a:lnTo>
                    <a:pt x="1392936" y="1358900"/>
                  </a:lnTo>
                  <a:lnTo>
                    <a:pt x="1361821" y="1371600"/>
                  </a:lnTo>
                  <a:lnTo>
                    <a:pt x="1171448" y="1371600"/>
                  </a:lnTo>
                  <a:lnTo>
                    <a:pt x="1139444" y="1358900"/>
                  </a:lnTo>
                  <a:lnTo>
                    <a:pt x="1076198" y="1358900"/>
                  </a:lnTo>
                  <a:lnTo>
                    <a:pt x="1044956" y="1346200"/>
                  </a:lnTo>
                  <a:lnTo>
                    <a:pt x="1013968" y="1346200"/>
                  </a:lnTo>
                  <a:lnTo>
                    <a:pt x="983361" y="1333500"/>
                  </a:lnTo>
                  <a:lnTo>
                    <a:pt x="953008" y="1333500"/>
                  </a:lnTo>
                  <a:lnTo>
                    <a:pt x="893318" y="1308100"/>
                  </a:lnTo>
                  <a:lnTo>
                    <a:pt x="863981" y="1308100"/>
                  </a:lnTo>
                  <a:lnTo>
                    <a:pt x="777875" y="1270000"/>
                  </a:lnTo>
                  <a:lnTo>
                    <a:pt x="695198" y="1231900"/>
                  </a:lnTo>
                  <a:lnTo>
                    <a:pt x="642112" y="1206500"/>
                  </a:lnTo>
                  <a:lnTo>
                    <a:pt x="616077" y="1181100"/>
                  </a:lnTo>
                  <a:lnTo>
                    <a:pt x="565404" y="1155700"/>
                  </a:lnTo>
                  <a:lnTo>
                    <a:pt x="540766" y="1130300"/>
                  </a:lnTo>
                  <a:lnTo>
                    <a:pt x="516509" y="1117600"/>
                  </a:lnTo>
                  <a:lnTo>
                    <a:pt x="492887" y="1092200"/>
                  </a:lnTo>
                  <a:lnTo>
                    <a:pt x="446786" y="1054100"/>
                  </a:lnTo>
                  <a:lnTo>
                    <a:pt x="402590" y="1016000"/>
                  </a:lnTo>
                  <a:lnTo>
                    <a:pt x="360426" y="977900"/>
                  </a:lnTo>
                  <a:lnTo>
                    <a:pt x="320421" y="927100"/>
                  </a:lnTo>
                  <a:lnTo>
                    <a:pt x="282448" y="876300"/>
                  </a:lnTo>
                  <a:lnTo>
                    <a:pt x="264287" y="850900"/>
                  </a:lnTo>
                  <a:lnTo>
                    <a:pt x="246761" y="838200"/>
                  </a:lnTo>
                  <a:lnTo>
                    <a:pt x="229743" y="812800"/>
                  </a:lnTo>
                  <a:lnTo>
                    <a:pt x="213360" y="787400"/>
                  </a:lnTo>
                  <a:lnTo>
                    <a:pt x="197612" y="749300"/>
                  </a:lnTo>
                  <a:lnTo>
                    <a:pt x="182372" y="723900"/>
                  </a:lnTo>
                  <a:lnTo>
                    <a:pt x="153924" y="673100"/>
                  </a:lnTo>
                  <a:lnTo>
                    <a:pt x="127889" y="622300"/>
                  </a:lnTo>
                  <a:lnTo>
                    <a:pt x="104470" y="558800"/>
                  </a:lnTo>
                  <a:lnTo>
                    <a:pt x="93776" y="533400"/>
                  </a:lnTo>
                  <a:lnTo>
                    <a:pt x="83756" y="508000"/>
                  </a:lnTo>
                  <a:lnTo>
                    <a:pt x="74396" y="469900"/>
                  </a:lnTo>
                  <a:lnTo>
                    <a:pt x="65786" y="444500"/>
                  </a:lnTo>
                  <a:lnTo>
                    <a:pt x="57835" y="419100"/>
                  </a:lnTo>
                  <a:lnTo>
                    <a:pt x="50571" y="381000"/>
                  </a:lnTo>
                  <a:lnTo>
                    <a:pt x="44119" y="355600"/>
                  </a:lnTo>
                  <a:lnTo>
                    <a:pt x="38265" y="317500"/>
                  </a:lnTo>
                  <a:lnTo>
                    <a:pt x="33248" y="292100"/>
                  </a:lnTo>
                  <a:lnTo>
                    <a:pt x="28994" y="266700"/>
                  </a:lnTo>
                  <a:lnTo>
                    <a:pt x="25400" y="228600"/>
                  </a:lnTo>
                  <a:lnTo>
                    <a:pt x="22656" y="203200"/>
                  </a:lnTo>
                  <a:lnTo>
                    <a:pt x="20662" y="165100"/>
                  </a:lnTo>
                  <a:lnTo>
                    <a:pt x="19431" y="127000"/>
                  </a:lnTo>
                  <a:lnTo>
                    <a:pt x="19050" y="101600"/>
                  </a:lnTo>
                  <a:lnTo>
                    <a:pt x="19418" y="63500"/>
                  </a:lnTo>
                  <a:lnTo>
                    <a:pt x="20650" y="38100"/>
                  </a:lnTo>
                  <a:lnTo>
                    <a:pt x="22656" y="0"/>
                  </a:lnTo>
                  <a:lnTo>
                    <a:pt x="3632" y="0"/>
                  </a:lnTo>
                  <a:lnTo>
                    <a:pt x="1638" y="38100"/>
                  </a:lnTo>
                  <a:lnTo>
                    <a:pt x="393" y="63500"/>
                  </a:lnTo>
                  <a:lnTo>
                    <a:pt x="0" y="101600"/>
                  </a:lnTo>
                  <a:lnTo>
                    <a:pt x="381" y="127000"/>
                  </a:lnTo>
                  <a:lnTo>
                    <a:pt x="1625" y="165100"/>
                  </a:lnTo>
                  <a:lnTo>
                    <a:pt x="3632" y="203200"/>
                  </a:lnTo>
                  <a:lnTo>
                    <a:pt x="6413" y="228600"/>
                  </a:lnTo>
                  <a:lnTo>
                    <a:pt x="10058" y="266700"/>
                  </a:lnTo>
                  <a:lnTo>
                    <a:pt x="14376" y="292100"/>
                  </a:lnTo>
                  <a:lnTo>
                    <a:pt x="19456" y="330200"/>
                  </a:lnTo>
                  <a:lnTo>
                    <a:pt x="25412" y="355600"/>
                  </a:lnTo>
                  <a:lnTo>
                    <a:pt x="31927" y="393700"/>
                  </a:lnTo>
                  <a:lnTo>
                    <a:pt x="39319" y="419100"/>
                  </a:lnTo>
                  <a:lnTo>
                    <a:pt x="47371" y="444500"/>
                  </a:lnTo>
                  <a:lnTo>
                    <a:pt x="56095" y="482600"/>
                  </a:lnTo>
                  <a:lnTo>
                    <a:pt x="65595" y="508000"/>
                  </a:lnTo>
                  <a:lnTo>
                    <a:pt x="75768" y="533400"/>
                  </a:lnTo>
                  <a:lnTo>
                    <a:pt x="86601" y="571500"/>
                  </a:lnTo>
                  <a:lnTo>
                    <a:pt x="98221" y="596900"/>
                  </a:lnTo>
                  <a:lnTo>
                    <a:pt x="110388" y="622300"/>
                  </a:lnTo>
                  <a:lnTo>
                    <a:pt x="123253" y="660400"/>
                  </a:lnTo>
                  <a:lnTo>
                    <a:pt x="150876" y="711200"/>
                  </a:lnTo>
                  <a:lnTo>
                    <a:pt x="181102" y="762000"/>
                  </a:lnTo>
                  <a:lnTo>
                    <a:pt x="213741" y="812800"/>
                  </a:lnTo>
                  <a:lnTo>
                    <a:pt x="248666" y="863600"/>
                  </a:lnTo>
                  <a:lnTo>
                    <a:pt x="305562" y="939800"/>
                  </a:lnTo>
                  <a:lnTo>
                    <a:pt x="346075" y="990600"/>
                  </a:lnTo>
                  <a:lnTo>
                    <a:pt x="388874" y="1028700"/>
                  </a:lnTo>
                  <a:lnTo>
                    <a:pt x="433705" y="1066800"/>
                  </a:lnTo>
                  <a:lnTo>
                    <a:pt x="480568" y="1117600"/>
                  </a:lnTo>
                  <a:lnTo>
                    <a:pt x="504685" y="1130300"/>
                  </a:lnTo>
                  <a:lnTo>
                    <a:pt x="529336" y="1155700"/>
                  </a:lnTo>
                  <a:lnTo>
                    <a:pt x="554355" y="1168400"/>
                  </a:lnTo>
                  <a:lnTo>
                    <a:pt x="579882" y="1181100"/>
                  </a:lnTo>
                  <a:lnTo>
                    <a:pt x="605790" y="1206500"/>
                  </a:lnTo>
                  <a:lnTo>
                    <a:pt x="632206" y="1219200"/>
                  </a:lnTo>
                  <a:lnTo>
                    <a:pt x="713740" y="1257300"/>
                  </a:lnTo>
                  <a:lnTo>
                    <a:pt x="798830" y="1295400"/>
                  </a:lnTo>
                  <a:lnTo>
                    <a:pt x="917448" y="1346200"/>
                  </a:lnTo>
                  <a:lnTo>
                    <a:pt x="947928" y="1346200"/>
                  </a:lnTo>
                  <a:lnTo>
                    <a:pt x="978789" y="1358900"/>
                  </a:lnTo>
                  <a:lnTo>
                    <a:pt x="1009904" y="1358900"/>
                  </a:lnTo>
                  <a:lnTo>
                    <a:pt x="1041273" y="1371600"/>
                  </a:lnTo>
                  <a:lnTo>
                    <a:pt x="1073023" y="1371600"/>
                  </a:lnTo>
                  <a:lnTo>
                    <a:pt x="1105027" y="1384300"/>
                  </a:lnTo>
                  <a:lnTo>
                    <a:pt x="1426083" y="1384300"/>
                  </a:lnTo>
                  <a:lnTo>
                    <a:pt x="1457198" y="1371600"/>
                  </a:lnTo>
                  <a:lnTo>
                    <a:pt x="1488313" y="1371600"/>
                  </a:lnTo>
                  <a:lnTo>
                    <a:pt x="1518920" y="1358900"/>
                  </a:lnTo>
                  <a:lnTo>
                    <a:pt x="1549400" y="1358900"/>
                  </a:lnTo>
                  <a:lnTo>
                    <a:pt x="1579499" y="1346200"/>
                  </a:lnTo>
                  <a:lnTo>
                    <a:pt x="1609471" y="1346200"/>
                  </a:lnTo>
                  <a:lnTo>
                    <a:pt x="1697609" y="1308100"/>
                  </a:lnTo>
                  <a:lnTo>
                    <a:pt x="1726311" y="1308100"/>
                  </a:lnTo>
                  <a:lnTo>
                    <a:pt x="1810639" y="1270000"/>
                  </a:lnTo>
                  <a:lnTo>
                    <a:pt x="1837944" y="1244600"/>
                  </a:lnTo>
                  <a:lnTo>
                    <a:pt x="1891665" y="1219200"/>
                  </a:lnTo>
                  <a:lnTo>
                    <a:pt x="1943735" y="1193800"/>
                  </a:lnTo>
                  <a:lnTo>
                    <a:pt x="1969262" y="1168400"/>
                  </a:lnTo>
                  <a:lnTo>
                    <a:pt x="1994281" y="1155700"/>
                  </a:lnTo>
                  <a:lnTo>
                    <a:pt x="2018919" y="1130300"/>
                  </a:lnTo>
                  <a:lnTo>
                    <a:pt x="2043049" y="1117600"/>
                  </a:lnTo>
                  <a:lnTo>
                    <a:pt x="2066798" y="1092200"/>
                  </a:lnTo>
                  <a:lnTo>
                    <a:pt x="2090039" y="1079500"/>
                  </a:lnTo>
                  <a:lnTo>
                    <a:pt x="2134997" y="1041400"/>
                  </a:lnTo>
                  <a:lnTo>
                    <a:pt x="2178164" y="990600"/>
                  </a:lnTo>
                  <a:lnTo>
                    <a:pt x="2219198" y="952500"/>
                  </a:lnTo>
                  <a:lnTo>
                    <a:pt x="2258187" y="901700"/>
                  </a:lnTo>
                  <a:lnTo>
                    <a:pt x="2294890" y="850900"/>
                  </a:lnTo>
                  <a:lnTo>
                    <a:pt x="2329180" y="800100"/>
                  </a:lnTo>
                  <a:lnTo>
                    <a:pt x="2361311" y="749300"/>
                  </a:lnTo>
                  <a:lnTo>
                    <a:pt x="2376297" y="711200"/>
                  </a:lnTo>
                  <a:lnTo>
                    <a:pt x="2390775" y="685800"/>
                  </a:lnTo>
                  <a:lnTo>
                    <a:pt x="2404491" y="660400"/>
                  </a:lnTo>
                  <a:lnTo>
                    <a:pt x="2417572" y="635000"/>
                  </a:lnTo>
                  <a:lnTo>
                    <a:pt x="2430145" y="609600"/>
                  </a:lnTo>
                  <a:lnTo>
                    <a:pt x="2441956" y="571500"/>
                  </a:lnTo>
                  <a:lnTo>
                    <a:pt x="2453005" y="546100"/>
                  </a:lnTo>
                  <a:lnTo>
                    <a:pt x="2463419" y="520700"/>
                  </a:lnTo>
                  <a:lnTo>
                    <a:pt x="2473198" y="482600"/>
                  </a:lnTo>
                  <a:lnTo>
                    <a:pt x="2482088" y="457200"/>
                  </a:lnTo>
                  <a:lnTo>
                    <a:pt x="2490343" y="419100"/>
                  </a:lnTo>
                  <a:lnTo>
                    <a:pt x="2497963" y="393700"/>
                  </a:lnTo>
                  <a:lnTo>
                    <a:pt x="2504694" y="355600"/>
                  </a:lnTo>
                  <a:lnTo>
                    <a:pt x="2510663" y="330200"/>
                  </a:lnTo>
                  <a:lnTo>
                    <a:pt x="2515997" y="292100"/>
                  </a:lnTo>
                  <a:lnTo>
                    <a:pt x="2520442" y="266700"/>
                  </a:lnTo>
                  <a:lnTo>
                    <a:pt x="2524125" y="228600"/>
                  </a:lnTo>
                  <a:lnTo>
                    <a:pt x="2527046" y="190500"/>
                  </a:lnTo>
                  <a:lnTo>
                    <a:pt x="2529586" y="152400"/>
                  </a:lnTo>
                  <a:lnTo>
                    <a:pt x="2530602" y="114300"/>
                  </a:lnTo>
                  <a:lnTo>
                    <a:pt x="2530411" y="101600"/>
                  </a:lnTo>
                  <a:lnTo>
                    <a:pt x="2559050" y="101600"/>
                  </a:lnTo>
                  <a:close/>
                </a:path>
              </a:pathLst>
            </a:custGeom>
            <a:solidFill>
              <a:srgbClr val="A6A6A6"/>
            </a:solidFill>
          </p:spPr>
          <p:txBody>
            <a:bodyPr wrap="square" lIns="0" tIns="0" rIns="0" bIns="0" rtlCol="0"/>
            <a:lstStyle/>
            <a:p>
              <a:endParaRPr/>
            </a:p>
          </p:txBody>
        </p:sp>
        <p:pic>
          <p:nvPicPr>
            <p:cNvPr id="54" name="object 54"/>
            <p:cNvPicPr/>
            <p:nvPr/>
          </p:nvPicPr>
          <p:blipFill>
            <a:blip r:embed="rId19" cstate="print"/>
            <a:stretch>
              <a:fillRect/>
            </a:stretch>
          </p:blipFill>
          <p:spPr>
            <a:xfrm>
              <a:off x="2359151" y="4719827"/>
              <a:ext cx="173736" cy="184404"/>
            </a:xfrm>
            <a:prstGeom prst="rect">
              <a:avLst/>
            </a:prstGeom>
          </p:spPr>
        </p:pic>
        <p:pic>
          <p:nvPicPr>
            <p:cNvPr id="55" name="object 55"/>
            <p:cNvPicPr/>
            <p:nvPr/>
          </p:nvPicPr>
          <p:blipFill>
            <a:blip r:embed="rId20" cstate="print"/>
            <a:stretch>
              <a:fillRect/>
            </a:stretch>
          </p:blipFill>
          <p:spPr>
            <a:xfrm>
              <a:off x="2321051" y="4498847"/>
              <a:ext cx="237744" cy="237744"/>
            </a:xfrm>
            <a:prstGeom prst="rect">
              <a:avLst/>
            </a:prstGeom>
          </p:spPr>
        </p:pic>
        <p:pic>
          <p:nvPicPr>
            <p:cNvPr id="56" name="object 56"/>
            <p:cNvPicPr/>
            <p:nvPr/>
          </p:nvPicPr>
          <p:blipFill>
            <a:blip r:embed="rId21" cstate="print"/>
            <a:stretch>
              <a:fillRect/>
            </a:stretch>
          </p:blipFill>
          <p:spPr>
            <a:xfrm>
              <a:off x="2382011" y="3840479"/>
              <a:ext cx="152400" cy="152400"/>
            </a:xfrm>
            <a:prstGeom prst="rect">
              <a:avLst/>
            </a:prstGeom>
          </p:spPr>
        </p:pic>
        <p:pic>
          <p:nvPicPr>
            <p:cNvPr id="57" name="object 57"/>
            <p:cNvPicPr/>
            <p:nvPr/>
          </p:nvPicPr>
          <p:blipFill>
            <a:blip r:embed="rId21" cstate="print"/>
            <a:stretch>
              <a:fillRect/>
            </a:stretch>
          </p:blipFill>
          <p:spPr>
            <a:xfrm>
              <a:off x="3453383" y="2932175"/>
              <a:ext cx="152400" cy="150875"/>
            </a:xfrm>
            <a:prstGeom prst="rect">
              <a:avLst/>
            </a:prstGeom>
          </p:spPr>
        </p:pic>
      </p:grpSp>
      <p:sp>
        <p:nvSpPr>
          <p:cNvPr id="58" name="object 58"/>
          <p:cNvSpPr txBox="1"/>
          <p:nvPr/>
        </p:nvSpPr>
        <p:spPr>
          <a:xfrm>
            <a:off x="5280914" y="3059379"/>
            <a:ext cx="317500" cy="197490"/>
          </a:xfrm>
          <a:prstGeom prst="rect">
            <a:avLst/>
          </a:prstGeom>
        </p:spPr>
        <p:txBody>
          <a:bodyPr vert="horz" wrap="square" lIns="0" tIns="12700" rIns="0" bIns="0" rtlCol="0">
            <a:spAutoFit/>
          </a:bodyPr>
          <a:lstStyle/>
          <a:p>
            <a:pPr>
              <a:spcBef>
                <a:spcPts val="100"/>
              </a:spcBef>
            </a:pPr>
            <a:r>
              <a:rPr sz="1200" b="1" spc="-30" dirty="0">
                <a:latin typeface="メイリオ"/>
                <a:cs typeface="メイリオ"/>
              </a:rPr>
              <a:t>小売</a:t>
            </a:r>
            <a:endParaRPr sz="1200">
              <a:latin typeface="メイリオ"/>
              <a:cs typeface="メイリオ"/>
            </a:endParaRPr>
          </a:p>
        </p:txBody>
      </p:sp>
      <p:sp>
        <p:nvSpPr>
          <p:cNvPr id="59" name="object 59"/>
          <p:cNvSpPr txBox="1"/>
          <p:nvPr/>
        </p:nvSpPr>
        <p:spPr>
          <a:xfrm>
            <a:off x="2181758" y="3046603"/>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sp>
        <p:nvSpPr>
          <p:cNvPr id="60" name="object 60"/>
          <p:cNvSpPr txBox="1"/>
          <p:nvPr/>
        </p:nvSpPr>
        <p:spPr>
          <a:xfrm>
            <a:off x="3164458" y="3521456"/>
            <a:ext cx="574040" cy="361315"/>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②利用</a:t>
            </a:r>
            <a:endParaRPr sz="1100">
              <a:latin typeface="メイリオ"/>
              <a:cs typeface="メイリオ"/>
            </a:endParaRPr>
          </a:p>
          <a:p>
            <a:pPr marL="139700"/>
            <a:r>
              <a:rPr sz="1100" spc="-20" dirty="0">
                <a:latin typeface="メイリオ"/>
                <a:cs typeface="メイリオ"/>
              </a:rPr>
              <a:t>・支払</a:t>
            </a:r>
            <a:endParaRPr sz="1100">
              <a:latin typeface="メイリオ"/>
              <a:cs typeface="メイリオ"/>
            </a:endParaRPr>
          </a:p>
        </p:txBody>
      </p:sp>
      <p:sp>
        <p:nvSpPr>
          <p:cNvPr id="61" name="object 61"/>
          <p:cNvSpPr txBox="1"/>
          <p:nvPr/>
        </p:nvSpPr>
        <p:spPr>
          <a:xfrm>
            <a:off x="2006803" y="4161383"/>
            <a:ext cx="3822700" cy="2180590"/>
          </a:xfrm>
          <a:prstGeom prst="rect">
            <a:avLst/>
          </a:prstGeom>
        </p:spPr>
        <p:txBody>
          <a:bodyPr vert="horz" wrap="square" lIns="0" tIns="99695" rIns="0" bIns="0" rtlCol="0">
            <a:spAutoFit/>
          </a:bodyPr>
          <a:lstStyle/>
          <a:p>
            <a:pPr marL="141605" algn="ctr">
              <a:spcBef>
                <a:spcPts val="785"/>
              </a:spcBef>
            </a:pPr>
            <a:r>
              <a:rPr sz="1200" b="1" spc="-10" dirty="0">
                <a:latin typeface="メイリオ"/>
                <a:cs typeface="メイリオ"/>
              </a:rPr>
              <a:t>モビリティ</a:t>
            </a:r>
            <a:endParaRPr sz="1200">
              <a:latin typeface="メイリオ"/>
              <a:cs typeface="メイリオ"/>
            </a:endParaRPr>
          </a:p>
          <a:p>
            <a:pPr marL="883919" algn="ctr">
              <a:spcBef>
                <a:spcPts val="640"/>
              </a:spcBef>
            </a:pPr>
            <a:r>
              <a:rPr sz="1100" spc="-25" dirty="0">
                <a:latin typeface="メイリオ"/>
                <a:cs typeface="メイリオ"/>
              </a:rPr>
              <a:t>④購入</a:t>
            </a:r>
            <a:endParaRPr sz="1100">
              <a:latin typeface="メイリオ"/>
              <a:cs typeface="メイリオ"/>
            </a:endParaRPr>
          </a:p>
          <a:p>
            <a:pPr>
              <a:spcBef>
                <a:spcPts val="50"/>
              </a:spcBef>
            </a:pPr>
            <a:endParaRPr sz="550">
              <a:latin typeface="メイリオ"/>
              <a:cs typeface="メイリオ"/>
            </a:endParaRPr>
          </a:p>
          <a:p>
            <a:pPr>
              <a:lnSpc>
                <a:spcPct val="100000"/>
              </a:lnSpc>
            </a:pPr>
            <a:r>
              <a:rPr sz="1200" spc="-5" dirty="0">
                <a:latin typeface="メイリオ"/>
                <a:cs typeface="メイリオ"/>
              </a:rPr>
              <a:t>①デジタル通貨を発行する</a:t>
            </a:r>
            <a:endParaRPr sz="1200">
              <a:latin typeface="メイリオ"/>
              <a:cs typeface="メイリオ"/>
            </a:endParaRPr>
          </a:p>
          <a:p>
            <a:pPr marL="152400" marR="157480" indent="-152400"/>
            <a:r>
              <a:rPr sz="1200" spc="-5" dirty="0">
                <a:latin typeface="メイリオ"/>
                <a:cs typeface="メイリオ"/>
              </a:rPr>
              <a:t>②地域内のサービスを利用。利用時にスマートコント</a:t>
            </a:r>
            <a:r>
              <a:rPr sz="1200" dirty="0">
                <a:latin typeface="メイリオ"/>
                <a:cs typeface="メイリオ"/>
              </a:rPr>
              <a:t>ラクトが実行される</a:t>
            </a:r>
            <a:r>
              <a:rPr sz="1200" spc="-10" dirty="0">
                <a:latin typeface="Calibri"/>
                <a:cs typeface="Calibri"/>
              </a:rPr>
              <a:t>(</a:t>
            </a:r>
            <a:r>
              <a:rPr sz="1200" dirty="0">
                <a:latin typeface="メイリオ"/>
                <a:cs typeface="メイリオ"/>
              </a:rPr>
              <a:t>例：各種条件による割引等</a:t>
            </a:r>
            <a:r>
              <a:rPr sz="1200" spc="-50" dirty="0">
                <a:latin typeface="Calibri"/>
                <a:cs typeface="Calibri"/>
              </a:rPr>
              <a:t>)</a:t>
            </a:r>
            <a:endParaRPr sz="1200">
              <a:latin typeface="Calibri"/>
              <a:cs typeface="Calibri"/>
            </a:endParaRPr>
          </a:p>
          <a:p>
            <a:pPr marL="152400" marR="5080" indent="-152400"/>
            <a:r>
              <a:rPr sz="1200" dirty="0">
                <a:latin typeface="メイリオ"/>
                <a:cs typeface="メイリオ"/>
              </a:rPr>
              <a:t>③住民の行動（例：地域貢献）</a:t>
            </a:r>
            <a:r>
              <a:rPr sz="1200" spc="-5" dirty="0">
                <a:latin typeface="メイリオ"/>
                <a:cs typeface="メイリオ"/>
              </a:rPr>
              <a:t>に応じたデジタル通貨の</a:t>
            </a:r>
            <a:r>
              <a:rPr sz="1200" spc="-15" dirty="0">
                <a:latin typeface="メイリオ"/>
                <a:cs typeface="メイリオ"/>
              </a:rPr>
              <a:t>追加発行</a:t>
            </a:r>
            <a:endParaRPr sz="1200">
              <a:latin typeface="メイリオ"/>
              <a:cs typeface="メイリオ"/>
            </a:endParaRPr>
          </a:p>
          <a:p>
            <a:pPr>
              <a:lnSpc>
                <a:spcPct val="100000"/>
              </a:lnSpc>
            </a:pPr>
            <a:r>
              <a:rPr sz="1200" spc="-15" dirty="0">
                <a:latin typeface="メイリオ"/>
                <a:cs typeface="メイリオ"/>
              </a:rPr>
              <a:t>④地域内で商品を購入。購入時にスマートコントラクト</a:t>
            </a:r>
            <a:endParaRPr sz="1200">
              <a:latin typeface="メイリオ"/>
              <a:cs typeface="メイリオ"/>
            </a:endParaRPr>
          </a:p>
          <a:p>
            <a:pPr marL="152400">
              <a:spcBef>
                <a:spcPts val="5"/>
              </a:spcBef>
            </a:pPr>
            <a:r>
              <a:rPr sz="1200" spc="-10" dirty="0">
                <a:latin typeface="メイリオ"/>
                <a:cs typeface="メイリオ"/>
              </a:rPr>
              <a:t>が実行される</a:t>
            </a:r>
            <a:endParaRPr sz="1200">
              <a:latin typeface="メイリオ"/>
              <a:cs typeface="メイリオ"/>
            </a:endParaRPr>
          </a:p>
          <a:p>
            <a:pPr>
              <a:lnSpc>
                <a:spcPct val="100000"/>
              </a:lnSpc>
            </a:pPr>
            <a:r>
              <a:rPr sz="1200" spc="-5" dirty="0">
                <a:latin typeface="メイリオ"/>
                <a:cs typeface="メイリオ"/>
              </a:rPr>
              <a:t>⑤デジタル通貨を償却する</a:t>
            </a:r>
            <a:endParaRPr sz="1200">
              <a:latin typeface="メイリオ"/>
              <a:cs typeface="メイリオ"/>
            </a:endParaRPr>
          </a:p>
        </p:txBody>
      </p:sp>
      <p:sp>
        <p:nvSpPr>
          <p:cNvPr id="62" name="object 62"/>
          <p:cNvSpPr/>
          <p:nvPr/>
        </p:nvSpPr>
        <p:spPr>
          <a:xfrm>
            <a:off x="3361564" y="1701545"/>
            <a:ext cx="266065" cy="204470"/>
          </a:xfrm>
          <a:custGeom>
            <a:avLst/>
            <a:gdLst/>
            <a:ahLst/>
            <a:cxnLst/>
            <a:rect l="l" t="t" r="r" b="b"/>
            <a:pathLst>
              <a:path w="266064" h="204469">
                <a:moveTo>
                  <a:pt x="199165" y="165701"/>
                </a:moveTo>
                <a:lnTo>
                  <a:pt x="181863" y="188594"/>
                </a:lnTo>
                <a:lnTo>
                  <a:pt x="265684" y="204088"/>
                </a:lnTo>
                <a:lnTo>
                  <a:pt x="250444" y="173354"/>
                </a:lnTo>
                <a:lnTo>
                  <a:pt x="209295" y="173354"/>
                </a:lnTo>
                <a:lnTo>
                  <a:pt x="199165" y="165701"/>
                </a:lnTo>
                <a:close/>
              </a:path>
              <a:path w="266064" h="204469">
                <a:moveTo>
                  <a:pt x="210592" y="150580"/>
                </a:moveTo>
                <a:lnTo>
                  <a:pt x="199165" y="165701"/>
                </a:lnTo>
                <a:lnTo>
                  <a:pt x="209295" y="173354"/>
                </a:lnTo>
                <a:lnTo>
                  <a:pt x="220725" y="158241"/>
                </a:lnTo>
                <a:lnTo>
                  <a:pt x="210592" y="150580"/>
                </a:lnTo>
                <a:close/>
              </a:path>
              <a:path w="266064" h="204469">
                <a:moveTo>
                  <a:pt x="227837" y="127762"/>
                </a:moveTo>
                <a:lnTo>
                  <a:pt x="210592" y="150580"/>
                </a:lnTo>
                <a:lnTo>
                  <a:pt x="220725" y="158241"/>
                </a:lnTo>
                <a:lnTo>
                  <a:pt x="209295" y="173354"/>
                </a:lnTo>
                <a:lnTo>
                  <a:pt x="250444" y="173354"/>
                </a:lnTo>
                <a:lnTo>
                  <a:pt x="227837" y="127762"/>
                </a:lnTo>
                <a:close/>
              </a:path>
              <a:path w="266064" h="204469">
                <a:moveTo>
                  <a:pt x="11430" y="0"/>
                </a:moveTo>
                <a:lnTo>
                  <a:pt x="0" y="15239"/>
                </a:lnTo>
                <a:lnTo>
                  <a:pt x="199165" y="165701"/>
                </a:lnTo>
                <a:lnTo>
                  <a:pt x="210592" y="150580"/>
                </a:lnTo>
                <a:lnTo>
                  <a:pt x="11430" y="0"/>
                </a:lnTo>
                <a:close/>
              </a:path>
            </a:pathLst>
          </a:custGeom>
          <a:solidFill>
            <a:srgbClr val="A6A6A6"/>
          </a:solidFill>
        </p:spPr>
        <p:txBody>
          <a:bodyPr wrap="square" lIns="0" tIns="0" rIns="0" bIns="0" rtlCol="0"/>
          <a:lstStyle/>
          <a:p>
            <a:endParaRPr/>
          </a:p>
        </p:txBody>
      </p:sp>
      <p:sp>
        <p:nvSpPr>
          <p:cNvPr id="63" name="object 63"/>
          <p:cNvSpPr txBox="1"/>
          <p:nvPr/>
        </p:nvSpPr>
        <p:spPr>
          <a:xfrm>
            <a:off x="2784958" y="1578610"/>
            <a:ext cx="1473835" cy="756617"/>
          </a:xfrm>
          <a:prstGeom prst="rect">
            <a:avLst/>
          </a:prstGeom>
        </p:spPr>
        <p:txBody>
          <a:bodyPr vert="horz" wrap="square" lIns="0" tIns="12700" rIns="0" bIns="0" rtlCol="0">
            <a:spAutoFit/>
          </a:bodyPr>
          <a:lstStyle/>
          <a:p>
            <a:pPr marR="621030" algn="ctr">
              <a:lnSpc>
                <a:spcPts val="1285"/>
              </a:lnSpc>
              <a:spcBef>
                <a:spcPts val="100"/>
              </a:spcBef>
            </a:pPr>
            <a:r>
              <a:rPr sz="1200" b="1" spc="-25" dirty="0">
                <a:latin typeface="メイリオ"/>
                <a:cs typeface="メイリオ"/>
              </a:rPr>
              <a:t>行政</a:t>
            </a:r>
            <a:endParaRPr sz="1200">
              <a:latin typeface="メイリオ"/>
              <a:cs typeface="メイリオ"/>
            </a:endParaRPr>
          </a:p>
          <a:p>
            <a:pPr marL="838200" algn="ctr">
              <a:lnSpc>
                <a:spcPts val="1160"/>
              </a:lnSpc>
            </a:pPr>
            <a:r>
              <a:rPr sz="1200" b="1" spc="-15" dirty="0">
                <a:latin typeface="メイリオ"/>
                <a:cs typeface="メイリオ"/>
              </a:rPr>
              <a:t>金融機関</a:t>
            </a:r>
            <a:endParaRPr sz="1200">
              <a:latin typeface="メイリオ"/>
              <a:cs typeface="メイリオ"/>
            </a:endParaRPr>
          </a:p>
          <a:p>
            <a:pPr marR="205104" algn="ctr">
              <a:lnSpc>
                <a:spcPts val="1195"/>
              </a:lnSpc>
            </a:pPr>
            <a:r>
              <a:rPr sz="1100" spc="5" dirty="0">
                <a:latin typeface="メイリオ"/>
                <a:cs typeface="メイリオ"/>
              </a:rPr>
              <a:t>③</a:t>
            </a:r>
            <a:endParaRPr sz="1100">
              <a:latin typeface="メイリオ"/>
              <a:cs typeface="メイリオ"/>
            </a:endParaRPr>
          </a:p>
          <a:p>
            <a:pPr>
              <a:spcBef>
                <a:spcPts val="10"/>
              </a:spcBef>
            </a:pPr>
            <a:endParaRPr sz="650">
              <a:latin typeface="メイリオ"/>
              <a:cs typeface="メイリオ"/>
            </a:endParaRPr>
          </a:p>
          <a:p>
            <a:pPr>
              <a:lnSpc>
                <a:spcPct val="100000"/>
              </a:lnSpc>
            </a:pPr>
            <a:r>
              <a:rPr sz="1100" spc="-20" dirty="0">
                <a:latin typeface="メイリオ"/>
                <a:cs typeface="メイリオ"/>
              </a:rPr>
              <a:t>①③発行</a:t>
            </a:r>
            <a:endParaRPr sz="1100">
              <a:latin typeface="メイリオ"/>
              <a:cs typeface="メイリオ"/>
            </a:endParaRPr>
          </a:p>
        </p:txBody>
      </p:sp>
      <p:sp>
        <p:nvSpPr>
          <p:cNvPr id="64" name="object 64"/>
          <p:cNvSpPr txBox="1"/>
          <p:nvPr/>
        </p:nvSpPr>
        <p:spPr>
          <a:xfrm>
            <a:off x="1621027" y="6310368"/>
            <a:ext cx="3380104" cy="380873"/>
          </a:xfrm>
          <a:prstGeom prst="rect">
            <a:avLst/>
          </a:prstGeom>
        </p:spPr>
        <p:txBody>
          <a:bodyPr vert="horz" wrap="square" lIns="0" tIns="21590" rIns="0" bIns="0" rtlCol="0">
            <a:spAutoFit/>
          </a:bodyPr>
          <a:lstStyle/>
          <a:p>
            <a:pPr marL="385445">
              <a:spcBef>
                <a:spcPts val="170"/>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a:p>
            <a:pPr marL="12700">
              <a:spcBef>
                <a:spcPts val="425"/>
              </a:spcBef>
            </a:pPr>
            <a:r>
              <a:rPr sz="800" spc="-10" dirty="0">
                <a:solidFill>
                  <a:srgbClr val="888888"/>
                </a:solidFill>
                <a:latin typeface="Calibri"/>
                <a:cs typeface="Calibri"/>
              </a:rPr>
              <a:t>CONFIDENTIAL</a:t>
            </a:r>
            <a:endParaRPr sz="800">
              <a:latin typeface="Calibri"/>
              <a:cs typeface="Calibri"/>
            </a:endParaRPr>
          </a:p>
        </p:txBody>
      </p:sp>
      <p:sp>
        <p:nvSpPr>
          <p:cNvPr id="65" name="object 65"/>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149</a:t>
            </a:fld>
            <a:endParaRPr spc="-2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05331"/>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dirty="0" err="1">
                <a:latin typeface="Yet R" panose="02030504000101010101" pitchFamily="18" charset="-127"/>
                <a:ea typeface="Yet R" panose="02030504000101010101" pitchFamily="18" charset="-127"/>
              </a:rPr>
              <a:t>米国</a:t>
            </a:r>
            <a:r>
              <a:rPr sz="2800" spc="-10" dirty="0" err="1">
                <a:latin typeface="Yet R" panose="02030504000101010101" pitchFamily="18" charset="-127"/>
                <a:ea typeface="Yet R" panose="02030504000101010101" pitchFamily="18" charset="-127"/>
              </a:rPr>
              <a:t>FRB</a:t>
            </a:r>
            <a:r>
              <a:rPr sz="2800" spc="-5" dirty="0" err="1">
                <a:latin typeface="Yet R" panose="02030504000101010101" pitchFamily="18" charset="-127"/>
                <a:ea typeface="Yet R" panose="02030504000101010101" pitchFamily="18" charset="-127"/>
              </a:rPr>
              <a:t>のディスカッション・ペーパ</a:t>
            </a:r>
            <a:r>
              <a:rPr sz="2800" spc="-5" dirty="0">
                <a:latin typeface="Yet R" panose="02030504000101010101" pitchFamily="18" charset="-127"/>
                <a:ea typeface="Yet R" panose="02030504000101010101" pitchFamily="18" charset="-127"/>
              </a:rPr>
              <a:t>ー</a:t>
            </a:r>
          </a:p>
        </p:txBody>
      </p:sp>
      <p:graphicFrame>
        <p:nvGraphicFramePr>
          <p:cNvPr id="3" name="object 3"/>
          <p:cNvGraphicFramePr>
            <a:graphicFrameLocks noGrp="1"/>
          </p:cNvGraphicFramePr>
          <p:nvPr>
            <p:extLst>
              <p:ext uri="{D42A27DB-BD31-4B8C-83A1-F6EECF244321}">
                <p14:modId xmlns:p14="http://schemas.microsoft.com/office/powerpoint/2010/main" val="367145244"/>
              </p:ext>
            </p:extLst>
          </p:nvPr>
        </p:nvGraphicFramePr>
        <p:xfrm>
          <a:off x="1305169" y="3883786"/>
          <a:ext cx="10238154" cy="2037080"/>
        </p:xfrm>
        <a:graphic>
          <a:graphicData uri="http://schemas.openxmlformats.org/drawingml/2006/table">
            <a:tbl>
              <a:tblPr firstRow="1" bandRow="1">
                <a:tableStyleId>{2D5ABB26-0587-4C30-8999-92F81FD0307C}</a:tableStyleId>
              </a:tblPr>
              <a:tblGrid>
                <a:gridCol w="5119077">
                  <a:extLst>
                    <a:ext uri="{9D8B030D-6E8A-4147-A177-3AD203B41FA5}">
                      <a16:colId xmlns:a16="http://schemas.microsoft.com/office/drawing/2014/main" val="20000"/>
                    </a:ext>
                  </a:extLst>
                </a:gridCol>
                <a:gridCol w="5119077">
                  <a:extLst>
                    <a:ext uri="{9D8B030D-6E8A-4147-A177-3AD203B41FA5}">
                      <a16:colId xmlns:a16="http://schemas.microsoft.com/office/drawing/2014/main" val="20001"/>
                    </a:ext>
                  </a:extLst>
                </a:gridCol>
              </a:tblGrid>
              <a:tr h="304800">
                <a:tc>
                  <a:txBody>
                    <a:bodyPr/>
                    <a:lstStyle/>
                    <a:p>
                      <a:pPr algn="ctr">
                        <a:lnSpc>
                          <a:spcPct val="100000"/>
                        </a:lnSpc>
                        <a:spcBef>
                          <a:spcPts val="300"/>
                        </a:spcBef>
                      </a:pPr>
                      <a:r>
                        <a:rPr sz="1400" spc="-10" dirty="0">
                          <a:solidFill>
                            <a:srgbClr val="FFFFFF"/>
                          </a:solidFill>
                          <a:latin typeface="ＭＳ Ｐゴシック"/>
                          <a:cs typeface="ＭＳ Ｐゴシック"/>
                        </a:rPr>
                        <a:t>潜在的な利点</a:t>
                      </a:r>
                      <a:endParaRPr sz="1400">
                        <a:latin typeface="ＭＳ Ｐゴシック"/>
                        <a:cs typeface="ＭＳ Ｐゴシック"/>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 algn="ctr">
                        <a:lnSpc>
                          <a:spcPct val="100000"/>
                        </a:lnSpc>
                        <a:spcBef>
                          <a:spcPts val="300"/>
                        </a:spcBef>
                      </a:pPr>
                      <a:r>
                        <a:rPr sz="1400" spc="-20" dirty="0">
                          <a:solidFill>
                            <a:srgbClr val="FFFFFF"/>
                          </a:solidFill>
                          <a:latin typeface="ＭＳ Ｐゴシック"/>
                          <a:cs typeface="ＭＳ Ｐゴシック"/>
                        </a:rPr>
                        <a:t>潜在的なリスク</a:t>
                      </a:r>
                      <a:endParaRPr sz="1400">
                        <a:latin typeface="ＭＳ Ｐゴシック"/>
                        <a:cs typeface="ＭＳ Ｐゴシック"/>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1732280">
                <a:tc>
                  <a:txBody>
                    <a:bodyPr/>
                    <a:lstStyle/>
                    <a:p>
                      <a:pPr marL="267970" marR="224790" indent="-177165">
                        <a:lnSpc>
                          <a:spcPct val="100000"/>
                        </a:lnSpc>
                        <a:spcBef>
                          <a:spcPts val="660"/>
                        </a:spcBef>
                        <a:buFont typeface="Arial"/>
                        <a:buChar char="•"/>
                        <a:tabLst>
                          <a:tab pos="268605" algn="l"/>
                        </a:tabLst>
                      </a:pPr>
                      <a:r>
                        <a:rPr sz="1300" spc="-20" dirty="0">
                          <a:latin typeface="メイリオ"/>
                          <a:cs typeface="メイリオ"/>
                        </a:rPr>
                        <a:t>決済サービスへの将来的なニーズ</a:t>
                      </a:r>
                      <a:r>
                        <a:rPr sz="1300" spc="-10" dirty="0">
                          <a:latin typeface="メイリオ"/>
                          <a:cs typeface="メイリオ"/>
                        </a:rPr>
                        <a:t>・</a:t>
                      </a:r>
                      <a:r>
                        <a:rPr sz="1300" spc="-20" dirty="0">
                          <a:latin typeface="メイリオ"/>
                          <a:cs typeface="メイリオ"/>
                        </a:rPr>
                        <a:t>需要</a:t>
                      </a:r>
                      <a:r>
                        <a:rPr sz="1300" spc="-10" dirty="0">
                          <a:latin typeface="メイリオ"/>
                          <a:cs typeface="メイリオ"/>
                        </a:rPr>
                        <a:t>を</a:t>
                      </a:r>
                      <a:r>
                        <a:rPr sz="1300" spc="-20" dirty="0">
                          <a:latin typeface="メイリオ"/>
                          <a:cs typeface="メイリオ"/>
                        </a:rPr>
                        <a:t>安</a:t>
                      </a:r>
                      <a:r>
                        <a:rPr sz="1300" spc="-50" dirty="0">
                          <a:latin typeface="メイリオ"/>
                          <a:cs typeface="メイリオ"/>
                        </a:rPr>
                        <a:t>全</a:t>
                      </a:r>
                      <a:r>
                        <a:rPr sz="1300" spc="-20" dirty="0">
                          <a:latin typeface="メイリオ"/>
                          <a:cs typeface="メイリオ"/>
                        </a:rPr>
                        <a:t>に満たすこ</a:t>
                      </a:r>
                      <a:r>
                        <a:rPr sz="1300" spc="-50" dirty="0">
                          <a:latin typeface="メイリオ"/>
                          <a:cs typeface="メイリオ"/>
                        </a:rPr>
                        <a:t>と</a:t>
                      </a:r>
                      <a:endParaRPr sz="1300" dirty="0">
                        <a:latin typeface="メイリオ"/>
                        <a:cs typeface="メイリオ"/>
                      </a:endParaRPr>
                    </a:p>
                    <a:p>
                      <a:pPr marL="267970" indent="-177165">
                        <a:lnSpc>
                          <a:spcPct val="100000"/>
                        </a:lnSpc>
                        <a:spcBef>
                          <a:spcPts val="600"/>
                        </a:spcBef>
                        <a:buFont typeface="Arial"/>
                        <a:buChar char="•"/>
                        <a:tabLst>
                          <a:tab pos="268605" algn="l"/>
                        </a:tabLst>
                      </a:pPr>
                      <a:r>
                        <a:rPr sz="1300" spc="-20" dirty="0">
                          <a:latin typeface="メイリオ"/>
                          <a:cs typeface="メイリオ"/>
                        </a:rPr>
                        <a:t>クロスボーダー決済の利便性向</a:t>
                      </a:r>
                      <a:r>
                        <a:rPr sz="1300" spc="-50" dirty="0">
                          <a:latin typeface="メイリオ"/>
                          <a:cs typeface="メイリオ"/>
                        </a:rPr>
                        <a:t>上</a:t>
                      </a:r>
                      <a:endParaRPr sz="1300" dirty="0">
                        <a:latin typeface="メイリオ"/>
                        <a:cs typeface="メイリオ"/>
                      </a:endParaRPr>
                    </a:p>
                    <a:p>
                      <a:pPr marL="267970" indent="-177165">
                        <a:lnSpc>
                          <a:spcPct val="100000"/>
                        </a:lnSpc>
                        <a:spcBef>
                          <a:spcPts val="600"/>
                        </a:spcBef>
                        <a:buFont typeface="Arial"/>
                        <a:buChar char="•"/>
                        <a:tabLst>
                          <a:tab pos="268605" algn="l"/>
                        </a:tabLst>
                      </a:pPr>
                      <a:r>
                        <a:rPr sz="1300" spc="-25" dirty="0">
                          <a:latin typeface="メイリオ"/>
                          <a:cs typeface="メイリオ"/>
                        </a:rPr>
                        <a:t>ドルの国際的な役割のサポー</a:t>
                      </a:r>
                      <a:r>
                        <a:rPr sz="1300" spc="-50" dirty="0">
                          <a:latin typeface="メイリオ"/>
                          <a:cs typeface="メイリオ"/>
                        </a:rPr>
                        <a:t>ト</a:t>
                      </a:r>
                      <a:endParaRPr sz="1300" dirty="0">
                        <a:latin typeface="メイリオ"/>
                        <a:cs typeface="メイリオ"/>
                      </a:endParaRPr>
                    </a:p>
                    <a:p>
                      <a:pPr marL="267970" indent="-177165">
                        <a:lnSpc>
                          <a:spcPct val="100000"/>
                        </a:lnSpc>
                        <a:spcBef>
                          <a:spcPts val="605"/>
                        </a:spcBef>
                        <a:buFont typeface="Arial"/>
                        <a:buChar char="•"/>
                        <a:tabLst>
                          <a:tab pos="268605" algn="l"/>
                        </a:tabLst>
                      </a:pPr>
                      <a:r>
                        <a:rPr sz="1300" spc="-20" dirty="0">
                          <a:latin typeface="メイリオ"/>
                          <a:cs typeface="メイリオ"/>
                        </a:rPr>
                        <a:t>金融包</a:t>
                      </a:r>
                      <a:r>
                        <a:rPr sz="1300" spc="-50" dirty="0">
                          <a:latin typeface="メイリオ"/>
                          <a:cs typeface="メイリオ"/>
                        </a:rPr>
                        <a:t>摂</a:t>
                      </a:r>
                      <a:endParaRPr sz="1300" dirty="0">
                        <a:latin typeface="メイリオ"/>
                        <a:cs typeface="メイリオ"/>
                      </a:endParaRPr>
                    </a:p>
                    <a:p>
                      <a:pPr marL="267970" indent="-177165">
                        <a:lnSpc>
                          <a:spcPct val="100000"/>
                        </a:lnSpc>
                        <a:spcBef>
                          <a:spcPts val="635"/>
                        </a:spcBef>
                        <a:buFont typeface="Arial"/>
                        <a:buChar char="•"/>
                        <a:tabLst>
                          <a:tab pos="268605" algn="l"/>
                        </a:tabLst>
                      </a:pPr>
                      <a:r>
                        <a:rPr sz="1300" spc="-20" dirty="0">
                          <a:latin typeface="メイリオ"/>
                          <a:cs typeface="メイリオ"/>
                        </a:rPr>
                        <a:t>安全な中銀マネーへのアクセス拡</a:t>
                      </a:r>
                      <a:r>
                        <a:rPr sz="1300" spc="-50" dirty="0">
                          <a:latin typeface="メイリオ"/>
                          <a:cs typeface="メイリオ"/>
                        </a:rPr>
                        <a:t>大</a:t>
                      </a:r>
                      <a:endParaRPr sz="1300" dirty="0">
                        <a:latin typeface="メイリオ"/>
                        <a:cs typeface="メイリオ"/>
                      </a:endParaRPr>
                    </a:p>
                  </a:txBody>
                  <a:tcPr marL="0" marR="0" marT="838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269240" indent="-177165">
                        <a:lnSpc>
                          <a:spcPct val="100000"/>
                        </a:lnSpc>
                        <a:spcBef>
                          <a:spcPts val="660"/>
                        </a:spcBef>
                        <a:buFont typeface="Arial"/>
                        <a:buChar char="•"/>
                        <a:tabLst>
                          <a:tab pos="269240" algn="l"/>
                        </a:tabLst>
                      </a:pPr>
                      <a:r>
                        <a:rPr sz="1300" spc="-20" dirty="0">
                          <a:latin typeface="メイリオ"/>
                          <a:cs typeface="メイリオ"/>
                        </a:rPr>
                        <a:t>金融部門の市場構造変</a:t>
                      </a:r>
                      <a:r>
                        <a:rPr sz="1300" spc="-50" dirty="0">
                          <a:latin typeface="メイリオ"/>
                          <a:cs typeface="メイリオ"/>
                        </a:rPr>
                        <a:t>化</a:t>
                      </a:r>
                      <a:endParaRPr sz="1300" dirty="0">
                        <a:latin typeface="メイリオ"/>
                        <a:cs typeface="メイリオ"/>
                      </a:endParaRPr>
                    </a:p>
                    <a:p>
                      <a:pPr marL="269240" indent="-177165">
                        <a:lnSpc>
                          <a:spcPct val="100000"/>
                        </a:lnSpc>
                        <a:spcBef>
                          <a:spcPts val="600"/>
                        </a:spcBef>
                        <a:buFont typeface="Arial"/>
                        <a:buChar char="•"/>
                        <a:tabLst>
                          <a:tab pos="269240" algn="l"/>
                        </a:tabLst>
                      </a:pPr>
                      <a:r>
                        <a:rPr sz="1300" spc="-20" dirty="0">
                          <a:latin typeface="メイリオ"/>
                          <a:cs typeface="メイリオ"/>
                        </a:rPr>
                        <a:t>金融システムの安全性および安定</a:t>
                      </a:r>
                      <a:r>
                        <a:rPr sz="1300" spc="-50" dirty="0">
                          <a:latin typeface="メイリオ"/>
                          <a:cs typeface="メイリオ"/>
                        </a:rPr>
                        <a:t>性</a:t>
                      </a:r>
                      <a:endParaRPr sz="1300" dirty="0">
                        <a:latin typeface="メイリオ"/>
                        <a:cs typeface="メイリオ"/>
                      </a:endParaRPr>
                    </a:p>
                    <a:p>
                      <a:pPr marL="269240" indent="-177165">
                        <a:lnSpc>
                          <a:spcPct val="100000"/>
                        </a:lnSpc>
                        <a:spcBef>
                          <a:spcPts val="600"/>
                        </a:spcBef>
                        <a:buFont typeface="Arial"/>
                        <a:buChar char="•"/>
                        <a:tabLst>
                          <a:tab pos="269240" algn="l"/>
                        </a:tabLst>
                      </a:pPr>
                      <a:r>
                        <a:rPr sz="1300" spc="-20" dirty="0">
                          <a:latin typeface="メイリオ"/>
                          <a:cs typeface="メイリオ"/>
                        </a:rPr>
                        <a:t>金融政策の有効</a:t>
                      </a:r>
                      <a:r>
                        <a:rPr sz="1300" spc="-50" dirty="0">
                          <a:latin typeface="メイリオ"/>
                          <a:cs typeface="メイリオ"/>
                        </a:rPr>
                        <a:t>性</a:t>
                      </a:r>
                      <a:endParaRPr sz="1300" dirty="0">
                        <a:latin typeface="メイリオ"/>
                        <a:cs typeface="メイリオ"/>
                      </a:endParaRPr>
                    </a:p>
                    <a:p>
                      <a:pPr marL="268605" marR="223520" indent="-177165">
                        <a:lnSpc>
                          <a:spcPct val="100000"/>
                        </a:lnSpc>
                        <a:spcBef>
                          <a:spcPts val="605"/>
                        </a:spcBef>
                        <a:buFont typeface="Arial"/>
                        <a:buChar char="•"/>
                        <a:tabLst>
                          <a:tab pos="269240" algn="l"/>
                        </a:tabLst>
                      </a:pPr>
                      <a:r>
                        <a:rPr sz="1300" spc="-20" dirty="0">
                          <a:latin typeface="メイリオ"/>
                          <a:cs typeface="メイリオ"/>
                        </a:rPr>
                        <a:t>プライバシーおよびデータ保護、</a:t>
                      </a:r>
                      <a:r>
                        <a:rPr sz="1300" spc="-10" dirty="0">
                          <a:latin typeface="メイリオ"/>
                          <a:cs typeface="メイリオ"/>
                        </a:rPr>
                        <a:t>金</a:t>
                      </a:r>
                      <a:r>
                        <a:rPr sz="1300" spc="-20" dirty="0">
                          <a:latin typeface="メイリオ"/>
                          <a:cs typeface="メイリオ"/>
                        </a:rPr>
                        <a:t>融犯</a:t>
                      </a:r>
                      <a:r>
                        <a:rPr sz="1300" spc="-10" dirty="0">
                          <a:latin typeface="メイリオ"/>
                          <a:cs typeface="メイリオ"/>
                        </a:rPr>
                        <a:t>罪</a:t>
                      </a:r>
                      <a:r>
                        <a:rPr sz="1300" spc="-20" dirty="0">
                          <a:latin typeface="メイリオ"/>
                          <a:cs typeface="メイリオ"/>
                        </a:rPr>
                        <a:t>の</a:t>
                      </a:r>
                      <a:r>
                        <a:rPr sz="1300" spc="-50" dirty="0">
                          <a:latin typeface="メイリオ"/>
                          <a:cs typeface="メイリオ"/>
                        </a:rPr>
                        <a:t>防止</a:t>
                      </a:r>
                      <a:endParaRPr sz="1300" dirty="0">
                        <a:latin typeface="メイリオ"/>
                        <a:cs typeface="メイリオ"/>
                      </a:endParaRPr>
                    </a:p>
                    <a:p>
                      <a:pPr marL="269240" indent="-177165">
                        <a:lnSpc>
                          <a:spcPct val="100000"/>
                        </a:lnSpc>
                        <a:spcBef>
                          <a:spcPts val="635"/>
                        </a:spcBef>
                        <a:buFont typeface="Arial"/>
                        <a:buChar char="•"/>
                        <a:tabLst>
                          <a:tab pos="269240" algn="l"/>
                        </a:tabLst>
                      </a:pPr>
                      <a:r>
                        <a:rPr sz="1300" spc="-20" dirty="0">
                          <a:latin typeface="メイリオ"/>
                          <a:cs typeface="メイリオ"/>
                        </a:rPr>
                        <a:t>業務面の頑健性およびサイバーセ</a:t>
                      </a:r>
                      <a:r>
                        <a:rPr sz="1300" spc="-10" dirty="0">
                          <a:latin typeface="メイリオ"/>
                          <a:cs typeface="メイリオ"/>
                        </a:rPr>
                        <a:t>キ</a:t>
                      </a:r>
                      <a:r>
                        <a:rPr sz="1300" spc="-20" dirty="0">
                          <a:latin typeface="メイリオ"/>
                          <a:cs typeface="メイリオ"/>
                        </a:rPr>
                        <a:t>ュリ</a:t>
                      </a:r>
                      <a:r>
                        <a:rPr sz="1300" spc="-35" dirty="0">
                          <a:latin typeface="メイリオ"/>
                          <a:cs typeface="メイリオ"/>
                        </a:rPr>
                        <a:t>ティ</a:t>
                      </a:r>
                      <a:endParaRPr sz="1300" dirty="0">
                        <a:latin typeface="メイリオ"/>
                        <a:cs typeface="メイリオ"/>
                      </a:endParaRPr>
                    </a:p>
                  </a:txBody>
                  <a:tcPr marL="0" marR="0" marT="838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bl>
          </a:graphicData>
        </a:graphic>
      </p:graphicFrame>
      <p:sp>
        <p:nvSpPr>
          <p:cNvPr id="5" name="object 5"/>
          <p:cNvSpPr txBox="1"/>
          <p:nvPr/>
        </p:nvSpPr>
        <p:spPr>
          <a:xfrm>
            <a:off x="765907" y="1068230"/>
            <a:ext cx="10839938" cy="2662267"/>
          </a:xfrm>
          <a:prstGeom prst="rect">
            <a:avLst/>
          </a:prstGeom>
        </p:spPr>
        <p:txBody>
          <a:bodyPr vert="horz" wrap="square" lIns="0" tIns="12700" rIns="0" bIns="0" rtlCol="0">
            <a:spAutoFit/>
          </a:bodyPr>
          <a:lstStyle/>
          <a:p>
            <a:pPr marL="469900" indent="-457834">
              <a:spcBef>
                <a:spcPts val="100"/>
              </a:spcBef>
              <a:buChar char="●"/>
              <a:tabLst>
                <a:tab pos="469900" algn="l"/>
                <a:tab pos="470534" algn="l"/>
              </a:tabLst>
            </a:pPr>
            <a:r>
              <a:rPr spc="-10" dirty="0">
                <a:latin typeface="メイリオ"/>
                <a:cs typeface="メイリオ"/>
              </a:rPr>
              <a:t>FRB</a:t>
            </a:r>
            <a:r>
              <a:rPr dirty="0">
                <a:latin typeface="メイリオ"/>
                <a:cs typeface="メイリオ"/>
              </a:rPr>
              <a:t>は、</a:t>
            </a:r>
            <a:r>
              <a:rPr spc="-10" dirty="0">
                <a:latin typeface="メイリオ"/>
                <a:cs typeface="メイリオ"/>
              </a:rPr>
              <a:t>1</a:t>
            </a:r>
            <a:r>
              <a:rPr dirty="0">
                <a:latin typeface="メイリオ"/>
                <a:cs typeface="メイリオ"/>
              </a:rPr>
              <a:t>月</a:t>
            </a:r>
            <a:r>
              <a:rPr spc="-10" dirty="0">
                <a:latin typeface="メイリオ"/>
                <a:cs typeface="メイリオ"/>
              </a:rPr>
              <a:t>20</a:t>
            </a:r>
            <a:r>
              <a:rPr spc="-5" dirty="0">
                <a:latin typeface="メイリオ"/>
                <a:cs typeface="メイリオ"/>
              </a:rPr>
              <a:t>日、</a:t>
            </a:r>
            <a:r>
              <a:rPr spc="-10" dirty="0">
                <a:latin typeface="メイリオ"/>
                <a:cs typeface="メイリオ"/>
              </a:rPr>
              <a:t>CBDC</a:t>
            </a:r>
            <a:r>
              <a:rPr spc="-5" dirty="0">
                <a:latin typeface="メイリオ"/>
                <a:cs typeface="メイリオ"/>
              </a:rPr>
              <a:t>に関するディスカッション・ペーパーを公表。</a:t>
            </a:r>
            <a:endParaRPr dirty="0">
              <a:latin typeface="メイリオ"/>
              <a:cs typeface="メイリオ"/>
            </a:endParaRPr>
          </a:p>
          <a:p>
            <a:pPr>
              <a:spcBef>
                <a:spcPts val="50"/>
              </a:spcBef>
              <a:buFont typeface=""/>
              <a:buChar char="●"/>
            </a:pPr>
            <a:endParaRPr sz="1300" dirty="0">
              <a:latin typeface="メイリオ"/>
              <a:cs typeface="メイリオ"/>
            </a:endParaRPr>
          </a:p>
          <a:p>
            <a:pPr marL="98425"/>
            <a:r>
              <a:rPr sz="1400" dirty="0">
                <a:latin typeface="メイリオ"/>
                <a:cs typeface="メイリオ"/>
              </a:rPr>
              <a:t>（CBDC</a:t>
            </a:r>
            <a:r>
              <a:rPr sz="1400" spc="-15" dirty="0">
                <a:latin typeface="メイリオ"/>
                <a:cs typeface="メイリオ"/>
              </a:rPr>
              <a:t>に関する主な記述</a:t>
            </a:r>
            <a:r>
              <a:rPr sz="1400" spc="-50" dirty="0">
                <a:latin typeface="メイリオ"/>
                <a:cs typeface="メイリオ"/>
              </a:rPr>
              <a:t>）</a:t>
            </a:r>
            <a:endParaRPr sz="1400" dirty="0">
              <a:latin typeface="メイリオ"/>
              <a:cs typeface="メイリオ"/>
            </a:endParaRPr>
          </a:p>
          <a:p>
            <a:pPr marL="654685" marR="266700" lvl="1" indent="-288290">
              <a:spcBef>
                <a:spcPts val="975"/>
              </a:spcBef>
              <a:buFont typeface="Wingdings"/>
              <a:buChar char=""/>
              <a:tabLst>
                <a:tab pos="654685" algn="l"/>
                <a:tab pos="655320" algn="l"/>
              </a:tabLst>
            </a:pPr>
            <a:r>
              <a:rPr sz="1400" spc="-15" dirty="0">
                <a:latin typeface="メイリオ"/>
                <a:cs typeface="メイリオ"/>
              </a:rPr>
              <a:t>本ペーパーは、特定の政策を促進することを意図しておらず、</a:t>
            </a:r>
            <a:r>
              <a:rPr sz="1400" spc="-10" dirty="0">
                <a:latin typeface="メイリオ"/>
                <a:cs typeface="メイリオ"/>
              </a:rPr>
              <a:t>CBDC</a:t>
            </a:r>
            <a:r>
              <a:rPr sz="1400" spc="-20" dirty="0">
                <a:latin typeface="メイリオ"/>
                <a:cs typeface="メイリオ"/>
              </a:rPr>
              <a:t>発行の妥当性を直ぐに判</a:t>
            </a:r>
            <a:r>
              <a:rPr sz="1400" spc="-15" dirty="0">
                <a:latin typeface="メイリオ"/>
                <a:cs typeface="メイリオ"/>
              </a:rPr>
              <a:t>断することを示唆するものではない。</a:t>
            </a:r>
            <a:endParaRPr sz="1400" dirty="0">
              <a:latin typeface="メイリオ"/>
              <a:cs typeface="メイリオ"/>
            </a:endParaRPr>
          </a:p>
          <a:p>
            <a:pPr marL="654685" marR="5080" lvl="1" indent="-288290">
              <a:spcBef>
                <a:spcPts val="600"/>
              </a:spcBef>
              <a:buFont typeface="Wingdings"/>
              <a:buChar char=""/>
              <a:tabLst>
                <a:tab pos="654685" algn="l"/>
                <a:tab pos="655320" algn="l"/>
              </a:tabLst>
            </a:pPr>
            <a:r>
              <a:rPr sz="1400" dirty="0">
                <a:latin typeface="メイリオ"/>
                <a:cs typeface="メイリオ"/>
              </a:rPr>
              <a:t>これまでの分析は、①</a:t>
            </a:r>
            <a:r>
              <a:rPr sz="1400" b="1" spc="-15" dirty="0">
                <a:solidFill>
                  <a:srgbClr val="006FC0"/>
                </a:solidFill>
                <a:latin typeface="メイリオ"/>
                <a:cs typeface="メイリオ"/>
              </a:rPr>
              <a:t>プライバシー保護</a:t>
            </a:r>
            <a:r>
              <a:rPr sz="1400" spc="-10" dirty="0">
                <a:latin typeface="メイリオ"/>
                <a:cs typeface="メイリオ"/>
              </a:rPr>
              <a:t>、②</a:t>
            </a:r>
            <a:r>
              <a:rPr sz="1400" b="1" spc="-15" dirty="0">
                <a:solidFill>
                  <a:srgbClr val="006FC0"/>
                </a:solidFill>
                <a:latin typeface="メイリオ"/>
                <a:cs typeface="メイリオ"/>
              </a:rPr>
              <a:t>仲介機関を経由した発行形態</a:t>
            </a:r>
            <a:r>
              <a:rPr sz="1400" spc="-20" dirty="0">
                <a:latin typeface="メイリオ"/>
                <a:cs typeface="メイリオ"/>
              </a:rPr>
              <a:t>、③</a:t>
            </a:r>
            <a:r>
              <a:rPr sz="1400" spc="-20" dirty="0" err="1">
                <a:latin typeface="メイリオ"/>
                <a:cs typeface="メイリオ"/>
              </a:rPr>
              <a:t>異なる仲介機関</a:t>
            </a:r>
            <a:r>
              <a:rPr sz="1400" spc="-5" dirty="0" err="1">
                <a:latin typeface="メイリオ"/>
                <a:cs typeface="メイリオ"/>
              </a:rPr>
              <a:t>の顧客の間の</a:t>
            </a:r>
            <a:r>
              <a:rPr sz="1400" b="1" spc="-10" dirty="0" err="1">
                <a:solidFill>
                  <a:srgbClr val="006FC0"/>
                </a:solidFill>
                <a:latin typeface="メイリオ"/>
                <a:cs typeface="メイリオ"/>
              </a:rPr>
              <a:t>スムーズな移転</a:t>
            </a:r>
            <a:r>
              <a:rPr sz="1400" spc="-15" dirty="0">
                <a:latin typeface="メイリオ"/>
                <a:cs typeface="メイリオ"/>
              </a:rPr>
              <a:t>、</a:t>
            </a:r>
            <a:endParaRPr lang="en-US" sz="1400" spc="-15" dirty="0">
              <a:latin typeface="メイリオ"/>
              <a:cs typeface="メイリオ"/>
            </a:endParaRPr>
          </a:p>
          <a:p>
            <a:pPr marL="366395" marR="5080" lvl="1">
              <a:spcBef>
                <a:spcPts val="600"/>
              </a:spcBef>
              <a:tabLst>
                <a:tab pos="654685" algn="l"/>
                <a:tab pos="655320" algn="l"/>
              </a:tabLst>
            </a:pPr>
            <a:r>
              <a:rPr lang="ja-JP" altLang="en-US" sz="1400" spc="-15" dirty="0">
                <a:latin typeface="メイリオ"/>
                <a:cs typeface="メイリオ"/>
              </a:rPr>
              <a:t>　 </a:t>
            </a:r>
            <a:r>
              <a:rPr sz="1400" spc="-15" dirty="0">
                <a:latin typeface="メイリオ"/>
                <a:cs typeface="メイリオ"/>
              </a:rPr>
              <a:t>④</a:t>
            </a:r>
            <a:r>
              <a:rPr sz="1400" spc="-15" dirty="0" err="1">
                <a:latin typeface="メイリオ"/>
                <a:cs typeface="メイリオ"/>
              </a:rPr>
              <a:t>仲介機関による</a:t>
            </a:r>
            <a:r>
              <a:rPr sz="1400" b="1" dirty="0" err="1">
                <a:solidFill>
                  <a:srgbClr val="006FC0"/>
                </a:solidFill>
                <a:latin typeface="メイリオ"/>
                <a:cs typeface="メイリオ"/>
              </a:rPr>
              <a:t>AML</a:t>
            </a:r>
            <a:r>
              <a:rPr sz="1400" b="1" spc="-10" dirty="0" err="1">
                <a:solidFill>
                  <a:srgbClr val="006FC0"/>
                </a:solidFill>
                <a:latin typeface="メイリオ"/>
                <a:cs typeface="メイリオ"/>
              </a:rPr>
              <a:t>等の本人確認</a:t>
            </a:r>
            <a:r>
              <a:rPr sz="1400" spc="-20" dirty="0" err="1">
                <a:latin typeface="メイリオ"/>
                <a:cs typeface="メイリオ"/>
              </a:rPr>
              <a:t>、といった要素が備われば、</a:t>
            </a:r>
            <a:r>
              <a:rPr sz="1400" dirty="0" err="1">
                <a:latin typeface="メイリオ"/>
                <a:cs typeface="メイリオ"/>
              </a:rPr>
              <a:t>CBDC</a:t>
            </a:r>
            <a:r>
              <a:rPr sz="1400" spc="-20" dirty="0" err="1">
                <a:latin typeface="メイリオ"/>
                <a:cs typeface="メイリオ"/>
              </a:rPr>
              <a:t>が米国のニーズを最適に満たすことを示唆している</a:t>
            </a:r>
            <a:r>
              <a:rPr sz="1400" spc="-20" dirty="0">
                <a:latin typeface="メイリオ"/>
                <a:cs typeface="メイリオ"/>
              </a:rPr>
              <a:t>。</a:t>
            </a:r>
            <a:endParaRPr sz="1400" dirty="0">
              <a:latin typeface="メイリオ"/>
              <a:cs typeface="メイリオ"/>
            </a:endParaRPr>
          </a:p>
          <a:p>
            <a:pPr marL="654685" marR="268605" lvl="1" indent="-288290">
              <a:spcBef>
                <a:spcPts val="600"/>
              </a:spcBef>
              <a:buFont typeface="Wingdings"/>
              <a:buChar char=""/>
              <a:tabLst>
                <a:tab pos="654685" algn="l"/>
                <a:tab pos="655320" algn="l"/>
              </a:tabLst>
            </a:pPr>
            <a:r>
              <a:rPr sz="1400" dirty="0">
                <a:latin typeface="メイリオ"/>
                <a:cs typeface="メイリオ"/>
              </a:rPr>
              <a:t>CBDC</a:t>
            </a:r>
            <a:r>
              <a:rPr sz="1400" spc="-20" dirty="0">
                <a:latin typeface="メイリオ"/>
                <a:cs typeface="メイリオ"/>
              </a:rPr>
              <a:t>による支払いは、即時でファイナルであることが必要。日々の商品・サービスの購入や請求書の支払、政府による収税や国民に対する直接給付のために利用される可能性がある。</a:t>
            </a:r>
            <a:endParaRPr sz="1400" dirty="0">
              <a:latin typeface="メイリオ"/>
              <a:cs typeface="メイリオ"/>
            </a:endParaRPr>
          </a:p>
          <a:p>
            <a:pPr marL="654685" lvl="1" indent="-288925">
              <a:spcBef>
                <a:spcPts val="600"/>
              </a:spcBef>
              <a:buFont typeface="Wingdings"/>
              <a:buChar char=""/>
              <a:tabLst>
                <a:tab pos="654685" algn="l"/>
                <a:tab pos="655320" algn="l"/>
              </a:tabLst>
            </a:pPr>
            <a:r>
              <a:rPr sz="1400" dirty="0">
                <a:latin typeface="メイリオ"/>
                <a:cs typeface="メイリオ"/>
              </a:rPr>
              <a:t>CBDC</a:t>
            </a:r>
            <a:r>
              <a:rPr sz="1400" spc="-15" dirty="0">
                <a:latin typeface="メイリオ"/>
                <a:cs typeface="メイリオ"/>
              </a:rPr>
              <a:t>については、以下のような</a:t>
            </a:r>
            <a:r>
              <a:rPr sz="1400" b="1" spc="-15" dirty="0">
                <a:solidFill>
                  <a:srgbClr val="006FC0"/>
                </a:solidFill>
                <a:latin typeface="メイリオ"/>
                <a:cs typeface="メイリオ"/>
              </a:rPr>
              <a:t>潜在的な利点とリスク</a:t>
            </a:r>
            <a:r>
              <a:rPr sz="1400" spc="-20" dirty="0">
                <a:latin typeface="メイリオ"/>
                <a:cs typeface="メイリオ"/>
              </a:rPr>
              <a:t>について検討する必要がある。</a:t>
            </a:r>
            <a:endParaRPr sz="1400" dirty="0">
              <a:latin typeface="メイリオ"/>
              <a:cs typeface="メイリオ"/>
            </a:endParaRPr>
          </a:p>
        </p:txBody>
      </p:sp>
      <p:sp>
        <p:nvSpPr>
          <p:cNvPr id="6" name="object 6"/>
          <p:cNvSpPr txBox="1"/>
          <p:nvPr/>
        </p:nvSpPr>
        <p:spPr>
          <a:xfrm>
            <a:off x="406400" y="6074155"/>
            <a:ext cx="11199445" cy="453390"/>
          </a:xfrm>
          <a:prstGeom prst="rect">
            <a:avLst/>
          </a:prstGeom>
        </p:spPr>
        <p:txBody>
          <a:bodyPr vert="horz" wrap="square" lIns="0" tIns="13335" rIns="0" bIns="0" rtlCol="0">
            <a:spAutoFit/>
          </a:bodyPr>
          <a:lstStyle/>
          <a:p>
            <a:pPr marL="300355" indent="-288290">
              <a:spcBef>
                <a:spcPts val="105"/>
              </a:spcBef>
              <a:buFont typeface="Wingdings"/>
              <a:buChar char=""/>
              <a:tabLst>
                <a:tab pos="300355" algn="l"/>
                <a:tab pos="300990" algn="l"/>
              </a:tabLst>
            </a:pPr>
            <a:r>
              <a:rPr sz="1400" spc="-10" dirty="0">
                <a:latin typeface="メイリオ"/>
                <a:cs typeface="メイリオ"/>
              </a:rPr>
              <a:t>「</a:t>
            </a:r>
            <a:r>
              <a:rPr sz="1400" b="1" spc="-10" dirty="0">
                <a:solidFill>
                  <a:srgbClr val="006FC0"/>
                </a:solidFill>
                <a:latin typeface="メイリオ"/>
                <a:cs typeface="メイリオ"/>
              </a:rPr>
              <a:t>CBDC</a:t>
            </a:r>
            <a:r>
              <a:rPr sz="1400" b="1" spc="-20" dirty="0">
                <a:solidFill>
                  <a:srgbClr val="006FC0"/>
                </a:solidFill>
                <a:latin typeface="メイリオ"/>
                <a:cs typeface="メイリオ"/>
              </a:rPr>
              <a:t>の利点・リスク、政策上の検討事項</a:t>
            </a:r>
            <a:r>
              <a:rPr sz="1400" spc="-10" dirty="0">
                <a:latin typeface="メイリオ"/>
                <a:cs typeface="メイリオ"/>
              </a:rPr>
              <a:t>」（14項目</a:t>
            </a:r>
            <a:r>
              <a:rPr sz="1400" dirty="0">
                <a:latin typeface="メイリオ"/>
                <a:cs typeface="メイリオ"/>
              </a:rPr>
              <a:t>）</a:t>
            </a:r>
            <a:r>
              <a:rPr sz="1400" spc="-10" dirty="0">
                <a:latin typeface="メイリオ"/>
                <a:cs typeface="メイリオ"/>
              </a:rPr>
              <a:t>および「</a:t>
            </a:r>
            <a:r>
              <a:rPr sz="1400" b="1" spc="-10" dirty="0">
                <a:solidFill>
                  <a:srgbClr val="006FC0"/>
                </a:solidFill>
                <a:latin typeface="メイリオ"/>
                <a:cs typeface="メイリオ"/>
              </a:rPr>
              <a:t>CBDC</a:t>
            </a:r>
            <a:r>
              <a:rPr sz="1400" b="1" spc="-15" dirty="0">
                <a:solidFill>
                  <a:srgbClr val="006FC0"/>
                </a:solidFill>
                <a:latin typeface="メイリオ"/>
                <a:cs typeface="メイリオ"/>
              </a:rPr>
              <a:t>の設計</a:t>
            </a:r>
            <a:r>
              <a:rPr sz="1400" dirty="0">
                <a:latin typeface="メイリオ"/>
                <a:cs typeface="メイリオ"/>
              </a:rPr>
              <a:t>」</a:t>
            </a:r>
            <a:r>
              <a:rPr sz="1400" spc="-10" dirty="0">
                <a:latin typeface="メイリオ"/>
                <a:cs typeface="メイリオ"/>
              </a:rPr>
              <a:t>（８項目</a:t>
            </a:r>
            <a:r>
              <a:rPr sz="1400" spc="-50" dirty="0">
                <a:latin typeface="メイリオ"/>
                <a:cs typeface="メイリオ"/>
              </a:rPr>
              <a:t>）</a:t>
            </a:r>
            <a:r>
              <a:rPr sz="1400" spc="-10" dirty="0">
                <a:latin typeface="メイリオ"/>
                <a:cs typeface="メイリオ"/>
              </a:rPr>
              <a:t>について、市中コメントを募集</a:t>
            </a:r>
            <a:r>
              <a:rPr sz="1400" dirty="0">
                <a:latin typeface="メイリオ"/>
                <a:cs typeface="メイリオ"/>
              </a:rPr>
              <a:t>（5月</a:t>
            </a:r>
            <a:r>
              <a:rPr sz="1400" spc="-10" dirty="0">
                <a:latin typeface="メイリオ"/>
                <a:cs typeface="メイリオ"/>
              </a:rPr>
              <a:t>20</a:t>
            </a:r>
            <a:r>
              <a:rPr sz="1400" spc="-5" dirty="0">
                <a:latin typeface="メイリオ"/>
                <a:cs typeface="メイリオ"/>
              </a:rPr>
              <a:t>日期限</a:t>
            </a:r>
            <a:r>
              <a:rPr sz="1400" dirty="0">
                <a:latin typeface="メイリオ"/>
                <a:cs typeface="メイリオ"/>
              </a:rPr>
              <a:t>）</a:t>
            </a:r>
            <a:r>
              <a:rPr lang="ja-JP" altLang="en-US" sz="1400" dirty="0">
                <a:latin typeface="メイリオ"/>
                <a:cs typeface="メイリオ"/>
              </a:rPr>
              <a:t>し意見集約・整理</a:t>
            </a:r>
            <a:r>
              <a:rPr sz="1400" spc="-50" dirty="0">
                <a:latin typeface="メイリオ"/>
                <a:cs typeface="メイリオ"/>
              </a:rPr>
              <a:t>。</a:t>
            </a:r>
            <a:endParaRPr sz="1400" dirty="0">
              <a:latin typeface="メイリオ"/>
              <a:cs typeface="メイリオ"/>
            </a:endParaRPr>
          </a:p>
        </p:txBody>
      </p:sp>
    </p:spTree>
    <p:extLst>
      <p:ext uri="{BB962C8B-B14F-4D97-AF65-F5344CB8AC3E}">
        <p14:creationId xmlns:p14="http://schemas.microsoft.com/office/powerpoint/2010/main" val="14455622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3285" y="1497902"/>
            <a:ext cx="3950970" cy="5104765"/>
            <a:chOff x="379285" y="1497901"/>
            <a:chExt cx="3950970" cy="5104765"/>
          </a:xfrm>
        </p:grpSpPr>
        <p:pic>
          <p:nvPicPr>
            <p:cNvPr id="3" name="object 3"/>
            <p:cNvPicPr/>
            <p:nvPr/>
          </p:nvPicPr>
          <p:blipFill>
            <a:blip r:embed="rId2" cstate="print"/>
            <a:stretch>
              <a:fillRect/>
            </a:stretch>
          </p:blipFill>
          <p:spPr>
            <a:xfrm>
              <a:off x="1365122" y="2420747"/>
              <a:ext cx="2185289" cy="1544192"/>
            </a:xfrm>
            <a:prstGeom prst="rect">
              <a:avLst/>
            </a:prstGeom>
          </p:spPr>
        </p:pic>
        <p:sp>
          <p:nvSpPr>
            <p:cNvPr id="4" name="object 4"/>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grpSp>
      <p:sp>
        <p:nvSpPr>
          <p:cNvPr id="5" name="object 5"/>
          <p:cNvSpPr/>
          <p:nvPr/>
        </p:nvSpPr>
        <p:spPr>
          <a:xfrm>
            <a:off x="5952744" y="3645409"/>
            <a:ext cx="4319270" cy="993775"/>
          </a:xfrm>
          <a:custGeom>
            <a:avLst/>
            <a:gdLst/>
            <a:ahLst/>
            <a:cxnLst/>
            <a:rect l="l" t="t" r="r" b="b"/>
            <a:pathLst>
              <a:path w="4319270" h="993775">
                <a:moveTo>
                  <a:pt x="0" y="993647"/>
                </a:moveTo>
                <a:lnTo>
                  <a:pt x="4319015" y="993647"/>
                </a:lnTo>
                <a:lnTo>
                  <a:pt x="4319015" y="0"/>
                </a:lnTo>
                <a:lnTo>
                  <a:pt x="0" y="0"/>
                </a:lnTo>
                <a:lnTo>
                  <a:pt x="0" y="993647"/>
                </a:lnTo>
                <a:close/>
              </a:path>
            </a:pathLst>
          </a:custGeom>
          <a:ln w="9524">
            <a:solidFill>
              <a:srgbClr val="BEBEBE"/>
            </a:solidFill>
          </a:ln>
        </p:spPr>
        <p:txBody>
          <a:bodyPr wrap="square" lIns="0" tIns="0" rIns="0" bIns="0" rtlCol="0"/>
          <a:lstStyle/>
          <a:p>
            <a:endParaRPr/>
          </a:p>
        </p:txBody>
      </p:sp>
      <p:sp>
        <p:nvSpPr>
          <p:cNvPr id="6" name="object 6"/>
          <p:cNvSpPr txBox="1">
            <a:spLocks noGrp="1"/>
          </p:cNvSpPr>
          <p:nvPr>
            <p:ph type="title"/>
          </p:nvPr>
        </p:nvSpPr>
        <p:spPr>
          <a:xfrm>
            <a:off x="2358339" y="477139"/>
            <a:ext cx="25400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１０．行政事務との連携</a:t>
            </a:r>
            <a:endParaRPr sz="1800"/>
          </a:p>
        </p:txBody>
      </p:sp>
      <p:sp>
        <p:nvSpPr>
          <p:cNvPr id="7" name="object 7"/>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8" name="object 8"/>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9" name="object 9"/>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10" name="object 10"/>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1" name="object 11"/>
          <p:cNvSpPr txBox="1"/>
          <p:nvPr/>
        </p:nvSpPr>
        <p:spPr>
          <a:xfrm>
            <a:off x="6054852" y="1571245"/>
            <a:ext cx="332740" cy="1386277"/>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43180" marR="102235" algn="just">
              <a:lnSpc>
                <a:spcPts val="1400"/>
              </a:lnSpc>
              <a:spcBef>
                <a:spcPts val="1340"/>
              </a:spcBef>
            </a:pPr>
            <a:r>
              <a:rPr sz="1400" b="1" spc="-50" dirty="0">
                <a:latin typeface="メイリオ"/>
                <a:cs typeface="メイリオ"/>
              </a:rPr>
              <a:t>検証内容</a:t>
            </a:r>
            <a:endParaRPr sz="1400">
              <a:latin typeface="メイリオ"/>
              <a:cs typeface="メイリオ"/>
            </a:endParaRPr>
          </a:p>
        </p:txBody>
      </p:sp>
      <p:sp>
        <p:nvSpPr>
          <p:cNvPr id="12" name="object 12"/>
          <p:cNvSpPr txBox="1"/>
          <p:nvPr/>
        </p:nvSpPr>
        <p:spPr>
          <a:xfrm>
            <a:off x="6054853" y="4820412"/>
            <a:ext cx="346075" cy="1429237"/>
          </a:xfrm>
          <a:prstGeom prst="rect">
            <a:avLst/>
          </a:prstGeom>
          <a:solidFill>
            <a:srgbClr val="F1F1F1"/>
          </a:solidFill>
          <a:ln w="9525">
            <a:solidFill>
              <a:srgbClr val="BEBEBE"/>
            </a:solidFill>
          </a:ln>
        </p:spPr>
        <p:txBody>
          <a:bodyPr vert="horz" wrap="square" lIns="0" tIns="4445" rIns="0" bIns="0" rtlCol="0">
            <a:spAutoFit/>
          </a:bodyPr>
          <a:lstStyle/>
          <a:p>
            <a:pPr>
              <a:spcBef>
                <a:spcPts val="35"/>
              </a:spcBef>
            </a:pPr>
            <a:endParaRPr sz="2200">
              <a:latin typeface="Times New Roman"/>
              <a:cs typeface="Times New Roman"/>
            </a:endParaRPr>
          </a:p>
          <a:p>
            <a:pPr marL="49530" marR="110489" algn="just">
              <a:lnSpc>
                <a:spcPts val="1400"/>
              </a:lnSpc>
              <a:spcBef>
                <a:spcPts val="5"/>
              </a:spcBef>
            </a:pPr>
            <a:r>
              <a:rPr sz="1400" b="1" spc="-50" dirty="0">
                <a:latin typeface="メイリオ"/>
                <a:cs typeface="メイリオ"/>
              </a:rPr>
              <a:t>参加者</a:t>
            </a:r>
            <a:endParaRPr sz="1400">
              <a:latin typeface="メイリオ"/>
              <a:cs typeface="メイリオ"/>
            </a:endParaRPr>
          </a:p>
          <a:p>
            <a:pPr marL="49530" marR="110489" algn="just">
              <a:lnSpc>
                <a:spcPts val="1400"/>
              </a:lnSpc>
              <a:spcBef>
                <a:spcPts val="10"/>
              </a:spcBef>
            </a:pPr>
            <a:r>
              <a:rPr sz="1400" b="1" spc="400" dirty="0">
                <a:latin typeface="メイリオ"/>
                <a:cs typeface="メイリオ"/>
              </a:rPr>
              <a:t>•</a:t>
            </a:r>
            <a:r>
              <a:rPr sz="1400" b="1" spc="-50" dirty="0">
                <a:latin typeface="メイリオ"/>
                <a:cs typeface="メイリオ"/>
              </a:rPr>
              <a:t>役割</a:t>
            </a:r>
            <a:endParaRPr sz="1400">
              <a:latin typeface="メイリオ"/>
              <a:cs typeface="メイリオ"/>
            </a:endParaRPr>
          </a:p>
        </p:txBody>
      </p:sp>
      <p:sp>
        <p:nvSpPr>
          <p:cNvPr id="13" name="object 13"/>
          <p:cNvSpPr txBox="1"/>
          <p:nvPr/>
        </p:nvSpPr>
        <p:spPr>
          <a:xfrm>
            <a:off x="7395718" y="1617726"/>
            <a:ext cx="2079625" cy="391160"/>
          </a:xfrm>
          <a:prstGeom prst="rect">
            <a:avLst/>
          </a:prstGeom>
        </p:spPr>
        <p:txBody>
          <a:bodyPr vert="horz" wrap="square" lIns="0" tIns="12700" rIns="0" bIns="0" rtlCol="0">
            <a:spAutoFit/>
          </a:bodyPr>
          <a:lstStyle/>
          <a:p>
            <a:pPr marL="85090" marR="5080" indent="-85725">
              <a:spcBef>
                <a:spcPts val="100"/>
              </a:spcBef>
              <a:buFont typeface="Arial"/>
              <a:buChar char="•"/>
              <a:tabLst>
                <a:tab pos="85725" algn="l"/>
              </a:tabLst>
            </a:pPr>
            <a:r>
              <a:rPr sz="1200" spc="-5" dirty="0">
                <a:latin typeface="メイリオ"/>
                <a:cs typeface="メイリオ"/>
              </a:rPr>
              <a:t>業務的な実現性の検証と、</a:t>
            </a:r>
            <a:r>
              <a:rPr sz="1200" spc="-50" dirty="0">
                <a:latin typeface="メイリオ"/>
                <a:cs typeface="メイリオ"/>
              </a:rPr>
              <a:t> </a:t>
            </a:r>
            <a:r>
              <a:rPr sz="1200" spc="-5" dirty="0">
                <a:latin typeface="メイリオ"/>
                <a:cs typeface="メイリオ"/>
              </a:rPr>
              <a:t>プロセス上の課題の洗い出し</a:t>
            </a:r>
            <a:endParaRPr sz="1200">
              <a:latin typeface="メイリオ"/>
              <a:cs typeface="メイリオ"/>
            </a:endParaRPr>
          </a:p>
        </p:txBody>
      </p:sp>
      <p:sp>
        <p:nvSpPr>
          <p:cNvPr id="14" name="object 14"/>
          <p:cNvSpPr txBox="1"/>
          <p:nvPr/>
        </p:nvSpPr>
        <p:spPr>
          <a:xfrm>
            <a:off x="6492494" y="1721865"/>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業務</a:t>
            </a:r>
            <a:endParaRPr sz="1200">
              <a:latin typeface="メイリオ"/>
              <a:cs typeface="メイリオ"/>
            </a:endParaRPr>
          </a:p>
        </p:txBody>
      </p:sp>
      <p:sp>
        <p:nvSpPr>
          <p:cNvPr id="15" name="object 15"/>
          <p:cNvSpPr txBox="1"/>
          <p:nvPr/>
        </p:nvSpPr>
        <p:spPr>
          <a:xfrm>
            <a:off x="6492494" y="2268473"/>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技術</a:t>
            </a:r>
            <a:endParaRPr sz="1200">
              <a:latin typeface="メイリオ"/>
              <a:cs typeface="メイリオ"/>
            </a:endParaRPr>
          </a:p>
        </p:txBody>
      </p:sp>
      <p:sp>
        <p:nvSpPr>
          <p:cNvPr id="16" name="object 16"/>
          <p:cNvSpPr txBox="1"/>
          <p:nvPr/>
        </p:nvSpPr>
        <p:spPr>
          <a:xfrm>
            <a:off x="6492494" y="2794761"/>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法制度</a:t>
            </a:r>
            <a:endParaRPr sz="1200">
              <a:latin typeface="メイリオ"/>
              <a:cs typeface="メイリオ"/>
            </a:endParaRPr>
          </a:p>
        </p:txBody>
      </p:sp>
      <p:sp>
        <p:nvSpPr>
          <p:cNvPr id="17" name="object 17"/>
          <p:cNvSpPr txBox="1"/>
          <p:nvPr/>
        </p:nvSpPr>
        <p:spPr>
          <a:xfrm>
            <a:off x="6492494" y="3177285"/>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効果</a:t>
            </a:r>
            <a:endParaRPr sz="1200">
              <a:latin typeface="メイリオ"/>
              <a:cs typeface="メイリオ"/>
            </a:endParaRPr>
          </a:p>
        </p:txBody>
      </p:sp>
      <p:sp>
        <p:nvSpPr>
          <p:cNvPr id="18" name="object 18"/>
          <p:cNvSpPr txBox="1"/>
          <p:nvPr/>
        </p:nvSpPr>
        <p:spPr>
          <a:xfrm>
            <a:off x="7395718" y="2211452"/>
            <a:ext cx="2689225" cy="39433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申請・確認業務を起点としたスマート</a:t>
            </a:r>
            <a:endParaRPr sz="1200">
              <a:latin typeface="メイリオ"/>
              <a:cs typeface="メイリオ"/>
            </a:endParaRPr>
          </a:p>
          <a:p>
            <a:pPr marL="85090">
              <a:spcBef>
                <a:spcPts val="20"/>
              </a:spcBef>
            </a:pPr>
            <a:r>
              <a:rPr sz="1200" spc="-15" dirty="0">
                <a:latin typeface="メイリオ"/>
                <a:cs typeface="メイリオ"/>
              </a:rPr>
              <a:t>コントラクトの実行検証</a:t>
            </a:r>
            <a:endParaRPr sz="1200">
              <a:latin typeface="メイリオ"/>
              <a:cs typeface="メイリオ"/>
            </a:endParaRPr>
          </a:p>
        </p:txBody>
      </p:sp>
      <p:sp>
        <p:nvSpPr>
          <p:cNvPr id="19" name="object 19"/>
          <p:cNvSpPr txBox="1"/>
          <p:nvPr/>
        </p:nvSpPr>
        <p:spPr>
          <a:xfrm>
            <a:off x="7395718" y="3184652"/>
            <a:ext cx="13176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10" dirty="0">
                <a:latin typeface="メイリオ"/>
                <a:cs typeface="メイリオ"/>
              </a:rPr>
              <a:t>行政事務の効率化</a:t>
            </a:r>
            <a:endParaRPr sz="1200">
              <a:latin typeface="メイリオ"/>
              <a:cs typeface="メイリオ"/>
            </a:endParaRPr>
          </a:p>
        </p:txBody>
      </p:sp>
      <p:sp>
        <p:nvSpPr>
          <p:cNvPr id="20" name="object 20"/>
          <p:cNvSpPr txBox="1"/>
          <p:nvPr/>
        </p:nvSpPr>
        <p:spPr>
          <a:xfrm>
            <a:off x="7395718" y="2805429"/>
            <a:ext cx="17748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法制度上の課題洗い出し</a:t>
            </a:r>
            <a:endParaRPr sz="1200">
              <a:latin typeface="メイリオ"/>
              <a:cs typeface="メイリオ"/>
            </a:endParaRPr>
          </a:p>
        </p:txBody>
      </p:sp>
      <p:sp>
        <p:nvSpPr>
          <p:cNvPr id="21" name="object 21"/>
          <p:cNvSpPr txBox="1"/>
          <p:nvPr/>
        </p:nvSpPr>
        <p:spPr>
          <a:xfrm>
            <a:off x="7417309" y="4759580"/>
            <a:ext cx="2079625" cy="149923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銀行発行スキームの検討</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デジタル通貨の発行・管理</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裏付け資産の管理</a:t>
            </a:r>
            <a:endParaRPr sz="1200">
              <a:latin typeface="メイリオ"/>
              <a:cs typeface="メイリオ"/>
            </a:endParaRPr>
          </a:p>
          <a:p>
            <a:pPr marL="85090" indent="-85725">
              <a:spcBef>
                <a:spcPts val="715"/>
              </a:spcBef>
              <a:buFont typeface="Arial"/>
              <a:buChar char="•"/>
              <a:tabLst>
                <a:tab pos="85725" algn="l"/>
              </a:tabLst>
            </a:pPr>
            <a:r>
              <a:rPr sz="1200" spc="-10" dirty="0">
                <a:latin typeface="メイリオ"/>
                <a:cs typeface="メイリオ"/>
              </a:rPr>
              <a:t>PoCシナリオ作成</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PoC</a:t>
            </a:r>
            <a:r>
              <a:rPr sz="1200" spc="-5" dirty="0">
                <a:latin typeface="メイリオ"/>
                <a:cs typeface="メイリオ"/>
              </a:rPr>
              <a:t>シナリオ実行環境準備</a:t>
            </a:r>
            <a:endParaRPr sz="1200">
              <a:latin typeface="メイリオ"/>
              <a:cs typeface="メイリオ"/>
            </a:endParaRPr>
          </a:p>
          <a:p>
            <a:pPr marL="85090" indent="-85725">
              <a:buFont typeface="Arial"/>
              <a:buChar char="•"/>
              <a:tabLst>
                <a:tab pos="85725" algn="l"/>
              </a:tabLst>
            </a:pPr>
            <a:r>
              <a:rPr sz="1200" spc="-10" dirty="0">
                <a:latin typeface="メイリオ"/>
                <a:cs typeface="メイリオ"/>
              </a:rPr>
              <a:t>シナリオ実行・検証</a:t>
            </a:r>
            <a:endParaRPr sz="1200">
              <a:latin typeface="メイリオ"/>
              <a:cs typeface="メイリオ"/>
            </a:endParaRPr>
          </a:p>
          <a:p>
            <a:pPr marL="85090" indent="-85725">
              <a:spcBef>
                <a:spcPts val="805"/>
              </a:spcBef>
              <a:buFont typeface="Arial"/>
              <a:buChar char="•"/>
              <a:tabLst>
                <a:tab pos="85725" algn="l"/>
              </a:tabLst>
            </a:pPr>
            <a:r>
              <a:rPr sz="1200" spc="-5" dirty="0">
                <a:latin typeface="メイリオ"/>
                <a:cs typeface="メイリオ"/>
              </a:rPr>
              <a:t>スマートコントラクトの定義</a:t>
            </a:r>
            <a:endParaRPr sz="1200">
              <a:latin typeface="メイリオ"/>
              <a:cs typeface="メイリオ"/>
            </a:endParaRPr>
          </a:p>
        </p:txBody>
      </p:sp>
      <p:sp>
        <p:nvSpPr>
          <p:cNvPr id="22" name="object 22"/>
          <p:cNvSpPr txBox="1"/>
          <p:nvPr/>
        </p:nvSpPr>
        <p:spPr>
          <a:xfrm>
            <a:off x="6465696" y="4946143"/>
            <a:ext cx="840740" cy="972061"/>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a:p>
            <a:pPr>
              <a:spcBef>
                <a:spcPts val="60"/>
              </a:spcBef>
            </a:pPr>
            <a:endParaRPr sz="1400">
              <a:latin typeface="メイリオ"/>
              <a:cs typeface="メイリオ"/>
            </a:endParaRPr>
          </a:p>
          <a:p>
            <a:pPr marL="3810"/>
            <a:r>
              <a:rPr sz="1200" b="1" spc="-25" dirty="0">
                <a:latin typeface="メイリオ"/>
                <a:cs typeface="メイリオ"/>
              </a:rPr>
              <a:t>行政</a:t>
            </a:r>
            <a:endParaRPr sz="1200">
              <a:latin typeface="メイリオ"/>
              <a:cs typeface="メイリオ"/>
            </a:endParaRPr>
          </a:p>
          <a:p>
            <a:pPr>
              <a:spcBef>
                <a:spcPts val="25"/>
              </a:spcBef>
            </a:pPr>
            <a:endParaRPr sz="1150">
              <a:latin typeface="メイリオ"/>
              <a:cs typeface="メイリオ"/>
            </a:endParaRPr>
          </a:p>
          <a:p>
            <a:pPr>
              <a:lnSpc>
                <a:spcPct val="100000"/>
              </a:lnSpc>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p:txBody>
      </p:sp>
      <p:sp>
        <p:nvSpPr>
          <p:cNvPr id="23" name="object 23"/>
          <p:cNvSpPr txBox="1"/>
          <p:nvPr/>
        </p:nvSpPr>
        <p:spPr>
          <a:xfrm>
            <a:off x="2005279" y="4876545"/>
            <a:ext cx="3822700" cy="112649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a:t>
            </a:r>
            <a:endParaRPr sz="1200">
              <a:latin typeface="メイリオ"/>
              <a:cs typeface="メイリオ"/>
            </a:endParaRPr>
          </a:p>
          <a:p>
            <a:pPr>
              <a:lnSpc>
                <a:spcPct val="100000"/>
              </a:lnSpc>
            </a:pPr>
            <a:r>
              <a:rPr sz="1200" spc="-15" dirty="0">
                <a:latin typeface="メイリオ"/>
                <a:cs typeface="メイリオ"/>
              </a:rPr>
              <a:t>②個人・法人が給付金等の申請を行う</a:t>
            </a:r>
            <a:endParaRPr sz="1200">
              <a:latin typeface="メイリオ"/>
              <a:cs typeface="メイリオ"/>
            </a:endParaRPr>
          </a:p>
          <a:p>
            <a:pPr marL="152400" marR="5080" indent="-152400"/>
            <a:r>
              <a:rPr sz="1200" spc="-5" dirty="0">
                <a:latin typeface="メイリオ"/>
                <a:cs typeface="メイリオ"/>
              </a:rPr>
              <a:t>③スマートコントラクトが実行され、自動で支払処理が</a:t>
            </a:r>
            <a:r>
              <a:rPr sz="1200" spc="-15" dirty="0">
                <a:latin typeface="メイリオ"/>
                <a:cs typeface="メイリオ"/>
              </a:rPr>
              <a:t>行われる</a:t>
            </a:r>
            <a:endParaRPr sz="1200">
              <a:latin typeface="メイリオ"/>
              <a:cs typeface="メイリオ"/>
            </a:endParaRPr>
          </a:p>
          <a:p>
            <a:pPr>
              <a:lnSpc>
                <a:spcPct val="100000"/>
              </a:lnSpc>
            </a:pPr>
            <a:r>
              <a:rPr sz="1200" dirty="0">
                <a:latin typeface="メイリオ"/>
                <a:cs typeface="メイリオ"/>
              </a:rPr>
              <a:t>④デジタル通貨が個人</a:t>
            </a:r>
            <a:r>
              <a:rPr sz="1200" dirty="0">
                <a:latin typeface="Calibri"/>
                <a:cs typeface="Calibri"/>
              </a:rPr>
              <a:t>/</a:t>
            </a:r>
            <a:r>
              <a:rPr sz="1200" spc="-5" dirty="0">
                <a:latin typeface="メイリオ"/>
                <a:cs typeface="メイリオ"/>
              </a:rPr>
              <a:t>法人のウォレットに給付される</a:t>
            </a:r>
            <a:endParaRPr sz="1200">
              <a:latin typeface="メイリオ"/>
              <a:cs typeface="メイリオ"/>
            </a:endParaRPr>
          </a:p>
          <a:p>
            <a:pPr>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24" name="object 24"/>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デジタル通貨と行政事務との連携による効率化の検証</a:t>
            </a:r>
            <a:endParaRPr sz="1200">
              <a:latin typeface="メイリオ"/>
              <a:cs typeface="メイリオ"/>
            </a:endParaRPr>
          </a:p>
        </p:txBody>
      </p:sp>
      <p:graphicFrame>
        <p:nvGraphicFramePr>
          <p:cNvPr id="25" name="object 25"/>
          <p:cNvGraphicFramePr>
            <a:graphicFrameLocks noGrp="1"/>
          </p:cNvGraphicFramePr>
          <p:nvPr/>
        </p:nvGraphicFramePr>
        <p:xfrm>
          <a:off x="6047042" y="3722941"/>
          <a:ext cx="335280" cy="810260"/>
        </p:xfrm>
        <a:graphic>
          <a:graphicData uri="http://schemas.openxmlformats.org/drawingml/2006/table">
            <a:tbl>
              <a:tblPr firstRow="1" bandRow="1">
                <a:tableStyleId>{2D5ABB26-0587-4C30-8999-92F81FD0307C}</a:tableStyleId>
              </a:tblPr>
              <a:tblGrid>
                <a:gridCol w="335280">
                  <a:extLst>
                    <a:ext uri="{9D8B030D-6E8A-4147-A177-3AD203B41FA5}">
                      <a16:colId xmlns:a16="http://schemas.microsoft.com/office/drawing/2014/main" val="20000"/>
                    </a:ext>
                  </a:extLst>
                </a:gridCol>
              </a:tblGrid>
              <a:tr h="264795">
                <a:tc>
                  <a:txBody>
                    <a:bodyPr/>
                    <a:lstStyle/>
                    <a:p>
                      <a:pPr marL="44450">
                        <a:lnSpc>
                          <a:spcPts val="1505"/>
                        </a:lnSpc>
                        <a:spcBef>
                          <a:spcPts val="480"/>
                        </a:spcBef>
                      </a:pPr>
                      <a:r>
                        <a:rPr sz="1400" b="1" dirty="0">
                          <a:latin typeface="メイリオ"/>
                          <a:cs typeface="メイリオ"/>
                        </a:rPr>
                        <a:t>実</a:t>
                      </a:r>
                      <a:endParaRPr sz="1400">
                        <a:latin typeface="メイリオ"/>
                        <a:cs typeface="メイリオ"/>
                      </a:endParaRPr>
                    </a:p>
                  </a:txBody>
                  <a:tcPr marL="0" marR="0" marT="60960"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4450">
                        <a:lnSpc>
                          <a:spcPts val="1305"/>
                        </a:lnSpc>
                      </a:pPr>
                      <a:r>
                        <a:rPr sz="1400" b="1" dirty="0">
                          <a:latin typeface="メイリオ"/>
                          <a:cs typeface="メイリオ"/>
                        </a:rPr>
                        <a:t>施</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4450">
                        <a:lnSpc>
                          <a:spcPts val="1305"/>
                        </a:lnSpc>
                      </a:pPr>
                      <a:r>
                        <a:rPr sz="1400" b="1" dirty="0">
                          <a:latin typeface="メイリオ"/>
                          <a:cs typeface="メイリオ"/>
                        </a:rPr>
                        <a:t>環</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89865">
                <a:tc>
                  <a:txBody>
                    <a:bodyPr/>
                    <a:lstStyle/>
                    <a:p>
                      <a:pPr marL="44450">
                        <a:lnSpc>
                          <a:spcPts val="1400"/>
                        </a:lnSpc>
                      </a:pPr>
                      <a:r>
                        <a:rPr sz="1400" b="1" dirty="0">
                          <a:latin typeface="メイリオ"/>
                          <a:cs typeface="メイリオ"/>
                        </a:rPr>
                        <a:t>境</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26" name="object 26"/>
          <p:cNvSpPr txBox="1"/>
          <p:nvPr/>
        </p:nvSpPr>
        <p:spPr>
          <a:xfrm>
            <a:off x="6565773" y="3753105"/>
            <a:ext cx="3593465" cy="757555"/>
          </a:xfrm>
          <a:prstGeom prst="rect">
            <a:avLst/>
          </a:prstGeom>
        </p:spPr>
        <p:txBody>
          <a:bodyPr vert="horz" wrap="square" lIns="0" tIns="12700" rIns="0" bIns="0" rtlCol="0">
            <a:spAutoFit/>
          </a:bodyPr>
          <a:lstStyle/>
          <a:p>
            <a:pPr marL="97790" marR="6350" indent="-85725">
              <a:spcBef>
                <a:spcPts val="100"/>
              </a:spcBef>
              <a:buFont typeface="Arial"/>
              <a:buChar char="•"/>
              <a:tabLst>
                <a:tab pos="98425" algn="l"/>
              </a:tabLst>
            </a:pPr>
            <a:r>
              <a:rPr sz="1200" dirty="0">
                <a:latin typeface="メイリオ"/>
                <a:cs typeface="メイリオ"/>
              </a:rPr>
              <a:t>業務・システム共に</a:t>
            </a:r>
            <a:r>
              <a:rPr sz="1200" spc="-10" dirty="0">
                <a:latin typeface="メイリオ"/>
                <a:cs typeface="メイリオ"/>
              </a:rPr>
              <a:t>PoC</a:t>
            </a:r>
            <a:r>
              <a:rPr sz="1200" spc="-5" dirty="0">
                <a:latin typeface="メイリオ"/>
                <a:cs typeface="メイリオ"/>
              </a:rPr>
              <a:t>向けの仮想的な環境、または本番に則した環境で実施(参加企業にて判断)</a:t>
            </a:r>
            <a:endParaRPr sz="1200">
              <a:latin typeface="メイリオ"/>
              <a:cs typeface="メイリオ"/>
            </a:endParaRPr>
          </a:p>
          <a:p>
            <a:pPr marL="97790" indent="-85725">
              <a:buFont typeface="Arial"/>
              <a:buChar char="•"/>
              <a:tabLst>
                <a:tab pos="98425" algn="l"/>
              </a:tabLst>
            </a:pPr>
            <a:r>
              <a:rPr sz="1200" dirty="0">
                <a:latin typeface="メイリオ"/>
                <a:cs typeface="メイリオ"/>
              </a:rPr>
              <a:t>デジタル通貨PFは行政側システム等からAPI</a:t>
            </a:r>
            <a:r>
              <a:rPr sz="1200" spc="-20" dirty="0">
                <a:latin typeface="メイリオ"/>
                <a:cs typeface="メイリオ"/>
              </a:rPr>
              <a:t>をコー</a:t>
            </a:r>
            <a:endParaRPr sz="1200">
              <a:latin typeface="メイリオ"/>
              <a:cs typeface="メイリオ"/>
            </a:endParaRPr>
          </a:p>
          <a:p>
            <a:pPr marL="97790"/>
            <a:r>
              <a:rPr sz="1200" dirty="0">
                <a:latin typeface="メイリオ"/>
                <a:cs typeface="メイリオ"/>
              </a:rPr>
              <a:t>ル</a:t>
            </a:r>
            <a:endParaRPr sz="1200">
              <a:latin typeface="メイリオ"/>
              <a:cs typeface="メイリオ"/>
            </a:endParaRPr>
          </a:p>
        </p:txBody>
      </p:sp>
      <p:grpSp>
        <p:nvGrpSpPr>
          <p:cNvPr id="27" name="object 27"/>
          <p:cNvGrpSpPr/>
          <p:nvPr/>
        </p:nvGrpSpPr>
        <p:grpSpPr>
          <a:xfrm>
            <a:off x="2575560" y="2889505"/>
            <a:ext cx="2781300" cy="1602105"/>
            <a:chOff x="1051560" y="2889504"/>
            <a:chExt cx="2781300" cy="1602105"/>
          </a:xfrm>
        </p:grpSpPr>
        <p:sp>
          <p:nvSpPr>
            <p:cNvPr id="28" name="object 28"/>
            <p:cNvSpPr/>
            <p:nvPr/>
          </p:nvSpPr>
          <p:spPr>
            <a:xfrm>
              <a:off x="1607058" y="3458590"/>
              <a:ext cx="1672589" cy="457834"/>
            </a:xfrm>
            <a:custGeom>
              <a:avLst/>
              <a:gdLst/>
              <a:ahLst/>
              <a:cxnLst/>
              <a:rect l="l" t="t" r="r" b="b"/>
              <a:pathLst>
                <a:path w="1672589" h="457835">
                  <a:moveTo>
                    <a:pt x="609473" y="15367"/>
                  </a:moveTo>
                  <a:lnTo>
                    <a:pt x="598170" y="127"/>
                  </a:lnTo>
                  <a:lnTo>
                    <a:pt x="55384" y="404406"/>
                  </a:lnTo>
                  <a:lnTo>
                    <a:pt x="38354" y="381508"/>
                  </a:lnTo>
                  <a:lnTo>
                    <a:pt x="0" y="457581"/>
                  </a:lnTo>
                  <a:lnTo>
                    <a:pt x="83820" y="442595"/>
                  </a:lnTo>
                  <a:lnTo>
                    <a:pt x="72466" y="427355"/>
                  </a:lnTo>
                  <a:lnTo>
                    <a:pt x="66827" y="419773"/>
                  </a:lnTo>
                  <a:lnTo>
                    <a:pt x="609473" y="15367"/>
                  </a:lnTo>
                  <a:close/>
                </a:path>
                <a:path w="1672589" h="457835">
                  <a:moveTo>
                    <a:pt x="1672336" y="451485"/>
                  </a:moveTo>
                  <a:lnTo>
                    <a:pt x="1656956" y="421894"/>
                  </a:lnTo>
                  <a:lnTo>
                    <a:pt x="1633093" y="375920"/>
                  </a:lnTo>
                  <a:lnTo>
                    <a:pt x="1616240" y="399072"/>
                  </a:lnTo>
                  <a:lnTo>
                    <a:pt x="1067816" y="0"/>
                  </a:lnTo>
                  <a:lnTo>
                    <a:pt x="1056640" y="15494"/>
                  </a:lnTo>
                  <a:lnTo>
                    <a:pt x="1605051" y="414439"/>
                  </a:lnTo>
                  <a:lnTo>
                    <a:pt x="1588262" y="437515"/>
                  </a:lnTo>
                  <a:lnTo>
                    <a:pt x="1672336" y="451485"/>
                  </a:lnTo>
                  <a:close/>
                </a:path>
              </a:pathLst>
            </a:custGeom>
            <a:solidFill>
              <a:srgbClr val="A6A6A6"/>
            </a:solidFill>
          </p:spPr>
          <p:txBody>
            <a:bodyPr wrap="square" lIns="0" tIns="0" rIns="0" bIns="0" rtlCol="0"/>
            <a:lstStyle/>
            <a:p>
              <a:endParaRPr/>
            </a:p>
          </p:txBody>
        </p:sp>
        <p:pic>
          <p:nvPicPr>
            <p:cNvPr id="29" name="object 29"/>
            <p:cNvPicPr/>
            <p:nvPr/>
          </p:nvPicPr>
          <p:blipFill>
            <a:blip r:embed="rId3" cstate="print"/>
            <a:stretch>
              <a:fillRect/>
            </a:stretch>
          </p:blipFill>
          <p:spPr>
            <a:xfrm>
              <a:off x="1051560" y="3816096"/>
              <a:ext cx="649223" cy="675132"/>
            </a:xfrm>
            <a:prstGeom prst="rect">
              <a:avLst/>
            </a:prstGeom>
          </p:spPr>
        </p:pic>
        <p:pic>
          <p:nvPicPr>
            <p:cNvPr id="30" name="object 30"/>
            <p:cNvPicPr/>
            <p:nvPr/>
          </p:nvPicPr>
          <p:blipFill>
            <a:blip r:embed="rId4" cstate="print"/>
            <a:stretch>
              <a:fillRect/>
            </a:stretch>
          </p:blipFill>
          <p:spPr>
            <a:xfrm>
              <a:off x="2115312" y="2889504"/>
              <a:ext cx="649224" cy="675132"/>
            </a:xfrm>
            <a:prstGeom prst="rect">
              <a:avLst/>
            </a:prstGeom>
          </p:spPr>
        </p:pic>
        <p:pic>
          <p:nvPicPr>
            <p:cNvPr id="31" name="object 31"/>
            <p:cNvPicPr/>
            <p:nvPr/>
          </p:nvPicPr>
          <p:blipFill>
            <a:blip r:embed="rId5" cstate="print"/>
            <a:stretch>
              <a:fillRect/>
            </a:stretch>
          </p:blipFill>
          <p:spPr>
            <a:xfrm>
              <a:off x="3183636" y="3810000"/>
              <a:ext cx="649224" cy="675132"/>
            </a:xfrm>
            <a:prstGeom prst="rect">
              <a:avLst/>
            </a:prstGeom>
          </p:spPr>
        </p:pic>
        <p:pic>
          <p:nvPicPr>
            <p:cNvPr id="32" name="object 32"/>
            <p:cNvPicPr/>
            <p:nvPr/>
          </p:nvPicPr>
          <p:blipFill>
            <a:blip r:embed="rId6" cstate="print"/>
            <a:stretch>
              <a:fillRect/>
            </a:stretch>
          </p:blipFill>
          <p:spPr>
            <a:xfrm>
              <a:off x="2891027" y="3593592"/>
              <a:ext cx="166116" cy="176784"/>
            </a:xfrm>
            <a:prstGeom prst="rect">
              <a:avLst/>
            </a:prstGeom>
          </p:spPr>
        </p:pic>
      </p:grpSp>
      <p:sp>
        <p:nvSpPr>
          <p:cNvPr id="33" name="object 33"/>
          <p:cNvSpPr txBox="1"/>
          <p:nvPr/>
        </p:nvSpPr>
        <p:spPr>
          <a:xfrm>
            <a:off x="4198367" y="2597276"/>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①発行</a:t>
            </a:r>
            <a:endParaRPr sz="1100">
              <a:latin typeface="メイリオ"/>
              <a:cs typeface="メイリオ"/>
            </a:endParaRPr>
          </a:p>
        </p:txBody>
      </p:sp>
      <p:sp>
        <p:nvSpPr>
          <p:cNvPr id="34" name="object 34"/>
          <p:cNvSpPr txBox="1"/>
          <p:nvPr/>
        </p:nvSpPr>
        <p:spPr>
          <a:xfrm>
            <a:off x="3421379" y="3120009"/>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行政</a:t>
            </a:r>
            <a:endParaRPr sz="1200">
              <a:latin typeface="メイリオ"/>
              <a:cs typeface="メイリオ"/>
            </a:endParaRPr>
          </a:p>
        </p:txBody>
      </p:sp>
      <p:sp>
        <p:nvSpPr>
          <p:cNvPr id="35" name="object 35"/>
          <p:cNvSpPr txBox="1"/>
          <p:nvPr/>
        </p:nvSpPr>
        <p:spPr>
          <a:xfrm>
            <a:off x="5414136" y="4029202"/>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法人</a:t>
            </a:r>
            <a:endParaRPr sz="1200">
              <a:latin typeface="メイリオ"/>
              <a:cs typeface="メイリオ"/>
            </a:endParaRPr>
          </a:p>
        </p:txBody>
      </p:sp>
      <p:pic>
        <p:nvPicPr>
          <p:cNvPr id="36" name="object 36"/>
          <p:cNvPicPr/>
          <p:nvPr/>
        </p:nvPicPr>
        <p:blipFill>
          <a:blip r:embed="rId7" cstate="print"/>
          <a:stretch>
            <a:fillRect/>
          </a:stretch>
        </p:blipFill>
        <p:spPr>
          <a:xfrm>
            <a:off x="2766060" y="4015741"/>
            <a:ext cx="283464" cy="283463"/>
          </a:xfrm>
          <a:prstGeom prst="rect">
            <a:avLst/>
          </a:prstGeom>
        </p:spPr>
      </p:pic>
      <p:sp>
        <p:nvSpPr>
          <p:cNvPr id="37" name="object 37"/>
          <p:cNvSpPr txBox="1"/>
          <p:nvPr/>
        </p:nvSpPr>
        <p:spPr>
          <a:xfrm>
            <a:off x="2874011" y="3422395"/>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②申請</a:t>
            </a:r>
            <a:endParaRPr sz="1100">
              <a:latin typeface="メイリオ"/>
              <a:cs typeface="メイリオ"/>
            </a:endParaRPr>
          </a:p>
        </p:txBody>
      </p:sp>
      <p:grpSp>
        <p:nvGrpSpPr>
          <p:cNvPr id="38" name="object 38"/>
          <p:cNvGrpSpPr/>
          <p:nvPr/>
        </p:nvGrpSpPr>
        <p:grpSpPr>
          <a:xfrm>
            <a:off x="3078480" y="3925824"/>
            <a:ext cx="2094230" cy="352425"/>
            <a:chOff x="1554480" y="3925823"/>
            <a:chExt cx="2094230" cy="352425"/>
          </a:xfrm>
        </p:grpSpPr>
        <p:pic>
          <p:nvPicPr>
            <p:cNvPr id="39" name="object 39"/>
            <p:cNvPicPr/>
            <p:nvPr/>
          </p:nvPicPr>
          <p:blipFill>
            <a:blip r:embed="rId8" cstate="print"/>
            <a:stretch>
              <a:fillRect/>
            </a:stretch>
          </p:blipFill>
          <p:spPr>
            <a:xfrm>
              <a:off x="3372612" y="4002023"/>
              <a:ext cx="275843" cy="275844"/>
            </a:xfrm>
            <a:prstGeom prst="rect">
              <a:avLst/>
            </a:prstGeom>
          </p:spPr>
        </p:pic>
        <p:pic>
          <p:nvPicPr>
            <p:cNvPr id="40" name="object 40"/>
            <p:cNvPicPr/>
            <p:nvPr/>
          </p:nvPicPr>
          <p:blipFill>
            <a:blip r:embed="rId9" cstate="print"/>
            <a:stretch>
              <a:fillRect/>
            </a:stretch>
          </p:blipFill>
          <p:spPr>
            <a:xfrm>
              <a:off x="1554480" y="3931919"/>
              <a:ext cx="220980" cy="222504"/>
            </a:xfrm>
            <a:prstGeom prst="rect">
              <a:avLst/>
            </a:prstGeom>
          </p:spPr>
        </p:pic>
        <p:pic>
          <p:nvPicPr>
            <p:cNvPr id="41" name="object 41"/>
            <p:cNvPicPr/>
            <p:nvPr/>
          </p:nvPicPr>
          <p:blipFill>
            <a:blip r:embed="rId9" cstate="print"/>
            <a:stretch>
              <a:fillRect/>
            </a:stretch>
          </p:blipFill>
          <p:spPr>
            <a:xfrm>
              <a:off x="3142488" y="3925823"/>
              <a:ext cx="220979" cy="222503"/>
            </a:xfrm>
            <a:prstGeom prst="rect">
              <a:avLst/>
            </a:prstGeom>
          </p:spPr>
        </p:pic>
      </p:grpSp>
      <p:sp>
        <p:nvSpPr>
          <p:cNvPr id="42" name="object 42"/>
          <p:cNvSpPr txBox="1"/>
          <p:nvPr/>
        </p:nvSpPr>
        <p:spPr>
          <a:xfrm>
            <a:off x="4848097" y="1627074"/>
            <a:ext cx="817880" cy="336631"/>
          </a:xfrm>
          <a:prstGeom prst="rect">
            <a:avLst/>
          </a:prstGeom>
        </p:spPr>
        <p:txBody>
          <a:bodyPr vert="horz" wrap="square" lIns="0" tIns="13335" rIns="0" bIns="0" rtlCol="0">
            <a:spAutoFit/>
          </a:bodyPr>
          <a:lstStyle/>
          <a:p>
            <a:pPr>
              <a:spcBef>
                <a:spcPts val="105"/>
              </a:spcBef>
            </a:pPr>
            <a:r>
              <a:rPr sz="1050" spc="-20" dirty="0">
                <a:latin typeface="メイリオ"/>
                <a:cs typeface="メイリオ"/>
              </a:rPr>
              <a:t>デジタル通貨</a:t>
            </a:r>
            <a:endParaRPr sz="1050">
              <a:latin typeface="メイリオ"/>
              <a:cs typeface="メイリオ"/>
            </a:endParaRPr>
          </a:p>
          <a:p>
            <a:pPr>
              <a:spcBef>
                <a:spcPts val="30"/>
              </a:spcBef>
            </a:pPr>
            <a:r>
              <a:rPr sz="1050" spc="-10" dirty="0">
                <a:latin typeface="メイリオ"/>
                <a:cs typeface="メイリオ"/>
              </a:rPr>
              <a:t>ウォレット</a:t>
            </a:r>
            <a:endParaRPr sz="1050">
              <a:latin typeface="メイリオ"/>
              <a:cs typeface="メイリオ"/>
            </a:endParaRPr>
          </a:p>
        </p:txBody>
      </p:sp>
      <p:grpSp>
        <p:nvGrpSpPr>
          <p:cNvPr id="43" name="object 43"/>
          <p:cNvGrpSpPr/>
          <p:nvPr/>
        </p:nvGrpSpPr>
        <p:grpSpPr>
          <a:xfrm>
            <a:off x="3639312" y="1688593"/>
            <a:ext cx="1176655" cy="878205"/>
            <a:chOff x="2115311" y="1688592"/>
            <a:chExt cx="1176655" cy="878205"/>
          </a:xfrm>
        </p:grpSpPr>
        <p:pic>
          <p:nvPicPr>
            <p:cNvPr id="44" name="object 44"/>
            <p:cNvPicPr/>
            <p:nvPr/>
          </p:nvPicPr>
          <p:blipFill>
            <a:blip r:embed="rId10" cstate="print"/>
            <a:stretch>
              <a:fillRect/>
            </a:stretch>
          </p:blipFill>
          <p:spPr>
            <a:xfrm>
              <a:off x="3091586" y="1688592"/>
              <a:ext cx="200253" cy="222503"/>
            </a:xfrm>
            <a:prstGeom prst="rect">
              <a:avLst/>
            </a:prstGeom>
          </p:spPr>
        </p:pic>
        <p:pic>
          <p:nvPicPr>
            <p:cNvPr id="45" name="object 45"/>
            <p:cNvPicPr/>
            <p:nvPr/>
          </p:nvPicPr>
          <p:blipFill>
            <a:blip r:embed="rId11" cstate="print"/>
            <a:stretch>
              <a:fillRect/>
            </a:stretch>
          </p:blipFill>
          <p:spPr>
            <a:xfrm>
              <a:off x="2115311" y="1891284"/>
              <a:ext cx="649224" cy="675131"/>
            </a:xfrm>
            <a:prstGeom prst="rect">
              <a:avLst/>
            </a:prstGeom>
          </p:spPr>
        </p:pic>
      </p:grpSp>
      <p:sp>
        <p:nvSpPr>
          <p:cNvPr id="46" name="object 46"/>
          <p:cNvSpPr txBox="1"/>
          <p:nvPr/>
        </p:nvSpPr>
        <p:spPr>
          <a:xfrm>
            <a:off x="3804157" y="1780108"/>
            <a:ext cx="317500" cy="197490"/>
          </a:xfrm>
          <a:prstGeom prst="rect">
            <a:avLst/>
          </a:prstGeom>
        </p:spPr>
        <p:txBody>
          <a:bodyPr vert="horz" wrap="square" lIns="0" tIns="12700" rIns="0" bIns="0" rtlCol="0">
            <a:spAutoFit/>
          </a:bodyPr>
          <a:lstStyle/>
          <a:p>
            <a:pPr>
              <a:spcBef>
                <a:spcPts val="100"/>
              </a:spcBef>
            </a:pPr>
            <a:r>
              <a:rPr sz="1200" b="1" spc="-30" dirty="0">
                <a:latin typeface="メイリオ"/>
                <a:cs typeface="メイリオ"/>
              </a:rPr>
              <a:t>銀行</a:t>
            </a:r>
            <a:endParaRPr sz="1200">
              <a:latin typeface="メイリオ"/>
              <a:cs typeface="メイリオ"/>
            </a:endParaRPr>
          </a:p>
        </p:txBody>
      </p:sp>
      <p:grpSp>
        <p:nvGrpSpPr>
          <p:cNvPr id="47" name="object 47"/>
          <p:cNvGrpSpPr/>
          <p:nvPr/>
        </p:nvGrpSpPr>
        <p:grpSpPr>
          <a:xfrm>
            <a:off x="3027681" y="2080261"/>
            <a:ext cx="1890395" cy="1753235"/>
            <a:chOff x="1503680" y="2080260"/>
            <a:chExt cx="1890395" cy="1753235"/>
          </a:xfrm>
        </p:grpSpPr>
        <p:pic>
          <p:nvPicPr>
            <p:cNvPr id="48" name="object 48"/>
            <p:cNvPicPr/>
            <p:nvPr/>
          </p:nvPicPr>
          <p:blipFill>
            <a:blip r:embed="rId12" cstate="print"/>
            <a:stretch>
              <a:fillRect/>
            </a:stretch>
          </p:blipFill>
          <p:spPr>
            <a:xfrm>
              <a:off x="2278380" y="3066288"/>
              <a:ext cx="332231" cy="332232"/>
            </a:xfrm>
            <a:prstGeom prst="rect">
              <a:avLst/>
            </a:prstGeom>
          </p:spPr>
        </p:pic>
        <p:pic>
          <p:nvPicPr>
            <p:cNvPr id="49" name="object 49"/>
            <p:cNvPicPr/>
            <p:nvPr/>
          </p:nvPicPr>
          <p:blipFill>
            <a:blip r:embed="rId13" cstate="print"/>
            <a:stretch>
              <a:fillRect/>
            </a:stretch>
          </p:blipFill>
          <p:spPr>
            <a:xfrm>
              <a:off x="2289048" y="2080260"/>
              <a:ext cx="301751" cy="300227"/>
            </a:xfrm>
            <a:prstGeom prst="rect">
              <a:avLst/>
            </a:prstGeom>
          </p:spPr>
        </p:pic>
        <p:sp>
          <p:nvSpPr>
            <p:cNvPr id="50" name="object 50"/>
            <p:cNvSpPr/>
            <p:nvPr/>
          </p:nvSpPr>
          <p:spPr>
            <a:xfrm>
              <a:off x="2302002" y="2550413"/>
              <a:ext cx="295910" cy="355600"/>
            </a:xfrm>
            <a:custGeom>
              <a:avLst/>
              <a:gdLst/>
              <a:ahLst/>
              <a:cxnLst/>
              <a:rect l="l" t="t" r="r" b="b"/>
              <a:pathLst>
                <a:path w="295910" h="355600">
                  <a:moveTo>
                    <a:pt x="76200" y="76200"/>
                  </a:moveTo>
                  <a:lnTo>
                    <a:pt x="69850" y="63500"/>
                  </a:lnTo>
                  <a:lnTo>
                    <a:pt x="38100" y="0"/>
                  </a:lnTo>
                  <a:lnTo>
                    <a:pt x="0" y="76200"/>
                  </a:lnTo>
                  <a:lnTo>
                    <a:pt x="28575" y="76200"/>
                  </a:lnTo>
                  <a:lnTo>
                    <a:pt x="28575" y="355219"/>
                  </a:lnTo>
                  <a:lnTo>
                    <a:pt x="47625" y="355219"/>
                  </a:lnTo>
                  <a:lnTo>
                    <a:pt x="47625" y="76200"/>
                  </a:lnTo>
                  <a:lnTo>
                    <a:pt x="76200" y="76200"/>
                  </a:lnTo>
                  <a:close/>
                </a:path>
                <a:path w="295910" h="355600">
                  <a:moveTo>
                    <a:pt x="295656" y="279019"/>
                  </a:moveTo>
                  <a:lnTo>
                    <a:pt x="267081" y="279019"/>
                  </a:lnTo>
                  <a:lnTo>
                    <a:pt x="267081" y="0"/>
                  </a:lnTo>
                  <a:lnTo>
                    <a:pt x="248031" y="0"/>
                  </a:lnTo>
                  <a:lnTo>
                    <a:pt x="248031" y="279019"/>
                  </a:lnTo>
                  <a:lnTo>
                    <a:pt x="219456" y="279019"/>
                  </a:lnTo>
                  <a:lnTo>
                    <a:pt x="257556" y="355219"/>
                  </a:lnTo>
                  <a:lnTo>
                    <a:pt x="289306" y="291719"/>
                  </a:lnTo>
                  <a:lnTo>
                    <a:pt x="295656" y="279019"/>
                  </a:lnTo>
                  <a:close/>
                </a:path>
              </a:pathLst>
            </a:custGeom>
            <a:solidFill>
              <a:srgbClr val="A6A6A6"/>
            </a:solidFill>
          </p:spPr>
          <p:txBody>
            <a:bodyPr wrap="square" lIns="0" tIns="0" rIns="0" bIns="0" rtlCol="0"/>
            <a:lstStyle/>
            <a:p>
              <a:endParaRPr/>
            </a:p>
          </p:txBody>
        </p:sp>
        <p:pic>
          <p:nvPicPr>
            <p:cNvPr id="51" name="object 51"/>
            <p:cNvPicPr/>
            <p:nvPr/>
          </p:nvPicPr>
          <p:blipFill>
            <a:blip r:embed="rId14" cstate="print"/>
            <a:stretch>
              <a:fillRect/>
            </a:stretch>
          </p:blipFill>
          <p:spPr>
            <a:xfrm>
              <a:off x="1802892" y="3614927"/>
              <a:ext cx="166115" cy="175260"/>
            </a:xfrm>
            <a:prstGeom prst="rect">
              <a:avLst/>
            </a:prstGeom>
          </p:spPr>
        </p:pic>
        <p:pic>
          <p:nvPicPr>
            <p:cNvPr id="52" name="object 52"/>
            <p:cNvPicPr/>
            <p:nvPr/>
          </p:nvPicPr>
          <p:blipFill>
            <a:blip r:embed="rId15" cstate="print"/>
            <a:stretch>
              <a:fillRect/>
            </a:stretch>
          </p:blipFill>
          <p:spPr>
            <a:xfrm>
              <a:off x="2264663" y="2659380"/>
              <a:ext cx="149351" cy="126491"/>
            </a:xfrm>
            <a:prstGeom prst="rect">
              <a:avLst/>
            </a:prstGeom>
          </p:spPr>
        </p:pic>
        <p:pic>
          <p:nvPicPr>
            <p:cNvPr id="53" name="object 53"/>
            <p:cNvPicPr/>
            <p:nvPr/>
          </p:nvPicPr>
          <p:blipFill>
            <a:blip r:embed="rId6" cstate="print"/>
            <a:stretch>
              <a:fillRect/>
            </a:stretch>
          </p:blipFill>
          <p:spPr>
            <a:xfrm>
              <a:off x="2467355" y="2619756"/>
              <a:ext cx="166116" cy="176784"/>
            </a:xfrm>
            <a:prstGeom prst="rect">
              <a:avLst/>
            </a:prstGeom>
          </p:spPr>
        </p:pic>
        <p:sp>
          <p:nvSpPr>
            <p:cNvPr id="54" name="object 54"/>
            <p:cNvSpPr/>
            <p:nvPr/>
          </p:nvSpPr>
          <p:spPr>
            <a:xfrm>
              <a:off x="1503680" y="3352799"/>
              <a:ext cx="1890395" cy="480695"/>
            </a:xfrm>
            <a:custGeom>
              <a:avLst/>
              <a:gdLst/>
              <a:ahLst/>
              <a:cxnLst/>
              <a:rect l="l" t="t" r="r" b="b"/>
              <a:pathLst>
                <a:path w="1890395" h="480695">
                  <a:moveTo>
                    <a:pt x="26670" y="468884"/>
                  </a:moveTo>
                  <a:lnTo>
                    <a:pt x="15240" y="453517"/>
                  </a:lnTo>
                  <a:lnTo>
                    <a:pt x="0" y="464947"/>
                  </a:lnTo>
                  <a:lnTo>
                    <a:pt x="11303" y="480187"/>
                  </a:lnTo>
                  <a:lnTo>
                    <a:pt x="26670" y="468884"/>
                  </a:lnTo>
                  <a:close/>
                </a:path>
                <a:path w="1890395" h="480695">
                  <a:moveTo>
                    <a:pt x="57150" y="446151"/>
                  </a:moveTo>
                  <a:lnTo>
                    <a:pt x="45847" y="430784"/>
                  </a:lnTo>
                  <a:lnTo>
                    <a:pt x="30607" y="442214"/>
                  </a:lnTo>
                  <a:lnTo>
                    <a:pt x="41910" y="457454"/>
                  </a:lnTo>
                  <a:lnTo>
                    <a:pt x="57150" y="446151"/>
                  </a:lnTo>
                  <a:close/>
                </a:path>
                <a:path w="1890395" h="480695">
                  <a:moveTo>
                    <a:pt x="87757" y="423418"/>
                  </a:moveTo>
                  <a:lnTo>
                    <a:pt x="76454" y="408178"/>
                  </a:lnTo>
                  <a:lnTo>
                    <a:pt x="61087" y="419481"/>
                  </a:lnTo>
                  <a:lnTo>
                    <a:pt x="72517" y="434721"/>
                  </a:lnTo>
                  <a:lnTo>
                    <a:pt x="87757" y="423418"/>
                  </a:lnTo>
                  <a:close/>
                </a:path>
                <a:path w="1890395" h="480695">
                  <a:moveTo>
                    <a:pt x="118364" y="400685"/>
                  </a:moveTo>
                  <a:lnTo>
                    <a:pt x="107061" y="385445"/>
                  </a:lnTo>
                  <a:lnTo>
                    <a:pt x="91694" y="396748"/>
                  </a:lnTo>
                  <a:lnTo>
                    <a:pt x="103124" y="412115"/>
                  </a:lnTo>
                  <a:lnTo>
                    <a:pt x="118364" y="400685"/>
                  </a:lnTo>
                  <a:close/>
                </a:path>
                <a:path w="1890395" h="480695">
                  <a:moveTo>
                    <a:pt x="148971" y="377952"/>
                  </a:moveTo>
                  <a:lnTo>
                    <a:pt x="137528" y="362712"/>
                  </a:lnTo>
                  <a:lnTo>
                    <a:pt x="122301" y="374015"/>
                  </a:lnTo>
                  <a:lnTo>
                    <a:pt x="133591" y="389382"/>
                  </a:lnTo>
                  <a:lnTo>
                    <a:pt x="148971" y="377952"/>
                  </a:lnTo>
                  <a:close/>
                </a:path>
                <a:path w="1890395" h="480695">
                  <a:moveTo>
                    <a:pt x="179578" y="355219"/>
                  </a:moveTo>
                  <a:lnTo>
                    <a:pt x="168148" y="339979"/>
                  </a:lnTo>
                  <a:lnTo>
                    <a:pt x="152908" y="351282"/>
                  </a:lnTo>
                  <a:lnTo>
                    <a:pt x="164211" y="366649"/>
                  </a:lnTo>
                  <a:lnTo>
                    <a:pt x="179578" y="355219"/>
                  </a:lnTo>
                  <a:close/>
                </a:path>
                <a:path w="1890395" h="480695">
                  <a:moveTo>
                    <a:pt x="210185" y="332486"/>
                  </a:moveTo>
                  <a:lnTo>
                    <a:pt x="198755" y="317246"/>
                  </a:lnTo>
                  <a:lnTo>
                    <a:pt x="183515" y="328549"/>
                  </a:lnTo>
                  <a:lnTo>
                    <a:pt x="194818" y="343916"/>
                  </a:lnTo>
                  <a:lnTo>
                    <a:pt x="210185" y="332486"/>
                  </a:lnTo>
                  <a:close/>
                </a:path>
                <a:path w="1890395" h="480695">
                  <a:moveTo>
                    <a:pt x="240665" y="309880"/>
                  </a:moveTo>
                  <a:lnTo>
                    <a:pt x="229362" y="294513"/>
                  </a:lnTo>
                  <a:lnTo>
                    <a:pt x="214122" y="305943"/>
                  </a:lnTo>
                  <a:lnTo>
                    <a:pt x="225425" y="321183"/>
                  </a:lnTo>
                  <a:lnTo>
                    <a:pt x="240665" y="309880"/>
                  </a:lnTo>
                  <a:close/>
                </a:path>
                <a:path w="1890395" h="480695">
                  <a:moveTo>
                    <a:pt x="271272" y="287147"/>
                  </a:moveTo>
                  <a:lnTo>
                    <a:pt x="259969" y="271780"/>
                  </a:lnTo>
                  <a:lnTo>
                    <a:pt x="244602" y="283210"/>
                  </a:lnTo>
                  <a:lnTo>
                    <a:pt x="256032" y="298450"/>
                  </a:lnTo>
                  <a:lnTo>
                    <a:pt x="271272" y="287147"/>
                  </a:lnTo>
                  <a:close/>
                </a:path>
                <a:path w="1890395" h="480695">
                  <a:moveTo>
                    <a:pt x="301879" y="264414"/>
                  </a:moveTo>
                  <a:lnTo>
                    <a:pt x="290576" y="249047"/>
                  </a:lnTo>
                  <a:lnTo>
                    <a:pt x="275209" y="260477"/>
                  </a:lnTo>
                  <a:lnTo>
                    <a:pt x="286639" y="275717"/>
                  </a:lnTo>
                  <a:lnTo>
                    <a:pt x="301879" y="264414"/>
                  </a:lnTo>
                  <a:close/>
                </a:path>
                <a:path w="1890395" h="480695">
                  <a:moveTo>
                    <a:pt x="332486" y="241681"/>
                  </a:moveTo>
                  <a:lnTo>
                    <a:pt x="321056" y="226441"/>
                  </a:lnTo>
                  <a:lnTo>
                    <a:pt x="305816" y="237756"/>
                  </a:lnTo>
                  <a:lnTo>
                    <a:pt x="317246" y="252996"/>
                  </a:lnTo>
                  <a:lnTo>
                    <a:pt x="332486" y="241681"/>
                  </a:lnTo>
                  <a:close/>
                </a:path>
                <a:path w="1890395" h="480695">
                  <a:moveTo>
                    <a:pt x="363093" y="218948"/>
                  </a:moveTo>
                  <a:lnTo>
                    <a:pt x="351663" y="203720"/>
                  </a:lnTo>
                  <a:lnTo>
                    <a:pt x="336423" y="215011"/>
                  </a:lnTo>
                  <a:lnTo>
                    <a:pt x="347726" y="230378"/>
                  </a:lnTo>
                  <a:lnTo>
                    <a:pt x="363093" y="218948"/>
                  </a:lnTo>
                  <a:close/>
                </a:path>
                <a:path w="1890395" h="480695">
                  <a:moveTo>
                    <a:pt x="393700" y="196215"/>
                  </a:moveTo>
                  <a:lnTo>
                    <a:pt x="382270" y="180975"/>
                  </a:lnTo>
                  <a:lnTo>
                    <a:pt x="367030" y="192278"/>
                  </a:lnTo>
                  <a:lnTo>
                    <a:pt x="378333" y="207657"/>
                  </a:lnTo>
                  <a:lnTo>
                    <a:pt x="393700" y="196215"/>
                  </a:lnTo>
                  <a:close/>
                </a:path>
                <a:path w="1890395" h="480695">
                  <a:moveTo>
                    <a:pt x="424180" y="173482"/>
                  </a:moveTo>
                  <a:lnTo>
                    <a:pt x="412877" y="158242"/>
                  </a:lnTo>
                  <a:lnTo>
                    <a:pt x="397637" y="169545"/>
                  </a:lnTo>
                  <a:lnTo>
                    <a:pt x="408940" y="184912"/>
                  </a:lnTo>
                  <a:lnTo>
                    <a:pt x="424180" y="173482"/>
                  </a:lnTo>
                  <a:close/>
                </a:path>
                <a:path w="1890395" h="480695">
                  <a:moveTo>
                    <a:pt x="454787" y="150749"/>
                  </a:moveTo>
                  <a:lnTo>
                    <a:pt x="443484" y="135509"/>
                  </a:lnTo>
                  <a:lnTo>
                    <a:pt x="428117" y="146812"/>
                  </a:lnTo>
                  <a:lnTo>
                    <a:pt x="439547" y="162179"/>
                  </a:lnTo>
                  <a:lnTo>
                    <a:pt x="454787" y="150749"/>
                  </a:lnTo>
                  <a:close/>
                </a:path>
                <a:path w="1890395" h="480695">
                  <a:moveTo>
                    <a:pt x="485394" y="128143"/>
                  </a:moveTo>
                  <a:lnTo>
                    <a:pt x="474091" y="112776"/>
                  </a:lnTo>
                  <a:lnTo>
                    <a:pt x="458724" y="124206"/>
                  </a:lnTo>
                  <a:lnTo>
                    <a:pt x="470154" y="139446"/>
                  </a:lnTo>
                  <a:lnTo>
                    <a:pt x="485394" y="128143"/>
                  </a:lnTo>
                  <a:close/>
                </a:path>
                <a:path w="1890395" h="480695">
                  <a:moveTo>
                    <a:pt x="516001" y="105410"/>
                  </a:moveTo>
                  <a:lnTo>
                    <a:pt x="504698" y="90043"/>
                  </a:lnTo>
                  <a:lnTo>
                    <a:pt x="489331" y="101473"/>
                  </a:lnTo>
                  <a:lnTo>
                    <a:pt x="500761" y="116713"/>
                  </a:lnTo>
                  <a:lnTo>
                    <a:pt x="516001" y="105410"/>
                  </a:lnTo>
                  <a:close/>
                </a:path>
                <a:path w="1890395" h="480695">
                  <a:moveTo>
                    <a:pt x="546608" y="82677"/>
                  </a:moveTo>
                  <a:lnTo>
                    <a:pt x="535178" y="67310"/>
                  </a:lnTo>
                  <a:lnTo>
                    <a:pt x="519938" y="78740"/>
                  </a:lnTo>
                  <a:lnTo>
                    <a:pt x="531241" y="93980"/>
                  </a:lnTo>
                  <a:lnTo>
                    <a:pt x="546608" y="82677"/>
                  </a:lnTo>
                  <a:close/>
                </a:path>
                <a:path w="1890395" h="480695">
                  <a:moveTo>
                    <a:pt x="622427" y="14478"/>
                  </a:moveTo>
                  <a:lnTo>
                    <a:pt x="538607" y="29337"/>
                  </a:lnTo>
                  <a:lnTo>
                    <a:pt x="555637" y="52235"/>
                  </a:lnTo>
                  <a:lnTo>
                    <a:pt x="550545" y="56007"/>
                  </a:lnTo>
                  <a:lnTo>
                    <a:pt x="561848" y="71247"/>
                  </a:lnTo>
                  <a:lnTo>
                    <a:pt x="566978" y="67475"/>
                  </a:lnTo>
                  <a:lnTo>
                    <a:pt x="584073" y="90424"/>
                  </a:lnTo>
                  <a:lnTo>
                    <a:pt x="607161" y="44704"/>
                  </a:lnTo>
                  <a:lnTo>
                    <a:pt x="622427" y="14478"/>
                  </a:lnTo>
                  <a:close/>
                </a:path>
                <a:path w="1890395" h="480695">
                  <a:moveTo>
                    <a:pt x="1318641" y="13843"/>
                  </a:moveTo>
                  <a:lnTo>
                    <a:pt x="1234567" y="0"/>
                  </a:lnTo>
                  <a:lnTo>
                    <a:pt x="1274064" y="75565"/>
                  </a:lnTo>
                  <a:lnTo>
                    <a:pt x="1290777" y="52412"/>
                  </a:lnTo>
                  <a:lnTo>
                    <a:pt x="1295908" y="56134"/>
                  </a:lnTo>
                  <a:lnTo>
                    <a:pt x="1307084" y="40640"/>
                  </a:lnTo>
                  <a:lnTo>
                    <a:pt x="1301953" y="36944"/>
                  </a:lnTo>
                  <a:lnTo>
                    <a:pt x="1307350" y="29464"/>
                  </a:lnTo>
                  <a:lnTo>
                    <a:pt x="1318641" y="13843"/>
                  </a:lnTo>
                  <a:close/>
                </a:path>
                <a:path w="1890395" h="480695">
                  <a:moveTo>
                    <a:pt x="1337945" y="62992"/>
                  </a:moveTo>
                  <a:lnTo>
                    <a:pt x="1322578" y="51816"/>
                  </a:lnTo>
                  <a:lnTo>
                    <a:pt x="1311402" y="67310"/>
                  </a:lnTo>
                  <a:lnTo>
                    <a:pt x="1326769" y="78486"/>
                  </a:lnTo>
                  <a:lnTo>
                    <a:pt x="1337945" y="62992"/>
                  </a:lnTo>
                  <a:close/>
                </a:path>
                <a:path w="1890395" h="480695">
                  <a:moveTo>
                    <a:pt x="1368806" y="85344"/>
                  </a:moveTo>
                  <a:lnTo>
                    <a:pt x="1353439" y="74168"/>
                  </a:lnTo>
                  <a:lnTo>
                    <a:pt x="1342263" y="89662"/>
                  </a:lnTo>
                  <a:lnTo>
                    <a:pt x="1357630" y="100838"/>
                  </a:lnTo>
                  <a:lnTo>
                    <a:pt x="1368806" y="85344"/>
                  </a:lnTo>
                  <a:close/>
                </a:path>
                <a:path w="1890395" h="480695">
                  <a:moveTo>
                    <a:pt x="1399667" y="107696"/>
                  </a:moveTo>
                  <a:lnTo>
                    <a:pt x="1384300" y="96520"/>
                  </a:lnTo>
                  <a:lnTo>
                    <a:pt x="1373124" y="111887"/>
                  </a:lnTo>
                  <a:lnTo>
                    <a:pt x="1388491" y="123063"/>
                  </a:lnTo>
                  <a:lnTo>
                    <a:pt x="1399667" y="107696"/>
                  </a:lnTo>
                  <a:close/>
                </a:path>
                <a:path w="1890395" h="480695">
                  <a:moveTo>
                    <a:pt x="1430528" y="130048"/>
                  </a:moveTo>
                  <a:lnTo>
                    <a:pt x="1415161" y="118872"/>
                  </a:lnTo>
                  <a:lnTo>
                    <a:pt x="1403985" y="134239"/>
                  </a:lnTo>
                  <a:lnTo>
                    <a:pt x="1419352" y="145415"/>
                  </a:lnTo>
                  <a:lnTo>
                    <a:pt x="1430528" y="130048"/>
                  </a:lnTo>
                  <a:close/>
                </a:path>
                <a:path w="1890395" h="480695">
                  <a:moveTo>
                    <a:pt x="1461389" y="152400"/>
                  </a:moveTo>
                  <a:lnTo>
                    <a:pt x="1446022" y="141224"/>
                  </a:lnTo>
                  <a:lnTo>
                    <a:pt x="1434846" y="156591"/>
                  </a:lnTo>
                  <a:lnTo>
                    <a:pt x="1450213" y="167767"/>
                  </a:lnTo>
                  <a:lnTo>
                    <a:pt x="1461389" y="152400"/>
                  </a:lnTo>
                  <a:close/>
                </a:path>
                <a:path w="1890395" h="480695">
                  <a:moveTo>
                    <a:pt x="1492250" y="174625"/>
                  </a:moveTo>
                  <a:lnTo>
                    <a:pt x="1476883" y="163576"/>
                  </a:lnTo>
                  <a:lnTo>
                    <a:pt x="1465707" y="178943"/>
                  </a:lnTo>
                  <a:lnTo>
                    <a:pt x="1481074" y="190131"/>
                  </a:lnTo>
                  <a:lnTo>
                    <a:pt x="1492250" y="174625"/>
                  </a:lnTo>
                  <a:close/>
                </a:path>
                <a:path w="1890395" h="480695">
                  <a:moveTo>
                    <a:pt x="1523111" y="196977"/>
                  </a:moveTo>
                  <a:lnTo>
                    <a:pt x="1507744" y="185801"/>
                  </a:lnTo>
                  <a:lnTo>
                    <a:pt x="1496568" y="201307"/>
                  </a:lnTo>
                  <a:lnTo>
                    <a:pt x="1511935" y="212483"/>
                  </a:lnTo>
                  <a:lnTo>
                    <a:pt x="1523111" y="196977"/>
                  </a:lnTo>
                  <a:close/>
                </a:path>
                <a:path w="1890395" h="480695">
                  <a:moveTo>
                    <a:pt x="1553972" y="219329"/>
                  </a:moveTo>
                  <a:lnTo>
                    <a:pt x="1538605" y="208153"/>
                  </a:lnTo>
                  <a:lnTo>
                    <a:pt x="1527429" y="223647"/>
                  </a:lnTo>
                  <a:lnTo>
                    <a:pt x="1542796" y="234823"/>
                  </a:lnTo>
                  <a:lnTo>
                    <a:pt x="1553972" y="219329"/>
                  </a:lnTo>
                  <a:close/>
                </a:path>
                <a:path w="1890395" h="480695">
                  <a:moveTo>
                    <a:pt x="1584833" y="241681"/>
                  </a:moveTo>
                  <a:lnTo>
                    <a:pt x="1569466" y="230505"/>
                  </a:lnTo>
                  <a:lnTo>
                    <a:pt x="1558290" y="245999"/>
                  </a:lnTo>
                  <a:lnTo>
                    <a:pt x="1573657" y="257175"/>
                  </a:lnTo>
                  <a:lnTo>
                    <a:pt x="1584833" y="241681"/>
                  </a:lnTo>
                  <a:close/>
                </a:path>
                <a:path w="1890395" h="480695">
                  <a:moveTo>
                    <a:pt x="1615694" y="264033"/>
                  </a:moveTo>
                  <a:lnTo>
                    <a:pt x="1600327" y="252869"/>
                  </a:lnTo>
                  <a:lnTo>
                    <a:pt x="1589151" y="268351"/>
                  </a:lnTo>
                  <a:lnTo>
                    <a:pt x="1604518" y="279400"/>
                  </a:lnTo>
                  <a:lnTo>
                    <a:pt x="1615694" y="264033"/>
                  </a:lnTo>
                  <a:close/>
                </a:path>
                <a:path w="1890395" h="480695">
                  <a:moveTo>
                    <a:pt x="1646555" y="286385"/>
                  </a:moveTo>
                  <a:lnTo>
                    <a:pt x="1631188" y="275209"/>
                  </a:lnTo>
                  <a:lnTo>
                    <a:pt x="1620012" y="290576"/>
                  </a:lnTo>
                  <a:lnTo>
                    <a:pt x="1635506" y="301752"/>
                  </a:lnTo>
                  <a:lnTo>
                    <a:pt x="1646555" y="286385"/>
                  </a:lnTo>
                  <a:close/>
                </a:path>
                <a:path w="1890395" h="480695">
                  <a:moveTo>
                    <a:pt x="1677543" y="308737"/>
                  </a:moveTo>
                  <a:lnTo>
                    <a:pt x="1662049" y="297561"/>
                  </a:lnTo>
                  <a:lnTo>
                    <a:pt x="1650873" y="312928"/>
                  </a:lnTo>
                  <a:lnTo>
                    <a:pt x="1666367" y="324104"/>
                  </a:lnTo>
                  <a:lnTo>
                    <a:pt x="1677543" y="308737"/>
                  </a:lnTo>
                  <a:close/>
                </a:path>
                <a:path w="1890395" h="480695">
                  <a:moveTo>
                    <a:pt x="1708404" y="331089"/>
                  </a:moveTo>
                  <a:lnTo>
                    <a:pt x="1692910" y="319913"/>
                  </a:lnTo>
                  <a:lnTo>
                    <a:pt x="1681734" y="335280"/>
                  </a:lnTo>
                  <a:lnTo>
                    <a:pt x="1697228" y="346456"/>
                  </a:lnTo>
                  <a:lnTo>
                    <a:pt x="1708404" y="331089"/>
                  </a:lnTo>
                  <a:close/>
                </a:path>
                <a:path w="1890395" h="480695">
                  <a:moveTo>
                    <a:pt x="1739265" y="353314"/>
                  </a:moveTo>
                  <a:lnTo>
                    <a:pt x="1723771" y="342138"/>
                  </a:lnTo>
                  <a:lnTo>
                    <a:pt x="1712595" y="357632"/>
                  </a:lnTo>
                  <a:lnTo>
                    <a:pt x="1728089" y="368808"/>
                  </a:lnTo>
                  <a:lnTo>
                    <a:pt x="1739265" y="353314"/>
                  </a:lnTo>
                  <a:close/>
                </a:path>
                <a:path w="1890395" h="480695">
                  <a:moveTo>
                    <a:pt x="1770113" y="375666"/>
                  </a:moveTo>
                  <a:lnTo>
                    <a:pt x="1754632" y="364490"/>
                  </a:lnTo>
                  <a:lnTo>
                    <a:pt x="1743456" y="379984"/>
                  </a:lnTo>
                  <a:lnTo>
                    <a:pt x="1758937" y="391160"/>
                  </a:lnTo>
                  <a:lnTo>
                    <a:pt x="1770113" y="375666"/>
                  </a:lnTo>
                  <a:close/>
                </a:path>
                <a:path w="1890395" h="480695">
                  <a:moveTo>
                    <a:pt x="1800974" y="398018"/>
                  </a:moveTo>
                  <a:lnTo>
                    <a:pt x="1785493" y="386842"/>
                  </a:lnTo>
                  <a:lnTo>
                    <a:pt x="1774317" y="402336"/>
                  </a:lnTo>
                  <a:lnTo>
                    <a:pt x="1789798" y="413512"/>
                  </a:lnTo>
                  <a:lnTo>
                    <a:pt x="1800974" y="398018"/>
                  </a:lnTo>
                  <a:close/>
                </a:path>
                <a:path w="1890395" h="480695">
                  <a:moveTo>
                    <a:pt x="1831848" y="420370"/>
                  </a:moveTo>
                  <a:lnTo>
                    <a:pt x="1816354" y="409194"/>
                  </a:lnTo>
                  <a:lnTo>
                    <a:pt x="1805178" y="424688"/>
                  </a:lnTo>
                  <a:lnTo>
                    <a:pt x="1820672" y="435864"/>
                  </a:lnTo>
                  <a:lnTo>
                    <a:pt x="1831848" y="420370"/>
                  </a:lnTo>
                  <a:close/>
                </a:path>
                <a:path w="1890395" h="480695">
                  <a:moveTo>
                    <a:pt x="1862709" y="442722"/>
                  </a:moveTo>
                  <a:lnTo>
                    <a:pt x="1847215" y="431546"/>
                  </a:lnTo>
                  <a:lnTo>
                    <a:pt x="1836039" y="446913"/>
                  </a:lnTo>
                  <a:lnTo>
                    <a:pt x="1851533" y="458089"/>
                  </a:lnTo>
                  <a:lnTo>
                    <a:pt x="1862709" y="442722"/>
                  </a:lnTo>
                  <a:close/>
                </a:path>
                <a:path w="1890395" h="480695">
                  <a:moveTo>
                    <a:pt x="1890141" y="462534"/>
                  </a:moveTo>
                  <a:lnTo>
                    <a:pt x="1878076" y="453898"/>
                  </a:lnTo>
                  <a:lnTo>
                    <a:pt x="1866900" y="469265"/>
                  </a:lnTo>
                  <a:lnTo>
                    <a:pt x="1878965" y="478028"/>
                  </a:lnTo>
                  <a:lnTo>
                    <a:pt x="1890141" y="462534"/>
                  </a:lnTo>
                  <a:close/>
                </a:path>
              </a:pathLst>
            </a:custGeom>
            <a:solidFill>
              <a:srgbClr val="A6A6A6"/>
            </a:solidFill>
          </p:spPr>
          <p:txBody>
            <a:bodyPr wrap="square" lIns="0" tIns="0" rIns="0" bIns="0" rtlCol="0"/>
            <a:lstStyle/>
            <a:p>
              <a:endParaRPr/>
            </a:p>
          </p:txBody>
        </p:sp>
        <p:pic>
          <p:nvPicPr>
            <p:cNvPr id="55" name="object 55"/>
            <p:cNvPicPr/>
            <p:nvPr/>
          </p:nvPicPr>
          <p:blipFill>
            <a:blip r:embed="rId9" cstate="print"/>
            <a:stretch>
              <a:fillRect/>
            </a:stretch>
          </p:blipFill>
          <p:spPr>
            <a:xfrm>
              <a:off x="2528316" y="2903220"/>
              <a:ext cx="222503" cy="222503"/>
            </a:xfrm>
            <a:prstGeom prst="rect">
              <a:avLst/>
            </a:prstGeom>
          </p:spPr>
        </p:pic>
      </p:grpSp>
      <p:sp>
        <p:nvSpPr>
          <p:cNvPr id="56" name="object 56"/>
          <p:cNvSpPr txBox="1"/>
          <p:nvPr/>
        </p:nvSpPr>
        <p:spPr>
          <a:xfrm>
            <a:off x="4601211" y="3422395"/>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②申請</a:t>
            </a:r>
            <a:endParaRPr sz="1100">
              <a:latin typeface="メイリオ"/>
              <a:cs typeface="メイリオ"/>
            </a:endParaRPr>
          </a:p>
        </p:txBody>
      </p:sp>
      <p:sp>
        <p:nvSpPr>
          <p:cNvPr id="59" name="object 59"/>
          <p:cNvSpPr txBox="1"/>
          <p:nvPr/>
        </p:nvSpPr>
        <p:spPr>
          <a:xfrm>
            <a:off x="7404609" y="6224109"/>
            <a:ext cx="2136775" cy="206467"/>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10" dirty="0">
                <a:latin typeface="メイリオ"/>
                <a:cs typeface="メイリオ"/>
              </a:rPr>
              <a:t>PoC</a:t>
            </a:r>
            <a:r>
              <a:rPr sz="1200" spc="-5" dirty="0">
                <a:latin typeface="メイリオ"/>
                <a:cs typeface="メイリオ"/>
              </a:rPr>
              <a:t>のシステム構築/環境準備</a:t>
            </a:r>
            <a:endParaRPr sz="1200">
              <a:latin typeface="メイリオ"/>
              <a:cs typeface="メイリオ"/>
            </a:endParaRPr>
          </a:p>
        </p:txBody>
      </p:sp>
      <p:sp>
        <p:nvSpPr>
          <p:cNvPr id="60" name="object 60"/>
          <p:cNvSpPr txBox="1"/>
          <p:nvPr/>
        </p:nvSpPr>
        <p:spPr>
          <a:xfrm>
            <a:off x="6452996" y="6286000"/>
            <a:ext cx="635000" cy="187872"/>
          </a:xfrm>
          <a:prstGeom prst="rect">
            <a:avLst/>
          </a:prstGeom>
        </p:spPr>
        <p:txBody>
          <a:bodyPr vert="horz" wrap="square" lIns="0" tIns="3175" rIns="0" bIns="0" rtlCol="0">
            <a:spAutoFit/>
          </a:bodyPr>
          <a:lstStyle/>
          <a:p>
            <a:pPr marL="12700">
              <a:spcBef>
                <a:spcPts val="25"/>
              </a:spcBef>
            </a:pPr>
            <a:r>
              <a:rPr sz="1200" b="1" spc="-15" dirty="0">
                <a:latin typeface="メイリオ"/>
                <a:cs typeface="メイリオ"/>
              </a:rPr>
              <a:t>協力企業</a:t>
            </a:r>
            <a:endParaRPr sz="1200">
              <a:latin typeface="メイリオ"/>
              <a:cs typeface="メイリオ"/>
            </a:endParaRPr>
          </a:p>
        </p:txBody>
      </p:sp>
      <p:sp>
        <p:nvSpPr>
          <p:cNvPr id="61" name="object 61"/>
          <p:cNvSpPr txBox="1">
            <a:spLocks noGrp="1"/>
          </p:cNvSpPr>
          <p:nvPr>
            <p:ph type="sldNum" sz="quarter" idx="7"/>
          </p:nvPr>
        </p:nvSpPr>
        <p:spPr>
          <a:xfrm>
            <a:off x="8725534" y="6490208"/>
            <a:ext cx="244475" cy="245109"/>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115570">
              <a:lnSpc>
                <a:spcPts val="1240"/>
              </a:lnSpc>
              <a:spcBef>
                <a:spcPts val="325"/>
              </a:spcBef>
            </a:pPr>
            <a:fld id="{81D60167-4931-47E6-BA6A-407CBD079E47}" type="slidenum">
              <a:rPr lang="en-US" altLang="ja-JP" smtClean="0"/>
              <a:pPr marL="115570">
                <a:lnSpc>
                  <a:spcPts val="1240"/>
                </a:lnSpc>
                <a:spcBef>
                  <a:spcPts val="325"/>
                </a:spcBef>
              </a:pPr>
              <a:t>150</a:t>
            </a:fld>
            <a:endParaRPr spc="-25" dirty="0"/>
          </a:p>
        </p:txBody>
      </p:sp>
      <p:sp>
        <p:nvSpPr>
          <p:cNvPr id="62" name="object 62"/>
          <p:cNvSpPr txBox="1"/>
          <p:nvPr/>
        </p:nvSpPr>
        <p:spPr>
          <a:xfrm>
            <a:off x="1621027" y="6581571"/>
            <a:ext cx="640080" cy="115416"/>
          </a:xfrm>
          <a:prstGeom prst="rect">
            <a:avLst/>
          </a:prstGeom>
        </p:spPr>
        <p:txBody>
          <a:bodyPr vert="horz" wrap="square" lIns="0" tIns="0" rIns="0" bIns="0" rtlCol="0">
            <a:spAutoFit/>
          </a:bodyPr>
          <a:lstStyle/>
          <a:p>
            <a:pPr marL="12700">
              <a:lnSpc>
                <a:spcPts val="865"/>
              </a:lnSpc>
            </a:pPr>
            <a:r>
              <a:rPr sz="800" spc="-10" dirty="0">
                <a:solidFill>
                  <a:srgbClr val="888888"/>
                </a:solidFill>
                <a:latin typeface="Calibri"/>
                <a:cs typeface="Calibri"/>
              </a:rPr>
              <a:t>CONFIDENTIAL</a:t>
            </a:r>
            <a:endParaRPr sz="800">
              <a:latin typeface="Calibri"/>
              <a:cs typeface="Calibri"/>
            </a:endParaRPr>
          </a:p>
        </p:txBody>
      </p:sp>
      <p:sp>
        <p:nvSpPr>
          <p:cNvPr id="57" name="object 57"/>
          <p:cNvSpPr txBox="1"/>
          <p:nvPr/>
        </p:nvSpPr>
        <p:spPr>
          <a:xfrm>
            <a:off x="3349118" y="3426689"/>
            <a:ext cx="1246505" cy="507365"/>
          </a:xfrm>
          <a:prstGeom prst="rect">
            <a:avLst/>
          </a:prstGeom>
        </p:spPr>
        <p:txBody>
          <a:bodyPr vert="horz" wrap="square" lIns="0" tIns="85725" rIns="0" bIns="0" rtlCol="0">
            <a:spAutoFit/>
          </a:bodyPr>
          <a:lstStyle/>
          <a:p>
            <a:pPr marR="57785" algn="ctr">
              <a:spcBef>
                <a:spcPts val="675"/>
              </a:spcBef>
            </a:pPr>
            <a:r>
              <a:rPr sz="1100" spc="-20" dirty="0">
                <a:latin typeface="メイリオ"/>
                <a:cs typeface="メイリオ"/>
              </a:rPr>
              <a:t>③確認</a:t>
            </a:r>
            <a:endParaRPr sz="1100">
              <a:latin typeface="メイリオ"/>
              <a:cs typeface="メイリオ"/>
            </a:endParaRPr>
          </a:p>
          <a:p>
            <a:pPr marR="5080" algn="ctr">
              <a:spcBef>
                <a:spcPts val="575"/>
              </a:spcBef>
              <a:tabLst>
                <a:tab pos="812800" algn="l"/>
              </a:tabLst>
            </a:pPr>
            <a:r>
              <a:rPr sz="1100" dirty="0">
                <a:latin typeface="メイリオ"/>
                <a:cs typeface="メイリオ"/>
              </a:rPr>
              <a:t>④給</a:t>
            </a:r>
            <a:r>
              <a:rPr sz="1100" spc="-50" dirty="0">
                <a:latin typeface="メイリオ"/>
                <a:cs typeface="メイリオ"/>
              </a:rPr>
              <a:t>付</a:t>
            </a:r>
            <a:r>
              <a:rPr sz="1100" dirty="0">
                <a:latin typeface="メイリオ"/>
                <a:cs typeface="メイリオ"/>
              </a:rPr>
              <a:t>	④給</a:t>
            </a:r>
            <a:r>
              <a:rPr sz="1100" spc="-50" dirty="0">
                <a:latin typeface="メイリオ"/>
                <a:cs typeface="メイリオ"/>
              </a:rPr>
              <a:t>付</a:t>
            </a:r>
            <a:endParaRPr sz="1100">
              <a:latin typeface="メイリオ"/>
              <a:cs typeface="メイリオ"/>
            </a:endParaRPr>
          </a:p>
        </p:txBody>
      </p:sp>
      <p:sp>
        <p:nvSpPr>
          <p:cNvPr id="58" name="object 58"/>
          <p:cNvSpPr txBox="1"/>
          <p:nvPr/>
        </p:nvSpPr>
        <p:spPr>
          <a:xfrm>
            <a:off x="2240178" y="3939667"/>
            <a:ext cx="2313940" cy="197490"/>
          </a:xfrm>
          <a:prstGeom prst="rect">
            <a:avLst/>
          </a:prstGeom>
        </p:spPr>
        <p:txBody>
          <a:bodyPr vert="horz" wrap="square" lIns="0" tIns="12700" rIns="0" bIns="0" rtlCol="0">
            <a:spAutoFit/>
          </a:bodyPr>
          <a:lstStyle/>
          <a:p>
            <a:pPr marL="25400">
              <a:spcBef>
                <a:spcPts val="100"/>
              </a:spcBef>
              <a:tabLst>
                <a:tab pos="1296670" algn="l"/>
              </a:tabLst>
            </a:pPr>
            <a:r>
              <a:rPr b="1" baseline="-37037" dirty="0">
                <a:latin typeface="メイリオ"/>
                <a:cs typeface="メイリオ"/>
              </a:rPr>
              <a:t>個</a:t>
            </a:r>
            <a:r>
              <a:rPr b="1" spc="-75" baseline="-37037" dirty="0">
                <a:latin typeface="メイリオ"/>
                <a:cs typeface="メイリオ"/>
              </a:rPr>
              <a:t>人</a:t>
            </a:r>
            <a:r>
              <a:rPr b="1" baseline="-37037" dirty="0">
                <a:latin typeface="メイリオ"/>
                <a:cs typeface="メイリオ"/>
              </a:rPr>
              <a:t>	</a:t>
            </a:r>
            <a:r>
              <a:rPr sz="1050" b="1" dirty="0">
                <a:latin typeface="メイリオ"/>
                <a:cs typeface="メイリオ"/>
              </a:rPr>
              <a:t>デジタル通貨</a:t>
            </a:r>
            <a:r>
              <a:rPr sz="1050" b="1" spc="-25" dirty="0">
                <a:latin typeface="メイリオ"/>
                <a:cs typeface="メイリオ"/>
              </a:rPr>
              <a:t>PF</a:t>
            </a:r>
            <a:endParaRPr sz="1050">
              <a:latin typeface="メイリオ"/>
              <a:cs typeface="メイリオ"/>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4772" y="6492341"/>
            <a:ext cx="3634104" cy="197490"/>
          </a:xfrm>
          <a:prstGeom prst="rect">
            <a:avLst/>
          </a:prstGeom>
        </p:spPr>
        <p:txBody>
          <a:bodyPr vert="horz" wrap="square" lIns="0" tIns="12700" rIns="0" bIns="0" rtlCol="0">
            <a:spAutoFit/>
          </a:bodyPr>
          <a:lstStyle/>
          <a:p>
            <a:pPr marL="38100">
              <a:spcBef>
                <a:spcPts val="100"/>
              </a:spcBef>
            </a:pPr>
            <a:r>
              <a:rPr spc="-112" baseline="-20833" dirty="0">
                <a:latin typeface="Calibri"/>
                <a:cs typeface="Calibri"/>
              </a:rPr>
              <a:t>CONFIDENTI</a:t>
            </a:r>
            <a:r>
              <a:rPr sz="900" i="1" spc="-75" dirty="0">
                <a:solidFill>
                  <a:srgbClr val="7E7E7E"/>
                </a:solidFill>
                <a:latin typeface="Calibri"/>
                <a:cs typeface="Calibri"/>
              </a:rPr>
              <a:t>C</a:t>
            </a:r>
            <a:r>
              <a:rPr spc="-112" baseline="-20833" dirty="0">
                <a:latin typeface="Calibri"/>
                <a:cs typeface="Calibri"/>
              </a:rPr>
              <a:t>A</a:t>
            </a:r>
            <a:r>
              <a:rPr sz="900" i="1" spc="-75" dirty="0">
                <a:solidFill>
                  <a:srgbClr val="7E7E7E"/>
                </a:solidFill>
                <a:latin typeface="Calibri"/>
                <a:cs typeface="Calibri"/>
              </a:rPr>
              <a:t>o</a:t>
            </a:r>
            <a:r>
              <a:rPr spc="-112" baseline="-20833" dirty="0">
                <a:latin typeface="Calibri"/>
                <a:cs typeface="Calibri"/>
              </a:rPr>
              <a:t>L</a:t>
            </a:r>
            <a:r>
              <a:rPr sz="900" i="1" spc="-75" dirty="0">
                <a:solidFill>
                  <a:srgbClr val="7E7E7E"/>
                </a:solidFill>
                <a:latin typeface="Calibri"/>
                <a:cs typeface="Calibri"/>
              </a:rPr>
              <a:t>pyright</a:t>
            </a:r>
            <a:r>
              <a:rPr sz="900" i="1" dirty="0">
                <a:solidFill>
                  <a:srgbClr val="7E7E7E"/>
                </a:solidFill>
                <a:latin typeface="Calibri"/>
                <a:cs typeface="Calibri"/>
              </a:rPr>
              <a:t> ©</a:t>
            </a:r>
            <a:r>
              <a:rPr sz="900" i="1" spc="35" dirty="0">
                <a:solidFill>
                  <a:srgbClr val="7E7E7E"/>
                </a:solidFill>
                <a:latin typeface="Calibri"/>
                <a:cs typeface="Calibri"/>
              </a:rPr>
              <a:t> </a:t>
            </a:r>
            <a:r>
              <a:rPr sz="900" i="1" spc="-10" dirty="0">
                <a:solidFill>
                  <a:srgbClr val="7E7E7E"/>
                </a:solidFill>
                <a:latin typeface="Calibri"/>
                <a:cs typeface="Calibri"/>
              </a:rPr>
              <a:t>2020</a:t>
            </a:r>
            <a:r>
              <a:rPr sz="900" i="1" spc="-15"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50" dirty="0">
                <a:solidFill>
                  <a:srgbClr val="7E7E7E"/>
                </a:solidFill>
                <a:latin typeface="Calibri"/>
                <a:cs typeface="Calibri"/>
              </a:rPr>
              <a:t> </a:t>
            </a:r>
            <a:r>
              <a:rPr sz="900" i="1" dirty="0">
                <a:solidFill>
                  <a:srgbClr val="7E7E7E"/>
                </a:solidFill>
                <a:latin typeface="Calibri"/>
                <a:cs typeface="Calibri"/>
              </a:rPr>
              <a:t>Rights</a:t>
            </a:r>
            <a:r>
              <a:rPr sz="900" i="1" spc="5"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
        <p:nvSpPr>
          <p:cNvPr id="3" name="object 3"/>
          <p:cNvSpPr txBox="1"/>
          <p:nvPr/>
        </p:nvSpPr>
        <p:spPr>
          <a:xfrm>
            <a:off x="1657772" y="1168614"/>
            <a:ext cx="2797810" cy="209032"/>
          </a:xfrm>
          <a:prstGeom prst="rect">
            <a:avLst/>
          </a:prstGeom>
        </p:spPr>
        <p:txBody>
          <a:bodyPr vert="horz" wrap="square" lIns="0" tIns="16510" rIns="0" bIns="0" rtlCol="0">
            <a:spAutoFit/>
          </a:bodyPr>
          <a:lstStyle/>
          <a:p>
            <a:pPr marL="12700">
              <a:spcBef>
                <a:spcPts val="130"/>
              </a:spcBef>
            </a:pPr>
            <a:r>
              <a:rPr sz="1250" b="1" dirty="0">
                <a:latin typeface="メイリオ"/>
                <a:cs typeface="メイリオ"/>
              </a:rPr>
              <a:t>各ユースケースへ関心示している企</a:t>
            </a:r>
            <a:r>
              <a:rPr sz="1250" b="1" spc="-50" dirty="0">
                <a:latin typeface="メイリオ"/>
                <a:cs typeface="メイリオ"/>
              </a:rPr>
              <a:t>業</a:t>
            </a:r>
            <a:endParaRPr sz="1250">
              <a:latin typeface="メイリオ"/>
              <a:cs typeface="メイリオ"/>
            </a:endParaRPr>
          </a:p>
        </p:txBody>
      </p:sp>
      <p:sp>
        <p:nvSpPr>
          <p:cNvPr id="4" name="object 4"/>
          <p:cNvSpPr txBox="1"/>
          <p:nvPr/>
        </p:nvSpPr>
        <p:spPr>
          <a:xfrm>
            <a:off x="2095315" y="1639694"/>
            <a:ext cx="1945005" cy="178254"/>
          </a:xfrm>
          <a:prstGeom prst="rect">
            <a:avLst/>
          </a:prstGeom>
        </p:spPr>
        <p:txBody>
          <a:bodyPr vert="horz" wrap="square" lIns="0" tIns="16510" rIns="0" bIns="0" rtlCol="0">
            <a:spAutoFit/>
          </a:bodyPr>
          <a:lstStyle/>
          <a:p>
            <a:pPr marL="12700">
              <a:spcBef>
                <a:spcPts val="130"/>
              </a:spcBef>
            </a:pPr>
            <a:r>
              <a:rPr sz="1050" b="1" dirty="0">
                <a:solidFill>
                  <a:srgbClr val="404040"/>
                </a:solidFill>
                <a:latin typeface="メイリオ"/>
                <a:cs typeface="メイリオ"/>
              </a:rPr>
              <a:t>デジタル通貨のユースケース</a:t>
            </a:r>
            <a:r>
              <a:rPr sz="1050" b="1" spc="-50" dirty="0">
                <a:solidFill>
                  <a:srgbClr val="404040"/>
                </a:solidFill>
                <a:latin typeface="メイリオ"/>
                <a:cs typeface="メイリオ"/>
              </a:rPr>
              <a:t>例</a:t>
            </a:r>
            <a:endParaRPr sz="1050">
              <a:latin typeface="メイリオ"/>
              <a:cs typeface="メイリオ"/>
            </a:endParaRPr>
          </a:p>
        </p:txBody>
      </p:sp>
      <p:sp>
        <p:nvSpPr>
          <p:cNvPr id="5" name="object 5"/>
          <p:cNvSpPr txBox="1"/>
          <p:nvPr/>
        </p:nvSpPr>
        <p:spPr>
          <a:xfrm>
            <a:off x="4745133" y="1648244"/>
            <a:ext cx="2210435" cy="167995"/>
          </a:xfrm>
          <a:prstGeom prst="rect">
            <a:avLst/>
          </a:prstGeom>
        </p:spPr>
        <p:txBody>
          <a:bodyPr vert="horz" wrap="square" lIns="0" tIns="13970" rIns="0" bIns="0" rtlCol="0">
            <a:spAutoFit/>
          </a:bodyPr>
          <a:lstStyle/>
          <a:p>
            <a:pPr marL="12700">
              <a:spcBef>
                <a:spcPts val="110"/>
              </a:spcBef>
            </a:pPr>
            <a:r>
              <a:rPr sz="1000" b="1" dirty="0">
                <a:latin typeface="メイリオ"/>
                <a:cs typeface="メイリオ"/>
              </a:rPr>
              <a:t>関心をお示しの企業（勉強会参加者</a:t>
            </a:r>
            <a:r>
              <a:rPr sz="1000" b="1" spc="-50" dirty="0">
                <a:latin typeface="メイリオ"/>
                <a:cs typeface="メイリオ"/>
              </a:rPr>
              <a:t>）</a:t>
            </a:r>
            <a:endParaRPr sz="1000">
              <a:latin typeface="メイリオ"/>
              <a:cs typeface="メイリオ"/>
            </a:endParaRPr>
          </a:p>
        </p:txBody>
      </p:sp>
      <p:sp>
        <p:nvSpPr>
          <p:cNvPr id="6" name="object 6"/>
          <p:cNvSpPr txBox="1"/>
          <p:nvPr/>
        </p:nvSpPr>
        <p:spPr>
          <a:xfrm>
            <a:off x="7635426" y="1648244"/>
            <a:ext cx="2339340" cy="167995"/>
          </a:xfrm>
          <a:prstGeom prst="rect">
            <a:avLst/>
          </a:prstGeom>
        </p:spPr>
        <p:txBody>
          <a:bodyPr vert="horz" wrap="square" lIns="0" tIns="13970" rIns="0" bIns="0" rtlCol="0">
            <a:spAutoFit/>
          </a:bodyPr>
          <a:lstStyle/>
          <a:p>
            <a:pPr marL="12700">
              <a:spcBef>
                <a:spcPts val="110"/>
              </a:spcBef>
            </a:pPr>
            <a:r>
              <a:rPr sz="1000" b="1" dirty="0">
                <a:latin typeface="メイリオ"/>
                <a:cs typeface="メイリオ"/>
              </a:rPr>
              <a:t>関心をお示しの企業（勉強会非参加者</a:t>
            </a:r>
            <a:r>
              <a:rPr sz="1000" b="1" spc="-50" dirty="0">
                <a:latin typeface="メイリオ"/>
                <a:cs typeface="メイリオ"/>
              </a:rPr>
              <a:t>）</a:t>
            </a:r>
            <a:endParaRPr sz="1000">
              <a:latin typeface="メイリオ"/>
              <a:cs typeface="メイリオ"/>
            </a:endParaRPr>
          </a:p>
        </p:txBody>
      </p:sp>
      <p:sp>
        <p:nvSpPr>
          <p:cNvPr id="7" name="object 7"/>
          <p:cNvSpPr txBox="1"/>
          <p:nvPr/>
        </p:nvSpPr>
        <p:spPr>
          <a:xfrm>
            <a:off x="1649205" y="1802116"/>
            <a:ext cx="2717165" cy="2190984"/>
          </a:xfrm>
          <a:prstGeom prst="rect">
            <a:avLst/>
          </a:prstGeom>
        </p:spPr>
        <p:txBody>
          <a:bodyPr vert="horz" wrap="square" lIns="0" tIns="74295" rIns="0" bIns="0" rtlCol="0">
            <a:spAutoFit/>
          </a:bodyPr>
          <a:lstStyle/>
          <a:p>
            <a:pPr marL="135255" indent="-123189">
              <a:spcBef>
                <a:spcPts val="585"/>
              </a:spcBef>
              <a:buSzPct val="90000"/>
              <a:buAutoNum type="arabicPeriod"/>
              <a:tabLst>
                <a:tab pos="135890" algn="l"/>
              </a:tabLst>
            </a:pPr>
            <a:r>
              <a:rPr sz="1000" dirty="0">
                <a:latin typeface="メイリオ"/>
                <a:cs typeface="メイリオ"/>
              </a:rPr>
              <a:t>製造業のサプライチェーンと支払決済の連</a:t>
            </a:r>
            <a:r>
              <a:rPr sz="1000" spc="-50" dirty="0">
                <a:latin typeface="メイリオ"/>
                <a:cs typeface="メイリオ"/>
              </a:rPr>
              <a:t>携</a:t>
            </a:r>
            <a:endParaRPr sz="1000">
              <a:latin typeface="メイリオ"/>
              <a:cs typeface="メイリオ"/>
            </a:endParaRPr>
          </a:p>
          <a:p>
            <a:pPr marL="135255" indent="-123189">
              <a:spcBef>
                <a:spcPts val="484"/>
              </a:spcBef>
              <a:buSzPct val="90000"/>
              <a:buAutoNum type="arabicPeriod"/>
              <a:tabLst>
                <a:tab pos="135890" algn="l"/>
              </a:tabLst>
            </a:pPr>
            <a:r>
              <a:rPr sz="1000" dirty="0">
                <a:latin typeface="メイリオ"/>
                <a:cs typeface="メイリオ"/>
              </a:rPr>
              <a:t>小売業の納入チェーンと支払決済の連</a:t>
            </a:r>
            <a:r>
              <a:rPr sz="1000" spc="-50" dirty="0">
                <a:latin typeface="メイリオ"/>
                <a:cs typeface="メイリオ"/>
              </a:rPr>
              <a:t>携</a:t>
            </a:r>
            <a:endParaRPr sz="1000">
              <a:latin typeface="メイリオ"/>
              <a:cs typeface="メイリオ"/>
            </a:endParaRPr>
          </a:p>
          <a:p>
            <a:pPr marL="135255" indent="-123189">
              <a:spcBef>
                <a:spcPts val="484"/>
              </a:spcBef>
              <a:buSzPct val="90000"/>
              <a:buAutoNum type="arabicPeriod"/>
              <a:tabLst>
                <a:tab pos="135890" algn="l"/>
              </a:tabLst>
            </a:pPr>
            <a:r>
              <a:rPr sz="1000" dirty="0">
                <a:latin typeface="メイリオ"/>
                <a:cs typeface="メイリオ"/>
              </a:rPr>
              <a:t>電力取引と支払決済の連</a:t>
            </a:r>
            <a:r>
              <a:rPr sz="1000" spc="-50" dirty="0">
                <a:latin typeface="メイリオ"/>
                <a:cs typeface="メイリオ"/>
              </a:rPr>
              <a:t>携</a:t>
            </a:r>
            <a:endParaRPr sz="1000">
              <a:latin typeface="メイリオ"/>
              <a:cs typeface="メイリオ"/>
            </a:endParaRPr>
          </a:p>
          <a:p>
            <a:pPr marL="135255" indent="-123189">
              <a:spcBef>
                <a:spcPts val="484"/>
              </a:spcBef>
              <a:buSzPct val="90000"/>
              <a:buAutoNum type="arabicPeriod"/>
              <a:tabLst>
                <a:tab pos="135890" algn="l"/>
              </a:tabLst>
            </a:pPr>
            <a:r>
              <a:rPr sz="1000" dirty="0">
                <a:latin typeface="メイリオ"/>
                <a:cs typeface="メイリオ"/>
              </a:rPr>
              <a:t>物流と資金決済の連</a:t>
            </a:r>
            <a:r>
              <a:rPr sz="1000" spc="-50" dirty="0">
                <a:latin typeface="メイリオ"/>
                <a:cs typeface="メイリオ"/>
              </a:rPr>
              <a:t>携</a:t>
            </a:r>
            <a:endParaRPr sz="1000">
              <a:latin typeface="メイリオ"/>
              <a:cs typeface="メイリオ"/>
            </a:endParaRPr>
          </a:p>
          <a:p>
            <a:pPr marL="135255" indent="-123189">
              <a:spcBef>
                <a:spcPts val="489"/>
              </a:spcBef>
              <a:buSzPct val="90000"/>
              <a:buAutoNum type="arabicPeriod"/>
              <a:tabLst>
                <a:tab pos="135890" algn="l"/>
              </a:tabLst>
            </a:pPr>
            <a:r>
              <a:rPr sz="1000" spc="-5" dirty="0">
                <a:latin typeface="メイリオ"/>
                <a:cs typeface="メイリオ"/>
              </a:rPr>
              <a:t>金融取引および関連事務の効率化</a:t>
            </a:r>
            <a:endParaRPr sz="1000">
              <a:latin typeface="メイリオ"/>
              <a:cs typeface="メイリオ"/>
            </a:endParaRPr>
          </a:p>
          <a:p>
            <a:pPr marL="135255" indent="-123189">
              <a:spcBef>
                <a:spcPts val="484"/>
              </a:spcBef>
              <a:buSzPct val="90000"/>
              <a:buAutoNum type="arabicPeriod"/>
              <a:tabLst>
                <a:tab pos="135890" algn="l"/>
              </a:tabLst>
            </a:pPr>
            <a:r>
              <a:rPr sz="1000" spc="-5" dirty="0">
                <a:latin typeface="メイリオ"/>
                <a:cs typeface="メイリオ"/>
              </a:rPr>
              <a:t>貿易金融におけるデジタル通貨の活用</a:t>
            </a:r>
            <a:endParaRPr sz="1000">
              <a:latin typeface="メイリオ"/>
              <a:cs typeface="メイリオ"/>
            </a:endParaRPr>
          </a:p>
          <a:p>
            <a:pPr marL="135255" indent="-123189">
              <a:spcBef>
                <a:spcPts val="484"/>
              </a:spcBef>
              <a:buSzPct val="90000"/>
              <a:buAutoNum type="arabicPeriod"/>
              <a:tabLst>
                <a:tab pos="135890" algn="l"/>
              </a:tabLst>
            </a:pPr>
            <a:r>
              <a:rPr sz="1000" spc="-5" dirty="0">
                <a:latin typeface="メイリオ"/>
                <a:cs typeface="メイリオ"/>
              </a:rPr>
              <a:t>電子マネーと預金口座の連携</a:t>
            </a:r>
            <a:endParaRPr sz="1000">
              <a:latin typeface="メイリオ"/>
              <a:cs typeface="メイリオ"/>
            </a:endParaRPr>
          </a:p>
          <a:p>
            <a:pPr marL="135255" indent="-123189">
              <a:spcBef>
                <a:spcPts val="484"/>
              </a:spcBef>
              <a:buSzPct val="90000"/>
              <a:buAutoNum type="arabicPeriod"/>
              <a:tabLst>
                <a:tab pos="135890" algn="l"/>
              </a:tabLst>
            </a:pPr>
            <a:r>
              <a:rPr sz="1000" dirty="0">
                <a:latin typeface="メイリオ"/>
                <a:cs typeface="メイリオ"/>
              </a:rPr>
              <a:t>銀行間決済へのデジタル通貨の活</a:t>
            </a:r>
            <a:r>
              <a:rPr sz="1000" spc="-50" dirty="0">
                <a:latin typeface="メイリオ"/>
                <a:cs typeface="メイリオ"/>
              </a:rPr>
              <a:t>用</a:t>
            </a:r>
            <a:endParaRPr sz="1000">
              <a:latin typeface="メイリオ"/>
              <a:cs typeface="メイリオ"/>
            </a:endParaRPr>
          </a:p>
          <a:p>
            <a:pPr marL="135255" indent="-123189">
              <a:spcBef>
                <a:spcPts val="484"/>
              </a:spcBef>
              <a:buSzPct val="90000"/>
              <a:buAutoNum type="arabicPeriod"/>
              <a:tabLst>
                <a:tab pos="135890" algn="l"/>
              </a:tabLst>
            </a:pPr>
            <a:r>
              <a:rPr sz="1000" dirty="0">
                <a:latin typeface="メイリオ"/>
                <a:cs typeface="メイリオ"/>
              </a:rPr>
              <a:t>地域通貨への活</a:t>
            </a:r>
            <a:r>
              <a:rPr sz="1000" spc="-50" dirty="0">
                <a:latin typeface="メイリオ"/>
                <a:cs typeface="メイリオ"/>
              </a:rPr>
              <a:t>用</a:t>
            </a:r>
            <a:endParaRPr sz="1000">
              <a:latin typeface="メイリオ"/>
              <a:cs typeface="メイリオ"/>
            </a:endParaRPr>
          </a:p>
          <a:p>
            <a:pPr marL="212090" indent="-200025">
              <a:spcBef>
                <a:spcPts val="484"/>
              </a:spcBef>
              <a:buSzPct val="90000"/>
              <a:buAutoNum type="arabicPeriod"/>
              <a:tabLst>
                <a:tab pos="212725" algn="l"/>
              </a:tabLst>
            </a:pPr>
            <a:r>
              <a:rPr sz="1000" dirty="0">
                <a:latin typeface="メイリオ"/>
                <a:cs typeface="メイリオ"/>
              </a:rPr>
              <a:t>行政事務との連</a:t>
            </a:r>
            <a:r>
              <a:rPr sz="1000" spc="-50" dirty="0">
                <a:latin typeface="メイリオ"/>
                <a:cs typeface="メイリオ"/>
              </a:rPr>
              <a:t>携</a:t>
            </a:r>
            <a:endParaRPr sz="1000">
              <a:latin typeface="メイリオ"/>
              <a:cs typeface="メイリオ"/>
            </a:endParaRPr>
          </a:p>
        </p:txBody>
      </p:sp>
      <p:sp>
        <p:nvSpPr>
          <p:cNvPr id="8" name="object 8"/>
          <p:cNvSpPr txBox="1"/>
          <p:nvPr/>
        </p:nvSpPr>
        <p:spPr>
          <a:xfrm>
            <a:off x="4727997" y="1802117"/>
            <a:ext cx="1567815" cy="1524635"/>
          </a:xfrm>
          <a:prstGeom prst="rect">
            <a:avLst/>
          </a:prstGeom>
        </p:spPr>
        <p:txBody>
          <a:bodyPr vert="horz" wrap="square" lIns="0" tIns="12065" rIns="0" bIns="0" rtlCol="0">
            <a:spAutoFit/>
          </a:bodyPr>
          <a:lstStyle/>
          <a:p>
            <a:pPr marL="12700" marR="5080">
              <a:lnSpc>
                <a:spcPct val="140600"/>
              </a:lnSpc>
              <a:spcBef>
                <a:spcPts val="95"/>
              </a:spcBef>
            </a:pPr>
            <a:r>
              <a:rPr sz="1000" dirty="0">
                <a:latin typeface="メイリオ"/>
                <a:cs typeface="メイリオ"/>
              </a:rPr>
              <a:t>金融機関、製造業関連企</a:t>
            </a:r>
            <a:r>
              <a:rPr sz="1000" spc="-50" dirty="0">
                <a:latin typeface="メイリオ"/>
                <a:cs typeface="メイリオ"/>
              </a:rPr>
              <a:t>業</a:t>
            </a:r>
            <a:r>
              <a:rPr sz="1000" dirty="0">
                <a:latin typeface="メイリオ"/>
                <a:cs typeface="メイリオ"/>
              </a:rPr>
              <a:t>金融機</a:t>
            </a:r>
            <a:r>
              <a:rPr sz="1000" spc="-50" dirty="0">
                <a:latin typeface="メイリオ"/>
                <a:cs typeface="メイリオ"/>
              </a:rPr>
              <a:t>関</a:t>
            </a:r>
            <a:endParaRPr sz="1000">
              <a:latin typeface="メイリオ"/>
              <a:cs typeface="メイリオ"/>
            </a:endParaRPr>
          </a:p>
          <a:p>
            <a:pPr marL="12700" marR="5080">
              <a:lnSpc>
                <a:spcPct val="140400"/>
              </a:lnSpc>
            </a:pPr>
            <a:r>
              <a:rPr sz="1000" dirty="0">
                <a:latin typeface="メイリオ"/>
                <a:cs typeface="メイリオ"/>
              </a:rPr>
              <a:t>金融機関、通信関連事業</a:t>
            </a:r>
            <a:r>
              <a:rPr sz="1000" spc="-50" dirty="0">
                <a:latin typeface="メイリオ"/>
                <a:cs typeface="メイリオ"/>
              </a:rPr>
              <a:t>者</a:t>
            </a:r>
            <a:r>
              <a:rPr sz="1000" dirty="0">
                <a:latin typeface="メイリオ"/>
                <a:cs typeface="メイリオ"/>
              </a:rPr>
              <a:t>金融機</a:t>
            </a:r>
            <a:r>
              <a:rPr sz="1000" spc="-50" dirty="0">
                <a:latin typeface="メイリオ"/>
                <a:cs typeface="メイリオ"/>
              </a:rPr>
              <a:t>関</a:t>
            </a:r>
            <a:endParaRPr sz="1000">
              <a:latin typeface="メイリオ"/>
              <a:cs typeface="メイリオ"/>
            </a:endParaRPr>
          </a:p>
          <a:p>
            <a:pPr marL="12700">
              <a:spcBef>
                <a:spcPts val="490"/>
              </a:spcBef>
            </a:pPr>
            <a:r>
              <a:rPr sz="1000" dirty="0">
                <a:latin typeface="メイリオ"/>
                <a:cs typeface="メイリオ"/>
              </a:rPr>
              <a:t>金融機</a:t>
            </a:r>
            <a:r>
              <a:rPr sz="1000" spc="-50" dirty="0">
                <a:latin typeface="メイリオ"/>
                <a:cs typeface="メイリオ"/>
              </a:rPr>
              <a:t>関</a:t>
            </a:r>
            <a:endParaRPr sz="1000">
              <a:latin typeface="メイリオ"/>
              <a:cs typeface="メイリオ"/>
            </a:endParaRPr>
          </a:p>
          <a:p>
            <a:pPr marL="12700" marR="133350">
              <a:lnSpc>
                <a:spcPct val="140400"/>
              </a:lnSpc>
            </a:pPr>
            <a:r>
              <a:rPr sz="1000" dirty="0">
                <a:latin typeface="メイリオ"/>
                <a:cs typeface="メイリオ"/>
              </a:rPr>
              <a:t>金融機関、開発協力企</a:t>
            </a:r>
            <a:r>
              <a:rPr sz="1000" spc="-50" dirty="0">
                <a:latin typeface="メイリオ"/>
                <a:cs typeface="メイリオ"/>
              </a:rPr>
              <a:t>業</a:t>
            </a:r>
            <a:r>
              <a:rPr sz="1000" dirty="0">
                <a:latin typeface="メイリオ"/>
                <a:cs typeface="メイリオ"/>
              </a:rPr>
              <a:t>サービス提供企</a:t>
            </a:r>
            <a:r>
              <a:rPr sz="1000" spc="-50" dirty="0">
                <a:latin typeface="メイリオ"/>
                <a:cs typeface="メイリオ"/>
              </a:rPr>
              <a:t>業</a:t>
            </a:r>
            <a:endParaRPr sz="1000">
              <a:latin typeface="メイリオ"/>
              <a:cs typeface="メイリオ"/>
            </a:endParaRPr>
          </a:p>
        </p:txBody>
      </p:sp>
      <p:sp>
        <p:nvSpPr>
          <p:cNvPr id="9" name="object 9"/>
          <p:cNvSpPr txBox="1"/>
          <p:nvPr/>
        </p:nvSpPr>
        <p:spPr>
          <a:xfrm>
            <a:off x="7172181" y="1802117"/>
            <a:ext cx="2724785" cy="1524635"/>
          </a:xfrm>
          <a:prstGeom prst="rect">
            <a:avLst/>
          </a:prstGeom>
        </p:spPr>
        <p:txBody>
          <a:bodyPr vert="horz" wrap="square" lIns="0" tIns="12065" rIns="0" bIns="0" rtlCol="0">
            <a:spAutoFit/>
          </a:bodyPr>
          <a:lstStyle/>
          <a:p>
            <a:pPr marL="12700" marR="775970">
              <a:lnSpc>
                <a:spcPct val="140600"/>
              </a:lnSpc>
              <a:spcBef>
                <a:spcPts val="95"/>
              </a:spcBef>
            </a:pPr>
            <a:r>
              <a:rPr sz="1000" dirty="0">
                <a:latin typeface="メイリオ"/>
                <a:cs typeface="メイリオ"/>
              </a:rPr>
              <a:t>製造業向けシステム企業、製造</a:t>
            </a:r>
            <a:r>
              <a:rPr sz="1000" spc="-50" dirty="0">
                <a:latin typeface="メイリオ"/>
                <a:cs typeface="メイリオ"/>
              </a:rPr>
              <a:t>業</a:t>
            </a:r>
            <a:r>
              <a:rPr sz="1000" dirty="0">
                <a:latin typeface="メイリオ"/>
                <a:cs typeface="メイリオ"/>
              </a:rPr>
              <a:t>小売流通企業、</a:t>
            </a:r>
            <a:r>
              <a:rPr sz="1000" i="1" dirty="0">
                <a:latin typeface="メイリオ"/>
                <a:cs typeface="メイリオ"/>
              </a:rPr>
              <a:t>小売流通系銀</a:t>
            </a:r>
            <a:r>
              <a:rPr sz="1000" i="1" spc="-50" dirty="0">
                <a:latin typeface="メイリオ"/>
                <a:cs typeface="メイリオ"/>
              </a:rPr>
              <a:t>行</a:t>
            </a:r>
            <a:endParaRPr sz="1000">
              <a:latin typeface="メイリオ"/>
              <a:cs typeface="メイリオ"/>
            </a:endParaRPr>
          </a:p>
          <a:p>
            <a:pPr marL="12700" marR="5080">
              <a:lnSpc>
                <a:spcPct val="140400"/>
              </a:lnSpc>
            </a:pPr>
            <a:r>
              <a:rPr sz="1000" dirty="0">
                <a:latin typeface="メイリオ"/>
                <a:cs typeface="メイリオ"/>
              </a:rPr>
              <a:t>電力会社数社、電力事業者、再エネ発電事業</a:t>
            </a:r>
            <a:r>
              <a:rPr sz="1000" spc="-50" dirty="0">
                <a:latin typeface="メイリオ"/>
                <a:cs typeface="メイリオ"/>
              </a:rPr>
              <a:t>者</a:t>
            </a:r>
            <a:r>
              <a:rPr sz="1000" dirty="0">
                <a:latin typeface="メイリオ"/>
                <a:cs typeface="メイリオ"/>
              </a:rPr>
              <a:t>陸運業者、空輸業</a:t>
            </a:r>
            <a:r>
              <a:rPr sz="1000" spc="-50" dirty="0">
                <a:latin typeface="メイリオ"/>
                <a:cs typeface="メイリオ"/>
              </a:rPr>
              <a:t>者</a:t>
            </a:r>
            <a:endParaRPr sz="1000">
              <a:latin typeface="メイリオ"/>
              <a:cs typeface="メイリオ"/>
            </a:endParaRPr>
          </a:p>
          <a:p>
            <a:pPr marL="12700" marR="390525">
              <a:lnSpc>
                <a:spcPct val="140500"/>
              </a:lnSpc>
              <a:spcBef>
                <a:spcPts val="5"/>
              </a:spcBef>
            </a:pPr>
            <a:r>
              <a:rPr sz="1000" dirty="0">
                <a:latin typeface="メイリオ"/>
                <a:cs typeface="メイリオ"/>
              </a:rPr>
              <a:t>証券会社、信託銀行、再エネ発電事業</a:t>
            </a:r>
            <a:r>
              <a:rPr sz="1000" spc="-50" dirty="0">
                <a:latin typeface="メイリオ"/>
                <a:cs typeface="メイリオ"/>
              </a:rPr>
              <a:t>者</a:t>
            </a:r>
            <a:r>
              <a:rPr sz="1000" dirty="0">
                <a:latin typeface="メイリオ"/>
                <a:cs typeface="メイリオ"/>
              </a:rPr>
              <a:t>銀行、製造業、空運業</a:t>
            </a:r>
            <a:r>
              <a:rPr sz="1000" spc="-50" dirty="0">
                <a:latin typeface="メイリオ"/>
                <a:cs typeface="メイリオ"/>
              </a:rPr>
              <a:t>者</a:t>
            </a:r>
            <a:endParaRPr sz="1000">
              <a:latin typeface="メイリオ"/>
              <a:cs typeface="メイリオ"/>
            </a:endParaRPr>
          </a:p>
          <a:p>
            <a:pPr marL="12700">
              <a:spcBef>
                <a:spcPts val="484"/>
              </a:spcBef>
            </a:pPr>
            <a:r>
              <a:rPr sz="1000" dirty="0">
                <a:latin typeface="メイリオ"/>
                <a:cs typeface="メイリオ"/>
              </a:rPr>
              <a:t>空運業者、決済事業</a:t>
            </a:r>
            <a:r>
              <a:rPr sz="1000" spc="-50" dirty="0">
                <a:latin typeface="メイリオ"/>
                <a:cs typeface="メイリオ"/>
              </a:rPr>
              <a:t>者</a:t>
            </a:r>
            <a:endParaRPr sz="1000">
              <a:latin typeface="メイリオ"/>
              <a:cs typeface="メイリオ"/>
            </a:endParaRPr>
          </a:p>
        </p:txBody>
      </p:sp>
      <p:sp>
        <p:nvSpPr>
          <p:cNvPr id="10" name="object 10"/>
          <p:cNvSpPr txBox="1"/>
          <p:nvPr/>
        </p:nvSpPr>
        <p:spPr>
          <a:xfrm>
            <a:off x="4727996" y="3515351"/>
            <a:ext cx="925194" cy="453390"/>
          </a:xfrm>
          <a:prstGeom prst="rect">
            <a:avLst/>
          </a:prstGeom>
        </p:spPr>
        <p:txBody>
          <a:bodyPr vert="horz" wrap="square" lIns="0" tIns="73660" rIns="0" bIns="0" rtlCol="0">
            <a:spAutoFit/>
          </a:bodyPr>
          <a:lstStyle/>
          <a:p>
            <a:pPr marL="12700">
              <a:spcBef>
                <a:spcPts val="580"/>
              </a:spcBef>
            </a:pPr>
            <a:r>
              <a:rPr sz="1000" dirty="0">
                <a:latin typeface="メイリオ"/>
                <a:cs typeface="メイリオ"/>
              </a:rPr>
              <a:t>金融機</a:t>
            </a:r>
            <a:r>
              <a:rPr sz="1000" spc="-50" dirty="0">
                <a:latin typeface="メイリオ"/>
                <a:cs typeface="メイリオ"/>
              </a:rPr>
              <a:t>関</a:t>
            </a:r>
            <a:endParaRPr sz="1000">
              <a:latin typeface="メイリオ"/>
              <a:cs typeface="メイリオ"/>
            </a:endParaRPr>
          </a:p>
          <a:p>
            <a:pPr marL="12700">
              <a:spcBef>
                <a:spcPts val="484"/>
              </a:spcBef>
            </a:pPr>
            <a:r>
              <a:rPr sz="1000" dirty="0">
                <a:latin typeface="メイリオ"/>
                <a:cs typeface="メイリオ"/>
              </a:rPr>
              <a:t>金融機関、省</a:t>
            </a:r>
            <a:r>
              <a:rPr sz="1000" spc="-50" dirty="0">
                <a:latin typeface="メイリオ"/>
                <a:cs typeface="メイリオ"/>
              </a:rPr>
              <a:t>庁</a:t>
            </a:r>
            <a:endParaRPr sz="1000">
              <a:latin typeface="メイリオ"/>
              <a:cs typeface="メイリオ"/>
            </a:endParaRPr>
          </a:p>
        </p:txBody>
      </p:sp>
      <p:sp>
        <p:nvSpPr>
          <p:cNvPr id="11" name="object 11"/>
          <p:cNvSpPr txBox="1"/>
          <p:nvPr/>
        </p:nvSpPr>
        <p:spPr>
          <a:xfrm>
            <a:off x="7172181" y="3515352"/>
            <a:ext cx="3240405" cy="427681"/>
          </a:xfrm>
          <a:prstGeom prst="rect">
            <a:avLst/>
          </a:prstGeom>
        </p:spPr>
        <p:txBody>
          <a:bodyPr vert="horz" wrap="square" lIns="0" tIns="12065" rIns="0" bIns="0" rtlCol="0">
            <a:spAutoFit/>
          </a:bodyPr>
          <a:lstStyle/>
          <a:p>
            <a:pPr marL="12700" marR="5080">
              <a:lnSpc>
                <a:spcPct val="140400"/>
              </a:lnSpc>
              <a:spcBef>
                <a:spcPts val="95"/>
              </a:spcBef>
            </a:pPr>
            <a:r>
              <a:rPr sz="1000" dirty="0">
                <a:latin typeface="メイリオ"/>
                <a:cs typeface="メイリオ"/>
              </a:rPr>
              <a:t>小売事業者、電力会社、自治体、銀行、小売流通系銀</a:t>
            </a:r>
            <a:r>
              <a:rPr sz="1000" spc="-50" dirty="0">
                <a:latin typeface="メイリオ"/>
                <a:cs typeface="メイリオ"/>
              </a:rPr>
              <a:t>行</a:t>
            </a:r>
            <a:r>
              <a:rPr sz="1000" dirty="0">
                <a:latin typeface="メイリオ"/>
                <a:cs typeface="メイリオ"/>
              </a:rPr>
              <a:t>自治</a:t>
            </a:r>
            <a:r>
              <a:rPr sz="1000" spc="-50" dirty="0">
                <a:latin typeface="メイリオ"/>
                <a:cs typeface="メイリオ"/>
              </a:rPr>
              <a:t>体</a:t>
            </a:r>
            <a:endParaRPr sz="1000">
              <a:latin typeface="メイリオ"/>
              <a:cs typeface="メイリオ"/>
            </a:endParaRPr>
          </a:p>
        </p:txBody>
      </p:sp>
      <p:sp>
        <p:nvSpPr>
          <p:cNvPr id="12" name="object 12"/>
          <p:cNvSpPr txBox="1"/>
          <p:nvPr/>
        </p:nvSpPr>
        <p:spPr>
          <a:xfrm>
            <a:off x="1661904" y="4157629"/>
            <a:ext cx="4634230" cy="1737995"/>
          </a:xfrm>
          <a:prstGeom prst="rect">
            <a:avLst/>
          </a:prstGeom>
        </p:spPr>
        <p:txBody>
          <a:bodyPr vert="horz" wrap="square" lIns="0" tIns="73660" rIns="0" bIns="0" rtlCol="0">
            <a:spAutoFit/>
          </a:bodyPr>
          <a:lstStyle/>
          <a:p>
            <a:pPr>
              <a:spcBef>
                <a:spcPts val="580"/>
              </a:spcBef>
            </a:pPr>
            <a:r>
              <a:rPr sz="1000" dirty="0">
                <a:latin typeface="メイリオ"/>
                <a:cs typeface="メイリオ"/>
              </a:rPr>
              <a:t>(上記以外</a:t>
            </a:r>
            <a:r>
              <a:rPr sz="1000" spc="-50" dirty="0">
                <a:latin typeface="メイリオ"/>
                <a:cs typeface="メイリオ"/>
              </a:rPr>
              <a:t>）</a:t>
            </a:r>
            <a:endParaRPr sz="1000">
              <a:latin typeface="メイリオ"/>
              <a:cs typeface="メイリオ"/>
            </a:endParaRPr>
          </a:p>
          <a:p>
            <a:pPr marL="199390" indent="-200025">
              <a:spcBef>
                <a:spcPts val="484"/>
              </a:spcBef>
              <a:buSzPct val="90000"/>
              <a:buAutoNum type="arabicPeriod" startAt="11"/>
              <a:tabLst>
                <a:tab pos="200025" algn="l"/>
                <a:tab pos="3078480" algn="l"/>
              </a:tabLst>
            </a:pPr>
            <a:r>
              <a:rPr sz="1000" dirty="0">
                <a:latin typeface="メイリオ"/>
                <a:cs typeface="メイリオ"/>
              </a:rPr>
              <a:t>ポイントインセンティブ/PFとの連</a:t>
            </a:r>
            <a:r>
              <a:rPr sz="1000" spc="-50" dirty="0">
                <a:latin typeface="メイリオ"/>
                <a:cs typeface="メイリオ"/>
              </a:rPr>
              <a:t>携</a:t>
            </a:r>
            <a:r>
              <a:rPr sz="1000" dirty="0">
                <a:latin typeface="メイリオ"/>
                <a:cs typeface="メイリオ"/>
              </a:rPr>
              <a:t>	金融機関、通信関連事業</a:t>
            </a:r>
            <a:r>
              <a:rPr sz="1000" spc="-50" dirty="0">
                <a:latin typeface="メイリオ"/>
                <a:cs typeface="メイリオ"/>
              </a:rPr>
              <a:t>者</a:t>
            </a:r>
            <a:endParaRPr sz="1000">
              <a:latin typeface="メイリオ"/>
              <a:cs typeface="メイリオ"/>
            </a:endParaRPr>
          </a:p>
          <a:p>
            <a:pPr marL="199390" indent="-200025">
              <a:spcBef>
                <a:spcPts val="484"/>
              </a:spcBef>
              <a:buSzPct val="90000"/>
              <a:buAutoNum type="arabicPeriod" startAt="11"/>
              <a:tabLst>
                <a:tab pos="200025" algn="l"/>
                <a:tab pos="3078480" algn="l"/>
              </a:tabLst>
            </a:pPr>
            <a:r>
              <a:rPr sz="1000" dirty="0">
                <a:latin typeface="メイリオ"/>
                <a:cs typeface="メイリオ"/>
              </a:rPr>
              <a:t>エンタメエリアでの活</a:t>
            </a:r>
            <a:r>
              <a:rPr sz="1000" spc="-50" dirty="0">
                <a:latin typeface="メイリオ"/>
                <a:cs typeface="メイリオ"/>
              </a:rPr>
              <a:t>用</a:t>
            </a:r>
            <a:r>
              <a:rPr sz="1000" dirty="0">
                <a:latin typeface="メイリオ"/>
                <a:cs typeface="メイリオ"/>
              </a:rPr>
              <a:t>	通信関連事業</a:t>
            </a:r>
            <a:r>
              <a:rPr sz="1000" spc="-50" dirty="0">
                <a:latin typeface="メイリオ"/>
                <a:cs typeface="メイリオ"/>
              </a:rPr>
              <a:t>者</a:t>
            </a:r>
            <a:endParaRPr sz="1000">
              <a:latin typeface="メイリオ"/>
              <a:cs typeface="メイリオ"/>
            </a:endParaRPr>
          </a:p>
          <a:p>
            <a:pPr marL="240029" indent="-240665">
              <a:spcBef>
                <a:spcPts val="489"/>
              </a:spcBef>
              <a:buSzPct val="90000"/>
              <a:buAutoNum type="arabicPeriod" startAt="11"/>
              <a:tabLst>
                <a:tab pos="240665" algn="l"/>
              </a:tabLst>
            </a:pPr>
            <a:r>
              <a:rPr sz="1000" dirty="0">
                <a:latin typeface="メイリオ"/>
                <a:cs typeface="メイリオ"/>
              </a:rPr>
              <a:t>グループ経済圏向けの活</a:t>
            </a:r>
            <a:r>
              <a:rPr sz="1000" spc="-50" dirty="0">
                <a:latin typeface="メイリオ"/>
                <a:cs typeface="メイリオ"/>
              </a:rPr>
              <a:t>用</a:t>
            </a:r>
            <a:endParaRPr sz="1000">
              <a:latin typeface="メイリオ"/>
              <a:cs typeface="メイリオ"/>
            </a:endParaRPr>
          </a:p>
          <a:p>
            <a:pPr marL="240029" indent="-240665">
              <a:spcBef>
                <a:spcPts val="484"/>
              </a:spcBef>
              <a:buSzPct val="90000"/>
              <a:buAutoNum type="arabicPeriod" startAt="11"/>
              <a:tabLst>
                <a:tab pos="240665" algn="l"/>
              </a:tabLst>
            </a:pPr>
            <a:r>
              <a:rPr sz="1000" dirty="0">
                <a:latin typeface="メイリオ"/>
                <a:cs typeface="メイリオ"/>
              </a:rPr>
              <a:t>貸出債権取引における金融機関間の精算への活</a:t>
            </a:r>
            <a:r>
              <a:rPr sz="1000" spc="-50" dirty="0">
                <a:latin typeface="メイリオ"/>
                <a:cs typeface="メイリオ"/>
              </a:rPr>
              <a:t>用</a:t>
            </a:r>
            <a:endParaRPr sz="1000">
              <a:latin typeface="メイリオ"/>
              <a:cs typeface="メイリオ"/>
            </a:endParaRPr>
          </a:p>
          <a:p>
            <a:pPr marL="240029" indent="-240665">
              <a:spcBef>
                <a:spcPts val="484"/>
              </a:spcBef>
              <a:buSzPct val="90000"/>
              <a:buAutoNum type="arabicPeriod" startAt="11"/>
              <a:tabLst>
                <a:tab pos="240665" algn="l"/>
              </a:tabLst>
            </a:pPr>
            <a:r>
              <a:rPr sz="1000" spc="-5" dirty="0">
                <a:latin typeface="メイリオ"/>
                <a:cs typeface="メイリオ"/>
              </a:rPr>
              <a:t>決済事業者の加盟店精算への活用</a:t>
            </a:r>
            <a:endParaRPr sz="1000">
              <a:latin typeface="メイリオ"/>
              <a:cs typeface="メイリオ"/>
            </a:endParaRPr>
          </a:p>
          <a:p>
            <a:pPr marL="199390" indent="-200025">
              <a:spcBef>
                <a:spcPts val="484"/>
              </a:spcBef>
              <a:buSzPct val="90000"/>
              <a:buAutoNum type="arabicPeriod" startAt="11"/>
              <a:tabLst>
                <a:tab pos="200025" algn="l"/>
              </a:tabLst>
            </a:pPr>
            <a:r>
              <a:rPr sz="1000" spc="-5" dirty="0">
                <a:latin typeface="メイリオ"/>
                <a:cs typeface="メイリオ"/>
              </a:rPr>
              <a:t>保険料や保険/給付金における活用</a:t>
            </a:r>
            <a:endParaRPr sz="1000">
              <a:latin typeface="メイリオ"/>
              <a:cs typeface="メイリオ"/>
            </a:endParaRPr>
          </a:p>
          <a:p>
            <a:pPr marL="199390" indent="-200025">
              <a:spcBef>
                <a:spcPts val="484"/>
              </a:spcBef>
              <a:buSzPct val="90000"/>
              <a:buAutoNum type="arabicPeriod" startAt="11"/>
              <a:tabLst>
                <a:tab pos="200025" algn="l"/>
              </a:tabLst>
            </a:pPr>
            <a:r>
              <a:rPr sz="1000" dirty="0">
                <a:latin typeface="メイリオ"/>
                <a:cs typeface="メイリオ"/>
              </a:rPr>
              <a:t>デジタル通貨Wallet</a:t>
            </a:r>
            <a:r>
              <a:rPr sz="1000" spc="-10" dirty="0">
                <a:latin typeface="メイリオ"/>
                <a:cs typeface="メイリオ"/>
              </a:rPr>
              <a:t>のセキュリティ</a:t>
            </a:r>
            <a:endParaRPr sz="1000">
              <a:latin typeface="メイリオ"/>
              <a:cs typeface="メイリオ"/>
            </a:endParaRPr>
          </a:p>
        </p:txBody>
      </p:sp>
      <p:sp>
        <p:nvSpPr>
          <p:cNvPr id="13" name="object 13"/>
          <p:cNvSpPr txBox="1"/>
          <p:nvPr/>
        </p:nvSpPr>
        <p:spPr>
          <a:xfrm>
            <a:off x="7184881" y="4371457"/>
            <a:ext cx="1426845" cy="1524635"/>
          </a:xfrm>
          <a:prstGeom prst="rect">
            <a:avLst/>
          </a:prstGeom>
        </p:spPr>
        <p:txBody>
          <a:bodyPr vert="horz" wrap="square" lIns="0" tIns="12065" rIns="0" bIns="0" rtlCol="0">
            <a:spAutoFit/>
          </a:bodyPr>
          <a:lstStyle/>
          <a:p>
            <a:pPr marR="261620">
              <a:lnSpc>
                <a:spcPct val="140500"/>
              </a:lnSpc>
              <a:spcBef>
                <a:spcPts val="95"/>
              </a:spcBef>
            </a:pPr>
            <a:r>
              <a:rPr sz="1000" dirty="0">
                <a:latin typeface="メイリオ"/>
                <a:cs typeface="メイリオ"/>
              </a:rPr>
              <a:t>空運業者、金融機</a:t>
            </a:r>
            <a:r>
              <a:rPr sz="1000" spc="-50" dirty="0">
                <a:latin typeface="メイリオ"/>
                <a:cs typeface="メイリオ"/>
              </a:rPr>
              <a:t>関</a:t>
            </a:r>
            <a:r>
              <a:rPr sz="1000" dirty="0">
                <a:latin typeface="メイリオ"/>
                <a:cs typeface="メイリオ"/>
              </a:rPr>
              <a:t>金融機</a:t>
            </a:r>
            <a:r>
              <a:rPr sz="1000" spc="-50" dirty="0">
                <a:latin typeface="メイリオ"/>
                <a:cs typeface="メイリオ"/>
              </a:rPr>
              <a:t>関</a:t>
            </a:r>
            <a:endParaRPr sz="1000">
              <a:latin typeface="メイリオ"/>
              <a:cs typeface="メイリオ"/>
            </a:endParaRPr>
          </a:p>
          <a:p>
            <a:pPr marR="5080">
              <a:lnSpc>
                <a:spcPct val="140400"/>
              </a:lnSpc>
              <a:spcBef>
                <a:spcPts val="5"/>
              </a:spcBef>
            </a:pPr>
            <a:r>
              <a:rPr sz="1000" dirty="0">
                <a:latin typeface="メイリオ"/>
                <a:cs typeface="メイリオ"/>
              </a:rPr>
              <a:t>ネット銀行、生損保会</a:t>
            </a:r>
            <a:r>
              <a:rPr sz="1000" spc="-50" dirty="0">
                <a:latin typeface="メイリオ"/>
                <a:cs typeface="メイリオ"/>
              </a:rPr>
              <a:t>社</a:t>
            </a:r>
            <a:r>
              <a:rPr sz="1000" dirty="0">
                <a:latin typeface="メイリオ"/>
                <a:cs typeface="メイリオ"/>
              </a:rPr>
              <a:t>金融商品取引業</a:t>
            </a:r>
            <a:r>
              <a:rPr sz="1000" spc="-50" dirty="0">
                <a:latin typeface="メイリオ"/>
                <a:cs typeface="メイリオ"/>
              </a:rPr>
              <a:t>者</a:t>
            </a:r>
            <a:endParaRPr sz="1000">
              <a:latin typeface="メイリオ"/>
              <a:cs typeface="メイリオ"/>
            </a:endParaRPr>
          </a:p>
          <a:p>
            <a:pPr marR="775970">
              <a:lnSpc>
                <a:spcPts val="1689"/>
              </a:lnSpc>
              <a:spcBef>
                <a:spcPts val="130"/>
              </a:spcBef>
            </a:pPr>
            <a:r>
              <a:rPr sz="1000" dirty="0">
                <a:latin typeface="メイリオ"/>
                <a:cs typeface="メイリオ"/>
              </a:rPr>
              <a:t>決済事業</a:t>
            </a:r>
            <a:r>
              <a:rPr sz="1000" spc="-50" dirty="0">
                <a:latin typeface="メイリオ"/>
                <a:cs typeface="メイリオ"/>
              </a:rPr>
              <a:t>者</a:t>
            </a:r>
            <a:r>
              <a:rPr sz="1000" dirty="0">
                <a:latin typeface="メイリオ"/>
                <a:cs typeface="メイリオ"/>
              </a:rPr>
              <a:t>生損保会</a:t>
            </a:r>
            <a:r>
              <a:rPr sz="1000" spc="-50" dirty="0">
                <a:latin typeface="メイリオ"/>
                <a:cs typeface="メイリオ"/>
              </a:rPr>
              <a:t>社</a:t>
            </a:r>
            <a:endParaRPr sz="1000">
              <a:latin typeface="メイリオ"/>
              <a:cs typeface="メイリオ"/>
            </a:endParaRPr>
          </a:p>
          <a:p>
            <a:pPr>
              <a:spcBef>
                <a:spcPts val="345"/>
              </a:spcBef>
            </a:pPr>
            <a:r>
              <a:rPr sz="1000" dirty="0">
                <a:latin typeface="メイリオ"/>
                <a:cs typeface="メイリオ"/>
              </a:rPr>
              <a:t>セキュリティ会</a:t>
            </a:r>
            <a:r>
              <a:rPr sz="1000" spc="-50" dirty="0">
                <a:latin typeface="メイリオ"/>
                <a:cs typeface="メイリオ"/>
              </a:rPr>
              <a:t>社</a:t>
            </a:r>
            <a:endParaRPr sz="1000">
              <a:latin typeface="メイリオ"/>
              <a:cs typeface="メイリオ"/>
            </a:endParaRPr>
          </a:p>
        </p:txBody>
      </p:sp>
      <p:grpSp>
        <p:nvGrpSpPr>
          <p:cNvPr id="14" name="object 14"/>
          <p:cNvGrpSpPr/>
          <p:nvPr/>
        </p:nvGrpSpPr>
        <p:grpSpPr>
          <a:xfrm>
            <a:off x="1627631" y="1857786"/>
            <a:ext cx="2881630" cy="8890"/>
            <a:chOff x="103631" y="1857786"/>
            <a:chExt cx="2881630" cy="8890"/>
          </a:xfrm>
        </p:grpSpPr>
        <p:sp>
          <p:nvSpPr>
            <p:cNvPr id="15" name="object 15"/>
            <p:cNvSpPr/>
            <p:nvPr/>
          </p:nvSpPr>
          <p:spPr>
            <a:xfrm>
              <a:off x="107916" y="1862061"/>
              <a:ext cx="2873375" cy="0"/>
            </a:xfrm>
            <a:custGeom>
              <a:avLst/>
              <a:gdLst/>
              <a:ahLst/>
              <a:cxnLst/>
              <a:rect l="l" t="t" r="r" b="b"/>
              <a:pathLst>
                <a:path w="2873375">
                  <a:moveTo>
                    <a:pt x="0" y="0"/>
                  </a:moveTo>
                  <a:lnTo>
                    <a:pt x="2872872" y="0"/>
                  </a:lnTo>
                </a:path>
              </a:pathLst>
            </a:custGeom>
            <a:ln w="8548">
              <a:solidFill>
                <a:srgbClr val="000000"/>
              </a:solidFill>
            </a:ln>
          </p:spPr>
          <p:txBody>
            <a:bodyPr wrap="square" lIns="0" tIns="0" rIns="0" bIns="0" rtlCol="0"/>
            <a:lstStyle/>
            <a:p>
              <a:endParaRPr/>
            </a:p>
          </p:txBody>
        </p:sp>
        <p:sp>
          <p:nvSpPr>
            <p:cNvPr id="16" name="object 16"/>
            <p:cNvSpPr/>
            <p:nvPr/>
          </p:nvSpPr>
          <p:spPr>
            <a:xfrm>
              <a:off x="103631" y="1857843"/>
              <a:ext cx="2881630" cy="8890"/>
            </a:xfrm>
            <a:custGeom>
              <a:avLst/>
              <a:gdLst/>
              <a:ahLst/>
              <a:cxnLst/>
              <a:rect l="l" t="t" r="r" b="b"/>
              <a:pathLst>
                <a:path w="2881630" h="8889">
                  <a:moveTo>
                    <a:pt x="2881498" y="0"/>
                  </a:moveTo>
                  <a:lnTo>
                    <a:pt x="0" y="0"/>
                  </a:lnTo>
                  <a:lnTo>
                    <a:pt x="0" y="8548"/>
                  </a:lnTo>
                  <a:lnTo>
                    <a:pt x="2881498" y="8548"/>
                  </a:lnTo>
                  <a:lnTo>
                    <a:pt x="2881498" y="0"/>
                  </a:lnTo>
                  <a:close/>
                </a:path>
              </a:pathLst>
            </a:custGeom>
            <a:solidFill>
              <a:srgbClr val="000000"/>
            </a:solidFill>
          </p:spPr>
          <p:txBody>
            <a:bodyPr wrap="square" lIns="0" tIns="0" rIns="0" bIns="0" rtlCol="0"/>
            <a:lstStyle/>
            <a:p>
              <a:endParaRPr/>
            </a:p>
          </p:txBody>
        </p:sp>
      </p:grpSp>
      <p:grpSp>
        <p:nvGrpSpPr>
          <p:cNvPr id="17" name="object 17"/>
          <p:cNvGrpSpPr/>
          <p:nvPr/>
        </p:nvGrpSpPr>
        <p:grpSpPr>
          <a:xfrm>
            <a:off x="4706424" y="1857786"/>
            <a:ext cx="2281555" cy="8890"/>
            <a:chOff x="3182423" y="1857786"/>
            <a:chExt cx="2281555" cy="8890"/>
          </a:xfrm>
        </p:grpSpPr>
        <p:sp>
          <p:nvSpPr>
            <p:cNvPr id="18" name="object 18"/>
            <p:cNvSpPr/>
            <p:nvPr/>
          </p:nvSpPr>
          <p:spPr>
            <a:xfrm>
              <a:off x="3186765" y="1862061"/>
              <a:ext cx="2273300" cy="0"/>
            </a:xfrm>
            <a:custGeom>
              <a:avLst/>
              <a:gdLst/>
              <a:ahLst/>
              <a:cxnLst/>
              <a:rect l="l" t="t" r="r" b="b"/>
              <a:pathLst>
                <a:path w="2273300">
                  <a:moveTo>
                    <a:pt x="0" y="0"/>
                  </a:moveTo>
                  <a:lnTo>
                    <a:pt x="2272822" y="0"/>
                  </a:lnTo>
                </a:path>
              </a:pathLst>
            </a:custGeom>
            <a:ln w="8548">
              <a:solidFill>
                <a:srgbClr val="000000"/>
              </a:solidFill>
            </a:ln>
          </p:spPr>
          <p:txBody>
            <a:bodyPr wrap="square" lIns="0" tIns="0" rIns="0" bIns="0" rtlCol="0"/>
            <a:lstStyle/>
            <a:p>
              <a:endParaRPr/>
            </a:p>
          </p:txBody>
        </p:sp>
        <p:sp>
          <p:nvSpPr>
            <p:cNvPr id="19" name="object 19"/>
            <p:cNvSpPr/>
            <p:nvPr/>
          </p:nvSpPr>
          <p:spPr>
            <a:xfrm>
              <a:off x="3182423" y="1857843"/>
              <a:ext cx="2281555" cy="8890"/>
            </a:xfrm>
            <a:custGeom>
              <a:avLst/>
              <a:gdLst/>
              <a:ahLst/>
              <a:cxnLst/>
              <a:rect l="l" t="t" r="r" b="b"/>
              <a:pathLst>
                <a:path w="2281554" h="8889">
                  <a:moveTo>
                    <a:pt x="2281390" y="0"/>
                  </a:moveTo>
                  <a:lnTo>
                    <a:pt x="0" y="0"/>
                  </a:lnTo>
                  <a:lnTo>
                    <a:pt x="0" y="8548"/>
                  </a:lnTo>
                  <a:lnTo>
                    <a:pt x="2281390" y="8548"/>
                  </a:lnTo>
                  <a:lnTo>
                    <a:pt x="2281390" y="0"/>
                  </a:lnTo>
                  <a:close/>
                </a:path>
              </a:pathLst>
            </a:custGeom>
            <a:solidFill>
              <a:srgbClr val="000000"/>
            </a:solidFill>
          </p:spPr>
          <p:txBody>
            <a:bodyPr wrap="square" lIns="0" tIns="0" rIns="0" bIns="0" rtlCol="0"/>
            <a:lstStyle/>
            <a:p>
              <a:endParaRPr/>
            </a:p>
          </p:txBody>
        </p:sp>
      </p:grpSp>
      <p:grpSp>
        <p:nvGrpSpPr>
          <p:cNvPr id="20" name="object 20"/>
          <p:cNvGrpSpPr/>
          <p:nvPr/>
        </p:nvGrpSpPr>
        <p:grpSpPr>
          <a:xfrm>
            <a:off x="7150608" y="1857786"/>
            <a:ext cx="3310890" cy="8890"/>
            <a:chOff x="5626608" y="1857786"/>
            <a:chExt cx="3310890" cy="8890"/>
          </a:xfrm>
        </p:grpSpPr>
        <p:sp>
          <p:nvSpPr>
            <p:cNvPr id="21" name="object 21"/>
            <p:cNvSpPr/>
            <p:nvPr/>
          </p:nvSpPr>
          <p:spPr>
            <a:xfrm>
              <a:off x="5630949" y="1862061"/>
              <a:ext cx="3302000" cy="0"/>
            </a:xfrm>
            <a:custGeom>
              <a:avLst/>
              <a:gdLst/>
              <a:ahLst/>
              <a:cxnLst/>
              <a:rect l="l" t="t" r="r" b="b"/>
              <a:pathLst>
                <a:path w="3302000">
                  <a:moveTo>
                    <a:pt x="0" y="0"/>
                  </a:moveTo>
                  <a:lnTo>
                    <a:pt x="3301790" y="0"/>
                  </a:lnTo>
                </a:path>
              </a:pathLst>
            </a:custGeom>
            <a:ln w="8548">
              <a:solidFill>
                <a:srgbClr val="000000"/>
              </a:solidFill>
            </a:ln>
          </p:spPr>
          <p:txBody>
            <a:bodyPr wrap="square" lIns="0" tIns="0" rIns="0" bIns="0" rtlCol="0"/>
            <a:lstStyle/>
            <a:p>
              <a:endParaRPr/>
            </a:p>
          </p:txBody>
        </p:sp>
        <p:sp>
          <p:nvSpPr>
            <p:cNvPr id="22" name="object 22"/>
            <p:cNvSpPr/>
            <p:nvPr/>
          </p:nvSpPr>
          <p:spPr>
            <a:xfrm>
              <a:off x="5626608" y="1857843"/>
              <a:ext cx="3310890" cy="8890"/>
            </a:xfrm>
            <a:custGeom>
              <a:avLst/>
              <a:gdLst/>
              <a:ahLst/>
              <a:cxnLst/>
              <a:rect l="l" t="t" r="r" b="b"/>
              <a:pathLst>
                <a:path w="3310890" h="8889">
                  <a:moveTo>
                    <a:pt x="3310472" y="0"/>
                  </a:moveTo>
                  <a:lnTo>
                    <a:pt x="0" y="0"/>
                  </a:lnTo>
                  <a:lnTo>
                    <a:pt x="0" y="8548"/>
                  </a:lnTo>
                  <a:lnTo>
                    <a:pt x="3310472" y="8548"/>
                  </a:lnTo>
                  <a:lnTo>
                    <a:pt x="3310472"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10274935" y="6519164"/>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11</a:t>
            </a:r>
            <a:endParaRPr sz="1200">
              <a:latin typeface="Calibri"/>
              <a:cs typeface="Calibri"/>
            </a:endParaRPr>
          </a:p>
        </p:txBody>
      </p:sp>
      <p:sp>
        <p:nvSpPr>
          <p:cNvPr id="24" name="object 24"/>
          <p:cNvSpPr txBox="1">
            <a:spLocks noGrp="1"/>
          </p:cNvSpPr>
          <p:nvPr>
            <p:ph type="title"/>
          </p:nvPr>
        </p:nvSpPr>
        <p:spPr>
          <a:xfrm>
            <a:off x="2358339" y="477139"/>
            <a:ext cx="34544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solidFill>
                  <a:srgbClr val="000000"/>
                </a:solidFill>
              </a:rPr>
              <a:t>各ユースケースへ関心の高い企業</a:t>
            </a:r>
            <a:endParaRPr sz="1800"/>
          </a:p>
        </p:txBody>
      </p:sp>
      <p:sp>
        <p:nvSpPr>
          <p:cNvPr id="25" name="object 25"/>
          <p:cNvSpPr/>
          <p:nvPr/>
        </p:nvSpPr>
        <p:spPr>
          <a:xfrm>
            <a:off x="1596389" y="4149090"/>
            <a:ext cx="8938260" cy="1873250"/>
          </a:xfrm>
          <a:custGeom>
            <a:avLst/>
            <a:gdLst/>
            <a:ahLst/>
            <a:cxnLst/>
            <a:rect l="l" t="t" r="r" b="b"/>
            <a:pathLst>
              <a:path w="8938260" h="1873250">
                <a:moveTo>
                  <a:pt x="0" y="1872995"/>
                </a:moveTo>
                <a:lnTo>
                  <a:pt x="8938260" y="1872995"/>
                </a:lnTo>
                <a:lnTo>
                  <a:pt x="8938260" y="0"/>
                </a:lnTo>
                <a:lnTo>
                  <a:pt x="0" y="0"/>
                </a:lnTo>
                <a:lnTo>
                  <a:pt x="0" y="1872995"/>
                </a:lnTo>
                <a:close/>
              </a:path>
            </a:pathLst>
          </a:custGeom>
          <a:ln w="25400">
            <a:solidFill>
              <a:srgbClr val="FF0000"/>
            </a:solidFill>
          </a:ln>
        </p:spPr>
        <p:txBody>
          <a:bodyPr wrap="square" lIns="0" tIns="0" rIns="0" bIns="0" rtlCol="0"/>
          <a:lstStyle/>
          <a:p>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40" y="477139"/>
            <a:ext cx="4368165" cy="299720"/>
          </a:xfrm>
          <a:prstGeom prst="rect">
            <a:avLst/>
          </a:prstGeom>
        </p:spPr>
        <p:txBody>
          <a:bodyPr vert="horz" wrap="square" lIns="0" tIns="12700" rIns="0" bIns="0" rtlCol="0" anchor="ctr">
            <a:spAutoFit/>
          </a:bodyPr>
          <a:lstStyle/>
          <a:p>
            <a:pPr marL="12700">
              <a:lnSpc>
                <a:spcPct val="100000"/>
              </a:lnSpc>
              <a:spcBef>
                <a:spcPts val="100"/>
              </a:spcBef>
            </a:pPr>
            <a:r>
              <a:rPr sz="1800" dirty="0"/>
              <a:t>１１．ポイントインセンティブ</a:t>
            </a:r>
            <a:r>
              <a:rPr sz="1800" dirty="0">
                <a:latin typeface="Calibri"/>
                <a:cs typeface="Calibri"/>
              </a:rPr>
              <a:t>PF</a:t>
            </a:r>
            <a:r>
              <a:rPr sz="1800" spc="-15" dirty="0"/>
              <a:t>との連携</a:t>
            </a:r>
            <a:endParaRPr sz="1800">
              <a:latin typeface="Calibri"/>
              <a:cs typeface="Calibri"/>
            </a:endParaRPr>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9" name="object 9"/>
          <p:cNvGraphicFramePr>
            <a:graphicFrameLocks noGrp="1"/>
          </p:cNvGraphicFramePr>
          <p:nvPr/>
        </p:nvGraphicFramePr>
        <p:xfrm>
          <a:off x="6050090" y="4815649"/>
          <a:ext cx="346075" cy="1635760"/>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0" name="object 10"/>
          <p:cNvSpPr txBox="1"/>
          <p:nvPr/>
        </p:nvSpPr>
        <p:spPr>
          <a:xfrm>
            <a:off x="6492494" y="1654810"/>
            <a:ext cx="622300" cy="1379865"/>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a:p>
            <a:pPr>
              <a:spcBef>
                <a:spcPts val="85"/>
              </a:spcBef>
            </a:pPr>
            <a:endParaRPr sz="1250">
              <a:latin typeface="メイリオ"/>
              <a:cs typeface="メイリオ"/>
            </a:endParaRPr>
          </a:p>
          <a:p>
            <a:pPr>
              <a:lnSpc>
                <a:spcPct val="100000"/>
              </a:lnSpc>
            </a:pPr>
            <a:r>
              <a:rPr sz="1200" b="1" spc="-25" dirty="0">
                <a:latin typeface="メイリオ"/>
                <a:cs typeface="メイリオ"/>
              </a:rPr>
              <a:t>技術</a:t>
            </a:r>
            <a:endParaRPr sz="1200">
              <a:latin typeface="メイリオ"/>
              <a:cs typeface="メイリオ"/>
            </a:endParaRPr>
          </a:p>
          <a:p>
            <a:pPr>
              <a:spcBef>
                <a:spcPts val="90"/>
              </a:spcBef>
            </a:pPr>
            <a:endParaRPr sz="1500">
              <a:latin typeface="メイリオ"/>
              <a:cs typeface="メイリオ"/>
            </a:endParaRPr>
          </a:p>
          <a:p>
            <a:pPr>
              <a:lnSpc>
                <a:spcPct val="100000"/>
              </a:lnSpc>
            </a:pPr>
            <a:r>
              <a:rPr sz="1200" b="1" spc="-25" dirty="0">
                <a:latin typeface="メイリオ"/>
                <a:cs typeface="メイリオ"/>
              </a:rPr>
              <a:t>法制度</a:t>
            </a:r>
            <a:endParaRPr sz="1200">
              <a:latin typeface="メイリオ"/>
              <a:cs typeface="メイリオ"/>
            </a:endParaRPr>
          </a:p>
          <a:p>
            <a:pPr>
              <a:spcBef>
                <a:spcPts val="1380"/>
              </a:spcBef>
            </a:pPr>
            <a:r>
              <a:rPr sz="1200" b="1" spc="-25" dirty="0">
                <a:latin typeface="メイリオ"/>
                <a:cs typeface="メイリオ"/>
              </a:rPr>
              <a:t>効果</a:t>
            </a:r>
            <a:endParaRPr sz="1200">
              <a:latin typeface="メイリオ"/>
              <a:cs typeface="メイリオ"/>
            </a:endParaRPr>
          </a:p>
        </p:txBody>
      </p:sp>
      <p:sp>
        <p:nvSpPr>
          <p:cNvPr id="11" name="object 11"/>
          <p:cNvSpPr txBox="1"/>
          <p:nvPr/>
        </p:nvSpPr>
        <p:spPr>
          <a:xfrm>
            <a:off x="7395718" y="1552447"/>
            <a:ext cx="2841625" cy="188722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dirty="0">
                <a:latin typeface="メイリオ"/>
                <a:cs typeface="メイリオ"/>
              </a:rPr>
              <a:t>支払～</a:t>
            </a:r>
            <a:r>
              <a:rPr sz="1200" spc="-5" dirty="0">
                <a:latin typeface="メイリオ"/>
                <a:cs typeface="メイリオ"/>
              </a:rPr>
              <a:t>ポイント付与までの業務的な実現</a:t>
            </a:r>
            <a:endParaRPr sz="1200">
              <a:latin typeface="メイリオ"/>
              <a:cs typeface="メイリオ"/>
            </a:endParaRPr>
          </a:p>
          <a:p>
            <a:pPr marL="85090">
              <a:spcBef>
                <a:spcPts val="25"/>
              </a:spcBef>
            </a:pPr>
            <a:r>
              <a:rPr sz="1200" spc="-15" dirty="0">
                <a:latin typeface="メイリオ"/>
                <a:cs typeface="メイリオ"/>
              </a:rPr>
              <a:t>性の検証、課題の洗い出し</a:t>
            </a:r>
            <a:endParaRPr sz="1200">
              <a:latin typeface="メイリオ"/>
              <a:cs typeface="メイリオ"/>
            </a:endParaRPr>
          </a:p>
          <a:p>
            <a:pPr marL="85090" marR="157480" indent="-85725">
              <a:lnSpc>
                <a:spcPct val="101699"/>
              </a:lnSpc>
              <a:spcBef>
                <a:spcPts val="590"/>
              </a:spcBef>
              <a:buFont typeface="Arial"/>
              <a:buChar char="•"/>
              <a:tabLst>
                <a:tab pos="85725" algn="l"/>
              </a:tabLst>
            </a:pPr>
            <a:r>
              <a:rPr sz="1200" spc="-5" dirty="0">
                <a:latin typeface="メイリオ"/>
                <a:cs typeface="メイリオ"/>
              </a:rPr>
              <a:t>ポイント付与のスマートコントラクト</a:t>
            </a:r>
            <a:r>
              <a:rPr sz="1200" spc="-10" dirty="0">
                <a:latin typeface="メイリオ"/>
                <a:cs typeface="メイリオ"/>
              </a:rPr>
              <a:t>の実行検証</a:t>
            </a:r>
            <a:endParaRPr sz="1200">
              <a:latin typeface="メイリオ"/>
              <a:cs typeface="メイリオ"/>
            </a:endParaRPr>
          </a:p>
          <a:p>
            <a:pPr marL="85090" marR="160020" indent="-85725">
              <a:buFont typeface="Arial"/>
              <a:buChar char="•"/>
              <a:tabLst>
                <a:tab pos="85725" algn="l"/>
              </a:tabLst>
            </a:pPr>
            <a:r>
              <a:rPr sz="1200" dirty="0">
                <a:latin typeface="メイリオ"/>
                <a:cs typeface="メイリオ"/>
              </a:rPr>
              <a:t>ポイント</a:t>
            </a:r>
            <a:r>
              <a:rPr sz="1200" dirty="0">
                <a:latin typeface="Calibri"/>
                <a:cs typeface="Calibri"/>
              </a:rPr>
              <a:t>PF</a:t>
            </a:r>
            <a:r>
              <a:rPr sz="1200" spc="-5" dirty="0">
                <a:latin typeface="メイリオ"/>
                <a:cs typeface="メイリオ"/>
              </a:rPr>
              <a:t>との連携の実現性検証、課</a:t>
            </a:r>
            <a:r>
              <a:rPr sz="1200" spc="-10" dirty="0">
                <a:latin typeface="メイリオ"/>
                <a:cs typeface="メイリオ"/>
              </a:rPr>
              <a:t>題洗い出し</a:t>
            </a:r>
            <a:endParaRPr sz="1200">
              <a:latin typeface="メイリオ"/>
              <a:cs typeface="メイリオ"/>
            </a:endParaRPr>
          </a:p>
          <a:p>
            <a:pPr marL="85090" indent="-85725">
              <a:spcBef>
                <a:spcPts val="1190"/>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a:p>
            <a:pPr marL="85090" indent="-85725">
              <a:spcBef>
                <a:spcPts val="1285"/>
              </a:spcBef>
              <a:buFont typeface="Arial"/>
              <a:buChar char="•"/>
              <a:tabLst>
                <a:tab pos="85725" algn="l"/>
              </a:tabLst>
            </a:pPr>
            <a:r>
              <a:rPr sz="1200" spc="-5" dirty="0">
                <a:latin typeface="メイリオ"/>
                <a:cs typeface="メイリオ"/>
              </a:rPr>
              <a:t>ポイント経済圏の活性化の検証</a:t>
            </a:r>
            <a:endParaRPr sz="1200">
              <a:latin typeface="メイリオ"/>
              <a:cs typeface="メイリオ"/>
            </a:endParaRPr>
          </a:p>
        </p:txBody>
      </p:sp>
      <p:sp>
        <p:nvSpPr>
          <p:cNvPr id="12" name="object 12"/>
          <p:cNvSpPr txBox="1"/>
          <p:nvPr/>
        </p:nvSpPr>
        <p:spPr>
          <a:xfrm>
            <a:off x="6452996" y="4946142"/>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13" name="object 13"/>
          <p:cNvSpPr txBox="1"/>
          <p:nvPr/>
        </p:nvSpPr>
        <p:spPr>
          <a:xfrm>
            <a:off x="6452996" y="5457546"/>
            <a:ext cx="694690" cy="394335"/>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ポイント</a:t>
            </a:r>
            <a:endParaRPr sz="1200">
              <a:latin typeface="メイリオ"/>
              <a:cs typeface="メイリオ"/>
            </a:endParaRPr>
          </a:p>
          <a:p>
            <a:pPr marL="12700">
              <a:spcBef>
                <a:spcPts val="20"/>
              </a:spcBef>
            </a:pPr>
            <a:r>
              <a:rPr sz="1200" b="1" spc="-15" dirty="0">
                <a:latin typeface="Calibri"/>
                <a:cs typeface="Calibri"/>
              </a:rPr>
              <a:t>PF/</a:t>
            </a:r>
            <a:r>
              <a:rPr sz="1200" b="1" spc="-20" dirty="0">
                <a:latin typeface="メイリオ"/>
                <a:cs typeface="メイリオ"/>
              </a:rPr>
              <a:t>加盟店</a:t>
            </a:r>
            <a:endParaRPr sz="1200">
              <a:latin typeface="メイリオ"/>
              <a:cs typeface="メイリオ"/>
            </a:endParaRPr>
          </a:p>
        </p:txBody>
      </p:sp>
      <p:sp>
        <p:nvSpPr>
          <p:cNvPr id="14" name="object 14"/>
          <p:cNvSpPr txBox="1"/>
          <p:nvPr/>
        </p:nvSpPr>
        <p:spPr>
          <a:xfrm>
            <a:off x="7404609" y="4762627"/>
            <a:ext cx="2092325" cy="1682114"/>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5" dirty="0">
                <a:latin typeface="メイリオ"/>
                <a:cs typeface="メイリオ"/>
              </a:rPr>
              <a:t>デジタル通貨の発行・管理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裏付け資産の管理</a:t>
            </a:r>
            <a:endParaRPr sz="1200">
              <a:latin typeface="メイリオ"/>
              <a:cs typeface="メイリオ"/>
            </a:endParaRPr>
          </a:p>
          <a:p>
            <a:pPr marL="97790" indent="-85725">
              <a:spcBef>
                <a:spcPts val="715"/>
              </a:spcBef>
              <a:buFont typeface="Arial"/>
              <a:buChar char="•"/>
              <a:tabLst>
                <a:tab pos="984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97790" indent="-85725">
              <a:buFont typeface="Arial"/>
              <a:buChar char="•"/>
              <a:tabLst>
                <a:tab pos="984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シナリオ実行・検証</a:t>
            </a:r>
            <a:endParaRPr sz="1200">
              <a:latin typeface="メイリオ"/>
              <a:cs typeface="メイリオ"/>
            </a:endParaRPr>
          </a:p>
          <a:p>
            <a:pPr marL="97790" indent="-85725">
              <a:spcBef>
                <a:spcPts val="805"/>
              </a:spcBef>
              <a:buFont typeface="Arial"/>
              <a:buChar char="•"/>
              <a:tabLst>
                <a:tab pos="98425" algn="l"/>
              </a:tabLst>
            </a:pPr>
            <a:r>
              <a:rPr sz="1200" spc="-5" dirty="0">
                <a:latin typeface="メイリオ"/>
                <a:cs typeface="メイリオ"/>
              </a:rPr>
              <a:t>スマートコントラクトの定義</a:t>
            </a:r>
            <a:endParaRPr sz="1200">
              <a:latin typeface="メイリオ"/>
              <a:cs typeface="メイリオ"/>
            </a:endParaRPr>
          </a:p>
          <a:p>
            <a:pPr marL="97790" indent="-85725">
              <a:buFont typeface="Arial"/>
              <a:buChar char="•"/>
              <a:tabLst>
                <a:tab pos="98425" algn="l"/>
              </a:tabLst>
            </a:pP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15" name="object 15"/>
          <p:cNvSpPr txBox="1"/>
          <p:nvPr/>
        </p:nvSpPr>
        <p:spPr>
          <a:xfrm>
            <a:off x="6452996" y="6093359"/>
            <a:ext cx="853440" cy="391795"/>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spcBef>
                <a:spcPts val="5"/>
              </a:spcBef>
            </a:pPr>
            <a:r>
              <a:rPr sz="1200" b="1" spc="-15" dirty="0">
                <a:latin typeface="メイリオ"/>
                <a:cs typeface="メイリオ"/>
              </a:rPr>
              <a:t>協力企業</a:t>
            </a:r>
            <a:endParaRPr sz="1200">
              <a:latin typeface="メイリオ"/>
              <a:cs typeface="メイリオ"/>
            </a:endParaRPr>
          </a:p>
        </p:txBody>
      </p:sp>
      <p:sp>
        <p:nvSpPr>
          <p:cNvPr id="16" name="object 16"/>
          <p:cNvSpPr txBox="1"/>
          <p:nvPr/>
        </p:nvSpPr>
        <p:spPr>
          <a:xfrm>
            <a:off x="2070811" y="5314570"/>
            <a:ext cx="3515360" cy="843821"/>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①デジタル通貨を店舗で利用する</a:t>
            </a:r>
            <a:endParaRPr sz="1200">
              <a:latin typeface="メイリオ"/>
              <a:cs typeface="メイリオ"/>
            </a:endParaRPr>
          </a:p>
          <a:p>
            <a:pPr>
              <a:lnSpc>
                <a:spcPct val="100000"/>
              </a:lnSpc>
            </a:pPr>
            <a:r>
              <a:rPr sz="1200" spc="-5" dirty="0">
                <a:latin typeface="メイリオ"/>
                <a:cs typeface="メイリオ"/>
              </a:rPr>
              <a:t>②スマートコントラクトが実行される</a:t>
            </a:r>
            <a:endParaRPr sz="1200">
              <a:latin typeface="メイリオ"/>
              <a:cs typeface="メイリオ"/>
            </a:endParaRPr>
          </a:p>
          <a:p>
            <a:pPr>
              <a:lnSpc>
                <a:spcPct val="100000"/>
              </a:lnSpc>
            </a:pPr>
            <a:r>
              <a:rPr sz="1200" dirty="0">
                <a:latin typeface="メイリオ"/>
                <a:cs typeface="メイリオ"/>
              </a:rPr>
              <a:t>③ポイント</a:t>
            </a:r>
            <a:r>
              <a:rPr sz="1200" dirty="0">
                <a:latin typeface="Calibri"/>
                <a:cs typeface="Calibri"/>
              </a:rPr>
              <a:t>PF</a:t>
            </a:r>
            <a:r>
              <a:rPr sz="1200" spc="-5" dirty="0">
                <a:latin typeface="メイリオ"/>
                <a:cs typeface="メイリオ"/>
              </a:rPr>
              <a:t>と連携し自動でポイントが付与される</a:t>
            </a:r>
            <a:endParaRPr sz="1200">
              <a:latin typeface="メイリオ"/>
              <a:cs typeface="メイリオ"/>
            </a:endParaRPr>
          </a:p>
          <a:p>
            <a:pPr>
              <a:spcBef>
                <a:spcPts val="35"/>
              </a:spcBef>
            </a:pPr>
            <a:endParaRPr sz="600">
              <a:latin typeface="メイリオ"/>
              <a:cs typeface="メイリオ"/>
            </a:endParaRPr>
          </a:p>
          <a:p>
            <a:pPr>
              <a:lnSpc>
                <a:spcPct val="100000"/>
              </a:lnSpc>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17" name="object 17"/>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dirty="0">
                <a:latin typeface="メイリオ"/>
                <a:cs typeface="メイリオ"/>
              </a:rPr>
              <a:t>ポイント</a:t>
            </a:r>
            <a:r>
              <a:rPr sz="1200" dirty="0">
                <a:latin typeface="Calibri"/>
                <a:cs typeface="Calibri"/>
              </a:rPr>
              <a:t>PF</a:t>
            </a:r>
            <a:r>
              <a:rPr sz="1200" spc="-5" dirty="0">
                <a:latin typeface="メイリオ"/>
                <a:cs typeface="メイリオ"/>
              </a:rPr>
              <a:t>との連携によるポイント経済圏の活性化の実証</a:t>
            </a:r>
            <a:endParaRPr sz="1200">
              <a:latin typeface="メイリオ"/>
              <a:cs typeface="メイリオ"/>
            </a:endParaRPr>
          </a:p>
        </p:txBody>
      </p:sp>
      <p:sp>
        <p:nvSpPr>
          <p:cNvPr id="18" name="object 18"/>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19" name="object 19"/>
          <p:cNvSpPr txBox="1"/>
          <p:nvPr/>
        </p:nvSpPr>
        <p:spPr>
          <a:xfrm>
            <a:off x="5952744" y="3645408"/>
            <a:ext cx="4319270" cy="843820"/>
          </a:xfrm>
          <a:prstGeom prst="rect">
            <a:avLst/>
          </a:prstGeom>
          <a:ln w="9525">
            <a:solidFill>
              <a:srgbClr val="BEBEBE"/>
            </a:solidFill>
          </a:ln>
        </p:spPr>
        <p:txBody>
          <a:bodyPr vert="horz" wrap="square" lIns="0" tIns="104139" rIns="0" bIns="0" rtlCol="0">
            <a:spAutoFit/>
          </a:bodyPr>
          <a:lstStyle/>
          <a:p>
            <a:pPr marL="710565" marR="307340" indent="-85725">
              <a:spcBef>
                <a:spcPts val="819"/>
              </a:spcBef>
              <a:buFont typeface="Arial"/>
              <a:buChar char="•"/>
              <a:tabLst>
                <a:tab pos="711200"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710565" marR="196215" indent="-85725">
              <a:buFont typeface="Arial"/>
              <a:buChar char="•"/>
              <a:tabLst>
                <a:tab pos="711200"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0" name="object 20"/>
          <p:cNvGrpSpPr/>
          <p:nvPr/>
        </p:nvGrpSpPr>
        <p:grpSpPr>
          <a:xfrm>
            <a:off x="2682240" y="2092452"/>
            <a:ext cx="2753995" cy="1717675"/>
            <a:chOff x="1158239" y="2092451"/>
            <a:chExt cx="2753995" cy="1717675"/>
          </a:xfrm>
        </p:grpSpPr>
        <p:pic>
          <p:nvPicPr>
            <p:cNvPr id="21" name="object 21"/>
            <p:cNvPicPr/>
            <p:nvPr/>
          </p:nvPicPr>
          <p:blipFill>
            <a:blip r:embed="rId2" cstate="print"/>
            <a:stretch>
              <a:fillRect/>
            </a:stretch>
          </p:blipFill>
          <p:spPr>
            <a:xfrm>
              <a:off x="1674875" y="2092451"/>
              <a:ext cx="1684020" cy="742188"/>
            </a:xfrm>
            <a:prstGeom prst="rect">
              <a:avLst/>
            </a:prstGeom>
          </p:spPr>
        </p:pic>
        <p:pic>
          <p:nvPicPr>
            <p:cNvPr id="22" name="object 22"/>
            <p:cNvPicPr/>
            <p:nvPr/>
          </p:nvPicPr>
          <p:blipFill>
            <a:blip r:embed="rId3" cstate="print"/>
            <a:stretch>
              <a:fillRect/>
            </a:stretch>
          </p:blipFill>
          <p:spPr>
            <a:xfrm>
              <a:off x="1158239" y="3067811"/>
              <a:ext cx="713232" cy="742188"/>
            </a:xfrm>
            <a:prstGeom prst="rect">
              <a:avLst/>
            </a:prstGeom>
          </p:spPr>
        </p:pic>
        <p:pic>
          <p:nvPicPr>
            <p:cNvPr id="23" name="object 23"/>
            <p:cNvPicPr/>
            <p:nvPr/>
          </p:nvPicPr>
          <p:blipFill>
            <a:blip r:embed="rId4" cstate="print"/>
            <a:stretch>
              <a:fillRect/>
            </a:stretch>
          </p:blipFill>
          <p:spPr>
            <a:xfrm>
              <a:off x="1354835" y="3278123"/>
              <a:ext cx="316991" cy="315467"/>
            </a:xfrm>
            <a:prstGeom prst="rect">
              <a:avLst/>
            </a:prstGeom>
          </p:spPr>
        </p:pic>
        <p:sp>
          <p:nvSpPr>
            <p:cNvPr id="24" name="object 24"/>
            <p:cNvSpPr/>
            <p:nvPr/>
          </p:nvSpPr>
          <p:spPr>
            <a:xfrm>
              <a:off x="1837181" y="3400805"/>
              <a:ext cx="1256030" cy="76200"/>
            </a:xfrm>
            <a:custGeom>
              <a:avLst/>
              <a:gdLst/>
              <a:ahLst/>
              <a:cxnLst/>
              <a:rect l="l" t="t" r="r" b="b"/>
              <a:pathLst>
                <a:path w="1256030" h="76200">
                  <a:moveTo>
                    <a:pt x="1236853" y="28575"/>
                  </a:moveTo>
                  <a:lnTo>
                    <a:pt x="1192403" y="28575"/>
                  </a:lnTo>
                  <a:lnTo>
                    <a:pt x="1192403" y="47625"/>
                  </a:lnTo>
                  <a:lnTo>
                    <a:pt x="1179703" y="47627"/>
                  </a:lnTo>
                  <a:lnTo>
                    <a:pt x="1179703" y="76200"/>
                  </a:lnTo>
                  <a:lnTo>
                    <a:pt x="1255903" y="38100"/>
                  </a:lnTo>
                  <a:lnTo>
                    <a:pt x="1236853" y="28575"/>
                  </a:lnTo>
                  <a:close/>
                </a:path>
                <a:path w="1256030" h="76200">
                  <a:moveTo>
                    <a:pt x="1179703" y="28577"/>
                  </a:moveTo>
                  <a:lnTo>
                    <a:pt x="0" y="28829"/>
                  </a:lnTo>
                  <a:lnTo>
                    <a:pt x="0" y="47879"/>
                  </a:lnTo>
                  <a:lnTo>
                    <a:pt x="1179703" y="47627"/>
                  </a:lnTo>
                  <a:lnTo>
                    <a:pt x="1179703" y="28577"/>
                  </a:lnTo>
                  <a:close/>
                </a:path>
                <a:path w="1256030" h="76200">
                  <a:moveTo>
                    <a:pt x="1192403" y="28575"/>
                  </a:moveTo>
                  <a:lnTo>
                    <a:pt x="1179703" y="28577"/>
                  </a:lnTo>
                  <a:lnTo>
                    <a:pt x="1179703" y="47627"/>
                  </a:lnTo>
                  <a:lnTo>
                    <a:pt x="1192403" y="47625"/>
                  </a:lnTo>
                  <a:lnTo>
                    <a:pt x="1192403" y="28575"/>
                  </a:lnTo>
                  <a:close/>
                </a:path>
                <a:path w="1256030" h="76200">
                  <a:moveTo>
                    <a:pt x="1179703" y="0"/>
                  </a:moveTo>
                  <a:lnTo>
                    <a:pt x="1179703" y="28577"/>
                  </a:lnTo>
                  <a:lnTo>
                    <a:pt x="1236853" y="28575"/>
                  </a:lnTo>
                  <a:lnTo>
                    <a:pt x="1179703" y="0"/>
                  </a:lnTo>
                  <a:close/>
                </a:path>
              </a:pathLst>
            </a:custGeom>
            <a:solidFill>
              <a:srgbClr val="A6A6A6"/>
            </a:solidFill>
          </p:spPr>
          <p:txBody>
            <a:bodyPr wrap="square" lIns="0" tIns="0" rIns="0" bIns="0" rtlCol="0"/>
            <a:lstStyle/>
            <a:p>
              <a:endParaRPr/>
            </a:p>
          </p:txBody>
        </p:sp>
        <p:pic>
          <p:nvPicPr>
            <p:cNvPr id="25" name="object 25"/>
            <p:cNvPicPr/>
            <p:nvPr/>
          </p:nvPicPr>
          <p:blipFill>
            <a:blip r:embed="rId5" cstate="print"/>
            <a:stretch>
              <a:fillRect/>
            </a:stretch>
          </p:blipFill>
          <p:spPr>
            <a:xfrm>
              <a:off x="2601467" y="3354323"/>
              <a:ext cx="301751" cy="236220"/>
            </a:xfrm>
            <a:prstGeom prst="rect">
              <a:avLst/>
            </a:prstGeom>
          </p:spPr>
        </p:pic>
        <p:sp>
          <p:nvSpPr>
            <p:cNvPr id="26" name="object 26"/>
            <p:cNvSpPr/>
            <p:nvPr/>
          </p:nvSpPr>
          <p:spPr>
            <a:xfrm>
              <a:off x="1768601" y="2776092"/>
              <a:ext cx="331470" cy="401955"/>
            </a:xfrm>
            <a:custGeom>
              <a:avLst/>
              <a:gdLst/>
              <a:ahLst/>
              <a:cxnLst/>
              <a:rect l="l" t="t" r="r" b="b"/>
              <a:pathLst>
                <a:path w="331469" h="401955">
                  <a:moveTo>
                    <a:pt x="18796" y="318770"/>
                  </a:moveTo>
                  <a:lnTo>
                    <a:pt x="0" y="401828"/>
                  </a:lnTo>
                  <a:lnTo>
                    <a:pt x="77724" y="367030"/>
                  </a:lnTo>
                  <a:lnTo>
                    <a:pt x="67644" y="358775"/>
                  </a:lnTo>
                  <a:lnTo>
                    <a:pt x="47625" y="358775"/>
                  </a:lnTo>
                  <a:lnTo>
                    <a:pt x="32893" y="346710"/>
                  </a:lnTo>
                  <a:lnTo>
                    <a:pt x="40923" y="336891"/>
                  </a:lnTo>
                  <a:lnTo>
                    <a:pt x="18796" y="318770"/>
                  </a:lnTo>
                  <a:close/>
                </a:path>
                <a:path w="331469" h="401955">
                  <a:moveTo>
                    <a:pt x="40923" y="336891"/>
                  </a:moveTo>
                  <a:lnTo>
                    <a:pt x="32893" y="346710"/>
                  </a:lnTo>
                  <a:lnTo>
                    <a:pt x="47625" y="358775"/>
                  </a:lnTo>
                  <a:lnTo>
                    <a:pt x="55653" y="348955"/>
                  </a:lnTo>
                  <a:lnTo>
                    <a:pt x="40923" y="336891"/>
                  </a:lnTo>
                  <a:close/>
                </a:path>
                <a:path w="331469" h="401955">
                  <a:moveTo>
                    <a:pt x="55653" y="348955"/>
                  </a:moveTo>
                  <a:lnTo>
                    <a:pt x="47625" y="358775"/>
                  </a:lnTo>
                  <a:lnTo>
                    <a:pt x="67644" y="358775"/>
                  </a:lnTo>
                  <a:lnTo>
                    <a:pt x="55653" y="348955"/>
                  </a:lnTo>
                  <a:close/>
                </a:path>
                <a:path w="331469" h="401955">
                  <a:moveTo>
                    <a:pt x="316484" y="0"/>
                  </a:moveTo>
                  <a:lnTo>
                    <a:pt x="40923" y="336891"/>
                  </a:lnTo>
                  <a:lnTo>
                    <a:pt x="55653" y="348955"/>
                  </a:lnTo>
                  <a:lnTo>
                    <a:pt x="331216" y="11937"/>
                  </a:lnTo>
                  <a:lnTo>
                    <a:pt x="316484" y="0"/>
                  </a:lnTo>
                  <a:close/>
                </a:path>
              </a:pathLst>
            </a:custGeom>
            <a:solidFill>
              <a:srgbClr val="A6A6A6"/>
            </a:solidFill>
          </p:spPr>
          <p:txBody>
            <a:bodyPr wrap="square" lIns="0" tIns="0" rIns="0" bIns="0" rtlCol="0"/>
            <a:lstStyle/>
            <a:p>
              <a:endParaRPr/>
            </a:p>
          </p:txBody>
        </p:sp>
        <p:pic>
          <p:nvPicPr>
            <p:cNvPr id="27" name="object 27"/>
            <p:cNvPicPr/>
            <p:nvPr/>
          </p:nvPicPr>
          <p:blipFill>
            <a:blip r:embed="rId6" cstate="print"/>
            <a:stretch>
              <a:fillRect/>
            </a:stretch>
          </p:blipFill>
          <p:spPr>
            <a:xfrm>
              <a:off x="1818131" y="2872739"/>
              <a:ext cx="222504" cy="220979"/>
            </a:xfrm>
            <a:prstGeom prst="rect">
              <a:avLst/>
            </a:prstGeom>
          </p:spPr>
        </p:pic>
        <p:pic>
          <p:nvPicPr>
            <p:cNvPr id="28" name="object 28"/>
            <p:cNvPicPr/>
            <p:nvPr/>
          </p:nvPicPr>
          <p:blipFill>
            <a:blip r:embed="rId7" cstate="print"/>
            <a:stretch>
              <a:fillRect/>
            </a:stretch>
          </p:blipFill>
          <p:spPr>
            <a:xfrm>
              <a:off x="3197351" y="3067811"/>
              <a:ext cx="714756" cy="742188"/>
            </a:xfrm>
            <a:prstGeom prst="rect">
              <a:avLst/>
            </a:prstGeom>
          </p:spPr>
        </p:pic>
        <p:pic>
          <p:nvPicPr>
            <p:cNvPr id="29" name="object 29"/>
            <p:cNvPicPr/>
            <p:nvPr/>
          </p:nvPicPr>
          <p:blipFill>
            <a:blip r:embed="rId8" cstate="print"/>
            <a:stretch>
              <a:fillRect/>
            </a:stretch>
          </p:blipFill>
          <p:spPr>
            <a:xfrm>
              <a:off x="3357372" y="3297935"/>
              <a:ext cx="419100" cy="271272"/>
            </a:xfrm>
            <a:prstGeom prst="rect">
              <a:avLst/>
            </a:prstGeom>
          </p:spPr>
        </p:pic>
        <p:pic>
          <p:nvPicPr>
            <p:cNvPr id="30" name="object 30"/>
            <p:cNvPicPr/>
            <p:nvPr/>
          </p:nvPicPr>
          <p:blipFill>
            <a:blip r:embed="rId9" cstate="print"/>
            <a:stretch>
              <a:fillRect/>
            </a:stretch>
          </p:blipFill>
          <p:spPr>
            <a:xfrm>
              <a:off x="3113532" y="3297935"/>
              <a:ext cx="210311" cy="222503"/>
            </a:xfrm>
            <a:prstGeom prst="rect">
              <a:avLst/>
            </a:prstGeom>
          </p:spPr>
        </p:pic>
      </p:grpSp>
      <p:sp>
        <p:nvSpPr>
          <p:cNvPr id="31" name="object 31"/>
          <p:cNvSpPr txBox="1"/>
          <p:nvPr/>
        </p:nvSpPr>
        <p:spPr>
          <a:xfrm>
            <a:off x="3750817" y="2252853"/>
            <a:ext cx="622300" cy="391160"/>
          </a:xfrm>
          <a:prstGeom prst="rect">
            <a:avLst/>
          </a:prstGeom>
        </p:spPr>
        <p:txBody>
          <a:bodyPr vert="horz" wrap="square" lIns="0" tIns="12700" rIns="0" bIns="0" rtlCol="0">
            <a:spAutoFit/>
          </a:bodyPr>
          <a:lstStyle/>
          <a:p>
            <a:pPr marR="5080" algn="ctr">
              <a:spcBef>
                <a:spcPts val="100"/>
              </a:spcBef>
            </a:pPr>
            <a:r>
              <a:rPr sz="1200" b="1" spc="-15" dirty="0">
                <a:latin typeface="メイリオ"/>
                <a:cs typeface="メイリオ"/>
              </a:rPr>
              <a:t>ポイント</a:t>
            </a:r>
            <a:endParaRPr sz="1200">
              <a:latin typeface="メイリオ"/>
              <a:cs typeface="メイリオ"/>
            </a:endParaRPr>
          </a:p>
          <a:p>
            <a:pPr marR="3175" algn="ctr"/>
            <a:r>
              <a:rPr sz="1200" b="1" spc="-25" dirty="0">
                <a:latin typeface="メイリオ"/>
                <a:cs typeface="メイリオ"/>
              </a:rPr>
              <a:t>PF</a:t>
            </a:r>
            <a:endParaRPr sz="1200">
              <a:latin typeface="メイリオ"/>
              <a:cs typeface="メイリオ"/>
            </a:endParaRPr>
          </a:p>
        </p:txBody>
      </p:sp>
      <p:grpSp>
        <p:nvGrpSpPr>
          <p:cNvPr id="32" name="object 32"/>
          <p:cNvGrpSpPr/>
          <p:nvPr/>
        </p:nvGrpSpPr>
        <p:grpSpPr>
          <a:xfrm>
            <a:off x="3610230" y="2610992"/>
            <a:ext cx="1158875" cy="711200"/>
            <a:chOff x="2086229" y="2610992"/>
            <a:chExt cx="1158875" cy="711200"/>
          </a:xfrm>
        </p:grpSpPr>
        <p:pic>
          <p:nvPicPr>
            <p:cNvPr id="33" name="object 33"/>
            <p:cNvPicPr/>
            <p:nvPr/>
          </p:nvPicPr>
          <p:blipFill>
            <a:blip r:embed="rId10" cstate="print"/>
            <a:stretch>
              <a:fillRect/>
            </a:stretch>
          </p:blipFill>
          <p:spPr>
            <a:xfrm>
              <a:off x="3032398" y="3108856"/>
              <a:ext cx="212177" cy="212736"/>
            </a:xfrm>
            <a:prstGeom prst="rect">
              <a:avLst/>
            </a:prstGeom>
          </p:spPr>
        </p:pic>
        <p:sp>
          <p:nvSpPr>
            <p:cNvPr id="34" name="object 34"/>
            <p:cNvSpPr/>
            <p:nvPr/>
          </p:nvSpPr>
          <p:spPr>
            <a:xfrm>
              <a:off x="2086229" y="2610992"/>
              <a:ext cx="986790" cy="445134"/>
            </a:xfrm>
            <a:custGeom>
              <a:avLst/>
              <a:gdLst/>
              <a:ahLst/>
              <a:cxnLst/>
              <a:rect l="l" t="t" r="r" b="b"/>
              <a:pathLst>
                <a:path w="986789" h="445135">
                  <a:moveTo>
                    <a:pt x="983741" y="423545"/>
                  </a:moveTo>
                  <a:lnTo>
                    <a:pt x="964819" y="426212"/>
                  </a:lnTo>
                  <a:lnTo>
                    <a:pt x="967485" y="445135"/>
                  </a:lnTo>
                  <a:lnTo>
                    <a:pt x="986408" y="442468"/>
                  </a:lnTo>
                  <a:lnTo>
                    <a:pt x="983741" y="423545"/>
                  </a:lnTo>
                  <a:close/>
                </a:path>
                <a:path w="986789" h="445135">
                  <a:moveTo>
                    <a:pt x="975740" y="385191"/>
                  </a:moveTo>
                  <a:lnTo>
                    <a:pt x="957326" y="390017"/>
                  </a:lnTo>
                  <a:lnTo>
                    <a:pt x="959231" y="397256"/>
                  </a:lnTo>
                  <a:lnTo>
                    <a:pt x="961516" y="408051"/>
                  </a:lnTo>
                  <a:lnTo>
                    <a:pt x="980185" y="404241"/>
                  </a:lnTo>
                  <a:lnTo>
                    <a:pt x="978026" y="393446"/>
                  </a:lnTo>
                  <a:lnTo>
                    <a:pt x="975740" y="385191"/>
                  </a:lnTo>
                  <a:close/>
                </a:path>
                <a:path w="986789" h="445135">
                  <a:moveTo>
                    <a:pt x="964691" y="348107"/>
                  </a:moveTo>
                  <a:lnTo>
                    <a:pt x="946531" y="354203"/>
                  </a:lnTo>
                  <a:lnTo>
                    <a:pt x="952500" y="372237"/>
                  </a:lnTo>
                  <a:lnTo>
                    <a:pt x="970660" y="366268"/>
                  </a:lnTo>
                  <a:lnTo>
                    <a:pt x="964691" y="348107"/>
                  </a:lnTo>
                  <a:close/>
                </a:path>
                <a:path w="986789" h="445135">
                  <a:moveTo>
                    <a:pt x="949832" y="311912"/>
                  </a:moveTo>
                  <a:lnTo>
                    <a:pt x="932560" y="319913"/>
                  </a:lnTo>
                  <a:lnTo>
                    <a:pt x="937132" y="329692"/>
                  </a:lnTo>
                  <a:lnTo>
                    <a:pt x="939926" y="336804"/>
                  </a:lnTo>
                  <a:lnTo>
                    <a:pt x="957579" y="329946"/>
                  </a:lnTo>
                  <a:lnTo>
                    <a:pt x="954785" y="322707"/>
                  </a:lnTo>
                  <a:lnTo>
                    <a:pt x="949832" y="311912"/>
                  </a:lnTo>
                  <a:close/>
                </a:path>
                <a:path w="986789" h="445135">
                  <a:moveTo>
                    <a:pt x="932052" y="276987"/>
                  </a:moveTo>
                  <a:lnTo>
                    <a:pt x="915796" y="286893"/>
                  </a:lnTo>
                  <a:lnTo>
                    <a:pt x="916051" y="287274"/>
                  </a:lnTo>
                  <a:lnTo>
                    <a:pt x="924432" y="303276"/>
                  </a:lnTo>
                  <a:lnTo>
                    <a:pt x="941323" y="294259"/>
                  </a:lnTo>
                  <a:lnTo>
                    <a:pt x="932052" y="276987"/>
                  </a:lnTo>
                  <a:close/>
                </a:path>
                <a:path w="986789" h="445135">
                  <a:moveTo>
                    <a:pt x="911478" y="244475"/>
                  </a:moveTo>
                  <a:lnTo>
                    <a:pt x="895731" y="255143"/>
                  </a:lnTo>
                  <a:lnTo>
                    <a:pt x="903732" y="266954"/>
                  </a:lnTo>
                  <a:lnTo>
                    <a:pt x="905890" y="270637"/>
                  </a:lnTo>
                  <a:lnTo>
                    <a:pt x="922146" y="260731"/>
                  </a:lnTo>
                  <a:lnTo>
                    <a:pt x="919988" y="257048"/>
                  </a:lnTo>
                  <a:lnTo>
                    <a:pt x="911478" y="244475"/>
                  </a:lnTo>
                  <a:close/>
                </a:path>
                <a:path w="986789" h="445135">
                  <a:moveTo>
                    <a:pt x="888110" y="213106"/>
                  </a:moveTo>
                  <a:lnTo>
                    <a:pt x="873506" y="225425"/>
                  </a:lnTo>
                  <a:lnTo>
                    <a:pt x="875664" y="227965"/>
                  </a:lnTo>
                  <a:lnTo>
                    <a:pt x="884935" y="240030"/>
                  </a:lnTo>
                  <a:lnTo>
                    <a:pt x="900048" y="228473"/>
                  </a:lnTo>
                  <a:lnTo>
                    <a:pt x="890904" y="216408"/>
                  </a:lnTo>
                  <a:lnTo>
                    <a:pt x="888110" y="213106"/>
                  </a:lnTo>
                  <a:close/>
                </a:path>
                <a:path w="986789" h="445135">
                  <a:moveTo>
                    <a:pt x="862583" y="184150"/>
                  </a:moveTo>
                  <a:lnTo>
                    <a:pt x="848613" y="197231"/>
                  </a:lnTo>
                  <a:lnTo>
                    <a:pt x="860044" y="209550"/>
                  </a:lnTo>
                  <a:lnTo>
                    <a:pt x="861187" y="210820"/>
                  </a:lnTo>
                  <a:lnTo>
                    <a:pt x="875791" y="198501"/>
                  </a:lnTo>
                  <a:lnTo>
                    <a:pt x="874648" y="197231"/>
                  </a:lnTo>
                  <a:lnTo>
                    <a:pt x="862583" y="184150"/>
                  </a:lnTo>
                  <a:close/>
                </a:path>
                <a:path w="986789" h="445135">
                  <a:moveTo>
                    <a:pt x="834644" y="156972"/>
                  </a:moveTo>
                  <a:lnTo>
                    <a:pt x="822070" y="171196"/>
                  </a:lnTo>
                  <a:lnTo>
                    <a:pt x="825881" y="174625"/>
                  </a:lnTo>
                  <a:lnTo>
                    <a:pt x="835532" y="184023"/>
                  </a:lnTo>
                  <a:lnTo>
                    <a:pt x="848868" y="170307"/>
                  </a:lnTo>
                  <a:lnTo>
                    <a:pt x="839215" y="160909"/>
                  </a:lnTo>
                  <a:lnTo>
                    <a:pt x="834644" y="156972"/>
                  </a:lnTo>
                  <a:close/>
                </a:path>
                <a:path w="986789" h="445135">
                  <a:moveTo>
                    <a:pt x="805179" y="132080"/>
                  </a:moveTo>
                  <a:lnTo>
                    <a:pt x="793241" y="146939"/>
                  </a:lnTo>
                  <a:lnTo>
                    <a:pt x="807212" y="158242"/>
                  </a:lnTo>
                  <a:lnTo>
                    <a:pt x="807719" y="158623"/>
                  </a:lnTo>
                  <a:lnTo>
                    <a:pt x="820293" y="144272"/>
                  </a:lnTo>
                  <a:lnTo>
                    <a:pt x="819912" y="143891"/>
                  </a:lnTo>
                  <a:lnTo>
                    <a:pt x="805179" y="132080"/>
                  </a:lnTo>
                  <a:close/>
                </a:path>
                <a:path w="986789" h="445135">
                  <a:moveTo>
                    <a:pt x="773683" y="109093"/>
                  </a:moveTo>
                  <a:lnTo>
                    <a:pt x="763143" y="124968"/>
                  </a:lnTo>
                  <a:lnTo>
                    <a:pt x="767460" y="127762"/>
                  </a:lnTo>
                  <a:lnTo>
                    <a:pt x="778382" y="135762"/>
                  </a:lnTo>
                  <a:lnTo>
                    <a:pt x="789558" y="120396"/>
                  </a:lnTo>
                  <a:lnTo>
                    <a:pt x="778637" y="112395"/>
                  </a:lnTo>
                  <a:lnTo>
                    <a:pt x="773683" y="109093"/>
                  </a:lnTo>
                  <a:close/>
                </a:path>
                <a:path w="986789" h="445135">
                  <a:moveTo>
                    <a:pt x="741171" y="88519"/>
                  </a:moveTo>
                  <a:lnTo>
                    <a:pt x="731393" y="104902"/>
                  </a:lnTo>
                  <a:lnTo>
                    <a:pt x="746251" y="113792"/>
                  </a:lnTo>
                  <a:lnTo>
                    <a:pt x="747268" y="114427"/>
                  </a:lnTo>
                  <a:lnTo>
                    <a:pt x="757808" y="98552"/>
                  </a:lnTo>
                  <a:lnTo>
                    <a:pt x="756793" y="97917"/>
                  </a:lnTo>
                  <a:lnTo>
                    <a:pt x="741171" y="88519"/>
                  </a:lnTo>
                  <a:close/>
                </a:path>
                <a:path w="986789" h="445135">
                  <a:moveTo>
                    <a:pt x="707008" y="69850"/>
                  </a:moveTo>
                  <a:lnTo>
                    <a:pt x="698753" y="86995"/>
                  </a:lnTo>
                  <a:lnTo>
                    <a:pt x="701675" y="88392"/>
                  </a:lnTo>
                  <a:lnTo>
                    <a:pt x="715137" y="95631"/>
                  </a:lnTo>
                  <a:lnTo>
                    <a:pt x="724281" y="78994"/>
                  </a:lnTo>
                  <a:lnTo>
                    <a:pt x="710691" y="71628"/>
                  </a:lnTo>
                  <a:lnTo>
                    <a:pt x="707008" y="69850"/>
                  </a:lnTo>
                  <a:close/>
                </a:path>
                <a:path w="986789" h="445135">
                  <a:moveTo>
                    <a:pt x="672083" y="53594"/>
                  </a:moveTo>
                  <a:lnTo>
                    <a:pt x="664463" y="71120"/>
                  </a:lnTo>
                  <a:lnTo>
                    <a:pt x="678307" y="77089"/>
                  </a:lnTo>
                  <a:lnTo>
                    <a:pt x="681608" y="78612"/>
                  </a:lnTo>
                  <a:lnTo>
                    <a:pt x="689863" y="61468"/>
                  </a:lnTo>
                  <a:lnTo>
                    <a:pt x="686562" y="59944"/>
                  </a:lnTo>
                  <a:lnTo>
                    <a:pt x="672083" y="53594"/>
                  </a:lnTo>
                  <a:close/>
                </a:path>
                <a:path w="986789" h="445135">
                  <a:moveTo>
                    <a:pt x="636269" y="39370"/>
                  </a:moveTo>
                  <a:lnTo>
                    <a:pt x="629538" y="57150"/>
                  </a:lnTo>
                  <a:lnTo>
                    <a:pt x="647319" y="64008"/>
                  </a:lnTo>
                  <a:lnTo>
                    <a:pt x="654176" y="46228"/>
                  </a:lnTo>
                  <a:lnTo>
                    <a:pt x="636269" y="39370"/>
                  </a:lnTo>
                  <a:close/>
                </a:path>
                <a:path w="986789" h="445135">
                  <a:moveTo>
                    <a:pt x="599313" y="27432"/>
                  </a:moveTo>
                  <a:lnTo>
                    <a:pt x="594106" y="45720"/>
                  </a:lnTo>
                  <a:lnTo>
                    <a:pt x="604012" y="48514"/>
                  </a:lnTo>
                  <a:lnTo>
                    <a:pt x="611885" y="51181"/>
                  </a:lnTo>
                  <a:lnTo>
                    <a:pt x="617982" y="33147"/>
                  </a:lnTo>
                  <a:lnTo>
                    <a:pt x="610107" y="30480"/>
                  </a:lnTo>
                  <a:lnTo>
                    <a:pt x="599313" y="27432"/>
                  </a:lnTo>
                  <a:close/>
                </a:path>
                <a:path w="986789" h="445135">
                  <a:moveTo>
                    <a:pt x="562101" y="17653"/>
                  </a:moveTo>
                  <a:lnTo>
                    <a:pt x="557529" y="36195"/>
                  </a:lnTo>
                  <a:lnTo>
                    <a:pt x="576071" y="40640"/>
                  </a:lnTo>
                  <a:lnTo>
                    <a:pt x="580644" y="22098"/>
                  </a:lnTo>
                  <a:lnTo>
                    <a:pt x="562101" y="17653"/>
                  </a:lnTo>
                  <a:close/>
                </a:path>
                <a:path w="986789" h="445135">
                  <a:moveTo>
                    <a:pt x="524001" y="9906"/>
                  </a:moveTo>
                  <a:lnTo>
                    <a:pt x="520953" y="28702"/>
                  </a:lnTo>
                  <a:lnTo>
                    <a:pt x="524763" y="29337"/>
                  </a:lnTo>
                  <a:lnTo>
                    <a:pt x="539369" y="32258"/>
                  </a:lnTo>
                  <a:lnTo>
                    <a:pt x="543051" y="13589"/>
                  </a:lnTo>
                  <a:lnTo>
                    <a:pt x="528573" y="10668"/>
                  </a:lnTo>
                  <a:lnTo>
                    <a:pt x="524001" y="9906"/>
                  </a:lnTo>
                  <a:close/>
                </a:path>
                <a:path w="986789" h="445135">
                  <a:moveTo>
                    <a:pt x="485901" y="4572"/>
                  </a:moveTo>
                  <a:lnTo>
                    <a:pt x="483743" y="23495"/>
                  </a:lnTo>
                  <a:lnTo>
                    <a:pt x="497331" y="25019"/>
                  </a:lnTo>
                  <a:lnTo>
                    <a:pt x="502157" y="25781"/>
                  </a:lnTo>
                  <a:lnTo>
                    <a:pt x="505206" y="6985"/>
                  </a:lnTo>
                  <a:lnTo>
                    <a:pt x="500379" y="6223"/>
                  </a:lnTo>
                  <a:lnTo>
                    <a:pt x="485901" y="4572"/>
                  </a:lnTo>
                  <a:close/>
                </a:path>
                <a:path w="986789" h="445135">
                  <a:moveTo>
                    <a:pt x="447547" y="1270"/>
                  </a:moveTo>
                  <a:lnTo>
                    <a:pt x="446150" y="20193"/>
                  </a:lnTo>
                  <a:lnTo>
                    <a:pt x="465200" y="21590"/>
                  </a:lnTo>
                  <a:lnTo>
                    <a:pt x="466470" y="2540"/>
                  </a:lnTo>
                  <a:lnTo>
                    <a:pt x="447547" y="1270"/>
                  </a:lnTo>
                  <a:close/>
                </a:path>
                <a:path w="986789" h="445135">
                  <a:moveTo>
                    <a:pt x="413638" y="0"/>
                  </a:moveTo>
                  <a:lnTo>
                    <a:pt x="408685" y="0"/>
                  </a:lnTo>
                  <a:lnTo>
                    <a:pt x="408939" y="19050"/>
                  </a:lnTo>
                  <a:lnTo>
                    <a:pt x="413131" y="19050"/>
                  </a:lnTo>
                  <a:lnTo>
                    <a:pt x="427481" y="19431"/>
                  </a:lnTo>
                  <a:lnTo>
                    <a:pt x="428116" y="381"/>
                  </a:lnTo>
                  <a:lnTo>
                    <a:pt x="413638" y="0"/>
                  </a:lnTo>
                  <a:close/>
                </a:path>
                <a:path w="986789" h="445135">
                  <a:moveTo>
                    <a:pt x="389635" y="254"/>
                  </a:moveTo>
                  <a:lnTo>
                    <a:pt x="384175" y="381"/>
                  </a:lnTo>
                  <a:lnTo>
                    <a:pt x="370204" y="1143"/>
                  </a:lnTo>
                  <a:lnTo>
                    <a:pt x="371220" y="20193"/>
                  </a:lnTo>
                  <a:lnTo>
                    <a:pt x="384428" y="19431"/>
                  </a:lnTo>
                  <a:lnTo>
                    <a:pt x="389889" y="19304"/>
                  </a:lnTo>
                  <a:lnTo>
                    <a:pt x="389635" y="254"/>
                  </a:lnTo>
                  <a:close/>
                </a:path>
                <a:path w="986789" h="445135">
                  <a:moveTo>
                    <a:pt x="350773" y="2286"/>
                  </a:moveTo>
                  <a:lnTo>
                    <a:pt x="331850" y="4191"/>
                  </a:lnTo>
                  <a:lnTo>
                    <a:pt x="333628" y="23114"/>
                  </a:lnTo>
                  <a:lnTo>
                    <a:pt x="352551" y="21336"/>
                  </a:lnTo>
                  <a:lnTo>
                    <a:pt x="350773" y="2286"/>
                  </a:lnTo>
                  <a:close/>
                </a:path>
                <a:path w="986789" h="445135">
                  <a:moveTo>
                    <a:pt x="312546" y="6604"/>
                  </a:moveTo>
                  <a:lnTo>
                    <a:pt x="303656" y="7747"/>
                  </a:lnTo>
                  <a:lnTo>
                    <a:pt x="293369" y="9525"/>
                  </a:lnTo>
                  <a:lnTo>
                    <a:pt x="296544" y="28321"/>
                  </a:lnTo>
                  <a:lnTo>
                    <a:pt x="306196" y="26670"/>
                  </a:lnTo>
                  <a:lnTo>
                    <a:pt x="315087" y="25527"/>
                  </a:lnTo>
                  <a:lnTo>
                    <a:pt x="312546" y="6604"/>
                  </a:lnTo>
                  <a:close/>
                </a:path>
                <a:path w="986789" h="445135">
                  <a:moveTo>
                    <a:pt x="274319" y="12954"/>
                  </a:moveTo>
                  <a:lnTo>
                    <a:pt x="255650" y="16891"/>
                  </a:lnTo>
                  <a:lnTo>
                    <a:pt x="259460" y="35433"/>
                  </a:lnTo>
                  <a:lnTo>
                    <a:pt x="278129" y="31623"/>
                  </a:lnTo>
                  <a:lnTo>
                    <a:pt x="274319" y="12954"/>
                  </a:lnTo>
                  <a:close/>
                </a:path>
                <a:path w="986789" h="445135">
                  <a:moveTo>
                    <a:pt x="236727" y="21462"/>
                  </a:moveTo>
                  <a:lnTo>
                    <a:pt x="229869" y="23114"/>
                  </a:lnTo>
                  <a:lnTo>
                    <a:pt x="218058" y="26543"/>
                  </a:lnTo>
                  <a:lnTo>
                    <a:pt x="223393" y="44831"/>
                  </a:lnTo>
                  <a:lnTo>
                    <a:pt x="234441" y="41656"/>
                  </a:lnTo>
                  <a:lnTo>
                    <a:pt x="241300" y="39878"/>
                  </a:lnTo>
                  <a:lnTo>
                    <a:pt x="236727" y="21462"/>
                  </a:lnTo>
                  <a:close/>
                </a:path>
                <a:path w="986789" h="445135">
                  <a:moveTo>
                    <a:pt x="199516" y="32131"/>
                  </a:moveTo>
                  <a:lnTo>
                    <a:pt x="182371" y="37846"/>
                  </a:lnTo>
                  <a:lnTo>
                    <a:pt x="181101" y="38354"/>
                  </a:lnTo>
                  <a:lnTo>
                    <a:pt x="187706" y="56134"/>
                  </a:lnTo>
                  <a:lnTo>
                    <a:pt x="188340" y="55880"/>
                  </a:lnTo>
                  <a:lnTo>
                    <a:pt x="205485" y="50292"/>
                  </a:lnTo>
                  <a:lnTo>
                    <a:pt x="199516" y="32131"/>
                  </a:lnTo>
                  <a:close/>
                </a:path>
                <a:path w="986789" h="445135">
                  <a:moveTo>
                    <a:pt x="163194" y="44958"/>
                  </a:moveTo>
                  <a:lnTo>
                    <a:pt x="159257" y="46355"/>
                  </a:lnTo>
                  <a:lnTo>
                    <a:pt x="145287" y="52324"/>
                  </a:lnTo>
                  <a:lnTo>
                    <a:pt x="152526" y="69850"/>
                  </a:lnTo>
                  <a:lnTo>
                    <a:pt x="165988" y="64262"/>
                  </a:lnTo>
                  <a:lnTo>
                    <a:pt x="169925" y="62865"/>
                  </a:lnTo>
                  <a:lnTo>
                    <a:pt x="163194" y="44958"/>
                  </a:lnTo>
                  <a:close/>
                </a:path>
                <a:path w="986789" h="445135">
                  <a:moveTo>
                    <a:pt x="127507" y="60071"/>
                  </a:moveTo>
                  <a:lnTo>
                    <a:pt x="114553" y="66167"/>
                  </a:lnTo>
                  <a:lnTo>
                    <a:pt x="109981" y="68453"/>
                  </a:lnTo>
                  <a:lnTo>
                    <a:pt x="118618" y="85471"/>
                  </a:lnTo>
                  <a:lnTo>
                    <a:pt x="122554" y="83439"/>
                  </a:lnTo>
                  <a:lnTo>
                    <a:pt x="135508" y="77470"/>
                  </a:lnTo>
                  <a:lnTo>
                    <a:pt x="127507" y="60071"/>
                  </a:lnTo>
                  <a:close/>
                </a:path>
                <a:path w="986789" h="445135">
                  <a:moveTo>
                    <a:pt x="39115" y="75819"/>
                  </a:moveTo>
                  <a:lnTo>
                    <a:pt x="0" y="151511"/>
                  </a:lnTo>
                  <a:lnTo>
                    <a:pt x="84073" y="137287"/>
                  </a:lnTo>
                  <a:lnTo>
                    <a:pt x="72927" y="122047"/>
                  </a:lnTo>
                  <a:lnTo>
                    <a:pt x="56514" y="122047"/>
                  </a:lnTo>
                  <a:lnTo>
                    <a:pt x="46100" y="106172"/>
                  </a:lnTo>
                  <a:lnTo>
                    <a:pt x="56329" y="99353"/>
                  </a:lnTo>
                  <a:lnTo>
                    <a:pt x="39115" y="75819"/>
                  </a:lnTo>
                  <a:close/>
                </a:path>
                <a:path w="986789" h="445135">
                  <a:moveTo>
                    <a:pt x="56329" y="99353"/>
                  </a:moveTo>
                  <a:lnTo>
                    <a:pt x="46100" y="106172"/>
                  </a:lnTo>
                  <a:lnTo>
                    <a:pt x="56514" y="122047"/>
                  </a:lnTo>
                  <a:lnTo>
                    <a:pt x="67581" y="114738"/>
                  </a:lnTo>
                  <a:lnTo>
                    <a:pt x="56329" y="99353"/>
                  </a:lnTo>
                  <a:close/>
                </a:path>
                <a:path w="986789" h="445135">
                  <a:moveTo>
                    <a:pt x="67581" y="114738"/>
                  </a:moveTo>
                  <a:lnTo>
                    <a:pt x="56514" y="122047"/>
                  </a:lnTo>
                  <a:lnTo>
                    <a:pt x="72927" y="122047"/>
                  </a:lnTo>
                  <a:lnTo>
                    <a:pt x="67581" y="114738"/>
                  </a:lnTo>
                  <a:close/>
                </a:path>
                <a:path w="986789" h="445135">
                  <a:moveTo>
                    <a:pt x="59435" y="97282"/>
                  </a:moveTo>
                  <a:lnTo>
                    <a:pt x="56329" y="99353"/>
                  </a:lnTo>
                  <a:lnTo>
                    <a:pt x="67581" y="114738"/>
                  </a:lnTo>
                  <a:lnTo>
                    <a:pt x="69976" y="113157"/>
                  </a:lnTo>
                  <a:lnTo>
                    <a:pt x="59435" y="97282"/>
                  </a:lnTo>
                  <a:close/>
                </a:path>
                <a:path w="986789" h="445135">
                  <a:moveTo>
                    <a:pt x="92963" y="77089"/>
                  </a:moveTo>
                  <a:lnTo>
                    <a:pt x="76072" y="86741"/>
                  </a:lnTo>
                  <a:lnTo>
                    <a:pt x="85470" y="103251"/>
                  </a:lnTo>
                  <a:lnTo>
                    <a:pt x="101600" y="94107"/>
                  </a:lnTo>
                  <a:lnTo>
                    <a:pt x="92963" y="77089"/>
                  </a:lnTo>
                  <a:close/>
                </a:path>
              </a:pathLst>
            </a:custGeom>
            <a:solidFill>
              <a:srgbClr val="A6A6A6"/>
            </a:solidFill>
          </p:spPr>
          <p:txBody>
            <a:bodyPr wrap="square" lIns="0" tIns="0" rIns="0" bIns="0" rtlCol="0"/>
            <a:lstStyle/>
            <a:p>
              <a:endParaRPr/>
            </a:p>
          </p:txBody>
        </p:sp>
      </p:grpSp>
      <p:sp>
        <p:nvSpPr>
          <p:cNvPr id="35" name="object 35"/>
          <p:cNvSpPr txBox="1"/>
          <p:nvPr/>
        </p:nvSpPr>
        <p:spPr>
          <a:xfrm>
            <a:off x="3724021" y="3596767"/>
            <a:ext cx="433705" cy="182101"/>
          </a:xfrm>
          <a:prstGeom prst="rect">
            <a:avLst/>
          </a:prstGeom>
        </p:spPr>
        <p:txBody>
          <a:bodyPr vert="horz" wrap="square" lIns="0" tIns="12700" rIns="0" bIns="0" rtlCol="0">
            <a:spAutoFit/>
          </a:bodyPr>
          <a:lstStyle/>
          <a:p>
            <a:pPr>
              <a:spcBef>
                <a:spcPts val="100"/>
              </a:spcBef>
            </a:pPr>
            <a:r>
              <a:rPr sz="1100" spc="-20" dirty="0">
                <a:latin typeface="メイリオ"/>
                <a:cs typeface="メイリオ"/>
              </a:rPr>
              <a:t>②利用</a:t>
            </a:r>
            <a:endParaRPr sz="1100">
              <a:latin typeface="メイリオ"/>
              <a:cs typeface="メイリオ"/>
            </a:endParaRPr>
          </a:p>
        </p:txBody>
      </p:sp>
      <p:grpSp>
        <p:nvGrpSpPr>
          <p:cNvPr id="36" name="object 36"/>
          <p:cNvGrpSpPr/>
          <p:nvPr/>
        </p:nvGrpSpPr>
        <p:grpSpPr>
          <a:xfrm>
            <a:off x="3604260" y="4229100"/>
            <a:ext cx="715010" cy="744220"/>
            <a:chOff x="2080260" y="4229100"/>
            <a:chExt cx="715010" cy="744220"/>
          </a:xfrm>
        </p:grpSpPr>
        <p:pic>
          <p:nvPicPr>
            <p:cNvPr id="37" name="object 37"/>
            <p:cNvPicPr/>
            <p:nvPr/>
          </p:nvPicPr>
          <p:blipFill>
            <a:blip r:embed="rId11" cstate="print"/>
            <a:stretch>
              <a:fillRect/>
            </a:stretch>
          </p:blipFill>
          <p:spPr>
            <a:xfrm>
              <a:off x="2080260" y="4229100"/>
              <a:ext cx="714756" cy="743712"/>
            </a:xfrm>
            <a:prstGeom prst="rect">
              <a:avLst/>
            </a:prstGeom>
          </p:spPr>
        </p:pic>
        <p:pic>
          <p:nvPicPr>
            <p:cNvPr id="38" name="object 38"/>
            <p:cNvPicPr/>
            <p:nvPr/>
          </p:nvPicPr>
          <p:blipFill>
            <a:blip r:embed="rId12" cstate="print"/>
            <a:stretch>
              <a:fillRect/>
            </a:stretch>
          </p:blipFill>
          <p:spPr>
            <a:xfrm>
              <a:off x="2299716" y="4460747"/>
              <a:ext cx="284988" cy="284988"/>
            </a:xfrm>
            <a:prstGeom prst="rect">
              <a:avLst/>
            </a:prstGeom>
          </p:spPr>
        </p:pic>
      </p:grpSp>
      <p:sp>
        <p:nvSpPr>
          <p:cNvPr id="39" name="object 39"/>
          <p:cNvSpPr txBox="1"/>
          <p:nvPr/>
        </p:nvSpPr>
        <p:spPr>
          <a:xfrm>
            <a:off x="3818889" y="4826000"/>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grpSp>
        <p:nvGrpSpPr>
          <p:cNvPr id="40" name="object 40"/>
          <p:cNvGrpSpPr/>
          <p:nvPr/>
        </p:nvGrpSpPr>
        <p:grpSpPr>
          <a:xfrm>
            <a:off x="3122931" y="3619119"/>
            <a:ext cx="719455" cy="824230"/>
            <a:chOff x="1598930" y="3619119"/>
            <a:chExt cx="719455" cy="824230"/>
          </a:xfrm>
        </p:grpSpPr>
        <p:sp>
          <p:nvSpPr>
            <p:cNvPr id="41" name="object 41"/>
            <p:cNvSpPr/>
            <p:nvPr/>
          </p:nvSpPr>
          <p:spPr>
            <a:xfrm>
              <a:off x="1598930" y="3619118"/>
              <a:ext cx="719455" cy="824230"/>
            </a:xfrm>
            <a:custGeom>
              <a:avLst/>
              <a:gdLst/>
              <a:ahLst/>
              <a:cxnLst/>
              <a:rect l="l" t="t" r="r" b="b"/>
              <a:pathLst>
                <a:path w="719455" h="824229">
                  <a:moveTo>
                    <a:pt x="507492" y="812292"/>
                  </a:moveTo>
                  <a:lnTo>
                    <a:pt x="54978" y="246100"/>
                  </a:lnTo>
                  <a:lnTo>
                    <a:pt x="67487" y="236093"/>
                  </a:lnTo>
                  <a:lnTo>
                    <a:pt x="77343" y="228219"/>
                  </a:lnTo>
                  <a:lnTo>
                    <a:pt x="0" y="192532"/>
                  </a:lnTo>
                  <a:lnTo>
                    <a:pt x="17780" y="275844"/>
                  </a:lnTo>
                  <a:lnTo>
                    <a:pt x="40093" y="258000"/>
                  </a:lnTo>
                  <a:lnTo>
                    <a:pt x="492633" y="824230"/>
                  </a:lnTo>
                  <a:lnTo>
                    <a:pt x="507492" y="812292"/>
                  </a:lnTo>
                  <a:close/>
                </a:path>
                <a:path w="719455" h="824229">
                  <a:moveTo>
                    <a:pt x="719328" y="631698"/>
                  </a:moveTo>
                  <a:lnTo>
                    <a:pt x="709993" y="588010"/>
                  </a:lnTo>
                  <a:lnTo>
                    <a:pt x="701548" y="548386"/>
                  </a:lnTo>
                  <a:lnTo>
                    <a:pt x="679145" y="566293"/>
                  </a:lnTo>
                  <a:lnTo>
                    <a:pt x="226695" y="0"/>
                  </a:lnTo>
                  <a:lnTo>
                    <a:pt x="211836" y="11811"/>
                  </a:lnTo>
                  <a:lnTo>
                    <a:pt x="664324" y="578154"/>
                  </a:lnTo>
                  <a:lnTo>
                    <a:pt x="641985" y="596011"/>
                  </a:lnTo>
                  <a:lnTo>
                    <a:pt x="719328" y="631698"/>
                  </a:lnTo>
                  <a:close/>
                </a:path>
              </a:pathLst>
            </a:custGeom>
            <a:solidFill>
              <a:srgbClr val="A6A6A6"/>
            </a:solidFill>
          </p:spPr>
          <p:txBody>
            <a:bodyPr wrap="square" lIns="0" tIns="0" rIns="0" bIns="0" rtlCol="0"/>
            <a:lstStyle/>
            <a:p>
              <a:endParaRPr/>
            </a:p>
          </p:txBody>
        </p:sp>
        <p:pic>
          <p:nvPicPr>
            <p:cNvPr id="42" name="object 42"/>
            <p:cNvPicPr/>
            <p:nvPr/>
          </p:nvPicPr>
          <p:blipFill>
            <a:blip r:embed="rId13" cstate="print"/>
            <a:stretch>
              <a:fillRect/>
            </a:stretch>
          </p:blipFill>
          <p:spPr>
            <a:xfrm>
              <a:off x="1731264" y="4012692"/>
              <a:ext cx="208787" cy="224027"/>
            </a:xfrm>
            <a:prstGeom prst="rect">
              <a:avLst/>
            </a:prstGeom>
          </p:spPr>
        </p:pic>
        <p:pic>
          <p:nvPicPr>
            <p:cNvPr id="43" name="object 43"/>
            <p:cNvPicPr/>
            <p:nvPr/>
          </p:nvPicPr>
          <p:blipFill>
            <a:blip r:embed="rId14" cstate="print"/>
            <a:stretch>
              <a:fillRect/>
            </a:stretch>
          </p:blipFill>
          <p:spPr>
            <a:xfrm>
              <a:off x="2008631" y="3892296"/>
              <a:ext cx="164592" cy="138683"/>
            </a:xfrm>
            <a:prstGeom prst="rect">
              <a:avLst/>
            </a:prstGeom>
          </p:spPr>
        </p:pic>
      </p:grpSp>
      <p:sp>
        <p:nvSpPr>
          <p:cNvPr id="44" name="object 44"/>
          <p:cNvSpPr txBox="1"/>
          <p:nvPr/>
        </p:nvSpPr>
        <p:spPr>
          <a:xfrm>
            <a:off x="2798064" y="4134359"/>
            <a:ext cx="433705" cy="182101"/>
          </a:xfrm>
          <a:prstGeom prst="rect">
            <a:avLst/>
          </a:prstGeom>
        </p:spPr>
        <p:txBody>
          <a:bodyPr vert="horz" wrap="square" lIns="0" tIns="12700" rIns="0" bIns="0" rtlCol="0">
            <a:spAutoFit/>
          </a:bodyPr>
          <a:lstStyle/>
          <a:p>
            <a:pPr>
              <a:spcBef>
                <a:spcPts val="100"/>
              </a:spcBef>
            </a:pPr>
            <a:r>
              <a:rPr sz="1100" spc="-20" dirty="0">
                <a:latin typeface="メイリオ"/>
                <a:cs typeface="メイリオ"/>
              </a:rPr>
              <a:t>①発行</a:t>
            </a:r>
            <a:endParaRPr sz="1100">
              <a:latin typeface="メイリオ"/>
              <a:cs typeface="メイリオ"/>
            </a:endParaRPr>
          </a:p>
        </p:txBody>
      </p:sp>
      <p:sp>
        <p:nvSpPr>
          <p:cNvPr id="45" name="object 45"/>
          <p:cNvSpPr txBox="1"/>
          <p:nvPr/>
        </p:nvSpPr>
        <p:spPr>
          <a:xfrm>
            <a:off x="2455773" y="2722880"/>
            <a:ext cx="994410" cy="182742"/>
          </a:xfrm>
          <a:prstGeom prst="rect">
            <a:avLst/>
          </a:prstGeom>
        </p:spPr>
        <p:txBody>
          <a:bodyPr vert="horz" wrap="square" lIns="0" tIns="13335" rIns="0" bIns="0" rtlCol="0">
            <a:spAutoFit/>
          </a:bodyPr>
          <a:lstStyle/>
          <a:p>
            <a:pPr>
              <a:spcBef>
                <a:spcPts val="105"/>
              </a:spcBef>
            </a:pPr>
            <a:r>
              <a:rPr sz="1100" spc="-10" dirty="0">
                <a:latin typeface="メイリオ"/>
                <a:cs typeface="メイリオ"/>
              </a:rPr>
              <a:t>④ポイント付与</a:t>
            </a:r>
            <a:endParaRPr sz="1100">
              <a:latin typeface="メイリオ"/>
              <a:cs typeface="メイリオ"/>
            </a:endParaRPr>
          </a:p>
        </p:txBody>
      </p:sp>
      <p:sp>
        <p:nvSpPr>
          <p:cNvPr id="46" name="object 46"/>
          <p:cNvSpPr txBox="1"/>
          <p:nvPr/>
        </p:nvSpPr>
        <p:spPr>
          <a:xfrm>
            <a:off x="2336291" y="3296158"/>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sp>
        <p:nvSpPr>
          <p:cNvPr id="47" name="object 47"/>
          <p:cNvSpPr txBox="1"/>
          <p:nvPr/>
        </p:nvSpPr>
        <p:spPr>
          <a:xfrm>
            <a:off x="4868290" y="3644645"/>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加盟店</a:t>
            </a:r>
            <a:endParaRPr sz="1200">
              <a:latin typeface="メイリオ"/>
              <a:cs typeface="メイリオ"/>
            </a:endParaRPr>
          </a:p>
        </p:txBody>
      </p:sp>
      <p:grpSp>
        <p:nvGrpSpPr>
          <p:cNvPr id="48" name="object 48"/>
          <p:cNvGrpSpPr/>
          <p:nvPr/>
        </p:nvGrpSpPr>
        <p:grpSpPr>
          <a:xfrm>
            <a:off x="4622292" y="1578864"/>
            <a:ext cx="210820" cy="448309"/>
            <a:chOff x="3098292" y="1578863"/>
            <a:chExt cx="210820" cy="448309"/>
          </a:xfrm>
        </p:grpSpPr>
        <p:pic>
          <p:nvPicPr>
            <p:cNvPr id="49" name="object 49"/>
            <p:cNvPicPr/>
            <p:nvPr/>
          </p:nvPicPr>
          <p:blipFill>
            <a:blip r:embed="rId15" cstate="print"/>
            <a:stretch>
              <a:fillRect/>
            </a:stretch>
          </p:blipFill>
          <p:spPr>
            <a:xfrm>
              <a:off x="3100933" y="1805939"/>
              <a:ext cx="207670" cy="220979"/>
            </a:xfrm>
            <a:prstGeom prst="rect">
              <a:avLst/>
            </a:prstGeom>
          </p:spPr>
        </p:pic>
        <p:pic>
          <p:nvPicPr>
            <p:cNvPr id="50" name="object 50"/>
            <p:cNvPicPr/>
            <p:nvPr/>
          </p:nvPicPr>
          <p:blipFill>
            <a:blip r:embed="rId9" cstate="print"/>
            <a:stretch>
              <a:fillRect/>
            </a:stretch>
          </p:blipFill>
          <p:spPr>
            <a:xfrm>
              <a:off x="3098292" y="1578863"/>
              <a:ext cx="210311" cy="222503"/>
            </a:xfrm>
            <a:prstGeom prst="rect">
              <a:avLst/>
            </a:prstGeom>
          </p:spPr>
        </p:pic>
      </p:grpSp>
      <p:sp>
        <p:nvSpPr>
          <p:cNvPr id="51" name="object 51"/>
          <p:cNvSpPr txBox="1"/>
          <p:nvPr/>
        </p:nvSpPr>
        <p:spPr>
          <a:xfrm>
            <a:off x="4861306" y="1534261"/>
            <a:ext cx="854075" cy="439608"/>
          </a:xfrm>
          <a:prstGeom prst="rect">
            <a:avLst/>
          </a:prstGeom>
        </p:spPr>
        <p:txBody>
          <a:bodyPr vert="horz" wrap="square" lIns="0" tIns="12065" rIns="0" bIns="0" rtlCol="0">
            <a:spAutoFit/>
          </a:bodyPr>
          <a:lstStyle/>
          <a:p>
            <a:pPr marR="5080">
              <a:lnSpc>
                <a:spcPct val="130200"/>
              </a:lnSpc>
              <a:spcBef>
                <a:spcPts val="95"/>
              </a:spcBef>
            </a:pPr>
            <a:r>
              <a:rPr sz="1100" spc="-10" dirty="0">
                <a:latin typeface="メイリオ"/>
                <a:cs typeface="メイリオ"/>
              </a:rPr>
              <a:t>デジタル通貨</a:t>
            </a:r>
            <a:r>
              <a:rPr sz="1100" spc="-15" dirty="0">
                <a:latin typeface="メイリオ"/>
                <a:cs typeface="メイリオ"/>
              </a:rPr>
              <a:t>ポイント</a:t>
            </a:r>
            <a:endParaRPr sz="1100">
              <a:latin typeface="メイリオ"/>
              <a:cs typeface="メイリオ"/>
            </a:endParaRPr>
          </a:p>
        </p:txBody>
      </p:sp>
      <p:sp>
        <p:nvSpPr>
          <p:cNvPr id="52" name="object 52"/>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53" name="object 53"/>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ja-JP" spc="-25" smtClean="0"/>
              <a:pPr marL="38100">
                <a:lnSpc>
                  <a:spcPts val="1240"/>
                </a:lnSpc>
              </a:pPr>
              <a:t>152</a:t>
            </a:fld>
            <a:endParaRPr spc="-25" dirty="0"/>
          </a:p>
        </p:txBody>
      </p:sp>
      <p:sp>
        <p:nvSpPr>
          <p:cNvPr id="54" name="object 54"/>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8339" y="471042"/>
            <a:ext cx="3225800" cy="299720"/>
          </a:xfrm>
          <a:prstGeom prst="rect">
            <a:avLst/>
          </a:prstGeom>
        </p:spPr>
        <p:txBody>
          <a:bodyPr vert="horz" wrap="square" lIns="0" tIns="12700" rIns="0" bIns="0" rtlCol="0" anchor="ctr">
            <a:spAutoFit/>
          </a:bodyPr>
          <a:lstStyle/>
          <a:p>
            <a:pPr marL="12700">
              <a:lnSpc>
                <a:spcPct val="100000"/>
              </a:lnSpc>
              <a:spcBef>
                <a:spcPts val="100"/>
              </a:spcBef>
            </a:pPr>
            <a:r>
              <a:rPr spc="-5" dirty="0"/>
              <a:t>１２．エンタメエリアでの活用</a:t>
            </a:r>
            <a:endParaRPr/>
          </a:p>
        </p:txBody>
      </p:sp>
      <p:sp>
        <p:nvSpPr>
          <p:cNvPr id="3" name="object 3"/>
          <p:cNvSpPr/>
          <p:nvPr/>
        </p:nvSpPr>
        <p:spPr>
          <a:xfrm>
            <a:off x="1908048"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4" name="object 4"/>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5" name="object 5"/>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6" name="object 6"/>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7" name="object 7"/>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8" name="object 8"/>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9" name="object 9"/>
          <p:cNvGraphicFramePr>
            <a:graphicFrameLocks noGrp="1"/>
          </p:cNvGraphicFramePr>
          <p:nvPr/>
        </p:nvGraphicFramePr>
        <p:xfrm>
          <a:off x="6050089" y="4815650"/>
          <a:ext cx="355600" cy="1624965"/>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0" name="object 10"/>
          <p:cNvSpPr txBox="1"/>
          <p:nvPr/>
        </p:nvSpPr>
        <p:spPr>
          <a:xfrm>
            <a:off x="7395718" y="1776729"/>
            <a:ext cx="25368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ビジネス上の検証、課題の洗い出し</a:t>
            </a:r>
            <a:endParaRPr sz="1200">
              <a:latin typeface="メイリオ"/>
              <a:cs typeface="メイリオ"/>
            </a:endParaRPr>
          </a:p>
        </p:txBody>
      </p:sp>
      <p:sp>
        <p:nvSpPr>
          <p:cNvPr id="11" name="object 11"/>
          <p:cNvSpPr txBox="1"/>
          <p:nvPr/>
        </p:nvSpPr>
        <p:spPr>
          <a:xfrm>
            <a:off x="6492494" y="1788033"/>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p:txBody>
      </p:sp>
      <p:sp>
        <p:nvSpPr>
          <p:cNvPr id="12" name="object 12"/>
          <p:cNvSpPr txBox="1"/>
          <p:nvPr/>
        </p:nvSpPr>
        <p:spPr>
          <a:xfrm>
            <a:off x="6492494" y="2216658"/>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技術</a:t>
            </a:r>
            <a:endParaRPr sz="1200">
              <a:latin typeface="メイリオ"/>
              <a:cs typeface="メイリオ"/>
            </a:endParaRPr>
          </a:p>
        </p:txBody>
      </p:sp>
      <p:sp>
        <p:nvSpPr>
          <p:cNvPr id="13" name="object 13"/>
          <p:cNvSpPr txBox="1"/>
          <p:nvPr/>
        </p:nvSpPr>
        <p:spPr>
          <a:xfrm>
            <a:off x="6492494" y="2704846"/>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法制度</a:t>
            </a:r>
            <a:endParaRPr sz="1200">
              <a:latin typeface="メイリオ"/>
              <a:cs typeface="メイリオ"/>
            </a:endParaRPr>
          </a:p>
        </p:txBody>
      </p:sp>
      <p:sp>
        <p:nvSpPr>
          <p:cNvPr id="14" name="object 14"/>
          <p:cNvSpPr txBox="1"/>
          <p:nvPr/>
        </p:nvSpPr>
        <p:spPr>
          <a:xfrm>
            <a:off x="7395718" y="2143506"/>
            <a:ext cx="2682875" cy="39179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dirty="0">
                <a:latin typeface="メイリオ"/>
                <a:cs typeface="メイリオ"/>
              </a:rPr>
              <a:t>NFT</a:t>
            </a:r>
            <a:r>
              <a:rPr sz="1200" spc="-5" dirty="0">
                <a:latin typeface="メイリオ"/>
                <a:cs typeface="メイリオ"/>
              </a:rPr>
              <a:t>とデジタル通貨を同時に交換する</a:t>
            </a:r>
            <a:endParaRPr sz="1200">
              <a:latin typeface="メイリオ"/>
              <a:cs typeface="メイリオ"/>
            </a:endParaRPr>
          </a:p>
          <a:p>
            <a:pPr marL="85090"/>
            <a:r>
              <a:rPr sz="1200" spc="-15" dirty="0">
                <a:latin typeface="メイリオ"/>
                <a:cs typeface="メイリオ"/>
              </a:rPr>
              <a:t>仕組みの技術的検証</a:t>
            </a:r>
            <a:endParaRPr sz="1200">
              <a:latin typeface="メイリオ"/>
              <a:cs typeface="メイリオ"/>
            </a:endParaRPr>
          </a:p>
        </p:txBody>
      </p:sp>
      <p:sp>
        <p:nvSpPr>
          <p:cNvPr id="15" name="object 15"/>
          <p:cNvSpPr txBox="1"/>
          <p:nvPr/>
        </p:nvSpPr>
        <p:spPr>
          <a:xfrm>
            <a:off x="7395718" y="2712465"/>
            <a:ext cx="28416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p:txBody>
      </p:sp>
      <p:sp>
        <p:nvSpPr>
          <p:cNvPr id="16" name="object 16"/>
          <p:cNvSpPr txBox="1"/>
          <p:nvPr/>
        </p:nvSpPr>
        <p:spPr>
          <a:xfrm>
            <a:off x="6452996" y="4946142"/>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17" name="object 17"/>
          <p:cNvSpPr txBox="1"/>
          <p:nvPr/>
        </p:nvSpPr>
        <p:spPr>
          <a:xfrm>
            <a:off x="6452996" y="5535574"/>
            <a:ext cx="596900" cy="197490"/>
          </a:xfrm>
          <a:prstGeom prst="rect">
            <a:avLst/>
          </a:prstGeom>
        </p:spPr>
        <p:txBody>
          <a:bodyPr vert="horz" wrap="square" lIns="0" tIns="12700" rIns="0" bIns="0" rtlCol="0">
            <a:spAutoFit/>
          </a:bodyPr>
          <a:lstStyle/>
          <a:p>
            <a:pPr marL="12700">
              <a:spcBef>
                <a:spcPts val="100"/>
              </a:spcBef>
            </a:pPr>
            <a:r>
              <a:rPr sz="1200" b="1" dirty="0">
                <a:latin typeface="メイリオ"/>
                <a:cs typeface="メイリオ"/>
              </a:rPr>
              <a:t>NFT</a:t>
            </a:r>
            <a:r>
              <a:rPr sz="1200" b="1" spc="20" dirty="0">
                <a:latin typeface="メイリオ"/>
                <a:cs typeface="メイリオ"/>
              </a:rPr>
              <a:t> </a:t>
            </a:r>
            <a:r>
              <a:rPr sz="1200" b="1" spc="-25" dirty="0">
                <a:latin typeface="メイリオ"/>
                <a:cs typeface="メイリオ"/>
              </a:rPr>
              <a:t>PF</a:t>
            </a:r>
            <a:endParaRPr sz="1200">
              <a:latin typeface="メイリオ"/>
              <a:cs typeface="メイリオ"/>
            </a:endParaRPr>
          </a:p>
        </p:txBody>
      </p:sp>
      <p:sp>
        <p:nvSpPr>
          <p:cNvPr id="18" name="object 18"/>
          <p:cNvSpPr txBox="1"/>
          <p:nvPr/>
        </p:nvSpPr>
        <p:spPr>
          <a:xfrm>
            <a:off x="7404609" y="4759579"/>
            <a:ext cx="2136775" cy="1682114"/>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5" dirty="0">
                <a:latin typeface="メイリオ"/>
                <a:cs typeface="メイリオ"/>
              </a:rPr>
              <a:t>デジタル通貨の発行・管理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裏付け資産の管理</a:t>
            </a:r>
            <a:endParaRPr sz="1200">
              <a:latin typeface="メイリオ"/>
              <a:cs typeface="メイリオ"/>
            </a:endParaRPr>
          </a:p>
          <a:p>
            <a:pPr marL="97790" indent="-85725">
              <a:spcBef>
                <a:spcPts val="715"/>
              </a:spcBef>
              <a:buFont typeface="Arial"/>
              <a:buChar char="•"/>
              <a:tabLst>
                <a:tab pos="98425" algn="l"/>
              </a:tabLst>
            </a:pPr>
            <a:r>
              <a:rPr sz="1200" spc="-10" dirty="0">
                <a:latin typeface="メイリオ"/>
                <a:cs typeface="メイリオ"/>
              </a:rPr>
              <a:t>PoCシナリオ作成</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PoC</a:t>
            </a:r>
            <a:r>
              <a:rPr sz="1200" spc="-5" dirty="0">
                <a:latin typeface="メイリオ"/>
                <a:cs typeface="メイリオ"/>
              </a:rPr>
              <a:t>シナリオ実証環境準備</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シナリオ実行・検証</a:t>
            </a:r>
            <a:endParaRPr sz="1200">
              <a:latin typeface="メイリオ"/>
              <a:cs typeface="メイリオ"/>
            </a:endParaRPr>
          </a:p>
          <a:p>
            <a:pPr marL="97790" indent="-85725">
              <a:spcBef>
                <a:spcPts val="805"/>
              </a:spcBef>
              <a:buFont typeface="Arial"/>
              <a:buChar char="•"/>
              <a:tabLst>
                <a:tab pos="98425" algn="l"/>
              </a:tabLst>
            </a:pPr>
            <a:r>
              <a:rPr sz="1200" spc="-5" dirty="0">
                <a:latin typeface="メイリオ"/>
                <a:cs typeface="メイリオ"/>
              </a:rPr>
              <a:t>スマートコントラクトの定義</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PoC</a:t>
            </a:r>
            <a:r>
              <a:rPr sz="1200" spc="-5" dirty="0">
                <a:latin typeface="メイリオ"/>
                <a:cs typeface="メイリオ"/>
              </a:rPr>
              <a:t>のシステム構築/環境準備</a:t>
            </a:r>
            <a:endParaRPr sz="1200">
              <a:latin typeface="メイリオ"/>
              <a:cs typeface="メイリオ"/>
            </a:endParaRPr>
          </a:p>
        </p:txBody>
      </p:sp>
      <p:sp>
        <p:nvSpPr>
          <p:cNvPr id="19" name="object 19"/>
          <p:cNvSpPr txBox="1"/>
          <p:nvPr/>
        </p:nvSpPr>
        <p:spPr>
          <a:xfrm>
            <a:off x="6452996" y="6093359"/>
            <a:ext cx="853440" cy="391795"/>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a:p>
            <a:pPr marL="12700">
              <a:spcBef>
                <a:spcPts val="5"/>
              </a:spcBef>
            </a:pPr>
            <a:r>
              <a:rPr sz="1200" b="1" spc="-15" dirty="0">
                <a:latin typeface="メイリオ"/>
                <a:cs typeface="メイリオ"/>
              </a:rPr>
              <a:t>協力企業</a:t>
            </a:r>
            <a:endParaRPr sz="1200">
              <a:latin typeface="メイリオ"/>
              <a:cs typeface="メイリオ"/>
            </a:endParaRPr>
          </a:p>
        </p:txBody>
      </p:sp>
      <p:sp>
        <p:nvSpPr>
          <p:cNvPr id="20" name="object 20"/>
          <p:cNvSpPr txBox="1"/>
          <p:nvPr/>
        </p:nvSpPr>
        <p:spPr>
          <a:xfrm>
            <a:off x="2070811" y="5213350"/>
            <a:ext cx="3609340" cy="112649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marL="152400" marR="370205" indent="-152400"/>
            <a:r>
              <a:rPr sz="1200" spc="-10" dirty="0">
                <a:latin typeface="メイリオ"/>
                <a:cs typeface="メイリオ"/>
              </a:rPr>
              <a:t>②</a:t>
            </a:r>
            <a:r>
              <a:rPr sz="1200" spc="-10" dirty="0">
                <a:latin typeface="Calibri"/>
                <a:cs typeface="Calibri"/>
              </a:rPr>
              <a:t>NFT(</a:t>
            </a:r>
            <a:r>
              <a:rPr sz="1200" dirty="0">
                <a:latin typeface="メイリオ"/>
                <a:cs typeface="メイリオ"/>
              </a:rPr>
              <a:t>ゲームキャラクター等</a:t>
            </a:r>
            <a:r>
              <a:rPr sz="1200" spc="-10" dirty="0">
                <a:latin typeface="Calibri"/>
                <a:cs typeface="Calibri"/>
              </a:rPr>
              <a:t>)</a:t>
            </a:r>
            <a:r>
              <a:rPr sz="1200" spc="-10" dirty="0">
                <a:latin typeface="メイリオ"/>
                <a:cs typeface="メイリオ"/>
              </a:rPr>
              <a:t>とデジタル通貨を同時に受け渡す</a:t>
            </a:r>
            <a:endParaRPr sz="1200">
              <a:latin typeface="メイリオ"/>
              <a:cs typeface="メイリオ"/>
            </a:endParaRPr>
          </a:p>
          <a:p>
            <a:pPr>
              <a:lnSpc>
                <a:spcPct val="100000"/>
              </a:lnSpc>
            </a:pPr>
            <a:r>
              <a:rPr sz="1200" dirty="0">
                <a:latin typeface="メイリオ"/>
                <a:cs typeface="メイリオ"/>
              </a:rPr>
              <a:t>③</a:t>
            </a:r>
            <a:r>
              <a:rPr sz="1200" dirty="0">
                <a:latin typeface="Calibri"/>
                <a:cs typeface="Calibri"/>
              </a:rPr>
              <a:t>NFT</a:t>
            </a:r>
            <a:r>
              <a:rPr sz="1200" spc="-5" dirty="0">
                <a:latin typeface="メイリオ"/>
                <a:cs typeface="メイリオ"/>
              </a:rPr>
              <a:t>のブロックチェーン上でトークンの移転が記録</a:t>
            </a:r>
            <a:endParaRPr sz="1200">
              <a:latin typeface="メイリオ"/>
              <a:cs typeface="メイリオ"/>
            </a:endParaRPr>
          </a:p>
          <a:p>
            <a:pPr marL="139700"/>
            <a:r>
              <a:rPr sz="1200" spc="-25" dirty="0">
                <a:latin typeface="メイリオ"/>
                <a:cs typeface="メイリオ"/>
              </a:rPr>
              <a:t>される</a:t>
            </a:r>
            <a:endParaRPr sz="1200">
              <a:latin typeface="メイリオ"/>
              <a:cs typeface="メイリオ"/>
            </a:endParaRPr>
          </a:p>
          <a:p>
            <a:pPr>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21" name="object 21"/>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dirty="0">
                <a:latin typeface="Calibri"/>
                <a:cs typeface="Calibri"/>
              </a:rPr>
              <a:t>NFT</a:t>
            </a:r>
            <a:r>
              <a:rPr sz="1200" spc="-5" dirty="0">
                <a:latin typeface="メイリオ"/>
                <a:cs typeface="メイリオ"/>
              </a:rPr>
              <a:t>取引へのデジタル通貨活用の検証</a:t>
            </a:r>
            <a:endParaRPr sz="1200">
              <a:latin typeface="メイリオ"/>
              <a:cs typeface="メイリオ"/>
            </a:endParaRPr>
          </a:p>
        </p:txBody>
      </p:sp>
      <p:sp>
        <p:nvSpPr>
          <p:cNvPr id="22" name="object 22"/>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23" name="object 23"/>
          <p:cNvSpPr txBox="1"/>
          <p:nvPr/>
        </p:nvSpPr>
        <p:spPr>
          <a:xfrm>
            <a:off x="5952744" y="3645408"/>
            <a:ext cx="4319270" cy="843820"/>
          </a:xfrm>
          <a:prstGeom prst="rect">
            <a:avLst/>
          </a:prstGeom>
          <a:ln w="9525">
            <a:solidFill>
              <a:srgbClr val="BEBEBE"/>
            </a:solidFill>
          </a:ln>
        </p:spPr>
        <p:txBody>
          <a:bodyPr vert="horz" wrap="square" lIns="0" tIns="104139" rIns="0" bIns="0" rtlCol="0">
            <a:spAutoFit/>
          </a:bodyPr>
          <a:lstStyle/>
          <a:p>
            <a:pPr marL="710565" marR="307340" indent="-85725">
              <a:spcBef>
                <a:spcPts val="819"/>
              </a:spcBef>
              <a:buFont typeface="Arial"/>
              <a:buChar char="•"/>
              <a:tabLst>
                <a:tab pos="711200"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710565" marR="196215" indent="-85725">
              <a:buFont typeface="Arial"/>
              <a:buChar char="•"/>
              <a:tabLst>
                <a:tab pos="711200"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4" name="object 24"/>
          <p:cNvGrpSpPr/>
          <p:nvPr/>
        </p:nvGrpSpPr>
        <p:grpSpPr>
          <a:xfrm>
            <a:off x="2531364" y="2798064"/>
            <a:ext cx="2753995" cy="2026920"/>
            <a:chOff x="1007363" y="2798064"/>
            <a:chExt cx="2753995" cy="2026920"/>
          </a:xfrm>
        </p:grpSpPr>
        <p:pic>
          <p:nvPicPr>
            <p:cNvPr id="25" name="object 25"/>
            <p:cNvPicPr/>
            <p:nvPr/>
          </p:nvPicPr>
          <p:blipFill>
            <a:blip r:embed="rId2" cstate="print"/>
            <a:stretch>
              <a:fillRect/>
            </a:stretch>
          </p:blipFill>
          <p:spPr>
            <a:xfrm>
              <a:off x="1973580" y="2798064"/>
              <a:ext cx="784859" cy="742188"/>
            </a:xfrm>
            <a:prstGeom prst="rect">
              <a:avLst/>
            </a:prstGeom>
          </p:spPr>
        </p:pic>
        <p:pic>
          <p:nvPicPr>
            <p:cNvPr id="26" name="object 26"/>
            <p:cNvPicPr/>
            <p:nvPr/>
          </p:nvPicPr>
          <p:blipFill>
            <a:blip r:embed="rId3" cstate="print"/>
            <a:stretch>
              <a:fillRect/>
            </a:stretch>
          </p:blipFill>
          <p:spPr>
            <a:xfrm>
              <a:off x="1007363" y="2919984"/>
              <a:ext cx="714756" cy="743711"/>
            </a:xfrm>
            <a:prstGeom prst="rect">
              <a:avLst/>
            </a:prstGeom>
          </p:spPr>
        </p:pic>
        <p:pic>
          <p:nvPicPr>
            <p:cNvPr id="27" name="object 27"/>
            <p:cNvPicPr/>
            <p:nvPr/>
          </p:nvPicPr>
          <p:blipFill>
            <a:blip r:embed="rId4" cstate="print"/>
            <a:stretch>
              <a:fillRect/>
            </a:stretch>
          </p:blipFill>
          <p:spPr>
            <a:xfrm>
              <a:off x="1205484" y="3130296"/>
              <a:ext cx="315468" cy="315467"/>
            </a:xfrm>
            <a:prstGeom prst="rect">
              <a:avLst/>
            </a:prstGeom>
          </p:spPr>
        </p:pic>
        <p:sp>
          <p:nvSpPr>
            <p:cNvPr id="28" name="object 28"/>
            <p:cNvSpPr/>
            <p:nvPr/>
          </p:nvSpPr>
          <p:spPr>
            <a:xfrm>
              <a:off x="1686306" y="2983229"/>
              <a:ext cx="1410335" cy="347980"/>
            </a:xfrm>
            <a:custGeom>
              <a:avLst/>
              <a:gdLst/>
              <a:ahLst/>
              <a:cxnLst/>
              <a:rect l="l" t="t" r="r" b="b"/>
              <a:pathLst>
                <a:path w="1410335" h="347979">
                  <a:moveTo>
                    <a:pt x="347218" y="309372"/>
                  </a:moveTo>
                  <a:lnTo>
                    <a:pt x="328168" y="299847"/>
                  </a:lnTo>
                  <a:lnTo>
                    <a:pt x="271018" y="271272"/>
                  </a:lnTo>
                  <a:lnTo>
                    <a:pt x="271018" y="299847"/>
                  </a:lnTo>
                  <a:lnTo>
                    <a:pt x="0" y="299847"/>
                  </a:lnTo>
                  <a:lnTo>
                    <a:pt x="0" y="318897"/>
                  </a:lnTo>
                  <a:lnTo>
                    <a:pt x="271018" y="318897"/>
                  </a:lnTo>
                  <a:lnTo>
                    <a:pt x="271018" y="347472"/>
                  </a:lnTo>
                  <a:lnTo>
                    <a:pt x="328168" y="318897"/>
                  </a:lnTo>
                  <a:lnTo>
                    <a:pt x="347218" y="309372"/>
                  </a:lnTo>
                  <a:close/>
                </a:path>
                <a:path w="1410335" h="347979">
                  <a:moveTo>
                    <a:pt x="1410208" y="28575"/>
                  </a:moveTo>
                  <a:lnTo>
                    <a:pt x="1112520" y="28575"/>
                  </a:lnTo>
                  <a:lnTo>
                    <a:pt x="1112520" y="0"/>
                  </a:lnTo>
                  <a:lnTo>
                    <a:pt x="1036320" y="38100"/>
                  </a:lnTo>
                  <a:lnTo>
                    <a:pt x="1112520" y="76200"/>
                  </a:lnTo>
                  <a:lnTo>
                    <a:pt x="1112520" y="47625"/>
                  </a:lnTo>
                  <a:lnTo>
                    <a:pt x="1410208" y="47625"/>
                  </a:lnTo>
                  <a:lnTo>
                    <a:pt x="1410208" y="28575"/>
                  </a:lnTo>
                  <a:close/>
                </a:path>
              </a:pathLst>
            </a:custGeom>
            <a:solidFill>
              <a:srgbClr val="A6A6A6"/>
            </a:solidFill>
          </p:spPr>
          <p:txBody>
            <a:bodyPr wrap="square" lIns="0" tIns="0" rIns="0" bIns="0" rtlCol="0"/>
            <a:lstStyle/>
            <a:p>
              <a:endParaRPr/>
            </a:p>
          </p:txBody>
        </p:sp>
        <p:pic>
          <p:nvPicPr>
            <p:cNvPr id="29" name="object 29"/>
            <p:cNvPicPr/>
            <p:nvPr/>
          </p:nvPicPr>
          <p:blipFill>
            <a:blip r:embed="rId5" cstate="print"/>
            <a:stretch>
              <a:fillRect/>
            </a:stretch>
          </p:blipFill>
          <p:spPr>
            <a:xfrm>
              <a:off x="3047999" y="2919984"/>
              <a:ext cx="713232" cy="742188"/>
            </a:xfrm>
            <a:prstGeom prst="rect">
              <a:avLst/>
            </a:prstGeom>
          </p:spPr>
        </p:pic>
        <p:pic>
          <p:nvPicPr>
            <p:cNvPr id="30" name="object 30"/>
            <p:cNvPicPr/>
            <p:nvPr/>
          </p:nvPicPr>
          <p:blipFill>
            <a:blip r:embed="rId6" cstate="print"/>
            <a:stretch>
              <a:fillRect/>
            </a:stretch>
          </p:blipFill>
          <p:spPr>
            <a:xfrm>
              <a:off x="1930908" y="4082796"/>
              <a:ext cx="713232" cy="742188"/>
            </a:xfrm>
            <a:prstGeom prst="rect">
              <a:avLst/>
            </a:prstGeom>
          </p:spPr>
        </p:pic>
        <p:pic>
          <p:nvPicPr>
            <p:cNvPr id="31" name="object 31"/>
            <p:cNvPicPr/>
            <p:nvPr/>
          </p:nvPicPr>
          <p:blipFill>
            <a:blip r:embed="rId7" cstate="print"/>
            <a:stretch>
              <a:fillRect/>
            </a:stretch>
          </p:blipFill>
          <p:spPr>
            <a:xfrm>
              <a:off x="2150363" y="4312920"/>
              <a:ext cx="283463" cy="284988"/>
            </a:xfrm>
            <a:prstGeom prst="rect">
              <a:avLst/>
            </a:prstGeom>
          </p:spPr>
        </p:pic>
      </p:grpSp>
      <p:sp>
        <p:nvSpPr>
          <p:cNvPr id="32" name="object 32"/>
          <p:cNvSpPr txBox="1"/>
          <p:nvPr/>
        </p:nvSpPr>
        <p:spPr>
          <a:xfrm>
            <a:off x="3668267" y="4678426"/>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grpSp>
        <p:nvGrpSpPr>
          <p:cNvPr id="33" name="object 33"/>
          <p:cNvGrpSpPr/>
          <p:nvPr/>
        </p:nvGrpSpPr>
        <p:grpSpPr>
          <a:xfrm>
            <a:off x="2972309" y="3471671"/>
            <a:ext cx="719455" cy="824230"/>
            <a:chOff x="1448308" y="3471671"/>
            <a:chExt cx="719455" cy="824230"/>
          </a:xfrm>
        </p:grpSpPr>
        <p:sp>
          <p:nvSpPr>
            <p:cNvPr id="34" name="object 34"/>
            <p:cNvSpPr/>
            <p:nvPr/>
          </p:nvSpPr>
          <p:spPr>
            <a:xfrm>
              <a:off x="1448308" y="3471671"/>
              <a:ext cx="719455" cy="824230"/>
            </a:xfrm>
            <a:custGeom>
              <a:avLst/>
              <a:gdLst/>
              <a:ahLst/>
              <a:cxnLst/>
              <a:rect l="l" t="t" r="r" b="b"/>
              <a:pathLst>
                <a:path w="719455" h="824229">
                  <a:moveTo>
                    <a:pt x="507619" y="812419"/>
                  </a:moveTo>
                  <a:lnTo>
                    <a:pt x="55054" y="246164"/>
                  </a:lnTo>
                  <a:lnTo>
                    <a:pt x="67487" y="236220"/>
                  </a:lnTo>
                  <a:lnTo>
                    <a:pt x="77343" y="228346"/>
                  </a:lnTo>
                  <a:lnTo>
                    <a:pt x="0" y="192532"/>
                  </a:lnTo>
                  <a:lnTo>
                    <a:pt x="17907" y="275844"/>
                  </a:lnTo>
                  <a:lnTo>
                    <a:pt x="40220" y="258013"/>
                  </a:lnTo>
                  <a:lnTo>
                    <a:pt x="492760" y="824230"/>
                  </a:lnTo>
                  <a:lnTo>
                    <a:pt x="507619" y="812419"/>
                  </a:lnTo>
                  <a:close/>
                </a:path>
                <a:path w="719455" h="824229">
                  <a:moveTo>
                    <a:pt x="719455" y="631825"/>
                  </a:moveTo>
                  <a:lnTo>
                    <a:pt x="710057" y="588137"/>
                  </a:lnTo>
                  <a:lnTo>
                    <a:pt x="701548" y="548513"/>
                  </a:lnTo>
                  <a:lnTo>
                    <a:pt x="679284" y="566305"/>
                  </a:lnTo>
                  <a:lnTo>
                    <a:pt x="226695" y="0"/>
                  </a:lnTo>
                  <a:lnTo>
                    <a:pt x="211836" y="11938"/>
                  </a:lnTo>
                  <a:lnTo>
                    <a:pt x="664387" y="578205"/>
                  </a:lnTo>
                  <a:lnTo>
                    <a:pt x="642112" y="596011"/>
                  </a:lnTo>
                  <a:lnTo>
                    <a:pt x="719455" y="631825"/>
                  </a:lnTo>
                  <a:close/>
                </a:path>
              </a:pathLst>
            </a:custGeom>
            <a:solidFill>
              <a:srgbClr val="A6A6A6"/>
            </a:solidFill>
          </p:spPr>
          <p:txBody>
            <a:bodyPr wrap="square" lIns="0" tIns="0" rIns="0" bIns="0" rtlCol="0"/>
            <a:lstStyle/>
            <a:p>
              <a:endParaRPr/>
            </a:p>
          </p:txBody>
        </p:sp>
        <p:pic>
          <p:nvPicPr>
            <p:cNvPr id="35" name="object 35"/>
            <p:cNvPicPr/>
            <p:nvPr/>
          </p:nvPicPr>
          <p:blipFill>
            <a:blip r:embed="rId8" cstate="print"/>
            <a:stretch>
              <a:fillRect/>
            </a:stretch>
          </p:blipFill>
          <p:spPr>
            <a:xfrm>
              <a:off x="1580388" y="3864863"/>
              <a:ext cx="210312" cy="224028"/>
            </a:xfrm>
            <a:prstGeom prst="rect">
              <a:avLst/>
            </a:prstGeom>
          </p:spPr>
        </p:pic>
        <p:pic>
          <p:nvPicPr>
            <p:cNvPr id="36" name="object 36"/>
            <p:cNvPicPr/>
            <p:nvPr/>
          </p:nvPicPr>
          <p:blipFill>
            <a:blip r:embed="rId9" cstate="print"/>
            <a:stretch>
              <a:fillRect/>
            </a:stretch>
          </p:blipFill>
          <p:spPr>
            <a:xfrm>
              <a:off x="1859280" y="3744467"/>
              <a:ext cx="163068" cy="138683"/>
            </a:xfrm>
            <a:prstGeom prst="rect">
              <a:avLst/>
            </a:prstGeom>
          </p:spPr>
        </p:pic>
      </p:grpSp>
      <p:sp>
        <p:nvSpPr>
          <p:cNvPr id="37" name="object 37"/>
          <p:cNvSpPr txBox="1"/>
          <p:nvPr/>
        </p:nvSpPr>
        <p:spPr>
          <a:xfrm>
            <a:off x="2647493" y="3986911"/>
            <a:ext cx="433705" cy="182101"/>
          </a:xfrm>
          <a:prstGeom prst="rect">
            <a:avLst/>
          </a:prstGeom>
        </p:spPr>
        <p:txBody>
          <a:bodyPr vert="horz" wrap="square" lIns="0" tIns="12700" rIns="0" bIns="0" rtlCol="0">
            <a:spAutoFit/>
          </a:bodyPr>
          <a:lstStyle/>
          <a:p>
            <a:pPr>
              <a:spcBef>
                <a:spcPts val="100"/>
              </a:spcBef>
            </a:pPr>
            <a:r>
              <a:rPr sz="1100" spc="-20" dirty="0">
                <a:latin typeface="メイリオ"/>
                <a:cs typeface="メイリオ"/>
              </a:rPr>
              <a:t>①発行</a:t>
            </a:r>
            <a:endParaRPr sz="1100">
              <a:latin typeface="メイリオ"/>
              <a:cs typeface="メイリオ"/>
            </a:endParaRPr>
          </a:p>
        </p:txBody>
      </p:sp>
      <p:sp>
        <p:nvSpPr>
          <p:cNvPr id="38" name="object 38"/>
          <p:cNvSpPr txBox="1"/>
          <p:nvPr/>
        </p:nvSpPr>
        <p:spPr>
          <a:xfrm>
            <a:off x="2185720" y="3148965"/>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sp>
        <p:nvSpPr>
          <p:cNvPr id="39" name="object 39"/>
          <p:cNvSpPr txBox="1"/>
          <p:nvPr/>
        </p:nvSpPr>
        <p:spPr>
          <a:xfrm>
            <a:off x="5170932" y="3179445"/>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grpSp>
        <p:nvGrpSpPr>
          <p:cNvPr id="40" name="object 40"/>
          <p:cNvGrpSpPr/>
          <p:nvPr/>
        </p:nvGrpSpPr>
        <p:grpSpPr>
          <a:xfrm>
            <a:off x="3149347" y="2881883"/>
            <a:ext cx="1956435" cy="563880"/>
            <a:chOff x="1625346" y="2881883"/>
            <a:chExt cx="1956435" cy="563880"/>
          </a:xfrm>
        </p:grpSpPr>
        <p:pic>
          <p:nvPicPr>
            <p:cNvPr id="41" name="object 41"/>
            <p:cNvPicPr/>
            <p:nvPr/>
          </p:nvPicPr>
          <p:blipFill>
            <a:blip r:embed="rId4" cstate="print"/>
            <a:stretch>
              <a:fillRect/>
            </a:stretch>
          </p:blipFill>
          <p:spPr>
            <a:xfrm>
              <a:off x="3264408" y="3130295"/>
              <a:ext cx="316991" cy="315467"/>
            </a:xfrm>
            <a:prstGeom prst="rect">
              <a:avLst/>
            </a:prstGeom>
          </p:spPr>
        </p:pic>
        <p:sp>
          <p:nvSpPr>
            <p:cNvPr id="42" name="object 42"/>
            <p:cNvSpPr/>
            <p:nvPr/>
          </p:nvSpPr>
          <p:spPr>
            <a:xfrm>
              <a:off x="1625346" y="2983229"/>
              <a:ext cx="1471930" cy="374015"/>
            </a:xfrm>
            <a:custGeom>
              <a:avLst/>
              <a:gdLst/>
              <a:ahLst/>
              <a:cxnLst/>
              <a:rect l="l" t="t" r="r" b="b"/>
              <a:pathLst>
                <a:path w="1471930" h="374014">
                  <a:moveTo>
                    <a:pt x="373888" y="28575"/>
                  </a:moveTo>
                  <a:lnTo>
                    <a:pt x="76200" y="28575"/>
                  </a:lnTo>
                  <a:lnTo>
                    <a:pt x="76200" y="0"/>
                  </a:lnTo>
                  <a:lnTo>
                    <a:pt x="0" y="38100"/>
                  </a:lnTo>
                  <a:lnTo>
                    <a:pt x="76200" y="76200"/>
                  </a:lnTo>
                  <a:lnTo>
                    <a:pt x="76200" y="47625"/>
                  </a:lnTo>
                  <a:lnTo>
                    <a:pt x="373888" y="47625"/>
                  </a:lnTo>
                  <a:lnTo>
                    <a:pt x="373888" y="28575"/>
                  </a:lnTo>
                  <a:close/>
                </a:path>
                <a:path w="1471930" h="374014">
                  <a:moveTo>
                    <a:pt x="864743" y="121412"/>
                  </a:moveTo>
                  <a:lnTo>
                    <a:pt x="835025" y="80264"/>
                  </a:lnTo>
                  <a:lnTo>
                    <a:pt x="795274" y="49784"/>
                  </a:lnTo>
                  <a:lnTo>
                    <a:pt x="789584" y="46990"/>
                  </a:lnTo>
                  <a:lnTo>
                    <a:pt x="780542" y="42545"/>
                  </a:lnTo>
                  <a:lnTo>
                    <a:pt x="765302" y="36576"/>
                  </a:lnTo>
                  <a:lnTo>
                    <a:pt x="749554" y="32131"/>
                  </a:lnTo>
                  <a:lnTo>
                    <a:pt x="733298" y="29337"/>
                  </a:lnTo>
                  <a:lnTo>
                    <a:pt x="717042" y="28067"/>
                  </a:lnTo>
                  <a:lnTo>
                    <a:pt x="700532" y="28321"/>
                  </a:lnTo>
                  <a:lnTo>
                    <a:pt x="651637" y="39243"/>
                  </a:lnTo>
                  <a:lnTo>
                    <a:pt x="608838" y="63754"/>
                  </a:lnTo>
                  <a:lnTo>
                    <a:pt x="576707" y="97790"/>
                  </a:lnTo>
                  <a:lnTo>
                    <a:pt x="555371" y="138811"/>
                  </a:lnTo>
                  <a:lnTo>
                    <a:pt x="547624" y="169418"/>
                  </a:lnTo>
                  <a:lnTo>
                    <a:pt x="547649" y="172593"/>
                  </a:lnTo>
                  <a:lnTo>
                    <a:pt x="547903" y="185661"/>
                  </a:lnTo>
                  <a:lnTo>
                    <a:pt x="518033" y="190500"/>
                  </a:lnTo>
                  <a:lnTo>
                    <a:pt x="567817" y="259715"/>
                  </a:lnTo>
                  <a:lnTo>
                    <a:pt x="587349" y="197104"/>
                  </a:lnTo>
                  <a:lnTo>
                    <a:pt x="593217" y="178308"/>
                  </a:lnTo>
                  <a:lnTo>
                    <a:pt x="566902" y="182575"/>
                  </a:lnTo>
                  <a:lnTo>
                    <a:pt x="566712" y="172593"/>
                  </a:lnTo>
                  <a:lnTo>
                    <a:pt x="566686" y="171297"/>
                  </a:lnTo>
                  <a:lnTo>
                    <a:pt x="578104" y="133223"/>
                  </a:lnTo>
                  <a:lnTo>
                    <a:pt x="600202" y="98552"/>
                  </a:lnTo>
                  <a:lnTo>
                    <a:pt x="631317" y="70993"/>
                  </a:lnTo>
                  <a:lnTo>
                    <a:pt x="671830" y="52451"/>
                  </a:lnTo>
                  <a:lnTo>
                    <a:pt x="715518" y="46990"/>
                  </a:lnTo>
                  <a:lnTo>
                    <a:pt x="730123" y="48006"/>
                  </a:lnTo>
                  <a:lnTo>
                    <a:pt x="772160" y="59563"/>
                  </a:lnTo>
                  <a:lnTo>
                    <a:pt x="809625" y="82677"/>
                  </a:lnTo>
                  <a:lnTo>
                    <a:pt x="839851" y="116713"/>
                  </a:lnTo>
                  <a:lnTo>
                    <a:pt x="848360" y="131191"/>
                  </a:lnTo>
                  <a:lnTo>
                    <a:pt x="864743" y="121412"/>
                  </a:lnTo>
                  <a:close/>
                </a:path>
                <a:path w="1471930" h="374014">
                  <a:moveTo>
                    <a:pt x="919861" y="211328"/>
                  </a:moveTo>
                  <a:lnTo>
                    <a:pt x="914844" y="204343"/>
                  </a:lnTo>
                  <a:lnTo>
                    <a:pt x="870204" y="142113"/>
                  </a:lnTo>
                  <a:lnTo>
                    <a:pt x="844677" y="223393"/>
                  </a:lnTo>
                  <a:lnTo>
                    <a:pt x="871499" y="219100"/>
                  </a:lnTo>
                  <a:lnTo>
                    <a:pt x="871918" y="226479"/>
                  </a:lnTo>
                  <a:lnTo>
                    <a:pt x="869823" y="238379"/>
                  </a:lnTo>
                  <a:lnTo>
                    <a:pt x="856488" y="275336"/>
                  </a:lnTo>
                  <a:lnTo>
                    <a:pt x="834009" y="307594"/>
                  </a:lnTo>
                  <a:lnTo>
                    <a:pt x="803021" y="333248"/>
                  </a:lnTo>
                  <a:lnTo>
                    <a:pt x="761492" y="350647"/>
                  </a:lnTo>
                  <a:lnTo>
                    <a:pt x="732536" y="354711"/>
                  </a:lnTo>
                  <a:lnTo>
                    <a:pt x="718058" y="354711"/>
                  </a:lnTo>
                  <a:lnTo>
                    <a:pt x="675386" y="345948"/>
                  </a:lnTo>
                  <a:lnTo>
                    <a:pt x="636524" y="325374"/>
                  </a:lnTo>
                  <a:lnTo>
                    <a:pt x="604012" y="293497"/>
                  </a:lnTo>
                  <a:lnTo>
                    <a:pt x="594741" y="279781"/>
                  </a:lnTo>
                  <a:lnTo>
                    <a:pt x="578993" y="290449"/>
                  </a:lnTo>
                  <a:lnTo>
                    <a:pt x="611505" y="329565"/>
                  </a:lnTo>
                  <a:lnTo>
                    <a:pt x="652907" y="357251"/>
                  </a:lnTo>
                  <a:lnTo>
                    <a:pt x="699770" y="371856"/>
                  </a:lnTo>
                  <a:lnTo>
                    <a:pt x="732409" y="373761"/>
                  </a:lnTo>
                  <a:lnTo>
                    <a:pt x="748792" y="372364"/>
                  </a:lnTo>
                  <a:lnTo>
                    <a:pt x="765175" y="369316"/>
                  </a:lnTo>
                  <a:lnTo>
                    <a:pt x="781050" y="364617"/>
                  </a:lnTo>
                  <a:lnTo>
                    <a:pt x="796925" y="358013"/>
                  </a:lnTo>
                  <a:lnTo>
                    <a:pt x="803059" y="354711"/>
                  </a:lnTo>
                  <a:lnTo>
                    <a:pt x="812038" y="349885"/>
                  </a:lnTo>
                  <a:lnTo>
                    <a:pt x="847471" y="321056"/>
                  </a:lnTo>
                  <a:lnTo>
                    <a:pt x="872998" y="284734"/>
                  </a:lnTo>
                  <a:lnTo>
                    <a:pt x="888238" y="243205"/>
                  </a:lnTo>
                  <a:lnTo>
                    <a:pt x="890981" y="227457"/>
                  </a:lnTo>
                  <a:lnTo>
                    <a:pt x="890841" y="225425"/>
                  </a:lnTo>
                  <a:lnTo>
                    <a:pt x="890358" y="216065"/>
                  </a:lnTo>
                  <a:lnTo>
                    <a:pt x="919861" y="211328"/>
                  </a:lnTo>
                  <a:close/>
                </a:path>
                <a:path w="1471930" h="374014">
                  <a:moveTo>
                    <a:pt x="1471930" y="309372"/>
                  </a:moveTo>
                  <a:lnTo>
                    <a:pt x="1452880" y="299847"/>
                  </a:lnTo>
                  <a:lnTo>
                    <a:pt x="1395730" y="271272"/>
                  </a:lnTo>
                  <a:lnTo>
                    <a:pt x="1395730" y="299847"/>
                  </a:lnTo>
                  <a:lnTo>
                    <a:pt x="1124712" y="299847"/>
                  </a:lnTo>
                  <a:lnTo>
                    <a:pt x="1124712" y="318897"/>
                  </a:lnTo>
                  <a:lnTo>
                    <a:pt x="1395730" y="318897"/>
                  </a:lnTo>
                  <a:lnTo>
                    <a:pt x="1395730" y="347472"/>
                  </a:lnTo>
                  <a:lnTo>
                    <a:pt x="1452880" y="318897"/>
                  </a:lnTo>
                  <a:lnTo>
                    <a:pt x="1471930" y="309372"/>
                  </a:lnTo>
                  <a:close/>
                </a:path>
              </a:pathLst>
            </a:custGeom>
            <a:solidFill>
              <a:srgbClr val="A6A6A6"/>
            </a:solidFill>
          </p:spPr>
          <p:txBody>
            <a:bodyPr wrap="square" lIns="0" tIns="0" rIns="0" bIns="0" rtlCol="0"/>
            <a:lstStyle/>
            <a:p>
              <a:endParaRPr/>
            </a:p>
          </p:txBody>
        </p:sp>
        <p:pic>
          <p:nvPicPr>
            <p:cNvPr id="43" name="object 43"/>
            <p:cNvPicPr/>
            <p:nvPr/>
          </p:nvPicPr>
          <p:blipFill>
            <a:blip r:embed="rId8" cstate="print"/>
            <a:stretch>
              <a:fillRect/>
            </a:stretch>
          </p:blipFill>
          <p:spPr>
            <a:xfrm>
              <a:off x="2150364" y="3217163"/>
              <a:ext cx="210312" cy="224027"/>
            </a:xfrm>
            <a:prstGeom prst="rect">
              <a:avLst/>
            </a:prstGeom>
          </p:spPr>
        </p:pic>
        <p:pic>
          <p:nvPicPr>
            <p:cNvPr id="44" name="object 44"/>
            <p:cNvPicPr/>
            <p:nvPr/>
          </p:nvPicPr>
          <p:blipFill>
            <a:blip r:embed="rId10" cstate="print"/>
            <a:stretch>
              <a:fillRect/>
            </a:stretch>
          </p:blipFill>
          <p:spPr>
            <a:xfrm>
              <a:off x="2276856" y="2881883"/>
              <a:ext cx="262127" cy="260603"/>
            </a:xfrm>
            <a:prstGeom prst="rect">
              <a:avLst/>
            </a:prstGeom>
          </p:spPr>
        </p:pic>
      </p:grpSp>
      <p:sp>
        <p:nvSpPr>
          <p:cNvPr id="45" name="object 45"/>
          <p:cNvSpPr txBox="1"/>
          <p:nvPr/>
        </p:nvSpPr>
        <p:spPr>
          <a:xfrm>
            <a:off x="3699383" y="3447033"/>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②交換</a:t>
            </a:r>
            <a:endParaRPr sz="1100">
              <a:latin typeface="メイリオ"/>
              <a:cs typeface="メイリオ"/>
            </a:endParaRPr>
          </a:p>
        </p:txBody>
      </p:sp>
      <p:sp>
        <p:nvSpPr>
          <p:cNvPr id="46" name="object 46"/>
          <p:cNvSpPr txBox="1"/>
          <p:nvPr/>
        </p:nvSpPr>
        <p:spPr>
          <a:xfrm>
            <a:off x="6492495" y="3191002"/>
            <a:ext cx="3738879" cy="197490"/>
          </a:xfrm>
          <a:prstGeom prst="rect">
            <a:avLst/>
          </a:prstGeom>
        </p:spPr>
        <p:txBody>
          <a:bodyPr vert="horz" wrap="square" lIns="0" tIns="12700" rIns="0" bIns="0" rtlCol="0">
            <a:spAutoFit/>
          </a:bodyPr>
          <a:lstStyle/>
          <a:p>
            <a:pPr>
              <a:spcBef>
                <a:spcPts val="100"/>
              </a:spcBef>
              <a:tabLst>
                <a:tab pos="902969" algn="l"/>
              </a:tabLst>
            </a:pPr>
            <a:r>
              <a:rPr b="1" baseline="2314" dirty="0">
                <a:latin typeface="メイリオ"/>
                <a:cs typeface="メイリオ"/>
              </a:rPr>
              <a:t>効</a:t>
            </a:r>
            <a:r>
              <a:rPr b="1" spc="-75" baseline="2314" dirty="0">
                <a:latin typeface="メイリオ"/>
                <a:cs typeface="メイリオ"/>
              </a:rPr>
              <a:t>果</a:t>
            </a:r>
            <a:r>
              <a:rPr b="1" baseline="2314" dirty="0">
                <a:latin typeface="メイリオ"/>
                <a:cs typeface="メイリオ"/>
              </a:rPr>
              <a:t>	</a:t>
            </a:r>
            <a:r>
              <a:rPr sz="1200" dirty="0">
                <a:latin typeface="Arial"/>
                <a:cs typeface="Arial"/>
              </a:rPr>
              <a:t>•</a:t>
            </a:r>
            <a:r>
              <a:rPr sz="1200" spc="-80" dirty="0">
                <a:latin typeface="Arial"/>
                <a:cs typeface="Arial"/>
              </a:rPr>
              <a:t> </a:t>
            </a:r>
            <a:r>
              <a:rPr sz="1200" dirty="0">
                <a:latin typeface="メイリオ"/>
                <a:cs typeface="メイリオ"/>
              </a:rPr>
              <a:t>NFT取引における取引リスク低減の検</a:t>
            </a:r>
            <a:r>
              <a:rPr sz="1200" spc="-50" dirty="0">
                <a:latin typeface="メイリオ"/>
                <a:cs typeface="メイリオ"/>
              </a:rPr>
              <a:t>証</a:t>
            </a:r>
            <a:endParaRPr sz="1200">
              <a:latin typeface="メイリオ"/>
              <a:cs typeface="メイリオ"/>
            </a:endParaRPr>
          </a:p>
        </p:txBody>
      </p:sp>
      <p:pic>
        <p:nvPicPr>
          <p:cNvPr id="47" name="object 47"/>
          <p:cNvPicPr/>
          <p:nvPr/>
        </p:nvPicPr>
        <p:blipFill>
          <a:blip r:embed="rId11" cstate="print"/>
          <a:stretch>
            <a:fillRect/>
          </a:stretch>
        </p:blipFill>
        <p:spPr>
          <a:xfrm>
            <a:off x="2555747" y="2170176"/>
            <a:ext cx="2729484" cy="557784"/>
          </a:xfrm>
          <a:prstGeom prst="rect">
            <a:avLst/>
          </a:prstGeom>
        </p:spPr>
      </p:pic>
      <p:sp>
        <p:nvSpPr>
          <p:cNvPr id="48" name="object 48"/>
          <p:cNvSpPr txBox="1"/>
          <p:nvPr/>
        </p:nvSpPr>
        <p:spPr>
          <a:xfrm>
            <a:off x="3756406" y="2358897"/>
            <a:ext cx="584835" cy="520700"/>
          </a:xfrm>
          <a:prstGeom prst="rect">
            <a:avLst/>
          </a:prstGeom>
        </p:spPr>
        <p:txBody>
          <a:bodyPr vert="horz" wrap="square" lIns="0" tIns="12700" rIns="0" bIns="0" rtlCol="0">
            <a:spAutoFit/>
          </a:bodyPr>
          <a:lstStyle/>
          <a:p>
            <a:pPr>
              <a:spcBef>
                <a:spcPts val="100"/>
              </a:spcBef>
            </a:pPr>
            <a:r>
              <a:rPr sz="1200" b="1" dirty="0">
                <a:latin typeface="メイリオ"/>
                <a:cs typeface="メイリオ"/>
              </a:rPr>
              <a:t>NFT</a:t>
            </a:r>
            <a:r>
              <a:rPr sz="1200" b="1" spc="20" dirty="0">
                <a:latin typeface="メイリオ"/>
                <a:cs typeface="メイリオ"/>
              </a:rPr>
              <a:t> </a:t>
            </a:r>
            <a:r>
              <a:rPr sz="1200" b="1" spc="-25" dirty="0">
                <a:latin typeface="メイリオ"/>
                <a:cs typeface="メイリオ"/>
              </a:rPr>
              <a:t>PF</a:t>
            </a:r>
            <a:endParaRPr sz="1200">
              <a:latin typeface="メイリオ"/>
              <a:cs typeface="メイリオ"/>
            </a:endParaRPr>
          </a:p>
          <a:p>
            <a:pPr marL="85090">
              <a:spcBef>
                <a:spcPts val="1135"/>
              </a:spcBef>
            </a:pPr>
            <a:r>
              <a:rPr sz="1100" spc="-25" dirty="0">
                <a:latin typeface="Calibri"/>
                <a:cs typeface="Calibri"/>
              </a:rPr>
              <a:t>NFT</a:t>
            </a:r>
            <a:endParaRPr sz="1100">
              <a:latin typeface="Calibri"/>
              <a:cs typeface="Calibri"/>
            </a:endParaRPr>
          </a:p>
        </p:txBody>
      </p:sp>
      <p:grpSp>
        <p:nvGrpSpPr>
          <p:cNvPr id="49" name="object 49"/>
          <p:cNvGrpSpPr/>
          <p:nvPr/>
        </p:nvGrpSpPr>
        <p:grpSpPr>
          <a:xfrm>
            <a:off x="4869180" y="2537460"/>
            <a:ext cx="260985" cy="365760"/>
            <a:chOff x="3345179" y="2537460"/>
            <a:chExt cx="260985" cy="365760"/>
          </a:xfrm>
        </p:grpSpPr>
        <p:pic>
          <p:nvPicPr>
            <p:cNvPr id="50" name="object 50"/>
            <p:cNvPicPr/>
            <p:nvPr/>
          </p:nvPicPr>
          <p:blipFill>
            <a:blip r:embed="rId12" cstate="print"/>
            <a:stretch>
              <a:fillRect/>
            </a:stretch>
          </p:blipFill>
          <p:spPr>
            <a:xfrm>
              <a:off x="3367277" y="2693670"/>
              <a:ext cx="76200" cy="209550"/>
            </a:xfrm>
            <a:prstGeom prst="rect">
              <a:avLst/>
            </a:prstGeom>
          </p:spPr>
        </p:pic>
        <p:pic>
          <p:nvPicPr>
            <p:cNvPr id="51" name="object 51"/>
            <p:cNvPicPr/>
            <p:nvPr/>
          </p:nvPicPr>
          <p:blipFill>
            <a:blip r:embed="rId10" cstate="print"/>
            <a:stretch>
              <a:fillRect/>
            </a:stretch>
          </p:blipFill>
          <p:spPr>
            <a:xfrm>
              <a:off x="3345179" y="2537460"/>
              <a:ext cx="260603" cy="260603"/>
            </a:xfrm>
            <a:prstGeom prst="rect">
              <a:avLst/>
            </a:prstGeom>
          </p:spPr>
        </p:pic>
      </p:grpSp>
      <p:sp>
        <p:nvSpPr>
          <p:cNvPr id="52" name="object 52"/>
          <p:cNvSpPr txBox="1"/>
          <p:nvPr/>
        </p:nvSpPr>
        <p:spPr>
          <a:xfrm>
            <a:off x="2311909" y="2632913"/>
            <a:ext cx="85407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③移転の記録</a:t>
            </a:r>
            <a:endParaRPr sz="1100">
              <a:latin typeface="メイリオ"/>
              <a:cs typeface="メイリオ"/>
            </a:endParaRPr>
          </a:p>
        </p:txBody>
      </p:sp>
      <p:sp>
        <p:nvSpPr>
          <p:cNvPr id="53" name="object 53"/>
          <p:cNvSpPr/>
          <p:nvPr/>
        </p:nvSpPr>
        <p:spPr>
          <a:xfrm>
            <a:off x="3119882" y="2677160"/>
            <a:ext cx="218440" cy="285750"/>
          </a:xfrm>
          <a:custGeom>
            <a:avLst/>
            <a:gdLst/>
            <a:ahLst/>
            <a:cxnLst/>
            <a:rect l="l" t="t" r="r" b="b"/>
            <a:pathLst>
              <a:path w="218439" h="285750">
                <a:moveTo>
                  <a:pt x="4826" y="262127"/>
                </a:moveTo>
                <a:lnTo>
                  <a:pt x="0" y="280669"/>
                </a:lnTo>
                <a:lnTo>
                  <a:pt x="18415" y="285368"/>
                </a:lnTo>
                <a:lnTo>
                  <a:pt x="23240" y="266953"/>
                </a:lnTo>
                <a:lnTo>
                  <a:pt x="4826" y="262127"/>
                </a:lnTo>
                <a:close/>
              </a:path>
              <a:path w="218439" h="285750">
                <a:moveTo>
                  <a:pt x="17271" y="225170"/>
                </a:moveTo>
                <a:lnTo>
                  <a:pt x="11937" y="238887"/>
                </a:lnTo>
                <a:lnTo>
                  <a:pt x="10540" y="243459"/>
                </a:lnTo>
                <a:lnTo>
                  <a:pt x="28702" y="249300"/>
                </a:lnTo>
                <a:lnTo>
                  <a:pt x="30225" y="244601"/>
                </a:lnTo>
                <a:lnTo>
                  <a:pt x="35051" y="231901"/>
                </a:lnTo>
                <a:lnTo>
                  <a:pt x="17271" y="225170"/>
                </a:lnTo>
                <a:close/>
              </a:path>
              <a:path w="218439" h="285750">
                <a:moveTo>
                  <a:pt x="33019" y="189484"/>
                </a:moveTo>
                <a:lnTo>
                  <a:pt x="28702" y="197992"/>
                </a:lnTo>
                <a:lnTo>
                  <a:pt x="24765" y="207010"/>
                </a:lnTo>
                <a:lnTo>
                  <a:pt x="42163" y="214756"/>
                </a:lnTo>
                <a:lnTo>
                  <a:pt x="46228" y="205739"/>
                </a:lnTo>
                <a:lnTo>
                  <a:pt x="50037" y="197992"/>
                </a:lnTo>
                <a:lnTo>
                  <a:pt x="33019" y="189484"/>
                </a:lnTo>
                <a:close/>
              </a:path>
              <a:path w="218439" h="285750">
                <a:moveTo>
                  <a:pt x="51816" y="155193"/>
                </a:moveTo>
                <a:lnTo>
                  <a:pt x="49656" y="158750"/>
                </a:lnTo>
                <a:lnTo>
                  <a:pt x="42037" y="172085"/>
                </a:lnTo>
                <a:lnTo>
                  <a:pt x="58674" y="181482"/>
                </a:lnTo>
                <a:lnTo>
                  <a:pt x="66293" y="168020"/>
                </a:lnTo>
                <a:lnTo>
                  <a:pt x="67944" y="165353"/>
                </a:lnTo>
                <a:lnTo>
                  <a:pt x="51816" y="155193"/>
                </a:lnTo>
                <a:close/>
              </a:path>
              <a:path w="218439" h="285750">
                <a:moveTo>
                  <a:pt x="73279" y="123189"/>
                </a:moveTo>
                <a:lnTo>
                  <a:pt x="62356" y="138811"/>
                </a:lnTo>
                <a:lnTo>
                  <a:pt x="77850" y="149732"/>
                </a:lnTo>
                <a:lnTo>
                  <a:pt x="88900" y="134112"/>
                </a:lnTo>
                <a:lnTo>
                  <a:pt x="73279" y="123189"/>
                </a:lnTo>
                <a:close/>
              </a:path>
              <a:path w="218439" h="285750">
                <a:moveTo>
                  <a:pt x="97536" y="92710"/>
                </a:moveTo>
                <a:lnTo>
                  <a:pt x="88773" y="102997"/>
                </a:lnTo>
                <a:lnTo>
                  <a:pt x="85090" y="107695"/>
                </a:lnTo>
                <a:lnTo>
                  <a:pt x="100203" y="119379"/>
                </a:lnTo>
                <a:lnTo>
                  <a:pt x="103886" y="114680"/>
                </a:lnTo>
                <a:lnTo>
                  <a:pt x="112013" y="105028"/>
                </a:lnTo>
                <a:lnTo>
                  <a:pt x="97536" y="92710"/>
                </a:lnTo>
                <a:close/>
              </a:path>
              <a:path w="218439" h="285750">
                <a:moveTo>
                  <a:pt x="124079" y="64135"/>
                </a:moveTo>
                <a:lnTo>
                  <a:pt x="119761" y="68325"/>
                </a:lnTo>
                <a:lnTo>
                  <a:pt x="110617" y="78104"/>
                </a:lnTo>
                <a:lnTo>
                  <a:pt x="124460" y="91186"/>
                </a:lnTo>
                <a:lnTo>
                  <a:pt x="133604" y="81406"/>
                </a:lnTo>
                <a:lnTo>
                  <a:pt x="137413" y="77724"/>
                </a:lnTo>
                <a:lnTo>
                  <a:pt x="124079" y="64135"/>
                </a:lnTo>
                <a:close/>
              </a:path>
              <a:path w="218439" h="285750">
                <a:moveTo>
                  <a:pt x="199422" y="38226"/>
                </a:moveTo>
                <a:lnTo>
                  <a:pt x="152907" y="38226"/>
                </a:lnTo>
                <a:lnTo>
                  <a:pt x="165226" y="52831"/>
                </a:lnTo>
                <a:lnTo>
                  <a:pt x="163735" y="54066"/>
                </a:lnTo>
                <a:lnTo>
                  <a:pt x="180594" y="76326"/>
                </a:lnTo>
                <a:lnTo>
                  <a:pt x="199422" y="38226"/>
                </a:lnTo>
                <a:close/>
              </a:path>
              <a:path w="218439" h="285750">
                <a:moveTo>
                  <a:pt x="152192" y="38824"/>
                </a:moveTo>
                <a:lnTo>
                  <a:pt x="138303" y="50418"/>
                </a:lnTo>
                <a:lnTo>
                  <a:pt x="150494" y="65024"/>
                </a:lnTo>
                <a:lnTo>
                  <a:pt x="163735" y="54066"/>
                </a:lnTo>
                <a:lnTo>
                  <a:pt x="152192" y="38824"/>
                </a:lnTo>
                <a:close/>
              </a:path>
              <a:path w="218439" h="285750">
                <a:moveTo>
                  <a:pt x="152907" y="38226"/>
                </a:moveTo>
                <a:lnTo>
                  <a:pt x="152192" y="38824"/>
                </a:lnTo>
                <a:lnTo>
                  <a:pt x="163735" y="54066"/>
                </a:lnTo>
                <a:lnTo>
                  <a:pt x="165226" y="52831"/>
                </a:lnTo>
                <a:lnTo>
                  <a:pt x="152907" y="38226"/>
                </a:lnTo>
                <a:close/>
              </a:path>
              <a:path w="218439" h="285750">
                <a:moveTo>
                  <a:pt x="218312" y="0"/>
                </a:moveTo>
                <a:lnTo>
                  <a:pt x="134619" y="15620"/>
                </a:lnTo>
                <a:lnTo>
                  <a:pt x="152192" y="38824"/>
                </a:lnTo>
                <a:lnTo>
                  <a:pt x="152907" y="38226"/>
                </a:lnTo>
                <a:lnTo>
                  <a:pt x="199422" y="38226"/>
                </a:lnTo>
                <a:lnTo>
                  <a:pt x="218312" y="0"/>
                </a:lnTo>
                <a:close/>
              </a:path>
            </a:pathLst>
          </a:custGeom>
          <a:solidFill>
            <a:srgbClr val="A6A6A6"/>
          </a:solidFill>
        </p:spPr>
        <p:txBody>
          <a:bodyPr wrap="square" lIns="0" tIns="0" rIns="0" bIns="0" rtlCol="0"/>
          <a:lstStyle/>
          <a:p>
            <a:endParaRPr/>
          </a:p>
        </p:txBody>
      </p:sp>
      <p:sp>
        <p:nvSpPr>
          <p:cNvPr id="54" name="object 54"/>
          <p:cNvSpPr txBox="1"/>
          <p:nvPr/>
        </p:nvSpPr>
        <p:spPr>
          <a:xfrm>
            <a:off x="5139564" y="2534538"/>
            <a:ext cx="235585" cy="182742"/>
          </a:xfrm>
          <a:prstGeom prst="rect">
            <a:avLst/>
          </a:prstGeom>
        </p:spPr>
        <p:txBody>
          <a:bodyPr vert="horz" wrap="square" lIns="0" tIns="13335" rIns="0" bIns="0" rtlCol="0">
            <a:spAutoFit/>
          </a:bodyPr>
          <a:lstStyle/>
          <a:p>
            <a:pPr>
              <a:spcBef>
                <a:spcPts val="105"/>
              </a:spcBef>
            </a:pPr>
            <a:r>
              <a:rPr sz="1100" spc="-25" dirty="0">
                <a:latin typeface="Calibri"/>
                <a:cs typeface="Calibri"/>
              </a:rPr>
              <a:t>NFT</a:t>
            </a:r>
            <a:endParaRPr sz="1100">
              <a:latin typeface="Calibri"/>
              <a:cs typeface="Calibri"/>
            </a:endParaRPr>
          </a:p>
        </p:txBody>
      </p:sp>
      <p:sp>
        <p:nvSpPr>
          <p:cNvPr id="55" name="object 55"/>
          <p:cNvSpPr txBox="1">
            <a:spLocks noGrp="1"/>
          </p:cNvSpPr>
          <p:nvPr>
            <p:ph type="dt" sz="half" idx="6"/>
          </p:nvPr>
        </p:nvSpPr>
        <p:spPr>
          <a:xfrm>
            <a:off x="2362200" y="6344309"/>
            <a:ext cx="2743200" cy="389209"/>
          </a:xfrm>
          <a:prstGeom prst="rect">
            <a:avLst/>
          </a:prstGeom>
        </p:spPr>
        <p:txBody>
          <a:bodyPr vert="horz" wrap="square" lIns="0" tIns="19685" rIns="0" bIns="0" rtlCol="0" anchor="ctr">
            <a:spAutoFit/>
          </a:bodyPr>
          <a:lstStyle/>
          <a:p>
            <a:pPr marL="12700">
              <a:spcBef>
                <a:spcPts val="155"/>
              </a:spcBef>
            </a:pPr>
            <a:r>
              <a:rPr dirty="0"/>
              <a:t>Copyright</a:t>
            </a:r>
            <a:r>
              <a:rPr spc="-20" dirty="0"/>
              <a:t> </a:t>
            </a:r>
            <a:r>
              <a:rPr dirty="0"/>
              <a:t>©</a:t>
            </a:r>
            <a:r>
              <a:rPr spc="5" dirty="0"/>
              <a:t> </a:t>
            </a:r>
            <a:r>
              <a:rPr spc="-10" dirty="0"/>
              <a:t>2020</a:t>
            </a:r>
            <a:r>
              <a:rPr spc="-40" dirty="0"/>
              <a:t> </a:t>
            </a:r>
            <a:r>
              <a:rPr spc="20" dirty="0">
                <a:latin typeface="メイリオ"/>
                <a:cs typeface="メイリオ"/>
              </a:rPr>
              <a:t>デジタル通貨勉強会</a:t>
            </a:r>
            <a:r>
              <a:rPr dirty="0"/>
              <a:t>All</a:t>
            </a:r>
            <a:r>
              <a:rPr spc="15" dirty="0"/>
              <a:t> </a:t>
            </a:r>
            <a:r>
              <a:rPr dirty="0"/>
              <a:t>Rights</a:t>
            </a:r>
            <a:r>
              <a:rPr spc="-20" dirty="0"/>
              <a:t> </a:t>
            </a:r>
            <a:r>
              <a:rPr spc="-10" dirty="0"/>
              <a:t>Reserved.</a:t>
            </a:r>
          </a:p>
        </p:txBody>
      </p:sp>
      <p:sp>
        <p:nvSpPr>
          <p:cNvPr id="56" name="object 56"/>
          <p:cNvSpPr txBox="1">
            <a:spLocks noGrp="1"/>
          </p:cNvSpPr>
          <p:nvPr>
            <p:ph type="sldNum" sz="quarter" idx="7"/>
          </p:nvPr>
        </p:nvSpPr>
        <p:spPr>
          <a:xfrm>
            <a:off x="10134600" y="6425678"/>
            <a:ext cx="2743200" cy="226471"/>
          </a:xfrm>
          <a:prstGeom prst="rect">
            <a:avLst/>
          </a:prstGeom>
        </p:spPr>
        <p:txBody>
          <a:bodyPr vert="horz" wrap="square" lIns="0" tIns="67055" rIns="0" bIns="0" rtlCol="0" anchor="ctr">
            <a:spAutoFit/>
          </a:bodyPr>
          <a:lstStyle/>
          <a:p>
            <a:pPr marL="38100">
              <a:lnSpc>
                <a:spcPts val="1240"/>
              </a:lnSpc>
            </a:pPr>
            <a:fld id="{81D60167-4931-47E6-BA6A-407CBD079E47}" type="slidenum">
              <a:rPr spc="-25" dirty="0"/>
              <a:pPr marL="38100">
                <a:lnSpc>
                  <a:spcPts val="1240"/>
                </a:lnSpc>
              </a:pPr>
              <a:t>153</a:t>
            </a:fld>
            <a:endParaRPr spc="-25" dirty="0"/>
          </a:p>
        </p:txBody>
      </p:sp>
      <p:sp>
        <p:nvSpPr>
          <p:cNvPr id="57" name="object 57"/>
          <p:cNvSpPr txBox="1">
            <a:spLocks noGrp="1"/>
          </p:cNvSpPr>
          <p:nvPr>
            <p:ph type="ftr" sz="quarter" idx="5"/>
          </p:nvPr>
        </p:nvSpPr>
        <p:spPr>
          <a:xfrm>
            <a:off x="5562600" y="6473960"/>
            <a:ext cx="4114800" cy="129907"/>
          </a:xfrm>
          <a:prstGeom prst="rect">
            <a:avLst/>
          </a:prstGeom>
        </p:spPr>
        <p:txBody>
          <a:bodyPr vert="horz" wrap="square" lIns="0" tIns="0" rIns="0" bIns="0" rtlCol="0" anchor="ctr">
            <a:spAutoFit/>
          </a:bodyPr>
          <a:lstStyle/>
          <a:p>
            <a:pPr marL="12700">
              <a:lnSpc>
                <a:spcPts val="865"/>
              </a:lnSpc>
            </a:pPr>
            <a:r>
              <a:rPr spc="-10" dirty="0"/>
              <a:t>CONFIDENTIAL</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3285" y="1497902"/>
            <a:ext cx="3950970" cy="5104765"/>
            <a:chOff x="379285" y="1497901"/>
            <a:chExt cx="3950970" cy="5104765"/>
          </a:xfrm>
        </p:grpSpPr>
        <p:sp>
          <p:nvSpPr>
            <p:cNvPr id="3" name="object 3"/>
            <p:cNvSpPr/>
            <p:nvPr/>
          </p:nvSpPr>
          <p:spPr>
            <a:xfrm>
              <a:off x="1389887" y="2391155"/>
              <a:ext cx="2324100" cy="2293620"/>
            </a:xfrm>
            <a:custGeom>
              <a:avLst/>
              <a:gdLst/>
              <a:ahLst/>
              <a:cxnLst/>
              <a:rect l="l" t="t" r="r" b="b"/>
              <a:pathLst>
                <a:path w="2324100" h="2293620">
                  <a:moveTo>
                    <a:pt x="1162050" y="0"/>
                  </a:moveTo>
                  <a:lnTo>
                    <a:pt x="0" y="876046"/>
                  </a:lnTo>
                  <a:lnTo>
                    <a:pt x="443864" y="2293620"/>
                  </a:lnTo>
                  <a:lnTo>
                    <a:pt x="1880235" y="2293620"/>
                  </a:lnTo>
                  <a:lnTo>
                    <a:pt x="2324100" y="876046"/>
                  </a:lnTo>
                  <a:lnTo>
                    <a:pt x="1162050" y="0"/>
                  </a:lnTo>
                  <a:close/>
                </a:path>
              </a:pathLst>
            </a:custGeom>
            <a:solidFill>
              <a:srgbClr val="F1F1F1"/>
            </a:solidFill>
          </p:spPr>
          <p:txBody>
            <a:bodyPr wrap="square" lIns="0" tIns="0" rIns="0" bIns="0" rtlCol="0"/>
            <a:lstStyle/>
            <a:p>
              <a:endParaRPr/>
            </a:p>
          </p:txBody>
        </p:sp>
        <p:sp>
          <p:nvSpPr>
            <p:cNvPr id="4" name="object 4"/>
            <p:cNvSpPr/>
            <p:nvPr/>
          </p:nvSpPr>
          <p:spPr>
            <a:xfrm>
              <a:off x="1483614" y="3160013"/>
              <a:ext cx="2019935" cy="184785"/>
            </a:xfrm>
            <a:custGeom>
              <a:avLst/>
              <a:gdLst/>
              <a:ahLst/>
              <a:cxnLst/>
              <a:rect l="l" t="t" r="r" b="b"/>
              <a:pathLst>
                <a:path w="2019935" h="184785">
                  <a:moveTo>
                    <a:pt x="2017522" y="146304"/>
                  </a:moveTo>
                  <a:lnTo>
                    <a:pt x="1998472" y="136779"/>
                  </a:lnTo>
                  <a:lnTo>
                    <a:pt x="1941322" y="108204"/>
                  </a:lnTo>
                  <a:lnTo>
                    <a:pt x="1941322" y="136779"/>
                  </a:lnTo>
                  <a:lnTo>
                    <a:pt x="1524" y="136779"/>
                  </a:lnTo>
                  <a:lnTo>
                    <a:pt x="1524" y="155829"/>
                  </a:lnTo>
                  <a:lnTo>
                    <a:pt x="1941322" y="155829"/>
                  </a:lnTo>
                  <a:lnTo>
                    <a:pt x="1941322" y="184404"/>
                  </a:lnTo>
                  <a:lnTo>
                    <a:pt x="1998472" y="155829"/>
                  </a:lnTo>
                  <a:lnTo>
                    <a:pt x="2017522" y="146304"/>
                  </a:lnTo>
                  <a:close/>
                </a:path>
                <a:path w="2019935" h="184785">
                  <a:moveTo>
                    <a:pt x="2019554" y="28575"/>
                  </a:moveTo>
                  <a:lnTo>
                    <a:pt x="76200" y="28575"/>
                  </a:lnTo>
                  <a:lnTo>
                    <a:pt x="76200" y="0"/>
                  </a:lnTo>
                  <a:lnTo>
                    <a:pt x="0" y="38100"/>
                  </a:lnTo>
                  <a:lnTo>
                    <a:pt x="76200" y="76200"/>
                  </a:lnTo>
                  <a:lnTo>
                    <a:pt x="76200" y="47625"/>
                  </a:lnTo>
                  <a:lnTo>
                    <a:pt x="2019554" y="47625"/>
                  </a:lnTo>
                  <a:lnTo>
                    <a:pt x="2019554" y="28575"/>
                  </a:lnTo>
                  <a:close/>
                </a:path>
              </a:pathLst>
            </a:custGeom>
            <a:solidFill>
              <a:srgbClr val="A6A6A6"/>
            </a:solidFill>
          </p:spPr>
          <p:txBody>
            <a:bodyPr wrap="square" lIns="0" tIns="0" rIns="0" bIns="0" rtlCol="0"/>
            <a:lstStyle/>
            <a:p>
              <a:endParaRPr/>
            </a:p>
          </p:txBody>
        </p:sp>
        <p:sp>
          <p:nvSpPr>
            <p:cNvPr id="5" name="object 5"/>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grpSp>
      <p:sp>
        <p:nvSpPr>
          <p:cNvPr id="6" name="object 6"/>
          <p:cNvSpPr txBox="1">
            <a:spLocks noGrp="1"/>
          </p:cNvSpPr>
          <p:nvPr>
            <p:ph type="title"/>
          </p:nvPr>
        </p:nvSpPr>
        <p:spPr>
          <a:xfrm>
            <a:off x="2358339" y="471042"/>
            <a:ext cx="32258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１３．グループ経済圏への活用</a:t>
            </a:r>
            <a:endParaRPr sz="1800"/>
          </a:p>
        </p:txBody>
      </p:sp>
      <p:sp>
        <p:nvSpPr>
          <p:cNvPr id="7" name="object 7"/>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8" name="object 8"/>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9" name="object 9"/>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10" name="object 10"/>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1" name="object 11"/>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12" name="object 12"/>
          <p:cNvGraphicFramePr>
            <a:graphicFrameLocks noGrp="1"/>
          </p:cNvGraphicFramePr>
          <p:nvPr/>
        </p:nvGraphicFramePr>
        <p:xfrm>
          <a:off x="6050089" y="4815650"/>
          <a:ext cx="355600" cy="1624965"/>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3" name="object 13"/>
          <p:cNvSpPr txBox="1"/>
          <p:nvPr/>
        </p:nvSpPr>
        <p:spPr>
          <a:xfrm>
            <a:off x="6492494" y="1654810"/>
            <a:ext cx="622300" cy="1386533"/>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a:p>
            <a:pPr>
              <a:spcBef>
                <a:spcPts val="85"/>
              </a:spcBef>
            </a:pPr>
            <a:endParaRPr sz="1250">
              <a:latin typeface="メイリオ"/>
              <a:cs typeface="メイリオ"/>
            </a:endParaRPr>
          </a:p>
          <a:p>
            <a:pPr>
              <a:lnSpc>
                <a:spcPct val="100000"/>
              </a:lnSpc>
            </a:pPr>
            <a:r>
              <a:rPr sz="1200" b="1" spc="-25" dirty="0">
                <a:latin typeface="メイリオ"/>
                <a:cs typeface="メイリオ"/>
              </a:rPr>
              <a:t>技術</a:t>
            </a:r>
            <a:endParaRPr sz="1200">
              <a:latin typeface="メイリオ"/>
              <a:cs typeface="メイリオ"/>
            </a:endParaRPr>
          </a:p>
          <a:p>
            <a:pPr>
              <a:spcBef>
                <a:spcPts val="50"/>
              </a:spcBef>
            </a:pPr>
            <a:endParaRPr sz="1450">
              <a:latin typeface="メイリオ"/>
              <a:cs typeface="メイリオ"/>
            </a:endParaRPr>
          </a:p>
          <a:p>
            <a:pPr marR="157480">
              <a:lnSpc>
                <a:spcPct val="159900"/>
              </a:lnSpc>
            </a:pPr>
            <a:r>
              <a:rPr sz="1200" b="1" spc="-20" dirty="0">
                <a:latin typeface="メイリオ"/>
                <a:cs typeface="メイリオ"/>
              </a:rPr>
              <a:t>法制度</a:t>
            </a:r>
            <a:r>
              <a:rPr sz="1200" b="1" spc="-25" dirty="0">
                <a:latin typeface="メイリオ"/>
                <a:cs typeface="メイリオ"/>
              </a:rPr>
              <a:t>効果</a:t>
            </a:r>
            <a:endParaRPr sz="1200">
              <a:latin typeface="メイリオ"/>
              <a:cs typeface="メイリオ"/>
            </a:endParaRPr>
          </a:p>
        </p:txBody>
      </p:sp>
      <p:sp>
        <p:nvSpPr>
          <p:cNvPr id="14" name="object 14"/>
          <p:cNvSpPr txBox="1"/>
          <p:nvPr/>
        </p:nvSpPr>
        <p:spPr>
          <a:xfrm>
            <a:off x="7395718" y="1567434"/>
            <a:ext cx="2841625" cy="1885950"/>
          </a:xfrm>
          <a:prstGeom prst="rect">
            <a:avLst/>
          </a:prstGeom>
        </p:spPr>
        <p:txBody>
          <a:bodyPr vert="horz" wrap="square" lIns="0" tIns="9525" rIns="0" bIns="0" rtlCol="0">
            <a:spAutoFit/>
          </a:bodyPr>
          <a:lstStyle/>
          <a:p>
            <a:pPr marL="85090" marR="157480" indent="-85725">
              <a:lnSpc>
                <a:spcPct val="101699"/>
              </a:lnSpc>
              <a:spcBef>
                <a:spcPts val="75"/>
              </a:spcBef>
              <a:buFont typeface="Arial"/>
              <a:buChar char="•"/>
              <a:tabLst>
                <a:tab pos="85725" algn="l"/>
              </a:tabLst>
            </a:pPr>
            <a:r>
              <a:rPr sz="1200" spc="-5" dirty="0">
                <a:latin typeface="メイリオ"/>
                <a:cs typeface="メイリオ"/>
              </a:rPr>
              <a:t>取引単位に精算を実行する場合の業務的な実現性の検証、課題の洗い出し</a:t>
            </a:r>
            <a:endParaRPr sz="1200">
              <a:latin typeface="メイリオ"/>
              <a:cs typeface="メイリオ"/>
            </a:endParaRPr>
          </a:p>
          <a:p>
            <a:pPr marL="85090" marR="157480" indent="-85725">
              <a:lnSpc>
                <a:spcPct val="101699"/>
              </a:lnSpc>
              <a:spcBef>
                <a:spcPts val="475"/>
              </a:spcBef>
              <a:buFont typeface="Arial"/>
              <a:buChar char="•"/>
              <a:tabLst>
                <a:tab pos="85725" algn="l"/>
              </a:tabLst>
            </a:pPr>
            <a:r>
              <a:rPr sz="1200" spc="-5" dirty="0">
                <a:latin typeface="メイリオ"/>
                <a:cs typeface="メイリオ"/>
              </a:rPr>
              <a:t>インセンティブ付与のスマートコント</a:t>
            </a:r>
            <a:r>
              <a:rPr sz="1200" spc="-10" dirty="0">
                <a:latin typeface="メイリオ"/>
                <a:cs typeface="メイリオ"/>
              </a:rPr>
              <a:t>ラクトの検証</a:t>
            </a:r>
            <a:endParaRPr sz="1200">
              <a:latin typeface="メイリオ"/>
              <a:cs typeface="メイリオ"/>
            </a:endParaRPr>
          </a:p>
          <a:p>
            <a:pPr marL="85090" marR="157480" indent="-85725">
              <a:lnSpc>
                <a:spcPts val="1440"/>
              </a:lnSpc>
              <a:spcBef>
                <a:spcPts val="25"/>
              </a:spcBef>
              <a:buFont typeface="Arial"/>
              <a:buChar char="•"/>
              <a:tabLst>
                <a:tab pos="85725" algn="l"/>
              </a:tabLst>
            </a:pPr>
            <a:r>
              <a:rPr sz="1200" spc="-5" dirty="0">
                <a:latin typeface="メイリオ"/>
                <a:cs typeface="メイリオ"/>
              </a:rPr>
              <a:t>グループ内各社システムとの連携等、アーキテクチャの実現性検証、課題洗</a:t>
            </a:r>
            <a:endParaRPr sz="1200">
              <a:latin typeface="メイリオ"/>
              <a:cs typeface="メイリオ"/>
            </a:endParaRPr>
          </a:p>
          <a:p>
            <a:pPr marL="85090">
              <a:lnSpc>
                <a:spcPts val="1415"/>
              </a:lnSpc>
            </a:pPr>
            <a:r>
              <a:rPr sz="1200" spc="-20" dirty="0">
                <a:latin typeface="メイリオ"/>
                <a:cs typeface="メイリオ"/>
              </a:rPr>
              <a:t>い出し</a:t>
            </a:r>
            <a:endParaRPr sz="1200">
              <a:latin typeface="メイリオ"/>
              <a:cs typeface="メイリオ"/>
            </a:endParaRPr>
          </a:p>
          <a:p>
            <a:pPr marL="85090" indent="-85725">
              <a:spcBef>
                <a:spcPts val="445"/>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a:p>
            <a:pPr marL="85090" indent="-85725">
              <a:spcBef>
                <a:spcPts val="695"/>
              </a:spcBef>
              <a:buFont typeface="Arial"/>
              <a:buChar char="•"/>
              <a:tabLst>
                <a:tab pos="85725" algn="l"/>
              </a:tabLst>
            </a:pPr>
            <a:r>
              <a:rPr sz="1200" spc="-10" dirty="0">
                <a:latin typeface="メイリオ"/>
                <a:cs typeface="メイリオ"/>
              </a:rPr>
              <a:t>経済圏活性化の検証</a:t>
            </a:r>
            <a:endParaRPr sz="1200">
              <a:latin typeface="メイリオ"/>
              <a:cs typeface="メイリオ"/>
            </a:endParaRPr>
          </a:p>
        </p:txBody>
      </p:sp>
      <p:sp>
        <p:nvSpPr>
          <p:cNvPr id="15" name="object 15"/>
          <p:cNvSpPr txBox="1"/>
          <p:nvPr/>
        </p:nvSpPr>
        <p:spPr>
          <a:xfrm>
            <a:off x="6452996" y="4946142"/>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16" name="object 16"/>
          <p:cNvSpPr txBox="1"/>
          <p:nvPr/>
        </p:nvSpPr>
        <p:spPr>
          <a:xfrm>
            <a:off x="6452996" y="5460593"/>
            <a:ext cx="635000" cy="391160"/>
          </a:xfrm>
          <a:prstGeom prst="rect">
            <a:avLst/>
          </a:prstGeom>
        </p:spPr>
        <p:txBody>
          <a:bodyPr vert="horz" wrap="square" lIns="0" tIns="12700" rIns="0" bIns="0" rtlCol="0">
            <a:spAutoFit/>
          </a:bodyPr>
          <a:lstStyle/>
          <a:p>
            <a:pPr marL="12700" marR="5080">
              <a:spcBef>
                <a:spcPts val="100"/>
              </a:spcBef>
            </a:pPr>
            <a:r>
              <a:rPr sz="1200" b="1" spc="-15" dirty="0">
                <a:latin typeface="メイリオ"/>
                <a:cs typeface="メイリオ"/>
              </a:rPr>
              <a:t>グループ企業各社</a:t>
            </a:r>
            <a:endParaRPr sz="1200">
              <a:latin typeface="メイリオ"/>
              <a:cs typeface="メイリオ"/>
            </a:endParaRPr>
          </a:p>
        </p:txBody>
      </p:sp>
      <p:sp>
        <p:nvSpPr>
          <p:cNvPr id="17" name="object 17"/>
          <p:cNvSpPr txBox="1"/>
          <p:nvPr/>
        </p:nvSpPr>
        <p:spPr>
          <a:xfrm>
            <a:off x="7404609" y="4759580"/>
            <a:ext cx="2092325" cy="1499235"/>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5" dirty="0">
                <a:latin typeface="メイリオ"/>
                <a:cs typeface="メイリオ"/>
              </a:rPr>
              <a:t>デジタル通貨の発行・管理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裏付け資産の管理</a:t>
            </a:r>
            <a:endParaRPr sz="1200">
              <a:latin typeface="メイリオ"/>
              <a:cs typeface="メイリオ"/>
            </a:endParaRPr>
          </a:p>
          <a:p>
            <a:pPr marL="97790" indent="-85725">
              <a:spcBef>
                <a:spcPts val="715"/>
              </a:spcBef>
              <a:buFont typeface="Arial"/>
              <a:buChar char="•"/>
              <a:tabLst>
                <a:tab pos="98425" algn="l"/>
              </a:tabLst>
            </a:pPr>
            <a:r>
              <a:rPr sz="1200" spc="-10" dirty="0">
                <a:latin typeface="メイリオ"/>
                <a:cs typeface="メイリオ"/>
              </a:rPr>
              <a:t>PoCシナリオ作成</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PoC</a:t>
            </a:r>
            <a:r>
              <a:rPr sz="1200" spc="-5" dirty="0">
                <a:latin typeface="メイリオ"/>
                <a:cs typeface="メイリオ"/>
              </a:rPr>
              <a:t>シナリオ実証環境準備</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シナリオ実行・検証</a:t>
            </a:r>
            <a:endParaRPr sz="1200">
              <a:latin typeface="メイリオ"/>
              <a:cs typeface="メイリオ"/>
            </a:endParaRPr>
          </a:p>
          <a:p>
            <a:pPr marL="97790" indent="-85725">
              <a:spcBef>
                <a:spcPts val="805"/>
              </a:spcBef>
              <a:buFont typeface="Arial"/>
              <a:buChar char="•"/>
              <a:tabLst>
                <a:tab pos="98425" algn="l"/>
              </a:tabLst>
            </a:pPr>
            <a:r>
              <a:rPr sz="1200" spc="-5" dirty="0">
                <a:latin typeface="メイリオ"/>
                <a:cs typeface="メイリオ"/>
              </a:rPr>
              <a:t>スマートコントラクトの定義</a:t>
            </a:r>
            <a:endParaRPr sz="1200">
              <a:latin typeface="メイリオ"/>
              <a:cs typeface="メイリオ"/>
            </a:endParaRPr>
          </a:p>
        </p:txBody>
      </p:sp>
      <p:sp>
        <p:nvSpPr>
          <p:cNvPr id="18" name="object 18"/>
          <p:cNvSpPr txBox="1"/>
          <p:nvPr/>
        </p:nvSpPr>
        <p:spPr>
          <a:xfrm>
            <a:off x="6452996" y="6093358"/>
            <a:ext cx="853440" cy="197490"/>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p:txBody>
      </p:sp>
      <p:sp>
        <p:nvSpPr>
          <p:cNvPr id="19" name="object 19"/>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デジタル通貨によるグループ経済圏活性化の実証</a:t>
            </a:r>
            <a:endParaRPr sz="1200">
              <a:latin typeface="メイリオ"/>
              <a:cs typeface="メイリオ"/>
            </a:endParaRPr>
          </a:p>
        </p:txBody>
      </p:sp>
      <p:sp>
        <p:nvSpPr>
          <p:cNvPr id="20" name="object 20"/>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21" name="object 21"/>
          <p:cNvSpPr txBox="1"/>
          <p:nvPr/>
        </p:nvSpPr>
        <p:spPr>
          <a:xfrm>
            <a:off x="5952744" y="3645408"/>
            <a:ext cx="4319270" cy="843820"/>
          </a:xfrm>
          <a:prstGeom prst="rect">
            <a:avLst/>
          </a:prstGeom>
          <a:ln w="9525">
            <a:solidFill>
              <a:srgbClr val="BEBEBE"/>
            </a:solidFill>
          </a:ln>
        </p:spPr>
        <p:txBody>
          <a:bodyPr vert="horz" wrap="square" lIns="0" tIns="104139" rIns="0" bIns="0" rtlCol="0">
            <a:spAutoFit/>
          </a:bodyPr>
          <a:lstStyle/>
          <a:p>
            <a:pPr marL="710565" marR="307340" indent="-85725">
              <a:spcBef>
                <a:spcPts val="819"/>
              </a:spcBef>
              <a:buFont typeface="Arial"/>
              <a:buChar char="•"/>
              <a:tabLst>
                <a:tab pos="711200"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710565" marR="196215" indent="-85725">
              <a:buFont typeface="Arial"/>
              <a:buChar char="•"/>
              <a:tabLst>
                <a:tab pos="711200"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2" name="object 22"/>
          <p:cNvGrpSpPr/>
          <p:nvPr/>
        </p:nvGrpSpPr>
        <p:grpSpPr>
          <a:xfrm>
            <a:off x="2293620" y="1888235"/>
            <a:ext cx="3459479" cy="1798320"/>
            <a:chOff x="769619" y="1888235"/>
            <a:chExt cx="3459479" cy="1798320"/>
          </a:xfrm>
        </p:grpSpPr>
        <p:pic>
          <p:nvPicPr>
            <p:cNvPr id="23" name="object 23"/>
            <p:cNvPicPr/>
            <p:nvPr/>
          </p:nvPicPr>
          <p:blipFill>
            <a:blip r:embed="rId2" cstate="print"/>
            <a:stretch>
              <a:fillRect/>
            </a:stretch>
          </p:blipFill>
          <p:spPr>
            <a:xfrm>
              <a:off x="3514343" y="2944367"/>
              <a:ext cx="714755" cy="742188"/>
            </a:xfrm>
            <a:prstGeom prst="rect">
              <a:avLst/>
            </a:prstGeom>
          </p:spPr>
        </p:pic>
        <p:sp>
          <p:nvSpPr>
            <p:cNvPr id="24" name="object 24"/>
            <p:cNvSpPr/>
            <p:nvPr/>
          </p:nvSpPr>
          <p:spPr>
            <a:xfrm>
              <a:off x="1292352" y="2302763"/>
              <a:ext cx="2157730" cy="1206500"/>
            </a:xfrm>
            <a:custGeom>
              <a:avLst/>
              <a:gdLst/>
              <a:ahLst/>
              <a:cxnLst/>
              <a:rect l="l" t="t" r="r" b="b"/>
              <a:pathLst>
                <a:path w="2157729" h="1206500">
                  <a:moveTo>
                    <a:pt x="313690" y="1047750"/>
                  </a:moveTo>
                  <a:lnTo>
                    <a:pt x="229362" y="1035177"/>
                  </a:lnTo>
                  <a:lnTo>
                    <a:pt x="269875" y="1110107"/>
                  </a:lnTo>
                  <a:lnTo>
                    <a:pt x="313690" y="1047750"/>
                  </a:lnTo>
                  <a:close/>
                </a:path>
                <a:path w="2157729" h="1206500">
                  <a:moveTo>
                    <a:pt x="315722" y="1078992"/>
                  </a:moveTo>
                  <a:lnTo>
                    <a:pt x="311404" y="1077341"/>
                  </a:lnTo>
                  <a:lnTo>
                    <a:pt x="298577" y="1071626"/>
                  </a:lnTo>
                  <a:lnTo>
                    <a:pt x="290830" y="1089025"/>
                  </a:lnTo>
                  <a:lnTo>
                    <a:pt x="304292" y="1094994"/>
                  </a:lnTo>
                  <a:lnTo>
                    <a:pt x="308610" y="1096772"/>
                  </a:lnTo>
                  <a:lnTo>
                    <a:pt x="315722" y="1078992"/>
                  </a:lnTo>
                  <a:close/>
                </a:path>
                <a:path w="2157729" h="1206500">
                  <a:moveTo>
                    <a:pt x="351028" y="1092073"/>
                  </a:moveTo>
                  <a:lnTo>
                    <a:pt x="333248" y="1085850"/>
                  </a:lnTo>
                  <a:lnTo>
                    <a:pt x="326644" y="1103630"/>
                  </a:lnTo>
                  <a:lnTo>
                    <a:pt x="335394" y="1106932"/>
                  </a:lnTo>
                  <a:lnTo>
                    <a:pt x="344919" y="1110107"/>
                  </a:lnTo>
                  <a:lnTo>
                    <a:pt x="351028" y="1092073"/>
                  </a:lnTo>
                  <a:close/>
                </a:path>
                <a:path w="2157729" h="1206500">
                  <a:moveTo>
                    <a:pt x="386969" y="1103249"/>
                  </a:moveTo>
                  <a:lnTo>
                    <a:pt x="375793" y="1100074"/>
                  </a:lnTo>
                  <a:lnTo>
                    <a:pt x="368935" y="1097915"/>
                  </a:lnTo>
                  <a:lnTo>
                    <a:pt x="363220" y="1116076"/>
                  </a:lnTo>
                  <a:lnTo>
                    <a:pt x="370459" y="1118362"/>
                  </a:lnTo>
                  <a:lnTo>
                    <a:pt x="381635" y="1121537"/>
                  </a:lnTo>
                  <a:lnTo>
                    <a:pt x="386969" y="1103249"/>
                  </a:lnTo>
                  <a:close/>
                </a:path>
                <a:path w="2157729" h="1206500">
                  <a:moveTo>
                    <a:pt x="423418" y="1113028"/>
                  </a:moveTo>
                  <a:lnTo>
                    <a:pt x="413893" y="1110742"/>
                  </a:lnTo>
                  <a:lnTo>
                    <a:pt x="405130" y="1108329"/>
                  </a:lnTo>
                  <a:lnTo>
                    <a:pt x="400177" y="1126744"/>
                  </a:lnTo>
                  <a:lnTo>
                    <a:pt x="409321" y="1129157"/>
                  </a:lnTo>
                  <a:lnTo>
                    <a:pt x="418846" y="1131570"/>
                  </a:lnTo>
                  <a:lnTo>
                    <a:pt x="423418" y="1113028"/>
                  </a:lnTo>
                  <a:close/>
                </a:path>
                <a:path w="2157729" h="1206500">
                  <a:moveTo>
                    <a:pt x="460248" y="1121791"/>
                  </a:moveTo>
                  <a:lnTo>
                    <a:pt x="455930" y="1120902"/>
                  </a:lnTo>
                  <a:lnTo>
                    <a:pt x="441706" y="1117473"/>
                  </a:lnTo>
                  <a:lnTo>
                    <a:pt x="437388" y="1136142"/>
                  </a:lnTo>
                  <a:lnTo>
                    <a:pt x="451866" y="1139444"/>
                  </a:lnTo>
                  <a:lnTo>
                    <a:pt x="456057" y="1140333"/>
                  </a:lnTo>
                  <a:lnTo>
                    <a:pt x="460248" y="1121791"/>
                  </a:lnTo>
                  <a:close/>
                </a:path>
                <a:path w="2157729" h="1206500">
                  <a:moveTo>
                    <a:pt x="497332" y="1129538"/>
                  </a:moveTo>
                  <a:lnTo>
                    <a:pt x="478663" y="1125855"/>
                  </a:lnTo>
                  <a:lnTo>
                    <a:pt x="474853" y="1144524"/>
                  </a:lnTo>
                  <a:lnTo>
                    <a:pt x="493522" y="1148207"/>
                  </a:lnTo>
                  <a:lnTo>
                    <a:pt x="497332" y="1129538"/>
                  </a:lnTo>
                  <a:close/>
                </a:path>
                <a:path w="2157729" h="1206500">
                  <a:moveTo>
                    <a:pt x="534543" y="1136650"/>
                  </a:moveTo>
                  <a:lnTo>
                    <a:pt x="516001" y="1133221"/>
                  </a:lnTo>
                  <a:lnTo>
                    <a:pt x="512318" y="1151890"/>
                  </a:lnTo>
                  <a:lnTo>
                    <a:pt x="531241" y="1155446"/>
                  </a:lnTo>
                  <a:lnTo>
                    <a:pt x="534543" y="1136650"/>
                  </a:lnTo>
                  <a:close/>
                </a:path>
                <a:path w="2157729" h="1206500">
                  <a:moveTo>
                    <a:pt x="572008" y="1143000"/>
                  </a:moveTo>
                  <a:lnTo>
                    <a:pt x="553212" y="1139825"/>
                  </a:lnTo>
                  <a:lnTo>
                    <a:pt x="550037" y="1158621"/>
                  </a:lnTo>
                  <a:lnTo>
                    <a:pt x="568833" y="1161796"/>
                  </a:lnTo>
                  <a:lnTo>
                    <a:pt x="572008" y="1143000"/>
                  </a:lnTo>
                  <a:close/>
                </a:path>
                <a:path w="2157729" h="1206500">
                  <a:moveTo>
                    <a:pt x="609473" y="1148715"/>
                  </a:moveTo>
                  <a:lnTo>
                    <a:pt x="590677" y="1145921"/>
                  </a:lnTo>
                  <a:lnTo>
                    <a:pt x="587756" y="1164717"/>
                  </a:lnTo>
                  <a:lnTo>
                    <a:pt x="606806" y="1167638"/>
                  </a:lnTo>
                  <a:lnTo>
                    <a:pt x="609473" y="1148715"/>
                  </a:lnTo>
                  <a:close/>
                </a:path>
                <a:path w="2157729" h="1206500">
                  <a:moveTo>
                    <a:pt x="647065" y="1153922"/>
                  </a:moveTo>
                  <a:lnTo>
                    <a:pt x="628269" y="1151382"/>
                  </a:lnTo>
                  <a:lnTo>
                    <a:pt x="625602" y="1170305"/>
                  </a:lnTo>
                  <a:lnTo>
                    <a:pt x="644525" y="1172845"/>
                  </a:lnTo>
                  <a:lnTo>
                    <a:pt x="647065" y="1153922"/>
                  </a:lnTo>
                  <a:close/>
                </a:path>
                <a:path w="2157729" h="1206500">
                  <a:moveTo>
                    <a:pt x="684784" y="1158748"/>
                  </a:moveTo>
                  <a:lnTo>
                    <a:pt x="665861" y="1156462"/>
                  </a:lnTo>
                  <a:lnTo>
                    <a:pt x="663575" y="1175385"/>
                  </a:lnTo>
                  <a:lnTo>
                    <a:pt x="682498" y="1177671"/>
                  </a:lnTo>
                  <a:lnTo>
                    <a:pt x="684784" y="1158748"/>
                  </a:lnTo>
                  <a:close/>
                </a:path>
                <a:path w="2157729" h="1206500">
                  <a:moveTo>
                    <a:pt x="722503" y="1163066"/>
                  </a:moveTo>
                  <a:lnTo>
                    <a:pt x="716280" y="1162431"/>
                  </a:lnTo>
                  <a:lnTo>
                    <a:pt x="703707" y="1160907"/>
                  </a:lnTo>
                  <a:lnTo>
                    <a:pt x="701421" y="1179830"/>
                  </a:lnTo>
                  <a:lnTo>
                    <a:pt x="714375" y="1181354"/>
                  </a:lnTo>
                  <a:lnTo>
                    <a:pt x="720471" y="1181989"/>
                  </a:lnTo>
                  <a:lnTo>
                    <a:pt x="722503" y="1163066"/>
                  </a:lnTo>
                  <a:close/>
                </a:path>
                <a:path w="2157729" h="1206500">
                  <a:moveTo>
                    <a:pt x="760349" y="1166876"/>
                  </a:moveTo>
                  <a:lnTo>
                    <a:pt x="741426" y="1165098"/>
                  </a:lnTo>
                  <a:lnTo>
                    <a:pt x="739394" y="1184021"/>
                  </a:lnTo>
                  <a:lnTo>
                    <a:pt x="758444" y="1185926"/>
                  </a:lnTo>
                  <a:lnTo>
                    <a:pt x="760349" y="1166876"/>
                  </a:lnTo>
                  <a:close/>
                </a:path>
                <a:path w="2157729" h="1206500">
                  <a:moveTo>
                    <a:pt x="798195" y="1170432"/>
                  </a:moveTo>
                  <a:lnTo>
                    <a:pt x="779272" y="1168781"/>
                  </a:lnTo>
                  <a:lnTo>
                    <a:pt x="777494" y="1187704"/>
                  </a:lnTo>
                  <a:lnTo>
                    <a:pt x="796417" y="1189355"/>
                  </a:lnTo>
                  <a:lnTo>
                    <a:pt x="798195" y="1170432"/>
                  </a:lnTo>
                  <a:close/>
                </a:path>
                <a:path w="2157729" h="1206500">
                  <a:moveTo>
                    <a:pt x="836041" y="1173607"/>
                  </a:moveTo>
                  <a:lnTo>
                    <a:pt x="817118" y="1172083"/>
                  </a:lnTo>
                  <a:lnTo>
                    <a:pt x="815594" y="1191006"/>
                  </a:lnTo>
                  <a:lnTo>
                    <a:pt x="834517" y="1192530"/>
                  </a:lnTo>
                  <a:lnTo>
                    <a:pt x="836041" y="1173607"/>
                  </a:lnTo>
                  <a:close/>
                </a:path>
                <a:path w="2157729" h="1206500">
                  <a:moveTo>
                    <a:pt x="873887" y="1176401"/>
                  </a:moveTo>
                  <a:lnTo>
                    <a:pt x="854964" y="1175004"/>
                  </a:lnTo>
                  <a:lnTo>
                    <a:pt x="853567" y="1193927"/>
                  </a:lnTo>
                  <a:lnTo>
                    <a:pt x="872744" y="1195324"/>
                  </a:lnTo>
                  <a:lnTo>
                    <a:pt x="873887" y="1176401"/>
                  </a:lnTo>
                  <a:close/>
                </a:path>
                <a:path w="2157729" h="1206500">
                  <a:moveTo>
                    <a:pt x="898398" y="15113"/>
                  </a:moveTo>
                  <a:lnTo>
                    <a:pt x="886841" y="0"/>
                  </a:lnTo>
                  <a:lnTo>
                    <a:pt x="54813" y="636282"/>
                  </a:lnTo>
                  <a:lnTo>
                    <a:pt x="37465" y="613537"/>
                  </a:lnTo>
                  <a:lnTo>
                    <a:pt x="0" y="690118"/>
                  </a:lnTo>
                  <a:lnTo>
                    <a:pt x="83693" y="674116"/>
                  </a:lnTo>
                  <a:lnTo>
                    <a:pt x="72250" y="659130"/>
                  </a:lnTo>
                  <a:lnTo>
                    <a:pt x="66357" y="651408"/>
                  </a:lnTo>
                  <a:lnTo>
                    <a:pt x="898398" y="15113"/>
                  </a:lnTo>
                  <a:close/>
                </a:path>
                <a:path w="2157729" h="1206500">
                  <a:moveTo>
                    <a:pt x="911860" y="1178560"/>
                  </a:moveTo>
                  <a:lnTo>
                    <a:pt x="906653" y="1178306"/>
                  </a:lnTo>
                  <a:lnTo>
                    <a:pt x="892810" y="1177417"/>
                  </a:lnTo>
                  <a:lnTo>
                    <a:pt x="891794" y="1196467"/>
                  </a:lnTo>
                  <a:lnTo>
                    <a:pt x="905637" y="1197229"/>
                  </a:lnTo>
                  <a:lnTo>
                    <a:pt x="910844" y="1197610"/>
                  </a:lnTo>
                  <a:lnTo>
                    <a:pt x="911860" y="1178560"/>
                  </a:lnTo>
                  <a:close/>
                </a:path>
                <a:path w="2157729" h="1206500">
                  <a:moveTo>
                    <a:pt x="949833" y="1180465"/>
                  </a:moveTo>
                  <a:lnTo>
                    <a:pt x="930783" y="1179449"/>
                  </a:lnTo>
                  <a:lnTo>
                    <a:pt x="929894" y="1198499"/>
                  </a:lnTo>
                  <a:lnTo>
                    <a:pt x="948944" y="1199515"/>
                  </a:lnTo>
                  <a:lnTo>
                    <a:pt x="949833" y="1180465"/>
                  </a:lnTo>
                  <a:close/>
                </a:path>
                <a:path w="2157729" h="1206500">
                  <a:moveTo>
                    <a:pt x="966851" y="156210"/>
                  </a:moveTo>
                  <a:lnTo>
                    <a:pt x="883285" y="172847"/>
                  </a:lnTo>
                  <a:lnTo>
                    <a:pt x="900772" y="195389"/>
                  </a:lnTo>
                  <a:lnTo>
                    <a:pt x="136652" y="788543"/>
                  </a:lnTo>
                  <a:lnTo>
                    <a:pt x="148336" y="803529"/>
                  </a:lnTo>
                  <a:lnTo>
                    <a:pt x="912495" y="210477"/>
                  </a:lnTo>
                  <a:lnTo>
                    <a:pt x="930021" y="233045"/>
                  </a:lnTo>
                  <a:lnTo>
                    <a:pt x="951814" y="187579"/>
                  </a:lnTo>
                  <a:lnTo>
                    <a:pt x="966851" y="156210"/>
                  </a:lnTo>
                  <a:close/>
                </a:path>
                <a:path w="2157729" h="1206500">
                  <a:moveTo>
                    <a:pt x="987933" y="1182497"/>
                  </a:moveTo>
                  <a:lnTo>
                    <a:pt x="968883" y="1181481"/>
                  </a:lnTo>
                  <a:lnTo>
                    <a:pt x="967867" y="1200531"/>
                  </a:lnTo>
                  <a:lnTo>
                    <a:pt x="986917" y="1201420"/>
                  </a:lnTo>
                  <a:lnTo>
                    <a:pt x="987933" y="1182497"/>
                  </a:lnTo>
                  <a:close/>
                </a:path>
                <a:path w="2157729" h="1206500">
                  <a:moveTo>
                    <a:pt x="1025779" y="1183894"/>
                  </a:moveTo>
                  <a:lnTo>
                    <a:pt x="1006729" y="1183386"/>
                  </a:lnTo>
                  <a:lnTo>
                    <a:pt x="1006221" y="1202436"/>
                  </a:lnTo>
                  <a:lnTo>
                    <a:pt x="1025144" y="1202944"/>
                  </a:lnTo>
                  <a:lnTo>
                    <a:pt x="1025779" y="1183894"/>
                  </a:lnTo>
                  <a:close/>
                </a:path>
                <a:path w="2157729" h="1206500">
                  <a:moveTo>
                    <a:pt x="1063879" y="1185164"/>
                  </a:moveTo>
                  <a:lnTo>
                    <a:pt x="1044829" y="1184529"/>
                  </a:lnTo>
                  <a:lnTo>
                    <a:pt x="1044194" y="1203579"/>
                  </a:lnTo>
                  <a:lnTo>
                    <a:pt x="1063244" y="1204214"/>
                  </a:lnTo>
                  <a:lnTo>
                    <a:pt x="1063879" y="1185164"/>
                  </a:lnTo>
                  <a:close/>
                </a:path>
                <a:path w="2157729" h="1206500">
                  <a:moveTo>
                    <a:pt x="1101979" y="1186307"/>
                  </a:moveTo>
                  <a:lnTo>
                    <a:pt x="1082929" y="1185672"/>
                  </a:lnTo>
                  <a:lnTo>
                    <a:pt x="1082294" y="1204722"/>
                  </a:lnTo>
                  <a:lnTo>
                    <a:pt x="1101344" y="1205357"/>
                  </a:lnTo>
                  <a:lnTo>
                    <a:pt x="1101979" y="1186307"/>
                  </a:lnTo>
                  <a:close/>
                </a:path>
                <a:path w="2157729" h="1206500">
                  <a:moveTo>
                    <a:pt x="1139825" y="1186815"/>
                  </a:moveTo>
                  <a:lnTo>
                    <a:pt x="1120775" y="1186561"/>
                  </a:lnTo>
                  <a:lnTo>
                    <a:pt x="1120648" y="1205611"/>
                  </a:lnTo>
                  <a:lnTo>
                    <a:pt x="1139698" y="1205865"/>
                  </a:lnTo>
                  <a:lnTo>
                    <a:pt x="1139825" y="1186815"/>
                  </a:lnTo>
                  <a:close/>
                </a:path>
                <a:path w="2157729" h="1206500">
                  <a:moveTo>
                    <a:pt x="1177925" y="1187196"/>
                  </a:moveTo>
                  <a:lnTo>
                    <a:pt x="1158875" y="1186942"/>
                  </a:lnTo>
                  <a:lnTo>
                    <a:pt x="1158748" y="1205992"/>
                  </a:lnTo>
                  <a:lnTo>
                    <a:pt x="1177798" y="1206246"/>
                  </a:lnTo>
                  <a:lnTo>
                    <a:pt x="1177925" y="1187196"/>
                  </a:lnTo>
                  <a:close/>
                </a:path>
                <a:path w="2157729" h="1206500">
                  <a:moveTo>
                    <a:pt x="1216025" y="1206373"/>
                  </a:moveTo>
                  <a:lnTo>
                    <a:pt x="1215898" y="1187323"/>
                  </a:lnTo>
                  <a:lnTo>
                    <a:pt x="1200404" y="1187450"/>
                  </a:lnTo>
                  <a:lnTo>
                    <a:pt x="1196975" y="1187450"/>
                  </a:lnTo>
                  <a:lnTo>
                    <a:pt x="1196848" y="1206500"/>
                  </a:lnTo>
                  <a:lnTo>
                    <a:pt x="1200531" y="1206500"/>
                  </a:lnTo>
                  <a:lnTo>
                    <a:pt x="1216025" y="1206373"/>
                  </a:lnTo>
                  <a:close/>
                </a:path>
                <a:path w="2157729" h="1206500">
                  <a:moveTo>
                    <a:pt x="1254125" y="1206119"/>
                  </a:moveTo>
                  <a:lnTo>
                    <a:pt x="1253998" y="1187069"/>
                  </a:lnTo>
                  <a:lnTo>
                    <a:pt x="1234948" y="1187196"/>
                  </a:lnTo>
                  <a:lnTo>
                    <a:pt x="1235075" y="1206246"/>
                  </a:lnTo>
                  <a:lnTo>
                    <a:pt x="1254125" y="1206119"/>
                  </a:lnTo>
                  <a:close/>
                </a:path>
                <a:path w="2157729" h="1206500">
                  <a:moveTo>
                    <a:pt x="1292225" y="1205865"/>
                  </a:moveTo>
                  <a:lnTo>
                    <a:pt x="1292098" y="1186815"/>
                  </a:lnTo>
                  <a:lnTo>
                    <a:pt x="1273048" y="1186942"/>
                  </a:lnTo>
                  <a:lnTo>
                    <a:pt x="1273175" y="1205992"/>
                  </a:lnTo>
                  <a:lnTo>
                    <a:pt x="1292225" y="1205865"/>
                  </a:lnTo>
                  <a:close/>
                </a:path>
                <a:path w="2157729" h="1206500">
                  <a:moveTo>
                    <a:pt x="1330452" y="1204976"/>
                  </a:moveTo>
                  <a:lnTo>
                    <a:pt x="1329944" y="1185926"/>
                  </a:lnTo>
                  <a:lnTo>
                    <a:pt x="1310894" y="1186434"/>
                  </a:lnTo>
                  <a:lnTo>
                    <a:pt x="1311402" y="1205484"/>
                  </a:lnTo>
                  <a:lnTo>
                    <a:pt x="1330452" y="1204976"/>
                  </a:lnTo>
                  <a:close/>
                </a:path>
                <a:path w="2157729" h="1206500">
                  <a:moveTo>
                    <a:pt x="1368552" y="1203960"/>
                  </a:moveTo>
                  <a:lnTo>
                    <a:pt x="1368044" y="1184910"/>
                  </a:lnTo>
                  <a:lnTo>
                    <a:pt x="1348994" y="1185418"/>
                  </a:lnTo>
                  <a:lnTo>
                    <a:pt x="1349502" y="1204468"/>
                  </a:lnTo>
                  <a:lnTo>
                    <a:pt x="1368552" y="1203960"/>
                  </a:lnTo>
                  <a:close/>
                </a:path>
                <a:path w="2157729" h="1206500">
                  <a:moveTo>
                    <a:pt x="1406779" y="1202690"/>
                  </a:moveTo>
                  <a:lnTo>
                    <a:pt x="1406017" y="1183640"/>
                  </a:lnTo>
                  <a:lnTo>
                    <a:pt x="1392174" y="1184275"/>
                  </a:lnTo>
                  <a:lnTo>
                    <a:pt x="1387094" y="1184402"/>
                  </a:lnTo>
                  <a:lnTo>
                    <a:pt x="1387602" y="1203452"/>
                  </a:lnTo>
                  <a:lnTo>
                    <a:pt x="1392936" y="1203325"/>
                  </a:lnTo>
                  <a:lnTo>
                    <a:pt x="1406779" y="1202690"/>
                  </a:lnTo>
                  <a:close/>
                </a:path>
                <a:path w="2157729" h="1206500">
                  <a:moveTo>
                    <a:pt x="1444879" y="1201166"/>
                  </a:moveTo>
                  <a:lnTo>
                    <a:pt x="1443990" y="1182116"/>
                  </a:lnTo>
                  <a:lnTo>
                    <a:pt x="1438910" y="1182370"/>
                  </a:lnTo>
                  <a:lnTo>
                    <a:pt x="1425067" y="1182878"/>
                  </a:lnTo>
                  <a:lnTo>
                    <a:pt x="1425829" y="1201928"/>
                  </a:lnTo>
                  <a:lnTo>
                    <a:pt x="1439799" y="1201420"/>
                  </a:lnTo>
                  <a:lnTo>
                    <a:pt x="1444879" y="1201166"/>
                  </a:lnTo>
                  <a:close/>
                </a:path>
                <a:path w="2157729" h="1206500">
                  <a:moveTo>
                    <a:pt x="1482979" y="1199261"/>
                  </a:moveTo>
                  <a:lnTo>
                    <a:pt x="1482090" y="1180211"/>
                  </a:lnTo>
                  <a:lnTo>
                    <a:pt x="1463040" y="1181100"/>
                  </a:lnTo>
                  <a:lnTo>
                    <a:pt x="1463929" y="1200150"/>
                  </a:lnTo>
                  <a:lnTo>
                    <a:pt x="1482979" y="1199261"/>
                  </a:lnTo>
                  <a:close/>
                </a:path>
                <a:path w="2157729" h="1206500">
                  <a:moveTo>
                    <a:pt x="1521079" y="1196975"/>
                  </a:moveTo>
                  <a:lnTo>
                    <a:pt x="1519936" y="1177925"/>
                  </a:lnTo>
                  <a:lnTo>
                    <a:pt x="1501013" y="1179068"/>
                  </a:lnTo>
                  <a:lnTo>
                    <a:pt x="1502156" y="1198118"/>
                  </a:lnTo>
                  <a:lnTo>
                    <a:pt x="1521079" y="1196975"/>
                  </a:lnTo>
                  <a:close/>
                </a:path>
                <a:path w="2157729" h="1206500">
                  <a:moveTo>
                    <a:pt x="1559179" y="1194308"/>
                  </a:moveTo>
                  <a:lnTo>
                    <a:pt x="1557909" y="1175385"/>
                  </a:lnTo>
                  <a:lnTo>
                    <a:pt x="1538859" y="1176655"/>
                  </a:lnTo>
                  <a:lnTo>
                    <a:pt x="1540256" y="1195705"/>
                  </a:lnTo>
                  <a:lnTo>
                    <a:pt x="1559179" y="1194308"/>
                  </a:lnTo>
                  <a:close/>
                </a:path>
                <a:path w="2157729" h="1206500">
                  <a:moveTo>
                    <a:pt x="1597279" y="1191387"/>
                  </a:moveTo>
                  <a:lnTo>
                    <a:pt x="1595755" y="1172464"/>
                  </a:lnTo>
                  <a:lnTo>
                    <a:pt x="1576832" y="1173988"/>
                  </a:lnTo>
                  <a:lnTo>
                    <a:pt x="1578356" y="1193038"/>
                  </a:lnTo>
                  <a:lnTo>
                    <a:pt x="1597279" y="1191387"/>
                  </a:lnTo>
                  <a:close/>
                </a:path>
                <a:path w="2157729" h="1206500">
                  <a:moveTo>
                    <a:pt x="1635379" y="1188212"/>
                  </a:moveTo>
                  <a:lnTo>
                    <a:pt x="1633601" y="1169162"/>
                  </a:lnTo>
                  <a:lnTo>
                    <a:pt x="1618488" y="1170559"/>
                  </a:lnTo>
                  <a:lnTo>
                    <a:pt x="1614805" y="1170813"/>
                  </a:lnTo>
                  <a:lnTo>
                    <a:pt x="1616329" y="1189863"/>
                  </a:lnTo>
                  <a:lnTo>
                    <a:pt x="1620266" y="1189482"/>
                  </a:lnTo>
                  <a:lnTo>
                    <a:pt x="1635379" y="1188212"/>
                  </a:lnTo>
                  <a:close/>
                </a:path>
                <a:path w="2157729" h="1206500">
                  <a:moveTo>
                    <a:pt x="1673479" y="1184529"/>
                  </a:moveTo>
                  <a:lnTo>
                    <a:pt x="1671447" y="1165606"/>
                  </a:lnTo>
                  <a:lnTo>
                    <a:pt x="1652651" y="1167511"/>
                  </a:lnTo>
                  <a:lnTo>
                    <a:pt x="1654302" y="1186434"/>
                  </a:lnTo>
                  <a:lnTo>
                    <a:pt x="1663065" y="1185672"/>
                  </a:lnTo>
                  <a:lnTo>
                    <a:pt x="1673479" y="1184529"/>
                  </a:lnTo>
                  <a:close/>
                </a:path>
                <a:path w="2157729" h="1206500">
                  <a:moveTo>
                    <a:pt x="1711452" y="1180465"/>
                  </a:moveTo>
                  <a:lnTo>
                    <a:pt x="1709166" y="1161542"/>
                  </a:lnTo>
                  <a:lnTo>
                    <a:pt x="1702689" y="1162304"/>
                  </a:lnTo>
                  <a:lnTo>
                    <a:pt x="1690370" y="1163574"/>
                  </a:lnTo>
                  <a:lnTo>
                    <a:pt x="1692402" y="1182497"/>
                  </a:lnTo>
                  <a:lnTo>
                    <a:pt x="1704975" y="1181227"/>
                  </a:lnTo>
                  <a:lnTo>
                    <a:pt x="1711452" y="1180465"/>
                  </a:lnTo>
                  <a:close/>
                </a:path>
                <a:path w="2157729" h="1206500">
                  <a:moveTo>
                    <a:pt x="1749425" y="1176020"/>
                  </a:moveTo>
                  <a:lnTo>
                    <a:pt x="1747012" y="1157097"/>
                  </a:lnTo>
                  <a:lnTo>
                    <a:pt x="1743329" y="1157605"/>
                  </a:lnTo>
                  <a:lnTo>
                    <a:pt x="1728089" y="1159383"/>
                  </a:lnTo>
                  <a:lnTo>
                    <a:pt x="1730375" y="1178306"/>
                  </a:lnTo>
                  <a:lnTo>
                    <a:pt x="1745742" y="1176401"/>
                  </a:lnTo>
                  <a:lnTo>
                    <a:pt x="1749425" y="1176020"/>
                  </a:lnTo>
                  <a:close/>
                </a:path>
                <a:path w="2157729" h="1206500">
                  <a:moveTo>
                    <a:pt x="1787271" y="1171067"/>
                  </a:moveTo>
                  <a:lnTo>
                    <a:pt x="1784604" y="1152271"/>
                  </a:lnTo>
                  <a:lnTo>
                    <a:pt x="1765808" y="1154684"/>
                  </a:lnTo>
                  <a:lnTo>
                    <a:pt x="1768221" y="1173607"/>
                  </a:lnTo>
                  <a:lnTo>
                    <a:pt x="1787271" y="1171067"/>
                  </a:lnTo>
                  <a:close/>
                </a:path>
                <a:path w="2157729" h="1206500">
                  <a:moveTo>
                    <a:pt x="1825117" y="1165733"/>
                  </a:moveTo>
                  <a:lnTo>
                    <a:pt x="1822196" y="1146937"/>
                  </a:lnTo>
                  <a:lnTo>
                    <a:pt x="1820672" y="1147064"/>
                  </a:lnTo>
                  <a:lnTo>
                    <a:pt x="1803527" y="1149604"/>
                  </a:lnTo>
                  <a:lnTo>
                    <a:pt x="1806194" y="1168400"/>
                  </a:lnTo>
                  <a:lnTo>
                    <a:pt x="1823593" y="1165987"/>
                  </a:lnTo>
                  <a:lnTo>
                    <a:pt x="1825117" y="1165733"/>
                  </a:lnTo>
                  <a:close/>
                </a:path>
                <a:path w="2157729" h="1206500">
                  <a:moveTo>
                    <a:pt x="1862963" y="1159637"/>
                  </a:moveTo>
                  <a:lnTo>
                    <a:pt x="1859661" y="1140841"/>
                  </a:lnTo>
                  <a:lnTo>
                    <a:pt x="1840992" y="1143889"/>
                  </a:lnTo>
                  <a:lnTo>
                    <a:pt x="1844040" y="1162685"/>
                  </a:lnTo>
                  <a:lnTo>
                    <a:pt x="1862963" y="1159637"/>
                  </a:lnTo>
                  <a:close/>
                </a:path>
                <a:path w="2157729" h="1206500">
                  <a:moveTo>
                    <a:pt x="1900682" y="1153033"/>
                  </a:moveTo>
                  <a:lnTo>
                    <a:pt x="1896999" y="1134364"/>
                  </a:lnTo>
                  <a:lnTo>
                    <a:pt x="1878457" y="1137539"/>
                  </a:lnTo>
                  <a:lnTo>
                    <a:pt x="1881632" y="1156335"/>
                  </a:lnTo>
                  <a:lnTo>
                    <a:pt x="1896110" y="1153922"/>
                  </a:lnTo>
                  <a:lnTo>
                    <a:pt x="1900682" y="1153033"/>
                  </a:lnTo>
                  <a:close/>
                </a:path>
                <a:path w="2157729" h="1206500">
                  <a:moveTo>
                    <a:pt x="1938147" y="1145667"/>
                  </a:moveTo>
                  <a:lnTo>
                    <a:pt x="1934210" y="1126998"/>
                  </a:lnTo>
                  <a:lnTo>
                    <a:pt x="1926336" y="1128649"/>
                  </a:lnTo>
                  <a:lnTo>
                    <a:pt x="1915668" y="1130681"/>
                  </a:lnTo>
                  <a:lnTo>
                    <a:pt x="1919351" y="1149350"/>
                  </a:lnTo>
                  <a:lnTo>
                    <a:pt x="1930146" y="1147318"/>
                  </a:lnTo>
                  <a:lnTo>
                    <a:pt x="1938147" y="1145667"/>
                  </a:lnTo>
                  <a:close/>
                </a:path>
                <a:path w="2157729" h="1206500">
                  <a:moveTo>
                    <a:pt x="1975612" y="1137412"/>
                  </a:moveTo>
                  <a:lnTo>
                    <a:pt x="1971167" y="1118870"/>
                  </a:lnTo>
                  <a:lnTo>
                    <a:pt x="1958340" y="1121918"/>
                  </a:lnTo>
                  <a:lnTo>
                    <a:pt x="1952879" y="1123061"/>
                  </a:lnTo>
                  <a:lnTo>
                    <a:pt x="1956816" y="1141730"/>
                  </a:lnTo>
                  <a:lnTo>
                    <a:pt x="1962658" y="1140460"/>
                  </a:lnTo>
                  <a:lnTo>
                    <a:pt x="1975612" y="1137412"/>
                  </a:lnTo>
                  <a:close/>
                </a:path>
                <a:path w="2157729" h="1206500">
                  <a:moveTo>
                    <a:pt x="2012823" y="1128268"/>
                  </a:moveTo>
                  <a:lnTo>
                    <a:pt x="2007997" y="1109726"/>
                  </a:lnTo>
                  <a:lnTo>
                    <a:pt x="1989582" y="1114552"/>
                  </a:lnTo>
                  <a:lnTo>
                    <a:pt x="1994281" y="1132967"/>
                  </a:lnTo>
                  <a:lnTo>
                    <a:pt x="2012823" y="1128268"/>
                  </a:lnTo>
                  <a:close/>
                </a:path>
                <a:path w="2157729" h="1206500">
                  <a:moveTo>
                    <a:pt x="2049653" y="1117854"/>
                  </a:moveTo>
                  <a:lnTo>
                    <a:pt x="2044446" y="1099566"/>
                  </a:lnTo>
                  <a:lnTo>
                    <a:pt x="2026158" y="1104900"/>
                  </a:lnTo>
                  <a:lnTo>
                    <a:pt x="2031352" y="1123188"/>
                  </a:lnTo>
                  <a:lnTo>
                    <a:pt x="2049653" y="1117854"/>
                  </a:lnTo>
                  <a:close/>
                </a:path>
                <a:path w="2157729" h="1206500">
                  <a:moveTo>
                    <a:pt x="2086483" y="1105662"/>
                  </a:moveTo>
                  <a:lnTo>
                    <a:pt x="2080006" y="1087755"/>
                  </a:lnTo>
                  <a:lnTo>
                    <a:pt x="2069084" y="1091692"/>
                  </a:lnTo>
                  <a:lnTo>
                    <a:pt x="2062353" y="1093851"/>
                  </a:lnTo>
                  <a:lnTo>
                    <a:pt x="2068195" y="1112012"/>
                  </a:lnTo>
                  <a:lnTo>
                    <a:pt x="2075561" y="1109599"/>
                  </a:lnTo>
                  <a:lnTo>
                    <a:pt x="2086483" y="1105662"/>
                  </a:lnTo>
                  <a:close/>
                </a:path>
                <a:path w="2157729" h="1206500">
                  <a:moveTo>
                    <a:pt x="2122678" y="1091311"/>
                  </a:moveTo>
                  <a:lnTo>
                    <a:pt x="2114550" y="1074039"/>
                  </a:lnTo>
                  <a:lnTo>
                    <a:pt x="2112645" y="1074928"/>
                  </a:lnTo>
                  <a:lnTo>
                    <a:pt x="2097405" y="1081151"/>
                  </a:lnTo>
                  <a:lnTo>
                    <a:pt x="2104644" y="1098804"/>
                  </a:lnTo>
                  <a:lnTo>
                    <a:pt x="2120773" y="1092200"/>
                  </a:lnTo>
                  <a:lnTo>
                    <a:pt x="2122678" y="1091311"/>
                  </a:lnTo>
                  <a:close/>
                </a:path>
                <a:path w="2157729" h="1206500">
                  <a:moveTo>
                    <a:pt x="2157349" y="1073658"/>
                  </a:moveTo>
                  <a:lnTo>
                    <a:pt x="2147824" y="1057148"/>
                  </a:lnTo>
                  <a:lnTo>
                    <a:pt x="2139696" y="1061847"/>
                  </a:lnTo>
                  <a:lnTo>
                    <a:pt x="2131441" y="1066038"/>
                  </a:lnTo>
                  <a:lnTo>
                    <a:pt x="2140204" y="1082929"/>
                  </a:lnTo>
                  <a:lnTo>
                    <a:pt x="2149221" y="1078230"/>
                  </a:lnTo>
                  <a:lnTo>
                    <a:pt x="2157349" y="1073658"/>
                  </a:lnTo>
                  <a:close/>
                </a:path>
              </a:pathLst>
            </a:custGeom>
            <a:solidFill>
              <a:srgbClr val="A6A6A6"/>
            </a:solidFill>
          </p:spPr>
          <p:txBody>
            <a:bodyPr wrap="square" lIns="0" tIns="0" rIns="0" bIns="0" rtlCol="0"/>
            <a:lstStyle/>
            <a:p>
              <a:endParaRPr/>
            </a:p>
          </p:txBody>
        </p:sp>
        <p:pic>
          <p:nvPicPr>
            <p:cNvPr id="25" name="object 25"/>
            <p:cNvPicPr/>
            <p:nvPr/>
          </p:nvPicPr>
          <p:blipFill>
            <a:blip r:embed="rId3" cstate="print"/>
            <a:stretch>
              <a:fillRect/>
            </a:stretch>
          </p:blipFill>
          <p:spPr>
            <a:xfrm>
              <a:off x="1399031" y="2759963"/>
              <a:ext cx="182880" cy="195072"/>
            </a:xfrm>
            <a:prstGeom prst="rect">
              <a:avLst/>
            </a:prstGeom>
          </p:spPr>
        </p:pic>
        <p:pic>
          <p:nvPicPr>
            <p:cNvPr id="26" name="object 26"/>
            <p:cNvPicPr/>
            <p:nvPr/>
          </p:nvPicPr>
          <p:blipFill>
            <a:blip r:embed="rId4" cstate="print"/>
            <a:stretch>
              <a:fillRect/>
            </a:stretch>
          </p:blipFill>
          <p:spPr>
            <a:xfrm>
              <a:off x="1997963" y="2525267"/>
              <a:ext cx="163068" cy="138684"/>
            </a:xfrm>
            <a:prstGeom prst="rect">
              <a:avLst/>
            </a:prstGeom>
          </p:spPr>
        </p:pic>
        <p:pic>
          <p:nvPicPr>
            <p:cNvPr id="27" name="object 27"/>
            <p:cNvPicPr/>
            <p:nvPr/>
          </p:nvPicPr>
          <p:blipFill>
            <a:blip r:embed="rId5" cstate="print"/>
            <a:stretch>
              <a:fillRect/>
            </a:stretch>
          </p:blipFill>
          <p:spPr>
            <a:xfrm>
              <a:off x="769619" y="2938271"/>
              <a:ext cx="713232" cy="742188"/>
            </a:xfrm>
            <a:prstGeom prst="rect">
              <a:avLst/>
            </a:prstGeom>
          </p:spPr>
        </p:pic>
        <p:pic>
          <p:nvPicPr>
            <p:cNvPr id="28" name="object 28"/>
            <p:cNvPicPr/>
            <p:nvPr/>
          </p:nvPicPr>
          <p:blipFill>
            <a:blip r:embed="rId6" cstate="print"/>
            <a:stretch>
              <a:fillRect/>
            </a:stretch>
          </p:blipFill>
          <p:spPr>
            <a:xfrm>
              <a:off x="963167" y="3153155"/>
              <a:ext cx="315468" cy="315467"/>
            </a:xfrm>
            <a:prstGeom prst="rect">
              <a:avLst/>
            </a:prstGeom>
          </p:spPr>
        </p:pic>
        <p:pic>
          <p:nvPicPr>
            <p:cNvPr id="29" name="object 29"/>
            <p:cNvPicPr/>
            <p:nvPr/>
          </p:nvPicPr>
          <p:blipFill>
            <a:blip r:embed="rId7" cstate="print"/>
            <a:stretch>
              <a:fillRect/>
            </a:stretch>
          </p:blipFill>
          <p:spPr>
            <a:xfrm>
              <a:off x="2209800" y="1888235"/>
              <a:ext cx="714756" cy="742188"/>
            </a:xfrm>
            <a:prstGeom prst="rect">
              <a:avLst/>
            </a:prstGeom>
          </p:spPr>
        </p:pic>
        <p:pic>
          <p:nvPicPr>
            <p:cNvPr id="30" name="object 30"/>
            <p:cNvPicPr/>
            <p:nvPr/>
          </p:nvPicPr>
          <p:blipFill>
            <a:blip r:embed="rId8" cstate="print"/>
            <a:stretch>
              <a:fillRect/>
            </a:stretch>
          </p:blipFill>
          <p:spPr>
            <a:xfrm>
              <a:off x="2429255" y="2118359"/>
              <a:ext cx="284988" cy="284988"/>
            </a:xfrm>
            <a:prstGeom prst="rect">
              <a:avLst/>
            </a:prstGeom>
          </p:spPr>
        </p:pic>
      </p:grpSp>
      <p:sp>
        <p:nvSpPr>
          <p:cNvPr id="31" name="object 31"/>
          <p:cNvSpPr txBox="1"/>
          <p:nvPr/>
        </p:nvSpPr>
        <p:spPr>
          <a:xfrm>
            <a:off x="3912997" y="1765172"/>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grpSp>
        <p:nvGrpSpPr>
          <p:cNvPr id="32" name="object 32"/>
          <p:cNvGrpSpPr/>
          <p:nvPr/>
        </p:nvGrpSpPr>
        <p:grpSpPr>
          <a:xfrm>
            <a:off x="2563444" y="1624583"/>
            <a:ext cx="3007360" cy="3469004"/>
            <a:chOff x="1039444" y="1624583"/>
            <a:chExt cx="3007360" cy="3469004"/>
          </a:xfrm>
        </p:grpSpPr>
        <p:pic>
          <p:nvPicPr>
            <p:cNvPr id="33" name="object 33"/>
            <p:cNvPicPr/>
            <p:nvPr/>
          </p:nvPicPr>
          <p:blipFill>
            <a:blip r:embed="rId9" cstate="print"/>
            <a:stretch>
              <a:fillRect/>
            </a:stretch>
          </p:blipFill>
          <p:spPr>
            <a:xfrm>
              <a:off x="3072384" y="4351019"/>
              <a:ext cx="713232" cy="742188"/>
            </a:xfrm>
            <a:prstGeom prst="rect">
              <a:avLst/>
            </a:prstGeom>
          </p:spPr>
        </p:pic>
        <p:pic>
          <p:nvPicPr>
            <p:cNvPr id="34" name="object 34"/>
            <p:cNvPicPr/>
            <p:nvPr/>
          </p:nvPicPr>
          <p:blipFill>
            <a:blip r:embed="rId10" cstate="print"/>
            <a:stretch>
              <a:fillRect/>
            </a:stretch>
          </p:blipFill>
          <p:spPr>
            <a:xfrm>
              <a:off x="1347215" y="4323588"/>
              <a:ext cx="714756" cy="743712"/>
            </a:xfrm>
            <a:prstGeom prst="rect">
              <a:avLst/>
            </a:prstGeom>
          </p:spPr>
        </p:pic>
        <p:pic>
          <p:nvPicPr>
            <p:cNvPr id="35" name="object 35"/>
            <p:cNvPicPr/>
            <p:nvPr/>
          </p:nvPicPr>
          <p:blipFill>
            <a:blip r:embed="rId3" cstate="print"/>
            <a:stretch>
              <a:fillRect/>
            </a:stretch>
          </p:blipFill>
          <p:spPr>
            <a:xfrm>
              <a:off x="3137915" y="3201923"/>
              <a:ext cx="182880" cy="195072"/>
            </a:xfrm>
            <a:prstGeom prst="rect">
              <a:avLst/>
            </a:prstGeom>
          </p:spPr>
        </p:pic>
        <p:pic>
          <p:nvPicPr>
            <p:cNvPr id="36" name="object 36"/>
            <p:cNvPicPr/>
            <p:nvPr/>
          </p:nvPicPr>
          <p:blipFill>
            <a:blip r:embed="rId11" cstate="print"/>
            <a:stretch>
              <a:fillRect/>
            </a:stretch>
          </p:blipFill>
          <p:spPr>
            <a:xfrm>
              <a:off x="1662684" y="3043427"/>
              <a:ext cx="216407" cy="214884"/>
            </a:xfrm>
            <a:prstGeom prst="rect">
              <a:avLst/>
            </a:prstGeom>
          </p:spPr>
        </p:pic>
        <p:sp>
          <p:nvSpPr>
            <p:cNvPr id="37" name="object 37"/>
            <p:cNvSpPr/>
            <p:nvPr/>
          </p:nvSpPr>
          <p:spPr>
            <a:xfrm>
              <a:off x="1183246" y="3412616"/>
              <a:ext cx="1973580" cy="1226820"/>
            </a:xfrm>
            <a:custGeom>
              <a:avLst/>
              <a:gdLst/>
              <a:ahLst/>
              <a:cxnLst/>
              <a:rect l="l" t="t" r="r" b="b"/>
              <a:pathLst>
                <a:path w="1973580" h="1226820">
                  <a:moveTo>
                    <a:pt x="304558" y="916305"/>
                  </a:moveTo>
                  <a:lnTo>
                    <a:pt x="278028" y="926820"/>
                  </a:lnTo>
                  <a:lnTo>
                    <a:pt x="17716" y="268859"/>
                  </a:lnTo>
                  <a:lnTo>
                    <a:pt x="0" y="275844"/>
                  </a:lnTo>
                  <a:lnTo>
                    <a:pt x="260261" y="933856"/>
                  </a:lnTo>
                  <a:lnTo>
                    <a:pt x="233692" y="944372"/>
                  </a:lnTo>
                  <a:lnTo>
                    <a:pt x="297192" y="1001141"/>
                  </a:lnTo>
                  <a:lnTo>
                    <a:pt x="302006" y="945642"/>
                  </a:lnTo>
                  <a:lnTo>
                    <a:pt x="304558" y="916305"/>
                  </a:lnTo>
                  <a:close/>
                </a:path>
                <a:path w="1973580" h="1226820">
                  <a:moveTo>
                    <a:pt x="403745" y="933323"/>
                  </a:moveTo>
                  <a:lnTo>
                    <a:pt x="136791" y="262788"/>
                  </a:lnTo>
                  <a:lnTo>
                    <a:pt x="163334" y="252222"/>
                  </a:lnTo>
                  <a:lnTo>
                    <a:pt x="161899" y="250952"/>
                  </a:lnTo>
                  <a:lnTo>
                    <a:pt x="99707" y="195453"/>
                  </a:lnTo>
                  <a:lnTo>
                    <a:pt x="92468" y="280416"/>
                  </a:lnTo>
                  <a:lnTo>
                    <a:pt x="118999" y="269862"/>
                  </a:lnTo>
                  <a:lnTo>
                    <a:pt x="386092" y="940308"/>
                  </a:lnTo>
                  <a:lnTo>
                    <a:pt x="403745" y="933323"/>
                  </a:lnTo>
                  <a:close/>
                </a:path>
                <a:path w="1973580" h="1226820">
                  <a:moveTo>
                    <a:pt x="1916696" y="1226566"/>
                  </a:moveTo>
                  <a:lnTo>
                    <a:pt x="1901050" y="1198753"/>
                  </a:lnTo>
                  <a:lnTo>
                    <a:pt x="1874913" y="1152271"/>
                  </a:lnTo>
                  <a:lnTo>
                    <a:pt x="1858937" y="1175893"/>
                  </a:lnTo>
                  <a:lnTo>
                    <a:pt x="267855" y="98171"/>
                  </a:lnTo>
                  <a:lnTo>
                    <a:pt x="257187" y="113919"/>
                  </a:lnTo>
                  <a:lnTo>
                    <a:pt x="1848281" y="1191653"/>
                  </a:lnTo>
                  <a:lnTo>
                    <a:pt x="1832241" y="1215390"/>
                  </a:lnTo>
                  <a:lnTo>
                    <a:pt x="1916696" y="1226566"/>
                  </a:lnTo>
                  <a:close/>
                </a:path>
                <a:path w="1973580" h="1226820">
                  <a:moveTo>
                    <a:pt x="1973338" y="1089406"/>
                  </a:moveTo>
                  <a:lnTo>
                    <a:pt x="373214" y="34061"/>
                  </a:lnTo>
                  <a:lnTo>
                    <a:pt x="377850" y="27051"/>
                  </a:lnTo>
                  <a:lnTo>
                    <a:pt x="389013" y="10160"/>
                  </a:lnTo>
                  <a:lnTo>
                    <a:pt x="304431" y="0"/>
                  </a:lnTo>
                  <a:lnTo>
                    <a:pt x="346976" y="73787"/>
                  </a:lnTo>
                  <a:lnTo>
                    <a:pt x="362750" y="49911"/>
                  </a:lnTo>
                  <a:lnTo>
                    <a:pt x="1962797" y="1105281"/>
                  </a:lnTo>
                  <a:lnTo>
                    <a:pt x="1973338" y="1089406"/>
                  </a:lnTo>
                  <a:close/>
                </a:path>
              </a:pathLst>
            </a:custGeom>
            <a:solidFill>
              <a:srgbClr val="A6A6A6"/>
            </a:solidFill>
          </p:spPr>
          <p:txBody>
            <a:bodyPr wrap="square" lIns="0" tIns="0" rIns="0" bIns="0" rtlCol="0"/>
            <a:lstStyle/>
            <a:p>
              <a:endParaRPr/>
            </a:p>
          </p:txBody>
        </p:sp>
        <p:pic>
          <p:nvPicPr>
            <p:cNvPr id="38" name="object 38"/>
            <p:cNvPicPr/>
            <p:nvPr/>
          </p:nvPicPr>
          <p:blipFill>
            <a:blip r:embed="rId3" cstate="print"/>
            <a:stretch>
              <a:fillRect/>
            </a:stretch>
          </p:blipFill>
          <p:spPr>
            <a:xfrm>
              <a:off x="2764536" y="4349495"/>
              <a:ext cx="182880" cy="195071"/>
            </a:xfrm>
            <a:prstGeom prst="rect">
              <a:avLst/>
            </a:prstGeom>
          </p:spPr>
        </p:pic>
        <p:pic>
          <p:nvPicPr>
            <p:cNvPr id="39" name="object 39"/>
            <p:cNvPicPr/>
            <p:nvPr/>
          </p:nvPicPr>
          <p:blipFill>
            <a:blip r:embed="rId11" cstate="print"/>
            <a:stretch>
              <a:fillRect/>
            </a:stretch>
          </p:blipFill>
          <p:spPr>
            <a:xfrm>
              <a:off x="1656588" y="3439667"/>
              <a:ext cx="216407" cy="214884"/>
            </a:xfrm>
            <a:prstGeom prst="rect">
              <a:avLst/>
            </a:prstGeom>
          </p:spPr>
        </p:pic>
        <p:pic>
          <p:nvPicPr>
            <p:cNvPr id="40" name="object 40"/>
            <p:cNvPicPr/>
            <p:nvPr/>
          </p:nvPicPr>
          <p:blipFill>
            <a:blip r:embed="rId11" cstate="print"/>
            <a:stretch>
              <a:fillRect/>
            </a:stretch>
          </p:blipFill>
          <p:spPr>
            <a:xfrm>
              <a:off x="1335024" y="3689604"/>
              <a:ext cx="216407" cy="214884"/>
            </a:xfrm>
            <a:prstGeom prst="rect">
              <a:avLst/>
            </a:prstGeom>
          </p:spPr>
        </p:pic>
        <p:pic>
          <p:nvPicPr>
            <p:cNvPr id="41" name="object 41"/>
            <p:cNvPicPr/>
            <p:nvPr/>
          </p:nvPicPr>
          <p:blipFill>
            <a:blip r:embed="rId12" cstate="print"/>
            <a:stretch>
              <a:fillRect/>
            </a:stretch>
          </p:blipFill>
          <p:spPr>
            <a:xfrm>
              <a:off x="1353312" y="4043172"/>
              <a:ext cx="182879" cy="195071"/>
            </a:xfrm>
            <a:prstGeom prst="rect">
              <a:avLst/>
            </a:prstGeom>
          </p:spPr>
        </p:pic>
        <p:pic>
          <p:nvPicPr>
            <p:cNvPr id="42" name="object 42"/>
            <p:cNvPicPr/>
            <p:nvPr/>
          </p:nvPicPr>
          <p:blipFill>
            <a:blip r:embed="rId13" cstate="print"/>
            <a:stretch>
              <a:fillRect/>
            </a:stretch>
          </p:blipFill>
          <p:spPr>
            <a:xfrm>
              <a:off x="2474975" y="3419855"/>
              <a:ext cx="182880" cy="195072"/>
            </a:xfrm>
            <a:prstGeom prst="rect">
              <a:avLst/>
            </a:prstGeom>
          </p:spPr>
        </p:pic>
        <p:sp>
          <p:nvSpPr>
            <p:cNvPr id="43" name="object 43"/>
            <p:cNvSpPr/>
            <p:nvPr/>
          </p:nvSpPr>
          <p:spPr>
            <a:xfrm>
              <a:off x="1416050" y="3528948"/>
              <a:ext cx="1569085" cy="1137920"/>
            </a:xfrm>
            <a:custGeom>
              <a:avLst/>
              <a:gdLst/>
              <a:ahLst/>
              <a:cxnLst/>
              <a:rect l="l" t="t" r="r" b="b"/>
              <a:pathLst>
                <a:path w="1569085" h="1137920">
                  <a:moveTo>
                    <a:pt x="1549908" y="1116330"/>
                  </a:moveTo>
                  <a:lnTo>
                    <a:pt x="1547876" y="1135252"/>
                  </a:lnTo>
                  <a:lnTo>
                    <a:pt x="1566799" y="1137412"/>
                  </a:lnTo>
                  <a:lnTo>
                    <a:pt x="1568831" y="1118489"/>
                  </a:lnTo>
                  <a:lnTo>
                    <a:pt x="1549908" y="1116330"/>
                  </a:lnTo>
                  <a:close/>
                </a:path>
                <a:path w="1569085" h="1137920">
                  <a:moveTo>
                    <a:pt x="1513586" y="1109218"/>
                  </a:moveTo>
                  <a:lnTo>
                    <a:pt x="1509395" y="1127887"/>
                  </a:lnTo>
                  <a:lnTo>
                    <a:pt x="1526539" y="1131696"/>
                  </a:lnTo>
                  <a:lnTo>
                    <a:pt x="1528572" y="1132077"/>
                  </a:lnTo>
                  <a:lnTo>
                    <a:pt x="1531747" y="1113282"/>
                  </a:lnTo>
                  <a:lnTo>
                    <a:pt x="1529714" y="1112901"/>
                  </a:lnTo>
                  <a:lnTo>
                    <a:pt x="1513586" y="1109218"/>
                  </a:lnTo>
                  <a:close/>
                </a:path>
                <a:path w="1569085" h="1137920">
                  <a:moveTo>
                    <a:pt x="1477518" y="1099565"/>
                  </a:moveTo>
                  <a:lnTo>
                    <a:pt x="1471930" y="1117727"/>
                  </a:lnTo>
                  <a:lnTo>
                    <a:pt x="1479550" y="1120013"/>
                  </a:lnTo>
                  <a:lnTo>
                    <a:pt x="1490599" y="1123061"/>
                  </a:lnTo>
                  <a:lnTo>
                    <a:pt x="1495552" y="1104645"/>
                  </a:lnTo>
                  <a:lnTo>
                    <a:pt x="1484502" y="1101725"/>
                  </a:lnTo>
                  <a:lnTo>
                    <a:pt x="1477518" y="1099565"/>
                  </a:lnTo>
                  <a:close/>
                </a:path>
                <a:path w="1569085" h="1137920">
                  <a:moveTo>
                    <a:pt x="1441577" y="1087755"/>
                  </a:moveTo>
                  <a:lnTo>
                    <a:pt x="1435481" y="1105789"/>
                  </a:lnTo>
                  <a:lnTo>
                    <a:pt x="1453388" y="1112012"/>
                  </a:lnTo>
                  <a:lnTo>
                    <a:pt x="1459611" y="1093977"/>
                  </a:lnTo>
                  <a:lnTo>
                    <a:pt x="1441577" y="1087755"/>
                  </a:lnTo>
                  <a:close/>
                </a:path>
                <a:path w="1569085" h="1137920">
                  <a:moveTo>
                    <a:pt x="1406017" y="1074801"/>
                  </a:moveTo>
                  <a:lnTo>
                    <a:pt x="1399413" y="1092708"/>
                  </a:lnTo>
                  <a:lnTo>
                    <a:pt x="1417320" y="1099312"/>
                  </a:lnTo>
                  <a:lnTo>
                    <a:pt x="1423924" y="1081405"/>
                  </a:lnTo>
                  <a:lnTo>
                    <a:pt x="1406017" y="1074801"/>
                  </a:lnTo>
                  <a:close/>
                </a:path>
                <a:path w="1569085" h="1137920">
                  <a:moveTo>
                    <a:pt x="1371219" y="1060703"/>
                  </a:moveTo>
                  <a:lnTo>
                    <a:pt x="1363726" y="1078230"/>
                  </a:lnTo>
                  <a:lnTo>
                    <a:pt x="1369441" y="1080643"/>
                  </a:lnTo>
                  <a:lnTo>
                    <a:pt x="1381506" y="1085469"/>
                  </a:lnTo>
                  <a:lnTo>
                    <a:pt x="1388618" y="1067815"/>
                  </a:lnTo>
                  <a:lnTo>
                    <a:pt x="1376552" y="1062989"/>
                  </a:lnTo>
                  <a:lnTo>
                    <a:pt x="1371219" y="1060703"/>
                  </a:lnTo>
                  <a:close/>
                </a:path>
                <a:path w="1569085" h="1137920">
                  <a:moveTo>
                    <a:pt x="1336294" y="1045590"/>
                  </a:moveTo>
                  <a:lnTo>
                    <a:pt x="1328547" y="1062989"/>
                  </a:lnTo>
                  <a:lnTo>
                    <a:pt x="1338833" y="1067562"/>
                  </a:lnTo>
                  <a:lnTo>
                    <a:pt x="1346200" y="1070737"/>
                  </a:lnTo>
                  <a:lnTo>
                    <a:pt x="1353693" y="1053211"/>
                  </a:lnTo>
                  <a:lnTo>
                    <a:pt x="1346327" y="1050036"/>
                  </a:lnTo>
                  <a:lnTo>
                    <a:pt x="1336294" y="1045590"/>
                  </a:lnTo>
                  <a:close/>
                </a:path>
                <a:path w="1569085" h="1137920">
                  <a:moveTo>
                    <a:pt x="1301750" y="1029969"/>
                  </a:moveTo>
                  <a:lnTo>
                    <a:pt x="1293749" y="1047242"/>
                  </a:lnTo>
                  <a:lnTo>
                    <a:pt x="1307211" y="1053464"/>
                  </a:lnTo>
                  <a:lnTo>
                    <a:pt x="1311148" y="1055243"/>
                  </a:lnTo>
                  <a:lnTo>
                    <a:pt x="1318895" y="1037844"/>
                  </a:lnTo>
                  <a:lnTo>
                    <a:pt x="1301750" y="1029969"/>
                  </a:lnTo>
                  <a:close/>
                </a:path>
                <a:path w="1569085" h="1137920">
                  <a:moveTo>
                    <a:pt x="1267587" y="1013587"/>
                  </a:moveTo>
                  <a:lnTo>
                    <a:pt x="1259205" y="1030732"/>
                  </a:lnTo>
                  <a:lnTo>
                    <a:pt x="1274572" y="1038225"/>
                  </a:lnTo>
                  <a:lnTo>
                    <a:pt x="1276477" y="1039113"/>
                  </a:lnTo>
                  <a:lnTo>
                    <a:pt x="1284477" y="1021842"/>
                  </a:lnTo>
                  <a:lnTo>
                    <a:pt x="1282573" y="1020952"/>
                  </a:lnTo>
                  <a:lnTo>
                    <a:pt x="1267587" y="1013587"/>
                  </a:lnTo>
                  <a:close/>
                </a:path>
                <a:path w="1569085" h="1137920">
                  <a:moveTo>
                    <a:pt x="1233551" y="996695"/>
                  </a:moveTo>
                  <a:lnTo>
                    <a:pt x="1224914" y="1013713"/>
                  </a:lnTo>
                  <a:lnTo>
                    <a:pt x="1240917" y="1021842"/>
                  </a:lnTo>
                  <a:lnTo>
                    <a:pt x="1242060" y="1022350"/>
                  </a:lnTo>
                  <a:lnTo>
                    <a:pt x="1250442" y="1005332"/>
                  </a:lnTo>
                  <a:lnTo>
                    <a:pt x="1249172" y="1004696"/>
                  </a:lnTo>
                  <a:lnTo>
                    <a:pt x="1233551" y="996695"/>
                  </a:lnTo>
                  <a:close/>
                </a:path>
                <a:path w="1569085" h="1137920">
                  <a:moveTo>
                    <a:pt x="1199769" y="979424"/>
                  </a:moveTo>
                  <a:lnTo>
                    <a:pt x="1191006" y="996314"/>
                  </a:lnTo>
                  <a:lnTo>
                    <a:pt x="1206373" y="1004315"/>
                  </a:lnTo>
                  <a:lnTo>
                    <a:pt x="1208024" y="1005077"/>
                  </a:lnTo>
                  <a:lnTo>
                    <a:pt x="1216533" y="988187"/>
                  </a:lnTo>
                  <a:lnTo>
                    <a:pt x="1215008" y="987298"/>
                  </a:lnTo>
                  <a:lnTo>
                    <a:pt x="1199769" y="979424"/>
                  </a:lnTo>
                  <a:close/>
                </a:path>
                <a:path w="1569085" h="1137920">
                  <a:moveTo>
                    <a:pt x="1166241" y="961644"/>
                  </a:moveTo>
                  <a:lnTo>
                    <a:pt x="1157224" y="978407"/>
                  </a:lnTo>
                  <a:lnTo>
                    <a:pt x="1171067" y="985901"/>
                  </a:lnTo>
                  <a:lnTo>
                    <a:pt x="1174114" y="987425"/>
                  </a:lnTo>
                  <a:lnTo>
                    <a:pt x="1182877" y="970533"/>
                  </a:lnTo>
                  <a:lnTo>
                    <a:pt x="1179830" y="969009"/>
                  </a:lnTo>
                  <a:lnTo>
                    <a:pt x="1166241" y="961644"/>
                  </a:lnTo>
                  <a:close/>
                </a:path>
                <a:path w="1569085" h="1137920">
                  <a:moveTo>
                    <a:pt x="1132839" y="943482"/>
                  </a:moveTo>
                  <a:lnTo>
                    <a:pt x="1123569" y="960119"/>
                  </a:lnTo>
                  <a:lnTo>
                    <a:pt x="1140460" y="969390"/>
                  </a:lnTo>
                  <a:lnTo>
                    <a:pt x="1149477" y="952626"/>
                  </a:lnTo>
                  <a:lnTo>
                    <a:pt x="1132839" y="943482"/>
                  </a:lnTo>
                  <a:close/>
                </a:path>
                <a:path w="1569085" h="1137920">
                  <a:moveTo>
                    <a:pt x="1099693" y="924940"/>
                  </a:moveTo>
                  <a:lnTo>
                    <a:pt x="1090295" y="941451"/>
                  </a:lnTo>
                  <a:lnTo>
                    <a:pt x="1106932" y="950849"/>
                  </a:lnTo>
                  <a:lnTo>
                    <a:pt x="1116202" y="934212"/>
                  </a:lnTo>
                  <a:lnTo>
                    <a:pt x="1099693" y="924940"/>
                  </a:lnTo>
                  <a:close/>
                </a:path>
                <a:path w="1569085" h="1137920">
                  <a:moveTo>
                    <a:pt x="1066673" y="906144"/>
                  </a:moveTo>
                  <a:lnTo>
                    <a:pt x="1057020" y="922527"/>
                  </a:lnTo>
                  <a:lnTo>
                    <a:pt x="1060704" y="924687"/>
                  </a:lnTo>
                  <a:lnTo>
                    <a:pt x="1073658" y="932052"/>
                  </a:lnTo>
                  <a:lnTo>
                    <a:pt x="1083183" y="915543"/>
                  </a:lnTo>
                  <a:lnTo>
                    <a:pt x="1070102" y="908050"/>
                  </a:lnTo>
                  <a:lnTo>
                    <a:pt x="1066673" y="906144"/>
                  </a:lnTo>
                  <a:close/>
                </a:path>
                <a:path w="1569085" h="1137920">
                  <a:moveTo>
                    <a:pt x="1033780" y="886840"/>
                  </a:moveTo>
                  <a:lnTo>
                    <a:pt x="1024255" y="903224"/>
                  </a:lnTo>
                  <a:lnTo>
                    <a:pt x="1040638" y="912876"/>
                  </a:lnTo>
                  <a:lnTo>
                    <a:pt x="1050289" y="896493"/>
                  </a:lnTo>
                  <a:lnTo>
                    <a:pt x="1033780" y="886840"/>
                  </a:lnTo>
                  <a:close/>
                </a:path>
                <a:path w="1569085" h="1137920">
                  <a:moveTo>
                    <a:pt x="1001268" y="867282"/>
                  </a:moveTo>
                  <a:lnTo>
                    <a:pt x="991488" y="883665"/>
                  </a:lnTo>
                  <a:lnTo>
                    <a:pt x="1007744" y="893444"/>
                  </a:lnTo>
                  <a:lnTo>
                    <a:pt x="1017524" y="877062"/>
                  </a:lnTo>
                  <a:lnTo>
                    <a:pt x="1001268" y="867282"/>
                  </a:lnTo>
                  <a:close/>
                </a:path>
                <a:path w="1569085" h="1137920">
                  <a:moveTo>
                    <a:pt x="968756" y="847470"/>
                  </a:moveTo>
                  <a:lnTo>
                    <a:pt x="958850" y="863726"/>
                  </a:lnTo>
                  <a:lnTo>
                    <a:pt x="975106" y="873759"/>
                  </a:lnTo>
                  <a:lnTo>
                    <a:pt x="985012" y="857503"/>
                  </a:lnTo>
                  <a:lnTo>
                    <a:pt x="968756" y="847470"/>
                  </a:lnTo>
                  <a:close/>
                </a:path>
                <a:path w="1569085" h="1137920">
                  <a:moveTo>
                    <a:pt x="936498" y="827532"/>
                  </a:moveTo>
                  <a:lnTo>
                    <a:pt x="926338" y="843661"/>
                  </a:lnTo>
                  <a:lnTo>
                    <a:pt x="942467" y="853694"/>
                  </a:lnTo>
                  <a:lnTo>
                    <a:pt x="952626" y="837564"/>
                  </a:lnTo>
                  <a:lnTo>
                    <a:pt x="936498" y="827532"/>
                  </a:lnTo>
                  <a:close/>
                </a:path>
                <a:path w="1569085" h="1137920">
                  <a:moveTo>
                    <a:pt x="904367" y="807212"/>
                  </a:moveTo>
                  <a:lnTo>
                    <a:pt x="894080" y="823213"/>
                  </a:lnTo>
                  <a:lnTo>
                    <a:pt x="906144" y="830961"/>
                  </a:lnTo>
                  <a:lnTo>
                    <a:pt x="910208" y="833501"/>
                  </a:lnTo>
                  <a:lnTo>
                    <a:pt x="920369" y="817371"/>
                  </a:lnTo>
                  <a:lnTo>
                    <a:pt x="916305" y="814832"/>
                  </a:lnTo>
                  <a:lnTo>
                    <a:pt x="904367" y="807212"/>
                  </a:lnTo>
                  <a:close/>
                </a:path>
                <a:path w="1569085" h="1137920">
                  <a:moveTo>
                    <a:pt x="872363" y="786638"/>
                  </a:moveTo>
                  <a:lnTo>
                    <a:pt x="861949" y="802639"/>
                  </a:lnTo>
                  <a:lnTo>
                    <a:pt x="877951" y="813053"/>
                  </a:lnTo>
                  <a:lnTo>
                    <a:pt x="888238" y="796925"/>
                  </a:lnTo>
                  <a:lnTo>
                    <a:pt x="876935" y="789686"/>
                  </a:lnTo>
                  <a:lnTo>
                    <a:pt x="872363" y="786638"/>
                  </a:lnTo>
                  <a:close/>
                </a:path>
                <a:path w="1569085" h="1137920">
                  <a:moveTo>
                    <a:pt x="840486" y="765809"/>
                  </a:moveTo>
                  <a:lnTo>
                    <a:pt x="830072" y="781684"/>
                  </a:lnTo>
                  <a:lnTo>
                    <a:pt x="845947" y="792226"/>
                  </a:lnTo>
                  <a:lnTo>
                    <a:pt x="856488" y="776224"/>
                  </a:lnTo>
                  <a:lnTo>
                    <a:pt x="840486" y="765809"/>
                  </a:lnTo>
                  <a:close/>
                </a:path>
                <a:path w="1569085" h="1137920">
                  <a:moveTo>
                    <a:pt x="808863" y="744727"/>
                  </a:moveTo>
                  <a:lnTo>
                    <a:pt x="798322" y="760602"/>
                  </a:lnTo>
                  <a:lnTo>
                    <a:pt x="814197" y="771144"/>
                  </a:lnTo>
                  <a:lnTo>
                    <a:pt x="824738" y="755269"/>
                  </a:lnTo>
                  <a:lnTo>
                    <a:pt x="808863" y="744727"/>
                  </a:lnTo>
                  <a:close/>
                </a:path>
                <a:path w="1569085" h="1137920">
                  <a:moveTo>
                    <a:pt x="777367" y="723392"/>
                  </a:moveTo>
                  <a:lnTo>
                    <a:pt x="766699" y="739139"/>
                  </a:lnTo>
                  <a:lnTo>
                    <a:pt x="782447" y="749807"/>
                  </a:lnTo>
                  <a:lnTo>
                    <a:pt x="793114" y="734187"/>
                  </a:lnTo>
                  <a:lnTo>
                    <a:pt x="777367" y="723392"/>
                  </a:lnTo>
                  <a:close/>
                </a:path>
                <a:path w="1569085" h="1137920">
                  <a:moveTo>
                    <a:pt x="745998" y="701928"/>
                  </a:moveTo>
                  <a:lnTo>
                    <a:pt x="735202" y="717550"/>
                  </a:lnTo>
                  <a:lnTo>
                    <a:pt x="747141" y="725805"/>
                  </a:lnTo>
                  <a:lnTo>
                    <a:pt x="750951" y="728344"/>
                  </a:lnTo>
                  <a:lnTo>
                    <a:pt x="761619" y="712724"/>
                  </a:lnTo>
                  <a:lnTo>
                    <a:pt x="757808" y="710057"/>
                  </a:lnTo>
                  <a:lnTo>
                    <a:pt x="745998" y="701928"/>
                  </a:lnTo>
                  <a:close/>
                </a:path>
                <a:path w="1569085" h="1137920">
                  <a:moveTo>
                    <a:pt x="714882" y="680212"/>
                  </a:moveTo>
                  <a:lnTo>
                    <a:pt x="703833" y="695706"/>
                  </a:lnTo>
                  <a:lnTo>
                    <a:pt x="707136" y="698119"/>
                  </a:lnTo>
                  <a:lnTo>
                    <a:pt x="719582" y="706627"/>
                  </a:lnTo>
                  <a:lnTo>
                    <a:pt x="730376" y="691007"/>
                  </a:lnTo>
                  <a:lnTo>
                    <a:pt x="718057" y="682370"/>
                  </a:lnTo>
                  <a:lnTo>
                    <a:pt x="714882" y="680212"/>
                  </a:lnTo>
                  <a:close/>
                </a:path>
                <a:path w="1569085" h="1137920">
                  <a:moveTo>
                    <a:pt x="683894" y="657987"/>
                  </a:moveTo>
                  <a:lnTo>
                    <a:pt x="672845" y="673481"/>
                  </a:lnTo>
                  <a:lnTo>
                    <a:pt x="688339" y="684530"/>
                  </a:lnTo>
                  <a:lnTo>
                    <a:pt x="699388" y="669036"/>
                  </a:lnTo>
                  <a:lnTo>
                    <a:pt x="683894" y="657987"/>
                  </a:lnTo>
                  <a:close/>
                </a:path>
                <a:path w="1569085" h="1137920">
                  <a:moveTo>
                    <a:pt x="653033" y="635762"/>
                  </a:moveTo>
                  <a:lnTo>
                    <a:pt x="641857" y="651256"/>
                  </a:lnTo>
                  <a:lnTo>
                    <a:pt x="657351" y="662305"/>
                  </a:lnTo>
                  <a:lnTo>
                    <a:pt x="668527" y="646811"/>
                  </a:lnTo>
                  <a:lnTo>
                    <a:pt x="653033" y="635762"/>
                  </a:lnTo>
                  <a:close/>
                </a:path>
                <a:path w="1569085" h="1137920">
                  <a:moveTo>
                    <a:pt x="622426" y="613282"/>
                  </a:moveTo>
                  <a:lnTo>
                    <a:pt x="610997" y="628650"/>
                  </a:lnTo>
                  <a:lnTo>
                    <a:pt x="626237" y="639952"/>
                  </a:lnTo>
                  <a:lnTo>
                    <a:pt x="637667" y="624713"/>
                  </a:lnTo>
                  <a:lnTo>
                    <a:pt x="622426" y="613282"/>
                  </a:lnTo>
                  <a:close/>
                </a:path>
                <a:path w="1569085" h="1137920">
                  <a:moveTo>
                    <a:pt x="591947" y="590550"/>
                  </a:moveTo>
                  <a:lnTo>
                    <a:pt x="580517" y="605789"/>
                  </a:lnTo>
                  <a:lnTo>
                    <a:pt x="595757" y="617219"/>
                  </a:lnTo>
                  <a:lnTo>
                    <a:pt x="607187" y="601980"/>
                  </a:lnTo>
                  <a:lnTo>
                    <a:pt x="591947" y="590550"/>
                  </a:lnTo>
                  <a:close/>
                </a:path>
                <a:path w="1569085" h="1137920">
                  <a:moveTo>
                    <a:pt x="561339" y="567689"/>
                  </a:moveTo>
                  <a:lnTo>
                    <a:pt x="550037" y="582930"/>
                  </a:lnTo>
                  <a:lnTo>
                    <a:pt x="565276" y="594359"/>
                  </a:lnTo>
                  <a:lnTo>
                    <a:pt x="576580" y="579119"/>
                  </a:lnTo>
                  <a:lnTo>
                    <a:pt x="561339" y="567689"/>
                  </a:lnTo>
                  <a:close/>
                </a:path>
                <a:path w="1569085" h="1137920">
                  <a:moveTo>
                    <a:pt x="531494" y="544449"/>
                  </a:moveTo>
                  <a:lnTo>
                    <a:pt x="519811" y="559434"/>
                  </a:lnTo>
                  <a:lnTo>
                    <a:pt x="534797" y="571245"/>
                  </a:lnTo>
                  <a:lnTo>
                    <a:pt x="546481" y="556132"/>
                  </a:lnTo>
                  <a:lnTo>
                    <a:pt x="531494" y="544449"/>
                  </a:lnTo>
                  <a:close/>
                </a:path>
                <a:path w="1569085" h="1137920">
                  <a:moveTo>
                    <a:pt x="501395" y="521081"/>
                  </a:moveTo>
                  <a:lnTo>
                    <a:pt x="489712" y="536067"/>
                  </a:lnTo>
                  <a:lnTo>
                    <a:pt x="504698" y="547751"/>
                  </a:lnTo>
                  <a:lnTo>
                    <a:pt x="516381" y="532764"/>
                  </a:lnTo>
                  <a:lnTo>
                    <a:pt x="501395" y="521081"/>
                  </a:lnTo>
                  <a:close/>
                </a:path>
                <a:path w="1569085" h="1137920">
                  <a:moveTo>
                    <a:pt x="471550" y="497586"/>
                  </a:moveTo>
                  <a:lnTo>
                    <a:pt x="459739" y="512318"/>
                  </a:lnTo>
                  <a:lnTo>
                    <a:pt x="471043" y="521588"/>
                  </a:lnTo>
                  <a:lnTo>
                    <a:pt x="474725" y="524382"/>
                  </a:lnTo>
                  <a:lnTo>
                    <a:pt x="486410" y="509269"/>
                  </a:lnTo>
                  <a:lnTo>
                    <a:pt x="471550" y="497586"/>
                  </a:lnTo>
                  <a:close/>
                </a:path>
                <a:path w="1569085" h="1137920">
                  <a:moveTo>
                    <a:pt x="441960" y="473582"/>
                  </a:moveTo>
                  <a:lnTo>
                    <a:pt x="430022" y="488442"/>
                  </a:lnTo>
                  <a:lnTo>
                    <a:pt x="444754" y="500380"/>
                  </a:lnTo>
                  <a:lnTo>
                    <a:pt x="456819" y="485648"/>
                  </a:lnTo>
                  <a:lnTo>
                    <a:pt x="441960" y="473582"/>
                  </a:lnTo>
                  <a:close/>
                </a:path>
                <a:path w="1569085" h="1137920">
                  <a:moveTo>
                    <a:pt x="412623" y="449452"/>
                  </a:moveTo>
                  <a:lnTo>
                    <a:pt x="400557" y="464184"/>
                  </a:lnTo>
                  <a:lnTo>
                    <a:pt x="415163" y="476250"/>
                  </a:lnTo>
                  <a:lnTo>
                    <a:pt x="427355" y="461644"/>
                  </a:lnTo>
                  <a:lnTo>
                    <a:pt x="412623" y="449452"/>
                  </a:lnTo>
                  <a:close/>
                </a:path>
                <a:path w="1569085" h="1137920">
                  <a:moveTo>
                    <a:pt x="383539" y="425069"/>
                  </a:moveTo>
                  <a:lnTo>
                    <a:pt x="371220" y="439674"/>
                  </a:lnTo>
                  <a:lnTo>
                    <a:pt x="385825" y="451865"/>
                  </a:lnTo>
                  <a:lnTo>
                    <a:pt x="398144" y="437261"/>
                  </a:lnTo>
                  <a:lnTo>
                    <a:pt x="383539" y="425069"/>
                  </a:lnTo>
                  <a:close/>
                </a:path>
                <a:path w="1569085" h="1137920">
                  <a:moveTo>
                    <a:pt x="354711" y="400303"/>
                  </a:moveTo>
                  <a:lnTo>
                    <a:pt x="342264" y="414655"/>
                  </a:lnTo>
                  <a:lnTo>
                    <a:pt x="346201" y="418211"/>
                  </a:lnTo>
                  <a:lnTo>
                    <a:pt x="356743" y="427227"/>
                  </a:lnTo>
                  <a:lnTo>
                    <a:pt x="369062" y="412750"/>
                  </a:lnTo>
                  <a:lnTo>
                    <a:pt x="354711" y="400303"/>
                  </a:lnTo>
                  <a:close/>
                </a:path>
                <a:path w="1569085" h="1137920">
                  <a:moveTo>
                    <a:pt x="326136" y="375284"/>
                  </a:moveTo>
                  <a:lnTo>
                    <a:pt x="313563" y="389508"/>
                  </a:lnTo>
                  <a:lnTo>
                    <a:pt x="323214" y="398144"/>
                  </a:lnTo>
                  <a:lnTo>
                    <a:pt x="327913" y="402208"/>
                  </a:lnTo>
                  <a:lnTo>
                    <a:pt x="340360" y="387857"/>
                  </a:lnTo>
                  <a:lnTo>
                    <a:pt x="326136" y="375284"/>
                  </a:lnTo>
                  <a:close/>
                </a:path>
                <a:path w="1569085" h="1137920">
                  <a:moveTo>
                    <a:pt x="297814" y="349884"/>
                  </a:moveTo>
                  <a:lnTo>
                    <a:pt x="284988" y="364108"/>
                  </a:lnTo>
                  <a:lnTo>
                    <a:pt x="299212" y="376808"/>
                  </a:lnTo>
                  <a:lnTo>
                    <a:pt x="311912" y="362712"/>
                  </a:lnTo>
                  <a:lnTo>
                    <a:pt x="297814" y="349884"/>
                  </a:lnTo>
                  <a:close/>
                </a:path>
                <a:path w="1569085" h="1137920">
                  <a:moveTo>
                    <a:pt x="269875" y="324357"/>
                  </a:moveTo>
                  <a:lnTo>
                    <a:pt x="256794" y="338200"/>
                  </a:lnTo>
                  <a:lnTo>
                    <a:pt x="270891" y="351155"/>
                  </a:lnTo>
                  <a:lnTo>
                    <a:pt x="283844" y="337184"/>
                  </a:lnTo>
                  <a:lnTo>
                    <a:pt x="271018" y="325500"/>
                  </a:lnTo>
                  <a:lnTo>
                    <a:pt x="269875" y="324357"/>
                  </a:lnTo>
                  <a:close/>
                </a:path>
                <a:path w="1569085" h="1137920">
                  <a:moveTo>
                    <a:pt x="242188" y="298195"/>
                  </a:moveTo>
                  <a:lnTo>
                    <a:pt x="229107" y="311912"/>
                  </a:lnTo>
                  <a:lnTo>
                    <a:pt x="237870" y="320420"/>
                  </a:lnTo>
                  <a:lnTo>
                    <a:pt x="242950" y="325119"/>
                  </a:lnTo>
                  <a:lnTo>
                    <a:pt x="255905" y="311276"/>
                  </a:lnTo>
                  <a:lnTo>
                    <a:pt x="242188" y="298195"/>
                  </a:lnTo>
                  <a:close/>
                </a:path>
                <a:path w="1569085" h="1137920">
                  <a:moveTo>
                    <a:pt x="215011" y="271780"/>
                  </a:moveTo>
                  <a:lnTo>
                    <a:pt x="201675" y="285369"/>
                  </a:lnTo>
                  <a:lnTo>
                    <a:pt x="215264" y="298703"/>
                  </a:lnTo>
                  <a:lnTo>
                    <a:pt x="228600" y="284988"/>
                  </a:lnTo>
                  <a:lnTo>
                    <a:pt x="215011" y="271780"/>
                  </a:lnTo>
                  <a:close/>
                </a:path>
                <a:path w="1569085" h="1137920">
                  <a:moveTo>
                    <a:pt x="188340" y="244856"/>
                  </a:moveTo>
                  <a:lnTo>
                    <a:pt x="174625" y="258190"/>
                  </a:lnTo>
                  <a:lnTo>
                    <a:pt x="181609" y="265302"/>
                  </a:lnTo>
                  <a:lnTo>
                    <a:pt x="188087" y="271780"/>
                  </a:lnTo>
                  <a:lnTo>
                    <a:pt x="201549" y="258318"/>
                  </a:lnTo>
                  <a:lnTo>
                    <a:pt x="195072" y="251840"/>
                  </a:lnTo>
                  <a:lnTo>
                    <a:pt x="188340" y="244856"/>
                  </a:lnTo>
                  <a:close/>
                </a:path>
                <a:path w="1569085" h="1137920">
                  <a:moveTo>
                    <a:pt x="162052" y="217424"/>
                  </a:moveTo>
                  <a:lnTo>
                    <a:pt x="148209" y="230631"/>
                  </a:lnTo>
                  <a:lnTo>
                    <a:pt x="161290" y="244348"/>
                  </a:lnTo>
                  <a:lnTo>
                    <a:pt x="175133" y="231267"/>
                  </a:lnTo>
                  <a:lnTo>
                    <a:pt x="162052" y="217424"/>
                  </a:lnTo>
                  <a:close/>
                </a:path>
                <a:path w="1569085" h="1137920">
                  <a:moveTo>
                    <a:pt x="136525" y="189483"/>
                  </a:moveTo>
                  <a:lnTo>
                    <a:pt x="122428" y="202183"/>
                  </a:lnTo>
                  <a:lnTo>
                    <a:pt x="132206" y="213106"/>
                  </a:lnTo>
                  <a:lnTo>
                    <a:pt x="135255" y="216407"/>
                  </a:lnTo>
                  <a:lnTo>
                    <a:pt x="149225" y="203581"/>
                  </a:lnTo>
                  <a:lnTo>
                    <a:pt x="146177" y="200278"/>
                  </a:lnTo>
                  <a:lnTo>
                    <a:pt x="136525" y="189483"/>
                  </a:lnTo>
                  <a:close/>
                </a:path>
                <a:path w="1569085" h="1137920">
                  <a:moveTo>
                    <a:pt x="111887" y="160908"/>
                  </a:moveTo>
                  <a:lnTo>
                    <a:pt x="97155" y="173100"/>
                  </a:lnTo>
                  <a:lnTo>
                    <a:pt x="103250" y="180339"/>
                  </a:lnTo>
                  <a:lnTo>
                    <a:pt x="109600" y="187706"/>
                  </a:lnTo>
                  <a:lnTo>
                    <a:pt x="124078" y="175259"/>
                  </a:lnTo>
                  <a:lnTo>
                    <a:pt x="117602" y="167894"/>
                  </a:lnTo>
                  <a:lnTo>
                    <a:pt x="111887" y="160908"/>
                  </a:lnTo>
                  <a:close/>
                </a:path>
                <a:path w="1569085" h="1137920">
                  <a:moveTo>
                    <a:pt x="88137" y="131571"/>
                  </a:moveTo>
                  <a:lnTo>
                    <a:pt x="73025" y="143128"/>
                  </a:lnTo>
                  <a:lnTo>
                    <a:pt x="77597" y="149098"/>
                  </a:lnTo>
                  <a:lnTo>
                    <a:pt x="84962" y="158242"/>
                  </a:lnTo>
                  <a:lnTo>
                    <a:pt x="99822" y="146303"/>
                  </a:lnTo>
                  <a:lnTo>
                    <a:pt x="92456" y="137159"/>
                  </a:lnTo>
                  <a:lnTo>
                    <a:pt x="88137" y="131571"/>
                  </a:lnTo>
                  <a:close/>
                </a:path>
                <a:path w="1569085" h="1137920">
                  <a:moveTo>
                    <a:pt x="65786" y="101218"/>
                  </a:moveTo>
                  <a:lnTo>
                    <a:pt x="50165" y="112140"/>
                  </a:lnTo>
                  <a:lnTo>
                    <a:pt x="55371" y="119633"/>
                  </a:lnTo>
                  <a:lnTo>
                    <a:pt x="61468" y="127762"/>
                  </a:lnTo>
                  <a:lnTo>
                    <a:pt x="76834" y="116586"/>
                  </a:lnTo>
                  <a:lnTo>
                    <a:pt x="70738" y="108331"/>
                  </a:lnTo>
                  <a:lnTo>
                    <a:pt x="65786" y="101218"/>
                  </a:lnTo>
                  <a:close/>
                </a:path>
                <a:path w="1569085" h="1137920">
                  <a:moveTo>
                    <a:pt x="45593" y="69723"/>
                  </a:moveTo>
                  <a:lnTo>
                    <a:pt x="29337" y="79501"/>
                  </a:lnTo>
                  <a:lnTo>
                    <a:pt x="36830" y="92075"/>
                  </a:lnTo>
                  <a:lnTo>
                    <a:pt x="39496" y="96012"/>
                  </a:lnTo>
                  <a:lnTo>
                    <a:pt x="55371" y="85725"/>
                  </a:lnTo>
                  <a:lnTo>
                    <a:pt x="52831" y="81661"/>
                  </a:lnTo>
                  <a:lnTo>
                    <a:pt x="45593" y="69723"/>
                  </a:lnTo>
                  <a:close/>
                </a:path>
                <a:path w="1569085" h="1137920">
                  <a:moveTo>
                    <a:pt x="9778" y="0"/>
                  </a:moveTo>
                  <a:lnTo>
                    <a:pt x="0" y="84581"/>
                  </a:lnTo>
                  <a:lnTo>
                    <a:pt x="71628" y="58547"/>
                  </a:lnTo>
                  <a:lnTo>
                    <a:pt x="9778" y="0"/>
                  </a:lnTo>
                  <a:close/>
                </a:path>
              </a:pathLst>
            </a:custGeom>
            <a:solidFill>
              <a:srgbClr val="A6A6A6"/>
            </a:solidFill>
          </p:spPr>
          <p:txBody>
            <a:bodyPr wrap="square" lIns="0" tIns="0" rIns="0" bIns="0" rtlCol="0"/>
            <a:lstStyle/>
            <a:p>
              <a:endParaRPr/>
            </a:p>
          </p:txBody>
        </p:sp>
        <p:pic>
          <p:nvPicPr>
            <p:cNvPr id="44" name="object 44"/>
            <p:cNvPicPr/>
            <p:nvPr/>
          </p:nvPicPr>
          <p:blipFill>
            <a:blip r:embed="rId14" cstate="print"/>
            <a:stretch>
              <a:fillRect/>
            </a:stretch>
          </p:blipFill>
          <p:spPr>
            <a:xfrm>
              <a:off x="2051304" y="4123944"/>
              <a:ext cx="182879" cy="193548"/>
            </a:xfrm>
            <a:prstGeom prst="rect">
              <a:avLst/>
            </a:prstGeom>
          </p:spPr>
        </p:pic>
        <p:sp>
          <p:nvSpPr>
            <p:cNvPr id="45" name="object 45"/>
            <p:cNvSpPr/>
            <p:nvPr/>
          </p:nvSpPr>
          <p:spPr>
            <a:xfrm>
              <a:off x="1039444" y="3719957"/>
              <a:ext cx="360680" cy="694690"/>
            </a:xfrm>
            <a:custGeom>
              <a:avLst/>
              <a:gdLst/>
              <a:ahLst/>
              <a:cxnLst/>
              <a:rect l="l" t="t" r="r" b="b"/>
              <a:pathLst>
                <a:path w="360680" h="694689">
                  <a:moveTo>
                    <a:pt x="344601" y="669163"/>
                  </a:moveTo>
                  <a:lnTo>
                    <a:pt x="334949" y="685546"/>
                  </a:lnTo>
                  <a:lnTo>
                    <a:pt x="339267" y="688086"/>
                  </a:lnTo>
                  <a:lnTo>
                    <a:pt x="346887" y="691896"/>
                  </a:lnTo>
                  <a:lnTo>
                    <a:pt x="353491" y="694563"/>
                  </a:lnTo>
                  <a:lnTo>
                    <a:pt x="360349" y="676783"/>
                  </a:lnTo>
                  <a:lnTo>
                    <a:pt x="353872" y="674243"/>
                  </a:lnTo>
                  <a:lnTo>
                    <a:pt x="347903" y="671195"/>
                  </a:lnTo>
                  <a:lnTo>
                    <a:pt x="344601" y="669163"/>
                  </a:lnTo>
                  <a:close/>
                </a:path>
                <a:path w="360680" h="694689">
                  <a:moveTo>
                    <a:pt x="316280" y="647065"/>
                  </a:moveTo>
                  <a:lnTo>
                    <a:pt x="303326" y="661035"/>
                  </a:lnTo>
                  <a:lnTo>
                    <a:pt x="307898" y="665099"/>
                  </a:lnTo>
                  <a:lnTo>
                    <a:pt x="315772" y="671957"/>
                  </a:lnTo>
                  <a:lnTo>
                    <a:pt x="318312" y="673989"/>
                  </a:lnTo>
                  <a:lnTo>
                    <a:pt x="330123" y="659003"/>
                  </a:lnTo>
                  <a:lnTo>
                    <a:pt x="327583" y="656971"/>
                  </a:lnTo>
                  <a:lnTo>
                    <a:pt x="320217" y="650748"/>
                  </a:lnTo>
                  <a:lnTo>
                    <a:pt x="316280" y="647065"/>
                  </a:lnTo>
                  <a:close/>
                </a:path>
                <a:path w="360680" h="694689">
                  <a:moveTo>
                    <a:pt x="290499" y="620141"/>
                  </a:moveTo>
                  <a:lnTo>
                    <a:pt x="276275" y="632968"/>
                  </a:lnTo>
                  <a:lnTo>
                    <a:pt x="282879" y="640207"/>
                  </a:lnTo>
                  <a:lnTo>
                    <a:pt x="289356" y="647065"/>
                  </a:lnTo>
                  <a:lnTo>
                    <a:pt x="303199" y="634111"/>
                  </a:lnTo>
                  <a:lnTo>
                    <a:pt x="296849" y="627253"/>
                  </a:lnTo>
                  <a:lnTo>
                    <a:pt x="290499" y="620141"/>
                  </a:lnTo>
                  <a:close/>
                </a:path>
                <a:path w="360680" h="694689">
                  <a:moveTo>
                    <a:pt x="267004" y="591185"/>
                  </a:moveTo>
                  <a:lnTo>
                    <a:pt x="251891" y="602742"/>
                  </a:lnTo>
                  <a:lnTo>
                    <a:pt x="257098" y="609600"/>
                  </a:lnTo>
                  <a:lnTo>
                    <a:pt x="263829" y="617855"/>
                  </a:lnTo>
                  <a:lnTo>
                    <a:pt x="278688" y="605917"/>
                  </a:lnTo>
                  <a:lnTo>
                    <a:pt x="271957" y="597662"/>
                  </a:lnTo>
                  <a:lnTo>
                    <a:pt x="267004" y="591185"/>
                  </a:lnTo>
                  <a:close/>
                </a:path>
                <a:path w="360680" h="694689">
                  <a:moveTo>
                    <a:pt x="244906" y="560705"/>
                  </a:moveTo>
                  <a:lnTo>
                    <a:pt x="229234" y="571500"/>
                  </a:lnTo>
                  <a:lnTo>
                    <a:pt x="239445" y="586232"/>
                  </a:lnTo>
                  <a:lnTo>
                    <a:pt x="240334" y="587375"/>
                  </a:lnTo>
                  <a:lnTo>
                    <a:pt x="255574" y="576072"/>
                  </a:lnTo>
                  <a:lnTo>
                    <a:pt x="254685" y="574929"/>
                  </a:lnTo>
                  <a:lnTo>
                    <a:pt x="244906" y="560705"/>
                  </a:lnTo>
                  <a:close/>
                </a:path>
                <a:path w="360680" h="694689">
                  <a:moveTo>
                    <a:pt x="223939" y="529209"/>
                  </a:moveTo>
                  <a:lnTo>
                    <a:pt x="207975" y="539623"/>
                  </a:lnTo>
                  <a:lnTo>
                    <a:pt x="218363" y="555625"/>
                  </a:lnTo>
                  <a:lnTo>
                    <a:pt x="234365" y="545211"/>
                  </a:lnTo>
                  <a:lnTo>
                    <a:pt x="223939" y="529209"/>
                  </a:lnTo>
                  <a:close/>
                </a:path>
                <a:path w="360680" h="694689">
                  <a:moveTo>
                    <a:pt x="204215" y="496951"/>
                  </a:moveTo>
                  <a:lnTo>
                    <a:pt x="187909" y="506857"/>
                  </a:lnTo>
                  <a:lnTo>
                    <a:pt x="197751" y="523113"/>
                  </a:lnTo>
                  <a:lnTo>
                    <a:pt x="214058" y="513334"/>
                  </a:lnTo>
                  <a:lnTo>
                    <a:pt x="204215" y="496951"/>
                  </a:lnTo>
                  <a:close/>
                </a:path>
                <a:path w="360680" h="694689">
                  <a:moveTo>
                    <a:pt x="185318" y="464185"/>
                  </a:moveTo>
                  <a:lnTo>
                    <a:pt x="168782" y="473583"/>
                  </a:lnTo>
                  <a:lnTo>
                    <a:pt x="178257" y="490220"/>
                  </a:lnTo>
                  <a:lnTo>
                    <a:pt x="194792" y="480695"/>
                  </a:lnTo>
                  <a:lnTo>
                    <a:pt x="185318" y="464185"/>
                  </a:lnTo>
                  <a:close/>
                </a:path>
                <a:path w="360680" h="694689">
                  <a:moveTo>
                    <a:pt x="167665" y="431038"/>
                  </a:moveTo>
                  <a:lnTo>
                    <a:pt x="150647" y="439547"/>
                  </a:lnTo>
                  <a:lnTo>
                    <a:pt x="151345" y="440944"/>
                  </a:lnTo>
                  <a:lnTo>
                    <a:pt x="159677" y="456565"/>
                  </a:lnTo>
                  <a:lnTo>
                    <a:pt x="176491" y="447675"/>
                  </a:lnTo>
                  <a:lnTo>
                    <a:pt x="168160" y="431927"/>
                  </a:lnTo>
                  <a:lnTo>
                    <a:pt x="167665" y="431038"/>
                  </a:lnTo>
                  <a:close/>
                </a:path>
                <a:path w="360680" h="694689">
                  <a:moveTo>
                    <a:pt x="150698" y="397129"/>
                  </a:moveTo>
                  <a:lnTo>
                    <a:pt x="133476" y="405257"/>
                  </a:lnTo>
                  <a:lnTo>
                    <a:pt x="134569" y="407543"/>
                  </a:lnTo>
                  <a:lnTo>
                    <a:pt x="142087" y="422529"/>
                  </a:lnTo>
                  <a:lnTo>
                    <a:pt x="159105" y="414020"/>
                  </a:lnTo>
                  <a:lnTo>
                    <a:pt x="151599" y="399034"/>
                  </a:lnTo>
                  <a:lnTo>
                    <a:pt x="150698" y="397129"/>
                  </a:lnTo>
                  <a:close/>
                </a:path>
                <a:path w="360680" h="694689">
                  <a:moveTo>
                    <a:pt x="134569" y="362966"/>
                  </a:moveTo>
                  <a:lnTo>
                    <a:pt x="117119" y="370586"/>
                  </a:lnTo>
                  <a:lnTo>
                    <a:pt x="118287" y="373253"/>
                  </a:lnTo>
                  <a:lnTo>
                    <a:pt x="125323" y="388112"/>
                  </a:lnTo>
                  <a:lnTo>
                    <a:pt x="142544" y="379857"/>
                  </a:lnTo>
                  <a:lnTo>
                    <a:pt x="135496" y="364998"/>
                  </a:lnTo>
                  <a:lnTo>
                    <a:pt x="134569" y="362966"/>
                  </a:lnTo>
                  <a:close/>
                </a:path>
                <a:path w="360680" h="694689">
                  <a:moveTo>
                    <a:pt x="119418" y="328168"/>
                  </a:moveTo>
                  <a:lnTo>
                    <a:pt x="101777" y="335407"/>
                  </a:lnTo>
                  <a:lnTo>
                    <a:pt x="102831" y="337947"/>
                  </a:lnTo>
                  <a:lnTo>
                    <a:pt x="109473" y="353187"/>
                  </a:lnTo>
                  <a:lnTo>
                    <a:pt x="126911" y="345440"/>
                  </a:lnTo>
                  <a:lnTo>
                    <a:pt x="120281" y="330327"/>
                  </a:lnTo>
                  <a:lnTo>
                    <a:pt x="119418" y="328168"/>
                  </a:lnTo>
                  <a:close/>
                </a:path>
                <a:path w="360680" h="694689">
                  <a:moveTo>
                    <a:pt x="105130" y="293116"/>
                  </a:moveTo>
                  <a:lnTo>
                    <a:pt x="87325" y="299974"/>
                  </a:lnTo>
                  <a:lnTo>
                    <a:pt x="88163" y="302133"/>
                  </a:lnTo>
                  <a:lnTo>
                    <a:pt x="94576" y="317754"/>
                  </a:lnTo>
                  <a:lnTo>
                    <a:pt x="112204" y="310642"/>
                  </a:lnTo>
                  <a:lnTo>
                    <a:pt x="105803" y="294894"/>
                  </a:lnTo>
                  <a:lnTo>
                    <a:pt x="105130" y="293116"/>
                  </a:lnTo>
                  <a:close/>
                </a:path>
                <a:path w="360680" h="694689">
                  <a:moveTo>
                    <a:pt x="91897" y="257683"/>
                  </a:moveTo>
                  <a:lnTo>
                    <a:pt x="73939" y="264033"/>
                  </a:lnTo>
                  <a:lnTo>
                    <a:pt x="77787" y="274828"/>
                  </a:lnTo>
                  <a:lnTo>
                    <a:pt x="80543" y="282067"/>
                  </a:lnTo>
                  <a:lnTo>
                    <a:pt x="98348" y="275336"/>
                  </a:lnTo>
                  <a:lnTo>
                    <a:pt x="95605" y="268097"/>
                  </a:lnTo>
                  <a:lnTo>
                    <a:pt x="91897" y="257683"/>
                  </a:lnTo>
                  <a:close/>
                </a:path>
                <a:path w="360680" h="694689">
                  <a:moveTo>
                    <a:pt x="79628" y="221742"/>
                  </a:moveTo>
                  <a:lnTo>
                    <a:pt x="61544" y="227838"/>
                  </a:lnTo>
                  <a:lnTo>
                    <a:pt x="67551" y="245872"/>
                  </a:lnTo>
                  <a:lnTo>
                    <a:pt x="85623" y="239903"/>
                  </a:lnTo>
                  <a:lnTo>
                    <a:pt x="79628" y="221742"/>
                  </a:lnTo>
                  <a:close/>
                </a:path>
                <a:path w="360680" h="694689">
                  <a:moveTo>
                    <a:pt x="68706" y="185801"/>
                  </a:moveTo>
                  <a:lnTo>
                    <a:pt x="50330" y="190881"/>
                  </a:lnTo>
                  <a:lnTo>
                    <a:pt x="52247" y="197866"/>
                  </a:lnTo>
                  <a:lnTo>
                    <a:pt x="55778" y="209423"/>
                  </a:lnTo>
                  <a:lnTo>
                    <a:pt x="73990" y="203835"/>
                  </a:lnTo>
                  <a:lnTo>
                    <a:pt x="70472" y="192278"/>
                  </a:lnTo>
                  <a:lnTo>
                    <a:pt x="68706" y="185801"/>
                  </a:lnTo>
                  <a:close/>
                </a:path>
                <a:path w="360680" h="694689">
                  <a:moveTo>
                    <a:pt x="59258" y="149225"/>
                  </a:moveTo>
                  <a:lnTo>
                    <a:pt x="40754" y="153670"/>
                  </a:lnTo>
                  <a:lnTo>
                    <a:pt x="45288" y="172212"/>
                  </a:lnTo>
                  <a:lnTo>
                    <a:pt x="63792" y="167640"/>
                  </a:lnTo>
                  <a:lnTo>
                    <a:pt x="59258" y="149225"/>
                  </a:lnTo>
                  <a:close/>
                </a:path>
                <a:path w="360680" h="694689">
                  <a:moveTo>
                    <a:pt x="51803" y="112395"/>
                  </a:moveTo>
                  <a:lnTo>
                    <a:pt x="33045" y="115824"/>
                  </a:lnTo>
                  <a:lnTo>
                    <a:pt x="35471" y="129413"/>
                  </a:lnTo>
                  <a:lnTo>
                    <a:pt x="36639" y="134874"/>
                  </a:lnTo>
                  <a:lnTo>
                    <a:pt x="55270" y="130810"/>
                  </a:lnTo>
                  <a:lnTo>
                    <a:pt x="54101" y="125349"/>
                  </a:lnTo>
                  <a:lnTo>
                    <a:pt x="51803" y="112395"/>
                  </a:lnTo>
                  <a:close/>
                </a:path>
                <a:path w="360680" h="694689">
                  <a:moveTo>
                    <a:pt x="29641" y="75946"/>
                  </a:moveTo>
                  <a:lnTo>
                    <a:pt x="29202" y="86995"/>
                  </a:lnTo>
                  <a:lnTo>
                    <a:pt x="29171" y="88900"/>
                  </a:lnTo>
                  <a:lnTo>
                    <a:pt x="30175" y="96520"/>
                  </a:lnTo>
                  <a:lnTo>
                    <a:pt x="49060" y="94107"/>
                  </a:lnTo>
                  <a:lnTo>
                    <a:pt x="48348" y="88646"/>
                  </a:lnTo>
                  <a:lnTo>
                    <a:pt x="48209" y="88646"/>
                  </a:lnTo>
                  <a:lnTo>
                    <a:pt x="48132" y="86995"/>
                  </a:lnTo>
                  <a:lnTo>
                    <a:pt x="48274" y="86995"/>
                  </a:lnTo>
                  <a:lnTo>
                    <a:pt x="48663" y="77101"/>
                  </a:lnTo>
                  <a:lnTo>
                    <a:pt x="45688" y="76588"/>
                  </a:lnTo>
                  <a:lnTo>
                    <a:pt x="29641" y="75946"/>
                  </a:lnTo>
                  <a:close/>
                </a:path>
                <a:path w="360680" h="694689">
                  <a:moveTo>
                    <a:pt x="48241" y="87826"/>
                  </a:moveTo>
                  <a:lnTo>
                    <a:pt x="48209" y="88646"/>
                  </a:lnTo>
                  <a:lnTo>
                    <a:pt x="48348" y="88646"/>
                  </a:lnTo>
                  <a:lnTo>
                    <a:pt x="48241" y="87826"/>
                  </a:lnTo>
                  <a:close/>
                </a:path>
                <a:path w="360680" h="694689">
                  <a:moveTo>
                    <a:pt x="48274" y="86995"/>
                  </a:moveTo>
                  <a:lnTo>
                    <a:pt x="48132" y="86995"/>
                  </a:lnTo>
                  <a:lnTo>
                    <a:pt x="48241" y="87826"/>
                  </a:lnTo>
                  <a:lnTo>
                    <a:pt x="48274" y="86995"/>
                  </a:lnTo>
                  <a:close/>
                </a:path>
                <a:path w="360680" h="694689">
                  <a:moveTo>
                    <a:pt x="50495" y="0"/>
                  </a:moveTo>
                  <a:lnTo>
                    <a:pt x="0" y="68707"/>
                  </a:lnTo>
                  <a:lnTo>
                    <a:pt x="45688" y="76588"/>
                  </a:lnTo>
                  <a:lnTo>
                    <a:pt x="48679" y="76708"/>
                  </a:lnTo>
                  <a:lnTo>
                    <a:pt x="48663" y="77101"/>
                  </a:lnTo>
                  <a:lnTo>
                    <a:pt x="75095" y="81661"/>
                  </a:lnTo>
                  <a:lnTo>
                    <a:pt x="50495" y="0"/>
                  </a:lnTo>
                  <a:close/>
                </a:path>
                <a:path w="360680" h="694689">
                  <a:moveTo>
                    <a:pt x="45688" y="76588"/>
                  </a:moveTo>
                  <a:lnTo>
                    <a:pt x="48663" y="77101"/>
                  </a:lnTo>
                  <a:lnTo>
                    <a:pt x="48679" y="76708"/>
                  </a:lnTo>
                  <a:lnTo>
                    <a:pt x="45688" y="76588"/>
                  </a:lnTo>
                  <a:close/>
                </a:path>
              </a:pathLst>
            </a:custGeom>
            <a:solidFill>
              <a:srgbClr val="A6A6A6"/>
            </a:solidFill>
          </p:spPr>
          <p:txBody>
            <a:bodyPr wrap="square" lIns="0" tIns="0" rIns="0" bIns="0" rtlCol="0"/>
            <a:lstStyle/>
            <a:p>
              <a:endParaRPr/>
            </a:p>
          </p:txBody>
        </p:sp>
        <p:pic>
          <p:nvPicPr>
            <p:cNvPr id="46" name="object 46"/>
            <p:cNvPicPr/>
            <p:nvPr/>
          </p:nvPicPr>
          <p:blipFill>
            <a:blip r:embed="rId15" cstate="print"/>
            <a:stretch>
              <a:fillRect/>
            </a:stretch>
          </p:blipFill>
          <p:spPr>
            <a:xfrm>
              <a:off x="1066800" y="4030979"/>
              <a:ext cx="182880" cy="195071"/>
            </a:xfrm>
            <a:prstGeom prst="rect">
              <a:avLst/>
            </a:prstGeom>
          </p:spPr>
        </p:pic>
        <p:pic>
          <p:nvPicPr>
            <p:cNvPr id="47" name="object 47"/>
            <p:cNvPicPr/>
            <p:nvPr/>
          </p:nvPicPr>
          <p:blipFill>
            <a:blip r:embed="rId13" cstate="print"/>
            <a:stretch>
              <a:fillRect/>
            </a:stretch>
          </p:blipFill>
          <p:spPr>
            <a:xfrm>
              <a:off x="2999231" y="1833371"/>
              <a:ext cx="181356" cy="195072"/>
            </a:xfrm>
            <a:prstGeom prst="rect">
              <a:avLst/>
            </a:prstGeom>
          </p:spPr>
        </p:pic>
        <p:pic>
          <p:nvPicPr>
            <p:cNvPr id="48" name="object 48"/>
            <p:cNvPicPr/>
            <p:nvPr/>
          </p:nvPicPr>
          <p:blipFill>
            <a:blip r:embed="rId16" cstate="print"/>
            <a:stretch>
              <a:fillRect/>
            </a:stretch>
          </p:blipFill>
          <p:spPr>
            <a:xfrm>
              <a:off x="2999231" y="1624583"/>
              <a:ext cx="181356" cy="193548"/>
            </a:xfrm>
            <a:prstGeom prst="rect">
              <a:avLst/>
            </a:prstGeom>
          </p:spPr>
        </p:pic>
        <p:pic>
          <p:nvPicPr>
            <p:cNvPr id="49" name="object 49"/>
            <p:cNvPicPr/>
            <p:nvPr/>
          </p:nvPicPr>
          <p:blipFill>
            <a:blip r:embed="rId17" cstate="print"/>
            <a:stretch>
              <a:fillRect/>
            </a:stretch>
          </p:blipFill>
          <p:spPr>
            <a:xfrm>
              <a:off x="1551431" y="4535423"/>
              <a:ext cx="315468" cy="315468"/>
            </a:xfrm>
            <a:prstGeom prst="rect">
              <a:avLst/>
            </a:prstGeom>
          </p:spPr>
        </p:pic>
        <p:pic>
          <p:nvPicPr>
            <p:cNvPr id="50" name="object 50"/>
            <p:cNvPicPr/>
            <p:nvPr/>
          </p:nvPicPr>
          <p:blipFill>
            <a:blip r:embed="rId17" cstate="print"/>
            <a:stretch>
              <a:fillRect/>
            </a:stretch>
          </p:blipFill>
          <p:spPr>
            <a:xfrm>
              <a:off x="3281172" y="4535423"/>
              <a:ext cx="315467" cy="315468"/>
            </a:xfrm>
            <a:prstGeom prst="rect">
              <a:avLst/>
            </a:prstGeom>
          </p:spPr>
        </p:pic>
        <p:pic>
          <p:nvPicPr>
            <p:cNvPr id="51" name="object 51"/>
            <p:cNvPicPr/>
            <p:nvPr/>
          </p:nvPicPr>
          <p:blipFill>
            <a:blip r:embed="rId17" cstate="print"/>
            <a:stretch>
              <a:fillRect/>
            </a:stretch>
          </p:blipFill>
          <p:spPr>
            <a:xfrm>
              <a:off x="3730752" y="3140963"/>
              <a:ext cx="315467" cy="316991"/>
            </a:xfrm>
            <a:prstGeom prst="rect">
              <a:avLst/>
            </a:prstGeom>
          </p:spPr>
        </p:pic>
      </p:grpSp>
      <p:sp>
        <p:nvSpPr>
          <p:cNvPr id="52" name="object 52"/>
          <p:cNvSpPr txBox="1"/>
          <p:nvPr/>
        </p:nvSpPr>
        <p:spPr>
          <a:xfrm>
            <a:off x="4754626" y="1575663"/>
            <a:ext cx="994410" cy="424796"/>
          </a:xfrm>
          <a:prstGeom prst="rect">
            <a:avLst/>
          </a:prstGeom>
        </p:spPr>
        <p:txBody>
          <a:bodyPr vert="horz" wrap="square" lIns="0" tIns="12065" rIns="0" bIns="0" rtlCol="0">
            <a:spAutoFit/>
          </a:bodyPr>
          <a:lstStyle/>
          <a:p>
            <a:pPr marR="5080">
              <a:lnSpc>
                <a:spcPct val="125099"/>
              </a:lnSpc>
              <a:spcBef>
                <a:spcPts val="95"/>
              </a:spcBef>
            </a:pPr>
            <a:r>
              <a:rPr sz="1100" spc="-10" dirty="0">
                <a:latin typeface="メイリオ"/>
                <a:cs typeface="メイリオ"/>
              </a:rPr>
              <a:t>デジタル通貨</a:t>
            </a:r>
            <a:r>
              <a:rPr sz="1100" spc="-50" dirty="0">
                <a:latin typeface="メイリオ"/>
                <a:cs typeface="メイリオ"/>
              </a:rPr>
              <a:t> </a:t>
            </a:r>
            <a:r>
              <a:rPr sz="1100" spc="-10" dirty="0">
                <a:latin typeface="メイリオ"/>
                <a:cs typeface="メイリオ"/>
              </a:rPr>
              <a:t>インセンティブ</a:t>
            </a:r>
            <a:endParaRPr sz="1100">
              <a:latin typeface="メイリオ"/>
              <a:cs typeface="メイリオ"/>
            </a:endParaRPr>
          </a:p>
        </p:txBody>
      </p:sp>
      <p:sp>
        <p:nvSpPr>
          <p:cNvPr id="59" name="object 59"/>
          <p:cNvSpPr txBox="1"/>
          <p:nvPr/>
        </p:nvSpPr>
        <p:spPr>
          <a:xfrm>
            <a:off x="7404609" y="6224109"/>
            <a:ext cx="2136775" cy="206467"/>
          </a:xfrm>
          <a:prstGeom prst="rect">
            <a:avLst/>
          </a:prstGeom>
        </p:spPr>
        <p:txBody>
          <a:bodyPr vert="horz" wrap="square" lIns="0" tIns="21590" rIns="0" bIns="0" rtlCol="0">
            <a:spAutoFit/>
          </a:bodyPr>
          <a:lstStyle/>
          <a:p>
            <a:pPr marL="12700">
              <a:spcBef>
                <a:spcPts val="170"/>
              </a:spcBef>
            </a:pPr>
            <a:r>
              <a:rPr sz="1200" spc="-45" dirty="0">
                <a:latin typeface="Arial"/>
                <a:cs typeface="Arial"/>
              </a:rPr>
              <a:t>• </a:t>
            </a:r>
            <a:r>
              <a:rPr sz="1200" spc="-10" dirty="0">
                <a:latin typeface="メイリオ"/>
                <a:cs typeface="メイリオ"/>
              </a:rPr>
              <a:t>PoC</a:t>
            </a:r>
            <a:r>
              <a:rPr sz="1200" spc="-5" dirty="0">
                <a:latin typeface="メイリオ"/>
                <a:cs typeface="メイリオ"/>
              </a:rPr>
              <a:t>のシステム構築/環境準備</a:t>
            </a:r>
            <a:endParaRPr sz="1200">
              <a:latin typeface="メイリオ"/>
              <a:cs typeface="メイリオ"/>
            </a:endParaRPr>
          </a:p>
        </p:txBody>
      </p:sp>
      <p:sp>
        <p:nvSpPr>
          <p:cNvPr id="60" name="object 60"/>
          <p:cNvSpPr txBox="1"/>
          <p:nvPr/>
        </p:nvSpPr>
        <p:spPr>
          <a:xfrm>
            <a:off x="2055064" y="6271658"/>
            <a:ext cx="3006725" cy="206467"/>
          </a:xfrm>
          <a:prstGeom prst="rect">
            <a:avLst/>
          </a:prstGeom>
        </p:spPr>
        <p:txBody>
          <a:bodyPr vert="horz" wrap="square" lIns="0" tIns="21590" rIns="0" bIns="0" rtlCol="0">
            <a:spAutoFit/>
          </a:bodyPr>
          <a:lstStyle/>
          <a:p>
            <a:pPr marL="12700">
              <a:spcBef>
                <a:spcPts val="170"/>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61" name="object 61"/>
          <p:cNvSpPr txBox="1"/>
          <p:nvPr/>
        </p:nvSpPr>
        <p:spPr>
          <a:xfrm>
            <a:off x="6452996" y="6267695"/>
            <a:ext cx="635000" cy="206467"/>
          </a:xfrm>
          <a:prstGeom prst="rect">
            <a:avLst/>
          </a:prstGeom>
        </p:spPr>
        <p:txBody>
          <a:bodyPr vert="horz" wrap="square" lIns="0" tIns="21590" rIns="0" bIns="0" rtlCol="0">
            <a:spAutoFit/>
          </a:bodyPr>
          <a:lstStyle/>
          <a:p>
            <a:pPr marL="12700">
              <a:spcBef>
                <a:spcPts val="170"/>
              </a:spcBef>
            </a:pPr>
            <a:r>
              <a:rPr sz="1200" b="1" spc="-15" dirty="0">
                <a:latin typeface="メイリオ"/>
                <a:cs typeface="メイリオ"/>
              </a:rPr>
              <a:t>協力企業</a:t>
            </a:r>
            <a:endParaRPr sz="1200">
              <a:latin typeface="メイリオ"/>
              <a:cs typeface="メイリオ"/>
            </a:endParaRPr>
          </a:p>
        </p:txBody>
      </p:sp>
      <p:sp>
        <p:nvSpPr>
          <p:cNvPr id="62" name="object 62"/>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63" name="object 63"/>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ja-JP" spc="-25" smtClean="0"/>
              <a:pPr marL="38100">
                <a:lnSpc>
                  <a:spcPts val="1240"/>
                </a:lnSpc>
              </a:pPr>
              <a:t>154</a:t>
            </a:fld>
            <a:endParaRPr spc="-25" dirty="0"/>
          </a:p>
        </p:txBody>
      </p:sp>
      <p:sp>
        <p:nvSpPr>
          <p:cNvPr id="64" name="object 64"/>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
        <p:nvSpPr>
          <p:cNvPr id="53" name="object 53"/>
          <p:cNvSpPr txBox="1"/>
          <p:nvPr/>
        </p:nvSpPr>
        <p:spPr>
          <a:xfrm>
            <a:off x="2067764" y="4884497"/>
            <a:ext cx="3425825" cy="1419225"/>
          </a:xfrm>
          <a:prstGeom prst="rect">
            <a:avLst/>
          </a:prstGeom>
        </p:spPr>
        <p:txBody>
          <a:bodyPr vert="horz" wrap="square" lIns="0" tIns="12700" rIns="0" bIns="0" rtlCol="0">
            <a:spAutoFit/>
          </a:bodyPr>
          <a:lstStyle/>
          <a:p>
            <a:pPr marL="951230">
              <a:spcBef>
                <a:spcPts val="100"/>
              </a:spcBef>
              <a:tabLst>
                <a:tab pos="2720975" algn="l"/>
              </a:tabLst>
            </a:pPr>
            <a:r>
              <a:rPr sz="1200" b="1" spc="-10" dirty="0">
                <a:latin typeface="メイリオ"/>
                <a:cs typeface="メイリオ"/>
              </a:rPr>
              <a:t>企業</a:t>
            </a:r>
            <a:r>
              <a:rPr sz="1200" b="1" spc="-50" dirty="0">
                <a:latin typeface="メイリオ"/>
                <a:cs typeface="メイリオ"/>
              </a:rPr>
              <a:t>A</a:t>
            </a:r>
            <a:r>
              <a:rPr sz="1200" b="1" dirty="0">
                <a:latin typeface="メイリオ"/>
                <a:cs typeface="メイリオ"/>
              </a:rPr>
              <a:t>	</a:t>
            </a:r>
            <a:r>
              <a:rPr sz="1200" b="1" spc="-10" dirty="0">
                <a:latin typeface="メイリオ"/>
                <a:cs typeface="メイリオ"/>
              </a:rPr>
              <a:t>企業</a:t>
            </a:r>
            <a:r>
              <a:rPr sz="1200" b="1" spc="-50" dirty="0">
                <a:latin typeface="メイリオ"/>
                <a:cs typeface="メイリオ"/>
              </a:rPr>
              <a:t>B</a:t>
            </a:r>
            <a:endParaRPr sz="1200">
              <a:latin typeface="メイリオ"/>
              <a:cs typeface="メイリオ"/>
            </a:endParaRPr>
          </a:p>
          <a:p>
            <a:pPr>
              <a:spcBef>
                <a:spcPts val="885"/>
              </a:spcBef>
            </a:pPr>
            <a:r>
              <a:rPr sz="1200" spc="-5" dirty="0">
                <a:latin typeface="メイリオ"/>
                <a:cs typeface="メイリオ"/>
              </a:rPr>
              <a:t>①デジタル通貨を発行する</a:t>
            </a:r>
            <a:endParaRPr sz="1200">
              <a:latin typeface="メイリオ"/>
              <a:cs typeface="メイリオ"/>
            </a:endParaRPr>
          </a:p>
          <a:p>
            <a:pPr marL="152400" marR="5080" indent="-152400"/>
            <a:r>
              <a:rPr sz="1200" dirty="0">
                <a:latin typeface="メイリオ"/>
                <a:cs typeface="メイリオ"/>
              </a:rPr>
              <a:t>②デジタル通貨をグループ内の商品</a:t>
            </a:r>
            <a:r>
              <a:rPr sz="1200" dirty="0">
                <a:latin typeface="Calibri"/>
                <a:cs typeface="Calibri"/>
              </a:rPr>
              <a:t>/</a:t>
            </a:r>
            <a:r>
              <a:rPr sz="1200" spc="-10" dirty="0">
                <a:latin typeface="メイリオ"/>
                <a:cs typeface="メイリオ"/>
              </a:rPr>
              <a:t>サービス購入に利用する</a:t>
            </a:r>
            <a:endParaRPr sz="1200">
              <a:latin typeface="メイリオ"/>
              <a:cs typeface="メイリオ"/>
            </a:endParaRPr>
          </a:p>
          <a:p>
            <a:pPr>
              <a:lnSpc>
                <a:spcPct val="100000"/>
              </a:lnSpc>
            </a:pPr>
            <a:r>
              <a:rPr sz="1200" spc="-15" dirty="0">
                <a:latin typeface="メイリオ"/>
                <a:cs typeface="メイリオ"/>
              </a:rPr>
              <a:t>③インセンティブを付与する</a:t>
            </a:r>
            <a:endParaRPr sz="1200">
              <a:latin typeface="メイリオ"/>
              <a:cs typeface="メイリオ"/>
            </a:endParaRPr>
          </a:p>
          <a:p>
            <a:pPr marL="152400" marR="462915" indent="-152400">
              <a:spcBef>
                <a:spcPts val="5"/>
              </a:spcBef>
            </a:pPr>
            <a:r>
              <a:rPr sz="1200" dirty="0">
                <a:latin typeface="メイリオ"/>
                <a:cs typeface="メイリオ"/>
              </a:rPr>
              <a:t>④グループ内の別の商品</a:t>
            </a:r>
            <a:r>
              <a:rPr sz="1200" dirty="0">
                <a:latin typeface="Calibri"/>
                <a:cs typeface="Calibri"/>
              </a:rPr>
              <a:t>/</a:t>
            </a:r>
            <a:r>
              <a:rPr sz="1200" spc="-10" dirty="0">
                <a:latin typeface="メイリオ"/>
                <a:cs typeface="メイリオ"/>
              </a:rPr>
              <a:t>サービス購入にも</a:t>
            </a:r>
            <a:r>
              <a:rPr sz="1200" spc="-5" dirty="0">
                <a:latin typeface="メイリオ"/>
                <a:cs typeface="メイリオ"/>
              </a:rPr>
              <a:t>デジタル通貨を利用する</a:t>
            </a:r>
            <a:endParaRPr sz="1200">
              <a:latin typeface="メイリオ"/>
              <a:cs typeface="メイリオ"/>
            </a:endParaRPr>
          </a:p>
        </p:txBody>
      </p:sp>
      <p:sp>
        <p:nvSpPr>
          <p:cNvPr id="54" name="object 54"/>
          <p:cNvSpPr txBox="1"/>
          <p:nvPr/>
        </p:nvSpPr>
        <p:spPr>
          <a:xfrm>
            <a:off x="2098243" y="3467227"/>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利用者</a:t>
            </a:r>
            <a:endParaRPr sz="1200">
              <a:latin typeface="メイリオ"/>
              <a:cs typeface="メイリオ"/>
            </a:endParaRPr>
          </a:p>
        </p:txBody>
      </p:sp>
      <p:sp>
        <p:nvSpPr>
          <p:cNvPr id="55" name="object 55"/>
          <p:cNvSpPr txBox="1"/>
          <p:nvPr/>
        </p:nvSpPr>
        <p:spPr>
          <a:xfrm>
            <a:off x="3821303" y="2984119"/>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②利用</a:t>
            </a:r>
            <a:endParaRPr sz="1100">
              <a:latin typeface="メイリオ"/>
              <a:cs typeface="メイリオ"/>
            </a:endParaRPr>
          </a:p>
        </p:txBody>
      </p:sp>
      <p:sp>
        <p:nvSpPr>
          <p:cNvPr id="56" name="object 56"/>
          <p:cNvSpPr txBox="1"/>
          <p:nvPr/>
        </p:nvSpPr>
        <p:spPr>
          <a:xfrm>
            <a:off x="3594227" y="3551302"/>
            <a:ext cx="2028825" cy="702945"/>
          </a:xfrm>
          <a:prstGeom prst="rect">
            <a:avLst/>
          </a:prstGeom>
        </p:spPr>
        <p:txBody>
          <a:bodyPr vert="horz" wrap="square" lIns="0" tIns="12700" rIns="0" bIns="0" rtlCol="0">
            <a:spAutoFit/>
          </a:bodyPr>
          <a:lstStyle/>
          <a:p>
            <a:pPr>
              <a:spcBef>
                <a:spcPts val="100"/>
              </a:spcBef>
              <a:tabLst>
                <a:tab pos="1605280" algn="l"/>
              </a:tabLst>
            </a:pPr>
            <a:r>
              <a:rPr sz="1650" baseline="5050" dirty="0">
                <a:latin typeface="メイリオ"/>
                <a:cs typeface="メイリオ"/>
              </a:rPr>
              <a:t>③インセンティブ付</a:t>
            </a:r>
            <a:r>
              <a:rPr sz="1650" spc="-75" baseline="5050" dirty="0">
                <a:latin typeface="メイリオ"/>
                <a:cs typeface="メイリオ"/>
              </a:rPr>
              <a:t>与</a:t>
            </a:r>
            <a:r>
              <a:rPr sz="1650" baseline="5050" dirty="0">
                <a:latin typeface="メイリオ"/>
                <a:cs typeface="メイリオ"/>
              </a:rPr>
              <a:t>	</a:t>
            </a:r>
            <a:r>
              <a:rPr sz="1200" b="1" dirty="0">
                <a:latin typeface="メイリオ"/>
                <a:cs typeface="メイリオ"/>
              </a:rPr>
              <a:t>企業</a:t>
            </a:r>
            <a:r>
              <a:rPr sz="1200" b="1" spc="-50" dirty="0">
                <a:latin typeface="メイリオ"/>
                <a:cs typeface="メイリオ"/>
              </a:rPr>
              <a:t>C</a:t>
            </a:r>
            <a:endParaRPr sz="1200">
              <a:latin typeface="メイリオ"/>
              <a:cs typeface="メイリオ"/>
            </a:endParaRPr>
          </a:p>
          <a:p>
            <a:pPr marL="948055" marR="515620" indent="-53340">
              <a:spcBef>
                <a:spcPts val="1015"/>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sp>
        <p:nvSpPr>
          <p:cNvPr id="57" name="object 57"/>
          <p:cNvSpPr txBox="1"/>
          <p:nvPr/>
        </p:nvSpPr>
        <p:spPr>
          <a:xfrm>
            <a:off x="3675634" y="4518482"/>
            <a:ext cx="433705" cy="182742"/>
          </a:xfrm>
          <a:prstGeom prst="rect">
            <a:avLst/>
          </a:prstGeom>
        </p:spPr>
        <p:txBody>
          <a:bodyPr vert="horz" wrap="square" lIns="0" tIns="13335" rIns="0" bIns="0" rtlCol="0">
            <a:spAutoFit/>
          </a:bodyPr>
          <a:lstStyle/>
          <a:p>
            <a:pPr>
              <a:spcBef>
                <a:spcPts val="105"/>
              </a:spcBef>
            </a:pPr>
            <a:r>
              <a:rPr sz="1100" spc="-25" dirty="0">
                <a:latin typeface="メイリオ"/>
                <a:cs typeface="メイリオ"/>
              </a:rPr>
              <a:t>④利用</a:t>
            </a:r>
            <a:endParaRPr sz="1100">
              <a:latin typeface="メイリオ"/>
              <a:cs typeface="メイリオ"/>
            </a:endParaRPr>
          </a:p>
        </p:txBody>
      </p:sp>
      <p:sp>
        <p:nvSpPr>
          <p:cNvPr id="58" name="object 58"/>
          <p:cNvSpPr txBox="1"/>
          <p:nvPr/>
        </p:nvSpPr>
        <p:spPr>
          <a:xfrm>
            <a:off x="2160727" y="1955420"/>
            <a:ext cx="1277620" cy="680085"/>
          </a:xfrm>
          <a:prstGeom prst="rect">
            <a:avLst/>
          </a:prstGeom>
        </p:spPr>
        <p:txBody>
          <a:bodyPr vert="horz" wrap="square" lIns="0" tIns="13335" rIns="0" bIns="0" rtlCol="0">
            <a:spAutoFit/>
          </a:bodyPr>
          <a:lstStyle/>
          <a:p>
            <a:pPr>
              <a:spcBef>
                <a:spcPts val="105"/>
              </a:spcBef>
            </a:pPr>
            <a:r>
              <a:rPr sz="1100" dirty="0">
                <a:latin typeface="メイリオ"/>
                <a:cs typeface="メイリオ"/>
              </a:rPr>
              <a:t>企業</a:t>
            </a:r>
            <a:r>
              <a:rPr sz="1100" spc="-20" dirty="0">
                <a:latin typeface="Calibri"/>
                <a:cs typeface="Calibri"/>
              </a:rPr>
              <a:t>A~C</a:t>
            </a:r>
            <a:r>
              <a:rPr sz="1100" spc="-20" dirty="0">
                <a:latin typeface="メイリオ"/>
                <a:cs typeface="メイリオ"/>
              </a:rPr>
              <a:t>：</a:t>
            </a:r>
            <a:endParaRPr sz="1100">
              <a:latin typeface="メイリオ"/>
              <a:cs typeface="メイリオ"/>
            </a:endParaRPr>
          </a:p>
          <a:p>
            <a:pPr>
              <a:lnSpc>
                <a:spcPct val="100000"/>
              </a:lnSpc>
            </a:pPr>
            <a:r>
              <a:rPr sz="1100" spc="-10" dirty="0">
                <a:latin typeface="メイリオ"/>
                <a:cs typeface="メイリオ"/>
              </a:rPr>
              <a:t>グループ企業様各社</a:t>
            </a:r>
            <a:endParaRPr sz="1100">
              <a:latin typeface="メイリオ"/>
              <a:cs typeface="メイリオ"/>
            </a:endParaRPr>
          </a:p>
          <a:p>
            <a:pPr marL="729615">
              <a:spcBef>
                <a:spcPts val="1185"/>
              </a:spcBef>
            </a:pPr>
            <a:r>
              <a:rPr sz="1100" spc="-25" dirty="0">
                <a:latin typeface="メイリオ"/>
                <a:cs typeface="メイリオ"/>
              </a:rPr>
              <a:t>①発行</a:t>
            </a:r>
            <a:endParaRPr sz="1100">
              <a:latin typeface="メイリオ"/>
              <a:cs typeface="メイリオ"/>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1027" y="6556045"/>
            <a:ext cx="640080" cy="135935"/>
          </a:xfrm>
          <a:prstGeom prst="rect">
            <a:avLst/>
          </a:prstGeom>
        </p:spPr>
        <p:txBody>
          <a:bodyPr vert="horz" wrap="square" lIns="0" tIns="12700" rIns="0" bIns="0" rtlCol="0">
            <a:spAutoFit/>
          </a:bodyPr>
          <a:lstStyle/>
          <a:p>
            <a:pPr marL="12700">
              <a:spcBef>
                <a:spcPts val="100"/>
              </a:spcBef>
            </a:pPr>
            <a:r>
              <a:rPr sz="800" spc="-10" dirty="0">
                <a:solidFill>
                  <a:srgbClr val="888888"/>
                </a:solidFill>
                <a:latin typeface="Calibri"/>
                <a:cs typeface="Calibri"/>
              </a:rPr>
              <a:t>CONFIDENTIAL</a:t>
            </a:r>
            <a:endParaRPr sz="800">
              <a:latin typeface="Calibri"/>
              <a:cs typeface="Calibri"/>
            </a:endParaRPr>
          </a:p>
        </p:txBody>
      </p:sp>
      <p:sp>
        <p:nvSpPr>
          <p:cNvPr id="3" name="object 3"/>
          <p:cNvSpPr txBox="1">
            <a:spLocks noGrp="1"/>
          </p:cNvSpPr>
          <p:nvPr>
            <p:ph type="title"/>
          </p:nvPr>
        </p:nvSpPr>
        <p:spPr>
          <a:xfrm>
            <a:off x="2358339" y="471042"/>
            <a:ext cx="57404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solidFill>
                  <a:srgbClr val="000000"/>
                </a:solidFill>
              </a:rPr>
              <a:t>１４．貸出債権取引における金融機関間の精算への活用</a:t>
            </a:r>
            <a:endParaRPr sz="1800"/>
          </a:p>
        </p:txBody>
      </p:sp>
      <p:grpSp>
        <p:nvGrpSpPr>
          <p:cNvPr id="5" name="object 5"/>
          <p:cNvGrpSpPr/>
          <p:nvPr/>
        </p:nvGrpSpPr>
        <p:grpSpPr>
          <a:xfrm>
            <a:off x="1903285" y="1497902"/>
            <a:ext cx="3950970" cy="5104765"/>
            <a:chOff x="379285" y="1497901"/>
            <a:chExt cx="3950970" cy="5104765"/>
          </a:xfrm>
        </p:grpSpPr>
        <p:sp>
          <p:nvSpPr>
            <p:cNvPr id="6" name="object 6"/>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sp>
          <p:nvSpPr>
            <p:cNvPr id="7" name="object 7"/>
            <p:cNvSpPr/>
            <p:nvPr/>
          </p:nvSpPr>
          <p:spPr>
            <a:xfrm>
              <a:off x="496823" y="1589531"/>
              <a:ext cx="871855" cy="315595"/>
            </a:xfrm>
            <a:custGeom>
              <a:avLst/>
              <a:gdLst/>
              <a:ahLst/>
              <a:cxnLst/>
              <a:rect l="l" t="t" r="r" b="b"/>
              <a:pathLst>
                <a:path w="871855" h="315594">
                  <a:moveTo>
                    <a:pt x="871727" y="0"/>
                  </a:moveTo>
                  <a:lnTo>
                    <a:pt x="0" y="0"/>
                  </a:lnTo>
                  <a:lnTo>
                    <a:pt x="0" y="315467"/>
                  </a:lnTo>
                  <a:lnTo>
                    <a:pt x="871727" y="315467"/>
                  </a:lnTo>
                  <a:lnTo>
                    <a:pt x="871727" y="0"/>
                  </a:lnTo>
                  <a:close/>
                </a:path>
              </a:pathLst>
            </a:custGeom>
            <a:solidFill>
              <a:srgbClr val="F1F1F1"/>
            </a:solidFill>
          </p:spPr>
          <p:txBody>
            <a:bodyPr wrap="square" lIns="0" tIns="0" rIns="0" bIns="0" rtlCol="0"/>
            <a:lstStyle/>
            <a:p>
              <a:endParaRPr/>
            </a:p>
          </p:txBody>
        </p:sp>
      </p:grpSp>
      <p:sp>
        <p:nvSpPr>
          <p:cNvPr id="8" name="object 8"/>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grpSp>
        <p:nvGrpSpPr>
          <p:cNvPr id="9" name="object 9"/>
          <p:cNvGrpSpPr/>
          <p:nvPr/>
        </p:nvGrpSpPr>
        <p:grpSpPr>
          <a:xfrm>
            <a:off x="5947982" y="4722685"/>
            <a:ext cx="4328795" cy="1879600"/>
            <a:chOff x="4423981" y="4722685"/>
            <a:chExt cx="4328795" cy="1879600"/>
          </a:xfrm>
        </p:grpSpPr>
        <p:sp>
          <p:nvSpPr>
            <p:cNvPr id="10" name="object 10"/>
            <p:cNvSpPr/>
            <p:nvPr/>
          </p:nvSpPr>
          <p:spPr>
            <a:xfrm>
              <a:off x="4428744" y="4727447"/>
              <a:ext cx="4319270" cy="1870075"/>
            </a:xfrm>
            <a:custGeom>
              <a:avLst/>
              <a:gdLst/>
              <a:ahLst/>
              <a:cxnLst/>
              <a:rect l="l" t="t" r="r" b="b"/>
              <a:pathLst>
                <a:path w="4319270" h="1870075">
                  <a:moveTo>
                    <a:pt x="4319015" y="0"/>
                  </a:moveTo>
                  <a:lnTo>
                    <a:pt x="0" y="0"/>
                  </a:lnTo>
                  <a:lnTo>
                    <a:pt x="0" y="1869947"/>
                  </a:lnTo>
                  <a:lnTo>
                    <a:pt x="4319015" y="1869947"/>
                  </a:lnTo>
                  <a:lnTo>
                    <a:pt x="4319015" y="0"/>
                  </a:lnTo>
                  <a:close/>
                </a:path>
              </a:pathLst>
            </a:custGeom>
            <a:solidFill>
              <a:srgbClr val="FFFFFF"/>
            </a:solidFill>
          </p:spPr>
          <p:txBody>
            <a:bodyPr wrap="square" lIns="0" tIns="0" rIns="0" bIns="0" rtlCol="0"/>
            <a:lstStyle/>
            <a:p>
              <a:endParaRPr/>
            </a:p>
          </p:txBody>
        </p:sp>
        <p:sp>
          <p:nvSpPr>
            <p:cNvPr id="11" name="object 11"/>
            <p:cNvSpPr/>
            <p:nvPr/>
          </p:nvSpPr>
          <p:spPr>
            <a:xfrm>
              <a:off x="4428744" y="4727447"/>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grpSp>
      <p:sp>
        <p:nvSpPr>
          <p:cNvPr id="12" name="object 12"/>
          <p:cNvSpPr txBox="1"/>
          <p:nvPr/>
        </p:nvSpPr>
        <p:spPr>
          <a:xfrm>
            <a:off x="2029969" y="1010412"/>
            <a:ext cx="870585" cy="239809"/>
          </a:xfrm>
          <a:prstGeom prst="rect">
            <a:avLst/>
          </a:prstGeom>
          <a:solidFill>
            <a:srgbClr val="F1F1F1"/>
          </a:solidFill>
          <a:ln w="9525">
            <a:solidFill>
              <a:srgbClr val="BEBEBE"/>
            </a:solidFill>
          </a:ln>
        </p:spPr>
        <p:txBody>
          <a:bodyPr vert="horz" wrap="square" lIns="0" tIns="24130" rIns="0" bIns="0" rtlCol="0">
            <a:spAutoFit/>
          </a:bodyPr>
          <a:lstStyle/>
          <a:p>
            <a:pPr marL="266700">
              <a:spcBef>
                <a:spcPts val="190"/>
              </a:spcBef>
            </a:pPr>
            <a:r>
              <a:rPr sz="1400" b="1" spc="-25" dirty="0">
                <a:latin typeface="メイリオ"/>
                <a:cs typeface="メイリオ"/>
              </a:rPr>
              <a:t>目的</a:t>
            </a:r>
            <a:endParaRPr sz="1400">
              <a:latin typeface="メイリオ"/>
              <a:cs typeface="メイリオ"/>
            </a:endParaRPr>
          </a:p>
        </p:txBody>
      </p:sp>
      <p:sp>
        <p:nvSpPr>
          <p:cNvPr id="13" name="object 13"/>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14" name="object 14"/>
          <p:cNvGraphicFramePr>
            <a:graphicFrameLocks noGrp="1"/>
          </p:cNvGraphicFramePr>
          <p:nvPr/>
        </p:nvGraphicFramePr>
        <p:xfrm>
          <a:off x="6050089" y="4815650"/>
          <a:ext cx="346075" cy="1635760"/>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5" name="object 15"/>
          <p:cNvSpPr txBox="1"/>
          <p:nvPr/>
        </p:nvSpPr>
        <p:spPr>
          <a:xfrm>
            <a:off x="6492494" y="1584453"/>
            <a:ext cx="477520" cy="1386405"/>
          </a:xfrm>
          <a:prstGeom prst="rect">
            <a:avLst/>
          </a:prstGeom>
        </p:spPr>
        <p:txBody>
          <a:bodyPr vert="horz" wrap="square" lIns="0" tIns="12700" rIns="0" bIns="0" rtlCol="0">
            <a:spAutoFit/>
          </a:bodyPr>
          <a:lstStyle/>
          <a:p>
            <a:pPr marL="43815">
              <a:spcBef>
                <a:spcPts val="100"/>
              </a:spcBef>
            </a:pPr>
            <a:r>
              <a:rPr sz="1200" b="1" spc="-25" dirty="0">
                <a:latin typeface="メイリオ"/>
                <a:cs typeface="メイリオ"/>
              </a:rPr>
              <a:t>業務</a:t>
            </a:r>
            <a:endParaRPr sz="1200">
              <a:latin typeface="メイリオ"/>
              <a:cs typeface="メイリオ"/>
            </a:endParaRPr>
          </a:p>
          <a:p>
            <a:pPr>
              <a:spcBef>
                <a:spcPts val="60"/>
              </a:spcBef>
            </a:pPr>
            <a:endParaRPr sz="800">
              <a:latin typeface="メイリオ"/>
              <a:cs typeface="メイリオ"/>
            </a:endParaRPr>
          </a:p>
          <a:p>
            <a:pPr marL="50165"/>
            <a:r>
              <a:rPr sz="1200" b="1" spc="-25" dirty="0">
                <a:latin typeface="メイリオ"/>
                <a:cs typeface="メイリオ"/>
              </a:rPr>
              <a:t>技術</a:t>
            </a:r>
            <a:endParaRPr sz="1200">
              <a:latin typeface="メイリオ"/>
              <a:cs typeface="メイリオ"/>
            </a:endParaRPr>
          </a:p>
          <a:p>
            <a:pPr>
              <a:spcBef>
                <a:spcPts val="45"/>
              </a:spcBef>
            </a:pPr>
            <a:endParaRPr sz="2150">
              <a:latin typeface="メイリオ"/>
              <a:cs typeface="メイリオ"/>
            </a:endParaRPr>
          </a:p>
          <a:p>
            <a:pPr marR="5080" indent="6985">
              <a:lnSpc>
                <a:spcPct val="152200"/>
              </a:lnSpc>
            </a:pPr>
            <a:r>
              <a:rPr sz="1200" b="1" spc="-20" dirty="0">
                <a:latin typeface="メイリオ"/>
                <a:cs typeface="メイリオ"/>
              </a:rPr>
              <a:t>法制度</a:t>
            </a:r>
            <a:r>
              <a:rPr sz="1200" b="1" spc="-25" dirty="0">
                <a:latin typeface="メイリオ"/>
                <a:cs typeface="メイリオ"/>
              </a:rPr>
              <a:t>効果</a:t>
            </a:r>
            <a:endParaRPr sz="1200">
              <a:latin typeface="メイリオ"/>
              <a:cs typeface="メイリオ"/>
            </a:endParaRPr>
          </a:p>
        </p:txBody>
      </p:sp>
      <p:sp>
        <p:nvSpPr>
          <p:cNvPr id="16" name="object 16"/>
          <p:cNvSpPr txBox="1"/>
          <p:nvPr/>
        </p:nvSpPr>
        <p:spPr>
          <a:xfrm>
            <a:off x="7439278" y="1566798"/>
            <a:ext cx="2848610" cy="1885950"/>
          </a:xfrm>
          <a:prstGeom prst="rect">
            <a:avLst/>
          </a:prstGeom>
        </p:spPr>
        <p:txBody>
          <a:bodyPr vert="horz" wrap="square" lIns="0" tIns="12700" rIns="0" bIns="0" rtlCol="0">
            <a:spAutoFit/>
          </a:bodyPr>
          <a:lstStyle/>
          <a:p>
            <a:pPr marL="92075" marR="157480" indent="-85725">
              <a:spcBef>
                <a:spcPts val="100"/>
              </a:spcBef>
              <a:buFont typeface="Arial"/>
              <a:buChar char="•"/>
              <a:tabLst>
                <a:tab pos="92710" algn="l"/>
              </a:tabLst>
            </a:pPr>
            <a:r>
              <a:rPr sz="1200" spc="-5" dirty="0">
                <a:latin typeface="メイリオ"/>
                <a:cs typeface="メイリオ"/>
              </a:rPr>
              <a:t>貸出債権取引の業務的な実現性の検証</a:t>
            </a:r>
            <a:r>
              <a:rPr sz="1200" spc="-10" dirty="0">
                <a:latin typeface="メイリオ"/>
                <a:cs typeface="メイリオ"/>
              </a:rPr>
              <a:t>と課題の洗出し</a:t>
            </a:r>
            <a:endParaRPr sz="1200">
              <a:latin typeface="メイリオ"/>
              <a:cs typeface="メイリオ"/>
            </a:endParaRPr>
          </a:p>
          <a:p>
            <a:pPr marL="92710" marR="5080" indent="-92710">
              <a:spcBef>
                <a:spcPts val="425"/>
              </a:spcBef>
              <a:buFont typeface="Arial"/>
              <a:buChar char="•"/>
              <a:tabLst>
                <a:tab pos="92710" algn="l"/>
              </a:tabLst>
            </a:pPr>
            <a:r>
              <a:rPr sz="1200" spc="-5" dirty="0">
                <a:latin typeface="メイリオ"/>
                <a:cs typeface="メイリオ"/>
              </a:rPr>
              <a:t>貸出債権情報のトレーサビリティの検証と、将来的なトークン化可否の検証</a:t>
            </a:r>
            <a:endParaRPr sz="1200">
              <a:latin typeface="メイリオ"/>
              <a:cs typeface="メイリオ"/>
            </a:endParaRPr>
          </a:p>
          <a:p>
            <a:pPr marL="95885" marR="153035" indent="-85725" algn="just">
              <a:spcBef>
                <a:spcPts val="105"/>
              </a:spcBef>
              <a:buFont typeface="Arial"/>
              <a:buChar char="•"/>
              <a:tabLst>
                <a:tab pos="96520" algn="l"/>
              </a:tabLst>
            </a:pPr>
            <a:r>
              <a:rPr sz="1200" spc="-5" dirty="0">
                <a:latin typeface="メイリオ"/>
                <a:cs typeface="メイリオ"/>
              </a:rPr>
              <a:t>スマートコントラクトによる貸出債権取引に関する利払・自動精算や、既存システムとの連携等の検証</a:t>
            </a:r>
            <a:endParaRPr sz="1200">
              <a:latin typeface="メイリオ"/>
              <a:cs typeface="メイリオ"/>
            </a:endParaRPr>
          </a:p>
          <a:p>
            <a:pPr marL="92075" indent="-85725" algn="just">
              <a:spcBef>
                <a:spcPts val="355"/>
              </a:spcBef>
              <a:buFont typeface="Arial"/>
              <a:buChar char="•"/>
              <a:tabLst>
                <a:tab pos="92710" algn="l"/>
              </a:tabLst>
            </a:pPr>
            <a:r>
              <a:rPr sz="1200" spc="-5" dirty="0">
                <a:latin typeface="メイリオ"/>
                <a:cs typeface="メイリオ"/>
              </a:rPr>
              <a:t>銀行発行に係る法制度上の課題洗い出し</a:t>
            </a:r>
            <a:endParaRPr sz="1200">
              <a:latin typeface="メイリオ"/>
              <a:cs typeface="メイリオ"/>
            </a:endParaRPr>
          </a:p>
          <a:p>
            <a:pPr marL="85090" indent="-85725" algn="just">
              <a:spcBef>
                <a:spcPts val="800"/>
              </a:spcBef>
              <a:buFont typeface="Arial"/>
              <a:buChar char="•"/>
              <a:tabLst>
                <a:tab pos="85725" algn="l"/>
              </a:tabLst>
            </a:pPr>
            <a:r>
              <a:rPr sz="1200" spc="-15" dirty="0">
                <a:latin typeface="メイリオ"/>
                <a:cs typeface="メイリオ"/>
              </a:rPr>
              <a:t>業務効率化の効果検証</a:t>
            </a:r>
            <a:endParaRPr sz="1200">
              <a:latin typeface="メイリオ"/>
              <a:cs typeface="メイリオ"/>
            </a:endParaRPr>
          </a:p>
        </p:txBody>
      </p:sp>
      <p:sp>
        <p:nvSpPr>
          <p:cNvPr id="17" name="object 17"/>
          <p:cNvSpPr txBox="1"/>
          <p:nvPr/>
        </p:nvSpPr>
        <p:spPr>
          <a:xfrm>
            <a:off x="6513957" y="4848225"/>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金融機関</a:t>
            </a:r>
            <a:endParaRPr sz="1200">
              <a:latin typeface="メイリオ"/>
              <a:cs typeface="メイリオ"/>
            </a:endParaRPr>
          </a:p>
        </p:txBody>
      </p:sp>
      <p:sp>
        <p:nvSpPr>
          <p:cNvPr id="18" name="object 18"/>
          <p:cNvSpPr txBox="1"/>
          <p:nvPr/>
        </p:nvSpPr>
        <p:spPr>
          <a:xfrm>
            <a:off x="7322947" y="4812538"/>
            <a:ext cx="2922905" cy="1008380"/>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15" dirty="0">
                <a:latin typeface="メイリオ"/>
                <a:cs typeface="メイリオ"/>
              </a:rPr>
              <a:t>デジタル通貨発行/管理、裏付資産の管理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PoCシナリオ共同作成</a:t>
            </a:r>
            <a:endParaRPr sz="1200">
              <a:latin typeface="メイリオ"/>
              <a:cs typeface="メイリオ"/>
            </a:endParaRPr>
          </a:p>
          <a:p>
            <a:pPr marL="104775" indent="-85725">
              <a:spcBef>
                <a:spcPts val="535"/>
              </a:spcBef>
              <a:buFont typeface="Arial"/>
              <a:buChar char="•"/>
              <a:tabLst>
                <a:tab pos="105410" algn="l"/>
              </a:tabLst>
            </a:pPr>
            <a:r>
              <a:rPr sz="1200" spc="-10" dirty="0">
                <a:latin typeface="メイリオ"/>
                <a:cs typeface="メイリオ"/>
              </a:rPr>
              <a:t>PoCシナリオ共同作成</a:t>
            </a:r>
            <a:endParaRPr sz="1200">
              <a:latin typeface="メイリオ"/>
              <a:cs typeface="メイリオ"/>
            </a:endParaRPr>
          </a:p>
          <a:p>
            <a:pPr marL="104775" indent="-85725">
              <a:buFont typeface="Arial"/>
              <a:buChar char="•"/>
              <a:tabLst>
                <a:tab pos="105410" algn="l"/>
              </a:tabLst>
            </a:pPr>
            <a:r>
              <a:rPr sz="1200" spc="-15" dirty="0">
                <a:latin typeface="メイリオ"/>
                <a:cs typeface="メイリオ"/>
              </a:rPr>
              <a:t>シナリオ実行・検証</a:t>
            </a:r>
            <a:endParaRPr sz="1200">
              <a:latin typeface="メイリオ"/>
              <a:cs typeface="メイリオ"/>
            </a:endParaRPr>
          </a:p>
        </p:txBody>
      </p:sp>
      <p:sp>
        <p:nvSpPr>
          <p:cNvPr id="19" name="object 19"/>
          <p:cNvSpPr txBox="1"/>
          <p:nvPr/>
        </p:nvSpPr>
        <p:spPr>
          <a:xfrm>
            <a:off x="6468237" y="6030569"/>
            <a:ext cx="3027045" cy="391160"/>
          </a:xfrm>
          <a:prstGeom prst="rect">
            <a:avLst/>
          </a:prstGeom>
        </p:spPr>
        <p:txBody>
          <a:bodyPr vert="horz" wrap="square" lIns="0" tIns="12700" rIns="0" bIns="0" rtlCol="0">
            <a:spAutoFit/>
          </a:bodyPr>
          <a:lstStyle/>
          <a:p>
            <a:pPr marL="12700">
              <a:spcBef>
                <a:spcPts val="100"/>
              </a:spcBef>
            </a:pPr>
            <a:r>
              <a:rPr sz="1200" b="1" spc="-20" dirty="0">
                <a:latin typeface="メイリオ"/>
                <a:cs typeface="メイリオ"/>
              </a:rPr>
              <a:t>事務局/開発 </a:t>
            </a:r>
            <a:r>
              <a:rPr spc="-67" baseline="2314" dirty="0">
                <a:latin typeface="Arial"/>
                <a:cs typeface="Arial"/>
              </a:rPr>
              <a:t>• </a:t>
            </a:r>
            <a:r>
              <a:rPr spc="-7" baseline="2314" dirty="0">
                <a:latin typeface="メイリオ"/>
                <a:cs typeface="メイリオ"/>
              </a:rPr>
              <a:t>スマートコントラクトの定義</a:t>
            </a:r>
            <a:endParaRPr baseline="2314">
              <a:latin typeface="メイリオ"/>
              <a:cs typeface="メイリオ"/>
            </a:endParaRPr>
          </a:p>
          <a:p>
            <a:pPr marL="12700">
              <a:tabLst>
                <a:tab pos="902969" algn="l"/>
              </a:tabLst>
            </a:pPr>
            <a:r>
              <a:rPr sz="1200" b="1" dirty="0">
                <a:latin typeface="メイリオ"/>
                <a:cs typeface="メイリオ"/>
              </a:rPr>
              <a:t>協力企</a:t>
            </a:r>
            <a:r>
              <a:rPr sz="1200" b="1" spc="-50" dirty="0">
                <a:latin typeface="メイリオ"/>
                <a:cs typeface="メイリオ"/>
              </a:rPr>
              <a:t>業</a:t>
            </a:r>
            <a:r>
              <a:rPr sz="1200" b="1" dirty="0">
                <a:latin typeface="メイリオ"/>
                <a:cs typeface="メイリオ"/>
              </a:rPr>
              <a:t>	</a:t>
            </a:r>
            <a:r>
              <a:rPr baseline="2314" dirty="0">
                <a:latin typeface="Arial"/>
                <a:cs typeface="Arial"/>
              </a:rPr>
              <a:t>•</a:t>
            </a:r>
            <a:r>
              <a:rPr spc="-127" baseline="2314" dirty="0">
                <a:latin typeface="Arial"/>
                <a:cs typeface="Arial"/>
              </a:rPr>
              <a:t> </a:t>
            </a:r>
            <a:r>
              <a:rPr spc="-15" baseline="2314" dirty="0">
                <a:latin typeface="メイリオ"/>
                <a:cs typeface="メイリオ"/>
              </a:rPr>
              <a:t>PoC</a:t>
            </a:r>
            <a:r>
              <a:rPr baseline="2314" dirty="0">
                <a:latin typeface="メイリオ"/>
                <a:cs typeface="メイリオ"/>
              </a:rPr>
              <a:t>のシステム構築/環境準</a:t>
            </a:r>
            <a:r>
              <a:rPr spc="-75" baseline="2314" dirty="0">
                <a:latin typeface="メイリオ"/>
                <a:cs typeface="メイリオ"/>
              </a:rPr>
              <a:t>備</a:t>
            </a:r>
            <a:endParaRPr baseline="2314">
              <a:latin typeface="メイリオ"/>
              <a:cs typeface="メイリオ"/>
            </a:endParaRPr>
          </a:p>
        </p:txBody>
      </p:sp>
      <p:sp>
        <p:nvSpPr>
          <p:cNvPr id="20" name="object 20"/>
          <p:cNvSpPr txBox="1"/>
          <p:nvPr/>
        </p:nvSpPr>
        <p:spPr>
          <a:xfrm>
            <a:off x="1908047" y="908303"/>
            <a:ext cx="8364220" cy="324448"/>
          </a:xfrm>
          <a:prstGeom prst="rect">
            <a:avLst/>
          </a:prstGeom>
          <a:ln w="9525">
            <a:solidFill>
              <a:srgbClr val="BEBEBE"/>
            </a:solidFill>
          </a:ln>
        </p:spPr>
        <p:txBody>
          <a:bodyPr vert="horz" wrap="square" lIns="0" tIns="138430" rIns="0" bIns="0" rtlCol="0">
            <a:spAutoFit/>
          </a:bodyPr>
          <a:lstStyle/>
          <a:p>
            <a:pPr marL="1264920" indent="-179070">
              <a:spcBef>
                <a:spcPts val="1090"/>
              </a:spcBef>
              <a:buFont typeface="Wingdings"/>
              <a:buChar char=""/>
              <a:tabLst>
                <a:tab pos="1265555" algn="l"/>
              </a:tabLst>
            </a:pPr>
            <a:r>
              <a:rPr sz="1200" dirty="0">
                <a:latin typeface="メイリオ"/>
                <a:cs typeface="メイリオ"/>
              </a:rPr>
              <a:t>貸出債権（シンジケートローン等）</a:t>
            </a:r>
            <a:r>
              <a:rPr sz="1200" spc="-5" dirty="0">
                <a:latin typeface="メイリオ"/>
                <a:cs typeface="メイリオ"/>
              </a:rPr>
              <a:t>取引における金融機関間の精算と業務効率化の検証</a:t>
            </a:r>
            <a:endParaRPr sz="1200">
              <a:latin typeface="メイリオ"/>
              <a:cs typeface="メイリオ"/>
            </a:endParaRPr>
          </a:p>
        </p:txBody>
      </p:sp>
      <p:sp>
        <p:nvSpPr>
          <p:cNvPr id="21" name="object 21"/>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22" name="object 22"/>
          <p:cNvSpPr txBox="1"/>
          <p:nvPr/>
        </p:nvSpPr>
        <p:spPr>
          <a:xfrm>
            <a:off x="5952744" y="3645408"/>
            <a:ext cx="4319270" cy="848950"/>
          </a:xfrm>
          <a:prstGeom prst="rect">
            <a:avLst/>
          </a:prstGeom>
          <a:ln w="9525">
            <a:solidFill>
              <a:srgbClr val="BEBEBE"/>
            </a:solidFill>
          </a:ln>
        </p:spPr>
        <p:txBody>
          <a:bodyPr vert="horz" wrap="square" lIns="0" tIns="109220" rIns="0" bIns="0" rtlCol="0">
            <a:spAutoFit/>
          </a:bodyPr>
          <a:lstStyle/>
          <a:p>
            <a:pPr marL="718185" indent="-86360">
              <a:spcBef>
                <a:spcPts val="860"/>
              </a:spcBef>
              <a:buFont typeface="Arial"/>
              <a:buChar char="•"/>
              <a:tabLst>
                <a:tab pos="718820" algn="l"/>
              </a:tabLst>
            </a:pPr>
            <a:r>
              <a:rPr sz="1200" spc="-10" dirty="0">
                <a:latin typeface="メイリオ"/>
                <a:cs typeface="メイリオ"/>
              </a:rPr>
              <a:t>業務・システム共に</a:t>
            </a:r>
            <a:r>
              <a:rPr sz="1200" spc="-20" dirty="0">
                <a:latin typeface="メイリオ"/>
                <a:cs typeface="メイリオ"/>
              </a:rPr>
              <a:t>PoC</a:t>
            </a:r>
            <a:r>
              <a:rPr sz="1200" spc="-15" dirty="0">
                <a:latin typeface="メイリオ"/>
                <a:cs typeface="メイリオ"/>
              </a:rPr>
              <a:t>向けの仮想的な環境、ま</a:t>
            </a:r>
            <a:endParaRPr sz="1200">
              <a:latin typeface="メイリオ"/>
              <a:cs typeface="メイリオ"/>
            </a:endParaRPr>
          </a:p>
          <a:p>
            <a:pPr marL="718185">
              <a:spcBef>
                <a:spcPts val="5"/>
              </a:spcBef>
            </a:pPr>
            <a:r>
              <a:rPr sz="1200" spc="-5" dirty="0">
                <a:latin typeface="メイリオ"/>
                <a:cs typeface="メイリオ"/>
              </a:rPr>
              <a:t>たは本番に則した環境で実施(参加企業にて判断)</a:t>
            </a:r>
            <a:endParaRPr sz="1200">
              <a:latin typeface="メイリオ"/>
              <a:cs typeface="メイリオ"/>
            </a:endParaRPr>
          </a:p>
          <a:p>
            <a:pPr marL="718185" marR="285750" indent="-85725">
              <a:buFont typeface="Arial"/>
              <a:buChar char="•"/>
              <a:tabLst>
                <a:tab pos="718820" algn="l"/>
              </a:tabLst>
            </a:pPr>
            <a:r>
              <a:rPr sz="1200" dirty="0">
                <a:latin typeface="メイリオ"/>
                <a:cs typeface="メイリオ"/>
              </a:rPr>
              <a:t>各金融機関システムからAPI</a:t>
            </a:r>
            <a:r>
              <a:rPr sz="1200" spc="-10" dirty="0">
                <a:latin typeface="メイリオ"/>
                <a:cs typeface="メイリオ"/>
              </a:rPr>
              <a:t>をコールし、デジタ</a:t>
            </a:r>
            <a:r>
              <a:rPr sz="1200" dirty="0">
                <a:latin typeface="メイリオ"/>
                <a:cs typeface="メイリオ"/>
              </a:rPr>
              <a:t>ル通貨PF</a:t>
            </a:r>
            <a:r>
              <a:rPr sz="1200" spc="-20" dirty="0">
                <a:latin typeface="メイリオ"/>
                <a:cs typeface="メイリオ"/>
              </a:rPr>
              <a:t>に接続</a:t>
            </a:r>
            <a:endParaRPr sz="1200">
              <a:latin typeface="メイリオ"/>
              <a:cs typeface="メイリオ"/>
            </a:endParaRPr>
          </a:p>
        </p:txBody>
      </p:sp>
      <p:sp>
        <p:nvSpPr>
          <p:cNvPr id="23" name="object 23"/>
          <p:cNvSpPr txBox="1"/>
          <p:nvPr/>
        </p:nvSpPr>
        <p:spPr>
          <a:xfrm>
            <a:off x="6475857" y="5415533"/>
            <a:ext cx="635000" cy="391160"/>
          </a:xfrm>
          <a:prstGeom prst="rect">
            <a:avLst/>
          </a:prstGeom>
        </p:spPr>
        <p:txBody>
          <a:bodyPr vert="horz" wrap="square" lIns="0" tIns="12700" rIns="0" bIns="0" rtlCol="0">
            <a:spAutoFit/>
          </a:bodyPr>
          <a:lstStyle/>
          <a:p>
            <a:pPr marL="12700" marR="5080">
              <a:spcBef>
                <a:spcPts val="100"/>
              </a:spcBef>
            </a:pPr>
            <a:r>
              <a:rPr sz="1200" b="1" spc="-15" dirty="0">
                <a:latin typeface="メイリオ"/>
                <a:cs typeface="メイリオ"/>
              </a:rPr>
              <a:t>金融商品取引業者</a:t>
            </a:r>
            <a:endParaRPr sz="1200">
              <a:latin typeface="メイリオ"/>
              <a:cs typeface="メイリオ"/>
            </a:endParaRPr>
          </a:p>
        </p:txBody>
      </p:sp>
      <p:sp>
        <p:nvSpPr>
          <p:cNvPr id="24" name="object 24"/>
          <p:cNvSpPr txBox="1"/>
          <p:nvPr/>
        </p:nvSpPr>
        <p:spPr>
          <a:xfrm>
            <a:off x="2020824" y="1589533"/>
            <a:ext cx="871855" cy="239809"/>
          </a:xfrm>
          <a:prstGeom prst="rect">
            <a:avLst/>
          </a:prstGeom>
          <a:ln w="9525">
            <a:solidFill>
              <a:srgbClr val="BEBEBE"/>
            </a:solidFill>
          </a:ln>
        </p:spPr>
        <p:txBody>
          <a:bodyPr vert="horz" wrap="square" lIns="0" tIns="24130" rIns="0" bIns="0" rtlCol="0">
            <a:spAutoFit/>
          </a:bodyPr>
          <a:lstStyle/>
          <a:p>
            <a:pPr marL="267335">
              <a:spcBef>
                <a:spcPts val="190"/>
              </a:spcBef>
            </a:pPr>
            <a:r>
              <a:rPr sz="1400" b="1" spc="-25" dirty="0">
                <a:latin typeface="メイリオ"/>
                <a:cs typeface="メイリオ"/>
              </a:rPr>
              <a:t>概要</a:t>
            </a:r>
            <a:endParaRPr sz="1400">
              <a:latin typeface="メイリオ"/>
              <a:cs typeface="メイリオ"/>
            </a:endParaRPr>
          </a:p>
        </p:txBody>
      </p:sp>
      <p:grpSp>
        <p:nvGrpSpPr>
          <p:cNvPr id="25" name="object 25"/>
          <p:cNvGrpSpPr/>
          <p:nvPr/>
        </p:nvGrpSpPr>
        <p:grpSpPr>
          <a:xfrm>
            <a:off x="2397252" y="3265932"/>
            <a:ext cx="3060700" cy="744220"/>
            <a:chOff x="873252" y="3265932"/>
            <a:chExt cx="3060700" cy="744220"/>
          </a:xfrm>
        </p:grpSpPr>
        <p:pic>
          <p:nvPicPr>
            <p:cNvPr id="26" name="object 26"/>
            <p:cNvPicPr/>
            <p:nvPr/>
          </p:nvPicPr>
          <p:blipFill>
            <a:blip r:embed="rId2" cstate="print"/>
            <a:stretch>
              <a:fillRect/>
            </a:stretch>
          </p:blipFill>
          <p:spPr>
            <a:xfrm>
              <a:off x="873252" y="3267456"/>
              <a:ext cx="714756" cy="742188"/>
            </a:xfrm>
            <a:prstGeom prst="rect">
              <a:avLst/>
            </a:prstGeom>
          </p:spPr>
        </p:pic>
        <p:pic>
          <p:nvPicPr>
            <p:cNvPr id="27" name="object 27"/>
            <p:cNvPicPr/>
            <p:nvPr/>
          </p:nvPicPr>
          <p:blipFill>
            <a:blip r:embed="rId3" cstate="print"/>
            <a:stretch>
              <a:fillRect/>
            </a:stretch>
          </p:blipFill>
          <p:spPr>
            <a:xfrm>
              <a:off x="3218687" y="3265932"/>
              <a:ext cx="714756" cy="742187"/>
            </a:xfrm>
            <a:prstGeom prst="rect">
              <a:avLst/>
            </a:prstGeom>
          </p:spPr>
        </p:pic>
        <p:pic>
          <p:nvPicPr>
            <p:cNvPr id="28" name="object 28"/>
            <p:cNvPicPr/>
            <p:nvPr/>
          </p:nvPicPr>
          <p:blipFill>
            <a:blip r:embed="rId4" cstate="print"/>
            <a:stretch>
              <a:fillRect/>
            </a:stretch>
          </p:blipFill>
          <p:spPr>
            <a:xfrm>
              <a:off x="1095756" y="3496056"/>
              <a:ext cx="284988" cy="284988"/>
            </a:xfrm>
            <a:prstGeom prst="rect">
              <a:avLst/>
            </a:prstGeom>
          </p:spPr>
        </p:pic>
      </p:grpSp>
      <p:sp>
        <p:nvSpPr>
          <p:cNvPr id="29" name="object 29"/>
          <p:cNvSpPr txBox="1"/>
          <p:nvPr/>
        </p:nvSpPr>
        <p:spPr>
          <a:xfrm>
            <a:off x="1923389" y="3502914"/>
            <a:ext cx="635000" cy="391160"/>
          </a:xfrm>
          <a:prstGeom prst="rect">
            <a:avLst/>
          </a:prstGeom>
        </p:spPr>
        <p:txBody>
          <a:bodyPr vert="horz" wrap="square" lIns="0" tIns="12700" rIns="0" bIns="0" rtlCol="0">
            <a:spAutoFit/>
          </a:bodyPr>
          <a:lstStyle/>
          <a:p>
            <a:pPr marL="241300" marR="5080" indent="-228600">
              <a:spcBef>
                <a:spcPts val="100"/>
              </a:spcBef>
            </a:pPr>
            <a:r>
              <a:rPr sz="1200" b="1" spc="-15" dirty="0">
                <a:latin typeface="メイリオ"/>
                <a:cs typeface="メイリオ"/>
              </a:rPr>
              <a:t>金融機関</a:t>
            </a:r>
            <a:r>
              <a:rPr sz="1200" b="1" spc="-50" dirty="0">
                <a:latin typeface="メイリオ"/>
                <a:cs typeface="メイリオ"/>
              </a:rPr>
              <a:t> Ａ</a:t>
            </a:r>
            <a:endParaRPr sz="1200">
              <a:latin typeface="メイリオ"/>
              <a:cs typeface="メイリオ"/>
            </a:endParaRPr>
          </a:p>
        </p:txBody>
      </p:sp>
      <p:sp>
        <p:nvSpPr>
          <p:cNvPr id="30" name="object 30"/>
          <p:cNvSpPr txBox="1"/>
          <p:nvPr/>
        </p:nvSpPr>
        <p:spPr>
          <a:xfrm>
            <a:off x="5284978" y="3489705"/>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金融機関</a:t>
            </a:r>
            <a:endParaRPr sz="1200">
              <a:latin typeface="メイリオ"/>
              <a:cs typeface="メイリオ"/>
            </a:endParaRPr>
          </a:p>
        </p:txBody>
      </p:sp>
      <p:sp>
        <p:nvSpPr>
          <p:cNvPr id="31" name="object 31"/>
          <p:cNvSpPr txBox="1"/>
          <p:nvPr/>
        </p:nvSpPr>
        <p:spPr>
          <a:xfrm>
            <a:off x="5513578" y="3672585"/>
            <a:ext cx="177800" cy="197490"/>
          </a:xfrm>
          <a:prstGeom prst="rect">
            <a:avLst/>
          </a:prstGeom>
        </p:spPr>
        <p:txBody>
          <a:bodyPr vert="horz" wrap="square" lIns="0" tIns="12700" rIns="0" bIns="0" rtlCol="0">
            <a:spAutoFit/>
          </a:bodyPr>
          <a:lstStyle/>
          <a:p>
            <a:pPr marL="12700">
              <a:spcBef>
                <a:spcPts val="100"/>
              </a:spcBef>
            </a:pPr>
            <a:r>
              <a:rPr sz="1200" b="1" dirty="0">
                <a:latin typeface="メイリオ"/>
                <a:cs typeface="メイリオ"/>
              </a:rPr>
              <a:t>Ｂ</a:t>
            </a:r>
            <a:endParaRPr sz="1200">
              <a:latin typeface="メイリオ"/>
              <a:cs typeface="メイリオ"/>
            </a:endParaRPr>
          </a:p>
        </p:txBody>
      </p:sp>
      <p:grpSp>
        <p:nvGrpSpPr>
          <p:cNvPr id="32" name="object 32"/>
          <p:cNvGrpSpPr/>
          <p:nvPr/>
        </p:nvGrpSpPr>
        <p:grpSpPr>
          <a:xfrm>
            <a:off x="3726180" y="3496055"/>
            <a:ext cx="1533525" cy="1455420"/>
            <a:chOff x="2202179" y="3496055"/>
            <a:chExt cx="1533525" cy="1455420"/>
          </a:xfrm>
        </p:grpSpPr>
        <p:pic>
          <p:nvPicPr>
            <p:cNvPr id="33" name="object 33"/>
            <p:cNvPicPr/>
            <p:nvPr/>
          </p:nvPicPr>
          <p:blipFill>
            <a:blip r:embed="rId4" cstate="print"/>
            <a:stretch>
              <a:fillRect/>
            </a:stretch>
          </p:blipFill>
          <p:spPr>
            <a:xfrm>
              <a:off x="3450335" y="3496055"/>
              <a:ext cx="284988" cy="284988"/>
            </a:xfrm>
            <a:prstGeom prst="rect">
              <a:avLst/>
            </a:prstGeom>
          </p:spPr>
        </p:pic>
        <p:pic>
          <p:nvPicPr>
            <p:cNvPr id="34" name="object 34"/>
            <p:cNvPicPr/>
            <p:nvPr/>
          </p:nvPicPr>
          <p:blipFill>
            <a:blip r:embed="rId5" cstate="print"/>
            <a:stretch>
              <a:fillRect/>
            </a:stretch>
          </p:blipFill>
          <p:spPr>
            <a:xfrm>
              <a:off x="2202179" y="4494275"/>
              <a:ext cx="469392" cy="457200"/>
            </a:xfrm>
            <a:prstGeom prst="rect">
              <a:avLst/>
            </a:prstGeom>
          </p:spPr>
        </p:pic>
        <p:sp>
          <p:nvSpPr>
            <p:cNvPr id="35" name="object 35"/>
            <p:cNvSpPr/>
            <p:nvPr/>
          </p:nvSpPr>
          <p:spPr>
            <a:xfrm>
              <a:off x="2318003" y="4645152"/>
              <a:ext cx="259079" cy="147955"/>
            </a:xfrm>
            <a:custGeom>
              <a:avLst/>
              <a:gdLst/>
              <a:ahLst/>
              <a:cxnLst/>
              <a:rect l="l" t="t" r="r" b="b"/>
              <a:pathLst>
                <a:path w="259080" h="147954">
                  <a:moveTo>
                    <a:pt x="129539" y="0"/>
                  </a:moveTo>
                  <a:lnTo>
                    <a:pt x="79134" y="1938"/>
                  </a:lnTo>
                  <a:lnTo>
                    <a:pt x="37957" y="7223"/>
                  </a:lnTo>
                  <a:lnTo>
                    <a:pt x="10185" y="15055"/>
                  </a:lnTo>
                  <a:lnTo>
                    <a:pt x="0" y="24637"/>
                  </a:lnTo>
                  <a:lnTo>
                    <a:pt x="0" y="123190"/>
                  </a:lnTo>
                  <a:lnTo>
                    <a:pt x="10185" y="132772"/>
                  </a:lnTo>
                  <a:lnTo>
                    <a:pt x="37957" y="140604"/>
                  </a:lnTo>
                  <a:lnTo>
                    <a:pt x="79134" y="145889"/>
                  </a:lnTo>
                  <a:lnTo>
                    <a:pt x="129539" y="147828"/>
                  </a:lnTo>
                  <a:lnTo>
                    <a:pt x="179945" y="145889"/>
                  </a:lnTo>
                  <a:lnTo>
                    <a:pt x="221122" y="140604"/>
                  </a:lnTo>
                  <a:lnTo>
                    <a:pt x="248894" y="132772"/>
                  </a:lnTo>
                  <a:lnTo>
                    <a:pt x="259079" y="123190"/>
                  </a:lnTo>
                  <a:lnTo>
                    <a:pt x="259079" y="24637"/>
                  </a:lnTo>
                  <a:lnTo>
                    <a:pt x="248894" y="15055"/>
                  </a:lnTo>
                  <a:lnTo>
                    <a:pt x="221122" y="7223"/>
                  </a:lnTo>
                  <a:lnTo>
                    <a:pt x="179945" y="1938"/>
                  </a:lnTo>
                  <a:lnTo>
                    <a:pt x="129539" y="0"/>
                  </a:lnTo>
                  <a:close/>
                </a:path>
              </a:pathLst>
            </a:custGeom>
            <a:solidFill>
              <a:srgbClr val="7E7E7E"/>
            </a:solidFill>
          </p:spPr>
          <p:txBody>
            <a:bodyPr wrap="square" lIns="0" tIns="0" rIns="0" bIns="0" rtlCol="0"/>
            <a:lstStyle/>
            <a:p>
              <a:endParaRPr/>
            </a:p>
          </p:txBody>
        </p:sp>
        <p:sp>
          <p:nvSpPr>
            <p:cNvPr id="36" name="object 36"/>
            <p:cNvSpPr/>
            <p:nvPr/>
          </p:nvSpPr>
          <p:spPr>
            <a:xfrm>
              <a:off x="2318003" y="4645152"/>
              <a:ext cx="259079" cy="147955"/>
            </a:xfrm>
            <a:custGeom>
              <a:avLst/>
              <a:gdLst/>
              <a:ahLst/>
              <a:cxnLst/>
              <a:rect l="l" t="t" r="r" b="b"/>
              <a:pathLst>
                <a:path w="259080" h="147954">
                  <a:moveTo>
                    <a:pt x="259079" y="24637"/>
                  </a:moveTo>
                  <a:lnTo>
                    <a:pt x="248894" y="34220"/>
                  </a:lnTo>
                  <a:lnTo>
                    <a:pt x="221122" y="42052"/>
                  </a:lnTo>
                  <a:lnTo>
                    <a:pt x="179945" y="47337"/>
                  </a:lnTo>
                  <a:lnTo>
                    <a:pt x="129539" y="49275"/>
                  </a:lnTo>
                  <a:lnTo>
                    <a:pt x="79134" y="47337"/>
                  </a:lnTo>
                  <a:lnTo>
                    <a:pt x="37957" y="42052"/>
                  </a:lnTo>
                  <a:lnTo>
                    <a:pt x="10185" y="34220"/>
                  </a:lnTo>
                  <a:lnTo>
                    <a:pt x="0" y="24637"/>
                  </a:lnTo>
                </a:path>
                <a:path w="259080" h="147954">
                  <a:moveTo>
                    <a:pt x="0" y="24637"/>
                  </a:moveTo>
                  <a:lnTo>
                    <a:pt x="10185" y="15055"/>
                  </a:lnTo>
                  <a:lnTo>
                    <a:pt x="37957" y="7223"/>
                  </a:lnTo>
                  <a:lnTo>
                    <a:pt x="79134" y="1938"/>
                  </a:lnTo>
                  <a:lnTo>
                    <a:pt x="129539" y="0"/>
                  </a:lnTo>
                  <a:lnTo>
                    <a:pt x="179945" y="1938"/>
                  </a:lnTo>
                  <a:lnTo>
                    <a:pt x="221122" y="7223"/>
                  </a:lnTo>
                  <a:lnTo>
                    <a:pt x="248894" y="15055"/>
                  </a:lnTo>
                  <a:lnTo>
                    <a:pt x="259079" y="24637"/>
                  </a:lnTo>
                  <a:lnTo>
                    <a:pt x="259079" y="123190"/>
                  </a:lnTo>
                  <a:lnTo>
                    <a:pt x="248894" y="132772"/>
                  </a:lnTo>
                  <a:lnTo>
                    <a:pt x="221122" y="140604"/>
                  </a:lnTo>
                  <a:lnTo>
                    <a:pt x="179945" y="145889"/>
                  </a:lnTo>
                  <a:lnTo>
                    <a:pt x="129539" y="147828"/>
                  </a:lnTo>
                  <a:lnTo>
                    <a:pt x="79134" y="145889"/>
                  </a:lnTo>
                  <a:lnTo>
                    <a:pt x="37957" y="140604"/>
                  </a:lnTo>
                  <a:lnTo>
                    <a:pt x="10185" y="132772"/>
                  </a:lnTo>
                  <a:lnTo>
                    <a:pt x="0" y="123190"/>
                  </a:lnTo>
                  <a:lnTo>
                    <a:pt x="0" y="24637"/>
                  </a:lnTo>
                  <a:close/>
                </a:path>
              </a:pathLst>
            </a:custGeom>
            <a:ln w="6350">
              <a:solidFill>
                <a:srgbClr val="FFFFFF"/>
              </a:solidFill>
            </a:ln>
          </p:spPr>
          <p:txBody>
            <a:bodyPr wrap="square" lIns="0" tIns="0" rIns="0" bIns="0" rtlCol="0"/>
            <a:lstStyle/>
            <a:p>
              <a:endParaRPr/>
            </a:p>
          </p:txBody>
        </p:sp>
        <p:pic>
          <p:nvPicPr>
            <p:cNvPr id="37" name="object 37"/>
            <p:cNvPicPr/>
            <p:nvPr/>
          </p:nvPicPr>
          <p:blipFill>
            <a:blip r:embed="rId6" cstate="print"/>
            <a:stretch>
              <a:fillRect/>
            </a:stretch>
          </p:blipFill>
          <p:spPr>
            <a:xfrm>
              <a:off x="2497835" y="4733544"/>
              <a:ext cx="146303" cy="167639"/>
            </a:xfrm>
            <a:prstGeom prst="rect">
              <a:avLst/>
            </a:prstGeom>
          </p:spPr>
        </p:pic>
        <p:sp>
          <p:nvSpPr>
            <p:cNvPr id="38" name="object 38"/>
            <p:cNvSpPr/>
            <p:nvPr/>
          </p:nvSpPr>
          <p:spPr>
            <a:xfrm>
              <a:off x="2666491" y="3914393"/>
              <a:ext cx="836294" cy="655955"/>
            </a:xfrm>
            <a:custGeom>
              <a:avLst/>
              <a:gdLst/>
              <a:ahLst/>
              <a:cxnLst/>
              <a:rect l="l" t="t" r="r" b="b"/>
              <a:pathLst>
                <a:path w="836295" h="655954">
                  <a:moveTo>
                    <a:pt x="769874" y="39458"/>
                  </a:moveTo>
                  <a:lnTo>
                    <a:pt x="0" y="640714"/>
                  </a:lnTo>
                  <a:lnTo>
                    <a:pt x="11683" y="655700"/>
                  </a:lnTo>
                  <a:lnTo>
                    <a:pt x="781582" y="54425"/>
                  </a:lnTo>
                  <a:lnTo>
                    <a:pt x="769874" y="39458"/>
                  </a:lnTo>
                  <a:close/>
                </a:path>
                <a:path w="836295" h="655954">
                  <a:moveTo>
                    <a:pt x="820758" y="31622"/>
                  </a:moveTo>
                  <a:lnTo>
                    <a:pt x="779907" y="31622"/>
                  </a:lnTo>
                  <a:lnTo>
                    <a:pt x="791591" y="46608"/>
                  </a:lnTo>
                  <a:lnTo>
                    <a:pt x="781582" y="54425"/>
                  </a:lnTo>
                  <a:lnTo>
                    <a:pt x="799210" y="76961"/>
                  </a:lnTo>
                  <a:lnTo>
                    <a:pt x="820758" y="31622"/>
                  </a:lnTo>
                  <a:close/>
                </a:path>
                <a:path w="836295" h="655954">
                  <a:moveTo>
                    <a:pt x="779907" y="31622"/>
                  </a:moveTo>
                  <a:lnTo>
                    <a:pt x="769874" y="39458"/>
                  </a:lnTo>
                  <a:lnTo>
                    <a:pt x="781582" y="54425"/>
                  </a:lnTo>
                  <a:lnTo>
                    <a:pt x="791591" y="46608"/>
                  </a:lnTo>
                  <a:lnTo>
                    <a:pt x="779907" y="31622"/>
                  </a:lnTo>
                  <a:close/>
                </a:path>
                <a:path w="836295" h="655954">
                  <a:moveTo>
                    <a:pt x="835786" y="0"/>
                  </a:moveTo>
                  <a:lnTo>
                    <a:pt x="752220" y="16890"/>
                  </a:lnTo>
                  <a:lnTo>
                    <a:pt x="769874" y="39458"/>
                  </a:lnTo>
                  <a:lnTo>
                    <a:pt x="779907" y="31622"/>
                  </a:lnTo>
                  <a:lnTo>
                    <a:pt x="820758" y="31622"/>
                  </a:lnTo>
                  <a:lnTo>
                    <a:pt x="835786" y="0"/>
                  </a:lnTo>
                  <a:close/>
                </a:path>
              </a:pathLst>
            </a:custGeom>
            <a:solidFill>
              <a:srgbClr val="A6A6A6"/>
            </a:solidFill>
          </p:spPr>
          <p:txBody>
            <a:bodyPr wrap="square" lIns="0" tIns="0" rIns="0" bIns="0" rtlCol="0"/>
            <a:lstStyle/>
            <a:p>
              <a:endParaRPr/>
            </a:p>
          </p:txBody>
        </p:sp>
      </p:grpSp>
      <p:sp>
        <p:nvSpPr>
          <p:cNvPr id="39" name="object 39"/>
          <p:cNvSpPr txBox="1"/>
          <p:nvPr/>
        </p:nvSpPr>
        <p:spPr>
          <a:xfrm>
            <a:off x="1964232" y="4953127"/>
            <a:ext cx="3583940" cy="1419860"/>
          </a:xfrm>
          <a:prstGeom prst="rect">
            <a:avLst/>
          </a:prstGeom>
        </p:spPr>
        <p:txBody>
          <a:bodyPr vert="horz" wrap="square" lIns="0" tIns="12700" rIns="0" bIns="0" rtlCol="0">
            <a:spAutoFit/>
          </a:bodyPr>
          <a:lstStyle/>
          <a:p>
            <a:pPr marL="1480820">
              <a:spcBef>
                <a:spcPts val="100"/>
              </a:spcBef>
            </a:pPr>
            <a:r>
              <a:rPr sz="1200" b="1" dirty="0">
                <a:latin typeface="メイリオ"/>
                <a:cs typeface="メイリオ"/>
              </a:rPr>
              <a:t>デジタル通貨</a:t>
            </a:r>
            <a:r>
              <a:rPr sz="1200" b="1" spc="-25" dirty="0">
                <a:latin typeface="メイリオ"/>
                <a:cs typeface="メイリオ"/>
              </a:rPr>
              <a:t>PF</a:t>
            </a:r>
            <a:endParaRPr sz="1200">
              <a:latin typeface="メイリオ"/>
              <a:cs typeface="メイリオ"/>
            </a:endParaRPr>
          </a:p>
          <a:p>
            <a:pPr marL="12700">
              <a:spcBef>
                <a:spcPts val="894"/>
              </a:spcBef>
            </a:pPr>
            <a:r>
              <a:rPr sz="1200" spc="-10" dirty="0">
                <a:latin typeface="メイリオ"/>
                <a:cs typeface="メイリオ"/>
              </a:rPr>
              <a:t>①AとB</a:t>
            </a:r>
            <a:r>
              <a:rPr sz="1200" spc="-15" dirty="0">
                <a:latin typeface="メイリオ"/>
                <a:cs typeface="メイリオ"/>
              </a:rPr>
              <a:t>が共通で利用できるデジタル通貨を発行する</a:t>
            </a:r>
            <a:endParaRPr sz="1200">
              <a:latin typeface="メイリオ"/>
              <a:cs typeface="メイリオ"/>
            </a:endParaRPr>
          </a:p>
          <a:p>
            <a:pPr marL="12700"/>
            <a:r>
              <a:rPr sz="1200" spc="-5" dirty="0">
                <a:latin typeface="メイリオ"/>
                <a:cs typeface="メイリオ"/>
              </a:rPr>
              <a:t>②貸出債権を売却する</a:t>
            </a:r>
            <a:endParaRPr sz="1200">
              <a:latin typeface="メイリオ"/>
              <a:cs typeface="メイリオ"/>
            </a:endParaRPr>
          </a:p>
          <a:p>
            <a:pPr marL="12700"/>
            <a:r>
              <a:rPr sz="1200" spc="-5" dirty="0">
                <a:latin typeface="メイリオ"/>
                <a:cs typeface="メイリオ"/>
              </a:rPr>
              <a:t>③取引コントラクトが実行される</a:t>
            </a:r>
            <a:endParaRPr sz="1200">
              <a:latin typeface="メイリオ"/>
              <a:cs typeface="メイリオ"/>
            </a:endParaRPr>
          </a:p>
          <a:p>
            <a:pPr marL="12700"/>
            <a:r>
              <a:rPr sz="1200" spc="-5" dirty="0">
                <a:latin typeface="メイリオ"/>
                <a:cs typeface="メイリオ"/>
              </a:rPr>
              <a:t>④デジタル通貨で支払いが実行される</a:t>
            </a:r>
            <a:endParaRPr sz="1200">
              <a:latin typeface="メイリオ"/>
              <a:cs typeface="メイリオ"/>
            </a:endParaRPr>
          </a:p>
          <a:p>
            <a:pPr marL="12700"/>
            <a:r>
              <a:rPr sz="1200" dirty="0">
                <a:latin typeface="メイリオ"/>
                <a:cs typeface="メイリオ"/>
              </a:rPr>
              <a:t>⑤（必要性に応じ）</a:t>
            </a:r>
            <a:r>
              <a:rPr sz="1200" spc="-5" dirty="0">
                <a:latin typeface="メイリオ"/>
                <a:cs typeface="メイリオ"/>
              </a:rPr>
              <a:t>デジタル通貨を償却する</a:t>
            </a:r>
            <a:endParaRPr sz="1200">
              <a:latin typeface="メイリオ"/>
              <a:cs typeface="メイリオ"/>
            </a:endParaRPr>
          </a:p>
          <a:p>
            <a:pPr marL="12700"/>
            <a:r>
              <a:rPr sz="1200" u="sng" spc="-10" dirty="0">
                <a:uFill>
                  <a:solidFill>
                    <a:srgbClr val="000000"/>
                  </a:solidFill>
                </a:uFill>
                <a:latin typeface="メイリオ"/>
                <a:cs typeface="メイリオ"/>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40" name="object 40"/>
          <p:cNvSpPr txBox="1"/>
          <p:nvPr/>
        </p:nvSpPr>
        <p:spPr>
          <a:xfrm>
            <a:off x="4680331" y="4264915"/>
            <a:ext cx="446405" cy="182101"/>
          </a:xfrm>
          <a:prstGeom prst="rect">
            <a:avLst/>
          </a:prstGeom>
        </p:spPr>
        <p:txBody>
          <a:bodyPr vert="horz" wrap="square" lIns="0" tIns="12700" rIns="0" bIns="0" rtlCol="0">
            <a:spAutoFit/>
          </a:bodyPr>
          <a:lstStyle/>
          <a:p>
            <a:pPr marL="12700">
              <a:spcBef>
                <a:spcPts val="100"/>
              </a:spcBef>
            </a:pPr>
            <a:r>
              <a:rPr sz="1100" spc="-20" dirty="0">
                <a:latin typeface="メイリオ"/>
                <a:cs typeface="メイリオ"/>
              </a:rPr>
              <a:t>①発行</a:t>
            </a:r>
            <a:endParaRPr sz="1100">
              <a:latin typeface="メイリオ"/>
              <a:cs typeface="メイリオ"/>
            </a:endParaRPr>
          </a:p>
        </p:txBody>
      </p:sp>
      <p:grpSp>
        <p:nvGrpSpPr>
          <p:cNvPr id="41" name="object 41"/>
          <p:cNvGrpSpPr/>
          <p:nvPr/>
        </p:nvGrpSpPr>
        <p:grpSpPr>
          <a:xfrm>
            <a:off x="2908680" y="1996439"/>
            <a:ext cx="1713864" cy="2560320"/>
            <a:chOff x="1384680" y="1996439"/>
            <a:chExt cx="1713864" cy="2560320"/>
          </a:xfrm>
        </p:grpSpPr>
        <p:sp>
          <p:nvSpPr>
            <p:cNvPr id="42" name="object 42"/>
            <p:cNvSpPr/>
            <p:nvPr/>
          </p:nvSpPr>
          <p:spPr>
            <a:xfrm>
              <a:off x="1384680" y="3855211"/>
              <a:ext cx="859790" cy="701675"/>
            </a:xfrm>
            <a:custGeom>
              <a:avLst/>
              <a:gdLst/>
              <a:ahLst/>
              <a:cxnLst/>
              <a:rect l="l" t="t" r="r" b="b"/>
              <a:pathLst>
                <a:path w="859789" h="701675">
                  <a:moveTo>
                    <a:pt x="794483" y="660681"/>
                  </a:moveTo>
                  <a:lnTo>
                    <a:pt x="776477" y="682879"/>
                  </a:lnTo>
                  <a:lnTo>
                    <a:pt x="859663" y="701420"/>
                  </a:lnTo>
                  <a:lnTo>
                    <a:pt x="844832" y="668655"/>
                  </a:lnTo>
                  <a:lnTo>
                    <a:pt x="804291" y="668655"/>
                  </a:lnTo>
                  <a:lnTo>
                    <a:pt x="794483" y="660681"/>
                  </a:lnTo>
                  <a:close/>
                </a:path>
                <a:path w="859789" h="701675">
                  <a:moveTo>
                    <a:pt x="806478" y="645893"/>
                  </a:moveTo>
                  <a:lnTo>
                    <a:pt x="794483" y="660681"/>
                  </a:lnTo>
                  <a:lnTo>
                    <a:pt x="804291" y="668655"/>
                  </a:lnTo>
                  <a:lnTo>
                    <a:pt x="816356" y="653923"/>
                  </a:lnTo>
                  <a:lnTo>
                    <a:pt x="806478" y="645893"/>
                  </a:lnTo>
                  <a:close/>
                </a:path>
                <a:path w="859789" h="701675">
                  <a:moveTo>
                    <a:pt x="824483" y="623696"/>
                  </a:moveTo>
                  <a:lnTo>
                    <a:pt x="806478" y="645893"/>
                  </a:lnTo>
                  <a:lnTo>
                    <a:pt x="816356" y="653923"/>
                  </a:lnTo>
                  <a:lnTo>
                    <a:pt x="804291" y="668655"/>
                  </a:lnTo>
                  <a:lnTo>
                    <a:pt x="844832" y="668655"/>
                  </a:lnTo>
                  <a:lnTo>
                    <a:pt x="824483" y="623696"/>
                  </a:lnTo>
                  <a:close/>
                </a:path>
                <a:path w="859789" h="701675">
                  <a:moveTo>
                    <a:pt x="11937" y="0"/>
                  </a:moveTo>
                  <a:lnTo>
                    <a:pt x="0" y="14731"/>
                  </a:lnTo>
                  <a:lnTo>
                    <a:pt x="794483" y="660681"/>
                  </a:lnTo>
                  <a:lnTo>
                    <a:pt x="806478" y="645893"/>
                  </a:lnTo>
                  <a:lnTo>
                    <a:pt x="11937" y="0"/>
                  </a:lnTo>
                  <a:close/>
                </a:path>
              </a:pathLst>
            </a:custGeom>
            <a:solidFill>
              <a:srgbClr val="A6A6A6"/>
            </a:solidFill>
          </p:spPr>
          <p:txBody>
            <a:bodyPr wrap="square" lIns="0" tIns="0" rIns="0" bIns="0" rtlCol="0"/>
            <a:lstStyle/>
            <a:p>
              <a:endParaRPr/>
            </a:p>
          </p:txBody>
        </p:sp>
        <p:pic>
          <p:nvPicPr>
            <p:cNvPr id="43" name="object 43"/>
            <p:cNvPicPr/>
            <p:nvPr/>
          </p:nvPicPr>
          <p:blipFill>
            <a:blip r:embed="rId7" cstate="print"/>
            <a:stretch>
              <a:fillRect/>
            </a:stretch>
          </p:blipFill>
          <p:spPr>
            <a:xfrm>
              <a:off x="1798319" y="1996439"/>
              <a:ext cx="1299972" cy="758951"/>
            </a:xfrm>
            <a:prstGeom prst="rect">
              <a:avLst/>
            </a:prstGeom>
          </p:spPr>
        </p:pic>
      </p:grpSp>
      <p:sp>
        <p:nvSpPr>
          <p:cNvPr id="44" name="object 44"/>
          <p:cNvSpPr txBox="1"/>
          <p:nvPr/>
        </p:nvSpPr>
        <p:spPr>
          <a:xfrm>
            <a:off x="3407411" y="2051051"/>
            <a:ext cx="1152525" cy="643255"/>
          </a:xfrm>
          <a:prstGeom prst="rect">
            <a:avLst/>
          </a:prstGeom>
        </p:spPr>
        <p:txBody>
          <a:bodyPr vert="horz" wrap="square" lIns="0" tIns="12700" rIns="0" bIns="0" rtlCol="0">
            <a:spAutoFit/>
          </a:bodyPr>
          <a:lstStyle/>
          <a:p>
            <a:pPr marL="421005" marR="113030" indent="-304800">
              <a:spcBef>
                <a:spcPts val="100"/>
              </a:spcBef>
            </a:pPr>
            <a:r>
              <a:rPr sz="1200" b="1" spc="-10" dirty="0">
                <a:latin typeface="メイリオ"/>
                <a:cs typeface="メイリオ"/>
              </a:rPr>
              <a:t>貸出債権取引</a:t>
            </a:r>
            <a:r>
              <a:rPr sz="1200" b="1" spc="-25" dirty="0">
                <a:latin typeface="メイリオ"/>
                <a:cs typeface="メイリオ"/>
              </a:rPr>
              <a:t>市場</a:t>
            </a:r>
            <a:endParaRPr sz="1200">
              <a:latin typeface="メイリオ"/>
              <a:cs typeface="メイリオ"/>
            </a:endParaRPr>
          </a:p>
          <a:p>
            <a:pPr marL="12700" marR="5080" indent="76200">
              <a:spcBef>
                <a:spcPts val="65"/>
              </a:spcBef>
            </a:pPr>
            <a:r>
              <a:rPr sz="800" b="1" spc="-5" dirty="0">
                <a:latin typeface="メイリオ"/>
                <a:cs typeface="メイリオ"/>
              </a:rPr>
              <a:t>(将来的に貸出債権の</a:t>
            </a:r>
            <a:r>
              <a:rPr sz="800" b="1" dirty="0">
                <a:latin typeface="メイリオ"/>
                <a:cs typeface="メイリオ"/>
              </a:rPr>
              <a:t>トークン化を仮説想定</a:t>
            </a:r>
            <a:r>
              <a:rPr sz="800" b="1" spc="-50" dirty="0">
                <a:latin typeface="メイリオ"/>
                <a:cs typeface="メイリオ"/>
              </a:rPr>
              <a:t>）</a:t>
            </a:r>
            <a:endParaRPr sz="800">
              <a:latin typeface="メイリオ"/>
              <a:cs typeface="メイリオ"/>
            </a:endParaRPr>
          </a:p>
        </p:txBody>
      </p:sp>
      <p:grpSp>
        <p:nvGrpSpPr>
          <p:cNvPr id="45" name="object 45"/>
          <p:cNvGrpSpPr/>
          <p:nvPr/>
        </p:nvGrpSpPr>
        <p:grpSpPr>
          <a:xfrm>
            <a:off x="2640496" y="1668780"/>
            <a:ext cx="2559685" cy="1653539"/>
            <a:chOff x="1116495" y="1668779"/>
            <a:chExt cx="2559685" cy="1653539"/>
          </a:xfrm>
        </p:grpSpPr>
        <p:pic>
          <p:nvPicPr>
            <p:cNvPr id="46" name="object 46"/>
            <p:cNvPicPr/>
            <p:nvPr/>
          </p:nvPicPr>
          <p:blipFill>
            <a:blip r:embed="rId8" cstate="print"/>
            <a:stretch>
              <a:fillRect/>
            </a:stretch>
          </p:blipFill>
          <p:spPr>
            <a:xfrm>
              <a:off x="2318004" y="2670047"/>
              <a:ext cx="262127" cy="262127"/>
            </a:xfrm>
            <a:prstGeom prst="rect">
              <a:avLst/>
            </a:prstGeom>
          </p:spPr>
        </p:pic>
        <p:sp>
          <p:nvSpPr>
            <p:cNvPr id="47" name="object 47"/>
            <p:cNvSpPr/>
            <p:nvPr/>
          </p:nvSpPr>
          <p:spPr>
            <a:xfrm>
              <a:off x="1116495" y="1827021"/>
              <a:ext cx="2559685" cy="1495425"/>
            </a:xfrm>
            <a:custGeom>
              <a:avLst/>
              <a:gdLst/>
              <a:ahLst/>
              <a:cxnLst/>
              <a:rect l="l" t="t" r="r" b="b"/>
              <a:pathLst>
                <a:path w="2559685" h="1495425">
                  <a:moveTo>
                    <a:pt x="220306" y="1494409"/>
                  </a:moveTo>
                  <a:lnTo>
                    <a:pt x="219798" y="1480185"/>
                  </a:lnTo>
                  <a:lnTo>
                    <a:pt x="219925" y="1475994"/>
                  </a:lnTo>
                  <a:lnTo>
                    <a:pt x="200875" y="1475359"/>
                  </a:lnTo>
                  <a:lnTo>
                    <a:pt x="200761" y="1480185"/>
                  </a:lnTo>
                  <a:lnTo>
                    <a:pt x="201256" y="1495044"/>
                  </a:lnTo>
                  <a:lnTo>
                    <a:pt x="220306" y="1494409"/>
                  </a:lnTo>
                  <a:close/>
                </a:path>
                <a:path w="2559685" h="1495425">
                  <a:moveTo>
                    <a:pt x="223100" y="1439037"/>
                  </a:moveTo>
                  <a:lnTo>
                    <a:pt x="204304" y="1436497"/>
                  </a:lnTo>
                  <a:lnTo>
                    <a:pt x="202526" y="1449578"/>
                  </a:lnTo>
                  <a:lnTo>
                    <a:pt x="202018" y="1455928"/>
                  </a:lnTo>
                  <a:lnTo>
                    <a:pt x="220941" y="1457579"/>
                  </a:lnTo>
                  <a:lnTo>
                    <a:pt x="221449" y="1452118"/>
                  </a:lnTo>
                  <a:lnTo>
                    <a:pt x="223100" y="1439037"/>
                  </a:lnTo>
                  <a:close/>
                </a:path>
                <a:path w="2559685" h="1495425">
                  <a:moveTo>
                    <a:pt x="231101" y="1403223"/>
                  </a:moveTo>
                  <a:lnTo>
                    <a:pt x="212686" y="1398016"/>
                  </a:lnTo>
                  <a:lnTo>
                    <a:pt x="210654" y="1405636"/>
                  </a:lnTo>
                  <a:lnTo>
                    <a:pt x="207860" y="1416939"/>
                  </a:lnTo>
                  <a:lnTo>
                    <a:pt x="226402" y="1421257"/>
                  </a:lnTo>
                  <a:lnTo>
                    <a:pt x="228942" y="1410716"/>
                  </a:lnTo>
                  <a:lnTo>
                    <a:pt x="231101" y="1403223"/>
                  </a:lnTo>
                  <a:close/>
                </a:path>
                <a:path w="2559685" h="1495425">
                  <a:moveTo>
                    <a:pt x="243039" y="1368425"/>
                  </a:moveTo>
                  <a:lnTo>
                    <a:pt x="225640" y="1360805"/>
                  </a:lnTo>
                  <a:lnTo>
                    <a:pt x="224878" y="1362583"/>
                  </a:lnTo>
                  <a:lnTo>
                    <a:pt x="219417" y="1376807"/>
                  </a:lnTo>
                  <a:lnTo>
                    <a:pt x="218528" y="1379474"/>
                  </a:lnTo>
                  <a:lnTo>
                    <a:pt x="236562" y="1385443"/>
                  </a:lnTo>
                  <a:lnTo>
                    <a:pt x="237197" y="1383665"/>
                  </a:lnTo>
                  <a:lnTo>
                    <a:pt x="242277" y="1370203"/>
                  </a:lnTo>
                  <a:lnTo>
                    <a:pt x="243039" y="1368425"/>
                  </a:lnTo>
                  <a:close/>
                </a:path>
                <a:path w="2559685" h="1495425">
                  <a:moveTo>
                    <a:pt x="259168" y="1334770"/>
                  </a:moveTo>
                  <a:lnTo>
                    <a:pt x="242404" y="1325753"/>
                  </a:lnTo>
                  <a:lnTo>
                    <a:pt x="237642" y="1334770"/>
                  </a:lnTo>
                  <a:lnTo>
                    <a:pt x="233514" y="1343152"/>
                  </a:lnTo>
                  <a:lnTo>
                    <a:pt x="250786" y="1351407"/>
                  </a:lnTo>
                  <a:lnTo>
                    <a:pt x="254469" y="1343660"/>
                  </a:lnTo>
                  <a:lnTo>
                    <a:pt x="259168" y="1334770"/>
                  </a:lnTo>
                  <a:close/>
                </a:path>
                <a:path w="2559685" h="1495425">
                  <a:moveTo>
                    <a:pt x="278345" y="1303147"/>
                  </a:moveTo>
                  <a:lnTo>
                    <a:pt x="262724" y="1292352"/>
                  </a:lnTo>
                  <a:lnTo>
                    <a:pt x="261581" y="1294003"/>
                  </a:lnTo>
                  <a:lnTo>
                    <a:pt x="252945" y="1307338"/>
                  </a:lnTo>
                  <a:lnTo>
                    <a:pt x="252056" y="1308989"/>
                  </a:lnTo>
                  <a:lnTo>
                    <a:pt x="268439" y="1318641"/>
                  </a:lnTo>
                  <a:lnTo>
                    <a:pt x="277202" y="1304798"/>
                  </a:lnTo>
                  <a:lnTo>
                    <a:pt x="278345" y="1303147"/>
                  </a:lnTo>
                  <a:close/>
                </a:path>
                <a:path w="2559685" h="1495425">
                  <a:moveTo>
                    <a:pt x="300570" y="1273048"/>
                  </a:moveTo>
                  <a:lnTo>
                    <a:pt x="285711" y="1261110"/>
                  </a:lnTo>
                  <a:lnTo>
                    <a:pt x="280504" y="1267587"/>
                  </a:lnTo>
                  <a:lnTo>
                    <a:pt x="273900" y="1276477"/>
                  </a:lnTo>
                  <a:lnTo>
                    <a:pt x="289140" y="1287907"/>
                  </a:lnTo>
                  <a:lnTo>
                    <a:pt x="295363" y="1279525"/>
                  </a:lnTo>
                  <a:lnTo>
                    <a:pt x="300570" y="1273048"/>
                  </a:lnTo>
                  <a:close/>
                </a:path>
                <a:path w="2559685" h="1495425">
                  <a:moveTo>
                    <a:pt x="325081" y="1244727"/>
                  </a:moveTo>
                  <a:lnTo>
                    <a:pt x="311111" y="1231900"/>
                  </a:lnTo>
                  <a:lnTo>
                    <a:pt x="301840" y="1241933"/>
                  </a:lnTo>
                  <a:lnTo>
                    <a:pt x="298157" y="1246251"/>
                  </a:lnTo>
                  <a:lnTo>
                    <a:pt x="312508" y="1258697"/>
                  </a:lnTo>
                  <a:lnTo>
                    <a:pt x="315810" y="1254887"/>
                  </a:lnTo>
                  <a:lnTo>
                    <a:pt x="325081" y="1244727"/>
                  </a:lnTo>
                  <a:close/>
                </a:path>
                <a:path w="2559685" h="1495425">
                  <a:moveTo>
                    <a:pt x="351370" y="1218438"/>
                  </a:moveTo>
                  <a:lnTo>
                    <a:pt x="338670" y="1204214"/>
                  </a:lnTo>
                  <a:lnTo>
                    <a:pt x="324700" y="1218057"/>
                  </a:lnTo>
                  <a:lnTo>
                    <a:pt x="338162" y="1231519"/>
                  </a:lnTo>
                  <a:lnTo>
                    <a:pt x="350735" y="1218946"/>
                  </a:lnTo>
                  <a:lnTo>
                    <a:pt x="351370" y="1218438"/>
                  </a:lnTo>
                  <a:close/>
                </a:path>
                <a:path w="2559685" h="1495425">
                  <a:moveTo>
                    <a:pt x="379564" y="1193673"/>
                  </a:moveTo>
                  <a:lnTo>
                    <a:pt x="367626" y="1178687"/>
                  </a:lnTo>
                  <a:lnTo>
                    <a:pt x="364959" y="1180846"/>
                  </a:lnTo>
                  <a:lnTo>
                    <a:pt x="352894" y="1191514"/>
                  </a:lnTo>
                  <a:lnTo>
                    <a:pt x="365594" y="1205865"/>
                  </a:lnTo>
                  <a:lnTo>
                    <a:pt x="376897" y="1195705"/>
                  </a:lnTo>
                  <a:lnTo>
                    <a:pt x="379564" y="1193673"/>
                  </a:lnTo>
                  <a:close/>
                </a:path>
                <a:path w="2559685" h="1495425">
                  <a:moveTo>
                    <a:pt x="409028" y="1170305"/>
                  </a:moveTo>
                  <a:lnTo>
                    <a:pt x="397979" y="1154811"/>
                  </a:lnTo>
                  <a:lnTo>
                    <a:pt x="393788" y="1157859"/>
                  </a:lnTo>
                  <a:lnTo>
                    <a:pt x="382485" y="1166876"/>
                  </a:lnTo>
                  <a:lnTo>
                    <a:pt x="394423" y="1181735"/>
                  </a:lnTo>
                  <a:lnTo>
                    <a:pt x="404964" y="1173226"/>
                  </a:lnTo>
                  <a:lnTo>
                    <a:pt x="409028" y="1170305"/>
                  </a:lnTo>
                  <a:close/>
                </a:path>
                <a:path w="2559685" h="1495425">
                  <a:moveTo>
                    <a:pt x="439762" y="1148588"/>
                  </a:moveTo>
                  <a:lnTo>
                    <a:pt x="429348" y="1132586"/>
                  </a:lnTo>
                  <a:lnTo>
                    <a:pt x="424776" y="1135507"/>
                  </a:lnTo>
                  <a:lnTo>
                    <a:pt x="413473" y="1143762"/>
                  </a:lnTo>
                  <a:lnTo>
                    <a:pt x="424522" y="1159256"/>
                  </a:lnTo>
                  <a:lnTo>
                    <a:pt x="435190" y="1151509"/>
                  </a:lnTo>
                  <a:lnTo>
                    <a:pt x="439762" y="1148588"/>
                  </a:lnTo>
                  <a:close/>
                </a:path>
                <a:path w="2559685" h="1495425">
                  <a:moveTo>
                    <a:pt x="471512" y="1128141"/>
                  </a:moveTo>
                  <a:lnTo>
                    <a:pt x="461860" y="1111758"/>
                  </a:lnTo>
                  <a:lnTo>
                    <a:pt x="457669" y="1114171"/>
                  </a:lnTo>
                  <a:lnTo>
                    <a:pt x="445350" y="1122172"/>
                  </a:lnTo>
                  <a:lnTo>
                    <a:pt x="455764" y="1138174"/>
                  </a:lnTo>
                  <a:lnTo>
                    <a:pt x="467448" y="1130554"/>
                  </a:lnTo>
                  <a:lnTo>
                    <a:pt x="471512" y="1128141"/>
                  </a:lnTo>
                  <a:close/>
                </a:path>
                <a:path w="2559685" h="1495425">
                  <a:moveTo>
                    <a:pt x="504024" y="1109091"/>
                  </a:moveTo>
                  <a:lnTo>
                    <a:pt x="495007" y="1092327"/>
                  </a:lnTo>
                  <a:lnTo>
                    <a:pt x="492467" y="1093724"/>
                  </a:lnTo>
                  <a:lnTo>
                    <a:pt x="478243" y="1102106"/>
                  </a:lnTo>
                  <a:lnTo>
                    <a:pt x="487895" y="1118489"/>
                  </a:lnTo>
                  <a:lnTo>
                    <a:pt x="501484" y="1110488"/>
                  </a:lnTo>
                  <a:lnTo>
                    <a:pt x="504024" y="1109091"/>
                  </a:lnTo>
                  <a:close/>
                </a:path>
                <a:path w="2559685" h="1495425">
                  <a:moveTo>
                    <a:pt x="537552" y="1091057"/>
                  </a:moveTo>
                  <a:lnTo>
                    <a:pt x="528535" y="1074293"/>
                  </a:lnTo>
                  <a:lnTo>
                    <a:pt x="511771" y="1083310"/>
                  </a:lnTo>
                  <a:lnTo>
                    <a:pt x="520776" y="1100074"/>
                  </a:lnTo>
                  <a:lnTo>
                    <a:pt x="537552" y="1091057"/>
                  </a:lnTo>
                  <a:close/>
                </a:path>
                <a:path w="2559685" h="1495425">
                  <a:moveTo>
                    <a:pt x="571461" y="1074547"/>
                  </a:moveTo>
                  <a:lnTo>
                    <a:pt x="563079" y="1057402"/>
                  </a:lnTo>
                  <a:lnTo>
                    <a:pt x="546061" y="1065784"/>
                  </a:lnTo>
                  <a:lnTo>
                    <a:pt x="554443" y="1082929"/>
                  </a:lnTo>
                  <a:lnTo>
                    <a:pt x="571461" y="1074547"/>
                  </a:lnTo>
                  <a:close/>
                </a:path>
                <a:path w="2559685" h="1495425">
                  <a:moveTo>
                    <a:pt x="605878" y="1059053"/>
                  </a:moveTo>
                  <a:lnTo>
                    <a:pt x="598258" y="1041654"/>
                  </a:lnTo>
                  <a:lnTo>
                    <a:pt x="580732" y="1049401"/>
                  </a:lnTo>
                  <a:lnTo>
                    <a:pt x="588479" y="1066800"/>
                  </a:lnTo>
                  <a:lnTo>
                    <a:pt x="605878" y="1059053"/>
                  </a:lnTo>
                  <a:close/>
                </a:path>
                <a:path w="2559685" h="1495425">
                  <a:moveTo>
                    <a:pt x="640803" y="1044702"/>
                  </a:moveTo>
                  <a:lnTo>
                    <a:pt x="633691" y="1027049"/>
                  </a:lnTo>
                  <a:lnTo>
                    <a:pt x="616038" y="1034034"/>
                  </a:lnTo>
                  <a:lnTo>
                    <a:pt x="623150" y="1051814"/>
                  </a:lnTo>
                  <a:lnTo>
                    <a:pt x="640803" y="1044702"/>
                  </a:lnTo>
                  <a:close/>
                </a:path>
                <a:path w="2559685" h="1495425">
                  <a:moveTo>
                    <a:pt x="676109" y="1031240"/>
                  </a:moveTo>
                  <a:lnTo>
                    <a:pt x="669632" y="1013333"/>
                  </a:lnTo>
                  <a:lnTo>
                    <a:pt x="651725" y="1019810"/>
                  </a:lnTo>
                  <a:lnTo>
                    <a:pt x="658202" y="1037717"/>
                  </a:lnTo>
                  <a:lnTo>
                    <a:pt x="676109" y="1031240"/>
                  </a:lnTo>
                  <a:close/>
                </a:path>
                <a:path w="2559685" h="1495425">
                  <a:moveTo>
                    <a:pt x="711796" y="1018794"/>
                  </a:moveTo>
                  <a:lnTo>
                    <a:pt x="705954" y="1000760"/>
                  </a:lnTo>
                  <a:lnTo>
                    <a:pt x="691857" y="1005332"/>
                  </a:lnTo>
                  <a:lnTo>
                    <a:pt x="687539" y="1006856"/>
                  </a:lnTo>
                  <a:lnTo>
                    <a:pt x="694016" y="1024763"/>
                  </a:lnTo>
                  <a:lnTo>
                    <a:pt x="697826" y="1023366"/>
                  </a:lnTo>
                  <a:lnTo>
                    <a:pt x="711796" y="1018794"/>
                  </a:lnTo>
                  <a:close/>
                </a:path>
                <a:path w="2559685" h="1495425">
                  <a:moveTo>
                    <a:pt x="747864" y="1007237"/>
                  </a:moveTo>
                  <a:lnTo>
                    <a:pt x="742403" y="988949"/>
                  </a:lnTo>
                  <a:lnTo>
                    <a:pt x="736434" y="990727"/>
                  </a:lnTo>
                  <a:lnTo>
                    <a:pt x="723988" y="994791"/>
                  </a:lnTo>
                  <a:lnTo>
                    <a:pt x="729957" y="1012825"/>
                  </a:lnTo>
                  <a:lnTo>
                    <a:pt x="741895" y="1008888"/>
                  </a:lnTo>
                  <a:lnTo>
                    <a:pt x="747864" y="1007237"/>
                  </a:lnTo>
                  <a:close/>
                </a:path>
                <a:path w="2559685" h="1495425">
                  <a:moveTo>
                    <a:pt x="784313" y="996569"/>
                  </a:moveTo>
                  <a:lnTo>
                    <a:pt x="778979" y="978281"/>
                  </a:lnTo>
                  <a:lnTo>
                    <a:pt x="760691" y="983615"/>
                  </a:lnTo>
                  <a:lnTo>
                    <a:pt x="766025" y="1001903"/>
                  </a:lnTo>
                  <a:lnTo>
                    <a:pt x="784313" y="996569"/>
                  </a:lnTo>
                  <a:close/>
                </a:path>
                <a:path w="2559685" h="1495425">
                  <a:moveTo>
                    <a:pt x="820889" y="986917"/>
                  </a:moveTo>
                  <a:lnTo>
                    <a:pt x="816190" y="968502"/>
                  </a:lnTo>
                  <a:lnTo>
                    <a:pt x="797648" y="973201"/>
                  </a:lnTo>
                  <a:lnTo>
                    <a:pt x="802474" y="991743"/>
                  </a:lnTo>
                  <a:lnTo>
                    <a:pt x="820889" y="986917"/>
                  </a:lnTo>
                  <a:close/>
                </a:path>
                <a:path w="2559685" h="1495425">
                  <a:moveTo>
                    <a:pt x="857719" y="978027"/>
                  </a:moveTo>
                  <a:lnTo>
                    <a:pt x="853401" y="959485"/>
                  </a:lnTo>
                  <a:lnTo>
                    <a:pt x="834859" y="963676"/>
                  </a:lnTo>
                  <a:lnTo>
                    <a:pt x="839177" y="982218"/>
                  </a:lnTo>
                  <a:lnTo>
                    <a:pt x="857719" y="978027"/>
                  </a:lnTo>
                  <a:close/>
                </a:path>
                <a:path w="2559685" h="1495425">
                  <a:moveTo>
                    <a:pt x="894676" y="969772"/>
                  </a:moveTo>
                  <a:lnTo>
                    <a:pt x="890866" y="951103"/>
                  </a:lnTo>
                  <a:lnTo>
                    <a:pt x="878293" y="953643"/>
                  </a:lnTo>
                  <a:lnTo>
                    <a:pt x="871943" y="955167"/>
                  </a:lnTo>
                  <a:lnTo>
                    <a:pt x="876261" y="973709"/>
                  </a:lnTo>
                  <a:lnTo>
                    <a:pt x="881976" y="972439"/>
                  </a:lnTo>
                  <a:lnTo>
                    <a:pt x="894676" y="969772"/>
                  </a:lnTo>
                  <a:close/>
                </a:path>
                <a:path w="2559685" h="1495425">
                  <a:moveTo>
                    <a:pt x="931760" y="962406"/>
                  </a:moveTo>
                  <a:lnTo>
                    <a:pt x="928458" y="943610"/>
                  </a:lnTo>
                  <a:lnTo>
                    <a:pt x="928077" y="943610"/>
                  </a:lnTo>
                  <a:lnTo>
                    <a:pt x="909535" y="947420"/>
                  </a:lnTo>
                  <a:lnTo>
                    <a:pt x="913345" y="966089"/>
                  </a:lnTo>
                  <a:lnTo>
                    <a:pt x="931252" y="962406"/>
                  </a:lnTo>
                  <a:lnTo>
                    <a:pt x="931760" y="962406"/>
                  </a:lnTo>
                  <a:close/>
                </a:path>
                <a:path w="2559685" h="1495425">
                  <a:moveTo>
                    <a:pt x="969225" y="955929"/>
                  </a:moveTo>
                  <a:lnTo>
                    <a:pt x="966050" y="937133"/>
                  </a:lnTo>
                  <a:lnTo>
                    <a:pt x="947254" y="940308"/>
                  </a:lnTo>
                  <a:lnTo>
                    <a:pt x="950556" y="959104"/>
                  </a:lnTo>
                  <a:lnTo>
                    <a:pt x="969225" y="955929"/>
                  </a:lnTo>
                  <a:close/>
                </a:path>
                <a:path w="2559685" h="1495425">
                  <a:moveTo>
                    <a:pt x="1006690" y="950214"/>
                  </a:moveTo>
                  <a:lnTo>
                    <a:pt x="1004023" y="931291"/>
                  </a:lnTo>
                  <a:lnTo>
                    <a:pt x="985100" y="934085"/>
                  </a:lnTo>
                  <a:lnTo>
                    <a:pt x="987767" y="952881"/>
                  </a:lnTo>
                  <a:lnTo>
                    <a:pt x="1006690" y="950214"/>
                  </a:lnTo>
                  <a:close/>
                </a:path>
                <a:path w="2559685" h="1495425">
                  <a:moveTo>
                    <a:pt x="1044155" y="945134"/>
                  </a:moveTo>
                  <a:lnTo>
                    <a:pt x="1041996" y="926211"/>
                  </a:lnTo>
                  <a:lnTo>
                    <a:pt x="1030820" y="927481"/>
                  </a:lnTo>
                  <a:lnTo>
                    <a:pt x="1022819" y="928624"/>
                  </a:lnTo>
                  <a:lnTo>
                    <a:pt x="1025486" y="947547"/>
                  </a:lnTo>
                  <a:lnTo>
                    <a:pt x="1033106" y="946404"/>
                  </a:lnTo>
                  <a:lnTo>
                    <a:pt x="1044155" y="945134"/>
                  </a:lnTo>
                  <a:close/>
                </a:path>
                <a:path w="2559685" h="1495425">
                  <a:moveTo>
                    <a:pt x="1082001" y="940689"/>
                  </a:moveTo>
                  <a:lnTo>
                    <a:pt x="1079842" y="921766"/>
                  </a:lnTo>
                  <a:lnTo>
                    <a:pt x="1060919" y="924052"/>
                  </a:lnTo>
                  <a:lnTo>
                    <a:pt x="1063078" y="942975"/>
                  </a:lnTo>
                  <a:lnTo>
                    <a:pt x="1082001" y="940689"/>
                  </a:lnTo>
                  <a:close/>
                </a:path>
                <a:path w="2559685" h="1495425">
                  <a:moveTo>
                    <a:pt x="1119720" y="937260"/>
                  </a:moveTo>
                  <a:lnTo>
                    <a:pt x="1118069" y="918337"/>
                  </a:lnTo>
                  <a:lnTo>
                    <a:pt x="1099019" y="919988"/>
                  </a:lnTo>
                  <a:lnTo>
                    <a:pt x="1100797" y="939038"/>
                  </a:lnTo>
                  <a:lnTo>
                    <a:pt x="1119720" y="937260"/>
                  </a:lnTo>
                  <a:close/>
                </a:path>
                <a:path w="2559685" h="1495425">
                  <a:moveTo>
                    <a:pt x="1157439" y="934466"/>
                  </a:moveTo>
                  <a:lnTo>
                    <a:pt x="1156296" y="915416"/>
                  </a:lnTo>
                  <a:lnTo>
                    <a:pt x="1137627" y="916559"/>
                  </a:lnTo>
                  <a:lnTo>
                    <a:pt x="1136992" y="916686"/>
                  </a:lnTo>
                  <a:lnTo>
                    <a:pt x="1138643" y="935609"/>
                  </a:lnTo>
                  <a:lnTo>
                    <a:pt x="1138897" y="935609"/>
                  </a:lnTo>
                  <a:lnTo>
                    <a:pt x="1157439" y="934466"/>
                  </a:lnTo>
                  <a:close/>
                </a:path>
                <a:path w="2559685" h="1495425">
                  <a:moveTo>
                    <a:pt x="1195285" y="932053"/>
                  </a:moveTo>
                  <a:lnTo>
                    <a:pt x="1194523" y="913003"/>
                  </a:lnTo>
                  <a:lnTo>
                    <a:pt x="1175219" y="914146"/>
                  </a:lnTo>
                  <a:lnTo>
                    <a:pt x="1176489" y="933196"/>
                  </a:lnTo>
                  <a:lnTo>
                    <a:pt x="1195285" y="932053"/>
                  </a:lnTo>
                  <a:close/>
                </a:path>
                <a:path w="2559685" h="1495425">
                  <a:moveTo>
                    <a:pt x="1233258" y="930656"/>
                  </a:moveTo>
                  <a:lnTo>
                    <a:pt x="1232623" y="911733"/>
                  </a:lnTo>
                  <a:lnTo>
                    <a:pt x="1213573" y="912368"/>
                  </a:lnTo>
                  <a:lnTo>
                    <a:pt x="1214208" y="931418"/>
                  </a:lnTo>
                  <a:lnTo>
                    <a:pt x="1233258" y="930656"/>
                  </a:lnTo>
                  <a:close/>
                </a:path>
                <a:path w="2559685" h="1495425">
                  <a:moveTo>
                    <a:pt x="1271231" y="929767"/>
                  </a:moveTo>
                  <a:lnTo>
                    <a:pt x="1270850" y="910717"/>
                  </a:lnTo>
                  <a:lnTo>
                    <a:pt x="1251800" y="911098"/>
                  </a:lnTo>
                  <a:lnTo>
                    <a:pt x="1252181" y="930148"/>
                  </a:lnTo>
                  <a:lnTo>
                    <a:pt x="1271231" y="929767"/>
                  </a:lnTo>
                  <a:close/>
                </a:path>
                <a:path w="2559685" h="1495425">
                  <a:moveTo>
                    <a:pt x="1309331" y="910336"/>
                  </a:moveTo>
                  <a:lnTo>
                    <a:pt x="1303997" y="910336"/>
                  </a:lnTo>
                  <a:lnTo>
                    <a:pt x="1289900" y="910463"/>
                  </a:lnTo>
                  <a:lnTo>
                    <a:pt x="1290281" y="929513"/>
                  </a:lnTo>
                  <a:lnTo>
                    <a:pt x="1303616" y="929259"/>
                  </a:lnTo>
                  <a:lnTo>
                    <a:pt x="1308950" y="929386"/>
                  </a:lnTo>
                  <a:lnTo>
                    <a:pt x="1308950" y="929259"/>
                  </a:lnTo>
                  <a:lnTo>
                    <a:pt x="1309331" y="910336"/>
                  </a:lnTo>
                  <a:close/>
                </a:path>
                <a:path w="2559685" h="1495425">
                  <a:moveTo>
                    <a:pt x="1347431" y="910971"/>
                  </a:moveTo>
                  <a:lnTo>
                    <a:pt x="1328381" y="910717"/>
                  </a:lnTo>
                  <a:lnTo>
                    <a:pt x="1328000" y="929767"/>
                  </a:lnTo>
                  <a:lnTo>
                    <a:pt x="1347050" y="930021"/>
                  </a:lnTo>
                  <a:lnTo>
                    <a:pt x="1347431" y="910971"/>
                  </a:lnTo>
                  <a:close/>
                </a:path>
                <a:path w="2559685" h="1495425">
                  <a:moveTo>
                    <a:pt x="1385658" y="912368"/>
                  </a:moveTo>
                  <a:lnTo>
                    <a:pt x="1366735" y="911479"/>
                  </a:lnTo>
                  <a:lnTo>
                    <a:pt x="1365846" y="930529"/>
                  </a:lnTo>
                  <a:lnTo>
                    <a:pt x="1384896" y="931418"/>
                  </a:lnTo>
                  <a:lnTo>
                    <a:pt x="1385658" y="912368"/>
                  </a:lnTo>
                  <a:close/>
                </a:path>
                <a:path w="2559685" h="1495425">
                  <a:moveTo>
                    <a:pt x="1424012" y="914146"/>
                  </a:moveTo>
                  <a:lnTo>
                    <a:pt x="1415630" y="913638"/>
                  </a:lnTo>
                  <a:lnTo>
                    <a:pt x="1404708" y="913130"/>
                  </a:lnTo>
                  <a:lnTo>
                    <a:pt x="1403946" y="932180"/>
                  </a:lnTo>
                  <a:lnTo>
                    <a:pt x="1414360" y="932688"/>
                  </a:lnTo>
                  <a:lnTo>
                    <a:pt x="1422742" y="933196"/>
                  </a:lnTo>
                  <a:lnTo>
                    <a:pt x="1424012" y="914146"/>
                  </a:lnTo>
                  <a:close/>
                </a:path>
                <a:path w="2559685" h="1495425">
                  <a:moveTo>
                    <a:pt x="1461985" y="916813"/>
                  </a:moveTo>
                  <a:lnTo>
                    <a:pt x="1443062" y="915543"/>
                  </a:lnTo>
                  <a:lnTo>
                    <a:pt x="1441665" y="934466"/>
                  </a:lnTo>
                  <a:lnTo>
                    <a:pt x="1460715" y="935863"/>
                  </a:lnTo>
                  <a:lnTo>
                    <a:pt x="1461985" y="916813"/>
                  </a:lnTo>
                  <a:close/>
                </a:path>
                <a:path w="2559685" h="1495425">
                  <a:moveTo>
                    <a:pt x="1500212" y="920242"/>
                  </a:moveTo>
                  <a:lnTo>
                    <a:pt x="1481289" y="918464"/>
                  </a:lnTo>
                  <a:lnTo>
                    <a:pt x="1479384" y="937387"/>
                  </a:lnTo>
                  <a:lnTo>
                    <a:pt x="1498434" y="939165"/>
                  </a:lnTo>
                  <a:lnTo>
                    <a:pt x="1500212" y="920242"/>
                  </a:lnTo>
                  <a:close/>
                </a:path>
                <a:path w="2559685" h="1495425">
                  <a:moveTo>
                    <a:pt x="1538312" y="924306"/>
                  </a:moveTo>
                  <a:lnTo>
                    <a:pt x="1524088" y="922528"/>
                  </a:lnTo>
                  <a:lnTo>
                    <a:pt x="1519135" y="922020"/>
                  </a:lnTo>
                  <a:lnTo>
                    <a:pt x="1517357" y="941070"/>
                  </a:lnTo>
                  <a:lnTo>
                    <a:pt x="1521675" y="941451"/>
                  </a:lnTo>
                  <a:lnTo>
                    <a:pt x="1536026" y="943229"/>
                  </a:lnTo>
                  <a:lnTo>
                    <a:pt x="1538312" y="924306"/>
                  </a:lnTo>
                  <a:close/>
                </a:path>
                <a:path w="2559685" h="1495425">
                  <a:moveTo>
                    <a:pt x="1576158" y="929005"/>
                  </a:moveTo>
                  <a:lnTo>
                    <a:pt x="1557235" y="926592"/>
                  </a:lnTo>
                  <a:lnTo>
                    <a:pt x="1554949" y="945515"/>
                  </a:lnTo>
                  <a:lnTo>
                    <a:pt x="1573872" y="947928"/>
                  </a:lnTo>
                  <a:lnTo>
                    <a:pt x="1576158" y="929005"/>
                  </a:lnTo>
                  <a:close/>
                </a:path>
                <a:path w="2559685" h="1495425">
                  <a:moveTo>
                    <a:pt x="1614131" y="934720"/>
                  </a:moveTo>
                  <a:lnTo>
                    <a:pt x="1595335" y="931799"/>
                  </a:lnTo>
                  <a:lnTo>
                    <a:pt x="1592414" y="950722"/>
                  </a:lnTo>
                  <a:lnTo>
                    <a:pt x="1611210" y="953516"/>
                  </a:lnTo>
                  <a:lnTo>
                    <a:pt x="1614131" y="934720"/>
                  </a:lnTo>
                  <a:close/>
                </a:path>
                <a:path w="2559685" h="1495425">
                  <a:moveTo>
                    <a:pt x="1651977" y="941070"/>
                  </a:moveTo>
                  <a:lnTo>
                    <a:pt x="1633181" y="937768"/>
                  </a:lnTo>
                  <a:lnTo>
                    <a:pt x="1629879" y="956437"/>
                  </a:lnTo>
                  <a:lnTo>
                    <a:pt x="1648548" y="959739"/>
                  </a:lnTo>
                  <a:lnTo>
                    <a:pt x="1651977" y="941070"/>
                  </a:lnTo>
                  <a:close/>
                </a:path>
                <a:path w="2559685" h="1495425">
                  <a:moveTo>
                    <a:pt x="1689696" y="948055"/>
                  </a:moveTo>
                  <a:lnTo>
                    <a:pt x="1679282" y="945896"/>
                  </a:lnTo>
                  <a:lnTo>
                    <a:pt x="1670646" y="944372"/>
                  </a:lnTo>
                  <a:lnTo>
                    <a:pt x="1667344" y="963168"/>
                  </a:lnTo>
                  <a:lnTo>
                    <a:pt x="1675472" y="964565"/>
                  </a:lnTo>
                  <a:lnTo>
                    <a:pt x="1685759" y="966724"/>
                  </a:lnTo>
                  <a:lnTo>
                    <a:pt x="1689696" y="948055"/>
                  </a:lnTo>
                  <a:close/>
                </a:path>
                <a:path w="2559685" h="1495425">
                  <a:moveTo>
                    <a:pt x="1726907" y="955802"/>
                  </a:moveTo>
                  <a:lnTo>
                    <a:pt x="1708365" y="951992"/>
                  </a:lnTo>
                  <a:lnTo>
                    <a:pt x="1704428" y="970661"/>
                  </a:lnTo>
                  <a:lnTo>
                    <a:pt x="1723097" y="974471"/>
                  </a:lnTo>
                  <a:lnTo>
                    <a:pt x="1726907" y="955802"/>
                  </a:lnTo>
                  <a:close/>
                </a:path>
                <a:path w="2559685" h="1495425">
                  <a:moveTo>
                    <a:pt x="1764245" y="964692"/>
                  </a:moveTo>
                  <a:lnTo>
                    <a:pt x="1745703" y="960247"/>
                  </a:lnTo>
                  <a:lnTo>
                    <a:pt x="1741385" y="978789"/>
                  </a:lnTo>
                  <a:lnTo>
                    <a:pt x="1759927" y="983234"/>
                  </a:lnTo>
                  <a:lnTo>
                    <a:pt x="1764245" y="964692"/>
                  </a:lnTo>
                  <a:close/>
                </a:path>
                <a:path w="2559685" h="1495425">
                  <a:moveTo>
                    <a:pt x="1801456" y="974344"/>
                  </a:moveTo>
                  <a:lnTo>
                    <a:pt x="1783041" y="969391"/>
                  </a:lnTo>
                  <a:lnTo>
                    <a:pt x="1778088" y="987806"/>
                  </a:lnTo>
                  <a:lnTo>
                    <a:pt x="1796503" y="992632"/>
                  </a:lnTo>
                  <a:lnTo>
                    <a:pt x="1801456" y="974344"/>
                  </a:lnTo>
                  <a:close/>
                </a:path>
                <a:path w="2559685" h="1495425">
                  <a:moveTo>
                    <a:pt x="1838413" y="984758"/>
                  </a:moveTo>
                  <a:lnTo>
                    <a:pt x="1824189" y="980440"/>
                  </a:lnTo>
                  <a:lnTo>
                    <a:pt x="1819871" y="979297"/>
                  </a:lnTo>
                  <a:lnTo>
                    <a:pt x="1814918" y="997585"/>
                  </a:lnTo>
                  <a:lnTo>
                    <a:pt x="1818601" y="998601"/>
                  </a:lnTo>
                  <a:lnTo>
                    <a:pt x="1832825" y="1002919"/>
                  </a:lnTo>
                  <a:lnTo>
                    <a:pt x="1838413" y="984758"/>
                  </a:lnTo>
                  <a:close/>
                </a:path>
                <a:path w="2559685" h="1495425">
                  <a:moveTo>
                    <a:pt x="1875116" y="995934"/>
                  </a:moveTo>
                  <a:lnTo>
                    <a:pt x="1869909" y="994156"/>
                  </a:lnTo>
                  <a:lnTo>
                    <a:pt x="1856574" y="990219"/>
                  </a:lnTo>
                  <a:lnTo>
                    <a:pt x="1851113" y="1008507"/>
                  </a:lnTo>
                  <a:lnTo>
                    <a:pt x="1863813" y="1012317"/>
                  </a:lnTo>
                  <a:lnTo>
                    <a:pt x="1869020" y="1013968"/>
                  </a:lnTo>
                  <a:lnTo>
                    <a:pt x="1875116" y="995934"/>
                  </a:lnTo>
                  <a:close/>
                </a:path>
                <a:path w="2559685" h="1495425">
                  <a:moveTo>
                    <a:pt x="1911184" y="1008126"/>
                  </a:moveTo>
                  <a:lnTo>
                    <a:pt x="1893150" y="1002030"/>
                  </a:lnTo>
                  <a:lnTo>
                    <a:pt x="1887054" y="1020064"/>
                  </a:lnTo>
                  <a:lnTo>
                    <a:pt x="1905088" y="1026160"/>
                  </a:lnTo>
                  <a:lnTo>
                    <a:pt x="1911184" y="1008126"/>
                  </a:lnTo>
                  <a:close/>
                </a:path>
                <a:path w="2559685" h="1495425">
                  <a:moveTo>
                    <a:pt x="1947252" y="1021461"/>
                  </a:moveTo>
                  <a:lnTo>
                    <a:pt x="1929345" y="1014730"/>
                  </a:lnTo>
                  <a:lnTo>
                    <a:pt x="1922741" y="1032637"/>
                  </a:lnTo>
                  <a:lnTo>
                    <a:pt x="1940521" y="1039241"/>
                  </a:lnTo>
                  <a:lnTo>
                    <a:pt x="1947252" y="1021461"/>
                  </a:lnTo>
                  <a:close/>
                </a:path>
                <a:path w="2559685" h="1495425">
                  <a:moveTo>
                    <a:pt x="1982939" y="1035685"/>
                  </a:moveTo>
                  <a:lnTo>
                    <a:pt x="1965286" y="1028446"/>
                  </a:lnTo>
                  <a:lnTo>
                    <a:pt x="1958047" y="1046099"/>
                  </a:lnTo>
                  <a:lnTo>
                    <a:pt x="1975573" y="1053338"/>
                  </a:lnTo>
                  <a:lnTo>
                    <a:pt x="1982939" y="1035685"/>
                  </a:lnTo>
                  <a:close/>
                </a:path>
                <a:path w="2559685" h="1495425">
                  <a:moveTo>
                    <a:pt x="2018118" y="1051052"/>
                  </a:moveTo>
                  <a:lnTo>
                    <a:pt x="2000719" y="1043178"/>
                  </a:lnTo>
                  <a:lnTo>
                    <a:pt x="1992845" y="1060577"/>
                  </a:lnTo>
                  <a:lnTo>
                    <a:pt x="2010244" y="1068451"/>
                  </a:lnTo>
                  <a:lnTo>
                    <a:pt x="2018118" y="1051052"/>
                  </a:lnTo>
                  <a:close/>
                </a:path>
                <a:path w="2559685" h="1495425">
                  <a:moveTo>
                    <a:pt x="2052789" y="1067562"/>
                  </a:moveTo>
                  <a:lnTo>
                    <a:pt x="2037549" y="1059942"/>
                  </a:lnTo>
                  <a:lnTo>
                    <a:pt x="2035390" y="1058926"/>
                  </a:lnTo>
                  <a:lnTo>
                    <a:pt x="2027516" y="1076325"/>
                  </a:lnTo>
                  <a:lnTo>
                    <a:pt x="2029040" y="1076960"/>
                  </a:lnTo>
                  <a:lnTo>
                    <a:pt x="2044280" y="1084580"/>
                  </a:lnTo>
                  <a:lnTo>
                    <a:pt x="2052789" y="1067562"/>
                  </a:lnTo>
                  <a:close/>
                </a:path>
                <a:path w="2559685" h="1495425">
                  <a:moveTo>
                    <a:pt x="2087079" y="1085215"/>
                  </a:moveTo>
                  <a:lnTo>
                    <a:pt x="2075522" y="1078865"/>
                  </a:lnTo>
                  <a:lnTo>
                    <a:pt x="2069934" y="1076071"/>
                  </a:lnTo>
                  <a:lnTo>
                    <a:pt x="2061425" y="1093089"/>
                  </a:lnTo>
                  <a:lnTo>
                    <a:pt x="2066378" y="1095629"/>
                  </a:lnTo>
                  <a:lnTo>
                    <a:pt x="2077808" y="1101979"/>
                  </a:lnTo>
                  <a:lnTo>
                    <a:pt x="2087079" y="1085215"/>
                  </a:lnTo>
                  <a:close/>
                </a:path>
                <a:path w="2559685" h="1495425">
                  <a:moveTo>
                    <a:pt x="2120481" y="1104265"/>
                  </a:moveTo>
                  <a:lnTo>
                    <a:pt x="2111591" y="1098804"/>
                  </a:lnTo>
                  <a:lnTo>
                    <a:pt x="2103716" y="1094486"/>
                  </a:lnTo>
                  <a:lnTo>
                    <a:pt x="2094445" y="1111123"/>
                  </a:lnTo>
                  <a:lnTo>
                    <a:pt x="2101684" y="1115060"/>
                  </a:lnTo>
                  <a:lnTo>
                    <a:pt x="2110702" y="1120521"/>
                  </a:lnTo>
                  <a:lnTo>
                    <a:pt x="2120481" y="1104265"/>
                  </a:lnTo>
                  <a:close/>
                </a:path>
                <a:path w="2559685" h="1495425">
                  <a:moveTo>
                    <a:pt x="2153234" y="1124458"/>
                  </a:moveTo>
                  <a:lnTo>
                    <a:pt x="2146008" y="1119632"/>
                  </a:lnTo>
                  <a:lnTo>
                    <a:pt x="2136864" y="1114044"/>
                  </a:lnTo>
                  <a:lnTo>
                    <a:pt x="2126958" y="1130427"/>
                  </a:lnTo>
                  <a:lnTo>
                    <a:pt x="2135340" y="1135507"/>
                  </a:lnTo>
                  <a:lnTo>
                    <a:pt x="2142706" y="1140333"/>
                  </a:lnTo>
                  <a:lnTo>
                    <a:pt x="2153234" y="1124458"/>
                  </a:lnTo>
                  <a:close/>
                </a:path>
                <a:path w="2559685" h="1495425">
                  <a:moveTo>
                    <a:pt x="2185124" y="1146175"/>
                  </a:moveTo>
                  <a:lnTo>
                    <a:pt x="2178393" y="1141222"/>
                  </a:lnTo>
                  <a:lnTo>
                    <a:pt x="2169109" y="1134999"/>
                  </a:lnTo>
                  <a:lnTo>
                    <a:pt x="2158581" y="1150874"/>
                  </a:lnTo>
                  <a:lnTo>
                    <a:pt x="2166963" y="1156589"/>
                  </a:lnTo>
                  <a:lnTo>
                    <a:pt x="2173808" y="1161542"/>
                  </a:lnTo>
                  <a:lnTo>
                    <a:pt x="2185124" y="1146175"/>
                  </a:lnTo>
                  <a:close/>
                </a:path>
                <a:path w="2559685" h="1495425">
                  <a:moveTo>
                    <a:pt x="2215858" y="1169416"/>
                  </a:moveTo>
                  <a:lnTo>
                    <a:pt x="2208733" y="1163701"/>
                  </a:lnTo>
                  <a:lnTo>
                    <a:pt x="2200491" y="1157478"/>
                  </a:lnTo>
                  <a:lnTo>
                    <a:pt x="2189188" y="1172845"/>
                  </a:lnTo>
                  <a:lnTo>
                    <a:pt x="2196808" y="1178433"/>
                  </a:lnTo>
                  <a:lnTo>
                    <a:pt x="2203793" y="1184148"/>
                  </a:lnTo>
                  <a:lnTo>
                    <a:pt x="2215858" y="1169416"/>
                  </a:lnTo>
                  <a:close/>
                </a:path>
                <a:path w="2559685" h="1495425">
                  <a:moveTo>
                    <a:pt x="2245322" y="1194435"/>
                  </a:moveTo>
                  <a:lnTo>
                    <a:pt x="2237194" y="1186942"/>
                  </a:lnTo>
                  <a:lnTo>
                    <a:pt x="2230590" y="1181481"/>
                  </a:lnTo>
                  <a:lnTo>
                    <a:pt x="2218525" y="1196213"/>
                  </a:lnTo>
                  <a:lnTo>
                    <a:pt x="2224367" y="1200912"/>
                  </a:lnTo>
                  <a:lnTo>
                    <a:pt x="2232495" y="1208405"/>
                  </a:lnTo>
                  <a:lnTo>
                    <a:pt x="2245322" y="1194435"/>
                  </a:lnTo>
                  <a:close/>
                </a:path>
                <a:path w="2559685" h="1495425">
                  <a:moveTo>
                    <a:pt x="2273262" y="1221105"/>
                  </a:moveTo>
                  <a:lnTo>
                    <a:pt x="2263483" y="1210945"/>
                  </a:lnTo>
                  <a:lnTo>
                    <a:pt x="2259419" y="1207262"/>
                  </a:lnTo>
                  <a:lnTo>
                    <a:pt x="2246592" y="1221232"/>
                  </a:lnTo>
                  <a:lnTo>
                    <a:pt x="2249894" y="1224280"/>
                  </a:lnTo>
                  <a:lnTo>
                    <a:pt x="2259673" y="1234313"/>
                  </a:lnTo>
                  <a:lnTo>
                    <a:pt x="2273262" y="1221105"/>
                  </a:lnTo>
                  <a:close/>
                </a:path>
                <a:path w="2559685" h="1495425">
                  <a:moveTo>
                    <a:pt x="2299805" y="1249426"/>
                  </a:moveTo>
                  <a:lnTo>
                    <a:pt x="2287486" y="1235710"/>
                  </a:lnTo>
                  <a:lnTo>
                    <a:pt x="2286597" y="1234694"/>
                  </a:lnTo>
                  <a:lnTo>
                    <a:pt x="2272881" y="1248029"/>
                  </a:lnTo>
                  <a:lnTo>
                    <a:pt x="2273262" y="1248410"/>
                  </a:lnTo>
                  <a:lnTo>
                    <a:pt x="2284184" y="1260475"/>
                  </a:lnTo>
                  <a:lnTo>
                    <a:pt x="2285073" y="1261745"/>
                  </a:lnTo>
                  <a:lnTo>
                    <a:pt x="2299805" y="1249426"/>
                  </a:lnTo>
                  <a:close/>
                </a:path>
                <a:path w="2559685" h="1495425">
                  <a:moveTo>
                    <a:pt x="2323681" y="1279906"/>
                  </a:moveTo>
                  <a:lnTo>
                    <a:pt x="2319617" y="1274191"/>
                  </a:lnTo>
                  <a:lnTo>
                    <a:pt x="2311997" y="1264412"/>
                  </a:lnTo>
                  <a:lnTo>
                    <a:pt x="2297011" y="1276096"/>
                  </a:lnTo>
                  <a:lnTo>
                    <a:pt x="2304123" y="1285367"/>
                  </a:lnTo>
                  <a:lnTo>
                    <a:pt x="2308187" y="1291082"/>
                  </a:lnTo>
                  <a:lnTo>
                    <a:pt x="2323681" y="1279906"/>
                  </a:lnTo>
                  <a:close/>
                </a:path>
                <a:path w="2559685" h="1495425">
                  <a:moveTo>
                    <a:pt x="2345144" y="1312291"/>
                  </a:moveTo>
                  <a:lnTo>
                    <a:pt x="2337905" y="1300607"/>
                  </a:lnTo>
                  <a:lnTo>
                    <a:pt x="2334730" y="1295908"/>
                  </a:lnTo>
                  <a:lnTo>
                    <a:pt x="2318982" y="1306449"/>
                  </a:lnTo>
                  <a:lnTo>
                    <a:pt x="2321776" y="1310640"/>
                  </a:lnTo>
                  <a:lnTo>
                    <a:pt x="2328888" y="1322324"/>
                  </a:lnTo>
                  <a:lnTo>
                    <a:pt x="2345144" y="1312291"/>
                  </a:lnTo>
                  <a:close/>
                </a:path>
                <a:path w="2559685" h="1495425">
                  <a:moveTo>
                    <a:pt x="2363432" y="1346962"/>
                  </a:moveTo>
                  <a:lnTo>
                    <a:pt x="2360892" y="1341628"/>
                  </a:lnTo>
                  <a:lnTo>
                    <a:pt x="2354796" y="1329563"/>
                  </a:lnTo>
                  <a:lnTo>
                    <a:pt x="2337778" y="1338199"/>
                  </a:lnTo>
                  <a:lnTo>
                    <a:pt x="2343620" y="1349502"/>
                  </a:lnTo>
                  <a:lnTo>
                    <a:pt x="2346033" y="1354963"/>
                  </a:lnTo>
                  <a:lnTo>
                    <a:pt x="2363432" y="1346962"/>
                  </a:lnTo>
                  <a:close/>
                </a:path>
                <a:path w="2559685" h="1495425">
                  <a:moveTo>
                    <a:pt x="2377910" y="1383157"/>
                  </a:moveTo>
                  <a:lnTo>
                    <a:pt x="2373084" y="1369695"/>
                  </a:lnTo>
                  <a:lnTo>
                    <a:pt x="2371179" y="1364869"/>
                  </a:lnTo>
                  <a:lnTo>
                    <a:pt x="2353526" y="1372108"/>
                  </a:lnTo>
                  <a:lnTo>
                    <a:pt x="2355177" y="1376172"/>
                  </a:lnTo>
                  <a:lnTo>
                    <a:pt x="2360003" y="1389507"/>
                  </a:lnTo>
                  <a:lnTo>
                    <a:pt x="2377910" y="1383157"/>
                  </a:lnTo>
                  <a:close/>
                </a:path>
                <a:path w="2559685" h="1495425">
                  <a:moveTo>
                    <a:pt x="2413851" y="1406271"/>
                  </a:moveTo>
                  <a:lnTo>
                    <a:pt x="2384679" y="1409700"/>
                  </a:lnTo>
                  <a:lnTo>
                    <a:pt x="2383498" y="1402969"/>
                  </a:lnTo>
                  <a:lnTo>
                    <a:pt x="2364702" y="1406271"/>
                  </a:lnTo>
                  <a:lnTo>
                    <a:pt x="2365730" y="1411922"/>
                  </a:lnTo>
                  <a:lnTo>
                    <a:pt x="2338159" y="1415161"/>
                  </a:lnTo>
                  <a:lnTo>
                    <a:pt x="2384895" y="1486408"/>
                  </a:lnTo>
                  <a:lnTo>
                    <a:pt x="2407056" y="1425067"/>
                  </a:lnTo>
                  <a:lnTo>
                    <a:pt x="2413851" y="1406271"/>
                  </a:lnTo>
                  <a:close/>
                </a:path>
                <a:path w="2559685" h="1495425">
                  <a:moveTo>
                    <a:pt x="2559139" y="1346200"/>
                  </a:moveTo>
                  <a:lnTo>
                    <a:pt x="2557234" y="1282700"/>
                  </a:lnTo>
                  <a:lnTo>
                    <a:pt x="2555075" y="1244600"/>
                  </a:lnTo>
                  <a:lnTo>
                    <a:pt x="2552154" y="1206500"/>
                  </a:lnTo>
                  <a:lnTo>
                    <a:pt x="2548471" y="1181100"/>
                  </a:lnTo>
                  <a:lnTo>
                    <a:pt x="2544026" y="1143000"/>
                  </a:lnTo>
                  <a:lnTo>
                    <a:pt x="2538819" y="1117600"/>
                  </a:lnTo>
                  <a:lnTo>
                    <a:pt x="2532723" y="1079500"/>
                  </a:lnTo>
                  <a:lnTo>
                    <a:pt x="2525992" y="1041400"/>
                  </a:lnTo>
                  <a:lnTo>
                    <a:pt x="2518626" y="1016000"/>
                  </a:lnTo>
                  <a:lnTo>
                    <a:pt x="2510371" y="977900"/>
                  </a:lnTo>
                  <a:lnTo>
                    <a:pt x="2501608" y="952500"/>
                  </a:lnTo>
                  <a:lnTo>
                    <a:pt x="2492083" y="914400"/>
                  </a:lnTo>
                  <a:lnTo>
                    <a:pt x="2481796" y="889000"/>
                  </a:lnTo>
                  <a:lnTo>
                    <a:pt x="2470747" y="850900"/>
                  </a:lnTo>
                  <a:lnTo>
                    <a:pt x="2459190" y="825500"/>
                  </a:lnTo>
                  <a:lnTo>
                    <a:pt x="2446744" y="800100"/>
                  </a:lnTo>
                  <a:lnTo>
                    <a:pt x="2433790" y="762000"/>
                  </a:lnTo>
                  <a:lnTo>
                    <a:pt x="2420201" y="736600"/>
                  </a:lnTo>
                  <a:lnTo>
                    <a:pt x="2405977" y="711200"/>
                  </a:lnTo>
                  <a:lnTo>
                    <a:pt x="2391118" y="673100"/>
                  </a:lnTo>
                  <a:lnTo>
                    <a:pt x="2359495" y="622300"/>
                  </a:lnTo>
                  <a:lnTo>
                    <a:pt x="2325459" y="571500"/>
                  </a:lnTo>
                  <a:lnTo>
                    <a:pt x="2289137" y="520700"/>
                  </a:lnTo>
                  <a:lnTo>
                    <a:pt x="2250529" y="469900"/>
                  </a:lnTo>
                  <a:lnTo>
                    <a:pt x="2209762" y="419100"/>
                  </a:lnTo>
                  <a:lnTo>
                    <a:pt x="2166823" y="368300"/>
                  </a:lnTo>
                  <a:lnTo>
                    <a:pt x="2144598" y="355600"/>
                  </a:lnTo>
                  <a:lnTo>
                    <a:pt x="2121751" y="330200"/>
                  </a:lnTo>
                  <a:lnTo>
                    <a:pt x="2098509" y="304800"/>
                  </a:lnTo>
                  <a:lnTo>
                    <a:pt x="2074760" y="292100"/>
                  </a:lnTo>
                  <a:lnTo>
                    <a:pt x="2050630" y="266700"/>
                  </a:lnTo>
                  <a:lnTo>
                    <a:pt x="2025992" y="241300"/>
                  </a:lnTo>
                  <a:lnTo>
                    <a:pt x="1975319" y="215900"/>
                  </a:lnTo>
                  <a:lnTo>
                    <a:pt x="1949284" y="190500"/>
                  </a:lnTo>
                  <a:lnTo>
                    <a:pt x="1895944" y="165100"/>
                  </a:lnTo>
                  <a:lnTo>
                    <a:pt x="1868766" y="139700"/>
                  </a:lnTo>
                  <a:lnTo>
                    <a:pt x="1813140" y="114300"/>
                  </a:lnTo>
                  <a:lnTo>
                    <a:pt x="1726653" y="76200"/>
                  </a:lnTo>
                  <a:lnTo>
                    <a:pt x="1667217" y="50800"/>
                  </a:lnTo>
                  <a:lnTo>
                    <a:pt x="1636991" y="50800"/>
                  </a:lnTo>
                  <a:lnTo>
                    <a:pt x="1575650" y="25400"/>
                  </a:lnTo>
                  <a:lnTo>
                    <a:pt x="1544408" y="25400"/>
                  </a:lnTo>
                  <a:lnTo>
                    <a:pt x="1513039" y="12700"/>
                  </a:lnTo>
                  <a:lnTo>
                    <a:pt x="1481289" y="12700"/>
                  </a:lnTo>
                  <a:lnTo>
                    <a:pt x="1449158" y="0"/>
                  </a:lnTo>
                  <a:lnTo>
                    <a:pt x="1159471" y="0"/>
                  </a:lnTo>
                  <a:lnTo>
                    <a:pt x="1128102" y="12700"/>
                  </a:lnTo>
                  <a:lnTo>
                    <a:pt x="1065999" y="12700"/>
                  </a:lnTo>
                  <a:lnTo>
                    <a:pt x="1004912" y="38100"/>
                  </a:lnTo>
                  <a:lnTo>
                    <a:pt x="974686" y="38100"/>
                  </a:lnTo>
                  <a:lnTo>
                    <a:pt x="915123" y="63500"/>
                  </a:lnTo>
                  <a:lnTo>
                    <a:pt x="885786" y="63500"/>
                  </a:lnTo>
                  <a:lnTo>
                    <a:pt x="799680" y="101600"/>
                  </a:lnTo>
                  <a:lnTo>
                    <a:pt x="716622" y="139700"/>
                  </a:lnTo>
                  <a:lnTo>
                    <a:pt x="689571" y="165100"/>
                  </a:lnTo>
                  <a:lnTo>
                    <a:pt x="636739" y="190500"/>
                  </a:lnTo>
                  <a:lnTo>
                    <a:pt x="610958" y="215900"/>
                  </a:lnTo>
                  <a:lnTo>
                    <a:pt x="585558" y="228600"/>
                  </a:lnTo>
                  <a:lnTo>
                    <a:pt x="560539" y="254000"/>
                  </a:lnTo>
                  <a:lnTo>
                    <a:pt x="536028" y="266700"/>
                  </a:lnTo>
                  <a:lnTo>
                    <a:pt x="511898" y="292100"/>
                  </a:lnTo>
                  <a:lnTo>
                    <a:pt x="488276" y="304800"/>
                  </a:lnTo>
                  <a:lnTo>
                    <a:pt x="465162" y="330200"/>
                  </a:lnTo>
                  <a:lnTo>
                    <a:pt x="442429" y="355600"/>
                  </a:lnTo>
                  <a:lnTo>
                    <a:pt x="420204" y="368300"/>
                  </a:lnTo>
                  <a:lnTo>
                    <a:pt x="377278" y="419100"/>
                  </a:lnTo>
                  <a:lnTo>
                    <a:pt x="336384" y="469900"/>
                  </a:lnTo>
                  <a:lnTo>
                    <a:pt x="297649" y="520700"/>
                  </a:lnTo>
                  <a:lnTo>
                    <a:pt x="261073" y="571500"/>
                  </a:lnTo>
                  <a:lnTo>
                    <a:pt x="226910" y="622300"/>
                  </a:lnTo>
                  <a:lnTo>
                    <a:pt x="195160" y="685800"/>
                  </a:lnTo>
                  <a:lnTo>
                    <a:pt x="180174" y="711200"/>
                  </a:lnTo>
                  <a:lnTo>
                    <a:pt x="165823" y="736600"/>
                  </a:lnTo>
                  <a:lnTo>
                    <a:pt x="152158" y="774700"/>
                  </a:lnTo>
                  <a:lnTo>
                    <a:pt x="139115" y="800100"/>
                  </a:lnTo>
                  <a:lnTo>
                    <a:pt x="126822" y="825500"/>
                  </a:lnTo>
                  <a:lnTo>
                    <a:pt x="115125" y="863600"/>
                  </a:lnTo>
                  <a:lnTo>
                    <a:pt x="104101" y="889000"/>
                  </a:lnTo>
                  <a:lnTo>
                    <a:pt x="93738" y="927100"/>
                  </a:lnTo>
                  <a:lnTo>
                    <a:pt x="84150" y="952500"/>
                  </a:lnTo>
                  <a:lnTo>
                    <a:pt x="75323" y="990600"/>
                  </a:lnTo>
                  <a:lnTo>
                    <a:pt x="67170" y="1016000"/>
                  </a:lnTo>
                  <a:lnTo>
                    <a:pt x="59690" y="1054100"/>
                  </a:lnTo>
                  <a:lnTo>
                    <a:pt x="53073" y="1092200"/>
                  </a:lnTo>
                  <a:lnTo>
                    <a:pt x="47129" y="1117600"/>
                  </a:lnTo>
                  <a:lnTo>
                    <a:pt x="41948" y="1155700"/>
                  </a:lnTo>
                  <a:lnTo>
                    <a:pt x="37630" y="1193800"/>
                  </a:lnTo>
                  <a:lnTo>
                    <a:pt x="34074" y="1219200"/>
                  </a:lnTo>
                  <a:lnTo>
                    <a:pt x="31292" y="1257300"/>
                  </a:lnTo>
                  <a:lnTo>
                    <a:pt x="29464" y="1308100"/>
                  </a:lnTo>
                  <a:lnTo>
                    <a:pt x="28511" y="1346200"/>
                  </a:lnTo>
                  <a:lnTo>
                    <a:pt x="28676" y="1358900"/>
                  </a:lnTo>
                  <a:lnTo>
                    <a:pt x="0" y="1358900"/>
                  </a:lnTo>
                  <a:lnTo>
                    <a:pt x="39839" y="1435100"/>
                  </a:lnTo>
                  <a:lnTo>
                    <a:pt x="70116" y="1371600"/>
                  </a:lnTo>
                  <a:lnTo>
                    <a:pt x="76174" y="1358900"/>
                  </a:lnTo>
                  <a:lnTo>
                    <a:pt x="47726" y="1358900"/>
                  </a:lnTo>
                  <a:lnTo>
                    <a:pt x="47548" y="1346200"/>
                  </a:lnTo>
                  <a:lnTo>
                    <a:pt x="48501" y="1308100"/>
                  </a:lnTo>
                  <a:lnTo>
                    <a:pt x="50292" y="1257300"/>
                  </a:lnTo>
                  <a:lnTo>
                    <a:pt x="53035" y="1231900"/>
                  </a:lnTo>
                  <a:lnTo>
                    <a:pt x="56527" y="1193800"/>
                  </a:lnTo>
                  <a:lnTo>
                    <a:pt x="60782" y="1155700"/>
                  </a:lnTo>
                  <a:lnTo>
                    <a:pt x="65887" y="1130300"/>
                  </a:lnTo>
                  <a:lnTo>
                    <a:pt x="71755" y="1092200"/>
                  </a:lnTo>
                  <a:lnTo>
                    <a:pt x="78282" y="1054100"/>
                  </a:lnTo>
                  <a:lnTo>
                    <a:pt x="85661" y="1028700"/>
                  </a:lnTo>
                  <a:lnTo>
                    <a:pt x="93700" y="990600"/>
                  </a:lnTo>
                  <a:lnTo>
                    <a:pt x="102400" y="965200"/>
                  </a:lnTo>
                  <a:lnTo>
                    <a:pt x="111848" y="927100"/>
                  </a:lnTo>
                  <a:lnTo>
                    <a:pt x="122072" y="901700"/>
                  </a:lnTo>
                  <a:lnTo>
                    <a:pt x="132956" y="863600"/>
                  </a:lnTo>
                  <a:lnTo>
                    <a:pt x="144500" y="838200"/>
                  </a:lnTo>
                  <a:lnTo>
                    <a:pt x="156552" y="800100"/>
                  </a:lnTo>
                  <a:lnTo>
                    <a:pt x="169506" y="774700"/>
                  </a:lnTo>
                  <a:lnTo>
                    <a:pt x="182968" y="749300"/>
                  </a:lnTo>
                  <a:lnTo>
                    <a:pt x="197065" y="723900"/>
                  </a:lnTo>
                  <a:lnTo>
                    <a:pt x="211797" y="685800"/>
                  </a:lnTo>
                  <a:lnTo>
                    <a:pt x="243293" y="635000"/>
                  </a:lnTo>
                  <a:lnTo>
                    <a:pt x="276948" y="584200"/>
                  </a:lnTo>
                  <a:lnTo>
                    <a:pt x="312762" y="533400"/>
                  </a:lnTo>
                  <a:lnTo>
                    <a:pt x="350989" y="482600"/>
                  </a:lnTo>
                  <a:lnTo>
                    <a:pt x="391248" y="431800"/>
                  </a:lnTo>
                  <a:lnTo>
                    <a:pt x="433666" y="381000"/>
                  </a:lnTo>
                  <a:lnTo>
                    <a:pt x="455637" y="368300"/>
                  </a:lnTo>
                  <a:lnTo>
                    <a:pt x="477862" y="342900"/>
                  </a:lnTo>
                  <a:lnTo>
                    <a:pt x="500849" y="317500"/>
                  </a:lnTo>
                  <a:lnTo>
                    <a:pt x="524090" y="304800"/>
                  </a:lnTo>
                  <a:lnTo>
                    <a:pt x="547839" y="279400"/>
                  </a:lnTo>
                  <a:lnTo>
                    <a:pt x="571969" y="266700"/>
                  </a:lnTo>
                  <a:lnTo>
                    <a:pt x="596480" y="241300"/>
                  </a:lnTo>
                  <a:lnTo>
                    <a:pt x="647026" y="215900"/>
                  </a:lnTo>
                  <a:lnTo>
                    <a:pt x="725512" y="165100"/>
                  </a:lnTo>
                  <a:lnTo>
                    <a:pt x="807427" y="127000"/>
                  </a:lnTo>
                  <a:lnTo>
                    <a:pt x="920965" y="76200"/>
                  </a:lnTo>
                  <a:lnTo>
                    <a:pt x="950175" y="63500"/>
                  </a:lnTo>
                  <a:lnTo>
                    <a:pt x="979639" y="63500"/>
                  </a:lnTo>
                  <a:lnTo>
                    <a:pt x="1039202" y="38100"/>
                  </a:lnTo>
                  <a:lnTo>
                    <a:pt x="1069555" y="38100"/>
                  </a:lnTo>
                  <a:lnTo>
                    <a:pt x="1099908" y="25400"/>
                  </a:lnTo>
                  <a:lnTo>
                    <a:pt x="1192491" y="25400"/>
                  </a:lnTo>
                  <a:lnTo>
                    <a:pt x="1223733" y="12700"/>
                  </a:lnTo>
                  <a:lnTo>
                    <a:pt x="1382610" y="12700"/>
                  </a:lnTo>
                  <a:lnTo>
                    <a:pt x="1414741" y="25400"/>
                  </a:lnTo>
                  <a:lnTo>
                    <a:pt x="1477987" y="25400"/>
                  </a:lnTo>
                  <a:lnTo>
                    <a:pt x="1509229" y="38100"/>
                  </a:lnTo>
                  <a:lnTo>
                    <a:pt x="1540217" y="38100"/>
                  </a:lnTo>
                  <a:lnTo>
                    <a:pt x="1570824" y="50800"/>
                  </a:lnTo>
                  <a:lnTo>
                    <a:pt x="1601177" y="50800"/>
                  </a:lnTo>
                  <a:lnTo>
                    <a:pt x="1719541" y="101600"/>
                  </a:lnTo>
                  <a:lnTo>
                    <a:pt x="1748116" y="101600"/>
                  </a:lnTo>
                  <a:lnTo>
                    <a:pt x="1804504" y="127000"/>
                  </a:lnTo>
                  <a:lnTo>
                    <a:pt x="1832190" y="152400"/>
                  </a:lnTo>
                  <a:lnTo>
                    <a:pt x="1886292" y="177800"/>
                  </a:lnTo>
                  <a:lnTo>
                    <a:pt x="1938616" y="203200"/>
                  </a:lnTo>
                  <a:lnTo>
                    <a:pt x="1964270" y="228600"/>
                  </a:lnTo>
                  <a:lnTo>
                    <a:pt x="1989416" y="241300"/>
                  </a:lnTo>
                  <a:lnTo>
                    <a:pt x="2014181" y="266700"/>
                  </a:lnTo>
                  <a:lnTo>
                    <a:pt x="2038565" y="279400"/>
                  </a:lnTo>
                  <a:lnTo>
                    <a:pt x="2062314" y="304800"/>
                  </a:lnTo>
                  <a:lnTo>
                    <a:pt x="2085682" y="317500"/>
                  </a:lnTo>
                  <a:lnTo>
                    <a:pt x="2108543" y="342900"/>
                  </a:lnTo>
                  <a:lnTo>
                    <a:pt x="2131022" y="368300"/>
                  </a:lnTo>
                  <a:lnTo>
                    <a:pt x="2152866" y="381000"/>
                  </a:lnTo>
                  <a:lnTo>
                    <a:pt x="2195157" y="431800"/>
                  </a:lnTo>
                  <a:lnTo>
                    <a:pt x="2235416" y="482600"/>
                  </a:lnTo>
                  <a:lnTo>
                    <a:pt x="2273643" y="533400"/>
                  </a:lnTo>
                  <a:lnTo>
                    <a:pt x="2309457" y="584200"/>
                  </a:lnTo>
                  <a:lnTo>
                    <a:pt x="2342985" y="635000"/>
                  </a:lnTo>
                  <a:lnTo>
                    <a:pt x="2374227" y="685800"/>
                  </a:lnTo>
                  <a:lnTo>
                    <a:pt x="2402929" y="749300"/>
                  </a:lnTo>
                  <a:lnTo>
                    <a:pt x="2416391" y="774700"/>
                  </a:lnTo>
                  <a:lnTo>
                    <a:pt x="2429091" y="800100"/>
                  </a:lnTo>
                  <a:lnTo>
                    <a:pt x="2441283" y="838200"/>
                  </a:lnTo>
                  <a:lnTo>
                    <a:pt x="2452840" y="863600"/>
                  </a:lnTo>
                  <a:lnTo>
                    <a:pt x="2463635" y="889000"/>
                  </a:lnTo>
                  <a:lnTo>
                    <a:pt x="2473795" y="927100"/>
                  </a:lnTo>
                  <a:lnTo>
                    <a:pt x="2483193" y="952500"/>
                  </a:lnTo>
                  <a:lnTo>
                    <a:pt x="2491956" y="990600"/>
                  </a:lnTo>
                  <a:lnTo>
                    <a:pt x="2500084" y="1016000"/>
                  </a:lnTo>
                  <a:lnTo>
                    <a:pt x="2507450" y="1054100"/>
                  </a:lnTo>
                  <a:lnTo>
                    <a:pt x="2514054" y="1079500"/>
                  </a:lnTo>
                  <a:lnTo>
                    <a:pt x="2520023" y="1117600"/>
                  </a:lnTo>
                  <a:lnTo>
                    <a:pt x="2525103" y="1143000"/>
                  </a:lnTo>
                  <a:lnTo>
                    <a:pt x="2529548" y="1181100"/>
                  </a:lnTo>
                  <a:lnTo>
                    <a:pt x="2533231" y="1219200"/>
                  </a:lnTo>
                  <a:lnTo>
                    <a:pt x="2536025" y="1244600"/>
                  </a:lnTo>
                  <a:lnTo>
                    <a:pt x="2538184" y="1282700"/>
                  </a:lnTo>
                  <a:lnTo>
                    <a:pt x="2539581" y="1320800"/>
                  </a:lnTo>
                  <a:lnTo>
                    <a:pt x="2540089" y="1346200"/>
                  </a:lnTo>
                  <a:lnTo>
                    <a:pt x="2539835" y="1384300"/>
                  </a:lnTo>
                  <a:lnTo>
                    <a:pt x="2538692" y="1422400"/>
                  </a:lnTo>
                  <a:lnTo>
                    <a:pt x="2536787" y="1447800"/>
                  </a:lnTo>
                  <a:lnTo>
                    <a:pt x="2555837" y="1447800"/>
                  </a:lnTo>
                  <a:lnTo>
                    <a:pt x="2557742" y="1422400"/>
                  </a:lnTo>
                  <a:lnTo>
                    <a:pt x="2558758" y="1384300"/>
                  </a:lnTo>
                  <a:lnTo>
                    <a:pt x="2559139" y="1346200"/>
                  </a:lnTo>
                  <a:close/>
                </a:path>
              </a:pathLst>
            </a:custGeom>
            <a:solidFill>
              <a:srgbClr val="A6A6A6"/>
            </a:solidFill>
          </p:spPr>
          <p:txBody>
            <a:bodyPr wrap="square" lIns="0" tIns="0" rIns="0" bIns="0" rtlCol="0"/>
            <a:lstStyle/>
            <a:p>
              <a:endParaRPr/>
            </a:p>
          </p:txBody>
        </p:sp>
        <p:pic>
          <p:nvPicPr>
            <p:cNvPr id="48" name="object 48"/>
            <p:cNvPicPr/>
            <p:nvPr/>
          </p:nvPicPr>
          <p:blipFill>
            <a:blip r:embed="rId9" cstate="print"/>
            <a:stretch>
              <a:fillRect/>
            </a:stretch>
          </p:blipFill>
          <p:spPr>
            <a:xfrm>
              <a:off x="2318004" y="1668779"/>
              <a:ext cx="228600" cy="242315"/>
            </a:xfrm>
            <a:prstGeom prst="rect">
              <a:avLst/>
            </a:prstGeom>
          </p:spPr>
        </p:pic>
      </p:grpSp>
      <p:sp>
        <p:nvSpPr>
          <p:cNvPr id="49" name="object 49"/>
          <p:cNvSpPr txBox="1"/>
          <p:nvPr/>
        </p:nvSpPr>
        <p:spPr>
          <a:xfrm>
            <a:off x="3469895" y="2878327"/>
            <a:ext cx="1147445" cy="182742"/>
          </a:xfrm>
          <a:prstGeom prst="rect">
            <a:avLst/>
          </a:prstGeom>
        </p:spPr>
        <p:txBody>
          <a:bodyPr vert="horz" wrap="square" lIns="0" tIns="13335" rIns="0" bIns="0" rtlCol="0">
            <a:spAutoFit/>
          </a:bodyPr>
          <a:lstStyle/>
          <a:p>
            <a:pPr marL="12700">
              <a:spcBef>
                <a:spcPts val="105"/>
              </a:spcBef>
            </a:pPr>
            <a:r>
              <a:rPr sz="1100" spc="-10" dirty="0">
                <a:latin typeface="メイリオ"/>
                <a:cs typeface="メイリオ"/>
              </a:rPr>
              <a:t>②貸出債権の売却</a:t>
            </a:r>
            <a:endParaRPr sz="1100">
              <a:latin typeface="メイリオ"/>
              <a:cs typeface="メイリオ"/>
            </a:endParaRPr>
          </a:p>
        </p:txBody>
      </p:sp>
      <p:sp>
        <p:nvSpPr>
          <p:cNvPr id="50" name="object 50"/>
          <p:cNvSpPr txBox="1"/>
          <p:nvPr/>
        </p:nvSpPr>
        <p:spPr>
          <a:xfrm>
            <a:off x="2045919" y="2735072"/>
            <a:ext cx="1287780" cy="182742"/>
          </a:xfrm>
          <a:prstGeom prst="rect">
            <a:avLst/>
          </a:prstGeom>
        </p:spPr>
        <p:txBody>
          <a:bodyPr vert="horz" wrap="square" lIns="0" tIns="13335" rIns="0" bIns="0" rtlCol="0">
            <a:spAutoFit/>
          </a:bodyPr>
          <a:lstStyle/>
          <a:p>
            <a:pPr marL="12700">
              <a:spcBef>
                <a:spcPts val="105"/>
              </a:spcBef>
            </a:pPr>
            <a:r>
              <a:rPr sz="1100" spc="-10" dirty="0">
                <a:latin typeface="メイリオ"/>
                <a:cs typeface="メイリオ"/>
              </a:rPr>
              <a:t>③コントラクト実行</a:t>
            </a:r>
            <a:endParaRPr sz="1100">
              <a:latin typeface="メイリオ"/>
              <a:cs typeface="メイリオ"/>
            </a:endParaRPr>
          </a:p>
        </p:txBody>
      </p:sp>
      <p:sp>
        <p:nvSpPr>
          <p:cNvPr id="51" name="object 51"/>
          <p:cNvSpPr txBox="1"/>
          <p:nvPr/>
        </p:nvSpPr>
        <p:spPr>
          <a:xfrm>
            <a:off x="2853690" y="4233165"/>
            <a:ext cx="446405" cy="182101"/>
          </a:xfrm>
          <a:prstGeom prst="rect">
            <a:avLst/>
          </a:prstGeom>
        </p:spPr>
        <p:txBody>
          <a:bodyPr vert="horz" wrap="square" lIns="0" tIns="12700" rIns="0" bIns="0" rtlCol="0">
            <a:spAutoFit/>
          </a:bodyPr>
          <a:lstStyle/>
          <a:p>
            <a:pPr marL="12700">
              <a:spcBef>
                <a:spcPts val="100"/>
              </a:spcBef>
            </a:pPr>
            <a:r>
              <a:rPr sz="1100" spc="-20" dirty="0">
                <a:latin typeface="メイリオ"/>
                <a:cs typeface="メイリオ"/>
              </a:rPr>
              <a:t>⑤償却</a:t>
            </a:r>
            <a:endParaRPr sz="1100">
              <a:latin typeface="メイリオ"/>
              <a:cs typeface="メイリオ"/>
            </a:endParaRPr>
          </a:p>
        </p:txBody>
      </p:sp>
      <p:sp>
        <p:nvSpPr>
          <p:cNvPr id="52" name="object 52"/>
          <p:cNvSpPr txBox="1"/>
          <p:nvPr/>
        </p:nvSpPr>
        <p:spPr>
          <a:xfrm>
            <a:off x="3931158" y="1521078"/>
            <a:ext cx="446405"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④支払</a:t>
            </a:r>
            <a:endParaRPr sz="1100">
              <a:latin typeface="メイリオ"/>
              <a:cs typeface="メイリオ"/>
            </a:endParaRPr>
          </a:p>
        </p:txBody>
      </p:sp>
      <p:sp>
        <p:nvSpPr>
          <p:cNvPr id="53" name="object 53"/>
          <p:cNvSpPr txBox="1"/>
          <p:nvPr/>
        </p:nvSpPr>
        <p:spPr>
          <a:xfrm>
            <a:off x="2373275" y="6530442"/>
            <a:ext cx="2840355" cy="151323"/>
          </a:xfrm>
          <a:prstGeom prst="rect">
            <a:avLst/>
          </a:prstGeom>
        </p:spPr>
        <p:txBody>
          <a:bodyPr vert="horz" wrap="square" lIns="0" tIns="12700" rIns="0" bIns="0" rtlCol="0">
            <a:spAutoFit/>
          </a:bodyPr>
          <a:lstStyle/>
          <a:p>
            <a:pPr marL="12700">
              <a:spcBef>
                <a:spcPts val="100"/>
              </a:spcBef>
            </a:pPr>
            <a:r>
              <a:rPr sz="900" i="1" dirty="0">
                <a:solidFill>
                  <a:srgbClr val="7E7E7E"/>
                </a:solidFill>
                <a:latin typeface="Calibri"/>
                <a:cs typeface="Calibri"/>
              </a:rPr>
              <a:t>Copyright</a:t>
            </a:r>
            <a:r>
              <a:rPr sz="900" i="1" spc="-20" dirty="0">
                <a:solidFill>
                  <a:srgbClr val="7E7E7E"/>
                </a:solidFill>
                <a:latin typeface="Calibri"/>
                <a:cs typeface="Calibri"/>
              </a:rPr>
              <a:t> </a:t>
            </a:r>
            <a:r>
              <a:rPr sz="900" i="1" dirty="0">
                <a:solidFill>
                  <a:srgbClr val="7E7E7E"/>
                </a:solidFill>
                <a:latin typeface="Calibri"/>
                <a:cs typeface="Calibri"/>
              </a:rPr>
              <a:t>©</a:t>
            </a:r>
            <a:r>
              <a:rPr sz="900" i="1" spc="5" dirty="0">
                <a:solidFill>
                  <a:srgbClr val="7E7E7E"/>
                </a:solidFill>
                <a:latin typeface="Calibri"/>
                <a:cs typeface="Calibri"/>
              </a:rPr>
              <a:t> </a:t>
            </a:r>
            <a:r>
              <a:rPr sz="900" i="1" spc="-10" dirty="0">
                <a:solidFill>
                  <a:srgbClr val="7E7E7E"/>
                </a:solidFill>
                <a:latin typeface="Calibri"/>
                <a:cs typeface="Calibri"/>
              </a:rPr>
              <a:t>2020</a:t>
            </a:r>
            <a:r>
              <a:rPr sz="900" i="1" spc="-40" dirty="0">
                <a:solidFill>
                  <a:srgbClr val="7E7E7E"/>
                </a:solidFill>
                <a:latin typeface="Calibri"/>
                <a:cs typeface="Calibri"/>
              </a:rPr>
              <a:t> </a:t>
            </a:r>
            <a:r>
              <a:rPr sz="900" i="1" spc="20" dirty="0">
                <a:solidFill>
                  <a:srgbClr val="7E7E7E"/>
                </a:solidFill>
                <a:latin typeface="メイリオ"/>
                <a:cs typeface="メイリオ"/>
              </a:rPr>
              <a:t>デジタル通貨勉強会</a:t>
            </a:r>
            <a:r>
              <a:rPr sz="900" i="1" dirty="0">
                <a:solidFill>
                  <a:srgbClr val="7E7E7E"/>
                </a:solidFill>
                <a:latin typeface="Calibri"/>
                <a:cs typeface="Calibri"/>
              </a:rPr>
              <a:t>All</a:t>
            </a:r>
            <a:r>
              <a:rPr sz="900" i="1" spc="15" dirty="0">
                <a:solidFill>
                  <a:srgbClr val="7E7E7E"/>
                </a:solidFill>
                <a:latin typeface="Calibri"/>
                <a:cs typeface="Calibri"/>
              </a:rPr>
              <a:t> </a:t>
            </a:r>
            <a:r>
              <a:rPr sz="900" i="1" dirty="0">
                <a:solidFill>
                  <a:srgbClr val="7E7E7E"/>
                </a:solidFill>
                <a:latin typeface="Calibri"/>
                <a:cs typeface="Calibri"/>
              </a:rPr>
              <a:t>Rights</a:t>
            </a:r>
            <a:r>
              <a:rPr sz="900" i="1" spc="-20" dirty="0">
                <a:solidFill>
                  <a:srgbClr val="7E7E7E"/>
                </a:solidFill>
                <a:latin typeface="Calibri"/>
                <a:cs typeface="Calibri"/>
              </a:rPr>
              <a:t> </a:t>
            </a:r>
            <a:r>
              <a:rPr sz="900" i="1" spc="-10" dirty="0">
                <a:solidFill>
                  <a:srgbClr val="7E7E7E"/>
                </a:solidFill>
                <a:latin typeface="Calibri"/>
                <a:cs typeface="Calibri"/>
              </a:rPr>
              <a:t>Reserved.</a:t>
            </a:r>
            <a:endParaRPr sz="900">
              <a:latin typeface="Calibri"/>
              <a:cs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3285" y="1497902"/>
            <a:ext cx="3950970" cy="5104765"/>
            <a:chOff x="379285" y="1497901"/>
            <a:chExt cx="3950970" cy="5104765"/>
          </a:xfrm>
        </p:grpSpPr>
        <p:pic>
          <p:nvPicPr>
            <p:cNvPr id="3" name="object 3"/>
            <p:cNvPicPr/>
            <p:nvPr/>
          </p:nvPicPr>
          <p:blipFill>
            <a:blip r:embed="rId2" cstate="print"/>
            <a:stretch>
              <a:fillRect/>
            </a:stretch>
          </p:blipFill>
          <p:spPr>
            <a:xfrm>
              <a:off x="1385315" y="2388108"/>
              <a:ext cx="2061972" cy="1520952"/>
            </a:xfrm>
            <a:prstGeom prst="rect">
              <a:avLst/>
            </a:prstGeom>
          </p:spPr>
        </p:pic>
        <p:sp>
          <p:nvSpPr>
            <p:cNvPr id="4" name="object 4"/>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grpSp>
      <p:sp>
        <p:nvSpPr>
          <p:cNvPr id="5" name="object 5"/>
          <p:cNvSpPr txBox="1">
            <a:spLocks noGrp="1"/>
          </p:cNvSpPr>
          <p:nvPr>
            <p:ph type="title"/>
          </p:nvPr>
        </p:nvSpPr>
        <p:spPr>
          <a:xfrm>
            <a:off x="2358339" y="471042"/>
            <a:ext cx="4140200" cy="299720"/>
          </a:xfrm>
          <a:prstGeom prst="rect">
            <a:avLst/>
          </a:prstGeom>
        </p:spPr>
        <p:txBody>
          <a:bodyPr vert="horz" wrap="square" lIns="0" tIns="12700" rIns="0" bIns="0" rtlCol="0" anchor="ctr">
            <a:spAutoFit/>
          </a:bodyPr>
          <a:lstStyle/>
          <a:p>
            <a:pPr marL="12700">
              <a:lnSpc>
                <a:spcPct val="100000"/>
              </a:lnSpc>
              <a:spcBef>
                <a:spcPts val="100"/>
              </a:spcBef>
            </a:pPr>
            <a:r>
              <a:rPr sz="1800" spc="-5" dirty="0"/>
              <a:t>１５．決済事業者の加盟店精算への活用</a:t>
            </a:r>
            <a:endParaRPr sz="1800"/>
          </a:p>
        </p:txBody>
      </p:sp>
      <p:sp>
        <p:nvSpPr>
          <p:cNvPr id="6" name="object 6"/>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7" name="object 7"/>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8" name="object 8"/>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9" name="object 9"/>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0" name="object 10"/>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11" name="object 11"/>
          <p:cNvGraphicFramePr>
            <a:graphicFrameLocks noGrp="1"/>
          </p:cNvGraphicFramePr>
          <p:nvPr/>
        </p:nvGraphicFramePr>
        <p:xfrm>
          <a:off x="6050089" y="4815650"/>
          <a:ext cx="355600" cy="1624965"/>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2" name="object 12"/>
          <p:cNvSpPr txBox="1"/>
          <p:nvPr/>
        </p:nvSpPr>
        <p:spPr>
          <a:xfrm>
            <a:off x="7395718" y="1567435"/>
            <a:ext cx="2689225" cy="394335"/>
          </a:xfrm>
          <a:prstGeom prst="rect">
            <a:avLst/>
          </a:prstGeom>
        </p:spPr>
        <p:txBody>
          <a:bodyPr vert="horz" wrap="square" lIns="0" tIns="9525" rIns="0" bIns="0" rtlCol="0">
            <a:spAutoFit/>
          </a:bodyPr>
          <a:lstStyle/>
          <a:p>
            <a:pPr marL="85090" marR="5080" indent="-85725">
              <a:lnSpc>
                <a:spcPct val="101699"/>
              </a:lnSpc>
              <a:spcBef>
                <a:spcPts val="75"/>
              </a:spcBef>
              <a:buFont typeface="Arial"/>
              <a:buChar char="•"/>
              <a:tabLst>
                <a:tab pos="85725" algn="l"/>
              </a:tabLst>
            </a:pPr>
            <a:r>
              <a:rPr sz="1200" spc="-5" dirty="0">
                <a:latin typeface="メイリオ"/>
                <a:cs typeface="メイリオ"/>
              </a:rPr>
              <a:t>加盟店支払い業務における実現性の検</a:t>
            </a:r>
            <a:r>
              <a:rPr sz="1200" spc="-10" dirty="0">
                <a:latin typeface="メイリオ"/>
                <a:cs typeface="メイリオ"/>
              </a:rPr>
              <a:t>証、課題の洗い出し</a:t>
            </a:r>
            <a:endParaRPr sz="1200">
              <a:latin typeface="メイリオ"/>
              <a:cs typeface="メイリオ"/>
            </a:endParaRPr>
          </a:p>
        </p:txBody>
      </p:sp>
      <p:sp>
        <p:nvSpPr>
          <p:cNvPr id="13" name="object 13"/>
          <p:cNvSpPr txBox="1"/>
          <p:nvPr/>
        </p:nvSpPr>
        <p:spPr>
          <a:xfrm>
            <a:off x="6492494" y="1654809"/>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ビジネス</a:t>
            </a:r>
            <a:endParaRPr sz="1200">
              <a:latin typeface="メイリオ"/>
              <a:cs typeface="メイリオ"/>
            </a:endParaRPr>
          </a:p>
        </p:txBody>
      </p:sp>
      <p:sp>
        <p:nvSpPr>
          <p:cNvPr id="14" name="object 14"/>
          <p:cNvSpPr txBox="1"/>
          <p:nvPr/>
        </p:nvSpPr>
        <p:spPr>
          <a:xfrm>
            <a:off x="6492494" y="2345182"/>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技術</a:t>
            </a:r>
            <a:endParaRPr sz="1200">
              <a:latin typeface="メイリオ"/>
              <a:cs typeface="メイリオ"/>
            </a:endParaRPr>
          </a:p>
        </p:txBody>
      </p:sp>
      <p:sp>
        <p:nvSpPr>
          <p:cNvPr id="15" name="object 15"/>
          <p:cNvSpPr txBox="1"/>
          <p:nvPr/>
        </p:nvSpPr>
        <p:spPr>
          <a:xfrm>
            <a:off x="6492494" y="2874086"/>
            <a:ext cx="469900" cy="56642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法制度</a:t>
            </a:r>
            <a:endParaRPr sz="1200">
              <a:latin typeface="メイリオ"/>
              <a:cs typeface="メイリオ"/>
            </a:endParaRPr>
          </a:p>
          <a:p>
            <a:pPr>
              <a:spcBef>
                <a:spcPts val="1380"/>
              </a:spcBef>
            </a:pPr>
            <a:r>
              <a:rPr sz="1200" b="1" spc="-25" dirty="0">
                <a:latin typeface="メイリオ"/>
                <a:cs typeface="メイリオ"/>
              </a:rPr>
              <a:t>効果</a:t>
            </a:r>
            <a:endParaRPr sz="1200">
              <a:latin typeface="メイリオ"/>
              <a:cs typeface="メイリオ"/>
            </a:endParaRPr>
          </a:p>
        </p:txBody>
      </p:sp>
      <p:sp>
        <p:nvSpPr>
          <p:cNvPr id="16" name="object 16"/>
          <p:cNvSpPr txBox="1"/>
          <p:nvPr/>
        </p:nvSpPr>
        <p:spPr>
          <a:xfrm>
            <a:off x="7395718" y="2233422"/>
            <a:ext cx="2689225" cy="394335"/>
          </a:xfrm>
          <a:prstGeom prst="rect">
            <a:avLst/>
          </a:prstGeom>
        </p:spPr>
        <p:txBody>
          <a:bodyPr vert="horz" wrap="square" lIns="0" tIns="9525" rIns="0" bIns="0" rtlCol="0">
            <a:spAutoFit/>
          </a:bodyPr>
          <a:lstStyle/>
          <a:p>
            <a:pPr marL="85090" marR="5080" indent="-85725">
              <a:lnSpc>
                <a:spcPct val="101699"/>
              </a:lnSpc>
              <a:spcBef>
                <a:spcPts val="75"/>
              </a:spcBef>
              <a:buFont typeface="Arial"/>
              <a:buChar char="•"/>
              <a:tabLst>
                <a:tab pos="85725" algn="l"/>
              </a:tabLst>
            </a:pPr>
            <a:r>
              <a:rPr sz="1200" spc="-5" dirty="0">
                <a:latin typeface="メイリオ"/>
                <a:cs typeface="メイリオ"/>
              </a:rPr>
              <a:t>既存システムとの連携等、アーキテクチャの実現性検証、課題洗い出し</a:t>
            </a:r>
            <a:endParaRPr sz="1200">
              <a:latin typeface="メイリオ"/>
              <a:cs typeface="メイリオ"/>
            </a:endParaRPr>
          </a:p>
        </p:txBody>
      </p:sp>
      <p:sp>
        <p:nvSpPr>
          <p:cNvPr id="17" name="object 17"/>
          <p:cNvSpPr txBox="1"/>
          <p:nvPr/>
        </p:nvSpPr>
        <p:spPr>
          <a:xfrm>
            <a:off x="7395718" y="2885060"/>
            <a:ext cx="2841625" cy="537845"/>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a:p>
            <a:pPr marL="85090" indent="-85725">
              <a:spcBef>
                <a:spcPts val="1150"/>
              </a:spcBef>
              <a:buFont typeface="Arial"/>
              <a:buChar char="•"/>
              <a:tabLst>
                <a:tab pos="85725" algn="l"/>
              </a:tabLst>
            </a:pPr>
            <a:r>
              <a:rPr sz="1200" spc="-5" dirty="0">
                <a:latin typeface="メイリオ"/>
                <a:cs typeface="メイリオ"/>
              </a:rPr>
              <a:t>支払サイクルの高頻度化の検証</a:t>
            </a:r>
            <a:endParaRPr sz="1200">
              <a:latin typeface="メイリオ"/>
              <a:cs typeface="メイリオ"/>
            </a:endParaRPr>
          </a:p>
        </p:txBody>
      </p:sp>
      <p:sp>
        <p:nvSpPr>
          <p:cNvPr id="18" name="object 18"/>
          <p:cNvSpPr txBox="1"/>
          <p:nvPr/>
        </p:nvSpPr>
        <p:spPr>
          <a:xfrm>
            <a:off x="6452996" y="4946142"/>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19" name="object 19"/>
          <p:cNvSpPr txBox="1"/>
          <p:nvPr/>
        </p:nvSpPr>
        <p:spPr>
          <a:xfrm>
            <a:off x="6452996" y="5469738"/>
            <a:ext cx="787400" cy="394335"/>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決済事業者</a:t>
            </a:r>
            <a:endParaRPr sz="1200">
              <a:latin typeface="メイリオ"/>
              <a:cs typeface="メイリオ"/>
            </a:endParaRPr>
          </a:p>
          <a:p>
            <a:pPr marL="12700">
              <a:spcBef>
                <a:spcPts val="20"/>
              </a:spcBef>
            </a:pPr>
            <a:r>
              <a:rPr sz="1200" b="1" dirty="0">
                <a:latin typeface="Calibri"/>
                <a:cs typeface="Calibri"/>
              </a:rPr>
              <a:t>/</a:t>
            </a:r>
            <a:r>
              <a:rPr sz="1200" b="1" spc="-20" dirty="0">
                <a:latin typeface="メイリオ"/>
                <a:cs typeface="メイリオ"/>
              </a:rPr>
              <a:t>加盟店</a:t>
            </a:r>
            <a:endParaRPr sz="1200">
              <a:latin typeface="メイリオ"/>
              <a:cs typeface="メイリオ"/>
            </a:endParaRPr>
          </a:p>
        </p:txBody>
      </p:sp>
      <p:sp>
        <p:nvSpPr>
          <p:cNvPr id="20" name="object 20"/>
          <p:cNvSpPr txBox="1"/>
          <p:nvPr/>
        </p:nvSpPr>
        <p:spPr>
          <a:xfrm>
            <a:off x="7404609" y="4762628"/>
            <a:ext cx="2092325" cy="1499235"/>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5" dirty="0">
                <a:latin typeface="メイリオ"/>
                <a:cs typeface="メイリオ"/>
              </a:rPr>
              <a:t>デジタル通貨の発行・管理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裏付け資産の管理</a:t>
            </a:r>
            <a:endParaRPr sz="1200">
              <a:latin typeface="メイリオ"/>
              <a:cs typeface="メイリオ"/>
            </a:endParaRPr>
          </a:p>
          <a:p>
            <a:pPr marL="97790" indent="-85725">
              <a:spcBef>
                <a:spcPts val="570"/>
              </a:spcBef>
              <a:buFont typeface="Arial"/>
              <a:buChar char="•"/>
              <a:tabLst>
                <a:tab pos="984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97790" indent="-85725">
              <a:buFont typeface="Arial"/>
              <a:buChar char="•"/>
              <a:tabLst>
                <a:tab pos="984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シナリオ実行・検証</a:t>
            </a:r>
            <a:endParaRPr sz="1200">
              <a:latin typeface="メイリオ"/>
              <a:cs typeface="メイリオ"/>
            </a:endParaRPr>
          </a:p>
          <a:p>
            <a:pPr marL="97790" indent="-85725">
              <a:spcBef>
                <a:spcPts val="950"/>
              </a:spcBef>
              <a:buFont typeface="Arial"/>
              <a:buChar char="•"/>
              <a:tabLst>
                <a:tab pos="98425" algn="l"/>
              </a:tabLst>
            </a:pPr>
            <a:r>
              <a:rPr sz="1200" spc="-5" dirty="0">
                <a:latin typeface="メイリオ"/>
                <a:cs typeface="メイリオ"/>
              </a:rPr>
              <a:t>スマートコントラクトの定義</a:t>
            </a:r>
            <a:endParaRPr sz="1200">
              <a:latin typeface="メイリオ"/>
              <a:cs typeface="メイリオ"/>
            </a:endParaRPr>
          </a:p>
        </p:txBody>
      </p:sp>
      <p:sp>
        <p:nvSpPr>
          <p:cNvPr id="21" name="object 21"/>
          <p:cNvSpPr txBox="1"/>
          <p:nvPr/>
        </p:nvSpPr>
        <p:spPr>
          <a:xfrm>
            <a:off x="6452996" y="6093358"/>
            <a:ext cx="853440" cy="197490"/>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p:txBody>
      </p:sp>
      <p:sp>
        <p:nvSpPr>
          <p:cNvPr id="22" name="object 22"/>
          <p:cNvSpPr txBox="1"/>
          <p:nvPr/>
        </p:nvSpPr>
        <p:spPr>
          <a:xfrm>
            <a:off x="2070811" y="4956429"/>
            <a:ext cx="3670300" cy="1126490"/>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a:lnSpc>
                <a:spcPct val="100000"/>
              </a:lnSpc>
            </a:pPr>
            <a:r>
              <a:rPr sz="1200" spc="-5" dirty="0">
                <a:latin typeface="メイリオ"/>
                <a:cs typeface="メイリオ"/>
              </a:rPr>
              <a:t>②決済事業者から加盟店へデジタル通貨で支払を行う</a:t>
            </a:r>
            <a:endParaRPr sz="1200">
              <a:latin typeface="メイリオ"/>
              <a:cs typeface="メイリオ"/>
            </a:endParaRPr>
          </a:p>
          <a:p>
            <a:pPr marL="152400"/>
            <a:r>
              <a:rPr sz="1200" spc="-10" dirty="0">
                <a:latin typeface="Calibri"/>
                <a:cs typeface="Calibri"/>
              </a:rPr>
              <a:t>(</a:t>
            </a:r>
            <a:r>
              <a:rPr sz="1200" dirty="0">
                <a:latin typeface="メイリオ"/>
                <a:cs typeface="メイリオ"/>
              </a:rPr>
              <a:t>現状と比較し、高頻度での入金を想定</a:t>
            </a:r>
            <a:r>
              <a:rPr sz="1200" spc="-50" dirty="0">
                <a:latin typeface="Calibri"/>
                <a:cs typeface="Calibri"/>
              </a:rPr>
              <a:t>)</a:t>
            </a:r>
            <a:endParaRPr sz="1200">
              <a:latin typeface="Calibri"/>
              <a:cs typeface="Calibri"/>
            </a:endParaRPr>
          </a:p>
          <a:p>
            <a:pPr>
              <a:lnSpc>
                <a:spcPct val="100000"/>
              </a:lnSpc>
            </a:pPr>
            <a:r>
              <a:rPr sz="1200" spc="-15" dirty="0">
                <a:latin typeface="メイリオ"/>
                <a:cs typeface="メイリオ"/>
              </a:rPr>
              <a:t>③加盟店は必要に応じて、デジタル通貨を法定通貨</a:t>
            </a:r>
            <a:endParaRPr sz="1200">
              <a:latin typeface="メイリオ"/>
              <a:cs typeface="メイリオ"/>
            </a:endParaRPr>
          </a:p>
          <a:p>
            <a:pPr marL="152400"/>
            <a:r>
              <a:rPr sz="1200" spc="-10" dirty="0">
                <a:latin typeface="メイリオ"/>
                <a:cs typeface="メイリオ"/>
              </a:rPr>
              <a:t>に交換する</a:t>
            </a:r>
            <a:endParaRPr sz="1200">
              <a:latin typeface="メイリオ"/>
              <a:cs typeface="メイリオ"/>
            </a:endParaRPr>
          </a:p>
          <a:p>
            <a:pPr>
              <a:spcBef>
                <a:spcPts val="25"/>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23" name="object 23"/>
          <p:cNvSpPr txBox="1"/>
          <p:nvPr/>
        </p:nvSpPr>
        <p:spPr>
          <a:xfrm>
            <a:off x="1908047" y="908303"/>
            <a:ext cx="8364220" cy="327654"/>
          </a:xfrm>
          <a:prstGeom prst="rect">
            <a:avLst/>
          </a:prstGeom>
          <a:ln w="9525">
            <a:solidFill>
              <a:srgbClr val="BEBEBE"/>
            </a:solidFill>
          </a:ln>
        </p:spPr>
        <p:txBody>
          <a:bodyPr vert="horz" wrap="square" lIns="0" tIns="141605" rIns="0" bIns="0" rtlCol="0">
            <a:spAutoFit/>
          </a:bodyPr>
          <a:lstStyle/>
          <a:p>
            <a:pPr marL="1264920" indent="-179070">
              <a:spcBef>
                <a:spcPts val="1115"/>
              </a:spcBef>
              <a:buFont typeface="Wingdings"/>
              <a:buChar char=""/>
              <a:tabLst>
                <a:tab pos="1265555" algn="l"/>
              </a:tabLst>
            </a:pPr>
            <a:r>
              <a:rPr sz="1200" spc="-5" dirty="0">
                <a:latin typeface="メイリオ"/>
                <a:cs typeface="メイリオ"/>
              </a:rPr>
              <a:t>クレジットカード会社の加盟店払いにおけるコスト低減の検証</a:t>
            </a:r>
            <a:endParaRPr sz="1200">
              <a:latin typeface="メイリオ"/>
              <a:cs typeface="メイリオ"/>
            </a:endParaRPr>
          </a:p>
        </p:txBody>
      </p:sp>
      <p:sp>
        <p:nvSpPr>
          <p:cNvPr id="24" name="object 24"/>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25" name="object 25"/>
          <p:cNvSpPr txBox="1"/>
          <p:nvPr/>
        </p:nvSpPr>
        <p:spPr>
          <a:xfrm>
            <a:off x="5952744" y="3645408"/>
            <a:ext cx="4319270" cy="843820"/>
          </a:xfrm>
          <a:prstGeom prst="rect">
            <a:avLst/>
          </a:prstGeom>
          <a:ln w="9525">
            <a:solidFill>
              <a:srgbClr val="BEBEBE"/>
            </a:solidFill>
          </a:ln>
        </p:spPr>
        <p:txBody>
          <a:bodyPr vert="horz" wrap="square" lIns="0" tIns="104139" rIns="0" bIns="0" rtlCol="0">
            <a:spAutoFit/>
          </a:bodyPr>
          <a:lstStyle/>
          <a:p>
            <a:pPr marL="710565" marR="307340" indent="-85725">
              <a:spcBef>
                <a:spcPts val="819"/>
              </a:spcBef>
              <a:buFont typeface="Arial"/>
              <a:buChar char="•"/>
              <a:tabLst>
                <a:tab pos="711200"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710565" marR="196215" indent="-85725">
              <a:buFont typeface="Arial"/>
              <a:buChar char="•"/>
              <a:tabLst>
                <a:tab pos="711200"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26" name="object 26"/>
          <p:cNvGrpSpPr/>
          <p:nvPr/>
        </p:nvGrpSpPr>
        <p:grpSpPr>
          <a:xfrm>
            <a:off x="2286000" y="3643885"/>
            <a:ext cx="3206750" cy="742315"/>
            <a:chOff x="762000" y="3643884"/>
            <a:chExt cx="3206750" cy="742315"/>
          </a:xfrm>
        </p:grpSpPr>
        <p:pic>
          <p:nvPicPr>
            <p:cNvPr id="27" name="object 27"/>
            <p:cNvPicPr/>
            <p:nvPr/>
          </p:nvPicPr>
          <p:blipFill>
            <a:blip r:embed="rId3" cstate="print"/>
            <a:stretch>
              <a:fillRect/>
            </a:stretch>
          </p:blipFill>
          <p:spPr>
            <a:xfrm>
              <a:off x="3255264" y="3643884"/>
              <a:ext cx="713232" cy="742188"/>
            </a:xfrm>
            <a:prstGeom prst="rect">
              <a:avLst/>
            </a:prstGeom>
          </p:spPr>
        </p:pic>
        <p:pic>
          <p:nvPicPr>
            <p:cNvPr id="28" name="object 28"/>
            <p:cNvPicPr/>
            <p:nvPr/>
          </p:nvPicPr>
          <p:blipFill>
            <a:blip r:embed="rId4" cstate="print"/>
            <a:stretch>
              <a:fillRect/>
            </a:stretch>
          </p:blipFill>
          <p:spPr>
            <a:xfrm>
              <a:off x="3415283" y="3872484"/>
              <a:ext cx="417575" cy="272795"/>
            </a:xfrm>
            <a:prstGeom prst="rect">
              <a:avLst/>
            </a:prstGeom>
          </p:spPr>
        </p:pic>
        <p:pic>
          <p:nvPicPr>
            <p:cNvPr id="29" name="object 29"/>
            <p:cNvPicPr/>
            <p:nvPr/>
          </p:nvPicPr>
          <p:blipFill>
            <a:blip r:embed="rId5" cstate="print"/>
            <a:stretch>
              <a:fillRect/>
            </a:stretch>
          </p:blipFill>
          <p:spPr>
            <a:xfrm>
              <a:off x="762000" y="3643884"/>
              <a:ext cx="713232" cy="742188"/>
            </a:xfrm>
            <a:prstGeom prst="rect">
              <a:avLst/>
            </a:prstGeom>
          </p:spPr>
        </p:pic>
        <p:pic>
          <p:nvPicPr>
            <p:cNvPr id="30" name="object 30"/>
            <p:cNvPicPr/>
            <p:nvPr/>
          </p:nvPicPr>
          <p:blipFill>
            <a:blip r:embed="rId6" cstate="print"/>
            <a:stretch>
              <a:fillRect/>
            </a:stretch>
          </p:blipFill>
          <p:spPr>
            <a:xfrm>
              <a:off x="976884" y="3866388"/>
              <a:ext cx="283463" cy="283463"/>
            </a:xfrm>
            <a:prstGeom prst="rect">
              <a:avLst/>
            </a:prstGeom>
          </p:spPr>
        </p:pic>
      </p:grpSp>
      <p:sp>
        <p:nvSpPr>
          <p:cNvPr id="31" name="object 31"/>
          <p:cNvSpPr txBox="1"/>
          <p:nvPr/>
        </p:nvSpPr>
        <p:spPr>
          <a:xfrm>
            <a:off x="3490214" y="2141346"/>
            <a:ext cx="774700" cy="197490"/>
          </a:xfrm>
          <a:prstGeom prst="rect">
            <a:avLst/>
          </a:prstGeom>
        </p:spPr>
        <p:txBody>
          <a:bodyPr vert="horz" wrap="square" lIns="0" tIns="12700" rIns="0" bIns="0" rtlCol="0">
            <a:spAutoFit/>
          </a:bodyPr>
          <a:lstStyle/>
          <a:p>
            <a:pPr>
              <a:spcBef>
                <a:spcPts val="100"/>
              </a:spcBef>
            </a:pPr>
            <a:r>
              <a:rPr sz="1200" b="1" spc="-10" dirty="0">
                <a:latin typeface="メイリオ"/>
                <a:cs typeface="メイリオ"/>
              </a:rPr>
              <a:t>決済事業者</a:t>
            </a:r>
            <a:endParaRPr sz="1200">
              <a:latin typeface="メイリオ"/>
              <a:cs typeface="メイリオ"/>
            </a:endParaRPr>
          </a:p>
        </p:txBody>
      </p:sp>
      <p:sp>
        <p:nvSpPr>
          <p:cNvPr id="32" name="object 32"/>
          <p:cNvSpPr txBox="1"/>
          <p:nvPr/>
        </p:nvSpPr>
        <p:spPr>
          <a:xfrm>
            <a:off x="2768194" y="3128010"/>
            <a:ext cx="433705" cy="182742"/>
          </a:xfrm>
          <a:prstGeom prst="rect">
            <a:avLst/>
          </a:prstGeom>
        </p:spPr>
        <p:txBody>
          <a:bodyPr vert="horz" wrap="square" lIns="0" tIns="13335" rIns="0" bIns="0" rtlCol="0">
            <a:spAutoFit/>
          </a:bodyPr>
          <a:lstStyle/>
          <a:p>
            <a:pPr>
              <a:spcBef>
                <a:spcPts val="105"/>
              </a:spcBef>
            </a:pPr>
            <a:r>
              <a:rPr sz="1100" spc="-20" dirty="0">
                <a:latin typeface="メイリオ"/>
                <a:cs typeface="メイリオ"/>
              </a:rPr>
              <a:t>①発行</a:t>
            </a:r>
            <a:endParaRPr sz="1100">
              <a:latin typeface="メイリオ"/>
              <a:cs typeface="メイリオ"/>
            </a:endParaRPr>
          </a:p>
        </p:txBody>
      </p:sp>
      <p:sp>
        <p:nvSpPr>
          <p:cNvPr id="33" name="object 33"/>
          <p:cNvSpPr txBox="1"/>
          <p:nvPr/>
        </p:nvSpPr>
        <p:spPr>
          <a:xfrm>
            <a:off x="2512467" y="4220336"/>
            <a:ext cx="318135"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sp>
        <p:nvSpPr>
          <p:cNvPr id="34" name="object 34"/>
          <p:cNvSpPr txBox="1"/>
          <p:nvPr/>
        </p:nvSpPr>
        <p:spPr>
          <a:xfrm>
            <a:off x="4947539" y="4220336"/>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加盟店</a:t>
            </a:r>
            <a:endParaRPr sz="1200">
              <a:latin typeface="メイリオ"/>
              <a:cs typeface="メイリオ"/>
            </a:endParaRPr>
          </a:p>
        </p:txBody>
      </p:sp>
      <p:grpSp>
        <p:nvGrpSpPr>
          <p:cNvPr id="35" name="object 35"/>
          <p:cNvGrpSpPr/>
          <p:nvPr/>
        </p:nvGrpSpPr>
        <p:grpSpPr>
          <a:xfrm>
            <a:off x="2793276" y="2569465"/>
            <a:ext cx="2275840" cy="1641475"/>
            <a:chOff x="1269276" y="2569464"/>
            <a:chExt cx="2275840" cy="1641475"/>
          </a:xfrm>
        </p:grpSpPr>
        <p:pic>
          <p:nvPicPr>
            <p:cNvPr id="36" name="object 36"/>
            <p:cNvPicPr/>
            <p:nvPr/>
          </p:nvPicPr>
          <p:blipFill>
            <a:blip r:embed="rId7" cstate="print"/>
            <a:stretch>
              <a:fillRect/>
            </a:stretch>
          </p:blipFill>
          <p:spPr>
            <a:xfrm>
              <a:off x="2246375" y="2569464"/>
              <a:ext cx="347472" cy="347472"/>
            </a:xfrm>
            <a:prstGeom prst="rect">
              <a:avLst/>
            </a:prstGeom>
          </p:spPr>
        </p:pic>
        <p:pic>
          <p:nvPicPr>
            <p:cNvPr id="37" name="object 37"/>
            <p:cNvPicPr/>
            <p:nvPr/>
          </p:nvPicPr>
          <p:blipFill>
            <a:blip r:embed="rId8" cstate="print"/>
            <a:stretch>
              <a:fillRect/>
            </a:stretch>
          </p:blipFill>
          <p:spPr>
            <a:xfrm>
              <a:off x="3371087" y="3610356"/>
              <a:ext cx="173736" cy="184404"/>
            </a:xfrm>
            <a:prstGeom prst="rect">
              <a:avLst/>
            </a:prstGeom>
          </p:spPr>
        </p:pic>
        <p:sp>
          <p:nvSpPr>
            <p:cNvPr id="38" name="object 38"/>
            <p:cNvSpPr/>
            <p:nvPr/>
          </p:nvSpPr>
          <p:spPr>
            <a:xfrm>
              <a:off x="1269276" y="2954527"/>
              <a:ext cx="1986280" cy="1229995"/>
            </a:xfrm>
            <a:custGeom>
              <a:avLst/>
              <a:gdLst/>
              <a:ahLst/>
              <a:cxnLst/>
              <a:rect l="l" t="t" r="r" b="b"/>
              <a:pathLst>
                <a:path w="1986279" h="1229995">
                  <a:moveTo>
                    <a:pt x="814031" y="0"/>
                  </a:moveTo>
                  <a:lnTo>
                    <a:pt x="731608" y="21717"/>
                  </a:lnTo>
                  <a:lnTo>
                    <a:pt x="750481" y="43218"/>
                  </a:lnTo>
                  <a:lnTo>
                    <a:pt x="0" y="703326"/>
                  </a:lnTo>
                  <a:lnTo>
                    <a:pt x="12534" y="717550"/>
                  </a:lnTo>
                  <a:lnTo>
                    <a:pt x="763066" y="57556"/>
                  </a:lnTo>
                  <a:lnTo>
                    <a:pt x="781900" y="78994"/>
                  </a:lnTo>
                  <a:lnTo>
                    <a:pt x="799871" y="34798"/>
                  </a:lnTo>
                  <a:lnTo>
                    <a:pt x="814031" y="0"/>
                  </a:lnTo>
                  <a:close/>
                </a:path>
                <a:path w="1986279" h="1229995">
                  <a:moveTo>
                    <a:pt x="1985733" y="1191514"/>
                  </a:moveTo>
                  <a:lnTo>
                    <a:pt x="1966683" y="1181989"/>
                  </a:lnTo>
                  <a:lnTo>
                    <a:pt x="1909533" y="1153414"/>
                  </a:lnTo>
                  <a:lnTo>
                    <a:pt x="1909533" y="1181989"/>
                  </a:lnTo>
                  <a:lnTo>
                    <a:pt x="206717" y="1181989"/>
                  </a:lnTo>
                  <a:lnTo>
                    <a:pt x="206717" y="1201039"/>
                  </a:lnTo>
                  <a:lnTo>
                    <a:pt x="1909533" y="1201039"/>
                  </a:lnTo>
                  <a:lnTo>
                    <a:pt x="1909533" y="1229614"/>
                  </a:lnTo>
                  <a:lnTo>
                    <a:pt x="1966683" y="1201039"/>
                  </a:lnTo>
                  <a:lnTo>
                    <a:pt x="1985733" y="1191514"/>
                  </a:lnTo>
                  <a:close/>
                </a:path>
              </a:pathLst>
            </a:custGeom>
            <a:solidFill>
              <a:srgbClr val="A6A6A6"/>
            </a:solidFill>
          </p:spPr>
          <p:txBody>
            <a:bodyPr wrap="square" lIns="0" tIns="0" rIns="0" bIns="0" rtlCol="0"/>
            <a:lstStyle/>
            <a:p>
              <a:endParaRPr/>
            </a:p>
          </p:txBody>
        </p:sp>
        <p:pic>
          <p:nvPicPr>
            <p:cNvPr id="39" name="object 39"/>
            <p:cNvPicPr/>
            <p:nvPr/>
          </p:nvPicPr>
          <p:blipFill>
            <a:blip r:embed="rId9" cstate="print"/>
            <a:stretch>
              <a:fillRect/>
            </a:stretch>
          </p:blipFill>
          <p:spPr>
            <a:xfrm>
              <a:off x="2828544" y="4072128"/>
              <a:ext cx="164592" cy="138683"/>
            </a:xfrm>
            <a:prstGeom prst="rect">
              <a:avLst/>
            </a:prstGeom>
          </p:spPr>
        </p:pic>
        <p:sp>
          <p:nvSpPr>
            <p:cNvPr id="40" name="object 40"/>
            <p:cNvSpPr/>
            <p:nvPr/>
          </p:nvSpPr>
          <p:spPr>
            <a:xfrm>
              <a:off x="1387475" y="3001517"/>
              <a:ext cx="2026920" cy="798830"/>
            </a:xfrm>
            <a:custGeom>
              <a:avLst/>
              <a:gdLst/>
              <a:ahLst/>
              <a:cxnLst/>
              <a:rect l="l" t="t" r="r" b="b"/>
              <a:pathLst>
                <a:path w="2026920" h="798829">
                  <a:moveTo>
                    <a:pt x="813943" y="95377"/>
                  </a:moveTo>
                  <a:lnTo>
                    <a:pt x="801370" y="81026"/>
                  </a:lnTo>
                  <a:lnTo>
                    <a:pt x="50901" y="741197"/>
                  </a:lnTo>
                  <a:lnTo>
                    <a:pt x="32004" y="719709"/>
                  </a:lnTo>
                  <a:lnTo>
                    <a:pt x="0" y="798576"/>
                  </a:lnTo>
                  <a:lnTo>
                    <a:pt x="82296" y="776859"/>
                  </a:lnTo>
                  <a:lnTo>
                    <a:pt x="70891" y="763905"/>
                  </a:lnTo>
                  <a:lnTo>
                    <a:pt x="63512" y="755523"/>
                  </a:lnTo>
                  <a:lnTo>
                    <a:pt x="813943" y="95377"/>
                  </a:lnTo>
                  <a:close/>
                </a:path>
                <a:path w="2026920" h="798829">
                  <a:moveTo>
                    <a:pt x="2026793" y="657225"/>
                  </a:moveTo>
                  <a:lnTo>
                    <a:pt x="2012416" y="623062"/>
                  </a:lnTo>
                  <a:lnTo>
                    <a:pt x="1993773" y="578751"/>
                  </a:lnTo>
                  <a:lnTo>
                    <a:pt x="1975180" y="600367"/>
                  </a:lnTo>
                  <a:lnTo>
                    <a:pt x="1276350" y="0"/>
                  </a:lnTo>
                  <a:lnTo>
                    <a:pt x="1263904" y="14351"/>
                  </a:lnTo>
                  <a:lnTo>
                    <a:pt x="1962734" y="614845"/>
                  </a:lnTo>
                  <a:lnTo>
                    <a:pt x="1944116" y="636524"/>
                  </a:lnTo>
                  <a:lnTo>
                    <a:pt x="2026793" y="657225"/>
                  </a:lnTo>
                  <a:close/>
                </a:path>
              </a:pathLst>
            </a:custGeom>
            <a:solidFill>
              <a:srgbClr val="A6A6A6"/>
            </a:solidFill>
          </p:spPr>
          <p:txBody>
            <a:bodyPr wrap="square" lIns="0" tIns="0" rIns="0" bIns="0" rtlCol="0"/>
            <a:lstStyle/>
            <a:p>
              <a:endParaRPr/>
            </a:p>
          </p:txBody>
        </p:sp>
        <p:pic>
          <p:nvPicPr>
            <p:cNvPr id="41" name="object 41"/>
            <p:cNvPicPr/>
            <p:nvPr/>
          </p:nvPicPr>
          <p:blipFill>
            <a:blip r:embed="rId9" cstate="print"/>
            <a:stretch>
              <a:fillRect/>
            </a:stretch>
          </p:blipFill>
          <p:spPr>
            <a:xfrm>
              <a:off x="1479804" y="3587496"/>
              <a:ext cx="164591" cy="138683"/>
            </a:xfrm>
            <a:prstGeom prst="rect">
              <a:avLst/>
            </a:prstGeom>
          </p:spPr>
        </p:pic>
        <p:pic>
          <p:nvPicPr>
            <p:cNvPr id="42" name="object 42"/>
            <p:cNvPicPr/>
            <p:nvPr/>
          </p:nvPicPr>
          <p:blipFill>
            <a:blip r:embed="rId8" cstate="print"/>
            <a:stretch>
              <a:fillRect/>
            </a:stretch>
          </p:blipFill>
          <p:spPr>
            <a:xfrm>
              <a:off x="1798320" y="3008376"/>
              <a:ext cx="173736" cy="184403"/>
            </a:xfrm>
            <a:prstGeom prst="rect">
              <a:avLst/>
            </a:prstGeom>
          </p:spPr>
        </p:pic>
      </p:grpSp>
      <p:sp>
        <p:nvSpPr>
          <p:cNvPr id="43" name="object 43"/>
          <p:cNvSpPr txBox="1"/>
          <p:nvPr/>
        </p:nvSpPr>
        <p:spPr>
          <a:xfrm>
            <a:off x="4543044" y="3128010"/>
            <a:ext cx="574040" cy="182742"/>
          </a:xfrm>
          <a:prstGeom prst="rect">
            <a:avLst/>
          </a:prstGeom>
        </p:spPr>
        <p:txBody>
          <a:bodyPr vert="horz" wrap="square" lIns="0" tIns="13335" rIns="0" bIns="0" rtlCol="0">
            <a:spAutoFit/>
          </a:bodyPr>
          <a:lstStyle/>
          <a:p>
            <a:pPr>
              <a:spcBef>
                <a:spcPts val="105"/>
              </a:spcBef>
            </a:pPr>
            <a:r>
              <a:rPr sz="1100" spc="-15" dirty="0">
                <a:latin typeface="メイリオ"/>
                <a:cs typeface="メイリオ"/>
              </a:rPr>
              <a:t>②支払い</a:t>
            </a:r>
            <a:endParaRPr sz="1100">
              <a:latin typeface="メイリオ"/>
              <a:cs typeface="メイリオ"/>
            </a:endParaRPr>
          </a:p>
        </p:txBody>
      </p:sp>
      <p:sp>
        <p:nvSpPr>
          <p:cNvPr id="44" name="object 44"/>
          <p:cNvSpPr txBox="1"/>
          <p:nvPr/>
        </p:nvSpPr>
        <p:spPr>
          <a:xfrm>
            <a:off x="3301620" y="4216147"/>
            <a:ext cx="1134745" cy="182101"/>
          </a:xfrm>
          <a:prstGeom prst="rect">
            <a:avLst/>
          </a:prstGeom>
        </p:spPr>
        <p:txBody>
          <a:bodyPr vert="horz" wrap="square" lIns="0" tIns="12700" rIns="0" bIns="0" rtlCol="0">
            <a:spAutoFit/>
          </a:bodyPr>
          <a:lstStyle/>
          <a:p>
            <a:pPr>
              <a:spcBef>
                <a:spcPts val="100"/>
              </a:spcBef>
            </a:pPr>
            <a:r>
              <a:rPr sz="1100" spc="-10" dirty="0">
                <a:latin typeface="メイリオ"/>
                <a:cs typeface="メイリオ"/>
              </a:rPr>
              <a:t>③法定通貨と交換</a:t>
            </a:r>
            <a:endParaRPr sz="1100">
              <a:latin typeface="メイリオ"/>
              <a:cs typeface="メイリオ"/>
            </a:endParaRPr>
          </a:p>
        </p:txBody>
      </p:sp>
      <p:grpSp>
        <p:nvGrpSpPr>
          <p:cNvPr id="45" name="object 45"/>
          <p:cNvGrpSpPr/>
          <p:nvPr/>
        </p:nvGrpSpPr>
        <p:grpSpPr>
          <a:xfrm>
            <a:off x="2999994" y="3881629"/>
            <a:ext cx="1779270" cy="184785"/>
            <a:chOff x="1475994" y="3881628"/>
            <a:chExt cx="1779270" cy="184785"/>
          </a:xfrm>
        </p:grpSpPr>
        <p:sp>
          <p:nvSpPr>
            <p:cNvPr id="46" name="object 46"/>
            <p:cNvSpPr/>
            <p:nvPr/>
          </p:nvSpPr>
          <p:spPr>
            <a:xfrm>
              <a:off x="1475994" y="3941826"/>
              <a:ext cx="1779270" cy="76200"/>
            </a:xfrm>
            <a:custGeom>
              <a:avLst/>
              <a:gdLst/>
              <a:ahLst/>
              <a:cxnLst/>
              <a:rect l="l" t="t" r="r" b="b"/>
              <a:pathLst>
                <a:path w="1779270" h="76200">
                  <a:moveTo>
                    <a:pt x="76200" y="0"/>
                  </a:moveTo>
                  <a:lnTo>
                    <a:pt x="0" y="38100"/>
                  </a:lnTo>
                  <a:lnTo>
                    <a:pt x="76200" y="76200"/>
                  </a:lnTo>
                  <a:lnTo>
                    <a:pt x="76200" y="47625"/>
                  </a:lnTo>
                  <a:lnTo>
                    <a:pt x="63500" y="47625"/>
                  </a:lnTo>
                  <a:lnTo>
                    <a:pt x="63500" y="28575"/>
                  </a:lnTo>
                  <a:lnTo>
                    <a:pt x="76200" y="28575"/>
                  </a:lnTo>
                  <a:lnTo>
                    <a:pt x="76200" y="0"/>
                  </a:lnTo>
                  <a:close/>
                </a:path>
                <a:path w="1779270" h="76200">
                  <a:moveTo>
                    <a:pt x="76200" y="28575"/>
                  </a:moveTo>
                  <a:lnTo>
                    <a:pt x="63500" y="28575"/>
                  </a:lnTo>
                  <a:lnTo>
                    <a:pt x="63500" y="47625"/>
                  </a:lnTo>
                  <a:lnTo>
                    <a:pt x="76200" y="47625"/>
                  </a:lnTo>
                  <a:lnTo>
                    <a:pt x="76200" y="28575"/>
                  </a:lnTo>
                  <a:close/>
                </a:path>
                <a:path w="1779270" h="76200">
                  <a:moveTo>
                    <a:pt x="1779016" y="28575"/>
                  </a:moveTo>
                  <a:lnTo>
                    <a:pt x="76200" y="28575"/>
                  </a:lnTo>
                  <a:lnTo>
                    <a:pt x="76200" y="47625"/>
                  </a:lnTo>
                  <a:lnTo>
                    <a:pt x="1779016" y="47625"/>
                  </a:lnTo>
                  <a:lnTo>
                    <a:pt x="1779016" y="28575"/>
                  </a:lnTo>
                  <a:close/>
                </a:path>
              </a:pathLst>
            </a:custGeom>
            <a:solidFill>
              <a:srgbClr val="A6A6A6"/>
            </a:solidFill>
          </p:spPr>
          <p:txBody>
            <a:bodyPr wrap="square" lIns="0" tIns="0" rIns="0" bIns="0" rtlCol="0"/>
            <a:lstStyle/>
            <a:p>
              <a:endParaRPr/>
            </a:p>
          </p:txBody>
        </p:sp>
        <p:pic>
          <p:nvPicPr>
            <p:cNvPr id="47" name="object 47"/>
            <p:cNvPicPr/>
            <p:nvPr/>
          </p:nvPicPr>
          <p:blipFill>
            <a:blip r:embed="rId8" cstate="print"/>
            <a:stretch>
              <a:fillRect/>
            </a:stretch>
          </p:blipFill>
          <p:spPr>
            <a:xfrm>
              <a:off x="1735836" y="3881628"/>
              <a:ext cx="173736" cy="184404"/>
            </a:xfrm>
            <a:prstGeom prst="rect">
              <a:avLst/>
            </a:prstGeom>
          </p:spPr>
        </p:pic>
      </p:grpSp>
      <p:sp>
        <p:nvSpPr>
          <p:cNvPr id="48" name="object 48"/>
          <p:cNvSpPr txBox="1"/>
          <p:nvPr/>
        </p:nvSpPr>
        <p:spPr>
          <a:xfrm>
            <a:off x="3633216" y="3387978"/>
            <a:ext cx="622300" cy="391160"/>
          </a:xfrm>
          <a:prstGeom prst="rect">
            <a:avLst/>
          </a:prstGeom>
        </p:spPr>
        <p:txBody>
          <a:bodyPr vert="horz" wrap="square" lIns="0" tIns="12700" rIns="0" bIns="0" rtlCol="0">
            <a:spAutoFit/>
          </a:bodyPr>
          <a:lstStyle/>
          <a:p>
            <a:pPr marL="52705" marR="5080" indent="-53340">
              <a:spcBef>
                <a:spcPts val="100"/>
              </a:spcBef>
            </a:pPr>
            <a:r>
              <a:rPr sz="1200" b="1" spc="-15" dirty="0">
                <a:latin typeface="メイリオ"/>
                <a:cs typeface="メイリオ"/>
              </a:rPr>
              <a:t>デジタル</a:t>
            </a:r>
            <a:r>
              <a:rPr sz="1200" b="1" dirty="0">
                <a:latin typeface="メイリオ"/>
                <a:cs typeface="メイリオ"/>
              </a:rPr>
              <a:t>通貨</a:t>
            </a:r>
            <a:r>
              <a:rPr sz="1200" b="1" spc="-25" dirty="0">
                <a:latin typeface="メイリオ"/>
                <a:cs typeface="メイリオ"/>
              </a:rPr>
              <a:t>PF</a:t>
            </a:r>
            <a:endParaRPr sz="1200">
              <a:latin typeface="メイリオ"/>
              <a:cs typeface="メイリオ"/>
            </a:endParaRPr>
          </a:p>
        </p:txBody>
      </p:sp>
      <p:sp>
        <p:nvSpPr>
          <p:cNvPr id="49" name="object 49"/>
          <p:cNvSpPr txBox="1"/>
          <p:nvPr/>
        </p:nvSpPr>
        <p:spPr>
          <a:xfrm>
            <a:off x="7404609" y="6227157"/>
            <a:ext cx="2084705" cy="206467"/>
          </a:xfrm>
          <a:prstGeom prst="rect">
            <a:avLst/>
          </a:prstGeom>
        </p:spPr>
        <p:txBody>
          <a:bodyPr vert="horz" wrap="square" lIns="0" tIns="21590" rIns="0" bIns="0" rtlCol="0">
            <a:spAutoFit/>
          </a:bodyPr>
          <a:lstStyle/>
          <a:p>
            <a:pPr marL="12700">
              <a:spcBef>
                <a:spcPts val="170"/>
              </a:spcBef>
            </a:pPr>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50" name="object 50"/>
          <p:cNvSpPr txBox="1"/>
          <p:nvPr/>
        </p:nvSpPr>
        <p:spPr>
          <a:xfrm>
            <a:off x="6452996" y="6267695"/>
            <a:ext cx="635000" cy="206467"/>
          </a:xfrm>
          <a:prstGeom prst="rect">
            <a:avLst/>
          </a:prstGeom>
        </p:spPr>
        <p:txBody>
          <a:bodyPr vert="horz" wrap="square" lIns="0" tIns="21590" rIns="0" bIns="0" rtlCol="0">
            <a:spAutoFit/>
          </a:bodyPr>
          <a:lstStyle/>
          <a:p>
            <a:pPr marL="12700">
              <a:spcBef>
                <a:spcPts val="170"/>
              </a:spcBef>
            </a:pPr>
            <a:r>
              <a:rPr sz="1200" b="1" spc="-15" dirty="0">
                <a:latin typeface="メイリオ"/>
                <a:cs typeface="メイリオ"/>
              </a:rPr>
              <a:t>協力企業</a:t>
            </a:r>
            <a:endParaRPr sz="1200">
              <a:latin typeface="メイリオ"/>
              <a:cs typeface="メイリオ"/>
            </a:endParaRPr>
          </a:p>
        </p:txBody>
      </p:sp>
      <p:sp>
        <p:nvSpPr>
          <p:cNvPr id="51" name="object 51"/>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52" name="object 52"/>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ja-JP" spc="-25" smtClean="0"/>
              <a:pPr marL="38100">
                <a:lnSpc>
                  <a:spcPts val="1240"/>
                </a:lnSpc>
              </a:pPr>
              <a:t>156</a:t>
            </a:fld>
            <a:endParaRPr spc="-25" dirty="0"/>
          </a:p>
        </p:txBody>
      </p:sp>
      <p:sp>
        <p:nvSpPr>
          <p:cNvPr id="53" name="object 53"/>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3285" y="1497902"/>
            <a:ext cx="3950970" cy="5104765"/>
            <a:chOff x="379285" y="1497901"/>
            <a:chExt cx="3950970" cy="5104765"/>
          </a:xfrm>
        </p:grpSpPr>
        <p:pic>
          <p:nvPicPr>
            <p:cNvPr id="3" name="object 3"/>
            <p:cNvPicPr/>
            <p:nvPr/>
          </p:nvPicPr>
          <p:blipFill>
            <a:blip r:embed="rId2" cstate="print"/>
            <a:stretch>
              <a:fillRect/>
            </a:stretch>
          </p:blipFill>
          <p:spPr>
            <a:xfrm>
              <a:off x="3549396" y="3598163"/>
              <a:ext cx="713231" cy="742188"/>
            </a:xfrm>
            <a:prstGeom prst="rect">
              <a:avLst/>
            </a:prstGeom>
          </p:spPr>
        </p:pic>
        <p:pic>
          <p:nvPicPr>
            <p:cNvPr id="4" name="object 4"/>
            <p:cNvPicPr/>
            <p:nvPr/>
          </p:nvPicPr>
          <p:blipFill>
            <a:blip r:embed="rId3" cstate="print"/>
            <a:stretch>
              <a:fillRect/>
            </a:stretch>
          </p:blipFill>
          <p:spPr>
            <a:xfrm>
              <a:off x="3736847" y="3779519"/>
              <a:ext cx="347472" cy="347471"/>
            </a:xfrm>
            <a:prstGeom prst="rect">
              <a:avLst/>
            </a:prstGeom>
          </p:spPr>
        </p:pic>
        <p:pic>
          <p:nvPicPr>
            <p:cNvPr id="5" name="object 5"/>
            <p:cNvPicPr/>
            <p:nvPr/>
          </p:nvPicPr>
          <p:blipFill>
            <a:blip r:embed="rId4" cstate="print"/>
            <a:stretch>
              <a:fillRect/>
            </a:stretch>
          </p:blipFill>
          <p:spPr>
            <a:xfrm>
              <a:off x="586739" y="3631691"/>
              <a:ext cx="714756" cy="742188"/>
            </a:xfrm>
            <a:prstGeom prst="rect">
              <a:avLst/>
            </a:prstGeom>
          </p:spPr>
        </p:pic>
        <p:pic>
          <p:nvPicPr>
            <p:cNvPr id="6" name="object 6"/>
            <p:cNvPicPr/>
            <p:nvPr/>
          </p:nvPicPr>
          <p:blipFill>
            <a:blip r:embed="rId5" cstate="print"/>
            <a:stretch>
              <a:fillRect/>
            </a:stretch>
          </p:blipFill>
          <p:spPr>
            <a:xfrm>
              <a:off x="781811" y="3846575"/>
              <a:ext cx="315468" cy="315468"/>
            </a:xfrm>
            <a:prstGeom prst="rect">
              <a:avLst/>
            </a:prstGeom>
          </p:spPr>
        </p:pic>
        <p:pic>
          <p:nvPicPr>
            <p:cNvPr id="7" name="object 7"/>
            <p:cNvPicPr/>
            <p:nvPr/>
          </p:nvPicPr>
          <p:blipFill>
            <a:blip r:embed="rId6" cstate="print"/>
            <a:stretch>
              <a:fillRect/>
            </a:stretch>
          </p:blipFill>
          <p:spPr>
            <a:xfrm>
              <a:off x="1696211" y="3602736"/>
              <a:ext cx="1391412" cy="742188"/>
            </a:xfrm>
            <a:prstGeom prst="rect">
              <a:avLst/>
            </a:prstGeom>
          </p:spPr>
        </p:pic>
        <p:sp>
          <p:nvSpPr>
            <p:cNvPr id="8" name="object 8"/>
            <p:cNvSpPr/>
            <p:nvPr/>
          </p:nvSpPr>
          <p:spPr>
            <a:xfrm>
              <a:off x="384047" y="1502663"/>
              <a:ext cx="3941445" cy="5095240"/>
            </a:xfrm>
            <a:custGeom>
              <a:avLst/>
              <a:gdLst/>
              <a:ahLst/>
              <a:cxnLst/>
              <a:rect l="l" t="t" r="r" b="b"/>
              <a:pathLst>
                <a:path w="3941445" h="5095240">
                  <a:moveTo>
                    <a:pt x="0" y="5094732"/>
                  </a:moveTo>
                  <a:lnTo>
                    <a:pt x="3941064" y="5094732"/>
                  </a:lnTo>
                  <a:lnTo>
                    <a:pt x="3941064" y="0"/>
                  </a:lnTo>
                  <a:lnTo>
                    <a:pt x="0" y="0"/>
                  </a:lnTo>
                  <a:lnTo>
                    <a:pt x="0" y="5094732"/>
                  </a:lnTo>
                  <a:close/>
                </a:path>
              </a:pathLst>
            </a:custGeom>
            <a:ln w="9525">
              <a:solidFill>
                <a:srgbClr val="BEBEBE"/>
              </a:solidFill>
            </a:ln>
          </p:spPr>
          <p:txBody>
            <a:bodyPr wrap="square" lIns="0" tIns="0" rIns="0" bIns="0" rtlCol="0"/>
            <a:lstStyle/>
            <a:p>
              <a:endParaRPr/>
            </a:p>
          </p:txBody>
        </p:sp>
      </p:grpSp>
      <p:sp>
        <p:nvSpPr>
          <p:cNvPr id="9" name="object 9"/>
          <p:cNvSpPr txBox="1">
            <a:spLocks noGrp="1"/>
          </p:cNvSpPr>
          <p:nvPr>
            <p:ph type="title"/>
          </p:nvPr>
        </p:nvSpPr>
        <p:spPr>
          <a:xfrm>
            <a:off x="2358339" y="471042"/>
            <a:ext cx="4737100" cy="299720"/>
          </a:xfrm>
          <a:prstGeom prst="rect">
            <a:avLst/>
          </a:prstGeom>
        </p:spPr>
        <p:txBody>
          <a:bodyPr vert="horz" wrap="square" lIns="0" tIns="12700" rIns="0" bIns="0" rtlCol="0" anchor="ctr">
            <a:spAutoFit/>
          </a:bodyPr>
          <a:lstStyle/>
          <a:p>
            <a:pPr marL="12700">
              <a:lnSpc>
                <a:spcPct val="100000"/>
              </a:lnSpc>
              <a:spcBef>
                <a:spcPts val="100"/>
              </a:spcBef>
            </a:pPr>
            <a:r>
              <a:rPr sz="1800" spc="-10" dirty="0"/>
              <a:t>１６．保険料や保険/給付金支払における活用</a:t>
            </a:r>
            <a:endParaRPr sz="1800"/>
          </a:p>
        </p:txBody>
      </p:sp>
      <p:sp>
        <p:nvSpPr>
          <p:cNvPr id="10" name="object 10"/>
          <p:cNvSpPr/>
          <p:nvPr/>
        </p:nvSpPr>
        <p:spPr>
          <a:xfrm>
            <a:off x="5952744" y="1502663"/>
            <a:ext cx="4319270" cy="2049780"/>
          </a:xfrm>
          <a:custGeom>
            <a:avLst/>
            <a:gdLst/>
            <a:ahLst/>
            <a:cxnLst/>
            <a:rect l="l" t="t" r="r" b="b"/>
            <a:pathLst>
              <a:path w="4319270" h="2049779">
                <a:moveTo>
                  <a:pt x="0" y="2049779"/>
                </a:moveTo>
                <a:lnTo>
                  <a:pt x="4319015" y="2049779"/>
                </a:lnTo>
                <a:lnTo>
                  <a:pt x="4319015" y="0"/>
                </a:lnTo>
                <a:lnTo>
                  <a:pt x="0" y="0"/>
                </a:lnTo>
                <a:lnTo>
                  <a:pt x="0" y="2049779"/>
                </a:lnTo>
                <a:close/>
              </a:path>
            </a:pathLst>
          </a:custGeom>
          <a:ln w="9525">
            <a:solidFill>
              <a:srgbClr val="BEBEBE"/>
            </a:solidFill>
          </a:ln>
        </p:spPr>
        <p:txBody>
          <a:bodyPr wrap="square" lIns="0" tIns="0" rIns="0" bIns="0" rtlCol="0"/>
          <a:lstStyle/>
          <a:p>
            <a:endParaRPr/>
          </a:p>
        </p:txBody>
      </p:sp>
      <p:sp>
        <p:nvSpPr>
          <p:cNvPr id="11" name="object 11"/>
          <p:cNvSpPr/>
          <p:nvPr/>
        </p:nvSpPr>
        <p:spPr>
          <a:xfrm>
            <a:off x="5952744" y="4727448"/>
            <a:ext cx="4319270" cy="1870075"/>
          </a:xfrm>
          <a:custGeom>
            <a:avLst/>
            <a:gdLst/>
            <a:ahLst/>
            <a:cxnLst/>
            <a:rect l="l" t="t" r="r" b="b"/>
            <a:pathLst>
              <a:path w="4319270" h="1870075">
                <a:moveTo>
                  <a:pt x="0" y="1869947"/>
                </a:moveTo>
                <a:lnTo>
                  <a:pt x="4319015" y="1869947"/>
                </a:lnTo>
                <a:lnTo>
                  <a:pt x="4319015" y="0"/>
                </a:lnTo>
                <a:lnTo>
                  <a:pt x="0" y="0"/>
                </a:lnTo>
                <a:lnTo>
                  <a:pt x="0" y="1869947"/>
                </a:lnTo>
                <a:close/>
              </a:path>
            </a:pathLst>
          </a:custGeom>
          <a:ln w="9525">
            <a:solidFill>
              <a:srgbClr val="BEBEBE"/>
            </a:solidFill>
          </a:ln>
        </p:spPr>
        <p:txBody>
          <a:bodyPr wrap="square" lIns="0" tIns="0" rIns="0" bIns="0" rtlCol="0"/>
          <a:lstStyle/>
          <a:p>
            <a:endParaRPr/>
          </a:p>
        </p:txBody>
      </p:sp>
      <p:sp>
        <p:nvSpPr>
          <p:cNvPr id="12" name="object 12"/>
          <p:cNvSpPr txBox="1"/>
          <p:nvPr/>
        </p:nvSpPr>
        <p:spPr>
          <a:xfrm>
            <a:off x="2029969" y="1010411"/>
            <a:ext cx="870585" cy="244938"/>
          </a:xfrm>
          <a:prstGeom prst="rect">
            <a:avLst/>
          </a:prstGeom>
          <a:solidFill>
            <a:srgbClr val="F1F1F1"/>
          </a:solidFill>
          <a:ln w="9525">
            <a:solidFill>
              <a:srgbClr val="BEBEBE"/>
            </a:solidFill>
          </a:ln>
        </p:spPr>
        <p:txBody>
          <a:bodyPr vert="horz" wrap="square" lIns="0" tIns="29209" rIns="0" bIns="0" rtlCol="0">
            <a:spAutoFit/>
          </a:bodyPr>
          <a:lstStyle/>
          <a:p>
            <a:pPr marL="266700">
              <a:spcBef>
                <a:spcPts val="229"/>
              </a:spcBef>
            </a:pPr>
            <a:r>
              <a:rPr sz="1400" b="1" spc="-25" dirty="0">
                <a:latin typeface="メイリオ"/>
                <a:cs typeface="メイリオ"/>
              </a:rPr>
              <a:t>目的</a:t>
            </a:r>
            <a:endParaRPr sz="1400">
              <a:latin typeface="メイリオ"/>
              <a:cs typeface="メイリオ"/>
            </a:endParaRPr>
          </a:p>
        </p:txBody>
      </p:sp>
      <p:sp>
        <p:nvSpPr>
          <p:cNvPr id="13" name="object 13"/>
          <p:cNvSpPr txBox="1"/>
          <p:nvPr/>
        </p:nvSpPr>
        <p:spPr>
          <a:xfrm>
            <a:off x="2020824" y="1589532"/>
            <a:ext cx="871855" cy="244298"/>
          </a:xfrm>
          <a:prstGeom prst="rect">
            <a:avLst/>
          </a:prstGeom>
          <a:solidFill>
            <a:srgbClr val="F1F1F1"/>
          </a:solidFill>
          <a:ln w="9525">
            <a:solidFill>
              <a:srgbClr val="BEBEBE"/>
            </a:solidFill>
          </a:ln>
        </p:spPr>
        <p:txBody>
          <a:bodyPr vert="horz" wrap="square" lIns="0" tIns="28575" rIns="0" bIns="0" rtlCol="0">
            <a:spAutoFit/>
          </a:bodyPr>
          <a:lstStyle/>
          <a:p>
            <a:pPr marL="267335">
              <a:spcBef>
                <a:spcPts val="225"/>
              </a:spcBef>
            </a:pPr>
            <a:r>
              <a:rPr sz="1400" b="1" spc="-25" dirty="0">
                <a:latin typeface="メイリオ"/>
                <a:cs typeface="メイリオ"/>
              </a:rPr>
              <a:t>概要</a:t>
            </a:r>
            <a:endParaRPr sz="1400">
              <a:latin typeface="メイリオ"/>
              <a:cs typeface="メイリオ"/>
            </a:endParaRPr>
          </a:p>
        </p:txBody>
      </p:sp>
      <p:sp>
        <p:nvSpPr>
          <p:cNvPr id="14" name="object 14"/>
          <p:cNvSpPr txBox="1"/>
          <p:nvPr/>
        </p:nvSpPr>
        <p:spPr>
          <a:xfrm>
            <a:off x="6054852" y="1571244"/>
            <a:ext cx="332740" cy="1396536"/>
          </a:xfrm>
          <a:prstGeom prst="rect">
            <a:avLst/>
          </a:prstGeom>
          <a:solidFill>
            <a:srgbClr val="F1F1F1"/>
          </a:solidFill>
          <a:ln w="9525">
            <a:solidFill>
              <a:srgbClr val="BEBEBE"/>
            </a:solidFill>
          </a:ln>
        </p:spPr>
        <p:txBody>
          <a:bodyPr vert="horz" wrap="square" lIns="0" tIns="0" rIns="0" bIns="0" rtlCol="0">
            <a:spAutoFit/>
          </a:bodyPr>
          <a:lstStyle/>
          <a:p>
            <a:pPr>
              <a:lnSpc>
                <a:spcPct val="100000"/>
              </a:lnSpc>
            </a:pPr>
            <a:endParaRPr sz="1900">
              <a:latin typeface="Times New Roman"/>
              <a:cs typeface="Times New Roman"/>
            </a:endParaRPr>
          </a:p>
          <a:p>
            <a:pPr>
              <a:spcBef>
                <a:spcPts val="15"/>
              </a:spcBef>
            </a:pPr>
            <a:endParaRPr sz="2450">
              <a:latin typeface="Times New Roman"/>
              <a:cs typeface="Times New Roman"/>
            </a:endParaRPr>
          </a:p>
          <a:p>
            <a:pPr marL="43180" marR="102235" algn="just">
              <a:lnSpc>
                <a:spcPts val="1400"/>
              </a:lnSpc>
              <a:spcBef>
                <a:spcPts val="5"/>
              </a:spcBef>
            </a:pPr>
            <a:r>
              <a:rPr sz="1400" b="1" spc="-50" dirty="0">
                <a:latin typeface="メイリオ"/>
                <a:cs typeface="メイリオ"/>
              </a:rPr>
              <a:t>検証内容</a:t>
            </a:r>
            <a:endParaRPr sz="1400">
              <a:latin typeface="メイリオ"/>
              <a:cs typeface="メイリオ"/>
            </a:endParaRPr>
          </a:p>
        </p:txBody>
      </p:sp>
      <p:graphicFrame>
        <p:nvGraphicFramePr>
          <p:cNvPr id="15" name="object 15"/>
          <p:cNvGraphicFramePr>
            <a:graphicFrameLocks noGrp="1"/>
          </p:cNvGraphicFramePr>
          <p:nvPr/>
        </p:nvGraphicFramePr>
        <p:xfrm>
          <a:off x="6050089" y="4815650"/>
          <a:ext cx="346075" cy="1635760"/>
        </p:xfrm>
        <a:graphic>
          <a:graphicData uri="http://schemas.openxmlformats.org/drawingml/2006/table">
            <a:tbl>
              <a:tblPr firstRow="1" bandRow="1">
                <a:tableStyleId>{2D5ABB26-0587-4C30-8999-92F81FD0307C}</a:tableStyleId>
              </a:tblPr>
              <a:tblGrid>
                <a:gridCol w="346075">
                  <a:extLst>
                    <a:ext uri="{9D8B030D-6E8A-4147-A177-3AD203B41FA5}">
                      <a16:colId xmlns:a16="http://schemas.microsoft.com/office/drawing/2014/main" val="20000"/>
                    </a:ext>
                  </a:extLst>
                </a:gridCol>
              </a:tblGrid>
              <a:tr h="488315">
                <a:tc>
                  <a:txBody>
                    <a:bodyPr/>
                    <a:lstStyle/>
                    <a:p>
                      <a:pPr>
                        <a:lnSpc>
                          <a:spcPct val="100000"/>
                        </a:lnSpc>
                        <a:spcBef>
                          <a:spcPts val="45"/>
                        </a:spcBef>
                      </a:pPr>
                      <a:endParaRPr sz="1950">
                        <a:latin typeface="Times New Roman"/>
                        <a:cs typeface="Times New Roman"/>
                      </a:endParaRPr>
                    </a:p>
                    <a:p>
                      <a:pPr marL="49530">
                        <a:lnSpc>
                          <a:spcPts val="1460"/>
                        </a:lnSpc>
                      </a:pPr>
                      <a:r>
                        <a:rPr sz="1400" b="1" dirty="0">
                          <a:latin typeface="メイリオ"/>
                          <a:cs typeface="メイリオ"/>
                        </a:rPr>
                        <a:t>参</a:t>
                      </a:r>
                      <a:endParaRPr sz="1400">
                        <a:latin typeface="メイリオ"/>
                        <a:cs typeface="メイリオ"/>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solidFill>
                      <a:srgbClr val="F1F1F1"/>
                    </a:solidFill>
                  </a:tcPr>
                </a:tc>
                <a:extLst>
                  <a:ext uri="{0D108BD9-81ED-4DB2-BD59-A6C34878D82A}">
                    <a16:rowId xmlns:a16="http://schemas.microsoft.com/office/drawing/2014/main" val="10000"/>
                  </a:ext>
                </a:extLst>
              </a:tr>
              <a:tr h="177800">
                <a:tc>
                  <a:txBody>
                    <a:bodyPr/>
                    <a:lstStyle/>
                    <a:p>
                      <a:pPr marL="49530">
                        <a:lnSpc>
                          <a:spcPts val="1305"/>
                        </a:lnSpc>
                      </a:pPr>
                      <a:r>
                        <a:rPr sz="1400" b="1" dirty="0">
                          <a:latin typeface="メイリオ"/>
                          <a:cs typeface="メイリオ"/>
                        </a:rPr>
                        <a:t>加</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1"/>
                  </a:ext>
                </a:extLst>
              </a:tr>
              <a:tr h="177800">
                <a:tc>
                  <a:txBody>
                    <a:bodyPr/>
                    <a:lstStyle/>
                    <a:p>
                      <a:pPr marL="49530">
                        <a:lnSpc>
                          <a:spcPts val="1305"/>
                        </a:lnSpc>
                      </a:pPr>
                      <a:r>
                        <a:rPr sz="1400" b="1" dirty="0">
                          <a:latin typeface="メイリオ"/>
                          <a:cs typeface="メイリオ"/>
                        </a:rPr>
                        <a:t>者</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2"/>
                  </a:ext>
                </a:extLst>
              </a:tr>
              <a:tr h="177800">
                <a:tc>
                  <a:txBody>
                    <a:bodyPr/>
                    <a:lstStyle/>
                    <a:p>
                      <a:pPr marL="49530">
                        <a:lnSpc>
                          <a:spcPts val="1305"/>
                        </a:lnSpc>
                      </a:pPr>
                      <a:r>
                        <a:rPr sz="1400" b="1" dirty="0">
                          <a:latin typeface="メイリオ"/>
                          <a:cs typeface="メイリオ"/>
                        </a:rPr>
                        <a:t>•</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3"/>
                  </a:ext>
                </a:extLst>
              </a:tr>
              <a:tr h="177800">
                <a:tc>
                  <a:txBody>
                    <a:bodyPr/>
                    <a:lstStyle/>
                    <a:p>
                      <a:pPr marL="49530">
                        <a:lnSpc>
                          <a:spcPts val="1305"/>
                        </a:lnSpc>
                      </a:pPr>
                      <a:r>
                        <a:rPr sz="1400" b="1" dirty="0">
                          <a:latin typeface="メイリオ"/>
                          <a:cs typeface="メイリオ"/>
                        </a:rPr>
                        <a:t>役</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solidFill>
                      <a:srgbClr val="F1F1F1"/>
                    </a:solidFill>
                  </a:tcPr>
                </a:tc>
                <a:extLst>
                  <a:ext uri="{0D108BD9-81ED-4DB2-BD59-A6C34878D82A}">
                    <a16:rowId xmlns:a16="http://schemas.microsoft.com/office/drawing/2014/main" val="10004"/>
                  </a:ext>
                </a:extLst>
              </a:tr>
              <a:tr h="425450">
                <a:tc>
                  <a:txBody>
                    <a:bodyPr/>
                    <a:lstStyle/>
                    <a:p>
                      <a:pPr marL="49530">
                        <a:lnSpc>
                          <a:spcPts val="1525"/>
                        </a:lnSpc>
                      </a:pPr>
                      <a:r>
                        <a:rPr sz="1400" b="1" dirty="0">
                          <a:latin typeface="メイリオ"/>
                          <a:cs typeface="メイリオ"/>
                        </a:rPr>
                        <a:t>割</a:t>
                      </a:r>
                      <a:endParaRPr sz="1400">
                        <a:latin typeface="メイリオ"/>
                        <a:cs typeface="メイリオ"/>
                      </a:endParaRPr>
                    </a:p>
                  </a:txBody>
                  <a:tcPr marL="0" marR="0" marT="0" marB="0">
                    <a:lnL w="9525">
                      <a:solidFill>
                        <a:srgbClr val="BEBEBE"/>
                      </a:solidFill>
                      <a:prstDash val="solid"/>
                    </a:lnL>
                    <a:lnR w="9525">
                      <a:solidFill>
                        <a:srgbClr val="BEBEBE"/>
                      </a:solidFill>
                      <a:prstDash val="solid"/>
                    </a:lnR>
                    <a:lnB w="9525">
                      <a:solidFill>
                        <a:srgbClr val="BEBEBE"/>
                      </a:solidFill>
                      <a:prstDash val="solid"/>
                    </a:lnB>
                    <a:solidFill>
                      <a:srgbClr val="F1F1F1"/>
                    </a:solidFill>
                  </a:tcPr>
                </a:tc>
                <a:extLst>
                  <a:ext uri="{0D108BD9-81ED-4DB2-BD59-A6C34878D82A}">
                    <a16:rowId xmlns:a16="http://schemas.microsoft.com/office/drawing/2014/main" val="10005"/>
                  </a:ext>
                </a:extLst>
              </a:tr>
            </a:tbl>
          </a:graphicData>
        </a:graphic>
      </p:graphicFrame>
      <p:sp>
        <p:nvSpPr>
          <p:cNvPr id="16" name="object 16"/>
          <p:cNvSpPr txBox="1"/>
          <p:nvPr/>
        </p:nvSpPr>
        <p:spPr>
          <a:xfrm>
            <a:off x="6492494" y="1696924"/>
            <a:ext cx="622300" cy="564257"/>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ビジネス</a:t>
            </a:r>
            <a:endParaRPr sz="1200">
              <a:latin typeface="メイリオ"/>
              <a:cs typeface="メイリオ"/>
            </a:endParaRPr>
          </a:p>
          <a:p>
            <a:pPr>
              <a:spcBef>
                <a:spcPts val="110"/>
              </a:spcBef>
            </a:pPr>
            <a:endParaRPr sz="1100">
              <a:latin typeface="メイリオ"/>
              <a:cs typeface="メイリオ"/>
            </a:endParaRPr>
          </a:p>
          <a:p>
            <a:pPr>
              <a:lnSpc>
                <a:spcPct val="100000"/>
              </a:lnSpc>
            </a:pPr>
            <a:r>
              <a:rPr sz="1200" b="1" spc="-25" dirty="0">
                <a:latin typeface="メイリオ"/>
                <a:cs typeface="メイリオ"/>
              </a:rPr>
              <a:t>技術</a:t>
            </a:r>
            <a:endParaRPr sz="1200">
              <a:latin typeface="メイリオ"/>
              <a:cs typeface="メイリオ"/>
            </a:endParaRPr>
          </a:p>
        </p:txBody>
      </p:sp>
      <p:sp>
        <p:nvSpPr>
          <p:cNvPr id="17" name="object 17"/>
          <p:cNvSpPr txBox="1"/>
          <p:nvPr/>
        </p:nvSpPr>
        <p:spPr>
          <a:xfrm>
            <a:off x="6492494" y="2722879"/>
            <a:ext cx="469900" cy="197490"/>
          </a:xfrm>
          <a:prstGeom prst="rect">
            <a:avLst/>
          </a:prstGeom>
        </p:spPr>
        <p:txBody>
          <a:bodyPr vert="horz" wrap="square" lIns="0" tIns="12700" rIns="0" bIns="0" rtlCol="0">
            <a:spAutoFit/>
          </a:bodyPr>
          <a:lstStyle/>
          <a:p>
            <a:pPr>
              <a:spcBef>
                <a:spcPts val="100"/>
              </a:spcBef>
            </a:pPr>
            <a:r>
              <a:rPr sz="1200" b="1" spc="-20" dirty="0">
                <a:latin typeface="メイリオ"/>
                <a:cs typeface="メイリオ"/>
              </a:rPr>
              <a:t>法制度</a:t>
            </a:r>
            <a:endParaRPr sz="1200">
              <a:latin typeface="メイリオ"/>
              <a:cs typeface="メイリオ"/>
            </a:endParaRPr>
          </a:p>
        </p:txBody>
      </p:sp>
      <p:sp>
        <p:nvSpPr>
          <p:cNvPr id="18" name="object 18"/>
          <p:cNvSpPr txBox="1"/>
          <p:nvPr/>
        </p:nvSpPr>
        <p:spPr>
          <a:xfrm>
            <a:off x="6492494" y="3170046"/>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効果</a:t>
            </a:r>
            <a:endParaRPr sz="1200">
              <a:latin typeface="メイリオ"/>
              <a:cs typeface="メイリオ"/>
            </a:endParaRPr>
          </a:p>
        </p:txBody>
      </p:sp>
      <p:sp>
        <p:nvSpPr>
          <p:cNvPr id="19" name="object 19"/>
          <p:cNvSpPr txBox="1"/>
          <p:nvPr/>
        </p:nvSpPr>
        <p:spPr>
          <a:xfrm>
            <a:off x="7395718" y="1609726"/>
            <a:ext cx="2689225" cy="928369"/>
          </a:xfrm>
          <a:prstGeom prst="rect">
            <a:avLst/>
          </a:prstGeom>
        </p:spPr>
        <p:txBody>
          <a:bodyPr vert="horz" wrap="square" lIns="0" tIns="9525" rIns="0" bIns="0" rtlCol="0">
            <a:spAutoFit/>
          </a:bodyPr>
          <a:lstStyle/>
          <a:p>
            <a:pPr marL="85090" marR="5080" indent="-85725">
              <a:lnSpc>
                <a:spcPct val="101699"/>
              </a:lnSpc>
              <a:spcBef>
                <a:spcPts val="75"/>
              </a:spcBef>
              <a:buFont typeface="Arial"/>
              <a:buChar char="•"/>
              <a:tabLst>
                <a:tab pos="85725" algn="l"/>
              </a:tabLst>
            </a:pPr>
            <a:r>
              <a:rPr sz="1200" spc="-5" dirty="0">
                <a:latin typeface="メイリオ"/>
                <a:cs typeface="メイリオ"/>
              </a:rPr>
              <a:t>ビジネス的な実現性の検証、課題の洗</a:t>
            </a:r>
            <a:r>
              <a:rPr sz="1200" spc="-20" dirty="0">
                <a:latin typeface="メイリオ"/>
                <a:cs typeface="メイリオ"/>
              </a:rPr>
              <a:t>い出し</a:t>
            </a:r>
            <a:endParaRPr sz="1200">
              <a:latin typeface="メイリオ"/>
              <a:cs typeface="メイリオ"/>
            </a:endParaRPr>
          </a:p>
          <a:p>
            <a:pPr marL="85090" indent="-85725">
              <a:spcBef>
                <a:spcPts val="1300"/>
              </a:spcBef>
              <a:buFont typeface="Arial"/>
              <a:buChar char="•"/>
              <a:tabLst>
                <a:tab pos="85725" algn="l"/>
              </a:tabLst>
            </a:pPr>
            <a:r>
              <a:rPr sz="1200" spc="-5" dirty="0">
                <a:latin typeface="メイリオ"/>
                <a:cs typeface="メイリオ"/>
              </a:rPr>
              <a:t>スマートコントラクトによる保険金支</a:t>
            </a:r>
            <a:endParaRPr sz="1200">
              <a:latin typeface="メイリオ"/>
              <a:cs typeface="メイリオ"/>
            </a:endParaRPr>
          </a:p>
          <a:p>
            <a:pPr marL="85090">
              <a:spcBef>
                <a:spcPts val="20"/>
              </a:spcBef>
            </a:pPr>
            <a:r>
              <a:rPr sz="1200" spc="-15" dirty="0">
                <a:latin typeface="メイリオ"/>
                <a:cs typeface="メイリオ"/>
              </a:rPr>
              <a:t>払い自動化の技術的検証</a:t>
            </a:r>
            <a:endParaRPr sz="1200">
              <a:latin typeface="メイリオ"/>
              <a:cs typeface="メイリオ"/>
            </a:endParaRPr>
          </a:p>
        </p:txBody>
      </p:sp>
      <p:sp>
        <p:nvSpPr>
          <p:cNvPr id="20" name="object 20"/>
          <p:cNvSpPr txBox="1"/>
          <p:nvPr/>
        </p:nvSpPr>
        <p:spPr>
          <a:xfrm>
            <a:off x="7395718" y="3090417"/>
            <a:ext cx="2841625" cy="39116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10" dirty="0">
                <a:latin typeface="メイリオ"/>
                <a:cs typeface="メイリオ"/>
              </a:rPr>
              <a:t>業務効率化の検証</a:t>
            </a:r>
            <a:endParaRPr sz="1200">
              <a:latin typeface="メイリオ"/>
              <a:cs typeface="メイリオ"/>
            </a:endParaRPr>
          </a:p>
          <a:p>
            <a:pPr marL="85090" indent="-85725">
              <a:buFont typeface="Arial"/>
              <a:buChar char="•"/>
              <a:tabLst>
                <a:tab pos="85725" algn="l"/>
              </a:tabLst>
            </a:pPr>
            <a:r>
              <a:rPr sz="1200" spc="-5" dirty="0">
                <a:latin typeface="メイリオ"/>
                <a:cs typeface="メイリオ"/>
              </a:rPr>
              <a:t>保険金支払いのサービス向上の効果検証</a:t>
            </a:r>
            <a:endParaRPr sz="1200">
              <a:latin typeface="メイリオ"/>
              <a:cs typeface="メイリオ"/>
            </a:endParaRPr>
          </a:p>
        </p:txBody>
      </p:sp>
      <p:sp>
        <p:nvSpPr>
          <p:cNvPr id="21" name="object 21"/>
          <p:cNvSpPr txBox="1"/>
          <p:nvPr/>
        </p:nvSpPr>
        <p:spPr>
          <a:xfrm>
            <a:off x="7395718" y="2733294"/>
            <a:ext cx="2841625" cy="197490"/>
          </a:xfrm>
          <a:prstGeom prst="rect">
            <a:avLst/>
          </a:prstGeom>
        </p:spPr>
        <p:txBody>
          <a:bodyPr vert="horz" wrap="square" lIns="0" tIns="12700" rIns="0" bIns="0" rtlCol="0">
            <a:spAutoFit/>
          </a:bodyPr>
          <a:lstStyle/>
          <a:p>
            <a:pPr marL="85090" indent="-85725">
              <a:spcBef>
                <a:spcPts val="100"/>
              </a:spcBef>
              <a:buFont typeface="Arial"/>
              <a:buChar char="•"/>
              <a:tabLst>
                <a:tab pos="85725" algn="l"/>
              </a:tabLst>
            </a:pPr>
            <a:r>
              <a:rPr sz="1200" spc="-5" dirty="0">
                <a:latin typeface="メイリオ"/>
                <a:cs typeface="メイリオ"/>
              </a:rPr>
              <a:t>銀行発行に係る法制度上の課題洗い出し</a:t>
            </a:r>
            <a:endParaRPr sz="1200">
              <a:latin typeface="メイリオ"/>
              <a:cs typeface="メイリオ"/>
            </a:endParaRPr>
          </a:p>
        </p:txBody>
      </p:sp>
      <p:sp>
        <p:nvSpPr>
          <p:cNvPr id="22" name="object 22"/>
          <p:cNvSpPr txBox="1"/>
          <p:nvPr/>
        </p:nvSpPr>
        <p:spPr>
          <a:xfrm>
            <a:off x="6452996" y="4946142"/>
            <a:ext cx="330200" cy="197490"/>
          </a:xfrm>
          <a:prstGeom prst="rect">
            <a:avLst/>
          </a:prstGeom>
        </p:spPr>
        <p:txBody>
          <a:bodyPr vert="horz" wrap="square" lIns="0" tIns="12700" rIns="0" bIns="0" rtlCol="0">
            <a:spAutoFit/>
          </a:bodyPr>
          <a:lstStyle/>
          <a:p>
            <a:pPr marL="12700">
              <a:spcBef>
                <a:spcPts val="100"/>
              </a:spcBef>
            </a:pPr>
            <a:r>
              <a:rPr sz="1200" b="1" spc="-25" dirty="0">
                <a:latin typeface="メイリオ"/>
                <a:cs typeface="メイリオ"/>
              </a:rPr>
              <a:t>銀行</a:t>
            </a:r>
            <a:endParaRPr sz="1200">
              <a:latin typeface="メイリオ"/>
              <a:cs typeface="メイリオ"/>
            </a:endParaRPr>
          </a:p>
        </p:txBody>
      </p:sp>
      <p:sp>
        <p:nvSpPr>
          <p:cNvPr id="23" name="object 23"/>
          <p:cNvSpPr txBox="1"/>
          <p:nvPr/>
        </p:nvSpPr>
        <p:spPr>
          <a:xfrm>
            <a:off x="6452996" y="5460593"/>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保険会社</a:t>
            </a:r>
            <a:endParaRPr sz="1200">
              <a:latin typeface="メイリオ"/>
              <a:cs typeface="メイリオ"/>
            </a:endParaRPr>
          </a:p>
        </p:txBody>
      </p:sp>
      <p:sp>
        <p:nvSpPr>
          <p:cNvPr id="24" name="object 24"/>
          <p:cNvSpPr txBox="1"/>
          <p:nvPr/>
        </p:nvSpPr>
        <p:spPr>
          <a:xfrm>
            <a:off x="7404609" y="4762628"/>
            <a:ext cx="2092325" cy="1499235"/>
          </a:xfrm>
          <a:prstGeom prst="rect">
            <a:avLst/>
          </a:prstGeom>
        </p:spPr>
        <p:txBody>
          <a:bodyPr vert="horz" wrap="square" lIns="0" tIns="12700" rIns="0" bIns="0" rtlCol="0">
            <a:spAutoFit/>
          </a:bodyPr>
          <a:lstStyle/>
          <a:p>
            <a:pPr marL="97790" indent="-85725">
              <a:spcBef>
                <a:spcPts val="100"/>
              </a:spcBef>
              <a:buFont typeface="Arial"/>
              <a:buChar char="•"/>
              <a:tabLst>
                <a:tab pos="98425" algn="l"/>
              </a:tabLst>
            </a:pPr>
            <a:r>
              <a:rPr sz="1200" spc="-5" dirty="0">
                <a:latin typeface="メイリオ"/>
                <a:cs typeface="メイリオ"/>
              </a:rPr>
              <a:t>銀行発行スキームの検討</a:t>
            </a:r>
            <a:endParaRPr sz="1200">
              <a:latin typeface="メイリオ"/>
              <a:cs typeface="メイリオ"/>
            </a:endParaRPr>
          </a:p>
          <a:p>
            <a:pPr marL="97790" indent="-85725">
              <a:buFont typeface="Arial"/>
              <a:buChar char="•"/>
              <a:tabLst>
                <a:tab pos="98425" algn="l"/>
              </a:tabLst>
            </a:pPr>
            <a:r>
              <a:rPr sz="1200" spc="-5" dirty="0">
                <a:latin typeface="メイリオ"/>
                <a:cs typeface="メイリオ"/>
              </a:rPr>
              <a:t>デジタル通貨の発行・管理</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裏付け資産の管理</a:t>
            </a:r>
            <a:endParaRPr sz="1200">
              <a:latin typeface="メイリオ"/>
              <a:cs typeface="メイリオ"/>
            </a:endParaRPr>
          </a:p>
          <a:p>
            <a:pPr marL="97790" indent="-85725">
              <a:spcBef>
                <a:spcPts val="715"/>
              </a:spcBef>
              <a:buFont typeface="Arial"/>
              <a:buChar char="•"/>
              <a:tabLst>
                <a:tab pos="98425" algn="l"/>
              </a:tabLst>
            </a:pPr>
            <a:r>
              <a:rPr sz="1200" spc="-10" dirty="0">
                <a:latin typeface="Calibri"/>
                <a:cs typeface="Calibri"/>
              </a:rPr>
              <a:t>PoC</a:t>
            </a:r>
            <a:r>
              <a:rPr sz="1200" spc="-10" dirty="0">
                <a:latin typeface="メイリオ"/>
                <a:cs typeface="メイリオ"/>
              </a:rPr>
              <a:t>シナリオ作成</a:t>
            </a:r>
            <a:endParaRPr sz="1200">
              <a:latin typeface="メイリオ"/>
              <a:cs typeface="メイリオ"/>
            </a:endParaRPr>
          </a:p>
          <a:p>
            <a:pPr marL="97790" indent="-85725">
              <a:buFont typeface="Arial"/>
              <a:buChar char="•"/>
              <a:tabLst>
                <a:tab pos="98425" algn="l"/>
              </a:tabLst>
            </a:pPr>
            <a:r>
              <a:rPr sz="1200" spc="-10" dirty="0">
                <a:latin typeface="Calibri"/>
                <a:cs typeface="Calibri"/>
              </a:rPr>
              <a:t>PoC</a:t>
            </a:r>
            <a:r>
              <a:rPr sz="1200" spc="-5" dirty="0">
                <a:latin typeface="メイリオ"/>
                <a:cs typeface="メイリオ"/>
              </a:rPr>
              <a:t>シナリオ実証環境準備</a:t>
            </a:r>
            <a:endParaRPr sz="1200">
              <a:latin typeface="メイリオ"/>
              <a:cs typeface="メイリオ"/>
            </a:endParaRPr>
          </a:p>
          <a:p>
            <a:pPr marL="97790" indent="-85725">
              <a:buFont typeface="Arial"/>
              <a:buChar char="•"/>
              <a:tabLst>
                <a:tab pos="98425" algn="l"/>
              </a:tabLst>
            </a:pPr>
            <a:r>
              <a:rPr sz="1200" spc="-10" dirty="0">
                <a:latin typeface="メイリオ"/>
                <a:cs typeface="メイリオ"/>
              </a:rPr>
              <a:t>シナリオ実行・検証</a:t>
            </a:r>
            <a:endParaRPr sz="1200">
              <a:latin typeface="メイリオ"/>
              <a:cs typeface="メイリオ"/>
            </a:endParaRPr>
          </a:p>
          <a:p>
            <a:pPr marL="97790" indent="-85725">
              <a:spcBef>
                <a:spcPts val="805"/>
              </a:spcBef>
              <a:buFont typeface="Arial"/>
              <a:buChar char="•"/>
              <a:tabLst>
                <a:tab pos="98425" algn="l"/>
              </a:tabLst>
            </a:pPr>
            <a:r>
              <a:rPr sz="1200" spc="-5" dirty="0">
                <a:latin typeface="メイリオ"/>
                <a:cs typeface="メイリオ"/>
              </a:rPr>
              <a:t>スマートコントラクトの定義</a:t>
            </a:r>
            <a:endParaRPr sz="1200">
              <a:latin typeface="メイリオ"/>
              <a:cs typeface="メイリオ"/>
            </a:endParaRPr>
          </a:p>
        </p:txBody>
      </p:sp>
      <p:sp>
        <p:nvSpPr>
          <p:cNvPr id="25" name="object 25"/>
          <p:cNvSpPr txBox="1"/>
          <p:nvPr/>
        </p:nvSpPr>
        <p:spPr>
          <a:xfrm>
            <a:off x="6452996" y="6093358"/>
            <a:ext cx="853440" cy="197490"/>
          </a:xfrm>
          <a:prstGeom prst="rect">
            <a:avLst/>
          </a:prstGeom>
        </p:spPr>
        <p:txBody>
          <a:bodyPr vert="horz" wrap="square" lIns="0" tIns="12700" rIns="0" bIns="0" rtlCol="0">
            <a:spAutoFit/>
          </a:bodyPr>
          <a:lstStyle/>
          <a:p>
            <a:pPr marL="12700">
              <a:spcBef>
                <a:spcPts val="100"/>
              </a:spcBef>
            </a:pPr>
            <a:r>
              <a:rPr sz="1200" b="1" spc="-10" dirty="0">
                <a:latin typeface="メイリオ"/>
                <a:cs typeface="メイリオ"/>
              </a:rPr>
              <a:t>事務局</a:t>
            </a:r>
            <a:r>
              <a:rPr sz="1200" b="1" spc="-10" dirty="0">
                <a:latin typeface="Calibri"/>
                <a:cs typeface="Calibri"/>
              </a:rPr>
              <a:t>/</a:t>
            </a:r>
            <a:r>
              <a:rPr sz="1200" b="1" spc="-30" dirty="0">
                <a:latin typeface="メイリオ"/>
                <a:cs typeface="メイリオ"/>
              </a:rPr>
              <a:t>開発</a:t>
            </a:r>
            <a:endParaRPr sz="1200">
              <a:latin typeface="メイリオ"/>
              <a:cs typeface="メイリオ"/>
            </a:endParaRPr>
          </a:p>
        </p:txBody>
      </p:sp>
      <p:sp>
        <p:nvSpPr>
          <p:cNvPr id="26" name="object 26"/>
          <p:cNvSpPr txBox="1"/>
          <p:nvPr/>
        </p:nvSpPr>
        <p:spPr>
          <a:xfrm>
            <a:off x="2070811" y="5025391"/>
            <a:ext cx="3517900" cy="1308735"/>
          </a:xfrm>
          <a:prstGeom prst="rect">
            <a:avLst/>
          </a:prstGeom>
        </p:spPr>
        <p:txBody>
          <a:bodyPr vert="horz" wrap="square" lIns="0" tIns="12700" rIns="0" bIns="0" rtlCol="0">
            <a:spAutoFit/>
          </a:bodyPr>
          <a:lstStyle/>
          <a:p>
            <a:pPr>
              <a:spcBef>
                <a:spcPts val="100"/>
              </a:spcBef>
            </a:pPr>
            <a:r>
              <a:rPr sz="1200" spc="-5" dirty="0">
                <a:latin typeface="メイリオ"/>
                <a:cs typeface="メイリオ"/>
              </a:rPr>
              <a:t>①デジタル通貨を発行する</a:t>
            </a:r>
            <a:endParaRPr sz="1200">
              <a:latin typeface="メイリオ"/>
              <a:cs typeface="メイリオ"/>
            </a:endParaRPr>
          </a:p>
          <a:p>
            <a:pPr>
              <a:lnSpc>
                <a:spcPct val="100000"/>
              </a:lnSpc>
            </a:pPr>
            <a:r>
              <a:rPr sz="1200" spc="-5" dirty="0">
                <a:latin typeface="メイリオ"/>
                <a:cs typeface="メイリオ"/>
              </a:rPr>
              <a:t>②契約者がデジタル通貨で保険料を支払う</a:t>
            </a:r>
            <a:endParaRPr sz="1200">
              <a:latin typeface="メイリオ"/>
              <a:cs typeface="メイリオ"/>
            </a:endParaRPr>
          </a:p>
          <a:p>
            <a:pPr>
              <a:lnSpc>
                <a:spcPct val="100000"/>
              </a:lnSpc>
            </a:pPr>
            <a:r>
              <a:rPr sz="1200" spc="-5" dirty="0">
                <a:latin typeface="メイリオ"/>
                <a:cs typeface="メイリオ"/>
              </a:rPr>
              <a:t>③保険料プールから保険会社へ手数料が支払われる</a:t>
            </a:r>
            <a:endParaRPr sz="1200">
              <a:latin typeface="メイリオ"/>
              <a:cs typeface="メイリオ"/>
            </a:endParaRPr>
          </a:p>
          <a:p>
            <a:pPr marL="152400" marR="309880" indent="-152400"/>
            <a:r>
              <a:rPr sz="1200" spc="-5" dirty="0">
                <a:latin typeface="メイリオ"/>
                <a:cs typeface="メイリオ"/>
              </a:rPr>
              <a:t>④事故等の保険金支払いのトリガーを検知し、スマートコントラクトが実行される</a:t>
            </a:r>
            <a:endParaRPr sz="1200">
              <a:latin typeface="メイリオ"/>
              <a:cs typeface="メイリオ"/>
            </a:endParaRPr>
          </a:p>
          <a:p>
            <a:pPr>
              <a:lnSpc>
                <a:spcPct val="100000"/>
              </a:lnSpc>
            </a:pPr>
            <a:r>
              <a:rPr sz="1200" spc="-5" dirty="0">
                <a:latin typeface="メイリオ"/>
                <a:cs typeface="メイリオ"/>
              </a:rPr>
              <a:t>⑤デジタル通貨で保険金が支払われる</a:t>
            </a:r>
            <a:endParaRPr sz="1200">
              <a:latin typeface="メイリオ"/>
              <a:cs typeface="メイリオ"/>
            </a:endParaRPr>
          </a:p>
          <a:p>
            <a:pPr>
              <a:spcBef>
                <a:spcPts val="20"/>
              </a:spcBef>
            </a:pPr>
            <a:r>
              <a:rPr sz="1200" u="sng" spc="-10" dirty="0">
                <a:uFill>
                  <a:solidFill>
                    <a:srgbClr val="000000"/>
                  </a:solidFill>
                </a:uFill>
                <a:latin typeface="ＭＳ ゴシック"/>
                <a:cs typeface="ＭＳ ゴシック"/>
              </a:rPr>
              <a:t>※</a:t>
            </a:r>
            <a:r>
              <a:rPr sz="1200" u="sng" spc="-10" dirty="0">
                <a:uFill>
                  <a:solidFill>
                    <a:srgbClr val="000000"/>
                  </a:solidFill>
                </a:uFill>
                <a:latin typeface="Calibri"/>
                <a:cs typeface="Calibri"/>
              </a:rPr>
              <a:t>PoC</a:t>
            </a:r>
            <a:r>
              <a:rPr sz="1200" u="sng" spc="-15" dirty="0">
                <a:uFill>
                  <a:solidFill>
                    <a:srgbClr val="000000"/>
                  </a:solidFill>
                </a:uFill>
                <a:latin typeface="メイリオ"/>
                <a:cs typeface="メイリオ"/>
              </a:rPr>
              <a:t>での実際のシナリオ実施範囲は要検討</a:t>
            </a:r>
            <a:endParaRPr sz="1200">
              <a:latin typeface="メイリオ"/>
              <a:cs typeface="メイリオ"/>
            </a:endParaRPr>
          </a:p>
        </p:txBody>
      </p:sp>
      <p:sp>
        <p:nvSpPr>
          <p:cNvPr id="27" name="object 27"/>
          <p:cNvSpPr txBox="1"/>
          <p:nvPr/>
        </p:nvSpPr>
        <p:spPr>
          <a:xfrm>
            <a:off x="1908047" y="908303"/>
            <a:ext cx="8364220" cy="335348"/>
          </a:xfrm>
          <a:prstGeom prst="rect">
            <a:avLst/>
          </a:prstGeom>
          <a:ln w="9525">
            <a:solidFill>
              <a:srgbClr val="BEBEBE"/>
            </a:solidFill>
          </a:ln>
        </p:spPr>
        <p:txBody>
          <a:bodyPr vert="horz" wrap="square" lIns="0" tIns="149225" rIns="0" bIns="0" rtlCol="0">
            <a:spAutoFit/>
          </a:bodyPr>
          <a:lstStyle/>
          <a:p>
            <a:pPr marL="1264920" indent="-179070">
              <a:spcBef>
                <a:spcPts val="1175"/>
              </a:spcBef>
              <a:buFont typeface="Wingdings"/>
              <a:buChar char=""/>
              <a:tabLst>
                <a:tab pos="1265555" algn="l"/>
              </a:tabLst>
            </a:pPr>
            <a:r>
              <a:rPr sz="1200" dirty="0">
                <a:latin typeface="メイリオ"/>
                <a:cs typeface="メイリオ"/>
              </a:rPr>
              <a:t>保険料や保険</a:t>
            </a:r>
            <a:r>
              <a:rPr sz="1200" dirty="0">
                <a:latin typeface="Calibri"/>
                <a:cs typeface="Calibri"/>
              </a:rPr>
              <a:t>/</a:t>
            </a:r>
            <a:r>
              <a:rPr sz="1200" spc="-5" dirty="0">
                <a:latin typeface="メイリオ"/>
                <a:cs typeface="メイリオ"/>
              </a:rPr>
              <a:t>給付金支払における業務効率化、サービス向上の検証</a:t>
            </a:r>
            <a:endParaRPr sz="1200">
              <a:latin typeface="メイリオ"/>
              <a:cs typeface="メイリオ"/>
            </a:endParaRPr>
          </a:p>
        </p:txBody>
      </p:sp>
      <p:sp>
        <p:nvSpPr>
          <p:cNvPr id="28" name="object 28"/>
          <p:cNvSpPr txBox="1"/>
          <p:nvPr/>
        </p:nvSpPr>
        <p:spPr>
          <a:xfrm>
            <a:off x="6051803" y="3727704"/>
            <a:ext cx="335280" cy="824585"/>
          </a:xfrm>
          <a:prstGeom prst="rect">
            <a:avLst/>
          </a:prstGeom>
          <a:solidFill>
            <a:srgbClr val="F1F1F1"/>
          </a:solidFill>
          <a:ln w="9525">
            <a:solidFill>
              <a:srgbClr val="BEBEBE"/>
            </a:solidFill>
          </a:ln>
        </p:spPr>
        <p:txBody>
          <a:bodyPr vert="horz" wrap="square" lIns="0" tIns="96520" rIns="0" bIns="0" rtlCol="0">
            <a:spAutoFit/>
          </a:bodyPr>
          <a:lstStyle/>
          <a:p>
            <a:pPr marL="44450" marR="104139" algn="just">
              <a:lnSpc>
                <a:spcPts val="1400"/>
              </a:lnSpc>
              <a:spcBef>
                <a:spcPts val="760"/>
              </a:spcBef>
            </a:pPr>
            <a:r>
              <a:rPr sz="1400" b="1" spc="-50" dirty="0">
                <a:latin typeface="メイリオ"/>
                <a:cs typeface="メイリオ"/>
              </a:rPr>
              <a:t>実施環境</a:t>
            </a:r>
            <a:endParaRPr sz="1400">
              <a:latin typeface="メイリオ"/>
              <a:cs typeface="メイリオ"/>
            </a:endParaRPr>
          </a:p>
        </p:txBody>
      </p:sp>
      <p:sp>
        <p:nvSpPr>
          <p:cNvPr id="29" name="object 29"/>
          <p:cNvSpPr txBox="1"/>
          <p:nvPr/>
        </p:nvSpPr>
        <p:spPr>
          <a:xfrm>
            <a:off x="5952744" y="3645408"/>
            <a:ext cx="4319270" cy="843820"/>
          </a:xfrm>
          <a:prstGeom prst="rect">
            <a:avLst/>
          </a:prstGeom>
          <a:ln w="9525">
            <a:solidFill>
              <a:srgbClr val="BEBEBE"/>
            </a:solidFill>
          </a:ln>
        </p:spPr>
        <p:txBody>
          <a:bodyPr vert="horz" wrap="square" lIns="0" tIns="104139" rIns="0" bIns="0" rtlCol="0">
            <a:spAutoFit/>
          </a:bodyPr>
          <a:lstStyle/>
          <a:p>
            <a:pPr marL="710565" marR="307340" indent="-85725">
              <a:spcBef>
                <a:spcPts val="819"/>
              </a:spcBef>
              <a:buFont typeface="Arial"/>
              <a:buChar char="•"/>
              <a:tabLst>
                <a:tab pos="711200" algn="l"/>
              </a:tabLst>
            </a:pPr>
            <a:r>
              <a:rPr sz="1200" dirty="0">
                <a:latin typeface="メイリオ"/>
                <a:cs typeface="メイリオ"/>
              </a:rPr>
              <a:t>業務・システム共に</a:t>
            </a:r>
            <a:r>
              <a:rPr sz="1200" spc="-10" dirty="0">
                <a:latin typeface="Calibri"/>
                <a:cs typeface="Calibri"/>
              </a:rPr>
              <a:t>PoC</a:t>
            </a:r>
            <a:r>
              <a:rPr sz="1200" spc="-5" dirty="0">
                <a:latin typeface="メイリオ"/>
                <a:cs typeface="メイリオ"/>
              </a:rPr>
              <a:t>向けの仮想的な環境、ま</a:t>
            </a:r>
            <a:r>
              <a:rPr sz="1200" dirty="0">
                <a:latin typeface="メイリオ"/>
                <a:cs typeface="メイリオ"/>
              </a:rPr>
              <a:t>たは本番に則した環境で実施</a:t>
            </a:r>
            <a:r>
              <a:rPr sz="1200" spc="-10" dirty="0">
                <a:latin typeface="Calibri"/>
                <a:cs typeface="Calibri"/>
              </a:rPr>
              <a:t>(</a:t>
            </a:r>
            <a:r>
              <a:rPr sz="1200" dirty="0">
                <a:latin typeface="メイリオ"/>
                <a:cs typeface="メイリオ"/>
              </a:rPr>
              <a:t>参加企業にて判断</a:t>
            </a:r>
            <a:r>
              <a:rPr sz="1200" spc="-50" dirty="0">
                <a:latin typeface="Calibri"/>
                <a:cs typeface="Calibri"/>
              </a:rPr>
              <a:t>)</a:t>
            </a:r>
            <a:endParaRPr sz="1200">
              <a:latin typeface="Calibri"/>
              <a:cs typeface="Calibri"/>
            </a:endParaRPr>
          </a:p>
          <a:p>
            <a:pPr marL="710565" marR="196215" indent="-85725">
              <a:buFont typeface="Arial"/>
              <a:buChar char="•"/>
              <a:tabLst>
                <a:tab pos="711200" algn="l"/>
              </a:tabLst>
            </a:pPr>
            <a:r>
              <a:rPr sz="1200" dirty="0">
                <a:latin typeface="メイリオ"/>
                <a:cs typeface="メイリオ"/>
              </a:rPr>
              <a:t>各社システムから</a:t>
            </a:r>
            <a:r>
              <a:rPr sz="1200" spc="-10" dirty="0">
                <a:latin typeface="Calibri"/>
                <a:cs typeface="Calibri"/>
              </a:rPr>
              <a:t>API</a:t>
            </a:r>
            <a:r>
              <a:rPr sz="1200" dirty="0">
                <a:latin typeface="メイリオ"/>
                <a:cs typeface="メイリオ"/>
              </a:rPr>
              <a:t>をコールし、デジタル通貨</a:t>
            </a:r>
            <a:r>
              <a:rPr sz="1200" spc="-25" dirty="0">
                <a:latin typeface="Calibri"/>
                <a:cs typeface="Calibri"/>
              </a:rPr>
              <a:t>PF</a:t>
            </a:r>
            <a:r>
              <a:rPr sz="1200" spc="-20" dirty="0">
                <a:latin typeface="メイリオ"/>
                <a:cs typeface="メイリオ"/>
              </a:rPr>
              <a:t>に接続</a:t>
            </a:r>
            <a:endParaRPr sz="1200">
              <a:latin typeface="メイリオ"/>
              <a:cs typeface="メイリオ"/>
            </a:endParaRPr>
          </a:p>
        </p:txBody>
      </p:sp>
      <p:grpSp>
        <p:nvGrpSpPr>
          <p:cNvPr id="30" name="object 30"/>
          <p:cNvGrpSpPr/>
          <p:nvPr/>
        </p:nvGrpSpPr>
        <p:grpSpPr>
          <a:xfrm>
            <a:off x="2773680" y="3787141"/>
            <a:ext cx="2407920" cy="193675"/>
            <a:chOff x="1249680" y="3787140"/>
            <a:chExt cx="2407920" cy="193675"/>
          </a:xfrm>
        </p:grpSpPr>
        <p:sp>
          <p:nvSpPr>
            <p:cNvPr id="31" name="object 31"/>
            <p:cNvSpPr/>
            <p:nvPr/>
          </p:nvSpPr>
          <p:spPr>
            <a:xfrm>
              <a:off x="1296162" y="3829050"/>
              <a:ext cx="400050" cy="76200"/>
            </a:xfrm>
            <a:custGeom>
              <a:avLst/>
              <a:gdLst/>
              <a:ahLst/>
              <a:cxnLst/>
              <a:rect l="l" t="t" r="r" b="b"/>
              <a:pathLst>
                <a:path w="400050" h="76200">
                  <a:moveTo>
                    <a:pt x="323469" y="0"/>
                  </a:moveTo>
                  <a:lnTo>
                    <a:pt x="323469" y="76200"/>
                  </a:lnTo>
                  <a:lnTo>
                    <a:pt x="380619" y="47625"/>
                  </a:lnTo>
                  <a:lnTo>
                    <a:pt x="336169" y="47625"/>
                  </a:lnTo>
                  <a:lnTo>
                    <a:pt x="336169" y="28575"/>
                  </a:lnTo>
                  <a:lnTo>
                    <a:pt x="380619" y="28575"/>
                  </a:lnTo>
                  <a:lnTo>
                    <a:pt x="323469" y="0"/>
                  </a:lnTo>
                  <a:close/>
                </a:path>
                <a:path w="400050" h="76200">
                  <a:moveTo>
                    <a:pt x="323469" y="28575"/>
                  </a:moveTo>
                  <a:lnTo>
                    <a:pt x="0" y="28575"/>
                  </a:lnTo>
                  <a:lnTo>
                    <a:pt x="0" y="47625"/>
                  </a:lnTo>
                  <a:lnTo>
                    <a:pt x="323469" y="47625"/>
                  </a:lnTo>
                  <a:lnTo>
                    <a:pt x="323469" y="28575"/>
                  </a:lnTo>
                  <a:close/>
                </a:path>
                <a:path w="400050" h="76200">
                  <a:moveTo>
                    <a:pt x="380619" y="28575"/>
                  </a:moveTo>
                  <a:lnTo>
                    <a:pt x="336169" y="28575"/>
                  </a:lnTo>
                  <a:lnTo>
                    <a:pt x="336169" y="47625"/>
                  </a:lnTo>
                  <a:lnTo>
                    <a:pt x="380619" y="47625"/>
                  </a:lnTo>
                  <a:lnTo>
                    <a:pt x="399669" y="38100"/>
                  </a:lnTo>
                  <a:lnTo>
                    <a:pt x="380619" y="28575"/>
                  </a:lnTo>
                  <a:close/>
                </a:path>
              </a:pathLst>
            </a:custGeom>
            <a:solidFill>
              <a:srgbClr val="A6A6A6"/>
            </a:solidFill>
          </p:spPr>
          <p:txBody>
            <a:bodyPr wrap="square" lIns="0" tIns="0" rIns="0" bIns="0" rtlCol="0"/>
            <a:lstStyle/>
            <a:p>
              <a:endParaRPr/>
            </a:p>
          </p:txBody>
        </p:sp>
        <p:pic>
          <p:nvPicPr>
            <p:cNvPr id="32" name="object 32"/>
            <p:cNvPicPr/>
            <p:nvPr/>
          </p:nvPicPr>
          <p:blipFill>
            <a:blip r:embed="rId7" cstate="print"/>
            <a:stretch>
              <a:fillRect/>
            </a:stretch>
          </p:blipFill>
          <p:spPr>
            <a:xfrm>
              <a:off x="1249680" y="3796284"/>
              <a:ext cx="166115" cy="176783"/>
            </a:xfrm>
            <a:prstGeom prst="rect">
              <a:avLst/>
            </a:prstGeom>
          </p:spPr>
        </p:pic>
        <p:sp>
          <p:nvSpPr>
            <p:cNvPr id="33" name="object 33"/>
            <p:cNvSpPr/>
            <p:nvPr/>
          </p:nvSpPr>
          <p:spPr>
            <a:xfrm>
              <a:off x="3047237" y="3829050"/>
              <a:ext cx="422909" cy="76200"/>
            </a:xfrm>
            <a:custGeom>
              <a:avLst/>
              <a:gdLst/>
              <a:ahLst/>
              <a:cxnLst/>
              <a:rect l="l" t="t" r="r" b="b"/>
              <a:pathLst>
                <a:path w="422910" h="76200">
                  <a:moveTo>
                    <a:pt x="346328" y="0"/>
                  </a:moveTo>
                  <a:lnTo>
                    <a:pt x="346328" y="76200"/>
                  </a:lnTo>
                  <a:lnTo>
                    <a:pt x="403478" y="47625"/>
                  </a:lnTo>
                  <a:lnTo>
                    <a:pt x="359028" y="47625"/>
                  </a:lnTo>
                  <a:lnTo>
                    <a:pt x="359028" y="28575"/>
                  </a:lnTo>
                  <a:lnTo>
                    <a:pt x="403478" y="28575"/>
                  </a:lnTo>
                  <a:lnTo>
                    <a:pt x="346328" y="0"/>
                  </a:lnTo>
                  <a:close/>
                </a:path>
                <a:path w="422910" h="76200">
                  <a:moveTo>
                    <a:pt x="346328" y="28575"/>
                  </a:moveTo>
                  <a:lnTo>
                    <a:pt x="0" y="28575"/>
                  </a:lnTo>
                  <a:lnTo>
                    <a:pt x="0" y="47625"/>
                  </a:lnTo>
                  <a:lnTo>
                    <a:pt x="346328" y="47625"/>
                  </a:lnTo>
                  <a:lnTo>
                    <a:pt x="346328" y="28575"/>
                  </a:lnTo>
                  <a:close/>
                </a:path>
                <a:path w="422910" h="76200">
                  <a:moveTo>
                    <a:pt x="403478" y="28575"/>
                  </a:moveTo>
                  <a:lnTo>
                    <a:pt x="359028" y="28575"/>
                  </a:lnTo>
                  <a:lnTo>
                    <a:pt x="359028" y="47625"/>
                  </a:lnTo>
                  <a:lnTo>
                    <a:pt x="403478" y="47625"/>
                  </a:lnTo>
                  <a:lnTo>
                    <a:pt x="422528" y="38100"/>
                  </a:lnTo>
                  <a:lnTo>
                    <a:pt x="403478" y="28575"/>
                  </a:lnTo>
                  <a:close/>
                </a:path>
              </a:pathLst>
            </a:custGeom>
            <a:solidFill>
              <a:srgbClr val="A6A6A6"/>
            </a:solidFill>
          </p:spPr>
          <p:txBody>
            <a:bodyPr wrap="square" lIns="0" tIns="0" rIns="0" bIns="0" rtlCol="0"/>
            <a:lstStyle/>
            <a:p>
              <a:endParaRPr/>
            </a:p>
          </p:txBody>
        </p:sp>
        <p:pic>
          <p:nvPicPr>
            <p:cNvPr id="34" name="object 34"/>
            <p:cNvPicPr/>
            <p:nvPr/>
          </p:nvPicPr>
          <p:blipFill>
            <a:blip r:embed="rId8" cstate="print"/>
            <a:stretch>
              <a:fillRect/>
            </a:stretch>
          </p:blipFill>
          <p:spPr>
            <a:xfrm>
              <a:off x="3474719" y="3787140"/>
              <a:ext cx="182879" cy="193548"/>
            </a:xfrm>
            <a:prstGeom prst="rect">
              <a:avLst/>
            </a:prstGeom>
          </p:spPr>
        </p:pic>
      </p:grpSp>
      <p:sp>
        <p:nvSpPr>
          <p:cNvPr id="35" name="object 35"/>
          <p:cNvSpPr txBox="1"/>
          <p:nvPr/>
        </p:nvSpPr>
        <p:spPr>
          <a:xfrm>
            <a:off x="5125211" y="3465321"/>
            <a:ext cx="622300" cy="197490"/>
          </a:xfrm>
          <a:prstGeom prst="rect">
            <a:avLst/>
          </a:prstGeom>
        </p:spPr>
        <p:txBody>
          <a:bodyPr vert="horz" wrap="square" lIns="0" tIns="12700" rIns="0" bIns="0" rtlCol="0">
            <a:spAutoFit/>
          </a:bodyPr>
          <a:lstStyle/>
          <a:p>
            <a:pPr>
              <a:spcBef>
                <a:spcPts val="100"/>
              </a:spcBef>
            </a:pPr>
            <a:r>
              <a:rPr sz="1200" b="1" spc="-15" dirty="0">
                <a:latin typeface="メイリオ"/>
                <a:cs typeface="メイリオ"/>
              </a:rPr>
              <a:t>保険会社</a:t>
            </a:r>
            <a:endParaRPr sz="1200">
              <a:latin typeface="メイリオ"/>
              <a:cs typeface="メイリオ"/>
            </a:endParaRPr>
          </a:p>
        </p:txBody>
      </p:sp>
      <p:sp>
        <p:nvSpPr>
          <p:cNvPr id="36" name="object 36"/>
          <p:cNvSpPr txBox="1"/>
          <p:nvPr/>
        </p:nvSpPr>
        <p:spPr>
          <a:xfrm>
            <a:off x="4151629" y="3652266"/>
            <a:ext cx="622300" cy="391160"/>
          </a:xfrm>
          <a:prstGeom prst="rect">
            <a:avLst/>
          </a:prstGeom>
        </p:spPr>
        <p:txBody>
          <a:bodyPr vert="horz" wrap="square" lIns="0" tIns="12700" rIns="0" bIns="0" rtlCol="0">
            <a:spAutoFit/>
          </a:bodyPr>
          <a:lstStyle/>
          <a:p>
            <a:pPr marL="152400" marR="5080" indent="-152400">
              <a:spcBef>
                <a:spcPts val="100"/>
              </a:spcBef>
            </a:pPr>
            <a:r>
              <a:rPr sz="1200" spc="-15" dirty="0">
                <a:latin typeface="メイリオ"/>
                <a:cs typeface="メイリオ"/>
              </a:rPr>
              <a:t>③手数料</a:t>
            </a:r>
            <a:r>
              <a:rPr sz="1200" spc="-25" dirty="0">
                <a:latin typeface="メイリオ"/>
                <a:cs typeface="メイリオ"/>
              </a:rPr>
              <a:t>支払</a:t>
            </a:r>
            <a:endParaRPr sz="1200">
              <a:latin typeface="メイリオ"/>
              <a:cs typeface="メイリオ"/>
            </a:endParaRPr>
          </a:p>
        </p:txBody>
      </p:sp>
      <p:pic>
        <p:nvPicPr>
          <p:cNvPr id="37" name="object 37"/>
          <p:cNvPicPr/>
          <p:nvPr/>
        </p:nvPicPr>
        <p:blipFill>
          <a:blip r:embed="rId9" cstate="print"/>
          <a:stretch>
            <a:fillRect/>
          </a:stretch>
        </p:blipFill>
        <p:spPr>
          <a:xfrm>
            <a:off x="3771900" y="3779520"/>
            <a:ext cx="275844" cy="336804"/>
          </a:xfrm>
          <a:prstGeom prst="rect">
            <a:avLst/>
          </a:prstGeom>
        </p:spPr>
      </p:pic>
      <p:sp>
        <p:nvSpPr>
          <p:cNvPr id="38" name="object 38"/>
          <p:cNvSpPr txBox="1"/>
          <p:nvPr/>
        </p:nvSpPr>
        <p:spPr>
          <a:xfrm>
            <a:off x="2307945" y="4490720"/>
            <a:ext cx="927100" cy="391160"/>
          </a:xfrm>
          <a:prstGeom prst="rect">
            <a:avLst/>
          </a:prstGeom>
        </p:spPr>
        <p:txBody>
          <a:bodyPr vert="horz" wrap="square" lIns="0" tIns="12700" rIns="0" bIns="0" rtlCol="0">
            <a:spAutoFit/>
          </a:bodyPr>
          <a:lstStyle/>
          <a:p>
            <a:pPr marL="304165" marR="5080" indent="-304800">
              <a:spcBef>
                <a:spcPts val="100"/>
              </a:spcBef>
            </a:pPr>
            <a:r>
              <a:rPr sz="1200" spc="-10" dirty="0">
                <a:latin typeface="メイリオ"/>
                <a:cs typeface="メイリオ"/>
              </a:rPr>
              <a:t>⑤保険給付金</a:t>
            </a:r>
            <a:r>
              <a:rPr sz="1200" spc="-25" dirty="0">
                <a:latin typeface="メイリオ"/>
                <a:cs typeface="メイリオ"/>
              </a:rPr>
              <a:t>支払</a:t>
            </a:r>
            <a:endParaRPr sz="1200">
              <a:latin typeface="メイリオ"/>
              <a:cs typeface="メイリオ"/>
            </a:endParaRPr>
          </a:p>
        </p:txBody>
      </p:sp>
      <p:sp>
        <p:nvSpPr>
          <p:cNvPr id="39" name="object 39"/>
          <p:cNvSpPr txBox="1"/>
          <p:nvPr/>
        </p:nvSpPr>
        <p:spPr>
          <a:xfrm>
            <a:off x="3040380" y="3391280"/>
            <a:ext cx="1360170" cy="617220"/>
          </a:xfrm>
          <a:prstGeom prst="rect">
            <a:avLst/>
          </a:prstGeom>
        </p:spPr>
        <p:txBody>
          <a:bodyPr vert="horz" wrap="square" lIns="0" tIns="33655" rIns="0" bIns="0" rtlCol="0">
            <a:spAutoFit/>
          </a:bodyPr>
          <a:lstStyle/>
          <a:p>
            <a:pPr marL="432434">
              <a:spcBef>
                <a:spcPts val="265"/>
              </a:spcBef>
            </a:pPr>
            <a:r>
              <a:rPr sz="1200" b="1" spc="-10" dirty="0">
                <a:latin typeface="メイリオ"/>
                <a:cs typeface="メイリオ"/>
              </a:rPr>
              <a:t>保険料プール</a:t>
            </a:r>
            <a:endParaRPr sz="1200">
              <a:latin typeface="メイリオ"/>
              <a:cs typeface="メイリオ"/>
            </a:endParaRPr>
          </a:p>
          <a:p>
            <a:pPr marL="152400" marR="742950" indent="-152400">
              <a:spcBef>
                <a:spcPts val="170"/>
              </a:spcBef>
            </a:pPr>
            <a:r>
              <a:rPr sz="1200" spc="-15" dirty="0">
                <a:latin typeface="メイリオ"/>
                <a:cs typeface="メイリオ"/>
              </a:rPr>
              <a:t>②保険料</a:t>
            </a:r>
            <a:r>
              <a:rPr sz="1200" spc="-25" dirty="0">
                <a:latin typeface="メイリオ"/>
                <a:cs typeface="メイリオ"/>
              </a:rPr>
              <a:t>支払</a:t>
            </a:r>
            <a:endParaRPr sz="1200">
              <a:latin typeface="メイリオ"/>
              <a:cs typeface="メイリオ"/>
            </a:endParaRPr>
          </a:p>
        </p:txBody>
      </p:sp>
      <p:grpSp>
        <p:nvGrpSpPr>
          <p:cNvPr id="40" name="object 40"/>
          <p:cNvGrpSpPr/>
          <p:nvPr/>
        </p:nvGrpSpPr>
        <p:grpSpPr>
          <a:xfrm>
            <a:off x="2676144" y="3959733"/>
            <a:ext cx="850900" cy="565150"/>
            <a:chOff x="1152144" y="3959733"/>
            <a:chExt cx="850900" cy="565150"/>
          </a:xfrm>
        </p:grpSpPr>
        <p:pic>
          <p:nvPicPr>
            <p:cNvPr id="41" name="object 41"/>
            <p:cNvPicPr/>
            <p:nvPr/>
          </p:nvPicPr>
          <p:blipFill>
            <a:blip r:embed="rId10" cstate="print"/>
            <a:stretch>
              <a:fillRect/>
            </a:stretch>
          </p:blipFill>
          <p:spPr>
            <a:xfrm>
              <a:off x="1808988" y="4055364"/>
              <a:ext cx="193548" cy="193548"/>
            </a:xfrm>
            <a:prstGeom prst="rect">
              <a:avLst/>
            </a:prstGeom>
          </p:spPr>
        </p:pic>
        <p:pic>
          <p:nvPicPr>
            <p:cNvPr id="42" name="object 42"/>
            <p:cNvPicPr/>
            <p:nvPr/>
          </p:nvPicPr>
          <p:blipFill>
            <a:blip r:embed="rId11" cstate="print"/>
            <a:stretch>
              <a:fillRect/>
            </a:stretch>
          </p:blipFill>
          <p:spPr>
            <a:xfrm>
              <a:off x="1152144" y="4020312"/>
              <a:ext cx="265175" cy="237744"/>
            </a:xfrm>
            <a:prstGeom prst="rect">
              <a:avLst/>
            </a:prstGeom>
          </p:spPr>
        </p:pic>
        <p:sp>
          <p:nvSpPr>
            <p:cNvPr id="43" name="object 43"/>
            <p:cNvSpPr/>
            <p:nvPr/>
          </p:nvSpPr>
          <p:spPr>
            <a:xfrm>
              <a:off x="1168539" y="4237355"/>
              <a:ext cx="742950" cy="208279"/>
            </a:xfrm>
            <a:custGeom>
              <a:avLst/>
              <a:gdLst/>
              <a:ahLst/>
              <a:cxnLst/>
              <a:rect l="l" t="t" r="r" b="b"/>
              <a:pathLst>
                <a:path w="742950" h="208279">
                  <a:moveTo>
                    <a:pt x="45286" y="65714"/>
                  </a:moveTo>
                  <a:lnTo>
                    <a:pt x="27628" y="73269"/>
                  </a:lnTo>
                  <a:lnTo>
                    <a:pt x="34213" y="84582"/>
                  </a:lnTo>
                  <a:lnTo>
                    <a:pt x="34645" y="85217"/>
                  </a:lnTo>
                  <a:lnTo>
                    <a:pt x="35153" y="85725"/>
                  </a:lnTo>
                  <a:lnTo>
                    <a:pt x="49199" y="100584"/>
                  </a:lnTo>
                  <a:lnTo>
                    <a:pt x="82511" y="127889"/>
                  </a:lnTo>
                  <a:lnTo>
                    <a:pt x="122288" y="151892"/>
                  </a:lnTo>
                  <a:lnTo>
                    <a:pt x="168262" y="172212"/>
                  </a:lnTo>
                  <a:lnTo>
                    <a:pt x="219316" y="188341"/>
                  </a:lnTo>
                  <a:lnTo>
                    <a:pt x="275069" y="200025"/>
                  </a:lnTo>
                  <a:lnTo>
                    <a:pt x="350380" y="207391"/>
                  </a:lnTo>
                  <a:lnTo>
                    <a:pt x="387845" y="207772"/>
                  </a:lnTo>
                  <a:lnTo>
                    <a:pt x="424675" y="206121"/>
                  </a:lnTo>
                  <a:lnTo>
                    <a:pt x="460743" y="202438"/>
                  </a:lnTo>
                  <a:lnTo>
                    <a:pt x="495795" y="196723"/>
                  </a:lnTo>
                  <a:lnTo>
                    <a:pt x="529577" y="189103"/>
                  </a:lnTo>
                  <a:lnTo>
                    <a:pt x="530913" y="188722"/>
                  </a:lnTo>
                  <a:lnTo>
                    <a:pt x="386956" y="188722"/>
                  </a:lnTo>
                  <a:lnTo>
                    <a:pt x="350634" y="188341"/>
                  </a:lnTo>
                  <a:lnTo>
                    <a:pt x="277482" y="181102"/>
                  </a:lnTo>
                  <a:lnTo>
                    <a:pt x="223634" y="169799"/>
                  </a:lnTo>
                  <a:lnTo>
                    <a:pt x="174485" y="154178"/>
                  </a:lnTo>
                  <a:lnTo>
                    <a:pt x="130670" y="134747"/>
                  </a:lnTo>
                  <a:lnTo>
                    <a:pt x="92913" y="112014"/>
                  </a:lnTo>
                  <a:lnTo>
                    <a:pt x="61836" y="86360"/>
                  </a:lnTo>
                  <a:lnTo>
                    <a:pt x="50683" y="74422"/>
                  </a:lnTo>
                  <a:lnTo>
                    <a:pt x="50330" y="74422"/>
                  </a:lnTo>
                  <a:lnTo>
                    <a:pt x="49021" y="72644"/>
                  </a:lnTo>
                  <a:lnTo>
                    <a:pt x="49300" y="72644"/>
                  </a:lnTo>
                  <a:lnTo>
                    <a:pt x="45286" y="65714"/>
                  </a:lnTo>
                  <a:close/>
                </a:path>
                <a:path w="742950" h="208279">
                  <a:moveTo>
                    <a:pt x="725919" y="38227"/>
                  </a:moveTo>
                  <a:lnTo>
                    <a:pt x="699630" y="76708"/>
                  </a:lnTo>
                  <a:lnTo>
                    <a:pt x="661530" y="110363"/>
                  </a:lnTo>
                  <a:lnTo>
                    <a:pt x="626097" y="132334"/>
                  </a:lnTo>
                  <a:lnTo>
                    <a:pt x="585203" y="151257"/>
                  </a:lnTo>
                  <a:lnTo>
                    <a:pt x="524370" y="170815"/>
                  </a:lnTo>
                  <a:lnTo>
                    <a:pt x="457695" y="183642"/>
                  </a:lnTo>
                  <a:lnTo>
                    <a:pt x="386956" y="188722"/>
                  </a:lnTo>
                  <a:lnTo>
                    <a:pt x="530913" y="188722"/>
                  </a:lnTo>
                  <a:lnTo>
                    <a:pt x="592950" y="168656"/>
                  </a:lnTo>
                  <a:lnTo>
                    <a:pt x="635368" y="148971"/>
                  </a:lnTo>
                  <a:lnTo>
                    <a:pt x="673087" y="125603"/>
                  </a:lnTo>
                  <a:lnTo>
                    <a:pt x="704964" y="98679"/>
                  </a:lnTo>
                  <a:lnTo>
                    <a:pt x="730364" y="68453"/>
                  </a:lnTo>
                  <a:lnTo>
                    <a:pt x="742683" y="47244"/>
                  </a:lnTo>
                  <a:lnTo>
                    <a:pt x="725919" y="38227"/>
                  </a:lnTo>
                  <a:close/>
                </a:path>
                <a:path w="742950" h="208279">
                  <a:moveTo>
                    <a:pt x="5029" y="0"/>
                  </a:moveTo>
                  <a:lnTo>
                    <a:pt x="0" y="85090"/>
                  </a:lnTo>
                  <a:lnTo>
                    <a:pt x="27628" y="73269"/>
                  </a:lnTo>
                  <a:lnTo>
                    <a:pt x="21793" y="63246"/>
                  </a:lnTo>
                  <a:lnTo>
                    <a:pt x="38265" y="53594"/>
                  </a:lnTo>
                  <a:lnTo>
                    <a:pt x="68255" y="53594"/>
                  </a:lnTo>
                  <a:lnTo>
                    <a:pt x="5029" y="0"/>
                  </a:lnTo>
                  <a:close/>
                </a:path>
                <a:path w="742950" h="208279">
                  <a:moveTo>
                    <a:pt x="49021" y="72644"/>
                  </a:moveTo>
                  <a:lnTo>
                    <a:pt x="50330" y="74422"/>
                  </a:lnTo>
                  <a:lnTo>
                    <a:pt x="49754" y="73427"/>
                  </a:lnTo>
                  <a:lnTo>
                    <a:pt x="49021" y="72644"/>
                  </a:lnTo>
                  <a:close/>
                </a:path>
                <a:path w="742950" h="208279">
                  <a:moveTo>
                    <a:pt x="49754" y="73427"/>
                  </a:moveTo>
                  <a:lnTo>
                    <a:pt x="50330" y="74422"/>
                  </a:lnTo>
                  <a:lnTo>
                    <a:pt x="50683" y="74422"/>
                  </a:lnTo>
                  <a:lnTo>
                    <a:pt x="49754" y="73427"/>
                  </a:lnTo>
                  <a:close/>
                </a:path>
                <a:path w="742950" h="208279">
                  <a:moveTo>
                    <a:pt x="49300" y="72644"/>
                  </a:moveTo>
                  <a:lnTo>
                    <a:pt x="49021" y="72644"/>
                  </a:lnTo>
                  <a:lnTo>
                    <a:pt x="49754" y="73427"/>
                  </a:lnTo>
                  <a:lnTo>
                    <a:pt x="49300" y="72644"/>
                  </a:lnTo>
                  <a:close/>
                </a:path>
                <a:path w="742950" h="208279">
                  <a:moveTo>
                    <a:pt x="38265" y="53594"/>
                  </a:moveTo>
                  <a:lnTo>
                    <a:pt x="21793" y="63246"/>
                  </a:lnTo>
                  <a:lnTo>
                    <a:pt x="27628" y="73269"/>
                  </a:lnTo>
                  <a:lnTo>
                    <a:pt x="45286" y="65714"/>
                  </a:lnTo>
                  <a:lnTo>
                    <a:pt x="38265" y="53594"/>
                  </a:lnTo>
                  <a:close/>
                </a:path>
                <a:path w="742950" h="208279">
                  <a:moveTo>
                    <a:pt x="68255" y="53594"/>
                  </a:moveTo>
                  <a:lnTo>
                    <a:pt x="38265" y="53594"/>
                  </a:lnTo>
                  <a:lnTo>
                    <a:pt x="45286" y="65714"/>
                  </a:lnTo>
                  <a:lnTo>
                    <a:pt x="70053" y="55118"/>
                  </a:lnTo>
                  <a:lnTo>
                    <a:pt x="68255" y="53594"/>
                  </a:lnTo>
                  <a:close/>
                </a:path>
              </a:pathLst>
            </a:custGeom>
            <a:solidFill>
              <a:srgbClr val="A6A6A6"/>
            </a:solidFill>
          </p:spPr>
          <p:txBody>
            <a:bodyPr wrap="square" lIns="0" tIns="0" rIns="0" bIns="0" rtlCol="0"/>
            <a:lstStyle/>
            <a:p>
              <a:endParaRPr/>
            </a:p>
          </p:txBody>
        </p:sp>
        <p:pic>
          <p:nvPicPr>
            <p:cNvPr id="44" name="object 44"/>
            <p:cNvPicPr/>
            <p:nvPr/>
          </p:nvPicPr>
          <p:blipFill>
            <a:blip r:embed="rId7" cstate="print"/>
            <a:stretch>
              <a:fillRect/>
            </a:stretch>
          </p:blipFill>
          <p:spPr>
            <a:xfrm>
              <a:off x="1464564" y="4349496"/>
              <a:ext cx="166116" cy="175260"/>
            </a:xfrm>
            <a:prstGeom prst="rect">
              <a:avLst/>
            </a:prstGeom>
          </p:spPr>
        </p:pic>
        <p:sp>
          <p:nvSpPr>
            <p:cNvPr id="45" name="object 45"/>
            <p:cNvSpPr/>
            <p:nvPr/>
          </p:nvSpPr>
          <p:spPr>
            <a:xfrm>
              <a:off x="1377315" y="3959733"/>
              <a:ext cx="400685" cy="127635"/>
            </a:xfrm>
            <a:custGeom>
              <a:avLst/>
              <a:gdLst/>
              <a:ahLst/>
              <a:cxnLst/>
              <a:rect l="l" t="t" r="r" b="b"/>
              <a:pathLst>
                <a:path w="400685" h="127635">
                  <a:moveTo>
                    <a:pt x="10287" y="92710"/>
                  </a:moveTo>
                  <a:lnTo>
                    <a:pt x="9271" y="94107"/>
                  </a:lnTo>
                  <a:lnTo>
                    <a:pt x="0" y="109982"/>
                  </a:lnTo>
                  <a:lnTo>
                    <a:pt x="16509" y="119634"/>
                  </a:lnTo>
                  <a:lnTo>
                    <a:pt x="25781" y="103759"/>
                  </a:lnTo>
                  <a:lnTo>
                    <a:pt x="10287" y="92710"/>
                  </a:lnTo>
                  <a:close/>
                </a:path>
                <a:path w="400685" h="127635">
                  <a:moveTo>
                    <a:pt x="36321" y="62230"/>
                  </a:moveTo>
                  <a:lnTo>
                    <a:pt x="34035" y="64262"/>
                  </a:lnTo>
                  <a:lnTo>
                    <a:pt x="22478" y="76708"/>
                  </a:lnTo>
                  <a:lnTo>
                    <a:pt x="36448" y="89662"/>
                  </a:lnTo>
                  <a:lnTo>
                    <a:pt x="48006" y="77216"/>
                  </a:lnTo>
                  <a:lnTo>
                    <a:pt x="48894" y="76454"/>
                  </a:lnTo>
                  <a:lnTo>
                    <a:pt x="36321" y="62230"/>
                  </a:lnTo>
                  <a:close/>
                </a:path>
                <a:path w="400685" h="127635">
                  <a:moveTo>
                    <a:pt x="67690" y="37846"/>
                  </a:moveTo>
                  <a:lnTo>
                    <a:pt x="64643" y="39751"/>
                  </a:lnTo>
                  <a:lnTo>
                    <a:pt x="51434" y="49149"/>
                  </a:lnTo>
                  <a:lnTo>
                    <a:pt x="62484" y="64643"/>
                  </a:lnTo>
                  <a:lnTo>
                    <a:pt x="75818" y="55118"/>
                  </a:lnTo>
                  <a:lnTo>
                    <a:pt x="77469" y="54102"/>
                  </a:lnTo>
                  <a:lnTo>
                    <a:pt x="67690" y="37846"/>
                  </a:lnTo>
                  <a:close/>
                </a:path>
                <a:path w="400685" h="127635">
                  <a:moveTo>
                    <a:pt x="102869" y="19558"/>
                  </a:moveTo>
                  <a:lnTo>
                    <a:pt x="99822" y="20701"/>
                  </a:lnTo>
                  <a:lnTo>
                    <a:pt x="84962" y="27813"/>
                  </a:lnTo>
                  <a:lnTo>
                    <a:pt x="93090" y="44958"/>
                  </a:lnTo>
                  <a:lnTo>
                    <a:pt x="107950" y="37973"/>
                  </a:lnTo>
                  <a:lnTo>
                    <a:pt x="109728" y="37338"/>
                  </a:lnTo>
                  <a:lnTo>
                    <a:pt x="102869" y="19558"/>
                  </a:lnTo>
                  <a:close/>
                </a:path>
                <a:path w="400685" h="127635">
                  <a:moveTo>
                    <a:pt x="140588" y="7239"/>
                  </a:moveTo>
                  <a:lnTo>
                    <a:pt x="138429" y="7747"/>
                  </a:lnTo>
                  <a:lnTo>
                    <a:pt x="121538" y="12700"/>
                  </a:lnTo>
                  <a:lnTo>
                    <a:pt x="126872" y="30988"/>
                  </a:lnTo>
                  <a:lnTo>
                    <a:pt x="143763" y="26035"/>
                  </a:lnTo>
                  <a:lnTo>
                    <a:pt x="144398" y="25908"/>
                  </a:lnTo>
                  <a:lnTo>
                    <a:pt x="140588" y="7239"/>
                  </a:lnTo>
                  <a:close/>
                </a:path>
                <a:path w="400685" h="127635">
                  <a:moveTo>
                    <a:pt x="178943" y="1016"/>
                  </a:moveTo>
                  <a:lnTo>
                    <a:pt x="160019" y="3302"/>
                  </a:lnTo>
                  <a:lnTo>
                    <a:pt x="162306" y="22225"/>
                  </a:lnTo>
                  <a:lnTo>
                    <a:pt x="181228" y="19939"/>
                  </a:lnTo>
                  <a:lnTo>
                    <a:pt x="178943" y="1016"/>
                  </a:lnTo>
                  <a:close/>
                </a:path>
                <a:path w="400685" h="127635">
                  <a:moveTo>
                    <a:pt x="217826" y="19050"/>
                  </a:moveTo>
                  <a:lnTo>
                    <a:pt x="201294" y="19050"/>
                  </a:lnTo>
                  <a:lnTo>
                    <a:pt x="217804" y="19685"/>
                  </a:lnTo>
                  <a:lnTo>
                    <a:pt x="217826" y="19050"/>
                  </a:lnTo>
                  <a:close/>
                </a:path>
                <a:path w="400685" h="127635">
                  <a:moveTo>
                    <a:pt x="200532" y="0"/>
                  </a:moveTo>
                  <a:lnTo>
                    <a:pt x="198628" y="127"/>
                  </a:lnTo>
                  <a:lnTo>
                    <a:pt x="199516" y="19177"/>
                  </a:lnTo>
                  <a:lnTo>
                    <a:pt x="201294" y="19050"/>
                  </a:lnTo>
                  <a:lnTo>
                    <a:pt x="217826" y="19050"/>
                  </a:lnTo>
                  <a:lnTo>
                    <a:pt x="218440" y="635"/>
                  </a:lnTo>
                  <a:lnTo>
                    <a:pt x="200532" y="0"/>
                  </a:lnTo>
                  <a:close/>
                </a:path>
                <a:path w="400685" h="127635">
                  <a:moveTo>
                    <a:pt x="238251" y="2667"/>
                  </a:moveTo>
                  <a:lnTo>
                    <a:pt x="235965" y="21590"/>
                  </a:lnTo>
                  <a:lnTo>
                    <a:pt x="240791" y="22225"/>
                  </a:lnTo>
                  <a:lnTo>
                    <a:pt x="253872" y="24892"/>
                  </a:lnTo>
                  <a:lnTo>
                    <a:pt x="257683" y="6223"/>
                  </a:lnTo>
                  <a:lnTo>
                    <a:pt x="243078" y="3302"/>
                  </a:lnTo>
                  <a:lnTo>
                    <a:pt x="238251" y="2667"/>
                  </a:lnTo>
                  <a:close/>
                </a:path>
                <a:path w="400685" h="127635">
                  <a:moveTo>
                    <a:pt x="276859" y="11303"/>
                  </a:moveTo>
                  <a:lnTo>
                    <a:pt x="271526" y="29464"/>
                  </a:lnTo>
                  <a:lnTo>
                    <a:pt x="279780" y="32004"/>
                  </a:lnTo>
                  <a:lnTo>
                    <a:pt x="288671" y="35560"/>
                  </a:lnTo>
                  <a:lnTo>
                    <a:pt x="295655" y="17780"/>
                  </a:lnTo>
                  <a:lnTo>
                    <a:pt x="285241" y="13716"/>
                  </a:lnTo>
                  <a:lnTo>
                    <a:pt x="276859" y="11303"/>
                  </a:lnTo>
                  <a:close/>
                </a:path>
                <a:path w="400685" h="127635">
                  <a:moveTo>
                    <a:pt x="348249" y="71132"/>
                  </a:moveTo>
                  <a:lnTo>
                    <a:pt x="325247" y="87630"/>
                  </a:lnTo>
                  <a:lnTo>
                    <a:pt x="400684" y="127381"/>
                  </a:lnTo>
                  <a:lnTo>
                    <a:pt x="391852" y="72136"/>
                  </a:lnTo>
                  <a:lnTo>
                    <a:pt x="349503" y="72136"/>
                  </a:lnTo>
                  <a:lnTo>
                    <a:pt x="349186" y="71882"/>
                  </a:lnTo>
                  <a:lnTo>
                    <a:pt x="348996" y="71882"/>
                  </a:lnTo>
                  <a:lnTo>
                    <a:pt x="348710" y="71501"/>
                  </a:lnTo>
                  <a:lnTo>
                    <a:pt x="348249" y="71132"/>
                  </a:lnTo>
                  <a:close/>
                </a:path>
                <a:path w="400685" h="127635">
                  <a:moveTo>
                    <a:pt x="349157" y="71763"/>
                  </a:moveTo>
                  <a:lnTo>
                    <a:pt x="349503" y="72136"/>
                  </a:lnTo>
                  <a:lnTo>
                    <a:pt x="349157" y="71763"/>
                  </a:lnTo>
                  <a:close/>
                </a:path>
                <a:path w="400685" h="127635">
                  <a:moveTo>
                    <a:pt x="387222" y="43180"/>
                  </a:moveTo>
                  <a:lnTo>
                    <a:pt x="363839" y="59950"/>
                  </a:lnTo>
                  <a:lnTo>
                    <a:pt x="364362" y="60579"/>
                  </a:lnTo>
                  <a:lnTo>
                    <a:pt x="349157" y="71763"/>
                  </a:lnTo>
                  <a:lnTo>
                    <a:pt x="349503" y="72136"/>
                  </a:lnTo>
                  <a:lnTo>
                    <a:pt x="391852" y="72136"/>
                  </a:lnTo>
                  <a:lnTo>
                    <a:pt x="387222" y="43180"/>
                  </a:lnTo>
                  <a:close/>
                </a:path>
                <a:path w="400685" h="127635">
                  <a:moveTo>
                    <a:pt x="348710" y="71501"/>
                  </a:moveTo>
                  <a:lnTo>
                    <a:pt x="348996" y="71882"/>
                  </a:lnTo>
                  <a:lnTo>
                    <a:pt x="348710" y="71501"/>
                  </a:lnTo>
                  <a:close/>
                </a:path>
                <a:path w="400685" h="127635">
                  <a:moveTo>
                    <a:pt x="349095" y="71808"/>
                  </a:moveTo>
                  <a:close/>
                </a:path>
                <a:path w="400685" h="127635">
                  <a:moveTo>
                    <a:pt x="348443" y="70993"/>
                  </a:moveTo>
                  <a:lnTo>
                    <a:pt x="348433" y="71132"/>
                  </a:lnTo>
                  <a:lnTo>
                    <a:pt x="348710" y="71501"/>
                  </a:lnTo>
                  <a:lnTo>
                    <a:pt x="349095" y="71808"/>
                  </a:lnTo>
                  <a:lnTo>
                    <a:pt x="348443" y="70993"/>
                  </a:lnTo>
                  <a:close/>
                </a:path>
                <a:path w="400685" h="127635">
                  <a:moveTo>
                    <a:pt x="363839" y="59950"/>
                  </a:moveTo>
                  <a:lnTo>
                    <a:pt x="348443" y="70993"/>
                  </a:lnTo>
                  <a:lnTo>
                    <a:pt x="349157" y="71763"/>
                  </a:lnTo>
                  <a:lnTo>
                    <a:pt x="364362" y="60579"/>
                  </a:lnTo>
                  <a:lnTo>
                    <a:pt x="363839" y="59950"/>
                  </a:lnTo>
                  <a:close/>
                </a:path>
                <a:path w="400685" h="127635">
                  <a:moveTo>
                    <a:pt x="348369" y="71046"/>
                  </a:moveTo>
                  <a:lnTo>
                    <a:pt x="348710" y="71501"/>
                  </a:lnTo>
                  <a:lnTo>
                    <a:pt x="348369" y="71046"/>
                  </a:lnTo>
                  <a:close/>
                </a:path>
                <a:path w="400685" h="127635">
                  <a:moveTo>
                    <a:pt x="348107" y="46609"/>
                  </a:moveTo>
                  <a:lnTo>
                    <a:pt x="336168" y="61468"/>
                  </a:lnTo>
                  <a:lnTo>
                    <a:pt x="348249" y="71132"/>
                  </a:lnTo>
                  <a:lnTo>
                    <a:pt x="348329" y="70993"/>
                  </a:lnTo>
                  <a:lnTo>
                    <a:pt x="347853" y="70358"/>
                  </a:lnTo>
                  <a:lnTo>
                    <a:pt x="349329" y="70358"/>
                  </a:lnTo>
                  <a:lnTo>
                    <a:pt x="363839" y="59950"/>
                  </a:lnTo>
                  <a:lnTo>
                    <a:pt x="363092" y="59055"/>
                  </a:lnTo>
                  <a:lnTo>
                    <a:pt x="362584" y="58293"/>
                  </a:lnTo>
                  <a:lnTo>
                    <a:pt x="362077" y="57785"/>
                  </a:lnTo>
                  <a:lnTo>
                    <a:pt x="348107" y="46609"/>
                  </a:lnTo>
                  <a:close/>
                </a:path>
                <a:path w="400685" h="127635">
                  <a:moveTo>
                    <a:pt x="347853" y="70358"/>
                  </a:moveTo>
                  <a:lnTo>
                    <a:pt x="348369" y="71046"/>
                  </a:lnTo>
                  <a:lnTo>
                    <a:pt x="347853" y="70358"/>
                  </a:lnTo>
                  <a:close/>
                </a:path>
                <a:path w="400685" h="127635">
                  <a:moveTo>
                    <a:pt x="349329" y="70358"/>
                  </a:moveTo>
                  <a:lnTo>
                    <a:pt x="347853" y="70358"/>
                  </a:lnTo>
                  <a:lnTo>
                    <a:pt x="348443" y="70993"/>
                  </a:lnTo>
                  <a:lnTo>
                    <a:pt x="349329" y="70358"/>
                  </a:lnTo>
                  <a:close/>
                </a:path>
                <a:path w="400685" h="127635">
                  <a:moveTo>
                    <a:pt x="313943" y="25908"/>
                  </a:moveTo>
                  <a:lnTo>
                    <a:pt x="305180" y="42799"/>
                  </a:lnTo>
                  <a:lnTo>
                    <a:pt x="317627" y="49149"/>
                  </a:lnTo>
                  <a:lnTo>
                    <a:pt x="321183" y="51435"/>
                  </a:lnTo>
                  <a:lnTo>
                    <a:pt x="331470" y="35433"/>
                  </a:lnTo>
                  <a:lnTo>
                    <a:pt x="326262" y="32131"/>
                  </a:lnTo>
                  <a:lnTo>
                    <a:pt x="313943" y="25908"/>
                  </a:lnTo>
                  <a:close/>
                </a:path>
              </a:pathLst>
            </a:custGeom>
            <a:solidFill>
              <a:srgbClr val="A6A6A6"/>
            </a:solidFill>
          </p:spPr>
          <p:txBody>
            <a:bodyPr wrap="square" lIns="0" tIns="0" rIns="0" bIns="0" rtlCol="0"/>
            <a:lstStyle/>
            <a:p>
              <a:endParaRPr/>
            </a:p>
          </p:txBody>
        </p:sp>
      </p:grpSp>
      <p:sp>
        <p:nvSpPr>
          <p:cNvPr id="46" name="object 46"/>
          <p:cNvSpPr txBox="1"/>
          <p:nvPr/>
        </p:nvSpPr>
        <p:spPr>
          <a:xfrm>
            <a:off x="3483864" y="4238625"/>
            <a:ext cx="1384300" cy="391160"/>
          </a:xfrm>
          <a:prstGeom prst="rect">
            <a:avLst/>
          </a:prstGeom>
        </p:spPr>
        <p:txBody>
          <a:bodyPr vert="horz" wrap="square" lIns="0" tIns="12700" rIns="0" bIns="0" rtlCol="0">
            <a:spAutoFit/>
          </a:bodyPr>
          <a:lstStyle/>
          <a:p>
            <a:pPr>
              <a:spcBef>
                <a:spcPts val="100"/>
              </a:spcBef>
            </a:pPr>
            <a:r>
              <a:rPr sz="1200" spc="-10" dirty="0">
                <a:latin typeface="メイリオ"/>
                <a:cs typeface="メイリオ"/>
              </a:rPr>
              <a:t>④スマート</a:t>
            </a:r>
            <a:endParaRPr sz="1200">
              <a:latin typeface="メイリオ"/>
              <a:cs typeface="メイリオ"/>
            </a:endParaRPr>
          </a:p>
          <a:p>
            <a:pPr marL="152400"/>
            <a:r>
              <a:rPr sz="1200" spc="-10" dirty="0">
                <a:latin typeface="メイリオ"/>
                <a:cs typeface="メイリオ"/>
              </a:rPr>
              <a:t>コントラクト実行</a:t>
            </a:r>
            <a:endParaRPr sz="1200">
              <a:latin typeface="メイリオ"/>
              <a:cs typeface="メイリオ"/>
            </a:endParaRPr>
          </a:p>
        </p:txBody>
      </p:sp>
      <p:grpSp>
        <p:nvGrpSpPr>
          <p:cNvPr id="47" name="object 47"/>
          <p:cNvGrpSpPr/>
          <p:nvPr/>
        </p:nvGrpSpPr>
        <p:grpSpPr>
          <a:xfrm>
            <a:off x="3541776" y="2028445"/>
            <a:ext cx="713740" cy="742315"/>
            <a:chOff x="2017776" y="2028444"/>
            <a:chExt cx="713740" cy="742315"/>
          </a:xfrm>
        </p:grpSpPr>
        <p:pic>
          <p:nvPicPr>
            <p:cNvPr id="48" name="object 48"/>
            <p:cNvPicPr/>
            <p:nvPr/>
          </p:nvPicPr>
          <p:blipFill>
            <a:blip r:embed="rId12" cstate="print"/>
            <a:stretch>
              <a:fillRect/>
            </a:stretch>
          </p:blipFill>
          <p:spPr>
            <a:xfrm>
              <a:off x="2017776" y="2028444"/>
              <a:ext cx="713232" cy="742188"/>
            </a:xfrm>
            <a:prstGeom prst="rect">
              <a:avLst/>
            </a:prstGeom>
          </p:spPr>
        </p:pic>
        <p:pic>
          <p:nvPicPr>
            <p:cNvPr id="49" name="object 49"/>
            <p:cNvPicPr/>
            <p:nvPr/>
          </p:nvPicPr>
          <p:blipFill>
            <a:blip r:embed="rId13" cstate="print"/>
            <a:stretch>
              <a:fillRect/>
            </a:stretch>
          </p:blipFill>
          <p:spPr>
            <a:xfrm>
              <a:off x="2231136" y="2250948"/>
              <a:ext cx="284988" cy="284988"/>
            </a:xfrm>
            <a:prstGeom prst="rect">
              <a:avLst/>
            </a:prstGeom>
          </p:spPr>
        </p:pic>
      </p:grpSp>
      <p:sp>
        <p:nvSpPr>
          <p:cNvPr id="50" name="object 50"/>
          <p:cNvSpPr txBox="1"/>
          <p:nvPr/>
        </p:nvSpPr>
        <p:spPr>
          <a:xfrm>
            <a:off x="3768217" y="1963292"/>
            <a:ext cx="317500" cy="197490"/>
          </a:xfrm>
          <a:prstGeom prst="rect">
            <a:avLst/>
          </a:prstGeom>
        </p:spPr>
        <p:txBody>
          <a:bodyPr vert="horz" wrap="square" lIns="0" tIns="12700" rIns="0" bIns="0" rtlCol="0">
            <a:spAutoFit/>
          </a:bodyPr>
          <a:lstStyle/>
          <a:p>
            <a:pPr>
              <a:spcBef>
                <a:spcPts val="100"/>
              </a:spcBef>
            </a:pPr>
            <a:r>
              <a:rPr sz="1200" b="1" spc="-25" dirty="0">
                <a:latin typeface="メイリオ"/>
                <a:cs typeface="メイリオ"/>
              </a:rPr>
              <a:t>銀行</a:t>
            </a:r>
            <a:endParaRPr sz="1200">
              <a:latin typeface="メイリオ"/>
              <a:cs typeface="メイリオ"/>
            </a:endParaRPr>
          </a:p>
        </p:txBody>
      </p:sp>
      <p:sp>
        <p:nvSpPr>
          <p:cNvPr id="51" name="object 51"/>
          <p:cNvSpPr txBox="1"/>
          <p:nvPr/>
        </p:nvSpPr>
        <p:spPr>
          <a:xfrm>
            <a:off x="2247596" y="3080132"/>
            <a:ext cx="723265" cy="503343"/>
          </a:xfrm>
          <a:prstGeom prst="rect">
            <a:avLst/>
          </a:prstGeom>
        </p:spPr>
        <p:txBody>
          <a:bodyPr vert="horz" wrap="square" lIns="0" tIns="13335" rIns="0" bIns="0" rtlCol="0">
            <a:spAutoFit/>
          </a:bodyPr>
          <a:lstStyle/>
          <a:p>
            <a:pPr marL="289560">
              <a:spcBef>
                <a:spcPts val="105"/>
              </a:spcBef>
            </a:pPr>
            <a:r>
              <a:rPr sz="1100" spc="-20" dirty="0">
                <a:latin typeface="メイリオ"/>
                <a:cs typeface="メイリオ"/>
              </a:rPr>
              <a:t>①発行</a:t>
            </a:r>
            <a:endParaRPr sz="1100">
              <a:latin typeface="メイリオ"/>
              <a:cs typeface="メイリオ"/>
            </a:endParaRPr>
          </a:p>
          <a:p>
            <a:pPr>
              <a:spcBef>
                <a:spcPts val="100"/>
              </a:spcBef>
            </a:pPr>
            <a:endParaRPr sz="800">
              <a:latin typeface="メイリオ"/>
              <a:cs typeface="メイリオ"/>
            </a:endParaRPr>
          </a:p>
          <a:p>
            <a:pPr>
              <a:spcBef>
                <a:spcPts val="5"/>
              </a:spcBef>
            </a:pPr>
            <a:r>
              <a:rPr sz="1200" b="1" spc="-20" dirty="0">
                <a:latin typeface="メイリオ"/>
                <a:cs typeface="メイリオ"/>
              </a:rPr>
              <a:t>契約者</a:t>
            </a:r>
            <a:endParaRPr sz="1200">
              <a:latin typeface="メイリオ"/>
              <a:cs typeface="メイリオ"/>
            </a:endParaRPr>
          </a:p>
        </p:txBody>
      </p:sp>
      <p:grpSp>
        <p:nvGrpSpPr>
          <p:cNvPr id="52" name="object 52"/>
          <p:cNvGrpSpPr/>
          <p:nvPr/>
        </p:nvGrpSpPr>
        <p:grpSpPr>
          <a:xfrm>
            <a:off x="2630233" y="2547748"/>
            <a:ext cx="1031240" cy="1193165"/>
            <a:chOff x="1106233" y="2547747"/>
            <a:chExt cx="1031240" cy="1193165"/>
          </a:xfrm>
        </p:grpSpPr>
        <p:sp>
          <p:nvSpPr>
            <p:cNvPr id="53" name="object 53"/>
            <p:cNvSpPr/>
            <p:nvPr/>
          </p:nvSpPr>
          <p:spPr>
            <a:xfrm>
              <a:off x="1106233" y="2547746"/>
              <a:ext cx="1031240" cy="1193165"/>
            </a:xfrm>
            <a:custGeom>
              <a:avLst/>
              <a:gdLst/>
              <a:ahLst/>
              <a:cxnLst/>
              <a:rect l="l" t="t" r="r" b="b"/>
              <a:pathLst>
                <a:path w="1031239" h="1193164">
                  <a:moveTo>
                    <a:pt x="937577" y="0"/>
                  </a:moveTo>
                  <a:lnTo>
                    <a:pt x="858837" y="32385"/>
                  </a:lnTo>
                  <a:lnTo>
                    <a:pt x="880325" y="51130"/>
                  </a:lnTo>
                  <a:lnTo>
                    <a:pt x="0" y="1062863"/>
                  </a:lnTo>
                  <a:lnTo>
                    <a:pt x="14376" y="1075309"/>
                  </a:lnTo>
                  <a:lnTo>
                    <a:pt x="894715" y="63665"/>
                  </a:lnTo>
                  <a:lnTo>
                    <a:pt x="916241" y="82423"/>
                  </a:lnTo>
                  <a:lnTo>
                    <a:pt x="926820" y="41529"/>
                  </a:lnTo>
                  <a:lnTo>
                    <a:pt x="937577" y="0"/>
                  </a:lnTo>
                  <a:close/>
                </a:path>
                <a:path w="1031239" h="1193164">
                  <a:moveTo>
                    <a:pt x="1030795" y="121666"/>
                  </a:moveTo>
                  <a:lnTo>
                    <a:pt x="1016444" y="109220"/>
                  </a:lnTo>
                  <a:lnTo>
                    <a:pt x="140881" y="1128941"/>
                  </a:lnTo>
                  <a:lnTo>
                    <a:pt x="119214" y="1110361"/>
                  </a:lnTo>
                  <a:lnTo>
                    <a:pt x="98488" y="1192911"/>
                  </a:lnTo>
                  <a:lnTo>
                    <a:pt x="176974" y="1159891"/>
                  </a:lnTo>
                  <a:lnTo>
                    <a:pt x="166598" y="1151001"/>
                  </a:lnTo>
                  <a:lnTo>
                    <a:pt x="155359" y="1141361"/>
                  </a:lnTo>
                  <a:lnTo>
                    <a:pt x="1030795" y="121666"/>
                  </a:lnTo>
                  <a:close/>
                </a:path>
              </a:pathLst>
            </a:custGeom>
            <a:solidFill>
              <a:srgbClr val="A6A6A6"/>
            </a:solidFill>
          </p:spPr>
          <p:txBody>
            <a:bodyPr wrap="square" lIns="0" tIns="0" rIns="0" bIns="0" rtlCol="0"/>
            <a:lstStyle/>
            <a:p>
              <a:endParaRPr/>
            </a:p>
          </p:txBody>
        </p:sp>
        <p:pic>
          <p:nvPicPr>
            <p:cNvPr id="54" name="object 54"/>
            <p:cNvPicPr/>
            <p:nvPr/>
          </p:nvPicPr>
          <p:blipFill>
            <a:blip r:embed="rId14" cstate="print"/>
            <a:stretch>
              <a:fillRect/>
            </a:stretch>
          </p:blipFill>
          <p:spPr>
            <a:xfrm>
              <a:off x="1773936" y="2671572"/>
              <a:ext cx="164591" cy="140207"/>
            </a:xfrm>
            <a:prstGeom prst="rect">
              <a:avLst/>
            </a:prstGeom>
          </p:spPr>
        </p:pic>
        <p:pic>
          <p:nvPicPr>
            <p:cNvPr id="55" name="object 55"/>
            <p:cNvPicPr/>
            <p:nvPr/>
          </p:nvPicPr>
          <p:blipFill>
            <a:blip r:embed="rId15" cstate="print"/>
            <a:stretch>
              <a:fillRect/>
            </a:stretch>
          </p:blipFill>
          <p:spPr>
            <a:xfrm>
              <a:off x="1275588" y="3477768"/>
              <a:ext cx="173736" cy="184403"/>
            </a:xfrm>
            <a:prstGeom prst="rect">
              <a:avLst/>
            </a:prstGeom>
          </p:spPr>
        </p:pic>
      </p:grpSp>
      <p:sp>
        <p:nvSpPr>
          <p:cNvPr id="56" name="object 56"/>
          <p:cNvSpPr txBox="1"/>
          <p:nvPr/>
        </p:nvSpPr>
        <p:spPr>
          <a:xfrm>
            <a:off x="7404609" y="6227157"/>
            <a:ext cx="2084705" cy="206467"/>
          </a:xfrm>
          <a:prstGeom prst="rect">
            <a:avLst/>
          </a:prstGeom>
        </p:spPr>
        <p:txBody>
          <a:bodyPr vert="horz" wrap="square" lIns="0" tIns="21590" rIns="0" bIns="0" rtlCol="0">
            <a:spAutoFit/>
          </a:bodyPr>
          <a:lstStyle/>
          <a:p>
            <a:pPr marL="12700">
              <a:spcBef>
                <a:spcPts val="170"/>
              </a:spcBef>
            </a:pPr>
            <a:r>
              <a:rPr sz="1200" spc="-40" dirty="0">
                <a:latin typeface="Arial"/>
                <a:cs typeface="Arial"/>
              </a:rPr>
              <a:t>• </a:t>
            </a:r>
            <a:r>
              <a:rPr sz="1200" spc="-10" dirty="0">
                <a:latin typeface="Calibri"/>
                <a:cs typeface="Calibri"/>
              </a:rPr>
              <a:t>PoC</a:t>
            </a:r>
            <a:r>
              <a:rPr sz="1200" dirty="0">
                <a:latin typeface="メイリオ"/>
                <a:cs typeface="メイリオ"/>
              </a:rPr>
              <a:t>のシステム構築</a:t>
            </a:r>
            <a:r>
              <a:rPr sz="1200" dirty="0">
                <a:latin typeface="Calibri"/>
                <a:cs typeface="Calibri"/>
              </a:rPr>
              <a:t>/</a:t>
            </a:r>
            <a:r>
              <a:rPr sz="1200" spc="-15" dirty="0">
                <a:latin typeface="メイリオ"/>
                <a:cs typeface="メイリオ"/>
              </a:rPr>
              <a:t>環境準備</a:t>
            </a:r>
            <a:endParaRPr sz="1200">
              <a:latin typeface="メイリオ"/>
              <a:cs typeface="メイリオ"/>
            </a:endParaRPr>
          </a:p>
        </p:txBody>
      </p:sp>
      <p:sp>
        <p:nvSpPr>
          <p:cNvPr id="57" name="object 57"/>
          <p:cNvSpPr txBox="1"/>
          <p:nvPr/>
        </p:nvSpPr>
        <p:spPr>
          <a:xfrm>
            <a:off x="6452996" y="6267695"/>
            <a:ext cx="635000" cy="206467"/>
          </a:xfrm>
          <a:prstGeom prst="rect">
            <a:avLst/>
          </a:prstGeom>
        </p:spPr>
        <p:txBody>
          <a:bodyPr vert="horz" wrap="square" lIns="0" tIns="21590" rIns="0" bIns="0" rtlCol="0">
            <a:spAutoFit/>
          </a:bodyPr>
          <a:lstStyle/>
          <a:p>
            <a:pPr marL="12700">
              <a:spcBef>
                <a:spcPts val="170"/>
              </a:spcBef>
            </a:pPr>
            <a:r>
              <a:rPr sz="1200" b="1" spc="-15" dirty="0">
                <a:latin typeface="メイリオ"/>
                <a:cs typeface="メイリオ"/>
              </a:rPr>
              <a:t>協力企業</a:t>
            </a:r>
            <a:endParaRPr sz="1200">
              <a:latin typeface="メイリオ"/>
              <a:cs typeface="メイリオ"/>
            </a:endParaRPr>
          </a:p>
        </p:txBody>
      </p:sp>
      <p:sp>
        <p:nvSpPr>
          <p:cNvPr id="58" name="object 58"/>
          <p:cNvSpPr txBox="1">
            <a:spLocks noGrp="1"/>
          </p:cNvSpPr>
          <p:nvPr>
            <p:ph type="dt" sz="half" idx="6"/>
          </p:nvPr>
        </p:nvSpPr>
        <p:spPr>
          <a:xfrm>
            <a:off x="849274" y="6523577"/>
            <a:ext cx="2840354" cy="175259"/>
          </a:xfrm>
          <a:prstGeom prst="rect">
            <a:avLst/>
          </a:prstGeom>
        </p:spPr>
        <p:txBody>
          <a:bodyPr vert="horz" wrap="square" lIns="0" tIns="0" rIns="0" bIns="0" rtlCol="0">
            <a:spAutoFit/>
          </a:bodyPr>
          <a:lstStyle>
            <a:defPPr>
              <a:defRPr kern="0"/>
            </a:defPPr>
            <a:lvl1pPr>
              <a:defRPr sz="900" b="0" i="1">
                <a:solidFill>
                  <a:srgbClr val="7E7E7E"/>
                </a:solidFill>
                <a:latin typeface="Calibri"/>
                <a:cs typeface="Calibri"/>
              </a:defRPr>
            </a:lvl1pPr>
          </a:lstStyle>
          <a:p>
            <a:pPr marL="12700">
              <a:spcBef>
                <a:spcPts val="155"/>
              </a:spcBef>
            </a:pPr>
            <a:r>
              <a:rPr lang="en-US"/>
              <a:t>Copyright</a:t>
            </a:r>
            <a:r>
              <a:rPr lang="en-US" spc="-20"/>
              <a:t> </a:t>
            </a:r>
            <a:r>
              <a:rPr lang="en-US"/>
              <a:t>©</a:t>
            </a:r>
            <a:r>
              <a:rPr lang="en-US" spc="5"/>
              <a:t> </a:t>
            </a:r>
            <a:r>
              <a:rPr lang="en-US" spc="-10"/>
              <a:t>2020</a:t>
            </a:r>
            <a:r>
              <a:rPr lang="en-US" spc="-40"/>
              <a:t> </a:t>
            </a:r>
            <a:r>
              <a:rPr lang="ja-JP" altLang="en-US" spc="20">
                <a:latin typeface="メイリオ"/>
                <a:cs typeface="メイリオ"/>
              </a:rPr>
              <a:t>デジタル通貨勉強会</a:t>
            </a:r>
            <a:r>
              <a:rPr lang="en-US"/>
              <a:t>All</a:t>
            </a:r>
            <a:r>
              <a:rPr lang="en-US" spc="15"/>
              <a:t> </a:t>
            </a:r>
            <a:r>
              <a:rPr lang="en-US"/>
              <a:t>Rights</a:t>
            </a:r>
            <a:r>
              <a:rPr lang="en-US" spc="-20"/>
              <a:t> </a:t>
            </a:r>
            <a:r>
              <a:rPr lang="en-US" spc="-10"/>
              <a:t>Reserved.</a:t>
            </a:r>
            <a:endParaRPr spc="-10" dirty="0"/>
          </a:p>
        </p:txBody>
      </p:sp>
      <p:sp>
        <p:nvSpPr>
          <p:cNvPr id="59" name="object 59"/>
          <p:cNvSpPr txBox="1">
            <a:spLocks noGrp="1"/>
          </p:cNvSpPr>
          <p:nvPr>
            <p:ph type="sldNum" sz="quarter" idx="7"/>
          </p:nvPr>
        </p:nvSpPr>
        <p:spPr>
          <a:xfrm>
            <a:off x="8725534" y="6490208"/>
            <a:ext cx="244475" cy="244855"/>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ja-JP" spc="-25" smtClean="0"/>
              <a:pPr marL="38100">
                <a:lnSpc>
                  <a:spcPts val="1240"/>
                </a:lnSpc>
              </a:pPr>
              <a:t>157</a:t>
            </a:fld>
            <a:endParaRPr spc="-25" dirty="0"/>
          </a:p>
        </p:txBody>
      </p:sp>
      <p:sp>
        <p:nvSpPr>
          <p:cNvPr id="60" name="object 60"/>
          <p:cNvSpPr txBox="1">
            <a:spLocks noGrp="1"/>
          </p:cNvSpPr>
          <p:nvPr>
            <p:ph type="ftr" sz="quarter" idx="5"/>
          </p:nvPr>
        </p:nvSpPr>
        <p:spPr>
          <a:xfrm>
            <a:off x="97027" y="6581571"/>
            <a:ext cx="640080" cy="127634"/>
          </a:xfrm>
          <a:prstGeom prst="rect">
            <a:avLst/>
          </a:prstGeom>
        </p:spPr>
        <p:txBody>
          <a:bodyPr vert="horz" wrap="square" lIns="0" tIns="0" rIns="0" bIns="0" rtlCol="0">
            <a:spAutoFit/>
          </a:bodyPr>
          <a:lstStyle>
            <a:defPPr>
              <a:defRPr kern="0"/>
            </a:defPPr>
            <a:lvl1pPr>
              <a:defRPr sz="800" b="0" i="0">
                <a:solidFill>
                  <a:srgbClr val="888888"/>
                </a:solidFill>
                <a:latin typeface="Calibri"/>
                <a:cs typeface="Calibri"/>
              </a:defRPr>
            </a:lvl1pPr>
          </a:lstStyle>
          <a:p>
            <a:pPr marL="12700">
              <a:lnSpc>
                <a:spcPts val="865"/>
              </a:lnSpc>
            </a:pPr>
            <a:r>
              <a:rPr lang="en-US" spc="-10"/>
              <a:t>CONFIDENTIAL</a:t>
            </a:r>
            <a:endParaRPr spc="-1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BE41620-9446-9C5C-9579-065D508B1275}"/>
              </a:ext>
            </a:extLst>
          </p:cNvPr>
          <p:cNvPicPr>
            <a:picLocks noChangeAspect="1"/>
          </p:cNvPicPr>
          <p:nvPr/>
        </p:nvPicPr>
        <p:blipFill>
          <a:blip r:embed="rId2"/>
          <a:stretch>
            <a:fillRect/>
          </a:stretch>
        </p:blipFill>
        <p:spPr>
          <a:xfrm>
            <a:off x="577229" y="0"/>
            <a:ext cx="4929623" cy="6627168"/>
          </a:xfrm>
          <a:prstGeom prst="rect">
            <a:avLst/>
          </a:prstGeom>
        </p:spPr>
      </p:pic>
      <p:sp>
        <p:nvSpPr>
          <p:cNvPr id="5" name="テキスト ボックス 4">
            <a:extLst>
              <a:ext uri="{FF2B5EF4-FFF2-40B4-BE49-F238E27FC236}">
                <a16:creationId xmlns:a16="http://schemas.microsoft.com/office/drawing/2014/main" id="{C621F111-4DC9-B063-83C1-99CF78E2ABA4}"/>
              </a:ext>
            </a:extLst>
          </p:cNvPr>
          <p:cNvSpPr txBox="1"/>
          <p:nvPr/>
        </p:nvSpPr>
        <p:spPr>
          <a:xfrm>
            <a:off x="220436" y="6627168"/>
            <a:ext cx="9960428"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rPr>
              <a:t>https://www.whitehouse.gov/briefing-room/presidential-actions/2022/03/09/executive-order-on-ensuring-responsible-development-of-digital-assets/</a:t>
            </a:r>
            <a:endParaRPr lang="ja-JP" altLang="en-US" sz="9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70D38EA9-0872-F4D4-9761-57BB802FAA88}"/>
              </a:ext>
            </a:extLst>
          </p:cNvPr>
          <p:cNvSpPr txBox="1"/>
          <p:nvPr/>
        </p:nvSpPr>
        <p:spPr>
          <a:xfrm>
            <a:off x="5649685" y="1317588"/>
            <a:ext cx="6164036" cy="5355312"/>
          </a:xfrm>
          <a:prstGeom prst="rect">
            <a:avLst/>
          </a:prstGeom>
          <a:noFill/>
        </p:spPr>
        <p:txBody>
          <a:bodyPr wrap="square">
            <a:spAutoFit/>
          </a:bodyPr>
          <a:lstStyle/>
          <a:p>
            <a:r>
              <a:rPr lang="ja-JP" altLang="en-US" b="0" i="0" dirty="0">
                <a:solidFill>
                  <a:srgbClr val="111111"/>
                </a:solidFill>
                <a:effectLst/>
                <a:latin typeface="BIZ UDPゴシック" panose="020B0400000000000000" pitchFamily="50" charset="-128"/>
                <a:ea typeface="BIZ UDPゴシック" panose="020B0400000000000000" pitchFamily="50" charset="-128"/>
              </a:rPr>
              <a:t>■決済の革新とデジタル資産の責任ある開発などを通じて、世界の金融システムと技術的および経済的競争力における米国のリーダーシップを強化する。</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dirty="0">
                <a:solidFill>
                  <a:srgbClr val="111111"/>
                </a:solidFill>
                <a:latin typeface="BIZ UDPゴシック" panose="020B0400000000000000" pitchFamily="50" charset="-128"/>
                <a:ea typeface="BIZ UDPゴシック" panose="020B0400000000000000" pitchFamily="50" charset="-128"/>
              </a:rPr>
              <a:t>■</a:t>
            </a:r>
            <a:r>
              <a:rPr lang="ja-JP" altLang="en-US" b="0" i="0" dirty="0">
                <a:solidFill>
                  <a:srgbClr val="111111"/>
                </a:solidFill>
                <a:effectLst/>
                <a:latin typeface="BIZ UDPゴシック" panose="020B0400000000000000" pitchFamily="50" charset="-128"/>
                <a:ea typeface="BIZ UDPゴシック" panose="020B0400000000000000" pitchFamily="50" charset="-128"/>
              </a:rPr>
              <a:t>米国は、デジタル資産の責任ある開発と設計、および国際金融システムにおける新しい形態の支払いと資本の流れを支える技術の最前線に留まることを保証することに関心。</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b="0" i="0" dirty="0">
                <a:solidFill>
                  <a:srgbClr val="111111"/>
                </a:solidFill>
                <a:effectLst/>
                <a:latin typeface="BIZ UDPゴシック" panose="020B0400000000000000" pitchFamily="50" charset="-128"/>
                <a:ea typeface="BIZ UDPゴシック" panose="020B0400000000000000" pitchFamily="50" charset="-128"/>
              </a:rPr>
              <a:t>■法の規則</a:t>
            </a:r>
            <a:r>
              <a:rPr lang="en-US" altLang="ja-JP" b="0" i="0" dirty="0">
                <a:solidFill>
                  <a:srgbClr val="111111"/>
                </a:solidFill>
                <a:effectLst/>
                <a:latin typeface="BIZ UDPゴシック" panose="020B0400000000000000" pitchFamily="50" charset="-128"/>
                <a:ea typeface="BIZ UDPゴシック" panose="020B0400000000000000" pitchFamily="50" charset="-128"/>
              </a:rPr>
              <a:t>; </a:t>
            </a:r>
            <a:r>
              <a:rPr lang="ja-JP" altLang="en-US" b="0" i="0" dirty="0">
                <a:solidFill>
                  <a:srgbClr val="111111"/>
                </a:solidFill>
                <a:effectLst/>
                <a:latin typeface="BIZ UDPゴシック" panose="020B0400000000000000" pitchFamily="50" charset="-128"/>
                <a:ea typeface="BIZ UDPゴシック" panose="020B0400000000000000" pitchFamily="50" charset="-128"/>
              </a:rPr>
              <a:t>プライバシー</a:t>
            </a:r>
            <a:r>
              <a:rPr lang="en-US" altLang="ja-JP" b="0" i="0" dirty="0">
                <a:solidFill>
                  <a:srgbClr val="111111"/>
                </a:solidFill>
                <a:effectLst/>
                <a:latin typeface="BIZ UDPゴシック" panose="020B0400000000000000" pitchFamily="50" charset="-128"/>
                <a:ea typeface="BIZ UDPゴシック" panose="020B0400000000000000" pitchFamily="50" charset="-128"/>
              </a:rPr>
              <a:t>; </a:t>
            </a:r>
            <a:r>
              <a:rPr lang="ja-JP" altLang="en-US" b="0" i="0" dirty="0">
                <a:solidFill>
                  <a:srgbClr val="111111"/>
                </a:solidFill>
                <a:effectLst/>
                <a:latin typeface="BIZ UDPゴシック" panose="020B0400000000000000" pitchFamily="50" charset="-128"/>
                <a:ea typeface="BIZ UDPゴシック" panose="020B0400000000000000" pitchFamily="50" charset="-128"/>
              </a:rPr>
              <a:t>消費者、投資家、企業の保護。デジタル プラットフォーム、レガシー アーキテクチャ、国際決済システムとの相互運用性。</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C00000"/>
              </a:solidFill>
              <a:effectLst/>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a:t>
            </a:r>
            <a:r>
              <a:rPr lang="ja-JP" altLang="en-US" b="0" i="0" dirty="0">
                <a:solidFill>
                  <a:srgbClr val="C00000"/>
                </a:solidFill>
                <a:effectLst/>
                <a:latin typeface="BIZ UDPゴシック" panose="020B0400000000000000" pitchFamily="50" charset="-128"/>
                <a:ea typeface="BIZ UDPゴシック" panose="020B0400000000000000" pitchFamily="50" charset="-128"/>
              </a:rPr>
              <a:t>米国は、米ドルおよび米国の金融機関と市場が世界の金融システムで果たす中心的な役割から、大きな経済的および国家安全保障上の利益を得ている。</a:t>
            </a:r>
            <a:endParaRPr lang="en-US" altLang="ja-JP" b="0" i="0" dirty="0">
              <a:solidFill>
                <a:srgbClr val="C00000"/>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dirty="0">
                <a:solidFill>
                  <a:srgbClr val="111111"/>
                </a:solidFill>
                <a:latin typeface="BIZ UDPゴシック" panose="020B0400000000000000" pitchFamily="50" charset="-128"/>
                <a:ea typeface="BIZ UDPゴシック" panose="020B0400000000000000" pitchFamily="50" charset="-128"/>
              </a:rPr>
              <a:t>■</a:t>
            </a:r>
            <a:r>
              <a:rPr lang="ja-JP" altLang="en-US" b="0" i="0" dirty="0">
                <a:solidFill>
                  <a:srgbClr val="111111"/>
                </a:solidFill>
                <a:effectLst/>
                <a:latin typeface="BIZ UDPゴシック" panose="020B0400000000000000" pitchFamily="50" charset="-128"/>
                <a:ea typeface="BIZ UDPゴシック" panose="020B0400000000000000" pitchFamily="50" charset="-128"/>
              </a:rPr>
              <a:t>グローバルな金融システムにおける米国の継続的なリーダーシップは、米国の財政力を維持し、米国の経済的利益を促進する。</a:t>
            </a:r>
            <a:endParaRPr lang="ja-JP" altLang="en-US"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76C4F43-8663-44D5-07DD-0229152007EE}"/>
              </a:ext>
            </a:extLst>
          </p:cNvPr>
          <p:cNvSpPr txBox="1"/>
          <p:nvPr/>
        </p:nvSpPr>
        <p:spPr>
          <a:xfrm>
            <a:off x="3633321" y="135574"/>
            <a:ext cx="5159829" cy="523220"/>
          </a:xfrm>
          <a:prstGeom prst="rect">
            <a:avLst/>
          </a:prstGeom>
          <a:noFill/>
        </p:spPr>
        <p:txBody>
          <a:bodyPr wrap="square" rtlCol="0">
            <a:spAutoFit/>
          </a:bodyPr>
          <a:lstStyle/>
          <a:p>
            <a:pPr algn="ctr"/>
            <a:r>
              <a:rPr kumimoji="1" lang="ja-JP" altLang="en-US" sz="2800" dirty="0">
                <a:latin typeface="Yet R" panose="02030504000101010101" pitchFamily="18" charset="-127"/>
                <a:ea typeface="Yet R" panose="02030504000101010101" pitchFamily="18" charset="-127"/>
              </a:rPr>
              <a:t>米国の</a:t>
            </a:r>
            <a:r>
              <a:rPr kumimoji="1" lang="en-US" altLang="ja-JP" sz="2800" dirty="0">
                <a:latin typeface="Yet R" panose="02030504000101010101" pitchFamily="18" charset="-127"/>
                <a:ea typeface="Yet R" panose="02030504000101010101" pitchFamily="18" charset="-127"/>
              </a:rPr>
              <a:t>CBDC</a:t>
            </a:r>
            <a:r>
              <a:rPr kumimoji="1" lang="ja-JP" altLang="en-US" sz="2800" dirty="0">
                <a:latin typeface="Yet R" panose="02030504000101010101" pitchFamily="18" charset="-127"/>
                <a:ea typeface="Yet R" panose="02030504000101010101" pitchFamily="18" charset="-127"/>
              </a:rPr>
              <a:t>へ積極策へ転換？</a:t>
            </a:r>
          </a:p>
        </p:txBody>
      </p:sp>
      <p:sp>
        <p:nvSpPr>
          <p:cNvPr id="2" name="テキスト ボックス 1">
            <a:extLst>
              <a:ext uri="{FF2B5EF4-FFF2-40B4-BE49-F238E27FC236}">
                <a16:creationId xmlns:a16="http://schemas.microsoft.com/office/drawing/2014/main" id="{1CFE7D3C-4C0E-4A80-B244-E325914911AA}"/>
              </a:ext>
            </a:extLst>
          </p:cNvPr>
          <p:cNvSpPr txBox="1"/>
          <p:nvPr/>
        </p:nvSpPr>
        <p:spPr>
          <a:xfrm rot="1300602">
            <a:off x="259609" y="3746211"/>
            <a:ext cx="4929622" cy="707886"/>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rtlCol="0">
            <a:spAutoFit/>
          </a:bodyPr>
          <a:lstStyle/>
          <a:p>
            <a:r>
              <a:rPr kumimoji="1" lang="ja-JP" altLang="en-US"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大統領令</a:t>
            </a:r>
            <a:r>
              <a:rPr kumimoji="1" lang="en-US" altLang="ja-JP"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140</a:t>
            </a:r>
            <a:r>
              <a:rPr kumimoji="1" lang="ja-JP" altLang="en-US"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６</a:t>
            </a:r>
            <a:r>
              <a:rPr kumimoji="1" lang="en-US" altLang="ja-JP"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7</a:t>
            </a:r>
            <a:r>
              <a:rPr kumimoji="1" lang="ja-JP" altLang="en-US"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号</a:t>
            </a:r>
          </a:p>
        </p:txBody>
      </p:sp>
      <p:sp>
        <p:nvSpPr>
          <p:cNvPr id="9" name="テキスト ボックス 8">
            <a:extLst>
              <a:ext uri="{FF2B5EF4-FFF2-40B4-BE49-F238E27FC236}">
                <a16:creationId xmlns:a16="http://schemas.microsoft.com/office/drawing/2014/main" id="{1D1456E2-693B-45BF-A8CC-13F7FE734D0E}"/>
              </a:ext>
            </a:extLst>
          </p:cNvPr>
          <p:cNvSpPr txBox="1"/>
          <p:nvPr/>
        </p:nvSpPr>
        <p:spPr>
          <a:xfrm>
            <a:off x="107861" y="566678"/>
            <a:ext cx="10185578" cy="369332"/>
          </a:xfrm>
          <a:prstGeom prst="rect">
            <a:avLst/>
          </a:prstGeom>
          <a:noFill/>
        </p:spPr>
        <p:txBody>
          <a:bodyPr wrap="square">
            <a:spAutoFit/>
          </a:bodyPr>
          <a:lstStyle/>
          <a:p>
            <a:pPr algn="l"/>
            <a:r>
              <a:rPr lang="en-US" altLang="ja-JP" b="1" i="0" dirty="0">
                <a:solidFill>
                  <a:srgbClr val="111111"/>
                </a:solidFill>
                <a:effectLst/>
                <a:latin typeface="Open Sans" panose="020B0606030504020204" pitchFamily="34" charset="0"/>
              </a:rPr>
              <a:t>Executive Order 14067—Ensuring Responsible Development of Digital Assets</a:t>
            </a:r>
          </a:p>
        </p:txBody>
      </p:sp>
    </p:spTree>
    <p:extLst>
      <p:ext uri="{BB962C8B-B14F-4D97-AF65-F5344CB8AC3E}">
        <p14:creationId xmlns:p14="http://schemas.microsoft.com/office/powerpoint/2010/main" val="1421580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gricultural Bank of China">
            <a:extLst>
              <a:ext uri="{FF2B5EF4-FFF2-40B4-BE49-F238E27FC236}">
                <a16:creationId xmlns:a16="http://schemas.microsoft.com/office/drawing/2014/main" id="{A1B2E414-5591-5598-265B-AB70767D6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072" y="3495262"/>
            <a:ext cx="1625268" cy="526587"/>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5DCAE204-E9CF-4920-B9F5-51EB0AB22CA1}"/>
              </a:ext>
            </a:extLst>
          </p:cNvPr>
          <p:cNvPicPr>
            <a:picLocks noChangeAspect="1"/>
          </p:cNvPicPr>
          <p:nvPr/>
        </p:nvPicPr>
        <p:blipFill>
          <a:blip r:embed="rId4"/>
          <a:stretch>
            <a:fillRect/>
          </a:stretch>
        </p:blipFill>
        <p:spPr>
          <a:xfrm>
            <a:off x="4155619" y="3070949"/>
            <a:ext cx="1076325" cy="526587"/>
          </a:xfrm>
          <a:prstGeom prst="rect">
            <a:avLst/>
          </a:prstGeom>
        </p:spPr>
      </p:pic>
      <p:sp>
        <p:nvSpPr>
          <p:cNvPr id="5" name="四角形: 角を丸くする 4">
            <a:extLst>
              <a:ext uri="{FF2B5EF4-FFF2-40B4-BE49-F238E27FC236}">
                <a16:creationId xmlns:a16="http://schemas.microsoft.com/office/drawing/2014/main" id="{B46CDAEA-8A65-EB76-5975-1271F31C95AF}"/>
              </a:ext>
            </a:extLst>
          </p:cNvPr>
          <p:cNvSpPr/>
          <p:nvPr/>
        </p:nvSpPr>
        <p:spPr>
          <a:xfrm>
            <a:off x="2979962" y="1102179"/>
            <a:ext cx="7429500" cy="1232807"/>
          </a:xfrm>
          <a:prstGeom prst="roundRect">
            <a:avLst/>
          </a:prstGeom>
          <a:noFill/>
          <a:ln w="28575">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893200AE-7B52-9873-A3C1-97C919D63E15}"/>
              </a:ext>
            </a:extLst>
          </p:cNvPr>
          <p:cNvSpPr/>
          <p:nvPr/>
        </p:nvSpPr>
        <p:spPr>
          <a:xfrm>
            <a:off x="2979962" y="3069771"/>
            <a:ext cx="7429500" cy="1232807"/>
          </a:xfrm>
          <a:prstGeom prst="roundRect">
            <a:avLst/>
          </a:prstGeom>
          <a:noFill/>
          <a:ln w="28575">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7" name="四角形: 角を丸くする 6">
            <a:extLst>
              <a:ext uri="{FF2B5EF4-FFF2-40B4-BE49-F238E27FC236}">
                <a16:creationId xmlns:a16="http://schemas.microsoft.com/office/drawing/2014/main" id="{5735E64D-24E0-03DC-78B4-302B8F42DD84}"/>
              </a:ext>
            </a:extLst>
          </p:cNvPr>
          <p:cNvSpPr/>
          <p:nvPr/>
        </p:nvSpPr>
        <p:spPr>
          <a:xfrm>
            <a:off x="2952748" y="5037363"/>
            <a:ext cx="7429500" cy="1232807"/>
          </a:xfrm>
          <a:prstGeom prst="roundRect">
            <a:avLst/>
          </a:prstGeom>
          <a:noFill/>
          <a:ln w="28575">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3183312-4FD9-6405-30CA-EEAD7CFB9D4C}"/>
              </a:ext>
            </a:extLst>
          </p:cNvPr>
          <p:cNvSpPr txBox="1"/>
          <p:nvPr/>
        </p:nvSpPr>
        <p:spPr>
          <a:xfrm>
            <a:off x="5133066" y="1509525"/>
            <a:ext cx="2871107" cy="461665"/>
          </a:xfrm>
          <a:prstGeom prst="rect">
            <a:avLst/>
          </a:prstGeom>
          <a:noFill/>
        </p:spPr>
        <p:txBody>
          <a:bodyPr wrap="square" rtlCol="0">
            <a:spAutoFit/>
          </a:bodyPr>
          <a:lstStyle/>
          <a:p>
            <a:pPr algn="ctr"/>
            <a:r>
              <a:rPr kumimoji="1" lang="ja-JP" altLang="en-US" sz="2400" dirty="0">
                <a:latin typeface="HGS行書体" panose="03000600000000000000" pitchFamily="66" charset="-128"/>
                <a:ea typeface="HGS行書体" panose="03000600000000000000" pitchFamily="66" charset="-128"/>
              </a:rPr>
              <a:t>中国人民銀行</a:t>
            </a:r>
          </a:p>
        </p:txBody>
      </p:sp>
      <p:sp>
        <p:nvSpPr>
          <p:cNvPr id="9" name="テキスト ボックス 8">
            <a:extLst>
              <a:ext uri="{FF2B5EF4-FFF2-40B4-BE49-F238E27FC236}">
                <a16:creationId xmlns:a16="http://schemas.microsoft.com/office/drawing/2014/main" id="{72971071-4434-77F6-E6F7-B4848A9D2579}"/>
              </a:ext>
            </a:extLst>
          </p:cNvPr>
          <p:cNvSpPr txBox="1"/>
          <p:nvPr/>
        </p:nvSpPr>
        <p:spPr>
          <a:xfrm>
            <a:off x="4201884" y="1112193"/>
            <a:ext cx="4931228" cy="369332"/>
          </a:xfrm>
          <a:prstGeom prst="rect">
            <a:avLst/>
          </a:prstGeom>
          <a:noFill/>
        </p:spPr>
        <p:txBody>
          <a:bodyPr wrap="square" rtlCol="0">
            <a:spAutoFit/>
          </a:bodyPr>
          <a:lstStyle/>
          <a:p>
            <a:pPr algn="ctr"/>
            <a:r>
              <a:rPr lang="en-US" altLang="ja-JP" sz="1800" b="0" i="0" u="none" strike="noStrike" baseline="0" dirty="0">
                <a:latin typeface="Constantia" panose="02030602050306030303" pitchFamily="18" charset="0"/>
              </a:rPr>
              <a:t>People’s Bank of China (PBOC)</a:t>
            </a:r>
          </a:p>
        </p:txBody>
      </p:sp>
      <p:cxnSp>
        <p:nvCxnSpPr>
          <p:cNvPr id="11" name="直線矢印コネクタ 10">
            <a:extLst>
              <a:ext uri="{FF2B5EF4-FFF2-40B4-BE49-F238E27FC236}">
                <a16:creationId xmlns:a16="http://schemas.microsoft.com/office/drawing/2014/main" id="{C4A99CCA-5817-F6CB-4081-31CACBB0D5D9}"/>
              </a:ext>
            </a:extLst>
          </p:cNvPr>
          <p:cNvCxnSpPr/>
          <p:nvPr/>
        </p:nvCxnSpPr>
        <p:spPr>
          <a:xfrm>
            <a:off x="4457698" y="2334986"/>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55193D-FDB6-65FC-604A-F46A97A6B58F}"/>
              </a:ext>
            </a:extLst>
          </p:cNvPr>
          <p:cNvCxnSpPr>
            <a:cxnSpLocks/>
          </p:cNvCxnSpPr>
          <p:nvPr/>
        </p:nvCxnSpPr>
        <p:spPr>
          <a:xfrm flipV="1">
            <a:off x="4972048" y="2334986"/>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CC09192-BA08-0D43-B33D-6AAAC8EB3A27}"/>
              </a:ext>
            </a:extLst>
          </p:cNvPr>
          <p:cNvCxnSpPr>
            <a:cxnSpLocks/>
          </p:cNvCxnSpPr>
          <p:nvPr/>
        </p:nvCxnSpPr>
        <p:spPr>
          <a:xfrm flipV="1">
            <a:off x="8654141" y="2343151"/>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8273B15-5E5D-6245-D560-5A32EEBC3D2D}"/>
              </a:ext>
            </a:extLst>
          </p:cNvPr>
          <p:cNvSpPr txBox="1"/>
          <p:nvPr/>
        </p:nvSpPr>
        <p:spPr>
          <a:xfrm>
            <a:off x="130288" y="6519446"/>
            <a:ext cx="11985851" cy="338554"/>
          </a:xfrm>
          <a:prstGeom prst="rect">
            <a:avLst/>
          </a:prstGeom>
          <a:noFill/>
        </p:spPr>
        <p:txBody>
          <a:bodyPr wrap="square">
            <a:spAutoFit/>
          </a:bodyPr>
          <a:lstStyle/>
          <a:p>
            <a:pPr algn="l"/>
            <a:r>
              <a:rPr lang="ja-JP" altLang="en-US" sz="800" b="1" i="0" u="none" strike="noStrike" baseline="0" dirty="0">
                <a:latin typeface="メイリオ" panose="020B0604030504040204" pitchFamily="50" charset="-128"/>
                <a:ea typeface="メイリオ" panose="020B0604030504040204" pitchFamily="50" charset="-128"/>
              </a:rPr>
              <a:t>出所</a:t>
            </a:r>
            <a:r>
              <a:rPr lang="en-US" altLang="ja-JP" sz="800" b="1" i="0" u="none" strike="noStrike" baseline="0" dirty="0">
                <a:latin typeface="メイリオ" panose="020B0604030504040204" pitchFamily="50" charset="-128"/>
                <a:ea typeface="メイリオ" panose="020B0604030504040204" pitchFamily="50" charset="-128"/>
              </a:rPr>
              <a:t>: </a:t>
            </a:r>
            <a:r>
              <a:rPr lang="en-US" altLang="ja-JP" sz="800" b="0" i="0" u="none" strike="noStrike" baseline="0" dirty="0">
                <a:latin typeface="メイリオ" panose="020B0604030504040204" pitchFamily="50" charset="-128"/>
                <a:ea typeface="メイリオ" panose="020B0604030504040204" pitchFamily="50" charset="-128"/>
              </a:rPr>
              <a:t>Adapted from figure1.1in Bai Liang </a:t>
            </a:r>
            <a:r>
              <a:rPr lang="ja-JP" altLang="en-US" sz="800" b="0" i="0" u="none" strike="noStrike" baseline="0" dirty="0">
                <a:latin typeface="メイリオ" panose="020B0604030504040204" pitchFamily="50" charset="-128"/>
                <a:ea typeface="メイリオ" panose="020B0604030504040204" pitchFamily="50" charset="-128"/>
              </a:rPr>
              <a:t>柏亮</a:t>
            </a:r>
            <a:r>
              <a:rPr lang="en-US" altLang="ja-JP" sz="800" b="0" i="0" u="none" strike="noStrike" baseline="0" dirty="0">
                <a:latin typeface="メイリオ" panose="020B0604030504040204" pitchFamily="50" charset="-128"/>
                <a:ea typeface="メイリオ" panose="020B0604030504040204" pitchFamily="50" charset="-128"/>
              </a:rPr>
              <a:t>, ed., Introduction to the e-CNY (2): </a:t>
            </a:r>
            <a:r>
              <a:rPr lang="en-US" altLang="ja-JP" sz="800" b="0" i="0" u="none" strike="noStrike" baseline="0" dirty="0" err="1">
                <a:latin typeface="メイリオ" panose="020B0604030504040204" pitchFamily="50" charset="-128"/>
                <a:ea typeface="メイリオ" panose="020B0604030504040204" pitchFamily="50" charset="-128"/>
              </a:rPr>
              <a:t>Features,Applications</a:t>
            </a:r>
            <a:r>
              <a:rPr lang="en-US" altLang="ja-JP" sz="800" b="0" i="0" u="none" strike="noStrike" baseline="0" dirty="0">
                <a:latin typeface="メイリオ" panose="020B0604030504040204" pitchFamily="50" charset="-128"/>
                <a:ea typeface="メイリオ" panose="020B0604030504040204" pitchFamily="50" charset="-128"/>
              </a:rPr>
              <a:t> and Industry Overview </a:t>
            </a:r>
            <a:r>
              <a:rPr lang="ja-JP" altLang="en-US" sz="800" b="0" i="0" u="none" strike="noStrike" baseline="0" dirty="0">
                <a:latin typeface="メイリオ" panose="020B0604030504040204" pitchFamily="50" charset="-128"/>
                <a:ea typeface="メイリオ" panose="020B0604030504040204" pitchFamily="50" charset="-128"/>
              </a:rPr>
              <a:t>数字人民币概论</a:t>
            </a:r>
            <a:r>
              <a:rPr lang="en-US" altLang="ja-JP" sz="800" b="0" i="0" u="none" strike="noStrike" baseline="0" dirty="0">
                <a:latin typeface="メイリオ" panose="020B0604030504040204" pitchFamily="50" charset="-128"/>
                <a:ea typeface="メイリオ" panose="020B0604030504040204" pitchFamily="50" charset="-128"/>
              </a:rPr>
              <a:t>(</a:t>
            </a:r>
            <a:r>
              <a:rPr lang="ja-JP" altLang="en-US" sz="800" b="0" i="0" u="none" strike="noStrike" baseline="0" dirty="0">
                <a:latin typeface="メイリオ" panose="020B0604030504040204" pitchFamily="50" charset="-128"/>
                <a:ea typeface="メイリオ" panose="020B0604030504040204" pitchFamily="50" charset="-128"/>
              </a:rPr>
              <a:t>二</a:t>
            </a:r>
            <a:r>
              <a:rPr lang="en-US" altLang="ja-JP" sz="800" b="0" i="0" u="none" strike="noStrike" baseline="0" dirty="0">
                <a:latin typeface="メイリオ" panose="020B0604030504040204" pitchFamily="50" charset="-128"/>
                <a:ea typeface="メイリオ" panose="020B0604030504040204" pitchFamily="50" charset="-128"/>
              </a:rPr>
              <a:t>): </a:t>
            </a:r>
            <a:r>
              <a:rPr lang="ja-JP" altLang="en-US" sz="800" b="0" i="0" u="none" strike="noStrike" baseline="0" dirty="0">
                <a:latin typeface="メイリオ" panose="020B0604030504040204" pitchFamily="50" charset="-128"/>
                <a:ea typeface="メイリオ" panose="020B0604030504040204" pitchFamily="50" charset="-128"/>
              </a:rPr>
              <a:t>特征、应用与产业图景</a:t>
            </a:r>
            <a:r>
              <a:rPr lang="en-US" altLang="ja-JP" sz="800" b="0" i="0" u="none" strike="noStrike" baseline="0" dirty="0">
                <a:latin typeface="メイリオ" panose="020B0604030504040204" pitchFamily="50" charset="-128"/>
                <a:ea typeface="メイリオ" panose="020B0604030504040204" pitchFamily="50" charset="-128"/>
              </a:rPr>
              <a:t>, 01Blockchain,01Caijing, and Chinese Institute of Digital Assets </a:t>
            </a:r>
            <a:r>
              <a:rPr lang="ja-JP" altLang="en-US" sz="800" b="0" i="0" u="none" strike="noStrike" baseline="0" dirty="0">
                <a:latin typeface="メイリオ" panose="020B0604030504040204" pitchFamily="50" charset="-128"/>
                <a:ea typeface="メイリオ" panose="020B0604030504040204" pitchFamily="50" charset="-128"/>
              </a:rPr>
              <a:t>零壹财经零壹智库数字资产研究院 </a:t>
            </a:r>
            <a:r>
              <a:rPr lang="en-US" altLang="ja-JP" sz="800" b="0" i="0" u="none" strike="noStrike" baseline="0" dirty="0">
                <a:latin typeface="メイリオ" panose="020B0604030504040204" pitchFamily="50" charset="-128"/>
                <a:ea typeface="メイリオ" panose="020B0604030504040204" pitchFamily="50" charset="-128"/>
              </a:rPr>
              <a:t>eds., 2021, 2,https://pdf.dfcfw.com/pdf/H3_AP202103081469576388_1.pdf</a:t>
            </a:r>
            <a:r>
              <a:rPr lang="ja-JP" altLang="en-US" sz="800" b="0" i="0" u="none" strike="noStrike" baseline="0" dirty="0">
                <a:latin typeface="メイリオ" panose="020B0604030504040204" pitchFamily="50" charset="-128"/>
                <a:ea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8A091676-829B-6417-2348-153FF11FB96C}"/>
              </a:ext>
            </a:extLst>
          </p:cNvPr>
          <p:cNvSpPr txBox="1"/>
          <p:nvPr/>
        </p:nvSpPr>
        <p:spPr>
          <a:xfrm>
            <a:off x="0" y="9588"/>
            <a:ext cx="12192000" cy="523220"/>
          </a:xfrm>
          <a:prstGeom prst="rect">
            <a:avLst/>
          </a:prstGeom>
          <a:noFill/>
        </p:spPr>
        <p:txBody>
          <a:bodyPr wrap="square">
            <a:spAutoFit/>
          </a:bodyPr>
          <a:lstStyle/>
          <a:p>
            <a:pPr algn="ctr"/>
            <a:r>
              <a:rPr lang="en-US" altLang="ja-JP" sz="2800" i="0" u="none" strike="noStrike" baseline="0" dirty="0">
                <a:solidFill>
                  <a:schemeClr val="accent4">
                    <a:lumMod val="50000"/>
                  </a:schemeClr>
                </a:solidFill>
                <a:latin typeface="Cooper Black" panose="0208090404030B020404" pitchFamily="18" charset="0"/>
              </a:rPr>
              <a:t>The e-CNY’s Two-Tier Operating System</a:t>
            </a:r>
            <a:endParaRPr lang="ja-JP" altLang="en-US" sz="2800" dirty="0">
              <a:solidFill>
                <a:schemeClr val="accent4">
                  <a:lumMod val="50000"/>
                </a:schemeClr>
              </a:solidFill>
              <a:latin typeface="Cooper Black" panose="0208090404030B020404" pitchFamily="18" charset="0"/>
            </a:endParaRPr>
          </a:p>
        </p:txBody>
      </p:sp>
      <p:sp>
        <p:nvSpPr>
          <p:cNvPr id="20" name="テキスト ボックス 19">
            <a:extLst>
              <a:ext uri="{FF2B5EF4-FFF2-40B4-BE49-F238E27FC236}">
                <a16:creationId xmlns:a16="http://schemas.microsoft.com/office/drawing/2014/main" id="{82DBE076-72FC-14B2-E051-C29D155D8FF1}"/>
              </a:ext>
            </a:extLst>
          </p:cNvPr>
          <p:cNvSpPr txBox="1"/>
          <p:nvPr/>
        </p:nvSpPr>
        <p:spPr>
          <a:xfrm>
            <a:off x="1787978" y="1544900"/>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Issuance</a:t>
            </a:r>
            <a:endParaRPr kumimoji="1" lang="ja-JP" altLang="en-US" dirty="0">
              <a:latin typeface="Britannic Bold" panose="020B0903060703020204" pitchFamily="34" charset="0"/>
            </a:endParaRPr>
          </a:p>
        </p:txBody>
      </p:sp>
      <p:sp>
        <p:nvSpPr>
          <p:cNvPr id="21" name="テキスト ボックス 20">
            <a:extLst>
              <a:ext uri="{FF2B5EF4-FFF2-40B4-BE49-F238E27FC236}">
                <a16:creationId xmlns:a16="http://schemas.microsoft.com/office/drawing/2014/main" id="{FCB9E3BE-AD90-0FB3-9DDD-703896A17840}"/>
              </a:ext>
            </a:extLst>
          </p:cNvPr>
          <p:cNvSpPr txBox="1"/>
          <p:nvPr/>
        </p:nvSpPr>
        <p:spPr>
          <a:xfrm>
            <a:off x="1555296" y="3538249"/>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Exchange</a:t>
            </a:r>
            <a:endParaRPr kumimoji="1" lang="ja-JP" altLang="en-US" dirty="0">
              <a:latin typeface="Britannic Bold" panose="020B0903060703020204" pitchFamily="34" charset="0"/>
            </a:endParaRPr>
          </a:p>
        </p:txBody>
      </p:sp>
      <p:sp>
        <p:nvSpPr>
          <p:cNvPr id="22" name="テキスト ボックス 21">
            <a:extLst>
              <a:ext uri="{FF2B5EF4-FFF2-40B4-BE49-F238E27FC236}">
                <a16:creationId xmlns:a16="http://schemas.microsoft.com/office/drawing/2014/main" id="{0E709D6C-0DBB-172B-41D6-71971268E9BA}"/>
              </a:ext>
            </a:extLst>
          </p:cNvPr>
          <p:cNvSpPr txBox="1"/>
          <p:nvPr/>
        </p:nvSpPr>
        <p:spPr>
          <a:xfrm>
            <a:off x="1543048" y="5478343"/>
            <a:ext cx="1534886" cy="369332"/>
          </a:xfrm>
          <a:prstGeom prst="rect">
            <a:avLst/>
          </a:prstGeom>
          <a:noFill/>
        </p:spPr>
        <p:txBody>
          <a:bodyPr wrap="square" rtlCol="0">
            <a:spAutoFit/>
          </a:bodyPr>
          <a:lstStyle/>
          <a:p>
            <a:pPr algn="ctr"/>
            <a:r>
              <a:rPr kumimoji="1" lang="en-US" altLang="ja-JP" dirty="0">
                <a:latin typeface="Britannic Bold" panose="020B0903060703020204" pitchFamily="34" charset="0"/>
              </a:rPr>
              <a:t>Transaction</a:t>
            </a:r>
            <a:endParaRPr kumimoji="1" lang="ja-JP" altLang="en-US" dirty="0">
              <a:latin typeface="Britannic Bold" panose="020B0903060703020204" pitchFamily="34" charset="0"/>
            </a:endParaRPr>
          </a:p>
        </p:txBody>
      </p:sp>
      <p:sp>
        <p:nvSpPr>
          <p:cNvPr id="23" name="左大かっこ 22">
            <a:extLst>
              <a:ext uri="{FF2B5EF4-FFF2-40B4-BE49-F238E27FC236}">
                <a16:creationId xmlns:a16="http://schemas.microsoft.com/office/drawing/2014/main" id="{D94A58E6-8031-62C1-8BBF-33EB8BC7FC1E}"/>
              </a:ext>
            </a:extLst>
          </p:cNvPr>
          <p:cNvSpPr/>
          <p:nvPr/>
        </p:nvSpPr>
        <p:spPr>
          <a:xfrm>
            <a:off x="1436914" y="3722915"/>
            <a:ext cx="236764" cy="1967592"/>
          </a:xfrm>
          <a:prstGeom prst="leftBracket">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2A46D652-6248-3378-D157-2B4857F9C1CB}"/>
              </a:ext>
            </a:extLst>
          </p:cNvPr>
          <p:cNvSpPr txBox="1"/>
          <p:nvPr/>
        </p:nvSpPr>
        <p:spPr>
          <a:xfrm>
            <a:off x="157844" y="4522045"/>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Circulation</a:t>
            </a:r>
            <a:endParaRPr kumimoji="1" lang="ja-JP" altLang="en-US" dirty="0">
              <a:latin typeface="Britannic Bold" panose="020B0903060703020204" pitchFamily="34" charset="0"/>
            </a:endParaRPr>
          </a:p>
        </p:txBody>
      </p:sp>
      <p:sp>
        <p:nvSpPr>
          <p:cNvPr id="25" name="テキスト ボックス 24">
            <a:extLst>
              <a:ext uri="{FF2B5EF4-FFF2-40B4-BE49-F238E27FC236}">
                <a16:creationId xmlns:a16="http://schemas.microsoft.com/office/drawing/2014/main" id="{9B32F47B-51F6-A0F8-80FC-233C3D7D2FA5}"/>
              </a:ext>
            </a:extLst>
          </p:cNvPr>
          <p:cNvSpPr txBox="1"/>
          <p:nvPr/>
        </p:nvSpPr>
        <p:spPr>
          <a:xfrm>
            <a:off x="2812597" y="2541504"/>
            <a:ext cx="1751239" cy="307777"/>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e-CNY Issuance</a:t>
            </a:r>
            <a:endParaRPr kumimoji="1" lang="ja-JP" altLang="en-US" sz="1400" dirty="0">
              <a:latin typeface="MS UI Gothic" panose="020B0600070205080204" pitchFamily="50" charset="-128"/>
              <a:ea typeface="MS UI Gothic" panose="020B0600070205080204" pitchFamily="50" charset="-128"/>
            </a:endParaRPr>
          </a:p>
        </p:txBody>
      </p:sp>
      <p:sp>
        <p:nvSpPr>
          <p:cNvPr id="26" name="テキスト ボックス 25">
            <a:extLst>
              <a:ext uri="{FF2B5EF4-FFF2-40B4-BE49-F238E27FC236}">
                <a16:creationId xmlns:a16="http://schemas.microsoft.com/office/drawing/2014/main" id="{E6BCF0E8-1409-253A-451A-FF04D6877982}"/>
              </a:ext>
            </a:extLst>
          </p:cNvPr>
          <p:cNvSpPr txBox="1"/>
          <p:nvPr/>
        </p:nvSpPr>
        <p:spPr>
          <a:xfrm>
            <a:off x="4744809" y="2556654"/>
            <a:ext cx="1751239" cy="307777"/>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100% Reserve</a:t>
            </a:r>
            <a:endParaRPr kumimoji="1" lang="ja-JP" altLang="en-US" sz="1400" dirty="0">
              <a:latin typeface="MS UI Gothic" panose="020B0600070205080204" pitchFamily="50" charset="-128"/>
              <a:ea typeface="MS UI Gothic" panose="020B0600070205080204" pitchFamily="50" charset="-128"/>
            </a:endParaRPr>
          </a:p>
        </p:txBody>
      </p:sp>
      <p:sp>
        <p:nvSpPr>
          <p:cNvPr id="27" name="テキスト ボックス 26">
            <a:extLst>
              <a:ext uri="{FF2B5EF4-FFF2-40B4-BE49-F238E27FC236}">
                <a16:creationId xmlns:a16="http://schemas.microsoft.com/office/drawing/2014/main" id="{75C82180-4D58-0E1D-D956-24D708A55734}"/>
              </a:ext>
            </a:extLst>
          </p:cNvPr>
          <p:cNvSpPr txBox="1"/>
          <p:nvPr/>
        </p:nvSpPr>
        <p:spPr>
          <a:xfrm>
            <a:off x="8557533" y="2571833"/>
            <a:ext cx="1751239" cy="307777"/>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e-CNY </a:t>
            </a:r>
            <a:r>
              <a:rPr kumimoji="1" lang="en-US" altLang="ja-JP" sz="1400" dirty="0" err="1">
                <a:latin typeface="MS UI Gothic" panose="020B0600070205080204" pitchFamily="50" charset="-128"/>
                <a:ea typeface="MS UI Gothic" panose="020B0600070205080204" pitchFamily="50" charset="-128"/>
              </a:rPr>
              <a:t>Withdraeal</a:t>
            </a:r>
            <a:endParaRPr kumimoji="1" lang="ja-JP" altLang="en-US" sz="1400" dirty="0">
              <a:latin typeface="MS UI Gothic" panose="020B0600070205080204" pitchFamily="50" charset="-128"/>
              <a:ea typeface="MS UI Gothic" panose="020B0600070205080204" pitchFamily="50" charset="-128"/>
            </a:endParaRPr>
          </a:p>
        </p:txBody>
      </p:sp>
      <p:sp>
        <p:nvSpPr>
          <p:cNvPr id="29" name="テキスト ボックス 28">
            <a:extLst>
              <a:ext uri="{FF2B5EF4-FFF2-40B4-BE49-F238E27FC236}">
                <a16:creationId xmlns:a16="http://schemas.microsoft.com/office/drawing/2014/main" id="{8B794F4D-CC4E-E113-0642-F51257217A63}"/>
              </a:ext>
            </a:extLst>
          </p:cNvPr>
          <p:cNvSpPr txBox="1"/>
          <p:nvPr/>
        </p:nvSpPr>
        <p:spPr>
          <a:xfrm>
            <a:off x="5612431" y="3109594"/>
            <a:ext cx="2110131" cy="307777"/>
          </a:xfrm>
          <a:prstGeom prst="rect">
            <a:avLst/>
          </a:prstGeom>
          <a:noFill/>
        </p:spPr>
        <p:txBody>
          <a:bodyPr wrap="square">
            <a:spAutoFit/>
          </a:bodyPr>
          <a:lstStyle/>
          <a:p>
            <a:pPr algn="ctr"/>
            <a:r>
              <a:rPr lang="en-US" altLang="ja-JP" sz="1400" b="0" i="0" u="none" strike="noStrike" baseline="0" dirty="0">
                <a:latin typeface="Berlin Sans FB" panose="020E0602020502020306" pitchFamily="34" charset="0"/>
              </a:rPr>
              <a:t>Operating Institutions</a:t>
            </a:r>
            <a:endParaRPr lang="ja-JP" altLang="en-US" sz="4000" dirty="0">
              <a:latin typeface="Berlin Sans FB" panose="020E0602020502020306" pitchFamily="34" charset="0"/>
            </a:endParaRPr>
          </a:p>
        </p:txBody>
      </p:sp>
      <p:sp>
        <p:nvSpPr>
          <p:cNvPr id="31" name="矢印: 下カーブ 30">
            <a:extLst>
              <a:ext uri="{FF2B5EF4-FFF2-40B4-BE49-F238E27FC236}">
                <a16:creationId xmlns:a16="http://schemas.microsoft.com/office/drawing/2014/main" id="{4B4677CE-BE9C-87C2-F5DC-E4568BB034DF}"/>
              </a:ext>
            </a:extLst>
          </p:cNvPr>
          <p:cNvSpPr/>
          <p:nvPr/>
        </p:nvSpPr>
        <p:spPr>
          <a:xfrm rot="16200000">
            <a:off x="3390753" y="3698959"/>
            <a:ext cx="576550" cy="255127"/>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F310E6C8-221D-6613-024B-9363EAF8B641}"/>
              </a:ext>
            </a:extLst>
          </p:cNvPr>
          <p:cNvSpPr txBox="1"/>
          <p:nvPr/>
        </p:nvSpPr>
        <p:spPr>
          <a:xfrm>
            <a:off x="2902234" y="3588490"/>
            <a:ext cx="726959" cy="553998"/>
          </a:xfrm>
          <a:prstGeom prst="rect">
            <a:avLst/>
          </a:prstGeom>
          <a:noFill/>
        </p:spPr>
        <p:txBody>
          <a:bodyPr wrap="square" rtlCol="0">
            <a:spAutoFit/>
          </a:bodyPr>
          <a:lstStyle/>
          <a:p>
            <a:pPr algn="ctr"/>
            <a:r>
              <a:rPr kumimoji="1" lang="en-US" altLang="ja-JP" sz="1000" dirty="0">
                <a:latin typeface="Times New Roman" panose="02020603050405020304" pitchFamily="18" charset="0"/>
                <a:ea typeface="MS UI Gothic" panose="020B0600070205080204" pitchFamily="50" charset="-128"/>
                <a:cs typeface="Times New Roman" panose="02020603050405020304" pitchFamily="18" charset="0"/>
              </a:rPr>
              <a:t>Transfer</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Between</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Banks</a:t>
            </a:r>
            <a:endParaRPr kumimoji="1" lang="ja-JP" altLang="en-US" sz="1000" dirty="0">
              <a:latin typeface="Times New Roman" panose="02020603050405020304" pitchFamily="18" charset="0"/>
              <a:ea typeface="MS UI Gothic" panose="020B0600070205080204" pitchFamily="50" charset="-128"/>
              <a:cs typeface="Times New Roman" panose="02020603050405020304" pitchFamily="18" charset="0"/>
            </a:endParaRPr>
          </a:p>
        </p:txBody>
      </p:sp>
      <p:sp>
        <p:nvSpPr>
          <p:cNvPr id="34" name="矢印: 下カーブ 33">
            <a:extLst>
              <a:ext uri="{FF2B5EF4-FFF2-40B4-BE49-F238E27FC236}">
                <a16:creationId xmlns:a16="http://schemas.microsoft.com/office/drawing/2014/main" id="{88748B16-2983-7A24-8F8B-29E321E0D8A5}"/>
              </a:ext>
            </a:extLst>
          </p:cNvPr>
          <p:cNvSpPr/>
          <p:nvPr/>
        </p:nvSpPr>
        <p:spPr>
          <a:xfrm rot="5400000">
            <a:off x="9144876" y="3737926"/>
            <a:ext cx="576550" cy="255127"/>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a16="http://schemas.microsoft.com/office/drawing/2014/main" id="{71790350-C7D5-CE4C-DE94-0BE8BA1A3426}"/>
              </a:ext>
            </a:extLst>
          </p:cNvPr>
          <p:cNvSpPr txBox="1"/>
          <p:nvPr/>
        </p:nvSpPr>
        <p:spPr>
          <a:xfrm>
            <a:off x="9593036" y="3579835"/>
            <a:ext cx="726959" cy="553998"/>
          </a:xfrm>
          <a:prstGeom prst="rect">
            <a:avLst/>
          </a:prstGeom>
          <a:noFill/>
        </p:spPr>
        <p:txBody>
          <a:bodyPr wrap="square" rtlCol="0">
            <a:spAutoFit/>
          </a:bodyPr>
          <a:lstStyle/>
          <a:p>
            <a:pPr algn="ctr"/>
            <a:r>
              <a:rPr kumimoji="1" lang="en-US" altLang="ja-JP" sz="1000" dirty="0">
                <a:latin typeface="Times New Roman" panose="02020603050405020304" pitchFamily="18" charset="0"/>
                <a:ea typeface="MS UI Gothic" panose="020B0600070205080204" pitchFamily="50" charset="-128"/>
                <a:cs typeface="Times New Roman" panose="02020603050405020304" pitchFamily="18" charset="0"/>
              </a:rPr>
              <a:t>Transfer</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Between</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Banks</a:t>
            </a:r>
            <a:endParaRPr kumimoji="1" lang="ja-JP" altLang="en-US" sz="1000" dirty="0">
              <a:latin typeface="Times New Roman" panose="02020603050405020304" pitchFamily="18" charset="0"/>
              <a:ea typeface="MS UI Gothic" panose="020B0600070205080204" pitchFamily="50" charset="-128"/>
              <a:cs typeface="Times New Roman" panose="02020603050405020304" pitchFamily="18" charset="0"/>
            </a:endParaRPr>
          </a:p>
        </p:txBody>
      </p:sp>
      <p:sp>
        <p:nvSpPr>
          <p:cNvPr id="36" name="テキスト ボックス 35">
            <a:extLst>
              <a:ext uri="{FF2B5EF4-FFF2-40B4-BE49-F238E27FC236}">
                <a16:creationId xmlns:a16="http://schemas.microsoft.com/office/drawing/2014/main" id="{827F9846-03B7-9530-3891-240C173925CE}"/>
              </a:ext>
            </a:extLst>
          </p:cNvPr>
          <p:cNvSpPr txBox="1"/>
          <p:nvPr/>
        </p:nvSpPr>
        <p:spPr>
          <a:xfrm>
            <a:off x="6278334" y="3591308"/>
            <a:ext cx="1193008" cy="523220"/>
          </a:xfrm>
          <a:prstGeom prst="rect">
            <a:avLst/>
          </a:prstGeom>
          <a:noFill/>
        </p:spPr>
        <p:txBody>
          <a:bodyPr wrap="square" rtlCol="0">
            <a:spAutoFit/>
          </a:bodyPr>
          <a:lstStyle/>
          <a:p>
            <a:pPr algn="ctr"/>
            <a:r>
              <a:rPr kumimoji="1" lang="en-US" altLang="ja-JP" sz="1400" dirty="0" err="1">
                <a:latin typeface="MS UI Gothic" panose="020B0600070205080204" pitchFamily="50" charset="-128"/>
                <a:ea typeface="MS UI Gothic" panose="020B0600070205080204" pitchFamily="50" charset="-128"/>
              </a:rPr>
              <a:t>Commeracial</a:t>
            </a:r>
            <a:endParaRPr kumimoji="1" lang="en-US" altLang="ja-JP" sz="1400" dirty="0">
              <a:latin typeface="MS UI Gothic" panose="020B0600070205080204" pitchFamily="50" charset="-128"/>
              <a:ea typeface="MS UI Gothic" panose="020B0600070205080204" pitchFamily="50" charset="-128"/>
            </a:endParaRPr>
          </a:p>
          <a:p>
            <a:pPr algn="ctr"/>
            <a:r>
              <a:rPr lang="en-US" altLang="ja-JP" sz="1400" dirty="0" err="1">
                <a:latin typeface="MS UI Gothic" panose="020B0600070205080204" pitchFamily="50" charset="-128"/>
                <a:ea typeface="MS UI Gothic" panose="020B0600070205080204" pitchFamily="50" charset="-128"/>
              </a:rPr>
              <a:t>Bnak</a:t>
            </a:r>
            <a:endParaRPr kumimoji="1" lang="ja-JP" altLang="en-US" sz="1400" dirty="0">
              <a:latin typeface="MS UI Gothic" panose="020B0600070205080204" pitchFamily="50" charset="-128"/>
              <a:ea typeface="MS UI Gothic" panose="020B0600070205080204" pitchFamily="50" charset="-128"/>
            </a:endParaRPr>
          </a:p>
        </p:txBody>
      </p:sp>
      <p:sp>
        <p:nvSpPr>
          <p:cNvPr id="37" name="矢印: 下カーブ 36">
            <a:extLst>
              <a:ext uri="{FF2B5EF4-FFF2-40B4-BE49-F238E27FC236}">
                <a16:creationId xmlns:a16="http://schemas.microsoft.com/office/drawing/2014/main" id="{94E23AF6-34CF-49E2-E399-B69F972B82F9}"/>
              </a:ext>
            </a:extLst>
          </p:cNvPr>
          <p:cNvSpPr/>
          <p:nvPr/>
        </p:nvSpPr>
        <p:spPr>
          <a:xfrm>
            <a:off x="6331458" y="5081299"/>
            <a:ext cx="1139884" cy="47217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下カーブ 37">
            <a:extLst>
              <a:ext uri="{FF2B5EF4-FFF2-40B4-BE49-F238E27FC236}">
                <a16:creationId xmlns:a16="http://schemas.microsoft.com/office/drawing/2014/main" id="{01852A7C-22FF-C651-4274-DC67FADA0921}"/>
              </a:ext>
            </a:extLst>
          </p:cNvPr>
          <p:cNvSpPr/>
          <p:nvPr/>
        </p:nvSpPr>
        <p:spPr>
          <a:xfrm rot="10800000">
            <a:off x="6304896" y="5755821"/>
            <a:ext cx="1139884" cy="47217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テキスト ボックス 38">
            <a:extLst>
              <a:ext uri="{FF2B5EF4-FFF2-40B4-BE49-F238E27FC236}">
                <a16:creationId xmlns:a16="http://schemas.microsoft.com/office/drawing/2014/main" id="{FF9B50BC-0928-EE96-C9F5-C6CFC6DBA08A}"/>
              </a:ext>
            </a:extLst>
          </p:cNvPr>
          <p:cNvSpPr txBox="1"/>
          <p:nvPr/>
        </p:nvSpPr>
        <p:spPr>
          <a:xfrm>
            <a:off x="5860543" y="5471177"/>
            <a:ext cx="2045808" cy="307777"/>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Payments/Transactions</a:t>
            </a:r>
            <a:endParaRPr kumimoji="1" lang="ja-JP" altLang="en-US" sz="1400" dirty="0">
              <a:latin typeface="MS UI Gothic" panose="020B0600070205080204" pitchFamily="50" charset="-128"/>
              <a:ea typeface="MS UI Gothic" panose="020B0600070205080204" pitchFamily="50" charset="-128"/>
            </a:endParaRPr>
          </a:p>
        </p:txBody>
      </p:sp>
      <p:sp>
        <p:nvSpPr>
          <p:cNvPr id="40" name="テキスト ボックス 39">
            <a:extLst>
              <a:ext uri="{FF2B5EF4-FFF2-40B4-BE49-F238E27FC236}">
                <a16:creationId xmlns:a16="http://schemas.microsoft.com/office/drawing/2014/main" id="{242535B7-CC72-F8EE-6E5B-1C7CAB10EAB5}"/>
              </a:ext>
            </a:extLst>
          </p:cNvPr>
          <p:cNvSpPr txBox="1"/>
          <p:nvPr/>
        </p:nvSpPr>
        <p:spPr>
          <a:xfrm>
            <a:off x="3384646" y="5349866"/>
            <a:ext cx="1843479" cy="523220"/>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Personal/Corporate</a:t>
            </a:r>
          </a:p>
          <a:p>
            <a:pPr algn="ctr"/>
            <a:r>
              <a:rPr lang="en-US" altLang="ja-JP" sz="1400" dirty="0" err="1">
                <a:latin typeface="MS UI Gothic" panose="020B0600070205080204" pitchFamily="50" charset="-128"/>
                <a:ea typeface="MS UI Gothic" panose="020B0600070205080204" pitchFamily="50" charset="-128"/>
              </a:rPr>
              <a:t>Disital</a:t>
            </a:r>
            <a:r>
              <a:rPr lang="en-US" altLang="ja-JP" sz="1400" dirty="0">
                <a:latin typeface="MS UI Gothic" panose="020B0600070205080204" pitchFamily="50" charset="-128"/>
                <a:ea typeface="MS UI Gothic" panose="020B0600070205080204" pitchFamily="50" charset="-128"/>
              </a:rPr>
              <a:t> Wallet</a:t>
            </a:r>
            <a:endParaRPr kumimoji="1" lang="ja-JP" altLang="en-US" sz="1400" dirty="0">
              <a:latin typeface="MS UI Gothic" panose="020B0600070205080204" pitchFamily="50" charset="-128"/>
              <a:ea typeface="MS UI Gothic" panose="020B0600070205080204" pitchFamily="50" charset="-128"/>
            </a:endParaRPr>
          </a:p>
        </p:txBody>
      </p:sp>
      <p:sp>
        <p:nvSpPr>
          <p:cNvPr id="41" name="テキスト ボックス 40">
            <a:extLst>
              <a:ext uri="{FF2B5EF4-FFF2-40B4-BE49-F238E27FC236}">
                <a16:creationId xmlns:a16="http://schemas.microsoft.com/office/drawing/2014/main" id="{BC91F1BC-69FA-0638-5647-27EA41255102}"/>
              </a:ext>
            </a:extLst>
          </p:cNvPr>
          <p:cNvSpPr txBox="1"/>
          <p:nvPr/>
        </p:nvSpPr>
        <p:spPr>
          <a:xfrm>
            <a:off x="7777840" y="5009673"/>
            <a:ext cx="2620737" cy="307777"/>
          </a:xfrm>
          <a:prstGeom prst="rect">
            <a:avLst/>
          </a:prstGeom>
          <a:noFill/>
        </p:spPr>
        <p:txBody>
          <a:bodyPr wrap="square" rtlCol="0">
            <a:spAutoFit/>
          </a:bodyPr>
          <a:lstStyle/>
          <a:p>
            <a:pPr algn="ctr"/>
            <a:r>
              <a:rPr lang="en-US" altLang="ja-JP" sz="1400" dirty="0">
                <a:latin typeface="MS UI Gothic" panose="020B0600070205080204" pitchFamily="50" charset="-128"/>
                <a:ea typeface="MS UI Gothic" panose="020B0600070205080204" pitchFamily="50" charset="-128"/>
              </a:rPr>
              <a:t>Payment Service Providers</a:t>
            </a:r>
            <a:endParaRPr kumimoji="1" lang="en-US" altLang="ja-JP" sz="1400" dirty="0">
              <a:latin typeface="MS UI Gothic" panose="020B0600070205080204" pitchFamily="50" charset="-128"/>
              <a:ea typeface="MS UI Gothic" panose="020B0600070205080204" pitchFamily="50" charset="-128"/>
            </a:endParaRPr>
          </a:p>
        </p:txBody>
      </p:sp>
      <p:sp>
        <p:nvSpPr>
          <p:cNvPr id="42" name="テキスト ボックス 41">
            <a:extLst>
              <a:ext uri="{FF2B5EF4-FFF2-40B4-BE49-F238E27FC236}">
                <a16:creationId xmlns:a16="http://schemas.microsoft.com/office/drawing/2014/main" id="{B4217254-9F4B-2D32-C8B0-222BA2184B36}"/>
              </a:ext>
            </a:extLst>
          </p:cNvPr>
          <p:cNvSpPr txBox="1"/>
          <p:nvPr/>
        </p:nvSpPr>
        <p:spPr>
          <a:xfrm>
            <a:off x="7996891" y="5553473"/>
            <a:ext cx="726959" cy="246221"/>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Tencent</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3" name="テキスト ボックス 42">
            <a:extLst>
              <a:ext uri="{FF2B5EF4-FFF2-40B4-BE49-F238E27FC236}">
                <a16:creationId xmlns:a16="http://schemas.microsoft.com/office/drawing/2014/main" id="{889044E6-DBAF-D840-8C1D-6098B665C8E4}"/>
              </a:ext>
            </a:extLst>
          </p:cNvPr>
          <p:cNvSpPr txBox="1"/>
          <p:nvPr/>
        </p:nvSpPr>
        <p:spPr>
          <a:xfrm>
            <a:off x="9461428" y="5553473"/>
            <a:ext cx="847344" cy="246221"/>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Ant Group</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EDB6A6C4-91AF-2079-2646-705EF29790E9}"/>
              </a:ext>
            </a:extLst>
          </p:cNvPr>
          <p:cNvSpPr txBox="1"/>
          <p:nvPr/>
        </p:nvSpPr>
        <p:spPr>
          <a:xfrm>
            <a:off x="8043974" y="5876374"/>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Unicorn</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E1C3FE2B-4B55-2552-3C6E-0C02357F4C73}"/>
              </a:ext>
            </a:extLst>
          </p:cNvPr>
          <p:cNvSpPr txBox="1"/>
          <p:nvPr/>
        </p:nvSpPr>
        <p:spPr>
          <a:xfrm>
            <a:off x="8743243" y="5892702"/>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Mobile</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E1AF43EA-F498-0592-3262-0B646EF1D402}"/>
              </a:ext>
            </a:extLst>
          </p:cNvPr>
          <p:cNvSpPr txBox="1"/>
          <p:nvPr/>
        </p:nvSpPr>
        <p:spPr>
          <a:xfrm>
            <a:off x="9498955" y="5876374"/>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Telecom</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7" name="左大かっこ 46">
            <a:extLst>
              <a:ext uri="{FF2B5EF4-FFF2-40B4-BE49-F238E27FC236}">
                <a16:creationId xmlns:a16="http://schemas.microsoft.com/office/drawing/2014/main" id="{7881FACC-4111-9389-92F3-62AE3C328D1F}"/>
              </a:ext>
            </a:extLst>
          </p:cNvPr>
          <p:cNvSpPr/>
          <p:nvPr/>
        </p:nvSpPr>
        <p:spPr>
          <a:xfrm rot="10800000">
            <a:off x="10409464" y="1870598"/>
            <a:ext cx="236764" cy="1967592"/>
          </a:xfrm>
          <a:prstGeom prst="leftBracket">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2097B06-E922-EBC9-D6A4-EA2927510760}"/>
              </a:ext>
            </a:extLst>
          </p:cNvPr>
          <p:cNvSpPr txBox="1"/>
          <p:nvPr/>
        </p:nvSpPr>
        <p:spPr>
          <a:xfrm>
            <a:off x="10642145" y="2590175"/>
            <a:ext cx="1208312" cy="523220"/>
          </a:xfrm>
          <a:prstGeom prst="rect">
            <a:avLst/>
          </a:prstGeom>
          <a:noFill/>
        </p:spPr>
        <p:txBody>
          <a:bodyPr wrap="square" rtlCol="0">
            <a:spAutoFit/>
          </a:bodyPr>
          <a:lstStyle/>
          <a:p>
            <a:r>
              <a:rPr kumimoji="1" lang="en-US" altLang="ja-JP" sz="1400" dirty="0">
                <a:latin typeface="MS UI Gothic" panose="020B0600070205080204" pitchFamily="50" charset="-128"/>
                <a:ea typeface="MS UI Gothic" panose="020B0600070205080204" pitchFamily="50" charset="-128"/>
              </a:rPr>
              <a:t>Putting into</a:t>
            </a:r>
          </a:p>
          <a:p>
            <a:r>
              <a:rPr lang="en-US" altLang="ja-JP" sz="1400" dirty="0">
                <a:latin typeface="MS UI Gothic" panose="020B0600070205080204" pitchFamily="50" charset="-128"/>
                <a:ea typeface="MS UI Gothic" panose="020B0600070205080204" pitchFamily="50" charset="-128"/>
              </a:rPr>
              <a:t>Circulation</a:t>
            </a:r>
            <a:endParaRPr kumimoji="1" lang="ja-JP" altLang="en-US" sz="1400" dirty="0">
              <a:latin typeface="MS UI Gothic" panose="020B0600070205080204" pitchFamily="50" charset="-128"/>
              <a:ea typeface="MS UI Gothic" panose="020B0600070205080204" pitchFamily="50" charset="-128"/>
            </a:endParaRPr>
          </a:p>
        </p:txBody>
      </p:sp>
      <p:cxnSp>
        <p:nvCxnSpPr>
          <p:cNvPr id="49" name="直線矢印コネクタ 48">
            <a:extLst>
              <a:ext uri="{FF2B5EF4-FFF2-40B4-BE49-F238E27FC236}">
                <a16:creationId xmlns:a16="http://schemas.microsoft.com/office/drawing/2014/main" id="{96CB4E86-B4A8-0E28-7227-88BE987DE7C2}"/>
              </a:ext>
            </a:extLst>
          </p:cNvPr>
          <p:cNvCxnSpPr/>
          <p:nvPr/>
        </p:nvCxnSpPr>
        <p:spPr>
          <a:xfrm>
            <a:off x="6615791" y="4319868"/>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28C4F26F-07CF-29A4-E5FF-0D39A37D8477}"/>
              </a:ext>
            </a:extLst>
          </p:cNvPr>
          <p:cNvCxnSpPr>
            <a:cxnSpLocks/>
          </p:cNvCxnSpPr>
          <p:nvPr/>
        </p:nvCxnSpPr>
        <p:spPr>
          <a:xfrm flipV="1">
            <a:off x="7130141" y="4319868"/>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798A90C0-BE9E-7A17-98FC-A9B97ED54314}"/>
              </a:ext>
            </a:extLst>
          </p:cNvPr>
          <p:cNvSpPr txBox="1"/>
          <p:nvPr/>
        </p:nvSpPr>
        <p:spPr>
          <a:xfrm>
            <a:off x="7192736" y="4541536"/>
            <a:ext cx="2400300" cy="307777"/>
          </a:xfrm>
          <a:prstGeom prst="rect">
            <a:avLst/>
          </a:prstGeom>
          <a:noFill/>
        </p:spPr>
        <p:txBody>
          <a:bodyPr wrap="square" rtlCol="0">
            <a:spAutoFit/>
          </a:bodyPr>
          <a:lstStyle/>
          <a:p>
            <a:r>
              <a:rPr lang="en-US" altLang="ja-JP" sz="1400" dirty="0">
                <a:latin typeface="MS UI Gothic" panose="020B0600070205080204" pitchFamily="50" charset="-128"/>
                <a:ea typeface="MS UI Gothic" panose="020B0600070205080204" pitchFamily="50" charset="-128"/>
              </a:rPr>
              <a:t>e-CNY Deposit/Withdrawal</a:t>
            </a:r>
            <a:endParaRPr kumimoji="1" lang="ja-JP" altLang="en-US" sz="1400" dirty="0">
              <a:latin typeface="MS UI Gothic" panose="020B0600070205080204" pitchFamily="50" charset="-128"/>
              <a:ea typeface="MS UI Gothic" panose="020B0600070205080204" pitchFamily="50" charset="-128"/>
            </a:endParaRPr>
          </a:p>
        </p:txBody>
      </p:sp>
      <p:sp>
        <p:nvSpPr>
          <p:cNvPr id="52" name="テキスト ボックス 51">
            <a:extLst>
              <a:ext uri="{FF2B5EF4-FFF2-40B4-BE49-F238E27FC236}">
                <a16:creationId xmlns:a16="http://schemas.microsoft.com/office/drawing/2014/main" id="{0D27CBE9-F2FE-8408-F953-3FA27C0C41E6}"/>
              </a:ext>
            </a:extLst>
          </p:cNvPr>
          <p:cNvSpPr txBox="1"/>
          <p:nvPr/>
        </p:nvSpPr>
        <p:spPr>
          <a:xfrm>
            <a:off x="4955720" y="4541536"/>
            <a:ext cx="1751239" cy="307777"/>
          </a:xfrm>
          <a:prstGeom prst="rect">
            <a:avLst/>
          </a:prstGeom>
          <a:noFill/>
        </p:spPr>
        <p:txBody>
          <a:bodyPr wrap="square" rtlCol="0">
            <a:spAutoFit/>
          </a:bodyPr>
          <a:lstStyle/>
          <a:p>
            <a:pPr algn="ctr"/>
            <a:r>
              <a:rPr kumimoji="1" lang="en-US" altLang="ja-JP" sz="1400" dirty="0">
                <a:latin typeface="MS UI Gothic" panose="020B0600070205080204" pitchFamily="50" charset="-128"/>
                <a:ea typeface="MS UI Gothic" panose="020B0600070205080204" pitchFamily="50" charset="-128"/>
              </a:rPr>
              <a:t>e-CNY </a:t>
            </a:r>
            <a:r>
              <a:rPr kumimoji="1" lang="en-US" altLang="ja-JP" sz="1400" dirty="0" err="1">
                <a:latin typeface="MS UI Gothic" panose="020B0600070205080204" pitchFamily="50" charset="-128"/>
                <a:ea typeface="MS UI Gothic" panose="020B0600070205080204" pitchFamily="50" charset="-128"/>
              </a:rPr>
              <a:t>Ecchange</a:t>
            </a:r>
            <a:endParaRPr kumimoji="1" lang="ja-JP" altLang="en-US" sz="1400" dirty="0">
              <a:latin typeface="MS UI Gothic" panose="020B0600070205080204" pitchFamily="50" charset="-128"/>
              <a:ea typeface="MS UI Gothic" panose="020B0600070205080204" pitchFamily="50" charset="-128"/>
            </a:endParaRPr>
          </a:p>
        </p:txBody>
      </p:sp>
      <p:pic>
        <p:nvPicPr>
          <p:cNvPr id="2052" name="Picture 4">
            <a:extLst>
              <a:ext uri="{FF2B5EF4-FFF2-40B4-BE49-F238E27FC236}">
                <a16:creationId xmlns:a16="http://schemas.microsoft.com/office/drawing/2014/main" id="{6A558987-4023-AE77-0B62-C1CC18386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325" y="3969181"/>
            <a:ext cx="1342566" cy="2484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オブジェクト 2">
            <a:extLst>
              <a:ext uri="{FF2B5EF4-FFF2-40B4-BE49-F238E27FC236}">
                <a16:creationId xmlns:a16="http://schemas.microsoft.com/office/drawing/2014/main" id="{B73A1007-C2EB-397F-E8E2-A1ED89144039}"/>
              </a:ext>
            </a:extLst>
          </p:cNvPr>
          <p:cNvGraphicFramePr>
            <a:graphicFrameLocks noChangeAspect="1"/>
          </p:cNvGraphicFramePr>
          <p:nvPr>
            <p:extLst>
              <p:ext uri="{D42A27DB-BD31-4B8C-83A1-F6EECF244321}">
                <p14:modId xmlns:p14="http://schemas.microsoft.com/office/powerpoint/2010/main" val="2071686226"/>
              </p:ext>
            </p:extLst>
          </p:nvPr>
        </p:nvGraphicFramePr>
        <p:xfrm>
          <a:off x="7722981" y="3961348"/>
          <a:ext cx="1528682" cy="328642"/>
        </p:xfrm>
        <a:graphic>
          <a:graphicData uri="http://schemas.openxmlformats.org/presentationml/2006/ole">
            <mc:AlternateContent xmlns:mc="http://schemas.openxmlformats.org/markup-compatibility/2006">
              <mc:Choice xmlns:v="urn:schemas-microsoft-com:vml" Requires="v">
                <p:oleObj spid="_x0000_s1030" name="Bitmap Image" r:id="rId6" imgW="2924280" imgH="628560" progId="PBrush">
                  <p:embed/>
                </p:oleObj>
              </mc:Choice>
              <mc:Fallback>
                <p:oleObj name="Bitmap Image" r:id="rId6" imgW="2924280" imgH="628560" progId="PBrush">
                  <p:embed/>
                  <p:pic>
                    <p:nvPicPr>
                      <p:cNvPr id="0" name=""/>
                      <p:cNvPicPr/>
                      <p:nvPr/>
                    </p:nvPicPr>
                    <p:blipFill>
                      <a:blip r:embed="rId7"/>
                      <a:stretch>
                        <a:fillRect/>
                      </a:stretch>
                    </p:blipFill>
                    <p:spPr>
                      <a:xfrm>
                        <a:off x="7722981" y="3961348"/>
                        <a:ext cx="1528682" cy="328642"/>
                      </a:xfrm>
                      <a:prstGeom prst="rect">
                        <a:avLst/>
                      </a:prstGeom>
                    </p:spPr>
                  </p:pic>
                </p:oleObj>
              </mc:Fallback>
            </mc:AlternateContent>
          </a:graphicData>
        </a:graphic>
      </p:graphicFrame>
      <p:pic>
        <p:nvPicPr>
          <p:cNvPr id="2054" name="Picture 6">
            <a:extLst>
              <a:ext uri="{FF2B5EF4-FFF2-40B4-BE49-F238E27FC236}">
                <a16:creationId xmlns:a16="http://schemas.microsoft.com/office/drawing/2014/main" id="{55A9CDDF-DBD0-32B1-965B-916989BC34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6285" y="3586705"/>
            <a:ext cx="1443481" cy="3047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ank of China - Logos Download">
            <a:extLst>
              <a:ext uri="{FF2B5EF4-FFF2-40B4-BE49-F238E27FC236}">
                <a16:creationId xmlns:a16="http://schemas.microsoft.com/office/drawing/2014/main" id="{914927EE-72DA-89E6-2C12-FFCBFD3136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8725" y="3217642"/>
            <a:ext cx="1076325" cy="30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128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B2327A1-501A-F914-E373-56EB3C7AF596}"/>
              </a:ext>
            </a:extLst>
          </p:cNvPr>
          <p:cNvSpPr/>
          <p:nvPr/>
        </p:nvSpPr>
        <p:spPr>
          <a:xfrm>
            <a:off x="2522763" y="734785"/>
            <a:ext cx="3151413" cy="106135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3" name="正方形/長方形 2">
            <a:extLst>
              <a:ext uri="{FF2B5EF4-FFF2-40B4-BE49-F238E27FC236}">
                <a16:creationId xmlns:a16="http://schemas.microsoft.com/office/drawing/2014/main" id="{9F945B1F-E1FE-F865-E6F5-47A9002CFF26}"/>
              </a:ext>
            </a:extLst>
          </p:cNvPr>
          <p:cNvSpPr/>
          <p:nvPr/>
        </p:nvSpPr>
        <p:spPr>
          <a:xfrm>
            <a:off x="6368143" y="497639"/>
            <a:ext cx="4694464" cy="141262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4" name="正方形/長方形 3">
            <a:extLst>
              <a:ext uri="{FF2B5EF4-FFF2-40B4-BE49-F238E27FC236}">
                <a16:creationId xmlns:a16="http://schemas.microsoft.com/office/drawing/2014/main" id="{FFE7B865-11D9-7B6D-1C26-44383B5BC7D4}"/>
              </a:ext>
            </a:extLst>
          </p:cNvPr>
          <p:cNvSpPr/>
          <p:nvPr/>
        </p:nvSpPr>
        <p:spPr>
          <a:xfrm>
            <a:off x="979713" y="2122713"/>
            <a:ext cx="10082894" cy="3699437"/>
          </a:xfrm>
          <a:prstGeom prst="rect">
            <a:avLst/>
          </a:prstGeom>
          <a:no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EBD6FC5B-DD57-8969-1D93-78EF72CA631D}"/>
              </a:ext>
            </a:extLst>
          </p:cNvPr>
          <p:cNvSpPr/>
          <p:nvPr/>
        </p:nvSpPr>
        <p:spPr>
          <a:xfrm>
            <a:off x="975462" y="6017914"/>
            <a:ext cx="10082894" cy="68486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015A92-93C9-B2B2-4704-E0A8FE7204F7}"/>
              </a:ext>
            </a:extLst>
          </p:cNvPr>
          <p:cNvSpPr/>
          <p:nvPr/>
        </p:nvSpPr>
        <p:spPr>
          <a:xfrm>
            <a:off x="1129393" y="849086"/>
            <a:ext cx="1189264" cy="849087"/>
          </a:xfrm>
          <a:prstGeom prst="rect">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ysClr val="windowText" lastClr="000000"/>
                </a:solidFill>
                <a:latin typeface="BIZ UDPゴシック" panose="020B0400000000000000" pitchFamily="50" charset="-128"/>
                <a:ea typeface="BIZ UDPゴシック" panose="020B0400000000000000" pitchFamily="50" charset="-128"/>
              </a:rPr>
              <a:t>Core</a:t>
            </a:r>
          </a:p>
          <a:p>
            <a:pPr algn="ctr"/>
            <a:r>
              <a:rPr lang="en-US" altLang="ja-JP" sz="1200" dirty="0">
                <a:solidFill>
                  <a:sysClr val="windowText" lastClr="000000"/>
                </a:solidFill>
                <a:latin typeface="BIZ UDPゴシック" panose="020B0400000000000000" pitchFamily="50" charset="-128"/>
                <a:ea typeface="BIZ UDPゴシック" panose="020B0400000000000000" pitchFamily="50" charset="-128"/>
              </a:rPr>
              <a:t>System</a:t>
            </a:r>
            <a:endPar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7" name="フローチャート: 磁気ディスク 6">
            <a:extLst>
              <a:ext uri="{FF2B5EF4-FFF2-40B4-BE49-F238E27FC236}">
                <a16:creationId xmlns:a16="http://schemas.microsoft.com/office/drawing/2014/main" id="{18200190-B4A4-BF1F-D49E-75A6C0506249}"/>
              </a:ext>
            </a:extLst>
          </p:cNvPr>
          <p:cNvSpPr/>
          <p:nvPr/>
        </p:nvSpPr>
        <p:spPr>
          <a:xfrm>
            <a:off x="2806471" y="1140090"/>
            <a:ext cx="1053191" cy="489859"/>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r>
              <a:rPr kumimoji="1" lang="en-US" altLang="ja-JP" sz="1200" dirty="0">
                <a:solidFill>
                  <a:schemeClr val="tx1"/>
                </a:solidFill>
              </a:rPr>
              <a:t>CBDC</a:t>
            </a:r>
          </a:p>
          <a:p>
            <a:pPr algn="ctr"/>
            <a:r>
              <a:rPr lang="en-US" altLang="ja-JP" sz="1200" dirty="0">
                <a:solidFill>
                  <a:schemeClr val="tx1"/>
                </a:solidFill>
              </a:rPr>
              <a:t>Data</a:t>
            </a:r>
            <a:endParaRPr kumimoji="1" lang="ja-JP" altLang="en-US" sz="1200" dirty="0">
              <a:solidFill>
                <a:schemeClr val="tx1"/>
              </a:solidFill>
            </a:endParaRPr>
          </a:p>
        </p:txBody>
      </p:sp>
      <p:sp>
        <p:nvSpPr>
          <p:cNvPr id="8" name="四角形: メモ 7">
            <a:extLst>
              <a:ext uri="{FF2B5EF4-FFF2-40B4-BE49-F238E27FC236}">
                <a16:creationId xmlns:a16="http://schemas.microsoft.com/office/drawing/2014/main" id="{AC2CA3C3-A634-0FFE-5BBE-B0AC5D9AE9FA}"/>
              </a:ext>
            </a:extLst>
          </p:cNvPr>
          <p:cNvSpPr/>
          <p:nvPr/>
        </p:nvSpPr>
        <p:spPr>
          <a:xfrm>
            <a:off x="4155619" y="996042"/>
            <a:ext cx="1118507" cy="718459"/>
          </a:xfrm>
          <a:prstGeom prst="foldedCorner">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200" dirty="0">
                <a:solidFill>
                  <a:schemeClr val="tx1"/>
                </a:solidFill>
                <a:latin typeface="Bahnschrift Light" panose="020B0502040204020203" pitchFamily="34" charset="0"/>
              </a:rPr>
              <a:t>Authentic</a:t>
            </a:r>
          </a:p>
          <a:p>
            <a:pPr algn="ctr"/>
            <a:r>
              <a:rPr lang="en-US" altLang="ja-JP" sz="1200" dirty="0">
                <a:solidFill>
                  <a:schemeClr val="tx1"/>
                </a:solidFill>
                <a:latin typeface="Bahnschrift Light" panose="020B0502040204020203" pitchFamily="34" charset="0"/>
              </a:rPr>
              <a:t>Ledger</a:t>
            </a:r>
          </a:p>
          <a:p>
            <a:pPr algn="ctr"/>
            <a:r>
              <a:rPr kumimoji="1" lang="en-US" altLang="ja-JP" sz="1200" dirty="0">
                <a:solidFill>
                  <a:schemeClr val="tx1"/>
                </a:solidFill>
                <a:latin typeface="Bahnschrift Light" panose="020B0502040204020203" pitchFamily="34" charset="0"/>
              </a:rPr>
              <a:t>Data</a:t>
            </a:r>
            <a:endParaRPr kumimoji="1" lang="ja-JP" altLang="en-US" sz="1200" dirty="0">
              <a:solidFill>
                <a:schemeClr val="tx1"/>
              </a:solidFill>
              <a:latin typeface="Bahnschrift Light" panose="020B0502040204020203" pitchFamily="34" charset="0"/>
            </a:endParaRPr>
          </a:p>
        </p:txBody>
      </p:sp>
      <p:sp>
        <p:nvSpPr>
          <p:cNvPr id="10" name="テキスト ボックス 9">
            <a:extLst>
              <a:ext uri="{FF2B5EF4-FFF2-40B4-BE49-F238E27FC236}">
                <a16:creationId xmlns:a16="http://schemas.microsoft.com/office/drawing/2014/main" id="{FD153980-DD42-C9B3-8733-C6D6992945CD}"/>
              </a:ext>
            </a:extLst>
          </p:cNvPr>
          <p:cNvSpPr txBox="1"/>
          <p:nvPr/>
        </p:nvSpPr>
        <p:spPr>
          <a:xfrm>
            <a:off x="3048681" y="2073731"/>
            <a:ext cx="6094638" cy="369332"/>
          </a:xfrm>
          <a:prstGeom prst="rect">
            <a:avLst/>
          </a:prstGeom>
          <a:noFill/>
        </p:spPr>
        <p:txBody>
          <a:bodyPr wrap="square">
            <a:spAutoFit/>
          </a:bodyPr>
          <a:lstStyle/>
          <a:p>
            <a:pPr algn="ctr"/>
            <a:r>
              <a:rPr lang="en-US" altLang="ja-JP" sz="1800" b="0" i="0" u="none" strike="noStrike" baseline="0" dirty="0">
                <a:latin typeface="Eras Bold ITC" panose="020B0907030504020204" pitchFamily="34" charset="0"/>
              </a:rPr>
              <a:t>PBOC Digital Currency Prototype System</a:t>
            </a:r>
            <a:endParaRPr lang="ja-JP" altLang="en-US" dirty="0">
              <a:latin typeface="Eras Bold ITC" panose="020B0907030504020204" pitchFamily="34" charset="0"/>
            </a:endParaRPr>
          </a:p>
        </p:txBody>
      </p:sp>
      <p:sp>
        <p:nvSpPr>
          <p:cNvPr id="12" name="四角形: 角を丸くする 11">
            <a:extLst>
              <a:ext uri="{FF2B5EF4-FFF2-40B4-BE49-F238E27FC236}">
                <a16:creationId xmlns:a16="http://schemas.microsoft.com/office/drawing/2014/main" id="{C919313B-1AF9-DA0E-CACE-FA55E1680CA2}"/>
              </a:ext>
            </a:extLst>
          </p:cNvPr>
          <p:cNvSpPr/>
          <p:nvPr/>
        </p:nvSpPr>
        <p:spPr>
          <a:xfrm>
            <a:off x="2120670" y="3172794"/>
            <a:ext cx="1151164" cy="36933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Issuance</a:t>
            </a:r>
          </a:p>
          <a:p>
            <a:pPr algn="ctr"/>
            <a:r>
              <a:rPr lang="en-US" altLang="ja-JP" sz="1100" dirty="0">
                <a:solidFill>
                  <a:schemeClr val="tx1"/>
                </a:solidFill>
                <a:latin typeface="Bahnschrift Light" panose="020B0502040204020203" pitchFamily="34" charset="0"/>
              </a:rPr>
              <a:t>Registration</a:t>
            </a:r>
            <a:endParaRPr kumimoji="1" lang="ja-JP" altLang="en-US" sz="1100" dirty="0">
              <a:solidFill>
                <a:schemeClr val="tx1"/>
              </a:solidFill>
              <a:latin typeface="Bahnschrift Light" panose="020B0502040204020203" pitchFamily="34" charset="0"/>
            </a:endParaRPr>
          </a:p>
        </p:txBody>
      </p:sp>
      <p:sp>
        <p:nvSpPr>
          <p:cNvPr id="16" name="正方形/長方形 15">
            <a:extLst>
              <a:ext uri="{FF2B5EF4-FFF2-40B4-BE49-F238E27FC236}">
                <a16:creationId xmlns:a16="http://schemas.microsoft.com/office/drawing/2014/main" id="{D3AFEA0B-7BF9-304C-1E4B-CEC036D65D76}"/>
              </a:ext>
            </a:extLst>
          </p:cNvPr>
          <p:cNvSpPr/>
          <p:nvPr/>
        </p:nvSpPr>
        <p:spPr>
          <a:xfrm>
            <a:off x="2024741" y="2334984"/>
            <a:ext cx="1338943" cy="300445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C879A3D-444B-57BB-4252-DED668D7F2D5}"/>
              </a:ext>
            </a:extLst>
          </p:cNvPr>
          <p:cNvSpPr txBox="1"/>
          <p:nvPr/>
        </p:nvSpPr>
        <p:spPr>
          <a:xfrm>
            <a:off x="6363892" y="467130"/>
            <a:ext cx="4694464" cy="338554"/>
          </a:xfrm>
          <a:prstGeom prst="rect">
            <a:avLst/>
          </a:prstGeom>
          <a:noFill/>
        </p:spPr>
        <p:txBody>
          <a:bodyPr wrap="square">
            <a:spAutoFit/>
          </a:bodyPr>
          <a:lstStyle/>
          <a:p>
            <a:pPr algn="ctr"/>
            <a:r>
              <a:rPr lang="en-US" altLang="ja-JP" sz="1600" b="0" i="0" u="none" strike="noStrike" baseline="0" dirty="0">
                <a:latin typeface="Cooper Black" panose="0208090404030B020404" pitchFamily="18" charset="0"/>
              </a:rPr>
              <a:t>Central Bank Accounting Test System</a:t>
            </a:r>
            <a:endParaRPr lang="ja-JP" altLang="en-US" sz="1600" dirty="0">
              <a:latin typeface="Cooper Black" panose="0208090404030B020404" pitchFamily="18" charset="0"/>
            </a:endParaRPr>
          </a:p>
        </p:txBody>
      </p:sp>
      <p:sp>
        <p:nvSpPr>
          <p:cNvPr id="20" name="テキスト ボックス 19">
            <a:extLst>
              <a:ext uri="{FF2B5EF4-FFF2-40B4-BE49-F238E27FC236}">
                <a16:creationId xmlns:a16="http://schemas.microsoft.com/office/drawing/2014/main" id="{7ECCCA1F-AA75-42FB-62B2-8CA772D9C9DE}"/>
              </a:ext>
            </a:extLst>
          </p:cNvPr>
          <p:cNvSpPr txBox="1"/>
          <p:nvPr/>
        </p:nvSpPr>
        <p:spPr>
          <a:xfrm>
            <a:off x="2806471" y="693611"/>
            <a:ext cx="2561544" cy="307777"/>
          </a:xfrm>
          <a:prstGeom prst="rect">
            <a:avLst/>
          </a:prstGeom>
          <a:noFill/>
        </p:spPr>
        <p:txBody>
          <a:bodyPr wrap="square">
            <a:spAutoFit/>
          </a:bodyPr>
          <a:lstStyle/>
          <a:p>
            <a:pPr algn="ctr"/>
            <a:r>
              <a:rPr lang="en-US" altLang="ja-JP" sz="1400" b="0" i="0" u="none" strike="noStrike" baseline="0" dirty="0">
                <a:latin typeface="Cooper Black" panose="0208090404030B020404" pitchFamily="18" charset="0"/>
              </a:rPr>
              <a:t>CBDC-Bank Repository</a:t>
            </a:r>
            <a:endParaRPr lang="ja-JP" altLang="en-US" sz="4000" dirty="0">
              <a:latin typeface="Cooper Black" panose="0208090404030B020404" pitchFamily="18" charset="0"/>
            </a:endParaRPr>
          </a:p>
        </p:txBody>
      </p:sp>
      <p:sp>
        <p:nvSpPr>
          <p:cNvPr id="21" name="正方形/長方形 20">
            <a:extLst>
              <a:ext uri="{FF2B5EF4-FFF2-40B4-BE49-F238E27FC236}">
                <a16:creationId xmlns:a16="http://schemas.microsoft.com/office/drawing/2014/main" id="{06A2AE07-7E57-9A7F-44C8-23C96B1264B3}"/>
              </a:ext>
            </a:extLst>
          </p:cNvPr>
          <p:cNvSpPr/>
          <p:nvPr/>
        </p:nvSpPr>
        <p:spPr>
          <a:xfrm>
            <a:off x="957772" y="497638"/>
            <a:ext cx="4866086" cy="141262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23" name="テキスト ボックス 22">
            <a:extLst>
              <a:ext uri="{FF2B5EF4-FFF2-40B4-BE49-F238E27FC236}">
                <a16:creationId xmlns:a16="http://schemas.microsoft.com/office/drawing/2014/main" id="{F7C3035C-D3E7-FAB5-A805-69FB4CBCF82D}"/>
              </a:ext>
            </a:extLst>
          </p:cNvPr>
          <p:cNvSpPr txBox="1"/>
          <p:nvPr/>
        </p:nvSpPr>
        <p:spPr>
          <a:xfrm>
            <a:off x="1833047" y="434292"/>
            <a:ext cx="2776538" cy="369332"/>
          </a:xfrm>
          <a:prstGeom prst="rect">
            <a:avLst/>
          </a:prstGeom>
          <a:noFill/>
        </p:spPr>
        <p:txBody>
          <a:bodyPr wrap="square">
            <a:spAutoFit/>
          </a:bodyPr>
          <a:lstStyle/>
          <a:p>
            <a:pPr algn="ctr"/>
            <a:r>
              <a:rPr lang="en-US" altLang="ja-JP" sz="1800" b="0" i="0" u="none" strike="noStrike" baseline="0" dirty="0">
                <a:latin typeface="Cooper Black" panose="0208090404030B020404" pitchFamily="18" charset="0"/>
              </a:rPr>
              <a:t>Commercial Bank</a:t>
            </a:r>
            <a:endParaRPr lang="ja-JP" altLang="en-US" dirty="0">
              <a:latin typeface="Cooper Black" panose="0208090404030B020404" pitchFamily="18" charset="0"/>
            </a:endParaRPr>
          </a:p>
        </p:txBody>
      </p:sp>
      <p:sp>
        <p:nvSpPr>
          <p:cNvPr id="24" name="正方形/長方形 23">
            <a:extLst>
              <a:ext uri="{FF2B5EF4-FFF2-40B4-BE49-F238E27FC236}">
                <a16:creationId xmlns:a16="http://schemas.microsoft.com/office/drawing/2014/main" id="{92E05EFD-155F-CB44-FF03-9B40F7209370}"/>
              </a:ext>
            </a:extLst>
          </p:cNvPr>
          <p:cNvSpPr/>
          <p:nvPr/>
        </p:nvSpPr>
        <p:spPr>
          <a:xfrm>
            <a:off x="6699134" y="849344"/>
            <a:ext cx="1269210" cy="94499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n w="0"/>
                <a:solidFill>
                  <a:schemeClr val="tx1"/>
                </a:solidFill>
                <a:latin typeface="Bahnschrift Light" panose="020B0502040204020203" pitchFamily="34" charset="0"/>
              </a:rPr>
              <a:t>Information</a:t>
            </a:r>
          </a:p>
          <a:p>
            <a:pPr algn="ctr"/>
            <a:r>
              <a:rPr lang="en-US" altLang="ja-JP" sz="1200" dirty="0">
                <a:ln w="0"/>
                <a:solidFill>
                  <a:schemeClr val="tx1"/>
                </a:solidFill>
                <a:latin typeface="Bahnschrift Light" panose="020B0502040204020203" pitchFamily="34" charset="0"/>
              </a:rPr>
              <a:t>Interface</a:t>
            </a:r>
            <a:endParaRPr kumimoji="1" lang="ja-JP" altLang="en-US" sz="1200" dirty="0">
              <a:ln w="0"/>
              <a:solidFill>
                <a:schemeClr val="tx1"/>
              </a:solidFill>
              <a:latin typeface="Bahnschrift Light" panose="020B0502040204020203" pitchFamily="34" charset="0"/>
            </a:endParaRPr>
          </a:p>
        </p:txBody>
      </p:sp>
      <p:sp>
        <p:nvSpPr>
          <p:cNvPr id="25" name="正方形/長方形 24">
            <a:extLst>
              <a:ext uri="{FF2B5EF4-FFF2-40B4-BE49-F238E27FC236}">
                <a16:creationId xmlns:a16="http://schemas.microsoft.com/office/drawing/2014/main" id="{C2226D95-54A4-75E3-5596-7A25273A0370}"/>
              </a:ext>
            </a:extLst>
          </p:cNvPr>
          <p:cNvSpPr/>
          <p:nvPr/>
        </p:nvSpPr>
        <p:spPr>
          <a:xfrm>
            <a:off x="8299334" y="876097"/>
            <a:ext cx="2493851" cy="92004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n w="0"/>
                <a:solidFill>
                  <a:schemeClr val="tx1"/>
                </a:solidFill>
                <a:latin typeface="Bahnschrift Light" panose="020B0502040204020203" pitchFamily="34" charset="0"/>
              </a:rPr>
              <a:t>Central Bank</a:t>
            </a:r>
          </a:p>
          <a:p>
            <a:pPr algn="ctr"/>
            <a:r>
              <a:rPr lang="en-US" altLang="ja-JP" sz="1200" dirty="0">
                <a:ln w="0"/>
                <a:solidFill>
                  <a:schemeClr val="tx1"/>
                </a:solidFill>
                <a:latin typeface="Bahnschrift Light" panose="020B0502040204020203" pitchFamily="34" charset="0"/>
              </a:rPr>
              <a:t>Accounting Test System</a:t>
            </a:r>
            <a:endParaRPr kumimoji="1" lang="ja-JP" altLang="en-US" sz="1200" dirty="0">
              <a:ln w="0"/>
              <a:solidFill>
                <a:schemeClr val="tx1"/>
              </a:solidFill>
              <a:latin typeface="Bahnschrift Light" panose="020B0502040204020203" pitchFamily="34" charset="0"/>
            </a:endParaRPr>
          </a:p>
        </p:txBody>
      </p:sp>
      <p:sp>
        <p:nvSpPr>
          <p:cNvPr id="26" name="正方形/長方形 25">
            <a:extLst>
              <a:ext uri="{FF2B5EF4-FFF2-40B4-BE49-F238E27FC236}">
                <a16:creationId xmlns:a16="http://schemas.microsoft.com/office/drawing/2014/main" id="{FCE33D3B-E42A-70B9-31E1-C2CB844329D6}"/>
              </a:ext>
            </a:extLst>
          </p:cNvPr>
          <p:cNvSpPr/>
          <p:nvPr/>
        </p:nvSpPr>
        <p:spPr>
          <a:xfrm>
            <a:off x="1129393" y="2334983"/>
            <a:ext cx="764721" cy="3337685"/>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Central</a:t>
            </a:r>
          </a:p>
          <a:p>
            <a:pPr algn="ctr"/>
            <a:r>
              <a:rPr lang="en-US" altLang="ja-JP" sz="1100" dirty="0">
                <a:solidFill>
                  <a:schemeClr val="tx1"/>
                </a:solidFill>
              </a:rPr>
              <a:t>Bank</a:t>
            </a:r>
          </a:p>
          <a:p>
            <a:pPr algn="ctr"/>
            <a:r>
              <a:rPr kumimoji="1" lang="en-US" altLang="ja-JP" sz="1100" dirty="0">
                <a:solidFill>
                  <a:schemeClr val="tx1"/>
                </a:solidFill>
              </a:rPr>
              <a:t>Digital</a:t>
            </a:r>
          </a:p>
          <a:p>
            <a:pPr algn="ctr"/>
            <a:r>
              <a:rPr lang="en-US" altLang="ja-JP" sz="1100" dirty="0">
                <a:solidFill>
                  <a:schemeClr val="tx1"/>
                </a:solidFill>
              </a:rPr>
              <a:t>Currency</a:t>
            </a:r>
          </a:p>
          <a:p>
            <a:pPr algn="ctr"/>
            <a:r>
              <a:rPr kumimoji="1" lang="en-US" altLang="ja-JP" sz="1100" dirty="0">
                <a:solidFill>
                  <a:schemeClr val="tx1"/>
                </a:solidFill>
              </a:rPr>
              <a:t>System</a:t>
            </a:r>
          </a:p>
          <a:p>
            <a:pPr algn="ctr"/>
            <a:r>
              <a:rPr lang="en-US" altLang="ja-JP" sz="1100" dirty="0">
                <a:solidFill>
                  <a:schemeClr val="tx1"/>
                </a:solidFill>
              </a:rPr>
              <a:t>Interface</a:t>
            </a:r>
            <a:endParaRPr kumimoji="1" lang="ja-JP" altLang="en-US" sz="1100" dirty="0">
              <a:solidFill>
                <a:schemeClr val="tx1"/>
              </a:solidFill>
            </a:endParaRPr>
          </a:p>
        </p:txBody>
      </p:sp>
      <p:sp>
        <p:nvSpPr>
          <p:cNvPr id="27" name="四角形: 角を丸くする 26">
            <a:extLst>
              <a:ext uri="{FF2B5EF4-FFF2-40B4-BE49-F238E27FC236}">
                <a16:creationId xmlns:a16="http://schemas.microsoft.com/office/drawing/2014/main" id="{C2630DB3-E1C9-991E-4ED7-6A5DDC11CDA1}"/>
              </a:ext>
            </a:extLst>
          </p:cNvPr>
          <p:cNvSpPr/>
          <p:nvPr/>
        </p:nvSpPr>
        <p:spPr>
          <a:xfrm>
            <a:off x="2120670" y="3602388"/>
            <a:ext cx="1151164" cy="36933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Authentic</a:t>
            </a:r>
          </a:p>
          <a:p>
            <a:pPr algn="ctr"/>
            <a:r>
              <a:rPr lang="en-US" altLang="ja-JP" sz="1100" dirty="0">
                <a:solidFill>
                  <a:schemeClr val="tx1"/>
                </a:solidFill>
                <a:latin typeface="Bahnschrift Light" panose="020B0502040204020203" pitchFamily="34" charset="0"/>
              </a:rPr>
              <a:t>Publication</a:t>
            </a:r>
            <a:endParaRPr kumimoji="1" lang="ja-JP" altLang="en-US" sz="1100" dirty="0">
              <a:solidFill>
                <a:schemeClr val="tx1"/>
              </a:solidFill>
              <a:latin typeface="Bahnschrift Light" panose="020B0502040204020203" pitchFamily="34" charset="0"/>
            </a:endParaRPr>
          </a:p>
        </p:txBody>
      </p:sp>
      <p:sp>
        <p:nvSpPr>
          <p:cNvPr id="28" name="四角形: 角を丸くする 27">
            <a:extLst>
              <a:ext uri="{FF2B5EF4-FFF2-40B4-BE49-F238E27FC236}">
                <a16:creationId xmlns:a16="http://schemas.microsoft.com/office/drawing/2014/main" id="{604B39F0-3271-2DD1-1302-49C6CC07F043}"/>
              </a:ext>
            </a:extLst>
          </p:cNvPr>
          <p:cNvSpPr/>
          <p:nvPr/>
        </p:nvSpPr>
        <p:spPr>
          <a:xfrm>
            <a:off x="2120670" y="4048515"/>
            <a:ext cx="1151164"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Authenticity</a:t>
            </a:r>
          </a:p>
          <a:p>
            <a:pPr algn="ctr"/>
            <a:r>
              <a:rPr kumimoji="1" lang="en-US" altLang="ja-JP" sz="1100" dirty="0">
                <a:solidFill>
                  <a:schemeClr val="tx1"/>
                </a:solidFill>
                <a:latin typeface="Bahnschrift Light" panose="020B0502040204020203" pitchFamily="34" charset="0"/>
              </a:rPr>
              <a:t>Inquiry</a:t>
            </a:r>
          </a:p>
          <a:p>
            <a:pPr algn="ctr"/>
            <a:r>
              <a:rPr lang="en-US" altLang="ja-JP" sz="1100" dirty="0">
                <a:solidFill>
                  <a:schemeClr val="tx1"/>
                </a:solidFill>
                <a:latin typeface="Bahnschrift Light" panose="020B0502040204020203" pitchFamily="34" charset="0"/>
              </a:rPr>
              <a:t>Website</a:t>
            </a:r>
            <a:endParaRPr kumimoji="1" lang="ja-JP" altLang="en-US" sz="1100" dirty="0">
              <a:solidFill>
                <a:schemeClr val="tx1"/>
              </a:solidFill>
              <a:latin typeface="Bahnschrift Light" panose="020B0502040204020203" pitchFamily="34" charset="0"/>
            </a:endParaRPr>
          </a:p>
        </p:txBody>
      </p:sp>
      <p:sp>
        <p:nvSpPr>
          <p:cNvPr id="29" name="四角形: 角を丸くする 28">
            <a:extLst>
              <a:ext uri="{FF2B5EF4-FFF2-40B4-BE49-F238E27FC236}">
                <a16:creationId xmlns:a16="http://schemas.microsoft.com/office/drawing/2014/main" id="{B9AAEFE2-8442-0FC7-154A-2F6E25D8E841}"/>
              </a:ext>
            </a:extLst>
          </p:cNvPr>
          <p:cNvSpPr/>
          <p:nvPr/>
        </p:nvSpPr>
        <p:spPr>
          <a:xfrm>
            <a:off x="2139041" y="4673286"/>
            <a:ext cx="1151164"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Distributed</a:t>
            </a:r>
          </a:p>
          <a:p>
            <a:pPr algn="ctr"/>
            <a:r>
              <a:rPr lang="en-US" altLang="ja-JP" sz="1100" dirty="0">
                <a:solidFill>
                  <a:schemeClr val="tx1"/>
                </a:solidFill>
                <a:latin typeface="Bahnschrift Light" panose="020B0502040204020203" pitchFamily="34" charset="0"/>
              </a:rPr>
              <a:t>Ledger</a:t>
            </a:r>
          </a:p>
          <a:p>
            <a:pPr algn="ctr"/>
            <a:r>
              <a:rPr kumimoji="1" lang="en-US" altLang="ja-JP" sz="1100" dirty="0">
                <a:solidFill>
                  <a:schemeClr val="tx1"/>
                </a:solidFill>
                <a:latin typeface="Bahnschrift Light" panose="020B0502040204020203" pitchFamily="34" charset="0"/>
              </a:rPr>
              <a:t>Service</a:t>
            </a:r>
            <a:endParaRPr kumimoji="1" lang="ja-JP" altLang="en-US" sz="1100" dirty="0">
              <a:solidFill>
                <a:schemeClr val="tx1"/>
              </a:solidFill>
              <a:latin typeface="Bahnschrift Light" panose="020B0502040204020203" pitchFamily="34" charset="0"/>
            </a:endParaRPr>
          </a:p>
        </p:txBody>
      </p:sp>
      <p:sp>
        <p:nvSpPr>
          <p:cNvPr id="30" name="フローチャート: 磁気ディスク 29">
            <a:extLst>
              <a:ext uri="{FF2B5EF4-FFF2-40B4-BE49-F238E27FC236}">
                <a16:creationId xmlns:a16="http://schemas.microsoft.com/office/drawing/2014/main" id="{FBB89860-C584-3072-5A46-A6472BBC7218}"/>
              </a:ext>
            </a:extLst>
          </p:cNvPr>
          <p:cNvSpPr/>
          <p:nvPr/>
        </p:nvSpPr>
        <p:spPr>
          <a:xfrm>
            <a:off x="5976089" y="2593643"/>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32" name="テキスト ボックス 31">
            <a:extLst>
              <a:ext uri="{FF2B5EF4-FFF2-40B4-BE49-F238E27FC236}">
                <a16:creationId xmlns:a16="http://schemas.microsoft.com/office/drawing/2014/main" id="{83F6E949-074F-76AC-6B72-54EBC85F7D51}"/>
              </a:ext>
            </a:extLst>
          </p:cNvPr>
          <p:cNvSpPr txBox="1"/>
          <p:nvPr/>
        </p:nvSpPr>
        <p:spPr>
          <a:xfrm>
            <a:off x="5876755" y="2923083"/>
            <a:ext cx="1251857" cy="461665"/>
          </a:xfrm>
          <a:prstGeom prst="rect">
            <a:avLst/>
          </a:prstGeom>
          <a:noFill/>
        </p:spPr>
        <p:txBody>
          <a:bodyPr wrap="square">
            <a:spAutoFit/>
          </a:bodyPr>
          <a:lstStyle/>
          <a:p>
            <a:pPr algn="ctr"/>
            <a:r>
              <a:rPr lang="en-US" altLang="ja-JP" sz="1200" dirty="0">
                <a:latin typeface="Bahnschrift Light" panose="020B0502040204020203" pitchFamily="34" charset="0"/>
              </a:rPr>
              <a:t>Certificate</a:t>
            </a:r>
          </a:p>
          <a:p>
            <a:pPr algn="ctr"/>
            <a:r>
              <a:rPr lang="en-US" altLang="ja-JP" sz="1200" dirty="0">
                <a:latin typeface="Bahnschrift Light" panose="020B0502040204020203" pitchFamily="34" charset="0"/>
              </a:rPr>
              <a:t>Data</a:t>
            </a:r>
            <a:endParaRPr lang="ja-JP" altLang="en-US" sz="1200" dirty="0">
              <a:latin typeface="Bahnschrift Light" panose="020B0502040204020203" pitchFamily="34" charset="0"/>
            </a:endParaRPr>
          </a:p>
        </p:txBody>
      </p:sp>
      <p:sp>
        <p:nvSpPr>
          <p:cNvPr id="33" name="フローチャート: 磁気ディスク 32">
            <a:extLst>
              <a:ext uri="{FF2B5EF4-FFF2-40B4-BE49-F238E27FC236}">
                <a16:creationId xmlns:a16="http://schemas.microsoft.com/office/drawing/2014/main" id="{24176B6C-8A73-AD12-F1A8-A66E72969E76}"/>
              </a:ext>
            </a:extLst>
          </p:cNvPr>
          <p:cNvSpPr/>
          <p:nvPr/>
        </p:nvSpPr>
        <p:spPr>
          <a:xfrm>
            <a:off x="4788187" y="2585428"/>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34" name="テキスト ボックス 33">
            <a:extLst>
              <a:ext uri="{FF2B5EF4-FFF2-40B4-BE49-F238E27FC236}">
                <a16:creationId xmlns:a16="http://schemas.microsoft.com/office/drawing/2014/main" id="{E43B62FB-3DF6-B494-12E7-D107A6CB23F6}"/>
              </a:ext>
            </a:extLst>
          </p:cNvPr>
          <p:cNvSpPr txBox="1"/>
          <p:nvPr/>
        </p:nvSpPr>
        <p:spPr>
          <a:xfrm>
            <a:off x="4688853" y="2846785"/>
            <a:ext cx="1251857" cy="646331"/>
          </a:xfrm>
          <a:prstGeom prst="rect">
            <a:avLst/>
          </a:prstGeom>
          <a:noFill/>
        </p:spPr>
        <p:txBody>
          <a:bodyPr wrap="square">
            <a:spAutoFit/>
          </a:bodyPr>
          <a:lstStyle/>
          <a:p>
            <a:pPr algn="ctr"/>
            <a:r>
              <a:rPr kumimoji="1" lang="en-US" altLang="ja-JP" sz="1200" dirty="0">
                <a:solidFill>
                  <a:schemeClr val="tx1"/>
                </a:solidFill>
                <a:latin typeface="Bahnschrift Light" panose="020B0502040204020203" pitchFamily="34" charset="0"/>
              </a:rPr>
              <a:t>Issuance</a:t>
            </a:r>
          </a:p>
          <a:p>
            <a:pPr algn="ctr"/>
            <a:r>
              <a:rPr lang="en-US" altLang="ja-JP" sz="1200" dirty="0">
                <a:solidFill>
                  <a:schemeClr val="tx1"/>
                </a:solidFill>
                <a:latin typeface="Bahnschrift Light" panose="020B0502040204020203" pitchFamily="34" charset="0"/>
              </a:rPr>
              <a:t>Ledger</a:t>
            </a:r>
          </a:p>
          <a:p>
            <a:pPr algn="ctr"/>
            <a:r>
              <a:rPr kumimoji="1" lang="en-US" altLang="ja-JP" sz="1200" dirty="0">
                <a:solidFill>
                  <a:schemeClr val="tx1"/>
                </a:solidFill>
                <a:latin typeface="Bahnschrift Light" panose="020B0502040204020203" pitchFamily="34" charset="0"/>
              </a:rPr>
              <a:t>Data</a:t>
            </a:r>
            <a:endParaRPr lang="ja-JP" altLang="en-US" sz="1200" dirty="0">
              <a:latin typeface="Bahnschrift Light" panose="020B0502040204020203" pitchFamily="34" charset="0"/>
            </a:endParaRPr>
          </a:p>
        </p:txBody>
      </p:sp>
      <p:sp>
        <p:nvSpPr>
          <p:cNvPr id="35" name="フローチャート: 磁気ディスク 34">
            <a:extLst>
              <a:ext uri="{FF2B5EF4-FFF2-40B4-BE49-F238E27FC236}">
                <a16:creationId xmlns:a16="http://schemas.microsoft.com/office/drawing/2014/main" id="{C811F53B-2947-F3B2-AEF6-4B368B0A7787}"/>
              </a:ext>
            </a:extLst>
          </p:cNvPr>
          <p:cNvSpPr/>
          <p:nvPr/>
        </p:nvSpPr>
        <p:spPr>
          <a:xfrm>
            <a:off x="7218421" y="2593643"/>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36" name="テキスト ボックス 35">
            <a:extLst>
              <a:ext uri="{FF2B5EF4-FFF2-40B4-BE49-F238E27FC236}">
                <a16:creationId xmlns:a16="http://schemas.microsoft.com/office/drawing/2014/main" id="{FAF37CB3-7FED-2370-B4F9-54DD234B3668}"/>
              </a:ext>
            </a:extLst>
          </p:cNvPr>
          <p:cNvSpPr txBox="1"/>
          <p:nvPr/>
        </p:nvSpPr>
        <p:spPr>
          <a:xfrm>
            <a:off x="7119087" y="2923083"/>
            <a:ext cx="1251857" cy="461665"/>
          </a:xfrm>
          <a:prstGeom prst="rect">
            <a:avLst/>
          </a:prstGeom>
          <a:noFill/>
        </p:spPr>
        <p:txBody>
          <a:bodyPr wrap="square">
            <a:spAutoFit/>
          </a:bodyPr>
          <a:lstStyle/>
          <a:p>
            <a:pPr algn="ctr"/>
            <a:r>
              <a:rPr lang="en-US" altLang="ja-JP" sz="1200" dirty="0">
                <a:latin typeface="Bahnschrift Light" panose="020B0502040204020203" pitchFamily="34" charset="0"/>
              </a:rPr>
              <a:t>Authentication</a:t>
            </a:r>
          </a:p>
          <a:p>
            <a:pPr algn="ctr"/>
            <a:r>
              <a:rPr lang="en-US" altLang="ja-JP" sz="1200" dirty="0">
                <a:latin typeface="Bahnschrift Light" panose="020B0502040204020203" pitchFamily="34" charset="0"/>
              </a:rPr>
              <a:t>Data</a:t>
            </a:r>
            <a:endParaRPr lang="ja-JP" altLang="en-US" sz="1200" dirty="0">
              <a:latin typeface="Bahnschrift Light" panose="020B0502040204020203" pitchFamily="34" charset="0"/>
            </a:endParaRPr>
          </a:p>
        </p:txBody>
      </p:sp>
      <p:sp>
        <p:nvSpPr>
          <p:cNvPr id="37" name="フローチャート: 磁気ディスク 36">
            <a:extLst>
              <a:ext uri="{FF2B5EF4-FFF2-40B4-BE49-F238E27FC236}">
                <a16:creationId xmlns:a16="http://schemas.microsoft.com/office/drawing/2014/main" id="{7E868431-2CB8-9286-46B3-74229211F1FB}"/>
              </a:ext>
            </a:extLst>
          </p:cNvPr>
          <p:cNvSpPr/>
          <p:nvPr/>
        </p:nvSpPr>
        <p:spPr>
          <a:xfrm>
            <a:off x="5985614" y="3589657"/>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38" name="テキスト ボックス 37">
            <a:extLst>
              <a:ext uri="{FF2B5EF4-FFF2-40B4-BE49-F238E27FC236}">
                <a16:creationId xmlns:a16="http://schemas.microsoft.com/office/drawing/2014/main" id="{F6C02E9E-3557-C198-0312-B1982DFC3C23}"/>
              </a:ext>
            </a:extLst>
          </p:cNvPr>
          <p:cNvSpPr txBox="1"/>
          <p:nvPr/>
        </p:nvSpPr>
        <p:spPr>
          <a:xfrm>
            <a:off x="5886280" y="3829293"/>
            <a:ext cx="1251857" cy="646331"/>
          </a:xfrm>
          <a:prstGeom prst="rect">
            <a:avLst/>
          </a:prstGeom>
          <a:noFill/>
        </p:spPr>
        <p:txBody>
          <a:bodyPr wrap="square">
            <a:spAutoFit/>
          </a:bodyPr>
          <a:lstStyle/>
          <a:p>
            <a:pPr algn="ctr"/>
            <a:r>
              <a:rPr lang="en-US" altLang="ja-JP" sz="1200" dirty="0">
                <a:latin typeface="Bahnschrift Light" panose="020B0502040204020203" pitchFamily="34" charset="0"/>
              </a:rPr>
              <a:t>Statistical</a:t>
            </a:r>
          </a:p>
          <a:p>
            <a:pPr algn="ctr"/>
            <a:r>
              <a:rPr lang="en-US" altLang="ja-JP" sz="1200" dirty="0">
                <a:latin typeface="Bahnschrift Light" panose="020B0502040204020203" pitchFamily="34" charset="0"/>
              </a:rPr>
              <a:t>Analysis</a:t>
            </a:r>
          </a:p>
          <a:p>
            <a:pPr algn="ctr"/>
            <a:r>
              <a:rPr lang="en-US" altLang="ja-JP" sz="1200" dirty="0">
                <a:latin typeface="Bahnschrift Light" panose="020B0502040204020203" pitchFamily="34" charset="0"/>
              </a:rPr>
              <a:t>Data</a:t>
            </a:r>
            <a:endParaRPr lang="ja-JP" altLang="en-US" sz="1200" dirty="0">
              <a:latin typeface="Bahnschrift Light" panose="020B0502040204020203" pitchFamily="34" charset="0"/>
            </a:endParaRPr>
          </a:p>
        </p:txBody>
      </p:sp>
      <p:sp>
        <p:nvSpPr>
          <p:cNvPr id="39" name="フローチャート: 磁気ディスク 38">
            <a:extLst>
              <a:ext uri="{FF2B5EF4-FFF2-40B4-BE49-F238E27FC236}">
                <a16:creationId xmlns:a16="http://schemas.microsoft.com/office/drawing/2014/main" id="{F2505503-5BC7-0E85-295A-322AFA982F53}"/>
              </a:ext>
            </a:extLst>
          </p:cNvPr>
          <p:cNvSpPr/>
          <p:nvPr/>
        </p:nvSpPr>
        <p:spPr>
          <a:xfrm>
            <a:off x="4797712" y="3581442"/>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40" name="テキスト ボックス 39">
            <a:extLst>
              <a:ext uri="{FF2B5EF4-FFF2-40B4-BE49-F238E27FC236}">
                <a16:creationId xmlns:a16="http://schemas.microsoft.com/office/drawing/2014/main" id="{449225C2-87B5-BDC9-451A-A0FB3B1AB39F}"/>
              </a:ext>
            </a:extLst>
          </p:cNvPr>
          <p:cNvSpPr txBox="1"/>
          <p:nvPr/>
        </p:nvSpPr>
        <p:spPr>
          <a:xfrm>
            <a:off x="4698378" y="3875455"/>
            <a:ext cx="1251857" cy="461665"/>
          </a:xfrm>
          <a:prstGeom prst="rect">
            <a:avLst/>
          </a:prstGeom>
          <a:noFill/>
        </p:spPr>
        <p:txBody>
          <a:bodyPr wrap="square">
            <a:spAutoFit/>
          </a:bodyPr>
          <a:lstStyle/>
          <a:p>
            <a:pPr algn="ctr"/>
            <a:r>
              <a:rPr lang="en-US" altLang="ja-JP" sz="1200" dirty="0">
                <a:latin typeface="Bahnschrift Light" panose="020B0502040204020203" pitchFamily="34" charset="0"/>
              </a:rPr>
              <a:t>Basic</a:t>
            </a:r>
          </a:p>
          <a:p>
            <a:pPr algn="ctr"/>
            <a:r>
              <a:rPr kumimoji="1" lang="en-US" altLang="ja-JP" sz="1200" dirty="0">
                <a:solidFill>
                  <a:schemeClr val="tx1"/>
                </a:solidFill>
                <a:latin typeface="Bahnschrift Light" panose="020B0502040204020203" pitchFamily="34" charset="0"/>
              </a:rPr>
              <a:t>Information</a:t>
            </a:r>
          </a:p>
        </p:txBody>
      </p:sp>
      <p:sp>
        <p:nvSpPr>
          <p:cNvPr id="41" name="フローチャート: 磁気ディスク 40">
            <a:extLst>
              <a:ext uri="{FF2B5EF4-FFF2-40B4-BE49-F238E27FC236}">
                <a16:creationId xmlns:a16="http://schemas.microsoft.com/office/drawing/2014/main" id="{F9809701-C4BF-F61E-8F3D-DFB3B58F0010}"/>
              </a:ext>
            </a:extLst>
          </p:cNvPr>
          <p:cNvSpPr/>
          <p:nvPr/>
        </p:nvSpPr>
        <p:spPr>
          <a:xfrm>
            <a:off x="7227946" y="3589657"/>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42" name="テキスト ボックス 41">
            <a:extLst>
              <a:ext uri="{FF2B5EF4-FFF2-40B4-BE49-F238E27FC236}">
                <a16:creationId xmlns:a16="http://schemas.microsoft.com/office/drawing/2014/main" id="{50423D82-DE78-0DA2-3E64-D509509530C6}"/>
              </a:ext>
            </a:extLst>
          </p:cNvPr>
          <p:cNvSpPr txBox="1"/>
          <p:nvPr/>
        </p:nvSpPr>
        <p:spPr>
          <a:xfrm>
            <a:off x="7128612" y="3829293"/>
            <a:ext cx="1251857" cy="646331"/>
          </a:xfrm>
          <a:prstGeom prst="rect">
            <a:avLst/>
          </a:prstGeom>
          <a:noFill/>
        </p:spPr>
        <p:txBody>
          <a:bodyPr wrap="square">
            <a:spAutoFit/>
          </a:bodyPr>
          <a:lstStyle/>
          <a:p>
            <a:pPr algn="ctr"/>
            <a:r>
              <a:rPr lang="en-US" altLang="ja-JP" sz="1200" dirty="0">
                <a:latin typeface="Bahnschrift Light" panose="020B0502040204020203" pitchFamily="34" charset="0"/>
              </a:rPr>
              <a:t>Authentic</a:t>
            </a:r>
          </a:p>
          <a:p>
            <a:pPr algn="ctr"/>
            <a:r>
              <a:rPr lang="en-US" altLang="ja-JP" sz="1200" dirty="0">
                <a:latin typeface="Bahnschrift Light" panose="020B0502040204020203" pitchFamily="34" charset="0"/>
              </a:rPr>
              <a:t>Publication</a:t>
            </a:r>
          </a:p>
          <a:p>
            <a:pPr algn="ctr"/>
            <a:r>
              <a:rPr lang="en-US" altLang="ja-JP" sz="1200" dirty="0">
                <a:latin typeface="Bahnschrift Light" panose="020B0502040204020203" pitchFamily="34" charset="0"/>
              </a:rPr>
              <a:t>Data</a:t>
            </a:r>
          </a:p>
        </p:txBody>
      </p:sp>
      <p:sp>
        <p:nvSpPr>
          <p:cNvPr id="43" name="フローチャート: 磁気ディスク 42">
            <a:extLst>
              <a:ext uri="{FF2B5EF4-FFF2-40B4-BE49-F238E27FC236}">
                <a16:creationId xmlns:a16="http://schemas.microsoft.com/office/drawing/2014/main" id="{8D7294E1-FEFF-6999-3F3C-BFC3B69DAC32}"/>
              </a:ext>
            </a:extLst>
          </p:cNvPr>
          <p:cNvSpPr/>
          <p:nvPr/>
        </p:nvSpPr>
        <p:spPr>
          <a:xfrm>
            <a:off x="3680052" y="3589657"/>
            <a:ext cx="1053191" cy="858705"/>
          </a:xfrm>
          <a:prstGeom prst="flowChartMagneticDisk">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endParaRPr kumimoji="1" lang="ja-JP" altLang="en-US" sz="1200" dirty="0">
              <a:solidFill>
                <a:schemeClr val="tx1"/>
              </a:solidFill>
            </a:endParaRPr>
          </a:p>
        </p:txBody>
      </p:sp>
      <p:sp>
        <p:nvSpPr>
          <p:cNvPr id="44" name="テキスト ボックス 43">
            <a:extLst>
              <a:ext uri="{FF2B5EF4-FFF2-40B4-BE49-F238E27FC236}">
                <a16:creationId xmlns:a16="http://schemas.microsoft.com/office/drawing/2014/main" id="{94A19950-1D02-AC18-61AA-F029A3937A72}"/>
              </a:ext>
            </a:extLst>
          </p:cNvPr>
          <p:cNvSpPr txBox="1"/>
          <p:nvPr/>
        </p:nvSpPr>
        <p:spPr>
          <a:xfrm>
            <a:off x="3580718" y="3878277"/>
            <a:ext cx="1251857" cy="461665"/>
          </a:xfrm>
          <a:prstGeom prst="rect">
            <a:avLst/>
          </a:prstGeom>
          <a:noFill/>
        </p:spPr>
        <p:txBody>
          <a:bodyPr wrap="square">
            <a:spAutoFit/>
          </a:bodyPr>
          <a:lstStyle/>
          <a:p>
            <a:pPr algn="ctr"/>
            <a:r>
              <a:rPr lang="en-US" altLang="ja-JP" sz="1200" dirty="0">
                <a:latin typeface="Bahnschrift Light" panose="020B0502040204020203" pitchFamily="34" charset="0"/>
              </a:rPr>
              <a:t>Operation</a:t>
            </a:r>
          </a:p>
          <a:p>
            <a:pPr algn="ctr"/>
            <a:r>
              <a:rPr lang="en-US" altLang="ja-JP" sz="1200" dirty="0">
                <a:latin typeface="Bahnschrift Light" panose="020B0502040204020203" pitchFamily="34" charset="0"/>
              </a:rPr>
              <a:t>Information</a:t>
            </a:r>
          </a:p>
        </p:txBody>
      </p:sp>
      <p:sp>
        <p:nvSpPr>
          <p:cNvPr id="45" name="四角形: メモ 44">
            <a:extLst>
              <a:ext uri="{FF2B5EF4-FFF2-40B4-BE49-F238E27FC236}">
                <a16:creationId xmlns:a16="http://schemas.microsoft.com/office/drawing/2014/main" id="{D8EAD4B1-C997-EA24-F002-5BF14528FF2D}"/>
              </a:ext>
            </a:extLst>
          </p:cNvPr>
          <p:cNvSpPr/>
          <p:nvPr/>
        </p:nvSpPr>
        <p:spPr>
          <a:xfrm>
            <a:off x="3691618" y="2655550"/>
            <a:ext cx="992040" cy="718459"/>
          </a:xfrm>
          <a:prstGeom prst="foldedCorner">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sz="1200" dirty="0">
                <a:solidFill>
                  <a:schemeClr val="tx1"/>
                </a:solidFill>
                <a:latin typeface="Bahnschrift Light" panose="020B0502040204020203" pitchFamily="34" charset="0"/>
              </a:rPr>
              <a:t>Authentic</a:t>
            </a:r>
          </a:p>
          <a:p>
            <a:pPr algn="ctr"/>
            <a:r>
              <a:rPr lang="en-US" altLang="ja-JP" sz="1200" dirty="0">
                <a:solidFill>
                  <a:schemeClr val="tx1"/>
                </a:solidFill>
                <a:latin typeface="Bahnschrift Light" panose="020B0502040204020203" pitchFamily="34" charset="0"/>
              </a:rPr>
              <a:t>Ledger</a:t>
            </a:r>
          </a:p>
          <a:p>
            <a:pPr algn="ctr"/>
            <a:r>
              <a:rPr kumimoji="1" lang="en-US" altLang="ja-JP" sz="1200" dirty="0">
                <a:solidFill>
                  <a:schemeClr val="tx1"/>
                </a:solidFill>
                <a:latin typeface="Bahnschrift Light" panose="020B0502040204020203" pitchFamily="34" charset="0"/>
              </a:rPr>
              <a:t>Data</a:t>
            </a:r>
            <a:endParaRPr kumimoji="1" lang="ja-JP" altLang="en-US" sz="1200" dirty="0">
              <a:solidFill>
                <a:schemeClr val="tx1"/>
              </a:solidFill>
              <a:latin typeface="Bahnschrift Light" panose="020B0502040204020203" pitchFamily="34" charset="0"/>
            </a:endParaRPr>
          </a:p>
        </p:txBody>
      </p:sp>
      <p:sp>
        <p:nvSpPr>
          <p:cNvPr id="46" name="四角形: 角を丸くする 45">
            <a:extLst>
              <a:ext uri="{FF2B5EF4-FFF2-40B4-BE49-F238E27FC236}">
                <a16:creationId xmlns:a16="http://schemas.microsoft.com/office/drawing/2014/main" id="{F0E015D1-CAC9-CDBA-82BD-265ECCA181B7}"/>
              </a:ext>
            </a:extLst>
          </p:cNvPr>
          <p:cNvSpPr/>
          <p:nvPr/>
        </p:nvSpPr>
        <p:spPr>
          <a:xfrm>
            <a:off x="3997779" y="4719459"/>
            <a:ext cx="1676397"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Bahnschrift Light" panose="020B0502040204020203" pitchFamily="34" charset="0"/>
              </a:rPr>
              <a:t>Authentication</a:t>
            </a:r>
          </a:p>
          <a:p>
            <a:pPr algn="ctr"/>
            <a:r>
              <a:rPr lang="en-US" altLang="ja-JP" sz="1100" dirty="0">
                <a:solidFill>
                  <a:schemeClr val="tx1"/>
                </a:solidFill>
                <a:latin typeface="Bahnschrift Light" panose="020B0502040204020203" pitchFamily="34" charset="0"/>
              </a:rPr>
              <a:t>Management</a:t>
            </a:r>
          </a:p>
        </p:txBody>
      </p:sp>
      <p:sp>
        <p:nvSpPr>
          <p:cNvPr id="47" name="四角形: 角を丸くする 46">
            <a:extLst>
              <a:ext uri="{FF2B5EF4-FFF2-40B4-BE49-F238E27FC236}">
                <a16:creationId xmlns:a16="http://schemas.microsoft.com/office/drawing/2014/main" id="{0E044710-A5CE-1610-A768-B9680EB7D64B}"/>
              </a:ext>
            </a:extLst>
          </p:cNvPr>
          <p:cNvSpPr/>
          <p:nvPr/>
        </p:nvSpPr>
        <p:spPr>
          <a:xfrm>
            <a:off x="6016909" y="4719459"/>
            <a:ext cx="1676397"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Bahnschrift Light" panose="020B0502040204020203" pitchFamily="34" charset="0"/>
              </a:rPr>
              <a:t>Certificate</a:t>
            </a:r>
          </a:p>
          <a:p>
            <a:pPr algn="ctr"/>
            <a:r>
              <a:rPr lang="en-US" altLang="ja-JP" sz="1100" dirty="0">
                <a:solidFill>
                  <a:schemeClr val="tx1"/>
                </a:solidFill>
                <a:latin typeface="Bahnschrift Light" panose="020B0502040204020203" pitchFamily="34" charset="0"/>
              </a:rPr>
              <a:t>Authorities</a:t>
            </a:r>
          </a:p>
          <a:p>
            <a:pPr algn="ctr"/>
            <a:r>
              <a:rPr lang="en-US" altLang="ja-JP" sz="1100" dirty="0">
                <a:solidFill>
                  <a:schemeClr val="tx1"/>
                </a:solidFill>
                <a:latin typeface="Bahnschrift Light" panose="020B0502040204020203" pitchFamily="34" charset="0"/>
              </a:rPr>
              <a:t>Center</a:t>
            </a:r>
          </a:p>
        </p:txBody>
      </p:sp>
      <p:sp>
        <p:nvSpPr>
          <p:cNvPr id="48" name="正方形/長方形 47">
            <a:extLst>
              <a:ext uri="{FF2B5EF4-FFF2-40B4-BE49-F238E27FC236}">
                <a16:creationId xmlns:a16="http://schemas.microsoft.com/office/drawing/2014/main" id="{67C43F94-8B34-8478-F6BF-B04AA67E3DD7}"/>
              </a:ext>
            </a:extLst>
          </p:cNvPr>
          <p:cNvSpPr/>
          <p:nvPr/>
        </p:nvSpPr>
        <p:spPr>
          <a:xfrm>
            <a:off x="2024742" y="5410607"/>
            <a:ext cx="2914651" cy="262061"/>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Issuance</a:t>
            </a:r>
            <a:r>
              <a:rPr lang="ja-JP" altLang="en-US" sz="1100" dirty="0">
                <a:solidFill>
                  <a:schemeClr val="tx1"/>
                </a:solidFill>
              </a:rPr>
              <a:t> </a:t>
            </a:r>
            <a:r>
              <a:rPr lang="en-US" altLang="ja-JP" sz="1100" dirty="0">
                <a:solidFill>
                  <a:schemeClr val="tx1"/>
                </a:solidFill>
              </a:rPr>
              <a:t>Registration</a:t>
            </a:r>
            <a:r>
              <a:rPr lang="ja-JP" altLang="en-US" sz="1100" dirty="0">
                <a:solidFill>
                  <a:schemeClr val="tx1"/>
                </a:solidFill>
              </a:rPr>
              <a:t> </a:t>
            </a:r>
            <a:r>
              <a:rPr lang="en-US" altLang="ja-JP" sz="1100" dirty="0">
                <a:solidFill>
                  <a:schemeClr val="tx1"/>
                </a:solidFill>
              </a:rPr>
              <a:t>Interface</a:t>
            </a:r>
            <a:r>
              <a:rPr lang="ja-JP" altLang="en-US" sz="1100" dirty="0">
                <a:solidFill>
                  <a:schemeClr val="tx1"/>
                </a:solidFill>
              </a:rPr>
              <a:t> </a:t>
            </a:r>
            <a:r>
              <a:rPr lang="en-US" altLang="ja-JP" sz="1100" dirty="0" err="1">
                <a:solidFill>
                  <a:schemeClr val="tx1"/>
                </a:solidFill>
              </a:rPr>
              <a:t>Subnode</a:t>
            </a:r>
            <a:endParaRPr kumimoji="1" lang="en-US" altLang="ja-JP" sz="1100" dirty="0">
              <a:solidFill>
                <a:schemeClr val="tx1"/>
              </a:solidFill>
            </a:endParaRPr>
          </a:p>
        </p:txBody>
      </p:sp>
      <p:sp>
        <p:nvSpPr>
          <p:cNvPr id="49" name="正方形/長方形 48">
            <a:extLst>
              <a:ext uri="{FF2B5EF4-FFF2-40B4-BE49-F238E27FC236}">
                <a16:creationId xmlns:a16="http://schemas.microsoft.com/office/drawing/2014/main" id="{6ACEE38A-FE5D-16EF-E369-8D0EA55CA5DB}"/>
              </a:ext>
            </a:extLst>
          </p:cNvPr>
          <p:cNvSpPr/>
          <p:nvPr/>
        </p:nvSpPr>
        <p:spPr>
          <a:xfrm>
            <a:off x="5070022" y="5412372"/>
            <a:ext cx="4714706" cy="262061"/>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rPr>
              <a:t>Digital Commercial Paper Distributed </a:t>
            </a:r>
            <a:r>
              <a:rPr lang="en-US" altLang="ja-JP" sz="1100" dirty="0" err="1">
                <a:solidFill>
                  <a:schemeClr val="tx1"/>
                </a:solidFill>
              </a:rPr>
              <a:t>Lendger</a:t>
            </a:r>
            <a:r>
              <a:rPr lang="en-US" altLang="ja-JP" sz="1100" dirty="0">
                <a:solidFill>
                  <a:schemeClr val="tx1"/>
                </a:solidFill>
              </a:rPr>
              <a:t> Central Bank Node</a:t>
            </a:r>
            <a:endParaRPr kumimoji="1" lang="en-US" altLang="ja-JP" sz="1100" dirty="0">
              <a:solidFill>
                <a:schemeClr val="tx1"/>
              </a:solidFill>
            </a:endParaRPr>
          </a:p>
        </p:txBody>
      </p:sp>
      <p:sp>
        <p:nvSpPr>
          <p:cNvPr id="50" name="正方形/長方形 49">
            <a:extLst>
              <a:ext uri="{FF2B5EF4-FFF2-40B4-BE49-F238E27FC236}">
                <a16:creationId xmlns:a16="http://schemas.microsoft.com/office/drawing/2014/main" id="{F446A684-B4EB-143E-4479-7DBB60D6630A}"/>
              </a:ext>
            </a:extLst>
          </p:cNvPr>
          <p:cNvSpPr/>
          <p:nvPr/>
        </p:nvSpPr>
        <p:spPr>
          <a:xfrm>
            <a:off x="3595009" y="4567793"/>
            <a:ext cx="4686128" cy="76748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02933318-BDED-3C39-8AF0-26938E42026F}"/>
              </a:ext>
            </a:extLst>
          </p:cNvPr>
          <p:cNvSpPr txBox="1"/>
          <p:nvPr/>
        </p:nvSpPr>
        <p:spPr>
          <a:xfrm>
            <a:off x="3476626" y="2384891"/>
            <a:ext cx="4694464" cy="261610"/>
          </a:xfrm>
          <a:prstGeom prst="rect">
            <a:avLst/>
          </a:prstGeom>
          <a:noFill/>
        </p:spPr>
        <p:txBody>
          <a:bodyPr wrap="square">
            <a:spAutoFit/>
          </a:bodyPr>
          <a:lstStyle/>
          <a:p>
            <a:pPr algn="ctr"/>
            <a:r>
              <a:rPr lang="en-US" altLang="ja-JP" sz="1100" dirty="0">
                <a:latin typeface="Cooper Black" panose="0208090404030B020404" pitchFamily="18" charset="0"/>
              </a:rPr>
              <a:t>CBDC Fundamental Datasets</a:t>
            </a:r>
            <a:endParaRPr lang="ja-JP" altLang="en-US" sz="1100" dirty="0">
              <a:latin typeface="Cooper Black" panose="0208090404030B020404" pitchFamily="18" charset="0"/>
            </a:endParaRPr>
          </a:p>
        </p:txBody>
      </p:sp>
      <p:sp>
        <p:nvSpPr>
          <p:cNvPr id="52" name="テキスト ボックス 51">
            <a:extLst>
              <a:ext uri="{FF2B5EF4-FFF2-40B4-BE49-F238E27FC236}">
                <a16:creationId xmlns:a16="http://schemas.microsoft.com/office/drawing/2014/main" id="{14893CAA-2670-4AC9-C90A-D6DDC984F6A7}"/>
              </a:ext>
            </a:extLst>
          </p:cNvPr>
          <p:cNvSpPr txBox="1"/>
          <p:nvPr/>
        </p:nvSpPr>
        <p:spPr>
          <a:xfrm>
            <a:off x="4527946" y="4507976"/>
            <a:ext cx="2561544" cy="261610"/>
          </a:xfrm>
          <a:prstGeom prst="rect">
            <a:avLst/>
          </a:prstGeom>
          <a:noFill/>
        </p:spPr>
        <p:txBody>
          <a:bodyPr wrap="square">
            <a:spAutoFit/>
          </a:bodyPr>
          <a:lstStyle/>
          <a:p>
            <a:pPr algn="ctr"/>
            <a:r>
              <a:rPr lang="en-US" altLang="ja-JP" sz="1100" b="0" i="0" u="none" strike="noStrike" baseline="0" dirty="0">
                <a:latin typeface="Cooper Black" panose="0208090404030B020404" pitchFamily="18" charset="0"/>
              </a:rPr>
              <a:t>Authentic Center</a:t>
            </a:r>
            <a:endParaRPr lang="ja-JP" altLang="en-US" sz="3200" dirty="0">
              <a:latin typeface="Cooper Black" panose="0208090404030B020404" pitchFamily="18" charset="0"/>
            </a:endParaRPr>
          </a:p>
        </p:txBody>
      </p:sp>
      <p:sp>
        <p:nvSpPr>
          <p:cNvPr id="53" name="正方形/長方形 52">
            <a:extLst>
              <a:ext uri="{FF2B5EF4-FFF2-40B4-BE49-F238E27FC236}">
                <a16:creationId xmlns:a16="http://schemas.microsoft.com/office/drawing/2014/main" id="{D39A09C8-0D52-3285-6178-7423A6B9B82D}"/>
              </a:ext>
            </a:extLst>
          </p:cNvPr>
          <p:cNvSpPr/>
          <p:nvPr/>
        </p:nvSpPr>
        <p:spPr>
          <a:xfrm>
            <a:off x="3584296" y="2412160"/>
            <a:ext cx="4686128" cy="211153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四角形: 角を丸くする 53">
            <a:extLst>
              <a:ext uri="{FF2B5EF4-FFF2-40B4-BE49-F238E27FC236}">
                <a16:creationId xmlns:a16="http://schemas.microsoft.com/office/drawing/2014/main" id="{EF00B8A0-CF55-7CCC-DA5E-95AFFC574569}"/>
              </a:ext>
            </a:extLst>
          </p:cNvPr>
          <p:cNvSpPr/>
          <p:nvPr/>
        </p:nvSpPr>
        <p:spPr>
          <a:xfrm>
            <a:off x="8541714" y="3218445"/>
            <a:ext cx="1151164" cy="36933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KYC</a:t>
            </a:r>
          </a:p>
          <a:p>
            <a:pPr algn="ctr"/>
            <a:endParaRPr kumimoji="1" lang="ja-JP" altLang="en-US" sz="1100" dirty="0">
              <a:solidFill>
                <a:schemeClr val="tx1"/>
              </a:solidFill>
              <a:latin typeface="Bahnschrift Light" panose="020B0502040204020203" pitchFamily="34" charset="0"/>
            </a:endParaRPr>
          </a:p>
        </p:txBody>
      </p:sp>
      <p:sp>
        <p:nvSpPr>
          <p:cNvPr id="55" name="正方形/長方形 54">
            <a:extLst>
              <a:ext uri="{FF2B5EF4-FFF2-40B4-BE49-F238E27FC236}">
                <a16:creationId xmlns:a16="http://schemas.microsoft.com/office/drawing/2014/main" id="{666AA489-F3CC-4674-98A4-2AE573A726FD}"/>
              </a:ext>
            </a:extLst>
          </p:cNvPr>
          <p:cNvSpPr/>
          <p:nvPr/>
        </p:nvSpPr>
        <p:spPr>
          <a:xfrm>
            <a:off x="8445785" y="2405127"/>
            <a:ext cx="1338943" cy="293014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617A51F0-4F18-66B4-BAB1-D0C52A5E87DB}"/>
              </a:ext>
            </a:extLst>
          </p:cNvPr>
          <p:cNvSpPr/>
          <p:nvPr/>
        </p:nvSpPr>
        <p:spPr>
          <a:xfrm>
            <a:off x="8541714" y="3648039"/>
            <a:ext cx="1151164" cy="36933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AML</a:t>
            </a:r>
            <a:endParaRPr kumimoji="1" lang="ja-JP" altLang="en-US" sz="1100" dirty="0">
              <a:solidFill>
                <a:schemeClr val="tx1"/>
              </a:solidFill>
              <a:latin typeface="Bahnschrift Light" panose="020B0502040204020203" pitchFamily="34" charset="0"/>
            </a:endParaRPr>
          </a:p>
        </p:txBody>
      </p:sp>
      <p:sp>
        <p:nvSpPr>
          <p:cNvPr id="57" name="四角形: 角を丸くする 56">
            <a:extLst>
              <a:ext uri="{FF2B5EF4-FFF2-40B4-BE49-F238E27FC236}">
                <a16:creationId xmlns:a16="http://schemas.microsoft.com/office/drawing/2014/main" id="{270EC916-50D7-B1A7-D4EF-2D614A3D997E}"/>
              </a:ext>
            </a:extLst>
          </p:cNvPr>
          <p:cNvSpPr/>
          <p:nvPr/>
        </p:nvSpPr>
        <p:spPr>
          <a:xfrm>
            <a:off x="8541714" y="4094166"/>
            <a:ext cx="1151164"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Payment</a:t>
            </a:r>
          </a:p>
          <a:p>
            <a:pPr algn="ctr"/>
            <a:r>
              <a:rPr lang="en-US" altLang="ja-JP" sz="1100" dirty="0">
                <a:solidFill>
                  <a:schemeClr val="tx1"/>
                </a:solidFill>
                <a:latin typeface="Bahnschrift Light" panose="020B0502040204020203" pitchFamily="34" charset="0"/>
              </a:rPr>
              <a:t>Behavior</a:t>
            </a:r>
          </a:p>
          <a:p>
            <a:pPr algn="ctr"/>
            <a:r>
              <a:rPr kumimoji="1" lang="en-US" altLang="ja-JP" sz="1100" dirty="0">
                <a:solidFill>
                  <a:schemeClr val="tx1"/>
                </a:solidFill>
                <a:latin typeface="Bahnschrift Light" panose="020B0502040204020203" pitchFamily="34" charset="0"/>
              </a:rPr>
              <a:t>Analysis</a:t>
            </a:r>
            <a:endParaRPr kumimoji="1" lang="ja-JP" altLang="en-US" sz="1100" dirty="0">
              <a:solidFill>
                <a:schemeClr val="tx1"/>
              </a:solidFill>
              <a:latin typeface="Bahnschrift Light" panose="020B0502040204020203" pitchFamily="34" charset="0"/>
            </a:endParaRPr>
          </a:p>
        </p:txBody>
      </p:sp>
      <p:sp>
        <p:nvSpPr>
          <p:cNvPr id="58" name="四角形: 角を丸くする 57">
            <a:extLst>
              <a:ext uri="{FF2B5EF4-FFF2-40B4-BE49-F238E27FC236}">
                <a16:creationId xmlns:a16="http://schemas.microsoft.com/office/drawing/2014/main" id="{B3BCEA7E-C7AA-B99D-726F-87FAC61ED966}"/>
              </a:ext>
            </a:extLst>
          </p:cNvPr>
          <p:cNvSpPr/>
          <p:nvPr/>
        </p:nvSpPr>
        <p:spPr>
          <a:xfrm>
            <a:off x="8560085" y="4718937"/>
            <a:ext cx="1151164" cy="547976"/>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Bahnschrift Light" panose="020B0502040204020203" pitchFamily="34" charset="0"/>
              </a:rPr>
              <a:t>Regulatory</a:t>
            </a:r>
          </a:p>
          <a:p>
            <a:pPr algn="ctr"/>
            <a:r>
              <a:rPr lang="en-US" altLang="ja-JP" sz="1100" dirty="0">
                <a:solidFill>
                  <a:schemeClr val="tx1"/>
                </a:solidFill>
                <a:latin typeface="Bahnschrift Light" panose="020B0502040204020203" pitchFamily="34" charset="0"/>
              </a:rPr>
              <a:t>Indicator</a:t>
            </a:r>
          </a:p>
          <a:p>
            <a:pPr algn="ctr"/>
            <a:r>
              <a:rPr kumimoji="1" lang="en-US" altLang="ja-JP" sz="1100" dirty="0">
                <a:solidFill>
                  <a:schemeClr val="tx1"/>
                </a:solidFill>
                <a:latin typeface="Bahnschrift Light" panose="020B0502040204020203" pitchFamily="34" charset="0"/>
              </a:rPr>
              <a:t>Analysis</a:t>
            </a:r>
            <a:endParaRPr kumimoji="1" lang="ja-JP" altLang="en-US" sz="1100" dirty="0">
              <a:solidFill>
                <a:schemeClr val="tx1"/>
              </a:solidFill>
              <a:latin typeface="Bahnschrift Light" panose="020B0502040204020203" pitchFamily="34" charset="0"/>
            </a:endParaRPr>
          </a:p>
        </p:txBody>
      </p:sp>
      <p:sp>
        <p:nvSpPr>
          <p:cNvPr id="59" name="テキスト ボックス 58">
            <a:extLst>
              <a:ext uri="{FF2B5EF4-FFF2-40B4-BE49-F238E27FC236}">
                <a16:creationId xmlns:a16="http://schemas.microsoft.com/office/drawing/2014/main" id="{477AC40A-C767-8869-A02D-344ACB095734}"/>
              </a:ext>
            </a:extLst>
          </p:cNvPr>
          <p:cNvSpPr txBox="1"/>
          <p:nvPr/>
        </p:nvSpPr>
        <p:spPr>
          <a:xfrm>
            <a:off x="2043013" y="2419806"/>
            <a:ext cx="1315990" cy="523220"/>
          </a:xfrm>
          <a:prstGeom prst="rect">
            <a:avLst/>
          </a:prstGeom>
          <a:noFill/>
        </p:spPr>
        <p:txBody>
          <a:bodyPr wrap="square">
            <a:spAutoFit/>
          </a:bodyPr>
          <a:lstStyle/>
          <a:p>
            <a:pPr algn="ctr"/>
            <a:r>
              <a:rPr lang="en-US" altLang="ja-JP" sz="1400" b="0" i="0" u="none" strike="noStrike" baseline="0" dirty="0">
                <a:latin typeface="Cooper Black" panose="0208090404030B020404" pitchFamily="18" charset="0"/>
              </a:rPr>
              <a:t>Registration</a:t>
            </a:r>
          </a:p>
          <a:p>
            <a:pPr algn="ctr"/>
            <a:r>
              <a:rPr lang="en-US" altLang="ja-JP" sz="1400" dirty="0">
                <a:latin typeface="Cooper Black" panose="0208090404030B020404" pitchFamily="18" charset="0"/>
              </a:rPr>
              <a:t>Center</a:t>
            </a:r>
            <a:endParaRPr lang="ja-JP" altLang="en-US" sz="1200" dirty="0">
              <a:latin typeface="Cooper Black" panose="0208090404030B020404" pitchFamily="18" charset="0"/>
            </a:endParaRPr>
          </a:p>
        </p:txBody>
      </p:sp>
      <p:sp>
        <p:nvSpPr>
          <p:cNvPr id="60" name="テキスト ボックス 59">
            <a:extLst>
              <a:ext uri="{FF2B5EF4-FFF2-40B4-BE49-F238E27FC236}">
                <a16:creationId xmlns:a16="http://schemas.microsoft.com/office/drawing/2014/main" id="{68229048-D829-4B5F-08F2-F407D5C61094}"/>
              </a:ext>
            </a:extLst>
          </p:cNvPr>
          <p:cNvSpPr txBox="1"/>
          <p:nvPr/>
        </p:nvSpPr>
        <p:spPr>
          <a:xfrm>
            <a:off x="8459564" y="2535907"/>
            <a:ext cx="1325163" cy="523220"/>
          </a:xfrm>
          <a:prstGeom prst="rect">
            <a:avLst/>
          </a:prstGeom>
          <a:noFill/>
        </p:spPr>
        <p:txBody>
          <a:bodyPr wrap="square">
            <a:spAutoFit/>
          </a:bodyPr>
          <a:lstStyle/>
          <a:p>
            <a:pPr algn="ctr"/>
            <a:r>
              <a:rPr lang="en-US" altLang="ja-JP" sz="1400" b="0" i="0" u="none" strike="noStrike" baseline="0" dirty="0">
                <a:latin typeface="Cooper Black" panose="0208090404030B020404" pitchFamily="18" charset="0"/>
              </a:rPr>
              <a:t>Big Data</a:t>
            </a:r>
          </a:p>
          <a:p>
            <a:pPr algn="ctr"/>
            <a:r>
              <a:rPr lang="en-US" altLang="ja-JP" sz="1400" dirty="0">
                <a:latin typeface="Cooper Black" panose="0208090404030B020404" pitchFamily="18" charset="0"/>
              </a:rPr>
              <a:t>Center</a:t>
            </a:r>
            <a:endParaRPr lang="ja-JP" altLang="en-US" sz="1200" dirty="0">
              <a:latin typeface="Cooper Black" panose="0208090404030B020404" pitchFamily="18" charset="0"/>
            </a:endParaRPr>
          </a:p>
        </p:txBody>
      </p:sp>
      <p:sp>
        <p:nvSpPr>
          <p:cNvPr id="61" name="正方形/長方形 60">
            <a:extLst>
              <a:ext uri="{FF2B5EF4-FFF2-40B4-BE49-F238E27FC236}">
                <a16:creationId xmlns:a16="http://schemas.microsoft.com/office/drawing/2014/main" id="{9071148F-3F16-40F4-D3F1-3C50769D0D59}"/>
              </a:ext>
            </a:extLst>
          </p:cNvPr>
          <p:cNvSpPr/>
          <p:nvPr/>
        </p:nvSpPr>
        <p:spPr>
          <a:xfrm>
            <a:off x="9884063" y="2419805"/>
            <a:ext cx="1053702" cy="3266407"/>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Operation</a:t>
            </a:r>
          </a:p>
          <a:p>
            <a:pPr algn="ctr"/>
            <a:r>
              <a:rPr lang="en-US" altLang="ja-JP" sz="1100" dirty="0">
                <a:solidFill>
                  <a:schemeClr val="tx1"/>
                </a:solidFill>
              </a:rPr>
              <a:t>Management</a:t>
            </a:r>
          </a:p>
          <a:p>
            <a:pPr algn="ctr"/>
            <a:r>
              <a:rPr kumimoji="1" lang="en-US" altLang="ja-JP" sz="1100" dirty="0">
                <a:solidFill>
                  <a:schemeClr val="tx1"/>
                </a:solidFill>
              </a:rPr>
              <a:t>System</a:t>
            </a:r>
            <a:endParaRPr kumimoji="1" lang="ja-JP" altLang="en-US" sz="1100" dirty="0">
              <a:solidFill>
                <a:schemeClr val="tx1"/>
              </a:solidFill>
            </a:endParaRPr>
          </a:p>
        </p:txBody>
      </p:sp>
      <p:sp>
        <p:nvSpPr>
          <p:cNvPr id="63" name="テキスト ボックス 62">
            <a:extLst>
              <a:ext uri="{FF2B5EF4-FFF2-40B4-BE49-F238E27FC236}">
                <a16:creationId xmlns:a16="http://schemas.microsoft.com/office/drawing/2014/main" id="{E7F4DCEA-FCA2-E18A-EF5A-A0F2B319945C}"/>
              </a:ext>
            </a:extLst>
          </p:cNvPr>
          <p:cNvSpPr txBox="1"/>
          <p:nvPr/>
        </p:nvSpPr>
        <p:spPr>
          <a:xfrm>
            <a:off x="3048681" y="5953965"/>
            <a:ext cx="6094638" cy="338554"/>
          </a:xfrm>
          <a:prstGeom prst="rect">
            <a:avLst/>
          </a:prstGeom>
          <a:noFill/>
        </p:spPr>
        <p:txBody>
          <a:bodyPr wrap="square">
            <a:spAutoFit/>
          </a:bodyPr>
          <a:lstStyle/>
          <a:p>
            <a:pPr algn="ctr"/>
            <a:r>
              <a:rPr lang="en-US" altLang="ja-JP" sz="1600" b="0" i="0" u="none" strike="noStrike" baseline="0" dirty="0">
                <a:latin typeface="Cooper Black" panose="0208090404030B020404" pitchFamily="18" charset="0"/>
              </a:rPr>
              <a:t>Digital Commercial Paper Exchange</a:t>
            </a:r>
            <a:endParaRPr lang="ja-JP" altLang="en-US" sz="1600" dirty="0">
              <a:latin typeface="Cooper Black" panose="0208090404030B020404" pitchFamily="18" charset="0"/>
            </a:endParaRPr>
          </a:p>
        </p:txBody>
      </p:sp>
      <p:sp>
        <p:nvSpPr>
          <p:cNvPr id="64" name="正方形/長方形 63">
            <a:extLst>
              <a:ext uri="{FF2B5EF4-FFF2-40B4-BE49-F238E27FC236}">
                <a16:creationId xmlns:a16="http://schemas.microsoft.com/office/drawing/2014/main" id="{C64A692F-2784-D27C-65DA-591084E04FB5}"/>
              </a:ext>
            </a:extLst>
          </p:cNvPr>
          <p:cNvSpPr/>
          <p:nvPr/>
        </p:nvSpPr>
        <p:spPr>
          <a:xfrm>
            <a:off x="2522760" y="6339572"/>
            <a:ext cx="2914651" cy="262061"/>
          </a:xfrm>
          <a:prstGeom prst="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rPr>
              <a:t>Digital Commercial Paper System</a:t>
            </a:r>
            <a:endParaRPr kumimoji="1" lang="en-US" altLang="ja-JP" sz="1100" dirty="0">
              <a:solidFill>
                <a:schemeClr val="tx1"/>
              </a:solidFill>
            </a:endParaRPr>
          </a:p>
        </p:txBody>
      </p:sp>
      <p:sp>
        <p:nvSpPr>
          <p:cNvPr id="65" name="正方形/長方形 64">
            <a:extLst>
              <a:ext uri="{FF2B5EF4-FFF2-40B4-BE49-F238E27FC236}">
                <a16:creationId xmlns:a16="http://schemas.microsoft.com/office/drawing/2014/main" id="{F1E6047C-8B14-477C-7016-4C9C89116238}"/>
              </a:ext>
            </a:extLst>
          </p:cNvPr>
          <p:cNvSpPr/>
          <p:nvPr/>
        </p:nvSpPr>
        <p:spPr>
          <a:xfrm>
            <a:off x="6157527" y="6335403"/>
            <a:ext cx="4283613" cy="262061"/>
          </a:xfrm>
          <a:prstGeom prst="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rPr>
              <a:t>Digital Commercial Paper Distributed Ledger</a:t>
            </a:r>
            <a:endParaRPr kumimoji="1" lang="en-US" altLang="ja-JP" sz="1100" dirty="0">
              <a:solidFill>
                <a:schemeClr val="tx1"/>
              </a:solidFill>
            </a:endParaRPr>
          </a:p>
        </p:txBody>
      </p:sp>
      <p:sp>
        <p:nvSpPr>
          <p:cNvPr id="67" name="テキスト ボックス 66">
            <a:extLst>
              <a:ext uri="{FF2B5EF4-FFF2-40B4-BE49-F238E27FC236}">
                <a16:creationId xmlns:a16="http://schemas.microsoft.com/office/drawing/2014/main" id="{B1437C66-7250-66D7-96F9-A3D6616B173B}"/>
              </a:ext>
            </a:extLst>
          </p:cNvPr>
          <p:cNvSpPr txBox="1"/>
          <p:nvPr/>
        </p:nvSpPr>
        <p:spPr>
          <a:xfrm>
            <a:off x="3055823" y="44125"/>
            <a:ext cx="6094638" cy="400110"/>
          </a:xfrm>
          <a:prstGeom prst="rect">
            <a:avLst/>
          </a:prstGeom>
          <a:noFill/>
        </p:spPr>
        <p:txBody>
          <a:bodyPr wrap="square">
            <a:spAutoFit/>
          </a:bodyPr>
          <a:lstStyle/>
          <a:p>
            <a:pPr algn="ctr"/>
            <a:r>
              <a:rPr lang="en-US" altLang="ja-JP" sz="2000" b="1" i="0" u="none" strike="noStrike" baseline="0" dirty="0">
                <a:latin typeface="HelveticaLTStd-Bold"/>
              </a:rPr>
              <a:t>The e-CNY Database Management System</a:t>
            </a:r>
            <a:endParaRPr lang="ja-JP" altLang="en-US" sz="2000" dirty="0"/>
          </a:p>
        </p:txBody>
      </p:sp>
      <p:sp>
        <p:nvSpPr>
          <p:cNvPr id="68" name="矢印: 上下 67">
            <a:extLst>
              <a:ext uri="{FF2B5EF4-FFF2-40B4-BE49-F238E27FC236}">
                <a16:creationId xmlns:a16="http://schemas.microsoft.com/office/drawing/2014/main" id="{63C42804-D4F3-9987-F35D-9ADA8A7F0E54}"/>
              </a:ext>
            </a:extLst>
          </p:cNvPr>
          <p:cNvSpPr/>
          <p:nvPr/>
        </p:nvSpPr>
        <p:spPr>
          <a:xfrm>
            <a:off x="1405618" y="1714500"/>
            <a:ext cx="212270" cy="399869"/>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矢印: 上下 68">
            <a:extLst>
              <a:ext uri="{FF2B5EF4-FFF2-40B4-BE49-F238E27FC236}">
                <a16:creationId xmlns:a16="http://schemas.microsoft.com/office/drawing/2014/main" id="{26B01542-5390-3780-2395-8348FDB82C93}"/>
              </a:ext>
            </a:extLst>
          </p:cNvPr>
          <p:cNvSpPr/>
          <p:nvPr/>
        </p:nvSpPr>
        <p:spPr>
          <a:xfrm>
            <a:off x="10228870" y="1845309"/>
            <a:ext cx="212270" cy="469186"/>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矢印: 上下 69">
            <a:extLst>
              <a:ext uri="{FF2B5EF4-FFF2-40B4-BE49-F238E27FC236}">
                <a16:creationId xmlns:a16="http://schemas.microsoft.com/office/drawing/2014/main" id="{BAF3C63B-8356-9ECD-BF98-0FD2DE48C149}"/>
              </a:ext>
            </a:extLst>
          </p:cNvPr>
          <p:cNvSpPr/>
          <p:nvPr/>
        </p:nvSpPr>
        <p:spPr>
          <a:xfrm>
            <a:off x="5976089" y="5745467"/>
            <a:ext cx="212270" cy="262061"/>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矢印: 上下 70">
            <a:extLst>
              <a:ext uri="{FF2B5EF4-FFF2-40B4-BE49-F238E27FC236}">
                <a16:creationId xmlns:a16="http://schemas.microsoft.com/office/drawing/2014/main" id="{C6B693FA-B48D-4E3F-6562-46FA7FB954B1}"/>
              </a:ext>
            </a:extLst>
          </p:cNvPr>
          <p:cNvSpPr/>
          <p:nvPr/>
        </p:nvSpPr>
        <p:spPr>
          <a:xfrm rot="5400000">
            <a:off x="5996500" y="1074343"/>
            <a:ext cx="212270" cy="522514"/>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134A5B86-EA2A-D737-824B-DD34AF7410EE}"/>
              </a:ext>
            </a:extLst>
          </p:cNvPr>
          <p:cNvSpPr txBox="1"/>
          <p:nvPr/>
        </p:nvSpPr>
        <p:spPr>
          <a:xfrm>
            <a:off x="8432858" y="3382412"/>
            <a:ext cx="1420921" cy="230832"/>
          </a:xfrm>
          <a:prstGeom prst="rect">
            <a:avLst/>
          </a:prstGeom>
          <a:noFill/>
        </p:spPr>
        <p:txBody>
          <a:bodyPr wrap="square">
            <a:spAutoFit/>
          </a:bodyPr>
          <a:lstStyle/>
          <a:p>
            <a:pPr algn="ctr"/>
            <a:r>
              <a:rPr lang="en-US" altLang="ja-JP" sz="900" b="0" i="0" u="none" strike="noStrike" baseline="0" dirty="0">
                <a:latin typeface="JansonTextLTStd-Roman"/>
              </a:rPr>
              <a:t>know-your-customer</a:t>
            </a:r>
            <a:endParaRPr lang="ja-JP" altLang="en-US" sz="900" dirty="0"/>
          </a:p>
        </p:txBody>
      </p:sp>
      <p:sp>
        <p:nvSpPr>
          <p:cNvPr id="62" name="テキスト ボックス 61">
            <a:extLst>
              <a:ext uri="{FF2B5EF4-FFF2-40B4-BE49-F238E27FC236}">
                <a16:creationId xmlns:a16="http://schemas.microsoft.com/office/drawing/2014/main" id="{FF5A30EA-9E7E-488B-BF69-9141F1E9BFCD}"/>
              </a:ext>
            </a:extLst>
          </p:cNvPr>
          <p:cNvSpPr txBox="1"/>
          <p:nvPr/>
        </p:nvSpPr>
        <p:spPr>
          <a:xfrm>
            <a:off x="9692878" y="-35060"/>
            <a:ext cx="2871107" cy="461665"/>
          </a:xfrm>
          <a:prstGeom prst="rect">
            <a:avLst/>
          </a:prstGeom>
          <a:noFill/>
        </p:spPr>
        <p:txBody>
          <a:bodyPr wrap="square" rtlCol="0">
            <a:spAutoFit/>
          </a:bodyPr>
          <a:lstStyle/>
          <a:p>
            <a:pPr algn="ctr"/>
            <a:r>
              <a:rPr kumimoji="1" lang="ja-JP" altLang="en-US" sz="2400" dirty="0">
                <a:latin typeface="HGS行書体" panose="03000600000000000000" pitchFamily="66" charset="-128"/>
                <a:ea typeface="HGS行書体" panose="03000600000000000000" pitchFamily="66" charset="-128"/>
              </a:rPr>
              <a:t>中国人民銀行</a:t>
            </a:r>
          </a:p>
        </p:txBody>
      </p:sp>
    </p:spTree>
    <p:extLst>
      <p:ext uri="{BB962C8B-B14F-4D97-AF65-F5344CB8AC3E}">
        <p14:creationId xmlns:p14="http://schemas.microsoft.com/office/powerpoint/2010/main" val="368146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76304"/>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5" dirty="0" err="1">
                <a:latin typeface="Yet R" panose="02030504000101010101" pitchFamily="18" charset="-127"/>
                <a:ea typeface="Yet R" panose="02030504000101010101" pitchFamily="18" charset="-127"/>
              </a:rPr>
              <a:t>その他の国における取り組み</a:t>
            </a:r>
            <a:endParaRPr sz="2800" spc="-5" dirty="0">
              <a:latin typeface="Yet R" panose="02030504000101010101" pitchFamily="18" charset="-127"/>
              <a:ea typeface="Yet R" panose="02030504000101010101" pitchFamily="18" charset="-127"/>
            </a:endParaRPr>
          </a:p>
        </p:txBody>
      </p:sp>
      <p:graphicFrame>
        <p:nvGraphicFramePr>
          <p:cNvPr id="3" name="object 3"/>
          <p:cNvGraphicFramePr>
            <a:graphicFrameLocks noGrp="1"/>
          </p:cNvGraphicFramePr>
          <p:nvPr>
            <p:extLst>
              <p:ext uri="{D42A27DB-BD31-4B8C-83A1-F6EECF244321}">
                <p14:modId xmlns:p14="http://schemas.microsoft.com/office/powerpoint/2010/main" val="3837778418"/>
              </p:ext>
            </p:extLst>
          </p:nvPr>
        </p:nvGraphicFramePr>
        <p:xfrm>
          <a:off x="992554" y="982266"/>
          <a:ext cx="10206891" cy="5599430"/>
        </p:xfrm>
        <a:graphic>
          <a:graphicData uri="http://schemas.openxmlformats.org/drawingml/2006/table">
            <a:tbl>
              <a:tblPr firstRow="1" bandRow="1">
                <a:tableStyleId>{2D5ABB26-0587-4C30-8999-92F81FD0307C}</a:tableStyleId>
              </a:tblPr>
              <a:tblGrid>
                <a:gridCol w="1737564">
                  <a:extLst>
                    <a:ext uri="{9D8B030D-6E8A-4147-A177-3AD203B41FA5}">
                      <a16:colId xmlns:a16="http://schemas.microsoft.com/office/drawing/2014/main" val="20000"/>
                    </a:ext>
                  </a:extLst>
                </a:gridCol>
                <a:gridCol w="8469327">
                  <a:extLst>
                    <a:ext uri="{9D8B030D-6E8A-4147-A177-3AD203B41FA5}">
                      <a16:colId xmlns:a16="http://schemas.microsoft.com/office/drawing/2014/main" val="20001"/>
                    </a:ext>
                  </a:extLst>
                </a:gridCol>
              </a:tblGrid>
              <a:tr h="758190">
                <a:tc>
                  <a:txBody>
                    <a:bodyPr/>
                    <a:lstStyle/>
                    <a:p>
                      <a:pPr algn="ctr">
                        <a:lnSpc>
                          <a:spcPct val="100000"/>
                        </a:lnSpc>
                        <a:spcBef>
                          <a:spcPts val="35"/>
                        </a:spcBef>
                      </a:pPr>
                      <a:endParaRPr sz="1600" dirty="0">
                        <a:latin typeface="BIZ UDPゴシック" panose="020B0400000000000000" pitchFamily="50" charset="-128"/>
                        <a:ea typeface="BIZ UDPゴシック" panose="020B0400000000000000" pitchFamily="50" charset="-128"/>
                        <a:cs typeface="Times New Roman"/>
                      </a:endParaRPr>
                    </a:p>
                    <a:p>
                      <a:pPr marL="91440" algn="ctr">
                        <a:lnSpc>
                          <a:spcPct val="100000"/>
                        </a:lnSpc>
                      </a:pPr>
                      <a:r>
                        <a:rPr sz="1400" spc="-30" dirty="0">
                          <a:latin typeface="BIZ UDPゴシック" panose="020B0400000000000000" pitchFamily="50" charset="-128"/>
                          <a:ea typeface="BIZ UDPゴシック" panose="020B0400000000000000" pitchFamily="50" charset="-128"/>
                          <a:cs typeface="メイリオ"/>
                        </a:rPr>
                        <a:t>英国</a:t>
                      </a:r>
                      <a:endParaRPr sz="1400" dirty="0">
                        <a:latin typeface="BIZ UDPゴシック" panose="020B0400000000000000" pitchFamily="50" charset="-128"/>
                        <a:ea typeface="BIZ UDPゴシック" panose="020B0400000000000000" pitchFamily="50" charset="-128"/>
                        <a:cs typeface="メイリオ"/>
                      </a:endParaRPr>
                    </a:p>
                  </a:txBody>
                  <a:tcPr marL="0" marR="0" marT="444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marR="57785">
                        <a:lnSpc>
                          <a:spcPct val="100000"/>
                        </a:lnSpc>
                        <a:spcBef>
                          <a:spcPts val="395"/>
                        </a:spcBef>
                      </a:pPr>
                      <a:r>
                        <a:rPr sz="1400" dirty="0">
                          <a:latin typeface="BIZ UDPゴシック" panose="020B0400000000000000" pitchFamily="50" charset="-128"/>
                          <a:ea typeface="BIZ UDPゴシック" panose="020B0400000000000000" pitchFamily="50" charset="-128"/>
                          <a:cs typeface="メイリオ"/>
                        </a:rPr>
                        <a:t>2021年4</a:t>
                      </a:r>
                      <a:r>
                        <a:rPr sz="1400" spc="-15" dirty="0">
                          <a:latin typeface="BIZ UDPゴシック" panose="020B0400000000000000" pitchFamily="50" charset="-128"/>
                          <a:ea typeface="BIZ UDPゴシック" panose="020B0400000000000000" pitchFamily="50" charset="-128"/>
                          <a:cs typeface="メイリオ"/>
                        </a:rPr>
                        <a:t>月、イングランド銀行は、英国財務省とのタスクフォースと民間関係者とのフォーラムの設置を公表。</a:t>
                      </a:r>
                      <a:r>
                        <a:rPr sz="1400" dirty="0">
                          <a:latin typeface="BIZ UDPゴシック" panose="020B0400000000000000" pitchFamily="50" charset="-128"/>
                          <a:ea typeface="BIZ UDPゴシック" panose="020B0400000000000000" pitchFamily="50" charset="-128"/>
                          <a:cs typeface="メイリオ"/>
                        </a:rPr>
                        <a:t>1</a:t>
                      </a:r>
                      <a:r>
                        <a:rPr sz="1400" spc="5" dirty="0">
                          <a:latin typeface="BIZ UDPゴシック" panose="020B0400000000000000" pitchFamily="50" charset="-128"/>
                          <a:ea typeface="BIZ UDPゴシック" panose="020B0400000000000000" pitchFamily="50" charset="-128"/>
                          <a:cs typeface="メイリオ"/>
                        </a:rPr>
                        <a:t>1</a:t>
                      </a:r>
                      <a:r>
                        <a:rPr sz="1400" spc="-15" dirty="0">
                          <a:latin typeface="BIZ UDPゴシック" panose="020B0400000000000000" pitchFamily="50" charset="-128"/>
                          <a:ea typeface="BIZ UDPゴシック" panose="020B0400000000000000" pitchFamily="50" charset="-128"/>
                          <a:cs typeface="メイリオ"/>
                        </a:rPr>
                        <a:t>月、一般利用型</a:t>
                      </a:r>
                      <a:r>
                        <a:rPr sz="1400" spc="-10" dirty="0">
                          <a:latin typeface="BIZ UDPゴシック" panose="020B0400000000000000" pitchFamily="50" charset="-128"/>
                          <a:ea typeface="BIZ UDPゴシック" panose="020B0400000000000000" pitchFamily="50" charset="-128"/>
                          <a:cs typeface="メイリオ"/>
                        </a:rPr>
                        <a:t>CB</a:t>
                      </a:r>
                      <a:r>
                        <a:rPr sz="1400" dirty="0">
                          <a:latin typeface="BIZ UDPゴシック" panose="020B0400000000000000" pitchFamily="50" charset="-128"/>
                          <a:ea typeface="BIZ UDPゴシック" panose="020B0400000000000000" pitchFamily="50" charset="-128"/>
                          <a:cs typeface="メイリオ"/>
                        </a:rPr>
                        <a:t>D</a:t>
                      </a:r>
                      <a:r>
                        <a:rPr sz="1400" spc="-10" dirty="0">
                          <a:latin typeface="BIZ UDPゴシック" panose="020B0400000000000000" pitchFamily="50" charset="-128"/>
                          <a:ea typeface="BIZ UDPゴシック" panose="020B0400000000000000" pitchFamily="50" charset="-128"/>
                          <a:cs typeface="メイリオ"/>
                        </a:rPr>
                        <a:t>C</a:t>
                      </a:r>
                      <a:r>
                        <a:rPr sz="1400" spc="-15" dirty="0">
                          <a:latin typeface="BIZ UDPゴシック" panose="020B0400000000000000" pitchFamily="50" charset="-128"/>
                          <a:ea typeface="BIZ UDPゴシック" panose="020B0400000000000000" pitchFamily="50" charset="-128"/>
                          <a:cs typeface="メイリオ"/>
                        </a:rPr>
                        <a:t>に関する市中協議</a:t>
                      </a:r>
                      <a:r>
                        <a:rPr sz="1400" spc="-5" dirty="0">
                          <a:latin typeface="BIZ UDPゴシック" panose="020B0400000000000000" pitchFamily="50" charset="-128"/>
                          <a:ea typeface="BIZ UDPゴシック" panose="020B0400000000000000" pitchFamily="50" charset="-128"/>
                          <a:cs typeface="メイリオ"/>
                        </a:rPr>
                        <a:t>（</a:t>
                      </a:r>
                      <a:r>
                        <a:rPr sz="1400" spc="-10" dirty="0">
                          <a:latin typeface="BIZ UDPゴシック" panose="020B0400000000000000" pitchFamily="50" charset="-128"/>
                          <a:ea typeface="BIZ UDPゴシック" panose="020B0400000000000000" pitchFamily="50" charset="-128"/>
                          <a:cs typeface="メイリオ"/>
                        </a:rPr>
                        <a:t>英国財務</a:t>
                      </a:r>
                      <a:r>
                        <a:rPr sz="1400" dirty="0">
                          <a:latin typeface="BIZ UDPゴシック" panose="020B0400000000000000" pitchFamily="50" charset="-128"/>
                          <a:ea typeface="BIZ UDPゴシック" panose="020B0400000000000000" pitchFamily="50" charset="-128"/>
                          <a:cs typeface="メイリオ"/>
                        </a:rPr>
                        <a:t>省と共同）の2022</a:t>
                      </a:r>
                      <a:r>
                        <a:rPr sz="1400" spc="-10" dirty="0">
                          <a:latin typeface="BIZ UDPゴシック" panose="020B0400000000000000" pitchFamily="50" charset="-128"/>
                          <a:ea typeface="BIZ UDPゴシック" panose="020B0400000000000000" pitchFamily="50" charset="-128"/>
                          <a:cs typeface="メイリオ"/>
                        </a:rPr>
                        <a:t>年の実施を公表。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5016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360680">
                <a:tc>
                  <a:txBody>
                    <a:bodyPr/>
                    <a:lstStyle/>
                    <a:p>
                      <a:pPr marL="91440" algn="ctr">
                        <a:lnSpc>
                          <a:spcPct val="100000"/>
                        </a:lnSpc>
                        <a:spcBef>
                          <a:spcPts val="375"/>
                        </a:spcBef>
                      </a:pPr>
                      <a:r>
                        <a:rPr sz="1400" spc="-20" dirty="0">
                          <a:latin typeface="BIZ UDPゴシック" panose="020B0400000000000000" pitchFamily="50" charset="-128"/>
                          <a:ea typeface="BIZ UDPゴシック" panose="020B0400000000000000" pitchFamily="50" charset="-128"/>
                          <a:cs typeface="メイリオ"/>
                        </a:rPr>
                        <a:t>カナダ</a:t>
                      </a:r>
                      <a:endParaRPr sz="1400" dirty="0">
                        <a:latin typeface="BIZ UDPゴシック" panose="020B0400000000000000" pitchFamily="50" charset="-128"/>
                        <a:ea typeface="BIZ UDPゴシック" panose="020B0400000000000000" pitchFamily="50" charset="-128"/>
                        <a:cs typeface="メイリオ"/>
                      </a:endParaRPr>
                    </a:p>
                  </a:txBody>
                  <a:tcPr marL="0" marR="0" marT="476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a:lnSpc>
                          <a:spcPct val="100000"/>
                        </a:lnSpc>
                        <a:spcBef>
                          <a:spcPts val="515"/>
                        </a:spcBef>
                      </a:pPr>
                      <a:r>
                        <a:rPr sz="1400" dirty="0">
                          <a:latin typeface="BIZ UDPゴシック" panose="020B0400000000000000" pitchFamily="50" charset="-128"/>
                          <a:ea typeface="BIZ UDPゴシック" panose="020B0400000000000000" pitchFamily="50" charset="-128"/>
                          <a:cs typeface="メイリオ"/>
                        </a:rPr>
                        <a:t>2020年2</a:t>
                      </a:r>
                      <a:r>
                        <a:rPr sz="1400" spc="-10" dirty="0">
                          <a:latin typeface="BIZ UDPゴシック" panose="020B0400000000000000" pitchFamily="50" charset="-128"/>
                          <a:ea typeface="BIZ UDPゴシック" panose="020B0400000000000000" pitchFamily="50" charset="-128"/>
                          <a:cs typeface="メイリオ"/>
                        </a:rPr>
                        <a:t>月、カナダ銀行は、一般利用型CBDC</a:t>
                      </a:r>
                      <a:r>
                        <a:rPr sz="1400" spc="-20" dirty="0">
                          <a:latin typeface="BIZ UDPゴシック" panose="020B0400000000000000" pitchFamily="50" charset="-128"/>
                          <a:ea typeface="BIZ UDPゴシック" panose="020B0400000000000000" pitchFamily="50" charset="-128"/>
                          <a:cs typeface="メイリオ"/>
                        </a:rPr>
                        <a:t>に関する報告書を公表。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65404"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758190">
                <a:tc>
                  <a:txBody>
                    <a:bodyPr/>
                    <a:lstStyle/>
                    <a:p>
                      <a:pPr algn="ctr">
                        <a:lnSpc>
                          <a:spcPct val="100000"/>
                        </a:lnSpc>
                        <a:spcBef>
                          <a:spcPts val="40"/>
                        </a:spcBef>
                      </a:pPr>
                      <a:endParaRPr sz="1600" dirty="0">
                        <a:latin typeface="BIZ UDPゴシック" panose="020B0400000000000000" pitchFamily="50" charset="-128"/>
                        <a:ea typeface="BIZ UDPゴシック" panose="020B0400000000000000" pitchFamily="50" charset="-128"/>
                        <a:cs typeface="Times New Roman"/>
                      </a:endParaRPr>
                    </a:p>
                    <a:p>
                      <a:pPr marL="91440" algn="ctr">
                        <a:lnSpc>
                          <a:spcPct val="100000"/>
                        </a:lnSpc>
                      </a:pPr>
                      <a:r>
                        <a:rPr sz="1400" spc="-10" dirty="0">
                          <a:latin typeface="BIZ UDPゴシック" panose="020B0400000000000000" pitchFamily="50" charset="-128"/>
                          <a:ea typeface="BIZ UDPゴシック" panose="020B0400000000000000" pitchFamily="50" charset="-128"/>
                          <a:cs typeface="メイリオ"/>
                        </a:rPr>
                        <a:t>スウェーデン</a:t>
                      </a:r>
                      <a:endParaRPr sz="1400" dirty="0">
                        <a:latin typeface="BIZ UDPゴシック" panose="020B0400000000000000" pitchFamily="50" charset="-128"/>
                        <a:ea typeface="BIZ UDPゴシック" panose="020B0400000000000000" pitchFamily="50" charset="-128"/>
                        <a:cs typeface="メイリオ"/>
                      </a:endParaRPr>
                    </a:p>
                  </a:txBody>
                  <a:tcPr marL="0" marR="0" marT="508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95885" algn="just">
                        <a:lnSpc>
                          <a:spcPct val="100000"/>
                        </a:lnSpc>
                        <a:spcBef>
                          <a:spcPts val="400"/>
                        </a:spcBef>
                      </a:pPr>
                      <a:r>
                        <a:rPr sz="1400" dirty="0">
                          <a:latin typeface="BIZ UDPゴシック" panose="020B0400000000000000" pitchFamily="50" charset="-128"/>
                          <a:ea typeface="BIZ UDPゴシック" panose="020B0400000000000000" pitchFamily="50" charset="-128"/>
                          <a:cs typeface="メイリオ"/>
                        </a:rPr>
                        <a:t>2020年2</a:t>
                      </a:r>
                      <a:r>
                        <a:rPr sz="1400" spc="-15" dirty="0">
                          <a:latin typeface="BIZ UDPゴシック" panose="020B0400000000000000" pitchFamily="50" charset="-128"/>
                          <a:ea typeface="BIZ UDPゴシック" panose="020B0400000000000000" pitchFamily="50" charset="-128"/>
                          <a:cs typeface="メイリオ"/>
                        </a:rPr>
                        <a:t>月、スウェーデン・リクスバンクは、一般利用型</a:t>
                      </a:r>
                      <a:r>
                        <a:rPr sz="1400" spc="-10" dirty="0">
                          <a:latin typeface="BIZ UDPゴシック" panose="020B0400000000000000" pitchFamily="50" charset="-128"/>
                          <a:ea typeface="BIZ UDPゴシック" panose="020B0400000000000000" pitchFamily="50" charset="-128"/>
                          <a:cs typeface="メイリオ"/>
                        </a:rPr>
                        <a:t>CBDC（e-krona）</a:t>
                      </a:r>
                      <a:r>
                        <a:rPr sz="1400" spc="-25" dirty="0">
                          <a:latin typeface="BIZ UDPゴシック" panose="020B0400000000000000" pitchFamily="50" charset="-128"/>
                          <a:ea typeface="BIZ UDPゴシック" panose="020B0400000000000000" pitchFamily="50" charset="-128"/>
                          <a:cs typeface="メイリオ"/>
                        </a:rPr>
                        <a:t>の実</a:t>
                      </a:r>
                      <a:r>
                        <a:rPr sz="1400" dirty="0">
                          <a:latin typeface="BIZ UDPゴシック" panose="020B0400000000000000" pitchFamily="50" charset="-128"/>
                          <a:ea typeface="BIZ UDPゴシック" panose="020B0400000000000000" pitchFamily="50" charset="-128"/>
                          <a:cs typeface="メイリオ"/>
                        </a:rPr>
                        <a:t>験を開始。2022年11</a:t>
                      </a:r>
                      <a:r>
                        <a:rPr sz="1400" spc="-10" dirty="0">
                          <a:latin typeface="BIZ UDPゴシック" panose="020B0400000000000000" pitchFamily="50" charset="-128"/>
                          <a:ea typeface="BIZ UDPゴシック" panose="020B0400000000000000" pitchFamily="50" charset="-128"/>
                          <a:cs typeface="メイリオ"/>
                        </a:rPr>
                        <a:t>月末までには、</a:t>
                      </a:r>
                      <a:r>
                        <a:rPr sz="1400" dirty="0">
                          <a:latin typeface="BIZ UDPゴシック" panose="020B0400000000000000" pitchFamily="50" charset="-128"/>
                          <a:ea typeface="BIZ UDPゴシック" panose="020B0400000000000000" pitchFamily="50" charset="-128"/>
                          <a:cs typeface="メイリオ"/>
                        </a:rPr>
                        <a:t>e-</a:t>
                      </a:r>
                      <a:r>
                        <a:rPr sz="1400" spc="-10" dirty="0">
                          <a:latin typeface="BIZ UDPゴシック" panose="020B0400000000000000" pitchFamily="50" charset="-128"/>
                          <a:ea typeface="BIZ UDPゴシック" panose="020B0400000000000000" pitchFamily="50" charset="-128"/>
                          <a:cs typeface="メイリオ"/>
                        </a:rPr>
                        <a:t>krona</a:t>
                      </a:r>
                      <a:r>
                        <a:rPr sz="1400" spc="-20" dirty="0">
                          <a:latin typeface="BIZ UDPゴシック" panose="020B0400000000000000" pitchFamily="50" charset="-128"/>
                          <a:ea typeface="BIZ UDPゴシック" panose="020B0400000000000000" pitchFamily="50" charset="-128"/>
                          <a:cs typeface="メイリオ"/>
                        </a:rPr>
                        <a:t>発行の必要性に関し、議会の求めにより組成された調査委員会の報告書が政府に提出される予定。</a:t>
                      </a:r>
                      <a:endParaRPr sz="1400" dirty="0">
                        <a:latin typeface="BIZ UDPゴシック" panose="020B0400000000000000" pitchFamily="50" charset="-128"/>
                        <a:ea typeface="BIZ UDPゴシック" panose="020B0400000000000000" pitchFamily="50" charset="-128"/>
                        <a:cs typeface="メイリオ"/>
                      </a:endParaRPr>
                    </a:p>
                  </a:txBody>
                  <a:tcPr marL="0" marR="0" marT="508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r h="518795">
                <a:tc>
                  <a:txBody>
                    <a:bodyPr/>
                    <a:lstStyle/>
                    <a:p>
                      <a:pPr marL="91440" algn="ctr">
                        <a:lnSpc>
                          <a:spcPct val="100000"/>
                        </a:lnSpc>
                        <a:spcBef>
                          <a:spcPts val="994"/>
                        </a:spcBef>
                      </a:pPr>
                      <a:r>
                        <a:rPr sz="1400" spc="-20" dirty="0">
                          <a:latin typeface="BIZ UDPゴシック" panose="020B0400000000000000" pitchFamily="50" charset="-128"/>
                          <a:ea typeface="BIZ UDPゴシック" panose="020B0400000000000000" pitchFamily="50" charset="-128"/>
                          <a:cs typeface="メイリオ"/>
                        </a:rPr>
                        <a:t>スイス</a:t>
                      </a:r>
                      <a:endParaRPr sz="1400" dirty="0">
                        <a:latin typeface="BIZ UDPゴシック" panose="020B0400000000000000" pitchFamily="50" charset="-128"/>
                        <a:ea typeface="BIZ UDPゴシック" panose="020B0400000000000000" pitchFamily="50" charset="-128"/>
                        <a:cs typeface="メイリオ"/>
                      </a:endParaRPr>
                    </a:p>
                  </a:txBody>
                  <a:tcPr marL="0" marR="0" marT="126364"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457834">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2019年12月、政府は、</a:t>
                      </a:r>
                      <a:r>
                        <a:rPr sz="1400" spc="-10" dirty="0">
                          <a:latin typeface="BIZ UDPゴシック" panose="020B0400000000000000" pitchFamily="50" charset="-128"/>
                          <a:ea typeface="BIZ UDPゴシック" panose="020B0400000000000000" pitchFamily="50" charset="-128"/>
                          <a:cs typeface="メイリオ"/>
                        </a:rPr>
                        <a:t>CBDC</a:t>
                      </a:r>
                      <a:r>
                        <a:rPr sz="1400" spc="-20" dirty="0">
                          <a:latin typeface="BIZ UDPゴシック" panose="020B0400000000000000" pitchFamily="50" charset="-128"/>
                          <a:ea typeface="BIZ UDPゴシック" panose="020B0400000000000000" pitchFamily="50" charset="-128"/>
                          <a:cs typeface="メイリオ"/>
                        </a:rPr>
                        <a:t>に関する報告書を公表し、「現状、一般利用型</a:t>
                      </a:r>
                      <a:r>
                        <a:rPr sz="1400" spc="-50" dirty="0">
                          <a:latin typeface="BIZ UDPゴシック" panose="020B0400000000000000" pitchFamily="50" charset="-128"/>
                          <a:ea typeface="BIZ UDPゴシック" panose="020B0400000000000000" pitchFamily="50" charset="-128"/>
                          <a:cs typeface="メイリオ"/>
                        </a:rPr>
                        <a:t> </a:t>
                      </a:r>
                      <a:r>
                        <a:rPr sz="1400" dirty="0">
                          <a:latin typeface="BIZ UDPゴシック" panose="020B0400000000000000" pitchFamily="50" charset="-128"/>
                          <a:ea typeface="BIZ UDPゴシック" panose="020B0400000000000000" pitchFamily="50" charset="-128"/>
                          <a:cs typeface="メイリオ"/>
                        </a:rPr>
                        <a:t>CBDC</a:t>
                      </a:r>
                      <a:r>
                        <a:rPr sz="1400" spc="-20" dirty="0">
                          <a:latin typeface="BIZ UDPゴシック" panose="020B0400000000000000" pitchFamily="50" charset="-128"/>
                          <a:ea typeface="BIZ UDPゴシック" panose="020B0400000000000000" pitchFamily="50" charset="-128"/>
                          <a:cs typeface="メイリオ"/>
                        </a:rPr>
                        <a:t>は全体としていかなる追加的な便益ももたらさない」との見解を表明。</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3"/>
                  </a:ext>
                </a:extLst>
              </a:tr>
              <a:tr h="518795">
                <a:tc>
                  <a:txBody>
                    <a:bodyPr/>
                    <a:lstStyle/>
                    <a:p>
                      <a:pPr marL="91440" algn="ctr">
                        <a:lnSpc>
                          <a:spcPct val="100000"/>
                        </a:lnSpc>
                        <a:spcBef>
                          <a:spcPts val="1000"/>
                        </a:spcBef>
                      </a:pPr>
                      <a:r>
                        <a:rPr sz="1400" spc="-10" dirty="0">
                          <a:latin typeface="BIZ UDPゴシック" panose="020B0400000000000000" pitchFamily="50" charset="-128"/>
                          <a:ea typeface="BIZ UDPゴシック" panose="020B0400000000000000" pitchFamily="50" charset="-128"/>
                          <a:cs typeface="メイリオ"/>
                        </a:rPr>
                        <a:t>カンボジア</a:t>
                      </a:r>
                      <a:endParaRPr sz="1400" dirty="0">
                        <a:latin typeface="BIZ UDPゴシック" panose="020B0400000000000000" pitchFamily="50" charset="-128"/>
                        <a:ea typeface="BIZ UDPゴシック" panose="020B0400000000000000" pitchFamily="50" charset="-128"/>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163195">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2020年10</a:t>
                      </a:r>
                      <a:r>
                        <a:rPr sz="1400" spc="-15" dirty="0">
                          <a:latin typeface="BIZ UDPゴシック" panose="020B0400000000000000" pitchFamily="50" charset="-128"/>
                          <a:ea typeface="BIZ UDPゴシック" panose="020B0400000000000000" pitchFamily="50" charset="-128"/>
                          <a:cs typeface="メイリオ"/>
                        </a:rPr>
                        <a:t>月、カンボジア中央銀行は、次世代決済システム</a:t>
                      </a:r>
                      <a:r>
                        <a:rPr sz="1400" dirty="0">
                          <a:latin typeface="BIZ UDPゴシック" panose="020B0400000000000000" pitchFamily="50" charset="-128"/>
                          <a:ea typeface="BIZ UDPゴシック" panose="020B0400000000000000" pitchFamily="50" charset="-128"/>
                          <a:cs typeface="メイリオ"/>
                        </a:rPr>
                        <a:t>Bakong</a:t>
                      </a:r>
                      <a:r>
                        <a:rPr sz="1400" spc="-70" dirty="0">
                          <a:latin typeface="BIZ UDPゴシック" panose="020B0400000000000000" pitchFamily="50" charset="-128"/>
                          <a:ea typeface="BIZ UDPゴシック" panose="020B0400000000000000" pitchFamily="50" charset="-128"/>
                          <a:cs typeface="メイリオ"/>
                        </a:rPr>
                        <a:t> </a:t>
                      </a:r>
                      <a:r>
                        <a:rPr sz="1400" spc="-10" dirty="0">
                          <a:latin typeface="BIZ UDPゴシック" panose="020B0400000000000000" pitchFamily="50" charset="-128"/>
                          <a:ea typeface="BIZ UDPゴシック" panose="020B0400000000000000" pitchFamily="50" charset="-128"/>
                          <a:cs typeface="メイリオ"/>
                        </a:rPr>
                        <a:t>System</a:t>
                      </a:r>
                      <a:r>
                        <a:rPr sz="1400" spc="-25" dirty="0">
                          <a:latin typeface="BIZ UDPゴシック" panose="020B0400000000000000" pitchFamily="50" charset="-128"/>
                          <a:ea typeface="BIZ UDPゴシック" panose="020B0400000000000000" pitchFamily="50" charset="-128"/>
                          <a:cs typeface="メイリオ"/>
                        </a:rPr>
                        <a:t>の正</a:t>
                      </a:r>
                      <a:r>
                        <a:rPr sz="1400" spc="-10" dirty="0">
                          <a:latin typeface="BIZ UDPゴシック" panose="020B0400000000000000" pitchFamily="50" charset="-128"/>
                          <a:ea typeface="BIZ UDPゴシック" panose="020B0400000000000000" pitchFamily="50" charset="-128"/>
                          <a:cs typeface="メイリオ"/>
                        </a:rPr>
                        <a:t>式運用を公表。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4"/>
                  </a:ext>
                </a:extLst>
              </a:tr>
              <a:tr h="518795">
                <a:tc>
                  <a:txBody>
                    <a:bodyPr/>
                    <a:lstStyle/>
                    <a:p>
                      <a:pPr marL="91440" algn="ctr">
                        <a:lnSpc>
                          <a:spcPct val="100000"/>
                        </a:lnSpc>
                        <a:spcBef>
                          <a:spcPts val="1000"/>
                        </a:spcBef>
                      </a:pPr>
                      <a:r>
                        <a:rPr sz="1400" spc="-20" dirty="0">
                          <a:latin typeface="BIZ UDPゴシック" panose="020B0400000000000000" pitchFamily="50" charset="-128"/>
                          <a:ea typeface="BIZ UDPゴシック" panose="020B0400000000000000" pitchFamily="50" charset="-128"/>
                          <a:cs typeface="メイリオ"/>
                        </a:rPr>
                        <a:t>バハマ</a:t>
                      </a:r>
                      <a:endParaRPr sz="1400" dirty="0">
                        <a:latin typeface="BIZ UDPゴシック" panose="020B0400000000000000" pitchFamily="50" charset="-128"/>
                        <a:ea typeface="BIZ UDPゴシック" panose="020B0400000000000000" pitchFamily="50" charset="-128"/>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213995">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2020年10</a:t>
                      </a:r>
                      <a:r>
                        <a:rPr sz="1400" spc="-15" dirty="0">
                          <a:latin typeface="BIZ UDPゴシック" panose="020B0400000000000000" pitchFamily="50" charset="-128"/>
                          <a:ea typeface="BIZ UDPゴシック" panose="020B0400000000000000" pitchFamily="50" charset="-128"/>
                          <a:cs typeface="メイリオ"/>
                        </a:rPr>
                        <a:t>月、バハマ中央銀行は、一般利用型</a:t>
                      </a:r>
                      <a:r>
                        <a:rPr sz="1400" dirty="0">
                          <a:latin typeface="BIZ UDPゴシック" panose="020B0400000000000000" pitchFamily="50" charset="-128"/>
                          <a:ea typeface="BIZ UDPゴシック" panose="020B0400000000000000" pitchFamily="50" charset="-128"/>
                          <a:cs typeface="メイリオ"/>
                        </a:rPr>
                        <a:t>CBDC（Sand</a:t>
                      </a:r>
                      <a:r>
                        <a:rPr sz="1400" spc="-50" dirty="0">
                          <a:latin typeface="BIZ UDPゴシック" panose="020B0400000000000000" pitchFamily="50" charset="-128"/>
                          <a:ea typeface="BIZ UDPゴシック" panose="020B0400000000000000" pitchFamily="50" charset="-128"/>
                          <a:cs typeface="メイリオ"/>
                        </a:rPr>
                        <a:t> </a:t>
                      </a:r>
                      <a:r>
                        <a:rPr sz="1400" spc="-10" dirty="0">
                          <a:latin typeface="BIZ UDPゴシック" panose="020B0400000000000000" pitchFamily="50" charset="-128"/>
                          <a:ea typeface="BIZ UDPゴシック" panose="020B0400000000000000" pitchFamily="50" charset="-128"/>
                          <a:cs typeface="メイリオ"/>
                        </a:rPr>
                        <a:t>Dollar）の全国での正式発行を公表。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5"/>
                  </a:ext>
                </a:extLst>
              </a:tr>
              <a:tr h="581025">
                <a:tc>
                  <a:txBody>
                    <a:bodyPr/>
                    <a:lstStyle/>
                    <a:p>
                      <a:pPr marL="91440" marR="209550" algn="ctr">
                        <a:lnSpc>
                          <a:spcPct val="100000"/>
                        </a:lnSpc>
                        <a:spcBef>
                          <a:spcPts val="405"/>
                        </a:spcBef>
                      </a:pPr>
                      <a:r>
                        <a:rPr sz="1400" spc="-10" dirty="0">
                          <a:latin typeface="BIZ UDPゴシック" panose="020B0400000000000000" pitchFamily="50" charset="-128"/>
                          <a:ea typeface="BIZ UDPゴシック" panose="020B0400000000000000" pitchFamily="50" charset="-128"/>
                          <a:cs typeface="メイリオ"/>
                        </a:rPr>
                        <a:t>東カリブ通貨</a:t>
                      </a:r>
                      <a:r>
                        <a:rPr sz="1400" dirty="0">
                          <a:latin typeface="BIZ UDPゴシック" panose="020B0400000000000000" pitchFamily="50" charset="-128"/>
                          <a:ea typeface="BIZ UDPゴシック" panose="020B0400000000000000" pitchFamily="50" charset="-128"/>
                          <a:cs typeface="メイリオ"/>
                        </a:rPr>
                        <a:t>同盟</a:t>
                      </a:r>
                      <a:r>
                        <a:rPr sz="1200" spc="-10" dirty="0">
                          <a:latin typeface="BIZ UDPゴシック" panose="020B0400000000000000" pitchFamily="50" charset="-128"/>
                          <a:ea typeface="BIZ UDPゴシック" panose="020B0400000000000000" pitchFamily="50" charset="-128"/>
                          <a:cs typeface="メイリオ"/>
                        </a:rPr>
                        <a:t>（8</a:t>
                      </a:r>
                      <a:r>
                        <a:rPr sz="1200" dirty="0">
                          <a:latin typeface="BIZ UDPゴシック" panose="020B0400000000000000" pitchFamily="50" charset="-128"/>
                          <a:ea typeface="BIZ UDPゴシック" panose="020B0400000000000000" pitchFamily="50" charset="-128"/>
                          <a:cs typeface="メイリオ"/>
                        </a:rPr>
                        <a:t>か国</a:t>
                      </a:r>
                      <a:r>
                        <a:rPr sz="1200" spc="-50" dirty="0">
                          <a:latin typeface="BIZ UDPゴシック" panose="020B0400000000000000" pitchFamily="50" charset="-128"/>
                          <a:ea typeface="BIZ UDPゴシック" panose="020B0400000000000000" pitchFamily="50" charset="-128"/>
                          <a:cs typeface="メイリオ"/>
                        </a:rPr>
                        <a:t>）</a:t>
                      </a:r>
                      <a:endParaRPr sz="1200" dirty="0">
                        <a:latin typeface="BIZ UDPゴシック" panose="020B0400000000000000" pitchFamily="50" charset="-128"/>
                        <a:ea typeface="BIZ UDPゴシック" panose="020B0400000000000000" pitchFamily="50" charset="-128"/>
                        <a:cs typeface="メイリオ"/>
                      </a:endParaRPr>
                    </a:p>
                  </a:txBody>
                  <a:tcPr marL="0" marR="0" marT="514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a:lnSpc>
                          <a:spcPct val="100000"/>
                        </a:lnSpc>
                        <a:spcBef>
                          <a:spcPts val="545"/>
                        </a:spcBef>
                      </a:pPr>
                      <a:r>
                        <a:rPr sz="1400" dirty="0">
                          <a:latin typeface="BIZ UDPゴシック" panose="020B0400000000000000" pitchFamily="50" charset="-128"/>
                          <a:ea typeface="BIZ UDPゴシック" panose="020B0400000000000000" pitchFamily="50" charset="-128"/>
                          <a:cs typeface="メイリオ"/>
                        </a:rPr>
                        <a:t>2021年3</a:t>
                      </a:r>
                      <a:r>
                        <a:rPr sz="1400" spc="-15" dirty="0">
                          <a:latin typeface="BIZ UDPゴシック" panose="020B0400000000000000" pitchFamily="50" charset="-128"/>
                          <a:ea typeface="BIZ UDPゴシック" panose="020B0400000000000000" pitchFamily="50" charset="-128"/>
                          <a:cs typeface="メイリオ"/>
                        </a:rPr>
                        <a:t>月、東カリブ中央銀行は、一般利用型</a:t>
                      </a:r>
                      <a:r>
                        <a:rPr sz="1400" spc="-10" dirty="0">
                          <a:latin typeface="BIZ UDPゴシック" panose="020B0400000000000000" pitchFamily="50" charset="-128"/>
                          <a:ea typeface="BIZ UDPゴシック" panose="020B0400000000000000" pitchFamily="50" charset="-128"/>
                          <a:cs typeface="メイリオ"/>
                        </a:rPr>
                        <a:t>CBDC（DCash）</a:t>
                      </a:r>
                      <a:r>
                        <a:rPr sz="1400" spc="-5" dirty="0">
                          <a:latin typeface="BIZ UDPゴシック" panose="020B0400000000000000" pitchFamily="50" charset="-128"/>
                          <a:ea typeface="BIZ UDPゴシック" panose="020B0400000000000000" pitchFamily="50" charset="-128"/>
                          <a:cs typeface="メイリオ"/>
                        </a:rPr>
                        <a:t>の域内</a:t>
                      </a:r>
                      <a:r>
                        <a:rPr sz="1400" dirty="0">
                          <a:latin typeface="BIZ UDPゴシック" panose="020B0400000000000000" pitchFamily="50" charset="-128"/>
                          <a:ea typeface="BIZ UDPゴシック" panose="020B0400000000000000" pitchFamily="50" charset="-128"/>
                          <a:cs typeface="メイリオ"/>
                        </a:rPr>
                        <a:t>4</a:t>
                      </a:r>
                      <a:r>
                        <a:rPr sz="1400" spc="-20" dirty="0">
                          <a:latin typeface="BIZ UDPゴシック" panose="020B0400000000000000" pitchFamily="50" charset="-128"/>
                          <a:ea typeface="BIZ UDPゴシック" panose="020B0400000000000000" pitchFamily="50" charset="-128"/>
                          <a:cs typeface="メイリオ"/>
                        </a:rPr>
                        <a:t>か国での</a:t>
                      </a:r>
                      <a:r>
                        <a:rPr sz="1400" spc="-10" dirty="0">
                          <a:latin typeface="BIZ UDPゴシック" panose="020B0400000000000000" pitchFamily="50" charset="-128"/>
                          <a:ea typeface="BIZ UDPゴシック" panose="020B0400000000000000" pitchFamily="50" charset="-128"/>
                          <a:cs typeface="メイリオ"/>
                        </a:rPr>
                        <a:t>正式運用を公表。残り</a:t>
                      </a:r>
                      <a:r>
                        <a:rPr sz="1400" dirty="0">
                          <a:latin typeface="BIZ UDPゴシック" panose="020B0400000000000000" pitchFamily="50" charset="-128"/>
                          <a:ea typeface="BIZ UDPゴシック" panose="020B0400000000000000" pitchFamily="50" charset="-128"/>
                          <a:cs typeface="メイリオ"/>
                        </a:rPr>
                        <a:t>4</a:t>
                      </a:r>
                      <a:r>
                        <a:rPr sz="1400" spc="-20" dirty="0">
                          <a:latin typeface="BIZ UDPゴシック" panose="020B0400000000000000" pitchFamily="50" charset="-128"/>
                          <a:ea typeface="BIZ UDPゴシック" panose="020B0400000000000000" pitchFamily="50" charset="-128"/>
                          <a:cs typeface="メイリオ"/>
                        </a:rPr>
                        <a:t>か国にも順次展開中。</a:t>
                      </a:r>
                      <a:endParaRPr sz="1400" dirty="0">
                        <a:latin typeface="BIZ UDPゴシック" panose="020B0400000000000000" pitchFamily="50" charset="-128"/>
                        <a:ea typeface="BIZ UDPゴシック" panose="020B0400000000000000" pitchFamily="50" charset="-128"/>
                        <a:cs typeface="メイリオ"/>
                      </a:endParaRPr>
                    </a:p>
                  </a:txBody>
                  <a:tcPr marL="0" marR="0" marT="6921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6"/>
                  </a:ext>
                </a:extLst>
              </a:tr>
              <a:tr h="518795">
                <a:tc>
                  <a:txBody>
                    <a:bodyPr/>
                    <a:lstStyle/>
                    <a:p>
                      <a:pPr marL="91440" algn="ctr">
                        <a:lnSpc>
                          <a:spcPct val="100000"/>
                        </a:lnSpc>
                        <a:spcBef>
                          <a:spcPts val="1000"/>
                        </a:spcBef>
                      </a:pPr>
                      <a:r>
                        <a:rPr sz="1400" spc="-20" dirty="0">
                          <a:latin typeface="BIZ UDPゴシック" panose="020B0400000000000000" pitchFamily="50" charset="-128"/>
                          <a:ea typeface="BIZ UDPゴシック" panose="020B0400000000000000" pitchFamily="50" charset="-128"/>
                          <a:cs typeface="メイリオ"/>
                        </a:rPr>
                        <a:t>ナイジェリア</a:t>
                      </a:r>
                      <a:endParaRPr sz="1400" dirty="0">
                        <a:latin typeface="BIZ UDPゴシック" panose="020B0400000000000000" pitchFamily="50" charset="-128"/>
                        <a:ea typeface="BIZ UDPゴシック" panose="020B0400000000000000" pitchFamily="50" charset="-128"/>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2021</a:t>
                      </a:r>
                      <a:r>
                        <a:rPr sz="1400" spc="-10" dirty="0">
                          <a:latin typeface="BIZ UDPゴシック" panose="020B0400000000000000" pitchFamily="50" charset="-128"/>
                          <a:ea typeface="BIZ UDPゴシック" panose="020B0400000000000000" pitchFamily="50" charset="-128"/>
                          <a:cs typeface="メイリオ"/>
                        </a:rPr>
                        <a:t>年</a:t>
                      </a:r>
                      <a:r>
                        <a:rPr sz="1400" dirty="0">
                          <a:latin typeface="BIZ UDPゴシック" panose="020B0400000000000000" pitchFamily="50" charset="-128"/>
                          <a:ea typeface="BIZ UDPゴシック" panose="020B0400000000000000" pitchFamily="50" charset="-128"/>
                          <a:cs typeface="メイリオ"/>
                        </a:rPr>
                        <a:t>10</a:t>
                      </a:r>
                      <a:r>
                        <a:rPr sz="1400" spc="-20" dirty="0">
                          <a:latin typeface="BIZ UDPゴシック" panose="020B0400000000000000" pitchFamily="50" charset="-128"/>
                          <a:ea typeface="BIZ UDPゴシック" panose="020B0400000000000000" pitchFamily="50" charset="-128"/>
                          <a:cs typeface="メイリオ"/>
                        </a:rPr>
                        <a:t>月、ナイジェリア中央銀行は、一般利用型</a:t>
                      </a:r>
                      <a:r>
                        <a:rPr sz="1400" spc="-10" dirty="0">
                          <a:latin typeface="BIZ UDPゴシック" panose="020B0400000000000000" pitchFamily="50" charset="-128"/>
                          <a:ea typeface="BIZ UDPゴシック" panose="020B0400000000000000" pitchFamily="50" charset="-128"/>
                          <a:cs typeface="メイリオ"/>
                        </a:rPr>
                        <a:t>CBDC（eNaira）</a:t>
                      </a:r>
                      <a:r>
                        <a:rPr sz="1400" spc="-20" dirty="0">
                          <a:latin typeface="BIZ UDPゴシック" panose="020B0400000000000000" pitchFamily="50" charset="-128"/>
                          <a:ea typeface="BIZ UDPゴシック" panose="020B0400000000000000" pitchFamily="50" charset="-128"/>
                          <a:cs typeface="メイリオ"/>
                        </a:rPr>
                        <a:t>の正式発行</a:t>
                      </a:r>
                      <a:r>
                        <a:rPr sz="1400" spc="-15" dirty="0">
                          <a:latin typeface="BIZ UDPゴシック" panose="020B0400000000000000" pitchFamily="50" charset="-128"/>
                          <a:ea typeface="BIZ UDPゴシック" panose="020B0400000000000000" pitchFamily="50" charset="-128"/>
                          <a:cs typeface="メイリオ"/>
                        </a:rPr>
                        <a:t>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7"/>
                  </a:ext>
                </a:extLst>
              </a:tr>
              <a:tr h="518795">
                <a:tc>
                  <a:txBody>
                    <a:bodyPr/>
                    <a:lstStyle/>
                    <a:p>
                      <a:pPr marL="91440" algn="ctr">
                        <a:lnSpc>
                          <a:spcPct val="100000"/>
                        </a:lnSpc>
                        <a:spcBef>
                          <a:spcPts val="1005"/>
                        </a:spcBef>
                      </a:pPr>
                      <a:r>
                        <a:rPr sz="1400" spc="-10" dirty="0">
                          <a:latin typeface="BIZ UDPゴシック" panose="020B0400000000000000" pitchFamily="50" charset="-128"/>
                          <a:ea typeface="BIZ UDPゴシック" panose="020B0400000000000000" pitchFamily="50" charset="-128"/>
                          <a:cs typeface="メイリオ"/>
                        </a:rPr>
                        <a:t>ジャマイカ</a:t>
                      </a:r>
                      <a:endParaRPr sz="1400" dirty="0">
                        <a:latin typeface="BIZ UDPゴシック" panose="020B0400000000000000" pitchFamily="50" charset="-128"/>
                        <a:ea typeface="BIZ UDPゴシック" panose="020B0400000000000000" pitchFamily="50" charset="-128"/>
                        <a:cs typeface="メイリオ"/>
                      </a:endParaRPr>
                    </a:p>
                  </a:txBody>
                  <a:tcPr marL="0" marR="0" marT="1276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marR="123825">
                        <a:lnSpc>
                          <a:spcPct val="100000"/>
                        </a:lnSpc>
                        <a:spcBef>
                          <a:spcPts val="305"/>
                        </a:spcBef>
                      </a:pPr>
                      <a:r>
                        <a:rPr sz="1400" dirty="0">
                          <a:latin typeface="BIZ UDPゴシック" panose="020B0400000000000000" pitchFamily="50" charset="-128"/>
                          <a:ea typeface="BIZ UDPゴシック" panose="020B0400000000000000" pitchFamily="50" charset="-128"/>
                          <a:cs typeface="メイリオ"/>
                        </a:rPr>
                        <a:t>2021年12</a:t>
                      </a:r>
                      <a:r>
                        <a:rPr sz="1400" spc="-15" dirty="0">
                          <a:latin typeface="BIZ UDPゴシック" panose="020B0400000000000000" pitchFamily="50" charset="-128"/>
                          <a:ea typeface="BIZ UDPゴシック" panose="020B0400000000000000" pitchFamily="50" charset="-128"/>
                          <a:cs typeface="メイリオ"/>
                        </a:rPr>
                        <a:t>月、ジャマイカ銀行は、一般利用型</a:t>
                      </a:r>
                      <a:r>
                        <a:rPr sz="1400" spc="-10" dirty="0">
                          <a:latin typeface="BIZ UDPゴシック" panose="020B0400000000000000" pitchFamily="50" charset="-128"/>
                          <a:ea typeface="BIZ UDPゴシック" panose="020B0400000000000000" pitchFamily="50" charset="-128"/>
                          <a:cs typeface="メイリオ"/>
                        </a:rPr>
                        <a:t>CBDCの</a:t>
                      </a:r>
                      <a:r>
                        <a:rPr sz="1400" dirty="0">
                          <a:latin typeface="BIZ UDPゴシック" panose="020B0400000000000000" pitchFamily="50" charset="-128"/>
                          <a:ea typeface="BIZ UDPゴシック" panose="020B0400000000000000" pitchFamily="50" charset="-128"/>
                          <a:cs typeface="メイリオ"/>
                        </a:rPr>
                        <a:t>2022</a:t>
                      </a:r>
                      <a:r>
                        <a:rPr sz="1400" spc="-10" dirty="0">
                          <a:latin typeface="BIZ UDPゴシック" panose="020B0400000000000000" pitchFamily="50" charset="-128"/>
                          <a:ea typeface="BIZ UDPゴシック" panose="020B0400000000000000" pitchFamily="50" charset="-128"/>
                          <a:cs typeface="メイリオ"/>
                        </a:rPr>
                        <a:t>年第</a:t>
                      </a:r>
                      <a:r>
                        <a:rPr sz="1400" dirty="0">
                          <a:latin typeface="BIZ UDPゴシック" panose="020B0400000000000000" pitchFamily="50" charset="-128"/>
                          <a:ea typeface="BIZ UDPゴシック" panose="020B0400000000000000" pitchFamily="50" charset="-128"/>
                          <a:cs typeface="メイリオ"/>
                        </a:rPr>
                        <a:t>1</a:t>
                      </a:r>
                      <a:r>
                        <a:rPr sz="1400" spc="-20" dirty="0">
                          <a:latin typeface="BIZ UDPゴシック" panose="020B0400000000000000" pitchFamily="50" charset="-128"/>
                          <a:ea typeface="BIZ UDPゴシック" panose="020B0400000000000000" pitchFamily="50" charset="-128"/>
                          <a:cs typeface="メイリオ"/>
                        </a:rPr>
                        <a:t>四半期の正式発</a:t>
                      </a:r>
                      <a:r>
                        <a:rPr sz="1400" spc="-10" dirty="0">
                          <a:latin typeface="BIZ UDPゴシック" panose="020B0400000000000000" pitchFamily="50" charset="-128"/>
                          <a:ea typeface="BIZ UDPゴシック" panose="020B0400000000000000" pitchFamily="50" charset="-128"/>
                          <a:cs typeface="メイリオ"/>
                        </a:rPr>
                        <a:t>行を公表。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73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8"/>
                  </a:ext>
                </a:extLst>
              </a:tr>
              <a:tr h="547370">
                <a:tc>
                  <a:txBody>
                    <a:bodyPr/>
                    <a:lstStyle/>
                    <a:p>
                      <a:pPr marL="91440" algn="ctr">
                        <a:lnSpc>
                          <a:spcPct val="100000"/>
                        </a:lnSpc>
                        <a:spcBef>
                          <a:spcPts val="1115"/>
                        </a:spcBef>
                      </a:pPr>
                      <a:r>
                        <a:rPr sz="1400" spc="-20" dirty="0">
                          <a:latin typeface="BIZ UDPゴシック" panose="020B0400000000000000" pitchFamily="50" charset="-128"/>
                          <a:ea typeface="BIZ UDPゴシック" panose="020B0400000000000000" pitchFamily="50" charset="-128"/>
                          <a:cs typeface="メイリオ"/>
                        </a:rPr>
                        <a:t>インド</a:t>
                      </a:r>
                      <a:endParaRPr sz="1400" dirty="0">
                        <a:latin typeface="BIZ UDPゴシック" panose="020B0400000000000000" pitchFamily="50" charset="-128"/>
                        <a:ea typeface="BIZ UDPゴシック" panose="020B0400000000000000" pitchFamily="50" charset="-128"/>
                        <a:cs typeface="メイリオ"/>
                      </a:endParaRPr>
                    </a:p>
                  </a:txBody>
                  <a:tcPr marL="0" marR="0" marT="14160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85725">
                        <a:lnSpc>
                          <a:spcPct val="100000"/>
                        </a:lnSpc>
                        <a:spcBef>
                          <a:spcPts val="420"/>
                        </a:spcBef>
                      </a:pPr>
                      <a:r>
                        <a:rPr sz="1400" dirty="0">
                          <a:latin typeface="BIZ UDPゴシック" panose="020B0400000000000000" pitchFamily="50" charset="-128"/>
                          <a:ea typeface="BIZ UDPゴシック" panose="020B0400000000000000" pitchFamily="50" charset="-128"/>
                          <a:cs typeface="メイリオ"/>
                        </a:rPr>
                        <a:t>2022年2</a:t>
                      </a:r>
                      <a:r>
                        <a:rPr sz="1400" spc="-5" dirty="0">
                          <a:latin typeface="BIZ UDPゴシック" panose="020B0400000000000000" pitchFamily="50" charset="-128"/>
                          <a:ea typeface="BIZ UDPゴシック" panose="020B0400000000000000" pitchFamily="50" charset="-128"/>
                          <a:cs typeface="メイリオ"/>
                        </a:rPr>
                        <a:t>月、政府は、一般利用型</a:t>
                      </a:r>
                      <a:r>
                        <a:rPr sz="1400" spc="-10" dirty="0">
                          <a:latin typeface="BIZ UDPゴシック" panose="020B0400000000000000" pitchFamily="50" charset="-128"/>
                          <a:ea typeface="BIZ UDPゴシック" panose="020B0400000000000000" pitchFamily="50" charset="-128"/>
                          <a:cs typeface="メイリオ"/>
                        </a:rPr>
                        <a:t>CBDC（Digital </a:t>
                      </a:r>
                      <a:r>
                        <a:rPr sz="1400" dirty="0">
                          <a:latin typeface="BIZ UDPゴシック" panose="020B0400000000000000" pitchFamily="50" charset="-128"/>
                          <a:ea typeface="BIZ UDPゴシック" panose="020B0400000000000000" pitchFamily="50" charset="-128"/>
                          <a:cs typeface="メイリオ"/>
                        </a:rPr>
                        <a:t>Rupee）の2022</a:t>
                      </a:r>
                      <a:r>
                        <a:rPr sz="1400" spc="-20" dirty="0">
                          <a:latin typeface="BIZ UDPゴシック" panose="020B0400000000000000" pitchFamily="50" charset="-128"/>
                          <a:ea typeface="BIZ UDPゴシック" panose="020B0400000000000000" pitchFamily="50" charset="-128"/>
                          <a:cs typeface="メイリオ"/>
                        </a:rPr>
                        <a:t>年度中の発行を提案。</a:t>
                      </a:r>
                      <a:endParaRPr sz="1400" dirty="0">
                        <a:latin typeface="BIZ UDPゴシック" panose="020B0400000000000000" pitchFamily="50" charset="-128"/>
                        <a:ea typeface="BIZ UDPゴシック" panose="020B0400000000000000" pitchFamily="50" charset="-128"/>
                        <a:cs typeface="メイリオ"/>
                      </a:endParaRPr>
                    </a:p>
                  </a:txBody>
                  <a:tcPr marL="0" marR="0" marT="5334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270717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09B1C8-830E-4674-9060-039A5139D064}"/>
              </a:ext>
            </a:extLst>
          </p:cNvPr>
          <p:cNvSpPr txBox="1"/>
          <p:nvPr/>
        </p:nvSpPr>
        <p:spPr>
          <a:xfrm>
            <a:off x="550801" y="1480439"/>
            <a:ext cx="11387674" cy="5109091"/>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■目的：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■実施</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：基本毎月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時開催</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開催当月の</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日祝日等の場合には翌営業日開催）</a:t>
            </a:r>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5</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ウクライナ侵攻</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Web</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探偵団～オープンソースとオープンデータ～</a:t>
            </a:r>
            <a:endPar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6</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RNA</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ワールド～多彩な機能と医療・農業での利用可能性～</a:t>
            </a:r>
            <a:endPar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7</a:t>
            </a:r>
            <a:r>
              <a:rPr lang="ja-JP" altLang="en-US"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人工知能のトレンドと</a:t>
            </a:r>
            <a:r>
              <a:rPr lang="en-US" altLang="ja-JP" sz="2000"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GPU</a:t>
            </a:r>
            <a:r>
              <a:rPr lang="ja-JP" altLang="en-US" sz="2000"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～トランスフォーマーとパーセプトロン～</a:t>
            </a:r>
            <a:endParaRPr lang="en-US" altLang="ja-JP"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8</a:t>
            </a:r>
            <a:r>
              <a:rPr lang="ja-JP" altLang="en-US"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日（木）　　　</a:t>
            </a:r>
            <a:r>
              <a:rPr lang="ja-JP" altLang="ja-JP" sz="1800" b="1" dirty="0">
                <a:solidFill>
                  <a:srgbClr val="C00000"/>
                </a:solidFill>
                <a:effectLst/>
                <a:latin typeface="游ゴシック" panose="020B0400000000000000" pitchFamily="50" charset="-128"/>
                <a:ea typeface="Meiryo UI" panose="020B0604030504040204" pitchFamily="50" charset="-128"/>
                <a:cs typeface="ＭＳ Ｐゴシック" panose="020B0600070205080204" pitchFamily="50" charset="-128"/>
              </a:rPr>
              <a:t>「中央銀行デジタル通貨（</a:t>
            </a:r>
            <a:r>
              <a:rPr lang="en-US" altLang="ja-JP" sz="1800" b="1" dirty="0">
                <a:solidFill>
                  <a:srgbClr val="C00000"/>
                </a:solidFill>
                <a:effectLst/>
                <a:latin typeface="游ゴシック" panose="020B0400000000000000" pitchFamily="50" charset="-128"/>
                <a:ea typeface="Meiryo UI" panose="020B0604030504040204" pitchFamily="50" charset="-128"/>
                <a:cs typeface="ＭＳ Ｐゴシック" panose="020B0600070205080204" pitchFamily="50" charset="-128"/>
              </a:rPr>
              <a:t>CDBC</a:t>
            </a:r>
            <a:r>
              <a:rPr lang="ja-JP" altLang="ja-JP" sz="1800" b="1" dirty="0">
                <a:solidFill>
                  <a:srgbClr val="C00000"/>
                </a:solidFill>
                <a:effectLst/>
                <a:latin typeface="游ゴシック" panose="020B0400000000000000" pitchFamily="50" charset="-128"/>
                <a:ea typeface="Meiryo UI" panose="020B0604030504040204" pitchFamily="50" charset="-128"/>
                <a:cs typeface="ＭＳ Ｐゴシック" panose="020B0600070205080204" pitchFamily="50" charset="-128"/>
              </a:rPr>
              <a:t>）の最新動向～ブロックチェーン、デジタル基軸通貨～」</a:t>
            </a:r>
            <a:endParaRPr lang="en-US" altLang="ja-JP"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9</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26</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生物学</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シリーズ（２）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DNA</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の産業利用～ストレージやセンシングなど～</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	</a:t>
            </a:r>
          </a:p>
          <a:p>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10</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Work-X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セミナー　古くて新しいスピントロニクス～擬似量子ビット計算の可能性～</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11</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経済安全保障とエマージングテクノロジー</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日（金）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重要性を増すオープンデータ～開戦に至る抗戦力調査と三井物産～</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p:txBody>
      </p:sp>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1077218"/>
          </a:xfrm>
          <a:prstGeom prst="rect">
            <a:avLst/>
          </a:prstGeom>
          <a:noFill/>
        </p:spPr>
        <p:txBody>
          <a:bodyPr wrap="square" rtlCol="0">
            <a:spAutoFit/>
          </a:bodyPr>
          <a:lstStyle/>
          <a:p>
            <a:pPr algn="ctr"/>
            <a:r>
              <a:rPr kumimoji="1" lang="ja-JP" altLang="en-US" sz="3200" dirty="0">
                <a:solidFill>
                  <a:srgbClr val="C00000"/>
                </a:solidFill>
                <a:latin typeface="Amasis MT Pro Medium" panose="02040604050005020304" pitchFamily="18" charset="0"/>
                <a:ea typeface="BIZ UDP明朝 Medium" panose="02020500000000000000" pitchFamily="18" charset="-128"/>
              </a:rPr>
              <a:t>はじめに</a:t>
            </a:r>
            <a:endParaRPr kumimoji="1" lang="en-US" altLang="ja-JP" sz="3200" dirty="0">
              <a:solidFill>
                <a:srgbClr val="C00000"/>
              </a:solidFill>
              <a:latin typeface="Amasis MT Pro Medium" panose="02040604050005020304" pitchFamily="18" charset="0"/>
              <a:ea typeface="BIZ UDP明朝 Medium" panose="02020500000000000000" pitchFamily="18" charset="-128"/>
            </a:endParaRPr>
          </a:p>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93B28E3E-0C42-401A-87E6-B93026365A00}"/>
              </a:ext>
            </a:extLst>
          </p:cNvPr>
          <p:cNvSpPr txBox="1"/>
          <p:nvPr/>
        </p:nvSpPr>
        <p:spPr>
          <a:xfrm>
            <a:off x="3637502" y="2522137"/>
            <a:ext cx="1808704" cy="830997"/>
          </a:xfrm>
          <a:prstGeom prst="rect">
            <a:avLst/>
          </a:prstGeom>
          <a:noFill/>
        </p:spPr>
        <p:txBody>
          <a:bodyPr wrap="square" rtlCol="0">
            <a:spAutoFit/>
          </a:bodyPr>
          <a:lstStyle/>
          <a:p>
            <a:pPr algn="r"/>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Tree>
    <p:extLst>
      <p:ext uri="{BB962C8B-B14F-4D97-AF65-F5344CB8AC3E}">
        <p14:creationId xmlns:p14="http://schemas.microsoft.com/office/powerpoint/2010/main" val="330474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75912"/>
            <a:ext cx="12192000" cy="481542"/>
          </a:xfrm>
          <a:prstGeom prst="rect">
            <a:avLst/>
          </a:prstGeom>
        </p:spPr>
        <p:txBody>
          <a:bodyPr vert="horz" wrap="square" lIns="0" tIns="50165" rIns="0" bIns="0" rtlCol="0" anchor="ctr">
            <a:spAutoFit/>
          </a:bodyPr>
          <a:lstStyle/>
          <a:p>
            <a:pPr marL="12700" algn="ctr">
              <a:lnSpc>
                <a:spcPct val="100000"/>
              </a:lnSpc>
              <a:spcBef>
                <a:spcPts val="395"/>
              </a:spcBef>
            </a:pPr>
            <a:r>
              <a:rPr sz="2800" spc="-20" dirty="0" err="1">
                <a:latin typeface="Yet R" panose="02030504000101010101" pitchFamily="18" charset="-127"/>
                <a:ea typeface="Yet R" panose="02030504000101010101" pitchFamily="18" charset="-127"/>
              </a:rPr>
              <a:t>カンボジア</a:t>
            </a:r>
            <a:r>
              <a:rPr sz="2800" spc="-20" dirty="0">
                <a:latin typeface="Yet R" panose="02030504000101010101" pitchFamily="18" charset="-127"/>
                <a:ea typeface="Yet R" panose="02030504000101010101" pitchFamily="18" charset="-127"/>
              </a:rPr>
              <a:t> - </a:t>
            </a:r>
            <a:r>
              <a:rPr sz="2800" dirty="0">
                <a:latin typeface="Yet R" panose="02030504000101010101" pitchFamily="18" charset="-127"/>
                <a:ea typeface="Yet R" panose="02030504000101010101" pitchFamily="18" charset="-127"/>
              </a:rPr>
              <a:t>Bakong</a:t>
            </a:r>
            <a:r>
              <a:rPr sz="2800" spc="-50" dirty="0">
                <a:latin typeface="Yet R" panose="02030504000101010101" pitchFamily="18" charset="-127"/>
                <a:ea typeface="Yet R" panose="02030504000101010101" pitchFamily="18" charset="-127"/>
              </a:rPr>
              <a:t> -</a:t>
            </a:r>
            <a:endParaRPr sz="2800" dirty="0">
              <a:latin typeface="Yet R" panose="02030504000101010101" pitchFamily="18" charset="-127"/>
              <a:ea typeface="Yet R" panose="02030504000101010101" pitchFamily="18" charset="-127"/>
            </a:endParaRPr>
          </a:p>
        </p:txBody>
      </p:sp>
      <p:sp>
        <p:nvSpPr>
          <p:cNvPr id="3" name="object 3"/>
          <p:cNvSpPr txBox="1"/>
          <p:nvPr/>
        </p:nvSpPr>
        <p:spPr>
          <a:xfrm>
            <a:off x="611745" y="933958"/>
            <a:ext cx="11004997" cy="513080"/>
          </a:xfrm>
          <a:prstGeom prst="rect">
            <a:avLst/>
          </a:prstGeom>
        </p:spPr>
        <p:txBody>
          <a:bodyPr vert="horz" wrap="square" lIns="0" tIns="12065" rIns="0" bIns="0" rtlCol="0">
            <a:spAutoFit/>
          </a:bodyPr>
          <a:lstStyle/>
          <a:p>
            <a:pPr marL="12700" marR="5080">
              <a:spcBef>
                <a:spcPts val="95"/>
              </a:spcBef>
            </a:pPr>
            <a:r>
              <a:rPr sz="1600" spc="-20" dirty="0">
                <a:latin typeface="Meiryo UI"/>
                <a:cs typeface="Meiryo UI"/>
              </a:rPr>
              <a:t>スマートフォンのみで銀</a:t>
            </a:r>
            <a:r>
              <a:rPr sz="1600" spc="-25" dirty="0">
                <a:latin typeface="Meiryo UI"/>
                <a:cs typeface="Meiryo UI"/>
              </a:rPr>
              <a:t>行</a:t>
            </a:r>
            <a:r>
              <a:rPr sz="1600" spc="-20" dirty="0">
                <a:latin typeface="Meiryo UI"/>
                <a:cs typeface="Meiryo UI"/>
              </a:rPr>
              <a:t>サービスへのアクセスを</a:t>
            </a:r>
            <a:r>
              <a:rPr sz="1600" spc="-25" dirty="0">
                <a:latin typeface="Meiryo UI"/>
                <a:cs typeface="Meiryo UI"/>
              </a:rPr>
              <a:t>可能</a:t>
            </a:r>
            <a:r>
              <a:rPr sz="1600" spc="-10" dirty="0">
                <a:latin typeface="Meiryo UI"/>
                <a:cs typeface="Meiryo UI"/>
              </a:rPr>
              <a:t>とす</a:t>
            </a:r>
            <a:r>
              <a:rPr sz="1600" spc="-25" dirty="0">
                <a:latin typeface="Meiryo UI"/>
                <a:cs typeface="Meiryo UI"/>
              </a:rPr>
              <a:t>ることで、これまでアク</a:t>
            </a:r>
            <a:r>
              <a:rPr sz="1600" spc="-20" dirty="0">
                <a:latin typeface="Meiryo UI"/>
                <a:cs typeface="Meiryo UI"/>
              </a:rPr>
              <a:t>セス</a:t>
            </a:r>
            <a:r>
              <a:rPr sz="1600" dirty="0">
                <a:latin typeface="Meiryo UI"/>
                <a:cs typeface="Meiryo UI"/>
              </a:rPr>
              <a:t>が</a:t>
            </a:r>
            <a:r>
              <a:rPr sz="1600" spc="-25" dirty="0">
                <a:latin typeface="Meiryo UI"/>
                <a:cs typeface="Meiryo UI"/>
              </a:rPr>
              <a:t>困難</a:t>
            </a:r>
            <a:r>
              <a:rPr sz="1600" spc="-10" dirty="0">
                <a:latin typeface="Meiryo UI"/>
                <a:cs typeface="Meiryo UI"/>
              </a:rPr>
              <a:t>であっ</a:t>
            </a:r>
            <a:r>
              <a:rPr sz="1600" spc="-20" dirty="0">
                <a:latin typeface="Meiryo UI"/>
                <a:cs typeface="Meiryo UI"/>
              </a:rPr>
              <a:t>た</a:t>
            </a:r>
            <a:r>
              <a:rPr sz="1600" spc="-25" dirty="0">
                <a:latin typeface="Meiryo UI"/>
                <a:cs typeface="Meiryo UI"/>
              </a:rPr>
              <a:t>口座</a:t>
            </a:r>
            <a:r>
              <a:rPr sz="1600" spc="-10" dirty="0">
                <a:latin typeface="Meiryo UI"/>
                <a:cs typeface="Meiryo UI"/>
              </a:rPr>
              <a:t>未</a:t>
            </a:r>
            <a:r>
              <a:rPr sz="1600" spc="-25" dirty="0">
                <a:latin typeface="Meiryo UI"/>
                <a:cs typeface="Meiryo UI"/>
              </a:rPr>
              <a:t>保有</a:t>
            </a:r>
            <a:r>
              <a:rPr sz="1600" spc="-50" dirty="0">
                <a:latin typeface="Meiryo UI"/>
                <a:cs typeface="Meiryo UI"/>
              </a:rPr>
              <a:t>者</a:t>
            </a:r>
            <a:r>
              <a:rPr sz="1600" spc="-20" dirty="0">
                <a:latin typeface="Meiryo UI"/>
                <a:cs typeface="Meiryo UI"/>
              </a:rPr>
              <a:t>へのサービス</a:t>
            </a:r>
            <a:r>
              <a:rPr sz="1600" spc="-25" dirty="0">
                <a:latin typeface="Meiryo UI"/>
                <a:cs typeface="Meiryo UI"/>
              </a:rPr>
              <a:t>提供</a:t>
            </a:r>
            <a:r>
              <a:rPr sz="1600" spc="-20" dirty="0">
                <a:latin typeface="Meiryo UI"/>
                <a:cs typeface="Meiryo UI"/>
              </a:rPr>
              <a:t>を</a:t>
            </a:r>
            <a:r>
              <a:rPr sz="1600" spc="-25" dirty="0">
                <a:latin typeface="Meiryo UI"/>
                <a:cs typeface="Meiryo UI"/>
              </a:rPr>
              <a:t>実</a:t>
            </a:r>
            <a:r>
              <a:rPr sz="1600" spc="-20" dirty="0">
                <a:latin typeface="Meiryo UI"/>
                <a:cs typeface="Meiryo UI"/>
              </a:rPr>
              <a:t>現し、</a:t>
            </a:r>
            <a:r>
              <a:rPr sz="1600" spc="-25" dirty="0">
                <a:latin typeface="Meiryo UI"/>
                <a:cs typeface="Meiryo UI"/>
              </a:rPr>
              <a:t>金融</a:t>
            </a:r>
            <a:r>
              <a:rPr sz="1600" spc="-10" dirty="0">
                <a:latin typeface="Meiryo UI"/>
                <a:cs typeface="Meiryo UI"/>
              </a:rPr>
              <a:t>包</a:t>
            </a:r>
            <a:r>
              <a:rPr sz="1600" spc="-25" dirty="0">
                <a:latin typeface="Meiryo UI"/>
                <a:cs typeface="Meiryo UI"/>
              </a:rPr>
              <a:t>摂</a:t>
            </a:r>
            <a:r>
              <a:rPr sz="1600" spc="-10" dirty="0">
                <a:latin typeface="Meiryo UI"/>
                <a:cs typeface="Meiryo UI"/>
              </a:rPr>
              <a:t>・</a:t>
            </a:r>
            <a:r>
              <a:rPr sz="1600" spc="-25" dirty="0">
                <a:latin typeface="Meiryo UI"/>
                <a:cs typeface="Meiryo UI"/>
              </a:rPr>
              <a:t>自国</a:t>
            </a:r>
            <a:r>
              <a:rPr sz="1600" spc="-10" dirty="0">
                <a:latin typeface="Meiryo UI"/>
                <a:cs typeface="Meiryo UI"/>
              </a:rPr>
              <a:t>通</a:t>
            </a:r>
            <a:r>
              <a:rPr sz="1600" spc="-25" dirty="0">
                <a:latin typeface="Meiryo UI"/>
                <a:cs typeface="Meiryo UI"/>
              </a:rPr>
              <a:t>貨</a:t>
            </a:r>
            <a:r>
              <a:rPr sz="1600" spc="-20" dirty="0">
                <a:latin typeface="Meiryo UI"/>
                <a:cs typeface="Meiryo UI"/>
              </a:rPr>
              <a:t>の</a:t>
            </a:r>
            <a:r>
              <a:rPr sz="1600" spc="-10" dirty="0">
                <a:latin typeface="Meiryo UI"/>
                <a:cs typeface="Meiryo UI"/>
              </a:rPr>
              <a:t>強</a:t>
            </a:r>
            <a:r>
              <a:rPr sz="1600" spc="-25" dirty="0">
                <a:latin typeface="Meiryo UI"/>
                <a:cs typeface="Meiryo UI"/>
              </a:rPr>
              <a:t>化</a:t>
            </a:r>
            <a:r>
              <a:rPr sz="1600" spc="-10" dirty="0">
                <a:latin typeface="Meiryo UI"/>
                <a:cs typeface="Meiryo UI"/>
              </a:rPr>
              <a:t>・イン</a:t>
            </a:r>
            <a:r>
              <a:rPr sz="1600" spc="-15" dirty="0">
                <a:latin typeface="Meiryo UI"/>
                <a:cs typeface="Meiryo UI"/>
              </a:rPr>
              <a:t>フラ</a:t>
            </a:r>
            <a:r>
              <a:rPr sz="1600" spc="-20" dirty="0">
                <a:latin typeface="Meiryo UI"/>
                <a:cs typeface="Meiryo UI"/>
              </a:rPr>
              <a:t>の</a:t>
            </a:r>
            <a:r>
              <a:rPr sz="1600" spc="-25" dirty="0">
                <a:latin typeface="Meiryo UI"/>
                <a:cs typeface="Meiryo UI"/>
              </a:rPr>
              <a:t>簡</a:t>
            </a:r>
            <a:r>
              <a:rPr sz="1600" spc="-10" dirty="0">
                <a:latin typeface="Meiryo UI"/>
                <a:cs typeface="Meiryo UI"/>
              </a:rPr>
              <a:t>素化</a:t>
            </a:r>
            <a:r>
              <a:rPr sz="1600" spc="-30" dirty="0">
                <a:latin typeface="Meiryo UI"/>
                <a:cs typeface="Meiryo UI"/>
              </a:rPr>
              <a:t>を目指す。</a:t>
            </a:r>
            <a:endParaRPr sz="1600" dirty="0">
              <a:latin typeface="Meiryo UI"/>
              <a:cs typeface="Meiryo UI"/>
            </a:endParaRPr>
          </a:p>
        </p:txBody>
      </p:sp>
      <p:sp>
        <p:nvSpPr>
          <p:cNvPr id="4" name="object 4"/>
          <p:cNvSpPr txBox="1"/>
          <p:nvPr/>
        </p:nvSpPr>
        <p:spPr>
          <a:xfrm>
            <a:off x="1060295" y="1714501"/>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10" dirty="0">
                <a:solidFill>
                  <a:srgbClr val="FFFFFF"/>
                </a:solidFill>
                <a:latin typeface="Meiryo UI"/>
                <a:cs typeface="Meiryo UI"/>
              </a:rPr>
              <a:t>Bakong</a:t>
            </a:r>
            <a:endParaRPr sz="1600">
              <a:latin typeface="Meiryo UI"/>
              <a:cs typeface="Meiryo UI"/>
            </a:endParaRPr>
          </a:p>
        </p:txBody>
      </p:sp>
      <p:grpSp>
        <p:nvGrpSpPr>
          <p:cNvPr id="5" name="object 5"/>
          <p:cNvGrpSpPr/>
          <p:nvPr/>
        </p:nvGrpSpPr>
        <p:grpSpPr>
          <a:xfrm>
            <a:off x="959710" y="4280892"/>
            <a:ext cx="969644" cy="605155"/>
            <a:chOff x="388620" y="4267174"/>
            <a:chExt cx="969644" cy="605155"/>
          </a:xfrm>
        </p:grpSpPr>
        <p:pic>
          <p:nvPicPr>
            <p:cNvPr id="6" name="object 6"/>
            <p:cNvPicPr/>
            <p:nvPr/>
          </p:nvPicPr>
          <p:blipFill>
            <a:blip r:embed="rId2" cstate="print"/>
            <a:stretch>
              <a:fillRect/>
            </a:stretch>
          </p:blipFill>
          <p:spPr>
            <a:xfrm>
              <a:off x="467785" y="4280709"/>
              <a:ext cx="815518" cy="542846"/>
            </a:xfrm>
            <a:prstGeom prst="rect">
              <a:avLst/>
            </a:prstGeom>
          </p:spPr>
        </p:pic>
        <p:pic>
          <p:nvPicPr>
            <p:cNvPr id="7" name="object 7"/>
            <p:cNvPicPr/>
            <p:nvPr/>
          </p:nvPicPr>
          <p:blipFill>
            <a:blip r:embed="rId3" cstate="print"/>
            <a:stretch>
              <a:fillRect/>
            </a:stretch>
          </p:blipFill>
          <p:spPr>
            <a:xfrm>
              <a:off x="388620" y="4267174"/>
              <a:ext cx="969289" cy="605053"/>
            </a:xfrm>
            <a:prstGeom prst="rect">
              <a:avLst/>
            </a:prstGeom>
          </p:spPr>
        </p:pic>
        <p:sp>
          <p:nvSpPr>
            <p:cNvPr id="8" name="object 8"/>
            <p:cNvSpPr/>
            <p:nvPr/>
          </p:nvSpPr>
          <p:spPr>
            <a:xfrm>
              <a:off x="489204" y="4293107"/>
              <a:ext cx="722630" cy="459105"/>
            </a:xfrm>
            <a:custGeom>
              <a:avLst/>
              <a:gdLst/>
              <a:ahLst/>
              <a:cxnLst/>
              <a:rect l="l" t="t" r="r" b="b"/>
              <a:pathLst>
                <a:path w="722630" h="459104">
                  <a:moveTo>
                    <a:pt x="722376" y="0"/>
                  </a:moveTo>
                  <a:lnTo>
                    <a:pt x="0" y="0"/>
                  </a:lnTo>
                  <a:lnTo>
                    <a:pt x="0" y="458724"/>
                  </a:lnTo>
                  <a:lnTo>
                    <a:pt x="722376" y="458724"/>
                  </a:lnTo>
                  <a:lnTo>
                    <a:pt x="722376" y="0"/>
                  </a:lnTo>
                  <a:close/>
                </a:path>
              </a:pathLst>
            </a:custGeom>
            <a:solidFill>
              <a:srgbClr val="FFFFFF"/>
            </a:solidFill>
          </p:spPr>
          <p:txBody>
            <a:bodyPr wrap="square" lIns="0" tIns="0" rIns="0" bIns="0" rtlCol="0"/>
            <a:lstStyle/>
            <a:p>
              <a:endParaRPr/>
            </a:p>
          </p:txBody>
        </p:sp>
        <p:sp>
          <p:nvSpPr>
            <p:cNvPr id="9" name="object 9"/>
            <p:cNvSpPr/>
            <p:nvPr/>
          </p:nvSpPr>
          <p:spPr>
            <a:xfrm>
              <a:off x="489204" y="4293107"/>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10" name="object 10"/>
          <p:cNvSpPr txBox="1"/>
          <p:nvPr/>
        </p:nvSpPr>
        <p:spPr>
          <a:xfrm>
            <a:off x="1065578" y="4341623"/>
            <a:ext cx="709295" cy="391795"/>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1" name="object 11"/>
          <p:cNvGrpSpPr/>
          <p:nvPr/>
        </p:nvGrpSpPr>
        <p:grpSpPr>
          <a:xfrm>
            <a:off x="1029814" y="4797541"/>
            <a:ext cx="833755" cy="771525"/>
            <a:chOff x="458723" y="4783823"/>
            <a:chExt cx="833755" cy="771525"/>
          </a:xfrm>
        </p:grpSpPr>
        <p:pic>
          <p:nvPicPr>
            <p:cNvPr id="12" name="object 12"/>
            <p:cNvPicPr/>
            <p:nvPr/>
          </p:nvPicPr>
          <p:blipFill>
            <a:blip r:embed="rId4" cstate="print"/>
            <a:stretch>
              <a:fillRect/>
            </a:stretch>
          </p:blipFill>
          <p:spPr>
            <a:xfrm>
              <a:off x="458723" y="4783823"/>
              <a:ext cx="833640" cy="771156"/>
            </a:xfrm>
            <a:prstGeom prst="rect">
              <a:avLst/>
            </a:prstGeom>
          </p:spPr>
        </p:pic>
        <p:pic>
          <p:nvPicPr>
            <p:cNvPr id="13" name="object 13"/>
            <p:cNvPicPr/>
            <p:nvPr/>
          </p:nvPicPr>
          <p:blipFill>
            <a:blip r:embed="rId5" cstate="print"/>
            <a:stretch>
              <a:fillRect/>
            </a:stretch>
          </p:blipFill>
          <p:spPr>
            <a:xfrm>
              <a:off x="502919" y="4888966"/>
              <a:ext cx="742200" cy="605053"/>
            </a:xfrm>
            <a:prstGeom prst="rect">
              <a:avLst/>
            </a:prstGeom>
          </p:spPr>
        </p:pic>
      </p:grpSp>
      <p:sp>
        <p:nvSpPr>
          <p:cNvPr id="14" name="object 14"/>
          <p:cNvSpPr txBox="1"/>
          <p:nvPr/>
        </p:nvSpPr>
        <p:spPr>
          <a:xfrm>
            <a:off x="1060294" y="4828032"/>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132080" marR="125095" indent="86360">
              <a:spcBef>
                <a:spcPts val="1165"/>
              </a:spcBef>
            </a:pPr>
            <a:r>
              <a:rPr sz="1200" spc="-25" dirty="0">
                <a:latin typeface="Meiryo UI"/>
                <a:cs typeface="Meiryo UI"/>
              </a:rPr>
              <a:t>主な</a:t>
            </a:r>
            <a:r>
              <a:rPr sz="1200" spc="-20" dirty="0">
                <a:latin typeface="Meiryo UI"/>
                <a:cs typeface="Meiryo UI"/>
              </a:rPr>
              <a:t>協業先</a:t>
            </a:r>
            <a:endParaRPr sz="1200">
              <a:latin typeface="Meiryo UI"/>
              <a:cs typeface="Meiryo UI"/>
            </a:endParaRPr>
          </a:p>
        </p:txBody>
      </p:sp>
      <p:grpSp>
        <p:nvGrpSpPr>
          <p:cNvPr id="15" name="object 15"/>
          <p:cNvGrpSpPr/>
          <p:nvPr/>
        </p:nvGrpSpPr>
        <p:grpSpPr>
          <a:xfrm>
            <a:off x="1029814" y="5532120"/>
            <a:ext cx="833755" cy="622300"/>
            <a:chOff x="458723" y="5518403"/>
            <a:chExt cx="833755" cy="622300"/>
          </a:xfrm>
        </p:grpSpPr>
        <p:pic>
          <p:nvPicPr>
            <p:cNvPr id="16" name="object 16"/>
            <p:cNvPicPr/>
            <p:nvPr/>
          </p:nvPicPr>
          <p:blipFill>
            <a:blip r:embed="rId6" cstate="print"/>
            <a:stretch>
              <a:fillRect/>
            </a:stretch>
          </p:blipFill>
          <p:spPr>
            <a:xfrm>
              <a:off x="458723" y="5518403"/>
              <a:ext cx="833640" cy="595909"/>
            </a:xfrm>
            <a:prstGeom prst="rect">
              <a:avLst/>
            </a:prstGeom>
          </p:spPr>
        </p:pic>
        <p:pic>
          <p:nvPicPr>
            <p:cNvPr id="17" name="object 17"/>
            <p:cNvPicPr/>
            <p:nvPr/>
          </p:nvPicPr>
          <p:blipFill>
            <a:blip r:embed="rId7" cstate="print"/>
            <a:stretch>
              <a:fillRect/>
            </a:stretch>
          </p:blipFill>
          <p:spPr>
            <a:xfrm>
              <a:off x="547115" y="5535167"/>
              <a:ext cx="652284" cy="605053"/>
            </a:xfrm>
            <a:prstGeom prst="rect">
              <a:avLst/>
            </a:prstGeom>
          </p:spPr>
        </p:pic>
        <p:sp>
          <p:nvSpPr>
            <p:cNvPr id="18" name="object 18"/>
            <p:cNvSpPr/>
            <p:nvPr/>
          </p:nvSpPr>
          <p:spPr>
            <a:xfrm>
              <a:off x="489203" y="5548883"/>
              <a:ext cx="722630" cy="485140"/>
            </a:xfrm>
            <a:custGeom>
              <a:avLst/>
              <a:gdLst/>
              <a:ahLst/>
              <a:cxnLst/>
              <a:rect l="l" t="t" r="r" b="b"/>
              <a:pathLst>
                <a:path w="722630" h="485139">
                  <a:moveTo>
                    <a:pt x="0" y="484631"/>
                  </a:moveTo>
                  <a:lnTo>
                    <a:pt x="722376" y="484631"/>
                  </a:lnTo>
                  <a:lnTo>
                    <a:pt x="722376" y="0"/>
                  </a:lnTo>
                  <a:lnTo>
                    <a:pt x="0" y="0"/>
                  </a:lnTo>
                  <a:lnTo>
                    <a:pt x="0" y="484631"/>
                  </a:lnTo>
                  <a:close/>
                </a:path>
              </a:pathLst>
            </a:custGeom>
            <a:ln w="9525">
              <a:solidFill>
                <a:srgbClr val="7E7E7E"/>
              </a:solidFill>
            </a:ln>
          </p:spPr>
          <p:txBody>
            <a:bodyPr wrap="square" lIns="0" tIns="0" rIns="0" bIns="0" rtlCol="0"/>
            <a:lstStyle/>
            <a:p>
              <a:endParaRPr/>
            </a:p>
          </p:txBody>
        </p:sp>
      </p:grpSp>
      <p:sp>
        <p:nvSpPr>
          <p:cNvPr id="19" name="object 19"/>
          <p:cNvSpPr txBox="1"/>
          <p:nvPr/>
        </p:nvSpPr>
        <p:spPr>
          <a:xfrm>
            <a:off x="1071152" y="5567364"/>
            <a:ext cx="713740" cy="425115"/>
          </a:xfrm>
          <a:prstGeom prst="rect">
            <a:avLst/>
          </a:prstGeom>
          <a:solidFill>
            <a:srgbClr val="FFFFFF"/>
          </a:solidFill>
        </p:spPr>
        <p:txBody>
          <a:bodyPr vert="horz" wrap="square" lIns="0" tIns="55244" rIns="0" bIns="0" rtlCol="0">
            <a:spAutoFit/>
          </a:bodyPr>
          <a:lstStyle/>
          <a:p>
            <a:pPr marL="168275" marR="172720" indent="-3175">
              <a:spcBef>
                <a:spcPts val="434"/>
              </a:spcBef>
            </a:pPr>
            <a:r>
              <a:rPr sz="1200" spc="-20" dirty="0">
                <a:latin typeface="Meiryo UI"/>
                <a:cs typeface="Meiryo UI"/>
              </a:rPr>
              <a:t>ユースケース</a:t>
            </a:r>
            <a:endParaRPr sz="1200">
              <a:latin typeface="Meiryo UI"/>
              <a:cs typeface="Meiryo UI"/>
            </a:endParaRPr>
          </a:p>
        </p:txBody>
      </p:sp>
      <p:pic>
        <p:nvPicPr>
          <p:cNvPr id="20" name="object 20"/>
          <p:cNvPicPr/>
          <p:nvPr/>
        </p:nvPicPr>
        <p:blipFill>
          <a:blip r:embed="rId8" cstate="print"/>
          <a:stretch>
            <a:fillRect/>
          </a:stretch>
        </p:blipFill>
        <p:spPr>
          <a:xfrm>
            <a:off x="1643987" y="2170177"/>
            <a:ext cx="1894331" cy="917448"/>
          </a:xfrm>
          <a:prstGeom prst="rect">
            <a:avLst/>
          </a:prstGeom>
        </p:spPr>
      </p:pic>
      <p:grpSp>
        <p:nvGrpSpPr>
          <p:cNvPr id="21" name="object 21"/>
          <p:cNvGrpSpPr/>
          <p:nvPr/>
        </p:nvGrpSpPr>
        <p:grpSpPr>
          <a:xfrm>
            <a:off x="997810" y="3287064"/>
            <a:ext cx="894715" cy="542925"/>
            <a:chOff x="426719" y="3273346"/>
            <a:chExt cx="894715" cy="542925"/>
          </a:xfrm>
        </p:grpSpPr>
        <p:pic>
          <p:nvPicPr>
            <p:cNvPr id="22" name="object 22"/>
            <p:cNvPicPr/>
            <p:nvPr/>
          </p:nvPicPr>
          <p:blipFill>
            <a:blip r:embed="rId2" cstate="print"/>
            <a:stretch>
              <a:fillRect/>
            </a:stretch>
          </p:blipFill>
          <p:spPr>
            <a:xfrm>
              <a:off x="467785" y="3273346"/>
              <a:ext cx="815518" cy="542846"/>
            </a:xfrm>
            <a:prstGeom prst="rect">
              <a:avLst/>
            </a:prstGeom>
          </p:spPr>
        </p:pic>
        <p:pic>
          <p:nvPicPr>
            <p:cNvPr id="23" name="object 23"/>
            <p:cNvPicPr/>
            <p:nvPr/>
          </p:nvPicPr>
          <p:blipFill>
            <a:blip r:embed="rId9" cstate="print"/>
            <a:stretch>
              <a:fillRect/>
            </a:stretch>
          </p:blipFill>
          <p:spPr>
            <a:xfrm>
              <a:off x="426719" y="3351238"/>
              <a:ext cx="894575" cy="422186"/>
            </a:xfrm>
            <a:prstGeom prst="rect">
              <a:avLst/>
            </a:prstGeom>
          </p:spPr>
        </p:pic>
        <p:sp>
          <p:nvSpPr>
            <p:cNvPr id="24" name="object 24"/>
            <p:cNvSpPr/>
            <p:nvPr/>
          </p:nvSpPr>
          <p:spPr>
            <a:xfrm>
              <a:off x="489203" y="3285744"/>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5">
              <a:solidFill>
                <a:srgbClr val="7E7E7E"/>
              </a:solidFill>
            </a:ln>
          </p:spPr>
          <p:txBody>
            <a:bodyPr wrap="square" lIns="0" tIns="0" rIns="0" bIns="0" rtlCol="0"/>
            <a:lstStyle/>
            <a:p>
              <a:endParaRPr/>
            </a:p>
          </p:txBody>
        </p:sp>
      </p:grpSp>
      <p:sp>
        <p:nvSpPr>
          <p:cNvPr id="25" name="object 25"/>
          <p:cNvSpPr txBox="1"/>
          <p:nvPr/>
        </p:nvSpPr>
        <p:spPr>
          <a:xfrm>
            <a:off x="1065057" y="3304223"/>
            <a:ext cx="713105" cy="319318"/>
          </a:xfrm>
          <a:prstGeom prst="rect">
            <a:avLst/>
          </a:prstGeom>
          <a:solidFill>
            <a:srgbClr val="FFFFFF"/>
          </a:solidFill>
        </p:spPr>
        <p:txBody>
          <a:bodyPr vert="horz" wrap="square" lIns="0" tIns="133350" rIns="0" bIns="0" rtlCol="0">
            <a:spAutoFit/>
          </a:bodyPr>
          <a:lstStyle/>
          <a:p>
            <a:pPr marL="50800">
              <a:spcBef>
                <a:spcPts val="1050"/>
              </a:spcBef>
            </a:pPr>
            <a:r>
              <a:rPr sz="1200" spc="-15" dirty="0">
                <a:latin typeface="Meiryo UI"/>
                <a:cs typeface="Meiryo UI"/>
              </a:rPr>
              <a:t>管理主体</a:t>
            </a:r>
            <a:endParaRPr sz="1200">
              <a:latin typeface="Meiryo UI"/>
              <a:cs typeface="Meiryo UI"/>
            </a:endParaRPr>
          </a:p>
        </p:txBody>
      </p:sp>
      <p:sp>
        <p:nvSpPr>
          <p:cNvPr id="26" name="object 26"/>
          <p:cNvSpPr txBox="1"/>
          <p:nvPr/>
        </p:nvSpPr>
        <p:spPr>
          <a:xfrm>
            <a:off x="4999735" y="3925061"/>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27" name="object 27"/>
          <p:cNvSpPr/>
          <p:nvPr/>
        </p:nvSpPr>
        <p:spPr>
          <a:xfrm>
            <a:off x="5294376" y="3305555"/>
            <a:ext cx="0" cy="1700530"/>
          </a:xfrm>
          <a:custGeom>
            <a:avLst/>
            <a:gdLst/>
            <a:ahLst/>
            <a:cxnLst/>
            <a:rect l="l" t="t" r="r" b="b"/>
            <a:pathLst>
              <a:path h="1700529">
                <a:moveTo>
                  <a:pt x="0" y="0"/>
                </a:moveTo>
                <a:lnTo>
                  <a:pt x="0" y="1700530"/>
                </a:lnTo>
              </a:path>
            </a:pathLst>
          </a:custGeom>
          <a:ln w="9525">
            <a:solidFill>
              <a:srgbClr val="000000"/>
            </a:solidFill>
          </a:ln>
        </p:spPr>
        <p:txBody>
          <a:bodyPr wrap="square" lIns="0" tIns="0" rIns="0" bIns="0" rtlCol="0"/>
          <a:lstStyle/>
          <a:p>
            <a:endParaRPr/>
          </a:p>
        </p:txBody>
      </p:sp>
      <p:sp>
        <p:nvSpPr>
          <p:cNvPr id="28" name="object 28"/>
          <p:cNvSpPr txBox="1"/>
          <p:nvPr/>
        </p:nvSpPr>
        <p:spPr>
          <a:xfrm>
            <a:off x="4999735" y="5540146"/>
            <a:ext cx="177800" cy="6654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保有機能</a:t>
            </a:r>
            <a:endParaRPr sz="1200">
              <a:latin typeface="Meiryo UI"/>
              <a:cs typeface="Meiryo UI"/>
            </a:endParaRPr>
          </a:p>
        </p:txBody>
      </p:sp>
      <p:sp>
        <p:nvSpPr>
          <p:cNvPr id="29" name="object 29"/>
          <p:cNvSpPr/>
          <p:nvPr/>
        </p:nvSpPr>
        <p:spPr>
          <a:xfrm>
            <a:off x="5294376" y="5227321"/>
            <a:ext cx="0" cy="1240155"/>
          </a:xfrm>
          <a:custGeom>
            <a:avLst/>
            <a:gdLst/>
            <a:ahLst/>
            <a:cxnLst/>
            <a:rect l="l" t="t" r="r" b="b"/>
            <a:pathLst>
              <a:path h="1240154">
                <a:moveTo>
                  <a:pt x="0" y="0"/>
                </a:moveTo>
                <a:lnTo>
                  <a:pt x="0" y="1240091"/>
                </a:lnTo>
              </a:path>
            </a:pathLst>
          </a:custGeom>
          <a:ln w="9525">
            <a:solidFill>
              <a:srgbClr val="000000"/>
            </a:solidFill>
          </a:ln>
        </p:spPr>
        <p:txBody>
          <a:bodyPr wrap="square" lIns="0" tIns="0" rIns="0" bIns="0" rtlCol="0"/>
          <a:lstStyle/>
          <a:p>
            <a:endParaRPr/>
          </a:p>
        </p:txBody>
      </p:sp>
      <p:sp>
        <p:nvSpPr>
          <p:cNvPr id="30" name="object 30"/>
          <p:cNvSpPr txBox="1"/>
          <p:nvPr/>
        </p:nvSpPr>
        <p:spPr>
          <a:xfrm>
            <a:off x="7504937" y="3407767"/>
            <a:ext cx="4176199" cy="145859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Meiryo UI"/>
                <a:cs typeface="Meiryo UI"/>
              </a:rPr>
              <a:t>Bakongは</a:t>
            </a:r>
            <a:r>
              <a:rPr sz="1400" dirty="0">
                <a:latin typeface="Meiryo UI"/>
                <a:cs typeface="Meiryo UI"/>
              </a:rPr>
              <a:t>CBDC</a:t>
            </a:r>
            <a:r>
              <a:rPr sz="1400" spc="-25" dirty="0">
                <a:latin typeface="Meiryo UI"/>
                <a:cs typeface="Meiryo UI"/>
              </a:rPr>
              <a:t>の間接発行型</a:t>
            </a:r>
            <a:endParaRPr sz="1400" dirty="0">
              <a:latin typeface="Meiryo UI"/>
              <a:cs typeface="Meiryo UI"/>
            </a:endParaRPr>
          </a:p>
          <a:p>
            <a:pPr marL="190500" indent="-178435">
              <a:spcBef>
                <a:spcPts val="300"/>
              </a:spcBef>
              <a:buFont typeface="Arial"/>
              <a:buChar char="•"/>
              <a:tabLst>
                <a:tab pos="191135" algn="l"/>
              </a:tabLst>
            </a:pPr>
            <a:r>
              <a:rPr sz="1400" spc="-15" dirty="0">
                <a:latin typeface="Meiryo UI"/>
                <a:cs typeface="Meiryo UI"/>
              </a:rPr>
              <a:t>中央銀行が民間銀行等を通じて間接的に</a:t>
            </a:r>
            <a:endParaRPr sz="1400" dirty="0">
              <a:latin typeface="Meiryo UI"/>
              <a:cs typeface="Meiryo UI"/>
            </a:endParaRPr>
          </a:p>
          <a:p>
            <a:pPr marL="190500"/>
            <a:r>
              <a:rPr sz="1400" dirty="0">
                <a:latin typeface="Meiryo UI"/>
                <a:cs typeface="Meiryo UI"/>
              </a:rPr>
              <a:t>CBDC</a:t>
            </a:r>
            <a:r>
              <a:rPr sz="1400" spc="-20" dirty="0">
                <a:latin typeface="Meiryo UI"/>
                <a:cs typeface="Meiryo UI"/>
              </a:rPr>
              <a:t>を発行する方式</a:t>
            </a:r>
            <a:endParaRPr sz="1400" dirty="0">
              <a:latin typeface="Meiryo UI"/>
              <a:cs typeface="Meiryo UI"/>
            </a:endParaRPr>
          </a:p>
          <a:p>
            <a:pPr marL="190500" indent="-178435">
              <a:spcBef>
                <a:spcPts val="300"/>
              </a:spcBef>
              <a:buFont typeface="Arial"/>
              <a:buChar char="•"/>
              <a:tabLst>
                <a:tab pos="191135" algn="l"/>
              </a:tabLst>
            </a:pPr>
            <a:r>
              <a:rPr sz="1400" spc="-15" dirty="0">
                <a:latin typeface="Meiryo UI"/>
                <a:cs typeface="Meiryo UI"/>
              </a:rPr>
              <a:t>本人確認や口座管理は各銀行が実施</a:t>
            </a:r>
            <a:endParaRPr sz="1400" dirty="0">
              <a:latin typeface="Meiryo UI"/>
              <a:cs typeface="Meiryo UI"/>
            </a:endParaRPr>
          </a:p>
          <a:p>
            <a:pPr marL="190500" marR="5080" indent="-178435">
              <a:spcBef>
                <a:spcPts val="300"/>
              </a:spcBef>
              <a:buFont typeface="Arial"/>
              <a:buChar char="•"/>
              <a:tabLst>
                <a:tab pos="191135" algn="l"/>
              </a:tabLst>
            </a:pPr>
            <a:r>
              <a:rPr sz="1400" spc="-20" dirty="0">
                <a:latin typeface="Meiryo UI"/>
                <a:cs typeface="Meiryo UI"/>
              </a:rPr>
              <a:t>既存の現金流通の枠組みが維持されるため、銀行の金融仲介機能の維持も見込める</a:t>
            </a:r>
            <a:endParaRPr sz="1400" dirty="0">
              <a:latin typeface="Meiryo UI"/>
              <a:cs typeface="Meiryo UI"/>
            </a:endParaRPr>
          </a:p>
        </p:txBody>
      </p:sp>
      <p:grpSp>
        <p:nvGrpSpPr>
          <p:cNvPr id="31" name="object 31"/>
          <p:cNvGrpSpPr/>
          <p:nvPr/>
        </p:nvGrpSpPr>
        <p:grpSpPr>
          <a:xfrm>
            <a:off x="5692140" y="3936491"/>
            <a:ext cx="1485900" cy="655320"/>
            <a:chOff x="4549140" y="3936491"/>
            <a:chExt cx="1485900" cy="655320"/>
          </a:xfrm>
        </p:grpSpPr>
        <p:pic>
          <p:nvPicPr>
            <p:cNvPr id="32" name="object 32"/>
            <p:cNvPicPr/>
            <p:nvPr/>
          </p:nvPicPr>
          <p:blipFill>
            <a:blip r:embed="rId10" cstate="print"/>
            <a:stretch>
              <a:fillRect/>
            </a:stretch>
          </p:blipFill>
          <p:spPr>
            <a:xfrm>
              <a:off x="4549140" y="4188116"/>
              <a:ext cx="461772" cy="403530"/>
            </a:xfrm>
            <a:prstGeom prst="rect">
              <a:avLst/>
            </a:prstGeom>
          </p:spPr>
        </p:pic>
        <p:sp>
          <p:nvSpPr>
            <p:cNvPr id="33" name="object 33"/>
            <p:cNvSpPr/>
            <p:nvPr/>
          </p:nvSpPr>
          <p:spPr>
            <a:xfrm>
              <a:off x="4741164" y="3936491"/>
              <a:ext cx="556895" cy="223520"/>
            </a:xfrm>
            <a:custGeom>
              <a:avLst/>
              <a:gdLst/>
              <a:ahLst/>
              <a:cxnLst/>
              <a:rect l="l" t="t" r="r" b="b"/>
              <a:pathLst>
                <a:path w="556895" h="223520">
                  <a:moveTo>
                    <a:pt x="31750" y="146938"/>
                  </a:moveTo>
                  <a:lnTo>
                    <a:pt x="0" y="146938"/>
                  </a:lnTo>
                  <a:lnTo>
                    <a:pt x="38100" y="223138"/>
                  </a:lnTo>
                  <a:lnTo>
                    <a:pt x="69850" y="159638"/>
                  </a:lnTo>
                  <a:lnTo>
                    <a:pt x="31750" y="159638"/>
                  </a:lnTo>
                  <a:lnTo>
                    <a:pt x="31750" y="146938"/>
                  </a:lnTo>
                  <a:close/>
                </a:path>
                <a:path w="556895" h="223520">
                  <a:moveTo>
                    <a:pt x="543687" y="105282"/>
                  </a:moveTo>
                  <a:lnTo>
                    <a:pt x="34544" y="105282"/>
                  </a:lnTo>
                  <a:lnTo>
                    <a:pt x="31750" y="108076"/>
                  </a:lnTo>
                  <a:lnTo>
                    <a:pt x="31750" y="159638"/>
                  </a:lnTo>
                  <a:lnTo>
                    <a:pt x="44450" y="159638"/>
                  </a:lnTo>
                  <a:lnTo>
                    <a:pt x="44450" y="117982"/>
                  </a:lnTo>
                  <a:lnTo>
                    <a:pt x="38100" y="117982"/>
                  </a:lnTo>
                  <a:lnTo>
                    <a:pt x="44450" y="111632"/>
                  </a:lnTo>
                  <a:lnTo>
                    <a:pt x="543687" y="111632"/>
                  </a:lnTo>
                  <a:lnTo>
                    <a:pt x="543687" y="105282"/>
                  </a:lnTo>
                  <a:close/>
                </a:path>
                <a:path w="556895" h="223520">
                  <a:moveTo>
                    <a:pt x="76200" y="146938"/>
                  </a:moveTo>
                  <a:lnTo>
                    <a:pt x="44450" y="146938"/>
                  </a:lnTo>
                  <a:lnTo>
                    <a:pt x="44450" y="159638"/>
                  </a:lnTo>
                  <a:lnTo>
                    <a:pt x="69850" y="159638"/>
                  </a:lnTo>
                  <a:lnTo>
                    <a:pt x="76200" y="146938"/>
                  </a:lnTo>
                  <a:close/>
                </a:path>
                <a:path w="556895" h="223520">
                  <a:moveTo>
                    <a:pt x="44450" y="111632"/>
                  </a:moveTo>
                  <a:lnTo>
                    <a:pt x="38100" y="117982"/>
                  </a:lnTo>
                  <a:lnTo>
                    <a:pt x="44450" y="117982"/>
                  </a:lnTo>
                  <a:lnTo>
                    <a:pt x="44450" y="111632"/>
                  </a:lnTo>
                  <a:close/>
                </a:path>
                <a:path w="556895" h="223520">
                  <a:moveTo>
                    <a:pt x="556387" y="105282"/>
                  </a:moveTo>
                  <a:lnTo>
                    <a:pt x="550037" y="105282"/>
                  </a:lnTo>
                  <a:lnTo>
                    <a:pt x="543687" y="111632"/>
                  </a:lnTo>
                  <a:lnTo>
                    <a:pt x="44450" y="111632"/>
                  </a:lnTo>
                  <a:lnTo>
                    <a:pt x="44450" y="117982"/>
                  </a:lnTo>
                  <a:lnTo>
                    <a:pt x="553465" y="117982"/>
                  </a:lnTo>
                  <a:lnTo>
                    <a:pt x="556387" y="115061"/>
                  </a:lnTo>
                  <a:lnTo>
                    <a:pt x="556387" y="105282"/>
                  </a:lnTo>
                  <a:close/>
                </a:path>
                <a:path w="556895" h="223520">
                  <a:moveTo>
                    <a:pt x="556387" y="0"/>
                  </a:moveTo>
                  <a:lnTo>
                    <a:pt x="543687" y="0"/>
                  </a:lnTo>
                  <a:lnTo>
                    <a:pt x="543687" y="111632"/>
                  </a:lnTo>
                  <a:lnTo>
                    <a:pt x="550037" y="105282"/>
                  </a:lnTo>
                  <a:lnTo>
                    <a:pt x="556387" y="105282"/>
                  </a:lnTo>
                  <a:lnTo>
                    <a:pt x="556387" y="0"/>
                  </a:lnTo>
                  <a:close/>
                </a:path>
              </a:pathLst>
            </a:custGeom>
            <a:solidFill>
              <a:srgbClr val="585858"/>
            </a:solidFill>
          </p:spPr>
          <p:txBody>
            <a:bodyPr wrap="square" lIns="0" tIns="0" rIns="0" bIns="0" rtlCol="0"/>
            <a:lstStyle/>
            <a:p>
              <a:endParaRPr/>
            </a:p>
          </p:txBody>
        </p:sp>
        <p:pic>
          <p:nvPicPr>
            <p:cNvPr id="34" name="object 34"/>
            <p:cNvPicPr/>
            <p:nvPr/>
          </p:nvPicPr>
          <p:blipFill>
            <a:blip r:embed="rId10" cstate="print"/>
            <a:stretch>
              <a:fillRect/>
            </a:stretch>
          </p:blipFill>
          <p:spPr>
            <a:xfrm>
              <a:off x="5573268" y="4188116"/>
              <a:ext cx="461772" cy="403530"/>
            </a:xfrm>
            <a:prstGeom prst="rect">
              <a:avLst/>
            </a:prstGeom>
          </p:spPr>
        </p:pic>
        <p:sp>
          <p:nvSpPr>
            <p:cNvPr id="35" name="object 35"/>
            <p:cNvSpPr/>
            <p:nvPr/>
          </p:nvSpPr>
          <p:spPr>
            <a:xfrm>
              <a:off x="5284978" y="3936491"/>
              <a:ext cx="556895" cy="223520"/>
            </a:xfrm>
            <a:custGeom>
              <a:avLst/>
              <a:gdLst/>
              <a:ahLst/>
              <a:cxnLst/>
              <a:rect l="l" t="t" r="r" b="b"/>
              <a:pathLst>
                <a:path w="556895" h="223520">
                  <a:moveTo>
                    <a:pt x="511937" y="146938"/>
                  </a:moveTo>
                  <a:lnTo>
                    <a:pt x="480187" y="146938"/>
                  </a:lnTo>
                  <a:lnTo>
                    <a:pt x="518287" y="223138"/>
                  </a:lnTo>
                  <a:lnTo>
                    <a:pt x="550037" y="159638"/>
                  </a:lnTo>
                  <a:lnTo>
                    <a:pt x="511937" y="159638"/>
                  </a:lnTo>
                  <a:lnTo>
                    <a:pt x="511937" y="146938"/>
                  </a:lnTo>
                  <a:close/>
                </a:path>
                <a:path w="556895" h="223520">
                  <a:moveTo>
                    <a:pt x="511937" y="111505"/>
                  </a:moveTo>
                  <a:lnTo>
                    <a:pt x="511937" y="159638"/>
                  </a:lnTo>
                  <a:lnTo>
                    <a:pt x="524637" y="159638"/>
                  </a:lnTo>
                  <a:lnTo>
                    <a:pt x="524637" y="117855"/>
                  </a:lnTo>
                  <a:lnTo>
                    <a:pt x="518287" y="117855"/>
                  </a:lnTo>
                  <a:lnTo>
                    <a:pt x="511937" y="111505"/>
                  </a:lnTo>
                  <a:close/>
                </a:path>
                <a:path w="556895" h="223520">
                  <a:moveTo>
                    <a:pt x="556387" y="146938"/>
                  </a:moveTo>
                  <a:lnTo>
                    <a:pt x="524637" y="146938"/>
                  </a:lnTo>
                  <a:lnTo>
                    <a:pt x="524637" y="159638"/>
                  </a:lnTo>
                  <a:lnTo>
                    <a:pt x="550037" y="159638"/>
                  </a:lnTo>
                  <a:lnTo>
                    <a:pt x="556387" y="146938"/>
                  </a:lnTo>
                  <a:close/>
                </a:path>
                <a:path w="556895" h="223520">
                  <a:moveTo>
                    <a:pt x="12700" y="0"/>
                  </a:moveTo>
                  <a:lnTo>
                    <a:pt x="0" y="0"/>
                  </a:lnTo>
                  <a:lnTo>
                    <a:pt x="0" y="115061"/>
                  </a:lnTo>
                  <a:lnTo>
                    <a:pt x="2794" y="117855"/>
                  </a:lnTo>
                  <a:lnTo>
                    <a:pt x="511937" y="117855"/>
                  </a:lnTo>
                  <a:lnTo>
                    <a:pt x="511937" y="111505"/>
                  </a:lnTo>
                  <a:lnTo>
                    <a:pt x="12700" y="111505"/>
                  </a:lnTo>
                  <a:lnTo>
                    <a:pt x="6350" y="105155"/>
                  </a:lnTo>
                  <a:lnTo>
                    <a:pt x="12700" y="105155"/>
                  </a:lnTo>
                  <a:lnTo>
                    <a:pt x="12700" y="0"/>
                  </a:lnTo>
                  <a:close/>
                </a:path>
                <a:path w="556895" h="223520">
                  <a:moveTo>
                    <a:pt x="521716" y="105155"/>
                  </a:moveTo>
                  <a:lnTo>
                    <a:pt x="12700" y="105155"/>
                  </a:lnTo>
                  <a:lnTo>
                    <a:pt x="12700" y="111505"/>
                  </a:lnTo>
                  <a:lnTo>
                    <a:pt x="511937" y="111505"/>
                  </a:lnTo>
                  <a:lnTo>
                    <a:pt x="518287" y="117855"/>
                  </a:lnTo>
                  <a:lnTo>
                    <a:pt x="524637" y="117855"/>
                  </a:lnTo>
                  <a:lnTo>
                    <a:pt x="524637" y="108076"/>
                  </a:lnTo>
                  <a:lnTo>
                    <a:pt x="521716" y="105155"/>
                  </a:lnTo>
                  <a:close/>
                </a:path>
                <a:path w="556895" h="223520">
                  <a:moveTo>
                    <a:pt x="12700" y="105155"/>
                  </a:moveTo>
                  <a:lnTo>
                    <a:pt x="6350" y="105155"/>
                  </a:lnTo>
                  <a:lnTo>
                    <a:pt x="12700" y="111505"/>
                  </a:lnTo>
                  <a:lnTo>
                    <a:pt x="12700" y="105155"/>
                  </a:lnTo>
                  <a:close/>
                </a:path>
              </a:pathLst>
            </a:custGeom>
            <a:solidFill>
              <a:srgbClr val="585858"/>
            </a:solidFill>
          </p:spPr>
          <p:txBody>
            <a:bodyPr wrap="square" lIns="0" tIns="0" rIns="0" bIns="0" rtlCol="0"/>
            <a:lstStyle/>
            <a:p>
              <a:endParaRPr/>
            </a:p>
          </p:txBody>
        </p:sp>
      </p:grpSp>
      <p:sp>
        <p:nvSpPr>
          <p:cNvPr id="36" name="object 36"/>
          <p:cNvSpPr txBox="1"/>
          <p:nvPr/>
        </p:nvSpPr>
        <p:spPr>
          <a:xfrm>
            <a:off x="6257671" y="3775329"/>
            <a:ext cx="365760" cy="197490"/>
          </a:xfrm>
          <a:prstGeom prst="rect">
            <a:avLst/>
          </a:prstGeom>
        </p:spPr>
        <p:txBody>
          <a:bodyPr vert="horz" wrap="square" lIns="0" tIns="12700" rIns="0" bIns="0" rtlCol="0">
            <a:spAutoFit/>
          </a:bodyPr>
          <a:lstStyle/>
          <a:p>
            <a:pPr marL="12700">
              <a:spcBef>
                <a:spcPts val="100"/>
              </a:spcBef>
            </a:pPr>
            <a:r>
              <a:rPr sz="1200" b="1" spc="-25" dirty="0">
                <a:solidFill>
                  <a:srgbClr val="C00000"/>
                </a:solidFill>
                <a:latin typeface="Meiryo UI"/>
                <a:cs typeface="Meiryo UI"/>
              </a:rPr>
              <a:t>NBC</a:t>
            </a:r>
            <a:endParaRPr sz="1200">
              <a:latin typeface="Meiryo UI"/>
              <a:cs typeface="Meiryo UI"/>
            </a:endParaRPr>
          </a:p>
        </p:txBody>
      </p:sp>
      <p:sp>
        <p:nvSpPr>
          <p:cNvPr id="37" name="object 37"/>
          <p:cNvSpPr txBox="1"/>
          <p:nvPr/>
        </p:nvSpPr>
        <p:spPr>
          <a:xfrm>
            <a:off x="6154929" y="4309998"/>
            <a:ext cx="561975" cy="175048"/>
          </a:xfrm>
          <a:prstGeom prst="rect">
            <a:avLst/>
          </a:prstGeom>
        </p:spPr>
        <p:txBody>
          <a:bodyPr vert="horz" wrap="square" lIns="0" tIns="13335" rIns="0" bIns="0" rtlCol="0">
            <a:spAutoFit/>
          </a:bodyPr>
          <a:lstStyle/>
          <a:p>
            <a:pPr marL="12700">
              <a:spcBef>
                <a:spcPts val="105"/>
              </a:spcBef>
            </a:pPr>
            <a:r>
              <a:rPr sz="1050" spc="-15" dirty="0">
                <a:latin typeface="Meiryo UI"/>
                <a:cs typeface="Meiryo UI"/>
              </a:rPr>
              <a:t>民間銀行</a:t>
            </a:r>
            <a:endParaRPr sz="1050">
              <a:latin typeface="Meiryo UI"/>
              <a:cs typeface="Meiryo UI"/>
            </a:endParaRPr>
          </a:p>
        </p:txBody>
      </p:sp>
      <p:grpSp>
        <p:nvGrpSpPr>
          <p:cNvPr id="38" name="object 38"/>
          <p:cNvGrpSpPr/>
          <p:nvPr/>
        </p:nvGrpSpPr>
        <p:grpSpPr>
          <a:xfrm>
            <a:off x="5597264" y="4620767"/>
            <a:ext cx="1665605" cy="372110"/>
            <a:chOff x="4454263" y="4620767"/>
            <a:chExt cx="1665605" cy="372110"/>
          </a:xfrm>
        </p:grpSpPr>
        <p:pic>
          <p:nvPicPr>
            <p:cNvPr id="39" name="object 39"/>
            <p:cNvPicPr/>
            <p:nvPr/>
          </p:nvPicPr>
          <p:blipFill>
            <a:blip r:embed="rId11" cstate="print"/>
            <a:stretch>
              <a:fillRect/>
            </a:stretch>
          </p:blipFill>
          <p:spPr>
            <a:xfrm>
              <a:off x="5931018" y="4796027"/>
              <a:ext cx="188230" cy="196595"/>
            </a:xfrm>
            <a:prstGeom prst="rect">
              <a:avLst/>
            </a:prstGeom>
          </p:spPr>
        </p:pic>
        <p:sp>
          <p:nvSpPr>
            <p:cNvPr id="40" name="object 40"/>
            <p:cNvSpPr/>
            <p:nvPr/>
          </p:nvSpPr>
          <p:spPr>
            <a:xfrm>
              <a:off x="5797042" y="4620767"/>
              <a:ext cx="266065" cy="174625"/>
            </a:xfrm>
            <a:custGeom>
              <a:avLst/>
              <a:gdLst/>
              <a:ahLst/>
              <a:cxnLst/>
              <a:rect l="l" t="t" r="r" b="b"/>
              <a:pathLst>
                <a:path w="266064" h="174625">
                  <a:moveTo>
                    <a:pt x="221615" y="98170"/>
                  </a:moveTo>
                  <a:lnTo>
                    <a:pt x="189865" y="98170"/>
                  </a:lnTo>
                  <a:lnTo>
                    <a:pt x="227965" y="174370"/>
                  </a:lnTo>
                  <a:lnTo>
                    <a:pt x="259715" y="110870"/>
                  </a:lnTo>
                  <a:lnTo>
                    <a:pt x="221615" y="110870"/>
                  </a:lnTo>
                  <a:lnTo>
                    <a:pt x="221615" y="98170"/>
                  </a:lnTo>
                  <a:close/>
                </a:path>
                <a:path w="266064" h="174625">
                  <a:moveTo>
                    <a:pt x="221615" y="87121"/>
                  </a:moveTo>
                  <a:lnTo>
                    <a:pt x="221615" y="110870"/>
                  </a:lnTo>
                  <a:lnTo>
                    <a:pt x="234315" y="110870"/>
                  </a:lnTo>
                  <a:lnTo>
                    <a:pt x="234315" y="93471"/>
                  </a:lnTo>
                  <a:lnTo>
                    <a:pt x="227965" y="93471"/>
                  </a:lnTo>
                  <a:lnTo>
                    <a:pt x="221615" y="87121"/>
                  </a:lnTo>
                  <a:close/>
                </a:path>
                <a:path w="266064" h="174625">
                  <a:moveTo>
                    <a:pt x="266065" y="98170"/>
                  </a:moveTo>
                  <a:lnTo>
                    <a:pt x="234315" y="98170"/>
                  </a:lnTo>
                  <a:lnTo>
                    <a:pt x="234315" y="110870"/>
                  </a:lnTo>
                  <a:lnTo>
                    <a:pt x="259715" y="110870"/>
                  </a:lnTo>
                  <a:lnTo>
                    <a:pt x="266065" y="98170"/>
                  </a:lnTo>
                  <a:close/>
                </a:path>
                <a:path w="266064" h="174625">
                  <a:moveTo>
                    <a:pt x="12700" y="0"/>
                  </a:moveTo>
                  <a:lnTo>
                    <a:pt x="0" y="0"/>
                  </a:lnTo>
                  <a:lnTo>
                    <a:pt x="0" y="90677"/>
                  </a:lnTo>
                  <a:lnTo>
                    <a:pt x="2794" y="93471"/>
                  </a:lnTo>
                  <a:lnTo>
                    <a:pt x="221615" y="93471"/>
                  </a:lnTo>
                  <a:lnTo>
                    <a:pt x="221615" y="87121"/>
                  </a:lnTo>
                  <a:lnTo>
                    <a:pt x="12700" y="87121"/>
                  </a:lnTo>
                  <a:lnTo>
                    <a:pt x="6350" y="80771"/>
                  </a:lnTo>
                  <a:lnTo>
                    <a:pt x="12700" y="80771"/>
                  </a:lnTo>
                  <a:lnTo>
                    <a:pt x="12700" y="0"/>
                  </a:lnTo>
                  <a:close/>
                </a:path>
                <a:path w="266064" h="174625">
                  <a:moveTo>
                    <a:pt x="231521" y="80771"/>
                  </a:moveTo>
                  <a:lnTo>
                    <a:pt x="12700" y="80771"/>
                  </a:lnTo>
                  <a:lnTo>
                    <a:pt x="12700" y="87121"/>
                  </a:lnTo>
                  <a:lnTo>
                    <a:pt x="221615" y="87121"/>
                  </a:lnTo>
                  <a:lnTo>
                    <a:pt x="227965" y="93471"/>
                  </a:lnTo>
                  <a:lnTo>
                    <a:pt x="234315" y="93471"/>
                  </a:lnTo>
                  <a:lnTo>
                    <a:pt x="234315" y="83692"/>
                  </a:lnTo>
                  <a:lnTo>
                    <a:pt x="231521" y="80771"/>
                  </a:lnTo>
                  <a:close/>
                </a:path>
                <a:path w="266064" h="174625">
                  <a:moveTo>
                    <a:pt x="12700" y="80771"/>
                  </a:moveTo>
                  <a:lnTo>
                    <a:pt x="6350" y="80771"/>
                  </a:lnTo>
                  <a:lnTo>
                    <a:pt x="12700" y="87121"/>
                  </a:lnTo>
                  <a:lnTo>
                    <a:pt x="12700" y="80771"/>
                  </a:lnTo>
                  <a:close/>
                </a:path>
              </a:pathLst>
            </a:custGeom>
            <a:solidFill>
              <a:srgbClr val="585858"/>
            </a:solidFill>
          </p:spPr>
          <p:txBody>
            <a:bodyPr wrap="square" lIns="0" tIns="0" rIns="0" bIns="0" rtlCol="0"/>
            <a:lstStyle/>
            <a:p>
              <a:endParaRPr/>
            </a:p>
          </p:txBody>
        </p:sp>
        <p:pic>
          <p:nvPicPr>
            <p:cNvPr id="41" name="object 41"/>
            <p:cNvPicPr/>
            <p:nvPr/>
          </p:nvPicPr>
          <p:blipFill>
            <a:blip r:embed="rId11" cstate="print"/>
            <a:stretch>
              <a:fillRect/>
            </a:stretch>
          </p:blipFill>
          <p:spPr>
            <a:xfrm>
              <a:off x="5489026" y="4796027"/>
              <a:ext cx="186771" cy="196595"/>
            </a:xfrm>
            <a:prstGeom prst="rect">
              <a:avLst/>
            </a:prstGeom>
          </p:spPr>
        </p:pic>
        <p:sp>
          <p:nvSpPr>
            <p:cNvPr id="42" name="object 42"/>
            <p:cNvSpPr/>
            <p:nvPr/>
          </p:nvSpPr>
          <p:spPr>
            <a:xfrm>
              <a:off x="5544312" y="4620767"/>
              <a:ext cx="266065" cy="174625"/>
            </a:xfrm>
            <a:custGeom>
              <a:avLst/>
              <a:gdLst/>
              <a:ahLst/>
              <a:cxnLst/>
              <a:rect l="l" t="t" r="r" b="b"/>
              <a:pathLst>
                <a:path w="266064" h="174625">
                  <a:moveTo>
                    <a:pt x="31750" y="98170"/>
                  </a:moveTo>
                  <a:lnTo>
                    <a:pt x="0" y="98170"/>
                  </a:lnTo>
                  <a:lnTo>
                    <a:pt x="38100" y="174370"/>
                  </a:lnTo>
                  <a:lnTo>
                    <a:pt x="69850" y="110870"/>
                  </a:lnTo>
                  <a:lnTo>
                    <a:pt x="31750" y="110870"/>
                  </a:lnTo>
                  <a:lnTo>
                    <a:pt x="31750" y="98170"/>
                  </a:lnTo>
                  <a:close/>
                </a:path>
                <a:path w="266064" h="174625">
                  <a:moveTo>
                    <a:pt x="253364" y="80898"/>
                  </a:moveTo>
                  <a:lnTo>
                    <a:pt x="34543" y="80898"/>
                  </a:lnTo>
                  <a:lnTo>
                    <a:pt x="31750" y="83692"/>
                  </a:lnTo>
                  <a:lnTo>
                    <a:pt x="31750" y="110870"/>
                  </a:lnTo>
                  <a:lnTo>
                    <a:pt x="44450" y="110870"/>
                  </a:lnTo>
                  <a:lnTo>
                    <a:pt x="44450" y="93598"/>
                  </a:lnTo>
                  <a:lnTo>
                    <a:pt x="38100" y="93598"/>
                  </a:lnTo>
                  <a:lnTo>
                    <a:pt x="44450" y="87248"/>
                  </a:lnTo>
                  <a:lnTo>
                    <a:pt x="253364" y="87248"/>
                  </a:lnTo>
                  <a:lnTo>
                    <a:pt x="253364" y="80898"/>
                  </a:lnTo>
                  <a:close/>
                </a:path>
                <a:path w="266064" h="174625">
                  <a:moveTo>
                    <a:pt x="76200" y="98170"/>
                  </a:moveTo>
                  <a:lnTo>
                    <a:pt x="44450" y="98170"/>
                  </a:lnTo>
                  <a:lnTo>
                    <a:pt x="44450" y="110870"/>
                  </a:lnTo>
                  <a:lnTo>
                    <a:pt x="69850" y="110870"/>
                  </a:lnTo>
                  <a:lnTo>
                    <a:pt x="76200" y="98170"/>
                  </a:lnTo>
                  <a:close/>
                </a:path>
                <a:path w="266064" h="174625">
                  <a:moveTo>
                    <a:pt x="44450" y="87248"/>
                  </a:moveTo>
                  <a:lnTo>
                    <a:pt x="38100" y="93598"/>
                  </a:lnTo>
                  <a:lnTo>
                    <a:pt x="44450" y="93598"/>
                  </a:lnTo>
                  <a:lnTo>
                    <a:pt x="44450" y="87248"/>
                  </a:lnTo>
                  <a:close/>
                </a:path>
                <a:path w="266064" h="174625">
                  <a:moveTo>
                    <a:pt x="266064" y="80898"/>
                  </a:moveTo>
                  <a:lnTo>
                    <a:pt x="259714" y="80898"/>
                  </a:lnTo>
                  <a:lnTo>
                    <a:pt x="253364" y="87248"/>
                  </a:lnTo>
                  <a:lnTo>
                    <a:pt x="44450" y="87248"/>
                  </a:lnTo>
                  <a:lnTo>
                    <a:pt x="44450" y="93598"/>
                  </a:lnTo>
                  <a:lnTo>
                    <a:pt x="263271" y="93598"/>
                  </a:lnTo>
                  <a:lnTo>
                    <a:pt x="266064" y="90677"/>
                  </a:lnTo>
                  <a:lnTo>
                    <a:pt x="266064" y="80898"/>
                  </a:lnTo>
                  <a:close/>
                </a:path>
                <a:path w="266064" h="174625">
                  <a:moveTo>
                    <a:pt x="266064" y="0"/>
                  </a:moveTo>
                  <a:lnTo>
                    <a:pt x="253364" y="0"/>
                  </a:lnTo>
                  <a:lnTo>
                    <a:pt x="253364" y="87248"/>
                  </a:lnTo>
                  <a:lnTo>
                    <a:pt x="259714" y="80898"/>
                  </a:lnTo>
                  <a:lnTo>
                    <a:pt x="266064" y="80898"/>
                  </a:lnTo>
                  <a:lnTo>
                    <a:pt x="266064" y="0"/>
                  </a:lnTo>
                  <a:close/>
                </a:path>
              </a:pathLst>
            </a:custGeom>
            <a:solidFill>
              <a:srgbClr val="585858"/>
            </a:solidFill>
          </p:spPr>
          <p:txBody>
            <a:bodyPr wrap="square" lIns="0" tIns="0" rIns="0" bIns="0" rtlCol="0"/>
            <a:lstStyle/>
            <a:p>
              <a:endParaRPr/>
            </a:p>
          </p:txBody>
        </p:sp>
        <p:pic>
          <p:nvPicPr>
            <p:cNvPr id="43" name="object 43"/>
            <p:cNvPicPr/>
            <p:nvPr/>
          </p:nvPicPr>
          <p:blipFill>
            <a:blip r:embed="rId11" cstate="print"/>
            <a:stretch>
              <a:fillRect/>
            </a:stretch>
          </p:blipFill>
          <p:spPr>
            <a:xfrm>
              <a:off x="4454263" y="4796027"/>
              <a:ext cx="188230" cy="196595"/>
            </a:xfrm>
            <a:prstGeom prst="rect">
              <a:avLst/>
            </a:prstGeom>
          </p:spPr>
        </p:pic>
        <p:sp>
          <p:nvSpPr>
            <p:cNvPr id="44" name="object 44"/>
            <p:cNvSpPr/>
            <p:nvPr/>
          </p:nvSpPr>
          <p:spPr>
            <a:xfrm>
              <a:off x="4511040" y="4620767"/>
              <a:ext cx="275590" cy="174625"/>
            </a:xfrm>
            <a:custGeom>
              <a:avLst/>
              <a:gdLst/>
              <a:ahLst/>
              <a:cxnLst/>
              <a:rect l="l" t="t" r="r" b="b"/>
              <a:pathLst>
                <a:path w="275589" h="174625">
                  <a:moveTo>
                    <a:pt x="31750" y="98170"/>
                  </a:moveTo>
                  <a:lnTo>
                    <a:pt x="0" y="98170"/>
                  </a:lnTo>
                  <a:lnTo>
                    <a:pt x="38100" y="174370"/>
                  </a:lnTo>
                  <a:lnTo>
                    <a:pt x="69850" y="110870"/>
                  </a:lnTo>
                  <a:lnTo>
                    <a:pt x="31750" y="110870"/>
                  </a:lnTo>
                  <a:lnTo>
                    <a:pt x="31750" y="98170"/>
                  </a:lnTo>
                  <a:close/>
                </a:path>
                <a:path w="275589" h="174625">
                  <a:moveTo>
                    <a:pt x="262889" y="80898"/>
                  </a:moveTo>
                  <a:lnTo>
                    <a:pt x="34544" y="80898"/>
                  </a:lnTo>
                  <a:lnTo>
                    <a:pt x="31750" y="83692"/>
                  </a:lnTo>
                  <a:lnTo>
                    <a:pt x="31750" y="110870"/>
                  </a:lnTo>
                  <a:lnTo>
                    <a:pt x="44450" y="110870"/>
                  </a:lnTo>
                  <a:lnTo>
                    <a:pt x="44450" y="93598"/>
                  </a:lnTo>
                  <a:lnTo>
                    <a:pt x="38100" y="93598"/>
                  </a:lnTo>
                  <a:lnTo>
                    <a:pt x="44450" y="87248"/>
                  </a:lnTo>
                  <a:lnTo>
                    <a:pt x="262889" y="87248"/>
                  </a:lnTo>
                  <a:lnTo>
                    <a:pt x="262889" y="80898"/>
                  </a:lnTo>
                  <a:close/>
                </a:path>
                <a:path w="275589" h="174625">
                  <a:moveTo>
                    <a:pt x="76200" y="98170"/>
                  </a:moveTo>
                  <a:lnTo>
                    <a:pt x="44450" y="98170"/>
                  </a:lnTo>
                  <a:lnTo>
                    <a:pt x="44450" y="110870"/>
                  </a:lnTo>
                  <a:lnTo>
                    <a:pt x="69850" y="110870"/>
                  </a:lnTo>
                  <a:lnTo>
                    <a:pt x="76200" y="98170"/>
                  </a:lnTo>
                  <a:close/>
                </a:path>
                <a:path w="275589" h="174625">
                  <a:moveTo>
                    <a:pt x="44450" y="87248"/>
                  </a:moveTo>
                  <a:lnTo>
                    <a:pt x="38100" y="93598"/>
                  </a:lnTo>
                  <a:lnTo>
                    <a:pt x="44450" y="93598"/>
                  </a:lnTo>
                  <a:lnTo>
                    <a:pt x="44450" y="87248"/>
                  </a:lnTo>
                  <a:close/>
                </a:path>
                <a:path w="275589" h="174625">
                  <a:moveTo>
                    <a:pt x="275589" y="80898"/>
                  </a:moveTo>
                  <a:lnTo>
                    <a:pt x="269239" y="80898"/>
                  </a:lnTo>
                  <a:lnTo>
                    <a:pt x="262889" y="87248"/>
                  </a:lnTo>
                  <a:lnTo>
                    <a:pt x="44450" y="87248"/>
                  </a:lnTo>
                  <a:lnTo>
                    <a:pt x="44450" y="93598"/>
                  </a:lnTo>
                  <a:lnTo>
                    <a:pt x="272796" y="93598"/>
                  </a:lnTo>
                  <a:lnTo>
                    <a:pt x="275589" y="90677"/>
                  </a:lnTo>
                  <a:lnTo>
                    <a:pt x="275589" y="80898"/>
                  </a:lnTo>
                  <a:close/>
                </a:path>
                <a:path w="275589" h="174625">
                  <a:moveTo>
                    <a:pt x="275589" y="0"/>
                  </a:moveTo>
                  <a:lnTo>
                    <a:pt x="262889" y="0"/>
                  </a:lnTo>
                  <a:lnTo>
                    <a:pt x="262889" y="87248"/>
                  </a:lnTo>
                  <a:lnTo>
                    <a:pt x="269239" y="80898"/>
                  </a:lnTo>
                  <a:lnTo>
                    <a:pt x="275589" y="80898"/>
                  </a:lnTo>
                  <a:lnTo>
                    <a:pt x="275589" y="0"/>
                  </a:lnTo>
                  <a:close/>
                </a:path>
              </a:pathLst>
            </a:custGeom>
            <a:solidFill>
              <a:srgbClr val="585858"/>
            </a:solidFill>
          </p:spPr>
          <p:txBody>
            <a:bodyPr wrap="square" lIns="0" tIns="0" rIns="0" bIns="0" rtlCol="0"/>
            <a:lstStyle/>
            <a:p>
              <a:endParaRPr/>
            </a:p>
          </p:txBody>
        </p:sp>
        <p:pic>
          <p:nvPicPr>
            <p:cNvPr id="45" name="object 45"/>
            <p:cNvPicPr/>
            <p:nvPr/>
          </p:nvPicPr>
          <p:blipFill>
            <a:blip r:embed="rId11" cstate="print"/>
            <a:stretch>
              <a:fillRect/>
            </a:stretch>
          </p:blipFill>
          <p:spPr>
            <a:xfrm>
              <a:off x="4897746" y="4796027"/>
              <a:ext cx="188230" cy="196595"/>
            </a:xfrm>
            <a:prstGeom prst="rect">
              <a:avLst/>
            </a:prstGeom>
          </p:spPr>
        </p:pic>
        <p:sp>
          <p:nvSpPr>
            <p:cNvPr id="46" name="object 46"/>
            <p:cNvSpPr/>
            <p:nvPr/>
          </p:nvSpPr>
          <p:spPr>
            <a:xfrm>
              <a:off x="4772914" y="4620767"/>
              <a:ext cx="256540" cy="174625"/>
            </a:xfrm>
            <a:custGeom>
              <a:avLst/>
              <a:gdLst/>
              <a:ahLst/>
              <a:cxnLst/>
              <a:rect l="l" t="t" r="r" b="b"/>
              <a:pathLst>
                <a:path w="256539" h="174625">
                  <a:moveTo>
                    <a:pt x="212089" y="98170"/>
                  </a:moveTo>
                  <a:lnTo>
                    <a:pt x="180339" y="98170"/>
                  </a:lnTo>
                  <a:lnTo>
                    <a:pt x="218439" y="174370"/>
                  </a:lnTo>
                  <a:lnTo>
                    <a:pt x="250189" y="110870"/>
                  </a:lnTo>
                  <a:lnTo>
                    <a:pt x="212089" y="110870"/>
                  </a:lnTo>
                  <a:lnTo>
                    <a:pt x="212089" y="98170"/>
                  </a:lnTo>
                  <a:close/>
                </a:path>
                <a:path w="256539" h="174625">
                  <a:moveTo>
                    <a:pt x="212089" y="87121"/>
                  </a:moveTo>
                  <a:lnTo>
                    <a:pt x="212089" y="110870"/>
                  </a:lnTo>
                  <a:lnTo>
                    <a:pt x="224789" y="110870"/>
                  </a:lnTo>
                  <a:lnTo>
                    <a:pt x="224789" y="93471"/>
                  </a:lnTo>
                  <a:lnTo>
                    <a:pt x="218439" y="93471"/>
                  </a:lnTo>
                  <a:lnTo>
                    <a:pt x="212089" y="87121"/>
                  </a:lnTo>
                  <a:close/>
                </a:path>
                <a:path w="256539" h="174625">
                  <a:moveTo>
                    <a:pt x="256539" y="98170"/>
                  </a:moveTo>
                  <a:lnTo>
                    <a:pt x="224789" y="98170"/>
                  </a:lnTo>
                  <a:lnTo>
                    <a:pt x="224789" y="110870"/>
                  </a:lnTo>
                  <a:lnTo>
                    <a:pt x="250189" y="110870"/>
                  </a:lnTo>
                  <a:lnTo>
                    <a:pt x="256539" y="98170"/>
                  </a:lnTo>
                  <a:close/>
                </a:path>
                <a:path w="256539" h="174625">
                  <a:moveTo>
                    <a:pt x="12700" y="0"/>
                  </a:moveTo>
                  <a:lnTo>
                    <a:pt x="0" y="0"/>
                  </a:lnTo>
                  <a:lnTo>
                    <a:pt x="0" y="90677"/>
                  </a:lnTo>
                  <a:lnTo>
                    <a:pt x="2794" y="93471"/>
                  </a:lnTo>
                  <a:lnTo>
                    <a:pt x="212089" y="93471"/>
                  </a:lnTo>
                  <a:lnTo>
                    <a:pt x="212089" y="87121"/>
                  </a:lnTo>
                  <a:lnTo>
                    <a:pt x="12700" y="87121"/>
                  </a:lnTo>
                  <a:lnTo>
                    <a:pt x="6350" y="80771"/>
                  </a:lnTo>
                  <a:lnTo>
                    <a:pt x="12700" y="80771"/>
                  </a:lnTo>
                  <a:lnTo>
                    <a:pt x="12700" y="0"/>
                  </a:lnTo>
                  <a:close/>
                </a:path>
                <a:path w="256539" h="174625">
                  <a:moveTo>
                    <a:pt x="221996" y="80771"/>
                  </a:moveTo>
                  <a:lnTo>
                    <a:pt x="12700" y="80771"/>
                  </a:lnTo>
                  <a:lnTo>
                    <a:pt x="12700" y="87121"/>
                  </a:lnTo>
                  <a:lnTo>
                    <a:pt x="212089" y="87121"/>
                  </a:lnTo>
                  <a:lnTo>
                    <a:pt x="218439" y="93471"/>
                  </a:lnTo>
                  <a:lnTo>
                    <a:pt x="224789" y="93471"/>
                  </a:lnTo>
                  <a:lnTo>
                    <a:pt x="224789" y="83692"/>
                  </a:lnTo>
                  <a:lnTo>
                    <a:pt x="221996" y="80771"/>
                  </a:lnTo>
                  <a:close/>
                </a:path>
                <a:path w="256539" h="174625">
                  <a:moveTo>
                    <a:pt x="12700" y="80771"/>
                  </a:moveTo>
                  <a:lnTo>
                    <a:pt x="6350" y="80771"/>
                  </a:lnTo>
                  <a:lnTo>
                    <a:pt x="12700" y="87121"/>
                  </a:lnTo>
                  <a:lnTo>
                    <a:pt x="12700" y="80771"/>
                  </a:lnTo>
                  <a:close/>
                </a:path>
              </a:pathLst>
            </a:custGeom>
            <a:solidFill>
              <a:srgbClr val="585858"/>
            </a:solidFill>
          </p:spPr>
          <p:txBody>
            <a:bodyPr wrap="square" lIns="0" tIns="0" rIns="0" bIns="0" rtlCol="0"/>
            <a:lstStyle/>
            <a:p>
              <a:endParaRPr/>
            </a:p>
          </p:txBody>
        </p:sp>
      </p:grpSp>
      <p:grpSp>
        <p:nvGrpSpPr>
          <p:cNvPr id="47" name="object 47"/>
          <p:cNvGrpSpPr/>
          <p:nvPr/>
        </p:nvGrpSpPr>
        <p:grpSpPr>
          <a:xfrm>
            <a:off x="6181344" y="3325367"/>
            <a:ext cx="707390" cy="509270"/>
            <a:chOff x="5038344" y="3325367"/>
            <a:chExt cx="707390" cy="509270"/>
          </a:xfrm>
        </p:grpSpPr>
        <p:pic>
          <p:nvPicPr>
            <p:cNvPr id="48" name="object 48"/>
            <p:cNvPicPr/>
            <p:nvPr/>
          </p:nvPicPr>
          <p:blipFill>
            <a:blip r:embed="rId12" cstate="print"/>
            <a:stretch>
              <a:fillRect/>
            </a:stretch>
          </p:blipFill>
          <p:spPr>
            <a:xfrm>
              <a:off x="5038344" y="3325367"/>
              <a:ext cx="507491" cy="509016"/>
            </a:xfrm>
            <a:prstGeom prst="rect">
              <a:avLst/>
            </a:prstGeom>
          </p:spPr>
        </p:pic>
        <p:pic>
          <p:nvPicPr>
            <p:cNvPr id="49" name="object 49"/>
            <p:cNvPicPr/>
            <p:nvPr/>
          </p:nvPicPr>
          <p:blipFill>
            <a:blip r:embed="rId13" cstate="print"/>
            <a:stretch>
              <a:fillRect/>
            </a:stretch>
          </p:blipFill>
          <p:spPr>
            <a:xfrm>
              <a:off x="5590031" y="3390899"/>
              <a:ext cx="155193" cy="76200"/>
            </a:xfrm>
            <a:prstGeom prst="rect">
              <a:avLst/>
            </a:prstGeom>
          </p:spPr>
        </p:pic>
      </p:grpSp>
      <p:sp>
        <p:nvSpPr>
          <p:cNvPr id="50" name="object 50"/>
          <p:cNvSpPr txBox="1"/>
          <p:nvPr/>
        </p:nvSpPr>
        <p:spPr>
          <a:xfrm>
            <a:off x="6886447" y="3369692"/>
            <a:ext cx="440690" cy="119905"/>
          </a:xfrm>
          <a:prstGeom prst="rect">
            <a:avLst/>
          </a:prstGeom>
        </p:spPr>
        <p:txBody>
          <a:bodyPr vert="horz" wrap="square" lIns="0" tIns="12065" rIns="0" bIns="0" rtlCol="0">
            <a:spAutoFit/>
          </a:bodyPr>
          <a:lstStyle/>
          <a:p>
            <a:pPr marL="12700">
              <a:spcBef>
                <a:spcPts val="95"/>
              </a:spcBef>
            </a:pPr>
            <a:r>
              <a:rPr sz="700" spc="-10" dirty="0">
                <a:latin typeface="Meiryo UI"/>
                <a:cs typeface="Meiryo UI"/>
              </a:rPr>
              <a:t>通貨</a:t>
            </a:r>
            <a:r>
              <a:rPr sz="700" spc="-20" dirty="0">
                <a:latin typeface="Meiryo UI"/>
                <a:cs typeface="Meiryo UI"/>
              </a:rPr>
              <a:t>の</a:t>
            </a:r>
            <a:r>
              <a:rPr sz="700" spc="-10" dirty="0">
                <a:latin typeface="Meiryo UI"/>
                <a:cs typeface="Meiryo UI"/>
              </a:rPr>
              <a:t>流</a:t>
            </a:r>
            <a:r>
              <a:rPr sz="700" spc="-50" dirty="0">
                <a:latin typeface="Meiryo UI"/>
                <a:cs typeface="Meiryo UI"/>
              </a:rPr>
              <a:t>れ</a:t>
            </a:r>
            <a:endParaRPr sz="700">
              <a:latin typeface="Meiryo UI"/>
              <a:cs typeface="Meiryo UI"/>
            </a:endParaRPr>
          </a:p>
        </p:txBody>
      </p:sp>
      <p:sp>
        <p:nvSpPr>
          <p:cNvPr id="51" name="object 51"/>
          <p:cNvSpPr txBox="1"/>
          <p:nvPr/>
        </p:nvSpPr>
        <p:spPr>
          <a:xfrm>
            <a:off x="6220714" y="4787900"/>
            <a:ext cx="427990"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利用者</a:t>
            </a:r>
            <a:endParaRPr sz="1050">
              <a:latin typeface="Meiryo UI"/>
              <a:cs typeface="Meiryo UI"/>
            </a:endParaRPr>
          </a:p>
        </p:txBody>
      </p:sp>
      <p:grpSp>
        <p:nvGrpSpPr>
          <p:cNvPr id="52" name="object 52"/>
          <p:cNvGrpSpPr/>
          <p:nvPr/>
        </p:nvGrpSpPr>
        <p:grpSpPr>
          <a:xfrm>
            <a:off x="5670001" y="5641848"/>
            <a:ext cx="463550" cy="315595"/>
            <a:chOff x="4527001" y="5641847"/>
            <a:chExt cx="463550" cy="315595"/>
          </a:xfrm>
        </p:grpSpPr>
        <p:pic>
          <p:nvPicPr>
            <p:cNvPr id="53" name="object 53"/>
            <p:cNvPicPr/>
            <p:nvPr/>
          </p:nvPicPr>
          <p:blipFill>
            <a:blip r:embed="rId14" cstate="print"/>
            <a:stretch>
              <a:fillRect/>
            </a:stretch>
          </p:blipFill>
          <p:spPr>
            <a:xfrm>
              <a:off x="4527001" y="5641847"/>
              <a:ext cx="300308" cy="315468"/>
            </a:xfrm>
            <a:prstGeom prst="rect">
              <a:avLst/>
            </a:prstGeom>
          </p:spPr>
        </p:pic>
        <p:pic>
          <p:nvPicPr>
            <p:cNvPr id="54" name="object 54"/>
            <p:cNvPicPr/>
            <p:nvPr/>
          </p:nvPicPr>
          <p:blipFill>
            <a:blip r:embed="rId15" cstate="print"/>
            <a:stretch>
              <a:fillRect/>
            </a:stretch>
          </p:blipFill>
          <p:spPr>
            <a:xfrm>
              <a:off x="4822098" y="5676096"/>
              <a:ext cx="168455" cy="184582"/>
            </a:xfrm>
            <a:prstGeom prst="rect">
              <a:avLst/>
            </a:prstGeom>
          </p:spPr>
        </p:pic>
      </p:grpSp>
      <p:grpSp>
        <p:nvGrpSpPr>
          <p:cNvPr id="55" name="object 55"/>
          <p:cNvGrpSpPr/>
          <p:nvPr/>
        </p:nvGrpSpPr>
        <p:grpSpPr>
          <a:xfrm>
            <a:off x="6233159" y="5652515"/>
            <a:ext cx="1596390" cy="312420"/>
            <a:chOff x="5090159" y="5652515"/>
            <a:chExt cx="1596390" cy="312420"/>
          </a:xfrm>
        </p:grpSpPr>
        <p:pic>
          <p:nvPicPr>
            <p:cNvPr id="56" name="object 56"/>
            <p:cNvPicPr/>
            <p:nvPr/>
          </p:nvPicPr>
          <p:blipFill>
            <a:blip r:embed="rId16" cstate="print"/>
            <a:stretch>
              <a:fillRect/>
            </a:stretch>
          </p:blipFill>
          <p:spPr>
            <a:xfrm>
              <a:off x="5682995" y="5652515"/>
              <a:ext cx="265175" cy="312419"/>
            </a:xfrm>
            <a:prstGeom prst="rect">
              <a:avLst/>
            </a:prstGeom>
          </p:spPr>
        </p:pic>
        <p:sp>
          <p:nvSpPr>
            <p:cNvPr id="57" name="object 57"/>
            <p:cNvSpPr/>
            <p:nvPr/>
          </p:nvSpPr>
          <p:spPr>
            <a:xfrm>
              <a:off x="5090160" y="5769952"/>
              <a:ext cx="1269365" cy="78105"/>
            </a:xfrm>
            <a:custGeom>
              <a:avLst/>
              <a:gdLst/>
              <a:ahLst/>
              <a:cxnLst/>
              <a:rect l="l" t="t" r="r" b="b"/>
              <a:pathLst>
                <a:path w="1269364" h="78104">
                  <a:moveTo>
                    <a:pt x="580326" y="44526"/>
                  </a:moveTo>
                  <a:lnTo>
                    <a:pt x="528828" y="44526"/>
                  </a:lnTo>
                  <a:lnTo>
                    <a:pt x="516153" y="44526"/>
                  </a:lnTo>
                  <a:lnTo>
                    <a:pt x="516001" y="76200"/>
                  </a:lnTo>
                  <a:lnTo>
                    <a:pt x="580326" y="44526"/>
                  </a:lnTo>
                  <a:close/>
                </a:path>
                <a:path w="1269364" h="78104">
                  <a:moveTo>
                    <a:pt x="592455" y="38557"/>
                  </a:moveTo>
                  <a:lnTo>
                    <a:pt x="516382" y="0"/>
                  </a:lnTo>
                  <a:lnTo>
                    <a:pt x="516216" y="31750"/>
                  </a:lnTo>
                  <a:lnTo>
                    <a:pt x="0" y="28613"/>
                  </a:lnTo>
                  <a:lnTo>
                    <a:pt x="0" y="41313"/>
                  </a:lnTo>
                  <a:lnTo>
                    <a:pt x="516153" y="44450"/>
                  </a:lnTo>
                  <a:lnTo>
                    <a:pt x="528828" y="44526"/>
                  </a:lnTo>
                  <a:lnTo>
                    <a:pt x="580478" y="44450"/>
                  </a:lnTo>
                  <a:lnTo>
                    <a:pt x="592455" y="38557"/>
                  </a:lnTo>
                  <a:close/>
                </a:path>
                <a:path w="1269364" h="78104">
                  <a:moveTo>
                    <a:pt x="1269111" y="39535"/>
                  </a:moveTo>
                  <a:lnTo>
                    <a:pt x="1256411" y="33185"/>
                  </a:lnTo>
                  <a:lnTo>
                    <a:pt x="1192911" y="1435"/>
                  </a:lnTo>
                  <a:lnTo>
                    <a:pt x="1192911" y="33185"/>
                  </a:lnTo>
                  <a:lnTo>
                    <a:pt x="858012" y="33185"/>
                  </a:lnTo>
                  <a:lnTo>
                    <a:pt x="858012" y="45885"/>
                  </a:lnTo>
                  <a:lnTo>
                    <a:pt x="1192911" y="45885"/>
                  </a:lnTo>
                  <a:lnTo>
                    <a:pt x="1192911" y="77635"/>
                  </a:lnTo>
                  <a:lnTo>
                    <a:pt x="1256411" y="45885"/>
                  </a:lnTo>
                  <a:lnTo>
                    <a:pt x="1269111" y="39535"/>
                  </a:lnTo>
                  <a:close/>
                </a:path>
              </a:pathLst>
            </a:custGeom>
            <a:solidFill>
              <a:srgbClr val="919191"/>
            </a:solidFill>
          </p:spPr>
          <p:txBody>
            <a:bodyPr wrap="square" lIns="0" tIns="0" rIns="0" bIns="0" rtlCol="0"/>
            <a:lstStyle/>
            <a:p>
              <a:endParaRPr/>
            </a:p>
          </p:txBody>
        </p:sp>
        <p:pic>
          <p:nvPicPr>
            <p:cNvPr id="58" name="object 58"/>
            <p:cNvPicPr/>
            <p:nvPr/>
          </p:nvPicPr>
          <p:blipFill>
            <a:blip r:embed="rId17" cstate="print"/>
            <a:stretch>
              <a:fillRect/>
            </a:stretch>
          </p:blipFill>
          <p:spPr>
            <a:xfrm>
              <a:off x="6438457" y="5664707"/>
              <a:ext cx="247772" cy="256031"/>
            </a:xfrm>
            <a:prstGeom prst="rect">
              <a:avLst/>
            </a:prstGeom>
          </p:spPr>
        </p:pic>
        <p:pic>
          <p:nvPicPr>
            <p:cNvPr id="59" name="object 59"/>
            <p:cNvPicPr/>
            <p:nvPr/>
          </p:nvPicPr>
          <p:blipFill>
            <a:blip r:embed="rId18" cstate="print"/>
            <a:stretch>
              <a:fillRect/>
            </a:stretch>
          </p:blipFill>
          <p:spPr>
            <a:xfrm>
              <a:off x="6318960" y="5692927"/>
              <a:ext cx="136429" cy="149541"/>
            </a:xfrm>
            <a:prstGeom prst="rect">
              <a:avLst/>
            </a:prstGeom>
          </p:spPr>
        </p:pic>
      </p:grpSp>
      <p:pic>
        <p:nvPicPr>
          <p:cNvPr id="60" name="object 60"/>
          <p:cNvPicPr/>
          <p:nvPr/>
        </p:nvPicPr>
        <p:blipFill>
          <a:blip r:embed="rId19" cstate="print"/>
          <a:stretch>
            <a:fillRect/>
          </a:stretch>
        </p:blipFill>
        <p:spPr>
          <a:xfrm>
            <a:off x="7972044" y="5664708"/>
            <a:ext cx="262127" cy="262128"/>
          </a:xfrm>
          <a:prstGeom prst="rect">
            <a:avLst/>
          </a:prstGeom>
        </p:spPr>
      </p:pic>
      <p:sp>
        <p:nvSpPr>
          <p:cNvPr id="61" name="object 61"/>
          <p:cNvSpPr txBox="1"/>
          <p:nvPr/>
        </p:nvSpPr>
        <p:spPr>
          <a:xfrm>
            <a:off x="6716014" y="5945531"/>
            <a:ext cx="483234" cy="166071"/>
          </a:xfrm>
          <a:prstGeom prst="rect">
            <a:avLst/>
          </a:prstGeom>
        </p:spPr>
        <p:txBody>
          <a:bodyPr vert="horz" wrap="square" lIns="0" tIns="12065" rIns="0" bIns="0" rtlCol="0">
            <a:spAutoFit/>
          </a:bodyPr>
          <a:lstStyle/>
          <a:p>
            <a:pPr marL="12700">
              <a:spcBef>
                <a:spcPts val="95"/>
              </a:spcBef>
            </a:pPr>
            <a:r>
              <a:rPr sz="1000" spc="-10" dirty="0">
                <a:solidFill>
                  <a:srgbClr val="C00000"/>
                </a:solidFill>
                <a:latin typeface="Meiryo UI"/>
                <a:cs typeface="Meiryo UI"/>
              </a:rPr>
              <a:t>Bakong</a:t>
            </a:r>
            <a:endParaRPr sz="1000">
              <a:latin typeface="Meiryo UI"/>
              <a:cs typeface="Meiryo UI"/>
            </a:endParaRPr>
          </a:p>
        </p:txBody>
      </p:sp>
      <p:sp>
        <p:nvSpPr>
          <p:cNvPr id="62" name="object 62"/>
          <p:cNvSpPr txBox="1"/>
          <p:nvPr/>
        </p:nvSpPr>
        <p:spPr>
          <a:xfrm>
            <a:off x="7728967" y="5652164"/>
            <a:ext cx="395605" cy="533400"/>
          </a:xfrm>
          <a:prstGeom prst="rect">
            <a:avLst/>
          </a:prstGeom>
        </p:spPr>
        <p:txBody>
          <a:bodyPr vert="horz" wrap="square" lIns="0" tIns="83820" rIns="0" bIns="0" rtlCol="0">
            <a:spAutoFit/>
          </a:bodyPr>
          <a:lstStyle/>
          <a:p>
            <a:pPr marL="104775">
              <a:spcBef>
                <a:spcPts val="660"/>
              </a:spcBef>
            </a:pPr>
            <a:r>
              <a:rPr sz="800" spc="-25" dirty="0">
                <a:latin typeface="Meiryo UI"/>
                <a:cs typeface="Meiryo UI"/>
              </a:rPr>
              <a:t>or</a:t>
            </a:r>
            <a:endParaRPr sz="800">
              <a:latin typeface="Meiryo UI"/>
              <a:cs typeface="Meiryo UI"/>
            </a:endParaRPr>
          </a:p>
          <a:p>
            <a:pPr marL="12700">
              <a:spcBef>
                <a:spcPts val="555"/>
              </a:spcBef>
            </a:pPr>
            <a:r>
              <a:rPr sz="800" spc="-10" dirty="0">
                <a:latin typeface="Meiryo UI"/>
                <a:cs typeface="Meiryo UI"/>
              </a:rPr>
              <a:t>Bakong</a:t>
            </a:r>
            <a:endParaRPr sz="800">
              <a:latin typeface="Meiryo UI"/>
              <a:cs typeface="Meiryo UI"/>
            </a:endParaRPr>
          </a:p>
          <a:p>
            <a:pPr marL="27305"/>
            <a:r>
              <a:rPr sz="800" spc="-15" dirty="0">
                <a:latin typeface="Meiryo UI"/>
                <a:cs typeface="Meiryo UI"/>
              </a:rPr>
              <a:t>ユーザー</a:t>
            </a:r>
            <a:endParaRPr sz="800">
              <a:latin typeface="Meiryo UI"/>
              <a:cs typeface="Meiryo UI"/>
            </a:endParaRPr>
          </a:p>
        </p:txBody>
      </p:sp>
      <p:sp>
        <p:nvSpPr>
          <p:cNvPr id="63" name="object 63"/>
          <p:cNvSpPr txBox="1"/>
          <p:nvPr/>
        </p:nvSpPr>
        <p:spPr>
          <a:xfrm>
            <a:off x="8400416" y="5449925"/>
            <a:ext cx="3216328" cy="52065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Meiryo UI"/>
                <a:cs typeface="Meiryo UI"/>
              </a:rPr>
              <a:t>Bakongアカウント間の送金</a:t>
            </a:r>
            <a:endParaRPr sz="1400" dirty="0">
              <a:latin typeface="Meiryo UI"/>
              <a:cs typeface="Meiryo UI"/>
            </a:endParaRPr>
          </a:p>
          <a:p>
            <a:pPr marL="190500" marR="5080" indent="-178435">
              <a:spcBef>
                <a:spcPts val="300"/>
              </a:spcBef>
              <a:buFont typeface="Arial"/>
              <a:buChar char="•"/>
              <a:tabLst>
                <a:tab pos="191135" algn="l"/>
              </a:tabLst>
            </a:pPr>
            <a:r>
              <a:rPr sz="1400" spc="-5" dirty="0">
                <a:latin typeface="Meiryo UI"/>
                <a:cs typeface="Meiryo UI"/>
              </a:rPr>
              <a:t>電話番号よる送金や</a:t>
            </a:r>
            <a:r>
              <a:rPr sz="1400" spc="-10" dirty="0">
                <a:latin typeface="Meiryo UI"/>
                <a:cs typeface="Meiryo UI"/>
              </a:rPr>
              <a:t>QR</a:t>
            </a:r>
            <a:r>
              <a:rPr sz="1400" spc="-30" dirty="0">
                <a:latin typeface="Meiryo UI"/>
                <a:cs typeface="Meiryo UI"/>
              </a:rPr>
              <a:t>コード</a:t>
            </a:r>
            <a:r>
              <a:rPr sz="1400" spc="-10" dirty="0">
                <a:latin typeface="Meiryo UI"/>
                <a:cs typeface="Meiryo UI"/>
              </a:rPr>
              <a:t>決済が可能</a:t>
            </a:r>
            <a:endParaRPr sz="1400" dirty="0">
              <a:latin typeface="Meiryo UI"/>
              <a:cs typeface="Meiryo UI"/>
            </a:endParaRPr>
          </a:p>
        </p:txBody>
      </p:sp>
      <p:sp>
        <p:nvSpPr>
          <p:cNvPr id="64" name="object 64"/>
          <p:cNvSpPr txBox="1"/>
          <p:nvPr/>
        </p:nvSpPr>
        <p:spPr>
          <a:xfrm>
            <a:off x="5640705" y="5927243"/>
            <a:ext cx="395605" cy="259045"/>
          </a:xfrm>
          <a:prstGeom prst="rect">
            <a:avLst/>
          </a:prstGeom>
        </p:spPr>
        <p:txBody>
          <a:bodyPr vert="horz" wrap="square" lIns="0" tIns="12700" rIns="0" bIns="0" rtlCol="0">
            <a:spAutoFit/>
          </a:bodyPr>
          <a:lstStyle/>
          <a:p>
            <a:pPr marL="12700">
              <a:spcBef>
                <a:spcPts val="100"/>
              </a:spcBef>
            </a:pPr>
            <a:r>
              <a:rPr sz="800" spc="-10" dirty="0">
                <a:latin typeface="Meiryo UI"/>
                <a:cs typeface="Meiryo UI"/>
              </a:rPr>
              <a:t>Bakong</a:t>
            </a:r>
            <a:endParaRPr sz="800">
              <a:latin typeface="Meiryo UI"/>
              <a:cs typeface="Meiryo UI"/>
            </a:endParaRPr>
          </a:p>
          <a:p>
            <a:pPr marL="27940">
              <a:spcBef>
                <a:spcPts val="5"/>
              </a:spcBef>
            </a:pPr>
            <a:r>
              <a:rPr sz="800" spc="-15" dirty="0">
                <a:latin typeface="Meiryo UI"/>
                <a:cs typeface="Meiryo UI"/>
              </a:rPr>
              <a:t>ユーザー</a:t>
            </a:r>
            <a:endParaRPr sz="800">
              <a:latin typeface="Meiryo UI"/>
              <a:cs typeface="Meiryo UI"/>
            </a:endParaRPr>
          </a:p>
        </p:txBody>
      </p:sp>
      <p:sp>
        <p:nvSpPr>
          <p:cNvPr id="65" name="object 65"/>
          <p:cNvSpPr txBox="1"/>
          <p:nvPr/>
        </p:nvSpPr>
        <p:spPr>
          <a:xfrm>
            <a:off x="4996434" y="1886204"/>
            <a:ext cx="177800" cy="361315"/>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dirty="0">
              <a:latin typeface="Meiryo UI"/>
              <a:cs typeface="Meiryo UI"/>
            </a:endParaRPr>
          </a:p>
        </p:txBody>
      </p:sp>
      <p:sp>
        <p:nvSpPr>
          <p:cNvPr id="66" name="object 66"/>
          <p:cNvSpPr/>
          <p:nvPr/>
        </p:nvSpPr>
        <p:spPr>
          <a:xfrm>
            <a:off x="5291328" y="1714501"/>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67" name="object 67"/>
          <p:cNvSpPr txBox="1"/>
          <p:nvPr/>
        </p:nvSpPr>
        <p:spPr>
          <a:xfrm>
            <a:off x="4996434" y="2713482"/>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68" name="object 68"/>
          <p:cNvSpPr/>
          <p:nvPr/>
        </p:nvSpPr>
        <p:spPr>
          <a:xfrm>
            <a:off x="5291328" y="2540508"/>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69" name="object 69"/>
          <p:cNvSpPr txBox="1"/>
          <p:nvPr/>
        </p:nvSpPr>
        <p:spPr>
          <a:xfrm>
            <a:off x="5436490" y="1637513"/>
            <a:ext cx="6399193" cy="159575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Meiryo UI"/>
                <a:cs typeface="Meiryo UI"/>
              </a:rPr>
              <a:t>現地法定通貨「リエル」に連動する</a:t>
            </a:r>
            <a:r>
              <a:rPr sz="1400" spc="-20" dirty="0">
                <a:latin typeface="Meiryo UI"/>
                <a:cs typeface="Meiryo UI"/>
              </a:rPr>
              <a:t>CBDC</a:t>
            </a:r>
            <a:endParaRPr sz="1400" dirty="0">
              <a:latin typeface="Meiryo UI"/>
              <a:cs typeface="Meiryo UI"/>
            </a:endParaRPr>
          </a:p>
          <a:p>
            <a:pPr marL="190500" marR="5080" indent="-178435">
              <a:spcBef>
                <a:spcPts val="300"/>
              </a:spcBef>
              <a:buFont typeface="Arial"/>
              <a:buChar char="•"/>
              <a:tabLst>
                <a:tab pos="191135" algn="l"/>
              </a:tabLst>
            </a:pPr>
            <a:r>
              <a:rPr sz="1400" spc="-20" dirty="0">
                <a:latin typeface="Meiryo UI"/>
                <a:cs typeface="Meiryo UI"/>
              </a:rPr>
              <a:t>全ての国民/金融機関に提供可能な強固なセキュリティと処理能力を備え、</a:t>
            </a:r>
            <a:r>
              <a:rPr sz="1400" spc="-15" dirty="0">
                <a:latin typeface="Meiryo UI"/>
                <a:cs typeface="Meiryo UI"/>
              </a:rPr>
              <a:t>安全・簡単・迅速・無料でリエルや</a:t>
            </a:r>
            <a:r>
              <a:rPr sz="1400" spc="-10" dirty="0">
                <a:latin typeface="Meiryo UI"/>
                <a:cs typeface="Meiryo UI"/>
              </a:rPr>
              <a:t>US</a:t>
            </a:r>
            <a:r>
              <a:rPr sz="1400" spc="-20" dirty="0">
                <a:latin typeface="Meiryo UI"/>
                <a:cs typeface="Meiryo UI"/>
              </a:rPr>
              <a:t>ドルの決済・送金が可能</a:t>
            </a:r>
            <a:endParaRPr sz="1400" dirty="0">
              <a:latin typeface="Meiryo UI"/>
              <a:cs typeface="Meiryo UI"/>
            </a:endParaRPr>
          </a:p>
          <a:p>
            <a:pPr marL="190500" indent="-178435">
              <a:spcBef>
                <a:spcPts val="1085"/>
              </a:spcBef>
              <a:buFont typeface="Arial"/>
              <a:buChar char="•"/>
              <a:tabLst>
                <a:tab pos="191135" algn="l"/>
              </a:tabLst>
            </a:pPr>
            <a:r>
              <a:rPr sz="1400" spc="-20" dirty="0">
                <a:latin typeface="Meiryo UI"/>
                <a:cs typeface="Meiryo UI"/>
              </a:rPr>
              <a:t>金融包摂の実現：銀行口座未保有者の取込み</a:t>
            </a:r>
            <a:endParaRPr sz="1400" dirty="0">
              <a:latin typeface="Meiryo UI"/>
              <a:cs typeface="Meiryo UI"/>
            </a:endParaRPr>
          </a:p>
          <a:p>
            <a:pPr marL="190500" indent="-178435">
              <a:spcBef>
                <a:spcPts val="300"/>
              </a:spcBef>
              <a:buFont typeface="Arial"/>
              <a:buChar char="•"/>
              <a:tabLst>
                <a:tab pos="191135" algn="l"/>
              </a:tabLst>
            </a:pPr>
            <a:r>
              <a:rPr sz="1400" spc="-5" dirty="0">
                <a:latin typeface="Meiryo UI"/>
                <a:cs typeface="Meiryo UI"/>
              </a:rPr>
              <a:t>自国通貨の強化：</a:t>
            </a:r>
            <a:r>
              <a:rPr sz="1400" spc="-10" dirty="0">
                <a:latin typeface="Meiryo UI"/>
                <a:cs typeface="Meiryo UI"/>
              </a:rPr>
              <a:t>Libra</a:t>
            </a:r>
            <a:r>
              <a:rPr sz="1400" spc="-20" dirty="0">
                <a:latin typeface="Meiryo UI"/>
                <a:cs typeface="Meiryo UI"/>
              </a:rPr>
              <a:t>等の仮想通貨含むデジタル通貨への対抗</a:t>
            </a:r>
            <a:endParaRPr sz="1400" dirty="0">
              <a:latin typeface="Meiryo UI"/>
              <a:cs typeface="Meiryo UI"/>
            </a:endParaRPr>
          </a:p>
          <a:p>
            <a:pPr marL="190500" indent="-178435">
              <a:spcBef>
                <a:spcPts val="300"/>
              </a:spcBef>
              <a:buFont typeface="Arial"/>
              <a:buChar char="•"/>
              <a:tabLst>
                <a:tab pos="191135" algn="l"/>
              </a:tabLst>
            </a:pPr>
            <a:r>
              <a:rPr sz="1400" spc="-25" dirty="0">
                <a:latin typeface="Meiryo UI"/>
                <a:cs typeface="Meiryo UI"/>
              </a:rPr>
              <a:t>国家決済インフラの簡素化：国家でのインフラを統一によるコスト削減</a:t>
            </a:r>
            <a:endParaRPr sz="1400" dirty="0">
              <a:latin typeface="Meiryo UI"/>
              <a:cs typeface="Meiryo UI"/>
            </a:endParaRPr>
          </a:p>
        </p:txBody>
      </p:sp>
      <p:grpSp>
        <p:nvGrpSpPr>
          <p:cNvPr id="70" name="object 70"/>
          <p:cNvGrpSpPr/>
          <p:nvPr/>
        </p:nvGrpSpPr>
        <p:grpSpPr>
          <a:xfrm>
            <a:off x="1025241" y="6054853"/>
            <a:ext cx="867410" cy="596265"/>
            <a:chOff x="454151" y="6041135"/>
            <a:chExt cx="867410" cy="596265"/>
          </a:xfrm>
        </p:grpSpPr>
        <p:pic>
          <p:nvPicPr>
            <p:cNvPr id="71" name="object 71"/>
            <p:cNvPicPr/>
            <p:nvPr/>
          </p:nvPicPr>
          <p:blipFill>
            <a:blip r:embed="rId20" cstate="print"/>
            <a:stretch>
              <a:fillRect/>
            </a:stretch>
          </p:blipFill>
          <p:spPr>
            <a:xfrm>
              <a:off x="470915" y="6041135"/>
              <a:ext cx="835164" cy="595909"/>
            </a:xfrm>
            <a:prstGeom prst="rect">
              <a:avLst/>
            </a:prstGeom>
          </p:spPr>
        </p:pic>
        <p:pic>
          <p:nvPicPr>
            <p:cNvPr id="72" name="object 72"/>
            <p:cNvPicPr/>
            <p:nvPr/>
          </p:nvPicPr>
          <p:blipFill>
            <a:blip r:embed="rId21" cstate="print"/>
            <a:stretch>
              <a:fillRect/>
            </a:stretch>
          </p:blipFill>
          <p:spPr>
            <a:xfrm>
              <a:off x="454151" y="6150863"/>
              <a:ext cx="867143" cy="422186"/>
            </a:xfrm>
            <a:prstGeom prst="rect">
              <a:avLst/>
            </a:prstGeom>
          </p:spPr>
        </p:pic>
        <p:sp>
          <p:nvSpPr>
            <p:cNvPr id="73" name="object 73"/>
            <p:cNvSpPr/>
            <p:nvPr/>
          </p:nvSpPr>
          <p:spPr>
            <a:xfrm>
              <a:off x="501395" y="6071615"/>
              <a:ext cx="723900" cy="485140"/>
            </a:xfrm>
            <a:custGeom>
              <a:avLst/>
              <a:gdLst/>
              <a:ahLst/>
              <a:cxnLst/>
              <a:rect l="l" t="t" r="r" b="b"/>
              <a:pathLst>
                <a:path w="723900" h="485140">
                  <a:moveTo>
                    <a:pt x="0" y="484632"/>
                  </a:moveTo>
                  <a:lnTo>
                    <a:pt x="723899" y="484632"/>
                  </a:lnTo>
                  <a:lnTo>
                    <a:pt x="723899" y="0"/>
                  </a:lnTo>
                  <a:lnTo>
                    <a:pt x="0" y="0"/>
                  </a:lnTo>
                  <a:lnTo>
                    <a:pt x="0" y="484632"/>
                  </a:lnTo>
                  <a:close/>
                </a:path>
              </a:pathLst>
            </a:custGeom>
            <a:ln w="9525">
              <a:solidFill>
                <a:srgbClr val="7E7E7E"/>
              </a:solidFill>
            </a:ln>
          </p:spPr>
          <p:txBody>
            <a:bodyPr wrap="square" lIns="0" tIns="0" rIns="0" bIns="0" rtlCol="0"/>
            <a:lstStyle/>
            <a:p>
              <a:endParaRPr/>
            </a:p>
          </p:txBody>
        </p:sp>
      </p:grpSp>
      <p:sp>
        <p:nvSpPr>
          <p:cNvPr id="74" name="object 74"/>
          <p:cNvSpPr txBox="1"/>
          <p:nvPr/>
        </p:nvSpPr>
        <p:spPr>
          <a:xfrm>
            <a:off x="1071152" y="6071046"/>
            <a:ext cx="713740" cy="352661"/>
          </a:xfrm>
          <a:prstGeom prst="rect">
            <a:avLst/>
          </a:prstGeom>
          <a:solidFill>
            <a:srgbClr val="FFFFFF"/>
          </a:solidFill>
        </p:spPr>
        <p:txBody>
          <a:bodyPr vert="horz" wrap="square" lIns="0" tIns="166370" rIns="0" bIns="0" rtlCol="0">
            <a:spAutoFit/>
          </a:bodyPr>
          <a:lstStyle/>
          <a:p>
            <a:pPr marL="72390">
              <a:spcBef>
                <a:spcPts val="1310"/>
              </a:spcBef>
            </a:pPr>
            <a:r>
              <a:rPr sz="1200" spc="-15" dirty="0">
                <a:latin typeface="Meiryo UI"/>
                <a:cs typeface="Meiryo UI"/>
              </a:rPr>
              <a:t>ステータス</a:t>
            </a:r>
            <a:endParaRPr sz="1200">
              <a:latin typeface="Meiryo UI"/>
              <a:cs typeface="Meiryo UI"/>
            </a:endParaRPr>
          </a:p>
        </p:txBody>
      </p:sp>
      <p:sp>
        <p:nvSpPr>
          <p:cNvPr id="75" name="object 75"/>
          <p:cNvSpPr txBox="1"/>
          <p:nvPr/>
        </p:nvSpPr>
        <p:spPr>
          <a:xfrm>
            <a:off x="1898240" y="3320288"/>
            <a:ext cx="2175510" cy="3129280"/>
          </a:xfrm>
          <a:prstGeom prst="rect">
            <a:avLst/>
          </a:prstGeom>
        </p:spPr>
        <p:txBody>
          <a:bodyPr vert="horz" wrap="square" lIns="0" tIns="13335" rIns="0" bIns="0" rtlCol="0">
            <a:spAutoFit/>
          </a:bodyPr>
          <a:lstStyle/>
          <a:p>
            <a:pPr marL="12700">
              <a:spcBef>
                <a:spcPts val="105"/>
              </a:spcBef>
            </a:pPr>
            <a:r>
              <a:rPr sz="1400" spc="-10" dirty="0">
                <a:latin typeface="Meiryo UI"/>
                <a:cs typeface="Meiryo UI"/>
              </a:rPr>
              <a:t>カンボジア国立銀行</a:t>
            </a:r>
            <a:endParaRPr sz="1400">
              <a:latin typeface="Meiryo UI"/>
              <a:cs typeface="Meiryo UI"/>
            </a:endParaRPr>
          </a:p>
          <a:p>
            <a:pPr marL="12700"/>
            <a:r>
              <a:rPr sz="1400" spc="-10" dirty="0">
                <a:latin typeface="Meiryo UI"/>
                <a:cs typeface="Meiryo UI"/>
              </a:rPr>
              <a:t>（NBC）</a:t>
            </a:r>
            <a:endParaRPr sz="1400">
              <a:latin typeface="Meiryo UI"/>
              <a:cs typeface="Meiryo UI"/>
            </a:endParaRPr>
          </a:p>
          <a:p>
            <a:pPr marL="12700" marR="5080">
              <a:lnSpc>
                <a:spcPct val="180100"/>
              </a:lnSpc>
              <a:spcBef>
                <a:spcPts val="204"/>
              </a:spcBef>
            </a:pPr>
            <a:r>
              <a:rPr sz="1400" dirty="0">
                <a:latin typeface="Meiryo UI"/>
                <a:cs typeface="Meiryo UI"/>
              </a:rPr>
              <a:t>CBDC(</a:t>
            </a:r>
            <a:r>
              <a:rPr sz="1400" spc="-20" dirty="0">
                <a:latin typeface="Meiryo UI"/>
                <a:cs typeface="Meiryo UI"/>
              </a:rPr>
              <a:t>リテール/間接発行型)</a:t>
            </a:r>
            <a:r>
              <a:rPr sz="1400" spc="-50" dirty="0">
                <a:latin typeface="Meiryo UI"/>
                <a:cs typeface="Meiryo UI"/>
              </a:rPr>
              <a:t> </a:t>
            </a:r>
            <a:r>
              <a:rPr sz="1400" dirty="0">
                <a:latin typeface="Meiryo UI"/>
                <a:cs typeface="Meiryo UI"/>
              </a:rPr>
              <a:t>Hyperledger</a:t>
            </a:r>
            <a:r>
              <a:rPr sz="1400" spc="-90" dirty="0">
                <a:latin typeface="Meiryo UI"/>
                <a:cs typeface="Meiryo UI"/>
              </a:rPr>
              <a:t> </a:t>
            </a:r>
            <a:r>
              <a:rPr sz="1400" spc="-20" dirty="0">
                <a:latin typeface="Meiryo UI"/>
                <a:cs typeface="Meiryo UI"/>
              </a:rPr>
              <a:t>Iroha</a:t>
            </a:r>
            <a:endParaRPr sz="1400">
              <a:latin typeface="Meiryo UI"/>
              <a:cs typeface="Meiryo UI"/>
            </a:endParaRPr>
          </a:p>
          <a:p>
            <a:pPr marL="12700"/>
            <a:r>
              <a:rPr sz="1400" dirty="0">
                <a:latin typeface="Meiryo UI"/>
                <a:cs typeface="Meiryo UI"/>
              </a:rPr>
              <a:t>（</a:t>
            </a:r>
            <a:r>
              <a:rPr sz="1400" spc="-10" dirty="0">
                <a:latin typeface="Meiryo UI"/>
                <a:cs typeface="Meiryo UI"/>
              </a:rPr>
              <a:t>ブロックチェーン</a:t>
            </a:r>
            <a:r>
              <a:rPr sz="1400" spc="-50" dirty="0">
                <a:latin typeface="Meiryo UI"/>
                <a:cs typeface="Meiryo UI"/>
              </a:rPr>
              <a:t>）</a:t>
            </a:r>
            <a:endParaRPr sz="1400">
              <a:latin typeface="Meiryo UI"/>
              <a:cs typeface="Meiryo UI"/>
            </a:endParaRPr>
          </a:p>
          <a:p>
            <a:pPr marL="12700" marR="575945">
              <a:spcBef>
                <a:spcPts val="575"/>
              </a:spcBef>
            </a:pPr>
            <a:r>
              <a:rPr sz="1400" dirty="0">
                <a:latin typeface="Meiryo UI"/>
                <a:cs typeface="Meiryo UI"/>
              </a:rPr>
              <a:t>9</a:t>
            </a:r>
            <a:r>
              <a:rPr sz="1400" spc="-15" dirty="0">
                <a:latin typeface="Meiryo UI"/>
                <a:cs typeface="Meiryo UI"/>
              </a:rPr>
              <a:t>つの国内銀行と提携</a:t>
            </a:r>
            <a:r>
              <a:rPr sz="1400" spc="-10" dirty="0">
                <a:latin typeface="Meiryo UI"/>
                <a:cs typeface="Meiryo UI"/>
              </a:rPr>
              <a:t>ソラミツ株式会社</a:t>
            </a:r>
            <a:endParaRPr sz="1400">
              <a:latin typeface="Meiryo UI"/>
              <a:cs typeface="Meiryo UI"/>
            </a:endParaRPr>
          </a:p>
          <a:p>
            <a:pPr marL="12700"/>
            <a:r>
              <a:rPr sz="1400" spc="-5" dirty="0">
                <a:latin typeface="Meiryo UI"/>
                <a:cs typeface="Meiryo UI"/>
              </a:rPr>
              <a:t>デロイト/</a:t>
            </a:r>
            <a:r>
              <a:rPr sz="1400" spc="-10" dirty="0">
                <a:latin typeface="Meiryo UI"/>
                <a:cs typeface="Meiryo UI"/>
              </a:rPr>
              <a:t>KPMG</a:t>
            </a:r>
            <a:endParaRPr sz="1400">
              <a:latin typeface="Meiryo UI"/>
              <a:cs typeface="Meiryo UI"/>
            </a:endParaRPr>
          </a:p>
          <a:p>
            <a:pPr marL="12700" marR="1263015">
              <a:spcBef>
                <a:spcPts val="875"/>
              </a:spcBef>
            </a:pPr>
            <a:r>
              <a:rPr sz="1400" spc="-10" dirty="0">
                <a:latin typeface="Meiryo UI"/>
                <a:cs typeface="Meiryo UI"/>
              </a:rPr>
              <a:t>個人間送金</a:t>
            </a:r>
            <a:r>
              <a:rPr sz="1400" spc="-15" dirty="0">
                <a:latin typeface="Meiryo UI"/>
                <a:cs typeface="Meiryo UI"/>
              </a:rPr>
              <a:t>日常決済</a:t>
            </a:r>
            <a:endParaRPr sz="1400">
              <a:latin typeface="Meiryo UI"/>
              <a:cs typeface="Meiryo UI"/>
            </a:endParaRPr>
          </a:p>
          <a:p>
            <a:pPr marL="26034">
              <a:spcBef>
                <a:spcPts val="1605"/>
              </a:spcBef>
            </a:pPr>
            <a:r>
              <a:rPr sz="1400" spc="-10" dirty="0">
                <a:latin typeface="Meiryo UI"/>
                <a:cs typeface="Meiryo UI"/>
              </a:rPr>
              <a:t>パイロット版</a:t>
            </a:r>
            <a:endParaRPr sz="1400">
              <a:latin typeface="Meiryo UI"/>
              <a:cs typeface="Meiryo UI"/>
            </a:endParaRPr>
          </a:p>
        </p:txBody>
      </p:sp>
      <p:grpSp>
        <p:nvGrpSpPr>
          <p:cNvPr id="76" name="object 76"/>
          <p:cNvGrpSpPr/>
          <p:nvPr/>
        </p:nvGrpSpPr>
        <p:grpSpPr>
          <a:xfrm>
            <a:off x="997810" y="3771888"/>
            <a:ext cx="894715" cy="570230"/>
            <a:chOff x="426719" y="3758171"/>
            <a:chExt cx="894715" cy="570230"/>
          </a:xfrm>
        </p:grpSpPr>
        <p:pic>
          <p:nvPicPr>
            <p:cNvPr id="77" name="object 77"/>
            <p:cNvPicPr/>
            <p:nvPr/>
          </p:nvPicPr>
          <p:blipFill>
            <a:blip r:embed="rId22" cstate="print"/>
            <a:stretch>
              <a:fillRect/>
            </a:stretch>
          </p:blipFill>
          <p:spPr>
            <a:xfrm>
              <a:off x="458723" y="3758171"/>
              <a:ext cx="833640" cy="569988"/>
            </a:xfrm>
            <a:prstGeom prst="rect">
              <a:avLst/>
            </a:prstGeom>
          </p:spPr>
        </p:pic>
        <p:pic>
          <p:nvPicPr>
            <p:cNvPr id="78" name="object 78"/>
            <p:cNvPicPr/>
            <p:nvPr/>
          </p:nvPicPr>
          <p:blipFill>
            <a:blip r:embed="rId23" cstate="print"/>
            <a:stretch>
              <a:fillRect/>
            </a:stretch>
          </p:blipFill>
          <p:spPr>
            <a:xfrm>
              <a:off x="426719" y="3855681"/>
              <a:ext cx="894575" cy="422186"/>
            </a:xfrm>
            <a:prstGeom prst="rect">
              <a:avLst/>
            </a:prstGeom>
          </p:spPr>
        </p:pic>
        <p:sp>
          <p:nvSpPr>
            <p:cNvPr id="79" name="object 79"/>
            <p:cNvSpPr/>
            <p:nvPr/>
          </p:nvSpPr>
          <p:spPr>
            <a:xfrm>
              <a:off x="489203" y="3788664"/>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80" name="object 80"/>
          <p:cNvSpPr txBox="1"/>
          <p:nvPr/>
        </p:nvSpPr>
        <p:spPr>
          <a:xfrm>
            <a:off x="1065057" y="3785046"/>
            <a:ext cx="713105" cy="342401"/>
          </a:xfrm>
          <a:prstGeom prst="rect">
            <a:avLst/>
          </a:prstGeom>
          <a:solidFill>
            <a:srgbClr val="FFFFFF"/>
          </a:solidFill>
        </p:spPr>
        <p:txBody>
          <a:bodyPr vert="horz" wrap="square" lIns="0" tIns="156210" rIns="0" bIns="0" rtlCol="0">
            <a:spAutoFit/>
          </a:bodyPr>
          <a:lstStyle/>
          <a:p>
            <a:pPr marL="50800">
              <a:spcBef>
                <a:spcPts val="1230"/>
              </a:spcBef>
            </a:pPr>
            <a:r>
              <a:rPr sz="1200" spc="-15" dirty="0">
                <a:latin typeface="Meiryo UI"/>
                <a:cs typeface="Meiryo UI"/>
              </a:rPr>
              <a:t>分類名称</a:t>
            </a:r>
            <a:endParaRPr sz="1200">
              <a:latin typeface="Meiryo UI"/>
              <a:cs typeface="Meiryo U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E0EDF581-D4D5-A97D-311C-294CB453EB2D}"/>
              </a:ext>
            </a:extLst>
          </p:cNvPr>
          <p:cNvSpPr txBox="1"/>
          <p:nvPr/>
        </p:nvSpPr>
        <p:spPr>
          <a:xfrm>
            <a:off x="768440" y="1596662"/>
            <a:ext cx="10769420" cy="4087273"/>
          </a:xfrm>
          <a:prstGeom prst="rect">
            <a:avLst/>
          </a:prstGeom>
        </p:spPr>
        <p:txBody>
          <a:bodyPr vert="horz" wrap="square" lIns="0" tIns="0" rIns="0" bIns="0" rtlCol="0">
            <a:spAutoFit/>
          </a:bodyPr>
          <a:lstStyle/>
          <a:p>
            <a:pPr marL="372110" marR="260350" indent="-360045" algn="just">
              <a:lnSpc>
                <a:spcPct val="104200"/>
              </a:lnSpc>
              <a:buFont typeface="Wingdings"/>
              <a:buChar char=""/>
              <a:tabLst>
                <a:tab pos="372745" algn="l"/>
              </a:tabLst>
            </a:pPr>
            <a:r>
              <a:rPr sz="2000" spc="50" dirty="0">
                <a:latin typeface="メイリオ"/>
                <a:cs typeface="メイリオ"/>
              </a:rPr>
              <a:t>情報通信技術の急速な進歩を背景に、内外の様々な領域でデジタル化が進んでいる。技術革新のスピードの速さなどを踏まえ</a:t>
            </a:r>
            <a:r>
              <a:rPr sz="2000" dirty="0">
                <a:latin typeface="メイリオ"/>
                <a:cs typeface="メイリオ"/>
              </a:rPr>
              <a:t>ると、</a:t>
            </a:r>
            <a:r>
              <a:rPr sz="2000" b="1" spc="-15" dirty="0">
                <a:solidFill>
                  <a:srgbClr val="006FC0"/>
                </a:solidFill>
                <a:latin typeface="メイリオ"/>
                <a:cs typeface="メイリオ"/>
              </a:rPr>
              <a:t>今後、</a:t>
            </a:r>
            <a:r>
              <a:rPr sz="2000" b="1" spc="-10" dirty="0">
                <a:solidFill>
                  <a:srgbClr val="006FC0"/>
                </a:solidFill>
                <a:latin typeface="メイリオ"/>
                <a:cs typeface="メイリオ"/>
              </a:rPr>
              <a:t>CBDC</a:t>
            </a:r>
            <a:r>
              <a:rPr sz="2000" b="1" spc="-20" dirty="0">
                <a:solidFill>
                  <a:srgbClr val="006FC0"/>
                </a:solidFill>
                <a:latin typeface="メイリオ"/>
                <a:cs typeface="メイリオ"/>
              </a:rPr>
              <a:t>に対する社会のニーズが急激に高まる可能性</a:t>
            </a:r>
            <a:r>
              <a:rPr sz="2000" spc="-15" dirty="0">
                <a:latin typeface="メイリオ"/>
                <a:cs typeface="メイリオ"/>
              </a:rPr>
              <a:t>もある。</a:t>
            </a:r>
            <a:endParaRPr sz="2000" dirty="0">
              <a:latin typeface="メイリオ"/>
              <a:cs typeface="メイリオ"/>
            </a:endParaRPr>
          </a:p>
          <a:p>
            <a:pPr marL="372110" marR="259715" indent="-360045" algn="just">
              <a:lnSpc>
                <a:spcPct val="104299"/>
              </a:lnSpc>
              <a:spcBef>
                <a:spcPts val="1195"/>
              </a:spcBef>
              <a:buClr>
                <a:srgbClr val="000000"/>
              </a:buClr>
              <a:buFont typeface="Wingdings"/>
              <a:buChar char=""/>
              <a:tabLst>
                <a:tab pos="372745" algn="l"/>
              </a:tabLst>
            </a:pPr>
            <a:r>
              <a:rPr sz="2000" b="1" dirty="0">
                <a:solidFill>
                  <a:srgbClr val="006FC0"/>
                </a:solidFill>
                <a:latin typeface="メイリオ"/>
                <a:cs typeface="メイリオ"/>
              </a:rPr>
              <a:t>現時点で</a:t>
            </a:r>
            <a:r>
              <a:rPr sz="2000" b="1" spc="-10" dirty="0">
                <a:solidFill>
                  <a:srgbClr val="006FC0"/>
                </a:solidFill>
                <a:latin typeface="メイリオ"/>
                <a:cs typeface="メイリオ"/>
              </a:rPr>
              <a:t>CBDC</a:t>
            </a:r>
            <a:r>
              <a:rPr sz="2000" b="1" spc="-15" dirty="0">
                <a:solidFill>
                  <a:srgbClr val="006FC0"/>
                </a:solidFill>
                <a:latin typeface="メイリオ"/>
                <a:cs typeface="メイリオ"/>
              </a:rPr>
              <a:t>を発行する計画はない</a:t>
            </a:r>
            <a:r>
              <a:rPr sz="2000" spc="-20" dirty="0">
                <a:latin typeface="メイリオ"/>
                <a:cs typeface="メイリオ"/>
              </a:rPr>
              <a:t>が、決済システム全体の安</a:t>
            </a:r>
            <a:r>
              <a:rPr sz="2000" spc="50" dirty="0">
                <a:latin typeface="メイリオ"/>
                <a:cs typeface="メイリオ"/>
              </a:rPr>
              <a:t>定性と効率性を確保する観点から、今後の様々な環境変化に的</a:t>
            </a:r>
            <a:r>
              <a:rPr sz="2000" spc="-10" dirty="0">
                <a:latin typeface="メイリオ"/>
                <a:cs typeface="メイリオ"/>
              </a:rPr>
              <a:t>確に対応できるよう、</a:t>
            </a:r>
            <a:r>
              <a:rPr sz="2000" b="1" spc="-25" dirty="0">
                <a:solidFill>
                  <a:srgbClr val="006FC0"/>
                </a:solidFill>
                <a:latin typeface="メイリオ"/>
                <a:cs typeface="メイリオ"/>
              </a:rPr>
              <a:t>しっかり準備しておくことが重要</a:t>
            </a:r>
            <a:r>
              <a:rPr sz="2000" spc="-50" dirty="0">
                <a:latin typeface="メイリオ"/>
                <a:cs typeface="メイリオ"/>
              </a:rPr>
              <a:t>。</a:t>
            </a:r>
            <a:endParaRPr sz="2000" dirty="0">
              <a:latin typeface="メイリオ"/>
              <a:cs typeface="メイリオ"/>
            </a:endParaRPr>
          </a:p>
          <a:p>
            <a:pPr marL="372110" marR="259715" indent="-360045" algn="just">
              <a:lnSpc>
                <a:spcPct val="104000"/>
              </a:lnSpc>
              <a:spcBef>
                <a:spcPts val="1200"/>
              </a:spcBef>
              <a:buFont typeface="Wingdings"/>
              <a:buChar char=""/>
              <a:tabLst>
                <a:tab pos="372745" algn="l"/>
              </a:tabLst>
            </a:pPr>
            <a:r>
              <a:rPr sz="2000" spc="55" dirty="0">
                <a:latin typeface="メイリオ"/>
                <a:cs typeface="メイリオ"/>
              </a:rPr>
              <a:t>このため、内外関係者と連携しながら、</a:t>
            </a:r>
            <a:r>
              <a:rPr sz="2000" b="1" spc="40" dirty="0">
                <a:solidFill>
                  <a:srgbClr val="006FC0"/>
                </a:solidFill>
                <a:latin typeface="メイリオ"/>
                <a:cs typeface="メイリオ"/>
              </a:rPr>
              <a:t>実証実験と制度設計面</a:t>
            </a:r>
            <a:r>
              <a:rPr sz="2000" b="1" dirty="0">
                <a:solidFill>
                  <a:srgbClr val="006FC0"/>
                </a:solidFill>
                <a:latin typeface="メイリオ"/>
                <a:cs typeface="メイリオ"/>
              </a:rPr>
              <a:t>の検討を進めていく</a:t>
            </a:r>
            <a:r>
              <a:rPr sz="2000" spc="-50" dirty="0">
                <a:latin typeface="メイリオ"/>
                <a:cs typeface="メイリオ"/>
              </a:rPr>
              <a:t>。</a:t>
            </a:r>
            <a:endParaRPr sz="2000" dirty="0">
              <a:latin typeface="メイリオ"/>
              <a:cs typeface="メイリオ"/>
            </a:endParaRPr>
          </a:p>
          <a:p>
            <a:pPr marL="355600" marR="5080" indent="-342900">
              <a:lnSpc>
                <a:spcPct val="100000"/>
              </a:lnSpc>
              <a:spcBef>
                <a:spcPts val="1200"/>
              </a:spcBef>
              <a:buClr>
                <a:srgbClr val="000000"/>
              </a:buClr>
              <a:buFont typeface="Wingdings"/>
              <a:buChar char=""/>
              <a:tabLst>
                <a:tab pos="354965" algn="l"/>
                <a:tab pos="355600" algn="l"/>
              </a:tabLst>
            </a:pPr>
            <a:r>
              <a:rPr sz="2000" b="1" spc="55" dirty="0">
                <a:solidFill>
                  <a:srgbClr val="006FC0"/>
                </a:solidFill>
                <a:latin typeface="メイリオ"/>
                <a:cs typeface="メイリオ"/>
              </a:rPr>
              <a:t>デジタル社会にふさわしい決済システムのあり方</a:t>
            </a:r>
            <a:r>
              <a:rPr sz="2000" spc="45" dirty="0">
                <a:latin typeface="メイリオ"/>
                <a:cs typeface="メイリオ"/>
              </a:rPr>
              <a:t>について、幅</a:t>
            </a:r>
            <a:r>
              <a:rPr sz="2000" dirty="0">
                <a:latin typeface="メイリオ"/>
                <a:cs typeface="メイリオ"/>
              </a:rPr>
              <a:t> 広い関係者とともに考えていく必要。</a:t>
            </a:r>
            <a:r>
              <a:rPr sz="2000" spc="-5" dirty="0">
                <a:latin typeface="メイリオ"/>
                <a:cs typeface="メイリオ"/>
              </a:rPr>
              <a:t>C</a:t>
            </a:r>
            <a:r>
              <a:rPr sz="2000" spc="-10" dirty="0">
                <a:latin typeface="メイリオ"/>
                <a:cs typeface="メイリオ"/>
              </a:rPr>
              <a:t>B</a:t>
            </a:r>
            <a:r>
              <a:rPr sz="2000" dirty="0">
                <a:latin typeface="メイリオ"/>
                <a:cs typeface="メイリオ"/>
              </a:rPr>
              <a:t>D</a:t>
            </a:r>
            <a:r>
              <a:rPr sz="2000" spc="5" dirty="0">
                <a:latin typeface="メイリオ"/>
                <a:cs typeface="メイリオ"/>
              </a:rPr>
              <a:t>C</a:t>
            </a:r>
            <a:r>
              <a:rPr sz="2000" spc="10" dirty="0">
                <a:latin typeface="メイリオ"/>
                <a:cs typeface="メイリオ"/>
              </a:rPr>
              <a:t>は、現金と並ぶ決済手</a:t>
            </a:r>
            <a:r>
              <a:rPr sz="2000" spc="50" dirty="0">
                <a:latin typeface="メイリオ"/>
                <a:cs typeface="メイリオ"/>
              </a:rPr>
              <a:t>段としての役割に加え、民間の事業者が、イノベーションを発揮して様々な決済サービスを新たに提供する基盤となり得る。</a:t>
            </a:r>
            <a:endParaRPr sz="2000" dirty="0">
              <a:latin typeface="メイリオ"/>
              <a:cs typeface="メイリオ"/>
            </a:endParaRPr>
          </a:p>
          <a:p>
            <a:pPr marL="355600" indent="-342900">
              <a:lnSpc>
                <a:spcPct val="100000"/>
              </a:lnSpc>
              <a:spcBef>
                <a:spcPts val="1205"/>
              </a:spcBef>
              <a:buClr>
                <a:srgbClr val="000000"/>
              </a:buClr>
              <a:buFont typeface="Wingdings"/>
              <a:buChar char=""/>
              <a:tabLst>
                <a:tab pos="354965" algn="l"/>
                <a:tab pos="355600" algn="l"/>
              </a:tabLst>
            </a:pPr>
            <a:r>
              <a:rPr sz="2000" b="1" spc="65" dirty="0" err="1">
                <a:solidFill>
                  <a:srgbClr val="006FC0"/>
                </a:solidFill>
                <a:latin typeface="メイリオ"/>
                <a:cs typeface="メイリオ"/>
              </a:rPr>
              <a:t>現金</a:t>
            </a:r>
            <a:r>
              <a:rPr sz="2000" spc="50" dirty="0" err="1">
                <a:latin typeface="メイリオ"/>
                <a:cs typeface="メイリオ"/>
              </a:rPr>
              <a:t>に対する需要がある限り、日本銀行は、今後も責任をもっ</a:t>
            </a:r>
            <a:r>
              <a:rPr sz="2000" spc="-5" dirty="0" err="1">
                <a:latin typeface="メイリオ"/>
                <a:cs typeface="メイリオ"/>
              </a:rPr>
              <a:t>て供給を続けていく</a:t>
            </a:r>
            <a:r>
              <a:rPr sz="2000" spc="-5" dirty="0">
                <a:latin typeface="メイリオ"/>
                <a:cs typeface="メイリオ"/>
              </a:rPr>
              <a:t>。</a:t>
            </a:r>
            <a:endParaRPr sz="2000" dirty="0">
              <a:latin typeface="メイリオ"/>
              <a:cs typeface="メイリオ"/>
            </a:endParaRPr>
          </a:p>
        </p:txBody>
      </p:sp>
      <p:sp>
        <p:nvSpPr>
          <p:cNvPr id="4" name="object 2">
            <a:extLst>
              <a:ext uri="{FF2B5EF4-FFF2-40B4-BE49-F238E27FC236}">
                <a16:creationId xmlns:a16="http://schemas.microsoft.com/office/drawing/2014/main" id="{34C000A9-11F4-4A5A-879E-180C7F063058}"/>
              </a:ext>
            </a:extLst>
          </p:cNvPr>
          <p:cNvSpPr txBox="1">
            <a:spLocks/>
          </p:cNvSpPr>
          <p:nvPr/>
        </p:nvSpPr>
        <p:spPr>
          <a:xfrm>
            <a:off x="0" y="276304"/>
            <a:ext cx="12192000" cy="443711"/>
          </a:xfrm>
          <a:prstGeom prst="rect">
            <a:avLst/>
          </a:prstGeom>
        </p:spPr>
        <p:txBody>
          <a:bodyPr vert="horz" wrap="square" lIns="0" tIns="12700" rIns="0" bIns="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800" spc="-5" dirty="0">
                <a:latin typeface="Yet R" panose="02030504000101010101" pitchFamily="18" charset="-127"/>
                <a:ea typeface="Yet R" panose="02030504000101010101" pitchFamily="18" charset="-127"/>
              </a:rPr>
              <a:t>日本銀行のスタンス</a:t>
            </a:r>
          </a:p>
        </p:txBody>
      </p:sp>
    </p:spTree>
    <p:extLst>
      <p:ext uri="{BB962C8B-B14F-4D97-AF65-F5344CB8AC3E}">
        <p14:creationId xmlns:p14="http://schemas.microsoft.com/office/powerpoint/2010/main" val="1199933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87653" y="3026470"/>
            <a:ext cx="2672715" cy="3677285"/>
            <a:chOff x="263652" y="2955640"/>
            <a:chExt cx="2672715" cy="3677285"/>
          </a:xfrm>
        </p:grpSpPr>
        <p:pic>
          <p:nvPicPr>
            <p:cNvPr id="3" name="object 3"/>
            <p:cNvPicPr/>
            <p:nvPr/>
          </p:nvPicPr>
          <p:blipFill>
            <a:blip r:embed="rId2" cstate="print"/>
            <a:stretch>
              <a:fillRect/>
            </a:stretch>
          </p:blipFill>
          <p:spPr>
            <a:xfrm>
              <a:off x="263652" y="2955640"/>
              <a:ext cx="2672178" cy="3429818"/>
            </a:xfrm>
            <a:prstGeom prst="rect">
              <a:avLst/>
            </a:prstGeom>
          </p:spPr>
        </p:pic>
        <p:pic>
          <p:nvPicPr>
            <p:cNvPr id="4" name="object 4"/>
            <p:cNvPicPr/>
            <p:nvPr/>
          </p:nvPicPr>
          <p:blipFill>
            <a:blip r:embed="rId3" cstate="print"/>
            <a:stretch>
              <a:fillRect/>
            </a:stretch>
          </p:blipFill>
          <p:spPr>
            <a:xfrm>
              <a:off x="301752" y="6309360"/>
              <a:ext cx="323088" cy="323088"/>
            </a:xfrm>
            <a:prstGeom prst="rect">
              <a:avLst/>
            </a:prstGeom>
          </p:spPr>
        </p:pic>
      </p:grpSp>
      <p:grpSp>
        <p:nvGrpSpPr>
          <p:cNvPr id="5" name="object 5"/>
          <p:cNvGrpSpPr/>
          <p:nvPr/>
        </p:nvGrpSpPr>
        <p:grpSpPr>
          <a:xfrm>
            <a:off x="4724400" y="3144055"/>
            <a:ext cx="2801620" cy="3538220"/>
            <a:chOff x="3200400" y="3073226"/>
            <a:chExt cx="2801620" cy="3538220"/>
          </a:xfrm>
        </p:grpSpPr>
        <p:pic>
          <p:nvPicPr>
            <p:cNvPr id="6" name="object 6"/>
            <p:cNvPicPr/>
            <p:nvPr/>
          </p:nvPicPr>
          <p:blipFill>
            <a:blip r:embed="rId4" cstate="print"/>
            <a:stretch>
              <a:fillRect/>
            </a:stretch>
          </p:blipFill>
          <p:spPr>
            <a:xfrm>
              <a:off x="3200400" y="3073226"/>
              <a:ext cx="2801502" cy="3313716"/>
            </a:xfrm>
            <a:prstGeom prst="rect">
              <a:avLst/>
            </a:prstGeom>
          </p:spPr>
        </p:pic>
        <p:pic>
          <p:nvPicPr>
            <p:cNvPr id="7" name="object 7"/>
            <p:cNvPicPr/>
            <p:nvPr/>
          </p:nvPicPr>
          <p:blipFill>
            <a:blip r:embed="rId3" cstate="print"/>
            <a:stretch>
              <a:fillRect/>
            </a:stretch>
          </p:blipFill>
          <p:spPr>
            <a:xfrm>
              <a:off x="3211067" y="6303263"/>
              <a:ext cx="307847" cy="307848"/>
            </a:xfrm>
            <a:prstGeom prst="rect">
              <a:avLst/>
            </a:prstGeom>
          </p:spPr>
        </p:pic>
      </p:grpSp>
      <p:grpSp>
        <p:nvGrpSpPr>
          <p:cNvPr id="8" name="object 8"/>
          <p:cNvGrpSpPr/>
          <p:nvPr/>
        </p:nvGrpSpPr>
        <p:grpSpPr>
          <a:xfrm>
            <a:off x="7839456" y="3067053"/>
            <a:ext cx="2673985" cy="3613785"/>
            <a:chOff x="6315455" y="2996223"/>
            <a:chExt cx="2673985" cy="3613785"/>
          </a:xfrm>
        </p:grpSpPr>
        <p:pic>
          <p:nvPicPr>
            <p:cNvPr id="9" name="object 9"/>
            <p:cNvPicPr/>
            <p:nvPr/>
          </p:nvPicPr>
          <p:blipFill>
            <a:blip r:embed="rId5" cstate="print"/>
            <a:stretch>
              <a:fillRect/>
            </a:stretch>
          </p:blipFill>
          <p:spPr>
            <a:xfrm>
              <a:off x="6315455" y="2996223"/>
              <a:ext cx="2673751" cy="3389584"/>
            </a:xfrm>
            <a:prstGeom prst="rect">
              <a:avLst/>
            </a:prstGeom>
          </p:spPr>
        </p:pic>
        <p:pic>
          <p:nvPicPr>
            <p:cNvPr id="10" name="object 10"/>
            <p:cNvPicPr/>
            <p:nvPr/>
          </p:nvPicPr>
          <p:blipFill>
            <a:blip r:embed="rId3" cstate="print"/>
            <a:stretch>
              <a:fillRect/>
            </a:stretch>
          </p:blipFill>
          <p:spPr>
            <a:xfrm>
              <a:off x="6315455" y="6284976"/>
              <a:ext cx="323088" cy="324612"/>
            </a:xfrm>
            <a:prstGeom prst="rect">
              <a:avLst/>
            </a:prstGeom>
          </p:spPr>
        </p:pic>
      </p:grpSp>
      <p:graphicFrame>
        <p:nvGraphicFramePr>
          <p:cNvPr id="11" name="object 11"/>
          <p:cNvGraphicFramePr>
            <a:graphicFrameLocks noGrp="1"/>
          </p:cNvGraphicFramePr>
          <p:nvPr>
            <p:extLst>
              <p:ext uri="{D42A27DB-BD31-4B8C-83A1-F6EECF244321}">
                <p14:modId xmlns:p14="http://schemas.microsoft.com/office/powerpoint/2010/main" val="2763300454"/>
              </p:ext>
            </p:extLst>
          </p:nvPr>
        </p:nvGraphicFramePr>
        <p:xfrm>
          <a:off x="1993824" y="1491197"/>
          <a:ext cx="8143873" cy="934085"/>
        </p:xfrm>
        <a:graphic>
          <a:graphicData uri="http://schemas.openxmlformats.org/drawingml/2006/table">
            <a:tbl>
              <a:tblPr firstRow="1" bandRow="1">
                <a:tableStyleId>{2D5ABB26-0587-4C30-8999-92F81FD0307C}</a:tableStyleId>
              </a:tblPr>
              <a:tblGrid>
                <a:gridCol w="2160905">
                  <a:extLst>
                    <a:ext uri="{9D8B030D-6E8A-4147-A177-3AD203B41FA5}">
                      <a16:colId xmlns:a16="http://schemas.microsoft.com/office/drawing/2014/main" val="20000"/>
                    </a:ext>
                  </a:extLst>
                </a:gridCol>
                <a:gridCol w="1908810">
                  <a:extLst>
                    <a:ext uri="{9D8B030D-6E8A-4147-A177-3AD203B41FA5}">
                      <a16:colId xmlns:a16="http://schemas.microsoft.com/office/drawing/2014/main" val="20001"/>
                    </a:ext>
                  </a:extLst>
                </a:gridCol>
                <a:gridCol w="2002154">
                  <a:extLst>
                    <a:ext uri="{9D8B030D-6E8A-4147-A177-3AD203B41FA5}">
                      <a16:colId xmlns:a16="http://schemas.microsoft.com/office/drawing/2014/main" val="20002"/>
                    </a:ext>
                  </a:extLst>
                </a:gridCol>
                <a:gridCol w="2072004">
                  <a:extLst>
                    <a:ext uri="{9D8B030D-6E8A-4147-A177-3AD203B41FA5}">
                      <a16:colId xmlns:a16="http://schemas.microsoft.com/office/drawing/2014/main" val="20003"/>
                    </a:ext>
                  </a:extLst>
                </a:gridCol>
              </a:tblGrid>
              <a:tr h="281940">
                <a:tc>
                  <a:txBody>
                    <a:bodyPr/>
                    <a:lstStyle/>
                    <a:p>
                      <a:pPr>
                        <a:lnSpc>
                          <a:spcPct val="100000"/>
                        </a:lnSpc>
                      </a:pPr>
                      <a:endParaRPr sz="16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570865">
                        <a:lnSpc>
                          <a:spcPct val="100000"/>
                        </a:lnSpc>
                        <a:spcBef>
                          <a:spcPts val="204"/>
                        </a:spcBef>
                      </a:pPr>
                      <a:r>
                        <a:rPr sz="1400" b="1" spc="-10" dirty="0">
                          <a:solidFill>
                            <a:srgbClr val="FFFFFF"/>
                          </a:solidFill>
                          <a:latin typeface="ＭＳ Ｐゴシック"/>
                          <a:cs typeface="ＭＳ Ｐゴシック"/>
                        </a:rPr>
                        <a:t>パターン</a:t>
                      </a:r>
                      <a:r>
                        <a:rPr sz="1400" b="1" spc="-50" dirty="0">
                          <a:solidFill>
                            <a:srgbClr val="FFFFFF"/>
                          </a:solidFill>
                          <a:latin typeface="ＭＳ Ｐゴシック"/>
                          <a:cs typeface="ＭＳ Ｐゴシック"/>
                        </a:rPr>
                        <a:t>１</a:t>
                      </a:r>
                      <a:endParaRPr sz="14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18490">
                        <a:lnSpc>
                          <a:spcPct val="100000"/>
                        </a:lnSpc>
                        <a:spcBef>
                          <a:spcPts val="204"/>
                        </a:spcBef>
                      </a:pPr>
                      <a:r>
                        <a:rPr sz="1400" b="1" spc="-10" dirty="0">
                          <a:solidFill>
                            <a:srgbClr val="FFFFFF"/>
                          </a:solidFill>
                          <a:latin typeface="ＭＳ Ｐゴシック"/>
                          <a:cs typeface="ＭＳ Ｐゴシック"/>
                        </a:rPr>
                        <a:t>パターン</a:t>
                      </a:r>
                      <a:r>
                        <a:rPr sz="1400" b="1" spc="-50" dirty="0">
                          <a:solidFill>
                            <a:srgbClr val="FFFFFF"/>
                          </a:solidFill>
                          <a:latin typeface="ＭＳ Ｐゴシック"/>
                          <a:cs typeface="ＭＳ Ｐゴシック"/>
                        </a:rPr>
                        <a:t>２</a:t>
                      </a:r>
                      <a:endParaRPr sz="14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54050">
                        <a:lnSpc>
                          <a:spcPct val="100000"/>
                        </a:lnSpc>
                        <a:spcBef>
                          <a:spcPts val="204"/>
                        </a:spcBef>
                      </a:pPr>
                      <a:r>
                        <a:rPr sz="1400" b="1" spc="-10" dirty="0">
                          <a:solidFill>
                            <a:srgbClr val="FFFFFF"/>
                          </a:solidFill>
                          <a:latin typeface="ＭＳ Ｐゴシック"/>
                          <a:cs typeface="ＭＳ Ｐゴシック"/>
                        </a:rPr>
                        <a:t>パターン</a:t>
                      </a:r>
                      <a:r>
                        <a:rPr sz="1400" b="1" spc="-50" dirty="0">
                          <a:solidFill>
                            <a:srgbClr val="FFFFFF"/>
                          </a:solidFill>
                          <a:latin typeface="ＭＳ Ｐゴシック"/>
                          <a:cs typeface="ＭＳ Ｐゴシック"/>
                        </a:rPr>
                        <a:t>３</a:t>
                      </a:r>
                      <a:endParaRPr sz="14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299720">
                <a:tc>
                  <a:txBody>
                    <a:bodyPr/>
                    <a:lstStyle/>
                    <a:p>
                      <a:pPr marL="68580">
                        <a:lnSpc>
                          <a:spcPct val="100000"/>
                        </a:lnSpc>
                        <a:spcBef>
                          <a:spcPts val="275"/>
                        </a:spcBef>
                      </a:pPr>
                      <a:r>
                        <a:rPr sz="1400" spc="-10" dirty="0">
                          <a:latin typeface="ＭＳ Ｐゴシック"/>
                          <a:cs typeface="ＭＳ Ｐゴシック"/>
                        </a:rPr>
                        <a:t>台帳の管理主体</a:t>
                      </a:r>
                      <a:endParaRPr sz="1400">
                        <a:latin typeface="ＭＳ Ｐゴシック"/>
                        <a:cs typeface="ＭＳ Ｐゴシック"/>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08585">
                        <a:lnSpc>
                          <a:spcPct val="100000"/>
                        </a:lnSpc>
                        <a:spcBef>
                          <a:spcPts val="275"/>
                        </a:spcBef>
                      </a:pPr>
                      <a:r>
                        <a:rPr sz="1400" spc="-15" dirty="0">
                          <a:latin typeface="ＭＳ Ｐゴシック"/>
                          <a:cs typeface="ＭＳ Ｐゴシック"/>
                        </a:rPr>
                        <a:t>中央銀行</a:t>
                      </a:r>
                      <a:endParaRPr sz="1400">
                        <a:latin typeface="ＭＳ Ｐゴシック"/>
                        <a:cs typeface="ＭＳ Ｐゴシック"/>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9215">
                        <a:lnSpc>
                          <a:spcPct val="100000"/>
                        </a:lnSpc>
                        <a:spcBef>
                          <a:spcPts val="275"/>
                        </a:spcBef>
                      </a:pPr>
                      <a:r>
                        <a:rPr sz="1400" dirty="0">
                          <a:latin typeface="ＭＳ Ｐゴシック"/>
                          <a:cs typeface="ＭＳ Ｐゴシック"/>
                        </a:rPr>
                        <a:t>中央銀行・</a:t>
                      </a:r>
                      <a:r>
                        <a:rPr sz="1400" spc="-15" dirty="0">
                          <a:solidFill>
                            <a:srgbClr val="006FC0"/>
                          </a:solidFill>
                          <a:latin typeface="ＭＳ Ｐゴシック"/>
                          <a:cs typeface="ＭＳ Ｐゴシック"/>
                        </a:rPr>
                        <a:t>仲介機関</a:t>
                      </a:r>
                      <a:endParaRPr sz="1400">
                        <a:latin typeface="ＭＳ Ｐゴシック"/>
                        <a:cs typeface="ＭＳ Ｐゴシック"/>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9850">
                        <a:lnSpc>
                          <a:spcPct val="100000"/>
                        </a:lnSpc>
                        <a:spcBef>
                          <a:spcPts val="275"/>
                        </a:spcBef>
                      </a:pPr>
                      <a:r>
                        <a:rPr sz="1400" spc="-15" dirty="0">
                          <a:latin typeface="ＭＳ Ｐゴシック"/>
                          <a:cs typeface="ＭＳ Ｐゴシック"/>
                        </a:rPr>
                        <a:t>中央銀行</a:t>
                      </a:r>
                      <a:endParaRPr sz="1400">
                        <a:latin typeface="ＭＳ Ｐゴシック"/>
                        <a:cs typeface="ＭＳ Ｐゴシック"/>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52425">
                <a:tc>
                  <a:txBody>
                    <a:bodyPr/>
                    <a:lstStyle/>
                    <a:p>
                      <a:pPr marL="68580">
                        <a:lnSpc>
                          <a:spcPct val="100000"/>
                        </a:lnSpc>
                        <a:spcBef>
                          <a:spcPts val="484"/>
                        </a:spcBef>
                      </a:pPr>
                      <a:r>
                        <a:rPr sz="1400" spc="-30" dirty="0">
                          <a:latin typeface="ＭＳ Ｐゴシック"/>
                          <a:cs typeface="ＭＳ Ｐゴシック"/>
                        </a:rPr>
                        <a:t>金銭データへのＩＤ の付与</a:t>
                      </a:r>
                      <a:endParaRPr sz="1400">
                        <a:latin typeface="ＭＳ Ｐゴシック"/>
                        <a:cs typeface="ＭＳ Ｐゴシック"/>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8580">
                        <a:lnSpc>
                          <a:spcPct val="100000"/>
                        </a:lnSpc>
                        <a:spcBef>
                          <a:spcPts val="484"/>
                        </a:spcBef>
                      </a:pPr>
                      <a:r>
                        <a:rPr sz="1400" dirty="0">
                          <a:latin typeface="ＭＳ Ｐゴシック"/>
                          <a:cs typeface="ＭＳ Ｐゴシック"/>
                        </a:rPr>
                        <a:t>付与しない（</a:t>
                      </a:r>
                      <a:r>
                        <a:rPr sz="1400" spc="-10" dirty="0">
                          <a:solidFill>
                            <a:srgbClr val="FF0000"/>
                          </a:solidFill>
                          <a:latin typeface="ＭＳ Ｐゴシック"/>
                          <a:cs typeface="ＭＳ Ｐゴシック"/>
                        </a:rPr>
                        <a:t>口座型</a:t>
                      </a:r>
                      <a:r>
                        <a:rPr sz="1400" spc="-50" dirty="0">
                          <a:latin typeface="ＭＳ Ｐゴシック"/>
                          <a:cs typeface="ＭＳ Ｐゴシック"/>
                        </a:rPr>
                        <a:t>）</a:t>
                      </a:r>
                      <a:endParaRPr sz="1400">
                        <a:latin typeface="ＭＳ Ｐゴシック"/>
                        <a:cs typeface="ＭＳ Ｐゴシック"/>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215">
                        <a:lnSpc>
                          <a:spcPct val="100000"/>
                        </a:lnSpc>
                        <a:spcBef>
                          <a:spcPts val="484"/>
                        </a:spcBef>
                      </a:pPr>
                      <a:r>
                        <a:rPr sz="1400" dirty="0">
                          <a:latin typeface="ＭＳ Ｐゴシック"/>
                          <a:cs typeface="ＭＳ Ｐゴシック"/>
                        </a:rPr>
                        <a:t>付与しない（</a:t>
                      </a:r>
                      <a:r>
                        <a:rPr sz="1400" spc="-10" dirty="0">
                          <a:solidFill>
                            <a:srgbClr val="FF0000"/>
                          </a:solidFill>
                          <a:latin typeface="ＭＳ Ｐゴシック"/>
                          <a:cs typeface="ＭＳ Ｐゴシック"/>
                        </a:rPr>
                        <a:t>口座型</a:t>
                      </a:r>
                      <a:r>
                        <a:rPr sz="1400" spc="-50" dirty="0">
                          <a:latin typeface="ＭＳ Ｐゴシック"/>
                          <a:cs typeface="ＭＳ Ｐゴシック"/>
                        </a:rPr>
                        <a:t>）</a:t>
                      </a:r>
                      <a:endParaRPr sz="1400">
                        <a:latin typeface="ＭＳ Ｐゴシック"/>
                        <a:cs typeface="ＭＳ Ｐゴシック"/>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850">
                        <a:lnSpc>
                          <a:spcPct val="100000"/>
                        </a:lnSpc>
                        <a:spcBef>
                          <a:spcPts val="484"/>
                        </a:spcBef>
                      </a:pPr>
                      <a:r>
                        <a:rPr sz="1400" spc="-10" dirty="0">
                          <a:latin typeface="ＭＳ Ｐゴシック"/>
                          <a:cs typeface="ＭＳ Ｐゴシック"/>
                        </a:rPr>
                        <a:t>付与する</a:t>
                      </a:r>
                      <a:r>
                        <a:rPr sz="1400" dirty="0">
                          <a:latin typeface="ＭＳ Ｐゴシック"/>
                          <a:cs typeface="ＭＳ Ｐゴシック"/>
                        </a:rPr>
                        <a:t>（</a:t>
                      </a:r>
                      <a:r>
                        <a:rPr sz="1400" spc="-10" dirty="0">
                          <a:solidFill>
                            <a:srgbClr val="FF0000"/>
                          </a:solidFill>
                          <a:latin typeface="ＭＳ Ｐゴシック"/>
                          <a:cs typeface="ＭＳ Ｐゴシック"/>
                        </a:rPr>
                        <a:t>トークン型</a:t>
                      </a:r>
                      <a:r>
                        <a:rPr sz="1400" spc="-50" dirty="0">
                          <a:latin typeface="ＭＳ Ｐゴシック"/>
                          <a:cs typeface="ＭＳ Ｐゴシック"/>
                        </a:rPr>
                        <a:t>）</a:t>
                      </a:r>
                      <a:endParaRPr sz="1400">
                        <a:latin typeface="ＭＳ Ｐゴシック"/>
                        <a:cs typeface="ＭＳ Ｐゴシック"/>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bl>
          </a:graphicData>
        </a:graphic>
      </p:graphicFrame>
      <p:sp>
        <p:nvSpPr>
          <p:cNvPr id="12" name="object 12"/>
          <p:cNvSpPr/>
          <p:nvPr/>
        </p:nvSpPr>
        <p:spPr>
          <a:xfrm>
            <a:off x="2606039" y="2632673"/>
            <a:ext cx="1043940" cy="264160"/>
          </a:xfrm>
          <a:custGeom>
            <a:avLst/>
            <a:gdLst/>
            <a:ahLst/>
            <a:cxnLst/>
            <a:rect l="l" t="t" r="r" b="b"/>
            <a:pathLst>
              <a:path w="1043939" h="264160">
                <a:moveTo>
                  <a:pt x="0" y="43941"/>
                </a:moveTo>
                <a:lnTo>
                  <a:pt x="3453" y="26842"/>
                </a:lnTo>
                <a:lnTo>
                  <a:pt x="12869" y="12874"/>
                </a:lnTo>
                <a:lnTo>
                  <a:pt x="26837" y="3454"/>
                </a:lnTo>
                <a:lnTo>
                  <a:pt x="43941" y="0"/>
                </a:lnTo>
                <a:lnTo>
                  <a:pt x="999997" y="0"/>
                </a:lnTo>
                <a:lnTo>
                  <a:pt x="1017097" y="3454"/>
                </a:lnTo>
                <a:lnTo>
                  <a:pt x="1031065" y="12874"/>
                </a:lnTo>
                <a:lnTo>
                  <a:pt x="1040485" y="26842"/>
                </a:lnTo>
                <a:lnTo>
                  <a:pt x="1043940" y="43941"/>
                </a:lnTo>
                <a:lnTo>
                  <a:pt x="1043940" y="219709"/>
                </a:lnTo>
                <a:lnTo>
                  <a:pt x="1040485" y="236809"/>
                </a:lnTo>
                <a:lnTo>
                  <a:pt x="1031065" y="250777"/>
                </a:lnTo>
                <a:lnTo>
                  <a:pt x="1017097" y="260197"/>
                </a:lnTo>
                <a:lnTo>
                  <a:pt x="999997" y="263651"/>
                </a:lnTo>
                <a:lnTo>
                  <a:pt x="43941" y="263651"/>
                </a:lnTo>
                <a:lnTo>
                  <a:pt x="26837" y="260197"/>
                </a:lnTo>
                <a:lnTo>
                  <a:pt x="12869" y="250777"/>
                </a:lnTo>
                <a:lnTo>
                  <a:pt x="3453" y="236809"/>
                </a:lnTo>
                <a:lnTo>
                  <a:pt x="0" y="219709"/>
                </a:lnTo>
                <a:lnTo>
                  <a:pt x="0" y="43941"/>
                </a:lnTo>
                <a:close/>
              </a:path>
            </a:pathLst>
          </a:custGeom>
          <a:ln w="12192">
            <a:solidFill>
              <a:srgbClr val="1F487C"/>
            </a:solidFill>
          </a:ln>
        </p:spPr>
        <p:txBody>
          <a:bodyPr wrap="square" lIns="0" tIns="0" rIns="0" bIns="0" rtlCol="0"/>
          <a:lstStyle/>
          <a:p>
            <a:endParaRPr/>
          </a:p>
        </p:txBody>
      </p:sp>
      <p:sp>
        <p:nvSpPr>
          <p:cNvPr id="13" name="object 13"/>
          <p:cNvSpPr txBox="1"/>
          <p:nvPr/>
        </p:nvSpPr>
        <p:spPr>
          <a:xfrm>
            <a:off x="2618571" y="2658403"/>
            <a:ext cx="1019175" cy="197490"/>
          </a:xfrm>
          <a:prstGeom prst="rect">
            <a:avLst/>
          </a:prstGeom>
        </p:spPr>
        <p:txBody>
          <a:bodyPr vert="horz" wrap="square" lIns="0" tIns="12700" rIns="0" bIns="0" rtlCol="0">
            <a:spAutoFit/>
          </a:bodyPr>
          <a:lstStyle/>
          <a:p>
            <a:pPr marL="127635">
              <a:spcBef>
                <a:spcPts val="100"/>
              </a:spcBef>
            </a:pPr>
            <a:r>
              <a:rPr sz="1200" spc="-10" dirty="0">
                <a:latin typeface="メイリオ"/>
                <a:cs typeface="メイリオ"/>
              </a:rPr>
              <a:t>パターン１</a:t>
            </a:r>
            <a:endParaRPr sz="1200">
              <a:latin typeface="メイリオ"/>
              <a:cs typeface="メイリオ"/>
            </a:endParaRPr>
          </a:p>
        </p:txBody>
      </p:sp>
      <p:sp>
        <p:nvSpPr>
          <p:cNvPr id="14" name="object 14"/>
          <p:cNvSpPr txBox="1">
            <a:spLocks noGrp="1"/>
          </p:cNvSpPr>
          <p:nvPr>
            <p:ph type="title"/>
          </p:nvPr>
        </p:nvSpPr>
        <p:spPr>
          <a:xfrm>
            <a:off x="1573683" y="148323"/>
            <a:ext cx="9055179"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10" dirty="0" err="1">
                <a:latin typeface="Yet R" panose="02030504000101010101" pitchFamily="18" charset="-127"/>
                <a:ea typeface="Yet R" panose="02030504000101010101" pitchFamily="18" charset="-127"/>
              </a:rPr>
              <a:t>CBDC</a:t>
            </a:r>
            <a:r>
              <a:rPr sz="2800" spc="-15" dirty="0" err="1">
                <a:latin typeface="Yet R" panose="02030504000101010101" pitchFamily="18" charset="-127"/>
                <a:ea typeface="Yet R" panose="02030504000101010101" pitchFamily="18" charset="-127"/>
              </a:rPr>
              <a:t>台帳の設計パターン</a:t>
            </a:r>
            <a:endParaRPr sz="2800" spc="-15" dirty="0">
              <a:latin typeface="Yet R" panose="02030504000101010101" pitchFamily="18" charset="-127"/>
              <a:ea typeface="Yet R" panose="02030504000101010101" pitchFamily="18" charset="-127"/>
            </a:endParaRPr>
          </a:p>
        </p:txBody>
      </p:sp>
      <p:sp>
        <p:nvSpPr>
          <p:cNvPr id="15" name="object 15"/>
          <p:cNvSpPr txBox="1"/>
          <p:nvPr/>
        </p:nvSpPr>
        <p:spPr>
          <a:xfrm>
            <a:off x="296214" y="762761"/>
            <a:ext cx="11603865" cy="574040"/>
          </a:xfrm>
          <a:prstGeom prst="rect">
            <a:avLst/>
          </a:prstGeom>
        </p:spPr>
        <p:txBody>
          <a:bodyPr vert="horz" wrap="square" lIns="0" tIns="12700" rIns="0" bIns="0" rtlCol="0">
            <a:spAutoFit/>
          </a:bodyPr>
          <a:lstStyle/>
          <a:p>
            <a:pPr marL="231775" marR="5080" indent="-219710">
              <a:spcBef>
                <a:spcPts val="100"/>
              </a:spcBef>
              <a:buFont typeface="Wingdings"/>
              <a:buChar char=""/>
              <a:tabLst>
                <a:tab pos="232410" algn="l"/>
              </a:tabLst>
            </a:pPr>
            <a:r>
              <a:rPr dirty="0">
                <a:latin typeface="メイリオ"/>
                <a:cs typeface="メイリオ"/>
              </a:rPr>
              <a:t>フェーズ１では、オンライン決済を前提に、</a:t>
            </a:r>
            <a:r>
              <a:rPr spc="-10" dirty="0">
                <a:latin typeface="メイリオ"/>
                <a:cs typeface="メイリオ"/>
              </a:rPr>
              <a:t>CBDC</a:t>
            </a:r>
            <a:r>
              <a:rPr spc="-5" dirty="0">
                <a:latin typeface="メイリオ"/>
                <a:cs typeface="メイリオ"/>
              </a:rPr>
              <a:t>台帳に関する</a:t>
            </a:r>
            <a:r>
              <a:rPr b="1" spc="-10" dirty="0">
                <a:solidFill>
                  <a:srgbClr val="006FC0"/>
                </a:solidFill>
                <a:latin typeface="メイリオ"/>
                <a:cs typeface="メイリオ"/>
              </a:rPr>
              <a:t>３つの設計パ</a:t>
            </a:r>
            <a:r>
              <a:rPr b="1" dirty="0">
                <a:solidFill>
                  <a:srgbClr val="006FC0"/>
                </a:solidFill>
                <a:latin typeface="メイリオ"/>
                <a:cs typeface="メイリオ"/>
              </a:rPr>
              <a:t>ターン</a:t>
            </a:r>
            <a:r>
              <a:rPr spc="-5" dirty="0">
                <a:latin typeface="メイリオ"/>
                <a:cs typeface="メイリオ"/>
              </a:rPr>
              <a:t>を構築し、相互に比較しながら、検証作業を進める。</a:t>
            </a:r>
            <a:endParaRPr dirty="0">
              <a:latin typeface="メイリオ"/>
              <a:cs typeface="メイリオ"/>
            </a:endParaRPr>
          </a:p>
        </p:txBody>
      </p:sp>
      <p:sp>
        <p:nvSpPr>
          <p:cNvPr id="16" name="object 16"/>
          <p:cNvSpPr/>
          <p:nvPr/>
        </p:nvSpPr>
        <p:spPr>
          <a:xfrm>
            <a:off x="8639556" y="2679917"/>
            <a:ext cx="1045844" cy="264160"/>
          </a:xfrm>
          <a:custGeom>
            <a:avLst/>
            <a:gdLst/>
            <a:ahLst/>
            <a:cxnLst/>
            <a:rect l="l" t="t" r="r" b="b"/>
            <a:pathLst>
              <a:path w="1045845" h="264160">
                <a:moveTo>
                  <a:pt x="0" y="43941"/>
                </a:moveTo>
                <a:lnTo>
                  <a:pt x="3454" y="26842"/>
                </a:lnTo>
                <a:lnTo>
                  <a:pt x="12874" y="12874"/>
                </a:lnTo>
                <a:lnTo>
                  <a:pt x="26842" y="3454"/>
                </a:lnTo>
                <a:lnTo>
                  <a:pt x="43942" y="0"/>
                </a:lnTo>
                <a:lnTo>
                  <a:pt x="1001522" y="0"/>
                </a:lnTo>
                <a:lnTo>
                  <a:pt x="1018621" y="3454"/>
                </a:lnTo>
                <a:lnTo>
                  <a:pt x="1032589" y="12874"/>
                </a:lnTo>
                <a:lnTo>
                  <a:pt x="1042009" y="26842"/>
                </a:lnTo>
                <a:lnTo>
                  <a:pt x="1045464" y="43941"/>
                </a:lnTo>
                <a:lnTo>
                  <a:pt x="1045464" y="219710"/>
                </a:lnTo>
                <a:lnTo>
                  <a:pt x="1042009" y="236809"/>
                </a:lnTo>
                <a:lnTo>
                  <a:pt x="1032589" y="250777"/>
                </a:lnTo>
                <a:lnTo>
                  <a:pt x="1018621" y="260197"/>
                </a:lnTo>
                <a:lnTo>
                  <a:pt x="1001522" y="263651"/>
                </a:lnTo>
                <a:lnTo>
                  <a:pt x="43942" y="263651"/>
                </a:lnTo>
                <a:lnTo>
                  <a:pt x="26842" y="260197"/>
                </a:lnTo>
                <a:lnTo>
                  <a:pt x="12874" y="250777"/>
                </a:lnTo>
                <a:lnTo>
                  <a:pt x="3454" y="236809"/>
                </a:lnTo>
                <a:lnTo>
                  <a:pt x="0" y="219710"/>
                </a:lnTo>
                <a:lnTo>
                  <a:pt x="0" y="43941"/>
                </a:lnTo>
                <a:close/>
              </a:path>
            </a:pathLst>
          </a:custGeom>
          <a:ln w="12192">
            <a:solidFill>
              <a:srgbClr val="1F487C"/>
            </a:solidFill>
          </a:ln>
        </p:spPr>
        <p:txBody>
          <a:bodyPr wrap="square" lIns="0" tIns="0" rIns="0" bIns="0" rtlCol="0"/>
          <a:lstStyle/>
          <a:p>
            <a:endParaRPr/>
          </a:p>
        </p:txBody>
      </p:sp>
      <p:sp>
        <p:nvSpPr>
          <p:cNvPr id="17" name="object 17"/>
          <p:cNvSpPr txBox="1"/>
          <p:nvPr/>
        </p:nvSpPr>
        <p:spPr>
          <a:xfrm>
            <a:off x="8652088" y="2705951"/>
            <a:ext cx="1020444" cy="197490"/>
          </a:xfrm>
          <a:prstGeom prst="rect">
            <a:avLst/>
          </a:prstGeom>
        </p:spPr>
        <p:txBody>
          <a:bodyPr vert="horz" wrap="square" lIns="0" tIns="12700" rIns="0" bIns="0" rtlCol="0">
            <a:spAutoFit/>
          </a:bodyPr>
          <a:lstStyle/>
          <a:p>
            <a:pPr marL="129539">
              <a:spcBef>
                <a:spcPts val="100"/>
              </a:spcBef>
            </a:pPr>
            <a:r>
              <a:rPr sz="1200" spc="-10" dirty="0">
                <a:latin typeface="メイリオ"/>
                <a:cs typeface="メイリオ"/>
              </a:rPr>
              <a:t>パターン３</a:t>
            </a:r>
            <a:endParaRPr sz="1200">
              <a:latin typeface="メイリオ"/>
              <a:cs typeface="メイリオ"/>
            </a:endParaRPr>
          </a:p>
        </p:txBody>
      </p:sp>
      <p:sp>
        <p:nvSpPr>
          <p:cNvPr id="18" name="object 18"/>
          <p:cNvSpPr/>
          <p:nvPr/>
        </p:nvSpPr>
        <p:spPr>
          <a:xfrm>
            <a:off x="5631179" y="2678393"/>
            <a:ext cx="1045844" cy="264160"/>
          </a:xfrm>
          <a:custGeom>
            <a:avLst/>
            <a:gdLst/>
            <a:ahLst/>
            <a:cxnLst/>
            <a:rect l="l" t="t" r="r" b="b"/>
            <a:pathLst>
              <a:path w="1045845" h="264160">
                <a:moveTo>
                  <a:pt x="0" y="43941"/>
                </a:moveTo>
                <a:lnTo>
                  <a:pt x="3454" y="26842"/>
                </a:lnTo>
                <a:lnTo>
                  <a:pt x="12874" y="12874"/>
                </a:lnTo>
                <a:lnTo>
                  <a:pt x="26842" y="3454"/>
                </a:lnTo>
                <a:lnTo>
                  <a:pt x="43942" y="0"/>
                </a:lnTo>
                <a:lnTo>
                  <a:pt x="1001522" y="0"/>
                </a:lnTo>
                <a:lnTo>
                  <a:pt x="1018621" y="3454"/>
                </a:lnTo>
                <a:lnTo>
                  <a:pt x="1032589" y="12874"/>
                </a:lnTo>
                <a:lnTo>
                  <a:pt x="1042009" y="26842"/>
                </a:lnTo>
                <a:lnTo>
                  <a:pt x="1045464" y="43941"/>
                </a:lnTo>
                <a:lnTo>
                  <a:pt x="1045464" y="219710"/>
                </a:lnTo>
                <a:lnTo>
                  <a:pt x="1042009" y="236809"/>
                </a:lnTo>
                <a:lnTo>
                  <a:pt x="1032589" y="250777"/>
                </a:lnTo>
                <a:lnTo>
                  <a:pt x="1018621" y="260197"/>
                </a:lnTo>
                <a:lnTo>
                  <a:pt x="1001522" y="263651"/>
                </a:lnTo>
                <a:lnTo>
                  <a:pt x="43942" y="263651"/>
                </a:lnTo>
                <a:lnTo>
                  <a:pt x="26842" y="260197"/>
                </a:lnTo>
                <a:lnTo>
                  <a:pt x="12874" y="250777"/>
                </a:lnTo>
                <a:lnTo>
                  <a:pt x="3454" y="236809"/>
                </a:lnTo>
                <a:lnTo>
                  <a:pt x="0" y="219710"/>
                </a:lnTo>
                <a:lnTo>
                  <a:pt x="0" y="43941"/>
                </a:lnTo>
                <a:close/>
              </a:path>
            </a:pathLst>
          </a:custGeom>
          <a:ln w="12192">
            <a:solidFill>
              <a:srgbClr val="1F487C"/>
            </a:solidFill>
          </a:ln>
        </p:spPr>
        <p:txBody>
          <a:bodyPr wrap="square" lIns="0" tIns="0" rIns="0" bIns="0" rtlCol="0"/>
          <a:lstStyle/>
          <a:p>
            <a:endParaRPr/>
          </a:p>
        </p:txBody>
      </p:sp>
      <p:sp>
        <p:nvSpPr>
          <p:cNvPr id="19" name="object 19"/>
          <p:cNvSpPr txBox="1"/>
          <p:nvPr/>
        </p:nvSpPr>
        <p:spPr>
          <a:xfrm>
            <a:off x="5643713" y="2704427"/>
            <a:ext cx="1020444" cy="197490"/>
          </a:xfrm>
          <a:prstGeom prst="rect">
            <a:avLst/>
          </a:prstGeom>
        </p:spPr>
        <p:txBody>
          <a:bodyPr vert="horz" wrap="square" lIns="0" tIns="12700" rIns="0" bIns="0" rtlCol="0">
            <a:spAutoFit/>
          </a:bodyPr>
          <a:lstStyle/>
          <a:p>
            <a:pPr marL="129539">
              <a:spcBef>
                <a:spcPts val="100"/>
              </a:spcBef>
            </a:pPr>
            <a:r>
              <a:rPr sz="1200" spc="-10" dirty="0">
                <a:latin typeface="メイリオ"/>
                <a:cs typeface="メイリオ"/>
              </a:rPr>
              <a:t>パターン２</a:t>
            </a:r>
            <a:endParaRPr sz="1200">
              <a:latin typeface="メイリオ"/>
              <a:cs typeface="メイリオ"/>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2">
            <a:extLst>
              <a:ext uri="{FF2B5EF4-FFF2-40B4-BE49-F238E27FC236}">
                <a16:creationId xmlns:a16="http://schemas.microsoft.com/office/drawing/2014/main" id="{AE801021-762E-7F52-8847-3605E86A5243}"/>
              </a:ext>
            </a:extLst>
          </p:cNvPr>
          <p:cNvSpPr/>
          <p:nvPr/>
        </p:nvSpPr>
        <p:spPr>
          <a:xfrm>
            <a:off x="6998842" y="2268537"/>
            <a:ext cx="134620" cy="2320925"/>
          </a:xfrm>
          <a:custGeom>
            <a:avLst/>
            <a:gdLst/>
            <a:ahLst/>
            <a:cxnLst/>
            <a:rect l="l" t="t" r="r" b="b"/>
            <a:pathLst>
              <a:path w="134620" h="2320925">
                <a:moveTo>
                  <a:pt x="16129" y="2188464"/>
                </a:moveTo>
                <a:lnTo>
                  <a:pt x="9271" y="2192528"/>
                </a:lnTo>
                <a:lnTo>
                  <a:pt x="2286" y="2196465"/>
                </a:lnTo>
                <a:lnTo>
                  <a:pt x="0" y="2205355"/>
                </a:lnTo>
                <a:lnTo>
                  <a:pt x="67183" y="2320544"/>
                </a:lnTo>
                <a:lnTo>
                  <a:pt x="83925" y="2291842"/>
                </a:lnTo>
                <a:lnTo>
                  <a:pt x="52705" y="2291842"/>
                </a:lnTo>
                <a:lnTo>
                  <a:pt x="52705" y="2238447"/>
                </a:lnTo>
                <a:lnTo>
                  <a:pt x="28956" y="2197735"/>
                </a:lnTo>
                <a:lnTo>
                  <a:pt x="25019" y="2190750"/>
                </a:lnTo>
                <a:lnTo>
                  <a:pt x="16129" y="2188464"/>
                </a:lnTo>
                <a:close/>
              </a:path>
              <a:path w="134620" h="2320925">
                <a:moveTo>
                  <a:pt x="52705" y="2238447"/>
                </a:moveTo>
                <a:lnTo>
                  <a:pt x="52705" y="2291842"/>
                </a:lnTo>
                <a:lnTo>
                  <a:pt x="81661" y="2291842"/>
                </a:lnTo>
                <a:lnTo>
                  <a:pt x="81661" y="2284603"/>
                </a:lnTo>
                <a:lnTo>
                  <a:pt x="54737" y="2284603"/>
                </a:lnTo>
                <a:lnTo>
                  <a:pt x="67183" y="2263266"/>
                </a:lnTo>
                <a:lnTo>
                  <a:pt x="52705" y="2238447"/>
                </a:lnTo>
                <a:close/>
              </a:path>
              <a:path w="134620" h="2320925">
                <a:moveTo>
                  <a:pt x="118237" y="2188464"/>
                </a:moveTo>
                <a:lnTo>
                  <a:pt x="109347" y="2190750"/>
                </a:lnTo>
                <a:lnTo>
                  <a:pt x="105410" y="2197735"/>
                </a:lnTo>
                <a:lnTo>
                  <a:pt x="81661" y="2238447"/>
                </a:lnTo>
                <a:lnTo>
                  <a:pt x="81661" y="2291842"/>
                </a:lnTo>
                <a:lnTo>
                  <a:pt x="83925" y="2291842"/>
                </a:lnTo>
                <a:lnTo>
                  <a:pt x="134366" y="2205355"/>
                </a:lnTo>
                <a:lnTo>
                  <a:pt x="132080" y="2196465"/>
                </a:lnTo>
                <a:lnTo>
                  <a:pt x="125095" y="2192528"/>
                </a:lnTo>
                <a:lnTo>
                  <a:pt x="118237" y="2188464"/>
                </a:lnTo>
                <a:close/>
              </a:path>
              <a:path w="134620" h="2320925">
                <a:moveTo>
                  <a:pt x="67183" y="2263266"/>
                </a:moveTo>
                <a:lnTo>
                  <a:pt x="54737" y="2284603"/>
                </a:lnTo>
                <a:lnTo>
                  <a:pt x="79629" y="2284603"/>
                </a:lnTo>
                <a:lnTo>
                  <a:pt x="67183" y="2263266"/>
                </a:lnTo>
                <a:close/>
              </a:path>
              <a:path w="134620" h="2320925">
                <a:moveTo>
                  <a:pt x="81661" y="2238447"/>
                </a:moveTo>
                <a:lnTo>
                  <a:pt x="67183" y="2263266"/>
                </a:lnTo>
                <a:lnTo>
                  <a:pt x="79629" y="2284603"/>
                </a:lnTo>
                <a:lnTo>
                  <a:pt x="81661" y="2284603"/>
                </a:lnTo>
                <a:lnTo>
                  <a:pt x="81661" y="2238447"/>
                </a:lnTo>
                <a:close/>
              </a:path>
              <a:path w="134620" h="2320925">
                <a:moveTo>
                  <a:pt x="81661" y="0"/>
                </a:moveTo>
                <a:lnTo>
                  <a:pt x="52705" y="0"/>
                </a:lnTo>
                <a:lnTo>
                  <a:pt x="52705" y="2238447"/>
                </a:lnTo>
                <a:lnTo>
                  <a:pt x="67183" y="2263266"/>
                </a:lnTo>
                <a:lnTo>
                  <a:pt x="81661" y="2238447"/>
                </a:lnTo>
                <a:lnTo>
                  <a:pt x="81661" y="0"/>
                </a:lnTo>
                <a:close/>
              </a:path>
            </a:pathLst>
          </a:custGeom>
          <a:solidFill>
            <a:srgbClr val="000000"/>
          </a:solidFill>
        </p:spPr>
        <p:txBody>
          <a:bodyPr wrap="square" lIns="0" tIns="0" rIns="0" bIns="0" rtlCol="0"/>
          <a:lstStyle/>
          <a:p>
            <a:endParaRPr/>
          </a:p>
        </p:txBody>
      </p:sp>
      <p:sp>
        <p:nvSpPr>
          <p:cNvPr id="49" name="object 3">
            <a:extLst>
              <a:ext uri="{FF2B5EF4-FFF2-40B4-BE49-F238E27FC236}">
                <a16:creationId xmlns:a16="http://schemas.microsoft.com/office/drawing/2014/main" id="{21125273-4018-A5B0-B0A2-0E209C14304E}"/>
              </a:ext>
            </a:extLst>
          </p:cNvPr>
          <p:cNvSpPr/>
          <p:nvPr/>
        </p:nvSpPr>
        <p:spPr>
          <a:xfrm>
            <a:off x="6549263" y="2387281"/>
            <a:ext cx="134620" cy="2320925"/>
          </a:xfrm>
          <a:custGeom>
            <a:avLst/>
            <a:gdLst/>
            <a:ahLst/>
            <a:cxnLst/>
            <a:rect l="l" t="t" r="r" b="b"/>
            <a:pathLst>
              <a:path w="134620" h="2320925">
                <a:moveTo>
                  <a:pt x="67183" y="57403"/>
                </a:moveTo>
                <a:lnTo>
                  <a:pt x="52704" y="82223"/>
                </a:lnTo>
                <a:lnTo>
                  <a:pt x="52704" y="2320671"/>
                </a:lnTo>
                <a:lnTo>
                  <a:pt x="81661" y="2320671"/>
                </a:lnTo>
                <a:lnTo>
                  <a:pt x="81661" y="82223"/>
                </a:lnTo>
                <a:lnTo>
                  <a:pt x="67183" y="57403"/>
                </a:lnTo>
                <a:close/>
              </a:path>
              <a:path w="134620" h="2320925">
                <a:moveTo>
                  <a:pt x="67183" y="0"/>
                </a:moveTo>
                <a:lnTo>
                  <a:pt x="0" y="115315"/>
                </a:lnTo>
                <a:lnTo>
                  <a:pt x="2286" y="124078"/>
                </a:lnTo>
                <a:lnTo>
                  <a:pt x="9271" y="128142"/>
                </a:lnTo>
                <a:lnTo>
                  <a:pt x="16128" y="132206"/>
                </a:lnTo>
                <a:lnTo>
                  <a:pt x="25019" y="129920"/>
                </a:lnTo>
                <a:lnTo>
                  <a:pt x="28956" y="122936"/>
                </a:lnTo>
                <a:lnTo>
                  <a:pt x="52704" y="82223"/>
                </a:lnTo>
                <a:lnTo>
                  <a:pt x="52704" y="28828"/>
                </a:lnTo>
                <a:lnTo>
                  <a:pt x="83980" y="28828"/>
                </a:lnTo>
                <a:lnTo>
                  <a:pt x="67183" y="0"/>
                </a:lnTo>
                <a:close/>
              </a:path>
              <a:path w="134620" h="2320925">
                <a:moveTo>
                  <a:pt x="83980" y="28828"/>
                </a:moveTo>
                <a:lnTo>
                  <a:pt x="81661" y="28828"/>
                </a:lnTo>
                <a:lnTo>
                  <a:pt x="81661" y="82223"/>
                </a:lnTo>
                <a:lnTo>
                  <a:pt x="105410" y="122936"/>
                </a:lnTo>
                <a:lnTo>
                  <a:pt x="109347" y="129920"/>
                </a:lnTo>
                <a:lnTo>
                  <a:pt x="118237" y="132206"/>
                </a:lnTo>
                <a:lnTo>
                  <a:pt x="125095" y="128142"/>
                </a:lnTo>
                <a:lnTo>
                  <a:pt x="132079" y="124078"/>
                </a:lnTo>
                <a:lnTo>
                  <a:pt x="134365" y="115315"/>
                </a:lnTo>
                <a:lnTo>
                  <a:pt x="83980" y="28828"/>
                </a:lnTo>
                <a:close/>
              </a:path>
              <a:path w="134620" h="2320925">
                <a:moveTo>
                  <a:pt x="81661" y="28828"/>
                </a:moveTo>
                <a:lnTo>
                  <a:pt x="52704" y="28828"/>
                </a:lnTo>
                <a:lnTo>
                  <a:pt x="52704" y="82223"/>
                </a:lnTo>
                <a:lnTo>
                  <a:pt x="67183" y="57403"/>
                </a:lnTo>
                <a:lnTo>
                  <a:pt x="54737" y="36067"/>
                </a:lnTo>
                <a:lnTo>
                  <a:pt x="81661" y="36067"/>
                </a:lnTo>
                <a:lnTo>
                  <a:pt x="81661" y="28828"/>
                </a:lnTo>
                <a:close/>
              </a:path>
              <a:path w="134620" h="2320925">
                <a:moveTo>
                  <a:pt x="81661" y="36067"/>
                </a:moveTo>
                <a:lnTo>
                  <a:pt x="79628" y="36067"/>
                </a:lnTo>
                <a:lnTo>
                  <a:pt x="67183" y="57403"/>
                </a:lnTo>
                <a:lnTo>
                  <a:pt x="81661" y="82223"/>
                </a:lnTo>
                <a:lnTo>
                  <a:pt x="81661" y="36067"/>
                </a:lnTo>
                <a:close/>
              </a:path>
              <a:path w="134620" h="2320925">
                <a:moveTo>
                  <a:pt x="79628" y="36067"/>
                </a:moveTo>
                <a:lnTo>
                  <a:pt x="54737" y="36067"/>
                </a:lnTo>
                <a:lnTo>
                  <a:pt x="67183" y="57403"/>
                </a:lnTo>
                <a:lnTo>
                  <a:pt x="79628" y="36067"/>
                </a:lnTo>
                <a:close/>
              </a:path>
            </a:pathLst>
          </a:custGeom>
          <a:solidFill>
            <a:srgbClr val="000000"/>
          </a:solidFill>
        </p:spPr>
        <p:txBody>
          <a:bodyPr wrap="square" lIns="0" tIns="0" rIns="0" bIns="0" rtlCol="0"/>
          <a:lstStyle/>
          <a:p>
            <a:endParaRPr/>
          </a:p>
        </p:txBody>
      </p:sp>
      <p:sp>
        <p:nvSpPr>
          <p:cNvPr id="50" name="object 4">
            <a:extLst>
              <a:ext uri="{FF2B5EF4-FFF2-40B4-BE49-F238E27FC236}">
                <a16:creationId xmlns:a16="http://schemas.microsoft.com/office/drawing/2014/main" id="{A6A97D4D-2177-64A6-3FD0-21A2ADD64766}"/>
              </a:ext>
            </a:extLst>
          </p:cNvPr>
          <p:cNvSpPr/>
          <p:nvPr/>
        </p:nvSpPr>
        <p:spPr>
          <a:xfrm>
            <a:off x="2003145" y="2387281"/>
            <a:ext cx="134620" cy="2320925"/>
          </a:xfrm>
          <a:custGeom>
            <a:avLst/>
            <a:gdLst/>
            <a:ahLst/>
            <a:cxnLst/>
            <a:rect l="l" t="t" r="r" b="b"/>
            <a:pathLst>
              <a:path w="134619" h="2320925">
                <a:moveTo>
                  <a:pt x="67208" y="57512"/>
                </a:moveTo>
                <a:lnTo>
                  <a:pt x="52730" y="82332"/>
                </a:lnTo>
                <a:lnTo>
                  <a:pt x="52730" y="2320671"/>
                </a:lnTo>
                <a:lnTo>
                  <a:pt x="81686" y="2320671"/>
                </a:lnTo>
                <a:lnTo>
                  <a:pt x="81686" y="82332"/>
                </a:lnTo>
                <a:lnTo>
                  <a:pt x="67208" y="57512"/>
                </a:lnTo>
                <a:close/>
              </a:path>
              <a:path w="134619" h="2320925">
                <a:moveTo>
                  <a:pt x="67208" y="0"/>
                </a:moveTo>
                <a:lnTo>
                  <a:pt x="4025" y="108330"/>
                </a:lnTo>
                <a:lnTo>
                  <a:pt x="0" y="115315"/>
                </a:lnTo>
                <a:lnTo>
                  <a:pt x="2336" y="124078"/>
                </a:lnTo>
                <a:lnTo>
                  <a:pt x="16141" y="132206"/>
                </a:lnTo>
                <a:lnTo>
                  <a:pt x="25018" y="129920"/>
                </a:lnTo>
                <a:lnTo>
                  <a:pt x="29044" y="122936"/>
                </a:lnTo>
                <a:lnTo>
                  <a:pt x="52730" y="82332"/>
                </a:lnTo>
                <a:lnTo>
                  <a:pt x="52730" y="28828"/>
                </a:lnTo>
                <a:lnTo>
                  <a:pt x="84022" y="28828"/>
                </a:lnTo>
                <a:lnTo>
                  <a:pt x="67208" y="0"/>
                </a:lnTo>
                <a:close/>
              </a:path>
              <a:path w="134619" h="2320925">
                <a:moveTo>
                  <a:pt x="84022" y="28828"/>
                </a:moveTo>
                <a:lnTo>
                  <a:pt x="81686" y="28828"/>
                </a:lnTo>
                <a:lnTo>
                  <a:pt x="81686" y="82332"/>
                </a:lnTo>
                <a:lnTo>
                  <a:pt x="105371" y="122936"/>
                </a:lnTo>
                <a:lnTo>
                  <a:pt x="109410" y="129920"/>
                </a:lnTo>
                <a:lnTo>
                  <a:pt x="118275" y="132206"/>
                </a:lnTo>
                <a:lnTo>
                  <a:pt x="132080" y="124078"/>
                </a:lnTo>
                <a:lnTo>
                  <a:pt x="134416" y="115315"/>
                </a:lnTo>
                <a:lnTo>
                  <a:pt x="130390" y="108330"/>
                </a:lnTo>
                <a:lnTo>
                  <a:pt x="84022" y="28828"/>
                </a:lnTo>
                <a:close/>
              </a:path>
              <a:path w="134619" h="2320925">
                <a:moveTo>
                  <a:pt x="81686" y="28828"/>
                </a:moveTo>
                <a:lnTo>
                  <a:pt x="52730" y="28828"/>
                </a:lnTo>
                <a:lnTo>
                  <a:pt x="52730" y="82332"/>
                </a:lnTo>
                <a:lnTo>
                  <a:pt x="67208" y="57512"/>
                </a:lnTo>
                <a:lnTo>
                  <a:pt x="54698" y="36067"/>
                </a:lnTo>
                <a:lnTo>
                  <a:pt x="81686" y="36067"/>
                </a:lnTo>
                <a:lnTo>
                  <a:pt x="81686" y="28828"/>
                </a:lnTo>
                <a:close/>
              </a:path>
              <a:path w="134619" h="2320925">
                <a:moveTo>
                  <a:pt x="81686" y="36067"/>
                </a:moveTo>
                <a:lnTo>
                  <a:pt x="79717" y="36067"/>
                </a:lnTo>
                <a:lnTo>
                  <a:pt x="67208" y="57512"/>
                </a:lnTo>
                <a:lnTo>
                  <a:pt x="81686" y="82332"/>
                </a:lnTo>
                <a:lnTo>
                  <a:pt x="81686" y="36067"/>
                </a:lnTo>
                <a:close/>
              </a:path>
              <a:path w="134619" h="2320925">
                <a:moveTo>
                  <a:pt x="79717" y="36067"/>
                </a:moveTo>
                <a:lnTo>
                  <a:pt x="54698" y="36067"/>
                </a:lnTo>
                <a:lnTo>
                  <a:pt x="67208" y="57512"/>
                </a:lnTo>
                <a:lnTo>
                  <a:pt x="79717" y="36067"/>
                </a:lnTo>
                <a:close/>
              </a:path>
            </a:pathLst>
          </a:custGeom>
          <a:solidFill>
            <a:srgbClr val="000000"/>
          </a:solidFill>
        </p:spPr>
        <p:txBody>
          <a:bodyPr wrap="square" lIns="0" tIns="0" rIns="0" bIns="0" rtlCol="0"/>
          <a:lstStyle/>
          <a:p>
            <a:endParaRPr/>
          </a:p>
        </p:txBody>
      </p:sp>
      <p:sp>
        <p:nvSpPr>
          <p:cNvPr id="51" name="object 5">
            <a:extLst>
              <a:ext uri="{FF2B5EF4-FFF2-40B4-BE49-F238E27FC236}">
                <a16:creationId xmlns:a16="http://schemas.microsoft.com/office/drawing/2014/main" id="{CBDB7B87-2467-2682-CC24-14CC3AAAA28A}"/>
              </a:ext>
            </a:extLst>
          </p:cNvPr>
          <p:cNvSpPr txBox="1">
            <a:spLocks/>
          </p:cNvSpPr>
          <p:nvPr/>
        </p:nvSpPr>
        <p:spPr>
          <a:xfrm>
            <a:off x="3743960" y="121288"/>
            <a:ext cx="3987800" cy="289823"/>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1800" spc="-15" dirty="0"/>
              <a:t>中銀デジタル通貨の発行形態</a:t>
            </a:r>
          </a:p>
        </p:txBody>
      </p:sp>
      <p:sp>
        <p:nvSpPr>
          <p:cNvPr id="52" name="object 6">
            <a:extLst>
              <a:ext uri="{FF2B5EF4-FFF2-40B4-BE49-F238E27FC236}">
                <a16:creationId xmlns:a16="http://schemas.microsoft.com/office/drawing/2014/main" id="{A5679D09-626E-62BE-7108-45CCE6FDAF91}"/>
              </a:ext>
            </a:extLst>
          </p:cNvPr>
          <p:cNvSpPr txBox="1"/>
          <p:nvPr/>
        </p:nvSpPr>
        <p:spPr>
          <a:xfrm>
            <a:off x="1321409" y="40068"/>
            <a:ext cx="789305" cy="330835"/>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FFFFFF"/>
                </a:solidFill>
                <a:latin typeface="メイリオ"/>
                <a:cs typeface="メイリオ"/>
              </a:rPr>
              <a:t>図表５</a:t>
            </a:r>
            <a:endParaRPr sz="2000">
              <a:latin typeface="メイリオ"/>
              <a:cs typeface="メイリオ"/>
            </a:endParaRPr>
          </a:p>
        </p:txBody>
      </p:sp>
      <p:sp>
        <p:nvSpPr>
          <p:cNvPr id="53" name="object 7">
            <a:extLst>
              <a:ext uri="{FF2B5EF4-FFF2-40B4-BE49-F238E27FC236}">
                <a16:creationId xmlns:a16="http://schemas.microsoft.com/office/drawing/2014/main" id="{5766D966-A1FD-549D-6717-C2F02BA081C3}"/>
              </a:ext>
            </a:extLst>
          </p:cNvPr>
          <p:cNvSpPr txBox="1"/>
          <p:nvPr/>
        </p:nvSpPr>
        <p:spPr>
          <a:xfrm>
            <a:off x="2674747" y="604329"/>
            <a:ext cx="6301740" cy="330835"/>
          </a:xfrm>
          <a:prstGeom prst="rect">
            <a:avLst/>
          </a:prstGeom>
        </p:spPr>
        <p:txBody>
          <a:bodyPr vert="horz" wrap="square" lIns="0" tIns="13335" rIns="0" bIns="0" rtlCol="0">
            <a:spAutoFit/>
          </a:bodyPr>
          <a:lstStyle/>
          <a:p>
            <a:pPr marL="12700">
              <a:lnSpc>
                <a:spcPct val="100000"/>
              </a:lnSpc>
              <a:spcBef>
                <a:spcPts val="105"/>
              </a:spcBef>
              <a:tabLst>
                <a:tab pos="4312920" algn="l"/>
              </a:tabLst>
            </a:pPr>
            <a:r>
              <a:rPr sz="2000" dirty="0">
                <a:latin typeface="メイリオ"/>
                <a:cs typeface="メイリオ"/>
              </a:rPr>
              <a:t>口座型</a:t>
            </a:r>
            <a:r>
              <a:rPr sz="2000" spc="-20" dirty="0">
                <a:latin typeface="メイリオ"/>
                <a:cs typeface="メイリオ"/>
              </a:rPr>
              <a:t>CBDC</a:t>
            </a:r>
            <a:r>
              <a:rPr sz="2000" dirty="0">
                <a:latin typeface="メイリオ"/>
                <a:cs typeface="メイリオ"/>
              </a:rPr>
              <a:t>	トークン型</a:t>
            </a:r>
            <a:r>
              <a:rPr sz="2000" spc="-20" dirty="0">
                <a:latin typeface="メイリオ"/>
                <a:cs typeface="メイリオ"/>
              </a:rPr>
              <a:t>CBDC</a:t>
            </a:r>
            <a:endParaRPr sz="2000">
              <a:latin typeface="メイリオ"/>
              <a:cs typeface="メイリオ"/>
            </a:endParaRPr>
          </a:p>
        </p:txBody>
      </p:sp>
      <p:sp>
        <p:nvSpPr>
          <p:cNvPr id="54" name="object 8">
            <a:extLst>
              <a:ext uri="{FF2B5EF4-FFF2-40B4-BE49-F238E27FC236}">
                <a16:creationId xmlns:a16="http://schemas.microsoft.com/office/drawing/2014/main" id="{A1C90F43-5EA9-791D-BB01-D85E43CFE276}"/>
              </a:ext>
            </a:extLst>
          </p:cNvPr>
          <p:cNvSpPr txBox="1"/>
          <p:nvPr/>
        </p:nvSpPr>
        <p:spPr>
          <a:xfrm>
            <a:off x="6114288" y="1216214"/>
            <a:ext cx="3680460" cy="1170940"/>
          </a:xfrm>
          <a:prstGeom prst="rect">
            <a:avLst/>
          </a:prstGeom>
          <a:solidFill>
            <a:srgbClr val="375F92"/>
          </a:solidFill>
        </p:spPr>
        <p:txBody>
          <a:bodyPr vert="horz" wrap="square" lIns="0" tIns="5715" rIns="0" bIns="0" rtlCol="0">
            <a:spAutoFit/>
          </a:bodyPr>
          <a:lstStyle/>
          <a:p>
            <a:pPr>
              <a:lnSpc>
                <a:spcPct val="100000"/>
              </a:lnSpc>
              <a:spcBef>
                <a:spcPts val="45"/>
              </a:spcBef>
            </a:pPr>
            <a:endParaRPr sz="2400">
              <a:latin typeface="Times New Roman"/>
              <a:cs typeface="Times New Roman"/>
            </a:endParaRPr>
          </a:p>
          <a:p>
            <a:pPr marL="1130300">
              <a:lnSpc>
                <a:spcPct val="100000"/>
              </a:lnSpc>
              <a:spcBef>
                <a:spcPts val="5"/>
              </a:spcBef>
            </a:pPr>
            <a:r>
              <a:rPr sz="2800" spc="-35" dirty="0">
                <a:solidFill>
                  <a:srgbClr val="FFFFFF"/>
                </a:solidFill>
                <a:latin typeface="ＭＳ Ｐゴシック"/>
                <a:cs typeface="ＭＳ Ｐゴシック"/>
              </a:rPr>
              <a:t>中央銀</a:t>
            </a:r>
            <a:r>
              <a:rPr sz="2800" spc="-50" dirty="0">
                <a:solidFill>
                  <a:srgbClr val="FFFFFF"/>
                </a:solidFill>
                <a:latin typeface="ＭＳ Ｐゴシック"/>
                <a:cs typeface="ＭＳ Ｐゴシック"/>
              </a:rPr>
              <a:t>行</a:t>
            </a:r>
            <a:endParaRPr sz="2800">
              <a:latin typeface="ＭＳ Ｐゴシック"/>
              <a:cs typeface="ＭＳ Ｐゴシック"/>
            </a:endParaRPr>
          </a:p>
        </p:txBody>
      </p:sp>
      <p:grpSp>
        <p:nvGrpSpPr>
          <p:cNvPr id="55" name="object 9">
            <a:extLst>
              <a:ext uri="{FF2B5EF4-FFF2-40B4-BE49-F238E27FC236}">
                <a16:creationId xmlns:a16="http://schemas.microsoft.com/office/drawing/2014/main" id="{3FF2F2EC-5E08-2F7C-EA2C-57C4BD686170}"/>
              </a:ext>
            </a:extLst>
          </p:cNvPr>
          <p:cNvGrpSpPr/>
          <p:nvPr/>
        </p:nvGrpSpPr>
        <p:grpSpPr>
          <a:xfrm>
            <a:off x="5867400" y="4597208"/>
            <a:ext cx="1963420" cy="1205230"/>
            <a:chOff x="4724400" y="4670297"/>
            <a:chExt cx="1963420" cy="1205230"/>
          </a:xfrm>
        </p:grpSpPr>
        <p:sp>
          <p:nvSpPr>
            <p:cNvPr id="56" name="object 10">
              <a:extLst>
                <a:ext uri="{FF2B5EF4-FFF2-40B4-BE49-F238E27FC236}">
                  <a16:creationId xmlns:a16="http://schemas.microsoft.com/office/drawing/2014/main" id="{E9707198-1645-383A-94CD-49796610B648}"/>
                </a:ext>
              </a:extLst>
            </p:cNvPr>
            <p:cNvSpPr/>
            <p:nvPr/>
          </p:nvSpPr>
          <p:spPr>
            <a:xfrm>
              <a:off x="5036058" y="4670297"/>
              <a:ext cx="1344295" cy="935990"/>
            </a:xfrm>
            <a:custGeom>
              <a:avLst/>
              <a:gdLst/>
              <a:ahLst/>
              <a:cxnLst/>
              <a:rect l="l" t="t" r="r" b="b"/>
              <a:pathLst>
                <a:path w="1344295" h="935989">
                  <a:moveTo>
                    <a:pt x="1344167" y="0"/>
                  </a:moveTo>
                  <a:lnTo>
                    <a:pt x="0" y="0"/>
                  </a:lnTo>
                  <a:lnTo>
                    <a:pt x="0" y="935735"/>
                  </a:lnTo>
                  <a:lnTo>
                    <a:pt x="1344167" y="935735"/>
                  </a:lnTo>
                  <a:lnTo>
                    <a:pt x="1344167" y="0"/>
                  </a:lnTo>
                  <a:close/>
                </a:path>
              </a:pathLst>
            </a:custGeom>
            <a:solidFill>
              <a:srgbClr val="92CDDD"/>
            </a:solidFill>
          </p:spPr>
          <p:txBody>
            <a:bodyPr wrap="square" lIns="0" tIns="0" rIns="0" bIns="0" rtlCol="0"/>
            <a:lstStyle/>
            <a:p>
              <a:endParaRPr/>
            </a:p>
          </p:txBody>
        </p:sp>
        <p:pic>
          <p:nvPicPr>
            <p:cNvPr id="57" name="object 11">
              <a:extLst>
                <a:ext uri="{FF2B5EF4-FFF2-40B4-BE49-F238E27FC236}">
                  <a16:creationId xmlns:a16="http://schemas.microsoft.com/office/drawing/2014/main" id="{6896C25E-79DD-CB67-54BE-B5F6C7BEC33E}"/>
                </a:ext>
              </a:extLst>
            </p:cNvPr>
            <p:cNvPicPr/>
            <p:nvPr/>
          </p:nvPicPr>
          <p:blipFill>
            <a:blip r:embed="rId2" cstate="print"/>
            <a:stretch>
              <a:fillRect/>
            </a:stretch>
          </p:blipFill>
          <p:spPr>
            <a:xfrm>
              <a:off x="4724400" y="5273039"/>
              <a:ext cx="620268" cy="457200"/>
            </a:xfrm>
            <a:prstGeom prst="rect">
              <a:avLst/>
            </a:prstGeom>
          </p:spPr>
        </p:pic>
        <p:pic>
          <p:nvPicPr>
            <p:cNvPr id="58" name="object 12">
              <a:extLst>
                <a:ext uri="{FF2B5EF4-FFF2-40B4-BE49-F238E27FC236}">
                  <a16:creationId xmlns:a16="http://schemas.microsoft.com/office/drawing/2014/main" id="{4E964898-F036-8993-12A1-AF36BD626AC1}"/>
                </a:ext>
              </a:extLst>
            </p:cNvPr>
            <p:cNvPicPr/>
            <p:nvPr/>
          </p:nvPicPr>
          <p:blipFill>
            <a:blip r:embed="rId3" cstate="print"/>
            <a:stretch>
              <a:fillRect/>
            </a:stretch>
          </p:blipFill>
          <p:spPr>
            <a:xfrm>
              <a:off x="6051550" y="5159920"/>
              <a:ext cx="635647" cy="715187"/>
            </a:xfrm>
            <a:prstGeom prst="rect">
              <a:avLst/>
            </a:prstGeom>
          </p:spPr>
        </p:pic>
      </p:grpSp>
      <p:sp>
        <p:nvSpPr>
          <p:cNvPr id="59" name="object 13">
            <a:extLst>
              <a:ext uri="{FF2B5EF4-FFF2-40B4-BE49-F238E27FC236}">
                <a16:creationId xmlns:a16="http://schemas.microsoft.com/office/drawing/2014/main" id="{ECEA3CB2-E789-B781-F2A0-61DAEE511259}"/>
              </a:ext>
            </a:extLst>
          </p:cNvPr>
          <p:cNvSpPr txBox="1"/>
          <p:nvPr/>
        </p:nvSpPr>
        <p:spPr>
          <a:xfrm>
            <a:off x="3326892" y="1906094"/>
            <a:ext cx="228600" cy="228600"/>
          </a:xfrm>
          <a:prstGeom prst="rect">
            <a:avLst/>
          </a:prstGeom>
        </p:spPr>
        <p:txBody>
          <a:bodyPr vert="horz" wrap="square" lIns="0" tIns="0" rIns="0" bIns="0" rtlCol="0">
            <a:spAutoFit/>
          </a:bodyPr>
          <a:lstStyle/>
          <a:p>
            <a:pPr>
              <a:lnSpc>
                <a:spcPts val="1800"/>
              </a:lnSpc>
            </a:pPr>
            <a:r>
              <a:rPr sz="1800" b="1" spc="-10" dirty="0">
                <a:latin typeface="ＭＳ Ｐゴシック"/>
                <a:cs typeface="ＭＳ Ｐゴシック"/>
              </a:rPr>
              <a:t>③</a:t>
            </a:r>
            <a:endParaRPr sz="1800">
              <a:latin typeface="ＭＳ Ｐゴシック"/>
              <a:cs typeface="ＭＳ Ｐゴシック"/>
            </a:endParaRPr>
          </a:p>
        </p:txBody>
      </p:sp>
      <p:sp>
        <p:nvSpPr>
          <p:cNvPr id="60" name="object 14">
            <a:extLst>
              <a:ext uri="{FF2B5EF4-FFF2-40B4-BE49-F238E27FC236}">
                <a16:creationId xmlns:a16="http://schemas.microsoft.com/office/drawing/2014/main" id="{002A9641-1482-976E-FE97-48876992ACAF}"/>
              </a:ext>
            </a:extLst>
          </p:cNvPr>
          <p:cNvSpPr txBox="1"/>
          <p:nvPr/>
        </p:nvSpPr>
        <p:spPr>
          <a:xfrm>
            <a:off x="1859076" y="5705411"/>
            <a:ext cx="3067050" cy="879475"/>
          </a:xfrm>
          <a:prstGeom prst="rect">
            <a:avLst/>
          </a:prstGeom>
        </p:spPr>
        <p:txBody>
          <a:bodyPr vert="horz" wrap="square" lIns="0" tIns="12700" rIns="0" bIns="0" rtlCol="0">
            <a:spAutoFit/>
          </a:bodyPr>
          <a:lstStyle/>
          <a:p>
            <a:pPr marL="12700">
              <a:lnSpc>
                <a:spcPct val="100000"/>
              </a:lnSpc>
              <a:spcBef>
                <a:spcPts val="100"/>
              </a:spcBef>
            </a:pPr>
            <a:r>
              <a:rPr sz="1400" spc="-20" dirty="0">
                <a:latin typeface="ＭＳ Ｐゴシック"/>
                <a:cs typeface="ＭＳ Ｐゴシック"/>
              </a:rPr>
              <a:t>①中央銀行に口座を開設し、現金を入金</a:t>
            </a:r>
            <a:endParaRPr sz="1400">
              <a:latin typeface="ＭＳ Ｐゴシック"/>
              <a:cs typeface="ＭＳ Ｐゴシック"/>
            </a:endParaRPr>
          </a:p>
          <a:p>
            <a:pPr marL="12700">
              <a:lnSpc>
                <a:spcPct val="100000"/>
              </a:lnSpc>
            </a:pPr>
            <a:r>
              <a:rPr sz="1400" spc="-10" dirty="0">
                <a:latin typeface="ＭＳ Ｐゴシック"/>
                <a:cs typeface="ＭＳ Ｐゴシック"/>
              </a:rPr>
              <a:t>②店舗で買い物</a:t>
            </a:r>
            <a:endParaRPr sz="1400">
              <a:latin typeface="ＭＳ Ｐゴシック"/>
              <a:cs typeface="ＭＳ Ｐゴシック"/>
            </a:endParaRPr>
          </a:p>
          <a:p>
            <a:pPr marL="12700">
              <a:lnSpc>
                <a:spcPct val="100000"/>
              </a:lnSpc>
            </a:pPr>
            <a:r>
              <a:rPr sz="1400" spc="-10" dirty="0">
                <a:latin typeface="ＭＳ Ｐゴシック"/>
                <a:cs typeface="ＭＳ Ｐゴシック"/>
              </a:rPr>
              <a:t>③中央銀行に口座振替の指図</a:t>
            </a:r>
            <a:endParaRPr sz="1400">
              <a:latin typeface="ＭＳ Ｐゴシック"/>
              <a:cs typeface="ＭＳ Ｐゴシック"/>
            </a:endParaRPr>
          </a:p>
          <a:p>
            <a:pPr marL="12700">
              <a:lnSpc>
                <a:spcPct val="100000"/>
              </a:lnSpc>
            </a:pPr>
            <a:r>
              <a:rPr sz="1400" spc="-5" dirty="0">
                <a:latin typeface="ＭＳ Ｐゴシック"/>
                <a:cs typeface="ＭＳ Ｐゴシック"/>
              </a:rPr>
              <a:t>④中央銀行は店舗口座に</a:t>
            </a:r>
            <a:r>
              <a:rPr sz="1400" spc="-10" dirty="0">
                <a:latin typeface="Arial"/>
                <a:cs typeface="Arial"/>
              </a:rPr>
              <a:t>CBDC</a:t>
            </a:r>
            <a:r>
              <a:rPr sz="1400" spc="-25" dirty="0">
                <a:latin typeface="ＭＳ Ｐゴシック"/>
                <a:cs typeface="ＭＳ Ｐゴシック"/>
              </a:rPr>
              <a:t>を入金</a:t>
            </a:r>
            <a:endParaRPr sz="1400">
              <a:latin typeface="ＭＳ Ｐゴシック"/>
              <a:cs typeface="ＭＳ Ｐゴシック"/>
            </a:endParaRPr>
          </a:p>
        </p:txBody>
      </p:sp>
      <p:sp>
        <p:nvSpPr>
          <p:cNvPr id="61" name="object 15">
            <a:extLst>
              <a:ext uri="{FF2B5EF4-FFF2-40B4-BE49-F238E27FC236}">
                <a16:creationId xmlns:a16="http://schemas.microsoft.com/office/drawing/2014/main" id="{2FB25B7D-EAA1-62A7-B299-461000BF3683}"/>
              </a:ext>
            </a:extLst>
          </p:cNvPr>
          <p:cNvSpPr txBox="1"/>
          <p:nvPr/>
        </p:nvSpPr>
        <p:spPr>
          <a:xfrm>
            <a:off x="6019291" y="5907188"/>
            <a:ext cx="3839845" cy="666750"/>
          </a:xfrm>
          <a:prstGeom prst="rect">
            <a:avLst/>
          </a:prstGeom>
        </p:spPr>
        <p:txBody>
          <a:bodyPr vert="horz" wrap="square" lIns="0" tIns="12700" rIns="0" bIns="0" rtlCol="0">
            <a:spAutoFit/>
          </a:bodyPr>
          <a:lstStyle/>
          <a:p>
            <a:pPr marL="12700">
              <a:lnSpc>
                <a:spcPct val="100000"/>
              </a:lnSpc>
              <a:spcBef>
                <a:spcPts val="100"/>
              </a:spcBef>
            </a:pPr>
            <a:r>
              <a:rPr sz="1400" spc="-5" dirty="0">
                <a:latin typeface="ＭＳ Ｐゴシック"/>
                <a:cs typeface="ＭＳ Ｐゴシック"/>
              </a:rPr>
              <a:t>①現金と引き換えに、</a:t>
            </a:r>
            <a:r>
              <a:rPr sz="1400" spc="-10" dirty="0">
                <a:latin typeface="Arial"/>
                <a:cs typeface="Arial"/>
              </a:rPr>
              <a:t>CBDC</a:t>
            </a:r>
            <a:r>
              <a:rPr sz="1400" spc="-15" dirty="0">
                <a:latin typeface="ＭＳ Ｐゴシック"/>
                <a:cs typeface="ＭＳ Ｐゴシック"/>
              </a:rPr>
              <a:t>をユーザーのスマホや</a:t>
            </a:r>
            <a:endParaRPr sz="1400">
              <a:latin typeface="ＭＳ Ｐゴシック"/>
              <a:cs typeface="ＭＳ Ｐゴシック"/>
            </a:endParaRPr>
          </a:p>
          <a:p>
            <a:pPr marL="193675">
              <a:lnSpc>
                <a:spcPct val="100000"/>
              </a:lnSpc>
            </a:pPr>
            <a:r>
              <a:rPr sz="1400" spc="-10" dirty="0">
                <a:latin typeface="Arial"/>
                <a:cs typeface="Arial"/>
              </a:rPr>
              <a:t>IC</a:t>
            </a:r>
            <a:r>
              <a:rPr sz="1400" spc="-20" dirty="0">
                <a:latin typeface="ＭＳ Ｐゴシック"/>
                <a:cs typeface="ＭＳ Ｐゴシック"/>
              </a:rPr>
              <a:t>カードにチャージ</a:t>
            </a:r>
            <a:endParaRPr sz="1400">
              <a:latin typeface="ＭＳ Ｐゴシック"/>
              <a:cs typeface="ＭＳ Ｐゴシック"/>
            </a:endParaRPr>
          </a:p>
          <a:p>
            <a:pPr marL="12700">
              <a:lnSpc>
                <a:spcPct val="100000"/>
              </a:lnSpc>
              <a:spcBef>
                <a:spcPts val="5"/>
              </a:spcBef>
            </a:pPr>
            <a:r>
              <a:rPr sz="1400" spc="-5" dirty="0">
                <a:latin typeface="ＭＳ Ｐゴシック"/>
                <a:cs typeface="ＭＳ Ｐゴシック"/>
              </a:rPr>
              <a:t>②店舗で買い物、</a:t>
            </a:r>
            <a:r>
              <a:rPr sz="1400" spc="-10" dirty="0">
                <a:latin typeface="Arial"/>
                <a:cs typeface="Arial"/>
              </a:rPr>
              <a:t>CBDC</a:t>
            </a:r>
            <a:r>
              <a:rPr sz="1400" spc="-15" dirty="0">
                <a:latin typeface="ＭＳ Ｐゴシック"/>
                <a:cs typeface="ＭＳ Ｐゴシック"/>
              </a:rPr>
              <a:t>が店舗の端末等に移転</a:t>
            </a:r>
            <a:endParaRPr sz="1400">
              <a:latin typeface="ＭＳ Ｐゴシック"/>
              <a:cs typeface="ＭＳ Ｐゴシック"/>
            </a:endParaRPr>
          </a:p>
        </p:txBody>
      </p:sp>
      <p:grpSp>
        <p:nvGrpSpPr>
          <p:cNvPr id="62" name="object 16">
            <a:extLst>
              <a:ext uri="{FF2B5EF4-FFF2-40B4-BE49-F238E27FC236}">
                <a16:creationId xmlns:a16="http://schemas.microsoft.com/office/drawing/2014/main" id="{A9E2B8DE-12A9-855A-B5FA-AC00BE5ED44E}"/>
              </a:ext>
            </a:extLst>
          </p:cNvPr>
          <p:cNvGrpSpPr/>
          <p:nvPr/>
        </p:nvGrpSpPr>
        <p:grpSpPr>
          <a:xfrm>
            <a:off x="1664208" y="1216214"/>
            <a:ext cx="3720465" cy="3383279"/>
            <a:chOff x="521208" y="1289303"/>
            <a:chExt cx="3720465" cy="3383279"/>
          </a:xfrm>
        </p:grpSpPr>
        <p:sp>
          <p:nvSpPr>
            <p:cNvPr id="63" name="object 17">
              <a:extLst>
                <a:ext uri="{FF2B5EF4-FFF2-40B4-BE49-F238E27FC236}">
                  <a16:creationId xmlns:a16="http://schemas.microsoft.com/office/drawing/2014/main" id="{121574ED-3A42-F77F-0CD8-EF262FA06BBA}"/>
                </a:ext>
              </a:extLst>
            </p:cNvPr>
            <p:cNvSpPr/>
            <p:nvPr/>
          </p:nvSpPr>
          <p:spPr>
            <a:xfrm>
              <a:off x="3512819" y="2459736"/>
              <a:ext cx="0" cy="2207895"/>
            </a:xfrm>
            <a:custGeom>
              <a:avLst/>
              <a:gdLst/>
              <a:ahLst/>
              <a:cxnLst/>
              <a:rect l="l" t="t" r="r" b="b"/>
              <a:pathLst>
                <a:path h="2207895">
                  <a:moveTo>
                    <a:pt x="0" y="0"/>
                  </a:moveTo>
                  <a:lnTo>
                    <a:pt x="0" y="2207514"/>
                  </a:lnTo>
                </a:path>
              </a:pathLst>
            </a:custGeom>
            <a:ln w="9144">
              <a:solidFill>
                <a:srgbClr val="497DBA"/>
              </a:solidFill>
              <a:prstDash val="sysDot"/>
            </a:ln>
          </p:spPr>
          <p:txBody>
            <a:bodyPr wrap="square" lIns="0" tIns="0" rIns="0" bIns="0" rtlCol="0"/>
            <a:lstStyle/>
            <a:p>
              <a:endParaRPr/>
            </a:p>
          </p:txBody>
        </p:sp>
        <p:sp>
          <p:nvSpPr>
            <p:cNvPr id="64" name="object 18">
              <a:extLst>
                <a:ext uri="{FF2B5EF4-FFF2-40B4-BE49-F238E27FC236}">
                  <a16:creationId xmlns:a16="http://schemas.microsoft.com/office/drawing/2014/main" id="{24D64AC7-A98B-AE26-1611-D6D759054240}"/>
                </a:ext>
              </a:extLst>
            </p:cNvPr>
            <p:cNvSpPr/>
            <p:nvPr/>
          </p:nvSpPr>
          <p:spPr>
            <a:xfrm>
              <a:off x="521208" y="1289303"/>
              <a:ext cx="3720465" cy="1170940"/>
            </a:xfrm>
            <a:custGeom>
              <a:avLst/>
              <a:gdLst/>
              <a:ahLst/>
              <a:cxnLst/>
              <a:rect l="l" t="t" r="r" b="b"/>
              <a:pathLst>
                <a:path w="3720465" h="1170939">
                  <a:moveTo>
                    <a:pt x="3720084" y="0"/>
                  </a:moveTo>
                  <a:lnTo>
                    <a:pt x="0" y="0"/>
                  </a:lnTo>
                  <a:lnTo>
                    <a:pt x="0" y="1170432"/>
                  </a:lnTo>
                  <a:lnTo>
                    <a:pt x="3720084" y="1170432"/>
                  </a:lnTo>
                  <a:lnTo>
                    <a:pt x="3720084" y="0"/>
                  </a:lnTo>
                  <a:close/>
                </a:path>
              </a:pathLst>
            </a:custGeom>
            <a:solidFill>
              <a:srgbClr val="375F92"/>
            </a:solidFill>
          </p:spPr>
          <p:txBody>
            <a:bodyPr wrap="square" lIns="0" tIns="0" rIns="0" bIns="0" rtlCol="0"/>
            <a:lstStyle/>
            <a:p>
              <a:endParaRPr/>
            </a:p>
          </p:txBody>
        </p:sp>
      </p:grpSp>
      <p:sp>
        <p:nvSpPr>
          <p:cNvPr id="65" name="object 19">
            <a:extLst>
              <a:ext uri="{FF2B5EF4-FFF2-40B4-BE49-F238E27FC236}">
                <a16:creationId xmlns:a16="http://schemas.microsoft.com/office/drawing/2014/main" id="{8DA15055-9B21-8601-5838-7F84E39EF877}"/>
              </a:ext>
            </a:extLst>
          </p:cNvPr>
          <p:cNvSpPr txBox="1"/>
          <p:nvPr/>
        </p:nvSpPr>
        <p:spPr>
          <a:xfrm>
            <a:off x="2814827" y="1286446"/>
            <a:ext cx="1433195" cy="452120"/>
          </a:xfrm>
          <a:prstGeom prst="rect">
            <a:avLst/>
          </a:prstGeom>
        </p:spPr>
        <p:txBody>
          <a:bodyPr vert="horz" wrap="square" lIns="0" tIns="12065" rIns="0" bIns="0" rtlCol="0">
            <a:spAutoFit/>
          </a:bodyPr>
          <a:lstStyle/>
          <a:p>
            <a:pPr>
              <a:lnSpc>
                <a:spcPct val="100000"/>
              </a:lnSpc>
              <a:spcBef>
                <a:spcPts val="95"/>
              </a:spcBef>
            </a:pPr>
            <a:r>
              <a:rPr sz="2800" spc="-35" dirty="0">
                <a:solidFill>
                  <a:srgbClr val="FFFFFF"/>
                </a:solidFill>
                <a:latin typeface="ＭＳ Ｐゴシック"/>
                <a:cs typeface="ＭＳ Ｐゴシック"/>
              </a:rPr>
              <a:t>中央銀</a:t>
            </a:r>
            <a:r>
              <a:rPr sz="2800" spc="-50" dirty="0">
                <a:solidFill>
                  <a:srgbClr val="FFFFFF"/>
                </a:solidFill>
                <a:latin typeface="ＭＳ Ｐゴシック"/>
                <a:cs typeface="ＭＳ Ｐゴシック"/>
              </a:rPr>
              <a:t>行</a:t>
            </a:r>
            <a:endParaRPr sz="2800">
              <a:latin typeface="ＭＳ Ｐゴシック"/>
              <a:cs typeface="ＭＳ Ｐゴシック"/>
            </a:endParaRPr>
          </a:p>
        </p:txBody>
      </p:sp>
      <p:sp>
        <p:nvSpPr>
          <p:cNvPr id="66" name="object 20">
            <a:extLst>
              <a:ext uri="{FF2B5EF4-FFF2-40B4-BE49-F238E27FC236}">
                <a16:creationId xmlns:a16="http://schemas.microsoft.com/office/drawing/2014/main" id="{45C637EC-3DB1-B70E-B50B-8F170CF44917}"/>
              </a:ext>
            </a:extLst>
          </p:cNvPr>
          <p:cNvSpPr txBox="1"/>
          <p:nvPr/>
        </p:nvSpPr>
        <p:spPr>
          <a:xfrm>
            <a:off x="4018026" y="4593399"/>
            <a:ext cx="1262380" cy="935990"/>
          </a:xfrm>
          <a:prstGeom prst="rect">
            <a:avLst/>
          </a:prstGeom>
          <a:solidFill>
            <a:srgbClr val="FBD4B5"/>
          </a:solidFill>
          <a:ln w="22859">
            <a:solidFill>
              <a:srgbClr val="000000"/>
            </a:solidFill>
          </a:ln>
        </p:spPr>
        <p:txBody>
          <a:bodyPr vert="horz" wrap="square" lIns="0" tIns="5080" rIns="0" bIns="0" rtlCol="0">
            <a:spAutoFit/>
          </a:bodyPr>
          <a:lstStyle/>
          <a:p>
            <a:pPr>
              <a:lnSpc>
                <a:spcPct val="100000"/>
              </a:lnSpc>
              <a:spcBef>
                <a:spcPts val="40"/>
              </a:spcBef>
            </a:pPr>
            <a:endParaRPr sz="2050">
              <a:latin typeface="Times New Roman"/>
              <a:cs typeface="Times New Roman"/>
            </a:endParaRPr>
          </a:p>
          <a:p>
            <a:pPr marL="375285">
              <a:lnSpc>
                <a:spcPct val="100000"/>
              </a:lnSpc>
              <a:spcBef>
                <a:spcPts val="5"/>
              </a:spcBef>
            </a:pPr>
            <a:r>
              <a:rPr sz="2000" spc="-30" dirty="0">
                <a:latin typeface="ＭＳ Ｐゴシック"/>
                <a:cs typeface="ＭＳ Ｐゴシック"/>
              </a:rPr>
              <a:t>店舗</a:t>
            </a:r>
            <a:endParaRPr sz="2000">
              <a:latin typeface="ＭＳ Ｐゴシック"/>
              <a:cs typeface="ＭＳ Ｐゴシック"/>
            </a:endParaRPr>
          </a:p>
        </p:txBody>
      </p:sp>
      <p:sp>
        <p:nvSpPr>
          <p:cNvPr id="67" name="object 21">
            <a:extLst>
              <a:ext uri="{FF2B5EF4-FFF2-40B4-BE49-F238E27FC236}">
                <a16:creationId xmlns:a16="http://schemas.microsoft.com/office/drawing/2014/main" id="{35E1FB06-93A4-4FBF-C24C-A924703F559B}"/>
              </a:ext>
            </a:extLst>
          </p:cNvPr>
          <p:cNvSpPr txBox="1"/>
          <p:nvPr/>
        </p:nvSpPr>
        <p:spPr>
          <a:xfrm>
            <a:off x="3081908" y="4737036"/>
            <a:ext cx="82550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ＭＳ Ｐゴシック"/>
                <a:cs typeface="ＭＳ Ｐゴシック"/>
              </a:rPr>
              <a:t>②買い</a:t>
            </a:r>
            <a:r>
              <a:rPr sz="1600" spc="-50" dirty="0">
                <a:latin typeface="ＭＳ Ｐゴシック"/>
                <a:cs typeface="ＭＳ Ｐゴシック"/>
              </a:rPr>
              <a:t>物</a:t>
            </a:r>
            <a:endParaRPr sz="1600">
              <a:latin typeface="ＭＳ Ｐゴシック"/>
              <a:cs typeface="ＭＳ Ｐゴシック"/>
            </a:endParaRPr>
          </a:p>
        </p:txBody>
      </p:sp>
      <p:grpSp>
        <p:nvGrpSpPr>
          <p:cNvPr id="68" name="object 22">
            <a:extLst>
              <a:ext uri="{FF2B5EF4-FFF2-40B4-BE49-F238E27FC236}">
                <a16:creationId xmlns:a16="http://schemas.microsoft.com/office/drawing/2014/main" id="{13995C83-7ACC-7A44-21F9-602A9A48475D}"/>
              </a:ext>
            </a:extLst>
          </p:cNvPr>
          <p:cNvGrpSpPr/>
          <p:nvPr/>
        </p:nvGrpSpPr>
        <p:grpSpPr>
          <a:xfrm>
            <a:off x="1744726" y="1852993"/>
            <a:ext cx="1346200" cy="2849245"/>
            <a:chOff x="601726" y="1926082"/>
            <a:chExt cx="1346200" cy="2849245"/>
          </a:xfrm>
        </p:grpSpPr>
        <p:sp>
          <p:nvSpPr>
            <p:cNvPr id="69" name="object 23">
              <a:extLst>
                <a:ext uri="{FF2B5EF4-FFF2-40B4-BE49-F238E27FC236}">
                  <a16:creationId xmlns:a16="http://schemas.microsoft.com/office/drawing/2014/main" id="{C1874593-FF62-5E9F-8810-44F48BB778D1}"/>
                </a:ext>
              </a:extLst>
            </p:cNvPr>
            <p:cNvSpPr/>
            <p:nvPr/>
          </p:nvSpPr>
          <p:spPr>
            <a:xfrm>
              <a:off x="1445387" y="2454275"/>
              <a:ext cx="134620" cy="2320925"/>
            </a:xfrm>
            <a:custGeom>
              <a:avLst/>
              <a:gdLst/>
              <a:ahLst/>
              <a:cxnLst/>
              <a:rect l="l" t="t" r="r" b="b"/>
              <a:pathLst>
                <a:path w="134619" h="2320925">
                  <a:moveTo>
                    <a:pt x="67182" y="57403"/>
                  </a:moveTo>
                  <a:lnTo>
                    <a:pt x="52704" y="82223"/>
                  </a:lnTo>
                  <a:lnTo>
                    <a:pt x="52704" y="2320671"/>
                  </a:lnTo>
                  <a:lnTo>
                    <a:pt x="81660" y="2320671"/>
                  </a:lnTo>
                  <a:lnTo>
                    <a:pt x="81660" y="82223"/>
                  </a:lnTo>
                  <a:lnTo>
                    <a:pt x="67182" y="57403"/>
                  </a:lnTo>
                  <a:close/>
                </a:path>
                <a:path w="134619" h="2320925">
                  <a:moveTo>
                    <a:pt x="67182" y="0"/>
                  </a:moveTo>
                  <a:lnTo>
                    <a:pt x="0" y="115315"/>
                  </a:lnTo>
                  <a:lnTo>
                    <a:pt x="2285" y="124078"/>
                  </a:lnTo>
                  <a:lnTo>
                    <a:pt x="9271" y="128142"/>
                  </a:lnTo>
                  <a:lnTo>
                    <a:pt x="16128" y="132207"/>
                  </a:lnTo>
                  <a:lnTo>
                    <a:pt x="25018" y="129921"/>
                  </a:lnTo>
                  <a:lnTo>
                    <a:pt x="28956" y="122936"/>
                  </a:lnTo>
                  <a:lnTo>
                    <a:pt x="52704" y="82223"/>
                  </a:lnTo>
                  <a:lnTo>
                    <a:pt x="52704" y="28828"/>
                  </a:lnTo>
                  <a:lnTo>
                    <a:pt x="83980" y="28828"/>
                  </a:lnTo>
                  <a:lnTo>
                    <a:pt x="67182" y="0"/>
                  </a:lnTo>
                  <a:close/>
                </a:path>
                <a:path w="134619" h="2320925">
                  <a:moveTo>
                    <a:pt x="83980" y="28828"/>
                  </a:moveTo>
                  <a:lnTo>
                    <a:pt x="81660" y="28828"/>
                  </a:lnTo>
                  <a:lnTo>
                    <a:pt x="81660" y="82223"/>
                  </a:lnTo>
                  <a:lnTo>
                    <a:pt x="105409" y="122936"/>
                  </a:lnTo>
                  <a:lnTo>
                    <a:pt x="109347" y="129921"/>
                  </a:lnTo>
                  <a:lnTo>
                    <a:pt x="118237" y="132207"/>
                  </a:lnTo>
                  <a:lnTo>
                    <a:pt x="125094" y="128142"/>
                  </a:lnTo>
                  <a:lnTo>
                    <a:pt x="132079" y="124078"/>
                  </a:lnTo>
                  <a:lnTo>
                    <a:pt x="134365" y="115315"/>
                  </a:lnTo>
                  <a:lnTo>
                    <a:pt x="83980" y="28828"/>
                  </a:lnTo>
                  <a:close/>
                </a:path>
                <a:path w="134619" h="2320925">
                  <a:moveTo>
                    <a:pt x="81660" y="28828"/>
                  </a:moveTo>
                  <a:lnTo>
                    <a:pt x="52704" y="28828"/>
                  </a:lnTo>
                  <a:lnTo>
                    <a:pt x="52704" y="82223"/>
                  </a:lnTo>
                  <a:lnTo>
                    <a:pt x="67182" y="57403"/>
                  </a:lnTo>
                  <a:lnTo>
                    <a:pt x="54737" y="36067"/>
                  </a:lnTo>
                  <a:lnTo>
                    <a:pt x="81660" y="36067"/>
                  </a:lnTo>
                  <a:lnTo>
                    <a:pt x="81660" y="28828"/>
                  </a:lnTo>
                  <a:close/>
                </a:path>
                <a:path w="134619" h="2320925">
                  <a:moveTo>
                    <a:pt x="81660" y="36067"/>
                  </a:moveTo>
                  <a:lnTo>
                    <a:pt x="79628" y="36067"/>
                  </a:lnTo>
                  <a:lnTo>
                    <a:pt x="67182" y="57403"/>
                  </a:lnTo>
                  <a:lnTo>
                    <a:pt x="81660" y="82223"/>
                  </a:lnTo>
                  <a:lnTo>
                    <a:pt x="81660" y="36067"/>
                  </a:lnTo>
                  <a:close/>
                </a:path>
                <a:path w="134619" h="2320925">
                  <a:moveTo>
                    <a:pt x="79628" y="36067"/>
                  </a:moveTo>
                  <a:lnTo>
                    <a:pt x="54737" y="36067"/>
                  </a:lnTo>
                  <a:lnTo>
                    <a:pt x="67182" y="57403"/>
                  </a:lnTo>
                  <a:lnTo>
                    <a:pt x="79628" y="36067"/>
                  </a:lnTo>
                  <a:close/>
                </a:path>
              </a:pathLst>
            </a:custGeom>
            <a:solidFill>
              <a:srgbClr val="000000"/>
            </a:solidFill>
          </p:spPr>
          <p:txBody>
            <a:bodyPr wrap="square" lIns="0" tIns="0" rIns="0" bIns="0" rtlCol="0"/>
            <a:lstStyle/>
            <a:p>
              <a:endParaRPr/>
            </a:p>
          </p:txBody>
        </p:sp>
        <p:sp>
          <p:nvSpPr>
            <p:cNvPr id="70" name="object 24">
              <a:extLst>
                <a:ext uri="{FF2B5EF4-FFF2-40B4-BE49-F238E27FC236}">
                  <a16:creationId xmlns:a16="http://schemas.microsoft.com/office/drawing/2014/main" id="{3AA6CABA-2BD8-017E-43FB-DA770266D98E}"/>
                </a:ext>
              </a:extLst>
            </p:cNvPr>
            <p:cNvSpPr/>
            <p:nvPr/>
          </p:nvSpPr>
          <p:spPr>
            <a:xfrm>
              <a:off x="611886" y="1936242"/>
              <a:ext cx="1325880" cy="355600"/>
            </a:xfrm>
            <a:custGeom>
              <a:avLst/>
              <a:gdLst/>
              <a:ahLst/>
              <a:cxnLst/>
              <a:rect l="l" t="t" r="r" b="b"/>
              <a:pathLst>
                <a:path w="1325880" h="355600">
                  <a:moveTo>
                    <a:pt x="1266697" y="0"/>
                  </a:moveTo>
                  <a:lnTo>
                    <a:pt x="59182" y="0"/>
                  </a:lnTo>
                  <a:lnTo>
                    <a:pt x="36143" y="4657"/>
                  </a:lnTo>
                  <a:lnTo>
                    <a:pt x="17332" y="17351"/>
                  </a:lnTo>
                  <a:lnTo>
                    <a:pt x="4650" y="36165"/>
                  </a:lnTo>
                  <a:lnTo>
                    <a:pt x="0" y="59182"/>
                  </a:lnTo>
                  <a:lnTo>
                    <a:pt x="0" y="295910"/>
                  </a:lnTo>
                  <a:lnTo>
                    <a:pt x="4650" y="318926"/>
                  </a:lnTo>
                  <a:lnTo>
                    <a:pt x="17332" y="337740"/>
                  </a:lnTo>
                  <a:lnTo>
                    <a:pt x="36143" y="350434"/>
                  </a:lnTo>
                  <a:lnTo>
                    <a:pt x="59182" y="355092"/>
                  </a:lnTo>
                  <a:lnTo>
                    <a:pt x="1266697" y="355092"/>
                  </a:lnTo>
                  <a:lnTo>
                    <a:pt x="1289714" y="350434"/>
                  </a:lnTo>
                  <a:lnTo>
                    <a:pt x="1308528" y="337740"/>
                  </a:lnTo>
                  <a:lnTo>
                    <a:pt x="1321222" y="318926"/>
                  </a:lnTo>
                  <a:lnTo>
                    <a:pt x="1325880" y="295910"/>
                  </a:lnTo>
                  <a:lnTo>
                    <a:pt x="1325880" y="59182"/>
                  </a:lnTo>
                  <a:lnTo>
                    <a:pt x="1321222" y="36165"/>
                  </a:lnTo>
                  <a:lnTo>
                    <a:pt x="1308528" y="17351"/>
                  </a:lnTo>
                  <a:lnTo>
                    <a:pt x="1289714" y="4657"/>
                  </a:lnTo>
                  <a:lnTo>
                    <a:pt x="1266697" y="0"/>
                  </a:lnTo>
                  <a:close/>
                </a:path>
              </a:pathLst>
            </a:custGeom>
            <a:solidFill>
              <a:srgbClr val="FFFF00"/>
            </a:solidFill>
          </p:spPr>
          <p:txBody>
            <a:bodyPr wrap="square" lIns="0" tIns="0" rIns="0" bIns="0" rtlCol="0"/>
            <a:lstStyle/>
            <a:p>
              <a:endParaRPr/>
            </a:p>
          </p:txBody>
        </p:sp>
        <p:sp>
          <p:nvSpPr>
            <p:cNvPr id="71" name="object 25">
              <a:extLst>
                <a:ext uri="{FF2B5EF4-FFF2-40B4-BE49-F238E27FC236}">
                  <a16:creationId xmlns:a16="http://schemas.microsoft.com/office/drawing/2014/main" id="{B14C1875-422F-861D-45D5-75F681BF02B1}"/>
                </a:ext>
              </a:extLst>
            </p:cNvPr>
            <p:cNvSpPr/>
            <p:nvPr/>
          </p:nvSpPr>
          <p:spPr>
            <a:xfrm>
              <a:off x="611886" y="1936242"/>
              <a:ext cx="1325880" cy="355600"/>
            </a:xfrm>
            <a:custGeom>
              <a:avLst/>
              <a:gdLst/>
              <a:ahLst/>
              <a:cxnLst/>
              <a:rect l="l" t="t" r="r" b="b"/>
              <a:pathLst>
                <a:path w="1325880" h="355600">
                  <a:moveTo>
                    <a:pt x="0" y="59182"/>
                  </a:moveTo>
                  <a:lnTo>
                    <a:pt x="4650" y="36165"/>
                  </a:lnTo>
                  <a:lnTo>
                    <a:pt x="17332" y="17351"/>
                  </a:lnTo>
                  <a:lnTo>
                    <a:pt x="36143" y="4657"/>
                  </a:lnTo>
                  <a:lnTo>
                    <a:pt x="59182" y="0"/>
                  </a:lnTo>
                  <a:lnTo>
                    <a:pt x="1266697" y="0"/>
                  </a:lnTo>
                  <a:lnTo>
                    <a:pt x="1289714" y="4657"/>
                  </a:lnTo>
                  <a:lnTo>
                    <a:pt x="1308528" y="17351"/>
                  </a:lnTo>
                  <a:lnTo>
                    <a:pt x="1321222" y="36165"/>
                  </a:lnTo>
                  <a:lnTo>
                    <a:pt x="1325880" y="59182"/>
                  </a:lnTo>
                  <a:lnTo>
                    <a:pt x="1325880" y="295910"/>
                  </a:lnTo>
                  <a:lnTo>
                    <a:pt x="1321222" y="318926"/>
                  </a:lnTo>
                  <a:lnTo>
                    <a:pt x="1308528" y="337740"/>
                  </a:lnTo>
                  <a:lnTo>
                    <a:pt x="1289714" y="350434"/>
                  </a:lnTo>
                  <a:lnTo>
                    <a:pt x="1266697" y="355092"/>
                  </a:lnTo>
                  <a:lnTo>
                    <a:pt x="59182" y="355092"/>
                  </a:lnTo>
                  <a:lnTo>
                    <a:pt x="36143" y="350434"/>
                  </a:lnTo>
                  <a:lnTo>
                    <a:pt x="17332" y="337740"/>
                  </a:lnTo>
                  <a:lnTo>
                    <a:pt x="4650" y="318926"/>
                  </a:lnTo>
                  <a:lnTo>
                    <a:pt x="0" y="295910"/>
                  </a:lnTo>
                  <a:lnTo>
                    <a:pt x="0" y="59182"/>
                  </a:lnTo>
                  <a:close/>
                </a:path>
              </a:pathLst>
            </a:custGeom>
            <a:ln w="19812">
              <a:solidFill>
                <a:srgbClr val="FFC000"/>
              </a:solidFill>
            </a:ln>
          </p:spPr>
          <p:txBody>
            <a:bodyPr wrap="square" lIns="0" tIns="0" rIns="0" bIns="0" rtlCol="0"/>
            <a:lstStyle/>
            <a:p>
              <a:endParaRPr/>
            </a:p>
          </p:txBody>
        </p:sp>
      </p:grpSp>
      <p:sp>
        <p:nvSpPr>
          <p:cNvPr id="72" name="object 26">
            <a:extLst>
              <a:ext uri="{FF2B5EF4-FFF2-40B4-BE49-F238E27FC236}">
                <a16:creationId xmlns:a16="http://schemas.microsoft.com/office/drawing/2014/main" id="{4ABDC096-DC52-ACF9-62D2-489BF3264163}"/>
              </a:ext>
            </a:extLst>
          </p:cNvPr>
          <p:cNvSpPr txBox="1"/>
          <p:nvPr/>
        </p:nvSpPr>
        <p:spPr>
          <a:xfrm>
            <a:off x="1857146" y="1904555"/>
            <a:ext cx="1133475" cy="254000"/>
          </a:xfrm>
          <a:prstGeom prst="rect">
            <a:avLst/>
          </a:prstGeom>
        </p:spPr>
        <p:txBody>
          <a:bodyPr vert="horz" wrap="square" lIns="0" tIns="12700" rIns="0" bIns="0" rtlCol="0">
            <a:spAutoFit/>
          </a:bodyPr>
          <a:lstStyle/>
          <a:p>
            <a:pPr>
              <a:lnSpc>
                <a:spcPct val="100000"/>
              </a:lnSpc>
              <a:spcBef>
                <a:spcPts val="100"/>
              </a:spcBef>
            </a:pPr>
            <a:r>
              <a:rPr sz="1500" spc="-10" dirty="0">
                <a:latin typeface="ＭＳ Ｐゴシック"/>
                <a:cs typeface="ＭＳ Ｐゴシック"/>
              </a:rPr>
              <a:t>ユーザー口座</a:t>
            </a:r>
            <a:endParaRPr sz="1500">
              <a:latin typeface="ＭＳ Ｐゴシック"/>
              <a:cs typeface="ＭＳ Ｐゴシック"/>
            </a:endParaRPr>
          </a:p>
        </p:txBody>
      </p:sp>
      <p:sp>
        <p:nvSpPr>
          <p:cNvPr id="73" name="object 27">
            <a:extLst>
              <a:ext uri="{FF2B5EF4-FFF2-40B4-BE49-F238E27FC236}">
                <a16:creationId xmlns:a16="http://schemas.microsoft.com/office/drawing/2014/main" id="{CC2FC895-4E2A-79DC-38B0-D667B337154D}"/>
              </a:ext>
            </a:extLst>
          </p:cNvPr>
          <p:cNvSpPr txBox="1"/>
          <p:nvPr/>
        </p:nvSpPr>
        <p:spPr>
          <a:xfrm>
            <a:off x="1754886" y="4593399"/>
            <a:ext cx="1252855" cy="935990"/>
          </a:xfrm>
          <a:prstGeom prst="rect">
            <a:avLst/>
          </a:prstGeom>
          <a:solidFill>
            <a:srgbClr val="92CDDD"/>
          </a:solidFill>
          <a:ln w="22860">
            <a:solidFill>
              <a:srgbClr val="000000"/>
            </a:solidFill>
          </a:ln>
        </p:spPr>
        <p:txBody>
          <a:bodyPr vert="horz" wrap="square" lIns="0" tIns="3810" rIns="0" bIns="0" rtlCol="0">
            <a:spAutoFit/>
          </a:bodyPr>
          <a:lstStyle/>
          <a:p>
            <a:pPr>
              <a:lnSpc>
                <a:spcPct val="100000"/>
              </a:lnSpc>
              <a:spcBef>
                <a:spcPts val="30"/>
              </a:spcBef>
            </a:pPr>
            <a:endParaRPr sz="2050">
              <a:latin typeface="Times New Roman"/>
              <a:cs typeface="Times New Roman"/>
            </a:endParaRPr>
          </a:p>
          <a:p>
            <a:pPr marL="132715">
              <a:lnSpc>
                <a:spcPct val="100000"/>
              </a:lnSpc>
            </a:pPr>
            <a:r>
              <a:rPr sz="2000" spc="-20" dirty="0">
                <a:latin typeface="ＭＳ Ｐゴシック"/>
                <a:cs typeface="ＭＳ Ｐゴシック"/>
              </a:rPr>
              <a:t>ユーザー</a:t>
            </a:r>
            <a:endParaRPr sz="2000">
              <a:latin typeface="ＭＳ Ｐゴシック"/>
              <a:cs typeface="ＭＳ Ｐゴシック"/>
            </a:endParaRPr>
          </a:p>
        </p:txBody>
      </p:sp>
      <p:grpSp>
        <p:nvGrpSpPr>
          <p:cNvPr id="74" name="object 28">
            <a:extLst>
              <a:ext uri="{FF2B5EF4-FFF2-40B4-BE49-F238E27FC236}">
                <a16:creationId xmlns:a16="http://schemas.microsoft.com/office/drawing/2014/main" id="{E2F74538-2AB4-4016-738B-45E06793EA16}"/>
              </a:ext>
            </a:extLst>
          </p:cNvPr>
          <p:cNvGrpSpPr/>
          <p:nvPr/>
        </p:nvGrpSpPr>
        <p:grpSpPr>
          <a:xfrm>
            <a:off x="3120898" y="1825561"/>
            <a:ext cx="814705" cy="454659"/>
            <a:chOff x="1977898" y="1898650"/>
            <a:chExt cx="814705" cy="454659"/>
          </a:xfrm>
        </p:grpSpPr>
        <p:sp>
          <p:nvSpPr>
            <p:cNvPr id="75" name="object 29">
              <a:extLst>
                <a:ext uri="{FF2B5EF4-FFF2-40B4-BE49-F238E27FC236}">
                  <a16:creationId xmlns:a16="http://schemas.microsoft.com/office/drawing/2014/main" id="{E4906230-1269-16EA-34A6-3B00658329C7}"/>
                </a:ext>
              </a:extLst>
            </p:cNvPr>
            <p:cNvSpPr/>
            <p:nvPr/>
          </p:nvSpPr>
          <p:spPr>
            <a:xfrm>
              <a:off x="1984248" y="1905000"/>
              <a:ext cx="802005" cy="441959"/>
            </a:xfrm>
            <a:custGeom>
              <a:avLst/>
              <a:gdLst/>
              <a:ahLst/>
              <a:cxnLst/>
              <a:rect l="l" t="t" r="r" b="b"/>
              <a:pathLst>
                <a:path w="802005" h="441960">
                  <a:moveTo>
                    <a:pt x="580644" y="0"/>
                  </a:moveTo>
                  <a:lnTo>
                    <a:pt x="580644" y="110489"/>
                  </a:lnTo>
                  <a:lnTo>
                    <a:pt x="0" y="110489"/>
                  </a:lnTo>
                  <a:lnTo>
                    <a:pt x="0" y="331470"/>
                  </a:lnTo>
                  <a:lnTo>
                    <a:pt x="580644" y="331470"/>
                  </a:lnTo>
                  <a:lnTo>
                    <a:pt x="580644" y="441960"/>
                  </a:lnTo>
                  <a:lnTo>
                    <a:pt x="801624" y="220979"/>
                  </a:lnTo>
                  <a:lnTo>
                    <a:pt x="580644" y="0"/>
                  </a:lnTo>
                  <a:close/>
                </a:path>
              </a:pathLst>
            </a:custGeom>
            <a:solidFill>
              <a:srgbClr val="FFFFFF"/>
            </a:solidFill>
          </p:spPr>
          <p:txBody>
            <a:bodyPr wrap="square" lIns="0" tIns="0" rIns="0" bIns="0" rtlCol="0"/>
            <a:lstStyle/>
            <a:p>
              <a:endParaRPr/>
            </a:p>
          </p:txBody>
        </p:sp>
        <p:sp>
          <p:nvSpPr>
            <p:cNvPr id="76" name="object 30">
              <a:extLst>
                <a:ext uri="{FF2B5EF4-FFF2-40B4-BE49-F238E27FC236}">
                  <a16:creationId xmlns:a16="http://schemas.microsoft.com/office/drawing/2014/main" id="{967DCEF8-23C3-4B3C-5770-81DA86F6A1E9}"/>
                </a:ext>
              </a:extLst>
            </p:cNvPr>
            <p:cNvSpPr/>
            <p:nvPr/>
          </p:nvSpPr>
          <p:spPr>
            <a:xfrm>
              <a:off x="1984248" y="1905000"/>
              <a:ext cx="802005" cy="441959"/>
            </a:xfrm>
            <a:custGeom>
              <a:avLst/>
              <a:gdLst/>
              <a:ahLst/>
              <a:cxnLst/>
              <a:rect l="l" t="t" r="r" b="b"/>
              <a:pathLst>
                <a:path w="802005" h="441960">
                  <a:moveTo>
                    <a:pt x="0" y="331470"/>
                  </a:moveTo>
                  <a:lnTo>
                    <a:pt x="580644" y="331470"/>
                  </a:lnTo>
                  <a:lnTo>
                    <a:pt x="580644" y="441960"/>
                  </a:lnTo>
                  <a:lnTo>
                    <a:pt x="801624" y="220979"/>
                  </a:lnTo>
                  <a:lnTo>
                    <a:pt x="580644" y="0"/>
                  </a:lnTo>
                  <a:lnTo>
                    <a:pt x="580644" y="110489"/>
                  </a:lnTo>
                  <a:lnTo>
                    <a:pt x="0" y="110489"/>
                  </a:lnTo>
                  <a:lnTo>
                    <a:pt x="0" y="331470"/>
                  </a:lnTo>
                  <a:close/>
                </a:path>
              </a:pathLst>
            </a:custGeom>
            <a:ln w="12192">
              <a:solidFill>
                <a:srgbClr val="000000"/>
              </a:solidFill>
              <a:prstDash val="sysDash"/>
            </a:ln>
          </p:spPr>
          <p:txBody>
            <a:bodyPr wrap="square" lIns="0" tIns="0" rIns="0" bIns="0" rtlCol="0"/>
            <a:lstStyle/>
            <a:p>
              <a:endParaRPr/>
            </a:p>
          </p:txBody>
        </p:sp>
      </p:grpSp>
      <p:sp>
        <p:nvSpPr>
          <p:cNvPr id="77" name="object 31">
            <a:extLst>
              <a:ext uri="{FF2B5EF4-FFF2-40B4-BE49-F238E27FC236}">
                <a16:creationId xmlns:a16="http://schemas.microsoft.com/office/drawing/2014/main" id="{FF436245-D92D-91EF-B1CA-B2C80B64FDC3}"/>
              </a:ext>
            </a:extLst>
          </p:cNvPr>
          <p:cNvSpPr txBox="1"/>
          <p:nvPr/>
        </p:nvSpPr>
        <p:spPr>
          <a:xfrm>
            <a:off x="3365880" y="1914334"/>
            <a:ext cx="215900" cy="269240"/>
          </a:xfrm>
          <a:prstGeom prst="rect">
            <a:avLst/>
          </a:prstGeom>
        </p:spPr>
        <p:txBody>
          <a:bodyPr vert="horz" wrap="square" lIns="0" tIns="12065" rIns="0" bIns="0" rtlCol="0">
            <a:spAutoFit/>
          </a:bodyPr>
          <a:lstStyle/>
          <a:p>
            <a:pPr>
              <a:lnSpc>
                <a:spcPct val="100000"/>
              </a:lnSpc>
              <a:spcBef>
                <a:spcPts val="95"/>
              </a:spcBef>
            </a:pPr>
            <a:r>
              <a:rPr sz="1600" spc="-5" dirty="0">
                <a:latin typeface="ＭＳ Ｐゴシック"/>
                <a:cs typeface="ＭＳ Ｐゴシック"/>
              </a:rPr>
              <a:t>④</a:t>
            </a:r>
            <a:endParaRPr sz="1600">
              <a:latin typeface="ＭＳ Ｐゴシック"/>
              <a:cs typeface="ＭＳ Ｐゴシック"/>
            </a:endParaRPr>
          </a:p>
        </p:txBody>
      </p:sp>
      <p:sp>
        <p:nvSpPr>
          <p:cNvPr id="78" name="object 32">
            <a:extLst>
              <a:ext uri="{FF2B5EF4-FFF2-40B4-BE49-F238E27FC236}">
                <a16:creationId xmlns:a16="http://schemas.microsoft.com/office/drawing/2014/main" id="{3918A3FC-E199-C2FE-3E39-7B5507C4949D}"/>
              </a:ext>
            </a:extLst>
          </p:cNvPr>
          <p:cNvSpPr/>
          <p:nvPr/>
        </p:nvSpPr>
        <p:spPr>
          <a:xfrm>
            <a:off x="3007614" y="5042216"/>
            <a:ext cx="1010919" cy="0"/>
          </a:xfrm>
          <a:custGeom>
            <a:avLst/>
            <a:gdLst/>
            <a:ahLst/>
            <a:cxnLst/>
            <a:rect l="l" t="t" r="r" b="b"/>
            <a:pathLst>
              <a:path w="1010919">
                <a:moveTo>
                  <a:pt x="0" y="0"/>
                </a:moveTo>
                <a:lnTo>
                  <a:pt x="1010919" y="0"/>
                </a:lnTo>
              </a:path>
            </a:pathLst>
          </a:custGeom>
          <a:ln w="25908">
            <a:solidFill>
              <a:srgbClr val="000000"/>
            </a:solidFill>
          </a:ln>
        </p:spPr>
        <p:txBody>
          <a:bodyPr wrap="square" lIns="0" tIns="0" rIns="0" bIns="0" rtlCol="0"/>
          <a:lstStyle/>
          <a:p>
            <a:endParaRPr/>
          </a:p>
        </p:txBody>
      </p:sp>
      <p:sp>
        <p:nvSpPr>
          <p:cNvPr id="79" name="object 33">
            <a:extLst>
              <a:ext uri="{FF2B5EF4-FFF2-40B4-BE49-F238E27FC236}">
                <a16:creationId xmlns:a16="http://schemas.microsoft.com/office/drawing/2014/main" id="{A42288CF-461A-EC37-58DA-EB935A681D07}"/>
              </a:ext>
            </a:extLst>
          </p:cNvPr>
          <p:cNvSpPr txBox="1"/>
          <p:nvPr/>
        </p:nvSpPr>
        <p:spPr>
          <a:xfrm>
            <a:off x="2684780" y="2789694"/>
            <a:ext cx="228600" cy="148526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③口座振替指図</a:t>
            </a:r>
            <a:endParaRPr sz="1600">
              <a:latin typeface="ＭＳ Ｐゴシック"/>
              <a:cs typeface="ＭＳ Ｐゴシック"/>
            </a:endParaRPr>
          </a:p>
        </p:txBody>
      </p:sp>
      <p:sp>
        <p:nvSpPr>
          <p:cNvPr id="80" name="object 34">
            <a:extLst>
              <a:ext uri="{FF2B5EF4-FFF2-40B4-BE49-F238E27FC236}">
                <a16:creationId xmlns:a16="http://schemas.microsoft.com/office/drawing/2014/main" id="{965E254E-E433-4E27-3901-AAC1B7D53DFD}"/>
              </a:ext>
            </a:extLst>
          </p:cNvPr>
          <p:cNvSpPr txBox="1"/>
          <p:nvPr/>
        </p:nvSpPr>
        <p:spPr>
          <a:xfrm>
            <a:off x="1803679" y="2565716"/>
            <a:ext cx="228600" cy="195008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①口座開設</a:t>
            </a:r>
            <a:endParaRPr sz="1600">
              <a:latin typeface="ＭＳ Ｐゴシック"/>
              <a:cs typeface="ＭＳ Ｐゴシック"/>
            </a:endParaRPr>
          </a:p>
          <a:p>
            <a:pPr marL="12700" marR="5080" algn="just">
              <a:lnSpc>
                <a:spcPts val="1600"/>
              </a:lnSpc>
              <a:spcBef>
                <a:spcPts val="450"/>
              </a:spcBef>
            </a:pPr>
            <a:r>
              <a:rPr sz="1600" spc="-50" dirty="0">
                <a:latin typeface="ＭＳ Ｐゴシック"/>
                <a:cs typeface="ＭＳ Ｐゴシック"/>
              </a:rPr>
              <a:t>現金入金</a:t>
            </a:r>
            <a:endParaRPr sz="1600">
              <a:latin typeface="ＭＳ Ｐゴシック"/>
              <a:cs typeface="ＭＳ Ｐゴシック"/>
            </a:endParaRPr>
          </a:p>
        </p:txBody>
      </p:sp>
      <p:sp>
        <p:nvSpPr>
          <p:cNvPr id="81" name="object 35">
            <a:extLst>
              <a:ext uri="{FF2B5EF4-FFF2-40B4-BE49-F238E27FC236}">
                <a16:creationId xmlns:a16="http://schemas.microsoft.com/office/drawing/2014/main" id="{870BEBFA-0AF3-F29E-CF5B-EC1C761E4F1D}"/>
              </a:ext>
            </a:extLst>
          </p:cNvPr>
          <p:cNvSpPr txBox="1"/>
          <p:nvPr/>
        </p:nvSpPr>
        <p:spPr>
          <a:xfrm>
            <a:off x="6350127" y="3149154"/>
            <a:ext cx="228600" cy="87693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現金入金</a:t>
            </a:r>
            <a:endParaRPr sz="1600">
              <a:latin typeface="ＭＳ Ｐゴシック"/>
              <a:cs typeface="ＭＳ Ｐゴシック"/>
            </a:endParaRPr>
          </a:p>
        </p:txBody>
      </p:sp>
      <p:graphicFrame>
        <p:nvGraphicFramePr>
          <p:cNvPr id="82" name="object 36">
            <a:extLst>
              <a:ext uri="{FF2B5EF4-FFF2-40B4-BE49-F238E27FC236}">
                <a16:creationId xmlns:a16="http://schemas.microsoft.com/office/drawing/2014/main" id="{D5D69AD8-70AE-47DF-E609-57D6AD670E1D}"/>
              </a:ext>
            </a:extLst>
          </p:cNvPr>
          <p:cNvGraphicFramePr>
            <a:graphicFrameLocks noGrp="1"/>
          </p:cNvGraphicFramePr>
          <p:nvPr>
            <p:extLst>
              <p:ext uri="{D42A27DB-BD31-4B8C-83A1-F6EECF244321}">
                <p14:modId xmlns:p14="http://schemas.microsoft.com/office/powerpoint/2010/main" val="3919600282"/>
              </p:ext>
            </p:extLst>
          </p:nvPr>
        </p:nvGraphicFramePr>
        <p:xfrm>
          <a:off x="6167628" y="4585778"/>
          <a:ext cx="3718560" cy="934718"/>
        </p:xfrm>
        <a:graphic>
          <a:graphicData uri="http://schemas.openxmlformats.org/drawingml/2006/table">
            <a:tbl>
              <a:tblPr firstRow="1" bandRow="1">
                <a:tableStyleId>{2D5ABB26-0587-4C30-8999-92F81FD0307C}</a:tableStyleId>
              </a:tblPr>
              <a:tblGrid>
                <a:gridCol w="1344295">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345565">
                  <a:extLst>
                    <a:ext uri="{9D8B030D-6E8A-4147-A177-3AD203B41FA5}">
                      <a16:colId xmlns:a16="http://schemas.microsoft.com/office/drawing/2014/main" val="20002"/>
                    </a:ext>
                  </a:extLst>
                </a:gridCol>
              </a:tblGrid>
              <a:tr h="426084">
                <a:tc rowSpan="2">
                  <a:txBody>
                    <a:bodyPr/>
                    <a:lstStyle/>
                    <a:p>
                      <a:pPr>
                        <a:lnSpc>
                          <a:spcPct val="100000"/>
                        </a:lnSpc>
                        <a:spcBef>
                          <a:spcPts val="10"/>
                        </a:spcBef>
                      </a:pPr>
                      <a:endParaRPr sz="1950">
                        <a:latin typeface="Times New Roman"/>
                        <a:cs typeface="Times New Roman"/>
                      </a:endParaRPr>
                    </a:p>
                    <a:p>
                      <a:pPr marL="179070">
                        <a:lnSpc>
                          <a:spcPct val="100000"/>
                        </a:lnSpc>
                      </a:pPr>
                      <a:r>
                        <a:rPr sz="2000" spc="-20" dirty="0">
                          <a:latin typeface="ＭＳ Ｐゴシック"/>
                          <a:cs typeface="ＭＳ Ｐゴシック"/>
                        </a:rPr>
                        <a:t>ユーザー</a:t>
                      </a:r>
                      <a:endParaRPr sz="2000">
                        <a:latin typeface="ＭＳ Ｐゴシック"/>
                        <a:cs typeface="ＭＳ Ｐゴシック"/>
                      </a:endParaRPr>
                    </a:p>
                  </a:txBody>
                  <a:tcPr marL="0" marR="0" marT="127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85725">
                        <a:lnSpc>
                          <a:spcPct val="100000"/>
                        </a:lnSpc>
                        <a:spcBef>
                          <a:spcPts val="994"/>
                        </a:spcBef>
                      </a:pPr>
                      <a:r>
                        <a:rPr sz="1600" spc="-25" dirty="0">
                          <a:latin typeface="ＭＳ Ｐゴシック"/>
                          <a:cs typeface="ＭＳ Ｐゴシック"/>
                        </a:rPr>
                        <a:t>②買い</a:t>
                      </a:r>
                      <a:r>
                        <a:rPr sz="1600" spc="-50" dirty="0">
                          <a:latin typeface="ＭＳ Ｐゴシック"/>
                          <a:cs typeface="ＭＳ Ｐゴシック"/>
                        </a:rPr>
                        <a:t>物</a:t>
                      </a:r>
                      <a:endParaRPr sz="1600">
                        <a:latin typeface="ＭＳ Ｐゴシック"/>
                        <a:cs typeface="ＭＳ Ｐゴシック"/>
                      </a:endParaRPr>
                    </a:p>
                  </a:txBody>
                  <a:tcPr marL="0" marR="0" marT="126364" marB="0">
                    <a:lnL w="28575">
                      <a:solidFill>
                        <a:srgbClr val="000000"/>
                      </a:solidFill>
                      <a:prstDash val="solid"/>
                    </a:lnL>
                    <a:lnR w="28575">
                      <a:solidFill>
                        <a:srgbClr val="000000"/>
                      </a:solidFill>
                      <a:prstDash val="solid"/>
                    </a:lnR>
                    <a:lnB w="28575">
                      <a:solidFill>
                        <a:srgbClr val="000000"/>
                      </a:solidFill>
                      <a:prstDash val="solid"/>
                    </a:lnB>
                  </a:tcPr>
                </a:tc>
                <a:tc rowSpan="2">
                  <a:txBody>
                    <a:bodyPr/>
                    <a:lstStyle/>
                    <a:p>
                      <a:pPr>
                        <a:lnSpc>
                          <a:spcPct val="100000"/>
                        </a:lnSpc>
                        <a:spcBef>
                          <a:spcPts val="5"/>
                        </a:spcBef>
                      </a:pPr>
                      <a:endParaRPr sz="2200">
                        <a:latin typeface="Times New Roman"/>
                        <a:cs typeface="Times New Roman"/>
                      </a:endParaRPr>
                    </a:p>
                    <a:p>
                      <a:pPr marL="418465">
                        <a:lnSpc>
                          <a:spcPct val="100000"/>
                        </a:lnSpc>
                      </a:pPr>
                      <a:r>
                        <a:rPr sz="2000" spc="-25" dirty="0">
                          <a:latin typeface="ＭＳ Ｐゴシック"/>
                          <a:cs typeface="ＭＳ Ｐゴシック"/>
                        </a:rPr>
                        <a:t>店舗</a:t>
                      </a:r>
                      <a:endParaRPr sz="2000">
                        <a:latin typeface="ＭＳ Ｐゴシック"/>
                        <a:cs typeface="ＭＳ Ｐゴシック"/>
                      </a:endParaRPr>
                    </a:p>
                  </a:txBody>
                  <a:tcPr marL="0" marR="0" marT="6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BD4B5"/>
                    </a:solidFill>
                  </a:tcPr>
                </a:tc>
                <a:extLst>
                  <a:ext uri="{0D108BD9-81ED-4DB2-BD59-A6C34878D82A}">
                    <a16:rowId xmlns:a16="http://schemas.microsoft.com/office/drawing/2014/main" val="10000"/>
                  </a:ext>
                </a:extLst>
              </a:tr>
              <a:tr h="508634">
                <a:tc vMerge="1">
                  <a:txBody>
                    <a:bodyPr/>
                    <a:lstStyle/>
                    <a:p>
                      <a:endParaRPr/>
                    </a:p>
                  </a:txBody>
                  <a:tcPr marL="0" marR="0" marT="127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tcPr>
                </a:tc>
                <a:tc vMerge="1">
                  <a:txBody>
                    <a:bodyPr/>
                    <a:lstStyle/>
                    <a:p>
                      <a:endParaRPr/>
                    </a:p>
                  </a:txBody>
                  <a:tcPr marL="0" marR="0" marT="6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BD4B5"/>
                    </a:solidFill>
                  </a:tcPr>
                </a:tc>
                <a:extLst>
                  <a:ext uri="{0D108BD9-81ED-4DB2-BD59-A6C34878D82A}">
                    <a16:rowId xmlns:a16="http://schemas.microsoft.com/office/drawing/2014/main" val="10001"/>
                  </a:ext>
                </a:extLst>
              </a:tr>
            </a:tbl>
          </a:graphicData>
        </a:graphic>
      </p:graphicFrame>
      <p:sp>
        <p:nvSpPr>
          <p:cNvPr id="83" name="object 37">
            <a:extLst>
              <a:ext uri="{FF2B5EF4-FFF2-40B4-BE49-F238E27FC236}">
                <a16:creationId xmlns:a16="http://schemas.microsoft.com/office/drawing/2014/main" id="{170BAFCB-07B8-2047-6C75-F986ED84F6C0}"/>
              </a:ext>
            </a:extLst>
          </p:cNvPr>
          <p:cNvSpPr txBox="1"/>
          <p:nvPr/>
        </p:nvSpPr>
        <p:spPr>
          <a:xfrm>
            <a:off x="6728840" y="3273436"/>
            <a:ext cx="22860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ＭＳ Ｐゴシック"/>
                <a:cs typeface="ＭＳ Ｐゴシック"/>
              </a:rPr>
              <a:t>①</a:t>
            </a:r>
            <a:endParaRPr sz="1600">
              <a:latin typeface="ＭＳ Ｐゴシック"/>
              <a:cs typeface="ＭＳ Ｐゴシック"/>
            </a:endParaRPr>
          </a:p>
        </p:txBody>
      </p:sp>
      <p:sp>
        <p:nvSpPr>
          <p:cNvPr id="84" name="object 38">
            <a:extLst>
              <a:ext uri="{FF2B5EF4-FFF2-40B4-BE49-F238E27FC236}">
                <a16:creationId xmlns:a16="http://schemas.microsoft.com/office/drawing/2014/main" id="{58B382D5-D6AD-C33B-5426-9B06C7170C2A}"/>
              </a:ext>
            </a:extLst>
          </p:cNvPr>
          <p:cNvSpPr txBox="1"/>
          <p:nvPr/>
        </p:nvSpPr>
        <p:spPr>
          <a:xfrm>
            <a:off x="7170801" y="2566224"/>
            <a:ext cx="210185" cy="1488440"/>
          </a:xfrm>
          <a:prstGeom prst="rect">
            <a:avLst/>
          </a:prstGeom>
        </p:spPr>
        <p:txBody>
          <a:bodyPr vert="horz" wrap="square" lIns="0" tIns="52705" rIns="0" bIns="0" rtlCol="0">
            <a:spAutoFit/>
          </a:bodyPr>
          <a:lstStyle/>
          <a:p>
            <a:pPr marL="36830" marR="30480" algn="just">
              <a:lnSpc>
                <a:spcPct val="83300"/>
              </a:lnSpc>
              <a:spcBef>
                <a:spcPts val="415"/>
              </a:spcBef>
            </a:pPr>
            <a:r>
              <a:rPr sz="1600" spc="-50" dirty="0">
                <a:latin typeface="ＭＳ Ｐゴシック"/>
                <a:cs typeface="ＭＳ Ｐゴシック"/>
              </a:rPr>
              <a:t>C B D C</a:t>
            </a:r>
            <a:endParaRPr sz="1600">
              <a:latin typeface="ＭＳ Ｐゴシック"/>
              <a:cs typeface="ＭＳ Ｐゴシック"/>
            </a:endParaRPr>
          </a:p>
          <a:p>
            <a:pPr marL="17145">
              <a:lnSpc>
                <a:spcPts val="1440"/>
              </a:lnSpc>
            </a:pPr>
            <a:r>
              <a:rPr sz="1600" spc="-5" dirty="0">
                <a:latin typeface="ＭＳ Ｐゴシック"/>
                <a:cs typeface="ＭＳ Ｐゴシック"/>
              </a:rPr>
              <a:t>を</a:t>
            </a:r>
            <a:endParaRPr sz="1600">
              <a:latin typeface="ＭＳ Ｐゴシック"/>
              <a:cs typeface="ＭＳ Ｐゴシック"/>
            </a:endParaRPr>
          </a:p>
          <a:p>
            <a:pPr marL="22860" marR="5080" indent="-10795">
              <a:lnSpc>
                <a:spcPts val="1600"/>
              </a:lnSpc>
              <a:spcBef>
                <a:spcPts val="165"/>
              </a:spcBef>
            </a:pPr>
            <a:r>
              <a:rPr sz="1600" spc="-50" dirty="0">
                <a:latin typeface="ＭＳ Ｐゴシック"/>
                <a:cs typeface="ＭＳ Ｐゴシック"/>
              </a:rPr>
              <a:t>チャ</a:t>
            </a:r>
            <a:endParaRPr sz="1600">
              <a:latin typeface="ＭＳ Ｐゴシック"/>
              <a:cs typeface="ＭＳ Ｐゴシック"/>
            </a:endParaRPr>
          </a:p>
        </p:txBody>
      </p:sp>
      <p:sp>
        <p:nvSpPr>
          <p:cNvPr id="85" name="object 39">
            <a:extLst>
              <a:ext uri="{FF2B5EF4-FFF2-40B4-BE49-F238E27FC236}">
                <a16:creationId xmlns:a16="http://schemas.microsoft.com/office/drawing/2014/main" id="{2D7A2545-9156-3D78-665C-09C66C1DD821}"/>
              </a:ext>
            </a:extLst>
          </p:cNvPr>
          <p:cNvSpPr txBox="1"/>
          <p:nvPr/>
        </p:nvSpPr>
        <p:spPr>
          <a:xfrm>
            <a:off x="7172325" y="4192714"/>
            <a:ext cx="20764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ＭＳ Ｐゴシック"/>
                <a:cs typeface="ＭＳ Ｐゴシック"/>
              </a:rPr>
              <a:t>ジ</a:t>
            </a:r>
            <a:endParaRPr sz="1600">
              <a:latin typeface="ＭＳ Ｐゴシック"/>
              <a:cs typeface="ＭＳ Ｐゴシック"/>
            </a:endParaRPr>
          </a:p>
        </p:txBody>
      </p:sp>
      <p:pic>
        <p:nvPicPr>
          <p:cNvPr id="86" name="object 40">
            <a:extLst>
              <a:ext uri="{FF2B5EF4-FFF2-40B4-BE49-F238E27FC236}">
                <a16:creationId xmlns:a16="http://schemas.microsoft.com/office/drawing/2014/main" id="{B2321397-31BB-6940-427E-9DD867CA3638}"/>
              </a:ext>
            </a:extLst>
          </p:cNvPr>
          <p:cNvPicPr/>
          <p:nvPr/>
        </p:nvPicPr>
        <p:blipFill>
          <a:blip r:embed="rId4" cstate="print"/>
          <a:stretch>
            <a:fillRect/>
          </a:stretch>
        </p:blipFill>
        <p:spPr>
          <a:xfrm>
            <a:off x="9647935" y="5062778"/>
            <a:ext cx="579612" cy="723083"/>
          </a:xfrm>
          <a:prstGeom prst="rect">
            <a:avLst/>
          </a:prstGeom>
        </p:spPr>
      </p:pic>
      <p:sp>
        <p:nvSpPr>
          <p:cNvPr id="87" name="object 41">
            <a:extLst>
              <a:ext uri="{FF2B5EF4-FFF2-40B4-BE49-F238E27FC236}">
                <a16:creationId xmlns:a16="http://schemas.microsoft.com/office/drawing/2014/main" id="{BC0AB696-AD76-35C2-959A-B3D6F3901A0F}"/>
              </a:ext>
            </a:extLst>
          </p:cNvPr>
          <p:cNvSpPr/>
          <p:nvPr/>
        </p:nvSpPr>
        <p:spPr>
          <a:xfrm>
            <a:off x="9538716" y="5006276"/>
            <a:ext cx="316865" cy="532765"/>
          </a:xfrm>
          <a:custGeom>
            <a:avLst/>
            <a:gdLst/>
            <a:ahLst/>
            <a:cxnLst/>
            <a:rect l="l" t="t" r="r" b="b"/>
            <a:pathLst>
              <a:path w="316865" h="532764">
                <a:moveTo>
                  <a:pt x="198881" y="0"/>
                </a:moveTo>
                <a:lnTo>
                  <a:pt x="0" y="484378"/>
                </a:lnTo>
                <a:lnTo>
                  <a:pt x="117601" y="532625"/>
                </a:lnTo>
                <a:lnTo>
                  <a:pt x="316483" y="48260"/>
                </a:lnTo>
                <a:lnTo>
                  <a:pt x="198881" y="0"/>
                </a:lnTo>
                <a:close/>
              </a:path>
            </a:pathLst>
          </a:custGeom>
          <a:solidFill>
            <a:srgbClr val="FBD4B5"/>
          </a:solidFill>
        </p:spPr>
        <p:txBody>
          <a:bodyPr wrap="square" lIns="0" tIns="0" rIns="0" bIns="0" rtlCol="0"/>
          <a:lstStyle/>
          <a:p>
            <a:endParaRPr/>
          </a:p>
        </p:txBody>
      </p:sp>
      <p:grpSp>
        <p:nvGrpSpPr>
          <p:cNvPr id="88" name="object 42">
            <a:extLst>
              <a:ext uri="{FF2B5EF4-FFF2-40B4-BE49-F238E27FC236}">
                <a16:creationId xmlns:a16="http://schemas.microsoft.com/office/drawing/2014/main" id="{0913EF75-0639-6CA1-E526-E3EF3785A0D2}"/>
              </a:ext>
            </a:extLst>
          </p:cNvPr>
          <p:cNvGrpSpPr/>
          <p:nvPr/>
        </p:nvGrpSpPr>
        <p:grpSpPr>
          <a:xfrm>
            <a:off x="3966972" y="1851722"/>
            <a:ext cx="1344295" cy="375285"/>
            <a:chOff x="2823972" y="1924811"/>
            <a:chExt cx="1344295" cy="375285"/>
          </a:xfrm>
        </p:grpSpPr>
        <p:sp>
          <p:nvSpPr>
            <p:cNvPr id="89" name="object 43">
              <a:extLst>
                <a:ext uri="{FF2B5EF4-FFF2-40B4-BE49-F238E27FC236}">
                  <a16:creationId xmlns:a16="http://schemas.microsoft.com/office/drawing/2014/main" id="{75CF6D52-51A6-A43D-ED68-06CD2CDE68DB}"/>
                </a:ext>
              </a:extLst>
            </p:cNvPr>
            <p:cNvSpPr/>
            <p:nvPr/>
          </p:nvSpPr>
          <p:spPr>
            <a:xfrm>
              <a:off x="2833878" y="1934717"/>
              <a:ext cx="1324610" cy="355600"/>
            </a:xfrm>
            <a:custGeom>
              <a:avLst/>
              <a:gdLst/>
              <a:ahLst/>
              <a:cxnLst/>
              <a:rect l="l" t="t" r="r" b="b"/>
              <a:pathLst>
                <a:path w="1324610" h="355600">
                  <a:moveTo>
                    <a:pt x="1265174" y="0"/>
                  </a:moveTo>
                  <a:lnTo>
                    <a:pt x="59182" y="0"/>
                  </a:lnTo>
                  <a:lnTo>
                    <a:pt x="36165" y="4657"/>
                  </a:lnTo>
                  <a:lnTo>
                    <a:pt x="17351" y="17351"/>
                  </a:lnTo>
                  <a:lnTo>
                    <a:pt x="4657" y="36165"/>
                  </a:lnTo>
                  <a:lnTo>
                    <a:pt x="0" y="59182"/>
                  </a:lnTo>
                  <a:lnTo>
                    <a:pt x="0" y="295910"/>
                  </a:lnTo>
                  <a:lnTo>
                    <a:pt x="4657" y="318926"/>
                  </a:lnTo>
                  <a:lnTo>
                    <a:pt x="17351" y="337740"/>
                  </a:lnTo>
                  <a:lnTo>
                    <a:pt x="36165" y="350434"/>
                  </a:lnTo>
                  <a:lnTo>
                    <a:pt x="59182" y="355092"/>
                  </a:lnTo>
                  <a:lnTo>
                    <a:pt x="1265174" y="355092"/>
                  </a:lnTo>
                  <a:lnTo>
                    <a:pt x="1288190" y="350434"/>
                  </a:lnTo>
                  <a:lnTo>
                    <a:pt x="1307004" y="337740"/>
                  </a:lnTo>
                  <a:lnTo>
                    <a:pt x="1319698" y="318926"/>
                  </a:lnTo>
                  <a:lnTo>
                    <a:pt x="1324356" y="295910"/>
                  </a:lnTo>
                  <a:lnTo>
                    <a:pt x="1324356" y="59182"/>
                  </a:lnTo>
                  <a:lnTo>
                    <a:pt x="1319698" y="36165"/>
                  </a:lnTo>
                  <a:lnTo>
                    <a:pt x="1307004" y="17351"/>
                  </a:lnTo>
                  <a:lnTo>
                    <a:pt x="1288190" y="4657"/>
                  </a:lnTo>
                  <a:lnTo>
                    <a:pt x="1265174" y="0"/>
                  </a:lnTo>
                  <a:close/>
                </a:path>
              </a:pathLst>
            </a:custGeom>
            <a:solidFill>
              <a:srgbClr val="FFFF00"/>
            </a:solidFill>
          </p:spPr>
          <p:txBody>
            <a:bodyPr wrap="square" lIns="0" tIns="0" rIns="0" bIns="0" rtlCol="0"/>
            <a:lstStyle/>
            <a:p>
              <a:endParaRPr/>
            </a:p>
          </p:txBody>
        </p:sp>
        <p:sp>
          <p:nvSpPr>
            <p:cNvPr id="90" name="object 44">
              <a:extLst>
                <a:ext uri="{FF2B5EF4-FFF2-40B4-BE49-F238E27FC236}">
                  <a16:creationId xmlns:a16="http://schemas.microsoft.com/office/drawing/2014/main" id="{12793583-DDF6-DFCE-24AB-6CF36C7A7995}"/>
                </a:ext>
              </a:extLst>
            </p:cNvPr>
            <p:cNvSpPr/>
            <p:nvPr/>
          </p:nvSpPr>
          <p:spPr>
            <a:xfrm>
              <a:off x="2833878" y="1934717"/>
              <a:ext cx="1324610" cy="355600"/>
            </a:xfrm>
            <a:custGeom>
              <a:avLst/>
              <a:gdLst/>
              <a:ahLst/>
              <a:cxnLst/>
              <a:rect l="l" t="t" r="r" b="b"/>
              <a:pathLst>
                <a:path w="1324610" h="355600">
                  <a:moveTo>
                    <a:pt x="0" y="59182"/>
                  </a:moveTo>
                  <a:lnTo>
                    <a:pt x="4657" y="36165"/>
                  </a:lnTo>
                  <a:lnTo>
                    <a:pt x="17351" y="17351"/>
                  </a:lnTo>
                  <a:lnTo>
                    <a:pt x="36165" y="4657"/>
                  </a:lnTo>
                  <a:lnTo>
                    <a:pt x="59182" y="0"/>
                  </a:lnTo>
                  <a:lnTo>
                    <a:pt x="1265174" y="0"/>
                  </a:lnTo>
                  <a:lnTo>
                    <a:pt x="1288190" y="4657"/>
                  </a:lnTo>
                  <a:lnTo>
                    <a:pt x="1307004" y="17351"/>
                  </a:lnTo>
                  <a:lnTo>
                    <a:pt x="1319698" y="36165"/>
                  </a:lnTo>
                  <a:lnTo>
                    <a:pt x="1324356" y="59182"/>
                  </a:lnTo>
                  <a:lnTo>
                    <a:pt x="1324356" y="295910"/>
                  </a:lnTo>
                  <a:lnTo>
                    <a:pt x="1319698" y="318926"/>
                  </a:lnTo>
                  <a:lnTo>
                    <a:pt x="1307004" y="337740"/>
                  </a:lnTo>
                  <a:lnTo>
                    <a:pt x="1288190" y="350434"/>
                  </a:lnTo>
                  <a:lnTo>
                    <a:pt x="1265174" y="355092"/>
                  </a:lnTo>
                  <a:lnTo>
                    <a:pt x="59182" y="355092"/>
                  </a:lnTo>
                  <a:lnTo>
                    <a:pt x="36165" y="350434"/>
                  </a:lnTo>
                  <a:lnTo>
                    <a:pt x="17351" y="337740"/>
                  </a:lnTo>
                  <a:lnTo>
                    <a:pt x="4657" y="318926"/>
                  </a:lnTo>
                  <a:lnTo>
                    <a:pt x="0" y="295910"/>
                  </a:lnTo>
                  <a:lnTo>
                    <a:pt x="0" y="59182"/>
                  </a:lnTo>
                  <a:close/>
                </a:path>
              </a:pathLst>
            </a:custGeom>
            <a:ln w="19812">
              <a:solidFill>
                <a:srgbClr val="FFC000"/>
              </a:solidFill>
            </a:ln>
          </p:spPr>
          <p:txBody>
            <a:bodyPr wrap="square" lIns="0" tIns="0" rIns="0" bIns="0" rtlCol="0"/>
            <a:lstStyle/>
            <a:p>
              <a:endParaRPr/>
            </a:p>
          </p:txBody>
        </p:sp>
      </p:grpSp>
      <p:sp>
        <p:nvSpPr>
          <p:cNvPr id="91" name="object 45">
            <a:extLst>
              <a:ext uri="{FF2B5EF4-FFF2-40B4-BE49-F238E27FC236}">
                <a16:creationId xmlns:a16="http://schemas.microsoft.com/office/drawing/2014/main" id="{5702C463-2099-A87E-14AE-7B7E28E87F9C}"/>
              </a:ext>
            </a:extLst>
          </p:cNvPr>
          <p:cNvSpPr txBox="1"/>
          <p:nvPr/>
        </p:nvSpPr>
        <p:spPr>
          <a:xfrm>
            <a:off x="4257167" y="1903284"/>
            <a:ext cx="774700" cy="254000"/>
          </a:xfrm>
          <a:prstGeom prst="rect">
            <a:avLst/>
          </a:prstGeom>
        </p:spPr>
        <p:txBody>
          <a:bodyPr vert="horz" wrap="square" lIns="0" tIns="12700" rIns="0" bIns="0" rtlCol="0">
            <a:spAutoFit/>
          </a:bodyPr>
          <a:lstStyle/>
          <a:p>
            <a:pPr>
              <a:lnSpc>
                <a:spcPct val="100000"/>
              </a:lnSpc>
              <a:spcBef>
                <a:spcPts val="100"/>
              </a:spcBef>
            </a:pPr>
            <a:r>
              <a:rPr sz="1500" spc="-15" dirty="0">
                <a:latin typeface="ＭＳ Ｐゴシック"/>
                <a:cs typeface="ＭＳ Ｐゴシック"/>
              </a:rPr>
              <a:t>店舗口座</a:t>
            </a:r>
            <a:endParaRPr sz="1500">
              <a:latin typeface="ＭＳ Ｐゴシック"/>
              <a:cs typeface="ＭＳ Ｐゴシック"/>
            </a:endParaRPr>
          </a:p>
        </p:txBody>
      </p:sp>
      <p:sp>
        <p:nvSpPr>
          <p:cNvPr id="92" name="object 46">
            <a:extLst>
              <a:ext uri="{FF2B5EF4-FFF2-40B4-BE49-F238E27FC236}">
                <a16:creationId xmlns:a16="http://schemas.microsoft.com/office/drawing/2014/main" id="{50C686AE-C84B-3F8F-0CED-C7B6819150DC}"/>
              </a:ext>
            </a:extLst>
          </p:cNvPr>
          <p:cNvSpPr txBox="1"/>
          <p:nvPr/>
        </p:nvSpPr>
        <p:spPr>
          <a:xfrm>
            <a:off x="7178349" y="3985112"/>
            <a:ext cx="228600" cy="220345"/>
          </a:xfrm>
          <a:prstGeom prst="rect">
            <a:avLst/>
          </a:prstGeom>
        </p:spPr>
        <p:txBody>
          <a:bodyPr vert="vert270" wrap="square" lIns="0" tIns="0" rIns="0" bIns="0" rtlCol="0">
            <a:spAutoFit/>
          </a:bodyPr>
          <a:lstStyle/>
          <a:p>
            <a:pPr marL="12700">
              <a:lnSpc>
                <a:spcPts val="1789"/>
              </a:lnSpc>
            </a:pPr>
            <a:r>
              <a:rPr sz="1600" dirty="0">
                <a:latin typeface="ＭＳ Ｐゴシック"/>
                <a:cs typeface="ＭＳ Ｐゴシック"/>
              </a:rPr>
              <a:t>ー</a:t>
            </a:r>
            <a:endParaRPr sz="1600">
              <a:latin typeface="ＭＳ Ｐゴシック"/>
              <a:cs typeface="ＭＳ Ｐゴシック"/>
            </a:endParaRPr>
          </a:p>
        </p:txBody>
      </p:sp>
      <p:sp>
        <p:nvSpPr>
          <p:cNvPr id="93" name="object 47">
            <a:extLst>
              <a:ext uri="{FF2B5EF4-FFF2-40B4-BE49-F238E27FC236}">
                <a16:creationId xmlns:a16="http://schemas.microsoft.com/office/drawing/2014/main" id="{F79AD289-895C-EAAB-83EB-45BE1E7E5420}"/>
              </a:ext>
            </a:extLst>
          </p:cNvPr>
          <p:cNvSpPr txBox="1"/>
          <p:nvPr/>
        </p:nvSpPr>
        <p:spPr>
          <a:xfrm>
            <a:off x="10065766" y="6428701"/>
            <a:ext cx="15176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メイリオ"/>
                <a:cs typeface="メイリオ"/>
              </a:rPr>
              <a:t>5</a:t>
            </a:r>
            <a:endParaRPr sz="1600">
              <a:latin typeface="メイリオ"/>
              <a:cs typeface="メイリオ"/>
            </a:endParaRPr>
          </a:p>
        </p:txBody>
      </p:sp>
    </p:spTree>
    <p:extLst>
      <p:ext uri="{BB962C8B-B14F-4D97-AF65-F5344CB8AC3E}">
        <p14:creationId xmlns:p14="http://schemas.microsoft.com/office/powerpoint/2010/main" val="282206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矢印コネクタ 2">
            <a:extLst>
              <a:ext uri="{FF2B5EF4-FFF2-40B4-BE49-F238E27FC236}">
                <a16:creationId xmlns:a16="http://schemas.microsoft.com/office/drawing/2014/main" id="{285C5D5A-602C-2906-B37E-2788554E6F98}"/>
              </a:ext>
            </a:extLst>
          </p:cNvPr>
          <p:cNvCxnSpPr>
            <a:cxnSpLocks/>
          </p:cNvCxnSpPr>
          <p:nvPr/>
        </p:nvCxnSpPr>
        <p:spPr>
          <a:xfrm flipH="1">
            <a:off x="6091237" y="587829"/>
            <a:ext cx="4763" cy="6025242"/>
          </a:xfrm>
          <a:prstGeom prst="straightConnector1">
            <a:avLst/>
          </a:prstGeom>
          <a:ln w="571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528BB118-2121-2352-F74F-61777FFD0FE3}"/>
              </a:ext>
            </a:extLst>
          </p:cNvPr>
          <p:cNvCxnSpPr>
            <a:cxnSpLocks/>
          </p:cNvCxnSpPr>
          <p:nvPr/>
        </p:nvCxnSpPr>
        <p:spPr>
          <a:xfrm flipH="1">
            <a:off x="677636" y="3429000"/>
            <a:ext cx="10948307" cy="0"/>
          </a:xfrm>
          <a:prstGeom prst="straightConnector1">
            <a:avLst/>
          </a:prstGeom>
          <a:ln w="571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09AD6354-BDFA-05A7-E372-81B9999D4C61}"/>
              </a:ext>
            </a:extLst>
          </p:cNvPr>
          <p:cNvSpPr/>
          <p:nvPr/>
        </p:nvSpPr>
        <p:spPr>
          <a:xfrm>
            <a:off x="808264" y="791937"/>
            <a:ext cx="5208810" cy="253909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大口決済用</a:t>
            </a:r>
            <a:endParaRPr kumimoji="1"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中央銀行デジタル通貨</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3C90B822-A54B-B34C-E19E-77F4606E84A5}"/>
              </a:ext>
            </a:extLst>
          </p:cNvPr>
          <p:cNvSpPr/>
          <p:nvPr/>
        </p:nvSpPr>
        <p:spPr>
          <a:xfrm>
            <a:off x="6226628" y="791937"/>
            <a:ext cx="5208810" cy="25390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1"/>
                </a:solidFill>
                <a:latin typeface="BIZ UDPゴシック" panose="020B0400000000000000" pitchFamily="50" charset="-128"/>
                <a:ea typeface="BIZ UDPゴシック" panose="020B0400000000000000" pitchFamily="50" charset="-128"/>
              </a:rPr>
              <a:t>銀行券</a:t>
            </a:r>
          </a:p>
        </p:txBody>
      </p:sp>
      <p:sp>
        <p:nvSpPr>
          <p:cNvPr id="9" name="正方形/長方形 8">
            <a:extLst>
              <a:ext uri="{FF2B5EF4-FFF2-40B4-BE49-F238E27FC236}">
                <a16:creationId xmlns:a16="http://schemas.microsoft.com/office/drawing/2014/main" id="{C2F1E5F8-D123-48C2-5BB9-A919CA25B18B}"/>
              </a:ext>
            </a:extLst>
          </p:cNvPr>
          <p:cNvSpPr/>
          <p:nvPr/>
        </p:nvSpPr>
        <p:spPr>
          <a:xfrm>
            <a:off x="808264" y="3633107"/>
            <a:ext cx="5208810" cy="2735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1"/>
                </a:solidFill>
                <a:latin typeface="BIZ UDPゴシック" panose="020B0400000000000000" pitchFamily="50" charset="-128"/>
                <a:ea typeface="BIZ UDPゴシック" panose="020B0400000000000000" pitchFamily="50" charset="-128"/>
              </a:rPr>
              <a:t>中央銀行</a:t>
            </a:r>
            <a:endParaRPr kumimoji="1" lang="en-US" altLang="ja-JP" sz="32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3200" dirty="0">
                <a:solidFill>
                  <a:schemeClr val="tx1"/>
                </a:solidFill>
                <a:latin typeface="BIZ UDPゴシック" panose="020B0400000000000000" pitchFamily="50" charset="-128"/>
                <a:ea typeface="BIZ UDPゴシック" panose="020B0400000000000000" pitchFamily="50" charset="-128"/>
              </a:rPr>
              <a:t>当座預金</a:t>
            </a:r>
            <a:endParaRPr kumimoji="1" lang="ja-JP" altLang="en-US" sz="3200" dirty="0">
              <a:solidFill>
                <a:schemeClr val="tx1"/>
              </a:solidFill>
              <a:latin typeface="BIZ UDPゴシック" panose="020B0400000000000000" pitchFamily="50" charset="-128"/>
              <a:ea typeface="BIZ UDPゴシック" panose="020B0400000000000000" pitchFamily="50" charset="-128"/>
            </a:endParaRPr>
          </a:p>
        </p:txBody>
      </p:sp>
      <p:sp>
        <p:nvSpPr>
          <p:cNvPr id="10" name="正方形/長方形 9">
            <a:extLst>
              <a:ext uri="{FF2B5EF4-FFF2-40B4-BE49-F238E27FC236}">
                <a16:creationId xmlns:a16="http://schemas.microsoft.com/office/drawing/2014/main" id="{7EC0ACF5-805D-8109-2B5C-FDBA903E1E36}"/>
              </a:ext>
            </a:extLst>
          </p:cNvPr>
          <p:cNvSpPr/>
          <p:nvPr/>
        </p:nvSpPr>
        <p:spPr>
          <a:xfrm>
            <a:off x="6256567" y="3633107"/>
            <a:ext cx="5208810" cy="273502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一般が使える口座型の</a:t>
            </a:r>
            <a:endParaRPr kumimoji="1"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中央銀行デジタル通貨</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FA03B50-F786-7F44-FCEC-65D0BA252EF7}"/>
              </a:ext>
            </a:extLst>
          </p:cNvPr>
          <p:cNvSpPr txBox="1"/>
          <p:nvPr/>
        </p:nvSpPr>
        <p:spPr>
          <a:xfrm>
            <a:off x="3389540" y="233886"/>
            <a:ext cx="5419725"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トークン型（中央銀行の帳簿を経由しない）</a:t>
            </a:r>
          </a:p>
        </p:txBody>
      </p:sp>
      <p:sp>
        <p:nvSpPr>
          <p:cNvPr id="12" name="テキスト ボックス 11">
            <a:extLst>
              <a:ext uri="{FF2B5EF4-FFF2-40B4-BE49-F238E27FC236}">
                <a16:creationId xmlns:a16="http://schemas.microsoft.com/office/drawing/2014/main" id="{C9A9B900-7585-8614-CC3B-E42E200EDA3B}"/>
              </a:ext>
            </a:extLst>
          </p:cNvPr>
          <p:cNvSpPr txBox="1"/>
          <p:nvPr/>
        </p:nvSpPr>
        <p:spPr>
          <a:xfrm>
            <a:off x="3381375" y="6482325"/>
            <a:ext cx="5419725"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口座</a:t>
            </a:r>
            <a:r>
              <a:rPr kumimoji="1" lang="ja-JP" altLang="en-US" sz="2000" dirty="0">
                <a:latin typeface="BIZ UDPゴシック" panose="020B0400000000000000" pitchFamily="50" charset="-128"/>
                <a:ea typeface="BIZ UDPゴシック" panose="020B0400000000000000" pitchFamily="50" charset="-128"/>
              </a:rPr>
              <a:t>型（中央銀行の帳簿を経由）</a:t>
            </a:r>
          </a:p>
        </p:txBody>
      </p:sp>
    </p:spTree>
    <p:extLst>
      <p:ext uri="{BB962C8B-B14F-4D97-AF65-F5344CB8AC3E}">
        <p14:creationId xmlns:p14="http://schemas.microsoft.com/office/powerpoint/2010/main" val="1145720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956A63C-C9EA-5CAE-5FBC-D172348A4C7C}"/>
              </a:ext>
            </a:extLst>
          </p:cNvPr>
          <p:cNvPicPr>
            <a:picLocks noChangeAspect="1"/>
          </p:cNvPicPr>
          <p:nvPr/>
        </p:nvPicPr>
        <p:blipFill>
          <a:blip r:embed="rId2"/>
          <a:stretch>
            <a:fillRect/>
          </a:stretch>
        </p:blipFill>
        <p:spPr>
          <a:xfrm>
            <a:off x="0" y="-1"/>
            <a:ext cx="8493945" cy="6858000"/>
          </a:xfrm>
          <a:prstGeom prst="rect">
            <a:avLst/>
          </a:prstGeom>
        </p:spPr>
      </p:pic>
      <p:sp>
        <p:nvSpPr>
          <p:cNvPr id="7" name="テキスト ボックス 6">
            <a:extLst>
              <a:ext uri="{FF2B5EF4-FFF2-40B4-BE49-F238E27FC236}">
                <a16:creationId xmlns:a16="http://schemas.microsoft.com/office/drawing/2014/main" id="{1F6FAE53-08B0-8D76-72A5-53435D64949F}"/>
              </a:ext>
            </a:extLst>
          </p:cNvPr>
          <p:cNvSpPr txBox="1"/>
          <p:nvPr/>
        </p:nvSpPr>
        <p:spPr>
          <a:xfrm>
            <a:off x="0" y="6627168"/>
            <a:ext cx="1965552"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rPr>
              <a:t>https://www.lbma.org.uk/</a:t>
            </a:r>
            <a:endParaRPr lang="ja-JP" altLang="en-US" sz="9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DF6CE770-4FF7-8D1E-8057-ADABB6345B52}"/>
              </a:ext>
            </a:extLst>
          </p:cNvPr>
          <p:cNvSpPr txBox="1"/>
          <p:nvPr/>
        </p:nvSpPr>
        <p:spPr>
          <a:xfrm rot="20265811">
            <a:off x="1959358" y="4661659"/>
            <a:ext cx="6605319" cy="461665"/>
          </a:xfrm>
          <a:prstGeom prst="rect">
            <a:avLst/>
          </a:prstGeom>
          <a:noFill/>
        </p:spPr>
        <p:txBody>
          <a:bodyPr wrap="square" rtlCol="0">
            <a:spAutoFit/>
          </a:bodyPr>
          <a:lstStyle/>
          <a:p>
            <a:r>
              <a:rPr kumimoji="1" lang="ja-JP" altLang="en-US" sz="2400" b="1" dirty="0">
                <a:solidFill>
                  <a:schemeClr val="bg1"/>
                </a:solidFill>
                <a:latin typeface="BIZ UDPゴシック" panose="020B0400000000000000" pitchFamily="50" charset="-128"/>
                <a:ea typeface="BIZ UDPゴシック" panose="020B0400000000000000" pitchFamily="50" charset="-128"/>
              </a:rPr>
              <a:t>ロンドン貴金属取引協会に代わる組織の必要性</a:t>
            </a:r>
          </a:p>
        </p:txBody>
      </p:sp>
      <p:pic>
        <p:nvPicPr>
          <p:cNvPr id="2050" name="Picture 2" descr="gold_bar2">
            <a:extLst>
              <a:ext uri="{FF2B5EF4-FFF2-40B4-BE49-F238E27FC236}">
                <a16:creationId xmlns:a16="http://schemas.microsoft.com/office/drawing/2014/main" id="{1FBB6E7A-01F8-AF01-3A0D-9509C5C15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2306" y="4842573"/>
            <a:ext cx="3381375" cy="1900011"/>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4956F0B-2436-DB2C-C304-C0057A35A6FA}"/>
              </a:ext>
            </a:extLst>
          </p:cNvPr>
          <p:cNvSpPr txBox="1"/>
          <p:nvPr/>
        </p:nvSpPr>
        <p:spPr>
          <a:xfrm>
            <a:off x="8727621" y="644979"/>
            <a:ext cx="3192236" cy="923330"/>
          </a:xfrm>
          <a:prstGeom prst="rect">
            <a:avLst/>
          </a:prstGeom>
          <a:noFill/>
        </p:spPr>
        <p:txBody>
          <a:bodyPr wrap="square" rtlCol="0">
            <a:spAutoFit/>
          </a:bodyPr>
          <a:lstStyle/>
          <a:p>
            <a:r>
              <a:rPr kumimoji="1" lang="ja-JP" altLang="en-US" dirty="0"/>
              <a:t>独自の国際決済システムには、</a:t>
            </a:r>
            <a:endParaRPr kumimoji="1" lang="en-US" altLang="ja-JP" dirty="0"/>
          </a:p>
          <a:p>
            <a:r>
              <a:rPr kumimoji="1" lang="ja-JP" altLang="en-US" dirty="0"/>
              <a:t>ロンドンに代わる金価格と取引を行う国際組織が必要。</a:t>
            </a:r>
          </a:p>
        </p:txBody>
      </p:sp>
    </p:spTree>
    <p:extLst>
      <p:ext uri="{BB962C8B-B14F-4D97-AF65-F5344CB8AC3E}">
        <p14:creationId xmlns:p14="http://schemas.microsoft.com/office/powerpoint/2010/main" val="1123040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7D9EF05-8798-FA19-4FEC-498DCED80560}"/>
              </a:ext>
            </a:extLst>
          </p:cNvPr>
          <p:cNvSpPr txBox="1"/>
          <p:nvPr/>
        </p:nvSpPr>
        <p:spPr>
          <a:xfrm>
            <a:off x="3048681" y="1869622"/>
            <a:ext cx="6094638" cy="369332"/>
          </a:xfrm>
          <a:prstGeom prst="rect">
            <a:avLst/>
          </a:prstGeom>
          <a:noFill/>
        </p:spPr>
        <p:txBody>
          <a:bodyPr wrap="square">
            <a:spAutoFit/>
          </a:bodyPr>
          <a:lstStyle/>
          <a:p>
            <a:r>
              <a:rPr lang="en-US" altLang="ja-JP" b="0" i="0" dirty="0">
                <a:solidFill>
                  <a:srgbClr val="000000"/>
                </a:solidFill>
                <a:effectLst/>
                <a:latin typeface="Merriweather" panose="00000500000000000000" pitchFamily="2" charset="0"/>
              </a:rPr>
              <a:t>Financial Communications Transfer System (SPFS) </a:t>
            </a:r>
            <a:endParaRPr lang="ja-JP" altLang="en-US" dirty="0"/>
          </a:p>
        </p:txBody>
      </p:sp>
      <p:sp>
        <p:nvSpPr>
          <p:cNvPr id="6" name="テキスト ボックス 5">
            <a:extLst>
              <a:ext uri="{FF2B5EF4-FFF2-40B4-BE49-F238E27FC236}">
                <a16:creationId xmlns:a16="http://schemas.microsoft.com/office/drawing/2014/main" id="{139044F5-34CF-456C-39C5-7FB2BA20AB56}"/>
              </a:ext>
            </a:extLst>
          </p:cNvPr>
          <p:cNvSpPr txBox="1"/>
          <p:nvPr/>
        </p:nvSpPr>
        <p:spPr>
          <a:xfrm>
            <a:off x="285752" y="4646652"/>
            <a:ext cx="6094638" cy="369332"/>
          </a:xfrm>
          <a:prstGeom prst="rect">
            <a:avLst/>
          </a:prstGeom>
          <a:noFill/>
        </p:spPr>
        <p:txBody>
          <a:bodyPr wrap="square">
            <a:spAutoFit/>
          </a:bodyPr>
          <a:lstStyle/>
          <a:p>
            <a:r>
              <a:rPr lang="en-US" altLang="ja-JP" b="0" i="0" dirty="0">
                <a:solidFill>
                  <a:srgbClr val="444444"/>
                </a:solidFill>
                <a:effectLst/>
                <a:latin typeface="Merriweather" panose="00000500000000000000" pitchFamily="2" charset="0"/>
              </a:rPr>
              <a:t>Cross-Border Inter-Bank Payments System (CIPS) </a:t>
            </a:r>
            <a:endParaRPr lang="ja-JP" altLang="en-US" dirty="0">
              <a:latin typeface="Merriweather" panose="00000500000000000000" pitchFamily="2" charset="0"/>
            </a:endParaRPr>
          </a:p>
        </p:txBody>
      </p:sp>
      <p:sp>
        <p:nvSpPr>
          <p:cNvPr id="8" name="テキスト ボックス 7">
            <a:extLst>
              <a:ext uri="{FF2B5EF4-FFF2-40B4-BE49-F238E27FC236}">
                <a16:creationId xmlns:a16="http://schemas.microsoft.com/office/drawing/2014/main" id="{225C38BA-531C-5F57-5E42-1F1FCC13E5E9}"/>
              </a:ext>
            </a:extLst>
          </p:cNvPr>
          <p:cNvSpPr txBox="1"/>
          <p:nvPr/>
        </p:nvSpPr>
        <p:spPr>
          <a:xfrm>
            <a:off x="7160419" y="4646652"/>
            <a:ext cx="3965800" cy="369332"/>
          </a:xfrm>
          <a:prstGeom prst="rect">
            <a:avLst/>
          </a:prstGeom>
          <a:noFill/>
        </p:spPr>
        <p:txBody>
          <a:bodyPr wrap="square">
            <a:spAutoFit/>
          </a:bodyPr>
          <a:lstStyle/>
          <a:p>
            <a:pPr algn="r"/>
            <a:r>
              <a:rPr lang="en-US" altLang="ja-JP" b="0" i="0" dirty="0">
                <a:solidFill>
                  <a:srgbClr val="000000"/>
                </a:solidFill>
                <a:effectLst/>
                <a:latin typeface="Arial" panose="020B0604020202020204" pitchFamily="34" charset="0"/>
              </a:rPr>
              <a:t>Unified Payments Interface (UPI)</a:t>
            </a:r>
            <a:endParaRPr lang="ja-JP" altLang="en-US" dirty="0"/>
          </a:p>
        </p:txBody>
      </p:sp>
      <p:sp>
        <p:nvSpPr>
          <p:cNvPr id="13" name="四角形: 角を丸くする 12">
            <a:extLst>
              <a:ext uri="{FF2B5EF4-FFF2-40B4-BE49-F238E27FC236}">
                <a16:creationId xmlns:a16="http://schemas.microsoft.com/office/drawing/2014/main" id="{5C7390F0-CEB6-E107-1B60-C82399C1EB01}"/>
              </a:ext>
            </a:extLst>
          </p:cNvPr>
          <p:cNvSpPr/>
          <p:nvPr/>
        </p:nvSpPr>
        <p:spPr>
          <a:xfrm>
            <a:off x="4245429" y="2971800"/>
            <a:ext cx="3965800" cy="1004207"/>
          </a:xfrm>
          <a:prstGeom prst="roundRect">
            <a:avLst/>
          </a:prstGeom>
          <a:solidFill>
            <a:schemeClr val="accent2">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ユーラシア決済システム</a:t>
            </a:r>
            <a:endParaRPr kumimoji="1" lang="en-US" altLang="ja-JP" dirty="0"/>
          </a:p>
          <a:p>
            <a:pPr algn="ctr"/>
            <a:r>
              <a:rPr lang="en-US" altLang="ja-JP" dirty="0"/>
              <a:t>Gateway</a:t>
            </a:r>
            <a:endParaRPr kumimoji="1" lang="ja-JP" altLang="en-US" dirty="0"/>
          </a:p>
        </p:txBody>
      </p:sp>
      <p:sp>
        <p:nvSpPr>
          <p:cNvPr id="14" name="テキスト ボックス 13">
            <a:extLst>
              <a:ext uri="{FF2B5EF4-FFF2-40B4-BE49-F238E27FC236}">
                <a16:creationId xmlns:a16="http://schemas.microsoft.com/office/drawing/2014/main" id="{04B60139-52DB-E23D-6826-F4BFD2383E9F}"/>
              </a:ext>
            </a:extLst>
          </p:cNvPr>
          <p:cNvSpPr txBox="1"/>
          <p:nvPr/>
        </p:nvSpPr>
        <p:spPr>
          <a:xfrm>
            <a:off x="0" y="204108"/>
            <a:ext cx="12192000" cy="769441"/>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脱</a:t>
            </a:r>
            <a:r>
              <a:rPr kumimoji="1" lang="en-US" altLang="ja-JP" sz="2400" dirty="0">
                <a:latin typeface="BIZ UDPゴシック" panose="020B0400000000000000" pitchFamily="50" charset="-128"/>
                <a:ea typeface="BIZ UDPゴシック" panose="020B0400000000000000" pitchFamily="50" charset="-128"/>
              </a:rPr>
              <a:t>SWIFT</a:t>
            </a:r>
          </a:p>
          <a:p>
            <a:pPr algn="ctr"/>
            <a:r>
              <a:rPr lang="ja-JP" altLang="en-US" sz="2000" dirty="0">
                <a:latin typeface="BIZ UDPゴシック" panose="020B0400000000000000" pitchFamily="50" charset="-128"/>
                <a:ea typeface="BIZ UDPゴシック" panose="020B0400000000000000" pitchFamily="50" charset="-128"/>
              </a:rPr>
              <a:t>メッセージングシステムから国際送金システムへの昇華が必要</a:t>
            </a:r>
            <a:endParaRPr kumimoji="1" lang="ja-JP" altLang="en-US" sz="2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80776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
            <a:extLst>
              <a:ext uri="{FF2B5EF4-FFF2-40B4-BE49-F238E27FC236}">
                <a16:creationId xmlns:a16="http://schemas.microsoft.com/office/drawing/2014/main" id="{7D0D4BB2-E85D-163A-E7A6-0707DDE50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457" y="1476375"/>
            <a:ext cx="552450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67A08719-EAC0-8FA6-55E8-A2F59B4BBBDB}"/>
              </a:ext>
            </a:extLst>
          </p:cNvPr>
          <p:cNvPicPr>
            <a:picLocks noChangeAspect="1"/>
          </p:cNvPicPr>
          <p:nvPr/>
        </p:nvPicPr>
        <p:blipFill>
          <a:blip r:embed="rId3"/>
          <a:stretch>
            <a:fillRect/>
          </a:stretch>
        </p:blipFill>
        <p:spPr>
          <a:xfrm>
            <a:off x="415043" y="8162"/>
            <a:ext cx="5655686" cy="6858000"/>
          </a:xfrm>
          <a:prstGeom prst="rect">
            <a:avLst/>
          </a:prstGeom>
        </p:spPr>
      </p:pic>
      <p:sp>
        <p:nvSpPr>
          <p:cNvPr id="14" name="テキスト ボックス 13">
            <a:extLst>
              <a:ext uri="{FF2B5EF4-FFF2-40B4-BE49-F238E27FC236}">
                <a16:creationId xmlns:a16="http://schemas.microsoft.com/office/drawing/2014/main" id="{04B60139-52DB-E23D-6826-F4BFD2383E9F}"/>
              </a:ext>
            </a:extLst>
          </p:cNvPr>
          <p:cNvSpPr txBox="1"/>
          <p:nvPr/>
        </p:nvSpPr>
        <p:spPr>
          <a:xfrm rot="21398981">
            <a:off x="141666" y="1159816"/>
            <a:ext cx="9715501"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インド準備銀行は、ルピー国際決済システム導入を発表</a:t>
            </a:r>
            <a:r>
              <a:rPr kumimoji="1" lang="ja-JP" altLang="en-US" dirty="0">
                <a:latin typeface="BIZ UDPゴシック" panose="020B0400000000000000" pitchFamily="50" charset="-128"/>
                <a:ea typeface="BIZ UDPゴシック" panose="020B0400000000000000" pitchFamily="50" charset="-128"/>
              </a:rPr>
              <a:t>（２０２２．７．１１）</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BA321CA9-D72B-4F3E-A122-144862700A00}"/>
              </a:ext>
            </a:extLst>
          </p:cNvPr>
          <p:cNvSpPr txBox="1"/>
          <p:nvPr/>
        </p:nvSpPr>
        <p:spPr>
          <a:xfrm>
            <a:off x="6252457" y="192828"/>
            <a:ext cx="5691892" cy="646331"/>
          </a:xfrm>
          <a:prstGeom prst="rect">
            <a:avLst/>
          </a:prstGeom>
          <a:noFill/>
        </p:spPr>
        <p:txBody>
          <a:bodyPr wrap="square" rtlCol="0">
            <a:spAutoFit/>
          </a:bodyPr>
          <a:lstStyle/>
          <a:p>
            <a:r>
              <a:rPr kumimoji="1" lang="ja-JP" altLang="en-US" dirty="0">
                <a:latin typeface="HG丸ｺﾞｼｯｸM-PRO" panose="020F0600000000000000" pitchFamily="50" charset="-128"/>
                <a:ea typeface="HG丸ｺﾞｼｯｸM-PRO" panose="020F0600000000000000" pitchFamily="50" charset="-128"/>
              </a:rPr>
              <a:t>ドル建て国際決済ではなく、ルピーによる国際決済が可能になった。</a:t>
            </a:r>
          </a:p>
        </p:txBody>
      </p:sp>
      <p:sp>
        <p:nvSpPr>
          <p:cNvPr id="7" name="テキスト ボックス 6">
            <a:extLst>
              <a:ext uri="{FF2B5EF4-FFF2-40B4-BE49-F238E27FC236}">
                <a16:creationId xmlns:a16="http://schemas.microsoft.com/office/drawing/2014/main" id="{A4330FD7-AC62-A972-306D-AEAF630EC47E}"/>
              </a:ext>
            </a:extLst>
          </p:cNvPr>
          <p:cNvSpPr txBox="1"/>
          <p:nvPr/>
        </p:nvSpPr>
        <p:spPr>
          <a:xfrm>
            <a:off x="5606923" y="5649509"/>
            <a:ext cx="6337426" cy="1015663"/>
          </a:xfrm>
          <a:prstGeom prst="rect">
            <a:avLst/>
          </a:prstGeom>
          <a:noFill/>
        </p:spPr>
        <p:txBody>
          <a:bodyPr wrap="square">
            <a:spAutoFit/>
          </a:bodyPr>
          <a:lstStyle/>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インド最大のセメント会社ウルトラテックはロシアの</a:t>
            </a:r>
            <a:r>
              <a:rPr lang="ja-JP" altLang="en-US" sz="1200" b="0" i="1" dirty="0">
                <a:solidFill>
                  <a:srgbClr val="000000"/>
                </a:solidFill>
                <a:effectLst/>
                <a:latin typeface="Microsoft YaHei" panose="020B0503020204020204" pitchFamily="34" charset="-122"/>
                <a:ea typeface="Microsoft YaHei" panose="020B0503020204020204" pitchFamily="34" charset="-122"/>
              </a:rPr>
              <a:t>シベリア</a:t>
            </a:r>
            <a:r>
              <a:rPr lang="ja-JP" altLang="en-US" sz="1200" b="0" i="0" dirty="0">
                <a:solidFill>
                  <a:srgbClr val="000000"/>
                </a:solidFill>
                <a:effectLst/>
                <a:latin typeface="Microsoft YaHei" panose="020B0503020204020204" pitchFamily="34" charset="-122"/>
                <a:ea typeface="Microsoft YaHei" panose="020B0503020204020204" pitchFamily="34" charset="-122"/>
              </a:rPr>
              <a:t>石炭</a:t>
            </a:r>
            <a:r>
              <a:rPr lang="ja-JP" altLang="en-US" sz="1200" b="0" i="1" dirty="0">
                <a:solidFill>
                  <a:srgbClr val="000000"/>
                </a:solidFill>
                <a:effectLst/>
                <a:latin typeface="Microsoft YaHei" panose="020B0503020204020204" pitchFamily="34" charset="-122"/>
                <a:ea typeface="Microsoft YaHei" panose="020B0503020204020204" pitchFamily="34" charset="-122"/>
              </a:rPr>
              <a:t>エネルギー</a:t>
            </a:r>
            <a:r>
              <a:rPr lang="ja-JP" altLang="en-US" sz="1200" b="0" i="0" dirty="0">
                <a:solidFill>
                  <a:srgbClr val="000000"/>
                </a:solidFill>
                <a:effectLst/>
                <a:latin typeface="Microsoft YaHei" panose="020B0503020204020204" pitchFamily="34" charset="-122"/>
                <a:ea typeface="Microsoft YaHei" panose="020B0503020204020204" pitchFamily="34" charset="-122"/>
              </a:rPr>
              <a:t>会社（</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0" dirty="0">
                <a:solidFill>
                  <a:srgbClr val="000000"/>
                </a:solidFill>
                <a:effectLst/>
                <a:latin typeface="Microsoft YaHei" panose="020B0503020204020204" pitchFamily="34" charset="-122"/>
                <a:ea typeface="Microsoft YaHei" panose="020B0503020204020204" pitchFamily="34" charset="-122"/>
              </a:rPr>
              <a:t>）から</a:t>
            </a:r>
            <a:r>
              <a:rPr lang="en-US" altLang="ja-JP" sz="1200" b="0" i="0" u="none" strike="noStrike" dirty="0">
                <a:effectLst/>
                <a:latin typeface="Microsoft YaHei" panose="020B0503020204020204" pitchFamily="34" charset="-122"/>
                <a:ea typeface="Microsoft YaHei" panose="020B0503020204020204" pitchFamily="34" charset="-122"/>
              </a:rPr>
              <a:t>15</a:t>
            </a:r>
            <a:r>
              <a:rPr lang="ja-JP" altLang="en-US" sz="1200" b="0" i="0" u="none" strike="noStrike" dirty="0">
                <a:effectLst/>
                <a:latin typeface="Microsoft YaHei" panose="020B0503020204020204" pitchFamily="34" charset="-122"/>
                <a:ea typeface="Microsoft YaHei" panose="020B0503020204020204" pitchFamily="34" charset="-122"/>
              </a:rPr>
              <a:t>万</a:t>
            </a:r>
            <a:r>
              <a:rPr lang="en-US" altLang="ja-JP" sz="1200" b="0" i="0" u="none" strike="noStrike" dirty="0">
                <a:effectLst/>
                <a:latin typeface="Microsoft YaHei" panose="020B0503020204020204" pitchFamily="34" charset="-122"/>
                <a:ea typeface="Microsoft YaHei" panose="020B0503020204020204" pitchFamily="34" charset="-122"/>
              </a:rPr>
              <a:t>7000</a:t>
            </a:r>
            <a:r>
              <a:rPr lang="ja-JP" altLang="en-US" sz="1200" b="0" i="0" u="none" strike="noStrike" dirty="0">
                <a:effectLst/>
                <a:latin typeface="Microsoft YaHei" panose="020B0503020204020204" pitchFamily="34" charset="-122"/>
                <a:ea typeface="Microsoft YaHei" panose="020B0503020204020204" pitchFamily="34" charset="-122"/>
              </a:rPr>
              <a:t>トンの石炭</a:t>
            </a:r>
            <a:r>
              <a:rPr lang="ja-JP" altLang="en-US" sz="1200" b="0" i="0" dirty="0">
                <a:solidFill>
                  <a:srgbClr val="000000"/>
                </a:solidFill>
                <a:effectLst/>
                <a:latin typeface="Microsoft YaHei" panose="020B0503020204020204" pitchFamily="34" charset="-122"/>
                <a:ea typeface="Microsoft YaHei" panose="020B0503020204020204" pitchFamily="34" charset="-122"/>
              </a:rPr>
              <a:t>を購入し、極東の港から出荷。</a:t>
            </a:r>
            <a:r>
              <a:rPr lang="en-US" altLang="ja-JP" sz="1200" b="0" i="0" dirty="0">
                <a:solidFill>
                  <a:srgbClr val="000000"/>
                </a:solidFill>
                <a:effectLst/>
                <a:latin typeface="Microsoft YaHei" panose="020B0503020204020204" pitchFamily="34" charset="-122"/>
                <a:ea typeface="Microsoft YaHei" panose="020B0503020204020204" pitchFamily="34" charset="-122"/>
              </a:rPr>
              <a:t>2022</a:t>
            </a:r>
            <a:r>
              <a:rPr lang="ja-JP" altLang="en-US" sz="1200" b="0" i="0" dirty="0">
                <a:solidFill>
                  <a:srgbClr val="000000"/>
                </a:solidFill>
                <a:effectLst/>
                <a:latin typeface="Microsoft YaHei" panose="020B0503020204020204" pitchFamily="34" charset="-122"/>
                <a:ea typeface="Microsoft YaHei" panose="020B0503020204020204" pitchFamily="34" charset="-122"/>
              </a:rPr>
              <a:t>年</a:t>
            </a:r>
            <a:r>
              <a:rPr lang="en-US" altLang="ja-JP" sz="1200" b="0" i="0" dirty="0">
                <a:solidFill>
                  <a:srgbClr val="000000"/>
                </a:solidFill>
                <a:effectLst/>
                <a:latin typeface="Microsoft YaHei" panose="020B0503020204020204" pitchFamily="34" charset="-122"/>
                <a:ea typeface="Microsoft YaHei" panose="020B0503020204020204" pitchFamily="34" charset="-122"/>
              </a:rPr>
              <a:t>6</a:t>
            </a:r>
            <a:r>
              <a:rPr lang="ja-JP" altLang="en-US" sz="1200" b="0" i="0" dirty="0">
                <a:solidFill>
                  <a:srgbClr val="000000"/>
                </a:solidFill>
                <a:effectLst/>
                <a:latin typeface="Microsoft YaHei" panose="020B0503020204020204" pitchFamily="34" charset="-122"/>
                <a:ea typeface="Microsoft YaHei" panose="020B0503020204020204" pitchFamily="34" charset="-122"/>
              </a:rPr>
              <a:t>月</a:t>
            </a:r>
            <a:r>
              <a:rPr lang="en-US" altLang="ja-JP" sz="1200" b="0" i="0" dirty="0">
                <a:solidFill>
                  <a:srgbClr val="000000"/>
                </a:solidFill>
                <a:effectLst/>
                <a:latin typeface="Microsoft YaHei" panose="020B0503020204020204" pitchFamily="34" charset="-122"/>
                <a:ea typeface="Microsoft YaHei" panose="020B0503020204020204" pitchFamily="34" charset="-122"/>
              </a:rPr>
              <a:t>5</a:t>
            </a:r>
            <a:r>
              <a:rPr lang="ja-JP" altLang="en-US" sz="1200" b="0" i="0" dirty="0">
                <a:solidFill>
                  <a:srgbClr val="000000"/>
                </a:solidFill>
                <a:effectLst/>
                <a:latin typeface="Microsoft YaHei" panose="020B0503020204020204" pitchFamily="34" charset="-122"/>
                <a:ea typeface="Microsoft YaHei" panose="020B0503020204020204" pitchFamily="34" charset="-122"/>
              </a:rPr>
              <a:t>日付の請求代金は約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1</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a:t>
            </a:r>
            <a:r>
              <a:rPr lang="en-US" altLang="ja-JP" sz="1200" b="0" i="0" dirty="0">
                <a:solidFill>
                  <a:srgbClr val="000000"/>
                </a:solidFill>
                <a:effectLst/>
                <a:latin typeface="Microsoft YaHei" panose="020B0503020204020204" pitchFamily="34" charset="-122"/>
                <a:ea typeface="Microsoft YaHei" panose="020B0503020204020204" pitchFamily="34" charset="-122"/>
              </a:rPr>
              <a:t>7200</a:t>
            </a:r>
            <a:r>
              <a:rPr lang="ja-JP" altLang="en-US" sz="1200" b="0" i="0" dirty="0">
                <a:solidFill>
                  <a:srgbClr val="000000"/>
                </a:solidFill>
                <a:effectLst/>
                <a:latin typeface="Microsoft YaHei" panose="020B0503020204020204" pitchFamily="34" charset="-122"/>
                <a:ea typeface="Microsoft YaHei" panose="020B0503020204020204" pitchFamily="34" charset="-122"/>
              </a:rPr>
              <a:t>万元（約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36</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億円）。</a:t>
            </a:r>
          </a:p>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取引を手配したのは</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1" dirty="0">
                <a:solidFill>
                  <a:srgbClr val="000000"/>
                </a:solidFill>
                <a:effectLst/>
                <a:latin typeface="Microsoft YaHei" panose="020B0503020204020204" pitchFamily="34" charset="-122"/>
                <a:ea typeface="Microsoft YaHei" panose="020B0503020204020204" pitchFamily="34" charset="-122"/>
              </a:rPr>
              <a:t>の</a:t>
            </a:r>
            <a:r>
              <a:rPr lang="ja-JP" altLang="en-US" sz="1200" b="0" i="0" dirty="0">
                <a:solidFill>
                  <a:srgbClr val="000000"/>
                </a:solidFill>
                <a:effectLst/>
                <a:latin typeface="Microsoft YaHei" panose="020B0503020204020204" pitchFamily="34" charset="-122"/>
                <a:ea typeface="Microsoft YaHei" panose="020B0503020204020204" pitchFamily="34" charset="-122"/>
              </a:rPr>
              <a:t>ドバイ部門で、他の企業も元建てでロシア産石炭を発注。</a:t>
            </a:r>
            <a:endParaRPr lang="en-US" altLang="ja-JP" sz="1200" b="0" i="0" dirty="0">
              <a:solidFill>
                <a:srgbClr val="000000"/>
              </a:solidFill>
              <a:effectLst/>
              <a:latin typeface="Microsoft YaHei" panose="020B0503020204020204" pitchFamily="34" charset="-122"/>
              <a:ea typeface="Microsoft YaHei" panose="020B0503020204020204" pitchFamily="34" charset="-122"/>
            </a:endParaRPr>
          </a:p>
          <a:p>
            <a:pPr algn="l"/>
            <a:r>
              <a:rPr lang="ja-JP" altLang="en-US" sz="1200" dirty="0">
                <a:solidFill>
                  <a:srgbClr val="000000"/>
                </a:solidFill>
                <a:latin typeface="Microsoft YaHei" panose="020B0503020204020204" pitchFamily="34" charset="-122"/>
                <a:ea typeface="Microsoft YaHei" panose="020B0503020204020204" pitchFamily="34" charset="-122"/>
              </a:rPr>
              <a:t>ルピーでの国際決済が可能となれば、上記のような人民元建てからルピーに代わる。</a:t>
            </a:r>
            <a:endParaRPr lang="ja-JP" altLang="en-US" sz="1200" b="0" i="0" dirty="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86783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4B60139-52DB-E23D-6826-F4BFD2383E9F}"/>
              </a:ext>
            </a:extLst>
          </p:cNvPr>
          <p:cNvSpPr txBox="1"/>
          <p:nvPr/>
        </p:nvSpPr>
        <p:spPr>
          <a:xfrm>
            <a:off x="0" y="204108"/>
            <a:ext cx="12192000" cy="461665"/>
          </a:xfrm>
          <a:prstGeom prst="rect">
            <a:avLst/>
          </a:prstGeom>
          <a:noFill/>
        </p:spPr>
        <p:txBody>
          <a:bodyPr wrap="square" rtlCol="0">
            <a:spAutoFit/>
          </a:bodyPr>
          <a:lstStyle/>
          <a:p>
            <a:pPr algn="ctr"/>
            <a:r>
              <a:rPr lang="en-US" altLang="ja-JP" sz="2400" dirty="0">
                <a:latin typeface="BIZ UDPゴシック" panose="020B0400000000000000" pitchFamily="50" charset="-128"/>
                <a:ea typeface="BIZ UDPゴシック" panose="020B0400000000000000" pitchFamily="50" charset="-128"/>
              </a:rPr>
              <a:t>2</a:t>
            </a:r>
            <a:r>
              <a:rPr lang="ja-JP" altLang="en-US" sz="2400" dirty="0">
                <a:latin typeface="BIZ UDPゴシック" panose="020B0400000000000000" pitchFamily="50" charset="-128"/>
                <a:ea typeface="BIZ UDPゴシック" panose="020B0400000000000000" pitchFamily="50" charset="-128"/>
              </a:rPr>
              <a:t>つの基軸通貨システムと新国際秩序</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A9210368-982E-E540-A117-9AECC40B55CA}"/>
              </a:ext>
            </a:extLst>
          </p:cNvPr>
          <p:cNvSpPr/>
          <p:nvPr/>
        </p:nvSpPr>
        <p:spPr>
          <a:xfrm>
            <a:off x="767443" y="1110343"/>
            <a:ext cx="4882243" cy="5543549"/>
          </a:xfrm>
          <a:prstGeom prst="roundRect">
            <a:avLst/>
          </a:prstGeom>
          <a:solidFill>
            <a:schemeClr val="accent4">
              <a:lumMod val="40000"/>
              <a:lumOff val="60000"/>
            </a:schemeClr>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05B5D81-4C67-23D3-C26B-7F41338E6BB3}"/>
              </a:ext>
            </a:extLst>
          </p:cNvPr>
          <p:cNvSpPr/>
          <p:nvPr/>
        </p:nvSpPr>
        <p:spPr>
          <a:xfrm>
            <a:off x="6531432" y="1110343"/>
            <a:ext cx="4882243" cy="5543549"/>
          </a:xfrm>
          <a:prstGeom prst="roundRect">
            <a:avLst/>
          </a:prstGeom>
          <a:solidFill>
            <a:schemeClr val="accent3">
              <a:lumMod val="20000"/>
              <a:lumOff val="80000"/>
            </a:schemeClr>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D90008B-59DF-F2C2-0469-2CEA3940CEAA}"/>
              </a:ext>
            </a:extLst>
          </p:cNvPr>
          <p:cNvSpPr/>
          <p:nvPr/>
        </p:nvSpPr>
        <p:spPr>
          <a:xfrm>
            <a:off x="5061857" y="2351319"/>
            <a:ext cx="2065564" cy="1126672"/>
          </a:xfrm>
          <a:prstGeom prst="ellipse">
            <a:avLst/>
          </a:prstGeom>
          <a:solidFill>
            <a:schemeClr val="accent1">
              <a:lumMod val="40000"/>
              <a:lumOff val="6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インド</a:t>
            </a:r>
          </a:p>
        </p:txBody>
      </p:sp>
      <p:sp>
        <p:nvSpPr>
          <p:cNvPr id="7" name="楕円 6">
            <a:extLst>
              <a:ext uri="{FF2B5EF4-FFF2-40B4-BE49-F238E27FC236}">
                <a16:creationId xmlns:a16="http://schemas.microsoft.com/office/drawing/2014/main" id="{CF373313-F5FA-0E13-0798-0272BC905367}"/>
              </a:ext>
            </a:extLst>
          </p:cNvPr>
          <p:cNvSpPr/>
          <p:nvPr/>
        </p:nvSpPr>
        <p:spPr>
          <a:xfrm>
            <a:off x="5063218" y="3747407"/>
            <a:ext cx="2065564" cy="1126672"/>
          </a:xfrm>
          <a:prstGeom prst="ellipse">
            <a:avLst/>
          </a:prstGeom>
          <a:solidFill>
            <a:schemeClr val="accent1">
              <a:lumMod val="40000"/>
              <a:lumOff val="6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トルコ</a:t>
            </a:r>
          </a:p>
        </p:txBody>
      </p:sp>
      <p:sp>
        <p:nvSpPr>
          <p:cNvPr id="10" name="テキスト ボックス 9">
            <a:extLst>
              <a:ext uri="{FF2B5EF4-FFF2-40B4-BE49-F238E27FC236}">
                <a16:creationId xmlns:a16="http://schemas.microsoft.com/office/drawing/2014/main" id="{E8A0E45E-13BF-AA23-EEA8-964C91788997}"/>
              </a:ext>
            </a:extLst>
          </p:cNvPr>
          <p:cNvSpPr txBox="1"/>
          <p:nvPr/>
        </p:nvSpPr>
        <p:spPr>
          <a:xfrm>
            <a:off x="3286125" y="2456278"/>
            <a:ext cx="2134964" cy="830997"/>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中印国境部隊装備</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　陸軍第</a:t>
            </a:r>
            <a:r>
              <a:rPr kumimoji="1" lang="en-US" altLang="ja-JP" sz="1600" dirty="0">
                <a:latin typeface="BIZ UDPゴシック" panose="020B0400000000000000" pitchFamily="50" charset="-128"/>
                <a:ea typeface="BIZ UDPゴシック" panose="020B0400000000000000" pitchFamily="50" charset="-128"/>
              </a:rPr>
              <a:t>17</a:t>
            </a:r>
            <a:r>
              <a:rPr kumimoji="1" lang="ja-JP" altLang="en-US" sz="1600" dirty="0">
                <a:latin typeface="BIZ UDPゴシック" panose="020B0400000000000000" pitchFamily="50" charset="-128"/>
                <a:ea typeface="BIZ UDPゴシック" panose="020B0400000000000000" pitchFamily="50" charset="-128"/>
              </a:rPr>
              <a:t>軍団</a:t>
            </a:r>
            <a:endParaRPr kumimoji="1"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対潜哨戒</a:t>
            </a:r>
            <a:r>
              <a:rPr lang="en-US" altLang="ja-JP" sz="1600" dirty="0">
                <a:latin typeface="BIZ UDPゴシック" panose="020B0400000000000000" pitchFamily="50" charset="-128"/>
                <a:ea typeface="BIZ UDPゴシック" panose="020B0400000000000000" pitchFamily="50" charset="-128"/>
              </a:rPr>
              <a:t>P8</a:t>
            </a:r>
            <a:r>
              <a:rPr lang="ja-JP" altLang="en-US" sz="1600" dirty="0">
                <a:latin typeface="BIZ UDPゴシック" panose="020B0400000000000000" pitchFamily="50" charset="-128"/>
                <a:ea typeface="BIZ UDPゴシック" panose="020B0400000000000000" pitchFamily="50" charset="-128"/>
              </a:rPr>
              <a:t>部隊</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B3322F13-E670-EAEC-D883-1CAC9E7B8632}"/>
              </a:ext>
            </a:extLst>
          </p:cNvPr>
          <p:cNvSpPr txBox="1"/>
          <p:nvPr/>
        </p:nvSpPr>
        <p:spPr>
          <a:xfrm>
            <a:off x="7196821" y="2459977"/>
            <a:ext cx="2134964" cy="584775"/>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対空ミサイル</a:t>
            </a:r>
            <a:r>
              <a:rPr kumimoji="1" lang="en-US" altLang="ja-JP" sz="1600" dirty="0">
                <a:latin typeface="BIZ UDPゴシック" panose="020B0400000000000000" pitchFamily="50" charset="-128"/>
                <a:ea typeface="BIZ UDPゴシック" panose="020B0400000000000000" pitchFamily="50" charset="-128"/>
              </a:rPr>
              <a:t>S400</a:t>
            </a:r>
          </a:p>
          <a:p>
            <a:endParaRPr kumimoji="1"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60878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04B60139-52DB-E23D-6826-F4BFD2383E9F}"/>
              </a:ext>
            </a:extLst>
          </p:cNvPr>
          <p:cNvSpPr txBox="1"/>
          <p:nvPr/>
        </p:nvSpPr>
        <p:spPr>
          <a:xfrm>
            <a:off x="0" y="204108"/>
            <a:ext cx="12192000"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国際決済インフラとしての衛星</a:t>
            </a:r>
          </a:p>
        </p:txBody>
      </p:sp>
    </p:spTree>
    <p:extLst>
      <p:ext uri="{BB962C8B-B14F-4D97-AF65-F5344CB8AC3E}">
        <p14:creationId xmlns:p14="http://schemas.microsoft.com/office/powerpoint/2010/main" val="175507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3"/>
          <p:cNvSpPr/>
          <p:nvPr/>
        </p:nvSpPr>
        <p:spPr>
          <a:xfrm>
            <a:off x="3530524" y="2724041"/>
            <a:ext cx="4934997" cy="2424904"/>
          </a:xfrm>
          <a:prstGeom prst="rect">
            <a:avLst/>
          </a:prstGeom>
          <a:blipFill>
            <a:blip r:embed="rId2" cstate="print"/>
            <a:stretch>
              <a:fillRect/>
            </a:stretch>
          </a:blipFill>
        </p:spPr>
        <p:txBody>
          <a:bodyPr wrap="square" lIns="0" tIns="0" rIns="0" bIns="0" rtlCol="0"/>
          <a:lstStyle/>
          <a:p>
            <a:endParaRPr sz="4400">
              <a:latin typeface="Meiryo UI" panose="020B0604030504040204" pitchFamily="50" charset="-128"/>
              <a:ea typeface="Meiryo UI" panose="020B0604030504040204" pitchFamily="50" charset="-128"/>
            </a:endParaRPr>
          </a:p>
        </p:txBody>
      </p:sp>
      <p:sp>
        <p:nvSpPr>
          <p:cNvPr id="49" name="object 4"/>
          <p:cNvSpPr txBox="1"/>
          <p:nvPr/>
        </p:nvSpPr>
        <p:spPr>
          <a:xfrm>
            <a:off x="455993" y="992198"/>
            <a:ext cx="4727446" cy="593110"/>
          </a:xfrm>
          <a:prstGeom prst="rect">
            <a:avLst/>
          </a:prstGeom>
          <a:solidFill>
            <a:srgbClr val="009CDC"/>
          </a:solidFill>
        </p:spPr>
        <p:txBody>
          <a:bodyPr vert="horz" wrap="square" lIns="0" tIns="48894" rIns="0" bIns="0" rtlCol="0">
            <a:spAutoFit/>
          </a:bodyPr>
          <a:lstStyle/>
          <a:p>
            <a:pPr marL="71755" algn="ctr">
              <a:lnSpc>
                <a:spcPct val="100000"/>
              </a:lnSpc>
              <a:spcBef>
                <a:spcPts val="384"/>
              </a:spcBef>
            </a:pPr>
            <a:r>
              <a:rPr b="1" spc="-125" dirty="0" err="1">
                <a:solidFill>
                  <a:schemeClr val="bg1"/>
                </a:solidFill>
                <a:latin typeface="Meiryo UI" panose="020B0604030504040204" pitchFamily="50" charset="-128"/>
                <a:ea typeface="Meiryo UI" panose="020B0604030504040204" pitchFamily="50" charset="-128"/>
                <a:cs typeface="Microsoft YaHei"/>
              </a:rPr>
              <a:t>第三次産業革命：外圧としての破壊的テクノロジ</a:t>
            </a:r>
            <a:r>
              <a:rPr b="1" spc="-125" dirty="0">
                <a:solidFill>
                  <a:schemeClr val="bg1"/>
                </a:solidFill>
                <a:latin typeface="Meiryo UI" panose="020B0604030504040204" pitchFamily="50" charset="-128"/>
                <a:ea typeface="Meiryo UI" panose="020B0604030504040204" pitchFamily="50" charset="-128"/>
                <a:cs typeface="Microsoft YaHei"/>
              </a:rPr>
              <a:t>ー</a:t>
            </a:r>
            <a:endParaRPr lang="en-US" b="1" spc="-125" dirty="0">
              <a:solidFill>
                <a:schemeClr val="bg1"/>
              </a:solidFill>
              <a:latin typeface="Meiryo UI" panose="020B0604030504040204" pitchFamily="50" charset="-128"/>
              <a:ea typeface="Meiryo UI" panose="020B0604030504040204" pitchFamily="50" charset="-128"/>
              <a:cs typeface="Microsoft YaHei"/>
            </a:endParaRPr>
          </a:p>
          <a:p>
            <a:pPr marL="71755" algn="ctr">
              <a:lnSpc>
                <a:spcPct val="100000"/>
              </a:lnSpc>
              <a:spcBef>
                <a:spcPts val="384"/>
              </a:spcBef>
            </a:pPr>
            <a:r>
              <a:rPr sz="1400" b="1" spc="-125" dirty="0">
                <a:solidFill>
                  <a:schemeClr val="bg1"/>
                </a:solidFill>
                <a:latin typeface="Meiryo UI" panose="020B0604030504040204" pitchFamily="50" charset="-128"/>
                <a:ea typeface="Meiryo UI" panose="020B0604030504040204" pitchFamily="50" charset="-128"/>
                <a:cs typeface="Microsoft YaHei"/>
              </a:rPr>
              <a:t>（</a:t>
            </a:r>
            <a:r>
              <a:rPr sz="1400" b="1" spc="-125" dirty="0">
                <a:solidFill>
                  <a:schemeClr val="bg1"/>
                </a:solidFill>
                <a:latin typeface="Meiryo UI" panose="020B0604030504040204" pitchFamily="50" charset="-128"/>
                <a:ea typeface="Meiryo UI" panose="020B0604030504040204" pitchFamily="50" charset="-128"/>
                <a:cs typeface="Lucida Sans"/>
              </a:rPr>
              <a:t>Digital</a:t>
            </a:r>
            <a:r>
              <a:rPr sz="1400" b="1" spc="-50" dirty="0">
                <a:solidFill>
                  <a:schemeClr val="bg1"/>
                </a:solidFill>
                <a:latin typeface="Meiryo UI" panose="020B0604030504040204" pitchFamily="50" charset="-128"/>
                <a:ea typeface="Meiryo UI" panose="020B0604030504040204" pitchFamily="50" charset="-128"/>
                <a:cs typeface="Lucida Sans"/>
              </a:rPr>
              <a:t> </a:t>
            </a:r>
            <a:r>
              <a:rPr sz="1400" b="1" spc="-85" dirty="0">
                <a:solidFill>
                  <a:schemeClr val="bg1"/>
                </a:solidFill>
                <a:latin typeface="Meiryo UI" panose="020B0604030504040204" pitchFamily="50" charset="-128"/>
                <a:ea typeface="Meiryo UI" panose="020B0604030504040204" pitchFamily="50" charset="-128"/>
                <a:cs typeface="Lucida Sans"/>
              </a:rPr>
              <a:t>Disruption</a:t>
            </a:r>
            <a:r>
              <a:rPr sz="1400" b="1" spc="-85" dirty="0">
                <a:solidFill>
                  <a:schemeClr val="bg1"/>
                </a:solidFill>
                <a:latin typeface="Meiryo UI" panose="020B0604030504040204" pitchFamily="50" charset="-128"/>
                <a:ea typeface="Meiryo UI" panose="020B0604030504040204" pitchFamily="50" charset="-128"/>
                <a:cs typeface="Microsoft YaHei"/>
              </a:rPr>
              <a:t>）</a:t>
            </a:r>
            <a:endParaRPr sz="1400" b="1" dirty="0">
              <a:solidFill>
                <a:schemeClr val="bg1"/>
              </a:solidFill>
              <a:latin typeface="Meiryo UI" panose="020B0604030504040204" pitchFamily="50" charset="-128"/>
              <a:ea typeface="Meiryo UI" panose="020B0604030504040204" pitchFamily="50" charset="-128"/>
              <a:cs typeface="Microsoft YaHei"/>
            </a:endParaRPr>
          </a:p>
        </p:txBody>
      </p:sp>
      <p:sp>
        <p:nvSpPr>
          <p:cNvPr id="50" name="object 5"/>
          <p:cNvSpPr txBox="1"/>
          <p:nvPr/>
        </p:nvSpPr>
        <p:spPr>
          <a:xfrm>
            <a:off x="5325713" y="981718"/>
            <a:ext cx="6565111" cy="623888"/>
          </a:xfrm>
          <a:prstGeom prst="rect">
            <a:avLst/>
          </a:prstGeom>
          <a:solidFill>
            <a:srgbClr val="004E98"/>
          </a:solidFill>
        </p:spPr>
        <p:txBody>
          <a:bodyPr vert="horz" wrap="square" lIns="0" tIns="48894" rIns="0" bIns="0" rtlCol="0">
            <a:spAutoFit/>
          </a:bodyPr>
          <a:lstStyle/>
          <a:p>
            <a:pPr marL="71755" algn="ctr">
              <a:lnSpc>
                <a:spcPct val="100000"/>
              </a:lnSpc>
              <a:spcBef>
                <a:spcPts val="384"/>
              </a:spcBef>
            </a:pPr>
            <a:r>
              <a:rPr sz="2000" b="1" spc="-45" dirty="0" err="1">
                <a:solidFill>
                  <a:schemeClr val="bg1"/>
                </a:solidFill>
                <a:latin typeface="Meiryo UI" panose="020B0604030504040204" pitchFamily="50" charset="-128"/>
                <a:ea typeface="Meiryo UI" panose="020B0604030504040204" pitchFamily="50" charset="-128"/>
                <a:cs typeface="Microsoft YaHei"/>
              </a:rPr>
              <a:t>第四次産業革命：組織能力としての破壊的テクノロジ</a:t>
            </a:r>
            <a:r>
              <a:rPr sz="2000" b="1" spc="-45" dirty="0">
                <a:solidFill>
                  <a:schemeClr val="bg1"/>
                </a:solidFill>
                <a:latin typeface="Meiryo UI" panose="020B0604030504040204" pitchFamily="50" charset="-128"/>
                <a:ea typeface="Meiryo UI" panose="020B0604030504040204" pitchFamily="50" charset="-128"/>
                <a:cs typeface="Microsoft YaHei"/>
              </a:rPr>
              <a:t>ー</a:t>
            </a:r>
            <a:endParaRPr lang="en-US" sz="2000" b="1" spc="-45" dirty="0">
              <a:solidFill>
                <a:schemeClr val="bg1"/>
              </a:solidFill>
              <a:latin typeface="Meiryo UI" panose="020B0604030504040204" pitchFamily="50" charset="-128"/>
              <a:ea typeface="Meiryo UI" panose="020B0604030504040204" pitchFamily="50" charset="-128"/>
              <a:cs typeface="Microsoft YaHei"/>
            </a:endParaRPr>
          </a:p>
          <a:p>
            <a:pPr marL="71755" algn="ctr">
              <a:lnSpc>
                <a:spcPct val="100000"/>
              </a:lnSpc>
              <a:spcBef>
                <a:spcPts val="384"/>
              </a:spcBef>
            </a:pPr>
            <a:r>
              <a:rPr sz="1400" b="1" spc="-45" dirty="0">
                <a:solidFill>
                  <a:schemeClr val="bg1"/>
                </a:solidFill>
                <a:latin typeface="Meiryo UI" panose="020B0604030504040204" pitchFamily="50" charset="-128"/>
                <a:ea typeface="Meiryo UI" panose="020B0604030504040204" pitchFamily="50" charset="-128"/>
                <a:cs typeface="Microsoft YaHei"/>
              </a:rPr>
              <a:t>（</a:t>
            </a:r>
            <a:r>
              <a:rPr sz="1400" b="1" spc="-45" dirty="0">
                <a:solidFill>
                  <a:schemeClr val="bg1"/>
                </a:solidFill>
                <a:latin typeface="Meiryo UI" panose="020B0604030504040204" pitchFamily="50" charset="-128"/>
                <a:ea typeface="Meiryo UI" panose="020B0604030504040204" pitchFamily="50" charset="-128"/>
                <a:cs typeface="Lucida Sans"/>
              </a:rPr>
              <a:t>Disruptive </a:t>
            </a:r>
            <a:r>
              <a:rPr sz="1400" b="1" spc="-30" dirty="0">
                <a:solidFill>
                  <a:schemeClr val="bg1"/>
                </a:solidFill>
                <a:latin typeface="Meiryo UI" panose="020B0604030504040204" pitchFamily="50" charset="-128"/>
                <a:ea typeface="Meiryo UI" panose="020B0604030504040204" pitchFamily="50" charset="-128"/>
                <a:cs typeface="Lucida Sans"/>
              </a:rPr>
              <a:t>Capabilities</a:t>
            </a:r>
            <a:r>
              <a:rPr sz="1400" b="1" spc="-30" dirty="0">
                <a:solidFill>
                  <a:schemeClr val="bg1"/>
                </a:solidFill>
                <a:latin typeface="Meiryo UI" panose="020B0604030504040204" pitchFamily="50" charset="-128"/>
                <a:ea typeface="Meiryo UI" panose="020B0604030504040204" pitchFamily="50" charset="-128"/>
                <a:cs typeface="Microsoft YaHei"/>
              </a:rPr>
              <a:t>）</a:t>
            </a:r>
            <a:endParaRPr sz="1400" dirty="0">
              <a:solidFill>
                <a:schemeClr val="bg1"/>
              </a:solidFill>
              <a:latin typeface="Meiryo UI" panose="020B0604030504040204" pitchFamily="50" charset="-128"/>
              <a:ea typeface="Meiryo UI" panose="020B0604030504040204" pitchFamily="50" charset="-128"/>
              <a:cs typeface="Microsoft YaHei"/>
            </a:endParaRPr>
          </a:p>
        </p:txBody>
      </p:sp>
      <p:sp>
        <p:nvSpPr>
          <p:cNvPr id="51" name="object 6"/>
          <p:cNvSpPr/>
          <p:nvPr/>
        </p:nvSpPr>
        <p:spPr>
          <a:xfrm>
            <a:off x="8795112" y="2845148"/>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2" name="object 7"/>
          <p:cNvSpPr/>
          <p:nvPr/>
        </p:nvSpPr>
        <p:spPr>
          <a:xfrm>
            <a:off x="5513597" y="2181776"/>
            <a:ext cx="553085" cy="553085"/>
          </a:xfrm>
          <a:custGeom>
            <a:avLst/>
            <a:gdLst/>
            <a:ahLst/>
            <a:cxnLst/>
            <a:rect l="l" t="t" r="r" b="b"/>
            <a:pathLst>
              <a:path w="553085"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3" name="object 8"/>
          <p:cNvSpPr/>
          <p:nvPr/>
        </p:nvSpPr>
        <p:spPr>
          <a:xfrm>
            <a:off x="5615185" y="2603105"/>
            <a:ext cx="67945" cy="0"/>
          </a:xfrm>
          <a:custGeom>
            <a:avLst/>
            <a:gdLst/>
            <a:ahLst/>
            <a:cxnLst/>
            <a:rect l="l" t="t" r="r" b="b"/>
            <a:pathLst>
              <a:path w="67945">
                <a:moveTo>
                  <a:pt x="0" y="0"/>
                </a:moveTo>
                <a:lnTo>
                  <a:pt x="67589"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4" name="object 9"/>
          <p:cNvSpPr/>
          <p:nvPr/>
        </p:nvSpPr>
        <p:spPr>
          <a:xfrm>
            <a:off x="5897010" y="2603105"/>
            <a:ext cx="67945" cy="0"/>
          </a:xfrm>
          <a:custGeom>
            <a:avLst/>
            <a:gdLst/>
            <a:ahLst/>
            <a:cxnLst/>
            <a:rect l="l" t="t" r="r" b="b"/>
            <a:pathLst>
              <a:path w="67945">
                <a:moveTo>
                  <a:pt x="0" y="0"/>
                </a:moveTo>
                <a:lnTo>
                  <a:pt x="67602"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5" name="object 10"/>
          <p:cNvSpPr/>
          <p:nvPr/>
        </p:nvSpPr>
        <p:spPr>
          <a:xfrm>
            <a:off x="5609838" y="2462217"/>
            <a:ext cx="360680" cy="125730"/>
          </a:xfrm>
          <a:custGeom>
            <a:avLst/>
            <a:gdLst/>
            <a:ahLst/>
            <a:cxnLst/>
            <a:rect l="l" t="t" r="r" b="b"/>
            <a:pathLst>
              <a:path w="360679" h="125730">
                <a:moveTo>
                  <a:pt x="328802" y="125221"/>
                </a:moveTo>
                <a:lnTo>
                  <a:pt x="340993" y="122762"/>
                </a:lnTo>
                <a:lnTo>
                  <a:pt x="350948" y="116055"/>
                </a:lnTo>
                <a:lnTo>
                  <a:pt x="357660" y="106105"/>
                </a:lnTo>
                <a:lnTo>
                  <a:pt x="360121" y="93916"/>
                </a:lnTo>
                <a:lnTo>
                  <a:pt x="360121" y="59232"/>
                </a:lnTo>
                <a:lnTo>
                  <a:pt x="313156" y="0"/>
                </a:lnTo>
                <a:lnTo>
                  <a:pt x="46964" y="0"/>
                </a:lnTo>
                <a:lnTo>
                  <a:pt x="0" y="59232"/>
                </a:lnTo>
                <a:lnTo>
                  <a:pt x="0" y="93916"/>
                </a:lnTo>
                <a:lnTo>
                  <a:pt x="2460" y="106105"/>
                </a:lnTo>
                <a:lnTo>
                  <a:pt x="9170" y="116055"/>
                </a:lnTo>
                <a:lnTo>
                  <a:pt x="19122" y="122762"/>
                </a:lnTo>
                <a:lnTo>
                  <a:pt x="31305" y="125221"/>
                </a:lnTo>
                <a:lnTo>
                  <a:pt x="328802" y="12522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6" name="object 11"/>
          <p:cNvSpPr/>
          <p:nvPr/>
        </p:nvSpPr>
        <p:spPr>
          <a:xfrm>
            <a:off x="5656802" y="2368301"/>
            <a:ext cx="266700" cy="93980"/>
          </a:xfrm>
          <a:custGeom>
            <a:avLst/>
            <a:gdLst/>
            <a:ahLst/>
            <a:cxnLst/>
            <a:rect l="l" t="t" r="r" b="b"/>
            <a:pathLst>
              <a:path w="266700" h="93980">
                <a:moveTo>
                  <a:pt x="234873" y="0"/>
                </a:moveTo>
                <a:lnTo>
                  <a:pt x="31318" y="0"/>
                </a:lnTo>
                <a:lnTo>
                  <a:pt x="0" y="93916"/>
                </a:lnTo>
                <a:lnTo>
                  <a:pt x="266191" y="93916"/>
                </a:lnTo>
                <a:lnTo>
                  <a:pt x="23487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7" name="object 12"/>
          <p:cNvSpPr/>
          <p:nvPr/>
        </p:nvSpPr>
        <p:spPr>
          <a:xfrm>
            <a:off x="5599525" y="2446565"/>
            <a:ext cx="67945" cy="0"/>
          </a:xfrm>
          <a:custGeom>
            <a:avLst/>
            <a:gdLst/>
            <a:ahLst/>
            <a:cxnLst/>
            <a:rect l="l" t="t" r="r" b="b"/>
            <a:pathLst>
              <a:path w="67945">
                <a:moveTo>
                  <a:pt x="0" y="0"/>
                </a:moveTo>
                <a:lnTo>
                  <a:pt x="67589"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8" name="object 13"/>
          <p:cNvSpPr/>
          <p:nvPr/>
        </p:nvSpPr>
        <p:spPr>
          <a:xfrm>
            <a:off x="5912669" y="2446565"/>
            <a:ext cx="67945" cy="0"/>
          </a:xfrm>
          <a:custGeom>
            <a:avLst/>
            <a:gdLst/>
            <a:ahLst/>
            <a:cxnLst/>
            <a:rect l="l" t="t" r="r" b="b"/>
            <a:pathLst>
              <a:path w="67945">
                <a:moveTo>
                  <a:pt x="0" y="0"/>
                </a:moveTo>
                <a:lnTo>
                  <a:pt x="67602"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9" name="object 14"/>
          <p:cNvSpPr/>
          <p:nvPr/>
        </p:nvSpPr>
        <p:spPr>
          <a:xfrm>
            <a:off x="5609838" y="2524828"/>
            <a:ext cx="93980" cy="62865"/>
          </a:xfrm>
          <a:custGeom>
            <a:avLst/>
            <a:gdLst/>
            <a:ahLst/>
            <a:cxnLst/>
            <a:rect l="l" t="t" r="r" b="b"/>
            <a:pathLst>
              <a:path w="93979" h="62864">
                <a:moveTo>
                  <a:pt x="93941" y="62610"/>
                </a:moveTo>
                <a:lnTo>
                  <a:pt x="31305" y="62610"/>
                </a:lnTo>
                <a:lnTo>
                  <a:pt x="19122" y="60151"/>
                </a:lnTo>
                <a:lnTo>
                  <a:pt x="9170" y="53444"/>
                </a:lnTo>
                <a:lnTo>
                  <a:pt x="2460" y="43494"/>
                </a:lnTo>
                <a:lnTo>
                  <a:pt x="0" y="31305"/>
                </a:lnTo>
                <a:lnTo>
                  <a:pt x="0" y="0"/>
                </a:lnTo>
                <a:lnTo>
                  <a:pt x="31305" y="0"/>
                </a:lnTo>
                <a:lnTo>
                  <a:pt x="55687" y="4921"/>
                </a:lnTo>
                <a:lnTo>
                  <a:pt x="75596" y="18341"/>
                </a:lnTo>
                <a:lnTo>
                  <a:pt x="89019" y="38244"/>
                </a:lnTo>
                <a:lnTo>
                  <a:pt x="93941" y="6261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0" name="object 15"/>
          <p:cNvSpPr/>
          <p:nvPr/>
        </p:nvSpPr>
        <p:spPr>
          <a:xfrm>
            <a:off x="5876017" y="2524828"/>
            <a:ext cx="93980" cy="62865"/>
          </a:xfrm>
          <a:custGeom>
            <a:avLst/>
            <a:gdLst/>
            <a:ahLst/>
            <a:cxnLst/>
            <a:rect l="l" t="t" r="r" b="b"/>
            <a:pathLst>
              <a:path w="93979" h="62864">
                <a:moveTo>
                  <a:pt x="93941" y="31305"/>
                </a:moveTo>
                <a:lnTo>
                  <a:pt x="91480" y="43494"/>
                </a:lnTo>
                <a:lnTo>
                  <a:pt x="84769" y="53444"/>
                </a:lnTo>
                <a:lnTo>
                  <a:pt x="74814" y="60151"/>
                </a:lnTo>
                <a:lnTo>
                  <a:pt x="62623" y="62610"/>
                </a:lnTo>
                <a:lnTo>
                  <a:pt x="0" y="62610"/>
                </a:lnTo>
                <a:lnTo>
                  <a:pt x="4921" y="38244"/>
                </a:lnTo>
                <a:lnTo>
                  <a:pt x="18343" y="18341"/>
                </a:lnTo>
                <a:lnTo>
                  <a:pt x="38249" y="4921"/>
                </a:lnTo>
                <a:lnTo>
                  <a:pt x="62623" y="0"/>
                </a:lnTo>
                <a:lnTo>
                  <a:pt x="93941" y="0"/>
                </a:lnTo>
                <a:lnTo>
                  <a:pt x="93941" y="31305"/>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1" name="object 16"/>
          <p:cNvSpPr/>
          <p:nvPr/>
        </p:nvSpPr>
        <p:spPr>
          <a:xfrm>
            <a:off x="5727262" y="2556134"/>
            <a:ext cx="125730" cy="0"/>
          </a:xfrm>
          <a:custGeom>
            <a:avLst/>
            <a:gdLst/>
            <a:ahLst/>
            <a:cxnLst/>
            <a:rect l="l" t="t" r="r" b="b"/>
            <a:pathLst>
              <a:path w="125729">
                <a:moveTo>
                  <a:pt x="0" y="0"/>
                </a:moveTo>
                <a:lnTo>
                  <a:pt x="12526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2" name="object 17"/>
          <p:cNvSpPr/>
          <p:nvPr/>
        </p:nvSpPr>
        <p:spPr>
          <a:xfrm>
            <a:off x="5719439" y="2321336"/>
            <a:ext cx="140970" cy="46990"/>
          </a:xfrm>
          <a:custGeom>
            <a:avLst/>
            <a:gdLst/>
            <a:ahLst/>
            <a:cxnLst/>
            <a:rect l="l" t="t" r="r" b="b"/>
            <a:pathLst>
              <a:path w="140970" h="46989">
                <a:moveTo>
                  <a:pt x="140919" y="46964"/>
                </a:moveTo>
                <a:lnTo>
                  <a:pt x="137227" y="28685"/>
                </a:lnTo>
                <a:lnTo>
                  <a:pt x="127160" y="13757"/>
                </a:lnTo>
                <a:lnTo>
                  <a:pt x="112228" y="3691"/>
                </a:lnTo>
                <a:lnTo>
                  <a:pt x="93941" y="0"/>
                </a:lnTo>
                <a:lnTo>
                  <a:pt x="46964" y="0"/>
                </a:lnTo>
                <a:lnTo>
                  <a:pt x="28680" y="3691"/>
                </a:lnTo>
                <a:lnTo>
                  <a:pt x="13752" y="13757"/>
                </a:lnTo>
                <a:lnTo>
                  <a:pt x="3689" y="28685"/>
                </a:lnTo>
                <a:lnTo>
                  <a:pt x="0" y="46964"/>
                </a:lnTo>
                <a:lnTo>
                  <a:pt x="140919" y="46964"/>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3" name="object 18"/>
          <p:cNvSpPr/>
          <p:nvPr/>
        </p:nvSpPr>
        <p:spPr>
          <a:xfrm>
            <a:off x="5766403" y="2321336"/>
            <a:ext cx="0" cy="46990"/>
          </a:xfrm>
          <a:custGeom>
            <a:avLst/>
            <a:gdLst/>
            <a:ahLst/>
            <a:cxnLst/>
            <a:rect l="l" t="t" r="r" b="b"/>
            <a:pathLst>
              <a:path h="46989">
                <a:moveTo>
                  <a:pt x="0" y="0"/>
                </a:moveTo>
                <a:lnTo>
                  <a:pt x="0" y="46964"/>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4" name="object 19"/>
          <p:cNvSpPr/>
          <p:nvPr/>
        </p:nvSpPr>
        <p:spPr>
          <a:xfrm>
            <a:off x="5813381" y="2321336"/>
            <a:ext cx="0" cy="46990"/>
          </a:xfrm>
          <a:custGeom>
            <a:avLst/>
            <a:gdLst/>
            <a:ahLst/>
            <a:cxnLst/>
            <a:rect l="l" t="t" r="r" b="b"/>
            <a:pathLst>
              <a:path h="46989">
                <a:moveTo>
                  <a:pt x="0" y="0"/>
                </a:moveTo>
                <a:lnTo>
                  <a:pt x="0" y="46964"/>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5" name="object 20"/>
          <p:cNvSpPr/>
          <p:nvPr/>
        </p:nvSpPr>
        <p:spPr>
          <a:xfrm>
            <a:off x="5782062" y="2266561"/>
            <a:ext cx="0" cy="23495"/>
          </a:xfrm>
          <a:custGeom>
            <a:avLst/>
            <a:gdLst/>
            <a:ahLst/>
            <a:cxnLst/>
            <a:rect l="l" t="t" r="r" b="b"/>
            <a:pathLst>
              <a:path h="23494">
                <a:moveTo>
                  <a:pt x="-10312" y="11734"/>
                </a:moveTo>
                <a:lnTo>
                  <a:pt x="10312" y="11734"/>
                </a:lnTo>
              </a:path>
            </a:pathLst>
          </a:custGeom>
          <a:ln w="23469">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6" name="object 21"/>
          <p:cNvSpPr/>
          <p:nvPr/>
        </p:nvSpPr>
        <p:spPr>
          <a:xfrm>
            <a:off x="5829040" y="2274384"/>
            <a:ext cx="15875" cy="15875"/>
          </a:xfrm>
          <a:custGeom>
            <a:avLst/>
            <a:gdLst/>
            <a:ahLst/>
            <a:cxnLst/>
            <a:rect l="l" t="t" r="r" b="b"/>
            <a:pathLst>
              <a:path w="15875" h="15875">
                <a:moveTo>
                  <a:pt x="0" y="15646"/>
                </a:moveTo>
                <a:lnTo>
                  <a:pt x="15659"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7" name="object 22"/>
          <p:cNvSpPr/>
          <p:nvPr/>
        </p:nvSpPr>
        <p:spPr>
          <a:xfrm>
            <a:off x="5727262" y="2274384"/>
            <a:ext cx="15875" cy="15875"/>
          </a:xfrm>
          <a:custGeom>
            <a:avLst/>
            <a:gdLst/>
            <a:ahLst/>
            <a:cxnLst/>
            <a:rect l="l" t="t" r="r" b="b"/>
            <a:pathLst>
              <a:path w="15875" h="15875">
                <a:moveTo>
                  <a:pt x="15659" y="15646"/>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8" name="object 23"/>
          <p:cNvSpPr/>
          <p:nvPr/>
        </p:nvSpPr>
        <p:spPr>
          <a:xfrm flipH="1">
            <a:off x="5213131" y="1417465"/>
            <a:ext cx="45719" cy="4928007"/>
          </a:xfrm>
          <a:custGeom>
            <a:avLst/>
            <a:gdLst/>
            <a:ahLst/>
            <a:cxnLst/>
            <a:rect l="l" t="t" r="r" b="b"/>
            <a:pathLst>
              <a:path h="4086225">
                <a:moveTo>
                  <a:pt x="0" y="0"/>
                </a:moveTo>
                <a:lnTo>
                  <a:pt x="0" y="4085996"/>
                </a:lnTo>
              </a:path>
            </a:pathLst>
          </a:custGeom>
          <a:ln w="3810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9" name="object 24"/>
          <p:cNvSpPr/>
          <p:nvPr/>
        </p:nvSpPr>
        <p:spPr>
          <a:xfrm>
            <a:off x="8795112" y="3868856"/>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0" name="object 25"/>
          <p:cNvSpPr/>
          <p:nvPr/>
        </p:nvSpPr>
        <p:spPr>
          <a:xfrm>
            <a:off x="8870486" y="3936293"/>
            <a:ext cx="276860" cy="276225"/>
          </a:xfrm>
          <a:custGeom>
            <a:avLst/>
            <a:gdLst/>
            <a:ahLst/>
            <a:cxnLst/>
            <a:rect l="l" t="t" r="r" b="b"/>
            <a:pathLst>
              <a:path w="276859" h="276225">
                <a:moveTo>
                  <a:pt x="138176" y="0"/>
                </a:moveTo>
                <a:lnTo>
                  <a:pt x="94574" y="7028"/>
                </a:lnTo>
                <a:lnTo>
                  <a:pt x="56652" y="26598"/>
                </a:lnTo>
                <a:lnTo>
                  <a:pt x="26714" y="56438"/>
                </a:lnTo>
                <a:lnTo>
                  <a:pt x="7062" y="94278"/>
                </a:lnTo>
                <a:lnTo>
                  <a:pt x="0" y="137845"/>
                </a:lnTo>
                <a:lnTo>
                  <a:pt x="7103" y="181434"/>
                </a:lnTo>
                <a:lnTo>
                  <a:pt x="26822" y="219324"/>
                </a:lnTo>
                <a:lnTo>
                  <a:pt x="56770" y="249225"/>
                </a:lnTo>
                <a:lnTo>
                  <a:pt x="94561" y="268845"/>
                </a:lnTo>
                <a:lnTo>
                  <a:pt x="137807" y="275894"/>
                </a:lnTo>
                <a:lnTo>
                  <a:pt x="137807" y="263347"/>
                </a:lnTo>
                <a:lnTo>
                  <a:pt x="89116" y="253485"/>
                </a:lnTo>
                <a:lnTo>
                  <a:pt x="49293" y="226598"/>
                </a:lnTo>
                <a:lnTo>
                  <a:pt x="22412" y="186735"/>
                </a:lnTo>
                <a:lnTo>
                  <a:pt x="12606" y="138239"/>
                </a:lnTo>
                <a:lnTo>
                  <a:pt x="12568" y="137845"/>
                </a:lnTo>
                <a:lnTo>
                  <a:pt x="22465" y="89158"/>
                </a:lnTo>
                <a:lnTo>
                  <a:pt x="49474" y="49296"/>
                </a:lnTo>
                <a:lnTo>
                  <a:pt x="89458" y="22409"/>
                </a:lnTo>
                <a:lnTo>
                  <a:pt x="138302" y="12547"/>
                </a:lnTo>
                <a:lnTo>
                  <a:pt x="192105" y="12547"/>
                </a:lnTo>
                <a:lnTo>
                  <a:pt x="181777" y="7148"/>
                </a:lnTo>
                <a:lnTo>
                  <a:pt x="138176" y="0"/>
                </a:lnTo>
                <a:close/>
              </a:path>
              <a:path w="276859" h="276225">
                <a:moveTo>
                  <a:pt x="192105" y="12547"/>
                </a:moveTo>
                <a:lnTo>
                  <a:pt x="138302" y="12547"/>
                </a:lnTo>
                <a:lnTo>
                  <a:pt x="187105" y="22480"/>
                </a:lnTo>
                <a:lnTo>
                  <a:pt x="226998" y="49509"/>
                </a:lnTo>
                <a:lnTo>
                  <a:pt x="253915" y="89480"/>
                </a:lnTo>
                <a:lnTo>
                  <a:pt x="263791" y="138239"/>
                </a:lnTo>
                <a:lnTo>
                  <a:pt x="276352" y="138239"/>
                </a:lnTo>
                <a:lnTo>
                  <a:pt x="269289" y="94948"/>
                </a:lnTo>
                <a:lnTo>
                  <a:pt x="249637" y="57050"/>
                </a:lnTo>
                <a:lnTo>
                  <a:pt x="219699" y="26974"/>
                </a:lnTo>
                <a:lnTo>
                  <a:pt x="192105"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1" name="object 26"/>
          <p:cNvSpPr/>
          <p:nvPr/>
        </p:nvSpPr>
        <p:spPr>
          <a:xfrm>
            <a:off x="8996229" y="4061579"/>
            <a:ext cx="276225" cy="276225"/>
          </a:xfrm>
          <a:custGeom>
            <a:avLst/>
            <a:gdLst/>
            <a:ahLst/>
            <a:cxnLst/>
            <a:rect l="l" t="t" r="r" b="b"/>
            <a:pathLst>
              <a:path w="276225" h="276225">
                <a:moveTo>
                  <a:pt x="138049" y="0"/>
                </a:moveTo>
                <a:lnTo>
                  <a:pt x="94460" y="7049"/>
                </a:lnTo>
                <a:lnTo>
                  <a:pt x="56570" y="26669"/>
                </a:lnTo>
                <a:lnTo>
                  <a:pt x="26669" y="56570"/>
                </a:lnTo>
                <a:lnTo>
                  <a:pt x="7049" y="94460"/>
                </a:lnTo>
                <a:lnTo>
                  <a:pt x="0" y="138049"/>
                </a:lnTo>
                <a:lnTo>
                  <a:pt x="7049" y="181637"/>
                </a:lnTo>
                <a:lnTo>
                  <a:pt x="26669" y="219527"/>
                </a:lnTo>
                <a:lnTo>
                  <a:pt x="56570" y="249428"/>
                </a:lnTo>
                <a:lnTo>
                  <a:pt x="94460" y="269048"/>
                </a:lnTo>
                <a:lnTo>
                  <a:pt x="138049" y="276098"/>
                </a:lnTo>
                <a:lnTo>
                  <a:pt x="181637" y="269048"/>
                </a:lnTo>
                <a:lnTo>
                  <a:pt x="192255" y="263550"/>
                </a:lnTo>
                <a:lnTo>
                  <a:pt x="138049" y="263550"/>
                </a:lnTo>
                <a:lnTo>
                  <a:pt x="89244" y="253672"/>
                </a:lnTo>
                <a:lnTo>
                  <a:pt x="49347" y="226750"/>
                </a:lnTo>
                <a:lnTo>
                  <a:pt x="22425" y="186853"/>
                </a:lnTo>
                <a:lnTo>
                  <a:pt x="12547" y="138049"/>
                </a:lnTo>
                <a:lnTo>
                  <a:pt x="22425" y="89244"/>
                </a:lnTo>
                <a:lnTo>
                  <a:pt x="49347" y="49347"/>
                </a:lnTo>
                <a:lnTo>
                  <a:pt x="89244" y="22425"/>
                </a:lnTo>
                <a:lnTo>
                  <a:pt x="138049" y="12547"/>
                </a:lnTo>
                <a:lnTo>
                  <a:pt x="192255" y="12547"/>
                </a:lnTo>
                <a:lnTo>
                  <a:pt x="181637" y="7049"/>
                </a:lnTo>
                <a:lnTo>
                  <a:pt x="138049" y="0"/>
                </a:lnTo>
                <a:close/>
              </a:path>
              <a:path w="276225" h="276225">
                <a:moveTo>
                  <a:pt x="192255" y="12547"/>
                </a:moveTo>
                <a:lnTo>
                  <a:pt x="138049" y="12547"/>
                </a:lnTo>
                <a:lnTo>
                  <a:pt x="186853" y="22425"/>
                </a:lnTo>
                <a:lnTo>
                  <a:pt x="226750" y="49347"/>
                </a:lnTo>
                <a:lnTo>
                  <a:pt x="253672" y="89244"/>
                </a:lnTo>
                <a:lnTo>
                  <a:pt x="263550" y="138049"/>
                </a:lnTo>
                <a:lnTo>
                  <a:pt x="253672" y="186853"/>
                </a:lnTo>
                <a:lnTo>
                  <a:pt x="226750" y="226750"/>
                </a:lnTo>
                <a:lnTo>
                  <a:pt x="186853" y="253672"/>
                </a:lnTo>
                <a:lnTo>
                  <a:pt x="138049" y="263550"/>
                </a:lnTo>
                <a:lnTo>
                  <a:pt x="192255" y="263550"/>
                </a:lnTo>
                <a:lnTo>
                  <a:pt x="219527" y="249428"/>
                </a:lnTo>
                <a:lnTo>
                  <a:pt x="249428" y="219527"/>
                </a:lnTo>
                <a:lnTo>
                  <a:pt x="269048" y="181637"/>
                </a:lnTo>
                <a:lnTo>
                  <a:pt x="276098" y="138049"/>
                </a:lnTo>
                <a:lnTo>
                  <a:pt x="269048" y="94460"/>
                </a:lnTo>
                <a:lnTo>
                  <a:pt x="249428" y="56570"/>
                </a:lnTo>
                <a:lnTo>
                  <a:pt x="219527" y="26669"/>
                </a:lnTo>
                <a:lnTo>
                  <a:pt x="192255"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2" name="object 27"/>
          <p:cNvSpPr/>
          <p:nvPr/>
        </p:nvSpPr>
        <p:spPr>
          <a:xfrm>
            <a:off x="9058497" y="4200035"/>
            <a:ext cx="12700" cy="0"/>
          </a:xfrm>
          <a:custGeom>
            <a:avLst/>
            <a:gdLst/>
            <a:ahLst/>
            <a:cxnLst/>
            <a:rect l="l" t="t" r="r" b="b"/>
            <a:pathLst>
              <a:path w="12700">
                <a:moveTo>
                  <a:pt x="0" y="0"/>
                </a:moveTo>
                <a:lnTo>
                  <a:pt x="12547" y="0"/>
                </a:lnTo>
              </a:path>
            </a:pathLst>
          </a:custGeom>
          <a:ln w="12547">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3" name="object 28"/>
          <p:cNvSpPr/>
          <p:nvPr/>
        </p:nvSpPr>
        <p:spPr>
          <a:xfrm>
            <a:off x="9196546" y="4200035"/>
            <a:ext cx="12700" cy="0"/>
          </a:xfrm>
          <a:custGeom>
            <a:avLst/>
            <a:gdLst/>
            <a:ahLst/>
            <a:cxnLst/>
            <a:rect l="l" t="t" r="r" b="b"/>
            <a:pathLst>
              <a:path w="12700">
                <a:moveTo>
                  <a:pt x="0" y="0"/>
                </a:moveTo>
                <a:lnTo>
                  <a:pt x="12547" y="0"/>
                </a:lnTo>
              </a:path>
            </a:pathLst>
          </a:custGeom>
          <a:ln w="12547">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4" name="object 29"/>
          <p:cNvSpPr/>
          <p:nvPr/>
        </p:nvSpPr>
        <p:spPr>
          <a:xfrm>
            <a:off x="9021324" y="4086687"/>
            <a:ext cx="226060" cy="226060"/>
          </a:xfrm>
          <a:custGeom>
            <a:avLst/>
            <a:gdLst/>
            <a:ahLst/>
            <a:cxnLst/>
            <a:rect l="l" t="t" r="r" b="b"/>
            <a:pathLst>
              <a:path w="226059" h="226060">
                <a:moveTo>
                  <a:pt x="112953" y="0"/>
                </a:moveTo>
                <a:lnTo>
                  <a:pt x="69030" y="8890"/>
                </a:lnTo>
                <a:lnTo>
                  <a:pt x="33121" y="33120"/>
                </a:lnTo>
                <a:lnTo>
                  <a:pt x="8890" y="69024"/>
                </a:lnTo>
                <a:lnTo>
                  <a:pt x="0" y="112941"/>
                </a:lnTo>
                <a:lnTo>
                  <a:pt x="8890" y="156864"/>
                </a:lnTo>
                <a:lnTo>
                  <a:pt x="33121" y="192773"/>
                </a:lnTo>
                <a:lnTo>
                  <a:pt x="69030" y="217004"/>
                </a:lnTo>
                <a:lnTo>
                  <a:pt x="112953" y="225894"/>
                </a:lnTo>
                <a:lnTo>
                  <a:pt x="156877" y="217004"/>
                </a:lnTo>
                <a:lnTo>
                  <a:pt x="162296" y="213347"/>
                </a:lnTo>
                <a:lnTo>
                  <a:pt x="112953" y="213347"/>
                </a:lnTo>
                <a:lnTo>
                  <a:pt x="73910" y="205443"/>
                </a:lnTo>
                <a:lnTo>
                  <a:pt x="41990" y="183903"/>
                </a:lnTo>
                <a:lnTo>
                  <a:pt x="20451" y="151984"/>
                </a:lnTo>
                <a:lnTo>
                  <a:pt x="12547" y="112941"/>
                </a:lnTo>
                <a:lnTo>
                  <a:pt x="20451" y="73899"/>
                </a:lnTo>
                <a:lnTo>
                  <a:pt x="41990" y="41984"/>
                </a:lnTo>
                <a:lnTo>
                  <a:pt x="73910" y="20449"/>
                </a:lnTo>
                <a:lnTo>
                  <a:pt x="112953" y="12547"/>
                </a:lnTo>
                <a:lnTo>
                  <a:pt x="162297" y="12547"/>
                </a:lnTo>
                <a:lnTo>
                  <a:pt x="156877" y="8890"/>
                </a:lnTo>
                <a:lnTo>
                  <a:pt x="112953" y="0"/>
                </a:lnTo>
                <a:close/>
              </a:path>
              <a:path w="226059" h="226060">
                <a:moveTo>
                  <a:pt x="162297" y="12547"/>
                </a:moveTo>
                <a:lnTo>
                  <a:pt x="112953" y="12547"/>
                </a:lnTo>
                <a:lnTo>
                  <a:pt x="151996" y="20449"/>
                </a:lnTo>
                <a:lnTo>
                  <a:pt x="183916" y="41984"/>
                </a:lnTo>
                <a:lnTo>
                  <a:pt x="205456" y="73899"/>
                </a:lnTo>
                <a:lnTo>
                  <a:pt x="213360" y="112941"/>
                </a:lnTo>
                <a:lnTo>
                  <a:pt x="205456" y="151984"/>
                </a:lnTo>
                <a:lnTo>
                  <a:pt x="183916" y="183903"/>
                </a:lnTo>
                <a:lnTo>
                  <a:pt x="151996" y="205443"/>
                </a:lnTo>
                <a:lnTo>
                  <a:pt x="112953" y="213347"/>
                </a:lnTo>
                <a:lnTo>
                  <a:pt x="162296" y="213347"/>
                </a:lnTo>
                <a:lnTo>
                  <a:pt x="192786" y="192773"/>
                </a:lnTo>
                <a:lnTo>
                  <a:pt x="217016" y="156864"/>
                </a:lnTo>
                <a:lnTo>
                  <a:pt x="225907" y="112941"/>
                </a:lnTo>
                <a:lnTo>
                  <a:pt x="217016" y="69024"/>
                </a:lnTo>
                <a:lnTo>
                  <a:pt x="192786" y="33120"/>
                </a:lnTo>
                <a:lnTo>
                  <a:pt x="162297"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5" name="object 30"/>
          <p:cNvSpPr/>
          <p:nvPr/>
        </p:nvSpPr>
        <p:spPr>
          <a:xfrm>
            <a:off x="9146343" y="3974140"/>
            <a:ext cx="88265" cy="88265"/>
          </a:xfrm>
          <a:custGeom>
            <a:avLst/>
            <a:gdLst/>
            <a:ahLst/>
            <a:cxnLst/>
            <a:rect l="l" t="t" r="r" b="b"/>
            <a:pathLst>
              <a:path w="88265" h="88264">
                <a:moveTo>
                  <a:pt x="56959" y="0"/>
                </a:moveTo>
                <a:lnTo>
                  <a:pt x="0" y="0"/>
                </a:lnTo>
                <a:lnTo>
                  <a:pt x="0" y="12547"/>
                </a:lnTo>
                <a:lnTo>
                  <a:pt x="56959" y="12547"/>
                </a:lnTo>
                <a:lnTo>
                  <a:pt x="64234" y="13949"/>
                </a:lnTo>
                <a:lnTo>
                  <a:pt x="70048" y="17822"/>
                </a:lnTo>
                <a:lnTo>
                  <a:pt x="73902" y="23665"/>
                </a:lnTo>
                <a:lnTo>
                  <a:pt x="75298" y="30975"/>
                </a:lnTo>
                <a:lnTo>
                  <a:pt x="75298" y="87845"/>
                </a:lnTo>
                <a:lnTo>
                  <a:pt x="87845" y="87845"/>
                </a:lnTo>
                <a:lnTo>
                  <a:pt x="87845" y="30975"/>
                </a:lnTo>
                <a:lnTo>
                  <a:pt x="85455" y="18805"/>
                </a:lnTo>
                <a:lnTo>
                  <a:pt x="78898" y="8972"/>
                </a:lnTo>
                <a:lnTo>
                  <a:pt x="69093" y="2396"/>
                </a:lnTo>
                <a:lnTo>
                  <a:pt x="56959"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6" name="object 31"/>
          <p:cNvSpPr/>
          <p:nvPr/>
        </p:nvSpPr>
        <p:spPr>
          <a:xfrm>
            <a:off x="8907888" y="4212582"/>
            <a:ext cx="88265" cy="88265"/>
          </a:xfrm>
          <a:custGeom>
            <a:avLst/>
            <a:gdLst/>
            <a:ahLst/>
            <a:cxnLst/>
            <a:rect l="l" t="t" r="r" b="b"/>
            <a:pathLst>
              <a:path w="88265" h="88264">
                <a:moveTo>
                  <a:pt x="12547" y="0"/>
                </a:moveTo>
                <a:lnTo>
                  <a:pt x="0" y="0"/>
                </a:lnTo>
                <a:lnTo>
                  <a:pt x="0" y="56070"/>
                </a:lnTo>
                <a:lnTo>
                  <a:pt x="2549" y="68300"/>
                </a:lnTo>
                <a:lnTo>
                  <a:pt x="9455" y="78416"/>
                </a:lnTo>
                <a:lnTo>
                  <a:pt x="19598" y="85302"/>
                </a:lnTo>
                <a:lnTo>
                  <a:pt x="31864" y="87845"/>
                </a:lnTo>
                <a:lnTo>
                  <a:pt x="87845" y="87845"/>
                </a:lnTo>
                <a:lnTo>
                  <a:pt x="87845" y="75298"/>
                </a:lnTo>
                <a:lnTo>
                  <a:pt x="31864" y="75298"/>
                </a:lnTo>
                <a:lnTo>
                  <a:pt x="24425" y="73758"/>
                </a:lnTo>
                <a:lnTo>
                  <a:pt x="18276" y="69589"/>
                </a:lnTo>
                <a:lnTo>
                  <a:pt x="14092" y="63468"/>
                </a:lnTo>
                <a:lnTo>
                  <a:pt x="12547" y="56070"/>
                </a:lnTo>
                <a:lnTo>
                  <a:pt x="12547"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7" name="object 32"/>
          <p:cNvSpPr/>
          <p:nvPr/>
        </p:nvSpPr>
        <p:spPr>
          <a:xfrm>
            <a:off x="8895582" y="3961376"/>
            <a:ext cx="226695" cy="226060"/>
          </a:xfrm>
          <a:custGeom>
            <a:avLst/>
            <a:gdLst/>
            <a:ahLst/>
            <a:cxnLst/>
            <a:rect l="l" t="t" r="r" b="b"/>
            <a:pathLst>
              <a:path w="226695" h="226060">
                <a:moveTo>
                  <a:pt x="113080" y="0"/>
                </a:moveTo>
                <a:lnTo>
                  <a:pt x="69137" y="8860"/>
                </a:lnTo>
                <a:lnTo>
                  <a:pt x="33170" y="33046"/>
                </a:lnTo>
                <a:lnTo>
                  <a:pt x="8910" y="68863"/>
                </a:lnTo>
                <a:lnTo>
                  <a:pt x="0" y="112750"/>
                </a:lnTo>
                <a:lnTo>
                  <a:pt x="8787" y="156674"/>
                </a:lnTo>
                <a:lnTo>
                  <a:pt x="32824" y="192582"/>
                </a:lnTo>
                <a:lnTo>
                  <a:pt x="68628" y="216813"/>
                </a:lnTo>
                <a:lnTo>
                  <a:pt x="112712" y="225704"/>
                </a:lnTo>
                <a:lnTo>
                  <a:pt x="112712" y="213156"/>
                </a:lnTo>
                <a:lnTo>
                  <a:pt x="73237" y="205269"/>
                </a:lnTo>
                <a:lnTo>
                  <a:pt x="41457" y="183764"/>
                </a:lnTo>
                <a:lnTo>
                  <a:pt x="20267" y="151879"/>
                </a:lnTo>
                <a:lnTo>
                  <a:pt x="12620" y="113156"/>
                </a:lnTo>
                <a:lnTo>
                  <a:pt x="12580" y="112750"/>
                </a:lnTo>
                <a:lnTo>
                  <a:pt x="20499" y="73826"/>
                </a:lnTo>
                <a:lnTo>
                  <a:pt x="42119" y="41946"/>
                </a:lnTo>
                <a:lnTo>
                  <a:pt x="74121" y="20446"/>
                </a:lnTo>
                <a:lnTo>
                  <a:pt x="113207" y="12560"/>
                </a:lnTo>
                <a:lnTo>
                  <a:pt x="162526" y="12560"/>
                </a:lnTo>
                <a:lnTo>
                  <a:pt x="157022" y="8856"/>
                </a:lnTo>
                <a:lnTo>
                  <a:pt x="113080" y="0"/>
                </a:lnTo>
                <a:close/>
              </a:path>
              <a:path w="226695" h="226060">
                <a:moveTo>
                  <a:pt x="162526" y="12560"/>
                </a:moveTo>
                <a:lnTo>
                  <a:pt x="113207" y="12560"/>
                </a:lnTo>
                <a:lnTo>
                  <a:pt x="152243" y="20336"/>
                </a:lnTo>
                <a:lnTo>
                  <a:pt x="184159" y="41679"/>
                </a:lnTo>
                <a:lnTo>
                  <a:pt x="205697" y="73612"/>
                </a:lnTo>
                <a:lnTo>
                  <a:pt x="213601" y="113156"/>
                </a:lnTo>
                <a:lnTo>
                  <a:pt x="226148" y="113156"/>
                </a:lnTo>
                <a:lnTo>
                  <a:pt x="217240" y="69003"/>
                </a:lnTo>
                <a:lnTo>
                  <a:pt x="192970" y="33046"/>
                </a:lnTo>
                <a:lnTo>
                  <a:pt x="162526" y="1256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8" name="object 33"/>
          <p:cNvSpPr/>
          <p:nvPr/>
        </p:nvSpPr>
        <p:spPr>
          <a:xfrm>
            <a:off x="8946039" y="4011478"/>
            <a:ext cx="118745" cy="126364"/>
          </a:xfrm>
          <a:custGeom>
            <a:avLst/>
            <a:gdLst/>
            <a:ahLst/>
            <a:cxnLst/>
            <a:rect l="l" t="t" r="r" b="b"/>
            <a:pathLst>
              <a:path w="118745" h="126364">
                <a:moveTo>
                  <a:pt x="62750" y="0"/>
                </a:moveTo>
                <a:lnTo>
                  <a:pt x="38345" y="4946"/>
                </a:lnTo>
                <a:lnTo>
                  <a:pt x="18397" y="18429"/>
                </a:lnTo>
                <a:lnTo>
                  <a:pt x="4938" y="38410"/>
                </a:lnTo>
                <a:lnTo>
                  <a:pt x="0" y="62852"/>
                </a:lnTo>
                <a:lnTo>
                  <a:pt x="4938" y="87337"/>
                </a:lnTo>
                <a:lnTo>
                  <a:pt x="18397" y="107349"/>
                </a:lnTo>
                <a:lnTo>
                  <a:pt x="38345" y="120852"/>
                </a:lnTo>
                <a:lnTo>
                  <a:pt x="62750" y="125806"/>
                </a:lnTo>
                <a:lnTo>
                  <a:pt x="74802" y="125806"/>
                </a:lnTo>
                <a:lnTo>
                  <a:pt x="74802" y="113258"/>
                </a:lnTo>
                <a:lnTo>
                  <a:pt x="62750" y="113258"/>
                </a:lnTo>
                <a:lnTo>
                  <a:pt x="43226" y="109290"/>
                </a:lnTo>
                <a:lnTo>
                  <a:pt x="27266" y="98475"/>
                </a:lnTo>
                <a:lnTo>
                  <a:pt x="16498" y="82451"/>
                </a:lnTo>
                <a:lnTo>
                  <a:pt x="12547" y="62852"/>
                </a:lnTo>
                <a:lnTo>
                  <a:pt x="16498" y="43292"/>
                </a:lnTo>
                <a:lnTo>
                  <a:pt x="27266" y="27305"/>
                </a:lnTo>
                <a:lnTo>
                  <a:pt x="43226" y="16517"/>
                </a:lnTo>
                <a:lnTo>
                  <a:pt x="62750" y="12560"/>
                </a:lnTo>
                <a:lnTo>
                  <a:pt x="99391" y="12560"/>
                </a:lnTo>
                <a:lnTo>
                  <a:pt x="95630" y="9410"/>
                </a:lnTo>
                <a:lnTo>
                  <a:pt x="80021" y="2434"/>
                </a:lnTo>
                <a:lnTo>
                  <a:pt x="62750" y="0"/>
                </a:lnTo>
                <a:close/>
              </a:path>
              <a:path w="118745" h="126364">
                <a:moveTo>
                  <a:pt x="99391" y="12560"/>
                </a:moveTo>
                <a:lnTo>
                  <a:pt x="62750" y="12560"/>
                </a:lnTo>
                <a:lnTo>
                  <a:pt x="76545" y="14507"/>
                </a:lnTo>
                <a:lnTo>
                  <a:pt x="89015" y="20089"/>
                </a:lnTo>
                <a:lnTo>
                  <a:pt x="99535" y="28917"/>
                </a:lnTo>
                <a:lnTo>
                  <a:pt x="107480" y="40601"/>
                </a:lnTo>
                <a:lnTo>
                  <a:pt x="118719" y="35013"/>
                </a:lnTo>
                <a:lnTo>
                  <a:pt x="108792" y="20434"/>
                </a:lnTo>
                <a:lnTo>
                  <a:pt x="99391" y="1256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9" name="object 34"/>
          <p:cNvSpPr/>
          <p:nvPr/>
        </p:nvSpPr>
        <p:spPr>
          <a:xfrm>
            <a:off x="8932983" y="4061979"/>
            <a:ext cx="75565" cy="0"/>
          </a:xfrm>
          <a:custGeom>
            <a:avLst/>
            <a:gdLst/>
            <a:ahLst/>
            <a:cxnLst/>
            <a:rect l="l" t="t" r="r" b="b"/>
            <a:pathLst>
              <a:path w="75565">
                <a:moveTo>
                  <a:pt x="0" y="0"/>
                </a:moveTo>
                <a:lnTo>
                  <a:pt x="75298" y="0"/>
                </a:lnTo>
              </a:path>
            </a:pathLst>
          </a:custGeom>
          <a:ln w="1253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0" name="object 35"/>
          <p:cNvSpPr/>
          <p:nvPr/>
        </p:nvSpPr>
        <p:spPr>
          <a:xfrm>
            <a:off x="8932983" y="4087087"/>
            <a:ext cx="75565" cy="0"/>
          </a:xfrm>
          <a:custGeom>
            <a:avLst/>
            <a:gdLst/>
            <a:ahLst/>
            <a:cxnLst/>
            <a:rect l="l" t="t" r="r" b="b"/>
            <a:pathLst>
              <a:path w="75565">
                <a:moveTo>
                  <a:pt x="0" y="0"/>
                </a:moveTo>
                <a:lnTo>
                  <a:pt x="75298" y="0"/>
                </a:lnTo>
              </a:path>
            </a:pathLst>
          </a:custGeom>
          <a:ln w="1253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1" name="object 36"/>
          <p:cNvSpPr/>
          <p:nvPr/>
        </p:nvSpPr>
        <p:spPr>
          <a:xfrm>
            <a:off x="9093003" y="4134147"/>
            <a:ext cx="78105" cy="124460"/>
          </a:xfrm>
          <a:custGeom>
            <a:avLst/>
            <a:gdLst/>
            <a:ahLst/>
            <a:cxnLst/>
            <a:rect l="l" t="t" r="r" b="b"/>
            <a:pathLst>
              <a:path w="78104" h="124460">
                <a:moveTo>
                  <a:pt x="35674" y="68732"/>
                </a:moveTo>
                <a:lnTo>
                  <a:pt x="20459" y="68732"/>
                </a:lnTo>
                <a:lnTo>
                  <a:pt x="21221" y="73609"/>
                </a:lnTo>
                <a:lnTo>
                  <a:pt x="21336" y="75882"/>
                </a:lnTo>
                <a:lnTo>
                  <a:pt x="0" y="114744"/>
                </a:lnTo>
                <a:lnTo>
                  <a:pt x="0" y="124142"/>
                </a:lnTo>
                <a:lnTo>
                  <a:pt x="77927" y="124142"/>
                </a:lnTo>
                <a:lnTo>
                  <a:pt x="77927" y="110426"/>
                </a:lnTo>
                <a:lnTo>
                  <a:pt x="21971" y="110426"/>
                </a:lnTo>
                <a:lnTo>
                  <a:pt x="21971" y="110058"/>
                </a:lnTo>
                <a:lnTo>
                  <a:pt x="28346" y="104609"/>
                </a:lnTo>
                <a:lnTo>
                  <a:pt x="32867" y="97853"/>
                </a:lnTo>
                <a:lnTo>
                  <a:pt x="36626" y="83007"/>
                </a:lnTo>
                <a:lnTo>
                  <a:pt x="36245" y="75882"/>
                </a:lnTo>
                <a:lnTo>
                  <a:pt x="35674" y="68732"/>
                </a:lnTo>
                <a:close/>
              </a:path>
              <a:path w="78104" h="124460">
                <a:moveTo>
                  <a:pt x="61214" y="56895"/>
                </a:moveTo>
                <a:lnTo>
                  <a:pt x="1117" y="56895"/>
                </a:lnTo>
                <a:lnTo>
                  <a:pt x="1117" y="68732"/>
                </a:lnTo>
                <a:lnTo>
                  <a:pt x="61214" y="68732"/>
                </a:lnTo>
                <a:lnTo>
                  <a:pt x="61214" y="56895"/>
                </a:lnTo>
                <a:close/>
              </a:path>
              <a:path w="78104" h="124460">
                <a:moveTo>
                  <a:pt x="62344" y="0"/>
                </a:moveTo>
                <a:lnTo>
                  <a:pt x="52577" y="0"/>
                </a:lnTo>
                <a:lnTo>
                  <a:pt x="38152" y="2606"/>
                </a:lnTo>
                <a:lnTo>
                  <a:pt x="26735" y="10002"/>
                </a:lnTo>
                <a:lnTo>
                  <a:pt x="19225" y="21554"/>
                </a:lnTo>
                <a:lnTo>
                  <a:pt x="16522" y="36626"/>
                </a:lnTo>
                <a:lnTo>
                  <a:pt x="16522" y="43941"/>
                </a:lnTo>
                <a:lnTo>
                  <a:pt x="17653" y="51269"/>
                </a:lnTo>
                <a:lnTo>
                  <a:pt x="18592" y="56895"/>
                </a:lnTo>
                <a:lnTo>
                  <a:pt x="34175" y="56895"/>
                </a:lnTo>
                <a:lnTo>
                  <a:pt x="31927" y="44881"/>
                </a:lnTo>
                <a:lnTo>
                  <a:pt x="31950" y="36626"/>
                </a:lnTo>
                <a:lnTo>
                  <a:pt x="33096" y="27511"/>
                </a:lnTo>
                <a:lnTo>
                  <a:pt x="36766" y="20069"/>
                </a:lnTo>
                <a:lnTo>
                  <a:pt x="43179" y="15126"/>
                </a:lnTo>
                <a:lnTo>
                  <a:pt x="52577" y="13334"/>
                </a:lnTo>
                <a:lnTo>
                  <a:pt x="70438" y="13334"/>
                </a:lnTo>
                <a:lnTo>
                  <a:pt x="73050" y="4686"/>
                </a:lnTo>
                <a:lnTo>
                  <a:pt x="69113" y="2247"/>
                </a:lnTo>
                <a:lnTo>
                  <a:pt x="62344" y="0"/>
                </a:lnTo>
                <a:close/>
              </a:path>
              <a:path w="78104" h="124460">
                <a:moveTo>
                  <a:pt x="70438" y="13334"/>
                </a:moveTo>
                <a:lnTo>
                  <a:pt x="60464" y="13334"/>
                </a:lnTo>
                <a:lnTo>
                  <a:pt x="65913" y="15214"/>
                </a:lnTo>
                <a:lnTo>
                  <a:pt x="69303" y="17094"/>
                </a:lnTo>
                <a:lnTo>
                  <a:pt x="70438" y="13334"/>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2" name="object 37"/>
          <p:cNvSpPr/>
          <p:nvPr/>
        </p:nvSpPr>
        <p:spPr>
          <a:xfrm>
            <a:off x="7237355" y="2169508"/>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3" name="object 38"/>
          <p:cNvSpPr/>
          <p:nvPr/>
        </p:nvSpPr>
        <p:spPr>
          <a:xfrm>
            <a:off x="7382313" y="2565456"/>
            <a:ext cx="93980" cy="55244"/>
          </a:xfrm>
          <a:custGeom>
            <a:avLst/>
            <a:gdLst/>
            <a:ahLst/>
            <a:cxnLst/>
            <a:rect l="l" t="t" r="r" b="b"/>
            <a:pathLst>
              <a:path w="93979" h="55244">
                <a:moveTo>
                  <a:pt x="93878" y="54902"/>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4" name="object 39"/>
          <p:cNvSpPr/>
          <p:nvPr/>
        </p:nvSpPr>
        <p:spPr>
          <a:xfrm>
            <a:off x="7552582" y="2564605"/>
            <a:ext cx="93980" cy="55244"/>
          </a:xfrm>
          <a:custGeom>
            <a:avLst/>
            <a:gdLst/>
            <a:ahLst/>
            <a:cxnLst/>
            <a:rect l="l" t="t" r="r" b="b"/>
            <a:pathLst>
              <a:path w="93979" h="55244">
                <a:moveTo>
                  <a:pt x="93865" y="0"/>
                </a:moveTo>
                <a:lnTo>
                  <a:pt x="0" y="54902"/>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5" name="object 40"/>
          <p:cNvSpPr/>
          <p:nvPr/>
        </p:nvSpPr>
        <p:spPr>
          <a:xfrm>
            <a:off x="7682046" y="2390234"/>
            <a:ext cx="0" cy="105410"/>
          </a:xfrm>
          <a:custGeom>
            <a:avLst/>
            <a:gdLst/>
            <a:ahLst/>
            <a:cxnLst/>
            <a:rect l="l" t="t" r="r" b="b"/>
            <a:pathLst>
              <a:path h="105410">
                <a:moveTo>
                  <a:pt x="0" y="0"/>
                </a:moveTo>
                <a:lnTo>
                  <a:pt x="0" y="105168"/>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6" name="object 41"/>
          <p:cNvSpPr/>
          <p:nvPr/>
        </p:nvSpPr>
        <p:spPr>
          <a:xfrm>
            <a:off x="7553700" y="2271743"/>
            <a:ext cx="88900" cy="52069"/>
          </a:xfrm>
          <a:custGeom>
            <a:avLst/>
            <a:gdLst/>
            <a:ahLst/>
            <a:cxnLst/>
            <a:rect l="l" t="t" r="r" b="b"/>
            <a:pathLst>
              <a:path w="88900" h="52069">
                <a:moveTo>
                  <a:pt x="0" y="0"/>
                </a:moveTo>
                <a:lnTo>
                  <a:pt x="88391" y="51701"/>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7" name="object 42"/>
          <p:cNvSpPr/>
          <p:nvPr/>
        </p:nvSpPr>
        <p:spPr>
          <a:xfrm>
            <a:off x="7386682" y="2270130"/>
            <a:ext cx="90170" cy="52705"/>
          </a:xfrm>
          <a:custGeom>
            <a:avLst/>
            <a:gdLst/>
            <a:ahLst/>
            <a:cxnLst/>
            <a:rect l="l" t="t" r="r" b="b"/>
            <a:pathLst>
              <a:path w="90170" h="52705">
                <a:moveTo>
                  <a:pt x="0" y="52450"/>
                </a:moveTo>
                <a:lnTo>
                  <a:pt x="8970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8" name="object 43"/>
          <p:cNvSpPr/>
          <p:nvPr/>
        </p:nvSpPr>
        <p:spPr>
          <a:xfrm>
            <a:off x="7345267" y="2389116"/>
            <a:ext cx="0" cy="107950"/>
          </a:xfrm>
          <a:custGeom>
            <a:avLst/>
            <a:gdLst/>
            <a:ahLst/>
            <a:cxnLst/>
            <a:rect l="l" t="t" r="r" b="b"/>
            <a:pathLst>
              <a:path h="107950">
                <a:moveTo>
                  <a:pt x="0" y="107403"/>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9" name="object 44"/>
          <p:cNvSpPr/>
          <p:nvPr/>
        </p:nvSpPr>
        <p:spPr>
          <a:xfrm>
            <a:off x="7401224" y="2379540"/>
            <a:ext cx="44450" cy="26034"/>
          </a:xfrm>
          <a:custGeom>
            <a:avLst/>
            <a:gdLst/>
            <a:ahLst/>
            <a:cxnLst/>
            <a:rect l="l" t="t" r="r" b="b"/>
            <a:pathLst>
              <a:path w="44450" h="26035">
                <a:moveTo>
                  <a:pt x="44132" y="25806"/>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0" name="object 45"/>
          <p:cNvSpPr/>
          <p:nvPr/>
        </p:nvSpPr>
        <p:spPr>
          <a:xfrm>
            <a:off x="7584637" y="2486805"/>
            <a:ext cx="43180" cy="25400"/>
          </a:xfrm>
          <a:custGeom>
            <a:avLst/>
            <a:gdLst/>
            <a:ahLst/>
            <a:cxnLst/>
            <a:rect l="l" t="t" r="r" b="b"/>
            <a:pathLst>
              <a:path w="43179" h="25400">
                <a:moveTo>
                  <a:pt x="42824" y="25057"/>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1" name="object 46"/>
          <p:cNvSpPr/>
          <p:nvPr/>
        </p:nvSpPr>
        <p:spPr>
          <a:xfrm>
            <a:off x="7582567" y="2380429"/>
            <a:ext cx="42545" cy="24765"/>
          </a:xfrm>
          <a:custGeom>
            <a:avLst/>
            <a:gdLst/>
            <a:ahLst/>
            <a:cxnLst/>
            <a:rect l="l" t="t" r="r" b="b"/>
            <a:pathLst>
              <a:path w="42545" h="24764">
                <a:moveTo>
                  <a:pt x="0" y="24561"/>
                </a:moveTo>
                <a:lnTo>
                  <a:pt x="41998"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2" name="object 47"/>
          <p:cNvSpPr/>
          <p:nvPr/>
        </p:nvSpPr>
        <p:spPr>
          <a:xfrm>
            <a:off x="7401782" y="2485687"/>
            <a:ext cx="43180" cy="25400"/>
          </a:xfrm>
          <a:custGeom>
            <a:avLst/>
            <a:gdLst/>
            <a:ahLst/>
            <a:cxnLst/>
            <a:rect l="l" t="t" r="r" b="b"/>
            <a:pathLst>
              <a:path w="43179" h="25400">
                <a:moveTo>
                  <a:pt x="0" y="25057"/>
                </a:moveTo>
                <a:lnTo>
                  <a:pt x="42824"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3" name="object 48"/>
          <p:cNvSpPr/>
          <p:nvPr/>
        </p:nvSpPr>
        <p:spPr>
          <a:xfrm>
            <a:off x="7513657" y="2311913"/>
            <a:ext cx="0" cy="55244"/>
          </a:xfrm>
          <a:custGeom>
            <a:avLst/>
            <a:gdLst/>
            <a:ahLst/>
            <a:cxnLst/>
            <a:rect l="l" t="t" r="r" b="b"/>
            <a:pathLst>
              <a:path h="55244">
                <a:moveTo>
                  <a:pt x="0" y="54825"/>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4" name="object 49"/>
          <p:cNvSpPr/>
          <p:nvPr/>
        </p:nvSpPr>
        <p:spPr>
          <a:xfrm>
            <a:off x="7513657" y="2524498"/>
            <a:ext cx="0" cy="55244"/>
          </a:xfrm>
          <a:custGeom>
            <a:avLst/>
            <a:gdLst/>
            <a:ahLst/>
            <a:cxnLst/>
            <a:rect l="l" t="t" r="r" b="b"/>
            <a:pathLst>
              <a:path h="55244">
                <a:moveTo>
                  <a:pt x="0" y="54825"/>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5" name="object 50"/>
          <p:cNvSpPr/>
          <p:nvPr/>
        </p:nvSpPr>
        <p:spPr>
          <a:xfrm>
            <a:off x="7444988" y="2366256"/>
            <a:ext cx="136525" cy="80010"/>
          </a:xfrm>
          <a:custGeom>
            <a:avLst/>
            <a:gdLst/>
            <a:ahLst/>
            <a:cxnLst/>
            <a:rect l="l" t="t" r="r" b="b"/>
            <a:pathLst>
              <a:path w="136525" h="80010">
                <a:moveTo>
                  <a:pt x="68503" y="0"/>
                </a:moveTo>
                <a:lnTo>
                  <a:pt x="136537" y="39408"/>
                </a:lnTo>
                <a:lnTo>
                  <a:pt x="68033" y="79463"/>
                </a:lnTo>
                <a:lnTo>
                  <a:pt x="0" y="40055"/>
                </a:lnTo>
                <a:lnTo>
                  <a:pt x="6850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6" name="object 51"/>
          <p:cNvSpPr/>
          <p:nvPr/>
        </p:nvSpPr>
        <p:spPr>
          <a:xfrm>
            <a:off x="7513021" y="2405664"/>
            <a:ext cx="69850" cy="120650"/>
          </a:xfrm>
          <a:custGeom>
            <a:avLst/>
            <a:gdLst/>
            <a:ahLst/>
            <a:cxnLst/>
            <a:rect l="l" t="t" r="r" b="b"/>
            <a:pathLst>
              <a:path w="69850" h="120650">
                <a:moveTo>
                  <a:pt x="68503" y="0"/>
                </a:moveTo>
                <a:lnTo>
                  <a:pt x="69291" y="80073"/>
                </a:lnTo>
                <a:lnTo>
                  <a:pt x="800" y="120141"/>
                </a:lnTo>
                <a:lnTo>
                  <a:pt x="0" y="40055"/>
                </a:lnTo>
                <a:lnTo>
                  <a:pt x="6850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7" name="object 52"/>
          <p:cNvSpPr/>
          <p:nvPr/>
        </p:nvSpPr>
        <p:spPr>
          <a:xfrm>
            <a:off x="7444988" y="2406312"/>
            <a:ext cx="69215" cy="120014"/>
          </a:xfrm>
          <a:custGeom>
            <a:avLst/>
            <a:gdLst/>
            <a:ahLst/>
            <a:cxnLst/>
            <a:rect l="l" t="t" r="r" b="b"/>
            <a:pathLst>
              <a:path w="69214" h="120014">
                <a:moveTo>
                  <a:pt x="68033" y="39408"/>
                </a:moveTo>
                <a:lnTo>
                  <a:pt x="68833" y="119494"/>
                </a:lnTo>
                <a:lnTo>
                  <a:pt x="774" y="80086"/>
                </a:lnTo>
                <a:lnTo>
                  <a:pt x="0" y="0"/>
                </a:lnTo>
                <a:lnTo>
                  <a:pt x="68033" y="39408"/>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8" name="object 53"/>
          <p:cNvSpPr/>
          <p:nvPr/>
        </p:nvSpPr>
        <p:spPr>
          <a:xfrm>
            <a:off x="7624070" y="2312091"/>
            <a:ext cx="76200" cy="44450"/>
          </a:xfrm>
          <a:custGeom>
            <a:avLst/>
            <a:gdLst/>
            <a:ahLst/>
            <a:cxnLst/>
            <a:rect l="l" t="t" r="r" b="b"/>
            <a:pathLst>
              <a:path w="76200" h="44450">
                <a:moveTo>
                  <a:pt x="38188" y="0"/>
                </a:moveTo>
                <a:lnTo>
                  <a:pt x="76149" y="21983"/>
                </a:lnTo>
                <a:lnTo>
                  <a:pt x="37947" y="44323"/>
                </a:lnTo>
                <a:lnTo>
                  <a:pt x="0" y="22339"/>
                </a:lnTo>
                <a:lnTo>
                  <a:pt x="38188"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9" name="object 54"/>
          <p:cNvSpPr/>
          <p:nvPr/>
        </p:nvSpPr>
        <p:spPr>
          <a:xfrm>
            <a:off x="7662018" y="2334074"/>
            <a:ext cx="38735" cy="67310"/>
          </a:xfrm>
          <a:custGeom>
            <a:avLst/>
            <a:gdLst/>
            <a:ahLst/>
            <a:cxnLst/>
            <a:rect l="l" t="t" r="r" b="b"/>
            <a:pathLst>
              <a:path w="38735" h="67310">
                <a:moveTo>
                  <a:pt x="38201" y="0"/>
                </a:moveTo>
                <a:lnTo>
                  <a:pt x="38646" y="44653"/>
                </a:lnTo>
                <a:lnTo>
                  <a:pt x="431" y="66992"/>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0" name="object 55"/>
          <p:cNvSpPr/>
          <p:nvPr/>
        </p:nvSpPr>
        <p:spPr>
          <a:xfrm>
            <a:off x="7624070" y="2334430"/>
            <a:ext cx="38735" cy="66675"/>
          </a:xfrm>
          <a:custGeom>
            <a:avLst/>
            <a:gdLst/>
            <a:ahLst/>
            <a:cxnLst/>
            <a:rect l="l" t="t" r="r" b="b"/>
            <a:pathLst>
              <a:path w="38735" h="66675">
                <a:moveTo>
                  <a:pt x="37947" y="21983"/>
                </a:moveTo>
                <a:lnTo>
                  <a:pt x="38379" y="66636"/>
                </a:lnTo>
                <a:lnTo>
                  <a:pt x="444" y="44665"/>
                </a:lnTo>
                <a:lnTo>
                  <a:pt x="0" y="0"/>
                </a:lnTo>
                <a:lnTo>
                  <a:pt x="37947" y="21983"/>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1" name="object 56"/>
          <p:cNvSpPr/>
          <p:nvPr/>
        </p:nvSpPr>
        <p:spPr>
          <a:xfrm>
            <a:off x="7326662" y="2312091"/>
            <a:ext cx="76200" cy="44450"/>
          </a:xfrm>
          <a:custGeom>
            <a:avLst/>
            <a:gdLst/>
            <a:ahLst/>
            <a:cxnLst/>
            <a:rect l="l" t="t" r="r" b="b"/>
            <a:pathLst>
              <a:path w="76200" h="44450">
                <a:moveTo>
                  <a:pt x="38176" y="0"/>
                </a:moveTo>
                <a:lnTo>
                  <a:pt x="76136" y="21983"/>
                </a:lnTo>
                <a:lnTo>
                  <a:pt x="37934" y="44323"/>
                </a:lnTo>
                <a:lnTo>
                  <a:pt x="0" y="22339"/>
                </a:lnTo>
                <a:lnTo>
                  <a:pt x="38176"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2" name="object 57"/>
          <p:cNvSpPr/>
          <p:nvPr/>
        </p:nvSpPr>
        <p:spPr>
          <a:xfrm>
            <a:off x="7364597" y="2334074"/>
            <a:ext cx="38735" cy="67310"/>
          </a:xfrm>
          <a:custGeom>
            <a:avLst/>
            <a:gdLst/>
            <a:ahLst/>
            <a:cxnLst/>
            <a:rect l="l" t="t" r="r" b="b"/>
            <a:pathLst>
              <a:path w="38735" h="67310">
                <a:moveTo>
                  <a:pt x="38201" y="0"/>
                </a:moveTo>
                <a:lnTo>
                  <a:pt x="38646" y="44653"/>
                </a:lnTo>
                <a:lnTo>
                  <a:pt x="444" y="66992"/>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3" name="object 58"/>
          <p:cNvSpPr/>
          <p:nvPr/>
        </p:nvSpPr>
        <p:spPr>
          <a:xfrm>
            <a:off x="7326662" y="2334430"/>
            <a:ext cx="38735" cy="66675"/>
          </a:xfrm>
          <a:custGeom>
            <a:avLst/>
            <a:gdLst/>
            <a:ahLst/>
            <a:cxnLst/>
            <a:rect l="l" t="t" r="r" b="b"/>
            <a:pathLst>
              <a:path w="38735" h="66675">
                <a:moveTo>
                  <a:pt x="37934" y="21983"/>
                </a:moveTo>
                <a:lnTo>
                  <a:pt x="38379" y="66636"/>
                </a:lnTo>
                <a:lnTo>
                  <a:pt x="431" y="44665"/>
                </a:lnTo>
                <a:lnTo>
                  <a:pt x="0" y="0"/>
                </a:lnTo>
                <a:lnTo>
                  <a:pt x="37934" y="21983"/>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4" name="object 59"/>
          <p:cNvSpPr/>
          <p:nvPr/>
        </p:nvSpPr>
        <p:spPr>
          <a:xfrm>
            <a:off x="7476281" y="2225934"/>
            <a:ext cx="76200" cy="44450"/>
          </a:xfrm>
          <a:custGeom>
            <a:avLst/>
            <a:gdLst/>
            <a:ahLst/>
            <a:cxnLst/>
            <a:rect l="l" t="t" r="r" b="b"/>
            <a:pathLst>
              <a:path w="76200" h="44450">
                <a:moveTo>
                  <a:pt x="38201" y="0"/>
                </a:moveTo>
                <a:lnTo>
                  <a:pt x="76149" y="21971"/>
                </a:lnTo>
                <a:lnTo>
                  <a:pt x="37947" y="44310"/>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5" name="object 60"/>
          <p:cNvSpPr/>
          <p:nvPr/>
        </p:nvSpPr>
        <p:spPr>
          <a:xfrm>
            <a:off x="7514228" y="2247905"/>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6" name="object 61"/>
          <p:cNvSpPr/>
          <p:nvPr/>
        </p:nvSpPr>
        <p:spPr>
          <a:xfrm>
            <a:off x="7476281" y="2248273"/>
            <a:ext cx="38735" cy="66675"/>
          </a:xfrm>
          <a:custGeom>
            <a:avLst/>
            <a:gdLst/>
            <a:ahLst/>
            <a:cxnLst/>
            <a:rect l="l" t="t" r="r" b="b"/>
            <a:pathLst>
              <a:path w="38735" h="66675">
                <a:moveTo>
                  <a:pt x="37947" y="21971"/>
                </a:moveTo>
                <a:lnTo>
                  <a:pt x="38392" y="66636"/>
                </a:lnTo>
                <a:lnTo>
                  <a:pt x="444" y="44665"/>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7" name="object 62"/>
          <p:cNvSpPr/>
          <p:nvPr/>
        </p:nvSpPr>
        <p:spPr>
          <a:xfrm>
            <a:off x="7476281" y="2575666"/>
            <a:ext cx="76200" cy="44450"/>
          </a:xfrm>
          <a:custGeom>
            <a:avLst/>
            <a:gdLst/>
            <a:ahLst/>
            <a:cxnLst/>
            <a:rect l="l" t="t" r="r" b="b"/>
            <a:pathLst>
              <a:path w="76200" h="44450">
                <a:moveTo>
                  <a:pt x="38201" y="0"/>
                </a:moveTo>
                <a:lnTo>
                  <a:pt x="76149" y="21983"/>
                </a:lnTo>
                <a:lnTo>
                  <a:pt x="37947" y="44323"/>
                </a:lnTo>
                <a:lnTo>
                  <a:pt x="0" y="22352"/>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8" name="object 63"/>
          <p:cNvSpPr/>
          <p:nvPr/>
        </p:nvSpPr>
        <p:spPr>
          <a:xfrm>
            <a:off x="7514228" y="2597650"/>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9" name="object 64"/>
          <p:cNvSpPr/>
          <p:nvPr/>
        </p:nvSpPr>
        <p:spPr>
          <a:xfrm>
            <a:off x="7476281" y="2598018"/>
            <a:ext cx="38735" cy="66675"/>
          </a:xfrm>
          <a:custGeom>
            <a:avLst/>
            <a:gdLst/>
            <a:ahLst/>
            <a:cxnLst/>
            <a:rect l="l" t="t" r="r" b="b"/>
            <a:pathLst>
              <a:path w="38735" h="66675">
                <a:moveTo>
                  <a:pt x="37947" y="21971"/>
                </a:moveTo>
                <a:lnTo>
                  <a:pt x="38392" y="66636"/>
                </a:lnTo>
                <a:lnTo>
                  <a:pt x="444" y="44653"/>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0" name="object 65"/>
          <p:cNvSpPr/>
          <p:nvPr/>
        </p:nvSpPr>
        <p:spPr>
          <a:xfrm>
            <a:off x="7624070" y="2486170"/>
            <a:ext cx="76200" cy="44450"/>
          </a:xfrm>
          <a:custGeom>
            <a:avLst/>
            <a:gdLst/>
            <a:ahLst/>
            <a:cxnLst/>
            <a:rect l="l" t="t" r="r" b="b"/>
            <a:pathLst>
              <a:path w="76200" h="44450">
                <a:moveTo>
                  <a:pt x="38188" y="0"/>
                </a:moveTo>
                <a:lnTo>
                  <a:pt x="76149" y="21970"/>
                </a:lnTo>
                <a:lnTo>
                  <a:pt x="37947" y="44310"/>
                </a:lnTo>
                <a:lnTo>
                  <a:pt x="0" y="22339"/>
                </a:lnTo>
                <a:lnTo>
                  <a:pt x="38188"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1" name="object 66"/>
          <p:cNvSpPr/>
          <p:nvPr/>
        </p:nvSpPr>
        <p:spPr>
          <a:xfrm>
            <a:off x="7662018" y="2508140"/>
            <a:ext cx="38735" cy="67310"/>
          </a:xfrm>
          <a:custGeom>
            <a:avLst/>
            <a:gdLst/>
            <a:ahLst/>
            <a:cxnLst/>
            <a:rect l="l" t="t" r="r" b="b"/>
            <a:pathLst>
              <a:path w="38735" h="67310">
                <a:moveTo>
                  <a:pt x="38201" y="0"/>
                </a:moveTo>
                <a:lnTo>
                  <a:pt x="38646" y="44653"/>
                </a:lnTo>
                <a:lnTo>
                  <a:pt x="431"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2" name="object 67"/>
          <p:cNvSpPr/>
          <p:nvPr/>
        </p:nvSpPr>
        <p:spPr>
          <a:xfrm>
            <a:off x="7624070" y="2508509"/>
            <a:ext cx="38735" cy="66675"/>
          </a:xfrm>
          <a:custGeom>
            <a:avLst/>
            <a:gdLst/>
            <a:ahLst/>
            <a:cxnLst/>
            <a:rect l="l" t="t" r="r" b="b"/>
            <a:pathLst>
              <a:path w="38735" h="66675">
                <a:moveTo>
                  <a:pt x="37947" y="21971"/>
                </a:moveTo>
                <a:lnTo>
                  <a:pt x="38379" y="66636"/>
                </a:lnTo>
                <a:lnTo>
                  <a:pt x="444" y="44653"/>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3" name="object 68"/>
          <p:cNvSpPr/>
          <p:nvPr/>
        </p:nvSpPr>
        <p:spPr>
          <a:xfrm>
            <a:off x="7326662" y="2486170"/>
            <a:ext cx="76200" cy="44450"/>
          </a:xfrm>
          <a:custGeom>
            <a:avLst/>
            <a:gdLst/>
            <a:ahLst/>
            <a:cxnLst/>
            <a:rect l="l" t="t" r="r" b="b"/>
            <a:pathLst>
              <a:path w="76200" h="44450">
                <a:moveTo>
                  <a:pt x="38176" y="0"/>
                </a:moveTo>
                <a:lnTo>
                  <a:pt x="76136" y="21970"/>
                </a:lnTo>
                <a:lnTo>
                  <a:pt x="37934" y="44310"/>
                </a:lnTo>
                <a:lnTo>
                  <a:pt x="0" y="22339"/>
                </a:lnTo>
                <a:lnTo>
                  <a:pt x="38176"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4" name="object 69"/>
          <p:cNvSpPr/>
          <p:nvPr/>
        </p:nvSpPr>
        <p:spPr>
          <a:xfrm>
            <a:off x="7364597" y="2508140"/>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5" name="object 70"/>
          <p:cNvSpPr/>
          <p:nvPr/>
        </p:nvSpPr>
        <p:spPr>
          <a:xfrm>
            <a:off x="7326662" y="2508509"/>
            <a:ext cx="38735" cy="66675"/>
          </a:xfrm>
          <a:custGeom>
            <a:avLst/>
            <a:gdLst/>
            <a:ahLst/>
            <a:cxnLst/>
            <a:rect l="l" t="t" r="r" b="b"/>
            <a:pathLst>
              <a:path w="38735" h="66675">
                <a:moveTo>
                  <a:pt x="37934" y="21971"/>
                </a:moveTo>
                <a:lnTo>
                  <a:pt x="38379" y="66636"/>
                </a:lnTo>
                <a:lnTo>
                  <a:pt x="431" y="44653"/>
                </a:lnTo>
                <a:lnTo>
                  <a:pt x="0" y="0"/>
                </a:lnTo>
                <a:lnTo>
                  <a:pt x="37934"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6" name="object 71"/>
          <p:cNvSpPr/>
          <p:nvPr/>
        </p:nvSpPr>
        <p:spPr>
          <a:xfrm>
            <a:off x="8944721" y="3146493"/>
            <a:ext cx="68580" cy="102870"/>
          </a:xfrm>
          <a:custGeom>
            <a:avLst/>
            <a:gdLst/>
            <a:ahLst/>
            <a:cxnLst/>
            <a:rect l="l" t="t" r="r" b="b"/>
            <a:pathLst>
              <a:path w="68579" h="102869">
                <a:moveTo>
                  <a:pt x="65846" y="0"/>
                </a:moveTo>
                <a:lnTo>
                  <a:pt x="21129" y="19786"/>
                </a:lnTo>
                <a:lnTo>
                  <a:pt x="3103" y="53973"/>
                </a:lnTo>
                <a:lnTo>
                  <a:pt x="0" y="76541"/>
                </a:lnTo>
                <a:lnTo>
                  <a:pt x="860" y="102666"/>
                </a:lnTo>
                <a:lnTo>
                  <a:pt x="21446" y="100558"/>
                </a:lnTo>
                <a:lnTo>
                  <a:pt x="20585" y="79154"/>
                </a:lnTo>
                <a:lnTo>
                  <a:pt x="22697" y="60948"/>
                </a:lnTo>
                <a:lnTo>
                  <a:pt x="46439" y="26338"/>
                </a:lnTo>
                <a:lnTo>
                  <a:pt x="68182" y="21132"/>
                </a:lnTo>
                <a:lnTo>
                  <a:pt x="65846"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7" name="object 72"/>
          <p:cNvSpPr/>
          <p:nvPr/>
        </p:nvSpPr>
        <p:spPr>
          <a:xfrm>
            <a:off x="8936609" y="3243348"/>
            <a:ext cx="45085" cy="36195"/>
          </a:xfrm>
          <a:custGeom>
            <a:avLst/>
            <a:gdLst/>
            <a:ahLst/>
            <a:cxnLst/>
            <a:rect l="l" t="t" r="r" b="b"/>
            <a:pathLst>
              <a:path w="45084" h="36194">
                <a:moveTo>
                  <a:pt x="25908" y="0"/>
                </a:moveTo>
                <a:lnTo>
                  <a:pt x="16961" y="338"/>
                </a:lnTo>
                <a:lnTo>
                  <a:pt x="8846" y="4121"/>
                </a:lnTo>
                <a:lnTo>
                  <a:pt x="3014" y="10503"/>
                </a:lnTo>
                <a:lnTo>
                  <a:pt x="0" y="18606"/>
                </a:lnTo>
                <a:lnTo>
                  <a:pt x="336" y="27554"/>
                </a:lnTo>
                <a:lnTo>
                  <a:pt x="1073" y="30564"/>
                </a:lnTo>
                <a:lnTo>
                  <a:pt x="2381" y="33282"/>
                </a:lnTo>
                <a:lnTo>
                  <a:pt x="4108" y="35631"/>
                </a:lnTo>
                <a:lnTo>
                  <a:pt x="13582" y="33345"/>
                </a:lnTo>
                <a:lnTo>
                  <a:pt x="12655" y="32088"/>
                </a:lnTo>
                <a:lnTo>
                  <a:pt x="11957" y="30640"/>
                </a:lnTo>
                <a:lnTo>
                  <a:pt x="10014" y="22588"/>
                </a:lnTo>
                <a:lnTo>
                  <a:pt x="13963" y="16111"/>
                </a:lnTo>
                <a:lnTo>
                  <a:pt x="26828" y="13000"/>
                </a:lnTo>
                <a:lnTo>
                  <a:pt x="42331" y="13000"/>
                </a:lnTo>
                <a:lnTo>
                  <a:pt x="40394" y="8843"/>
                </a:lnTo>
                <a:lnTo>
                  <a:pt x="34012" y="3011"/>
                </a:lnTo>
                <a:lnTo>
                  <a:pt x="25908" y="0"/>
                </a:lnTo>
                <a:close/>
              </a:path>
              <a:path w="45084" h="36194">
                <a:moveTo>
                  <a:pt x="42331" y="13000"/>
                </a:moveTo>
                <a:lnTo>
                  <a:pt x="26828" y="13000"/>
                </a:lnTo>
                <a:lnTo>
                  <a:pt x="33309" y="16962"/>
                </a:lnTo>
                <a:lnTo>
                  <a:pt x="35261" y="25001"/>
                </a:lnTo>
                <a:lnTo>
                  <a:pt x="35299" y="26614"/>
                </a:lnTo>
                <a:lnTo>
                  <a:pt x="35045" y="28151"/>
                </a:lnTo>
                <a:lnTo>
                  <a:pt x="44520" y="25865"/>
                </a:lnTo>
                <a:lnTo>
                  <a:pt x="44989" y="22982"/>
                </a:lnTo>
                <a:lnTo>
                  <a:pt x="44913" y="19972"/>
                </a:lnTo>
                <a:lnTo>
                  <a:pt x="44171" y="16950"/>
                </a:lnTo>
                <a:lnTo>
                  <a:pt x="42331" y="1300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8" name="object 73"/>
          <p:cNvSpPr/>
          <p:nvPr/>
        </p:nvSpPr>
        <p:spPr>
          <a:xfrm>
            <a:off x="8956135" y="2993966"/>
            <a:ext cx="231140" cy="147955"/>
          </a:xfrm>
          <a:custGeom>
            <a:avLst/>
            <a:gdLst/>
            <a:ahLst/>
            <a:cxnLst/>
            <a:rect l="l" t="t" r="r" b="b"/>
            <a:pathLst>
              <a:path w="231140" h="147955">
                <a:moveTo>
                  <a:pt x="200456" y="0"/>
                </a:moveTo>
                <a:lnTo>
                  <a:pt x="30657" y="0"/>
                </a:lnTo>
                <a:lnTo>
                  <a:pt x="18725" y="2409"/>
                </a:lnTo>
                <a:lnTo>
                  <a:pt x="8980" y="8980"/>
                </a:lnTo>
                <a:lnTo>
                  <a:pt x="2409" y="18725"/>
                </a:lnTo>
                <a:lnTo>
                  <a:pt x="0" y="30657"/>
                </a:lnTo>
                <a:lnTo>
                  <a:pt x="0" y="147599"/>
                </a:lnTo>
                <a:lnTo>
                  <a:pt x="231114" y="147599"/>
                </a:lnTo>
                <a:lnTo>
                  <a:pt x="231114" y="30657"/>
                </a:lnTo>
                <a:lnTo>
                  <a:pt x="228704" y="18725"/>
                </a:lnTo>
                <a:lnTo>
                  <a:pt x="222134" y="8980"/>
                </a:lnTo>
                <a:lnTo>
                  <a:pt x="212389" y="2409"/>
                </a:lnTo>
                <a:lnTo>
                  <a:pt x="200456"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9" name="object 74"/>
          <p:cNvSpPr/>
          <p:nvPr/>
        </p:nvSpPr>
        <p:spPr>
          <a:xfrm>
            <a:off x="9000661" y="3146557"/>
            <a:ext cx="137795" cy="90170"/>
          </a:xfrm>
          <a:custGeom>
            <a:avLst/>
            <a:gdLst/>
            <a:ahLst/>
            <a:cxnLst/>
            <a:rect l="l" t="t" r="r" b="b"/>
            <a:pathLst>
              <a:path w="137795" h="90169">
                <a:moveTo>
                  <a:pt x="134442" y="0"/>
                </a:moveTo>
                <a:lnTo>
                  <a:pt x="2882" y="0"/>
                </a:lnTo>
                <a:lnTo>
                  <a:pt x="0" y="3860"/>
                </a:lnTo>
                <a:lnTo>
                  <a:pt x="25819" y="89954"/>
                </a:lnTo>
                <a:lnTo>
                  <a:pt x="111493" y="89954"/>
                </a:lnTo>
                <a:lnTo>
                  <a:pt x="137312" y="3860"/>
                </a:lnTo>
                <a:lnTo>
                  <a:pt x="13444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0" name="object 75"/>
          <p:cNvSpPr/>
          <p:nvPr/>
        </p:nvSpPr>
        <p:spPr>
          <a:xfrm>
            <a:off x="9019090" y="3100773"/>
            <a:ext cx="8890" cy="9525"/>
          </a:xfrm>
          <a:custGeom>
            <a:avLst/>
            <a:gdLst/>
            <a:ahLst/>
            <a:cxnLst/>
            <a:rect l="l" t="t" r="r" b="b"/>
            <a:pathLst>
              <a:path w="8890" h="9525">
                <a:moveTo>
                  <a:pt x="5740" y="0"/>
                </a:moveTo>
                <a:lnTo>
                  <a:pt x="2870" y="63"/>
                </a:lnTo>
                <a:lnTo>
                  <a:pt x="1257" y="1612"/>
                </a:lnTo>
                <a:lnTo>
                  <a:pt x="457" y="2413"/>
                </a:lnTo>
                <a:lnTo>
                  <a:pt x="0" y="3568"/>
                </a:lnTo>
                <a:lnTo>
                  <a:pt x="0" y="5803"/>
                </a:lnTo>
                <a:lnTo>
                  <a:pt x="457" y="6896"/>
                </a:lnTo>
                <a:lnTo>
                  <a:pt x="2070" y="8509"/>
                </a:lnTo>
                <a:lnTo>
                  <a:pt x="3149" y="8966"/>
                </a:lnTo>
                <a:lnTo>
                  <a:pt x="5461" y="8966"/>
                </a:lnTo>
                <a:lnTo>
                  <a:pt x="6540" y="8509"/>
                </a:lnTo>
                <a:lnTo>
                  <a:pt x="8153" y="6896"/>
                </a:lnTo>
                <a:lnTo>
                  <a:pt x="8610" y="5803"/>
                </a:lnTo>
                <a:lnTo>
                  <a:pt x="8610" y="3568"/>
                </a:lnTo>
                <a:lnTo>
                  <a:pt x="8153" y="2413"/>
                </a:lnTo>
                <a:lnTo>
                  <a:pt x="5740"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1" name="object 76"/>
          <p:cNvSpPr/>
          <p:nvPr/>
        </p:nvSpPr>
        <p:spPr>
          <a:xfrm>
            <a:off x="9035345" y="3104685"/>
            <a:ext cx="77470" cy="12700"/>
          </a:xfrm>
          <a:custGeom>
            <a:avLst/>
            <a:gdLst/>
            <a:ahLst/>
            <a:cxnLst/>
            <a:rect l="l" t="t" r="r" b="b"/>
            <a:pathLst>
              <a:path w="77470" h="12700">
                <a:moveTo>
                  <a:pt x="36321" y="3848"/>
                </a:moveTo>
                <a:lnTo>
                  <a:pt x="34353" y="5740"/>
                </a:lnTo>
                <a:lnTo>
                  <a:pt x="34413" y="10629"/>
                </a:lnTo>
                <a:lnTo>
                  <a:pt x="36194" y="12471"/>
                </a:lnTo>
                <a:lnTo>
                  <a:pt x="38557" y="12522"/>
                </a:lnTo>
                <a:lnTo>
                  <a:pt x="40970" y="12522"/>
                </a:lnTo>
                <a:lnTo>
                  <a:pt x="42925" y="10629"/>
                </a:lnTo>
                <a:lnTo>
                  <a:pt x="42976" y="5918"/>
                </a:lnTo>
                <a:lnTo>
                  <a:pt x="41084" y="3962"/>
                </a:lnTo>
                <a:lnTo>
                  <a:pt x="36321" y="3848"/>
                </a:lnTo>
                <a:close/>
              </a:path>
              <a:path w="77470" h="12700">
                <a:moveTo>
                  <a:pt x="57746" y="3213"/>
                </a:moveTo>
                <a:lnTo>
                  <a:pt x="55397" y="3390"/>
                </a:lnTo>
                <a:lnTo>
                  <a:pt x="52984" y="3619"/>
                </a:lnTo>
                <a:lnTo>
                  <a:pt x="51206" y="5689"/>
                </a:lnTo>
                <a:lnTo>
                  <a:pt x="51434" y="8039"/>
                </a:lnTo>
                <a:lnTo>
                  <a:pt x="51600" y="10286"/>
                </a:lnTo>
                <a:lnTo>
                  <a:pt x="53492" y="12001"/>
                </a:lnTo>
                <a:lnTo>
                  <a:pt x="56083" y="12001"/>
                </a:lnTo>
                <a:lnTo>
                  <a:pt x="58445" y="11772"/>
                </a:lnTo>
                <a:lnTo>
                  <a:pt x="60223" y="9702"/>
                </a:lnTo>
                <a:lnTo>
                  <a:pt x="59994" y="7353"/>
                </a:lnTo>
                <a:lnTo>
                  <a:pt x="59816" y="4991"/>
                </a:lnTo>
                <a:lnTo>
                  <a:pt x="57746" y="3213"/>
                </a:lnTo>
                <a:close/>
              </a:path>
              <a:path w="77470" h="12700">
                <a:moveTo>
                  <a:pt x="19646" y="2641"/>
                </a:moveTo>
                <a:lnTo>
                  <a:pt x="17525" y="4305"/>
                </a:lnTo>
                <a:lnTo>
                  <a:pt x="17068" y="9080"/>
                </a:lnTo>
                <a:lnTo>
                  <a:pt x="18732" y="11201"/>
                </a:lnTo>
                <a:lnTo>
                  <a:pt x="21145" y="11429"/>
                </a:lnTo>
                <a:lnTo>
                  <a:pt x="23787" y="11493"/>
                </a:lnTo>
                <a:lnTo>
                  <a:pt x="25628" y="9817"/>
                </a:lnTo>
                <a:lnTo>
                  <a:pt x="26085" y="5219"/>
                </a:lnTo>
                <a:lnTo>
                  <a:pt x="24371" y="3098"/>
                </a:lnTo>
                <a:lnTo>
                  <a:pt x="19646" y="2641"/>
                </a:lnTo>
                <a:close/>
              </a:path>
              <a:path w="77470" h="12700">
                <a:moveTo>
                  <a:pt x="74129" y="622"/>
                </a:moveTo>
                <a:lnTo>
                  <a:pt x="69468" y="1549"/>
                </a:lnTo>
                <a:lnTo>
                  <a:pt x="67919" y="3848"/>
                </a:lnTo>
                <a:lnTo>
                  <a:pt x="68554" y="6781"/>
                </a:lnTo>
                <a:lnTo>
                  <a:pt x="68833" y="8216"/>
                </a:lnTo>
                <a:lnTo>
                  <a:pt x="70624" y="9651"/>
                </a:lnTo>
                <a:lnTo>
                  <a:pt x="73494" y="9537"/>
                </a:lnTo>
                <a:lnTo>
                  <a:pt x="75857" y="9080"/>
                </a:lnTo>
                <a:lnTo>
                  <a:pt x="77342" y="6781"/>
                </a:lnTo>
                <a:lnTo>
                  <a:pt x="76885" y="4483"/>
                </a:lnTo>
                <a:lnTo>
                  <a:pt x="76365" y="2120"/>
                </a:lnTo>
                <a:lnTo>
                  <a:pt x="74129" y="622"/>
                </a:lnTo>
                <a:close/>
              </a:path>
              <a:path w="77470" h="12700">
                <a:moveTo>
                  <a:pt x="3098" y="0"/>
                </a:moveTo>
                <a:lnTo>
                  <a:pt x="850" y="1549"/>
                </a:lnTo>
                <a:lnTo>
                  <a:pt x="457" y="3898"/>
                </a:lnTo>
                <a:lnTo>
                  <a:pt x="0" y="6197"/>
                </a:lnTo>
                <a:lnTo>
                  <a:pt x="1549" y="8496"/>
                </a:lnTo>
                <a:lnTo>
                  <a:pt x="3898" y="8902"/>
                </a:lnTo>
                <a:lnTo>
                  <a:pt x="6718" y="8966"/>
                </a:lnTo>
                <a:lnTo>
                  <a:pt x="8496" y="7531"/>
                </a:lnTo>
                <a:lnTo>
                  <a:pt x="9359" y="3162"/>
                </a:lnTo>
                <a:lnTo>
                  <a:pt x="7810" y="863"/>
                </a:lnTo>
                <a:lnTo>
                  <a:pt x="5460" y="457"/>
                </a:lnTo>
                <a:lnTo>
                  <a:pt x="3098"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2" name="object 77"/>
          <p:cNvSpPr/>
          <p:nvPr/>
        </p:nvSpPr>
        <p:spPr>
          <a:xfrm>
            <a:off x="9120232" y="3100773"/>
            <a:ext cx="8890" cy="9525"/>
          </a:xfrm>
          <a:custGeom>
            <a:avLst/>
            <a:gdLst/>
            <a:ahLst/>
            <a:cxnLst/>
            <a:rect l="l" t="t" r="r" b="b"/>
            <a:pathLst>
              <a:path w="8890" h="9525">
                <a:moveTo>
                  <a:pt x="5740" y="0"/>
                </a:moveTo>
                <a:lnTo>
                  <a:pt x="2819" y="63"/>
                </a:lnTo>
                <a:lnTo>
                  <a:pt x="1206" y="1612"/>
                </a:lnTo>
                <a:lnTo>
                  <a:pt x="457" y="2413"/>
                </a:lnTo>
                <a:lnTo>
                  <a:pt x="0" y="3568"/>
                </a:lnTo>
                <a:lnTo>
                  <a:pt x="0" y="5803"/>
                </a:lnTo>
                <a:lnTo>
                  <a:pt x="457" y="6896"/>
                </a:lnTo>
                <a:lnTo>
                  <a:pt x="1206" y="7696"/>
                </a:lnTo>
                <a:lnTo>
                  <a:pt x="2006" y="8509"/>
                </a:lnTo>
                <a:lnTo>
                  <a:pt x="3162" y="8966"/>
                </a:lnTo>
                <a:lnTo>
                  <a:pt x="5397" y="8966"/>
                </a:lnTo>
                <a:lnTo>
                  <a:pt x="6553" y="8509"/>
                </a:lnTo>
                <a:lnTo>
                  <a:pt x="8153" y="6896"/>
                </a:lnTo>
                <a:lnTo>
                  <a:pt x="8610" y="5803"/>
                </a:lnTo>
                <a:lnTo>
                  <a:pt x="8610" y="3568"/>
                </a:lnTo>
                <a:lnTo>
                  <a:pt x="8153" y="2413"/>
                </a:lnTo>
                <a:lnTo>
                  <a:pt x="5740"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3" name="object 78"/>
          <p:cNvSpPr/>
          <p:nvPr/>
        </p:nvSpPr>
        <p:spPr>
          <a:xfrm>
            <a:off x="9122658" y="3050291"/>
            <a:ext cx="30480" cy="30480"/>
          </a:xfrm>
          <a:custGeom>
            <a:avLst/>
            <a:gdLst/>
            <a:ahLst/>
            <a:cxnLst/>
            <a:rect l="l" t="t" r="r" b="b"/>
            <a:pathLst>
              <a:path w="30479" h="30480">
                <a:moveTo>
                  <a:pt x="23456" y="0"/>
                </a:moveTo>
                <a:lnTo>
                  <a:pt x="6769" y="0"/>
                </a:lnTo>
                <a:lnTo>
                  <a:pt x="0" y="6769"/>
                </a:lnTo>
                <a:lnTo>
                  <a:pt x="0" y="23456"/>
                </a:lnTo>
                <a:lnTo>
                  <a:pt x="6769" y="30225"/>
                </a:lnTo>
                <a:lnTo>
                  <a:pt x="23456" y="30225"/>
                </a:lnTo>
                <a:lnTo>
                  <a:pt x="30225" y="23456"/>
                </a:lnTo>
                <a:lnTo>
                  <a:pt x="30225" y="6769"/>
                </a:lnTo>
                <a:lnTo>
                  <a:pt x="234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4" name="object 79"/>
          <p:cNvSpPr/>
          <p:nvPr/>
        </p:nvSpPr>
        <p:spPr>
          <a:xfrm>
            <a:off x="9129287" y="3056908"/>
            <a:ext cx="17145" cy="17145"/>
          </a:xfrm>
          <a:custGeom>
            <a:avLst/>
            <a:gdLst/>
            <a:ahLst/>
            <a:cxnLst/>
            <a:rect l="l" t="t" r="r" b="b"/>
            <a:pathLst>
              <a:path w="17145" h="17144">
                <a:moveTo>
                  <a:pt x="13182" y="0"/>
                </a:moveTo>
                <a:lnTo>
                  <a:pt x="3797" y="0"/>
                </a:lnTo>
                <a:lnTo>
                  <a:pt x="0" y="3809"/>
                </a:lnTo>
                <a:lnTo>
                  <a:pt x="0" y="13182"/>
                </a:lnTo>
                <a:lnTo>
                  <a:pt x="3797" y="16992"/>
                </a:lnTo>
                <a:lnTo>
                  <a:pt x="13182" y="16992"/>
                </a:lnTo>
                <a:lnTo>
                  <a:pt x="16979" y="13182"/>
                </a:lnTo>
                <a:lnTo>
                  <a:pt x="16979" y="3809"/>
                </a:lnTo>
                <a:lnTo>
                  <a:pt x="1318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5" name="object 80"/>
          <p:cNvSpPr/>
          <p:nvPr/>
        </p:nvSpPr>
        <p:spPr>
          <a:xfrm>
            <a:off x="9133948" y="3061568"/>
            <a:ext cx="8255" cy="8255"/>
          </a:xfrm>
          <a:custGeom>
            <a:avLst/>
            <a:gdLst/>
            <a:ahLst/>
            <a:cxnLst/>
            <a:rect l="l" t="t" r="r" b="b"/>
            <a:pathLst>
              <a:path w="8254" h="8255">
                <a:moveTo>
                  <a:pt x="5956" y="0"/>
                </a:moveTo>
                <a:lnTo>
                  <a:pt x="1714" y="0"/>
                </a:lnTo>
                <a:lnTo>
                  <a:pt x="0" y="1714"/>
                </a:lnTo>
                <a:lnTo>
                  <a:pt x="0" y="5956"/>
                </a:lnTo>
                <a:lnTo>
                  <a:pt x="1714" y="7670"/>
                </a:lnTo>
                <a:lnTo>
                  <a:pt x="5956" y="7670"/>
                </a:lnTo>
                <a:lnTo>
                  <a:pt x="7670" y="5956"/>
                </a:lnTo>
                <a:lnTo>
                  <a:pt x="7670" y="1714"/>
                </a:lnTo>
                <a:lnTo>
                  <a:pt x="59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6" name="object 81"/>
          <p:cNvSpPr/>
          <p:nvPr/>
        </p:nvSpPr>
        <p:spPr>
          <a:xfrm>
            <a:off x="8993092" y="3050291"/>
            <a:ext cx="30480" cy="30480"/>
          </a:xfrm>
          <a:custGeom>
            <a:avLst/>
            <a:gdLst/>
            <a:ahLst/>
            <a:cxnLst/>
            <a:rect l="l" t="t" r="r" b="b"/>
            <a:pathLst>
              <a:path w="30479" h="30480">
                <a:moveTo>
                  <a:pt x="23456" y="0"/>
                </a:moveTo>
                <a:lnTo>
                  <a:pt x="6769" y="0"/>
                </a:lnTo>
                <a:lnTo>
                  <a:pt x="0" y="6769"/>
                </a:lnTo>
                <a:lnTo>
                  <a:pt x="0" y="23456"/>
                </a:lnTo>
                <a:lnTo>
                  <a:pt x="6769" y="30225"/>
                </a:lnTo>
                <a:lnTo>
                  <a:pt x="23456" y="30225"/>
                </a:lnTo>
                <a:lnTo>
                  <a:pt x="30225" y="23456"/>
                </a:lnTo>
                <a:lnTo>
                  <a:pt x="30225" y="6769"/>
                </a:lnTo>
                <a:lnTo>
                  <a:pt x="234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7" name="object 82"/>
          <p:cNvSpPr/>
          <p:nvPr/>
        </p:nvSpPr>
        <p:spPr>
          <a:xfrm>
            <a:off x="8999722" y="3056908"/>
            <a:ext cx="17145" cy="17145"/>
          </a:xfrm>
          <a:custGeom>
            <a:avLst/>
            <a:gdLst/>
            <a:ahLst/>
            <a:cxnLst/>
            <a:rect l="l" t="t" r="r" b="b"/>
            <a:pathLst>
              <a:path w="17145" h="17144">
                <a:moveTo>
                  <a:pt x="13182" y="0"/>
                </a:moveTo>
                <a:lnTo>
                  <a:pt x="3797" y="0"/>
                </a:lnTo>
                <a:lnTo>
                  <a:pt x="0" y="3809"/>
                </a:lnTo>
                <a:lnTo>
                  <a:pt x="0" y="13182"/>
                </a:lnTo>
                <a:lnTo>
                  <a:pt x="3797" y="16992"/>
                </a:lnTo>
                <a:lnTo>
                  <a:pt x="13182" y="16992"/>
                </a:lnTo>
                <a:lnTo>
                  <a:pt x="16979" y="13182"/>
                </a:lnTo>
                <a:lnTo>
                  <a:pt x="16979" y="3809"/>
                </a:lnTo>
                <a:lnTo>
                  <a:pt x="1318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8" name="object 83"/>
          <p:cNvSpPr/>
          <p:nvPr/>
        </p:nvSpPr>
        <p:spPr>
          <a:xfrm>
            <a:off x="9004370" y="3061568"/>
            <a:ext cx="8255" cy="8255"/>
          </a:xfrm>
          <a:custGeom>
            <a:avLst/>
            <a:gdLst/>
            <a:ahLst/>
            <a:cxnLst/>
            <a:rect l="l" t="t" r="r" b="b"/>
            <a:pathLst>
              <a:path w="8254" h="8255">
                <a:moveTo>
                  <a:pt x="5956" y="0"/>
                </a:moveTo>
                <a:lnTo>
                  <a:pt x="1714" y="0"/>
                </a:lnTo>
                <a:lnTo>
                  <a:pt x="0" y="1714"/>
                </a:lnTo>
                <a:lnTo>
                  <a:pt x="0" y="5956"/>
                </a:lnTo>
                <a:lnTo>
                  <a:pt x="1714" y="7670"/>
                </a:lnTo>
                <a:lnTo>
                  <a:pt x="5956" y="7670"/>
                </a:lnTo>
                <a:lnTo>
                  <a:pt x="7670" y="5956"/>
                </a:lnTo>
                <a:lnTo>
                  <a:pt x="7670" y="1714"/>
                </a:lnTo>
                <a:lnTo>
                  <a:pt x="59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9" name="object 84"/>
          <p:cNvSpPr/>
          <p:nvPr/>
        </p:nvSpPr>
        <p:spPr>
          <a:xfrm>
            <a:off x="8980290" y="3216229"/>
            <a:ext cx="64135" cy="119380"/>
          </a:xfrm>
          <a:custGeom>
            <a:avLst/>
            <a:gdLst/>
            <a:ahLst/>
            <a:cxnLst/>
            <a:rect l="l" t="t" r="r" b="b"/>
            <a:pathLst>
              <a:path w="64134" h="119380">
                <a:moveTo>
                  <a:pt x="31953" y="0"/>
                </a:moveTo>
                <a:lnTo>
                  <a:pt x="20165" y="9209"/>
                </a:lnTo>
                <a:lnTo>
                  <a:pt x="10342" y="34488"/>
                </a:lnTo>
                <a:lnTo>
                  <a:pt x="3337" y="72314"/>
                </a:lnTo>
                <a:lnTo>
                  <a:pt x="0" y="119164"/>
                </a:lnTo>
                <a:lnTo>
                  <a:pt x="63906" y="119164"/>
                </a:lnTo>
                <a:lnTo>
                  <a:pt x="60569" y="72314"/>
                </a:lnTo>
                <a:lnTo>
                  <a:pt x="53563" y="34488"/>
                </a:lnTo>
                <a:lnTo>
                  <a:pt x="43741" y="9209"/>
                </a:lnTo>
                <a:lnTo>
                  <a:pt x="31953"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0" name="object 85"/>
          <p:cNvSpPr/>
          <p:nvPr/>
        </p:nvSpPr>
        <p:spPr>
          <a:xfrm>
            <a:off x="8985561" y="3314629"/>
            <a:ext cx="53975" cy="15875"/>
          </a:xfrm>
          <a:custGeom>
            <a:avLst/>
            <a:gdLst/>
            <a:ahLst/>
            <a:cxnLst/>
            <a:rect l="l" t="t" r="r" b="b"/>
            <a:pathLst>
              <a:path w="53975" h="15875">
                <a:moveTo>
                  <a:pt x="26682" y="0"/>
                </a:moveTo>
                <a:lnTo>
                  <a:pt x="19427" y="1056"/>
                </a:lnTo>
                <a:lnTo>
                  <a:pt x="12512" y="4116"/>
                </a:lnTo>
                <a:lnTo>
                  <a:pt x="6012" y="9017"/>
                </a:lnTo>
                <a:lnTo>
                  <a:pt x="0" y="15595"/>
                </a:lnTo>
                <a:lnTo>
                  <a:pt x="53365" y="15595"/>
                </a:lnTo>
                <a:lnTo>
                  <a:pt x="47353" y="9017"/>
                </a:lnTo>
                <a:lnTo>
                  <a:pt x="40852" y="4116"/>
                </a:lnTo>
                <a:lnTo>
                  <a:pt x="33937" y="1056"/>
                </a:lnTo>
                <a:lnTo>
                  <a:pt x="26682"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1" name="object 86"/>
          <p:cNvSpPr/>
          <p:nvPr/>
        </p:nvSpPr>
        <p:spPr>
          <a:xfrm>
            <a:off x="9096203" y="3216229"/>
            <a:ext cx="64135" cy="119380"/>
          </a:xfrm>
          <a:custGeom>
            <a:avLst/>
            <a:gdLst/>
            <a:ahLst/>
            <a:cxnLst/>
            <a:rect l="l" t="t" r="r" b="b"/>
            <a:pathLst>
              <a:path w="64134" h="119380">
                <a:moveTo>
                  <a:pt x="31953" y="0"/>
                </a:moveTo>
                <a:lnTo>
                  <a:pt x="20165" y="9209"/>
                </a:lnTo>
                <a:lnTo>
                  <a:pt x="10342" y="34488"/>
                </a:lnTo>
                <a:lnTo>
                  <a:pt x="3337" y="72314"/>
                </a:lnTo>
                <a:lnTo>
                  <a:pt x="0" y="119164"/>
                </a:lnTo>
                <a:lnTo>
                  <a:pt x="63906" y="119164"/>
                </a:lnTo>
                <a:lnTo>
                  <a:pt x="60569" y="72314"/>
                </a:lnTo>
                <a:lnTo>
                  <a:pt x="53563" y="34488"/>
                </a:lnTo>
                <a:lnTo>
                  <a:pt x="43741" y="9209"/>
                </a:lnTo>
                <a:lnTo>
                  <a:pt x="31953"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2" name="object 87"/>
          <p:cNvSpPr/>
          <p:nvPr/>
        </p:nvSpPr>
        <p:spPr>
          <a:xfrm>
            <a:off x="9101474" y="3314629"/>
            <a:ext cx="53975" cy="15875"/>
          </a:xfrm>
          <a:custGeom>
            <a:avLst/>
            <a:gdLst/>
            <a:ahLst/>
            <a:cxnLst/>
            <a:rect l="l" t="t" r="r" b="b"/>
            <a:pathLst>
              <a:path w="53975" h="15875">
                <a:moveTo>
                  <a:pt x="26682" y="0"/>
                </a:moveTo>
                <a:lnTo>
                  <a:pt x="19427" y="1056"/>
                </a:lnTo>
                <a:lnTo>
                  <a:pt x="12512" y="4116"/>
                </a:lnTo>
                <a:lnTo>
                  <a:pt x="6012" y="9017"/>
                </a:lnTo>
                <a:lnTo>
                  <a:pt x="0" y="15595"/>
                </a:lnTo>
                <a:lnTo>
                  <a:pt x="53365" y="15595"/>
                </a:lnTo>
                <a:lnTo>
                  <a:pt x="47353" y="9017"/>
                </a:lnTo>
                <a:lnTo>
                  <a:pt x="40852" y="4116"/>
                </a:lnTo>
                <a:lnTo>
                  <a:pt x="33937" y="1056"/>
                </a:lnTo>
                <a:lnTo>
                  <a:pt x="26682"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3" name="object 88"/>
          <p:cNvSpPr/>
          <p:nvPr/>
        </p:nvSpPr>
        <p:spPr>
          <a:xfrm>
            <a:off x="9118111" y="3152234"/>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4" name="object 89"/>
          <p:cNvSpPr/>
          <p:nvPr/>
        </p:nvSpPr>
        <p:spPr>
          <a:xfrm>
            <a:off x="9012358" y="3152234"/>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5" name="object 90"/>
          <p:cNvSpPr/>
          <p:nvPr/>
        </p:nvSpPr>
        <p:spPr>
          <a:xfrm>
            <a:off x="9032628" y="3221411"/>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6" name="object 91"/>
          <p:cNvSpPr/>
          <p:nvPr/>
        </p:nvSpPr>
        <p:spPr>
          <a:xfrm>
            <a:off x="9098274" y="3221411"/>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7" name="object 92"/>
          <p:cNvSpPr/>
          <p:nvPr/>
        </p:nvSpPr>
        <p:spPr>
          <a:xfrm>
            <a:off x="9128043" y="3146696"/>
            <a:ext cx="68580" cy="102870"/>
          </a:xfrm>
          <a:custGeom>
            <a:avLst/>
            <a:gdLst/>
            <a:ahLst/>
            <a:cxnLst/>
            <a:rect l="l" t="t" r="r" b="b"/>
            <a:pathLst>
              <a:path w="68579" h="102869">
                <a:moveTo>
                  <a:pt x="1485" y="0"/>
                </a:moveTo>
                <a:lnTo>
                  <a:pt x="0" y="20929"/>
                </a:lnTo>
                <a:lnTo>
                  <a:pt x="3490" y="20990"/>
                </a:lnTo>
                <a:lnTo>
                  <a:pt x="11425" y="22232"/>
                </a:lnTo>
                <a:lnTo>
                  <a:pt x="45485" y="60745"/>
                </a:lnTo>
                <a:lnTo>
                  <a:pt x="47597" y="78950"/>
                </a:lnTo>
                <a:lnTo>
                  <a:pt x="46736" y="100355"/>
                </a:lnTo>
                <a:lnTo>
                  <a:pt x="67322" y="102463"/>
                </a:lnTo>
                <a:lnTo>
                  <a:pt x="65079" y="53770"/>
                </a:lnTo>
                <a:lnTo>
                  <a:pt x="47053" y="19583"/>
                </a:lnTo>
                <a:lnTo>
                  <a:pt x="6226" y="77"/>
                </a:lnTo>
                <a:lnTo>
                  <a:pt x="148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8" name="object 93"/>
          <p:cNvSpPr/>
          <p:nvPr/>
        </p:nvSpPr>
        <p:spPr>
          <a:xfrm>
            <a:off x="9159348" y="3243348"/>
            <a:ext cx="45085" cy="36195"/>
          </a:xfrm>
          <a:custGeom>
            <a:avLst/>
            <a:gdLst/>
            <a:ahLst/>
            <a:cxnLst/>
            <a:rect l="l" t="t" r="r" b="b"/>
            <a:pathLst>
              <a:path w="45084" h="36194">
                <a:moveTo>
                  <a:pt x="42904" y="13000"/>
                </a:moveTo>
                <a:lnTo>
                  <a:pt x="18160" y="13000"/>
                </a:lnTo>
                <a:lnTo>
                  <a:pt x="31026" y="16111"/>
                </a:lnTo>
                <a:lnTo>
                  <a:pt x="34975" y="22588"/>
                </a:lnTo>
                <a:lnTo>
                  <a:pt x="33032" y="30640"/>
                </a:lnTo>
                <a:lnTo>
                  <a:pt x="32334" y="32088"/>
                </a:lnTo>
                <a:lnTo>
                  <a:pt x="31407" y="33345"/>
                </a:lnTo>
                <a:lnTo>
                  <a:pt x="40881" y="35631"/>
                </a:lnTo>
                <a:lnTo>
                  <a:pt x="42608" y="33282"/>
                </a:lnTo>
                <a:lnTo>
                  <a:pt x="43916" y="30564"/>
                </a:lnTo>
                <a:lnTo>
                  <a:pt x="44653" y="27554"/>
                </a:lnTo>
                <a:lnTo>
                  <a:pt x="44989" y="18606"/>
                </a:lnTo>
                <a:lnTo>
                  <a:pt x="42904" y="13000"/>
                </a:lnTo>
                <a:close/>
              </a:path>
              <a:path w="45084" h="36194">
                <a:moveTo>
                  <a:pt x="19081" y="0"/>
                </a:moveTo>
                <a:lnTo>
                  <a:pt x="0" y="22982"/>
                </a:lnTo>
                <a:lnTo>
                  <a:pt x="469" y="25865"/>
                </a:lnTo>
                <a:lnTo>
                  <a:pt x="9944" y="28151"/>
                </a:lnTo>
                <a:lnTo>
                  <a:pt x="9690" y="26614"/>
                </a:lnTo>
                <a:lnTo>
                  <a:pt x="9728" y="25001"/>
                </a:lnTo>
                <a:lnTo>
                  <a:pt x="11683" y="16950"/>
                </a:lnTo>
                <a:lnTo>
                  <a:pt x="18160" y="13000"/>
                </a:lnTo>
                <a:lnTo>
                  <a:pt x="42904" y="13000"/>
                </a:lnTo>
                <a:lnTo>
                  <a:pt x="41975" y="10503"/>
                </a:lnTo>
                <a:lnTo>
                  <a:pt x="36143" y="4121"/>
                </a:lnTo>
                <a:lnTo>
                  <a:pt x="28028" y="338"/>
                </a:lnTo>
                <a:lnTo>
                  <a:pt x="19081"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9" name="object 94"/>
          <p:cNvSpPr/>
          <p:nvPr/>
        </p:nvSpPr>
        <p:spPr>
          <a:xfrm>
            <a:off x="9118683" y="2937680"/>
            <a:ext cx="27940" cy="52705"/>
          </a:xfrm>
          <a:custGeom>
            <a:avLst/>
            <a:gdLst/>
            <a:ahLst/>
            <a:cxnLst/>
            <a:rect l="l" t="t" r="r" b="b"/>
            <a:pathLst>
              <a:path w="27940" h="52705">
                <a:moveTo>
                  <a:pt x="19672" y="0"/>
                </a:moveTo>
                <a:lnTo>
                  <a:pt x="0" y="52336"/>
                </a:lnTo>
                <a:lnTo>
                  <a:pt x="9194" y="52336"/>
                </a:lnTo>
                <a:lnTo>
                  <a:pt x="27724" y="3022"/>
                </a:lnTo>
                <a:lnTo>
                  <a:pt x="1967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0" name="object 95"/>
          <p:cNvSpPr/>
          <p:nvPr/>
        </p:nvSpPr>
        <p:spPr>
          <a:xfrm>
            <a:off x="9105106" y="2977959"/>
            <a:ext cx="33020" cy="12065"/>
          </a:xfrm>
          <a:custGeom>
            <a:avLst/>
            <a:gdLst/>
            <a:ahLst/>
            <a:cxnLst/>
            <a:rect l="l" t="t" r="r" b="b"/>
            <a:pathLst>
              <a:path w="33020" h="12064">
                <a:moveTo>
                  <a:pt x="15584" y="0"/>
                </a:moveTo>
                <a:lnTo>
                  <a:pt x="0" y="12070"/>
                </a:lnTo>
                <a:lnTo>
                  <a:pt x="32550" y="12070"/>
                </a:lnTo>
                <a:lnTo>
                  <a:pt x="31038" y="7193"/>
                </a:lnTo>
                <a:lnTo>
                  <a:pt x="27431" y="3015"/>
                </a:lnTo>
                <a:lnTo>
                  <a:pt x="22288" y="1085"/>
                </a:lnTo>
                <a:lnTo>
                  <a:pt x="15584"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1" name="object 96"/>
          <p:cNvSpPr/>
          <p:nvPr/>
        </p:nvSpPr>
        <p:spPr>
          <a:xfrm>
            <a:off x="9124914" y="2907512"/>
            <a:ext cx="43815" cy="43815"/>
          </a:xfrm>
          <a:custGeom>
            <a:avLst/>
            <a:gdLst/>
            <a:ahLst/>
            <a:cxnLst/>
            <a:rect l="l" t="t" r="r" b="b"/>
            <a:pathLst>
              <a:path w="43815" h="43814">
                <a:moveTo>
                  <a:pt x="20795" y="0"/>
                </a:moveTo>
                <a:lnTo>
                  <a:pt x="12713" y="1921"/>
                </a:lnTo>
                <a:lnTo>
                  <a:pt x="5940" y="6736"/>
                </a:lnTo>
                <a:lnTo>
                  <a:pt x="1375" y="14039"/>
                </a:lnTo>
                <a:lnTo>
                  <a:pt x="0" y="22540"/>
                </a:lnTo>
                <a:lnTo>
                  <a:pt x="1924" y="30625"/>
                </a:lnTo>
                <a:lnTo>
                  <a:pt x="6740" y="37395"/>
                </a:lnTo>
                <a:lnTo>
                  <a:pt x="14037" y="41953"/>
                </a:lnTo>
                <a:lnTo>
                  <a:pt x="22539" y="43331"/>
                </a:lnTo>
                <a:lnTo>
                  <a:pt x="30625" y="41409"/>
                </a:lnTo>
                <a:lnTo>
                  <a:pt x="37399" y="36594"/>
                </a:lnTo>
                <a:lnTo>
                  <a:pt x="41964" y="29291"/>
                </a:lnTo>
                <a:lnTo>
                  <a:pt x="43340" y="20790"/>
                </a:lnTo>
                <a:lnTo>
                  <a:pt x="41413" y="12705"/>
                </a:lnTo>
                <a:lnTo>
                  <a:pt x="36594" y="5935"/>
                </a:lnTo>
                <a:lnTo>
                  <a:pt x="29290" y="1377"/>
                </a:lnTo>
                <a:lnTo>
                  <a:pt x="2079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2" name="object 97"/>
          <p:cNvSpPr/>
          <p:nvPr/>
        </p:nvSpPr>
        <p:spPr>
          <a:xfrm>
            <a:off x="9153836" y="2917881"/>
            <a:ext cx="10160" cy="19685"/>
          </a:xfrm>
          <a:custGeom>
            <a:avLst/>
            <a:gdLst/>
            <a:ahLst/>
            <a:cxnLst/>
            <a:rect l="l" t="t" r="r" b="b"/>
            <a:pathLst>
              <a:path w="10159" h="19685">
                <a:moveTo>
                  <a:pt x="6515" y="0"/>
                </a:moveTo>
                <a:lnTo>
                  <a:pt x="1638" y="380"/>
                </a:lnTo>
                <a:lnTo>
                  <a:pt x="0" y="4762"/>
                </a:lnTo>
                <a:lnTo>
                  <a:pt x="825" y="15163"/>
                </a:lnTo>
                <a:lnTo>
                  <a:pt x="3149" y="19227"/>
                </a:lnTo>
                <a:lnTo>
                  <a:pt x="8026" y="18834"/>
                </a:lnTo>
                <a:lnTo>
                  <a:pt x="9664" y="14465"/>
                </a:lnTo>
                <a:lnTo>
                  <a:pt x="8826" y="4051"/>
                </a:lnTo>
                <a:lnTo>
                  <a:pt x="6515"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3" name="object 98"/>
          <p:cNvSpPr/>
          <p:nvPr/>
        </p:nvSpPr>
        <p:spPr>
          <a:xfrm>
            <a:off x="8989130" y="2937680"/>
            <a:ext cx="27940" cy="52705"/>
          </a:xfrm>
          <a:custGeom>
            <a:avLst/>
            <a:gdLst/>
            <a:ahLst/>
            <a:cxnLst/>
            <a:rect l="l" t="t" r="r" b="b"/>
            <a:pathLst>
              <a:path w="27940" h="52705">
                <a:moveTo>
                  <a:pt x="8051" y="0"/>
                </a:moveTo>
                <a:lnTo>
                  <a:pt x="0" y="3022"/>
                </a:lnTo>
                <a:lnTo>
                  <a:pt x="18529" y="52349"/>
                </a:lnTo>
                <a:lnTo>
                  <a:pt x="27724" y="52349"/>
                </a:lnTo>
                <a:lnTo>
                  <a:pt x="8051"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4" name="object 99"/>
          <p:cNvSpPr/>
          <p:nvPr/>
        </p:nvSpPr>
        <p:spPr>
          <a:xfrm>
            <a:off x="8997868" y="2977951"/>
            <a:ext cx="33020" cy="12065"/>
          </a:xfrm>
          <a:custGeom>
            <a:avLst/>
            <a:gdLst/>
            <a:ahLst/>
            <a:cxnLst/>
            <a:rect l="l" t="t" r="r" b="b"/>
            <a:pathLst>
              <a:path w="33020" h="12064">
                <a:moveTo>
                  <a:pt x="16965" y="0"/>
                </a:moveTo>
                <a:lnTo>
                  <a:pt x="10261" y="1079"/>
                </a:lnTo>
                <a:lnTo>
                  <a:pt x="5105" y="3010"/>
                </a:lnTo>
                <a:lnTo>
                  <a:pt x="1511" y="7188"/>
                </a:lnTo>
                <a:lnTo>
                  <a:pt x="0" y="12065"/>
                </a:lnTo>
                <a:lnTo>
                  <a:pt x="32550" y="12065"/>
                </a:lnTo>
                <a:lnTo>
                  <a:pt x="1696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5" name="object 100"/>
          <p:cNvSpPr/>
          <p:nvPr/>
        </p:nvSpPr>
        <p:spPr>
          <a:xfrm>
            <a:off x="8967269" y="2907512"/>
            <a:ext cx="43815" cy="43815"/>
          </a:xfrm>
          <a:custGeom>
            <a:avLst/>
            <a:gdLst/>
            <a:ahLst/>
            <a:cxnLst/>
            <a:rect l="l" t="t" r="r" b="b"/>
            <a:pathLst>
              <a:path w="43815" h="43814">
                <a:moveTo>
                  <a:pt x="22544" y="0"/>
                </a:moveTo>
                <a:lnTo>
                  <a:pt x="14049" y="1377"/>
                </a:lnTo>
                <a:lnTo>
                  <a:pt x="6745" y="5935"/>
                </a:lnTo>
                <a:lnTo>
                  <a:pt x="1926" y="12705"/>
                </a:lnTo>
                <a:lnTo>
                  <a:pt x="0" y="20790"/>
                </a:lnTo>
                <a:lnTo>
                  <a:pt x="1375" y="29291"/>
                </a:lnTo>
                <a:lnTo>
                  <a:pt x="5940" y="36594"/>
                </a:lnTo>
                <a:lnTo>
                  <a:pt x="12714" y="41409"/>
                </a:lnTo>
                <a:lnTo>
                  <a:pt x="20801" y="43331"/>
                </a:lnTo>
                <a:lnTo>
                  <a:pt x="29302" y="41953"/>
                </a:lnTo>
                <a:lnTo>
                  <a:pt x="36599" y="37395"/>
                </a:lnTo>
                <a:lnTo>
                  <a:pt x="41415" y="30625"/>
                </a:lnTo>
                <a:lnTo>
                  <a:pt x="43340" y="22540"/>
                </a:lnTo>
                <a:lnTo>
                  <a:pt x="41964" y="14039"/>
                </a:lnTo>
                <a:lnTo>
                  <a:pt x="37399" y="6736"/>
                </a:lnTo>
                <a:lnTo>
                  <a:pt x="30626" y="1921"/>
                </a:lnTo>
                <a:lnTo>
                  <a:pt x="22544"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6" name="object 101"/>
          <p:cNvSpPr/>
          <p:nvPr/>
        </p:nvSpPr>
        <p:spPr>
          <a:xfrm>
            <a:off x="8991822" y="2911454"/>
            <a:ext cx="15240" cy="18415"/>
          </a:xfrm>
          <a:custGeom>
            <a:avLst/>
            <a:gdLst/>
            <a:ahLst/>
            <a:cxnLst/>
            <a:rect l="l" t="t" r="r" b="b"/>
            <a:pathLst>
              <a:path w="15240" h="18414">
                <a:moveTo>
                  <a:pt x="4013" y="0"/>
                </a:moveTo>
                <a:lnTo>
                  <a:pt x="0" y="2806"/>
                </a:lnTo>
                <a:lnTo>
                  <a:pt x="800" y="7416"/>
                </a:lnTo>
                <a:lnTo>
                  <a:pt x="6781" y="15963"/>
                </a:lnTo>
                <a:lnTo>
                  <a:pt x="10820" y="18300"/>
                </a:lnTo>
                <a:lnTo>
                  <a:pt x="14833" y="15494"/>
                </a:lnTo>
                <a:lnTo>
                  <a:pt x="14033" y="10896"/>
                </a:lnTo>
                <a:lnTo>
                  <a:pt x="8064" y="2336"/>
                </a:lnTo>
                <a:lnTo>
                  <a:pt x="4013"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7" name="object 103"/>
          <p:cNvSpPr txBox="1"/>
          <p:nvPr/>
        </p:nvSpPr>
        <p:spPr>
          <a:xfrm>
            <a:off x="2182511" y="1754053"/>
            <a:ext cx="933449" cy="215444"/>
          </a:xfrm>
          <a:prstGeom prst="rect">
            <a:avLst/>
          </a:prstGeom>
        </p:spPr>
        <p:txBody>
          <a:bodyPr vert="horz" wrap="square" lIns="0" tIns="0" rIns="0" bIns="0" rtlCol="0">
            <a:spAutoFit/>
          </a:bodyPr>
          <a:lstStyle/>
          <a:p>
            <a:pPr marL="12700">
              <a:lnSpc>
                <a:spcPct val="100000"/>
              </a:lnSpc>
            </a:pPr>
            <a:r>
              <a:rPr sz="1400" spc="10" dirty="0">
                <a:latin typeface="Meiryo UI" panose="020B0604030504040204" pitchFamily="50" charset="-128"/>
                <a:ea typeface="Meiryo UI" panose="020B0604030504040204" pitchFamily="50" charset="-128"/>
                <a:cs typeface="PMingLiU"/>
              </a:rPr>
              <a:t>機</a:t>
            </a:r>
            <a:r>
              <a:rPr sz="1400" spc="5" dirty="0">
                <a:latin typeface="Meiryo UI" panose="020B0604030504040204" pitchFamily="50" charset="-128"/>
                <a:ea typeface="Meiryo UI" panose="020B0604030504040204" pitchFamily="50" charset="-128"/>
                <a:cs typeface="PMingLiU"/>
              </a:rPr>
              <a:t>械</a:t>
            </a:r>
            <a:r>
              <a:rPr sz="1400" spc="10" dirty="0">
                <a:latin typeface="Meiryo UI" panose="020B0604030504040204" pitchFamily="50" charset="-128"/>
                <a:ea typeface="Meiryo UI" panose="020B0604030504040204" pitchFamily="50" charset="-128"/>
                <a:cs typeface="PMingLiU"/>
              </a:rPr>
              <a:t>学</a:t>
            </a:r>
            <a:r>
              <a:rPr sz="1400" dirty="0">
                <a:latin typeface="Meiryo UI" panose="020B0604030504040204" pitchFamily="50" charset="-128"/>
                <a:ea typeface="Meiryo UI" panose="020B0604030504040204" pitchFamily="50" charset="-128"/>
                <a:cs typeface="PMingLiU"/>
              </a:rPr>
              <a:t>習</a:t>
            </a:r>
          </a:p>
        </p:txBody>
      </p:sp>
      <p:sp>
        <p:nvSpPr>
          <p:cNvPr id="148" name="object 104"/>
          <p:cNvSpPr txBox="1"/>
          <p:nvPr/>
        </p:nvSpPr>
        <p:spPr>
          <a:xfrm>
            <a:off x="2205359" y="3999038"/>
            <a:ext cx="1120991" cy="215444"/>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PMingLiU"/>
              </a:rPr>
              <a:t>自</a:t>
            </a:r>
            <a:r>
              <a:rPr sz="1400" spc="15" dirty="0">
                <a:latin typeface="Meiryo UI" panose="020B0604030504040204" pitchFamily="50" charset="-128"/>
                <a:ea typeface="Meiryo UI" panose="020B0604030504040204" pitchFamily="50" charset="-128"/>
                <a:cs typeface="PMingLiU"/>
              </a:rPr>
              <a:t>然</a:t>
            </a:r>
            <a:r>
              <a:rPr sz="1400" spc="20" dirty="0">
                <a:latin typeface="Meiryo UI" panose="020B0604030504040204" pitchFamily="50" charset="-128"/>
                <a:ea typeface="Meiryo UI" panose="020B0604030504040204" pitchFamily="50" charset="-128"/>
                <a:cs typeface="PMingLiU"/>
              </a:rPr>
              <a:t>言語</a:t>
            </a:r>
            <a:r>
              <a:rPr sz="1400" spc="15" dirty="0">
                <a:latin typeface="Meiryo UI" panose="020B0604030504040204" pitchFamily="50" charset="-128"/>
                <a:ea typeface="Meiryo UI" panose="020B0604030504040204" pitchFamily="50" charset="-128"/>
                <a:cs typeface="PMingLiU"/>
              </a:rPr>
              <a:t>処</a:t>
            </a:r>
            <a:r>
              <a:rPr sz="1400" dirty="0">
                <a:latin typeface="Meiryo UI" panose="020B0604030504040204" pitchFamily="50" charset="-128"/>
                <a:ea typeface="Meiryo UI" panose="020B0604030504040204" pitchFamily="50" charset="-128"/>
                <a:cs typeface="PMingLiU"/>
              </a:rPr>
              <a:t>理</a:t>
            </a:r>
          </a:p>
        </p:txBody>
      </p:sp>
      <p:sp>
        <p:nvSpPr>
          <p:cNvPr id="149" name="object 105"/>
          <p:cNvSpPr txBox="1"/>
          <p:nvPr/>
        </p:nvSpPr>
        <p:spPr>
          <a:xfrm>
            <a:off x="644158" y="1924843"/>
            <a:ext cx="795257" cy="215444"/>
          </a:xfrm>
          <a:prstGeom prst="rect">
            <a:avLst/>
          </a:prstGeom>
        </p:spPr>
        <p:txBody>
          <a:bodyPr vert="horz" wrap="square" lIns="0" tIns="0" rIns="0" bIns="0" rtlCol="0">
            <a:spAutoFit/>
          </a:bodyPr>
          <a:lstStyle/>
          <a:p>
            <a:pPr marL="12700">
              <a:lnSpc>
                <a:spcPct val="100000"/>
              </a:lnSpc>
            </a:pPr>
            <a:r>
              <a:rPr sz="1400" spc="15" dirty="0">
                <a:latin typeface="Meiryo UI" panose="020B0604030504040204" pitchFamily="50" charset="-128"/>
                <a:ea typeface="Meiryo UI" panose="020B0604030504040204" pitchFamily="50" charset="-128"/>
                <a:cs typeface="PMingLiU"/>
              </a:rPr>
              <a:t>人</a:t>
            </a:r>
            <a:r>
              <a:rPr sz="1400" spc="10" dirty="0">
                <a:latin typeface="Meiryo UI" panose="020B0604030504040204" pitchFamily="50" charset="-128"/>
                <a:ea typeface="Meiryo UI" panose="020B0604030504040204" pitchFamily="50" charset="-128"/>
                <a:cs typeface="PMingLiU"/>
              </a:rPr>
              <a:t>工知</a:t>
            </a:r>
            <a:r>
              <a:rPr sz="1400" dirty="0">
                <a:latin typeface="Meiryo UI" panose="020B0604030504040204" pitchFamily="50" charset="-128"/>
                <a:ea typeface="Meiryo UI" panose="020B0604030504040204" pitchFamily="50" charset="-128"/>
                <a:cs typeface="PMingLiU"/>
              </a:rPr>
              <a:t>能</a:t>
            </a:r>
          </a:p>
        </p:txBody>
      </p:sp>
      <p:sp>
        <p:nvSpPr>
          <p:cNvPr id="150" name="object 106"/>
          <p:cNvSpPr txBox="1"/>
          <p:nvPr/>
        </p:nvSpPr>
        <p:spPr>
          <a:xfrm>
            <a:off x="1502052" y="2084869"/>
            <a:ext cx="1864127" cy="215444"/>
          </a:xfrm>
          <a:prstGeom prst="rect">
            <a:avLst/>
          </a:prstGeom>
        </p:spPr>
        <p:txBody>
          <a:bodyPr vert="horz" wrap="square" lIns="0" tIns="0" rIns="0" bIns="0" rtlCol="0">
            <a:spAutoFit/>
          </a:bodyPr>
          <a:lstStyle/>
          <a:p>
            <a:pPr marL="12700" marR="5080" indent="71755">
              <a:lnSpc>
                <a:spcPct val="100000"/>
              </a:lnSpc>
            </a:pPr>
            <a:r>
              <a:rPr sz="1400" spc="-30" dirty="0">
                <a:latin typeface="Meiryo UI" panose="020B0604030504040204" pitchFamily="50" charset="-128"/>
                <a:ea typeface="Meiryo UI" panose="020B0604030504040204" pitchFamily="50" charset="-128"/>
                <a:cs typeface="PMingLiU"/>
              </a:rPr>
              <a:t>ユビキタス  </a:t>
            </a:r>
            <a:r>
              <a:rPr sz="1400" spc="-45" dirty="0">
                <a:latin typeface="Meiryo UI" panose="020B0604030504040204" pitchFamily="50" charset="-128"/>
                <a:ea typeface="Meiryo UI" panose="020B0604030504040204" pitchFamily="50" charset="-128"/>
                <a:cs typeface="PMingLiU"/>
              </a:rPr>
              <a:t>ブ</a:t>
            </a:r>
            <a:r>
              <a:rPr sz="1400" spc="-25" dirty="0">
                <a:latin typeface="Meiryo UI" panose="020B0604030504040204" pitchFamily="50" charset="-128"/>
                <a:ea typeface="Meiryo UI" panose="020B0604030504040204" pitchFamily="50" charset="-128"/>
                <a:cs typeface="PMingLiU"/>
              </a:rPr>
              <a:t>ロ</a:t>
            </a:r>
            <a:r>
              <a:rPr sz="1400" spc="-75" dirty="0">
                <a:latin typeface="Meiryo UI" panose="020B0604030504040204" pitchFamily="50" charset="-128"/>
                <a:ea typeface="Meiryo UI" panose="020B0604030504040204" pitchFamily="50" charset="-128"/>
                <a:cs typeface="PMingLiU"/>
              </a:rPr>
              <a:t>ード</a:t>
            </a:r>
            <a:r>
              <a:rPr sz="1400" spc="-20" dirty="0">
                <a:latin typeface="Meiryo UI" panose="020B0604030504040204" pitchFamily="50" charset="-128"/>
                <a:ea typeface="Meiryo UI" panose="020B0604030504040204" pitchFamily="50" charset="-128"/>
                <a:cs typeface="PMingLiU"/>
              </a:rPr>
              <a:t>バ</a:t>
            </a:r>
            <a:r>
              <a:rPr sz="1400" spc="-7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ド</a:t>
            </a:r>
          </a:p>
        </p:txBody>
      </p:sp>
      <p:sp>
        <p:nvSpPr>
          <p:cNvPr id="151" name="object 107"/>
          <p:cNvSpPr txBox="1"/>
          <p:nvPr/>
        </p:nvSpPr>
        <p:spPr>
          <a:xfrm>
            <a:off x="3348692" y="1803766"/>
            <a:ext cx="1106833"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ブ</a:t>
            </a:r>
            <a:r>
              <a:rPr sz="1400" spc="-50" dirty="0">
                <a:latin typeface="Meiryo UI" panose="020B0604030504040204" pitchFamily="50" charset="-128"/>
                <a:ea typeface="Meiryo UI" panose="020B0604030504040204" pitchFamily="50" charset="-128"/>
                <a:cs typeface="PMingLiU"/>
              </a:rPr>
              <a:t>ロ</a:t>
            </a:r>
            <a:r>
              <a:rPr sz="1400" spc="-45" dirty="0">
                <a:latin typeface="Meiryo UI" panose="020B0604030504040204" pitchFamily="50" charset="-128"/>
                <a:ea typeface="Meiryo UI" panose="020B0604030504040204" pitchFamily="50" charset="-128"/>
                <a:cs typeface="PMingLiU"/>
              </a:rPr>
              <a:t>ッ</a:t>
            </a:r>
            <a:r>
              <a:rPr sz="1400" spc="-40" dirty="0">
                <a:latin typeface="Meiryo UI" panose="020B0604030504040204" pitchFamily="50" charset="-128"/>
                <a:ea typeface="Meiryo UI" panose="020B0604030504040204" pitchFamily="50" charset="-128"/>
                <a:cs typeface="PMingLiU"/>
              </a:rPr>
              <a:t>クチ</a:t>
            </a:r>
            <a:r>
              <a:rPr sz="1400" spc="-65" dirty="0">
                <a:latin typeface="Meiryo UI" panose="020B0604030504040204" pitchFamily="50" charset="-128"/>
                <a:ea typeface="Meiryo UI" panose="020B0604030504040204" pitchFamily="50" charset="-128"/>
                <a:cs typeface="PMingLiU"/>
              </a:rPr>
              <a:t>ェ</a:t>
            </a:r>
            <a:r>
              <a:rPr sz="1400" spc="-114" dirty="0">
                <a:latin typeface="Meiryo UI" panose="020B0604030504040204" pitchFamily="50" charset="-128"/>
                <a:ea typeface="Meiryo UI" panose="020B0604030504040204" pitchFamily="50" charset="-128"/>
                <a:cs typeface="PMingLiU"/>
              </a:rPr>
              <a:t>ー</a:t>
            </a:r>
            <a:r>
              <a:rPr sz="1400" dirty="0">
                <a:latin typeface="Meiryo UI" panose="020B0604030504040204" pitchFamily="50" charset="-128"/>
                <a:ea typeface="Meiryo UI" panose="020B0604030504040204" pitchFamily="50" charset="-128"/>
                <a:cs typeface="PMingLiU"/>
              </a:rPr>
              <a:t>ン</a:t>
            </a:r>
          </a:p>
        </p:txBody>
      </p:sp>
      <p:sp>
        <p:nvSpPr>
          <p:cNvPr id="152" name="object 108"/>
          <p:cNvSpPr txBox="1"/>
          <p:nvPr/>
        </p:nvSpPr>
        <p:spPr>
          <a:xfrm>
            <a:off x="766982" y="2930512"/>
            <a:ext cx="962747"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セ</a:t>
            </a:r>
            <a:r>
              <a:rPr sz="1400" spc="5" dirty="0">
                <a:latin typeface="Meiryo UI" panose="020B0604030504040204" pitchFamily="50" charset="-128"/>
                <a:ea typeface="Meiryo UI" panose="020B0604030504040204" pitchFamily="50" charset="-128"/>
                <a:cs typeface="PMingLiU"/>
              </a:rPr>
              <a:t>ン</a:t>
            </a:r>
            <a:r>
              <a:rPr sz="1400" spc="-30" dirty="0">
                <a:latin typeface="Meiryo UI" panose="020B0604030504040204" pitchFamily="50" charset="-128"/>
                <a:ea typeface="Meiryo UI" panose="020B0604030504040204" pitchFamily="50" charset="-128"/>
                <a:cs typeface="PMingLiU"/>
              </a:rPr>
              <a:t>サ</a:t>
            </a:r>
            <a:r>
              <a:rPr sz="1400" spc="-5" dirty="0">
                <a:latin typeface="Meiryo UI" panose="020B0604030504040204" pitchFamily="50" charset="-128"/>
                <a:ea typeface="Meiryo UI" panose="020B0604030504040204" pitchFamily="50" charset="-128"/>
                <a:cs typeface="PMingLiU"/>
              </a:rPr>
              <a:t>ー</a:t>
            </a:r>
            <a:r>
              <a:rPr sz="1400" spc="15" dirty="0">
                <a:latin typeface="Meiryo UI" panose="020B0604030504040204" pitchFamily="50" charset="-128"/>
                <a:ea typeface="Meiryo UI" panose="020B0604030504040204" pitchFamily="50" charset="-128"/>
                <a:cs typeface="PMingLiU"/>
              </a:rPr>
              <a:t>技</a:t>
            </a:r>
            <a:r>
              <a:rPr sz="1400" dirty="0">
                <a:latin typeface="Meiryo UI" panose="020B0604030504040204" pitchFamily="50" charset="-128"/>
                <a:ea typeface="Meiryo UI" panose="020B0604030504040204" pitchFamily="50" charset="-128"/>
                <a:cs typeface="PMingLiU"/>
              </a:rPr>
              <a:t>術</a:t>
            </a:r>
          </a:p>
        </p:txBody>
      </p:sp>
      <p:sp>
        <p:nvSpPr>
          <p:cNvPr id="153" name="object 109"/>
          <p:cNvSpPr txBox="1"/>
          <p:nvPr/>
        </p:nvSpPr>
        <p:spPr>
          <a:xfrm>
            <a:off x="4212790" y="2112283"/>
            <a:ext cx="819480" cy="215444"/>
          </a:xfrm>
          <a:prstGeom prst="rect">
            <a:avLst/>
          </a:prstGeom>
        </p:spPr>
        <p:txBody>
          <a:bodyPr vert="horz" wrap="square" lIns="0" tIns="0" rIns="0" bIns="0" rtlCol="0">
            <a:spAutoFit/>
          </a:bodyPr>
          <a:lstStyle/>
          <a:p>
            <a:pPr marL="12700">
              <a:lnSpc>
                <a:spcPct val="100000"/>
              </a:lnSpc>
            </a:pPr>
            <a:r>
              <a:rPr sz="1400" spc="-85" dirty="0">
                <a:latin typeface="Meiryo UI" panose="020B0604030504040204" pitchFamily="50" charset="-128"/>
                <a:ea typeface="Meiryo UI" panose="020B0604030504040204" pitchFamily="50" charset="-128"/>
                <a:cs typeface="PMingLiU"/>
              </a:rPr>
              <a:t>ビ</a:t>
            </a:r>
            <a:r>
              <a:rPr sz="1400" spc="-35" dirty="0">
                <a:latin typeface="Meiryo UI" panose="020B0604030504040204" pitchFamily="50" charset="-128"/>
                <a:ea typeface="Meiryo UI" panose="020B0604030504040204" pitchFamily="50" charset="-128"/>
                <a:cs typeface="PMingLiU"/>
              </a:rPr>
              <a:t>ッ</a:t>
            </a:r>
            <a:r>
              <a:rPr sz="1400" spc="-30" dirty="0">
                <a:latin typeface="Meiryo UI" panose="020B0604030504040204" pitchFamily="50" charset="-128"/>
                <a:ea typeface="Meiryo UI" panose="020B0604030504040204" pitchFamily="50" charset="-128"/>
                <a:cs typeface="PMingLiU"/>
              </a:rPr>
              <a:t>グ</a:t>
            </a:r>
            <a:r>
              <a:rPr sz="1400" spc="-10" dirty="0">
                <a:latin typeface="Meiryo UI" panose="020B0604030504040204" pitchFamily="50" charset="-128"/>
                <a:ea typeface="Meiryo UI" panose="020B0604030504040204" pitchFamily="50" charset="-128"/>
                <a:cs typeface="PMingLiU"/>
              </a:rPr>
              <a:t>デ</a:t>
            </a:r>
            <a:r>
              <a:rPr sz="1400" spc="-15" dirty="0">
                <a:latin typeface="Meiryo UI" panose="020B0604030504040204" pitchFamily="50" charset="-128"/>
                <a:ea typeface="Meiryo UI" panose="020B0604030504040204" pitchFamily="50" charset="-128"/>
                <a:cs typeface="PMingLiU"/>
              </a:rPr>
              <a:t>ー</a:t>
            </a:r>
            <a:r>
              <a:rPr sz="1400" dirty="0">
                <a:latin typeface="Meiryo UI" panose="020B0604030504040204" pitchFamily="50" charset="-128"/>
                <a:ea typeface="Meiryo UI" panose="020B0604030504040204" pitchFamily="50" charset="-128"/>
                <a:cs typeface="PMingLiU"/>
              </a:rPr>
              <a:t>タ</a:t>
            </a:r>
          </a:p>
        </p:txBody>
      </p:sp>
      <p:sp>
        <p:nvSpPr>
          <p:cNvPr id="154" name="object 110"/>
          <p:cNvSpPr txBox="1"/>
          <p:nvPr/>
        </p:nvSpPr>
        <p:spPr>
          <a:xfrm>
            <a:off x="2854671" y="2406749"/>
            <a:ext cx="665788"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アジ</a:t>
            </a:r>
            <a:r>
              <a:rPr sz="1400" spc="-40" dirty="0">
                <a:latin typeface="Meiryo UI" panose="020B0604030504040204" pitchFamily="50" charset="-128"/>
                <a:ea typeface="Meiryo UI" panose="020B0604030504040204" pitchFamily="50" charset="-128"/>
                <a:cs typeface="PMingLiU"/>
              </a:rPr>
              <a:t>ャ</a:t>
            </a:r>
            <a:r>
              <a:rPr sz="1400" spc="-80" dirty="0">
                <a:latin typeface="Meiryo UI" panose="020B0604030504040204" pitchFamily="50" charset="-128"/>
                <a:ea typeface="Meiryo UI" panose="020B0604030504040204" pitchFamily="50" charset="-128"/>
                <a:cs typeface="PMingLiU"/>
              </a:rPr>
              <a:t>イ</a:t>
            </a:r>
            <a:r>
              <a:rPr sz="1400" dirty="0">
                <a:latin typeface="Meiryo UI" panose="020B0604030504040204" pitchFamily="50" charset="-128"/>
                <a:ea typeface="Meiryo UI" panose="020B0604030504040204" pitchFamily="50" charset="-128"/>
                <a:cs typeface="PMingLiU"/>
              </a:rPr>
              <a:t>ル</a:t>
            </a:r>
          </a:p>
        </p:txBody>
      </p:sp>
      <p:sp>
        <p:nvSpPr>
          <p:cNvPr id="155" name="object 111"/>
          <p:cNvSpPr txBox="1"/>
          <p:nvPr/>
        </p:nvSpPr>
        <p:spPr>
          <a:xfrm>
            <a:off x="1751938" y="2507743"/>
            <a:ext cx="1025110" cy="215444"/>
          </a:xfrm>
          <a:prstGeom prst="rect">
            <a:avLst/>
          </a:prstGeom>
        </p:spPr>
        <p:txBody>
          <a:bodyPr vert="horz" wrap="square" lIns="0" tIns="0" rIns="0" bIns="0" rtlCol="0">
            <a:spAutoFit/>
          </a:bodyPr>
          <a:lstStyle/>
          <a:p>
            <a:pPr marL="12700">
              <a:lnSpc>
                <a:spcPct val="100000"/>
              </a:lnSpc>
            </a:pPr>
            <a:r>
              <a:rPr sz="1400" spc="-80" dirty="0">
                <a:latin typeface="Meiryo UI" panose="020B0604030504040204" pitchFamily="50" charset="-128"/>
                <a:ea typeface="Meiryo UI" panose="020B0604030504040204" pitchFamily="50" charset="-128"/>
                <a:cs typeface="PMingLiU"/>
              </a:rPr>
              <a:t>フ</a:t>
            </a:r>
            <a:r>
              <a:rPr sz="1400" spc="-114" dirty="0">
                <a:latin typeface="Meiryo UI" panose="020B0604030504040204" pitchFamily="50" charset="-128"/>
                <a:ea typeface="Meiryo UI" panose="020B0604030504040204" pitchFamily="50" charset="-128"/>
                <a:cs typeface="PMingLiU"/>
              </a:rPr>
              <a:t>ィ</a:t>
            </a:r>
            <a:r>
              <a:rPr sz="1400" spc="-10" dirty="0">
                <a:latin typeface="Meiryo UI" panose="020B0604030504040204" pitchFamily="50" charset="-128"/>
                <a:ea typeface="Meiryo UI" panose="020B0604030504040204" pitchFamily="50" charset="-128"/>
                <a:cs typeface="PMingLiU"/>
              </a:rPr>
              <a:t>ン</a:t>
            </a:r>
            <a:r>
              <a:rPr sz="1400" spc="-35" dirty="0">
                <a:latin typeface="Meiryo UI" panose="020B0604030504040204" pitchFamily="50" charset="-128"/>
                <a:ea typeface="Meiryo UI" panose="020B0604030504040204" pitchFamily="50" charset="-128"/>
                <a:cs typeface="PMingLiU"/>
              </a:rPr>
              <a:t>テ</a:t>
            </a:r>
            <a:r>
              <a:rPr sz="1400" spc="-45" dirty="0">
                <a:latin typeface="Meiryo UI" panose="020B0604030504040204" pitchFamily="50" charset="-128"/>
                <a:ea typeface="Meiryo UI" panose="020B0604030504040204" pitchFamily="50" charset="-128"/>
                <a:cs typeface="PMingLiU"/>
              </a:rPr>
              <a:t>ッ</a:t>
            </a:r>
            <a:r>
              <a:rPr sz="1400" dirty="0">
                <a:latin typeface="Meiryo UI" panose="020B0604030504040204" pitchFamily="50" charset="-128"/>
                <a:ea typeface="Meiryo UI" panose="020B0604030504040204" pitchFamily="50" charset="-128"/>
                <a:cs typeface="PMingLiU"/>
              </a:rPr>
              <a:t>ク</a:t>
            </a:r>
          </a:p>
        </p:txBody>
      </p:sp>
      <p:sp>
        <p:nvSpPr>
          <p:cNvPr id="156" name="object 112"/>
          <p:cNvSpPr txBox="1"/>
          <p:nvPr/>
        </p:nvSpPr>
        <p:spPr>
          <a:xfrm>
            <a:off x="2435507" y="4366288"/>
            <a:ext cx="1223758" cy="215444"/>
          </a:xfrm>
          <a:prstGeom prst="rect">
            <a:avLst/>
          </a:prstGeom>
        </p:spPr>
        <p:txBody>
          <a:bodyPr vert="horz" wrap="square" lIns="0" tIns="0" rIns="0" bIns="0" rtlCol="0">
            <a:spAutoFit/>
          </a:bodyPr>
          <a:lstStyle/>
          <a:p>
            <a:pPr marL="12700">
              <a:lnSpc>
                <a:spcPct val="100000"/>
              </a:lnSpc>
            </a:pPr>
            <a:r>
              <a:rPr sz="1400" spc="70" dirty="0">
                <a:latin typeface="Meiryo UI" panose="020B0604030504040204" pitchFamily="50" charset="-128"/>
                <a:ea typeface="Meiryo UI" panose="020B0604030504040204" pitchFamily="50" charset="-128"/>
                <a:cs typeface="Calibri"/>
              </a:rPr>
              <a:t>G</a:t>
            </a:r>
            <a:r>
              <a:rPr sz="1400" spc="75" dirty="0">
                <a:latin typeface="Meiryo UI" panose="020B0604030504040204" pitchFamily="50" charset="-128"/>
                <a:ea typeface="Meiryo UI" panose="020B0604030504040204" pitchFamily="50" charset="-128"/>
                <a:cs typeface="Calibri"/>
              </a:rPr>
              <a:t>P</a:t>
            </a:r>
            <a:r>
              <a:rPr sz="1400" spc="110" dirty="0">
                <a:latin typeface="Meiryo UI" panose="020B0604030504040204" pitchFamily="50" charset="-128"/>
                <a:ea typeface="Meiryo UI" panose="020B0604030504040204" pitchFamily="50" charset="-128"/>
                <a:cs typeface="Calibri"/>
              </a:rPr>
              <a:t>S</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QZSS</a:t>
            </a:r>
            <a:endParaRPr sz="1400" dirty="0">
              <a:latin typeface="Meiryo UI" panose="020B0604030504040204" pitchFamily="50" charset="-128"/>
              <a:ea typeface="Meiryo UI" panose="020B0604030504040204" pitchFamily="50" charset="-128"/>
              <a:cs typeface="Calibri"/>
            </a:endParaRPr>
          </a:p>
        </p:txBody>
      </p:sp>
      <p:sp>
        <p:nvSpPr>
          <p:cNvPr id="157" name="object 113"/>
          <p:cNvSpPr txBox="1"/>
          <p:nvPr/>
        </p:nvSpPr>
        <p:spPr>
          <a:xfrm>
            <a:off x="3707111" y="2383384"/>
            <a:ext cx="829850" cy="215444"/>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PMingLiU"/>
              </a:rPr>
              <a:t>予</a:t>
            </a:r>
            <a:r>
              <a:rPr sz="1400" spc="15" dirty="0">
                <a:latin typeface="Meiryo UI" panose="020B0604030504040204" pitchFamily="50" charset="-128"/>
                <a:ea typeface="Meiryo UI" panose="020B0604030504040204" pitchFamily="50" charset="-128"/>
                <a:cs typeface="PMingLiU"/>
              </a:rPr>
              <a:t>測</a:t>
            </a:r>
            <a:r>
              <a:rPr sz="1400" spc="-5" dirty="0">
                <a:latin typeface="Meiryo UI" panose="020B0604030504040204" pitchFamily="50" charset="-128"/>
                <a:ea typeface="Meiryo UI" panose="020B0604030504040204" pitchFamily="50" charset="-128"/>
                <a:cs typeface="PMingLiU"/>
              </a:rPr>
              <a:t>分</a:t>
            </a:r>
            <a:r>
              <a:rPr sz="1400" dirty="0">
                <a:latin typeface="Meiryo UI" panose="020B0604030504040204" pitchFamily="50" charset="-128"/>
                <a:ea typeface="Meiryo UI" panose="020B0604030504040204" pitchFamily="50" charset="-128"/>
                <a:cs typeface="PMingLiU"/>
              </a:rPr>
              <a:t>析</a:t>
            </a:r>
          </a:p>
        </p:txBody>
      </p:sp>
      <p:sp>
        <p:nvSpPr>
          <p:cNvPr id="158" name="object 114"/>
          <p:cNvSpPr txBox="1"/>
          <p:nvPr/>
        </p:nvSpPr>
        <p:spPr>
          <a:xfrm>
            <a:off x="5636279" y="2361595"/>
            <a:ext cx="307340" cy="169277"/>
          </a:xfrm>
          <a:prstGeom prst="rect">
            <a:avLst/>
          </a:prstGeom>
        </p:spPr>
        <p:txBody>
          <a:bodyPr vert="horz" wrap="square" lIns="0" tIns="0" rIns="0" bIns="0" rtlCol="0">
            <a:spAutoFit/>
          </a:bodyPr>
          <a:lstStyle/>
          <a:p>
            <a:pPr marL="12700">
              <a:lnSpc>
                <a:spcPct val="100000"/>
              </a:lnSpc>
              <a:tabLst>
                <a:tab pos="294005" algn="l"/>
              </a:tabLst>
            </a:pPr>
            <a:r>
              <a:rPr sz="1100" u="heavy" dirty="0">
                <a:latin typeface="Meiryo UI" panose="020B0604030504040204" pitchFamily="50" charset="-128"/>
                <a:ea typeface="Meiryo UI" panose="020B0604030504040204" pitchFamily="50" charset="-128"/>
                <a:cs typeface="Times New Roman"/>
              </a:rPr>
              <a:t> 	</a:t>
            </a:r>
            <a:endParaRPr sz="1100" dirty="0">
              <a:latin typeface="Meiryo UI" panose="020B0604030504040204" pitchFamily="50" charset="-128"/>
              <a:ea typeface="Meiryo UI" panose="020B0604030504040204" pitchFamily="50" charset="-128"/>
              <a:cs typeface="Times New Roman"/>
            </a:endParaRPr>
          </a:p>
        </p:txBody>
      </p:sp>
      <p:sp>
        <p:nvSpPr>
          <p:cNvPr id="159" name="object 115"/>
          <p:cNvSpPr txBox="1"/>
          <p:nvPr/>
        </p:nvSpPr>
        <p:spPr>
          <a:xfrm>
            <a:off x="2250707" y="2880007"/>
            <a:ext cx="1363175" cy="215444"/>
          </a:xfrm>
          <a:prstGeom prst="rect">
            <a:avLst/>
          </a:prstGeom>
        </p:spPr>
        <p:txBody>
          <a:bodyPr vert="horz" wrap="square" lIns="0" tIns="0" rIns="0" bIns="0" rtlCol="0">
            <a:spAutoFit/>
          </a:bodyPr>
          <a:lstStyle/>
          <a:p>
            <a:pPr marL="12700">
              <a:lnSpc>
                <a:spcPct val="100000"/>
              </a:lnSpc>
              <a:spcBef>
                <a:spcPts val="5"/>
              </a:spcBef>
            </a:pPr>
            <a:r>
              <a:rPr sz="1400" spc="-50" dirty="0" err="1">
                <a:latin typeface="Meiryo UI" panose="020B0604030504040204" pitchFamily="50" charset="-128"/>
                <a:ea typeface="Meiryo UI" panose="020B0604030504040204" pitchFamily="50" charset="-128"/>
                <a:cs typeface="PMingLiU"/>
              </a:rPr>
              <a:t>スマートデバイス</a:t>
            </a:r>
            <a:endParaRPr sz="1400" dirty="0">
              <a:latin typeface="Meiryo UI" panose="020B0604030504040204" pitchFamily="50" charset="-128"/>
              <a:ea typeface="Meiryo UI" panose="020B0604030504040204" pitchFamily="50" charset="-128"/>
              <a:cs typeface="PMingLiU"/>
            </a:endParaRPr>
          </a:p>
        </p:txBody>
      </p:sp>
      <p:sp>
        <p:nvSpPr>
          <p:cNvPr id="161" name="object 117"/>
          <p:cNvSpPr txBox="1"/>
          <p:nvPr/>
        </p:nvSpPr>
        <p:spPr>
          <a:xfrm>
            <a:off x="2081917" y="4773579"/>
            <a:ext cx="1374699" cy="215444"/>
          </a:xfrm>
          <a:prstGeom prst="rect">
            <a:avLst/>
          </a:prstGeom>
        </p:spPr>
        <p:txBody>
          <a:bodyPr vert="horz" wrap="square" lIns="0" tIns="0" rIns="0" bIns="0" rtlCol="0">
            <a:spAutoFit/>
          </a:bodyPr>
          <a:lstStyle/>
          <a:p>
            <a:pPr marL="12700">
              <a:lnSpc>
                <a:spcPct val="100000"/>
              </a:lnSpc>
            </a:pPr>
            <a:r>
              <a:rPr sz="1400" spc="15" dirty="0">
                <a:latin typeface="Meiryo UI" panose="020B0604030504040204" pitchFamily="50" charset="-128"/>
                <a:ea typeface="Meiryo UI" panose="020B0604030504040204" pitchFamily="50" charset="-128"/>
                <a:cs typeface="PMingLiU"/>
              </a:rPr>
              <a:t>動</a:t>
            </a:r>
            <a:r>
              <a:rPr sz="1400" spc="25" dirty="0">
                <a:latin typeface="Meiryo UI" panose="020B0604030504040204" pitchFamily="50" charset="-128"/>
                <a:ea typeface="Meiryo UI" panose="020B0604030504040204" pitchFamily="50" charset="-128"/>
                <a:cs typeface="PMingLiU"/>
              </a:rPr>
              <a:t>機</a:t>
            </a:r>
            <a:r>
              <a:rPr sz="1400" spc="-10" dirty="0">
                <a:latin typeface="Meiryo UI" panose="020B0604030504040204" pitchFamily="50" charset="-128"/>
                <a:ea typeface="Meiryo UI" panose="020B0604030504040204" pitchFamily="50" charset="-128"/>
                <a:cs typeface="PMingLiU"/>
              </a:rPr>
              <a:t>付け</a:t>
            </a:r>
            <a:r>
              <a:rPr sz="1400" spc="5" dirty="0">
                <a:latin typeface="Meiryo UI" panose="020B0604030504040204" pitchFamily="50" charset="-128"/>
                <a:ea typeface="Meiryo UI" panose="020B0604030504040204" pitchFamily="50" charset="-128"/>
                <a:cs typeface="PMingLiU"/>
              </a:rPr>
              <a:t>デ</a:t>
            </a:r>
            <a:r>
              <a:rPr sz="1400" spc="-40" dirty="0">
                <a:latin typeface="Meiryo UI" panose="020B0604030504040204" pitchFamily="50" charset="-128"/>
                <a:ea typeface="Meiryo UI" panose="020B0604030504040204" pitchFamily="50" charset="-128"/>
                <a:cs typeface="PMingLiU"/>
              </a:rPr>
              <a:t>ザ</a:t>
            </a:r>
            <a:r>
              <a:rPr sz="1400" spc="-55" dirty="0">
                <a:latin typeface="Meiryo UI" panose="020B0604030504040204" pitchFamily="50" charset="-128"/>
                <a:ea typeface="Meiryo UI" panose="020B0604030504040204" pitchFamily="50" charset="-128"/>
                <a:cs typeface="PMingLiU"/>
              </a:rPr>
              <a:t>イ</a:t>
            </a:r>
            <a:r>
              <a:rPr sz="1400" dirty="0">
                <a:latin typeface="Meiryo UI" panose="020B0604030504040204" pitchFamily="50" charset="-128"/>
                <a:ea typeface="Meiryo UI" panose="020B0604030504040204" pitchFamily="50" charset="-128"/>
                <a:cs typeface="PMingLiU"/>
              </a:rPr>
              <a:t>ン</a:t>
            </a:r>
          </a:p>
        </p:txBody>
      </p:sp>
      <p:sp>
        <p:nvSpPr>
          <p:cNvPr id="162" name="object 118"/>
          <p:cNvSpPr txBox="1"/>
          <p:nvPr/>
        </p:nvSpPr>
        <p:spPr>
          <a:xfrm>
            <a:off x="533236" y="5612845"/>
            <a:ext cx="1481398" cy="215444"/>
          </a:xfrm>
          <a:prstGeom prst="rect">
            <a:avLst/>
          </a:prstGeom>
        </p:spPr>
        <p:txBody>
          <a:bodyPr vert="horz" wrap="square" lIns="0" tIns="0" rIns="0" bIns="0" rtlCol="0">
            <a:spAutoFit/>
          </a:bodyPr>
          <a:lstStyle/>
          <a:p>
            <a:pPr marL="12700">
              <a:lnSpc>
                <a:spcPct val="100000"/>
              </a:lnSpc>
            </a:pPr>
            <a:r>
              <a:rPr sz="1400" spc="-35" dirty="0">
                <a:latin typeface="Meiryo UI" panose="020B0604030504040204" pitchFamily="50" charset="-128"/>
                <a:ea typeface="Meiryo UI" panose="020B0604030504040204" pitchFamily="50" charset="-128"/>
                <a:cs typeface="PMingLiU"/>
              </a:rPr>
              <a:t>ゲ</a:t>
            </a:r>
            <a:r>
              <a:rPr sz="1400" spc="-50" dirty="0">
                <a:latin typeface="Meiryo UI" panose="020B0604030504040204" pitchFamily="50" charset="-128"/>
                <a:ea typeface="Meiryo UI" panose="020B0604030504040204" pitchFamily="50" charset="-128"/>
                <a:cs typeface="PMingLiU"/>
              </a:rPr>
              <a:t>ー</a:t>
            </a:r>
            <a:r>
              <a:rPr sz="1400" spc="-55" dirty="0">
                <a:latin typeface="Meiryo UI" panose="020B0604030504040204" pitchFamily="50" charset="-128"/>
                <a:ea typeface="Meiryo UI" panose="020B0604030504040204" pitchFamily="50" charset="-128"/>
                <a:cs typeface="PMingLiU"/>
              </a:rPr>
              <a:t>ミ</a:t>
            </a:r>
            <a:r>
              <a:rPr sz="1400" spc="-80" dirty="0">
                <a:latin typeface="Meiryo UI" panose="020B0604030504040204" pitchFamily="50" charset="-128"/>
                <a:ea typeface="Meiryo UI" panose="020B0604030504040204" pitchFamily="50" charset="-128"/>
                <a:cs typeface="PMingLiU"/>
              </a:rPr>
              <a:t>フ</a:t>
            </a:r>
            <a:r>
              <a:rPr sz="1400" spc="-90" dirty="0">
                <a:latin typeface="Meiryo UI" panose="020B0604030504040204" pitchFamily="50" charset="-128"/>
                <a:ea typeface="Meiryo UI" panose="020B0604030504040204" pitchFamily="50" charset="-128"/>
                <a:cs typeface="PMingLiU"/>
              </a:rPr>
              <a:t>ィ</a:t>
            </a:r>
            <a:r>
              <a:rPr sz="1400" spc="-35" dirty="0">
                <a:latin typeface="Meiryo UI" panose="020B0604030504040204" pitchFamily="50" charset="-128"/>
                <a:ea typeface="Meiryo UI" panose="020B0604030504040204" pitchFamily="50" charset="-128"/>
                <a:cs typeface="PMingLiU"/>
              </a:rPr>
              <a:t>ケー</a:t>
            </a:r>
            <a:r>
              <a:rPr sz="1400" spc="-50" dirty="0">
                <a:latin typeface="Meiryo UI" panose="020B0604030504040204" pitchFamily="50" charset="-128"/>
                <a:ea typeface="Meiryo UI" panose="020B0604030504040204" pitchFamily="50" charset="-128"/>
                <a:cs typeface="PMingLiU"/>
              </a:rPr>
              <a:t>シ</a:t>
            </a:r>
            <a:r>
              <a:rPr sz="1400" spc="-65" dirty="0">
                <a:latin typeface="Meiryo UI" panose="020B0604030504040204" pitchFamily="50" charset="-128"/>
                <a:ea typeface="Meiryo UI" panose="020B0604030504040204" pitchFamily="50" charset="-128"/>
                <a:cs typeface="PMingLiU"/>
              </a:rPr>
              <a:t>ョ</a:t>
            </a:r>
            <a:r>
              <a:rPr sz="1400" dirty="0">
                <a:latin typeface="Meiryo UI" panose="020B0604030504040204" pitchFamily="50" charset="-128"/>
                <a:ea typeface="Meiryo UI" panose="020B0604030504040204" pitchFamily="50" charset="-128"/>
                <a:cs typeface="PMingLiU"/>
              </a:rPr>
              <a:t>ン</a:t>
            </a:r>
          </a:p>
        </p:txBody>
      </p:sp>
      <p:sp>
        <p:nvSpPr>
          <p:cNvPr id="163" name="object 119"/>
          <p:cNvSpPr txBox="1"/>
          <p:nvPr/>
        </p:nvSpPr>
        <p:spPr>
          <a:xfrm>
            <a:off x="3617242" y="5027816"/>
            <a:ext cx="1223758" cy="215444"/>
          </a:xfrm>
          <a:prstGeom prst="rect">
            <a:avLst/>
          </a:prstGeom>
        </p:spPr>
        <p:txBody>
          <a:bodyPr vert="horz" wrap="square" lIns="0" tIns="0" rIns="0" bIns="0" rtlCol="0">
            <a:spAutoFit/>
          </a:bodyPr>
          <a:lstStyle/>
          <a:p>
            <a:pPr marL="12700">
              <a:lnSpc>
                <a:spcPct val="100000"/>
              </a:lnSpc>
            </a:pPr>
            <a:r>
              <a:rPr sz="1400" spc="-50" dirty="0">
                <a:latin typeface="Meiryo UI" panose="020B0604030504040204" pitchFamily="50" charset="-128"/>
                <a:ea typeface="Meiryo UI" panose="020B0604030504040204" pitchFamily="50" charset="-128"/>
                <a:cs typeface="PMingLiU"/>
              </a:rPr>
              <a:t>クラウドストレージ</a:t>
            </a:r>
            <a:endParaRPr sz="1400" dirty="0">
              <a:latin typeface="Meiryo UI" panose="020B0604030504040204" pitchFamily="50" charset="-128"/>
              <a:ea typeface="Meiryo UI" panose="020B0604030504040204" pitchFamily="50" charset="-128"/>
              <a:cs typeface="PMingLiU"/>
            </a:endParaRPr>
          </a:p>
        </p:txBody>
      </p:sp>
      <p:sp>
        <p:nvSpPr>
          <p:cNvPr id="164" name="object 120"/>
          <p:cNvSpPr txBox="1"/>
          <p:nvPr/>
        </p:nvSpPr>
        <p:spPr>
          <a:xfrm>
            <a:off x="3753455" y="5581622"/>
            <a:ext cx="1226680" cy="215444"/>
          </a:xfrm>
          <a:prstGeom prst="rect">
            <a:avLst/>
          </a:prstGeom>
        </p:spPr>
        <p:txBody>
          <a:bodyPr vert="horz" wrap="square" lIns="0" tIns="0" rIns="0" bIns="0" rtlCol="0">
            <a:spAutoFit/>
          </a:bodyPr>
          <a:lstStyle/>
          <a:p>
            <a:pPr marL="12700">
              <a:lnSpc>
                <a:spcPct val="100000"/>
              </a:lnSpc>
            </a:pPr>
            <a:r>
              <a:rPr sz="1400" spc="-65" dirty="0">
                <a:latin typeface="Meiryo UI" panose="020B0604030504040204" pitchFamily="50" charset="-128"/>
                <a:ea typeface="Meiryo UI" panose="020B0604030504040204" pitchFamily="50" charset="-128"/>
                <a:cs typeface="PMingLiU"/>
              </a:rPr>
              <a:t>ソーシャルメディア</a:t>
            </a:r>
            <a:endParaRPr sz="1400" dirty="0">
              <a:latin typeface="Meiryo UI" panose="020B0604030504040204" pitchFamily="50" charset="-128"/>
              <a:ea typeface="Meiryo UI" panose="020B0604030504040204" pitchFamily="50" charset="-128"/>
              <a:cs typeface="PMingLiU"/>
            </a:endParaRPr>
          </a:p>
        </p:txBody>
      </p:sp>
      <p:sp>
        <p:nvSpPr>
          <p:cNvPr id="165" name="object 121"/>
          <p:cNvSpPr txBox="1"/>
          <p:nvPr/>
        </p:nvSpPr>
        <p:spPr>
          <a:xfrm>
            <a:off x="1451883" y="5244377"/>
            <a:ext cx="2088778" cy="215444"/>
          </a:xfrm>
          <a:prstGeom prst="rect">
            <a:avLst/>
          </a:prstGeom>
        </p:spPr>
        <p:txBody>
          <a:bodyPr vert="horz" wrap="square" lIns="0" tIns="0" rIns="0" bIns="0" rtlCol="0">
            <a:spAutoFit/>
          </a:bodyPr>
          <a:lstStyle/>
          <a:p>
            <a:pPr marL="12700" marR="5080" indent="191770">
              <a:lnSpc>
                <a:spcPct val="100000"/>
              </a:lnSpc>
            </a:pPr>
            <a:r>
              <a:rPr sz="1400" spc="-45" dirty="0">
                <a:latin typeface="Meiryo UI" panose="020B0604030504040204" pitchFamily="50" charset="-128"/>
                <a:ea typeface="Meiryo UI" panose="020B0604030504040204" pitchFamily="50" charset="-128"/>
                <a:cs typeface="PMingLiU"/>
              </a:rPr>
              <a:t>クラウド  コ</a:t>
            </a:r>
            <a:r>
              <a:rPr sz="1400" spc="-35" dirty="0">
                <a:latin typeface="Meiryo UI" panose="020B0604030504040204" pitchFamily="50" charset="-128"/>
                <a:ea typeface="Meiryo UI" panose="020B0604030504040204" pitchFamily="50" charset="-128"/>
                <a:cs typeface="PMingLiU"/>
              </a:rPr>
              <a:t>ン</a:t>
            </a:r>
            <a:r>
              <a:rPr sz="1400" spc="-50" dirty="0">
                <a:latin typeface="Meiryo UI" panose="020B0604030504040204" pitchFamily="50" charset="-128"/>
                <a:ea typeface="Meiryo UI" panose="020B0604030504040204" pitchFamily="50" charset="-128"/>
                <a:cs typeface="PMingLiU"/>
              </a:rPr>
              <a:t>ピ</a:t>
            </a:r>
            <a:r>
              <a:rPr sz="1400" spc="-65" dirty="0">
                <a:latin typeface="Meiryo UI" panose="020B0604030504040204" pitchFamily="50" charset="-128"/>
                <a:ea typeface="Meiryo UI" panose="020B0604030504040204" pitchFamily="50" charset="-128"/>
                <a:cs typeface="PMingLiU"/>
              </a:rPr>
              <a:t>ュ</a:t>
            </a:r>
            <a:r>
              <a:rPr sz="1400" spc="-10" dirty="0">
                <a:latin typeface="Meiryo UI" panose="020B0604030504040204" pitchFamily="50" charset="-128"/>
                <a:ea typeface="Meiryo UI" panose="020B0604030504040204" pitchFamily="50" charset="-128"/>
                <a:cs typeface="PMingLiU"/>
              </a:rPr>
              <a:t>ー</a:t>
            </a:r>
            <a:r>
              <a:rPr sz="1400" spc="-55" dirty="0">
                <a:latin typeface="Meiryo UI" panose="020B0604030504040204" pitchFamily="50" charset="-128"/>
                <a:ea typeface="Meiryo UI" panose="020B0604030504040204" pitchFamily="50" charset="-128"/>
                <a:cs typeface="PMingLiU"/>
              </a:rPr>
              <a:t>テ</a:t>
            </a:r>
            <a:r>
              <a:rPr sz="1400" spc="-114" dirty="0">
                <a:latin typeface="Meiryo UI" panose="020B0604030504040204" pitchFamily="50" charset="-128"/>
                <a:ea typeface="Meiryo UI" panose="020B0604030504040204" pitchFamily="50" charset="-128"/>
                <a:cs typeface="PMingLiU"/>
              </a:rPr>
              <a:t>ィ</a:t>
            </a:r>
            <a:r>
              <a:rPr sz="1400" spc="-2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グ</a:t>
            </a:r>
          </a:p>
        </p:txBody>
      </p:sp>
      <p:sp>
        <p:nvSpPr>
          <p:cNvPr id="166" name="object 122"/>
          <p:cNvSpPr txBox="1"/>
          <p:nvPr/>
        </p:nvSpPr>
        <p:spPr>
          <a:xfrm>
            <a:off x="2220368" y="5612845"/>
            <a:ext cx="1486743"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ク</a:t>
            </a:r>
            <a:r>
              <a:rPr sz="1400" spc="-35" dirty="0">
                <a:latin typeface="Meiryo UI" panose="020B0604030504040204" pitchFamily="50" charset="-128"/>
                <a:ea typeface="Meiryo UI" panose="020B0604030504040204" pitchFamily="50" charset="-128"/>
                <a:cs typeface="PMingLiU"/>
              </a:rPr>
              <a:t>ラ</a:t>
            </a:r>
            <a:r>
              <a:rPr sz="1400" spc="-85" dirty="0">
                <a:latin typeface="Meiryo UI" panose="020B0604030504040204" pitchFamily="50" charset="-128"/>
                <a:ea typeface="Meiryo UI" panose="020B0604030504040204" pitchFamily="50" charset="-128"/>
                <a:cs typeface="PMingLiU"/>
              </a:rPr>
              <a:t>ウ</a:t>
            </a:r>
            <a:r>
              <a:rPr sz="1400" spc="-45" dirty="0">
                <a:latin typeface="Meiryo UI" panose="020B0604030504040204" pitchFamily="50" charset="-128"/>
                <a:ea typeface="Meiryo UI" panose="020B0604030504040204" pitchFamily="50" charset="-128"/>
                <a:cs typeface="PMingLiU"/>
              </a:rPr>
              <a:t>ド</a:t>
            </a:r>
            <a:r>
              <a:rPr sz="1400" spc="-55" dirty="0">
                <a:latin typeface="Meiryo UI" panose="020B0604030504040204" pitchFamily="50" charset="-128"/>
                <a:ea typeface="Meiryo UI" panose="020B0604030504040204" pitchFamily="50" charset="-128"/>
                <a:cs typeface="PMingLiU"/>
              </a:rPr>
              <a:t>ソ</a:t>
            </a:r>
            <a:r>
              <a:rPr sz="1400" spc="-35" dirty="0">
                <a:latin typeface="Meiryo UI" panose="020B0604030504040204" pitchFamily="50" charset="-128"/>
                <a:ea typeface="Meiryo UI" panose="020B0604030504040204" pitchFamily="50" charset="-128"/>
                <a:cs typeface="PMingLiU"/>
              </a:rPr>
              <a:t>ー</a:t>
            </a:r>
            <a:r>
              <a:rPr sz="1400" spc="-80" dirty="0">
                <a:latin typeface="Meiryo UI" panose="020B0604030504040204" pitchFamily="50" charset="-128"/>
                <a:ea typeface="Meiryo UI" panose="020B0604030504040204" pitchFamily="50" charset="-128"/>
                <a:cs typeface="PMingLiU"/>
              </a:rPr>
              <a:t>シ</a:t>
            </a:r>
            <a:r>
              <a:rPr sz="1400" spc="-2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グ</a:t>
            </a:r>
          </a:p>
        </p:txBody>
      </p:sp>
      <p:sp>
        <p:nvSpPr>
          <p:cNvPr id="167" name="object 123"/>
          <p:cNvSpPr txBox="1"/>
          <p:nvPr/>
        </p:nvSpPr>
        <p:spPr>
          <a:xfrm>
            <a:off x="2358217" y="6603286"/>
            <a:ext cx="6816372" cy="276999"/>
          </a:xfrm>
          <a:prstGeom prst="rect">
            <a:avLst/>
          </a:prstGeom>
        </p:spPr>
        <p:txBody>
          <a:bodyPr vert="horz" wrap="square" lIns="0" tIns="0" rIns="0" bIns="0" rtlCol="0">
            <a:spAutoFit/>
          </a:bodyPr>
          <a:lstStyle/>
          <a:p>
            <a:pPr marL="12700">
              <a:lnSpc>
                <a:spcPct val="100000"/>
              </a:lnSpc>
            </a:pPr>
            <a:r>
              <a:rPr b="1" spc="-35" dirty="0" err="1">
                <a:latin typeface="Meiryo UI" panose="020B0604030504040204" pitchFamily="50" charset="-128"/>
                <a:ea typeface="Meiryo UI" panose="020B0604030504040204" pitchFamily="50" charset="-128"/>
                <a:cs typeface="Microsoft YaHei"/>
              </a:rPr>
              <a:t>多岐に及ぶ破壊的テクノロジーの収斂がイノベーションを</a:t>
            </a:r>
            <a:r>
              <a:rPr lang="ja-JP" altLang="en-US" b="1" spc="-35" dirty="0">
                <a:latin typeface="Meiryo UI" panose="020B0604030504040204" pitchFamily="50" charset="-128"/>
                <a:ea typeface="Meiryo UI" panose="020B0604030504040204" pitchFamily="50" charset="-128"/>
                <a:cs typeface="Microsoft YaHei"/>
              </a:rPr>
              <a:t>生み出す時代に</a:t>
            </a:r>
            <a:r>
              <a:rPr lang="en-US" altLang="ja-JP" b="1" spc="-35" dirty="0">
                <a:latin typeface="Meiryo UI" panose="020B0604030504040204" pitchFamily="50" charset="-128"/>
                <a:ea typeface="Meiryo UI" panose="020B0604030504040204" pitchFamily="50" charset="-128"/>
                <a:cs typeface="Microsoft YaHei"/>
              </a:rPr>
              <a:t>~</a:t>
            </a:r>
            <a:endParaRPr dirty="0">
              <a:latin typeface="Meiryo UI" panose="020B0604030504040204" pitchFamily="50" charset="-128"/>
              <a:ea typeface="Meiryo UI" panose="020B0604030504040204" pitchFamily="50" charset="-128"/>
              <a:cs typeface="Microsoft YaHei"/>
            </a:endParaRPr>
          </a:p>
        </p:txBody>
      </p:sp>
      <p:sp>
        <p:nvSpPr>
          <p:cNvPr id="168" name="object 124"/>
          <p:cNvSpPr txBox="1"/>
          <p:nvPr/>
        </p:nvSpPr>
        <p:spPr>
          <a:xfrm>
            <a:off x="6088740" y="2202383"/>
            <a:ext cx="764273" cy="215444"/>
          </a:xfrm>
          <a:prstGeom prst="rect">
            <a:avLst/>
          </a:prstGeom>
        </p:spPr>
        <p:txBody>
          <a:bodyPr vert="horz" wrap="square" lIns="0" tIns="0" rIns="0" bIns="0" rtlCol="0">
            <a:spAutoFit/>
          </a:bodyPr>
          <a:lstStyle/>
          <a:p>
            <a:pPr marL="12700">
              <a:lnSpc>
                <a:spcPct val="100000"/>
              </a:lnSpc>
            </a:pPr>
            <a:r>
              <a:rPr sz="1400" spc="-10" dirty="0">
                <a:latin typeface="Meiryo UI" panose="020B0604030504040204" pitchFamily="50" charset="-128"/>
                <a:ea typeface="Meiryo UI" panose="020B0604030504040204" pitchFamily="50" charset="-128"/>
                <a:cs typeface="PMingLiU"/>
              </a:rPr>
              <a:t>自</a:t>
            </a:r>
            <a:r>
              <a:rPr sz="1400" spc="5" dirty="0">
                <a:latin typeface="Meiryo UI" panose="020B0604030504040204" pitchFamily="50" charset="-128"/>
                <a:ea typeface="Meiryo UI" panose="020B0604030504040204" pitchFamily="50" charset="-128"/>
                <a:cs typeface="PMingLiU"/>
              </a:rPr>
              <a:t>動</a:t>
            </a:r>
            <a:r>
              <a:rPr sz="1400" spc="15" dirty="0">
                <a:latin typeface="Meiryo UI" panose="020B0604030504040204" pitchFamily="50" charset="-128"/>
                <a:ea typeface="Meiryo UI" panose="020B0604030504040204" pitchFamily="50" charset="-128"/>
                <a:cs typeface="PMingLiU"/>
              </a:rPr>
              <a:t>運</a:t>
            </a:r>
            <a:r>
              <a:rPr sz="1400" dirty="0">
                <a:latin typeface="Meiryo UI" panose="020B0604030504040204" pitchFamily="50" charset="-128"/>
                <a:ea typeface="Meiryo UI" panose="020B0604030504040204" pitchFamily="50" charset="-128"/>
                <a:cs typeface="PMingLiU"/>
              </a:rPr>
              <a:t>転</a:t>
            </a:r>
          </a:p>
        </p:txBody>
      </p:sp>
      <p:sp>
        <p:nvSpPr>
          <p:cNvPr id="169" name="object 125"/>
          <p:cNvSpPr txBox="1"/>
          <p:nvPr/>
        </p:nvSpPr>
        <p:spPr>
          <a:xfrm>
            <a:off x="7786325" y="2325883"/>
            <a:ext cx="3068790" cy="346249"/>
          </a:xfrm>
          <a:prstGeom prst="rect">
            <a:avLst/>
          </a:prstGeom>
        </p:spPr>
        <p:txBody>
          <a:bodyPr vert="horz" wrap="square" lIns="0" tIns="0" rIns="0" bIns="0" rtlCol="0">
            <a:spAutoFit/>
          </a:bodyPr>
          <a:lstStyle/>
          <a:p>
            <a:pPr marL="59690">
              <a:lnSpc>
                <a:spcPts val="894"/>
              </a:lnSpc>
            </a:pPr>
            <a:r>
              <a:rPr sz="1400" spc="-50" dirty="0" err="1">
                <a:latin typeface="Meiryo UI" panose="020B0604030504040204" pitchFamily="50" charset="-128"/>
                <a:ea typeface="Meiryo UI" panose="020B0604030504040204" pitchFamily="50" charset="-128"/>
                <a:cs typeface="PMingLiU"/>
              </a:rPr>
              <a:t>コンピューティングのサービス化</a:t>
            </a:r>
            <a:endParaRPr lang="en-US" sz="1400" spc="-50" dirty="0">
              <a:latin typeface="Meiryo UI" panose="020B0604030504040204" pitchFamily="50" charset="-128"/>
              <a:ea typeface="Meiryo UI" panose="020B0604030504040204" pitchFamily="50" charset="-128"/>
              <a:cs typeface="PMingLiU"/>
            </a:endParaRPr>
          </a:p>
          <a:p>
            <a:pPr marL="59690">
              <a:lnSpc>
                <a:spcPts val="894"/>
              </a:lnSpc>
            </a:pPr>
            <a:endParaRPr lang="en-US" sz="1400" spc="-50" dirty="0">
              <a:latin typeface="Meiryo UI" panose="020B0604030504040204" pitchFamily="50" charset="-128"/>
              <a:ea typeface="Meiryo UI" panose="020B0604030504040204" pitchFamily="50" charset="-128"/>
              <a:cs typeface="PMingLiU"/>
            </a:endParaRPr>
          </a:p>
          <a:p>
            <a:pPr marL="59690">
              <a:lnSpc>
                <a:spcPts val="894"/>
              </a:lnSpc>
            </a:pPr>
            <a:r>
              <a:rPr sz="1400" spc="15" dirty="0">
                <a:latin typeface="Meiryo UI" panose="020B0604030504040204" pitchFamily="50" charset="-128"/>
                <a:ea typeface="Meiryo UI" panose="020B0604030504040204" pitchFamily="50" charset="-128"/>
                <a:cs typeface="PMingLiU"/>
              </a:rPr>
              <a:t>（</a:t>
            </a:r>
            <a:r>
              <a:rPr sz="1600" spc="15" dirty="0">
                <a:latin typeface="Meiryo UI" panose="020B0604030504040204" pitchFamily="50" charset="-128"/>
                <a:ea typeface="Meiryo UI" panose="020B0604030504040204" pitchFamily="50" charset="-128"/>
                <a:cs typeface="Lucida Sans"/>
              </a:rPr>
              <a:t>As</a:t>
            </a:r>
            <a:r>
              <a:rPr sz="1600" spc="-75" dirty="0">
                <a:latin typeface="Meiryo UI" panose="020B0604030504040204" pitchFamily="50" charset="-128"/>
                <a:ea typeface="Meiryo UI" panose="020B0604030504040204" pitchFamily="50" charset="-128"/>
                <a:cs typeface="Lucida Sans"/>
              </a:rPr>
              <a:t> </a:t>
            </a:r>
            <a:r>
              <a:rPr sz="1600" spc="10" dirty="0">
                <a:latin typeface="Meiryo UI" panose="020B0604030504040204" pitchFamily="50" charset="-128"/>
                <a:ea typeface="Meiryo UI" panose="020B0604030504040204" pitchFamily="50" charset="-128"/>
                <a:cs typeface="Lucida Sans"/>
              </a:rPr>
              <a:t>a</a:t>
            </a:r>
            <a:r>
              <a:rPr sz="1600" spc="-75" dirty="0">
                <a:latin typeface="Meiryo UI" panose="020B0604030504040204" pitchFamily="50" charset="-128"/>
                <a:ea typeface="Meiryo UI" panose="020B0604030504040204" pitchFamily="50" charset="-128"/>
                <a:cs typeface="Lucida Sans"/>
              </a:rPr>
              <a:t> </a:t>
            </a:r>
            <a:r>
              <a:rPr sz="1600" spc="10" dirty="0">
                <a:latin typeface="Meiryo UI" panose="020B0604030504040204" pitchFamily="50" charset="-128"/>
                <a:ea typeface="Meiryo UI" panose="020B0604030504040204" pitchFamily="50" charset="-128"/>
                <a:cs typeface="Lucida Sans"/>
              </a:rPr>
              <a:t>service</a:t>
            </a:r>
            <a:r>
              <a:rPr sz="1600" spc="-75" dirty="0">
                <a:latin typeface="Meiryo UI" panose="020B0604030504040204" pitchFamily="50" charset="-128"/>
                <a:ea typeface="Meiryo UI" panose="020B0604030504040204" pitchFamily="50" charset="-128"/>
                <a:cs typeface="Lucida Sans"/>
              </a:rPr>
              <a:t> </a:t>
            </a:r>
            <a:r>
              <a:rPr sz="1600" spc="-5" dirty="0">
                <a:latin typeface="Meiryo UI" panose="020B0604030504040204" pitchFamily="50" charset="-128"/>
                <a:ea typeface="Meiryo UI" panose="020B0604030504040204" pitchFamily="50" charset="-128"/>
                <a:cs typeface="Lucida Sans"/>
              </a:rPr>
              <a:t>computing</a:t>
            </a:r>
            <a:r>
              <a:rPr sz="1400" spc="-5" dirty="0">
                <a:latin typeface="Meiryo UI" panose="020B0604030504040204" pitchFamily="50" charset="-128"/>
                <a:ea typeface="Meiryo UI" panose="020B0604030504040204" pitchFamily="50" charset="-128"/>
                <a:cs typeface="PMingLiU"/>
              </a:rPr>
              <a:t>）</a:t>
            </a:r>
            <a:endParaRPr sz="1400" dirty="0">
              <a:latin typeface="Meiryo UI" panose="020B0604030504040204" pitchFamily="50" charset="-128"/>
              <a:ea typeface="Meiryo UI" panose="020B0604030504040204" pitchFamily="50" charset="-128"/>
              <a:cs typeface="PMingLiU"/>
            </a:endParaRPr>
          </a:p>
        </p:txBody>
      </p:sp>
      <p:sp>
        <p:nvSpPr>
          <p:cNvPr id="170" name="object 126"/>
          <p:cNvSpPr txBox="1"/>
          <p:nvPr/>
        </p:nvSpPr>
        <p:spPr>
          <a:xfrm>
            <a:off x="9422085" y="3011784"/>
            <a:ext cx="2227687" cy="219740"/>
          </a:xfrm>
          <a:prstGeom prst="rect">
            <a:avLst/>
          </a:prstGeom>
        </p:spPr>
        <p:txBody>
          <a:bodyPr vert="horz" wrap="square" lIns="0" tIns="0" rIns="0" bIns="0" rtlCol="0">
            <a:spAutoFit/>
          </a:bodyPr>
          <a:lstStyle/>
          <a:p>
            <a:pPr marL="12700" marR="5080">
              <a:lnSpc>
                <a:spcPct val="102299"/>
              </a:lnSpc>
            </a:pPr>
            <a:r>
              <a:rPr sz="1400" spc="-55" dirty="0">
                <a:latin typeface="Meiryo UI" panose="020B0604030504040204" pitchFamily="50" charset="-128"/>
                <a:ea typeface="Meiryo UI" panose="020B0604030504040204" pitchFamily="50" charset="-128"/>
                <a:cs typeface="PMingLiU"/>
              </a:rPr>
              <a:t>コグニティブ  </a:t>
            </a:r>
            <a:r>
              <a:rPr sz="1400" spc="-45" dirty="0">
                <a:latin typeface="Meiryo UI" panose="020B0604030504040204" pitchFamily="50" charset="-128"/>
                <a:ea typeface="Meiryo UI" panose="020B0604030504040204" pitchFamily="50" charset="-128"/>
                <a:cs typeface="PMingLiU"/>
              </a:rPr>
              <a:t>オ</a:t>
            </a:r>
            <a:r>
              <a:rPr sz="1400" spc="-95" dirty="0">
                <a:latin typeface="Meiryo UI" panose="020B0604030504040204" pitchFamily="50" charset="-128"/>
                <a:ea typeface="Meiryo UI" panose="020B0604030504040204" pitchFamily="50" charset="-128"/>
                <a:cs typeface="PMingLiU"/>
              </a:rPr>
              <a:t>ー</a:t>
            </a:r>
            <a:r>
              <a:rPr sz="1400" spc="-120" dirty="0">
                <a:latin typeface="Meiryo UI" panose="020B0604030504040204" pitchFamily="50" charset="-128"/>
                <a:ea typeface="Meiryo UI" panose="020B0604030504040204" pitchFamily="50" charset="-128"/>
                <a:cs typeface="PMingLiU"/>
              </a:rPr>
              <a:t>ト</a:t>
            </a:r>
            <a:r>
              <a:rPr sz="1400" spc="-80" dirty="0">
                <a:latin typeface="Meiryo UI" panose="020B0604030504040204" pitchFamily="50" charset="-128"/>
                <a:ea typeface="Meiryo UI" panose="020B0604030504040204" pitchFamily="50" charset="-128"/>
                <a:cs typeface="PMingLiU"/>
              </a:rPr>
              <a:t>メ</a:t>
            </a:r>
            <a:r>
              <a:rPr sz="1400" spc="-35" dirty="0">
                <a:latin typeface="Meiryo UI" panose="020B0604030504040204" pitchFamily="50" charset="-128"/>
                <a:ea typeface="Meiryo UI" panose="020B0604030504040204" pitchFamily="50" charset="-128"/>
                <a:cs typeface="PMingLiU"/>
              </a:rPr>
              <a:t>ー</a:t>
            </a:r>
            <a:r>
              <a:rPr sz="1400" spc="-60" dirty="0">
                <a:latin typeface="Meiryo UI" panose="020B0604030504040204" pitchFamily="50" charset="-128"/>
                <a:ea typeface="Meiryo UI" panose="020B0604030504040204" pitchFamily="50" charset="-128"/>
                <a:cs typeface="PMingLiU"/>
              </a:rPr>
              <a:t>シ</a:t>
            </a:r>
            <a:r>
              <a:rPr sz="1400" spc="-80" dirty="0">
                <a:latin typeface="Meiryo UI" panose="020B0604030504040204" pitchFamily="50" charset="-128"/>
                <a:ea typeface="Meiryo UI" panose="020B0604030504040204" pitchFamily="50" charset="-128"/>
                <a:cs typeface="PMingLiU"/>
              </a:rPr>
              <a:t>ョ</a:t>
            </a:r>
            <a:r>
              <a:rPr sz="1400" dirty="0">
                <a:latin typeface="Meiryo UI" panose="020B0604030504040204" pitchFamily="50" charset="-128"/>
                <a:ea typeface="Meiryo UI" panose="020B0604030504040204" pitchFamily="50" charset="-128"/>
                <a:cs typeface="PMingLiU"/>
              </a:rPr>
              <a:t>ン</a:t>
            </a:r>
          </a:p>
        </p:txBody>
      </p:sp>
      <p:sp>
        <p:nvSpPr>
          <p:cNvPr id="171" name="object 127"/>
          <p:cNvSpPr txBox="1"/>
          <p:nvPr/>
        </p:nvSpPr>
        <p:spPr>
          <a:xfrm>
            <a:off x="6109964" y="4625031"/>
            <a:ext cx="995838" cy="430887"/>
          </a:xfrm>
          <a:prstGeom prst="rect">
            <a:avLst/>
          </a:prstGeom>
        </p:spPr>
        <p:txBody>
          <a:bodyPr vert="horz" wrap="square" lIns="0" tIns="0" rIns="0" bIns="0" rtlCol="0">
            <a:spAutoFit/>
          </a:bodyPr>
          <a:lstStyle/>
          <a:p>
            <a:pPr marL="12700">
              <a:lnSpc>
                <a:spcPct val="100000"/>
              </a:lnSpc>
            </a:pPr>
            <a:r>
              <a:rPr sz="1400" spc="5" dirty="0" err="1">
                <a:latin typeface="Meiryo UI" panose="020B0604030504040204" pitchFamily="50" charset="-128"/>
                <a:ea typeface="Meiryo UI" panose="020B0604030504040204" pitchFamily="50" charset="-128"/>
                <a:cs typeface="PMingLiU"/>
              </a:rPr>
              <a:t>遠隔</a:t>
            </a:r>
            <a:r>
              <a:rPr sz="1400" spc="10" dirty="0" err="1">
                <a:latin typeface="Meiryo UI" panose="020B0604030504040204" pitchFamily="50" charset="-128"/>
                <a:ea typeface="Meiryo UI" panose="020B0604030504040204" pitchFamily="50" charset="-128"/>
                <a:cs typeface="PMingLiU"/>
              </a:rPr>
              <a:t>医</a:t>
            </a:r>
            <a:r>
              <a:rPr sz="1400" dirty="0" err="1">
                <a:latin typeface="Meiryo UI" panose="020B0604030504040204" pitchFamily="50" charset="-128"/>
                <a:ea typeface="Meiryo UI" panose="020B0604030504040204" pitchFamily="50" charset="-128"/>
                <a:cs typeface="PMingLiU"/>
              </a:rPr>
              <a:t>療</a:t>
            </a:r>
            <a:endParaRPr lang="en-US" sz="1400" dirty="0">
              <a:latin typeface="Meiryo UI" panose="020B0604030504040204" pitchFamily="50" charset="-128"/>
              <a:ea typeface="Meiryo UI" panose="020B0604030504040204" pitchFamily="50" charset="-128"/>
              <a:cs typeface="PMingLiU"/>
            </a:endParaRPr>
          </a:p>
          <a:p>
            <a:pPr marL="12700">
              <a:lnSpc>
                <a:spcPct val="100000"/>
              </a:lnSpc>
            </a:pPr>
            <a:r>
              <a:rPr lang="ja-JP" altLang="en-US" sz="1400" dirty="0">
                <a:latin typeface="Meiryo UI" panose="020B0604030504040204" pitchFamily="50" charset="-128"/>
                <a:ea typeface="Meiryo UI" panose="020B0604030504040204" pitchFamily="50" charset="-128"/>
                <a:cs typeface="PMingLiU"/>
              </a:rPr>
              <a:t>個別化医療</a:t>
            </a:r>
            <a:endParaRPr sz="1400" dirty="0">
              <a:latin typeface="Meiryo UI" panose="020B0604030504040204" pitchFamily="50" charset="-128"/>
              <a:ea typeface="Meiryo UI" panose="020B0604030504040204" pitchFamily="50" charset="-128"/>
              <a:cs typeface="PMingLiU"/>
            </a:endParaRPr>
          </a:p>
        </p:txBody>
      </p:sp>
      <p:sp>
        <p:nvSpPr>
          <p:cNvPr id="172" name="object 128"/>
          <p:cNvSpPr txBox="1"/>
          <p:nvPr/>
        </p:nvSpPr>
        <p:spPr>
          <a:xfrm>
            <a:off x="7842596" y="4741925"/>
            <a:ext cx="1017690" cy="215444"/>
          </a:xfrm>
          <a:prstGeom prst="rect">
            <a:avLst/>
          </a:prstGeom>
        </p:spPr>
        <p:txBody>
          <a:bodyPr vert="horz" wrap="square" lIns="0" tIns="0" rIns="0" bIns="0" rtlCol="0">
            <a:spAutoFit/>
          </a:bodyPr>
          <a:lstStyle/>
          <a:p>
            <a:pPr marL="12700">
              <a:lnSpc>
                <a:spcPct val="100000"/>
              </a:lnSpc>
            </a:pPr>
            <a:r>
              <a:rPr sz="1400" spc="-55" dirty="0">
                <a:latin typeface="Meiryo UI" panose="020B0604030504040204" pitchFamily="50" charset="-128"/>
                <a:ea typeface="Meiryo UI" panose="020B0604030504040204" pitchFamily="50" charset="-128"/>
                <a:cs typeface="PMingLiU"/>
              </a:rPr>
              <a:t>ス</a:t>
            </a:r>
            <a:r>
              <a:rPr sz="1400" spc="-60" dirty="0">
                <a:latin typeface="Meiryo UI" panose="020B0604030504040204" pitchFamily="50" charset="-128"/>
                <a:ea typeface="Meiryo UI" panose="020B0604030504040204" pitchFamily="50" charset="-128"/>
                <a:cs typeface="PMingLiU"/>
              </a:rPr>
              <a:t>マ</a:t>
            </a:r>
            <a:r>
              <a:rPr sz="1400" spc="-95" dirty="0">
                <a:latin typeface="Meiryo UI" panose="020B0604030504040204" pitchFamily="50" charset="-128"/>
                <a:ea typeface="Meiryo UI" panose="020B0604030504040204" pitchFamily="50" charset="-128"/>
                <a:cs typeface="PMingLiU"/>
              </a:rPr>
              <a:t>ー</a:t>
            </a:r>
            <a:r>
              <a:rPr sz="1400" spc="-80" dirty="0">
                <a:latin typeface="Meiryo UI" panose="020B0604030504040204" pitchFamily="50" charset="-128"/>
                <a:ea typeface="Meiryo UI" panose="020B0604030504040204" pitchFamily="50" charset="-128"/>
                <a:cs typeface="PMingLiU"/>
              </a:rPr>
              <a:t>ト</a:t>
            </a:r>
            <a:r>
              <a:rPr sz="1400" spc="-15" dirty="0">
                <a:latin typeface="Meiryo UI" panose="020B0604030504040204" pitchFamily="50" charset="-128"/>
                <a:ea typeface="Meiryo UI" panose="020B0604030504040204" pitchFamily="50" charset="-128"/>
                <a:cs typeface="PMingLiU"/>
              </a:rPr>
              <a:t>シ</a:t>
            </a:r>
            <a:r>
              <a:rPr sz="1400" spc="-60" dirty="0">
                <a:latin typeface="Meiryo UI" panose="020B0604030504040204" pitchFamily="50" charset="-128"/>
                <a:ea typeface="Meiryo UI" panose="020B0604030504040204" pitchFamily="50" charset="-128"/>
                <a:cs typeface="PMingLiU"/>
              </a:rPr>
              <a:t>テ</a:t>
            </a:r>
            <a:r>
              <a:rPr sz="1400" dirty="0">
                <a:latin typeface="Meiryo UI" panose="020B0604030504040204" pitchFamily="50" charset="-128"/>
                <a:ea typeface="Meiryo UI" panose="020B0604030504040204" pitchFamily="50" charset="-128"/>
                <a:cs typeface="PMingLiU"/>
              </a:rPr>
              <a:t>ィ</a:t>
            </a:r>
          </a:p>
        </p:txBody>
      </p:sp>
      <p:sp>
        <p:nvSpPr>
          <p:cNvPr id="46" name="正方形/長方形 45"/>
          <p:cNvSpPr/>
          <p:nvPr/>
        </p:nvSpPr>
        <p:spPr>
          <a:xfrm>
            <a:off x="9333273" y="3898721"/>
            <a:ext cx="2195153" cy="523220"/>
          </a:xfrm>
          <a:prstGeom prst="rect">
            <a:avLst/>
          </a:prstGeom>
        </p:spPr>
        <p:txBody>
          <a:bodyPr wrap="none">
            <a:spAutoFit/>
          </a:bodyPr>
          <a:lstStyle/>
          <a:p>
            <a:pPr marR="5080">
              <a:lnSpc>
                <a:spcPct val="100000"/>
              </a:lnSpc>
            </a:pPr>
            <a:r>
              <a:rPr lang="ja-JP" altLang="en-US" sz="1400" b="1" spc="15" dirty="0">
                <a:latin typeface="Meiryo UI" panose="020B0604030504040204" pitchFamily="50" charset="-128"/>
                <a:ea typeface="Meiryo UI" panose="020B0604030504040204" pitchFamily="50" charset="-128"/>
                <a:cs typeface="PMingLiU"/>
              </a:rPr>
              <a:t>仮想通貨</a:t>
            </a:r>
            <a:r>
              <a:rPr lang="ja-JP" altLang="en-US" sz="1400" b="1" dirty="0">
                <a:latin typeface="Meiryo UI" panose="020B0604030504040204" pitchFamily="50" charset="-128"/>
                <a:ea typeface="Meiryo UI" panose="020B0604030504040204" pitchFamily="50" charset="-128"/>
                <a:cs typeface="PMingLiU"/>
              </a:rPr>
              <a:t>（ビットコイン）</a:t>
            </a:r>
            <a:endParaRPr lang="en-US" altLang="ja-JP" sz="1400" b="1" dirty="0">
              <a:latin typeface="Meiryo UI" panose="020B0604030504040204" pitchFamily="50" charset="-128"/>
              <a:ea typeface="Meiryo UI" panose="020B0604030504040204" pitchFamily="50" charset="-128"/>
              <a:cs typeface="PMingLiU"/>
            </a:endParaRPr>
          </a:p>
          <a:p>
            <a:pPr marR="5080">
              <a:lnSpc>
                <a:spcPct val="100000"/>
              </a:lnSpc>
            </a:pPr>
            <a:r>
              <a:rPr lang="ja-JP" altLang="en-US" sz="1400" b="1" dirty="0">
                <a:latin typeface="Meiryo UI" panose="020B0604030504040204" pitchFamily="50" charset="-128"/>
                <a:ea typeface="Meiryo UI" panose="020B0604030504040204" pitchFamily="50" charset="-128"/>
                <a:cs typeface="PMingLiU"/>
              </a:rPr>
              <a:t>（暗号通貨とも呼ばれる）</a:t>
            </a:r>
          </a:p>
        </p:txBody>
      </p:sp>
      <p:sp>
        <p:nvSpPr>
          <p:cNvPr id="175" name="object 115"/>
          <p:cNvSpPr txBox="1"/>
          <p:nvPr/>
        </p:nvSpPr>
        <p:spPr>
          <a:xfrm>
            <a:off x="689591" y="3924315"/>
            <a:ext cx="1028065" cy="215444"/>
          </a:xfrm>
          <a:prstGeom prst="rect">
            <a:avLst/>
          </a:prstGeom>
        </p:spPr>
        <p:txBody>
          <a:bodyPr vert="horz" wrap="square" lIns="0" tIns="0" rIns="0" bIns="0" rtlCol="0">
            <a:spAutoFit/>
          </a:bodyPr>
          <a:lstStyle/>
          <a:p>
            <a:pPr>
              <a:lnSpc>
                <a:spcPct val="100000"/>
              </a:lnSpc>
              <a:spcBef>
                <a:spcPts val="45"/>
              </a:spcBef>
            </a:pPr>
            <a:r>
              <a:rPr lang="ja-JP" altLang="en-US" sz="1400" dirty="0">
                <a:latin typeface="Meiryo UI" panose="020B0604030504040204" pitchFamily="50" charset="-128"/>
                <a:ea typeface="Meiryo UI" panose="020B0604030504040204" pitchFamily="50" charset="-128"/>
                <a:cs typeface="PMingLiU"/>
              </a:rPr>
              <a:t>モバイルアプリ</a:t>
            </a:r>
            <a:endParaRPr sz="1400" dirty="0">
              <a:latin typeface="Meiryo UI" panose="020B0604030504040204" pitchFamily="50" charset="-128"/>
              <a:ea typeface="Meiryo UI" panose="020B0604030504040204" pitchFamily="50" charset="-128"/>
              <a:cs typeface="PMingLiU"/>
            </a:endParaRPr>
          </a:p>
        </p:txBody>
      </p:sp>
      <p:sp>
        <p:nvSpPr>
          <p:cNvPr id="176" name="object 115"/>
          <p:cNvSpPr txBox="1"/>
          <p:nvPr/>
        </p:nvSpPr>
        <p:spPr>
          <a:xfrm>
            <a:off x="517460" y="4476624"/>
            <a:ext cx="2233333" cy="215444"/>
          </a:xfrm>
          <a:prstGeom prst="rect">
            <a:avLst/>
          </a:prstGeom>
        </p:spPr>
        <p:txBody>
          <a:bodyPr vert="horz" wrap="square" lIns="0" tIns="0" rIns="0" bIns="0" rtlCol="0">
            <a:spAutoFit/>
          </a:bodyPr>
          <a:lstStyle/>
          <a:p>
            <a:pPr>
              <a:lnSpc>
                <a:spcPct val="100000"/>
              </a:lnSpc>
              <a:spcBef>
                <a:spcPts val="45"/>
              </a:spcBef>
            </a:pPr>
            <a:r>
              <a:rPr lang="en-US" altLang="ja-JP" sz="1400" dirty="0">
                <a:latin typeface="Meiryo UI" panose="020B0604030504040204" pitchFamily="50" charset="-128"/>
                <a:ea typeface="Meiryo UI" panose="020B0604030504040204" pitchFamily="50" charset="-128"/>
                <a:cs typeface="PMingLiU"/>
              </a:rPr>
              <a:t>3D</a:t>
            </a:r>
            <a:r>
              <a:rPr lang="ja-JP" altLang="en-US" sz="1400" dirty="0">
                <a:latin typeface="Meiryo UI" panose="020B0604030504040204" pitchFamily="50" charset="-128"/>
                <a:ea typeface="Meiryo UI" panose="020B0604030504040204" pitchFamily="50" charset="-128"/>
                <a:cs typeface="PMingLiU"/>
              </a:rPr>
              <a:t>プリンタ／</a:t>
            </a:r>
            <a:r>
              <a:rPr lang="en-US" altLang="ja-JP" sz="1400" dirty="0">
                <a:latin typeface="Meiryo UI" panose="020B0604030504040204" pitchFamily="50" charset="-128"/>
                <a:ea typeface="Meiryo UI" panose="020B0604030504040204" pitchFamily="50" charset="-128"/>
                <a:cs typeface="PMingLiU"/>
              </a:rPr>
              <a:t>4D</a:t>
            </a:r>
            <a:r>
              <a:rPr lang="ja-JP" altLang="en-US" sz="1400" dirty="0">
                <a:latin typeface="Meiryo UI" panose="020B0604030504040204" pitchFamily="50" charset="-128"/>
                <a:ea typeface="Meiryo UI" panose="020B0604030504040204" pitchFamily="50" charset="-128"/>
                <a:cs typeface="PMingLiU"/>
              </a:rPr>
              <a:t>プリンタ</a:t>
            </a:r>
            <a:endParaRPr sz="1400" dirty="0">
              <a:latin typeface="Meiryo UI" panose="020B0604030504040204" pitchFamily="50" charset="-128"/>
              <a:ea typeface="Meiryo UI" panose="020B0604030504040204" pitchFamily="50" charset="-128"/>
              <a:cs typeface="PMingLiU"/>
            </a:endParaRPr>
          </a:p>
        </p:txBody>
      </p:sp>
      <p:sp>
        <p:nvSpPr>
          <p:cNvPr id="177" name="object 122"/>
          <p:cNvSpPr txBox="1"/>
          <p:nvPr/>
        </p:nvSpPr>
        <p:spPr>
          <a:xfrm>
            <a:off x="517461" y="3358668"/>
            <a:ext cx="1512948" cy="215444"/>
          </a:xfrm>
          <a:prstGeom prst="rect">
            <a:avLst/>
          </a:prstGeom>
        </p:spPr>
        <p:txBody>
          <a:bodyPr vert="horz" wrap="square" lIns="0" tIns="0" rIns="0" bIns="0" rtlCol="0">
            <a:spAutoFit/>
          </a:bodyPr>
          <a:lstStyle/>
          <a:p>
            <a:pPr marL="12700">
              <a:lnSpc>
                <a:spcPct val="100000"/>
              </a:lnSpc>
            </a:pPr>
            <a:r>
              <a:rPr sz="1400" spc="-45" dirty="0" err="1">
                <a:latin typeface="Meiryo UI" panose="020B0604030504040204" pitchFamily="50" charset="-128"/>
                <a:ea typeface="Meiryo UI" panose="020B0604030504040204" pitchFamily="50" charset="-128"/>
                <a:cs typeface="PMingLiU"/>
              </a:rPr>
              <a:t>ク</a:t>
            </a:r>
            <a:r>
              <a:rPr sz="1400" spc="-35" dirty="0" err="1">
                <a:latin typeface="Meiryo UI" panose="020B0604030504040204" pitchFamily="50" charset="-128"/>
                <a:ea typeface="Meiryo UI" panose="020B0604030504040204" pitchFamily="50" charset="-128"/>
                <a:cs typeface="PMingLiU"/>
              </a:rPr>
              <a:t>ラ</a:t>
            </a:r>
            <a:r>
              <a:rPr sz="1400" spc="-85" dirty="0" err="1">
                <a:latin typeface="Meiryo UI" panose="020B0604030504040204" pitchFamily="50" charset="-128"/>
                <a:ea typeface="Meiryo UI" panose="020B0604030504040204" pitchFamily="50" charset="-128"/>
                <a:cs typeface="PMingLiU"/>
              </a:rPr>
              <a:t>ウ</a:t>
            </a:r>
            <a:r>
              <a:rPr sz="1400" spc="-45" dirty="0" err="1">
                <a:latin typeface="Meiryo UI" panose="020B0604030504040204" pitchFamily="50" charset="-128"/>
                <a:ea typeface="Meiryo UI" panose="020B0604030504040204" pitchFamily="50" charset="-128"/>
                <a:cs typeface="PMingLiU"/>
              </a:rPr>
              <a:t>ド</a:t>
            </a:r>
            <a:r>
              <a:rPr lang="ja-JP" altLang="en-US" sz="1400" spc="-45" dirty="0">
                <a:latin typeface="Meiryo UI" panose="020B0604030504040204" pitchFamily="50" charset="-128"/>
                <a:ea typeface="Meiryo UI" panose="020B0604030504040204" pitchFamily="50" charset="-128"/>
                <a:cs typeface="PMingLiU"/>
              </a:rPr>
              <a:t>　データセンタ</a:t>
            </a:r>
            <a:endParaRPr sz="1400" dirty="0">
              <a:latin typeface="Meiryo UI" panose="020B0604030504040204" pitchFamily="50" charset="-128"/>
              <a:ea typeface="Meiryo UI" panose="020B0604030504040204" pitchFamily="50" charset="-128"/>
              <a:cs typeface="PMingLiU"/>
            </a:endParaRPr>
          </a:p>
        </p:txBody>
      </p:sp>
      <p:sp>
        <p:nvSpPr>
          <p:cNvPr id="178" name="object 120"/>
          <p:cNvSpPr txBox="1"/>
          <p:nvPr/>
        </p:nvSpPr>
        <p:spPr>
          <a:xfrm>
            <a:off x="590284" y="4962619"/>
            <a:ext cx="1226680"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PMingLiU"/>
              </a:rPr>
              <a:t>モバイルファースト</a:t>
            </a:r>
            <a:endParaRPr sz="1400" dirty="0">
              <a:latin typeface="Meiryo UI" panose="020B0604030504040204" pitchFamily="50" charset="-128"/>
              <a:ea typeface="Meiryo UI" panose="020B0604030504040204" pitchFamily="50" charset="-128"/>
              <a:cs typeface="PMingLiU"/>
            </a:endParaRPr>
          </a:p>
        </p:txBody>
      </p:sp>
      <p:sp>
        <p:nvSpPr>
          <p:cNvPr id="179" name="object 120"/>
          <p:cNvSpPr txBox="1"/>
          <p:nvPr/>
        </p:nvSpPr>
        <p:spPr>
          <a:xfrm>
            <a:off x="1816964" y="3635430"/>
            <a:ext cx="1678241"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PMingLiU"/>
              </a:rPr>
              <a:t>パーソナライゼーション</a:t>
            </a:r>
            <a:endParaRPr sz="1400" dirty="0">
              <a:latin typeface="Meiryo UI" panose="020B0604030504040204" pitchFamily="50" charset="-128"/>
              <a:ea typeface="Meiryo UI" panose="020B0604030504040204" pitchFamily="50" charset="-128"/>
              <a:cs typeface="PMingLiU"/>
            </a:endParaRPr>
          </a:p>
        </p:txBody>
      </p:sp>
      <p:sp>
        <p:nvSpPr>
          <p:cNvPr id="180" name="object 115"/>
          <p:cNvSpPr txBox="1"/>
          <p:nvPr/>
        </p:nvSpPr>
        <p:spPr>
          <a:xfrm>
            <a:off x="2217718" y="3281605"/>
            <a:ext cx="1363175" cy="215444"/>
          </a:xfrm>
          <a:prstGeom prst="rect">
            <a:avLst/>
          </a:prstGeom>
        </p:spPr>
        <p:txBody>
          <a:bodyPr vert="horz" wrap="square" lIns="0" tIns="0" rIns="0" bIns="0" rtlCol="0">
            <a:spAutoFit/>
          </a:bodyPr>
          <a:lstStyle/>
          <a:p>
            <a:pPr>
              <a:lnSpc>
                <a:spcPct val="100000"/>
              </a:lnSpc>
              <a:spcBef>
                <a:spcPts val="45"/>
              </a:spcBef>
            </a:pPr>
            <a:r>
              <a:rPr lang="en-US" altLang="ja-JP" sz="1400" dirty="0">
                <a:latin typeface="Meiryo UI" panose="020B0604030504040204" pitchFamily="50" charset="-128"/>
                <a:ea typeface="Meiryo UI" panose="020B0604030504040204" pitchFamily="50" charset="-128"/>
                <a:cs typeface="PMingLiU"/>
              </a:rPr>
              <a:t>IoT</a:t>
            </a:r>
            <a:r>
              <a:rPr lang="ja-JP" altLang="en-US" sz="1400" dirty="0">
                <a:latin typeface="Meiryo UI" panose="020B0604030504040204" pitchFamily="50" charset="-128"/>
                <a:ea typeface="Meiryo UI" panose="020B0604030504040204" pitchFamily="50" charset="-128"/>
                <a:cs typeface="PMingLiU"/>
              </a:rPr>
              <a:t>／</a:t>
            </a:r>
            <a:r>
              <a:rPr lang="en-US" altLang="ja-JP" sz="1400" dirty="0">
                <a:latin typeface="Meiryo UI" panose="020B0604030504040204" pitchFamily="50" charset="-128"/>
                <a:ea typeface="Meiryo UI" panose="020B0604030504040204" pitchFamily="50" charset="-128"/>
                <a:cs typeface="PMingLiU"/>
              </a:rPr>
              <a:t>CPS</a:t>
            </a:r>
            <a:endParaRPr sz="1400" dirty="0">
              <a:latin typeface="Meiryo UI" panose="020B0604030504040204" pitchFamily="50" charset="-128"/>
              <a:ea typeface="Meiryo UI" panose="020B0604030504040204" pitchFamily="50" charset="-128"/>
              <a:cs typeface="PMingLiU"/>
            </a:endParaRPr>
          </a:p>
        </p:txBody>
      </p:sp>
      <p:sp>
        <p:nvSpPr>
          <p:cNvPr id="181" name="object 108"/>
          <p:cNvSpPr txBox="1"/>
          <p:nvPr/>
        </p:nvSpPr>
        <p:spPr>
          <a:xfrm>
            <a:off x="383144" y="2437710"/>
            <a:ext cx="962747" cy="215444"/>
          </a:xfrm>
          <a:prstGeom prst="rect">
            <a:avLst/>
          </a:prstGeom>
        </p:spPr>
        <p:txBody>
          <a:bodyPr vert="horz" wrap="square" lIns="0" tIns="0" rIns="0" bIns="0" rtlCol="0">
            <a:spAutoFit/>
          </a:bodyPr>
          <a:lstStyle/>
          <a:p>
            <a:pPr marL="12700">
              <a:lnSpc>
                <a:spcPct val="100000"/>
              </a:lnSpc>
            </a:pPr>
            <a:r>
              <a:rPr lang="ja-JP" altLang="en-US" sz="1400" spc="15" dirty="0">
                <a:latin typeface="Meiryo UI" panose="020B0604030504040204" pitchFamily="50" charset="-128"/>
                <a:ea typeface="Meiryo UI" panose="020B0604030504040204" pitchFamily="50" charset="-128"/>
                <a:cs typeface="PMingLiU"/>
              </a:rPr>
              <a:t>ロボティクス</a:t>
            </a:r>
            <a:endParaRPr sz="1400" dirty="0">
              <a:latin typeface="Meiryo UI" panose="020B0604030504040204" pitchFamily="50" charset="-128"/>
              <a:ea typeface="Meiryo UI" panose="020B0604030504040204" pitchFamily="50" charset="-128"/>
              <a:cs typeface="PMingLiU"/>
            </a:endParaRPr>
          </a:p>
        </p:txBody>
      </p:sp>
      <p:sp>
        <p:nvSpPr>
          <p:cNvPr id="160" name="object 112"/>
          <p:cNvSpPr txBox="1"/>
          <p:nvPr/>
        </p:nvSpPr>
        <p:spPr>
          <a:xfrm>
            <a:off x="907116" y="5994536"/>
            <a:ext cx="1645922" cy="215444"/>
          </a:xfrm>
          <a:prstGeom prst="rect">
            <a:avLst/>
          </a:prstGeom>
        </p:spPr>
        <p:txBody>
          <a:bodyPr vert="horz" wrap="square" lIns="0" tIns="0" rIns="0" bIns="0" rtlCol="0">
            <a:spAutoFit/>
          </a:bodyPr>
          <a:lstStyle/>
          <a:p>
            <a:pPr marL="12700">
              <a:lnSpc>
                <a:spcPct val="100000"/>
              </a:lnSpc>
            </a:pPr>
            <a:r>
              <a:rPr lang="en-US" altLang="ja-JP" sz="1400" spc="110" dirty="0">
                <a:latin typeface="Meiryo UI" panose="020B0604030504040204" pitchFamily="50" charset="-128"/>
                <a:ea typeface="Meiryo UI" panose="020B0604030504040204" pitchFamily="50" charset="-128"/>
                <a:cs typeface="Calibri"/>
              </a:rPr>
              <a:t>AR</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VR</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MR</a:t>
            </a:r>
            <a:endParaRPr sz="1400" dirty="0">
              <a:latin typeface="Meiryo UI" panose="020B0604030504040204" pitchFamily="50" charset="-128"/>
              <a:ea typeface="Meiryo UI" panose="020B0604030504040204" pitchFamily="50" charset="-128"/>
              <a:cs typeface="Calibri"/>
            </a:endParaRPr>
          </a:p>
        </p:txBody>
      </p:sp>
      <p:sp>
        <p:nvSpPr>
          <p:cNvPr id="2" name="テキスト ボックス 1"/>
          <p:cNvSpPr txBox="1"/>
          <p:nvPr/>
        </p:nvSpPr>
        <p:spPr>
          <a:xfrm>
            <a:off x="1772258" y="295843"/>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様々な技術を収斂し、更に破壊的テクノロジーが生まれる</a:t>
            </a:r>
          </a:p>
        </p:txBody>
      </p:sp>
      <p:sp>
        <p:nvSpPr>
          <p:cNvPr id="173" name="object 124"/>
          <p:cNvSpPr txBox="1"/>
          <p:nvPr/>
        </p:nvSpPr>
        <p:spPr>
          <a:xfrm>
            <a:off x="6110452" y="2463170"/>
            <a:ext cx="764273" cy="215444"/>
          </a:xfrm>
          <a:prstGeom prst="rect">
            <a:avLst/>
          </a:prstGeom>
        </p:spPr>
        <p:txBody>
          <a:bodyPr vert="horz" wrap="square" lIns="0" tIns="0" rIns="0" bIns="0" rtlCol="0">
            <a:spAutoFit/>
          </a:bodyPr>
          <a:lstStyle/>
          <a:p>
            <a:pPr marL="12700">
              <a:lnSpc>
                <a:spcPct val="100000"/>
              </a:lnSpc>
            </a:pPr>
            <a:r>
              <a:rPr lang="ja-JP" altLang="en-US" sz="1400" spc="-10" dirty="0">
                <a:latin typeface="Meiryo UI" panose="020B0604030504040204" pitchFamily="50" charset="-128"/>
                <a:ea typeface="Meiryo UI" panose="020B0604030504040204" pitchFamily="50" charset="-128"/>
                <a:cs typeface="PMingLiU"/>
              </a:rPr>
              <a:t>自律運転</a:t>
            </a:r>
            <a:endParaRPr sz="1400" dirty="0">
              <a:latin typeface="Meiryo UI" panose="020B0604030504040204" pitchFamily="50" charset="-128"/>
              <a:ea typeface="Meiryo UI" panose="020B0604030504040204" pitchFamily="50" charset="-128"/>
              <a:cs typeface="PMingLiU"/>
            </a:endParaRPr>
          </a:p>
        </p:txBody>
      </p:sp>
      <p:sp>
        <p:nvSpPr>
          <p:cNvPr id="3" name="角丸四角形吹き出し 2"/>
          <p:cNvSpPr/>
          <p:nvPr/>
        </p:nvSpPr>
        <p:spPr>
          <a:xfrm>
            <a:off x="8628081" y="5287514"/>
            <a:ext cx="3236028" cy="1042587"/>
          </a:xfrm>
          <a:prstGeom prst="wedgeRoundRectCallout">
            <a:avLst>
              <a:gd name="adj1" fmla="val -12123"/>
              <a:gd name="adj2" fmla="val -133533"/>
              <a:gd name="adj3" fmla="val 16667"/>
            </a:avLst>
          </a:prstGeom>
          <a:solidFill>
            <a:srgbClr val="FFC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例えば仮想通貨</a:t>
            </a:r>
            <a:r>
              <a:rPr kumimoji="1" lang="ja-JP" altLang="en-US" sz="1200" dirty="0">
                <a:solidFill>
                  <a:schemeClr val="tx1"/>
                </a:solidFill>
                <a:latin typeface="Meiryo UI" panose="020B0604030504040204" pitchFamily="50" charset="-128"/>
                <a:ea typeface="Meiryo UI" panose="020B0604030504040204" pitchFamily="50" charset="-128"/>
              </a:rPr>
              <a:t>ビットコインは、</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	</a:t>
            </a:r>
            <a:r>
              <a:rPr lang="ja-JP" altLang="en-US" sz="1200" dirty="0">
                <a:solidFill>
                  <a:schemeClr val="tx1"/>
                </a:solidFill>
                <a:latin typeface="Meiryo UI" panose="020B0604030504040204" pitchFamily="50" charset="-128"/>
                <a:ea typeface="Meiryo UI" panose="020B0604030504040204" pitchFamily="50" charset="-128"/>
              </a:rPr>
              <a:t>①ハッシュ関数</a:t>
            </a:r>
            <a:endParaRPr lang="en-US" altLang="ja-JP" sz="1200" dirty="0">
              <a:solidFill>
                <a:schemeClr val="tx1"/>
              </a:solidFill>
              <a:latin typeface="Meiryo UI" panose="020B0604030504040204" pitchFamily="50" charset="-128"/>
              <a:ea typeface="Meiryo UI" panose="020B0604030504040204" pitchFamily="50" charset="-128"/>
            </a:endParaRPr>
          </a:p>
          <a:p>
            <a:r>
              <a:rPr kumimoji="1" lang="en-US" altLang="ja-JP" sz="1200" dirty="0">
                <a:solidFill>
                  <a:schemeClr val="tx1"/>
                </a:solidFill>
                <a:latin typeface="Meiryo UI" panose="020B0604030504040204" pitchFamily="50" charset="-128"/>
                <a:ea typeface="Meiryo UI" panose="020B0604030504040204" pitchFamily="50" charset="-128"/>
              </a:rPr>
              <a:t>	</a:t>
            </a:r>
            <a:r>
              <a:rPr kumimoji="1" lang="ja-JP" altLang="en-US" sz="1200" dirty="0">
                <a:solidFill>
                  <a:schemeClr val="tx1"/>
                </a:solidFill>
                <a:latin typeface="Meiryo UI" panose="020B0604030504040204" pitchFamily="50" charset="-128"/>
                <a:ea typeface="Meiryo UI" panose="020B0604030504040204" pitchFamily="50" charset="-128"/>
              </a:rPr>
              <a:t>②公開鍵暗号</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	</a:t>
            </a:r>
            <a:r>
              <a:rPr lang="ja-JP" altLang="en-US" sz="1200" dirty="0">
                <a:solidFill>
                  <a:schemeClr val="tx1"/>
                </a:solidFill>
                <a:latin typeface="Meiryo UI" panose="020B0604030504040204" pitchFamily="50" charset="-128"/>
                <a:ea typeface="Meiryo UI" panose="020B0604030504040204" pitchFamily="50" charset="-128"/>
              </a:rPr>
              <a:t>③分散型ネットワーク技術</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と言う枯れた技術を巧みに組み合わせている。</a:t>
            </a:r>
          </a:p>
        </p:txBody>
      </p:sp>
      <p:sp>
        <p:nvSpPr>
          <p:cNvPr id="174" name="object 112"/>
          <p:cNvSpPr txBox="1"/>
          <p:nvPr/>
        </p:nvSpPr>
        <p:spPr>
          <a:xfrm>
            <a:off x="2572236" y="6008535"/>
            <a:ext cx="754114"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Calibri"/>
              </a:rPr>
              <a:t>脳科学</a:t>
            </a:r>
            <a:endParaRPr sz="1400" dirty="0">
              <a:latin typeface="Meiryo UI" panose="020B0604030504040204" pitchFamily="50" charset="-128"/>
              <a:ea typeface="Meiryo UI" panose="020B0604030504040204" pitchFamily="50" charset="-128"/>
              <a:cs typeface="Calibri"/>
            </a:endParaRPr>
          </a:p>
        </p:txBody>
      </p:sp>
      <p:sp>
        <p:nvSpPr>
          <p:cNvPr id="4" name="左中かっこ 3"/>
          <p:cNvSpPr/>
          <p:nvPr/>
        </p:nvSpPr>
        <p:spPr>
          <a:xfrm>
            <a:off x="9320720" y="5595350"/>
            <a:ext cx="325708" cy="426913"/>
          </a:xfrm>
          <a:prstGeom prst="leftBrace">
            <a:avLst>
              <a:gd name="adj1" fmla="val 25044"/>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 name="直線矢印コネクタ 5"/>
          <p:cNvCxnSpPr/>
          <p:nvPr/>
        </p:nvCxnSpPr>
        <p:spPr>
          <a:xfrm flipH="1" flipV="1">
            <a:off x="8120743" y="5807896"/>
            <a:ext cx="1082154"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593892" y="5566233"/>
            <a:ext cx="2599248" cy="461665"/>
          </a:xfrm>
          <a:prstGeom prst="rect">
            <a:avLst/>
          </a:prstGeom>
          <a:noFill/>
        </p:spPr>
        <p:txBody>
          <a:bodyPr wrap="square" rtlCol="0">
            <a:spAutoFit/>
          </a:bodyPr>
          <a:lstStyle/>
          <a:p>
            <a:pPr algn="r"/>
            <a:r>
              <a:rPr kumimoji="1" lang="ja-JP" altLang="en-US" sz="2400" b="1" dirty="0">
                <a:latin typeface="Meiryo UI" panose="020B0604030504040204" pitchFamily="50" charset="-128"/>
                <a:ea typeface="Meiryo UI" panose="020B0604030504040204" pitchFamily="50" charset="-128"/>
              </a:rPr>
              <a:t>ブロックチェーン</a:t>
            </a:r>
          </a:p>
        </p:txBody>
      </p:sp>
    </p:spTree>
    <p:extLst>
      <p:ext uri="{BB962C8B-B14F-4D97-AF65-F5344CB8AC3E}">
        <p14:creationId xmlns:p14="http://schemas.microsoft.com/office/powerpoint/2010/main" val="1699189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イスラエル国の国旗 | SOF">
            <a:extLst>
              <a:ext uri="{FF2B5EF4-FFF2-40B4-BE49-F238E27FC236}">
                <a16:creationId xmlns:a16="http://schemas.microsoft.com/office/drawing/2014/main" id="{7A359EBB-0DF0-7F3F-4245-6700A859B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37" y="2403508"/>
            <a:ext cx="1374041" cy="9971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0AB3DB4-5976-181B-F9B9-780467EF7F35}"/>
              </a:ext>
            </a:extLst>
          </p:cNvPr>
          <p:cNvSpPr txBox="1"/>
          <p:nvPr/>
        </p:nvSpPr>
        <p:spPr>
          <a:xfrm>
            <a:off x="0" y="219044"/>
            <a:ext cx="12191999" cy="461665"/>
          </a:xfrm>
          <a:prstGeom prst="rect">
            <a:avLst/>
          </a:prstGeom>
          <a:noFill/>
        </p:spPr>
        <p:txBody>
          <a:bodyPr wrap="square" rtlCol="0">
            <a:spAutoFit/>
          </a:bodyPr>
          <a:lstStyle/>
          <a:p>
            <a:pPr algn="ctr"/>
            <a:r>
              <a:rPr kumimoji="1" lang="ja-JP" altLang="en-US" sz="2400" b="1" u="sng" dirty="0">
                <a:latin typeface="BIZ UDPゴシック" panose="020B0400000000000000" pitchFamily="50" charset="-128"/>
                <a:ea typeface="BIZ UDPゴシック" panose="020B0400000000000000" pitchFamily="50" charset="-128"/>
              </a:rPr>
              <a:t>シン・デジタル基軸通貨</a:t>
            </a:r>
            <a:r>
              <a:rPr kumimoji="1" lang="ja-JP" altLang="en-US" sz="2400" b="1" dirty="0">
                <a:latin typeface="BIZ UDPゴシック" panose="020B0400000000000000" pitchFamily="50" charset="-128"/>
                <a:ea typeface="BIZ UDPゴシック" panose="020B0400000000000000" pitchFamily="50" charset="-128"/>
              </a:rPr>
              <a:t>の誕生と</a:t>
            </a:r>
            <a:r>
              <a:rPr kumimoji="1" lang="en-US" altLang="ja-JP" sz="2400" b="1" dirty="0">
                <a:latin typeface="BIZ UDPゴシック" panose="020B0400000000000000" pitchFamily="50" charset="-128"/>
                <a:ea typeface="BIZ UDPゴシック" panose="020B0400000000000000" pitchFamily="50" charset="-128"/>
              </a:rPr>
              <a:t>『</a:t>
            </a:r>
            <a:r>
              <a:rPr kumimoji="1" lang="ja-JP" altLang="en-US" sz="2400" b="1" dirty="0">
                <a:latin typeface="BIZ UDPゴシック" panose="020B0400000000000000" pitchFamily="50" charset="-128"/>
                <a:ea typeface="BIZ UDPゴシック" panose="020B0400000000000000" pitchFamily="50" charset="-128"/>
              </a:rPr>
              <a:t>ユーラシア経済連合プラス</a:t>
            </a:r>
            <a:r>
              <a:rPr kumimoji="1" lang="en-US" altLang="ja-JP" sz="2400" b="1" dirty="0">
                <a:latin typeface="BIZ UDPゴシック" panose="020B0400000000000000" pitchFamily="50" charset="-128"/>
                <a:ea typeface="BIZ UDPゴシック" panose="020B0400000000000000" pitchFamily="50" charset="-128"/>
              </a:rPr>
              <a:t>』</a:t>
            </a:r>
            <a:r>
              <a:rPr kumimoji="1" lang="ja-JP" altLang="en-US" sz="2400" b="1" dirty="0">
                <a:latin typeface="BIZ UDPゴシック" panose="020B0400000000000000" pitchFamily="50" charset="-128"/>
                <a:ea typeface="BIZ UDPゴシック" panose="020B0400000000000000" pitchFamily="50" charset="-128"/>
              </a:rPr>
              <a:t>の台頭</a:t>
            </a:r>
          </a:p>
        </p:txBody>
      </p:sp>
      <p:sp>
        <p:nvSpPr>
          <p:cNvPr id="2" name="フローチャート: 判断 1">
            <a:extLst>
              <a:ext uri="{FF2B5EF4-FFF2-40B4-BE49-F238E27FC236}">
                <a16:creationId xmlns:a16="http://schemas.microsoft.com/office/drawing/2014/main" id="{F11DF1BF-8B49-7514-B24E-57F51C21760C}"/>
              </a:ext>
            </a:extLst>
          </p:cNvPr>
          <p:cNvSpPr/>
          <p:nvPr/>
        </p:nvSpPr>
        <p:spPr>
          <a:xfrm>
            <a:off x="3098181" y="1109546"/>
            <a:ext cx="5995638" cy="3585118"/>
          </a:xfrm>
          <a:prstGeom prst="flowChartDecision">
            <a:avLst/>
          </a:prstGeom>
          <a:solidFill>
            <a:schemeClr val="accent4">
              <a:lumMod val="75000"/>
            </a:schemeClr>
          </a:solidFill>
          <a:ln>
            <a:solidFill>
              <a:schemeClr val="accent4">
                <a:lumMod val="50000"/>
              </a:schemeClr>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世界島</a:t>
            </a:r>
            <a:endParaRPr kumimoji="1" lang="en-US" altLang="ja-JP"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a:p>
            <a:pPr algn="ctr"/>
            <a:r>
              <a:rPr lang="ja-JP" altLang="en-US"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ハートランド</a:t>
            </a:r>
            <a:endParaRPr kumimoji="1" lang="ja-JP" altLang="en-US"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p:txBody>
      </p:sp>
      <p:pic>
        <p:nvPicPr>
          <p:cNvPr id="1026" name="Picture 2" descr="ロシア | 国の国旗">
            <a:extLst>
              <a:ext uri="{FF2B5EF4-FFF2-40B4-BE49-F238E27FC236}">
                <a16:creationId xmlns:a16="http://schemas.microsoft.com/office/drawing/2014/main" id="{D8DEF8C3-684A-9951-CB7B-C14B295B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979" y="1355339"/>
            <a:ext cx="1374040" cy="916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科普】中国国旗演变史_哔哩哔哩_bilibili">
            <a:extLst>
              <a:ext uri="{FF2B5EF4-FFF2-40B4-BE49-F238E27FC236}">
                <a16:creationId xmlns:a16="http://schemas.microsoft.com/office/drawing/2014/main" id="{2F2B1972-0647-6E2B-D9E7-CF417B33F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351" y="2473080"/>
            <a:ext cx="1374040" cy="858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無料イラスト インドの国旗">
            <a:extLst>
              <a:ext uri="{FF2B5EF4-FFF2-40B4-BE49-F238E27FC236}">
                <a16:creationId xmlns:a16="http://schemas.microsoft.com/office/drawing/2014/main" id="{8E806E62-B6BA-579D-D446-0DD7CE6DF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8980" y="3575822"/>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国旗 イラスト 無料｜イラン・イスラム共和国の国旗｜【公式】イラストダウンロード">
            <a:extLst>
              <a:ext uri="{FF2B5EF4-FFF2-40B4-BE49-F238E27FC236}">
                <a16:creationId xmlns:a16="http://schemas.microsoft.com/office/drawing/2014/main" id="{900B894F-ABFF-3805-F6EC-2DF2A03C8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5769" y="3181409"/>
            <a:ext cx="1374040" cy="918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トルコ | 地図に使えるフリー素材.jp">
            <a:extLst>
              <a:ext uri="{FF2B5EF4-FFF2-40B4-BE49-F238E27FC236}">
                <a16:creationId xmlns:a16="http://schemas.microsoft.com/office/drawing/2014/main" id="{D747C5A7-99B5-F60A-36A1-45C115166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5769" y="1986078"/>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インドネシア | 国の国旗">
            <a:extLst>
              <a:ext uri="{FF2B5EF4-FFF2-40B4-BE49-F238E27FC236}">
                <a16:creationId xmlns:a16="http://schemas.microsoft.com/office/drawing/2014/main" id="{8B7EE7B2-54DC-094D-A5B0-7629FF6F49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0722" y="4002390"/>
            <a:ext cx="1374040" cy="9160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南アフリカ | 地図に使えるフリー素材.jp">
            <a:extLst>
              <a:ext uri="{FF2B5EF4-FFF2-40B4-BE49-F238E27FC236}">
                <a16:creationId xmlns:a16="http://schemas.microsoft.com/office/drawing/2014/main" id="{36EC6669-7A0F-C26A-F870-286D345F19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202" y="5610874"/>
            <a:ext cx="1374041"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メキシコの国旗 - 世界の国旗">
            <a:extLst>
              <a:ext uri="{FF2B5EF4-FFF2-40B4-BE49-F238E27FC236}">
                <a16:creationId xmlns:a16="http://schemas.microsoft.com/office/drawing/2014/main" id="{1217ECC1-D0EE-BB69-D8E3-0B434D2D6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5717" y="1420769"/>
            <a:ext cx="1374040" cy="78516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国旗 フリーイラスト - 無料の印刷用ぬりえ">
            <a:extLst>
              <a:ext uri="{FF2B5EF4-FFF2-40B4-BE49-F238E27FC236}">
                <a16:creationId xmlns:a16="http://schemas.microsoft.com/office/drawing/2014/main" id="{01581132-D484-A868-0C19-2420934D30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92853" y="5581163"/>
            <a:ext cx="1374040" cy="91785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エジプトの国旗 🇪🇬 - 世界の国旗">
            <a:extLst>
              <a:ext uri="{FF2B5EF4-FFF2-40B4-BE49-F238E27FC236}">
                <a16:creationId xmlns:a16="http://schemas.microsoft.com/office/drawing/2014/main" id="{59AE313F-57F8-3ADE-A642-9451F7D4C9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203" y="3973794"/>
            <a:ext cx="1374041" cy="91602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23D775B-6B3E-F146-E5BF-7F46E529EC60}"/>
              </a:ext>
            </a:extLst>
          </p:cNvPr>
          <p:cNvSpPr txBox="1"/>
          <p:nvPr/>
        </p:nvSpPr>
        <p:spPr>
          <a:xfrm>
            <a:off x="1892625" y="2263491"/>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イスラエル</a:t>
            </a:r>
          </a:p>
        </p:txBody>
      </p:sp>
      <p:sp>
        <p:nvSpPr>
          <p:cNvPr id="20" name="テキスト ボックス 19">
            <a:extLst>
              <a:ext uri="{FF2B5EF4-FFF2-40B4-BE49-F238E27FC236}">
                <a16:creationId xmlns:a16="http://schemas.microsoft.com/office/drawing/2014/main" id="{5D3D0C69-EF7C-859A-1353-3ED17E5A884E}"/>
              </a:ext>
            </a:extLst>
          </p:cNvPr>
          <p:cNvSpPr txBox="1"/>
          <p:nvPr/>
        </p:nvSpPr>
        <p:spPr>
          <a:xfrm>
            <a:off x="3813715" y="1735400"/>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トルコ</a:t>
            </a:r>
          </a:p>
        </p:txBody>
      </p:sp>
      <p:sp>
        <p:nvSpPr>
          <p:cNvPr id="21" name="テキスト ボックス 20">
            <a:extLst>
              <a:ext uri="{FF2B5EF4-FFF2-40B4-BE49-F238E27FC236}">
                <a16:creationId xmlns:a16="http://schemas.microsoft.com/office/drawing/2014/main" id="{3DF80A9F-4E3A-B596-7404-5FDD9627E958}"/>
              </a:ext>
            </a:extLst>
          </p:cNvPr>
          <p:cNvSpPr txBox="1"/>
          <p:nvPr/>
        </p:nvSpPr>
        <p:spPr>
          <a:xfrm>
            <a:off x="3096946" y="4462918"/>
            <a:ext cx="142364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サウジアラビア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2" name="テキスト ボックス 21">
            <a:extLst>
              <a:ext uri="{FF2B5EF4-FFF2-40B4-BE49-F238E27FC236}">
                <a16:creationId xmlns:a16="http://schemas.microsoft.com/office/drawing/2014/main" id="{DC205F2A-2037-DC0B-3BD2-044675A3FBE4}"/>
              </a:ext>
            </a:extLst>
          </p:cNvPr>
          <p:cNvSpPr txBox="1"/>
          <p:nvPr/>
        </p:nvSpPr>
        <p:spPr>
          <a:xfrm>
            <a:off x="865741" y="3723907"/>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エジプト</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3" name="テキスト ボックス 22">
            <a:extLst>
              <a:ext uri="{FF2B5EF4-FFF2-40B4-BE49-F238E27FC236}">
                <a16:creationId xmlns:a16="http://schemas.microsoft.com/office/drawing/2014/main" id="{FDC709AC-8FFE-EEB7-9D93-AFA92C1A4160}"/>
              </a:ext>
            </a:extLst>
          </p:cNvPr>
          <p:cNvSpPr txBox="1"/>
          <p:nvPr/>
        </p:nvSpPr>
        <p:spPr>
          <a:xfrm>
            <a:off x="888369" y="5355676"/>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南アフリカ</a:t>
            </a:r>
          </a:p>
        </p:txBody>
      </p:sp>
      <p:sp>
        <p:nvSpPr>
          <p:cNvPr id="24" name="テキスト ボックス 23">
            <a:extLst>
              <a:ext uri="{FF2B5EF4-FFF2-40B4-BE49-F238E27FC236}">
                <a16:creationId xmlns:a16="http://schemas.microsoft.com/office/drawing/2014/main" id="{18EAE591-8CF6-E36A-79EB-22300D696A3A}"/>
              </a:ext>
            </a:extLst>
          </p:cNvPr>
          <p:cNvSpPr txBox="1"/>
          <p:nvPr/>
        </p:nvSpPr>
        <p:spPr>
          <a:xfrm>
            <a:off x="5573125" y="3342312"/>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5" name="テキスト ボックス 24">
            <a:extLst>
              <a:ext uri="{FF2B5EF4-FFF2-40B4-BE49-F238E27FC236}">
                <a16:creationId xmlns:a16="http://schemas.microsoft.com/office/drawing/2014/main" id="{85CA6C72-0462-BBDA-4A4C-A61DF44E7963}"/>
              </a:ext>
            </a:extLst>
          </p:cNvPr>
          <p:cNvSpPr txBox="1"/>
          <p:nvPr/>
        </p:nvSpPr>
        <p:spPr>
          <a:xfrm>
            <a:off x="7997286" y="3745641"/>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インドネシア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B4058D32-2AA9-242C-F4B1-9170977A5841}"/>
              </a:ext>
            </a:extLst>
          </p:cNvPr>
          <p:cNvSpPr txBox="1"/>
          <p:nvPr/>
        </p:nvSpPr>
        <p:spPr>
          <a:xfrm>
            <a:off x="6983741" y="2819886"/>
            <a:ext cx="671599"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28" name="テキスト ボックス 27">
            <a:extLst>
              <a:ext uri="{FF2B5EF4-FFF2-40B4-BE49-F238E27FC236}">
                <a16:creationId xmlns:a16="http://schemas.microsoft.com/office/drawing/2014/main" id="{3664F81E-14EE-C498-314A-411BFB5D1D27}"/>
              </a:ext>
            </a:extLst>
          </p:cNvPr>
          <p:cNvSpPr txBox="1"/>
          <p:nvPr/>
        </p:nvSpPr>
        <p:spPr>
          <a:xfrm>
            <a:off x="10366507" y="1143770"/>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メキシコ</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388B5B04-2852-4A5B-959E-C9EA1B65030E}"/>
              </a:ext>
            </a:extLst>
          </p:cNvPr>
          <p:cNvSpPr txBox="1"/>
          <p:nvPr/>
        </p:nvSpPr>
        <p:spPr>
          <a:xfrm>
            <a:off x="10326587" y="5327797"/>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ブラジル</a:t>
            </a:r>
          </a:p>
        </p:txBody>
      </p:sp>
      <p:sp>
        <p:nvSpPr>
          <p:cNvPr id="30" name="テキスト ボックス 29">
            <a:extLst>
              <a:ext uri="{FF2B5EF4-FFF2-40B4-BE49-F238E27FC236}">
                <a16:creationId xmlns:a16="http://schemas.microsoft.com/office/drawing/2014/main" id="{368EB0AC-F1E4-3FBA-4B12-73B1E03DDA91}"/>
              </a:ext>
            </a:extLst>
          </p:cNvPr>
          <p:cNvSpPr txBox="1"/>
          <p:nvPr/>
        </p:nvSpPr>
        <p:spPr>
          <a:xfrm>
            <a:off x="5632614" y="2233442"/>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ロシア</a:t>
            </a:r>
          </a:p>
        </p:txBody>
      </p:sp>
      <p:sp>
        <p:nvSpPr>
          <p:cNvPr id="6" name="四角形: 角を丸くする 5">
            <a:extLst>
              <a:ext uri="{FF2B5EF4-FFF2-40B4-BE49-F238E27FC236}">
                <a16:creationId xmlns:a16="http://schemas.microsoft.com/office/drawing/2014/main" id="{F5975BD3-FCEA-19BA-DE64-0886C2CB0C32}"/>
              </a:ext>
            </a:extLst>
          </p:cNvPr>
          <p:cNvSpPr/>
          <p:nvPr/>
        </p:nvSpPr>
        <p:spPr>
          <a:xfrm>
            <a:off x="489397" y="3680643"/>
            <a:ext cx="1745854" cy="3026816"/>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2A8E7CC3-BC48-2FF5-C61C-DBBB158E7FE1}"/>
              </a:ext>
            </a:extLst>
          </p:cNvPr>
          <p:cNvSpPr/>
          <p:nvPr/>
        </p:nvSpPr>
        <p:spPr>
          <a:xfrm>
            <a:off x="9957220" y="1054957"/>
            <a:ext cx="1823633" cy="1418123"/>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DD9519DB-5B8E-CB23-0873-77F8F34E276E}"/>
              </a:ext>
            </a:extLst>
          </p:cNvPr>
          <p:cNvSpPr/>
          <p:nvPr/>
        </p:nvSpPr>
        <p:spPr>
          <a:xfrm>
            <a:off x="9957220" y="5325306"/>
            <a:ext cx="1823633" cy="1418123"/>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ローチャート: 照合 7">
            <a:extLst>
              <a:ext uri="{FF2B5EF4-FFF2-40B4-BE49-F238E27FC236}">
                <a16:creationId xmlns:a16="http://schemas.microsoft.com/office/drawing/2014/main" id="{F4A82E75-F857-3275-405D-CA23141F04EB}"/>
              </a:ext>
            </a:extLst>
          </p:cNvPr>
          <p:cNvSpPr/>
          <p:nvPr/>
        </p:nvSpPr>
        <p:spPr>
          <a:xfrm>
            <a:off x="10098655" y="2459301"/>
            <a:ext cx="1576671" cy="2866005"/>
          </a:xfrm>
          <a:prstGeom prst="flowChartCollate">
            <a:avLst/>
          </a:prstGeom>
          <a:noFill/>
          <a:ln w="31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52" name="Picture 28" descr="無料イラスト サウジアラビアの国旗">
            <a:extLst>
              <a:ext uri="{FF2B5EF4-FFF2-40B4-BE49-F238E27FC236}">
                <a16:creationId xmlns:a16="http://schemas.microsoft.com/office/drawing/2014/main" id="{1BF80F45-CEE3-2BC8-AD17-E274ADA50D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47782" y="4694664"/>
            <a:ext cx="1372805" cy="915203"/>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91EA4A79-0975-130D-FC60-652C1C747D03}"/>
              </a:ext>
            </a:extLst>
          </p:cNvPr>
          <p:cNvSpPr txBox="1"/>
          <p:nvPr/>
        </p:nvSpPr>
        <p:spPr>
          <a:xfrm>
            <a:off x="3598123" y="4086270"/>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イラン</a:t>
            </a:r>
          </a:p>
        </p:txBody>
      </p:sp>
      <p:pic>
        <p:nvPicPr>
          <p:cNvPr id="1054" name="Picture 30" descr="ベネズエラの国旗">
            <a:extLst>
              <a:ext uri="{FF2B5EF4-FFF2-40B4-BE49-F238E27FC236}">
                <a16:creationId xmlns:a16="http://schemas.microsoft.com/office/drawing/2014/main" id="{DD5AF02D-E29C-6BD8-BA07-9639BB778C5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87639" y="3461431"/>
            <a:ext cx="1373438" cy="915202"/>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DD089EC0-F87E-4693-F0C6-2F9115D2D1D6}"/>
              </a:ext>
            </a:extLst>
          </p:cNvPr>
          <p:cNvSpPr txBox="1"/>
          <p:nvPr/>
        </p:nvSpPr>
        <p:spPr>
          <a:xfrm>
            <a:off x="9397408" y="3850429"/>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ベネゼエラ</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0" name="テキスト ボックス 39">
            <a:extLst>
              <a:ext uri="{FF2B5EF4-FFF2-40B4-BE49-F238E27FC236}">
                <a16:creationId xmlns:a16="http://schemas.microsoft.com/office/drawing/2014/main" id="{7D31F44A-40E4-0317-55AE-8890298AD9DB}"/>
              </a:ext>
            </a:extLst>
          </p:cNvPr>
          <p:cNvSpPr txBox="1"/>
          <p:nvPr/>
        </p:nvSpPr>
        <p:spPr>
          <a:xfrm>
            <a:off x="2562008" y="6177291"/>
            <a:ext cx="7010946"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グレートゲームの終わり⇒ロシア勢が優勢</a:t>
            </a:r>
            <a:r>
              <a:rPr kumimoji="1" lang="ja-JP" altLang="en-US" sz="1000" dirty="0">
                <a:solidFill>
                  <a:srgbClr val="C00000"/>
                </a:solidFill>
                <a:latin typeface="UD デジタル 教科書体 NK-B" panose="02020700000000000000" pitchFamily="18" charset="-128"/>
                <a:ea typeface="UD デジタル 教科書体 NK-B" panose="02020700000000000000" pitchFamily="18" charset="-128"/>
              </a:rPr>
              <a:t>？</a:t>
            </a:r>
            <a:endParaRPr kumimoji="1" lang="ja-JP" altLang="en-US" sz="24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41" name="テキスト ボックス 40">
            <a:extLst>
              <a:ext uri="{FF2B5EF4-FFF2-40B4-BE49-F238E27FC236}">
                <a16:creationId xmlns:a16="http://schemas.microsoft.com/office/drawing/2014/main" id="{4C1C02B9-467D-EBBB-6961-A3335ABA057F}"/>
              </a:ext>
            </a:extLst>
          </p:cNvPr>
          <p:cNvSpPr txBox="1"/>
          <p:nvPr/>
        </p:nvSpPr>
        <p:spPr>
          <a:xfrm>
            <a:off x="585980" y="5012472"/>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アフリカ</a:t>
            </a:r>
          </a:p>
        </p:txBody>
      </p:sp>
      <p:sp>
        <p:nvSpPr>
          <p:cNvPr id="42" name="テキスト ボックス 41">
            <a:extLst>
              <a:ext uri="{FF2B5EF4-FFF2-40B4-BE49-F238E27FC236}">
                <a16:creationId xmlns:a16="http://schemas.microsoft.com/office/drawing/2014/main" id="{D2959D5B-6CED-DA4C-3D47-C4EEFDA853AB}"/>
              </a:ext>
            </a:extLst>
          </p:cNvPr>
          <p:cNvSpPr txBox="1"/>
          <p:nvPr/>
        </p:nvSpPr>
        <p:spPr>
          <a:xfrm>
            <a:off x="10048027"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sp>
        <p:nvSpPr>
          <p:cNvPr id="43" name="テキスト ボックス 42">
            <a:extLst>
              <a:ext uri="{FF2B5EF4-FFF2-40B4-BE49-F238E27FC236}">
                <a16:creationId xmlns:a16="http://schemas.microsoft.com/office/drawing/2014/main" id="{614833B2-5E9C-47DC-870E-0AB1042AD414}"/>
              </a:ext>
            </a:extLst>
          </p:cNvPr>
          <p:cNvSpPr txBox="1"/>
          <p:nvPr/>
        </p:nvSpPr>
        <p:spPr>
          <a:xfrm>
            <a:off x="10121400" y="3171984"/>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中米</a:t>
            </a:r>
          </a:p>
        </p:txBody>
      </p:sp>
      <p:sp>
        <p:nvSpPr>
          <p:cNvPr id="44" name="テキスト ボックス 43">
            <a:extLst>
              <a:ext uri="{FF2B5EF4-FFF2-40B4-BE49-F238E27FC236}">
                <a16:creationId xmlns:a16="http://schemas.microsoft.com/office/drawing/2014/main" id="{72EFF989-9153-24D8-AD68-9CE75704D0F6}"/>
              </a:ext>
            </a:extLst>
          </p:cNvPr>
          <p:cNvSpPr txBox="1"/>
          <p:nvPr/>
        </p:nvSpPr>
        <p:spPr>
          <a:xfrm>
            <a:off x="10098655" y="5065224"/>
            <a:ext cx="1549578" cy="338554"/>
          </a:xfrm>
          <a:prstGeom prst="rect">
            <a:avLst/>
          </a:prstGeom>
          <a:noFill/>
        </p:spPr>
        <p:txBody>
          <a:bodyPr wrap="square" rtlCol="0">
            <a:spAutoFit/>
          </a:bodyPr>
          <a:lstStyle/>
          <a:p>
            <a:pPr algn="ctr"/>
            <a:r>
              <a:rPr lang="ja-JP" altLang="en-US" sz="1600" dirty="0">
                <a:latin typeface="UD デジタル 教科書体 NK-B" panose="02020700000000000000" pitchFamily="18" charset="-128"/>
                <a:ea typeface="UD デジタル 教科書体 NK-B" panose="02020700000000000000" pitchFamily="18" charset="-128"/>
              </a:rPr>
              <a:t>南</a:t>
            </a:r>
            <a:r>
              <a:rPr kumimoji="1" lang="ja-JP" altLang="en-US" sz="1600" dirty="0">
                <a:latin typeface="UD デジタル 教科書体 NK-B" panose="02020700000000000000" pitchFamily="18" charset="-128"/>
                <a:ea typeface="UD デジタル 教科書体 NK-B" panose="02020700000000000000" pitchFamily="18" charset="-128"/>
              </a:rPr>
              <a:t>米</a:t>
            </a:r>
          </a:p>
        </p:txBody>
      </p:sp>
      <p:sp>
        <p:nvSpPr>
          <p:cNvPr id="45" name="テキスト ボックス 44">
            <a:extLst>
              <a:ext uri="{FF2B5EF4-FFF2-40B4-BE49-F238E27FC236}">
                <a16:creationId xmlns:a16="http://schemas.microsoft.com/office/drawing/2014/main" id="{BA8284C9-BEA3-B5ED-966F-DF69618DB779}"/>
              </a:ext>
            </a:extLst>
          </p:cNvPr>
          <p:cNvSpPr txBox="1"/>
          <p:nvPr/>
        </p:nvSpPr>
        <p:spPr>
          <a:xfrm>
            <a:off x="3122363" y="5609954"/>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「金」取引基盤整備</a:t>
            </a:r>
          </a:p>
        </p:txBody>
      </p:sp>
      <p:sp>
        <p:nvSpPr>
          <p:cNvPr id="46" name="テキスト ボックス 45">
            <a:extLst>
              <a:ext uri="{FF2B5EF4-FFF2-40B4-BE49-F238E27FC236}">
                <a16:creationId xmlns:a16="http://schemas.microsoft.com/office/drawing/2014/main" id="{948D04C5-1E61-D039-E3D2-EA8F8609F6EA}"/>
              </a:ext>
            </a:extLst>
          </p:cNvPr>
          <p:cNvSpPr txBox="1"/>
          <p:nvPr/>
        </p:nvSpPr>
        <p:spPr>
          <a:xfrm>
            <a:off x="7460776" y="2068387"/>
            <a:ext cx="1423641" cy="461665"/>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中国版</a:t>
            </a:r>
            <a:r>
              <a:rPr lang="en-US" altLang="ja-JP" sz="1200" dirty="0">
                <a:latin typeface="BIZ UDP明朝 Medium" panose="02020500000000000000" pitchFamily="18" charset="-128"/>
                <a:ea typeface="BIZ UDP明朝 Medium" panose="02020500000000000000" pitchFamily="18" charset="-128"/>
              </a:rPr>
              <a:t>GPS</a:t>
            </a:r>
            <a:r>
              <a:rPr lang="ja-JP" altLang="en-US" sz="1200" dirty="0">
                <a:latin typeface="BIZ UDP明朝 Medium" panose="02020500000000000000" pitchFamily="18" charset="-128"/>
                <a:ea typeface="BIZ UDP明朝 Medium" panose="02020500000000000000" pitchFamily="18" charset="-128"/>
              </a:rPr>
              <a:t>北斗</a:t>
            </a:r>
            <a:endParaRPr lang="en-US" altLang="ja-JP" sz="1200" dirty="0">
              <a:latin typeface="BIZ UDP明朝 Medium" panose="02020500000000000000" pitchFamily="18" charset="-128"/>
              <a:ea typeface="BIZ UDP明朝 Medium" panose="02020500000000000000" pitchFamily="18" charset="-128"/>
            </a:endParaRPr>
          </a:p>
          <a:p>
            <a:pPr algn="ctr"/>
            <a:r>
              <a:rPr lang="ja-JP" altLang="en-US" sz="1200" dirty="0">
                <a:latin typeface="BIZ UDP明朝 Medium" panose="02020500000000000000" pitchFamily="18" charset="-128"/>
                <a:ea typeface="BIZ UDP明朝 Medium" panose="02020500000000000000" pitchFamily="18" charset="-128"/>
              </a:rPr>
              <a:t>デジタル人民元</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7" name="テキスト ボックス 46">
            <a:extLst>
              <a:ext uri="{FF2B5EF4-FFF2-40B4-BE49-F238E27FC236}">
                <a16:creationId xmlns:a16="http://schemas.microsoft.com/office/drawing/2014/main" id="{C7D81EA9-720E-A8AD-89A3-523CD681BB42}"/>
              </a:ext>
            </a:extLst>
          </p:cNvPr>
          <p:cNvSpPr txBox="1"/>
          <p:nvPr/>
        </p:nvSpPr>
        <p:spPr>
          <a:xfrm>
            <a:off x="7215482" y="3273361"/>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48" name="テキスト ボックス 47">
            <a:extLst>
              <a:ext uri="{FF2B5EF4-FFF2-40B4-BE49-F238E27FC236}">
                <a16:creationId xmlns:a16="http://schemas.microsoft.com/office/drawing/2014/main" id="{E0DC9C78-4DF6-7CC7-46C7-FA5CF50617C0}"/>
              </a:ext>
            </a:extLst>
          </p:cNvPr>
          <p:cNvSpPr txBox="1"/>
          <p:nvPr/>
        </p:nvSpPr>
        <p:spPr>
          <a:xfrm>
            <a:off x="5355661" y="1078340"/>
            <a:ext cx="1423641"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GLONASS</a:t>
            </a:r>
            <a:endParaRPr kumimoji="1" lang="ja-JP" altLang="en-US" sz="1200" dirty="0">
              <a:latin typeface="BIZ UDP明朝 Medium" panose="02020500000000000000" pitchFamily="18" charset="-128"/>
              <a:ea typeface="BIZ UDP明朝 Medium" panose="02020500000000000000" pitchFamily="18" charset="-128"/>
            </a:endParaRPr>
          </a:p>
        </p:txBody>
      </p:sp>
      <p:cxnSp>
        <p:nvCxnSpPr>
          <p:cNvPr id="10" name="コネクタ: カギ線 9">
            <a:extLst>
              <a:ext uri="{FF2B5EF4-FFF2-40B4-BE49-F238E27FC236}">
                <a16:creationId xmlns:a16="http://schemas.microsoft.com/office/drawing/2014/main" id="{8E4ED6D0-29BD-8B78-861C-121492BEDF5E}"/>
              </a:ext>
            </a:extLst>
          </p:cNvPr>
          <p:cNvCxnSpPr>
            <a:stCxn id="48" idx="0"/>
            <a:endCxn id="46" idx="0"/>
          </p:cNvCxnSpPr>
          <p:nvPr/>
        </p:nvCxnSpPr>
        <p:spPr>
          <a:xfrm rot="16200000" flipH="1">
            <a:off x="6625015" y="520806"/>
            <a:ext cx="990047" cy="2105115"/>
          </a:xfrm>
          <a:prstGeom prst="bentConnector3">
            <a:avLst>
              <a:gd name="adj1" fmla="val -23090"/>
            </a:avLst>
          </a:prstGeom>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46850681-06AA-EBFF-D433-9306055B2E45}"/>
              </a:ext>
            </a:extLst>
          </p:cNvPr>
          <p:cNvSpPr txBox="1"/>
          <p:nvPr/>
        </p:nvSpPr>
        <p:spPr>
          <a:xfrm>
            <a:off x="3651421" y="2828491"/>
            <a:ext cx="1187597"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NATO</a:t>
            </a:r>
            <a:r>
              <a:rPr lang="ja-JP" altLang="en-US" sz="1200" dirty="0">
                <a:latin typeface="BIZ UDP明朝 Medium" panose="02020500000000000000" pitchFamily="18" charset="-128"/>
                <a:ea typeface="BIZ UDP明朝 Medium" panose="02020500000000000000" pitchFamily="18" charset="-128"/>
              </a:rPr>
              <a:t>加盟国</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52" name="テキスト ボックス 51">
            <a:extLst>
              <a:ext uri="{FF2B5EF4-FFF2-40B4-BE49-F238E27FC236}">
                <a16:creationId xmlns:a16="http://schemas.microsoft.com/office/drawing/2014/main" id="{6C2A35BD-AAFE-C8E8-B76A-EAA8A155C9F8}"/>
              </a:ext>
            </a:extLst>
          </p:cNvPr>
          <p:cNvSpPr txBox="1"/>
          <p:nvPr/>
        </p:nvSpPr>
        <p:spPr>
          <a:xfrm>
            <a:off x="6625617" y="3883311"/>
            <a:ext cx="992459"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QUAD</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9" name="テキスト ボックス 48">
            <a:extLst>
              <a:ext uri="{FF2B5EF4-FFF2-40B4-BE49-F238E27FC236}">
                <a16:creationId xmlns:a16="http://schemas.microsoft.com/office/drawing/2014/main" id="{5848A591-1C66-44E0-A172-8CD5E5675E5C}"/>
              </a:ext>
            </a:extLst>
          </p:cNvPr>
          <p:cNvSpPr txBox="1"/>
          <p:nvPr/>
        </p:nvSpPr>
        <p:spPr>
          <a:xfrm>
            <a:off x="5221834" y="4653745"/>
            <a:ext cx="1863076"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ルピー国際決済システム</a:t>
            </a:r>
          </a:p>
        </p:txBody>
      </p:sp>
    </p:spTree>
    <p:extLst>
      <p:ext uri="{BB962C8B-B14F-4D97-AF65-F5344CB8AC3E}">
        <p14:creationId xmlns:p14="http://schemas.microsoft.com/office/powerpoint/2010/main" val="1486901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0AB3DB4-5976-181B-F9B9-780467EF7F35}"/>
              </a:ext>
            </a:extLst>
          </p:cNvPr>
          <p:cNvSpPr txBox="1"/>
          <p:nvPr/>
        </p:nvSpPr>
        <p:spPr>
          <a:xfrm>
            <a:off x="0" y="161510"/>
            <a:ext cx="12191999" cy="461665"/>
          </a:xfrm>
          <a:prstGeom prst="rect">
            <a:avLst/>
          </a:prstGeom>
          <a:noFill/>
        </p:spPr>
        <p:txBody>
          <a:bodyPr wrap="square" rtlCol="0">
            <a:spAutoFit/>
          </a:bodyPr>
          <a:lstStyle/>
          <a:p>
            <a:pPr algn="ctr"/>
            <a:r>
              <a:rPr lang="ja-JP" altLang="en-US" sz="2400" b="1" i="0" dirty="0">
                <a:solidFill>
                  <a:srgbClr val="1A1A1A"/>
                </a:solidFill>
                <a:effectLst/>
                <a:latin typeface="BIZ UDPゴシック" panose="020B0400000000000000" pitchFamily="50" charset="-128"/>
                <a:ea typeface="BIZ UDPゴシック" panose="020B0400000000000000" pitchFamily="50" charset="-128"/>
              </a:rPr>
              <a:t>複数の基軸通貨制度が存在する世界</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39" name="テキスト ボックス 38">
            <a:extLst>
              <a:ext uri="{FF2B5EF4-FFF2-40B4-BE49-F238E27FC236}">
                <a16:creationId xmlns:a16="http://schemas.microsoft.com/office/drawing/2014/main" id="{D3B6C4E4-B6CD-4677-87C8-331CF123C71C}"/>
              </a:ext>
            </a:extLst>
          </p:cNvPr>
          <p:cNvSpPr txBox="1"/>
          <p:nvPr/>
        </p:nvSpPr>
        <p:spPr>
          <a:xfrm>
            <a:off x="1006821" y="623175"/>
            <a:ext cx="10178358" cy="369332"/>
          </a:xfrm>
          <a:prstGeom prst="rect">
            <a:avLst/>
          </a:prstGeom>
          <a:noFill/>
        </p:spPr>
        <p:txBody>
          <a:bodyPr wrap="square">
            <a:spAutoFit/>
          </a:bodyPr>
          <a:lstStyle/>
          <a:p>
            <a:r>
              <a:rPr lang="en-US" altLang="ja-JP" dirty="0">
                <a:latin typeface="Britannic Bold" panose="020B0903060703020204" pitchFamily="34" charset="0"/>
              </a:rPr>
              <a:t>Fed Chief Jerome Powell says it’s possible to have more than one reserve currency in the world.</a:t>
            </a:r>
            <a:endParaRPr lang="ja-JP" altLang="en-US" dirty="0">
              <a:latin typeface="Britannic Bold" panose="020B0903060703020204" pitchFamily="34" charset="0"/>
            </a:endParaRPr>
          </a:p>
        </p:txBody>
      </p:sp>
      <p:sp>
        <p:nvSpPr>
          <p:cNvPr id="40" name="テキスト ボックス 39">
            <a:extLst>
              <a:ext uri="{FF2B5EF4-FFF2-40B4-BE49-F238E27FC236}">
                <a16:creationId xmlns:a16="http://schemas.microsoft.com/office/drawing/2014/main" id="{DEF6EE2A-F4A2-4072-91B1-59DE4B7E3C94}"/>
              </a:ext>
            </a:extLst>
          </p:cNvPr>
          <p:cNvSpPr txBox="1"/>
          <p:nvPr/>
        </p:nvSpPr>
        <p:spPr>
          <a:xfrm>
            <a:off x="362140" y="6211669"/>
            <a:ext cx="11624648" cy="646331"/>
          </a:xfrm>
          <a:prstGeom prst="rect">
            <a:avLst/>
          </a:prstGeom>
          <a:noFill/>
        </p:spPr>
        <p:txBody>
          <a:bodyPr wrap="square">
            <a:spAutoFit/>
          </a:bodyPr>
          <a:lstStyle/>
          <a:p>
            <a:r>
              <a:rPr lang="en-US" altLang="ja-JP" dirty="0">
                <a:latin typeface="Britannic Bold" panose="020B0903060703020204" pitchFamily="34" charset="0"/>
                <a:ea typeface="BIZ UDPゴシック" panose="020B0400000000000000" pitchFamily="50" charset="-128"/>
              </a:rPr>
              <a:t>Rep. Carolyn Maloney</a:t>
            </a:r>
            <a:r>
              <a:rPr lang="ja-JP" altLang="en-US" dirty="0">
                <a:latin typeface="Britannic Bold" panose="020B0903060703020204" pitchFamily="34" charset="0"/>
                <a:ea typeface="BIZ UDPゴシック" panose="020B0400000000000000" pitchFamily="50" charset="-128"/>
              </a:rPr>
              <a:t>が、ロシアと中国がドルを使わなくなった場合の米国経済に与える影響を質問し、パウエル議長が回答している動画（</a:t>
            </a:r>
            <a:r>
              <a:rPr lang="en-US" altLang="ja-JP" dirty="0">
                <a:latin typeface="Britannic Bold" panose="020B0903060703020204" pitchFamily="34" charset="0"/>
                <a:ea typeface="BIZ UDPゴシック" panose="020B0400000000000000" pitchFamily="50" charset="-128"/>
              </a:rPr>
              <a:t>1:03:40</a:t>
            </a:r>
            <a:r>
              <a:rPr lang="ja-JP" altLang="en-US" dirty="0">
                <a:latin typeface="Britannic Bold" panose="020B0903060703020204" pitchFamily="34" charset="0"/>
                <a:ea typeface="BIZ UDPゴシック" panose="020B0400000000000000" pitchFamily="50" charset="-128"/>
              </a:rPr>
              <a:t>から</a:t>
            </a:r>
            <a:r>
              <a:rPr lang="en-US" altLang="ja-JP" dirty="0">
                <a:latin typeface="Britannic Bold" panose="020B0903060703020204" pitchFamily="34" charset="0"/>
                <a:ea typeface="BIZ UDPゴシック" panose="020B0400000000000000" pitchFamily="50" charset="-128"/>
              </a:rPr>
              <a:t>1:05:30</a:t>
            </a:r>
            <a:r>
              <a:rPr lang="ja-JP" altLang="en-US" dirty="0">
                <a:latin typeface="Britannic Bold" panose="020B0903060703020204" pitchFamily="34" charset="0"/>
                <a:ea typeface="BIZ UDPゴシック" panose="020B0400000000000000" pitchFamily="50" charset="-128"/>
              </a:rPr>
              <a:t>の部分を参照）</a:t>
            </a:r>
          </a:p>
        </p:txBody>
      </p:sp>
      <p:pic>
        <p:nvPicPr>
          <p:cNvPr id="20" name="図 19">
            <a:extLst>
              <a:ext uri="{FF2B5EF4-FFF2-40B4-BE49-F238E27FC236}">
                <a16:creationId xmlns:a16="http://schemas.microsoft.com/office/drawing/2014/main" id="{F3406AA3-693B-49F1-8C85-0BB6B5C5EE99}"/>
              </a:ext>
            </a:extLst>
          </p:cNvPr>
          <p:cNvPicPr>
            <a:picLocks noChangeAspect="1"/>
          </p:cNvPicPr>
          <p:nvPr/>
        </p:nvPicPr>
        <p:blipFill>
          <a:blip r:embed="rId2"/>
          <a:stretch>
            <a:fillRect/>
          </a:stretch>
        </p:blipFill>
        <p:spPr>
          <a:xfrm>
            <a:off x="1104523" y="990387"/>
            <a:ext cx="9823010" cy="5139716"/>
          </a:xfrm>
          <a:prstGeom prst="rect">
            <a:avLst/>
          </a:prstGeom>
        </p:spPr>
      </p:pic>
      <p:sp>
        <p:nvSpPr>
          <p:cNvPr id="44" name="テキスト ボックス 43">
            <a:extLst>
              <a:ext uri="{FF2B5EF4-FFF2-40B4-BE49-F238E27FC236}">
                <a16:creationId xmlns:a16="http://schemas.microsoft.com/office/drawing/2014/main" id="{4483213A-BA99-43EF-A5F7-9442EFD984DA}"/>
              </a:ext>
            </a:extLst>
          </p:cNvPr>
          <p:cNvSpPr txBox="1"/>
          <p:nvPr/>
        </p:nvSpPr>
        <p:spPr>
          <a:xfrm>
            <a:off x="3142655" y="1084840"/>
            <a:ext cx="4644707" cy="307777"/>
          </a:xfrm>
          <a:prstGeom prst="rect">
            <a:avLst/>
          </a:prstGeom>
          <a:noFill/>
        </p:spPr>
        <p:txBody>
          <a:bodyPr wrap="square">
            <a:spAutoFit/>
          </a:bodyPr>
          <a:lstStyle/>
          <a:p>
            <a:r>
              <a:rPr lang="en-US" altLang="ja-JP" sz="1400" dirty="0">
                <a:solidFill>
                  <a:schemeClr val="bg1"/>
                </a:solidFill>
                <a:latin typeface="Amasis MT Pro Medium" panose="02040604050005020304" pitchFamily="18" charset="0"/>
                <a:ea typeface="BIZ UDPゴシック" panose="020B0400000000000000" pitchFamily="50" charset="-128"/>
              </a:rPr>
              <a:t>https://www.youtube.com/watch?v=r38K7xoBLVU</a:t>
            </a:r>
            <a:endParaRPr lang="ja-JP" altLang="en-US" sz="1400" dirty="0">
              <a:solidFill>
                <a:schemeClr val="bg1"/>
              </a:solidFill>
              <a:latin typeface="Amasis MT Pro Medium" panose="02040604050005020304" pitchFamily="18" charset="0"/>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D6E9BFE-4DF7-429C-8585-F0A4F1E78AD5}"/>
              </a:ext>
            </a:extLst>
          </p:cNvPr>
          <p:cNvSpPr txBox="1"/>
          <p:nvPr/>
        </p:nvSpPr>
        <p:spPr>
          <a:xfrm rot="19238454">
            <a:off x="851988" y="3700778"/>
            <a:ext cx="4581331" cy="307777"/>
          </a:xfrm>
          <a:prstGeom prst="rect">
            <a:avLst/>
          </a:prstGeom>
          <a:noFill/>
        </p:spPr>
        <p:txBody>
          <a:bodyPr wrap="square" rtlCol="0">
            <a:spAutoFit/>
          </a:bodyPr>
          <a:lstStyle/>
          <a:p>
            <a:pPr algn="ctr"/>
            <a:r>
              <a:rPr lang="ja-JP" altLang="en-US" sz="1400" b="1" i="0" dirty="0">
                <a:solidFill>
                  <a:schemeClr val="accent4">
                    <a:lumMod val="20000"/>
                    <a:lumOff val="80000"/>
                  </a:schemeClr>
                </a:solidFill>
                <a:effectLst/>
                <a:latin typeface="BIZ UDPゴシック" panose="020B0400000000000000" pitchFamily="50" charset="-128"/>
                <a:ea typeface="BIZ UDPゴシック" panose="020B0400000000000000" pitchFamily="50" charset="-128"/>
              </a:rPr>
              <a:t>基軸通貨は複数あっても良いと言っている。</a:t>
            </a:r>
            <a:endParaRPr kumimoji="1" lang="ja-JP" altLang="en-US" sz="2400" dirty="0">
              <a:solidFill>
                <a:schemeClr val="accent4">
                  <a:lumMod val="20000"/>
                  <a:lumOff val="80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66080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38984" y="6492875"/>
            <a:ext cx="553016" cy="365125"/>
          </a:xfrm>
        </p:spPr>
        <p:txBody>
          <a:bodyPr/>
          <a:lstStyle/>
          <a:p>
            <a:fld id="{6F8D1931-CE7A-4631-A2FD-F09270C7E571}" type="slidenum">
              <a:rPr kumimoji="1" lang="ja-JP" altLang="en-US" sz="1600" b="1" smtClean="0">
                <a:solidFill>
                  <a:schemeClr val="tx1"/>
                </a:solidFill>
              </a:rPr>
              <a:t>32</a:t>
            </a:fld>
            <a:endParaRPr kumimoji="1" lang="ja-JP" altLang="en-US" sz="1600" b="1" dirty="0">
              <a:solidFill>
                <a:schemeClr val="tx1"/>
              </a:solidFill>
            </a:endParaRPr>
          </a:p>
        </p:txBody>
      </p:sp>
      <p:grpSp>
        <p:nvGrpSpPr>
          <p:cNvPr id="40" name="グループ化 39"/>
          <p:cNvGrpSpPr/>
          <p:nvPr/>
        </p:nvGrpSpPr>
        <p:grpSpPr>
          <a:xfrm>
            <a:off x="995520" y="759414"/>
            <a:ext cx="3950825" cy="3064241"/>
            <a:chOff x="1170334" y="1903600"/>
            <a:chExt cx="3950825" cy="3064241"/>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334" y="1908266"/>
              <a:ext cx="3950825" cy="3059575"/>
            </a:xfrm>
            <a:prstGeom prst="rect">
              <a:avLst/>
            </a:prstGeom>
          </p:spPr>
        </p:pic>
        <p:sp>
          <p:nvSpPr>
            <p:cNvPr id="12" name="テキスト ボックス 11"/>
            <p:cNvSpPr txBox="1"/>
            <p:nvPr/>
          </p:nvSpPr>
          <p:spPr>
            <a:xfrm>
              <a:off x="1673533" y="1903600"/>
              <a:ext cx="2933322" cy="307777"/>
            </a:xfrm>
            <a:prstGeom prst="rect">
              <a:avLst/>
            </a:prstGeom>
            <a:noFill/>
          </p:spPr>
          <p:txBody>
            <a:bodyPr wrap="square" rtlCol="0">
              <a:spAutoFit/>
            </a:bodyPr>
            <a:lstStyle/>
            <a:p>
              <a:pPr algn="ctr"/>
              <a:r>
                <a:rPr kumimoji="1" lang="en-US" altLang="ja-JP" sz="1400" b="1" dirty="0">
                  <a:solidFill>
                    <a:schemeClr val="bg1"/>
                  </a:solidFill>
                  <a:latin typeface="Meiryo UI" panose="020B0604030504040204" pitchFamily="50" charset="-128"/>
                  <a:ea typeface="Meiryo UI" panose="020B0604030504040204" pitchFamily="50" charset="-128"/>
                </a:rPr>
                <a:t>1648</a:t>
              </a:r>
              <a:r>
                <a:rPr kumimoji="1" lang="ja-JP" altLang="en-US" sz="1400" b="1" dirty="0">
                  <a:solidFill>
                    <a:schemeClr val="bg1"/>
                  </a:solidFill>
                  <a:latin typeface="Meiryo UI" panose="020B0604030504040204" pitchFamily="50" charset="-128"/>
                  <a:ea typeface="Meiryo UI" panose="020B0604030504040204" pitchFamily="50" charset="-128"/>
                </a:rPr>
                <a:t>年、ウェストファリア条約締結</a:t>
              </a:r>
            </a:p>
          </p:txBody>
        </p:sp>
      </p:grpSp>
      <p:pic>
        <p:nvPicPr>
          <p:cNvPr id="39" name="図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464" y="928520"/>
            <a:ext cx="5750082" cy="2566241"/>
          </a:xfrm>
          <a:prstGeom prst="rect">
            <a:avLst/>
          </a:prstGeom>
        </p:spPr>
      </p:pic>
      <p:pic>
        <p:nvPicPr>
          <p:cNvPr id="68" name="図 67"/>
          <p:cNvPicPr>
            <a:picLocks noChangeAspect="1"/>
          </p:cNvPicPr>
          <p:nvPr/>
        </p:nvPicPr>
        <p:blipFill>
          <a:blip r:embed="rId5"/>
          <a:stretch>
            <a:fillRect/>
          </a:stretch>
        </p:blipFill>
        <p:spPr>
          <a:xfrm>
            <a:off x="36571" y="3976600"/>
            <a:ext cx="6726225" cy="2698837"/>
          </a:xfrm>
          <a:prstGeom prst="rect">
            <a:avLst/>
          </a:prstGeom>
        </p:spPr>
      </p:pic>
      <p:sp>
        <p:nvSpPr>
          <p:cNvPr id="69" name="正方形/長方形 68"/>
          <p:cNvSpPr/>
          <p:nvPr/>
        </p:nvSpPr>
        <p:spPr>
          <a:xfrm>
            <a:off x="6846792" y="3564926"/>
            <a:ext cx="5345208" cy="523220"/>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1981</a:t>
            </a:r>
            <a:r>
              <a:rPr lang="ja-JP" altLang="en-US" sz="1400" dirty="0">
                <a:latin typeface="Meiryo UI" panose="020B0604030504040204" pitchFamily="50" charset="-128"/>
                <a:ea typeface="Meiryo UI" panose="020B0604030504040204" pitchFamily="50" charset="-128"/>
              </a:rPr>
              <a:t>年に</a:t>
            </a:r>
            <a:r>
              <a:rPr lang="en-US" altLang="ja-JP" sz="1400" dirty="0">
                <a:latin typeface="Meiryo UI" panose="020B0604030504040204" pitchFamily="50" charset="-128"/>
                <a:ea typeface="Meiryo UI" panose="020B0604030504040204" pitchFamily="50" charset="-128"/>
              </a:rPr>
              <a:t>Macintosh</a:t>
            </a:r>
            <a:r>
              <a:rPr lang="ja-JP" altLang="en-US" sz="1400" dirty="0">
                <a:latin typeface="Meiryo UI" panose="020B0604030504040204" pitchFamily="50" charset="-128"/>
                <a:ea typeface="Meiryo UI" panose="020B0604030504040204" pitchFamily="50" charset="-128"/>
              </a:rPr>
              <a:t>プロジェクトに乗り出したジョブズは、メンバーを鼓舞するため、開発拠点のテキサコ・タワーの屋上にドクロの海賊旗を掲げた！</a:t>
            </a:r>
          </a:p>
        </p:txBody>
      </p:sp>
      <p:pic>
        <p:nvPicPr>
          <p:cNvPr id="71" name="図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9964" y="4061502"/>
            <a:ext cx="3561219" cy="2613935"/>
          </a:xfrm>
          <a:prstGeom prst="rect">
            <a:avLst/>
          </a:prstGeom>
        </p:spPr>
      </p:pic>
      <p:sp>
        <p:nvSpPr>
          <p:cNvPr id="72" name="正方形/長方形 71"/>
          <p:cNvSpPr/>
          <p:nvPr/>
        </p:nvSpPr>
        <p:spPr>
          <a:xfrm>
            <a:off x="7249964" y="4303590"/>
            <a:ext cx="2290824" cy="276999"/>
          </a:xfrm>
          <a:prstGeom prst="rect">
            <a:avLst/>
          </a:prstGeom>
        </p:spPr>
        <p:txBody>
          <a:bodyPr wrap="square">
            <a:spAutoFit/>
          </a:bodyPr>
          <a:lstStyle/>
          <a:p>
            <a:r>
              <a:rPr lang="ja-JP" altLang="en-US" sz="1200" b="1" dirty="0">
                <a:latin typeface="Meiryo UI" panose="020B0604030504040204" pitchFamily="50" charset="-128"/>
                <a:ea typeface="Meiryo UI" panose="020B0604030504040204" pitchFamily="50" charset="-128"/>
              </a:rPr>
              <a:t>海軍に入るより、海賊であれ！</a:t>
            </a:r>
            <a:endParaRPr lang="ja-JP" altLang="en-US" sz="1200" b="1" dirty="0"/>
          </a:p>
        </p:txBody>
      </p:sp>
      <p:sp>
        <p:nvSpPr>
          <p:cNvPr id="73" name="正方形/長方形 72"/>
          <p:cNvSpPr/>
          <p:nvPr/>
        </p:nvSpPr>
        <p:spPr>
          <a:xfrm>
            <a:off x="6873404" y="6613882"/>
            <a:ext cx="4586266" cy="276999"/>
          </a:xfrm>
          <a:prstGeom prst="rect">
            <a:avLst/>
          </a:prstGeom>
        </p:spPr>
        <p:txBody>
          <a:bodyPr wrap="square">
            <a:spAutoFit/>
          </a:bodyPr>
          <a:lstStyle/>
          <a:p>
            <a:pPr algn="ctr"/>
            <a:r>
              <a:rPr lang="ja-JP" altLang="en-US" sz="1200" b="1" dirty="0">
                <a:latin typeface="Meiryo UI" panose="020B0604030504040204" pitchFamily="50" charset="-128"/>
                <a:ea typeface="Meiryo UI" panose="020B0604030504040204" pitchFamily="50" charset="-128"/>
              </a:rPr>
              <a:t>俺たちはいつも偉大なアイデアを臆面もなく盗んできた。</a:t>
            </a:r>
            <a:endParaRPr lang="ja-JP" altLang="en-US" sz="1200" dirty="0">
              <a:latin typeface="Meiryo UI" panose="020B0604030504040204" pitchFamily="50" charset="-128"/>
              <a:ea typeface="Meiryo UI" panose="020B0604030504040204" pitchFamily="50" charset="-128"/>
            </a:endParaRPr>
          </a:p>
        </p:txBody>
      </p:sp>
      <p:sp>
        <p:nvSpPr>
          <p:cNvPr id="79" name="正方形/長方形 78"/>
          <p:cNvSpPr/>
          <p:nvPr/>
        </p:nvSpPr>
        <p:spPr>
          <a:xfrm>
            <a:off x="6320654" y="949502"/>
            <a:ext cx="5594838" cy="577081"/>
          </a:xfrm>
          <a:prstGeom prst="rect">
            <a:avLst/>
          </a:prstGeom>
        </p:spPr>
        <p:txBody>
          <a:bodyPr wrap="square">
            <a:spAutoFit/>
          </a:bodyPr>
          <a:lstStyle/>
          <a:p>
            <a:r>
              <a:rPr lang="ja-JP" altLang="en-US" sz="1050" dirty="0">
                <a:latin typeface="Meiryo UI" panose="020B0604030504040204" pitchFamily="50" charset="-128"/>
                <a:ea typeface="Meiryo UI" panose="020B0604030504040204" pitchFamily="50" charset="-128"/>
              </a:rPr>
              <a:t>シリコンバレー西海岸から</a:t>
            </a:r>
            <a:r>
              <a:rPr lang="en-US" altLang="ja-JP" sz="1050" dirty="0">
                <a:latin typeface="Meiryo UI" panose="020B0604030504040204" pitchFamily="50" charset="-128"/>
                <a:ea typeface="Meiryo UI" panose="020B0604030504040204" pitchFamily="50" charset="-128"/>
              </a:rPr>
              <a:t>12</a:t>
            </a:r>
            <a:r>
              <a:rPr lang="ja-JP" altLang="en-US" sz="1050" dirty="0">
                <a:latin typeface="Meiryo UI" panose="020B0604030504040204" pitchFamily="50" charset="-128"/>
                <a:ea typeface="Meiryo UI" panose="020B0604030504040204" pitchFamily="50" charset="-128"/>
              </a:rPr>
              <a:t>マイル離れた公海に、大型クルーザーを停泊させ、起業家の居住区および仕事場を提供しようという試み。公海上なので、もちろん就業ビザなどの心配なし！</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船に掲げるのは、勿論、「海賊旗」。</a:t>
            </a:r>
          </a:p>
        </p:txBody>
      </p:sp>
      <p:sp>
        <p:nvSpPr>
          <p:cNvPr id="80" name="正方形/長方形 79"/>
          <p:cNvSpPr/>
          <p:nvPr/>
        </p:nvSpPr>
        <p:spPr>
          <a:xfrm>
            <a:off x="7981259" y="621447"/>
            <a:ext cx="2008050" cy="338554"/>
          </a:xfrm>
          <a:prstGeom prst="rect">
            <a:avLst/>
          </a:prstGeom>
        </p:spPr>
        <p:txBody>
          <a:bodyPr wrap="none">
            <a:spAutoFit/>
          </a:bodyPr>
          <a:lstStyle/>
          <a:p>
            <a:pPr algn="ctr"/>
            <a:r>
              <a:rPr lang="en-US" altLang="ja-JP" sz="1600" b="1" dirty="0">
                <a:latin typeface="Meiryo UI" panose="020B0604030504040204" pitchFamily="50" charset="-128"/>
                <a:ea typeface="Meiryo UI" panose="020B0604030504040204" pitchFamily="50" charset="-128"/>
              </a:rPr>
              <a:t>Project</a:t>
            </a:r>
            <a:r>
              <a:rPr lang="ja-JP" altLang="en-US" sz="1600" b="1" dirty="0">
                <a:latin typeface="Meiryo UI" panose="020B0604030504040204" pitchFamily="50" charset="-128"/>
                <a:ea typeface="Meiryo UI" panose="020B0604030504040204" pitchFamily="50" charset="-128"/>
              </a:rPr>
              <a:t> </a:t>
            </a:r>
            <a:r>
              <a:rPr lang="en-US" altLang="ja-JP" sz="1600" b="1" dirty="0" err="1">
                <a:latin typeface="Meiryo UI" panose="020B0604030504040204" pitchFamily="50" charset="-128"/>
                <a:ea typeface="Meiryo UI" panose="020B0604030504040204" pitchFamily="50" charset="-128"/>
              </a:rPr>
              <a:t>Blueseed</a:t>
            </a:r>
            <a:endParaRPr lang="ja-JP" altLang="en-US" sz="1600" b="1" dirty="0">
              <a:latin typeface="Meiryo UI" panose="020B0604030504040204" pitchFamily="50" charset="-128"/>
              <a:ea typeface="Meiryo UI" panose="020B0604030504040204" pitchFamily="50" charset="-128"/>
            </a:endParaRPr>
          </a:p>
        </p:txBody>
      </p:sp>
      <p:pic>
        <p:nvPicPr>
          <p:cNvPr id="81" name="図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9033" y="4352837"/>
            <a:ext cx="1612967" cy="1175217"/>
          </a:xfrm>
          <a:prstGeom prst="rect">
            <a:avLst/>
          </a:prstGeom>
        </p:spPr>
      </p:pic>
      <p:pic>
        <p:nvPicPr>
          <p:cNvPr id="82" name="図 8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29927" y="2854549"/>
            <a:ext cx="1432869" cy="947285"/>
          </a:xfrm>
          <a:prstGeom prst="rect">
            <a:avLst/>
          </a:prstGeom>
        </p:spPr>
      </p:pic>
      <p:sp>
        <p:nvSpPr>
          <p:cNvPr id="84" name="テキスト ボックス 83"/>
          <p:cNvSpPr txBox="1"/>
          <p:nvPr/>
        </p:nvSpPr>
        <p:spPr>
          <a:xfrm>
            <a:off x="234041" y="6598492"/>
            <a:ext cx="2516863"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主権国家（国民国家）</a:t>
            </a:r>
          </a:p>
        </p:txBody>
      </p:sp>
      <p:sp>
        <p:nvSpPr>
          <p:cNvPr id="85" name="テキスト ボックス 84"/>
          <p:cNvSpPr txBox="1"/>
          <p:nvPr/>
        </p:nvSpPr>
        <p:spPr>
          <a:xfrm>
            <a:off x="3847722" y="5161129"/>
            <a:ext cx="2516863"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自主自律</a:t>
            </a:r>
          </a:p>
        </p:txBody>
      </p:sp>
      <p:sp>
        <p:nvSpPr>
          <p:cNvPr id="86" name="テキスト ボックス 85"/>
          <p:cNvSpPr txBox="1"/>
          <p:nvPr/>
        </p:nvSpPr>
        <p:spPr>
          <a:xfrm>
            <a:off x="3847722" y="5172129"/>
            <a:ext cx="2516863"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自主自律</a:t>
            </a:r>
          </a:p>
        </p:txBody>
      </p:sp>
      <p:sp>
        <p:nvSpPr>
          <p:cNvPr id="87" name="テキスト ボックス 86"/>
          <p:cNvSpPr txBox="1"/>
          <p:nvPr/>
        </p:nvSpPr>
        <p:spPr>
          <a:xfrm>
            <a:off x="3942640" y="6598492"/>
            <a:ext cx="2516863"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リバータリアン的</a:t>
            </a:r>
          </a:p>
        </p:txBody>
      </p:sp>
      <p:sp>
        <p:nvSpPr>
          <p:cNvPr id="28" name="テキスト ボックス 27">
            <a:extLst>
              <a:ext uri="{FF2B5EF4-FFF2-40B4-BE49-F238E27FC236}">
                <a16:creationId xmlns:a16="http://schemas.microsoft.com/office/drawing/2014/main" id="{83A755F6-BD1B-4E9C-BD00-56D04B08CCDB}"/>
              </a:ext>
            </a:extLst>
          </p:cNvPr>
          <p:cNvSpPr txBox="1"/>
          <p:nvPr/>
        </p:nvSpPr>
        <p:spPr>
          <a:xfrm>
            <a:off x="2434171" y="130108"/>
            <a:ext cx="7339694"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集中管理か、分散自律の世界か</a:t>
            </a:r>
            <a:endParaRPr kumimoji="1" lang="ja-JP" altLang="en-US" sz="2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86627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029690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https://forms.office.com/r/cEJSw5dnPU</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1253" y="571699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descr="QR コード&#10;&#10;自動的に生成された説明">
            <a:extLst>
              <a:ext uri="{FF2B5EF4-FFF2-40B4-BE49-F238E27FC236}">
                <a16:creationId xmlns:a16="http://schemas.microsoft.com/office/drawing/2014/main" id="{6760D1F0-D492-42C1-8597-66BD93A76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409" y="691740"/>
            <a:ext cx="5677180" cy="5677180"/>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CA5EDFB-09DB-4533-9A03-262FCC0A8BAA}"/>
              </a:ext>
            </a:extLst>
          </p:cNvPr>
          <p:cNvSpPr txBox="1"/>
          <p:nvPr/>
        </p:nvSpPr>
        <p:spPr>
          <a:xfrm rot="19870882">
            <a:off x="2503917" y="2937301"/>
            <a:ext cx="7622849" cy="76944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kumimoji="1" lang="en-US" altLang="ja-JP" sz="4400" dirty="0">
                <a:latin typeface="Amasis MT Pro Black" panose="02040A04050005020304" pitchFamily="18" charset="0"/>
              </a:rPr>
              <a:t>Backup Slide</a:t>
            </a:r>
            <a:endParaRPr kumimoji="1" lang="ja-JP" altLang="en-US" sz="4400" dirty="0">
              <a:latin typeface="Amasis MT Pro Black" panose="02040A04050005020304" pitchFamily="18" charset="0"/>
            </a:endParaRPr>
          </a:p>
        </p:txBody>
      </p:sp>
    </p:spTree>
    <p:extLst>
      <p:ext uri="{BB962C8B-B14F-4D97-AF65-F5344CB8AC3E}">
        <p14:creationId xmlns:p14="http://schemas.microsoft.com/office/powerpoint/2010/main" val="142855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 y="306934"/>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b="0" dirty="0" err="1">
                <a:latin typeface="Yet R" panose="02030504000101010101" pitchFamily="18" charset="-127"/>
                <a:ea typeface="Yet R" panose="02030504000101010101" pitchFamily="18" charset="-127"/>
              </a:rPr>
              <a:t>一般利用型</a:t>
            </a:r>
            <a:r>
              <a:rPr sz="2800" b="0" spc="-10" dirty="0" err="1">
                <a:latin typeface="Yet R" panose="02030504000101010101" pitchFamily="18" charset="-127"/>
                <a:ea typeface="Yet R" panose="02030504000101010101" pitchFamily="18" charset="-127"/>
              </a:rPr>
              <a:t>CBDC</a:t>
            </a:r>
            <a:r>
              <a:rPr sz="2800" b="0" spc="-5" dirty="0" err="1">
                <a:latin typeface="Yet R" panose="02030504000101010101" pitchFamily="18" charset="-127"/>
                <a:ea typeface="Yet R" panose="02030504000101010101" pitchFamily="18" charset="-127"/>
              </a:rPr>
              <a:t>に関する国際的な原則</a:t>
            </a:r>
            <a:endParaRPr sz="2800" b="0" spc="-5" dirty="0">
              <a:latin typeface="Yet R" panose="02030504000101010101" pitchFamily="18" charset="-127"/>
              <a:ea typeface="Yet R" panose="02030504000101010101" pitchFamily="18" charset="-127"/>
            </a:endParaRPr>
          </a:p>
        </p:txBody>
      </p:sp>
      <p:sp>
        <p:nvSpPr>
          <p:cNvPr id="4" name="object 4"/>
          <p:cNvSpPr txBox="1"/>
          <p:nvPr/>
        </p:nvSpPr>
        <p:spPr>
          <a:xfrm>
            <a:off x="6549291" y="1109907"/>
            <a:ext cx="5235899" cy="519822"/>
          </a:xfrm>
          <a:prstGeom prst="rect">
            <a:avLst/>
          </a:prstGeom>
        </p:spPr>
        <p:txBody>
          <a:bodyPr vert="horz" wrap="square" lIns="0" tIns="27305" rIns="0" bIns="0" rtlCol="0">
            <a:spAutoFit/>
          </a:bodyPr>
          <a:lstStyle/>
          <a:p>
            <a:pPr marL="264160" marR="5080" indent="-252095">
              <a:lnSpc>
                <a:spcPct val="93800"/>
              </a:lnSpc>
              <a:spcBef>
                <a:spcPts val="215"/>
              </a:spcBef>
              <a:buFont typeface="Wingdings"/>
              <a:buChar char=""/>
              <a:tabLst>
                <a:tab pos="264795" algn="l"/>
              </a:tabLst>
            </a:pPr>
            <a:r>
              <a:rPr sz="1600" spc="-10" dirty="0">
                <a:latin typeface="メイリオ"/>
                <a:cs typeface="メイリオ"/>
              </a:rPr>
              <a:t>2021</a:t>
            </a:r>
            <a:r>
              <a:rPr sz="1600" spc="-25" dirty="0">
                <a:latin typeface="メイリオ"/>
                <a:cs typeface="メイリオ"/>
              </a:rPr>
              <a:t>年</a:t>
            </a:r>
            <a:r>
              <a:rPr sz="1600" spc="-10" dirty="0">
                <a:latin typeface="メイリオ"/>
                <a:cs typeface="メイリオ"/>
              </a:rPr>
              <a:t>10</a:t>
            </a:r>
            <a:r>
              <a:rPr sz="1600" spc="-25" dirty="0">
                <a:latin typeface="メイリオ"/>
                <a:cs typeface="メイリオ"/>
              </a:rPr>
              <a:t>月、</a:t>
            </a:r>
            <a:r>
              <a:rPr sz="1600" b="1" spc="-25" dirty="0">
                <a:solidFill>
                  <a:srgbClr val="006FC0"/>
                </a:solidFill>
                <a:latin typeface="メイリオ"/>
                <a:cs typeface="メイリオ"/>
              </a:rPr>
              <a:t>Ｇ7（財務</a:t>
            </a:r>
            <a:r>
              <a:rPr sz="1600" b="1" spc="-10" dirty="0">
                <a:solidFill>
                  <a:srgbClr val="006FC0"/>
                </a:solidFill>
                <a:latin typeface="メイリオ"/>
                <a:cs typeface="メイリオ"/>
              </a:rPr>
              <a:t>大</a:t>
            </a:r>
            <a:r>
              <a:rPr sz="1600" b="1" spc="-25" dirty="0">
                <a:solidFill>
                  <a:srgbClr val="006FC0"/>
                </a:solidFill>
                <a:latin typeface="メイリオ"/>
                <a:cs typeface="メイリオ"/>
              </a:rPr>
              <a:t>臣、</a:t>
            </a:r>
            <a:r>
              <a:rPr sz="1600" b="1" spc="-10" dirty="0">
                <a:solidFill>
                  <a:srgbClr val="006FC0"/>
                </a:solidFill>
                <a:latin typeface="メイリオ"/>
                <a:cs typeface="メイリオ"/>
              </a:rPr>
              <a:t>中</a:t>
            </a:r>
            <a:r>
              <a:rPr sz="1600" b="1" spc="-25" dirty="0">
                <a:solidFill>
                  <a:srgbClr val="006FC0"/>
                </a:solidFill>
                <a:latin typeface="メイリオ"/>
                <a:cs typeface="メイリオ"/>
              </a:rPr>
              <a:t>央銀</a:t>
            </a:r>
            <a:r>
              <a:rPr sz="1600" b="1" spc="-50" dirty="0">
                <a:solidFill>
                  <a:srgbClr val="006FC0"/>
                </a:solidFill>
                <a:latin typeface="メイリオ"/>
                <a:cs typeface="メイリオ"/>
              </a:rPr>
              <a:t>行</a:t>
            </a:r>
            <a:r>
              <a:rPr sz="1600" b="1" spc="-30" dirty="0">
                <a:solidFill>
                  <a:srgbClr val="006FC0"/>
                </a:solidFill>
                <a:latin typeface="メイリオ"/>
                <a:cs typeface="メイリオ"/>
              </a:rPr>
              <a:t>総裁）</a:t>
            </a:r>
            <a:r>
              <a:rPr sz="1600" spc="-30" dirty="0">
                <a:latin typeface="メイリオ"/>
                <a:cs typeface="メイリオ"/>
              </a:rPr>
              <a:t>は、</a:t>
            </a:r>
            <a:endParaRPr lang="en-US" sz="1600" spc="-30" dirty="0">
              <a:latin typeface="メイリオ"/>
              <a:cs typeface="メイリオ"/>
            </a:endParaRPr>
          </a:p>
          <a:p>
            <a:pPr marL="12065" marR="5080">
              <a:lnSpc>
                <a:spcPct val="93800"/>
              </a:lnSpc>
              <a:spcBef>
                <a:spcPts val="215"/>
              </a:spcBef>
              <a:tabLst>
                <a:tab pos="264795" algn="l"/>
              </a:tabLst>
            </a:pPr>
            <a:r>
              <a:rPr sz="1600" spc="-30" dirty="0">
                <a:latin typeface="メイリオ"/>
                <a:cs typeface="メイリオ"/>
              </a:rPr>
              <a:t>「リテール</a:t>
            </a:r>
            <a:r>
              <a:rPr sz="1600" spc="-25" dirty="0">
                <a:latin typeface="メイリオ"/>
                <a:cs typeface="メイリオ"/>
              </a:rPr>
              <a:t>CBDC</a:t>
            </a:r>
            <a:r>
              <a:rPr sz="1600" spc="-35" dirty="0">
                <a:latin typeface="メイリオ"/>
                <a:cs typeface="メイリオ"/>
              </a:rPr>
              <a:t>に関する公</a:t>
            </a:r>
            <a:r>
              <a:rPr sz="1600" spc="-25" dirty="0">
                <a:latin typeface="メイリオ"/>
                <a:cs typeface="メイリオ"/>
              </a:rPr>
              <a:t>共政策上の原則」を公表</a:t>
            </a:r>
            <a:r>
              <a:rPr sz="1600" spc="-50" dirty="0">
                <a:latin typeface="メイリオ"/>
                <a:cs typeface="メイリオ"/>
              </a:rPr>
              <a:t>。</a:t>
            </a:r>
            <a:endParaRPr sz="1600" dirty="0">
              <a:latin typeface="メイリオ"/>
              <a:cs typeface="メイリオ"/>
            </a:endParaRPr>
          </a:p>
        </p:txBody>
      </p:sp>
      <p:sp>
        <p:nvSpPr>
          <p:cNvPr id="5" name="object 5"/>
          <p:cNvSpPr txBox="1"/>
          <p:nvPr/>
        </p:nvSpPr>
        <p:spPr>
          <a:xfrm>
            <a:off x="602091" y="2480311"/>
            <a:ext cx="5476890" cy="950645"/>
          </a:xfrm>
          <a:prstGeom prst="rect">
            <a:avLst/>
          </a:prstGeom>
          <a:ln w="22859">
            <a:solidFill>
              <a:srgbClr val="006FC0"/>
            </a:solidFill>
          </a:ln>
        </p:spPr>
        <p:txBody>
          <a:bodyPr vert="horz" wrap="square" lIns="0" tIns="43180" rIns="0" bIns="0" rtlCol="0">
            <a:spAutoFit/>
          </a:bodyPr>
          <a:lstStyle/>
          <a:p>
            <a:pPr marL="177800" marR="74930">
              <a:lnSpc>
                <a:spcPct val="131100"/>
              </a:lnSpc>
              <a:spcBef>
                <a:spcPts val="340"/>
              </a:spcBef>
            </a:pPr>
            <a:r>
              <a:rPr sz="1400" b="1" spc="-20" dirty="0">
                <a:latin typeface="メイリオ"/>
                <a:cs typeface="メイリオ"/>
              </a:rPr>
              <a:t>１．物価の安定・金融システムの安定を損なわない</a:t>
            </a:r>
            <a:r>
              <a:rPr sz="1400" b="1" spc="-50" dirty="0">
                <a:latin typeface="メイリオ"/>
                <a:cs typeface="メイリオ"/>
              </a:rPr>
              <a:t> </a:t>
            </a:r>
            <a:endParaRPr lang="en-US" sz="1400" b="1" spc="-50" dirty="0">
              <a:latin typeface="メイリオ"/>
              <a:cs typeface="メイリオ"/>
            </a:endParaRPr>
          </a:p>
          <a:p>
            <a:pPr marL="177800" marR="74930">
              <a:lnSpc>
                <a:spcPct val="131100"/>
              </a:lnSpc>
              <a:spcBef>
                <a:spcPts val="340"/>
              </a:spcBef>
            </a:pPr>
            <a:r>
              <a:rPr sz="1400" b="1" spc="-15" dirty="0">
                <a:latin typeface="メイリオ"/>
                <a:cs typeface="メイリオ"/>
              </a:rPr>
              <a:t>２．公的・民間マネーとの共存・補完</a:t>
            </a:r>
            <a:endParaRPr lang="en-US" sz="1400" b="1" spc="-15" dirty="0">
              <a:latin typeface="メイリオ"/>
              <a:cs typeface="メイリオ"/>
            </a:endParaRPr>
          </a:p>
          <a:p>
            <a:pPr marL="177800" marR="74930">
              <a:lnSpc>
                <a:spcPct val="131100"/>
              </a:lnSpc>
              <a:spcBef>
                <a:spcPts val="340"/>
              </a:spcBef>
            </a:pPr>
            <a:r>
              <a:rPr sz="1400" b="1" spc="-15" dirty="0">
                <a:latin typeface="メイリオ"/>
                <a:cs typeface="メイリオ"/>
              </a:rPr>
              <a:t>３．イノベーションと効率性の促進</a:t>
            </a:r>
            <a:endParaRPr sz="1400" dirty="0">
              <a:latin typeface="メイリオ"/>
              <a:cs typeface="メイリオ"/>
            </a:endParaRPr>
          </a:p>
        </p:txBody>
      </p:sp>
      <p:sp>
        <p:nvSpPr>
          <p:cNvPr id="6" name="object 6"/>
          <p:cNvSpPr txBox="1"/>
          <p:nvPr/>
        </p:nvSpPr>
        <p:spPr>
          <a:xfrm>
            <a:off x="578338" y="4074415"/>
            <a:ext cx="5511057" cy="2615565"/>
          </a:xfrm>
          <a:prstGeom prst="rect">
            <a:avLst/>
          </a:prstGeom>
          <a:ln w="22859">
            <a:solidFill>
              <a:srgbClr val="622422"/>
            </a:solidFill>
          </a:ln>
        </p:spPr>
        <p:txBody>
          <a:bodyPr vert="horz" wrap="square" lIns="0" tIns="105410" rIns="0" bIns="0" rtlCol="0">
            <a:spAutoFit/>
          </a:bodyPr>
          <a:lstStyle/>
          <a:p>
            <a:pPr marL="321945" indent="-201930">
              <a:spcBef>
                <a:spcPts val="830"/>
              </a:spcBef>
              <a:buFont typeface="Wingdings"/>
              <a:buChar char=""/>
              <a:tabLst>
                <a:tab pos="322580" algn="l"/>
              </a:tabLst>
            </a:pPr>
            <a:r>
              <a:rPr sz="1200" spc="-10" dirty="0">
                <a:latin typeface="メイリオ"/>
                <a:cs typeface="メイリオ"/>
              </a:rPr>
              <a:t>中銀マネーが</a:t>
            </a:r>
            <a:r>
              <a:rPr sz="1200" b="1" spc="-10" dirty="0">
                <a:solidFill>
                  <a:srgbClr val="006FC0"/>
                </a:solidFill>
                <a:latin typeface="メイリオ"/>
                <a:cs typeface="メイリオ"/>
              </a:rPr>
              <a:t>通貨システムの中核</a:t>
            </a:r>
            <a:r>
              <a:rPr sz="1200" spc="-15" dirty="0">
                <a:latin typeface="メイリオ"/>
                <a:cs typeface="メイリオ"/>
              </a:rPr>
              <a:t>にあることは、マネー</a:t>
            </a:r>
            <a:endParaRPr sz="1200" dirty="0">
              <a:latin typeface="メイリオ"/>
              <a:cs typeface="メイリオ"/>
            </a:endParaRPr>
          </a:p>
          <a:p>
            <a:pPr marL="321945">
              <a:spcBef>
                <a:spcPts val="160"/>
              </a:spcBef>
            </a:pPr>
            <a:r>
              <a:rPr sz="1200" spc="-5" dirty="0">
                <a:latin typeface="メイリオ"/>
                <a:cs typeface="メイリオ"/>
              </a:rPr>
              <a:t>に対する信認のよりどころとなり、公共の福祉を支える。</a:t>
            </a:r>
            <a:endParaRPr sz="1200" dirty="0">
              <a:latin typeface="メイリオ"/>
              <a:cs typeface="メイリオ"/>
            </a:endParaRPr>
          </a:p>
          <a:p>
            <a:pPr marL="321945" marR="217170" indent="-201295">
              <a:lnSpc>
                <a:spcPct val="110800"/>
              </a:lnSpc>
              <a:spcBef>
                <a:spcPts val="610"/>
              </a:spcBef>
              <a:buFont typeface="Wingdings"/>
              <a:buChar char=""/>
              <a:tabLst>
                <a:tab pos="322580" algn="l"/>
              </a:tabLst>
            </a:pPr>
            <a:r>
              <a:rPr sz="1200" dirty="0">
                <a:latin typeface="メイリオ"/>
                <a:cs typeface="メイリオ"/>
              </a:rPr>
              <a:t>多くの法域では、</a:t>
            </a:r>
            <a:r>
              <a:rPr sz="1200" b="1" dirty="0">
                <a:solidFill>
                  <a:srgbClr val="006FC0"/>
                </a:solidFill>
                <a:latin typeface="メイリオ"/>
                <a:cs typeface="メイリオ"/>
              </a:rPr>
              <a:t>現金の決済目的での利用が減少</a:t>
            </a:r>
            <a:r>
              <a:rPr sz="1200" spc="-20" dirty="0">
                <a:latin typeface="メイリオ"/>
                <a:cs typeface="メイリオ"/>
              </a:rPr>
              <a:t>し、銀</a:t>
            </a:r>
            <a:r>
              <a:rPr sz="1200" dirty="0">
                <a:latin typeface="メイリオ"/>
                <a:cs typeface="メイリオ"/>
              </a:rPr>
              <a:t>行以外の民間部門が発行する</a:t>
            </a:r>
            <a:r>
              <a:rPr sz="1200" b="1" spc="-5" dirty="0">
                <a:solidFill>
                  <a:srgbClr val="006FC0"/>
                </a:solidFill>
                <a:latin typeface="メイリオ"/>
                <a:cs typeface="メイリオ"/>
              </a:rPr>
              <a:t>新たな形態のデジタルマ</a:t>
            </a:r>
            <a:r>
              <a:rPr sz="1200" b="1" spc="-50" dirty="0">
                <a:solidFill>
                  <a:srgbClr val="006FC0"/>
                </a:solidFill>
                <a:latin typeface="メイリオ"/>
                <a:cs typeface="メイリオ"/>
              </a:rPr>
              <a:t> </a:t>
            </a:r>
            <a:r>
              <a:rPr sz="1200" b="1" dirty="0">
                <a:solidFill>
                  <a:srgbClr val="006FC0"/>
                </a:solidFill>
                <a:latin typeface="メイリオ"/>
                <a:cs typeface="メイリオ"/>
              </a:rPr>
              <a:t>ネー</a:t>
            </a:r>
            <a:r>
              <a:rPr sz="1200" dirty="0">
                <a:latin typeface="メイリオ"/>
                <a:cs typeface="メイリオ"/>
              </a:rPr>
              <a:t>（例えばステーブルコイン）</a:t>
            </a:r>
            <a:r>
              <a:rPr sz="1200" spc="-10" dirty="0">
                <a:latin typeface="メイリオ"/>
                <a:cs typeface="メイリオ"/>
              </a:rPr>
              <a:t>が現れつつある。</a:t>
            </a:r>
            <a:endParaRPr sz="1200" dirty="0">
              <a:latin typeface="メイリオ"/>
              <a:cs typeface="メイリオ"/>
            </a:endParaRPr>
          </a:p>
          <a:p>
            <a:pPr marL="321945" marR="79375" indent="-201295">
              <a:lnSpc>
                <a:spcPct val="110900"/>
              </a:lnSpc>
              <a:spcBef>
                <a:spcPts val="610"/>
              </a:spcBef>
              <a:buClr>
                <a:srgbClr val="000000"/>
              </a:buClr>
              <a:buFont typeface="Wingdings"/>
              <a:buChar char=""/>
              <a:tabLst>
                <a:tab pos="322580" algn="l"/>
              </a:tabLst>
            </a:pPr>
            <a:r>
              <a:rPr sz="1200" b="1" dirty="0">
                <a:solidFill>
                  <a:srgbClr val="006FC0"/>
                </a:solidFill>
                <a:latin typeface="メイリオ"/>
                <a:cs typeface="メイリオ"/>
              </a:rPr>
              <a:t>「基本原則」を堅確に満たすCBDC</a:t>
            </a:r>
            <a:r>
              <a:rPr sz="1200" spc="-5" dirty="0">
                <a:latin typeface="メイリオ"/>
                <a:cs typeface="メイリオ"/>
              </a:rPr>
              <a:t>は、将来、中央銀行が金融安定を強化し、新たな技術を利用し、公共のために奉仕し続けるための重要な手段となり得る。</a:t>
            </a:r>
            <a:endParaRPr sz="1200" dirty="0">
              <a:latin typeface="メイリオ"/>
              <a:cs typeface="メイリオ"/>
            </a:endParaRPr>
          </a:p>
          <a:p>
            <a:pPr marL="321945" marR="100330" indent="-201295">
              <a:lnSpc>
                <a:spcPct val="110800"/>
              </a:lnSpc>
              <a:spcBef>
                <a:spcPts val="615"/>
              </a:spcBef>
              <a:buFont typeface="Wingdings"/>
              <a:buChar char=""/>
              <a:tabLst>
                <a:tab pos="322580" algn="l"/>
              </a:tabLst>
            </a:pPr>
            <a:r>
              <a:rPr sz="1200" spc="-10" dirty="0">
                <a:latin typeface="メイリオ"/>
                <a:cs typeface="メイリオ"/>
              </a:rPr>
              <a:t>CBDC</a:t>
            </a:r>
            <a:r>
              <a:rPr sz="1200" dirty="0">
                <a:latin typeface="メイリオ"/>
                <a:cs typeface="メイリオ"/>
              </a:rPr>
              <a:t>に関する国際的な協力は、</a:t>
            </a:r>
            <a:r>
              <a:rPr sz="1200" b="1" spc="-5" dirty="0">
                <a:solidFill>
                  <a:srgbClr val="006FC0"/>
                </a:solidFill>
                <a:latin typeface="メイリオ"/>
                <a:cs typeface="メイリオ"/>
              </a:rPr>
              <a:t>クロスボーダー送金改善</a:t>
            </a:r>
            <a:r>
              <a:rPr sz="1200" spc="-5" dirty="0">
                <a:latin typeface="メイリオ"/>
                <a:cs typeface="メイリオ"/>
              </a:rPr>
              <a:t>の一手段となり得る。</a:t>
            </a:r>
            <a:endParaRPr sz="1200" dirty="0">
              <a:latin typeface="メイリオ"/>
              <a:cs typeface="メイリオ"/>
            </a:endParaRPr>
          </a:p>
          <a:p>
            <a:pPr marL="123189">
              <a:spcBef>
                <a:spcPts val="635"/>
              </a:spcBef>
            </a:pPr>
            <a:r>
              <a:rPr sz="900" spc="-15" dirty="0">
                <a:latin typeface="メイリオ"/>
                <a:cs typeface="メイリオ"/>
              </a:rPr>
              <a:t>( “</a:t>
            </a:r>
            <a:r>
              <a:rPr sz="900" dirty="0">
                <a:latin typeface="メイリオ"/>
                <a:cs typeface="メイリオ"/>
              </a:rPr>
              <a:t>Central</a:t>
            </a:r>
            <a:r>
              <a:rPr sz="900" spc="-5" dirty="0">
                <a:latin typeface="メイリオ"/>
                <a:cs typeface="メイリオ"/>
              </a:rPr>
              <a:t> </a:t>
            </a:r>
            <a:r>
              <a:rPr sz="900" dirty="0">
                <a:latin typeface="メイリオ"/>
                <a:cs typeface="メイリオ"/>
              </a:rPr>
              <a:t>bank</a:t>
            </a:r>
            <a:r>
              <a:rPr sz="900" spc="-15" dirty="0">
                <a:latin typeface="メイリオ"/>
                <a:cs typeface="メイリオ"/>
              </a:rPr>
              <a:t> </a:t>
            </a:r>
            <a:r>
              <a:rPr sz="900" dirty="0">
                <a:latin typeface="メイリオ"/>
                <a:cs typeface="メイリオ"/>
              </a:rPr>
              <a:t>digital</a:t>
            </a:r>
            <a:r>
              <a:rPr sz="900" spc="-30" dirty="0">
                <a:latin typeface="メイリオ"/>
                <a:cs typeface="メイリオ"/>
              </a:rPr>
              <a:t> </a:t>
            </a:r>
            <a:r>
              <a:rPr sz="900" dirty="0">
                <a:latin typeface="メイリオ"/>
                <a:cs typeface="メイリオ"/>
              </a:rPr>
              <a:t>currencies</a:t>
            </a:r>
            <a:r>
              <a:rPr sz="900" spc="5" dirty="0">
                <a:latin typeface="メイリオ"/>
                <a:cs typeface="メイリオ"/>
              </a:rPr>
              <a:t>: </a:t>
            </a:r>
            <a:r>
              <a:rPr sz="900" dirty="0">
                <a:latin typeface="メイリオ"/>
                <a:cs typeface="メイリオ"/>
              </a:rPr>
              <a:t>executive</a:t>
            </a:r>
            <a:r>
              <a:rPr sz="900" spc="10" dirty="0">
                <a:latin typeface="メイリオ"/>
                <a:cs typeface="メイリオ"/>
              </a:rPr>
              <a:t> </a:t>
            </a:r>
            <a:r>
              <a:rPr sz="900" dirty="0">
                <a:latin typeface="メイリオ"/>
                <a:cs typeface="メイリオ"/>
              </a:rPr>
              <a:t>paper”&lt;Sep.</a:t>
            </a:r>
            <a:r>
              <a:rPr sz="900" spc="-10" dirty="0">
                <a:latin typeface="メイリオ"/>
                <a:cs typeface="メイリオ"/>
              </a:rPr>
              <a:t> </a:t>
            </a:r>
            <a:r>
              <a:rPr sz="900" dirty="0">
                <a:latin typeface="メイリオ"/>
                <a:cs typeface="メイリオ"/>
              </a:rPr>
              <a:t>2021&gt;より抜粋</a:t>
            </a:r>
            <a:r>
              <a:rPr sz="900" spc="-50" dirty="0">
                <a:latin typeface="メイリオ"/>
                <a:cs typeface="メイリオ"/>
              </a:rPr>
              <a:t>）</a:t>
            </a:r>
            <a:endParaRPr sz="900" dirty="0">
              <a:latin typeface="メイリオ"/>
              <a:cs typeface="メイリオ"/>
            </a:endParaRPr>
          </a:p>
        </p:txBody>
      </p:sp>
      <p:sp>
        <p:nvSpPr>
          <p:cNvPr id="7" name="object 7"/>
          <p:cNvSpPr txBox="1"/>
          <p:nvPr/>
        </p:nvSpPr>
        <p:spPr>
          <a:xfrm>
            <a:off x="578339" y="2046733"/>
            <a:ext cx="5534808" cy="280205"/>
          </a:xfrm>
          <a:prstGeom prst="rect">
            <a:avLst/>
          </a:prstGeom>
          <a:solidFill>
            <a:srgbClr val="006FC0"/>
          </a:solidFill>
        </p:spPr>
        <p:txBody>
          <a:bodyPr vert="horz" wrap="square" lIns="0" tIns="64135" rIns="0" bIns="0" rtlCol="0">
            <a:spAutoFit/>
          </a:bodyPr>
          <a:lstStyle/>
          <a:p>
            <a:pPr algn="ctr">
              <a:spcBef>
                <a:spcPts val="505"/>
              </a:spcBef>
            </a:pPr>
            <a:r>
              <a:rPr sz="1400" b="1" spc="-15" dirty="0">
                <a:solidFill>
                  <a:srgbClr val="FFFFFF"/>
                </a:solidFill>
                <a:latin typeface="メイリオ"/>
                <a:cs typeface="メイリオ"/>
              </a:rPr>
              <a:t>基本原則</a:t>
            </a:r>
            <a:endParaRPr sz="1400">
              <a:latin typeface="メイリオ"/>
              <a:cs typeface="メイリオ"/>
            </a:endParaRPr>
          </a:p>
        </p:txBody>
      </p:sp>
      <p:sp>
        <p:nvSpPr>
          <p:cNvPr id="8" name="object 8"/>
          <p:cNvSpPr txBox="1"/>
          <p:nvPr/>
        </p:nvSpPr>
        <p:spPr>
          <a:xfrm>
            <a:off x="602091" y="3640836"/>
            <a:ext cx="5511056" cy="281487"/>
          </a:xfrm>
          <a:prstGeom prst="rect">
            <a:avLst/>
          </a:prstGeom>
          <a:solidFill>
            <a:srgbClr val="D99593"/>
          </a:solidFill>
        </p:spPr>
        <p:txBody>
          <a:bodyPr vert="horz" wrap="square" lIns="0" tIns="65405" rIns="0" bIns="0" rtlCol="0">
            <a:spAutoFit/>
          </a:bodyPr>
          <a:lstStyle/>
          <a:p>
            <a:pPr algn="ctr">
              <a:spcBef>
                <a:spcPts val="515"/>
              </a:spcBef>
            </a:pPr>
            <a:r>
              <a:rPr sz="1400" b="1" spc="-10" dirty="0">
                <a:solidFill>
                  <a:srgbClr val="FFFFFF"/>
                </a:solidFill>
                <a:latin typeface="メイリオ"/>
                <a:cs typeface="メイリオ"/>
              </a:rPr>
              <a:t>検討の動機</a:t>
            </a:r>
            <a:endParaRPr sz="1400">
              <a:latin typeface="メイリオ"/>
              <a:cs typeface="メイリオ"/>
            </a:endParaRPr>
          </a:p>
        </p:txBody>
      </p:sp>
      <p:sp>
        <p:nvSpPr>
          <p:cNvPr id="9" name="object 9"/>
          <p:cNvSpPr txBox="1"/>
          <p:nvPr/>
        </p:nvSpPr>
        <p:spPr>
          <a:xfrm>
            <a:off x="7015227" y="2480311"/>
            <a:ext cx="4055745" cy="4006481"/>
          </a:xfrm>
          <a:prstGeom prst="rect">
            <a:avLst/>
          </a:prstGeom>
          <a:ln w="25907">
            <a:solidFill>
              <a:srgbClr val="4F6128"/>
            </a:solidFill>
          </a:ln>
        </p:spPr>
        <p:txBody>
          <a:bodyPr vert="horz" wrap="square" lIns="0" tIns="132080" rIns="0" bIns="0" rtlCol="0">
            <a:spAutoFit/>
          </a:bodyPr>
          <a:lstStyle/>
          <a:p>
            <a:pPr marL="90170">
              <a:spcBef>
                <a:spcPts val="1040"/>
              </a:spcBef>
            </a:pPr>
            <a:r>
              <a:rPr sz="1300" b="1" spc="-20" dirty="0">
                <a:latin typeface="メイリオ"/>
                <a:cs typeface="メイリオ"/>
              </a:rPr>
              <a:t>（CBDCが対応すべき</a:t>
            </a:r>
            <a:r>
              <a:rPr sz="1300" b="1" spc="-10" dirty="0">
                <a:latin typeface="メイリオ"/>
                <a:cs typeface="メイリオ"/>
              </a:rPr>
              <a:t>「</a:t>
            </a:r>
            <a:r>
              <a:rPr sz="1300" b="1" spc="-20" dirty="0">
                <a:latin typeface="メイリオ"/>
                <a:cs typeface="メイリオ"/>
              </a:rPr>
              <a:t>基本</a:t>
            </a:r>
            <a:r>
              <a:rPr sz="1300" b="1" spc="-10" dirty="0">
                <a:latin typeface="メイリオ"/>
                <a:cs typeface="メイリオ"/>
              </a:rPr>
              <a:t>的</a:t>
            </a:r>
            <a:r>
              <a:rPr sz="1300" b="1" spc="-20" dirty="0">
                <a:latin typeface="メイリオ"/>
                <a:cs typeface="メイリオ"/>
              </a:rPr>
              <a:t>な課</a:t>
            </a:r>
            <a:r>
              <a:rPr sz="1300" b="1" spc="-10" dirty="0">
                <a:latin typeface="メイリオ"/>
                <a:cs typeface="メイリオ"/>
              </a:rPr>
              <a:t>題</a:t>
            </a:r>
            <a:r>
              <a:rPr sz="1300" b="1" spc="-20" dirty="0">
                <a:latin typeface="メイリオ"/>
                <a:cs typeface="メイリオ"/>
              </a:rPr>
              <a:t>」</a:t>
            </a:r>
            <a:r>
              <a:rPr sz="1300" b="1" spc="-50" dirty="0">
                <a:latin typeface="メイリオ"/>
                <a:cs typeface="メイリオ"/>
              </a:rPr>
              <a:t>）</a:t>
            </a:r>
            <a:endParaRPr sz="1300" dirty="0">
              <a:latin typeface="メイリオ"/>
              <a:cs typeface="メイリオ"/>
            </a:endParaRPr>
          </a:p>
          <a:p>
            <a:pPr marL="90170" marR="1652270" algn="just">
              <a:lnSpc>
                <a:spcPct val="128099"/>
              </a:lnSpc>
              <a:spcBef>
                <a:spcPts val="5"/>
              </a:spcBef>
            </a:pPr>
            <a:r>
              <a:rPr sz="1300" spc="-20" dirty="0">
                <a:latin typeface="メイリオ"/>
                <a:cs typeface="メイリオ"/>
              </a:rPr>
              <a:t>１．通貨・金融システムの安</a:t>
            </a:r>
            <a:r>
              <a:rPr sz="1300" spc="-50" dirty="0">
                <a:latin typeface="メイリオ"/>
                <a:cs typeface="メイリオ"/>
              </a:rPr>
              <a:t>定 </a:t>
            </a:r>
            <a:r>
              <a:rPr sz="1300" spc="-20" dirty="0">
                <a:latin typeface="メイリオ"/>
                <a:cs typeface="メイリオ"/>
              </a:rPr>
              <a:t>２．法的・ガバナンスの枠組</a:t>
            </a:r>
            <a:r>
              <a:rPr sz="1300" spc="-50" dirty="0">
                <a:latin typeface="メイリオ"/>
                <a:cs typeface="メイリオ"/>
              </a:rPr>
              <a:t>み </a:t>
            </a:r>
            <a:r>
              <a:rPr sz="1300" spc="-20" dirty="0">
                <a:latin typeface="メイリオ"/>
                <a:cs typeface="メイリオ"/>
              </a:rPr>
              <a:t>３．データプライバシ</a:t>
            </a:r>
            <a:r>
              <a:rPr sz="1300" spc="-50" dirty="0">
                <a:latin typeface="メイリオ"/>
                <a:cs typeface="メイリオ"/>
              </a:rPr>
              <a:t>ー</a:t>
            </a:r>
            <a:endParaRPr sz="1300" dirty="0">
              <a:latin typeface="メイリオ"/>
              <a:cs typeface="メイリオ"/>
            </a:endParaRPr>
          </a:p>
          <a:p>
            <a:pPr marL="90170">
              <a:spcBef>
                <a:spcPts val="445"/>
              </a:spcBef>
            </a:pPr>
            <a:r>
              <a:rPr sz="1300" spc="-25" dirty="0">
                <a:latin typeface="メイリオ"/>
                <a:cs typeface="メイリオ"/>
              </a:rPr>
              <a:t>４．</a:t>
            </a:r>
            <a:r>
              <a:rPr sz="1200" spc="-5" dirty="0">
                <a:latin typeface="メイリオ"/>
                <a:cs typeface="メイリオ"/>
              </a:rPr>
              <a:t>オペレーション上の強靭性とサイバーセキュリティ</a:t>
            </a:r>
            <a:endParaRPr sz="1200" dirty="0">
              <a:latin typeface="メイリオ"/>
              <a:cs typeface="メイリオ"/>
            </a:endParaRPr>
          </a:p>
          <a:p>
            <a:pPr marL="90170">
              <a:spcBef>
                <a:spcPts val="445"/>
              </a:spcBef>
            </a:pPr>
            <a:r>
              <a:rPr sz="1300" spc="-20" dirty="0">
                <a:latin typeface="メイリオ"/>
                <a:cs typeface="メイリオ"/>
              </a:rPr>
              <a:t>５．競</a:t>
            </a:r>
            <a:r>
              <a:rPr sz="1300" spc="-50" dirty="0">
                <a:latin typeface="メイリオ"/>
                <a:cs typeface="メイリオ"/>
              </a:rPr>
              <a:t>争</a:t>
            </a:r>
            <a:endParaRPr sz="1300" dirty="0">
              <a:latin typeface="メイリオ"/>
              <a:cs typeface="メイリオ"/>
            </a:endParaRPr>
          </a:p>
          <a:p>
            <a:pPr marL="90170" marR="2804795">
              <a:lnSpc>
                <a:spcPts val="2000"/>
              </a:lnSpc>
              <a:spcBef>
                <a:spcPts val="135"/>
              </a:spcBef>
            </a:pPr>
            <a:r>
              <a:rPr sz="1300" spc="-20" dirty="0">
                <a:latin typeface="メイリオ"/>
                <a:cs typeface="メイリオ"/>
              </a:rPr>
              <a:t>６．不正な金</a:t>
            </a:r>
            <a:r>
              <a:rPr sz="1300" spc="-50" dirty="0">
                <a:latin typeface="メイリオ"/>
                <a:cs typeface="メイリオ"/>
              </a:rPr>
              <a:t>融 </a:t>
            </a:r>
            <a:r>
              <a:rPr sz="1300" spc="-20" dirty="0">
                <a:latin typeface="メイリオ"/>
                <a:cs typeface="メイリオ"/>
              </a:rPr>
              <a:t>７．波及効</a:t>
            </a:r>
            <a:r>
              <a:rPr sz="1300" spc="-50" dirty="0">
                <a:latin typeface="メイリオ"/>
                <a:cs typeface="メイリオ"/>
              </a:rPr>
              <a:t>果</a:t>
            </a:r>
            <a:endParaRPr sz="1300" dirty="0">
              <a:latin typeface="メイリオ"/>
              <a:cs typeface="メイリオ"/>
            </a:endParaRPr>
          </a:p>
          <a:p>
            <a:pPr marL="90170">
              <a:spcBef>
                <a:spcPts val="305"/>
              </a:spcBef>
            </a:pPr>
            <a:r>
              <a:rPr sz="1300" spc="-20" dirty="0">
                <a:latin typeface="メイリオ"/>
                <a:cs typeface="メイリオ"/>
              </a:rPr>
              <a:t>８．エネルギーと環</a:t>
            </a:r>
            <a:r>
              <a:rPr sz="1300" spc="-50" dirty="0">
                <a:latin typeface="メイリオ"/>
                <a:cs typeface="メイリオ"/>
              </a:rPr>
              <a:t>境</a:t>
            </a:r>
            <a:endParaRPr sz="1300" dirty="0">
              <a:latin typeface="メイリオ"/>
              <a:cs typeface="メイリオ"/>
            </a:endParaRPr>
          </a:p>
          <a:p>
            <a:pPr marL="90170" marR="1323975">
              <a:lnSpc>
                <a:spcPct val="128499"/>
              </a:lnSpc>
              <a:spcBef>
                <a:spcPts val="890"/>
              </a:spcBef>
            </a:pPr>
            <a:r>
              <a:rPr sz="1300" b="1" spc="-25" dirty="0">
                <a:latin typeface="メイリオ"/>
                <a:cs typeface="メイリオ"/>
              </a:rPr>
              <a:t>（CBDC</a:t>
            </a:r>
            <a:r>
              <a:rPr sz="1300" b="1" spc="-20" dirty="0">
                <a:latin typeface="メイリオ"/>
                <a:cs typeface="メイリオ"/>
              </a:rPr>
              <a:t>がもたら</a:t>
            </a:r>
            <a:r>
              <a:rPr sz="1300" b="1" spc="-25" dirty="0">
                <a:latin typeface="メイリオ"/>
                <a:cs typeface="メイリオ"/>
              </a:rPr>
              <a:t>す「機会」</a:t>
            </a:r>
            <a:r>
              <a:rPr sz="1300" b="1" spc="-50" dirty="0">
                <a:latin typeface="メイリオ"/>
                <a:cs typeface="メイリオ"/>
              </a:rPr>
              <a:t>）</a:t>
            </a:r>
            <a:r>
              <a:rPr sz="1300" b="1" spc="500" dirty="0">
                <a:latin typeface="メイリオ"/>
                <a:cs typeface="メイリオ"/>
              </a:rPr>
              <a:t> </a:t>
            </a:r>
            <a:r>
              <a:rPr sz="1300" spc="-20" dirty="0">
                <a:latin typeface="メイリオ"/>
                <a:cs typeface="メイリオ"/>
              </a:rPr>
              <a:t>９．デジタル経済とイノベーショ</a:t>
            </a:r>
            <a:r>
              <a:rPr sz="1300" spc="-50" dirty="0">
                <a:latin typeface="メイリオ"/>
                <a:cs typeface="メイリオ"/>
              </a:rPr>
              <a:t>ン </a:t>
            </a:r>
            <a:r>
              <a:rPr sz="1300" spc="-20" dirty="0">
                <a:latin typeface="メイリオ"/>
                <a:cs typeface="メイリオ"/>
              </a:rPr>
              <a:t>10．金融包</a:t>
            </a:r>
            <a:r>
              <a:rPr sz="1300" spc="-50" dirty="0">
                <a:latin typeface="メイリオ"/>
                <a:cs typeface="メイリオ"/>
              </a:rPr>
              <a:t>摂</a:t>
            </a:r>
            <a:endParaRPr sz="1300" dirty="0">
              <a:latin typeface="メイリオ"/>
              <a:cs typeface="メイリオ"/>
            </a:endParaRPr>
          </a:p>
          <a:p>
            <a:pPr marL="459740" indent="-370205">
              <a:spcBef>
                <a:spcPts val="430"/>
              </a:spcBef>
              <a:buSzPct val="92307"/>
              <a:buAutoNum type="arabicPeriod" startAt="11"/>
              <a:tabLst>
                <a:tab pos="460375" algn="l"/>
              </a:tabLst>
            </a:pPr>
            <a:r>
              <a:rPr sz="1300" spc="-20" dirty="0">
                <a:latin typeface="メイリオ"/>
                <a:cs typeface="メイリオ"/>
              </a:rPr>
              <a:t>公共部門との間の決</a:t>
            </a:r>
            <a:r>
              <a:rPr sz="1300" spc="-50" dirty="0">
                <a:latin typeface="メイリオ"/>
                <a:cs typeface="メイリオ"/>
              </a:rPr>
              <a:t>済</a:t>
            </a:r>
            <a:endParaRPr sz="1300" dirty="0">
              <a:latin typeface="メイリオ"/>
              <a:cs typeface="メイリオ"/>
            </a:endParaRPr>
          </a:p>
          <a:p>
            <a:pPr marL="459740" indent="-370205">
              <a:spcBef>
                <a:spcPts val="445"/>
              </a:spcBef>
              <a:buSzPct val="92307"/>
              <a:buAutoNum type="arabicPeriod" startAt="11"/>
              <a:tabLst>
                <a:tab pos="460375" algn="l"/>
              </a:tabLst>
            </a:pPr>
            <a:r>
              <a:rPr sz="1300" spc="-20" dirty="0">
                <a:latin typeface="メイリオ"/>
                <a:cs typeface="メイリオ"/>
              </a:rPr>
              <a:t>クロスボーダー機</a:t>
            </a:r>
            <a:r>
              <a:rPr sz="1300" spc="-50" dirty="0">
                <a:latin typeface="メイリオ"/>
                <a:cs typeface="メイリオ"/>
              </a:rPr>
              <a:t>能</a:t>
            </a:r>
            <a:endParaRPr sz="1300" dirty="0">
              <a:latin typeface="メイリオ"/>
              <a:cs typeface="メイリオ"/>
            </a:endParaRPr>
          </a:p>
          <a:p>
            <a:pPr marL="460375" indent="-370840">
              <a:spcBef>
                <a:spcPts val="445"/>
              </a:spcBef>
              <a:buSzPct val="92307"/>
              <a:buAutoNum type="arabicPeriod" startAt="11"/>
              <a:tabLst>
                <a:tab pos="461009" algn="l"/>
              </a:tabLst>
            </a:pPr>
            <a:r>
              <a:rPr sz="1300" spc="-25" dirty="0">
                <a:latin typeface="メイリオ"/>
                <a:cs typeface="メイリオ"/>
              </a:rPr>
              <a:t>国際開</a:t>
            </a:r>
            <a:r>
              <a:rPr sz="1300" spc="-50" dirty="0">
                <a:latin typeface="メイリオ"/>
                <a:cs typeface="メイリオ"/>
              </a:rPr>
              <a:t>発</a:t>
            </a:r>
            <a:endParaRPr sz="1300" dirty="0">
              <a:latin typeface="メイリオ"/>
              <a:cs typeface="メイリオ"/>
            </a:endParaRPr>
          </a:p>
        </p:txBody>
      </p:sp>
      <p:sp>
        <p:nvSpPr>
          <p:cNvPr id="10" name="object 10"/>
          <p:cNvSpPr txBox="1"/>
          <p:nvPr/>
        </p:nvSpPr>
        <p:spPr>
          <a:xfrm>
            <a:off x="406810" y="1043071"/>
            <a:ext cx="5826027" cy="729045"/>
          </a:xfrm>
          <a:prstGeom prst="rect">
            <a:avLst/>
          </a:prstGeom>
        </p:spPr>
        <p:txBody>
          <a:bodyPr vert="horz" wrap="square" lIns="0" tIns="32384" rIns="0" bIns="0" rtlCol="0">
            <a:spAutoFit/>
          </a:bodyPr>
          <a:lstStyle/>
          <a:p>
            <a:pPr marL="264160" marR="5080" indent="-251460">
              <a:lnSpc>
                <a:spcPts val="1800"/>
              </a:lnSpc>
              <a:spcBef>
                <a:spcPts val="254"/>
              </a:spcBef>
              <a:buFont typeface="Wingdings"/>
              <a:buChar char=""/>
              <a:tabLst>
                <a:tab pos="264160" algn="l"/>
              </a:tabLst>
            </a:pPr>
            <a:r>
              <a:rPr sz="1600" spc="-10" dirty="0">
                <a:latin typeface="メイリオ"/>
                <a:cs typeface="メイリオ"/>
              </a:rPr>
              <a:t>2020</a:t>
            </a:r>
            <a:r>
              <a:rPr sz="1600" spc="-25" dirty="0">
                <a:latin typeface="メイリオ"/>
                <a:cs typeface="メイリオ"/>
              </a:rPr>
              <a:t>年</a:t>
            </a:r>
            <a:r>
              <a:rPr sz="1600" spc="-10" dirty="0">
                <a:latin typeface="メイリオ"/>
                <a:cs typeface="メイリオ"/>
              </a:rPr>
              <a:t>10</a:t>
            </a:r>
            <a:r>
              <a:rPr sz="1600" spc="-20" dirty="0">
                <a:latin typeface="メイリオ"/>
                <a:cs typeface="メイリオ"/>
              </a:rPr>
              <a:t>月、</a:t>
            </a:r>
            <a:r>
              <a:rPr sz="1600" b="1" spc="-25" dirty="0">
                <a:solidFill>
                  <a:srgbClr val="006FC0"/>
                </a:solidFill>
                <a:latin typeface="メイリオ"/>
                <a:cs typeface="メイリオ"/>
              </a:rPr>
              <a:t>７つの</a:t>
            </a:r>
            <a:r>
              <a:rPr sz="1600" b="1" spc="-10" dirty="0">
                <a:solidFill>
                  <a:srgbClr val="006FC0"/>
                </a:solidFill>
                <a:latin typeface="メイリオ"/>
                <a:cs typeface="メイリオ"/>
              </a:rPr>
              <a:t>主</a:t>
            </a:r>
            <a:r>
              <a:rPr sz="1600" b="1" spc="-25" dirty="0">
                <a:solidFill>
                  <a:srgbClr val="006FC0"/>
                </a:solidFill>
                <a:latin typeface="メイリオ"/>
                <a:cs typeface="メイリオ"/>
              </a:rPr>
              <a:t>要中</a:t>
            </a:r>
            <a:r>
              <a:rPr sz="1600" b="1" spc="-10" dirty="0">
                <a:solidFill>
                  <a:srgbClr val="006FC0"/>
                </a:solidFill>
                <a:latin typeface="メイリオ"/>
                <a:cs typeface="メイリオ"/>
              </a:rPr>
              <a:t>央</a:t>
            </a:r>
            <a:r>
              <a:rPr sz="1600" b="1" spc="-25" dirty="0">
                <a:solidFill>
                  <a:srgbClr val="006FC0"/>
                </a:solidFill>
                <a:latin typeface="メイリオ"/>
                <a:cs typeface="メイリオ"/>
              </a:rPr>
              <a:t>銀行</a:t>
            </a:r>
            <a:r>
              <a:rPr sz="1600" spc="-25" dirty="0">
                <a:latin typeface="メイリオ"/>
                <a:cs typeface="メイリオ"/>
              </a:rPr>
              <a:t>（</a:t>
            </a:r>
            <a:r>
              <a:rPr sz="1600" spc="-10" dirty="0">
                <a:latin typeface="メイリオ"/>
                <a:cs typeface="メイリオ"/>
              </a:rPr>
              <a:t>日</a:t>
            </a:r>
            <a:r>
              <a:rPr sz="1600" spc="-25" dirty="0">
                <a:latin typeface="メイリオ"/>
                <a:cs typeface="メイリオ"/>
              </a:rPr>
              <a:t>、米</a:t>
            </a:r>
            <a:r>
              <a:rPr sz="1600" spc="-50" dirty="0">
                <a:latin typeface="メイリオ"/>
                <a:cs typeface="メイリオ"/>
              </a:rPr>
              <a:t>、</a:t>
            </a:r>
            <a:r>
              <a:rPr sz="1600" spc="-25" dirty="0">
                <a:latin typeface="メイリオ"/>
                <a:cs typeface="メイリオ"/>
              </a:rPr>
              <a:t>ユーロ、英、カナダ、スイス、ス</a:t>
            </a:r>
            <a:r>
              <a:rPr sz="1600" spc="-10" dirty="0">
                <a:latin typeface="メイリオ"/>
                <a:cs typeface="メイリオ"/>
              </a:rPr>
              <a:t>ウ</a:t>
            </a:r>
            <a:r>
              <a:rPr sz="1600" spc="-25" dirty="0">
                <a:latin typeface="メイリオ"/>
                <a:cs typeface="メイリオ"/>
              </a:rPr>
              <a:t>ェー</a:t>
            </a:r>
            <a:r>
              <a:rPr sz="1600" spc="-50" dirty="0">
                <a:latin typeface="メイリオ"/>
                <a:cs typeface="メイリオ"/>
              </a:rPr>
              <a:t>デ</a:t>
            </a:r>
            <a:r>
              <a:rPr sz="1600" spc="-25" dirty="0">
                <a:latin typeface="メイリオ"/>
                <a:cs typeface="メイリオ"/>
              </a:rPr>
              <a:t>ン）と国際決済銀行は、一般利用</a:t>
            </a:r>
            <a:r>
              <a:rPr sz="1600" spc="-10" dirty="0">
                <a:latin typeface="メイリオ"/>
                <a:cs typeface="メイリオ"/>
              </a:rPr>
              <a:t>型</a:t>
            </a:r>
            <a:r>
              <a:rPr sz="1600" spc="-20" dirty="0">
                <a:latin typeface="メイリオ"/>
                <a:cs typeface="メイリオ"/>
              </a:rPr>
              <a:t>CBDC</a:t>
            </a:r>
            <a:r>
              <a:rPr sz="1600" spc="-50" dirty="0">
                <a:latin typeface="メイリオ"/>
                <a:cs typeface="メイリオ"/>
              </a:rPr>
              <a:t>に</a:t>
            </a:r>
            <a:r>
              <a:rPr sz="1600" spc="-25" dirty="0">
                <a:latin typeface="メイリオ"/>
                <a:cs typeface="メイリオ"/>
              </a:rPr>
              <a:t>求められる「基本原則」を公表</a:t>
            </a:r>
            <a:r>
              <a:rPr sz="1600" spc="-50" dirty="0">
                <a:latin typeface="メイリオ"/>
                <a:cs typeface="メイリオ"/>
              </a:rPr>
              <a:t>。</a:t>
            </a:r>
            <a:endParaRPr sz="1600" dirty="0">
              <a:latin typeface="メイリオ"/>
              <a:cs typeface="メイリオ"/>
            </a:endParaRPr>
          </a:p>
        </p:txBody>
      </p:sp>
      <p:sp>
        <p:nvSpPr>
          <p:cNvPr id="11" name="object 11"/>
          <p:cNvSpPr txBox="1"/>
          <p:nvPr/>
        </p:nvSpPr>
        <p:spPr>
          <a:xfrm>
            <a:off x="7014465" y="2046733"/>
            <a:ext cx="4069079" cy="280205"/>
          </a:xfrm>
          <a:prstGeom prst="rect">
            <a:avLst/>
          </a:prstGeom>
          <a:solidFill>
            <a:srgbClr val="77923B"/>
          </a:solidFill>
        </p:spPr>
        <p:txBody>
          <a:bodyPr vert="horz" wrap="square" lIns="0" tIns="64135" rIns="0" bIns="0" rtlCol="0">
            <a:spAutoFit/>
          </a:bodyPr>
          <a:lstStyle/>
          <a:p>
            <a:pPr marL="2540" algn="ctr">
              <a:spcBef>
                <a:spcPts val="505"/>
              </a:spcBef>
            </a:pPr>
            <a:r>
              <a:rPr sz="1400" b="1" spc="-20" dirty="0">
                <a:solidFill>
                  <a:srgbClr val="FFFFFF"/>
                </a:solidFill>
                <a:latin typeface="メイリオ"/>
                <a:cs typeface="メイリオ"/>
              </a:rPr>
              <a:t>公共政策上の原則</a:t>
            </a:r>
            <a:endParaRPr sz="1400">
              <a:latin typeface="メイリオ"/>
              <a:cs typeface="メイリオ"/>
            </a:endParaRPr>
          </a:p>
        </p:txBody>
      </p:sp>
    </p:spTree>
    <p:extLst>
      <p:ext uri="{BB962C8B-B14F-4D97-AF65-F5344CB8AC3E}">
        <p14:creationId xmlns:p14="http://schemas.microsoft.com/office/powerpoint/2010/main" val="360020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425608"/>
            <a:ext cx="12191999" cy="443711"/>
          </a:xfrm>
          <a:prstGeom prst="rect">
            <a:avLst/>
          </a:prstGeom>
        </p:spPr>
        <p:txBody>
          <a:bodyPr vert="horz" wrap="square" lIns="0" tIns="12700" rIns="0" bIns="0" rtlCol="0" anchor="ctr">
            <a:spAutoFit/>
          </a:bodyPr>
          <a:lstStyle/>
          <a:p>
            <a:pPr marL="117475" algn="ctr">
              <a:lnSpc>
                <a:spcPct val="100000"/>
              </a:lnSpc>
              <a:spcBef>
                <a:spcPts val="100"/>
              </a:spcBef>
            </a:pPr>
            <a:r>
              <a:rPr sz="2800" dirty="0" err="1">
                <a:latin typeface="Yet R" panose="02030504000101010101" pitchFamily="18" charset="-127"/>
                <a:ea typeface="Yet R" panose="02030504000101010101" pitchFamily="18" charset="-127"/>
              </a:rPr>
              <a:t>主要国中銀共同研究グループ（基本原則と最近の検討</a:t>
            </a:r>
            <a:r>
              <a:rPr sz="2800" spc="-50" dirty="0">
                <a:latin typeface="Yet R" panose="02030504000101010101" pitchFamily="18" charset="-127"/>
                <a:ea typeface="Yet R" panose="02030504000101010101" pitchFamily="18" charset="-127"/>
              </a:rPr>
              <a:t>）</a:t>
            </a:r>
          </a:p>
        </p:txBody>
      </p:sp>
      <p:sp>
        <p:nvSpPr>
          <p:cNvPr id="4" name="object 4"/>
          <p:cNvSpPr txBox="1"/>
          <p:nvPr/>
        </p:nvSpPr>
        <p:spPr>
          <a:xfrm>
            <a:off x="596489" y="1108981"/>
            <a:ext cx="11161922" cy="1128258"/>
          </a:xfrm>
          <a:prstGeom prst="rect">
            <a:avLst/>
          </a:prstGeom>
        </p:spPr>
        <p:txBody>
          <a:bodyPr vert="horz" wrap="square" lIns="0" tIns="12700" rIns="0" bIns="0" rtlCol="0">
            <a:spAutoFit/>
          </a:bodyPr>
          <a:lstStyle/>
          <a:p>
            <a:pPr marL="355600" indent="-343535">
              <a:spcBef>
                <a:spcPts val="100"/>
              </a:spcBef>
              <a:buFont typeface="Wingdings"/>
              <a:buChar char=""/>
              <a:tabLst>
                <a:tab pos="355600" algn="l"/>
                <a:tab pos="356235" algn="l"/>
              </a:tabLst>
            </a:pPr>
            <a:r>
              <a:rPr sz="1600" spc="-10" dirty="0">
                <a:latin typeface="BIZ UDPゴシック" panose="020B0400000000000000" pitchFamily="50" charset="-128"/>
                <a:ea typeface="BIZ UDPゴシック" panose="020B0400000000000000" pitchFamily="50" charset="-128"/>
                <a:cs typeface="メイリオ"/>
              </a:rPr>
              <a:t>2020</a:t>
            </a:r>
            <a:r>
              <a:rPr sz="1600" dirty="0">
                <a:latin typeface="BIZ UDPゴシック" panose="020B0400000000000000" pitchFamily="50" charset="-128"/>
                <a:ea typeface="BIZ UDPゴシック" panose="020B0400000000000000" pitchFamily="50" charset="-128"/>
                <a:cs typeface="メイリオ"/>
              </a:rPr>
              <a:t>年１月に共同研究をスタート。７つの先進国中銀（</a:t>
            </a:r>
            <a:r>
              <a:rPr sz="1600" spc="-5" dirty="0">
                <a:latin typeface="BIZ UDPゴシック" panose="020B0400000000000000" pitchFamily="50" charset="-128"/>
                <a:ea typeface="BIZ UDPゴシック" panose="020B0400000000000000" pitchFamily="50" charset="-128"/>
                <a:cs typeface="メイリオ"/>
              </a:rPr>
              <a:t>日、米、ユーロ、英、</a:t>
            </a:r>
            <a:r>
              <a:rPr sz="1600" spc="-10" dirty="0">
                <a:latin typeface="BIZ UDPゴシック" panose="020B0400000000000000" pitchFamily="50" charset="-128"/>
                <a:ea typeface="BIZ UDPゴシック" panose="020B0400000000000000" pitchFamily="50" charset="-128"/>
                <a:cs typeface="メイリオ"/>
              </a:rPr>
              <a:t>カナダ、スイス、スウェーデン）</a:t>
            </a:r>
            <a:r>
              <a:rPr sz="1600" spc="-15" dirty="0">
                <a:latin typeface="BIZ UDPゴシック" panose="020B0400000000000000" pitchFamily="50" charset="-128"/>
                <a:ea typeface="BIZ UDPゴシック" panose="020B0400000000000000" pitchFamily="50" charset="-128"/>
                <a:cs typeface="メイリオ"/>
              </a:rPr>
              <a:t>と国際決済銀行が参加。</a:t>
            </a:r>
            <a:endParaRPr sz="1600" dirty="0">
              <a:latin typeface="BIZ UDPゴシック" panose="020B0400000000000000" pitchFamily="50" charset="-128"/>
              <a:ea typeface="BIZ UDPゴシック" panose="020B0400000000000000" pitchFamily="50" charset="-128"/>
              <a:cs typeface="メイリオ"/>
            </a:endParaRPr>
          </a:p>
          <a:p>
            <a:pPr marL="355600" marR="233679" indent="-343535" algn="just">
              <a:lnSpc>
                <a:spcPct val="101899"/>
              </a:lnSpc>
              <a:spcBef>
                <a:spcPts val="1195"/>
              </a:spcBef>
              <a:buFont typeface="Wingdings"/>
              <a:buChar char=""/>
              <a:tabLst>
                <a:tab pos="356235" algn="l"/>
              </a:tabLst>
            </a:pPr>
            <a:r>
              <a:rPr sz="1600" spc="-10" dirty="0">
                <a:latin typeface="BIZ UDPゴシック" panose="020B0400000000000000" pitchFamily="50" charset="-128"/>
                <a:ea typeface="BIZ UDPゴシック" panose="020B0400000000000000" pitchFamily="50" charset="-128"/>
                <a:cs typeface="メイリオ"/>
              </a:rPr>
              <a:t>2020</a:t>
            </a:r>
            <a:r>
              <a:rPr sz="1600" dirty="0">
                <a:latin typeface="BIZ UDPゴシック" panose="020B0400000000000000" pitchFamily="50" charset="-128"/>
                <a:ea typeface="BIZ UDPゴシック" panose="020B0400000000000000" pitchFamily="50" charset="-128"/>
                <a:cs typeface="メイリオ"/>
              </a:rPr>
              <a:t>年</a:t>
            </a:r>
            <a:r>
              <a:rPr sz="1600" spc="-10" dirty="0">
                <a:latin typeface="BIZ UDPゴシック" panose="020B0400000000000000" pitchFamily="50" charset="-128"/>
                <a:ea typeface="BIZ UDPゴシック" panose="020B0400000000000000" pitchFamily="50" charset="-128"/>
                <a:cs typeface="メイリオ"/>
              </a:rPr>
              <a:t>10</a:t>
            </a:r>
            <a:r>
              <a:rPr sz="1600" dirty="0">
                <a:latin typeface="BIZ UDPゴシック" panose="020B0400000000000000" pitchFamily="50" charset="-128"/>
                <a:ea typeface="BIZ UDPゴシック" panose="020B0400000000000000" pitchFamily="50" charset="-128"/>
                <a:cs typeface="メイリオ"/>
              </a:rPr>
              <a:t>月に、一般利用型CBDCに求められる「</a:t>
            </a:r>
            <a:r>
              <a:rPr sz="1600" b="1" dirty="0">
                <a:solidFill>
                  <a:srgbClr val="006FC0"/>
                </a:solidFill>
                <a:latin typeface="BIZ UDPゴシック" panose="020B0400000000000000" pitchFamily="50" charset="-128"/>
                <a:ea typeface="BIZ UDPゴシック" panose="020B0400000000000000" pitchFamily="50" charset="-128"/>
                <a:cs typeface="メイリオ"/>
              </a:rPr>
              <a:t>基本原則</a:t>
            </a:r>
            <a:r>
              <a:rPr sz="1600" spc="-10" dirty="0">
                <a:latin typeface="BIZ UDPゴシック" panose="020B0400000000000000" pitchFamily="50" charset="-128"/>
                <a:ea typeface="BIZ UDPゴシック" panose="020B0400000000000000" pitchFamily="50" charset="-128"/>
                <a:cs typeface="メイリオ"/>
              </a:rPr>
              <a:t>」を公表。その後</a:t>
            </a:r>
            <a:r>
              <a:rPr sz="1600" dirty="0">
                <a:latin typeface="BIZ UDPゴシック" panose="020B0400000000000000" pitchFamily="50" charset="-128"/>
                <a:ea typeface="BIZ UDPゴシック" panose="020B0400000000000000" pitchFamily="50" charset="-128"/>
                <a:cs typeface="メイリオ"/>
              </a:rPr>
              <a:t>も密接に連携し、当該原則に沿ってより掘り下げた</a:t>
            </a:r>
            <a:r>
              <a:rPr sz="1600" b="1" dirty="0">
                <a:solidFill>
                  <a:srgbClr val="006FC0"/>
                </a:solidFill>
                <a:latin typeface="BIZ UDPゴシック" panose="020B0400000000000000" pitchFamily="50" charset="-128"/>
                <a:ea typeface="BIZ UDPゴシック" panose="020B0400000000000000" pitchFamily="50" charset="-128"/>
                <a:cs typeface="メイリオ"/>
              </a:rPr>
              <a:t>政策分析や実務的検討を継続</a:t>
            </a:r>
            <a:r>
              <a:rPr sz="1600" spc="-10" dirty="0">
                <a:latin typeface="BIZ UDPゴシック" panose="020B0400000000000000" pitchFamily="50" charset="-128"/>
                <a:ea typeface="BIZ UDPゴシック" panose="020B0400000000000000" pitchFamily="50" charset="-128"/>
                <a:cs typeface="メイリオ"/>
              </a:rPr>
              <a:t>している。</a:t>
            </a:r>
            <a:endParaRPr sz="1600" dirty="0">
              <a:latin typeface="BIZ UDPゴシック" panose="020B0400000000000000" pitchFamily="50" charset="-128"/>
              <a:ea typeface="BIZ UDPゴシック" panose="020B0400000000000000" pitchFamily="50" charset="-128"/>
              <a:cs typeface="メイリオ"/>
            </a:endParaRPr>
          </a:p>
        </p:txBody>
      </p:sp>
      <p:sp>
        <p:nvSpPr>
          <p:cNvPr id="5" name="object 5"/>
          <p:cNvSpPr txBox="1"/>
          <p:nvPr/>
        </p:nvSpPr>
        <p:spPr>
          <a:xfrm>
            <a:off x="924380" y="2484331"/>
            <a:ext cx="1225550" cy="596958"/>
          </a:xfrm>
          <a:prstGeom prst="rect">
            <a:avLst/>
          </a:prstGeom>
          <a:solidFill>
            <a:srgbClr val="006FC0"/>
          </a:solidFill>
        </p:spPr>
        <p:txBody>
          <a:bodyPr vert="horz" wrap="square" lIns="0" tIns="4445" rIns="0" bIns="0" rtlCol="0">
            <a:spAutoFit/>
          </a:bodyPr>
          <a:lstStyle/>
          <a:p>
            <a:pPr>
              <a:spcBef>
                <a:spcPts val="35"/>
              </a:spcBef>
            </a:pPr>
            <a:endParaRPr sz="2250">
              <a:latin typeface="Times New Roman"/>
              <a:cs typeface="Times New Roman"/>
            </a:endParaRPr>
          </a:p>
          <a:p>
            <a:pPr marL="206375"/>
            <a:r>
              <a:rPr sz="1600" b="1" spc="-25" dirty="0">
                <a:solidFill>
                  <a:srgbClr val="FFFFFF"/>
                </a:solidFill>
                <a:latin typeface="メイリオ"/>
                <a:cs typeface="メイリオ"/>
              </a:rPr>
              <a:t>基本原</a:t>
            </a:r>
            <a:r>
              <a:rPr sz="1600" b="1" spc="-50" dirty="0">
                <a:solidFill>
                  <a:srgbClr val="FFFFFF"/>
                </a:solidFill>
                <a:latin typeface="メイリオ"/>
                <a:cs typeface="メイリオ"/>
              </a:rPr>
              <a:t>則</a:t>
            </a:r>
            <a:endParaRPr sz="1600">
              <a:latin typeface="メイリオ"/>
              <a:cs typeface="メイリオ"/>
            </a:endParaRPr>
          </a:p>
        </p:txBody>
      </p:sp>
      <p:sp>
        <p:nvSpPr>
          <p:cNvPr id="6" name="object 6"/>
          <p:cNvSpPr txBox="1"/>
          <p:nvPr/>
        </p:nvSpPr>
        <p:spPr>
          <a:xfrm>
            <a:off x="2289123" y="2485095"/>
            <a:ext cx="8419660" cy="968469"/>
          </a:xfrm>
          <a:prstGeom prst="rect">
            <a:avLst/>
          </a:prstGeom>
          <a:ln w="22859">
            <a:solidFill>
              <a:srgbClr val="006FC0"/>
            </a:solidFill>
          </a:ln>
        </p:spPr>
        <p:txBody>
          <a:bodyPr vert="horz" wrap="square" lIns="0" tIns="61594" rIns="0" bIns="0" rtlCol="0">
            <a:spAutoFit/>
          </a:bodyPr>
          <a:lstStyle/>
          <a:p>
            <a:pPr marL="179070" marR="3411220">
              <a:lnSpc>
                <a:spcPct val="114399"/>
              </a:lnSpc>
              <a:spcBef>
                <a:spcPts val="484"/>
              </a:spcBef>
            </a:pPr>
            <a:r>
              <a:rPr sz="1600" b="1" spc="-30" dirty="0">
                <a:latin typeface="メイリオ"/>
                <a:cs typeface="メイリオ"/>
              </a:rPr>
              <a:t>１．通貨・金融の安定を損なわな</a:t>
            </a:r>
            <a:r>
              <a:rPr sz="1600" b="1" spc="-50" dirty="0">
                <a:latin typeface="メイリオ"/>
                <a:cs typeface="メイリオ"/>
              </a:rPr>
              <a:t>い</a:t>
            </a:r>
            <a:endParaRPr lang="en-US" sz="1600" b="1" spc="-50" dirty="0">
              <a:latin typeface="メイリオ"/>
              <a:cs typeface="メイリオ"/>
            </a:endParaRPr>
          </a:p>
          <a:p>
            <a:pPr marL="179070" marR="3411220">
              <a:lnSpc>
                <a:spcPct val="114399"/>
              </a:lnSpc>
              <a:spcBef>
                <a:spcPts val="484"/>
              </a:spcBef>
            </a:pPr>
            <a:r>
              <a:rPr sz="1600" b="1" spc="-25" dirty="0">
                <a:latin typeface="メイリオ"/>
                <a:cs typeface="メイリオ"/>
              </a:rPr>
              <a:t>２．公的・民間マネーとの共存・</a:t>
            </a:r>
            <a:r>
              <a:rPr sz="1600" b="1" spc="-30" dirty="0">
                <a:latin typeface="メイリオ"/>
                <a:cs typeface="メイリオ"/>
              </a:rPr>
              <a:t>補完</a:t>
            </a:r>
            <a:r>
              <a:rPr sz="1600" b="1" spc="-50" dirty="0">
                <a:latin typeface="メイリオ"/>
                <a:cs typeface="メイリオ"/>
              </a:rPr>
              <a:t> </a:t>
            </a:r>
            <a:r>
              <a:rPr sz="1600" b="1" spc="-25" dirty="0">
                <a:latin typeface="メイリオ"/>
                <a:cs typeface="メイリオ"/>
              </a:rPr>
              <a:t>３．イノベーションと効率性</a:t>
            </a:r>
            <a:r>
              <a:rPr sz="1600" b="1" spc="-20" dirty="0">
                <a:latin typeface="メイリオ"/>
                <a:cs typeface="メイリオ"/>
              </a:rPr>
              <a:t>の</a:t>
            </a:r>
            <a:r>
              <a:rPr sz="1600" b="1" spc="-25" dirty="0">
                <a:latin typeface="メイリオ"/>
                <a:cs typeface="メイリオ"/>
              </a:rPr>
              <a:t>促</a:t>
            </a:r>
            <a:r>
              <a:rPr sz="1600" b="1" spc="-50" dirty="0">
                <a:latin typeface="メイリオ"/>
                <a:cs typeface="メイリオ"/>
              </a:rPr>
              <a:t>進</a:t>
            </a:r>
            <a:endParaRPr sz="1600" dirty="0">
              <a:latin typeface="メイリオ"/>
              <a:cs typeface="メイリオ"/>
            </a:endParaRPr>
          </a:p>
        </p:txBody>
      </p:sp>
      <p:sp>
        <p:nvSpPr>
          <p:cNvPr id="7" name="object 7"/>
          <p:cNvSpPr/>
          <p:nvPr/>
        </p:nvSpPr>
        <p:spPr>
          <a:xfrm>
            <a:off x="924380" y="3622760"/>
            <a:ext cx="1225550" cy="2964180"/>
          </a:xfrm>
          <a:custGeom>
            <a:avLst/>
            <a:gdLst/>
            <a:ahLst/>
            <a:cxnLst/>
            <a:rect l="l" t="t" r="r" b="b"/>
            <a:pathLst>
              <a:path w="1225550" h="2964179">
                <a:moveTo>
                  <a:pt x="1225296" y="0"/>
                </a:moveTo>
                <a:lnTo>
                  <a:pt x="0" y="0"/>
                </a:lnTo>
                <a:lnTo>
                  <a:pt x="0" y="2964180"/>
                </a:lnTo>
                <a:lnTo>
                  <a:pt x="1225296" y="2964180"/>
                </a:lnTo>
                <a:lnTo>
                  <a:pt x="1225296" y="0"/>
                </a:lnTo>
                <a:close/>
              </a:path>
            </a:pathLst>
          </a:custGeom>
          <a:solidFill>
            <a:srgbClr val="D99593"/>
          </a:solidFill>
        </p:spPr>
        <p:txBody>
          <a:bodyPr wrap="square" lIns="0" tIns="0" rIns="0" bIns="0" rtlCol="0"/>
          <a:lstStyle/>
          <a:p>
            <a:endParaRPr/>
          </a:p>
        </p:txBody>
      </p:sp>
      <p:sp>
        <p:nvSpPr>
          <p:cNvPr id="8" name="object 8"/>
          <p:cNvSpPr txBox="1"/>
          <p:nvPr/>
        </p:nvSpPr>
        <p:spPr>
          <a:xfrm>
            <a:off x="1047012" y="4950291"/>
            <a:ext cx="977900" cy="243656"/>
          </a:xfrm>
          <a:prstGeom prst="rect">
            <a:avLst/>
          </a:prstGeom>
        </p:spPr>
        <p:txBody>
          <a:bodyPr vert="horz" wrap="square" lIns="0" tIns="12700" rIns="0" bIns="0" rtlCol="0">
            <a:spAutoFit/>
          </a:bodyPr>
          <a:lstStyle/>
          <a:p>
            <a:pPr marL="12700">
              <a:spcBef>
                <a:spcPts val="100"/>
              </a:spcBef>
            </a:pPr>
            <a:r>
              <a:rPr sz="1500" b="1" spc="-10" dirty="0">
                <a:solidFill>
                  <a:srgbClr val="FFFFFF"/>
                </a:solidFill>
                <a:latin typeface="メイリオ"/>
                <a:cs typeface="メイリオ"/>
              </a:rPr>
              <a:t>検討の動機</a:t>
            </a:r>
            <a:endParaRPr sz="1500">
              <a:latin typeface="メイリオ"/>
              <a:cs typeface="メイリオ"/>
            </a:endParaRPr>
          </a:p>
        </p:txBody>
      </p:sp>
      <p:sp>
        <p:nvSpPr>
          <p:cNvPr id="9" name="object 9"/>
          <p:cNvSpPr/>
          <p:nvPr/>
        </p:nvSpPr>
        <p:spPr>
          <a:xfrm>
            <a:off x="2289123" y="3623522"/>
            <a:ext cx="8419660" cy="2964180"/>
          </a:xfrm>
          <a:custGeom>
            <a:avLst/>
            <a:gdLst/>
            <a:ahLst/>
            <a:cxnLst/>
            <a:rect l="l" t="t" r="r" b="b"/>
            <a:pathLst>
              <a:path w="7045959" h="2964179">
                <a:moveTo>
                  <a:pt x="0" y="2964179"/>
                </a:moveTo>
                <a:lnTo>
                  <a:pt x="7045452" y="2964179"/>
                </a:lnTo>
                <a:lnTo>
                  <a:pt x="7045452" y="0"/>
                </a:lnTo>
                <a:lnTo>
                  <a:pt x="0" y="0"/>
                </a:lnTo>
                <a:lnTo>
                  <a:pt x="0" y="2964179"/>
                </a:lnTo>
                <a:close/>
              </a:path>
            </a:pathLst>
          </a:custGeom>
          <a:ln w="22860">
            <a:solidFill>
              <a:srgbClr val="622422"/>
            </a:solidFill>
          </a:ln>
        </p:spPr>
        <p:txBody>
          <a:bodyPr wrap="square" lIns="0" tIns="0" rIns="0" bIns="0" rtlCol="0"/>
          <a:lstStyle/>
          <a:p>
            <a:endParaRPr/>
          </a:p>
        </p:txBody>
      </p:sp>
      <p:sp>
        <p:nvSpPr>
          <p:cNvPr id="10" name="object 10"/>
          <p:cNvSpPr txBox="1"/>
          <p:nvPr/>
        </p:nvSpPr>
        <p:spPr>
          <a:xfrm>
            <a:off x="2433905" y="3692966"/>
            <a:ext cx="8191166" cy="2808605"/>
          </a:xfrm>
          <a:prstGeom prst="rect">
            <a:avLst/>
          </a:prstGeom>
        </p:spPr>
        <p:txBody>
          <a:bodyPr vert="horz" wrap="square" lIns="0" tIns="12700" rIns="0" bIns="0" rtlCol="0">
            <a:spAutoFit/>
          </a:bodyPr>
          <a:lstStyle/>
          <a:p>
            <a:pPr marL="213360" marR="238760" indent="-201295">
              <a:lnSpc>
                <a:spcPct val="107100"/>
              </a:lnSpc>
              <a:spcBef>
                <a:spcPts val="100"/>
              </a:spcBef>
              <a:buFont typeface="Wingdings"/>
              <a:buChar char=""/>
              <a:tabLst>
                <a:tab pos="213995" algn="l"/>
              </a:tabLst>
            </a:pPr>
            <a:r>
              <a:rPr sz="1400" dirty="0">
                <a:latin typeface="メイリオ"/>
                <a:cs typeface="メイリオ"/>
              </a:rPr>
              <a:t>中央銀行マネーが</a:t>
            </a:r>
            <a:r>
              <a:rPr sz="1400" b="1" spc="-10" dirty="0">
                <a:solidFill>
                  <a:srgbClr val="006FC0"/>
                </a:solidFill>
                <a:latin typeface="メイリオ"/>
                <a:cs typeface="メイリオ"/>
              </a:rPr>
              <a:t>通貨システムの中核</a:t>
            </a:r>
            <a:r>
              <a:rPr sz="1400" spc="-20" dirty="0">
                <a:latin typeface="メイリオ"/>
                <a:cs typeface="メイリオ"/>
              </a:rPr>
              <a:t>にあることは、マネーに対する信認のより</a:t>
            </a:r>
            <a:r>
              <a:rPr sz="1400" spc="-15" dirty="0">
                <a:latin typeface="メイリオ"/>
                <a:cs typeface="メイリオ"/>
              </a:rPr>
              <a:t>どころとなり、公共の福祉を支える。</a:t>
            </a:r>
            <a:endParaRPr sz="1400" dirty="0">
              <a:latin typeface="メイリオ"/>
              <a:cs typeface="メイリオ"/>
            </a:endParaRPr>
          </a:p>
          <a:p>
            <a:pPr marL="213360" indent="-201295">
              <a:spcBef>
                <a:spcPts val="919"/>
              </a:spcBef>
              <a:buFont typeface="Wingdings"/>
              <a:buChar char=""/>
              <a:tabLst>
                <a:tab pos="213995" algn="l"/>
              </a:tabLst>
            </a:pPr>
            <a:r>
              <a:rPr sz="1400" spc="-15" dirty="0" err="1">
                <a:latin typeface="メイリオ"/>
                <a:cs typeface="メイリオ"/>
              </a:rPr>
              <a:t>経済のデジタル化は一層進み、</a:t>
            </a:r>
            <a:r>
              <a:rPr sz="1400" b="1" spc="-15" dirty="0" err="1">
                <a:solidFill>
                  <a:srgbClr val="006FC0"/>
                </a:solidFill>
                <a:latin typeface="メイリオ"/>
                <a:cs typeface="メイリオ"/>
              </a:rPr>
              <a:t>利用者のニーズ</a:t>
            </a:r>
            <a:r>
              <a:rPr sz="1400" spc="-20" dirty="0" err="1">
                <a:latin typeface="メイリオ"/>
                <a:cs typeface="メイリオ"/>
              </a:rPr>
              <a:t>は急速に変化。イノベーションは</a:t>
            </a:r>
            <a:r>
              <a:rPr sz="1400" b="1" dirty="0" err="1">
                <a:solidFill>
                  <a:srgbClr val="006FC0"/>
                </a:solidFill>
                <a:latin typeface="メイリオ"/>
                <a:cs typeface="メイリオ"/>
              </a:rPr>
              <a:t>金融サービスの形態</a:t>
            </a:r>
            <a:r>
              <a:rPr sz="1400" spc="-20" dirty="0" err="1">
                <a:latin typeface="メイリオ"/>
                <a:cs typeface="メイリオ"/>
              </a:rPr>
              <a:t>を変化させている</a:t>
            </a:r>
            <a:r>
              <a:rPr sz="1400" spc="-20" dirty="0">
                <a:latin typeface="メイリオ"/>
                <a:cs typeface="メイリオ"/>
              </a:rPr>
              <a:t>。</a:t>
            </a:r>
            <a:endParaRPr sz="1400" dirty="0">
              <a:latin typeface="メイリオ"/>
              <a:cs typeface="メイリオ"/>
            </a:endParaRPr>
          </a:p>
          <a:p>
            <a:pPr marL="213360" marR="239395" indent="-201295">
              <a:lnSpc>
                <a:spcPct val="107100"/>
              </a:lnSpc>
              <a:spcBef>
                <a:spcPts val="790"/>
              </a:spcBef>
              <a:buFont typeface="Wingdings"/>
              <a:buChar char=""/>
              <a:tabLst>
                <a:tab pos="213995" algn="l"/>
              </a:tabLst>
            </a:pPr>
            <a:r>
              <a:rPr sz="1400" dirty="0">
                <a:latin typeface="メイリオ"/>
                <a:cs typeface="メイリオ"/>
              </a:rPr>
              <a:t>多くの法域では、</a:t>
            </a:r>
            <a:r>
              <a:rPr sz="1400" b="1" spc="-15" dirty="0">
                <a:solidFill>
                  <a:srgbClr val="006FC0"/>
                </a:solidFill>
                <a:latin typeface="メイリオ"/>
                <a:cs typeface="メイリオ"/>
              </a:rPr>
              <a:t>現金の決済目的での利用が減少</a:t>
            </a:r>
            <a:r>
              <a:rPr sz="1400" spc="-20" dirty="0">
                <a:latin typeface="メイリオ"/>
                <a:cs typeface="メイリオ"/>
              </a:rPr>
              <a:t>し、銀行以外の民間部門が発行</a:t>
            </a:r>
            <a:r>
              <a:rPr sz="1400" dirty="0">
                <a:latin typeface="メイリオ"/>
                <a:cs typeface="メイリオ"/>
              </a:rPr>
              <a:t>する</a:t>
            </a:r>
            <a:r>
              <a:rPr sz="1400" b="1" spc="-10" dirty="0">
                <a:solidFill>
                  <a:srgbClr val="006FC0"/>
                </a:solidFill>
                <a:latin typeface="メイリオ"/>
                <a:cs typeface="メイリオ"/>
              </a:rPr>
              <a:t>新たな形態のデジタルマネー</a:t>
            </a:r>
            <a:r>
              <a:rPr sz="1400" dirty="0">
                <a:latin typeface="メイリオ"/>
                <a:cs typeface="メイリオ"/>
              </a:rPr>
              <a:t>（</a:t>
            </a:r>
            <a:r>
              <a:rPr sz="1400" spc="-15" dirty="0">
                <a:latin typeface="メイリオ"/>
                <a:cs typeface="メイリオ"/>
              </a:rPr>
              <a:t>例えばステーブルコイン</a:t>
            </a:r>
            <a:r>
              <a:rPr sz="1400" dirty="0">
                <a:latin typeface="メイリオ"/>
                <a:cs typeface="メイリオ"/>
              </a:rPr>
              <a:t>）</a:t>
            </a:r>
            <a:r>
              <a:rPr sz="1400" spc="-20" dirty="0">
                <a:latin typeface="メイリオ"/>
                <a:cs typeface="メイリオ"/>
              </a:rPr>
              <a:t>が現れつつある。</a:t>
            </a:r>
            <a:endParaRPr sz="1400" dirty="0">
              <a:latin typeface="メイリオ"/>
              <a:cs typeface="メイリオ"/>
            </a:endParaRPr>
          </a:p>
          <a:p>
            <a:pPr marL="200660" marR="245110" indent="-201295" algn="ctr">
              <a:spcBef>
                <a:spcPts val="925"/>
              </a:spcBef>
              <a:buClr>
                <a:srgbClr val="000000"/>
              </a:buClr>
              <a:buFont typeface="Wingdings"/>
              <a:buChar char=""/>
              <a:tabLst>
                <a:tab pos="201295" algn="l"/>
              </a:tabLst>
            </a:pPr>
            <a:r>
              <a:rPr sz="1400" b="1" spc="-5" dirty="0">
                <a:solidFill>
                  <a:srgbClr val="006FC0"/>
                </a:solidFill>
                <a:latin typeface="メイリオ"/>
                <a:cs typeface="メイリオ"/>
              </a:rPr>
              <a:t>「基本原則」を堅確に満たす</a:t>
            </a:r>
            <a:r>
              <a:rPr sz="1400" b="1" spc="-10" dirty="0">
                <a:solidFill>
                  <a:srgbClr val="006FC0"/>
                </a:solidFill>
                <a:latin typeface="メイリオ"/>
                <a:cs typeface="メイリオ"/>
              </a:rPr>
              <a:t>CBDC</a:t>
            </a:r>
            <a:r>
              <a:rPr sz="1400" spc="-20" dirty="0">
                <a:latin typeface="メイリオ"/>
                <a:cs typeface="メイリオ"/>
              </a:rPr>
              <a:t>は、将来、中央銀行が金融安定を強化し、新</a:t>
            </a:r>
            <a:r>
              <a:rPr sz="1400" spc="-25" dirty="0">
                <a:latin typeface="メイリオ"/>
                <a:cs typeface="メイリオ"/>
              </a:rPr>
              <a:t>たな技術を利用し、公共のために奉仕し続けるための重要な手段となり得る。</a:t>
            </a:r>
            <a:endParaRPr sz="1400" dirty="0">
              <a:latin typeface="メイリオ"/>
              <a:cs typeface="メイリオ"/>
            </a:endParaRPr>
          </a:p>
          <a:p>
            <a:pPr marL="213360" indent="-201295">
              <a:spcBef>
                <a:spcPts val="965"/>
              </a:spcBef>
              <a:buFont typeface="Wingdings"/>
              <a:buChar char=""/>
              <a:tabLst>
                <a:tab pos="213995" algn="l"/>
              </a:tabLst>
            </a:pPr>
            <a:r>
              <a:rPr sz="1400" dirty="0">
                <a:latin typeface="メイリオ"/>
                <a:cs typeface="メイリオ"/>
              </a:rPr>
              <a:t>CBDC</a:t>
            </a:r>
            <a:r>
              <a:rPr sz="1400" spc="-15" dirty="0">
                <a:latin typeface="メイリオ"/>
                <a:cs typeface="メイリオ"/>
              </a:rPr>
              <a:t>に関する国際的な協力は、</a:t>
            </a:r>
            <a:r>
              <a:rPr sz="1400" b="1" spc="-15" dirty="0">
                <a:solidFill>
                  <a:srgbClr val="006FC0"/>
                </a:solidFill>
                <a:latin typeface="メイリオ"/>
                <a:cs typeface="メイリオ"/>
              </a:rPr>
              <a:t>クロスボーダー送金改善</a:t>
            </a:r>
            <a:r>
              <a:rPr sz="1400" spc="-20" dirty="0">
                <a:latin typeface="メイリオ"/>
                <a:cs typeface="メイリオ"/>
              </a:rPr>
              <a:t>の一手段となり得る。</a:t>
            </a:r>
            <a:endParaRPr sz="1400" dirty="0">
              <a:latin typeface="メイリオ"/>
              <a:cs typeface="メイリオ"/>
            </a:endParaRPr>
          </a:p>
          <a:p>
            <a:pPr marL="1966595">
              <a:spcBef>
                <a:spcPts val="1205"/>
              </a:spcBef>
            </a:pPr>
            <a:r>
              <a:rPr sz="1050" spc="-10" dirty="0">
                <a:latin typeface="メイリオ"/>
                <a:cs typeface="メイリオ"/>
              </a:rPr>
              <a:t>( “</a:t>
            </a:r>
            <a:r>
              <a:rPr sz="1050" dirty="0">
                <a:latin typeface="メイリオ"/>
                <a:cs typeface="メイリオ"/>
              </a:rPr>
              <a:t>Central</a:t>
            </a:r>
            <a:r>
              <a:rPr sz="1050" spc="-35" dirty="0">
                <a:latin typeface="メイリオ"/>
                <a:cs typeface="メイリオ"/>
              </a:rPr>
              <a:t> </a:t>
            </a:r>
            <a:r>
              <a:rPr sz="1050" dirty="0">
                <a:latin typeface="メイリオ"/>
                <a:cs typeface="メイリオ"/>
              </a:rPr>
              <a:t>bank</a:t>
            </a:r>
            <a:r>
              <a:rPr sz="1050" spc="-40" dirty="0">
                <a:latin typeface="メイリオ"/>
                <a:cs typeface="メイリオ"/>
              </a:rPr>
              <a:t> </a:t>
            </a:r>
            <a:r>
              <a:rPr sz="1050" dirty="0">
                <a:latin typeface="メイリオ"/>
                <a:cs typeface="メイリオ"/>
              </a:rPr>
              <a:t>digital</a:t>
            </a:r>
            <a:r>
              <a:rPr sz="1050" spc="-25" dirty="0">
                <a:latin typeface="メイリオ"/>
                <a:cs typeface="メイリオ"/>
              </a:rPr>
              <a:t> </a:t>
            </a:r>
            <a:r>
              <a:rPr sz="1050" dirty="0">
                <a:latin typeface="メイリオ"/>
                <a:cs typeface="メイリオ"/>
              </a:rPr>
              <a:t>currencies:</a:t>
            </a:r>
            <a:r>
              <a:rPr sz="1050" spc="-40" dirty="0">
                <a:latin typeface="メイリオ"/>
                <a:cs typeface="メイリオ"/>
              </a:rPr>
              <a:t> </a:t>
            </a:r>
            <a:r>
              <a:rPr sz="1050" dirty="0">
                <a:latin typeface="メイリオ"/>
                <a:cs typeface="メイリオ"/>
              </a:rPr>
              <a:t>executive</a:t>
            </a:r>
            <a:r>
              <a:rPr sz="1050" spc="-50" dirty="0">
                <a:latin typeface="メイリオ"/>
                <a:cs typeface="メイリオ"/>
              </a:rPr>
              <a:t> </a:t>
            </a:r>
            <a:r>
              <a:rPr sz="1050" dirty="0">
                <a:latin typeface="メイリオ"/>
                <a:cs typeface="メイリオ"/>
              </a:rPr>
              <a:t>paper”&lt;Sep</a:t>
            </a:r>
            <a:r>
              <a:rPr sz="1050" spc="-30" dirty="0">
                <a:latin typeface="メイリオ"/>
                <a:cs typeface="メイリオ"/>
              </a:rPr>
              <a:t>. </a:t>
            </a:r>
            <a:r>
              <a:rPr sz="1050" dirty="0">
                <a:latin typeface="メイリオ"/>
                <a:cs typeface="メイリオ"/>
              </a:rPr>
              <a:t>2021</a:t>
            </a:r>
            <a:r>
              <a:rPr sz="1050" spc="-15" dirty="0">
                <a:latin typeface="メイリオ"/>
                <a:cs typeface="メイリオ"/>
              </a:rPr>
              <a:t>&gt;より抜粋</a:t>
            </a:r>
            <a:r>
              <a:rPr sz="1050" spc="-50" dirty="0">
                <a:latin typeface="メイリオ"/>
                <a:cs typeface="メイリオ"/>
              </a:rPr>
              <a:t>）</a:t>
            </a:r>
            <a:endParaRPr sz="1050" dirty="0">
              <a:latin typeface="メイリオ"/>
              <a:cs typeface="メイリオ"/>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F1DD1B9-F970-F23C-7A66-1DF59D1CF154}"/>
              </a:ext>
            </a:extLst>
          </p:cNvPr>
          <p:cNvSpPr txBox="1"/>
          <p:nvPr/>
        </p:nvSpPr>
        <p:spPr>
          <a:xfrm>
            <a:off x="2686050" y="204108"/>
            <a:ext cx="7021285"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rPr>
              <a:t>中国の外貨準備凍結など経済制裁</a:t>
            </a:r>
          </a:p>
        </p:txBody>
      </p:sp>
      <p:sp>
        <p:nvSpPr>
          <p:cNvPr id="4" name="テキスト ボックス 3">
            <a:extLst>
              <a:ext uri="{FF2B5EF4-FFF2-40B4-BE49-F238E27FC236}">
                <a16:creationId xmlns:a16="http://schemas.microsoft.com/office/drawing/2014/main" id="{9059A15F-C6BA-3235-6F39-F32E1DD32061}"/>
              </a:ext>
            </a:extLst>
          </p:cNvPr>
          <p:cNvSpPr txBox="1"/>
          <p:nvPr/>
        </p:nvSpPr>
        <p:spPr>
          <a:xfrm>
            <a:off x="748393" y="604218"/>
            <a:ext cx="10469336" cy="461665"/>
          </a:xfrm>
          <a:prstGeom prst="rect">
            <a:avLst/>
          </a:prstGeom>
          <a:noFill/>
        </p:spPr>
        <p:txBody>
          <a:bodyPr wrap="square">
            <a:spAutoFit/>
          </a:bodyPr>
          <a:lstStyle/>
          <a:p>
            <a:r>
              <a:rPr lang="ja-JP" altLang="en-US" sz="1200" dirty="0">
                <a:latin typeface="メイリオ" panose="020B0604030504040204" pitchFamily="50" charset="-128"/>
                <a:ea typeface="メイリオ" panose="020B0604030504040204" pitchFamily="50" charset="-128"/>
              </a:rPr>
              <a:t>中国人民銀行 </a:t>
            </a:r>
            <a:r>
              <a:rPr lang="en-US" altLang="ja-JP" sz="1200" dirty="0">
                <a:latin typeface="メイリオ" panose="020B0604030504040204" pitchFamily="50" charset="-128"/>
                <a:ea typeface="メイリオ" panose="020B0604030504040204" pitchFamily="50" charset="-128"/>
              </a:rPr>
              <a:t>(PBOC) </a:t>
            </a:r>
            <a:r>
              <a:rPr lang="ja-JP" altLang="en-US" sz="1200" dirty="0">
                <a:latin typeface="メイリオ" panose="020B0604030504040204" pitchFamily="50" charset="-128"/>
                <a:ea typeface="メイリオ" panose="020B0604030504040204" pitchFamily="50" charset="-128"/>
              </a:rPr>
              <a:t>は</a:t>
            </a:r>
            <a:r>
              <a:rPr lang="en-US" altLang="ja-JP" sz="1200" dirty="0">
                <a:latin typeface="メイリオ" panose="020B0604030504040204" pitchFamily="50" charset="-128"/>
                <a:ea typeface="メイリオ" panose="020B0604030504040204" pitchFamily="50" charset="-128"/>
              </a:rPr>
              <a:t>3 </a:t>
            </a:r>
            <a:r>
              <a:rPr lang="ja-JP" altLang="en-US" sz="1200" dirty="0">
                <a:latin typeface="メイリオ" panose="020B0604030504040204" pitchFamily="50" charset="-128"/>
                <a:ea typeface="メイリオ" panose="020B0604030504040204" pitchFamily="50" charset="-128"/>
              </a:rPr>
              <a:t>兆 </a:t>
            </a:r>
            <a:r>
              <a:rPr lang="en-US" altLang="ja-JP" sz="1200" dirty="0">
                <a:latin typeface="メイリオ" panose="020B0604030504040204" pitchFamily="50" charset="-128"/>
                <a:ea typeface="メイリオ" panose="020B0604030504040204" pitchFamily="50" charset="-128"/>
              </a:rPr>
              <a:t>2000 </a:t>
            </a:r>
            <a:r>
              <a:rPr lang="ja-JP" altLang="en-US" sz="1200" dirty="0">
                <a:latin typeface="メイリオ" panose="020B0604030504040204" pitchFamily="50" charset="-128"/>
                <a:ea typeface="メイリオ" panose="020B0604030504040204" pitchFamily="50" charset="-128"/>
              </a:rPr>
              <a:t>億ドルの外貨準備を保有しており、その正確な通貨構成は国家機密にされています。しかし、</a:t>
            </a:r>
            <a:r>
              <a:rPr lang="en-US" altLang="ja-JP" sz="1200" dirty="0">
                <a:latin typeface="メイリオ" panose="020B0604030504040204" pitchFamily="50" charset="-128"/>
                <a:ea typeface="メイリオ" panose="020B0604030504040204" pitchFamily="50" charset="-128"/>
              </a:rPr>
              <a:t>2018 </a:t>
            </a:r>
            <a:r>
              <a:rPr lang="ja-JP" altLang="en-US" sz="1200" dirty="0">
                <a:latin typeface="メイリオ" panose="020B0604030504040204" pitchFamily="50" charset="-128"/>
                <a:ea typeface="メイリオ" panose="020B0604030504040204" pitchFamily="50" charset="-128"/>
              </a:rPr>
              <a:t>年のレポートで、中国の国家外為管理局</a:t>
            </a:r>
            <a:r>
              <a:rPr lang="en-US" altLang="ja-JP" sz="1200" dirty="0">
                <a:latin typeface="メイリオ" panose="020B0604030504040204" pitchFamily="50" charset="-128"/>
                <a:ea typeface="メイリオ" panose="020B0604030504040204" pitchFamily="50" charset="-128"/>
              </a:rPr>
              <a:t>(SAFE) </a:t>
            </a:r>
            <a:r>
              <a:rPr lang="ja-JP" altLang="en-US" sz="1200" dirty="0">
                <a:latin typeface="メイリオ" panose="020B0604030504040204" pitchFamily="50" charset="-128"/>
                <a:ea typeface="メイリオ" panose="020B0604030504040204" pitchFamily="50" charset="-128"/>
              </a:rPr>
              <a:t>は、資産に占める米ドルの割合が </a:t>
            </a:r>
            <a:r>
              <a:rPr lang="en-US" altLang="ja-JP" sz="1200" dirty="0">
                <a:latin typeface="メイリオ" panose="020B0604030504040204" pitchFamily="50" charset="-128"/>
                <a:ea typeface="メイリオ" panose="020B0604030504040204" pitchFamily="50" charset="-128"/>
              </a:rPr>
              <a:t>2005 </a:t>
            </a:r>
            <a:r>
              <a:rPr lang="ja-JP" altLang="en-US" sz="1200" dirty="0">
                <a:latin typeface="メイリオ" panose="020B0604030504040204" pitchFamily="50" charset="-128"/>
                <a:ea typeface="メイリオ" panose="020B0604030504040204" pitchFamily="50" charset="-128"/>
              </a:rPr>
              <a:t>年の </a:t>
            </a:r>
            <a:r>
              <a:rPr lang="en-US" altLang="ja-JP" sz="1200" dirty="0">
                <a:latin typeface="メイリオ" panose="020B0604030504040204" pitchFamily="50" charset="-128"/>
                <a:ea typeface="メイリオ" panose="020B0604030504040204" pitchFamily="50" charset="-128"/>
              </a:rPr>
              <a:t>79% </a:t>
            </a:r>
            <a:r>
              <a:rPr lang="ja-JP" altLang="en-US" sz="1200" dirty="0">
                <a:latin typeface="メイリオ" panose="020B0604030504040204" pitchFamily="50" charset="-128"/>
                <a:ea typeface="メイリオ" panose="020B0604030504040204" pitchFamily="50" charset="-128"/>
              </a:rPr>
              <a:t>から </a:t>
            </a:r>
            <a:r>
              <a:rPr lang="en-US" altLang="ja-JP" sz="1200" dirty="0">
                <a:latin typeface="メイリオ" panose="020B0604030504040204" pitchFamily="50" charset="-128"/>
                <a:ea typeface="メイリオ" panose="020B0604030504040204" pitchFamily="50" charset="-128"/>
              </a:rPr>
              <a:t>2014 </a:t>
            </a:r>
            <a:r>
              <a:rPr lang="ja-JP" altLang="en-US" sz="1200" dirty="0">
                <a:latin typeface="メイリオ" panose="020B0604030504040204" pitchFamily="50" charset="-128"/>
                <a:ea typeface="メイリオ" panose="020B0604030504040204" pitchFamily="50" charset="-128"/>
              </a:rPr>
              <a:t>年には </a:t>
            </a:r>
            <a:r>
              <a:rPr lang="en-US" altLang="ja-JP" sz="1200" dirty="0">
                <a:latin typeface="メイリオ" panose="020B0604030504040204" pitchFamily="50" charset="-128"/>
                <a:ea typeface="メイリオ" panose="020B0604030504040204" pitchFamily="50" charset="-128"/>
              </a:rPr>
              <a:t>58% </a:t>
            </a:r>
            <a:r>
              <a:rPr lang="ja-JP" altLang="en-US" sz="1200" dirty="0">
                <a:latin typeface="メイリオ" panose="020B0604030504040204" pitchFamily="50" charset="-128"/>
                <a:ea typeface="メイリオ" panose="020B0604030504040204" pitchFamily="50" charset="-128"/>
              </a:rPr>
              <a:t>に減少したことを示しました。</a:t>
            </a:r>
          </a:p>
        </p:txBody>
      </p:sp>
      <p:sp>
        <p:nvSpPr>
          <p:cNvPr id="5" name="楕円 4">
            <a:extLst>
              <a:ext uri="{FF2B5EF4-FFF2-40B4-BE49-F238E27FC236}">
                <a16:creationId xmlns:a16="http://schemas.microsoft.com/office/drawing/2014/main" id="{DD1C60B3-E187-A347-7AFA-9A062B008D3E}"/>
              </a:ext>
            </a:extLst>
          </p:cNvPr>
          <p:cNvSpPr/>
          <p:nvPr/>
        </p:nvSpPr>
        <p:spPr>
          <a:xfrm>
            <a:off x="748393" y="1983921"/>
            <a:ext cx="4191000" cy="4269861"/>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外貨準備</a:t>
            </a:r>
            <a:endParaRPr kumimoji="1" lang="en-US" altLang="ja-JP" dirty="0"/>
          </a:p>
          <a:p>
            <a:pPr algn="ctr"/>
            <a:r>
              <a:rPr lang="en-US" altLang="ja-JP" dirty="0"/>
              <a:t>3</a:t>
            </a:r>
            <a:r>
              <a:rPr lang="ja-JP" altLang="en-US" dirty="0"/>
              <a:t>兆</a:t>
            </a:r>
            <a:r>
              <a:rPr lang="en-US" altLang="ja-JP" dirty="0"/>
              <a:t>2,000</a:t>
            </a:r>
            <a:r>
              <a:rPr lang="ja-JP" altLang="en-US" dirty="0"/>
              <a:t>億ドル</a:t>
            </a:r>
            <a:endParaRPr kumimoji="1" lang="ja-JP" altLang="en-US" dirty="0"/>
          </a:p>
        </p:txBody>
      </p:sp>
      <p:sp>
        <p:nvSpPr>
          <p:cNvPr id="6" name="楕円 5">
            <a:extLst>
              <a:ext uri="{FF2B5EF4-FFF2-40B4-BE49-F238E27FC236}">
                <a16:creationId xmlns:a16="http://schemas.microsoft.com/office/drawing/2014/main" id="{F2FCEFEA-AF92-CD9B-EB93-2E11005C0142}"/>
              </a:ext>
            </a:extLst>
          </p:cNvPr>
          <p:cNvSpPr/>
          <p:nvPr/>
        </p:nvSpPr>
        <p:spPr>
          <a:xfrm>
            <a:off x="5363936" y="4286251"/>
            <a:ext cx="2237014" cy="1967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中国企業の海外直接投資</a:t>
            </a:r>
            <a:endParaRPr kumimoji="1" lang="en-US" altLang="ja-JP" dirty="0"/>
          </a:p>
          <a:p>
            <a:pPr algn="ctr"/>
            <a:r>
              <a:rPr kumimoji="1" lang="en-US" altLang="ja-JP" dirty="0"/>
              <a:t>1,450</a:t>
            </a:r>
            <a:r>
              <a:rPr kumimoji="1" lang="ja-JP" altLang="en-US" dirty="0"/>
              <a:t>億ドル</a:t>
            </a:r>
          </a:p>
        </p:txBody>
      </p:sp>
      <p:sp>
        <p:nvSpPr>
          <p:cNvPr id="8" name="テキスト ボックス 7">
            <a:extLst>
              <a:ext uri="{FF2B5EF4-FFF2-40B4-BE49-F238E27FC236}">
                <a16:creationId xmlns:a16="http://schemas.microsoft.com/office/drawing/2014/main" id="{0AC0A0D7-42C3-B372-1456-D56C28B03724}"/>
              </a:ext>
            </a:extLst>
          </p:cNvPr>
          <p:cNvSpPr txBox="1"/>
          <p:nvPr/>
        </p:nvSpPr>
        <p:spPr>
          <a:xfrm>
            <a:off x="1668917" y="1155156"/>
            <a:ext cx="6094638" cy="1200329"/>
          </a:xfrm>
          <a:prstGeom prst="rect">
            <a:avLst/>
          </a:prstGeom>
          <a:noFill/>
        </p:spPr>
        <p:txBody>
          <a:bodyPr wrap="square">
            <a:spAutoFit/>
          </a:bodyPr>
          <a:lstStyle/>
          <a:p>
            <a:r>
              <a:rPr lang="ja-JP" altLang="en-US" b="0" i="0" dirty="0">
                <a:solidFill>
                  <a:srgbClr val="000000"/>
                </a:solidFill>
                <a:effectLst/>
                <a:latin typeface="proxima-nova"/>
              </a:rPr>
              <a:t>中国はまた、外国人投資家が所有する</a:t>
            </a:r>
            <a:r>
              <a:rPr lang="en-US" altLang="ja-JP" b="0" i="0" u="sng" dirty="0">
                <a:solidFill>
                  <a:srgbClr val="005596"/>
                </a:solidFill>
                <a:effectLst/>
                <a:latin typeface="proxima-nova"/>
                <a:hlinkClick r:id="rId2"/>
              </a:rPr>
              <a:t>1.2</a:t>
            </a:r>
            <a:r>
              <a:rPr lang="ja-JP" altLang="en-US" b="0" i="0" u="sng" dirty="0">
                <a:solidFill>
                  <a:srgbClr val="005596"/>
                </a:solidFill>
                <a:effectLst/>
                <a:latin typeface="proxima-nova"/>
                <a:hlinkClick r:id="rId2"/>
              </a:rPr>
              <a:t>兆ドル</a:t>
            </a:r>
            <a:r>
              <a:rPr lang="ja-JP" altLang="en-US" b="0" i="0" dirty="0">
                <a:solidFill>
                  <a:srgbClr val="000000"/>
                </a:solidFill>
                <a:effectLst/>
                <a:latin typeface="proxima-nova"/>
              </a:rPr>
              <a:t>以上の中国国内の株式と債券を凍結することができます。さらに、中国の企業は、主に米ドルとユーロで約 </a:t>
            </a:r>
            <a:r>
              <a:rPr lang="en-US" altLang="ja-JP" b="0" i="0" dirty="0">
                <a:solidFill>
                  <a:srgbClr val="000000"/>
                </a:solidFill>
                <a:effectLst/>
                <a:latin typeface="proxima-nova"/>
              </a:rPr>
              <a:t>2.7 </a:t>
            </a:r>
            <a:r>
              <a:rPr lang="ja-JP" altLang="en-US" b="0" i="0" dirty="0">
                <a:solidFill>
                  <a:srgbClr val="000000"/>
                </a:solidFill>
                <a:effectLst/>
                <a:latin typeface="proxima-nova"/>
              </a:rPr>
              <a:t>兆ドルの対外債務を負っています。</a:t>
            </a:r>
            <a:endParaRPr lang="ja-JP" altLang="en-US" dirty="0"/>
          </a:p>
        </p:txBody>
      </p:sp>
      <p:sp>
        <p:nvSpPr>
          <p:cNvPr id="9" name="Rectangle 1">
            <a:extLst>
              <a:ext uri="{FF2B5EF4-FFF2-40B4-BE49-F238E27FC236}">
                <a16:creationId xmlns:a16="http://schemas.microsoft.com/office/drawing/2014/main" id="{F7F7CF5F-6DF5-8EF2-66C2-ADD6709198E3}"/>
              </a:ext>
            </a:extLst>
          </p:cNvPr>
          <p:cNvSpPr>
            <a:spLocks noChangeArrowheads="1"/>
          </p:cNvSpPr>
          <p:nvPr/>
        </p:nvSpPr>
        <p:spPr bwMode="auto">
          <a:xfrm>
            <a:off x="100694" y="2577274"/>
            <a:ext cx="1154543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中国は制裁のリスクにさらされている約3.4兆ドルの識別可能な国際資産と、主に西側諸国からの国際投資家や企業に対する最大5.8兆ドルの債務または中国の資産を持っています。したがって、中国には報復措置を講じる余地が十分にある。制裁と対抗制裁の戦争ゲームは、損失が双方にとって比較的深刻であることを示唆しています。</a:t>
            </a:r>
            <a:endParaRPr kumimoji="0" lang="ja-JP" altLang="ja-JP"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さらに、このような状況は経済交流、主に両国間の貿易を著しく混乱させます。</a:t>
            </a:r>
            <a:r>
              <a:rPr kumimoji="0" lang="ja-JP" altLang="ja-JP" sz="1100" b="0" i="0" u="sng" strike="noStrike" cap="none" normalizeH="0" baseline="0" dirty="0">
                <a:ln>
                  <a:noFill/>
                </a:ln>
                <a:solidFill>
                  <a:srgbClr val="005596"/>
                </a:solidFill>
                <a:effectLst/>
                <a:latin typeface="Arial" panose="020B0604020202020204" pitchFamily="34" charset="0"/>
                <a:ea typeface="proxima-nova"/>
                <a:hlinkClick r:id="rId3"/>
              </a:rPr>
              <a:t>輸出は中国の GDP の 18.5%</a:t>
            </a: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、つまり比較的大きな割合を占めており、その約 3 分の 1 は米国と EU に向けられているため、これらの混乱は中国の経済活動の大幅な低下を引き起こす可能性があります。一方、中国</a:t>
            </a:r>
            <a:r>
              <a:rPr kumimoji="0" lang="ja-JP" altLang="ja-JP" sz="1100" b="0" i="0" u="sng" strike="noStrike" cap="none" normalizeH="0" baseline="0" dirty="0">
                <a:ln>
                  <a:noFill/>
                </a:ln>
                <a:solidFill>
                  <a:srgbClr val="005596"/>
                </a:solidFill>
                <a:effectLst/>
                <a:latin typeface="Arial" panose="020B0604020202020204" pitchFamily="34" charset="0"/>
                <a:ea typeface="proxima-nova"/>
                <a:hlinkClick r:id="rId4"/>
              </a:rPr>
              <a:t>は米国の輸入の 18.6% </a:t>
            </a:r>
            <a:r>
              <a:rPr kumimoji="0" lang="ja-JP" altLang="ja-JP" sz="1100" b="0" i="0" u="sng" strike="noStrike" cap="none" normalizeH="0" baseline="0" dirty="0">
                <a:ln>
                  <a:noFill/>
                </a:ln>
                <a:solidFill>
                  <a:srgbClr val="005596"/>
                </a:solidFill>
                <a:effectLst/>
                <a:latin typeface="Arial" panose="020B0604020202020204" pitchFamily="34" charset="0"/>
                <a:ea typeface="proxima-nova"/>
                <a:hlinkClick r:id="rId5"/>
              </a:rPr>
              <a:t>、EU の輸入の 22.4% を</a:t>
            </a: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占めています。—特に、医薬品や医薬品を製造するための化学物質など、製品やいくつかの重要な商品で. その結果、中国からの輸入の混乱は、輸入国の消費者と一部の生産者に顕著な不足、価格の上昇、および不快感を引き起こすでしょう。米国のマクロ経済への影響は、中国ほど深刻ではない可能性があります. でも、下段アメリカの消費者の寛容商品不足とインフレ中国との全面的な経済戦争の社会的および政治的影響は、米国でより重要になる可能性があることを意味しますアメリカ合衆国. EU が中国への輸出を増やすにつれて、ヨーロッパへの経済的影響もより大きくなるでしょう</a:t>
            </a:r>
            <a:r>
              <a:rPr kumimoji="0" lang="ja-JP" altLang="ja-JP" sz="1100" b="0" i="0" u="sng" strike="noStrike" cap="none" normalizeH="0" baseline="0" dirty="0">
                <a:ln>
                  <a:noFill/>
                </a:ln>
                <a:solidFill>
                  <a:srgbClr val="005596"/>
                </a:solidFill>
                <a:effectLst/>
                <a:latin typeface="Arial" panose="020B0604020202020204" pitchFamily="34" charset="0"/>
                <a:ea typeface="proxima-nova"/>
                <a:hlinkClick r:id="rId6"/>
              </a:rPr>
              <a:t>。GDP の 17.6% と</a:t>
            </a: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比較し</a:t>
            </a:r>
            <a:r>
              <a:rPr kumimoji="0" lang="ja-JP" altLang="ja-JP" sz="1100" b="0" i="0" u="sng" strike="noStrike" cap="none" normalizeH="0" baseline="0" dirty="0">
                <a:ln>
                  <a:noFill/>
                </a:ln>
                <a:solidFill>
                  <a:srgbClr val="005596"/>
                </a:solidFill>
                <a:effectLst/>
                <a:latin typeface="Arial" panose="020B0604020202020204" pitchFamily="34" charset="0"/>
                <a:ea typeface="proxima-nova"/>
                <a:hlinkClick r:id="rId7"/>
              </a:rPr>
              <a:t>て、U の 11.7% です。アメリカ合衆国</a:t>
            </a:r>
            <a:r>
              <a:rPr kumimoji="0" lang="ja-JP" altLang="ja-JP" sz="1100" b="0" i="0" u="none" strike="noStrike" cap="none" normalizeH="0" baseline="0" dirty="0">
                <a:ln>
                  <a:noFill/>
                </a:ln>
                <a:solidFill>
                  <a:srgbClr val="000000"/>
                </a:solidFill>
                <a:effectLst/>
                <a:latin typeface="Arial" panose="020B0604020202020204" pitchFamily="34" charset="0"/>
                <a:ea typeface="proxima-nova"/>
              </a:rPr>
              <a:t>.</a:t>
            </a:r>
            <a:endParaRPr kumimoji="0" lang="ja-JP" altLang="ja-JP"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465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7C9BC3F5-B806-651F-AA7D-88576D0D0B1F}"/>
              </a:ext>
            </a:extLst>
          </p:cNvPr>
          <p:cNvSpPr txBox="1"/>
          <p:nvPr/>
        </p:nvSpPr>
        <p:spPr>
          <a:xfrm>
            <a:off x="938893" y="806848"/>
            <a:ext cx="10793185" cy="1274708"/>
          </a:xfrm>
          <a:prstGeom prst="rect">
            <a:avLst/>
          </a:prstGeom>
        </p:spPr>
        <p:txBody>
          <a:bodyPr vert="horz" wrap="square" lIns="0" tIns="12700" rIns="0" bIns="0" rtlCol="0">
            <a:spAutoFit/>
          </a:bodyPr>
          <a:lstStyle/>
          <a:p>
            <a:pPr marL="355600" marR="5080" indent="-342900" algn="just">
              <a:lnSpc>
                <a:spcPct val="100000"/>
              </a:lnSpc>
              <a:spcBef>
                <a:spcPts val="100"/>
              </a:spcBef>
              <a:buFont typeface="Wingdings"/>
              <a:buChar char=""/>
              <a:tabLst>
                <a:tab pos="355600" algn="l"/>
              </a:tabLst>
            </a:pPr>
            <a:r>
              <a:rPr sz="1800" dirty="0">
                <a:latin typeface="メイリオ"/>
                <a:cs typeface="メイリオ"/>
              </a:rPr>
              <a:t>一般利用型</a:t>
            </a:r>
            <a:r>
              <a:rPr sz="1800" spc="-10" dirty="0">
                <a:latin typeface="メイリオ"/>
                <a:cs typeface="メイリオ"/>
              </a:rPr>
              <a:t>CBDC</a:t>
            </a:r>
            <a:r>
              <a:rPr sz="1800" spc="-5" dirty="0">
                <a:latin typeface="メイリオ"/>
                <a:cs typeface="メイリオ"/>
              </a:rPr>
              <a:t>を導入する場合、中央銀行と民間部門による決済システム</a:t>
            </a:r>
            <a:r>
              <a:rPr sz="1800" dirty="0">
                <a:latin typeface="メイリオ"/>
                <a:cs typeface="メイリオ"/>
              </a:rPr>
              <a:t>の</a:t>
            </a:r>
            <a:r>
              <a:rPr sz="1800" b="1" dirty="0">
                <a:solidFill>
                  <a:srgbClr val="006FC0"/>
                </a:solidFill>
                <a:latin typeface="メイリオ"/>
                <a:cs typeface="メイリオ"/>
              </a:rPr>
              <a:t>二層構造（</a:t>
            </a:r>
            <a:r>
              <a:rPr sz="1800" b="1" spc="-5" dirty="0">
                <a:solidFill>
                  <a:srgbClr val="006FC0"/>
                </a:solidFill>
                <a:latin typeface="メイリオ"/>
                <a:cs typeface="メイリオ"/>
              </a:rPr>
              <a:t>「間接型」発行形態</a:t>
            </a:r>
            <a:r>
              <a:rPr sz="1800" b="1" dirty="0">
                <a:solidFill>
                  <a:srgbClr val="006FC0"/>
                </a:solidFill>
                <a:latin typeface="メイリオ"/>
                <a:cs typeface="メイリオ"/>
              </a:rPr>
              <a:t>）</a:t>
            </a:r>
            <a:r>
              <a:rPr sz="1800" spc="-5" dirty="0">
                <a:latin typeface="メイリオ"/>
                <a:cs typeface="メイリオ"/>
              </a:rPr>
              <a:t>を維持することが適当。</a:t>
            </a:r>
            <a:endParaRPr sz="1800" dirty="0">
              <a:latin typeface="メイリオ"/>
              <a:cs typeface="メイリオ"/>
            </a:endParaRPr>
          </a:p>
          <a:p>
            <a:pPr marL="355600" marR="8890" indent="-342900" algn="just">
              <a:lnSpc>
                <a:spcPct val="100000"/>
              </a:lnSpc>
              <a:spcBef>
                <a:spcPts val="1200"/>
              </a:spcBef>
              <a:buFont typeface="Wingdings"/>
              <a:buChar char=""/>
              <a:tabLst>
                <a:tab pos="355600" algn="l"/>
              </a:tabLst>
            </a:pPr>
            <a:r>
              <a:rPr sz="1800" spc="-5" dirty="0">
                <a:latin typeface="メイリオ"/>
                <a:cs typeface="メイリオ"/>
              </a:rPr>
              <a:t>仲介機関やその他の民間事業者が、その知見やイノベーションを通じて、</a:t>
            </a:r>
            <a:r>
              <a:rPr sz="1800" b="1" spc="20" dirty="0">
                <a:solidFill>
                  <a:srgbClr val="006FC0"/>
                </a:solidFill>
                <a:latin typeface="メイリオ"/>
                <a:cs typeface="メイリオ"/>
              </a:rPr>
              <a:t>ユーザーのニーズ</a:t>
            </a:r>
            <a:r>
              <a:rPr sz="1800" spc="-5" dirty="0">
                <a:latin typeface="メイリオ"/>
                <a:cs typeface="メイリオ"/>
              </a:rPr>
              <a:t>に合ったサービスを提供。日本銀行は、こうしたサービ</a:t>
            </a:r>
            <a:r>
              <a:rPr sz="1800" dirty="0">
                <a:latin typeface="メイリオ"/>
                <a:cs typeface="メイリオ"/>
              </a:rPr>
              <a:t>スの</a:t>
            </a:r>
            <a:r>
              <a:rPr sz="1800" b="1" dirty="0">
                <a:solidFill>
                  <a:srgbClr val="006FC0"/>
                </a:solidFill>
                <a:latin typeface="メイリオ"/>
                <a:cs typeface="メイリオ"/>
              </a:rPr>
              <a:t>土台となるCBDC</a:t>
            </a:r>
            <a:r>
              <a:rPr sz="1800" spc="-5" dirty="0">
                <a:latin typeface="メイリオ"/>
                <a:cs typeface="メイリオ"/>
              </a:rPr>
              <a:t>を設計し供給していく。</a:t>
            </a:r>
            <a:endParaRPr sz="1800" dirty="0">
              <a:latin typeface="メイリオ"/>
              <a:cs typeface="メイリオ"/>
            </a:endParaRPr>
          </a:p>
        </p:txBody>
      </p:sp>
      <p:sp>
        <p:nvSpPr>
          <p:cNvPr id="4" name="object 4">
            <a:extLst>
              <a:ext uri="{FF2B5EF4-FFF2-40B4-BE49-F238E27FC236}">
                <a16:creationId xmlns:a16="http://schemas.microsoft.com/office/drawing/2014/main" id="{38212F1B-BBE2-27AD-CF74-A512F91184A7}"/>
              </a:ext>
            </a:extLst>
          </p:cNvPr>
          <p:cNvSpPr/>
          <p:nvPr/>
        </p:nvSpPr>
        <p:spPr>
          <a:xfrm>
            <a:off x="2994532" y="6044074"/>
            <a:ext cx="6201410" cy="530860"/>
          </a:xfrm>
          <a:custGeom>
            <a:avLst/>
            <a:gdLst/>
            <a:ahLst/>
            <a:cxnLst/>
            <a:rect l="l" t="t" r="r" b="b"/>
            <a:pathLst>
              <a:path w="6201409" h="530859">
                <a:moveTo>
                  <a:pt x="6201156" y="0"/>
                </a:moveTo>
                <a:lnTo>
                  <a:pt x="0" y="0"/>
                </a:lnTo>
                <a:lnTo>
                  <a:pt x="0" y="530351"/>
                </a:lnTo>
                <a:lnTo>
                  <a:pt x="6201156" y="530351"/>
                </a:lnTo>
                <a:lnTo>
                  <a:pt x="6201156" y="0"/>
                </a:lnTo>
                <a:close/>
              </a:path>
            </a:pathLst>
          </a:custGeom>
          <a:solidFill>
            <a:srgbClr val="006FC0"/>
          </a:solidFill>
        </p:spPr>
        <p:txBody>
          <a:bodyPr wrap="square" lIns="0" tIns="0" rIns="0" bIns="0" rtlCol="0"/>
          <a:lstStyle/>
          <a:p>
            <a:endParaRPr/>
          </a:p>
        </p:txBody>
      </p:sp>
      <p:sp>
        <p:nvSpPr>
          <p:cNvPr id="5" name="object 5">
            <a:extLst>
              <a:ext uri="{FF2B5EF4-FFF2-40B4-BE49-F238E27FC236}">
                <a16:creationId xmlns:a16="http://schemas.microsoft.com/office/drawing/2014/main" id="{BBD520DD-79FB-E3B2-40AB-9EBC0D019E56}"/>
              </a:ext>
            </a:extLst>
          </p:cNvPr>
          <p:cNvSpPr txBox="1"/>
          <p:nvPr/>
        </p:nvSpPr>
        <p:spPr>
          <a:xfrm>
            <a:off x="2994532" y="6044074"/>
            <a:ext cx="6201410" cy="530860"/>
          </a:xfrm>
          <a:prstGeom prst="rect">
            <a:avLst/>
          </a:prstGeom>
        </p:spPr>
        <p:txBody>
          <a:bodyPr vert="horz" wrap="square" lIns="0" tIns="118110" rIns="0" bIns="0" rtlCol="0">
            <a:spAutoFit/>
          </a:bodyPr>
          <a:lstStyle/>
          <a:p>
            <a:pPr algn="ctr">
              <a:lnSpc>
                <a:spcPct val="100000"/>
              </a:lnSpc>
              <a:spcBef>
                <a:spcPts val="930"/>
              </a:spcBef>
              <a:tabLst>
                <a:tab pos="382270" algn="l"/>
                <a:tab pos="764540" algn="l"/>
                <a:tab pos="1147445" algn="l"/>
              </a:tabLst>
            </a:pPr>
            <a:r>
              <a:rPr sz="1800" b="1" spc="-50" dirty="0">
                <a:solidFill>
                  <a:srgbClr val="FFFFFF"/>
                </a:solidFill>
                <a:latin typeface="ＭＳ Ｐゴシック"/>
                <a:cs typeface="ＭＳ Ｐゴシック"/>
              </a:rPr>
              <a:t>日</a:t>
            </a:r>
            <a:r>
              <a:rPr sz="1800" b="1" dirty="0">
                <a:solidFill>
                  <a:srgbClr val="FFFFFF"/>
                </a:solidFill>
                <a:latin typeface="ＭＳ Ｐゴシック"/>
                <a:cs typeface="ＭＳ Ｐゴシック"/>
              </a:rPr>
              <a:t>	</a:t>
            </a:r>
            <a:r>
              <a:rPr sz="1800" b="1" spc="-50" dirty="0">
                <a:solidFill>
                  <a:srgbClr val="FFFFFF"/>
                </a:solidFill>
                <a:latin typeface="ＭＳ Ｐゴシック"/>
                <a:cs typeface="ＭＳ Ｐゴシック"/>
              </a:rPr>
              <a:t>本</a:t>
            </a:r>
            <a:r>
              <a:rPr sz="1800" b="1" dirty="0">
                <a:solidFill>
                  <a:srgbClr val="FFFFFF"/>
                </a:solidFill>
                <a:latin typeface="ＭＳ Ｐゴシック"/>
                <a:cs typeface="ＭＳ Ｐゴシック"/>
              </a:rPr>
              <a:t>	</a:t>
            </a:r>
            <a:r>
              <a:rPr sz="1800" b="1" spc="-60" dirty="0">
                <a:solidFill>
                  <a:srgbClr val="FFFFFF"/>
                </a:solidFill>
                <a:latin typeface="ＭＳ Ｐゴシック"/>
                <a:cs typeface="ＭＳ Ｐゴシック"/>
              </a:rPr>
              <a:t>銀</a:t>
            </a:r>
            <a:r>
              <a:rPr sz="1800" b="1" dirty="0">
                <a:solidFill>
                  <a:srgbClr val="FFFFFF"/>
                </a:solidFill>
                <a:latin typeface="ＭＳ Ｐゴシック"/>
                <a:cs typeface="ＭＳ Ｐゴシック"/>
              </a:rPr>
              <a:t>	</a:t>
            </a:r>
            <a:r>
              <a:rPr sz="1800" b="1" spc="-50" dirty="0">
                <a:solidFill>
                  <a:srgbClr val="FFFFFF"/>
                </a:solidFill>
                <a:latin typeface="ＭＳ Ｐゴシック"/>
                <a:cs typeface="ＭＳ Ｐゴシック"/>
              </a:rPr>
              <a:t>行</a:t>
            </a:r>
            <a:endParaRPr sz="1800">
              <a:latin typeface="ＭＳ Ｐゴシック"/>
              <a:cs typeface="ＭＳ Ｐゴシック"/>
            </a:endParaRPr>
          </a:p>
        </p:txBody>
      </p:sp>
      <p:grpSp>
        <p:nvGrpSpPr>
          <p:cNvPr id="6" name="object 6">
            <a:extLst>
              <a:ext uri="{FF2B5EF4-FFF2-40B4-BE49-F238E27FC236}">
                <a16:creationId xmlns:a16="http://schemas.microsoft.com/office/drawing/2014/main" id="{CC5702B2-DE95-C9EC-A1E2-407226036FBC}"/>
              </a:ext>
            </a:extLst>
          </p:cNvPr>
          <p:cNvGrpSpPr/>
          <p:nvPr/>
        </p:nvGrpSpPr>
        <p:grpSpPr>
          <a:xfrm>
            <a:off x="5628005" y="5478671"/>
            <a:ext cx="881380" cy="501650"/>
            <a:chOff x="4160520" y="5503164"/>
            <a:chExt cx="881380" cy="501650"/>
          </a:xfrm>
        </p:grpSpPr>
        <p:sp>
          <p:nvSpPr>
            <p:cNvPr id="7" name="object 7">
              <a:extLst>
                <a:ext uri="{FF2B5EF4-FFF2-40B4-BE49-F238E27FC236}">
                  <a16:creationId xmlns:a16="http://schemas.microsoft.com/office/drawing/2014/main" id="{8120A74E-D8EC-3CE8-E305-1E7BA56B5254}"/>
                </a:ext>
              </a:extLst>
            </p:cNvPr>
            <p:cNvSpPr/>
            <p:nvPr/>
          </p:nvSpPr>
          <p:spPr>
            <a:xfrm>
              <a:off x="4173474" y="5516118"/>
              <a:ext cx="855344" cy="475615"/>
            </a:xfrm>
            <a:custGeom>
              <a:avLst/>
              <a:gdLst/>
              <a:ahLst/>
              <a:cxnLst/>
              <a:rect l="l" t="t" r="r" b="b"/>
              <a:pathLst>
                <a:path w="855345" h="475614">
                  <a:moveTo>
                    <a:pt x="427481" y="0"/>
                  </a:moveTo>
                  <a:lnTo>
                    <a:pt x="369474" y="2170"/>
                  </a:lnTo>
                  <a:lnTo>
                    <a:pt x="313839" y="8492"/>
                  </a:lnTo>
                  <a:lnTo>
                    <a:pt x="261086" y="18682"/>
                  </a:lnTo>
                  <a:lnTo>
                    <a:pt x="211723" y="32458"/>
                  </a:lnTo>
                  <a:lnTo>
                    <a:pt x="166259" y="49536"/>
                  </a:lnTo>
                  <a:lnTo>
                    <a:pt x="125206" y="69632"/>
                  </a:lnTo>
                  <a:lnTo>
                    <a:pt x="89070" y="92464"/>
                  </a:lnTo>
                  <a:lnTo>
                    <a:pt x="58363" y="117748"/>
                  </a:lnTo>
                  <a:lnTo>
                    <a:pt x="15269" y="174541"/>
                  </a:lnTo>
                  <a:lnTo>
                    <a:pt x="0" y="237743"/>
                  </a:lnTo>
                  <a:lnTo>
                    <a:pt x="3902" y="270005"/>
                  </a:lnTo>
                  <a:lnTo>
                    <a:pt x="33593" y="330285"/>
                  </a:lnTo>
                  <a:lnTo>
                    <a:pt x="89070" y="383023"/>
                  </a:lnTo>
                  <a:lnTo>
                    <a:pt x="125206" y="405855"/>
                  </a:lnTo>
                  <a:lnTo>
                    <a:pt x="166259" y="425951"/>
                  </a:lnTo>
                  <a:lnTo>
                    <a:pt x="211723" y="443029"/>
                  </a:lnTo>
                  <a:lnTo>
                    <a:pt x="261086" y="456805"/>
                  </a:lnTo>
                  <a:lnTo>
                    <a:pt x="313839" y="466995"/>
                  </a:lnTo>
                  <a:lnTo>
                    <a:pt x="369474" y="473317"/>
                  </a:lnTo>
                  <a:lnTo>
                    <a:pt x="427481" y="475487"/>
                  </a:lnTo>
                  <a:lnTo>
                    <a:pt x="485489" y="473317"/>
                  </a:lnTo>
                  <a:lnTo>
                    <a:pt x="541124" y="466995"/>
                  </a:lnTo>
                  <a:lnTo>
                    <a:pt x="593877" y="456805"/>
                  </a:lnTo>
                  <a:lnTo>
                    <a:pt x="643240" y="443029"/>
                  </a:lnTo>
                  <a:lnTo>
                    <a:pt x="688704" y="425951"/>
                  </a:lnTo>
                  <a:lnTo>
                    <a:pt x="729757" y="405855"/>
                  </a:lnTo>
                  <a:lnTo>
                    <a:pt x="765893" y="383023"/>
                  </a:lnTo>
                  <a:lnTo>
                    <a:pt x="796600" y="357739"/>
                  </a:lnTo>
                  <a:lnTo>
                    <a:pt x="839694" y="300946"/>
                  </a:lnTo>
                  <a:lnTo>
                    <a:pt x="854963" y="237743"/>
                  </a:lnTo>
                  <a:lnTo>
                    <a:pt x="851061" y="205482"/>
                  </a:lnTo>
                  <a:lnTo>
                    <a:pt x="821370" y="145202"/>
                  </a:lnTo>
                  <a:lnTo>
                    <a:pt x="765893" y="92464"/>
                  </a:lnTo>
                  <a:lnTo>
                    <a:pt x="729757" y="69632"/>
                  </a:lnTo>
                  <a:lnTo>
                    <a:pt x="688704" y="49536"/>
                  </a:lnTo>
                  <a:lnTo>
                    <a:pt x="643240" y="32458"/>
                  </a:lnTo>
                  <a:lnTo>
                    <a:pt x="593877" y="18682"/>
                  </a:lnTo>
                  <a:lnTo>
                    <a:pt x="541124" y="8492"/>
                  </a:lnTo>
                  <a:lnTo>
                    <a:pt x="485489" y="2170"/>
                  </a:lnTo>
                  <a:lnTo>
                    <a:pt x="427481" y="0"/>
                  </a:lnTo>
                  <a:close/>
                </a:path>
              </a:pathLst>
            </a:custGeom>
            <a:solidFill>
              <a:srgbClr val="4F81BC"/>
            </a:solidFill>
          </p:spPr>
          <p:txBody>
            <a:bodyPr wrap="square" lIns="0" tIns="0" rIns="0" bIns="0" rtlCol="0"/>
            <a:lstStyle/>
            <a:p>
              <a:endParaRPr/>
            </a:p>
          </p:txBody>
        </p:sp>
        <p:sp>
          <p:nvSpPr>
            <p:cNvPr id="8" name="object 8">
              <a:extLst>
                <a:ext uri="{FF2B5EF4-FFF2-40B4-BE49-F238E27FC236}">
                  <a16:creationId xmlns:a16="http://schemas.microsoft.com/office/drawing/2014/main" id="{C30B2EBD-79D8-647D-DBD8-55521F162B72}"/>
                </a:ext>
              </a:extLst>
            </p:cNvPr>
            <p:cNvSpPr/>
            <p:nvPr/>
          </p:nvSpPr>
          <p:spPr>
            <a:xfrm>
              <a:off x="4173474" y="5516118"/>
              <a:ext cx="855344" cy="475615"/>
            </a:xfrm>
            <a:custGeom>
              <a:avLst/>
              <a:gdLst/>
              <a:ahLst/>
              <a:cxnLst/>
              <a:rect l="l" t="t" r="r" b="b"/>
              <a:pathLst>
                <a:path w="855345" h="475614">
                  <a:moveTo>
                    <a:pt x="0" y="237743"/>
                  </a:moveTo>
                  <a:lnTo>
                    <a:pt x="15269" y="174541"/>
                  </a:lnTo>
                  <a:lnTo>
                    <a:pt x="58363" y="117748"/>
                  </a:lnTo>
                  <a:lnTo>
                    <a:pt x="89070" y="92464"/>
                  </a:lnTo>
                  <a:lnTo>
                    <a:pt x="125206" y="69632"/>
                  </a:lnTo>
                  <a:lnTo>
                    <a:pt x="166259" y="49536"/>
                  </a:lnTo>
                  <a:lnTo>
                    <a:pt x="211723" y="32458"/>
                  </a:lnTo>
                  <a:lnTo>
                    <a:pt x="261086" y="18682"/>
                  </a:lnTo>
                  <a:lnTo>
                    <a:pt x="313839" y="8492"/>
                  </a:lnTo>
                  <a:lnTo>
                    <a:pt x="369474" y="2170"/>
                  </a:lnTo>
                  <a:lnTo>
                    <a:pt x="427481" y="0"/>
                  </a:lnTo>
                  <a:lnTo>
                    <a:pt x="485489" y="2170"/>
                  </a:lnTo>
                  <a:lnTo>
                    <a:pt x="541124" y="8492"/>
                  </a:lnTo>
                  <a:lnTo>
                    <a:pt x="593877" y="18682"/>
                  </a:lnTo>
                  <a:lnTo>
                    <a:pt x="643240" y="32458"/>
                  </a:lnTo>
                  <a:lnTo>
                    <a:pt x="688704" y="49536"/>
                  </a:lnTo>
                  <a:lnTo>
                    <a:pt x="729757" y="69632"/>
                  </a:lnTo>
                  <a:lnTo>
                    <a:pt x="765893" y="92464"/>
                  </a:lnTo>
                  <a:lnTo>
                    <a:pt x="796600" y="117748"/>
                  </a:lnTo>
                  <a:lnTo>
                    <a:pt x="839694" y="174541"/>
                  </a:lnTo>
                  <a:lnTo>
                    <a:pt x="854963" y="237743"/>
                  </a:lnTo>
                  <a:lnTo>
                    <a:pt x="851061" y="270005"/>
                  </a:lnTo>
                  <a:lnTo>
                    <a:pt x="821370" y="330285"/>
                  </a:lnTo>
                  <a:lnTo>
                    <a:pt x="765893" y="383023"/>
                  </a:lnTo>
                  <a:lnTo>
                    <a:pt x="729757" y="405855"/>
                  </a:lnTo>
                  <a:lnTo>
                    <a:pt x="688704" y="425951"/>
                  </a:lnTo>
                  <a:lnTo>
                    <a:pt x="643240" y="443029"/>
                  </a:lnTo>
                  <a:lnTo>
                    <a:pt x="593877" y="456805"/>
                  </a:lnTo>
                  <a:lnTo>
                    <a:pt x="541124" y="466995"/>
                  </a:lnTo>
                  <a:lnTo>
                    <a:pt x="485489" y="473317"/>
                  </a:lnTo>
                  <a:lnTo>
                    <a:pt x="427481" y="475487"/>
                  </a:lnTo>
                  <a:lnTo>
                    <a:pt x="369474" y="473317"/>
                  </a:lnTo>
                  <a:lnTo>
                    <a:pt x="313839" y="466995"/>
                  </a:lnTo>
                  <a:lnTo>
                    <a:pt x="261086" y="456805"/>
                  </a:lnTo>
                  <a:lnTo>
                    <a:pt x="211723" y="443029"/>
                  </a:lnTo>
                  <a:lnTo>
                    <a:pt x="166259" y="425951"/>
                  </a:lnTo>
                  <a:lnTo>
                    <a:pt x="125206" y="405855"/>
                  </a:lnTo>
                  <a:lnTo>
                    <a:pt x="89070" y="383023"/>
                  </a:lnTo>
                  <a:lnTo>
                    <a:pt x="58363" y="357739"/>
                  </a:lnTo>
                  <a:lnTo>
                    <a:pt x="15269" y="300946"/>
                  </a:lnTo>
                  <a:lnTo>
                    <a:pt x="0" y="237743"/>
                  </a:lnTo>
                  <a:close/>
                </a:path>
              </a:pathLst>
            </a:custGeom>
            <a:ln w="25907">
              <a:solidFill>
                <a:srgbClr val="385D89"/>
              </a:solidFill>
            </a:ln>
          </p:spPr>
          <p:txBody>
            <a:bodyPr wrap="square" lIns="0" tIns="0" rIns="0" bIns="0" rtlCol="0"/>
            <a:lstStyle/>
            <a:p>
              <a:endParaRPr/>
            </a:p>
          </p:txBody>
        </p:sp>
      </p:grpSp>
      <p:grpSp>
        <p:nvGrpSpPr>
          <p:cNvPr id="9" name="object 9">
            <a:extLst>
              <a:ext uri="{FF2B5EF4-FFF2-40B4-BE49-F238E27FC236}">
                <a16:creationId xmlns:a16="http://schemas.microsoft.com/office/drawing/2014/main" id="{BE515F67-5CB6-9261-182B-FBEA82F65866}"/>
              </a:ext>
            </a:extLst>
          </p:cNvPr>
          <p:cNvGrpSpPr/>
          <p:nvPr/>
        </p:nvGrpSpPr>
        <p:grpSpPr>
          <a:xfrm>
            <a:off x="3296285" y="5391803"/>
            <a:ext cx="4281170" cy="1104900"/>
            <a:chOff x="1828800" y="5416296"/>
            <a:chExt cx="4281170" cy="1104900"/>
          </a:xfrm>
        </p:grpSpPr>
        <p:pic>
          <p:nvPicPr>
            <p:cNvPr id="10" name="object 10">
              <a:extLst>
                <a:ext uri="{FF2B5EF4-FFF2-40B4-BE49-F238E27FC236}">
                  <a16:creationId xmlns:a16="http://schemas.microsoft.com/office/drawing/2014/main" id="{213E6B0F-CB98-CE08-F0E2-8F33B1B00C09}"/>
                </a:ext>
              </a:extLst>
            </p:cNvPr>
            <p:cNvPicPr/>
            <p:nvPr/>
          </p:nvPicPr>
          <p:blipFill>
            <a:blip r:embed="rId2" cstate="print"/>
            <a:stretch>
              <a:fillRect/>
            </a:stretch>
          </p:blipFill>
          <p:spPr>
            <a:xfrm>
              <a:off x="1828800" y="6141720"/>
              <a:ext cx="376427" cy="379476"/>
            </a:xfrm>
            <a:prstGeom prst="rect">
              <a:avLst/>
            </a:prstGeom>
          </p:spPr>
        </p:pic>
        <p:sp>
          <p:nvSpPr>
            <p:cNvPr id="11" name="object 11">
              <a:extLst>
                <a:ext uri="{FF2B5EF4-FFF2-40B4-BE49-F238E27FC236}">
                  <a16:creationId xmlns:a16="http://schemas.microsoft.com/office/drawing/2014/main" id="{334884DA-16F6-EA12-AEDE-9BE021023B86}"/>
                </a:ext>
              </a:extLst>
            </p:cNvPr>
            <p:cNvSpPr/>
            <p:nvPr/>
          </p:nvSpPr>
          <p:spPr>
            <a:xfrm>
              <a:off x="3073908" y="5416296"/>
              <a:ext cx="3035935" cy="657225"/>
            </a:xfrm>
            <a:custGeom>
              <a:avLst/>
              <a:gdLst/>
              <a:ahLst/>
              <a:cxnLst/>
              <a:rect l="l" t="t" r="r" b="b"/>
              <a:pathLst>
                <a:path w="3035935" h="657225">
                  <a:moveTo>
                    <a:pt x="239268" y="119634"/>
                  </a:moveTo>
                  <a:lnTo>
                    <a:pt x="119634" y="0"/>
                  </a:lnTo>
                  <a:lnTo>
                    <a:pt x="0" y="119634"/>
                  </a:lnTo>
                  <a:lnTo>
                    <a:pt x="59817" y="119634"/>
                  </a:lnTo>
                  <a:lnTo>
                    <a:pt x="59817" y="647700"/>
                  </a:lnTo>
                  <a:lnTo>
                    <a:pt x="179451" y="647700"/>
                  </a:lnTo>
                  <a:lnTo>
                    <a:pt x="179451" y="119634"/>
                  </a:lnTo>
                  <a:lnTo>
                    <a:pt x="239268" y="119634"/>
                  </a:lnTo>
                  <a:close/>
                </a:path>
                <a:path w="3035935" h="657225">
                  <a:moveTo>
                    <a:pt x="3035808" y="537210"/>
                  </a:moveTo>
                  <a:lnTo>
                    <a:pt x="2975991" y="537210"/>
                  </a:lnTo>
                  <a:lnTo>
                    <a:pt x="2975991" y="7620"/>
                  </a:lnTo>
                  <a:lnTo>
                    <a:pt x="2856357" y="7620"/>
                  </a:lnTo>
                  <a:lnTo>
                    <a:pt x="2856357" y="537210"/>
                  </a:lnTo>
                  <a:lnTo>
                    <a:pt x="2796540" y="537210"/>
                  </a:lnTo>
                  <a:lnTo>
                    <a:pt x="2916174" y="656844"/>
                  </a:lnTo>
                  <a:lnTo>
                    <a:pt x="3035808" y="537210"/>
                  </a:lnTo>
                  <a:close/>
                </a:path>
              </a:pathLst>
            </a:custGeom>
            <a:solidFill>
              <a:srgbClr val="7E7E7E"/>
            </a:solidFill>
          </p:spPr>
          <p:txBody>
            <a:bodyPr wrap="square" lIns="0" tIns="0" rIns="0" bIns="0" rtlCol="0"/>
            <a:lstStyle/>
            <a:p>
              <a:endParaRPr/>
            </a:p>
          </p:txBody>
        </p:sp>
      </p:grpSp>
      <p:sp>
        <p:nvSpPr>
          <p:cNvPr id="12" name="object 12">
            <a:extLst>
              <a:ext uri="{FF2B5EF4-FFF2-40B4-BE49-F238E27FC236}">
                <a16:creationId xmlns:a16="http://schemas.microsoft.com/office/drawing/2014/main" id="{C12FB5A1-7073-A116-B7CE-B8E309A4B092}"/>
              </a:ext>
            </a:extLst>
          </p:cNvPr>
          <p:cNvSpPr txBox="1"/>
          <p:nvPr/>
        </p:nvSpPr>
        <p:spPr>
          <a:xfrm>
            <a:off x="5827775" y="5583623"/>
            <a:ext cx="481330"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FFFF"/>
                </a:solidFill>
                <a:latin typeface="Calibri"/>
                <a:cs typeface="Calibri"/>
              </a:rPr>
              <a:t>CBDC</a:t>
            </a:r>
            <a:endParaRPr sz="1600">
              <a:latin typeface="Calibri"/>
              <a:cs typeface="Calibri"/>
            </a:endParaRPr>
          </a:p>
        </p:txBody>
      </p:sp>
      <p:sp>
        <p:nvSpPr>
          <p:cNvPr id="13" name="object 13">
            <a:extLst>
              <a:ext uri="{FF2B5EF4-FFF2-40B4-BE49-F238E27FC236}">
                <a16:creationId xmlns:a16="http://schemas.microsoft.com/office/drawing/2014/main" id="{1E74F28F-F8E4-33B2-DBA9-15EE387068ED}"/>
              </a:ext>
            </a:extLst>
          </p:cNvPr>
          <p:cNvSpPr/>
          <p:nvPr/>
        </p:nvSpPr>
        <p:spPr>
          <a:xfrm>
            <a:off x="7328788" y="3374027"/>
            <a:ext cx="241300" cy="647700"/>
          </a:xfrm>
          <a:custGeom>
            <a:avLst/>
            <a:gdLst/>
            <a:ahLst/>
            <a:cxnLst/>
            <a:rect l="l" t="t" r="r" b="b"/>
            <a:pathLst>
              <a:path w="241300" h="647700">
                <a:moveTo>
                  <a:pt x="180594" y="0"/>
                </a:moveTo>
                <a:lnTo>
                  <a:pt x="60198" y="0"/>
                </a:lnTo>
                <a:lnTo>
                  <a:pt x="60198" y="527303"/>
                </a:lnTo>
                <a:lnTo>
                  <a:pt x="0" y="527303"/>
                </a:lnTo>
                <a:lnTo>
                  <a:pt x="120396" y="647699"/>
                </a:lnTo>
                <a:lnTo>
                  <a:pt x="240792" y="527303"/>
                </a:lnTo>
                <a:lnTo>
                  <a:pt x="180594" y="527303"/>
                </a:lnTo>
                <a:lnTo>
                  <a:pt x="180594" y="0"/>
                </a:lnTo>
                <a:close/>
              </a:path>
            </a:pathLst>
          </a:custGeom>
          <a:solidFill>
            <a:srgbClr val="7E7E7E"/>
          </a:solidFill>
        </p:spPr>
        <p:txBody>
          <a:bodyPr wrap="square" lIns="0" tIns="0" rIns="0" bIns="0" rtlCol="0"/>
          <a:lstStyle/>
          <a:p>
            <a:endParaRPr/>
          </a:p>
        </p:txBody>
      </p:sp>
      <p:sp>
        <p:nvSpPr>
          <p:cNvPr id="14" name="object 14">
            <a:extLst>
              <a:ext uri="{FF2B5EF4-FFF2-40B4-BE49-F238E27FC236}">
                <a16:creationId xmlns:a16="http://schemas.microsoft.com/office/drawing/2014/main" id="{09B93109-E5FC-71F9-2EF2-7847C03DA41B}"/>
              </a:ext>
            </a:extLst>
          </p:cNvPr>
          <p:cNvSpPr/>
          <p:nvPr/>
        </p:nvSpPr>
        <p:spPr>
          <a:xfrm>
            <a:off x="4544440" y="3357262"/>
            <a:ext cx="239395" cy="649605"/>
          </a:xfrm>
          <a:custGeom>
            <a:avLst/>
            <a:gdLst/>
            <a:ahLst/>
            <a:cxnLst/>
            <a:rect l="l" t="t" r="r" b="b"/>
            <a:pathLst>
              <a:path w="239395" h="649604">
                <a:moveTo>
                  <a:pt x="119633" y="0"/>
                </a:moveTo>
                <a:lnTo>
                  <a:pt x="0" y="119634"/>
                </a:lnTo>
                <a:lnTo>
                  <a:pt x="59817" y="119634"/>
                </a:lnTo>
                <a:lnTo>
                  <a:pt x="59817" y="649224"/>
                </a:lnTo>
                <a:lnTo>
                  <a:pt x="179451" y="649224"/>
                </a:lnTo>
                <a:lnTo>
                  <a:pt x="179451" y="119634"/>
                </a:lnTo>
                <a:lnTo>
                  <a:pt x="239268" y="119634"/>
                </a:lnTo>
                <a:lnTo>
                  <a:pt x="119633" y="0"/>
                </a:lnTo>
                <a:close/>
              </a:path>
            </a:pathLst>
          </a:custGeom>
          <a:solidFill>
            <a:srgbClr val="7E7E7E"/>
          </a:solidFill>
        </p:spPr>
        <p:txBody>
          <a:bodyPr wrap="square" lIns="0" tIns="0" rIns="0" bIns="0" rtlCol="0"/>
          <a:lstStyle/>
          <a:p>
            <a:endParaRPr/>
          </a:p>
        </p:txBody>
      </p:sp>
      <p:grpSp>
        <p:nvGrpSpPr>
          <p:cNvPr id="15" name="object 15">
            <a:extLst>
              <a:ext uri="{FF2B5EF4-FFF2-40B4-BE49-F238E27FC236}">
                <a16:creationId xmlns:a16="http://schemas.microsoft.com/office/drawing/2014/main" id="{C189341E-E52E-F41C-53CF-7CD841957411}"/>
              </a:ext>
            </a:extLst>
          </p:cNvPr>
          <p:cNvGrpSpPr/>
          <p:nvPr/>
        </p:nvGrpSpPr>
        <p:grpSpPr>
          <a:xfrm>
            <a:off x="5628005" y="3421271"/>
            <a:ext cx="881380" cy="501650"/>
            <a:chOff x="4160520" y="3445764"/>
            <a:chExt cx="881380" cy="501650"/>
          </a:xfrm>
        </p:grpSpPr>
        <p:sp>
          <p:nvSpPr>
            <p:cNvPr id="16" name="object 16">
              <a:extLst>
                <a:ext uri="{FF2B5EF4-FFF2-40B4-BE49-F238E27FC236}">
                  <a16:creationId xmlns:a16="http://schemas.microsoft.com/office/drawing/2014/main" id="{F2E24FA1-AF5E-78E2-2E9B-7387DC0F3466}"/>
                </a:ext>
              </a:extLst>
            </p:cNvPr>
            <p:cNvSpPr/>
            <p:nvPr/>
          </p:nvSpPr>
          <p:spPr>
            <a:xfrm>
              <a:off x="4173474" y="3458718"/>
              <a:ext cx="855344" cy="475615"/>
            </a:xfrm>
            <a:custGeom>
              <a:avLst/>
              <a:gdLst/>
              <a:ahLst/>
              <a:cxnLst/>
              <a:rect l="l" t="t" r="r" b="b"/>
              <a:pathLst>
                <a:path w="855345" h="475614">
                  <a:moveTo>
                    <a:pt x="427481" y="0"/>
                  </a:moveTo>
                  <a:lnTo>
                    <a:pt x="369474" y="2170"/>
                  </a:lnTo>
                  <a:lnTo>
                    <a:pt x="313839" y="8491"/>
                  </a:lnTo>
                  <a:lnTo>
                    <a:pt x="261086" y="18680"/>
                  </a:lnTo>
                  <a:lnTo>
                    <a:pt x="211723" y="32455"/>
                  </a:lnTo>
                  <a:lnTo>
                    <a:pt x="166259" y="49532"/>
                  </a:lnTo>
                  <a:lnTo>
                    <a:pt x="125206" y="69627"/>
                  </a:lnTo>
                  <a:lnTo>
                    <a:pt x="89070" y="92459"/>
                  </a:lnTo>
                  <a:lnTo>
                    <a:pt x="58363" y="117743"/>
                  </a:lnTo>
                  <a:lnTo>
                    <a:pt x="15269" y="174536"/>
                  </a:lnTo>
                  <a:lnTo>
                    <a:pt x="0" y="237744"/>
                  </a:lnTo>
                  <a:lnTo>
                    <a:pt x="3902" y="270007"/>
                  </a:lnTo>
                  <a:lnTo>
                    <a:pt x="33593" y="330291"/>
                  </a:lnTo>
                  <a:lnTo>
                    <a:pt x="89070" y="383028"/>
                  </a:lnTo>
                  <a:lnTo>
                    <a:pt x="125206" y="405860"/>
                  </a:lnTo>
                  <a:lnTo>
                    <a:pt x="166259" y="425955"/>
                  </a:lnTo>
                  <a:lnTo>
                    <a:pt x="211723" y="443032"/>
                  </a:lnTo>
                  <a:lnTo>
                    <a:pt x="261086" y="456807"/>
                  </a:lnTo>
                  <a:lnTo>
                    <a:pt x="313839" y="466996"/>
                  </a:lnTo>
                  <a:lnTo>
                    <a:pt x="369474" y="473317"/>
                  </a:lnTo>
                  <a:lnTo>
                    <a:pt x="427481" y="475488"/>
                  </a:lnTo>
                  <a:lnTo>
                    <a:pt x="485489" y="473317"/>
                  </a:lnTo>
                  <a:lnTo>
                    <a:pt x="541124" y="466996"/>
                  </a:lnTo>
                  <a:lnTo>
                    <a:pt x="593877" y="456807"/>
                  </a:lnTo>
                  <a:lnTo>
                    <a:pt x="643240" y="443032"/>
                  </a:lnTo>
                  <a:lnTo>
                    <a:pt x="688704" y="425955"/>
                  </a:lnTo>
                  <a:lnTo>
                    <a:pt x="729757" y="405860"/>
                  </a:lnTo>
                  <a:lnTo>
                    <a:pt x="765893" y="383028"/>
                  </a:lnTo>
                  <a:lnTo>
                    <a:pt x="796600" y="357744"/>
                  </a:lnTo>
                  <a:lnTo>
                    <a:pt x="839694" y="300951"/>
                  </a:lnTo>
                  <a:lnTo>
                    <a:pt x="854963" y="237744"/>
                  </a:lnTo>
                  <a:lnTo>
                    <a:pt x="851061" y="205480"/>
                  </a:lnTo>
                  <a:lnTo>
                    <a:pt x="821370" y="145196"/>
                  </a:lnTo>
                  <a:lnTo>
                    <a:pt x="765893" y="92459"/>
                  </a:lnTo>
                  <a:lnTo>
                    <a:pt x="729757" y="69627"/>
                  </a:lnTo>
                  <a:lnTo>
                    <a:pt x="688704" y="49532"/>
                  </a:lnTo>
                  <a:lnTo>
                    <a:pt x="643240" y="32455"/>
                  </a:lnTo>
                  <a:lnTo>
                    <a:pt x="593877" y="18680"/>
                  </a:lnTo>
                  <a:lnTo>
                    <a:pt x="541124" y="8491"/>
                  </a:lnTo>
                  <a:lnTo>
                    <a:pt x="485489" y="2170"/>
                  </a:lnTo>
                  <a:lnTo>
                    <a:pt x="427481" y="0"/>
                  </a:lnTo>
                  <a:close/>
                </a:path>
              </a:pathLst>
            </a:custGeom>
            <a:solidFill>
              <a:srgbClr val="4F81BC"/>
            </a:solidFill>
          </p:spPr>
          <p:txBody>
            <a:bodyPr wrap="square" lIns="0" tIns="0" rIns="0" bIns="0" rtlCol="0"/>
            <a:lstStyle/>
            <a:p>
              <a:endParaRPr/>
            </a:p>
          </p:txBody>
        </p:sp>
        <p:sp>
          <p:nvSpPr>
            <p:cNvPr id="17" name="object 17">
              <a:extLst>
                <a:ext uri="{FF2B5EF4-FFF2-40B4-BE49-F238E27FC236}">
                  <a16:creationId xmlns:a16="http://schemas.microsoft.com/office/drawing/2014/main" id="{2D33ED8D-8100-9E41-6BC6-2389CC378F8E}"/>
                </a:ext>
              </a:extLst>
            </p:cNvPr>
            <p:cNvSpPr/>
            <p:nvPr/>
          </p:nvSpPr>
          <p:spPr>
            <a:xfrm>
              <a:off x="4173474" y="3458718"/>
              <a:ext cx="855344" cy="475615"/>
            </a:xfrm>
            <a:custGeom>
              <a:avLst/>
              <a:gdLst/>
              <a:ahLst/>
              <a:cxnLst/>
              <a:rect l="l" t="t" r="r" b="b"/>
              <a:pathLst>
                <a:path w="855345" h="475614">
                  <a:moveTo>
                    <a:pt x="0" y="237744"/>
                  </a:moveTo>
                  <a:lnTo>
                    <a:pt x="15269" y="174536"/>
                  </a:lnTo>
                  <a:lnTo>
                    <a:pt x="58363" y="117743"/>
                  </a:lnTo>
                  <a:lnTo>
                    <a:pt x="89070" y="92459"/>
                  </a:lnTo>
                  <a:lnTo>
                    <a:pt x="125206" y="69627"/>
                  </a:lnTo>
                  <a:lnTo>
                    <a:pt x="166259" y="49532"/>
                  </a:lnTo>
                  <a:lnTo>
                    <a:pt x="211723" y="32455"/>
                  </a:lnTo>
                  <a:lnTo>
                    <a:pt x="261086" y="18680"/>
                  </a:lnTo>
                  <a:lnTo>
                    <a:pt x="313839" y="8491"/>
                  </a:lnTo>
                  <a:lnTo>
                    <a:pt x="369474" y="2170"/>
                  </a:lnTo>
                  <a:lnTo>
                    <a:pt x="427481" y="0"/>
                  </a:lnTo>
                  <a:lnTo>
                    <a:pt x="485489" y="2170"/>
                  </a:lnTo>
                  <a:lnTo>
                    <a:pt x="541124" y="8491"/>
                  </a:lnTo>
                  <a:lnTo>
                    <a:pt x="593877" y="18680"/>
                  </a:lnTo>
                  <a:lnTo>
                    <a:pt x="643240" y="32455"/>
                  </a:lnTo>
                  <a:lnTo>
                    <a:pt x="688704" y="49532"/>
                  </a:lnTo>
                  <a:lnTo>
                    <a:pt x="729757" y="69627"/>
                  </a:lnTo>
                  <a:lnTo>
                    <a:pt x="765893" y="92459"/>
                  </a:lnTo>
                  <a:lnTo>
                    <a:pt x="796600" y="117743"/>
                  </a:lnTo>
                  <a:lnTo>
                    <a:pt x="839694" y="174536"/>
                  </a:lnTo>
                  <a:lnTo>
                    <a:pt x="854963" y="237744"/>
                  </a:lnTo>
                  <a:lnTo>
                    <a:pt x="851061" y="270007"/>
                  </a:lnTo>
                  <a:lnTo>
                    <a:pt x="821370" y="330291"/>
                  </a:lnTo>
                  <a:lnTo>
                    <a:pt x="765893" y="383028"/>
                  </a:lnTo>
                  <a:lnTo>
                    <a:pt x="729757" y="405860"/>
                  </a:lnTo>
                  <a:lnTo>
                    <a:pt x="688704" y="425955"/>
                  </a:lnTo>
                  <a:lnTo>
                    <a:pt x="643240" y="443032"/>
                  </a:lnTo>
                  <a:lnTo>
                    <a:pt x="593877" y="456807"/>
                  </a:lnTo>
                  <a:lnTo>
                    <a:pt x="541124" y="466996"/>
                  </a:lnTo>
                  <a:lnTo>
                    <a:pt x="485489" y="473317"/>
                  </a:lnTo>
                  <a:lnTo>
                    <a:pt x="427481" y="475488"/>
                  </a:lnTo>
                  <a:lnTo>
                    <a:pt x="369474" y="473317"/>
                  </a:lnTo>
                  <a:lnTo>
                    <a:pt x="313839" y="466996"/>
                  </a:lnTo>
                  <a:lnTo>
                    <a:pt x="261086" y="456807"/>
                  </a:lnTo>
                  <a:lnTo>
                    <a:pt x="211723" y="443032"/>
                  </a:lnTo>
                  <a:lnTo>
                    <a:pt x="166259" y="425955"/>
                  </a:lnTo>
                  <a:lnTo>
                    <a:pt x="125206" y="405860"/>
                  </a:lnTo>
                  <a:lnTo>
                    <a:pt x="89070" y="383028"/>
                  </a:lnTo>
                  <a:lnTo>
                    <a:pt x="58363" y="357744"/>
                  </a:lnTo>
                  <a:lnTo>
                    <a:pt x="15269" y="300951"/>
                  </a:lnTo>
                  <a:lnTo>
                    <a:pt x="0" y="237744"/>
                  </a:lnTo>
                  <a:close/>
                </a:path>
              </a:pathLst>
            </a:custGeom>
            <a:ln w="25908">
              <a:solidFill>
                <a:srgbClr val="385D89"/>
              </a:solidFill>
            </a:ln>
          </p:spPr>
          <p:txBody>
            <a:bodyPr wrap="square" lIns="0" tIns="0" rIns="0" bIns="0" rtlCol="0"/>
            <a:lstStyle/>
            <a:p>
              <a:endParaRPr/>
            </a:p>
          </p:txBody>
        </p:sp>
      </p:grpSp>
      <p:sp>
        <p:nvSpPr>
          <p:cNvPr id="18" name="object 18">
            <a:extLst>
              <a:ext uri="{FF2B5EF4-FFF2-40B4-BE49-F238E27FC236}">
                <a16:creationId xmlns:a16="http://schemas.microsoft.com/office/drawing/2014/main" id="{C6F0B8C5-454B-3B41-31A6-62F1982642B5}"/>
              </a:ext>
            </a:extLst>
          </p:cNvPr>
          <p:cNvSpPr txBox="1"/>
          <p:nvPr/>
        </p:nvSpPr>
        <p:spPr>
          <a:xfrm>
            <a:off x="5827775" y="3525029"/>
            <a:ext cx="481330"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FFFF"/>
                </a:solidFill>
                <a:latin typeface="Calibri"/>
                <a:cs typeface="Calibri"/>
              </a:rPr>
              <a:t>CBDC</a:t>
            </a:r>
            <a:endParaRPr sz="1600">
              <a:latin typeface="Calibri"/>
              <a:cs typeface="Calibri"/>
            </a:endParaRPr>
          </a:p>
        </p:txBody>
      </p:sp>
      <p:sp>
        <p:nvSpPr>
          <p:cNvPr id="19" name="object 19">
            <a:extLst>
              <a:ext uri="{FF2B5EF4-FFF2-40B4-BE49-F238E27FC236}">
                <a16:creationId xmlns:a16="http://schemas.microsoft.com/office/drawing/2014/main" id="{44F0A77B-64E8-A99B-3F83-4A403202FFF8}"/>
              </a:ext>
            </a:extLst>
          </p:cNvPr>
          <p:cNvSpPr/>
          <p:nvPr/>
        </p:nvSpPr>
        <p:spPr>
          <a:xfrm>
            <a:off x="6303137" y="4143647"/>
            <a:ext cx="2725420" cy="483234"/>
          </a:xfrm>
          <a:custGeom>
            <a:avLst/>
            <a:gdLst/>
            <a:ahLst/>
            <a:cxnLst/>
            <a:rect l="l" t="t" r="r" b="b"/>
            <a:pathLst>
              <a:path w="2725420" h="483235">
                <a:moveTo>
                  <a:pt x="2724911" y="0"/>
                </a:moveTo>
                <a:lnTo>
                  <a:pt x="0" y="0"/>
                </a:lnTo>
                <a:lnTo>
                  <a:pt x="0" y="483107"/>
                </a:lnTo>
                <a:lnTo>
                  <a:pt x="2724911" y="483107"/>
                </a:lnTo>
                <a:lnTo>
                  <a:pt x="2724911" y="0"/>
                </a:lnTo>
                <a:close/>
              </a:path>
            </a:pathLst>
          </a:custGeom>
          <a:solidFill>
            <a:srgbClr val="D99593"/>
          </a:solidFill>
        </p:spPr>
        <p:txBody>
          <a:bodyPr wrap="square" lIns="0" tIns="0" rIns="0" bIns="0" rtlCol="0"/>
          <a:lstStyle/>
          <a:p>
            <a:endParaRPr/>
          </a:p>
        </p:txBody>
      </p:sp>
      <p:sp>
        <p:nvSpPr>
          <p:cNvPr id="20" name="object 20">
            <a:extLst>
              <a:ext uri="{FF2B5EF4-FFF2-40B4-BE49-F238E27FC236}">
                <a16:creationId xmlns:a16="http://schemas.microsoft.com/office/drawing/2014/main" id="{5E457610-7D93-EE39-2237-4F674780CC81}"/>
              </a:ext>
            </a:extLst>
          </p:cNvPr>
          <p:cNvSpPr txBox="1"/>
          <p:nvPr/>
        </p:nvSpPr>
        <p:spPr>
          <a:xfrm>
            <a:off x="6303137" y="4143647"/>
            <a:ext cx="2725420" cy="483234"/>
          </a:xfrm>
          <a:prstGeom prst="rect">
            <a:avLst/>
          </a:prstGeom>
        </p:spPr>
        <p:txBody>
          <a:bodyPr vert="horz" wrap="square" lIns="0" tIns="94615" rIns="0" bIns="0" rtlCol="0">
            <a:spAutoFit/>
          </a:bodyPr>
          <a:lstStyle/>
          <a:p>
            <a:pPr marL="639445">
              <a:lnSpc>
                <a:spcPct val="100000"/>
              </a:lnSpc>
              <a:spcBef>
                <a:spcPts val="745"/>
              </a:spcBef>
            </a:pPr>
            <a:r>
              <a:rPr sz="1800" b="1" spc="-10" dirty="0">
                <a:solidFill>
                  <a:srgbClr val="FFFFFF"/>
                </a:solidFill>
                <a:latin typeface="ＭＳ Ｐゴシック"/>
                <a:cs typeface="ＭＳ Ｐゴシック"/>
              </a:rPr>
              <a:t>追加的</a:t>
            </a:r>
            <a:r>
              <a:rPr sz="1800" b="1" spc="-30" dirty="0">
                <a:solidFill>
                  <a:srgbClr val="FFFFFF"/>
                </a:solidFill>
                <a:latin typeface="ＭＳ Ｐゴシック"/>
                <a:cs typeface="ＭＳ Ｐゴシック"/>
              </a:rPr>
              <a:t>なサービス</a:t>
            </a:r>
            <a:endParaRPr sz="1800">
              <a:latin typeface="ＭＳ Ｐゴシック"/>
              <a:cs typeface="ＭＳ Ｐゴシック"/>
            </a:endParaRPr>
          </a:p>
        </p:txBody>
      </p:sp>
      <p:pic>
        <p:nvPicPr>
          <p:cNvPr id="21" name="object 21">
            <a:extLst>
              <a:ext uri="{FF2B5EF4-FFF2-40B4-BE49-F238E27FC236}">
                <a16:creationId xmlns:a16="http://schemas.microsoft.com/office/drawing/2014/main" id="{A0B0A661-5B27-12BC-0305-304ACBA48C5B}"/>
              </a:ext>
            </a:extLst>
          </p:cNvPr>
          <p:cNvPicPr/>
          <p:nvPr/>
        </p:nvPicPr>
        <p:blipFill>
          <a:blip r:embed="rId3" cstate="print"/>
          <a:stretch>
            <a:fillRect/>
          </a:stretch>
        </p:blipFill>
        <p:spPr>
          <a:xfrm>
            <a:off x="6374764" y="4204607"/>
            <a:ext cx="376427" cy="379475"/>
          </a:xfrm>
          <a:prstGeom prst="rect">
            <a:avLst/>
          </a:prstGeom>
        </p:spPr>
      </p:pic>
      <p:sp>
        <p:nvSpPr>
          <p:cNvPr id="22" name="object 22">
            <a:extLst>
              <a:ext uri="{FF2B5EF4-FFF2-40B4-BE49-F238E27FC236}">
                <a16:creationId xmlns:a16="http://schemas.microsoft.com/office/drawing/2014/main" id="{8D7ED65F-D109-9D33-1703-F72CF62BD3E7}"/>
              </a:ext>
            </a:extLst>
          </p:cNvPr>
          <p:cNvSpPr/>
          <p:nvPr/>
        </p:nvSpPr>
        <p:spPr>
          <a:xfrm>
            <a:off x="3194177" y="4766962"/>
            <a:ext cx="5834380" cy="483234"/>
          </a:xfrm>
          <a:custGeom>
            <a:avLst/>
            <a:gdLst/>
            <a:ahLst/>
            <a:cxnLst/>
            <a:rect l="l" t="t" r="r" b="b"/>
            <a:pathLst>
              <a:path w="5834380" h="483235">
                <a:moveTo>
                  <a:pt x="5833872" y="0"/>
                </a:moveTo>
                <a:lnTo>
                  <a:pt x="0" y="0"/>
                </a:lnTo>
                <a:lnTo>
                  <a:pt x="0" y="483108"/>
                </a:lnTo>
                <a:lnTo>
                  <a:pt x="5833872" y="483108"/>
                </a:lnTo>
                <a:lnTo>
                  <a:pt x="5833872" y="0"/>
                </a:lnTo>
                <a:close/>
              </a:path>
            </a:pathLst>
          </a:custGeom>
          <a:solidFill>
            <a:srgbClr val="D99593"/>
          </a:solidFill>
        </p:spPr>
        <p:txBody>
          <a:bodyPr wrap="square" lIns="0" tIns="0" rIns="0" bIns="0" rtlCol="0"/>
          <a:lstStyle/>
          <a:p>
            <a:endParaRPr/>
          </a:p>
        </p:txBody>
      </p:sp>
      <p:sp>
        <p:nvSpPr>
          <p:cNvPr id="23" name="object 23">
            <a:extLst>
              <a:ext uri="{FF2B5EF4-FFF2-40B4-BE49-F238E27FC236}">
                <a16:creationId xmlns:a16="http://schemas.microsoft.com/office/drawing/2014/main" id="{7AFAEB93-C381-15FB-1F2E-04BBEB635293}"/>
              </a:ext>
            </a:extLst>
          </p:cNvPr>
          <p:cNvSpPr txBox="1"/>
          <p:nvPr/>
        </p:nvSpPr>
        <p:spPr>
          <a:xfrm>
            <a:off x="3194177" y="4766962"/>
            <a:ext cx="5834380" cy="483234"/>
          </a:xfrm>
          <a:prstGeom prst="rect">
            <a:avLst/>
          </a:prstGeom>
        </p:spPr>
        <p:txBody>
          <a:bodyPr vert="horz" wrap="square" lIns="0" tIns="95250" rIns="0" bIns="0" rtlCol="0">
            <a:spAutoFit/>
          </a:bodyPr>
          <a:lstStyle/>
          <a:p>
            <a:pPr marL="309245" algn="ctr">
              <a:lnSpc>
                <a:spcPct val="100000"/>
              </a:lnSpc>
              <a:spcBef>
                <a:spcPts val="750"/>
              </a:spcBef>
            </a:pPr>
            <a:r>
              <a:rPr sz="1800" b="1" spc="-10" dirty="0">
                <a:solidFill>
                  <a:srgbClr val="FFFFFF"/>
                </a:solidFill>
                <a:latin typeface="ＭＳ Ｐゴシック"/>
                <a:cs typeface="ＭＳ Ｐゴシック"/>
              </a:rPr>
              <a:t>仲介機関</a:t>
            </a:r>
            <a:r>
              <a:rPr sz="1800" b="1" dirty="0">
                <a:solidFill>
                  <a:srgbClr val="FFFFFF"/>
                </a:solidFill>
                <a:latin typeface="ＭＳ Ｐゴシック"/>
                <a:cs typeface="ＭＳ Ｐゴシック"/>
              </a:rPr>
              <a:t>（</a:t>
            </a:r>
            <a:r>
              <a:rPr sz="1800" b="1" spc="-10" dirty="0">
                <a:solidFill>
                  <a:srgbClr val="FFFFFF"/>
                </a:solidFill>
                <a:latin typeface="ＭＳ Ｐゴシック"/>
                <a:cs typeface="ＭＳ Ｐゴシック"/>
              </a:rPr>
              <a:t>銀行等</a:t>
            </a:r>
            <a:r>
              <a:rPr sz="1800" b="1" spc="-50" dirty="0">
                <a:solidFill>
                  <a:srgbClr val="FFFFFF"/>
                </a:solidFill>
                <a:latin typeface="ＭＳ Ｐゴシック"/>
                <a:cs typeface="ＭＳ Ｐゴシック"/>
              </a:rPr>
              <a:t>）</a:t>
            </a:r>
            <a:endParaRPr sz="1800">
              <a:latin typeface="ＭＳ Ｐゴシック"/>
              <a:cs typeface="ＭＳ Ｐゴシック"/>
            </a:endParaRPr>
          </a:p>
        </p:txBody>
      </p:sp>
      <p:sp>
        <p:nvSpPr>
          <p:cNvPr id="24" name="object 24">
            <a:extLst>
              <a:ext uri="{FF2B5EF4-FFF2-40B4-BE49-F238E27FC236}">
                <a16:creationId xmlns:a16="http://schemas.microsoft.com/office/drawing/2014/main" id="{2827D3C6-FC2D-5A01-B039-582F1F14E2AD}"/>
              </a:ext>
            </a:extLst>
          </p:cNvPr>
          <p:cNvSpPr txBox="1"/>
          <p:nvPr/>
        </p:nvSpPr>
        <p:spPr>
          <a:xfrm>
            <a:off x="2995295" y="4030109"/>
            <a:ext cx="6201410" cy="1351915"/>
          </a:xfrm>
          <a:prstGeom prst="rect">
            <a:avLst/>
          </a:prstGeom>
          <a:ln w="25907">
            <a:solidFill>
              <a:srgbClr val="C0504D"/>
            </a:solidFill>
          </a:ln>
        </p:spPr>
        <p:txBody>
          <a:bodyPr vert="horz" wrap="square" lIns="0" tIns="2540" rIns="0" bIns="0" rtlCol="0">
            <a:spAutoFit/>
          </a:bodyPr>
          <a:lstStyle/>
          <a:p>
            <a:pPr>
              <a:lnSpc>
                <a:spcPct val="100000"/>
              </a:lnSpc>
              <a:spcBef>
                <a:spcPts val="20"/>
              </a:spcBef>
            </a:pPr>
            <a:endParaRPr sz="1450">
              <a:latin typeface="Times New Roman"/>
              <a:cs typeface="Times New Roman"/>
            </a:endParaRPr>
          </a:p>
          <a:p>
            <a:pPr marL="267335">
              <a:lnSpc>
                <a:spcPct val="100000"/>
              </a:lnSpc>
            </a:pPr>
            <a:r>
              <a:rPr sz="1800" b="1" spc="-10" dirty="0">
                <a:latin typeface="ＭＳ Ｐゴシック"/>
                <a:cs typeface="ＭＳ Ｐゴシック"/>
              </a:rPr>
              <a:t>民間事業</a:t>
            </a:r>
            <a:r>
              <a:rPr sz="1800" b="1" spc="-50" dirty="0">
                <a:latin typeface="ＭＳ Ｐゴシック"/>
                <a:cs typeface="ＭＳ Ｐゴシック"/>
              </a:rPr>
              <a:t>者</a:t>
            </a:r>
            <a:endParaRPr sz="1800">
              <a:latin typeface="ＭＳ Ｐゴシック"/>
              <a:cs typeface="ＭＳ Ｐゴシック"/>
            </a:endParaRPr>
          </a:p>
        </p:txBody>
      </p:sp>
      <p:sp>
        <p:nvSpPr>
          <p:cNvPr id="25" name="object 25">
            <a:extLst>
              <a:ext uri="{FF2B5EF4-FFF2-40B4-BE49-F238E27FC236}">
                <a16:creationId xmlns:a16="http://schemas.microsoft.com/office/drawing/2014/main" id="{AEE74190-D8F4-ACC3-3E69-8DE1D3B1CC9E}"/>
              </a:ext>
            </a:extLst>
          </p:cNvPr>
          <p:cNvSpPr txBox="1"/>
          <p:nvPr/>
        </p:nvSpPr>
        <p:spPr>
          <a:xfrm>
            <a:off x="2995295" y="2702705"/>
            <a:ext cx="6201410" cy="624840"/>
          </a:xfrm>
          <a:prstGeom prst="rect">
            <a:avLst/>
          </a:prstGeom>
          <a:ln w="28955">
            <a:solidFill>
              <a:srgbClr val="375F92"/>
            </a:solidFill>
          </a:ln>
        </p:spPr>
        <p:txBody>
          <a:bodyPr vert="horz" wrap="square" lIns="0" tIns="170180" rIns="0" bIns="0" rtlCol="0">
            <a:spAutoFit/>
          </a:bodyPr>
          <a:lstStyle/>
          <a:p>
            <a:pPr algn="ctr">
              <a:lnSpc>
                <a:spcPct val="100000"/>
              </a:lnSpc>
              <a:spcBef>
                <a:spcPts val="1340"/>
              </a:spcBef>
            </a:pPr>
            <a:r>
              <a:rPr sz="1800" b="1" spc="-10" dirty="0">
                <a:latin typeface="ＭＳ Ｐゴシック"/>
                <a:cs typeface="ＭＳ Ｐゴシック"/>
              </a:rPr>
              <a:t>ユ</a:t>
            </a:r>
            <a:r>
              <a:rPr sz="1600" b="1" spc="-10" dirty="0">
                <a:latin typeface="ＭＳ Ｐゴシック"/>
                <a:cs typeface="ＭＳ Ｐゴシック"/>
              </a:rPr>
              <a:t>ーザー（個人、店舗、企業</a:t>
            </a:r>
            <a:r>
              <a:rPr sz="1600" b="1" spc="-50" dirty="0">
                <a:latin typeface="ＭＳ Ｐゴシック"/>
                <a:cs typeface="ＭＳ Ｐゴシック"/>
              </a:rPr>
              <a:t>）</a:t>
            </a:r>
            <a:endParaRPr sz="1600">
              <a:latin typeface="ＭＳ Ｐゴシック"/>
              <a:cs typeface="ＭＳ Ｐゴシック"/>
            </a:endParaRPr>
          </a:p>
        </p:txBody>
      </p:sp>
      <p:grpSp>
        <p:nvGrpSpPr>
          <p:cNvPr id="26" name="object 26">
            <a:extLst>
              <a:ext uri="{FF2B5EF4-FFF2-40B4-BE49-F238E27FC236}">
                <a16:creationId xmlns:a16="http://schemas.microsoft.com/office/drawing/2014/main" id="{EB5DCA66-B04C-5B13-58A1-95E1C9731BE1}"/>
              </a:ext>
            </a:extLst>
          </p:cNvPr>
          <p:cNvGrpSpPr/>
          <p:nvPr/>
        </p:nvGrpSpPr>
        <p:grpSpPr>
          <a:xfrm>
            <a:off x="3611752" y="2765951"/>
            <a:ext cx="929640" cy="478790"/>
            <a:chOff x="2144267" y="2790444"/>
            <a:chExt cx="929640" cy="478790"/>
          </a:xfrm>
        </p:grpSpPr>
        <p:pic>
          <p:nvPicPr>
            <p:cNvPr id="27" name="object 27">
              <a:extLst>
                <a:ext uri="{FF2B5EF4-FFF2-40B4-BE49-F238E27FC236}">
                  <a16:creationId xmlns:a16="http://schemas.microsoft.com/office/drawing/2014/main" id="{F3AF178B-90A3-A4B2-C22A-F38D08E4DDD1}"/>
                </a:ext>
              </a:extLst>
            </p:cNvPr>
            <p:cNvPicPr/>
            <p:nvPr/>
          </p:nvPicPr>
          <p:blipFill>
            <a:blip r:embed="rId4" cstate="print"/>
            <a:stretch>
              <a:fillRect/>
            </a:stretch>
          </p:blipFill>
          <p:spPr>
            <a:xfrm>
              <a:off x="2570987" y="2790444"/>
              <a:ext cx="502919" cy="478536"/>
            </a:xfrm>
            <a:prstGeom prst="rect">
              <a:avLst/>
            </a:prstGeom>
          </p:spPr>
        </p:pic>
        <p:pic>
          <p:nvPicPr>
            <p:cNvPr id="28" name="object 28">
              <a:extLst>
                <a:ext uri="{FF2B5EF4-FFF2-40B4-BE49-F238E27FC236}">
                  <a16:creationId xmlns:a16="http://schemas.microsoft.com/office/drawing/2014/main" id="{14B1D017-758E-17E9-635B-181849CEAF8C}"/>
                </a:ext>
              </a:extLst>
            </p:cNvPr>
            <p:cNvPicPr/>
            <p:nvPr/>
          </p:nvPicPr>
          <p:blipFill>
            <a:blip r:embed="rId5" cstate="print"/>
            <a:stretch>
              <a:fillRect/>
            </a:stretch>
          </p:blipFill>
          <p:spPr>
            <a:xfrm>
              <a:off x="2144267" y="2790444"/>
              <a:ext cx="486156" cy="478536"/>
            </a:xfrm>
            <a:prstGeom prst="rect">
              <a:avLst/>
            </a:prstGeom>
          </p:spPr>
        </p:pic>
      </p:grpSp>
      <p:grpSp>
        <p:nvGrpSpPr>
          <p:cNvPr id="29" name="object 29">
            <a:extLst>
              <a:ext uri="{FF2B5EF4-FFF2-40B4-BE49-F238E27FC236}">
                <a16:creationId xmlns:a16="http://schemas.microsoft.com/office/drawing/2014/main" id="{EEC74DB9-891E-3546-35A1-D4A045731A27}"/>
              </a:ext>
            </a:extLst>
          </p:cNvPr>
          <p:cNvGrpSpPr/>
          <p:nvPr/>
        </p:nvGrpSpPr>
        <p:grpSpPr>
          <a:xfrm>
            <a:off x="7689976" y="2767474"/>
            <a:ext cx="1155700" cy="494030"/>
            <a:chOff x="6222491" y="2791967"/>
            <a:chExt cx="1155700" cy="494030"/>
          </a:xfrm>
        </p:grpSpPr>
        <p:pic>
          <p:nvPicPr>
            <p:cNvPr id="30" name="object 30">
              <a:extLst>
                <a:ext uri="{FF2B5EF4-FFF2-40B4-BE49-F238E27FC236}">
                  <a16:creationId xmlns:a16="http://schemas.microsoft.com/office/drawing/2014/main" id="{FFA95057-D38E-8B9A-0572-612FF2D12BBC}"/>
                </a:ext>
              </a:extLst>
            </p:cNvPr>
            <p:cNvPicPr/>
            <p:nvPr/>
          </p:nvPicPr>
          <p:blipFill>
            <a:blip r:embed="rId6" cstate="print"/>
            <a:stretch>
              <a:fillRect/>
            </a:stretch>
          </p:blipFill>
          <p:spPr>
            <a:xfrm>
              <a:off x="6940295" y="2798063"/>
              <a:ext cx="437388" cy="484631"/>
            </a:xfrm>
            <a:prstGeom prst="rect">
              <a:avLst/>
            </a:prstGeom>
          </p:spPr>
        </p:pic>
        <p:pic>
          <p:nvPicPr>
            <p:cNvPr id="31" name="object 31">
              <a:extLst>
                <a:ext uri="{FF2B5EF4-FFF2-40B4-BE49-F238E27FC236}">
                  <a16:creationId xmlns:a16="http://schemas.microsoft.com/office/drawing/2014/main" id="{98F921FF-AE6E-380D-2403-E23947CFA3CB}"/>
                </a:ext>
              </a:extLst>
            </p:cNvPr>
            <p:cNvPicPr/>
            <p:nvPr/>
          </p:nvPicPr>
          <p:blipFill>
            <a:blip r:embed="rId7" cstate="print"/>
            <a:stretch>
              <a:fillRect/>
            </a:stretch>
          </p:blipFill>
          <p:spPr>
            <a:xfrm>
              <a:off x="6661403" y="2795015"/>
              <a:ext cx="350520" cy="490727"/>
            </a:xfrm>
            <a:prstGeom prst="rect">
              <a:avLst/>
            </a:prstGeom>
          </p:spPr>
        </p:pic>
        <p:pic>
          <p:nvPicPr>
            <p:cNvPr id="32" name="object 32">
              <a:extLst>
                <a:ext uri="{FF2B5EF4-FFF2-40B4-BE49-F238E27FC236}">
                  <a16:creationId xmlns:a16="http://schemas.microsoft.com/office/drawing/2014/main" id="{2EB136DB-ADA2-1A49-8D07-97C3EBE0FC72}"/>
                </a:ext>
              </a:extLst>
            </p:cNvPr>
            <p:cNvPicPr/>
            <p:nvPr/>
          </p:nvPicPr>
          <p:blipFill>
            <a:blip r:embed="rId5" cstate="print"/>
            <a:stretch>
              <a:fillRect/>
            </a:stretch>
          </p:blipFill>
          <p:spPr>
            <a:xfrm>
              <a:off x="6222491" y="2791967"/>
              <a:ext cx="483108" cy="487679"/>
            </a:xfrm>
            <a:prstGeom prst="rect">
              <a:avLst/>
            </a:prstGeom>
          </p:spPr>
        </p:pic>
      </p:grpSp>
      <p:pic>
        <p:nvPicPr>
          <p:cNvPr id="33" name="object 33">
            <a:extLst>
              <a:ext uri="{FF2B5EF4-FFF2-40B4-BE49-F238E27FC236}">
                <a16:creationId xmlns:a16="http://schemas.microsoft.com/office/drawing/2014/main" id="{C6391113-E59B-EE57-FE7B-770DCDB5E81A}"/>
              </a:ext>
            </a:extLst>
          </p:cNvPr>
          <p:cNvPicPr/>
          <p:nvPr/>
        </p:nvPicPr>
        <p:blipFill>
          <a:blip r:embed="rId8" cstate="print"/>
          <a:stretch>
            <a:fillRect/>
          </a:stretch>
        </p:blipFill>
        <p:spPr>
          <a:xfrm>
            <a:off x="3296285" y="4843162"/>
            <a:ext cx="406907" cy="353568"/>
          </a:xfrm>
          <a:prstGeom prst="rect">
            <a:avLst/>
          </a:prstGeom>
        </p:spPr>
      </p:pic>
    </p:spTree>
    <p:extLst>
      <p:ext uri="{BB962C8B-B14F-4D97-AF65-F5344CB8AC3E}">
        <p14:creationId xmlns:p14="http://schemas.microsoft.com/office/powerpoint/2010/main" val="44523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138"/>
            <a:ext cx="12345988" cy="694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Lst>
        </p:spPr>
      </p:pic>
      <p:pic>
        <p:nvPicPr>
          <p:cNvPr id="7" name="Picture 2" descr="grey_circles_470x4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427" y="1417740"/>
            <a:ext cx="44767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txBox="1">
            <a:spLocks noChangeArrowheads="1"/>
          </p:cNvSpPr>
          <p:nvPr/>
        </p:nvSpPr>
        <p:spPr bwMode="auto">
          <a:xfrm>
            <a:off x="1783534" y="3321050"/>
            <a:ext cx="3078178" cy="639762"/>
          </a:xfrm>
          <a:prstGeom prst="rect">
            <a:avLst/>
          </a:prstGeom>
          <a:solidFill>
            <a:srgbClr val="FFC000"/>
          </a:solidFill>
          <a:ln>
            <a:noFill/>
          </a:ln>
          <a:scene3d>
            <a:camera prst="orthographicFront"/>
            <a:lightRig rig="threePt" dir="t"/>
          </a:scene3d>
          <a:sp3d>
            <a:bevelT prst="slope"/>
          </a:sp3d>
        </p:spPr>
        <p:txBody>
          <a:bodyPr anchor="ctr"/>
          <a:lstStyle>
            <a:lvl1pPr algn="ctr" rtl="0" eaLnBrk="0" fontAlgn="base" hangingPunct="0">
              <a:spcBef>
                <a:spcPct val="0"/>
              </a:spcBef>
              <a:spcAft>
                <a:spcPct val="0"/>
              </a:spcAft>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2pPr>
            <a:lvl3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3pPr>
            <a:lvl4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4pPr>
            <a:lvl5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5pPr>
            <a:lvl6pPr marL="4572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6pPr>
            <a:lvl7pPr marL="9144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7pPr>
            <a:lvl8pPr marL="13716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8pPr>
            <a:lvl9pPr marL="18288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9pPr>
          </a:lstStyle>
          <a:p>
            <a:pPr eaLnBrk="1" hangingPunct="1">
              <a:defRPr/>
            </a:pPr>
            <a:r>
              <a:rPr lang="en-US" altLang="en-US" b="1" dirty="0">
                <a:solidFill>
                  <a:schemeClr val="bg1"/>
                </a:solidFill>
                <a:effectLst>
                  <a:outerShdw blurRad="38100" dist="38100" dir="2700000" algn="tl">
                    <a:srgbClr val="000000">
                      <a:alpha val="43137"/>
                    </a:srgbClr>
                  </a:outerShdw>
                </a:effectLst>
              </a:rPr>
              <a:t> </a:t>
            </a:r>
            <a:r>
              <a:rPr lang="en-US" altLang="ja-JP" b="1" dirty="0">
                <a:solidFill>
                  <a:schemeClr val="bg1"/>
                </a:solidFill>
                <a:effectLst>
                  <a:outerShdw blurRad="38100" dist="38100" dir="2700000" algn="tl">
                    <a:srgbClr val="000000">
                      <a:alpha val="43137"/>
                    </a:srgbClr>
                  </a:outerShdw>
                </a:effectLst>
              </a:rPr>
              <a:t>″</a:t>
            </a:r>
            <a:r>
              <a:rPr lang="en-US" altLang="ja-JP" b="1" dirty="0" err="1">
                <a:solidFill>
                  <a:schemeClr val="bg1"/>
                </a:solidFill>
                <a:effectLst>
                  <a:outerShdw blurRad="38100" dist="38100" dir="2700000" algn="tl">
                    <a:srgbClr val="000000">
                      <a:alpha val="43137"/>
                    </a:srgbClr>
                  </a:outerShdw>
                </a:effectLst>
              </a:rPr>
              <a:t>Blockchain</a:t>
            </a:r>
            <a:r>
              <a:rPr lang="ja-JP" altLang="en-US" b="1" dirty="0">
                <a:solidFill>
                  <a:schemeClr val="bg1"/>
                </a:solidFill>
                <a:effectLst>
                  <a:outerShdw blurRad="38100" dist="38100" dir="2700000" algn="tl">
                    <a:srgbClr val="000000">
                      <a:alpha val="43137"/>
                    </a:srgbClr>
                  </a:outerShdw>
                </a:effectLst>
              </a:rPr>
              <a:t>“</a:t>
            </a:r>
            <a:endParaRPr lang="en-US" altLang="en-US" b="1" dirty="0">
              <a:solidFill>
                <a:schemeClr val="bg1"/>
              </a:solidFill>
              <a:effectLst>
                <a:outerShdw blurRad="38100" dist="38100" dir="2700000" algn="tl">
                  <a:srgbClr val="000000">
                    <a:alpha val="43137"/>
                  </a:srgbClr>
                </a:outerShdw>
              </a:effectLst>
            </a:endParaRPr>
          </a:p>
        </p:txBody>
      </p:sp>
      <p:sp>
        <p:nvSpPr>
          <p:cNvPr id="2" name="スライド番号プレースホルダー 1"/>
          <p:cNvSpPr>
            <a:spLocks noGrp="1"/>
          </p:cNvSpPr>
          <p:nvPr>
            <p:ph type="sldNum" sz="quarter" idx="12"/>
          </p:nvPr>
        </p:nvSpPr>
        <p:spPr>
          <a:xfrm>
            <a:off x="11787612" y="6475889"/>
            <a:ext cx="404388" cy="365125"/>
          </a:xfrm>
        </p:spPr>
        <p:txBody>
          <a:bodyPr/>
          <a:lstStyle/>
          <a:p>
            <a:fld id="{6F8D1931-CE7A-4631-A2FD-F09270C7E571}" type="slidenum">
              <a:rPr kumimoji="1" lang="ja-JP" altLang="en-US" sz="1600" b="1" smtClean="0">
                <a:solidFill>
                  <a:schemeClr val="tx1"/>
                </a:solidFill>
              </a:rPr>
              <a:t>4</a:t>
            </a:fld>
            <a:endParaRPr kumimoji="1" lang="ja-JP" altLang="en-US" sz="1600" b="1" dirty="0">
              <a:solidFill>
                <a:schemeClr val="tx1"/>
              </a:solidFill>
            </a:endParaRPr>
          </a:p>
        </p:txBody>
      </p:sp>
    </p:spTree>
    <p:extLst>
      <p:ext uri="{BB962C8B-B14F-4D97-AF65-F5344CB8AC3E}">
        <p14:creationId xmlns:p14="http://schemas.microsoft.com/office/powerpoint/2010/main" val="2590952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a:extLst>
              <a:ext uri="{FF2B5EF4-FFF2-40B4-BE49-F238E27FC236}">
                <a16:creationId xmlns:a16="http://schemas.microsoft.com/office/drawing/2014/main" id="{6F2FDB42-ACF1-277F-A827-50D942FCCD98}"/>
              </a:ext>
            </a:extLst>
          </p:cNvPr>
          <p:cNvGrpSpPr/>
          <p:nvPr/>
        </p:nvGrpSpPr>
        <p:grpSpPr>
          <a:xfrm>
            <a:off x="4376927" y="2565436"/>
            <a:ext cx="3708400" cy="3619500"/>
            <a:chOff x="2776727" y="2671572"/>
            <a:chExt cx="3708400" cy="3619500"/>
          </a:xfrm>
        </p:grpSpPr>
        <p:sp>
          <p:nvSpPr>
            <p:cNvPr id="34" name="object 4">
              <a:extLst>
                <a:ext uri="{FF2B5EF4-FFF2-40B4-BE49-F238E27FC236}">
                  <a16:creationId xmlns:a16="http://schemas.microsoft.com/office/drawing/2014/main" id="{1D79B010-242A-BADD-DCF4-1B2C2537397E}"/>
                </a:ext>
              </a:extLst>
            </p:cNvPr>
            <p:cNvSpPr/>
            <p:nvPr/>
          </p:nvSpPr>
          <p:spPr>
            <a:xfrm>
              <a:off x="2776727" y="2671572"/>
              <a:ext cx="3708400" cy="3619500"/>
            </a:xfrm>
            <a:custGeom>
              <a:avLst/>
              <a:gdLst/>
              <a:ahLst/>
              <a:cxnLst/>
              <a:rect l="l" t="t" r="r" b="b"/>
              <a:pathLst>
                <a:path w="3708400" h="3619500">
                  <a:moveTo>
                    <a:pt x="2093745" y="3606800"/>
                  </a:moveTo>
                  <a:lnTo>
                    <a:pt x="1614146" y="3606800"/>
                  </a:lnTo>
                  <a:lnTo>
                    <a:pt x="1661429" y="3619500"/>
                  </a:lnTo>
                  <a:lnTo>
                    <a:pt x="2046462" y="3619500"/>
                  </a:lnTo>
                  <a:lnTo>
                    <a:pt x="2093745" y="3606800"/>
                  </a:lnTo>
                  <a:close/>
                </a:path>
                <a:path w="3708400" h="3619500">
                  <a:moveTo>
                    <a:pt x="2187186" y="3594100"/>
                  </a:moveTo>
                  <a:lnTo>
                    <a:pt x="1520705" y="3594100"/>
                  </a:lnTo>
                  <a:lnTo>
                    <a:pt x="1567233" y="3606800"/>
                  </a:lnTo>
                  <a:lnTo>
                    <a:pt x="2140658" y="3606800"/>
                  </a:lnTo>
                  <a:lnTo>
                    <a:pt x="2187186" y="3594100"/>
                  </a:lnTo>
                  <a:close/>
                </a:path>
                <a:path w="3708400" h="3619500">
                  <a:moveTo>
                    <a:pt x="2324311" y="50800"/>
                  </a:moveTo>
                  <a:lnTo>
                    <a:pt x="1383580" y="50800"/>
                  </a:lnTo>
                  <a:lnTo>
                    <a:pt x="1294366" y="76200"/>
                  </a:lnTo>
                  <a:lnTo>
                    <a:pt x="1250465" y="101600"/>
                  </a:lnTo>
                  <a:lnTo>
                    <a:pt x="1121774" y="139700"/>
                  </a:lnTo>
                  <a:lnTo>
                    <a:pt x="1079931" y="165100"/>
                  </a:lnTo>
                  <a:lnTo>
                    <a:pt x="1038641" y="177800"/>
                  </a:lnTo>
                  <a:lnTo>
                    <a:pt x="957779" y="228600"/>
                  </a:lnTo>
                  <a:lnTo>
                    <a:pt x="918238" y="241300"/>
                  </a:lnTo>
                  <a:lnTo>
                    <a:pt x="879310" y="266700"/>
                  </a:lnTo>
                  <a:lnTo>
                    <a:pt x="841011" y="292100"/>
                  </a:lnTo>
                  <a:lnTo>
                    <a:pt x="803357" y="317500"/>
                  </a:lnTo>
                  <a:lnTo>
                    <a:pt x="766362" y="342900"/>
                  </a:lnTo>
                  <a:lnTo>
                    <a:pt x="730041" y="368300"/>
                  </a:lnTo>
                  <a:lnTo>
                    <a:pt x="694410" y="393700"/>
                  </a:lnTo>
                  <a:lnTo>
                    <a:pt x="659485" y="419100"/>
                  </a:lnTo>
                  <a:lnTo>
                    <a:pt x="625280" y="457200"/>
                  </a:lnTo>
                  <a:lnTo>
                    <a:pt x="591811" y="482600"/>
                  </a:lnTo>
                  <a:lnTo>
                    <a:pt x="559092" y="508000"/>
                  </a:lnTo>
                  <a:lnTo>
                    <a:pt x="527141" y="546100"/>
                  </a:lnTo>
                  <a:lnTo>
                    <a:pt x="495970" y="571500"/>
                  </a:lnTo>
                  <a:lnTo>
                    <a:pt x="465596" y="609600"/>
                  </a:lnTo>
                  <a:lnTo>
                    <a:pt x="436035" y="647700"/>
                  </a:lnTo>
                  <a:lnTo>
                    <a:pt x="407301" y="673100"/>
                  </a:lnTo>
                  <a:lnTo>
                    <a:pt x="379409" y="711200"/>
                  </a:lnTo>
                  <a:lnTo>
                    <a:pt x="352375" y="749300"/>
                  </a:lnTo>
                  <a:lnTo>
                    <a:pt x="326215" y="787400"/>
                  </a:lnTo>
                  <a:lnTo>
                    <a:pt x="300943" y="825500"/>
                  </a:lnTo>
                  <a:lnTo>
                    <a:pt x="276574" y="863600"/>
                  </a:lnTo>
                  <a:lnTo>
                    <a:pt x="253125" y="901700"/>
                  </a:lnTo>
                  <a:lnTo>
                    <a:pt x="230609" y="939800"/>
                  </a:lnTo>
                  <a:lnTo>
                    <a:pt x="209043" y="977900"/>
                  </a:lnTo>
                  <a:lnTo>
                    <a:pt x="188442" y="1016000"/>
                  </a:lnTo>
                  <a:lnTo>
                    <a:pt x="168821" y="1054100"/>
                  </a:lnTo>
                  <a:lnTo>
                    <a:pt x="150195" y="1092200"/>
                  </a:lnTo>
                  <a:lnTo>
                    <a:pt x="132580" y="1130300"/>
                  </a:lnTo>
                  <a:lnTo>
                    <a:pt x="115991" y="1181100"/>
                  </a:lnTo>
                  <a:lnTo>
                    <a:pt x="100442" y="1219200"/>
                  </a:lnTo>
                  <a:lnTo>
                    <a:pt x="85950" y="1270000"/>
                  </a:lnTo>
                  <a:lnTo>
                    <a:pt x="72530" y="1308100"/>
                  </a:lnTo>
                  <a:lnTo>
                    <a:pt x="60197" y="1346200"/>
                  </a:lnTo>
                  <a:lnTo>
                    <a:pt x="48965" y="1397000"/>
                  </a:lnTo>
                  <a:lnTo>
                    <a:pt x="38851" y="1435100"/>
                  </a:lnTo>
                  <a:lnTo>
                    <a:pt x="29870" y="1485900"/>
                  </a:lnTo>
                  <a:lnTo>
                    <a:pt x="22037" y="1536700"/>
                  </a:lnTo>
                  <a:lnTo>
                    <a:pt x="15367" y="1574800"/>
                  </a:lnTo>
                  <a:lnTo>
                    <a:pt x="9875" y="1625600"/>
                  </a:lnTo>
                  <a:lnTo>
                    <a:pt x="5578" y="1663700"/>
                  </a:lnTo>
                  <a:lnTo>
                    <a:pt x="2489" y="1714500"/>
                  </a:lnTo>
                  <a:lnTo>
                    <a:pt x="624" y="1765300"/>
                  </a:lnTo>
                  <a:lnTo>
                    <a:pt x="0" y="1816100"/>
                  </a:lnTo>
                  <a:lnTo>
                    <a:pt x="624" y="1854200"/>
                  </a:lnTo>
                  <a:lnTo>
                    <a:pt x="2489" y="1905000"/>
                  </a:lnTo>
                  <a:lnTo>
                    <a:pt x="5578" y="1955800"/>
                  </a:lnTo>
                  <a:lnTo>
                    <a:pt x="9875" y="1993900"/>
                  </a:lnTo>
                  <a:lnTo>
                    <a:pt x="15367" y="2044700"/>
                  </a:lnTo>
                  <a:lnTo>
                    <a:pt x="22037" y="2095500"/>
                  </a:lnTo>
                  <a:lnTo>
                    <a:pt x="29870" y="2133600"/>
                  </a:lnTo>
                  <a:lnTo>
                    <a:pt x="38851" y="2184400"/>
                  </a:lnTo>
                  <a:lnTo>
                    <a:pt x="48965" y="2222500"/>
                  </a:lnTo>
                  <a:lnTo>
                    <a:pt x="60197" y="2273300"/>
                  </a:lnTo>
                  <a:lnTo>
                    <a:pt x="72530" y="2311400"/>
                  </a:lnTo>
                  <a:lnTo>
                    <a:pt x="85950" y="2362200"/>
                  </a:lnTo>
                  <a:lnTo>
                    <a:pt x="100442" y="2400300"/>
                  </a:lnTo>
                  <a:lnTo>
                    <a:pt x="115991" y="2438400"/>
                  </a:lnTo>
                  <a:lnTo>
                    <a:pt x="132580" y="2489200"/>
                  </a:lnTo>
                  <a:lnTo>
                    <a:pt x="150195" y="2527300"/>
                  </a:lnTo>
                  <a:lnTo>
                    <a:pt x="168821" y="2565400"/>
                  </a:lnTo>
                  <a:lnTo>
                    <a:pt x="188442" y="2603500"/>
                  </a:lnTo>
                  <a:lnTo>
                    <a:pt x="209043" y="2654300"/>
                  </a:lnTo>
                  <a:lnTo>
                    <a:pt x="230609" y="2692400"/>
                  </a:lnTo>
                  <a:lnTo>
                    <a:pt x="253125" y="2730500"/>
                  </a:lnTo>
                  <a:lnTo>
                    <a:pt x="276574" y="2768600"/>
                  </a:lnTo>
                  <a:lnTo>
                    <a:pt x="300943" y="2806700"/>
                  </a:lnTo>
                  <a:lnTo>
                    <a:pt x="326215" y="2844800"/>
                  </a:lnTo>
                  <a:lnTo>
                    <a:pt x="352375" y="2870200"/>
                  </a:lnTo>
                  <a:lnTo>
                    <a:pt x="379409" y="2908300"/>
                  </a:lnTo>
                  <a:lnTo>
                    <a:pt x="407301" y="2946400"/>
                  </a:lnTo>
                  <a:lnTo>
                    <a:pt x="436035" y="2984500"/>
                  </a:lnTo>
                  <a:lnTo>
                    <a:pt x="465596" y="3009900"/>
                  </a:lnTo>
                  <a:lnTo>
                    <a:pt x="495970" y="3048000"/>
                  </a:lnTo>
                  <a:lnTo>
                    <a:pt x="527141" y="3073400"/>
                  </a:lnTo>
                  <a:lnTo>
                    <a:pt x="559092" y="3111500"/>
                  </a:lnTo>
                  <a:lnTo>
                    <a:pt x="591811" y="3136900"/>
                  </a:lnTo>
                  <a:lnTo>
                    <a:pt x="625280" y="3175000"/>
                  </a:lnTo>
                  <a:lnTo>
                    <a:pt x="659485" y="3200400"/>
                  </a:lnTo>
                  <a:lnTo>
                    <a:pt x="694410" y="3225800"/>
                  </a:lnTo>
                  <a:lnTo>
                    <a:pt x="730041" y="3251200"/>
                  </a:lnTo>
                  <a:lnTo>
                    <a:pt x="766362" y="3276600"/>
                  </a:lnTo>
                  <a:lnTo>
                    <a:pt x="803357" y="3302000"/>
                  </a:lnTo>
                  <a:lnTo>
                    <a:pt x="841011" y="3327400"/>
                  </a:lnTo>
                  <a:lnTo>
                    <a:pt x="879310" y="3352800"/>
                  </a:lnTo>
                  <a:lnTo>
                    <a:pt x="918238" y="3378200"/>
                  </a:lnTo>
                  <a:lnTo>
                    <a:pt x="957779" y="3403600"/>
                  </a:lnTo>
                  <a:lnTo>
                    <a:pt x="997918" y="3416300"/>
                  </a:lnTo>
                  <a:lnTo>
                    <a:pt x="1038641" y="3441700"/>
                  </a:lnTo>
                  <a:lnTo>
                    <a:pt x="1079931" y="3454400"/>
                  </a:lnTo>
                  <a:lnTo>
                    <a:pt x="1121774" y="3479800"/>
                  </a:lnTo>
                  <a:lnTo>
                    <a:pt x="1164154" y="3492500"/>
                  </a:lnTo>
                  <a:lnTo>
                    <a:pt x="1207057" y="3517900"/>
                  </a:lnTo>
                  <a:lnTo>
                    <a:pt x="1474576" y="3594100"/>
                  </a:lnTo>
                  <a:lnTo>
                    <a:pt x="2233315" y="3594100"/>
                  </a:lnTo>
                  <a:lnTo>
                    <a:pt x="2500834" y="3517900"/>
                  </a:lnTo>
                  <a:lnTo>
                    <a:pt x="2543737" y="3492500"/>
                  </a:lnTo>
                  <a:lnTo>
                    <a:pt x="2586117" y="3479800"/>
                  </a:lnTo>
                  <a:lnTo>
                    <a:pt x="2627960" y="3454400"/>
                  </a:lnTo>
                  <a:lnTo>
                    <a:pt x="2669250" y="3441700"/>
                  </a:lnTo>
                  <a:lnTo>
                    <a:pt x="2709973" y="3416300"/>
                  </a:lnTo>
                  <a:lnTo>
                    <a:pt x="1709394" y="3416300"/>
                  </a:lnTo>
                  <a:lnTo>
                    <a:pt x="1661958" y="3403600"/>
                  </a:lnTo>
                  <a:lnTo>
                    <a:pt x="1614929" y="3403600"/>
                  </a:lnTo>
                  <a:lnTo>
                    <a:pt x="1568326" y="3390900"/>
                  </a:lnTo>
                  <a:lnTo>
                    <a:pt x="1522168" y="3390900"/>
                  </a:lnTo>
                  <a:lnTo>
                    <a:pt x="1298730" y="3327400"/>
                  </a:lnTo>
                  <a:lnTo>
                    <a:pt x="1255647" y="3314700"/>
                  </a:lnTo>
                  <a:lnTo>
                    <a:pt x="1213145" y="3289300"/>
                  </a:lnTo>
                  <a:lnTo>
                    <a:pt x="1171243" y="3276600"/>
                  </a:lnTo>
                  <a:lnTo>
                    <a:pt x="1129959" y="3251200"/>
                  </a:lnTo>
                  <a:lnTo>
                    <a:pt x="1089313" y="3238500"/>
                  </a:lnTo>
                  <a:lnTo>
                    <a:pt x="1049325" y="3213100"/>
                  </a:lnTo>
                  <a:lnTo>
                    <a:pt x="1010013" y="3187700"/>
                  </a:lnTo>
                  <a:lnTo>
                    <a:pt x="971398" y="3162300"/>
                  </a:lnTo>
                  <a:lnTo>
                    <a:pt x="933498" y="3149600"/>
                  </a:lnTo>
                  <a:lnTo>
                    <a:pt x="896332" y="3124200"/>
                  </a:lnTo>
                  <a:lnTo>
                    <a:pt x="859921" y="3086100"/>
                  </a:lnTo>
                  <a:lnTo>
                    <a:pt x="824282" y="3060700"/>
                  </a:lnTo>
                  <a:lnTo>
                    <a:pt x="789437" y="3035300"/>
                  </a:lnTo>
                  <a:lnTo>
                    <a:pt x="755403" y="3009900"/>
                  </a:lnTo>
                  <a:lnTo>
                    <a:pt x="722200" y="2984500"/>
                  </a:lnTo>
                  <a:lnTo>
                    <a:pt x="689848" y="2946400"/>
                  </a:lnTo>
                  <a:lnTo>
                    <a:pt x="658365" y="2921000"/>
                  </a:lnTo>
                  <a:lnTo>
                    <a:pt x="627772" y="2882900"/>
                  </a:lnTo>
                  <a:lnTo>
                    <a:pt x="598086" y="2844800"/>
                  </a:lnTo>
                  <a:lnTo>
                    <a:pt x="569329" y="2819400"/>
                  </a:lnTo>
                  <a:lnTo>
                    <a:pt x="541519" y="2781300"/>
                  </a:lnTo>
                  <a:lnTo>
                    <a:pt x="514674" y="2743200"/>
                  </a:lnTo>
                  <a:lnTo>
                    <a:pt x="488816" y="2705100"/>
                  </a:lnTo>
                  <a:lnTo>
                    <a:pt x="463962" y="2667000"/>
                  </a:lnTo>
                  <a:lnTo>
                    <a:pt x="440133" y="2628900"/>
                  </a:lnTo>
                  <a:lnTo>
                    <a:pt x="417347" y="2590800"/>
                  </a:lnTo>
                  <a:lnTo>
                    <a:pt x="395623" y="2552700"/>
                  </a:lnTo>
                  <a:lnTo>
                    <a:pt x="374982" y="2514600"/>
                  </a:lnTo>
                  <a:lnTo>
                    <a:pt x="355443" y="2476500"/>
                  </a:lnTo>
                  <a:lnTo>
                    <a:pt x="337024" y="2438400"/>
                  </a:lnTo>
                  <a:lnTo>
                    <a:pt x="319745" y="2400300"/>
                  </a:lnTo>
                  <a:lnTo>
                    <a:pt x="303625" y="2349500"/>
                  </a:lnTo>
                  <a:lnTo>
                    <a:pt x="288684" y="2311400"/>
                  </a:lnTo>
                  <a:lnTo>
                    <a:pt x="274941" y="2273300"/>
                  </a:lnTo>
                  <a:lnTo>
                    <a:pt x="262415" y="2222500"/>
                  </a:lnTo>
                  <a:lnTo>
                    <a:pt x="251126" y="2184400"/>
                  </a:lnTo>
                  <a:lnTo>
                    <a:pt x="241093" y="2133600"/>
                  </a:lnTo>
                  <a:lnTo>
                    <a:pt x="232335" y="2095500"/>
                  </a:lnTo>
                  <a:lnTo>
                    <a:pt x="224871" y="2044700"/>
                  </a:lnTo>
                  <a:lnTo>
                    <a:pt x="218721" y="1993900"/>
                  </a:lnTo>
                  <a:lnTo>
                    <a:pt x="213904" y="1955800"/>
                  </a:lnTo>
                  <a:lnTo>
                    <a:pt x="210439" y="1905000"/>
                  </a:lnTo>
                  <a:lnTo>
                    <a:pt x="208346" y="1854200"/>
                  </a:lnTo>
                  <a:lnTo>
                    <a:pt x="207645" y="1816100"/>
                  </a:lnTo>
                  <a:lnTo>
                    <a:pt x="208346" y="1765300"/>
                  </a:lnTo>
                  <a:lnTo>
                    <a:pt x="210439" y="1714500"/>
                  </a:lnTo>
                  <a:lnTo>
                    <a:pt x="213904" y="1676400"/>
                  </a:lnTo>
                  <a:lnTo>
                    <a:pt x="218721" y="1625600"/>
                  </a:lnTo>
                  <a:lnTo>
                    <a:pt x="224871" y="1574800"/>
                  </a:lnTo>
                  <a:lnTo>
                    <a:pt x="232335" y="1536700"/>
                  </a:lnTo>
                  <a:lnTo>
                    <a:pt x="241093" y="1485900"/>
                  </a:lnTo>
                  <a:lnTo>
                    <a:pt x="251126" y="1447800"/>
                  </a:lnTo>
                  <a:lnTo>
                    <a:pt x="262415" y="1397000"/>
                  </a:lnTo>
                  <a:lnTo>
                    <a:pt x="274941" y="1358900"/>
                  </a:lnTo>
                  <a:lnTo>
                    <a:pt x="288684" y="1308100"/>
                  </a:lnTo>
                  <a:lnTo>
                    <a:pt x="303625" y="1270000"/>
                  </a:lnTo>
                  <a:lnTo>
                    <a:pt x="319745" y="1231900"/>
                  </a:lnTo>
                  <a:lnTo>
                    <a:pt x="337024" y="1181100"/>
                  </a:lnTo>
                  <a:lnTo>
                    <a:pt x="355443" y="1143000"/>
                  </a:lnTo>
                  <a:lnTo>
                    <a:pt x="374982" y="1104900"/>
                  </a:lnTo>
                  <a:lnTo>
                    <a:pt x="395623" y="1066800"/>
                  </a:lnTo>
                  <a:lnTo>
                    <a:pt x="417347" y="1028700"/>
                  </a:lnTo>
                  <a:lnTo>
                    <a:pt x="440133" y="990600"/>
                  </a:lnTo>
                  <a:lnTo>
                    <a:pt x="463962" y="952500"/>
                  </a:lnTo>
                  <a:lnTo>
                    <a:pt x="488816" y="914400"/>
                  </a:lnTo>
                  <a:lnTo>
                    <a:pt x="514674" y="876300"/>
                  </a:lnTo>
                  <a:lnTo>
                    <a:pt x="541519" y="838200"/>
                  </a:lnTo>
                  <a:lnTo>
                    <a:pt x="569329" y="812800"/>
                  </a:lnTo>
                  <a:lnTo>
                    <a:pt x="598086" y="774700"/>
                  </a:lnTo>
                  <a:lnTo>
                    <a:pt x="627772" y="736600"/>
                  </a:lnTo>
                  <a:lnTo>
                    <a:pt x="658365" y="711200"/>
                  </a:lnTo>
                  <a:lnTo>
                    <a:pt x="689848" y="673100"/>
                  </a:lnTo>
                  <a:lnTo>
                    <a:pt x="722200" y="647700"/>
                  </a:lnTo>
                  <a:lnTo>
                    <a:pt x="755403" y="609600"/>
                  </a:lnTo>
                  <a:lnTo>
                    <a:pt x="789437" y="584200"/>
                  </a:lnTo>
                  <a:lnTo>
                    <a:pt x="824282" y="558800"/>
                  </a:lnTo>
                  <a:lnTo>
                    <a:pt x="859921" y="533400"/>
                  </a:lnTo>
                  <a:lnTo>
                    <a:pt x="896332" y="508000"/>
                  </a:lnTo>
                  <a:lnTo>
                    <a:pt x="933498" y="482600"/>
                  </a:lnTo>
                  <a:lnTo>
                    <a:pt x="971398" y="457200"/>
                  </a:lnTo>
                  <a:lnTo>
                    <a:pt x="1010013" y="431800"/>
                  </a:lnTo>
                  <a:lnTo>
                    <a:pt x="1049325" y="406400"/>
                  </a:lnTo>
                  <a:lnTo>
                    <a:pt x="1089313" y="393700"/>
                  </a:lnTo>
                  <a:lnTo>
                    <a:pt x="1171243" y="342900"/>
                  </a:lnTo>
                  <a:lnTo>
                    <a:pt x="1298730" y="304800"/>
                  </a:lnTo>
                  <a:lnTo>
                    <a:pt x="1342373" y="279400"/>
                  </a:lnTo>
                  <a:lnTo>
                    <a:pt x="1476474" y="241300"/>
                  </a:lnTo>
                  <a:lnTo>
                    <a:pt x="1522168" y="241300"/>
                  </a:lnTo>
                  <a:lnTo>
                    <a:pt x="1614929" y="215900"/>
                  </a:lnTo>
                  <a:lnTo>
                    <a:pt x="1709394" y="215900"/>
                  </a:lnTo>
                  <a:lnTo>
                    <a:pt x="1757216" y="203200"/>
                  </a:lnTo>
                  <a:lnTo>
                    <a:pt x="2709973" y="203200"/>
                  </a:lnTo>
                  <a:lnTo>
                    <a:pt x="2669250" y="177800"/>
                  </a:lnTo>
                  <a:lnTo>
                    <a:pt x="2627960" y="165100"/>
                  </a:lnTo>
                  <a:lnTo>
                    <a:pt x="2586117" y="139700"/>
                  </a:lnTo>
                  <a:lnTo>
                    <a:pt x="2457426" y="101600"/>
                  </a:lnTo>
                  <a:lnTo>
                    <a:pt x="2413525" y="76200"/>
                  </a:lnTo>
                  <a:lnTo>
                    <a:pt x="2324311" y="50800"/>
                  </a:lnTo>
                  <a:close/>
                </a:path>
                <a:path w="3708400" h="3619500">
                  <a:moveTo>
                    <a:pt x="2709973" y="203200"/>
                  </a:moveTo>
                  <a:lnTo>
                    <a:pt x="1950675" y="203200"/>
                  </a:lnTo>
                  <a:lnTo>
                    <a:pt x="1998497" y="215900"/>
                  </a:lnTo>
                  <a:lnTo>
                    <a:pt x="2092962" y="215900"/>
                  </a:lnTo>
                  <a:lnTo>
                    <a:pt x="2185723" y="241300"/>
                  </a:lnTo>
                  <a:lnTo>
                    <a:pt x="2231417" y="241300"/>
                  </a:lnTo>
                  <a:lnTo>
                    <a:pt x="2365518" y="279400"/>
                  </a:lnTo>
                  <a:lnTo>
                    <a:pt x="2409161" y="304800"/>
                  </a:lnTo>
                  <a:lnTo>
                    <a:pt x="2536648" y="342900"/>
                  </a:lnTo>
                  <a:lnTo>
                    <a:pt x="2618578" y="393700"/>
                  </a:lnTo>
                  <a:lnTo>
                    <a:pt x="2658566" y="406400"/>
                  </a:lnTo>
                  <a:lnTo>
                    <a:pt x="2697878" y="431800"/>
                  </a:lnTo>
                  <a:lnTo>
                    <a:pt x="2736493" y="457200"/>
                  </a:lnTo>
                  <a:lnTo>
                    <a:pt x="2774393" y="482600"/>
                  </a:lnTo>
                  <a:lnTo>
                    <a:pt x="2811559" y="508000"/>
                  </a:lnTo>
                  <a:lnTo>
                    <a:pt x="2847970" y="533400"/>
                  </a:lnTo>
                  <a:lnTo>
                    <a:pt x="2883609" y="558800"/>
                  </a:lnTo>
                  <a:lnTo>
                    <a:pt x="2918454" y="584200"/>
                  </a:lnTo>
                  <a:lnTo>
                    <a:pt x="2952488" y="609600"/>
                  </a:lnTo>
                  <a:lnTo>
                    <a:pt x="2985691" y="647700"/>
                  </a:lnTo>
                  <a:lnTo>
                    <a:pt x="3018043" y="673100"/>
                  </a:lnTo>
                  <a:lnTo>
                    <a:pt x="3049526" y="711200"/>
                  </a:lnTo>
                  <a:lnTo>
                    <a:pt x="3080119" y="736600"/>
                  </a:lnTo>
                  <a:lnTo>
                    <a:pt x="3109805" y="774700"/>
                  </a:lnTo>
                  <a:lnTo>
                    <a:pt x="3138562" y="812800"/>
                  </a:lnTo>
                  <a:lnTo>
                    <a:pt x="3166372" y="838200"/>
                  </a:lnTo>
                  <a:lnTo>
                    <a:pt x="3193217" y="876300"/>
                  </a:lnTo>
                  <a:lnTo>
                    <a:pt x="3219075" y="914400"/>
                  </a:lnTo>
                  <a:lnTo>
                    <a:pt x="3243929" y="952500"/>
                  </a:lnTo>
                  <a:lnTo>
                    <a:pt x="3267758" y="990600"/>
                  </a:lnTo>
                  <a:lnTo>
                    <a:pt x="3290544" y="1028700"/>
                  </a:lnTo>
                  <a:lnTo>
                    <a:pt x="3312268" y="1066800"/>
                  </a:lnTo>
                  <a:lnTo>
                    <a:pt x="3332909" y="1104900"/>
                  </a:lnTo>
                  <a:lnTo>
                    <a:pt x="3352448" y="1143000"/>
                  </a:lnTo>
                  <a:lnTo>
                    <a:pt x="3370867" y="1181100"/>
                  </a:lnTo>
                  <a:lnTo>
                    <a:pt x="3388146" y="1231900"/>
                  </a:lnTo>
                  <a:lnTo>
                    <a:pt x="3404266" y="1270000"/>
                  </a:lnTo>
                  <a:lnTo>
                    <a:pt x="3419207" y="1308100"/>
                  </a:lnTo>
                  <a:lnTo>
                    <a:pt x="3432950" y="1358900"/>
                  </a:lnTo>
                  <a:lnTo>
                    <a:pt x="3445476" y="1397000"/>
                  </a:lnTo>
                  <a:lnTo>
                    <a:pt x="3456765" y="1447800"/>
                  </a:lnTo>
                  <a:lnTo>
                    <a:pt x="3466798" y="1485900"/>
                  </a:lnTo>
                  <a:lnTo>
                    <a:pt x="3475556" y="1536700"/>
                  </a:lnTo>
                  <a:lnTo>
                    <a:pt x="3483020" y="1574800"/>
                  </a:lnTo>
                  <a:lnTo>
                    <a:pt x="3489170" y="1625600"/>
                  </a:lnTo>
                  <a:lnTo>
                    <a:pt x="3493987" y="1676400"/>
                  </a:lnTo>
                  <a:lnTo>
                    <a:pt x="3497452" y="1714500"/>
                  </a:lnTo>
                  <a:lnTo>
                    <a:pt x="3499545" y="1765300"/>
                  </a:lnTo>
                  <a:lnTo>
                    <a:pt x="3500247" y="1816100"/>
                  </a:lnTo>
                  <a:lnTo>
                    <a:pt x="3499545" y="1854200"/>
                  </a:lnTo>
                  <a:lnTo>
                    <a:pt x="3497452" y="1905000"/>
                  </a:lnTo>
                  <a:lnTo>
                    <a:pt x="3493987" y="1955800"/>
                  </a:lnTo>
                  <a:lnTo>
                    <a:pt x="3489170" y="1993900"/>
                  </a:lnTo>
                  <a:lnTo>
                    <a:pt x="3483020" y="2044700"/>
                  </a:lnTo>
                  <a:lnTo>
                    <a:pt x="3475556" y="2095500"/>
                  </a:lnTo>
                  <a:lnTo>
                    <a:pt x="3466798" y="2133600"/>
                  </a:lnTo>
                  <a:lnTo>
                    <a:pt x="3456765" y="2184400"/>
                  </a:lnTo>
                  <a:lnTo>
                    <a:pt x="3445476" y="2222500"/>
                  </a:lnTo>
                  <a:lnTo>
                    <a:pt x="3432950" y="2273300"/>
                  </a:lnTo>
                  <a:lnTo>
                    <a:pt x="3419207" y="2311400"/>
                  </a:lnTo>
                  <a:lnTo>
                    <a:pt x="3404266" y="2349500"/>
                  </a:lnTo>
                  <a:lnTo>
                    <a:pt x="3388146" y="2400300"/>
                  </a:lnTo>
                  <a:lnTo>
                    <a:pt x="3370867" y="2438400"/>
                  </a:lnTo>
                  <a:lnTo>
                    <a:pt x="3352448" y="2476500"/>
                  </a:lnTo>
                  <a:lnTo>
                    <a:pt x="3332909" y="2514600"/>
                  </a:lnTo>
                  <a:lnTo>
                    <a:pt x="3312268" y="2552700"/>
                  </a:lnTo>
                  <a:lnTo>
                    <a:pt x="3290544" y="2590800"/>
                  </a:lnTo>
                  <a:lnTo>
                    <a:pt x="3267758" y="2628900"/>
                  </a:lnTo>
                  <a:lnTo>
                    <a:pt x="3243929" y="2667000"/>
                  </a:lnTo>
                  <a:lnTo>
                    <a:pt x="3219075" y="2705100"/>
                  </a:lnTo>
                  <a:lnTo>
                    <a:pt x="3193217" y="2743200"/>
                  </a:lnTo>
                  <a:lnTo>
                    <a:pt x="3166372" y="2781300"/>
                  </a:lnTo>
                  <a:lnTo>
                    <a:pt x="3138562" y="2819400"/>
                  </a:lnTo>
                  <a:lnTo>
                    <a:pt x="3109805" y="2844800"/>
                  </a:lnTo>
                  <a:lnTo>
                    <a:pt x="3080119" y="2882900"/>
                  </a:lnTo>
                  <a:lnTo>
                    <a:pt x="3049526" y="2921000"/>
                  </a:lnTo>
                  <a:lnTo>
                    <a:pt x="3018043" y="2946400"/>
                  </a:lnTo>
                  <a:lnTo>
                    <a:pt x="2985691" y="2984500"/>
                  </a:lnTo>
                  <a:lnTo>
                    <a:pt x="2952488" y="3009900"/>
                  </a:lnTo>
                  <a:lnTo>
                    <a:pt x="2918454" y="3035300"/>
                  </a:lnTo>
                  <a:lnTo>
                    <a:pt x="2883609" y="3060700"/>
                  </a:lnTo>
                  <a:lnTo>
                    <a:pt x="2847970" y="3086100"/>
                  </a:lnTo>
                  <a:lnTo>
                    <a:pt x="2811559" y="3124200"/>
                  </a:lnTo>
                  <a:lnTo>
                    <a:pt x="2774393" y="3149600"/>
                  </a:lnTo>
                  <a:lnTo>
                    <a:pt x="2736493" y="3162300"/>
                  </a:lnTo>
                  <a:lnTo>
                    <a:pt x="2697878" y="3187700"/>
                  </a:lnTo>
                  <a:lnTo>
                    <a:pt x="2658566" y="3213100"/>
                  </a:lnTo>
                  <a:lnTo>
                    <a:pt x="2618578" y="3238500"/>
                  </a:lnTo>
                  <a:lnTo>
                    <a:pt x="2577932" y="3251200"/>
                  </a:lnTo>
                  <a:lnTo>
                    <a:pt x="2536648" y="3276600"/>
                  </a:lnTo>
                  <a:lnTo>
                    <a:pt x="2494746" y="3289300"/>
                  </a:lnTo>
                  <a:lnTo>
                    <a:pt x="2452244" y="3314700"/>
                  </a:lnTo>
                  <a:lnTo>
                    <a:pt x="2409161" y="3327400"/>
                  </a:lnTo>
                  <a:lnTo>
                    <a:pt x="2185723" y="3390900"/>
                  </a:lnTo>
                  <a:lnTo>
                    <a:pt x="2139565" y="3390900"/>
                  </a:lnTo>
                  <a:lnTo>
                    <a:pt x="2092962" y="3403600"/>
                  </a:lnTo>
                  <a:lnTo>
                    <a:pt x="2045933" y="3403600"/>
                  </a:lnTo>
                  <a:lnTo>
                    <a:pt x="1998497" y="3416300"/>
                  </a:lnTo>
                  <a:lnTo>
                    <a:pt x="2709973" y="3416300"/>
                  </a:lnTo>
                  <a:lnTo>
                    <a:pt x="2750112" y="3403600"/>
                  </a:lnTo>
                  <a:lnTo>
                    <a:pt x="2789653" y="3378200"/>
                  </a:lnTo>
                  <a:lnTo>
                    <a:pt x="2828581" y="3352800"/>
                  </a:lnTo>
                  <a:lnTo>
                    <a:pt x="2866880" y="3327400"/>
                  </a:lnTo>
                  <a:lnTo>
                    <a:pt x="2904534" y="3302000"/>
                  </a:lnTo>
                  <a:lnTo>
                    <a:pt x="2941529" y="3276600"/>
                  </a:lnTo>
                  <a:lnTo>
                    <a:pt x="2977850" y="3251200"/>
                  </a:lnTo>
                  <a:lnTo>
                    <a:pt x="3013481" y="3225800"/>
                  </a:lnTo>
                  <a:lnTo>
                    <a:pt x="3048406" y="3200400"/>
                  </a:lnTo>
                  <a:lnTo>
                    <a:pt x="3082611" y="3175000"/>
                  </a:lnTo>
                  <a:lnTo>
                    <a:pt x="3116080" y="3136900"/>
                  </a:lnTo>
                  <a:lnTo>
                    <a:pt x="3148799" y="3111500"/>
                  </a:lnTo>
                  <a:lnTo>
                    <a:pt x="3180750" y="3073400"/>
                  </a:lnTo>
                  <a:lnTo>
                    <a:pt x="3211921" y="3048000"/>
                  </a:lnTo>
                  <a:lnTo>
                    <a:pt x="3242295" y="3009900"/>
                  </a:lnTo>
                  <a:lnTo>
                    <a:pt x="3271856" y="2984500"/>
                  </a:lnTo>
                  <a:lnTo>
                    <a:pt x="3300590" y="2946400"/>
                  </a:lnTo>
                  <a:lnTo>
                    <a:pt x="3328482" y="2908300"/>
                  </a:lnTo>
                  <a:lnTo>
                    <a:pt x="3355516" y="2870200"/>
                  </a:lnTo>
                  <a:lnTo>
                    <a:pt x="3381676" y="2844800"/>
                  </a:lnTo>
                  <a:lnTo>
                    <a:pt x="3406948" y="2806700"/>
                  </a:lnTo>
                  <a:lnTo>
                    <a:pt x="3431317" y="2768600"/>
                  </a:lnTo>
                  <a:lnTo>
                    <a:pt x="3454766" y="2730500"/>
                  </a:lnTo>
                  <a:lnTo>
                    <a:pt x="3477282" y="2692400"/>
                  </a:lnTo>
                  <a:lnTo>
                    <a:pt x="3498848" y="2654300"/>
                  </a:lnTo>
                  <a:lnTo>
                    <a:pt x="3519449" y="2603500"/>
                  </a:lnTo>
                  <a:lnTo>
                    <a:pt x="3539070" y="2565400"/>
                  </a:lnTo>
                  <a:lnTo>
                    <a:pt x="3557696" y="2527300"/>
                  </a:lnTo>
                  <a:lnTo>
                    <a:pt x="3575311" y="2489200"/>
                  </a:lnTo>
                  <a:lnTo>
                    <a:pt x="3591900" y="2438400"/>
                  </a:lnTo>
                  <a:lnTo>
                    <a:pt x="3607449" y="2400300"/>
                  </a:lnTo>
                  <a:lnTo>
                    <a:pt x="3621941" y="2362200"/>
                  </a:lnTo>
                  <a:lnTo>
                    <a:pt x="3635361" y="2311400"/>
                  </a:lnTo>
                  <a:lnTo>
                    <a:pt x="3647694" y="2273300"/>
                  </a:lnTo>
                  <a:lnTo>
                    <a:pt x="3658926" y="2222500"/>
                  </a:lnTo>
                  <a:lnTo>
                    <a:pt x="3669040" y="2184400"/>
                  </a:lnTo>
                  <a:lnTo>
                    <a:pt x="3678021" y="2133600"/>
                  </a:lnTo>
                  <a:lnTo>
                    <a:pt x="3685854" y="2095500"/>
                  </a:lnTo>
                  <a:lnTo>
                    <a:pt x="3692524" y="2044700"/>
                  </a:lnTo>
                  <a:lnTo>
                    <a:pt x="3698016" y="1993900"/>
                  </a:lnTo>
                  <a:lnTo>
                    <a:pt x="3702313" y="1955800"/>
                  </a:lnTo>
                  <a:lnTo>
                    <a:pt x="3705402" y="1905000"/>
                  </a:lnTo>
                  <a:lnTo>
                    <a:pt x="3707267" y="1854200"/>
                  </a:lnTo>
                  <a:lnTo>
                    <a:pt x="3707892" y="1816100"/>
                  </a:lnTo>
                  <a:lnTo>
                    <a:pt x="3707267" y="1765300"/>
                  </a:lnTo>
                  <a:lnTo>
                    <a:pt x="3705402" y="1714500"/>
                  </a:lnTo>
                  <a:lnTo>
                    <a:pt x="3702313" y="1663700"/>
                  </a:lnTo>
                  <a:lnTo>
                    <a:pt x="3698016" y="1625600"/>
                  </a:lnTo>
                  <a:lnTo>
                    <a:pt x="3692524" y="1574800"/>
                  </a:lnTo>
                  <a:lnTo>
                    <a:pt x="3685854" y="1536700"/>
                  </a:lnTo>
                  <a:lnTo>
                    <a:pt x="3678021" y="1485900"/>
                  </a:lnTo>
                  <a:lnTo>
                    <a:pt x="3669040" y="1435100"/>
                  </a:lnTo>
                  <a:lnTo>
                    <a:pt x="3658926" y="1397000"/>
                  </a:lnTo>
                  <a:lnTo>
                    <a:pt x="3647694" y="1346200"/>
                  </a:lnTo>
                  <a:lnTo>
                    <a:pt x="3635361" y="1308100"/>
                  </a:lnTo>
                  <a:lnTo>
                    <a:pt x="3621941" y="1270000"/>
                  </a:lnTo>
                  <a:lnTo>
                    <a:pt x="3607449" y="1219200"/>
                  </a:lnTo>
                  <a:lnTo>
                    <a:pt x="3591900" y="1181100"/>
                  </a:lnTo>
                  <a:lnTo>
                    <a:pt x="3575311" y="1130300"/>
                  </a:lnTo>
                  <a:lnTo>
                    <a:pt x="3557696" y="1092200"/>
                  </a:lnTo>
                  <a:lnTo>
                    <a:pt x="3539070" y="1054100"/>
                  </a:lnTo>
                  <a:lnTo>
                    <a:pt x="3519449" y="1016000"/>
                  </a:lnTo>
                  <a:lnTo>
                    <a:pt x="3498848" y="977900"/>
                  </a:lnTo>
                  <a:lnTo>
                    <a:pt x="3477282" y="939800"/>
                  </a:lnTo>
                  <a:lnTo>
                    <a:pt x="3454766" y="901700"/>
                  </a:lnTo>
                  <a:lnTo>
                    <a:pt x="3431317" y="863600"/>
                  </a:lnTo>
                  <a:lnTo>
                    <a:pt x="3406948" y="825500"/>
                  </a:lnTo>
                  <a:lnTo>
                    <a:pt x="3381676" y="787400"/>
                  </a:lnTo>
                  <a:lnTo>
                    <a:pt x="3355516" y="749300"/>
                  </a:lnTo>
                  <a:lnTo>
                    <a:pt x="3328482" y="711200"/>
                  </a:lnTo>
                  <a:lnTo>
                    <a:pt x="3300590" y="673100"/>
                  </a:lnTo>
                  <a:lnTo>
                    <a:pt x="3271856" y="647700"/>
                  </a:lnTo>
                  <a:lnTo>
                    <a:pt x="3242295" y="609600"/>
                  </a:lnTo>
                  <a:lnTo>
                    <a:pt x="3211921" y="571500"/>
                  </a:lnTo>
                  <a:lnTo>
                    <a:pt x="3180750" y="546100"/>
                  </a:lnTo>
                  <a:lnTo>
                    <a:pt x="3148799" y="508000"/>
                  </a:lnTo>
                  <a:lnTo>
                    <a:pt x="3116080" y="482600"/>
                  </a:lnTo>
                  <a:lnTo>
                    <a:pt x="3082611" y="457200"/>
                  </a:lnTo>
                  <a:lnTo>
                    <a:pt x="3048406" y="419100"/>
                  </a:lnTo>
                  <a:lnTo>
                    <a:pt x="3013481" y="393700"/>
                  </a:lnTo>
                  <a:lnTo>
                    <a:pt x="2977850" y="368300"/>
                  </a:lnTo>
                  <a:lnTo>
                    <a:pt x="2941529" y="342900"/>
                  </a:lnTo>
                  <a:lnTo>
                    <a:pt x="2904534" y="317500"/>
                  </a:lnTo>
                  <a:lnTo>
                    <a:pt x="2866880" y="292100"/>
                  </a:lnTo>
                  <a:lnTo>
                    <a:pt x="2828581" y="266700"/>
                  </a:lnTo>
                  <a:lnTo>
                    <a:pt x="2789653" y="241300"/>
                  </a:lnTo>
                  <a:lnTo>
                    <a:pt x="2750112" y="228600"/>
                  </a:lnTo>
                  <a:lnTo>
                    <a:pt x="2709973" y="203200"/>
                  </a:lnTo>
                  <a:close/>
                </a:path>
                <a:path w="3708400" h="3619500">
                  <a:moveTo>
                    <a:pt x="2140658" y="12700"/>
                  </a:moveTo>
                  <a:lnTo>
                    <a:pt x="1567233" y="12700"/>
                  </a:lnTo>
                  <a:lnTo>
                    <a:pt x="1428863" y="50800"/>
                  </a:lnTo>
                  <a:lnTo>
                    <a:pt x="2279028" y="50800"/>
                  </a:lnTo>
                  <a:lnTo>
                    <a:pt x="2140658" y="12700"/>
                  </a:lnTo>
                  <a:close/>
                </a:path>
                <a:path w="3708400" h="3619500">
                  <a:moveTo>
                    <a:pt x="1998826" y="0"/>
                  </a:moveTo>
                  <a:lnTo>
                    <a:pt x="1709065" y="0"/>
                  </a:lnTo>
                  <a:lnTo>
                    <a:pt x="1661429" y="12700"/>
                  </a:lnTo>
                  <a:lnTo>
                    <a:pt x="2046462" y="12700"/>
                  </a:lnTo>
                  <a:lnTo>
                    <a:pt x="1998826" y="0"/>
                  </a:lnTo>
                  <a:close/>
                </a:path>
              </a:pathLst>
            </a:custGeom>
            <a:solidFill>
              <a:srgbClr val="001F5F"/>
            </a:solidFill>
          </p:spPr>
          <p:txBody>
            <a:bodyPr wrap="square" lIns="0" tIns="0" rIns="0" bIns="0" rtlCol="0"/>
            <a:lstStyle/>
            <a:p>
              <a:endParaRPr/>
            </a:p>
          </p:txBody>
        </p:sp>
        <p:pic>
          <p:nvPicPr>
            <p:cNvPr id="35" name="object 5">
              <a:extLst>
                <a:ext uri="{FF2B5EF4-FFF2-40B4-BE49-F238E27FC236}">
                  <a16:creationId xmlns:a16="http://schemas.microsoft.com/office/drawing/2014/main" id="{2B224D9F-A6D3-D015-53B6-44A81C719726}"/>
                </a:ext>
              </a:extLst>
            </p:cNvPr>
            <p:cNvPicPr/>
            <p:nvPr/>
          </p:nvPicPr>
          <p:blipFill>
            <a:blip r:embed="rId2" cstate="print"/>
            <a:stretch>
              <a:fillRect/>
            </a:stretch>
          </p:blipFill>
          <p:spPr>
            <a:xfrm>
              <a:off x="3898391" y="4230624"/>
              <a:ext cx="1447038" cy="784098"/>
            </a:xfrm>
            <a:prstGeom prst="rect">
              <a:avLst/>
            </a:prstGeom>
          </p:spPr>
        </p:pic>
      </p:grpSp>
      <p:sp>
        <p:nvSpPr>
          <p:cNvPr id="36" name="object 6">
            <a:extLst>
              <a:ext uri="{FF2B5EF4-FFF2-40B4-BE49-F238E27FC236}">
                <a16:creationId xmlns:a16="http://schemas.microsoft.com/office/drawing/2014/main" id="{1F9A6329-C9F9-5DAF-25E6-E506EEF12341}"/>
              </a:ext>
            </a:extLst>
          </p:cNvPr>
          <p:cNvSpPr txBox="1"/>
          <p:nvPr/>
        </p:nvSpPr>
        <p:spPr>
          <a:xfrm>
            <a:off x="5707760" y="4173002"/>
            <a:ext cx="1007744" cy="452120"/>
          </a:xfrm>
          <a:prstGeom prst="rect">
            <a:avLst/>
          </a:prstGeom>
        </p:spPr>
        <p:txBody>
          <a:bodyPr vert="horz" wrap="square" lIns="0" tIns="12065" rIns="0" bIns="0" rtlCol="0">
            <a:spAutoFit/>
          </a:bodyPr>
          <a:lstStyle/>
          <a:p>
            <a:pPr marL="12700">
              <a:lnSpc>
                <a:spcPct val="100000"/>
              </a:lnSpc>
              <a:spcBef>
                <a:spcPts val="95"/>
              </a:spcBef>
            </a:pPr>
            <a:r>
              <a:rPr sz="2800" spc="-20" dirty="0">
                <a:latin typeface="メイリオ"/>
                <a:cs typeface="メイリオ"/>
              </a:rPr>
              <a:t>CBDC</a:t>
            </a:r>
            <a:endParaRPr sz="2800" dirty="0">
              <a:latin typeface="メイリオ"/>
              <a:cs typeface="メイリオ"/>
            </a:endParaRPr>
          </a:p>
        </p:txBody>
      </p:sp>
      <p:grpSp>
        <p:nvGrpSpPr>
          <p:cNvPr id="37" name="object 7">
            <a:extLst>
              <a:ext uri="{FF2B5EF4-FFF2-40B4-BE49-F238E27FC236}">
                <a16:creationId xmlns:a16="http://schemas.microsoft.com/office/drawing/2014/main" id="{25386287-10E5-8BB6-2777-86257E7AC9B6}"/>
              </a:ext>
            </a:extLst>
          </p:cNvPr>
          <p:cNvGrpSpPr/>
          <p:nvPr/>
        </p:nvGrpSpPr>
        <p:grpSpPr>
          <a:xfrm>
            <a:off x="5440679" y="1891828"/>
            <a:ext cx="1550035" cy="1478280"/>
            <a:chOff x="3840479" y="1997964"/>
            <a:chExt cx="1550035" cy="1478280"/>
          </a:xfrm>
        </p:grpSpPr>
        <p:sp>
          <p:nvSpPr>
            <p:cNvPr id="38" name="object 8">
              <a:extLst>
                <a:ext uri="{FF2B5EF4-FFF2-40B4-BE49-F238E27FC236}">
                  <a16:creationId xmlns:a16="http://schemas.microsoft.com/office/drawing/2014/main" id="{0A1DD93E-1E9B-F07F-269B-D7E9B3778342}"/>
                </a:ext>
              </a:extLst>
            </p:cNvPr>
            <p:cNvSpPr/>
            <p:nvPr/>
          </p:nvSpPr>
          <p:spPr>
            <a:xfrm>
              <a:off x="3859529" y="2017014"/>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89"/>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4"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89"/>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39" name="object 9">
              <a:extLst>
                <a:ext uri="{FF2B5EF4-FFF2-40B4-BE49-F238E27FC236}">
                  <a16:creationId xmlns:a16="http://schemas.microsoft.com/office/drawing/2014/main" id="{925F5E85-CE43-296F-3FFD-A007D23B2A81}"/>
                </a:ext>
              </a:extLst>
            </p:cNvPr>
            <p:cNvSpPr/>
            <p:nvPr/>
          </p:nvSpPr>
          <p:spPr>
            <a:xfrm>
              <a:off x="3859529" y="2017014"/>
              <a:ext cx="1511935" cy="1440180"/>
            </a:xfrm>
            <a:custGeom>
              <a:avLst/>
              <a:gdLst/>
              <a:ahLst/>
              <a:cxnLst/>
              <a:rect l="l" t="t" r="r" b="b"/>
              <a:pathLst>
                <a:path w="1511935" h="1440179">
                  <a:moveTo>
                    <a:pt x="0" y="720089"/>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89"/>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4"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89"/>
                  </a:lnTo>
                  <a:close/>
                </a:path>
              </a:pathLst>
            </a:custGeom>
            <a:ln w="38100">
              <a:solidFill>
                <a:srgbClr val="FFFFFF"/>
              </a:solidFill>
            </a:ln>
          </p:spPr>
          <p:txBody>
            <a:bodyPr wrap="square" lIns="0" tIns="0" rIns="0" bIns="0" rtlCol="0"/>
            <a:lstStyle/>
            <a:p>
              <a:endParaRPr/>
            </a:p>
          </p:txBody>
        </p:sp>
      </p:grpSp>
      <p:sp>
        <p:nvSpPr>
          <p:cNvPr id="40" name="object 10">
            <a:extLst>
              <a:ext uri="{FF2B5EF4-FFF2-40B4-BE49-F238E27FC236}">
                <a16:creationId xmlns:a16="http://schemas.microsoft.com/office/drawing/2014/main" id="{FF3EB594-08F5-D53A-3604-7078D07AC3B1}"/>
              </a:ext>
            </a:extLst>
          </p:cNvPr>
          <p:cNvSpPr txBox="1"/>
          <p:nvPr/>
        </p:nvSpPr>
        <p:spPr>
          <a:xfrm>
            <a:off x="5603240" y="2378745"/>
            <a:ext cx="1242060" cy="513080"/>
          </a:xfrm>
          <a:prstGeom prst="rect">
            <a:avLst/>
          </a:prstGeom>
        </p:spPr>
        <p:txBody>
          <a:bodyPr vert="horz" wrap="square" lIns="0" tIns="12065" rIns="0" bIns="0" rtlCol="0">
            <a:spAutoFit/>
          </a:bodyPr>
          <a:lstStyle/>
          <a:p>
            <a:pPr marL="215265" marR="5080" indent="-203200">
              <a:lnSpc>
                <a:spcPct val="100000"/>
              </a:lnSpc>
              <a:spcBef>
                <a:spcPts val="95"/>
              </a:spcBef>
            </a:pPr>
            <a:r>
              <a:rPr sz="1600" b="1" spc="-25" dirty="0">
                <a:solidFill>
                  <a:srgbClr val="FFFFFF"/>
                </a:solidFill>
                <a:latin typeface="メイリオ"/>
                <a:cs typeface="メイリオ"/>
              </a:rPr>
              <a:t>ユニバーサ</a:t>
            </a:r>
            <a:r>
              <a:rPr sz="1600" b="1" spc="-50" dirty="0">
                <a:solidFill>
                  <a:srgbClr val="FFFFFF"/>
                </a:solidFill>
                <a:latin typeface="メイリオ"/>
                <a:cs typeface="メイリオ"/>
              </a:rPr>
              <a:t>ル</a:t>
            </a:r>
            <a:r>
              <a:rPr sz="1600" b="1" spc="-25" dirty="0">
                <a:solidFill>
                  <a:srgbClr val="FFFFFF"/>
                </a:solidFill>
                <a:latin typeface="メイリオ"/>
                <a:cs typeface="メイリオ"/>
              </a:rPr>
              <a:t>アクセ</a:t>
            </a:r>
            <a:r>
              <a:rPr sz="1600" b="1" spc="-50" dirty="0">
                <a:solidFill>
                  <a:srgbClr val="FFFFFF"/>
                </a:solidFill>
                <a:latin typeface="メイリオ"/>
                <a:cs typeface="メイリオ"/>
              </a:rPr>
              <a:t>ス</a:t>
            </a:r>
            <a:endParaRPr sz="1600">
              <a:latin typeface="メイリオ"/>
              <a:cs typeface="メイリオ"/>
            </a:endParaRPr>
          </a:p>
        </p:txBody>
      </p:sp>
      <p:grpSp>
        <p:nvGrpSpPr>
          <p:cNvPr id="41" name="object 11">
            <a:extLst>
              <a:ext uri="{FF2B5EF4-FFF2-40B4-BE49-F238E27FC236}">
                <a16:creationId xmlns:a16="http://schemas.microsoft.com/office/drawing/2014/main" id="{9B477242-0F00-E667-B2FD-6685B6F349A7}"/>
              </a:ext>
            </a:extLst>
          </p:cNvPr>
          <p:cNvGrpSpPr/>
          <p:nvPr/>
        </p:nvGrpSpPr>
        <p:grpSpPr>
          <a:xfrm>
            <a:off x="6562344" y="4950496"/>
            <a:ext cx="1550035" cy="1478280"/>
            <a:chOff x="4962144" y="5056632"/>
            <a:chExt cx="1550035" cy="1478280"/>
          </a:xfrm>
        </p:grpSpPr>
        <p:sp>
          <p:nvSpPr>
            <p:cNvPr id="42" name="object 12">
              <a:extLst>
                <a:ext uri="{FF2B5EF4-FFF2-40B4-BE49-F238E27FC236}">
                  <a16:creationId xmlns:a16="http://schemas.microsoft.com/office/drawing/2014/main" id="{12E5C946-3D55-B88B-2AC8-ACD122B4E389}"/>
                </a:ext>
              </a:extLst>
            </p:cNvPr>
            <p:cNvSpPr/>
            <p:nvPr/>
          </p:nvSpPr>
          <p:spPr>
            <a:xfrm>
              <a:off x="4981194" y="5075682"/>
              <a:ext cx="1511935" cy="1440180"/>
            </a:xfrm>
            <a:custGeom>
              <a:avLst/>
              <a:gdLst/>
              <a:ahLst/>
              <a:cxnLst/>
              <a:rect l="l" t="t" r="r" b="b"/>
              <a:pathLst>
                <a:path w="1511935" h="1440179">
                  <a:moveTo>
                    <a:pt x="755903"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35"/>
                  </a:lnTo>
                  <a:lnTo>
                    <a:pt x="6365" y="813963"/>
                  </a:lnTo>
                  <a:lnTo>
                    <a:pt x="14172" y="859578"/>
                  </a:lnTo>
                  <a:lnTo>
                    <a:pt x="24930" y="904186"/>
                  </a:lnTo>
                  <a:lnTo>
                    <a:pt x="38538" y="947691"/>
                  </a:lnTo>
                  <a:lnTo>
                    <a:pt x="54898" y="989999"/>
                  </a:lnTo>
                  <a:lnTo>
                    <a:pt x="73908" y="1031015"/>
                  </a:lnTo>
                  <a:lnTo>
                    <a:pt x="95471" y="1070645"/>
                  </a:lnTo>
                  <a:lnTo>
                    <a:pt x="119485" y="1108792"/>
                  </a:lnTo>
                  <a:lnTo>
                    <a:pt x="145852" y="1145362"/>
                  </a:lnTo>
                  <a:lnTo>
                    <a:pt x="174472" y="1180261"/>
                  </a:lnTo>
                  <a:lnTo>
                    <a:pt x="205245" y="1213393"/>
                  </a:lnTo>
                  <a:lnTo>
                    <a:pt x="238072" y="1244664"/>
                  </a:lnTo>
                  <a:lnTo>
                    <a:pt x="272852" y="1273979"/>
                  </a:lnTo>
                  <a:lnTo>
                    <a:pt x="309487" y="1301242"/>
                  </a:lnTo>
                  <a:lnTo>
                    <a:pt x="347877" y="1326359"/>
                  </a:lnTo>
                  <a:lnTo>
                    <a:pt x="387921" y="1349235"/>
                  </a:lnTo>
                  <a:lnTo>
                    <a:pt x="429521" y="1369775"/>
                  </a:lnTo>
                  <a:lnTo>
                    <a:pt x="472577" y="1387885"/>
                  </a:lnTo>
                  <a:lnTo>
                    <a:pt x="516989" y="1403468"/>
                  </a:lnTo>
                  <a:lnTo>
                    <a:pt x="562657" y="1416431"/>
                  </a:lnTo>
                  <a:lnTo>
                    <a:pt x="609483" y="1426679"/>
                  </a:lnTo>
                  <a:lnTo>
                    <a:pt x="657365" y="1434116"/>
                  </a:lnTo>
                  <a:lnTo>
                    <a:pt x="706205" y="1438648"/>
                  </a:lnTo>
                  <a:lnTo>
                    <a:pt x="755903" y="1440180"/>
                  </a:lnTo>
                  <a:lnTo>
                    <a:pt x="805602" y="1438648"/>
                  </a:lnTo>
                  <a:lnTo>
                    <a:pt x="854442" y="1434116"/>
                  </a:lnTo>
                  <a:lnTo>
                    <a:pt x="902324" y="1426679"/>
                  </a:lnTo>
                  <a:lnTo>
                    <a:pt x="949150" y="1416431"/>
                  </a:lnTo>
                  <a:lnTo>
                    <a:pt x="994818" y="1403468"/>
                  </a:lnTo>
                  <a:lnTo>
                    <a:pt x="1039230" y="1387885"/>
                  </a:lnTo>
                  <a:lnTo>
                    <a:pt x="1082286" y="1369775"/>
                  </a:lnTo>
                  <a:lnTo>
                    <a:pt x="1123886" y="1349235"/>
                  </a:lnTo>
                  <a:lnTo>
                    <a:pt x="1163930" y="1326359"/>
                  </a:lnTo>
                  <a:lnTo>
                    <a:pt x="1202320" y="1301242"/>
                  </a:lnTo>
                  <a:lnTo>
                    <a:pt x="1238955" y="1273979"/>
                  </a:lnTo>
                  <a:lnTo>
                    <a:pt x="1273735" y="1244664"/>
                  </a:lnTo>
                  <a:lnTo>
                    <a:pt x="1306562" y="1213393"/>
                  </a:lnTo>
                  <a:lnTo>
                    <a:pt x="1337335" y="1180261"/>
                  </a:lnTo>
                  <a:lnTo>
                    <a:pt x="1365955" y="1145362"/>
                  </a:lnTo>
                  <a:lnTo>
                    <a:pt x="1392322" y="1108792"/>
                  </a:lnTo>
                  <a:lnTo>
                    <a:pt x="1416336" y="1070645"/>
                  </a:lnTo>
                  <a:lnTo>
                    <a:pt x="1437899" y="1031015"/>
                  </a:lnTo>
                  <a:lnTo>
                    <a:pt x="1456909" y="989999"/>
                  </a:lnTo>
                  <a:lnTo>
                    <a:pt x="1473269" y="947691"/>
                  </a:lnTo>
                  <a:lnTo>
                    <a:pt x="1486877" y="904186"/>
                  </a:lnTo>
                  <a:lnTo>
                    <a:pt x="1497635" y="859578"/>
                  </a:lnTo>
                  <a:lnTo>
                    <a:pt x="1505442" y="813963"/>
                  </a:lnTo>
                  <a:lnTo>
                    <a:pt x="1510200" y="767435"/>
                  </a:lnTo>
                  <a:lnTo>
                    <a:pt x="1511807"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3" y="0"/>
                  </a:lnTo>
                  <a:close/>
                </a:path>
              </a:pathLst>
            </a:custGeom>
            <a:solidFill>
              <a:srgbClr val="006FC0"/>
            </a:solidFill>
          </p:spPr>
          <p:txBody>
            <a:bodyPr wrap="square" lIns="0" tIns="0" rIns="0" bIns="0" rtlCol="0"/>
            <a:lstStyle/>
            <a:p>
              <a:endParaRPr/>
            </a:p>
          </p:txBody>
        </p:sp>
        <p:sp>
          <p:nvSpPr>
            <p:cNvPr id="43" name="object 13">
              <a:extLst>
                <a:ext uri="{FF2B5EF4-FFF2-40B4-BE49-F238E27FC236}">
                  <a16:creationId xmlns:a16="http://schemas.microsoft.com/office/drawing/2014/main" id="{C87AC115-A667-D351-A0FD-3848D3B31370}"/>
                </a:ext>
              </a:extLst>
            </p:cNvPr>
            <p:cNvSpPr/>
            <p:nvPr/>
          </p:nvSpPr>
          <p:spPr>
            <a:xfrm>
              <a:off x="4981194" y="5075682"/>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3"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7" y="720090"/>
                  </a:lnTo>
                  <a:lnTo>
                    <a:pt x="1510200" y="767435"/>
                  </a:lnTo>
                  <a:lnTo>
                    <a:pt x="1505442" y="813963"/>
                  </a:lnTo>
                  <a:lnTo>
                    <a:pt x="1497635" y="859578"/>
                  </a:lnTo>
                  <a:lnTo>
                    <a:pt x="1486877" y="904186"/>
                  </a:lnTo>
                  <a:lnTo>
                    <a:pt x="1473269" y="947691"/>
                  </a:lnTo>
                  <a:lnTo>
                    <a:pt x="1456909" y="989999"/>
                  </a:lnTo>
                  <a:lnTo>
                    <a:pt x="1437899" y="1031015"/>
                  </a:lnTo>
                  <a:lnTo>
                    <a:pt x="1416336" y="1070645"/>
                  </a:lnTo>
                  <a:lnTo>
                    <a:pt x="1392322" y="1108792"/>
                  </a:lnTo>
                  <a:lnTo>
                    <a:pt x="1365955" y="1145362"/>
                  </a:lnTo>
                  <a:lnTo>
                    <a:pt x="1337335" y="1180261"/>
                  </a:lnTo>
                  <a:lnTo>
                    <a:pt x="1306562" y="1213393"/>
                  </a:lnTo>
                  <a:lnTo>
                    <a:pt x="1273735" y="1244664"/>
                  </a:lnTo>
                  <a:lnTo>
                    <a:pt x="1238955" y="1273979"/>
                  </a:lnTo>
                  <a:lnTo>
                    <a:pt x="1202320" y="1301242"/>
                  </a:lnTo>
                  <a:lnTo>
                    <a:pt x="1163930" y="1326359"/>
                  </a:lnTo>
                  <a:lnTo>
                    <a:pt x="1123886" y="1349235"/>
                  </a:lnTo>
                  <a:lnTo>
                    <a:pt x="1082286" y="1369775"/>
                  </a:lnTo>
                  <a:lnTo>
                    <a:pt x="1039230" y="1387885"/>
                  </a:lnTo>
                  <a:lnTo>
                    <a:pt x="994818" y="1403468"/>
                  </a:lnTo>
                  <a:lnTo>
                    <a:pt x="949150" y="1416431"/>
                  </a:lnTo>
                  <a:lnTo>
                    <a:pt x="902324" y="1426679"/>
                  </a:lnTo>
                  <a:lnTo>
                    <a:pt x="854442" y="1434116"/>
                  </a:lnTo>
                  <a:lnTo>
                    <a:pt x="805602" y="1438648"/>
                  </a:lnTo>
                  <a:lnTo>
                    <a:pt x="755903" y="1440180"/>
                  </a:lnTo>
                  <a:lnTo>
                    <a:pt x="706205" y="1438648"/>
                  </a:lnTo>
                  <a:lnTo>
                    <a:pt x="657365" y="1434116"/>
                  </a:lnTo>
                  <a:lnTo>
                    <a:pt x="609483" y="1426679"/>
                  </a:lnTo>
                  <a:lnTo>
                    <a:pt x="562657" y="1416431"/>
                  </a:lnTo>
                  <a:lnTo>
                    <a:pt x="516989" y="1403468"/>
                  </a:lnTo>
                  <a:lnTo>
                    <a:pt x="472577" y="1387885"/>
                  </a:lnTo>
                  <a:lnTo>
                    <a:pt x="429521" y="1369775"/>
                  </a:lnTo>
                  <a:lnTo>
                    <a:pt x="387921" y="1349235"/>
                  </a:lnTo>
                  <a:lnTo>
                    <a:pt x="347877" y="1326359"/>
                  </a:lnTo>
                  <a:lnTo>
                    <a:pt x="309487" y="1301242"/>
                  </a:lnTo>
                  <a:lnTo>
                    <a:pt x="272852" y="1273979"/>
                  </a:lnTo>
                  <a:lnTo>
                    <a:pt x="238072" y="1244664"/>
                  </a:lnTo>
                  <a:lnTo>
                    <a:pt x="205245" y="1213393"/>
                  </a:lnTo>
                  <a:lnTo>
                    <a:pt x="174472" y="1180261"/>
                  </a:lnTo>
                  <a:lnTo>
                    <a:pt x="145852" y="1145362"/>
                  </a:lnTo>
                  <a:lnTo>
                    <a:pt x="119485" y="1108792"/>
                  </a:lnTo>
                  <a:lnTo>
                    <a:pt x="95471" y="1070645"/>
                  </a:lnTo>
                  <a:lnTo>
                    <a:pt x="73908" y="1031015"/>
                  </a:lnTo>
                  <a:lnTo>
                    <a:pt x="54898" y="989999"/>
                  </a:lnTo>
                  <a:lnTo>
                    <a:pt x="38538" y="947691"/>
                  </a:lnTo>
                  <a:lnTo>
                    <a:pt x="24930" y="904186"/>
                  </a:lnTo>
                  <a:lnTo>
                    <a:pt x="14172" y="859578"/>
                  </a:lnTo>
                  <a:lnTo>
                    <a:pt x="6365" y="813963"/>
                  </a:lnTo>
                  <a:lnTo>
                    <a:pt x="1607" y="767435"/>
                  </a:lnTo>
                  <a:lnTo>
                    <a:pt x="0" y="720090"/>
                  </a:lnTo>
                  <a:close/>
                </a:path>
              </a:pathLst>
            </a:custGeom>
            <a:ln w="38100">
              <a:solidFill>
                <a:srgbClr val="FFFFFF"/>
              </a:solidFill>
            </a:ln>
          </p:spPr>
          <p:txBody>
            <a:bodyPr wrap="square" lIns="0" tIns="0" rIns="0" bIns="0" rtlCol="0"/>
            <a:lstStyle/>
            <a:p>
              <a:endParaRPr/>
            </a:p>
          </p:txBody>
        </p:sp>
      </p:grpSp>
      <p:sp>
        <p:nvSpPr>
          <p:cNvPr id="44" name="object 14">
            <a:extLst>
              <a:ext uri="{FF2B5EF4-FFF2-40B4-BE49-F238E27FC236}">
                <a16:creationId xmlns:a16="http://schemas.microsoft.com/office/drawing/2014/main" id="{88359360-418E-5FD0-1177-E41EEDE653F2}"/>
              </a:ext>
            </a:extLst>
          </p:cNvPr>
          <p:cNvSpPr txBox="1"/>
          <p:nvPr/>
        </p:nvSpPr>
        <p:spPr>
          <a:xfrm>
            <a:off x="7019671" y="5569951"/>
            <a:ext cx="63373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強靭</a:t>
            </a:r>
            <a:r>
              <a:rPr sz="1600" b="1" spc="-50" dirty="0">
                <a:solidFill>
                  <a:srgbClr val="FFFFFF"/>
                </a:solidFill>
                <a:latin typeface="メイリオ"/>
                <a:cs typeface="メイリオ"/>
              </a:rPr>
              <a:t>性</a:t>
            </a:r>
            <a:endParaRPr sz="1600">
              <a:latin typeface="メイリオ"/>
              <a:cs typeface="メイリオ"/>
            </a:endParaRPr>
          </a:p>
        </p:txBody>
      </p:sp>
      <p:grpSp>
        <p:nvGrpSpPr>
          <p:cNvPr id="45" name="object 15">
            <a:extLst>
              <a:ext uri="{FF2B5EF4-FFF2-40B4-BE49-F238E27FC236}">
                <a16:creationId xmlns:a16="http://schemas.microsoft.com/office/drawing/2014/main" id="{A1EC0FAF-57D1-D9C7-FF4F-C6F0E2E48CBC}"/>
              </a:ext>
            </a:extLst>
          </p:cNvPr>
          <p:cNvGrpSpPr/>
          <p:nvPr/>
        </p:nvGrpSpPr>
        <p:grpSpPr>
          <a:xfrm>
            <a:off x="7068311" y="3161319"/>
            <a:ext cx="1550035" cy="1478280"/>
            <a:chOff x="5468111" y="3267455"/>
            <a:chExt cx="1550035" cy="1478280"/>
          </a:xfrm>
        </p:grpSpPr>
        <p:sp>
          <p:nvSpPr>
            <p:cNvPr id="46" name="object 16">
              <a:extLst>
                <a:ext uri="{FF2B5EF4-FFF2-40B4-BE49-F238E27FC236}">
                  <a16:creationId xmlns:a16="http://schemas.microsoft.com/office/drawing/2014/main" id="{B0D1ADF0-7495-DC9F-4A57-7177DD0DAAFE}"/>
                </a:ext>
              </a:extLst>
            </p:cNvPr>
            <p:cNvSpPr/>
            <p:nvPr/>
          </p:nvSpPr>
          <p:spPr>
            <a:xfrm>
              <a:off x="5487161" y="3286505"/>
              <a:ext cx="1511935" cy="1440180"/>
            </a:xfrm>
            <a:custGeom>
              <a:avLst/>
              <a:gdLst/>
              <a:ahLst/>
              <a:cxnLst/>
              <a:rect l="l" t="t" r="r" b="b"/>
              <a:pathLst>
                <a:path w="1511934" h="1440179">
                  <a:moveTo>
                    <a:pt x="755903"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3"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3" y="0"/>
                  </a:lnTo>
                  <a:close/>
                </a:path>
              </a:pathLst>
            </a:custGeom>
            <a:solidFill>
              <a:srgbClr val="006FC0"/>
            </a:solidFill>
          </p:spPr>
          <p:txBody>
            <a:bodyPr wrap="square" lIns="0" tIns="0" rIns="0" bIns="0" rtlCol="0"/>
            <a:lstStyle/>
            <a:p>
              <a:endParaRPr/>
            </a:p>
          </p:txBody>
        </p:sp>
        <p:sp>
          <p:nvSpPr>
            <p:cNvPr id="47" name="object 17">
              <a:extLst>
                <a:ext uri="{FF2B5EF4-FFF2-40B4-BE49-F238E27FC236}">
                  <a16:creationId xmlns:a16="http://schemas.microsoft.com/office/drawing/2014/main" id="{7658FFA0-868E-04F4-83B3-870C4B1C2211}"/>
                </a:ext>
              </a:extLst>
            </p:cNvPr>
            <p:cNvSpPr/>
            <p:nvPr/>
          </p:nvSpPr>
          <p:spPr>
            <a:xfrm>
              <a:off x="5487161" y="3286505"/>
              <a:ext cx="1511935" cy="1440180"/>
            </a:xfrm>
            <a:custGeom>
              <a:avLst/>
              <a:gdLst/>
              <a:ahLst/>
              <a:cxnLst/>
              <a:rect l="l" t="t" r="r" b="b"/>
              <a:pathLst>
                <a:path w="1511934"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3"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3"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90"/>
                  </a:lnTo>
                  <a:close/>
                </a:path>
              </a:pathLst>
            </a:custGeom>
            <a:ln w="38100">
              <a:solidFill>
                <a:srgbClr val="FFFFFF"/>
              </a:solidFill>
            </a:ln>
          </p:spPr>
          <p:txBody>
            <a:bodyPr wrap="square" lIns="0" tIns="0" rIns="0" bIns="0" rtlCol="0"/>
            <a:lstStyle/>
            <a:p>
              <a:endParaRPr/>
            </a:p>
          </p:txBody>
        </p:sp>
      </p:grpSp>
      <p:sp>
        <p:nvSpPr>
          <p:cNvPr id="48" name="object 18">
            <a:extLst>
              <a:ext uri="{FF2B5EF4-FFF2-40B4-BE49-F238E27FC236}">
                <a16:creationId xmlns:a16="http://schemas.microsoft.com/office/drawing/2014/main" id="{0B173ED9-1B89-8B6F-9C8B-6E692B5EEE15}"/>
              </a:ext>
            </a:extLst>
          </p:cNvPr>
          <p:cNvSpPr txBox="1"/>
          <p:nvPr/>
        </p:nvSpPr>
        <p:spPr>
          <a:xfrm>
            <a:off x="7222997" y="3781079"/>
            <a:ext cx="12420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セキュリテ</a:t>
            </a:r>
            <a:r>
              <a:rPr sz="1600" b="1" spc="-50" dirty="0">
                <a:solidFill>
                  <a:srgbClr val="FFFFFF"/>
                </a:solidFill>
                <a:latin typeface="メイリオ"/>
                <a:cs typeface="メイリオ"/>
              </a:rPr>
              <a:t>ィ</a:t>
            </a:r>
            <a:endParaRPr sz="1600">
              <a:latin typeface="メイリオ"/>
              <a:cs typeface="メイリオ"/>
            </a:endParaRPr>
          </a:p>
        </p:txBody>
      </p:sp>
      <p:grpSp>
        <p:nvGrpSpPr>
          <p:cNvPr id="49" name="object 19">
            <a:extLst>
              <a:ext uri="{FF2B5EF4-FFF2-40B4-BE49-F238E27FC236}">
                <a16:creationId xmlns:a16="http://schemas.microsoft.com/office/drawing/2014/main" id="{F23DA1D3-563E-F0C1-E550-CE64A4DEFEA5}"/>
              </a:ext>
            </a:extLst>
          </p:cNvPr>
          <p:cNvGrpSpPr/>
          <p:nvPr/>
        </p:nvGrpSpPr>
        <p:grpSpPr>
          <a:xfrm>
            <a:off x="4373879" y="4950496"/>
            <a:ext cx="1550035" cy="1478280"/>
            <a:chOff x="2773679" y="5056632"/>
            <a:chExt cx="1550035" cy="1478280"/>
          </a:xfrm>
        </p:grpSpPr>
        <p:sp>
          <p:nvSpPr>
            <p:cNvPr id="50" name="object 20">
              <a:extLst>
                <a:ext uri="{FF2B5EF4-FFF2-40B4-BE49-F238E27FC236}">
                  <a16:creationId xmlns:a16="http://schemas.microsoft.com/office/drawing/2014/main" id="{DA3E515E-097C-CAEB-E2E2-D2DA7C6DD466}"/>
                </a:ext>
              </a:extLst>
            </p:cNvPr>
            <p:cNvSpPr/>
            <p:nvPr/>
          </p:nvSpPr>
          <p:spPr>
            <a:xfrm>
              <a:off x="2792729" y="5075682"/>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35"/>
                  </a:lnTo>
                  <a:lnTo>
                    <a:pt x="6365" y="813963"/>
                  </a:lnTo>
                  <a:lnTo>
                    <a:pt x="14172" y="859578"/>
                  </a:lnTo>
                  <a:lnTo>
                    <a:pt x="24930" y="904186"/>
                  </a:lnTo>
                  <a:lnTo>
                    <a:pt x="38538" y="947691"/>
                  </a:lnTo>
                  <a:lnTo>
                    <a:pt x="54898" y="989999"/>
                  </a:lnTo>
                  <a:lnTo>
                    <a:pt x="73908" y="1031015"/>
                  </a:lnTo>
                  <a:lnTo>
                    <a:pt x="95471" y="1070645"/>
                  </a:lnTo>
                  <a:lnTo>
                    <a:pt x="119485" y="1108792"/>
                  </a:lnTo>
                  <a:lnTo>
                    <a:pt x="145852" y="1145362"/>
                  </a:lnTo>
                  <a:lnTo>
                    <a:pt x="174472" y="1180261"/>
                  </a:lnTo>
                  <a:lnTo>
                    <a:pt x="205245" y="1213393"/>
                  </a:lnTo>
                  <a:lnTo>
                    <a:pt x="238072" y="1244664"/>
                  </a:lnTo>
                  <a:lnTo>
                    <a:pt x="272852" y="1273979"/>
                  </a:lnTo>
                  <a:lnTo>
                    <a:pt x="309487" y="1301242"/>
                  </a:lnTo>
                  <a:lnTo>
                    <a:pt x="347877" y="1326359"/>
                  </a:lnTo>
                  <a:lnTo>
                    <a:pt x="387921" y="1349235"/>
                  </a:lnTo>
                  <a:lnTo>
                    <a:pt x="429521" y="1369775"/>
                  </a:lnTo>
                  <a:lnTo>
                    <a:pt x="472577" y="1387885"/>
                  </a:lnTo>
                  <a:lnTo>
                    <a:pt x="516989" y="1403468"/>
                  </a:lnTo>
                  <a:lnTo>
                    <a:pt x="562657" y="1416431"/>
                  </a:lnTo>
                  <a:lnTo>
                    <a:pt x="609483" y="1426679"/>
                  </a:lnTo>
                  <a:lnTo>
                    <a:pt x="657365" y="1434116"/>
                  </a:lnTo>
                  <a:lnTo>
                    <a:pt x="706205" y="1438648"/>
                  </a:lnTo>
                  <a:lnTo>
                    <a:pt x="755904" y="1440180"/>
                  </a:lnTo>
                  <a:lnTo>
                    <a:pt x="805602" y="1438648"/>
                  </a:lnTo>
                  <a:lnTo>
                    <a:pt x="854442" y="1434116"/>
                  </a:lnTo>
                  <a:lnTo>
                    <a:pt x="902324" y="1426679"/>
                  </a:lnTo>
                  <a:lnTo>
                    <a:pt x="949150" y="1416431"/>
                  </a:lnTo>
                  <a:lnTo>
                    <a:pt x="994818" y="1403468"/>
                  </a:lnTo>
                  <a:lnTo>
                    <a:pt x="1039230" y="1387885"/>
                  </a:lnTo>
                  <a:lnTo>
                    <a:pt x="1082286" y="1369775"/>
                  </a:lnTo>
                  <a:lnTo>
                    <a:pt x="1123886" y="1349235"/>
                  </a:lnTo>
                  <a:lnTo>
                    <a:pt x="1163930" y="1326359"/>
                  </a:lnTo>
                  <a:lnTo>
                    <a:pt x="1202320" y="1301242"/>
                  </a:lnTo>
                  <a:lnTo>
                    <a:pt x="1238955" y="1273979"/>
                  </a:lnTo>
                  <a:lnTo>
                    <a:pt x="1273735" y="1244664"/>
                  </a:lnTo>
                  <a:lnTo>
                    <a:pt x="1306562" y="1213393"/>
                  </a:lnTo>
                  <a:lnTo>
                    <a:pt x="1337335" y="1180261"/>
                  </a:lnTo>
                  <a:lnTo>
                    <a:pt x="1365955" y="1145362"/>
                  </a:lnTo>
                  <a:lnTo>
                    <a:pt x="1392322" y="1108792"/>
                  </a:lnTo>
                  <a:lnTo>
                    <a:pt x="1416336" y="1070645"/>
                  </a:lnTo>
                  <a:lnTo>
                    <a:pt x="1437899" y="1031015"/>
                  </a:lnTo>
                  <a:lnTo>
                    <a:pt x="1456909" y="989999"/>
                  </a:lnTo>
                  <a:lnTo>
                    <a:pt x="1473269" y="947691"/>
                  </a:lnTo>
                  <a:lnTo>
                    <a:pt x="1486877" y="904186"/>
                  </a:lnTo>
                  <a:lnTo>
                    <a:pt x="1497635" y="859578"/>
                  </a:lnTo>
                  <a:lnTo>
                    <a:pt x="1505442" y="813963"/>
                  </a:lnTo>
                  <a:lnTo>
                    <a:pt x="1510200" y="767435"/>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51" name="object 21">
              <a:extLst>
                <a:ext uri="{FF2B5EF4-FFF2-40B4-BE49-F238E27FC236}">
                  <a16:creationId xmlns:a16="http://schemas.microsoft.com/office/drawing/2014/main" id="{9733340B-4258-57C1-314C-ECCC314574F0}"/>
                </a:ext>
              </a:extLst>
            </p:cNvPr>
            <p:cNvSpPr/>
            <p:nvPr/>
          </p:nvSpPr>
          <p:spPr>
            <a:xfrm>
              <a:off x="2792729" y="5075682"/>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35"/>
                  </a:lnTo>
                  <a:lnTo>
                    <a:pt x="1505442" y="813963"/>
                  </a:lnTo>
                  <a:lnTo>
                    <a:pt x="1497635" y="859578"/>
                  </a:lnTo>
                  <a:lnTo>
                    <a:pt x="1486877" y="904186"/>
                  </a:lnTo>
                  <a:lnTo>
                    <a:pt x="1473269" y="947691"/>
                  </a:lnTo>
                  <a:lnTo>
                    <a:pt x="1456909" y="989999"/>
                  </a:lnTo>
                  <a:lnTo>
                    <a:pt x="1437899" y="1031015"/>
                  </a:lnTo>
                  <a:lnTo>
                    <a:pt x="1416336" y="1070645"/>
                  </a:lnTo>
                  <a:lnTo>
                    <a:pt x="1392322" y="1108792"/>
                  </a:lnTo>
                  <a:lnTo>
                    <a:pt x="1365955" y="1145362"/>
                  </a:lnTo>
                  <a:lnTo>
                    <a:pt x="1337335" y="1180261"/>
                  </a:lnTo>
                  <a:lnTo>
                    <a:pt x="1306562" y="1213393"/>
                  </a:lnTo>
                  <a:lnTo>
                    <a:pt x="1273735" y="1244664"/>
                  </a:lnTo>
                  <a:lnTo>
                    <a:pt x="1238955" y="1273979"/>
                  </a:lnTo>
                  <a:lnTo>
                    <a:pt x="1202320" y="1301242"/>
                  </a:lnTo>
                  <a:lnTo>
                    <a:pt x="1163930" y="1326359"/>
                  </a:lnTo>
                  <a:lnTo>
                    <a:pt x="1123886" y="1349235"/>
                  </a:lnTo>
                  <a:lnTo>
                    <a:pt x="1082286" y="1369775"/>
                  </a:lnTo>
                  <a:lnTo>
                    <a:pt x="1039230" y="1387885"/>
                  </a:lnTo>
                  <a:lnTo>
                    <a:pt x="994818" y="1403468"/>
                  </a:lnTo>
                  <a:lnTo>
                    <a:pt x="949150" y="1416431"/>
                  </a:lnTo>
                  <a:lnTo>
                    <a:pt x="902324" y="1426679"/>
                  </a:lnTo>
                  <a:lnTo>
                    <a:pt x="854442" y="1434116"/>
                  </a:lnTo>
                  <a:lnTo>
                    <a:pt x="805602" y="1438648"/>
                  </a:lnTo>
                  <a:lnTo>
                    <a:pt x="755904" y="1440180"/>
                  </a:lnTo>
                  <a:lnTo>
                    <a:pt x="706205" y="1438648"/>
                  </a:lnTo>
                  <a:lnTo>
                    <a:pt x="657365" y="1434116"/>
                  </a:lnTo>
                  <a:lnTo>
                    <a:pt x="609483" y="1426679"/>
                  </a:lnTo>
                  <a:lnTo>
                    <a:pt x="562657" y="1416431"/>
                  </a:lnTo>
                  <a:lnTo>
                    <a:pt x="516989" y="1403468"/>
                  </a:lnTo>
                  <a:lnTo>
                    <a:pt x="472577" y="1387885"/>
                  </a:lnTo>
                  <a:lnTo>
                    <a:pt x="429521" y="1369775"/>
                  </a:lnTo>
                  <a:lnTo>
                    <a:pt x="387921" y="1349235"/>
                  </a:lnTo>
                  <a:lnTo>
                    <a:pt x="347877" y="1326359"/>
                  </a:lnTo>
                  <a:lnTo>
                    <a:pt x="309487" y="1301242"/>
                  </a:lnTo>
                  <a:lnTo>
                    <a:pt x="272852" y="1273979"/>
                  </a:lnTo>
                  <a:lnTo>
                    <a:pt x="238072" y="1244664"/>
                  </a:lnTo>
                  <a:lnTo>
                    <a:pt x="205245" y="1213393"/>
                  </a:lnTo>
                  <a:lnTo>
                    <a:pt x="174472" y="1180261"/>
                  </a:lnTo>
                  <a:lnTo>
                    <a:pt x="145852" y="1145362"/>
                  </a:lnTo>
                  <a:lnTo>
                    <a:pt x="119485" y="1108792"/>
                  </a:lnTo>
                  <a:lnTo>
                    <a:pt x="95471" y="1070645"/>
                  </a:lnTo>
                  <a:lnTo>
                    <a:pt x="73908" y="1031015"/>
                  </a:lnTo>
                  <a:lnTo>
                    <a:pt x="54898" y="989999"/>
                  </a:lnTo>
                  <a:lnTo>
                    <a:pt x="38538" y="947691"/>
                  </a:lnTo>
                  <a:lnTo>
                    <a:pt x="24930" y="904186"/>
                  </a:lnTo>
                  <a:lnTo>
                    <a:pt x="14172" y="859578"/>
                  </a:lnTo>
                  <a:lnTo>
                    <a:pt x="6365" y="813963"/>
                  </a:lnTo>
                  <a:lnTo>
                    <a:pt x="1607" y="767435"/>
                  </a:lnTo>
                  <a:lnTo>
                    <a:pt x="0" y="720090"/>
                  </a:lnTo>
                  <a:close/>
                </a:path>
              </a:pathLst>
            </a:custGeom>
            <a:ln w="38100">
              <a:solidFill>
                <a:srgbClr val="FFFFFF"/>
              </a:solidFill>
            </a:ln>
          </p:spPr>
          <p:txBody>
            <a:bodyPr wrap="square" lIns="0" tIns="0" rIns="0" bIns="0" rtlCol="0"/>
            <a:lstStyle/>
            <a:p>
              <a:endParaRPr/>
            </a:p>
          </p:txBody>
        </p:sp>
      </p:grpSp>
      <p:sp>
        <p:nvSpPr>
          <p:cNvPr id="52" name="object 22">
            <a:extLst>
              <a:ext uri="{FF2B5EF4-FFF2-40B4-BE49-F238E27FC236}">
                <a16:creationId xmlns:a16="http://schemas.microsoft.com/office/drawing/2014/main" id="{5DA0ABC3-8F7B-2D7C-F67A-BE73A4CB8827}"/>
              </a:ext>
            </a:extLst>
          </p:cNvPr>
          <p:cNvSpPr txBox="1"/>
          <p:nvPr/>
        </p:nvSpPr>
        <p:spPr>
          <a:xfrm>
            <a:off x="4628514" y="5569951"/>
            <a:ext cx="10388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即時決済</a:t>
            </a:r>
            <a:r>
              <a:rPr sz="1600" b="1" spc="-50" dirty="0">
                <a:solidFill>
                  <a:srgbClr val="FFFFFF"/>
                </a:solidFill>
                <a:latin typeface="メイリオ"/>
                <a:cs typeface="メイリオ"/>
              </a:rPr>
              <a:t>性</a:t>
            </a:r>
            <a:endParaRPr sz="1600">
              <a:latin typeface="メイリオ"/>
              <a:cs typeface="メイリオ"/>
            </a:endParaRPr>
          </a:p>
        </p:txBody>
      </p:sp>
      <p:grpSp>
        <p:nvGrpSpPr>
          <p:cNvPr id="53" name="object 23">
            <a:extLst>
              <a:ext uri="{FF2B5EF4-FFF2-40B4-BE49-F238E27FC236}">
                <a16:creationId xmlns:a16="http://schemas.microsoft.com/office/drawing/2014/main" id="{054F83ED-A49F-A45D-695E-2D4FC9109B61}"/>
              </a:ext>
            </a:extLst>
          </p:cNvPr>
          <p:cNvGrpSpPr/>
          <p:nvPr/>
        </p:nvGrpSpPr>
        <p:grpSpPr>
          <a:xfrm>
            <a:off x="3779520" y="3219231"/>
            <a:ext cx="1550035" cy="1478280"/>
            <a:chOff x="2179320" y="3325367"/>
            <a:chExt cx="1550035" cy="1478280"/>
          </a:xfrm>
        </p:grpSpPr>
        <p:sp>
          <p:nvSpPr>
            <p:cNvPr id="54" name="object 24">
              <a:extLst>
                <a:ext uri="{FF2B5EF4-FFF2-40B4-BE49-F238E27FC236}">
                  <a16:creationId xmlns:a16="http://schemas.microsoft.com/office/drawing/2014/main" id="{18B5D353-BBF0-03DE-3DFC-8DF5C1CED9D5}"/>
                </a:ext>
              </a:extLst>
            </p:cNvPr>
            <p:cNvSpPr/>
            <p:nvPr/>
          </p:nvSpPr>
          <p:spPr>
            <a:xfrm>
              <a:off x="2198370" y="3344417"/>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4"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55" name="object 25">
              <a:extLst>
                <a:ext uri="{FF2B5EF4-FFF2-40B4-BE49-F238E27FC236}">
                  <a16:creationId xmlns:a16="http://schemas.microsoft.com/office/drawing/2014/main" id="{869D1F86-0AF1-7CC2-7315-CC1166D0E2D0}"/>
                </a:ext>
              </a:extLst>
            </p:cNvPr>
            <p:cNvSpPr/>
            <p:nvPr/>
          </p:nvSpPr>
          <p:spPr>
            <a:xfrm>
              <a:off x="2198370" y="3344417"/>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4"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90"/>
                  </a:lnTo>
                  <a:close/>
                </a:path>
              </a:pathLst>
            </a:custGeom>
            <a:ln w="38100">
              <a:solidFill>
                <a:srgbClr val="FFFFFF"/>
              </a:solidFill>
            </a:ln>
          </p:spPr>
          <p:txBody>
            <a:bodyPr wrap="square" lIns="0" tIns="0" rIns="0" bIns="0" rtlCol="0"/>
            <a:lstStyle/>
            <a:p>
              <a:endParaRPr/>
            </a:p>
          </p:txBody>
        </p:sp>
      </p:grpSp>
      <p:sp>
        <p:nvSpPr>
          <p:cNvPr id="56" name="object 26">
            <a:extLst>
              <a:ext uri="{FF2B5EF4-FFF2-40B4-BE49-F238E27FC236}">
                <a16:creationId xmlns:a16="http://schemas.microsoft.com/office/drawing/2014/main" id="{7E3B55F4-AD6A-218D-CE18-EFEA832405AF}"/>
              </a:ext>
            </a:extLst>
          </p:cNvPr>
          <p:cNvSpPr txBox="1"/>
          <p:nvPr/>
        </p:nvSpPr>
        <p:spPr>
          <a:xfrm>
            <a:off x="4034154" y="3838992"/>
            <a:ext cx="10388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相互運用</a:t>
            </a:r>
            <a:r>
              <a:rPr sz="1600" b="1" spc="-50" dirty="0">
                <a:solidFill>
                  <a:srgbClr val="FFFFFF"/>
                </a:solidFill>
                <a:latin typeface="メイリオ"/>
                <a:cs typeface="メイリオ"/>
              </a:rPr>
              <a:t>性</a:t>
            </a:r>
            <a:endParaRPr sz="1600">
              <a:latin typeface="メイリオ"/>
              <a:cs typeface="メイリオ"/>
            </a:endParaRPr>
          </a:p>
        </p:txBody>
      </p:sp>
      <p:sp>
        <p:nvSpPr>
          <p:cNvPr id="57" name="object 27">
            <a:extLst>
              <a:ext uri="{FF2B5EF4-FFF2-40B4-BE49-F238E27FC236}">
                <a16:creationId xmlns:a16="http://schemas.microsoft.com/office/drawing/2014/main" id="{65016775-1E5C-EB67-3730-9638B91A0EB5}"/>
              </a:ext>
            </a:extLst>
          </p:cNvPr>
          <p:cNvSpPr/>
          <p:nvPr/>
        </p:nvSpPr>
        <p:spPr>
          <a:xfrm>
            <a:off x="3691127" y="2434371"/>
            <a:ext cx="5270500" cy="3607435"/>
          </a:xfrm>
          <a:custGeom>
            <a:avLst/>
            <a:gdLst/>
            <a:ahLst/>
            <a:cxnLst/>
            <a:rect l="l" t="t" r="r" b="b"/>
            <a:pathLst>
              <a:path w="5270500" h="3607435">
                <a:moveTo>
                  <a:pt x="3279648" y="91439"/>
                </a:moveTo>
                <a:lnTo>
                  <a:pt x="3634359" y="0"/>
                </a:lnTo>
              </a:path>
              <a:path w="5270500" h="3607435">
                <a:moveTo>
                  <a:pt x="4907280" y="1466087"/>
                </a:moveTo>
                <a:lnTo>
                  <a:pt x="5270500" y="1466087"/>
                </a:lnTo>
              </a:path>
              <a:path w="5270500" h="3607435">
                <a:moveTo>
                  <a:pt x="4401312" y="3253740"/>
                </a:moveTo>
                <a:lnTo>
                  <a:pt x="5034280" y="3607193"/>
                </a:lnTo>
              </a:path>
              <a:path w="5270500" h="3607435">
                <a:moveTo>
                  <a:pt x="0" y="3595738"/>
                </a:moveTo>
                <a:lnTo>
                  <a:pt x="701167" y="3253740"/>
                </a:lnTo>
              </a:path>
            </a:pathLst>
          </a:custGeom>
          <a:ln w="9144">
            <a:solidFill>
              <a:srgbClr val="000000"/>
            </a:solidFill>
          </a:ln>
        </p:spPr>
        <p:txBody>
          <a:bodyPr wrap="square" lIns="0" tIns="0" rIns="0" bIns="0" rtlCol="0"/>
          <a:lstStyle/>
          <a:p>
            <a:endParaRPr/>
          </a:p>
        </p:txBody>
      </p:sp>
      <p:sp>
        <p:nvSpPr>
          <p:cNvPr id="58" name="object 28">
            <a:extLst>
              <a:ext uri="{FF2B5EF4-FFF2-40B4-BE49-F238E27FC236}">
                <a16:creationId xmlns:a16="http://schemas.microsoft.com/office/drawing/2014/main" id="{17B8E0CB-711C-8DFB-C139-FB963F0878D8}"/>
              </a:ext>
            </a:extLst>
          </p:cNvPr>
          <p:cNvSpPr txBox="1"/>
          <p:nvPr/>
        </p:nvSpPr>
        <p:spPr>
          <a:xfrm>
            <a:off x="7416165" y="2065691"/>
            <a:ext cx="2007235" cy="574040"/>
          </a:xfrm>
          <a:prstGeom prst="rect">
            <a:avLst/>
          </a:prstGeom>
        </p:spPr>
        <p:txBody>
          <a:bodyPr vert="horz" wrap="square" lIns="0" tIns="12700" rIns="0" bIns="0" rtlCol="0">
            <a:spAutoFit/>
          </a:bodyPr>
          <a:lstStyle/>
          <a:p>
            <a:pPr marL="12700">
              <a:lnSpc>
                <a:spcPct val="100000"/>
              </a:lnSpc>
              <a:spcBef>
                <a:spcPts val="100"/>
              </a:spcBef>
            </a:pPr>
            <a:r>
              <a:rPr sz="1200" dirty="0">
                <a:latin typeface="メイリオ"/>
                <a:cs typeface="メイリオ"/>
              </a:rPr>
              <a:t>■送金・支払に用い</a:t>
            </a:r>
            <a:r>
              <a:rPr sz="1200" spc="-50" dirty="0">
                <a:latin typeface="メイリオ"/>
                <a:cs typeface="メイリオ"/>
              </a:rPr>
              <a:t>る</a:t>
            </a:r>
            <a:endParaRPr sz="1200">
              <a:latin typeface="メイリオ"/>
              <a:cs typeface="メイリオ"/>
            </a:endParaRPr>
          </a:p>
          <a:p>
            <a:pPr marL="165100" marR="5080">
              <a:lnSpc>
                <a:spcPct val="100000"/>
              </a:lnSpc>
            </a:pPr>
            <a:r>
              <a:rPr sz="1200" spc="-5" dirty="0">
                <a:latin typeface="メイリオ"/>
                <a:cs typeface="メイリオ"/>
              </a:rPr>
              <a:t>端末、カード等の簡便性、</a:t>
            </a:r>
            <a:r>
              <a:rPr sz="1200" spc="-20" dirty="0">
                <a:latin typeface="メイリオ"/>
                <a:cs typeface="メイリオ"/>
              </a:rPr>
              <a:t>携帯性</a:t>
            </a:r>
            <a:endParaRPr sz="1200">
              <a:latin typeface="メイリオ"/>
              <a:cs typeface="メイリオ"/>
            </a:endParaRPr>
          </a:p>
        </p:txBody>
      </p:sp>
      <p:sp>
        <p:nvSpPr>
          <p:cNvPr id="60" name="object 29">
            <a:extLst>
              <a:ext uri="{FF2B5EF4-FFF2-40B4-BE49-F238E27FC236}">
                <a16:creationId xmlns:a16="http://schemas.microsoft.com/office/drawing/2014/main" id="{C77028DD-6B8A-2D01-E674-F78AECFF2456}"/>
              </a:ext>
            </a:extLst>
          </p:cNvPr>
          <p:cNvSpPr txBox="1"/>
          <p:nvPr/>
        </p:nvSpPr>
        <p:spPr>
          <a:xfrm>
            <a:off x="9042272" y="3568609"/>
            <a:ext cx="1244600" cy="543560"/>
          </a:xfrm>
          <a:prstGeom prst="rect">
            <a:avLst/>
          </a:prstGeom>
        </p:spPr>
        <p:txBody>
          <a:bodyPr vert="horz" wrap="square" lIns="0" tIns="88900" rIns="0" bIns="0" rtlCol="0">
            <a:spAutoFit/>
          </a:bodyPr>
          <a:lstStyle/>
          <a:p>
            <a:pPr marL="12700">
              <a:lnSpc>
                <a:spcPct val="100000"/>
              </a:lnSpc>
              <a:spcBef>
                <a:spcPts val="700"/>
              </a:spcBef>
            </a:pPr>
            <a:r>
              <a:rPr sz="1200" spc="-10" dirty="0">
                <a:latin typeface="メイリオ"/>
                <a:cs typeface="メイリオ"/>
              </a:rPr>
              <a:t>■偽造抵抗力</a:t>
            </a:r>
            <a:endParaRPr sz="1200">
              <a:latin typeface="メイリオ"/>
              <a:cs typeface="メイリオ"/>
            </a:endParaRPr>
          </a:p>
          <a:p>
            <a:pPr marL="12700">
              <a:lnSpc>
                <a:spcPct val="100000"/>
              </a:lnSpc>
              <a:spcBef>
                <a:spcPts val="600"/>
              </a:spcBef>
            </a:pPr>
            <a:r>
              <a:rPr sz="1200" spc="-10" dirty="0">
                <a:latin typeface="メイリオ"/>
                <a:cs typeface="メイリオ"/>
              </a:rPr>
              <a:t>■各種不正の排除</a:t>
            </a:r>
            <a:endParaRPr sz="1200">
              <a:latin typeface="メイリオ"/>
              <a:cs typeface="メイリオ"/>
            </a:endParaRPr>
          </a:p>
        </p:txBody>
      </p:sp>
      <p:sp>
        <p:nvSpPr>
          <p:cNvPr id="61" name="object 30">
            <a:extLst>
              <a:ext uri="{FF2B5EF4-FFF2-40B4-BE49-F238E27FC236}">
                <a16:creationId xmlns:a16="http://schemas.microsoft.com/office/drawing/2014/main" id="{E66C9CA6-77F0-CB28-370D-2BADC392075A}"/>
              </a:ext>
            </a:extLst>
          </p:cNvPr>
          <p:cNvSpPr txBox="1"/>
          <p:nvPr/>
        </p:nvSpPr>
        <p:spPr>
          <a:xfrm>
            <a:off x="8805418" y="5619633"/>
            <a:ext cx="1869439" cy="726440"/>
          </a:xfrm>
          <a:prstGeom prst="rect">
            <a:avLst/>
          </a:prstGeom>
        </p:spPr>
        <p:txBody>
          <a:bodyPr vert="horz" wrap="square" lIns="0" tIns="88900" rIns="0" bIns="0" rtlCol="0">
            <a:spAutoFit/>
          </a:bodyPr>
          <a:lstStyle/>
          <a:p>
            <a:pPr marL="165735" indent="-153035">
              <a:lnSpc>
                <a:spcPct val="100000"/>
              </a:lnSpc>
              <a:spcBef>
                <a:spcPts val="700"/>
              </a:spcBef>
              <a:buSzPct val="91666"/>
              <a:buChar char="■"/>
              <a:tabLst>
                <a:tab pos="165735" algn="l"/>
              </a:tabLst>
            </a:pPr>
            <a:r>
              <a:rPr sz="1200" spc="-10" dirty="0">
                <a:latin typeface="メイリオ"/>
                <a:cs typeface="メイリオ"/>
              </a:rPr>
              <a:t>24</a:t>
            </a:r>
            <a:r>
              <a:rPr sz="1200" dirty="0">
                <a:latin typeface="メイリオ"/>
                <a:cs typeface="メイリオ"/>
              </a:rPr>
              <a:t>時間</a:t>
            </a:r>
            <a:r>
              <a:rPr sz="1200" spc="-10" dirty="0">
                <a:latin typeface="メイリオ"/>
                <a:cs typeface="メイリオ"/>
              </a:rPr>
              <a:t>365日利用できる</a:t>
            </a:r>
            <a:endParaRPr sz="1200">
              <a:latin typeface="メイリオ"/>
              <a:cs typeface="メイリオ"/>
            </a:endParaRPr>
          </a:p>
          <a:p>
            <a:pPr marL="165100" marR="173355" indent="-152400">
              <a:lnSpc>
                <a:spcPct val="100000"/>
              </a:lnSpc>
              <a:spcBef>
                <a:spcPts val="600"/>
              </a:spcBef>
            </a:pPr>
            <a:r>
              <a:rPr sz="1200" spc="-5" dirty="0">
                <a:latin typeface="メイリオ"/>
                <a:cs typeface="メイリオ"/>
              </a:rPr>
              <a:t>■オフライン環境下でも</a:t>
            </a:r>
            <a:r>
              <a:rPr sz="1200" spc="-10" dirty="0">
                <a:latin typeface="メイリオ"/>
                <a:cs typeface="メイリオ"/>
              </a:rPr>
              <a:t>利用できる</a:t>
            </a:r>
            <a:endParaRPr sz="1200">
              <a:latin typeface="メイリオ"/>
              <a:cs typeface="メイリオ"/>
            </a:endParaRPr>
          </a:p>
        </p:txBody>
      </p:sp>
      <p:sp>
        <p:nvSpPr>
          <p:cNvPr id="62" name="object 31">
            <a:extLst>
              <a:ext uri="{FF2B5EF4-FFF2-40B4-BE49-F238E27FC236}">
                <a16:creationId xmlns:a16="http://schemas.microsoft.com/office/drawing/2014/main" id="{99E817A3-9F85-009F-2FB7-ACC33E47E1A0}"/>
              </a:ext>
            </a:extLst>
          </p:cNvPr>
          <p:cNvSpPr txBox="1"/>
          <p:nvPr/>
        </p:nvSpPr>
        <p:spPr>
          <a:xfrm>
            <a:off x="1851152" y="5440411"/>
            <a:ext cx="1701800" cy="1062355"/>
          </a:xfrm>
          <a:prstGeom prst="rect">
            <a:avLst/>
          </a:prstGeom>
        </p:spPr>
        <p:txBody>
          <a:bodyPr vert="horz" wrap="square" lIns="0" tIns="88900" rIns="0" bIns="0" rtlCol="0">
            <a:spAutoFit/>
          </a:bodyPr>
          <a:lstStyle/>
          <a:p>
            <a:pPr marL="12700">
              <a:lnSpc>
                <a:spcPct val="100000"/>
              </a:lnSpc>
              <a:spcBef>
                <a:spcPts val="700"/>
              </a:spcBef>
            </a:pPr>
            <a:r>
              <a:rPr sz="1200" spc="-5" dirty="0">
                <a:latin typeface="メイリオ"/>
                <a:cs typeface="メイリオ"/>
              </a:rPr>
              <a:t>■決済のファイナリティ</a:t>
            </a:r>
            <a:endParaRPr sz="1200">
              <a:latin typeface="メイリオ"/>
              <a:cs typeface="メイリオ"/>
            </a:endParaRPr>
          </a:p>
          <a:p>
            <a:pPr marL="12700">
              <a:lnSpc>
                <a:spcPct val="100000"/>
              </a:lnSpc>
              <a:spcBef>
                <a:spcPts val="600"/>
              </a:spcBef>
            </a:pPr>
            <a:r>
              <a:rPr sz="1200" spc="-10" dirty="0">
                <a:latin typeface="メイリオ"/>
                <a:cs typeface="メイリオ"/>
              </a:rPr>
              <a:t>■即時決済性</a:t>
            </a:r>
            <a:endParaRPr sz="1200">
              <a:latin typeface="メイリオ"/>
              <a:cs typeface="メイリオ"/>
            </a:endParaRPr>
          </a:p>
          <a:p>
            <a:pPr marL="12700">
              <a:lnSpc>
                <a:spcPct val="100000"/>
              </a:lnSpc>
              <a:spcBef>
                <a:spcPts val="600"/>
              </a:spcBef>
            </a:pPr>
            <a:r>
              <a:rPr sz="1200" spc="-10" dirty="0">
                <a:latin typeface="メイリオ"/>
                <a:cs typeface="メイリオ"/>
              </a:rPr>
              <a:t>■十分な処理性能</a:t>
            </a:r>
            <a:endParaRPr sz="1200">
              <a:latin typeface="メイリオ"/>
              <a:cs typeface="メイリオ"/>
            </a:endParaRPr>
          </a:p>
          <a:p>
            <a:pPr marL="12700">
              <a:lnSpc>
                <a:spcPct val="100000"/>
              </a:lnSpc>
              <a:spcBef>
                <a:spcPts val="600"/>
              </a:spcBef>
            </a:pPr>
            <a:r>
              <a:rPr sz="1200" spc="-15" dirty="0">
                <a:latin typeface="メイリオ"/>
                <a:cs typeface="メイリオ"/>
              </a:rPr>
              <a:t>■将来に備えた拡張性</a:t>
            </a:r>
            <a:endParaRPr sz="1200">
              <a:latin typeface="メイリオ"/>
              <a:cs typeface="メイリオ"/>
            </a:endParaRPr>
          </a:p>
        </p:txBody>
      </p:sp>
      <p:sp>
        <p:nvSpPr>
          <p:cNvPr id="63" name="object 32">
            <a:extLst>
              <a:ext uri="{FF2B5EF4-FFF2-40B4-BE49-F238E27FC236}">
                <a16:creationId xmlns:a16="http://schemas.microsoft.com/office/drawing/2014/main" id="{B6208DF1-2F2E-79FA-43BE-68EDB094B5D5}"/>
              </a:ext>
            </a:extLst>
          </p:cNvPr>
          <p:cNvSpPr txBox="1"/>
          <p:nvPr/>
        </p:nvSpPr>
        <p:spPr>
          <a:xfrm>
            <a:off x="1788363" y="3587785"/>
            <a:ext cx="1701800" cy="833755"/>
          </a:xfrm>
          <a:prstGeom prst="rect">
            <a:avLst/>
          </a:prstGeom>
        </p:spPr>
        <p:txBody>
          <a:bodyPr vert="horz" wrap="square" lIns="0" tIns="12700" rIns="0" bIns="0" rtlCol="0">
            <a:spAutoFit/>
          </a:bodyPr>
          <a:lstStyle/>
          <a:p>
            <a:pPr marL="164465" marR="157480" indent="-152400">
              <a:lnSpc>
                <a:spcPct val="100000"/>
              </a:lnSpc>
              <a:spcBef>
                <a:spcPts val="100"/>
              </a:spcBef>
            </a:pPr>
            <a:r>
              <a:rPr sz="1200" spc="-5" dirty="0">
                <a:latin typeface="メイリオ"/>
                <a:cs typeface="メイリオ"/>
              </a:rPr>
              <a:t>■民間決済システム等</a:t>
            </a:r>
            <a:r>
              <a:rPr sz="1200" spc="-10" dirty="0">
                <a:latin typeface="メイリオ"/>
                <a:cs typeface="メイリオ"/>
              </a:rPr>
              <a:t>との相互運用性</a:t>
            </a:r>
            <a:endParaRPr sz="1200">
              <a:latin typeface="メイリオ"/>
              <a:cs typeface="メイリオ"/>
            </a:endParaRPr>
          </a:p>
          <a:p>
            <a:pPr marL="164465" marR="5080" indent="-152400">
              <a:lnSpc>
                <a:spcPct val="100000"/>
              </a:lnSpc>
              <a:spcBef>
                <a:spcPts val="600"/>
              </a:spcBef>
            </a:pPr>
            <a:r>
              <a:rPr sz="1200" spc="-5" dirty="0">
                <a:latin typeface="メイリオ"/>
                <a:cs typeface="メイリオ"/>
              </a:rPr>
              <a:t>■決済の高度化等に適応</a:t>
            </a:r>
            <a:r>
              <a:rPr sz="1200" spc="-10" dirty="0">
                <a:latin typeface="メイリオ"/>
                <a:cs typeface="メイリオ"/>
              </a:rPr>
              <a:t>できる柔軟な構造</a:t>
            </a:r>
            <a:endParaRPr sz="1200">
              <a:latin typeface="メイリオ"/>
              <a:cs typeface="メイリオ"/>
            </a:endParaRPr>
          </a:p>
        </p:txBody>
      </p:sp>
      <p:sp>
        <p:nvSpPr>
          <p:cNvPr id="64" name="object 33">
            <a:extLst>
              <a:ext uri="{FF2B5EF4-FFF2-40B4-BE49-F238E27FC236}">
                <a16:creationId xmlns:a16="http://schemas.microsoft.com/office/drawing/2014/main" id="{2BA821B8-1AF3-3FC8-E3FA-961B25871FDE}"/>
              </a:ext>
            </a:extLst>
          </p:cNvPr>
          <p:cNvSpPr txBox="1"/>
          <p:nvPr/>
        </p:nvSpPr>
        <p:spPr>
          <a:xfrm>
            <a:off x="3509264" y="3770666"/>
            <a:ext cx="341630" cy="208279"/>
          </a:xfrm>
          <a:prstGeom prst="rect">
            <a:avLst/>
          </a:prstGeom>
        </p:spPr>
        <p:txBody>
          <a:bodyPr vert="horz" wrap="square" lIns="0" tIns="12700" rIns="0" bIns="0" rtlCol="0">
            <a:spAutoFit/>
          </a:bodyPr>
          <a:lstStyle/>
          <a:p>
            <a:pPr marL="12700">
              <a:lnSpc>
                <a:spcPct val="100000"/>
              </a:lnSpc>
              <a:spcBef>
                <a:spcPts val="100"/>
              </a:spcBef>
              <a:tabLst>
                <a:tab pos="328295" algn="l"/>
              </a:tabLst>
            </a:pPr>
            <a:r>
              <a:rPr sz="1200" u="heavy" dirty="0">
                <a:uFill>
                  <a:solidFill>
                    <a:srgbClr val="000000"/>
                  </a:solidFill>
                </a:uFill>
                <a:latin typeface="Times New Roman"/>
                <a:cs typeface="Times New Roman"/>
              </a:rPr>
              <a:t>	</a:t>
            </a:r>
            <a:endParaRPr sz="1200">
              <a:latin typeface="Times New Roman"/>
              <a:cs typeface="Times New Roman"/>
            </a:endParaRPr>
          </a:p>
        </p:txBody>
      </p:sp>
      <p:sp>
        <p:nvSpPr>
          <p:cNvPr id="65" name="object 34">
            <a:extLst>
              <a:ext uri="{FF2B5EF4-FFF2-40B4-BE49-F238E27FC236}">
                <a16:creationId xmlns:a16="http://schemas.microsoft.com/office/drawing/2014/main" id="{F1F6E099-EFE4-BCC2-70D5-D30C5EC4D3B6}"/>
              </a:ext>
            </a:extLst>
          </p:cNvPr>
          <p:cNvSpPr txBox="1"/>
          <p:nvPr/>
        </p:nvSpPr>
        <p:spPr>
          <a:xfrm>
            <a:off x="710293" y="640116"/>
            <a:ext cx="10793186" cy="1172845"/>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4965" algn="l"/>
                <a:tab pos="355600" algn="l"/>
              </a:tabLst>
            </a:pPr>
            <a:r>
              <a:rPr sz="1800" dirty="0" err="1">
                <a:latin typeface="メイリオ"/>
                <a:cs typeface="メイリオ"/>
              </a:rPr>
              <a:t>一般利用型CBDCを発行する場合には、機能面やシステム面で、</a:t>
            </a:r>
            <a:r>
              <a:rPr sz="1800" b="1" spc="-10" dirty="0" err="1">
                <a:solidFill>
                  <a:srgbClr val="006FC0"/>
                </a:solidFill>
                <a:latin typeface="メイリオ"/>
                <a:cs typeface="メイリオ"/>
              </a:rPr>
              <a:t>以下のような基本的特性を具備する必要</a:t>
            </a:r>
            <a:r>
              <a:rPr sz="1800" spc="-15" dirty="0" err="1">
                <a:latin typeface="メイリオ"/>
                <a:cs typeface="メイリオ"/>
              </a:rPr>
              <a:t>があると考えられる</a:t>
            </a:r>
            <a:r>
              <a:rPr sz="1800" spc="-15" dirty="0">
                <a:latin typeface="メイリオ"/>
                <a:cs typeface="メイリオ"/>
              </a:rPr>
              <a:t>。</a:t>
            </a:r>
            <a:endParaRPr sz="1800" dirty="0">
              <a:latin typeface="メイリオ"/>
              <a:cs typeface="メイリオ"/>
            </a:endParaRPr>
          </a:p>
          <a:p>
            <a:pPr marL="622300" marR="5715" indent="-379730">
              <a:lnSpc>
                <a:spcPct val="103699"/>
              </a:lnSpc>
              <a:spcBef>
                <a:spcPts val="730"/>
              </a:spcBef>
              <a:tabLst>
                <a:tab pos="856615" algn="l"/>
              </a:tabLst>
            </a:pPr>
            <a:r>
              <a:rPr sz="1600" spc="-25" dirty="0">
                <a:latin typeface="メイリオ"/>
                <a:cs typeface="メイリオ"/>
              </a:rPr>
              <a:t>──</a:t>
            </a:r>
            <a:r>
              <a:rPr sz="1600" dirty="0">
                <a:latin typeface="メイリオ"/>
                <a:cs typeface="メイリオ"/>
              </a:rPr>
              <a:t>	</a:t>
            </a:r>
            <a:r>
              <a:rPr sz="1600" spc="-10" dirty="0">
                <a:latin typeface="メイリオ"/>
                <a:cs typeface="メイリオ"/>
              </a:rPr>
              <a:t>この</a:t>
            </a:r>
            <a:r>
              <a:rPr sz="1600" spc="-5" dirty="0">
                <a:latin typeface="メイリオ"/>
                <a:cs typeface="メイリオ"/>
              </a:rPr>
              <a:t>うち</a:t>
            </a:r>
            <a:r>
              <a:rPr sz="1600" spc="-10" dirty="0">
                <a:latin typeface="メイリオ"/>
                <a:cs typeface="メイリオ"/>
              </a:rPr>
              <a:t>、ユ</a:t>
            </a:r>
            <a:r>
              <a:rPr sz="1600" spc="-5" dirty="0">
                <a:latin typeface="メイリオ"/>
                <a:cs typeface="メイリオ"/>
              </a:rPr>
              <a:t>ニバ</a:t>
            </a:r>
            <a:r>
              <a:rPr sz="1600" dirty="0">
                <a:latin typeface="メイリオ"/>
                <a:cs typeface="メイリオ"/>
              </a:rPr>
              <a:t>ーサ</a:t>
            </a:r>
            <a:r>
              <a:rPr sz="1600" spc="-10" dirty="0">
                <a:latin typeface="メイリオ"/>
                <a:cs typeface="メイリオ"/>
              </a:rPr>
              <a:t>ルアク</a:t>
            </a:r>
            <a:r>
              <a:rPr sz="1600" dirty="0">
                <a:latin typeface="メイリオ"/>
                <a:cs typeface="メイリオ"/>
              </a:rPr>
              <a:t>セ</a:t>
            </a:r>
            <a:r>
              <a:rPr sz="1600" spc="-10" dirty="0">
                <a:latin typeface="メイリオ"/>
                <a:cs typeface="メイリオ"/>
              </a:rPr>
              <a:t>スや</a:t>
            </a:r>
            <a:r>
              <a:rPr sz="1600" spc="-5" dirty="0">
                <a:latin typeface="メイリオ"/>
                <a:cs typeface="メイリオ"/>
              </a:rPr>
              <a:t>強靭性</a:t>
            </a:r>
            <a:r>
              <a:rPr sz="1600" spc="-10" dirty="0">
                <a:latin typeface="メイリオ"/>
                <a:cs typeface="メイリオ"/>
              </a:rPr>
              <a:t>（</a:t>
            </a:r>
            <a:r>
              <a:rPr sz="1600" dirty="0">
                <a:latin typeface="メイリオ"/>
                <a:cs typeface="メイリオ"/>
              </a:rPr>
              <a:t>オ</a:t>
            </a:r>
            <a:r>
              <a:rPr sz="1600" spc="-10" dirty="0">
                <a:latin typeface="メイリオ"/>
                <a:cs typeface="メイリオ"/>
              </a:rPr>
              <a:t>フラ</a:t>
            </a:r>
            <a:r>
              <a:rPr sz="1600" dirty="0">
                <a:latin typeface="メイリオ"/>
                <a:cs typeface="メイリオ"/>
              </a:rPr>
              <a:t>イ</a:t>
            </a:r>
            <a:r>
              <a:rPr sz="1600" spc="-10" dirty="0">
                <a:latin typeface="メイリオ"/>
                <a:cs typeface="メイリオ"/>
              </a:rPr>
              <a:t>ン決済</a:t>
            </a:r>
            <a:r>
              <a:rPr sz="1600" dirty="0">
                <a:latin typeface="メイリオ"/>
                <a:cs typeface="メイリオ"/>
              </a:rPr>
              <a:t>機</a:t>
            </a:r>
            <a:r>
              <a:rPr sz="1600" spc="-10" dirty="0">
                <a:latin typeface="メイリオ"/>
                <a:cs typeface="メイリオ"/>
              </a:rPr>
              <a:t>能な</a:t>
            </a:r>
            <a:r>
              <a:rPr sz="1600" dirty="0">
                <a:latin typeface="メイリオ"/>
                <a:cs typeface="メイリオ"/>
              </a:rPr>
              <a:t>ど</a:t>
            </a:r>
            <a:r>
              <a:rPr sz="1600" spc="-10" dirty="0">
                <a:latin typeface="メイリオ"/>
                <a:cs typeface="メイリオ"/>
              </a:rPr>
              <a:t>）を確</a:t>
            </a:r>
            <a:r>
              <a:rPr sz="1600" dirty="0">
                <a:latin typeface="メイリオ"/>
                <a:cs typeface="メイリオ"/>
              </a:rPr>
              <a:t>保す</a:t>
            </a:r>
            <a:r>
              <a:rPr sz="1600" spc="-50" dirty="0">
                <a:latin typeface="メイリオ"/>
                <a:cs typeface="メイリオ"/>
              </a:rPr>
              <a:t>る</a:t>
            </a:r>
            <a:r>
              <a:rPr sz="1600" spc="-25" dirty="0">
                <a:latin typeface="メイリオ"/>
                <a:cs typeface="メイリオ"/>
              </a:rPr>
              <a:t>取り組みは、今後の現金の利用状</a:t>
            </a:r>
            <a:r>
              <a:rPr sz="1600" spc="-10" dirty="0">
                <a:latin typeface="メイリオ"/>
                <a:cs typeface="メイリオ"/>
              </a:rPr>
              <a:t>況</a:t>
            </a:r>
            <a:r>
              <a:rPr sz="1600" spc="-25" dirty="0">
                <a:latin typeface="メイリオ"/>
                <a:cs typeface="メイリオ"/>
              </a:rPr>
              <a:t>に応</a:t>
            </a:r>
            <a:r>
              <a:rPr sz="1600" spc="-10" dirty="0">
                <a:latin typeface="メイリオ"/>
                <a:cs typeface="メイリオ"/>
              </a:rPr>
              <a:t>じ</a:t>
            </a:r>
            <a:r>
              <a:rPr sz="1600" spc="-25" dirty="0">
                <a:latin typeface="メイリオ"/>
                <a:cs typeface="メイリオ"/>
              </a:rPr>
              <a:t>て段</a:t>
            </a:r>
            <a:r>
              <a:rPr sz="1600" spc="-10" dirty="0">
                <a:latin typeface="メイリオ"/>
                <a:cs typeface="メイリオ"/>
              </a:rPr>
              <a:t>階</a:t>
            </a:r>
            <a:r>
              <a:rPr sz="1600" spc="-25" dirty="0">
                <a:latin typeface="メイリオ"/>
                <a:cs typeface="メイリオ"/>
              </a:rPr>
              <a:t>的に</a:t>
            </a:r>
            <a:r>
              <a:rPr sz="1600" spc="-10" dirty="0">
                <a:latin typeface="メイリオ"/>
                <a:cs typeface="メイリオ"/>
              </a:rPr>
              <a:t>進</a:t>
            </a:r>
            <a:r>
              <a:rPr sz="1600" spc="-25" dirty="0">
                <a:latin typeface="メイリオ"/>
                <a:cs typeface="メイリオ"/>
              </a:rPr>
              <a:t>めて</a:t>
            </a:r>
            <a:r>
              <a:rPr sz="1600" spc="-10" dirty="0">
                <a:latin typeface="メイリオ"/>
                <a:cs typeface="メイリオ"/>
              </a:rPr>
              <a:t>い</a:t>
            </a:r>
            <a:r>
              <a:rPr sz="1600" spc="-25" dirty="0">
                <a:latin typeface="メイリオ"/>
                <a:cs typeface="メイリオ"/>
              </a:rPr>
              <a:t>くこ</a:t>
            </a:r>
            <a:r>
              <a:rPr sz="1600" spc="-10" dirty="0">
                <a:latin typeface="メイリオ"/>
                <a:cs typeface="メイリオ"/>
              </a:rPr>
              <a:t>と</a:t>
            </a:r>
            <a:r>
              <a:rPr sz="1600" spc="-25" dirty="0">
                <a:latin typeface="メイリオ"/>
                <a:cs typeface="メイリオ"/>
              </a:rPr>
              <a:t>も考</a:t>
            </a:r>
            <a:r>
              <a:rPr sz="1600" spc="-10" dirty="0">
                <a:latin typeface="メイリオ"/>
                <a:cs typeface="メイリオ"/>
              </a:rPr>
              <a:t>え</a:t>
            </a:r>
            <a:r>
              <a:rPr sz="1600" spc="-25" dirty="0">
                <a:latin typeface="メイリオ"/>
                <a:cs typeface="メイリオ"/>
              </a:rPr>
              <a:t>られる。</a:t>
            </a:r>
            <a:endParaRPr sz="1600" dirty="0">
              <a:latin typeface="メイリオ"/>
              <a:cs typeface="メイリオ"/>
            </a:endParaRPr>
          </a:p>
        </p:txBody>
      </p:sp>
    </p:spTree>
    <p:extLst>
      <p:ext uri="{BB962C8B-B14F-4D97-AF65-F5344CB8AC3E}">
        <p14:creationId xmlns:p14="http://schemas.microsoft.com/office/powerpoint/2010/main" val="2448474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3106BC0-E047-529B-53AF-43F569B05239}"/>
              </a:ext>
            </a:extLst>
          </p:cNvPr>
          <p:cNvSpPr txBox="1"/>
          <p:nvPr/>
        </p:nvSpPr>
        <p:spPr>
          <a:xfrm>
            <a:off x="1904055" y="846864"/>
            <a:ext cx="8185150" cy="1438275"/>
          </a:xfrm>
          <a:prstGeom prst="rect">
            <a:avLst/>
          </a:prstGeom>
        </p:spPr>
        <p:txBody>
          <a:bodyPr vert="horz" wrap="square" lIns="0" tIns="38100" rIns="0" bIns="0" rtlCol="0">
            <a:spAutoFit/>
          </a:bodyPr>
          <a:lstStyle/>
          <a:p>
            <a:pPr marL="270510" marR="5080" indent="-258445" algn="just">
              <a:lnSpc>
                <a:spcPts val="2000"/>
              </a:lnSpc>
              <a:spcBef>
                <a:spcPts val="300"/>
              </a:spcBef>
              <a:buFont typeface="Wingdings"/>
              <a:buChar char=""/>
              <a:tabLst>
                <a:tab pos="271145" algn="l"/>
              </a:tabLst>
            </a:pPr>
            <a:r>
              <a:rPr sz="1800" spc="5" dirty="0">
                <a:latin typeface="メイリオ"/>
                <a:cs typeface="メイリオ"/>
              </a:rPr>
              <a:t>日銀当座預金と引替えに</a:t>
            </a:r>
            <a:r>
              <a:rPr sz="1800" b="1" dirty="0">
                <a:solidFill>
                  <a:srgbClr val="006FC0"/>
                </a:solidFill>
                <a:latin typeface="メイリオ"/>
                <a:cs typeface="メイリオ"/>
              </a:rPr>
              <a:t>発行</a:t>
            </a:r>
            <a:r>
              <a:rPr sz="1800" spc="30" dirty="0">
                <a:latin typeface="メイリオ"/>
                <a:cs typeface="メイリオ"/>
              </a:rPr>
              <a:t>された</a:t>
            </a:r>
            <a:r>
              <a:rPr sz="1800" dirty="0">
                <a:latin typeface="メイリオ"/>
                <a:cs typeface="メイリオ"/>
              </a:rPr>
              <a:t>CBDC</a:t>
            </a:r>
            <a:r>
              <a:rPr sz="1800" spc="-5" dirty="0">
                <a:latin typeface="メイリオ"/>
                <a:cs typeface="メイリオ"/>
              </a:rPr>
              <a:t>は、仲介機関を通じて、ユーザー</a:t>
            </a:r>
            <a:r>
              <a:rPr sz="1800" dirty="0">
                <a:latin typeface="メイリオ"/>
                <a:cs typeface="メイリオ"/>
              </a:rPr>
              <a:t>に</a:t>
            </a:r>
            <a:r>
              <a:rPr sz="1800" b="1" dirty="0">
                <a:solidFill>
                  <a:srgbClr val="006FC0"/>
                </a:solidFill>
                <a:latin typeface="メイリオ"/>
                <a:cs typeface="メイリオ"/>
              </a:rPr>
              <a:t>払出</a:t>
            </a:r>
            <a:r>
              <a:rPr sz="1800" spc="5" dirty="0">
                <a:latin typeface="メイリオ"/>
                <a:cs typeface="メイリオ"/>
              </a:rPr>
              <a:t>される。払出された</a:t>
            </a:r>
            <a:r>
              <a:rPr sz="1800" dirty="0">
                <a:latin typeface="メイリオ"/>
                <a:cs typeface="メイリオ"/>
              </a:rPr>
              <a:t>CBDCは、ユーザー間を</a:t>
            </a:r>
            <a:r>
              <a:rPr sz="1800" b="1" dirty="0">
                <a:solidFill>
                  <a:srgbClr val="006FC0"/>
                </a:solidFill>
                <a:latin typeface="メイリオ"/>
                <a:cs typeface="メイリオ"/>
              </a:rPr>
              <a:t>移転</a:t>
            </a:r>
            <a:r>
              <a:rPr sz="1800" spc="5" dirty="0">
                <a:latin typeface="メイリオ"/>
                <a:cs typeface="メイリオ"/>
              </a:rPr>
              <a:t>する。仲介機関が</a:t>
            </a:r>
            <a:r>
              <a:rPr sz="1800" b="1" spc="-50" dirty="0">
                <a:solidFill>
                  <a:srgbClr val="006FC0"/>
                </a:solidFill>
                <a:latin typeface="メイリオ"/>
                <a:cs typeface="メイリオ"/>
              </a:rPr>
              <a:t>受</a:t>
            </a:r>
            <a:r>
              <a:rPr sz="1800" b="1" dirty="0">
                <a:solidFill>
                  <a:srgbClr val="006FC0"/>
                </a:solidFill>
                <a:latin typeface="メイリオ"/>
                <a:cs typeface="メイリオ"/>
              </a:rPr>
              <a:t>入</a:t>
            </a:r>
            <a:r>
              <a:rPr sz="1800" spc="-5" dirty="0">
                <a:latin typeface="メイリオ"/>
                <a:cs typeface="メイリオ"/>
              </a:rPr>
              <a:t>れた</a:t>
            </a:r>
            <a:r>
              <a:rPr sz="1800" spc="-10" dirty="0">
                <a:latin typeface="メイリオ"/>
                <a:cs typeface="メイリオ"/>
              </a:rPr>
              <a:t>CBDC</a:t>
            </a:r>
            <a:r>
              <a:rPr sz="1800" dirty="0">
                <a:latin typeface="メイリオ"/>
                <a:cs typeface="メイリオ"/>
              </a:rPr>
              <a:t>は、日銀当座預金と引換えに</a:t>
            </a:r>
            <a:r>
              <a:rPr sz="1800" b="1" dirty="0">
                <a:solidFill>
                  <a:srgbClr val="006FC0"/>
                </a:solidFill>
                <a:latin typeface="メイリオ"/>
                <a:cs typeface="メイリオ"/>
              </a:rPr>
              <a:t>還収</a:t>
            </a:r>
            <a:r>
              <a:rPr sz="1800" spc="-20" dirty="0">
                <a:latin typeface="メイリオ"/>
                <a:cs typeface="メイリオ"/>
              </a:rPr>
              <a:t>される。</a:t>
            </a:r>
            <a:endParaRPr sz="1800" dirty="0">
              <a:latin typeface="メイリオ"/>
              <a:cs typeface="メイリオ"/>
            </a:endParaRPr>
          </a:p>
          <a:p>
            <a:pPr>
              <a:lnSpc>
                <a:spcPct val="100000"/>
              </a:lnSpc>
              <a:spcBef>
                <a:spcPts val="30"/>
              </a:spcBef>
            </a:pPr>
            <a:endParaRPr sz="1250" dirty="0">
              <a:latin typeface="メイリオ"/>
              <a:cs typeface="メイリオ"/>
            </a:endParaRPr>
          </a:p>
          <a:p>
            <a:pPr marL="1816735">
              <a:lnSpc>
                <a:spcPct val="100000"/>
              </a:lnSpc>
            </a:pPr>
            <a:r>
              <a:rPr sz="1600" spc="-25" dirty="0">
                <a:latin typeface="ＭＳ Ｐゴシック"/>
                <a:cs typeface="ＭＳ Ｐゴシック"/>
              </a:rPr>
              <a:t>③移</a:t>
            </a:r>
            <a:r>
              <a:rPr sz="1600" spc="-50" dirty="0">
                <a:latin typeface="ＭＳ Ｐゴシック"/>
                <a:cs typeface="ＭＳ Ｐゴシック"/>
              </a:rPr>
              <a:t>転</a:t>
            </a:r>
            <a:endParaRPr sz="1600" dirty="0">
              <a:latin typeface="ＭＳ Ｐゴシック"/>
              <a:cs typeface="ＭＳ Ｐゴシック"/>
            </a:endParaRPr>
          </a:p>
        </p:txBody>
      </p:sp>
      <p:graphicFrame>
        <p:nvGraphicFramePr>
          <p:cNvPr id="4" name="object 4">
            <a:extLst>
              <a:ext uri="{FF2B5EF4-FFF2-40B4-BE49-F238E27FC236}">
                <a16:creationId xmlns:a16="http://schemas.microsoft.com/office/drawing/2014/main" id="{01343A95-58B2-390C-990D-B8EB5A2BF304}"/>
              </a:ext>
            </a:extLst>
          </p:cNvPr>
          <p:cNvGraphicFramePr>
            <a:graphicFrameLocks noGrp="1"/>
          </p:cNvGraphicFramePr>
          <p:nvPr>
            <p:extLst>
              <p:ext uri="{D42A27DB-BD31-4B8C-83A1-F6EECF244321}">
                <p14:modId xmlns:p14="http://schemas.microsoft.com/office/powerpoint/2010/main" val="3768743308"/>
              </p:ext>
            </p:extLst>
          </p:nvPr>
        </p:nvGraphicFramePr>
        <p:xfrm>
          <a:off x="6767774" y="2332001"/>
          <a:ext cx="3764915" cy="3646805"/>
        </p:xfrm>
        <a:graphic>
          <a:graphicData uri="http://schemas.openxmlformats.org/drawingml/2006/table">
            <a:tbl>
              <a:tblPr firstRow="1" bandRow="1">
                <a:tableStyleId>{2D5ABB26-0587-4C30-8999-92F81FD0307C}</a:tableStyleId>
              </a:tblPr>
              <a:tblGrid>
                <a:gridCol w="770890">
                  <a:extLst>
                    <a:ext uri="{9D8B030D-6E8A-4147-A177-3AD203B41FA5}">
                      <a16:colId xmlns:a16="http://schemas.microsoft.com/office/drawing/2014/main" val="20000"/>
                    </a:ext>
                  </a:extLst>
                </a:gridCol>
                <a:gridCol w="2994025">
                  <a:extLst>
                    <a:ext uri="{9D8B030D-6E8A-4147-A177-3AD203B41FA5}">
                      <a16:colId xmlns:a16="http://schemas.microsoft.com/office/drawing/2014/main" val="20001"/>
                    </a:ext>
                  </a:extLst>
                </a:gridCol>
              </a:tblGrid>
              <a:tr h="474980">
                <a:tc gridSpan="2">
                  <a:txBody>
                    <a:bodyPr/>
                    <a:lstStyle/>
                    <a:p>
                      <a:pPr marL="635" algn="ctr">
                        <a:lnSpc>
                          <a:spcPct val="100000"/>
                        </a:lnSpc>
                        <a:spcBef>
                          <a:spcPts val="819"/>
                        </a:spcBef>
                      </a:pPr>
                      <a:r>
                        <a:rPr sz="1400" b="1" spc="-10" dirty="0">
                          <a:solidFill>
                            <a:srgbClr val="FFFFFF"/>
                          </a:solidFill>
                          <a:latin typeface="メイリオ"/>
                          <a:cs typeface="メイリオ"/>
                        </a:rPr>
                        <a:t>CBDC</a:t>
                      </a:r>
                      <a:r>
                        <a:rPr sz="1400" b="1" spc="-20" dirty="0">
                          <a:solidFill>
                            <a:srgbClr val="FFFFFF"/>
                          </a:solidFill>
                          <a:latin typeface="メイリオ"/>
                          <a:cs typeface="メイリオ"/>
                        </a:rPr>
                        <a:t>の動き</a:t>
                      </a:r>
                      <a:endParaRPr sz="1400">
                        <a:latin typeface="メイリオ"/>
                        <a:cs typeface="メイリオ"/>
                      </a:endParaRPr>
                    </a:p>
                  </a:txBody>
                  <a:tcPr marL="0" marR="0" marT="10413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extLst>
                  <a:ext uri="{0D108BD9-81ED-4DB2-BD59-A6C34878D82A}">
                    <a16:rowId xmlns:a16="http://schemas.microsoft.com/office/drawing/2014/main" val="10000"/>
                  </a:ext>
                </a:extLst>
              </a:tr>
              <a:tr h="634365">
                <a:tc>
                  <a:txBody>
                    <a:bodyPr/>
                    <a:lstStyle/>
                    <a:p>
                      <a:pPr>
                        <a:lnSpc>
                          <a:spcPct val="100000"/>
                        </a:lnSpc>
                        <a:spcBef>
                          <a:spcPts val="15"/>
                        </a:spcBef>
                      </a:pPr>
                      <a:endParaRPr sz="1250">
                        <a:latin typeface="Times New Roman"/>
                        <a:cs typeface="Times New Roman"/>
                      </a:endParaRPr>
                    </a:p>
                    <a:p>
                      <a:pPr marL="69215">
                        <a:lnSpc>
                          <a:spcPct val="100000"/>
                        </a:lnSpc>
                      </a:pPr>
                      <a:r>
                        <a:rPr sz="1400" spc="-20" dirty="0">
                          <a:latin typeface="メイリオ"/>
                          <a:cs typeface="メイリオ"/>
                        </a:rPr>
                        <a:t>①発行</a:t>
                      </a:r>
                      <a:endParaRPr sz="1400">
                        <a:latin typeface="メイリオ"/>
                        <a:cs typeface="メイリオ"/>
                      </a:endParaRPr>
                    </a:p>
                  </a:txBody>
                  <a:tcPr marL="0" marR="0" marT="19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9850" marR="125730">
                        <a:lnSpc>
                          <a:spcPct val="100000"/>
                        </a:lnSpc>
                        <a:spcBef>
                          <a:spcPts val="615"/>
                        </a:spcBef>
                      </a:pPr>
                      <a:r>
                        <a:rPr sz="1400" dirty="0">
                          <a:latin typeface="メイリオ"/>
                          <a:cs typeface="メイリオ"/>
                        </a:rPr>
                        <a:t>仲介機関</a:t>
                      </a:r>
                      <a:r>
                        <a:rPr sz="1400" spc="-10" dirty="0">
                          <a:latin typeface="メイリオ"/>
                          <a:cs typeface="メイリオ"/>
                        </a:rPr>
                        <a:t>X</a:t>
                      </a:r>
                      <a:r>
                        <a:rPr sz="1400" spc="-15" dirty="0">
                          <a:latin typeface="メイリオ"/>
                          <a:cs typeface="メイリオ"/>
                        </a:rPr>
                        <a:t>の日銀当座預金を減額し</a:t>
                      </a:r>
                      <a:r>
                        <a:rPr sz="1400" dirty="0">
                          <a:latin typeface="メイリオ"/>
                          <a:cs typeface="メイリオ"/>
                        </a:rPr>
                        <a:t>て、CBDC</a:t>
                      </a:r>
                      <a:r>
                        <a:rPr sz="1400" spc="-20" dirty="0">
                          <a:latin typeface="メイリオ"/>
                          <a:cs typeface="メイリオ"/>
                        </a:rPr>
                        <a:t>を発行</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634365">
                <a:tc>
                  <a:txBody>
                    <a:bodyPr/>
                    <a:lstStyle/>
                    <a:p>
                      <a:pPr>
                        <a:lnSpc>
                          <a:spcPct val="100000"/>
                        </a:lnSpc>
                        <a:spcBef>
                          <a:spcPts val="15"/>
                        </a:spcBef>
                      </a:pPr>
                      <a:endParaRPr sz="1250">
                        <a:latin typeface="Times New Roman"/>
                        <a:cs typeface="Times New Roman"/>
                      </a:endParaRPr>
                    </a:p>
                    <a:p>
                      <a:pPr marL="69215">
                        <a:lnSpc>
                          <a:spcPct val="100000"/>
                        </a:lnSpc>
                      </a:pPr>
                      <a:r>
                        <a:rPr sz="1400" spc="-20" dirty="0">
                          <a:latin typeface="メイリオ"/>
                          <a:cs typeface="メイリオ"/>
                        </a:rPr>
                        <a:t>②払出</a:t>
                      </a:r>
                      <a:endParaRPr sz="1400">
                        <a:latin typeface="メイリオ"/>
                        <a:cs typeface="メイリオ"/>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850" marR="300990">
                        <a:lnSpc>
                          <a:spcPct val="100000"/>
                        </a:lnSpc>
                        <a:spcBef>
                          <a:spcPts val="615"/>
                        </a:spcBef>
                      </a:pPr>
                      <a:r>
                        <a:rPr sz="1400" dirty="0">
                          <a:latin typeface="メイリオ"/>
                          <a:cs typeface="メイリオ"/>
                        </a:rPr>
                        <a:t>ユーザー</a:t>
                      </a:r>
                      <a:r>
                        <a:rPr sz="1400" spc="-10" dirty="0">
                          <a:latin typeface="メイリオ"/>
                          <a:cs typeface="メイリオ"/>
                        </a:rPr>
                        <a:t>Aの預金等を減額して、</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を払出し</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634365">
                <a:tc>
                  <a:txBody>
                    <a:bodyPr/>
                    <a:lstStyle/>
                    <a:p>
                      <a:pPr>
                        <a:lnSpc>
                          <a:spcPct val="100000"/>
                        </a:lnSpc>
                        <a:spcBef>
                          <a:spcPts val="15"/>
                        </a:spcBef>
                      </a:pPr>
                      <a:endParaRPr sz="1250">
                        <a:latin typeface="Times New Roman"/>
                        <a:cs typeface="Times New Roman"/>
                      </a:endParaRPr>
                    </a:p>
                    <a:p>
                      <a:pPr marL="69215">
                        <a:lnSpc>
                          <a:spcPct val="100000"/>
                        </a:lnSpc>
                        <a:spcBef>
                          <a:spcPts val="5"/>
                        </a:spcBef>
                      </a:pPr>
                      <a:r>
                        <a:rPr sz="1400" spc="-20" dirty="0">
                          <a:latin typeface="メイリオ"/>
                          <a:cs typeface="メイリオ"/>
                        </a:rPr>
                        <a:t>③移転</a:t>
                      </a:r>
                      <a:endParaRPr sz="1400">
                        <a:latin typeface="メイリオ"/>
                        <a:cs typeface="メイリオ"/>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9850">
                        <a:lnSpc>
                          <a:spcPct val="100000"/>
                        </a:lnSpc>
                        <a:spcBef>
                          <a:spcPts val="610"/>
                        </a:spcBef>
                      </a:pPr>
                      <a:r>
                        <a:rPr sz="1400" spc="-15" dirty="0">
                          <a:latin typeface="メイリオ"/>
                          <a:cs typeface="メイリオ"/>
                        </a:rPr>
                        <a:t>ユーザー間の取引等に伴い、</a:t>
                      </a:r>
                      <a:r>
                        <a:rPr sz="1400" spc="-20" dirty="0">
                          <a:latin typeface="メイリオ"/>
                          <a:cs typeface="メイリオ"/>
                        </a:rPr>
                        <a:t>CBDC</a:t>
                      </a:r>
                      <a:endParaRPr sz="1400">
                        <a:latin typeface="メイリオ"/>
                        <a:cs typeface="メイリオ"/>
                      </a:endParaRPr>
                    </a:p>
                    <a:p>
                      <a:pPr marL="69850">
                        <a:lnSpc>
                          <a:spcPct val="100000"/>
                        </a:lnSpc>
                        <a:spcBef>
                          <a:spcPts val="5"/>
                        </a:spcBef>
                      </a:pPr>
                      <a:r>
                        <a:rPr sz="1400" spc="-20" dirty="0">
                          <a:latin typeface="メイリオ"/>
                          <a:cs typeface="メイリオ"/>
                        </a:rPr>
                        <a:t>が移転</a:t>
                      </a:r>
                      <a:endParaRPr sz="1400">
                        <a:latin typeface="メイリオ"/>
                        <a:cs typeface="メイリオ"/>
                      </a:endParaRPr>
                    </a:p>
                  </a:txBody>
                  <a:tcPr marL="0" marR="0" marT="774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634365">
                <a:tc>
                  <a:txBody>
                    <a:bodyPr/>
                    <a:lstStyle/>
                    <a:p>
                      <a:pPr>
                        <a:lnSpc>
                          <a:spcPct val="100000"/>
                        </a:lnSpc>
                        <a:spcBef>
                          <a:spcPts val="15"/>
                        </a:spcBef>
                      </a:pPr>
                      <a:endParaRPr sz="1250">
                        <a:latin typeface="Times New Roman"/>
                        <a:cs typeface="Times New Roman"/>
                      </a:endParaRPr>
                    </a:p>
                    <a:p>
                      <a:pPr marL="69215">
                        <a:lnSpc>
                          <a:spcPct val="100000"/>
                        </a:lnSpc>
                        <a:spcBef>
                          <a:spcPts val="5"/>
                        </a:spcBef>
                      </a:pPr>
                      <a:r>
                        <a:rPr sz="1400" spc="-20" dirty="0">
                          <a:latin typeface="メイリオ"/>
                          <a:cs typeface="メイリオ"/>
                        </a:rPr>
                        <a:t>④受入</a:t>
                      </a:r>
                      <a:endParaRPr sz="1400">
                        <a:latin typeface="メイリオ"/>
                        <a:cs typeface="メイリオ"/>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850" marR="168275">
                        <a:lnSpc>
                          <a:spcPct val="100000"/>
                        </a:lnSpc>
                        <a:spcBef>
                          <a:spcPts val="615"/>
                        </a:spcBef>
                      </a:pPr>
                      <a:r>
                        <a:rPr sz="1400" dirty="0">
                          <a:latin typeface="メイリオ"/>
                          <a:cs typeface="メイリオ"/>
                        </a:rPr>
                        <a:t>ユーザ一Bから</a:t>
                      </a:r>
                      <a:r>
                        <a:rPr sz="1400" spc="-10" dirty="0">
                          <a:latin typeface="メイリオ"/>
                          <a:cs typeface="メイリオ"/>
                        </a:rPr>
                        <a:t>CBDC</a:t>
                      </a:r>
                      <a:r>
                        <a:rPr sz="1400" spc="-25" dirty="0">
                          <a:latin typeface="メイリオ"/>
                          <a:cs typeface="メイリオ"/>
                        </a:rPr>
                        <a:t>を受入れて、</a:t>
                      </a:r>
                      <a:r>
                        <a:rPr sz="1400" spc="-10" dirty="0">
                          <a:latin typeface="メイリオ"/>
                          <a:cs typeface="メイリオ"/>
                        </a:rPr>
                        <a:t>預金等を増額</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634365">
                <a:tc>
                  <a:txBody>
                    <a:bodyPr/>
                    <a:lstStyle/>
                    <a:p>
                      <a:pPr>
                        <a:lnSpc>
                          <a:spcPct val="100000"/>
                        </a:lnSpc>
                        <a:spcBef>
                          <a:spcPts val="20"/>
                        </a:spcBef>
                      </a:pPr>
                      <a:endParaRPr sz="1250">
                        <a:latin typeface="Times New Roman"/>
                        <a:cs typeface="Times New Roman"/>
                      </a:endParaRPr>
                    </a:p>
                    <a:p>
                      <a:pPr marL="69215">
                        <a:lnSpc>
                          <a:spcPct val="100000"/>
                        </a:lnSpc>
                      </a:pPr>
                      <a:r>
                        <a:rPr sz="1400" spc="-20" dirty="0">
                          <a:latin typeface="メイリオ"/>
                          <a:cs typeface="メイリオ"/>
                        </a:rPr>
                        <a:t>⑤還収</a:t>
                      </a:r>
                      <a:endParaRPr sz="1400">
                        <a:latin typeface="メイリオ"/>
                        <a:cs typeface="メイリオ"/>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9850" marR="173990">
                        <a:lnSpc>
                          <a:spcPct val="100000"/>
                        </a:lnSpc>
                        <a:spcBef>
                          <a:spcPts val="615"/>
                        </a:spcBef>
                      </a:pPr>
                      <a:r>
                        <a:rPr sz="1400" dirty="0">
                          <a:latin typeface="メイリオ"/>
                          <a:cs typeface="メイリオ"/>
                        </a:rPr>
                        <a:t>仲介機関Yから</a:t>
                      </a:r>
                      <a:r>
                        <a:rPr sz="1400" spc="-10" dirty="0">
                          <a:latin typeface="メイリオ"/>
                          <a:cs typeface="メイリオ"/>
                        </a:rPr>
                        <a:t>CBDC</a:t>
                      </a:r>
                      <a:r>
                        <a:rPr sz="1400" spc="-25" dirty="0">
                          <a:latin typeface="メイリオ"/>
                          <a:cs typeface="メイリオ"/>
                        </a:rPr>
                        <a:t>が還収され、</a:t>
                      </a:r>
                      <a:r>
                        <a:rPr sz="1400" spc="-10" dirty="0">
                          <a:latin typeface="メイリオ"/>
                          <a:cs typeface="メイリオ"/>
                        </a:rPr>
                        <a:t>日銀当座預金を増額</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bl>
          </a:graphicData>
        </a:graphic>
      </p:graphicFrame>
      <p:sp>
        <p:nvSpPr>
          <p:cNvPr id="5" name="object 5">
            <a:extLst>
              <a:ext uri="{FF2B5EF4-FFF2-40B4-BE49-F238E27FC236}">
                <a16:creationId xmlns:a16="http://schemas.microsoft.com/office/drawing/2014/main" id="{A05B3776-D7F9-2ACA-918D-76735B4F3DAA}"/>
              </a:ext>
            </a:extLst>
          </p:cNvPr>
          <p:cNvSpPr/>
          <p:nvPr/>
        </p:nvSpPr>
        <p:spPr>
          <a:xfrm>
            <a:off x="2537024" y="4646069"/>
            <a:ext cx="253365" cy="521334"/>
          </a:xfrm>
          <a:custGeom>
            <a:avLst/>
            <a:gdLst/>
            <a:ahLst/>
            <a:cxnLst/>
            <a:rect l="l" t="t" r="r" b="b"/>
            <a:pathLst>
              <a:path w="253365" h="521335">
                <a:moveTo>
                  <a:pt x="126491" y="0"/>
                </a:moveTo>
                <a:lnTo>
                  <a:pt x="0" y="126491"/>
                </a:lnTo>
                <a:lnTo>
                  <a:pt x="63245" y="126491"/>
                </a:lnTo>
                <a:lnTo>
                  <a:pt x="63245" y="521207"/>
                </a:lnTo>
                <a:lnTo>
                  <a:pt x="189737" y="521207"/>
                </a:lnTo>
                <a:lnTo>
                  <a:pt x="189737" y="126491"/>
                </a:lnTo>
                <a:lnTo>
                  <a:pt x="252984" y="126491"/>
                </a:lnTo>
                <a:lnTo>
                  <a:pt x="126491" y="0"/>
                </a:lnTo>
                <a:close/>
              </a:path>
            </a:pathLst>
          </a:custGeom>
          <a:solidFill>
            <a:srgbClr val="7E7E7E"/>
          </a:solidFill>
        </p:spPr>
        <p:txBody>
          <a:bodyPr wrap="square" lIns="0" tIns="0" rIns="0" bIns="0" rtlCol="0"/>
          <a:lstStyle/>
          <a:p>
            <a:endParaRPr/>
          </a:p>
        </p:txBody>
      </p:sp>
      <p:sp>
        <p:nvSpPr>
          <p:cNvPr id="6" name="object 6">
            <a:extLst>
              <a:ext uri="{FF2B5EF4-FFF2-40B4-BE49-F238E27FC236}">
                <a16:creationId xmlns:a16="http://schemas.microsoft.com/office/drawing/2014/main" id="{3B9DFB08-973E-E30E-A4E2-54C2E4A2C111}"/>
              </a:ext>
            </a:extLst>
          </p:cNvPr>
          <p:cNvSpPr/>
          <p:nvPr/>
        </p:nvSpPr>
        <p:spPr>
          <a:xfrm>
            <a:off x="5229931" y="4653689"/>
            <a:ext cx="254635" cy="490855"/>
          </a:xfrm>
          <a:custGeom>
            <a:avLst/>
            <a:gdLst/>
            <a:ahLst/>
            <a:cxnLst/>
            <a:rect l="l" t="t" r="r" b="b"/>
            <a:pathLst>
              <a:path w="254635" h="490854">
                <a:moveTo>
                  <a:pt x="190881" y="0"/>
                </a:moveTo>
                <a:lnTo>
                  <a:pt x="63626" y="0"/>
                </a:lnTo>
                <a:lnTo>
                  <a:pt x="63626" y="363474"/>
                </a:lnTo>
                <a:lnTo>
                  <a:pt x="0" y="363474"/>
                </a:lnTo>
                <a:lnTo>
                  <a:pt x="127254" y="490728"/>
                </a:lnTo>
                <a:lnTo>
                  <a:pt x="254508" y="363474"/>
                </a:lnTo>
                <a:lnTo>
                  <a:pt x="190881" y="363474"/>
                </a:lnTo>
                <a:lnTo>
                  <a:pt x="190881" y="0"/>
                </a:lnTo>
                <a:close/>
              </a:path>
            </a:pathLst>
          </a:custGeom>
          <a:solidFill>
            <a:srgbClr val="7E7E7E"/>
          </a:solidFill>
        </p:spPr>
        <p:txBody>
          <a:bodyPr wrap="square" lIns="0" tIns="0" rIns="0" bIns="0" rtlCol="0"/>
          <a:lstStyle/>
          <a:p>
            <a:endParaRPr/>
          </a:p>
        </p:txBody>
      </p:sp>
      <p:sp>
        <p:nvSpPr>
          <p:cNvPr id="7" name="object 7">
            <a:extLst>
              <a:ext uri="{FF2B5EF4-FFF2-40B4-BE49-F238E27FC236}">
                <a16:creationId xmlns:a16="http://schemas.microsoft.com/office/drawing/2014/main" id="{443CDED9-7AE5-0201-DEBA-CFA15C30EA12}"/>
              </a:ext>
            </a:extLst>
          </p:cNvPr>
          <p:cNvSpPr/>
          <p:nvPr/>
        </p:nvSpPr>
        <p:spPr>
          <a:xfrm>
            <a:off x="3617539" y="2436269"/>
            <a:ext cx="870585" cy="287020"/>
          </a:xfrm>
          <a:custGeom>
            <a:avLst/>
            <a:gdLst/>
            <a:ahLst/>
            <a:cxnLst/>
            <a:rect l="l" t="t" r="r" b="b"/>
            <a:pathLst>
              <a:path w="870585" h="287019">
                <a:moveTo>
                  <a:pt x="726948" y="0"/>
                </a:moveTo>
                <a:lnTo>
                  <a:pt x="726948" y="71627"/>
                </a:lnTo>
                <a:lnTo>
                  <a:pt x="0" y="71627"/>
                </a:lnTo>
                <a:lnTo>
                  <a:pt x="0" y="214883"/>
                </a:lnTo>
                <a:lnTo>
                  <a:pt x="726948" y="214883"/>
                </a:lnTo>
                <a:lnTo>
                  <a:pt x="726948" y="286512"/>
                </a:lnTo>
                <a:lnTo>
                  <a:pt x="870204" y="143255"/>
                </a:lnTo>
                <a:lnTo>
                  <a:pt x="726948" y="0"/>
                </a:lnTo>
                <a:close/>
              </a:path>
            </a:pathLst>
          </a:custGeom>
          <a:solidFill>
            <a:srgbClr val="7E7E7E"/>
          </a:solidFill>
        </p:spPr>
        <p:txBody>
          <a:bodyPr wrap="square" lIns="0" tIns="0" rIns="0" bIns="0" rtlCol="0"/>
          <a:lstStyle/>
          <a:p>
            <a:endParaRPr/>
          </a:p>
        </p:txBody>
      </p:sp>
      <p:sp>
        <p:nvSpPr>
          <p:cNvPr id="8" name="object 8">
            <a:extLst>
              <a:ext uri="{FF2B5EF4-FFF2-40B4-BE49-F238E27FC236}">
                <a16:creationId xmlns:a16="http://schemas.microsoft.com/office/drawing/2014/main" id="{E68C66B1-E257-751B-0261-74AF1D6947AD}"/>
              </a:ext>
            </a:extLst>
          </p:cNvPr>
          <p:cNvSpPr txBox="1"/>
          <p:nvPr/>
        </p:nvSpPr>
        <p:spPr>
          <a:xfrm>
            <a:off x="1578834" y="4757447"/>
            <a:ext cx="63373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ＭＳ Ｐゴシック"/>
                <a:cs typeface="ＭＳ Ｐゴシック"/>
              </a:rPr>
              <a:t>①発</a:t>
            </a:r>
            <a:r>
              <a:rPr sz="1600" spc="-50" dirty="0">
                <a:latin typeface="ＭＳ Ｐゴシック"/>
                <a:cs typeface="ＭＳ Ｐゴシック"/>
              </a:rPr>
              <a:t>行</a:t>
            </a:r>
            <a:endParaRPr sz="1600">
              <a:latin typeface="ＭＳ Ｐゴシック"/>
              <a:cs typeface="ＭＳ Ｐゴシック"/>
            </a:endParaRPr>
          </a:p>
        </p:txBody>
      </p:sp>
      <p:sp>
        <p:nvSpPr>
          <p:cNvPr id="9" name="object 9">
            <a:extLst>
              <a:ext uri="{FF2B5EF4-FFF2-40B4-BE49-F238E27FC236}">
                <a16:creationId xmlns:a16="http://schemas.microsoft.com/office/drawing/2014/main" id="{B13CEA32-60CC-97A6-0D11-245F1F824AAC}"/>
              </a:ext>
            </a:extLst>
          </p:cNvPr>
          <p:cNvSpPr txBox="1"/>
          <p:nvPr/>
        </p:nvSpPr>
        <p:spPr>
          <a:xfrm>
            <a:off x="5913064" y="3020976"/>
            <a:ext cx="63373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ＭＳ Ｐゴシック"/>
                <a:cs typeface="ＭＳ Ｐゴシック"/>
              </a:rPr>
              <a:t>④受</a:t>
            </a:r>
            <a:r>
              <a:rPr sz="1600" spc="-50" dirty="0">
                <a:latin typeface="ＭＳ Ｐゴシック"/>
                <a:cs typeface="ＭＳ Ｐゴシック"/>
              </a:rPr>
              <a:t>入</a:t>
            </a:r>
            <a:endParaRPr sz="1600">
              <a:latin typeface="ＭＳ Ｐゴシック"/>
              <a:cs typeface="ＭＳ Ｐゴシック"/>
            </a:endParaRPr>
          </a:p>
        </p:txBody>
      </p:sp>
      <p:sp>
        <p:nvSpPr>
          <p:cNvPr id="10" name="object 10">
            <a:extLst>
              <a:ext uri="{FF2B5EF4-FFF2-40B4-BE49-F238E27FC236}">
                <a16:creationId xmlns:a16="http://schemas.microsoft.com/office/drawing/2014/main" id="{1536E89E-A1C0-3901-74C2-5375AA30CCA3}"/>
              </a:ext>
            </a:extLst>
          </p:cNvPr>
          <p:cNvSpPr txBox="1"/>
          <p:nvPr/>
        </p:nvSpPr>
        <p:spPr>
          <a:xfrm>
            <a:off x="5913445" y="4773272"/>
            <a:ext cx="633730" cy="269240"/>
          </a:xfrm>
          <a:prstGeom prst="rect">
            <a:avLst/>
          </a:prstGeom>
        </p:spPr>
        <p:txBody>
          <a:bodyPr vert="horz" wrap="square" lIns="0" tIns="12065" rIns="0" bIns="0" rtlCol="0">
            <a:spAutoFit/>
          </a:bodyPr>
          <a:lstStyle/>
          <a:p>
            <a:pPr marL="12700">
              <a:lnSpc>
                <a:spcPct val="100000"/>
              </a:lnSpc>
              <a:spcBef>
                <a:spcPts val="95"/>
              </a:spcBef>
            </a:pPr>
            <a:r>
              <a:rPr sz="1600" spc="-30" dirty="0">
                <a:latin typeface="ＭＳ Ｐゴシック"/>
                <a:cs typeface="ＭＳ Ｐゴシック"/>
              </a:rPr>
              <a:t>⑤還</a:t>
            </a:r>
            <a:r>
              <a:rPr sz="1600" spc="-50" dirty="0">
                <a:latin typeface="ＭＳ Ｐゴシック"/>
                <a:cs typeface="ＭＳ Ｐゴシック"/>
              </a:rPr>
              <a:t>収</a:t>
            </a:r>
            <a:endParaRPr sz="1600">
              <a:latin typeface="ＭＳ Ｐゴシック"/>
              <a:cs typeface="ＭＳ Ｐゴシック"/>
            </a:endParaRPr>
          </a:p>
        </p:txBody>
      </p:sp>
      <p:sp>
        <p:nvSpPr>
          <p:cNvPr id="11" name="object 11">
            <a:extLst>
              <a:ext uri="{FF2B5EF4-FFF2-40B4-BE49-F238E27FC236}">
                <a16:creationId xmlns:a16="http://schemas.microsoft.com/office/drawing/2014/main" id="{816A4896-B17C-A9FE-4168-68C84CEE6A26}"/>
              </a:ext>
            </a:extLst>
          </p:cNvPr>
          <p:cNvSpPr txBox="1"/>
          <p:nvPr/>
        </p:nvSpPr>
        <p:spPr>
          <a:xfrm>
            <a:off x="1800169" y="2275487"/>
            <a:ext cx="1801495" cy="632460"/>
          </a:xfrm>
          <a:prstGeom prst="rect">
            <a:avLst/>
          </a:prstGeom>
          <a:ln w="25908">
            <a:solidFill>
              <a:srgbClr val="548ED4"/>
            </a:solidFill>
          </a:ln>
        </p:spPr>
        <p:txBody>
          <a:bodyPr vert="horz" wrap="square" lIns="0" tIns="196215" rIns="0" bIns="0" rtlCol="0">
            <a:spAutoFit/>
          </a:bodyPr>
          <a:lstStyle/>
          <a:p>
            <a:pPr marL="563880">
              <a:lnSpc>
                <a:spcPct val="100000"/>
              </a:lnSpc>
              <a:spcBef>
                <a:spcPts val="1545"/>
              </a:spcBef>
            </a:pPr>
            <a:r>
              <a:rPr sz="1600" spc="-25" dirty="0">
                <a:latin typeface="メイリオ"/>
                <a:cs typeface="メイリオ"/>
              </a:rPr>
              <a:t>ユーザー</a:t>
            </a:r>
            <a:r>
              <a:rPr sz="1600" spc="-50" dirty="0">
                <a:latin typeface="メイリオ"/>
                <a:cs typeface="メイリオ"/>
              </a:rPr>
              <a:t>Ａ</a:t>
            </a:r>
            <a:endParaRPr sz="1600">
              <a:latin typeface="メイリオ"/>
              <a:cs typeface="メイリオ"/>
            </a:endParaRPr>
          </a:p>
        </p:txBody>
      </p:sp>
      <p:pic>
        <p:nvPicPr>
          <p:cNvPr id="12" name="object 12">
            <a:extLst>
              <a:ext uri="{FF2B5EF4-FFF2-40B4-BE49-F238E27FC236}">
                <a16:creationId xmlns:a16="http://schemas.microsoft.com/office/drawing/2014/main" id="{5EA556BB-C420-63FC-9F26-C166E0C6B03C}"/>
              </a:ext>
            </a:extLst>
          </p:cNvPr>
          <p:cNvPicPr/>
          <p:nvPr/>
        </p:nvPicPr>
        <p:blipFill>
          <a:blip r:embed="rId2" cstate="print"/>
          <a:stretch>
            <a:fillRect/>
          </a:stretch>
        </p:blipFill>
        <p:spPr>
          <a:xfrm>
            <a:off x="1941140" y="2407313"/>
            <a:ext cx="381000" cy="384048"/>
          </a:xfrm>
          <a:prstGeom prst="rect">
            <a:avLst/>
          </a:prstGeom>
        </p:spPr>
      </p:pic>
      <p:grpSp>
        <p:nvGrpSpPr>
          <p:cNvPr id="13" name="object 13">
            <a:extLst>
              <a:ext uri="{FF2B5EF4-FFF2-40B4-BE49-F238E27FC236}">
                <a16:creationId xmlns:a16="http://schemas.microsoft.com/office/drawing/2014/main" id="{59733169-1851-B6EB-5BA6-E45B50F9A67A}"/>
              </a:ext>
            </a:extLst>
          </p:cNvPr>
          <p:cNvGrpSpPr/>
          <p:nvPr/>
        </p:nvGrpSpPr>
        <p:grpSpPr>
          <a:xfrm>
            <a:off x="2110304" y="5560469"/>
            <a:ext cx="3914140" cy="733425"/>
            <a:chOff x="608076" y="5494020"/>
            <a:chExt cx="3914140" cy="733425"/>
          </a:xfrm>
        </p:grpSpPr>
        <p:sp>
          <p:nvSpPr>
            <p:cNvPr id="14" name="object 14">
              <a:extLst>
                <a:ext uri="{FF2B5EF4-FFF2-40B4-BE49-F238E27FC236}">
                  <a16:creationId xmlns:a16="http://schemas.microsoft.com/office/drawing/2014/main" id="{6CFB2C54-293E-5236-EE9C-E4098EE49ECE}"/>
                </a:ext>
              </a:extLst>
            </p:cNvPr>
            <p:cNvSpPr/>
            <p:nvPr/>
          </p:nvSpPr>
          <p:spPr>
            <a:xfrm>
              <a:off x="1865376" y="5807964"/>
              <a:ext cx="2656840" cy="419100"/>
            </a:xfrm>
            <a:custGeom>
              <a:avLst/>
              <a:gdLst/>
              <a:ahLst/>
              <a:cxnLst/>
              <a:rect l="l" t="t" r="r" b="b"/>
              <a:pathLst>
                <a:path w="2656840" h="419100">
                  <a:moveTo>
                    <a:pt x="2656319" y="0"/>
                  </a:moveTo>
                  <a:lnTo>
                    <a:pt x="0" y="0"/>
                  </a:lnTo>
                  <a:lnTo>
                    <a:pt x="0" y="122682"/>
                  </a:lnTo>
                  <a:lnTo>
                    <a:pt x="0" y="419100"/>
                  </a:lnTo>
                  <a:lnTo>
                    <a:pt x="2656319" y="419100"/>
                  </a:lnTo>
                  <a:lnTo>
                    <a:pt x="2656319" y="122682"/>
                  </a:lnTo>
                  <a:lnTo>
                    <a:pt x="2656319" y="0"/>
                  </a:lnTo>
                  <a:close/>
                </a:path>
              </a:pathLst>
            </a:custGeom>
            <a:solidFill>
              <a:srgbClr val="8EB4E2"/>
            </a:solidFill>
          </p:spPr>
          <p:txBody>
            <a:bodyPr wrap="square" lIns="0" tIns="0" rIns="0" bIns="0" rtlCol="0"/>
            <a:lstStyle/>
            <a:p>
              <a:endParaRPr/>
            </a:p>
          </p:txBody>
        </p:sp>
        <p:sp>
          <p:nvSpPr>
            <p:cNvPr id="15" name="object 15">
              <a:extLst>
                <a:ext uri="{FF2B5EF4-FFF2-40B4-BE49-F238E27FC236}">
                  <a16:creationId xmlns:a16="http://schemas.microsoft.com/office/drawing/2014/main" id="{FB36BB30-081A-BACE-2848-9EAAE25E36A6}"/>
                </a:ext>
              </a:extLst>
            </p:cNvPr>
            <p:cNvSpPr/>
            <p:nvPr/>
          </p:nvSpPr>
          <p:spPr>
            <a:xfrm>
              <a:off x="621030" y="5506974"/>
              <a:ext cx="3046730" cy="424180"/>
            </a:xfrm>
            <a:custGeom>
              <a:avLst/>
              <a:gdLst/>
              <a:ahLst/>
              <a:cxnLst/>
              <a:rect l="l" t="t" r="r" b="b"/>
              <a:pathLst>
                <a:path w="3046729" h="424179">
                  <a:moveTo>
                    <a:pt x="3046475" y="0"/>
                  </a:moveTo>
                  <a:lnTo>
                    <a:pt x="0" y="0"/>
                  </a:lnTo>
                  <a:lnTo>
                    <a:pt x="0" y="423672"/>
                  </a:lnTo>
                  <a:lnTo>
                    <a:pt x="3046475" y="423672"/>
                  </a:lnTo>
                  <a:lnTo>
                    <a:pt x="3046475" y="0"/>
                  </a:lnTo>
                  <a:close/>
                </a:path>
              </a:pathLst>
            </a:custGeom>
            <a:solidFill>
              <a:srgbClr val="006FC0"/>
            </a:solidFill>
          </p:spPr>
          <p:txBody>
            <a:bodyPr wrap="square" lIns="0" tIns="0" rIns="0" bIns="0" rtlCol="0"/>
            <a:lstStyle/>
            <a:p>
              <a:endParaRPr/>
            </a:p>
          </p:txBody>
        </p:sp>
        <p:sp>
          <p:nvSpPr>
            <p:cNvPr id="16" name="object 16">
              <a:extLst>
                <a:ext uri="{FF2B5EF4-FFF2-40B4-BE49-F238E27FC236}">
                  <a16:creationId xmlns:a16="http://schemas.microsoft.com/office/drawing/2014/main" id="{B912D0FE-56BF-F068-4514-2FD01B153934}"/>
                </a:ext>
              </a:extLst>
            </p:cNvPr>
            <p:cNvSpPr/>
            <p:nvPr/>
          </p:nvSpPr>
          <p:spPr>
            <a:xfrm>
              <a:off x="621030" y="5506974"/>
              <a:ext cx="3046730" cy="424180"/>
            </a:xfrm>
            <a:custGeom>
              <a:avLst/>
              <a:gdLst/>
              <a:ahLst/>
              <a:cxnLst/>
              <a:rect l="l" t="t" r="r" b="b"/>
              <a:pathLst>
                <a:path w="3046729" h="424179">
                  <a:moveTo>
                    <a:pt x="0" y="423672"/>
                  </a:moveTo>
                  <a:lnTo>
                    <a:pt x="3046475" y="423672"/>
                  </a:lnTo>
                  <a:lnTo>
                    <a:pt x="3046475" y="0"/>
                  </a:lnTo>
                  <a:lnTo>
                    <a:pt x="0" y="0"/>
                  </a:lnTo>
                  <a:lnTo>
                    <a:pt x="0" y="423672"/>
                  </a:lnTo>
                  <a:close/>
                </a:path>
              </a:pathLst>
            </a:custGeom>
            <a:ln w="25908">
              <a:solidFill>
                <a:srgbClr val="FFFFFF"/>
              </a:solidFill>
            </a:ln>
          </p:spPr>
          <p:txBody>
            <a:bodyPr wrap="square" lIns="0" tIns="0" rIns="0" bIns="0" rtlCol="0"/>
            <a:lstStyle/>
            <a:p>
              <a:endParaRPr/>
            </a:p>
          </p:txBody>
        </p:sp>
      </p:grpSp>
      <p:sp>
        <p:nvSpPr>
          <p:cNvPr id="17" name="object 17">
            <a:extLst>
              <a:ext uri="{FF2B5EF4-FFF2-40B4-BE49-F238E27FC236}">
                <a16:creationId xmlns:a16="http://schemas.microsoft.com/office/drawing/2014/main" id="{E5B8323F-AA6E-6133-9A31-A5F199188DB5}"/>
              </a:ext>
            </a:extLst>
          </p:cNvPr>
          <p:cNvSpPr txBox="1"/>
          <p:nvPr/>
        </p:nvSpPr>
        <p:spPr>
          <a:xfrm>
            <a:off x="1787978" y="5200043"/>
            <a:ext cx="4468495" cy="1191895"/>
          </a:xfrm>
          <a:prstGeom prst="rect">
            <a:avLst/>
          </a:prstGeom>
          <a:ln w="25907">
            <a:solidFill>
              <a:srgbClr val="006FC0"/>
            </a:solidFill>
          </a:ln>
        </p:spPr>
        <p:txBody>
          <a:bodyPr vert="horz" wrap="square" lIns="0" tIns="68580" rIns="0" bIns="0" rtlCol="0">
            <a:spAutoFit/>
          </a:bodyPr>
          <a:lstStyle/>
          <a:p>
            <a:pPr marR="10160" algn="ctr">
              <a:lnSpc>
                <a:spcPct val="100000"/>
              </a:lnSpc>
              <a:spcBef>
                <a:spcPts val="540"/>
              </a:spcBef>
            </a:pPr>
            <a:r>
              <a:rPr sz="1600" spc="-25" dirty="0">
                <a:latin typeface="メイリオ"/>
                <a:cs typeface="メイリオ"/>
              </a:rPr>
              <a:t>日本銀</a:t>
            </a:r>
            <a:r>
              <a:rPr sz="1600" spc="-50" dirty="0">
                <a:latin typeface="メイリオ"/>
                <a:cs typeface="メイリオ"/>
              </a:rPr>
              <a:t>行</a:t>
            </a:r>
            <a:endParaRPr sz="1600">
              <a:latin typeface="メイリオ"/>
              <a:cs typeface="メイリオ"/>
            </a:endParaRPr>
          </a:p>
          <a:p>
            <a:pPr marL="1406525">
              <a:lnSpc>
                <a:spcPct val="100000"/>
              </a:lnSpc>
              <a:spcBef>
                <a:spcPts val="1240"/>
              </a:spcBef>
            </a:pPr>
            <a:r>
              <a:rPr sz="1400" b="1" spc="-10" dirty="0">
                <a:solidFill>
                  <a:srgbClr val="FFFFFF"/>
                </a:solidFill>
                <a:latin typeface="ＭＳ Ｐゴシック"/>
                <a:cs typeface="ＭＳ Ｐゴシック"/>
              </a:rPr>
              <a:t>ＣＢＤＣ</a:t>
            </a:r>
            <a:r>
              <a:rPr sz="1400" b="1" spc="-25" dirty="0">
                <a:solidFill>
                  <a:srgbClr val="FFFFFF"/>
                </a:solidFill>
                <a:latin typeface="ＭＳ Ｐゴシック"/>
                <a:cs typeface="ＭＳ Ｐゴシック"/>
              </a:rPr>
              <a:t>台帳</a:t>
            </a:r>
            <a:endParaRPr sz="1400">
              <a:latin typeface="ＭＳ Ｐゴシック"/>
              <a:cs typeface="ＭＳ Ｐゴシック"/>
            </a:endParaRPr>
          </a:p>
          <a:p>
            <a:pPr marL="2349500">
              <a:lnSpc>
                <a:spcPct val="100000"/>
              </a:lnSpc>
              <a:spcBef>
                <a:spcPts val="1235"/>
              </a:spcBef>
            </a:pPr>
            <a:r>
              <a:rPr sz="1400" b="1" spc="-10" dirty="0">
                <a:solidFill>
                  <a:srgbClr val="FFFFFF"/>
                </a:solidFill>
                <a:latin typeface="ＭＳ Ｐゴシック"/>
                <a:cs typeface="ＭＳ Ｐゴシック"/>
              </a:rPr>
              <a:t>日銀</a:t>
            </a:r>
            <a:r>
              <a:rPr sz="1400" b="1" spc="-20" dirty="0">
                <a:solidFill>
                  <a:srgbClr val="FFFFFF"/>
                </a:solidFill>
                <a:latin typeface="ＭＳ Ｐゴシック"/>
                <a:cs typeface="ＭＳ Ｐゴシック"/>
              </a:rPr>
              <a:t>当座</a:t>
            </a:r>
            <a:r>
              <a:rPr sz="1400" b="1" spc="-30" dirty="0">
                <a:solidFill>
                  <a:srgbClr val="FFFFFF"/>
                </a:solidFill>
                <a:latin typeface="ＭＳ Ｐゴシック"/>
                <a:cs typeface="ＭＳ Ｐゴシック"/>
              </a:rPr>
              <a:t>預</a:t>
            </a:r>
            <a:r>
              <a:rPr sz="1400" b="1" spc="-20" dirty="0">
                <a:solidFill>
                  <a:srgbClr val="FFFFFF"/>
                </a:solidFill>
                <a:latin typeface="ＭＳ Ｐゴシック"/>
                <a:cs typeface="ＭＳ Ｐゴシック"/>
              </a:rPr>
              <a:t>金システム</a:t>
            </a:r>
            <a:endParaRPr sz="1400">
              <a:latin typeface="ＭＳ Ｐゴシック"/>
              <a:cs typeface="ＭＳ Ｐゴシック"/>
            </a:endParaRPr>
          </a:p>
        </p:txBody>
      </p:sp>
      <p:grpSp>
        <p:nvGrpSpPr>
          <p:cNvPr id="18" name="object 18">
            <a:extLst>
              <a:ext uri="{FF2B5EF4-FFF2-40B4-BE49-F238E27FC236}">
                <a16:creationId xmlns:a16="http://schemas.microsoft.com/office/drawing/2014/main" id="{A9AB5DC5-D7B6-A7D4-A410-CF578BCE050B}"/>
              </a:ext>
            </a:extLst>
          </p:cNvPr>
          <p:cNvGrpSpPr/>
          <p:nvPr/>
        </p:nvGrpSpPr>
        <p:grpSpPr>
          <a:xfrm>
            <a:off x="4570039" y="3859684"/>
            <a:ext cx="1652270" cy="696595"/>
            <a:chOff x="3067811" y="3793235"/>
            <a:chExt cx="1652270" cy="696595"/>
          </a:xfrm>
        </p:grpSpPr>
        <p:sp>
          <p:nvSpPr>
            <p:cNvPr id="19" name="object 19">
              <a:extLst>
                <a:ext uri="{FF2B5EF4-FFF2-40B4-BE49-F238E27FC236}">
                  <a16:creationId xmlns:a16="http://schemas.microsoft.com/office/drawing/2014/main" id="{CAF32E73-8E09-0242-DA51-AF2E692F3EA1}"/>
                </a:ext>
              </a:extLst>
            </p:cNvPr>
            <p:cNvSpPr/>
            <p:nvPr/>
          </p:nvSpPr>
          <p:spPr>
            <a:xfrm>
              <a:off x="3541776" y="4066044"/>
              <a:ext cx="1178560" cy="424180"/>
            </a:xfrm>
            <a:custGeom>
              <a:avLst/>
              <a:gdLst/>
              <a:ahLst/>
              <a:cxnLst/>
              <a:rect l="l" t="t" r="r" b="b"/>
              <a:pathLst>
                <a:path w="1178560" h="424179">
                  <a:moveTo>
                    <a:pt x="1178052" y="0"/>
                  </a:moveTo>
                  <a:lnTo>
                    <a:pt x="0" y="0"/>
                  </a:lnTo>
                  <a:lnTo>
                    <a:pt x="0" y="165341"/>
                  </a:lnTo>
                  <a:lnTo>
                    <a:pt x="0" y="423659"/>
                  </a:lnTo>
                  <a:lnTo>
                    <a:pt x="1178052" y="423659"/>
                  </a:lnTo>
                  <a:lnTo>
                    <a:pt x="1178052" y="165341"/>
                  </a:lnTo>
                  <a:lnTo>
                    <a:pt x="1178052" y="0"/>
                  </a:lnTo>
                  <a:close/>
                </a:path>
              </a:pathLst>
            </a:custGeom>
            <a:solidFill>
              <a:srgbClr val="E6B8B8"/>
            </a:solidFill>
          </p:spPr>
          <p:txBody>
            <a:bodyPr wrap="square" lIns="0" tIns="0" rIns="0" bIns="0" rtlCol="0"/>
            <a:lstStyle/>
            <a:p>
              <a:endParaRPr/>
            </a:p>
          </p:txBody>
        </p:sp>
        <p:sp>
          <p:nvSpPr>
            <p:cNvPr id="20" name="object 20">
              <a:extLst>
                <a:ext uri="{FF2B5EF4-FFF2-40B4-BE49-F238E27FC236}">
                  <a16:creationId xmlns:a16="http://schemas.microsoft.com/office/drawing/2014/main" id="{CD6D14DE-903F-9DD2-1D16-EA17E535EA65}"/>
                </a:ext>
              </a:extLst>
            </p:cNvPr>
            <p:cNvSpPr/>
            <p:nvPr/>
          </p:nvSpPr>
          <p:spPr>
            <a:xfrm>
              <a:off x="3080765" y="3806189"/>
              <a:ext cx="1294130" cy="425450"/>
            </a:xfrm>
            <a:custGeom>
              <a:avLst/>
              <a:gdLst/>
              <a:ahLst/>
              <a:cxnLst/>
              <a:rect l="l" t="t" r="r" b="b"/>
              <a:pathLst>
                <a:path w="1294129" h="425450">
                  <a:moveTo>
                    <a:pt x="1293876" y="0"/>
                  </a:moveTo>
                  <a:lnTo>
                    <a:pt x="0" y="0"/>
                  </a:lnTo>
                  <a:lnTo>
                    <a:pt x="0" y="425195"/>
                  </a:lnTo>
                  <a:lnTo>
                    <a:pt x="1293876" y="425195"/>
                  </a:lnTo>
                  <a:lnTo>
                    <a:pt x="1293876" y="0"/>
                  </a:lnTo>
                  <a:close/>
                </a:path>
              </a:pathLst>
            </a:custGeom>
            <a:solidFill>
              <a:srgbClr val="C76866"/>
            </a:solidFill>
          </p:spPr>
          <p:txBody>
            <a:bodyPr wrap="square" lIns="0" tIns="0" rIns="0" bIns="0" rtlCol="0"/>
            <a:lstStyle/>
            <a:p>
              <a:endParaRPr/>
            </a:p>
          </p:txBody>
        </p:sp>
        <p:sp>
          <p:nvSpPr>
            <p:cNvPr id="21" name="object 21">
              <a:extLst>
                <a:ext uri="{FF2B5EF4-FFF2-40B4-BE49-F238E27FC236}">
                  <a16:creationId xmlns:a16="http://schemas.microsoft.com/office/drawing/2014/main" id="{94537C5A-763D-74E4-5888-34382DFE9135}"/>
                </a:ext>
              </a:extLst>
            </p:cNvPr>
            <p:cNvSpPr/>
            <p:nvPr/>
          </p:nvSpPr>
          <p:spPr>
            <a:xfrm>
              <a:off x="3080765" y="3806189"/>
              <a:ext cx="1294130" cy="425450"/>
            </a:xfrm>
            <a:custGeom>
              <a:avLst/>
              <a:gdLst/>
              <a:ahLst/>
              <a:cxnLst/>
              <a:rect l="l" t="t" r="r" b="b"/>
              <a:pathLst>
                <a:path w="1294129" h="425450">
                  <a:moveTo>
                    <a:pt x="0" y="425195"/>
                  </a:moveTo>
                  <a:lnTo>
                    <a:pt x="1293876" y="425195"/>
                  </a:lnTo>
                  <a:lnTo>
                    <a:pt x="1293876" y="0"/>
                  </a:lnTo>
                  <a:lnTo>
                    <a:pt x="0" y="0"/>
                  </a:lnTo>
                  <a:lnTo>
                    <a:pt x="0" y="425195"/>
                  </a:lnTo>
                  <a:close/>
                </a:path>
              </a:pathLst>
            </a:custGeom>
            <a:ln w="25908">
              <a:solidFill>
                <a:srgbClr val="FFFFFF"/>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2073A9CC-25E8-FCD3-95BA-1F5EAC00D076}"/>
              </a:ext>
            </a:extLst>
          </p:cNvPr>
          <p:cNvSpPr txBox="1"/>
          <p:nvPr/>
        </p:nvSpPr>
        <p:spPr>
          <a:xfrm>
            <a:off x="4488505" y="3444395"/>
            <a:ext cx="1815464" cy="1184275"/>
          </a:xfrm>
          <a:prstGeom prst="rect">
            <a:avLst/>
          </a:prstGeom>
          <a:ln w="25907">
            <a:solidFill>
              <a:srgbClr val="C0504D"/>
            </a:solidFill>
          </a:ln>
        </p:spPr>
        <p:txBody>
          <a:bodyPr vert="horz" wrap="square" lIns="0" tIns="76200" rIns="0" bIns="0" rtlCol="0">
            <a:spAutoFit/>
          </a:bodyPr>
          <a:lstStyle/>
          <a:p>
            <a:pPr marL="403860">
              <a:lnSpc>
                <a:spcPct val="100000"/>
              </a:lnSpc>
              <a:spcBef>
                <a:spcPts val="600"/>
              </a:spcBef>
            </a:pPr>
            <a:r>
              <a:rPr sz="1600" spc="-25" dirty="0">
                <a:latin typeface="メイリオ"/>
                <a:cs typeface="メイリオ"/>
              </a:rPr>
              <a:t>仲介機関</a:t>
            </a:r>
            <a:r>
              <a:rPr sz="1600" spc="-50" dirty="0">
                <a:latin typeface="メイリオ"/>
                <a:cs typeface="メイリオ"/>
              </a:rPr>
              <a:t>Y</a:t>
            </a:r>
            <a:endParaRPr sz="1600">
              <a:latin typeface="メイリオ"/>
              <a:cs typeface="メイリオ"/>
            </a:endParaRPr>
          </a:p>
          <a:p>
            <a:pPr>
              <a:lnSpc>
                <a:spcPct val="100000"/>
              </a:lnSpc>
              <a:spcBef>
                <a:spcPts val="35"/>
              </a:spcBef>
            </a:pPr>
            <a:endParaRPr sz="750">
              <a:latin typeface="メイリオ"/>
              <a:cs typeface="メイリオ"/>
            </a:endParaRPr>
          </a:p>
          <a:p>
            <a:pPr marL="203200">
              <a:lnSpc>
                <a:spcPct val="100000"/>
              </a:lnSpc>
            </a:pPr>
            <a:r>
              <a:rPr sz="1100" b="1" spc="-10" dirty="0">
                <a:solidFill>
                  <a:srgbClr val="FFFFFF"/>
                </a:solidFill>
                <a:latin typeface="ＭＳ Ｐゴシック"/>
                <a:cs typeface="ＭＳ Ｐゴシック"/>
              </a:rPr>
              <a:t>仲介</a:t>
            </a:r>
            <a:r>
              <a:rPr sz="1100" b="1" spc="-20" dirty="0">
                <a:solidFill>
                  <a:srgbClr val="FFFFFF"/>
                </a:solidFill>
                <a:latin typeface="ＭＳ Ｐゴシック"/>
                <a:cs typeface="ＭＳ Ｐゴシック"/>
              </a:rPr>
              <a:t>機関</a:t>
            </a:r>
            <a:r>
              <a:rPr sz="1100" b="1" spc="-30" dirty="0">
                <a:solidFill>
                  <a:srgbClr val="FFFFFF"/>
                </a:solidFill>
                <a:latin typeface="ＭＳ Ｐゴシック"/>
                <a:cs typeface="ＭＳ Ｐゴシック"/>
              </a:rPr>
              <a:t>システム</a:t>
            </a:r>
            <a:endParaRPr sz="1100">
              <a:latin typeface="ＭＳ Ｐゴシック"/>
              <a:cs typeface="ＭＳ Ｐゴシック"/>
            </a:endParaRPr>
          </a:p>
          <a:p>
            <a:pPr>
              <a:lnSpc>
                <a:spcPct val="100000"/>
              </a:lnSpc>
              <a:spcBef>
                <a:spcPts val="15"/>
              </a:spcBef>
            </a:pPr>
            <a:endParaRPr sz="1100">
              <a:latin typeface="ＭＳ Ｐゴシック"/>
              <a:cs typeface="ＭＳ Ｐゴシック"/>
            </a:endParaRPr>
          </a:p>
          <a:p>
            <a:pPr marL="676910">
              <a:lnSpc>
                <a:spcPct val="100000"/>
              </a:lnSpc>
            </a:pPr>
            <a:r>
              <a:rPr sz="1100" b="1" spc="-10" dirty="0">
                <a:solidFill>
                  <a:srgbClr val="FFFFFF"/>
                </a:solidFill>
                <a:latin typeface="ＭＳ Ｐゴシック"/>
                <a:cs typeface="ＭＳ Ｐゴシック"/>
              </a:rPr>
              <a:t>預金</a:t>
            </a:r>
            <a:r>
              <a:rPr sz="1100" b="1" spc="-35" dirty="0">
                <a:solidFill>
                  <a:srgbClr val="FFFFFF"/>
                </a:solidFill>
                <a:latin typeface="ＭＳ Ｐゴシック"/>
                <a:cs typeface="ＭＳ Ｐゴシック"/>
              </a:rPr>
              <a:t>等システム</a:t>
            </a:r>
            <a:endParaRPr sz="1100">
              <a:latin typeface="ＭＳ Ｐゴシック"/>
              <a:cs typeface="ＭＳ Ｐゴシック"/>
            </a:endParaRPr>
          </a:p>
        </p:txBody>
      </p:sp>
      <p:grpSp>
        <p:nvGrpSpPr>
          <p:cNvPr id="23" name="object 23">
            <a:extLst>
              <a:ext uri="{FF2B5EF4-FFF2-40B4-BE49-F238E27FC236}">
                <a16:creationId xmlns:a16="http://schemas.microsoft.com/office/drawing/2014/main" id="{637C0796-08A7-ADAC-AA89-1078C4C9FFD4}"/>
              </a:ext>
            </a:extLst>
          </p:cNvPr>
          <p:cNvGrpSpPr/>
          <p:nvPr/>
        </p:nvGrpSpPr>
        <p:grpSpPr>
          <a:xfrm>
            <a:off x="1877132" y="3847493"/>
            <a:ext cx="1652270" cy="695325"/>
            <a:chOff x="374904" y="3781044"/>
            <a:chExt cx="1652270" cy="695325"/>
          </a:xfrm>
        </p:grpSpPr>
        <p:sp>
          <p:nvSpPr>
            <p:cNvPr id="24" name="object 24">
              <a:extLst>
                <a:ext uri="{FF2B5EF4-FFF2-40B4-BE49-F238E27FC236}">
                  <a16:creationId xmlns:a16="http://schemas.microsoft.com/office/drawing/2014/main" id="{A49BD3EB-448E-4126-67EC-B54DA5C27096}"/>
                </a:ext>
              </a:extLst>
            </p:cNvPr>
            <p:cNvSpPr/>
            <p:nvPr/>
          </p:nvSpPr>
          <p:spPr>
            <a:xfrm>
              <a:off x="848868" y="4053839"/>
              <a:ext cx="1178560" cy="422275"/>
            </a:xfrm>
            <a:custGeom>
              <a:avLst/>
              <a:gdLst/>
              <a:ahLst/>
              <a:cxnLst/>
              <a:rect l="l" t="t" r="r" b="b"/>
              <a:pathLst>
                <a:path w="1178560" h="422275">
                  <a:moveTo>
                    <a:pt x="1178052" y="0"/>
                  </a:moveTo>
                  <a:lnTo>
                    <a:pt x="0" y="0"/>
                  </a:lnTo>
                  <a:lnTo>
                    <a:pt x="0" y="163830"/>
                  </a:lnTo>
                  <a:lnTo>
                    <a:pt x="0" y="422148"/>
                  </a:lnTo>
                  <a:lnTo>
                    <a:pt x="1178052" y="422148"/>
                  </a:lnTo>
                  <a:lnTo>
                    <a:pt x="1178052" y="163830"/>
                  </a:lnTo>
                  <a:lnTo>
                    <a:pt x="1178052" y="0"/>
                  </a:lnTo>
                  <a:close/>
                </a:path>
              </a:pathLst>
            </a:custGeom>
            <a:solidFill>
              <a:srgbClr val="E6B8B8"/>
            </a:solidFill>
          </p:spPr>
          <p:txBody>
            <a:bodyPr wrap="square" lIns="0" tIns="0" rIns="0" bIns="0" rtlCol="0"/>
            <a:lstStyle/>
            <a:p>
              <a:endParaRPr/>
            </a:p>
          </p:txBody>
        </p:sp>
        <p:sp>
          <p:nvSpPr>
            <p:cNvPr id="25" name="object 25">
              <a:extLst>
                <a:ext uri="{FF2B5EF4-FFF2-40B4-BE49-F238E27FC236}">
                  <a16:creationId xmlns:a16="http://schemas.microsoft.com/office/drawing/2014/main" id="{C77AB3FA-21A2-E3BA-E45C-753CE36CA0A0}"/>
                </a:ext>
              </a:extLst>
            </p:cNvPr>
            <p:cNvSpPr/>
            <p:nvPr/>
          </p:nvSpPr>
          <p:spPr>
            <a:xfrm>
              <a:off x="387858" y="3793998"/>
              <a:ext cx="1294130" cy="424180"/>
            </a:xfrm>
            <a:custGeom>
              <a:avLst/>
              <a:gdLst/>
              <a:ahLst/>
              <a:cxnLst/>
              <a:rect l="l" t="t" r="r" b="b"/>
              <a:pathLst>
                <a:path w="1294130" h="424179">
                  <a:moveTo>
                    <a:pt x="1293876" y="0"/>
                  </a:moveTo>
                  <a:lnTo>
                    <a:pt x="0" y="0"/>
                  </a:lnTo>
                  <a:lnTo>
                    <a:pt x="0" y="423671"/>
                  </a:lnTo>
                  <a:lnTo>
                    <a:pt x="1293876" y="423671"/>
                  </a:lnTo>
                  <a:lnTo>
                    <a:pt x="1293876" y="0"/>
                  </a:lnTo>
                  <a:close/>
                </a:path>
              </a:pathLst>
            </a:custGeom>
            <a:solidFill>
              <a:srgbClr val="C76866"/>
            </a:solidFill>
          </p:spPr>
          <p:txBody>
            <a:bodyPr wrap="square" lIns="0" tIns="0" rIns="0" bIns="0" rtlCol="0"/>
            <a:lstStyle/>
            <a:p>
              <a:endParaRPr/>
            </a:p>
          </p:txBody>
        </p:sp>
        <p:sp>
          <p:nvSpPr>
            <p:cNvPr id="26" name="object 26">
              <a:extLst>
                <a:ext uri="{FF2B5EF4-FFF2-40B4-BE49-F238E27FC236}">
                  <a16:creationId xmlns:a16="http://schemas.microsoft.com/office/drawing/2014/main" id="{CE5CD935-9F20-2F1C-B7CD-A7EC1660BF07}"/>
                </a:ext>
              </a:extLst>
            </p:cNvPr>
            <p:cNvSpPr/>
            <p:nvPr/>
          </p:nvSpPr>
          <p:spPr>
            <a:xfrm>
              <a:off x="387858" y="3793998"/>
              <a:ext cx="1294130" cy="424180"/>
            </a:xfrm>
            <a:custGeom>
              <a:avLst/>
              <a:gdLst/>
              <a:ahLst/>
              <a:cxnLst/>
              <a:rect l="l" t="t" r="r" b="b"/>
              <a:pathLst>
                <a:path w="1294130" h="424179">
                  <a:moveTo>
                    <a:pt x="0" y="423671"/>
                  </a:moveTo>
                  <a:lnTo>
                    <a:pt x="1293876" y="423671"/>
                  </a:lnTo>
                  <a:lnTo>
                    <a:pt x="1293876" y="0"/>
                  </a:lnTo>
                  <a:lnTo>
                    <a:pt x="0" y="0"/>
                  </a:lnTo>
                  <a:lnTo>
                    <a:pt x="0" y="423671"/>
                  </a:lnTo>
                  <a:close/>
                </a:path>
              </a:pathLst>
            </a:custGeom>
            <a:ln w="25908">
              <a:solidFill>
                <a:srgbClr val="FFFFFF"/>
              </a:solidFill>
            </a:ln>
          </p:spPr>
          <p:txBody>
            <a:bodyPr wrap="square" lIns="0" tIns="0" rIns="0" bIns="0" rtlCol="0"/>
            <a:lstStyle/>
            <a:p>
              <a:endParaRPr/>
            </a:p>
          </p:txBody>
        </p:sp>
      </p:grpSp>
      <p:sp>
        <p:nvSpPr>
          <p:cNvPr id="27" name="object 27">
            <a:extLst>
              <a:ext uri="{FF2B5EF4-FFF2-40B4-BE49-F238E27FC236}">
                <a16:creationId xmlns:a16="http://schemas.microsoft.com/office/drawing/2014/main" id="{AD4F6013-13E2-BF9A-73BD-DF2773DA3DB3}"/>
              </a:ext>
            </a:extLst>
          </p:cNvPr>
          <p:cNvSpPr txBox="1"/>
          <p:nvPr/>
        </p:nvSpPr>
        <p:spPr>
          <a:xfrm>
            <a:off x="1795598" y="3459634"/>
            <a:ext cx="1815464" cy="1155700"/>
          </a:xfrm>
          <a:prstGeom prst="rect">
            <a:avLst/>
          </a:prstGeom>
          <a:ln w="25908">
            <a:solidFill>
              <a:srgbClr val="C0504D"/>
            </a:solidFill>
          </a:ln>
        </p:spPr>
        <p:txBody>
          <a:bodyPr vert="horz" wrap="square" lIns="0" tIns="73660" rIns="0" bIns="0" rtlCol="0">
            <a:spAutoFit/>
          </a:bodyPr>
          <a:lstStyle/>
          <a:p>
            <a:pPr marL="407670">
              <a:lnSpc>
                <a:spcPct val="100000"/>
              </a:lnSpc>
              <a:spcBef>
                <a:spcPts val="580"/>
              </a:spcBef>
            </a:pPr>
            <a:r>
              <a:rPr sz="1600" spc="-25" dirty="0">
                <a:latin typeface="メイリオ"/>
                <a:cs typeface="メイリオ"/>
              </a:rPr>
              <a:t>仲介機</a:t>
            </a:r>
            <a:r>
              <a:rPr sz="1600" spc="-30" dirty="0">
                <a:latin typeface="メイリオ"/>
                <a:cs typeface="メイリオ"/>
              </a:rPr>
              <a:t>関</a:t>
            </a:r>
            <a:r>
              <a:rPr sz="1600" spc="-50" dirty="0">
                <a:latin typeface="メイリオ"/>
                <a:cs typeface="メイリオ"/>
              </a:rPr>
              <a:t>X</a:t>
            </a:r>
            <a:endParaRPr sz="1600" dirty="0">
              <a:latin typeface="メイリオ"/>
              <a:cs typeface="メイリオ"/>
            </a:endParaRPr>
          </a:p>
          <a:p>
            <a:pPr>
              <a:lnSpc>
                <a:spcPct val="100000"/>
              </a:lnSpc>
              <a:spcBef>
                <a:spcPts val="75"/>
              </a:spcBef>
            </a:pPr>
            <a:endParaRPr sz="650" dirty="0">
              <a:latin typeface="メイリオ"/>
              <a:cs typeface="メイリオ"/>
            </a:endParaRPr>
          </a:p>
          <a:p>
            <a:pPr marL="202565">
              <a:lnSpc>
                <a:spcPct val="100000"/>
              </a:lnSpc>
            </a:pPr>
            <a:r>
              <a:rPr sz="1100" b="1" spc="-10" dirty="0">
                <a:solidFill>
                  <a:srgbClr val="FFFFFF"/>
                </a:solidFill>
                <a:latin typeface="ＭＳ Ｐゴシック"/>
                <a:cs typeface="ＭＳ Ｐゴシック"/>
              </a:rPr>
              <a:t>仲介</a:t>
            </a:r>
            <a:r>
              <a:rPr sz="1100" b="1" spc="-20" dirty="0">
                <a:solidFill>
                  <a:srgbClr val="FFFFFF"/>
                </a:solidFill>
                <a:latin typeface="ＭＳ Ｐゴシック"/>
                <a:cs typeface="ＭＳ Ｐゴシック"/>
              </a:rPr>
              <a:t>機関</a:t>
            </a:r>
            <a:r>
              <a:rPr sz="1100" b="1" spc="-30" dirty="0">
                <a:solidFill>
                  <a:srgbClr val="FFFFFF"/>
                </a:solidFill>
                <a:latin typeface="ＭＳ Ｐゴシック"/>
                <a:cs typeface="ＭＳ Ｐゴシック"/>
              </a:rPr>
              <a:t>システム</a:t>
            </a:r>
            <a:endParaRPr sz="1100" dirty="0">
              <a:latin typeface="ＭＳ Ｐゴシック"/>
              <a:cs typeface="ＭＳ Ｐゴシック"/>
            </a:endParaRPr>
          </a:p>
          <a:p>
            <a:pPr>
              <a:lnSpc>
                <a:spcPct val="100000"/>
              </a:lnSpc>
              <a:spcBef>
                <a:spcPts val="15"/>
              </a:spcBef>
            </a:pPr>
            <a:endParaRPr sz="1100" dirty="0">
              <a:latin typeface="ＭＳ Ｐゴシック"/>
              <a:cs typeface="ＭＳ Ｐゴシック"/>
            </a:endParaRPr>
          </a:p>
          <a:p>
            <a:pPr marL="676275">
              <a:lnSpc>
                <a:spcPct val="100000"/>
              </a:lnSpc>
            </a:pPr>
            <a:r>
              <a:rPr sz="1100" b="1" spc="-10" dirty="0">
                <a:solidFill>
                  <a:srgbClr val="FFFFFF"/>
                </a:solidFill>
                <a:latin typeface="ＭＳ Ｐゴシック"/>
                <a:cs typeface="ＭＳ Ｐゴシック"/>
              </a:rPr>
              <a:t>預金</a:t>
            </a:r>
            <a:r>
              <a:rPr sz="1100" b="1" spc="-35" dirty="0">
                <a:solidFill>
                  <a:srgbClr val="FFFFFF"/>
                </a:solidFill>
                <a:latin typeface="ＭＳ Ｐゴシック"/>
                <a:cs typeface="ＭＳ Ｐゴシック"/>
              </a:rPr>
              <a:t>等システム</a:t>
            </a:r>
            <a:endParaRPr sz="1100" dirty="0">
              <a:latin typeface="ＭＳ Ｐゴシック"/>
              <a:cs typeface="ＭＳ Ｐゴシック"/>
            </a:endParaRPr>
          </a:p>
        </p:txBody>
      </p:sp>
      <p:sp>
        <p:nvSpPr>
          <p:cNvPr id="28" name="object 28">
            <a:extLst>
              <a:ext uri="{FF2B5EF4-FFF2-40B4-BE49-F238E27FC236}">
                <a16:creationId xmlns:a16="http://schemas.microsoft.com/office/drawing/2014/main" id="{AC3B1A8D-9578-EC67-1F4E-99CD137C42D4}"/>
              </a:ext>
            </a:extLst>
          </p:cNvPr>
          <p:cNvSpPr/>
          <p:nvPr/>
        </p:nvSpPr>
        <p:spPr>
          <a:xfrm>
            <a:off x="5240599" y="2933093"/>
            <a:ext cx="253365" cy="490855"/>
          </a:xfrm>
          <a:custGeom>
            <a:avLst/>
            <a:gdLst/>
            <a:ahLst/>
            <a:cxnLst/>
            <a:rect l="l" t="t" r="r" b="b"/>
            <a:pathLst>
              <a:path w="253364" h="490854">
                <a:moveTo>
                  <a:pt x="189737" y="0"/>
                </a:moveTo>
                <a:lnTo>
                  <a:pt x="63245" y="0"/>
                </a:lnTo>
                <a:lnTo>
                  <a:pt x="63245" y="364235"/>
                </a:lnTo>
                <a:lnTo>
                  <a:pt x="0" y="364235"/>
                </a:lnTo>
                <a:lnTo>
                  <a:pt x="126491" y="490727"/>
                </a:lnTo>
                <a:lnTo>
                  <a:pt x="252983" y="364235"/>
                </a:lnTo>
                <a:lnTo>
                  <a:pt x="189737" y="364235"/>
                </a:lnTo>
                <a:lnTo>
                  <a:pt x="189737" y="0"/>
                </a:lnTo>
                <a:close/>
              </a:path>
            </a:pathLst>
          </a:custGeom>
          <a:solidFill>
            <a:srgbClr val="7E7E7E"/>
          </a:solidFill>
        </p:spPr>
        <p:txBody>
          <a:bodyPr wrap="square" lIns="0" tIns="0" rIns="0" bIns="0" rtlCol="0"/>
          <a:lstStyle/>
          <a:p>
            <a:endParaRPr/>
          </a:p>
        </p:txBody>
      </p:sp>
      <p:sp>
        <p:nvSpPr>
          <p:cNvPr id="29" name="object 29">
            <a:extLst>
              <a:ext uri="{FF2B5EF4-FFF2-40B4-BE49-F238E27FC236}">
                <a16:creationId xmlns:a16="http://schemas.microsoft.com/office/drawing/2014/main" id="{B0574496-FF13-A736-EF20-5F2EEF7F961E}"/>
              </a:ext>
            </a:extLst>
          </p:cNvPr>
          <p:cNvSpPr txBox="1"/>
          <p:nvPr/>
        </p:nvSpPr>
        <p:spPr>
          <a:xfrm>
            <a:off x="4488505" y="2269391"/>
            <a:ext cx="1815464" cy="632460"/>
          </a:xfrm>
          <a:prstGeom prst="rect">
            <a:avLst/>
          </a:prstGeom>
          <a:ln w="25907">
            <a:solidFill>
              <a:srgbClr val="548ED4"/>
            </a:solidFill>
          </a:ln>
        </p:spPr>
        <p:txBody>
          <a:bodyPr vert="horz" wrap="square" lIns="0" tIns="196215" rIns="0" bIns="0" rtlCol="0">
            <a:spAutoFit/>
          </a:bodyPr>
          <a:lstStyle/>
          <a:p>
            <a:pPr marL="605155">
              <a:lnSpc>
                <a:spcPct val="100000"/>
              </a:lnSpc>
              <a:spcBef>
                <a:spcPts val="1545"/>
              </a:spcBef>
            </a:pPr>
            <a:r>
              <a:rPr sz="1600" spc="-25" dirty="0">
                <a:latin typeface="メイリオ"/>
                <a:cs typeface="メイリオ"/>
              </a:rPr>
              <a:t>ユーザー</a:t>
            </a:r>
            <a:r>
              <a:rPr sz="1600" spc="-50" dirty="0">
                <a:latin typeface="メイリオ"/>
                <a:cs typeface="メイリオ"/>
              </a:rPr>
              <a:t>B</a:t>
            </a:r>
            <a:endParaRPr sz="1600">
              <a:latin typeface="メイリオ"/>
              <a:cs typeface="メイリオ"/>
            </a:endParaRPr>
          </a:p>
        </p:txBody>
      </p:sp>
      <p:pic>
        <p:nvPicPr>
          <p:cNvPr id="30" name="object 30">
            <a:extLst>
              <a:ext uri="{FF2B5EF4-FFF2-40B4-BE49-F238E27FC236}">
                <a16:creationId xmlns:a16="http://schemas.microsoft.com/office/drawing/2014/main" id="{B3401D27-7877-CB38-C1DD-09564C0AD618}"/>
              </a:ext>
            </a:extLst>
          </p:cNvPr>
          <p:cNvPicPr/>
          <p:nvPr/>
        </p:nvPicPr>
        <p:blipFill>
          <a:blip r:embed="rId2" cstate="print"/>
          <a:stretch>
            <a:fillRect/>
          </a:stretch>
        </p:blipFill>
        <p:spPr>
          <a:xfrm>
            <a:off x="4600520" y="2424076"/>
            <a:ext cx="381000" cy="384048"/>
          </a:xfrm>
          <a:prstGeom prst="rect">
            <a:avLst/>
          </a:prstGeom>
        </p:spPr>
      </p:pic>
      <p:sp>
        <p:nvSpPr>
          <p:cNvPr id="31" name="object 31">
            <a:extLst>
              <a:ext uri="{FF2B5EF4-FFF2-40B4-BE49-F238E27FC236}">
                <a16:creationId xmlns:a16="http://schemas.microsoft.com/office/drawing/2014/main" id="{038B918A-42AB-0BAF-8E32-CBE73E691797}"/>
              </a:ext>
            </a:extLst>
          </p:cNvPr>
          <p:cNvSpPr txBox="1"/>
          <p:nvPr/>
        </p:nvSpPr>
        <p:spPr>
          <a:xfrm>
            <a:off x="1578834" y="3054200"/>
            <a:ext cx="633730" cy="269240"/>
          </a:xfrm>
          <a:prstGeom prst="rect">
            <a:avLst/>
          </a:prstGeom>
        </p:spPr>
        <p:txBody>
          <a:bodyPr vert="horz" wrap="square" lIns="0" tIns="12065" rIns="0" bIns="0" rtlCol="0">
            <a:spAutoFit/>
          </a:bodyPr>
          <a:lstStyle/>
          <a:p>
            <a:pPr marL="12700">
              <a:lnSpc>
                <a:spcPct val="100000"/>
              </a:lnSpc>
              <a:spcBef>
                <a:spcPts val="95"/>
              </a:spcBef>
            </a:pPr>
            <a:r>
              <a:rPr sz="1600" spc="-30" dirty="0">
                <a:latin typeface="ＭＳ Ｐゴシック"/>
                <a:cs typeface="ＭＳ Ｐゴシック"/>
              </a:rPr>
              <a:t>②払</a:t>
            </a:r>
            <a:r>
              <a:rPr sz="1600" spc="-50" dirty="0">
                <a:latin typeface="ＭＳ Ｐゴシック"/>
                <a:cs typeface="ＭＳ Ｐゴシック"/>
              </a:rPr>
              <a:t>出</a:t>
            </a:r>
            <a:endParaRPr sz="1600">
              <a:latin typeface="ＭＳ Ｐゴシック"/>
              <a:cs typeface="ＭＳ Ｐゴシック"/>
            </a:endParaRPr>
          </a:p>
        </p:txBody>
      </p:sp>
      <p:sp>
        <p:nvSpPr>
          <p:cNvPr id="32" name="object 32">
            <a:extLst>
              <a:ext uri="{FF2B5EF4-FFF2-40B4-BE49-F238E27FC236}">
                <a16:creationId xmlns:a16="http://schemas.microsoft.com/office/drawing/2014/main" id="{127C4292-8A2A-87AE-74E5-2D69FFF0DA71}"/>
              </a:ext>
            </a:extLst>
          </p:cNvPr>
          <p:cNvSpPr/>
          <p:nvPr/>
        </p:nvSpPr>
        <p:spPr>
          <a:xfrm>
            <a:off x="2552264" y="2914804"/>
            <a:ext cx="254635" cy="521334"/>
          </a:xfrm>
          <a:custGeom>
            <a:avLst/>
            <a:gdLst/>
            <a:ahLst/>
            <a:cxnLst/>
            <a:rect l="l" t="t" r="r" b="b"/>
            <a:pathLst>
              <a:path w="254634" h="521335">
                <a:moveTo>
                  <a:pt x="127253" y="0"/>
                </a:moveTo>
                <a:lnTo>
                  <a:pt x="0" y="127254"/>
                </a:lnTo>
                <a:lnTo>
                  <a:pt x="63626" y="127254"/>
                </a:lnTo>
                <a:lnTo>
                  <a:pt x="63626" y="521208"/>
                </a:lnTo>
                <a:lnTo>
                  <a:pt x="190880" y="521208"/>
                </a:lnTo>
                <a:lnTo>
                  <a:pt x="190880" y="127254"/>
                </a:lnTo>
                <a:lnTo>
                  <a:pt x="254507" y="127254"/>
                </a:lnTo>
                <a:lnTo>
                  <a:pt x="127253" y="0"/>
                </a:lnTo>
                <a:close/>
              </a:path>
            </a:pathLst>
          </a:custGeom>
          <a:solidFill>
            <a:srgbClr val="7E7E7E"/>
          </a:solidFill>
        </p:spPr>
        <p:txBody>
          <a:bodyPr wrap="square" lIns="0" tIns="0" rIns="0" bIns="0" rtlCol="0"/>
          <a:lstStyle/>
          <a:p>
            <a:endParaRPr/>
          </a:p>
        </p:txBody>
      </p:sp>
    </p:spTree>
    <p:extLst>
      <p:ext uri="{BB962C8B-B14F-4D97-AF65-F5344CB8AC3E}">
        <p14:creationId xmlns:p14="http://schemas.microsoft.com/office/powerpoint/2010/main" val="2556502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6AD98DAF-3FCF-603E-CD1E-D01E7B541C84}"/>
              </a:ext>
            </a:extLst>
          </p:cNvPr>
          <p:cNvPicPr/>
          <p:nvPr/>
        </p:nvPicPr>
        <p:blipFill>
          <a:blip r:embed="rId2" cstate="print"/>
          <a:stretch>
            <a:fillRect/>
          </a:stretch>
        </p:blipFill>
        <p:spPr>
          <a:xfrm>
            <a:off x="6320933" y="4657297"/>
            <a:ext cx="4186329" cy="1886665"/>
          </a:xfrm>
          <a:prstGeom prst="rect">
            <a:avLst/>
          </a:prstGeom>
        </p:spPr>
      </p:pic>
      <p:pic>
        <p:nvPicPr>
          <p:cNvPr id="3" name="object 3">
            <a:extLst>
              <a:ext uri="{FF2B5EF4-FFF2-40B4-BE49-F238E27FC236}">
                <a16:creationId xmlns:a16="http://schemas.microsoft.com/office/drawing/2014/main" id="{F0967FCC-1C6C-197C-95DE-8EC4DBB301EF}"/>
              </a:ext>
            </a:extLst>
          </p:cNvPr>
          <p:cNvPicPr/>
          <p:nvPr/>
        </p:nvPicPr>
        <p:blipFill>
          <a:blip r:embed="rId3" cstate="print"/>
          <a:stretch>
            <a:fillRect/>
          </a:stretch>
        </p:blipFill>
        <p:spPr>
          <a:xfrm>
            <a:off x="1677304" y="4640533"/>
            <a:ext cx="4133020" cy="1886665"/>
          </a:xfrm>
          <a:prstGeom prst="rect">
            <a:avLst/>
          </a:prstGeom>
        </p:spPr>
      </p:pic>
      <p:pic>
        <p:nvPicPr>
          <p:cNvPr id="4" name="object 4">
            <a:extLst>
              <a:ext uri="{FF2B5EF4-FFF2-40B4-BE49-F238E27FC236}">
                <a16:creationId xmlns:a16="http://schemas.microsoft.com/office/drawing/2014/main" id="{96DADCAC-72B9-6111-B0C8-B33E79F87F6E}"/>
              </a:ext>
            </a:extLst>
          </p:cNvPr>
          <p:cNvPicPr/>
          <p:nvPr/>
        </p:nvPicPr>
        <p:blipFill>
          <a:blip r:embed="rId4" cstate="print"/>
          <a:stretch>
            <a:fillRect/>
          </a:stretch>
        </p:blipFill>
        <p:spPr>
          <a:xfrm>
            <a:off x="6369701" y="1863806"/>
            <a:ext cx="4198582" cy="1886665"/>
          </a:xfrm>
          <a:prstGeom prst="rect">
            <a:avLst/>
          </a:prstGeom>
        </p:spPr>
      </p:pic>
      <p:pic>
        <p:nvPicPr>
          <p:cNvPr id="5" name="object 5">
            <a:extLst>
              <a:ext uri="{FF2B5EF4-FFF2-40B4-BE49-F238E27FC236}">
                <a16:creationId xmlns:a16="http://schemas.microsoft.com/office/drawing/2014/main" id="{E147201F-4D19-13D8-FBC4-D5F074B21A0D}"/>
              </a:ext>
            </a:extLst>
          </p:cNvPr>
          <p:cNvPicPr/>
          <p:nvPr/>
        </p:nvPicPr>
        <p:blipFill>
          <a:blip r:embed="rId5" cstate="print"/>
          <a:stretch>
            <a:fillRect/>
          </a:stretch>
        </p:blipFill>
        <p:spPr>
          <a:xfrm>
            <a:off x="1678828" y="1851557"/>
            <a:ext cx="4194010" cy="1878981"/>
          </a:xfrm>
          <a:prstGeom prst="rect">
            <a:avLst/>
          </a:prstGeom>
        </p:spPr>
      </p:pic>
      <p:sp>
        <p:nvSpPr>
          <p:cNvPr id="7" name="object 8">
            <a:extLst>
              <a:ext uri="{FF2B5EF4-FFF2-40B4-BE49-F238E27FC236}">
                <a16:creationId xmlns:a16="http://schemas.microsoft.com/office/drawing/2014/main" id="{EEB6EE00-E859-977C-6592-C18B697D870E}"/>
              </a:ext>
            </a:extLst>
          </p:cNvPr>
          <p:cNvSpPr txBox="1"/>
          <p:nvPr/>
        </p:nvSpPr>
        <p:spPr>
          <a:xfrm>
            <a:off x="2433920" y="2061625"/>
            <a:ext cx="306070" cy="361315"/>
          </a:xfrm>
          <a:prstGeom prst="rect">
            <a:avLst/>
          </a:prstGeom>
        </p:spPr>
        <p:txBody>
          <a:bodyPr vert="horz" wrap="square" lIns="0" tIns="13335" rIns="0" bIns="0" rtlCol="0">
            <a:spAutoFit/>
          </a:bodyPr>
          <a:lstStyle/>
          <a:p>
            <a:pPr marL="12700" marR="5080">
              <a:lnSpc>
                <a:spcPct val="100000"/>
              </a:lnSpc>
              <a:spcBef>
                <a:spcPts val="105"/>
              </a:spcBef>
            </a:pPr>
            <a:r>
              <a:rPr sz="1100" spc="-25" dirty="0">
                <a:latin typeface="ＭＳ Ｐゴシック"/>
                <a:cs typeface="ＭＳ Ｐゴシック"/>
              </a:rPr>
              <a:t>中銀当預</a:t>
            </a:r>
            <a:endParaRPr sz="1100">
              <a:latin typeface="ＭＳ Ｐゴシック"/>
              <a:cs typeface="ＭＳ Ｐゴシック"/>
            </a:endParaRPr>
          </a:p>
        </p:txBody>
      </p:sp>
      <p:sp>
        <p:nvSpPr>
          <p:cNvPr id="8" name="object 9">
            <a:extLst>
              <a:ext uri="{FF2B5EF4-FFF2-40B4-BE49-F238E27FC236}">
                <a16:creationId xmlns:a16="http://schemas.microsoft.com/office/drawing/2014/main" id="{C218946A-B772-7EA3-BEB4-1A5D877A07B4}"/>
              </a:ext>
            </a:extLst>
          </p:cNvPr>
          <p:cNvSpPr txBox="1"/>
          <p:nvPr/>
        </p:nvSpPr>
        <p:spPr>
          <a:xfrm>
            <a:off x="2372045" y="2817022"/>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銀行券</a:t>
            </a:r>
            <a:endParaRPr sz="1100">
              <a:latin typeface="ＭＳ Ｐゴシック"/>
              <a:cs typeface="ＭＳ Ｐゴシック"/>
            </a:endParaRPr>
          </a:p>
        </p:txBody>
      </p:sp>
      <p:sp>
        <p:nvSpPr>
          <p:cNvPr id="9" name="object 10">
            <a:extLst>
              <a:ext uri="{FF2B5EF4-FFF2-40B4-BE49-F238E27FC236}">
                <a16:creationId xmlns:a16="http://schemas.microsoft.com/office/drawing/2014/main" id="{98C30E41-DB3B-8B29-D933-B45E8EAF36F7}"/>
              </a:ext>
            </a:extLst>
          </p:cNvPr>
          <p:cNvSpPr txBox="1"/>
          <p:nvPr/>
        </p:nvSpPr>
        <p:spPr>
          <a:xfrm>
            <a:off x="3948191" y="2364901"/>
            <a:ext cx="306070" cy="193675"/>
          </a:xfrm>
          <a:prstGeom prst="rect">
            <a:avLst/>
          </a:prstGeom>
        </p:spPr>
        <p:txBody>
          <a:bodyPr vert="horz" wrap="square" lIns="0" tIns="13335" rIns="0" bIns="0" rtlCol="0">
            <a:spAutoFit/>
          </a:bodyPr>
          <a:lstStyle/>
          <a:p>
            <a:pPr marL="12700">
              <a:lnSpc>
                <a:spcPct val="100000"/>
              </a:lnSpc>
              <a:spcBef>
                <a:spcPts val="105"/>
              </a:spcBef>
            </a:pPr>
            <a:r>
              <a:rPr sz="1100" spc="-25" dirty="0">
                <a:latin typeface="ＭＳ Ｐゴシック"/>
                <a:cs typeface="ＭＳ Ｐゴシック"/>
              </a:rPr>
              <a:t>預金</a:t>
            </a:r>
            <a:endParaRPr sz="1100">
              <a:latin typeface="ＭＳ Ｐゴシック"/>
              <a:cs typeface="ＭＳ Ｐゴシック"/>
            </a:endParaRPr>
          </a:p>
        </p:txBody>
      </p:sp>
      <p:sp>
        <p:nvSpPr>
          <p:cNvPr id="10" name="object 11">
            <a:extLst>
              <a:ext uri="{FF2B5EF4-FFF2-40B4-BE49-F238E27FC236}">
                <a16:creationId xmlns:a16="http://schemas.microsoft.com/office/drawing/2014/main" id="{D403A2C4-F3A5-EBA1-06E5-90F3AB1DE1F2}"/>
              </a:ext>
            </a:extLst>
          </p:cNvPr>
          <p:cNvSpPr txBox="1"/>
          <p:nvPr/>
        </p:nvSpPr>
        <p:spPr>
          <a:xfrm>
            <a:off x="4725051" y="3293398"/>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銀行券</a:t>
            </a:r>
            <a:endParaRPr sz="1100">
              <a:latin typeface="ＭＳ Ｐゴシック"/>
              <a:cs typeface="ＭＳ Ｐゴシック"/>
            </a:endParaRPr>
          </a:p>
        </p:txBody>
      </p:sp>
      <p:sp>
        <p:nvSpPr>
          <p:cNvPr id="11" name="object 12">
            <a:extLst>
              <a:ext uri="{FF2B5EF4-FFF2-40B4-BE49-F238E27FC236}">
                <a16:creationId xmlns:a16="http://schemas.microsoft.com/office/drawing/2014/main" id="{AF20BDAA-20F4-EBC2-7CCE-8D1530E4D378}"/>
              </a:ext>
            </a:extLst>
          </p:cNvPr>
          <p:cNvSpPr txBox="1"/>
          <p:nvPr/>
        </p:nvSpPr>
        <p:spPr>
          <a:xfrm>
            <a:off x="4784486" y="2364901"/>
            <a:ext cx="306070" cy="193675"/>
          </a:xfrm>
          <a:prstGeom prst="rect">
            <a:avLst/>
          </a:prstGeom>
        </p:spPr>
        <p:txBody>
          <a:bodyPr vert="horz" wrap="square" lIns="0" tIns="13335" rIns="0" bIns="0" rtlCol="0">
            <a:spAutoFit/>
          </a:bodyPr>
          <a:lstStyle/>
          <a:p>
            <a:pPr marL="12700">
              <a:lnSpc>
                <a:spcPct val="100000"/>
              </a:lnSpc>
              <a:spcBef>
                <a:spcPts val="105"/>
              </a:spcBef>
            </a:pPr>
            <a:r>
              <a:rPr sz="1100" spc="-25" dirty="0">
                <a:latin typeface="ＭＳ Ｐゴシック"/>
                <a:cs typeface="ＭＳ Ｐゴシック"/>
              </a:rPr>
              <a:t>預金</a:t>
            </a:r>
            <a:endParaRPr sz="1100">
              <a:latin typeface="ＭＳ Ｐゴシック"/>
              <a:cs typeface="ＭＳ Ｐゴシック"/>
            </a:endParaRPr>
          </a:p>
        </p:txBody>
      </p:sp>
      <p:sp>
        <p:nvSpPr>
          <p:cNvPr id="12" name="object 13">
            <a:extLst>
              <a:ext uri="{FF2B5EF4-FFF2-40B4-BE49-F238E27FC236}">
                <a16:creationId xmlns:a16="http://schemas.microsoft.com/office/drawing/2014/main" id="{F06AE706-5CC6-6590-CA3B-076C6618BC83}"/>
              </a:ext>
            </a:extLst>
          </p:cNvPr>
          <p:cNvSpPr txBox="1"/>
          <p:nvPr/>
        </p:nvSpPr>
        <p:spPr>
          <a:xfrm>
            <a:off x="3230388" y="2926369"/>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貸出等</a:t>
            </a:r>
            <a:endParaRPr sz="1100">
              <a:latin typeface="ＭＳ Ｐゴシック"/>
              <a:cs typeface="ＭＳ Ｐゴシック"/>
            </a:endParaRPr>
          </a:p>
        </p:txBody>
      </p:sp>
      <p:sp>
        <p:nvSpPr>
          <p:cNvPr id="13" name="object 14">
            <a:extLst>
              <a:ext uri="{FF2B5EF4-FFF2-40B4-BE49-F238E27FC236}">
                <a16:creationId xmlns:a16="http://schemas.microsoft.com/office/drawing/2014/main" id="{E56EA0E5-5C1B-DE05-D56C-305D24121F08}"/>
              </a:ext>
            </a:extLst>
          </p:cNvPr>
          <p:cNvSpPr txBox="1"/>
          <p:nvPr/>
        </p:nvSpPr>
        <p:spPr>
          <a:xfrm>
            <a:off x="2003542" y="1597821"/>
            <a:ext cx="3636645" cy="208279"/>
          </a:xfrm>
          <a:prstGeom prst="rect">
            <a:avLst/>
          </a:prstGeom>
        </p:spPr>
        <p:txBody>
          <a:bodyPr vert="horz" wrap="square" lIns="0" tIns="12700" rIns="0" bIns="0" rtlCol="0">
            <a:spAutoFit/>
          </a:bodyPr>
          <a:lstStyle/>
          <a:p>
            <a:pPr marL="12700">
              <a:lnSpc>
                <a:spcPct val="100000"/>
              </a:lnSpc>
              <a:spcBef>
                <a:spcPts val="100"/>
              </a:spcBef>
              <a:tabLst>
                <a:tab pos="1489075" algn="l"/>
                <a:tab pos="2936875" algn="l"/>
              </a:tabLst>
            </a:pPr>
            <a:r>
              <a:rPr sz="1200" dirty="0">
                <a:latin typeface="ＭＳ Ｐゴシック"/>
                <a:cs typeface="ＭＳ Ｐゴシック"/>
              </a:rPr>
              <a:t>中央銀</a:t>
            </a:r>
            <a:r>
              <a:rPr sz="1200" spc="-50" dirty="0">
                <a:latin typeface="ＭＳ Ｐゴシック"/>
                <a:cs typeface="ＭＳ Ｐゴシック"/>
              </a:rPr>
              <a:t>行</a:t>
            </a:r>
            <a:r>
              <a:rPr sz="1200" dirty="0">
                <a:latin typeface="ＭＳ Ｐゴシック"/>
                <a:cs typeface="ＭＳ Ｐゴシック"/>
              </a:rPr>
              <a:t>	</a:t>
            </a:r>
            <a:r>
              <a:rPr sz="1800" baseline="2314" dirty="0">
                <a:latin typeface="ＭＳ Ｐゴシック"/>
                <a:cs typeface="ＭＳ Ｐゴシック"/>
              </a:rPr>
              <a:t>仲介機</a:t>
            </a:r>
            <a:r>
              <a:rPr sz="1800" spc="-75" baseline="2314" dirty="0">
                <a:latin typeface="ＭＳ Ｐゴシック"/>
                <a:cs typeface="ＭＳ Ｐゴシック"/>
              </a:rPr>
              <a:t>関</a:t>
            </a:r>
            <a:r>
              <a:rPr sz="1800" baseline="2314" dirty="0">
                <a:latin typeface="ＭＳ Ｐゴシック"/>
                <a:cs typeface="ＭＳ Ｐゴシック"/>
              </a:rPr>
              <a:t>	</a:t>
            </a:r>
            <a:r>
              <a:rPr sz="1200" dirty="0">
                <a:latin typeface="ＭＳ Ｐゴシック"/>
                <a:cs typeface="ＭＳ Ｐゴシック"/>
              </a:rPr>
              <a:t>企業・家</a:t>
            </a:r>
            <a:r>
              <a:rPr sz="1200" spc="-50" dirty="0">
                <a:latin typeface="ＭＳ Ｐゴシック"/>
                <a:cs typeface="ＭＳ Ｐゴシック"/>
              </a:rPr>
              <a:t>計</a:t>
            </a:r>
            <a:endParaRPr sz="1200">
              <a:latin typeface="ＭＳ Ｐゴシック"/>
              <a:cs typeface="ＭＳ Ｐゴシック"/>
            </a:endParaRPr>
          </a:p>
        </p:txBody>
      </p:sp>
      <p:sp>
        <p:nvSpPr>
          <p:cNvPr id="14" name="object 15">
            <a:extLst>
              <a:ext uri="{FF2B5EF4-FFF2-40B4-BE49-F238E27FC236}">
                <a16:creationId xmlns:a16="http://schemas.microsoft.com/office/drawing/2014/main" id="{EBC0C993-A71B-1A0F-21E9-20D012C19E91}"/>
              </a:ext>
            </a:extLst>
          </p:cNvPr>
          <p:cNvSpPr txBox="1"/>
          <p:nvPr/>
        </p:nvSpPr>
        <p:spPr>
          <a:xfrm>
            <a:off x="7071502" y="2320197"/>
            <a:ext cx="464820" cy="208279"/>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sp>
        <p:nvSpPr>
          <p:cNvPr id="15" name="object 16">
            <a:extLst>
              <a:ext uri="{FF2B5EF4-FFF2-40B4-BE49-F238E27FC236}">
                <a16:creationId xmlns:a16="http://schemas.microsoft.com/office/drawing/2014/main" id="{F1D69C3D-18D1-DC16-42D0-4CD1DDE61844}"/>
              </a:ext>
            </a:extLst>
          </p:cNvPr>
          <p:cNvSpPr txBox="1"/>
          <p:nvPr/>
        </p:nvSpPr>
        <p:spPr>
          <a:xfrm>
            <a:off x="7910591" y="2321976"/>
            <a:ext cx="464820" cy="208279"/>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pic>
        <p:nvPicPr>
          <p:cNvPr id="16" name="object 17">
            <a:extLst>
              <a:ext uri="{FF2B5EF4-FFF2-40B4-BE49-F238E27FC236}">
                <a16:creationId xmlns:a16="http://schemas.microsoft.com/office/drawing/2014/main" id="{D8E1A39B-5474-913F-1213-C54C8BAFE508}"/>
              </a:ext>
            </a:extLst>
          </p:cNvPr>
          <p:cNvPicPr/>
          <p:nvPr/>
        </p:nvPicPr>
        <p:blipFill>
          <a:blip r:embed="rId6" cstate="print"/>
          <a:stretch>
            <a:fillRect/>
          </a:stretch>
        </p:blipFill>
        <p:spPr>
          <a:xfrm>
            <a:off x="7243334" y="2087788"/>
            <a:ext cx="105918" cy="170052"/>
          </a:xfrm>
          <a:prstGeom prst="rect">
            <a:avLst/>
          </a:prstGeom>
        </p:spPr>
      </p:pic>
      <p:pic>
        <p:nvPicPr>
          <p:cNvPr id="17" name="object 18">
            <a:extLst>
              <a:ext uri="{FF2B5EF4-FFF2-40B4-BE49-F238E27FC236}">
                <a16:creationId xmlns:a16="http://schemas.microsoft.com/office/drawing/2014/main" id="{F8DC0276-EE24-AA8A-811F-74E7C33C8113}"/>
              </a:ext>
            </a:extLst>
          </p:cNvPr>
          <p:cNvPicPr/>
          <p:nvPr/>
        </p:nvPicPr>
        <p:blipFill>
          <a:blip r:embed="rId7" cstate="print"/>
          <a:stretch>
            <a:fillRect/>
          </a:stretch>
        </p:blipFill>
        <p:spPr>
          <a:xfrm>
            <a:off x="8086106" y="2093884"/>
            <a:ext cx="105918" cy="170053"/>
          </a:xfrm>
          <a:prstGeom prst="rect">
            <a:avLst/>
          </a:prstGeom>
        </p:spPr>
      </p:pic>
      <p:sp>
        <p:nvSpPr>
          <p:cNvPr id="18" name="object 19">
            <a:extLst>
              <a:ext uri="{FF2B5EF4-FFF2-40B4-BE49-F238E27FC236}">
                <a16:creationId xmlns:a16="http://schemas.microsoft.com/office/drawing/2014/main" id="{2E8D0CB9-7CC4-25A4-1282-0543B1B7AB41}"/>
              </a:ext>
            </a:extLst>
          </p:cNvPr>
          <p:cNvSpPr txBox="1"/>
          <p:nvPr/>
        </p:nvSpPr>
        <p:spPr>
          <a:xfrm>
            <a:off x="8630554" y="2423449"/>
            <a:ext cx="306070" cy="193675"/>
          </a:xfrm>
          <a:prstGeom prst="rect">
            <a:avLst/>
          </a:prstGeom>
        </p:spPr>
        <p:txBody>
          <a:bodyPr vert="horz" wrap="square" lIns="0" tIns="13335" rIns="0" bIns="0" rtlCol="0">
            <a:spAutoFit/>
          </a:bodyPr>
          <a:lstStyle/>
          <a:p>
            <a:pPr marL="12700">
              <a:lnSpc>
                <a:spcPct val="100000"/>
              </a:lnSpc>
              <a:spcBef>
                <a:spcPts val="105"/>
              </a:spcBef>
            </a:pPr>
            <a:r>
              <a:rPr sz="1100" spc="-25" dirty="0">
                <a:latin typeface="ＭＳ Ｐゴシック"/>
                <a:cs typeface="ＭＳ Ｐゴシック"/>
              </a:rPr>
              <a:t>預金</a:t>
            </a:r>
            <a:endParaRPr sz="1100">
              <a:latin typeface="ＭＳ Ｐゴシック"/>
              <a:cs typeface="ＭＳ Ｐゴシック"/>
            </a:endParaRPr>
          </a:p>
        </p:txBody>
      </p:sp>
      <p:sp>
        <p:nvSpPr>
          <p:cNvPr id="19" name="object 20">
            <a:extLst>
              <a:ext uri="{FF2B5EF4-FFF2-40B4-BE49-F238E27FC236}">
                <a16:creationId xmlns:a16="http://schemas.microsoft.com/office/drawing/2014/main" id="{2566ABBB-B624-C00F-397C-379091527C49}"/>
              </a:ext>
            </a:extLst>
          </p:cNvPr>
          <p:cNvSpPr txBox="1"/>
          <p:nvPr/>
        </p:nvSpPr>
        <p:spPr>
          <a:xfrm>
            <a:off x="9468754" y="2423449"/>
            <a:ext cx="306070" cy="193675"/>
          </a:xfrm>
          <a:prstGeom prst="rect">
            <a:avLst/>
          </a:prstGeom>
        </p:spPr>
        <p:txBody>
          <a:bodyPr vert="horz" wrap="square" lIns="0" tIns="13335" rIns="0" bIns="0" rtlCol="0">
            <a:spAutoFit/>
          </a:bodyPr>
          <a:lstStyle/>
          <a:p>
            <a:pPr marL="12700">
              <a:lnSpc>
                <a:spcPct val="100000"/>
              </a:lnSpc>
              <a:spcBef>
                <a:spcPts val="105"/>
              </a:spcBef>
            </a:pPr>
            <a:r>
              <a:rPr sz="1100" spc="-25" dirty="0">
                <a:latin typeface="ＭＳ Ｐゴシック"/>
                <a:cs typeface="ＭＳ Ｐゴシック"/>
              </a:rPr>
              <a:t>預金</a:t>
            </a:r>
            <a:endParaRPr sz="1100">
              <a:latin typeface="ＭＳ Ｐゴシック"/>
              <a:cs typeface="ＭＳ Ｐゴシック"/>
            </a:endParaRPr>
          </a:p>
        </p:txBody>
      </p:sp>
      <p:sp>
        <p:nvSpPr>
          <p:cNvPr id="20" name="object 21">
            <a:extLst>
              <a:ext uri="{FF2B5EF4-FFF2-40B4-BE49-F238E27FC236}">
                <a16:creationId xmlns:a16="http://schemas.microsoft.com/office/drawing/2014/main" id="{B436B42F-7067-FC32-8260-1E448BE046B8}"/>
              </a:ext>
            </a:extLst>
          </p:cNvPr>
          <p:cNvSpPr txBox="1"/>
          <p:nvPr/>
        </p:nvSpPr>
        <p:spPr>
          <a:xfrm>
            <a:off x="9402207" y="3316894"/>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銀行券</a:t>
            </a:r>
            <a:endParaRPr sz="1100">
              <a:latin typeface="ＭＳ Ｐゴシック"/>
              <a:cs typeface="ＭＳ Ｐゴシック"/>
            </a:endParaRPr>
          </a:p>
        </p:txBody>
      </p:sp>
      <p:sp>
        <p:nvSpPr>
          <p:cNvPr id="21" name="object 22">
            <a:extLst>
              <a:ext uri="{FF2B5EF4-FFF2-40B4-BE49-F238E27FC236}">
                <a16:creationId xmlns:a16="http://schemas.microsoft.com/office/drawing/2014/main" id="{99437A4E-DD0C-78E3-7F5A-283DFB11F989}"/>
              </a:ext>
            </a:extLst>
          </p:cNvPr>
          <p:cNvSpPr txBox="1"/>
          <p:nvPr/>
        </p:nvSpPr>
        <p:spPr>
          <a:xfrm>
            <a:off x="7080011" y="2796575"/>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銀行券</a:t>
            </a:r>
            <a:endParaRPr sz="1100">
              <a:latin typeface="ＭＳ Ｐゴシック"/>
              <a:cs typeface="ＭＳ Ｐゴシック"/>
            </a:endParaRPr>
          </a:p>
        </p:txBody>
      </p:sp>
      <p:sp>
        <p:nvSpPr>
          <p:cNvPr id="22" name="object 23">
            <a:extLst>
              <a:ext uri="{FF2B5EF4-FFF2-40B4-BE49-F238E27FC236}">
                <a16:creationId xmlns:a16="http://schemas.microsoft.com/office/drawing/2014/main" id="{DE80517D-A94A-0849-61B0-CF4CB5D51821}"/>
              </a:ext>
            </a:extLst>
          </p:cNvPr>
          <p:cNvSpPr txBox="1"/>
          <p:nvPr/>
        </p:nvSpPr>
        <p:spPr>
          <a:xfrm>
            <a:off x="7908686" y="2908969"/>
            <a:ext cx="44640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ＭＳ Ｐゴシック"/>
                <a:cs typeface="ＭＳ Ｐゴシック"/>
              </a:rPr>
              <a:t>貸出等</a:t>
            </a:r>
            <a:endParaRPr sz="1100">
              <a:latin typeface="ＭＳ Ｐゴシック"/>
              <a:cs typeface="ＭＳ Ｐゴシック"/>
            </a:endParaRPr>
          </a:p>
        </p:txBody>
      </p:sp>
      <p:sp>
        <p:nvSpPr>
          <p:cNvPr id="23" name="object 24">
            <a:extLst>
              <a:ext uri="{FF2B5EF4-FFF2-40B4-BE49-F238E27FC236}">
                <a16:creationId xmlns:a16="http://schemas.microsoft.com/office/drawing/2014/main" id="{05322B36-7296-7E8C-0603-E2B10E7F3EA7}"/>
              </a:ext>
            </a:extLst>
          </p:cNvPr>
          <p:cNvSpPr txBox="1"/>
          <p:nvPr/>
        </p:nvSpPr>
        <p:spPr>
          <a:xfrm>
            <a:off x="6646560" y="1577375"/>
            <a:ext cx="3636645" cy="208279"/>
          </a:xfrm>
          <a:prstGeom prst="rect">
            <a:avLst/>
          </a:prstGeom>
        </p:spPr>
        <p:txBody>
          <a:bodyPr vert="horz" wrap="square" lIns="0" tIns="12700" rIns="0" bIns="0" rtlCol="0">
            <a:spAutoFit/>
          </a:bodyPr>
          <a:lstStyle/>
          <a:p>
            <a:pPr marL="12700">
              <a:lnSpc>
                <a:spcPct val="100000"/>
              </a:lnSpc>
              <a:spcBef>
                <a:spcPts val="100"/>
              </a:spcBef>
              <a:tabLst>
                <a:tab pos="1477010" algn="l"/>
                <a:tab pos="2937510" algn="l"/>
              </a:tabLst>
            </a:pPr>
            <a:r>
              <a:rPr sz="1200" dirty="0">
                <a:latin typeface="ＭＳ Ｐゴシック"/>
                <a:cs typeface="ＭＳ Ｐゴシック"/>
              </a:rPr>
              <a:t>中央銀</a:t>
            </a:r>
            <a:r>
              <a:rPr sz="1200" spc="-50" dirty="0">
                <a:latin typeface="ＭＳ Ｐゴシック"/>
                <a:cs typeface="ＭＳ Ｐゴシック"/>
              </a:rPr>
              <a:t>行</a:t>
            </a:r>
            <a:r>
              <a:rPr sz="1200" dirty="0">
                <a:latin typeface="ＭＳ Ｐゴシック"/>
                <a:cs typeface="ＭＳ Ｐゴシック"/>
              </a:rPr>
              <a:t>	</a:t>
            </a:r>
            <a:r>
              <a:rPr sz="1800" baseline="2314" dirty="0">
                <a:latin typeface="ＭＳ Ｐゴシック"/>
                <a:cs typeface="ＭＳ Ｐゴシック"/>
              </a:rPr>
              <a:t>仲介機</a:t>
            </a:r>
            <a:r>
              <a:rPr sz="1800" spc="-75" baseline="2314" dirty="0">
                <a:latin typeface="ＭＳ Ｐゴシック"/>
                <a:cs typeface="ＭＳ Ｐゴシック"/>
              </a:rPr>
              <a:t>関</a:t>
            </a:r>
            <a:r>
              <a:rPr sz="1800" baseline="2314" dirty="0">
                <a:latin typeface="ＭＳ Ｐゴシック"/>
                <a:cs typeface="ＭＳ Ｐゴシック"/>
              </a:rPr>
              <a:t>	</a:t>
            </a:r>
            <a:r>
              <a:rPr sz="1200" dirty="0">
                <a:latin typeface="ＭＳ Ｐゴシック"/>
                <a:cs typeface="ＭＳ Ｐゴシック"/>
              </a:rPr>
              <a:t>企業・家</a:t>
            </a:r>
            <a:r>
              <a:rPr sz="1200" spc="-50" dirty="0">
                <a:latin typeface="ＭＳ Ｐゴシック"/>
                <a:cs typeface="ＭＳ Ｐゴシック"/>
              </a:rPr>
              <a:t>計</a:t>
            </a:r>
            <a:endParaRPr sz="1200">
              <a:latin typeface="ＭＳ Ｐゴシック"/>
              <a:cs typeface="ＭＳ Ｐゴシック"/>
            </a:endParaRPr>
          </a:p>
        </p:txBody>
      </p:sp>
      <p:sp>
        <p:nvSpPr>
          <p:cNvPr id="24" name="object 25">
            <a:extLst>
              <a:ext uri="{FF2B5EF4-FFF2-40B4-BE49-F238E27FC236}">
                <a16:creationId xmlns:a16="http://schemas.microsoft.com/office/drawing/2014/main" id="{6FDD498D-C604-64BE-B524-A59885D86839}"/>
              </a:ext>
            </a:extLst>
          </p:cNvPr>
          <p:cNvSpPr txBox="1"/>
          <p:nvPr/>
        </p:nvSpPr>
        <p:spPr>
          <a:xfrm>
            <a:off x="9439799" y="5057809"/>
            <a:ext cx="306070" cy="193675"/>
          </a:xfrm>
          <a:prstGeom prst="rect">
            <a:avLst/>
          </a:prstGeom>
        </p:spPr>
        <p:txBody>
          <a:bodyPr vert="horz" wrap="square" lIns="0" tIns="12700" rIns="0" bIns="0" rtlCol="0">
            <a:spAutoFit/>
          </a:bodyPr>
          <a:lstStyle/>
          <a:p>
            <a:pPr marL="12700">
              <a:lnSpc>
                <a:spcPct val="100000"/>
              </a:lnSpc>
              <a:spcBef>
                <a:spcPts val="100"/>
              </a:spcBef>
            </a:pPr>
            <a:r>
              <a:rPr sz="1100" spc="-25" dirty="0">
                <a:latin typeface="ＭＳ Ｐゴシック"/>
                <a:cs typeface="ＭＳ Ｐゴシック"/>
              </a:rPr>
              <a:t>預金</a:t>
            </a:r>
            <a:endParaRPr sz="1100">
              <a:latin typeface="ＭＳ Ｐゴシック"/>
              <a:cs typeface="ＭＳ Ｐゴシック"/>
            </a:endParaRPr>
          </a:p>
        </p:txBody>
      </p:sp>
      <p:sp>
        <p:nvSpPr>
          <p:cNvPr id="25" name="object 26">
            <a:extLst>
              <a:ext uri="{FF2B5EF4-FFF2-40B4-BE49-F238E27FC236}">
                <a16:creationId xmlns:a16="http://schemas.microsoft.com/office/drawing/2014/main" id="{ACF8D619-8DFF-BB5F-27B9-319485653791}"/>
              </a:ext>
            </a:extLst>
          </p:cNvPr>
          <p:cNvSpPr txBox="1"/>
          <p:nvPr/>
        </p:nvSpPr>
        <p:spPr>
          <a:xfrm>
            <a:off x="8600074" y="5062077"/>
            <a:ext cx="306070" cy="194310"/>
          </a:xfrm>
          <a:prstGeom prst="rect">
            <a:avLst/>
          </a:prstGeom>
        </p:spPr>
        <p:txBody>
          <a:bodyPr vert="horz" wrap="square" lIns="0" tIns="13335" rIns="0" bIns="0" rtlCol="0">
            <a:spAutoFit/>
          </a:bodyPr>
          <a:lstStyle/>
          <a:p>
            <a:pPr marL="12700">
              <a:lnSpc>
                <a:spcPct val="100000"/>
              </a:lnSpc>
              <a:spcBef>
                <a:spcPts val="105"/>
              </a:spcBef>
            </a:pPr>
            <a:r>
              <a:rPr sz="1100" spc="-30" dirty="0">
                <a:latin typeface="ＭＳ Ｐゴシック"/>
                <a:cs typeface="ＭＳ Ｐゴシック"/>
              </a:rPr>
              <a:t>預金</a:t>
            </a:r>
            <a:endParaRPr sz="1100">
              <a:latin typeface="ＭＳ Ｐゴシック"/>
              <a:cs typeface="ＭＳ Ｐゴシック"/>
            </a:endParaRPr>
          </a:p>
        </p:txBody>
      </p:sp>
      <p:sp>
        <p:nvSpPr>
          <p:cNvPr id="26" name="object 27">
            <a:extLst>
              <a:ext uri="{FF2B5EF4-FFF2-40B4-BE49-F238E27FC236}">
                <a16:creationId xmlns:a16="http://schemas.microsoft.com/office/drawing/2014/main" id="{8B846688-CF4F-7465-A4E9-05C0D770E830}"/>
              </a:ext>
            </a:extLst>
          </p:cNvPr>
          <p:cNvSpPr txBox="1"/>
          <p:nvPr/>
        </p:nvSpPr>
        <p:spPr>
          <a:xfrm>
            <a:off x="9373886" y="6111859"/>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銀行券</a:t>
            </a:r>
            <a:endParaRPr sz="1100">
              <a:latin typeface="ＭＳ Ｐゴシック"/>
              <a:cs typeface="ＭＳ Ｐゴシック"/>
            </a:endParaRPr>
          </a:p>
        </p:txBody>
      </p:sp>
      <p:sp>
        <p:nvSpPr>
          <p:cNvPr id="27" name="object 28">
            <a:extLst>
              <a:ext uri="{FF2B5EF4-FFF2-40B4-BE49-F238E27FC236}">
                <a16:creationId xmlns:a16="http://schemas.microsoft.com/office/drawing/2014/main" id="{DDC0E3E4-1B42-0A3F-6FEF-3D1619328D64}"/>
              </a:ext>
            </a:extLst>
          </p:cNvPr>
          <p:cNvSpPr txBox="1"/>
          <p:nvPr/>
        </p:nvSpPr>
        <p:spPr>
          <a:xfrm>
            <a:off x="7026036" y="5620216"/>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銀行券</a:t>
            </a:r>
            <a:endParaRPr sz="1100">
              <a:latin typeface="ＭＳ Ｐゴシック"/>
              <a:cs typeface="ＭＳ Ｐゴシック"/>
            </a:endParaRPr>
          </a:p>
        </p:txBody>
      </p:sp>
      <p:sp>
        <p:nvSpPr>
          <p:cNvPr id="28" name="object 29">
            <a:extLst>
              <a:ext uri="{FF2B5EF4-FFF2-40B4-BE49-F238E27FC236}">
                <a16:creationId xmlns:a16="http://schemas.microsoft.com/office/drawing/2014/main" id="{201C732A-7FBD-8D9D-88DA-1638C5955165}"/>
              </a:ext>
            </a:extLst>
          </p:cNvPr>
          <p:cNvSpPr txBox="1"/>
          <p:nvPr/>
        </p:nvSpPr>
        <p:spPr>
          <a:xfrm>
            <a:off x="7016639" y="5158775"/>
            <a:ext cx="464820" cy="208279"/>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sp>
        <p:nvSpPr>
          <p:cNvPr id="29" name="object 30">
            <a:extLst>
              <a:ext uri="{FF2B5EF4-FFF2-40B4-BE49-F238E27FC236}">
                <a16:creationId xmlns:a16="http://schemas.microsoft.com/office/drawing/2014/main" id="{A7113726-6D8E-B22D-E14F-1EB31CB3AA8D}"/>
              </a:ext>
            </a:extLst>
          </p:cNvPr>
          <p:cNvSpPr txBox="1"/>
          <p:nvPr/>
        </p:nvSpPr>
        <p:spPr>
          <a:xfrm>
            <a:off x="9373886" y="5627227"/>
            <a:ext cx="464820" cy="208915"/>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grpSp>
        <p:nvGrpSpPr>
          <p:cNvPr id="30" name="object 31">
            <a:extLst>
              <a:ext uri="{FF2B5EF4-FFF2-40B4-BE49-F238E27FC236}">
                <a16:creationId xmlns:a16="http://schemas.microsoft.com/office/drawing/2014/main" id="{6453A76A-D3AB-2F66-063B-3447FE202917}"/>
              </a:ext>
            </a:extLst>
          </p:cNvPr>
          <p:cNvGrpSpPr/>
          <p:nvPr/>
        </p:nvGrpSpPr>
        <p:grpSpPr>
          <a:xfrm>
            <a:off x="8706374" y="5378103"/>
            <a:ext cx="942975" cy="173990"/>
            <a:chOff x="7182993" y="5583935"/>
            <a:chExt cx="942975" cy="173990"/>
          </a:xfrm>
        </p:grpSpPr>
        <p:pic>
          <p:nvPicPr>
            <p:cNvPr id="31" name="object 32">
              <a:extLst>
                <a:ext uri="{FF2B5EF4-FFF2-40B4-BE49-F238E27FC236}">
                  <a16:creationId xmlns:a16="http://schemas.microsoft.com/office/drawing/2014/main" id="{6623DA6E-290F-59D1-EB41-6028F08FCF18}"/>
                </a:ext>
              </a:extLst>
            </p:cNvPr>
            <p:cNvPicPr/>
            <p:nvPr/>
          </p:nvPicPr>
          <p:blipFill>
            <a:blip r:embed="rId8" cstate="print"/>
            <a:stretch>
              <a:fillRect/>
            </a:stretch>
          </p:blipFill>
          <p:spPr>
            <a:xfrm>
              <a:off x="7182993" y="5583935"/>
              <a:ext cx="105917" cy="173977"/>
            </a:xfrm>
            <a:prstGeom prst="rect">
              <a:avLst/>
            </a:prstGeom>
          </p:spPr>
        </p:pic>
        <p:pic>
          <p:nvPicPr>
            <p:cNvPr id="32" name="object 33">
              <a:extLst>
                <a:ext uri="{FF2B5EF4-FFF2-40B4-BE49-F238E27FC236}">
                  <a16:creationId xmlns:a16="http://schemas.microsoft.com/office/drawing/2014/main" id="{CA6B2AE4-7B9C-0097-9A2D-8EDACAD7E5D1}"/>
                </a:ext>
              </a:extLst>
            </p:cNvPr>
            <p:cNvPicPr/>
            <p:nvPr/>
          </p:nvPicPr>
          <p:blipFill>
            <a:blip r:embed="rId8" cstate="print"/>
            <a:stretch>
              <a:fillRect/>
            </a:stretch>
          </p:blipFill>
          <p:spPr>
            <a:xfrm>
              <a:off x="8019669" y="5583935"/>
              <a:ext cx="105917" cy="173977"/>
            </a:xfrm>
            <a:prstGeom prst="rect">
              <a:avLst/>
            </a:prstGeom>
          </p:spPr>
        </p:pic>
      </p:grpSp>
      <p:sp>
        <p:nvSpPr>
          <p:cNvPr id="33" name="object 34">
            <a:extLst>
              <a:ext uri="{FF2B5EF4-FFF2-40B4-BE49-F238E27FC236}">
                <a16:creationId xmlns:a16="http://schemas.microsoft.com/office/drawing/2014/main" id="{1817AD01-9578-0785-0D51-26BBAC419EA5}"/>
              </a:ext>
            </a:extLst>
          </p:cNvPr>
          <p:cNvSpPr txBox="1"/>
          <p:nvPr/>
        </p:nvSpPr>
        <p:spPr>
          <a:xfrm>
            <a:off x="7857886" y="5413562"/>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貸出等</a:t>
            </a:r>
            <a:endParaRPr sz="1100">
              <a:latin typeface="ＭＳ Ｐゴシック"/>
              <a:cs typeface="ＭＳ Ｐゴシック"/>
            </a:endParaRPr>
          </a:p>
        </p:txBody>
      </p:sp>
      <p:grpSp>
        <p:nvGrpSpPr>
          <p:cNvPr id="34" name="object 35">
            <a:extLst>
              <a:ext uri="{FF2B5EF4-FFF2-40B4-BE49-F238E27FC236}">
                <a16:creationId xmlns:a16="http://schemas.microsoft.com/office/drawing/2014/main" id="{42F7D8E3-C1BA-01A2-36BF-E5B5EB9D4A8B}"/>
              </a:ext>
            </a:extLst>
          </p:cNvPr>
          <p:cNvGrpSpPr/>
          <p:nvPr/>
        </p:nvGrpSpPr>
        <p:grpSpPr>
          <a:xfrm>
            <a:off x="2512647" y="5172364"/>
            <a:ext cx="2416810" cy="1217930"/>
            <a:chOff x="989266" y="5378196"/>
            <a:chExt cx="2416810" cy="1217930"/>
          </a:xfrm>
        </p:grpSpPr>
        <p:pic>
          <p:nvPicPr>
            <p:cNvPr id="35" name="object 36">
              <a:extLst>
                <a:ext uri="{FF2B5EF4-FFF2-40B4-BE49-F238E27FC236}">
                  <a16:creationId xmlns:a16="http://schemas.microsoft.com/office/drawing/2014/main" id="{AAA09E3A-DF24-49C6-9414-13E149D4F736}"/>
                </a:ext>
              </a:extLst>
            </p:cNvPr>
            <p:cNvPicPr/>
            <p:nvPr/>
          </p:nvPicPr>
          <p:blipFill>
            <a:blip r:embed="rId9" cstate="print"/>
            <a:stretch>
              <a:fillRect/>
            </a:stretch>
          </p:blipFill>
          <p:spPr>
            <a:xfrm>
              <a:off x="1824354" y="5385816"/>
              <a:ext cx="106425" cy="165862"/>
            </a:xfrm>
            <a:prstGeom prst="rect">
              <a:avLst/>
            </a:prstGeom>
          </p:spPr>
        </p:pic>
        <p:pic>
          <p:nvPicPr>
            <p:cNvPr id="36" name="object 37">
              <a:extLst>
                <a:ext uri="{FF2B5EF4-FFF2-40B4-BE49-F238E27FC236}">
                  <a16:creationId xmlns:a16="http://schemas.microsoft.com/office/drawing/2014/main" id="{495D7FD6-728D-B584-20EA-5237C0419375}"/>
                </a:ext>
              </a:extLst>
            </p:cNvPr>
            <p:cNvPicPr/>
            <p:nvPr/>
          </p:nvPicPr>
          <p:blipFill>
            <a:blip r:embed="rId10" cstate="print"/>
            <a:stretch>
              <a:fillRect/>
            </a:stretch>
          </p:blipFill>
          <p:spPr>
            <a:xfrm>
              <a:off x="992314" y="5378196"/>
              <a:ext cx="106298" cy="165862"/>
            </a:xfrm>
            <a:prstGeom prst="rect">
              <a:avLst/>
            </a:prstGeom>
          </p:spPr>
        </p:pic>
        <p:pic>
          <p:nvPicPr>
            <p:cNvPr id="37" name="object 38">
              <a:extLst>
                <a:ext uri="{FF2B5EF4-FFF2-40B4-BE49-F238E27FC236}">
                  <a16:creationId xmlns:a16="http://schemas.microsoft.com/office/drawing/2014/main" id="{705D86B1-D71C-8D39-1707-E96541144817}"/>
                </a:ext>
              </a:extLst>
            </p:cNvPr>
            <p:cNvPicPr/>
            <p:nvPr/>
          </p:nvPicPr>
          <p:blipFill>
            <a:blip r:embed="rId11" cstate="print"/>
            <a:stretch>
              <a:fillRect/>
            </a:stretch>
          </p:blipFill>
          <p:spPr>
            <a:xfrm>
              <a:off x="989266" y="5932932"/>
              <a:ext cx="106299" cy="165912"/>
            </a:xfrm>
            <a:prstGeom prst="rect">
              <a:avLst/>
            </a:prstGeom>
          </p:spPr>
        </p:pic>
        <p:pic>
          <p:nvPicPr>
            <p:cNvPr id="38" name="object 39">
              <a:extLst>
                <a:ext uri="{FF2B5EF4-FFF2-40B4-BE49-F238E27FC236}">
                  <a16:creationId xmlns:a16="http://schemas.microsoft.com/office/drawing/2014/main" id="{C06582D4-2415-AB11-752D-837CEBAE03BD}"/>
                </a:ext>
              </a:extLst>
            </p:cNvPr>
            <p:cNvPicPr/>
            <p:nvPr/>
          </p:nvPicPr>
          <p:blipFill>
            <a:blip r:embed="rId12" cstate="print"/>
            <a:stretch>
              <a:fillRect/>
            </a:stretch>
          </p:blipFill>
          <p:spPr>
            <a:xfrm>
              <a:off x="3299586" y="6429756"/>
              <a:ext cx="106425" cy="165912"/>
            </a:xfrm>
            <a:prstGeom prst="rect">
              <a:avLst/>
            </a:prstGeom>
          </p:spPr>
        </p:pic>
      </p:grpSp>
      <p:sp>
        <p:nvSpPr>
          <p:cNvPr id="39" name="object 40">
            <a:extLst>
              <a:ext uri="{FF2B5EF4-FFF2-40B4-BE49-F238E27FC236}">
                <a16:creationId xmlns:a16="http://schemas.microsoft.com/office/drawing/2014/main" id="{A31217CB-ECF0-92C2-F02D-223E5AB7A2F7}"/>
              </a:ext>
            </a:extLst>
          </p:cNvPr>
          <p:cNvSpPr txBox="1"/>
          <p:nvPr/>
        </p:nvSpPr>
        <p:spPr>
          <a:xfrm>
            <a:off x="2350709" y="5430935"/>
            <a:ext cx="464820" cy="208279"/>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sp>
        <p:nvSpPr>
          <p:cNvPr id="40" name="object 41">
            <a:extLst>
              <a:ext uri="{FF2B5EF4-FFF2-40B4-BE49-F238E27FC236}">
                <a16:creationId xmlns:a16="http://schemas.microsoft.com/office/drawing/2014/main" id="{EB61D7D4-0CB5-C138-D935-A6DFF60DD73F}"/>
              </a:ext>
            </a:extLst>
          </p:cNvPr>
          <p:cNvSpPr txBox="1"/>
          <p:nvPr/>
        </p:nvSpPr>
        <p:spPr>
          <a:xfrm>
            <a:off x="4748545" y="5225450"/>
            <a:ext cx="306705" cy="193675"/>
          </a:xfrm>
          <a:prstGeom prst="rect">
            <a:avLst/>
          </a:prstGeom>
        </p:spPr>
        <p:txBody>
          <a:bodyPr vert="horz" wrap="square" lIns="0" tIns="12700" rIns="0" bIns="0" rtlCol="0">
            <a:spAutoFit/>
          </a:bodyPr>
          <a:lstStyle/>
          <a:p>
            <a:pPr marL="12700">
              <a:lnSpc>
                <a:spcPct val="100000"/>
              </a:lnSpc>
              <a:spcBef>
                <a:spcPts val="100"/>
              </a:spcBef>
            </a:pPr>
            <a:r>
              <a:rPr sz="1100" spc="-25" dirty="0">
                <a:latin typeface="ＭＳ Ｐゴシック"/>
                <a:cs typeface="ＭＳ Ｐゴシック"/>
              </a:rPr>
              <a:t>預金</a:t>
            </a:r>
            <a:endParaRPr sz="1100">
              <a:latin typeface="ＭＳ Ｐゴシック"/>
              <a:cs typeface="ＭＳ Ｐゴシック"/>
            </a:endParaRPr>
          </a:p>
        </p:txBody>
      </p:sp>
      <p:sp>
        <p:nvSpPr>
          <p:cNvPr id="41" name="object 42">
            <a:extLst>
              <a:ext uri="{FF2B5EF4-FFF2-40B4-BE49-F238E27FC236}">
                <a16:creationId xmlns:a16="http://schemas.microsoft.com/office/drawing/2014/main" id="{1D9238C9-2A5F-2E0B-1F3A-C78A02DF2EB2}"/>
              </a:ext>
            </a:extLst>
          </p:cNvPr>
          <p:cNvSpPr txBox="1"/>
          <p:nvPr/>
        </p:nvSpPr>
        <p:spPr>
          <a:xfrm>
            <a:off x="3915807" y="5225450"/>
            <a:ext cx="306070" cy="193675"/>
          </a:xfrm>
          <a:prstGeom prst="rect">
            <a:avLst/>
          </a:prstGeom>
        </p:spPr>
        <p:txBody>
          <a:bodyPr vert="horz" wrap="square" lIns="0" tIns="12700" rIns="0" bIns="0" rtlCol="0">
            <a:spAutoFit/>
          </a:bodyPr>
          <a:lstStyle/>
          <a:p>
            <a:pPr marL="12700">
              <a:lnSpc>
                <a:spcPct val="100000"/>
              </a:lnSpc>
              <a:spcBef>
                <a:spcPts val="100"/>
              </a:spcBef>
            </a:pPr>
            <a:r>
              <a:rPr sz="1100" spc="-25" dirty="0">
                <a:latin typeface="ＭＳ Ｐゴシック"/>
                <a:cs typeface="ＭＳ Ｐゴシック"/>
              </a:rPr>
              <a:t>預金</a:t>
            </a:r>
            <a:endParaRPr sz="1100">
              <a:latin typeface="ＭＳ Ｐゴシック"/>
              <a:cs typeface="ＭＳ Ｐゴシック"/>
            </a:endParaRPr>
          </a:p>
        </p:txBody>
      </p:sp>
      <p:sp>
        <p:nvSpPr>
          <p:cNvPr id="42" name="object 43">
            <a:extLst>
              <a:ext uri="{FF2B5EF4-FFF2-40B4-BE49-F238E27FC236}">
                <a16:creationId xmlns:a16="http://schemas.microsoft.com/office/drawing/2014/main" id="{CB9CFB4E-F4BA-D812-81C3-9F60C2DBA49C}"/>
              </a:ext>
            </a:extLst>
          </p:cNvPr>
          <p:cNvSpPr txBox="1"/>
          <p:nvPr/>
        </p:nvSpPr>
        <p:spPr>
          <a:xfrm>
            <a:off x="4145676" y="6282242"/>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銀行券</a:t>
            </a:r>
            <a:endParaRPr sz="1100">
              <a:latin typeface="ＭＳ Ｐゴシック"/>
              <a:cs typeface="ＭＳ Ｐゴシック"/>
            </a:endParaRPr>
          </a:p>
        </p:txBody>
      </p:sp>
      <p:sp>
        <p:nvSpPr>
          <p:cNvPr id="43" name="object 44">
            <a:extLst>
              <a:ext uri="{FF2B5EF4-FFF2-40B4-BE49-F238E27FC236}">
                <a16:creationId xmlns:a16="http://schemas.microsoft.com/office/drawing/2014/main" id="{C043A401-021C-FCB4-E05C-15A5929F6033}"/>
              </a:ext>
            </a:extLst>
          </p:cNvPr>
          <p:cNvSpPr txBox="1"/>
          <p:nvPr/>
        </p:nvSpPr>
        <p:spPr>
          <a:xfrm>
            <a:off x="2358329" y="6060347"/>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銀行券</a:t>
            </a:r>
            <a:endParaRPr sz="1100">
              <a:latin typeface="ＭＳ Ｐゴシック"/>
              <a:cs typeface="ＭＳ Ｐゴシック"/>
            </a:endParaRPr>
          </a:p>
        </p:txBody>
      </p:sp>
      <p:sp>
        <p:nvSpPr>
          <p:cNvPr id="44" name="object 45">
            <a:extLst>
              <a:ext uri="{FF2B5EF4-FFF2-40B4-BE49-F238E27FC236}">
                <a16:creationId xmlns:a16="http://schemas.microsoft.com/office/drawing/2014/main" id="{F6EDFD5E-1BB7-2B39-9E64-882EA2E22F31}"/>
              </a:ext>
            </a:extLst>
          </p:cNvPr>
          <p:cNvSpPr txBox="1"/>
          <p:nvPr/>
        </p:nvSpPr>
        <p:spPr>
          <a:xfrm>
            <a:off x="3179207" y="5718057"/>
            <a:ext cx="44640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貸出等</a:t>
            </a:r>
            <a:endParaRPr sz="1100">
              <a:latin typeface="ＭＳ Ｐゴシック"/>
              <a:cs typeface="ＭＳ Ｐゴシック"/>
            </a:endParaRPr>
          </a:p>
        </p:txBody>
      </p:sp>
      <p:sp>
        <p:nvSpPr>
          <p:cNvPr id="45" name="object 46">
            <a:extLst>
              <a:ext uri="{FF2B5EF4-FFF2-40B4-BE49-F238E27FC236}">
                <a16:creationId xmlns:a16="http://schemas.microsoft.com/office/drawing/2014/main" id="{8389D4C6-C9A9-DAE3-C0EF-6857407666EC}"/>
              </a:ext>
            </a:extLst>
          </p:cNvPr>
          <p:cNvSpPr txBox="1"/>
          <p:nvPr/>
        </p:nvSpPr>
        <p:spPr>
          <a:xfrm>
            <a:off x="4661042" y="5934465"/>
            <a:ext cx="464820" cy="208279"/>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Arial"/>
                <a:cs typeface="Arial"/>
              </a:rPr>
              <a:t>CBDC</a:t>
            </a:r>
            <a:endParaRPr sz="1200">
              <a:latin typeface="Arial"/>
              <a:cs typeface="Arial"/>
            </a:endParaRPr>
          </a:p>
        </p:txBody>
      </p:sp>
      <p:sp>
        <p:nvSpPr>
          <p:cNvPr id="46" name="object 47">
            <a:extLst>
              <a:ext uri="{FF2B5EF4-FFF2-40B4-BE49-F238E27FC236}">
                <a16:creationId xmlns:a16="http://schemas.microsoft.com/office/drawing/2014/main" id="{ED6942CE-E092-D95C-7670-0A4B50C1CD36}"/>
              </a:ext>
            </a:extLst>
          </p:cNvPr>
          <p:cNvSpPr txBox="1"/>
          <p:nvPr/>
        </p:nvSpPr>
        <p:spPr>
          <a:xfrm>
            <a:off x="1566459" y="4061748"/>
            <a:ext cx="4039870" cy="552450"/>
          </a:xfrm>
          <a:prstGeom prst="rect">
            <a:avLst/>
          </a:prstGeom>
        </p:spPr>
        <p:txBody>
          <a:bodyPr vert="horz" wrap="square" lIns="0" tIns="12700" rIns="0" bIns="0" rtlCol="0">
            <a:spAutoFit/>
          </a:bodyPr>
          <a:lstStyle/>
          <a:p>
            <a:pPr marL="12700">
              <a:lnSpc>
                <a:spcPct val="100000"/>
              </a:lnSpc>
              <a:spcBef>
                <a:spcPts val="100"/>
              </a:spcBef>
            </a:pPr>
            <a:r>
              <a:rPr sz="1200" dirty="0">
                <a:latin typeface="メイリオ"/>
                <a:cs typeface="メイリオ"/>
              </a:rPr>
              <a:t>【３‐１】</a:t>
            </a:r>
            <a:r>
              <a:rPr sz="1200" b="1" dirty="0">
                <a:solidFill>
                  <a:srgbClr val="006FC0"/>
                </a:solidFill>
                <a:latin typeface="メイリオ"/>
                <a:cs typeface="メイリオ"/>
              </a:rPr>
              <a:t>銀行券</a:t>
            </a:r>
            <a:r>
              <a:rPr sz="1200" dirty="0">
                <a:latin typeface="メイリオ"/>
                <a:cs typeface="メイリオ"/>
              </a:rPr>
              <a:t>を対価に</a:t>
            </a:r>
            <a:r>
              <a:rPr sz="1200" spc="-10" dirty="0">
                <a:latin typeface="メイリオ"/>
                <a:cs typeface="メイリオ"/>
              </a:rPr>
              <a:t>CBDCが払出されるケース</a:t>
            </a:r>
            <a:endParaRPr sz="1200">
              <a:latin typeface="メイリオ"/>
              <a:cs typeface="メイリオ"/>
            </a:endParaRPr>
          </a:p>
          <a:p>
            <a:pPr>
              <a:lnSpc>
                <a:spcPct val="100000"/>
              </a:lnSpc>
              <a:spcBef>
                <a:spcPts val="80"/>
              </a:spcBef>
            </a:pPr>
            <a:endParaRPr sz="500">
              <a:latin typeface="メイリオ"/>
              <a:cs typeface="メイリオ"/>
            </a:endParaRPr>
          </a:p>
          <a:p>
            <a:pPr marL="415925">
              <a:lnSpc>
                <a:spcPct val="100000"/>
              </a:lnSpc>
              <a:tabLst>
                <a:tab pos="1838325" algn="l"/>
                <a:tab pos="3340735" algn="l"/>
              </a:tabLst>
            </a:pPr>
            <a:r>
              <a:rPr sz="1200" dirty="0">
                <a:latin typeface="ＭＳ Ｐゴシック"/>
                <a:cs typeface="ＭＳ Ｐゴシック"/>
              </a:rPr>
              <a:t>中央銀</a:t>
            </a:r>
            <a:r>
              <a:rPr sz="1200" spc="-50" dirty="0">
                <a:latin typeface="ＭＳ Ｐゴシック"/>
                <a:cs typeface="ＭＳ Ｐゴシック"/>
              </a:rPr>
              <a:t>行</a:t>
            </a:r>
            <a:r>
              <a:rPr sz="1200" dirty="0">
                <a:latin typeface="ＭＳ Ｐゴシック"/>
                <a:cs typeface="ＭＳ Ｐゴシック"/>
              </a:rPr>
              <a:t>	</a:t>
            </a:r>
            <a:r>
              <a:rPr sz="1800" baseline="2314" dirty="0">
                <a:latin typeface="ＭＳ Ｐゴシック"/>
                <a:cs typeface="ＭＳ Ｐゴシック"/>
              </a:rPr>
              <a:t>仲介機</a:t>
            </a:r>
            <a:r>
              <a:rPr sz="1800" spc="-75" baseline="2314" dirty="0">
                <a:latin typeface="ＭＳ Ｐゴシック"/>
                <a:cs typeface="ＭＳ Ｐゴシック"/>
              </a:rPr>
              <a:t>関</a:t>
            </a:r>
            <a:r>
              <a:rPr sz="1800" baseline="2314" dirty="0">
                <a:latin typeface="ＭＳ Ｐゴシック"/>
                <a:cs typeface="ＭＳ Ｐゴシック"/>
              </a:rPr>
              <a:t>	</a:t>
            </a:r>
            <a:r>
              <a:rPr sz="1200" dirty="0">
                <a:latin typeface="ＭＳ Ｐゴシック"/>
                <a:cs typeface="ＭＳ Ｐゴシック"/>
              </a:rPr>
              <a:t>企業・家</a:t>
            </a:r>
            <a:r>
              <a:rPr sz="1200" spc="-50" dirty="0">
                <a:latin typeface="ＭＳ Ｐゴシック"/>
                <a:cs typeface="ＭＳ Ｐゴシック"/>
              </a:rPr>
              <a:t>計</a:t>
            </a:r>
            <a:endParaRPr sz="1200">
              <a:latin typeface="ＭＳ Ｐゴシック"/>
              <a:cs typeface="ＭＳ Ｐゴシック"/>
            </a:endParaRPr>
          </a:p>
        </p:txBody>
      </p:sp>
      <p:sp>
        <p:nvSpPr>
          <p:cNvPr id="47" name="object 48">
            <a:extLst>
              <a:ext uri="{FF2B5EF4-FFF2-40B4-BE49-F238E27FC236}">
                <a16:creationId xmlns:a16="http://schemas.microsoft.com/office/drawing/2014/main" id="{D428EE48-7F62-2126-5A4B-E0D8803BD8B1}"/>
              </a:ext>
            </a:extLst>
          </p:cNvPr>
          <p:cNvSpPr txBox="1"/>
          <p:nvPr/>
        </p:nvSpPr>
        <p:spPr>
          <a:xfrm>
            <a:off x="6263147" y="4059589"/>
            <a:ext cx="3993515" cy="566420"/>
          </a:xfrm>
          <a:prstGeom prst="rect">
            <a:avLst/>
          </a:prstGeom>
        </p:spPr>
        <p:txBody>
          <a:bodyPr vert="horz" wrap="square" lIns="0" tIns="12700" rIns="0" bIns="0" rtlCol="0">
            <a:spAutoFit/>
          </a:bodyPr>
          <a:lstStyle/>
          <a:p>
            <a:pPr marL="12700">
              <a:lnSpc>
                <a:spcPct val="100000"/>
              </a:lnSpc>
              <a:spcBef>
                <a:spcPts val="100"/>
              </a:spcBef>
            </a:pPr>
            <a:r>
              <a:rPr sz="1200" dirty="0">
                <a:latin typeface="メイリオ"/>
                <a:cs typeface="メイリオ"/>
              </a:rPr>
              <a:t>【３‐２】</a:t>
            </a:r>
            <a:r>
              <a:rPr sz="1200" b="1" dirty="0">
                <a:solidFill>
                  <a:srgbClr val="006FC0"/>
                </a:solidFill>
                <a:latin typeface="メイリオ"/>
                <a:cs typeface="メイリオ"/>
              </a:rPr>
              <a:t>銀行預金</a:t>
            </a:r>
            <a:r>
              <a:rPr sz="1200" dirty="0">
                <a:latin typeface="メイリオ"/>
                <a:cs typeface="メイリオ"/>
              </a:rPr>
              <a:t>を対価に</a:t>
            </a:r>
            <a:r>
              <a:rPr sz="1200" spc="-10" dirty="0">
                <a:latin typeface="メイリオ"/>
                <a:cs typeface="メイリオ"/>
              </a:rPr>
              <a:t>CBDCが払出されるケース</a:t>
            </a:r>
            <a:endParaRPr sz="1200">
              <a:latin typeface="メイリオ"/>
              <a:cs typeface="メイリオ"/>
            </a:endParaRPr>
          </a:p>
          <a:p>
            <a:pPr>
              <a:lnSpc>
                <a:spcPct val="100000"/>
              </a:lnSpc>
              <a:spcBef>
                <a:spcPts val="65"/>
              </a:spcBef>
            </a:pPr>
            <a:endParaRPr sz="550">
              <a:latin typeface="メイリオ"/>
              <a:cs typeface="メイリオ"/>
            </a:endParaRPr>
          </a:p>
          <a:p>
            <a:pPr marL="368935">
              <a:lnSpc>
                <a:spcPct val="100000"/>
              </a:lnSpc>
              <a:tabLst>
                <a:tab pos="1841500" algn="l"/>
                <a:tab pos="3294379" algn="l"/>
              </a:tabLst>
            </a:pPr>
            <a:r>
              <a:rPr sz="1200" dirty="0">
                <a:latin typeface="ＭＳ Ｐゴシック"/>
                <a:cs typeface="ＭＳ Ｐゴシック"/>
              </a:rPr>
              <a:t>中央銀</a:t>
            </a:r>
            <a:r>
              <a:rPr sz="1200" spc="-50" dirty="0">
                <a:latin typeface="ＭＳ Ｐゴシック"/>
                <a:cs typeface="ＭＳ Ｐゴシック"/>
              </a:rPr>
              <a:t>行</a:t>
            </a:r>
            <a:r>
              <a:rPr sz="1200" dirty="0">
                <a:latin typeface="ＭＳ Ｐゴシック"/>
                <a:cs typeface="ＭＳ Ｐゴシック"/>
              </a:rPr>
              <a:t>	</a:t>
            </a:r>
            <a:r>
              <a:rPr sz="1800" spc="-15" baseline="2314" dirty="0">
                <a:latin typeface="ＭＳ Ｐゴシック"/>
                <a:cs typeface="ＭＳ Ｐゴシック"/>
              </a:rPr>
              <a:t>仲介機</a:t>
            </a:r>
            <a:r>
              <a:rPr sz="1800" spc="-75" baseline="2314" dirty="0">
                <a:latin typeface="ＭＳ Ｐゴシック"/>
                <a:cs typeface="ＭＳ Ｐゴシック"/>
              </a:rPr>
              <a:t>関</a:t>
            </a:r>
            <a:r>
              <a:rPr sz="1800" baseline="2314" dirty="0">
                <a:latin typeface="ＭＳ Ｐゴシック"/>
                <a:cs typeface="ＭＳ Ｐゴシック"/>
              </a:rPr>
              <a:t>	</a:t>
            </a:r>
            <a:r>
              <a:rPr sz="1200" dirty="0">
                <a:latin typeface="ＭＳ Ｐゴシック"/>
                <a:cs typeface="ＭＳ Ｐゴシック"/>
              </a:rPr>
              <a:t>企業・家</a:t>
            </a:r>
            <a:r>
              <a:rPr sz="1200" spc="-50" dirty="0">
                <a:latin typeface="ＭＳ Ｐゴシック"/>
                <a:cs typeface="ＭＳ Ｐゴシック"/>
              </a:rPr>
              <a:t>計</a:t>
            </a:r>
            <a:endParaRPr sz="1200">
              <a:latin typeface="ＭＳ Ｐゴシック"/>
              <a:cs typeface="ＭＳ Ｐゴシック"/>
            </a:endParaRPr>
          </a:p>
        </p:txBody>
      </p:sp>
      <p:sp>
        <p:nvSpPr>
          <p:cNvPr id="48" name="object 49">
            <a:extLst>
              <a:ext uri="{FF2B5EF4-FFF2-40B4-BE49-F238E27FC236}">
                <a16:creationId xmlns:a16="http://schemas.microsoft.com/office/drawing/2014/main" id="{E0F8644B-58AB-5FEA-C68E-36BE703B76EE}"/>
              </a:ext>
            </a:extLst>
          </p:cNvPr>
          <p:cNvSpPr txBox="1"/>
          <p:nvPr/>
        </p:nvSpPr>
        <p:spPr>
          <a:xfrm>
            <a:off x="1604794" y="1240522"/>
            <a:ext cx="9316491" cy="196849"/>
          </a:xfrm>
          <a:prstGeom prst="rect">
            <a:avLst/>
          </a:prstGeom>
        </p:spPr>
        <p:txBody>
          <a:bodyPr vert="horz" wrap="square" lIns="0" tIns="12065" rIns="0" bIns="0" rtlCol="0">
            <a:spAutoFit/>
          </a:bodyPr>
          <a:lstStyle/>
          <a:p>
            <a:pPr marL="12700">
              <a:lnSpc>
                <a:spcPct val="100000"/>
              </a:lnSpc>
              <a:spcBef>
                <a:spcPts val="1565"/>
              </a:spcBef>
              <a:tabLst>
                <a:tab pos="4718050" algn="l"/>
              </a:tabLst>
            </a:pPr>
            <a:r>
              <a:rPr sz="1800" baseline="4629" dirty="0">
                <a:latin typeface="メイリオ"/>
                <a:cs typeface="メイリオ"/>
              </a:rPr>
              <a:t>【１】</a:t>
            </a:r>
            <a:r>
              <a:rPr sz="1800" spc="-15" baseline="4629" dirty="0">
                <a:latin typeface="メイリオ"/>
                <a:cs typeface="メイリオ"/>
              </a:rPr>
              <a:t>CBDC</a:t>
            </a:r>
            <a:r>
              <a:rPr sz="1800" u="sng" baseline="4629" dirty="0">
                <a:uFill>
                  <a:solidFill>
                    <a:srgbClr val="000000"/>
                  </a:solidFill>
                </a:uFill>
                <a:latin typeface="メイリオ"/>
                <a:cs typeface="メイリオ"/>
              </a:rPr>
              <a:t>発行</a:t>
            </a:r>
            <a:r>
              <a:rPr sz="1800" u="sng" spc="-75" baseline="4629" dirty="0">
                <a:uFill>
                  <a:solidFill>
                    <a:srgbClr val="000000"/>
                  </a:solidFill>
                </a:uFill>
                <a:latin typeface="メイリオ"/>
                <a:cs typeface="メイリオ"/>
              </a:rPr>
              <a:t>前</a:t>
            </a:r>
            <a:r>
              <a:rPr sz="1800" baseline="4629" dirty="0">
                <a:latin typeface="メイリオ"/>
                <a:cs typeface="メイリオ"/>
              </a:rPr>
              <a:t>	</a:t>
            </a:r>
            <a:r>
              <a:rPr sz="1200" dirty="0">
                <a:latin typeface="メイリオ"/>
                <a:cs typeface="メイリオ"/>
              </a:rPr>
              <a:t>【２】</a:t>
            </a:r>
            <a:r>
              <a:rPr sz="1200" spc="-10" dirty="0">
                <a:latin typeface="メイリオ"/>
                <a:cs typeface="メイリオ"/>
              </a:rPr>
              <a:t>CBDC</a:t>
            </a:r>
            <a:r>
              <a:rPr sz="1200" dirty="0">
                <a:latin typeface="メイリオ"/>
                <a:cs typeface="メイリオ"/>
              </a:rPr>
              <a:t>の</a:t>
            </a:r>
            <a:r>
              <a:rPr sz="1200" u="sng" dirty="0">
                <a:uFill>
                  <a:solidFill>
                    <a:srgbClr val="000000"/>
                  </a:solidFill>
                </a:uFill>
                <a:latin typeface="メイリオ"/>
                <a:cs typeface="メイリオ"/>
              </a:rPr>
              <a:t>発行</a:t>
            </a:r>
            <a:r>
              <a:rPr sz="1200" dirty="0">
                <a:latin typeface="メイリオ"/>
                <a:cs typeface="メイリオ"/>
              </a:rPr>
              <a:t>（中央銀行→仲介機関</a:t>
            </a:r>
            <a:r>
              <a:rPr sz="1200" spc="-50" dirty="0">
                <a:latin typeface="メイリオ"/>
                <a:cs typeface="メイリオ"/>
              </a:rPr>
              <a:t>）</a:t>
            </a:r>
            <a:endParaRPr sz="1200" dirty="0">
              <a:latin typeface="メイリオ"/>
              <a:cs typeface="メイリオ"/>
            </a:endParaRPr>
          </a:p>
        </p:txBody>
      </p:sp>
      <p:grpSp>
        <p:nvGrpSpPr>
          <p:cNvPr id="49" name="object 50">
            <a:extLst>
              <a:ext uri="{FF2B5EF4-FFF2-40B4-BE49-F238E27FC236}">
                <a16:creationId xmlns:a16="http://schemas.microsoft.com/office/drawing/2014/main" id="{EDF1EDF0-119C-931B-6737-6732A8116691}"/>
              </a:ext>
            </a:extLst>
          </p:cNvPr>
          <p:cNvGrpSpPr/>
          <p:nvPr/>
        </p:nvGrpSpPr>
        <p:grpSpPr>
          <a:xfrm>
            <a:off x="5970413" y="2516032"/>
            <a:ext cx="291465" cy="337185"/>
            <a:chOff x="4447032" y="2721864"/>
            <a:chExt cx="291465" cy="337185"/>
          </a:xfrm>
        </p:grpSpPr>
        <p:sp>
          <p:nvSpPr>
            <p:cNvPr id="50" name="object 51">
              <a:extLst>
                <a:ext uri="{FF2B5EF4-FFF2-40B4-BE49-F238E27FC236}">
                  <a16:creationId xmlns:a16="http://schemas.microsoft.com/office/drawing/2014/main" id="{D338FF4A-3EAE-6729-A627-9E87E5DBD1D3}"/>
                </a:ext>
              </a:extLst>
            </p:cNvPr>
            <p:cNvSpPr/>
            <p:nvPr/>
          </p:nvSpPr>
          <p:spPr>
            <a:xfrm>
              <a:off x="4454652" y="2729484"/>
              <a:ext cx="276225" cy="321945"/>
            </a:xfrm>
            <a:custGeom>
              <a:avLst/>
              <a:gdLst/>
              <a:ahLst/>
              <a:cxnLst/>
              <a:rect l="l" t="t" r="r" b="b"/>
              <a:pathLst>
                <a:path w="276225" h="321944">
                  <a:moveTo>
                    <a:pt x="137922" y="0"/>
                  </a:moveTo>
                  <a:lnTo>
                    <a:pt x="137922" y="80390"/>
                  </a:lnTo>
                  <a:lnTo>
                    <a:pt x="0" y="80390"/>
                  </a:lnTo>
                  <a:lnTo>
                    <a:pt x="0" y="241173"/>
                  </a:lnTo>
                  <a:lnTo>
                    <a:pt x="137922" y="241173"/>
                  </a:lnTo>
                  <a:lnTo>
                    <a:pt x="137922" y="321563"/>
                  </a:lnTo>
                  <a:lnTo>
                    <a:pt x="275844" y="160781"/>
                  </a:lnTo>
                  <a:lnTo>
                    <a:pt x="137922" y="0"/>
                  </a:lnTo>
                  <a:close/>
                </a:path>
              </a:pathLst>
            </a:custGeom>
            <a:solidFill>
              <a:srgbClr val="94B3D6"/>
            </a:solidFill>
          </p:spPr>
          <p:txBody>
            <a:bodyPr wrap="square" lIns="0" tIns="0" rIns="0" bIns="0" rtlCol="0"/>
            <a:lstStyle/>
            <a:p>
              <a:endParaRPr/>
            </a:p>
          </p:txBody>
        </p:sp>
        <p:sp>
          <p:nvSpPr>
            <p:cNvPr id="51" name="object 52">
              <a:extLst>
                <a:ext uri="{FF2B5EF4-FFF2-40B4-BE49-F238E27FC236}">
                  <a16:creationId xmlns:a16="http://schemas.microsoft.com/office/drawing/2014/main" id="{4059C311-2033-7E32-E29D-A8B9B6E26907}"/>
                </a:ext>
              </a:extLst>
            </p:cNvPr>
            <p:cNvSpPr/>
            <p:nvPr/>
          </p:nvSpPr>
          <p:spPr>
            <a:xfrm>
              <a:off x="4454652" y="2729484"/>
              <a:ext cx="276225" cy="321945"/>
            </a:xfrm>
            <a:custGeom>
              <a:avLst/>
              <a:gdLst/>
              <a:ahLst/>
              <a:cxnLst/>
              <a:rect l="l" t="t" r="r" b="b"/>
              <a:pathLst>
                <a:path w="276225" h="321944">
                  <a:moveTo>
                    <a:pt x="0" y="80390"/>
                  </a:moveTo>
                  <a:lnTo>
                    <a:pt x="137922" y="80390"/>
                  </a:lnTo>
                  <a:lnTo>
                    <a:pt x="137922" y="0"/>
                  </a:lnTo>
                  <a:lnTo>
                    <a:pt x="275844" y="160781"/>
                  </a:lnTo>
                  <a:lnTo>
                    <a:pt x="137922" y="321563"/>
                  </a:lnTo>
                  <a:lnTo>
                    <a:pt x="137922" y="241173"/>
                  </a:lnTo>
                  <a:lnTo>
                    <a:pt x="0" y="241173"/>
                  </a:lnTo>
                  <a:lnTo>
                    <a:pt x="0" y="80390"/>
                  </a:lnTo>
                  <a:close/>
                </a:path>
              </a:pathLst>
            </a:custGeom>
            <a:ln w="15240">
              <a:solidFill>
                <a:srgbClr val="385D89"/>
              </a:solidFill>
            </a:ln>
          </p:spPr>
          <p:txBody>
            <a:bodyPr wrap="square" lIns="0" tIns="0" rIns="0" bIns="0" rtlCol="0"/>
            <a:lstStyle/>
            <a:p>
              <a:endParaRPr/>
            </a:p>
          </p:txBody>
        </p:sp>
      </p:grpSp>
      <p:grpSp>
        <p:nvGrpSpPr>
          <p:cNvPr id="52" name="object 53">
            <a:extLst>
              <a:ext uri="{FF2B5EF4-FFF2-40B4-BE49-F238E27FC236}">
                <a16:creationId xmlns:a16="http://schemas.microsoft.com/office/drawing/2014/main" id="{434D0A45-808D-972D-9313-6BAFC455D614}"/>
              </a:ext>
            </a:extLst>
          </p:cNvPr>
          <p:cNvGrpSpPr/>
          <p:nvPr/>
        </p:nvGrpSpPr>
        <p:grpSpPr>
          <a:xfrm>
            <a:off x="1549288" y="3793144"/>
            <a:ext cx="9037320" cy="2781300"/>
            <a:chOff x="25907" y="3998976"/>
            <a:chExt cx="9037320" cy="2781300"/>
          </a:xfrm>
        </p:grpSpPr>
        <p:sp>
          <p:nvSpPr>
            <p:cNvPr id="53" name="object 54">
              <a:extLst>
                <a:ext uri="{FF2B5EF4-FFF2-40B4-BE49-F238E27FC236}">
                  <a16:creationId xmlns:a16="http://schemas.microsoft.com/office/drawing/2014/main" id="{834D6109-ABE2-36C9-8417-C4F039F025A6}"/>
                </a:ext>
              </a:extLst>
            </p:cNvPr>
            <p:cNvSpPr/>
            <p:nvPr/>
          </p:nvSpPr>
          <p:spPr>
            <a:xfrm>
              <a:off x="32003" y="4180332"/>
              <a:ext cx="9025255" cy="2593975"/>
            </a:xfrm>
            <a:custGeom>
              <a:avLst/>
              <a:gdLst/>
              <a:ahLst/>
              <a:cxnLst/>
              <a:rect l="l" t="t" r="r" b="b"/>
              <a:pathLst>
                <a:path w="9025255" h="2593975">
                  <a:moveTo>
                    <a:pt x="0" y="2593848"/>
                  </a:moveTo>
                  <a:lnTo>
                    <a:pt x="9025128" y="2593848"/>
                  </a:lnTo>
                  <a:lnTo>
                    <a:pt x="9025128" y="0"/>
                  </a:lnTo>
                  <a:lnTo>
                    <a:pt x="0" y="0"/>
                  </a:lnTo>
                  <a:lnTo>
                    <a:pt x="0" y="2593848"/>
                  </a:lnTo>
                  <a:close/>
                </a:path>
              </a:pathLst>
            </a:custGeom>
            <a:ln w="12191">
              <a:solidFill>
                <a:srgbClr val="385D89"/>
              </a:solidFill>
              <a:prstDash val="sysDot"/>
            </a:ln>
          </p:spPr>
          <p:txBody>
            <a:bodyPr wrap="square" lIns="0" tIns="0" rIns="0" bIns="0" rtlCol="0"/>
            <a:lstStyle/>
            <a:p>
              <a:endParaRPr/>
            </a:p>
          </p:txBody>
        </p:sp>
        <p:sp>
          <p:nvSpPr>
            <p:cNvPr id="54" name="object 55">
              <a:extLst>
                <a:ext uri="{FF2B5EF4-FFF2-40B4-BE49-F238E27FC236}">
                  <a16:creationId xmlns:a16="http://schemas.microsoft.com/office/drawing/2014/main" id="{4D12630B-E047-7F84-AB21-D67AC182FAE8}"/>
                </a:ext>
              </a:extLst>
            </p:cNvPr>
            <p:cNvSpPr/>
            <p:nvPr/>
          </p:nvSpPr>
          <p:spPr>
            <a:xfrm>
              <a:off x="4258817" y="4008882"/>
              <a:ext cx="502920" cy="256540"/>
            </a:xfrm>
            <a:custGeom>
              <a:avLst/>
              <a:gdLst/>
              <a:ahLst/>
              <a:cxnLst/>
              <a:rect l="l" t="t" r="r" b="b"/>
              <a:pathLst>
                <a:path w="502920" h="256539">
                  <a:moveTo>
                    <a:pt x="377190" y="0"/>
                  </a:moveTo>
                  <a:lnTo>
                    <a:pt x="125730" y="0"/>
                  </a:lnTo>
                  <a:lnTo>
                    <a:pt x="125730" y="128016"/>
                  </a:lnTo>
                  <a:lnTo>
                    <a:pt x="0" y="128016"/>
                  </a:lnTo>
                  <a:lnTo>
                    <a:pt x="251460" y="256032"/>
                  </a:lnTo>
                  <a:lnTo>
                    <a:pt x="502920" y="128016"/>
                  </a:lnTo>
                  <a:lnTo>
                    <a:pt x="377190" y="128016"/>
                  </a:lnTo>
                  <a:lnTo>
                    <a:pt x="377190" y="0"/>
                  </a:lnTo>
                  <a:close/>
                </a:path>
              </a:pathLst>
            </a:custGeom>
            <a:solidFill>
              <a:srgbClr val="94B3D6"/>
            </a:solidFill>
          </p:spPr>
          <p:txBody>
            <a:bodyPr wrap="square" lIns="0" tIns="0" rIns="0" bIns="0" rtlCol="0"/>
            <a:lstStyle/>
            <a:p>
              <a:endParaRPr/>
            </a:p>
          </p:txBody>
        </p:sp>
        <p:sp>
          <p:nvSpPr>
            <p:cNvPr id="55" name="object 56">
              <a:extLst>
                <a:ext uri="{FF2B5EF4-FFF2-40B4-BE49-F238E27FC236}">
                  <a16:creationId xmlns:a16="http://schemas.microsoft.com/office/drawing/2014/main" id="{AFEFCDAC-A753-07F8-1FCB-B2BAC07606F2}"/>
                </a:ext>
              </a:extLst>
            </p:cNvPr>
            <p:cNvSpPr/>
            <p:nvPr/>
          </p:nvSpPr>
          <p:spPr>
            <a:xfrm>
              <a:off x="4258817" y="4008882"/>
              <a:ext cx="502920" cy="256540"/>
            </a:xfrm>
            <a:custGeom>
              <a:avLst/>
              <a:gdLst/>
              <a:ahLst/>
              <a:cxnLst/>
              <a:rect l="l" t="t" r="r" b="b"/>
              <a:pathLst>
                <a:path w="502920" h="256539">
                  <a:moveTo>
                    <a:pt x="0" y="128016"/>
                  </a:moveTo>
                  <a:lnTo>
                    <a:pt x="125730" y="128016"/>
                  </a:lnTo>
                  <a:lnTo>
                    <a:pt x="125730" y="0"/>
                  </a:lnTo>
                  <a:lnTo>
                    <a:pt x="377190" y="0"/>
                  </a:lnTo>
                  <a:lnTo>
                    <a:pt x="377190" y="128016"/>
                  </a:lnTo>
                  <a:lnTo>
                    <a:pt x="502920" y="128016"/>
                  </a:lnTo>
                  <a:lnTo>
                    <a:pt x="251460" y="256032"/>
                  </a:lnTo>
                  <a:lnTo>
                    <a:pt x="0" y="128016"/>
                  </a:lnTo>
                  <a:close/>
                </a:path>
              </a:pathLst>
            </a:custGeom>
            <a:ln w="19812">
              <a:solidFill>
                <a:srgbClr val="4D69B7"/>
              </a:solidFill>
            </a:ln>
          </p:spPr>
          <p:txBody>
            <a:bodyPr wrap="square" lIns="0" tIns="0" rIns="0" bIns="0" rtlCol="0"/>
            <a:lstStyle/>
            <a:p>
              <a:endParaRPr/>
            </a:p>
          </p:txBody>
        </p:sp>
      </p:grpSp>
      <p:sp>
        <p:nvSpPr>
          <p:cNvPr id="56" name="object 57">
            <a:extLst>
              <a:ext uri="{FF2B5EF4-FFF2-40B4-BE49-F238E27FC236}">
                <a16:creationId xmlns:a16="http://schemas.microsoft.com/office/drawing/2014/main" id="{43D0C2E2-8706-B17C-C37D-D81F6D8F84FF}"/>
              </a:ext>
            </a:extLst>
          </p:cNvPr>
          <p:cNvSpPr txBox="1"/>
          <p:nvPr/>
        </p:nvSpPr>
        <p:spPr>
          <a:xfrm>
            <a:off x="3279156" y="2055911"/>
            <a:ext cx="306070" cy="361950"/>
          </a:xfrm>
          <a:prstGeom prst="rect">
            <a:avLst/>
          </a:prstGeom>
        </p:spPr>
        <p:txBody>
          <a:bodyPr vert="horz" wrap="square" lIns="0" tIns="13335" rIns="0" bIns="0" rtlCol="0">
            <a:spAutoFit/>
          </a:bodyPr>
          <a:lstStyle/>
          <a:p>
            <a:pPr marL="12700">
              <a:lnSpc>
                <a:spcPct val="100000"/>
              </a:lnSpc>
              <a:spcBef>
                <a:spcPts val="105"/>
              </a:spcBef>
            </a:pPr>
            <a:r>
              <a:rPr sz="1100" spc="-25" dirty="0">
                <a:latin typeface="ＭＳ Ｐゴシック"/>
                <a:cs typeface="ＭＳ Ｐゴシック"/>
              </a:rPr>
              <a:t>中銀</a:t>
            </a:r>
            <a:endParaRPr sz="1100">
              <a:latin typeface="ＭＳ Ｐゴシック"/>
              <a:cs typeface="ＭＳ Ｐゴシック"/>
            </a:endParaRPr>
          </a:p>
          <a:p>
            <a:pPr marL="12700">
              <a:lnSpc>
                <a:spcPct val="100000"/>
              </a:lnSpc>
            </a:pPr>
            <a:r>
              <a:rPr sz="1100" spc="-30" dirty="0">
                <a:latin typeface="ＭＳ Ｐゴシック"/>
                <a:cs typeface="ＭＳ Ｐゴシック"/>
              </a:rPr>
              <a:t>当預</a:t>
            </a:r>
            <a:endParaRPr sz="1100">
              <a:latin typeface="ＭＳ Ｐゴシック"/>
              <a:cs typeface="ＭＳ Ｐゴシック"/>
            </a:endParaRPr>
          </a:p>
        </p:txBody>
      </p:sp>
      <p:sp>
        <p:nvSpPr>
          <p:cNvPr id="60" name="テキスト ボックス 59">
            <a:extLst>
              <a:ext uri="{FF2B5EF4-FFF2-40B4-BE49-F238E27FC236}">
                <a16:creationId xmlns:a16="http://schemas.microsoft.com/office/drawing/2014/main" id="{49CFDB78-582D-9B1A-60DB-7E11ABF7F8E4}"/>
              </a:ext>
            </a:extLst>
          </p:cNvPr>
          <p:cNvSpPr txBox="1"/>
          <p:nvPr/>
        </p:nvSpPr>
        <p:spPr>
          <a:xfrm>
            <a:off x="800971" y="264472"/>
            <a:ext cx="10702507" cy="646331"/>
          </a:xfrm>
          <a:prstGeom prst="rect">
            <a:avLst/>
          </a:prstGeom>
          <a:noFill/>
        </p:spPr>
        <p:txBody>
          <a:bodyPr wrap="square">
            <a:spAutoFit/>
          </a:bodyPr>
          <a:lstStyle/>
          <a:p>
            <a:r>
              <a:rPr lang="en-US" altLang="ja-JP" dirty="0">
                <a:latin typeface="BIZ UDPゴシック" panose="020B0400000000000000" pitchFamily="50" charset="-128"/>
                <a:ea typeface="BIZ UDPゴシック" panose="020B0400000000000000" pitchFamily="50" charset="-128"/>
              </a:rPr>
              <a:t>CBDC</a:t>
            </a:r>
            <a:r>
              <a:rPr lang="ja-JP" altLang="en-US" dirty="0">
                <a:latin typeface="BIZ UDPゴシック" panose="020B0400000000000000" pitchFamily="50" charset="-128"/>
                <a:ea typeface="BIZ UDPゴシック" panose="020B0400000000000000" pitchFamily="50" charset="-128"/>
              </a:rPr>
              <a:t>が発行されると、中央銀行の負債構成、企業・家計の資産構成が変化。企業家計の行動次第では、仲介機関（銀行等）の</a:t>
            </a:r>
            <a:r>
              <a:rPr lang="en-US" altLang="ja-JP" dirty="0">
                <a:latin typeface="BIZ UDPゴシック" panose="020B0400000000000000" pitchFamily="50" charset="-128"/>
                <a:ea typeface="BIZ UDPゴシック" panose="020B0400000000000000" pitchFamily="50" charset="-128"/>
              </a:rPr>
              <a:t>BS</a:t>
            </a:r>
            <a:r>
              <a:rPr lang="ja-JP" altLang="en-US" dirty="0">
                <a:latin typeface="BIZ UDPゴシック" panose="020B0400000000000000" pitchFamily="50" charset="-128"/>
                <a:ea typeface="BIZ UDPゴシック" panose="020B0400000000000000" pitchFamily="50" charset="-128"/>
              </a:rPr>
              <a:t>は流動性預金等を中心に縮小する可能性。</a:t>
            </a:r>
          </a:p>
        </p:txBody>
      </p:sp>
    </p:spTree>
    <p:extLst>
      <p:ext uri="{BB962C8B-B14F-4D97-AF65-F5344CB8AC3E}">
        <p14:creationId xmlns:p14="http://schemas.microsoft.com/office/powerpoint/2010/main" val="2412914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523745" y="4905756"/>
            <a:ext cx="6981825" cy="1763395"/>
          </a:xfrm>
          <a:custGeom>
            <a:avLst/>
            <a:gdLst/>
            <a:ahLst/>
            <a:cxnLst/>
            <a:rect l="l" t="t" r="r" b="b"/>
            <a:pathLst>
              <a:path w="6981825" h="1763395">
                <a:moveTo>
                  <a:pt x="6841235" y="0"/>
                </a:moveTo>
                <a:lnTo>
                  <a:pt x="140157" y="0"/>
                </a:lnTo>
                <a:lnTo>
                  <a:pt x="95856" y="7144"/>
                </a:lnTo>
                <a:lnTo>
                  <a:pt x="57382" y="27041"/>
                </a:lnTo>
                <a:lnTo>
                  <a:pt x="27042" y="57387"/>
                </a:lnTo>
                <a:lnTo>
                  <a:pt x="7145" y="95877"/>
                </a:lnTo>
                <a:lnTo>
                  <a:pt x="0" y="140208"/>
                </a:lnTo>
                <a:lnTo>
                  <a:pt x="0" y="1623098"/>
                </a:lnTo>
                <a:lnTo>
                  <a:pt x="7145" y="1667404"/>
                </a:lnTo>
                <a:lnTo>
                  <a:pt x="27042" y="1705882"/>
                </a:lnTo>
                <a:lnTo>
                  <a:pt x="57382" y="1736224"/>
                </a:lnTo>
                <a:lnTo>
                  <a:pt x="95856" y="1756122"/>
                </a:lnTo>
                <a:lnTo>
                  <a:pt x="140157" y="1763268"/>
                </a:lnTo>
                <a:lnTo>
                  <a:pt x="6841235" y="1763268"/>
                </a:lnTo>
                <a:lnTo>
                  <a:pt x="6885566" y="1756122"/>
                </a:lnTo>
                <a:lnTo>
                  <a:pt x="6924056" y="1736224"/>
                </a:lnTo>
                <a:lnTo>
                  <a:pt x="6954402" y="1705882"/>
                </a:lnTo>
                <a:lnTo>
                  <a:pt x="6974299" y="1667404"/>
                </a:lnTo>
                <a:lnTo>
                  <a:pt x="6981444" y="1623098"/>
                </a:lnTo>
                <a:lnTo>
                  <a:pt x="6981444" y="140208"/>
                </a:lnTo>
                <a:lnTo>
                  <a:pt x="6974299" y="95877"/>
                </a:lnTo>
                <a:lnTo>
                  <a:pt x="6954402" y="57387"/>
                </a:lnTo>
                <a:lnTo>
                  <a:pt x="6924056" y="27041"/>
                </a:lnTo>
                <a:lnTo>
                  <a:pt x="6885566" y="7144"/>
                </a:lnTo>
                <a:lnTo>
                  <a:pt x="6841235" y="0"/>
                </a:lnTo>
                <a:close/>
              </a:path>
            </a:pathLst>
          </a:custGeom>
          <a:solidFill>
            <a:srgbClr val="DCE6F1"/>
          </a:solidFill>
        </p:spPr>
        <p:txBody>
          <a:bodyPr wrap="square" lIns="0" tIns="0" rIns="0" bIns="0" rtlCol="0"/>
          <a:lstStyle/>
          <a:p>
            <a:endParaRPr/>
          </a:p>
        </p:txBody>
      </p:sp>
      <p:sp>
        <p:nvSpPr>
          <p:cNvPr id="4" name="object 4"/>
          <p:cNvSpPr txBox="1"/>
          <p:nvPr/>
        </p:nvSpPr>
        <p:spPr>
          <a:xfrm>
            <a:off x="2072132" y="842517"/>
            <a:ext cx="8193405" cy="574040"/>
          </a:xfrm>
          <a:prstGeom prst="rect">
            <a:avLst/>
          </a:prstGeom>
        </p:spPr>
        <p:txBody>
          <a:bodyPr vert="horz" wrap="square" lIns="0" tIns="12700" rIns="0" bIns="0" rtlCol="0">
            <a:spAutoFit/>
          </a:bodyPr>
          <a:lstStyle/>
          <a:p>
            <a:pPr marL="231775" marR="5080" indent="-219710">
              <a:spcBef>
                <a:spcPts val="100"/>
              </a:spcBef>
              <a:buFont typeface="Wingdings"/>
              <a:buChar char=""/>
              <a:tabLst>
                <a:tab pos="232410" algn="l"/>
              </a:tabLst>
            </a:pPr>
            <a:r>
              <a:rPr spc="-10" dirty="0">
                <a:latin typeface="メイリオ"/>
                <a:cs typeface="メイリオ"/>
              </a:rPr>
              <a:t>CBDC</a:t>
            </a:r>
            <a:r>
              <a:rPr dirty="0">
                <a:latin typeface="メイリオ"/>
                <a:cs typeface="メイリオ"/>
              </a:rPr>
              <a:t>に関する技術的な実現可能性を検証するため、</a:t>
            </a:r>
            <a:r>
              <a:rPr b="1" spc="-5" dirty="0">
                <a:solidFill>
                  <a:srgbClr val="006FC0"/>
                </a:solidFill>
                <a:latin typeface="メイリオ"/>
                <a:cs typeface="メイリオ"/>
              </a:rPr>
              <a:t>実証実験を段階的、計画</a:t>
            </a:r>
            <a:r>
              <a:rPr b="1" dirty="0">
                <a:solidFill>
                  <a:srgbClr val="006FC0"/>
                </a:solidFill>
                <a:latin typeface="メイリオ"/>
                <a:cs typeface="メイリオ"/>
              </a:rPr>
              <a:t>的に進めていく</a:t>
            </a:r>
            <a:r>
              <a:rPr spc="-50" dirty="0">
                <a:latin typeface="メイリオ"/>
                <a:cs typeface="メイリオ"/>
              </a:rPr>
              <a:t>。</a:t>
            </a:r>
            <a:endParaRPr dirty="0">
              <a:latin typeface="メイリオ"/>
              <a:cs typeface="メイリオ"/>
            </a:endParaRPr>
          </a:p>
        </p:txBody>
      </p:sp>
      <p:grpSp>
        <p:nvGrpSpPr>
          <p:cNvPr id="5" name="object 5"/>
          <p:cNvGrpSpPr/>
          <p:nvPr/>
        </p:nvGrpSpPr>
        <p:grpSpPr>
          <a:xfrm>
            <a:off x="6745224" y="1626107"/>
            <a:ext cx="3042285" cy="563880"/>
            <a:chOff x="5221223" y="1626107"/>
            <a:chExt cx="3042285" cy="563880"/>
          </a:xfrm>
        </p:grpSpPr>
        <p:sp>
          <p:nvSpPr>
            <p:cNvPr id="6" name="object 6"/>
            <p:cNvSpPr/>
            <p:nvPr/>
          </p:nvSpPr>
          <p:spPr>
            <a:xfrm>
              <a:off x="5240273" y="1645157"/>
              <a:ext cx="3004185" cy="525780"/>
            </a:xfrm>
            <a:custGeom>
              <a:avLst/>
              <a:gdLst/>
              <a:ahLst/>
              <a:cxnLst/>
              <a:rect l="l" t="t" r="r" b="b"/>
              <a:pathLst>
                <a:path w="3004184" h="525780">
                  <a:moveTo>
                    <a:pt x="2740914" y="0"/>
                  </a:moveTo>
                  <a:lnTo>
                    <a:pt x="0" y="0"/>
                  </a:lnTo>
                  <a:lnTo>
                    <a:pt x="0" y="525779"/>
                  </a:lnTo>
                  <a:lnTo>
                    <a:pt x="2740914" y="525779"/>
                  </a:lnTo>
                  <a:lnTo>
                    <a:pt x="3003804" y="262889"/>
                  </a:lnTo>
                  <a:lnTo>
                    <a:pt x="2740914" y="0"/>
                  </a:lnTo>
                  <a:close/>
                </a:path>
              </a:pathLst>
            </a:custGeom>
            <a:solidFill>
              <a:srgbClr val="006FC0"/>
            </a:solidFill>
          </p:spPr>
          <p:txBody>
            <a:bodyPr wrap="square" lIns="0" tIns="0" rIns="0" bIns="0" rtlCol="0"/>
            <a:lstStyle/>
            <a:p>
              <a:endParaRPr/>
            </a:p>
          </p:txBody>
        </p:sp>
        <p:sp>
          <p:nvSpPr>
            <p:cNvPr id="7" name="object 7"/>
            <p:cNvSpPr/>
            <p:nvPr/>
          </p:nvSpPr>
          <p:spPr>
            <a:xfrm>
              <a:off x="5240273" y="1645157"/>
              <a:ext cx="3004185" cy="525780"/>
            </a:xfrm>
            <a:custGeom>
              <a:avLst/>
              <a:gdLst/>
              <a:ahLst/>
              <a:cxnLst/>
              <a:rect l="l" t="t" r="r" b="b"/>
              <a:pathLst>
                <a:path w="3004184" h="525780">
                  <a:moveTo>
                    <a:pt x="0" y="0"/>
                  </a:moveTo>
                  <a:lnTo>
                    <a:pt x="2740914" y="0"/>
                  </a:lnTo>
                  <a:lnTo>
                    <a:pt x="3003804" y="262889"/>
                  </a:lnTo>
                  <a:lnTo>
                    <a:pt x="2740914"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8" name="object 8"/>
          <p:cNvSpPr txBox="1"/>
          <p:nvPr/>
        </p:nvSpPr>
        <p:spPr>
          <a:xfrm>
            <a:off x="7737729" y="1764233"/>
            <a:ext cx="12312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パイロット実験</a:t>
            </a:r>
            <a:endParaRPr sz="1350">
              <a:latin typeface="メイリオ"/>
              <a:cs typeface="メイリオ"/>
            </a:endParaRPr>
          </a:p>
        </p:txBody>
      </p:sp>
      <p:grpSp>
        <p:nvGrpSpPr>
          <p:cNvPr id="9" name="object 9"/>
          <p:cNvGrpSpPr/>
          <p:nvPr/>
        </p:nvGrpSpPr>
        <p:grpSpPr>
          <a:xfrm>
            <a:off x="4770120" y="1626107"/>
            <a:ext cx="2581910" cy="563880"/>
            <a:chOff x="3246120" y="1626107"/>
            <a:chExt cx="2581910" cy="563880"/>
          </a:xfrm>
        </p:grpSpPr>
        <p:sp>
          <p:nvSpPr>
            <p:cNvPr id="10" name="object 10"/>
            <p:cNvSpPr/>
            <p:nvPr/>
          </p:nvSpPr>
          <p:spPr>
            <a:xfrm>
              <a:off x="3265170" y="1645157"/>
              <a:ext cx="2543810" cy="525780"/>
            </a:xfrm>
            <a:custGeom>
              <a:avLst/>
              <a:gdLst/>
              <a:ahLst/>
              <a:cxnLst/>
              <a:rect l="l" t="t" r="r" b="b"/>
              <a:pathLst>
                <a:path w="2543810" h="525780">
                  <a:moveTo>
                    <a:pt x="2280666" y="0"/>
                  </a:moveTo>
                  <a:lnTo>
                    <a:pt x="0" y="0"/>
                  </a:lnTo>
                  <a:lnTo>
                    <a:pt x="0" y="525779"/>
                  </a:lnTo>
                  <a:lnTo>
                    <a:pt x="2280666" y="525779"/>
                  </a:lnTo>
                  <a:lnTo>
                    <a:pt x="2543555" y="262889"/>
                  </a:lnTo>
                  <a:lnTo>
                    <a:pt x="2280666" y="0"/>
                  </a:lnTo>
                  <a:close/>
                </a:path>
              </a:pathLst>
            </a:custGeom>
            <a:solidFill>
              <a:srgbClr val="006FC0"/>
            </a:solidFill>
          </p:spPr>
          <p:txBody>
            <a:bodyPr wrap="square" lIns="0" tIns="0" rIns="0" bIns="0" rtlCol="0"/>
            <a:lstStyle/>
            <a:p>
              <a:endParaRPr/>
            </a:p>
          </p:txBody>
        </p:sp>
        <p:sp>
          <p:nvSpPr>
            <p:cNvPr id="11" name="object 11"/>
            <p:cNvSpPr/>
            <p:nvPr/>
          </p:nvSpPr>
          <p:spPr>
            <a:xfrm>
              <a:off x="3265170" y="1645157"/>
              <a:ext cx="2543810" cy="525780"/>
            </a:xfrm>
            <a:custGeom>
              <a:avLst/>
              <a:gdLst/>
              <a:ahLst/>
              <a:cxnLst/>
              <a:rect l="l" t="t" r="r" b="b"/>
              <a:pathLst>
                <a:path w="2543810" h="525780">
                  <a:moveTo>
                    <a:pt x="0" y="0"/>
                  </a:moveTo>
                  <a:lnTo>
                    <a:pt x="2280666" y="0"/>
                  </a:lnTo>
                  <a:lnTo>
                    <a:pt x="2543555" y="262889"/>
                  </a:lnTo>
                  <a:lnTo>
                    <a:pt x="2280666"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12" name="object 12"/>
          <p:cNvSpPr txBox="1"/>
          <p:nvPr/>
        </p:nvSpPr>
        <p:spPr>
          <a:xfrm>
            <a:off x="5292345" y="1764233"/>
            <a:ext cx="15741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概念実証フェーズ２</a:t>
            </a:r>
            <a:endParaRPr sz="1350">
              <a:latin typeface="メイリオ"/>
              <a:cs typeface="メイリオ"/>
            </a:endParaRPr>
          </a:p>
        </p:txBody>
      </p:sp>
      <p:grpSp>
        <p:nvGrpSpPr>
          <p:cNvPr id="13" name="object 13"/>
          <p:cNvGrpSpPr/>
          <p:nvPr/>
        </p:nvGrpSpPr>
        <p:grpSpPr>
          <a:xfrm>
            <a:off x="2525267" y="1626107"/>
            <a:ext cx="2581910" cy="563880"/>
            <a:chOff x="1001267" y="1626107"/>
            <a:chExt cx="2581910" cy="563880"/>
          </a:xfrm>
        </p:grpSpPr>
        <p:sp>
          <p:nvSpPr>
            <p:cNvPr id="14" name="object 14"/>
            <p:cNvSpPr/>
            <p:nvPr/>
          </p:nvSpPr>
          <p:spPr>
            <a:xfrm>
              <a:off x="1020317" y="1645157"/>
              <a:ext cx="2543810" cy="525780"/>
            </a:xfrm>
            <a:custGeom>
              <a:avLst/>
              <a:gdLst/>
              <a:ahLst/>
              <a:cxnLst/>
              <a:rect l="l" t="t" r="r" b="b"/>
              <a:pathLst>
                <a:path w="2543810" h="525780">
                  <a:moveTo>
                    <a:pt x="2280666" y="0"/>
                  </a:moveTo>
                  <a:lnTo>
                    <a:pt x="0" y="0"/>
                  </a:lnTo>
                  <a:lnTo>
                    <a:pt x="0" y="525779"/>
                  </a:lnTo>
                  <a:lnTo>
                    <a:pt x="2280666" y="525779"/>
                  </a:lnTo>
                  <a:lnTo>
                    <a:pt x="2543556" y="262889"/>
                  </a:lnTo>
                  <a:lnTo>
                    <a:pt x="2280666" y="0"/>
                  </a:lnTo>
                  <a:close/>
                </a:path>
              </a:pathLst>
            </a:custGeom>
            <a:solidFill>
              <a:srgbClr val="006FC0"/>
            </a:solidFill>
          </p:spPr>
          <p:txBody>
            <a:bodyPr wrap="square" lIns="0" tIns="0" rIns="0" bIns="0" rtlCol="0"/>
            <a:lstStyle/>
            <a:p>
              <a:endParaRPr/>
            </a:p>
          </p:txBody>
        </p:sp>
        <p:sp>
          <p:nvSpPr>
            <p:cNvPr id="15" name="object 15"/>
            <p:cNvSpPr/>
            <p:nvPr/>
          </p:nvSpPr>
          <p:spPr>
            <a:xfrm>
              <a:off x="1020317" y="1645157"/>
              <a:ext cx="2543810" cy="525780"/>
            </a:xfrm>
            <a:custGeom>
              <a:avLst/>
              <a:gdLst/>
              <a:ahLst/>
              <a:cxnLst/>
              <a:rect l="l" t="t" r="r" b="b"/>
              <a:pathLst>
                <a:path w="2543810" h="525780">
                  <a:moveTo>
                    <a:pt x="0" y="0"/>
                  </a:moveTo>
                  <a:lnTo>
                    <a:pt x="2280666" y="0"/>
                  </a:lnTo>
                  <a:lnTo>
                    <a:pt x="2543556" y="262889"/>
                  </a:lnTo>
                  <a:lnTo>
                    <a:pt x="2280666"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16" name="object 16"/>
          <p:cNvSpPr txBox="1"/>
          <p:nvPr/>
        </p:nvSpPr>
        <p:spPr>
          <a:xfrm>
            <a:off x="2963037" y="1764233"/>
            <a:ext cx="15741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概念実証フェーズ１</a:t>
            </a:r>
            <a:endParaRPr sz="1350">
              <a:latin typeface="メイリオ"/>
              <a:cs typeface="メイリオ"/>
            </a:endParaRPr>
          </a:p>
        </p:txBody>
      </p:sp>
      <p:sp>
        <p:nvSpPr>
          <p:cNvPr id="17" name="object 17"/>
          <p:cNvSpPr txBox="1"/>
          <p:nvPr/>
        </p:nvSpPr>
        <p:spPr>
          <a:xfrm>
            <a:off x="2543555" y="2336293"/>
            <a:ext cx="2374900" cy="1472839"/>
          </a:xfrm>
          <a:prstGeom prst="rect">
            <a:avLst/>
          </a:prstGeom>
          <a:ln w="12192">
            <a:solidFill>
              <a:srgbClr val="000000"/>
            </a:solidFill>
          </a:ln>
        </p:spPr>
        <p:txBody>
          <a:bodyPr vert="horz" wrap="square" lIns="0" tIns="122555" rIns="0" bIns="0" rtlCol="0">
            <a:spAutoFit/>
          </a:bodyPr>
          <a:lstStyle/>
          <a:p>
            <a:pPr marL="91440" marR="81915" algn="just">
              <a:spcBef>
                <a:spcPts val="965"/>
              </a:spcBef>
            </a:pPr>
            <a:r>
              <a:rPr sz="1350" spc="65" dirty="0">
                <a:latin typeface="メイリオ"/>
                <a:cs typeface="メイリオ"/>
              </a:rPr>
              <a:t>システム的な実験環境を構</a:t>
            </a:r>
            <a:r>
              <a:rPr sz="1350" spc="-5" dirty="0">
                <a:latin typeface="メイリオ"/>
                <a:cs typeface="メイリオ"/>
              </a:rPr>
              <a:t>築し、</a:t>
            </a:r>
            <a:r>
              <a:rPr sz="1350" spc="-10" dirty="0">
                <a:latin typeface="メイリオ"/>
                <a:cs typeface="メイリオ"/>
              </a:rPr>
              <a:t>CBDC</a:t>
            </a:r>
            <a:r>
              <a:rPr sz="1350" dirty="0">
                <a:latin typeface="メイリオ"/>
                <a:cs typeface="メイリオ"/>
              </a:rPr>
              <a:t>の</a:t>
            </a:r>
            <a:r>
              <a:rPr sz="1350" b="1" spc="-15" dirty="0">
                <a:solidFill>
                  <a:srgbClr val="006FC0"/>
                </a:solidFill>
                <a:latin typeface="メイリオ"/>
                <a:cs typeface="メイリオ"/>
              </a:rPr>
              <a:t>基本機能</a:t>
            </a:r>
            <a:r>
              <a:rPr sz="1350" dirty="0">
                <a:latin typeface="メイリオ"/>
                <a:cs typeface="メイリオ"/>
              </a:rPr>
              <a:t>（</a:t>
            </a:r>
            <a:r>
              <a:rPr sz="1350" spc="-50" dirty="0">
                <a:latin typeface="メイリオ"/>
                <a:cs typeface="メイリオ"/>
              </a:rPr>
              <a:t>発</a:t>
            </a:r>
            <a:r>
              <a:rPr sz="1350" spc="80" dirty="0">
                <a:latin typeface="メイリオ"/>
                <a:cs typeface="メイリオ"/>
              </a:rPr>
              <a:t>行、流通、還収）</a:t>
            </a:r>
            <a:r>
              <a:rPr sz="1350" spc="50" dirty="0">
                <a:latin typeface="メイリオ"/>
                <a:cs typeface="メイリオ"/>
              </a:rPr>
              <a:t>に関する</a:t>
            </a:r>
            <a:r>
              <a:rPr sz="1350" spc="-10" dirty="0">
                <a:latin typeface="メイリオ"/>
                <a:cs typeface="メイリオ"/>
              </a:rPr>
              <a:t>検証を行う。</a:t>
            </a:r>
            <a:endParaRPr sz="1350">
              <a:latin typeface="メイリオ"/>
              <a:cs typeface="メイリオ"/>
            </a:endParaRPr>
          </a:p>
          <a:p>
            <a:pPr marL="261620" marR="211454" indent="-170815">
              <a:spcBef>
                <a:spcPts val="805"/>
              </a:spcBef>
            </a:pPr>
            <a:r>
              <a:rPr sz="1350" dirty="0">
                <a:latin typeface="メイリオ"/>
                <a:cs typeface="メイリオ"/>
              </a:rPr>
              <a:t>→</a:t>
            </a:r>
            <a:r>
              <a:rPr sz="1350" b="1" dirty="0">
                <a:solidFill>
                  <a:srgbClr val="006FC0"/>
                </a:solidFill>
                <a:latin typeface="メイリオ"/>
                <a:cs typeface="メイリオ"/>
              </a:rPr>
              <a:t>本年４月～</a:t>
            </a:r>
            <a:r>
              <a:rPr sz="1350" b="1" spc="-25" dirty="0">
                <a:solidFill>
                  <a:srgbClr val="006FC0"/>
                </a:solidFill>
                <a:latin typeface="メイリオ"/>
                <a:cs typeface="メイリオ"/>
              </a:rPr>
              <a:t>来年３月まで</a:t>
            </a:r>
            <a:r>
              <a:rPr sz="1350" b="1" spc="-15" dirty="0">
                <a:solidFill>
                  <a:srgbClr val="006FC0"/>
                </a:solidFill>
                <a:latin typeface="メイリオ"/>
                <a:cs typeface="メイリオ"/>
              </a:rPr>
              <a:t>の１年間を想定。</a:t>
            </a:r>
            <a:endParaRPr sz="1350">
              <a:latin typeface="メイリオ"/>
              <a:cs typeface="メイリオ"/>
            </a:endParaRPr>
          </a:p>
        </p:txBody>
      </p:sp>
      <p:sp>
        <p:nvSpPr>
          <p:cNvPr id="18" name="object 18"/>
          <p:cNvSpPr txBox="1"/>
          <p:nvPr/>
        </p:nvSpPr>
        <p:spPr>
          <a:xfrm>
            <a:off x="5006340" y="2336292"/>
            <a:ext cx="2178050" cy="1218282"/>
          </a:xfrm>
          <a:prstGeom prst="rect">
            <a:avLst/>
          </a:prstGeom>
          <a:ln w="12192">
            <a:solidFill>
              <a:srgbClr val="000000"/>
            </a:solidFill>
          </a:ln>
        </p:spPr>
        <p:txBody>
          <a:bodyPr vert="horz" wrap="square" lIns="0" tIns="0" rIns="0" bIns="0" rtlCol="0">
            <a:spAutoFit/>
          </a:bodyPr>
          <a:lstStyle/>
          <a:p>
            <a:pPr>
              <a:lnSpc>
                <a:spcPct val="100000"/>
              </a:lnSpc>
            </a:pPr>
            <a:endParaRPr sz="1600">
              <a:latin typeface="Times New Roman"/>
              <a:cs typeface="Times New Roman"/>
            </a:endParaRPr>
          </a:p>
          <a:p>
            <a:pPr marL="91440" marR="81915" algn="just">
              <a:spcBef>
                <a:spcPts val="1145"/>
              </a:spcBef>
            </a:pPr>
            <a:r>
              <a:rPr sz="1350" spc="55" dirty="0">
                <a:latin typeface="メイリオ"/>
                <a:cs typeface="メイリオ"/>
              </a:rPr>
              <a:t>フェーズ１で構築した実</a:t>
            </a:r>
            <a:r>
              <a:rPr sz="1350" spc="135" dirty="0">
                <a:latin typeface="メイリオ"/>
                <a:cs typeface="メイリオ"/>
              </a:rPr>
              <a:t>験環境に</a:t>
            </a:r>
            <a:r>
              <a:rPr sz="1350" spc="-75" dirty="0">
                <a:latin typeface="メイリオ"/>
                <a:cs typeface="メイリオ"/>
              </a:rPr>
              <a:t>CBDC</a:t>
            </a:r>
            <a:r>
              <a:rPr sz="1350" spc="45" dirty="0">
                <a:latin typeface="メイリオ"/>
                <a:cs typeface="メイリオ"/>
              </a:rPr>
              <a:t> の</a:t>
            </a:r>
            <a:r>
              <a:rPr sz="1350" b="1" spc="70" dirty="0">
                <a:solidFill>
                  <a:srgbClr val="006FC0"/>
                </a:solidFill>
                <a:latin typeface="メイリオ"/>
                <a:cs typeface="メイリオ"/>
              </a:rPr>
              <a:t>周辺機</a:t>
            </a:r>
            <a:r>
              <a:rPr sz="1350" b="1" spc="80" dirty="0">
                <a:solidFill>
                  <a:srgbClr val="006FC0"/>
                </a:solidFill>
                <a:latin typeface="メイリオ"/>
                <a:cs typeface="メイリオ"/>
              </a:rPr>
              <a:t>能</a:t>
            </a:r>
            <a:r>
              <a:rPr sz="1350" spc="55" dirty="0">
                <a:latin typeface="メイリオ"/>
                <a:cs typeface="メイリオ"/>
              </a:rPr>
              <a:t>を付加して、その実現</a:t>
            </a:r>
            <a:r>
              <a:rPr sz="1350" spc="-15" dirty="0">
                <a:latin typeface="メイリオ"/>
                <a:cs typeface="メイリオ"/>
              </a:rPr>
              <a:t>可能性などを検証する。</a:t>
            </a:r>
            <a:endParaRPr sz="1350">
              <a:latin typeface="メイリオ"/>
              <a:cs typeface="メイリオ"/>
            </a:endParaRPr>
          </a:p>
        </p:txBody>
      </p:sp>
      <p:sp>
        <p:nvSpPr>
          <p:cNvPr id="19" name="object 19"/>
          <p:cNvSpPr/>
          <p:nvPr/>
        </p:nvSpPr>
        <p:spPr>
          <a:xfrm>
            <a:off x="7271003" y="2336293"/>
            <a:ext cx="2254250" cy="1632585"/>
          </a:xfrm>
          <a:custGeom>
            <a:avLst/>
            <a:gdLst/>
            <a:ahLst/>
            <a:cxnLst/>
            <a:rect l="l" t="t" r="r" b="b"/>
            <a:pathLst>
              <a:path w="2254250" h="1632585">
                <a:moveTo>
                  <a:pt x="0" y="1632204"/>
                </a:moveTo>
                <a:lnTo>
                  <a:pt x="2253996" y="1632204"/>
                </a:lnTo>
                <a:lnTo>
                  <a:pt x="2253996" y="0"/>
                </a:lnTo>
                <a:lnTo>
                  <a:pt x="0" y="0"/>
                </a:lnTo>
                <a:lnTo>
                  <a:pt x="0" y="1632204"/>
                </a:lnTo>
                <a:close/>
              </a:path>
            </a:pathLst>
          </a:custGeom>
          <a:ln w="12192">
            <a:solidFill>
              <a:srgbClr val="000000"/>
            </a:solidFill>
          </a:ln>
        </p:spPr>
        <p:txBody>
          <a:bodyPr wrap="square" lIns="0" tIns="0" rIns="0" bIns="0" rtlCol="0"/>
          <a:lstStyle/>
          <a:p>
            <a:endParaRPr/>
          </a:p>
        </p:txBody>
      </p:sp>
      <p:sp>
        <p:nvSpPr>
          <p:cNvPr id="20" name="object 20"/>
          <p:cNvSpPr txBox="1"/>
          <p:nvPr/>
        </p:nvSpPr>
        <p:spPr>
          <a:xfrm>
            <a:off x="7351267" y="2599182"/>
            <a:ext cx="2096770" cy="849630"/>
          </a:xfrm>
          <a:prstGeom prst="rect">
            <a:avLst/>
          </a:prstGeom>
        </p:spPr>
        <p:txBody>
          <a:bodyPr vert="horz" wrap="square" lIns="0" tIns="13335" rIns="0" bIns="0" rtlCol="0">
            <a:spAutoFit/>
          </a:bodyPr>
          <a:lstStyle/>
          <a:p>
            <a:pPr marL="12700" marR="5080" algn="just">
              <a:spcBef>
                <a:spcPts val="105"/>
              </a:spcBef>
            </a:pPr>
            <a:r>
              <a:rPr sz="1350" spc="-5" dirty="0">
                <a:latin typeface="メイリオ"/>
                <a:cs typeface="メイリオ"/>
              </a:rPr>
              <a:t>概念実証を経て、さらに必</a:t>
            </a:r>
            <a:r>
              <a:rPr sz="1350" dirty="0">
                <a:latin typeface="メイリオ"/>
                <a:cs typeface="メイリオ"/>
              </a:rPr>
              <a:t>要と判断されれば、</a:t>
            </a:r>
            <a:r>
              <a:rPr sz="1350" b="1" spc="-20" dirty="0">
                <a:solidFill>
                  <a:srgbClr val="006FC0"/>
                </a:solidFill>
                <a:latin typeface="メイリオ"/>
                <a:cs typeface="メイリオ"/>
              </a:rPr>
              <a:t>民間事</a:t>
            </a:r>
            <a:r>
              <a:rPr sz="1350" b="1" spc="-15" dirty="0">
                <a:solidFill>
                  <a:srgbClr val="006FC0"/>
                </a:solidFill>
                <a:latin typeface="メイリオ"/>
                <a:cs typeface="メイリオ"/>
              </a:rPr>
              <a:t>業者や消費者が実地に参加</a:t>
            </a:r>
            <a:r>
              <a:rPr sz="1350" spc="-5" dirty="0">
                <a:latin typeface="メイリオ"/>
                <a:cs typeface="メイリオ"/>
              </a:rPr>
              <a:t>する形でのパイロット実験</a:t>
            </a:r>
            <a:endParaRPr sz="1350">
              <a:latin typeface="メイリオ"/>
              <a:cs typeface="メイリオ"/>
            </a:endParaRPr>
          </a:p>
        </p:txBody>
      </p:sp>
      <p:sp>
        <p:nvSpPr>
          <p:cNvPr id="21" name="object 21"/>
          <p:cNvSpPr txBox="1"/>
          <p:nvPr/>
        </p:nvSpPr>
        <p:spPr>
          <a:xfrm>
            <a:off x="7351268" y="3422395"/>
            <a:ext cx="2267585" cy="221214"/>
          </a:xfrm>
          <a:prstGeom prst="rect">
            <a:avLst/>
          </a:prstGeom>
        </p:spPr>
        <p:txBody>
          <a:bodyPr vert="horz" wrap="square" lIns="0" tIns="13335" rIns="0" bIns="0" rtlCol="0">
            <a:spAutoFit/>
          </a:bodyPr>
          <a:lstStyle/>
          <a:p>
            <a:pPr marL="12700">
              <a:spcBef>
                <a:spcPts val="105"/>
              </a:spcBef>
            </a:pPr>
            <a:r>
              <a:rPr sz="1350" spc="-5" dirty="0">
                <a:latin typeface="メイリオ"/>
                <a:cs typeface="メイリオ"/>
              </a:rPr>
              <a:t>を行うことも検討していく。</a:t>
            </a:r>
            <a:endParaRPr sz="1350">
              <a:latin typeface="メイリオ"/>
              <a:cs typeface="メイリオ"/>
            </a:endParaRPr>
          </a:p>
        </p:txBody>
      </p:sp>
      <p:sp>
        <p:nvSpPr>
          <p:cNvPr id="22" name="object 22"/>
          <p:cNvSpPr txBox="1"/>
          <p:nvPr/>
        </p:nvSpPr>
        <p:spPr>
          <a:xfrm>
            <a:off x="2072131" y="4387722"/>
            <a:ext cx="7599680" cy="1836400"/>
          </a:xfrm>
          <a:prstGeom prst="rect">
            <a:avLst/>
          </a:prstGeom>
        </p:spPr>
        <p:txBody>
          <a:bodyPr vert="horz" wrap="square" lIns="0" tIns="12700" rIns="0" bIns="0" rtlCol="0">
            <a:spAutoFit/>
          </a:bodyPr>
          <a:lstStyle/>
          <a:p>
            <a:pPr marL="269875" indent="-257810">
              <a:spcBef>
                <a:spcPts val="100"/>
              </a:spcBef>
              <a:buFont typeface="Wingdings"/>
              <a:buChar char=""/>
              <a:tabLst>
                <a:tab pos="270510" algn="l"/>
              </a:tabLst>
            </a:pPr>
            <a:r>
              <a:rPr dirty="0">
                <a:latin typeface="メイリオ"/>
                <a:cs typeface="メイリオ"/>
              </a:rPr>
              <a:t>実証実験と並行して、以下の点を中心に、</a:t>
            </a:r>
            <a:r>
              <a:rPr b="1" dirty="0">
                <a:solidFill>
                  <a:srgbClr val="006FC0"/>
                </a:solidFill>
                <a:latin typeface="メイリオ"/>
                <a:cs typeface="メイリオ"/>
              </a:rPr>
              <a:t>制度設計面の検討</a:t>
            </a:r>
            <a:r>
              <a:rPr spc="-15" dirty="0">
                <a:latin typeface="メイリオ"/>
                <a:cs typeface="メイリオ"/>
              </a:rPr>
              <a:t>を進める。</a:t>
            </a:r>
            <a:endParaRPr>
              <a:latin typeface="メイリオ"/>
              <a:cs typeface="メイリオ"/>
            </a:endParaRPr>
          </a:p>
          <a:p>
            <a:pPr>
              <a:lnSpc>
                <a:spcPct val="100000"/>
              </a:lnSpc>
            </a:pPr>
            <a:endParaRPr sz="1350">
              <a:latin typeface="メイリオ"/>
              <a:cs typeface="メイリオ"/>
            </a:endParaRPr>
          </a:p>
          <a:p>
            <a:pPr marL="769620"/>
            <a:r>
              <a:rPr dirty="0">
                <a:latin typeface="メイリオ"/>
                <a:cs typeface="メイリオ"/>
              </a:rPr>
              <a:t>① 中央銀行と民間事業者の</a:t>
            </a:r>
            <a:r>
              <a:rPr b="1" dirty="0">
                <a:solidFill>
                  <a:srgbClr val="006FC0"/>
                </a:solidFill>
                <a:latin typeface="メイリオ"/>
                <a:cs typeface="メイリオ"/>
              </a:rPr>
              <a:t>協調・役割分担</a:t>
            </a:r>
            <a:r>
              <a:rPr spc="-15" dirty="0">
                <a:latin typeface="メイリオ"/>
                <a:cs typeface="メイリオ"/>
              </a:rPr>
              <a:t>のあり方</a:t>
            </a:r>
            <a:endParaRPr>
              <a:latin typeface="メイリオ"/>
              <a:cs typeface="メイリオ"/>
            </a:endParaRPr>
          </a:p>
          <a:p>
            <a:pPr marL="769620">
              <a:spcBef>
                <a:spcPts val="645"/>
              </a:spcBef>
            </a:pPr>
            <a:r>
              <a:rPr spc="20" dirty="0">
                <a:latin typeface="メイリオ"/>
                <a:cs typeface="メイリオ"/>
              </a:rPr>
              <a:t>② </a:t>
            </a:r>
            <a:r>
              <a:rPr b="1" spc="-10" dirty="0">
                <a:solidFill>
                  <a:srgbClr val="006FC0"/>
                </a:solidFill>
                <a:latin typeface="メイリオ"/>
                <a:cs typeface="メイリオ"/>
              </a:rPr>
              <a:t>金融システムの安定</a:t>
            </a:r>
            <a:r>
              <a:rPr spc="-20" dirty="0">
                <a:latin typeface="メイリオ"/>
                <a:cs typeface="メイリオ"/>
              </a:rPr>
              <a:t>等との関係</a:t>
            </a:r>
            <a:endParaRPr>
              <a:latin typeface="メイリオ"/>
              <a:cs typeface="メイリオ"/>
            </a:endParaRPr>
          </a:p>
          <a:p>
            <a:pPr marL="769620">
              <a:spcBef>
                <a:spcPts val="640"/>
              </a:spcBef>
            </a:pPr>
            <a:r>
              <a:rPr dirty="0">
                <a:latin typeface="メイリオ"/>
                <a:cs typeface="メイリオ"/>
              </a:rPr>
              <a:t>③ </a:t>
            </a:r>
            <a:r>
              <a:rPr b="1" dirty="0">
                <a:solidFill>
                  <a:srgbClr val="006FC0"/>
                </a:solidFill>
                <a:latin typeface="メイリオ"/>
                <a:cs typeface="メイリオ"/>
              </a:rPr>
              <a:t>プライバシー</a:t>
            </a:r>
            <a:r>
              <a:rPr spc="-5" dirty="0">
                <a:latin typeface="メイリオ"/>
                <a:cs typeface="メイリオ"/>
              </a:rPr>
              <a:t>の確保と利用者情報の取扱い</a:t>
            </a:r>
            <a:endParaRPr>
              <a:latin typeface="メイリオ"/>
              <a:cs typeface="メイリオ"/>
            </a:endParaRPr>
          </a:p>
          <a:p>
            <a:pPr marL="769620">
              <a:spcBef>
                <a:spcPts val="635"/>
              </a:spcBef>
            </a:pPr>
            <a:r>
              <a:rPr dirty="0">
                <a:latin typeface="メイリオ"/>
                <a:cs typeface="メイリオ"/>
              </a:rPr>
              <a:t>④ デジタル通貨に関連する</a:t>
            </a:r>
            <a:r>
              <a:rPr b="1" dirty="0">
                <a:solidFill>
                  <a:srgbClr val="006FC0"/>
                </a:solidFill>
                <a:latin typeface="メイリオ"/>
                <a:cs typeface="メイリオ"/>
              </a:rPr>
              <a:t>情報技術の標準化</a:t>
            </a:r>
            <a:r>
              <a:rPr spc="-15" dirty="0">
                <a:latin typeface="メイリオ"/>
                <a:cs typeface="メイリオ"/>
              </a:rPr>
              <a:t>のあり方</a:t>
            </a:r>
            <a:endParaRPr>
              <a:latin typeface="メイリオ"/>
              <a:cs typeface="メイリオ"/>
            </a:endParaRPr>
          </a:p>
        </p:txBody>
      </p:sp>
      <p:sp>
        <p:nvSpPr>
          <p:cNvPr id="23" name="object 23"/>
          <p:cNvSpPr txBox="1">
            <a:spLocks noGrp="1"/>
          </p:cNvSpPr>
          <p:nvPr>
            <p:ph type="title"/>
          </p:nvPr>
        </p:nvSpPr>
        <p:spPr>
          <a:xfrm>
            <a:off x="1825853" y="-393071"/>
            <a:ext cx="2463800" cy="1367041"/>
          </a:xfrm>
          <a:prstGeom prst="rect">
            <a:avLst/>
          </a:prstGeom>
        </p:spPr>
        <p:txBody>
          <a:bodyPr vert="horz" wrap="square" lIns="0" tIns="12700" rIns="0" bIns="0" rtlCol="0" anchor="ctr">
            <a:spAutoFit/>
          </a:bodyPr>
          <a:lstStyle/>
          <a:p>
            <a:pPr marL="12700">
              <a:lnSpc>
                <a:spcPct val="100000"/>
              </a:lnSpc>
              <a:spcBef>
                <a:spcPts val="100"/>
              </a:spcBef>
            </a:pPr>
            <a:r>
              <a:rPr spc="-10" dirty="0"/>
              <a:t>６．検討の進め方</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3716274" y="3248026"/>
            <a:ext cx="4501515" cy="513715"/>
          </a:xfrm>
          <a:prstGeom prst="rect">
            <a:avLst/>
          </a:prstGeom>
        </p:spPr>
        <p:txBody>
          <a:bodyPr vert="horz" wrap="square" lIns="0" tIns="13335" rIns="0" bIns="0" rtlCol="0">
            <a:spAutoFit/>
          </a:bodyPr>
          <a:lstStyle/>
          <a:p>
            <a:pPr marL="12700">
              <a:spcBef>
                <a:spcPts val="105"/>
              </a:spcBef>
            </a:pPr>
            <a:r>
              <a:rPr sz="3200" spc="-5" dirty="0">
                <a:latin typeface="メイリオ"/>
                <a:cs typeface="メイリオ"/>
              </a:rPr>
              <a:t>Ⅱ．概念実証フェーズ１</a:t>
            </a:r>
            <a:endParaRPr sz="3200">
              <a:latin typeface="メイリオ"/>
              <a:cs typeface="メイリオ"/>
            </a:endParaRPr>
          </a:p>
        </p:txBody>
      </p:sp>
      <p:sp>
        <p:nvSpPr>
          <p:cNvPr id="4" name="object 4"/>
          <p:cNvSpPr txBox="1">
            <a:spLocks noGrp="1"/>
          </p:cNvSpPr>
          <p:nvPr>
            <p:ph type="sldNum" sz="quarter" idx="7"/>
          </p:nvPr>
        </p:nvSpPr>
        <p:spPr>
          <a:xfrm>
            <a:off x="10134600" y="6416763"/>
            <a:ext cx="2743200" cy="244298"/>
          </a:xfrm>
          <a:prstGeom prst="rect">
            <a:avLst/>
          </a:prstGeom>
        </p:spPr>
        <p:txBody>
          <a:bodyPr vert="horz" wrap="square" lIns="0" tIns="0" rIns="0" bIns="0" rtlCol="0" anchor="ctr">
            <a:spAutoFit/>
          </a:bodyPr>
          <a:lstStyle/>
          <a:p>
            <a:pPr marL="176530">
              <a:lnSpc>
                <a:spcPts val="1910"/>
              </a:lnSpc>
            </a:pPr>
            <a:r>
              <a:rPr spc="-5" dirty="0"/>
              <a:t>8</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3073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１．フェーズ１の概要</a:t>
            </a:r>
          </a:p>
        </p:txBody>
      </p:sp>
      <p:sp>
        <p:nvSpPr>
          <p:cNvPr id="3" name="object 3"/>
          <p:cNvSpPr/>
          <p:nvPr/>
        </p:nvSpPr>
        <p:spPr>
          <a:xfrm>
            <a:off x="1808989" y="877824"/>
            <a:ext cx="2501265" cy="388620"/>
          </a:xfrm>
          <a:custGeom>
            <a:avLst/>
            <a:gdLst/>
            <a:ahLst/>
            <a:cxnLst/>
            <a:rect l="l" t="t" r="r" b="b"/>
            <a:pathLst>
              <a:path w="2501265" h="388619">
                <a:moveTo>
                  <a:pt x="2436114" y="0"/>
                </a:moveTo>
                <a:lnTo>
                  <a:pt x="64769" y="0"/>
                </a:lnTo>
                <a:lnTo>
                  <a:pt x="39556" y="5083"/>
                </a:lnTo>
                <a:lnTo>
                  <a:pt x="18969" y="18954"/>
                </a:lnTo>
                <a:lnTo>
                  <a:pt x="5089" y="39540"/>
                </a:lnTo>
                <a:lnTo>
                  <a:pt x="0" y="64770"/>
                </a:lnTo>
                <a:lnTo>
                  <a:pt x="0" y="323850"/>
                </a:lnTo>
                <a:lnTo>
                  <a:pt x="5089" y="349079"/>
                </a:lnTo>
                <a:lnTo>
                  <a:pt x="18969" y="369665"/>
                </a:lnTo>
                <a:lnTo>
                  <a:pt x="39556" y="383536"/>
                </a:lnTo>
                <a:lnTo>
                  <a:pt x="64769" y="388620"/>
                </a:lnTo>
                <a:lnTo>
                  <a:pt x="2436114" y="388620"/>
                </a:lnTo>
                <a:lnTo>
                  <a:pt x="2461343" y="383536"/>
                </a:lnTo>
                <a:lnTo>
                  <a:pt x="2481929" y="369665"/>
                </a:lnTo>
                <a:lnTo>
                  <a:pt x="2495800" y="349079"/>
                </a:lnTo>
                <a:lnTo>
                  <a:pt x="2500884" y="323850"/>
                </a:lnTo>
                <a:lnTo>
                  <a:pt x="2500884" y="64770"/>
                </a:lnTo>
                <a:lnTo>
                  <a:pt x="2495800" y="39540"/>
                </a:lnTo>
                <a:lnTo>
                  <a:pt x="2481929" y="18954"/>
                </a:lnTo>
                <a:lnTo>
                  <a:pt x="2461343" y="5083"/>
                </a:lnTo>
                <a:lnTo>
                  <a:pt x="2436114" y="0"/>
                </a:lnTo>
                <a:close/>
              </a:path>
            </a:pathLst>
          </a:custGeom>
          <a:solidFill>
            <a:srgbClr val="375F92"/>
          </a:solidFill>
        </p:spPr>
        <p:txBody>
          <a:bodyPr wrap="square" lIns="0" tIns="0" rIns="0" bIns="0" rtlCol="0"/>
          <a:lstStyle/>
          <a:p>
            <a:endParaRPr/>
          </a:p>
        </p:txBody>
      </p:sp>
      <p:sp>
        <p:nvSpPr>
          <p:cNvPr id="4" name="object 4"/>
          <p:cNvSpPr txBox="1"/>
          <p:nvPr/>
        </p:nvSpPr>
        <p:spPr>
          <a:xfrm>
            <a:off x="1888033" y="918718"/>
            <a:ext cx="8466455" cy="2313305"/>
          </a:xfrm>
          <a:prstGeom prst="rect">
            <a:avLst/>
          </a:prstGeom>
        </p:spPr>
        <p:txBody>
          <a:bodyPr vert="horz" wrap="square" lIns="0" tIns="12700" rIns="0" bIns="0" rtlCol="0">
            <a:spAutoFit/>
          </a:bodyPr>
          <a:lstStyle/>
          <a:p>
            <a:pPr marL="12700">
              <a:spcBef>
                <a:spcPts val="100"/>
              </a:spcBef>
              <a:tabLst>
                <a:tab pos="1155700" algn="l"/>
              </a:tabLst>
            </a:pPr>
            <a:r>
              <a:rPr b="1" dirty="0">
                <a:solidFill>
                  <a:srgbClr val="FFFFFF"/>
                </a:solidFill>
                <a:latin typeface="メイリオ"/>
                <a:cs typeface="メイリオ"/>
              </a:rPr>
              <a:t>（１）</a:t>
            </a:r>
            <a:r>
              <a:rPr b="1" spc="-50" dirty="0">
                <a:solidFill>
                  <a:srgbClr val="FFFFFF"/>
                </a:solidFill>
                <a:latin typeface="メイリオ"/>
                <a:cs typeface="メイリオ"/>
              </a:rPr>
              <a:t>目</a:t>
            </a:r>
            <a:r>
              <a:rPr b="1" dirty="0">
                <a:solidFill>
                  <a:srgbClr val="FFFFFF"/>
                </a:solidFill>
                <a:latin typeface="メイリオ"/>
                <a:cs typeface="メイリオ"/>
              </a:rPr>
              <a:t>	</a:t>
            </a:r>
            <a:r>
              <a:rPr b="1" spc="-50" dirty="0">
                <a:solidFill>
                  <a:srgbClr val="FFFFFF"/>
                </a:solidFill>
                <a:latin typeface="メイリオ"/>
                <a:cs typeface="メイリオ"/>
              </a:rPr>
              <a:t>的</a:t>
            </a:r>
            <a:endParaRPr>
              <a:latin typeface="メイリオ"/>
              <a:cs typeface="メイリオ"/>
            </a:endParaRPr>
          </a:p>
          <a:p>
            <a:pPr marL="502920" marR="234950" indent="-342900">
              <a:spcBef>
                <a:spcPts val="1689"/>
              </a:spcBef>
              <a:buFont typeface="Wingdings"/>
              <a:buChar char=""/>
              <a:tabLst>
                <a:tab pos="502920" algn="l"/>
                <a:tab pos="503555" algn="l"/>
              </a:tabLst>
            </a:pPr>
            <a:r>
              <a:rPr dirty="0">
                <a:latin typeface="メイリオ"/>
                <a:cs typeface="メイリオ"/>
              </a:rPr>
              <a:t>実証実験の第１段階として、まずは、「概念実証」（Proof of </a:t>
            </a:r>
            <a:r>
              <a:rPr spc="-10" dirty="0">
                <a:latin typeface="メイリオ"/>
                <a:cs typeface="メイリオ"/>
              </a:rPr>
              <a:t>Concept）</a:t>
            </a:r>
            <a:r>
              <a:rPr dirty="0">
                <a:latin typeface="メイリオ"/>
                <a:cs typeface="メイリオ"/>
              </a:rPr>
              <a:t>のプロセスを通じて、</a:t>
            </a:r>
            <a:r>
              <a:rPr spc="-10" dirty="0">
                <a:latin typeface="メイリオ"/>
                <a:cs typeface="メイリオ"/>
              </a:rPr>
              <a:t>CBDC</a:t>
            </a:r>
            <a:r>
              <a:rPr dirty="0">
                <a:latin typeface="メイリオ"/>
                <a:cs typeface="メイリオ"/>
              </a:rPr>
              <a:t>の基本的な機能や具備すべき特性が</a:t>
            </a:r>
            <a:r>
              <a:rPr b="1" spc="-10" dirty="0">
                <a:solidFill>
                  <a:srgbClr val="006FC0"/>
                </a:solidFill>
                <a:latin typeface="メイリオ"/>
                <a:cs typeface="メイリオ"/>
              </a:rPr>
              <a:t>技術的に実</a:t>
            </a:r>
            <a:r>
              <a:rPr b="1" dirty="0">
                <a:solidFill>
                  <a:srgbClr val="006FC0"/>
                </a:solidFill>
                <a:latin typeface="メイリオ"/>
                <a:cs typeface="メイリオ"/>
              </a:rPr>
              <a:t>現可能かどうか</a:t>
            </a:r>
            <a:r>
              <a:rPr spc="-10" dirty="0">
                <a:latin typeface="メイリオ"/>
                <a:cs typeface="メイリオ"/>
              </a:rPr>
              <a:t>を検証する。</a:t>
            </a:r>
            <a:endParaRPr>
              <a:latin typeface="メイリオ"/>
              <a:cs typeface="メイリオ"/>
            </a:endParaRPr>
          </a:p>
          <a:p>
            <a:pPr marL="502920" marR="5080" indent="-342900">
              <a:spcBef>
                <a:spcPts val="1200"/>
              </a:spcBef>
              <a:buFont typeface="Wingdings"/>
              <a:buChar char=""/>
              <a:tabLst>
                <a:tab pos="502920" algn="l"/>
                <a:tab pos="503555" algn="l"/>
              </a:tabLst>
            </a:pPr>
            <a:r>
              <a:rPr spc="-5" dirty="0">
                <a:latin typeface="メイリオ"/>
                <a:cs typeface="メイリオ"/>
              </a:rPr>
              <a:t>このうち、「概念実証フェーズ１」では、①システム的な実験環境を構築したうえで、②</a:t>
            </a:r>
            <a:r>
              <a:rPr spc="-10" dirty="0">
                <a:latin typeface="メイリオ"/>
                <a:cs typeface="メイリオ"/>
              </a:rPr>
              <a:t>CBDC</a:t>
            </a:r>
            <a:r>
              <a:rPr dirty="0">
                <a:latin typeface="メイリオ"/>
                <a:cs typeface="メイリオ"/>
              </a:rPr>
              <a:t>の</a:t>
            </a:r>
            <a:r>
              <a:rPr b="1" spc="-5" dirty="0">
                <a:solidFill>
                  <a:srgbClr val="006FC0"/>
                </a:solidFill>
                <a:latin typeface="メイリオ"/>
                <a:cs typeface="メイリオ"/>
              </a:rPr>
              <a:t>決済手段としての基本機能</a:t>
            </a:r>
            <a:r>
              <a:rPr dirty="0">
                <a:latin typeface="メイリオ"/>
                <a:cs typeface="メイリオ"/>
              </a:rPr>
              <a:t>（</a:t>
            </a:r>
            <a:r>
              <a:rPr spc="-5" dirty="0">
                <a:latin typeface="メイリオ"/>
                <a:cs typeface="メイリオ"/>
              </a:rPr>
              <a:t>発行、払出、移転、受入、</a:t>
            </a:r>
            <a:r>
              <a:rPr dirty="0">
                <a:latin typeface="メイリオ"/>
                <a:cs typeface="メイリオ"/>
              </a:rPr>
              <a:t>還収等）</a:t>
            </a:r>
            <a:r>
              <a:rPr spc="-5" dirty="0">
                <a:latin typeface="メイリオ"/>
                <a:cs typeface="メイリオ"/>
              </a:rPr>
              <a:t>を中心に検証を行う。</a:t>
            </a:r>
            <a:endParaRPr>
              <a:latin typeface="メイリオ"/>
              <a:cs typeface="メイリオ"/>
            </a:endParaRPr>
          </a:p>
        </p:txBody>
      </p:sp>
      <p:sp>
        <p:nvSpPr>
          <p:cNvPr id="5" name="object 5"/>
          <p:cNvSpPr/>
          <p:nvPr/>
        </p:nvSpPr>
        <p:spPr>
          <a:xfrm>
            <a:off x="1789175" y="5715000"/>
            <a:ext cx="2499360" cy="388620"/>
          </a:xfrm>
          <a:custGeom>
            <a:avLst/>
            <a:gdLst/>
            <a:ahLst/>
            <a:cxnLst/>
            <a:rect l="l" t="t" r="r" b="b"/>
            <a:pathLst>
              <a:path w="2499360" h="388620">
                <a:moveTo>
                  <a:pt x="2434590" y="0"/>
                </a:moveTo>
                <a:lnTo>
                  <a:pt x="64770" y="0"/>
                </a:lnTo>
                <a:lnTo>
                  <a:pt x="39556" y="5089"/>
                </a:lnTo>
                <a:lnTo>
                  <a:pt x="18969" y="18969"/>
                </a:lnTo>
                <a:lnTo>
                  <a:pt x="5089" y="39556"/>
                </a:lnTo>
                <a:lnTo>
                  <a:pt x="0" y="64769"/>
                </a:lnTo>
                <a:lnTo>
                  <a:pt x="0" y="323850"/>
                </a:lnTo>
                <a:lnTo>
                  <a:pt x="5089" y="349063"/>
                </a:lnTo>
                <a:lnTo>
                  <a:pt x="18969" y="369650"/>
                </a:lnTo>
                <a:lnTo>
                  <a:pt x="39556" y="383530"/>
                </a:lnTo>
                <a:lnTo>
                  <a:pt x="64770" y="388620"/>
                </a:lnTo>
                <a:lnTo>
                  <a:pt x="2434590" y="388620"/>
                </a:lnTo>
                <a:lnTo>
                  <a:pt x="2459819" y="383530"/>
                </a:lnTo>
                <a:lnTo>
                  <a:pt x="2480405" y="369650"/>
                </a:lnTo>
                <a:lnTo>
                  <a:pt x="2494276" y="349063"/>
                </a:lnTo>
                <a:lnTo>
                  <a:pt x="2499360" y="323850"/>
                </a:lnTo>
                <a:lnTo>
                  <a:pt x="2499360" y="64769"/>
                </a:lnTo>
                <a:lnTo>
                  <a:pt x="2494276" y="39556"/>
                </a:lnTo>
                <a:lnTo>
                  <a:pt x="2480405" y="18969"/>
                </a:lnTo>
                <a:lnTo>
                  <a:pt x="2459819" y="5089"/>
                </a:lnTo>
                <a:lnTo>
                  <a:pt x="2434590" y="0"/>
                </a:lnTo>
                <a:close/>
              </a:path>
            </a:pathLst>
          </a:custGeom>
          <a:solidFill>
            <a:srgbClr val="375F92"/>
          </a:solidFill>
        </p:spPr>
        <p:txBody>
          <a:bodyPr wrap="square" lIns="0" tIns="0" rIns="0" bIns="0" rtlCol="0"/>
          <a:lstStyle/>
          <a:p>
            <a:endParaRPr/>
          </a:p>
        </p:txBody>
      </p:sp>
      <p:sp>
        <p:nvSpPr>
          <p:cNvPr id="6" name="object 6"/>
          <p:cNvSpPr/>
          <p:nvPr/>
        </p:nvSpPr>
        <p:spPr>
          <a:xfrm>
            <a:off x="1795273" y="3528059"/>
            <a:ext cx="2501265" cy="388620"/>
          </a:xfrm>
          <a:custGeom>
            <a:avLst/>
            <a:gdLst/>
            <a:ahLst/>
            <a:cxnLst/>
            <a:rect l="l" t="t" r="r" b="b"/>
            <a:pathLst>
              <a:path w="2501265" h="388620">
                <a:moveTo>
                  <a:pt x="2436114" y="0"/>
                </a:moveTo>
                <a:lnTo>
                  <a:pt x="64770" y="0"/>
                </a:lnTo>
                <a:lnTo>
                  <a:pt x="39556" y="5083"/>
                </a:lnTo>
                <a:lnTo>
                  <a:pt x="18969" y="18954"/>
                </a:lnTo>
                <a:lnTo>
                  <a:pt x="5089" y="39540"/>
                </a:lnTo>
                <a:lnTo>
                  <a:pt x="0" y="64769"/>
                </a:lnTo>
                <a:lnTo>
                  <a:pt x="0" y="323850"/>
                </a:lnTo>
                <a:lnTo>
                  <a:pt x="5089" y="349079"/>
                </a:lnTo>
                <a:lnTo>
                  <a:pt x="18969" y="369665"/>
                </a:lnTo>
                <a:lnTo>
                  <a:pt x="39556" y="383536"/>
                </a:lnTo>
                <a:lnTo>
                  <a:pt x="64770" y="388619"/>
                </a:lnTo>
                <a:lnTo>
                  <a:pt x="2436114" y="388619"/>
                </a:lnTo>
                <a:lnTo>
                  <a:pt x="2461343" y="383536"/>
                </a:lnTo>
                <a:lnTo>
                  <a:pt x="2481929" y="369665"/>
                </a:lnTo>
                <a:lnTo>
                  <a:pt x="2495800" y="349079"/>
                </a:lnTo>
                <a:lnTo>
                  <a:pt x="2500884" y="323850"/>
                </a:lnTo>
                <a:lnTo>
                  <a:pt x="2500884" y="64769"/>
                </a:lnTo>
                <a:lnTo>
                  <a:pt x="2495800" y="39540"/>
                </a:lnTo>
                <a:lnTo>
                  <a:pt x="2481929" y="18954"/>
                </a:lnTo>
                <a:lnTo>
                  <a:pt x="2461343" y="5083"/>
                </a:lnTo>
                <a:lnTo>
                  <a:pt x="2436114" y="0"/>
                </a:lnTo>
                <a:close/>
              </a:path>
            </a:pathLst>
          </a:custGeom>
          <a:solidFill>
            <a:srgbClr val="375F92"/>
          </a:solidFill>
        </p:spPr>
        <p:txBody>
          <a:bodyPr wrap="square" lIns="0" tIns="0" rIns="0" bIns="0" rtlCol="0"/>
          <a:lstStyle/>
          <a:p>
            <a:endParaRPr/>
          </a:p>
        </p:txBody>
      </p:sp>
      <p:sp>
        <p:nvSpPr>
          <p:cNvPr id="7" name="object 7"/>
          <p:cNvSpPr txBox="1"/>
          <p:nvPr/>
        </p:nvSpPr>
        <p:spPr>
          <a:xfrm>
            <a:off x="1866696" y="3569335"/>
            <a:ext cx="8276590" cy="2739211"/>
          </a:xfrm>
          <a:prstGeom prst="rect">
            <a:avLst/>
          </a:prstGeom>
        </p:spPr>
        <p:txBody>
          <a:bodyPr vert="horz" wrap="square" lIns="0" tIns="12700" rIns="0" bIns="0" rtlCol="0">
            <a:spAutoFit/>
          </a:bodyPr>
          <a:lstStyle/>
          <a:p>
            <a:pPr marL="19685">
              <a:spcBef>
                <a:spcPts val="100"/>
              </a:spcBef>
            </a:pPr>
            <a:r>
              <a:rPr b="1" dirty="0">
                <a:solidFill>
                  <a:srgbClr val="FFFFFF"/>
                </a:solidFill>
                <a:latin typeface="メイリオ"/>
                <a:cs typeface="メイリオ"/>
              </a:rPr>
              <a:t>（２）</a:t>
            </a:r>
            <a:r>
              <a:rPr b="1" spc="-10" dirty="0">
                <a:solidFill>
                  <a:srgbClr val="FFFFFF"/>
                </a:solidFill>
                <a:latin typeface="メイリオ"/>
                <a:cs typeface="メイリオ"/>
              </a:rPr>
              <a:t>実験環境等</a:t>
            </a:r>
            <a:endParaRPr>
              <a:latin typeface="メイリオ"/>
              <a:cs typeface="メイリオ"/>
            </a:endParaRPr>
          </a:p>
          <a:p>
            <a:pPr marL="513080" marR="5080" indent="-343535" algn="just">
              <a:spcBef>
                <a:spcPts val="1710"/>
              </a:spcBef>
              <a:buFont typeface="Wingdings"/>
              <a:buChar char=""/>
              <a:tabLst>
                <a:tab pos="513715" algn="l"/>
              </a:tabLst>
            </a:pPr>
            <a:r>
              <a:rPr dirty="0">
                <a:latin typeface="メイリオ"/>
                <a:cs typeface="メイリオ"/>
              </a:rPr>
              <a:t>本実験の目的を踏まえ、</a:t>
            </a:r>
            <a:r>
              <a:rPr spc="-10" dirty="0">
                <a:latin typeface="メイリオ"/>
                <a:cs typeface="メイリオ"/>
              </a:rPr>
              <a:t>CBDC</a:t>
            </a:r>
            <a:r>
              <a:rPr spc="-5" dirty="0">
                <a:latin typeface="メイリオ"/>
                <a:cs typeface="メイリオ"/>
              </a:rPr>
              <a:t>システムの基盤であり、上記基本機能にかか</a:t>
            </a:r>
            <a:r>
              <a:rPr dirty="0">
                <a:latin typeface="メイリオ"/>
                <a:cs typeface="メイリオ"/>
              </a:rPr>
              <a:t>る取引を記録する</a:t>
            </a:r>
            <a:r>
              <a:rPr b="1" dirty="0">
                <a:solidFill>
                  <a:srgbClr val="006FC0"/>
                </a:solidFill>
                <a:latin typeface="メイリオ"/>
                <a:cs typeface="メイリオ"/>
              </a:rPr>
              <a:t>「CBDC台帳」</a:t>
            </a:r>
            <a:r>
              <a:rPr spc="-5" dirty="0">
                <a:latin typeface="メイリオ"/>
                <a:cs typeface="メイリオ"/>
              </a:rPr>
              <a:t>を中心に、パブリッククラウド上に実験環</a:t>
            </a:r>
            <a:r>
              <a:rPr spc="-10" dirty="0">
                <a:latin typeface="メイリオ"/>
                <a:cs typeface="メイリオ"/>
              </a:rPr>
              <a:t>境を構築する。</a:t>
            </a:r>
            <a:endParaRPr>
              <a:latin typeface="メイリオ"/>
              <a:cs typeface="メイリオ"/>
            </a:endParaRPr>
          </a:p>
          <a:p>
            <a:pPr marL="442595" algn="just">
              <a:spcBef>
                <a:spcPts val="635"/>
              </a:spcBef>
            </a:pPr>
            <a:r>
              <a:rPr sz="1600" spc="140" dirty="0">
                <a:latin typeface="メイリオ"/>
                <a:cs typeface="メイリオ"/>
              </a:rPr>
              <a:t>──  日</a:t>
            </a:r>
            <a:r>
              <a:rPr sz="1600" spc="-25" dirty="0">
                <a:latin typeface="メイリオ"/>
                <a:cs typeface="メイリオ"/>
              </a:rPr>
              <a:t>銀当座預金システム、仲介機関</a:t>
            </a:r>
            <a:r>
              <a:rPr sz="1600" spc="-10" dirty="0">
                <a:latin typeface="メイリオ"/>
                <a:cs typeface="メイリオ"/>
              </a:rPr>
              <a:t>の</a:t>
            </a:r>
            <a:r>
              <a:rPr sz="1600" spc="-25" dirty="0">
                <a:latin typeface="メイリオ"/>
                <a:cs typeface="メイリオ"/>
              </a:rPr>
              <a:t>シス</a:t>
            </a:r>
            <a:r>
              <a:rPr sz="1600" spc="-10" dirty="0">
                <a:latin typeface="メイリオ"/>
                <a:cs typeface="メイリオ"/>
              </a:rPr>
              <a:t>テ</a:t>
            </a:r>
            <a:r>
              <a:rPr sz="1600" spc="-25" dirty="0">
                <a:latin typeface="メイリオ"/>
                <a:cs typeface="メイリオ"/>
              </a:rPr>
              <a:t>ム、</a:t>
            </a:r>
            <a:r>
              <a:rPr sz="1600" spc="-10" dirty="0">
                <a:latin typeface="メイリオ"/>
                <a:cs typeface="メイリオ"/>
              </a:rPr>
              <a:t>エ</a:t>
            </a:r>
            <a:r>
              <a:rPr sz="1600" spc="-25" dirty="0">
                <a:latin typeface="メイリオ"/>
                <a:cs typeface="メイリオ"/>
              </a:rPr>
              <a:t>ンド</a:t>
            </a:r>
            <a:r>
              <a:rPr sz="1600" spc="-10" dirty="0">
                <a:latin typeface="メイリオ"/>
                <a:cs typeface="メイリオ"/>
              </a:rPr>
              <a:t>ユ</a:t>
            </a:r>
            <a:r>
              <a:rPr sz="1600" spc="-25" dirty="0">
                <a:latin typeface="メイリオ"/>
                <a:cs typeface="メイリオ"/>
              </a:rPr>
              <a:t>ーザ</a:t>
            </a:r>
            <a:r>
              <a:rPr sz="1600" spc="-10" dirty="0">
                <a:latin typeface="メイリオ"/>
                <a:cs typeface="メイリオ"/>
              </a:rPr>
              <a:t>ー</a:t>
            </a:r>
            <a:r>
              <a:rPr sz="1600" spc="-25" dirty="0">
                <a:latin typeface="メイリオ"/>
                <a:cs typeface="メイリオ"/>
              </a:rPr>
              <a:t>が利</a:t>
            </a:r>
            <a:r>
              <a:rPr sz="1600" spc="-10" dirty="0">
                <a:latin typeface="メイリオ"/>
                <a:cs typeface="メイリオ"/>
              </a:rPr>
              <a:t>用</a:t>
            </a:r>
            <a:r>
              <a:rPr sz="1600" spc="-25" dirty="0">
                <a:latin typeface="メイリオ"/>
                <a:cs typeface="メイリオ"/>
              </a:rPr>
              <a:t>する</a:t>
            </a:r>
            <a:r>
              <a:rPr sz="1600" spc="-30" dirty="0">
                <a:latin typeface="メイリオ"/>
                <a:cs typeface="メイリオ"/>
              </a:rPr>
              <a:t>ウォ</a:t>
            </a:r>
            <a:endParaRPr sz="1600">
              <a:latin typeface="メイリオ"/>
              <a:cs typeface="メイリオ"/>
            </a:endParaRPr>
          </a:p>
          <a:p>
            <a:pPr marL="791845"/>
            <a:r>
              <a:rPr sz="1600" spc="-30" dirty="0">
                <a:latin typeface="メイリオ"/>
                <a:cs typeface="メイリオ"/>
              </a:rPr>
              <a:t>レットアプリなどは簡易な設計に</a:t>
            </a:r>
            <a:r>
              <a:rPr sz="1600" spc="-20" dirty="0">
                <a:latin typeface="メイリオ"/>
                <a:cs typeface="メイリオ"/>
              </a:rPr>
              <a:t>と</a:t>
            </a:r>
            <a:r>
              <a:rPr sz="1600" spc="-30" dirty="0">
                <a:latin typeface="メイリオ"/>
                <a:cs typeface="メイリオ"/>
              </a:rPr>
              <a:t>どめ</a:t>
            </a:r>
            <a:r>
              <a:rPr sz="1600" spc="-20" dirty="0">
                <a:latin typeface="メイリオ"/>
                <a:cs typeface="メイリオ"/>
              </a:rPr>
              <a:t>る</a:t>
            </a:r>
            <a:r>
              <a:rPr sz="1600" spc="-30" dirty="0">
                <a:latin typeface="メイリオ"/>
                <a:cs typeface="メイリオ"/>
              </a:rPr>
              <a:t>（モ</a:t>
            </a:r>
            <a:r>
              <a:rPr sz="1600" spc="-20" dirty="0">
                <a:latin typeface="メイリオ"/>
                <a:cs typeface="メイリオ"/>
              </a:rPr>
              <a:t>ッ</a:t>
            </a:r>
            <a:r>
              <a:rPr sz="1600" spc="-30" dirty="0">
                <a:latin typeface="メイリオ"/>
                <a:cs typeface="メイリオ"/>
              </a:rPr>
              <a:t>クア</a:t>
            </a:r>
            <a:r>
              <a:rPr sz="1600" spc="-20" dirty="0">
                <a:latin typeface="メイリオ"/>
                <a:cs typeface="メイリオ"/>
              </a:rPr>
              <a:t>ッ</a:t>
            </a:r>
            <a:r>
              <a:rPr sz="1600" spc="-30" dirty="0">
                <a:latin typeface="メイリオ"/>
                <a:cs typeface="メイリオ"/>
              </a:rPr>
              <a:t>プ）</a:t>
            </a:r>
            <a:r>
              <a:rPr sz="1600" spc="-50" dirty="0">
                <a:latin typeface="メイリオ"/>
                <a:cs typeface="メイリオ"/>
              </a:rPr>
              <a:t>。</a:t>
            </a:r>
            <a:endParaRPr sz="1600">
              <a:latin typeface="メイリオ"/>
              <a:cs typeface="メイリオ"/>
            </a:endParaRPr>
          </a:p>
          <a:p>
            <a:pPr>
              <a:spcBef>
                <a:spcPts val="20"/>
              </a:spcBef>
            </a:pPr>
            <a:endParaRPr sz="1000">
              <a:latin typeface="メイリオ"/>
              <a:cs typeface="メイリオ"/>
            </a:endParaRPr>
          </a:p>
          <a:p>
            <a:pPr marL="12700"/>
            <a:r>
              <a:rPr b="1" dirty="0">
                <a:solidFill>
                  <a:srgbClr val="FFFFFF"/>
                </a:solidFill>
                <a:latin typeface="メイリオ"/>
                <a:cs typeface="メイリオ"/>
              </a:rPr>
              <a:t>（３）</a:t>
            </a:r>
            <a:r>
              <a:rPr b="1" spc="-10" dirty="0">
                <a:solidFill>
                  <a:srgbClr val="FFFFFF"/>
                </a:solidFill>
                <a:latin typeface="メイリオ"/>
                <a:cs typeface="メイリオ"/>
              </a:rPr>
              <a:t>スケジュール</a:t>
            </a:r>
            <a:endParaRPr>
              <a:latin typeface="メイリオ"/>
              <a:cs typeface="メイリオ"/>
            </a:endParaRPr>
          </a:p>
          <a:p>
            <a:pPr>
              <a:spcBef>
                <a:spcPts val="10"/>
              </a:spcBef>
            </a:pPr>
            <a:endParaRPr sz="800">
              <a:latin typeface="メイリオ"/>
              <a:cs typeface="メイリオ"/>
            </a:endParaRPr>
          </a:p>
          <a:p>
            <a:pPr marL="524510" indent="-343535">
              <a:buFont typeface="Wingdings"/>
              <a:buChar char=""/>
              <a:tabLst>
                <a:tab pos="524510" algn="l"/>
                <a:tab pos="525145" algn="l"/>
              </a:tabLst>
            </a:pPr>
            <a:r>
              <a:rPr spc="-10" dirty="0">
                <a:latin typeface="メイリオ"/>
                <a:cs typeface="メイリオ"/>
              </a:rPr>
              <a:t>2021</a:t>
            </a:r>
            <a:r>
              <a:rPr dirty="0">
                <a:latin typeface="メイリオ"/>
                <a:cs typeface="メイリオ"/>
              </a:rPr>
              <a:t>年</a:t>
            </a:r>
            <a:r>
              <a:rPr spc="-10" dirty="0">
                <a:latin typeface="メイリオ"/>
                <a:cs typeface="メイリオ"/>
              </a:rPr>
              <a:t>4</a:t>
            </a:r>
            <a:r>
              <a:rPr dirty="0">
                <a:latin typeface="メイリオ"/>
                <a:cs typeface="メイリオ"/>
              </a:rPr>
              <a:t>月から</a:t>
            </a:r>
            <a:r>
              <a:rPr spc="-10" dirty="0">
                <a:latin typeface="メイリオ"/>
                <a:cs typeface="メイリオ"/>
              </a:rPr>
              <a:t>2022</a:t>
            </a:r>
            <a:r>
              <a:rPr spc="-5" dirty="0">
                <a:latin typeface="メイリオ"/>
                <a:cs typeface="メイリオ"/>
              </a:rPr>
              <a:t>年３月までの</a:t>
            </a:r>
            <a:r>
              <a:rPr b="1" dirty="0">
                <a:solidFill>
                  <a:srgbClr val="006FC0"/>
                </a:solidFill>
                <a:latin typeface="メイリオ"/>
                <a:cs typeface="メイリオ"/>
              </a:rPr>
              <a:t>１年間</a:t>
            </a:r>
            <a:r>
              <a:rPr spc="-50" dirty="0">
                <a:latin typeface="メイリオ"/>
                <a:cs typeface="メイリオ"/>
              </a:rPr>
              <a:t>。</a:t>
            </a:r>
            <a:endParaRPr>
              <a:latin typeface="メイリオ"/>
              <a:cs typeface="メイリオ"/>
            </a:endParaRPr>
          </a:p>
        </p:txBody>
      </p:sp>
      <p:sp>
        <p:nvSpPr>
          <p:cNvPr id="8" name="object 8"/>
          <p:cNvSpPr txBox="1">
            <a:spLocks noGrp="1"/>
          </p:cNvSpPr>
          <p:nvPr>
            <p:ph type="sldNum" sz="quarter" idx="7"/>
          </p:nvPr>
        </p:nvSpPr>
        <p:spPr>
          <a:xfrm>
            <a:off x="8749030" y="6528661"/>
            <a:ext cx="354710" cy="2628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45</a:t>
            </a:fld>
            <a:endParaRPr spc="-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10110"/>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5" dirty="0" err="1">
                <a:latin typeface="Yet R" panose="02030504000101010101" pitchFamily="18" charset="-127"/>
                <a:ea typeface="Yet R" panose="02030504000101010101" pitchFamily="18" charset="-127"/>
              </a:rPr>
              <a:t>各パターンの特徴・留意点</a:t>
            </a:r>
            <a:endParaRPr sz="2800" spc="-5" dirty="0">
              <a:latin typeface="Yet R" panose="02030504000101010101" pitchFamily="18" charset="-127"/>
              <a:ea typeface="Yet R" panose="02030504000101010101" pitchFamily="18" charset="-127"/>
            </a:endParaRPr>
          </a:p>
        </p:txBody>
      </p:sp>
      <p:graphicFrame>
        <p:nvGraphicFramePr>
          <p:cNvPr id="3" name="object 3"/>
          <p:cNvGraphicFramePr>
            <a:graphicFrameLocks noGrp="1"/>
          </p:cNvGraphicFramePr>
          <p:nvPr>
            <p:extLst>
              <p:ext uri="{D42A27DB-BD31-4B8C-83A1-F6EECF244321}">
                <p14:modId xmlns:p14="http://schemas.microsoft.com/office/powerpoint/2010/main" val="2682184121"/>
              </p:ext>
            </p:extLst>
          </p:nvPr>
        </p:nvGraphicFramePr>
        <p:xfrm>
          <a:off x="785611" y="1698625"/>
          <a:ext cx="10882648" cy="4404360"/>
        </p:xfrm>
        <a:graphic>
          <a:graphicData uri="http://schemas.openxmlformats.org/drawingml/2006/table">
            <a:tbl>
              <a:tblPr firstRow="1" bandRow="1">
                <a:tableStyleId>{2D5ABB26-0587-4C30-8999-92F81FD0307C}</a:tableStyleId>
              </a:tblPr>
              <a:tblGrid>
                <a:gridCol w="1419332">
                  <a:extLst>
                    <a:ext uri="{9D8B030D-6E8A-4147-A177-3AD203B41FA5}">
                      <a16:colId xmlns:a16="http://schemas.microsoft.com/office/drawing/2014/main" val="20000"/>
                    </a:ext>
                  </a:extLst>
                </a:gridCol>
                <a:gridCol w="3075909">
                  <a:extLst>
                    <a:ext uri="{9D8B030D-6E8A-4147-A177-3AD203B41FA5}">
                      <a16:colId xmlns:a16="http://schemas.microsoft.com/office/drawing/2014/main" val="20001"/>
                    </a:ext>
                  </a:extLst>
                </a:gridCol>
                <a:gridCol w="3292418">
                  <a:extLst>
                    <a:ext uri="{9D8B030D-6E8A-4147-A177-3AD203B41FA5}">
                      <a16:colId xmlns:a16="http://schemas.microsoft.com/office/drawing/2014/main" val="20002"/>
                    </a:ext>
                  </a:extLst>
                </a:gridCol>
                <a:gridCol w="3094989">
                  <a:extLst>
                    <a:ext uri="{9D8B030D-6E8A-4147-A177-3AD203B41FA5}">
                      <a16:colId xmlns:a16="http://schemas.microsoft.com/office/drawing/2014/main" val="20003"/>
                    </a:ext>
                  </a:extLst>
                </a:gridCol>
              </a:tblGrid>
              <a:tr h="365760">
                <a:tc>
                  <a:txBody>
                    <a:bodyPr/>
                    <a:lstStyle/>
                    <a:p>
                      <a:pPr>
                        <a:lnSpc>
                          <a:spcPct val="100000"/>
                        </a:lnSpc>
                      </a:pPr>
                      <a:endParaRPr sz="14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69925">
                        <a:lnSpc>
                          <a:spcPct val="100000"/>
                        </a:lnSpc>
                        <a:spcBef>
                          <a:spcPts val="240"/>
                        </a:spcBef>
                      </a:pPr>
                      <a:r>
                        <a:rPr sz="1600" b="1" spc="-25" dirty="0">
                          <a:solidFill>
                            <a:srgbClr val="FFFFFF"/>
                          </a:solidFill>
                          <a:latin typeface="BIZ UDPゴシック" panose="020B0400000000000000" pitchFamily="50" charset="-128"/>
                          <a:ea typeface="BIZ UDPゴシック" panose="020B0400000000000000" pitchFamily="50" charset="-128"/>
                          <a:cs typeface="メイリオ"/>
                        </a:rPr>
                        <a:t>パターン</a:t>
                      </a:r>
                      <a:r>
                        <a:rPr sz="1600" b="1" spc="-50" dirty="0">
                          <a:solidFill>
                            <a:srgbClr val="FFFFFF"/>
                          </a:solidFill>
                          <a:latin typeface="BIZ UDPゴシック" panose="020B0400000000000000" pitchFamily="50" charset="-128"/>
                          <a:ea typeface="BIZ UDPゴシック" panose="020B0400000000000000" pitchFamily="50" charset="-128"/>
                          <a:cs typeface="メイリオ"/>
                        </a:rPr>
                        <a:t>１</a:t>
                      </a:r>
                      <a:endParaRPr sz="1600">
                        <a:latin typeface="BIZ UDPゴシック" panose="020B0400000000000000" pitchFamily="50" charset="-128"/>
                        <a:ea typeface="BIZ UDPゴシック" panose="020B0400000000000000" pitchFamily="50" charset="-128"/>
                        <a:cs typeface="メイリオ"/>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753745">
                        <a:lnSpc>
                          <a:spcPct val="100000"/>
                        </a:lnSpc>
                        <a:spcBef>
                          <a:spcPts val="240"/>
                        </a:spcBef>
                      </a:pPr>
                      <a:r>
                        <a:rPr sz="1600" b="1" spc="-25" dirty="0">
                          <a:solidFill>
                            <a:srgbClr val="FFFFFF"/>
                          </a:solidFill>
                          <a:latin typeface="BIZ UDPゴシック" panose="020B0400000000000000" pitchFamily="50" charset="-128"/>
                          <a:ea typeface="BIZ UDPゴシック" panose="020B0400000000000000" pitchFamily="50" charset="-128"/>
                          <a:cs typeface="メイリオ"/>
                        </a:rPr>
                        <a:t>パターン</a:t>
                      </a:r>
                      <a:r>
                        <a:rPr sz="1600" b="1" spc="-50" dirty="0">
                          <a:solidFill>
                            <a:srgbClr val="FFFFFF"/>
                          </a:solidFill>
                          <a:latin typeface="BIZ UDPゴシック" panose="020B0400000000000000" pitchFamily="50" charset="-128"/>
                          <a:ea typeface="BIZ UDPゴシック" panose="020B0400000000000000" pitchFamily="50" charset="-128"/>
                          <a:cs typeface="メイリオ"/>
                        </a:rPr>
                        <a:t>２</a:t>
                      </a:r>
                      <a:endParaRPr sz="1600">
                        <a:latin typeface="BIZ UDPゴシック" panose="020B0400000000000000" pitchFamily="50" charset="-128"/>
                        <a:ea typeface="BIZ UDPゴシック" panose="020B0400000000000000" pitchFamily="50" charset="-128"/>
                        <a:cs typeface="メイリオ"/>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78180">
                        <a:lnSpc>
                          <a:spcPct val="100000"/>
                        </a:lnSpc>
                        <a:spcBef>
                          <a:spcPts val="240"/>
                        </a:spcBef>
                      </a:pPr>
                      <a:r>
                        <a:rPr sz="1600" b="1" spc="-25" dirty="0">
                          <a:solidFill>
                            <a:srgbClr val="FFFFFF"/>
                          </a:solidFill>
                          <a:latin typeface="BIZ UDPゴシック" panose="020B0400000000000000" pitchFamily="50" charset="-128"/>
                          <a:ea typeface="BIZ UDPゴシック" panose="020B0400000000000000" pitchFamily="50" charset="-128"/>
                          <a:cs typeface="メイリオ"/>
                        </a:rPr>
                        <a:t>パターン</a:t>
                      </a:r>
                      <a:r>
                        <a:rPr sz="1600" b="1" spc="-50" dirty="0">
                          <a:solidFill>
                            <a:srgbClr val="FFFFFF"/>
                          </a:solidFill>
                          <a:latin typeface="BIZ UDPゴシック" panose="020B0400000000000000" pitchFamily="50" charset="-128"/>
                          <a:ea typeface="BIZ UDPゴシック" panose="020B0400000000000000" pitchFamily="50" charset="-128"/>
                          <a:cs typeface="メイリオ"/>
                        </a:rPr>
                        <a:t>３</a:t>
                      </a:r>
                      <a:endParaRPr sz="1600">
                        <a:latin typeface="BIZ UDPゴシック" panose="020B0400000000000000" pitchFamily="50" charset="-128"/>
                        <a:ea typeface="BIZ UDPゴシック" panose="020B0400000000000000" pitchFamily="50" charset="-128"/>
                        <a:cs typeface="メイリオ"/>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1435100">
                <a:tc>
                  <a:txBody>
                    <a:bodyPr/>
                    <a:lstStyle/>
                    <a:p>
                      <a:pPr marL="91440">
                        <a:lnSpc>
                          <a:spcPts val="1590"/>
                        </a:lnSpc>
                        <a:spcBef>
                          <a:spcPts val="509"/>
                        </a:spcBef>
                      </a:pPr>
                      <a:r>
                        <a:rPr sz="1400" spc="-10" dirty="0">
                          <a:latin typeface="BIZ UDPゴシック" panose="020B0400000000000000" pitchFamily="50" charset="-128"/>
                          <a:ea typeface="BIZ UDPゴシック" panose="020B0400000000000000" pitchFamily="50" charset="-128"/>
                          <a:cs typeface="メイリオ"/>
                        </a:rPr>
                        <a:t>台帳の管理</a:t>
                      </a:r>
                      <a:endParaRPr sz="1400" dirty="0">
                        <a:latin typeface="BIZ UDPゴシック" panose="020B0400000000000000" pitchFamily="50" charset="-128"/>
                        <a:ea typeface="BIZ UDPゴシック" panose="020B0400000000000000" pitchFamily="50" charset="-128"/>
                        <a:cs typeface="メイリオ"/>
                      </a:endParaRPr>
                    </a:p>
                    <a:p>
                      <a:pPr marL="91440" marR="95250">
                        <a:lnSpc>
                          <a:spcPct val="64300"/>
                        </a:lnSpc>
                        <a:spcBef>
                          <a:spcPts val="509"/>
                        </a:spcBef>
                      </a:pPr>
                      <a:r>
                        <a:rPr sz="1400" spc="-10" dirty="0" err="1">
                          <a:latin typeface="BIZ UDPゴシック" panose="020B0400000000000000" pitchFamily="50" charset="-128"/>
                          <a:ea typeface="BIZ UDPゴシック" panose="020B0400000000000000" pitchFamily="50" charset="-128"/>
                          <a:cs typeface="メイリオ"/>
                        </a:rPr>
                        <a:t>主体と記録</a:t>
                      </a:r>
                      <a:r>
                        <a:rPr lang="ja-JP" altLang="en-US" sz="1400" spc="-10" dirty="0">
                          <a:latin typeface="BIZ UDPゴシック" panose="020B0400000000000000" pitchFamily="50" charset="-128"/>
                          <a:ea typeface="BIZ UDPゴシック" panose="020B0400000000000000" pitchFamily="50" charset="-128"/>
                          <a:cs typeface="メイリオ"/>
                        </a:rPr>
                        <a:t>範囲</a:t>
                      </a:r>
                      <a:endParaRPr lang="en-US" altLang="ja-JP" sz="1400" spc="-10" dirty="0">
                        <a:latin typeface="BIZ UDPゴシック" panose="020B0400000000000000" pitchFamily="50" charset="-128"/>
                        <a:ea typeface="BIZ UDPゴシック" panose="020B0400000000000000" pitchFamily="50" charset="-128"/>
                        <a:cs typeface="メイリオ"/>
                      </a:endParaRPr>
                    </a:p>
                    <a:p>
                      <a:pPr marL="91440" marR="95250">
                        <a:lnSpc>
                          <a:spcPct val="64300"/>
                        </a:lnSpc>
                        <a:spcBef>
                          <a:spcPts val="509"/>
                        </a:spcBef>
                      </a:pPr>
                      <a:r>
                        <a:rPr sz="900" dirty="0">
                          <a:latin typeface="BIZ UDPゴシック" panose="020B0400000000000000" pitchFamily="50" charset="-128"/>
                          <a:ea typeface="BIZ UDPゴシック" panose="020B0400000000000000" pitchFamily="50" charset="-128"/>
                          <a:cs typeface="メイリオ"/>
                        </a:rPr>
                        <a:t>注</a:t>
                      </a:r>
                      <a:r>
                        <a:rPr sz="900" spc="-5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a:txBody>
                  <a:tcPr marL="0" marR="0" marT="6476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1440" marR="83185" algn="just">
                        <a:lnSpc>
                          <a:spcPts val="1500"/>
                        </a:lnSpc>
                        <a:spcBef>
                          <a:spcPts val="710"/>
                        </a:spcBef>
                      </a:pPr>
                      <a:r>
                        <a:rPr sz="1400" b="1" spc="165" dirty="0">
                          <a:solidFill>
                            <a:srgbClr val="006FC0"/>
                          </a:solidFill>
                          <a:latin typeface="BIZ UDPゴシック" panose="020B0400000000000000" pitchFamily="50" charset="-128"/>
                          <a:ea typeface="BIZ UDPゴシック" panose="020B0400000000000000" pitchFamily="50" charset="-128"/>
                          <a:cs typeface="メイリオ"/>
                        </a:rPr>
                        <a:t>中央銀行</a:t>
                      </a:r>
                      <a:r>
                        <a:rPr sz="1400" spc="125" dirty="0">
                          <a:latin typeface="BIZ UDPゴシック" panose="020B0400000000000000" pitchFamily="50" charset="-128"/>
                          <a:ea typeface="BIZ UDPゴシック" panose="020B0400000000000000" pitchFamily="50" charset="-128"/>
                          <a:cs typeface="メイリオ"/>
                        </a:rPr>
                        <a:t>が、全てのユー</a:t>
                      </a:r>
                      <a:r>
                        <a:rPr sz="1400" spc="135" dirty="0">
                          <a:latin typeface="BIZ UDPゴシック" panose="020B0400000000000000" pitchFamily="50" charset="-128"/>
                          <a:ea typeface="BIZ UDPゴシック" panose="020B0400000000000000" pitchFamily="50" charset="-128"/>
                          <a:cs typeface="メイリオ"/>
                        </a:rPr>
                        <a:t>ザーおよび仲介機関の残</a:t>
                      </a:r>
                      <a:r>
                        <a:rPr sz="1400" spc="625" dirty="0">
                          <a:latin typeface="BIZ UDPゴシック" panose="020B0400000000000000" pitchFamily="50" charset="-128"/>
                          <a:ea typeface="BIZ UDPゴシック" panose="020B0400000000000000" pitchFamily="50" charset="-128"/>
                          <a:cs typeface="メイリオ"/>
                        </a:rPr>
                        <a:t>高・</a:t>
                      </a:r>
                      <a:r>
                        <a:rPr sz="1400" dirty="0">
                          <a:latin typeface="BIZ UDPゴシック" panose="020B0400000000000000" pitchFamily="50" charset="-128"/>
                          <a:ea typeface="BIZ UDPゴシック" panose="020B0400000000000000" pitchFamily="50" charset="-128"/>
                          <a:cs typeface="メイリオ"/>
                        </a:rPr>
                        <a:t>取引を記録する台帳</a:t>
                      </a:r>
                      <a:r>
                        <a:rPr sz="1400" spc="-1290" dirty="0">
                          <a:latin typeface="BIZ UDPゴシック" panose="020B0400000000000000" pitchFamily="50" charset="-128"/>
                          <a:ea typeface="BIZ UDPゴシック" panose="020B0400000000000000" pitchFamily="50" charset="-128"/>
                          <a:cs typeface="メイリオ"/>
                        </a:rPr>
                        <a:t>を</a:t>
                      </a:r>
                      <a:r>
                        <a:rPr sz="1400" spc="-30" dirty="0">
                          <a:latin typeface="BIZ UDPゴシック" panose="020B0400000000000000" pitchFamily="50" charset="-128"/>
                          <a:ea typeface="BIZ UDPゴシック" panose="020B0400000000000000" pitchFamily="50" charset="-128"/>
                          <a:cs typeface="メイリオ"/>
                        </a:rPr>
                        <a:t>管理</a:t>
                      </a:r>
                      <a:endParaRPr sz="1400" dirty="0">
                        <a:latin typeface="BIZ UDPゴシック" panose="020B0400000000000000" pitchFamily="50" charset="-128"/>
                        <a:ea typeface="BIZ UDPゴシック" panose="020B0400000000000000" pitchFamily="50" charset="-128"/>
                        <a:cs typeface="メイリオ"/>
                      </a:endParaRPr>
                    </a:p>
                  </a:txBody>
                  <a:tcPr marL="0" marR="0" marT="901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2075" marR="103505" algn="just">
                        <a:lnSpc>
                          <a:spcPts val="1500"/>
                        </a:lnSpc>
                        <a:spcBef>
                          <a:spcPts val="710"/>
                        </a:spcBef>
                      </a:pPr>
                      <a:r>
                        <a:rPr sz="1400" b="1" dirty="0">
                          <a:solidFill>
                            <a:srgbClr val="006FC0"/>
                          </a:solidFill>
                          <a:latin typeface="BIZ UDPゴシック" panose="020B0400000000000000" pitchFamily="50" charset="-128"/>
                          <a:ea typeface="BIZ UDPゴシック" panose="020B0400000000000000" pitchFamily="50" charset="-128"/>
                          <a:cs typeface="メイリオ"/>
                        </a:rPr>
                        <a:t>各仲介機関</a:t>
                      </a:r>
                      <a:r>
                        <a:rPr sz="1400" spc="-15" dirty="0">
                          <a:latin typeface="BIZ UDPゴシック" panose="020B0400000000000000" pitchFamily="50" charset="-128"/>
                          <a:ea typeface="BIZ UDPゴシック" panose="020B0400000000000000" pitchFamily="50" charset="-128"/>
                          <a:cs typeface="メイリオ"/>
                        </a:rPr>
                        <a:t>が、自らの顧客の</a:t>
                      </a:r>
                      <a:r>
                        <a:rPr sz="1400" spc="55" dirty="0">
                          <a:latin typeface="BIZ UDPゴシック" panose="020B0400000000000000" pitchFamily="50" charset="-128"/>
                          <a:ea typeface="BIZ UDPゴシック" panose="020B0400000000000000" pitchFamily="50" charset="-128"/>
                          <a:cs typeface="メイリオ"/>
                        </a:rPr>
                        <a:t>残高・取引を記録する</a:t>
                      </a:r>
                      <a:r>
                        <a:rPr sz="1400" spc="-260" dirty="0">
                          <a:latin typeface="BIZ UDPゴシック" panose="020B0400000000000000" pitchFamily="50" charset="-128"/>
                          <a:ea typeface="BIZ UDPゴシック" panose="020B0400000000000000" pitchFamily="50" charset="-128"/>
                          <a:cs typeface="メイリオ"/>
                        </a:rPr>
                        <a:t>台帳を</a:t>
                      </a:r>
                      <a:r>
                        <a:rPr sz="1400" spc="-25" dirty="0">
                          <a:latin typeface="BIZ UDPゴシック" panose="020B0400000000000000" pitchFamily="50" charset="-128"/>
                          <a:ea typeface="BIZ UDPゴシック" panose="020B0400000000000000" pitchFamily="50" charset="-128"/>
                          <a:cs typeface="メイリオ"/>
                        </a:rPr>
                        <a:t>管理</a:t>
                      </a:r>
                      <a:endParaRPr sz="1400">
                        <a:latin typeface="BIZ UDPゴシック" panose="020B0400000000000000" pitchFamily="50" charset="-128"/>
                        <a:ea typeface="BIZ UDPゴシック" panose="020B0400000000000000" pitchFamily="50" charset="-128"/>
                        <a:cs typeface="メイリオ"/>
                      </a:endParaRPr>
                    </a:p>
                    <a:p>
                      <a:pPr marL="92075" marR="102235" algn="just">
                        <a:lnSpc>
                          <a:spcPts val="1500"/>
                        </a:lnSpc>
                        <a:spcBef>
                          <a:spcPts val="600"/>
                        </a:spcBef>
                      </a:pPr>
                      <a:r>
                        <a:rPr sz="1400" b="1" spc="-10" dirty="0">
                          <a:solidFill>
                            <a:srgbClr val="006FC0"/>
                          </a:solidFill>
                          <a:latin typeface="BIZ UDPゴシック" panose="020B0400000000000000" pitchFamily="50" charset="-128"/>
                          <a:ea typeface="BIZ UDPゴシック" panose="020B0400000000000000" pitchFamily="50" charset="-128"/>
                          <a:cs typeface="メイリオ"/>
                        </a:rPr>
                        <a:t>中央銀行</a:t>
                      </a:r>
                      <a:r>
                        <a:rPr sz="1400" spc="-20" dirty="0">
                          <a:latin typeface="BIZ UDPゴシック" panose="020B0400000000000000" pitchFamily="50" charset="-128"/>
                          <a:ea typeface="BIZ UDPゴシック" panose="020B0400000000000000" pitchFamily="50" charset="-128"/>
                          <a:cs typeface="メイリオ"/>
                        </a:rPr>
                        <a:t>が、仲介機関単位の</a:t>
                      </a:r>
                      <a:r>
                        <a:rPr sz="1400" spc="55" dirty="0">
                          <a:latin typeface="BIZ UDPゴシック" panose="020B0400000000000000" pitchFamily="50" charset="-128"/>
                          <a:ea typeface="BIZ UDPゴシック" panose="020B0400000000000000" pitchFamily="50" charset="-128"/>
                          <a:cs typeface="メイリオ"/>
                        </a:rPr>
                        <a:t>残高・取引を記録する</a:t>
                      </a:r>
                      <a:r>
                        <a:rPr sz="1400" spc="-260" dirty="0">
                          <a:latin typeface="BIZ UDPゴシック" panose="020B0400000000000000" pitchFamily="50" charset="-128"/>
                          <a:ea typeface="BIZ UDPゴシック" panose="020B0400000000000000" pitchFamily="50" charset="-128"/>
                          <a:cs typeface="メイリオ"/>
                        </a:rPr>
                        <a:t>台帳を</a:t>
                      </a:r>
                      <a:r>
                        <a:rPr sz="1400" spc="-25" dirty="0">
                          <a:latin typeface="BIZ UDPゴシック" panose="020B0400000000000000" pitchFamily="50" charset="-128"/>
                          <a:ea typeface="BIZ UDPゴシック" panose="020B0400000000000000" pitchFamily="50" charset="-128"/>
                          <a:cs typeface="メイリオ"/>
                        </a:rPr>
                        <a:t>管理</a:t>
                      </a:r>
                      <a:endParaRPr sz="1400">
                        <a:latin typeface="BIZ UDPゴシック" panose="020B0400000000000000" pitchFamily="50" charset="-128"/>
                        <a:ea typeface="BIZ UDPゴシック" panose="020B0400000000000000" pitchFamily="50" charset="-128"/>
                        <a:cs typeface="メイリオ"/>
                      </a:endParaRPr>
                    </a:p>
                  </a:txBody>
                  <a:tcPr marL="0" marR="0" marT="901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2075" marR="126364" algn="just">
                        <a:lnSpc>
                          <a:spcPts val="1500"/>
                        </a:lnSpc>
                        <a:spcBef>
                          <a:spcPts val="710"/>
                        </a:spcBef>
                      </a:pPr>
                      <a:r>
                        <a:rPr sz="1400" b="1" spc="-5" dirty="0">
                          <a:solidFill>
                            <a:srgbClr val="006FC0"/>
                          </a:solidFill>
                          <a:latin typeface="BIZ UDPゴシック" panose="020B0400000000000000" pitchFamily="50" charset="-128"/>
                          <a:ea typeface="BIZ UDPゴシック" panose="020B0400000000000000" pitchFamily="50" charset="-128"/>
                          <a:cs typeface="メイリオ"/>
                        </a:rPr>
                        <a:t>中央銀行</a:t>
                      </a:r>
                      <a:r>
                        <a:rPr sz="1400" spc="-15" dirty="0">
                          <a:latin typeface="BIZ UDPゴシック" panose="020B0400000000000000" pitchFamily="50" charset="-128"/>
                          <a:ea typeface="BIZ UDPゴシック" panose="020B0400000000000000" pitchFamily="50" charset="-128"/>
                          <a:cs typeface="メイリオ"/>
                        </a:rPr>
                        <a:t>が、全てのトーク</a:t>
                      </a:r>
                      <a:r>
                        <a:rPr sz="1400" spc="-10" dirty="0">
                          <a:latin typeface="BIZ UDPゴシック" panose="020B0400000000000000" pitchFamily="50" charset="-128"/>
                          <a:ea typeface="BIZ UDPゴシック" panose="020B0400000000000000" pitchFamily="50" charset="-128"/>
                          <a:cs typeface="メイリオ"/>
                        </a:rPr>
                        <a:t>ンの動きを記録する台帳を</a:t>
                      </a:r>
                      <a:r>
                        <a:rPr sz="1400" spc="-25" dirty="0">
                          <a:latin typeface="BIZ UDPゴシック" panose="020B0400000000000000" pitchFamily="50" charset="-128"/>
                          <a:ea typeface="BIZ UDPゴシック" panose="020B0400000000000000" pitchFamily="50" charset="-128"/>
                          <a:cs typeface="メイリオ"/>
                        </a:rPr>
                        <a:t>管理</a:t>
                      </a:r>
                      <a:endParaRPr sz="1400">
                        <a:latin typeface="BIZ UDPゴシック" panose="020B0400000000000000" pitchFamily="50" charset="-128"/>
                        <a:ea typeface="BIZ UDPゴシック" panose="020B0400000000000000" pitchFamily="50" charset="-128"/>
                        <a:cs typeface="メイリオ"/>
                      </a:endParaRPr>
                    </a:p>
                  </a:txBody>
                  <a:tcPr marL="0" marR="0" marT="901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1168400">
                <a:tc>
                  <a:txBody>
                    <a:bodyPr/>
                    <a:lstStyle/>
                    <a:p>
                      <a:pPr marL="91440" marR="135890">
                        <a:lnSpc>
                          <a:spcPts val="1500"/>
                        </a:lnSpc>
                        <a:spcBef>
                          <a:spcPts val="710"/>
                        </a:spcBef>
                      </a:pPr>
                      <a:r>
                        <a:rPr sz="1400" dirty="0">
                          <a:latin typeface="BIZ UDPゴシック" panose="020B0400000000000000" pitchFamily="50" charset="-128"/>
                          <a:ea typeface="BIZ UDPゴシック" panose="020B0400000000000000" pitchFamily="50" charset="-128"/>
                          <a:cs typeface="メイリオ"/>
                        </a:rPr>
                        <a:t>CBDC</a:t>
                      </a:r>
                      <a:r>
                        <a:rPr sz="1400" spc="-25" dirty="0">
                          <a:latin typeface="BIZ UDPゴシック" panose="020B0400000000000000" pitchFamily="50" charset="-128"/>
                          <a:ea typeface="BIZ UDPゴシック" panose="020B0400000000000000" pitchFamily="50" charset="-128"/>
                          <a:cs typeface="メイリオ"/>
                        </a:rPr>
                        <a:t>の移</a:t>
                      </a:r>
                      <a:r>
                        <a:rPr sz="1400" spc="-20" dirty="0">
                          <a:latin typeface="BIZ UDPゴシック" panose="020B0400000000000000" pitchFamily="50" charset="-128"/>
                          <a:ea typeface="BIZ UDPゴシック" panose="020B0400000000000000" pitchFamily="50" charset="-128"/>
                          <a:cs typeface="メイリオ"/>
                        </a:rPr>
                        <a:t>転方法</a:t>
                      </a:r>
                      <a:endParaRPr sz="1400">
                        <a:latin typeface="BIZ UDPゴシック" panose="020B0400000000000000" pitchFamily="50" charset="-128"/>
                        <a:ea typeface="BIZ UDPゴシック" panose="020B0400000000000000" pitchFamily="50" charset="-128"/>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1440" marR="292735">
                        <a:lnSpc>
                          <a:spcPts val="1500"/>
                        </a:lnSpc>
                        <a:spcBef>
                          <a:spcPts val="710"/>
                        </a:spcBef>
                      </a:pPr>
                      <a:r>
                        <a:rPr sz="1400" dirty="0">
                          <a:latin typeface="BIZ UDPゴシック" panose="020B0400000000000000" pitchFamily="50" charset="-128"/>
                          <a:ea typeface="BIZ UDPゴシック" panose="020B0400000000000000" pitchFamily="50" charset="-128"/>
                          <a:cs typeface="メイリオ"/>
                        </a:rPr>
                        <a:t>ユーザー間の</a:t>
                      </a:r>
                      <a:r>
                        <a:rPr sz="1400" b="1" dirty="0">
                          <a:solidFill>
                            <a:srgbClr val="006FC0"/>
                          </a:solidFill>
                          <a:latin typeface="BIZ UDPゴシック" panose="020B0400000000000000" pitchFamily="50" charset="-128"/>
                          <a:ea typeface="BIZ UDPゴシック" panose="020B0400000000000000" pitchFamily="50" charset="-128"/>
                          <a:cs typeface="メイリオ"/>
                        </a:rPr>
                        <a:t>口座振替</a:t>
                      </a:r>
                      <a:r>
                        <a:rPr sz="1400" spc="-50" dirty="0">
                          <a:latin typeface="BIZ UDPゴシック" panose="020B0400000000000000" pitchFamily="50" charset="-128"/>
                          <a:ea typeface="BIZ UDPゴシック" panose="020B0400000000000000" pitchFamily="50" charset="-128"/>
                          <a:cs typeface="メイリオ"/>
                        </a:rPr>
                        <a:t>に</a:t>
                      </a:r>
                      <a:r>
                        <a:rPr sz="1400" spc="-10" dirty="0">
                          <a:latin typeface="BIZ UDPゴシック" panose="020B0400000000000000" pitchFamily="50" charset="-128"/>
                          <a:ea typeface="BIZ UDPゴシック" panose="020B0400000000000000" pitchFamily="50" charset="-128"/>
                          <a:cs typeface="メイリオ"/>
                        </a:rPr>
                        <a:t>よって移転</a:t>
                      </a:r>
                      <a:endParaRPr sz="1400" dirty="0">
                        <a:latin typeface="BIZ UDPゴシック" panose="020B0400000000000000" pitchFamily="50" charset="-128"/>
                        <a:ea typeface="BIZ UDPゴシック" panose="020B0400000000000000" pitchFamily="50" charset="-128"/>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marR="103505">
                        <a:lnSpc>
                          <a:spcPts val="1500"/>
                        </a:lnSpc>
                        <a:spcBef>
                          <a:spcPts val="710"/>
                        </a:spcBef>
                      </a:pPr>
                      <a:r>
                        <a:rPr sz="1400" dirty="0">
                          <a:latin typeface="BIZ UDPゴシック" panose="020B0400000000000000" pitchFamily="50" charset="-128"/>
                          <a:ea typeface="BIZ UDPゴシック" panose="020B0400000000000000" pitchFamily="50" charset="-128"/>
                          <a:cs typeface="メイリオ"/>
                        </a:rPr>
                        <a:t>ユーザー間の</a:t>
                      </a:r>
                      <a:r>
                        <a:rPr sz="1400" b="1" dirty="0">
                          <a:solidFill>
                            <a:srgbClr val="006FC0"/>
                          </a:solidFill>
                          <a:latin typeface="BIZ UDPゴシック" panose="020B0400000000000000" pitchFamily="50" charset="-128"/>
                          <a:ea typeface="BIZ UDPゴシック" panose="020B0400000000000000" pitchFamily="50" charset="-128"/>
                          <a:cs typeface="メイリオ"/>
                        </a:rPr>
                        <a:t>口座振替</a:t>
                      </a:r>
                      <a:r>
                        <a:rPr sz="1400" spc="-25" dirty="0">
                          <a:latin typeface="BIZ UDPゴシック" panose="020B0400000000000000" pitchFamily="50" charset="-128"/>
                          <a:ea typeface="BIZ UDPゴシック" panose="020B0400000000000000" pitchFamily="50" charset="-128"/>
                          <a:cs typeface="メイリオ"/>
                        </a:rPr>
                        <a:t>によっ</a:t>
                      </a:r>
                      <a:r>
                        <a:rPr sz="1400" dirty="0">
                          <a:latin typeface="BIZ UDPゴシック" panose="020B0400000000000000" pitchFamily="50" charset="-128"/>
                          <a:ea typeface="BIZ UDPゴシック" panose="020B0400000000000000" pitchFamily="50" charset="-128"/>
                          <a:cs typeface="メイリオ"/>
                        </a:rPr>
                        <a:t>て移転（</a:t>
                      </a:r>
                      <a:r>
                        <a:rPr sz="1400" spc="-10" dirty="0">
                          <a:latin typeface="BIZ UDPゴシック" panose="020B0400000000000000" pitchFamily="50" charset="-128"/>
                          <a:ea typeface="BIZ UDPゴシック" panose="020B0400000000000000" pitchFamily="50" charset="-128"/>
                          <a:cs typeface="メイリオ"/>
                        </a:rPr>
                        <a:t>仲介機関を跨ぐ移転の際には、当該仲介機関と</a:t>
                      </a:r>
                      <a:r>
                        <a:rPr sz="1400" spc="-50" dirty="0">
                          <a:latin typeface="BIZ UDPゴシック" panose="020B0400000000000000" pitchFamily="50" charset="-128"/>
                          <a:ea typeface="BIZ UDPゴシック" panose="020B0400000000000000" pitchFamily="50" charset="-128"/>
                          <a:cs typeface="メイリオ"/>
                        </a:rPr>
                        <a:t> </a:t>
                      </a:r>
                      <a:r>
                        <a:rPr sz="1400" spc="-10" dirty="0">
                          <a:latin typeface="BIZ UDPゴシック" panose="020B0400000000000000" pitchFamily="50" charset="-128"/>
                          <a:ea typeface="BIZ UDPゴシック" panose="020B0400000000000000" pitchFamily="50" charset="-128"/>
                          <a:cs typeface="メイリオ"/>
                        </a:rPr>
                        <a:t>ユーザーの口座残高がともに</a:t>
                      </a:r>
                      <a:r>
                        <a:rPr sz="1400" dirty="0">
                          <a:latin typeface="BIZ UDPゴシック" panose="020B0400000000000000" pitchFamily="50" charset="-128"/>
                          <a:ea typeface="BIZ UDPゴシック" panose="020B0400000000000000" pitchFamily="50" charset="-128"/>
                          <a:cs typeface="メイリオ"/>
                        </a:rPr>
                        <a:t>増減する</a:t>
                      </a:r>
                      <a:r>
                        <a:rPr sz="1400" spc="-50" dirty="0">
                          <a:latin typeface="BIZ UDPゴシック" panose="020B0400000000000000" pitchFamily="50" charset="-128"/>
                          <a:ea typeface="BIZ UDPゴシック" panose="020B0400000000000000" pitchFamily="50" charset="-128"/>
                          <a:cs typeface="メイリオ"/>
                        </a:rPr>
                        <a:t>）</a:t>
                      </a:r>
                      <a:endParaRPr sz="1400">
                        <a:latin typeface="BIZ UDPゴシック" panose="020B0400000000000000" pitchFamily="50" charset="-128"/>
                        <a:ea typeface="BIZ UDPゴシック" panose="020B0400000000000000" pitchFamily="50" charset="-128"/>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marR="129539">
                        <a:lnSpc>
                          <a:spcPts val="1500"/>
                        </a:lnSpc>
                        <a:spcBef>
                          <a:spcPts val="710"/>
                        </a:spcBef>
                      </a:pPr>
                      <a:r>
                        <a:rPr sz="1400" b="1" spc="-5" dirty="0">
                          <a:solidFill>
                            <a:srgbClr val="006FC0"/>
                          </a:solidFill>
                          <a:latin typeface="BIZ UDPゴシック" panose="020B0400000000000000" pitchFamily="50" charset="-128"/>
                          <a:ea typeface="BIZ UDPゴシック" panose="020B0400000000000000" pitchFamily="50" charset="-128"/>
                          <a:cs typeface="メイリオ"/>
                        </a:rPr>
                        <a:t>トークン</a:t>
                      </a:r>
                      <a:r>
                        <a:rPr sz="1400" b="1" spc="-10" dirty="0">
                          <a:solidFill>
                            <a:srgbClr val="006FC0"/>
                          </a:solidFill>
                          <a:latin typeface="BIZ UDPゴシック" panose="020B0400000000000000" pitchFamily="50" charset="-128"/>
                          <a:ea typeface="BIZ UDPゴシック" panose="020B0400000000000000" pitchFamily="50" charset="-128"/>
                          <a:cs typeface="メイリオ"/>
                        </a:rPr>
                        <a:t>ID</a:t>
                      </a:r>
                      <a:r>
                        <a:rPr sz="1400" b="1" spc="-5" dirty="0">
                          <a:solidFill>
                            <a:srgbClr val="006FC0"/>
                          </a:solidFill>
                          <a:latin typeface="BIZ UDPゴシック" panose="020B0400000000000000" pitchFamily="50" charset="-128"/>
                          <a:ea typeface="BIZ UDPゴシック" panose="020B0400000000000000" pitchFamily="50" charset="-128"/>
                          <a:cs typeface="メイリオ"/>
                        </a:rPr>
                        <a:t>とユーザー</a:t>
                      </a:r>
                      <a:r>
                        <a:rPr sz="1400" b="1" spc="-25" dirty="0">
                          <a:solidFill>
                            <a:srgbClr val="006FC0"/>
                          </a:solidFill>
                          <a:latin typeface="BIZ UDPゴシック" panose="020B0400000000000000" pitchFamily="50" charset="-128"/>
                          <a:ea typeface="BIZ UDPゴシック" panose="020B0400000000000000" pitchFamily="50" charset="-128"/>
                          <a:cs typeface="メイリオ"/>
                        </a:rPr>
                        <a:t>ID</a:t>
                      </a:r>
                      <a:r>
                        <a:rPr sz="1400" b="1" spc="-5" dirty="0">
                          <a:solidFill>
                            <a:srgbClr val="006FC0"/>
                          </a:solidFill>
                          <a:latin typeface="BIZ UDPゴシック" panose="020B0400000000000000" pitchFamily="50" charset="-128"/>
                          <a:ea typeface="BIZ UDPゴシック" panose="020B0400000000000000" pitchFamily="50" charset="-128"/>
                          <a:cs typeface="メイリオ"/>
                        </a:rPr>
                        <a:t>の紐づけを変更</a:t>
                      </a:r>
                      <a:r>
                        <a:rPr sz="1400" spc="-15" dirty="0">
                          <a:latin typeface="BIZ UDPゴシック" panose="020B0400000000000000" pitchFamily="50" charset="-128"/>
                          <a:ea typeface="BIZ UDPゴシック" panose="020B0400000000000000" pitchFamily="50" charset="-128"/>
                          <a:cs typeface="メイリオ"/>
                        </a:rPr>
                        <a:t>することで</a:t>
                      </a:r>
                      <a:r>
                        <a:rPr sz="1400" spc="-50" dirty="0">
                          <a:latin typeface="BIZ UDPゴシック" panose="020B0400000000000000" pitchFamily="50" charset="-128"/>
                          <a:ea typeface="BIZ UDPゴシック" panose="020B0400000000000000" pitchFamily="50" charset="-128"/>
                          <a:cs typeface="メイリオ"/>
                        </a:rPr>
                        <a:t> </a:t>
                      </a:r>
                      <a:r>
                        <a:rPr sz="1400" dirty="0">
                          <a:latin typeface="BIZ UDPゴシック" panose="020B0400000000000000" pitchFamily="50" charset="-128"/>
                          <a:ea typeface="BIZ UDPゴシック" panose="020B0400000000000000" pitchFamily="50" charset="-128"/>
                          <a:cs typeface="メイリオ"/>
                        </a:rPr>
                        <a:t>CBDC</a:t>
                      </a:r>
                      <a:r>
                        <a:rPr sz="1400" spc="-25" dirty="0">
                          <a:latin typeface="BIZ UDPゴシック" panose="020B0400000000000000" pitchFamily="50" charset="-128"/>
                          <a:ea typeface="BIZ UDPゴシック" panose="020B0400000000000000" pitchFamily="50" charset="-128"/>
                          <a:cs typeface="メイリオ"/>
                        </a:rPr>
                        <a:t>が移転</a:t>
                      </a:r>
                      <a:endParaRPr sz="1400">
                        <a:latin typeface="BIZ UDPゴシック" panose="020B0400000000000000" pitchFamily="50" charset="-128"/>
                        <a:ea typeface="BIZ UDPゴシック" panose="020B0400000000000000" pitchFamily="50" charset="-128"/>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1435100">
                <a:tc>
                  <a:txBody>
                    <a:bodyPr/>
                    <a:lstStyle/>
                    <a:p>
                      <a:pPr marL="91440">
                        <a:lnSpc>
                          <a:spcPct val="100000"/>
                        </a:lnSpc>
                        <a:spcBef>
                          <a:spcPts val="515"/>
                        </a:spcBef>
                      </a:pPr>
                      <a:r>
                        <a:rPr sz="1400" spc="-15" dirty="0">
                          <a:latin typeface="BIZ UDPゴシック" panose="020B0400000000000000" pitchFamily="50" charset="-128"/>
                          <a:ea typeface="BIZ UDPゴシック" panose="020B0400000000000000" pitchFamily="50" charset="-128"/>
                          <a:cs typeface="メイリオ"/>
                        </a:rPr>
                        <a:t>主な課題</a:t>
                      </a:r>
                      <a:endParaRPr sz="1400">
                        <a:latin typeface="BIZ UDPゴシック" panose="020B0400000000000000" pitchFamily="50" charset="-128"/>
                        <a:ea typeface="BIZ UDPゴシック" panose="020B0400000000000000" pitchFamily="50" charset="-128"/>
                        <a:cs typeface="メイリオ"/>
                      </a:endParaRPr>
                    </a:p>
                  </a:txBody>
                  <a:tcPr marL="0" marR="0" marT="65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1440" marR="115570" algn="just">
                        <a:lnSpc>
                          <a:spcPct val="89300"/>
                        </a:lnSpc>
                        <a:spcBef>
                          <a:spcPts val="695"/>
                        </a:spcBef>
                      </a:pPr>
                      <a:r>
                        <a:rPr sz="1400" spc="-10" dirty="0">
                          <a:latin typeface="BIZ UDPゴシック" panose="020B0400000000000000" pitchFamily="50" charset="-128"/>
                          <a:ea typeface="BIZ UDPゴシック" panose="020B0400000000000000" pitchFamily="50" charset="-128"/>
                          <a:cs typeface="メイリオ"/>
                        </a:rPr>
                        <a:t>中央銀行が管理するシステムに取引にかかる</a:t>
                      </a:r>
                      <a:r>
                        <a:rPr sz="1400" b="1" spc="-20" dirty="0">
                          <a:solidFill>
                            <a:srgbClr val="006FC0"/>
                          </a:solidFill>
                          <a:latin typeface="BIZ UDPゴシック" panose="020B0400000000000000" pitchFamily="50" charset="-128"/>
                          <a:ea typeface="BIZ UDPゴシック" panose="020B0400000000000000" pitchFamily="50" charset="-128"/>
                          <a:cs typeface="メイリオ"/>
                        </a:rPr>
                        <a:t>全ての処</a:t>
                      </a:r>
                      <a:r>
                        <a:rPr sz="1400" b="1" dirty="0">
                          <a:solidFill>
                            <a:srgbClr val="006FC0"/>
                          </a:solidFill>
                          <a:latin typeface="BIZ UDPゴシック" panose="020B0400000000000000" pitchFamily="50" charset="-128"/>
                          <a:ea typeface="BIZ UDPゴシック" panose="020B0400000000000000" pitchFamily="50" charset="-128"/>
                          <a:cs typeface="メイリオ"/>
                        </a:rPr>
                        <a:t>理や各種機能が集中</a:t>
                      </a:r>
                      <a:r>
                        <a:rPr sz="1400" spc="-25" dirty="0">
                          <a:latin typeface="BIZ UDPゴシック" panose="020B0400000000000000" pitchFamily="50" charset="-128"/>
                          <a:ea typeface="BIZ UDPゴシック" panose="020B0400000000000000" pitchFamily="50" charset="-128"/>
                          <a:cs typeface="メイリオ"/>
                        </a:rPr>
                        <a:t>するこ</a:t>
                      </a:r>
                      <a:r>
                        <a:rPr sz="1400" spc="-10" dirty="0">
                          <a:latin typeface="BIZ UDPゴシック" panose="020B0400000000000000" pitchFamily="50" charset="-128"/>
                          <a:ea typeface="BIZ UDPゴシック" panose="020B0400000000000000" pitchFamily="50" charset="-128"/>
                          <a:cs typeface="メイリオ"/>
                        </a:rPr>
                        <a:t>とをどう考えるか。</a:t>
                      </a:r>
                      <a:endParaRPr sz="1400" dirty="0">
                        <a:latin typeface="BIZ UDPゴシック" panose="020B0400000000000000" pitchFamily="50" charset="-128"/>
                        <a:ea typeface="BIZ UDPゴシック" panose="020B0400000000000000" pitchFamily="50" charset="-128"/>
                        <a:cs typeface="メイリオ"/>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marR="102235" algn="just">
                        <a:lnSpc>
                          <a:spcPts val="1500"/>
                        </a:lnSpc>
                        <a:spcBef>
                          <a:spcPts val="715"/>
                        </a:spcBef>
                      </a:pPr>
                      <a:r>
                        <a:rPr sz="1400" dirty="0">
                          <a:latin typeface="BIZ UDPゴシック" panose="020B0400000000000000" pitchFamily="50" charset="-128"/>
                          <a:ea typeface="BIZ UDPゴシック" panose="020B0400000000000000" pitchFamily="50" charset="-128"/>
                          <a:cs typeface="メイリオ"/>
                        </a:rPr>
                        <a:t>仲介機関による個々の</a:t>
                      </a:r>
                      <a:r>
                        <a:rPr sz="1400" b="1" spc="-25" dirty="0">
                          <a:solidFill>
                            <a:srgbClr val="006FC0"/>
                          </a:solidFill>
                          <a:latin typeface="BIZ UDPゴシック" panose="020B0400000000000000" pitchFamily="50" charset="-128"/>
                          <a:ea typeface="BIZ UDPゴシック" panose="020B0400000000000000" pitchFamily="50" charset="-128"/>
                          <a:cs typeface="メイリオ"/>
                        </a:rPr>
                        <a:t>台帳設</a:t>
                      </a:r>
                      <a:r>
                        <a:rPr sz="1400" b="1" spc="-10" dirty="0">
                          <a:solidFill>
                            <a:srgbClr val="006FC0"/>
                          </a:solidFill>
                          <a:latin typeface="BIZ UDPゴシック" panose="020B0400000000000000" pitchFamily="50" charset="-128"/>
                          <a:ea typeface="BIZ UDPゴシック" panose="020B0400000000000000" pitchFamily="50" charset="-128"/>
                          <a:cs typeface="メイリオ"/>
                        </a:rPr>
                        <a:t>計の自由度</a:t>
                      </a:r>
                      <a:r>
                        <a:rPr sz="1400" spc="-20" dirty="0">
                          <a:latin typeface="BIZ UDPゴシック" panose="020B0400000000000000" pitchFamily="50" charset="-128"/>
                          <a:ea typeface="BIZ UDPゴシック" panose="020B0400000000000000" pitchFamily="50" charset="-128"/>
                          <a:cs typeface="メイリオ"/>
                        </a:rPr>
                        <a:t>をどこまで認める</a:t>
                      </a:r>
                      <a:r>
                        <a:rPr sz="1400" spc="-25" dirty="0">
                          <a:latin typeface="BIZ UDPゴシック" panose="020B0400000000000000" pitchFamily="50" charset="-128"/>
                          <a:ea typeface="BIZ UDPゴシック" panose="020B0400000000000000" pitchFamily="50" charset="-128"/>
                          <a:cs typeface="メイリオ"/>
                        </a:rPr>
                        <a:t>か。</a:t>
                      </a:r>
                      <a:endParaRPr sz="1400">
                        <a:latin typeface="BIZ UDPゴシック" panose="020B0400000000000000" pitchFamily="50" charset="-128"/>
                        <a:ea typeface="BIZ UDPゴシック" panose="020B0400000000000000" pitchFamily="50" charset="-128"/>
                        <a:cs typeface="メイリオ"/>
                      </a:endParaRPr>
                    </a:p>
                    <a:p>
                      <a:pPr marL="92075" marR="100330" algn="just">
                        <a:lnSpc>
                          <a:spcPts val="1500"/>
                        </a:lnSpc>
                        <a:spcBef>
                          <a:spcPts val="600"/>
                        </a:spcBef>
                      </a:pPr>
                      <a:r>
                        <a:rPr sz="1400" spc="-10" dirty="0">
                          <a:latin typeface="BIZ UDPゴシック" panose="020B0400000000000000" pitchFamily="50" charset="-128"/>
                          <a:ea typeface="BIZ UDPゴシック" panose="020B0400000000000000" pitchFamily="50" charset="-128"/>
                          <a:cs typeface="メイリオ"/>
                        </a:rPr>
                        <a:t>送金先口座の確認等を行うた</a:t>
                      </a:r>
                      <a:r>
                        <a:rPr sz="1400" dirty="0">
                          <a:latin typeface="BIZ UDPゴシック" panose="020B0400000000000000" pitchFamily="50" charset="-128"/>
                          <a:ea typeface="BIZ UDPゴシック" panose="020B0400000000000000" pitchFamily="50" charset="-128"/>
                          <a:cs typeface="メイリオ"/>
                        </a:rPr>
                        <a:t>め、</a:t>
                      </a:r>
                      <a:r>
                        <a:rPr sz="1400" b="1" spc="-10" dirty="0">
                          <a:solidFill>
                            <a:srgbClr val="006FC0"/>
                          </a:solidFill>
                          <a:latin typeface="BIZ UDPゴシック" panose="020B0400000000000000" pitchFamily="50" charset="-128"/>
                          <a:ea typeface="BIZ UDPゴシック" panose="020B0400000000000000" pitchFamily="50" charset="-128"/>
                          <a:cs typeface="メイリオ"/>
                        </a:rPr>
                        <a:t>仲介機関間の情報連携シ</a:t>
                      </a:r>
                      <a:r>
                        <a:rPr sz="1400" b="1" dirty="0">
                          <a:solidFill>
                            <a:srgbClr val="006FC0"/>
                          </a:solidFill>
                          <a:latin typeface="BIZ UDPゴシック" panose="020B0400000000000000" pitchFamily="50" charset="-128"/>
                          <a:ea typeface="BIZ UDPゴシック" panose="020B0400000000000000" pitchFamily="50" charset="-128"/>
                          <a:cs typeface="メイリオ"/>
                        </a:rPr>
                        <a:t>ステム</a:t>
                      </a:r>
                      <a:r>
                        <a:rPr sz="1400" spc="-10" dirty="0">
                          <a:latin typeface="BIZ UDPゴシック" panose="020B0400000000000000" pitchFamily="50" charset="-128"/>
                          <a:ea typeface="BIZ UDPゴシック" panose="020B0400000000000000" pitchFamily="50" charset="-128"/>
                          <a:cs typeface="メイリオ"/>
                        </a:rPr>
                        <a:t>が必要となる。</a:t>
                      </a:r>
                      <a:endParaRPr sz="1400">
                        <a:latin typeface="BIZ UDPゴシック" panose="020B0400000000000000" pitchFamily="50" charset="-128"/>
                        <a:ea typeface="BIZ UDPゴシック" panose="020B0400000000000000" pitchFamily="50" charset="-128"/>
                        <a:cs typeface="メイリオ"/>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marR="126364">
                        <a:lnSpc>
                          <a:spcPct val="89300"/>
                        </a:lnSpc>
                        <a:spcBef>
                          <a:spcPts val="695"/>
                        </a:spcBef>
                      </a:pPr>
                      <a:r>
                        <a:rPr sz="1400" spc="-10" dirty="0">
                          <a:latin typeface="BIZ UDPゴシック" panose="020B0400000000000000" pitchFamily="50" charset="-128"/>
                          <a:ea typeface="BIZ UDPゴシック" panose="020B0400000000000000" pitchFamily="50" charset="-128"/>
                          <a:cs typeface="メイリオ"/>
                        </a:rPr>
                        <a:t>トークンの発行数や付番方</a:t>
                      </a:r>
                      <a:r>
                        <a:rPr sz="1400" spc="-5" dirty="0">
                          <a:latin typeface="BIZ UDPゴシック" panose="020B0400000000000000" pitchFamily="50" charset="-128"/>
                          <a:ea typeface="BIZ UDPゴシック" panose="020B0400000000000000" pitchFamily="50" charset="-128"/>
                          <a:cs typeface="メイリオ"/>
                        </a:rPr>
                        <a:t>法によっては、取引時の</a:t>
                      </a:r>
                      <a:r>
                        <a:rPr sz="1400" spc="-50" dirty="0">
                          <a:latin typeface="BIZ UDPゴシック" panose="020B0400000000000000" pitchFamily="50" charset="-128"/>
                          <a:ea typeface="BIZ UDPゴシック" panose="020B0400000000000000" pitchFamily="50" charset="-128"/>
                          <a:cs typeface="メイリオ"/>
                        </a:rPr>
                        <a:t> </a:t>
                      </a:r>
                      <a:r>
                        <a:rPr sz="1400" b="1" spc="-10" dirty="0">
                          <a:solidFill>
                            <a:srgbClr val="006FC0"/>
                          </a:solidFill>
                          <a:latin typeface="BIZ UDPゴシック" panose="020B0400000000000000" pitchFamily="50" charset="-128"/>
                          <a:ea typeface="BIZ UDPゴシック" panose="020B0400000000000000" pitchFamily="50" charset="-128"/>
                          <a:cs typeface="メイリオ"/>
                        </a:rPr>
                        <a:t>データベース更新等に時間</a:t>
                      </a:r>
                      <a:r>
                        <a:rPr sz="1400" b="1" spc="-5" dirty="0">
                          <a:solidFill>
                            <a:srgbClr val="006FC0"/>
                          </a:solidFill>
                          <a:latin typeface="BIZ UDPゴシック" panose="020B0400000000000000" pitchFamily="50" charset="-128"/>
                          <a:ea typeface="BIZ UDPゴシック" panose="020B0400000000000000" pitchFamily="50" charset="-128"/>
                          <a:cs typeface="メイリオ"/>
                        </a:rPr>
                        <a:t>を要する</a:t>
                      </a:r>
                      <a:r>
                        <a:rPr sz="1400" spc="-15" dirty="0">
                          <a:latin typeface="BIZ UDPゴシック" panose="020B0400000000000000" pitchFamily="50" charset="-128"/>
                          <a:ea typeface="BIZ UDPゴシック" panose="020B0400000000000000" pitchFamily="50" charset="-128"/>
                          <a:cs typeface="メイリオ"/>
                        </a:rPr>
                        <a:t>可能性。</a:t>
                      </a:r>
                      <a:endParaRPr sz="1400" dirty="0">
                        <a:latin typeface="BIZ UDPゴシック" panose="020B0400000000000000" pitchFamily="50" charset="-128"/>
                        <a:ea typeface="BIZ UDPゴシック" panose="020B0400000000000000" pitchFamily="50" charset="-128"/>
                        <a:cs typeface="メイリオ"/>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bl>
          </a:graphicData>
        </a:graphic>
      </p:graphicFrame>
      <p:sp>
        <p:nvSpPr>
          <p:cNvPr id="4" name="object 4"/>
          <p:cNvSpPr txBox="1"/>
          <p:nvPr/>
        </p:nvSpPr>
        <p:spPr>
          <a:xfrm>
            <a:off x="1842923" y="1032128"/>
            <a:ext cx="6875145" cy="299720"/>
          </a:xfrm>
          <a:prstGeom prst="rect">
            <a:avLst/>
          </a:prstGeom>
        </p:spPr>
        <p:txBody>
          <a:bodyPr vert="horz" wrap="square" lIns="0" tIns="12700" rIns="0" bIns="0" rtlCol="0">
            <a:spAutoFit/>
          </a:bodyPr>
          <a:lstStyle/>
          <a:p>
            <a:pPr marL="232410" indent="-220345">
              <a:spcBef>
                <a:spcPts val="100"/>
              </a:spcBef>
              <a:buFont typeface="Wingdings"/>
              <a:buChar char=""/>
              <a:tabLst>
                <a:tab pos="233045" algn="l"/>
              </a:tabLst>
            </a:pPr>
            <a:r>
              <a:rPr dirty="0">
                <a:latin typeface="メイリオ"/>
                <a:cs typeface="メイリオ"/>
              </a:rPr>
              <a:t>３つの設計パターンの特徴や主な課題・留意点は以下のとおり</a:t>
            </a:r>
            <a:r>
              <a:rPr spc="-844" dirty="0">
                <a:latin typeface="メイリオ"/>
                <a:cs typeface="メイリオ"/>
              </a:rPr>
              <a:t>。</a:t>
            </a:r>
            <a:endParaRPr>
              <a:latin typeface="メイリオ"/>
              <a:cs typeface="メイリオ"/>
            </a:endParaRPr>
          </a:p>
        </p:txBody>
      </p:sp>
      <p:sp>
        <p:nvSpPr>
          <p:cNvPr id="5" name="object 5"/>
          <p:cNvSpPr txBox="1"/>
          <p:nvPr/>
        </p:nvSpPr>
        <p:spPr>
          <a:xfrm>
            <a:off x="2014220" y="6215888"/>
            <a:ext cx="7776209" cy="212238"/>
          </a:xfrm>
          <a:prstGeom prst="rect">
            <a:avLst/>
          </a:prstGeom>
        </p:spPr>
        <p:txBody>
          <a:bodyPr vert="horz" wrap="square" lIns="0" tIns="12065" rIns="0" bIns="0" rtlCol="0">
            <a:spAutoFit/>
          </a:bodyPr>
          <a:lstStyle/>
          <a:p>
            <a:pPr marL="12700">
              <a:spcBef>
                <a:spcPts val="95"/>
              </a:spcBef>
            </a:pPr>
            <a:r>
              <a:rPr sz="1300" spc="-20" dirty="0">
                <a:latin typeface="メイリオ"/>
                <a:cs typeface="メイリオ"/>
              </a:rPr>
              <a:t>（注）各台帳のデータベースは、</a:t>
            </a:r>
            <a:r>
              <a:rPr sz="1300" spc="-10" dirty="0">
                <a:latin typeface="メイリオ"/>
                <a:cs typeface="メイリオ"/>
              </a:rPr>
              <a:t>中</a:t>
            </a:r>
            <a:r>
              <a:rPr sz="1300" spc="-20" dirty="0">
                <a:latin typeface="メイリオ"/>
                <a:cs typeface="メイリオ"/>
              </a:rPr>
              <a:t>央銀</a:t>
            </a:r>
            <a:r>
              <a:rPr sz="1300" spc="-10" dirty="0">
                <a:latin typeface="メイリオ"/>
                <a:cs typeface="メイリオ"/>
              </a:rPr>
              <a:t>行</a:t>
            </a:r>
            <a:r>
              <a:rPr sz="1300" spc="-20" dirty="0">
                <a:latin typeface="メイリオ"/>
                <a:cs typeface="メイリオ"/>
              </a:rPr>
              <a:t>また</a:t>
            </a:r>
            <a:r>
              <a:rPr sz="1300" spc="-10" dirty="0">
                <a:latin typeface="メイリオ"/>
                <a:cs typeface="メイリオ"/>
              </a:rPr>
              <a:t>は</a:t>
            </a:r>
            <a:r>
              <a:rPr sz="1300" spc="-20" dirty="0">
                <a:latin typeface="メイリオ"/>
                <a:cs typeface="メイリオ"/>
              </a:rPr>
              <a:t>仲介</a:t>
            </a:r>
            <a:r>
              <a:rPr sz="1300" spc="-10" dirty="0">
                <a:latin typeface="メイリオ"/>
                <a:cs typeface="メイリオ"/>
              </a:rPr>
              <a:t>機</a:t>
            </a:r>
            <a:r>
              <a:rPr sz="1300" spc="-20" dirty="0">
                <a:latin typeface="メイリオ"/>
                <a:cs typeface="メイリオ"/>
              </a:rPr>
              <a:t>関が</a:t>
            </a:r>
            <a:r>
              <a:rPr sz="1300" spc="-10" dirty="0">
                <a:latin typeface="メイリオ"/>
                <a:cs typeface="メイリオ"/>
              </a:rPr>
              <a:t>、</a:t>
            </a:r>
            <a:r>
              <a:rPr sz="1300" spc="-20" dirty="0">
                <a:latin typeface="メイリオ"/>
                <a:cs typeface="メイリオ"/>
              </a:rPr>
              <a:t>それ</a:t>
            </a:r>
            <a:r>
              <a:rPr sz="1300" spc="-10" dirty="0">
                <a:latin typeface="メイリオ"/>
                <a:cs typeface="メイリオ"/>
              </a:rPr>
              <a:t>ぞ</a:t>
            </a:r>
            <a:r>
              <a:rPr sz="1300" spc="-20" dirty="0">
                <a:latin typeface="メイリオ"/>
                <a:cs typeface="メイリオ"/>
              </a:rPr>
              <a:t>れ単</a:t>
            </a:r>
            <a:r>
              <a:rPr sz="1300" spc="-10" dirty="0">
                <a:latin typeface="メイリオ"/>
                <a:cs typeface="メイリオ"/>
              </a:rPr>
              <a:t>独</a:t>
            </a:r>
            <a:r>
              <a:rPr sz="1300" spc="-20" dirty="0">
                <a:latin typeface="メイリオ"/>
                <a:cs typeface="メイリオ"/>
              </a:rPr>
              <a:t>で管</a:t>
            </a:r>
            <a:r>
              <a:rPr sz="1300" spc="-10" dirty="0">
                <a:latin typeface="メイリオ"/>
                <a:cs typeface="メイリオ"/>
              </a:rPr>
              <a:t>理</a:t>
            </a:r>
            <a:r>
              <a:rPr sz="1300" spc="-20" dirty="0">
                <a:latin typeface="メイリオ"/>
                <a:cs typeface="メイリオ"/>
              </a:rPr>
              <a:t>する</a:t>
            </a:r>
            <a:r>
              <a:rPr sz="1300" spc="-10" dirty="0">
                <a:latin typeface="メイリオ"/>
                <a:cs typeface="メイリオ"/>
              </a:rPr>
              <a:t>（</a:t>
            </a:r>
            <a:r>
              <a:rPr sz="1300" spc="-20" dirty="0">
                <a:latin typeface="メイリオ"/>
                <a:cs typeface="メイリオ"/>
              </a:rPr>
              <a:t>中央</a:t>
            </a:r>
            <a:r>
              <a:rPr sz="1300" spc="-10" dirty="0">
                <a:latin typeface="メイリオ"/>
                <a:cs typeface="メイリオ"/>
              </a:rPr>
              <a:t>管</a:t>
            </a:r>
            <a:r>
              <a:rPr sz="1300" spc="-20" dirty="0">
                <a:latin typeface="メイリオ"/>
                <a:cs typeface="メイリオ"/>
              </a:rPr>
              <a:t>理型</a:t>
            </a:r>
            <a:r>
              <a:rPr sz="1300" spc="-10" dirty="0">
                <a:latin typeface="メイリオ"/>
                <a:cs typeface="メイリオ"/>
              </a:rPr>
              <a:t>）</a:t>
            </a:r>
            <a:r>
              <a:rPr sz="1300" spc="-50" dirty="0">
                <a:latin typeface="メイリオ"/>
                <a:cs typeface="メイリオ"/>
              </a:rPr>
              <a:t>。</a:t>
            </a:r>
            <a:endParaRPr sz="1300">
              <a:latin typeface="メイリオ"/>
              <a:cs typeface="メイリオ"/>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0146" y="3040508"/>
            <a:ext cx="5314315" cy="513715"/>
          </a:xfrm>
          <a:prstGeom prst="rect">
            <a:avLst/>
          </a:prstGeom>
        </p:spPr>
        <p:txBody>
          <a:bodyPr vert="horz" wrap="square" lIns="0" tIns="13335" rIns="0" bIns="0" rtlCol="0" anchor="ctr">
            <a:spAutoFit/>
          </a:bodyPr>
          <a:lstStyle/>
          <a:p>
            <a:pPr marL="12700">
              <a:lnSpc>
                <a:spcPct val="100000"/>
              </a:lnSpc>
              <a:spcBef>
                <a:spcPts val="105"/>
              </a:spcBef>
            </a:pPr>
            <a:r>
              <a:rPr sz="3200" b="0" spc="-10" dirty="0">
                <a:solidFill>
                  <a:srgbClr val="000000"/>
                </a:solidFill>
              </a:rPr>
              <a:t>Ⅳ．実証実験に関連する論点</a:t>
            </a:r>
            <a:endParaRPr sz="3200"/>
          </a:p>
        </p:txBody>
      </p:sp>
      <p:sp>
        <p:nvSpPr>
          <p:cNvPr id="3" name="object 3"/>
          <p:cNvSpPr txBox="1">
            <a:spLocks noGrp="1"/>
          </p:cNvSpPr>
          <p:nvPr>
            <p:ph type="sldNum" sz="quarter" idx="7"/>
          </p:nvPr>
        </p:nvSpPr>
        <p:spPr>
          <a:xfrm>
            <a:off x="10134600" y="6416763"/>
            <a:ext cx="2743200" cy="244298"/>
          </a:xfrm>
          <a:prstGeom prst="rect">
            <a:avLst/>
          </a:prstGeom>
        </p:spPr>
        <p:txBody>
          <a:bodyPr vert="horz" wrap="square" lIns="0" tIns="0" rIns="0" bIns="0" rtlCol="0" anchor="ctr">
            <a:spAutoFit/>
          </a:bodyPr>
          <a:lstStyle/>
          <a:p>
            <a:pPr marL="50165">
              <a:lnSpc>
                <a:spcPts val="1910"/>
              </a:lnSpc>
            </a:pPr>
            <a:r>
              <a:rPr spc="-25" dirty="0"/>
              <a:t>18</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27180"/>
          </a:xfrm>
          <a:prstGeom prst="rect">
            <a:avLst/>
          </a:prstGeom>
        </p:spPr>
      </p:pic>
      <p:grpSp>
        <p:nvGrpSpPr>
          <p:cNvPr id="3" name="object 3"/>
          <p:cNvGrpSpPr/>
          <p:nvPr/>
        </p:nvGrpSpPr>
        <p:grpSpPr>
          <a:xfrm>
            <a:off x="3715512" y="2997708"/>
            <a:ext cx="3667125" cy="3088005"/>
            <a:chOff x="2191511" y="2997707"/>
            <a:chExt cx="3667125" cy="3088005"/>
          </a:xfrm>
        </p:grpSpPr>
        <p:pic>
          <p:nvPicPr>
            <p:cNvPr id="4" name="object 4"/>
            <p:cNvPicPr/>
            <p:nvPr/>
          </p:nvPicPr>
          <p:blipFill>
            <a:blip r:embed="rId3" cstate="print"/>
            <a:stretch>
              <a:fillRect/>
            </a:stretch>
          </p:blipFill>
          <p:spPr>
            <a:xfrm>
              <a:off x="2191511" y="2997707"/>
              <a:ext cx="3666744" cy="3087624"/>
            </a:xfrm>
            <a:prstGeom prst="rect">
              <a:avLst/>
            </a:prstGeom>
          </p:spPr>
        </p:pic>
        <p:sp>
          <p:nvSpPr>
            <p:cNvPr id="5" name="object 5"/>
            <p:cNvSpPr/>
            <p:nvPr/>
          </p:nvSpPr>
          <p:spPr>
            <a:xfrm>
              <a:off x="2283713" y="4133849"/>
              <a:ext cx="1344295" cy="935990"/>
            </a:xfrm>
            <a:custGeom>
              <a:avLst/>
              <a:gdLst/>
              <a:ahLst/>
              <a:cxnLst/>
              <a:rect l="l" t="t" r="r" b="b"/>
              <a:pathLst>
                <a:path w="1344295" h="935989">
                  <a:moveTo>
                    <a:pt x="1344167" y="0"/>
                  </a:moveTo>
                  <a:lnTo>
                    <a:pt x="0" y="0"/>
                  </a:lnTo>
                  <a:lnTo>
                    <a:pt x="0" y="935736"/>
                  </a:lnTo>
                  <a:lnTo>
                    <a:pt x="1344167" y="935736"/>
                  </a:lnTo>
                  <a:lnTo>
                    <a:pt x="1344167" y="0"/>
                  </a:lnTo>
                  <a:close/>
                </a:path>
              </a:pathLst>
            </a:custGeom>
            <a:solidFill>
              <a:srgbClr val="FBD4B5"/>
            </a:solidFill>
          </p:spPr>
          <p:txBody>
            <a:bodyPr wrap="square" lIns="0" tIns="0" rIns="0" bIns="0" rtlCol="0"/>
            <a:lstStyle/>
            <a:p>
              <a:endParaRPr/>
            </a:p>
          </p:txBody>
        </p:sp>
        <p:sp>
          <p:nvSpPr>
            <p:cNvPr id="6" name="object 6"/>
            <p:cNvSpPr/>
            <p:nvPr/>
          </p:nvSpPr>
          <p:spPr>
            <a:xfrm>
              <a:off x="2283713" y="4133849"/>
              <a:ext cx="1344295" cy="935990"/>
            </a:xfrm>
            <a:custGeom>
              <a:avLst/>
              <a:gdLst/>
              <a:ahLst/>
              <a:cxnLst/>
              <a:rect l="l" t="t" r="r" b="b"/>
              <a:pathLst>
                <a:path w="1344295" h="935989">
                  <a:moveTo>
                    <a:pt x="0" y="935736"/>
                  </a:moveTo>
                  <a:lnTo>
                    <a:pt x="1344167" y="935736"/>
                  </a:lnTo>
                  <a:lnTo>
                    <a:pt x="1344167" y="0"/>
                  </a:lnTo>
                  <a:lnTo>
                    <a:pt x="0" y="0"/>
                  </a:lnTo>
                  <a:lnTo>
                    <a:pt x="0" y="935736"/>
                  </a:lnTo>
                  <a:close/>
                </a:path>
              </a:pathLst>
            </a:custGeom>
            <a:ln w="25907">
              <a:solidFill>
                <a:srgbClr val="E36C09"/>
              </a:solidFill>
            </a:ln>
          </p:spPr>
          <p:txBody>
            <a:bodyPr wrap="square" lIns="0" tIns="0" rIns="0" bIns="0" rtlCol="0"/>
            <a:lstStyle/>
            <a:p>
              <a:endParaRPr/>
            </a:p>
          </p:txBody>
        </p:sp>
      </p:grpSp>
      <p:sp>
        <p:nvSpPr>
          <p:cNvPr id="7" name="object 7"/>
          <p:cNvSpPr txBox="1"/>
          <p:nvPr/>
        </p:nvSpPr>
        <p:spPr>
          <a:xfrm>
            <a:off x="4108830" y="4817745"/>
            <a:ext cx="739140" cy="228268"/>
          </a:xfrm>
          <a:prstGeom prst="rect">
            <a:avLst/>
          </a:prstGeom>
        </p:spPr>
        <p:txBody>
          <a:bodyPr vert="horz" wrap="square" lIns="0" tIns="12700" rIns="0" bIns="0" rtlCol="0">
            <a:spAutoFit/>
          </a:bodyPr>
          <a:lstStyle/>
          <a:p>
            <a:pPr marL="12700">
              <a:spcBef>
                <a:spcPts val="100"/>
              </a:spcBef>
            </a:pPr>
            <a:r>
              <a:rPr sz="1400" b="1" spc="-15" dirty="0">
                <a:solidFill>
                  <a:srgbClr val="404040"/>
                </a:solidFill>
                <a:latin typeface="游ゴシック"/>
                <a:cs typeface="游ゴシック"/>
              </a:rPr>
              <a:t>仲介機関</a:t>
            </a:r>
            <a:endParaRPr sz="1400">
              <a:latin typeface="游ゴシック"/>
              <a:cs typeface="游ゴシック"/>
            </a:endParaRPr>
          </a:p>
        </p:txBody>
      </p:sp>
      <p:grpSp>
        <p:nvGrpSpPr>
          <p:cNvPr id="8" name="object 8"/>
          <p:cNvGrpSpPr/>
          <p:nvPr/>
        </p:nvGrpSpPr>
        <p:grpSpPr>
          <a:xfrm>
            <a:off x="5963349" y="3250629"/>
            <a:ext cx="1365885" cy="1831975"/>
            <a:chOff x="4439348" y="3250628"/>
            <a:chExt cx="1365885" cy="1831975"/>
          </a:xfrm>
        </p:grpSpPr>
        <p:sp>
          <p:nvSpPr>
            <p:cNvPr id="9" name="object 9"/>
            <p:cNvSpPr/>
            <p:nvPr/>
          </p:nvSpPr>
          <p:spPr>
            <a:xfrm>
              <a:off x="4452365" y="3263646"/>
              <a:ext cx="1339850" cy="1805939"/>
            </a:xfrm>
            <a:custGeom>
              <a:avLst/>
              <a:gdLst/>
              <a:ahLst/>
              <a:cxnLst/>
              <a:rect l="l" t="t" r="r" b="b"/>
              <a:pathLst>
                <a:path w="1339850" h="1805939">
                  <a:moveTo>
                    <a:pt x="1339596" y="0"/>
                  </a:moveTo>
                  <a:lnTo>
                    <a:pt x="0" y="0"/>
                  </a:lnTo>
                  <a:lnTo>
                    <a:pt x="0" y="1805939"/>
                  </a:lnTo>
                  <a:lnTo>
                    <a:pt x="1339596" y="1805939"/>
                  </a:lnTo>
                  <a:lnTo>
                    <a:pt x="1339596" y="0"/>
                  </a:lnTo>
                  <a:close/>
                </a:path>
              </a:pathLst>
            </a:custGeom>
            <a:solidFill>
              <a:srgbClr val="FBD4B5"/>
            </a:solidFill>
          </p:spPr>
          <p:txBody>
            <a:bodyPr wrap="square" lIns="0" tIns="0" rIns="0" bIns="0" rtlCol="0"/>
            <a:lstStyle/>
            <a:p>
              <a:endParaRPr/>
            </a:p>
          </p:txBody>
        </p:sp>
        <p:sp>
          <p:nvSpPr>
            <p:cNvPr id="10" name="object 10"/>
            <p:cNvSpPr/>
            <p:nvPr/>
          </p:nvSpPr>
          <p:spPr>
            <a:xfrm>
              <a:off x="4452365" y="3263646"/>
              <a:ext cx="1339850" cy="1805939"/>
            </a:xfrm>
            <a:custGeom>
              <a:avLst/>
              <a:gdLst/>
              <a:ahLst/>
              <a:cxnLst/>
              <a:rect l="l" t="t" r="r" b="b"/>
              <a:pathLst>
                <a:path w="1339850" h="1805939">
                  <a:moveTo>
                    <a:pt x="0" y="1805939"/>
                  </a:moveTo>
                  <a:lnTo>
                    <a:pt x="1339596" y="1805939"/>
                  </a:lnTo>
                  <a:lnTo>
                    <a:pt x="1339596" y="0"/>
                  </a:lnTo>
                  <a:lnTo>
                    <a:pt x="0" y="0"/>
                  </a:lnTo>
                  <a:lnTo>
                    <a:pt x="0" y="1805939"/>
                  </a:lnTo>
                  <a:close/>
                </a:path>
              </a:pathLst>
            </a:custGeom>
            <a:ln w="25908">
              <a:solidFill>
                <a:srgbClr val="E36C09"/>
              </a:solidFill>
            </a:ln>
          </p:spPr>
          <p:txBody>
            <a:bodyPr wrap="square" lIns="0" tIns="0" rIns="0" bIns="0" rtlCol="0"/>
            <a:lstStyle/>
            <a:p>
              <a:endParaRPr/>
            </a:p>
          </p:txBody>
        </p:sp>
      </p:grpSp>
      <p:sp>
        <p:nvSpPr>
          <p:cNvPr id="11" name="object 11"/>
          <p:cNvSpPr txBox="1"/>
          <p:nvPr/>
        </p:nvSpPr>
        <p:spPr>
          <a:xfrm>
            <a:off x="6365875" y="4811395"/>
            <a:ext cx="739140" cy="228268"/>
          </a:xfrm>
          <a:prstGeom prst="rect">
            <a:avLst/>
          </a:prstGeom>
        </p:spPr>
        <p:txBody>
          <a:bodyPr vert="horz" wrap="square" lIns="0" tIns="12700" rIns="0" bIns="0" rtlCol="0">
            <a:spAutoFit/>
          </a:bodyPr>
          <a:lstStyle/>
          <a:p>
            <a:pPr marL="12700">
              <a:spcBef>
                <a:spcPts val="100"/>
              </a:spcBef>
            </a:pPr>
            <a:r>
              <a:rPr sz="1400" b="1" spc="-15" dirty="0">
                <a:solidFill>
                  <a:srgbClr val="404040"/>
                </a:solidFill>
                <a:latin typeface="游ゴシック"/>
                <a:cs typeface="游ゴシック"/>
              </a:rPr>
              <a:t>仲介機関</a:t>
            </a:r>
            <a:endParaRPr sz="1400">
              <a:latin typeface="游ゴシック"/>
              <a:cs typeface="游ゴシック"/>
            </a:endParaRPr>
          </a:p>
        </p:txBody>
      </p:sp>
      <p:sp>
        <p:nvSpPr>
          <p:cNvPr id="12" name="object 12"/>
          <p:cNvSpPr txBox="1"/>
          <p:nvPr/>
        </p:nvSpPr>
        <p:spPr>
          <a:xfrm>
            <a:off x="1905711" y="868122"/>
            <a:ext cx="8090534" cy="858519"/>
          </a:xfrm>
          <a:prstGeom prst="rect">
            <a:avLst/>
          </a:prstGeom>
        </p:spPr>
        <p:txBody>
          <a:bodyPr vert="horz" wrap="square" lIns="0" tIns="8255" rIns="0" bIns="0" rtlCol="0">
            <a:spAutoFit/>
          </a:bodyPr>
          <a:lstStyle/>
          <a:p>
            <a:pPr marL="354965" marR="5080" indent="-342900" algn="just">
              <a:lnSpc>
                <a:spcPct val="101699"/>
              </a:lnSpc>
              <a:spcBef>
                <a:spcPts val="65"/>
              </a:spcBef>
              <a:buFont typeface="Wingdings"/>
              <a:buChar char=""/>
              <a:tabLst>
                <a:tab pos="355600" algn="l"/>
              </a:tabLst>
            </a:pPr>
            <a:r>
              <a:rPr spc="-10" dirty="0">
                <a:latin typeface="メイリオ"/>
                <a:cs typeface="メイリオ"/>
              </a:rPr>
              <a:t>CBDCの導入を検討する際には、水平的な共存（</a:t>
            </a:r>
            <a:r>
              <a:rPr b="1" spc="-5" dirty="0">
                <a:solidFill>
                  <a:srgbClr val="006FC0"/>
                </a:solidFill>
                <a:latin typeface="メイリオ"/>
                <a:cs typeface="メイリオ"/>
              </a:rPr>
              <a:t>様々な決済手段</a:t>
            </a:r>
            <a:r>
              <a:rPr spc="-10" dirty="0">
                <a:latin typeface="メイリオ"/>
                <a:cs typeface="メイリオ"/>
              </a:rPr>
              <a:t>が機能に応</a:t>
            </a:r>
            <a:r>
              <a:rPr spc="-5" dirty="0">
                <a:latin typeface="メイリオ"/>
                <a:cs typeface="メイリオ"/>
              </a:rPr>
              <a:t>じて役割分担</a:t>
            </a:r>
            <a:r>
              <a:rPr dirty="0">
                <a:latin typeface="メイリオ"/>
                <a:cs typeface="メイリオ"/>
              </a:rPr>
              <a:t>）とともに、垂直的な共存（</a:t>
            </a:r>
            <a:r>
              <a:rPr b="1" dirty="0">
                <a:solidFill>
                  <a:srgbClr val="006FC0"/>
                </a:solidFill>
                <a:latin typeface="メイリオ"/>
                <a:cs typeface="メイリオ"/>
              </a:rPr>
              <a:t>様々な主体</a:t>
            </a:r>
            <a:r>
              <a:rPr dirty="0">
                <a:latin typeface="メイリオ"/>
                <a:cs typeface="メイリオ"/>
              </a:rPr>
              <a:t>が関わることで</a:t>
            </a:r>
            <a:r>
              <a:rPr spc="-20" dirty="0">
                <a:latin typeface="メイリオ"/>
                <a:cs typeface="メイリオ"/>
              </a:rPr>
              <a:t>CBDC</a:t>
            </a:r>
            <a:r>
              <a:rPr spc="-5" dirty="0">
                <a:latin typeface="メイリオ"/>
                <a:cs typeface="メイリオ"/>
              </a:rPr>
              <a:t>システムが発展</a:t>
            </a:r>
            <a:r>
              <a:rPr dirty="0">
                <a:latin typeface="メイリオ"/>
                <a:cs typeface="メイリオ"/>
              </a:rPr>
              <a:t>）</a:t>
            </a:r>
            <a:r>
              <a:rPr spc="-5" dirty="0">
                <a:latin typeface="メイリオ"/>
                <a:cs typeface="メイリオ"/>
              </a:rPr>
              <a:t>の実現を目指すことが必要。</a:t>
            </a:r>
            <a:endParaRPr>
              <a:latin typeface="メイリオ"/>
              <a:cs typeface="メイリオ"/>
            </a:endParaRPr>
          </a:p>
        </p:txBody>
      </p:sp>
      <p:sp>
        <p:nvSpPr>
          <p:cNvPr id="13" name="object 13"/>
          <p:cNvSpPr txBox="1"/>
          <p:nvPr/>
        </p:nvSpPr>
        <p:spPr>
          <a:xfrm>
            <a:off x="5337810" y="3021584"/>
            <a:ext cx="467359" cy="197490"/>
          </a:xfrm>
          <a:prstGeom prst="rect">
            <a:avLst/>
          </a:prstGeom>
        </p:spPr>
        <p:txBody>
          <a:bodyPr vert="horz" wrap="square" lIns="0" tIns="12700" rIns="0" bIns="0" rtlCol="0">
            <a:spAutoFit/>
          </a:bodyPr>
          <a:lstStyle/>
          <a:p>
            <a:pPr marL="12700">
              <a:spcBef>
                <a:spcPts val="100"/>
              </a:spcBef>
            </a:pPr>
            <a:r>
              <a:rPr sz="1200" b="1" spc="-20" dirty="0">
                <a:solidFill>
                  <a:srgbClr val="404040"/>
                </a:solidFill>
                <a:latin typeface="メイリオ"/>
                <a:cs typeface="メイリオ"/>
              </a:rPr>
              <a:t>CBDC</a:t>
            </a:r>
            <a:endParaRPr sz="1200">
              <a:latin typeface="メイリオ"/>
              <a:cs typeface="メイリオ"/>
            </a:endParaRPr>
          </a:p>
        </p:txBody>
      </p:sp>
      <p:grpSp>
        <p:nvGrpSpPr>
          <p:cNvPr id="14" name="object 14"/>
          <p:cNvGrpSpPr/>
          <p:nvPr/>
        </p:nvGrpSpPr>
        <p:grpSpPr>
          <a:xfrm>
            <a:off x="3782504" y="5116005"/>
            <a:ext cx="3572510" cy="923925"/>
            <a:chOff x="2258504" y="5116004"/>
            <a:chExt cx="3572510" cy="923925"/>
          </a:xfrm>
        </p:grpSpPr>
        <p:sp>
          <p:nvSpPr>
            <p:cNvPr id="15" name="object 15"/>
            <p:cNvSpPr/>
            <p:nvPr/>
          </p:nvSpPr>
          <p:spPr>
            <a:xfrm>
              <a:off x="2271522" y="5129021"/>
              <a:ext cx="3546475" cy="897890"/>
            </a:xfrm>
            <a:custGeom>
              <a:avLst/>
              <a:gdLst/>
              <a:ahLst/>
              <a:cxnLst/>
              <a:rect l="l" t="t" r="r" b="b"/>
              <a:pathLst>
                <a:path w="3546475" h="897889">
                  <a:moveTo>
                    <a:pt x="3546348" y="0"/>
                  </a:moveTo>
                  <a:lnTo>
                    <a:pt x="0" y="0"/>
                  </a:lnTo>
                  <a:lnTo>
                    <a:pt x="0" y="897635"/>
                  </a:lnTo>
                  <a:lnTo>
                    <a:pt x="3546348" y="897635"/>
                  </a:lnTo>
                  <a:lnTo>
                    <a:pt x="3546348" y="0"/>
                  </a:lnTo>
                  <a:close/>
                </a:path>
              </a:pathLst>
            </a:custGeom>
            <a:solidFill>
              <a:srgbClr val="548ED4"/>
            </a:solidFill>
          </p:spPr>
          <p:txBody>
            <a:bodyPr wrap="square" lIns="0" tIns="0" rIns="0" bIns="0" rtlCol="0"/>
            <a:lstStyle/>
            <a:p>
              <a:endParaRPr/>
            </a:p>
          </p:txBody>
        </p:sp>
        <p:sp>
          <p:nvSpPr>
            <p:cNvPr id="16" name="object 16"/>
            <p:cNvSpPr/>
            <p:nvPr/>
          </p:nvSpPr>
          <p:spPr>
            <a:xfrm>
              <a:off x="2271522" y="5129021"/>
              <a:ext cx="3546475" cy="897890"/>
            </a:xfrm>
            <a:custGeom>
              <a:avLst/>
              <a:gdLst/>
              <a:ahLst/>
              <a:cxnLst/>
              <a:rect l="l" t="t" r="r" b="b"/>
              <a:pathLst>
                <a:path w="3546475" h="897889">
                  <a:moveTo>
                    <a:pt x="0" y="897635"/>
                  </a:moveTo>
                  <a:lnTo>
                    <a:pt x="3546348" y="897635"/>
                  </a:lnTo>
                  <a:lnTo>
                    <a:pt x="3546348" y="0"/>
                  </a:lnTo>
                  <a:lnTo>
                    <a:pt x="0" y="0"/>
                  </a:lnTo>
                  <a:lnTo>
                    <a:pt x="0" y="897635"/>
                  </a:lnTo>
                  <a:close/>
                </a:path>
              </a:pathLst>
            </a:custGeom>
            <a:ln w="25908">
              <a:solidFill>
                <a:srgbClr val="375F92"/>
              </a:solidFill>
            </a:ln>
          </p:spPr>
          <p:txBody>
            <a:bodyPr wrap="square" lIns="0" tIns="0" rIns="0" bIns="0" rtlCol="0"/>
            <a:lstStyle/>
            <a:p>
              <a:endParaRPr/>
            </a:p>
          </p:txBody>
        </p:sp>
      </p:grpSp>
      <p:sp>
        <p:nvSpPr>
          <p:cNvPr id="17" name="object 17"/>
          <p:cNvSpPr txBox="1"/>
          <p:nvPr/>
        </p:nvSpPr>
        <p:spPr>
          <a:xfrm>
            <a:off x="5208270" y="5716015"/>
            <a:ext cx="836294" cy="258404"/>
          </a:xfrm>
          <a:prstGeom prst="rect">
            <a:avLst/>
          </a:prstGeom>
        </p:spPr>
        <p:txBody>
          <a:bodyPr vert="horz" wrap="square" lIns="0" tIns="12065" rIns="0" bIns="0" rtlCol="0">
            <a:spAutoFit/>
          </a:bodyPr>
          <a:lstStyle/>
          <a:p>
            <a:pPr marL="12700">
              <a:spcBef>
                <a:spcPts val="95"/>
              </a:spcBef>
            </a:pPr>
            <a:r>
              <a:rPr sz="1600" spc="-25" dirty="0">
                <a:solidFill>
                  <a:srgbClr val="FFFFFF"/>
                </a:solidFill>
                <a:latin typeface="ＭＳ Ｐゴシック"/>
                <a:cs typeface="ＭＳ Ｐゴシック"/>
              </a:rPr>
              <a:t>中央銀</a:t>
            </a:r>
            <a:r>
              <a:rPr sz="1600" spc="-50" dirty="0">
                <a:solidFill>
                  <a:srgbClr val="FFFFFF"/>
                </a:solidFill>
                <a:latin typeface="ＭＳ Ｐゴシック"/>
                <a:cs typeface="ＭＳ Ｐゴシック"/>
              </a:rPr>
              <a:t>行</a:t>
            </a:r>
            <a:endParaRPr sz="1600">
              <a:latin typeface="ＭＳ Ｐゴシック"/>
              <a:cs typeface="ＭＳ Ｐゴシック"/>
            </a:endParaRPr>
          </a:p>
        </p:txBody>
      </p:sp>
      <p:sp>
        <p:nvSpPr>
          <p:cNvPr id="18" name="object 18"/>
          <p:cNvSpPr/>
          <p:nvPr/>
        </p:nvSpPr>
        <p:spPr>
          <a:xfrm>
            <a:off x="4009645" y="4349496"/>
            <a:ext cx="928369" cy="403860"/>
          </a:xfrm>
          <a:custGeom>
            <a:avLst/>
            <a:gdLst/>
            <a:ahLst/>
            <a:cxnLst/>
            <a:rect l="l" t="t" r="r" b="b"/>
            <a:pathLst>
              <a:path w="928370" h="403860">
                <a:moveTo>
                  <a:pt x="464057" y="0"/>
                </a:moveTo>
                <a:lnTo>
                  <a:pt x="401089" y="1843"/>
                </a:lnTo>
                <a:lnTo>
                  <a:pt x="340695" y="7214"/>
                </a:lnTo>
                <a:lnTo>
                  <a:pt x="283428" y="15871"/>
                </a:lnTo>
                <a:lnTo>
                  <a:pt x="229841" y="27573"/>
                </a:lnTo>
                <a:lnTo>
                  <a:pt x="180488" y="42079"/>
                </a:lnTo>
                <a:lnTo>
                  <a:pt x="135921" y="59150"/>
                </a:lnTo>
                <a:lnTo>
                  <a:pt x="96694" y="78543"/>
                </a:lnTo>
                <a:lnTo>
                  <a:pt x="63358" y="100019"/>
                </a:lnTo>
                <a:lnTo>
                  <a:pt x="16577" y="148254"/>
                </a:lnTo>
                <a:lnTo>
                  <a:pt x="0" y="201929"/>
                </a:lnTo>
                <a:lnTo>
                  <a:pt x="4236" y="229327"/>
                </a:lnTo>
                <a:lnTo>
                  <a:pt x="36468" y="280523"/>
                </a:lnTo>
                <a:lnTo>
                  <a:pt x="96694" y="325316"/>
                </a:lnTo>
                <a:lnTo>
                  <a:pt x="135921" y="344709"/>
                </a:lnTo>
                <a:lnTo>
                  <a:pt x="180488" y="361780"/>
                </a:lnTo>
                <a:lnTo>
                  <a:pt x="229841" y="376286"/>
                </a:lnTo>
                <a:lnTo>
                  <a:pt x="283428" y="387988"/>
                </a:lnTo>
                <a:lnTo>
                  <a:pt x="340695" y="396645"/>
                </a:lnTo>
                <a:lnTo>
                  <a:pt x="401089" y="402016"/>
                </a:lnTo>
                <a:lnTo>
                  <a:pt x="464057" y="403859"/>
                </a:lnTo>
                <a:lnTo>
                  <a:pt x="527026" y="402016"/>
                </a:lnTo>
                <a:lnTo>
                  <a:pt x="587420" y="396645"/>
                </a:lnTo>
                <a:lnTo>
                  <a:pt x="644687" y="387988"/>
                </a:lnTo>
                <a:lnTo>
                  <a:pt x="698274" y="376286"/>
                </a:lnTo>
                <a:lnTo>
                  <a:pt x="747627" y="361780"/>
                </a:lnTo>
                <a:lnTo>
                  <a:pt x="792194" y="344709"/>
                </a:lnTo>
                <a:lnTo>
                  <a:pt x="831421" y="325316"/>
                </a:lnTo>
                <a:lnTo>
                  <a:pt x="864757" y="303840"/>
                </a:lnTo>
                <a:lnTo>
                  <a:pt x="911538" y="255605"/>
                </a:lnTo>
                <a:lnTo>
                  <a:pt x="928116" y="201929"/>
                </a:lnTo>
                <a:lnTo>
                  <a:pt x="923879" y="174532"/>
                </a:lnTo>
                <a:lnTo>
                  <a:pt x="891647" y="123336"/>
                </a:lnTo>
                <a:lnTo>
                  <a:pt x="831421" y="78543"/>
                </a:lnTo>
                <a:lnTo>
                  <a:pt x="792194" y="59150"/>
                </a:lnTo>
                <a:lnTo>
                  <a:pt x="747627" y="42079"/>
                </a:lnTo>
                <a:lnTo>
                  <a:pt x="698274" y="27573"/>
                </a:lnTo>
                <a:lnTo>
                  <a:pt x="644687" y="15871"/>
                </a:lnTo>
                <a:lnTo>
                  <a:pt x="587420" y="7214"/>
                </a:lnTo>
                <a:lnTo>
                  <a:pt x="527026" y="1843"/>
                </a:lnTo>
                <a:lnTo>
                  <a:pt x="464057" y="0"/>
                </a:lnTo>
                <a:close/>
              </a:path>
            </a:pathLst>
          </a:custGeom>
          <a:solidFill>
            <a:srgbClr val="E36C09"/>
          </a:solidFill>
        </p:spPr>
        <p:txBody>
          <a:bodyPr wrap="square" lIns="0" tIns="0" rIns="0" bIns="0" rtlCol="0"/>
          <a:lstStyle/>
          <a:p>
            <a:endParaRPr/>
          </a:p>
        </p:txBody>
      </p:sp>
      <p:sp>
        <p:nvSpPr>
          <p:cNvPr id="19" name="object 19"/>
          <p:cNvSpPr txBox="1"/>
          <p:nvPr/>
        </p:nvSpPr>
        <p:spPr>
          <a:xfrm>
            <a:off x="4192271" y="4453508"/>
            <a:ext cx="563245" cy="175048"/>
          </a:xfrm>
          <a:prstGeom prst="rect">
            <a:avLst/>
          </a:prstGeom>
        </p:spPr>
        <p:txBody>
          <a:bodyPr vert="horz" wrap="square" lIns="0" tIns="13335" rIns="0" bIns="0" rtlCol="0">
            <a:spAutoFit/>
          </a:bodyPr>
          <a:lstStyle/>
          <a:p>
            <a:pPr marL="12700">
              <a:spcBef>
                <a:spcPts val="105"/>
              </a:spcBef>
            </a:pPr>
            <a:r>
              <a:rPr sz="1050" b="1" spc="-15" dirty="0">
                <a:solidFill>
                  <a:srgbClr val="FFFFFF"/>
                </a:solidFill>
                <a:latin typeface="ＭＳ Ｐゴシック"/>
                <a:cs typeface="ＭＳ Ｐゴシック"/>
              </a:rPr>
              <a:t>仲介業務</a:t>
            </a:r>
            <a:endParaRPr sz="1050">
              <a:latin typeface="ＭＳ Ｐゴシック"/>
              <a:cs typeface="ＭＳ Ｐゴシック"/>
            </a:endParaRPr>
          </a:p>
        </p:txBody>
      </p:sp>
      <p:sp>
        <p:nvSpPr>
          <p:cNvPr id="20" name="object 20"/>
          <p:cNvSpPr/>
          <p:nvPr/>
        </p:nvSpPr>
        <p:spPr>
          <a:xfrm>
            <a:off x="6201155" y="4349496"/>
            <a:ext cx="927100" cy="403860"/>
          </a:xfrm>
          <a:custGeom>
            <a:avLst/>
            <a:gdLst/>
            <a:ahLst/>
            <a:cxnLst/>
            <a:rect l="l" t="t" r="r" b="b"/>
            <a:pathLst>
              <a:path w="927100" h="403860">
                <a:moveTo>
                  <a:pt x="463296" y="0"/>
                </a:moveTo>
                <a:lnTo>
                  <a:pt x="400422" y="1843"/>
                </a:lnTo>
                <a:lnTo>
                  <a:pt x="340121" y="7214"/>
                </a:lnTo>
                <a:lnTo>
                  <a:pt x="282946" y="15871"/>
                </a:lnTo>
                <a:lnTo>
                  <a:pt x="229446" y="27573"/>
                </a:lnTo>
                <a:lnTo>
                  <a:pt x="180175" y="42079"/>
                </a:lnTo>
                <a:lnTo>
                  <a:pt x="135683" y="59150"/>
                </a:lnTo>
                <a:lnTo>
                  <a:pt x="96523" y="78543"/>
                </a:lnTo>
                <a:lnTo>
                  <a:pt x="63246" y="100019"/>
                </a:lnTo>
                <a:lnTo>
                  <a:pt x="16547" y="148254"/>
                </a:lnTo>
                <a:lnTo>
                  <a:pt x="0" y="201929"/>
                </a:lnTo>
                <a:lnTo>
                  <a:pt x="4228" y="229327"/>
                </a:lnTo>
                <a:lnTo>
                  <a:pt x="36403" y="280523"/>
                </a:lnTo>
                <a:lnTo>
                  <a:pt x="96523" y="325316"/>
                </a:lnTo>
                <a:lnTo>
                  <a:pt x="135683" y="344709"/>
                </a:lnTo>
                <a:lnTo>
                  <a:pt x="180175" y="361780"/>
                </a:lnTo>
                <a:lnTo>
                  <a:pt x="229446" y="376286"/>
                </a:lnTo>
                <a:lnTo>
                  <a:pt x="282946" y="387988"/>
                </a:lnTo>
                <a:lnTo>
                  <a:pt x="340121" y="396645"/>
                </a:lnTo>
                <a:lnTo>
                  <a:pt x="400422" y="402016"/>
                </a:lnTo>
                <a:lnTo>
                  <a:pt x="463296" y="403859"/>
                </a:lnTo>
                <a:lnTo>
                  <a:pt x="526169" y="402016"/>
                </a:lnTo>
                <a:lnTo>
                  <a:pt x="586470" y="396645"/>
                </a:lnTo>
                <a:lnTo>
                  <a:pt x="643645" y="387988"/>
                </a:lnTo>
                <a:lnTo>
                  <a:pt x="697145" y="376286"/>
                </a:lnTo>
                <a:lnTo>
                  <a:pt x="746416" y="361780"/>
                </a:lnTo>
                <a:lnTo>
                  <a:pt x="790908" y="344709"/>
                </a:lnTo>
                <a:lnTo>
                  <a:pt x="830068" y="325316"/>
                </a:lnTo>
                <a:lnTo>
                  <a:pt x="863346" y="303840"/>
                </a:lnTo>
                <a:lnTo>
                  <a:pt x="910044" y="255605"/>
                </a:lnTo>
                <a:lnTo>
                  <a:pt x="926592" y="201929"/>
                </a:lnTo>
                <a:lnTo>
                  <a:pt x="922363" y="174532"/>
                </a:lnTo>
                <a:lnTo>
                  <a:pt x="890188" y="123336"/>
                </a:lnTo>
                <a:lnTo>
                  <a:pt x="830068" y="78543"/>
                </a:lnTo>
                <a:lnTo>
                  <a:pt x="790908" y="59150"/>
                </a:lnTo>
                <a:lnTo>
                  <a:pt x="746416" y="42079"/>
                </a:lnTo>
                <a:lnTo>
                  <a:pt x="697145" y="27573"/>
                </a:lnTo>
                <a:lnTo>
                  <a:pt x="643645" y="15871"/>
                </a:lnTo>
                <a:lnTo>
                  <a:pt x="586470" y="7214"/>
                </a:lnTo>
                <a:lnTo>
                  <a:pt x="526169" y="1843"/>
                </a:lnTo>
                <a:lnTo>
                  <a:pt x="463296" y="0"/>
                </a:lnTo>
                <a:close/>
              </a:path>
            </a:pathLst>
          </a:custGeom>
          <a:solidFill>
            <a:srgbClr val="E36C09"/>
          </a:solidFill>
        </p:spPr>
        <p:txBody>
          <a:bodyPr wrap="square" lIns="0" tIns="0" rIns="0" bIns="0" rtlCol="0"/>
          <a:lstStyle/>
          <a:p>
            <a:endParaRPr/>
          </a:p>
        </p:txBody>
      </p:sp>
      <p:sp>
        <p:nvSpPr>
          <p:cNvPr id="21" name="object 21"/>
          <p:cNvSpPr txBox="1"/>
          <p:nvPr/>
        </p:nvSpPr>
        <p:spPr>
          <a:xfrm>
            <a:off x="6383783" y="4453508"/>
            <a:ext cx="563245" cy="175048"/>
          </a:xfrm>
          <a:prstGeom prst="rect">
            <a:avLst/>
          </a:prstGeom>
        </p:spPr>
        <p:txBody>
          <a:bodyPr vert="horz" wrap="square" lIns="0" tIns="13335" rIns="0" bIns="0" rtlCol="0">
            <a:spAutoFit/>
          </a:bodyPr>
          <a:lstStyle/>
          <a:p>
            <a:pPr marL="12700">
              <a:spcBef>
                <a:spcPts val="105"/>
              </a:spcBef>
            </a:pPr>
            <a:r>
              <a:rPr sz="1050" b="1" spc="-15" dirty="0">
                <a:solidFill>
                  <a:srgbClr val="FFFFFF"/>
                </a:solidFill>
                <a:latin typeface="ＭＳ Ｐゴシック"/>
                <a:cs typeface="ＭＳ Ｐゴシック"/>
              </a:rPr>
              <a:t>仲介業務</a:t>
            </a:r>
            <a:endParaRPr sz="1050">
              <a:latin typeface="ＭＳ Ｐゴシック"/>
              <a:cs typeface="ＭＳ Ｐゴシック"/>
            </a:endParaRPr>
          </a:p>
        </p:txBody>
      </p:sp>
      <p:sp>
        <p:nvSpPr>
          <p:cNvPr id="22" name="object 22"/>
          <p:cNvSpPr/>
          <p:nvPr/>
        </p:nvSpPr>
        <p:spPr>
          <a:xfrm>
            <a:off x="6199633" y="3360421"/>
            <a:ext cx="932815" cy="360045"/>
          </a:xfrm>
          <a:custGeom>
            <a:avLst/>
            <a:gdLst/>
            <a:ahLst/>
            <a:cxnLst/>
            <a:rect l="l" t="t" r="r" b="b"/>
            <a:pathLst>
              <a:path w="932814" h="360045">
                <a:moveTo>
                  <a:pt x="466343" y="0"/>
                </a:moveTo>
                <a:lnTo>
                  <a:pt x="397430" y="1949"/>
                </a:lnTo>
                <a:lnTo>
                  <a:pt x="331657" y="7614"/>
                </a:lnTo>
                <a:lnTo>
                  <a:pt x="269744" y="16714"/>
                </a:lnTo>
                <a:lnTo>
                  <a:pt x="212414" y="28973"/>
                </a:lnTo>
                <a:lnTo>
                  <a:pt x="160387" y="44111"/>
                </a:lnTo>
                <a:lnTo>
                  <a:pt x="114385" y="61850"/>
                </a:lnTo>
                <a:lnTo>
                  <a:pt x="75130" y="81913"/>
                </a:lnTo>
                <a:lnTo>
                  <a:pt x="43342" y="104021"/>
                </a:lnTo>
                <a:lnTo>
                  <a:pt x="5056" y="153258"/>
                </a:lnTo>
                <a:lnTo>
                  <a:pt x="0" y="179831"/>
                </a:lnTo>
                <a:lnTo>
                  <a:pt x="5056" y="206405"/>
                </a:lnTo>
                <a:lnTo>
                  <a:pt x="43342" y="255642"/>
                </a:lnTo>
                <a:lnTo>
                  <a:pt x="75130" y="277750"/>
                </a:lnTo>
                <a:lnTo>
                  <a:pt x="114385" y="297813"/>
                </a:lnTo>
                <a:lnTo>
                  <a:pt x="160387" y="315552"/>
                </a:lnTo>
                <a:lnTo>
                  <a:pt x="212414" y="330690"/>
                </a:lnTo>
                <a:lnTo>
                  <a:pt x="269744" y="342949"/>
                </a:lnTo>
                <a:lnTo>
                  <a:pt x="331657" y="352049"/>
                </a:lnTo>
                <a:lnTo>
                  <a:pt x="397430" y="357714"/>
                </a:lnTo>
                <a:lnTo>
                  <a:pt x="466343" y="359663"/>
                </a:lnTo>
                <a:lnTo>
                  <a:pt x="535257" y="357714"/>
                </a:lnTo>
                <a:lnTo>
                  <a:pt x="601030" y="352049"/>
                </a:lnTo>
                <a:lnTo>
                  <a:pt x="662943" y="342949"/>
                </a:lnTo>
                <a:lnTo>
                  <a:pt x="720273" y="330690"/>
                </a:lnTo>
                <a:lnTo>
                  <a:pt x="772300" y="315552"/>
                </a:lnTo>
                <a:lnTo>
                  <a:pt x="818302" y="297813"/>
                </a:lnTo>
                <a:lnTo>
                  <a:pt x="857557" y="277750"/>
                </a:lnTo>
                <a:lnTo>
                  <a:pt x="889345" y="255642"/>
                </a:lnTo>
                <a:lnTo>
                  <a:pt x="927631" y="206405"/>
                </a:lnTo>
                <a:lnTo>
                  <a:pt x="932688" y="179831"/>
                </a:lnTo>
                <a:lnTo>
                  <a:pt x="927631" y="153258"/>
                </a:lnTo>
                <a:lnTo>
                  <a:pt x="889345" y="104021"/>
                </a:lnTo>
                <a:lnTo>
                  <a:pt x="857557" y="81913"/>
                </a:lnTo>
                <a:lnTo>
                  <a:pt x="818302" y="61850"/>
                </a:lnTo>
                <a:lnTo>
                  <a:pt x="772300" y="44111"/>
                </a:lnTo>
                <a:lnTo>
                  <a:pt x="720273" y="28973"/>
                </a:lnTo>
                <a:lnTo>
                  <a:pt x="662943" y="16714"/>
                </a:lnTo>
                <a:lnTo>
                  <a:pt x="601030" y="7614"/>
                </a:lnTo>
                <a:lnTo>
                  <a:pt x="535257" y="1949"/>
                </a:lnTo>
                <a:lnTo>
                  <a:pt x="466343" y="0"/>
                </a:lnTo>
                <a:close/>
              </a:path>
            </a:pathLst>
          </a:custGeom>
          <a:solidFill>
            <a:srgbClr val="77923B"/>
          </a:solidFill>
        </p:spPr>
        <p:txBody>
          <a:bodyPr wrap="square" lIns="0" tIns="0" rIns="0" bIns="0" rtlCol="0"/>
          <a:lstStyle/>
          <a:p>
            <a:endParaRPr/>
          </a:p>
        </p:txBody>
      </p:sp>
      <p:sp>
        <p:nvSpPr>
          <p:cNvPr id="23" name="object 23"/>
          <p:cNvSpPr txBox="1"/>
          <p:nvPr/>
        </p:nvSpPr>
        <p:spPr>
          <a:xfrm>
            <a:off x="6298439" y="3448559"/>
            <a:ext cx="738505" cy="161583"/>
          </a:xfrm>
          <a:prstGeom prst="rect">
            <a:avLst/>
          </a:prstGeom>
        </p:spPr>
        <p:txBody>
          <a:bodyPr vert="horz" wrap="square" lIns="0" tIns="15240" rIns="0" bIns="0" rtlCol="0">
            <a:spAutoFit/>
          </a:bodyPr>
          <a:lstStyle/>
          <a:p>
            <a:pPr marL="12700">
              <a:spcBef>
                <a:spcPts val="120"/>
              </a:spcBef>
            </a:pPr>
            <a:r>
              <a:rPr sz="950" b="1" dirty="0">
                <a:solidFill>
                  <a:srgbClr val="FFFFFF"/>
                </a:solidFill>
                <a:latin typeface="ＭＳ Ｐゴシック"/>
                <a:cs typeface="ＭＳ Ｐゴシック"/>
              </a:rPr>
              <a:t>追加サービ</a:t>
            </a:r>
            <a:r>
              <a:rPr sz="950" b="1" spc="-50" dirty="0">
                <a:solidFill>
                  <a:srgbClr val="FFFFFF"/>
                </a:solidFill>
                <a:latin typeface="ＭＳ Ｐゴシック"/>
                <a:cs typeface="ＭＳ Ｐゴシック"/>
              </a:rPr>
              <a:t>ス</a:t>
            </a:r>
            <a:endParaRPr sz="950">
              <a:latin typeface="ＭＳ Ｐゴシック"/>
              <a:cs typeface="ＭＳ Ｐゴシック"/>
            </a:endParaRPr>
          </a:p>
        </p:txBody>
      </p:sp>
      <p:grpSp>
        <p:nvGrpSpPr>
          <p:cNvPr id="24" name="object 24"/>
          <p:cNvGrpSpPr/>
          <p:nvPr/>
        </p:nvGrpSpPr>
        <p:grpSpPr>
          <a:xfrm>
            <a:off x="4764023" y="3011424"/>
            <a:ext cx="4320540" cy="3088005"/>
            <a:chOff x="3240023" y="3011423"/>
            <a:chExt cx="4320540" cy="3088005"/>
          </a:xfrm>
        </p:grpSpPr>
        <p:sp>
          <p:nvSpPr>
            <p:cNvPr id="25" name="object 25"/>
            <p:cNvSpPr/>
            <p:nvPr/>
          </p:nvSpPr>
          <p:spPr>
            <a:xfrm>
              <a:off x="3278123" y="4550663"/>
              <a:ext cx="1535430" cy="823594"/>
            </a:xfrm>
            <a:custGeom>
              <a:avLst/>
              <a:gdLst/>
              <a:ahLst/>
              <a:cxnLst/>
              <a:rect l="l" t="t" r="r" b="b"/>
              <a:pathLst>
                <a:path w="1535429" h="823595">
                  <a:moveTo>
                    <a:pt x="346328" y="764032"/>
                  </a:moveTo>
                  <a:lnTo>
                    <a:pt x="0" y="143256"/>
                  </a:lnTo>
                </a:path>
                <a:path w="1535429" h="823595">
                  <a:moveTo>
                    <a:pt x="1170431" y="823468"/>
                  </a:moveTo>
                  <a:lnTo>
                    <a:pt x="1535429" y="143256"/>
                  </a:lnTo>
                </a:path>
                <a:path w="1535429" h="823595">
                  <a:moveTo>
                    <a:pt x="1399793" y="0"/>
                  </a:moveTo>
                  <a:lnTo>
                    <a:pt x="135636" y="0"/>
                  </a:lnTo>
                </a:path>
              </a:pathLst>
            </a:custGeom>
            <a:ln w="76200">
              <a:solidFill>
                <a:srgbClr val="205868"/>
              </a:solidFill>
            </a:ln>
          </p:spPr>
          <p:txBody>
            <a:bodyPr wrap="square" lIns="0" tIns="0" rIns="0" bIns="0" rtlCol="0"/>
            <a:lstStyle/>
            <a:p>
              <a:endParaRPr/>
            </a:p>
          </p:txBody>
        </p:sp>
        <p:pic>
          <p:nvPicPr>
            <p:cNvPr id="26" name="object 26"/>
            <p:cNvPicPr/>
            <p:nvPr/>
          </p:nvPicPr>
          <p:blipFill>
            <a:blip r:embed="rId4" cstate="print"/>
            <a:stretch>
              <a:fillRect/>
            </a:stretch>
          </p:blipFill>
          <p:spPr>
            <a:xfrm>
              <a:off x="4920995" y="3512832"/>
              <a:ext cx="435851" cy="938771"/>
            </a:xfrm>
            <a:prstGeom prst="rect">
              <a:avLst/>
            </a:prstGeom>
          </p:spPr>
        </p:pic>
        <p:sp>
          <p:nvSpPr>
            <p:cNvPr id="27" name="object 27"/>
            <p:cNvSpPr/>
            <p:nvPr/>
          </p:nvSpPr>
          <p:spPr>
            <a:xfrm>
              <a:off x="5084063" y="3733037"/>
              <a:ext cx="114935" cy="502284"/>
            </a:xfrm>
            <a:custGeom>
              <a:avLst/>
              <a:gdLst/>
              <a:ahLst/>
              <a:cxnLst/>
              <a:rect l="l" t="t" r="r" b="b"/>
              <a:pathLst>
                <a:path w="114935" h="502285">
                  <a:moveTo>
                    <a:pt x="76200" y="95250"/>
                  </a:moveTo>
                  <a:lnTo>
                    <a:pt x="38100" y="95250"/>
                  </a:lnTo>
                  <a:lnTo>
                    <a:pt x="38226" y="247650"/>
                  </a:lnTo>
                  <a:lnTo>
                    <a:pt x="76326" y="247650"/>
                  </a:lnTo>
                  <a:lnTo>
                    <a:pt x="76200" y="95250"/>
                  </a:lnTo>
                  <a:close/>
                </a:path>
                <a:path w="114935" h="502285">
                  <a:moveTo>
                    <a:pt x="57150" y="0"/>
                  </a:moveTo>
                  <a:lnTo>
                    <a:pt x="0" y="114300"/>
                  </a:lnTo>
                  <a:lnTo>
                    <a:pt x="38115" y="114300"/>
                  </a:lnTo>
                  <a:lnTo>
                    <a:pt x="38100" y="95250"/>
                  </a:lnTo>
                  <a:lnTo>
                    <a:pt x="104775" y="95250"/>
                  </a:lnTo>
                  <a:lnTo>
                    <a:pt x="57150" y="0"/>
                  </a:lnTo>
                  <a:close/>
                </a:path>
                <a:path w="114935" h="502285">
                  <a:moveTo>
                    <a:pt x="104775" y="95250"/>
                  </a:moveTo>
                  <a:lnTo>
                    <a:pt x="76200" y="95250"/>
                  </a:lnTo>
                  <a:lnTo>
                    <a:pt x="76215" y="114300"/>
                  </a:lnTo>
                  <a:lnTo>
                    <a:pt x="114300" y="114300"/>
                  </a:lnTo>
                  <a:lnTo>
                    <a:pt x="104775" y="95250"/>
                  </a:lnTo>
                  <a:close/>
                </a:path>
                <a:path w="114935" h="502285">
                  <a:moveTo>
                    <a:pt x="38300" y="388069"/>
                  </a:moveTo>
                  <a:lnTo>
                    <a:pt x="126" y="388112"/>
                  </a:lnTo>
                  <a:lnTo>
                    <a:pt x="57403" y="502285"/>
                  </a:lnTo>
                  <a:lnTo>
                    <a:pt x="104923" y="407035"/>
                  </a:lnTo>
                  <a:lnTo>
                    <a:pt x="38353" y="407035"/>
                  </a:lnTo>
                  <a:lnTo>
                    <a:pt x="38300" y="388069"/>
                  </a:lnTo>
                  <a:close/>
                </a:path>
                <a:path w="114935" h="502285">
                  <a:moveTo>
                    <a:pt x="76400" y="388027"/>
                  </a:moveTo>
                  <a:lnTo>
                    <a:pt x="38300" y="388069"/>
                  </a:lnTo>
                  <a:lnTo>
                    <a:pt x="38353" y="407035"/>
                  </a:lnTo>
                  <a:lnTo>
                    <a:pt x="76453" y="407035"/>
                  </a:lnTo>
                  <a:lnTo>
                    <a:pt x="76400" y="388027"/>
                  </a:lnTo>
                  <a:close/>
                </a:path>
                <a:path w="114935" h="502285">
                  <a:moveTo>
                    <a:pt x="114426" y="387985"/>
                  </a:moveTo>
                  <a:lnTo>
                    <a:pt x="76400" y="388027"/>
                  </a:lnTo>
                  <a:lnTo>
                    <a:pt x="76453" y="407035"/>
                  </a:lnTo>
                  <a:lnTo>
                    <a:pt x="104923" y="407035"/>
                  </a:lnTo>
                  <a:lnTo>
                    <a:pt x="114426" y="387985"/>
                  </a:lnTo>
                  <a:close/>
                </a:path>
                <a:path w="114935" h="502285">
                  <a:moveTo>
                    <a:pt x="76326" y="361950"/>
                  </a:moveTo>
                  <a:lnTo>
                    <a:pt x="38226" y="361950"/>
                  </a:lnTo>
                  <a:lnTo>
                    <a:pt x="38300" y="388069"/>
                  </a:lnTo>
                  <a:lnTo>
                    <a:pt x="76400" y="388027"/>
                  </a:lnTo>
                  <a:lnTo>
                    <a:pt x="76326" y="361950"/>
                  </a:lnTo>
                  <a:close/>
                </a:path>
              </a:pathLst>
            </a:custGeom>
            <a:solidFill>
              <a:srgbClr val="FFFFFF"/>
            </a:solidFill>
          </p:spPr>
          <p:txBody>
            <a:bodyPr wrap="square" lIns="0" tIns="0" rIns="0" bIns="0" rtlCol="0"/>
            <a:lstStyle/>
            <a:p>
              <a:endParaRPr/>
            </a:p>
          </p:txBody>
        </p:sp>
        <p:pic>
          <p:nvPicPr>
            <p:cNvPr id="28" name="object 28"/>
            <p:cNvPicPr/>
            <p:nvPr/>
          </p:nvPicPr>
          <p:blipFill>
            <a:blip r:embed="rId5" cstate="print"/>
            <a:stretch>
              <a:fillRect/>
            </a:stretch>
          </p:blipFill>
          <p:spPr>
            <a:xfrm>
              <a:off x="6783323" y="3011423"/>
              <a:ext cx="777240" cy="3087624"/>
            </a:xfrm>
            <a:prstGeom prst="rect">
              <a:avLst/>
            </a:prstGeom>
          </p:spPr>
        </p:pic>
      </p:grpSp>
      <p:sp>
        <p:nvSpPr>
          <p:cNvPr id="29" name="object 29"/>
          <p:cNvSpPr txBox="1"/>
          <p:nvPr/>
        </p:nvSpPr>
        <p:spPr>
          <a:xfrm>
            <a:off x="8380221" y="4035297"/>
            <a:ext cx="635000" cy="574040"/>
          </a:xfrm>
          <a:prstGeom prst="rect">
            <a:avLst/>
          </a:prstGeom>
        </p:spPr>
        <p:txBody>
          <a:bodyPr vert="horz" wrap="square" lIns="0" tIns="12700" rIns="0" bIns="0" rtlCol="0">
            <a:spAutoFit/>
          </a:bodyPr>
          <a:lstStyle/>
          <a:p>
            <a:pPr marL="12700" marR="5080" indent="152400">
              <a:spcBef>
                <a:spcPts val="100"/>
              </a:spcBef>
            </a:pPr>
            <a:r>
              <a:rPr sz="1200" b="1" spc="-25" dirty="0">
                <a:solidFill>
                  <a:srgbClr val="404040"/>
                </a:solidFill>
                <a:latin typeface="メイリオ"/>
                <a:cs typeface="メイリオ"/>
              </a:rPr>
              <a:t>民間</a:t>
            </a:r>
            <a:r>
              <a:rPr sz="1200" b="1" spc="-50" dirty="0">
                <a:solidFill>
                  <a:srgbClr val="404040"/>
                </a:solidFill>
                <a:latin typeface="メイリオ"/>
                <a:cs typeface="メイリオ"/>
              </a:rPr>
              <a:t> </a:t>
            </a:r>
            <a:r>
              <a:rPr sz="1200" b="1" spc="-15" dirty="0">
                <a:solidFill>
                  <a:srgbClr val="404040"/>
                </a:solidFill>
                <a:latin typeface="メイリオ"/>
                <a:cs typeface="メイリオ"/>
              </a:rPr>
              <a:t>デジタル</a:t>
            </a:r>
            <a:r>
              <a:rPr sz="1200" b="1" spc="-20" dirty="0">
                <a:solidFill>
                  <a:srgbClr val="404040"/>
                </a:solidFill>
                <a:latin typeface="メイリオ"/>
                <a:cs typeface="メイリオ"/>
              </a:rPr>
              <a:t>マネー</a:t>
            </a:r>
            <a:endParaRPr sz="1200">
              <a:latin typeface="メイリオ"/>
              <a:cs typeface="メイリオ"/>
            </a:endParaRPr>
          </a:p>
        </p:txBody>
      </p:sp>
      <p:pic>
        <p:nvPicPr>
          <p:cNvPr id="30" name="object 30"/>
          <p:cNvPicPr/>
          <p:nvPr/>
        </p:nvPicPr>
        <p:blipFill>
          <a:blip r:embed="rId6" cstate="print"/>
          <a:stretch>
            <a:fillRect/>
          </a:stretch>
        </p:blipFill>
        <p:spPr>
          <a:xfrm>
            <a:off x="2950464" y="2999232"/>
            <a:ext cx="699515" cy="3099816"/>
          </a:xfrm>
          <a:prstGeom prst="rect">
            <a:avLst/>
          </a:prstGeom>
        </p:spPr>
      </p:pic>
      <p:sp>
        <p:nvSpPr>
          <p:cNvPr id="31" name="object 31"/>
          <p:cNvSpPr txBox="1"/>
          <p:nvPr/>
        </p:nvSpPr>
        <p:spPr>
          <a:xfrm>
            <a:off x="3134360" y="4191761"/>
            <a:ext cx="330200" cy="197490"/>
          </a:xfrm>
          <a:prstGeom prst="rect">
            <a:avLst/>
          </a:prstGeom>
        </p:spPr>
        <p:txBody>
          <a:bodyPr vert="horz" wrap="square" lIns="0" tIns="12700" rIns="0" bIns="0" rtlCol="0">
            <a:spAutoFit/>
          </a:bodyPr>
          <a:lstStyle/>
          <a:p>
            <a:pPr marL="12700">
              <a:spcBef>
                <a:spcPts val="100"/>
              </a:spcBef>
            </a:pPr>
            <a:r>
              <a:rPr sz="1200" b="1" spc="-25" dirty="0">
                <a:solidFill>
                  <a:srgbClr val="404040"/>
                </a:solidFill>
                <a:latin typeface="メイリオ"/>
                <a:cs typeface="メイリオ"/>
              </a:rPr>
              <a:t>現金</a:t>
            </a:r>
            <a:endParaRPr sz="1200">
              <a:latin typeface="メイリオ"/>
              <a:cs typeface="メイリオ"/>
            </a:endParaRPr>
          </a:p>
        </p:txBody>
      </p:sp>
      <p:pic>
        <p:nvPicPr>
          <p:cNvPr id="32" name="object 32"/>
          <p:cNvPicPr/>
          <p:nvPr/>
        </p:nvPicPr>
        <p:blipFill>
          <a:blip r:embed="rId7" cstate="print"/>
          <a:stretch>
            <a:fillRect/>
          </a:stretch>
        </p:blipFill>
        <p:spPr>
          <a:xfrm>
            <a:off x="7504176" y="3011423"/>
            <a:ext cx="699516" cy="3076956"/>
          </a:xfrm>
          <a:prstGeom prst="rect">
            <a:avLst/>
          </a:prstGeom>
        </p:spPr>
      </p:pic>
      <p:sp>
        <p:nvSpPr>
          <p:cNvPr id="33" name="object 33"/>
          <p:cNvSpPr txBox="1"/>
          <p:nvPr/>
        </p:nvSpPr>
        <p:spPr>
          <a:xfrm>
            <a:off x="7689341" y="4035297"/>
            <a:ext cx="330200" cy="391160"/>
          </a:xfrm>
          <a:prstGeom prst="rect">
            <a:avLst/>
          </a:prstGeom>
        </p:spPr>
        <p:txBody>
          <a:bodyPr vert="horz" wrap="square" lIns="0" tIns="12700" rIns="0" bIns="0" rtlCol="0">
            <a:spAutoFit/>
          </a:bodyPr>
          <a:lstStyle/>
          <a:p>
            <a:pPr marL="12700" marR="5080">
              <a:spcBef>
                <a:spcPts val="100"/>
              </a:spcBef>
            </a:pPr>
            <a:r>
              <a:rPr sz="1200" b="1" spc="-25" dirty="0">
                <a:solidFill>
                  <a:srgbClr val="404040"/>
                </a:solidFill>
                <a:latin typeface="メイリオ"/>
                <a:cs typeface="メイリオ"/>
              </a:rPr>
              <a:t>銀行預金</a:t>
            </a:r>
            <a:endParaRPr sz="1200">
              <a:latin typeface="メイリオ"/>
              <a:cs typeface="メイリオ"/>
            </a:endParaRPr>
          </a:p>
        </p:txBody>
      </p:sp>
      <p:grpSp>
        <p:nvGrpSpPr>
          <p:cNvPr id="34" name="object 34"/>
          <p:cNvGrpSpPr/>
          <p:nvPr/>
        </p:nvGrpSpPr>
        <p:grpSpPr>
          <a:xfrm>
            <a:off x="2767583" y="2589213"/>
            <a:ext cx="7124700" cy="3662679"/>
            <a:chOff x="1243583" y="2589212"/>
            <a:chExt cx="7124700" cy="3662679"/>
          </a:xfrm>
        </p:grpSpPr>
        <p:sp>
          <p:nvSpPr>
            <p:cNvPr id="35" name="object 35"/>
            <p:cNvSpPr/>
            <p:nvPr/>
          </p:nvSpPr>
          <p:spPr>
            <a:xfrm>
              <a:off x="1243584" y="2910839"/>
              <a:ext cx="7124700" cy="3340735"/>
            </a:xfrm>
            <a:custGeom>
              <a:avLst/>
              <a:gdLst/>
              <a:ahLst/>
              <a:cxnLst/>
              <a:rect l="l" t="t" r="r" b="b"/>
              <a:pathLst>
                <a:path w="7124700" h="3340735">
                  <a:moveTo>
                    <a:pt x="7124319" y="3253740"/>
                  </a:moveTo>
                  <a:lnTo>
                    <a:pt x="7066407" y="3224784"/>
                  </a:lnTo>
                  <a:lnTo>
                    <a:pt x="6950583" y="3166872"/>
                  </a:lnTo>
                  <a:lnTo>
                    <a:pt x="6950583" y="3224784"/>
                  </a:lnTo>
                  <a:lnTo>
                    <a:pt x="115824" y="3224784"/>
                  </a:lnTo>
                  <a:lnTo>
                    <a:pt x="115824" y="173736"/>
                  </a:lnTo>
                  <a:lnTo>
                    <a:pt x="173736" y="173736"/>
                  </a:lnTo>
                  <a:lnTo>
                    <a:pt x="159258" y="144780"/>
                  </a:lnTo>
                  <a:lnTo>
                    <a:pt x="86868" y="0"/>
                  </a:lnTo>
                  <a:lnTo>
                    <a:pt x="0" y="173736"/>
                  </a:lnTo>
                  <a:lnTo>
                    <a:pt x="57912" y="173736"/>
                  </a:lnTo>
                  <a:lnTo>
                    <a:pt x="57912" y="3278200"/>
                  </a:lnTo>
                  <a:lnTo>
                    <a:pt x="86868" y="3278200"/>
                  </a:lnTo>
                  <a:lnTo>
                    <a:pt x="86868" y="3282696"/>
                  </a:lnTo>
                  <a:lnTo>
                    <a:pt x="6950583" y="3282696"/>
                  </a:lnTo>
                  <a:lnTo>
                    <a:pt x="6950583" y="3340608"/>
                  </a:lnTo>
                  <a:lnTo>
                    <a:pt x="7066407" y="3282696"/>
                  </a:lnTo>
                  <a:lnTo>
                    <a:pt x="7124319" y="3253740"/>
                  </a:lnTo>
                  <a:close/>
                </a:path>
              </a:pathLst>
            </a:custGeom>
            <a:solidFill>
              <a:srgbClr val="404040"/>
            </a:solidFill>
          </p:spPr>
          <p:txBody>
            <a:bodyPr wrap="square" lIns="0" tIns="0" rIns="0" bIns="0" rtlCol="0"/>
            <a:lstStyle/>
            <a:p>
              <a:endParaRPr/>
            </a:p>
          </p:txBody>
        </p:sp>
        <p:sp>
          <p:nvSpPr>
            <p:cNvPr id="36" name="object 36"/>
            <p:cNvSpPr/>
            <p:nvPr/>
          </p:nvSpPr>
          <p:spPr>
            <a:xfrm>
              <a:off x="1655825" y="2602229"/>
              <a:ext cx="5610225" cy="390525"/>
            </a:xfrm>
            <a:custGeom>
              <a:avLst/>
              <a:gdLst/>
              <a:ahLst/>
              <a:cxnLst/>
              <a:rect l="l" t="t" r="r" b="b"/>
              <a:pathLst>
                <a:path w="5610225" h="390525">
                  <a:moveTo>
                    <a:pt x="0" y="120396"/>
                  </a:moveTo>
                  <a:lnTo>
                    <a:pt x="120396" y="0"/>
                  </a:lnTo>
                  <a:lnTo>
                    <a:pt x="240792" y="120396"/>
                  </a:lnTo>
                  <a:lnTo>
                    <a:pt x="180594" y="120396"/>
                  </a:lnTo>
                  <a:lnTo>
                    <a:pt x="180594" y="262128"/>
                  </a:lnTo>
                  <a:lnTo>
                    <a:pt x="240792" y="262128"/>
                  </a:lnTo>
                  <a:lnTo>
                    <a:pt x="120396" y="382524"/>
                  </a:lnTo>
                  <a:lnTo>
                    <a:pt x="0" y="262128"/>
                  </a:lnTo>
                  <a:lnTo>
                    <a:pt x="60198" y="262128"/>
                  </a:lnTo>
                  <a:lnTo>
                    <a:pt x="60198" y="120396"/>
                  </a:lnTo>
                  <a:lnTo>
                    <a:pt x="0" y="120396"/>
                  </a:lnTo>
                  <a:close/>
                </a:path>
                <a:path w="5610225" h="390525">
                  <a:moveTo>
                    <a:pt x="5369052" y="126492"/>
                  </a:moveTo>
                  <a:lnTo>
                    <a:pt x="5489448" y="6096"/>
                  </a:lnTo>
                  <a:lnTo>
                    <a:pt x="5609844" y="126492"/>
                  </a:lnTo>
                  <a:lnTo>
                    <a:pt x="5549646" y="126492"/>
                  </a:lnTo>
                  <a:lnTo>
                    <a:pt x="5549646" y="269748"/>
                  </a:lnTo>
                  <a:lnTo>
                    <a:pt x="5609844" y="269748"/>
                  </a:lnTo>
                  <a:lnTo>
                    <a:pt x="5489448" y="390144"/>
                  </a:lnTo>
                  <a:lnTo>
                    <a:pt x="5369052" y="269748"/>
                  </a:lnTo>
                  <a:lnTo>
                    <a:pt x="5429250" y="269748"/>
                  </a:lnTo>
                  <a:lnTo>
                    <a:pt x="5429250" y="126492"/>
                  </a:lnTo>
                  <a:lnTo>
                    <a:pt x="5369052" y="126492"/>
                  </a:lnTo>
                  <a:close/>
                </a:path>
                <a:path w="5610225" h="390525">
                  <a:moveTo>
                    <a:pt x="4532376" y="128016"/>
                  </a:moveTo>
                  <a:lnTo>
                    <a:pt x="4652772" y="7620"/>
                  </a:lnTo>
                  <a:lnTo>
                    <a:pt x="4773168" y="128016"/>
                  </a:lnTo>
                  <a:lnTo>
                    <a:pt x="4712970" y="128016"/>
                  </a:lnTo>
                  <a:lnTo>
                    <a:pt x="4712970" y="269748"/>
                  </a:lnTo>
                  <a:lnTo>
                    <a:pt x="4773168" y="269748"/>
                  </a:lnTo>
                  <a:lnTo>
                    <a:pt x="4652772" y="390144"/>
                  </a:lnTo>
                  <a:lnTo>
                    <a:pt x="4532376" y="269748"/>
                  </a:lnTo>
                  <a:lnTo>
                    <a:pt x="4592574" y="269748"/>
                  </a:lnTo>
                  <a:lnTo>
                    <a:pt x="4592574" y="128016"/>
                  </a:lnTo>
                  <a:lnTo>
                    <a:pt x="4532376" y="128016"/>
                  </a:lnTo>
                  <a:close/>
                </a:path>
                <a:path w="5610225" h="390525">
                  <a:moveTo>
                    <a:pt x="2235708" y="120396"/>
                  </a:moveTo>
                  <a:lnTo>
                    <a:pt x="2356104" y="0"/>
                  </a:lnTo>
                  <a:lnTo>
                    <a:pt x="2476500" y="120396"/>
                  </a:lnTo>
                  <a:lnTo>
                    <a:pt x="2416302" y="120396"/>
                  </a:lnTo>
                  <a:lnTo>
                    <a:pt x="2416302" y="263652"/>
                  </a:lnTo>
                  <a:lnTo>
                    <a:pt x="2476500" y="263652"/>
                  </a:lnTo>
                  <a:lnTo>
                    <a:pt x="2356104" y="384048"/>
                  </a:lnTo>
                  <a:lnTo>
                    <a:pt x="2235708" y="263652"/>
                  </a:lnTo>
                  <a:lnTo>
                    <a:pt x="2295906" y="263652"/>
                  </a:lnTo>
                  <a:lnTo>
                    <a:pt x="2295906" y="120396"/>
                  </a:lnTo>
                  <a:lnTo>
                    <a:pt x="2235708" y="120396"/>
                  </a:lnTo>
                  <a:close/>
                </a:path>
              </a:pathLst>
            </a:custGeom>
            <a:ln w="25908">
              <a:solidFill>
                <a:srgbClr val="5F497A"/>
              </a:solidFill>
            </a:ln>
          </p:spPr>
          <p:txBody>
            <a:bodyPr wrap="square" lIns="0" tIns="0" rIns="0" bIns="0" rtlCol="0"/>
            <a:lstStyle/>
            <a:p>
              <a:endParaRPr/>
            </a:p>
          </p:txBody>
        </p:sp>
        <p:sp>
          <p:nvSpPr>
            <p:cNvPr id="37" name="object 37"/>
            <p:cNvSpPr/>
            <p:nvPr/>
          </p:nvSpPr>
          <p:spPr>
            <a:xfrm>
              <a:off x="2279141" y="3275837"/>
              <a:ext cx="990600" cy="779145"/>
            </a:xfrm>
            <a:custGeom>
              <a:avLst/>
              <a:gdLst/>
              <a:ahLst/>
              <a:cxnLst/>
              <a:rect l="l" t="t" r="r" b="b"/>
              <a:pathLst>
                <a:path w="990600" h="779145">
                  <a:moveTo>
                    <a:pt x="990600" y="0"/>
                  </a:moveTo>
                  <a:lnTo>
                    <a:pt x="0" y="0"/>
                  </a:lnTo>
                  <a:lnTo>
                    <a:pt x="0" y="778763"/>
                  </a:lnTo>
                  <a:lnTo>
                    <a:pt x="990600" y="778763"/>
                  </a:lnTo>
                  <a:lnTo>
                    <a:pt x="990600" y="0"/>
                  </a:lnTo>
                  <a:close/>
                </a:path>
              </a:pathLst>
            </a:custGeom>
            <a:solidFill>
              <a:srgbClr val="D6E3BC"/>
            </a:solidFill>
          </p:spPr>
          <p:txBody>
            <a:bodyPr wrap="square" lIns="0" tIns="0" rIns="0" bIns="0" rtlCol="0"/>
            <a:lstStyle/>
            <a:p>
              <a:endParaRPr/>
            </a:p>
          </p:txBody>
        </p:sp>
        <p:sp>
          <p:nvSpPr>
            <p:cNvPr id="38" name="object 38"/>
            <p:cNvSpPr/>
            <p:nvPr/>
          </p:nvSpPr>
          <p:spPr>
            <a:xfrm>
              <a:off x="2279141" y="3275837"/>
              <a:ext cx="990600" cy="779145"/>
            </a:xfrm>
            <a:custGeom>
              <a:avLst/>
              <a:gdLst/>
              <a:ahLst/>
              <a:cxnLst/>
              <a:rect l="l" t="t" r="r" b="b"/>
              <a:pathLst>
                <a:path w="990600" h="779145">
                  <a:moveTo>
                    <a:pt x="0" y="778763"/>
                  </a:moveTo>
                  <a:lnTo>
                    <a:pt x="990600" y="778763"/>
                  </a:lnTo>
                  <a:lnTo>
                    <a:pt x="990600" y="0"/>
                  </a:lnTo>
                  <a:lnTo>
                    <a:pt x="0" y="0"/>
                  </a:lnTo>
                  <a:lnTo>
                    <a:pt x="0" y="778763"/>
                  </a:lnTo>
                  <a:close/>
                </a:path>
              </a:pathLst>
            </a:custGeom>
            <a:ln w="25907">
              <a:solidFill>
                <a:srgbClr val="77923B"/>
              </a:solidFill>
            </a:ln>
          </p:spPr>
          <p:txBody>
            <a:bodyPr wrap="square" lIns="0" tIns="0" rIns="0" bIns="0" rtlCol="0"/>
            <a:lstStyle/>
            <a:p>
              <a:endParaRPr/>
            </a:p>
          </p:txBody>
        </p:sp>
      </p:grpSp>
      <p:sp>
        <p:nvSpPr>
          <p:cNvPr id="39" name="object 39"/>
          <p:cNvSpPr txBox="1"/>
          <p:nvPr/>
        </p:nvSpPr>
        <p:spPr>
          <a:xfrm>
            <a:off x="7999857" y="6340246"/>
            <a:ext cx="1549400" cy="197490"/>
          </a:xfrm>
          <a:prstGeom prst="rect">
            <a:avLst/>
          </a:prstGeom>
        </p:spPr>
        <p:txBody>
          <a:bodyPr vert="horz" wrap="square" lIns="0" tIns="12700" rIns="0" bIns="0" rtlCol="0">
            <a:spAutoFit/>
          </a:bodyPr>
          <a:lstStyle/>
          <a:p>
            <a:pPr marL="12700">
              <a:spcBef>
                <a:spcPts val="100"/>
              </a:spcBef>
            </a:pPr>
            <a:r>
              <a:rPr sz="1200" spc="-5" dirty="0">
                <a:solidFill>
                  <a:srgbClr val="404040"/>
                </a:solidFill>
                <a:latin typeface="メイリオ"/>
                <a:cs typeface="メイリオ"/>
              </a:rPr>
              <a:t>様々な決済手段が共存</a:t>
            </a:r>
            <a:endParaRPr sz="1200">
              <a:latin typeface="メイリオ"/>
              <a:cs typeface="メイリオ"/>
            </a:endParaRPr>
          </a:p>
        </p:txBody>
      </p:sp>
      <p:sp>
        <p:nvSpPr>
          <p:cNvPr id="40" name="object 40"/>
          <p:cNvSpPr txBox="1"/>
          <p:nvPr/>
        </p:nvSpPr>
        <p:spPr>
          <a:xfrm>
            <a:off x="2328773" y="2351024"/>
            <a:ext cx="177800" cy="3256279"/>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solidFill>
                  <a:srgbClr val="404040"/>
                </a:solidFill>
                <a:latin typeface="メイリオ"/>
                <a:cs typeface="メイリオ"/>
              </a:rPr>
              <a:t>様々な主体が関わることでエコシステムが発展</a:t>
            </a:r>
            <a:endParaRPr sz="1200">
              <a:latin typeface="メイリオ"/>
              <a:cs typeface="メイリオ"/>
            </a:endParaRPr>
          </a:p>
        </p:txBody>
      </p:sp>
      <p:sp>
        <p:nvSpPr>
          <p:cNvPr id="41" name="object 41"/>
          <p:cNvSpPr txBox="1"/>
          <p:nvPr/>
        </p:nvSpPr>
        <p:spPr>
          <a:xfrm>
            <a:off x="9165082" y="4353814"/>
            <a:ext cx="286385" cy="221214"/>
          </a:xfrm>
          <a:prstGeom prst="rect">
            <a:avLst/>
          </a:prstGeom>
        </p:spPr>
        <p:txBody>
          <a:bodyPr vert="horz" wrap="square" lIns="0" tIns="13335" rIns="0" bIns="0" rtlCol="0">
            <a:spAutoFit/>
          </a:bodyPr>
          <a:lstStyle/>
          <a:p>
            <a:pPr marL="12700">
              <a:spcBef>
                <a:spcPts val="105"/>
              </a:spcBef>
            </a:pPr>
            <a:r>
              <a:rPr sz="1350" spc="-20" dirty="0">
                <a:latin typeface="ＭＳ Ｐゴシック"/>
                <a:cs typeface="ＭＳ Ｐゴシック"/>
              </a:rPr>
              <a:t>・・・</a:t>
            </a:r>
            <a:endParaRPr sz="1350">
              <a:latin typeface="ＭＳ Ｐゴシック"/>
              <a:cs typeface="ＭＳ Ｐゴシック"/>
            </a:endParaRPr>
          </a:p>
        </p:txBody>
      </p:sp>
      <p:sp>
        <p:nvSpPr>
          <p:cNvPr id="42" name="object 42"/>
          <p:cNvSpPr txBox="1"/>
          <p:nvPr/>
        </p:nvSpPr>
        <p:spPr>
          <a:xfrm>
            <a:off x="2939033" y="2213611"/>
            <a:ext cx="6102350" cy="302647"/>
          </a:xfrm>
          <a:prstGeom prst="rect">
            <a:avLst/>
          </a:prstGeom>
          <a:solidFill>
            <a:srgbClr val="B8CDE4"/>
          </a:solidFill>
          <a:ln w="25907">
            <a:solidFill>
              <a:srgbClr val="375F92"/>
            </a:solidFill>
          </a:ln>
        </p:spPr>
        <p:txBody>
          <a:bodyPr vert="horz" wrap="square" lIns="0" tIns="86360" rIns="0" bIns="0" rtlCol="0">
            <a:spAutoFit/>
          </a:bodyPr>
          <a:lstStyle/>
          <a:p>
            <a:pPr marR="299720" algn="ctr">
              <a:spcBef>
                <a:spcPts val="680"/>
              </a:spcBef>
            </a:pPr>
            <a:r>
              <a:rPr sz="1400" b="1" spc="-15" dirty="0">
                <a:latin typeface="メイリオ"/>
                <a:cs typeface="メイリオ"/>
              </a:rPr>
              <a:t>ユーザー</a:t>
            </a:r>
            <a:endParaRPr sz="1400">
              <a:latin typeface="メイリオ"/>
              <a:cs typeface="メイリオ"/>
            </a:endParaRPr>
          </a:p>
        </p:txBody>
      </p:sp>
      <p:sp>
        <p:nvSpPr>
          <p:cNvPr id="43" name="object 43"/>
          <p:cNvSpPr txBox="1">
            <a:spLocks noGrp="1"/>
          </p:cNvSpPr>
          <p:nvPr>
            <p:ph type="title"/>
          </p:nvPr>
        </p:nvSpPr>
        <p:spPr>
          <a:xfrm>
            <a:off x="1816709" y="-388500"/>
            <a:ext cx="52070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１．「水平的共存」と「垂直的共存」</a:t>
            </a:r>
          </a:p>
        </p:txBody>
      </p:sp>
      <p:sp>
        <p:nvSpPr>
          <p:cNvPr id="44" name="object 44"/>
          <p:cNvSpPr txBox="1"/>
          <p:nvPr/>
        </p:nvSpPr>
        <p:spPr>
          <a:xfrm>
            <a:off x="3977132" y="3842767"/>
            <a:ext cx="642620" cy="161583"/>
          </a:xfrm>
          <a:prstGeom prst="rect">
            <a:avLst/>
          </a:prstGeom>
        </p:spPr>
        <p:txBody>
          <a:bodyPr vert="horz" wrap="square" lIns="0" tIns="15240" rIns="0" bIns="0" rtlCol="0">
            <a:spAutoFit/>
          </a:bodyPr>
          <a:lstStyle/>
          <a:p>
            <a:pPr marL="12700">
              <a:spcBef>
                <a:spcPts val="120"/>
              </a:spcBef>
            </a:pPr>
            <a:r>
              <a:rPr sz="950" dirty="0">
                <a:solidFill>
                  <a:srgbClr val="006FC0"/>
                </a:solidFill>
                <a:latin typeface="ＭＳ Ｐゴシック"/>
                <a:cs typeface="ＭＳ Ｐゴシック"/>
              </a:rPr>
              <a:t>民間事業</a:t>
            </a:r>
            <a:r>
              <a:rPr sz="950" spc="-50" dirty="0">
                <a:solidFill>
                  <a:srgbClr val="006FC0"/>
                </a:solidFill>
                <a:latin typeface="ＭＳ Ｐゴシック"/>
                <a:cs typeface="ＭＳ Ｐゴシック"/>
              </a:rPr>
              <a:t>者</a:t>
            </a:r>
            <a:endParaRPr sz="950">
              <a:latin typeface="ＭＳ Ｐゴシック"/>
              <a:cs typeface="ＭＳ Ｐゴシック"/>
            </a:endParaRPr>
          </a:p>
        </p:txBody>
      </p:sp>
      <p:sp>
        <p:nvSpPr>
          <p:cNvPr id="45" name="object 45"/>
          <p:cNvSpPr/>
          <p:nvPr/>
        </p:nvSpPr>
        <p:spPr>
          <a:xfrm>
            <a:off x="3872483" y="3345180"/>
            <a:ext cx="844550" cy="360045"/>
          </a:xfrm>
          <a:custGeom>
            <a:avLst/>
            <a:gdLst/>
            <a:ahLst/>
            <a:cxnLst/>
            <a:rect l="l" t="t" r="r" b="b"/>
            <a:pathLst>
              <a:path w="844550" h="360045">
                <a:moveTo>
                  <a:pt x="422148" y="0"/>
                </a:moveTo>
                <a:lnTo>
                  <a:pt x="359760" y="1949"/>
                </a:lnTo>
                <a:lnTo>
                  <a:pt x="300216" y="7614"/>
                </a:lnTo>
                <a:lnTo>
                  <a:pt x="244169" y="16714"/>
                </a:lnTo>
                <a:lnTo>
                  <a:pt x="192272" y="28973"/>
                </a:lnTo>
                <a:lnTo>
                  <a:pt x="145177" y="44111"/>
                </a:lnTo>
                <a:lnTo>
                  <a:pt x="103536" y="61850"/>
                </a:lnTo>
                <a:lnTo>
                  <a:pt x="68004" y="81913"/>
                </a:lnTo>
                <a:lnTo>
                  <a:pt x="17871" y="127895"/>
                </a:lnTo>
                <a:lnTo>
                  <a:pt x="0" y="179832"/>
                </a:lnTo>
                <a:lnTo>
                  <a:pt x="4576" y="206405"/>
                </a:lnTo>
                <a:lnTo>
                  <a:pt x="39231" y="255642"/>
                </a:lnTo>
                <a:lnTo>
                  <a:pt x="103536" y="297813"/>
                </a:lnTo>
                <a:lnTo>
                  <a:pt x="145177" y="315552"/>
                </a:lnTo>
                <a:lnTo>
                  <a:pt x="192272" y="330690"/>
                </a:lnTo>
                <a:lnTo>
                  <a:pt x="244169" y="342949"/>
                </a:lnTo>
                <a:lnTo>
                  <a:pt x="300216" y="352049"/>
                </a:lnTo>
                <a:lnTo>
                  <a:pt x="359760" y="357714"/>
                </a:lnTo>
                <a:lnTo>
                  <a:pt x="422148" y="359664"/>
                </a:lnTo>
                <a:lnTo>
                  <a:pt x="484535" y="357714"/>
                </a:lnTo>
                <a:lnTo>
                  <a:pt x="544079" y="352049"/>
                </a:lnTo>
                <a:lnTo>
                  <a:pt x="600126" y="342949"/>
                </a:lnTo>
                <a:lnTo>
                  <a:pt x="652023" y="330690"/>
                </a:lnTo>
                <a:lnTo>
                  <a:pt x="699118" y="315552"/>
                </a:lnTo>
                <a:lnTo>
                  <a:pt x="740759" y="297813"/>
                </a:lnTo>
                <a:lnTo>
                  <a:pt x="776291" y="277750"/>
                </a:lnTo>
                <a:lnTo>
                  <a:pt x="826424" y="231768"/>
                </a:lnTo>
                <a:lnTo>
                  <a:pt x="844296" y="179832"/>
                </a:lnTo>
                <a:lnTo>
                  <a:pt x="839719" y="153258"/>
                </a:lnTo>
                <a:lnTo>
                  <a:pt x="805064" y="104021"/>
                </a:lnTo>
                <a:lnTo>
                  <a:pt x="740759" y="61850"/>
                </a:lnTo>
                <a:lnTo>
                  <a:pt x="699118" y="44111"/>
                </a:lnTo>
                <a:lnTo>
                  <a:pt x="652023" y="28973"/>
                </a:lnTo>
                <a:lnTo>
                  <a:pt x="600126" y="16714"/>
                </a:lnTo>
                <a:lnTo>
                  <a:pt x="544079" y="7614"/>
                </a:lnTo>
                <a:lnTo>
                  <a:pt x="484535" y="1949"/>
                </a:lnTo>
                <a:lnTo>
                  <a:pt x="422148" y="0"/>
                </a:lnTo>
                <a:close/>
              </a:path>
            </a:pathLst>
          </a:custGeom>
          <a:solidFill>
            <a:srgbClr val="77923B"/>
          </a:solidFill>
        </p:spPr>
        <p:txBody>
          <a:bodyPr wrap="square" lIns="0" tIns="0" rIns="0" bIns="0" rtlCol="0"/>
          <a:lstStyle/>
          <a:p>
            <a:endParaRPr/>
          </a:p>
        </p:txBody>
      </p:sp>
      <p:sp>
        <p:nvSpPr>
          <p:cNvPr id="46" name="object 46"/>
          <p:cNvSpPr txBox="1"/>
          <p:nvPr/>
        </p:nvSpPr>
        <p:spPr>
          <a:xfrm>
            <a:off x="3927095" y="3432810"/>
            <a:ext cx="738505" cy="161583"/>
          </a:xfrm>
          <a:prstGeom prst="rect">
            <a:avLst/>
          </a:prstGeom>
        </p:spPr>
        <p:txBody>
          <a:bodyPr vert="horz" wrap="square" lIns="0" tIns="15240" rIns="0" bIns="0" rtlCol="0">
            <a:spAutoFit/>
          </a:bodyPr>
          <a:lstStyle/>
          <a:p>
            <a:pPr marL="12700">
              <a:spcBef>
                <a:spcPts val="120"/>
              </a:spcBef>
            </a:pPr>
            <a:r>
              <a:rPr sz="950" b="1" dirty="0">
                <a:solidFill>
                  <a:srgbClr val="FFFFFF"/>
                </a:solidFill>
                <a:latin typeface="ＭＳ Ｐゴシック"/>
                <a:cs typeface="ＭＳ Ｐゴシック"/>
              </a:rPr>
              <a:t>追加サービ</a:t>
            </a:r>
            <a:r>
              <a:rPr sz="950" b="1" spc="-50" dirty="0">
                <a:solidFill>
                  <a:srgbClr val="FFFFFF"/>
                </a:solidFill>
                <a:latin typeface="ＭＳ Ｐゴシック"/>
                <a:cs typeface="ＭＳ Ｐゴシック"/>
              </a:rPr>
              <a:t>ス</a:t>
            </a:r>
            <a:endParaRPr sz="950">
              <a:latin typeface="ＭＳ Ｐゴシック"/>
              <a:cs typeface="ＭＳ Ｐゴシック"/>
            </a:endParaRPr>
          </a:p>
        </p:txBody>
      </p:sp>
      <p:grpSp>
        <p:nvGrpSpPr>
          <p:cNvPr id="47" name="object 47"/>
          <p:cNvGrpSpPr/>
          <p:nvPr/>
        </p:nvGrpSpPr>
        <p:grpSpPr>
          <a:xfrm>
            <a:off x="4858449" y="3250629"/>
            <a:ext cx="1044575" cy="824865"/>
            <a:chOff x="3334448" y="3250628"/>
            <a:chExt cx="1044575" cy="824865"/>
          </a:xfrm>
        </p:grpSpPr>
        <p:sp>
          <p:nvSpPr>
            <p:cNvPr id="48" name="object 48"/>
            <p:cNvSpPr/>
            <p:nvPr/>
          </p:nvSpPr>
          <p:spPr>
            <a:xfrm>
              <a:off x="3347465" y="3263646"/>
              <a:ext cx="1018540" cy="798830"/>
            </a:xfrm>
            <a:custGeom>
              <a:avLst/>
              <a:gdLst/>
              <a:ahLst/>
              <a:cxnLst/>
              <a:rect l="l" t="t" r="r" b="b"/>
              <a:pathLst>
                <a:path w="1018539" h="798829">
                  <a:moveTo>
                    <a:pt x="1018032" y="0"/>
                  </a:moveTo>
                  <a:lnTo>
                    <a:pt x="0" y="0"/>
                  </a:lnTo>
                  <a:lnTo>
                    <a:pt x="0" y="798576"/>
                  </a:lnTo>
                  <a:lnTo>
                    <a:pt x="1018032" y="798576"/>
                  </a:lnTo>
                  <a:lnTo>
                    <a:pt x="1018032" y="0"/>
                  </a:lnTo>
                  <a:close/>
                </a:path>
              </a:pathLst>
            </a:custGeom>
            <a:solidFill>
              <a:srgbClr val="D6E3BC"/>
            </a:solidFill>
          </p:spPr>
          <p:txBody>
            <a:bodyPr wrap="square" lIns="0" tIns="0" rIns="0" bIns="0" rtlCol="0"/>
            <a:lstStyle/>
            <a:p>
              <a:endParaRPr/>
            </a:p>
          </p:txBody>
        </p:sp>
        <p:sp>
          <p:nvSpPr>
            <p:cNvPr id="49" name="object 49"/>
            <p:cNvSpPr/>
            <p:nvPr/>
          </p:nvSpPr>
          <p:spPr>
            <a:xfrm>
              <a:off x="3347465" y="3263646"/>
              <a:ext cx="1018540" cy="798830"/>
            </a:xfrm>
            <a:custGeom>
              <a:avLst/>
              <a:gdLst/>
              <a:ahLst/>
              <a:cxnLst/>
              <a:rect l="l" t="t" r="r" b="b"/>
              <a:pathLst>
                <a:path w="1018539" h="798829">
                  <a:moveTo>
                    <a:pt x="0" y="798576"/>
                  </a:moveTo>
                  <a:lnTo>
                    <a:pt x="1018032" y="798576"/>
                  </a:lnTo>
                  <a:lnTo>
                    <a:pt x="1018032" y="0"/>
                  </a:lnTo>
                  <a:lnTo>
                    <a:pt x="0" y="0"/>
                  </a:lnTo>
                  <a:lnTo>
                    <a:pt x="0" y="798576"/>
                  </a:lnTo>
                  <a:close/>
                </a:path>
              </a:pathLst>
            </a:custGeom>
            <a:ln w="25908">
              <a:solidFill>
                <a:srgbClr val="77923B"/>
              </a:solidFill>
            </a:ln>
          </p:spPr>
          <p:txBody>
            <a:bodyPr wrap="square" lIns="0" tIns="0" rIns="0" bIns="0" rtlCol="0"/>
            <a:lstStyle/>
            <a:p>
              <a:endParaRPr/>
            </a:p>
          </p:txBody>
        </p:sp>
      </p:grpSp>
      <p:sp>
        <p:nvSpPr>
          <p:cNvPr id="50" name="object 50"/>
          <p:cNvSpPr txBox="1"/>
          <p:nvPr/>
        </p:nvSpPr>
        <p:spPr>
          <a:xfrm>
            <a:off x="5058536" y="3849371"/>
            <a:ext cx="642620" cy="161583"/>
          </a:xfrm>
          <a:prstGeom prst="rect">
            <a:avLst/>
          </a:prstGeom>
        </p:spPr>
        <p:txBody>
          <a:bodyPr vert="horz" wrap="square" lIns="0" tIns="15240" rIns="0" bIns="0" rtlCol="0">
            <a:spAutoFit/>
          </a:bodyPr>
          <a:lstStyle/>
          <a:p>
            <a:pPr marL="12700">
              <a:spcBef>
                <a:spcPts val="120"/>
              </a:spcBef>
            </a:pPr>
            <a:r>
              <a:rPr sz="950" dirty="0">
                <a:solidFill>
                  <a:srgbClr val="006FC0"/>
                </a:solidFill>
                <a:latin typeface="ＭＳ Ｐゴシック"/>
                <a:cs typeface="ＭＳ Ｐゴシック"/>
              </a:rPr>
              <a:t>民間事業</a:t>
            </a:r>
            <a:r>
              <a:rPr sz="950" spc="-50" dirty="0">
                <a:solidFill>
                  <a:srgbClr val="006FC0"/>
                </a:solidFill>
                <a:latin typeface="ＭＳ Ｐゴシック"/>
                <a:cs typeface="ＭＳ Ｐゴシック"/>
              </a:rPr>
              <a:t>者</a:t>
            </a:r>
            <a:endParaRPr sz="950">
              <a:latin typeface="ＭＳ Ｐゴシック"/>
              <a:cs typeface="ＭＳ Ｐゴシック"/>
            </a:endParaRPr>
          </a:p>
        </p:txBody>
      </p:sp>
      <p:sp>
        <p:nvSpPr>
          <p:cNvPr id="51" name="object 51"/>
          <p:cNvSpPr/>
          <p:nvPr/>
        </p:nvSpPr>
        <p:spPr>
          <a:xfrm>
            <a:off x="4965191" y="3340609"/>
            <a:ext cx="844550" cy="360045"/>
          </a:xfrm>
          <a:custGeom>
            <a:avLst/>
            <a:gdLst/>
            <a:ahLst/>
            <a:cxnLst/>
            <a:rect l="l" t="t" r="r" b="b"/>
            <a:pathLst>
              <a:path w="844550" h="360045">
                <a:moveTo>
                  <a:pt x="422148" y="0"/>
                </a:moveTo>
                <a:lnTo>
                  <a:pt x="359760" y="1949"/>
                </a:lnTo>
                <a:lnTo>
                  <a:pt x="300216" y="7614"/>
                </a:lnTo>
                <a:lnTo>
                  <a:pt x="244169" y="16714"/>
                </a:lnTo>
                <a:lnTo>
                  <a:pt x="192272" y="28973"/>
                </a:lnTo>
                <a:lnTo>
                  <a:pt x="145177" y="44111"/>
                </a:lnTo>
                <a:lnTo>
                  <a:pt x="103536" y="61850"/>
                </a:lnTo>
                <a:lnTo>
                  <a:pt x="68004" y="81913"/>
                </a:lnTo>
                <a:lnTo>
                  <a:pt x="17871" y="127895"/>
                </a:lnTo>
                <a:lnTo>
                  <a:pt x="0" y="179831"/>
                </a:lnTo>
                <a:lnTo>
                  <a:pt x="4576" y="206405"/>
                </a:lnTo>
                <a:lnTo>
                  <a:pt x="39231" y="255642"/>
                </a:lnTo>
                <a:lnTo>
                  <a:pt x="103536" y="297813"/>
                </a:lnTo>
                <a:lnTo>
                  <a:pt x="145177" y="315552"/>
                </a:lnTo>
                <a:lnTo>
                  <a:pt x="192272" y="330690"/>
                </a:lnTo>
                <a:lnTo>
                  <a:pt x="244169" y="342949"/>
                </a:lnTo>
                <a:lnTo>
                  <a:pt x="300216" y="352049"/>
                </a:lnTo>
                <a:lnTo>
                  <a:pt x="359760" y="357714"/>
                </a:lnTo>
                <a:lnTo>
                  <a:pt x="422148" y="359663"/>
                </a:lnTo>
                <a:lnTo>
                  <a:pt x="484535" y="357714"/>
                </a:lnTo>
                <a:lnTo>
                  <a:pt x="544079" y="352049"/>
                </a:lnTo>
                <a:lnTo>
                  <a:pt x="600126" y="342949"/>
                </a:lnTo>
                <a:lnTo>
                  <a:pt x="652023" y="330690"/>
                </a:lnTo>
                <a:lnTo>
                  <a:pt x="699118" y="315552"/>
                </a:lnTo>
                <a:lnTo>
                  <a:pt x="740759" y="297813"/>
                </a:lnTo>
                <a:lnTo>
                  <a:pt x="776291" y="277750"/>
                </a:lnTo>
                <a:lnTo>
                  <a:pt x="826424" y="231768"/>
                </a:lnTo>
                <a:lnTo>
                  <a:pt x="844296" y="179831"/>
                </a:lnTo>
                <a:lnTo>
                  <a:pt x="839719" y="153258"/>
                </a:lnTo>
                <a:lnTo>
                  <a:pt x="805064" y="104021"/>
                </a:lnTo>
                <a:lnTo>
                  <a:pt x="740759" y="61850"/>
                </a:lnTo>
                <a:lnTo>
                  <a:pt x="699118" y="44111"/>
                </a:lnTo>
                <a:lnTo>
                  <a:pt x="652023" y="28973"/>
                </a:lnTo>
                <a:lnTo>
                  <a:pt x="600126" y="16714"/>
                </a:lnTo>
                <a:lnTo>
                  <a:pt x="544079" y="7614"/>
                </a:lnTo>
                <a:lnTo>
                  <a:pt x="484535" y="1949"/>
                </a:lnTo>
                <a:lnTo>
                  <a:pt x="422148" y="0"/>
                </a:lnTo>
                <a:close/>
              </a:path>
            </a:pathLst>
          </a:custGeom>
          <a:solidFill>
            <a:srgbClr val="77923B"/>
          </a:solidFill>
        </p:spPr>
        <p:txBody>
          <a:bodyPr wrap="square" lIns="0" tIns="0" rIns="0" bIns="0" rtlCol="0"/>
          <a:lstStyle/>
          <a:p>
            <a:endParaRPr/>
          </a:p>
        </p:txBody>
      </p:sp>
      <p:sp>
        <p:nvSpPr>
          <p:cNvPr id="52" name="object 52"/>
          <p:cNvSpPr txBox="1"/>
          <p:nvPr/>
        </p:nvSpPr>
        <p:spPr>
          <a:xfrm>
            <a:off x="5019295" y="3428747"/>
            <a:ext cx="738505" cy="161583"/>
          </a:xfrm>
          <a:prstGeom prst="rect">
            <a:avLst/>
          </a:prstGeom>
        </p:spPr>
        <p:txBody>
          <a:bodyPr vert="horz" wrap="square" lIns="0" tIns="15240" rIns="0" bIns="0" rtlCol="0">
            <a:spAutoFit/>
          </a:bodyPr>
          <a:lstStyle/>
          <a:p>
            <a:pPr marL="12700">
              <a:spcBef>
                <a:spcPts val="120"/>
              </a:spcBef>
            </a:pPr>
            <a:r>
              <a:rPr sz="950" b="1" dirty="0">
                <a:solidFill>
                  <a:srgbClr val="FFFFFF"/>
                </a:solidFill>
                <a:latin typeface="ＭＳ Ｐゴシック"/>
                <a:cs typeface="ＭＳ Ｐゴシック"/>
              </a:rPr>
              <a:t>追加サービ</a:t>
            </a:r>
            <a:r>
              <a:rPr sz="950" b="1" spc="-50" dirty="0">
                <a:solidFill>
                  <a:srgbClr val="FFFFFF"/>
                </a:solidFill>
                <a:latin typeface="ＭＳ Ｐゴシック"/>
                <a:cs typeface="ＭＳ Ｐゴシック"/>
              </a:rPr>
              <a:t>ス</a:t>
            </a:r>
            <a:endParaRPr sz="950">
              <a:latin typeface="ＭＳ Ｐゴシック"/>
              <a:cs typeface="ＭＳ Ｐゴシック"/>
            </a:endParaRPr>
          </a:p>
        </p:txBody>
      </p:sp>
      <p:grpSp>
        <p:nvGrpSpPr>
          <p:cNvPr id="53" name="object 53"/>
          <p:cNvGrpSpPr/>
          <p:nvPr/>
        </p:nvGrpSpPr>
        <p:grpSpPr>
          <a:xfrm>
            <a:off x="4390645" y="3424416"/>
            <a:ext cx="2106295" cy="2251075"/>
            <a:chOff x="2866644" y="3424415"/>
            <a:chExt cx="2106295" cy="2251075"/>
          </a:xfrm>
        </p:grpSpPr>
        <p:pic>
          <p:nvPicPr>
            <p:cNvPr id="54" name="object 54"/>
            <p:cNvPicPr/>
            <p:nvPr/>
          </p:nvPicPr>
          <p:blipFill>
            <a:blip r:embed="rId8" cstate="print"/>
            <a:stretch>
              <a:fillRect/>
            </a:stretch>
          </p:blipFill>
          <p:spPr>
            <a:xfrm>
              <a:off x="3070860" y="3424415"/>
              <a:ext cx="790956" cy="1097292"/>
            </a:xfrm>
            <a:prstGeom prst="rect">
              <a:avLst/>
            </a:prstGeom>
          </p:spPr>
        </p:pic>
        <p:sp>
          <p:nvSpPr>
            <p:cNvPr id="55" name="object 55"/>
            <p:cNvSpPr/>
            <p:nvPr/>
          </p:nvSpPr>
          <p:spPr>
            <a:xfrm>
              <a:off x="3291077" y="3644646"/>
              <a:ext cx="354965" cy="662305"/>
            </a:xfrm>
            <a:custGeom>
              <a:avLst/>
              <a:gdLst/>
              <a:ahLst/>
              <a:cxnLst/>
              <a:rect l="l" t="t" r="r" b="b"/>
              <a:pathLst>
                <a:path w="354964" h="662304">
                  <a:moveTo>
                    <a:pt x="283857" y="91762"/>
                  </a:moveTo>
                  <a:lnTo>
                    <a:pt x="220980" y="209295"/>
                  </a:lnTo>
                  <a:lnTo>
                    <a:pt x="254508" y="227329"/>
                  </a:lnTo>
                  <a:lnTo>
                    <a:pt x="317498" y="109792"/>
                  </a:lnTo>
                  <a:lnTo>
                    <a:pt x="283857" y="91762"/>
                  </a:lnTo>
                  <a:close/>
                </a:path>
                <a:path w="354964" h="662304">
                  <a:moveTo>
                    <a:pt x="352550" y="74929"/>
                  </a:moveTo>
                  <a:lnTo>
                    <a:pt x="292862" y="74929"/>
                  </a:lnTo>
                  <a:lnTo>
                    <a:pt x="326517" y="92963"/>
                  </a:lnTo>
                  <a:lnTo>
                    <a:pt x="317498" y="109792"/>
                  </a:lnTo>
                  <a:lnTo>
                    <a:pt x="351027" y="127761"/>
                  </a:lnTo>
                  <a:lnTo>
                    <a:pt x="352550" y="74929"/>
                  </a:lnTo>
                  <a:close/>
                </a:path>
                <a:path w="354964" h="662304">
                  <a:moveTo>
                    <a:pt x="292862" y="74929"/>
                  </a:moveTo>
                  <a:lnTo>
                    <a:pt x="283857" y="91762"/>
                  </a:lnTo>
                  <a:lnTo>
                    <a:pt x="317498" y="109792"/>
                  </a:lnTo>
                  <a:lnTo>
                    <a:pt x="326517" y="92963"/>
                  </a:lnTo>
                  <a:lnTo>
                    <a:pt x="292862" y="74929"/>
                  </a:lnTo>
                  <a:close/>
                </a:path>
                <a:path w="354964" h="662304">
                  <a:moveTo>
                    <a:pt x="354711" y="0"/>
                  </a:moveTo>
                  <a:lnTo>
                    <a:pt x="250317" y="73786"/>
                  </a:lnTo>
                  <a:lnTo>
                    <a:pt x="283857" y="91762"/>
                  </a:lnTo>
                  <a:lnTo>
                    <a:pt x="292862" y="74929"/>
                  </a:lnTo>
                  <a:lnTo>
                    <a:pt x="352550" y="74929"/>
                  </a:lnTo>
                  <a:lnTo>
                    <a:pt x="354711" y="0"/>
                  </a:lnTo>
                  <a:close/>
                </a:path>
                <a:path w="354964" h="662304">
                  <a:moveTo>
                    <a:pt x="167005" y="310006"/>
                  </a:moveTo>
                  <a:lnTo>
                    <a:pt x="94996" y="444372"/>
                  </a:lnTo>
                  <a:lnTo>
                    <a:pt x="128650" y="462406"/>
                  </a:lnTo>
                  <a:lnTo>
                    <a:pt x="200533" y="328040"/>
                  </a:lnTo>
                  <a:lnTo>
                    <a:pt x="167005" y="310006"/>
                  </a:lnTo>
                  <a:close/>
                </a:path>
                <a:path w="354964" h="662304">
                  <a:moveTo>
                    <a:pt x="3556" y="534415"/>
                  </a:moveTo>
                  <a:lnTo>
                    <a:pt x="0" y="662177"/>
                  </a:lnTo>
                  <a:lnTo>
                    <a:pt x="104394" y="588390"/>
                  </a:lnTo>
                  <a:lnTo>
                    <a:pt x="102258" y="587247"/>
                  </a:lnTo>
                  <a:lnTo>
                    <a:pt x="61722" y="587247"/>
                  </a:lnTo>
                  <a:lnTo>
                    <a:pt x="28194" y="569213"/>
                  </a:lnTo>
                  <a:lnTo>
                    <a:pt x="37173" y="552410"/>
                  </a:lnTo>
                  <a:lnTo>
                    <a:pt x="3556" y="534415"/>
                  </a:lnTo>
                  <a:close/>
                </a:path>
                <a:path w="354964" h="662304">
                  <a:moveTo>
                    <a:pt x="37173" y="552410"/>
                  </a:moveTo>
                  <a:lnTo>
                    <a:pt x="28194" y="569213"/>
                  </a:lnTo>
                  <a:lnTo>
                    <a:pt x="61722" y="587247"/>
                  </a:lnTo>
                  <a:lnTo>
                    <a:pt x="70770" y="570393"/>
                  </a:lnTo>
                  <a:lnTo>
                    <a:pt x="37173" y="552410"/>
                  </a:lnTo>
                  <a:close/>
                </a:path>
                <a:path w="354964" h="662304">
                  <a:moveTo>
                    <a:pt x="70770" y="570393"/>
                  </a:moveTo>
                  <a:lnTo>
                    <a:pt x="61722" y="587247"/>
                  </a:lnTo>
                  <a:lnTo>
                    <a:pt x="102258" y="587247"/>
                  </a:lnTo>
                  <a:lnTo>
                    <a:pt x="70770" y="570393"/>
                  </a:lnTo>
                  <a:close/>
                </a:path>
                <a:path w="354964" h="662304">
                  <a:moveTo>
                    <a:pt x="41021" y="545210"/>
                  </a:moveTo>
                  <a:lnTo>
                    <a:pt x="37173" y="552410"/>
                  </a:lnTo>
                  <a:lnTo>
                    <a:pt x="70770" y="570393"/>
                  </a:lnTo>
                  <a:lnTo>
                    <a:pt x="74675" y="563117"/>
                  </a:lnTo>
                  <a:lnTo>
                    <a:pt x="41021" y="545210"/>
                  </a:lnTo>
                  <a:close/>
                </a:path>
              </a:pathLst>
            </a:custGeom>
            <a:solidFill>
              <a:srgbClr val="FFFFFF"/>
            </a:solidFill>
          </p:spPr>
          <p:txBody>
            <a:bodyPr wrap="square" lIns="0" tIns="0" rIns="0" bIns="0" rtlCol="0"/>
            <a:lstStyle/>
            <a:p>
              <a:endParaRPr/>
            </a:p>
          </p:txBody>
        </p:sp>
        <p:pic>
          <p:nvPicPr>
            <p:cNvPr id="56" name="object 56"/>
            <p:cNvPicPr/>
            <p:nvPr/>
          </p:nvPicPr>
          <p:blipFill>
            <a:blip r:embed="rId9" cstate="print"/>
            <a:stretch>
              <a:fillRect/>
            </a:stretch>
          </p:blipFill>
          <p:spPr>
            <a:xfrm>
              <a:off x="2866644" y="3424415"/>
              <a:ext cx="577621" cy="1088148"/>
            </a:xfrm>
            <a:prstGeom prst="rect">
              <a:avLst/>
            </a:prstGeom>
          </p:spPr>
        </p:pic>
        <p:sp>
          <p:nvSpPr>
            <p:cNvPr id="57" name="object 57"/>
            <p:cNvSpPr/>
            <p:nvPr/>
          </p:nvSpPr>
          <p:spPr>
            <a:xfrm>
              <a:off x="3055366" y="3644646"/>
              <a:ext cx="205104" cy="652145"/>
            </a:xfrm>
            <a:custGeom>
              <a:avLst/>
              <a:gdLst/>
              <a:ahLst/>
              <a:cxnLst/>
              <a:rect l="l" t="t" r="r" b="b"/>
              <a:pathLst>
                <a:path w="205104" h="652145">
                  <a:moveTo>
                    <a:pt x="74408" y="107571"/>
                  </a:moveTo>
                  <a:lnTo>
                    <a:pt x="37197" y="115699"/>
                  </a:lnTo>
                  <a:lnTo>
                    <a:pt x="65658" y="245998"/>
                  </a:lnTo>
                  <a:lnTo>
                    <a:pt x="102869" y="237870"/>
                  </a:lnTo>
                  <a:lnTo>
                    <a:pt x="74408" y="107571"/>
                  </a:lnTo>
                  <a:close/>
                </a:path>
                <a:path w="205104" h="652145">
                  <a:moveTo>
                    <a:pt x="31495" y="0"/>
                  </a:moveTo>
                  <a:lnTo>
                    <a:pt x="0" y="123824"/>
                  </a:lnTo>
                  <a:lnTo>
                    <a:pt x="37197" y="115699"/>
                  </a:lnTo>
                  <a:lnTo>
                    <a:pt x="33146" y="97154"/>
                  </a:lnTo>
                  <a:lnTo>
                    <a:pt x="70357" y="89026"/>
                  </a:lnTo>
                  <a:lnTo>
                    <a:pt x="103240" y="89026"/>
                  </a:lnTo>
                  <a:lnTo>
                    <a:pt x="31495" y="0"/>
                  </a:lnTo>
                  <a:close/>
                </a:path>
                <a:path w="205104" h="652145">
                  <a:moveTo>
                    <a:pt x="70357" y="89026"/>
                  </a:moveTo>
                  <a:lnTo>
                    <a:pt x="33146" y="97154"/>
                  </a:lnTo>
                  <a:lnTo>
                    <a:pt x="37197" y="115699"/>
                  </a:lnTo>
                  <a:lnTo>
                    <a:pt x="74408" y="107571"/>
                  </a:lnTo>
                  <a:lnTo>
                    <a:pt x="70357" y="89026"/>
                  </a:lnTo>
                  <a:close/>
                </a:path>
                <a:path w="205104" h="652145">
                  <a:moveTo>
                    <a:pt x="103240" y="89026"/>
                  </a:moveTo>
                  <a:lnTo>
                    <a:pt x="70357" y="89026"/>
                  </a:lnTo>
                  <a:lnTo>
                    <a:pt x="74408" y="107571"/>
                  </a:lnTo>
                  <a:lnTo>
                    <a:pt x="111632" y="99440"/>
                  </a:lnTo>
                  <a:lnTo>
                    <a:pt x="103240" y="89026"/>
                  </a:lnTo>
                  <a:close/>
                </a:path>
                <a:path w="205104" h="652145">
                  <a:moveTo>
                    <a:pt x="127253" y="349630"/>
                  </a:moveTo>
                  <a:lnTo>
                    <a:pt x="90042" y="357758"/>
                  </a:lnTo>
                  <a:lnTo>
                    <a:pt x="122427" y="506602"/>
                  </a:lnTo>
                  <a:lnTo>
                    <a:pt x="159638" y="498474"/>
                  </a:lnTo>
                  <a:lnTo>
                    <a:pt x="127253" y="349630"/>
                  </a:lnTo>
                  <a:close/>
                </a:path>
                <a:path w="205104" h="652145">
                  <a:moveTo>
                    <a:pt x="205105" y="528192"/>
                  </a:moveTo>
                  <a:lnTo>
                    <a:pt x="93471" y="552576"/>
                  </a:lnTo>
                  <a:lnTo>
                    <a:pt x="173735" y="652017"/>
                  </a:lnTo>
                  <a:lnTo>
                    <a:pt x="205105" y="528192"/>
                  </a:lnTo>
                  <a:close/>
                </a:path>
              </a:pathLst>
            </a:custGeom>
            <a:solidFill>
              <a:srgbClr val="FFFFFF"/>
            </a:solidFill>
          </p:spPr>
          <p:txBody>
            <a:bodyPr wrap="square" lIns="0" tIns="0" rIns="0" bIns="0" rtlCol="0"/>
            <a:lstStyle/>
            <a:p>
              <a:endParaRPr/>
            </a:p>
          </p:txBody>
        </p:sp>
        <p:pic>
          <p:nvPicPr>
            <p:cNvPr id="58" name="object 58"/>
            <p:cNvPicPr/>
            <p:nvPr/>
          </p:nvPicPr>
          <p:blipFill>
            <a:blip r:embed="rId10" cstate="print"/>
            <a:stretch>
              <a:fillRect/>
            </a:stretch>
          </p:blipFill>
          <p:spPr>
            <a:xfrm>
              <a:off x="3956304" y="3442690"/>
              <a:ext cx="1016520" cy="1069873"/>
            </a:xfrm>
            <a:prstGeom prst="rect">
              <a:avLst/>
            </a:prstGeom>
          </p:spPr>
        </p:pic>
        <p:sp>
          <p:nvSpPr>
            <p:cNvPr id="59" name="object 59"/>
            <p:cNvSpPr/>
            <p:nvPr/>
          </p:nvSpPr>
          <p:spPr>
            <a:xfrm>
              <a:off x="4176522" y="3662934"/>
              <a:ext cx="580390" cy="635000"/>
            </a:xfrm>
            <a:custGeom>
              <a:avLst/>
              <a:gdLst/>
              <a:ahLst/>
              <a:cxnLst/>
              <a:rect l="l" t="t" r="r" b="b"/>
              <a:pathLst>
                <a:path w="580389" h="635000">
                  <a:moveTo>
                    <a:pt x="91212" y="71480"/>
                  </a:moveTo>
                  <a:lnTo>
                    <a:pt x="63031" y="97242"/>
                  </a:lnTo>
                  <a:lnTo>
                    <a:pt x="153035" y="195580"/>
                  </a:lnTo>
                  <a:lnTo>
                    <a:pt x="181101" y="169926"/>
                  </a:lnTo>
                  <a:lnTo>
                    <a:pt x="91212" y="71480"/>
                  </a:lnTo>
                  <a:close/>
                </a:path>
                <a:path w="580389" h="635000">
                  <a:moveTo>
                    <a:pt x="0" y="0"/>
                  </a:moveTo>
                  <a:lnTo>
                    <a:pt x="34925" y="122936"/>
                  </a:lnTo>
                  <a:lnTo>
                    <a:pt x="63031" y="97242"/>
                  </a:lnTo>
                  <a:lnTo>
                    <a:pt x="50164" y="83185"/>
                  </a:lnTo>
                  <a:lnTo>
                    <a:pt x="78358" y="57404"/>
                  </a:lnTo>
                  <a:lnTo>
                    <a:pt x="106610" y="57404"/>
                  </a:lnTo>
                  <a:lnTo>
                    <a:pt x="119252" y="45847"/>
                  </a:lnTo>
                  <a:lnTo>
                    <a:pt x="0" y="0"/>
                  </a:lnTo>
                  <a:close/>
                </a:path>
                <a:path w="580389" h="635000">
                  <a:moveTo>
                    <a:pt x="78358" y="57404"/>
                  </a:moveTo>
                  <a:lnTo>
                    <a:pt x="50164" y="83185"/>
                  </a:lnTo>
                  <a:lnTo>
                    <a:pt x="63031" y="97242"/>
                  </a:lnTo>
                  <a:lnTo>
                    <a:pt x="91212" y="71480"/>
                  </a:lnTo>
                  <a:lnTo>
                    <a:pt x="78358" y="57404"/>
                  </a:lnTo>
                  <a:close/>
                </a:path>
                <a:path w="580389" h="635000">
                  <a:moveTo>
                    <a:pt x="106610" y="57404"/>
                  </a:moveTo>
                  <a:lnTo>
                    <a:pt x="78358" y="57404"/>
                  </a:lnTo>
                  <a:lnTo>
                    <a:pt x="91212" y="71480"/>
                  </a:lnTo>
                  <a:lnTo>
                    <a:pt x="106610" y="57404"/>
                  </a:lnTo>
                  <a:close/>
                </a:path>
                <a:path w="580389" h="635000">
                  <a:moveTo>
                    <a:pt x="258317" y="254254"/>
                  </a:moveTo>
                  <a:lnTo>
                    <a:pt x="230124" y="280035"/>
                  </a:lnTo>
                  <a:lnTo>
                    <a:pt x="332993" y="392430"/>
                  </a:lnTo>
                  <a:lnTo>
                    <a:pt x="361061" y="366776"/>
                  </a:lnTo>
                  <a:lnTo>
                    <a:pt x="258317" y="254254"/>
                  </a:lnTo>
                  <a:close/>
                </a:path>
                <a:path w="580389" h="635000">
                  <a:moveTo>
                    <a:pt x="488791" y="563016"/>
                  </a:moveTo>
                  <a:lnTo>
                    <a:pt x="460755" y="588645"/>
                  </a:lnTo>
                  <a:lnTo>
                    <a:pt x="580008" y="634492"/>
                  </a:lnTo>
                  <a:lnTo>
                    <a:pt x="563701" y="577088"/>
                  </a:lnTo>
                  <a:lnTo>
                    <a:pt x="501650" y="577088"/>
                  </a:lnTo>
                  <a:lnTo>
                    <a:pt x="488791" y="563016"/>
                  </a:lnTo>
                  <a:close/>
                </a:path>
                <a:path w="580389" h="635000">
                  <a:moveTo>
                    <a:pt x="516979" y="537248"/>
                  </a:moveTo>
                  <a:lnTo>
                    <a:pt x="488791" y="563016"/>
                  </a:lnTo>
                  <a:lnTo>
                    <a:pt x="501650" y="577088"/>
                  </a:lnTo>
                  <a:lnTo>
                    <a:pt x="529843" y="551307"/>
                  </a:lnTo>
                  <a:lnTo>
                    <a:pt x="516979" y="537248"/>
                  </a:lnTo>
                  <a:close/>
                </a:path>
                <a:path w="580389" h="635000">
                  <a:moveTo>
                    <a:pt x="545083" y="511556"/>
                  </a:moveTo>
                  <a:lnTo>
                    <a:pt x="516979" y="537248"/>
                  </a:lnTo>
                  <a:lnTo>
                    <a:pt x="529843" y="551307"/>
                  </a:lnTo>
                  <a:lnTo>
                    <a:pt x="501650" y="577088"/>
                  </a:lnTo>
                  <a:lnTo>
                    <a:pt x="563701" y="577088"/>
                  </a:lnTo>
                  <a:lnTo>
                    <a:pt x="545083" y="511556"/>
                  </a:lnTo>
                  <a:close/>
                </a:path>
                <a:path w="580389" h="635000">
                  <a:moveTo>
                    <a:pt x="438150" y="451104"/>
                  </a:moveTo>
                  <a:lnTo>
                    <a:pt x="410082" y="476885"/>
                  </a:lnTo>
                  <a:lnTo>
                    <a:pt x="488791" y="563016"/>
                  </a:lnTo>
                  <a:lnTo>
                    <a:pt x="516979" y="537248"/>
                  </a:lnTo>
                  <a:lnTo>
                    <a:pt x="438150" y="451104"/>
                  </a:lnTo>
                  <a:close/>
                </a:path>
              </a:pathLst>
            </a:custGeom>
            <a:solidFill>
              <a:srgbClr val="FFFFFF"/>
            </a:solidFill>
          </p:spPr>
          <p:txBody>
            <a:bodyPr wrap="square" lIns="0" tIns="0" rIns="0" bIns="0" rtlCol="0"/>
            <a:lstStyle/>
            <a:p>
              <a:endParaRPr/>
            </a:p>
          </p:txBody>
        </p:sp>
        <p:sp>
          <p:nvSpPr>
            <p:cNvPr id="60" name="object 60"/>
            <p:cNvSpPr/>
            <p:nvPr/>
          </p:nvSpPr>
          <p:spPr>
            <a:xfrm>
              <a:off x="3343656" y="5269992"/>
              <a:ext cx="1412875" cy="405765"/>
            </a:xfrm>
            <a:custGeom>
              <a:avLst/>
              <a:gdLst/>
              <a:ahLst/>
              <a:cxnLst/>
              <a:rect l="l" t="t" r="r" b="b"/>
              <a:pathLst>
                <a:path w="1412875" h="405764">
                  <a:moveTo>
                    <a:pt x="706374" y="0"/>
                  </a:moveTo>
                  <a:lnTo>
                    <a:pt x="634147" y="1047"/>
                  </a:lnTo>
                  <a:lnTo>
                    <a:pt x="564007" y="4120"/>
                  </a:lnTo>
                  <a:lnTo>
                    <a:pt x="496310" y="9117"/>
                  </a:lnTo>
                  <a:lnTo>
                    <a:pt x="431411" y="15936"/>
                  </a:lnTo>
                  <a:lnTo>
                    <a:pt x="369663" y="24475"/>
                  </a:lnTo>
                  <a:lnTo>
                    <a:pt x="311422" y="34631"/>
                  </a:lnTo>
                  <a:lnTo>
                    <a:pt x="257044" y="46303"/>
                  </a:lnTo>
                  <a:lnTo>
                    <a:pt x="206882" y="59388"/>
                  </a:lnTo>
                  <a:lnTo>
                    <a:pt x="161293" y="73784"/>
                  </a:lnTo>
                  <a:lnTo>
                    <a:pt x="120631" y="89389"/>
                  </a:lnTo>
                  <a:lnTo>
                    <a:pt x="85250" y="106102"/>
                  </a:lnTo>
                  <a:lnTo>
                    <a:pt x="31755" y="142438"/>
                  </a:lnTo>
                  <a:lnTo>
                    <a:pt x="3646" y="181977"/>
                  </a:lnTo>
                  <a:lnTo>
                    <a:pt x="0" y="202692"/>
                  </a:lnTo>
                  <a:lnTo>
                    <a:pt x="3646" y="223406"/>
                  </a:lnTo>
                  <a:lnTo>
                    <a:pt x="31755" y="262945"/>
                  </a:lnTo>
                  <a:lnTo>
                    <a:pt x="85250" y="299281"/>
                  </a:lnTo>
                  <a:lnTo>
                    <a:pt x="120631" y="315994"/>
                  </a:lnTo>
                  <a:lnTo>
                    <a:pt x="161293" y="331599"/>
                  </a:lnTo>
                  <a:lnTo>
                    <a:pt x="206882" y="345995"/>
                  </a:lnTo>
                  <a:lnTo>
                    <a:pt x="257044" y="359080"/>
                  </a:lnTo>
                  <a:lnTo>
                    <a:pt x="311422" y="370752"/>
                  </a:lnTo>
                  <a:lnTo>
                    <a:pt x="369663" y="380908"/>
                  </a:lnTo>
                  <a:lnTo>
                    <a:pt x="431411" y="389447"/>
                  </a:lnTo>
                  <a:lnTo>
                    <a:pt x="496310" y="396266"/>
                  </a:lnTo>
                  <a:lnTo>
                    <a:pt x="564007" y="401263"/>
                  </a:lnTo>
                  <a:lnTo>
                    <a:pt x="634147" y="404336"/>
                  </a:lnTo>
                  <a:lnTo>
                    <a:pt x="706374" y="405384"/>
                  </a:lnTo>
                  <a:lnTo>
                    <a:pt x="778600" y="404336"/>
                  </a:lnTo>
                  <a:lnTo>
                    <a:pt x="848740" y="401263"/>
                  </a:lnTo>
                  <a:lnTo>
                    <a:pt x="916437" y="396266"/>
                  </a:lnTo>
                  <a:lnTo>
                    <a:pt x="981336" y="389447"/>
                  </a:lnTo>
                  <a:lnTo>
                    <a:pt x="1043084" y="380908"/>
                  </a:lnTo>
                  <a:lnTo>
                    <a:pt x="1101325" y="370752"/>
                  </a:lnTo>
                  <a:lnTo>
                    <a:pt x="1155703" y="359080"/>
                  </a:lnTo>
                  <a:lnTo>
                    <a:pt x="1205865" y="345995"/>
                  </a:lnTo>
                  <a:lnTo>
                    <a:pt x="1251454" y="331599"/>
                  </a:lnTo>
                  <a:lnTo>
                    <a:pt x="1292116" y="315994"/>
                  </a:lnTo>
                  <a:lnTo>
                    <a:pt x="1327497" y="299281"/>
                  </a:lnTo>
                  <a:lnTo>
                    <a:pt x="1380992" y="262945"/>
                  </a:lnTo>
                  <a:lnTo>
                    <a:pt x="1409101" y="223406"/>
                  </a:lnTo>
                  <a:lnTo>
                    <a:pt x="1412748" y="202692"/>
                  </a:lnTo>
                  <a:lnTo>
                    <a:pt x="1409101" y="181977"/>
                  </a:lnTo>
                  <a:lnTo>
                    <a:pt x="1380992" y="142438"/>
                  </a:lnTo>
                  <a:lnTo>
                    <a:pt x="1327497" y="106102"/>
                  </a:lnTo>
                  <a:lnTo>
                    <a:pt x="1292116" y="89389"/>
                  </a:lnTo>
                  <a:lnTo>
                    <a:pt x="1251454" y="73784"/>
                  </a:lnTo>
                  <a:lnTo>
                    <a:pt x="1205865" y="59388"/>
                  </a:lnTo>
                  <a:lnTo>
                    <a:pt x="1155703" y="46303"/>
                  </a:lnTo>
                  <a:lnTo>
                    <a:pt x="1101325" y="34631"/>
                  </a:lnTo>
                  <a:lnTo>
                    <a:pt x="1043084" y="24475"/>
                  </a:lnTo>
                  <a:lnTo>
                    <a:pt x="981336" y="15936"/>
                  </a:lnTo>
                  <a:lnTo>
                    <a:pt x="916437" y="9117"/>
                  </a:lnTo>
                  <a:lnTo>
                    <a:pt x="848740" y="4120"/>
                  </a:lnTo>
                  <a:lnTo>
                    <a:pt x="778600" y="1047"/>
                  </a:lnTo>
                  <a:lnTo>
                    <a:pt x="706374" y="0"/>
                  </a:lnTo>
                  <a:close/>
                </a:path>
              </a:pathLst>
            </a:custGeom>
            <a:solidFill>
              <a:srgbClr val="205868"/>
            </a:solidFill>
          </p:spPr>
          <p:txBody>
            <a:bodyPr wrap="square" lIns="0" tIns="0" rIns="0" bIns="0" rtlCol="0"/>
            <a:lstStyle/>
            <a:p>
              <a:endParaRPr/>
            </a:p>
          </p:txBody>
        </p:sp>
      </p:grpSp>
      <p:sp>
        <p:nvSpPr>
          <p:cNvPr id="61" name="object 61"/>
          <p:cNvSpPr txBox="1"/>
          <p:nvPr/>
        </p:nvSpPr>
        <p:spPr>
          <a:xfrm>
            <a:off x="5358766" y="5330444"/>
            <a:ext cx="431165" cy="258404"/>
          </a:xfrm>
          <a:prstGeom prst="rect">
            <a:avLst/>
          </a:prstGeom>
        </p:spPr>
        <p:txBody>
          <a:bodyPr vert="horz" wrap="square" lIns="0" tIns="12065" rIns="0" bIns="0" rtlCol="0">
            <a:spAutoFit/>
          </a:bodyPr>
          <a:lstStyle/>
          <a:p>
            <a:pPr marL="12700">
              <a:spcBef>
                <a:spcPts val="95"/>
              </a:spcBef>
            </a:pPr>
            <a:r>
              <a:rPr sz="1600" spc="-25" dirty="0">
                <a:solidFill>
                  <a:srgbClr val="FFFFFF"/>
                </a:solidFill>
                <a:latin typeface="ＭＳ Ｐゴシック"/>
                <a:cs typeface="ＭＳ Ｐゴシック"/>
              </a:rPr>
              <a:t>発</a:t>
            </a:r>
            <a:r>
              <a:rPr sz="1600" spc="-50" dirty="0">
                <a:solidFill>
                  <a:srgbClr val="FFFFFF"/>
                </a:solidFill>
                <a:latin typeface="ＭＳ Ｐゴシック"/>
                <a:cs typeface="ＭＳ Ｐゴシック"/>
              </a:rPr>
              <a:t>行</a:t>
            </a:r>
            <a:endParaRPr sz="1600">
              <a:latin typeface="ＭＳ Ｐゴシック"/>
              <a:cs typeface="ＭＳ Ｐゴシック"/>
            </a:endParaRPr>
          </a:p>
        </p:txBody>
      </p:sp>
      <p:sp>
        <p:nvSpPr>
          <p:cNvPr id="62" name="object 62"/>
          <p:cNvSpPr txBox="1">
            <a:spLocks noGrp="1"/>
          </p:cNvSpPr>
          <p:nvPr>
            <p:ph type="sldNum" sz="quarter" idx="7"/>
          </p:nvPr>
        </p:nvSpPr>
        <p:spPr>
          <a:xfrm>
            <a:off x="8749030" y="6528661"/>
            <a:ext cx="354710" cy="2628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48</a:t>
            </a:fld>
            <a:endParaRPr spc="-2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10877" y="6515201"/>
            <a:ext cx="2787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20</a:t>
            </a:r>
            <a:endParaRPr sz="1600">
              <a:latin typeface="メイリオ"/>
              <a:cs typeface="メイリオ"/>
            </a:endParaRPr>
          </a:p>
        </p:txBody>
      </p:sp>
      <p:sp>
        <p:nvSpPr>
          <p:cNvPr id="3" name="object 3"/>
          <p:cNvSpPr txBox="1">
            <a:spLocks noGrp="1"/>
          </p:cNvSpPr>
          <p:nvPr>
            <p:ph type="title"/>
          </p:nvPr>
        </p:nvSpPr>
        <p:spPr>
          <a:xfrm>
            <a:off x="2362200" y="344387"/>
            <a:ext cx="10515600" cy="1367041"/>
          </a:xfrm>
          <a:prstGeom prst="rect">
            <a:avLst/>
          </a:prstGeom>
        </p:spPr>
        <p:txBody>
          <a:bodyPr vert="horz" wrap="square" lIns="0" tIns="12700" rIns="0" bIns="0" rtlCol="0" anchor="ctr">
            <a:spAutoFit/>
          </a:bodyPr>
          <a:lstStyle/>
          <a:p>
            <a:pPr marL="84455">
              <a:lnSpc>
                <a:spcPct val="100000"/>
              </a:lnSpc>
              <a:spcBef>
                <a:spcPts val="100"/>
              </a:spcBef>
            </a:pPr>
            <a:r>
              <a:rPr dirty="0"/>
              <a:t>２．水平的共存（相互運用性とセーフガード</a:t>
            </a:r>
            <a:r>
              <a:rPr spc="-50" dirty="0"/>
              <a:t>）</a:t>
            </a:r>
          </a:p>
        </p:txBody>
      </p:sp>
      <p:sp>
        <p:nvSpPr>
          <p:cNvPr id="4" name="object 4"/>
          <p:cNvSpPr txBox="1"/>
          <p:nvPr/>
        </p:nvSpPr>
        <p:spPr>
          <a:xfrm>
            <a:off x="1663091" y="744093"/>
            <a:ext cx="8599805" cy="1214755"/>
          </a:xfrm>
          <a:prstGeom prst="rect">
            <a:avLst/>
          </a:prstGeom>
        </p:spPr>
        <p:txBody>
          <a:bodyPr vert="horz" wrap="square" lIns="0" tIns="7620" rIns="0" bIns="0" rtlCol="0">
            <a:spAutoFit/>
          </a:bodyPr>
          <a:lstStyle/>
          <a:p>
            <a:pPr marL="355600" marR="59055" indent="-342900">
              <a:lnSpc>
                <a:spcPct val="101699"/>
              </a:lnSpc>
              <a:spcBef>
                <a:spcPts val="60"/>
              </a:spcBef>
              <a:buFont typeface="Wingdings"/>
              <a:buChar char=""/>
              <a:tabLst>
                <a:tab pos="354965" algn="l"/>
                <a:tab pos="355600" algn="l"/>
              </a:tabLst>
            </a:pPr>
            <a:r>
              <a:rPr spc="-10" dirty="0">
                <a:latin typeface="メイリオ"/>
                <a:cs typeface="メイリオ"/>
              </a:rPr>
              <a:t>CBDC</a:t>
            </a:r>
            <a:r>
              <a:rPr dirty="0">
                <a:latin typeface="メイリオ"/>
                <a:cs typeface="メイリオ"/>
              </a:rPr>
              <a:t>と他の決済手段の円滑な交換（相互運用性）</a:t>
            </a:r>
            <a:r>
              <a:rPr spc="-5" dirty="0">
                <a:latin typeface="メイリオ"/>
                <a:cs typeface="メイリオ"/>
              </a:rPr>
              <a:t>は、水平的共存の前提。これ</a:t>
            </a:r>
            <a:r>
              <a:rPr dirty="0">
                <a:latin typeface="メイリオ"/>
                <a:cs typeface="メイリオ"/>
              </a:rPr>
              <a:t>は、</a:t>
            </a:r>
            <a:r>
              <a:rPr b="1" spc="-5" dirty="0">
                <a:solidFill>
                  <a:srgbClr val="006FC0"/>
                </a:solidFill>
                <a:latin typeface="メイリオ"/>
                <a:cs typeface="メイリオ"/>
              </a:rPr>
              <a:t>国民の利便性向上</a:t>
            </a:r>
            <a:r>
              <a:rPr dirty="0">
                <a:latin typeface="メイリオ"/>
                <a:cs typeface="メイリオ"/>
              </a:rPr>
              <a:t>、</a:t>
            </a:r>
            <a:r>
              <a:rPr b="1" dirty="0">
                <a:solidFill>
                  <a:srgbClr val="006FC0"/>
                </a:solidFill>
                <a:latin typeface="メイリオ"/>
                <a:cs typeface="メイリオ"/>
              </a:rPr>
              <a:t>決済システム全体の効率化・強靭化</a:t>
            </a:r>
            <a:r>
              <a:rPr spc="-10" dirty="0">
                <a:latin typeface="メイリオ"/>
                <a:cs typeface="メイリオ"/>
              </a:rPr>
              <a:t>に資する。</a:t>
            </a:r>
            <a:endParaRPr>
              <a:latin typeface="メイリオ"/>
              <a:cs typeface="メイリオ"/>
            </a:endParaRPr>
          </a:p>
          <a:p>
            <a:pPr marL="355600" marR="5080" indent="-342900">
              <a:lnSpc>
                <a:spcPct val="102200"/>
              </a:lnSpc>
              <a:spcBef>
                <a:spcPts val="595"/>
              </a:spcBef>
              <a:buFont typeface="Wingdings"/>
              <a:buChar char=""/>
              <a:tabLst>
                <a:tab pos="354965" algn="l"/>
                <a:tab pos="355600" algn="l"/>
              </a:tabLst>
            </a:pPr>
            <a:r>
              <a:rPr dirty="0">
                <a:latin typeface="メイリオ"/>
                <a:cs typeface="メイリオ"/>
              </a:rPr>
              <a:t>一方、こうした相互運用性が決済手段間の大幅な資金シフトを招き、</a:t>
            </a:r>
            <a:r>
              <a:rPr b="1" spc="-10" dirty="0">
                <a:solidFill>
                  <a:srgbClr val="006FC0"/>
                </a:solidFill>
                <a:latin typeface="メイリオ"/>
                <a:cs typeface="メイリオ"/>
              </a:rPr>
              <a:t>金融システ</a:t>
            </a:r>
            <a:r>
              <a:rPr b="1" dirty="0">
                <a:solidFill>
                  <a:srgbClr val="006FC0"/>
                </a:solidFill>
                <a:latin typeface="メイリオ"/>
                <a:cs typeface="メイリオ"/>
              </a:rPr>
              <a:t>ムを不安定化させない</a:t>
            </a:r>
            <a:r>
              <a:rPr spc="-5" dirty="0">
                <a:latin typeface="メイリオ"/>
                <a:cs typeface="メイリオ"/>
              </a:rPr>
              <a:t>よう、「セーフガード」のあり方を検討する必要がある。</a:t>
            </a:r>
            <a:endParaRPr>
              <a:latin typeface="メイリオ"/>
              <a:cs typeface="メイリオ"/>
            </a:endParaRPr>
          </a:p>
        </p:txBody>
      </p:sp>
      <p:grpSp>
        <p:nvGrpSpPr>
          <p:cNvPr id="5" name="object 5"/>
          <p:cNvGrpSpPr/>
          <p:nvPr/>
        </p:nvGrpSpPr>
        <p:grpSpPr>
          <a:xfrm>
            <a:off x="3413761" y="4312921"/>
            <a:ext cx="977265" cy="611505"/>
            <a:chOff x="1889760" y="4312920"/>
            <a:chExt cx="977265" cy="611505"/>
          </a:xfrm>
        </p:grpSpPr>
        <p:sp>
          <p:nvSpPr>
            <p:cNvPr id="6" name="object 6"/>
            <p:cNvSpPr/>
            <p:nvPr/>
          </p:nvSpPr>
          <p:spPr>
            <a:xfrm>
              <a:off x="1902714" y="4325874"/>
              <a:ext cx="951230" cy="585470"/>
            </a:xfrm>
            <a:custGeom>
              <a:avLst/>
              <a:gdLst/>
              <a:ahLst/>
              <a:cxnLst/>
              <a:rect l="l" t="t" r="r" b="b"/>
              <a:pathLst>
                <a:path w="951230" h="585470">
                  <a:moveTo>
                    <a:pt x="918463" y="0"/>
                  </a:moveTo>
                  <a:lnTo>
                    <a:pt x="32512" y="0"/>
                  </a:lnTo>
                  <a:lnTo>
                    <a:pt x="19877" y="2561"/>
                  </a:lnTo>
                  <a:lnTo>
                    <a:pt x="9540" y="9540"/>
                  </a:lnTo>
                  <a:lnTo>
                    <a:pt x="2561" y="19877"/>
                  </a:lnTo>
                  <a:lnTo>
                    <a:pt x="0" y="32512"/>
                  </a:lnTo>
                  <a:lnTo>
                    <a:pt x="0" y="552703"/>
                  </a:lnTo>
                  <a:lnTo>
                    <a:pt x="2561" y="565338"/>
                  </a:lnTo>
                  <a:lnTo>
                    <a:pt x="9540" y="575675"/>
                  </a:lnTo>
                  <a:lnTo>
                    <a:pt x="19877" y="582654"/>
                  </a:lnTo>
                  <a:lnTo>
                    <a:pt x="32512" y="585215"/>
                  </a:lnTo>
                  <a:lnTo>
                    <a:pt x="918463" y="585215"/>
                  </a:lnTo>
                  <a:lnTo>
                    <a:pt x="931098" y="582654"/>
                  </a:lnTo>
                  <a:lnTo>
                    <a:pt x="941435" y="575675"/>
                  </a:lnTo>
                  <a:lnTo>
                    <a:pt x="948414" y="565338"/>
                  </a:lnTo>
                  <a:lnTo>
                    <a:pt x="950976" y="552703"/>
                  </a:lnTo>
                  <a:lnTo>
                    <a:pt x="950976" y="32512"/>
                  </a:lnTo>
                  <a:lnTo>
                    <a:pt x="948414" y="19877"/>
                  </a:lnTo>
                  <a:lnTo>
                    <a:pt x="941435" y="9540"/>
                  </a:lnTo>
                  <a:lnTo>
                    <a:pt x="931098" y="2561"/>
                  </a:lnTo>
                  <a:lnTo>
                    <a:pt x="918463" y="0"/>
                  </a:lnTo>
                  <a:close/>
                </a:path>
              </a:pathLst>
            </a:custGeom>
            <a:solidFill>
              <a:srgbClr val="94B3D6"/>
            </a:solidFill>
          </p:spPr>
          <p:txBody>
            <a:bodyPr wrap="square" lIns="0" tIns="0" rIns="0" bIns="0" rtlCol="0"/>
            <a:lstStyle/>
            <a:p>
              <a:endParaRPr/>
            </a:p>
          </p:txBody>
        </p:sp>
        <p:sp>
          <p:nvSpPr>
            <p:cNvPr id="7" name="object 7"/>
            <p:cNvSpPr/>
            <p:nvPr/>
          </p:nvSpPr>
          <p:spPr>
            <a:xfrm>
              <a:off x="1902714" y="4325874"/>
              <a:ext cx="951230" cy="585470"/>
            </a:xfrm>
            <a:custGeom>
              <a:avLst/>
              <a:gdLst/>
              <a:ahLst/>
              <a:cxnLst/>
              <a:rect l="l" t="t" r="r" b="b"/>
              <a:pathLst>
                <a:path w="951230" h="585470">
                  <a:moveTo>
                    <a:pt x="0" y="32512"/>
                  </a:moveTo>
                  <a:lnTo>
                    <a:pt x="2561" y="19877"/>
                  </a:lnTo>
                  <a:lnTo>
                    <a:pt x="9540" y="9540"/>
                  </a:lnTo>
                  <a:lnTo>
                    <a:pt x="19877" y="2561"/>
                  </a:lnTo>
                  <a:lnTo>
                    <a:pt x="32512" y="0"/>
                  </a:lnTo>
                  <a:lnTo>
                    <a:pt x="918463" y="0"/>
                  </a:lnTo>
                  <a:lnTo>
                    <a:pt x="931098" y="2561"/>
                  </a:lnTo>
                  <a:lnTo>
                    <a:pt x="941435" y="9540"/>
                  </a:lnTo>
                  <a:lnTo>
                    <a:pt x="948414" y="19877"/>
                  </a:lnTo>
                  <a:lnTo>
                    <a:pt x="950976" y="32512"/>
                  </a:lnTo>
                  <a:lnTo>
                    <a:pt x="950976" y="552703"/>
                  </a:lnTo>
                  <a:lnTo>
                    <a:pt x="948414" y="565338"/>
                  </a:lnTo>
                  <a:lnTo>
                    <a:pt x="941435" y="575675"/>
                  </a:lnTo>
                  <a:lnTo>
                    <a:pt x="931098" y="582654"/>
                  </a:lnTo>
                  <a:lnTo>
                    <a:pt x="918463" y="585215"/>
                  </a:lnTo>
                  <a:lnTo>
                    <a:pt x="32512" y="585215"/>
                  </a:lnTo>
                  <a:lnTo>
                    <a:pt x="19877" y="582654"/>
                  </a:lnTo>
                  <a:lnTo>
                    <a:pt x="9540" y="575675"/>
                  </a:lnTo>
                  <a:lnTo>
                    <a:pt x="2561" y="565338"/>
                  </a:lnTo>
                  <a:lnTo>
                    <a:pt x="0" y="552703"/>
                  </a:lnTo>
                  <a:lnTo>
                    <a:pt x="0" y="32512"/>
                  </a:lnTo>
                  <a:close/>
                </a:path>
              </a:pathLst>
            </a:custGeom>
            <a:ln w="25908">
              <a:solidFill>
                <a:srgbClr val="385D89"/>
              </a:solidFill>
            </a:ln>
          </p:spPr>
          <p:txBody>
            <a:bodyPr wrap="square" lIns="0" tIns="0" rIns="0" bIns="0" rtlCol="0"/>
            <a:lstStyle/>
            <a:p>
              <a:endParaRPr/>
            </a:p>
          </p:txBody>
        </p:sp>
      </p:grpSp>
      <p:sp>
        <p:nvSpPr>
          <p:cNvPr id="8" name="object 8"/>
          <p:cNvSpPr txBox="1"/>
          <p:nvPr/>
        </p:nvSpPr>
        <p:spPr>
          <a:xfrm>
            <a:off x="3609849" y="4482846"/>
            <a:ext cx="584835" cy="258404"/>
          </a:xfrm>
          <a:prstGeom prst="rect">
            <a:avLst/>
          </a:prstGeom>
        </p:spPr>
        <p:txBody>
          <a:bodyPr vert="horz" wrap="square" lIns="0" tIns="12065" rIns="0" bIns="0" rtlCol="0">
            <a:spAutoFit/>
          </a:bodyPr>
          <a:lstStyle/>
          <a:p>
            <a:pPr marL="12700">
              <a:spcBef>
                <a:spcPts val="95"/>
              </a:spcBef>
            </a:pPr>
            <a:r>
              <a:rPr sz="1600" spc="-20" dirty="0">
                <a:latin typeface="メイリオ"/>
                <a:cs typeface="メイリオ"/>
              </a:rPr>
              <a:t>CBDC</a:t>
            </a:r>
            <a:endParaRPr sz="1600">
              <a:latin typeface="メイリオ"/>
              <a:cs typeface="メイリオ"/>
            </a:endParaRPr>
          </a:p>
        </p:txBody>
      </p:sp>
      <p:grpSp>
        <p:nvGrpSpPr>
          <p:cNvPr id="9" name="object 9"/>
          <p:cNvGrpSpPr/>
          <p:nvPr/>
        </p:nvGrpSpPr>
        <p:grpSpPr>
          <a:xfrm>
            <a:off x="1801369" y="3633215"/>
            <a:ext cx="972819" cy="614680"/>
            <a:chOff x="277368" y="3633215"/>
            <a:chExt cx="972819" cy="614680"/>
          </a:xfrm>
        </p:grpSpPr>
        <p:sp>
          <p:nvSpPr>
            <p:cNvPr id="10" name="object 10"/>
            <p:cNvSpPr/>
            <p:nvPr/>
          </p:nvSpPr>
          <p:spPr>
            <a:xfrm>
              <a:off x="290322" y="3646169"/>
              <a:ext cx="946785" cy="588645"/>
            </a:xfrm>
            <a:custGeom>
              <a:avLst/>
              <a:gdLst/>
              <a:ahLst/>
              <a:cxnLst/>
              <a:rect l="l" t="t" r="r" b="b"/>
              <a:pathLst>
                <a:path w="946785" h="588645">
                  <a:moveTo>
                    <a:pt x="913714" y="0"/>
                  </a:moveTo>
                  <a:lnTo>
                    <a:pt x="32689" y="0"/>
                  </a:lnTo>
                  <a:lnTo>
                    <a:pt x="19963" y="2563"/>
                  </a:lnTo>
                  <a:lnTo>
                    <a:pt x="9572" y="9556"/>
                  </a:lnTo>
                  <a:lnTo>
                    <a:pt x="2568" y="19931"/>
                  </a:lnTo>
                  <a:lnTo>
                    <a:pt x="0" y="32638"/>
                  </a:lnTo>
                  <a:lnTo>
                    <a:pt x="0" y="555624"/>
                  </a:lnTo>
                  <a:lnTo>
                    <a:pt x="2568" y="568332"/>
                  </a:lnTo>
                  <a:lnTo>
                    <a:pt x="9572" y="578707"/>
                  </a:lnTo>
                  <a:lnTo>
                    <a:pt x="19963" y="585700"/>
                  </a:lnTo>
                  <a:lnTo>
                    <a:pt x="32689" y="588263"/>
                  </a:lnTo>
                  <a:lnTo>
                    <a:pt x="913714" y="588263"/>
                  </a:lnTo>
                  <a:lnTo>
                    <a:pt x="926440" y="585700"/>
                  </a:lnTo>
                  <a:lnTo>
                    <a:pt x="936831" y="578707"/>
                  </a:lnTo>
                  <a:lnTo>
                    <a:pt x="943835" y="568332"/>
                  </a:lnTo>
                  <a:lnTo>
                    <a:pt x="946404" y="555624"/>
                  </a:lnTo>
                  <a:lnTo>
                    <a:pt x="946404" y="32638"/>
                  </a:lnTo>
                  <a:lnTo>
                    <a:pt x="943835" y="19931"/>
                  </a:lnTo>
                  <a:lnTo>
                    <a:pt x="936831" y="9556"/>
                  </a:lnTo>
                  <a:lnTo>
                    <a:pt x="926440" y="2563"/>
                  </a:lnTo>
                  <a:lnTo>
                    <a:pt x="913714" y="0"/>
                  </a:lnTo>
                  <a:close/>
                </a:path>
              </a:pathLst>
            </a:custGeom>
            <a:solidFill>
              <a:srgbClr val="C3D59B"/>
            </a:solidFill>
          </p:spPr>
          <p:txBody>
            <a:bodyPr wrap="square" lIns="0" tIns="0" rIns="0" bIns="0" rtlCol="0"/>
            <a:lstStyle/>
            <a:p>
              <a:endParaRPr/>
            </a:p>
          </p:txBody>
        </p:sp>
        <p:sp>
          <p:nvSpPr>
            <p:cNvPr id="11" name="object 11"/>
            <p:cNvSpPr/>
            <p:nvPr/>
          </p:nvSpPr>
          <p:spPr>
            <a:xfrm>
              <a:off x="290322" y="3646169"/>
              <a:ext cx="946785" cy="588645"/>
            </a:xfrm>
            <a:custGeom>
              <a:avLst/>
              <a:gdLst/>
              <a:ahLst/>
              <a:cxnLst/>
              <a:rect l="l" t="t" r="r" b="b"/>
              <a:pathLst>
                <a:path w="946785" h="588645">
                  <a:moveTo>
                    <a:pt x="0" y="32638"/>
                  </a:moveTo>
                  <a:lnTo>
                    <a:pt x="2568" y="19931"/>
                  </a:lnTo>
                  <a:lnTo>
                    <a:pt x="9572" y="9556"/>
                  </a:lnTo>
                  <a:lnTo>
                    <a:pt x="19963" y="2563"/>
                  </a:lnTo>
                  <a:lnTo>
                    <a:pt x="32689" y="0"/>
                  </a:lnTo>
                  <a:lnTo>
                    <a:pt x="913714" y="0"/>
                  </a:lnTo>
                  <a:lnTo>
                    <a:pt x="926440" y="2563"/>
                  </a:lnTo>
                  <a:lnTo>
                    <a:pt x="936831" y="9556"/>
                  </a:lnTo>
                  <a:lnTo>
                    <a:pt x="943835" y="19931"/>
                  </a:lnTo>
                  <a:lnTo>
                    <a:pt x="946404" y="32638"/>
                  </a:lnTo>
                  <a:lnTo>
                    <a:pt x="946404" y="555624"/>
                  </a:lnTo>
                  <a:lnTo>
                    <a:pt x="943835" y="568332"/>
                  </a:lnTo>
                  <a:lnTo>
                    <a:pt x="936831" y="578707"/>
                  </a:lnTo>
                  <a:lnTo>
                    <a:pt x="926440" y="585700"/>
                  </a:lnTo>
                  <a:lnTo>
                    <a:pt x="913714" y="588263"/>
                  </a:lnTo>
                  <a:lnTo>
                    <a:pt x="32689" y="588263"/>
                  </a:lnTo>
                  <a:lnTo>
                    <a:pt x="19963" y="585700"/>
                  </a:lnTo>
                  <a:lnTo>
                    <a:pt x="9572" y="578707"/>
                  </a:lnTo>
                  <a:lnTo>
                    <a:pt x="2568" y="568332"/>
                  </a:lnTo>
                  <a:lnTo>
                    <a:pt x="0" y="555624"/>
                  </a:lnTo>
                  <a:lnTo>
                    <a:pt x="0" y="32638"/>
                  </a:lnTo>
                  <a:close/>
                </a:path>
              </a:pathLst>
            </a:custGeom>
            <a:ln w="25908">
              <a:solidFill>
                <a:srgbClr val="4F6128"/>
              </a:solidFill>
            </a:ln>
          </p:spPr>
          <p:txBody>
            <a:bodyPr wrap="square" lIns="0" tIns="0" rIns="0" bIns="0" rtlCol="0"/>
            <a:lstStyle/>
            <a:p>
              <a:endParaRPr/>
            </a:p>
          </p:txBody>
        </p:sp>
        <p:sp>
          <p:nvSpPr>
            <p:cNvPr id="12" name="object 12"/>
            <p:cNvSpPr/>
            <p:nvPr/>
          </p:nvSpPr>
          <p:spPr>
            <a:xfrm>
              <a:off x="371856" y="3811523"/>
              <a:ext cx="782320" cy="332740"/>
            </a:xfrm>
            <a:custGeom>
              <a:avLst/>
              <a:gdLst/>
              <a:ahLst/>
              <a:cxnLst/>
              <a:rect l="l" t="t" r="r" b="b"/>
              <a:pathLst>
                <a:path w="782319" h="332739">
                  <a:moveTo>
                    <a:pt x="781812" y="0"/>
                  </a:moveTo>
                  <a:lnTo>
                    <a:pt x="0" y="0"/>
                  </a:lnTo>
                  <a:lnTo>
                    <a:pt x="0" y="332231"/>
                  </a:lnTo>
                  <a:lnTo>
                    <a:pt x="781812" y="332231"/>
                  </a:lnTo>
                  <a:lnTo>
                    <a:pt x="781812" y="0"/>
                  </a:lnTo>
                  <a:close/>
                </a:path>
              </a:pathLst>
            </a:custGeom>
            <a:solidFill>
              <a:srgbClr val="C3D59B"/>
            </a:solidFill>
          </p:spPr>
          <p:txBody>
            <a:bodyPr wrap="square" lIns="0" tIns="0" rIns="0" bIns="0" rtlCol="0"/>
            <a:lstStyle/>
            <a:p>
              <a:endParaRPr/>
            </a:p>
          </p:txBody>
        </p:sp>
      </p:grpSp>
      <p:sp>
        <p:nvSpPr>
          <p:cNvPr id="13" name="object 13"/>
          <p:cNvSpPr txBox="1"/>
          <p:nvPr/>
        </p:nvSpPr>
        <p:spPr>
          <a:xfrm>
            <a:off x="2007820" y="3832097"/>
            <a:ext cx="559435" cy="228268"/>
          </a:xfrm>
          <a:prstGeom prst="rect">
            <a:avLst/>
          </a:prstGeom>
        </p:spPr>
        <p:txBody>
          <a:bodyPr vert="horz" wrap="square" lIns="0" tIns="12700" rIns="0" bIns="0" rtlCol="0">
            <a:spAutoFit/>
          </a:bodyPr>
          <a:lstStyle/>
          <a:p>
            <a:pPr marL="12700">
              <a:spcBef>
                <a:spcPts val="100"/>
              </a:spcBef>
              <a:tabLst>
                <a:tab pos="367665" algn="l"/>
              </a:tabLst>
            </a:pPr>
            <a:r>
              <a:rPr sz="1400" spc="-50" dirty="0">
                <a:latin typeface="メイリオ"/>
                <a:cs typeface="メイリオ"/>
              </a:rPr>
              <a:t>現</a:t>
            </a:r>
            <a:r>
              <a:rPr sz="1400" dirty="0">
                <a:latin typeface="メイリオ"/>
                <a:cs typeface="メイリオ"/>
              </a:rPr>
              <a:t>	</a:t>
            </a:r>
            <a:r>
              <a:rPr sz="1400" spc="-50" dirty="0">
                <a:latin typeface="メイリオ"/>
                <a:cs typeface="メイリオ"/>
              </a:rPr>
              <a:t>金</a:t>
            </a:r>
            <a:endParaRPr sz="1400">
              <a:latin typeface="メイリオ"/>
              <a:cs typeface="メイリオ"/>
            </a:endParaRPr>
          </a:p>
        </p:txBody>
      </p:sp>
      <p:grpSp>
        <p:nvGrpSpPr>
          <p:cNvPr id="14" name="object 14"/>
          <p:cNvGrpSpPr/>
          <p:nvPr/>
        </p:nvGrpSpPr>
        <p:grpSpPr>
          <a:xfrm>
            <a:off x="3416808" y="5817109"/>
            <a:ext cx="978535" cy="612775"/>
            <a:chOff x="1892807" y="5817108"/>
            <a:chExt cx="978535" cy="612775"/>
          </a:xfrm>
        </p:grpSpPr>
        <p:sp>
          <p:nvSpPr>
            <p:cNvPr id="15" name="object 15"/>
            <p:cNvSpPr/>
            <p:nvPr/>
          </p:nvSpPr>
          <p:spPr>
            <a:xfrm>
              <a:off x="1905761" y="5830062"/>
              <a:ext cx="952500" cy="586740"/>
            </a:xfrm>
            <a:custGeom>
              <a:avLst/>
              <a:gdLst/>
              <a:ahLst/>
              <a:cxnLst/>
              <a:rect l="l" t="t" r="r" b="b"/>
              <a:pathLst>
                <a:path w="952500" h="586739">
                  <a:moveTo>
                    <a:pt x="919861" y="0"/>
                  </a:moveTo>
                  <a:lnTo>
                    <a:pt x="32638" y="0"/>
                  </a:lnTo>
                  <a:lnTo>
                    <a:pt x="19931" y="2561"/>
                  </a:lnTo>
                  <a:lnTo>
                    <a:pt x="9556" y="9547"/>
                  </a:lnTo>
                  <a:lnTo>
                    <a:pt x="2563" y="19909"/>
                  </a:lnTo>
                  <a:lnTo>
                    <a:pt x="0" y="32600"/>
                  </a:lnTo>
                  <a:lnTo>
                    <a:pt x="0" y="554139"/>
                  </a:lnTo>
                  <a:lnTo>
                    <a:pt x="2563" y="566830"/>
                  </a:lnTo>
                  <a:lnTo>
                    <a:pt x="9556" y="577192"/>
                  </a:lnTo>
                  <a:lnTo>
                    <a:pt x="19931" y="584178"/>
                  </a:lnTo>
                  <a:lnTo>
                    <a:pt x="32638" y="586740"/>
                  </a:lnTo>
                  <a:lnTo>
                    <a:pt x="919861" y="586740"/>
                  </a:lnTo>
                  <a:lnTo>
                    <a:pt x="932568" y="584178"/>
                  </a:lnTo>
                  <a:lnTo>
                    <a:pt x="942943" y="577192"/>
                  </a:lnTo>
                  <a:lnTo>
                    <a:pt x="949936" y="566830"/>
                  </a:lnTo>
                  <a:lnTo>
                    <a:pt x="952500" y="554139"/>
                  </a:lnTo>
                  <a:lnTo>
                    <a:pt x="952500" y="32600"/>
                  </a:lnTo>
                  <a:lnTo>
                    <a:pt x="949936" y="19909"/>
                  </a:lnTo>
                  <a:lnTo>
                    <a:pt x="942943" y="9547"/>
                  </a:lnTo>
                  <a:lnTo>
                    <a:pt x="932568" y="2561"/>
                  </a:lnTo>
                  <a:lnTo>
                    <a:pt x="919861" y="0"/>
                  </a:lnTo>
                  <a:close/>
                </a:path>
              </a:pathLst>
            </a:custGeom>
            <a:solidFill>
              <a:srgbClr val="D99593"/>
            </a:solidFill>
          </p:spPr>
          <p:txBody>
            <a:bodyPr wrap="square" lIns="0" tIns="0" rIns="0" bIns="0" rtlCol="0"/>
            <a:lstStyle/>
            <a:p>
              <a:endParaRPr/>
            </a:p>
          </p:txBody>
        </p:sp>
        <p:sp>
          <p:nvSpPr>
            <p:cNvPr id="16" name="object 16"/>
            <p:cNvSpPr/>
            <p:nvPr/>
          </p:nvSpPr>
          <p:spPr>
            <a:xfrm>
              <a:off x="1905761" y="5830062"/>
              <a:ext cx="952500" cy="586740"/>
            </a:xfrm>
            <a:custGeom>
              <a:avLst/>
              <a:gdLst/>
              <a:ahLst/>
              <a:cxnLst/>
              <a:rect l="l" t="t" r="r" b="b"/>
              <a:pathLst>
                <a:path w="952500" h="586739">
                  <a:moveTo>
                    <a:pt x="0" y="32600"/>
                  </a:moveTo>
                  <a:lnTo>
                    <a:pt x="2563" y="19909"/>
                  </a:lnTo>
                  <a:lnTo>
                    <a:pt x="9556" y="9547"/>
                  </a:lnTo>
                  <a:lnTo>
                    <a:pt x="19931" y="2561"/>
                  </a:lnTo>
                  <a:lnTo>
                    <a:pt x="32638" y="0"/>
                  </a:lnTo>
                  <a:lnTo>
                    <a:pt x="919861" y="0"/>
                  </a:lnTo>
                  <a:lnTo>
                    <a:pt x="932568" y="2561"/>
                  </a:lnTo>
                  <a:lnTo>
                    <a:pt x="942943" y="9547"/>
                  </a:lnTo>
                  <a:lnTo>
                    <a:pt x="949936" y="19909"/>
                  </a:lnTo>
                  <a:lnTo>
                    <a:pt x="952500" y="32600"/>
                  </a:lnTo>
                  <a:lnTo>
                    <a:pt x="952500" y="554139"/>
                  </a:lnTo>
                  <a:lnTo>
                    <a:pt x="949936" y="566830"/>
                  </a:lnTo>
                  <a:lnTo>
                    <a:pt x="942943" y="577192"/>
                  </a:lnTo>
                  <a:lnTo>
                    <a:pt x="932568" y="584178"/>
                  </a:lnTo>
                  <a:lnTo>
                    <a:pt x="919861" y="586740"/>
                  </a:lnTo>
                  <a:lnTo>
                    <a:pt x="32638" y="586740"/>
                  </a:lnTo>
                  <a:lnTo>
                    <a:pt x="19931" y="584178"/>
                  </a:lnTo>
                  <a:lnTo>
                    <a:pt x="9556" y="577192"/>
                  </a:lnTo>
                  <a:lnTo>
                    <a:pt x="2563" y="566830"/>
                  </a:lnTo>
                  <a:lnTo>
                    <a:pt x="0" y="554139"/>
                  </a:lnTo>
                  <a:lnTo>
                    <a:pt x="0" y="32600"/>
                  </a:lnTo>
                  <a:close/>
                </a:path>
              </a:pathLst>
            </a:custGeom>
            <a:ln w="25908">
              <a:solidFill>
                <a:srgbClr val="943735"/>
              </a:solidFill>
            </a:ln>
          </p:spPr>
          <p:txBody>
            <a:bodyPr wrap="square" lIns="0" tIns="0" rIns="0" bIns="0" rtlCol="0"/>
            <a:lstStyle/>
            <a:p>
              <a:endParaRPr/>
            </a:p>
          </p:txBody>
        </p:sp>
      </p:grpSp>
      <p:sp>
        <p:nvSpPr>
          <p:cNvPr id="17" name="object 17"/>
          <p:cNvSpPr txBox="1"/>
          <p:nvPr/>
        </p:nvSpPr>
        <p:spPr>
          <a:xfrm>
            <a:off x="3536060" y="6006185"/>
            <a:ext cx="739140" cy="228268"/>
          </a:xfrm>
          <a:prstGeom prst="rect">
            <a:avLst/>
          </a:prstGeom>
        </p:spPr>
        <p:txBody>
          <a:bodyPr vert="horz" wrap="square" lIns="0" tIns="12700" rIns="0" bIns="0" rtlCol="0">
            <a:spAutoFit/>
          </a:bodyPr>
          <a:lstStyle/>
          <a:p>
            <a:pPr marL="12700">
              <a:spcBef>
                <a:spcPts val="100"/>
              </a:spcBef>
            </a:pPr>
            <a:r>
              <a:rPr sz="1400" i="1" dirty="0">
                <a:latin typeface="メイリオ"/>
                <a:cs typeface="メイリオ"/>
              </a:rPr>
              <a:t>銀行預</a:t>
            </a:r>
            <a:r>
              <a:rPr sz="1400" spc="-50" dirty="0">
                <a:latin typeface="メイリオ"/>
                <a:cs typeface="メイリオ"/>
              </a:rPr>
              <a:t>金</a:t>
            </a:r>
            <a:endParaRPr sz="1400">
              <a:latin typeface="メイリオ"/>
              <a:cs typeface="メイリオ"/>
            </a:endParaRPr>
          </a:p>
        </p:txBody>
      </p:sp>
      <p:grpSp>
        <p:nvGrpSpPr>
          <p:cNvPr id="18" name="object 18"/>
          <p:cNvGrpSpPr/>
          <p:nvPr/>
        </p:nvGrpSpPr>
        <p:grpSpPr>
          <a:xfrm>
            <a:off x="4948429" y="3633216"/>
            <a:ext cx="962025" cy="605155"/>
            <a:chOff x="3424428" y="3633215"/>
            <a:chExt cx="962025" cy="605155"/>
          </a:xfrm>
        </p:grpSpPr>
        <p:sp>
          <p:nvSpPr>
            <p:cNvPr id="19" name="object 19"/>
            <p:cNvSpPr/>
            <p:nvPr/>
          </p:nvSpPr>
          <p:spPr>
            <a:xfrm>
              <a:off x="3437382" y="3646169"/>
              <a:ext cx="935990" cy="579120"/>
            </a:xfrm>
            <a:custGeom>
              <a:avLst/>
              <a:gdLst/>
              <a:ahLst/>
              <a:cxnLst/>
              <a:rect l="l" t="t" r="r" b="b"/>
              <a:pathLst>
                <a:path w="935989" h="579120">
                  <a:moveTo>
                    <a:pt x="903604" y="0"/>
                  </a:moveTo>
                  <a:lnTo>
                    <a:pt x="32130" y="0"/>
                  </a:lnTo>
                  <a:lnTo>
                    <a:pt x="19609" y="2520"/>
                  </a:lnTo>
                  <a:lnTo>
                    <a:pt x="9398" y="9397"/>
                  </a:lnTo>
                  <a:lnTo>
                    <a:pt x="2520" y="19609"/>
                  </a:lnTo>
                  <a:lnTo>
                    <a:pt x="0" y="32130"/>
                  </a:lnTo>
                  <a:lnTo>
                    <a:pt x="0" y="546988"/>
                  </a:lnTo>
                  <a:lnTo>
                    <a:pt x="2520" y="559510"/>
                  </a:lnTo>
                  <a:lnTo>
                    <a:pt x="9398" y="569721"/>
                  </a:lnTo>
                  <a:lnTo>
                    <a:pt x="19609" y="576599"/>
                  </a:lnTo>
                  <a:lnTo>
                    <a:pt x="32130" y="579119"/>
                  </a:lnTo>
                  <a:lnTo>
                    <a:pt x="903604" y="579119"/>
                  </a:lnTo>
                  <a:lnTo>
                    <a:pt x="916126" y="576599"/>
                  </a:lnTo>
                  <a:lnTo>
                    <a:pt x="926337" y="569721"/>
                  </a:lnTo>
                  <a:lnTo>
                    <a:pt x="933215" y="559510"/>
                  </a:lnTo>
                  <a:lnTo>
                    <a:pt x="935735" y="546988"/>
                  </a:lnTo>
                  <a:lnTo>
                    <a:pt x="935735" y="32130"/>
                  </a:lnTo>
                  <a:lnTo>
                    <a:pt x="933215" y="19609"/>
                  </a:lnTo>
                  <a:lnTo>
                    <a:pt x="926337" y="9397"/>
                  </a:lnTo>
                  <a:lnTo>
                    <a:pt x="916126" y="2520"/>
                  </a:lnTo>
                  <a:lnTo>
                    <a:pt x="903604" y="0"/>
                  </a:lnTo>
                  <a:close/>
                </a:path>
              </a:pathLst>
            </a:custGeom>
            <a:solidFill>
              <a:srgbClr val="F9C090"/>
            </a:solidFill>
          </p:spPr>
          <p:txBody>
            <a:bodyPr wrap="square" lIns="0" tIns="0" rIns="0" bIns="0" rtlCol="0"/>
            <a:lstStyle/>
            <a:p>
              <a:endParaRPr/>
            </a:p>
          </p:txBody>
        </p:sp>
        <p:sp>
          <p:nvSpPr>
            <p:cNvPr id="20" name="object 20"/>
            <p:cNvSpPr/>
            <p:nvPr/>
          </p:nvSpPr>
          <p:spPr>
            <a:xfrm>
              <a:off x="3437382" y="3646169"/>
              <a:ext cx="935990" cy="579120"/>
            </a:xfrm>
            <a:custGeom>
              <a:avLst/>
              <a:gdLst/>
              <a:ahLst/>
              <a:cxnLst/>
              <a:rect l="l" t="t" r="r" b="b"/>
              <a:pathLst>
                <a:path w="935989" h="579120">
                  <a:moveTo>
                    <a:pt x="0" y="32130"/>
                  </a:moveTo>
                  <a:lnTo>
                    <a:pt x="2520" y="19609"/>
                  </a:lnTo>
                  <a:lnTo>
                    <a:pt x="9398" y="9397"/>
                  </a:lnTo>
                  <a:lnTo>
                    <a:pt x="19609" y="2520"/>
                  </a:lnTo>
                  <a:lnTo>
                    <a:pt x="32130" y="0"/>
                  </a:lnTo>
                  <a:lnTo>
                    <a:pt x="903604" y="0"/>
                  </a:lnTo>
                  <a:lnTo>
                    <a:pt x="916126" y="2520"/>
                  </a:lnTo>
                  <a:lnTo>
                    <a:pt x="926337" y="9397"/>
                  </a:lnTo>
                  <a:lnTo>
                    <a:pt x="933215" y="19609"/>
                  </a:lnTo>
                  <a:lnTo>
                    <a:pt x="935735" y="32130"/>
                  </a:lnTo>
                  <a:lnTo>
                    <a:pt x="935735" y="546988"/>
                  </a:lnTo>
                  <a:lnTo>
                    <a:pt x="933215" y="559510"/>
                  </a:lnTo>
                  <a:lnTo>
                    <a:pt x="926337" y="569721"/>
                  </a:lnTo>
                  <a:lnTo>
                    <a:pt x="916126" y="576599"/>
                  </a:lnTo>
                  <a:lnTo>
                    <a:pt x="903604" y="579119"/>
                  </a:lnTo>
                  <a:lnTo>
                    <a:pt x="32130" y="579119"/>
                  </a:lnTo>
                  <a:lnTo>
                    <a:pt x="19609" y="576599"/>
                  </a:lnTo>
                  <a:lnTo>
                    <a:pt x="9398" y="569721"/>
                  </a:lnTo>
                  <a:lnTo>
                    <a:pt x="2520" y="559510"/>
                  </a:lnTo>
                  <a:lnTo>
                    <a:pt x="0" y="546988"/>
                  </a:lnTo>
                  <a:lnTo>
                    <a:pt x="0" y="32130"/>
                  </a:lnTo>
                  <a:close/>
                </a:path>
              </a:pathLst>
            </a:custGeom>
            <a:ln w="25908">
              <a:solidFill>
                <a:srgbClr val="943735"/>
              </a:solidFill>
            </a:ln>
          </p:spPr>
          <p:txBody>
            <a:bodyPr wrap="square" lIns="0" tIns="0" rIns="0" bIns="0" rtlCol="0"/>
            <a:lstStyle/>
            <a:p>
              <a:endParaRPr/>
            </a:p>
          </p:txBody>
        </p:sp>
        <p:sp>
          <p:nvSpPr>
            <p:cNvPr id="21" name="object 21"/>
            <p:cNvSpPr/>
            <p:nvPr/>
          </p:nvSpPr>
          <p:spPr>
            <a:xfrm>
              <a:off x="3517392" y="3803903"/>
              <a:ext cx="774700" cy="327660"/>
            </a:xfrm>
            <a:custGeom>
              <a:avLst/>
              <a:gdLst/>
              <a:ahLst/>
              <a:cxnLst/>
              <a:rect l="l" t="t" r="r" b="b"/>
              <a:pathLst>
                <a:path w="774700" h="327660">
                  <a:moveTo>
                    <a:pt x="774191" y="0"/>
                  </a:moveTo>
                  <a:lnTo>
                    <a:pt x="0" y="0"/>
                  </a:lnTo>
                  <a:lnTo>
                    <a:pt x="0" y="327660"/>
                  </a:lnTo>
                  <a:lnTo>
                    <a:pt x="774191" y="327660"/>
                  </a:lnTo>
                  <a:lnTo>
                    <a:pt x="774191" y="0"/>
                  </a:lnTo>
                  <a:close/>
                </a:path>
              </a:pathLst>
            </a:custGeom>
            <a:solidFill>
              <a:srgbClr val="F9C090"/>
            </a:solidFill>
          </p:spPr>
          <p:txBody>
            <a:bodyPr wrap="square" lIns="0" tIns="0" rIns="0" bIns="0" rtlCol="0"/>
            <a:lstStyle/>
            <a:p>
              <a:endParaRPr/>
            </a:p>
          </p:txBody>
        </p:sp>
      </p:grpSp>
      <p:sp>
        <p:nvSpPr>
          <p:cNvPr id="22" name="object 22"/>
          <p:cNvSpPr txBox="1"/>
          <p:nvPr/>
        </p:nvSpPr>
        <p:spPr>
          <a:xfrm>
            <a:off x="5086604" y="3733038"/>
            <a:ext cx="685165" cy="421640"/>
          </a:xfrm>
          <a:prstGeom prst="rect">
            <a:avLst/>
          </a:prstGeom>
        </p:spPr>
        <p:txBody>
          <a:bodyPr vert="horz" wrap="square" lIns="0" tIns="12065" rIns="0" bIns="0" rtlCol="0">
            <a:spAutoFit/>
          </a:bodyPr>
          <a:lstStyle/>
          <a:p>
            <a:pPr marL="12700" marR="5080">
              <a:spcBef>
                <a:spcPts val="95"/>
              </a:spcBef>
            </a:pPr>
            <a:r>
              <a:rPr sz="1300" i="1" spc="-20" dirty="0">
                <a:latin typeface="メイリオ"/>
                <a:cs typeface="メイリオ"/>
              </a:rPr>
              <a:t>資金移</a:t>
            </a:r>
            <a:r>
              <a:rPr sz="1300" i="1" spc="-50" dirty="0">
                <a:latin typeface="メイリオ"/>
                <a:cs typeface="メイリオ"/>
              </a:rPr>
              <a:t>動</a:t>
            </a:r>
            <a:r>
              <a:rPr sz="1300" i="1" spc="-20" dirty="0">
                <a:latin typeface="メイリオ"/>
                <a:cs typeface="メイリオ"/>
              </a:rPr>
              <a:t>サービ</a:t>
            </a:r>
            <a:r>
              <a:rPr sz="1300" i="1" spc="-50" dirty="0">
                <a:latin typeface="メイリオ"/>
                <a:cs typeface="メイリオ"/>
              </a:rPr>
              <a:t>ス</a:t>
            </a:r>
            <a:endParaRPr sz="1300">
              <a:latin typeface="メイリオ"/>
              <a:cs typeface="メイリオ"/>
            </a:endParaRPr>
          </a:p>
        </p:txBody>
      </p:sp>
      <p:sp>
        <p:nvSpPr>
          <p:cNvPr id="23" name="object 23"/>
          <p:cNvSpPr/>
          <p:nvPr/>
        </p:nvSpPr>
        <p:spPr>
          <a:xfrm>
            <a:off x="4566157" y="4420235"/>
            <a:ext cx="918210" cy="1489075"/>
          </a:xfrm>
          <a:custGeom>
            <a:avLst/>
            <a:gdLst/>
            <a:ahLst/>
            <a:cxnLst/>
            <a:rect l="l" t="t" r="r" b="b"/>
            <a:pathLst>
              <a:path w="918210" h="1489075">
                <a:moveTo>
                  <a:pt x="66831" y="1319882"/>
                </a:moveTo>
                <a:lnTo>
                  <a:pt x="59102" y="1321639"/>
                </a:lnTo>
                <a:lnTo>
                  <a:pt x="52587" y="1326161"/>
                </a:lnTo>
                <a:lnTo>
                  <a:pt x="48133" y="1333068"/>
                </a:lnTo>
                <a:lnTo>
                  <a:pt x="0" y="1457350"/>
                </a:lnTo>
                <a:lnTo>
                  <a:pt x="129667" y="1488554"/>
                </a:lnTo>
                <a:lnTo>
                  <a:pt x="137842" y="1488857"/>
                </a:lnTo>
                <a:lnTo>
                  <a:pt x="145256" y="1486093"/>
                </a:lnTo>
                <a:lnTo>
                  <a:pt x="151098" y="1480753"/>
                </a:lnTo>
                <a:lnTo>
                  <a:pt x="154559" y="1473327"/>
                </a:lnTo>
                <a:lnTo>
                  <a:pt x="154856" y="1465135"/>
                </a:lnTo>
                <a:lnTo>
                  <a:pt x="153340" y="1461084"/>
                </a:lnTo>
                <a:lnTo>
                  <a:pt x="37337" y="1461084"/>
                </a:lnTo>
                <a:lnTo>
                  <a:pt x="18287" y="1424520"/>
                </a:lnTo>
                <a:lnTo>
                  <a:pt x="40005" y="1413154"/>
                </a:lnTo>
                <a:lnTo>
                  <a:pt x="67610" y="1397360"/>
                </a:lnTo>
                <a:lnTo>
                  <a:pt x="86741" y="1347977"/>
                </a:lnTo>
                <a:lnTo>
                  <a:pt x="88092" y="1339899"/>
                </a:lnTo>
                <a:lnTo>
                  <a:pt x="86312" y="1332180"/>
                </a:lnTo>
                <a:lnTo>
                  <a:pt x="81793" y="1325684"/>
                </a:lnTo>
                <a:lnTo>
                  <a:pt x="74930" y="1321269"/>
                </a:lnTo>
                <a:lnTo>
                  <a:pt x="66831" y="1319882"/>
                </a:lnTo>
                <a:close/>
              </a:path>
              <a:path w="918210" h="1489075">
                <a:moveTo>
                  <a:pt x="67610" y="1397360"/>
                </a:moveTo>
                <a:lnTo>
                  <a:pt x="40005" y="1413154"/>
                </a:lnTo>
                <a:lnTo>
                  <a:pt x="18287" y="1424520"/>
                </a:lnTo>
                <a:lnTo>
                  <a:pt x="37337" y="1461084"/>
                </a:lnTo>
                <a:lnTo>
                  <a:pt x="58002" y="1450263"/>
                </a:lnTo>
                <a:lnTo>
                  <a:pt x="47117" y="1450263"/>
                </a:lnTo>
                <a:lnTo>
                  <a:pt x="32639" y="1422742"/>
                </a:lnTo>
                <a:lnTo>
                  <a:pt x="57778" y="1422742"/>
                </a:lnTo>
                <a:lnTo>
                  <a:pt x="67610" y="1397360"/>
                </a:lnTo>
                <a:close/>
              </a:path>
              <a:path w="918210" h="1489075">
                <a:moveTo>
                  <a:pt x="84495" y="1435231"/>
                </a:moveTo>
                <a:lnTo>
                  <a:pt x="60452" y="1448981"/>
                </a:lnTo>
                <a:lnTo>
                  <a:pt x="37337" y="1461084"/>
                </a:lnTo>
                <a:lnTo>
                  <a:pt x="153340" y="1461084"/>
                </a:lnTo>
                <a:lnTo>
                  <a:pt x="152082" y="1457723"/>
                </a:lnTo>
                <a:lnTo>
                  <a:pt x="146736" y="1451890"/>
                </a:lnTo>
                <a:lnTo>
                  <a:pt x="139319" y="1448434"/>
                </a:lnTo>
                <a:lnTo>
                  <a:pt x="84495" y="1435231"/>
                </a:lnTo>
                <a:close/>
              </a:path>
              <a:path w="918210" h="1489075">
                <a:moveTo>
                  <a:pt x="32639" y="1422742"/>
                </a:moveTo>
                <a:lnTo>
                  <a:pt x="47117" y="1450263"/>
                </a:lnTo>
                <a:lnTo>
                  <a:pt x="55632" y="1428280"/>
                </a:lnTo>
                <a:lnTo>
                  <a:pt x="32639" y="1422742"/>
                </a:lnTo>
                <a:close/>
              </a:path>
              <a:path w="918210" h="1489075">
                <a:moveTo>
                  <a:pt x="55632" y="1428280"/>
                </a:moveTo>
                <a:lnTo>
                  <a:pt x="47117" y="1450263"/>
                </a:lnTo>
                <a:lnTo>
                  <a:pt x="58002" y="1450263"/>
                </a:lnTo>
                <a:lnTo>
                  <a:pt x="60452" y="1448981"/>
                </a:lnTo>
                <a:lnTo>
                  <a:pt x="84495" y="1435231"/>
                </a:lnTo>
                <a:lnTo>
                  <a:pt x="55632" y="1428280"/>
                </a:lnTo>
                <a:close/>
              </a:path>
              <a:path w="918210" h="1489075">
                <a:moveTo>
                  <a:pt x="822128" y="62533"/>
                </a:moveTo>
                <a:lnTo>
                  <a:pt x="801804" y="88735"/>
                </a:lnTo>
                <a:lnTo>
                  <a:pt x="802273" y="109474"/>
                </a:lnTo>
                <a:lnTo>
                  <a:pt x="802341" y="117228"/>
                </a:lnTo>
                <a:lnTo>
                  <a:pt x="801496" y="170179"/>
                </a:lnTo>
                <a:lnTo>
                  <a:pt x="798576" y="225678"/>
                </a:lnTo>
                <a:lnTo>
                  <a:pt x="793622" y="280796"/>
                </a:lnTo>
                <a:lnTo>
                  <a:pt x="786638" y="335533"/>
                </a:lnTo>
                <a:lnTo>
                  <a:pt x="777620" y="389635"/>
                </a:lnTo>
                <a:lnTo>
                  <a:pt x="766826" y="443102"/>
                </a:lnTo>
                <a:lnTo>
                  <a:pt x="753871" y="496062"/>
                </a:lnTo>
                <a:lnTo>
                  <a:pt x="739140" y="548513"/>
                </a:lnTo>
                <a:lnTo>
                  <a:pt x="722630" y="600201"/>
                </a:lnTo>
                <a:lnTo>
                  <a:pt x="704088" y="651128"/>
                </a:lnTo>
                <a:lnTo>
                  <a:pt x="683894" y="701166"/>
                </a:lnTo>
                <a:lnTo>
                  <a:pt x="661796" y="750442"/>
                </a:lnTo>
                <a:lnTo>
                  <a:pt x="637920" y="798957"/>
                </a:lnTo>
                <a:lnTo>
                  <a:pt x="612520" y="846327"/>
                </a:lnTo>
                <a:lnTo>
                  <a:pt x="585216" y="892809"/>
                </a:lnTo>
                <a:lnTo>
                  <a:pt x="556259" y="938276"/>
                </a:lnTo>
                <a:lnTo>
                  <a:pt x="525653" y="982726"/>
                </a:lnTo>
                <a:lnTo>
                  <a:pt x="493521" y="1025905"/>
                </a:lnTo>
                <a:lnTo>
                  <a:pt x="459740" y="1067942"/>
                </a:lnTo>
                <a:lnTo>
                  <a:pt x="424433" y="1108836"/>
                </a:lnTo>
                <a:lnTo>
                  <a:pt x="387477" y="1148461"/>
                </a:lnTo>
                <a:lnTo>
                  <a:pt x="348995" y="1186700"/>
                </a:lnTo>
                <a:lnTo>
                  <a:pt x="309118" y="1223606"/>
                </a:lnTo>
                <a:lnTo>
                  <a:pt x="267843" y="1259001"/>
                </a:lnTo>
                <a:lnTo>
                  <a:pt x="224917" y="1292986"/>
                </a:lnTo>
                <a:lnTo>
                  <a:pt x="180721" y="1325486"/>
                </a:lnTo>
                <a:lnTo>
                  <a:pt x="135255" y="1356359"/>
                </a:lnTo>
                <a:lnTo>
                  <a:pt x="88265" y="1385544"/>
                </a:lnTo>
                <a:lnTo>
                  <a:pt x="67610" y="1397360"/>
                </a:lnTo>
                <a:lnTo>
                  <a:pt x="55632" y="1428280"/>
                </a:lnTo>
                <a:lnTo>
                  <a:pt x="110109" y="1420583"/>
                </a:lnTo>
                <a:lnTo>
                  <a:pt x="158369" y="1390523"/>
                </a:lnTo>
                <a:lnTo>
                  <a:pt x="205231" y="1358722"/>
                </a:lnTo>
                <a:lnTo>
                  <a:pt x="250570" y="1325308"/>
                </a:lnTo>
                <a:lnTo>
                  <a:pt x="294640" y="1290345"/>
                </a:lnTo>
                <a:lnTo>
                  <a:pt x="337184" y="1253909"/>
                </a:lnTo>
                <a:lnTo>
                  <a:pt x="378206" y="1215948"/>
                </a:lnTo>
                <a:lnTo>
                  <a:pt x="417703" y="1176629"/>
                </a:lnTo>
                <a:lnTo>
                  <a:pt x="455549" y="1135887"/>
                </a:lnTo>
                <a:lnTo>
                  <a:pt x="491870" y="1093851"/>
                </a:lnTo>
                <a:lnTo>
                  <a:pt x="526669" y="1050543"/>
                </a:lnTo>
                <a:lnTo>
                  <a:pt x="559689" y="1006093"/>
                </a:lnTo>
                <a:lnTo>
                  <a:pt x="591184" y="960501"/>
                </a:lnTo>
                <a:lnTo>
                  <a:pt x="620903" y="913764"/>
                </a:lnTo>
                <a:lnTo>
                  <a:pt x="648843" y="865885"/>
                </a:lnTo>
                <a:lnTo>
                  <a:pt x="675005" y="817117"/>
                </a:lnTo>
                <a:lnTo>
                  <a:pt x="699516" y="767333"/>
                </a:lnTo>
                <a:lnTo>
                  <a:pt x="722121" y="716660"/>
                </a:lnTo>
                <a:lnTo>
                  <a:pt x="742950" y="665098"/>
                </a:lnTo>
                <a:lnTo>
                  <a:pt x="761872" y="612775"/>
                </a:lnTo>
                <a:lnTo>
                  <a:pt x="778891" y="559688"/>
                </a:lnTo>
                <a:lnTo>
                  <a:pt x="794004" y="505840"/>
                </a:lnTo>
                <a:lnTo>
                  <a:pt x="807212" y="451357"/>
                </a:lnTo>
                <a:lnTo>
                  <a:pt x="818388" y="396239"/>
                </a:lnTo>
                <a:lnTo>
                  <a:pt x="827532" y="340740"/>
                </a:lnTo>
                <a:lnTo>
                  <a:pt x="834644" y="284479"/>
                </a:lnTo>
                <a:lnTo>
                  <a:pt x="839851" y="227964"/>
                </a:lnTo>
                <a:lnTo>
                  <a:pt x="842771" y="170814"/>
                </a:lnTo>
                <a:lnTo>
                  <a:pt x="843603" y="117228"/>
                </a:lnTo>
                <a:lnTo>
                  <a:pt x="843479" y="105282"/>
                </a:lnTo>
                <a:lnTo>
                  <a:pt x="843004" y="83719"/>
                </a:lnTo>
                <a:lnTo>
                  <a:pt x="822128" y="62533"/>
                </a:lnTo>
                <a:close/>
              </a:path>
              <a:path w="918210" h="1489075">
                <a:moveTo>
                  <a:pt x="57778" y="1422742"/>
                </a:moveTo>
                <a:lnTo>
                  <a:pt x="32639" y="1422742"/>
                </a:lnTo>
                <a:lnTo>
                  <a:pt x="55632" y="1428280"/>
                </a:lnTo>
                <a:lnTo>
                  <a:pt x="57778" y="1422742"/>
                </a:lnTo>
                <a:close/>
              </a:path>
              <a:path w="918210" h="1489075">
                <a:moveTo>
                  <a:pt x="818388" y="0"/>
                </a:moveTo>
                <a:lnTo>
                  <a:pt x="736727" y="105282"/>
                </a:lnTo>
                <a:lnTo>
                  <a:pt x="733087" y="112629"/>
                </a:lnTo>
                <a:lnTo>
                  <a:pt x="732567" y="120522"/>
                </a:lnTo>
                <a:lnTo>
                  <a:pt x="735048" y="128035"/>
                </a:lnTo>
                <a:lnTo>
                  <a:pt x="740409" y="134238"/>
                </a:lnTo>
                <a:lnTo>
                  <a:pt x="747756" y="137878"/>
                </a:lnTo>
                <a:lnTo>
                  <a:pt x="755649" y="138398"/>
                </a:lnTo>
                <a:lnTo>
                  <a:pt x="763162" y="135917"/>
                </a:lnTo>
                <a:lnTo>
                  <a:pt x="769366" y="130556"/>
                </a:lnTo>
                <a:lnTo>
                  <a:pt x="801804" y="88735"/>
                </a:lnTo>
                <a:lnTo>
                  <a:pt x="801116" y="58292"/>
                </a:lnTo>
                <a:lnTo>
                  <a:pt x="799592" y="32512"/>
                </a:lnTo>
                <a:lnTo>
                  <a:pt x="840867" y="29971"/>
                </a:lnTo>
                <a:lnTo>
                  <a:pt x="847958" y="29971"/>
                </a:lnTo>
                <a:lnTo>
                  <a:pt x="818388" y="0"/>
                </a:lnTo>
                <a:close/>
              </a:path>
              <a:path w="918210" h="1489075">
                <a:moveTo>
                  <a:pt x="847958" y="29971"/>
                </a:moveTo>
                <a:lnTo>
                  <a:pt x="840867" y="29971"/>
                </a:lnTo>
                <a:lnTo>
                  <a:pt x="842391" y="55879"/>
                </a:lnTo>
                <a:lnTo>
                  <a:pt x="843004" y="83719"/>
                </a:lnTo>
                <a:lnTo>
                  <a:pt x="882522" y="123825"/>
                </a:lnTo>
                <a:lnTo>
                  <a:pt x="889319" y="128418"/>
                </a:lnTo>
                <a:lnTo>
                  <a:pt x="897080" y="130000"/>
                </a:lnTo>
                <a:lnTo>
                  <a:pt x="904865" y="128557"/>
                </a:lnTo>
                <a:lnTo>
                  <a:pt x="911732" y="124078"/>
                </a:lnTo>
                <a:lnTo>
                  <a:pt x="916326" y="117228"/>
                </a:lnTo>
                <a:lnTo>
                  <a:pt x="917908" y="109474"/>
                </a:lnTo>
                <a:lnTo>
                  <a:pt x="916465" y="101719"/>
                </a:lnTo>
                <a:lnTo>
                  <a:pt x="911987" y="94868"/>
                </a:lnTo>
                <a:lnTo>
                  <a:pt x="847958" y="29971"/>
                </a:lnTo>
                <a:close/>
              </a:path>
              <a:path w="918210" h="1489075">
                <a:moveTo>
                  <a:pt x="840867" y="29971"/>
                </a:moveTo>
                <a:lnTo>
                  <a:pt x="799592" y="32512"/>
                </a:lnTo>
                <a:lnTo>
                  <a:pt x="801116" y="58292"/>
                </a:lnTo>
                <a:lnTo>
                  <a:pt x="801804" y="88735"/>
                </a:lnTo>
                <a:lnTo>
                  <a:pt x="822128" y="62533"/>
                </a:lnTo>
                <a:lnTo>
                  <a:pt x="805561" y="45719"/>
                </a:lnTo>
                <a:lnTo>
                  <a:pt x="836549" y="43941"/>
                </a:lnTo>
                <a:lnTo>
                  <a:pt x="841688" y="43941"/>
                </a:lnTo>
                <a:lnTo>
                  <a:pt x="840867" y="29971"/>
                </a:lnTo>
                <a:close/>
              </a:path>
              <a:path w="918210" h="1489075">
                <a:moveTo>
                  <a:pt x="841688" y="43941"/>
                </a:moveTo>
                <a:lnTo>
                  <a:pt x="836549" y="43941"/>
                </a:lnTo>
                <a:lnTo>
                  <a:pt x="822128" y="62533"/>
                </a:lnTo>
                <a:lnTo>
                  <a:pt x="843004" y="83719"/>
                </a:lnTo>
                <a:lnTo>
                  <a:pt x="842391" y="55879"/>
                </a:lnTo>
                <a:lnTo>
                  <a:pt x="841688" y="43941"/>
                </a:lnTo>
                <a:close/>
              </a:path>
              <a:path w="918210" h="1489075">
                <a:moveTo>
                  <a:pt x="836549" y="43941"/>
                </a:moveTo>
                <a:lnTo>
                  <a:pt x="805561" y="45719"/>
                </a:lnTo>
                <a:lnTo>
                  <a:pt x="822128" y="62533"/>
                </a:lnTo>
                <a:lnTo>
                  <a:pt x="836549" y="43941"/>
                </a:lnTo>
                <a:close/>
              </a:path>
            </a:pathLst>
          </a:custGeom>
          <a:solidFill>
            <a:srgbClr val="497DBA"/>
          </a:solidFill>
        </p:spPr>
        <p:txBody>
          <a:bodyPr wrap="square" lIns="0" tIns="0" rIns="0" bIns="0" rtlCol="0"/>
          <a:lstStyle/>
          <a:p>
            <a:endParaRPr/>
          </a:p>
        </p:txBody>
      </p:sp>
      <p:sp>
        <p:nvSpPr>
          <p:cNvPr id="24" name="object 24"/>
          <p:cNvSpPr/>
          <p:nvPr/>
        </p:nvSpPr>
        <p:spPr>
          <a:xfrm>
            <a:off x="2307712" y="4391406"/>
            <a:ext cx="927100" cy="1522095"/>
          </a:xfrm>
          <a:custGeom>
            <a:avLst/>
            <a:gdLst/>
            <a:ahLst/>
            <a:cxnLst/>
            <a:rect l="l" t="t" r="r" b="b"/>
            <a:pathLst>
              <a:path w="927100" h="1522095">
                <a:moveTo>
                  <a:pt x="842099" y="1467444"/>
                </a:moveTo>
                <a:lnTo>
                  <a:pt x="787404" y="1481112"/>
                </a:lnTo>
                <a:lnTo>
                  <a:pt x="780008" y="1484630"/>
                </a:lnTo>
                <a:lnTo>
                  <a:pt x="774720" y="1490511"/>
                </a:lnTo>
                <a:lnTo>
                  <a:pt x="772027" y="1497948"/>
                </a:lnTo>
                <a:lnTo>
                  <a:pt x="772418" y="1506131"/>
                </a:lnTo>
                <a:lnTo>
                  <a:pt x="775952" y="1513532"/>
                </a:lnTo>
                <a:lnTo>
                  <a:pt x="781832" y="1518824"/>
                </a:lnTo>
                <a:lnTo>
                  <a:pt x="789260" y="1521525"/>
                </a:lnTo>
                <a:lnTo>
                  <a:pt x="797437" y="1521155"/>
                </a:lnTo>
                <a:lnTo>
                  <a:pt x="910467" y="1492897"/>
                </a:lnTo>
                <a:lnTo>
                  <a:pt x="889512" y="1492897"/>
                </a:lnTo>
                <a:lnTo>
                  <a:pt x="865763" y="1480731"/>
                </a:lnTo>
                <a:lnTo>
                  <a:pt x="842099" y="1467444"/>
                </a:lnTo>
                <a:close/>
              </a:path>
              <a:path w="927100" h="1522095">
                <a:moveTo>
                  <a:pt x="871016" y="1460219"/>
                </a:moveTo>
                <a:lnTo>
                  <a:pt x="842099" y="1467444"/>
                </a:lnTo>
                <a:lnTo>
                  <a:pt x="865763" y="1480731"/>
                </a:lnTo>
                <a:lnTo>
                  <a:pt x="889512" y="1492897"/>
                </a:lnTo>
                <a:lnTo>
                  <a:pt x="895011" y="1482153"/>
                </a:lnTo>
                <a:lnTo>
                  <a:pt x="879733" y="1482153"/>
                </a:lnTo>
                <a:lnTo>
                  <a:pt x="871016" y="1460219"/>
                </a:lnTo>
                <a:close/>
              </a:path>
              <a:path w="927100" h="1522095">
                <a:moveTo>
                  <a:pt x="858822" y="1351956"/>
                </a:moveTo>
                <a:lnTo>
                  <a:pt x="850777" y="1353413"/>
                </a:lnTo>
                <a:lnTo>
                  <a:pt x="843935" y="1357884"/>
                </a:lnTo>
                <a:lnTo>
                  <a:pt x="839474" y="1364416"/>
                </a:lnTo>
                <a:lnTo>
                  <a:pt x="837776" y="1372146"/>
                </a:lnTo>
                <a:lnTo>
                  <a:pt x="839220" y="1380210"/>
                </a:lnTo>
                <a:lnTo>
                  <a:pt x="858810" y="1429503"/>
                </a:lnTo>
                <a:lnTo>
                  <a:pt x="884559" y="1444015"/>
                </a:lnTo>
                <a:lnTo>
                  <a:pt x="908308" y="1456169"/>
                </a:lnTo>
                <a:lnTo>
                  <a:pt x="889512" y="1492897"/>
                </a:lnTo>
                <a:lnTo>
                  <a:pt x="910467" y="1492897"/>
                </a:lnTo>
                <a:lnTo>
                  <a:pt x="926723" y="1488833"/>
                </a:lnTo>
                <a:lnTo>
                  <a:pt x="877574" y="1364970"/>
                </a:lnTo>
                <a:lnTo>
                  <a:pt x="873101" y="1358105"/>
                </a:lnTo>
                <a:lnTo>
                  <a:pt x="866557" y="1353643"/>
                </a:lnTo>
                <a:lnTo>
                  <a:pt x="858822" y="1351956"/>
                </a:lnTo>
                <a:close/>
              </a:path>
              <a:path w="927100" h="1522095">
                <a:moveTo>
                  <a:pt x="893830" y="1454518"/>
                </a:moveTo>
                <a:lnTo>
                  <a:pt x="871016" y="1460219"/>
                </a:lnTo>
                <a:lnTo>
                  <a:pt x="879733" y="1482153"/>
                </a:lnTo>
                <a:lnTo>
                  <a:pt x="893830" y="1454518"/>
                </a:lnTo>
                <a:close/>
              </a:path>
              <a:path w="927100" h="1522095">
                <a:moveTo>
                  <a:pt x="905082" y="1454518"/>
                </a:moveTo>
                <a:lnTo>
                  <a:pt x="893830" y="1454518"/>
                </a:lnTo>
                <a:lnTo>
                  <a:pt x="879733" y="1482153"/>
                </a:lnTo>
                <a:lnTo>
                  <a:pt x="895011" y="1482153"/>
                </a:lnTo>
                <a:lnTo>
                  <a:pt x="908308" y="1456169"/>
                </a:lnTo>
                <a:lnTo>
                  <a:pt x="905082" y="1454518"/>
                </a:lnTo>
                <a:close/>
              </a:path>
              <a:path w="927100" h="1522095">
                <a:moveTo>
                  <a:pt x="97161" y="62498"/>
                </a:moveTo>
                <a:lnTo>
                  <a:pt x="76444" y="82263"/>
                </a:lnTo>
                <a:lnTo>
                  <a:pt x="75044" y="115238"/>
                </a:lnTo>
                <a:lnTo>
                  <a:pt x="74936" y="136652"/>
                </a:lnTo>
                <a:lnTo>
                  <a:pt x="74820" y="175006"/>
                </a:lnTo>
                <a:lnTo>
                  <a:pt x="76865" y="233299"/>
                </a:lnTo>
                <a:lnTo>
                  <a:pt x="81132" y="291211"/>
                </a:lnTo>
                <a:lnTo>
                  <a:pt x="87507" y="348488"/>
                </a:lnTo>
                <a:lnTo>
                  <a:pt x="96029" y="405511"/>
                </a:lnTo>
                <a:lnTo>
                  <a:pt x="106672" y="461899"/>
                </a:lnTo>
                <a:lnTo>
                  <a:pt x="119422" y="517652"/>
                </a:lnTo>
                <a:lnTo>
                  <a:pt x="134218" y="572770"/>
                </a:lnTo>
                <a:lnTo>
                  <a:pt x="151020" y="627126"/>
                </a:lnTo>
                <a:lnTo>
                  <a:pt x="169778" y="680720"/>
                </a:lnTo>
                <a:lnTo>
                  <a:pt x="190555" y="733552"/>
                </a:lnTo>
                <a:lnTo>
                  <a:pt x="213263" y="785368"/>
                </a:lnTo>
                <a:lnTo>
                  <a:pt x="237888" y="836295"/>
                </a:lnTo>
                <a:lnTo>
                  <a:pt x="264355" y="886333"/>
                </a:lnTo>
                <a:lnTo>
                  <a:pt x="292574" y="935228"/>
                </a:lnTo>
                <a:lnTo>
                  <a:pt x="322724" y="983107"/>
                </a:lnTo>
                <a:lnTo>
                  <a:pt x="354614" y="1029716"/>
                </a:lnTo>
                <a:lnTo>
                  <a:pt x="388319" y="1075182"/>
                </a:lnTo>
                <a:lnTo>
                  <a:pt x="423676" y="1119378"/>
                </a:lnTo>
                <a:lnTo>
                  <a:pt x="460786" y="1162431"/>
                </a:lnTo>
                <a:lnTo>
                  <a:pt x="499495" y="1203921"/>
                </a:lnTo>
                <a:lnTo>
                  <a:pt x="539881" y="1244092"/>
                </a:lnTo>
                <a:lnTo>
                  <a:pt x="581791" y="1282712"/>
                </a:lnTo>
                <a:lnTo>
                  <a:pt x="625352" y="1319898"/>
                </a:lnTo>
                <a:lnTo>
                  <a:pt x="670564" y="1355420"/>
                </a:lnTo>
                <a:lnTo>
                  <a:pt x="717046" y="1389316"/>
                </a:lnTo>
                <a:lnTo>
                  <a:pt x="765179" y="1421561"/>
                </a:lnTo>
                <a:lnTo>
                  <a:pt x="814709" y="1452067"/>
                </a:lnTo>
                <a:lnTo>
                  <a:pt x="842099" y="1467444"/>
                </a:lnTo>
                <a:lnTo>
                  <a:pt x="871016" y="1460219"/>
                </a:lnTo>
                <a:lnTo>
                  <a:pt x="858810" y="1429503"/>
                </a:lnTo>
                <a:lnTo>
                  <a:pt x="835029" y="1416100"/>
                </a:lnTo>
                <a:lnTo>
                  <a:pt x="786769" y="1386408"/>
                </a:lnTo>
                <a:lnTo>
                  <a:pt x="740033" y="1355026"/>
                </a:lnTo>
                <a:lnTo>
                  <a:pt x="694821" y="1322057"/>
                </a:lnTo>
                <a:lnTo>
                  <a:pt x="651006" y="1287475"/>
                </a:lnTo>
                <a:lnTo>
                  <a:pt x="608588" y="1251318"/>
                </a:lnTo>
                <a:lnTo>
                  <a:pt x="567821" y="1213739"/>
                </a:lnTo>
                <a:lnTo>
                  <a:pt x="528578" y="1174623"/>
                </a:lnTo>
                <a:lnTo>
                  <a:pt x="490986" y="1134237"/>
                </a:lnTo>
                <a:lnTo>
                  <a:pt x="454918" y="1092454"/>
                </a:lnTo>
                <a:lnTo>
                  <a:pt x="420565" y="1049401"/>
                </a:lnTo>
                <a:lnTo>
                  <a:pt x="387773" y="1005205"/>
                </a:lnTo>
                <a:lnTo>
                  <a:pt x="356798" y="959866"/>
                </a:lnTo>
                <a:lnTo>
                  <a:pt x="327512" y="913257"/>
                </a:lnTo>
                <a:lnTo>
                  <a:pt x="300105" y="865759"/>
                </a:lnTo>
                <a:lnTo>
                  <a:pt x="274375" y="816991"/>
                </a:lnTo>
                <a:lnTo>
                  <a:pt x="250423" y="767461"/>
                </a:lnTo>
                <a:lnTo>
                  <a:pt x="228363" y="716915"/>
                </a:lnTo>
                <a:lnTo>
                  <a:pt x="208183" y="665607"/>
                </a:lnTo>
                <a:lnTo>
                  <a:pt x="189984" y="613410"/>
                </a:lnTo>
                <a:lnTo>
                  <a:pt x="173651" y="560578"/>
                </a:lnTo>
                <a:lnTo>
                  <a:pt x="159288" y="506857"/>
                </a:lnTo>
                <a:lnTo>
                  <a:pt x="146905" y="452755"/>
                </a:lnTo>
                <a:lnTo>
                  <a:pt x="136580" y="397891"/>
                </a:lnTo>
                <a:lnTo>
                  <a:pt x="128338" y="342392"/>
                </a:lnTo>
                <a:lnTo>
                  <a:pt x="122153" y="286639"/>
                </a:lnTo>
                <a:lnTo>
                  <a:pt x="118025" y="230251"/>
                </a:lnTo>
                <a:lnTo>
                  <a:pt x="116118" y="175006"/>
                </a:lnTo>
                <a:lnTo>
                  <a:pt x="116239" y="125974"/>
                </a:lnTo>
                <a:lnTo>
                  <a:pt x="116364" y="114345"/>
                </a:lnTo>
                <a:lnTo>
                  <a:pt x="117399" y="90288"/>
                </a:lnTo>
                <a:lnTo>
                  <a:pt x="97161" y="62498"/>
                </a:lnTo>
                <a:close/>
              </a:path>
              <a:path w="927100" h="1522095">
                <a:moveTo>
                  <a:pt x="858810" y="1429503"/>
                </a:moveTo>
                <a:lnTo>
                  <a:pt x="871016" y="1460219"/>
                </a:lnTo>
                <a:lnTo>
                  <a:pt x="893830" y="1454518"/>
                </a:lnTo>
                <a:lnTo>
                  <a:pt x="905082" y="1454518"/>
                </a:lnTo>
                <a:lnTo>
                  <a:pt x="884559" y="1444015"/>
                </a:lnTo>
                <a:lnTo>
                  <a:pt x="858810" y="1429503"/>
                </a:lnTo>
                <a:close/>
              </a:path>
              <a:path w="927100" h="1522095">
                <a:moveTo>
                  <a:pt x="124480" y="29845"/>
                </a:moveTo>
                <a:lnTo>
                  <a:pt x="79379" y="29845"/>
                </a:lnTo>
                <a:lnTo>
                  <a:pt x="120553" y="32639"/>
                </a:lnTo>
                <a:lnTo>
                  <a:pt x="118737" y="59182"/>
                </a:lnTo>
                <a:lnTo>
                  <a:pt x="117399" y="90288"/>
                </a:lnTo>
                <a:lnTo>
                  <a:pt x="147832" y="132080"/>
                </a:lnTo>
                <a:lnTo>
                  <a:pt x="153869" y="137652"/>
                </a:lnTo>
                <a:lnTo>
                  <a:pt x="161304" y="140366"/>
                </a:lnTo>
                <a:lnTo>
                  <a:pt x="169210" y="140081"/>
                </a:lnTo>
                <a:lnTo>
                  <a:pt x="176661" y="136652"/>
                </a:lnTo>
                <a:lnTo>
                  <a:pt x="182197" y="130593"/>
                </a:lnTo>
                <a:lnTo>
                  <a:pt x="184896" y="123142"/>
                </a:lnTo>
                <a:lnTo>
                  <a:pt x="184610" y="115238"/>
                </a:lnTo>
                <a:lnTo>
                  <a:pt x="181195" y="107823"/>
                </a:lnTo>
                <a:lnTo>
                  <a:pt x="124480" y="29845"/>
                </a:lnTo>
                <a:close/>
              </a:path>
              <a:path w="927100" h="1522095">
                <a:moveTo>
                  <a:pt x="102773" y="0"/>
                </a:moveTo>
                <a:lnTo>
                  <a:pt x="6380" y="92075"/>
                </a:lnTo>
                <a:lnTo>
                  <a:pt x="1690" y="98800"/>
                </a:lnTo>
                <a:lnTo>
                  <a:pt x="0" y="106537"/>
                </a:lnTo>
                <a:lnTo>
                  <a:pt x="1331" y="114345"/>
                </a:lnTo>
                <a:lnTo>
                  <a:pt x="5707" y="121285"/>
                </a:lnTo>
                <a:lnTo>
                  <a:pt x="12427" y="125974"/>
                </a:lnTo>
                <a:lnTo>
                  <a:pt x="20154" y="127650"/>
                </a:lnTo>
                <a:lnTo>
                  <a:pt x="27950" y="126303"/>
                </a:lnTo>
                <a:lnTo>
                  <a:pt x="34878" y="121920"/>
                </a:lnTo>
                <a:lnTo>
                  <a:pt x="76444" y="82263"/>
                </a:lnTo>
                <a:lnTo>
                  <a:pt x="77500" y="57404"/>
                </a:lnTo>
                <a:lnTo>
                  <a:pt x="79379" y="29845"/>
                </a:lnTo>
                <a:lnTo>
                  <a:pt x="124480" y="29845"/>
                </a:lnTo>
                <a:lnTo>
                  <a:pt x="102773" y="0"/>
                </a:lnTo>
                <a:close/>
              </a:path>
              <a:path w="927100" h="1522095">
                <a:moveTo>
                  <a:pt x="119814" y="43434"/>
                </a:moveTo>
                <a:lnTo>
                  <a:pt x="83278" y="43434"/>
                </a:lnTo>
                <a:lnTo>
                  <a:pt x="114215" y="46228"/>
                </a:lnTo>
                <a:lnTo>
                  <a:pt x="97161" y="62498"/>
                </a:lnTo>
                <a:lnTo>
                  <a:pt x="117399" y="90288"/>
                </a:lnTo>
                <a:lnTo>
                  <a:pt x="118737" y="59182"/>
                </a:lnTo>
                <a:lnTo>
                  <a:pt x="119814" y="43434"/>
                </a:lnTo>
                <a:close/>
              </a:path>
              <a:path w="927100" h="1522095">
                <a:moveTo>
                  <a:pt x="79379" y="29845"/>
                </a:moveTo>
                <a:lnTo>
                  <a:pt x="77500" y="57404"/>
                </a:lnTo>
                <a:lnTo>
                  <a:pt x="76444" y="82263"/>
                </a:lnTo>
                <a:lnTo>
                  <a:pt x="97161" y="62498"/>
                </a:lnTo>
                <a:lnTo>
                  <a:pt x="83278" y="43434"/>
                </a:lnTo>
                <a:lnTo>
                  <a:pt x="119814" y="43434"/>
                </a:lnTo>
                <a:lnTo>
                  <a:pt x="120553" y="32639"/>
                </a:lnTo>
                <a:lnTo>
                  <a:pt x="79379" y="29845"/>
                </a:lnTo>
                <a:close/>
              </a:path>
              <a:path w="927100" h="1522095">
                <a:moveTo>
                  <a:pt x="83278" y="43434"/>
                </a:moveTo>
                <a:lnTo>
                  <a:pt x="97161" y="62498"/>
                </a:lnTo>
                <a:lnTo>
                  <a:pt x="114215" y="46228"/>
                </a:lnTo>
                <a:lnTo>
                  <a:pt x="83278" y="43434"/>
                </a:lnTo>
                <a:close/>
              </a:path>
            </a:pathLst>
          </a:custGeom>
          <a:solidFill>
            <a:srgbClr val="497DBA"/>
          </a:solidFill>
        </p:spPr>
        <p:txBody>
          <a:bodyPr wrap="square" lIns="0" tIns="0" rIns="0" bIns="0" rtlCol="0"/>
          <a:lstStyle/>
          <a:p>
            <a:endParaRPr/>
          </a:p>
        </p:txBody>
      </p:sp>
      <p:sp>
        <p:nvSpPr>
          <p:cNvPr id="25" name="object 25"/>
          <p:cNvSpPr/>
          <p:nvPr/>
        </p:nvSpPr>
        <p:spPr>
          <a:xfrm>
            <a:off x="2771128" y="2994661"/>
            <a:ext cx="2220595" cy="522605"/>
          </a:xfrm>
          <a:custGeom>
            <a:avLst/>
            <a:gdLst/>
            <a:ahLst/>
            <a:cxnLst/>
            <a:rect l="l" t="t" r="r" b="b"/>
            <a:pathLst>
              <a:path w="2220595" h="522604">
                <a:moveTo>
                  <a:pt x="25666" y="368935"/>
                </a:moveTo>
                <a:lnTo>
                  <a:pt x="0" y="522097"/>
                </a:lnTo>
                <a:lnTo>
                  <a:pt x="87137" y="513334"/>
                </a:lnTo>
                <a:lnTo>
                  <a:pt x="36461" y="513334"/>
                </a:lnTo>
                <a:lnTo>
                  <a:pt x="6311" y="485139"/>
                </a:lnTo>
                <a:lnTo>
                  <a:pt x="37731" y="451485"/>
                </a:lnTo>
                <a:lnTo>
                  <a:pt x="43809" y="445628"/>
                </a:lnTo>
                <a:lnTo>
                  <a:pt x="45605" y="390270"/>
                </a:lnTo>
                <a:lnTo>
                  <a:pt x="44258" y="382168"/>
                </a:lnTo>
                <a:lnTo>
                  <a:pt x="40065" y="375459"/>
                </a:lnTo>
                <a:lnTo>
                  <a:pt x="33657" y="370822"/>
                </a:lnTo>
                <a:lnTo>
                  <a:pt x="25666" y="368935"/>
                </a:lnTo>
                <a:close/>
              </a:path>
              <a:path w="2220595" h="522604">
                <a:moveTo>
                  <a:pt x="2092337" y="463676"/>
                </a:moveTo>
                <a:lnTo>
                  <a:pt x="2084177" y="464389"/>
                </a:lnTo>
                <a:lnTo>
                  <a:pt x="2077161" y="468042"/>
                </a:lnTo>
                <a:lnTo>
                  <a:pt x="2072049" y="474053"/>
                </a:lnTo>
                <a:lnTo>
                  <a:pt x="2069604" y="481838"/>
                </a:lnTo>
                <a:lnTo>
                  <a:pt x="2070317" y="489999"/>
                </a:lnTo>
                <a:lnTo>
                  <a:pt x="2073970" y="497030"/>
                </a:lnTo>
                <a:lnTo>
                  <a:pt x="2079980" y="502179"/>
                </a:lnTo>
                <a:lnTo>
                  <a:pt x="2087765" y="504698"/>
                </a:lnTo>
                <a:lnTo>
                  <a:pt x="2220226" y="519429"/>
                </a:lnTo>
                <a:lnTo>
                  <a:pt x="2220023" y="510159"/>
                </a:lnTo>
                <a:lnTo>
                  <a:pt x="2183904" y="510159"/>
                </a:lnTo>
                <a:lnTo>
                  <a:pt x="2178697" y="504443"/>
                </a:lnTo>
                <a:lnTo>
                  <a:pt x="2151453" y="476311"/>
                </a:lnTo>
                <a:lnTo>
                  <a:pt x="2144498" y="469452"/>
                </a:lnTo>
                <a:lnTo>
                  <a:pt x="2092337" y="463676"/>
                </a:lnTo>
                <a:close/>
              </a:path>
              <a:path w="2220595" h="522604">
                <a:moveTo>
                  <a:pt x="43809" y="445628"/>
                </a:moveTo>
                <a:lnTo>
                  <a:pt x="37731" y="451485"/>
                </a:lnTo>
                <a:lnTo>
                  <a:pt x="6311" y="485139"/>
                </a:lnTo>
                <a:lnTo>
                  <a:pt x="36461" y="513334"/>
                </a:lnTo>
                <a:lnTo>
                  <a:pt x="49060" y="499872"/>
                </a:lnTo>
                <a:lnTo>
                  <a:pt x="42049" y="499872"/>
                </a:lnTo>
                <a:lnTo>
                  <a:pt x="19329" y="478663"/>
                </a:lnTo>
                <a:lnTo>
                  <a:pt x="42814" y="476311"/>
                </a:lnTo>
                <a:lnTo>
                  <a:pt x="43809" y="445628"/>
                </a:lnTo>
                <a:close/>
              </a:path>
              <a:path w="2220595" h="522604">
                <a:moveTo>
                  <a:pt x="128409" y="467740"/>
                </a:moveTo>
                <a:lnTo>
                  <a:pt x="74744" y="473114"/>
                </a:lnTo>
                <a:lnTo>
                  <a:pt x="67957" y="479678"/>
                </a:lnTo>
                <a:lnTo>
                  <a:pt x="36461" y="513334"/>
                </a:lnTo>
                <a:lnTo>
                  <a:pt x="87137" y="513334"/>
                </a:lnTo>
                <a:lnTo>
                  <a:pt x="132600" y="508762"/>
                </a:lnTo>
                <a:lnTo>
                  <a:pt x="151015" y="486155"/>
                </a:lnTo>
                <a:lnTo>
                  <a:pt x="148608" y="478349"/>
                </a:lnTo>
                <a:lnTo>
                  <a:pt x="143570" y="472281"/>
                </a:lnTo>
                <a:lnTo>
                  <a:pt x="136603" y="468546"/>
                </a:lnTo>
                <a:lnTo>
                  <a:pt x="128409" y="467740"/>
                </a:lnTo>
                <a:close/>
              </a:path>
              <a:path w="2220595" h="522604">
                <a:moveTo>
                  <a:pt x="2144498" y="469452"/>
                </a:moveTo>
                <a:lnTo>
                  <a:pt x="2151519" y="476376"/>
                </a:lnTo>
                <a:lnTo>
                  <a:pt x="2178697" y="504443"/>
                </a:lnTo>
                <a:lnTo>
                  <a:pt x="2183904" y="510159"/>
                </a:lnTo>
                <a:lnTo>
                  <a:pt x="2198596" y="496697"/>
                </a:lnTo>
                <a:lnTo>
                  <a:pt x="2178443" y="496697"/>
                </a:lnTo>
                <a:lnTo>
                  <a:pt x="2177925" y="473153"/>
                </a:lnTo>
                <a:lnTo>
                  <a:pt x="2144498" y="469452"/>
                </a:lnTo>
                <a:close/>
              </a:path>
              <a:path w="2220595" h="522604">
                <a:moveTo>
                  <a:pt x="2196223" y="366013"/>
                </a:moveTo>
                <a:lnTo>
                  <a:pt x="2176120" y="391160"/>
                </a:lnTo>
                <a:lnTo>
                  <a:pt x="2177281" y="443887"/>
                </a:lnTo>
                <a:lnTo>
                  <a:pt x="2180475" y="447039"/>
                </a:lnTo>
                <a:lnTo>
                  <a:pt x="2208288" y="475868"/>
                </a:lnTo>
                <a:lnTo>
                  <a:pt x="2214257" y="482345"/>
                </a:lnTo>
                <a:lnTo>
                  <a:pt x="2183904" y="510159"/>
                </a:lnTo>
                <a:lnTo>
                  <a:pt x="2220023" y="510159"/>
                </a:lnTo>
                <a:lnTo>
                  <a:pt x="2217305" y="386079"/>
                </a:lnTo>
                <a:lnTo>
                  <a:pt x="2215493" y="378140"/>
                </a:lnTo>
                <a:lnTo>
                  <a:pt x="2210908" y="371713"/>
                </a:lnTo>
                <a:lnTo>
                  <a:pt x="2204250" y="367452"/>
                </a:lnTo>
                <a:lnTo>
                  <a:pt x="2196223" y="366013"/>
                </a:lnTo>
                <a:close/>
              </a:path>
              <a:path w="2220595" h="522604">
                <a:moveTo>
                  <a:pt x="42814" y="476311"/>
                </a:moveTo>
                <a:lnTo>
                  <a:pt x="19329" y="478663"/>
                </a:lnTo>
                <a:lnTo>
                  <a:pt x="42049" y="499872"/>
                </a:lnTo>
                <a:lnTo>
                  <a:pt x="42814" y="476311"/>
                </a:lnTo>
                <a:close/>
              </a:path>
              <a:path w="2220595" h="522604">
                <a:moveTo>
                  <a:pt x="74744" y="473114"/>
                </a:moveTo>
                <a:lnTo>
                  <a:pt x="42814" y="476311"/>
                </a:lnTo>
                <a:lnTo>
                  <a:pt x="42049" y="499872"/>
                </a:lnTo>
                <a:lnTo>
                  <a:pt x="49060" y="499872"/>
                </a:lnTo>
                <a:lnTo>
                  <a:pt x="67957" y="479678"/>
                </a:lnTo>
                <a:lnTo>
                  <a:pt x="74744" y="473114"/>
                </a:lnTo>
                <a:close/>
              </a:path>
              <a:path w="2220595" h="522604">
                <a:moveTo>
                  <a:pt x="2177925" y="473153"/>
                </a:moveTo>
                <a:lnTo>
                  <a:pt x="2178443" y="496697"/>
                </a:lnTo>
                <a:lnTo>
                  <a:pt x="2201303" y="475741"/>
                </a:lnTo>
                <a:lnTo>
                  <a:pt x="2177925" y="473153"/>
                </a:lnTo>
                <a:close/>
              </a:path>
              <a:path w="2220595" h="522604">
                <a:moveTo>
                  <a:pt x="2177281" y="443887"/>
                </a:moveTo>
                <a:lnTo>
                  <a:pt x="2177925" y="473153"/>
                </a:lnTo>
                <a:lnTo>
                  <a:pt x="2201303" y="475741"/>
                </a:lnTo>
                <a:lnTo>
                  <a:pt x="2178443" y="496697"/>
                </a:lnTo>
                <a:lnTo>
                  <a:pt x="2198596" y="496697"/>
                </a:lnTo>
                <a:lnTo>
                  <a:pt x="2214257" y="482345"/>
                </a:lnTo>
                <a:lnTo>
                  <a:pt x="2208166" y="475741"/>
                </a:lnTo>
                <a:lnTo>
                  <a:pt x="2180475" y="447039"/>
                </a:lnTo>
                <a:lnTo>
                  <a:pt x="2177281" y="443887"/>
                </a:lnTo>
                <a:close/>
              </a:path>
              <a:path w="2220595" h="522604">
                <a:moveTo>
                  <a:pt x="1102626" y="0"/>
                </a:moveTo>
                <a:lnTo>
                  <a:pt x="1029982" y="2159"/>
                </a:lnTo>
                <a:lnTo>
                  <a:pt x="957592" y="7874"/>
                </a:lnTo>
                <a:lnTo>
                  <a:pt x="885456" y="17144"/>
                </a:lnTo>
                <a:lnTo>
                  <a:pt x="813828" y="29844"/>
                </a:lnTo>
                <a:lnTo>
                  <a:pt x="742708" y="46100"/>
                </a:lnTo>
                <a:lnTo>
                  <a:pt x="672350" y="65786"/>
                </a:lnTo>
                <a:lnTo>
                  <a:pt x="602754" y="88900"/>
                </a:lnTo>
                <a:lnTo>
                  <a:pt x="534301" y="115442"/>
                </a:lnTo>
                <a:lnTo>
                  <a:pt x="466864" y="145414"/>
                </a:lnTo>
                <a:lnTo>
                  <a:pt x="400824" y="178942"/>
                </a:lnTo>
                <a:lnTo>
                  <a:pt x="335927" y="215900"/>
                </a:lnTo>
                <a:lnTo>
                  <a:pt x="272681" y="256159"/>
                </a:lnTo>
                <a:lnTo>
                  <a:pt x="211086" y="299974"/>
                </a:lnTo>
                <a:lnTo>
                  <a:pt x="151396" y="347090"/>
                </a:lnTo>
                <a:lnTo>
                  <a:pt x="93611" y="397637"/>
                </a:lnTo>
                <a:lnTo>
                  <a:pt x="43809" y="445628"/>
                </a:lnTo>
                <a:lnTo>
                  <a:pt x="42814" y="476311"/>
                </a:lnTo>
                <a:lnTo>
                  <a:pt x="74744" y="473114"/>
                </a:lnTo>
                <a:lnTo>
                  <a:pt x="122186" y="427227"/>
                </a:lnTo>
                <a:lnTo>
                  <a:pt x="178657" y="378140"/>
                </a:lnTo>
                <a:lnTo>
                  <a:pt x="236740" y="332359"/>
                </a:lnTo>
                <a:lnTo>
                  <a:pt x="296684" y="289813"/>
                </a:lnTo>
                <a:lnTo>
                  <a:pt x="358152" y="250698"/>
                </a:lnTo>
                <a:lnTo>
                  <a:pt x="421144" y="214756"/>
                </a:lnTo>
                <a:lnTo>
                  <a:pt x="485533" y="182244"/>
                </a:lnTo>
                <a:lnTo>
                  <a:pt x="551065" y="153162"/>
                </a:lnTo>
                <a:lnTo>
                  <a:pt x="617740" y="127380"/>
                </a:lnTo>
                <a:lnTo>
                  <a:pt x="685304" y="104901"/>
                </a:lnTo>
                <a:lnTo>
                  <a:pt x="753884" y="85725"/>
                </a:lnTo>
                <a:lnTo>
                  <a:pt x="822972" y="70103"/>
                </a:lnTo>
                <a:lnTo>
                  <a:pt x="892695" y="57785"/>
                </a:lnTo>
                <a:lnTo>
                  <a:pt x="962799" y="48894"/>
                </a:lnTo>
                <a:lnTo>
                  <a:pt x="1033284" y="43306"/>
                </a:lnTo>
                <a:lnTo>
                  <a:pt x="1103896" y="41148"/>
                </a:lnTo>
                <a:lnTo>
                  <a:pt x="1462498" y="41148"/>
                </a:lnTo>
                <a:lnTo>
                  <a:pt x="1392313" y="26162"/>
                </a:lnTo>
                <a:lnTo>
                  <a:pt x="1320177" y="14224"/>
                </a:lnTo>
                <a:lnTo>
                  <a:pt x="1247914" y="5968"/>
                </a:lnTo>
                <a:lnTo>
                  <a:pt x="1175270" y="1142"/>
                </a:lnTo>
                <a:lnTo>
                  <a:pt x="1102626" y="0"/>
                </a:lnTo>
                <a:close/>
              </a:path>
              <a:path w="2220595" h="522604">
                <a:moveTo>
                  <a:pt x="1462498" y="41148"/>
                </a:moveTo>
                <a:lnTo>
                  <a:pt x="1103896" y="41148"/>
                </a:lnTo>
                <a:lnTo>
                  <a:pt x="1174508" y="42417"/>
                </a:lnTo>
                <a:lnTo>
                  <a:pt x="1245120" y="47116"/>
                </a:lnTo>
                <a:lnTo>
                  <a:pt x="1315478" y="55244"/>
                </a:lnTo>
                <a:lnTo>
                  <a:pt x="1385582" y="66801"/>
                </a:lnTo>
                <a:lnTo>
                  <a:pt x="1455051" y="81787"/>
                </a:lnTo>
                <a:lnTo>
                  <a:pt x="1524012" y="100202"/>
                </a:lnTo>
                <a:lnTo>
                  <a:pt x="1592211" y="122174"/>
                </a:lnTo>
                <a:lnTo>
                  <a:pt x="1659521" y="147574"/>
                </a:lnTo>
                <a:lnTo>
                  <a:pt x="1725815" y="176275"/>
                </a:lnTo>
                <a:lnTo>
                  <a:pt x="1790966" y="208661"/>
                </a:lnTo>
                <a:lnTo>
                  <a:pt x="1854974" y="244348"/>
                </a:lnTo>
                <a:lnTo>
                  <a:pt x="1917331" y="283590"/>
                </a:lnTo>
                <a:lnTo>
                  <a:pt x="1978418" y="326389"/>
                </a:lnTo>
                <a:lnTo>
                  <a:pt x="2037727" y="372617"/>
                </a:lnTo>
                <a:lnTo>
                  <a:pt x="2095258" y="422401"/>
                </a:lnTo>
                <a:lnTo>
                  <a:pt x="2123706" y="448944"/>
                </a:lnTo>
                <a:lnTo>
                  <a:pt x="2144498" y="469452"/>
                </a:lnTo>
                <a:lnTo>
                  <a:pt x="2177925" y="473153"/>
                </a:lnTo>
                <a:lnTo>
                  <a:pt x="2151900" y="418845"/>
                </a:lnTo>
                <a:lnTo>
                  <a:pt x="2122309" y="391160"/>
                </a:lnTo>
                <a:lnTo>
                  <a:pt x="2063127" y="340105"/>
                </a:lnTo>
                <a:lnTo>
                  <a:pt x="2002040" y="292607"/>
                </a:lnTo>
                <a:lnTo>
                  <a:pt x="1939302" y="248665"/>
                </a:lnTo>
                <a:lnTo>
                  <a:pt x="1875040" y="208279"/>
                </a:lnTo>
                <a:lnTo>
                  <a:pt x="1809254" y="171576"/>
                </a:lnTo>
                <a:lnTo>
                  <a:pt x="1742198" y="138429"/>
                </a:lnTo>
                <a:lnTo>
                  <a:pt x="1673999" y="108838"/>
                </a:lnTo>
                <a:lnTo>
                  <a:pt x="1604784" y="82803"/>
                </a:lnTo>
                <a:lnTo>
                  <a:pt x="1534680" y="60325"/>
                </a:lnTo>
                <a:lnTo>
                  <a:pt x="1463687" y="41401"/>
                </a:lnTo>
                <a:lnTo>
                  <a:pt x="1462498" y="41148"/>
                </a:lnTo>
                <a:close/>
              </a:path>
            </a:pathLst>
          </a:custGeom>
          <a:solidFill>
            <a:srgbClr val="497DBA"/>
          </a:solidFill>
        </p:spPr>
        <p:txBody>
          <a:bodyPr wrap="square" lIns="0" tIns="0" rIns="0" bIns="0" rtlCol="0"/>
          <a:lstStyle/>
          <a:p>
            <a:endParaRPr/>
          </a:p>
        </p:txBody>
      </p:sp>
      <p:sp>
        <p:nvSpPr>
          <p:cNvPr id="26" name="object 26"/>
          <p:cNvSpPr/>
          <p:nvPr/>
        </p:nvSpPr>
        <p:spPr>
          <a:xfrm>
            <a:off x="4431029" y="3933572"/>
            <a:ext cx="426084" cy="325755"/>
          </a:xfrm>
          <a:custGeom>
            <a:avLst/>
            <a:gdLst/>
            <a:ahLst/>
            <a:cxnLst/>
            <a:rect l="l" t="t" r="r" b="b"/>
            <a:pathLst>
              <a:path w="426085" h="325754">
                <a:moveTo>
                  <a:pt x="34670" y="199897"/>
                </a:moveTo>
                <a:lnTo>
                  <a:pt x="26034" y="205104"/>
                </a:lnTo>
                <a:lnTo>
                  <a:pt x="24002" y="213740"/>
                </a:lnTo>
                <a:lnTo>
                  <a:pt x="0" y="314324"/>
                </a:lnTo>
                <a:lnTo>
                  <a:pt x="111632" y="325627"/>
                </a:lnTo>
                <a:lnTo>
                  <a:pt x="119506" y="319150"/>
                </a:lnTo>
                <a:lnTo>
                  <a:pt x="120099" y="313308"/>
                </a:lnTo>
                <a:lnTo>
                  <a:pt x="29082" y="313308"/>
                </a:lnTo>
                <a:lnTo>
                  <a:pt x="10540" y="287146"/>
                </a:lnTo>
                <a:lnTo>
                  <a:pt x="45309" y="262429"/>
                </a:lnTo>
                <a:lnTo>
                  <a:pt x="55118" y="221233"/>
                </a:lnTo>
                <a:lnTo>
                  <a:pt x="57150" y="212597"/>
                </a:lnTo>
                <a:lnTo>
                  <a:pt x="51815" y="203961"/>
                </a:lnTo>
                <a:lnTo>
                  <a:pt x="34670" y="199897"/>
                </a:lnTo>
                <a:close/>
              </a:path>
              <a:path w="426085" h="325754">
                <a:moveTo>
                  <a:pt x="45309" y="262429"/>
                </a:moveTo>
                <a:lnTo>
                  <a:pt x="10540" y="287146"/>
                </a:lnTo>
                <a:lnTo>
                  <a:pt x="29082" y="313308"/>
                </a:lnTo>
                <a:lnTo>
                  <a:pt x="42302" y="303910"/>
                </a:lnTo>
                <a:lnTo>
                  <a:pt x="35432" y="303910"/>
                </a:lnTo>
                <a:lnTo>
                  <a:pt x="21462" y="284225"/>
                </a:lnTo>
                <a:lnTo>
                  <a:pt x="40119" y="284225"/>
                </a:lnTo>
                <a:lnTo>
                  <a:pt x="45309" y="262429"/>
                </a:lnTo>
                <a:close/>
              </a:path>
              <a:path w="426085" h="325754">
                <a:moveTo>
                  <a:pt x="63901" y="288556"/>
                </a:moveTo>
                <a:lnTo>
                  <a:pt x="29082" y="313308"/>
                </a:lnTo>
                <a:lnTo>
                  <a:pt x="120099" y="313308"/>
                </a:lnTo>
                <a:lnTo>
                  <a:pt x="121284" y="301624"/>
                </a:lnTo>
                <a:lnTo>
                  <a:pt x="114807" y="293750"/>
                </a:lnTo>
                <a:lnTo>
                  <a:pt x="63901" y="288556"/>
                </a:lnTo>
                <a:close/>
              </a:path>
              <a:path w="426085" h="325754">
                <a:moveTo>
                  <a:pt x="21462" y="284225"/>
                </a:moveTo>
                <a:lnTo>
                  <a:pt x="35432" y="303910"/>
                </a:lnTo>
                <a:lnTo>
                  <a:pt x="39677" y="286084"/>
                </a:lnTo>
                <a:lnTo>
                  <a:pt x="21462" y="284225"/>
                </a:lnTo>
                <a:close/>
              </a:path>
              <a:path w="426085" h="325754">
                <a:moveTo>
                  <a:pt x="39677" y="286084"/>
                </a:moveTo>
                <a:lnTo>
                  <a:pt x="35432" y="303910"/>
                </a:lnTo>
                <a:lnTo>
                  <a:pt x="42302" y="303910"/>
                </a:lnTo>
                <a:lnTo>
                  <a:pt x="63901" y="288556"/>
                </a:lnTo>
                <a:lnTo>
                  <a:pt x="39677" y="286084"/>
                </a:lnTo>
                <a:close/>
              </a:path>
              <a:path w="426085" h="325754">
                <a:moveTo>
                  <a:pt x="362388" y="37015"/>
                </a:moveTo>
                <a:lnTo>
                  <a:pt x="45309" y="262429"/>
                </a:lnTo>
                <a:lnTo>
                  <a:pt x="39677" y="286084"/>
                </a:lnTo>
                <a:lnTo>
                  <a:pt x="63901" y="288556"/>
                </a:lnTo>
                <a:lnTo>
                  <a:pt x="380902" y="63198"/>
                </a:lnTo>
                <a:lnTo>
                  <a:pt x="386557" y="39445"/>
                </a:lnTo>
                <a:lnTo>
                  <a:pt x="362388" y="37015"/>
                </a:lnTo>
                <a:close/>
              </a:path>
              <a:path w="426085" h="325754">
                <a:moveTo>
                  <a:pt x="40119" y="284225"/>
                </a:moveTo>
                <a:lnTo>
                  <a:pt x="21462" y="284225"/>
                </a:lnTo>
                <a:lnTo>
                  <a:pt x="39677" y="286084"/>
                </a:lnTo>
                <a:lnTo>
                  <a:pt x="40119" y="284225"/>
                </a:lnTo>
                <a:close/>
              </a:path>
              <a:path w="426085" h="325754">
                <a:moveTo>
                  <a:pt x="425843" y="12318"/>
                </a:moveTo>
                <a:lnTo>
                  <a:pt x="397129" y="12318"/>
                </a:lnTo>
                <a:lnTo>
                  <a:pt x="415670" y="38480"/>
                </a:lnTo>
                <a:lnTo>
                  <a:pt x="380902" y="63198"/>
                </a:lnTo>
                <a:lnTo>
                  <a:pt x="371094" y="104393"/>
                </a:lnTo>
                <a:lnTo>
                  <a:pt x="369061" y="113029"/>
                </a:lnTo>
                <a:lnTo>
                  <a:pt x="374269" y="121665"/>
                </a:lnTo>
                <a:lnTo>
                  <a:pt x="391541" y="125729"/>
                </a:lnTo>
                <a:lnTo>
                  <a:pt x="400177" y="120395"/>
                </a:lnTo>
                <a:lnTo>
                  <a:pt x="425843" y="12318"/>
                </a:lnTo>
                <a:close/>
              </a:path>
              <a:path w="426085" h="325754">
                <a:moveTo>
                  <a:pt x="386557" y="39445"/>
                </a:moveTo>
                <a:lnTo>
                  <a:pt x="380902" y="63198"/>
                </a:lnTo>
                <a:lnTo>
                  <a:pt x="411740" y="41274"/>
                </a:lnTo>
                <a:lnTo>
                  <a:pt x="404748" y="41274"/>
                </a:lnTo>
                <a:lnTo>
                  <a:pt x="386557" y="39445"/>
                </a:lnTo>
                <a:close/>
              </a:path>
              <a:path w="426085" h="325754">
                <a:moveTo>
                  <a:pt x="390779" y="21716"/>
                </a:moveTo>
                <a:lnTo>
                  <a:pt x="386557" y="39445"/>
                </a:lnTo>
                <a:lnTo>
                  <a:pt x="404748" y="41274"/>
                </a:lnTo>
                <a:lnTo>
                  <a:pt x="390779" y="21716"/>
                </a:lnTo>
                <a:close/>
              </a:path>
              <a:path w="426085" h="325754">
                <a:moveTo>
                  <a:pt x="403789" y="21716"/>
                </a:moveTo>
                <a:lnTo>
                  <a:pt x="390779" y="21716"/>
                </a:lnTo>
                <a:lnTo>
                  <a:pt x="404748" y="41274"/>
                </a:lnTo>
                <a:lnTo>
                  <a:pt x="411740" y="41274"/>
                </a:lnTo>
                <a:lnTo>
                  <a:pt x="415670" y="38480"/>
                </a:lnTo>
                <a:lnTo>
                  <a:pt x="403789" y="21716"/>
                </a:lnTo>
                <a:close/>
              </a:path>
              <a:path w="426085" h="325754">
                <a:moveTo>
                  <a:pt x="397129" y="12318"/>
                </a:moveTo>
                <a:lnTo>
                  <a:pt x="362388" y="37015"/>
                </a:lnTo>
                <a:lnTo>
                  <a:pt x="386557" y="39445"/>
                </a:lnTo>
                <a:lnTo>
                  <a:pt x="390779" y="21716"/>
                </a:lnTo>
                <a:lnTo>
                  <a:pt x="403789" y="21716"/>
                </a:lnTo>
                <a:lnTo>
                  <a:pt x="397129" y="12318"/>
                </a:lnTo>
                <a:close/>
              </a:path>
              <a:path w="426085" h="325754">
                <a:moveTo>
                  <a:pt x="314578" y="0"/>
                </a:moveTo>
                <a:lnTo>
                  <a:pt x="306705" y="6476"/>
                </a:lnTo>
                <a:lnTo>
                  <a:pt x="304926" y="24002"/>
                </a:lnTo>
                <a:lnTo>
                  <a:pt x="311276" y="31876"/>
                </a:lnTo>
                <a:lnTo>
                  <a:pt x="362388" y="37015"/>
                </a:lnTo>
                <a:lnTo>
                  <a:pt x="397129" y="12318"/>
                </a:lnTo>
                <a:lnTo>
                  <a:pt x="425843" y="12318"/>
                </a:lnTo>
                <a:lnTo>
                  <a:pt x="426084" y="11302"/>
                </a:lnTo>
                <a:lnTo>
                  <a:pt x="314578" y="0"/>
                </a:lnTo>
                <a:close/>
              </a:path>
            </a:pathLst>
          </a:custGeom>
          <a:solidFill>
            <a:srgbClr val="497DBA"/>
          </a:solidFill>
        </p:spPr>
        <p:txBody>
          <a:bodyPr wrap="square" lIns="0" tIns="0" rIns="0" bIns="0" rtlCol="0"/>
          <a:lstStyle/>
          <a:p>
            <a:endParaRPr/>
          </a:p>
        </p:txBody>
      </p:sp>
      <p:sp>
        <p:nvSpPr>
          <p:cNvPr id="27" name="object 27"/>
          <p:cNvSpPr/>
          <p:nvPr/>
        </p:nvSpPr>
        <p:spPr>
          <a:xfrm>
            <a:off x="3814985" y="5068061"/>
            <a:ext cx="144145" cy="612140"/>
          </a:xfrm>
          <a:custGeom>
            <a:avLst/>
            <a:gdLst/>
            <a:ahLst/>
            <a:cxnLst/>
            <a:rect l="l" t="t" r="r" b="b"/>
            <a:pathLst>
              <a:path w="144144" h="612139">
                <a:moveTo>
                  <a:pt x="17017" y="507714"/>
                </a:moveTo>
                <a:lnTo>
                  <a:pt x="10925" y="508507"/>
                </a:lnTo>
                <a:lnTo>
                  <a:pt x="5429" y="511682"/>
                </a:lnTo>
                <a:lnTo>
                  <a:pt x="1583" y="516678"/>
                </a:lnTo>
                <a:lnTo>
                  <a:pt x="0" y="522593"/>
                </a:lnTo>
                <a:lnTo>
                  <a:pt x="750" y="528683"/>
                </a:lnTo>
                <a:lnTo>
                  <a:pt x="3905" y="534200"/>
                </a:lnTo>
                <a:lnTo>
                  <a:pt x="71977" y="611974"/>
                </a:lnTo>
                <a:lnTo>
                  <a:pt x="93241" y="587679"/>
                </a:lnTo>
                <a:lnTo>
                  <a:pt x="55975" y="587679"/>
                </a:lnTo>
                <a:lnTo>
                  <a:pt x="55975" y="545036"/>
                </a:lnTo>
                <a:lnTo>
                  <a:pt x="28035" y="513079"/>
                </a:lnTo>
                <a:lnTo>
                  <a:pt x="22967" y="509254"/>
                </a:lnTo>
                <a:lnTo>
                  <a:pt x="17017" y="507714"/>
                </a:lnTo>
                <a:close/>
              </a:path>
              <a:path w="144144" h="612139">
                <a:moveTo>
                  <a:pt x="55975" y="545036"/>
                </a:moveTo>
                <a:lnTo>
                  <a:pt x="55975" y="587679"/>
                </a:lnTo>
                <a:lnTo>
                  <a:pt x="87979" y="587679"/>
                </a:lnTo>
                <a:lnTo>
                  <a:pt x="87979" y="577138"/>
                </a:lnTo>
                <a:lnTo>
                  <a:pt x="59912" y="577138"/>
                </a:lnTo>
                <a:lnTo>
                  <a:pt x="71977" y="563339"/>
                </a:lnTo>
                <a:lnTo>
                  <a:pt x="55975" y="545036"/>
                </a:lnTo>
                <a:close/>
              </a:path>
              <a:path w="144144" h="612139">
                <a:moveTo>
                  <a:pt x="126936" y="507714"/>
                </a:moveTo>
                <a:lnTo>
                  <a:pt x="120987" y="509254"/>
                </a:lnTo>
                <a:lnTo>
                  <a:pt x="115919" y="513079"/>
                </a:lnTo>
                <a:lnTo>
                  <a:pt x="87979" y="545036"/>
                </a:lnTo>
                <a:lnTo>
                  <a:pt x="87979" y="587679"/>
                </a:lnTo>
                <a:lnTo>
                  <a:pt x="93241" y="587679"/>
                </a:lnTo>
                <a:lnTo>
                  <a:pt x="140049" y="534200"/>
                </a:lnTo>
                <a:lnTo>
                  <a:pt x="143204" y="528683"/>
                </a:lnTo>
                <a:lnTo>
                  <a:pt x="143954" y="522593"/>
                </a:lnTo>
                <a:lnTo>
                  <a:pt x="142370" y="516678"/>
                </a:lnTo>
                <a:lnTo>
                  <a:pt x="138525" y="511682"/>
                </a:lnTo>
                <a:lnTo>
                  <a:pt x="133028" y="508507"/>
                </a:lnTo>
                <a:lnTo>
                  <a:pt x="126936" y="507714"/>
                </a:lnTo>
                <a:close/>
              </a:path>
              <a:path w="144144" h="612139">
                <a:moveTo>
                  <a:pt x="71977" y="563339"/>
                </a:moveTo>
                <a:lnTo>
                  <a:pt x="59912" y="577138"/>
                </a:lnTo>
                <a:lnTo>
                  <a:pt x="84042" y="577138"/>
                </a:lnTo>
                <a:lnTo>
                  <a:pt x="71977" y="563339"/>
                </a:lnTo>
                <a:close/>
              </a:path>
              <a:path w="144144" h="612139">
                <a:moveTo>
                  <a:pt x="87979" y="545036"/>
                </a:moveTo>
                <a:lnTo>
                  <a:pt x="71977" y="563339"/>
                </a:lnTo>
                <a:lnTo>
                  <a:pt x="84042" y="577138"/>
                </a:lnTo>
                <a:lnTo>
                  <a:pt x="87979" y="577138"/>
                </a:lnTo>
                <a:lnTo>
                  <a:pt x="87979" y="545036"/>
                </a:lnTo>
                <a:close/>
              </a:path>
              <a:path w="144144" h="612139">
                <a:moveTo>
                  <a:pt x="71977" y="48586"/>
                </a:moveTo>
                <a:lnTo>
                  <a:pt x="55975" y="66874"/>
                </a:lnTo>
                <a:lnTo>
                  <a:pt x="55975" y="545036"/>
                </a:lnTo>
                <a:lnTo>
                  <a:pt x="71977" y="563339"/>
                </a:lnTo>
                <a:lnTo>
                  <a:pt x="87979" y="545036"/>
                </a:lnTo>
                <a:lnTo>
                  <a:pt x="87979" y="66874"/>
                </a:lnTo>
                <a:lnTo>
                  <a:pt x="71977" y="48586"/>
                </a:lnTo>
                <a:close/>
              </a:path>
              <a:path w="144144" h="612139">
                <a:moveTo>
                  <a:pt x="71977" y="0"/>
                </a:moveTo>
                <a:lnTo>
                  <a:pt x="3905" y="77850"/>
                </a:lnTo>
                <a:lnTo>
                  <a:pt x="750" y="83345"/>
                </a:lnTo>
                <a:lnTo>
                  <a:pt x="0" y="89423"/>
                </a:lnTo>
                <a:lnTo>
                  <a:pt x="1583" y="95335"/>
                </a:lnTo>
                <a:lnTo>
                  <a:pt x="5429" y="100330"/>
                </a:lnTo>
                <a:lnTo>
                  <a:pt x="10925" y="103503"/>
                </a:lnTo>
                <a:lnTo>
                  <a:pt x="17018" y="104282"/>
                </a:lnTo>
                <a:lnTo>
                  <a:pt x="22967" y="102705"/>
                </a:lnTo>
                <a:lnTo>
                  <a:pt x="28035" y="98806"/>
                </a:lnTo>
                <a:lnTo>
                  <a:pt x="55975" y="66874"/>
                </a:lnTo>
                <a:lnTo>
                  <a:pt x="55975" y="24383"/>
                </a:lnTo>
                <a:lnTo>
                  <a:pt x="93298" y="24383"/>
                </a:lnTo>
                <a:lnTo>
                  <a:pt x="71977" y="0"/>
                </a:lnTo>
                <a:close/>
              </a:path>
              <a:path w="144144" h="612139">
                <a:moveTo>
                  <a:pt x="93298" y="24383"/>
                </a:moveTo>
                <a:lnTo>
                  <a:pt x="87979" y="24383"/>
                </a:lnTo>
                <a:lnTo>
                  <a:pt x="87979" y="66874"/>
                </a:lnTo>
                <a:lnTo>
                  <a:pt x="115919" y="98806"/>
                </a:lnTo>
                <a:lnTo>
                  <a:pt x="120987" y="102705"/>
                </a:lnTo>
                <a:lnTo>
                  <a:pt x="126936" y="104282"/>
                </a:lnTo>
                <a:lnTo>
                  <a:pt x="133028" y="103503"/>
                </a:lnTo>
                <a:lnTo>
                  <a:pt x="138525" y="100330"/>
                </a:lnTo>
                <a:lnTo>
                  <a:pt x="142370" y="95335"/>
                </a:lnTo>
                <a:lnTo>
                  <a:pt x="143954" y="89423"/>
                </a:lnTo>
                <a:lnTo>
                  <a:pt x="143204" y="83345"/>
                </a:lnTo>
                <a:lnTo>
                  <a:pt x="140049" y="77850"/>
                </a:lnTo>
                <a:lnTo>
                  <a:pt x="93298" y="24383"/>
                </a:lnTo>
                <a:close/>
              </a:path>
              <a:path w="144144" h="612139">
                <a:moveTo>
                  <a:pt x="87979" y="24383"/>
                </a:moveTo>
                <a:lnTo>
                  <a:pt x="55975" y="24383"/>
                </a:lnTo>
                <a:lnTo>
                  <a:pt x="55975" y="66874"/>
                </a:lnTo>
                <a:lnTo>
                  <a:pt x="71977" y="48586"/>
                </a:lnTo>
                <a:lnTo>
                  <a:pt x="59912" y="34798"/>
                </a:lnTo>
                <a:lnTo>
                  <a:pt x="87979" y="34798"/>
                </a:lnTo>
                <a:lnTo>
                  <a:pt x="87979" y="24383"/>
                </a:lnTo>
                <a:close/>
              </a:path>
              <a:path w="144144" h="612139">
                <a:moveTo>
                  <a:pt x="87979" y="34798"/>
                </a:moveTo>
                <a:lnTo>
                  <a:pt x="84042" y="34798"/>
                </a:lnTo>
                <a:lnTo>
                  <a:pt x="71977" y="48586"/>
                </a:lnTo>
                <a:lnTo>
                  <a:pt x="87979" y="66874"/>
                </a:lnTo>
                <a:lnTo>
                  <a:pt x="87979" y="34798"/>
                </a:lnTo>
                <a:close/>
              </a:path>
              <a:path w="144144" h="612139">
                <a:moveTo>
                  <a:pt x="84042" y="34798"/>
                </a:moveTo>
                <a:lnTo>
                  <a:pt x="59912" y="34798"/>
                </a:lnTo>
                <a:lnTo>
                  <a:pt x="71977" y="48586"/>
                </a:lnTo>
                <a:lnTo>
                  <a:pt x="84042" y="34798"/>
                </a:lnTo>
                <a:close/>
              </a:path>
            </a:pathLst>
          </a:custGeom>
          <a:solidFill>
            <a:srgbClr val="497DBA"/>
          </a:solidFill>
        </p:spPr>
        <p:txBody>
          <a:bodyPr wrap="square" lIns="0" tIns="0" rIns="0" bIns="0" rtlCol="0"/>
          <a:lstStyle/>
          <a:p>
            <a:endParaRPr/>
          </a:p>
        </p:txBody>
      </p:sp>
      <p:sp>
        <p:nvSpPr>
          <p:cNvPr id="28" name="object 28"/>
          <p:cNvSpPr txBox="1"/>
          <p:nvPr/>
        </p:nvSpPr>
        <p:spPr>
          <a:xfrm>
            <a:off x="3000248" y="2216657"/>
            <a:ext cx="184975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水平的な相互運用</a:t>
            </a:r>
            <a:r>
              <a:rPr sz="1600" spc="-50" dirty="0">
                <a:latin typeface="メイリオ"/>
                <a:cs typeface="メイリオ"/>
              </a:rPr>
              <a:t>性</a:t>
            </a:r>
            <a:endParaRPr sz="1600">
              <a:latin typeface="メイリオ"/>
              <a:cs typeface="メイリオ"/>
            </a:endParaRPr>
          </a:p>
        </p:txBody>
      </p:sp>
      <p:sp>
        <p:nvSpPr>
          <p:cNvPr id="29" name="object 29"/>
          <p:cNvSpPr txBox="1"/>
          <p:nvPr/>
        </p:nvSpPr>
        <p:spPr>
          <a:xfrm>
            <a:off x="5983985" y="2213813"/>
            <a:ext cx="4216400" cy="243656"/>
          </a:xfrm>
          <a:prstGeom prst="rect">
            <a:avLst/>
          </a:prstGeom>
        </p:spPr>
        <p:txBody>
          <a:bodyPr vert="horz" wrap="square" lIns="0" tIns="12700" rIns="0" bIns="0" rtlCol="0">
            <a:spAutoFit/>
          </a:bodyPr>
          <a:lstStyle/>
          <a:p>
            <a:pPr marL="12700">
              <a:spcBef>
                <a:spcPts val="100"/>
              </a:spcBef>
            </a:pPr>
            <a:r>
              <a:rPr sz="1500" spc="-15" dirty="0">
                <a:latin typeface="メイリオ"/>
                <a:cs typeface="メイリオ"/>
              </a:rPr>
              <a:t>「セーフガード」に関する７中銀グループの整理</a:t>
            </a:r>
            <a:endParaRPr sz="1500">
              <a:latin typeface="メイリオ"/>
              <a:cs typeface="メイリオ"/>
            </a:endParaRPr>
          </a:p>
        </p:txBody>
      </p:sp>
      <p:sp>
        <p:nvSpPr>
          <p:cNvPr id="30" name="object 30"/>
          <p:cNvSpPr/>
          <p:nvPr/>
        </p:nvSpPr>
        <p:spPr>
          <a:xfrm>
            <a:off x="6280404" y="3942588"/>
            <a:ext cx="3744595" cy="1050290"/>
          </a:xfrm>
          <a:custGeom>
            <a:avLst/>
            <a:gdLst/>
            <a:ahLst/>
            <a:cxnLst/>
            <a:rect l="l" t="t" r="r" b="b"/>
            <a:pathLst>
              <a:path w="3744595" h="1050289">
                <a:moveTo>
                  <a:pt x="3661029" y="0"/>
                </a:moveTo>
                <a:lnTo>
                  <a:pt x="83438" y="0"/>
                </a:lnTo>
                <a:lnTo>
                  <a:pt x="50952" y="6554"/>
                </a:lnTo>
                <a:lnTo>
                  <a:pt x="24431" y="24431"/>
                </a:lnTo>
                <a:lnTo>
                  <a:pt x="6554" y="50952"/>
                </a:lnTo>
                <a:lnTo>
                  <a:pt x="0" y="83438"/>
                </a:lnTo>
                <a:lnTo>
                  <a:pt x="0" y="966597"/>
                </a:lnTo>
                <a:lnTo>
                  <a:pt x="6554" y="999083"/>
                </a:lnTo>
                <a:lnTo>
                  <a:pt x="24431" y="1025604"/>
                </a:lnTo>
                <a:lnTo>
                  <a:pt x="50952" y="1043481"/>
                </a:lnTo>
                <a:lnTo>
                  <a:pt x="83438" y="1050036"/>
                </a:lnTo>
                <a:lnTo>
                  <a:pt x="3661029" y="1050036"/>
                </a:lnTo>
                <a:lnTo>
                  <a:pt x="3693515" y="1043481"/>
                </a:lnTo>
                <a:lnTo>
                  <a:pt x="3720036" y="1025604"/>
                </a:lnTo>
                <a:lnTo>
                  <a:pt x="3737913" y="999083"/>
                </a:lnTo>
                <a:lnTo>
                  <a:pt x="3744468" y="966597"/>
                </a:lnTo>
                <a:lnTo>
                  <a:pt x="3744468" y="83438"/>
                </a:lnTo>
                <a:lnTo>
                  <a:pt x="3737913" y="50952"/>
                </a:lnTo>
                <a:lnTo>
                  <a:pt x="3720036" y="24431"/>
                </a:lnTo>
                <a:lnTo>
                  <a:pt x="3693515" y="6554"/>
                </a:lnTo>
                <a:lnTo>
                  <a:pt x="3661029" y="0"/>
                </a:lnTo>
                <a:close/>
              </a:path>
            </a:pathLst>
          </a:custGeom>
          <a:solidFill>
            <a:srgbClr val="B8CDE4"/>
          </a:solidFill>
        </p:spPr>
        <p:txBody>
          <a:bodyPr wrap="square" lIns="0" tIns="0" rIns="0" bIns="0" rtlCol="0"/>
          <a:lstStyle/>
          <a:p>
            <a:endParaRPr/>
          </a:p>
        </p:txBody>
      </p:sp>
      <p:sp>
        <p:nvSpPr>
          <p:cNvPr id="31" name="object 31"/>
          <p:cNvSpPr/>
          <p:nvPr/>
        </p:nvSpPr>
        <p:spPr>
          <a:xfrm>
            <a:off x="6292597" y="2778252"/>
            <a:ext cx="3744595" cy="1030605"/>
          </a:xfrm>
          <a:custGeom>
            <a:avLst/>
            <a:gdLst/>
            <a:ahLst/>
            <a:cxnLst/>
            <a:rect l="l" t="t" r="r" b="b"/>
            <a:pathLst>
              <a:path w="3744595" h="1030604">
                <a:moveTo>
                  <a:pt x="3662553" y="0"/>
                </a:moveTo>
                <a:lnTo>
                  <a:pt x="81914" y="0"/>
                </a:lnTo>
                <a:lnTo>
                  <a:pt x="50041" y="6441"/>
                </a:lnTo>
                <a:lnTo>
                  <a:pt x="24002" y="24002"/>
                </a:lnTo>
                <a:lnTo>
                  <a:pt x="6441" y="50041"/>
                </a:lnTo>
                <a:lnTo>
                  <a:pt x="0" y="81914"/>
                </a:lnTo>
                <a:lnTo>
                  <a:pt x="0" y="948309"/>
                </a:lnTo>
                <a:lnTo>
                  <a:pt x="6441" y="980182"/>
                </a:lnTo>
                <a:lnTo>
                  <a:pt x="24002" y="1006221"/>
                </a:lnTo>
                <a:lnTo>
                  <a:pt x="50041" y="1023782"/>
                </a:lnTo>
                <a:lnTo>
                  <a:pt x="81914" y="1030224"/>
                </a:lnTo>
                <a:lnTo>
                  <a:pt x="3662553" y="1030224"/>
                </a:lnTo>
                <a:lnTo>
                  <a:pt x="3694426" y="1023782"/>
                </a:lnTo>
                <a:lnTo>
                  <a:pt x="3720465" y="1006221"/>
                </a:lnTo>
                <a:lnTo>
                  <a:pt x="3738026" y="980182"/>
                </a:lnTo>
                <a:lnTo>
                  <a:pt x="3744468" y="948309"/>
                </a:lnTo>
                <a:lnTo>
                  <a:pt x="3744468" y="81914"/>
                </a:lnTo>
                <a:lnTo>
                  <a:pt x="3738026" y="50041"/>
                </a:lnTo>
                <a:lnTo>
                  <a:pt x="3720465" y="24002"/>
                </a:lnTo>
                <a:lnTo>
                  <a:pt x="3694426" y="6441"/>
                </a:lnTo>
                <a:lnTo>
                  <a:pt x="3662553" y="0"/>
                </a:lnTo>
                <a:close/>
              </a:path>
            </a:pathLst>
          </a:custGeom>
          <a:solidFill>
            <a:srgbClr val="B8CDE4"/>
          </a:solidFill>
        </p:spPr>
        <p:txBody>
          <a:bodyPr wrap="square" lIns="0" tIns="0" rIns="0" bIns="0" rtlCol="0"/>
          <a:lstStyle/>
          <a:p>
            <a:endParaRPr/>
          </a:p>
        </p:txBody>
      </p:sp>
      <p:sp>
        <p:nvSpPr>
          <p:cNvPr id="32" name="object 32"/>
          <p:cNvSpPr txBox="1"/>
          <p:nvPr/>
        </p:nvSpPr>
        <p:spPr>
          <a:xfrm>
            <a:off x="6104382" y="2596133"/>
            <a:ext cx="4122420" cy="3670620"/>
          </a:xfrm>
          <a:prstGeom prst="rect">
            <a:avLst/>
          </a:prstGeom>
          <a:ln w="25907">
            <a:solidFill>
              <a:srgbClr val="385D89"/>
            </a:solidFill>
          </a:ln>
        </p:spPr>
        <p:txBody>
          <a:bodyPr vert="horz" wrap="square" lIns="0" tIns="3175" rIns="0" bIns="0" rtlCol="0">
            <a:spAutoFit/>
          </a:bodyPr>
          <a:lstStyle/>
          <a:p>
            <a:pPr>
              <a:spcBef>
                <a:spcPts val="25"/>
              </a:spcBef>
            </a:pPr>
            <a:endParaRPr>
              <a:latin typeface="Times New Roman"/>
              <a:cs typeface="Times New Roman"/>
            </a:endParaRPr>
          </a:p>
          <a:p>
            <a:pPr marL="340995"/>
            <a:r>
              <a:rPr sz="1600" spc="-25" dirty="0">
                <a:latin typeface="メイリオ"/>
                <a:cs typeface="メイリオ"/>
              </a:rPr>
              <a:t>１.「量」に関する措</a:t>
            </a:r>
            <a:r>
              <a:rPr sz="1600" spc="-50" dirty="0">
                <a:latin typeface="メイリオ"/>
                <a:cs typeface="メイリオ"/>
              </a:rPr>
              <a:t>置</a:t>
            </a:r>
            <a:endParaRPr sz="1600">
              <a:latin typeface="メイリオ"/>
              <a:cs typeface="メイリオ"/>
            </a:endParaRPr>
          </a:p>
          <a:p>
            <a:pPr marL="401955">
              <a:spcBef>
                <a:spcPts val="875"/>
              </a:spcBef>
            </a:pPr>
            <a:r>
              <a:rPr sz="1400" dirty="0">
                <a:latin typeface="メイリオ"/>
                <a:cs typeface="メイリオ"/>
              </a:rPr>
              <a:t>① CBDC</a:t>
            </a:r>
            <a:r>
              <a:rPr sz="1400" spc="-20" dirty="0">
                <a:latin typeface="メイリオ"/>
                <a:cs typeface="メイリオ"/>
              </a:rPr>
              <a:t>保有額に対する上限適用</a:t>
            </a:r>
            <a:endParaRPr sz="1400">
              <a:latin typeface="メイリオ"/>
              <a:cs typeface="メイリオ"/>
            </a:endParaRPr>
          </a:p>
          <a:p>
            <a:pPr marL="401955">
              <a:spcBef>
                <a:spcPts val="610"/>
              </a:spcBef>
            </a:pPr>
            <a:r>
              <a:rPr sz="1400" dirty="0">
                <a:latin typeface="メイリオ"/>
                <a:cs typeface="メイリオ"/>
              </a:rPr>
              <a:t>② CBDC</a:t>
            </a:r>
            <a:r>
              <a:rPr sz="1400" spc="-20" dirty="0">
                <a:latin typeface="メイリオ"/>
                <a:cs typeface="メイリオ"/>
              </a:rPr>
              <a:t>取引額に対する上限適用</a:t>
            </a:r>
            <a:endParaRPr sz="1400">
              <a:latin typeface="メイリオ"/>
              <a:cs typeface="メイリオ"/>
            </a:endParaRPr>
          </a:p>
          <a:p>
            <a:pPr>
              <a:spcBef>
                <a:spcPts val="10"/>
              </a:spcBef>
            </a:pPr>
            <a:endParaRPr sz="1100">
              <a:latin typeface="メイリオ"/>
              <a:cs typeface="メイリオ"/>
            </a:endParaRPr>
          </a:p>
          <a:p>
            <a:pPr marL="327025"/>
            <a:r>
              <a:rPr sz="1600" spc="-25" dirty="0">
                <a:latin typeface="メイリオ"/>
                <a:cs typeface="メイリオ"/>
              </a:rPr>
              <a:t>２.「価格」に関する措</a:t>
            </a:r>
            <a:r>
              <a:rPr sz="1600" spc="-50" dirty="0">
                <a:latin typeface="メイリオ"/>
                <a:cs typeface="メイリオ"/>
              </a:rPr>
              <a:t>置</a:t>
            </a:r>
            <a:endParaRPr sz="1600">
              <a:latin typeface="メイリオ"/>
              <a:cs typeface="メイリオ"/>
            </a:endParaRPr>
          </a:p>
          <a:p>
            <a:pPr marL="387985">
              <a:spcBef>
                <a:spcPts val="875"/>
              </a:spcBef>
            </a:pPr>
            <a:r>
              <a:rPr sz="1400" dirty="0">
                <a:latin typeface="メイリオ"/>
                <a:cs typeface="メイリオ"/>
              </a:rPr>
              <a:t>① CBDC</a:t>
            </a:r>
            <a:r>
              <a:rPr sz="1400" spc="-20" dirty="0">
                <a:latin typeface="メイリオ"/>
                <a:cs typeface="メイリオ"/>
              </a:rPr>
              <a:t>保有額に対する低い金利の適用</a:t>
            </a:r>
            <a:endParaRPr sz="1400">
              <a:latin typeface="メイリオ"/>
              <a:cs typeface="メイリオ"/>
            </a:endParaRPr>
          </a:p>
          <a:p>
            <a:pPr marL="387985">
              <a:spcBef>
                <a:spcPts val="615"/>
              </a:spcBef>
            </a:pPr>
            <a:r>
              <a:rPr sz="1400" dirty="0">
                <a:latin typeface="メイリオ"/>
                <a:cs typeface="メイリオ"/>
              </a:rPr>
              <a:t>② CBDC</a:t>
            </a:r>
            <a:r>
              <a:rPr sz="1400" spc="-20" dirty="0">
                <a:latin typeface="メイリオ"/>
                <a:cs typeface="メイリオ"/>
              </a:rPr>
              <a:t>取引額に対する課金</a:t>
            </a:r>
            <a:endParaRPr sz="1400">
              <a:latin typeface="メイリオ"/>
              <a:cs typeface="メイリオ"/>
            </a:endParaRPr>
          </a:p>
          <a:p>
            <a:pPr>
              <a:spcBef>
                <a:spcPts val="10"/>
              </a:spcBef>
            </a:pPr>
            <a:endParaRPr sz="850">
              <a:latin typeface="メイリオ"/>
              <a:cs typeface="メイリオ"/>
            </a:endParaRPr>
          </a:p>
          <a:p>
            <a:pPr marL="398780" indent="-238125">
              <a:buChar char="•"/>
              <a:tabLst>
                <a:tab pos="399415" algn="l"/>
              </a:tabLst>
            </a:pPr>
            <a:r>
              <a:rPr sz="1400" spc="-20" dirty="0">
                <a:latin typeface="メイリオ"/>
                <a:cs typeface="メイリオ"/>
              </a:rPr>
              <a:t>各法域によって適切な制度設計は異なる。</a:t>
            </a:r>
            <a:endParaRPr sz="1400">
              <a:latin typeface="メイリオ"/>
              <a:cs typeface="メイリオ"/>
            </a:endParaRPr>
          </a:p>
          <a:p>
            <a:pPr marL="339725" marR="153670" indent="-178435">
              <a:lnSpc>
                <a:spcPct val="118600"/>
              </a:lnSpc>
              <a:spcBef>
                <a:spcPts val="610"/>
              </a:spcBef>
              <a:buChar char="•"/>
              <a:tabLst>
                <a:tab pos="399415" algn="l"/>
              </a:tabLst>
            </a:pPr>
            <a:r>
              <a:rPr sz="1400" spc="-20" dirty="0">
                <a:latin typeface="メイリオ"/>
                <a:cs typeface="メイリオ"/>
              </a:rPr>
              <a:t>ユーザーの属性に応じて異なる取扱いとする</a:t>
            </a:r>
            <a:r>
              <a:rPr sz="1400" spc="-10" dirty="0">
                <a:latin typeface="メイリオ"/>
                <a:cs typeface="メイリオ"/>
              </a:rPr>
              <a:t>ことも考えられる。</a:t>
            </a:r>
            <a:endParaRPr sz="1400">
              <a:latin typeface="メイリオ"/>
              <a:cs typeface="メイリオ"/>
            </a:endParaRPr>
          </a:p>
          <a:p>
            <a:pPr marL="161290">
              <a:spcBef>
                <a:spcPts val="930"/>
              </a:spcBef>
            </a:pPr>
            <a:r>
              <a:rPr sz="1400" spc="180" dirty="0">
                <a:latin typeface="メイリオ"/>
                <a:cs typeface="メイリオ"/>
              </a:rPr>
              <a:t>・永続</a:t>
            </a:r>
            <a:r>
              <a:rPr sz="1400" spc="165" dirty="0">
                <a:latin typeface="メイリオ"/>
                <a:cs typeface="メイリオ"/>
              </a:rPr>
              <a:t>的</a:t>
            </a:r>
            <a:r>
              <a:rPr sz="1400" spc="-40" dirty="0">
                <a:latin typeface="メイリオ"/>
                <a:cs typeface="メイリオ"/>
              </a:rPr>
              <a:t>措置、一時的措置のいずれもあり得る。</a:t>
            </a:r>
            <a:endParaRPr sz="1400">
              <a:latin typeface="メイリオ"/>
              <a:cs typeface="メイリオ"/>
            </a:endParaRPr>
          </a:p>
        </p:txBody>
      </p:sp>
      <p:sp>
        <p:nvSpPr>
          <p:cNvPr id="33" name="object 33"/>
          <p:cNvSpPr/>
          <p:nvPr/>
        </p:nvSpPr>
        <p:spPr>
          <a:xfrm>
            <a:off x="2903982" y="3956684"/>
            <a:ext cx="421640" cy="297180"/>
          </a:xfrm>
          <a:custGeom>
            <a:avLst/>
            <a:gdLst/>
            <a:ahLst/>
            <a:cxnLst/>
            <a:rect l="l" t="t" r="r" b="b"/>
            <a:pathLst>
              <a:path w="421639" h="297179">
                <a:moveTo>
                  <a:pt x="355769" y="256554"/>
                </a:moveTo>
                <a:lnTo>
                  <a:pt x="313944" y="263651"/>
                </a:lnTo>
                <a:lnTo>
                  <a:pt x="305181" y="265048"/>
                </a:lnTo>
                <a:lnTo>
                  <a:pt x="299338" y="273303"/>
                </a:lnTo>
                <a:lnTo>
                  <a:pt x="300736" y="282066"/>
                </a:lnTo>
                <a:lnTo>
                  <a:pt x="302260" y="290702"/>
                </a:lnTo>
                <a:lnTo>
                  <a:pt x="310515" y="296671"/>
                </a:lnTo>
                <a:lnTo>
                  <a:pt x="415850" y="278891"/>
                </a:lnTo>
                <a:lnTo>
                  <a:pt x="392049" y="278891"/>
                </a:lnTo>
                <a:lnTo>
                  <a:pt x="355769" y="256554"/>
                </a:lnTo>
                <a:close/>
              </a:path>
              <a:path w="421639" h="297179">
                <a:moveTo>
                  <a:pt x="379770" y="252481"/>
                </a:moveTo>
                <a:lnTo>
                  <a:pt x="355769" y="256554"/>
                </a:lnTo>
                <a:lnTo>
                  <a:pt x="392049" y="278891"/>
                </a:lnTo>
                <a:lnTo>
                  <a:pt x="397507" y="270001"/>
                </a:lnTo>
                <a:lnTo>
                  <a:pt x="385191" y="270001"/>
                </a:lnTo>
                <a:lnTo>
                  <a:pt x="379770" y="252481"/>
                </a:lnTo>
                <a:close/>
              </a:path>
              <a:path w="421639" h="297179">
                <a:moveTo>
                  <a:pt x="376882" y="168054"/>
                </a:moveTo>
                <a:lnTo>
                  <a:pt x="370586" y="168656"/>
                </a:lnTo>
                <a:lnTo>
                  <a:pt x="364974" y="171737"/>
                </a:lnTo>
                <a:lnTo>
                  <a:pt x="361124" y="176545"/>
                </a:lnTo>
                <a:lnTo>
                  <a:pt x="359370" y="182425"/>
                </a:lnTo>
                <a:lnTo>
                  <a:pt x="360044" y="188721"/>
                </a:lnTo>
                <a:lnTo>
                  <a:pt x="372594" y="229286"/>
                </a:lnTo>
                <a:lnTo>
                  <a:pt x="408813" y="251587"/>
                </a:lnTo>
                <a:lnTo>
                  <a:pt x="392049" y="278891"/>
                </a:lnTo>
                <a:lnTo>
                  <a:pt x="415850" y="278891"/>
                </a:lnTo>
                <a:lnTo>
                  <a:pt x="421131" y="278002"/>
                </a:lnTo>
                <a:lnTo>
                  <a:pt x="390651" y="179323"/>
                </a:lnTo>
                <a:lnTo>
                  <a:pt x="387570" y="173710"/>
                </a:lnTo>
                <a:lnTo>
                  <a:pt x="382762" y="169846"/>
                </a:lnTo>
                <a:lnTo>
                  <a:pt x="376882" y="168054"/>
                </a:lnTo>
                <a:close/>
              </a:path>
              <a:path w="421639" h="297179">
                <a:moveTo>
                  <a:pt x="397763" y="249427"/>
                </a:moveTo>
                <a:lnTo>
                  <a:pt x="379770" y="252481"/>
                </a:lnTo>
                <a:lnTo>
                  <a:pt x="385191" y="270001"/>
                </a:lnTo>
                <a:lnTo>
                  <a:pt x="397763" y="249427"/>
                </a:lnTo>
                <a:close/>
              </a:path>
              <a:path w="421639" h="297179">
                <a:moveTo>
                  <a:pt x="405306" y="249427"/>
                </a:moveTo>
                <a:lnTo>
                  <a:pt x="397763" y="249427"/>
                </a:lnTo>
                <a:lnTo>
                  <a:pt x="385191" y="270001"/>
                </a:lnTo>
                <a:lnTo>
                  <a:pt x="397507" y="270001"/>
                </a:lnTo>
                <a:lnTo>
                  <a:pt x="408813" y="251587"/>
                </a:lnTo>
                <a:lnTo>
                  <a:pt x="405306" y="249427"/>
                </a:lnTo>
                <a:close/>
              </a:path>
              <a:path w="421639" h="297179">
                <a:moveTo>
                  <a:pt x="65362" y="40117"/>
                </a:moveTo>
                <a:lnTo>
                  <a:pt x="41361" y="44190"/>
                </a:lnTo>
                <a:lnTo>
                  <a:pt x="48537" y="67385"/>
                </a:lnTo>
                <a:lnTo>
                  <a:pt x="355769" y="256554"/>
                </a:lnTo>
                <a:lnTo>
                  <a:pt x="379770" y="252481"/>
                </a:lnTo>
                <a:lnTo>
                  <a:pt x="372594" y="229286"/>
                </a:lnTo>
                <a:lnTo>
                  <a:pt x="65362" y="40117"/>
                </a:lnTo>
                <a:close/>
              </a:path>
              <a:path w="421639" h="297179">
                <a:moveTo>
                  <a:pt x="372594" y="229286"/>
                </a:moveTo>
                <a:lnTo>
                  <a:pt x="379770" y="252481"/>
                </a:lnTo>
                <a:lnTo>
                  <a:pt x="397763" y="249427"/>
                </a:lnTo>
                <a:lnTo>
                  <a:pt x="405306" y="249427"/>
                </a:lnTo>
                <a:lnTo>
                  <a:pt x="372594" y="229286"/>
                </a:lnTo>
                <a:close/>
              </a:path>
              <a:path w="421639" h="297179">
                <a:moveTo>
                  <a:pt x="110617" y="0"/>
                </a:moveTo>
                <a:lnTo>
                  <a:pt x="0" y="18668"/>
                </a:lnTo>
                <a:lnTo>
                  <a:pt x="30606" y="117347"/>
                </a:lnTo>
                <a:lnTo>
                  <a:pt x="44251" y="128617"/>
                </a:lnTo>
                <a:lnTo>
                  <a:pt x="50546" y="128015"/>
                </a:lnTo>
                <a:lnTo>
                  <a:pt x="48537" y="67385"/>
                </a:lnTo>
                <a:lnTo>
                  <a:pt x="12318" y="45084"/>
                </a:lnTo>
                <a:lnTo>
                  <a:pt x="29083" y="17779"/>
                </a:lnTo>
                <a:lnTo>
                  <a:pt x="120902" y="17779"/>
                </a:lnTo>
                <a:lnTo>
                  <a:pt x="120396" y="14604"/>
                </a:lnTo>
                <a:lnTo>
                  <a:pt x="118872" y="5968"/>
                </a:lnTo>
                <a:lnTo>
                  <a:pt x="110617" y="0"/>
                </a:lnTo>
                <a:close/>
              </a:path>
              <a:path w="421639" h="297179">
                <a:moveTo>
                  <a:pt x="29083" y="17779"/>
                </a:moveTo>
                <a:lnTo>
                  <a:pt x="12318" y="45084"/>
                </a:lnTo>
                <a:lnTo>
                  <a:pt x="48537" y="67385"/>
                </a:lnTo>
                <a:lnTo>
                  <a:pt x="42306" y="47243"/>
                </a:lnTo>
                <a:lnTo>
                  <a:pt x="23368" y="47243"/>
                </a:lnTo>
                <a:lnTo>
                  <a:pt x="35940" y="26669"/>
                </a:lnTo>
                <a:lnTo>
                  <a:pt x="43521" y="26669"/>
                </a:lnTo>
                <a:lnTo>
                  <a:pt x="29083" y="17779"/>
                </a:lnTo>
                <a:close/>
              </a:path>
              <a:path w="421639" h="297179">
                <a:moveTo>
                  <a:pt x="35940" y="26669"/>
                </a:moveTo>
                <a:lnTo>
                  <a:pt x="23368" y="47243"/>
                </a:lnTo>
                <a:lnTo>
                  <a:pt x="41361" y="44190"/>
                </a:lnTo>
                <a:lnTo>
                  <a:pt x="35940" y="26669"/>
                </a:lnTo>
                <a:close/>
              </a:path>
              <a:path w="421639" h="297179">
                <a:moveTo>
                  <a:pt x="41361" y="44190"/>
                </a:moveTo>
                <a:lnTo>
                  <a:pt x="23368" y="47243"/>
                </a:lnTo>
                <a:lnTo>
                  <a:pt x="42306" y="47243"/>
                </a:lnTo>
                <a:lnTo>
                  <a:pt x="41361" y="44190"/>
                </a:lnTo>
                <a:close/>
              </a:path>
              <a:path w="421639" h="297179">
                <a:moveTo>
                  <a:pt x="43521" y="26669"/>
                </a:moveTo>
                <a:lnTo>
                  <a:pt x="35940" y="26669"/>
                </a:lnTo>
                <a:lnTo>
                  <a:pt x="41361" y="44190"/>
                </a:lnTo>
                <a:lnTo>
                  <a:pt x="65362" y="40117"/>
                </a:lnTo>
                <a:lnTo>
                  <a:pt x="43521" y="26669"/>
                </a:lnTo>
                <a:close/>
              </a:path>
              <a:path w="421639" h="297179">
                <a:moveTo>
                  <a:pt x="120902" y="17779"/>
                </a:moveTo>
                <a:lnTo>
                  <a:pt x="29083" y="17779"/>
                </a:lnTo>
                <a:lnTo>
                  <a:pt x="65362" y="40117"/>
                </a:lnTo>
                <a:lnTo>
                  <a:pt x="107187" y="33019"/>
                </a:lnTo>
                <a:lnTo>
                  <a:pt x="115951" y="31622"/>
                </a:lnTo>
                <a:lnTo>
                  <a:pt x="121793" y="23367"/>
                </a:lnTo>
                <a:lnTo>
                  <a:pt x="120902" y="17779"/>
                </a:lnTo>
                <a:close/>
              </a:path>
            </a:pathLst>
          </a:custGeom>
          <a:solidFill>
            <a:srgbClr val="497DBA"/>
          </a:solidFill>
        </p:spPr>
        <p:txBody>
          <a:bodyPr wrap="square" lIns="0" tIns="0" rIns="0" bIns="0" rtlCol="0"/>
          <a:lstStyle/>
          <a:p>
            <a:endParaRPr/>
          </a:p>
        </p:txBody>
      </p:sp>
      <p:sp>
        <p:nvSpPr>
          <p:cNvPr id="34" name="object 34"/>
          <p:cNvSpPr txBox="1"/>
          <p:nvPr/>
        </p:nvSpPr>
        <p:spPr>
          <a:xfrm>
            <a:off x="6346317" y="6494170"/>
            <a:ext cx="3491865" cy="299720"/>
          </a:xfrm>
          <a:prstGeom prst="rect">
            <a:avLst/>
          </a:prstGeom>
        </p:spPr>
        <p:txBody>
          <a:bodyPr vert="horz" wrap="square" lIns="0" tIns="12700" rIns="0" bIns="0" rtlCol="0">
            <a:spAutoFit/>
          </a:bodyPr>
          <a:lstStyle/>
          <a:p>
            <a:pPr marL="355600" marR="5080" indent="-343535">
              <a:spcBef>
                <a:spcPts val="100"/>
              </a:spcBef>
            </a:pPr>
            <a:r>
              <a:rPr sz="900" dirty="0">
                <a:latin typeface="メイリオ"/>
                <a:cs typeface="メイリオ"/>
              </a:rPr>
              <a:t>（注）７</a:t>
            </a:r>
            <a:r>
              <a:rPr sz="900" spc="-5" dirty="0">
                <a:latin typeface="メイリオ"/>
                <a:cs typeface="メイリオ"/>
              </a:rPr>
              <a:t>中銀共同研究グループ, “</a:t>
            </a:r>
            <a:r>
              <a:rPr sz="900" dirty="0">
                <a:latin typeface="メイリオ"/>
                <a:cs typeface="メイリオ"/>
              </a:rPr>
              <a:t>Central bank</a:t>
            </a:r>
            <a:r>
              <a:rPr sz="900" spc="-5" dirty="0">
                <a:latin typeface="メイリオ"/>
                <a:cs typeface="メイリオ"/>
              </a:rPr>
              <a:t> </a:t>
            </a:r>
            <a:r>
              <a:rPr sz="900" dirty="0">
                <a:latin typeface="メイリオ"/>
                <a:cs typeface="メイリオ"/>
              </a:rPr>
              <a:t>digital</a:t>
            </a:r>
            <a:r>
              <a:rPr sz="900" spc="-25" dirty="0">
                <a:latin typeface="メイリオ"/>
                <a:cs typeface="メイリオ"/>
              </a:rPr>
              <a:t> </a:t>
            </a:r>
            <a:r>
              <a:rPr sz="900" spc="-10" dirty="0">
                <a:latin typeface="メイリオ"/>
                <a:cs typeface="メイリオ"/>
              </a:rPr>
              <a:t>currencies: </a:t>
            </a:r>
            <a:r>
              <a:rPr sz="900" dirty="0">
                <a:latin typeface="メイリオ"/>
                <a:cs typeface="メイリオ"/>
              </a:rPr>
              <a:t>financial</a:t>
            </a:r>
            <a:r>
              <a:rPr sz="900" spc="-30" dirty="0">
                <a:latin typeface="メイリオ"/>
                <a:cs typeface="メイリオ"/>
              </a:rPr>
              <a:t> </a:t>
            </a:r>
            <a:r>
              <a:rPr sz="900" dirty="0">
                <a:latin typeface="メイリオ"/>
                <a:cs typeface="メイリオ"/>
              </a:rPr>
              <a:t>stability</a:t>
            </a:r>
            <a:r>
              <a:rPr sz="900" spc="-30" dirty="0">
                <a:latin typeface="メイリオ"/>
                <a:cs typeface="メイリオ"/>
              </a:rPr>
              <a:t> </a:t>
            </a:r>
            <a:r>
              <a:rPr sz="900" dirty="0">
                <a:latin typeface="メイリオ"/>
                <a:cs typeface="メイリオ"/>
              </a:rPr>
              <a:t>implications”（Sep.</a:t>
            </a:r>
            <a:r>
              <a:rPr sz="900" spc="-35" dirty="0">
                <a:latin typeface="メイリオ"/>
                <a:cs typeface="メイリオ"/>
              </a:rPr>
              <a:t> </a:t>
            </a:r>
            <a:r>
              <a:rPr sz="900" dirty="0">
                <a:latin typeface="メイリオ"/>
                <a:cs typeface="メイリオ"/>
              </a:rPr>
              <a:t>2021）</a:t>
            </a:r>
            <a:r>
              <a:rPr sz="900" spc="-10" dirty="0">
                <a:latin typeface="メイリオ"/>
                <a:cs typeface="メイリオ"/>
              </a:rPr>
              <a:t>より抜粋。</a:t>
            </a:r>
            <a:endParaRPr sz="900">
              <a:latin typeface="メイリオ"/>
              <a:cs typeface="メイリオ"/>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5"/>
          <p:cNvSpPr>
            <a:spLocks noChangeArrowheads="1"/>
          </p:cNvSpPr>
          <p:nvPr/>
        </p:nvSpPr>
        <p:spPr bwMode="auto">
          <a:xfrm>
            <a:off x="0" y="6626225"/>
            <a:ext cx="23631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 https://bitcoin.org/bitcoin.pdf</a:t>
            </a:r>
            <a:endParaRPr lang="ja-JP" altLang="en-US" sz="900" dirty="0">
              <a:latin typeface="Meiryo UI" panose="020B0604030504040204" pitchFamily="50" charset="-128"/>
              <a:ea typeface="Meiryo UI" panose="020B0604030504040204" pitchFamily="50" charset="-128"/>
            </a:endParaRPr>
          </a:p>
        </p:txBody>
      </p:sp>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4" y="1310489"/>
            <a:ext cx="6176520" cy="499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正方形/長方形 5"/>
          <p:cNvSpPr>
            <a:spLocks noChangeArrowheads="1"/>
          </p:cNvSpPr>
          <p:nvPr/>
        </p:nvSpPr>
        <p:spPr bwMode="auto">
          <a:xfrm>
            <a:off x="6156085" y="2076964"/>
            <a:ext cx="6035915"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本当の</a:t>
            </a:r>
            <a:r>
              <a:rPr lang="en-US" altLang="ja-JP" sz="1600" b="1" dirty="0">
                <a:latin typeface="Meiryo UI" panose="020B0604030504040204" pitchFamily="50" charset="-128"/>
                <a:ea typeface="Meiryo UI" panose="020B0604030504040204" pitchFamily="50" charset="-128"/>
              </a:rPr>
              <a:t>P2P</a:t>
            </a:r>
            <a:r>
              <a:rPr lang="ja-JP" altLang="en-US" sz="1600" b="1" dirty="0">
                <a:latin typeface="Meiryo UI" panose="020B0604030504040204" pitchFamily="50" charset="-128"/>
                <a:ea typeface="Meiryo UI" panose="020B0604030504040204" pitchFamily="50" charset="-128"/>
              </a:rPr>
              <a:t>電子通貨が実現すると、金融機関を介在させることなく直接オンラインで送金できる</a:t>
            </a:r>
            <a:r>
              <a:rPr lang="ja-JP" altLang="en-US" sz="1600" dirty="0">
                <a:latin typeface="Meiryo UI" panose="020B0604030504040204" pitchFamily="50" charset="-128"/>
                <a:ea typeface="Meiryo UI" panose="020B0604030504040204" pitchFamily="50" charset="-128"/>
              </a:rPr>
              <a:t>。このメリットは企業、個人にとって非常に大きい。</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○従来の仮想通貨では、電子署名を使って電子通貨を実現しているが、</a:t>
            </a:r>
            <a:r>
              <a:rPr lang="ja-JP" altLang="en-US" sz="1600" b="1" dirty="0">
                <a:latin typeface="Meiryo UI" panose="020B0604030504040204" pitchFamily="50" charset="-128"/>
                <a:ea typeface="Meiryo UI" panose="020B0604030504040204" pitchFamily="50" charset="-128"/>
              </a:rPr>
              <a:t>電子署名の偽造（</a:t>
            </a:r>
            <a:r>
              <a:rPr lang="en-US" altLang="ja-JP" sz="1600" b="1" dirty="0">
                <a:latin typeface="Meiryo UI" panose="020B0604030504040204" pitchFamily="50" charset="-128"/>
                <a:ea typeface="Meiryo UI" panose="020B0604030504040204" pitchFamily="50" charset="-128"/>
              </a:rPr>
              <a:t>Copy</a:t>
            </a:r>
            <a:r>
              <a:rPr lang="ja-JP" altLang="en-US" sz="1600" b="1" dirty="0">
                <a:latin typeface="Meiryo UI" panose="020B0604030504040204" pitchFamily="50" charset="-128"/>
                <a:ea typeface="Meiryo UI" panose="020B0604030504040204" pitchFamily="50" charset="-128"/>
              </a:rPr>
              <a:t>）により多重使用を抑止できない</a:t>
            </a:r>
            <a:r>
              <a:rPr lang="ja-JP" altLang="en-US" sz="1600" dirty="0">
                <a:latin typeface="Meiryo UI" panose="020B0604030504040204" pitchFamily="50" charset="-128"/>
                <a:ea typeface="Meiryo UI" panose="020B0604030504040204" pitchFamily="50" charset="-128"/>
              </a:rPr>
              <a:t>。この為、第三者機関を設置して対応している。これでは真の</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電子通貨とは言えない。</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○この多重使用問題を</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ネットワークで解決する方法が見つかれば、本当の</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電子通貨が実現する。</a:t>
            </a:r>
            <a:r>
              <a:rPr lang="en-US" altLang="ja-JP" sz="1600" dirty="0">
                <a:latin typeface="Meiryo UI" panose="020B0604030504040204" pitchFamily="50" charset="-128"/>
                <a:ea typeface="Meiryo UI" panose="020B0604030504040204" pitchFamily="50" charset="-128"/>
              </a:rPr>
              <a:t>2008</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6</a:t>
            </a:r>
            <a:r>
              <a:rPr lang="ja-JP" altLang="en-US" sz="1600" dirty="0">
                <a:latin typeface="Meiryo UI" panose="020B0604030504040204" pitchFamily="50" charset="-128"/>
                <a:ea typeface="Meiryo UI" panose="020B0604030504040204" pitchFamily="50" charset="-128"/>
              </a:rPr>
              <a:t>月、そこで考え出されたのが、</a:t>
            </a:r>
            <a:r>
              <a:rPr lang="en-US" altLang="ja-JP" sz="1600" dirty="0" err="1">
                <a:latin typeface="Meiryo UI" panose="020B0604030504040204" pitchFamily="50" charset="-128"/>
                <a:ea typeface="Meiryo UI" panose="020B0604030504040204" pitchFamily="50" charset="-128"/>
              </a:rPr>
              <a:t>Blockchain</a:t>
            </a:r>
            <a:r>
              <a:rPr lang="ja-JP" altLang="en-US" sz="1600" dirty="0" err="1">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err="1">
                <a:latin typeface="Meiryo UI" panose="020B0604030504040204" pitchFamily="50" charset="-128"/>
                <a:ea typeface="Meiryo UI" panose="020B0604030504040204" pitchFamily="50" charset="-128"/>
              </a:rPr>
              <a:t>Blockchain</a:t>
            </a:r>
            <a:r>
              <a:rPr lang="ja-JP" altLang="en-US" sz="1600" dirty="0">
                <a:latin typeface="Meiryo UI" panose="020B0604030504040204" pitchFamily="50" charset="-128"/>
                <a:ea typeface="Meiryo UI" panose="020B0604030504040204" pitchFamily="50" charset="-128"/>
              </a:rPr>
              <a:t>は、</a:t>
            </a:r>
            <a:r>
              <a:rPr lang="ja-JP" altLang="en-US" sz="1600" b="1" dirty="0">
                <a:latin typeface="Meiryo UI" panose="020B0604030504040204" pitchFamily="50" charset="-128"/>
                <a:ea typeface="Meiryo UI" panose="020B0604030504040204" pitchFamily="50" charset="-128"/>
              </a:rPr>
              <a:t>分散型のコンピューターネットワーク（</a:t>
            </a:r>
            <a:r>
              <a:rPr lang="en-US" altLang="ja-JP" sz="1600" b="1" dirty="0">
                <a:latin typeface="Meiryo UI" panose="020B0604030504040204" pitchFamily="50" charset="-128"/>
                <a:ea typeface="Meiryo UI" panose="020B0604030504040204" pitchFamily="50" charset="-128"/>
              </a:rPr>
              <a:t>Peer to Peer</a:t>
            </a:r>
            <a:r>
              <a:rPr lang="ja-JP" altLang="en-US" sz="1600" b="1" dirty="0">
                <a:latin typeface="Meiryo UI" panose="020B0604030504040204" pitchFamily="50" charset="-128"/>
                <a:ea typeface="Meiryo UI" panose="020B0604030504040204" pitchFamily="50" charset="-128"/>
              </a:rPr>
              <a:t>）で実現され、中央管理者を置かずにして「信憑性のある合意に到達する方法」を可能とする技術</a:t>
            </a:r>
            <a:r>
              <a:rPr lang="ja-JP" altLang="en-US" sz="1600" dirty="0">
                <a:latin typeface="Meiryo UI" panose="020B0604030504040204" pitchFamily="50" charset="-128"/>
                <a:ea typeface="Meiryo UI" panose="020B0604030504040204" pitchFamily="50" charset="-128"/>
              </a:rPr>
              <a:t>である。</a:t>
            </a:r>
          </a:p>
        </p:txBody>
      </p:sp>
      <p:sp>
        <p:nvSpPr>
          <p:cNvPr id="15" name="正方形/長方形 1"/>
          <p:cNvSpPr>
            <a:spLocks noChangeArrowheads="1"/>
          </p:cNvSpPr>
          <p:nvPr/>
        </p:nvSpPr>
        <p:spPr bwMode="auto">
          <a:xfrm>
            <a:off x="5873750" y="1306725"/>
            <a:ext cx="63182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600" dirty="0" err="1">
                <a:latin typeface="Meiryo UI" panose="020B0604030504040204" pitchFamily="50" charset="-128"/>
                <a:ea typeface="Meiryo UI" panose="020B0604030504040204" pitchFamily="50" charset="-128"/>
              </a:rPr>
              <a:t>Nakamoto</a:t>
            </a:r>
            <a:r>
              <a:rPr lang="en-US" altLang="ja-JP" sz="1600" dirty="0">
                <a:latin typeface="Meiryo UI" panose="020B0604030504040204" pitchFamily="50" charset="-128"/>
                <a:ea typeface="Meiryo UI" panose="020B0604030504040204" pitchFamily="50" charset="-128"/>
              </a:rPr>
              <a:t> Satoshi</a:t>
            </a:r>
          </a:p>
          <a:p>
            <a:pPr algn="ct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Bitcoin : </a:t>
            </a:r>
            <a:r>
              <a:rPr lang="en-US" altLang="ja-JP" sz="1600" b="1" dirty="0">
                <a:latin typeface="Meiryo UI" panose="020B0604030504040204" pitchFamily="50" charset="-128"/>
                <a:ea typeface="Meiryo UI" panose="020B0604030504040204" pitchFamily="50" charset="-128"/>
              </a:rPr>
              <a:t>A Peer-to-Peer Electronic Cash System</a:t>
            </a:r>
            <a:r>
              <a:rPr lang="ja-JP" altLang="en-US" sz="1600" dirty="0">
                <a:latin typeface="Meiryo UI" panose="020B0604030504040204" pitchFamily="50" charset="-128"/>
                <a:ea typeface="Meiryo UI" panose="020B0604030504040204" pitchFamily="50" charset="-128"/>
              </a:rPr>
              <a:t>」</a:t>
            </a:r>
          </a:p>
        </p:txBody>
      </p:sp>
      <p:sp>
        <p:nvSpPr>
          <p:cNvPr id="4" name="角丸四角形 3"/>
          <p:cNvSpPr/>
          <p:nvPr/>
        </p:nvSpPr>
        <p:spPr>
          <a:xfrm>
            <a:off x="144855" y="1421394"/>
            <a:ext cx="5875699" cy="4916032"/>
          </a:xfrm>
          <a:prstGeom prst="roundRect">
            <a:avLst>
              <a:gd name="adj" fmla="val 3171"/>
            </a:avLst>
          </a:prstGeom>
          <a:noFill/>
          <a:ln w="38100">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126055" y="776756"/>
            <a:ext cx="7939889" cy="369332"/>
          </a:xfrm>
          <a:prstGeom prst="rect">
            <a:avLst/>
          </a:prstGeom>
          <a:solidFill>
            <a:schemeClr val="accent2">
              <a:lumMod val="75000"/>
            </a:schemeClr>
          </a:solidFill>
          <a:scene3d>
            <a:camera prst="orthographicFront"/>
            <a:lightRig rig="threePt" dir="t"/>
          </a:scene3d>
          <a:sp3d>
            <a:bevelT prst="relaxedInset"/>
          </a:sp3d>
        </p:spPr>
        <p:txBody>
          <a:bodyPr wrap="square">
            <a:spAutoFit/>
          </a:bodyPr>
          <a:lstStyle/>
          <a:p>
            <a:pPr algn="ctr"/>
            <a:r>
              <a:rPr lang="ja-JP" altLang="en-US" dirty="0">
                <a:solidFill>
                  <a:schemeClr val="bg1"/>
                </a:solidFill>
                <a:latin typeface="Meiryo UI" panose="020B0604030504040204" pitchFamily="50" charset="-128"/>
                <a:ea typeface="Meiryo UI" panose="020B0604030504040204" pitchFamily="50" charset="-128"/>
              </a:rPr>
              <a:t>仮想通貨とは、「国家の裏付けがなく、ネットワークなどを介して流通する決済手段</a:t>
            </a:r>
          </a:p>
        </p:txBody>
      </p:sp>
      <p:sp>
        <p:nvSpPr>
          <p:cNvPr id="20" name="テキスト ボックス 19">
            <a:extLst>
              <a:ext uri="{FF2B5EF4-FFF2-40B4-BE49-F238E27FC236}">
                <a16:creationId xmlns:a16="http://schemas.microsoft.com/office/drawing/2014/main" id="{D8823140-4A4A-4922-B303-6191FF06D680}"/>
              </a:ext>
            </a:extLst>
          </p:cNvPr>
          <p:cNvSpPr txBox="1"/>
          <p:nvPr/>
        </p:nvSpPr>
        <p:spPr>
          <a:xfrm>
            <a:off x="2434171" y="130108"/>
            <a:ext cx="7339694" cy="523220"/>
          </a:xfrm>
          <a:prstGeom prst="rect">
            <a:avLst/>
          </a:prstGeom>
          <a:noFill/>
        </p:spPr>
        <p:txBody>
          <a:bodyPr wrap="square" rtlCol="0">
            <a:spAutoFit/>
          </a:bodyPr>
          <a:lstStyle/>
          <a:p>
            <a:pPr algn="ctr"/>
            <a:r>
              <a:rPr kumimoji="1" lang="ja-JP" altLang="en-US" sz="2800" b="1" dirty="0">
                <a:latin typeface="Yet R" panose="02030504000101010101" pitchFamily="18" charset="-127"/>
                <a:ea typeface="Yet R" panose="02030504000101010101" pitchFamily="18" charset="-127"/>
              </a:rPr>
              <a:t>ブロックチェーン</a:t>
            </a:r>
          </a:p>
        </p:txBody>
      </p:sp>
    </p:spTree>
    <p:extLst>
      <p:ext uri="{BB962C8B-B14F-4D97-AF65-F5344CB8AC3E}">
        <p14:creationId xmlns:p14="http://schemas.microsoft.com/office/powerpoint/2010/main" val="95075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1448" y="157763"/>
            <a:ext cx="8318644" cy="443711"/>
          </a:xfrm>
          <a:prstGeom prst="rect">
            <a:avLst/>
          </a:prstGeom>
        </p:spPr>
        <p:txBody>
          <a:bodyPr vert="horz" wrap="square" lIns="0" tIns="12700" rIns="0" bIns="0" rtlCol="0" anchor="ctr">
            <a:spAutoFit/>
          </a:bodyPr>
          <a:lstStyle/>
          <a:p>
            <a:pPr marL="50165" algn="ctr">
              <a:lnSpc>
                <a:spcPct val="100000"/>
              </a:lnSpc>
              <a:spcBef>
                <a:spcPts val="100"/>
              </a:spcBef>
            </a:pPr>
            <a:r>
              <a:rPr sz="2800" dirty="0">
                <a:latin typeface="BIZ UDPゴシック" panose="020B0400000000000000" pitchFamily="50" charset="-128"/>
                <a:ea typeface="BIZ UDPゴシック" panose="020B0400000000000000" pitchFamily="50" charset="-128"/>
              </a:rPr>
              <a:t>３．垂直的共存</a:t>
            </a:r>
            <a:r>
              <a:rPr sz="2800" spc="-10" dirty="0">
                <a:latin typeface="BIZ UDPゴシック" panose="020B0400000000000000" pitchFamily="50" charset="-128"/>
                <a:ea typeface="BIZ UDPゴシック" panose="020B0400000000000000" pitchFamily="50" charset="-128"/>
              </a:rPr>
              <a:t>（CBDC</a:t>
            </a:r>
            <a:r>
              <a:rPr sz="2800" dirty="0">
                <a:latin typeface="BIZ UDPゴシック" panose="020B0400000000000000" pitchFamily="50" charset="-128"/>
                <a:ea typeface="BIZ UDPゴシック" panose="020B0400000000000000" pitchFamily="50" charset="-128"/>
              </a:rPr>
              <a:t>システム内の役割分担</a:t>
            </a:r>
            <a:r>
              <a:rPr sz="2800" spc="-50" dirty="0">
                <a:latin typeface="BIZ UDPゴシック" panose="020B0400000000000000" pitchFamily="50" charset="-128"/>
                <a:ea typeface="BIZ UDPゴシック" panose="020B0400000000000000" pitchFamily="50" charset="-128"/>
              </a:rPr>
              <a:t>）</a:t>
            </a:r>
          </a:p>
        </p:txBody>
      </p:sp>
      <p:sp>
        <p:nvSpPr>
          <p:cNvPr id="3" name="object 3"/>
          <p:cNvSpPr txBox="1"/>
          <p:nvPr/>
        </p:nvSpPr>
        <p:spPr>
          <a:xfrm>
            <a:off x="5862066" y="3553206"/>
            <a:ext cx="5967179" cy="1838965"/>
          </a:xfrm>
          <a:prstGeom prst="rect">
            <a:avLst/>
          </a:prstGeom>
          <a:ln w="28955">
            <a:solidFill>
              <a:srgbClr val="974707"/>
            </a:solidFill>
          </a:ln>
        </p:spPr>
        <p:txBody>
          <a:bodyPr vert="horz" wrap="square" lIns="0" tIns="68580" rIns="0" bIns="0" rtlCol="0">
            <a:spAutoFit/>
          </a:bodyPr>
          <a:lstStyle/>
          <a:p>
            <a:pPr marL="72390">
              <a:spcBef>
                <a:spcPts val="540"/>
              </a:spcBef>
            </a:pPr>
            <a:r>
              <a:rPr sz="1400" dirty="0">
                <a:latin typeface="ＭＳ Ｐゴシック"/>
                <a:cs typeface="ＭＳ Ｐゴシック"/>
              </a:rPr>
              <a:t>仲介機関は、</a:t>
            </a:r>
            <a:r>
              <a:rPr sz="1400" spc="-10" dirty="0">
                <a:latin typeface="Arial"/>
                <a:cs typeface="Arial"/>
              </a:rPr>
              <a:t>CBDC</a:t>
            </a:r>
            <a:r>
              <a:rPr sz="1400" spc="-10" dirty="0">
                <a:latin typeface="ＭＳ Ｐゴシック"/>
                <a:cs typeface="ＭＳ Ｐゴシック"/>
              </a:rPr>
              <a:t>（基礎的な決済手段）</a:t>
            </a:r>
            <a:r>
              <a:rPr sz="1400" spc="-20" dirty="0">
                <a:latin typeface="ＭＳ Ｐゴシック"/>
                <a:cs typeface="ＭＳ Ｐゴシック"/>
              </a:rPr>
              <a:t>を全ユーザー</a:t>
            </a:r>
            <a:endParaRPr sz="1400">
              <a:latin typeface="ＭＳ Ｐゴシック"/>
              <a:cs typeface="ＭＳ Ｐゴシック"/>
            </a:endParaRPr>
          </a:p>
          <a:p>
            <a:pPr marL="72390"/>
            <a:r>
              <a:rPr sz="1400" spc="-15" dirty="0">
                <a:latin typeface="ＭＳ Ｐゴシック"/>
                <a:cs typeface="ＭＳ Ｐゴシック"/>
              </a:rPr>
              <a:t>に等しく提供するための「</a:t>
            </a:r>
            <a:r>
              <a:rPr sz="1400" b="1" spc="-10" dirty="0">
                <a:solidFill>
                  <a:srgbClr val="006FC0"/>
                </a:solidFill>
                <a:latin typeface="ＭＳ Ｐゴシック"/>
                <a:cs typeface="ＭＳ Ｐゴシック"/>
              </a:rPr>
              <a:t>仲介業務</a:t>
            </a:r>
            <a:r>
              <a:rPr sz="1400" spc="-20" dirty="0">
                <a:latin typeface="ＭＳ Ｐゴシック"/>
                <a:cs typeface="ＭＳ Ｐゴシック"/>
              </a:rPr>
              <a:t>」を担う。</a:t>
            </a:r>
            <a:endParaRPr sz="1400">
              <a:latin typeface="ＭＳ Ｐゴシック"/>
              <a:cs typeface="ＭＳ Ｐゴシック"/>
            </a:endParaRPr>
          </a:p>
          <a:p>
            <a:pPr marL="174625">
              <a:spcBef>
                <a:spcPts val="600"/>
              </a:spcBef>
            </a:pPr>
            <a:r>
              <a:rPr sz="1200" spc="-15" dirty="0">
                <a:latin typeface="ＭＳ Ｐゴシック"/>
                <a:cs typeface="ＭＳ Ｐゴシック"/>
              </a:rPr>
              <a:t>・ 発行・還収に関する業務</a:t>
            </a:r>
            <a:endParaRPr sz="1200">
              <a:latin typeface="ＭＳ Ｐゴシック"/>
              <a:cs typeface="ＭＳ Ｐゴシック"/>
            </a:endParaRPr>
          </a:p>
          <a:p>
            <a:pPr marL="174625">
              <a:spcBef>
                <a:spcPts val="600"/>
              </a:spcBef>
            </a:pPr>
            <a:r>
              <a:rPr sz="1200" spc="-15" dirty="0">
                <a:latin typeface="ＭＳ Ｐゴシック"/>
                <a:cs typeface="ＭＳ Ｐゴシック"/>
              </a:rPr>
              <a:t>・ 流通に関する業務</a:t>
            </a:r>
            <a:endParaRPr sz="1200">
              <a:latin typeface="ＭＳ Ｐゴシック"/>
              <a:cs typeface="ＭＳ Ｐゴシック"/>
            </a:endParaRPr>
          </a:p>
          <a:p>
            <a:pPr marL="377190">
              <a:tabLst>
                <a:tab pos="629920" algn="l"/>
              </a:tabLst>
            </a:pPr>
            <a:r>
              <a:rPr sz="1200" spc="-50" dirty="0">
                <a:latin typeface="Arial"/>
                <a:cs typeface="Arial"/>
              </a:rPr>
              <a:t>─</a:t>
            </a:r>
            <a:r>
              <a:rPr sz="1200" dirty="0">
                <a:latin typeface="Arial"/>
                <a:cs typeface="Arial"/>
              </a:rPr>
              <a:t>	</a:t>
            </a:r>
            <a:r>
              <a:rPr sz="1200" spc="-10" dirty="0">
                <a:latin typeface="Arial"/>
                <a:cs typeface="Arial"/>
              </a:rPr>
              <a:t>CBDC</a:t>
            </a:r>
            <a:r>
              <a:rPr sz="1200" spc="-10" dirty="0">
                <a:latin typeface="ＭＳ Ｐゴシック"/>
                <a:cs typeface="ＭＳ Ｐゴシック"/>
              </a:rPr>
              <a:t>取引の開廃手続、顧客管理</a:t>
            </a:r>
            <a:endParaRPr sz="1200">
              <a:latin typeface="ＭＳ Ｐゴシック"/>
              <a:cs typeface="ＭＳ Ｐゴシック"/>
            </a:endParaRPr>
          </a:p>
          <a:p>
            <a:pPr marL="377190">
              <a:tabLst>
                <a:tab pos="629920" algn="l"/>
              </a:tabLst>
            </a:pPr>
            <a:r>
              <a:rPr sz="1200" spc="-50" dirty="0">
                <a:latin typeface="Arial"/>
                <a:cs typeface="Arial"/>
              </a:rPr>
              <a:t>─</a:t>
            </a:r>
            <a:r>
              <a:rPr sz="1200" dirty="0">
                <a:latin typeface="Arial"/>
                <a:cs typeface="Arial"/>
              </a:rPr>
              <a:t>	</a:t>
            </a:r>
            <a:r>
              <a:rPr sz="1200" spc="-15" dirty="0">
                <a:latin typeface="ＭＳ Ｐゴシック"/>
                <a:cs typeface="ＭＳ Ｐゴシック"/>
              </a:rPr>
              <a:t>ウォレット等の提供</a:t>
            </a:r>
            <a:endParaRPr sz="1200">
              <a:latin typeface="ＭＳ Ｐゴシック"/>
              <a:cs typeface="ＭＳ Ｐゴシック"/>
            </a:endParaRPr>
          </a:p>
          <a:p>
            <a:pPr marL="377190">
              <a:tabLst>
                <a:tab pos="629920" algn="l"/>
              </a:tabLst>
            </a:pPr>
            <a:r>
              <a:rPr sz="1200" spc="-50" dirty="0">
                <a:latin typeface="Arial"/>
                <a:cs typeface="Arial"/>
              </a:rPr>
              <a:t>─</a:t>
            </a:r>
            <a:r>
              <a:rPr sz="1200" dirty="0">
                <a:latin typeface="Arial"/>
                <a:cs typeface="Arial"/>
              </a:rPr>
              <a:t>	</a:t>
            </a:r>
            <a:r>
              <a:rPr sz="1200" spc="-15" dirty="0">
                <a:latin typeface="ＭＳ Ｐゴシック"/>
                <a:cs typeface="ＭＳ Ｐゴシック"/>
              </a:rPr>
              <a:t>払出、移転、受入依頼への対応</a:t>
            </a:r>
            <a:endParaRPr sz="1200">
              <a:latin typeface="ＭＳ Ｐゴシック"/>
              <a:cs typeface="ＭＳ Ｐゴシック"/>
            </a:endParaRPr>
          </a:p>
          <a:p>
            <a:pPr marL="174625">
              <a:spcBef>
                <a:spcPts val="600"/>
              </a:spcBef>
            </a:pPr>
            <a:r>
              <a:rPr sz="1200" spc="-15" dirty="0">
                <a:latin typeface="ＭＳ Ｐゴシック"/>
                <a:cs typeface="ＭＳ Ｐゴシック"/>
              </a:rPr>
              <a:t>・ </a:t>
            </a:r>
            <a:r>
              <a:rPr sz="1200" spc="-10" dirty="0">
                <a:latin typeface="Arial"/>
                <a:cs typeface="Arial"/>
              </a:rPr>
              <a:t>CBDC</a:t>
            </a:r>
            <a:r>
              <a:rPr sz="1200" dirty="0">
                <a:latin typeface="ＭＳ Ｐゴシック"/>
                <a:cs typeface="ＭＳ Ｐゴシック"/>
              </a:rPr>
              <a:t>台帳の管理・運営（</a:t>
            </a:r>
            <a:r>
              <a:rPr sz="1200" spc="-5" dirty="0">
                <a:latin typeface="ＭＳ Ｐゴシック"/>
                <a:cs typeface="ＭＳ Ｐゴシック"/>
              </a:rPr>
              <a:t>パターン２の場合</a:t>
            </a:r>
            <a:r>
              <a:rPr sz="1200" dirty="0">
                <a:latin typeface="ＭＳ Ｐゴシック"/>
                <a:cs typeface="ＭＳ Ｐゴシック"/>
              </a:rPr>
              <a:t>）</a:t>
            </a:r>
            <a:r>
              <a:rPr sz="1200" spc="185" dirty="0">
                <a:latin typeface="ＭＳ Ｐゴシック"/>
                <a:cs typeface="ＭＳ Ｐゴシック"/>
              </a:rPr>
              <a:t> 等</a:t>
            </a:r>
            <a:endParaRPr sz="1200">
              <a:latin typeface="ＭＳ Ｐゴシック"/>
              <a:cs typeface="ＭＳ Ｐゴシック"/>
            </a:endParaRPr>
          </a:p>
        </p:txBody>
      </p:sp>
      <p:sp>
        <p:nvSpPr>
          <p:cNvPr id="4" name="object 4"/>
          <p:cNvSpPr txBox="1"/>
          <p:nvPr/>
        </p:nvSpPr>
        <p:spPr>
          <a:xfrm>
            <a:off x="5862066" y="5644134"/>
            <a:ext cx="5967179" cy="968214"/>
          </a:xfrm>
          <a:prstGeom prst="rect">
            <a:avLst/>
          </a:prstGeom>
          <a:ln w="25907">
            <a:solidFill>
              <a:srgbClr val="006FC0"/>
            </a:solidFill>
          </a:ln>
        </p:spPr>
        <p:txBody>
          <a:bodyPr vert="horz" wrap="square" lIns="0" tIns="82550" rIns="0" bIns="0" rtlCol="0">
            <a:spAutoFit/>
          </a:bodyPr>
          <a:lstStyle/>
          <a:p>
            <a:pPr marL="72390">
              <a:spcBef>
                <a:spcPts val="650"/>
              </a:spcBef>
            </a:pPr>
            <a:r>
              <a:rPr sz="1400" spc="-10" dirty="0">
                <a:latin typeface="ＭＳ Ｐゴシック"/>
                <a:cs typeface="ＭＳ Ｐゴシック"/>
              </a:rPr>
              <a:t>日本銀行の役割</a:t>
            </a:r>
            <a:endParaRPr sz="1400" dirty="0">
              <a:latin typeface="ＭＳ Ｐゴシック"/>
              <a:cs typeface="ＭＳ Ｐゴシック"/>
            </a:endParaRPr>
          </a:p>
          <a:p>
            <a:pPr marL="174625">
              <a:spcBef>
                <a:spcPts val="295"/>
              </a:spcBef>
            </a:pPr>
            <a:r>
              <a:rPr sz="1200" spc="-10" dirty="0">
                <a:latin typeface="ＭＳ Ｐゴシック"/>
                <a:cs typeface="ＭＳ Ｐゴシック"/>
              </a:rPr>
              <a:t>・ </a:t>
            </a:r>
            <a:r>
              <a:rPr sz="1200" spc="-10" dirty="0">
                <a:latin typeface="Arial"/>
                <a:cs typeface="Arial"/>
              </a:rPr>
              <a:t>CBDC</a:t>
            </a:r>
            <a:r>
              <a:rPr sz="1200" spc="-10" dirty="0">
                <a:latin typeface="ＭＳ Ｐゴシック"/>
                <a:cs typeface="ＭＳ Ｐゴシック"/>
              </a:rPr>
              <a:t>（</a:t>
            </a:r>
            <a:r>
              <a:rPr sz="1200" dirty="0">
                <a:latin typeface="ＭＳ Ｐゴシック"/>
                <a:cs typeface="ＭＳ Ｐゴシック"/>
              </a:rPr>
              <a:t>基礎的な決済手段）</a:t>
            </a:r>
            <a:r>
              <a:rPr sz="1200" spc="-20" dirty="0">
                <a:latin typeface="ＭＳ Ｐゴシック"/>
                <a:cs typeface="ＭＳ Ｐゴシック"/>
              </a:rPr>
              <a:t>の発行</a:t>
            </a:r>
            <a:endParaRPr sz="1200" dirty="0">
              <a:latin typeface="ＭＳ Ｐゴシック"/>
              <a:cs typeface="ＭＳ Ｐゴシック"/>
            </a:endParaRPr>
          </a:p>
          <a:p>
            <a:pPr marL="174625">
              <a:spcBef>
                <a:spcPts val="300"/>
              </a:spcBef>
            </a:pPr>
            <a:r>
              <a:rPr sz="1200" spc="-15" dirty="0">
                <a:latin typeface="ＭＳ Ｐゴシック"/>
                <a:cs typeface="ＭＳ Ｐゴシック"/>
              </a:rPr>
              <a:t>・ </a:t>
            </a:r>
            <a:r>
              <a:rPr sz="1200" spc="-10" dirty="0">
                <a:latin typeface="Arial"/>
                <a:cs typeface="Arial"/>
              </a:rPr>
              <a:t>CBDC</a:t>
            </a:r>
            <a:r>
              <a:rPr sz="1200" spc="-10" dirty="0">
                <a:latin typeface="ＭＳ Ｐゴシック"/>
                <a:cs typeface="ＭＳ Ｐゴシック"/>
              </a:rPr>
              <a:t>台帳の管理・運営</a:t>
            </a:r>
            <a:endParaRPr sz="1200" dirty="0">
              <a:latin typeface="ＭＳ Ｐゴシック"/>
              <a:cs typeface="ＭＳ Ｐゴシック"/>
            </a:endParaRPr>
          </a:p>
          <a:p>
            <a:pPr marL="174625">
              <a:spcBef>
                <a:spcPts val="300"/>
              </a:spcBef>
            </a:pPr>
            <a:r>
              <a:rPr sz="1200" spc="-15" dirty="0">
                <a:latin typeface="ＭＳ Ｐゴシック"/>
                <a:cs typeface="ＭＳ Ｐゴシック"/>
              </a:rPr>
              <a:t>・ </a:t>
            </a:r>
            <a:r>
              <a:rPr sz="1200" spc="-10" dirty="0">
                <a:latin typeface="Arial"/>
                <a:cs typeface="Arial"/>
              </a:rPr>
              <a:t>CBDC</a:t>
            </a:r>
            <a:r>
              <a:rPr sz="1200" spc="5" dirty="0">
                <a:latin typeface="ＭＳ Ｐゴシック"/>
                <a:cs typeface="ＭＳ Ｐゴシック"/>
              </a:rPr>
              <a:t>システムの運営に必要なルールの制定 等</a:t>
            </a:r>
            <a:endParaRPr sz="1200" dirty="0">
              <a:latin typeface="ＭＳ Ｐゴシック"/>
              <a:cs typeface="ＭＳ Ｐゴシック"/>
            </a:endParaRPr>
          </a:p>
        </p:txBody>
      </p:sp>
      <p:sp>
        <p:nvSpPr>
          <p:cNvPr id="5" name="object 5"/>
          <p:cNvSpPr txBox="1"/>
          <p:nvPr/>
        </p:nvSpPr>
        <p:spPr>
          <a:xfrm>
            <a:off x="5862066" y="1820417"/>
            <a:ext cx="5967179" cy="1298432"/>
          </a:xfrm>
          <a:prstGeom prst="rect">
            <a:avLst/>
          </a:prstGeom>
          <a:ln w="28955">
            <a:solidFill>
              <a:srgbClr val="4F6128"/>
            </a:solidFill>
          </a:ln>
        </p:spPr>
        <p:txBody>
          <a:bodyPr vert="horz" wrap="square" lIns="0" tIns="76835" rIns="0" bIns="0" rtlCol="0">
            <a:spAutoFit/>
          </a:bodyPr>
          <a:lstStyle/>
          <a:p>
            <a:pPr marL="72390">
              <a:lnSpc>
                <a:spcPts val="1650"/>
              </a:lnSpc>
              <a:spcBef>
                <a:spcPts val="605"/>
              </a:spcBef>
            </a:pPr>
            <a:r>
              <a:rPr sz="1400" spc="-10" dirty="0">
                <a:latin typeface="ＭＳ Ｐゴシック"/>
                <a:cs typeface="ＭＳ Ｐゴシック"/>
              </a:rPr>
              <a:t>民間事業者</a:t>
            </a:r>
            <a:r>
              <a:rPr sz="1400" dirty="0">
                <a:latin typeface="ＭＳ Ｐゴシック"/>
                <a:cs typeface="ＭＳ Ｐゴシック"/>
              </a:rPr>
              <a:t>･</a:t>
            </a:r>
            <a:r>
              <a:rPr sz="1400" spc="-15" dirty="0">
                <a:latin typeface="ＭＳ Ｐゴシック"/>
                <a:cs typeface="ＭＳ Ｐゴシック"/>
              </a:rPr>
              <a:t>仲介機関は、ユーザーのニーズに応じて、</a:t>
            </a:r>
            <a:endParaRPr sz="1400" dirty="0">
              <a:latin typeface="ＭＳ Ｐゴシック"/>
              <a:cs typeface="ＭＳ Ｐゴシック"/>
            </a:endParaRPr>
          </a:p>
          <a:p>
            <a:pPr marL="72390">
              <a:lnSpc>
                <a:spcPts val="1650"/>
              </a:lnSpc>
            </a:pPr>
            <a:r>
              <a:rPr sz="1400" spc="-10" dirty="0">
                <a:latin typeface="Arial"/>
                <a:cs typeface="Arial"/>
              </a:rPr>
              <a:t>CBDC</a:t>
            </a:r>
            <a:r>
              <a:rPr sz="1400" spc="-5" dirty="0">
                <a:latin typeface="ＭＳ Ｐゴシック"/>
                <a:cs typeface="ＭＳ Ｐゴシック"/>
              </a:rPr>
              <a:t>の利便性を向上させる「</a:t>
            </a:r>
            <a:r>
              <a:rPr sz="1400" b="1" spc="-25" dirty="0">
                <a:solidFill>
                  <a:srgbClr val="006FC0"/>
                </a:solidFill>
                <a:latin typeface="ＭＳ Ｐゴシック"/>
                <a:cs typeface="ＭＳ Ｐゴシック"/>
              </a:rPr>
              <a:t>追加サービス</a:t>
            </a:r>
            <a:r>
              <a:rPr sz="1400" spc="-25" dirty="0">
                <a:latin typeface="ＭＳ Ｐゴシック"/>
                <a:cs typeface="ＭＳ Ｐゴシック"/>
              </a:rPr>
              <a:t>」を提供。</a:t>
            </a:r>
            <a:endParaRPr sz="1400" dirty="0">
              <a:latin typeface="ＭＳ Ｐゴシック"/>
              <a:cs typeface="ＭＳ Ｐゴシック"/>
            </a:endParaRPr>
          </a:p>
          <a:p>
            <a:pPr marL="174625">
              <a:spcBef>
                <a:spcPts val="894"/>
              </a:spcBef>
              <a:tabLst>
                <a:tab pos="1971675" algn="l"/>
              </a:tabLst>
            </a:pPr>
            <a:r>
              <a:rPr sz="1200" dirty="0">
                <a:latin typeface="ＭＳ Ｐゴシック"/>
                <a:cs typeface="ＭＳ Ｐゴシック"/>
              </a:rPr>
              <a:t>（例）</a:t>
            </a:r>
            <a:r>
              <a:rPr sz="1200" spc="425" dirty="0">
                <a:latin typeface="ＭＳ Ｐゴシック"/>
                <a:cs typeface="ＭＳ Ｐゴシック"/>
              </a:rPr>
              <a:t> </a:t>
            </a:r>
            <a:r>
              <a:rPr sz="1200" dirty="0">
                <a:latin typeface="ＭＳ Ｐゴシック"/>
                <a:cs typeface="ＭＳ Ｐゴシック"/>
              </a:rPr>
              <a:t>・</a:t>
            </a:r>
            <a:r>
              <a:rPr sz="1200" spc="-30" dirty="0">
                <a:latin typeface="ＭＳ Ｐゴシック"/>
                <a:cs typeface="ＭＳ Ｐゴシック"/>
              </a:rPr>
              <a:t> </a:t>
            </a:r>
            <a:r>
              <a:rPr sz="1200" dirty="0">
                <a:latin typeface="ＭＳ Ｐゴシック"/>
                <a:cs typeface="ＭＳ Ｐゴシック"/>
              </a:rPr>
              <a:t>家計簿サービ</a:t>
            </a:r>
            <a:r>
              <a:rPr sz="1200" spc="-50" dirty="0">
                <a:latin typeface="ＭＳ Ｐゴシック"/>
                <a:cs typeface="ＭＳ Ｐゴシック"/>
              </a:rPr>
              <a:t>ス</a:t>
            </a:r>
            <a:r>
              <a:rPr sz="1200" dirty="0">
                <a:latin typeface="ＭＳ Ｐゴシック"/>
                <a:cs typeface="ＭＳ Ｐゴシック"/>
              </a:rPr>
              <a:t>	・</a:t>
            </a:r>
            <a:r>
              <a:rPr sz="1200" spc="-10" dirty="0">
                <a:latin typeface="ＭＳ Ｐゴシック"/>
                <a:cs typeface="ＭＳ Ｐゴシック"/>
              </a:rPr>
              <a:t>プログラマブ</a:t>
            </a:r>
            <a:r>
              <a:rPr sz="1200" dirty="0">
                <a:latin typeface="ＭＳ Ｐゴシック"/>
                <a:cs typeface="ＭＳ Ｐゴシック"/>
              </a:rPr>
              <a:t>ルな決済サー</a:t>
            </a:r>
            <a:r>
              <a:rPr sz="1200" spc="-10" dirty="0">
                <a:latin typeface="ＭＳ Ｐゴシック"/>
                <a:cs typeface="ＭＳ Ｐゴシック"/>
              </a:rPr>
              <a:t>ビ</a:t>
            </a:r>
            <a:r>
              <a:rPr sz="1200" spc="-50" dirty="0">
                <a:latin typeface="ＭＳ Ｐゴシック"/>
                <a:cs typeface="ＭＳ Ｐゴシック"/>
              </a:rPr>
              <a:t>ス</a:t>
            </a:r>
            <a:endParaRPr sz="1200" dirty="0">
              <a:latin typeface="ＭＳ Ｐゴシック"/>
              <a:cs typeface="ＭＳ Ｐゴシック"/>
            </a:endParaRPr>
          </a:p>
          <a:p>
            <a:pPr marL="579755">
              <a:spcBef>
                <a:spcPts val="300"/>
              </a:spcBef>
              <a:tabLst>
                <a:tab pos="2509520" algn="l"/>
                <a:tab pos="4050665" algn="l"/>
              </a:tabLst>
            </a:pPr>
            <a:r>
              <a:rPr sz="1200" dirty="0">
                <a:latin typeface="ＭＳ Ｐゴシック"/>
                <a:cs typeface="ＭＳ Ｐゴシック"/>
              </a:rPr>
              <a:t>・</a:t>
            </a:r>
            <a:r>
              <a:rPr sz="1200" spc="-30" dirty="0">
                <a:latin typeface="ＭＳ Ｐゴシック"/>
                <a:cs typeface="ＭＳ Ｐゴシック"/>
              </a:rPr>
              <a:t> </a:t>
            </a:r>
            <a:r>
              <a:rPr sz="1200" dirty="0">
                <a:latin typeface="ＭＳ Ｐゴシック"/>
                <a:cs typeface="ＭＳ Ｐゴシック"/>
              </a:rPr>
              <a:t>ユーザー間の情報伝</a:t>
            </a:r>
            <a:r>
              <a:rPr sz="1200" spc="-50" dirty="0">
                <a:latin typeface="ＭＳ Ｐゴシック"/>
                <a:cs typeface="ＭＳ Ｐゴシック"/>
              </a:rPr>
              <a:t>達</a:t>
            </a:r>
            <a:r>
              <a:rPr sz="1200" dirty="0">
                <a:latin typeface="ＭＳ Ｐゴシック"/>
                <a:cs typeface="ＭＳ Ｐゴシック"/>
              </a:rPr>
              <a:t>	・</a:t>
            </a:r>
            <a:r>
              <a:rPr sz="1200" spc="-40" dirty="0">
                <a:latin typeface="ＭＳ Ｐゴシック"/>
                <a:cs typeface="ＭＳ Ｐゴシック"/>
              </a:rPr>
              <a:t> </a:t>
            </a:r>
            <a:r>
              <a:rPr sz="1200" dirty="0">
                <a:latin typeface="ＭＳ Ｐゴシック"/>
                <a:cs typeface="ＭＳ Ｐゴシック"/>
              </a:rPr>
              <a:t>取引情報の利活</a:t>
            </a:r>
            <a:r>
              <a:rPr sz="1200" spc="-50" dirty="0">
                <a:latin typeface="ＭＳ Ｐゴシック"/>
                <a:cs typeface="ＭＳ Ｐゴシック"/>
              </a:rPr>
              <a:t>用</a:t>
            </a:r>
            <a:r>
              <a:rPr sz="1200" dirty="0">
                <a:latin typeface="ＭＳ Ｐゴシック"/>
                <a:cs typeface="ＭＳ Ｐゴシック"/>
              </a:rPr>
              <a:t>	</a:t>
            </a:r>
            <a:r>
              <a:rPr sz="1200" spc="-50" dirty="0">
                <a:latin typeface="ＭＳ Ｐゴシック"/>
                <a:cs typeface="ＭＳ Ｐゴシック"/>
              </a:rPr>
              <a:t>等</a:t>
            </a:r>
            <a:endParaRPr sz="1200" dirty="0">
              <a:latin typeface="ＭＳ Ｐゴシック"/>
              <a:cs typeface="ＭＳ Ｐゴシック"/>
            </a:endParaRPr>
          </a:p>
          <a:p>
            <a:pPr marL="274955" marR="158115" indent="-100965">
              <a:spcBef>
                <a:spcPts val="605"/>
              </a:spcBef>
            </a:pPr>
            <a:r>
              <a:rPr sz="1200" spc="210" dirty="0">
                <a:latin typeface="Arial"/>
                <a:cs typeface="Arial"/>
              </a:rPr>
              <a:t>─ </a:t>
            </a:r>
            <a:r>
              <a:rPr sz="1200" dirty="0">
                <a:latin typeface="Arial"/>
                <a:cs typeface="Arial"/>
              </a:rPr>
              <a:t>API</a:t>
            </a:r>
            <a:r>
              <a:rPr sz="1200" spc="-10" dirty="0">
                <a:latin typeface="ＭＳ Ｐゴシック"/>
                <a:cs typeface="ＭＳ Ｐゴシック"/>
              </a:rPr>
              <a:t>技術による</a:t>
            </a:r>
            <a:r>
              <a:rPr sz="1200" spc="-10" dirty="0">
                <a:latin typeface="Arial"/>
                <a:cs typeface="Arial"/>
              </a:rPr>
              <a:t>CBDC</a:t>
            </a:r>
            <a:r>
              <a:rPr sz="1200" spc="-15" dirty="0">
                <a:latin typeface="ＭＳ Ｐゴシック"/>
                <a:cs typeface="ＭＳ Ｐゴシック"/>
              </a:rPr>
              <a:t>システムとの接続、分散型台帳技術の活用なども検討ポイント。</a:t>
            </a:r>
            <a:endParaRPr sz="1200" dirty="0">
              <a:latin typeface="ＭＳ Ｐゴシック"/>
              <a:cs typeface="ＭＳ Ｐゴシック"/>
            </a:endParaRPr>
          </a:p>
        </p:txBody>
      </p:sp>
      <p:sp>
        <p:nvSpPr>
          <p:cNvPr id="6" name="object 6"/>
          <p:cNvSpPr txBox="1"/>
          <p:nvPr/>
        </p:nvSpPr>
        <p:spPr>
          <a:xfrm>
            <a:off x="546547" y="915288"/>
            <a:ext cx="11225893" cy="857885"/>
          </a:xfrm>
          <a:prstGeom prst="rect">
            <a:avLst/>
          </a:prstGeom>
        </p:spPr>
        <p:txBody>
          <a:bodyPr vert="horz" wrap="square" lIns="0" tIns="7620" rIns="0" bIns="0" rtlCol="0">
            <a:spAutoFit/>
          </a:bodyPr>
          <a:lstStyle/>
          <a:p>
            <a:pPr marL="355600" marR="5080" indent="-343535" algn="just">
              <a:lnSpc>
                <a:spcPct val="101699"/>
              </a:lnSpc>
              <a:spcBef>
                <a:spcPts val="60"/>
              </a:spcBef>
              <a:buClr>
                <a:srgbClr val="000000"/>
              </a:buClr>
              <a:buFont typeface="Wingdings"/>
              <a:buChar char=""/>
              <a:tabLst>
                <a:tab pos="356235" algn="l"/>
              </a:tabLst>
            </a:pPr>
            <a:r>
              <a:rPr b="1" spc="-5" dirty="0">
                <a:solidFill>
                  <a:srgbClr val="006FC0"/>
                </a:solidFill>
                <a:latin typeface="メイリオ"/>
                <a:cs typeface="メイリオ"/>
              </a:rPr>
              <a:t>日本銀行</a:t>
            </a:r>
            <a:r>
              <a:rPr dirty="0">
                <a:latin typeface="メイリオ"/>
                <a:cs typeface="メイリオ"/>
              </a:rPr>
              <a:t>は、基礎的な決済手段（公共財）である</a:t>
            </a:r>
            <a:r>
              <a:rPr spc="-10" dirty="0">
                <a:latin typeface="メイリオ"/>
                <a:cs typeface="メイリオ"/>
              </a:rPr>
              <a:t>CBDC</a:t>
            </a:r>
            <a:r>
              <a:rPr dirty="0">
                <a:latin typeface="メイリオ"/>
                <a:cs typeface="メイリオ"/>
              </a:rPr>
              <a:t>を、</a:t>
            </a:r>
            <a:r>
              <a:rPr b="1" dirty="0">
                <a:solidFill>
                  <a:srgbClr val="006FC0"/>
                </a:solidFill>
                <a:latin typeface="メイリオ"/>
                <a:cs typeface="メイリオ"/>
              </a:rPr>
              <a:t>仲介機関</a:t>
            </a:r>
            <a:r>
              <a:rPr spc="-10" dirty="0">
                <a:latin typeface="メイリオ"/>
                <a:cs typeface="メイリオ"/>
              </a:rPr>
              <a:t>を通じて、全てのユーザーに等しく提供する。</a:t>
            </a:r>
            <a:r>
              <a:rPr b="1" spc="-10" dirty="0">
                <a:solidFill>
                  <a:srgbClr val="006FC0"/>
                </a:solidFill>
                <a:latin typeface="メイリオ"/>
                <a:cs typeface="メイリオ"/>
              </a:rPr>
              <a:t>民間事業者（仲介機関を含む</a:t>
            </a:r>
            <a:r>
              <a:rPr b="1" dirty="0">
                <a:solidFill>
                  <a:srgbClr val="006FC0"/>
                </a:solidFill>
                <a:latin typeface="メイリオ"/>
                <a:cs typeface="メイリオ"/>
              </a:rPr>
              <a:t>）</a:t>
            </a:r>
            <a:r>
              <a:rPr spc="-10" dirty="0">
                <a:latin typeface="メイリオ"/>
                <a:cs typeface="メイリオ"/>
              </a:rPr>
              <a:t>は、CBDC</a:t>
            </a:r>
            <a:r>
              <a:rPr spc="-50" dirty="0">
                <a:latin typeface="メイリオ"/>
                <a:cs typeface="メイリオ"/>
              </a:rPr>
              <a:t>を</a:t>
            </a:r>
            <a:r>
              <a:rPr spc="-5" dirty="0">
                <a:latin typeface="メイリオ"/>
                <a:cs typeface="メイリオ"/>
              </a:rPr>
              <a:t>土台にして個別のニーズに応じた様々な「追加サービス」を提供する。</a:t>
            </a:r>
            <a:endParaRPr dirty="0">
              <a:latin typeface="メイリオ"/>
              <a:cs typeface="メイリオ"/>
            </a:endParaRPr>
          </a:p>
        </p:txBody>
      </p:sp>
      <p:grpSp>
        <p:nvGrpSpPr>
          <p:cNvPr id="7" name="object 7"/>
          <p:cNvGrpSpPr/>
          <p:nvPr/>
        </p:nvGrpSpPr>
        <p:grpSpPr>
          <a:xfrm>
            <a:off x="1871218" y="3132583"/>
            <a:ext cx="3616960" cy="3281045"/>
            <a:chOff x="347218" y="3132582"/>
            <a:chExt cx="3616960" cy="3281045"/>
          </a:xfrm>
        </p:grpSpPr>
        <p:sp>
          <p:nvSpPr>
            <p:cNvPr id="8" name="object 8"/>
            <p:cNvSpPr/>
            <p:nvPr/>
          </p:nvSpPr>
          <p:spPr>
            <a:xfrm>
              <a:off x="353568" y="5739383"/>
              <a:ext cx="3604260" cy="668020"/>
            </a:xfrm>
            <a:custGeom>
              <a:avLst/>
              <a:gdLst/>
              <a:ahLst/>
              <a:cxnLst/>
              <a:rect l="l" t="t" r="r" b="b"/>
              <a:pathLst>
                <a:path w="3604260" h="668020">
                  <a:moveTo>
                    <a:pt x="3604260" y="0"/>
                  </a:moveTo>
                  <a:lnTo>
                    <a:pt x="0" y="0"/>
                  </a:lnTo>
                  <a:lnTo>
                    <a:pt x="0" y="667512"/>
                  </a:lnTo>
                  <a:lnTo>
                    <a:pt x="3604260" y="667512"/>
                  </a:lnTo>
                  <a:lnTo>
                    <a:pt x="3604260" y="0"/>
                  </a:lnTo>
                  <a:close/>
                </a:path>
              </a:pathLst>
            </a:custGeom>
            <a:solidFill>
              <a:srgbClr val="5B9BD4"/>
            </a:solidFill>
          </p:spPr>
          <p:txBody>
            <a:bodyPr wrap="square" lIns="0" tIns="0" rIns="0" bIns="0" rtlCol="0"/>
            <a:lstStyle/>
            <a:p>
              <a:endParaRPr/>
            </a:p>
          </p:txBody>
        </p:sp>
        <p:sp>
          <p:nvSpPr>
            <p:cNvPr id="9" name="object 9"/>
            <p:cNvSpPr/>
            <p:nvPr/>
          </p:nvSpPr>
          <p:spPr>
            <a:xfrm>
              <a:off x="353568" y="5739383"/>
              <a:ext cx="3604260" cy="668020"/>
            </a:xfrm>
            <a:custGeom>
              <a:avLst/>
              <a:gdLst/>
              <a:ahLst/>
              <a:cxnLst/>
              <a:rect l="l" t="t" r="r" b="b"/>
              <a:pathLst>
                <a:path w="3604260" h="668020">
                  <a:moveTo>
                    <a:pt x="0" y="667512"/>
                  </a:moveTo>
                  <a:lnTo>
                    <a:pt x="3604260" y="667512"/>
                  </a:lnTo>
                  <a:lnTo>
                    <a:pt x="3604260" y="0"/>
                  </a:lnTo>
                  <a:lnTo>
                    <a:pt x="0" y="0"/>
                  </a:lnTo>
                  <a:lnTo>
                    <a:pt x="0" y="667512"/>
                  </a:lnTo>
                  <a:close/>
                </a:path>
              </a:pathLst>
            </a:custGeom>
            <a:ln w="12192">
              <a:solidFill>
                <a:srgbClr val="41709C"/>
              </a:solidFill>
            </a:ln>
          </p:spPr>
          <p:txBody>
            <a:bodyPr wrap="square" lIns="0" tIns="0" rIns="0" bIns="0" rtlCol="0"/>
            <a:lstStyle/>
            <a:p>
              <a:endParaRPr/>
            </a:p>
          </p:txBody>
        </p:sp>
        <p:sp>
          <p:nvSpPr>
            <p:cNvPr id="10" name="object 10"/>
            <p:cNvSpPr/>
            <p:nvPr/>
          </p:nvSpPr>
          <p:spPr>
            <a:xfrm>
              <a:off x="400050" y="3137154"/>
              <a:ext cx="1583690" cy="914400"/>
            </a:xfrm>
            <a:custGeom>
              <a:avLst/>
              <a:gdLst/>
              <a:ahLst/>
              <a:cxnLst/>
              <a:rect l="l" t="t" r="r" b="b"/>
              <a:pathLst>
                <a:path w="1583689" h="914400">
                  <a:moveTo>
                    <a:pt x="1583436" y="0"/>
                  </a:moveTo>
                  <a:lnTo>
                    <a:pt x="0" y="0"/>
                  </a:lnTo>
                  <a:lnTo>
                    <a:pt x="0" y="914400"/>
                  </a:lnTo>
                  <a:lnTo>
                    <a:pt x="1583436" y="914400"/>
                  </a:lnTo>
                  <a:lnTo>
                    <a:pt x="1583436" y="0"/>
                  </a:lnTo>
                  <a:close/>
                </a:path>
              </a:pathLst>
            </a:custGeom>
            <a:solidFill>
              <a:srgbClr val="C5DFB4"/>
            </a:solidFill>
          </p:spPr>
          <p:txBody>
            <a:bodyPr wrap="square" lIns="0" tIns="0" rIns="0" bIns="0" rtlCol="0"/>
            <a:lstStyle/>
            <a:p>
              <a:endParaRPr/>
            </a:p>
          </p:txBody>
        </p:sp>
        <p:sp>
          <p:nvSpPr>
            <p:cNvPr id="11" name="object 11"/>
            <p:cNvSpPr/>
            <p:nvPr/>
          </p:nvSpPr>
          <p:spPr>
            <a:xfrm>
              <a:off x="386334" y="3132581"/>
              <a:ext cx="3503929" cy="2070100"/>
            </a:xfrm>
            <a:custGeom>
              <a:avLst/>
              <a:gdLst/>
              <a:ahLst/>
              <a:cxnLst/>
              <a:rect l="l" t="t" r="r" b="b"/>
              <a:pathLst>
                <a:path w="3503929" h="2070100">
                  <a:moveTo>
                    <a:pt x="1584960" y="1143000"/>
                  </a:moveTo>
                  <a:lnTo>
                    <a:pt x="0" y="1143000"/>
                  </a:lnTo>
                  <a:lnTo>
                    <a:pt x="0" y="2068068"/>
                  </a:lnTo>
                  <a:lnTo>
                    <a:pt x="1584960" y="2068068"/>
                  </a:lnTo>
                  <a:lnTo>
                    <a:pt x="1584960" y="1143000"/>
                  </a:lnTo>
                  <a:close/>
                </a:path>
                <a:path w="3503929" h="2070100">
                  <a:moveTo>
                    <a:pt x="3503676" y="0"/>
                  </a:moveTo>
                  <a:lnTo>
                    <a:pt x="1918716" y="0"/>
                  </a:lnTo>
                  <a:lnTo>
                    <a:pt x="1918716" y="2069592"/>
                  </a:lnTo>
                  <a:lnTo>
                    <a:pt x="3503676" y="2069592"/>
                  </a:lnTo>
                  <a:lnTo>
                    <a:pt x="3503676" y="0"/>
                  </a:lnTo>
                  <a:close/>
                </a:path>
              </a:pathLst>
            </a:custGeom>
            <a:solidFill>
              <a:srgbClr val="F8CAAC"/>
            </a:solidFill>
          </p:spPr>
          <p:txBody>
            <a:bodyPr wrap="square" lIns="0" tIns="0" rIns="0" bIns="0" rtlCol="0"/>
            <a:lstStyle/>
            <a:p>
              <a:endParaRPr/>
            </a:p>
          </p:txBody>
        </p:sp>
      </p:grpSp>
      <p:sp>
        <p:nvSpPr>
          <p:cNvPr id="12" name="object 12"/>
          <p:cNvSpPr txBox="1"/>
          <p:nvPr/>
        </p:nvSpPr>
        <p:spPr>
          <a:xfrm>
            <a:off x="1914907" y="1997201"/>
            <a:ext cx="3568065" cy="449482"/>
          </a:xfrm>
          <a:prstGeom prst="rect">
            <a:avLst/>
          </a:prstGeom>
          <a:solidFill>
            <a:srgbClr val="9DC3E6"/>
          </a:solidFill>
          <a:ln w="19811">
            <a:solidFill>
              <a:srgbClr val="41709C"/>
            </a:solidFill>
          </a:ln>
        </p:spPr>
        <p:txBody>
          <a:bodyPr vert="horz" wrap="square" lIns="0" tIns="3175" rIns="0" bIns="0" rtlCol="0">
            <a:spAutoFit/>
          </a:bodyPr>
          <a:lstStyle/>
          <a:p>
            <a:pPr>
              <a:spcBef>
                <a:spcPts val="25"/>
              </a:spcBef>
            </a:pPr>
            <a:endParaRPr sz="1300">
              <a:latin typeface="Times New Roman"/>
              <a:cs typeface="Times New Roman"/>
            </a:endParaRPr>
          </a:p>
          <a:p>
            <a:pPr marR="12065" algn="ctr"/>
            <a:r>
              <a:rPr sz="1600" b="1" dirty="0">
                <a:latin typeface="ＭＳ ゴシック"/>
                <a:cs typeface="ＭＳ ゴシック"/>
              </a:rPr>
              <a:t>ユ</a:t>
            </a:r>
            <a:r>
              <a:rPr sz="1600" b="1" spc="-10" dirty="0">
                <a:latin typeface="ＭＳ ゴシック"/>
                <a:cs typeface="ＭＳ ゴシック"/>
              </a:rPr>
              <a:t>ーザ</a:t>
            </a:r>
            <a:r>
              <a:rPr sz="1600" b="1" spc="-50" dirty="0">
                <a:latin typeface="ＭＳ ゴシック"/>
                <a:cs typeface="ＭＳ ゴシック"/>
              </a:rPr>
              <a:t>ー</a:t>
            </a:r>
            <a:endParaRPr sz="1600">
              <a:latin typeface="ＭＳ ゴシック"/>
              <a:cs typeface="ＭＳ ゴシック"/>
            </a:endParaRPr>
          </a:p>
        </p:txBody>
      </p:sp>
      <p:sp>
        <p:nvSpPr>
          <p:cNvPr id="13" name="object 13"/>
          <p:cNvSpPr txBox="1"/>
          <p:nvPr/>
        </p:nvSpPr>
        <p:spPr>
          <a:xfrm>
            <a:off x="3329177" y="5948578"/>
            <a:ext cx="842010" cy="258404"/>
          </a:xfrm>
          <a:prstGeom prst="rect">
            <a:avLst/>
          </a:prstGeom>
        </p:spPr>
        <p:txBody>
          <a:bodyPr vert="horz" wrap="square" lIns="0" tIns="12065" rIns="0" bIns="0" rtlCol="0">
            <a:spAutoFit/>
          </a:bodyPr>
          <a:lstStyle/>
          <a:p>
            <a:pPr marL="12700">
              <a:spcBef>
                <a:spcPts val="95"/>
              </a:spcBef>
            </a:pPr>
            <a:r>
              <a:rPr sz="1600" b="1" dirty="0">
                <a:solidFill>
                  <a:srgbClr val="FFFFFF"/>
                </a:solidFill>
                <a:latin typeface="ＭＳ ゴシック"/>
                <a:cs typeface="ＭＳ ゴシック"/>
              </a:rPr>
              <a:t>日</a:t>
            </a:r>
            <a:r>
              <a:rPr sz="1600" b="1" spc="-10" dirty="0">
                <a:solidFill>
                  <a:srgbClr val="FFFFFF"/>
                </a:solidFill>
                <a:latin typeface="ＭＳ ゴシック"/>
                <a:cs typeface="ＭＳ ゴシック"/>
              </a:rPr>
              <a:t>本銀</a:t>
            </a:r>
            <a:r>
              <a:rPr sz="1600" b="1" spc="-50" dirty="0">
                <a:solidFill>
                  <a:srgbClr val="FFFFFF"/>
                </a:solidFill>
                <a:latin typeface="ＭＳ ゴシック"/>
                <a:cs typeface="ＭＳ ゴシック"/>
              </a:rPr>
              <a:t>行</a:t>
            </a:r>
            <a:endParaRPr sz="1600">
              <a:latin typeface="ＭＳ ゴシック"/>
              <a:cs typeface="ＭＳ ゴシック"/>
            </a:endParaRPr>
          </a:p>
        </p:txBody>
      </p:sp>
      <p:grpSp>
        <p:nvGrpSpPr>
          <p:cNvPr id="14" name="object 14"/>
          <p:cNvGrpSpPr/>
          <p:nvPr/>
        </p:nvGrpSpPr>
        <p:grpSpPr>
          <a:xfrm>
            <a:off x="2115313" y="2669286"/>
            <a:ext cx="1275715" cy="3228975"/>
            <a:chOff x="591312" y="2669285"/>
            <a:chExt cx="1275715" cy="3228975"/>
          </a:xfrm>
        </p:grpSpPr>
        <p:sp>
          <p:nvSpPr>
            <p:cNvPr id="15" name="object 15"/>
            <p:cNvSpPr/>
            <p:nvPr/>
          </p:nvSpPr>
          <p:spPr>
            <a:xfrm>
              <a:off x="1173543" y="2669285"/>
              <a:ext cx="120650" cy="3228975"/>
            </a:xfrm>
            <a:custGeom>
              <a:avLst/>
              <a:gdLst/>
              <a:ahLst/>
              <a:cxnLst/>
              <a:rect l="l" t="t" r="r" b="b"/>
              <a:pathLst>
                <a:path w="120650" h="3228975">
                  <a:moveTo>
                    <a:pt x="60134" y="51311"/>
                  </a:moveTo>
                  <a:lnTo>
                    <a:pt x="47180" y="73518"/>
                  </a:lnTo>
                  <a:lnTo>
                    <a:pt x="47180" y="3228822"/>
                  </a:lnTo>
                  <a:lnTo>
                    <a:pt x="73088" y="3228822"/>
                  </a:lnTo>
                  <a:lnTo>
                    <a:pt x="73088" y="73518"/>
                  </a:lnTo>
                  <a:lnTo>
                    <a:pt x="60134" y="51311"/>
                  </a:lnTo>
                  <a:close/>
                </a:path>
                <a:path w="120650" h="3228975">
                  <a:moveTo>
                    <a:pt x="60134" y="0"/>
                  </a:moveTo>
                  <a:lnTo>
                    <a:pt x="3606" y="96900"/>
                  </a:lnTo>
                  <a:lnTo>
                    <a:pt x="0" y="102997"/>
                  </a:lnTo>
                  <a:lnTo>
                    <a:pt x="2082" y="110998"/>
                  </a:lnTo>
                  <a:lnTo>
                    <a:pt x="14452" y="118110"/>
                  </a:lnTo>
                  <a:lnTo>
                    <a:pt x="22377" y="116077"/>
                  </a:lnTo>
                  <a:lnTo>
                    <a:pt x="25984" y="109854"/>
                  </a:lnTo>
                  <a:lnTo>
                    <a:pt x="47180" y="73518"/>
                  </a:lnTo>
                  <a:lnTo>
                    <a:pt x="47180" y="25653"/>
                  </a:lnTo>
                  <a:lnTo>
                    <a:pt x="75096" y="25653"/>
                  </a:lnTo>
                  <a:lnTo>
                    <a:pt x="60134" y="0"/>
                  </a:lnTo>
                  <a:close/>
                </a:path>
                <a:path w="120650" h="3228975">
                  <a:moveTo>
                    <a:pt x="75096" y="25653"/>
                  </a:moveTo>
                  <a:lnTo>
                    <a:pt x="73088" y="25653"/>
                  </a:lnTo>
                  <a:lnTo>
                    <a:pt x="73088" y="73518"/>
                  </a:lnTo>
                  <a:lnTo>
                    <a:pt x="94284" y="109854"/>
                  </a:lnTo>
                  <a:lnTo>
                    <a:pt x="97853" y="116077"/>
                  </a:lnTo>
                  <a:lnTo>
                    <a:pt x="105854" y="118110"/>
                  </a:lnTo>
                  <a:lnTo>
                    <a:pt x="111950" y="114553"/>
                  </a:lnTo>
                  <a:lnTo>
                    <a:pt x="118173" y="110998"/>
                  </a:lnTo>
                  <a:lnTo>
                    <a:pt x="120205" y="102997"/>
                  </a:lnTo>
                  <a:lnTo>
                    <a:pt x="75096" y="25653"/>
                  </a:lnTo>
                  <a:close/>
                </a:path>
                <a:path w="120650" h="3228975">
                  <a:moveTo>
                    <a:pt x="73088" y="25653"/>
                  </a:moveTo>
                  <a:lnTo>
                    <a:pt x="47180" y="25653"/>
                  </a:lnTo>
                  <a:lnTo>
                    <a:pt x="47180" y="73518"/>
                  </a:lnTo>
                  <a:lnTo>
                    <a:pt x="60134" y="51311"/>
                  </a:lnTo>
                  <a:lnTo>
                    <a:pt x="48945" y="32130"/>
                  </a:lnTo>
                  <a:lnTo>
                    <a:pt x="73088" y="32130"/>
                  </a:lnTo>
                  <a:lnTo>
                    <a:pt x="73088" y="25653"/>
                  </a:lnTo>
                  <a:close/>
                </a:path>
                <a:path w="120650" h="3228975">
                  <a:moveTo>
                    <a:pt x="73088" y="32130"/>
                  </a:moveTo>
                  <a:lnTo>
                    <a:pt x="71323" y="32130"/>
                  </a:lnTo>
                  <a:lnTo>
                    <a:pt x="60134" y="51311"/>
                  </a:lnTo>
                  <a:lnTo>
                    <a:pt x="73088" y="73518"/>
                  </a:lnTo>
                  <a:lnTo>
                    <a:pt x="73088" y="32130"/>
                  </a:lnTo>
                  <a:close/>
                </a:path>
                <a:path w="120650" h="3228975">
                  <a:moveTo>
                    <a:pt x="71323" y="32130"/>
                  </a:moveTo>
                  <a:lnTo>
                    <a:pt x="48945" y="32130"/>
                  </a:lnTo>
                  <a:lnTo>
                    <a:pt x="60134" y="51311"/>
                  </a:lnTo>
                  <a:lnTo>
                    <a:pt x="71323" y="32130"/>
                  </a:lnTo>
                  <a:close/>
                </a:path>
              </a:pathLst>
            </a:custGeom>
            <a:solidFill>
              <a:srgbClr val="5B9BD4"/>
            </a:solidFill>
          </p:spPr>
          <p:txBody>
            <a:bodyPr wrap="square" lIns="0" tIns="0" rIns="0" bIns="0" rtlCol="0"/>
            <a:lstStyle/>
            <a:p>
              <a:endParaRPr/>
            </a:p>
          </p:txBody>
        </p:sp>
        <p:sp>
          <p:nvSpPr>
            <p:cNvPr id="16" name="object 16"/>
            <p:cNvSpPr/>
            <p:nvPr/>
          </p:nvSpPr>
          <p:spPr>
            <a:xfrm>
              <a:off x="591312" y="3310127"/>
              <a:ext cx="1275715" cy="447040"/>
            </a:xfrm>
            <a:custGeom>
              <a:avLst/>
              <a:gdLst/>
              <a:ahLst/>
              <a:cxnLst/>
              <a:rect l="l" t="t" r="r" b="b"/>
              <a:pathLst>
                <a:path w="1275714" h="447039">
                  <a:moveTo>
                    <a:pt x="637794" y="0"/>
                  </a:moveTo>
                  <a:lnTo>
                    <a:pt x="568298" y="1309"/>
                  </a:lnTo>
                  <a:lnTo>
                    <a:pt x="500971" y="5149"/>
                  </a:lnTo>
                  <a:lnTo>
                    <a:pt x="436200" y="11381"/>
                  </a:lnTo>
                  <a:lnTo>
                    <a:pt x="374375" y="19870"/>
                  </a:lnTo>
                  <a:lnTo>
                    <a:pt x="315885" y="30480"/>
                  </a:lnTo>
                  <a:lnTo>
                    <a:pt x="261119" y="43074"/>
                  </a:lnTo>
                  <a:lnTo>
                    <a:pt x="210466" y="57517"/>
                  </a:lnTo>
                  <a:lnTo>
                    <a:pt x="164315" y="73672"/>
                  </a:lnTo>
                  <a:lnTo>
                    <a:pt x="123056" y="91403"/>
                  </a:lnTo>
                  <a:lnTo>
                    <a:pt x="87076" y="110574"/>
                  </a:lnTo>
                  <a:lnTo>
                    <a:pt x="32514" y="152692"/>
                  </a:lnTo>
                  <a:lnTo>
                    <a:pt x="3742" y="198936"/>
                  </a:lnTo>
                  <a:lnTo>
                    <a:pt x="0" y="223266"/>
                  </a:lnTo>
                  <a:lnTo>
                    <a:pt x="3742" y="247595"/>
                  </a:lnTo>
                  <a:lnTo>
                    <a:pt x="32514" y="293839"/>
                  </a:lnTo>
                  <a:lnTo>
                    <a:pt x="87076" y="335957"/>
                  </a:lnTo>
                  <a:lnTo>
                    <a:pt x="123056" y="355128"/>
                  </a:lnTo>
                  <a:lnTo>
                    <a:pt x="164315" y="372859"/>
                  </a:lnTo>
                  <a:lnTo>
                    <a:pt x="210466" y="389014"/>
                  </a:lnTo>
                  <a:lnTo>
                    <a:pt x="261119" y="403457"/>
                  </a:lnTo>
                  <a:lnTo>
                    <a:pt x="315885" y="416052"/>
                  </a:lnTo>
                  <a:lnTo>
                    <a:pt x="374375" y="426661"/>
                  </a:lnTo>
                  <a:lnTo>
                    <a:pt x="436200" y="435150"/>
                  </a:lnTo>
                  <a:lnTo>
                    <a:pt x="500971" y="441382"/>
                  </a:lnTo>
                  <a:lnTo>
                    <a:pt x="568298" y="445222"/>
                  </a:lnTo>
                  <a:lnTo>
                    <a:pt x="637794" y="446532"/>
                  </a:lnTo>
                  <a:lnTo>
                    <a:pt x="707298" y="445222"/>
                  </a:lnTo>
                  <a:lnTo>
                    <a:pt x="774632" y="441382"/>
                  </a:lnTo>
                  <a:lnTo>
                    <a:pt x="839407" y="435150"/>
                  </a:lnTo>
                  <a:lnTo>
                    <a:pt x="901234" y="426661"/>
                  </a:lnTo>
                  <a:lnTo>
                    <a:pt x="959724" y="416052"/>
                  </a:lnTo>
                  <a:lnTo>
                    <a:pt x="1014490" y="403457"/>
                  </a:lnTo>
                  <a:lnTo>
                    <a:pt x="1065141" y="389014"/>
                  </a:lnTo>
                  <a:lnTo>
                    <a:pt x="1111289" y="372859"/>
                  </a:lnTo>
                  <a:lnTo>
                    <a:pt x="1152546" y="355128"/>
                  </a:lnTo>
                  <a:lnTo>
                    <a:pt x="1188522" y="335957"/>
                  </a:lnTo>
                  <a:lnTo>
                    <a:pt x="1243078" y="293839"/>
                  </a:lnTo>
                  <a:lnTo>
                    <a:pt x="1271846" y="247595"/>
                  </a:lnTo>
                  <a:lnTo>
                    <a:pt x="1275588" y="223266"/>
                  </a:lnTo>
                  <a:lnTo>
                    <a:pt x="1271846" y="198936"/>
                  </a:lnTo>
                  <a:lnTo>
                    <a:pt x="1243078" y="152692"/>
                  </a:lnTo>
                  <a:lnTo>
                    <a:pt x="1188522" y="110574"/>
                  </a:lnTo>
                  <a:lnTo>
                    <a:pt x="1152546" y="91403"/>
                  </a:lnTo>
                  <a:lnTo>
                    <a:pt x="1111289" y="73672"/>
                  </a:lnTo>
                  <a:lnTo>
                    <a:pt x="1065141" y="57517"/>
                  </a:lnTo>
                  <a:lnTo>
                    <a:pt x="1014490" y="43074"/>
                  </a:lnTo>
                  <a:lnTo>
                    <a:pt x="959724" y="30480"/>
                  </a:lnTo>
                  <a:lnTo>
                    <a:pt x="901234" y="19870"/>
                  </a:lnTo>
                  <a:lnTo>
                    <a:pt x="839407" y="11381"/>
                  </a:lnTo>
                  <a:lnTo>
                    <a:pt x="774632" y="5149"/>
                  </a:lnTo>
                  <a:lnTo>
                    <a:pt x="707298" y="1309"/>
                  </a:lnTo>
                  <a:lnTo>
                    <a:pt x="637794" y="0"/>
                  </a:lnTo>
                  <a:close/>
                </a:path>
              </a:pathLst>
            </a:custGeom>
            <a:solidFill>
              <a:srgbClr val="538235"/>
            </a:solidFill>
          </p:spPr>
          <p:txBody>
            <a:bodyPr wrap="square" lIns="0" tIns="0" rIns="0" bIns="0" rtlCol="0"/>
            <a:lstStyle/>
            <a:p>
              <a:endParaRPr/>
            </a:p>
          </p:txBody>
        </p:sp>
      </p:grpSp>
      <p:sp>
        <p:nvSpPr>
          <p:cNvPr id="17" name="object 17"/>
          <p:cNvSpPr txBox="1"/>
          <p:nvPr/>
        </p:nvSpPr>
        <p:spPr>
          <a:xfrm>
            <a:off x="1924050" y="3137154"/>
            <a:ext cx="1583690" cy="914400"/>
          </a:xfrm>
          <a:prstGeom prst="rect">
            <a:avLst/>
          </a:prstGeom>
          <a:ln w="28955">
            <a:solidFill>
              <a:srgbClr val="385622"/>
            </a:solidFill>
          </a:ln>
        </p:spPr>
        <p:txBody>
          <a:bodyPr vert="horz" wrap="square" lIns="0" tIns="0" rIns="0" bIns="0" rtlCol="0">
            <a:spAutoFit/>
          </a:bodyPr>
          <a:lstStyle/>
          <a:p>
            <a:pPr>
              <a:lnSpc>
                <a:spcPct val="100000"/>
              </a:lnSpc>
            </a:pPr>
            <a:endParaRPr sz="1200">
              <a:latin typeface="Times New Roman"/>
              <a:cs typeface="Times New Roman"/>
            </a:endParaRPr>
          </a:p>
          <a:p>
            <a:pPr marL="401955">
              <a:spcBef>
                <a:spcPts val="980"/>
              </a:spcBef>
            </a:pPr>
            <a:r>
              <a:rPr sz="1200" b="1" spc="-25" dirty="0">
                <a:solidFill>
                  <a:srgbClr val="FFFFFF"/>
                </a:solidFill>
                <a:latin typeface="ＭＳ ゴシック"/>
                <a:cs typeface="ＭＳ ゴシック"/>
              </a:rPr>
              <a:t>追加サービ</a:t>
            </a:r>
            <a:r>
              <a:rPr sz="1200" b="1" spc="-50" dirty="0">
                <a:solidFill>
                  <a:srgbClr val="FFFFFF"/>
                </a:solidFill>
                <a:latin typeface="ＭＳ ゴシック"/>
                <a:cs typeface="ＭＳ ゴシック"/>
              </a:rPr>
              <a:t>ス</a:t>
            </a:r>
            <a:endParaRPr sz="1200">
              <a:latin typeface="ＭＳ ゴシック"/>
              <a:cs typeface="ＭＳ ゴシック"/>
            </a:endParaRPr>
          </a:p>
          <a:p>
            <a:pPr>
              <a:spcBef>
                <a:spcPts val="15"/>
              </a:spcBef>
            </a:pPr>
            <a:endParaRPr sz="1400">
              <a:latin typeface="ＭＳ ゴシック"/>
              <a:cs typeface="ＭＳ ゴシック"/>
            </a:endParaRPr>
          </a:p>
          <a:p>
            <a:pPr marL="57150"/>
            <a:r>
              <a:rPr sz="1200" spc="-10" dirty="0">
                <a:latin typeface="ＭＳ Ｐゴシック"/>
                <a:cs typeface="ＭＳ Ｐゴシック"/>
              </a:rPr>
              <a:t>民間事業者</a:t>
            </a:r>
            <a:endParaRPr sz="1200">
              <a:latin typeface="ＭＳ Ｐゴシック"/>
              <a:cs typeface="ＭＳ Ｐゴシック"/>
            </a:endParaRPr>
          </a:p>
        </p:txBody>
      </p:sp>
      <p:sp>
        <p:nvSpPr>
          <p:cNvPr id="18" name="object 18"/>
          <p:cNvSpPr/>
          <p:nvPr/>
        </p:nvSpPr>
        <p:spPr>
          <a:xfrm>
            <a:off x="2104645" y="4411979"/>
            <a:ext cx="1275715" cy="447040"/>
          </a:xfrm>
          <a:custGeom>
            <a:avLst/>
            <a:gdLst/>
            <a:ahLst/>
            <a:cxnLst/>
            <a:rect l="l" t="t" r="r" b="b"/>
            <a:pathLst>
              <a:path w="1275714" h="447039">
                <a:moveTo>
                  <a:pt x="637794" y="0"/>
                </a:moveTo>
                <a:lnTo>
                  <a:pt x="568298" y="1309"/>
                </a:lnTo>
                <a:lnTo>
                  <a:pt x="500971" y="5149"/>
                </a:lnTo>
                <a:lnTo>
                  <a:pt x="436200" y="11381"/>
                </a:lnTo>
                <a:lnTo>
                  <a:pt x="374375" y="19870"/>
                </a:lnTo>
                <a:lnTo>
                  <a:pt x="315885" y="30480"/>
                </a:lnTo>
                <a:lnTo>
                  <a:pt x="261119" y="43074"/>
                </a:lnTo>
                <a:lnTo>
                  <a:pt x="210466" y="57517"/>
                </a:lnTo>
                <a:lnTo>
                  <a:pt x="164315" y="73672"/>
                </a:lnTo>
                <a:lnTo>
                  <a:pt x="123056" y="91403"/>
                </a:lnTo>
                <a:lnTo>
                  <a:pt x="87076" y="110574"/>
                </a:lnTo>
                <a:lnTo>
                  <a:pt x="32514" y="152692"/>
                </a:lnTo>
                <a:lnTo>
                  <a:pt x="3742" y="198936"/>
                </a:lnTo>
                <a:lnTo>
                  <a:pt x="0" y="223266"/>
                </a:lnTo>
                <a:lnTo>
                  <a:pt x="3742" y="247595"/>
                </a:lnTo>
                <a:lnTo>
                  <a:pt x="32514" y="293839"/>
                </a:lnTo>
                <a:lnTo>
                  <a:pt x="87076" y="335957"/>
                </a:lnTo>
                <a:lnTo>
                  <a:pt x="123056" y="355128"/>
                </a:lnTo>
                <a:lnTo>
                  <a:pt x="164315" y="372859"/>
                </a:lnTo>
                <a:lnTo>
                  <a:pt x="210466" y="389014"/>
                </a:lnTo>
                <a:lnTo>
                  <a:pt x="261119" y="403457"/>
                </a:lnTo>
                <a:lnTo>
                  <a:pt x="315885" y="416052"/>
                </a:lnTo>
                <a:lnTo>
                  <a:pt x="374375" y="426661"/>
                </a:lnTo>
                <a:lnTo>
                  <a:pt x="436200" y="435150"/>
                </a:lnTo>
                <a:lnTo>
                  <a:pt x="500971" y="441382"/>
                </a:lnTo>
                <a:lnTo>
                  <a:pt x="568298" y="445222"/>
                </a:lnTo>
                <a:lnTo>
                  <a:pt x="637794" y="446532"/>
                </a:lnTo>
                <a:lnTo>
                  <a:pt x="707298" y="445222"/>
                </a:lnTo>
                <a:lnTo>
                  <a:pt x="774632" y="441382"/>
                </a:lnTo>
                <a:lnTo>
                  <a:pt x="839407" y="435150"/>
                </a:lnTo>
                <a:lnTo>
                  <a:pt x="901234" y="426661"/>
                </a:lnTo>
                <a:lnTo>
                  <a:pt x="959724" y="416052"/>
                </a:lnTo>
                <a:lnTo>
                  <a:pt x="1014490" y="403457"/>
                </a:lnTo>
                <a:lnTo>
                  <a:pt x="1065141" y="389014"/>
                </a:lnTo>
                <a:lnTo>
                  <a:pt x="1111289" y="372859"/>
                </a:lnTo>
                <a:lnTo>
                  <a:pt x="1152546" y="355128"/>
                </a:lnTo>
                <a:lnTo>
                  <a:pt x="1188522" y="335957"/>
                </a:lnTo>
                <a:lnTo>
                  <a:pt x="1243078" y="293839"/>
                </a:lnTo>
                <a:lnTo>
                  <a:pt x="1271846" y="247595"/>
                </a:lnTo>
                <a:lnTo>
                  <a:pt x="1275588" y="223266"/>
                </a:lnTo>
                <a:lnTo>
                  <a:pt x="1271846" y="198936"/>
                </a:lnTo>
                <a:lnTo>
                  <a:pt x="1243078" y="152692"/>
                </a:lnTo>
                <a:lnTo>
                  <a:pt x="1188522" y="110574"/>
                </a:lnTo>
                <a:lnTo>
                  <a:pt x="1152546" y="91403"/>
                </a:lnTo>
                <a:lnTo>
                  <a:pt x="1111289" y="73672"/>
                </a:lnTo>
                <a:lnTo>
                  <a:pt x="1065141" y="57517"/>
                </a:lnTo>
                <a:lnTo>
                  <a:pt x="1014490" y="43074"/>
                </a:lnTo>
                <a:lnTo>
                  <a:pt x="959724" y="30480"/>
                </a:lnTo>
                <a:lnTo>
                  <a:pt x="901234" y="19870"/>
                </a:lnTo>
                <a:lnTo>
                  <a:pt x="839407" y="11381"/>
                </a:lnTo>
                <a:lnTo>
                  <a:pt x="774632" y="5149"/>
                </a:lnTo>
                <a:lnTo>
                  <a:pt x="707298" y="1309"/>
                </a:lnTo>
                <a:lnTo>
                  <a:pt x="637794" y="0"/>
                </a:lnTo>
                <a:close/>
              </a:path>
            </a:pathLst>
          </a:custGeom>
          <a:solidFill>
            <a:srgbClr val="C55A11"/>
          </a:solidFill>
        </p:spPr>
        <p:txBody>
          <a:bodyPr wrap="square" lIns="0" tIns="0" rIns="0" bIns="0" rtlCol="0"/>
          <a:lstStyle/>
          <a:p>
            <a:endParaRPr/>
          </a:p>
        </p:txBody>
      </p:sp>
      <p:sp>
        <p:nvSpPr>
          <p:cNvPr id="19" name="object 19"/>
          <p:cNvSpPr txBox="1"/>
          <p:nvPr/>
        </p:nvSpPr>
        <p:spPr>
          <a:xfrm>
            <a:off x="1910334" y="4275583"/>
            <a:ext cx="1584960" cy="872675"/>
          </a:xfrm>
          <a:prstGeom prst="rect">
            <a:avLst/>
          </a:prstGeom>
          <a:ln w="28955">
            <a:solidFill>
              <a:srgbClr val="C55A11"/>
            </a:solidFill>
          </a:ln>
        </p:spPr>
        <p:txBody>
          <a:bodyPr vert="horz" wrap="square" lIns="0" tIns="3175" rIns="0" bIns="0" rtlCol="0">
            <a:spAutoFit/>
          </a:bodyPr>
          <a:lstStyle/>
          <a:p>
            <a:pPr>
              <a:spcBef>
                <a:spcPts val="25"/>
              </a:spcBef>
            </a:pPr>
            <a:endParaRPr sz="1750">
              <a:latin typeface="Times New Roman"/>
              <a:cs typeface="Times New Roman"/>
            </a:endParaRPr>
          </a:p>
          <a:p>
            <a:pPr marL="474980"/>
            <a:r>
              <a:rPr sz="1400" b="1" spc="-20" dirty="0">
                <a:solidFill>
                  <a:srgbClr val="FFFFFF"/>
                </a:solidFill>
                <a:latin typeface="ＭＳ ゴシック"/>
                <a:cs typeface="ＭＳ ゴシック"/>
              </a:rPr>
              <a:t>仲介業</a:t>
            </a:r>
            <a:r>
              <a:rPr sz="1400" b="1" spc="-50" dirty="0">
                <a:solidFill>
                  <a:srgbClr val="FFFFFF"/>
                </a:solidFill>
                <a:latin typeface="ＭＳ ゴシック"/>
                <a:cs typeface="ＭＳ ゴシック"/>
              </a:rPr>
              <a:t>務</a:t>
            </a:r>
            <a:endParaRPr sz="1400">
              <a:latin typeface="ＭＳ ゴシック"/>
              <a:cs typeface="ＭＳ ゴシック"/>
            </a:endParaRPr>
          </a:p>
          <a:p>
            <a:pPr>
              <a:spcBef>
                <a:spcPts val="30"/>
              </a:spcBef>
            </a:pPr>
            <a:endParaRPr sz="1300">
              <a:latin typeface="ＭＳ ゴシック"/>
              <a:cs typeface="ＭＳ ゴシック"/>
            </a:endParaRPr>
          </a:p>
          <a:p>
            <a:pPr marL="87630"/>
            <a:r>
              <a:rPr sz="1200" spc="-15" dirty="0">
                <a:latin typeface="ＭＳ Ｐゴシック"/>
                <a:cs typeface="ＭＳ Ｐゴシック"/>
              </a:rPr>
              <a:t>仲介機関</a:t>
            </a:r>
            <a:endParaRPr sz="1200">
              <a:latin typeface="ＭＳ Ｐゴシック"/>
              <a:cs typeface="ＭＳ Ｐゴシック"/>
            </a:endParaRPr>
          </a:p>
        </p:txBody>
      </p:sp>
      <p:grpSp>
        <p:nvGrpSpPr>
          <p:cNvPr id="20" name="object 20"/>
          <p:cNvGrpSpPr/>
          <p:nvPr/>
        </p:nvGrpSpPr>
        <p:grpSpPr>
          <a:xfrm>
            <a:off x="4297426" y="2646427"/>
            <a:ext cx="627380" cy="3228975"/>
            <a:chOff x="2773426" y="2646426"/>
            <a:chExt cx="627380" cy="3228975"/>
          </a:xfrm>
        </p:grpSpPr>
        <p:sp>
          <p:nvSpPr>
            <p:cNvPr id="21" name="object 21"/>
            <p:cNvSpPr/>
            <p:nvPr/>
          </p:nvSpPr>
          <p:spPr>
            <a:xfrm>
              <a:off x="2779776" y="2646425"/>
              <a:ext cx="614680" cy="3228975"/>
            </a:xfrm>
            <a:custGeom>
              <a:avLst/>
              <a:gdLst/>
              <a:ahLst/>
              <a:cxnLst/>
              <a:rect l="l" t="t" r="r" b="b"/>
              <a:pathLst>
                <a:path w="614679" h="3228975">
                  <a:moveTo>
                    <a:pt x="614172" y="2811780"/>
                  </a:moveTo>
                  <a:lnTo>
                    <a:pt x="590029" y="2745638"/>
                  </a:lnTo>
                  <a:lnTo>
                    <a:pt x="561708" y="2716771"/>
                  </a:lnTo>
                  <a:lnTo>
                    <a:pt x="524205" y="2691625"/>
                  </a:lnTo>
                  <a:lnTo>
                    <a:pt x="478751" y="2670873"/>
                  </a:lnTo>
                  <a:lnTo>
                    <a:pt x="426593" y="2655214"/>
                  </a:lnTo>
                  <a:lnTo>
                    <a:pt x="368947" y="2645308"/>
                  </a:lnTo>
                  <a:lnTo>
                    <a:pt x="323088" y="2642755"/>
                  </a:lnTo>
                  <a:lnTo>
                    <a:pt x="323088" y="73507"/>
                  </a:lnTo>
                  <a:lnTo>
                    <a:pt x="344297" y="109855"/>
                  </a:lnTo>
                  <a:lnTo>
                    <a:pt x="347853" y="116078"/>
                  </a:lnTo>
                  <a:lnTo>
                    <a:pt x="355854" y="118110"/>
                  </a:lnTo>
                  <a:lnTo>
                    <a:pt x="361950" y="114554"/>
                  </a:lnTo>
                  <a:lnTo>
                    <a:pt x="368173" y="110998"/>
                  </a:lnTo>
                  <a:lnTo>
                    <a:pt x="370205" y="102997"/>
                  </a:lnTo>
                  <a:lnTo>
                    <a:pt x="325094" y="25654"/>
                  </a:lnTo>
                  <a:lnTo>
                    <a:pt x="310134" y="0"/>
                  </a:lnTo>
                  <a:lnTo>
                    <a:pt x="250063" y="102997"/>
                  </a:lnTo>
                  <a:lnTo>
                    <a:pt x="252095" y="110998"/>
                  </a:lnTo>
                  <a:lnTo>
                    <a:pt x="258318" y="114554"/>
                  </a:lnTo>
                  <a:lnTo>
                    <a:pt x="264414" y="118110"/>
                  </a:lnTo>
                  <a:lnTo>
                    <a:pt x="272415" y="116078"/>
                  </a:lnTo>
                  <a:lnTo>
                    <a:pt x="275971" y="109855"/>
                  </a:lnTo>
                  <a:lnTo>
                    <a:pt x="297180" y="73507"/>
                  </a:lnTo>
                  <a:lnTo>
                    <a:pt x="297180" y="2642412"/>
                  </a:lnTo>
                  <a:lnTo>
                    <a:pt x="245211" y="2645308"/>
                  </a:lnTo>
                  <a:lnTo>
                    <a:pt x="187566" y="2655214"/>
                  </a:lnTo>
                  <a:lnTo>
                    <a:pt x="135407" y="2670873"/>
                  </a:lnTo>
                  <a:lnTo>
                    <a:pt x="89954" y="2691625"/>
                  </a:lnTo>
                  <a:lnTo>
                    <a:pt x="52451" y="2716771"/>
                  </a:lnTo>
                  <a:lnTo>
                    <a:pt x="24130" y="2745638"/>
                  </a:lnTo>
                  <a:lnTo>
                    <a:pt x="0" y="2811780"/>
                  </a:lnTo>
                  <a:lnTo>
                    <a:pt x="6235" y="2846032"/>
                  </a:lnTo>
                  <a:lnTo>
                    <a:pt x="52451" y="2906801"/>
                  </a:lnTo>
                  <a:lnTo>
                    <a:pt x="89954" y="2931947"/>
                  </a:lnTo>
                  <a:lnTo>
                    <a:pt x="135407" y="2952699"/>
                  </a:lnTo>
                  <a:lnTo>
                    <a:pt x="187566" y="2968358"/>
                  </a:lnTo>
                  <a:lnTo>
                    <a:pt x="245211" y="2978264"/>
                  </a:lnTo>
                  <a:lnTo>
                    <a:pt x="297180" y="2981160"/>
                  </a:lnTo>
                  <a:lnTo>
                    <a:pt x="297180" y="3228822"/>
                  </a:lnTo>
                  <a:lnTo>
                    <a:pt x="323088" y="3228822"/>
                  </a:lnTo>
                  <a:lnTo>
                    <a:pt x="323088" y="2980817"/>
                  </a:lnTo>
                  <a:lnTo>
                    <a:pt x="368947" y="2978264"/>
                  </a:lnTo>
                  <a:lnTo>
                    <a:pt x="426593" y="2968358"/>
                  </a:lnTo>
                  <a:lnTo>
                    <a:pt x="478751" y="2952699"/>
                  </a:lnTo>
                  <a:lnTo>
                    <a:pt x="524205" y="2931947"/>
                  </a:lnTo>
                  <a:lnTo>
                    <a:pt x="561708" y="2906801"/>
                  </a:lnTo>
                  <a:lnTo>
                    <a:pt x="590029" y="2877934"/>
                  </a:lnTo>
                  <a:lnTo>
                    <a:pt x="607923" y="2846032"/>
                  </a:lnTo>
                  <a:lnTo>
                    <a:pt x="614172" y="2811780"/>
                  </a:lnTo>
                  <a:close/>
                </a:path>
              </a:pathLst>
            </a:custGeom>
            <a:solidFill>
              <a:srgbClr val="5B9BD4"/>
            </a:solidFill>
          </p:spPr>
          <p:txBody>
            <a:bodyPr wrap="square" lIns="0" tIns="0" rIns="0" bIns="0" rtlCol="0"/>
            <a:lstStyle/>
            <a:p>
              <a:endParaRPr/>
            </a:p>
          </p:txBody>
        </p:sp>
        <p:sp>
          <p:nvSpPr>
            <p:cNvPr id="22" name="object 22"/>
            <p:cNvSpPr/>
            <p:nvPr/>
          </p:nvSpPr>
          <p:spPr>
            <a:xfrm>
              <a:off x="2779776" y="5288280"/>
              <a:ext cx="614680" cy="340360"/>
            </a:xfrm>
            <a:custGeom>
              <a:avLst/>
              <a:gdLst/>
              <a:ahLst/>
              <a:cxnLst/>
              <a:rect l="l" t="t" r="r" b="b"/>
              <a:pathLst>
                <a:path w="614679" h="340360">
                  <a:moveTo>
                    <a:pt x="0" y="169926"/>
                  </a:moveTo>
                  <a:lnTo>
                    <a:pt x="24139" y="103780"/>
                  </a:lnTo>
                  <a:lnTo>
                    <a:pt x="52459" y="74916"/>
                  </a:lnTo>
                  <a:lnTo>
                    <a:pt x="89963" y="49768"/>
                  </a:lnTo>
                  <a:lnTo>
                    <a:pt x="135414" y="29019"/>
                  </a:lnTo>
                  <a:lnTo>
                    <a:pt x="187577" y="13352"/>
                  </a:lnTo>
                  <a:lnTo>
                    <a:pt x="245212" y="3452"/>
                  </a:lnTo>
                  <a:lnTo>
                    <a:pt x="307086" y="0"/>
                  </a:lnTo>
                  <a:lnTo>
                    <a:pt x="368959" y="3452"/>
                  </a:lnTo>
                  <a:lnTo>
                    <a:pt x="426594" y="13352"/>
                  </a:lnTo>
                  <a:lnTo>
                    <a:pt x="478757" y="29019"/>
                  </a:lnTo>
                  <a:lnTo>
                    <a:pt x="524208" y="49768"/>
                  </a:lnTo>
                  <a:lnTo>
                    <a:pt x="561712" y="74916"/>
                  </a:lnTo>
                  <a:lnTo>
                    <a:pt x="590032" y="103780"/>
                  </a:lnTo>
                  <a:lnTo>
                    <a:pt x="614172" y="169926"/>
                  </a:lnTo>
                  <a:lnTo>
                    <a:pt x="607930" y="204173"/>
                  </a:lnTo>
                  <a:lnTo>
                    <a:pt x="561712" y="264935"/>
                  </a:lnTo>
                  <a:lnTo>
                    <a:pt x="524208" y="290083"/>
                  </a:lnTo>
                  <a:lnTo>
                    <a:pt x="478757" y="310832"/>
                  </a:lnTo>
                  <a:lnTo>
                    <a:pt x="426594" y="326499"/>
                  </a:lnTo>
                  <a:lnTo>
                    <a:pt x="368959" y="336399"/>
                  </a:lnTo>
                  <a:lnTo>
                    <a:pt x="307086" y="339852"/>
                  </a:lnTo>
                  <a:lnTo>
                    <a:pt x="245212" y="336399"/>
                  </a:lnTo>
                  <a:lnTo>
                    <a:pt x="187577" y="326499"/>
                  </a:lnTo>
                  <a:lnTo>
                    <a:pt x="135414" y="310832"/>
                  </a:lnTo>
                  <a:lnTo>
                    <a:pt x="89963" y="290083"/>
                  </a:lnTo>
                  <a:lnTo>
                    <a:pt x="52459" y="264935"/>
                  </a:lnTo>
                  <a:lnTo>
                    <a:pt x="24139" y="236071"/>
                  </a:lnTo>
                  <a:lnTo>
                    <a:pt x="0" y="169926"/>
                  </a:lnTo>
                  <a:close/>
                </a:path>
              </a:pathLst>
            </a:custGeom>
            <a:ln w="12192">
              <a:solidFill>
                <a:srgbClr val="41709C"/>
              </a:solidFill>
            </a:ln>
          </p:spPr>
          <p:txBody>
            <a:bodyPr wrap="square" lIns="0" tIns="0" rIns="0" bIns="0" rtlCol="0"/>
            <a:lstStyle/>
            <a:p>
              <a:endParaRPr/>
            </a:p>
          </p:txBody>
        </p:sp>
      </p:grpSp>
      <p:sp>
        <p:nvSpPr>
          <p:cNvPr id="23" name="object 23"/>
          <p:cNvSpPr txBox="1"/>
          <p:nvPr/>
        </p:nvSpPr>
        <p:spPr>
          <a:xfrm>
            <a:off x="4432174" y="5370704"/>
            <a:ext cx="357505" cy="151323"/>
          </a:xfrm>
          <a:prstGeom prst="rect">
            <a:avLst/>
          </a:prstGeom>
        </p:spPr>
        <p:txBody>
          <a:bodyPr vert="horz" wrap="square" lIns="0" tIns="12700" rIns="0" bIns="0" rtlCol="0">
            <a:spAutoFit/>
          </a:bodyPr>
          <a:lstStyle/>
          <a:p>
            <a:pPr marL="12700">
              <a:spcBef>
                <a:spcPts val="100"/>
              </a:spcBef>
            </a:pPr>
            <a:r>
              <a:rPr sz="900" b="1" spc="-20" dirty="0">
                <a:solidFill>
                  <a:srgbClr val="FFFFFF"/>
                </a:solidFill>
                <a:latin typeface="メイリオ"/>
                <a:cs typeface="メイリオ"/>
              </a:rPr>
              <a:t>CBDC</a:t>
            </a:r>
            <a:endParaRPr sz="900">
              <a:latin typeface="メイリオ"/>
              <a:cs typeface="メイリオ"/>
            </a:endParaRPr>
          </a:p>
        </p:txBody>
      </p:sp>
      <p:grpSp>
        <p:nvGrpSpPr>
          <p:cNvPr id="24" name="object 24"/>
          <p:cNvGrpSpPr/>
          <p:nvPr/>
        </p:nvGrpSpPr>
        <p:grpSpPr>
          <a:xfrm>
            <a:off x="2436623" y="5312409"/>
            <a:ext cx="625475" cy="354330"/>
            <a:chOff x="912622" y="5312409"/>
            <a:chExt cx="625475" cy="354330"/>
          </a:xfrm>
        </p:grpSpPr>
        <p:sp>
          <p:nvSpPr>
            <p:cNvPr id="25" name="object 25"/>
            <p:cNvSpPr/>
            <p:nvPr/>
          </p:nvSpPr>
          <p:spPr>
            <a:xfrm>
              <a:off x="918972" y="5318759"/>
              <a:ext cx="612775" cy="341630"/>
            </a:xfrm>
            <a:custGeom>
              <a:avLst/>
              <a:gdLst/>
              <a:ahLst/>
              <a:cxnLst/>
              <a:rect l="l" t="t" r="r" b="b"/>
              <a:pathLst>
                <a:path w="612775" h="341629">
                  <a:moveTo>
                    <a:pt x="306324" y="0"/>
                  </a:moveTo>
                  <a:lnTo>
                    <a:pt x="244589" y="3469"/>
                  </a:lnTo>
                  <a:lnTo>
                    <a:pt x="187089" y="13418"/>
                  </a:lnTo>
                  <a:lnTo>
                    <a:pt x="135055" y="29159"/>
                  </a:lnTo>
                  <a:lnTo>
                    <a:pt x="89720" y="50006"/>
                  </a:lnTo>
                  <a:lnTo>
                    <a:pt x="52315" y="75269"/>
                  </a:lnTo>
                  <a:lnTo>
                    <a:pt x="24072" y="104263"/>
                  </a:lnTo>
                  <a:lnTo>
                    <a:pt x="0" y="170687"/>
                  </a:lnTo>
                  <a:lnTo>
                    <a:pt x="6223" y="205077"/>
                  </a:lnTo>
                  <a:lnTo>
                    <a:pt x="52315" y="266106"/>
                  </a:lnTo>
                  <a:lnTo>
                    <a:pt x="89720" y="291369"/>
                  </a:lnTo>
                  <a:lnTo>
                    <a:pt x="135055" y="312216"/>
                  </a:lnTo>
                  <a:lnTo>
                    <a:pt x="187089" y="327957"/>
                  </a:lnTo>
                  <a:lnTo>
                    <a:pt x="244589" y="337906"/>
                  </a:lnTo>
                  <a:lnTo>
                    <a:pt x="306324" y="341375"/>
                  </a:lnTo>
                  <a:lnTo>
                    <a:pt x="368054" y="337906"/>
                  </a:lnTo>
                  <a:lnTo>
                    <a:pt x="425553" y="327957"/>
                  </a:lnTo>
                  <a:lnTo>
                    <a:pt x="477586" y="312216"/>
                  </a:lnTo>
                  <a:lnTo>
                    <a:pt x="522922" y="291369"/>
                  </a:lnTo>
                  <a:lnTo>
                    <a:pt x="560328" y="266106"/>
                  </a:lnTo>
                  <a:lnTo>
                    <a:pt x="588573" y="237112"/>
                  </a:lnTo>
                  <a:lnTo>
                    <a:pt x="612647" y="170687"/>
                  </a:lnTo>
                  <a:lnTo>
                    <a:pt x="606424" y="136298"/>
                  </a:lnTo>
                  <a:lnTo>
                    <a:pt x="560328" y="75269"/>
                  </a:lnTo>
                  <a:lnTo>
                    <a:pt x="522922" y="50006"/>
                  </a:lnTo>
                  <a:lnTo>
                    <a:pt x="477586" y="29159"/>
                  </a:lnTo>
                  <a:lnTo>
                    <a:pt x="425553" y="13418"/>
                  </a:lnTo>
                  <a:lnTo>
                    <a:pt x="368054" y="3469"/>
                  </a:lnTo>
                  <a:lnTo>
                    <a:pt x="306324" y="0"/>
                  </a:lnTo>
                  <a:close/>
                </a:path>
              </a:pathLst>
            </a:custGeom>
            <a:solidFill>
              <a:srgbClr val="5B9BD4"/>
            </a:solidFill>
          </p:spPr>
          <p:txBody>
            <a:bodyPr wrap="square" lIns="0" tIns="0" rIns="0" bIns="0" rtlCol="0"/>
            <a:lstStyle/>
            <a:p>
              <a:endParaRPr/>
            </a:p>
          </p:txBody>
        </p:sp>
        <p:sp>
          <p:nvSpPr>
            <p:cNvPr id="26" name="object 26"/>
            <p:cNvSpPr/>
            <p:nvPr/>
          </p:nvSpPr>
          <p:spPr>
            <a:xfrm>
              <a:off x="918972" y="5318759"/>
              <a:ext cx="612775" cy="341630"/>
            </a:xfrm>
            <a:custGeom>
              <a:avLst/>
              <a:gdLst/>
              <a:ahLst/>
              <a:cxnLst/>
              <a:rect l="l" t="t" r="r" b="b"/>
              <a:pathLst>
                <a:path w="612775" h="341629">
                  <a:moveTo>
                    <a:pt x="0" y="170687"/>
                  </a:moveTo>
                  <a:lnTo>
                    <a:pt x="24072" y="104263"/>
                  </a:lnTo>
                  <a:lnTo>
                    <a:pt x="52315" y="75269"/>
                  </a:lnTo>
                  <a:lnTo>
                    <a:pt x="89720" y="50006"/>
                  </a:lnTo>
                  <a:lnTo>
                    <a:pt x="135055" y="29159"/>
                  </a:lnTo>
                  <a:lnTo>
                    <a:pt x="187089" y="13418"/>
                  </a:lnTo>
                  <a:lnTo>
                    <a:pt x="244589" y="3469"/>
                  </a:lnTo>
                  <a:lnTo>
                    <a:pt x="306324" y="0"/>
                  </a:lnTo>
                  <a:lnTo>
                    <a:pt x="368054" y="3469"/>
                  </a:lnTo>
                  <a:lnTo>
                    <a:pt x="425553" y="13418"/>
                  </a:lnTo>
                  <a:lnTo>
                    <a:pt x="477586" y="29159"/>
                  </a:lnTo>
                  <a:lnTo>
                    <a:pt x="522922" y="50006"/>
                  </a:lnTo>
                  <a:lnTo>
                    <a:pt x="560328" y="75269"/>
                  </a:lnTo>
                  <a:lnTo>
                    <a:pt x="588573" y="104263"/>
                  </a:lnTo>
                  <a:lnTo>
                    <a:pt x="612647" y="170687"/>
                  </a:lnTo>
                  <a:lnTo>
                    <a:pt x="606424" y="205077"/>
                  </a:lnTo>
                  <a:lnTo>
                    <a:pt x="560328" y="266106"/>
                  </a:lnTo>
                  <a:lnTo>
                    <a:pt x="522922" y="291369"/>
                  </a:lnTo>
                  <a:lnTo>
                    <a:pt x="477586" y="312216"/>
                  </a:lnTo>
                  <a:lnTo>
                    <a:pt x="425553" y="327957"/>
                  </a:lnTo>
                  <a:lnTo>
                    <a:pt x="368054" y="337906"/>
                  </a:lnTo>
                  <a:lnTo>
                    <a:pt x="306324" y="341375"/>
                  </a:lnTo>
                  <a:lnTo>
                    <a:pt x="244589" y="337906"/>
                  </a:lnTo>
                  <a:lnTo>
                    <a:pt x="187089" y="327957"/>
                  </a:lnTo>
                  <a:lnTo>
                    <a:pt x="135055" y="312216"/>
                  </a:lnTo>
                  <a:lnTo>
                    <a:pt x="89720" y="291369"/>
                  </a:lnTo>
                  <a:lnTo>
                    <a:pt x="52315" y="266106"/>
                  </a:lnTo>
                  <a:lnTo>
                    <a:pt x="24072" y="237112"/>
                  </a:lnTo>
                  <a:lnTo>
                    <a:pt x="0" y="170687"/>
                  </a:lnTo>
                  <a:close/>
                </a:path>
              </a:pathLst>
            </a:custGeom>
            <a:ln w="12192">
              <a:solidFill>
                <a:srgbClr val="41709C"/>
              </a:solidFill>
            </a:ln>
          </p:spPr>
          <p:txBody>
            <a:bodyPr wrap="square" lIns="0" tIns="0" rIns="0" bIns="0" rtlCol="0"/>
            <a:lstStyle/>
            <a:p>
              <a:endParaRPr/>
            </a:p>
          </p:txBody>
        </p:sp>
      </p:grpSp>
      <p:sp>
        <p:nvSpPr>
          <p:cNvPr id="27" name="object 27"/>
          <p:cNvSpPr txBox="1"/>
          <p:nvPr/>
        </p:nvSpPr>
        <p:spPr>
          <a:xfrm>
            <a:off x="2569566" y="5402327"/>
            <a:ext cx="357505" cy="151323"/>
          </a:xfrm>
          <a:prstGeom prst="rect">
            <a:avLst/>
          </a:prstGeom>
        </p:spPr>
        <p:txBody>
          <a:bodyPr vert="horz" wrap="square" lIns="0" tIns="12700" rIns="0" bIns="0" rtlCol="0">
            <a:spAutoFit/>
          </a:bodyPr>
          <a:lstStyle/>
          <a:p>
            <a:pPr marL="12700">
              <a:spcBef>
                <a:spcPts val="100"/>
              </a:spcBef>
            </a:pPr>
            <a:r>
              <a:rPr sz="900" b="1" spc="-20" dirty="0">
                <a:solidFill>
                  <a:srgbClr val="FFFFFF"/>
                </a:solidFill>
                <a:latin typeface="メイリオ"/>
                <a:cs typeface="メイリオ"/>
              </a:rPr>
              <a:t>CBDC</a:t>
            </a:r>
            <a:endParaRPr sz="900">
              <a:latin typeface="メイリオ"/>
              <a:cs typeface="メイリオ"/>
            </a:endParaRPr>
          </a:p>
        </p:txBody>
      </p:sp>
      <p:grpSp>
        <p:nvGrpSpPr>
          <p:cNvPr id="28" name="object 28"/>
          <p:cNvGrpSpPr/>
          <p:nvPr/>
        </p:nvGrpSpPr>
        <p:grpSpPr>
          <a:xfrm>
            <a:off x="3973068" y="3371088"/>
            <a:ext cx="1275715" cy="1454150"/>
            <a:chOff x="2449067" y="3371088"/>
            <a:chExt cx="1275715" cy="1454150"/>
          </a:xfrm>
        </p:grpSpPr>
        <p:sp>
          <p:nvSpPr>
            <p:cNvPr id="29" name="object 29"/>
            <p:cNvSpPr/>
            <p:nvPr/>
          </p:nvSpPr>
          <p:spPr>
            <a:xfrm>
              <a:off x="2449067" y="3371088"/>
              <a:ext cx="1275715" cy="447040"/>
            </a:xfrm>
            <a:custGeom>
              <a:avLst/>
              <a:gdLst/>
              <a:ahLst/>
              <a:cxnLst/>
              <a:rect l="l" t="t" r="r" b="b"/>
              <a:pathLst>
                <a:path w="1275714" h="447039">
                  <a:moveTo>
                    <a:pt x="637794" y="0"/>
                  </a:moveTo>
                  <a:lnTo>
                    <a:pt x="568289" y="1309"/>
                  </a:lnTo>
                  <a:lnTo>
                    <a:pt x="500955" y="5149"/>
                  </a:lnTo>
                  <a:lnTo>
                    <a:pt x="436180" y="11381"/>
                  </a:lnTo>
                  <a:lnTo>
                    <a:pt x="374353" y="19870"/>
                  </a:lnTo>
                  <a:lnTo>
                    <a:pt x="315863" y="30479"/>
                  </a:lnTo>
                  <a:lnTo>
                    <a:pt x="261097" y="43074"/>
                  </a:lnTo>
                  <a:lnTo>
                    <a:pt x="210446" y="57517"/>
                  </a:lnTo>
                  <a:lnTo>
                    <a:pt x="164298" y="73672"/>
                  </a:lnTo>
                  <a:lnTo>
                    <a:pt x="123041" y="91403"/>
                  </a:lnTo>
                  <a:lnTo>
                    <a:pt x="87065" y="110574"/>
                  </a:lnTo>
                  <a:lnTo>
                    <a:pt x="32509" y="152692"/>
                  </a:lnTo>
                  <a:lnTo>
                    <a:pt x="3741" y="198936"/>
                  </a:lnTo>
                  <a:lnTo>
                    <a:pt x="0" y="223265"/>
                  </a:lnTo>
                  <a:lnTo>
                    <a:pt x="3741" y="247595"/>
                  </a:lnTo>
                  <a:lnTo>
                    <a:pt x="32509" y="293839"/>
                  </a:lnTo>
                  <a:lnTo>
                    <a:pt x="87065" y="335957"/>
                  </a:lnTo>
                  <a:lnTo>
                    <a:pt x="123041" y="355128"/>
                  </a:lnTo>
                  <a:lnTo>
                    <a:pt x="164298" y="372859"/>
                  </a:lnTo>
                  <a:lnTo>
                    <a:pt x="210446" y="389014"/>
                  </a:lnTo>
                  <a:lnTo>
                    <a:pt x="261097" y="403457"/>
                  </a:lnTo>
                  <a:lnTo>
                    <a:pt x="315863" y="416051"/>
                  </a:lnTo>
                  <a:lnTo>
                    <a:pt x="374353" y="426661"/>
                  </a:lnTo>
                  <a:lnTo>
                    <a:pt x="436180" y="435150"/>
                  </a:lnTo>
                  <a:lnTo>
                    <a:pt x="500955" y="441382"/>
                  </a:lnTo>
                  <a:lnTo>
                    <a:pt x="568289" y="445222"/>
                  </a:lnTo>
                  <a:lnTo>
                    <a:pt x="637794" y="446531"/>
                  </a:lnTo>
                  <a:lnTo>
                    <a:pt x="707298" y="445222"/>
                  </a:lnTo>
                  <a:lnTo>
                    <a:pt x="774632" y="441382"/>
                  </a:lnTo>
                  <a:lnTo>
                    <a:pt x="839407" y="435150"/>
                  </a:lnTo>
                  <a:lnTo>
                    <a:pt x="901234" y="426661"/>
                  </a:lnTo>
                  <a:lnTo>
                    <a:pt x="959724" y="416052"/>
                  </a:lnTo>
                  <a:lnTo>
                    <a:pt x="1014490" y="403457"/>
                  </a:lnTo>
                  <a:lnTo>
                    <a:pt x="1065141" y="389014"/>
                  </a:lnTo>
                  <a:lnTo>
                    <a:pt x="1111289" y="372859"/>
                  </a:lnTo>
                  <a:lnTo>
                    <a:pt x="1152546" y="355128"/>
                  </a:lnTo>
                  <a:lnTo>
                    <a:pt x="1188522" y="335957"/>
                  </a:lnTo>
                  <a:lnTo>
                    <a:pt x="1243078" y="293839"/>
                  </a:lnTo>
                  <a:lnTo>
                    <a:pt x="1271846" y="247595"/>
                  </a:lnTo>
                  <a:lnTo>
                    <a:pt x="1275587" y="223265"/>
                  </a:lnTo>
                  <a:lnTo>
                    <a:pt x="1271846" y="198936"/>
                  </a:lnTo>
                  <a:lnTo>
                    <a:pt x="1243078" y="152692"/>
                  </a:lnTo>
                  <a:lnTo>
                    <a:pt x="1188522" y="110574"/>
                  </a:lnTo>
                  <a:lnTo>
                    <a:pt x="1152546" y="91403"/>
                  </a:lnTo>
                  <a:lnTo>
                    <a:pt x="1111289" y="73672"/>
                  </a:lnTo>
                  <a:lnTo>
                    <a:pt x="1065141" y="57517"/>
                  </a:lnTo>
                  <a:lnTo>
                    <a:pt x="1014490" y="43074"/>
                  </a:lnTo>
                  <a:lnTo>
                    <a:pt x="959724" y="30480"/>
                  </a:lnTo>
                  <a:lnTo>
                    <a:pt x="901234" y="19870"/>
                  </a:lnTo>
                  <a:lnTo>
                    <a:pt x="839407" y="11381"/>
                  </a:lnTo>
                  <a:lnTo>
                    <a:pt x="774632" y="5149"/>
                  </a:lnTo>
                  <a:lnTo>
                    <a:pt x="707298" y="1309"/>
                  </a:lnTo>
                  <a:lnTo>
                    <a:pt x="637794" y="0"/>
                  </a:lnTo>
                  <a:close/>
                </a:path>
              </a:pathLst>
            </a:custGeom>
            <a:solidFill>
              <a:srgbClr val="538235"/>
            </a:solidFill>
          </p:spPr>
          <p:txBody>
            <a:bodyPr wrap="square" lIns="0" tIns="0" rIns="0" bIns="0" rtlCol="0"/>
            <a:lstStyle/>
            <a:p>
              <a:endParaRPr/>
            </a:p>
          </p:txBody>
        </p:sp>
        <p:sp>
          <p:nvSpPr>
            <p:cNvPr id="30" name="object 30"/>
            <p:cNvSpPr/>
            <p:nvPr/>
          </p:nvSpPr>
          <p:spPr>
            <a:xfrm>
              <a:off x="2449067" y="4378452"/>
              <a:ext cx="1275715" cy="447040"/>
            </a:xfrm>
            <a:custGeom>
              <a:avLst/>
              <a:gdLst/>
              <a:ahLst/>
              <a:cxnLst/>
              <a:rect l="l" t="t" r="r" b="b"/>
              <a:pathLst>
                <a:path w="1275714" h="447039">
                  <a:moveTo>
                    <a:pt x="637794" y="0"/>
                  </a:moveTo>
                  <a:lnTo>
                    <a:pt x="568289" y="1309"/>
                  </a:lnTo>
                  <a:lnTo>
                    <a:pt x="500955" y="5149"/>
                  </a:lnTo>
                  <a:lnTo>
                    <a:pt x="436180" y="11381"/>
                  </a:lnTo>
                  <a:lnTo>
                    <a:pt x="374353" y="19870"/>
                  </a:lnTo>
                  <a:lnTo>
                    <a:pt x="315863" y="30479"/>
                  </a:lnTo>
                  <a:lnTo>
                    <a:pt x="261097" y="43074"/>
                  </a:lnTo>
                  <a:lnTo>
                    <a:pt x="210446" y="57517"/>
                  </a:lnTo>
                  <a:lnTo>
                    <a:pt x="164298" y="73672"/>
                  </a:lnTo>
                  <a:lnTo>
                    <a:pt x="123041" y="91403"/>
                  </a:lnTo>
                  <a:lnTo>
                    <a:pt x="87065" y="110574"/>
                  </a:lnTo>
                  <a:lnTo>
                    <a:pt x="32509" y="152692"/>
                  </a:lnTo>
                  <a:lnTo>
                    <a:pt x="3741" y="198936"/>
                  </a:lnTo>
                  <a:lnTo>
                    <a:pt x="0" y="223266"/>
                  </a:lnTo>
                  <a:lnTo>
                    <a:pt x="3741" y="247595"/>
                  </a:lnTo>
                  <a:lnTo>
                    <a:pt x="32509" y="293839"/>
                  </a:lnTo>
                  <a:lnTo>
                    <a:pt x="87065" y="335957"/>
                  </a:lnTo>
                  <a:lnTo>
                    <a:pt x="123041" y="355128"/>
                  </a:lnTo>
                  <a:lnTo>
                    <a:pt x="164298" y="372859"/>
                  </a:lnTo>
                  <a:lnTo>
                    <a:pt x="210446" y="389014"/>
                  </a:lnTo>
                  <a:lnTo>
                    <a:pt x="261097" y="403457"/>
                  </a:lnTo>
                  <a:lnTo>
                    <a:pt x="315863" y="416051"/>
                  </a:lnTo>
                  <a:lnTo>
                    <a:pt x="374353" y="426661"/>
                  </a:lnTo>
                  <a:lnTo>
                    <a:pt x="436180" y="435150"/>
                  </a:lnTo>
                  <a:lnTo>
                    <a:pt x="500955" y="441382"/>
                  </a:lnTo>
                  <a:lnTo>
                    <a:pt x="568289" y="445222"/>
                  </a:lnTo>
                  <a:lnTo>
                    <a:pt x="637794" y="446531"/>
                  </a:lnTo>
                  <a:lnTo>
                    <a:pt x="707298" y="445222"/>
                  </a:lnTo>
                  <a:lnTo>
                    <a:pt x="774632" y="441382"/>
                  </a:lnTo>
                  <a:lnTo>
                    <a:pt x="839407" y="435150"/>
                  </a:lnTo>
                  <a:lnTo>
                    <a:pt x="901234" y="426661"/>
                  </a:lnTo>
                  <a:lnTo>
                    <a:pt x="959724" y="416052"/>
                  </a:lnTo>
                  <a:lnTo>
                    <a:pt x="1014490" y="403457"/>
                  </a:lnTo>
                  <a:lnTo>
                    <a:pt x="1065141" y="389014"/>
                  </a:lnTo>
                  <a:lnTo>
                    <a:pt x="1111289" y="372859"/>
                  </a:lnTo>
                  <a:lnTo>
                    <a:pt x="1152546" y="355128"/>
                  </a:lnTo>
                  <a:lnTo>
                    <a:pt x="1188522" y="335957"/>
                  </a:lnTo>
                  <a:lnTo>
                    <a:pt x="1243078" y="293839"/>
                  </a:lnTo>
                  <a:lnTo>
                    <a:pt x="1271846" y="247595"/>
                  </a:lnTo>
                  <a:lnTo>
                    <a:pt x="1275587" y="223266"/>
                  </a:lnTo>
                  <a:lnTo>
                    <a:pt x="1271846" y="198936"/>
                  </a:lnTo>
                  <a:lnTo>
                    <a:pt x="1243078" y="152692"/>
                  </a:lnTo>
                  <a:lnTo>
                    <a:pt x="1188522" y="110574"/>
                  </a:lnTo>
                  <a:lnTo>
                    <a:pt x="1152546" y="91403"/>
                  </a:lnTo>
                  <a:lnTo>
                    <a:pt x="1111289" y="73672"/>
                  </a:lnTo>
                  <a:lnTo>
                    <a:pt x="1065141" y="57517"/>
                  </a:lnTo>
                  <a:lnTo>
                    <a:pt x="1014490" y="43074"/>
                  </a:lnTo>
                  <a:lnTo>
                    <a:pt x="959724" y="30480"/>
                  </a:lnTo>
                  <a:lnTo>
                    <a:pt x="901234" y="19870"/>
                  </a:lnTo>
                  <a:lnTo>
                    <a:pt x="839407" y="11381"/>
                  </a:lnTo>
                  <a:lnTo>
                    <a:pt x="774632" y="5149"/>
                  </a:lnTo>
                  <a:lnTo>
                    <a:pt x="707298" y="1309"/>
                  </a:lnTo>
                  <a:lnTo>
                    <a:pt x="637794" y="0"/>
                  </a:lnTo>
                  <a:close/>
                </a:path>
              </a:pathLst>
            </a:custGeom>
            <a:solidFill>
              <a:srgbClr val="C55A11"/>
            </a:solidFill>
          </p:spPr>
          <p:txBody>
            <a:bodyPr wrap="square" lIns="0" tIns="0" rIns="0" bIns="0" rtlCol="0"/>
            <a:lstStyle/>
            <a:p>
              <a:endParaRPr/>
            </a:p>
          </p:txBody>
        </p:sp>
      </p:grpSp>
      <p:sp>
        <p:nvSpPr>
          <p:cNvPr id="31" name="object 31"/>
          <p:cNvSpPr txBox="1"/>
          <p:nvPr/>
        </p:nvSpPr>
        <p:spPr>
          <a:xfrm>
            <a:off x="3829050" y="3132582"/>
            <a:ext cx="1584960" cy="1974900"/>
          </a:xfrm>
          <a:prstGeom prst="rect">
            <a:avLst/>
          </a:prstGeom>
          <a:ln w="28955">
            <a:solidFill>
              <a:srgbClr val="C55A11"/>
            </a:solidFill>
          </a:ln>
        </p:spPr>
        <p:txBody>
          <a:bodyPr vert="horz" wrap="square" lIns="0" tIns="0" rIns="0" bIns="0" rtlCol="0">
            <a:spAutoFit/>
          </a:bodyPr>
          <a:lstStyle/>
          <a:p>
            <a:pPr>
              <a:lnSpc>
                <a:spcPct val="100000"/>
              </a:lnSpc>
            </a:pPr>
            <a:endParaRPr sz="1200">
              <a:latin typeface="Times New Roman"/>
              <a:cs typeface="Times New Roman"/>
            </a:endParaRPr>
          </a:p>
          <a:p>
            <a:pPr>
              <a:spcBef>
                <a:spcPts val="25"/>
              </a:spcBef>
            </a:pPr>
            <a:endParaRPr sz="1300">
              <a:latin typeface="Times New Roman"/>
              <a:cs typeface="Times New Roman"/>
            </a:endParaRPr>
          </a:p>
          <a:p>
            <a:pPr marL="366395"/>
            <a:r>
              <a:rPr sz="1200" b="1" spc="-20" dirty="0">
                <a:solidFill>
                  <a:srgbClr val="FFFFFF"/>
                </a:solidFill>
                <a:latin typeface="ＭＳ ゴシック"/>
                <a:cs typeface="ＭＳ ゴシック"/>
              </a:rPr>
              <a:t>追加サービ</a:t>
            </a:r>
            <a:r>
              <a:rPr sz="1200" b="1" spc="-50" dirty="0">
                <a:solidFill>
                  <a:srgbClr val="FFFFFF"/>
                </a:solidFill>
                <a:latin typeface="ＭＳ ゴシック"/>
                <a:cs typeface="ＭＳ ゴシック"/>
              </a:rPr>
              <a:t>ス</a:t>
            </a:r>
            <a:endParaRPr sz="1200">
              <a:latin typeface="ＭＳ ゴシック"/>
              <a:cs typeface="ＭＳ ゴシック"/>
            </a:endParaRPr>
          </a:p>
          <a:p>
            <a:pPr>
              <a:lnSpc>
                <a:spcPct val="100000"/>
              </a:lnSpc>
            </a:pPr>
            <a:endParaRPr sz="1200">
              <a:latin typeface="ＭＳ ゴシック"/>
              <a:cs typeface="ＭＳ ゴシック"/>
            </a:endParaRPr>
          </a:p>
          <a:p>
            <a:pPr>
              <a:lnSpc>
                <a:spcPct val="100000"/>
              </a:lnSpc>
            </a:pPr>
            <a:endParaRPr sz="1200">
              <a:latin typeface="ＭＳ ゴシック"/>
              <a:cs typeface="ＭＳ ゴシック"/>
            </a:endParaRPr>
          </a:p>
          <a:p>
            <a:pPr>
              <a:lnSpc>
                <a:spcPct val="100000"/>
              </a:lnSpc>
            </a:pPr>
            <a:endParaRPr sz="1200">
              <a:latin typeface="ＭＳ ゴシック"/>
              <a:cs typeface="ＭＳ ゴシック"/>
            </a:endParaRPr>
          </a:p>
          <a:p>
            <a:pPr>
              <a:lnSpc>
                <a:spcPct val="100000"/>
              </a:lnSpc>
            </a:pPr>
            <a:endParaRPr sz="1450">
              <a:latin typeface="ＭＳ ゴシック"/>
              <a:cs typeface="ＭＳ ゴシック"/>
            </a:endParaRPr>
          </a:p>
          <a:p>
            <a:pPr marL="427990"/>
            <a:r>
              <a:rPr sz="1400" b="1" spc="-20" dirty="0">
                <a:solidFill>
                  <a:srgbClr val="FFFFFF"/>
                </a:solidFill>
                <a:latin typeface="ＭＳ ゴシック"/>
                <a:cs typeface="ＭＳ ゴシック"/>
              </a:rPr>
              <a:t>仲介業</a:t>
            </a:r>
            <a:r>
              <a:rPr sz="1400" b="1" spc="-50" dirty="0">
                <a:solidFill>
                  <a:srgbClr val="FFFFFF"/>
                </a:solidFill>
                <a:latin typeface="ＭＳ ゴシック"/>
                <a:cs typeface="ＭＳ ゴシック"/>
              </a:rPr>
              <a:t>務</a:t>
            </a:r>
            <a:endParaRPr sz="1400">
              <a:latin typeface="ＭＳ ゴシック"/>
              <a:cs typeface="ＭＳ ゴシック"/>
            </a:endParaRPr>
          </a:p>
          <a:p>
            <a:pPr>
              <a:spcBef>
                <a:spcPts val="55"/>
              </a:spcBef>
            </a:pPr>
            <a:endParaRPr sz="1400">
              <a:latin typeface="ＭＳ ゴシック"/>
              <a:cs typeface="ＭＳ ゴシック"/>
            </a:endParaRPr>
          </a:p>
          <a:p>
            <a:pPr marL="91440"/>
            <a:r>
              <a:rPr sz="1200" spc="-15" dirty="0">
                <a:latin typeface="ＭＳ Ｐゴシック"/>
                <a:cs typeface="ＭＳ Ｐゴシック"/>
              </a:rPr>
              <a:t>仲介機関</a:t>
            </a:r>
            <a:endParaRPr sz="1200">
              <a:latin typeface="ＭＳ Ｐゴシック"/>
              <a:cs typeface="ＭＳ Ｐゴシック"/>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5853" y="99370"/>
            <a:ext cx="5816600" cy="382156"/>
          </a:xfrm>
          <a:prstGeom prst="rect">
            <a:avLst/>
          </a:prstGeom>
        </p:spPr>
        <p:txBody>
          <a:bodyPr vert="horz" wrap="square" lIns="0" tIns="12700" rIns="0" bIns="0" rtlCol="0" anchor="ctr">
            <a:spAutoFit/>
          </a:bodyPr>
          <a:lstStyle/>
          <a:p>
            <a:pPr marL="12700">
              <a:lnSpc>
                <a:spcPct val="100000"/>
              </a:lnSpc>
              <a:spcBef>
                <a:spcPts val="100"/>
              </a:spcBef>
            </a:pPr>
            <a:r>
              <a:rPr sz="2400" dirty="0">
                <a:latin typeface="BIZ UDPゴシック" panose="020B0400000000000000" pitchFamily="50" charset="-128"/>
                <a:ea typeface="BIZ UDPゴシック" panose="020B0400000000000000" pitchFamily="50" charset="-128"/>
              </a:rPr>
              <a:t>４．仲介機関（仲介業務の担い手）</a:t>
            </a:r>
            <a:r>
              <a:rPr sz="2400" spc="-20" dirty="0">
                <a:latin typeface="BIZ UDPゴシック" panose="020B0400000000000000" pitchFamily="50" charset="-128"/>
                <a:ea typeface="BIZ UDPゴシック" panose="020B0400000000000000" pitchFamily="50" charset="-128"/>
              </a:rPr>
              <a:t>の構造</a:t>
            </a:r>
          </a:p>
        </p:txBody>
      </p:sp>
      <p:sp>
        <p:nvSpPr>
          <p:cNvPr id="3" name="object 3"/>
          <p:cNvSpPr txBox="1"/>
          <p:nvPr/>
        </p:nvSpPr>
        <p:spPr>
          <a:xfrm>
            <a:off x="1773124" y="744728"/>
            <a:ext cx="8599805" cy="1426210"/>
          </a:xfrm>
          <a:prstGeom prst="rect">
            <a:avLst/>
          </a:prstGeom>
        </p:spPr>
        <p:txBody>
          <a:bodyPr vert="horz" wrap="square" lIns="0" tIns="7620" rIns="0" bIns="0" rtlCol="0">
            <a:spAutoFit/>
          </a:bodyPr>
          <a:lstStyle/>
          <a:p>
            <a:pPr marL="355600" marR="58419" indent="-342900" algn="just">
              <a:lnSpc>
                <a:spcPct val="101699"/>
              </a:lnSpc>
              <a:spcBef>
                <a:spcPts val="60"/>
              </a:spcBef>
              <a:buFont typeface="Wingdings"/>
              <a:buChar char=""/>
              <a:tabLst>
                <a:tab pos="355600" algn="l"/>
              </a:tabLst>
            </a:pPr>
            <a:r>
              <a:rPr dirty="0">
                <a:latin typeface="メイリオ"/>
                <a:cs typeface="メイリオ"/>
              </a:rPr>
              <a:t>仲介業務に関し、</a:t>
            </a:r>
            <a:r>
              <a:rPr spc="-10" dirty="0">
                <a:latin typeface="メイリオ"/>
                <a:cs typeface="メイリオ"/>
              </a:rPr>
              <a:t>CBDC</a:t>
            </a:r>
            <a:r>
              <a:rPr dirty="0">
                <a:latin typeface="メイリオ"/>
                <a:cs typeface="メイリオ"/>
              </a:rPr>
              <a:t>の「発行・還収」の相手方になるには</a:t>
            </a:r>
            <a:r>
              <a:rPr b="1" spc="-120" dirty="0">
                <a:solidFill>
                  <a:srgbClr val="006FC0"/>
                </a:solidFill>
                <a:latin typeface="メイリオ"/>
                <a:cs typeface="メイリオ"/>
              </a:rPr>
              <a:t>日銀当座預金取引</a:t>
            </a:r>
            <a:r>
              <a:rPr b="1" dirty="0">
                <a:solidFill>
                  <a:srgbClr val="006FC0"/>
                </a:solidFill>
                <a:latin typeface="メイリオ"/>
                <a:cs typeface="メイリオ"/>
              </a:rPr>
              <a:t>先</a:t>
            </a:r>
            <a:r>
              <a:rPr spc="-5" dirty="0">
                <a:latin typeface="メイリオ"/>
                <a:cs typeface="メイリオ"/>
              </a:rPr>
              <a:t>であることが必要。他方、当座預金取引先でなくても、ユーザーからの</a:t>
            </a:r>
            <a:r>
              <a:rPr spc="-20" dirty="0">
                <a:latin typeface="メイリオ"/>
                <a:cs typeface="メイリオ"/>
              </a:rPr>
              <a:t>CBDC</a:t>
            </a:r>
            <a:r>
              <a:rPr dirty="0">
                <a:latin typeface="メイリオ"/>
                <a:cs typeface="メイリオ"/>
              </a:rPr>
              <a:t>の「払出・受入」依頼に対応することは可能</a:t>
            </a:r>
            <a:r>
              <a:rPr spc="-50" dirty="0">
                <a:latin typeface="メイリオ"/>
                <a:cs typeface="メイリオ"/>
              </a:rPr>
              <a:t>。</a:t>
            </a:r>
            <a:endParaRPr>
              <a:latin typeface="メイリオ"/>
              <a:cs typeface="メイリオ"/>
            </a:endParaRPr>
          </a:p>
          <a:p>
            <a:pPr marL="355600" indent="-342900" algn="just">
              <a:lnSpc>
                <a:spcPts val="2080"/>
              </a:lnSpc>
              <a:spcBef>
                <a:spcPts val="315"/>
              </a:spcBef>
              <a:buFont typeface="Wingdings"/>
              <a:buChar char=""/>
              <a:tabLst>
                <a:tab pos="355600" algn="l"/>
              </a:tabLst>
            </a:pPr>
            <a:r>
              <a:rPr dirty="0">
                <a:latin typeface="メイリオ"/>
                <a:cs typeface="メイリオ"/>
              </a:rPr>
              <a:t>こうしたもとで、仲介機関の構造については、大別して「</a:t>
            </a:r>
            <a:r>
              <a:rPr b="1" dirty="0">
                <a:solidFill>
                  <a:srgbClr val="006FC0"/>
                </a:solidFill>
                <a:latin typeface="メイリオ"/>
                <a:cs typeface="メイリオ"/>
              </a:rPr>
              <a:t>単層型</a:t>
            </a:r>
            <a:r>
              <a:rPr dirty="0">
                <a:latin typeface="メイリオ"/>
                <a:cs typeface="メイリオ"/>
              </a:rPr>
              <a:t>」と「</a:t>
            </a:r>
            <a:r>
              <a:rPr b="1" dirty="0">
                <a:solidFill>
                  <a:srgbClr val="006FC0"/>
                </a:solidFill>
                <a:latin typeface="メイリオ"/>
                <a:cs typeface="メイリオ"/>
              </a:rPr>
              <a:t>階層型</a:t>
            </a:r>
            <a:r>
              <a:rPr spc="-50" dirty="0">
                <a:latin typeface="メイリオ"/>
                <a:cs typeface="メイリオ"/>
              </a:rPr>
              <a:t>」</a:t>
            </a:r>
            <a:endParaRPr>
              <a:latin typeface="メイリオ"/>
              <a:cs typeface="メイリオ"/>
            </a:endParaRPr>
          </a:p>
          <a:p>
            <a:pPr marL="355600">
              <a:lnSpc>
                <a:spcPts val="2080"/>
              </a:lnSpc>
            </a:pPr>
            <a:r>
              <a:rPr spc="-15" dirty="0">
                <a:latin typeface="メイリオ"/>
                <a:cs typeface="メイリオ"/>
              </a:rPr>
              <a:t>の２種類が考えられる。</a:t>
            </a:r>
            <a:endParaRPr>
              <a:latin typeface="メイリオ"/>
              <a:cs typeface="メイリオ"/>
            </a:endParaRPr>
          </a:p>
        </p:txBody>
      </p:sp>
      <p:sp>
        <p:nvSpPr>
          <p:cNvPr id="4" name="object 4"/>
          <p:cNvSpPr txBox="1"/>
          <p:nvPr/>
        </p:nvSpPr>
        <p:spPr>
          <a:xfrm>
            <a:off x="2216608" y="2909697"/>
            <a:ext cx="3232785" cy="574675"/>
          </a:xfrm>
          <a:prstGeom prst="rect">
            <a:avLst/>
          </a:prstGeom>
        </p:spPr>
        <p:txBody>
          <a:bodyPr vert="horz" wrap="square" lIns="0" tIns="12700" rIns="0" bIns="0" rtlCol="0">
            <a:spAutoFit/>
          </a:bodyPr>
          <a:lstStyle/>
          <a:p>
            <a:pPr marL="12700" marR="5080" algn="just">
              <a:spcBef>
                <a:spcPts val="100"/>
              </a:spcBef>
            </a:pPr>
            <a:r>
              <a:rPr sz="1200" dirty="0">
                <a:latin typeface="メイリオ"/>
                <a:cs typeface="メイリオ"/>
              </a:rPr>
              <a:t>各仲介機関が、日銀当座預金先として「発行</a:t>
            </a:r>
            <a:r>
              <a:rPr sz="1200" spc="-600" dirty="0">
                <a:latin typeface="メイリオ"/>
                <a:cs typeface="メイリオ"/>
              </a:rPr>
              <a:t>・</a:t>
            </a:r>
            <a:r>
              <a:rPr sz="1200" spc="-10" dirty="0">
                <a:latin typeface="メイリオ"/>
                <a:cs typeface="メイリオ"/>
              </a:rPr>
              <a:t>還収」の相手方になるとともに、ユーザーから</a:t>
            </a:r>
            <a:r>
              <a:rPr sz="1200" dirty="0">
                <a:latin typeface="メイリオ"/>
                <a:cs typeface="メイリオ"/>
              </a:rPr>
              <a:t>の「払出・受入」依頼に対応する</a:t>
            </a:r>
            <a:r>
              <a:rPr sz="1200" spc="-50" dirty="0">
                <a:latin typeface="メイリオ"/>
                <a:cs typeface="メイリオ"/>
              </a:rPr>
              <a:t>。</a:t>
            </a:r>
            <a:endParaRPr sz="1200">
              <a:latin typeface="メイリオ"/>
              <a:cs typeface="メイリオ"/>
            </a:endParaRPr>
          </a:p>
        </p:txBody>
      </p:sp>
      <p:sp>
        <p:nvSpPr>
          <p:cNvPr id="5" name="object 5"/>
          <p:cNvSpPr txBox="1"/>
          <p:nvPr/>
        </p:nvSpPr>
        <p:spPr>
          <a:xfrm>
            <a:off x="1997760" y="2365959"/>
            <a:ext cx="836294" cy="258404"/>
          </a:xfrm>
          <a:prstGeom prst="rect">
            <a:avLst/>
          </a:prstGeom>
        </p:spPr>
        <p:txBody>
          <a:bodyPr vert="horz" wrap="square" lIns="0" tIns="12065" rIns="0" bIns="0" rtlCol="0">
            <a:spAutoFit/>
          </a:bodyPr>
          <a:lstStyle/>
          <a:p>
            <a:pPr marL="12700">
              <a:spcBef>
                <a:spcPts val="95"/>
              </a:spcBef>
            </a:pPr>
            <a:r>
              <a:rPr sz="1600" b="1" spc="-30" dirty="0">
                <a:latin typeface="メイリオ"/>
                <a:cs typeface="メイリオ"/>
              </a:rPr>
              <a:t>①単層</a:t>
            </a:r>
            <a:r>
              <a:rPr sz="1600" b="1" spc="-50" dirty="0">
                <a:latin typeface="メイリオ"/>
                <a:cs typeface="メイリオ"/>
              </a:rPr>
              <a:t>型</a:t>
            </a:r>
            <a:endParaRPr sz="1600">
              <a:latin typeface="メイリオ"/>
              <a:cs typeface="メイリオ"/>
            </a:endParaRPr>
          </a:p>
        </p:txBody>
      </p:sp>
      <p:sp>
        <p:nvSpPr>
          <p:cNvPr id="6" name="object 6"/>
          <p:cNvSpPr/>
          <p:nvPr/>
        </p:nvSpPr>
        <p:spPr>
          <a:xfrm>
            <a:off x="2121409" y="2865121"/>
            <a:ext cx="103505" cy="620395"/>
          </a:xfrm>
          <a:custGeom>
            <a:avLst/>
            <a:gdLst/>
            <a:ahLst/>
            <a:cxnLst/>
            <a:rect l="l" t="t" r="r" b="b"/>
            <a:pathLst>
              <a:path w="103504" h="620395">
                <a:moveTo>
                  <a:pt x="103378" y="620267"/>
                </a:moveTo>
                <a:lnTo>
                  <a:pt x="63141" y="612151"/>
                </a:lnTo>
                <a:lnTo>
                  <a:pt x="30281" y="590010"/>
                </a:lnTo>
                <a:lnTo>
                  <a:pt x="8125" y="557152"/>
                </a:lnTo>
                <a:lnTo>
                  <a:pt x="0" y="516889"/>
                </a:lnTo>
                <a:lnTo>
                  <a:pt x="0" y="103377"/>
                </a:lnTo>
                <a:lnTo>
                  <a:pt x="8125" y="63115"/>
                </a:lnTo>
                <a:lnTo>
                  <a:pt x="30281" y="30257"/>
                </a:lnTo>
                <a:lnTo>
                  <a:pt x="63141" y="8116"/>
                </a:lnTo>
                <a:lnTo>
                  <a:pt x="103378" y="0"/>
                </a:lnTo>
              </a:path>
            </a:pathLst>
          </a:custGeom>
          <a:ln w="9144">
            <a:solidFill>
              <a:srgbClr val="497DBA"/>
            </a:solidFill>
          </a:ln>
        </p:spPr>
        <p:txBody>
          <a:bodyPr wrap="square" lIns="0" tIns="0" rIns="0" bIns="0" rtlCol="0"/>
          <a:lstStyle/>
          <a:p>
            <a:endParaRPr/>
          </a:p>
        </p:txBody>
      </p:sp>
      <p:sp>
        <p:nvSpPr>
          <p:cNvPr id="7" name="object 7"/>
          <p:cNvSpPr/>
          <p:nvPr/>
        </p:nvSpPr>
        <p:spPr>
          <a:xfrm>
            <a:off x="5437886" y="2865121"/>
            <a:ext cx="103505" cy="620395"/>
          </a:xfrm>
          <a:custGeom>
            <a:avLst/>
            <a:gdLst/>
            <a:ahLst/>
            <a:cxnLst/>
            <a:rect l="l" t="t" r="r" b="b"/>
            <a:pathLst>
              <a:path w="103504" h="620395">
                <a:moveTo>
                  <a:pt x="0" y="0"/>
                </a:moveTo>
                <a:lnTo>
                  <a:pt x="40262" y="8116"/>
                </a:lnTo>
                <a:lnTo>
                  <a:pt x="73120" y="30257"/>
                </a:lnTo>
                <a:lnTo>
                  <a:pt x="95261" y="63115"/>
                </a:lnTo>
                <a:lnTo>
                  <a:pt x="103377" y="103377"/>
                </a:lnTo>
                <a:lnTo>
                  <a:pt x="103377" y="516889"/>
                </a:lnTo>
                <a:lnTo>
                  <a:pt x="95261" y="557152"/>
                </a:lnTo>
                <a:lnTo>
                  <a:pt x="73120" y="590010"/>
                </a:lnTo>
                <a:lnTo>
                  <a:pt x="40262" y="612151"/>
                </a:lnTo>
                <a:lnTo>
                  <a:pt x="0" y="620267"/>
                </a:lnTo>
              </a:path>
            </a:pathLst>
          </a:custGeom>
          <a:ln w="9144">
            <a:solidFill>
              <a:srgbClr val="497DBA"/>
            </a:solidFill>
          </a:ln>
        </p:spPr>
        <p:txBody>
          <a:bodyPr wrap="square" lIns="0" tIns="0" rIns="0" bIns="0" rtlCol="0"/>
          <a:lstStyle/>
          <a:p>
            <a:endParaRPr/>
          </a:p>
        </p:txBody>
      </p:sp>
      <p:sp>
        <p:nvSpPr>
          <p:cNvPr id="8" name="object 8"/>
          <p:cNvSpPr txBox="1"/>
          <p:nvPr/>
        </p:nvSpPr>
        <p:spPr>
          <a:xfrm>
            <a:off x="6451853" y="2343404"/>
            <a:ext cx="3684904" cy="1159510"/>
          </a:xfrm>
          <a:prstGeom prst="rect">
            <a:avLst/>
          </a:prstGeom>
        </p:spPr>
        <p:txBody>
          <a:bodyPr vert="horz" wrap="square" lIns="0" tIns="12065" rIns="0" bIns="0" rtlCol="0">
            <a:spAutoFit/>
          </a:bodyPr>
          <a:lstStyle/>
          <a:p>
            <a:pPr marL="12700">
              <a:spcBef>
                <a:spcPts val="95"/>
              </a:spcBef>
            </a:pPr>
            <a:r>
              <a:rPr sz="1600" b="1" spc="-25" dirty="0">
                <a:latin typeface="メイリオ"/>
                <a:cs typeface="メイリオ"/>
              </a:rPr>
              <a:t>②階層</a:t>
            </a:r>
            <a:r>
              <a:rPr sz="1600" b="1" spc="-50" dirty="0">
                <a:latin typeface="メイリオ"/>
                <a:cs typeface="メイリオ"/>
              </a:rPr>
              <a:t>型</a:t>
            </a:r>
            <a:endParaRPr sz="1600">
              <a:latin typeface="メイリオ"/>
              <a:cs typeface="メイリオ"/>
            </a:endParaRPr>
          </a:p>
          <a:p>
            <a:pPr marL="318770" marR="5080" algn="just">
              <a:spcBef>
                <a:spcPts val="1250"/>
              </a:spcBef>
            </a:pPr>
            <a:r>
              <a:rPr sz="1200" spc="-5" dirty="0">
                <a:latin typeface="メイリオ"/>
                <a:cs typeface="メイリオ"/>
              </a:rPr>
              <a:t>第一層の仲介機関が、日銀当座預金先として「発</a:t>
            </a:r>
            <a:r>
              <a:rPr sz="1200" dirty="0">
                <a:latin typeface="メイリオ"/>
                <a:cs typeface="メイリオ"/>
              </a:rPr>
              <a:t>行・還収」の相手方となる。そのうえで、自ら</a:t>
            </a:r>
            <a:r>
              <a:rPr sz="1200" spc="-645" dirty="0">
                <a:latin typeface="メイリオ"/>
                <a:cs typeface="メイリオ"/>
              </a:rPr>
              <a:t>、</a:t>
            </a:r>
            <a:r>
              <a:rPr sz="1200" spc="-5" dirty="0">
                <a:latin typeface="メイリオ"/>
                <a:cs typeface="メイリオ"/>
              </a:rPr>
              <a:t>または第二層の仲介機関を通じてユーザーからの</a:t>
            </a:r>
            <a:endParaRPr sz="1200">
              <a:latin typeface="メイリオ"/>
              <a:cs typeface="メイリオ"/>
            </a:endParaRPr>
          </a:p>
          <a:p>
            <a:pPr marL="318770"/>
            <a:r>
              <a:rPr sz="1200" dirty="0">
                <a:latin typeface="メイリオ"/>
                <a:cs typeface="メイリオ"/>
              </a:rPr>
              <a:t>「払出・受入」依頼に対応する</a:t>
            </a:r>
            <a:r>
              <a:rPr sz="1200" spc="-50" dirty="0">
                <a:latin typeface="メイリオ"/>
                <a:cs typeface="メイリオ"/>
              </a:rPr>
              <a:t>。</a:t>
            </a:r>
            <a:endParaRPr sz="1200">
              <a:latin typeface="メイリオ"/>
              <a:cs typeface="メイリオ"/>
            </a:endParaRPr>
          </a:p>
        </p:txBody>
      </p:sp>
      <p:sp>
        <p:nvSpPr>
          <p:cNvPr id="9" name="object 9"/>
          <p:cNvSpPr/>
          <p:nvPr/>
        </p:nvSpPr>
        <p:spPr>
          <a:xfrm>
            <a:off x="6594347" y="2721864"/>
            <a:ext cx="137160" cy="821690"/>
          </a:xfrm>
          <a:custGeom>
            <a:avLst/>
            <a:gdLst/>
            <a:ahLst/>
            <a:cxnLst/>
            <a:rect l="l" t="t" r="r" b="b"/>
            <a:pathLst>
              <a:path w="137160" h="821689">
                <a:moveTo>
                  <a:pt x="136905" y="821436"/>
                </a:moveTo>
                <a:lnTo>
                  <a:pt x="93650" y="814452"/>
                </a:lnTo>
                <a:lnTo>
                  <a:pt x="56071" y="795007"/>
                </a:lnTo>
                <a:lnTo>
                  <a:pt x="26428" y="765364"/>
                </a:lnTo>
                <a:lnTo>
                  <a:pt x="6983" y="727785"/>
                </a:lnTo>
                <a:lnTo>
                  <a:pt x="0" y="684530"/>
                </a:lnTo>
                <a:lnTo>
                  <a:pt x="0" y="136906"/>
                </a:lnTo>
                <a:lnTo>
                  <a:pt x="6983" y="93650"/>
                </a:lnTo>
                <a:lnTo>
                  <a:pt x="26428" y="56071"/>
                </a:lnTo>
                <a:lnTo>
                  <a:pt x="56071" y="26428"/>
                </a:lnTo>
                <a:lnTo>
                  <a:pt x="93650" y="6983"/>
                </a:lnTo>
                <a:lnTo>
                  <a:pt x="136905" y="0"/>
                </a:lnTo>
              </a:path>
            </a:pathLst>
          </a:custGeom>
          <a:ln w="9144">
            <a:solidFill>
              <a:srgbClr val="497DBA"/>
            </a:solidFill>
          </a:ln>
        </p:spPr>
        <p:txBody>
          <a:bodyPr wrap="square" lIns="0" tIns="0" rIns="0" bIns="0" rtlCol="0"/>
          <a:lstStyle/>
          <a:p>
            <a:endParaRPr/>
          </a:p>
        </p:txBody>
      </p:sp>
      <p:sp>
        <p:nvSpPr>
          <p:cNvPr id="10" name="object 10"/>
          <p:cNvSpPr/>
          <p:nvPr/>
        </p:nvSpPr>
        <p:spPr>
          <a:xfrm>
            <a:off x="10128757" y="2721864"/>
            <a:ext cx="137160" cy="821690"/>
          </a:xfrm>
          <a:custGeom>
            <a:avLst/>
            <a:gdLst/>
            <a:ahLst/>
            <a:cxnLst/>
            <a:rect l="l" t="t" r="r" b="b"/>
            <a:pathLst>
              <a:path w="137159" h="821689">
                <a:moveTo>
                  <a:pt x="0" y="0"/>
                </a:moveTo>
                <a:lnTo>
                  <a:pt x="43255" y="6983"/>
                </a:lnTo>
                <a:lnTo>
                  <a:pt x="80834" y="26428"/>
                </a:lnTo>
                <a:lnTo>
                  <a:pt x="110477" y="56071"/>
                </a:lnTo>
                <a:lnTo>
                  <a:pt x="129922" y="93650"/>
                </a:lnTo>
                <a:lnTo>
                  <a:pt x="136906" y="136906"/>
                </a:lnTo>
                <a:lnTo>
                  <a:pt x="136906" y="684530"/>
                </a:lnTo>
                <a:lnTo>
                  <a:pt x="129922" y="727785"/>
                </a:lnTo>
                <a:lnTo>
                  <a:pt x="110477" y="765364"/>
                </a:lnTo>
                <a:lnTo>
                  <a:pt x="80834" y="795007"/>
                </a:lnTo>
                <a:lnTo>
                  <a:pt x="43255" y="814452"/>
                </a:lnTo>
                <a:lnTo>
                  <a:pt x="0" y="821436"/>
                </a:lnTo>
              </a:path>
            </a:pathLst>
          </a:custGeom>
          <a:ln w="9143">
            <a:solidFill>
              <a:srgbClr val="497DBA"/>
            </a:solidFill>
          </a:ln>
        </p:spPr>
        <p:txBody>
          <a:bodyPr wrap="square" lIns="0" tIns="0" rIns="0" bIns="0" rtlCol="0"/>
          <a:lstStyle/>
          <a:p>
            <a:endParaRPr/>
          </a:p>
        </p:txBody>
      </p:sp>
      <p:grpSp>
        <p:nvGrpSpPr>
          <p:cNvPr id="11" name="object 11"/>
          <p:cNvGrpSpPr/>
          <p:nvPr/>
        </p:nvGrpSpPr>
        <p:grpSpPr>
          <a:xfrm>
            <a:off x="1978152" y="3790175"/>
            <a:ext cx="3724910" cy="2701925"/>
            <a:chOff x="454152" y="3790174"/>
            <a:chExt cx="3724910" cy="2701925"/>
          </a:xfrm>
        </p:grpSpPr>
        <p:sp>
          <p:nvSpPr>
            <p:cNvPr id="12" name="object 12"/>
            <p:cNvSpPr/>
            <p:nvPr/>
          </p:nvSpPr>
          <p:spPr>
            <a:xfrm>
              <a:off x="994017" y="5361712"/>
              <a:ext cx="0" cy="670560"/>
            </a:xfrm>
            <a:custGeom>
              <a:avLst/>
              <a:gdLst/>
              <a:ahLst/>
              <a:cxnLst/>
              <a:rect l="l" t="t" r="r" b="b"/>
              <a:pathLst>
                <a:path h="670560">
                  <a:moveTo>
                    <a:pt x="0" y="0"/>
                  </a:moveTo>
                  <a:lnTo>
                    <a:pt x="0" y="670033"/>
                  </a:lnTo>
                </a:path>
              </a:pathLst>
            </a:custGeom>
            <a:ln w="17157">
              <a:solidFill>
                <a:srgbClr val="000000"/>
              </a:solidFill>
            </a:ln>
          </p:spPr>
          <p:txBody>
            <a:bodyPr wrap="square" lIns="0" tIns="0" rIns="0" bIns="0" rtlCol="0"/>
            <a:lstStyle/>
            <a:p>
              <a:endParaRPr/>
            </a:p>
          </p:txBody>
        </p:sp>
        <p:sp>
          <p:nvSpPr>
            <p:cNvPr id="13" name="object 13"/>
            <p:cNvSpPr/>
            <p:nvPr/>
          </p:nvSpPr>
          <p:spPr>
            <a:xfrm>
              <a:off x="3593303" y="5361712"/>
              <a:ext cx="0" cy="687070"/>
            </a:xfrm>
            <a:custGeom>
              <a:avLst/>
              <a:gdLst/>
              <a:ahLst/>
              <a:cxnLst/>
              <a:rect l="l" t="t" r="r" b="b"/>
              <a:pathLst>
                <a:path h="687070">
                  <a:moveTo>
                    <a:pt x="0" y="0"/>
                  </a:moveTo>
                  <a:lnTo>
                    <a:pt x="0" y="686894"/>
                  </a:lnTo>
                </a:path>
              </a:pathLst>
            </a:custGeom>
            <a:ln w="8830">
              <a:solidFill>
                <a:srgbClr val="000000"/>
              </a:solidFill>
            </a:ln>
          </p:spPr>
          <p:txBody>
            <a:bodyPr wrap="square" lIns="0" tIns="0" rIns="0" bIns="0" rtlCol="0"/>
            <a:lstStyle/>
            <a:p>
              <a:endParaRPr/>
            </a:p>
          </p:txBody>
        </p:sp>
        <p:sp>
          <p:nvSpPr>
            <p:cNvPr id="14" name="object 14"/>
            <p:cNvSpPr/>
            <p:nvPr/>
          </p:nvSpPr>
          <p:spPr>
            <a:xfrm>
              <a:off x="2307031" y="5361712"/>
              <a:ext cx="0" cy="656590"/>
            </a:xfrm>
            <a:custGeom>
              <a:avLst/>
              <a:gdLst/>
              <a:ahLst/>
              <a:cxnLst/>
              <a:rect l="l" t="t" r="r" b="b"/>
              <a:pathLst>
                <a:path h="656589">
                  <a:moveTo>
                    <a:pt x="0" y="0"/>
                  </a:moveTo>
                  <a:lnTo>
                    <a:pt x="0" y="656519"/>
                  </a:lnTo>
                </a:path>
              </a:pathLst>
            </a:custGeom>
            <a:ln w="8830">
              <a:solidFill>
                <a:srgbClr val="000000"/>
              </a:solidFill>
            </a:ln>
          </p:spPr>
          <p:txBody>
            <a:bodyPr wrap="square" lIns="0" tIns="0" rIns="0" bIns="0" rtlCol="0"/>
            <a:lstStyle/>
            <a:p>
              <a:endParaRPr/>
            </a:p>
          </p:txBody>
        </p:sp>
        <p:sp>
          <p:nvSpPr>
            <p:cNvPr id="15" name="object 15"/>
            <p:cNvSpPr/>
            <p:nvPr/>
          </p:nvSpPr>
          <p:spPr>
            <a:xfrm>
              <a:off x="454887" y="6036783"/>
              <a:ext cx="3701415" cy="445770"/>
            </a:xfrm>
            <a:custGeom>
              <a:avLst/>
              <a:gdLst/>
              <a:ahLst/>
              <a:cxnLst/>
              <a:rect l="l" t="t" r="r" b="b"/>
              <a:pathLst>
                <a:path w="3701415" h="445770">
                  <a:moveTo>
                    <a:pt x="3701343" y="0"/>
                  </a:moveTo>
                  <a:lnTo>
                    <a:pt x="0" y="0"/>
                  </a:lnTo>
                  <a:lnTo>
                    <a:pt x="0" y="445717"/>
                  </a:lnTo>
                  <a:lnTo>
                    <a:pt x="3701343" y="445717"/>
                  </a:lnTo>
                  <a:lnTo>
                    <a:pt x="3701343" y="0"/>
                  </a:lnTo>
                  <a:close/>
                </a:path>
              </a:pathLst>
            </a:custGeom>
            <a:solidFill>
              <a:srgbClr val="5B9BD4"/>
            </a:solidFill>
          </p:spPr>
          <p:txBody>
            <a:bodyPr wrap="square" lIns="0" tIns="0" rIns="0" bIns="0" rtlCol="0"/>
            <a:lstStyle/>
            <a:p>
              <a:endParaRPr/>
            </a:p>
          </p:txBody>
        </p:sp>
        <p:sp>
          <p:nvSpPr>
            <p:cNvPr id="16" name="object 16"/>
            <p:cNvSpPr/>
            <p:nvPr/>
          </p:nvSpPr>
          <p:spPr>
            <a:xfrm>
              <a:off x="454152" y="6027402"/>
              <a:ext cx="3712210" cy="464820"/>
            </a:xfrm>
            <a:custGeom>
              <a:avLst/>
              <a:gdLst/>
              <a:ahLst/>
              <a:cxnLst/>
              <a:rect l="l" t="t" r="r" b="b"/>
              <a:pathLst>
                <a:path w="3712210" h="464820">
                  <a:moveTo>
                    <a:pt x="3711645" y="0"/>
                  </a:moveTo>
                  <a:lnTo>
                    <a:pt x="0" y="0"/>
                  </a:lnTo>
                  <a:lnTo>
                    <a:pt x="0" y="464473"/>
                  </a:lnTo>
                  <a:lnTo>
                    <a:pt x="3711645" y="464473"/>
                  </a:lnTo>
                  <a:lnTo>
                    <a:pt x="3711645" y="455097"/>
                  </a:lnTo>
                  <a:lnTo>
                    <a:pt x="10301" y="455097"/>
                  </a:lnTo>
                  <a:lnTo>
                    <a:pt x="735" y="445721"/>
                  </a:lnTo>
                  <a:lnTo>
                    <a:pt x="10301" y="445721"/>
                  </a:lnTo>
                  <a:lnTo>
                    <a:pt x="10301" y="18751"/>
                  </a:lnTo>
                  <a:lnTo>
                    <a:pt x="735" y="18751"/>
                  </a:lnTo>
                  <a:lnTo>
                    <a:pt x="10301" y="9375"/>
                  </a:lnTo>
                  <a:lnTo>
                    <a:pt x="3711645" y="9375"/>
                  </a:lnTo>
                  <a:lnTo>
                    <a:pt x="3711645" y="0"/>
                  </a:lnTo>
                  <a:close/>
                </a:path>
                <a:path w="3712210" h="464820">
                  <a:moveTo>
                    <a:pt x="10301" y="445721"/>
                  </a:moveTo>
                  <a:lnTo>
                    <a:pt x="735" y="445721"/>
                  </a:lnTo>
                  <a:lnTo>
                    <a:pt x="10301" y="455097"/>
                  </a:lnTo>
                  <a:lnTo>
                    <a:pt x="10301" y="445721"/>
                  </a:lnTo>
                  <a:close/>
                </a:path>
                <a:path w="3712210" h="464820">
                  <a:moveTo>
                    <a:pt x="3692513" y="445721"/>
                  </a:moveTo>
                  <a:lnTo>
                    <a:pt x="10301" y="445721"/>
                  </a:lnTo>
                  <a:lnTo>
                    <a:pt x="10301" y="455097"/>
                  </a:lnTo>
                  <a:lnTo>
                    <a:pt x="3692513" y="455097"/>
                  </a:lnTo>
                  <a:lnTo>
                    <a:pt x="3692513" y="445721"/>
                  </a:lnTo>
                  <a:close/>
                </a:path>
                <a:path w="3712210" h="464820">
                  <a:moveTo>
                    <a:pt x="3692513" y="9375"/>
                  </a:moveTo>
                  <a:lnTo>
                    <a:pt x="3692513" y="455097"/>
                  </a:lnTo>
                  <a:lnTo>
                    <a:pt x="3702079" y="445721"/>
                  </a:lnTo>
                  <a:lnTo>
                    <a:pt x="3711645" y="445721"/>
                  </a:lnTo>
                  <a:lnTo>
                    <a:pt x="3711645" y="18751"/>
                  </a:lnTo>
                  <a:lnTo>
                    <a:pt x="3702079" y="18751"/>
                  </a:lnTo>
                  <a:lnTo>
                    <a:pt x="3692513" y="9375"/>
                  </a:lnTo>
                  <a:close/>
                </a:path>
                <a:path w="3712210" h="464820">
                  <a:moveTo>
                    <a:pt x="3711645" y="445721"/>
                  </a:moveTo>
                  <a:lnTo>
                    <a:pt x="3702079" y="445721"/>
                  </a:lnTo>
                  <a:lnTo>
                    <a:pt x="3692513" y="455097"/>
                  </a:lnTo>
                  <a:lnTo>
                    <a:pt x="3711645" y="455097"/>
                  </a:lnTo>
                  <a:lnTo>
                    <a:pt x="3711645" y="445721"/>
                  </a:lnTo>
                  <a:close/>
                </a:path>
                <a:path w="3712210" h="464820">
                  <a:moveTo>
                    <a:pt x="10301" y="9375"/>
                  </a:moveTo>
                  <a:lnTo>
                    <a:pt x="735" y="18751"/>
                  </a:lnTo>
                  <a:lnTo>
                    <a:pt x="10301" y="18751"/>
                  </a:lnTo>
                  <a:lnTo>
                    <a:pt x="10301" y="9375"/>
                  </a:lnTo>
                  <a:close/>
                </a:path>
                <a:path w="3712210" h="464820">
                  <a:moveTo>
                    <a:pt x="3692513" y="9375"/>
                  </a:moveTo>
                  <a:lnTo>
                    <a:pt x="10301" y="9375"/>
                  </a:lnTo>
                  <a:lnTo>
                    <a:pt x="10301" y="18751"/>
                  </a:lnTo>
                  <a:lnTo>
                    <a:pt x="3692513" y="18751"/>
                  </a:lnTo>
                  <a:lnTo>
                    <a:pt x="3692513" y="9375"/>
                  </a:lnTo>
                  <a:close/>
                </a:path>
                <a:path w="3712210" h="464820">
                  <a:moveTo>
                    <a:pt x="3711645" y="9375"/>
                  </a:moveTo>
                  <a:lnTo>
                    <a:pt x="3692513" y="9375"/>
                  </a:lnTo>
                  <a:lnTo>
                    <a:pt x="3702079" y="18751"/>
                  </a:lnTo>
                  <a:lnTo>
                    <a:pt x="3711645" y="18751"/>
                  </a:lnTo>
                  <a:lnTo>
                    <a:pt x="3711645" y="9375"/>
                  </a:lnTo>
                  <a:close/>
                </a:path>
              </a:pathLst>
            </a:custGeom>
            <a:solidFill>
              <a:srgbClr val="2D75B6"/>
            </a:solidFill>
          </p:spPr>
          <p:txBody>
            <a:bodyPr wrap="square" lIns="0" tIns="0" rIns="0" bIns="0" rtlCol="0"/>
            <a:lstStyle/>
            <a:p>
              <a:endParaRPr/>
            </a:p>
          </p:txBody>
        </p:sp>
        <p:sp>
          <p:nvSpPr>
            <p:cNvPr id="17" name="object 17"/>
            <p:cNvSpPr/>
            <p:nvPr/>
          </p:nvSpPr>
          <p:spPr>
            <a:xfrm>
              <a:off x="994017" y="4236613"/>
              <a:ext cx="0" cy="681355"/>
            </a:xfrm>
            <a:custGeom>
              <a:avLst/>
              <a:gdLst/>
              <a:ahLst/>
              <a:cxnLst/>
              <a:rect l="l" t="t" r="r" b="b"/>
              <a:pathLst>
                <a:path h="681354">
                  <a:moveTo>
                    <a:pt x="0" y="0"/>
                  </a:moveTo>
                  <a:lnTo>
                    <a:pt x="0" y="680824"/>
                  </a:lnTo>
                </a:path>
              </a:pathLst>
            </a:custGeom>
            <a:ln w="17157">
              <a:solidFill>
                <a:srgbClr val="000000"/>
              </a:solidFill>
            </a:ln>
          </p:spPr>
          <p:txBody>
            <a:bodyPr wrap="square" lIns="0" tIns="0" rIns="0" bIns="0" rtlCol="0"/>
            <a:lstStyle/>
            <a:p>
              <a:endParaRPr/>
            </a:p>
          </p:txBody>
        </p:sp>
        <p:sp>
          <p:nvSpPr>
            <p:cNvPr id="18" name="object 18"/>
            <p:cNvSpPr/>
            <p:nvPr/>
          </p:nvSpPr>
          <p:spPr>
            <a:xfrm>
              <a:off x="3593303" y="4235891"/>
              <a:ext cx="0" cy="681990"/>
            </a:xfrm>
            <a:custGeom>
              <a:avLst/>
              <a:gdLst/>
              <a:ahLst/>
              <a:cxnLst/>
              <a:rect l="l" t="t" r="r" b="b"/>
              <a:pathLst>
                <a:path h="681989">
                  <a:moveTo>
                    <a:pt x="0" y="0"/>
                  </a:moveTo>
                  <a:lnTo>
                    <a:pt x="0" y="681545"/>
                  </a:lnTo>
                </a:path>
              </a:pathLst>
            </a:custGeom>
            <a:ln w="8830">
              <a:solidFill>
                <a:srgbClr val="000000"/>
              </a:solidFill>
            </a:ln>
          </p:spPr>
          <p:txBody>
            <a:bodyPr wrap="square" lIns="0" tIns="0" rIns="0" bIns="0" rtlCol="0"/>
            <a:lstStyle/>
            <a:p>
              <a:endParaRPr/>
            </a:p>
          </p:txBody>
        </p:sp>
        <p:sp>
          <p:nvSpPr>
            <p:cNvPr id="19" name="object 19"/>
            <p:cNvSpPr/>
            <p:nvPr/>
          </p:nvSpPr>
          <p:spPr>
            <a:xfrm>
              <a:off x="2307031" y="4254643"/>
              <a:ext cx="0" cy="662940"/>
            </a:xfrm>
            <a:custGeom>
              <a:avLst/>
              <a:gdLst/>
              <a:ahLst/>
              <a:cxnLst/>
              <a:rect l="l" t="t" r="r" b="b"/>
              <a:pathLst>
                <a:path h="662939">
                  <a:moveTo>
                    <a:pt x="0" y="0"/>
                  </a:moveTo>
                  <a:lnTo>
                    <a:pt x="0" y="662793"/>
                  </a:lnTo>
                </a:path>
              </a:pathLst>
            </a:custGeom>
            <a:ln w="8830">
              <a:solidFill>
                <a:srgbClr val="000000"/>
              </a:solidFill>
            </a:ln>
          </p:spPr>
          <p:txBody>
            <a:bodyPr wrap="square" lIns="0" tIns="0" rIns="0" bIns="0" rtlCol="0"/>
            <a:lstStyle/>
            <a:p>
              <a:endParaRPr/>
            </a:p>
          </p:txBody>
        </p:sp>
        <p:sp>
          <p:nvSpPr>
            <p:cNvPr id="20" name="object 20"/>
            <p:cNvSpPr/>
            <p:nvPr/>
          </p:nvSpPr>
          <p:spPr>
            <a:xfrm>
              <a:off x="454887" y="3790895"/>
              <a:ext cx="3714750" cy="445770"/>
            </a:xfrm>
            <a:custGeom>
              <a:avLst/>
              <a:gdLst/>
              <a:ahLst/>
              <a:cxnLst/>
              <a:rect l="l" t="t" r="r" b="b"/>
              <a:pathLst>
                <a:path w="3714750" h="445770">
                  <a:moveTo>
                    <a:pt x="3714589" y="0"/>
                  </a:moveTo>
                  <a:lnTo>
                    <a:pt x="0" y="0"/>
                  </a:lnTo>
                  <a:lnTo>
                    <a:pt x="0" y="445717"/>
                  </a:lnTo>
                  <a:lnTo>
                    <a:pt x="3714589" y="445717"/>
                  </a:lnTo>
                  <a:lnTo>
                    <a:pt x="3714589" y="0"/>
                  </a:lnTo>
                  <a:close/>
                </a:path>
              </a:pathLst>
            </a:custGeom>
            <a:solidFill>
              <a:srgbClr val="9DC3E6"/>
            </a:solidFill>
          </p:spPr>
          <p:txBody>
            <a:bodyPr wrap="square" lIns="0" tIns="0" rIns="0" bIns="0" rtlCol="0"/>
            <a:lstStyle/>
            <a:p>
              <a:endParaRPr/>
            </a:p>
          </p:txBody>
        </p:sp>
        <p:sp>
          <p:nvSpPr>
            <p:cNvPr id="21" name="object 21"/>
            <p:cNvSpPr/>
            <p:nvPr/>
          </p:nvSpPr>
          <p:spPr>
            <a:xfrm>
              <a:off x="454152" y="3790174"/>
              <a:ext cx="3724910" cy="455930"/>
            </a:xfrm>
            <a:custGeom>
              <a:avLst/>
              <a:gdLst/>
              <a:ahLst/>
              <a:cxnLst/>
              <a:rect l="l" t="t" r="r" b="b"/>
              <a:pathLst>
                <a:path w="3724910" h="455929">
                  <a:moveTo>
                    <a:pt x="3724891" y="0"/>
                  </a:moveTo>
                  <a:lnTo>
                    <a:pt x="0" y="0"/>
                  </a:lnTo>
                  <a:lnTo>
                    <a:pt x="0" y="455814"/>
                  </a:lnTo>
                  <a:lnTo>
                    <a:pt x="3724891" y="455814"/>
                  </a:lnTo>
                  <a:lnTo>
                    <a:pt x="3724891" y="446438"/>
                  </a:lnTo>
                  <a:lnTo>
                    <a:pt x="10301" y="446438"/>
                  </a:lnTo>
                  <a:lnTo>
                    <a:pt x="735" y="437062"/>
                  </a:lnTo>
                  <a:lnTo>
                    <a:pt x="10301" y="437062"/>
                  </a:lnTo>
                  <a:lnTo>
                    <a:pt x="10301" y="10096"/>
                  </a:lnTo>
                  <a:lnTo>
                    <a:pt x="735" y="10096"/>
                  </a:lnTo>
                  <a:lnTo>
                    <a:pt x="10301" y="720"/>
                  </a:lnTo>
                  <a:lnTo>
                    <a:pt x="3724891" y="720"/>
                  </a:lnTo>
                  <a:lnTo>
                    <a:pt x="3724891" y="0"/>
                  </a:lnTo>
                  <a:close/>
                </a:path>
                <a:path w="3724910" h="455929">
                  <a:moveTo>
                    <a:pt x="10301" y="437062"/>
                  </a:moveTo>
                  <a:lnTo>
                    <a:pt x="735" y="437062"/>
                  </a:lnTo>
                  <a:lnTo>
                    <a:pt x="10301" y="446438"/>
                  </a:lnTo>
                  <a:lnTo>
                    <a:pt x="10301" y="437062"/>
                  </a:lnTo>
                  <a:close/>
                </a:path>
                <a:path w="3724910" h="455929">
                  <a:moveTo>
                    <a:pt x="3705759" y="437062"/>
                  </a:moveTo>
                  <a:lnTo>
                    <a:pt x="10301" y="437062"/>
                  </a:lnTo>
                  <a:lnTo>
                    <a:pt x="10301" y="446438"/>
                  </a:lnTo>
                  <a:lnTo>
                    <a:pt x="3705759" y="446438"/>
                  </a:lnTo>
                  <a:lnTo>
                    <a:pt x="3705759" y="437062"/>
                  </a:lnTo>
                  <a:close/>
                </a:path>
                <a:path w="3724910" h="455929">
                  <a:moveTo>
                    <a:pt x="3705759" y="720"/>
                  </a:moveTo>
                  <a:lnTo>
                    <a:pt x="3705759" y="446438"/>
                  </a:lnTo>
                  <a:lnTo>
                    <a:pt x="3715325" y="437062"/>
                  </a:lnTo>
                  <a:lnTo>
                    <a:pt x="3724891" y="437062"/>
                  </a:lnTo>
                  <a:lnTo>
                    <a:pt x="3724891" y="10096"/>
                  </a:lnTo>
                  <a:lnTo>
                    <a:pt x="3715325" y="10096"/>
                  </a:lnTo>
                  <a:lnTo>
                    <a:pt x="3705759" y="720"/>
                  </a:lnTo>
                  <a:close/>
                </a:path>
                <a:path w="3724910" h="455929">
                  <a:moveTo>
                    <a:pt x="3724891" y="437062"/>
                  </a:moveTo>
                  <a:lnTo>
                    <a:pt x="3715325" y="437062"/>
                  </a:lnTo>
                  <a:lnTo>
                    <a:pt x="3705759" y="446438"/>
                  </a:lnTo>
                  <a:lnTo>
                    <a:pt x="3724891" y="446438"/>
                  </a:lnTo>
                  <a:lnTo>
                    <a:pt x="3724891" y="437062"/>
                  </a:lnTo>
                  <a:close/>
                </a:path>
                <a:path w="3724910" h="455929">
                  <a:moveTo>
                    <a:pt x="10301" y="720"/>
                  </a:moveTo>
                  <a:lnTo>
                    <a:pt x="735" y="10096"/>
                  </a:lnTo>
                  <a:lnTo>
                    <a:pt x="10301" y="10096"/>
                  </a:lnTo>
                  <a:lnTo>
                    <a:pt x="10301" y="720"/>
                  </a:lnTo>
                  <a:close/>
                </a:path>
                <a:path w="3724910" h="455929">
                  <a:moveTo>
                    <a:pt x="3705759" y="720"/>
                  </a:moveTo>
                  <a:lnTo>
                    <a:pt x="10301" y="720"/>
                  </a:lnTo>
                  <a:lnTo>
                    <a:pt x="10301" y="10096"/>
                  </a:lnTo>
                  <a:lnTo>
                    <a:pt x="3705759" y="10096"/>
                  </a:lnTo>
                  <a:lnTo>
                    <a:pt x="3705759" y="720"/>
                  </a:lnTo>
                  <a:close/>
                </a:path>
                <a:path w="3724910" h="455929">
                  <a:moveTo>
                    <a:pt x="3724891" y="720"/>
                  </a:moveTo>
                  <a:lnTo>
                    <a:pt x="3705759" y="720"/>
                  </a:lnTo>
                  <a:lnTo>
                    <a:pt x="3715325" y="10096"/>
                  </a:lnTo>
                  <a:lnTo>
                    <a:pt x="3724891" y="10096"/>
                  </a:lnTo>
                  <a:lnTo>
                    <a:pt x="3724891" y="720"/>
                  </a:lnTo>
                  <a:close/>
                </a:path>
              </a:pathLst>
            </a:custGeom>
            <a:solidFill>
              <a:srgbClr val="2D75B6"/>
            </a:solidFill>
          </p:spPr>
          <p:txBody>
            <a:bodyPr wrap="square" lIns="0" tIns="0" rIns="0" bIns="0" rtlCol="0"/>
            <a:lstStyle/>
            <a:p>
              <a:endParaRPr/>
            </a:p>
          </p:txBody>
        </p:sp>
        <p:pic>
          <p:nvPicPr>
            <p:cNvPr id="22" name="object 22"/>
            <p:cNvPicPr/>
            <p:nvPr/>
          </p:nvPicPr>
          <p:blipFill>
            <a:blip r:embed="rId2" cstate="print"/>
            <a:stretch>
              <a:fillRect/>
            </a:stretch>
          </p:blipFill>
          <p:spPr>
            <a:xfrm>
              <a:off x="1975897" y="3872394"/>
              <a:ext cx="905100" cy="261083"/>
            </a:xfrm>
            <a:prstGeom prst="rect">
              <a:avLst/>
            </a:prstGeom>
          </p:spPr>
        </p:pic>
        <p:sp>
          <p:nvSpPr>
            <p:cNvPr id="23" name="object 23"/>
            <p:cNvSpPr/>
            <p:nvPr/>
          </p:nvSpPr>
          <p:spPr>
            <a:xfrm>
              <a:off x="597643" y="4917437"/>
              <a:ext cx="790575" cy="444500"/>
            </a:xfrm>
            <a:custGeom>
              <a:avLst/>
              <a:gdLst/>
              <a:ahLst/>
              <a:cxnLst/>
              <a:rect l="l" t="t" r="r" b="b"/>
              <a:pathLst>
                <a:path w="790575" h="444500">
                  <a:moveTo>
                    <a:pt x="790306" y="0"/>
                  </a:moveTo>
                  <a:lnTo>
                    <a:pt x="0" y="0"/>
                  </a:lnTo>
                  <a:lnTo>
                    <a:pt x="0" y="444274"/>
                  </a:lnTo>
                  <a:lnTo>
                    <a:pt x="790306" y="444274"/>
                  </a:lnTo>
                  <a:lnTo>
                    <a:pt x="790306" y="0"/>
                  </a:lnTo>
                  <a:close/>
                </a:path>
              </a:pathLst>
            </a:custGeom>
            <a:solidFill>
              <a:srgbClr val="F4B083"/>
            </a:solidFill>
          </p:spPr>
          <p:txBody>
            <a:bodyPr wrap="square" lIns="0" tIns="0" rIns="0" bIns="0" rtlCol="0"/>
            <a:lstStyle/>
            <a:p>
              <a:endParaRPr/>
            </a:p>
          </p:txBody>
        </p:sp>
        <p:sp>
          <p:nvSpPr>
            <p:cNvPr id="24" name="object 24"/>
            <p:cNvSpPr/>
            <p:nvPr/>
          </p:nvSpPr>
          <p:spPr>
            <a:xfrm>
              <a:off x="597643" y="4917437"/>
              <a:ext cx="790575" cy="444500"/>
            </a:xfrm>
            <a:custGeom>
              <a:avLst/>
              <a:gdLst/>
              <a:ahLst/>
              <a:cxnLst/>
              <a:rect l="l" t="t" r="r" b="b"/>
              <a:pathLst>
                <a:path w="790575" h="444500">
                  <a:moveTo>
                    <a:pt x="0" y="444274"/>
                  </a:moveTo>
                  <a:lnTo>
                    <a:pt x="790306" y="444274"/>
                  </a:lnTo>
                  <a:lnTo>
                    <a:pt x="790306" y="0"/>
                  </a:lnTo>
                  <a:lnTo>
                    <a:pt x="0" y="0"/>
                  </a:lnTo>
                  <a:lnTo>
                    <a:pt x="0" y="444274"/>
                  </a:lnTo>
                  <a:close/>
                </a:path>
              </a:pathLst>
            </a:custGeom>
            <a:ln w="18843">
              <a:solidFill>
                <a:srgbClr val="843B0C"/>
              </a:solidFill>
            </a:ln>
          </p:spPr>
          <p:txBody>
            <a:bodyPr wrap="square" lIns="0" tIns="0" rIns="0" bIns="0" rtlCol="0"/>
            <a:lstStyle/>
            <a:p>
              <a:endParaRPr/>
            </a:p>
          </p:txBody>
        </p:sp>
        <p:pic>
          <p:nvPicPr>
            <p:cNvPr id="25" name="object 25"/>
            <p:cNvPicPr/>
            <p:nvPr/>
          </p:nvPicPr>
          <p:blipFill>
            <a:blip r:embed="rId3" cstate="print"/>
            <a:stretch>
              <a:fillRect/>
            </a:stretch>
          </p:blipFill>
          <p:spPr>
            <a:xfrm>
              <a:off x="618983" y="5036451"/>
              <a:ext cx="735853" cy="252428"/>
            </a:xfrm>
            <a:prstGeom prst="rect">
              <a:avLst/>
            </a:prstGeom>
          </p:spPr>
        </p:pic>
        <p:sp>
          <p:nvSpPr>
            <p:cNvPr id="26" name="object 26"/>
            <p:cNvSpPr/>
            <p:nvPr/>
          </p:nvSpPr>
          <p:spPr>
            <a:xfrm>
              <a:off x="1895689" y="4917437"/>
              <a:ext cx="790575" cy="444500"/>
            </a:xfrm>
            <a:custGeom>
              <a:avLst/>
              <a:gdLst/>
              <a:ahLst/>
              <a:cxnLst/>
              <a:rect l="l" t="t" r="r" b="b"/>
              <a:pathLst>
                <a:path w="790575" h="444500">
                  <a:moveTo>
                    <a:pt x="790306" y="0"/>
                  </a:moveTo>
                  <a:lnTo>
                    <a:pt x="0" y="0"/>
                  </a:lnTo>
                  <a:lnTo>
                    <a:pt x="0" y="444274"/>
                  </a:lnTo>
                  <a:lnTo>
                    <a:pt x="790306" y="444274"/>
                  </a:lnTo>
                  <a:lnTo>
                    <a:pt x="790306" y="0"/>
                  </a:lnTo>
                  <a:close/>
                </a:path>
              </a:pathLst>
            </a:custGeom>
            <a:solidFill>
              <a:srgbClr val="F4B083"/>
            </a:solidFill>
          </p:spPr>
          <p:txBody>
            <a:bodyPr wrap="square" lIns="0" tIns="0" rIns="0" bIns="0" rtlCol="0"/>
            <a:lstStyle/>
            <a:p>
              <a:endParaRPr/>
            </a:p>
          </p:txBody>
        </p:sp>
        <p:sp>
          <p:nvSpPr>
            <p:cNvPr id="27" name="object 27"/>
            <p:cNvSpPr/>
            <p:nvPr/>
          </p:nvSpPr>
          <p:spPr>
            <a:xfrm>
              <a:off x="1895689" y="4917437"/>
              <a:ext cx="790575" cy="444500"/>
            </a:xfrm>
            <a:custGeom>
              <a:avLst/>
              <a:gdLst/>
              <a:ahLst/>
              <a:cxnLst/>
              <a:rect l="l" t="t" r="r" b="b"/>
              <a:pathLst>
                <a:path w="790575" h="444500">
                  <a:moveTo>
                    <a:pt x="0" y="444274"/>
                  </a:moveTo>
                  <a:lnTo>
                    <a:pt x="790306" y="444274"/>
                  </a:lnTo>
                  <a:lnTo>
                    <a:pt x="790306" y="0"/>
                  </a:lnTo>
                  <a:lnTo>
                    <a:pt x="0" y="0"/>
                  </a:lnTo>
                  <a:lnTo>
                    <a:pt x="0" y="444274"/>
                  </a:lnTo>
                  <a:close/>
                </a:path>
              </a:pathLst>
            </a:custGeom>
            <a:ln w="18843">
              <a:solidFill>
                <a:srgbClr val="843B0C"/>
              </a:solidFill>
            </a:ln>
          </p:spPr>
          <p:txBody>
            <a:bodyPr wrap="square" lIns="0" tIns="0" rIns="0" bIns="0" rtlCol="0"/>
            <a:lstStyle/>
            <a:p>
              <a:endParaRPr/>
            </a:p>
          </p:txBody>
        </p:sp>
        <p:pic>
          <p:nvPicPr>
            <p:cNvPr id="28" name="object 28"/>
            <p:cNvPicPr/>
            <p:nvPr/>
          </p:nvPicPr>
          <p:blipFill>
            <a:blip r:embed="rId3" cstate="print"/>
            <a:stretch>
              <a:fillRect/>
            </a:stretch>
          </p:blipFill>
          <p:spPr>
            <a:xfrm>
              <a:off x="1917029" y="5036451"/>
              <a:ext cx="735853" cy="252428"/>
            </a:xfrm>
            <a:prstGeom prst="rect">
              <a:avLst/>
            </a:prstGeom>
          </p:spPr>
        </p:pic>
        <p:sp>
          <p:nvSpPr>
            <p:cNvPr id="29" name="object 29"/>
            <p:cNvSpPr/>
            <p:nvPr/>
          </p:nvSpPr>
          <p:spPr>
            <a:xfrm>
              <a:off x="3202565" y="4917437"/>
              <a:ext cx="790575" cy="444500"/>
            </a:xfrm>
            <a:custGeom>
              <a:avLst/>
              <a:gdLst/>
              <a:ahLst/>
              <a:cxnLst/>
              <a:rect l="l" t="t" r="r" b="b"/>
              <a:pathLst>
                <a:path w="790575" h="444500">
                  <a:moveTo>
                    <a:pt x="790306" y="0"/>
                  </a:moveTo>
                  <a:lnTo>
                    <a:pt x="0" y="0"/>
                  </a:lnTo>
                  <a:lnTo>
                    <a:pt x="0" y="444274"/>
                  </a:lnTo>
                  <a:lnTo>
                    <a:pt x="790306" y="444274"/>
                  </a:lnTo>
                  <a:lnTo>
                    <a:pt x="790306" y="0"/>
                  </a:lnTo>
                  <a:close/>
                </a:path>
              </a:pathLst>
            </a:custGeom>
            <a:solidFill>
              <a:srgbClr val="F4B083"/>
            </a:solidFill>
          </p:spPr>
          <p:txBody>
            <a:bodyPr wrap="square" lIns="0" tIns="0" rIns="0" bIns="0" rtlCol="0"/>
            <a:lstStyle/>
            <a:p>
              <a:endParaRPr/>
            </a:p>
          </p:txBody>
        </p:sp>
        <p:sp>
          <p:nvSpPr>
            <p:cNvPr id="30" name="object 30"/>
            <p:cNvSpPr/>
            <p:nvPr/>
          </p:nvSpPr>
          <p:spPr>
            <a:xfrm>
              <a:off x="3202565" y="4917437"/>
              <a:ext cx="790575" cy="444500"/>
            </a:xfrm>
            <a:custGeom>
              <a:avLst/>
              <a:gdLst/>
              <a:ahLst/>
              <a:cxnLst/>
              <a:rect l="l" t="t" r="r" b="b"/>
              <a:pathLst>
                <a:path w="790575" h="444500">
                  <a:moveTo>
                    <a:pt x="0" y="444274"/>
                  </a:moveTo>
                  <a:lnTo>
                    <a:pt x="790306" y="444274"/>
                  </a:lnTo>
                  <a:lnTo>
                    <a:pt x="790306" y="0"/>
                  </a:lnTo>
                  <a:lnTo>
                    <a:pt x="0" y="0"/>
                  </a:lnTo>
                  <a:lnTo>
                    <a:pt x="0" y="444274"/>
                  </a:lnTo>
                  <a:close/>
                </a:path>
              </a:pathLst>
            </a:custGeom>
            <a:ln w="18843">
              <a:solidFill>
                <a:srgbClr val="843B0C"/>
              </a:solidFill>
            </a:ln>
          </p:spPr>
          <p:txBody>
            <a:bodyPr wrap="square" lIns="0" tIns="0" rIns="0" bIns="0" rtlCol="0"/>
            <a:lstStyle/>
            <a:p>
              <a:endParaRPr/>
            </a:p>
          </p:txBody>
        </p:sp>
        <p:pic>
          <p:nvPicPr>
            <p:cNvPr id="31" name="object 31"/>
            <p:cNvPicPr/>
            <p:nvPr/>
          </p:nvPicPr>
          <p:blipFill>
            <a:blip r:embed="rId4" cstate="print"/>
            <a:stretch>
              <a:fillRect/>
            </a:stretch>
          </p:blipFill>
          <p:spPr>
            <a:xfrm>
              <a:off x="3225376" y="5036451"/>
              <a:ext cx="735853" cy="252428"/>
            </a:xfrm>
            <a:prstGeom prst="rect">
              <a:avLst/>
            </a:prstGeom>
          </p:spPr>
        </p:pic>
        <p:pic>
          <p:nvPicPr>
            <p:cNvPr id="32" name="object 32"/>
            <p:cNvPicPr/>
            <p:nvPr/>
          </p:nvPicPr>
          <p:blipFill>
            <a:blip r:embed="rId5" cstate="print"/>
            <a:stretch>
              <a:fillRect/>
            </a:stretch>
          </p:blipFill>
          <p:spPr>
            <a:xfrm>
              <a:off x="1877292" y="6126931"/>
              <a:ext cx="974270" cy="213482"/>
            </a:xfrm>
            <a:prstGeom prst="rect">
              <a:avLst/>
            </a:prstGeom>
          </p:spPr>
        </p:pic>
      </p:grpSp>
      <p:grpSp>
        <p:nvGrpSpPr>
          <p:cNvPr id="33" name="object 33"/>
          <p:cNvGrpSpPr/>
          <p:nvPr/>
        </p:nvGrpSpPr>
        <p:grpSpPr>
          <a:xfrm>
            <a:off x="6533636" y="3771898"/>
            <a:ext cx="3995420" cy="2694940"/>
            <a:chOff x="5009636" y="3771898"/>
            <a:chExt cx="3995420" cy="2694940"/>
          </a:xfrm>
        </p:grpSpPr>
        <p:sp>
          <p:nvSpPr>
            <p:cNvPr id="34" name="object 34"/>
            <p:cNvSpPr/>
            <p:nvPr/>
          </p:nvSpPr>
          <p:spPr>
            <a:xfrm>
              <a:off x="5060433" y="3772629"/>
              <a:ext cx="3934460" cy="451484"/>
            </a:xfrm>
            <a:custGeom>
              <a:avLst/>
              <a:gdLst/>
              <a:ahLst/>
              <a:cxnLst/>
              <a:rect l="l" t="t" r="r" b="b"/>
              <a:pathLst>
                <a:path w="3934459" h="451485">
                  <a:moveTo>
                    <a:pt x="3934233" y="0"/>
                  </a:moveTo>
                  <a:lnTo>
                    <a:pt x="0" y="0"/>
                  </a:lnTo>
                  <a:lnTo>
                    <a:pt x="0" y="451479"/>
                  </a:lnTo>
                  <a:lnTo>
                    <a:pt x="3934233" y="451479"/>
                  </a:lnTo>
                  <a:lnTo>
                    <a:pt x="3934233" y="0"/>
                  </a:lnTo>
                  <a:close/>
                </a:path>
              </a:pathLst>
            </a:custGeom>
            <a:solidFill>
              <a:srgbClr val="9DC3E6"/>
            </a:solidFill>
          </p:spPr>
          <p:txBody>
            <a:bodyPr wrap="square" lIns="0" tIns="0" rIns="0" bIns="0" rtlCol="0"/>
            <a:lstStyle/>
            <a:p>
              <a:endParaRPr/>
            </a:p>
          </p:txBody>
        </p:sp>
        <p:sp>
          <p:nvSpPr>
            <p:cNvPr id="35" name="object 35"/>
            <p:cNvSpPr/>
            <p:nvPr/>
          </p:nvSpPr>
          <p:spPr>
            <a:xfrm>
              <a:off x="5050529" y="3771898"/>
              <a:ext cx="3954145" cy="462280"/>
            </a:xfrm>
            <a:custGeom>
              <a:avLst/>
              <a:gdLst/>
              <a:ahLst/>
              <a:cxnLst/>
              <a:rect l="l" t="t" r="r" b="b"/>
              <a:pathLst>
                <a:path w="3954145" h="462279">
                  <a:moveTo>
                    <a:pt x="3954042" y="0"/>
                  </a:moveTo>
                  <a:lnTo>
                    <a:pt x="0" y="0"/>
                  </a:lnTo>
                  <a:lnTo>
                    <a:pt x="0" y="461707"/>
                  </a:lnTo>
                  <a:lnTo>
                    <a:pt x="3954042" y="461707"/>
                  </a:lnTo>
                  <a:lnTo>
                    <a:pt x="3954042" y="452209"/>
                  </a:lnTo>
                  <a:lnTo>
                    <a:pt x="19808" y="452209"/>
                  </a:lnTo>
                  <a:lnTo>
                    <a:pt x="9904" y="442712"/>
                  </a:lnTo>
                  <a:lnTo>
                    <a:pt x="19808" y="442712"/>
                  </a:lnTo>
                  <a:lnTo>
                    <a:pt x="19808" y="10227"/>
                  </a:lnTo>
                  <a:lnTo>
                    <a:pt x="9904" y="10227"/>
                  </a:lnTo>
                  <a:lnTo>
                    <a:pt x="19808" y="730"/>
                  </a:lnTo>
                  <a:lnTo>
                    <a:pt x="3954042" y="730"/>
                  </a:lnTo>
                  <a:lnTo>
                    <a:pt x="3954042" y="0"/>
                  </a:lnTo>
                  <a:close/>
                </a:path>
                <a:path w="3954145" h="462279">
                  <a:moveTo>
                    <a:pt x="19808" y="442712"/>
                  </a:moveTo>
                  <a:lnTo>
                    <a:pt x="9904" y="442712"/>
                  </a:lnTo>
                  <a:lnTo>
                    <a:pt x="19808" y="452209"/>
                  </a:lnTo>
                  <a:lnTo>
                    <a:pt x="19808" y="442712"/>
                  </a:lnTo>
                  <a:close/>
                </a:path>
                <a:path w="3954145" h="462279">
                  <a:moveTo>
                    <a:pt x="3934233" y="442712"/>
                  </a:moveTo>
                  <a:lnTo>
                    <a:pt x="19808" y="442712"/>
                  </a:lnTo>
                  <a:lnTo>
                    <a:pt x="19808" y="452209"/>
                  </a:lnTo>
                  <a:lnTo>
                    <a:pt x="3934233" y="452209"/>
                  </a:lnTo>
                  <a:lnTo>
                    <a:pt x="3934233" y="442712"/>
                  </a:lnTo>
                  <a:close/>
                </a:path>
                <a:path w="3954145" h="462279">
                  <a:moveTo>
                    <a:pt x="3934233" y="730"/>
                  </a:moveTo>
                  <a:lnTo>
                    <a:pt x="3934233" y="452209"/>
                  </a:lnTo>
                  <a:lnTo>
                    <a:pt x="3944137" y="442712"/>
                  </a:lnTo>
                  <a:lnTo>
                    <a:pt x="3954042" y="442712"/>
                  </a:lnTo>
                  <a:lnTo>
                    <a:pt x="3954042" y="10227"/>
                  </a:lnTo>
                  <a:lnTo>
                    <a:pt x="3944137" y="10227"/>
                  </a:lnTo>
                  <a:lnTo>
                    <a:pt x="3934233" y="730"/>
                  </a:lnTo>
                  <a:close/>
                </a:path>
                <a:path w="3954145" h="462279">
                  <a:moveTo>
                    <a:pt x="3954042" y="442712"/>
                  </a:moveTo>
                  <a:lnTo>
                    <a:pt x="3944137" y="442712"/>
                  </a:lnTo>
                  <a:lnTo>
                    <a:pt x="3934233" y="452209"/>
                  </a:lnTo>
                  <a:lnTo>
                    <a:pt x="3954042" y="452209"/>
                  </a:lnTo>
                  <a:lnTo>
                    <a:pt x="3954042" y="442712"/>
                  </a:lnTo>
                  <a:close/>
                </a:path>
                <a:path w="3954145" h="462279">
                  <a:moveTo>
                    <a:pt x="19808" y="730"/>
                  </a:moveTo>
                  <a:lnTo>
                    <a:pt x="9904" y="10227"/>
                  </a:lnTo>
                  <a:lnTo>
                    <a:pt x="19808" y="10227"/>
                  </a:lnTo>
                  <a:lnTo>
                    <a:pt x="19808" y="730"/>
                  </a:lnTo>
                  <a:close/>
                </a:path>
                <a:path w="3954145" h="462279">
                  <a:moveTo>
                    <a:pt x="3934233" y="730"/>
                  </a:moveTo>
                  <a:lnTo>
                    <a:pt x="19808" y="730"/>
                  </a:lnTo>
                  <a:lnTo>
                    <a:pt x="19808" y="10227"/>
                  </a:lnTo>
                  <a:lnTo>
                    <a:pt x="3934233" y="10227"/>
                  </a:lnTo>
                  <a:lnTo>
                    <a:pt x="3934233" y="730"/>
                  </a:lnTo>
                  <a:close/>
                </a:path>
                <a:path w="3954145" h="462279">
                  <a:moveTo>
                    <a:pt x="3954042" y="730"/>
                  </a:moveTo>
                  <a:lnTo>
                    <a:pt x="3934233" y="730"/>
                  </a:lnTo>
                  <a:lnTo>
                    <a:pt x="3944137" y="10227"/>
                  </a:lnTo>
                  <a:lnTo>
                    <a:pt x="3954042" y="10227"/>
                  </a:lnTo>
                  <a:lnTo>
                    <a:pt x="3954042" y="730"/>
                  </a:lnTo>
                  <a:close/>
                </a:path>
              </a:pathLst>
            </a:custGeom>
            <a:solidFill>
              <a:srgbClr val="2D75B6"/>
            </a:solidFill>
          </p:spPr>
          <p:txBody>
            <a:bodyPr wrap="square" lIns="0" tIns="0" rIns="0" bIns="0" rtlCol="0"/>
            <a:lstStyle/>
            <a:p>
              <a:endParaRPr/>
            </a:p>
          </p:txBody>
        </p:sp>
        <p:pic>
          <p:nvPicPr>
            <p:cNvPr id="36" name="object 36"/>
            <p:cNvPicPr/>
            <p:nvPr/>
          </p:nvPicPr>
          <p:blipFill>
            <a:blip r:embed="rId6" cstate="print"/>
            <a:stretch>
              <a:fillRect/>
            </a:stretch>
          </p:blipFill>
          <p:spPr>
            <a:xfrm>
              <a:off x="6694618" y="3855181"/>
              <a:ext cx="937085" cy="290758"/>
            </a:xfrm>
            <a:prstGeom prst="rect">
              <a:avLst/>
            </a:prstGeom>
          </p:spPr>
        </p:pic>
        <p:sp>
          <p:nvSpPr>
            <p:cNvPr id="37" name="object 37"/>
            <p:cNvSpPr/>
            <p:nvPr/>
          </p:nvSpPr>
          <p:spPr>
            <a:xfrm>
              <a:off x="5073385" y="4550663"/>
              <a:ext cx="658495" cy="414020"/>
            </a:xfrm>
            <a:custGeom>
              <a:avLst/>
              <a:gdLst/>
              <a:ahLst/>
              <a:cxnLst/>
              <a:rect l="l" t="t" r="r" b="b"/>
              <a:pathLst>
                <a:path w="658495" h="414020">
                  <a:moveTo>
                    <a:pt x="658245" y="0"/>
                  </a:moveTo>
                  <a:lnTo>
                    <a:pt x="0" y="0"/>
                  </a:lnTo>
                  <a:lnTo>
                    <a:pt x="0" y="413490"/>
                  </a:lnTo>
                  <a:lnTo>
                    <a:pt x="658245" y="413490"/>
                  </a:lnTo>
                  <a:lnTo>
                    <a:pt x="658245" y="0"/>
                  </a:lnTo>
                  <a:close/>
                </a:path>
              </a:pathLst>
            </a:custGeom>
            <a:solidFill>
              <a:srgbClr val="F4B083"/>
            </a:solidFill>
          </p:spPr>
          <p:txBody>
            <a:bodyPr wrap="square" lIns="0" tIns="0" rIns="0" bIns="0" rtlCol="0"/>
            <a:lstStyle/>
            <a:p>
              <a:endParaRPr/>
            </a:p>
          </p:txBody>
        </p:sp>
        <p:sp>
          <p:nvSpPr>
            <p:cNvPr id="38" name="object 38"/>
            <p:cNvSpPr/>
            <p:nvPr/>
          </p:nvSpPr>
          <p:spPr>
            <a:xfrm>
              <a:off x="5073385" y="4550663"/>
              <a:ext cx="658495" cy="414020"/>
            </a:xfrm>
            <a:custGeom>
              <a:avLst/>
              <a:gdLst/>
              <a:ahLst/>
              <a:cxnLst/>
              <a:rect l="l" t="t" r="r" b="b"/>
              <a:pathLst>
                <a:path w="658495" h="414020">
                  <a:moveTo>
                    <a:pt x="0" y="413490"/>
                  </a:moveTo>
                  <a:lnTo>
                    <a:pt x="658245" y="413490"/>
                  </a:lnTo>
                  <a:lnTo>
                    <a:pt x="658245" y="0"/>
                  </a:lnTo>
                  <a:lnTo>
                    <a:pt x="0" y="0"/>
                  </a:lnTo>
                  <a:lnTo>
                    <a:pt x="0" y="413490"/>
                  </a:lnTo>
                  <a:close/>
                </a:path>
              </a:pathLst>
            </a:custGeom>
            <a:ln w="11830">
              <a:solidFill>
                <a:srgbClr val="843B0C"/>
              </a:solidFill>
            </a:ln>
          </p:spPr>
          <p:txBody>
            <a:bodyPr wrap="square" lIns="0" tIns="0" rIns="0" bIns="0" rtlCol="0"/>
            <a:lstStyle/>
            <a:p>
              <a:endParaRPr/>
            </a:p>
          </p:txBody>
        </p:sp>
        <p:pic>
          <p:nvPicPr>
            <p:cNvPr id="39" name="object 39"/>
            <p:cNvPicPr/>
            <p:nvPr/>
          </p:nvPicPr>
          <p:blipFill>
            <a:blip r:embed="rId7" cstate="print"/>
            <a:stretch>
              <a:fillRect/>
            </a:stretch>
          </p:blipFill>
          <p:spPr>
            <a:xfrm>
              <a:off x="5202900" y="4598880"/>
              <a:ext cx="400737" cy="208936"/>
            </a:xfrm>
            <a:prstGeom prst="rect">
              <a:avLst/>
            </a:prstGeom>
          </p:spPr>
        </p:pic>
        <p:pic>
          <p:nvPicPr>
            <p:cNvPr id="40" name="object 40"/>
            <p:cNvPicPr/>
            <p:nvPr/>
          </p:nvPicPr>
          <p:blipFill>
            <a:blip r:embed="rId8" cstate="print"/>
            <a:stretch>
              <a:fillRect/>
            </a:stretch>
          </p:blipFill>
          <p:spPr>
            <a:xfrm>
              <a:off x="5202900" y="4740606"/>
              <a:ext cx="400737" cy="173870"/>
            </a:xfrm>
            <a:prstGeom prst="rect">
              <a:avLst/>
            </a:prstGeom>
          </p:spPr>
        </p:pic>
        <p:sp>
          <p:nvSpPr>
            <p:cNvPr id="41" name="object 41"/>
            <p:cNvSpPr/>
            <p:nvPr/>
          </p:nvSpPr>
          <p:spPr>
            <a:xfrm>
              <a:off x="5396412" y="4213150"/>
              <a:ext cx="1209675" cy="1138555"/>
            </a:xfrm>
            <a:custGeom>
              <a:avLst/>
              <a:gdLst/>
              <a:ahLst/>
              <a:cxnLst/>
              <a:rect l="l" t="t" r="r" b="b"/>
              <a:pathLst>
                <a:path w="1209675" h="1138554">
                  <a:moveTo>
                    <a:pt x="1209195" y="736393"/>
                  </a:moveTo>
                  <a:lnTo>
                    <a:pt x="1209195" y="942164"/>
                  </a:lnTo>
                  <a:lnTo>
                    <a:pt x="600343" y="942164"/>
                  </a:lnTo>
                  <a:lnTo>
                    <a:pt x="600343" y="1138219"/>
                  </a:lnTo>
                </a:path>
                <a:path w="1209675" h="1138554">
                  <a:moveTo>
                    <a:pt x="0" y="758309"/>
                  </a:moveTo>
                  <a:lnTo>
                    <a:pt x="0" y="941555"/>
                  </a:lnTo>
                  <a:lnTo>
                    <a:pt x="595480" y="941555"/>
                  </a:lnTo>
                  <a:lnTo>
                    <a:pt x="595480" y="1116303"/>
                  </a:lnTo>
                </a:path>
                <a:path w="1209675" h="1138554">
                  <a:moveTo>
                    <a:pt x="13713" y="0"/>
                  </a:moveTo>
                  <a:lnTo>
                    <a:pt x="13713" y="332399"/>
                  </a:lnTo>
                </a:path>
                <a:path w="1209675" h="1138554">
                  <a:moveTo>
                    <a:pt x="1199164" y="14610"/>
                  </a:moveTo>
                  <a:lnTo>
                    <a:pt x="1199164" y="347010"/>
                  </a:lnTo>
                </a:path>
              </a:pathLst>
            </a:custGeom>
            <a:ln w="8954">
              <a:solidFill>
                <a:srgbClr val="000000"/>
              </a:solidFill>
            </a:ln>
          </p:spPr>
          <p:txBody>
            <a:bodyPr wrap="square" lIns="0" tIns="0" rIns="0" bIns="0" rtlCol="0"/>
            <a:lstStyle/>
            <a:p>
              <a:endParaRPr/>
            </a:p>
          </p:txBody>
        </p:sp>
        <p:sp>
          <p:nvSpPr>
            <p:cNvPr id="42" name="object 42"/>
            <p:cNvSpPr/>
            <p:nvPr/>
          </p:nvSpPr>
          <p:spPr>
            <a:xfrm>
              <a:off x="5995233" y="4227761"/>
              <a:ext cx="0" cy="1095375"/>
            </a:xfrm>
            <a:custGeom>
              <a:avLst/>
              <a:gdLst/>
              <a:ahLst/>
              <a:cxnLst/>
              <a:rect l="l" t="t" r="r" b="b"/>
              <a:pathLst>
                <a:path h="1095375">
                  <a:moveTo>
                    <a:pt x="0" y="0"/>
                  </a:moveTo>
                  <a:lnTo>
                    <a:pt x="0" y="1095141"/>
                  </a:lnTo>
                </a:path>
              </a:pathLst>
            </a:custGeom>
            <a:ln w="9142">
              <a:solidFill>
                <a:srgbClr val="000000"/>
              </a:solidFill>
            </a:ln>
          </p:spPr>
          <p:txBody>
            <a:bodyPr wrap="square" lIns="0" tIns="0" rIns="0" bIns="0" rtlCol="0"/>
            <a:lstStyle/>
            <a:p>
              <a:endParaRPr/>
            </a:p>
          </p:txBody>
        </p:sp>
        <p:sp>
          <p:nvSpPr>
            <p:cNvPr id="43" name="object 43"/>
            <p:cNvSpPr/>
            <p:nvPr/>
          </p:nvSpPr>
          <p:spPr>
            <a:xfrm>
              <a:off x="6243598" y="4557969"/>
              <a:ext cx="658495" cy="412115"/>
            </a:xfrm>
            <a:custGeom>
              <a:avLst/>
              <a:gdLst/>
              <a:ahLst/>
              <a:cxnLst/>
              <a:rect l="l" t="t" r="r" b="b"/>
              <a:pathLst>
                <a:path w="658495" h="412114">
                  <a:moveTo>
                    <a:pt x="658245" y="0"/>
                  </a:moveTo>
                  <a:lnTo>
                    <a:pt x="0" y="0"/>
                  </a:lnTo>
                  <a:lnTo>
                    <a:pt x="0" y="412029"/>
                  </a:lnTo>
                  <a:lnTo>
                    <a:pt x="658245" y="412029"/>
                  </a:lnTo>
                  <a:lnTo>
                    <a:pt x="658245" y="0"/>
                  </a:lnTo>
                  <a:close/>
                </a:path>
              </a:pathLst>
            </a:custGeom>
            <a:solidFill>
              <a:srgbClr val="F4B083"/>
            </a:solidFill>
          </p:spPr>
          <p:txBody>
            <a:bodyPr wrap="square" lIns="0" tIns="0" rIns="0" bIns="0" rtlCol="0"/>
            <a:lstStyle/>
            <a:p>
              <a:endParaRPr/>
            </a:p>
          </p:txBody>
        </p:sp>
        <p:sp>
          <p:nvSpPr>
            <p:cNvPr id="44" name="object 44"/>
            <p:cNvSpPr/>
            <p:nvPr/>
          </p:nvSpPr>
          <p:spPr>
            <a:xfrm>
              <a:off x="6243598" y="4557969"/>
              <a:ext cx="658495" cy="412115"/>
            </a:xfrm>
            <a:custGeom>
              <a:avLst/>
              <a:gdLst/>
              <a:ahLst/>
              <a:cxnLst/>
              <a:rect l="l" t="t" r="r" b="b"/>
              <a:pathLst>
                <a:path w="658495" h="412114">
                  <a:moveTo>
                    <a:pt x="0" y="412029"/>
                  </a:moveTo>
                  <a:lnTo>
                    <a:pt x="658245" y="412029"/>
                  </a:lnTo>
                  <a:lnTo>
                    <a:pt x="658245" y="0"/>
                  </a:lnTo>
                  <a:lnTo>
                    <a:pt x="0" y="0"/>
                  </a:lnTo>
                  <a:lnTo>
                    <a:pt x="0" y="412029"/>
                  </a:lnTo>
                  <a:close/>
                </a:path>
              </a:pathLst>
            </a:custGeom>
            <a:ln w="11829">
              <a:solidFill>
                <a:srgbClr val="843B0C"/>
              </a:solidFill>
            </a:ln>
          </p:spPr>
          <p:txBody>
            <a:bodyPr wrap="square" lIns="0" tIns="0" rIns="0" bIns="0" rtlCol="0"/>
            <a:lstStyle/>
            <a:p>
              <a:endParaRPr/>
            </a:p>
          </p:txBody>
        </p:sp>
        <p:pic>
          <p:nvPicPr>
            <p:cNvPr id="45" name="object 45"/>
            <p:cNvPicPr/>
            <p:nvPr/>
          </p:nvPicPr>
          <p:blipFill>
            <a:blip r:embed="rId9" cstate="print"/>
            <a:stretch>
              <a:fillRect/>
            </a:stretch>
          </p:blipFill>
          <p:spPr>
            <a:xfrm>
              <a:off x="6371590" y="4607646"/>
              <a:ext cx="400737" cy="208936"/>
            </a:xfrm>
            <a:prstGeom prst="rect">
              <a:avLst/>
            </a:prstGeom>
          </p:spPr>
        </p:pic>
        <p:pic>
          <p:nvPicPr>
            <p:cNvPr id="46" name="object 46"/>
            <p:cNvPicPr/>
            <p:nvPr/>
          </p:nvPicPr>
          <p:blipFill>
            <a:blip r:embed="rId10" cstate="print"/>
            <a:stretch>
              <a:fillRect/>
            </a:stretch>
          </p:blipFill>
          <p:spPr>
            <a:xfrm>
              <a:off x="6371590" y="4749373"/>
              <a:ext cx="400737" cy="172409"/>
            </a:xfrm>
            <a:prstGeom prst="rect">
              <a:avLst/>
            </a:prstGeom>
          </p:spPr>
        </p:pic>
        <p:sp>
          <p:nvSpPr>
            <p:cNvPr id="47" name="object 47"/>
            <p:cNvSpPr/>
            <p:nvPr/>
          </p:nvSpPr>
          <p:spPr>
            <a:xfrm>
              <a:off x="6002851" y="5772921"/>
              <a:ext cx="0" cy="236220"/>
            </a:xfrm>
            <a:custGeom>
              <a:avLst/>
              <a:gdLst/>
              <a:ahLst/>
              <a:cxnLst/>
              <a:rect l="l" t="t" r="r" b="b"/>
              <a:pathLst>
                <a:path h="236220">
                  <a:moveTo>
                    <a:pt x="0" y="0"/>
                  </a:moveTo>
                  <a:lnTo>
                    <a:pt x="0" y="235971"/>
                  </a:lnTo>
                </a:path>
              </a:pathLst>
            </a:custGeom>
            <a:ln w="9142">
              <a:solidFill>
                <a:srgbClr val="000000"/>
              </a:solidFill>
            </a:ln>
          </p:spPr>
          <p:txBody>
            <a:bodyPr wrap="square" lIns="0" tIns="0" rIns="0" bIns="0" rtlCol="0"/>
            <a:lstStyle/>
            <a:p>
              <a:endParaRPr/>
            </a:p>
          </p:txBody>
        </p:sp>
        <p:sp>
          <p:nvSpPr>
            <p:cNvPr id="48" name="object 48"/>
            <p:cNvSpPr/>
            <p:nvPr/>
          </p:nvSpPr>
          <p:spPr>
            <a:xfrm>
              <a:off x="5601352" y="5322903"/>
              <a:ext cx="818515" cy="450215"/>
            </a:xfrm>
            <a:custGeom>
              <a:avLst/>
              <a:gdLst/>
              <a:ahLst/>
              <a:cxnLst/>
              <a:rect l="l" t="t" r="r" b="b"/>
              <a:pathLst>
                <a:path w="818514" h="450214">
                  <a:moveTo>
                    <a:pt x="818235" y="0"/>
                  </a:moveTo>
                  <a:lnTo>
                    <a:pt x="0" y="0"/>
                  </a:lnTo>
                  <a:lnTo>
                    <a:pt x="0" y="450018"/>
                  </a:lnTo>
                  <a:lnTo>
                    <a:pt x="818235" y="450018"/>
                  </a:lnTo>
                  <a:lnTo>
                    <a:pt x="818235" y="0"/>
                  </a:lnTo>
                  <a:close/>
                </a:path>
              </a:pathLst>
            </a:custGeom>
            <a:solidFill>
              <a:srgbClr val="F4B083"/>
            </a:solidFill>
          </p:spPr>
          <p:txBody>
            <a:bodyPr wrap="square" lIns="0" tIns="0" rIns="0" bIns="0" rtlCol="0"/>
            <a:lstStyle/>
            <a:p>
              <a:endParaRPr/>
            </a:p>
          </p:txBody>
        </p:sp>
        <p:sp>
          <p:nvSpPr>
            <p:cNvPr id="49" name="object 49"/>
            <p:cNvSpPr/>
            <p:nvPr/>
          </p:nvSpPr>
          <p:spPr>
            <a:xfrm>
              <a:off x="5601352" y="5322903"/>
              <a:ext cx="818515" cy="450215"/>
            </a:xfrm>
            <a:custGeom>
              <a:avLst/>
              <a:gdLst/>
              <a:ahLst/>
              <a:cxnLst/>
              <a:rect l="l" t="t" r="r" b="b"/>
              <a:pathLst>
                <a:path w="818514" h="450214">
                  <a:moveTo>
                    <a:pt x="0" y="450018"/>
                  </a:moveTo>
                  <a:lnTo>
                    <a:pt x="818235" y="450018"/>
                  </a:lnTo>
                  <a:lnTo>
                    <a:pt x="818235" y="0"/>
                  </a:lnTo>
                  <a:lnTo>
                    <a:pt x="0" y="0"/>
                  </a:lnTo>
                  <a:lnTo>
                    <a:pt x="0" y="450018"/>
                  </a:lnTo>
                  <a:close/>
                </a:path>
              </a:pathLst>
            </a:custGeom>
            <a:ln w="19183">
              <a:solidFill>
                <a:srgbClr val="843B0C"/>
              </a:solidFill>
            </a:ln>
          </p:spPr>
          <p:txBody>
            <a:bodyPr wrap="square" lIns="0" tIns="0" rIns="0" bIns="0" rtlCol="0"/>
            <a:lstStyle/>
            <a:p>
              <a:endParaRPr/>
            </a:p>
          </p:txBody>
        </p:sp>
        <p:pic>
          <p:nvPicPr>
            <p:cNvPr id="50" name="object 50"/>
            <p:cNvPicPr/>
            <p:nvPr/>
          </p:nvPicPr>
          <p:blipFill>
            <a:blip r:embed="rId3" cstate="print"/>
            <a:stretch>
              <a:fillRect/>
            </a:stretch>
          </p:blipFill>
          <p:spPr>
            <a:xfrm>
              <a:off x="5623446" y="5441982"/>
              <a:ext cx="761857" cy="255692"/>
            </a:xfrm>
            <a:prstGeom prst="rect">
              <a:avLst/>
            </a:prstGeom>
          </p:spPr>
        </p:pic>
        <p:sp>
          <p:nvSpPr>
            <p:cNvPr id="51" name="object 51"/>
            <p:cNvSpPr/>
            <p:nvPr/>
          </p:nvSpPr>
          <p:spPr>
            <a:xfrm>
              <a:off x="7128877" y="4557969"/>
              <a:ext cx="657225" cy="412115"/>
            </a:xfrm>
            <a:custGeom>
              <a:avLst/>
              <a:gdLst/>
              <a:ahLst/>
              <a:cxnLst/>
              <a:rect l="l" t="t" r="r" b="b"/>
              <a:pathLst>
                <a:path w="657225" h="412114">
                  <a:moveTo>
                    <a:pt x="656721" y="0"/>
                  </a:moveTo>
                  <a:lnTo>
                    <a:pt x="0" y="0"/>
                  </a:lnTo>
                  <a:lnTo>
                    <a:pt x="0" y="412029"/>
                  </a:lnTo>
                  <a:lnTo>
                    <a:pt x="656721" y="412029"/>
                  </a:lnTo>
                  <a:lnTo>
                    <a:pt x="656721" y="0"/>
                  </a:lnTo>
                  <a:close/>
                </a:path>
              </a:pathLst>
            </a:custGeom>
            <a:solidFill>
              <a:srgbClr val="F4B083"/>
            </a:solidFill>
          </p:spPr>
          <p:txBody>
            <a:bodyPr wrap="square" lIns="0" tIns="0" rIns="0" bIns="0" rtlCol="0"/>
            <a:lstStyle/>
            <a:p>
              <a:endParaRPr/>
            </a:p>
          </p:txBody>
        </p:sp>
        <p:sp>
          <p:nvSpPr>
            <p:cNvPr id="52" name="object 52"/>
            <p:cNvSpPr/>
            <p:nvPr/>
          </p:nvSpPr>
          <p:spPr>
            <a:xfrm>
              <a:off x="7128877" y="4557969"/>
              <a:ext cx="657225" cy="412115"/>
            </a:xfrm>
            <a:custGeom>
              <a:avLst/>
              <a:gdLst/>
              <a:ahLst/>
              <a:cxnLst/>
              <a:rect l="l" t="t" r="r" b="b"/>
              <a:pathLst>
                <a:path w="657225" h="412114">
                  <a:moveTo>
                    <a:pt x="0" y="412029"/>
                  </a:moveTo>
                  <a:lnTo>
                    <a:pt x="656721" y="412029"/>
                  </a:lnTo>
                  <a:lnTo>
                    <a:pt x="656721" y="0"/>
                  </a:lnTo>
                  <a:lnTo>
                    <a:pt x="0" y="0"/>
                  </a:lnTo>
                  <a:lnTo>
                    <a:pt x="0" y="412029"/>
                  </a:lnTo>
                  <a:close/>
                </a:path>
              </a:pathLst>
            </a:custGeom>
            <a:ln w="11830">
              <a:solidFill>
                <a:srgbClr val="843B0C"/>
              </a:solidFill>
            </a:ln>
          </p:spPr>
          <p:txBody>
            <a:bodyPr wrap="square" lIns="0" tIns="0" rIns="0" bIns="0" rtlCol="0"/>
            <a:lstStyle/>
            <a:p>
              <a:endParaRPr/>
            </a:p>
          </p:txBody>
        </p:sp>
        <p:pic>
          <p:nvPicPr>
            <p:cNvPr id="53" name="object 53"/>
            <p:cNvPicPr/>
            <p:nvPr/>
          </p:nvPicPr>
          <p:blipFill>
            <a:blip r:embed="rId9" cstate="print"/>
            <a:stretch>
              <a:fillRect/>
            </a:stretch>
          </p:blipFill>
          <p:spPr>
            <a:xfrm>
              <a:off x="7256869" y="4607646"/>
              <a:ext cx="400737" cy="208936"/>
            </a:xfrm>
            <a:prstGeom prst="rect">
              <a:avLst/>
            </a:prstGeom>
          </p:spPr>
        </p:pic>
        <p:pic>
          <p:nvPicPr>
            <p:cNvPr id="54" name="object 54"/>
            <p:cNvPicPr/>
            <p:nvPr/>
          </p:nvPicPr>
          <p:blipFill>
            <a:blip r:embed="rId10" cstate="print"/>
            <a:stretch>
              <a:fillRect/>
            </a:stretch>
          </p:blipFill>
          <p:spPr>
            <a:xfrm>
              <a:off x="7256869" y="4749373"/>
              <a:ext cx="400737" cy="172409"/>
            </a:xfrm>
            <a:prstGeom prst="rect">
              <a:avLst/>
            </a:prstGeom>
          </p:spPr>
        </p:pic>
        <p:sp>
          <p:nvSpPr>
            <p:cNvPr id="55" name="object 55"/>
            <p:cNvSpPr/>
            <p:nvPr/>
          </p:nvSpPr>
          <p:spPr>
            <a:xfrm>
              <a:off x="8306709" y="4557969"/>
              <a:ext cx="657225" cy="412115"/>
            </a:xfrm>
            <a:custGeom>
              <a:avLst/>
              <a:gdLst/>
              <a:ahLst/>
              <a:cxnLst/>
              <a:rect l="l" t="t" r="r" b="b"/>
              <a:pathLst>
                <a:path w="657225" h="412114">
                  <a:moveTo>
                    <a:pt x="656721" y="0"/>
                  </a:moveTo>
                  <a:lnTo>
                    <a:pt x="0" y="0"/>
                  </a:lnTo>
                  <a:lnTo>
                    <a:pt x="0" y="412029"/>
                  </a:lnTo>
                  <a:lnTo>
                    <a:pt x="656721" y="412029"/>
                  </a:lnTo>
                  <a:lnTo>
                    <a:pt x="656721" y="0"/>
                  </a:lnTo>
                  <a:close/>
                </a:path>
              </a:pathLst>
            </a:custGeom>
            <a:solidFill>
              <a:srgbClr val="F4B083"/>
            </a:solidFill>
          </p:spPr>
          <p:txBody>
            <a:bodyPr wrap="square" lIns="0" tIns="0" rIns="0" bIns="0" rtlCol="0"/>
            <a:lstStyle/>
            <a:p>
              <a:endParaRPr/>
            </a:p>
          </p:txBody>
        </p:sp>
        <p:sp>
          <p:nvSpPr>
            <p:cNvPr id="56" name="object 56"/>
            <p:cNvSpPr/>
            <p:nvPr/>
          </p:nvSpPr>
          <p:spPr>
            <a:xfrm>
              <a:off x="8306709" y="4557969"/>
              <a:ext cx="657225" cy="412115"/>
            </a:xfrm>
            <a:custGeom>
              <a:avLst/>
              <a:gdLst/>
              <a:ahLst/>
              <a:cxnLst/>
              <a:rect l="l" t="t" r="r" b="b"/>
              <a:pathLst>
                <a:path w="657225" h="412114">
                  <a:moveTo>
                    <a:pt x="0" y="412029"/>
                  </a:moveTo>
                  <a:lnTo>
                    <a:pt x="656721" y="412029"/>
                  </a:lnTo>
                  <a:lnTo>
                    <a:pt x="656721" y="0"/>
                  </a:lnTo>
                  <a:lnTo>
                    <a:pt x="0" y="0"/>
                  </a:lnTo>
                  <a:lnTo>
                    <a:pt x="0" y="412029"/>
                  </a:lnTo>
                  <a:close/>
                </a:path>
              </a:pathLst>
            </a:custGeom>
            <a:ln w="11830">
              <a:solidFill>
                <a:srgbClr val="843B0C"/>
              </a:solidFill>
            </a:ln>
          </p:spPr>
          <p:txBody>
            <a:bodyPr wrap="square" lIns="0" tIns="0" rIns="0" bIns="0" rtlCol="0"/>
            <a:lstStyle/>
            <a:p>
              <a:endParaRPr/>
            </a:p>
          </p:txBody>
        </p:sp>
        <p:pic>
          <p:nvPicPr>
            <p:cNvPr id="57" name="object 57"/>
            <p:cNvPicPr/>
            <p:nvPr/>
          </p:nvPicPr>
          <p:blipFill>
            <a:blip r:embed="rId11" cstate="print"/>
            <a:stretch>
              <a:fillRect/>
            </a:stretch>
          </p:blipFill>
          <p:spPr>
            <a:xfrm>
              <a:off x="8433177" y="4607646"/>
              <a:ext cx="400737" cy="208936"/>
            </a:xfrm>
            <a:prstGeom prst="rect">
              <a:avLst/>
            </a:prstGeom>
          </p:spPr>
        </p:pic>
        <p:pic>
          <p:nvPicPr>
            <p:cNvPr id="58" name="object 58"/>
            <p:cNvPicPr/>
            <p:nvPr/>
          </p:nvPicPr>
          <p:blipFill>
            <a:blip r:embed="rId12" cstate="print"/>
            <a:stretch>
              <a:fillRect/>
            </a:stretch>
          </p:blipFill>
          <p:spPr>
            <a:xfrm>
              <a:off x="8433177" y="4749373"/>
              <a:ext cx="400737" cy="172409"/>
            </a:xfrm>
            <a:prstGeom prst="rect">
              <a:avLst/>
            </a:prstGeom>
          </p:spPr>
        </p:pic>
        <p:sp>
          <p:nvSpPr>
            <p:cNvPr id="59" name="object 59"/>
            <p:cNvSpPr/>
            <p:nvPr/>
          </p:nvSpPr>
          <p:spPr>
            <a:xfrm>
              <a:off x="7444286" y="4213150"/>
              <a:ext cx="1165860" cy="1138555"/>
            </a:xfrm>
            <a:custGeom>
              <a:avLst/>
              <a:gdLst/>
              <a:ahLst/>
              <a:cxnLst/>
              <a:rect l="l" t="t" r="r" b="b"/>
              <a:pathLst>
                <a:path w="1165859" h="1138554">
                  <a:moveTo>
                    <a:pt x="1154976" y="14610"/>
                  </a:moveTo>
                  <a:lnTo>
                    <a:pt x="1154976" y="347132"/>
                  </a:lnTo>
                </a:path>
                <a:path w="1165859" h="1138554">
                  <a:moveTo>
                    <a:pt x="13713" y="0"/>
                  </a:moveTo>
                  <a:lnTo>
                    <a:pt x="13713" y="332399"/>
                  </a:lnTo>
                </a:path>
                <a:path w="1165859" h="1138554">
                  <a:moveTo>
                    <a:pt x="1165769" y="736393"/>
                  </a:moveTo>
                  <a:lnTo>
                    <a:pt x="1165769" y="942043"/>
                  </a:lnTo>
                  <a:lnTo>
                    <a:pt x="560727" y="942043"/>
                  </a:lnTo>
                  <a:lnTo>
                    <a:pt x="560727" y="1138195"/>
                  </a:lnTo>
                </a:path>
                <a:path w="1165859" h="1138554">
                  <a:moveTo>
                    <a:pt x="0" y="764154"/>
                  </a:moveTo>
                  <a:lnTo>
                    <a:pt x="0" y="947400"/>
                  </a:lnTo>
                  <a:lnTo>
                    <a:pt x="561616" y="947400"/>
                  </a:lnTo>
                  <a:lnTo>
                    <a:pt x="561616" y="1122123"/>
                  </a:lnTo>
                </a:path>
              </a:pathLst>
            </a:custGeom>
            <a:ln w="8954">
              <a:solidFill>
                <a:srgbClr val="000000"/>
              </a:solidFill>
            </a:ln>
          </p:spPr>
          <p:txBody>
            <a:bodyPr wrap="square" lIns="0" tIns="0" rIns="0" bIns="0" rtlCol="0"/>
            <a:lstStyle/>
            <a:p>
              <a:endParaRPr/>
            </a:p>
          </p:txBody>
        </p:sp>
        <p:sp>
          <p:nvSpPr>
            <p:cNvPr id="60" name="object 60"/>
            <p:cNvSpPr/>
            <p:nvPr/>
          </p:nvSpPr>
          <p:spPr>
            <a:xfrm>
              <a:off x="8006537" y="4220455"/>
              <a:ext cx="0" cy="1788795"/>
            </a:xfrm>
            <a:custGeom>
              <a:avLst/>
              <a:gdLst/>
              <a:ahLst/>
              <a:cxnLst/>
              <a:rect l="l" t="t" r="r" b="b"/>
              <a:pathLst>
                <a:path h="1788795">
                  <a:moveTo>
                    <a:pt x="0" y="0"/>
                  </a:moveTo>
                  <a:lnTo>
                    <a:pt x="0" y="1122902"/>
                  </a:lnTo>
                </a:path>
                <a:path h="1788795">
                  <a:moveTo>
                    <a:pt x="0" y="1572920"/>
                  </a:moveTo>
                  <a:lnTo>
                    <a:pt x="0" y="1788436"/>
                  </a:lnTo>
                </a:path>
              </a:pathLst>
            </a:custGeom>
            <a:ln w="9142">
              <a:solidFill>
                <a:srgbClr val="000000"/>
              </a:solidFill>
            </a:ln>
          </p:spPr>
          <p:txBody>
            <a:bodyPr wrap="square" lIns="0" tIns="0" rIns="0" bIns="0" rtlCol="0"/>
            <a:lstStyle/>
            <a:p>
              <a:endParaRPr/>
            </a:p>
          </p:txBody>
        </p:sp>
        <p:sp>
          <p:nvSpPr>
            <p:cNvPr id="61" name="object 61"/>
            <p:cNvSpPr/>
            <p:nvPr/>
          </p:nvSpPr>
          <p:spPr>
            <a:xfrm>
              <a:off x="7591325" y="5343358"/>
              <a:ext cx="818515" cy="450215"/>
            </a:xfrm>
            <a:custGeom>
              <a:avLst/>
              <a:gdLst/>
              <a:ahLst/>
              <a:cxnLst/>
              <a:rect l="l" t="t" r="r" b="b"/>
              <a:pathLst>
                <a:path w="818515" h="450214">
                  <a:moveTo>
                    <a:pt x="818235" y="0"/>
                  </a:moveTo>
                  <a:lnTo>
                    <a:pt x="0" y="0"/>
                  </a:lnTo>
                  <a:lnTo>
                    <a:pt x="0" y="450018"/>
                  </a:lnTo>
                  <a:lnTo>
                    <a:pt x="818235" y="450018"/>
                  </a:lnTo>
                  <a:lnTo>
                    <a:pt x="818235" y="0"/>
                  </a:lnTo>
                  <a:close/>
                </a:path>
              </a:pathLst>
            </a:custGeom>
            <a:solidFill>
              <a:srgbClr val="F4B083"/>
            </a:solidFill>
          </p:spPr>
          <p:txBody>
            <a:bodyPr wrap="square" lIns="0" tIns="0" rIns="0" bIns="0" rtlCol="0"/>
            <a:lstStyle/>
            <a:p>
              <a:endParaRPr/>
            </a:p>
          </p:txBody>
        </p:sp>
        <p:sp>
          <p:nvSpPr>
            <p:cNvPr id="62" name="object 62"/>
            <p:cNvSpPr/>
            <p:nvPr/>
          </p:nvSpPr>
          <p:spPr>
            <a:xfrm>
              <a:off x="7591325" y="5343358"/>
              <a:ext cx="818515" cy="450215"/>
            </a:xfrm>
            <a:custGeom>
              <a:avLst/>
              <a:gdLst/>
              <a:ahLst/>
              <a:cxnLst/>
              <a:rect l="l" t="t" r="r" b="b"/>
              <a:pathLst>
                <a:path w="818515" h="450214">
                  <a:moveTo>
                    <a:pt x="0" y="450018"/>
                  </a:moveTo>
                  <a:lnTo>
                    <a:pt x="818235" y="450018"/>
                  </a:lnTo>
                  <a:lnTo>
                    <a:pt x="818235" y="0"/>
                  </a:lnTo>
                  <a:lnTo>
                    <a:pt x="0" y="0"/>
                  </a:lnTo>
                  <a:lnTo>
                    <a:pt x="0" y="450018"/>
                  </a:lnTo>
                  <a:close/>
                </a:path>
              </a:pathLst>
            </a:custGeom>
            <a:ln w="19183">
              <a:solidFill>
                <a:srgbClr val="843B0C"/>
              </a:solidFill>
            </a:ln>
          </p:spPr>
          <p:txBody>
            <a:bodyPr wrap="square" lIns="0" tIns="0" rIns="0" bIns="0" rtlCol="0"/>
            <a:lstStyle/>
            <a:p>
              <a:endParaRPr/>
            </a:p>
          </p:txBody>
        </p:sp>
        <p:pic>
          <p:nvPicPr>
            <p:cNvPr id="63" name="object 63"/>
            <p:cNvPicPr/>
            <p:nvPr/>
          </p:nvPicPr>
          <p:blipFill>
            <a:blip r:embed="rId3" cstate="print"/>
            <a:stretch>
              <a:fillRect/>
            </a:stretch>
          </p:blipFill>
          <p:spPr>
            <a:xfrm>
              <a:off x="7613419" y="5460976"/>
              <a:ext cx="761857" cy="255692"/>
            </a:xfrm>
            <a:prstGeom prst="rect">
              <a:avLst/>
            </a:prstGeom>
          </p:spPr>
        </p:pic>
        <p:sp>
          <p:nvSpPr>
            <p:cNvPr id="64" name="object 64"/>
            <p:cNvSpPr/>
            <p:nvPr/>
          </p:nvSpPr>
          <p:spPr>
            <a:xfrm>
              <a:off x="5015483" y="6008892"/>
              <a:ext cx="3949700" cy="451484"/>
            </a:xfrm>
            <a:custGeom>
              <a:avLst/>
              <a:gdLst/>
              <a:ahLst/>
              <a:cxnLst/>
              <a:rect l="l" t="t" r="r" b="b"/>
              <a:pathLst>
                <a:path w="3949700" h="451485">
                  <a:moveTo>
                    <a:pt x="3949470" y="0"/>
                  </a:moveTo>
                  <a:lnTo>
                    <a:pt x="0" y="0"/>
                  </a:lnTo>
                  <a:lnTo>
                    <a:pt x="0" y="451479"/>
                  </a:lnTo>
                  <a:lnTo>
                    <a:pt x="3949470" y="451479"/>
                  </a:lnTo>
                  <a:lnTo>
                    <a:pt x="3949470" y="0"/>
                  </a:lnTo>
                  <a:close/>
                </a:path>
              </a:pathLst>
            </a:custGeom>
            <a:solidFill>
              <a:srgbClr val="5B9BD4"/>
            </a:solidFill>
          </p:spPr>
          <p:txBody>
            <a:bodyPr wrap="square" lIns="0" tIns="0" rIns="0" bIns="0" rtlCol="0"/>
            <a:lstStyle/>
            <a:p>
              <a:endParaRPr/>
            </a:p>
          </p:txBody>
        </p:sp>
        <p:sp>
          <p:nvSpPr>
            <p:cNvPr id="65" name="object 65"/>
            <p:cNvSpPr/>
            <p:nvPr/>
          </p:nvSpPr>
          <p:spPr>
            <a:xfrm>
              <a:off x="5015483" y="6008892"/>
              <a:ext cx="3949700" cy="451484"/>
            </a:xfrm>
            <a:custGeom>
              <a:avLst/>
              <a:gdLst/>
              <a:ahLst/>
              <a:cxnLst/>
              <a:rect l="l" t="t" r="r" b="b"/>
              <a:pathLst>
                <a:path w="3949700" h="451485">
                  <a:moveTo>
                    <a:pt x="0" y="451479"/>
                  </a:moveTo>
                  <a:lnTo>
                    <a:pt x="3949470" y="451479"/>
                  </a:lnTo>
                  <a:lnTo>
                    <a:pt x="3949470" y="0"/>
                  </a:lnTo>
                  <a:lnTo>
                    <a:pt x="0" y="0"/>
                  </a:lnTo>
                  <a:lnTo>
                    <a:pt x="0" y="451479"/>
                  </a:lnTo>
                  <a:close/>
                </a:path>
              </a:pathLst>
            </a:custGeom>
            <a:ln w="11695">
              <a:solidFill>
                <a:srgbClr val="41709C"/>
              </a:solidFill>
            </a:ln>
          </p:spPr>
          <p:txBody>
            <a:bodyPr wrap="square" lIns="0" tIns="0" rIns="0" bIns="0" rtlCol="0"/>
            <a:lstStyle/>
            <a:p>
              <a:endParaRPr/>
            </a:p>
          </p:txBody>
        </p:sp>
        <p:pic>
          <p:nvPicPr>
            <p:cNvPr id="66" name="object 66"/>
            <p:cNvPicPr/>
            <p:nvPr/>
          </p:nvPicPr>
          <p:blipFill>
            <a:blip r:embed="rId13" cstate="print"/>
            <a:stretch>
              <a:fillRect/>
            </a:stretch>
          </p:blipFill>
          <p:spPr>
            <a:xfrm>
              <a:off x="6645859" y="6119932"/>
              <a:ext cx="894421" cy="216242"/>
            </a:xfrm>
            <a:prstGeom prst="rect">
              <a:avLst/>
            </a:prstGeom>
          </p:spPr>
        </p:pic>
      </p:grpSp>
      <p:sp>
        <p:nvSpPr>
          <p:cNvPr id="67" name="object 67"/>
          <p:cNvSpPr txBox="1"/>
          <p:nvPr/>
        </p:nvSpPr>
        <p:spPr>
          <a:xfrm>
            <a:off x="6310629" y="5415533"/>
            <a:ext cx="787400" cy="19749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（第一層</a:t>
            </a:r>
            <a:r>
              <a:rPr sz="1200" spc="-50" dirty="0">
                <a:latin typeface="メイリオ"/>
                <a:cs typeface="メイリオ"/>
              </a:rPr>
              <a:t>）</a:t>
            </a:r>
            <a:endParaRPr sz="1200">
              <a:latin typeface="メイリオ"/>
              <a:cs typeface="メイリオ"/>
            </a:endParaRPr>
          </a:p>
        </p:txBody>
      </p:sp>
      <p:sp>
        <p:nvSpPr>
          <p:cNvPr id="69" name="object 69"/>
          <p:cNvSpPr txBox="1">
            <a:spLocks noGrp="1"/>
          </p:cNvSpPr>
          <p:nvPr>
            <p:ph type="sldNum" sz="quarter" idx="7"/>
          </p:nvPr>
        </p:nvSpPr>
        <p:spPr>
          <a:xfrm>
            <a:off x="8749030" y="6528661"/>
            <a:ext cx="354710" cy="2628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51</a:t>
            </a:fld>
            <a:endParaRPr spc="-25" dirty="0"/>
          </a:p>
        </p:txBody>
      </p:sp>
      <p:sp>
        <p:nvSpPr>
          <p:cNvPr id="68" name="object 68"/>
          <p:cNvSpPr txBox="1"/>
          <p:nvPr/>
        </p:nvSpPr>
        <p:spPr>
          <a:xfrm>
            <a:off x="5774563" y="4661407"/>
            <a:ext cx="787400" cy="19749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（第二層</a:t>
            </a:r>
            <a:r>
              <a:rPr sz="1200" spc="-50" dirty="0">
                <a:latin typeface="メイリオ"/>
                <a:cs typeface="メイリオ"/>
              </a:rPr>
              <a:t>）</a:t>
            </a:r>
            <a:endParaRPr sz="1200">
              <a:latin typeface="メイリオ"/>
              <a:cs typeface="メイリオ"/>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93741" y="3118232"/>
            <a:ext cx="2058670" cy="513715"/>
          </a:xfrm>
          <a:prstGeom prst="rect">
            <a:avLst/>
          </a:prstGeom>
        </p:spPr>
        <p:txBody>
          <a:bodyPr vert="horz" wrap="square" lIns="0" tIns="13335" rIns="0" bIns="0" rtlCol="0" anchor="ctr">
            <a:spAutoFit/>
          </a:bodyPr>
          <a:lstStyle/>
          <a:p>
            <a:pPr marL="12700">
              <a:lnSpc>
                <a:spcPct val="100000"/>
              </a:lnSpc>
              <a:spcBef>
                <a:spcPts val="105"/>
              </a:spcBef>
              <a:tabLst>
                <a:tab pos="1231900" algn="l"/>
              </a:tabLst>
            </a:pPr>
            <a:r>
              <a:rPr sz="3200" b="0" dirty="0">
                <a:solidFill>
                  <a:srgbClr val="000000"/>
                </a:solidFill>
              </a:rPr>
              <a:t>（</a:t>
            </a:r>
            <a:r>
              <a:rPr sz="3200" b="0" spc="-50" dirty="0">
                <a:solidFill>
                  <a:srgbClr val="000000"/>
                </a:solidFill>
              </a:rPr>
              <a:t>参</a:t>
            </a:r>
            <a:r>
              <a:rPr sz="3200" b="0" dirty="0">
                <a:solidFill>
                  <a:srgbClr val="000000"/>
                </a:solidFill>
              </a:rPr>
              <a:t>	考</a:t>
            </a:r>
            <a:r>
              <a:rPr sz="3200" b="0" spc="-50" dirty="0">
                <a:solidFill>
                  <a:srgbClr val="000000"/>
                </a:solidFill>
              </a:rPr>
              <a:t>）</a:t>
            </a:r>
            <a:endParaRPr sz="3200"/>
          </a:p>
        </p:txBody>
      </p:sp>
      <p:sp>
        <p:nvSpPr>
          <p:cNvPr id="3" name="object 3"/>
          <p:cNvSpPr txBox="1">
            <a:spLocks noGrp="1"/>
          </p:cNvSpPr>
          <p:nvPr>
            <p:ph type="sldNum" sz="quarter" idx="7"/>
          </p:nvPr>
        </p:nvSpPr>
        <p:spPr>
          <a:xfrm>
            <a:off x="10134600" y="6416763"/>
            <a:ext cx="2743200" cy="244298"/>
          </a:xfrm>
          <a:prstGeom prst="rect">
            <a:avLst/>
          </a:prstGeom>
        </p:spPr>
        <p:txBody>
          <a:bodyPr vert="horz" wrap="square" lIns="0" tIns="0" rIns="0" bIns="0" rtlCol="0" anchor="ctr">
            <a:spAutoFit/>
          </a:bodyPr>
          <a:lstStyle/>
          <a:p>
            <a:pPr marL="50165">
              <a:lnSpc>
                <a:spcPts val="1910"/>
              </a:lnSpc>
            </a:pPr>
            <a:r>
              <a:rPr spc="-25" dirty="0"/>
              <a:t>23</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8429" y="330047"/>
            <a:ext cx="8447205" cy="443711"/>
          </a:xfrm>
          <a:prstGeom prst="rect">
            <a:avLst/>
          </a:prstGeom>
        </p:spPr>
        <p:txBody>
          <a:bodyPr vert="horz" wrap="square" lIns="0" tIns="12700" rIns="0" bIns="0" rtlCol="0" anchor="ctr">
            <a:spAutoFit/>
          </a:bodyPr>
          <a:lstStyle/>
          <a:p>
            <a:pPr marL="12700">
              <a:lnSpc>
                <a:spcPct val="100000"/>
              </a:lnSpc>
              <a:spcBef>
                <a:spcPts val="100"/>
              </a:spcBef>
            </a:pPr>
            <a:r>
              <a:rPr sz="2800" spc="-10" dirty="0"/>
              <a:t>２．主要国中銀共同研究グループ（報告書の公表</a:t>
            </a:r>
            <a:r>
              <a:rPr sz="2800" spc="-50" dirty="0"/>
              <a:t>）</a:t>
            </a:r>
          </a:p>
        </p:txBody>
      </p:sp>
      <p:sp>
        <p:nvSpPr>
          <p:cNvPr id="3" name="object 3"/>
          <p:cNvSpPr/>
          <p:nvPr/>
        </p:nvSpPr>
        <p:spPr>
          <a:xfrm>
            <a:off x="2056637" y="5287518"/>
            <a:ext cx="8135620" cy="1412875"/>
          </a:xfrm>
          <a:custGeom>
            <a:avLst/>
            <a:gdLst/>
            <a:ahLst/>
            <a:cxnLst/>
            <a:rect l="l" t="t" r="r" b="b"/>
            <a:pathLst>
              <a:path w="8135620" h="1412875">
                <a:moveTo>
                  <a:pt x="0" y="1412747"/>
                </a:moveTo>
                <a:lnTo>
                  <a:pt x="8135111" y="1412747"/>
                </a:lnTo>
                <a:lnTo>
                  <a:pt x="8135111" y="0"/>
                </a:lnTo>
                <a:lnTo>
                  <a:pt x="0" y="0"/>
                </a:lnTo>
                <a:lnTo>
                  <a:pt x="0" y="1412747"/>
                </a:lnTo>
                <a:close/>
              </a:path>
            </a:pathLst>
          </a:custGeom>
          <a:ln w="22860">
            <a:solidFill>
              <a:srgbClr val="4F6128"/>
            </a:solidFill>
          </a:ln>
        </p:spPr>
        <p:txBody>
          <a:bodyPr wrap="square" lIns="0" tIns="0" rIns="0" bIns="0" rtlCol="0"/>
          <a:lstStyle/>
          <a:p>
            <a:endParaRPr/>
          </a:p>
        </p:txBody>
      </p:sp>
      <p:sp>
        <p:nvSpPr>
          <p:cNvPr id="4" name="object 4"/>
          <p:cNvSpPr txBox="1"/>
          <p:nvPr/>
        </p:nvSpPr>
        <p:spPr>
          <a:xfrm>
            <a:off x="2206245" y="5597145"/>
            <a:ext cx="7820659" cy="955675"/>
          </a:xfrm>
          <a:prstGeom prst="rect">
            <a:avLst/>
          </a:prstGeom>
        </p:spPr>
        <p:txBody>
          <a:bodyPr vert="horz" wrap="square" lIns="0" tIns="12700" rIns="0" bIns="0" rtlCol="0">
            <a:spAutoFit/>
          </a:bodyPr>
          <a:lstStyle/>
          <a:p>
            <a:pPr marL="299085" marR="5080" indent="-287020">
              <a:spcBef>
                <a:spcPts val="100"/>
              </a:spcBef>
              <a:buFont typeface="Wingdings"/>
              <a:buChar char=""/>
              <a:tabLst>
                <a:tab pos="299085" algn="l"/>
                <a:tab pos="299720" algn="l"/>
              </a:tabLst>
            </a:pPr>
            <a:r>
              <a:rPr sz="1400" dirty="0">
                <a:latin typeface="ＭＳ Ｐゴシック"/>
                <a:cs typeface="ＭＳ Ｐゴシック"/>
              </a:rPr>
              <a:t>銀行預金から</a:t>
            </a:r>
            <a:r>
              <a:rPr sz="1400" dirty="0">
                <a:latin typeface="Arial"/>
                <a:cs typeface="Arial"/>
              </a:rPr>
              <a:t>CBDC</a:t>
            </a:r>
            <a:r>
              <a:rPr sz="1400" dirty="0">
                <a:latin typeface="ＭＳ Ｐゴシック"/>
                <a:cs typeface="ＭＳ Ｐゴシック"/>
              </a:rPr>
              <a:t>（さらには新たな形態の民間デジタルマネー）</a:t>
            </a:r>
            <a:r>
              <a:rPr sz="1400" spc="-5" dirty="0">
                <a:latin typeface="ＭＳ Ｐゴシック"/>
                <a:cs typeface="ＭＳ Ｐゴシック"/>
              </a:rPr>
              <a:t>への大幅なシフトは、銀行部門の</a:t>
            </a:r>
            <a:r>
              <a:rPr sz="1400" spc="-15" dirty="0">
                <a:latin typeface="ＭＳ Ｐゴシック"/>
                <a:cs typeface="ＭＳ Ｐゴシック"/>
              </a:rPr>
              <a:t>貸出や仲介機能に影響を与え得る。</a:t>
            </a:r>
            <a:endParaRPr sz="1400">
              <a:latin typeface="ＭＳ Ｐゴシック"/>
              <a:cs typeface="ＭＳ Ｐゴシック"/>
            </a:endParaRPr>
          </a:p>
          <a:p>
            <a:pPr marL="299085" indent="-287020">
              <a:lnSpc>
                <a:spcPts val="1650"/>
              </a:lnSpc>
              <a:spcBef>
                <a:spcPts val="660"/>
              </a:spcBef>
              <a:buFont typeface="Wingdings"/>
              <a:buChar char=""/>
              <a:tabLst>
                <a:tab pos="299085" algn="l"/>
                <a:tab pos="299720" algn="l"/>
              </a:tabLst>
            </a:pPr>
            <a:r>
              <a:rPr sz="1400" spc="-5" dirty="0">
                <a:latin typeface="ＭＳ Ｐゴシック"/>
                <a:cs typeface="ＭＳ Ｐゴシック"/>
              </a:rPr>
              <a:t>中央銀行は、金融安定上のリスクに対応するためのセーフガードについて検討している。その場合、</a:t>
            </a:r>
            <a:endParaRPr sz="1400">
              <a:latin typeface="ＭＳ Ｐゴシック"/>
              <a:cs typeface="ＭＳ Ｐゴシック"/>
            </a:endParaRPr>
          </a:p>
          <a:p>
            <a:pPr marL="299085">
              <a:lnSpc>
                <a:spcPts val="1650"/>
              </a:lnSpc>
            </a:pPr>
            <a:r>
              <a:rPr sz="1400" spc="-10" dirty="0">
                <a:latin typeface="Arial"/>
                <a:cs typeface="Arial"/>
              </a:rPr>
              <a:t>CBDC</a:t>
            </a:r>
            <a:r>
              <a:rPr sz="1400" spc="-20" dirty="0">
                <a:latin typeface="ＭＳ Ｐゴシック"/>
                <a:cs typeface="ＭＳ Ｐゴシック"/>
              </a:rPr>
              <a:t>の普及によって生じるリスクと他の政策目的とのバランスをとる必要がある。</a:t>
            </a:r>
            <a:endParaRPr sz="1400">
              <a:latin typeface="ＭＳ Ｐゴシック"/>
              <a:cs typeface="ＭＳ Ｐゴシック"/>
            </a:endParaRPr>
          </a:p>
        </p:txBody>
      </p:sp>
      <p:sp>
        <p:nvSpPr>
          <p:cNvPr id="5" name="object 5"/>
          <p:cNvSpPr txBox="1"/>
          <p:nvPr/>
        </p:nvSpPr>
        <p:spPr>
          <a:xfrm>
            <a:off x="1748028" y="5070348"/>
            <a:ext cx="6696709" cy="305853"/>
          </a:xfrm>
          <a:prstGeom prst="rect">
            <a:avLst/>
          </a:prstGeom>
          <a:solidFill>
            <a:srgbClr val="77923B"/>
          </a:solidFill>
        </p:spPr>
        <p:txBody>
          <a:bodyPr vert="horz" wrap="square" lIns="0" tIns="74295" rIns="0" bIns="0" rtlCol="0">
            <a:spAutoFit/>
          </a:bodyPr>
          <a:lstStyle/>
          <a:p>
            <a:pPr marL="71120">
              <a:spcBef>
                <a:spcPts val="585"/>
              </a:spcBef>
            </a:pPr>
            <a:r>
              <a:rPr sz="1500" b="1" spc="-5" dirty="0">
                <a:solidFill>
                  <a:srgbClr val="FFFFFF"/>
                </a:solidFill>
                <a:latin typeface="メイリオ"/>
                <a:cs typeface="メイリオ"/>
              </a:rPr>
              <a:t>③ </a:t>
            </a:r>
            <a:r>
              <a:rPr sz="1500" b="1" dirty="0">
                <a:solidFill>
                  <a:srgbClr val="FFFFFF"/>
                </a:solidFill>
                <a:latin typeface="メイリオ"/>
                <a:cs typeface="メイリオ"/>
              </a:rPr>
              <a:t>Financial</a:t>
            </a:r>
            <a:r>
              <a:rPr sz="1500" b="1" spc="30" dirty="0">
                <a:solidFill>
                  <a:srgbClr val="FFFFFF"/>
                </a:solidFill>
                <a:latin typeface="メイリオ"/>
                <a:cs typeface="メイリオ"/>
              </a:rPr>
              <a:t> </a:t>
            </a:r>
            <a:r>
              <a:rPr sz="1500" b="1" dirty="0">
                <a:solidFill>
                  <a:srgbClr val="FFFFFF"/>
                </a:solidFill>
                <a:latin typeface="メイリオ"/>
                <a:cs typeface="メイリオ"/>
              </a:rPr>
              <a:t>stability implication</a:t>
            </a:r>
            <a:r>
              <a:rPr sz="1500" b="1" spc="35" dirty="0">
                <a:solidFill>
                  <a:srgbClr val="FFFFFF"/>
                </a:solidFill>
                <a:latin typeface="メイリオ"/>
                <a:cs typeface="メイリオ"/>
              </a:rPr>
              <a:t> </a:t>
            </a:r>
            <a:r>
              <a:rPr sz="1500" b="1" dirty="0">
                <a:solidFill>
                  <a:srgbClr val="FFFFFF"/>
                </a:solidFill>
                <a:latin typeface="メイリオ"/>
                <a:cs typeface="メイリオ"/>
              </a:rPr>
              <a:t>（金融安定に対する影響</a:t>
            </a:r>
            <a:r>
              <a:rPr sz="1500" b="1" spc="-50" dirty="0">
                <a:solidFill>
                  <a:srgbClr val="FFFFFF"/>
                </a:solidFill>
                <a:latin typeface="メイリオ"/>
                <a:cs typeface="メイリオ"/>
              </a:rPr>
              <a:t>）</a:t>
            </a:r>
            <a:endParaRPr sz="1500">
              <a:latin typeface="メイリオ"/>
              <a:cs typeface="メイリオ"/>
            </a:endParaRPr>
          </a:p>
        </p:txBody>
      </p:sp>
      <p:sp>
        <p:nvSpPr>
          <p:cNvPr id="6" name="object 6"/>
          <p:cNvSpPr/>
          <p:nvPr/>
        </p:nvSpPr>
        <p:spPr>
          <a:xfrm>
            <a:off x="2045969" y="3469386"/>
            <a:ext cx="8135620" cy="1458595"/>
          </a:xfrm>
          <a:custGeom>
            <a:avLst/>
            <a:gdLst/>
            <a:ahLst/>
            <a:cxnLst/>
            <a:rect l="l" t="t" r="r" b="b"/>
            <a:pathLst>
              <a:path w="8135620" h="1458595">
                <a:moveTo>
                  <a:pt x="0" y="1458468"/>
                </a:moveTo>
                <a:lnTo>
                  <a:pt x="8135111" y="1458468"/>
                </a:lnTo>
                <a:lnTo>
                  <a:pt x="8135111" y="0"/>
                </a:lnTo>
                <a:lnTo>
                  <a:pt x="0" y="0"/>
                </a:lnTo>
                <a:lnTo>
                  <a:pt x="0" y="1458468"/>
                </a:lnTo>
                <a:close/>
              </a:path>
            </a:pathLst>
          </a:custGeom>
          <a:ln w="22860">
            <a:solidFill>
              <a:srgbClr val="403052"/>
            </a:solidFill>
          </a:ln>
        </p:spPr>
        <p:txBody>
          <a:bodyPr wrap="square" lIns="0" tIns="0" rIns="0" bIns="0" rtlCol="0"/>
          <a:lstStyle/>
          <a:p>
            <a:endParaRPr/>
          </a:p>
        </p:txBody>
      </p:sp>
      <p:sp>
        <p:nvSpPr>
          <p:cNvPr id="7" name="object 7"/>
          <p:cNvSpPr txBox="1"/>
          <p:nvPr/>
        </p:nvSpPr>
        <p:spPr>
          <a:xfrm>
            <a:off x="2195576" y="3694024"/>
            <a:ext cx="7819390" cy="1115695"/>
          </a:xfrm>
          <a:prstGeom prst="rect">
            <a:avLst/>
          </a:prstGeom>
        </p:spPr>
        <p:txBody>
          <a:bodyPr vert="horz" wrap="square" lIns="0" tIns="96520" rIns="0" bIns="0" rtlCol="0">
            <a:spAutoFit/>
          </a:bodyPr>
          <a:lstStyle/>
          <a:p>
            <a:pPr marL="299085" indent="-287020">
              <a:spcBef>
                <a:spcPts val="760"/>
              </a:spcBef>
              <a:buFont typeface="Wingdings"/>
              <a:buChar char=""/>
              <a:tabLst>
                <a:tab pos="299085" algn="l"/>
                <a:tab pos="299720" algn="l"/>
              </a:tabLst>
            </a:pPr>
            <a:r>
              <a:rPr sz="1400" spc="-10" dirty="0">
                <a:latin typeface="Arial"/>
                <a:cs typeface="Arial"/>
              </a:rPr>
              <a:t>CBDC</a:t>
            </a:r>
            <a:r>
              <a:rPr sz="1400" spc="-20" dirty="0">
                <a:latin typeface="ＭＳ Ｐゴシック"/>
                <a:cs typeface="ＭＳ Ｐゴシック"/>
              </a:rPr>
              <a:t>は、将来の利用者ニーズを予測し、関連するイノベーションを取り入れる必要がある。</a:t>
            </a:r>
            <a:endParaRPr sz="1400">
              <a:latin typeface="ＭＳ Ｐゴシック"/>
              <a:cs typeface="ＭＳ Ｐゴシック"/>
            </a:endParaRPr>
          </a:p>
          <a:p>
            <a:pPr marL="299085" marR="5080" indent="-287020">
              <a:lnSpc>
                <a:spcPts val="1620"/>
              </a:lnSpc>
              <a:spcBef>
                <a:spcPts val="760"/>
              </a:spcBef>
              <a:buFont typeface="Wingdings"/>
              <a:buChar char=""/>
              <a:tabLst>
                <a:tab pos="299085" algn="l"/>
                <a:tab pos="299720" algn="l"/>
              </a:tabLst>
            </a:pPr>
            <a:r>
              <a:rPr sz="1400" spc="-15" dirty="0">
                <a:latin typeface="ＭＳ Ｐゴシック"/>
                <a:cs typeface="ＭＳ Ｐゴシック"/>
              </a:rPr>
              <a:t>中央銀行は、柔軟なコアシステムを設計することで変化する利用者ニーズに対応。それは、選択肢や</a:t>
            </a:r>
            <a:r>
              <a:rPr sz="1400" spc="-20" dirty="0">
                <a:latin typeface="ＭＳ Ｐゴシック"/>
                <a:cs typeface="ＭＳ Ｐゴシック"/>
              </a:rPr>
              <a:t>競争、イノベーションをもたらす仲介機関からなる多様なエコシステムをサポートする。</a:t>
            </a:r>
            <a:endParaRPr sz="1400">
              <a:latin typeface="ＭＳ Ｐゴシック"/>
              <a:cs typeface="ＭＳ Ｐゴシック"/>
            </a:endParaRPr>
          </a:p>
          <a:p>
            <a:pPr marL="299085" indent="-287020">
              <a:spcBef>
                <a:spcPts val="560"/>
              </a:spcBef>
              <a:buFont typeface="Wingdings"/>
              <a:buChar char=""/>
              <a:tabLst>
                <a:tab pos="299085" algn="l"/>
                <a:tab pos="299720" algn="l"/>
              </a:tabLst>
            </a:pPr>
            <a:r>
              <a:rPr sz="1400" spc="-10" dirty="0">
                <a:latin typeface="Arial"/>
                <a:cs typeface="Arial"/>
              </a:rPr>
              <a:t>CBDC</a:t>
            </a:r>
            <a:r>
              <a:rPr sz="1400" spc="-25" dirty="0">
                <a:latin typeface="ＭＳ Ｐゴシック"/>
                <a:cs typeface="ＭＳ Ｐゴシック"/>
              </a:rPr>
              <a:t>の普及戦略は、各法域の多様な経済的構造や決済環境に適合させる必要がある。</a:t>
            </a:r>
            <a:endParaRPr sz="1400">
              <a:latin typeface="ＭＳ Ｐゴシック"/>
              <a:cs typeface="ＭＳ Ｐゴシック"/>
            </a:endParaRPr>
          </a:p>
        </p:txBody>
      </p:sp>
      <p:sp>
        <p:nvSpPr>
          <p:cNvPr id="8" name="object 8"/>
          <p:cNvSpPr txBox="1"/>
          <p:nvPr/>
        </p:nvSpPr>
        <p:spPr>
          <a:xfrm>
            <a:off x="1737360" y="3255264"/>
            <a:ext cx="6696709" cy="305212"/>
          </a:xfrm>
          <a:prstGeom prst="rect">
            <a:avLst/>
          </a:prstGeom>
          <a:solidFill>
            <a:srgbClr val="5F497A"/>
          </a:solidFill>
        </p:spPr>
        <p:txBody>
          <a:bodyPr vert="horz" wrap="square" lIns="0" tIns="73660" rIns="0" bIns="0" rtlCol="0">
            <a:spAutoFit/>
          </a:bodyPr>
          <a:lstStyle/>
          <a:p>
            <a:pPr marL="71755">
              <a:spcBef>
                <a:spcPts val="580"/>
              </a:spcBef>
            </a:pPr>
            <a:r>
              <a:rPr sz="1500" b="1" dirty="0">
                <a:solidFill>
                  <a:srgbClr val="FFFFFF"/>
                </a:solidFill>
                <a:latin typeface="メイリオ"/>
                <a:cs typeface="メイリオ"/>
              </a:rPr>
              <a:t>② User</a:t>
            </a:r>
            <a:r>
              <a:rPr sz="1500" b="1" spc="-30" dirty="0">
                <a:solidFill>
                  <a:srgbClr val="FFFFFF"/>
                </a:solidFill>
                <a:latin typeface="メイリオ"/>
                <a:cs typeface="メイリオ"/>
              </a:rPr>
              <a:t> </a:t>
            </a:r>
            <a:r>
              <a:rPr sz="1500" b="1" dirty="0">
                <a:solidFill>
                  <a:srgbClr val="FFFFFF"/>
                </a:solidFill>
                <a:latin typeface="メイリオ"/>
                <a:cs typeface="メイリオ"/>
              </a:rPr>
              <a:t>needs</a:t>
            </a:r>
            <a:r>
              <a:rPr sz="1500" b="1" spc="-5" dirty="0">
                <a:solidFill>
                  <a:srgbClr val="FFFFFF"/>
                </a:solidFill>
                <a:latin typeface="メイリオ"/>
                <a:cs typeface="メイリオ"/>
              </a:rPr>
              <a:t> </a:t>
            </a:r>
            <a:r>
              <a:rPr sz="1500" b="1" dirty="0">
                <a:solidFill>
                  <a:srgbClr val="FFFFFF"/>
                </a:solidFill>
                <a:latin typeface="メイリオ"/>
                <a:cs typeface="メイリオ"/>
              </a:rPr>
              <a:t>and</a:t>
            </a:r>
            <a:r>
              <a:rPr sz="1500" b="1" spc="-5" dirty="0">
                <a:solidFill>
                  <a:srgbClr val="FFFFFF"/>
                </a:solidFill>
                <a:latin typeface="メイリオ"/>
                <a:cs typeface="メイリオ"/>
              </a:rPr>
              <a:t> </a:t>
            </a:r>
            <a:r>
              <a:rPr sz="1500" b="1" dirty="0">
                <a:solidFill>
                  <a:srgbClr val="FFFFFF"/>
                </a:solidFill>
                <a:latin typeface="メイリオ"/>
                <a:cs typeface="メイリオ"/>
              </a:rPr>
              <a:t>adoption</a:t>
            </a:r>
            <a:r>
              <a:rPr sz="1500" b="1" spc="30" dirty="0">
                <a:solidFill>
                  <a:srgbClr val="FFFFFF"/>
                </a:solidFill>
                <a:latin typeface="メイリオ"/>
                <a:cs typeface="メイリオ"/>
              </a:rPr>
              <a:t> </a:t>
            </a:r>
            <a:r>
              <a:rPr sz="1500" b="1" spc="-10" dirty="0">
                <a:solidFill>
                  <a:srgbClr val="FFFFFF"/>
                </a:solidFill>
                <a:latin typeface="メイリオ"/>
                <a:cs typeface="メイリオ"/>
              </a:rPr>
              <a:t>（利用者ニーズと普及</a:t>
            </a:r>
            <a:r>
              <a:rPr sz="1500" b="1" spc="-50" dirty="0">
                <a:solidFill>
                  <a:srgbClr val="FFFFFF"/>
                </a:solidFill>
                <a:latin typeface="メイリオ"/>
                <a:cs typeface="メイリオ"/>
              </a:rPr>
              <a:t>）</a:t>
            </a:r>
            <a:endParaRPr sz="1500">
              <a:latin typeface="メイリオ"/>
              <a:cs typeface="メイリオ"/>
            </a:endParaRPr>
          </a:p>
        </p:txBody>
      </p:sp>
      <p:sp>
        <p:nvSpPr>
          <p:cNvPr id="9" name="object 9"/>
          <p:cNvSpPr/>
          <p:nvPr/>
        </p:nvSpPr>
        <p:spPr>
          <a:xfrm>
            <a:off x="2056637" y="1578103"/>
            <a:ext cx="8135620" cy="1472565"/>
          </a:xfrm>
          <a:custGeom>
            <a:avLst/>
            <a:gdLst/>
            <a:ahLst/>
            <a:cxnLst/>
            <a:rect l="l" t="t" r="r" b="b"/>
            <a:pathLst>
              <a:path w="8135620" h="1472564">
                <a:moveTo>
                  <a:pt x="0" y="1472184"/>
                </a:moveTo>
                <a:lnTo>
                  <a:pt x="8135111" y="1472184"/>
                </a:lnTo>
                <a:lnTo>
                  <a:pt x="8135111" y="0"/>
                </a:lnTo>
                <a:lnTo>
                  <a:pt x="0" y="0"/>
                </a:lnTo>
                <a:lnTo>
                  <a:pt x="0" y="1472184"/>
                </a:lnTo>
                <a:close/>
              </a:path>
            </a:pathLst>
          </a:custGeom>
          <a:ln w="22860">
            <a:solidFill>
              <a:srgbClr val="006FC0"/>
            </a:solidFill>
          </a:ln>
        </p:spPr>
        <p:txBody>
          <a:bodyPr wrap="square" lIns="0" tIns="0" rIns="0" bIns="0" rtlCol="0"/>
          <a:lstStyle/>
          <a:p>
            <a:endParaRPr/>
          </a:p>
        </p:txBody>
      </p:sp>
      <p:sp>
        <p:nvSpPr>
          <p:cNvPr id="10" name="object 10"/>
          <p:cNvSpPr txBox="1"/>
          <p:nvPr/>
        </p:nvSpPr>
        <p:spPr>
          <a:xfrm>
            <a:off x="2206244" y="1809986"/>
            <a:ext cx="7819390" cy="1108710"/>
          </a:xfrm>
          <a:prstGeom prst="rect">
            <a:avLst/>
          </a:prstGeom>
        </p:spPr>
        <p:txBody>
          <a:bodyPr vert="horz" wrap="square" lIns="0" tIns="89535" rIns="0" bIns="0" rtlCol="0">
            <a:spAutoFit/>
          </a:bodyPr>
          <a:lstStyle/>
          <a:p>
            <a:pPr marL="299085" indent="-287020">
              <a:spcBef>
                <a:spcPts val="705"/>
              </a:spcBef>
              <a:buFont typeface="Wingdings"/>
              <a:buChar char=""/>
              <a:tabLst>
                <a:tab pos="299085" algn="l"/>
                <a:tab pos="299720" algn="l"/>
              </a:tabLst>
            </a:pPr>
            <a:r>
              <a:rPr sz="1400" spc="-15" dirty="0">
                <a:latin typeface="ＭＳ Ｐゴシック"/>
                <a:cs typeface="ＭＳ Ｐゴシック"/>
              </a:rPr>
              <a:t>中央銀行は、公的部門と民間部門がバランスをとりながら</a:t>
            </a:r>
            <a:r>
              <a:rPr sz="1400" spc="-10" dirty="0">
                <a:latin typeface="Arial"/>
                <a:cs typeface="Arial"/>
              </a:rPr>
              <a:t>CBDC</a:t>
            </a:r>
            <a:r>
              <a:rPr sz="1400" spc="-20" dirty="0">
                <a:latin typeface="ＭＳ Ｐゴシック"/>
                <a:cs typeface="ＭＳ Ｐゴシック"/>
              </a:rPr>
              <a:t>システムに関与することを期待。</a:t>
            </a:r>
            <a:endParaRPr sz="1400">
              <a:latin typeface="ＭＳ Ｐゴシック"/>
              <a:cs typeface="ＭＳ Ｐゴシック"/>
            </a:endParaRPr>
          </a:p>
          <a:p>
            <a:pPr marL="299085" marR="5080" indent="-287020">
              <a:spcBef>
                <a:spcPts val="600"/>
              </a:spcBef>
              <a:buFont typeface="Wingdings"/>
              <a:buChar char=""/>
              <a:tabLst>
                <a:tab pos="299085" algn="l"/>
                <a:tab pos="299720" algn="l"/>
              </a:tabLst>
            </a:pPr>
            <a:r>
              <a:rPr sz="1400" dirty="0">
                <a:latin typeface="Arial"/>
                <a:cs typeface="Arial"/>
              </a:rPr>
              <a:t>CBDC</a:t>
            </a:r>
            <a:r>
              <a:rPr sz="1400" spc="-5" dirty="0">
                <a:latin typeface="ＭＳ Ｐゴシック"/>
                <a:cs typeface="ＭＳ Ｐゴシック"/>
              </a:rPr>
              <a:t>システムと他の決済システムとの間の容易な資金フローを達成するため、国内の相互運用性</a:t>
            </a:r>
            <a:r>
              <a:rPr sz="1400" spc="-15" dirty="0">
                <a:latin typeface="ＭＳ Ｐゴシック"/>
                <a:cs typeface="ＭＳ Ｐゴシック"/>
              </a:rPr>
              <a:t>を十分に確保する必要がある。</a:t>
            </a:r>
            <a:endParaRPr sz="1400">
              <a:latin typeface="ＭＳ Ｐゴシック"/>
              <a:cs typeface="ＭＳ Ｐゴシック"/>
            </a:endParaRPr>
          </a:p>
          <a:p>
            <a:pPr marL="299085" indent="-287020">
              <a:spcBef>
                <a:spcPts val="600"/>
              </a:spcBef>
              <a:buFont typeface="Wingdings"/>
              <a:buChar char=""/>
              <a:tabLst>
                <a:tab pos="299085" algn="l"/>
                <a:tab pos="299720" algn="l"/>
              </a:tabLst>
            </a:pPr>
            <a:r>
              <a:rPr sz="1400" spc="-20" dirty="0">
                <a:latin typeface="ＭＳ Ｐゴシック"/>
                <a:cs typeface="ＭＳ Ｐゴシック"/>
              </a:rPr>
              <a:t>エコシステムの設計では、決済データへのアクセスとその取扱いが重要な役割を果たす。</a:t>
            </a:r>
            <a:endParaRPr sz="1400">
              <a:latin typeface="ＭＳ Ｐゴシック"/>
              <a:cs typeface="ＭＳ Ｐゴシック"/>
            </a:endParaRPr>
          </a:p>
        </p:txBody>
      </p:sp>
      <p:sp>
        <p:nvSpPr>
          <p:cNvPr id="13" name="object 13"/>
          <p:cNvSpPr txBox="1">
            <a:spLocks noGrp="1"/>
          </p:cNvSpPr>
          <p:nvPr>
            <p:ph type="sldNum" sz="quarter" idx="7"/>
          </p:nvPr>
        </p:nvSpPr>
        <p:spPr>
          <a:xfrm>
            <a:off x="8749030" y="6528661"/>
            <a:ext cx="354710" cy="2628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63830">
              <a:lnSpc>
                <a:spcPts val="1910"/>
              </a:lnSpc>
            </a:pPr>
            <a:fld id="{81D60167-4931-47E6-BA6A-407CBD079E47}" type="slidenum">
              <a:rPr lang="en-US" altLang="ja-JP" spc="-5" smtClean="0"/>
              <a:pPr marL="163830">
                <a:lnSpc>
                  <a:spcPts val="1910"/>
                </a:lnSpc>
              </a:pPr>
              <a:t>53</a:t>
            </a:fld>
            <a:endParaRPr spc="-25" dirty="0"/>
          </a:p>
        </p:txBody>
      </p:sp>
      <p:sp>
        <p:nvSpPr>
          <p:cNvPr id="11" name="object 11"/>
          <p:cNvSpPr txBox="1"/>
          <p:nvPr/>
        </p:nvSpPr>
        <p:spPr>
          <a:xfrm>
            <a:off x="1748028" y="1342645"/>
            <a:ext cx="6696709" cy="303929"/>
          </a:xfrm>
          <a:prstGeom prst="rect">
            <a:avLst/>
          </a:prstGeom>
          <a:solidFill>
            <a:srgbClr val="006FC0"/>
          </a:solidFill>
        </p:spPr>
        <p:txBody>
          <a:bodyPr vert="horz" wrap="square" lIns="0" tIns="72390" rIns="0" bIns="0" rtlCol="0">
            <a:spAutoFit/>
          </a:bodyPr>
          <a:lstStyle/>
          <a:p>
            <a:pPr marL="71120">
              <a:spcBef>
                <a:spcPts val="570"/>
              </a:spcBef>
            </a:pPr>
            <a:r>
              <a:rPr sz="1500" b="1" spc="-15" dirty="0">
                <a:solidFill>
                  <a:srgbClr val="FFFFFF"/>
                </a:solidFill>
                <a:latin typeface="メイリオ"/>
                <a:cs typeface="メイリオ"/>
              </a:rPr>
              <a:t>① </a:t>
            </a:r>
            <a:r>
              <a:rPr sz="1500" b="1" dirty="0">
                <a:solidFill>
                  <a:srgbClr val="FFFFFF"/>
                </a:solidFill>
                <a:latin typeface="メイリオ"/>
                <a:cs typeface="メイリオ"/>
              </a:rPr>
              <a:t>System</a:t>
            </a:r>
            <a:r>
              <a:rPr sz="1500" b="1" spc="-25" dirty="0">
                <a:solidFill>
                  <a:srgbClr val="FFFFFF"/>
                </a:solidFill>
                <a:latin typeface="メイリオ"/>
                <a:cs typeface="メイリオ"/>
              </a:rPr>
              <a:t> </a:t>
            </a:r>
            <a:r>
              <a:rPr sz="1500" b="1" dirty="0">
                <a:solidFill>
                  <a:srgbClr val="FFFFFF"/>
                </a:solidFill>
                <a:latin typeface="メイリオ"/>
                <a:cs typeface="メイリオ"/>
              </a:rPr>
              <a:t>design</a:t>
            </a:r>
            <a:r>
              <a:rPr sz="1500" b="1" spc="-20" dirty="0">
                <a:solidFill>
                  <a:srgbClr val="FFFFFF"/>
                </a:solidFill>
                <a:latin typeface="メイリオ"/>
                <a:cs typeface="メイリオ"/>
              </a:rPr>
              <a:t> </a:t>
            </a:r>
            <a:r>
              <a:rPr sz="1500" b="1" dirty="0">
                <a:solidFill>
                  <a:srgbClr val="FFFFFF"/>
                </a:solidFill>
                <a:latin typeface="メイリオ"/>
                <a:cs typeface="メイリオ"/>
              </a:rPr>
              <a:t>and</a:t>
            </a:r>
            <a:r>
              <a:rPr sz="1500" b="1" spc="-20" dirty="0">
                <a:solidFill>
                  <a:srgbClr val="FFFFFF"/>
                </a:solidFill>
                <a:latin typeface="メイリオ"/>
                <a:cs typeface="メイリオ"/>
              </a:rPr>
              <a:t> </a:t>
            </a:r>
            <a:r>
              <a:rPr sz="1500" b="1" dirty="0">
                <a:solidFill>
                  <a:srgbClr val="FFFFFF"/>
                </a:solidFill>
                <a:latin typeface="メイリオ"/>
                <a:cs typeface="メイリオ"/>
              </a:rPr>
              <a:t>interoperability</a:t>
            </a:r>
            <a:r>
              <a:rPr sz="1500" b="1" spc="-5" dirty="0">
                <a:solidFill>
                  <a:srgbClr val="FFFFFF"/>
                </a:solidFill>
                <a:latin typeface="メイリオ"/>
                <a:cs typeface="メイリオ"/>
              </a:rPr>
              <a:t> </a:t>
            </a:r>
            <a:r>
              <a:rPr sz="1500" b="1" dirty="0">
                <a:solidFill>
                  <a:srgbClr val="FFFFFF"/>
                </a:solidFill>
                <a:latin typeface="メイリオ"/>
                <a:cs typeface="メイリオ"/>
              </a:rPr>
              <a:t>（システム設計と相互運用性</a:t>
            </a:r>
            <a:r>
              <a:rPr sz="1500" b="1" spc="-50" dirty="0">
                <a:solidFill>
                  <a:srgbClr val="FFFFFF"/>
                </a:solidFill>
                <a:latin typeface="メイリオ"/>
                <a:cs typeface="メイリオ"/>
              </a:rPr>
              <a:t>）</a:t>
            </a:r>
            <a:endParaRPr sz="1500">
              <a:latin typeface="メイリオ"/>
              <a:cs typeface="メイリオ"/>
            </a:endParaRPr>
          </a:p>
        </p:txBody>
      </p:sp>
      <p:sp>
        <p:nvSpPr>
          <p:cNvPr id="12" name="object 12"/>
          <p:cNvSpPr txBox="1"/>
          <p:nvPr/>
        </p:nvSpPr>
        <p:spPr>
          <a:xfrm>
            <a:off x="1814575" y="824611"/>
            <a:ext cx="8134984" cy="258404"/>
          </a:xfrm>
          <a:prstGeom prst="rect">
            <a:avLst/>
          </a:prstGeom>
        </p:spPr>
        <p:txBody>
          <a:bodyPr vert="horz" wrap="square" lIns="0" tIns="12065" rIns="0" bIns="0" rtlCol="0">
            <a:spAutoFit/>
          </a:bodyPr>
          <a:lstStyle/>
          <a:p>
            <a:pPr marL="355600" indent="-342900">
              <a:spcBef>
                <a:spcPts val="95"/>
              </a:spcBef>
              <a:buFont typeface="Wingdings"/>
              <a:buChar char=""/>
              <a:tabLst>
                <a:tab pos="354965" algn="l"/>
                <a:tab pos="355600" algn="l"/>
              </a:tabLst>
            </a:pPr>
            <a:r>
              <a:rPr sz="1600" spc="-25" dirty="0">
                <a:latin typeface="メイリオ"/>
                <a:cs typeface="メイリオ"/>
              </a:rPr>
              <a:t>共同研究グループは、９月</a:t>
            </a:r>
            <a:r>
              <a:rPr sz="1600" spc="-10" dirty="0">
                <a:latin typeface="メイリオ"/>
                <a:cs typeface="メイリオ"/>
              </a:rPr>
              <a:t>30</a:t>
            </a:r>
            <a:r>
              <a:rPr sz="1600" spc="-25" dirty="0">
                <a:latin typeface="メイリオ"/>
                <a:cs typeface="メイリオ"/>
              </a:rPr>
              <a:t>日</a:t>
            </a:r>
            <a:r>
              <a:rPr sz="1600" spc="-10" dirty="0">
                <a:latin typeface="メイリオ"/>
                <a:cs typeface="メイリオ"/>
              </a:rPr>
              <a:t>、</a:t>
            </a:r>
            <a:r>
              <a:rPr sz="1600" spc="-25" dirty="0">
                <a:latin typeface="メイリオ"/>
                <a:cs typeface="メイリオ"/>
              </a:rPr>
              <a:t>この</a:t>
            </a:r>
            <a:r>
              <a:rPr sz="1600" spc="-10" dirty="0">
                <a:latin typeface="メイリオ"/>
                <a:cs typeface="メイリオ"/>
              </a:rPr>
              <a:t>１</a:t>
            </a:r>
            <a:r>
              <a:rPr sz="1600" spc="-25" dirty="0">
                <a:latin typeface="メイリオ"/>
                <a:cs typeface="メイリオ"/>
              </a:rPr>
              <a:t>年の</a:t>
            </a:r>
            <a:r>
              <a:rPr sz="1600" spc="-10" dirty="0">
                <a:latin typeface="メイリオ"/>
                <a:cs typeface="メイリオ"/>
              </a:rPr>
              <a:t>議</a:t>
            </a:r>
            <a:r>
              <a:rPr sz="1600" spc="-25" dirty="0">
                <a:latin typeface="メイリオ"/>
                <a:cs typeface="メイリオ"/>
              </a:rPr>
              <a:t>論を</a:t>
            </a:r>
            <a:r>
              <a:rPr sz="1600" spc="-10" dirty="0">
                <a:latin typeface="メイリオ"/>
                <a:cs typeface="メイリオ"/>
              </a:rPr>
              <a:t>取</a:t>
            </a:r>
            <a:r>
              <a:rPr sz="1600" spc="-25" dirty="0">
                <a:latin typeface="メイリオ"/>
                <a:cs typeface="メイリオ"/>
              </a:rPr>
              <a:t>り纏</a:t>
            </a:r>
            <a:r>
              <a:rPr sz="1600" spc="-20" dirty="0">
                <a:latin typeface="メイリオ"/>
                <a:cs typeface="メイリオ"/>
              </a:rPr>
              <a:t>めた</a:t>
            </a:r>
            <a:r>
              <a:rPr sz="1600" b="1" spc="-20" dirty="0">
                <a:solidFill>
                  <a:srgbClr val="006FC0"/>
                </a:solidFill>
                <a:latin typeface="メイリオ"/>
                <a:cs typeface="メイリオ"/>
              </a:rPr>
              <a:t>３つ</a:t>
            </a:r>
            <a:r>
              <a:rPr sz="1600" b="1" spc="-25" dirty="0">
                <a:solidFill>
                  <a:srgbClr val="006FC0"/>
                </a:solidFill>
                <a:latin typeface="メイリオ"/>
                <a:cs typeface="メイリオ"/>
              </a:rPr>
              <a:t>の報</a:t>
            </a:r>
            <a:r>
              <a:rPr sz="1600" b="1" spc="-20" dirty="0">
                <a:solidFill>
                  <a:srgbClr val="006FC0"/>
                </a:solidFill>
                <a:latin typeface="メイリオ"/>
                <a:cs typeface="メイリオ"/>
              </a:rPr>
              <a:t>告書</a:t>
            </a:r>
            <a:r>
              <a:rPr sz="1600" spc="-20" dirty="0">
                <a:latin typeface="メイリオ"/>
                <a:cs typeface="メイリオ"/>
              </a:rPr>
              <a:t>を公</a:t>
            </a:r>
            <a:r>
              <a:rPr sz="1600" spc="-25" dirty="0">
                <a:latin typeface="メイリオ"/>
                <a:cs typeface="メイリオ"/>
              </a:rPr>
              <a:t>表</a:t>
            </a:r>
            <a:r>
              <a:rPr sz="1600" spc="-50" dirty="0">
                <a:latin typeface="メイリオ"/>
                <a:cs typeface="メイリオ"/>
              </a:rPr>
              <a:t>。</a:t>
            </a:r>
            <a:endParaRPr sz="1600">
              <a:latin typeface="メイリオ"/>
              <a:cs typeface="メイリオ"/>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DBBB2ED-A6CD-A65F-0B3B-4FF63FCDC5F6}"/>
              </a:ext>
            </a:extLst>
          </p:cNvPr>
          <p:cNvSpPr txBox="1">
            <a:spLocks/>
          </p:cNvSpPr>
          <p:nvPr/>
        </p:nvSpPr>
        <p:spPr>
          <a:xfrm>
            <a:off x="3449791" y="256130"/>
            <a:ext cx="4902200"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000" spc="-5" dirty="0"/>
              <a:t>中銀デジタル通貨に関するサーベイ</a:t>
            </a:r>
          </a:p>
        </p:txBody>
      </p:sp>
      <p:sp>
        <p:nvSpPr>
          <p:cNvPr id="3" name="object 3">
            <a:extLst>
              <a:ext uri="{FF2B5EF4-FFF2-40B4-BE49-F238E27FC236}">
                <a16:creationId xmlns:a16="http://schemas.microsoft.com/office/drawing/2014/main" id="{8F212961-FD64-5147-F591-623BC0D48B5D}"/>
              </a:ext>
            </a:extLst>
          </p:cNvPr>
          <p:cNvSpPr txBox="1"/>
          <p:nvPr/>
        </p:nvSpPr>
        <p:spPr>
          <a:xfrm>
            <a:off x="1484695" y="176937"/>
            <a:ext cx="789305" cy="330835"/>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FFFFFF"/>
                </a:solidFill>
                <a:latin typeface="メイリオ"/>
                <a:cs typeface="メイリオ"/>
              </a:rPr>
              <a:t>図表１</a:t>
            </a:r>
            <a:endParaRPr sz="2000">
              <a:latin typeface="メイリオ"/>
              <a:cs typeface="メイリオ"/>
            </a:endParaRPr>
          </a:p>
        </p:txBody>
      </p:sp>
      <p:sp>
        <p:nvSpPr>
          <p:cNvPr id="4" name="object 4">
            <a:extLst>
              <a:ext uri="{FF2B5EF4-FFF2-40B4-BE49-F238E27FC236}">
                <a16:creationId xmlns:a16="http://schemas.microsoft.com/office/drawing/2014/main" id="{BF7D1AC7-C150-10AB-D1A4-65119DA5D22D}"/>
              </a:ext>
            </a:extLst>
          </p:cNvPr>
          <p:cNvSpPr txBox="1"/>
          <p:nvPr/>
        </p:nvSpPr>
        <p:spPr>
          <a:xfrm>
            <a:off x="1777709" y="1210209"/>
            <a:ext cx="5002530" cy="732790"/>
          </a:xfrm>
          <a:prstGeom prst="rect">
            <a:avLst/>
          </a:prstGeom>
        </p:spPr>
        <p:txBody>
          <a:bodyPr vert="horz" wrap="square" lIns="0" tIns="12700" rIns="0" bIns="0" rtlCol="0">
            <a:spAutoFit/>
          </a:bodyPr>
          <a:lstStyle/>
          <a:p>
            <a:pPr marR="351790" algn="ctr">
              <a:lnSpc>
                <a:spcPct val="100000"/>
              </a:lnSpc>
              <a:spcBef>
                <a:spcPts val="100"/>
              </a:spcBef>
            </a:pPr>
            <a:r>
              <a:rPr sz="1800" spc="-10" dirty="0">
                <a:latin typeface="メイリオ"/>
                <a:cs typeface="メイリオ"/>
              </a:rPr>
              <a:t>CBDC</a:t>
            </a:r>
            <a:r>
              <a:rPr sz="1800" spc="-5" dirty="0">
                <a:latin typeface="メイリオ"/>
                <a:cs typeface="メイリオ"/>
              </a:rPr>
              <a:t>に対する取り組み状況</a:t>
            </a:r>
            <a:endParaRPr sz="1800" dirty="0">
              <a:latin typeface="メイリオ"/>
              <a:cs typeface="メイリオ"/>
            </a:endParaRPr>
          </a:p>
          <a:p>
            <a:pPr marL="63500">
              <a:lnSpc>
                <a:spcPct val="100000"/>
              </a:lnSpc>
              <a:spcBef>
                <a:spcPts val="1485"/>
              </a:spcBef>
              <a:tabLst>
                <a:tab pos="3242945" algn="l"/>
              </a:tabLst>
            </a:pPr>
            <a:r>
              <a:rPr sz="1600" spc="-25" dirty="0">
                <a:latin typeface="メイリオ"/>
                <a:cs typeface="メイリオ"/>
              </a:rPr>
              <a:t>取り組みの有</a:t>
            </a:r>
            <a:r>
              <a:rPr sz="1600" dirty="0">
                <a:latin typeface="メイリオ"/>
                <a:cs typeface="メイリオ"/>
              </a:rPr>
              <a:t>無</a:t>
            </a:r>
            <a:r>
              <a:rPr sz="1600" spc="75" dirty="0">
                <a:latin typeface="メイリオ"/>
                <a:cs typeface="メイリオ"/>
              </a:rPr>
              <a:t> </a:t>
            </a:r>
            <a:r>
              <a:rPr sz="1575" baseline="26455" dirty="0">
                <a:latin typeface="ＭＳ Ｐ明朝"/>
                <a:cs typeface="ＭＳ Ｐ明朝"/>
              </a:rPr>
              <a:t>注</a:t>
            </a:r>
            <a:r>
              <a:rPr sz="1575" spc="-75" baseline="26455" dirty="0">
                <a:latin typeface="ＭＳ Ｐ明朝"/>
                <a:cs typeface="ＭＳ Ｐ明朝"/>
              </a:rPr>
              <a:t>1</a:t>
            </a:r>
            <a:r>
              <a:rPr sz="1575" baseline="26455" dirty="0">
                <a:latin typeface="ＭＳ Ｐ明朝"/>
                <a:cs typeface="ＭＳ Ｐ明朝"/>
              </a:rPr>
              <a:t>	</a:t>
            </a:r>
            <a:r>
              <a:rPr sz="1600" spc="-25" dirty="0">
                <a:latin typeface="メイリオ"/>
                <a:cs typeface="メイリオ"/>
              </a:rPr>
              <a:t>取り組みの内</a:t>
            </a:r>
            <a:r>
              <a:rPr sz="1600" dirty="0">
                <a:latin typeface="メイリオ"/>
                <a:cs typeface="メイリオ"/>
              </a:rPr>
              <a:t>容</a:t>
            </a:r>
            <a:r>
              <a:rPr sz="1600" spc="75" dirty="0">
                <a:latin typeface="メイリオ"/>
                <a:cs typeface="メイリオ"/>
              </a:rPr>
              <a:t> </a:t>
            </a:r>
            <a:r>
              <a:rPr sz="1575" baseline="26455" dirty="0">
                <a:latin typeface="ＭＳ Ｐ明朝"/>
                <a:cs typeface="ＭＳ Ｐ明朝"/>
              </a:rPr>
              <a:t>注</a:t>
            </a:r>
            <a:r>
              <a:rPr sz="1575" spc="-75" baseline="26455" dirty="0">
                <a:latin typeface="ＭＳ Ｐ明朝"/>
                <a:cs typeface="ＭＳ Ｐ明朝"/>
              </a:rPr>
              <a:t>2</a:t>
            </a:r>
            <a:endParaRPr sz="1575" baseline="26455" dirty="0">
              <a:latin typeface="ＭＳ Ｐ明朝"/>
              <a:cs typeface="ＭＳ Ｐ明朝"/>
            </a:endParaRPr>
          </a:p>
        </p:txBody>
      </p:sp>
      <p:sp>
        <p:nvSpPr>
          <p:cNvPr id="5" name="object 5">
            <a:extLst>
              <a:ext uri="{FF2B5EF4-FFF2-40B4-BE49-F238E27FC236}">
                <a16:creationId xmlns:a16="http://schemas.microsoft.com/office/drawing/2014/main" id="{1A707172-89BB-1F2E-85DD-9B5F7E6B897B}"/>
              </a:ext>
            </a:extLst>
          </p:cNvPr>
          <p:cNvSpPr txBox="1"/>
          <p:nvPr/>
        </p:nvSpPr>
        <p:spPr>
          <a:xfrm>
            <a:off x="7282804" y="1345265"/>
            <a:ext cx="4107898" cy="289823"/>
          </a:xfrm>
          <a:prstGeom prst="rect">
            <a:avLst/>
          </a:prstGeom>
        </p:spPr>
        <p:txBody>
          <a:bodyPr vert="horz" wrap="square" lIns="0" tIns="12700" rIns="0" bIns="0" rtlCol="0">
            <a:spAutoFit/>
          </a:bodyPr>
          <a:lstStyle/>
          <a:p>
            <a:pPr marL="784225" marR="30480" indent="-746760">
              <a:lnSpc>
                <a:spcPct val="100000"/>
              </a:lnSpc>
              <a:spcBef>
                <a:spcPts val="100"/>
              </a:spcBef>
            </a:pPr>
            <a:r>
              <a:rPr sz="1800" dirty="0">
                <a:latin typeface="メイリオ"/>
                <a:cs typeface="メイリオ"/>
              </a:rPr>
              <a:t>先行きにおける</a:t>
            </a:r>
            <a:r>
              <a:rPr sz="1800" spc="-10" dirty="0">
                <a:latin typeface="メイリオ"/>
                <a:cs typeface="メイリオ"/>
              </a:rPr>
              <a:t>CBDC</a:t>
            </a:r>
            <a:r>
              <a:rPr sz="1800" spc="-25" dirty="0">
                <a:latin typeface="メイリオ"/>
                <a:cs typeface="メイリオ"/>
              </a:rPr>
              <a:t>発行</a:t>
            </a:r>
            <a:r>
              <a:rPr sz="1800" dirty="0">
                <a:latin typeface="メイリオ"/>
                <a:cs typeface="メイリオ"/>
              </a:rPr>
              <a:t>の可能性 </a:t>
            </a:r>
            <a:r>
              <a:rPr sz="1575" baseline="26455" dirty="0">
                <a:latin typeface="ＭＳ Ｐ明朝"/>
                <a:cs typeface="ＭＳ Ｐ明朝"/>
              </a:rPr>
              <a:t>注</a:t>
            </a:r>
            <a:r>
              <a:rPr sz="1575" spc="-75" baseline="26455" dirty="0">
                <a:latin typeface="ＭＳ Ｐ明朝"/>
                <a:cs typeface="ＭＳ Ｐ明朝"/>
              </a:rPr>
              <a:t>3</a:t>
            </a:r>
            <a:endParaRPr sz="1575" baseline="26455" dirty="0">
              <a:latin typeface="ＭＳ Ｐ明朝"/>
              <a:cs typeface="ＭＳ Ｐ明朝"/>
            </a:endParaRPr>
          </a:p>
        </p:txBody>
      </p:sp>
      <p:grpSp>
        <p:nvGrpSpPr>
          <p:cNvPr id="6" name="object 6">
            <a:extLst>
              <a:ext uri="{FF2B5EF4-FFF2-40B4-BE49-F238E27FC236}">
                <a16:creationId xmlns:a16="http://schemas.microsoft.com/office/drawing/2014/main" id="{84D03A03-8A67-041A-0D00-C63C7D2AA77D}"/>
              </a:ext>
            </a:extLst>
          </p:cNvPr>
          <p:cNvGrpSpPr/>
          <p:nvPr/>
        </p:nvGrpSpPr>
        <p:grpSpPr>
          <a:xfrm>
            <a:off x="1780249" y="2466238"/>
            <a:ext cx="1853564" cy="2887980"/>
            <a:chOff x="473963" y="2388107"/>
            <a:chExt cx="1853564" cy="2887980"/>
          </a:xfrm>
        </p:grpSpPr>
        <p:sp>
          <p:nvSpPr>
            <p:cNvPr id="7" name="object 7">
              <a:extLst>
                <a:ext uri="{FF2B5EF4-FFF2-40B4-BE49-F238E27FC236}">
                  <a16:creationId xmlns:a16="http://schemas.microsoft.com/office/drawing/2014/main" id="{0ED64364-CF0B-F9EA-36A7-BE45DBEB2A59}"/>
                </a:ext>
              </a:extLst>
            </p:cNvPr>
            <p:cNvSpPr/>
            <p:nvPr/>
          </p:nvSpPr>
          <p:spPr>
            <a:xfrm>
              <a:off x="713231" y="3383279"/>
              <a:ext cx="485140" cy="1839595"/>
            </a:xfrm>
            <a:custGeom>
              <a:avLst/>
              <a:gdLst/>
              <a:ahLst/>
              <a:cxnLst/>
              <a:rect l="l" t="t" r="r" b="b"/>
              <a:pathLst>
                <a:path w="485140" h="1839595">
                  <a:moveTo>
                    <a:pt x="484631" y="0"/>
                  </a:moveTo>
                  <a:lnTo>
                    <a:pt x="0" y="0"/>
                  </a:lnTo>
                  <a:lnTo>
                    <a:pt x="0" y="1839468"/>
                  </a:lnTo>
                  <a:lnTo>
                    <a:pt x="484631" y="1839468"/>
                  </a:lnTo>
                  <a:lnTo>
                    <a:pt x="484631" y="0"/>
                  </a:lnTo>
                  <a:close/>
                </a:path>
              </a:pathLst>
            </a:custGeom>
            <a:solidFill>
              <a:srgbClr val="92CDDD"/>
            </a:solidFill>
          </p:spPr>
          <p:txBody>
            <a:bodyPr wrap="square" lIns="0" tIns="0" rIns="0" bIns="0" rtlCol="0"/>
            <a:lstStyle/>
            <a:p>
              <a:endParaRPr/>
            </a:p>
          </p:txBody>
        </p:sp>
        <p:sp>
          <p:nvSpPr>
            <p:cNvPr id="8" name="object 8">
              <a:extLst>
                <a:ext uri="{FF2B5EF4-FFF2-40B4-BE49-F238E27FC236}">
                  <a16:creationId xmlns:a16="http://schemas.microsoft.com/office/drawing/2014/main" id="{360D6332-2369-3DE9-7840-807E4DA53A77}"/>
                </a:ext>
              </a:extLst>
            </p:cNvPr>
            <p:cNvSpPr/>
            <p:nvPr/>
          </p:nvSpPr>
          <p:spPr>
            <a:xfrm>
              <a:off x="713231" y="3383279"/>
              <a:ext cx="485140" cy="1839595"/>
            </a:xfrm>
            <a:custGeom>
              <a:avLst/>
              <a:gdLst/>
              <a:ahLst/>
              <a:cxnLst/>
              <a:rect l="l" t="t" r="r" b="b"/>
              <a:pathLst>
                <a:path w="485140" h="1839595">
                  <a:moveTo>
                    <a:pt x="0" y="0"/>
                  </a:moveTo>
                  <a:lnTo>
                    <a:pt x="484631" y="0"/>
                  </a:lnTo>
                  <a:lnTo>
                    <a:pt x="484631" y="1839468"/>
                  </a:lnTo>
                  <a:lnTo>
                    <a:pt x="0" y="1839468"/>
                  </a:lnTo>
                  <a:lnTo>
                    <a:pt x="0" y="0"/>
                  </a:lnTo>
                  <a:close/>
                </a:path>
              </a:pathLst>
            </a:custGeom>
            <a:ln w="9144">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D78E926F-FABA-586F-773F-2381EDCCDB44}"/>
                </a:ext>
              </a:extLst>
            </p:cNvPr>
            <p:cNvSpPr/>
            <p:nvPr/>
          </p:nvSpPr>
          <p:spPr>
            <a:xfrm>
              <a:off x="713231" y="2394203"/>
              <a:ext cx="485140" cy="989330"/>
            </a:xfrm>
            <a:custGeom>
              <a:avLst/>
              <a:gdLst/>
              <a:ahLst/>
              <a:cxnLst/>
              <a:rect l="l" t="t" r="r" b="b"/>
              <a:pathLst>
                <a:path w="485140" h="989329">
                  <a:moveTo>
                    <a:pt x="0" y="0"/>
                  </a:moveTo>
                  <a:lnTo>
                    <a:pt x="484631" y="0"/>
                  </a:lnTo>
                  <a:lnTo>
                    <a:pt x="484631" y="989076"/>
                  </a:lnTo>
                  <a:lnTo>
                    <a:pt x="0" y="989076"/>
                  </a:lnTo>
                  <a:lnTo>
                    <a:pt x="0" y="0"/>
                  </a:lnTo>
                  <a:close/>
                </a:path>
              </a:pathLst>
            </a:custGeom>
            <a:ln w="9144">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DDFC8675-4FF6-D0AD-739A-4024A64C5F73}"/>
                </a:ext>
              </a:extLst>
            </p:cNvPr>
            <p:cNvSpPr/>
            <p:nvPr/>
          </p:nvSpPr>
          <p:spPr>
            <a:xfrm>
              <a:off x="1586483" y="3214115"/>
              <a:ext cx="486409" cy="2009139"/>
            </a:xfrm>
            <a:custGeom>
              <a:avLst/>
              <a:gdLst/>
              <a:ahLst/>
              <a:cxnLst/>
              <a:rect l="l" t="t" r="r" b="b"/>
              <a:pathLst>
                <a:path w="486410" h="2009139">
                  <a:moveTo>
                    <a:pt x="486155" y="0"/>
                  </a:moveTo>
                  <a:lnTo>
                    <a:pt x="0" y="0"/>
                  </a:lnTo>
                  <a:lnTo>
                    <a:pt x="0" y="2008632"/>
                  </a:lnTo>
                  <a:lnTo>
                    <a:pt x="486155" y="2008632"/>
                  </a:lnTo>
                  <a:lnTo>
                    <a:pt x="486155" y="0"/>
                  </a:lnTo>
                  <a:close/>
                </a:path>
              </a:pathLst>
            </a:custGeom>
            <a:solidFill>
              <a:srgbClr val="92CDDD"/>
            </a:solidFill>
          </p:spPr>
          <p:txBody>
            <a:bodyPr wrap="square" lIns="0" tIns="0" rIns="0" bIns="0" rtlCol="0"/>
            <a:lstStyle/>
            <a:p>
              <a:endParaRPr/>
            </a:p>
          </p:txBody>
        </p:sp>
        <p:sp>
          <p:nvSpPr>
            <p:cNvPr id="11" name="object 11">
              <a:extLst>
                <a:ext uri="{FF2B5EF4-FFF2-40B4-BE49-F238E27FC236}">
                  <a16:creationId xmlns:a16="http://schemas.microsoft.com/office/drawing/2014/main" id="{F2E7558B-8F8C-7680-D801-1A2033332900}"/>
                </a:ext>
              </a:extLst>
            </p:cNvPr>
            <p:cNvSpPr/>
            <p:nvPr/>
          </p:nvSpPr>
          <p:spPr>
            <a:xfrm>
              <a:off x="1586483" y="3214115"/>
              <a:ext cx="486409" cy="2009139"/>
            </a:xfrm>
            <a:custGeom>
              <a:avLst/>
              <a:gdLst/>
              <a:ahLst/>
              <a:cxnLst/>
              <a:rect l="l" t="t" r="r" b="b"/>
              <a:pathLst>
                <a:path w="486410" h="2009139">
                  <a:moveTo>
                    <a:pt x="0" y="0"/>
                  </a:moveTo>
                  <a:lnTo>
                    <a:pt x="486155" y="0"/>
                  </a:lnTo>
                  <a:lnTo>
                    <a:pt x="486155" y="2008632"/>
                  </a:lnTo>
                  <a:lnTo>
                    <a:pt x="0" y="2008632"/>
                  </a:lnTo>
                  <a:lnTo>
                    <a:pt x="0" y="0"/>
                  </a:lnTo>
                  <a:close/>
                </a:path>
              </a:pathLst>
            </a:custGeom>
            <a:ln w="9144">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91A93E10-A19F-80B9-80F4-650587392C1E}"/>
                </a:ext>
              </a:extLst>
            </p:cNvPr>
            <p:cNvSpPr/>
            <p:nvPr/>
          </p:nvSpPr>
          <p:spPr>
            <a:xfrm>
              <a:off x="1586483" y="2394203"/>
              <a:ext cx="486409" cy="820419"/>
            </a:xfrm>
            <a:custGeom>
              <a:avLst/>
              <a:gdLst/>
              <a:ahLst/>
              <a:cxnLst/>
              <a:rect l="l" t="t" r="r" b="b"/>
              <a:pathLst>
                <a:path w="486410" h="820419">
                  <a:moveTo>
                    <a:pt x="0" y="0"/>
                  </a:moveTo>
                  <a:lnTo>
                    <a:pt x="486155" y="0"/>
                  </a:lnTo>
                  <a:lnTo>
                    <a:pt x="486155" y="819912"/>
                  </a:lnTo>
                  <a:lnTo>
                    <a:pt x="0" y="819912"/>
                  </a:lnTo>
                  <a:lnTo>
                    <a:pt x="0" y="0"/>
                  </a:lnTo>
                  <a:close/>
                </a:path>
              </a:pathLst>
            </a:custGeom>
            <a:ln w="9144">
              <a:solidFill>
                <a:srgbClr val="000000"/>
              </a:solidFill>
            </a:ln>
          </p:spPr>
          <p:txBody>
            <a:bodyPr wrap="square" lIns="0" tIns="0" rIns="0" bIns="0" rtlCol="0"/>
            <a:lstStyle/>
            <a:p>
              <a:endParaRPr/>
            </a:p>
          </p:txBody>
        </p:sp>
        <p:sp>
          <p:nvSpPr>
            <p:cNvPr id="13" name="object 13">
              <a:extLst>
                <a:ext uri="{FF2B5EF4-FFF2-40B4-BE49-F238E27FC236}">
                  <a16:creationId xmlns:a16="http://schemas.microsoft.com/office/drawing/2014/main" id="{A2B5D36F-6D2E-170F-AD0A-6545B6B1C5C3}"/>
                </a:ext>
              </a:extLst>
            </p:cNvPr>
            <p:cNvSpPr/>
            <p:nvPr/>
          </p:nvSpPr>
          <p:spPr>
            <a:xfrm>
              <a:off x="473963" y="2394203"/>
              <a:ext cx="1792605" cy="2882265"/>
            </a:xfrm>
            <a:custGeom>
              <a:avLst/>
              <a:gdLst/>
              <a:ahLst/>
              <a:cxnLst/>
              <a:rect l="l" t="t" r="r" b="b"/>
              <a:pathLst>
                <a:path w="1792605" h="2882265">
                  <a:moveTo>
                    <a:pt x="45720" y="2828544"/>
                  </a:moveTo>
                  <a:lnTo>
                    <a:pt x="45720" y="0"/>
                  </a:lnTo>
                </a:path>
                <a:path w="1792605" h="2882265">
                  <a:moveTo>
                    <a:pt x="0" y="2828544"/>
                  </a:moveTo>
                  <a:lnTo>
                    <a:pt x="45720" y="2828544"/>
                  </a:lnTo>
                </a:path>
                <a:path w="1792605" h="2882265">
                  <a:moveTo>
                    <a:pt x="0" y="2263140"/>
                  </a:moveTo>
                  <a:lnTo>
                    <a:pt x="45720" y="2263140"/>
                  </a:lnTo>
                </a:path>
                <a:path w="1792605" h="2882265">
                  <a:moveTo>
                    <a:pt x="0" y="1696212"/>
                  </a:moveTo>
                  <a:lnTo>
                    <a:pt x="45720" y="1696212"/>
                  </a:lnTo>
                </a:path>
                <a:path w="1792605" h="2882265">
                  <a:moveTo>
                    <a:pt x="0" y="1130808"/>
                  </a:moveTo>
                  <a:lnTo>
                    <a:pt x="45720" y="1130808"/>
                  </a:lnTo>
                </a:path>
                <a:path w="1792605" h="2882265">
                  <a:moveTo>
                    <a:pt x="0" y="565404"/>
                  </a:moveTo>
                  <a:lnTo>
                    <a:pt x="45720" y="565404"/>
                  </a:lnTo>
                </a:path>
                <a:path w="1792605" h="2882265">
                  <a:moveTo>
                    <a:pt x="0" y="0"/>
                  </a:moveTo>
                  <a:lnTo>
                    <a:pt x="45720" y="0"/>
                  </a:lnTo>
                </a:path>
                <a:path w="1792605" h="2882265">
                  <a:moveTo>
                    <a:pt x="45720" y="2828544"/>
                  </a:moveTo>
                  <a:lnTo>
                    <a:pt x="1792224" y="2828544"/>
                  </a:lnTo>
                </a:path>
                <a:path w="1792605" h="2882265">
                  <a:moveTo>
                    <a:pt x="45720" y="2828544"/>
                  </a:moveTo>
                  <a:lnTo>
                    <a:pt x="45720" y="2881884"/>
                  </a:lnTo>
                </a:path>
                <a:path w="1792605" h="2882265">
                  <a:moveTo>
                    <a:pt x="918972" y="2828544"/>
                  </a:moveTo>
                  <a:lnTo>
                    <a:pt x="918972" y="2881884"/>
                  </a:lnTo>
                </a:path>
                <a:path w="1792605" h="2882265">
                  <a:moveTo>
                    <a:pt x="1792224" y="2828544"/>
                  </a:moveTo>
                  <a:lnTo>
                    <a:pt x="1792224" y="2881884"/>
                  </a:lnTo>
                </a:path>
              </a:pathLst>
            </a:custGeom>
            <a:ln w="12192">
              <a:solidFill>
                <a:srgbClr val="000000"/>
              </a:solidFill>
            </a:ln>
          </p:spPr>
          <p:txBody>
            <a:bodyPr wrap="square" lIns="0" tIns="0" rIns="0" bIns="0" rtlCol="0"/>
            <a:lstStyle/>
            <a:p>
              <a:endParaRPr/>
            </a:p>
          </p:txBody>
        </p:sp>
        <p:sp>
          <p:nvSpPr>
            <p:cNvPr id="14" name="object 14">
              <a:extLst>
                <a:ext uri="{FF2B5EF4-FFF2-40B4-BE49-F238E27FC236}">
                  <a16:creationId xmlns:a16="http://schemas.microsoft.com/office/drawing/2014/main" id="{0957514A-24B5-B10B-27B8-04DFEB8A931C}"/>
                </a:ext>
              </a:extLst>
            </p:cNvPr>
            <p:cNvSpPr/>
            <p:nvPr/>
          </p:nvSpPr>
          <p:spPr>
            <a:xfrm>
              <a:off x="2232659" y="3223259"/>
              <a:ext cx="90170" cy="90170"/>
            </a:xfrm>
            <a:custGeom>
              <a:avLst/>
              <a:gdLst/>
              <a:ahLst/>
              <a:cxnLst/>
              <a:rect l="l" t="t" r="r" b="b"/>
              <a:pathLst>
                <a:path w="90169" h="90170">
                  <a:moveTo>
                    <a:pt x="0" y="89915"/>
                  </a:moveTo>
                  <a:lnTo>
                    <a:pt x="89916" y="89915"/>
                  </a:lnTo>
                  <a:lnTo>
                    <a:pt x="89916" y="0"/>
                  </a:lnTo>
                  <a:lnTo>
                    <a:pt x="0" y="0"/>
                  </a:lnTo>
                  <a:lnTo>
                    <a:pt x="0" y="89915"/>
                  </a:lnTo>
                  <a:close/>
                </a:path>
              </a:pathLst>
            </a:custGeom>
            <a:ln w="9144">
              <a:solidFill>
                <a:srgbClr val="000000"/>
              </a:solidFill>
            </a:ln>
          </p:spPr>
          <p:txBody>
            <a:bodyPr wrap="square" lIns="0" tIns="0" rIns="0" bIns="0" rtlCol="0"/>
            <a:lstStyle/>
            <a:p>
              <a:endParaRPr/>
            </a:p>
          </p:txBody>
        </p:sp>
        <p:sp>
          <p:nvSpPr>
            <p:cNvPr id="15" name="object 15">
              <a:extLst>
                <a:ext uri="{FF2B5EF4-FFF2-40B4-BE49-F238E27FC236}">
                  <a16:creationId xmlns:a16="http://schemas.microsoft.com/office/drawing/2014/main" id="{025241B5-D4B2-9F82-1A3D-88FA07424BD4}"/>
                </a:ext>
              </a:extLst>
            </p:cNvPr>
            <p:cNvSpPr/>
            <p:nvPr/>
          </p:nvSpPr>
          <p:spPr>
            <a:xfrm>
              <a:off x="2232659" y="3794759"/>
              <a:ext cx="90170" cy="88900"/>
            </a:xfrm>
            <a:custGeom>
              <a:avLst/>
              <a:gdLst/>
              <a:ahLst/>
              <a:cxnLst/>
              <a:rect l="l" t="t" r="r" b="b"/>
              <a:pathLst>
                <a:path w="90169" h="88900">
                  <a:moveTo>
                    <a:pt x="89916" y="0"/>
                  </a:moveTo>
                  <a:lnTo>
                    <a:pt x="0" y="0"/>
                  </a:lnTo>
                  <a:lnTo>
                    <a:pt x="0" y="88392"/>
                  </a:lnTo>
                  <a:lnTo>
                    <a:pt x="89916" y="88392"/>
                  </a:lnTo>
                  <a:lnTo>
                    <a:pt x="89916" y="0"/>
                  </a:lnTo>
                  <a:close/>
                </a:path>
              </a:pathLst>
            </a:custGeom>
            <a:solidFill>
              <a:srgbClr val="92CDDD"/>
            </a:solidFill>
          </p:spPr>
          <p:txBody>
            <a:bodyPr wrap="square" lIns="0" tIns="0" rIns="0" bIns="0" rtlCol="0"/>
            <a:lstStyle/>
            <a:p>
              <a:endParaRPr/>
            </a:p>
          </p:txBody>
        </p:sp>
        <p:sp>
          <p:nvSpPr>
            <p:cNvPr id="16" name="object 16">
              <a:extLst>
                <a:ext uri="{FF2B5EF4-FFF2-40B4-BE49-F238E27FC236}">
                  <a16:creationId xmlns:a16="http://schemas.microsoft.com/office/drawing/2014/main" id="{BA168582-A9D9-C3A2-8BE3-0779F078968C}"/>
                </a:ext>
              </a:extLst>
            </p:cNvPr>
            <p:cNvSpPr/>
            <p:nvPr/>
          </p:nvSpPr>
          <p:spPr>
            <a:xfrm>
              <a:off x="2232659" y="3794759"/>
              <a:ext cx="90170" cy="88900"/>
            </a:xfrm>
            <a:custGeom>
              <a:avLst/>
              <a:gdLst/>
              <a:ahLst/>
              <a:cxnLst/>
              <a:rect l="l" t="t" r="r" b="b"/>
              <a:pathLst>
                <a:path w="90169" h="88900">
                  <a:moveTo>
                    <a:pt x="0" y="88392"/>
                  </a:moveTo>
                  <a:lnTo>
                    <a:pt x="89916" y="88392"/>
                  </a:lnTo>
                  <a:lnTo>
                    <a:pt x="89916" y="0"/>
                  </a:lnTo>
                  <a:lnTo>
                    <a:pt x="0" y="0"/>
                  </a:lnTo>
                  <a:lnTo>
                    <a:pt x="0" y="88392"/>
                  </a:lnTo>
                  <a:close/>
                </a:path>
              </a:pathLst>
            </a:custGeom>
            <a:ln w="9144">
              <a:solidFill>
                <a:srgbClr val="000000"/>
              </a:solidFill>
            </a:ln>
          </p:spPr>
          <p:txBody>
            <a:bodyPr wrap="square" lIns="0" tIns="0" rIns="0" bIns="0" rtlCol="0"/>
            <a:lstStyle/>
            <a:p>
              <a:endParaRPr/>
            </a:p>
          </p:txBody>
        </p:sp>
      </p:grpSp>
      <p:sp>
        <p:nvSpPr>
          <p:cNvPr id="17" name="object 17">
            <a:extLst>
              <a:ext uri="{FF2B5EF4-FFF2-40B4-BE49-F238E27FC236}">
                <a16:creationId xmlns:a16="http://schemas.microsoft.com/office/drawing/2014/main" id="{2A3CCB98-8AB2-33AD-6E34-CA6A783260BA}"/>
              </a:ext>
            </a:extLst>
          </p:cNvPr>
          <p:cNvSpPr txBox="1"/>
          <p:nvPr/>
        </p:nvSpPr>
        <p:spPr>
          <a:xfrm>
            <a:off x="1605701" y="5187340"/>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ＭＳ Ｐゴシック"/>
                <a:cs typeface="ＭＳ Ｐゴシック"/>
              </a:rPr>
              <a:t>0</a:t>
            </a:r>
            <a:endParaRPr sz="1200">
              <a:latin typeface="ＭＳ Ｐゴシック"/>
              <a:cs typeface="ＭＳ Ｐゴシック"/>
            </a:endParaRPr>
          </a:p>
        </p:txBody>
      </p:sp>
      <p:sp>
        <p:nvSpPr>
          <p:cNvPr id="18" name="object 18">
            <a:extLst>
              <a:ext uri="{FF2B5EF4-FFF2-40B4-BE49-F238E27FC236}">
                <a16:creationId xmlns:a16="http://schemas.microsoft.com/office/drawing/2014/main" id="{1576A63D-D4A6-BC1A-0660-C47BD1A4A304}"/>
              </a:ext>
            </a:extLst>
          </p:cNvPr>
          <p:cNvSpPr txBox="1"/>
          <p:nvPr/>
        </p:nvSpPr>
        <p:spPr>
          <a:xfrm>
            <a:off x="1529501" y="4621301"/>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20</a:t>
            </a:r>
            <a:endParaRPr sz="1200">
              <a:latin typeface="ＭＳ Ｐゴシック"/>
              <a:cs typeface="ＭＳ Ｐゴシック"/>
            </a:endParaRPr>
          </a:p>
        </p:txBody>
      </p:sp>
      <p:sp>
        <p:nvSpPr>
          <p:cNvPr id="19" name="object 19">
            <a:extLst>
              <a:ext uri="{FF2B5EF4-FFF2-40B4-BE49-F238E27FC236}">
                <a16:creationId xmlns:a16="http://schemas.microsoft.com/office/drawing/2014/main" id="{BF2E8D69-B267-9C1C-1D92-5A8C66CC492A}"/>
              </a:ext>
            </a:extLst>
          </p:cNvPr>
          <p:cNvSpPr txBox="1"/>
          <p:nvPr/>
        </p:nvSpPr>
        <p:spPr>
          <a:xfrm>
            <a:off x="1529501" y="4055263"/>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40</a:t>
            </a:r>
            <a:endParaRPr sz="1200">
              <a:latin typeface="ＭＳ Ｐゴシック"/>
              <a:cs typeface="ＭＳ Ｐゴシック"/>
            </a:endParaRPr>
          </a:p>
        </p:txBody>
      </p:sp>
      <p:sp>
        <p:nvSpPr>
          <p:cNvPr id="20" name="object 20">
            <a:extLst>
              <a:ext uri="{FF2B5EF4-FFF2-40B4-BE49-F238E27FC236}">
                <a16:creationId xmlns:a16="http://schemas.microsoft.com/office/drawing/2014/main" id="{51214C8E-F6DC-E42B-DC1D-BA60F66DF9E7}"/>
              </a:ext>
            </a:extLst>
          </p:cNvPr>
          <p:cNvSpPr txBox="1"/>
          <p:nvPr/>
        </p:nvSpPr>
        <p:spPr>
          <a:xfrm>
            <a:off x="1529501" y="3488919"/>
            <a:ext cx="177800" cy="208915"/>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60</a:t>
            </a:r>
            <a:endParaRPr sz="1200">
              <a:latin typeface="ＭＳ Ｐゴシック"/>
              <a:cs typeface="ＭＳ Ｐゴシック"/>
            </a:endParaRPr>
          </a:p>
        </p:txBody>
      </p:sp>
      <p:sp>
        <p:nvSpPr>
          <p:cNvPr id="21" name="object 21">
            <a:extLst>
              <a:ext uri="{FF2B5EF4-FFF2-40B4-BE49-F238E27FC236}">
                <a16:creationId xmlns:a16="http://schemas.microsoft.com/office/drawing/2014/main" id="{3A69E760-B7CB-A1B4-D0AB-8F9E3009B019}"/>
              </a:ext>
            </a:extLst>
          </p:cNvPr>
          <p:cNvSpPr txBox="1"/>
          <p:nvPr/>
        </p:nvSpPr>
        <p:spPr>
          <a:xfrm>
            <a:off x="1529501" y="2923565"/>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80</a:t>
            </a:r>
            <a:endParaRPr sz="1200">
              <a:latin typeface="ＭＳ Ｐゴシック"/>
              <a:cs typeface="ＭＳ Ｐゴシック"/>
            </a:endParaRPr>
          </a:p>
        </p:txBody>
      </p:sp>
      <p:sp>
        <p:nvSpPr>
          <p:cNvPr id="22" name="object 22">
            <a:extLst>
              <a:ext uri="{FF2B5EF4-FFF2-40B4-BE49-F238E27FC236}">
                <a16:creationId xmlns:a16="http://schemas.microsoft.com/office/drawing/2014/main" id="{5CAA6E33-6048-5A43-DC2A-58CB54ABA618}"/>
              </a:ext>
            </a:extLst>
          </p:cNvPr>
          <p:cNvSpPr txBox="1"/>
          <p:nvPr/>
        </p:nvSpPr>
        <p:spPr>
          <a:xfrm>
            <a:off x="1453301" y="2214906"/>
            <a:ext cx="345440" cy="351155"/>
          </a:xfrm>
          <a:prstGeom prst="rect">
            <a:avLst/>
          </a:prstGeom>
        </p:spPr>
        <p:txBody>
          <a:bodyPr vert="horz" wrap="square" lIns="0" tIns="52705" rIns="0" bIns="0" rtlCol="0">
            <a:spAutoFit/>
          </a:bodyPr>
          <a:lstStyle/>
          <a:p>
            <a:pPr marL="12700" marR="5080" indent="167005">
              <a:lnSpc>
                <a:spcPct val="78000"/>
              </a:lnSpc>
              <a:spcBef>
                <a:spcPts val="415"/>
              </a:spcBef>
            </a:pPr>
            <a:r>
              <a:rPr sz="1200" spc="-50" dirty="0">
                <a:latin typeface="ＭＳ Ｐゴシック"/>
                <a:cs typeface="ＭＳ Ｐゴシック"/>
              </a:rPr>
              <a:t>％ </a:t>
            </a:r>
            <a:r>
              <a:rPr sz="1200" spc="-25" dirty="0">
                <a:latin typeface="ＭＳ Ｐゴシック"/>
                <a:cs typeface="ＭＳ Ｐゴシック"/>
              </a:rPr>
              <a:t>100</a:t>
            </a:r>
            <a:endParaRPr sz="1200">
              <a:latin typeface="ＭＳ Ｐゴシック"/>
              <a:cs typeface="ＭＳ Ｐゴシック"/>
            </a:endParaRPr>
          </a:p>
        </p:txBody>
      </p:sp>
      <p:sp>
        <p:nvSpPr>
          <p:cNvPr id="23" name="object 23">
            <a:extLst>
              <a:ext uri="{FF2B5EF4-FFF2-40B4-BE49-F238E27FC236}">
                <a16:creationId xmlns:a16="http://schemas.microsoft.com/office/drawing/2014/main" id="{F0F1F4C7-41F6-7A9C-3E94-005F03399501}"/>
              </a:ext>
            </a:extLst>
          </p:cNvPr>
          <p:cNvSpPr txBox="1"/>
          <p:nvPr/>
        </p:nvSpPr>
        <p:spPr>
          <a:xfrm>
            <a:off x="2072045" y="5395494"/>
            <a:ext cx="1254760" cy="239395"/>
          </a:xfrm>
          <a:prstGeom prst="rect">
            <a:avLst/>
          </a:prstGeom>
        </p:spPr>
        <p:txBody>
          <a:bodyPr vert="horz" wrap="square" lIns="0" tIns="12700" rIns="0" bIns="0" rtlCol="0">
            <a:spAutoFit/>
          </a:bodyPr>
          <a:lstStyle/>
          <a:p>
            <a:pPr marL="12700">
              <a:lnSpc>
                <a:spcPct val="100000"/>
              </a:lnSpc>
              <a:spcBef>
                <a:spcPts val="100"/>
              </a:spcBef>
              <a:tabLst>
                <a:tab pos="885825" algn="l"/>
              </a:tabLst>
            </a:pPr>
            <a:r>
              <a:rPr sz="1400" spc="-20" dirty="0">
                <a:latin typeface="ＭＳ Ｐゴシック"/>
                <a:cs typeface="ＭＳ Ｐゴシック"/>
              </a:rPr>
              <a:t>2017</a:t>
            </a:r>
            <a:r>
              <a:rPr sz="1400" dirty="0">
                <a:latin typeface="ＭＳ Ｐゴシック"/>
                <a:cs typeface="ＭＳ Ｐゴシック"/>
              </a:rPr>
              <a:t>	</a:t>
            </a:r>
            <a:r>
              <a:rPr sz="1400" spc="-20" dirty="0">
                <a:latin typeface="ＭＳ Ｐゴシック"/>
                <a:cs typeface="ＭＳ Ｐゴシック"/>
              </a:rPr>
              <a:t>2018</a:t>
            </a:r>
            <a:endParaRPr sz="1400">
              <a:latin typeface="ＭＳ Ｐゴシック"/>
              <a:cs typeface="ＭＳ Ｐゴシック"/>
            </a:endParaRPr>
          </a:p>
        </p:txBody>
      </p:sp>
      <p:sp>
        <p:nvSpPr>
          <p:cNvPr id="24" name="object 24">
            <a:extLst>
              <a:ext uri="{FF2B5EF4-FFF2-40B4-BE49-F238E27FC236}">
                <a16:creationId xmlns:a16="http://schemas.microsoft.com/office/drawing/2014/main" id="{3FE84446-90B9-8275-CDED-3D94887299F7}"/>
              </a:ext>
            </a:extLst>
          </p:cNvPr>
          <p:cNvSpPr txBox="1"/>
          <p:nvPr/>
        </p:nvSpPr>
        <p:spPr>
          <a:xfrm>
            <a:off x="3655786" y="3214904"/>
            <a:ext cx="324485"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ＭＳ Ｐゴシック"/>
                <a:cs typeface="ＭＳ Ｐゴシック"/>
              </a:rPr>
              <a:t>なし</a:t>
            </a:r>
            <a:endParaRPr sz="1400">
              <a:latin typeface="ＭＳ Ｐゴシック"/>
              <a:cs typeface="ＭＳ Ｐゴシック"/>
            </a:endParaRPr>
          </a:p>
        </p:txBody>
      </p:sp>
      <p:sp>
        <p:nvSpPr>
          <p:cNvPr id="25" name="object 25">
            <a:extLst>
              <a:ext uri="{FF2B5EF4-FFF2-40B4-BE49-F238E27FC236}">
                <a16:creationId xmlns:a16="http://schemas.microsoft.com/office/drawing/2014/main" id="{4971392F-DE0B-4DC9-E9AB-DFF2A1F722C1}"/>
              </a:ext>
            </a:extLst>
          </p:cNvPr>
          <p:cNvSpPr txBox="1"/>
          <p:nvPr/>
        </p:nvSpPr>
        <p:spPr>
          <a:xfrm>
            <a:off x="3655786" y="3785769"/>
            <a:ext cx="326390" cy="239395"/>
          </a:xfrm>
          <a:prstGeom prst="rect">
            <a:avLst/>
          </a:prstGeom>
        </p:spPr>
        <p:txBody>
          <a:bodyPr vert="horz" wrap="square" lIns="0" tIns="12700" rIns="0" bIns="0" rtlCol="0">
            <a:spAutoFit/>
          </a:bodyPr>
          <a:lstStyle/>
          <a:p>
            <a:pPr marL="12700">
              <a:lnSpc>
                <a:spcPct val="100000"/>
              </a:lnSpc>
              <a:spcBef>
                <a:spcPts val="100"/>
              </a:spcBef>
            </a:pPr>
            <a:r>
              <a:rPr sz="1400" spc="-30" dirty="0">
                <a:latin typeface="ＭＳ Ｐゴシック"/>
                <a:cs typeface="ＭＳ Ｐゴシック"/>
              </a:rPr>
              <a:t>あり</a:t>
            </a:r>
            <a:endParaRPr sz="1400">
              <a:latin typeface="ＭＳ Ｐゴシック"/>
              <a:cs typeface="ＭＳ Ｐゴシック"/>
            </a:endParaRPr>
          </a:p>
        </p:txBody>
      </p:sp>
      <p:sp>
        <p:nvSpPr>
          <p:cNvPr id="26" name="object 26">
            <a:extLst>
              <a:ext uri="{FF2B5EF4-FFF2-40B4-BE49-F238E27FC236}">
                <a16:creationId xmlns:a16="http://schemas.microsoft.com/office/drawing/2014/main" id="{E63D2F3E-D437-96D7-6AE6-6F9D01FD0394}"/>
              </a:ext>
            </a:extLst>
          </p:cNvPr>
          <p:cNvSpPr txBox="1"/>
          <p:nvPr/>
        </p:nvSpPr>
        <p:spPr>
          <a:xfrm>
            <a:off x="3482050" y="5404002"/>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ＭＳ Ｐゴシック"/>
                <a:cs typeface="ＭＳ Ｐゴシック"/>
              </a:rPr>
              <a:t>年</a:t>
            </a:r>
            <a:endParaRPr sz="1200">
              <a:latin typeface="ＭＳ Ｐゴシック"/>
              <a:cs typeface="ＭＳ Ｐゴシック"/>
            </a:endParaRPr>
          </a:p>
        </p:txBody>
      </p:sp>
      <p:grpSp>
        <p:nvGrpSpPr>
          <p:cNvPr id="27" name="object 27">
            <a:extLst>
              <a:ext uri="{FF2B5EF4-FFF2-40B4-BE49-F238E27FC236}">
                <a16:creationId xmlns:a16="http://schemas.microsoft.com/office/drawing/2014/main" id="{8B985803-3BC5-DC1C-B8F1-EECE153FDAE3}"/>
              </a:ext>
            </a:extLst>
          </p:cNvPr>
          <p:cNvGrpSpPr/>
          <p:nvPr/>
        </p:nvGrpSpPr>
        <p:grpSpPr>
          <a:xfrm>
            <a:off x="4637750" y="2493670"/>
            <a:ext cx="2484120" cy="2859405"/>
            <a:chOff x="3331464" y="2415539"/>
            <a:chExt cx="2484120" cy="2859405"/>
          </a:xfrm>
        </p:grpSpPr>
        <p:sp>
          <p:nvSpPr>
            <p:cNvPr id="28" name="object 28">
              <a:extLst>
                <a:ext uri="{FF2B5EF4-FFF2-40B4-BE49-F238E27FC236}">
                  <a16:creationId xmlns:a16="http://schemas.microsoft.com/office/drawing/2014/main" id="{FC68137F-C4A1-7892-4473-660623B21DFE}"/>
                </a:ext>
              </a:extLst>
            </p:cNvPr>
            <p:cNvSpPr/>
            <p:nvPr/>
          </p:nvSpPr>
          <p:spPr>
            <a:xfrm>
              <a:off x="3557016" y="2421635"/>
              <a:ext cx="451484" cy="2806065"/>
            </a:xfrm>
            <a:custGeom>
              <a:avLst/>
              <a:gdLst/>
              <a:ahLst/>
              <a:cxnLst/>
              <a:rect l="l" t="t" r="r" b="b"/>
              <a:pathLst>
                <a:path w="451485" h="2806065">
                  <a:moveTo>
                    <a:pt x="451104" y="0"/>
                  </a:moveTo>
                  <a:lnTo>
                    <a:pt x="0" y="0"/>
                  </a:lnTo>
                  <a:lnTo>
                    <a:pt x="0" y="2805684"/>
                  </a:lnTo>
                  <a:lnTo>
                    <a:pt x="451104" y="2805684"/>
                  </a:lnTo>
                  <a:lnTo>
                    <a:pt x="451104" y="0"/>
                  </a:lnTo>
                  <a:close/>
                </a:path>
              </a:pathLst>
            </a:custGeom>
            <a:solidFill>
              <a:srgbClr val="92CDDD"/>
            </a:solidFill>
          </p:spPr>
          <p:txBody>
            <a:bodyPr wrap="square" lIns="0" tIns="0" rIns="0" bIns="0" rtlCol="0"/>
            <a:lstStyle/>
            <a:p>
              <a:endParaRPr/>
            </a:p>
          </p:txBody>
        </p:sp>
        <p:sp>
          <p:nvSpPr>
            <p:cNvPr id="29" name="object 29">
              <a:extLst>
                <a:ext uri="{FF2B5EF4-FFF2-40B4-BE49-F238E27FC236}">
                  <a16:creationId xmlns:a16="http://schemas.microsoft.com/office/drawing/2014/main" id="{A28B399E-8061-AC89-555E-B9C3A8305B26}"/>
                </a:ext>
              </a:extLst>
            </p:cNvPr>
            <p:cNvSpPr/>
            <p:nvPr/>
          </p:nvSpPr>
          <p:spPr>
            <a:xfrm>
              <a:off x="3557016" y="2421635"/>
              <a:ext cx="451484" cy="2806065"/>
            </a:xfrm>
            <a:custGeom>
              <a:avLst/>
              <a:gdLst/>
              <a:ahLst/>
              <a:cxnLst/>
              <a:rect l="l" t="t" r="r" b="b"/>
              <a:pathLst>
                <a:path w="451485" h="2806065">
                  <a:moveTo>
                    <a:pt x="0" y="0"/>
                  </a:moveTo>
                  <a:lnTo>
                    <a:pt x="451104" y="0"/>
                  </a:lnTo>
                  <a:lnTo>
                    <a:pt x="451104" y="2805684"/>
                  </a:lnTo>
                  <a:lnTo>
                    <a:pt x="0" y="2805684"/>
                  </a:lnTo>
                  <a:lnTo>
                    <a:pt x="0" y="0"/>
                  </a:lnTo>
                  <a:close/>
                </a:path>
              </a:pathLst>
            </a:custGeom>
            <a:ln w="9144">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CCDCFE3E-3749-D7DA-D316-F7C1695C59C3}"/>
                </a:ext>
              </a:extLst>
            </p:cNvPr>
            <p:cNvSpPr/>
            <p:nvPr/>
          </p:nvSpPr>
          <p:spPr>
            <a:xfrm>
              <a:off x="4367784" y="3855719"/>
              <a:ext cx="451484" cy="1371600"/>
            </a:xfrm>
            <a:custGeom>
              <a:avLst/>
              <a:gdLst/>
              <a:ahLst/>
              <a:cxnLst/>
              <a:rect l="l" t="t" r="r" b="b"/>
              <a:pathLst>
                <a:path w="451485" h="1371600">
                  <a:moveTo>
                    <a:pt x="451103" y="0"/>
                  </a:moveTo>
                  <a:lnTo>
                    <a:pt x="0" y="0"/>
                  </a:lnTo>
                  <a:lnTo>
                    <a:pt x="0" y="1371599"/>
                  </a:lnTo>
                  <a:lnTo>
                    <a:pt x="451103" y="1371599"/>
                  </a:lnTo>
                  <a:lnTo>
                    <a:pt x="451103" y="0"/>
                  </a:lnTo>
                  <a:close/>
                </a:path>
              </a:pathLst>
            </a:custGeom>
            <a:solidFill>
              <a:srgbClr val="92CDDD"/>
            </a:solidFill>
          </p:spPr>
          <p:txBody>
            <a:bodyPr wrap="square" lIns="0" tIns="0" rIns="0" bIns="0" rtlCol="0"/>
            <a:lstStyle/>
            <a:p>
              <a:endParaRPr/>
            </a:p>
          </p:txBody>
        </p:sp>
        <p:sp>
          <p:nvSpPr>
            <p:cNvPr id="31" name="object 31">
              <a:extLst>
                <a:ext uri="{FF2B5EF4-FFF2-40B4-BE49-F238E27FC236}">
                  <a16:creationId xmlns:a16="http://schemas.microsoft.com/office/drawing/2014/main" id="{4BBB501C-D8E2-8D44-2CBC-F25E8035B407}"/>
                </a:ext>
              </a:extLst>
            </p:cNvPr>
            <p:cNvSpPr/>
            <p:nvPr/>
          </p:nvSpPr>
          <p:spPr>
            <a:xfrm>
              <a:off x="4367784" y="3855719"/>
              <a:ext cx="451484" cy="1371600"/>
            </a:xfrm>
            <a:custGeom>
              <a:avLst/>
              <a:gdLst/>
              <a:ahLst/>
              <a:cxnLst/>
              <a:rect l="l" t="t" r="r" b="b"/>
              <a:pathLst>
                <a:path w="451485" h="1371600">
                  <a:moveTo>
                    <a:pt x="0" y="0"/>
                  </a:moveTo>
                  <a:lnTo>
                    <a:pt x="451103" y="0"/>
                  </a:lnTo>
                  <a:lnTo>
                    <a:pt x="451103" y="1371599"/>
                  </a:lnTo>
                  <a:lnTo>
                    <a:pt x="0" y="1371599"/>
                  </a:lnTo>
                  <a:lnTo>
                    <a:pt x="0" y="0"/>
                  </a:lnTo>
                  <a:close/>
                </a:path>
              </a:pathLst>
            </a:custGeom>
            <a:ln w="9143">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77BC3BF0-1978-6675-C093-5E0878D37F68}"/>
                </a:ext>
              </a:extLst>
            </p:cNvPr>
            <p:cNvSpPr/>
            <p:nvPr/>
          </p:nvSpPr>
          <p:spPr>
            <a:xfrm>
              <a:off x="5178552" y="4916423"/>
              <a:ext cx="451484" cy="311150"/>
            </a:xfrm>
            <a:custGeom>
              <a:avLst/>
              <a:gdLst/>
              <a:ahLst/>
              <a:cxnLst/>
              <a:rect l="l" t="t" r="r" b="b"/>
              <a:pathLst>
                <a:path w="451485" h="311150">
                  <a:moveTo>
                    <a:pt x="451103" y="0"/>
                  </a:moveTo>
                  <a:lnTo>
                    <a:pt x="0" y="0"/>
                  </a:lnTo>
                  <a:lnTo>
                    <a:pt x="0" y="310895"/>
                  </a:lnTo>
                  <a:lnTo>
                    <a:pt x="451103" y="310895"/>
                  </a:lnTo>
                  <a:lnTo>
                    <a:pt x="451103" y="0"/>
                  </a:lnTo>
                  <a:close/>
                </a:path>
              </a:pathLst>
            </a:custGeom>
            <a:solidFill>
              <a:srgbClr val="92CDDD"/>
            </a:solidFill>
          </p:spPr>
          <p:txBody>
            <a:bodyPr wrap="square" lIns="0" tIns="0" rIns="0" bIns="0" rtlCol="0"/>
            <a:lstStyle/>
            <a:p>
              <a:endParaRPr/>
            </a:p>
          </p:txBody>
        </p:sp>
        <p:sp>
          <p:nvSpPr>
            <p:cNvPr id="33" name="object 33">
              <a:extLst>
                <a:ext uri="{FF2B5EF4-FFF2-40B4-BE49-F238E27FC236}">
                  <a16:creationId xmlns:a16="http://schemas.microsoft.com/office/drawing/2014/main" id="{6320CD70-EBBB-A39A-B4B7-87E76C1AC94B}"/>
                </a:ext>
              </a:extLst>
            </p:cNvPr>
            <p:cNvSpPr/>
            <p:nvPr/>
          </p:nvSpPr>
          <p:spPr>
            <a:xfrm>
              <a:off x="5178552" y="4916423"/>
              <a:ext cx="451484" cy="311150"/>
            </a:xfrm>
            <a:custGeom>
              <a:avLst/>
              <a:gdLst/>
              <a:ahLst/>
              <a:cxnLst/>
              <a:rect l="l" t="t" r="r" b="b"/>
              <a:pathLst>
                <a:path w="451485" h="311150">
                  <a:moveTo>
                    <a:pt x="0" y="0"/>
                  </a:moveTo>
                  <a:lnTo>
                    <a:pt x="451103" y="0"/>
                  </a:lnTo>
                  <a:lnTo>
                    <a:pt x="451103" y="310895"/>
                  </a:lnTo>
                  <a:lnTo>
                    <a:pt x="0" y="310895"/>
                  </a:lnTo>
                  <a:lnTo>
                    <a:pt x="0" y="0"/>
                  </a:lnTo>
                  <a:close/>
                </a:path>
              </a:pathLst>
            </a:custGeom>
            <a:ln w="9144">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EF785FDA-DB77-BAD7-242E-47E38296ADC1}"/>
                </a:ext>
              </a:extLst>
            </p:cNvPr>
            <p:cNvSpPr/>
            <p:nvPr/>
          </p:nvSpPr>
          <p:spPr>
            <a:xfrm>
              <a:off x="3331464" y="2421635"/>
              <a:ext cx="2478405" cy="2853055"/>
            </a:xfrm>
            <a:custGeom>
              <a:avLst/>
              <a:gdLst/>
              <a:ahLst/>
              <a:cxnLst/>
              <a:rect l="l" t="t" r="r" b="b"/>
              <a:pathLst>
                <a:path w="2478404" h="2853054">
                  <a:moveTo>
                    <a:pt x="45720" y="2805684"/>
                  </a:moveTo>
                  <a:lnTo>
                    <a:pt x="45720" y="0"/>
                  </a:lnTo>
                </a:path>
                <a:path w="2478404" h="2853054">
                  <a:moveTo>
                    <a:pt x="0" y="2805684"/>
                  </a:moveTo>
                  <a:lnTo>
                    <a:pt x="45720" y="2805684"/>
                  </a:lnTo>
                </a:path>
                <a:path w="2478404" h="2853054">
                  <a:moveTo>
                    <a:pt x="0" y="2244852"/>
                  </a:moveTo>
                  <a:lnTo>
                    <a:pt x="45720" y="2244852"/>
                  </a:lnTo>
                </a:path>
                <a:path w="2478404" h="2853054">
                  <a:moveTo>
                    <a:pt x="0" y="1684020"/>
                  </a:moveTo>
                  <a:lnTo>
                    <a:pt x="45720" y="1684020"/>
                  </a:lnTo>
                </a:path>
                <a:path w="2478404" h="2853054">
                  <a:moveTo>
                    <a:pt x="0" y="1121664"/>
                  </a:moveTo>
                  <a:lnTo>
                    <a:pt x="45720" y="1121664"/>
                  </a:lnTo>
                </a:path>
                <a:path w="2478404" h="2853054">
                  <a:moveTo>
                    <a:pt x="0" y="560831"/>
                  </a:moveTo>
                  <a:lnTo>
                    <a:pt x="45720" y="560831"/>
                  </a:lnTo>
                </a:path>
                <a:path w="2478404" h="2853054">
                  <a:moveTo>
                    <a:pt x="0" y="0"/>
                  </a:moveTo>
                  <a:lnTo>
                    <a:pt x="45720" y="0"/>
                  </a:lnTo>
                </a:path>
                <a:path w="2478404" h="2853054">
                  <a:moveTo>
                    <a:pt x="45720" y="2805684"/>
                  </a:moveTo>
                  <a:lnTo>
                    <a:pt x="2478024" y="2805684"/>
                  </a:lnTo>
                </a:path>
                <a:path w="2478404" h="2853054">
                  <a:moveTo>
                    <a:pt x="45720" y="2805684"/>
                  </a:moveTo>
                  <a:lnTo>
                    <a:pt x="45720" y="2852928"/>
                  </a:lnTo>
                </a:path>
                <a:path w="2478404" h="2853054">
                  <a:moveTo>
                    <a:pt x="856488" y="2805684"/>
                  </a:moveTo>
                  <a:lnTo>
                    <a:pt x="856488" y="2852928"/>
                  </a:lnTo>
                </a:path>
                <a:path w="2478404" h="2853054">
                  <a:moveTo>
                    <a:pt x="1667256" y="2805684"/>
                  </a:moveTo>
                  <a:lnTo>
                    <a:pt x="1667256" y="2852928"/>
                  </a:lnTo>
                </a:path>
                <a:path w="2478404" h="2853054">
                  <a:moveTo>
                    <a:pt x="2478024" y="2805684"/>
                  </a:moveTo>
                  <a:lnTo>
                    <a:pt x="2478024" y="2852928"/>
                  </a:lnTo>
                </a:path>
              </a:pathLst>
            </a:custGeom>
            <a:ln w="12192">
              <a:solidFill>
                <a:srgbClr val="000000"/>
              </a:solidFill>
            </a:ln>
          </p:spPr>
          <p:txBody>
            <a:bodyPr wrap="square" lIns="0" tIns="0" rIns="0" bIns="0" rtlCol="0"/>
            <a:lstStyle/>
            <a:p>
              <a:endParaRPr/>
            </a:p>
          </p:txBody>
        </p:sp>
      </p:grpSp>
      <p:sp>
        <p:nvSpPr>
          <p:cNvPr id="35" name="object 35">
            <a:extLst>
              <a:ext uri="{FF2B5EF4-FFF2-40B4-BE49-F238E27FC236}">
                <a16:creationId xmlns:a16="http://schemas.microsoft.com/office/drawing/2014/main" id="{E533F776-546A-1AC5-AA9E-D3B7E4739583}"/>
              </a:ext>
            </a:extLst>
          </p:cNvPr>
          <p:cNvSpPr txBox="1"/>
          <p:nvPr/>
        </p:nvSpPr>
        <p:spPr>
          <a:xfrm>
            <a:off x="4464140" y="5192421"/>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ＭＳ Ｐゴシック"/>
                <a:cs typeface="ＭＳ Ｐゴシック"/>
              </a:rPr>
              <a:t>0</a:t>
            </a:r>
            <a:endParaRPr sz="1200">
              <a:latin typeface="ＭＳ Ｐゴシック"/>
              <a:cs typeface="ＭＳ Ｐゴシック"/>
            </a:endParaRPr>
          </a:p>
        </p:txBody>
      </p:sp>
      <p:sp>
        <p:nvSpPr>
          <p:cNvPr id="36" name="object 36">
            <a:extLst>
              <a:ext uri="{FF2B5EF4-FFF2-40B4-BE49-F238E27FC236}">
                <a16:creationId xmlns:a16="http://schemas.microsoft.com/office/drawing/2014/main" id="{C2A9E773-FF78-2AF3-1EBD-73CD8432541A}"/>
              </a:ext>
            </a:extLst>
          </p:cNvPr>
          <p:cNvSpPr txBox="1"/>
          <p:nvPr/>
        </p:nvSpPr>
        <p:spPr>
          <a:xfrm>
            <a:off x="4387940" y="4631081"/>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20</a:t>
            </a:r>
            <a:endParaRPr sz="1200">
              <a:latin typeface="ＭＳ Ｐゴシック"/>
              <a:cs typeface="ＭＳ Ｐゴシック"/>
            </a:endParaRPr>
          </a:p>
        </p:txBody>
      </p:sp>
      <p:sp>
        <p:nvSpPr>
          <p:cNvPr id="37" name="object 37">
            <a:extLst>
              <a:ext uri="{FF2B5EF4-FFF2-40B4-BE49-F238E27FC236}">
                <a16:creationId xmlns:a16="http://schemas.microsoft.com/office/drawing/2014/main" id="{30006F82-761D-A68A-A733-A58B260636C6}"/>
              </a:ext>
            </a:extLst>
          </p:cNvPr>
          <p:cNvSpPr txBox="1"/>
          <p:nvPr/>
        </p:nvSpPr>
        <p:spPr>
          <a:xfrm>
            <a:off x="4387940" y="4069613"/>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40</a:t>
            </a:r>
            <a:endParaRPr sz="1200">
              <a:latin typeface="ＭＳ Ｐゴシック"/>
              <a:cs typeface="ＭＳ Ｐゴシック"/>
            </a:endParaRPr>
          </a:p>
        </p:txBody>
      </p:sp>
      <p:sp>
        <p:nvSpPr>
          <p:cNvPr id="38" name="object 38">
            <a:extLst>
              <a:ext uri="{FF2B5EF4-FFF2-40B4-BE49-F238E27FC236}">
                <a16:creationId xmlns:a16="http://schemas.microsoft.com/office/drawing/2014/main" id="{DE32CEEA-40CC-0FF9-4CDF-C75609CF77E0}"/>
              </a:ext>
            </a:extLst>
          </p:cNvPr>
          <p:cNvSpPr txBox="1"/>
          <p:nvPr/>
        </p:nvSpPr>
        <p:spPr>
          <a:xfrm>
            <a:off x="4387940" y="3508146"/>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60</a:t>
            </a:r>
            <a:endParaRPr sz="1200">
              <a:latin typeface="ＭＳ Ｐゴシック"/>
              <a:cs typeface="ＭＳ Ｐゴシック"/>
            </a:endParaRPr>
          </a:p>
        </p:txBody>
      </p:sp>
      <p:sp>
        <p:nvSpPr>
          <p:cNvPr id="39" name="object 39">
            <a:extLst>
              <a:ext uri="{FF2B5EF4-FFF2-40B4-BE49-F238E27FC236}">
                <a16:creationId xmlns:a16="http://schemas.microsoft.com/office/drawing/2014/main" id="{B0EE4B4D-8938-A497-A4C9-CF29F3C71777}"/>
              </a:ext>
            </a:extLst>
          </p:cNvPr>
          <p:cNvSpPr txBox="1"/>
          <p:nvPr/>
        </p:nvSpPr>
        <p:spPr>
          <a:xfrm>
            <a:off x="4387940" y="2946679"/>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80</a:t>
            </a:r>
            <a:endParaRPr sz="1200">
              <a:latin typeface="ＭＳ Ｐゴシック"/>
              <a:cs typeface="ＭＳ Ｐゴシック"/>
            </a:endParaRPr>
          </a:p>
        </p:txBody>
      </p:sp>
      <p:sp>
        <p:nvSpPr>
          <p:cNvPr id="40" name="object 40">
            <a:extLst>
              <a:ext uri="{FF2B5EF4-FFF2-40B4-BE49-F238E27FC236}">
                <a16:creationId xmlns:a16="http://schemas.microsoft.com/office/drawing/2014/main" id="{685CBB95-0C33-C6C1-575F-82A0090D8863}"/>
              </a:ext>
            </a:extLst>
          </p:cNvPr>
          <p:cNvSpPr txBox="1"/>
          <p:nvPr/>
        </p:nvSpPr>
        <p:spPr>
          <a:xfrm>
            <a:off x="4311740" y="2211172"/>
            <a:ext cx="363855" cy="382905"/>
          </a:xfrm>
          <a:prstGeom prst="rect">
            <a:avLst/>
          </a:prstGeom>
        </p:spPr>
        <p:txBody>
          <a:bodyPr vert="horz" wrap="square" lIns="0" tIns="12700" rIns="0" bIns="0" rtlCol="0">
            <a:spAutoFit/>
          </a:bodyPr>
          <a:lstStyle/>
          <a:p>
            <a:pPr marL="198120">
              <a:lnSpc>
                <a:spcPts val="1405"/>
              </a:lnSpc>
              <a:spcBef>
                <a:spcPts val="100"/>
              </a:spcBef>
            </a:pPr>
            <a:r>
              <a:rPr sz="1200" dirty="0">
                <a:latin typeface="ＭＳ Ｐゴシック"/>
                <a:cs typeface="ＭＳ Ｐゴシック"/>
              </a:rPr>
              <a:t>％</a:t>
            </a:r>
            <a:endParaRPr sz="1200">
              <a:latin typeface="ＭＳ Ｐゴシック"/>
              <a:cs typeface="ＭＳ Ｐゴシック"/>
            </a:endParaRPr>
          </a:p>
          <a:p>
            <a:pPr marL="12700">
              <a:lnSpc>
                <a:spcPts val="1405"/>
              </a:lnSpc>
            </a:pPr>
            <a:r>
              <a:rPr sz="1200" spc="-25" dirty="0">
                <a:latin typeface="ＭＳ Ｐゴシック"/>
                <a:cs typeface="ＭＳ Ｐゴシック"/>
              </a:rPr>
              <a:t>100</a:t>
            </a:r>
            <a:endParaRPr sz="1200">
              <a:latin typeface="ＭＳ Ｐゴシック"/>
              <a:cs typeface="ＭＳ Ｐゴシック"/>
            </a:endParaRPr>
          </a:p>
        </p:txBody>
      </p:sp>
      <p:sp>
        <p:nvSpPr>
          <p:cNvPr id="41" name="object 41">
            <a:extLst>
              <a:ext uri="{FF2B5EF4-FFF2-40B4-BE49-F238E27FC236}">
                <a16:creationId xmlns:a16="http://schemas.microsoft.com/office/drawing/2014/main" id="{1D2FCC14-7690-1E65-CC2F-FA131FA47826}"/>
              </a:ext>
            </a:extLst>
          </p:cNvPr>
          <p:cNvSpPr txBox="1"/>
          <p:nvPr/>
        </p:nvSpPr>
        <p:spPr>
          <a:xfrm>
            <a:off x="4734143" y="5409464"/>
            <a:ext cx="7112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ＭＳ Ｐゴシック"/>
                <a:cs typeface="ＭＳ Ｐゴシック"/>
              </a:rPr>
              <a:t>調査・研究</a:t>
            </a:r>
            <a:endParaRPr sz="1200">
              <a:latin typeface="ＭＳ Ｐゴシック"/>
              <a:cs typeface="ＭＳ Ｐゴシック"/>
            </a:endParaRPr>
          </a:p>
        </p:txBody>
      </p:sp>
      <p:sp>
        <p:nvSpPr>
          <p:cNvPr id="42" name="object 42">
            <a:extLst>
              <a:ext uri="{FF2B5EF4-FFF2-40B4-BE49-F238E27FC236}">
                <a16:creationId xmlns:a16="http://schemas.microsoft.com/office/drawing/2014/main" id="{558CF00A-E2F5-2A57-0122-1FED838EAB58}"/>
              </a:ext>
            </a:extLst>
          </p:cNvPr>
          <p:cNvSpPr txBox="1"/>
          <p:nvPr/>
        </p:nvSpPr>
        <p:spPr>
          <a:xfrm>
            <a:off x="5583011" y="5394198"/>
            <a:ext cx="636270" cy="422275"/>
          </a:xfrm>
          <a:prstGeom prst="rect">
            <a:avLst/>
          </a:prstGeom>
        </p:spPr>
        <p:txBody>
          <a:bodyPr vert="horz" wrap="square" lIns="0" tIns="12700" rIns="0" bIns="0" rtlCol="0">
            <a:spAutoFit/>
          </a:bodyPr>
          <a:lstStyle/>
          <a:p>
            <a:pPr marL="12700" marR="5080" indent="114300">
              <a:lnSpc>
                <a:spcPct val="108300"/>
              </a:lnSpc>
              <a:spcBef>
                <a:spcPts val="100"/>
              </a:spcBef>
            </a:pPr>
            <a:r>
              <a:rPr sz="1200" spc="-20" dirty="0">
                <a:latin typeface="ＭＳ Ｐゴシック"/>
                <a:cs typeface="ＭＳ Ｐゴシック"/>
              </a:rPr>
              <a:t>実験・</a:t>
            </a:r>
            <a:r>
              <a:rPr sz="1200" spc="-15" dirty="0">
                <a:latin typeface="ＭＳ Ｐゴシック"/>
                <a:cs typeface="ＭＳ Ｐゴシック"/>
              </a:rPr>
              <a:t>概念実証</a:t>
            </a:r>
            <a:endParaRPr sz="1200">
              <a:latin typeface="ＭＳ Ｐゴシック"/>
              <a:cs typeface="ＭＳ Ｐゴシック"/>
            </a:endParaRPr>
          </a:p>
        </p:txBody>
      </p:sp>
      <p:sp>
        <p:nvSpPr>
          <p:cNvPr id="43" name="object 43">
            <a:extLst>
              <a:ext uri="{FF2B5EF4-FFF2-40B4-BE49-F238E27FC236}">
                <a16:creationId xmlns:a16="http://schemas.microsoft.com/office/drawing/2014/main" id="{339CE7B0-973A-1296-B389-D4CCEFE9FC7B}"/>
              </a:ext>
            </a:extLst>
          </p:cNvPr>
          <p:cNvSpPr txBox="1"/>
          <p:nvPr/>
        </p:nvSpPr>
        <p:spPr>
          <a:xfrm>
            <a:off x="6470359" y="5409464"/>
            <a:ext cx="48260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ＭＳ Ｐゴシック"/>
                <a:cs typeface="ＭＳ Ｐゴシック"/>
              </a:rPr>
              <a:t>開発等</a:t>
            </a:r>
            <a:endParaRPr sz="1200">
              <a:latin typeface="ＭＳ Ｐゴシック"/>
              <a:cs typeface="ＭＳ Ｐゴシック"/>
            </a:endParaRPr>
          </a:p>
        </p:txBody>
      </p:sp>
      <p:grpSp>
        <p:nvGrpSpPr>
          <p:cNvPr id="44" name="object 44">
            <a:extLst>
              <a:ext uri="{FF2B5EF4-FFF2-40B4-BE49-F238E27FC236}">
                <a16:creationId xmlns:a16="http://schemas.microsoft.com/office/drawing/2014/main" id="{1055C3A7-B0BE-F54F-BFE7-3C8ADA41D732}"/>
              </a:ext>
            </a:extLst>
          </p:cNvPr>
          <p:cNvGrpSpPr/>
          <p:nvPr/>
        </p:nvGrpSpPr>
        <p:grpSpPr>
          <a:xfrm>
            <a:off x="7606501" y="2463191"/>
            <a:ext cx="1643380" cy="2910840"/>
            <a:chOff x="6300215" y="2385060"/>
            <a:chExt cx="1643380" cy="2910840"/>
          </a:xfrm>
        </p:grpSpPr>
        <p:sp>
          <p:nvSpPr>
            <p:cNvPr id="45" name="object 45">
              <a:extLst>
                <a:ext uri="{FF2B5EF4-FFF2-40B4-BE49-F238E27FC236}">
                  <a16:creationId xmlns:a16="http://schemas.microsoft.com/office/drawing/2014/main" id="{87A25CEC-A4CC-E6FE-6AAC-E59B251ADD70}"/>
                </a:ext>
              </a:extLst>
            </p:cNvPr>
            <p:cNvSpPr/>
            <p:nvPr/>
          </p:nvSpPr>
          <p:spPr>
            <a:xfrm>
              <a:off x="6509003" y="5146548"/>
              <a:ext cx="407034" cy="94615"/>
            </a:xfrm>
            <a:custGeom>
              <a:avLst/>
              <a:gdLst/>
              <a:ahLst/>
              <a:cxnLst/>
              <a:rect l="l" t="t" r="r" b="b"/>
              <a:pathLst>
                <a:path w="407034" h="94614">
                  <a:moveTo>
                    <a:pt x="406907" y="0"/>
                  </a:moveTo>
                  <a:lnTo>
                    <a:pt x="0" y="0"/>
                  </a:lnTo>
                  <a:lnTo>
                    <a:pt x="0" y="94487"/>
                  </a:lnTo>
                  <a:lnTo>
                    <a:pt x="406907" y="94487"/>
                  </a:lnTo>
                  <a:lnTo>
                    <a:pt x="406907" y="0"/>
                  </a:lnTo>
                  <a:close/>
                </a:path>
              </a:pathLst>
            </a:custGeom>
            <a:solidFill>
              <a:srgbClr val="92CDDD"/>
            </a:solidFill>
          </p:spPr>
          <p:txBody>
            <a:bodyPr wrap="square" lIns="0" tIns="0" rIns="0" bIns="0" rtlCol="0"/>
            <a:lstStyle/>
            <a:p>
              <a:endParaRPr/>
            </a:p>
          </p:txBody>
        </p:sp>
        <p:sp>
          <p:nvSpPr>
            <p:cNvPr id="46" name="object 46">
              <a:extLst>
                <a:ext uri="{FF2B5EF4-FFF2-40B4-BE49-F238E27FC236}">
                  <a16:creationId xmlns:a16="http://schemas.microsoft.com/office/drawing/2014/main" id="{765E2BCD-052C-8FE9-93F7-3EF940C7EC84}"/>
                </a:ext>
              </a:extLst>
            </p:cNvPr>
            <p:cNvSpPr/>
            <p:nvPr/>
          </p:nvSpPr>
          <p:spPr>
            <a:xfrm>
              <a:off x="6509003" y="5099304"/>
              <a:ext cx="407034" cy="142240"/>
            </a:xfrm>
            <a:custGeom>
              <a:avLst/>
              <a:gdLst/>
              <a:ahLst/>
              <a:cxnLst/>
              <a:rect l="l" t="t" r="r" b="b"/>
              <a:pathLst>
                <a:path w="407034" h="142239">
                  <a:moveTo>
                    <a:pt x="0" y="47244"/>
                  </a:moveTo>
                  <a:lnTo>
                    <a:pt x="406907" y="47244"/>
                  </a:lnTo>
                  <a:lnTo>
                    <a:pt x="406907" y="141732"/>
                  </a:lnTo>
                  <a:lnTo>
                    <a:pt x="0" y="141732"/>
                  </a:lnTo>
                  <a:lnTo>
                    <a:pt x="0" y="47244"/>
                  </a:lnTo>
                  <a:close/>
                </a:path>
                <a:path w="407034" h="142239">
                  <a:moveTo>
                    <a:pt x="0" y="0"/>
                  </a:moveTo>
                  <a:lnTo>
                    <a:pt x="406907" y="0"/>
                  </a:lnTo>
                  <a:lnTo>
                    <a:pt x="406907" y="47244"/>
                  </a:lnTo>
                  <a:lnTo>
                    <a:pt x="0" y="47244"/>
                  </a:lnTo>
                  <a:lnTo>
                    <a:pt x="0" y="0"/>
                  </a:lnTo>
                  <a:close/>
                </a:path>
              </a:pathLst>
            </a:custGeom>
            <a:ln w="9144">
              <a:solidFill>
                <a:srgbClr val="000000"/>
              </a:solidFill>
            </a:ln>
          </p:spPr>
          <p:txBody>
            <a:bodyPr wrap="square" lIns="0" tIns="0" rIns="0" bIns="0" rtlCol="0"/>
            <a:lstStyle/>
            <a:p>
              <a:endParaRPr/>
            </a:p>
          </p:txBody>
        </p:sp>
        <p:sp>
          <p:nvSpPr>
            <p:cNvPr id="47" name="object 47">
              <a:extLst>
                <a:ext uri="{FF2B5EF4-FFF2-40B4-BE49-F238E27FC236}">
                  <a16:creationId xmlns:a16="http://schemas.microsoft.com/office/drawing/2014/main" id="{C52EB97A-0655-6D13-2794-BC6A3747DF64}"/>
                </a:ext>
              </a:extLst>
            </p:cNvPr>
            <p:cNvSpPr/>
            <p:nvPr/>
          </p:nvSpPr>
          <p:spPr>
            <a:xfrm>
              <a:off x="6509003" y="4767072"/>
              <a:ext cx="407034" cy="332740"/>
            </a:xfrm>
            <a:custGeom>
              <a:avLst/>
              <a:gdLst/>
              <a:ahLst/>
              <a:cxnLst/>
              <a:rect l="l" t="t" r="r" b="b"/>
              <a:pathLst>
                <a:path w="407034" h="332739">
                  <a:moveTo>
                    <a:pt x="406907" y="0"/>
                  </a:moveTo>
                  <a:lnTo>
                    <a:pt x="0" y="0"/>
                  </a:lnTo>
                  <a:lnTo>
                    <a:pt x="0" y="332231"/>
                  </a:lnTo>
                  <a:lnTo>
                    <a:pt x="406907" y="332231"/>
                  </a:lnTo>
                  <a:lnTo>
                    <a:pt x="406907" y="0"/>
                  </a:lnTo>
                  <a:close/>
                </a:path>
              </a:pathLst>
            </a:custGeom>
            <a:solidFill>
              <a:srgbClr val="006FC0"/>
            </a:solidFill>
          </p:spPr>
          <p:txBody>
            <a:bodyPr wrap="square" lIns="0" tIns="0" rIns="0" bIns="0" rtlCol="0"/>
            <a:lstStyle/>
            <a:p>
              <a:endParaRPr/>
            </a:p>
          </p:txBody>
        </p:sp>
        <p:sp>
          <p:nvSpPr>
            <p:cNvPr id="48" name="object 48">
              <a:extLst>
                <a:ext uri="{FF2B5EF4-FFF2-40B4-BE49-F238E27FC236}">
                  <a16:creationId xmlns:a16="http://schemas.microsoft.com/office/drawing/2014/main" id="{D8C35635-4A5E-47F6-CD67-2803D26FCE43}"/>
                </a:ext>
              </a:extLst>
            </p:cNvPr>
            <p:cNvSpPr/>
            <p:nvPr/>
          </p:nvSpPr>
          <p:spPr>
            <a:xfrm>
              <a:off x="6509003" y="4767072"/>
              <a:ext cx="407034" cy="332740"/>
            </a:xfrm>
            <a:custGeom>
              <a:avLst/>
              <a:gdLst/>
              <a:ahLst/>
              <a:cxnLst/>
              <a:rect l="l" t="t" r="r" b="b"/>
              <a:pathLst>
                <a:path w="407034" h="332739">
                  <a:moveTo>
                    <a:pt x="0" y="0"/>
                  </a:moveTo>
                  <a:lnTo>
                    <a:pt x="406907" y="0"/>
                  </a:lnTo>
                  <a:lnTo>
                    <a:pt x="406907" y="332231"/>
                  </a:lnTo>
                  <a:lnTo>
                    <a:pt x="0" y="332231"/>
                  </a:lnTo>
                  <a:lnTo>
                    <a:pt x="0" y="0"/>
                  </a:lnTo>
                  <a:close/>
                </a:path>
              </a:pathLst>
            </a:custGeom>
            <a:ln w="9144">
              <a:solidFill>
                <a:srgbClr val="000000"/>
              </a:solidFill>
            </a:ln>
          </p:spPr>
          <p:txBody>
            <a:bodyPr wrap="square" lIns="0" tIns="0" rIns="0" bIns="0" rtlCol="0"/>
            <a:lstStyle/>
            <a:p>
              <a:endParaRPr/>
            </a:p>
          </p:txBody>
        </p:sp>
        <p:pic>
          <p:nvPicPr>
            <p:cNvPr id="49" name="object 49">
              <a:extLst>
                <a:ext uri="{FF2B5EF4-FFF2-40B4-BE49-F238E27FC236}">
                  <a16:creationId xmlns:a16="http://schemas.microsoft.com/office/drawing/2014/main" id="{95D21CDC-2CFA-7306-40F4-34391065CBC5}"/>
                </a:ext>
              </a:extLst>
            </p:cNvPr>
            <p:cNvPicPr/>
            <p:nvPr/>
          </p:nvPicPr>
          <p:blipFill>
            <a:blip r:embed="rId2" cstate="print"/>
            <a:stretch>
              <a:fillRect/>
            </a:stretch>
          </p:blipFill>
          <p:spPr>
            <a:xfrm>
              <a:off x="6509003" y="4291583"/>
              <a:ext cx="406907" cy="475488"/>
            </a:xfrm>
            <a:prstGeom prst="rect">
              <a:avLst/>
            </a:prstGeom>
          </p:spPr>
        </p:pic>
        <p:sp>
          <p:nvSpPr>
            <p:cNvPr id="50" name="object 50">
              <a:extLst>
                <a:ext uri="{FF2B5EF4-FFF2-40B4-BE49-F238E27FC236}">
                  <a16:creationId xmlns:a16="http://schemas.microsoft.com/office/drawing/2014/main" id="{C9568A90-58B6-5815-0C97-DA8CCF575EF8}"/>
                </a:ext>
              </a:extLst>
            </p:cNvPr>
            <p:cNvSpPr/>
            <p:nvPr/>
          </p:nvSpPr>
          <p:spPr>
            <a:xfrm>
              <a:off x="6509003" y="4291583"/>
              <a:ext cx="407034" cy="475615"/>
            </a:xfrm>
            <a:custGeom>
              <a:avLst/>
              <a:gdLst/>
              <a:ahLst/>
              <a:cxnLst/>
              <a:rect l="l" t="t" r="r" b="b"/>
              <a:pathLst>
                <a:path w="407034" h="475614">
                  <a:moveTo>
                    <a:pt x="0" y="0"/>
                  </a:moveTo>
                  <a:lnTo>
                    <a:pt x="406907" y="0"/>
                  </a:lnTo>
                  <a:lnTo>
                    <a:pt x="406907" y="475488"/>
                  </a:lnTo>
                  <a:lnTo>
                    <a:pt x="0" y="475488"/>
                  </a:lnTo>
                  <a:lnTo>
                    <a:pt x="0" y="0"/>
                  </a:lnTo>
                  <a:close/>
                </a:path>
              </a:pathLst>
            </a:custGeom>
            <a:ln w="9144">
              <a:solidFill>
                <a:srgbClr val="000000"/>
              </a:solidFill>
            </a:ln>
          </p:spPr>
          <p:txBody>
            <a:bodyPr wrap="square" lIns="0" tIns="0" rIns="0" bIns="0" rtlCol="0"/>
            <a:lstStyle/>
            <a:p>
              <a:endParaRPr/>
            </a:p>
          </p:txBody>
        </p:sp>
        <p:pic>
          <p:nvPicPr>
            <p:cNvPr id="51" name="object 51">
              <a:extLst>
                <a:ext uri="{FF2B5EF4-FFF2-40B4-BE49-F238E27FC236}">
                  <a16:creationId xmlns:a16="http://schemas.microsoft.com/office/drawing/2014/main" id="{35D93489-5748-8913-5BEC-930CA888B43B}"/>
                </a:ext>
              </a:extLst>
            </p:cNvPr>
            <p:cNvPicPr/>
            <p:nvPr/>
          </p:nvPicPr>
          <p:blipFill>
            <a:blip r:embed="rId3" cstate="print"/>
            <a:stretch>
              <a:fillRect/>
            </a:stretch>
          </p:blipFill>
          <p:spPr>
            <a:xfrm>
              <a:off x="6509003" y="2391156"/>
              <a:ext cx="406907" cy="1900428"/>
            </a:xfrm>
            <a:prstGeom prst="rect">
              <a:avLst/>
            </a:prstGeom>
          </p:spPr>
        </p:pic>
        <p:sp>
          <p:nvSpPr>
            <p:cNvPr id="52" name="object 52">
              <a:extLst>
                <a:ext uri="{FF2B5EF4-FFF2-40B4-BE49-F238E27FC236}">
                  <a16:creationId xmlns:a16="http://schemas.microsoft.com/office/drawing/2014/main" id="{1341F182-A424-6F58-2371-0BA41EE96DBF}"/>
                </a:ext>
              </a:extLst>
            </p:cNvPr>
            <p:cNvSpPr/>
            <p:nvPr/>
          </p:nvSpPr>
          <p:spPr>
            <a:xfrm>
              <a:off x="6509003" y="2391156"/>
              <a:ext cx="407034" cy="1900555"/>
            </a:xfrm>
            <a:custGeom>
              <a:avLst/>
              <a:gdLst/>
              <a:ahLst/>
              <a:cxnLst/>
              <a:rect l="l" t="t" r="r" b="b"/>
              <a:pathLst>
                <a:path w="407034" h="1900554">
                  <a:moveTo>
                    <a:pt x="0" y="0"/>
                  </a:moveTo>
                  <a:lnTo>
                    <a:pt x="406907" y="0"/>
                  </a:lnTo>
                  <a:lnTo>
                    <a:pt x="406907" y="1900428"/>
                  </a:lnTo>
                  <a:lnTo>
                    <a:pt x="0" y="1900428"/>
                  </a:lnTo>
                  <a:lnTo>
                    <a:pt x="0" y="0"/>
                  </a:lnTo>
                  <a:close/>
                </a:path>
              </a:pathLst>
            </a:custGeom>
            <a:ln w="9144">
              <a:solidFill>
                <a:srgbClr val="000000"/>
              </a:solidFill>
            </a:ln>
          </p:spPr>
          <p:txBody>
            <a:bodyPr wrap="square" lIns="0" tIns="0" rIns="0" bIns="0" rtlCol="0"/>
            <a:lstStyle/>
            <a:p>
              <a:endParaRPr/>
            </a:p>
          </p:txBody>
        </p:sp>
        <p:sp>
          <p:nvSpPr>
            <p:cNvPr id="53" name="object 53">
              <a:extLst>
                <a:ext uri="{FF2B5EF4-FFF2-40B4-BE49-F238E27FC236}">
                  <a16:creationId xmlns:a16="http://schemas.microsoft.com/office/drawing/2014/main" id="{68D6894B-9385-2674-0677-0A3EE1860DF5}"/>
                </a:ext>
              </a:extLst>
            </p:cNvPr>
            <p:cNvSpPr/>
            <p:nvPr/>
          </p:nvSpPr>
          <p:spPr>
            <a:xfrm>
              <a:off x="7242047" y="5146548"/>
              <a:ext cx="407034" cy="94615"/>
            </a:xfrm>
            <a:custGeom>
              <a:avLst/>
              <a:gdLst/>
              <a:ahLst/>
              <a:cxnLst/>
              <a:rect l="l" t="t" r="r" b="b"/>
              <a:pathLst>
                <a:path w="407034" h="94614">
                  <a:moveTo>
                    <a:pt x="406907" y="0"/>
                  </a:moveTo>
                  <a:lnTo>
                    <a:pt x="0" y="0"/>
                  </a:lnTo>
                  <a:lnTo>
                    <a:pt x="0" y="94487"/>
                  </a:lnTo>
                  <a:lnTo>
                    <a:pt x="406907" y="94487"/>
                  </a:lnTo>
                  <a:lnTo>
                    <a:pt x="406907" y="0"/>
                  </a:lnTo>
                  <a:close/>
                </a:path>
              </a:pathLst>
            </a:custGeom>
            <a:solidFill>
              <a:srgbClr val="92CDDD"/>
            </a:solidFill>
          </p:spPr>
          <p:txBody>
            <a:bodyPr wrap="square" lIns="0" tIns="0" rIns="0" bIns="0" rtlCol="0"/>
            <a:lstStyle/>
            <a:p>
              <a:endParaRPr/>
            </a:p>
          </p:txBody>
        </p:sp>
        <p:sp>
          <p:nvSpPr>
            <p:cNvPr id="54" name="object 54">
              <a:extLst>
                <a:ext uri="{FF2B5EF4-FFF2-40B4-BE49-F238E27FC236}">
                  <a16:creationId xmlns:a16="http://schemas.microsoft.com/office/drawing/2014/main" id="{D30429B6-3B9B-2B38-B314-C048CA1125CE}"/>
                </a:ext>
              </a:extLst>
            </p:cNvPr>
            <p:cNvSpPr/>
            <p:nvPr/>
          </p:nvSpPr>
          <p:spPr>
            <a:xfrm>
              <a:off x="7242047" y="4956048"/>
              <a:ext cx="407034" cy="285115"/>
            </a:xfrm>
            <a:custGeom>
              <a:avLst/>
              <a:gdLst/>
              <a:ahLst/>
              <a:cxnLst/>
              <a:rect l="l" t="t" r="r" b="b"/>
              <a:pathLst>
                <a:path w="407034" h="285114">
                  <a:moveTo>
                    <a:pt x="0" y="190500"/>
                  </a:moveTo>
                  <a:lnTo>
                    <a:pt x="406907" y="190500"/>
                  </a:lnTo>
                  <a:lnTo>
                    <a:pt x="406907" y="284988"/>
                  </a:lnTo>
                  <a:lnTo>
                    <a:pt x="0" y="284988"/>
                  </a:lnTo>
                  <a:lnTo>
                    <a:pt x="0" y="190500"/>
                  </a:lnTo>
                  <a:close/>
                </a:path>
                <a:path w="407034" h="285114">
                  <a:moveTo>
                    <a:pt x="0" y="0"/>
                  </a:moveTo>
                  <a:lnTo>
                    <a:pt x="406907" y="0"/>
                  </a:lnTo>
                  <a:lnTo>
                    <a:pt x="406907" y="190500"/>
                  </a:lnTo>
                  <a:lnTo>
                    <a:pt x="0" y="190500"/>
                  </a:lnTo>
                  <a:lnTo>
                    <a:pt x="0" y="0"/>
                  </a:lnTo>
                  <a:close/>
                </a:path>
              </a:pathLst>
            </a:custGeom>
            <a:ln w="9144">
              <a:solidFill>
                <a:srgbClr val="000000"/>
              </a:solidFill>
            </a:ln>
          </p:spPr>
          <p:txBody>
            <a:bodyPr wrap="square" lIns="0" tIns="0" rIns="0" bIns="0" rtlCol="0"/>
            <a:lstStyle/>
            <a:p>
              <a:endParaRPr/>
            </a:p>
          </p:txBody>
        </p:sp>
        <p:sp>
          <p:nvSpPr>
            <p:cNvPr id="55" name="object 55">
              <a:extLst>
                <a:ext uri="{FF2B5EF4-FFF2-40B4-BE49-F238E27FC236}">
                  <a16:creationId xmlns:a16="http://schemas.microsoft.com/office/drawing/2014/main" id="{48EB5F22-4E2D-924C-91B5-C1F63E0E96A8}"/>
                </a:ext>
              </a:extLst>
            </p:cNvPr>
            <p:cNvSpPr/>
            <p:nvPr/>
          </p:nvSpPr>
          <p:spPr>
            <a:xfrm>
              <a:off x="7242047" y="4244339"/>
              <a:ext cx="407034" cy="711835"/>
            </a:xfrm>
            <a:custGeom>
              <a:avLst/>
              <a:gdLst/>
              <a:ahLst/>
              <a:cxnLst/>
              <a:rect l="l" t="t" r="r" b="b"/>
              <a:pathLst>
                <a:path w="407034" h="711835">
                  <a:moveTo>
                    <a:pt x="406907" y="0"/>
                  </a:moveTo>
                  <a:lnTo>
                    <a:pt x="0" y="0"/>
                  </a:lnTo>
                  <a:lnTo>
                    <a:pt x="0" y="711708"/>
                  </a:lnTo>
                  <a:lnTo>
                    <a:pt x="406907" y="711708"/>
                  </a:lnTo>
                  <a:lnTo>
                    <a:pt x="406907" y="0"/>
                  </a:lnTo>
                  <a:close/>
                </a:path>
              </a:pathLst>
            </a:custGeom>
            <a:solidFill>
              <a:srgbClr val="006FC0"/>
            </a:solidFill>
          </p:spPr>
          <p:txBody>
            <a:bodyPr wrap="square" lIns="0" tIns="0" rIns="0" bIns="0" rtlCol="0"/>
            <a:lstStyle/>
            <a:p>
              <a:endParaRPr/>
            </a:p>
          </p:txBody>
        </p:sp>
        <p:sp>
          <p:nvSpPr>
            <p:cNvPr id="56" name="object 56">
              <a:extLst>
                <a:ext uri="{FF2B5EF4-FFF2-40B4-BE49-F238E27FC236}">
                  <a16:creationId xmlns:a16="http://schemas.microsoft.com/office/drawing/2014/main" id="{53B7FCA0-C90C-F18C-8D84-6CA5ACA68B3F}"/>
                </a:ext>
              </a:extLst>
            </p:cNvPr>
            <p:cNvSpPr/>
            <p:nvPr/>
          </p:nvSpPr>
          <p:spPr>
            <a:xfrm>
              <a:off x="7242047" y="4244339"/>
              <a:ext cx="407034" cy="711835"/>
            </a:xfrm>
            <a:custGeom>
              <a:avLst/>
              <a:gdLst/>
              <a:ahLst/>
              <a:cxnLst/>
              <a:rect l="l" t="t" r="r" b="b"/>
              <a:pathLst>
                <a:path w="407034" h="711835">
                  <a:moveTo>
                    <a:pt x="0" y="0"/>
                  </a:moveTo>
                  <a:lnTo>
                    <a:pt x="406907" y="0"/>
                  </a:lnTo>
                  <a:lnTo>
                    <a:pt x="406907" y="711708"/>
                  </a:lnTo>
                  <a:lnTo>
                    <a:pt x="0" y="711708"/>
                  </a:lnTo>
                  <a:lnTo>
                    <a:pt x="0" y="0"/>
                  </a:lnTo>
                  <a:close/>
                </a:path>
              </a:pathLst>
            </a:custGeom>
            <a:ln w="9144">
              <a:solidFill>
                <a:srgbClr val="000000"/>
              </a:solidFill>
            </a:ln>
          </p:spPr>
          <p:txBody>
            <a:bodyPr wrap="square" lIns="0" tIns="0" rIns="0" bIns="0" rtlCol="0"/>
            <a:lstStyle/>
            <a:p>
              <a:endParaRPr/>
            </a:p>
          </p:txBody>
        </p:sp>
        <p:pic>
          <p:nvPicPr>
            <p:cNvPr id="57" name="object 57">
              <a:extLst>
                <a:ext uri="{FF2B5EF4-FFF2-40B4-BE49-F238E27FC236}">
                  <a16:creationId xmlns:a16="http://schemas.microsoft.com/office/drawing/2014/main" id="{98D19D73-5FE7-4020-E819-BB9E6B78AA20}"/>
                </a:ext>
              </a:extLst>
            </p:cNvPr>
            <p:cNvPicPr/>
            <p:nvPr/>
          </p:nvPicPr>
          <p:blipFill>
            <a:blip r:embed="rId4" cstate="print"/>
            <a:stretch>
              <a:fillRect/>
            </a:stretch>
          </p:blipFill>
          <p:spPr>
            <a:xfrm>
              <a:off x="7242047" y="3531108"/>
              <a:ext cx="406907" cy="713231"/>
            </a:xfrm>
            <a:prstGeom prst="rect">
              <a:avLst/>
            </a:prstGeom>
          </p:spPr>
        </p:pic>
        <p:sp>
          <p:nvSpPr>
            <p:cNvPr id="58" name="object 58">
              <a:extLst>
                <a:ext uri="{FF2B5EF4-FFF2-40B4-BE49-F238E27FC236}">
                  <a16:creationId xmlns:a16="http://schemas.microsoft.com/office/drawing/2014/main" id="{A43F9ECC-9B43-54E1-AC55-B9B88E78E4BC}"/>
                </a:ext>
              </a:extLst>
            </p:cNvPr>
            <p:cNvSpPr/>
            <p:nvPr/>
          </p:nvSpPr>
          <p:spPr>
            <a:xfrm>
              <a:off x="7242047" y="3531108"/>
              <a:ext cx="407034" cy="713740"/>
            </a:xfrm>
            <a:custGeom>
              <a:avLst/>
              <a:gdLst/>
              <a:ahLst/>
              <a:cxnLst/>
              <a:rect l="l" t="t" r="r" b="b"/>
              <a:pathLst>
                <a:path w="407034" h="713739">
                  <a:moveTo>
                    <a:pt x="0" y="0"/>
                  </a:moveTo>
                  <a:lnTo>
                    <a:pt x="406907" y="0"/>
                  </a:lnTo>
                  <a:lnTo>
                    <a:pt x="406907" y="713231"/>
                  </a:lnTo>
                  <a:lnTo>
                    <a:pt x="0" y="713231"/>
                  </a:lnTo>
                  <a:lnTo>
                    <a:pt x="0" y="0"/>
                  </a:lnTo>
                  <a:close/>
                </a:path>
              </a:pathLst>
            </a:custGeom>
            <a:ln w="9143">
              <a:solidFill>
                <a:srgbClr val="000000"/>
              </a:solidFill>
            </a:ln>
          </p:spPr>
          <p:txBody>
            <a:bodyPr wrap="square" lIns="0" tIns="0" rIns="0" bIns="0" rtlCol="0"/>
            <a:lstStyle/>
            <a:p>
              <a:endParaRPr/>
            </a:p>
          </p:txBody>
        </p:sp>
        <p:pic>
          <p:nvPicPr>
            <p:cNvPr id="59" name="object 59">
              <a:extLst>
                <a:ext uri="{FF2B5EF4-FFF2-40B4-BE49-F238E27FC236}">
                  <a16:creationId xmlns:a16="http://schemas.microsoft.com/office/drawing/2014/main" id="{99EEABAC-8F4C-95EC-E4BA-0A9A8738EAE0}"/>
                </a:ext>
              </a:extLst>
            </p:cNvPr>
            <p:cNvPicPr/>
            <p:nvPr/>
          </p:nvPicPr>
          <p:blipFill>
            <a:blip r:embed="rId5" cstate="print"/>
            <a:stretch>
              <a:fillRect/>
            </a:stretch>
          </p:blipFill>
          <p:spPr>
            <a:xfrm>
              <a:off x="7242047" y="2391156"/>
              <a:ext cx="406907" cy="1139952"/>
            </a:xfrm>
            <a:prstGeom prst="rect">
              <a:avLst/>
            </a:prstGeom>
          </p:spPr>
        </p:pic>
        <p:sp>
          <p:nvSpPr>
            <p:cNvPr id="60" name="object 60">
              <a:extLst>
                <a:ext uri="{FF2B5EF4-FFF2-40B4-BE49-F238E27FC236}">
                  <a16:creationId xmlns:a16="http://schemas.microsoft.com/office/drawing/2014/main" id="{AF5D5C3D-BADC-BA41-7528-AAD226780C9C}"/>
                </a:ext>
              </a:extLst>
            </p:cNvPr>
            <p:cNvSpPr/>
            <p:nvPr/>
          </p:nvSpPr>
          <p:spPr>
            <a:xfrm>
              <a:off x="7242047" y="2391156"/>
              <a:ext cx="407034" cy="1140460"/>
            </a:xfrm>
            <a:custGeom>
              <a:avLst/>
              <a:gdLst/>
              <a:ahLst/>
              <a:cxnLst/>
              <a:rect l="l" t="t" r="r" b="b"/>
              <a:pathLst>
                <a:path w="407034" h="1140460">
                  <a:moveTo>
                    <a:pt x="0" y="0"/>
                  </a:moveTo>
                  <a:lnTo>
                    <a:pt x="406907" y="0"/>
                  </a:lnTo>
                  <a:lnTo>
                    <a:pt x="406907" y="1139952"/>
                  </a:lnTo>
                  <a:lnTo>
                    <a:pt x="0" y="1139952"/>
                  </a:lnTo>
                  <a:lnTo>
                    <a:pt x="0" y="0"/>
                  </a:lnTo>
                  <a:close/>
                </a:path>
              </a:pathLst>
            </a:custGeom>
            <a:ln w="9144">
              <a:solidFill>
                <a:srgbClr val="000000"/>
              </a:solidFill>
            </a:ln>
          </p:spPr>
          <p:txBody>
            <a:bodyPr wrap="square" lIns="0" tIns="0" rIns="0" bIns="0" rtlCol="0"/>
            <a:lstStyle/>
            <a:p>
              <a:endParaRPr/>
            </a:p>
          </p:txBody>
        </p:sp>
        <p:sp>
          <p:nvSpPr>
            <p:cNvPr id="61" name="object 61">
              <a:extLst>
                <a:ext uri="{FF2B5EF4-FFF2-40B4-BE49-F238E27FC236}">
                  <a16:creationId xmlns:a16="http://schemas.microsoft.com/office/drawing/2014/main" id="{4BCC2B4C-9C09-CDF8-5397-FD7012E67E44}"/>
                </a:ext>
              </a:extLst>
            </p:cNvPr>
            <p:cNvSpPr/>
            <p:nvPr/>
          </p:nvSpPr>
          <p:spPr>
            <a:xfrm>
              <a:off x="6300215" y="2391156"/>
              <a:ext cx="1511935" cy="2905125"/>
            </a:xfrm>
            <a:custGeom>
              <a:avLst/>
              <a:gdLst/>
              <a:ahLst/>
              <a:cxnLst/>
              <a:rect l="l" t="t" r="r" b="b"/>
              <a:pathLst>
                <a:path w="1511934" h="2905125">
                  <a:moveTo>
                    <a:pt x="45720" y="2849880"/>
                  </a:moveTo>
                  <a:lnTo>
                    <a:pt x="45720" y="0"/>
                  </a:lnTo>
                </a:path>
                <a:path w="1511934" h="2905125">
                  <a:moveTo>
                    <a:pt x="0" y="2849880"/>
                  </a:moveTo>
                  <a:lnTo>
                    <a:pt x="45720" y="2849880"/>
                  </a:lnTo>
                </a:path>
                <a:path w="1511934" h="2905125">
                  <a:moveTo>
                    <a:pt x="0" y="2279904"/>
                  </a:moveTo>
                  <a:lnTo>
                    <a:pt x="45720" y="2279904"/>
                  </a:lnTo>
                </a:path>
                <a:path w="1511934" h="2905125">
                  <a:moveTo>
                    <a:pt x="0" y="1709928"/>
                  </a:moveTo>
                  <a:lnTo>
                    <a:pt x="45720" y="1709928"/>
                  </a:lnTo>
                </a:path>
                <a:path w="1511934" h="2905125">
                  <a:moveTo>
                    <a:pt x="0" y="1139952"/>
                  </a:moveTo>
                  <a:lnTo>
                    <a:pt x="45720" y="1139952"/>
                  </a:lnTo>
                </a:path>
                <a:path w="1511934" h="2905125">
                  <a:moveTo>
                    <a:pt x="0" y="569976"/>
                  </a:moveTo>
                  <a:lnTo>
                    <a:pt x="45720" y="569976"/>
                  </a:lnTo>
                </a:path>
                <a:path w="1511934" h="2905125">
                  <a:moveTo>
                    <a:pt x="0" y="0"/>
                  </a:moveTo>
                  <a:lnTo>
                    <a:pt x="45720" y="0"/>
                  </a:lnTo>
                </a:path>
                <a:path w="1511934" h="2905125">
                  <a:moveTo>
                    <a:pt x="45720" y="2849880"/>
                  </a:moveTo>
                  <a:lnTo>
                    <a:pt x="1511808" y="2849880"/>
                  </a:lnTo>
                </a:path>
                <a:path w="1511934" h="2905125">
                  <a:moveTo>
                    <a:pt x="45720" y="2849880"/>
                  </a:moveTo>
                  <a:lnTo>
                    <a:pt x="45720" y="2904744"/>
                  </a:lnTo>
                </a:path>
                <a:path w="1511934" h="2905125">
                  <a:moveTo>
                    <a:pt x="778763" y="2849880"/>
                  </a:moveTo>
                  <a:lnTo>
                    <a:pt x="778763" y="2904744"/>
                  </a:lnTo>
                </a:path>
                <a:path w="1511934" h="2905125">
                  <a:moveTo>
                    <a:pt x="1511808" y="2849880"/>
                  </a:moveTo>
                  <a:lnTo>
                    <a:pt x="1511808" y="2904744"/>
                  </a:lnTo>
                </a:path>
              </a:pathLst>
            </a:custGeom>
            <a:ln w="12192">
              <a:solidFill>
                <a:srgbClr val="000000"/>
              </a:solidFill>
            </a:ln>
          </p:spPr>
          <p:txBody>
            <a:bodyPr wrap="square" lIns="0" tIns="0" rIns="0" bIns="0" rtlCol="0"/>
            <a:lstStyle/>
            <a:p>
              <a:endParaRPr/>
            </a:p>
          </p:txBody>
        </p:sp>
        <p:pic>
          <p:nvPicPr>
            <p:cNvPr id="62" name="object 62">
              <a:extLst>
                <a:ext uri="{FF2B5EF4-FFF2-40B4-BE49-F238E27FC236}">
                  <a16:creationId xmlns:a16="http://schemas.microsoft.com/office/drawing/2014/main" id="{F22A89FD-1CCC-2B97-E589-BD7421316308}"/>
                </a:ext>
              </a:extLst>
            </p:cNvPr>
            <p:cNvPicPr/>
            <p:nvPr/>
          </p:nvPicPr>
          <p:blipFill>
            <a:blip r:embed="rId6" cstate="print"/>
            <a:stretch>
              <a:fillRect/>
            </a:stretch>
          </p:blipFill>
          <p:spPr>
            <a:xfrm>
              <a:off x="7848599" y="2974848"/>
              <a:ext cx="89916" cy="89915"/>
            </a:xfrm>
            <a:prstGeom prst="rect">
              <a:avLst/>
            </a:prstGeom>
          </p:spPr>
        </p:pic>
        <p:sp>
          <p:nvSpPr>
            <p:cNvPr id="63" name="object 63">
              <a:extLst>
                <a:ext uri="{FF2B5EF4-FFF2-40B4-BE49-F238E27FC236}">
                  <a16:creationId xmlns:a16="http://schemas.microsoft.com/office/drawing/2014/main" id="{D5A1BAAF-9085-CE1C-51ED-16B155B4B7EB}"/>
                </a:ext>
              </a:extLst>
            </p:cNvPr>
            <p:cNvSpPr/>
            <p:nvPr/>
          </p:nvSpPr>
          <p:spPr>
            <a:xfrm>
              <a:off x="7848599" y="2974848"/>
              <a:ext cx="90170" cy="90170"/>
            </a:xfrm>
            <a:custGeom>
              <a:avLst/>
              <a:gdLst/>
              <a:ahLst/>
              <a:cxnLst/>
              <a:rect l="l" t="t" r="r" b="b"/>
              <a:pathLst>
                <a:path w="90170" h="90169">
                  <a:moveTo>
                    <a:pt x="0" y="89915"/>
                  </a:moveTo>
                  <a:lnTo>
                    <a:pt x="89916" y="89915"/>
                  </a:lnTo>
                  <a:lnTo>
                    <a:pt x="89916" y="0"/>
                  </a:lnTo>
                  <a:lnTo>
                    <a:pt x="0" y="0"/>
                  </a:lnTo>
                  <a:lnTo>
                    <a:pt x="0" y="89915"/>
                  </a:lnTo>
                  <a:close/>
                </a:path>
              </a:pathLst>
            </a:custGeom>
            <a:ln w="9144">
              <a:solidFill>
                <a:srgbClr val="000000"/>
              </a:solidFill>
            </a:ln>
          </p:spPr>
          <p:txBody>
            <a:bodyPr wrap="square" lIns="0" tIns="0" rIns="0" bIns="0" rtlCol="0"/>
            <a:lstStyle/>
            <a:p>
              <a:endParaRPr/>
            </a:p>
          </p:txBody>
        </p:sp>
        <p:pic>
          <p:nvPicPr>
            <p:cNvPr id="64" name="object 64">
              <a:extLst>
                <a:ext uri="{FF2B5EF4-FFF2-40B4-BE49-F238E27FC236}">
                  <a16:creationId xmlns:a16="http://schemas.microsoft.com/office/drawing/2014/main" id="{90C5D8F8-779E-D7B6-877F-F6F7FE0864D7}"/>
                </a:ext>
              </a:extLst>
            </p:cNvPr>
            <p:cNvPicPr/>
            <p:nvPr/>
          </p:nvPicPr>
          <p:blipFill>
            <a:blip r:embed="rId7" cstate="print"/>
            <a:stretch>
              <a:fillRect/>
            </a:stretch>
          </p:blipFill>
          <p:spPr>
            <a:xfrm>
              <a:off x="7848599" y="3403092"/>
              <a:ext cx="89916" cy="89915"/>
            </a:xfrm>
            <a:prstGeom prst="rect">
              <a:avLst/>
            </a:prstGeom>
          </p:spPr>
        </p:pic>
        <p:sp>
          <p:nvSpPr>
            <p:cNvPr id="65" name="object 65">
              <a:extLst>
                <a:ext uri="{FF2B5EF4-FFF2-40B4-BE49-F238E27FC236}">
                  <a16:creationId xmlns:a16="http://schemas.microsoft.com/office/drawing/2014/main" id="{A1A8A67E-CC4E-8E5C-8705-90F8123704C3}"/>
                </a:ext>
              </a:extLst>
            </p:cNvPr>
            <p:cNvSpPr/>
            <p:nvPr/>
          </p:nvSpPr>
          <p:spPr>
            <a:xfrm>
              <a:off x="7848599" y="3403092"/>
              <a:ext cx="90170" cy="90170"/>
            </a:xfrm>
            <a:custGeom>
              <a:avLst/>
              <a:gdLst/>
              <a:ahLst/>
              <a:cxnLst/>
              <a:rect l="l" t="t" r="r" b="b"/>
              <a:pathLst>
                <a:path w="90170" h="90170">
                  <a:moveTo>
                    <a:pt x="0" y="89915"/>
                  </a:moveTo>
                  <a:lnTo>
                    <a:pt x="89916" y="89915"/>
                  </a:lnTo>
                  <a:lnTo>
                    <a:pt x="89916" y="0"/>
                  </a:lnTo>
                  <a:lnTo>
                    <a:pt x="0" y="0"/>
                  </a:lnTo>
                  <a:lnTo>
                    <a:pt x="0" y="89915"/>
                  </a:lnTo>
                  <a:close/>
                </a:path>
              </a:pathLst>
            </a:custGeom>
            <a:ln w="9144">
              <a:solidFill>
                <a:srgbClr val="000000"/>
              </a:solidFill>
            </a:ln>
          </p:spPr>
          <p:txBody>
            <a:bodyPr wrap="square" lIns="0" tIns="0" rIns="0" bIns="0" rtlCol="0"/>
            <a:lstStyle/>
            <a:p>
              <a:endParaRPr/>
            </a:p>
          </p:txBody>
        </p:sp>
        <p:sp>
          <p:nvSpPr>
            <p:cNvPr id="66" name="object 66">
              <a:extLst>
                <a:ext uri="{FF2B5EF4-FFF2-40B4-BE49-F238E27FC236}">
                  <a16:creationId xmlns:a16="http://schemas.microsoft.com/office/drawing/2014/main" id="{A05D6C06-D1E9-B36A-E8F4-216832989CAC}"/>
                </a:ext>
              </a:extLst>
            </p:cNvPr>
            <p:cNvSpPr/>
            <p:nvPr/>
          </p:nvSpPr>
          <p:spPr>
            <a:xfrm>
              <a:off x="7848599" y="3831336"/>
              <a:ext cx="90170" cy="90170"/>
            </a:xfrm>
            <a:custGeom>
              <a:avLst/>
              <a:gdLst/>
              <a:ahLst/>
              <a:cxnLst/>
              <a:rect l="l" t="t" r="r" b="b"/>
              <a:pathLst>
                <a:path w="90170" h="90170">
                  <a:moveTo>
                    <a:pt x="89916" y="0"/>
                  </a:moveTo>
                  <a:lnTo>
                    <a:pt x="0" y="0"/>
                  </a:lnTo>
                  <a:lnTo>
                    <a:pt x="0" y="89916"/>
                  </a:lnTo>
                  <a:lnTo>
                    <a:pt x="89916" y="89916"/>
                  </a:lnTo>
                  <a:lnTo>
                    <a:pt x="89916" y="0"/>
                  </a:lnTo>
                  <a:close/>
                </a:path>
              </a:pathLst>
            </a:custGeom>
            <a:solidFill>
              <a:srgbClr val="006FC0"/>
            </a:solidFill>
          </p:spPr>
          <p:txBody>
            <a:bodyPr wrap="square" lIns="0" tIns="0" rIns="0" bIns="0" rtlCol="0"/>
            <a:lstStyle/>
            <a:p>
              <a:endParaRPr/>
            </a:p>
          </p:txBody>
        </p:sp>
        <p:sp>
          <p:nvSpPr>
            <p:cNvPr id="67" name="object 67">
              <a:extLst>
                <a:ext uri="{FF2B5EF4-FFF2-40B4-BE49-F238E27FC236}">
                  <a16:creationId xmlns:a16="http://schemas.microsoft.com/office/drawing/2014/main" id="{C0FB1B40-635E-2DA7-DD8E-3BBC327D40F6}"/>
                </a:ext>
              </a:extLst>
            </p:cNvPr>
            <p:cNvSpPr/>
            <p:nvPr/>
          </p:nvSpPr>
          <p:spPr>
            <a:xfrm>
              <a:off x="7848599" y="3831336"/>
              <a:ext cx="90170" cy="518159"/>
            </a:xfrm>
            <a:custGeom>
              <a:avLst/>
              <a:gdLst/>
              <a:ahLst/>
              <a:cxnLst/>
              <a:rect l="l" t="t" r="r" b="b"/>
              <a:pathLst>
                <a:path w="90170" h="518160">
                  <a:moveTo>
                    <a:pt x="0" y="89916"/>
                  </a:moveTo>
                  <a:lnTo>
                    <a:pt x="89916" y="89916"/>
                  </a:lnTo>
                  <a:lnTo>
                    <a:pt x="89916" y="0"/>
                  </a:lnTo>
                  <a:lnTo>
                    <a:pt x="0" y="0"/>
                  </a:lnTo>
                  <a:lnTo>
                    <a:pt x="0" y="89916"/>
                  </a:lnTo>
                  <a:close/>
                </a:path>
                <a:path w="90170" h="518160">
                  <a:moveTo>
                    <a:pt x="0" y="518160"/>
                  </a:moveTo>
                  <a:lnTo>
                    <a:pt x="89916" y="518160"/>
                  </a:lnTo>
                  <a:lnTo>
                    <a:pt x="89916" y="428244"/>
                  </a:lnTo>
                  <a:lnTo>
                    <a:pt x="0" y="428244"/>
                  </a:lnTo>
                  <a:lnTo>
                    <a:pt x="0" y="518160"/>
                  </a:lnTo>
                  <a:close/>
                </a:path>
              </a:pathLst>
            </a:custGeom>
            <a:ln w="9144">
              <a:solidFill>
                <a:srgbClr val="000000"/>
              </a:solidFill>
            </a:ln>
          </p:spPr>
          <p:txBody>
            <a:bodyPr wrap="square" lIns="0" tIns="0" rIns="0" bIns="0" rtlCol="0"/>
            <a:lstStyle/>
            <a:p>
              <a:endParaRPr/>
            </a:p>
          </p:txBody>
        </p:sp>
        <p:sp>
          <p:nvSpPr>
            <p:cNvPr id="68" name="object 68">
              <a:extLst>
                <a:ext uri="{FF2B5EF4-FFF2-40B4-BE49-F238E27FC236}">
                  <a16:creationId xmlns:a16="http://schemas.microsoft.com/office/drawing/2014/main" id="{16DAE3DF-809A-75BB-7C4D-74D289A902F1}"/>
                </a:ext>
              </a:extLst>
            </p:cNvPr>
            <p:cNvSpPr/>
            <p:nvPr/>
          </p:nvSpPr>
          <p:spPr>
            <a:xfrm>
              <a:off x="7848599" y="4687824"/>
              <a:ext cx="90170" cy="90170"/>
            </a:xfrm>
            <a:custGeom>
              <a:avLst/>
              <a:gdLst/>
              <a:ahLst/>
              <a:cxnLst/>
              <a:rect l="l" t="t" r="r" b="b"/>
              <a:pathLst>
                <a:path w="90170" h="90170">
                  <a:moveTo>
                    <a:pt x="89916" y="0"/>
                  </a:moveTo>
                  <a:lnTo>
                    <a:pt x="0" y="0"/>
                  </a:lnTo>
                  <a:lnTo>
                    <a:pt x="0" y="89915"/>
                  </a:lnTo>
                  <a:lnTo>
                    <a:pt x="89916" y="89915"/>
                  </a:lnTo>
                  <a:lnTo>
                    <a:pt x="89916" y="0"/>
                  </a:lnTo>
                  <a:close/>
                </a:path>
              </a:pathLst>
            </a:custGeom>
            <a:solidFill>
              <a:srgbClr val="92CDDD"/>
            </a:solidFill>
          </p:spPr>
          <p:txBody>
            <a:bodyPr wrap="square" lIns="0" tIns="0" rIns="0" bIns="0" rtlCol="0"/>
            <a:lstStyle/>
            <a:p>
              <a:endParaRPr/>
            </a:p>
          </p:txBody>
        </p:sp>
        <p:sp>
          <p:nvSpPr>
            <p:cNvPr id="69" name="object 69">
              <a:extLst>
                <a:ext uri="{FF2B5EF4-FFF2-40B4-BE49-F238E27FC236}">
                  <a16:creationId xmlns:a16="http://schemas.microsoft.com/office/drawing/2014/main" id="{1E0EA3F7-5D38-A303-BE45-5DE113F37891}"/>
                </a:ext>
              </a:extLst>
            </p:cNvPr>
            <p:cNvSpPr/>
            <p:nvPr/>
          </p:nvSpPr>
          <p:spPr>
            <a:xfrm>
              <a:off x="7848599" y="4687824"/>
              <a:ext cx="90170" cy="90170"/>
            </a:xfrm>
            <a:custGeom>
              <a:avLst/>
              <a:gdLst/>
              <a:ahLst/>
              <a:cxnLst/>
              <a:rect l="l" t="t" r="r" b="b"/>
              <a:pathLst>
                <a:path w="90170" h="90170">
                  <a:moveTo>
                    <a:pt x="0" y="89915"/>
                  </a:moveTo>
                  <a:lnTo>
                    <a:pt x="89916" y="89915"/>
                  </a:lnTo>
                  <a:lnTo>
                    <a:pt x="89916" y="0"/>
                  </a:lnTo>
                  <a:lnTo>
                    <a:pt x="0" y="0"/>
                  </a:lnTo>
                  <a:lnTo>
                    <a:pt x="0" y="89915"/>
                  </a:lnTo>
                  <a:close/>
                </a:path>
              </a:pathLst>
            </a:custGeom>
            <a:ln w="9144">
              <a:solidFill>
                <a:srgbClr val="000000"/>
              </a:solidFill>
            </a:ln>
          </p:spPr>
          <p:txBody>
            <a:bodyPr wrap="square" lIns="0" tIns="0" rIns="0" bIns="0" rtlCol="0"/>
            <a:lstStyle/>
            <a:p>
              <a:endParaRPr/>
            </a:p>
          </p:txBody>
        </p:sp>
      </p:grpSp>
      <p:sp>
        <p:nvSpPr>
          <p:cNvPr id="70" name="object 70">
            <a:extLst>
              <a:ext uri="{FF2B5EF4-FFF2-40B4-BE49-F238E27FC236}">
                <a16:creationId xmlns:a16="http://schemas.microsoft.com/office/drawing/2014/main" id="{6BB78B29-4B38-C57E-EEF4-A09A3245AA4E}"/>
              </a:ext>
            </a:extLst>
          </p:cNvPr>
          <p:cNvSpPr txBox="1"/>
          <p:nvPr/>
        </p:nvSpPr>
        <p:spPr>
          <a:xfrm>
            <a:off x="7433527" y="5206136"/>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ＭＳ Ｐゴシック"/>
                <a:cs typeface="ＭＳ Ｐゴシック"/>
              </a:rPr>
              <a:t>0</a:t>
            </a:r>
            <a:endParaRPr sz="1200">
              <a:latin typeface="ＭＳ Ｐゴシック"/>
              <a:cs typeface="ＭＳ Ｐゴシック"/>
            </a:endParaRPr>
          </a:p>
        </p:txBody>
      </p:sp>
      <p:sp>
        <p:nvSpPr>
          <p:cNvPr id="71" name="object 71">
            <a:extLst>
              <a:ext uri="{FF2B5EF4-FFF2-40B4-BE49-F238E27FC236}">
                <a16:creationId xmlns:a16="http://schemas.microsoft.com/office/drawing/2014/main" id="{F1391747-CC75-3BCA-8784-A738E3DF240E}"/>
              </a:ext>
            </a:extLst>
          </p:cNvPr>
          <p:cNvSpPr txBox="1"/>
          <p:nvPr/>
        </p:nvSpPr>
        <p:spPr>
          <a:xfrm>
            <a:off x="7357327" y="4635907"/>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20</a:t>
            </a:r>
            <a:endParaRPr sz="1200">
              <a:latin typeface="ＭＳ Ｐゴシック"/>
              <a:cs typeface="ＭＳ Ｐゴシック"/>
            </a:endParaRPr>
          </a:p>
        </p:txBody>
      </p:sp>
      <p:sp>
        <p:nvSpPr>
          <p:cNvPr id="72" name="object 72">
            <a:extLst>
              <a:ext uri="{FF2B5EF4-FFF2-40B4-BE49-F238E27FC236}">
                <a16:creationId xmlns:a16="http://schemas.microsoft.com/office/drawing/2014/main" id="{C1AE7C87-7725-0A8A-0B27-13CC4626E7E9}"/>
              </a:ext>
            </a:extLst>
          </p:cNvPr>
          <p:cNvSpPr txBox="1"/>
          <p:nvPr/>
        </p:nvSpPr>
        <p:spPr>
          <a:xfrm>
            <a:off x="7357327" y="4065676"/>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40</a:t>
            </a:r>
            <a:endParaRPr sz="1200">
              <a:latin typeface="ＭＳ Ｐゴシック"/>
              <a:cs typeface="ＭＳ Ｐゴシック"/>
            </a:endParaRPr>
          </a:p>
        </p:txBody>
      </p:sp>
      <p:sp>
        <p:nvSpPr>
          <p:cNvPr id="73" name="object 73">
            <a:extLst>
              <a:ext uri="{FF2B5EF4-FFF2-40B4-BE49-F238E27FC236}">
                <a16:creationId xmlns:a16="http://schemas.microsoft.com/office/drawing/2014/main" id="{04633981-CFAA-08AE-1BF1-1E5906932BCC}"/>
              </a:ext>
            </a:extLst>
          </p:cNvPr>
          <p:cNvSpPr txBox="1"/>
          <p:nvPr/>
        </p:nvSpPr>
        <p:spPr>
          <a:xfrm>
            <a:off x="7357327" y="3495320"/>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60</a:t>
            </a:r>
            <a:endParaRPr sz="1200">
              <a:latin typeface="ＭＳ Ｐゴシック"/>
              <a:cs typeface="ＭＳ Ｐゴシック"/>
            </a:endParaRPr>
          </a:p>
        </p:txBody>
      </p:sp>
      <p:sp>
        <p:nvSpPr>
          <p:cNvPr id="74" name="object 74">
            <a:extLst>
              <a:ext uri="{FF2B5EF4-FFF2-40B4-BE49-F238E27FC236}">
                <a16:creationId xmlns:a16="http://schemas.microsoft.com/office/drawing/2014/main" id="{F0F94CCB-7989-B8B4-40FF-5C7FA32FDA68}"/>
              </a:ext>
            </a:extLst>
          </p:cNvPr>
          <p:cNvSpPr txBox="1"/>
          <p:nvPr/>
        </p:nvSpPr>
        <p:spPr>
          <a:xfrm>
            <a:off x="7357327" y="2925090"/>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80</a:t>
            </a:r>
            <a:endParaRPr sz="1200">
              <a:latin typeface="ＭＳ Ｐゴシック"/>
              <a:cs typeface="ＭＳ Ｐゴシック"/>
            </a:endParaRPr>
          </a:p>
        </p:txBody>
      </p:sp>
      <p:sp>
        <p:nvSpPr>
          <p:cNvPr id="75" name="object 75">
            <a:extLst>
              <a:ext uri="{FF2B5EF4-FFF2-40B4-BE49-F238E27FC236}">
                <a16:creationId xmlns:a16="http://schemas.microsoft.com/office/drawing/2014/main" id="{C63F8814-32D7-F163-82A1-DCAD06D0EBCF}"/>
              </a:ext>
            </a:extLst>
          </p:cNvPr>
          <p:cNvSpPr txBox="1"/>
          <p:nvPr/>
        </p:nvSpPr>
        <p:spPr>
          <a:xfrm>
            <a:off x="7280746" y="2354733"/>
            <a:ext cx="2540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100</a:t>
            </a:r>
            <a:endParaRPr sz="1200">
              <a:latin typeface="ＭＳ Ｐゴシック"/>
              <a:cs typeface="ＭＳ Ｐゴシック"/>
            </a:endParaRPr>
          </a:p>
        </p:txBody>
      </p:sp>
      <p:sp>
        <p:nvSpPr>
          <p:cNvPr id="76" name="object 76">
            <a:extLst>
              <a:ext uri="{FF2B5EF4-FFF2-40B4-BE49-F238E27FC236}">
                <a16:creationId xmlns:a16="http://schemas.microsoft.com/office/drawing/2014/main" id="{86B88FBB-2BD3-B53E-6C85-493F117326D0}"/>
              </a:ext>
            </a:extLst>
          </p:cNvPr>
          <p:cNvSpPr txBox="1"/>
          <p:nvPr/>
        </p:nvSpPr>
        <p:spPr>
          <a:xfrm>
            <a:off x="7828243" y="5442103"/>
            <a:ext cx="1115060" cy="239395"/>
          </a:xfrm>
          <a:prstGeom prst="rect">
            <a:avLst/>
          </a:prstGeom>
        </p:spPr>
        <p:txBody>
          <a:bodyPr vert="horz" wrap="square" lIns="0" tIns="12700" rIns="0" bIns="0" rtlCol="0">
            <a:spAutoFit/>
          </a:bodyPr>
          <a:lstStyle/>
          <a:p>
            <a:pPr marL="12700">
              <a:lnSpc>
                <a:spcPct val="100000"/>
              </a:lnSpc>
              <a:spcBef>
                <a:spcPts val="100"/>
              </a:spcBef>
              <a:tabLst>
                <a:tab pos="745490" algn="l"/>
              </a:tabLst>
            </a:pPr>
            <a:r>
              <a:rPr sz="1400" dirty="0">
                <a:latin typeface="ＭＳ Ｐゴシック"/>
                <a:cs typeface="ＭＳ Ｐゴシック"/>
              </a:rPr>
              <a:t>短</a:t>
            </a:r>
            <a:r>
              <a:rPr sz="1400" spc="-50" dirty="0">
                <a:latin typeface="ＭＳ Ｐゴシック"/>
                <a:cs typeface="ＭＳ Ｐゴシック"/>
              </a:rPr>
              <a:t>期</a:t>
            </a:r>
            <a:r>
              <a:rPr sz="1400" dirty="0">
                <a:latin typeface="ＭＳ Ｐゴシック"/>
                <a:cs typeface="ＭＳ Ｐゴシック"/>
              </a:rPr>
              <a:t>	中</a:t>
            </a:r>
            <a:r>
              <a:rPr sz="1400" spc="-50" dirty="0">
                <a:latin typeface="ＭＳ Ｐゴシック"/>
                <a:cs typeface="ＭＳ Ｐゴシック"/>
              </a:rPr>
              <a:t>期</a:t>
            </a:r>
            <a:endParaRPr sz="1400">
              <a:latin typeface="ＭＳ Ｐゴシック"/>
              <a:cs typeface="ＭＳ Ｐゴシック"/>
            </a:endParaRPr>
          </a:p>
        </p:txBody>
      </p:sp>
      <p:sp>
        <p:nvSpPr>
          <p:cNvPr id="77" name="object 77">
            <a:extLst>
              <a:ext uri="{FF2B5EF4-FFF2-40B4-BE49-F238E27FC236}">
                <a16:creationId xmlns:a16="http://schemas.microsoft.com/office/drawing/2014/main" id="{713C0EAA-1C5F-57E7-2CF4-8997EEC362B8}"/>
              </a:ext>
            </a:extLst>
          </p:cNvPr>
          <p:cNvSpPr txBox="1"/>
          <p:nvPr/>
        </p:nvSpPr>
        <p:spPr>
          <a:xfrm>
            <a:off x="9273504" y="2966187"/>
            <a:ext cx="897255" cy="240029"/>
          </a:xfrm>
          <a:prstGeom prst="rect">
            <a:avLst/>
          </a:prstGeom>
        </p:spPr>
        <p:txBody>
          <a:bodyPr vert="horz" wrap="square" lIns="0" tIns="13335" rIns="0" bIns="0" rtlCol="0">
            <a:spAutoFit/>
          </a:bodyPr>
          <a:lstStyle/>
          <a:p>
            <a:pPr marL="12700">
              <a:lnSpc>
                <a:spcPct val="100000"/>
              </a:lnSpc>
              <a:spcBef>
                <a:spcPts val="105"/>
              </a:spcBef>
            </a:pPr>
            <a:r>
              <a:rPr sz="1400" spc="-20" dirty="0">
                <a:latin typeface="ＭＳ Ｐゴシック"/>
                <a:cs typeface="ＭＳ Ｐゴシック"/>
              </a:rPr>
              <a:t>非常に低い</a:t>
            </a:r>
            <a:endParaRPr sz="1400">
              <a:latin typeface="ＭＳ Ｐゴシック"/>
              <a:cs typeface="ＭＳ Ｐゴシック"/>
            </a:endParaRPr>
          </a:p>
        </p:txBody>
      </p:sp>
      <p:sp>
        <p:nvSpPr>
          <p:cNvPr id="78" name="object 78">
            <a:extLst>
              <a:ext uri="{FF2B5EF4-FFF2-40B4-BE49-F238E27FC236}">
                <a16:creationId xmlns:a16="http://schemas.microsoft.com/office/drawing/2014/main" id="{4332FB84-ECC9-A253-09A9-D89FBF83AB26}"/>
              </a:ext>
            </a:extLst>
          </p:cNvPr>
          <p:cNvSpPr txBox="1"/>
          <p:nvPr/>
        </p:nvSpPr>
        <p:spPr>
          <a:xfrm>
            <a:off x="9273504" y="3395116"/>
            <a:ext cx="728980" cy="239395"/>
          </a:xfrm>
          <a:prstGeom prst="rect">
            <a:avLst/>
          </a:prstGeom>
        </p:spPr>
        <p:txBody>
          <a:bodyPr vert="horz" wrap="square" lIns="0" tIns="13335" rIns="0" bIns="0" rtlCol="0">
            <a:spAutoFit/>
          </a:bodyPr>
          <a:lstStyle/>
          <a:p>
            <a:pPr marL="12700">
              <a:lnSpc>
                <a:spcPct val="100000"/>
              </a:lnSpc>
              <a:spcBef>
                <a:spcPts val="105"/>
              </a:spcBef>
            </a:pPr>
            <a:r>
              <a:rPr sz="1400" spc="-15" dirty="0">
                <a:latin typeface="ＭＳ Ｐゴシック"/>
                <a:cs typeface="ＭＳ Ｐゴシック"/>
              </a:rPr>
              <a:t>やや低い</a:t>
            </a:r>
            <a:endParaRPr sz="1400">
              <a:latin typeface="ＭＳ Ｐゴシック"/>
              <a:cs typeface="ＭＳ Ｐゴシック"/>
            </a:endParaRPr>
          </a:p>
        </p:txBody>
      </p:sp>
      <p:sp>
        <p:nvSpPr>
          <p:cNvPr id="79" name="object 79">
            <a:extLst>
              <a:ext uri="{FF2B5EF4-FFF2-40B4-BE49-F238E27FC236}">
                <a16:creationId xmlns:a16="http://schemas.microsoft.com/office/drawing/2014/main" id="{C40EC394-85B7-7EAC-1997-DA22BF74F760}"/>
              </a:ext>
            </a:extLst>
          </p:cNvPr>
          <p:cNvSpPr txBox="1"/>
          <p:nvPr/>
        </p:nvSpPr>
        <p:spPr>
          <a:xfrm>
            <a:off x="9273504" y="3823360"/>
            <a:ext cx="106045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ＭＳ Ｐゴシック"/>
                <a:cs typeface="ＭＳ Ｐゴシック"/>
              </a:rPr>
              <a:t>可能性はある</a:t>
            </a:r>
            <a:endParaRPr sz="1400">
              <a:latin typeface="ＭＳ Ｐゴシック"/>
              <a:cs typeface="ＭＳ Ｐゴシック"/>
            </a:endParaRPr>
          </a:p>
        </p:txBody>
      </p:sp>
      <p:sp>
        <p:nvSpPr>
          <p:cNvPr id="80" name="object 80">
            <a:extLst>
              <a:ext uri="{FF2B5EF4-FFF2-40B4-BE49-F238E27FC236}">
                <a16:creationId xmlns:a16="http://schemas.microsoft.com/office/drawing/2014/main" id="{5EE6A459-FEEB-2E83-3749-F8FBCC07AF69}"/>
              </a:ext>
            </a:extLst>
          </p:cNvPr>
          <p:cNvSpPr txBox="1"/>
          <p:nvPr/>
        </p:nvSpPr>
        <p:spPr>
          <a:xfrm>
            <a:off x="9273504" y="4251300"/>
            <a:ext cx="728980" cy="240029"/>
          </a:xfrm>
          <a:prstGeom prst="rect">
            <a:avLst/>
          </a:prstGeom>
        </p:spPr>
        <p:txBody>
          <a:bodyPr vert="horz" wrap="square" lIns="0" tIns="13335" rIns="0" bIns="0" rtlCol="0">
            <a:spAutoFit/>
          </a:bodyPr>
          <a:lstStyle/>
          <a:p>
            <a:pPr marL="12700">
              <a:lnSpc>
                <a:spcPct val="100000"/>
              </a:lnSpc>
              <a:spcBef>
                <a:spcPts val="105"/>
              </a:spcBef>
            </a:pPr>
            <a:r>
              <a:rPr sz="1400" spc="-20" dirty="0">
                <a:latin typeface="ＭＳ Ｐゴシック"/>
                <a:cs typeface="ＭＳ Ｐゴシック"/>
              </a:rPr>
              <a:t>やや高い</a:t>
            </a:r>
            <a:endParaRPr sz="1400">
              <a:latin typeface="ＭＳ Ｐゴシック"/>
              <a:cs typeface="ＭＳ Ｐゴシック"/>
            </a:endParaRPr>
          </a:p>
        </p:txBody>
      </p:sp>
      <p:sp>
        <p:nvSpPr>
          <p:cNvPr id="81" name="object 81">
            <a:extLst>
              <a:ext uri="{FF2B5EF4-FFF2-40B4-BE49-F238E27FC236}">
                <a16:creationId xmlns:a16="http://schemas.microsoft.com/office/drawing/2014/main" id="{833C38E1-1F64-A4D7-81C8-6584C1E6DD06}"/>
              </a:ext>
            </a:extLst>
          </p:cNvPr>
          <p:cNvSpPr txBox="1"/>
          <p:nvPr/>
        </p:nvSpPr>
        <p:spPr>
          <a:xfrm>
            <a:off x="9273504" y="4680102"/>
            <a:ext cx="897255"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ＭＳ Ｐゴシック"/>
                <a:cs typeface="ＭＳ Ｐゴシック"/>
              </a:rPr>
              <a:t>非常に高い</a:t>
            </a:r>
            <a:endParaRPr sz="1400">
              <a:latin typeface="ＭＳ Ｐゴシック"/>
              <a:cs typeface="ＭＳ Ｐゴシック"/>
            </a:endParaRPr>
          </a:p>
        </p:txBody>
      </p:sp>
      <p:sp>
        <p:nvSpPr>
          <p:cNvPr id="82" name="object 82">
            <a:extLst>
              <a:ext uri="{FF2B5EF4-FFF2-40B4-BE49-F238E27FC236}">
                <a16:creationId xmlns:a16="http://schemas.microsoft.com/office/drawing/2014/main" id="{E6676905-BE9B-A3E9-6B72-962F16D1951C}"/>
              </a:ext>
            </a:extLst>
          </p:cNvPr>
          <p:cNvSpPr txBox="1"/>
          <p:nvPr/>
        </p:nvSpPr>
        <p:spPr>
          <a:xfrm>
            <a:off x="7488391" y="2214906"/>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ＭＳ ゴシック"/>
                <a:cs typeface="ＭＳ ゴシック"/>
              </a:rPr>
              <a:t>％</a:t>
            </a:r>
            <a:endParaRPr sz="1200">
              <a:latin typeface="ＭＳ ゴシック"/>
              <a:cs typeface="ＭＳ ゴシック"/>
            </a:endParaRPr>
          </a:p>
        </p:txBody>
      </p:sp>
      <p:sp>
        <p:nvSpPr>
          <p:cNvPr id="83" name="object 83">
            <a:extLst>
              <a:ext uri="{FF2B5EF4-FFF2-40B4-BE49-F238E27FC236}">
                <a16:creationId xmlns:a16="http://schemas.microsoft.com/office/drawing/2014/main" id="{658700C6-DFC9-25F6-E1A2-DA30C4FC4CB4}"/>
              </a:ext>
            </a:extLst>
          </p:cNvPr>
          <p:cNvSpPr txBox="1"/>
          <p:nvPr/>
        </p:nvSpPr>
        <p:spPr>
          <a:xfrm>
            <a:off x="1626021" y="6040054"/>
            <a:ext cx="9504299" cy="668020"/>
          </a:xfrm>
          <a:prstGeom prst="rect">
            <a:avLst/>
          </a:prstGeom>
        </p:spPr>
        <p:txBody>
          <a:bodyPr vert="horz" wrap="square" lIns="0" tIns="13335" rIns="0" bIns="0" rtlCol="0">
            <a:spAutoFit/>
          </a:bodyPr>
          <a:lstStyle/>
          <a:p>
            <a:pPr marL="12700">
              <a:lnSpc>
                <a:spcPct val="100000"/>
              </a:lnSpc>
              <a:spcBef>
                <a:spcPts val="105"/>
              </a:spcBef>
            </a:pPr>
            <a:r>
              <a:rPr sz="1050" dirty="0">
                <a:latin typeface="ＭＳ Ｐ明朝"/>
                <a:cs typeface="ＭＳ Ｐ明朝"/>
              </a:rPr>
              <a:t>注）1.</a:t>
            </a:r>
            <a:r>
              <a:rPr sz="1050" spc="-15" dirty="0">
                <a:latin typeface="ＭＳ Ｐ明朝"/>
                <a:cs typeface="ＭＳ Ｐ明朝"/>
              </a:rPr>
              <a:t> 回答があった国・地域に占める割合。一般利用型</a:t>
            </a:r>
            <a:r>
              <a:rPr sz="1050" spc="-10" dirty="0">
                <a:latin typeface="ＭＳ Ｐ明朝"/>
                <a:cs typeface="ＭＳ Ｐ明朝"/>
              </a:rPr>
              <a:t>CBDC</a:t>
            </a:r>
            <a:r>
              <a:rPr sz="1050" spc="-15" dirty="0">
                <a:latin typeface="ＭＳ Ｐ明朝"/>
                <a:cs typeface="ＭＳ Ｐ明朝"/>
              </a:rPr>
              <a:t>とホールセール型</a:t>
            </a:r>
            <a:r>
              <a:rPr sz="1050" spc="-10" dirty="0">
                <a:latin typeface="ＭＳ Ｐ明朝"/>
                <a:cs typeface="ＭＳ Ｐ明朝"/>
              </a:rPr>
              <a:t>CBDC</a:t>
            </a:r>
            <a:r>
              <a:rPr sz="1050" spc="-20" dirty="0">
                <a:latin typeface="ＭＳ Ｐ明朝"/>
                <a:cs typeface="ＭＳ Ｐ明朝"/>
              </a:rPr>
              <a:t>の合計。</a:t>
            </a:r>
            <a:endParaRPr sz="1050" dirty="0">
              <a:latin typeface="ＭＳ Ｐ明朝"/>
              <a:cs typeface="ＭＳ Ｐ明朝"/>
            </a:endParaRPr>
          </a:p>
          <a:p>
            <a:pPr marL="339725" indent="-149860">
              <a:lnSpc>
                <a:spcPct val="100000"/>
              </a:lnSpc>
              <a:buAutoNum type="arabicPeriod" startAt="2"/>
              <a:tabLst>
                <a:tab pos="340360" algn="l"/>
              </a:tabLst>
            </a:pPr>
            <a:r>
              <a:rPr sz="1050" dirty="0">
                <a:latin typeface="ＭＳ Ｐ明朝"/>
                <a:cs typeface="ＭＳ Ｐ明朝"/>
              </a:rPr>
              <a:t>2018</a:t>
            </a:r>
            <a:r>
              <a:rPr sz="1050" spc="-15" dirty="0">
                <a:latin typeface="ＭＳ Ｐ明朝"/>
                <a:cs typeface="ＭＳ Ｐ明朝"/>
              </a:rPr>
              <a:t>年の調査で取り組みがあると回答した先に占める割合</a:t>
            </a:r>
            <a:r>
              <a:rPr sz="1050" dirty="0">
                <a:latin typeface="ＭＳ Ｐ明朝"/>
                <a:cs typeface="ＭＳ Ｐ明朝"/>
              </a:rPr>
              <a:t>（</a:t>
            </a:r>
            <a:r>
              <a:rPr sz="1050" spc="-15" dirty="0">
                <a:latin typeface="ＭＳ Ｐ明朝"/>
                <a:cs typeface="ＭＳ Ｐ明朝"/>
              </a:rPr>
              <a:t>複数回答可</a:t>
            </a:r>
            <a:r>
              <a:rPr sz="1050" dirty="0">
                <a:latin typeface="ＭＳ Ｐ明朝"/>
                <a:cs typeface="ＭＳ Ｐ明朝"/>
              </a:rPr>
              <a:t>）</a:t>
            </a:r>
            <a:r>
              <a:rPr sz="1050" spc="-15" dirty="0">
                <a:latin typeface="ＭＳ Ｐ明朝"/>
                <a:cs typeface="ＭＳ Ｐ明朝"/>
              </a:rPr>
              <a:t>。一般利用型</a:t>
            </a:r>
            <a:r>
              <a:rPr sz="1050" spc="-10" dirty="0">
                <a:latin typeface="ＭＳ Ｐ明朝"/>
                <a:cs typeface="ＭＳ Ｐ明朝"/>
              </a:rPr>
              <a:t>CBDC</a:t>
            </a:r>
            <a:r>
              <a:rPr sz="1050" spc="-15" dirty="0">
                <a:latin typeface="ＭＳ Ｐ明朝"/>
                <a:cs typeface="ＭＳ Ｐ明朝"/>
              </a:rPr>
              <a:t>とホールセール型</a:t>
            </a:r>
            <a:r>
              <a:rPr sz="1050" spc="-10" dirty="0">
                <a:latin typeface="ＭＳ Ｐ明朝"/>
                <a:cs typeface="ＭＳ Ｐ明朝"/>
              </a:rPr>
              <a:t>CBDC</a:t>
            </a:r>
            <a:r>
              <a:rPr sz="1050" spc="-20" dirty="0">
                <a:latin typeface="ＭＳ Ｐ明朝"/>
                <a:cs typeface="ＭＳ Ｐ明朝"/>
              </a:rPr>
              <a:t>の合計。</a:t>
            </a:r>
            <a:endParaRPr sz="1050" dirty="0">
              <a:latin typeface="ＭＳ Ｐ明朝"/>
              <a:cs typeface="ＭＳ Ｐ明朝"/>
            </a:endParaRPr>
          </a:p>
          <a:p>
            <a:pPr marL="340360" indent="-149860">
              <a:lnSpc>
                <a:spcPts val="1235"/>
              </a:lnSpc>
              <a:buAutoNum type="arabicPeriod" startAt="2"/>
              <a:tabLst>
                <a:tab pos="340360" algn="l"/>
              </a:tabLst>
            </a:pPr>
            <a:r>
              <a:rPr sz="1050" spc="-15" dirty="0">
                <a:latin typeface="ＭＳ Ｐ明朝"/>
                <a:cs typeface="ＭＳ Ｐ明朝"/>
              </a:rPr>
              <a:t>回答があった国・地域に占める割合。一般利用型</a:t>
            </a:r>
            <a:r>
              <a:rPr sz="1050" spc="-10" dirty="0">
                <a:latin typeface="ＭＳ Ｐ明朝"/>
                <a:cs typeface="ＭＳ Ｐ明朝"/>
              </a:rPr>
              <a:t>CBDC</a:t>
            </a:r>
            <a:r>
              <a:rPr sz="1050" spc="-15" dirty="0">
                <a:latin typeface="ＭＳ Ｐ明朝"/>
                <a:cs typeface="ＭＳ Ｐ明朝"/>
              </a:rPr>
              <a:t>を対象。短期は先行き</a:t>
            </a:r>
            <a:r>
              <a:rPr sz="1050" spc="-10" dirty="0">
                <a:latin typeface="ＭＳ Ｐ明朝"/>
                <a:cs typeface="ＭＳ Ｐ明朝"/>
              </a:rPr>
              <a:t>1-</a:t>
            </a:r>
            <a:r>
              <a:rPr sz="1050" dirty="0">
                <a:latin typeface="ＭＳ Ｐ明朝"/>
                <a:cs typeface="ＭＳ Ｐ明朝"/>
              </a:rPr>
              <a:t>3</a:t>
            </a:r>
            <a:r>
              <a:rPr sz="1050" spc="-15" dirty="0">
                <a:latin typeface="ＭＳ Ｐ明朝"/>
                <a:cs typeface="ＭＳ Ｐ明朝"/>
              </a:rPr>
              <a:t>年、中期は</a:t>
            </a:r>
            <a:r>
              <a:rPr sz="1050" dirty="0">
                <a:latin typeface="ＭＳ Ｐ明朝"/>
                <a:cs typeface="ＭＳ Ｐ明朝"/>
              </a:rPr>
              <a:t>4-</a:t>
            </a:r>
            <a:r>
              <a:rPr sz="1050" spc="-15" dirty="0">
                <a:latin typeface="ＭＳ Ｐ明朝"/>
                <a:cs typeface="ＭＳ Ｐ明朝"/>
              </a:rPr>
              <a:t>6</a:t>
            </a:r>
            <a:r>
              <a:rPr sz="1050" spc="-20" dirty="0">
                <a:latin typeface="ＭＳ Ｐ明朝"/>
                <a:cs typeface="ＭＳ Ｐ明朝"/>
              </a:rPr>
              <a:t>年を指す。</a:t>
            </a:r>
            <a:endParaRPr sz="1050" dirty="0">
              <a:latin typeface="ＭＳ Ｐ明朝"/>
              <a:cs typeface="ＭＳ Ｐ明朝"/>
            </a:endParaRPr>
          </a:p>
          <a:p>
            <a:pPr marL="12700">
              <a:lnSpc>
                <a:spcPts val="1295"/>
              </a:lnSpc>
            </a:pPr>
            <a:r>
              <a:rPr sz="1050" dirty="0">
                <a:latin typeface="ＭＳ Ｐ明朝"/>
                <a:cs typeface="ＭＳ Ｐ明朝"/>
              </a:rPr>
              <a:t>出所）Christian</a:t>
            </a:r>
            <a:r>
              <a:rPr sz="1050" spc="-35" dirty="0">
                <a:latin typeface="ＭＳ Ｐ明朝"/>
                <a:cs typeface="ＭＳ Ｐ明朝"/>
              </a:rPr>
              <a:t> </a:t>
            </a:r>
            <a:r>
              <a:rPr sz="1050" dirty="0">
                <a:latin typeface="ＭＳ Ｐ明朝"/>
                <a:cs typeface="ＭＳ Ｐ明朝"/>
              </a:rPr>
              <a:t>Barontini</a:t>
            </a:r>
            <a:r>
              <a:rPr sz="1050" spc="-35" dirty="0">
                <a:latin typeface="ＭＳ Ｐ明朝"/>
                <a:cs typeface="ＭＳ Ｐ明朝"/>
              </a:rPr>
              <a:t> </a:t>
            </a:r>
            <a:r>
              <a:rPr sz="1050" dirty="0">
                <a:latin typeface="ＭＳ Ｐ明朝"/>
                <a:cs typeface="ＭＳ Ｐ明朝"/>
              </a:rPr>
              <a:t>and</a:t>
            </a:r>
            <a:r>
              <a:rPr sz="1050" spc="-10" dirty="0">
                <a:latin typeface="ＭＳ Ｐ明朝"/>
                <a:cs typeface="ＭＳ Ｐ明朝"/>
              </a:rPr>
              <a:t> </a:t>
            </a:r>
            <a:r>
              <a:rPr sz="1050" dirty="0">
                <a:latin typeface="ＭＳ Ｐ明朝"/>
                <a:cs typeface="ＭＳ Ｐ明朝"/>
              </a:rPr>
              <a:t>Henry</a:t>
            </a:r>
            <a:r>
              <a:rPr sz="1050" spc="-20" dirty="0">
                <a:latin typeface="ＭＳ Ｐ明朝"/>
                <a:cs typeface="ＭＳ Ｐ明朝"/>
              </a:rPr>
              <a:t> </a:t>
            </a:r>
            <a:r>
              <a:rPr sz="1050" dirty="0">
                <a:latin typeface="ＭＳ Ｐ明朝"/>
                <a:cs typeface="ＭＳ Ｐ明朝"/>
              </a:rPr>
              <a:t>Holden,</a:t>
            </a:r>
            <a:r>
              <a:rPr sz="1050" spc="-20" dirty="0">
                <a:latin typeface="ＭＳ Ｐ明朝"/>
                <a:cs typeface="ＭＳ Ｐ明朝"/>
              </a:rPr>
              <a:t> </a:t>
            </a:r>
            <a:r>
              <a:rPr sz="1050" dirty="0">
                <a:latin typeface="ＭＳ Ｐ明朝"/>
                <a:cs typeface="ＭＳ Ｐ明朝"/>
              </a:rPr>
              <a:t>"Proceeding</a:t>
            </a:r>
            <a:r>
              <a:rPr sz="1050" spc="-40" dirty="0">
                <a:latin typeface="ＭＳ Ｐ明朝"/>
                <a:cs typeface="ＭＳ Ｐ明朝"/>
              </a:rPr>
              <a:t> </a:t>
            </a:r>
            <a:r>
              <a:rPr sz="1050" dirty="0">
                <a:latin typeface="ＭＳ Ｐ明朝"/>
                <a:cs typeface="ＭＳ Ｐ明朝"/>
              </a:rPr>
              <a:t>with</a:t>
            </a:r>
            <a:r>
              <a:rPr sz="1050" spc="-10" dirty="0">
                <a:latin typeface="ＭＳ Ｐ明朝"/>
                <a:cs typeface="ＭＳ Ｐ明朝"/>
              </a:rPr>
              <a:t> </a:t>
            </a:r>
            <a:r>
              <a:rPr sz="1050" dirty="0">
                <a:latin typeface="ＭＳ Ｐ明朝"/>
                <a:cs typeface="ＭＳ Ｐ明朝"/>
              </a:rPr>
              <a:t>Caution</a:t>
            </a:r>
            <a:r>
              <a:rPr sz="1050" spc="-15" dirty="0">
                <a:latin typeface="ＭＳ Ｐ明朝"/>
                <a:cs typeface="ＭＳ Ｐ明朝"/>
              </a:rPr>
              <a:t> –</a:t>
            </a:r>
            <a:r>
              <a:rPr sz="1050" dirty="0">
                <a:latin typeface="ＭＳ Ｐ明朝"/>
                <a:cs typeface="ＭＳ Ｐ明朝"/>
              </a:rPr>
              <a:t>A</a:t>
            </a:r>
            <a:r>
              <a:rPr sz="1050" spc="-20" dirty="0">
                <a:latin typeface="ＭＳ Ｐ明朝"/>
                <a:cs typeface="ＭＳ Ｐ明朝"/>
              </a:rPr>
              <a:t> </a:t>
            </a:r>
            <a:r>
              <a:rPr sz="1050" dirty="0">
                <a:latin typeface="ＭＳ Ｐ明朝"/>
                <a:cs typeface="ＭＳ Ｐ明朝"/>
              </a:rPr>
              <a:t>Survey</a:t>
            </a:r>
            <a:r>
              <a:rPr sz="1050" spc="-20" dirty="0">
                <a:latin typeface="ＭＳ Ｐ明朝"/>
                <a:cs typeface="ＭＳ Ｐ明朝"/>
              </a:rPr>
              <a:t> </a:t>
            </a:r>
            <a:r>
              <a:rPr sz="1050" dirty="0">
                <a:latin typeface="ＭＳ Ｐ明朝"/>
                <a:cs typeface="ＭＳ Ｐ明朝"/>
              </a:rPr>
              <a:t>on</a:t>
            </a:r>
            <a:r>
              <a:rPr sz="1050" spc="-10" dirty="0">
                <a:latin typeface="ＭＳ Ｐ明朝"/>
                <a:cs typeface="ＭＳ Ｐ明朝"/>
              </a:rPr>
              <a:t> </a:t>
            </a:r>
            <a:r>
              <a:rPr sz="1050" dirty="0">
                <a:latin typeface="ＭＳ Ｐ明朝"/>
                <a:cs typeface="ＭＳ Ｐ明朝"/>
              </a:rPr>
              <a:t>Central</a:t>
            </a:r>
            <a:r>
              <a:rPr sz="1050" spc="-20" dirty="0">
                <a:latin typeface="ＭＳ Ｐ明朝"/>
                <a:cs typeface="ＭＳ Ｐ明朝"/>
              </a:rPr>
              <a:t> </a:t>
            </a:r>
            <a:r>
              <a:rPr sz="1050" dirty="0">
                <a:latin typeface="ＭＳ Ｐ明朝"/>
                <a:cs typeface="ＭＳ Ｐ明朝"/>
              </a:rPr>
              <a:t>Bank</a:t>
            </a:r>
            <a:r>
              <a:rPr sz="1050" spc="-35" dirty="0">
                <a:latin typeface="ＭＳ Ｐ明朝"/>
                <a:cs typeface="ＭＳ Ｐ明朝"/>
              </a:rPr>
              <a:t> </a:t>
            </a:r>
            <a:r>
              <a:rPr sz="1050" dirty="0">
                <a:latin typeface="ＭＳ Ｐ明朝"/>
                <a:cs typeface="ＭＳ Ｐ明朝"/>
              </a:rPr>
              <a:t>Digital</a:t>
            </a:r>
            <a:r>
              <a:rPr sz="1050" spc="-25" dirty="0">
                <a:latin typeface="ＭＳ Ｐ明朝"/>
                <a:cs typeface="ＭＳ Ｐ明朝"/>
              </a:rPr>
              <a:t> </a:t>
            </a:r>
            <a:r>
              <a:rPr sz="1050" dirty="0">
                <a:latin typeface="ＭＳ Ｐ明朝"/>
                <a:cs typeface="ＭＳ Ｐ明朝"/>
              </a:rPr>
              <a:t>Currency,"</a:t>
            </a:r>
            <a:r>
              <a:rPr sz="1050" spc="-15" dirty="0">
                <a:latin typeface="ＭＳ Ｐ明朝"/>
                <a:cs typeface="ＭＳ Ｐ明朝"/>
              </a:rPr>
              <a:t> </a:t>
            </a:r>
            <a:r>
              <a:rPr sz="1100" i="1" spc="-10" dirty="0">
                <a:latin typeface="ＭＳ Ｐ明朝"/>
                <a:cs typeface="ＭＳ Ｐ明朝"/>
              </a:rPr>
              <a:t>BIS</a:t>
            </a:r>
            <a:r>
              <a:rPr sz="1100" i="1" spc="-40" dirty="0">
                <a:latin typeface="ＭＳ Ｐ明朝"/>
                <a:cs typeface="ＭＳ Ｐ明朝"/>
              </a:rPr>
              <a:t> </a:t>
            </a:r>
            <a:r>
              <a:rPr sz="1100" i="1" spc="-20" dirty="0">
                <a:latin typeface="ＭＳ Ｐ明朝"/>
                <a:cs typeface="ＭＳ Ｐ明朝"/>
              </a:rPr>
              <a:t>Papers</a:t>
            </a:r>
            <a:r>
              <a:rPr sz="1050" spc="-20" dirty="0">
                <a:latin typeface="ＭＳ Ｐ明朝"/>
                <a:cs typeface="ＭＳ Ｐ明朝"/>
              </a:rPr>
              <a:t>, </a:t>
            </a:r>
            <a:r>
              <a:rPr sz="1050" dirty="0">
                <a:latin typeface="ＭＳ Ｐ明朝"/>
                <a:cs typeface="ＭＳ Ｐ明朝"/>
              </a:rPr>
              <a:t>No.</a:t>
            </a:r>
            <a:r>
              <a:rPr sz="1050" spc="-5" dirty="0">
                <a:latin typeface="ＭＳ Ｐ明朝"/>
                <a:cs typeface="ＭＳ Ｐ明朝"/>
              </a:rPr>
              <a:t> </a:t>
            </a:r>
            <a:r>
              <a:rPr sz="1050" dirty="0">
                <a:latin typeface="ＭＳ Ｐ明朝"/>
                <a:cs typeface="ＭＳ Ｐ明朝"/>
              </a:rPr>
              <a:t>101,</a:t>
            </a:r>
            <a:r>
              <a:rPr sz="1050" spc="-20" dirty="0">
                <a:latin typeface="ＭＳ Ｐ明朝"/>
                <a:cs typeface="ＭＳ Ｐ明朝"/>
              </a:rPr>
              <a:t> </a:t>
            </a:r>
            <a:r>
              <a:rPr sz="1050" dirty="0">
                <a:latin typeface="ＭＳ Ｐ明朝"/>
                <a:cs typeface="ＭＳ Ｐ明朝"/>
              </a:rPr>
              <a:t>January</a:t>
            </a:r>
            <a:r>
              <a:rPr sz="1050" spc="-35" dirty="0">
                <a:latin typeface="ＭＳ Ｐ明朝"/>
                <a:cs typeface="ＭＳ Ｐ明朝"/>
              </a:rPr>
              <a:t> </a:t>
            </a:r>
            <a:r>
              <a:rPr sz="1050" spc="-10" dirty="0">
                <a:latin typeface="ＭＳ Ｐ明朝"/>
                <a:cs typeface="ＭＳ Ｐ明朝"/>
              </a:rPr>
              <a:t>2019.</a:t>
            </a:r>
            <a:endParaRPr sz="1050" dirty="0">
              <a:latin typeface="ＭＳ Ｐ明朝"/>
              <a:cs typeface="ＭＳ Ｐ明朝"/>
            </a:endParaRPr>
          </a:p>
        </p:txBody>
      </p:sp>
    </p:spTree>
    <p:extLst>
      <p:ext uri="{BB962C8B-B14F-4D97-AF65-F5344CB8AC3E}">
        <p14:creationId xmlns:p14="http://schemas.microsoft.com/office/powerpoint/2010/main" val="3482814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1E9D3F9-3325-D5A1-A4D4-36ECD8D34F1A}"/>
              </a:ext>
            </a:extLst>
          </p:cNvPr>
          <p:cNvSpPr txBox="1">
            <a:spLocks/>
          </p:cNvSpPr>
          <p:nvPr/>
        </p:nvSpPr>
        <p:spPr>
          <a:xfrm>
            <a:off x="4261032" y="261863"/>
            <a:ext cx="3378200" cy="289823"/>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1800" spc="-5" dirty="0"/>
              <a:t>個人消費支出の決済手段</a:t>
            </a:r>
          </a:p>
        </p:txBody>
      </p:sp>
      <p:grpSp>
        <p:nvGrpSpPr>
          <p:cNvPr id="4" name="object 4">
            <a:extLst>
              <a:ext uri="{FF2B5EF4-FFF2-40B4-BE49-F238E27FC236}">
                <a16:creationId xmlns:a16="http://schemas.microsoft.com/office/drawing/2014/main" id="{BAD9D4D6-CB9B-2D1E-E59B-897EB6799E0B}"/>
              </a:ext>
            </a:extLst>
          </p:cNvPr>
          <p:cNvGrpSpPr/>
          <p:nvPr/>
        </p:nvGrpSpPr>
        <p:grpSpPr>
          <a:xfrm>
            <a:off x="1741311" y="1298445"/>
            <a:ext cx="4336415" cy="4336415"/>
            <a:chOff x="386039" y="1241297"/>
            <a:chExt cx="4336415" cy="4336415"/>
          </a:xfrm>
        </p:grpSpPr>
        <p:sp>
          <p:nvSpPr>
            <p:cNvPr id="5" name="object 5">
              <a:extLst>
                <a:ext uri="{FF2B5EF4-FFF2-40B4-BE49-F238E27FC236}">
                  <a16:creationId xmlns:a16="http://schemas.microsoft.com/office/drawing/2014/main" id="{887DFABC-EE78-7F6B-EA46-1AC82B2CA228}"/>
                </a:ext>
              </a:extLst>
            </p:cNvPr>
            <p:cNvSpPr/>
            <p:nvPr/>
          </p:nvSpPr>
          <p:spPr>
            <a:xfrm>
              <a:off x="2554096" y="1241297"/>
              <a:ext cx="2168525" cy="4322445"/>
            </a:xfrm>
            <a:custGeom>
              <a:avLst/>
              <a:gdLst/>
              <a:ahLst/>
              <a:cxnLst/>
              <a:rect l="l" t="t" r="r" b="b"/>
              <a:pathLst>
                <a:path w="2168525" h="4322445">
                  <a:moveTo>
                    <a:pt x="0" y="0"/>
                  </a:moveTo>
                  <a:lnTo>
                    <a:pt x="0" y="2168016"/>
                  </a:lnTo>
                  <a:lnTo>
                    <a:pt x="244601" y="4322191"/>
                  </a:lnTo>
                  <a:lnTo>
                    <a:pt x="292768" y="4316186"/>
                  </a:lnTo>
                  <a:lnTo>
                    <a:pt x="340576" y="4309153"/>
                  </a:lnTo>
                  <a:lnTo>
                    <a:pt x="388015" y="4301101"/>
                  </a:lnTo>
                  <a:lnTo>
                    <a:pt x="435073" y="4292044"/>
                  </a:lnTo>
                  <a:lnTo>
                    <a:pt x="481741" y="4281993"/>
                  </a:lnTo>
                  <a:lnTo>
                    <a:pt x="528008" y="4270960"/>
                  </a:lnTo>
                  <a:lnTo>
                    <a:pt x="573863" y="4258957"/>
                  </a:lnTo>
                  <a:lnTo>
                    <a:pt x="619296" y="4245997"/>
                  </a:lnTo>
                  <a:lnTo>
                    <a:pt x="664295" y="4232090"/>
                  </a:lnTo>
                  <a:lnTo>
                    <a:pt x="708850" y="4217250"/>
                  </a:lnTo>
                  <a:lnTo>
                    <a:pt x="752950" y="4201487"/>
                  </a:lnTo>
                  <a:lnTo>
                    <a:pt x="796585" y="4184815"/>
                  </a:lnTo>
                  <a:lnTo>
                    <a:pt x="839744" y="4167244"/>
                  </a:lnTo>
                  <a:lnTo>
                    <a:pt x="882417" y="4148787"/>
                  </a:lnTo>
                  <a:lnTo>
                    <a:pt x="924592" y="4129457"/>
                  </a:lnTo>
                  <a:lnTo>
                    <a:pt x="966259" y="4109264"/>
                  </a:lnTo>
                  <a:lnTo>
                    <a:pt x="1007407" y="4088221"/>
                  </a:lnTo>
                  <a:lnTo>
                    <a:pt x="1048026" y="4066340"/>
                  </a:lnTo>
                  <a:lnTo>
                    <a:pt x="1088105" y="4043632"/>
                  </a:lnTo>
                  <a:lnTo>
                    <a:pt x="1127633" y="4020110"/>
                  </a:lnTo>
                  <a:lnTo>
                    <a:pt x="1166600" y="3995786"/>
                  </a:lnTo>
                  <a:lnTo>
                    <a:pt x="1204994" y="3970672"/>
                  </a:lnTo>
                  <a:lnTo>
                    <a:pt x="1242806" y="3944779"/>
                  </a:lnTo>
                  <a:lnTo>
                    <a:pt x="1280024" y="3918119"/>
                  </a:lnTo>
                  <a:lnTo>
                    <a:pt x="1316638" y="3890706"/>
                  </a:lnTo>
                  <a:lnTo>
                    <a:pt x="1352638" y="3862549"/>
                  </a:lnTo>
                  <a:lnTo>
                    <a:pt x="1388011" y="3833663"/>
                  </a:lnTo>
                  <a:lnTo>
                    <a:pt x="1422749" y="3804057"/>
                  </a:lnTo>
                  <a:lnTo>
                    <a:pt x="1456840" y="3773746"/>
                  </a:lnTo>
                  <a:lnTo>
                    <a:pt x="1490273" y="3742739"/>
                  </a:lnTo>
                  <a:lnTo>
                    <a:pt x="1523038" y="3711050"/>
                  </a:lnTo>
                  <a:lnTo>
                    <a:pt x="1555124" y="3678690"/>
                  </a:lnTo>
                  <a:lnTo>
                    <a:pt x="1586521" y="3645672"/>
                  </a:lnTo>
                  <a:lnTo>
                    <a:pt x="1617217" y="3612007"/>
                  </a:lnTo>
                  <a:lnTo>
                    <a:pt x="1647203" y="3577706"/>
                  </a:lnTo>
                  <a:lnTo>
                    <a:pt x="1676467" y="3542784"/>
                  </a:lnTo>
                  <a:lnTo>
                    <a:pt x="1704999" y="3507250"/>
                  </a:lnTo>
                  <a:lnTo>
                    <a:pt x="1732787" y="3471117"/>
                  </a:lnTo>
                  <a:lnTo>
                    <a:pt x="1759822" y="3434398"/>
                  </a:lnTo>
                  <a:lnTo>
                    <a:pt x="1786093" y="3397103"/>
                  </a:lnTo>
                  <a:lnTo>
                    <a:pt x="1811589" y="3359246"/>
                  </a:lnTo>
                  <a:lnTo>
                    <a:pt x="1836299" y="3320838"/>
                  </a:lnTo>
                  <a:lnTo>
                    <a:pt x="1860213" y="3281890"/>
                  </a:lnTo>
                  <a:lnTo>
                    <a:pt x="1883319" y="3242416"/>
                  </a:lnTo>
                  <a:lnTo>
                    <a:pt x="1905609" y="3202426"/>
                  </a:lnTo>
                  <a:lnTo>
                    <a:pt x="1927069" y="3161933"/>
                  </a:lnTo>
                  <a:lnTo>
                    <a:pt x="1947691" y="3120949"/>
                  </a:lnTo>
                  <a:lnTo>
                    <a:pt x="1967463" y="3079486"/>
                  </a:lnTo>
                  <a:lnTo>
                    <a:pt x="1986374" y="3037555"/>
                  </a:lnTo>
                  <a:lnTo>
                    <a:pt x="2004415" y="2995170"/>
                  </a:lnTo>
                  <a:lnTo>
                    <a:pt x="2021574" y="2952341"/>
                  </a:lnTo>
                  <a:lnTo>
                    <a:pt x="2037840" y="2909080"/>
                  </a:lnTo>
                  <a:lnTo>
                    <a:pt x="2053203" y="2865401"/>
                  </a:lnTo>
                  <a:lnTo>
                    <a:pt x="2067652" y="2821313"/>
                  </a:lnTo>
                  <a:lnTo>
                    <a:pt x="2081177" y="2776831"/>
                  </a:lnTo>
                  <a:lnTo>
                    <a:pt x="2093767" y="2731965"/>
                  </a:lnTo>
                  <a:lnTo>
                    <a:pt x="2105411" y="2686727"/>
                  </a:lnTo>
                  <a:lnTo>
                    <a:pt x="2116098" y="2641130"/>
                  </a:lnTo>
                  <a:lnTo>
                    <a:pt x="2125819" y="2595185"/>
                  </a:lnTo>
                  <a:lnTo>
                    <a:pt x="2134561" y="2548905"/>
                  </a:lnTo>
                  <a:lnTo>
                    <a:pt x="2142315" y="2502301"/>
                  </a:lnTo>
                  <a:lnTo>
                    <a:pt x="2149070" y="2455385"/>
                  </a:lnTo>
                  <a:lnTo>
                    <a:pt x="2154815" y="2408170"/>
                  </a:lnTo>
                  <a:lnTo>
                    <a:pt x="2159539" y="2360667"/>
                  </a:lnTo>
                  <a:lnTo>
                    <a:pt x="2163232" y="2312888"/>
                  </a:lnTo>
                  <a:lnTo>
                    <a:pt x="2165883" y="2264845"/>
                  </a:lnTo>
                  <a:lnTo>
                    <a:pt x="2167481" y="2216551"/>
                  </a:lnTo>
                  <a:lnTo>
                    <a:pt x="2168016" y="2168016"/>
                  </a:lnTo>
                  <a:lnTo>
                    <a:pt x="2167487" y="2119601"/>
                  </a:lnTo>
                  <a:lnTo>
                    <a:pt x="2165904" y="2071445"/>
                  </a:lnTo>
                  <a:lnTo>
                    <a:pt x="2163280" y="2023559"/>
                  </a:lnTo>
                  <a:lnTo>
                    <a:pt x="2159626" y="1975955"/>
                  </a:lnTo>
                  <a:lnTo>
                    <a:pt x="2154952" y="1928644"/>
                  </a:lnTo>
                  <a:lnTo>
                    <a:pt x="2149269" y="1881635"/>
                  </a:lnTo>
                  <a:lnTo>
                    <a:pt x="2142589" y="1834942"/>
                  </a:lnTo>
                  <a:lnTo>
                    <a:pt x="2134923" y="1788573"/>
                  </a:lnTo>
                  <a:lnTo>
                    <a:pt x="2126281" y="1742541"/>
                  </a:lnTo>
                  <a:lnTo>
                    <a:pt x="2116675" y="1696857"/>
                  </a:lnTo>
                  <a:lnTo>
                    <a:pt x="2106116" y="1651532"/>
                  </a:lnTo>
                  <a:lnTo>
                    <a:pt x="2094614" y="1606575"/>
                  </a:lnTo>
                  <a:lnTo>
                    <a:pt x="2082181" y="1562000"/>
                  </a:lnTo>
                  <a:lnTo>
                    <a:pt x="2068827" y="1517816"/>
                  </a:lnTo>
                  <a:lnTo>
                    <a:pt x="2054564" y="1474034"/>
                  </a:lnTo>
                  <a:lnTo>
                    <a:pt x="2039403" y="1430667"/>
                  </a:lnTo>
                  <a:lnTo>
                    <a:pt x="2023354" y="1387724"/>
                  </a:lnTo>
                  <a:lnTo>
                    <a:pt x="2006430" y="1345216"/>
                  </a:lnTo>
                  <a:lnTo>
                    <a:pt x="1988640" y="1303155"/>
                  </a:lnTo>
                  <a:lnTo>
                    <a:pt x="1969995" y="1261552"/>
                  </a:lnTo>
                  <a:lnTo>
                    <a:pt x="1950508" y="1220418"/>
                  </a:lnTo>
                  <a:lnTo>
                    <a:pt x="1930188" y="1179763"/>
                  </a:lnTo>
                  <a:lnTo>
                    <a:pt x="1909047" y="1139599"/>
                  </a:lnTo>
                  <a:lnTo>
                    <a:pt x="1887096" y="1099937"/>
                  </a:lnTo>
                  <a:lnTo>
                    <a:pt x="1864346" y="1060788"/>
                  </a:lnTo>
                  <a:lnTo>
                    <a:pt x="1840807" y="1022162"/>
                  </a:lnTo>
                  <a:lnTo>
                    <a:pt x="1816492" y="984071"/>
                  </a:lnTo>
                  <a:lnTo>
                    <a:pt x="1791410" y="946526"/>
                  </a:lnTo>
                  <a:lnTo>
                    <a:pt x="1765573" y="909538"/>
                  </a:lnTo>
                  <a:lnTo>
                    <a:pt x="1738992" y="873117"/>
                  </a:lnTo>
                  <a:lnTo>
                    <a:pt x="1711678" y="837276"/>
                  </a:lnTo>
                  <a:lnTo>
                    <a:pt x="1683642" y="802024"/>
                  </a:lnTo>
                  <a:lnTo>
                    <a:pt x="1654895" y="767373"/>
                  </a:lnTo>
                  <a:lnTo>
                    <a:pt x="1625448" y="733335"/>
                  </a:lnTo>
                  <a:lnTo>
                    <a:pt x="1595312" y="699919"/>
                  </a:lnTo>
                  <a:lnTo>
                    <a:pt x="1564498" y="667137"/>
                  </a:lnTo>
                  <a:lnTo>
                    <a:pt x="1533016" y="635000"/>
                  </a:lnTo>
                  <a:lnTo>
                    <a:pt x="1500879" y="603518"/>
                  </a:lnTo>
                  <a:lnTo>
                    <a:pt x="1468097" y="572704"/>
                  </a:lnTo>
                  <a:lnTo>
                    <a:pt x="1434681" y="542568"/>
                  </a:lnTo>
                  <a:lnTo>
                    <a:pt x="1400643" y="513121"/>
                  </a:lnTo>
                  <a:lnTo>
                    <a:pt x="1365992" y="484374"/>
                  </a:lnTo>
                  <a:lnTo>
                    <a:pt x="1330740" y="456338"/>
                  </a:lnTo>
                  <a:lnTo>
                    <a:pt x="1294899" y="429024"/>
                  </a:lnTo>
                  <a:lnTo>
                    <a:pt x="1258478" y="402443"/>
                  </a:lnTo>
                  <a:lnTo>
                    <a:pt x="1221490" y="376606"/>
                  </a:lnTo>
                  <a:lnTo>
                    <a:pt x="1183945" y="351524"/>
                  </a:lnTo>
                  <a:lnTo>
                    <a:pt x="1145854" y="327209"/>
                  </a:lnTo>
                  <a:lnTo>
                    <a:pt x="1107228" y="303670"/>
                  </a:lnTo>
                  <a:lnTo>
                    <a:pt x="1068079" y="280920"/>
                  </a:lnTo>
                  <a:lnTo>
                    <a:pt x="1028417" y="258969"/>
                  </a:lnTo>
                  <a:lnTo>
                    <a:pt x="988253" y="237828"/>
                  </a:lnTo>
                  <a:lnTo>
                    <a:pt x="947598" y="217508"/>
                  </a:lnTo>
                  <a:lnTo>
                    <a:pt x="906464" y="198021"/>
                  </a:lnTo>
                  <a:lnTo>
                    <a:pt x="864861" y="179376"/>
                  </a:lnTo>
                  <a:lnTo>
                    <a:pt x="822800" y="161586"/>
                  </a:lnTo>
                  <a:lnTo>
                    <a:pt x="780292" y="144662"/>
                  </a:lnTo>
                  <a:lnTo>
                    <a:pt x="737349" y="128613"/>
                  </a:lnTo>
                  <a:lnTo>
                    <a:pt x="693982" y="113452"/>
                  </a:lnTo>
                  <a:lnTo>
                    <a:pt x="650200" y="99189"/>
                  </a:lnTo>
                  <a:lnTo>
                    <a:pt x="606016" y="85835"/>
                  </a:lnTo>
                  <a:lnTo>
                    <a:pt x="561441" y="73402"/>
                  </a:lnTo>
                  <a:lnTo>
                    <a:pt x="516484" y="61900"/>
                  </a:lnTo>
                  <a:lnTo>
                    <a:pt x="471159" y="51341"/>
                  </a:lnTo>
                  <a:lnTo>
                    <a:pt x="425475" y="41735"/>
                  </a:lnTo>
                  <a:lnTo>
                    <a:pt x="379443" y="33093"/>
                  </a:lnTo>
                  <a:lnTo>
                    <a:pt x="333074" y="25427"/>
                  </a:lnTo>
                  <a:lnTo>
                    <a:pt x="286381" y="18747"/>
                  </a:lnTo>
                  <a:lnTo>
                    <a:pt x="239372" y="13064"/>
                  </a:lnTo>
                  <a:lnTo>
                    <a:pt x="192061" y="8390"/>
                  </a:lnTo>
                  <a:lnTo>
                    <a:pt x="144457" y="4736"/>
                  </a:lnTo>
                  <a:lnTo>
                    <a:pt x="96571" y="2112"/>
                  </a:lnTo>
                  <a:lnTo>
                    <a:pt x="48415" y="529"/>
                  </a:lnTo>
                  <a:lnTo>
                    <a:pt x="0" y="0"/>
                  </a:lnTo>
                  <a:close/>
                </a:path>
              </a:pathLst>
            </a:custGeom>
            <a:solidFill>
              <a:srgbClr val="4571A7"/>
            </a:solidFill>
          </p:spPr>
          <p:txBody>
            <a:bodyPr wrap="square" lIns="0" tIns="0" rIns="0" bIns="0" rtlCol="0"/>
            <a:lstStyle/>
            <a:p>
              <a:endParaRPr/>
            </a:p>
          </p:txBody>
        </p:sp>
        <p:sp>
          <p:nvSpPr>
            <p:cNvPr id="6" name="object 6">
              <a:extLst>
                <a:ext uri="{FF2B5EF4-FFF2-40B4-BE49-F238E27FC236}">
                  <a16:creationId xmlns:a16="http://schemas.microsoft.com/office/drawing/2014/main" id="{C00AE6C2-FFCE-162E-6E23-1AB9F55812D8}"/>
                </a:ext>
              </a:extLst>
            </p:cNvPr>
            <p:cNvSpPr/>
            <p:nvPr/>
          </p:nvSpPr>
          <p:spPr>
            <a:xfrm>
              <a:off x="386039" y="2791333"/>
              <a:ext cx="2413000" cy="2786380"/>
            </a:xfrm>
            <a:custGeom>
              <a:avLst/>
              <a:gdLst/>
              <a:ahLst/>
              <a:cxnLst/>
              <a:rect l="l" t="t" r="r" b="b"/>
              <a:pathLst>
                <a:path w="2413000" h="2786379">
                  <a:moveTo>
                    <a:pt x="89893" y="0"/>
                  </a:moveTo>
                  <a:lnTo>
                    <a:pt x="75821" y="49468"/>
                  </a:lnTo>
                  <a:lnTo>
                    <a:pt x="62940" y="99203"/>
                  </a:lnTo>
                  <a:lnTo>
                    <a:pt x="51250" y="149182"/>
                  </a:lnTo>
                  <a:lnTo>
                    <a:pt x="40755" y="199385"/>
                  </a:lnTo>
                  <a:lnTo>
                    <a:pt x="31455" y="249791"/>
                  </a:lnTo>
                  <a:lnTo>
                    <a:pt x="23353" y="300377"/>
                  </a:lnTo>
                  <a:lnTo>
                    <a:pt x="16451" y="351124"/>
                  </a:lnTo>
                  <a:lnTo>
                    <a:pt x="10750" y="402009"/>
                  </a:lnTo>
                  <a:lnTo>
                    <a:pt x="6253" y="453012"/>
                  </a:lnTo>
                  <a:lnTo>
                    <a:pt x="2961" y="504111"/>
                  </a:lnTo>
                  <a:lnTo>
                    <a:pt x="876" y="555285"/>
                  </a:lnTo>
                  <a:lnTo>
                    <a:pt x="0" y="606512"/>
                  </a:lnTo>
                  <a:lnTo>
                    <a:pt x="334" y="657772"/>
                  </a:lnTo>
                  <a:lnTo>
                    <a:pt x="1882" y="709043"/>
                  </a:lnTo>
                  <a:lnTo>
                    <a:pt x="4644" y="760304"/>
                  </a:lnTo>
                  <a:lnTo>
                    <a:pt x="8623" y="811533"/>
                  </a:lnTo>
                  <a:lnTo>
                    <a:pt x="13820" y="862710"/>
                  </a:lnTo>
                  <a:lnTo>
                    <a:pt x="19811" y="910758"/>
                  </a:lnTo>
                  <a:lnTo>
                    <a:pt x="26818" y="958429"/>
                  </a:lnTo>
                  <a:lnTo>
                    <a:pt x="34830" y="1005714"/>
                  </a:lnTo>
                  <a:lnTo>
                    <a:pt x="43834" y="1052602"/>
                  </a:lnTo>
                  <a:lnTo>
                    <a:pt x="53818" y="1099085"/>
                  </a:lnTo>
                  <a:lnTo>
                    <a:pt x="64769" y="1145153"/>
                  </a:lnTo>
                  <a:lnTo>
                    <a:pt x="76676" y="1190795"/>
                  </a:lnTo>
                  <a:lnTo>
                    <a:pt x="89526" y="1236003"/>
                  </a:lnTo>
                  <a:lnTo>
                    <a:pt x="103308" y="1280766"/>
                  </a:lnTo>
                  <a:lnTo>
                    <a:pt x="118008" y="1325075"/>
                  </a:lnTo>
                  <a:lnTo>
                    <a:pt x="133616" y="1368920"/>
                  </a:lnTo>
                  <a:lnTo>
                    <a:pt x="150118" y="1412292"/>
                  </a:lnTo>
                  <a:lnTo>
                    <a:pt x="167502" y="1455180"/>
                  </a:lnTo>
                  <a:lnTo>
                    <a:pt x="185757" y="1497575"/>
                  </a:lnTo>
                  <a:lnTo>
                    <a:pt x="204869" y="1539468"/>
                  </a:lnTo>
                  <a:lnTo>
                    <a:pt x="224828" y="1580848"/>
                  </a:lnTo>
                  <a:lnTo>
                    <a:pt x="245620" y="1621706"/>
                  </a:lnTo>
                  <a:lnTo>
                    <a:pt x="267233" y="1662032"/>
                  </a:lnTo>
                  <a:lnTo>
                    <a:pt x="289656" y="1701816"/>
                  </a:lnTo>
                  <a:lnTo>
                    <a:pt x="312876" y="1741050"/>
                  </a:lnTo>
                  <a:lnTo>
                    <a:pt x="336881" y="1779722"/>
                  </a:lnTo>
                  <a:lnTo>
                    <a:pt x="361659" y="1817824"/>
                  </a:lnTo>
                  <a:lnTo>
                    <a:pt x="387197" y="1855346"/>
                  </a:lnTo>
                  <a:lnTo>
                    <a:pt x="413484" y="1892277"/>
                  </a:lnTo>
                  <a:lnTo>
                    <a:pt x="440507" y="1928609"/>
                  </a:lnTo>
                  <a:lnTo>
                    <a:pt x="468253" y="1964332"/>
                  </a:lnTo>
                  <a:lnTo>
                    <a:pt x="496712" y="1999435"/>
                  </a:lnTo>
                  <a:lnTo>
                    <a:pt x="525870" y="2033909"/>
                  </a:lnTo>
                  <a:lnTo>
                    <a:pt x="555716" y="2067745"/>
                  </a:lnTo>
                  <a:lnTo>
                    <a:pt x="586237" y="2100933"/>
                  </a:lnTo>
                  <a:lnTo>
                    <a:pt x="617421" y="2133463"/>
                  </a:lnTo>
                  <a:lnTo>
                    <a:pt x="649256" y="2165325"/>
                  </a:lnTo>
                  <a:lnTo>
                    <a:pt x="681729" y="2196509"/>
                  </a:lnTo>
                  <a:lnTo>
                    <a:pt x="714829" y="2227007"/>
                  </a:lnTo>
                  <a:lnTo>
                    <a:pt x="748543" y="2256808"/>
                  </a:lnTo>
                  <a:lnTo>
                    <a:pt x="782860" y="2285902"/>
                  </a:lnTo>
                  <a:lnTo>
                    <a:pt x="817766" y="2314281"/>
                  </a:lnTo>
                  <a:lnTo>
                    <a:pt x="853251" y="2341933"/>
                  </a:lnTo>
                  <a:lnTo>
                    <a:pt x="889300" y="2368850"/>
                  </a:lnTo>
                  <a:lnTo>
                    <a:pt x="925903" y="2395022"/>
                  </a:lnTo>
                  <a:lnTo>
                    <a:pt x="963048" y="2420439"/>
                  </a:lnTo>
                  <a:lnTo>
                    <a:pt x="1000721" y="2445091"/>
                  </a:lnTo>
                  <a:lnTo>
                    <a:pt x="1038911" y="2468968"/>
                  </a:lnTo>
                  <a:lnTo>
                    <a:pt x="1077606" y="2492062"/>
                  </a:lnTo>
                  <a:lnTo>
                    <a:pt x="1116793" y="2514362"/>
                  </a:lnTo>
                  <a:lnTo>
                    <a:pt x="1156461" y="2535858"/>
                  </a:lnTo>
                  <a:lnTo>
                    <a:pt x="1196596" y="2556541"/>
                  </a:lnTo>
                  <a:lnTo>
                    <a:pt x="1237188" y="2576401"/>
                  </a:lnTo>
                  <a:lnTo>
                    <a:pt x="1278223" y="2595429"/>
                  </a:lnTo>
                  <a:lnTo>
                    <a:pt x="1319690" y="2613615"/>
                  </a:lnTo>
                  <a:lnTo>
                    <a:pt x="1361576" y="2630948"/>
                  </a:lnTo>
                  <a:lnTo>
                    <a:pt x="1403869" y="2647420"/>
                  </a:lnTo>
                  <a:lnTo>
                    <a:pt x="1446557" y="2663020"/>
                  </a:lnTo>
                  <a:lnTo>
                    <a:pt x="1489628" y="2677740"/>
                  </a:lnTo>
                  <a:lnTo>
                    <a:pt x="1533069" y="2691568"/>
                  </a:lnTo>
                  <a:lnTo>
                    <a:pt x="1576869" y="2704496"/>
                  </a:lnTo>
                  <a:lnTo>
                    <a:pt x="1621015" y="2716514"/>
                  </a:lnTo>
                  <a:lnTo>
                    <a:pt x="1665495" y="2727612"/>
                  </a:lnTo>
                  <a:lnTo>
                    <a:pt x="1710297" y="2737780"/>
                  </a:lnTo>
                  <a:lnTo>
                    <a:pt x="1755409" y="2747009"/>
                  </a:lnTo>
                  <a:lnTo>
                    <a:pt x="1800818" y="2755289"/>
                  </a:lnTo>
                  <a:lnTo>
                    <a:pt x="1846512" y="2762610"/>
                  </a:lnTo>
                  <a:lnTo>
                    <a:pt x="1892479" y="2768963"/>
                  </a:lnTo>
                  <a:lnTo>
                    <a:pt x="1938708" y="2774338"/>
                  </a:lnTo>
                  <a:lnTo>
                    <a:pt x="1985185" y="2778725"/>
                  </a:lnTo>
                  <a:lnTo>
                    <a:pt x="2031898" y="2782115"/>
                  </a:lnTo>
                  <a:lnTo>
                    <a:pt x="2078836" y="2784497"/>
                  </a:lnTo>
                  <a:lnTo>
                    <a:pt x="2125986" y="2785862"/>
                  </a:lnTo>
                  <a:lnTo>
                    <a:pt x="2173336" y="2786201"/>
                  </a:lnTo>
                  <a:lnTo>
                    <a:pt x="2220874" y="2785503"/>
                  </a:lnTo>
                  <a:lnTo>
                    <a:pt x="2268587" y="2783760"/>
                  </a:lnTo>
                  <a:lnTo>
                    <a:pt x="2316464" y="2780960"/>
                  </a:lnTo>
                  <a:lnTo>
                    <a:pt x="2364492" y="2777095"/>
                  </a:lnTo>
                  <a:lnTo>
                    <a:pt x="2412659" y="2772155"/>
                  </a:lnTo>
                  <a:lnTo>
                    <a:pt x="2168057" y="617981"/>
                  </a:lnTo>
                  <a:lnTo>
                    <a:pt x="89893" y="0"/>
                  </a:lnTo>
                  <a:close/>
                </a:path>
              </a:pathLst>
            </a:custGeom>
            <a:solidFill>
              <a:srgbClr val="AA4643"/>
            </a:solidFill>
          </p:spPr>
          <p:txBody>
            <a:bodyPr wrap="square" lIns="0" tIns="0" rIns="0" bIns="0" rtlCol="0"/>
            <a:lstStyle/>
            <a:p>
              <a:endParaRPr/>
            </a:p>
          </p:txBody>
        </p:sp>
        <p:sp>
          <p:nvSpPr>
            <p:cNvPr id="7" name="object 7">
              <a:extLst>
                <a:ext uri="{FF2B5EF4-FFF2-40B4-BE49-F238E27FC236}">
                  <a16:creationId xmlns:a16="http://schemas.microsoft.com/office/drawing/2014/main" id="{61988FBC-BC2C-19F0-06E9-0CA8B162A8F3}"/>
                </a:ext>
              </a:extLst>
            </p:cNvPr>
            <p:cNvSpPr/>
            <p:nvPr/>
          </p:nvSpPr>
          <p:spPr>
            <a:xfrm>
              <a:off x="475932" y="1647316"/>
              <a:ext cx="2078355" cy="1762125"/>
            </a:xfrm>
            <a:custGeom>
              <a:avLst/>
              <a:gdLst/>
              <a:ahLst/>
              <a:cxnLst/>
              <a:rect l="l" t="t" r="r" b="b"/>
              <a:pathLst>
                <a:path w="2078355" h="1762125">
                  <a:moveTo>
                    <a:pt x="814768" y="0"/>
                  </a:moveTo>
                  <a:lnTo>
                    <a:pt x="774697" y="29441"/>
                  </a:lnTo>
                  <a:lnTo>
                    <a:pt x="735381" y="59737"/>
                  </a:lnTo>
                  <a:lnTo>
                    <a:pt x="696832" y="90873"/>
                  </a:lnTo>
                  <a:lnTo>
                    <a:pt x="659060" y="122833"/>
                  </a:lnTo>
                  <a:lnTo>
                    <a:pt x="622077" y="155602"/>
                  </a:lnTo>
                  <a:lnTo>
                    <a:pt x="585894" y="189163"/>
                  </a:lnTo>
                  <a:lnTo>
                    <a:pt x="550522" y="223501"/>
                  </a:lnTo>
                  <a:lnTo>
                    <a:pt x="515971" y="258601"/>
                  </a:lnTo>
                  <a:lnTo>
                    <a:pt x="482254" y="294447"/>
                  </a:lnTo>
                  <a:lnTo>
                    <a:pt x="449382" y="331023"/>
                  </a:lnTo>
                  <a:lnTo>
                    <a:pt x="417364" y="368314"/>
                  </a:lnTo>
                  <a:lnTo>
                    <a:pt x="386213" y="406304"/>
                  </a:lnTo>
                  <a:lnTo>
                    <a:pt x="355940" y="444978"/>
                  </a:lnTo>
                  <a:lnTo>
                    <a:pt x="326556" y="484320"/>
                  </a:lnTo>
                  <a:lnTo>
                    <a:pt x="298071" y="524315"/>
                  </a:lnTo>
                  <a:lnTo>
                    <a:pt x="270498" y="564946"/>
                  </a:lnTo>
                  <a:lnTo>
                    <a:pt x="243846" y="606199"/>
                  </a:lnTo>
                  <a:lnTo>
                    <a:pt x="218128" y="648057"/>
                  </a:lnTo>
                  <a:lnTo>
                    <a:pt x="193354" y="690506"/>
                  </a:lnTo>
                  <a:lnTo>
                    <a:pt x="169536" y="733529"/>
                  </a:lnTo>
                  <a:lnTo>
                    <a:pt x="146684" y="777111"/>
                  </a:lnTo>
                  <a:lnTo>
                    <a:pt x="124810" y="821236"/>
                  </a:lnTo>
                  <a:lnTo>
                    <a:pt x="103924" y="865889"/>
                  </a:lnTo>
                  <a:lnTo>
                    <a:pt x="84039" y="911054"/>
                  </a:lnTo>
                  <a:lnTo>
                    <a:pt x="65164" y="956715"/>
                  </a:lnTo>
                  <a:lnTo>
                    <a:pt x="47312" y="1002858"/>
                  </a:lnTo>
                  <a:lnTo>
                    <a:pt x="30493" y="1049466"/>
                  </a:lnTo>
                  <a:lnTo>
                    <a:pt x="14719" y="1096524"/>
                  </a:lnTo>
                  <a:lnTo>
                    <a:pt x="0" y="1144016"/>
                  </a:lnTo>
                  <a:lnTo>
                    <a:pt x="2078164" y="1761998"/>
                  </a:lnTo>
                  <a:lnTo>
                    <a:pt x="814768" y="0"/>
                  </a:lnTo>
                  <a:close/>
                </a:path>
              </a:pathLst>
            </a:custGeom>
            <a:solidFill>
              <a:srgbClr val="88A44E"/>
            </a:solidFill>
          </p:spPr>
          <p:txBody>
            <a:bodyPr wrap="square" lIns="0" tIns="0" rIns="0" bIns="0" rtlCol="0"/>
            <a:lstStyle/>
            <a:p>
              <a:endParaRPr/>
            </a:p>
          </p:txBody>
        </p:sp>
        <p:sp>
          <p:nvSpPr>
            <p:cNvPr id="8" name="object 8">
              <a:extLst>
                <a:ext uri="{FF2B5EF4-FFF2-40B4-BE49-F238E27FC236}">
                  <a16:creationId xmlns:a16="http://schemas.microsoft.com/office/drawing/2014/main" id="{FDC37030-9494-7C94-3961-8662B3B8C297}"/>
                </a:ext>
              </a:extLst>
            </p:cNvPr>
            <p:cNvSpPr/>
            <p:nvPr/>
          </p:nvSpPr>
          <p:spPr>
            <a:xfrm>
              <a:off x="1290700" y="1343278"/>
              <a:ext cx="1263650" cy="2066289"/>
            </a:xfrm>
            <a:custGeom>
              <a:avLst/>
              <a:gdLst/>
              <a:ahLst/>
              <a:cxnLst/>
              <a:rect l="l" t="t" r="r" b="b"/>
              <a:pathLst>
                <a:path w="1263650" h="2066289">
                  <a:moveTo>
                    <a:pt x="606425" y="0"/>
                  </a:moveTo>
                  <a:lnTo>
                    <a:pt x="556589" y="16484"/>
                  </a:lnTo>
                  <a:lnTo>
                    <a:pt x="507211" y="34162"/>
                  </a:lnTo>
                  <a:lnTo>
                    <a:pt x="458311" y="53020"/>
                  </a:lnTo>
                  <a:lnTo>
                    <a:pt x="409908" y="73047"/>
                  </a:lnTo>
                  <a:lnTo>
                    <a:pt x="362023" y="94233"/>
                  </a:lnTo>
                  <a:lnTo>
                    <a:pt x="314676" y="116566"/>
                  </a:lnTo>
                  <a:lnTo>
                    <a:pt x="267887" y="140033"/>
                  </a:lnTo>
                  <a:lnTo>
                    <a:pt x="221676" y="164625"/>
                  </a:lnTo>
                  <a:lnTo>
                    <a:pt x="176064" y="190329"/>
                  </a:lnTo>
                  <a:lnTo>
                    <a:pt x="131070" y="217133"/>
                  </a:lnTo>
                  <a:lnTo>
                    <a:pt x="86714" y="245027"/>
                  </a:lnTo>
                  <a:lnTo>
                    <a:pt x="43018" y="273999"/>
                  </a:lnTo>
                  <a:lnTo>
                    <a:pt x="0" y="304038"/>
                  </a:lnTo>
                  <a:lnTo>
                    <a:pt x="1263396" y="2066036"/>
                  </a:lnTo>
                  <a:lnTo>
                    <a:pt x="606425" y="0"/>
                  </a:lnTo>
                  <a:close/>
                </a:path>
              </a:pathLst>
            </a:custGeom>
            <a:solidFill>
              <a:srgbClr val="70578F"/>
            </a:solidFill>
          </p:spPr>
          <p:txBody>
            <a:bodyPr wrap="square" lIns="0" tIns="0" rIns="0" bIns="0" rtlCol="0"/>
            <a:lstStyle/>
            <a:p>
              <a:endParaRPr/>
            </a:p>
          </p:txBody>
        </p:sp>
        <p:sp>
          <p:nvSpPr>
            <p:cNvPr id="9" name="object 9">
              <a:extLst>
                <a:ext uri="{FF2B5EF4-FFF2-40B4-BE49-F238E27FC236}">
                  <a16:creationId xmlns:a16="http://schemas.microsoft.com/office/drawing/2014/main" id="{F3D36C2C-2D7C-EACD-EF74-4640A0687B0F}"/>
                </a:ext>
              </a:extLst>
            </p:cNvPr>
            <p:cNvSpPr/>
            <p:nvPr/>
          </p:nvSpPr>
          <p:spPr>
            <a:xfrm>
              <a:off x="1897125" y="1293494"/>
              <a:ext cx="657225" cy="2115820"/>
            </a:xfrm>
            <a:custGeom>
              <a:avLst/>
              <a:gdLst/>
              <a:ahLst/>
              <a:cxnLst/>
              <a:rect l="l" t="t" r="r" b="b"/>
              <a:pathLst>
                <a:path w="657225" h="2115820">
                  <a:moveTo>
                    <a:pt x="184023" y="0"/>
                  </a:moveTo>
                  <a:lnTo>
                    <a:pt x="137588" y="10904"/>
                  </a:lnTo>
                  <a:lnTo>
                    <a:pt x="91440" y="22844"/>
                  </a:lnTo>
                  <a:lnTo>
                    <a:pt x="45577" y="35808"/>
                  </a:lnTo>
                  <a:lnTo>
                    <a:pt x="0" y="49783"/>
                  </a:lnTo>
                  <a:lnTo>
                    <a:pt x="656971" y="2115819"/>
                  </a:lnTo>
                  <a:lnTo>
                    <a:pt x="184023" y="0"/>
                  </a:lnTo>
                  <a:close/>
                </a:path>
              </a:pathLst>
            </a:custGeom>
            <a:solidFill>
              <a:srgbClr val="4197AE"/>
            </a:solidFill>
          </p:spPr>
          <p:txBody>
            <a:bodyPr wrap="square" lIns="0" tIns="0" rIns="0" bIns="0" rtlCol="0"/>
            <a:lstStyle/>
            <a:p>
              <a:endParaRPr/>
            </a:p>
          </p:txBody>
        </p:sp>
        <p:sp>
          <p:nvSpPr>
            <p:cNvPr id="10" name="object 10">
              <a:extLst>
                <a:ext uri="{FF2B5EF4-FFF2-40B4-BE49-F238E27FC236}">
                  <a16:creationId xmlns:a16="http://schemas.microsoft.com/office/drawing/2014/main" id="{103C9331-EAF4-AD75-0EBF-3FF30169CD9E}"/>
                </a:ext>
              </a:extLst>
            </p:cNvPr>
            <p:cNvSpPr/>
            <p:nvPr/>
          </p:nvSpPr>
          <p:spPr>
            <a:xfrm>
              <a:off x="2081149" y="1270126"/>
              <a:ext cx="473075" cy="2139315"/>
            </a:xfrm>
            <a:custGeom>
              <a:avLst/>
              <a:gdLst/>
              <a:ahLst/>
              <a:cxnLst/>
              <a:rect l="l" t="t" r="r" b="b"/>
              <a:pathLst>
                <a:path w="473075" h="2139315">
                  <a:moveTo>
                    <a:pt x="120268" y="0"/>
                  </a:moveTo>
                  <a:lnTo>
                    <a:pt x="90100" y="5187"/>
                  </a:lnTo>
                  <a:lnTo>
                    <a:pt x="59991" y="10826"/>
                  </a:lnTo>
                  <a:lnTo>
                    <a:pt x="29954" y="16894"/>
                  </a:lnTo>
                  <a:lnTo>
                    <a:pt x="0" y="23368"/>
                  </a:lnTo>
                  <a:lnTo>
                    <a:pt x="472948" y="2139188"/>
                  </a:lnTo>
                  <a:lnTo>
                    <a:pt x="120268" y="0"/>
                  </a:lnTo>
                  <a:close/>
                </a:path>
              </a:pathLst>
            </a:custGeom>
            <a:solidFill>
              <a:srgbClr val="DB843C"/>
            </a:solidFill>
          </p:spPr>
          <p:txBody>
            <a:bodyPr wrap="square" lIns="0" tIns="0" rIns="0" bIns="0" rtlCol="0"/>
            <a:lstStyle/>
            <a:p>
              <a:endParaRPr/>
            </a:p>
          </p:txBody>
        </p:sp>
        <p:sp>
          <p:nvSpPr>
            <p:cNvPr id="11" name="object 11">
              <a:extLst>
                <a:ext uri="{FF2B5EF4-FFF2-40B4-BE49-F238E27FC236}">
                  <a16:creationId xmlns:a16="http://schemas.microsoft.com/office/drawing/2014/main" id="{054C3717-7DC7-FE6D-BFA4-A8A983A41958}"/>
                </a:ext>
              </a:extLst>
            </p:cNvPr>
            <p:cNvSpPr/>
            <p:nvPr/>
          </p:nvSpPr>
          <p:spPr>
            <a:xfrm>
              <a:off x="2201418" y="1255140"/>
              <a:ext cx="353060" cy="2154555"/>
            </a:xfrm>
            <a:custGeom>
              <a:avLst/>
              <a:gdLst/>
              <a:ahLst/>
              <a:cxnLst/>
              <a:rect l="l" t="t" r="r" b="b"/>
              <a:pathLst>
                <a:path w="353060" h="2154554">
                  <a:moveTo>
                    <a:pt x="107950" y="0"/>
                  </a:moveTo>
                  <a:lnTo>
                    <a:pt x="80920" y="3234"/>
                  </a:lnTo>
                  <a:lnTo>
                    <a:pt x="53927" y="6826"/>
                  </a:lnTo>
                  <a:lnTo>
                    <a:pt x="26957" y="10751"/>
                  </a:lnTo>
                  <a:lnTo>
                    <a:pt x="0" y="14986"/>
                  </a:lnTo>
                  <a:lnTo>
                    <a:pt x="352679" y="2154174"/>
                  </a:lnTo>
                  <a:lnTo>
                    <a:pt x="107950" y="0"/>
                  </a:lnTo>
                  <a:close/>
                </a:path>
              </a:pathLst>
            </a:custGeom>
            <a:solidFill>
              <a:srgbClr val="92A9CF"/>
            </a:solidFill>
          </p:spPr>
          <p:txBody>
            <a:bodyPr wrap="square" lIns="0" tIns="0" rIns="0" bIns="0" rtlCol="0"/>
            <a:lstStyle/>
            <a:p>
              <a:endParaRPr/>
            </a:p>
          </p:txBody>
        </p:sp>
        <p:sp>
          <p:nvSpPr>
            <p:cNvPr id="12" name="object 12">
              <a:extLst>
                <a:ext uri="{FF2B5EF4-FFF2-40B4-BE49-F238E27FC236}">
                  <a16:creationId xmlns:a16="http://schemas.microsoft.com/office/drawing/2014/main" id="{6E06BF43-F679-AB7C-2962-FAB9CD9EAAC3}"/>
                </a:ext>
              </a:extLst>
            </p:cNvPr>
            <p:cNvSpPr/>
            <p:nvPr/>
          </p:nvSpPr>
          <p:spPr>
            <a:xfrm>
              <a:off x="2309368" y="1246504"/>
              <a:ext cx="245110" cy="2162810"/>
            </a:xfrm>
            <a:custGeom>
              <a:avLst/>
              <a:gdLst/>
              <a:ahLst/>
              <a:cxnLst/>
              <a:rect l="l" t="t" r="r" b="b"/>
              <a:pathLst>
                <a:path w="245110" h="2162810">
                  <a:moveTo>
                    <a:pt x="94995" y="0"/>
                  </a:moveTo>
                  <a:lnTo>
                    <a:pt x="71205" y="1760"/>
                  </a:lnTo>
                  <a:lnTo>
                    <a:pt x="47450" y="3794"/>
                  </a:lnTo>
                  <a:lnTo>
                    <a:pt x="0" y="8636"/>
                  </a:lnTo>
                  <a:lnTo>
                    <a:pt x="244729" y="2162810"/>
                  </a:lnTo>
                  <a:lnTo>
                    <a:pt x="94995" y="0"/>
                  </a:lnTo>
                  <a:close/>
                </a:path>
              </a:pathLst>
            </a:custGeom>
            <a:solidFill>
              <a:srgbClr val="D19292"/>
            </a:solidFill>
          </p:spPr>
          <p:txBody>
            <a:bodyPr wrap="square" lIns="0" tIns="0" rIns="0" bIns="0" rtlCol="0"/>
            <a:lstStyle/>
            <a:p>
              <a:endParaRPr/>
            </a:p>
          </p:txBody>
        </p:sp>
        <p:sp>
          <p:nvSpPr>
            <p:cNvPr id="13" name="object 13">
              <a:extLst>
                <a:ext uri="{FF2B5EF4-FFF2-40B4-BE49-F238E27FC236}">
                  <a16:creationId xmlns:a16="http://schemas.microsoft.com/office/drawing/2014/main" id="{B08801D0-2D0C-4363-132E-D23EA17C24D7}"/>
                </a:ext>
              </a:extLst>
            </p:cNvPr>
            <p:cNvSpPr/>
            <p:nvPr/>
          </p:nvSpPr>
          <p:spPr>
            <a:xfrm>
              <a:off x="2404364" y="1244726"/>
              <a:ext cx="149860" cy="2164715"/>
            </a:xfrm>
            <a:custGeom>
              <a:avLst/>
              <a:gdLst/>
              <a:ahLst/>
              <a:cxnLst/>
              <a:rect l="l" t="t" r="r" b="b"/>
              <a:pathLst>
                <a:path w="149860" h="2164715">
                  <a:moveTo>
                    <a:pt x="27178" y="0"/>
                  </a:moveTo>
                  <a:lnTo>
                    <a:pt x="0" y="1777"/>
                  </a:lnTo>
                  <a:lnTo>
                    <a:pt x="149733" y="2164588"/>
                  </a:lnTo>
                  <a:lnTo>
                    <a:pt x="27178" y="0"/>
                  </a:lnTo>
                  <a:close/>
                </a:path>
              </a:pathLst>
            </a:custGeom>
            <a:solidFill>
              <a:srgbClr val="B8CD95"/>
            </a:solidFill>
          </p:spPr>
          <p:txBody>
            <a:bodyPr wrap="square" lIns="0" tIns="0" rIns="0" bIns="0" rtlCol="0"/>
            <a:lstStyle/>
            <a:p>
              <a:endParaRPr/>
            </a:p>
          </p:txBody>
        </p:sp>
        <p:sp>
          <p:nvSpPr>
            <p:cNvPr id="14" name="object 14">
              <a:extLst>
                <a:ext uri="{FF2B5EF4-FFF2-40B4-BE49-F238E27FC236}">
                  <a16:creationId xmlns:a16="http://schemas.microsoft.com/office/drawing/2014/main" id="{AC6AB1D9-D0D9-29A1-8CFB-488729EBCCA7}"/>
                </a:ext>
              </a:extLst>
            </p:cNvPr>
            <p:cNvSpPr/>
            <p:nvPr/>
          </p:nvSpPr>
          <p:spPr>
            <a:xfrm>
              <a:off x="2431542" y="1243964"/>
              <a:ext cx="122555" cy="2165350"/>
            </a:xfrm>
            <a:custGeom>
              <a:avLst/>
              <a:gdLst/>
              <a:ahLst/>
              <a:cxnLst/>
              <a:rect l="l" t="t" r="r" b="b"/>
              <a:pathLst>
                <a:path w="122555" h="2165350">
                  <a:moveTo>
                    <a:pt x="13588" y="0"/>
                  </a:moveTo>
                  <a:lnTo>
                    <a:pt x="0" y="762"/>
                  </a:lnTo>
                  <a:lnTo>
                    <a:pt x="122555" y="2165350"/>
                  </a:lnTo>
                  <a:lnTo>
                    <a:pt x="13588" y="0"/>
                  </a:lnTo>
                  <a:close/>
                </a:path>
              </a:pathLst>
            </a:custGeom>
            <a:solidFill>
              <a:srgbClr val="A99BBC"/>
            </a:solidFill>
          </p:spPr>
          <p:txBody>
            <a:bodyPr wrap="square" lIns="0" tIns="0" rIns="0" bIns="0" rtlCol="0"/>
            <a:lstStyle/>
            <a:p>
              <a:endParaRPr/>
            </a:p>
          </p:txBody>
        </p:sp>
        <p:sp>
          <p:nvSpPr>
            <p:cNvPr id="15" name="object 15">
              <a:extLst>
                <a:ext uri="{FF2B5EF4-FFF2-40B4-BE49-F238E27FC236}">
                  <a16:creationId xmlns:a16="http://schemas.microsoft.com/office/drawing/2014/main" id="{3B43DAFE-D6C7-BFD8-D174-4EA332079AEF}"/>
                </a:ext>
              </a:extLst>
            </p:cNvPr>
            <p:cNvSpPr/>
            <p:nvPr/>
          </p:nvSpPr>
          <p:spPr>
            <a:xfrm>
              <a:off x="2445131" y="1241297"/>
              <a:ext cx="109220" cy="2168525"/>
            </a:xfrm>
            <a:custGeom>
              <a:avLst/>
              <a:gdLst/>
              <a:ahLst/>
              <a:cxnLst/>
              <a:rect l="l" t="t" r="r" b="b"/>
              <a:pathLst>
                <a:path w="109219" h="2168525">
                  <a:moveTo>
                    <a:pt x="108966" y="0"/>
                  </a:moveTo>
                  <a:lnTo>
                    <a:pt x="81724" y="166"/>
                  </a:lnTo>
                  <a:lnTo>
                    <a:pt x="54482" y="666"/>
                  </a:lnTo>
                  <a:lnTo>
                    <a:pt x="27241" y="1500"/>
                  </a:lnTo>
                  <a:lnTo>
                    <a:pt x="0" y="2666"/>
                  </a:lnTo>
                  <a:lnTo>
                    <a:pt x="108966" y="2168016"/>
                  </a:lnTo>
                  <a:lnTo>
                    <a:pt x="108966" y="0"/>
                  </a:lnTo>
                  <a:close/>
                </a:path>
              </a:pathLst>
            </a:custGeom>
            <a:solidFill>
              <a:srgbClr val="91C3D4"/>
            </a:solidFill>
          </p:spPr>
          <p:txBody>
            <a:bodyPr wrap="square" lIns="0" tIns="0" rIns="0" bIns="0" rtlCol="0"/>
            <a:lstStyle/>
            <a:p>
              <a:endParaRPr/>
            </a:p>
          </p:txBody>
        </p:sp>
      </p:grpSp>
      <p:sp>
        <p:nvSpPr>
          <p:cNvPr id="16" name="object 16">
            <a:extLst>
              <a:ext uri="{FF2B5EF4-FFF2-40B4-BE49-F238E27FC236}">
                <a16:creationId xmlns:a16="http://schemas.microsoft.com/office/drawing/2014/main" id="{F794975C-2550-6DAC-BC19-C02545A4D2A4}"/>
              </a:ext>
            </a:extLst>
          </p:cNvPr>
          <p:cNvSpPr/>
          <p:nvPr/>
        </p:nvSpPr>
        <p:spPr>
          <a:xfrm>
            <a:off x="6402760" y="1050795"/>
            <a:ext cx="120650" cy="120650"/>
          </a:xfrm>
          <a:custGeom>
            <a:avLst/>
            <a:gdLst/>
            <a:ahLst/>
            <a:cxnLst/>
            <a:rect l="l" t="t" r="r" b="b"/>
            <a:pathLst>
              <a:path w="120650" h="120650">
                <a:moveTo>
                  <a:pt x="120396" y="0"/>
                </a:moveTo>
                <a:lnTo>
                  <a:pt x="0" y="0"/>
                </a:lnTo>
                <a:lnTo>
                  <a:pt x="0" y="120396"/>
                </a:lnTo>
                <a:lnTo>
                  <a:pt x="120396" y="120396"/>
                </a:lnTo>
                <a:lnTo>
                  <a:pt x="120396" y="0"/>
                </a:lnTo>
                <a:close/>
              </a:path>
            </a:pathLst>
          </a:custGeom>
          <a:solidFill>
            <a:srgbClr val="4571A7"/>
          </a:solidFill>
        </p:spPr>
        <p:txBody>
          <a:bodyPr wrap="square" lIns="0" tIns="0" rIns="0" bIns="0" rtlCol="0"/>
          <a:lstStyle/>
          <a:p>
            <a:endParaRPr/>
          </a:p>
        </p:txBody>
      </p:sp>
      <p:sp>
        <p:nvSpPr>
          <p:cNvPr id="17" name="object 17">
            <a:extLst>
              <a:ext uri="{FF2B5EF4-FFF2-40B4-BE49-F238E27FC236}">
                <a16:creationId xmlns:a16="http://schemas.microsoft.com/office/drawing/2014/main" id="{7233AEB5-0CB2-A259-7CD3-B65A5F5A609F}"/>
              </a:ext>
            </a:extLst>
          </p:cNvPr>
          <p:cNvSpPr txBox="1"/>
          <p:nvPr/>
        </p:nvSpPr>
        <p:spPr>
          <a:xfrm>
            <a:off x="6566589" y="952751"/>
            <a:ext cx="2609850" cy="151447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メイリオ"/>
                <a:cs typeface="メイリオ"/>
              </a:rPr>
              <a:t>現金</a:t>
            </a:r>
            <a:endParaRPr sz="1400">
              <a:latin typeface="メイリオ"/>
              <a:cs typeface="メイリオ"/>
            </a:endParaRPr>
          </a:p>
          <a:p>
            <a:pPr>
              <a:lnSpc>
                <a:spcPct val="100000"/>
              </a:lnSpc>
              <a:spcBef>
                <a:spcPts val="114"/>
              </a:spcBef>
            </a:pPr>
            <a:endParaRPr sz="650">
              <a:latin typeface="メイリオ"/>
              <a:cs typeface="メイリオ"/>
            </a:endParaRPr>
          </a:p>
          <a:p>
            <a:pPr marL="12700">
              <a:lnSpc>
                <a:spcPct val="100000"/>
              </a:lnSpc>
            </a:pPr>
            <a:r>
              <a:rPr sz="1400" dirty="0">
                <a:latin typeface="メイリオ"/>
                <a:cs typeface="メイリオ"/>
              </a:rPr>
              <a:t>クレジットカード</a:t>
            </a:r>
            <a:r>
              <a:rPr sz="1400" spc="-10" dirty="0">
                <a:latin typeface="メイリオ"/>
                <a:cs typeface="メイリオ"/>
              </a:rPr>
              <a:t>(31.4%)</a:t>
            </a:r>
            <a:endParaRPr sz="1400">
              <a:latin typeface="メイリオ"/>
              <a:cs typeface="メイリオ"/>
            </a:endParaRPr>
          </a:p>
          <a:p>
            <a:pPr>
              <a:lnSpc>
                <a:spcPct val="100000"/>
              </a:lnSpc>
            </a:pPr>
            <a:endParaRPr sz="700">
              <a:latin typeface="メイリオ"/>
              <a:cs typeface="メイリオ"/>
            </a:endParaRPr>
          </a:p>
          <a:p>
            <a:pPr marL="12700">
              <a:lnSpc>
                <a:spcPct val="100000"/>
              </a:lnSpc>
            </a:pPr>
            <a:r>
              <a:rPr sz="1400" spc="-10" dirty="0">
                <a:latin typeface="メイリオ"/>
                <a:cs typeface="メイリオ"/>
              </a:rPr>
              <a:t>口座引き落とし(10.5%)*</a:t>
            </a:r>
            <a:endParaRPr sz="1400">
              <a:latin typeface="メイリオ"/>
              <a:cs typeface="メイリオ"/>
            </a:endParaRPr>
          </a:p>
          <a:p>
            <a:pPr>
              <a:lnSpc>
                <a:spcPct val="100000"/>
              </a:lnSpc>
            </a:pPr>
            <a:endParaRPr sz="700">
              <a:latin typeface="メイリオ"/>
              <a:cs typeface="メイリオ"/>
            </a:endParaRPr>
          </a:p>
          <a:p>
            <a:pPr marL="12700">
              <a:lnSpc>
                <a:spcPct val="100000"/>
              </a:lnSpc>
            </a:pPr>
            <a:r>
              <a:rPr sz="1400" spc="-15" dirty="0">
                <a:latin typeface="メイリオ"/>
                <a:cs typeface="メイリオ"/>
              </a:rPr>
              <a:t>プリペイド式電子マネー(</a:t>
            </a:r>
            <a:r>
              <a:rPr sz="1400" spc="-10" dirty="0">
                <a:latin typeface="メイリオ"/>
                <a:cs typeface="メイリオ"/>
              </a:rPr>
              <a:t>5.0%)</a:t>
            </a:r>
            <a:endParaRPr sz="1400">
              <a:latin typeface="メイリオ"/>
              <a:cs typeface="メイリオ"/>
            </a:endParaRPr>
          </a:p>
        </p:txBody>
      </p:sp>
      <p:sp>
        <p:nvSpPr>
          <p:cNvPr id="18" name="object 18">
            <a:extLst>
              <a:ext uri="{FF2B5EF4-FFF2-40B4-BE49-F238E27FC236}">
                <a16:creationId xmlns:a16="http://schemas.microsoft.com/office/drawing/2014/main" id="{F05CF81D-C5A9-BFAC-8A9D-FFD8DD862636}"/>
              </a:ext>
            </a:extLst>
          </p:cNvPr>
          <p:cNvSpPr/>
          <p:nvPr/>
        </p:nvSpPr>
        <p:spPr>
          <a:xfrm>
            <a:off x="6402760" y="1475992"/>
            <a:ext cx="120650" cy="119380"/>
          </a:xfrm>
          <a:custGeom>
            <a:avLst/>
            <a:gdLst/>
            <a:ahLst/>
            <a:cxnLst/>
            <a:rect l="l" t="t" r="r" b="b"/>
            <a:pathLst>
              <a:path w="120650" h="119380">
                <a:moveTo>
                  <a:pt x="120396" y="0"/>
                </a:moveTo>
                <a:lnTo>
                  <a:pt x="0" y="0"/>
                </a:lnTo>
                <a:lnTo>
                  <a:pt x="0" y="118872"/>
                </a:lnTo>
                <a:lnTo>
                  <a:pt x="120396" y="118872"/>
                </a:lnTo>
                <a:lnTo>
                  <a:pt x="120396" y="0"/>
                </a:lnTo>
                <a:close/>
              </a:path>
            </a:pathLst>
          </a:custGeom>
          <a:solidFill>
            <a:srgbClr val="AA4643"/>
          </a:solidFill>
        </p:spPr>
        <p:txBody>
          <a:bodyPr wrap="square" lIns="0" tIns="0" rIns="0" bIns="0" rtlCol="0"/>
          <a:lstStyle/>
          <a:p>
            <a:endParaRPr/>
          </a:p>
        </p:txBody>
      </p:sp>
      <p:sp>
        <p:nvSpPr>
          <p:cNvPr id="19" name="object 19">
            <a:extLst>
              <a:ext uri="{FF2B5EF4-FFF2-40B4-BE49-F238E27FC236}">
                <a16:creationId xmlns:a16="http://schemas.microsoft.com/office/drawing/2014/main" id="{81A9C404-D89D-4155-560B-25F68D4EB710}"/>
              </a:ext>
            </a:extLst>
          </p:cNvPr>
          <p:cNvSpPr/>
          <p:nvPr/>
        </p:nvSpPr>
        <p:spPr>
          <a:xfrm>
            <a:off x="6402760" y="1899664"/>
            <a:ext cx="120650" cy="120650"/>
          </a:xfrm>
          <a:custGeom>
            <a:avLst/>
            <a:gdLst/>
            <a:ahLst/>
            <a:cxnLst/>
            <a:rect l="l" t="t" r="r" b="b"/>
            <a:pathLst>
              <a:path w="120650" h="120650">
                <a:moveTo>
                  <a:pt x="120396" y="0"/>
                </a:moveTo>
                <a:lnTo>
                  <a:pt x="0" y="0"/>
                </a:lnTo>
                <a:lnTo>
                  <a:pt x="0" y="120396"/>
                </a:lnTo>
                <a:lnTo>
                  <a:pt x="120396" y="120396"/>
                </a:lnTo>
                <a:lnTo>
                  <a:pt x="120396" y="0"/>
                </a:lnTo>
                <a:close/>
              </a:path>
            </a:pathLst>
          </a:custGeom>
          <a:solidFill>
            <a:srgbClr val="88A44E"/>
          </a:solidFill>
        </p:spPr>
        <p:txBody>
          <a:bodyPr wrap="square" lIns="0" tIns="0" rIns="0" bIns="0" rtlCol="0"/>
          <a:lstStyle/>
          <a:p>
            <a:endParaRPr/>
          </a:p>
        </p:txBody>
      </p:sp>
      <p:sp>
        <p:nvSpPr>
          <p:cNvPr id="20" name="object 20">
            <a:extLst>
              <a:ext uri="{FF2B5EF4-FFF2-40B4-BE49-F238E27FC236}">
                <a16:creationId xmlns:a16="http://schemas.microsoft.com/office/drawing/2014/main" id="{4D73DA76-8B2E-3FF9-417B-24397CD673F4}"/>
              </a:ext>
            </a:extLst>
          </p:cNvPr>
          <p:cNvSpPr/>
          <p:nvPr/>
        </p:nvSpPr>
        <p:spPr>
          <a:xfrm>
            <a:off x="6402760" y="2324859"/>
            <a:ext cx="120650" cy="120650"/>
          </a:xfrm>
          <a:custGeom>
            <a:avLst/>
            <a:gdLst/>
            <a:ahLst/>
            <a:cxnLst/>
            <a:rect l="l" t="t" r="r" b="b"/>
            <a:pathLst>
              <a:path w="120650" h="120650">
                <a:moveTo>
                  <a:pt x="120396" y="0"/>
                </a:moveTo>
                <a:lnTo>
                  <a:pt x="0" y="0"/>
                </a:lnTo>
                <a:lnTo>
                  <a:pt x="0" y="120396"/>
                </a:lnTo>
                <a:lnTo>
                  <a:pt x="120396" y="120396"/>
                </a:lnTo>
                <a:lnTo>
                  <a:pt x="120396" y="0"/>
                </a:lnTo>
                <a:close/>
              </a:path>
            </a:pathLst>
          </a:custGeom>
          <a:solidFill>
            <a:srgbClr val="70578F"/>
          </a:solidFill>
        </p:spPr>
        <p:txBody>
          <a:bodyPr wrap="square" lIns="0" tIns="0" rIns="0" bIns="0" rtlCol="0"/>
          <a:lstStyle/>
          <a:p>
            <a:endParaRPr/>
          </a:p>
        </p:txBody>
      </p:sp>
      <p:sp>
        <p:nvSpPr>
          <p:cNvPr id="21" name="object 21">
            <a:extLst>
              <a:ext uri="{FF2B5EF4-FFF2-40B4-BE49-F238E27FC236}">
                <a16:creationId xmlns:a16="http://schemas.microsoft.com/office/drawing/2014/main" id="{734B934F-D025-6490-5B22-BC7A75F7DCC1}"/>
              </a:ext>
            </a:extLst>
          </p:cNvPr>
          <p:cNvSpPr/>
          <p:nvPr/>
        </p:nvSpPr>
        <p:spPr>
          <a:xfrm>
            <a:off x="6402760" y="2750055"/>
            <a:ext cx="120650" cy="120650"/>
          </a:xfrm>
          <a:custGeom>
            <a:avLst/>
            <a:gdLst/>
            <a:ahLst/>
            <a:cxnLst/>
            <a:rect l="l" t="t" r="r" b="b"/>
            <a:pathLst>
              <a:path w="120650" h="120650">
                <a:moveTo>
                  <a:pt x="120396" y="0"/>
                </a:moveTo>
                <a:lnTo>
                  <a:pt x="0" y="0"/>
                </a:lnTo>
                <a:lnTo>
                  <a:pt x="0" y="120396"/>
                </a:lnTo>
                <a:lnTo>
                  <a:pt x="120396" y="120396"/>
                </a:lnTo>
                <a:lnTo>
                  <a:pt x="120396" y="0"/>
                </a:lnTo>
                <a:close/>
              </a:path>
            </a:pathLst>
          </a:custGeom>
          <a:solidFill>
            <a:srgbClr val="4197AE"/>
          </a:solidFill>
        </p:spPr>
        <p:txBody>
          <a:bodyPr wrap="square" lIns="0" tIns="0" rIns="0" bIns="0" rtlCol="0"/>
          <a:lstStyle/>
          <a:p>
            <a:endParaRPr/>
          </a:p>
        </p:txBody>
      </p:sp>
      <p:sp>
        <p:nvSpPr>
          <p:cNvPr id="22" name="object 22">
            <a:extLst>
              <a:ext uri="{FF2B5EF4-FFF2-40B4-BE49-F238E27FC236}">
                <a16:creationId xmlns:a16="http://schemas.microsoft.com/office/drawing/2014/main" id="{63A8E955-D07B-A5A5-6BEB-E3CA2C798E88}"/>
              </a:ext>
            </a:extLst>
          </p:cNvPr>
          <p:cNvSpPr txBox="1"/>
          <p:nvPr/>
        </p:nvSpPr>
        <p:spPr>
          <a:xfrm>
            <a:off x="6566589" y="2652647"/>
            <a:ext cx="2896870"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メイリオ"/>
                <a:cs typeface="メイリオ"/>
              </a:rPr>
              <a:t>インターネットバンキング</a:t>
            </a:r>
            <a:r>
              <a:rPr sz="1400" spc="-10" dirty="0">
                <a:latin typeface="メイリオ"/>
                <a:cs typeface="メイリオ"/>
              </a:rPr>
              <a:t>(1.4%)*</a:t>
            </a:r>
            <a:endParaRPr sz="1400">
              <a:latin typeface="メイリオ"/>
              <a:cs typeface="メイリオ"/>
            </a:endParaRPr>
          </a:p>
        </p:txBody>
      </p:sp>
      <p:sp>
        <p:nvSpPr>
          <p:cNvPr id="23" name="object 23">
            <a:extLst>
              <a:ext uri="{FF2B5EF4-FFF2-40B4-BE49-F238E27FC236}">
                <a16:creationId xmlns:a16="http://schemas.microsoft.com/office/drawing/2014/main" id="{91647364-4D8A-8760-F662-DBF42A660806}"/>
              </a:ext>
            </a:extLst>
          </p:cNvPr>
          <p:cNvSpPr/>
          <p:nvPr/>
        </p:nvSpPr>
        <p:spPr>
          <a:xfrm>
            <a:off x="6402760" y="3175252"/>
            <a:ext cx="120650" cy="119380"/>
          </a:xfrm>
          <a:custGeom>
            <a:avLst/>
            <a:gdLst/>
            <a:ahLst/>
            <a:cxnLst/>
            <a:rect l="l" t="t" r="r" b="b"/>
            <a:pathLst>
              <a:path w="120650" h="119380">
                <a:moveTo>
                  <a:pt x="120396" y="0"/>
                </a:moveTo>
                <a:lnTo>
                  <a:pt x="0" y="0"/>
                </a:lnTo>
                <a:lnTo>
                  <a:pt x="0" y="118872"/>
                </a:lnTo>
                <a:lnTo>
                  <a:pt x="120396" y="118872"/>
                </a:lnTo>
                <a:lnTo>
                  <a:pt x="120396" y="0"/>
                </a:lnTo>
                <a:close/>
              </a:path>
            </a:pathLst>
          </a:custGeom>
          <a:solidFill>
            <a:srgbClr val="DB843C"/>
          </a:solidFill>
        </p:spPr>
        <p:txBody>
          <a:bodyPr wrap="square" lIns="0" tIns="0" rIns="0" bIns="0" rtlCol="0"/>
          <a:lstStyle/>
          <a:p>
            <a:endParaRPr/>
          </a:p>
        </p:txBody>
      </p:sp>
      <p:sp>
        <p:nvSpPr>
          <p:cNvPr id="24" name="object 24">
            <a:extLst>
              <a:ext uri="{FF2B5EF4-FFF2-40B4-BE49-F238E27FC236}">
                <a16:creationId xmlns:a16="http://schemas.microsoft.com/office/drawing/2014/main" id="{330377D8-9A53-F0E3-440E-8EDAEBA7C68D}"/>
              </a:ext>
            </a:extLst>
          </p:cNvPr>
          <p:cNvSpPr txBox="1"/>
          <p:nvPr/>
        </p:nvSpPr>
        <p:spPr>
          <a:xfrm>
            <a:off x="6566589" y="3077461"/>
            <a:ext cx="2719705" cy="664845"/>
          </a:xfrm>
          <a:prstGeom prst="rect">
            <a:avLst/>
          </a:prstGeom>
        </p:spPr>
        <p:txBody>
          <a:bodyPr vert="horz" wrap="square" lIns="0" tIns="13335" rIns="0" bIns="0" rtlCol="0">
            <a:spAutoFit/>
          </a:bodyPr>
          <a:lstStyle/>
          <a:p>
            <a:pPr marL="12700">
              <a:lnSpc>
                <a:spcPct val="100000"/>
              </a:lnSpc>
              <a:spcBef>
                <a:spcPts val="105"/>
              </a:spcBef>
            </a:pPr>
            <a:r>
              <a:rPr sz="1400" spc="-5" dirty="0">
                <a:latin typeface="メイリオ"/>
                <a:cs typeface="メイリオ"/>
              </a:rPr>
              <a:t>キャッシュカードで振込</a:t>
            </a:r>
            <a:r>
              <a:rPr sz="1400" spc="-10" dirty="0">
                <a:latin typeface="メイリオ"/>
                <a:cs typeface="メイリオ"/>
              </a:rPr>
              <a:t>(0.9%)*</a:t>
            </a:r>
            <a:endParaRPr sz="1400">
              <a:latin typeface="メイリオ"/>
              <a:cs typeface="メイリオ"/>
            </a:endParaRPr>
          </a:p>
          <a:p>
            <a:pPr>
              <a:lnSpc>
                <a:spcPct val="100000"/>
              </a:lnSpc>
              <a:spcBef>
                <a:spcPts val="114"/>
              </a:spcBef>
            </a:pPr>
            <a:endParaRPr sz="650">
              <a:latin typeface="メイリオ"/>
              <a:cs typeface="メイリオ"/>
            </a:endParaRPr>
          </a:p>
          <a:p>
            <a:pPr marL="12700">
              <a:lnSpc>
                <a:spcPct val="100000"/>
              </a:lnSpc>
            </a:pPr>
            <a:r>
              <a:rPr sz="1400" dirty="0">
                <a:latin typeface="メイリオ"/>
                <a:cs typeface="メイリオ"/>
              </a:rPr>
              <a:t>デビットカード</a:t>
            </a:r>
            <a:r>
              <a:rPr sz="1400" spc="-10" dirty="0">
                <a:latin typeface="メイリオ"/>
                <a:cs typeface="メイリオ"/>
              </a:rPr>
              <a:t>(0.8%)</a:t>
            </a:r>
            <a:endParaRPr sz="1400">
              <a:latin typeface="メイリオ"/>
              <a:cs typeface="メイリオ"/>
            </a:endParaRPr>
          </a:p>
        </p:txBody>
      </p:sp>
      <p:sp>
        <p:nvSpPr>
          <p:cNvPr id="25" name="object 25">
            <a:extLst>
              <a:ext uri="{FF2B5EF4-FFF2-40B4-BE49-F238E27FC236}">
                <a16:creationId xmlns:a16="http://schemas.microsoft.com/office/drawing/2014/main" id="{684B87E7-CADE-1D2B-D048-9E335ECD1CFF}"/>
              </a:ext>
            </a:extLst>
          </p:cNvPr>
          <p:cNvSpPr/>
          <p:nvPr/>
        </p:nvSpPr>
        <p:spPr>
          <a:xfrm>
            <a:off x="6402760" y="3598924"/>
            <a:ext cx="120650" cy="120650"/>
          </a:xfrm>
          <a:custGeom>
            <a:avLst/>
            <a:gdLst/>
            <a:ahLst/>
            <a:cxnLst/>
            <a:rect l="l" t="t" r="r" b="b"/>
            <a:pathLst>
              <a:path w="120650" h="120650">
                <a:moveTo>
                  <a:pt x="120396" y="0"/>
                </a:moveTo>
                <a:lnTo>
                  <a:pt x="0" y="0"/>
                </a:lnTo>
                <a:lnTo>
                  <a:pt x="0" y="120396"/>
                </a:lnTo>
                <a:lnTo>
                  <a:pt x="120396" y="120396"/>
                </a:lnTo>
                <a:lnTo>
                  <a:pt x="120396" y="0"/>
                </a:lnTo>
                <a:close/>
              </a:path>
            </a:pathLst>
          </a:custGeom>
          <a:solidFill>
            <a:srgbClr val="92A9CF"/>
          </a:solidFill>
        </p:spPr>
        <p:txBody>
          <a:bodyPr wrap="square" lIns="0" tIns="0" rIns="0" bIns="0" rtlCol="0"/>
          <a:lstStyle/>
          <a:p>
            <a:endParaRPr/>
          </a:p>
        </p:txBody>
      </p:sp>
      <p:sp>
        <p:nvSpPr>
          <p:cNvPr id="26" name="object 26">
            <a:extLst>
              <a:ext uri="{FF2B5EF4-FFF2-40B4-BE49-F238E27FC236}">
                <a16:creationId xmlns:a16="http://schemas.microsoft.com/office/drawing/2014/main" id="{5CD3C9EB-A1B5-5214-FF5E-91EED5B0221C}"/>
              </a:ext>
            </a:extLst>
          </p:cNvPr>
          <p:cNvSpPr/>
          <p:nvPr/>
        </p:nvSpPr>
        <p:spPr>
          <a:xfrm>
            <a:off x="6402760" y="4024119"/>
            <a:ext cx="120650" cy="120650"/>
          </a:xfrm>
          <a:custGeom>
            <a:avLst/>
            <a:gdLst/>
            <a:ahLst/>
            <a:cxnLst/>
            <a:rect l="l" t="t" r="r" b="b"/>
            <a:pathLst>
              <a:path w="120650" h="120650">
                <a:moveTo>
                  <a:pt x="120396" y="0"/>
                </a:moveTo>
                <a:lnTo>
                  <a:pt x="0" y="0"/>
                </a:lnTo>
                <a:lnTo>
                  <a:pt x="0" y="120395"/>
                </a:lnTo>
                <a:lnTo>
                  <a:pt x="120396" y="120395"/>
                </a:lnTo>
                <a:lnTo>
                  <a:pt x="120396" y="0"/>
                </a:lnTo>
                <a:close/>
              </a:path>
            </a:pathLst>
          </a:custGeom>
          <a:solidFill>
            <a:srgbClr val="D19292"/>
          </a:solidFill>
        </p:spPr>
        <p:txBody>
          <a:bodyPr wrap="square" lIns="0" tIns="0" rIns="0" bIns="0" rtlCol="0"/>
          <a:lstStyle/>
          <a:p>
            <a:endParaRPr/>
          </a:p>
        </p:txBody>
      </p:sp>
      <p:sp>
        <p:nvSpPr>
          <p:cNvPr id="27" name="object 27">
            <a:extLst>
              <a:ext uri="{FF2B5EF4-FFF2-40B4-BE49-F238E27FC236}">
                <a16:creationId xmlns:a16="http://schemas.microsoft.com/office/drawing/2014/main" id="{85D9A867-D8FA-27BC-952D-A6CCC43BABAB}"/>
              </a:ext>
            </a:extLst>
          </p:cNvPr>
          <p:cNvSpPr txBox="1"/>
          <p:nvPr/>
        </p:nvSpPr>
        <p:spPr>
          <a:xfrm>
            <a:off x="6566589" y="3927345"/>
            <a:ext cx="2431415" cy="664210"/>
          </a:xfrm>
          <a:prstGeom prst="rect">
            <a:avLst/>
          </a:prstGeom>
        </p:spPr>
        <p:txBody>
          <a:bodyPr vert="horz" wrap="square" lIns="0" tIns="12700" rIns="0" bIns="0" rtlCol="0">
            <a:spAutoFit/>
          </a:bodyPr>
          <a:lstStyle/>
          <a:p>
            <a:pPr marL="12700">
              <a:lnSpc>
                <a:spcPct val="100000"/>
              </a:lnSpc>
              <a:spcBef>
                <a:spcPts val="100"/>
              </a:spcBef>
            </a:pPr>
            <a:r>
              <a:rPr sz="1400" spc="-5" dirty="0">
                <a:latin typeface="メイリオ"/>
                <a:cs typeface="メイリオ"/>
              </a:rPr>
              <a:t>フィンテックサービス(</a:t>
            </a:r>
            <a:r>
              <a:rPr sz="1400" spc="-10" dirty="0">
                <a:latin typeface="メイリオ"/>
                <a:cs typeface="メイリオ"/>
              </a:rPr>
              <a:t>0.7%)</a:t>
            </a:r>
            <a:endParaRPr sz="1400">
              <a:latin typeface="メイリオ"/>
              <a:cs typeface="メイリオ"/>
            </a:endParaRPr>
          </a:p>
          <a:p>
            <a:pPr>
              <a:lnSpc>
                <a:spcPct val="100000"/>
              </a:lnSpc>
            </a:pPr>
            <a:endParaRPr sz="700">
              <a:latin typeface="メイリオ"/>
              <a:cs typeface="メイリオ"/>
            </a:endParaRPr>
          </a:p>
          <a:p>
            <a:pPr marL="12700">
              <a:lnSpc>
                <a:spcPct val="100000"/>
              </a:lnSpc>
            </a:pPr>
            <a:r>
              <a:rPr sz="1400" dirty="0">
                <a:latin typeface="メイリオ"/>
                <a:cs typeface="メイリオ"/>
              </a:rPr>
              <a:t>給与天引き</a:t>
            </a:r>
            <a:r>
              <a:rPr sz="1400" spc="-10" dirty="0">
                <a:latin typeface="メイリオ"/>
                <a:cs typeface="メイリオ"/>
              </a:rPr>
              <a:t>(0.2%)*</a:t>
            </a:r>
            <a:endParaRPr sz="1400">
              <a:latin typeface="メイリオ"/>
              <a:cs typeface="メイリオ"/>
            </a:endParaRPr>
          </a:p>
        </p:txBody>
      </p:sp>
      <p:sp>
        <p:nvSpPr>
          <p:cNvPr id="28" name="object 28">
            <a:extLst>
              <a:ext uri="{FF2B5EF4-FFF2-40B4-BE49-F238E27FC236}">
                <a16:creationId xmlns:a16="http://schemas.microsoft.com/office/drawing/2014/main" id="{6DD0022C-46BB-19FF-042C-151132674D0A}"/>
              </a:ext>
            </a:extLst>
          </p:cNvPr>
          <p:cNvSpPr/>
          <p:nvPr/>
        </p:nvSpPr>
        <p:spPr>
          <a:xfrm>
            <a:off x="6402760" y="4449315"/>
            <a:ext cx="120650" cy="120650"/>
          </a:xfrm>
          <a:custGeom>
            <a:avLst/>
            <a:gdLst/>
            <a:ahLst/>
            <a:cxnLst/>
            <a:rect l="l" t="t" r="r" b="b"/>
            <a:pathLst>
              <a:path w="120650" h="120650">
                <a:moveTo>
                  <a:pt x="120396" y="0"/>
                </a:moveTo>
                <a:lnTo>
                  <a:pt x="0" y="0"/>
                </a:lnTo>
                <a:lnTo>
                  <a:pt x="0" y="120395"/>
                </a:lnTo>
                <a:lnTo>
                  <a:pt x="120396" y="120395"/>
                </a:lnTo>
                <a:lnTo>
                  <a:pt x="120396" y="0"/>
                </a:lnTo>
                <a:close/>
              </a:path>
            </a:pathLst>
          </a:custGeom>
          <a:solidFill>
            <a:srgbClr val="B8CD95"/>
          </a:solidFill>
        </p:spPr>
        <p:txBody>
          <a:bodyPr wrap="square" lIns="0" tIns="0" rIns="0" bIns="0" rtlCol="0"/>
          <a:lstStyle/>
          <a:p>
            <a:endParaRPr/>
          </a:p>
        </p:txBody>
      </p:sp>
      <p:sp>
        <p:nvSpPr>
          <p:cNvPr id="29" name="object 29">
            <a:extLst>
              <a:ext uri="{FF2B5EF4-FFF2-40B4-BE49-F238E27FC236}">
                <a16:creationId xmlns:a16="http://schemas.microsoft.com/office/drawing/2014/main" id="{DDE174FB-1818-9067-C2FC-B68DC4B91AD7}"/>
              </a:ext>
            </a:extLst>
          </p:cNvPr>
          <p:cNvSpPr/>
          <p:nvPr/>
        </p:nvSpPr>
        <p:spPr>
          <a:xfrm>
            <a:off x="6402760" y="4874512"/>
            <a:ext cx="120650" cy="119380"/>
          </a:xfrm>
          <a:custGeom>
            <a:avLst/>
            <a:gdLst/>
            <a:ahLst/>
            <a:cxnLst/>
            <a:rect l="l" t="t" r="r" b="b"/>
            <a:pathLst>
              <a:path w="120650" h="119379">
                <a:moveTo>
                  <a:pt x="120396" y="0"/>
                </a:moveTo>
                <a:lnTo>
                  <a:pt x="0" y="0"/>
                </a:lnTo>
                <a:lnTo>
                  <a:pt x="0" y="118872"/>
                </a:lnTo>
                <a:lnTo>
                  <a:pt x="120396" y="118872"/>
                </a:lnTo>
                <a:lnTo>
                  <a:pt x="120396" y="0"/>
                </a:lnTo>
                <a:close/>
              </a:path>
            </a:pathLst>
          </a:custGeom>
          <a:solidFill>
            <a:srgbClr val="A99BBC"/>
          </a:solidFill>
        </p:spPr>
        <p:txBody>
          <a:bodyPr wrap="square" lIns="0" tIns="0" rIns="0" bIns="0" rtlCol="0"/>
          <a:lstStyle/>
          <a:p>
            <a:endParaRPr/>
          </a:p>
        </p:txBody>
      </p:sp>
      <p:sp>
        <p:nvSpPr>
          <p:cNvPr id="30" name="object 30">
            <a:extLst>
              <a:ext uri="{FF2B5EF4-FFF2-40B4-BE49-F238E27FC236}">
                <a16:creationId xmlns:a16="http://schemas.microsoft.com/office/drawing/2014/main" id="{27B4D53D-1C93-D0B8-56A2-DFE7BA48A643}"/>
              </a:ext>
            </a:extLst>
          </p:cNvPr>
          <p:cNvSpPr txBox="1"/>
          <p:nvPr/>
        </p:nvSpPr>
        <p:spPr>
          <a:xfrm>
            <a:off x="6566589" y="4777102"/>
            <a:ext cx="2766060" cy="1057275"/>
          </a:xfrm>
          <a:prstGeom prst="rect">
            <a:avLst/>
          </a:prstGeom>
        </p:spPr>
        <p:txBody>
          <a:bodyPr vert="horz" wrap="square" lIns="0" tIns="12700" rIns="0" bIns="0" rtlCol="0">
            <a:spAutoFit/>
          </a:bodyPr>
          <a:lstStyle/>
          <a:p>
            <a:pPr marL="12700">
              <a:lnSpc>
                <a:spcPct val="100000"/>
              </a:lnSpc>
              <a:spcBef>
                <a:spcPts val="100"/>
              </a:spcBef>
            </a:pPr>
            <a:r>
              <a:rPr sz="1400" dirty="0">
                <a:latin typeface="メイリオ"/>
                <a:cs typeface="メイリオ"/>
              </a:rPr>
              <a:t>仮想通貨</a:t>
            </a:r>
            <a:r>
              <a:rPr sz="1400" spc="-10" dirty="0">
                <a:latin typeface="メイリオ"/>
                <a:cs typeface="メイリオ"/>
              </a:rPr>
              <a:t>(0.1%)</a:t>
            </a:r>
            <a:endParaRPr sz="1400">
              <a:latin typeface="メイリオ"/>
              <a:cs typeface="メイリオ"/>
            </a:endParaRPr>
          </a:p>
          <a:p>
            <a:pPr>
              <a:lnSpc>
                <a:spcPct val="100000"/>
              </a:lnSpc>
            </a:pPr>
            <a:endParaRPr sz="700">
              <a:latin typeface="メイリオ"/>
              <a:cs typeface="メイリオ"/>
            </a:endParaRPr>
          </a:p>
          <a:p>
            <a:pPr marL="12700">
              <a:lnSpc>
                <a:spcPct val="100000"/>
              </a:lnSpc>
            </a:pPr>
            <a:r>
              <a:rPr sz="1400" dirty="0">
                <a:latin typeface="メイリオ"/>
                <a:cs typeface="メイリオ"/>
              </a:rPr>
              <a:t>その他現金以外</a:t>
            </a:r>
            <a:r>
              <a:rPr sz="1400" spc="-10" dirty="0">
                <a:latin typeface="メイリオ"/>
                <a:cs typeface="メイリオ"/>
              </a:rPr>
              <a:t>(0.8%)</a:t>
            </a:r>
            <a:endParaRPr sz="1400">
              <a:latin typeface="メイリオ"/>
              <a:cs typeface="メイリオ"/>
            </a:endParaRPr>
          </a:p>
          <a:p>
            <a:pPr marL="28575">
              <a:lnSpc>
                <a:spcPct val="100000"/>
              </a:lnSpc>
              <a:spcBef>
                <a:spcPts val="1415"/>
              </a:spcBef>
            </a:pPr>
            <a:r>
              <a:rPr sz="1400" dirty="0">
                <a:latin typeface="メイリオ"/>
                <a:cs typeface="メイリオ"/>
              </a:rPr>
              <a:t>銀行口座間送金比率</a:t>
            </a:r>
            <a:r>
              <a:rPr sz="1400" spc="-10" dirty="0">
                <a:latin typeface="メイリオ"/>
                <a:cs typeface="メイリオ"/>
              </a:rPr>
              <a:t>（</a:t>
            </a:r>
            <a:r>
              <a:rPr sz="1400" spc="-5" dirty="0">
                <a:latin typeface="メイリオ"/>
                <a:cs typeface="メイリオ"/>
              </a:rPr>
              <a:t>＊計</a:t>
            </a:r>
            <a:r>
              <a:rPr sz="1400" spc="-20" dirty="0">
                <a:latin typeface="メイリオ"/>
                <a:cs typeface="メイリオ"/>
              </a:rPr>
              <a:t>）13%</a:t>
            </a:r>
            <a:endParaRPr sz="1400">
              <a:latin typeface="メイリオ"/>
              <a:cs typeface="メイリオ"/>
            </a:endParaRPr>
          </a:p>
        </p:txBody>
      </p:sp>
      <p:sp>
        <p:nvSpPr>
          <p:cNvPr id="31" name="object 31">
            <a:extLst>
              <a:ext uri="{FF2B5EF4-FFF2-40B4-BE49-F238E27FC236}">
                <a16:creationId xmlns:a16="http://schemas.microsoft.com/office/drawing/2014/main" id="{9FA2C1EF-5C4F-67C6-EAF7-7D5CC7ACD0E8}"/>
              </a:ext>
            </a:extLst>
          </p:cNvPr>
          <p:cNvSpPr/>
          <p:nvPr/>
        </p:nvSpPr>
        <p:spPr>
          <a:xfrm>
            <a:off x="6402760" y="5298183"/>
            <a:ext cx="120650" cy="120650"/>
          </a:xfrm>
          <a:custGeom>
            <a:avLst/>
            <a:gdLst/>
            <a:ahLst/>
            <a:cxnLst/>
            <a:rect l="l" t="t" r="r" b="b"/>
            <a:pathLst>
              <a:path w="120650" h="120650">
                <a:moveTo>
                  <a:pt x="120396" y="0"/>
                </a:moveTo>
                <a:lnTo>
                  <a:pt x="0" y="0"/>
                </a:lnTo>
                <a:lnTo>
                  <a:pt x="0" y="120395"/>
                </a:lnTo>
                <a:lnTo>
                  <a:pt x="120396" y="120395"/>
                </a:lnTo>
                <a:lnTo>
                  <a:pt x="120396" y="0"/>
                </a:lnTo>
                <a:close/>
              </a:path>
            </a:pathLst>
          </a:custGeom>
          <a:solidFill>
            <a:srgbClr val="91C3D4"/>
          </a:solidFill>
        </p:spPr>
        <p:txBody>
          <a:bodyPr wrap="square" lIns="0" tIns="0" rIns="0" bIns="0" rtlCol="0"/>
          <a:lstStyle/>
          <a:p>
            <a:endParaRPr/>
          </a:p>
        </p:txBody>
      </p:sp>
      <p:sp>
        <p:nvSpPr>
          <p:cNvPr id="32" name="object 32">
            <a:extLst>
              <a:ext uri="{FF2B5EF4-FFF2-40B4-BE49-F238E27FC236}">
                <a16:creationId xmlns:a16="http://schemas.microsoft.com/office/drawing/2014/main" id="{1BDBA18A-FED2-5F81-9462-D5AFC840D251}"/>
              </a:ext>
            </a:extLst>
          </p:cNvPr>
          <p:cNvSpPr txBox="1"/>
          <p:nvPr/>
        </p:nvSpPr>
        <p:spPr>
          <a:xfrm>
            <a:off x="9584110" y="2398393"/>
            <a:ext cx="761365" cy="2239645"/>
          </a:xfrm>
          <a:prstGeom prst="rect">
            <a:avLst/>
          </a:prstGeom>
        </p:spPr>
        <p:txBody>
          <a:bodyPr vert="horz" wrap="square" lIns="0" tIns="48894" rIns="0" bIns="0" rtlCol="0">
            <a:spAutoFit/>
          </a:bodyPr>
          <a:lstStyle/>
          <a:p>
            <a:pPr marL="173990" marR="400685" algn="just">
              <a:lnSpc>
                <a:spcPts val="1400"/>
              </a:lnSpc>
              <a:spcBef>
                <a:spcPts val="384"/>
              </a:spcBef>
            </a:pPr>
            <a:r>
              <a:rPr sz="1400" spc="-50" dirty="0">
                <a:latin typeface="メイリオ"/>
                <a:cs typeface="メイリオ"/>
              </a:rPr>
              <a:t>キャッシュレス決済比率</a:t>
            </a:r>
            <a:endParaRPr sz="1400">
              <a:latin typeface="メイリオ"/>
              <a:cs typeface="メイリオ"/>
            </a:endParaRPr>
          </a:p>
          <a:p>
            <a:pPr marL="12700">
              <a:lnSpc>
                <a:spcPct val="100000"/>
              </a:lnSpc>
              <a:spcBef>
                <a:spcPts val="65"/>
              </a:spcBef>
            </a:pPr>
            <a:r>
              <a:rPr sz="1400" spc="-10" dirty="0">
                <a:latin typeface="メイリオ"/>
                <a:cs typeface="メイリオ"/>
              </a:rPr>
              <a:t>(51.8%)</a:t>
            </a:r>
            <a:endParaRPr sz="1400">
              <a:latin typeface="メイリオ"/>
              <a:cs typeface="メイリオ"/>
            </a:endParaRPr>
          </a:p>
        </p:txBody>
      </p:sp>
      <p:sp>
        <p:nvSpPr>
          <p:cNvPr id="33" name="object 33">
            <a:extLst>
              <a:ext uri="{FF2B5EF4-FFF2-40B4-BE49-F238E27FC236}">
                <a16:creationId xmlns:a16="http://schemas.microsoft.com/office/drawing/2014/main" id="{3663BC66-56E2-B38E-0A49-8DA6127F8ECA}"/>
              </a:ext>
            </a:extLst>
          </p:cNvPr>
          <p:cNvSpPr/>
          <p:nvPr/>
        </p:nvSpPr>
        <p:spPr>
          <a:xfrm>
            <a:off x="9461428" y="1294636"/>
            <a:ext cx="184785" cy="4171315"/>
          </a:xfrm>
          <a:custGeom>
            <a:avLst/>
            <a:gdLst/>
            <a:ahLst/>
            <a:cxnLst/>
            <a:rect l="l" t="t" r="r" b="b"/>
            <a:pathLst>
              <a:path w="184784" h="4171315">
                <a:moveTo>
                  <a:pt x="0" y="0"/>
                </a:moveTo>
                <a:lnTo>
                  <a:pt x="35891" y="1204"/>
                </a:lnTo>
                <a:lnTo>
                  <a:pt x="65198" y="4492"/>
                </a:lnTo>
                <a:lnTo>
                  <a:pt x="84957" y="9376"/>
                </a:lnTo>
                <a:lnTo>
                  <a:pt x="92201" y="15366"/>
                </a:lnTo>
                <a:lnTo>
                  <a:pt x="92201" y="2070227"/>
                </a:lnTo>
                <a:lnTo>
                  <a:pt x="99446" y="2076217"/>
                </a:lnTo>
                <a:lnTo>
                  <a:pt x="119205" y="2081101"/>
                </a:lnTo>
                <a:lnTo>
                  <a:pt x="148512" y="2084389"/>
                </a:lnTo>
                <a:lnTo>
                  <a:pt x="184403" y="2085594"/>
                </a:lnTo>
                <a:lnTo>
                  <a:pt x="148512" y="2086798"/>
                </a:lnTo>
                <a:lnTo>
                  <a:pt x="119205" y="2090086"/>
                </a:lnTo>
                <a:lnTo>
                  <a:pt x="99446" y="2094970"/>
                </a:lnTo>
                <a:lnTo>
                  <a:pt x="92201" y="2100961"/>
                </a:lnTo>
                <a:lnTo>
                  <a:pt x="92201" y="4155821"/>
                </a:lnTo>
                <a:lnTo>
                  <a:pt x="84957" y="4161811"/>
                </a:lnTo>
                <a:lnTo>
                  <a:pt x="65198" y="4166695"/>
                </a:lnTo>
                <a:lnTo>
                  <a:pt x="35891" y="4169983"/>
                </a:lnTo>
                <a:lnTo>
                  <a:pt x="0" y="4171188"/>
                </a:lnTo>
              </a:path>
            </a:pathLst>
          </a:custGeom>
          <a:ln w="9143">
            <a:solidFill>
              <a:srgbClr val="497DBA"/>
            </a:solidFill>
          </a:ln>
        </p:spPr>
        <p:txBody>
          <a:bodyPr wrap="square" lIns="0" tIns="0" rIns="0" bIns="0" rtlCol="0"/>
          <a:lstStyle/>
          <a:p>
            <a:endParaRPr/>
          </a:p>
        </p:txBody>
      </p:sp>
      <p:sp>
        <p:nvSpPr>
          <p:cNvPr id="34" name="object 34">
            <a:extLst>
              <a:ext uri="{FF2B5EF4-FFF2-40B4-BE49-F238E27FC236}">
                <a16:creationId xmlns:a16="http://schemas.microsoft.com/office/drawing/2014/main" id="{47785966-B707-59B0-CFDF-E2B5D33D47C1}"/>
              </a:ext>
            </a:extLst>
          </p:cNvPr>
          <p:cNvSpPr txBox="1"/>
          <p:nvPr/>
        </p:nvSpPr>
        <p:spPr>
          <a:xfrm>
            <a:off x="1550445" y="6096861"/>
            <a:ext cx="8742680" cy="666750"/>
          </a:xfrm>
          <a:prstGeom prst="rect">
            <a:avLst/>
          </a:prstGeom>
        </p:spPr>
        <p:txBody>
          <a:bodyPr vert="horz" wrap="square" lIns="0" tIns="13335" rIns="0" bIns="0" rtlCol="0">
            <a:spAutoFit/>
          </a:bodyPr>
          <a:lstStyle/>
          <a:p>
            <a:pPr marL="192405" marR="5080" indent="-180340">
              <a:lnSpc>
                <a:spcPct val="100000"/>
              </a:lnSpc>
              <a:spcBef>
                <a:spcPts val="105"/>
              </a:spcBef>
            </a:pPr>
            <a:r>
              <a:rPr sz="1050" dirty="0">
                <a:latin typeface="ＭＳ Ｐ明朝"/>
                <a:cs typeface="ＭＳ Ｐ明朝"/>
              </a:rPr>
              <a:t>注）</a:t>
            </a:r>
            <a:r>
              <a:rPr sz="1050" spc="-20" dirty="0">
                <a:latin typeface="ＭＳ Ｐ明朝"/>
                <a:cs typeface="ＭＳ Ｐ明朝"/>
              </a:rPr>
              <a:t>円グラフで、「プリペイド式電子マネー」は、プリペイド</a:t>
            </a:r>
            <a:r>
              <a:rPr sz="1050" dirty="0">
                <a:latin typeface="ＭＳ Ｐ明朝"/>
                <a:cs typeface="ＭＳ Ｐ明朝"/>
              </a:rPr>
              <a:t>（</a:t>
            </a:r>
            <a:r>
              <a:rPr sz="1050" spc="-15" dirty="0">
                <a:latin typeface="ＭＳ Ｐ明朝"/>
                <a:cs typeface="ＭＳ Ｐ明朝"/>
              </a:rPr>
              <a:t>前払い</a:t>
            </a:r>
            <a:r>
              <a:rPr sz="1050" dirty="0">
                <a:latin typeface="ＭＳ Ｐ明朝"/>
                <a:cs typeface="ＭＳ Ｐ明朝"/>
              </a:rPr>
              <a:t>）</a:t>
            </a:r>
            <a:r>
              <a:rPr sz="1050" spc="-15" dirty="0">
                <a:latin typeface="ＭＳ Ｐ明朝"/>
                <a:cs typeface="ＭＳ Ｐ明朝"/>
              </a:rPr>
              <a:t>式の電子マネー</a:t>
            </a:r>
            <a:r>
              <a:rPr sz="1050" spc="-10" dirty="0">
                <a:latin typeface="ＭＳ Ｐ明朝"/>
                <a:cs typeface="ＭＳ Ｐ明朝"/>
              </a:rPr>
              <a:t>（Suica、PASMO、楽天Edy、nanaco、WAONなど</a:t>
            </a:r>
            <a:r>
              <a:rPr sz="1050" dirty="0">
                <a:latin typeface="ＭＳ Ｐ明朝"/>
                <a:cs typeface="ＭＳ Ｐ明朝"/>
              </a:rPr>
              <a:t>）</a:t>
            </a:r>
            <a:r>
              <a:rPr sz="1050" spc="-20" dirty="0">
                <a:latin typeface="ＭＳ Ｐ明朝"/>
                <a:cs typeface="ＭＳ Ｐ明朝"/>
              </a:rPr>
              <a:t>を表す。また、「フィンテックサービス」は、プリペイド式電子マネー以外の、フィンテック企業による決済サービス</a:t>
            </a:r>
            <a:r>
              <a:rPr sz="1050" spc="-10" dirty="0">
                <a:latin typeface="ＭＳ Ｐ明朝"/>
                <a:cs typeface="ＭＳ Ｐ明朝"/>
              </a:rPr>
              <a:t>（iD、QUICPay、Alipay、</a:t>
            </a:r>
            <a:r>
              <a:rPr sz="1050" dirty="0">
                <a:latin typeface="ＭＳ Ｐ明朝"/>
                <a:cs typeface="ＭＳ Ｐ明朝"/>
              </a:rPr>
              <a:t>Wechat</a:t>
            </a:r>
            <a:r>
              <a:rPr sz="1050" spc="15" dirty="0">
                <a:latin typeface="ＭＳ Ｐ明朝"/>
                <a:cs typeface="ＭＳ Ｐ明朝"/>
              </a:rPr>
              <a:t> </a:t>
            </a:r>
            <a:r>
              <a:rPr sz="1050" spc="-10" dirty="0">
                <a:latin typeface="ＭＳ Ｐ明朝"/>
                <a:cs typeface="ＭＳ Ｐ明朝"/>
              </a:rPr>
              <a:t>Pay、</a:t>
            </a:r>
            <a:r>
              <a:rPr sz="1050" dirty="0">
                <a:latin typeface="ＭＳ Ｐ明朝"/>
                <a:cs typeface="ＭＳ Ｐ明朝"/>
              </a:rPr>
              <a:t>Apple</a:t>
            </a:r>
            <a:r>
              <a:rPr sz="1050" spc="30" dirty="0">
                <a:latin typeface="ＭＳ Ｐ明朝"/>
                <a:cs typeface="ＭＳ Ｐ明朝"/>
              </a:rPr>
              <a:t> </a:t>
            </a:r>
            <a:r>
              <a:rPr sz="1050" spc="-10" dirty="0">
                <a:latin typeface="ＭＳ Ｐ明朝"/>
                <a:cs typeface="ＭＳ Ｐ明朝"/>
              </a:rPr>
              <a:t>Pay、</a:t>
            </a:r>
            <a:r>
              <a:rPr sz="1050" dirty="0">
                <a:latin typeface="ＭＳ Ｐ明朝"/>
                <a:cs typeface="ＭＳ Ｐ明朝"/>
              </a:rPr>
              <a:t>Google</a:t>
            </a:r>
            <a:r>
              <a:rPr sz="1050" spc="20" dirty="0">
                <a:latin typeface="ＭＳ Ｐ明朝"/>
                <a:cs typeface="ＭＳ Ｐ明朝"/>
              </a:rPr>
              <a:t> </a:t>
            </a:r>
            <a:r>
              <a:rPr sz="1050" spc="-10" dirty="0">
                <a:latin typeface="ＭＳ Ｐ明朝"/>
                <a:cs typeface="ＭＳ Ｐ明朝"/>
              </a:rPr>
              <a:t>Pay</a:t>
            </a:r>
            <a:r>
              <a:rPr sz="1050" spc="-20" dirty="0">
                <a:latin typeface="ＭＳ Ｐ明朝"/>
                <a:cs typeface="ＭＳ Ｐ明朝"/>
              </a:rPr>
              <a:t>、楽天ペ</a:t>
            </a:r>
            <a:r>
              <a:rPr sz="1050" spc="500" dirty="0">
                <a:latin typeface="ＭＳ Ｐ明朝"/>
                <a:cs typeface="ＭＳ Ｐ明朝"/>
              </a:rPr>
              <a:t>  </a:t>
            </a:r>
            <a:r>
              <a:rPr sz="1050" spc="-10" dirty="0">
                <a:latin typeface="ＭＳ Ｐ明朝"/>
                <a:cs typeface="ＭＳ Ｐ明朝"/>
              </a:rPr>
              <a:t>イ、LINEペイ、</a:t>
            </a:r>
            <a:r>
              <a:rPr sz="1050" dirty="0">
                <a:latin typeface="ＭＳ Ｐ明朝"/>
                <a:cs typeface="ＭＳ Ｐ明朝"/>
              </a:rPr>
              <a:t>Origami</a:t>
            </a:r>
            <a:r>
              <a:rPr sz="1050" spc="-5" dirty="0">
                <a:latin typeface="ＭＳ Ｐ明朝"/>
                <a:cs typeface="ＭＳ Ｐ明朝"/>
              </a:rPr>
              <a:t> </a:t>
            </a:r>
            <a:r>
              <a:rPr sz="1050" dirty="0">
                <a:latin typeface="ＭＳ Ｐ明朝"/>
                <a:cs typeface="ＭＳ Ｐ明朝"/>
              </a:rPr>
              <a:t>Pay</a:t>
            </a:r>
            <a:r>
              <a:rPr sz="1050" spc="-5" dirty="0">
                <a:latin typeface="ＭＳ Ｐ明朝"/>
                <a:cs typeface="ＭＳ Ｐ明朝"/>
              </a:rPr>
              <a:t>など</a:t>
            </a:r>
            <a:r>
              <a:rPr sz="1050" dirty="0">
                <a:latin typeface="ＭＳ Ｐ明朝"/>
                <a:cs typeface="ＭＳ Ｐ明朝"/>
              </a:rPr>
              <a:t>）</a:t>
            </a:r>
            <a:r>
              <a:rPr sz="1050" spc="-15" dirty="0">
                <a:latin typeface="ＭＳ Ｐ明朝"/>
                <a:cs typeface="ＭＳ Ｐ明朝"/>
              </a:rPr>
              <a:t>を表す。調査対象は全国に住む </a:t>
            </a:r>
            <a:r>
              <a:rPr sz="1050" dirty="0">
                <a:latin typeface="ＭＳ Ｐ明朝"/>
                <a:cs typeface="ＭＳ Ｐ明朝"/>
              </a:rPr>
              <a:t>20歳～69</a:t>
            </a:r>
            <a:r>
              <a:rPr sz="1050" spc="-5" dirty="0">
                <a:latin typeface="ＭＳ Ｐ明朝"/>
                <a:cs typeface="ＭＳ Ｐ明朝"/>
              </a:rPr>
              <a:t>歳の男女</a:t>
            </a:r>
            <a:r>
              <a:rPr sz="1050" spc="-10" dirty="0">
                <a:latin typeface="ＭＳ Ｐ明朝"/>
                <a:cs typeface="ＭＳ Ｐ明朝"/>
              </a:rPr>
              <a:t>3,000</a:t>
            </a:r>
            <a:r>
              <a:rPr sz="1050" spc="-15" dirty="0">
                <a:latin typeface="ＭＳ Ｐ明朝"/>
                <a:cs typeface="ＭＳ Ｐ明朝"/>
              </a:rPr>
              <a:t>人</a:t>
            </a:r>
            <a:r>
              <a:rPr sz="1050" dirty="0">
                <a:latin typeface="ＭＳ Ｐ明朝"/>
                <a:cs typeface="ＭＳ Ｐ明朝"/>
              </a:rPr>
              <a:t>（</a:t>
            </a:r>
            <a:r>
              <a:rPr sz="1050" spc="-15" dirty="0">
                <a:latin typeface="ＭＳ Ｐ明朝"/>
                <a:cs typeface="ＭＳ Ｐ明朝"/>
              </a:rPr>
              <a:t>インターネット調査）</a:t>
            </a:r>
            <a:r>
              <a:rPr sz="1050" spc="-50" dirty="0">
                <a:latin typeface="ＭＳ Ｐ明朝"/>
                <a:cs typeface="ＭＳ Ｐ明朝"/>
              </a:rPr>
              <a:t>。</a:t>
            </a:r>
            <a:endParaRPr sz="1050">
              <a:latin typeface="ＭＳ Ｐ明朝"/>
              <a:cs typeface="ＭＳ Ｐ明朝"/>
            </a:endParaRPr>
          </a:p>
          <a:p>
            <a:pPr marL="12700">
              <a:lnSpc>
                <a:spcPct val="100000"/>
              </a:lnSpc>
            </a:pPr>
            <a:r>
              <a:rPr sz="1050" dirty="0">
                <a:latin typeface="ＭＳ Ｐ明朝"/>
                <a:cs typeface="ＭＳ Ｐ明朝"/>
              </a:rPr>
              <a:t>出所）N</a:t>
            </a:r>
            <a:r>
              <a:rPr sz="1050" spc="-10" dirty="0">
                <a:latin typeface="ＭＳ Ｐ明朝"/>
                <a:cs typeface="ＭＳ Ｐ明朝"/>
              </a:rPr>
              <a:t> </a:t>
            </a:r>
            <a:r>
              <a:rPr sz="1050" dirty="0">
                <a:latin typeface="ＭＳ Ｐ明朝"/>
                <a:cs typeface="ＭＳ Ｐ明朝"/>
              </a:rPr>
              <a:t>I</a:t>
            </a:r>
            <a:r>
              <a:rPr sz="1050" spc="5" dirty="0">
                <a:latin typeface="ＭＳ Ｐ明朝"/>
                <a:cs typeface="ＭＳ Ｐ明朝"/>
              </a:rPr>
              <a:t> </a:t>
            </a:r>
            <a:r>
              <a:rPr sz="1050" dirty="0">
                <a:latin typeface="ＭＳ Ｐ明朝"/>
                <a:cs typeface="ＭＳ Ｐ明朝"/>
              </a:rPr>
              <a:t>R</a:t>
            </a:r>
            <a:r>
              <a:rPr sz="1050" spc="15" dirty="0">
                <a:latin typeface="ＭＳ Ｐ明朝"/>
                <a:cs typeface="ＭＳ Ｐ明朝"/>
              </a:rPr>
              <a:t> </a:t>
            </a:r>
            <a:r>
              <a:rPr sz="1050" dirty="0">
                <a:latin typeface="ＭＳ Ｐ明朝"/>
                <a:cs typeface="ＭＳ Ｐ明朝"/>
              </a:rPr>
              <a:t>A</a:t>
            </a:r>
            <a:r>
              <a:rPr sz="1050" spc="-15" dirty="0">
                <a:latin typeface="ＭＳ Ｐ明朝"/>
                <a:cs typeface="ＭＳ Ｐ明朝"/>
              </a:rPr>
              <a:t> 総研「キャッシュレス決済実態調査」、</a:t>
            </a:r>
            <a:r>
              <a:rPr sz="1050" spc="-10" dirty="0">
                <a:latin typeface="ＭＳ Ｐ明朝"/>
                <a:cs typeface="ＭＳ Ｐ明朝"/>
              </a:rPr>
              <a:t>2018</a:t>
            </a:r>
            <a:r>
              <a:rPr sz="1050" spc="-15" dirty="0">
                <a:latin typeface="ＭＳ Ｐ明朝"/>
                <a:cs typeface="ＭＳ Ｐ明朝"/>
              </a:rPr>
              <a:t>年</a:t>
            </a:r>
            <a:r>
              <a:rPr sz="1050" dirty="0">
                <a:latin typeface="ＭＳ Ｐ明朝"/>
                <a:cs typeface="ＭＳ Ｐ明朝"/>
              </a:rPr>
              <a:t>9</a:t>
            </a:r>
            <a:r>
              <a:rPr sz="1050" spc="-50" dirty="0">
                <a:latin typeface="ＭＳ Ｐ明朝"/>
                <a:cs typeface="ＭＳ Ｐ明朝"/>
              </a:rPr>
              <a:t>月</a:t>
            </a:r>
            <a:endParaRPr sz="1050">
              <a:latin typeface="ＭＳ Ｐ明朝"/>
              <a:cs typeface="ＭＳ Ｐ明朝"/>
            </a:endParaRPr>
          </a:p>
        </p:txBody>
      </p:sp>
    </p:spTree>
    <p:extLst>
      <p:ext uri="{BB962C8B-B14F-4D97-AF65-F5344CB8AC3E}">
        <p14:creationId xmlns:p14="http://schemas.microsoft.com/office/powerpoint/2010/main" val="12717354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CEEDCDDC-DB9C-552D-66E3-FEA04CFB52A2}"/>
              </a:ext>
            </a:extLst>
          </p:cNvPr>
          <p:cNvGrpSpPr/>
          <p:nvPr/>
        </p:nvGrpSpPr>
        <p:grpSpPr>
          <a:xfrm>
            <a:off x="1708947" y="2007514"/>
            <a:ext cx="2344420" cy="3653154"/>
            <a:chOff x="443483" y="1933955"/>
            <a:chExt cx="2344420" cy="3653154"/>
          </a:xfrm>
        </p:grpSpPr>
        <p:sp>
          <p:nvSpPr>
            <p:cNvPr id="35" name="object 5">
              <a:extLst>
                <a:ext uri="{FF2B5EF4-FFF2-40B4-BE49-F238E27FC236}">
                  <a16:creationId xmlns:a16="http://schemas.microsoft.com/office/drawing/2014/main" id="{A4EEC9B1-4093-6B69-48BE-F7175393C8B5}"/>
                </a:ext>
              </a:extLst>
            </p:cNvPr>
            <p:cNvSpPr/>
            <p:nvPr/>
          </p:nvSpPr>
          <p:spPr>
            <a:xfrm>
              <a:off x="448055" y="1938527"/>
              <a:ext cx="2334895" cy="3240405"/>
            </a:xfrm>
            <a:custGeom>
              <a:avLst/>
              <a:gdLst/>
              <a:ahLst/>
              <a:cxnLst/>
              <a:rect l="l" t="t" r="r" b="b"/>
              <a:pathLst>
                <a:path w="2334895" h="3240404">
                  <a:moveTo>
                    <a:pt x="0" y="3240024"/>
                  </a:moveTo>
                  <a:lnTo>
                    <a:pt x="2334768" y="3240024"/>
                  </a:lnTo>
                </a:path>
                <a:path w="2334895" h="3240404">
                  <a:moveTo>
                    <a:pt x="0" y="2880360"/>
                  </a:moveTo>
                  <a:lnTo>
                    <a:pt x="2334768" y="2880360"/>
                  </a:lnTo>
                </a:path>
                <a:path w="2334895" h="3240404">
                  <a:moveTo>
                    <a:pt x="0" y="2519172"/>
                  </a:moveTo>
                  <a:lnTo>
                    <a:pt x="2334768" y="2519172"/>
                  </a:lnTo>
                </a:path>
                <a:path w="2334895" h="3240404">
                  <a:moveTo>
                    <a:pt x="0" y="2159508"/>
                  </a:moveTo>
                  <a:lnTo>
                    <a:pt x="2334768" y="2159508"/>
                  </a:lnTo>
                </a:path>
                <a:path w="2334895" h="3240404">
                  <a:moveTo>
                    <a:pt x="0" y="1799844"/>
                  </a:moveTo>
                  <a:lnTo>
                    <a:pt x="2334768" y="1799844"/>
                  </a:lnTo>
                </a:path>
                <a:path w="2334895" h="3240404">
                  <a:moveTo>
                    <a:pt x="0" y="1440180"/>
                  </a:moveTo>
                  <a:lnTo>
                    <a:pt x="2334768" y="1440180"/>
                  </a:lnTo>
                </a:path>
                <a:path w="2334895" h="3240404">
                  <a:moveTo>
                    <a:pt x="0" y="1080516"/>
                  </a:moveTo>
                  <a:lnTo>
                    <a:pt x="2334768" y="1080516"/>
                  </a:lnTo>
                </a:path>
                <a:path w="2334895" h="3240404">
                  <a:moveTo>
                    <a:pt x="0" y="720851"/>
                  </a:moveTo>
                  <a:lnTo>
                    <a:pt x="2334768" y="720851"/>
                  </a:lnTo>
                </a:path>
                <a:path w="2334895" h="3240404">
                  <a:moveTo>
                    <a:pt x="0" y="359663"/>
                  </a:moveTo>
                  <a:lnTo>
                    <a:pt x="2334768" y="359663"/>
                  </a:lnTo>
                </a:path>
                <a:path w="2334895" h="3240404">
                  <a:moveTo>
                    <a:pt x="0" y="0"/>
                  </a:moveTo>
                  <a:lnTo>
                    <a:pt x="2334768" y="0"/>
                  </a:lnTo>
                </a:path>
              </a:pathLst>
            </a:custGeom>
            <a:ln w="9144">
              <a:solidFill>
                <a:srgbClr val="D9D9D9"/>
              </a:solidFill>
            </a:ln>
          </p:spPr>
          <p:txBody>
            <a:bodyPr wrap="square" lIns="0" tIns="0" rIns="0" bIns="0" rtlCol="0"/>
            <a:lstStyle/>
            <a:p>
              <a:endParaRPr/>
            </a:p>
          </p:txBody>
        </p:sp>
        <p:sp>
          <p:nvSpPr>
            <p:cNvPr id="36" name="object 6">
              <a:extLst>
                <a:ext uri="{FF2B5EF4-FFF2-40B4-BE49-F238E27FC236}">
                  <a16:creationId xmlns:a16="http://schemas.microsoft.com/office/drawing/2014/main" id="{4CB7814F-A0C1-1170-C1AF-00BDC4A1CB16}"/>
                </a:ext>
              </a:extLst>
            </p:cNvPr>
            <p:cNvSpPr/>
            <p:nvPr/>
          </p:nvSpPr>
          <p:spPr>
            <a:xfrm>
              <a:off x="448055" y="1938527"/>
              <a:ext cx="2334895" cy="3648710"/>
            </a:xfrm>
            <a:custGeom>
              <a:avLst/>
              <a:gdLst/>
              <a:ahLst/>
              <a:cxnLst/>
              <a:rect l="l" t="t" r="r" b="b"/>
              <a:pathLst>
                <a:path w="2334895" h="3648710">
                  <a:moveTo>
                    <a:pt x="0" y="3599688"/>
                  </a:moveTo>
                  <a:lnTo>
                    <a:pt x="2334768" y="3599688"/>
                  </a:lnTo>
                  <a:lnTo>
                    <a:pt x="2334768" y="0"/>
                  </a:lnTo>
                  <a:lnTo>
                    <a:pt x="0" y="0"/>
                  </a:lnTo>
                  <a:lnTo>
                    <a:pt x="0" y="3599688"/>
                  </a:lnTo>
                  <a:close/>
                </a:path>
                <a:path w="2334895" h="3648710">
                  <a:moveTo>
                    <a:pt x="0" y="3599688"/>
                  </a:moveTo>
                  <a:lnTo>
                    <a:pt x="2334768" y="3599688"/>
                  </a:lnTo>
                </a:path>
                <a:path w="2334895" h="3648710">
                  <a:moveTo>
                    <a:pt x="0" y="3599688"/>
                  </a:moveTo>
                  <a:lnTo>
                    <a:pt x="0" y="3648456"/>
                  </a:lnTo>
                </a:path>
                <a:path w="2334895" h="3648710">
                  <a:moveTo>
                    <a:pt x="342900" y="3599688"/>
                  </a:moveTo>
                  <a:lnTo>
                    <a:pt x="342900" y="3648456"/>
                  </a:lnTo>
                </a:path>
                <a:path w="2334895" h="3648710">
                  <a:moveTo>
                    <a:pt x="685800" y="3599688"/>
                  </a:moveTo>
                  <a:lnTo>
                    <a:pt x="685800" y="3648456"/>
                  </a:lnTo>
                </a:path>
                <a:path w="2334895" h="3648710">
                  <a:moveTo>
                    <a:pt x="1030224" y="3599688"/>
                  </a:moveTo>
                  <a:lnTo>
                    <a:pt x="1030224" y="3648456"/>
                  </a:lnTo>
                </a:path>
                <a:path w="2334895" h="3648710">
                  <a:moveTo>
                    <a:pt x="1373124" y="3599688"/>
                  </a:moveTo>
                  <a:lnTo>
                    <a:pt x="1373124" y="3648456"/>
                  </a:lnTo>
                </a:path>
                <a:path w="2334895" h="3648710">
                  <a:moveTo>
                    <a:pt x="1717548" y="3599688"/>
                  </a:moveTo>
                  <a:lnTo>
                    <a:pt x="1717548" y="3648456"/>
                  </a:lnTo>
                </a:path>
                <a:path w="2334895" h="3648710">
                  <a:moveTo>
                    <a:pt x="2060448" y="3599688"/>
                  </a:moveTo>
                  <a:lnTo>
                    <a:pt x="2060448" y="3648456"/>
                  </a:lnTo>
                </a:path>
              </a:pathLst>
            </a:custGeom>
            <a:ln w="9144">
              <a:solidFill>
                <a:srgbClr val="000000"/>
              </a:solidFill>
            </a:ln>
          </p:spPr>
          <p:txBody>
            <a:bodyPr wrap="square" lIns="0" tIns="0" rIns="0" bIns="0" rtlCol="0"/>
            <a:lstStyle/>
            <a:p>
              <a:endParaRPr/>
            </a:p>
          </p:txBody>
        </p:sp>
        <p:sp>
          <p:nvSpPr>
            <p:cNvPr id="37" name="object 7">
              <a:extLst>
                <a:ext uri="{FF2B5EF4-FFF2-40B4-BE49-F238E27FC236}">
                  <a16:creationId xmlns:a16="http://schemas.microsoft.com/office/drawing/2014/main" id="{F38D5672-00C6-87FA-0F98-7AEFE3AE7098}"/>
                </a:ext>
              </a:extLst>
            </p:cNvPr>
            <p:cNvSpPr/>
            <p:nvPr/>
          </p:nvSpPr>
          <p:spPr>
            <a:xfrm>
              <a:off x="482345" y="2036825"/>
              <a:ext cx="2266315" cy="2859405"/>
            </a:xfrm>
            <a:custGeom>
              <a:avLst/>
              <a:gdLst/>
              <a:ahLst/>
              <a:cxnLst/>
              <a:rect l="l" t="t" r="r" b="b"/>
              <a:pathLst>
                <a:path w="2266315" h="2859404">
                  <a:moveTo>
                    <a:pt x="0" y="2859024"/>
                  </a:moveTo>
                  <a:lnTo>
                    <a:pt x="68580" y="2810256"/>
                  </a:lnTo>
                  <a:lnTo>
                    <a:pt x="137160" y="2737104"/>
                  </a:lnTo>
                  <a:lnTo>
                    <a:pt x="205740" y="2651760"/>
                  </a:lnTo>
                  <a:lnTo>
                    <a:pt x="274320" y="2548128"/>
                  </a:lnTo>
                  <a:lnTo>
                    <a:pt x="342900" y="2461260"/>
                  </a:lnTo>
                  <a:lnTo>
                    <a:pt x="411480" y="2444496"/>
                  </a:lnTo>
                  <a:lnTo>
                    <a:pt x="480060" y="2426208"/>
                  </a:lnTo>
                  <a:lnTo>
                    <a:pt x="548640" y="2380488"/>
                  </a:lnTo>
                  <a:lnTo>
                    <a:pt x="617220" y="2327148"/>
                  </a:lnTo>
                  <a:lnTo>
                    <a:pt x="687324" y="2263140"/>
                  </a:lnTo>
                  <a:lnTo>
                    <a:pt x="755904" y="2145792"/>
                  </a:lnTo>
                  <a:lnTo>
                    <a:pt x="824484" y="2026920"/>
                  </a:lnTo>
                  <a:lnTo>
                    <a:pt x="893063" y="1895856"/>
                  </a:lnTo>
                  <a:lnTo>
                    <a:pt x="961644" y="1783080"/>
                  </a:lnTo>
                  <a:lnTo>
                    <a:pt x="1030224" y="1673352"/>
                  </a:lnTo>
                  <a:lnTo>
                    <a:pt x="1098804" y="1539239"/>
                  </a:lnTo>
                  <a:lnTo>
                    <a:pt x="1167384" y="1283208"/>
                  </a:lnTo>
                  <a:lnTo>
                    <a:pt x="1235964" y="1178052"/>
                  </a:lnTo>
                  <a:lnTo>
                    <a:pt x="1304544" y="1146048"/>
                  </a:lnTo>
                  <a:lnTo>
                    <a:pt x="1373124" y="1072896"/>
                  </a:lnTo>
                  <a:lnTo>
                    <a:pt x="1441704" y="1034796"/>
                  </a:lnTo>
                  <a:lnTo>
                    <a:pt x="1510284" y="998220"/>
                  </a:lnTo>
                  <a:lnTo>
                    <a:pt x="1580388" y="979932"/>
                  </a:lnTo>
                  <a:lnTo>
                    <a:pt x="1648968" y="969263"/>
                  </a:lnTo>
                  <a:lnTo>
                    <a:pt x="1717548" y="943356"/>
                  </a:lnTo>
                  <a:lnTo>
                    <a:pt x="1786128" y="871727"/>
                  </a:lnTo>
                  <a:lnTo>
                    <a:pt x="1854708" y="813815"/>
                  </a:lnTo>
                  <a:lnTo>
                    <a:pt x="1923288" y="722376"/>
                  </a:lnTo>
                  <a:lnTo>
                    <a:pt x="1991868" y="621791"/>
                  </a:lnTo>
                  <a:lnTo>
                    <a:pt x="2060448" y="470915"/>
                  </a:lnTo>
                  <a:lnTo>
                    <a:pt x="2129028" y="286512"/>
                  </a:lnTo>
                  <a:lnTo>
                    <a:pt x="2197608" y="137160"/>
                  </a:lnTo>
                  <a:lnTo>
                    <a:pt x="2266188" y="0"/>
                  </a:lnTo>
                </a:path>
              </a:pathLst>
            </a:custGeom>
            <a:ln w="25908">
              <a:solidFill>
                <a:srgbClr val="006FC0"/>
              </a:solidFill>
            </a:ln>
          </p:spPr>
          <p:txBody>
            <a:bodyPr wrap="square" lIns="0" tIns="0" rIns="0" bIns="0" rtlCol="0"/>
            <a:lstStyle/>
            <a:p>
              <a:endParaRPr/>
            </a:p>
          </p:txBody>
        </p:sp>
        <p:sp>
          <p:nvSpPr>
            <p:cNvPr id="38" name="object 8">
              <a:extLst>
                <a:ext uri="{FF2B5EF4-FFF2-40B4-BE49-F238E27FC236}">
                  <a16:creationId xmlns:a16="http://schemas.microsoft.com/office/drawing/2014/main" id="{39F75E75-8E2D-1709-FA31-80B251AFAA15}"/>
                </a:ext>
              </a:extLst>
            </p:cNvPr>
            <p:cNvSpPr/>
            <p:nvPr/>
          </p:nvSpPr>
          <p:spPr>
            <a:xfrm>
              <a:off x="482345" y="5307329"/>
              <a:ext cx="2266315" cy="158750"/>
            </a:xfrm>
            <a:custGeom>
              <a:avLst/>
              <a:gdLst/>
              <a:ahLst/>
              <a:cxnLst/>
              <a:rect l="l" t="t" r="r" b="b"/>
              <a:pathLst>
                <a:path w="2266315" h="158750">
                  <a:moveTo>
                    <a:pt x="0" y="158496"/>
                  </a:moveTo>
                  <a:lnTo>
                    <a:pt x="68580" y="153924"/>
                  </a:lnTo>
                  <a:lnTo>
                    <a:pt x="137160" y="147828"/>
                  </a:lnTo>
                  <a:lnTo>
                    <a:pt x="205740" y="141732"/>
                  </a:lnTo>
                  <a:lnTo>
                    <a:pt x="274320" y="134112"/>
                  </a:lnTo>
                  <a:lnTo>
                    <a:pt x="342900" y="126492"/>
                  </a:lnTo>
                  <a:lnTo>
                    <a:pt x="411480" y="121920"/>
                  </a:lnTo>
                  <a:lnTo>
                    <a:pt x="480060" y="118872"/>
                  </a:lnTo>
                  <a:lnTo>
                    <a:pt x="548640" y="114300"/>
                  </a:lnTo>
                  <a:lnTo>
                    <a:pt x="617220" y="111252"/>
                  </a:lnTo>
                  <a:lnTo>
                    <a:pt x="687324" y="108204"/>
                  </a:lnTo>
                  <a:lnTo>
                    <a:pt x="755904" y="102108"/>
                  </a:lnTo>
                  <a:lnTo>
                    <a:pt x="824484" y="99060"/>
                  </a:lnTo>
                  <a:lnTo>
                    <a:pt x="893063" y="94488"/>
                  </a:lnTo>
                  <a:lnTo>
                    <a:pt x="961644" y="89916"/>
                  </a:lnTo>
                  <a:lnTo>
                    <a:pt x="1030224" y="85344"/>
                  </a:lnTo>
                  <a:lnTo>
                    <a:pt x="1098804" y="80772"/>
                  </a:lnTo>
                  <a:lnTo>
                    <a:pt x="1167384" y="73152"/>
                  </a:lnTo>
                  <a:lnTo>
                    <a:pt x="1235964" y="70104"/>
                  </a:lnTo>
                  <a:lnTo>
                    <a:pt x="1304544" y="64008"/>
                  </a:lnTo>
                  <a:lnTo>
                    <a:pt x="1373124" y="48768"/>
                  </a:lnTo>
                  <a:lnTo>
                    <a:pt x="1441704" y="48768"/>
                  </a:lnTo>
                  <a:lnTo>
                    <a:pt x="1510284" y="44196"/>
                  </a:lnTo>
                  <a:lnTo>
                    <a:pt x="1580388" y="41148"/>
                  </a:lnTo>
                  <a:lnTo>
                    <a:pt x="1648968" y="38100"/>
                  </a:lnTo>
                  <a:lnTo>
                    <a:pt x="1717548" y="38100"/>
                  </a:lnTo>
                  <a:lnTo>
                    <a:pt x="1786128" y="33528"/>
                  </a:lnTo>
                  <a:lnTo>
                    <a:pt x="1854708" y="33528"/>
                  </a:lnTo>
                  <a:lnTo>
                    <a:pt x="1923288" y="25908"/>
                  </a:lnTo>
                  <a:lnTo>
                    <a:pt x="1991868" y="16764"/>
                  </a:lnTo>
                  <a:lnTo>
                    <a:pt x="2060448" y="10668"/>
                  </a:lnTo>
                  <a:lnTo>
                    <a:pt x="2129028" y="10668"/>
                  </a:lnTo>
                  <a:lnTo>
                    <a:pt x="2197608" y="7620"/>
                  </a:lnTo>
                  <a:lnTo>
                    <a:pt x="2266188" y="0"/>
                  </a:lnTo>
                </a:path>
              </a:pathLst>
            </a:custGeom>
            <a:ln w="19812">
              <a:solidFill>
                <a:srgbClr val="C0504D"/>
              </a:solidFill>
              <a:prstDash val="dash"/>
            </a:ln>
          </p:spPr>
          <p:txBody>
            <a:bodyPr wrap="square" lIns="0" tIns="0" rIns="0" bIns="0" rtlCol="0"/>
            <a:lstStyle/>
            <a:p>
              <a:endParaRPr/>
            </a:p>
          </p:txBody>
        </p:sp>
        <p:sp>
          <p:nvSpPr>
            <p:cNvPr id="39" name="object 9">
              <a:extLst>
                <a:ext uri="{FF2B5EF4-FFF2-40B4-BE49-F238E27FC236}">
                  <a16:creationId xmlns:a16="http://schemas.microsoft.com/office/drawing/2014/main" id="{3C2FBA46-4508-34E4-4402-1849893BF0C9}"/>
                </a:ext>
              </a:extLst>
            </p:cNvPr>
            <p:cNvSpPr/>
            <p:nvPr/>
          </p:nvSpPr>
          <p:spPr>
            <a:xfrm>
              <a:off x="1512569" y="5360670"/>
              <a:ext cx="1236345" cy="142240"/>
            </a:xfrm>
            <a:custGeom>
              <a:avLst/>
              <a:gdLst/>
              <a:ahLst/>
              <a:cxnLst/>
              <a:rect l="l" t="t" r="r" b="b"/>
              <a:pathLst>
                <a:path w="1236345" h="142239">
                  <a:moveTo>
                    <a:pt x="0" y="135635"/>
                  </a:moveTo>
                  <a:lnTo>
                    <a:pt x="68580" y="132587"/>
                  </a:lnTo>
                  <a:lnTo>
                    <a:pt x="137160" y="71627"/>
                  </a:lnTo>
                  <a:lnTo>
                    <a:pt x="205740" y="21335"/>
                  </a:lnTo>
                  <a:lnTo>
                    <a:pt x="274319" y="0"/>
                  </a:lnTo>
                  <a:lnTo>
                    <a:pt x="342900" y="50291"/>
                  </a:lnTo>
                  <a:lnTo>
                    <a:pt x="411480" y="109727"/>
                  </a:lnTo>
                  <a:lnTo>
                    <a:pt x="480060" y="121919"/>
                  </a:lnTo>
                  <a:lnTo>
                    <a:pt x="550163" y="126491"/>
                  </a:lnTo>
                  <a:lnTo>
                    <a:pt x="618744" y="134111"/>
                  </a:lnTo>
                  <a:lnTo>
                    <a:pt x="687324" y="137159"/>
                  </a:lnTo>
                  <a:lnTo>
                    <a:pt x="755904" y="138683"/>
                  </a:lnTo>
                  <a:lnTo>
                    <a:pt x="824484" y="140207"/>
                  </a:lnTo>
                  <a:lnTo>
                    <a:pt x="893063" y="141731"/>
                  </a:lnTo>
                  <a:lnTo>
                    <a:pt x="961644" y="141731"/>
                  </a:lnTo>
                  <a:lnTo>
                    <a:pt x="1030224" y="141731"/>
                  </a:lnTo>
                  <a:lnTo>
                    <a:pt x="1098804" y="141731"/>
                  </a:lnTo>
                  <a:lnTo>
                    <a:pt x="1167384" y="141731"/>
                  </a:lnTo>
                  <a:lnTo>
                    <a:pt x="1235964" y="141731"/>
                  </a:lnTo>
                </a:path>
              </a:pathLst>
            </a:custGeom>
            <a:ln w="19812">
              <a:solidFill>
                <a:srgbClr val="00AF50"/>
              </a:solidFill>
            </a:ln>
          </p:spPr>
          <p:txBody>
            <a:bodyPr wrap="square" lIns="0" tIns="0" rIns="0" bIns="0" rtlCol="0"/>
            <a:lstStyle/>
            <a:p>
              <a:endParaRPr/>
            </a:p>
          </p:txBody>
        </p:sp>
        <p:sp>
          <p:nvSpPr>
            <p:cNvPr id="40" name="object 10">
              <a:extLst>
                <a:ext uri="{FF2B5EF4-FFF2-40B4-BE49-F238E27FC236}">
                  <a16:creationId xmlns:a16="http://schemas.microsoft.com/office/drawing/2014/main" id="{B39E75ED-6031-1070-121C-95550E6754B4}"/>
                </a:ext>
              </a:extLst>
            </p:cNvPr>
            <p:cNvSpPr/>
            <p:nvPr/>
          </p:nvSpPr>
          <p:spPr>
            <a:xfrm>
              <a:off x="482345" y="4054601"/>
              <a:ext cx="2266315" cy="775970"/>
            </a:xfrm>
            <a:custGeom>
              <a:avLst/>
              <a:gdLst/>
              <a:ahLst/>
              <a:cxnLst/>
              <a:rect l="l" t="t" r="r" b="b"/>
              <a:pathLst>
                <a:path w="2266315" h="775970">
                  <a:moveTo>
                    <a:pt x="0" y="775716"/>
                  </a:moveTo>
                  <a:lnTo>
                    <a:pt x="68580" y="746760"/>
                  </a:lnTo>
                  <a:lnTo>
                    <a:pt x="137160" y="711708"/>
                  </a:lnTo>
                  <a:lnTo>
                    <a:pt x="205740" y="673608"/>
                  </a:lnTo>
                  <a:lnTo>
                    <a:pt x="274320" y="623316"/>
                  </a:lnTo>
                  <a:lnTo>
                    <a:pt x="342900" y="582168"/>
                  </a:lnTo>
                  <a:lnTo>
                    <a:pt x="411480" y="556260"/>
                  </a:lnTo>
                  <a:lnTo>
                    <a:pt x="480060" y="541020"/>
                  </a:lnTo>
                  <a:lnTo>
                    <a:pt x="548640" y="525780"/>
                  </a:lnTo>
                  <a:lnTo>
                    <a:pt x="617220" y="510540"/>
                  </a:lnTo>
                  <a:lnTo>
                    <a:pt x="687324" y="493775"/>
                  </a:lnTo>
                  <a:lnTo>
                    <a:pt x="755904" y="460248"/>
                  </a:lnTo>
                  <a:lnTo>
                    <a:pt x="824484" y="435864"/>
                  </a:lnTo>
                  <a:lnTo>
                    <a:pt x="893063" y="419100"/>
                  </a:lnTo>
                  <a:lnTo>
                    <a:pt x="961644" y="396240"/>
                  </a:lnTo>
                  <a:lnTo>
                    <a:pt x="1030224" y="374904"/>
                  </a:lnTo>
                  <a:lnTo>
                    <a:pt x="1098804" y="353568"/>
                  </a:lnTo>
                  <a:lnTo>
                    <a:pt x="1167384" y="318516"/>
                  </a:lnTo>
                  <a:lnTo>
                    <a:pt x="1235964" y="292608"/>
                  </a:lnTo>
                  <a:lnTo>
                    <a:pt x="1304544" y="263652"/>
                  </a:lnTo>
                  <a:lnTo>
                    <a:pt x="1373124" y="230124"/>
                  </a:lnTo>
                  <a:lnTo>
                    <a:pt x="1441704" y="233172"/>
                  </a:lnTo>
                  <a:lnTo>
                    <a:pt x="1510284" y="207264"/>
                  </a:lnTo>
                  <a:lnTo>
                    <a:pt x="1580388" y="198120"/>
                  </a:lnTo>
                  <a:lnTo>
                    <a:pt x="1648968" y="195072"/>
                  </a:lnTo>
                  <a:lnTo>
                    <a:pt x="1717548" y="184404"/>
                  </a:lnTo>
                  <a:lnTo>
                    <a:pt x="1786128" y="163068"/>
                  </a:lnTo>
                  <a:lnTo>
                    <a:pt x="1854708" y="146304"/>
                  </a:lnTo>
                  <a:lnTo>
                    <a:pt x="1923288" y="126492"/>
                  </a:lnTo>
                  <a:lnTo>
                    <a:pt x="1991868" y="109728"/>
                  </a:lnTo>
                  <a:lnTo>
                    <a:pt x="2060448" y="88392"/>
                  </a:lnTo>
                  <a:lnTo>
                    <a:pt x="2129028" y="62484"/>
                  </a:lnTo>
                  <a:lnTo>
                    <a:pt x="2197608" y="32004"/>
                  </a:lnTo>
                  <a:lnTo>
                    <a:pt x="2266188" y="0"/>
                  </a:lnTo>
                </a:path>
              </a:pathLst>
            </a:custGeom>
            <a:ln w="25908">
              <a:solidFill>
                <a:srgbClr val="FFC000"/>
              </a:solidFill>
            </a:ln>
          </p:spPr>
          <p:txBody>
            <a:bodyPr wrap="square" lIns="0" tIns="0" rIns="0" bIns="0" rtlCol="0"/>
            <a:lstStyle/>
            <a:p>
              <a:endParaRPr/>
            </a:p>
          </p:txBody>
        </p:sp>
      </p:grpSp>
      <p:sp>
        <p:nvSpPr>
          <p:cNvPr id="41" name="object 11">
            <a:extLst>
              <a:ext uri="{FF2B5EF4-FFF2-40B4-BE49-F238E27FC236}">
                <a16:creationId xmlns:a16="http://schemas.microsoft.com/office/drawing/2014/main" id="{5B9EDF07-BCB9-B2D5-E557-A9CDB943D1B1}"/>
              </a:ext>
            </a:extLst>
          </p:cNvPr>
          <p:cNvSpPr txBox="1"/>
          <p:nvPr/>
        </p:nvSpPr>
        <p:spPr>
          <a:xfrm>
            <a:off x="1481668" y="5491125"/>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0</a:t>
            </a:r>
            <a:endParaRPr sz="1200">
              <a:latin typeface="Calibri"/>
              <a:cs typeface="Calibri"/>
            </a:endParaRPr>
          </a:p>
        </p:txBody>
      </p:sp>
      <p:sp>
        <p:nvSpPr>
          <p:cNvPr id="42" name="object 12">
            <a:extLst>
              <a:ext uri="{FF2B5EF4-FFF2-40B4-BE49-F238E27FC236}">
                <a16:creationId xmlns:a16="http://schemas.microsoft.com/office/drawing/2014/main" id="{84E1749C-5516-F8EA-82DD-42F214DFD4A4}"/>
              </a:ext>
            </a:extLst>
          </p:cNvPr>
          <p:cNvSpPr txBox="1"/>
          <p:nvPr/>
        </p:nvSpPr>
        <p:spPr>
          <a:xfrm>
            <a:off x="1404554" y="5131206"/>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10</a:t>
            </a:r>
            <a:endParaRPr sz="1200">
              <a:latin typeface="Calibri"/>
              <a:cs typeface="Calibri"/>
            </a:endParaRPr>
          </a:p>
        </p:txBody>
      </p:sp>
      <p:sp>
        <p:nvSpPr>
          <p:cNvPr id="43" name="object 13">
            <a:extLst>
              <a:ext uri="{FF2B5EF4-FFF2-40B4-BE49-F238E27FC236}">
                <a16:creationId xmlns:a16="http://schemas.microsoft.com/office/drawing/2014/main" id="{9E4825E6-6310-C64A-FC74-8F2E9C72F05F}"/>
              </a:ext>
            </a:extLst>
          </p:cNvPr>
          <p:cNvSpPr txBox="1"/>
          <p:nvPr/>
        </p:nvSpPr>
        <p:spPr>
          <a:xfrm>
            <a:off x="1404554" y="4771288"/>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20</a:t>
            </a:r>
            <a:endParaRPr sz="1200">
              <a:latin typeface="Calibri"/>
              <a:cs typeface="Calibri"/>
            </a:endParaRPr>
          </a:p>
        </p:txBody>
      </p:sp>
      <p:sp>
        <p:nvSpPr>
          <p:cNvPr id="44" name="object 14">
            <a:extLst>
              <a:ext uri="{FF2B5EF4-FFF2-40B4-BE49-F238E27FC236}">
                <a16:creationId xmlns:a16="http://schemas.microsoft.com/office/drawing/2014/main" id="{D5B38C3A-8F43-C5A9-3153-6EA2A7264E3E}"/>
              </a:ext>
            </a:extLst>
          </p:cNvPr>
          <p:cNvSpPr txBox="1"/>
          <p:nvPr/>
        </p:nvSpPr>
        <p:spPr>
          <a:xfrm>
            <a:off x="1404554" y="4411243"/>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30</a:t>
            </a:r>
            <a:endParaRPr sz="1200">
              <a:latin typeface="Calibri"/>
              <a:cs typeface="Calibri"/>
            </a:endParaRPr>
          </a:p>
        </p:txBody>
      </p:sp>
      <p:sp>
        <p:nvSpPr>
          <p:cNvPr id="45" name="object 15">
            <a:extLst>
              <a:ext uri="{FF2B5EF4-FFF2-40B4-BE49-F238E27FC236}">
                <a16:creationId xmlns:a16="http://schemas.microsoft.com/office/drawing/2014/main" id="{A57123B2-BBF8-F5FB-F90C-DB96221BA94F}"/>
              </a:ext>
            </a:extLst>
          </p:cNvPr>
          <p:cNvSpPr txBox="1"/>
          <p:nvPr/>
        </p:nvSpPr>
        <p:spPr>
          <a:xfrm>
            <a:off x="1404554" y="4051326"/>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40</a:t>
            </a:r>
            <a:endParaRPr sz="1200">
              <a:latin typeface="Calibri"/>
              <a:cs typeface="Calibri"/>
            </a:endParaRPr>
          </a:p>
        </p:txBody>
      </p:sp>
      <p:sp>
        <p:nvSpPr>
          <p:cNvPr id="46" name="object 16">
            <a:extLst>
              <a:ext uri="{FF2B5EF4-FFF2-40B4-BE49-F238E27FC236}">
                <a16:creationId xmlns:a16="http://schemas.microsoft.com/office/drawing/2014/main" id="{514EEE1F-F865-91D1-D5F7-387CA6548A4C}"/>
              </a:ext>
            </a:extLst>
          </p:cNvPr>
          <p:cNvSpPr txBox="1"/>
          <p:nvPr/>
        </p:nvSpPr>
        <p:spPr>
          <a:xfrm>
            <a:off x="1404554" y="3691026"/>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50</a:t>
            </a:r>
            <a:endParaRPr sz="1200">
              <a:latin typeface="Calibri"/>
              <a:cs typeface="Calibri"/>
            </a:endParaRPr>
          </a:p>
        </p:txBody>
      </p:sp>
      <p:sp>
        <p:nvSpPr>
          <p:cNvPr id="47" name="object 17">
            <a:extLst>
              <a:ext uri="{FF2B5EF4-FFF2-40B4-BE49-F238E27FC236}">
                <a16:creationId xmlns:a16="http://schemas.microsoft.com/office/drawing/2014/main" id="{838D017B-C4C4-EE20-4557-939E3E07A02B}"/>
              </a:ext>
            </a:extLst>
          </p:cNvPr>
          <p:cNvSpPr txBox="1"/>
          <p:nvPr/>
        </p:nvSpPr>
        <p:spPr>
          <a:xfrm>
            <a:off x="1404554" y="3331109"/>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60</a:t>
            </a:r>
            <a:endParaRPr sz="1200">
              <a:latin typeface="Calibri"/>
              <a:cs typeface="Calibri"/>
            </a:endParaRPr>
          </a:p>
        </p:txBody>
      </p:sp>
      <p:sp>
        <p:nvSpPr>
          <p:cNvPr id="48" name="object 18">
            <a:extLst>
              <a:ext uri="{FF2B5EF4-FFF2-40B4-BE49-F238E27FC236}">
                <a16:creationId xmlns:a16="http://schemas.microsoft.com/office/drawing/2014/main" id="{AC531B4D-5864-9E5B-78B4-CEDF94FDEC3D}"/>
              </a:ext>
            </a:extLst>
          </p:cNvPr>
          <p:cNvSpPr txBox="1"/>
          <p:nvPr/>
        </p:nvSpPr>
        <p:spPr>
          <a:xfrm>
            <a:off x="1404554" y="2971063"/>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70</a:t>
            </a:r>
            <a:endParaRPr sz="1200">
              <a:latin typeface="Calibri"/>
              <a:cs typeface="Calibri"/>
            </a:endParaRPr>
          </a:p>
        </p:txBody>
      </p:sp>
      <p:sp>
        <p:nvSpPr>
          <p:cNvPr id="49" name="object 19">
            <a:extLst>
              <a:ext uri="{FF2B5EF4-FFF2-40B4-BE49-F238E27FC236}">
                <a16:creationId xmlns:a16="http://schemas.microsoft.com/office/drawing/2014/main" id="{1436D172-2C8F-AE3E-15F1-01E0818F41E0}"/>
              </a:ext>
            </a:extLst>
          </p:cNvPr>
          <p:cNvSpPr txBox="1"/>
          <p:nvPr/>
        </p:nvSpPr>
        <p:spPr>
          <a:xfrm>
            <a:off x="1404554" y="2611145"/>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80</a:t>
            </a:r>
            <a:endParaRPr sz="1200">
              <a:latin typeface="Calibri"/>
              <a:cs typeface="Calibri"/>
            </a:endParaRPr>
          </a:p>
        </p:txBody>
      </p:sp>
      <p:sp>
        <p:nvSpPr>
          <p:cNvPr id="50" name="object 20">
            <a:extLst>
              <a:ext uri="{FF2B5EF4-FFF2-40B4-BE49-F238E27FC236}">
                <a16:creationId xmlns:a16="http://schemas.microsoft.com/office/drawing/2014/main" id="{9D86AEE2-8642-8276-EA93-5007AC9204D2}"/>
              </a:ext>
            </a:extLst>
          </p:cNvPr>
          <p:cNvSpPr txBox="1"/>
          <p:nvPr/>
        </p:nvSpPr>
        <p:spPr>
          <a:xfrm>
            <a:off x="1404554" y="2251100"/>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90</a:t>
            </a:r>
            <a:endParaRPr sz="1200">
              <a:latin typeface="Calibri"/>
              <a:cs typeface="Calibri"/>
            </a:endParaRPr>
          </a:p>
        </p:txBody>
      </p:sp>
      <p:sp>
        <p:nvSpPr>
          <p:cNvPr id="51" name="object 21">
            <a:extLst>
              <a:ext uri="{FF2B5EF4-FFF2-40B4-BE49-F238E27FC236}">
                <a16:creationId xmlns:a16="http://schemas.microsoft.com/office/drawing/2014/main" id="{E347C668-5BF8-A18A-C1C6-833225971030}"/>
              </a:ext>
            </a:extLst>
          </p:cNvPr>
          <p:cNvSpPr txBox="1"/>
          <p:nvPr/>
        </p:nvSpPr>
        <p:spPr>
          <a:xfrm>
            <a:off x="1327135" y="1890624"/>
            <a:ext cx="257175" cy="208915"/>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100</a:t>
            </a:r>
            <a:endParaRPr sz="1200">
              <a:latin typeface="Calibri"/>
              <a:cs typeface="Calibri"/>
            </a:endParaRPr>
          </a:p>
        </p:txBody>
      </p:sp>
      <p:sp>
        <p:nvSpPr>
          <p:cNvPr id="52" name="object 22">
            <a:extLst>
              <a:ext uri="{FF2B5EF4-FFF2-40B4-BE49-F238E27FC236}">
                <a16:creationId xmlns:a16="http://schemas.microsoft.com/office/drawing/2014/main" id="{FBBC219F-5724-1267-3A3C-81803C5B86B8}"/>
              </a:ext>
            </a:extLst>
          </p:cNvPr>
          <p:cNvSpPr txBox="1"/>
          <p:nvPr/>
        </p:nvSpPr>
        <p:spPr>
          <a:xfrm>
            <a:off x="1399677" y="1296822"/>
            <a:ext cx="2207895" cy="628650"/>
          </a:xfrm>
          <a:prstGeom prst="rect">
            <a:avLst/>
          </a:prstGeom>
        </p:spPr>
        <p:txBody>
          <a:bodyPr vert="horz" wrap="square" lIns="0" tIns="12065" rIns="0" bIns="0" rtlCol="0">
            <a:spAutoFit/>
          </a:bodyPr>
          <a:lstStyle/>
          <a:p>
            <a:pPr marL="572770">
              <a:lnSpc>
                <a:spcPct val="100000"/>
              </a:lnSpc>
              <a:spcBef>
                <a:spcPts val="95"/>
              </a:spcBef>
            </a:pPr>
            <a:r>
              <a:rPr sz="1600" spc="-25" dirty="0">
                <a:latin typeface="メイリオ"/>
                <a:cs typeface="メイリオ"/>
              </a:rPr>
              <a:t>銀行券の流通枚</a:t>
            </a:r>
            <a:r>
              <a:rPr sz="1600" spc="-50" dirty="0">
                <a:latin typeface="メイリオ"/>
                <a:cs typeface="メイリオ"/>
              </a:rPr>
              <a:t>数</a:t>
            </a:r>
            <a:endParaRPr sz="1600">
              <a:latin typeface="メイリオ"/>
              <a:cs typeface="メイリオ"/>
            </a:endParaRPr>
          </a:p>
          <a:p>
            <a:pPr marL="12700">
              <a:lnSpc>
                <a:spcPct val="100000"/>
              </a:lnSpc>
              <a:spcBef>
                <a:spcPts val="1395"/>
              </a:spcBef>
            </a:pPr>
            <a:r>
              <a:rPr sz="1200" dirty="0">
                <a:latin typeface="メイリオ"/>
                <a:cs typeface="メイリオ"/>
              </a:rPr>
              <a:t>（暦年平均、億枚</a:t>
            </a:r>
            <a:r>
              <a:rPr sz="1200" spc="-50" dirty="0">
                <a:latin typeface="メイリオ"/>
                <a:cs typeface="メイリオ"/>
              </a:rPr>
              <a:t>）</a:t>
            </a:r>
            <a:endParaRPr sz="1200">
              <a:latin typeface="メイリオ"/>
              <a:cs typeface="メイリオ"/>
            </a:endParaRPr>
          </a:p>
        </p:txBody>
      </p:sp>
      <p:sp>
        <p:nvSpPr>
          <p:cNvPr id="53" name="object 23">
            <a:extLst>
              <a:ext uri="{FF2B5EF4-FFF2-40B4-BE49-F238E27FC236}">
                <a16:creationId xmlns:a16="http://schemas.microsoft.com/office/drawing/2014/main" id="{E8BD29BA-096C-8B2E-CF89-EFB469614FA5}"/>
              </a:ext>
            </a:extLst>
          </p:cNvPr>
          <p:cNvSpPr txBox="1"/>
          <p:nvPr/>
        </p:nvSpPr>
        <p:spPr>
          <a:xfrm>
            <a:off x="1580119" y="5689600"/>
            <a:ext cx="23958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1985 1990</a:t>
            </a:r>
            <a:r>
              <a:rPr sz="1200" spc="-5" dirty="0">
                <a:latin typeface="Calibri"/>
                <a:cs typeface="Calibri"/>
              </a:rPr>
              <a:t> </a:t>
            </a:r>
            <a:r>
              <a:rPr sz="1200" dirty="0">
                <a:latin typeface="Calibri"/>
                <a:cs typeface="Calibri"/>
              </a:rPr>
              <a:t>1995</a:t>
            </a:r>
            <a:r>
              <a:rPr sz="1200" spc="-5" dirty="0">
                <a:latin typeface="Calibri"/>
                <a:cs typeface="Calibri"/>
              </a:rPr>
              <a:t> </a:t>
            </a:r>
            <a:r>
              <a:rPr sz="1200" dirty="0">
                <a:latin typeface="Calibri"/>
                <a:cs typeface="Calibri"/>
              </a:rPr>
              <a:t>2000 2005</a:t>
            </a:r>
            <a:r>
              <a:rPr sz="1200" spc="-5" dirty="0">
                <a:latin typeface="Calibri"/>
                <a:cs typeface="Calibri"/>
              </a:rPr>
              <a:t> </a:t>
            </a:r>
            <a:r>
              <a:rPr sz="1200" dirty="0">
                <a:latin typeface="Calibri"/>
                <a:cs typeface="Calibri"/>
              </a:rPr>
              <a:t>2010 </a:t>
            </a:r>
            <a:r>
              <a:rPr sz="1200" spc="-20" dirty="0">
                <a:latin typeface="Calibri"/>
                <a:cs typeface="Calibri"/>
              </a:rPr>
              <a:t>2015</a:t>
            </a:r>
            <a:endParaRPr sz="1200">
              <a:latin typeface="Calibri"/>
              <a:cs typeface="Calibri"/>
            </a:endParaRPr>
          </a:p>
        </p:txBody>
      </p:sp>
      <p:sp>
        <p:nvSpPr>
          <p:cNvPr id="54" name="object 24">
            <a:extLst>
              <a:ext uri="{FF2B5EF4-FFF2-40B4-BE49-F238E27FC236}">
                <a16:creationId xmlns:a16="http://schemas.microsoft.com/office/drawing/2014/main" id="{2776CE11-3E17-0A35-9EC7-4D08DAFEFA63}"/>
              </a:ext>
            </a:extLst>
          </p:cNvPr>
          <p:cNvSpPr txBox="1"/>
          <p:nvPr/>
        </p:nvSpPr>
        <p:spPr>
          <a:xfrm>
            <a:off x="2659416" y="2812314"/>
            <a:ext cx="739140" cy="239395"/>
          </a:xfrm>
          <a:prstGeom prst="rect">
            <a:avLst/>
          </a:prstGeom>
        </p:spPr>
        <p:txBody>
          <a:bodyPr vert="horz" wrap="square" lIns="0" tIns="13335" rIns="0" bIns="0" rtlCol="0">
            <a:spAutoFit/>
          </a:bodyPr>
          <a:lstStyle/>
          <a:p>
            <a:pPr marL="12700">
              <a:lnSpc>
                <a:spcPct val="100000"/>
              </a:lnSpc>
              <a:spcBef>
                <a:spcPts val="105"/>
              </a:spcBef>
            </a:pPr>
            <a:r>
              <a:rPr sz="1400" spc="-15" dirty="0">
                <a:latin typeface="メイリオ"/>
                <a:cs typeface="メイリオ"/>
              </a:rPr>
              <a:t>一万円札</a:t>
            </a:r>
            <a:endParaRPr sz="1400">
              <a:latin typeface="メイリオ"/>
              <a:cs typeface="メイリオ"/>
            </a:endParaRPr>
          </a:p>
        </p:txBody>
      </p:sp>
      <p:sp>
        <p:nvSpPr>
          <p:cNvPr id="55" name="object 25">
            <a:extLst>
              <a:ext uri="{FF2B5EF4-FFF2-40B4-BE49-F238E27FC236}">
                <a16:creationId xmlns:a16="http://schemas.microsoft.com/office/drawing/2014/main" id="{4D127F01-923A-396F-6F63-B038EB5581B8}"/>
              </a:ext>
            </a:extLst>
          </p:cNvPr>
          <p:cNvSpPr txBox="1"/>
          <p:nvPr/>
        </p:nvSpPr>
        <p:spPr>
          <a:xfrm>
            <a:off x="2857789" y="4108603"/>
            <a:ext cx="560705" cy="239395"/>
          </a:xfrm>
          <a:prstGeom prst="rect">
            <a:avLst/>
          </a:prstGeom>
        </p:spPr>
        <p:txBody>
          <a:bodyPr vert="horz" wrap="square" lIns="0" tIns="12700" rIns="0" bIns="0" rtlCol="0">
            <a:spAutoFit/>
          </a:bodyPr>
          <a:lstStyle/>
          <a:p>
            <a:pPr marL="12700">
              <a:lnSpc>
                <a:spcPct val="100000"/>
              </a:lnSpc>
              <a:spcBef>
                <a:spcPts val="100"/>
              </a:spcBef>
            </a:pPr>
            <a:r>
              <a:rPr sz="1400" spc="-20" dirty="0">
                <a:latin typeface="メイリオ"/>
                <a:cs typeface="メイリオ"/>
              </a:rPr>
              <a:t>千円札</a:t>
            </a:r>
            <a:endParaRPr sz="1400">
              <a:latin typeface="メイリオ"/>
              <a:cs typeface="メイリオ"/>
            </a:endParaRPr>
          </a:p>
        </p:txBody>
      </p:sp>
      <p:sp>
        <p:nvSpPr>
          <p:cNvPr id="56" name="object 26">
            <a:extLst>
              <a:ext uri="{FF2B5EF4-FFF2-40B4-BE49-F238E27FC236}">
                <a16:creationId xmlns:a16="http://schemas.microsoft.com/office/drawing/2014/main" id="{D3BDD566-0372-2589-737B-887EB1BED046}"/>
              </a:ext>
            </a:extLst>
          </p:cNvPr>
          <p:cNvSpPr txBox="1"/>
          <p:nvPr/>
        </p:nvSpPr>
        <p:spPr>
          <a:xfrm>
            <a:off x="1939173" y="5265573"/>
            <a:ext cx="635000"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メイリオ"/>
                <a:cs typeface="メイリオ"/>
              </a:rPr>
              <a:t>五千円札</a:t>
            </a:r>
            <a:endParaRPr sz="1200">
              <a:latin typeface="メイリオ"/>
              <a:cs typeface="メイリオ"/>
            </a:endParaRPr>
          </a:p>
        </p:txBody>
      </p:sp>
      <p:sp>
        <p:nvSpPr>
          <p:cNvPr id="57" name="object 27">
            <a:extLst>
              <a:ext uri="{FF2B5EF4-FFF2-40B4-BE49-F238E27FC236}">
                <a16:creationId xmlns:a16="http://schemas.microsoft.com/office/drawing/2014/main" id="{7EDCFF82-B9D2-3FDA-8AE0-DF4F799AF97F}"/>
              </a:ext>
            </a:extLst>
          </p:cNvPr>
          <p:cNvSpPr txBox="1"/>
          <p:nvPr/>
        </p:nvSpPr>
        <p:spPr>
          <a:xfrm>
            <a:off x="3595787" y="5417464"/>
            <a:ext cx="434340" cy="147955"/>
          </a:xfrm>
          <a:prstGeom prst="rect">
            <a:avLst/>
          </a:prstGeom>
        </p:spPr>
        <p:txBody>
          <a:bodyPr vert="horz" wrap="square" lIns="0" tIns="12700" rIns="0" bIns="0" rtlCol="0">
            <a:spAutoFit/>
          </a:bodyPr>
          <a:lstStyle/>
          <a:p>
            <a:pPr marL="12700">
              <a:lnSpc>
                <a:spcPct val="100000"/>
              </a:lnSpc>
              <a:spcBef>
                <a:spcPts val="100"/>
              </a:spcBef>
            </a:pPr>
            <a:r>
              <a:rPr sz="800" spc="-15" dirty="0">
                <a:latin typeface="メイリオ"/>
                <a:cs typeface="メイリオ"/>
              </a:rPr>
              <a:t>二千円札</a:t>
            </a:r>
            <a:endParaRPr sz="800">
              <a:latin typeface="メイリオ"/>
              <a:cs typeface="メイリオ"/>
            </a:endParaRPr>
          </a:p>
        </p:txBody>
      </p:sp>
      <p:grpSp>
        <p:nvGrpSpPr>
          <p:cNvPr id="58" name="object 28">
            <a:extLst>
              <a:ext uri="{FF2B5EF4-FFF2-40B4-BE49-F238E27FC236}">
                <a16:creationId xmlns:a16="http://schemas.microsoft.com/office/drawing/2014/main" id="{858315B9-0970-B2D5-FF6F-FC3B78F86F38}"/>
              </a:ext>
            </a:extLst>
          </p:cNvPr>
          <p:cNvGrpSpPr/>
          <p:nvPr/>
        </p:nvGrpSpPr>
        <p:grpSpPr>
          <a:xfrm>
            <a:off x="4668555" y="2012086"/>
            <a:ext cx="2382520" cy="3656329"/>
            <a:chOff x="3403091" y="1938527"/>
            <a:chExt cx="2382520" cy="3656329"/>
          </a:xfrm>
        </p:grpSpPr>
        <p:sp>
          <p:nvSpPr>
            <p:cNvPr id="59" name="object 29">
              <a:extLst>
                <a:ext uri="{FF2B5EF4-FFF2-40B4-BE49-F238E27FC236}">
                  <a16:creationId xmlns:a16="http://schemas.microsoft.com/office/drawing/2014/main" id="{394FEE68-D971-0B60-8724-C0179A2FB3DC}"/>
                </a:ext>
              </a:extLst>
            </p:cNvPr>
            <p:cNvSpPr/>
            <p:nvPr/>
          </p:nvSpPr>
          <p:spPr>
            <a:xfrm>
              <a:off x="3407663" y="1943099"/>
              <a:ext cx="2372995" cy="3202305"/>
            </a:xfrm>
            <a:custGeom>
              <a:avLst/>
              <a:gdLst/>
              <a:ahLst/>
              <a:cxnLst/>
              <a:rect l="l" t="t" r="r" b="b"/>
              <a:pathLst>
                <a:path w="2372995" h="3202304">
                  <a:moveTo>
                    <a:pt x="0" y="3201924"/>
                  </a:moveTo>
                  <a:lnTo>
                    <a:pt x="2372868" y="3201924"/>
                  </a:lnTo>
                </a:path>
                <a:path w="2372995" h="3202304">
                  <a:moveTo>
                    <a:pt x="0" y="2802636"/>
                  </a:moveTo>
                  <a:lnTo>
                    <a:pt x="2372868" y="2802636"/>
                  </a:lnTo>
                </a:path>
                <a:path w="2372995" h="3202304">
                  <a:moveTo>
                    <a:pt x="0" y="2401824"/>
                  </a:moveTo>
                  <a:lnTo>
                    <a:pt x="2372868" y="2401824"/>
                  </a:lnTo>
                </a:path>
                <a:path w="2372995" h="3202304">
                  <a:moveTo>
                    <a:pt x="0" y="2001012"/>
                  </a:moveTo>
                  <a:lnTo>
                    <a:pt x="2372868" y="2001012"/>
                  </a:lnTo>
                </a:path>
                <a:path w="2372995" h="3202304">
                  <a:moveTo>
                    <a:pt x="0" y="1601724"/>
                  </a:moveTo>
                  <a:lnTo>
                    <a:pt x="2372868" y="1601724"/>
                  </a:lnTo>
                </a:path>
                <a:path w="2372995" h="3202304">
                  <a:moveTo>
                    <a:pt x="0" y="1200912"/>
                  </a:moveTo>
                  <a:lnTo>
                    <a:pt x="2372868" y="1200912"/>
                  </a:lnTo>
                </a:path>
                <a:path w="2372995" h="3202304">
                  <a:moveTo>
                    <a:pt x="0" y="801624"/>
                  </a:moveTo>
                  <a:lnTo>
                    <a:pt x="2372868" y="801624"/>
                  </a:lnTo>
                </a:path>
                <a:path w="2372995" h="3202304">
                  <a:moveTo>
                    <a:pt x="0" y="400812"/>
                  </a:moveTo>
                  <a:lnTo>
                    <a:pt x="2372868" y="400812"/>
                  </a:lnTo>
                </a:path>
                <a:path w="2372995" h="3202304">
                  <a:moveTo>
                    <a:pt x="0" y="0"/>
                  </a:moveTo>
                  <a:lnTo>
                    <a:pt x="2372868" y="0"/>
                  </a:lnTo>
                </a:path>
              </a:pathLst>
            </a:custGeom>
            <a:ln w="9144">
              <a:solidFill>
                <a:srgbClr val="D9D9D9"/>
              </a:solidFill>
            </a:ln>
          </p:spPr>
          <p:txBody>
            <a:bodyPr wrap="square" lIns="0" tIns="0" rIns="0" bIns="0" rtlCol="0"/>
            <a:lstStyle/>
            <a:p>
              <a:endParaRPr/>
            </a:p>
          </p:txBody>
        </p:sp>
        <p:sp>
          <p:nvSpPr>
            <p:cNvPr id="60" name="object 30">
              <a:extLst>
                <a:ext uri="{FF2B5EF4-FFF2-40B4-BE49-F238E27FC236}">
                  <a16:creationId xmlns:a16="http://schemas.microsoft.com/office/drawing/2014/main" id="{BA6EA8ED-9819-0976-1295-2A31ECBA1836}"/>
                </a:ext>
              </a:extLst>
            </p:cNvPr>
            <p:cNvSpPr/>
            <p:nvPr/>
          </p:nvSpPr>
          <p:spPr>
            <a:xfrm>
              <a:off x="3407663" y="1943099"/>
              <a:ext cx="2372995" cy="3651885"/>
            </a:xfrm>
            <a:custGeom>
              <a:avLst/>
              <a:gdLst/>
              <a:ahLst/>
              <a:cxnLst/>
              <a:rect l="l" t="t" r="r" b="b"/>
              <a:pathLst>
                <a:path w="2372995" h="3651885">
                  <a:moveTo>
                    <a:pt x="0" y="3602736"/>
                  </a:moveTo>
                  <a:lnTo>
                    <a:pt x="2372867" y="3602736"/>
                  </a:lnTo>
                  <a:lnTo>
                    <a:pt x="2372867" y="0"/>
                  </a:lnTo>
                  <a:lnTo>
                    <a:pt x="0" y="0"/>
                  </a:lnTo>
                  <a:lnTo>
                    <a:pt x="0" y="3602736"/>
                  </a:lnTo>
                  <a:close/>
                </a:path>
                <a:path w="2372995" h="3651885">
                  <a:moveTo>
                    <a:pt x="0" y="3602736"/>
                  </a:moveTo>
                  <a:lnTo>
                    <a:pt x="2372868" y="3602736"/>
                  </a:lnTo>
                </a:path>
                <a:path w="2372995" h="3651885">
                  <a:moveTo>
                    <a:pt x="0" y="3602736"/>
                  </a:moveTo>
                  <a:lnTo>
                    <a:pt x="0" y="3651504"/>
                  </a:lnTo>
                </a:path>
                <a:path w="2372995" h="3651885">
                  <a:moveTo>
                    <a:pt x="348996" y="3602736"/>
                  </a:moveTo>
                  <a:lnTo>
                    <a:pt x="348996" y="3651504"/>
                  </a:lnTo>
                </a:path>
                <a:path w="2372995" h="3651885">
                  <a:moveTo>
                    <a:pt x="697991" y="3602736"/>
                  </a:moveTo>
                  <a:lnTo>
                    <a:pt x="697991" y="3651504"/>
                  </a:lnTo>
                </a:path>
                <a:path w="2372995" h="3651885">
                  <a:moveTo>
                    <a:pt x="1046988" y="3602736"/>
                  </a:moveTo>
                  <a:lnTo>
                    <a:pt x="1046988" y="3651504"/>
                  </a:lnTo>
                </a:path>
                <a:path w="2372995" h="3651885">
                  <a:moveTo>
                    <a:pt x="1395984" y="3602736"/>
                  </a:moveTo>
                  <a:lnTo>
                    <a:pt x="1395984" y="3651504"/>
                  </a:lnTo>
                </a:path>
                <a:path w="2372995" h="3651885">
                  <a:moveTo>
                    <a:pt x="1744980" y="3602736"/>
                  </a:moveTo>
                  <a:lnTo>
                    <a:pt x="1744980" y="3651504"/>
                  </a:lnTo>
                </a:path>
                <a:path w="2372995" h="3651885">
                  <a:moveTo>
                    <a:pt x="2093976" y="3602736"/>
                  </a:moveTo>
                  <a:lnTo>
                    <a:pt x="2093976" y="3651504"/>
                  </a:lnTo>
                </a:path>
              </a:pathLst>
            </a:custGeom>
            <a:ln w="9144">
              <a:solidFill>
                <a:srgbClr val="000000"/>
              </a:solidFill>
            </a:ln>
          </p:spPr>
          <p:txBody>
            <a:bodyPr wrap="square" lIns="0" tIns="0" rIns="0" bIns="0" rtlCol="0"/>
            <a:lstStyle/>
            <a:p>
              <a:endParaRPr/>
            </a:p>
          </p:txBody>
        </p:sp>
        <p:sp>
          <p:nvSpPr>
            <p:cNvPr id="61" name="object 31">
              <a:extLst>
                <a:ext uri="{FF2B5EF4-FFF2-40B4-BE49-F238E27FC236}">
                  <a16:creationId xmlns:a16="http://schemas.microsoft.com/office/drawing/2014/main" id="{5E89D5FF-6E0A-E28B-1650-AAB4FB7F1288}"/>
                </a:ext>
              </a:extLst>
            </p:cNvPr>
            <p:cNvSpPr/>
            <p:nvPr/>
          </p:nvSpPr>
          <p:spPr>
            <a:xfrm>
              <a:off x="3441953" y="5180838"/>
              <a:ext cx="2304415" cy="303530"/>
            </a:xfrm>
            <a:custGeom>
              <a:avLst/>
              <a:gdLst/>
              <a:ahLst/>
              <a:cxnLst/>
              <a:rect l="l" t="t" r="r" b="b"/>
              <a:pathLst>
                <a:path w="2304415" h="303529">
                  <a:moveTo>
                    <a:pt x="0" y="303275"/>
                  </a:moveTo>
                  <a:lnTo>
                    <a:pt x="70104" y="288036"/>
                  </a:lnTo>
                  <a:lnTo>
                    <a:pt x="140208" y="277368"/>
                  </a:lnTo>
                  <a:lnTo>
                    <a:pt x="210312" y="266700"/>
                  </a:lnTo>
                  <a:lnTo>
                    <a:pt x="280416" y="249936"/>
                  </a:lnTo>
                  <a:lnTo>
                    <a:pt x="348996" y="236220"/>
                  </a:lnTo>
                  <a:lnTo>
                    <a:pt x="419100" y="225552"/>
                  </a:lnTo>
                  <a:lnTo>
                    <a:pt x="489204" y="216408"/>
                  </a:lnTo>
                  <a:lnTo>
                    <a:pt x="559308" y="204215"/>
                  </a:lnTo>
                  <a:lnTo>
                    <a:pt x="629412" y="192024"/>
                  </a:lnTo>
                  <a:lnTo>
                    <a:pt x="697992" y="179831"/>
                  </a:lnTo>
                  <a:lnTo>
                    <a:pt x="768096" y="167640"/>
                  </a:lnTo>
                  <a:lnTo>
                    <a:pt x="838200" y="155448"/>
                  </a:lnTo>
                  <a:lnTo>
                    <a:pt x="908304" y="143256"/>
                  </a:lnTo>
                  <a:lnTo>
                    <a:pt x="978408" y="134112"/>
                  </a:lnTo>
                  <a:lnTo>
                    <a:pt x="1046988" y="124968"/>
                  </a:lnTo>
                  <a:lnTo>
                    <a:pt x="1117092" y="114300"/>
                  </a:lnTo>
                  <a:lnTo>
                    <a:pt x="1187196" y="102108"/>
                  </a:lnTo>
                  <a:lnTo>
                    <a:pt x="1257300" y="92964"/>
                  </a:lnTo>
                  <a:lnTo>
                    <a:pt x="1327404" y="80772"/>
                  </a:lnTo>
                  <a:lnTo>
                    <a:pt x="1395984" y="73152"/>
                  </a:lnTo>
                  <a:lnTo>
                    <a:pt x="1466088" y="68580"/>
                  </a:lnTo>
                  <a:lnTo>
                    <a:pt x="1536192" y="62484"/>
                  </a:lnTo>
                  <a:lnTo>
                    <a:pt x="1606296" y="54864"/>
                  </a:lnTo>
                  <a:lnTo>
                    <a:pt x="1676400" y="51815"/>
                  </a:lnTo>
                  <a:lnTo>
                    <a:pt x="1744980" y="50292"/>
                  </a:lnTo>
                  <a:lnTo>
                    <a:pt x="1815084" y="48768"/>
                  </a:lnTo>
                  <a:lnTo>
                    <a:pt x="1885188" y="44195"/>
                  </a:lnTo>
                  <a:lnTo>
                    <a:pt x="1955292" y="36575"/>
                  </a:lnTo>
                  <a:lnTo>
                    <a:pt x="2023872" y="30480"/>
                  </a:lnTo>
                  <a:lnTo>
                    <a:pt x="2093976" y="24384"/>
                  </a:lnTo>
                  <a:lnTo>
                    <a:pt x="2164080" y="16763"/>
                  </a:lnTo>
                  <a:lnTo>
                    <a:pt x="2234184" y="7619"/>
                  </a:lnTo>
                  <a:lnTo>
                    <a:pt x="2304288" y="0"/>
                  </a:lnTo>
                </a:path>
              </a:pathLst>
            </a:custGeom>
            <a:ln w="19812">
              <a:solidFill>
                <a:srgbClr val="000000"/>
              </a:solidFill>
              <a:prstDash val="dot"/>
            </a:ln>
          </p:spPr>
          <p:txBody>
            <a:bodyPr wrap="square" lIns="0" tIns="0" rIns="0" bIns="0" rtlCol="0"/>
            <a:lstStyle/>
            <a:p>
              <a:endParaRPr/>
            </a:p>
          </p:txBody>
        </p:sp>
        <p:sp>
          <p:nvSpPr>
            <p:cNvPr id="62" name="object 32">
              <a:extLst>
                <a:ext uri="{FF2B5EF4-FFF2-40B4-BE49-F238E27FC236}">
                  <a16:creationId xmlns:a16="http://schemas.microsoft.com/office/drawing/2014/main" id="{A0935B76-51AD-B4CD-627C-B541C9F37F04}"/>
                </a:ext>
              </a:extLst>
            </p:cNvPr>
            <p:cNvSpPr/>
            <p:nvPr/>
          </p:nvSpPr>
          <p:spPr>
            <a:xfrm>
              <a:off x="3441953" y="4690110"/>
              <a:ext cx="2304415" cy="315595"/>
            </a:xfrm>
            <a:custGeom>
              <a:avLst/>
              <a:gdLst/>
              <a:ahLst/>
              <a:cxnLst/>
              <a:rect l="l" t="t" r="r" b="b"/>
              <a:pathLst>
                <a:path w="2304415" h="315595">
                  <a:moveTo>
                    <a:pt x="0" y="315467"/>
                  </a:moveTo>
                  <a:lnTo>
                    <a:pt x="70104" y="307847"/>
                  </a:lnTo>
                  <a:lnTo>
                    <a:pt x="140208" y="289559"/>
                  </a:lnTo>
                  <a:lnTo>
                    <a:pt x="210312" y="263651"/>
                  </a:lnTo>
                  <a:lnTo>
                    <a:pt x="280416" y="227075"/>
                  </a:lnTo>
                  <a:lnTo>
                    <a:pt x="348996" y="195071"/>
                  </a:lnTo>
                  <a:lnTo>
                    <a:pt x="419100" y="175259"/>
                  </a:lnTo>
                  <a:lnTo>
                    <a:pt x="489204" y="163067"/>
                  </a:lnTo>
                  <a:lnTo>
                    <a:pt x="559308" y="160019"/>
                  </a:lnTo>
                  <a:lnTo>
                    <a:pt x="629412" y="150875"/>
                  </a:lnTo>
                  <a:lnTo>
                    <a:pt x="697992" y="138683"/>
                  </a:lnTo>
                  <a:lnTo>
                    <a:pt x="768096" y="123443"/>
                  </a:lnTo>
                  <a:lnTo>
                    <a:pt x="838200" y="108203"/>
                  </a:lnTo>
                  <a:lnTo>
                    <a:pt x="908304" y="99059"/>
                  </a:lnTo>
                  <a:lnTo>
                    <a:pt x="978408" y="92963"/>
                  </a:lnTo>
                  <a:lnTo>
                    <a:pt x="1046988" y="80771"/>
                  </a:lnTo>
                  <a:lnTo>
                    <a:pt x="1117092" y="76200"/>
                  </a:lnTo>
                  <a:lnTo>
                    <a:pt x="1187196" y="65531"/>
                  </a:lnTo>
                  <a:lnTo>
                    <a:pt x="1257300" y="59435"/>
                  </a:lnTo>
                  <a:lnTo>
                    <a:pt x="1327404" y="48767"/>
                  </a:lnTo>
                  <a:lnTo>
                    <a:pt x="1395984" y="41147"/>
                  </a:lnTo>
                  <a:lnTo>
                    <a:pt x="1466088" y="32003"/>
                  </a:lnTo>
                  <a:lnTo>
                    <a:pt x="1536192" y="27431"/>
                  </a:lnTo>
                  <a:lnTo>
                    <a:pt x="1606296" y="22859"/>
                  </a:lnTo>
                  <a:lnTo>
                    <a:pt x="1676400" y="28956"/>
                  </a:lnTo>
                  <a:lnTo>
                    <a:pt x="1744980" y="38100"/>
                  </a:lnTo>
                  <a:lnTo>
                    <a:pt x="1815084" y="38100"/>
                  </a:lnTo>
                  <a:lnTo>
                    <a:pt x="1885188" y="39623"/>
                  </a:lnTo>
                  <a:lnTo>
                    <a:pt x="1955292" y="33527"/>
                  </a:lnTo>
                  <a:lnTo>
                    <a:pt x="2023872" y="25907"/>
                  </a:lnTo>
                  <a:lnTo>
                    <a:pt x="2093976" y="19812"/>
                  </a:lnTo>
                  <a:lnTo>
                    <a:pt x="2164080" y="15239"/>
                  </a:lnTo>
                  <a:lnTo>
                    <a:pt x="2234184" y="7619"/>
                  </a:lnTo>
                  <a:lnTo>
                    <a:pt x="2304288" y="0"/>
                  </a:lnTo>
                </a:path>
              </a:pathLst>
            </a:custGeom>
            <a:ln w="19811">
              <a:solidFill>
                <a:srgbClr val="000000"/>
              </a:solidFill>
              <a:prstDash val="dash"/>
            </a:ln>
          </p:spPr>
          <p:txBody>
            <a:bodyPr wrap="square" lIns="0" tIns="0" rIns="0" bIns="0" rtlCol="0"/>
            <a:lstStyle/>
            <a:p>
              <a:endParaRPr/>
            </a:p>
          </p:txBody>
        </p:sp>
        <p:sp>
          <p:nvSpPr>
            <p:cNvPr id="63" name="object 33">
              <a:extLst>
                <a:ext uri="{FF2B5EF4-FFF2-40B4-BE49-F238E27FC236}">
                  <a16:creationId xmlns:a16="http://schemas.microsoft.com/office/drawing/2014/main" id="{68D40226-18D9-A512-9E07-F9FBD59F3F68}"/>
                </a:ext>
              </a:extLst>
            </p:cNvPr>
            <p:cNvSpPr/>
            <p:nvPr/>
          </p:nvSpPr>
          <p:spPr>
            <a:xfrm>
              <a:off x="3441953" y="5182361"/>
              <a:ext cx="2304415" cy="114300"/>
            </a:xfrm>
            <a:custGeom>
              <a:avLst/>
              <a:gdLst/>
              <a:ahLst/>
              <a:cxnLst/>
              <a:rect l="l" t="t" r="r" b="b"/>
              <a:pathLst>
                <a:path w="2304415" h="114300">
                  <a:moveTo>
                    <a:pt x="0" y="114300"/>
                  </a:moveTo>
                  <a:lnTo>
                    <a:pt x="70104" y="112775"/>
                  </a:lnTo>
                  <a:lnTo>
                    <a:pt x="140208" y="106679"/>
                  </a:lnTo>
                  <a:lnTo>
                    <a:pt x="210312" y="96012"/>
                  </a:lnTo>
                  <a:lnTo>
                    <a:pt x="280416" y="76200"/>
                  </a:lnTo>
                  <a:lnTo>
                    <a:pt x="348996" y="56387"/>
                  </a:lnTo>
                  <a:lnTo>
                    <a:pt x="419100" y="45719"/>
                  </a:lnTo>
                  <a:lnTo>
                    <a:pt x="489204" y="36575"/>
                  </a:lnTo>
                  <a:lnTo>
                    <a:pt x="559308" y="32004"/>
                  </a:lnTo>
                  <a:lnTo>
                    <a:pt x="629412" y="27431"/>
                  </a:lnTo>
                  <a:lnTo>
                    <a:pt x="697992" y="21336"/>
                  </a:lnTo>
                  <a:lnTo>
                    <a:pt x="768096" y="13715"/>
                  </a:lnTo>
                  <a:lnTo>
                    <a:pt x="838200" y="6095"/>
                  </a:lnTo>
                  <a:lnTo>
                    <a:pt x="908304" y="3048"/>
                  </a:lnTo>
                  <a:lnTo>
                    <a:pt x="978408" y="1524"/>
                  </a:lnTo>
                  <a:lnTo>
                    <a:pt x="1046988" y="0"/>
                  </a:lnTo>
                  <a:lnTo>
                    <a:pt x="1117092" y="1524"/>
                  </a:lnTo>
                  <a:lnTo>
                    <a:pt x="1187196" y="0"/>
                  </a:lnTo>
                  <a:lnTo>
                    <a:pt x="1257300" y="0"/>
                  </a:lnTo>
                  <a:lnTo>
                    <a:pt x="1327404" y="0"/>
                  </a:lnTo>
                  <a:lnTo>
                    <a:pt x="1395984" y="1524"/>
                  </a:lnTo>
                  <a:lnTo>
                    <a:pt x="1466088" y="3048"/>
                  </a:lnTo>
                  <a:lnTo>
                    <a:pt x="1536192" y="4571"/>
                  </a:lnTo>
                  <a:lnTo>
                    <a:pt x="1606296" y="6095"/>
                  </a:lnTo>
                  <a:lnTo>
                    <a:pt x="1676400" y="10668"/>
                  </a:lnTo>
                  <a:lnTo>
                    <a:pt x="1744980" y="16763"/>
                  </a:lnTo>
                  <a:lnTo>
                    <a:pt x="1815084" y="16763"/>
                  </a:lnTo>
                  <a:lnTo>
                    <a:pt x="1885188" y="18287"/>
                  </a:lnTo>
                  <a:lnTo>
                    <a:pt x="1955292" y="18287"/>
                  </a:lnTo>
                  <a:lnTo>
                    <a:pt x="2023872" y="15239"/>
                  </a:lnTo>
                  <a:lnTo>
                    <a:pt x="2093976" y="13715"/>
                  </a:lnTo>
                  <a:lnTo>
                    <a:pt x="2164080" y="13715"/>
                  </a:lnTo>
                  <a:lnTo>
                    <a:pt x="2234184" y="12192"/>
                  </a:lnTo>
                  <a:lnTo>
                    <a:pt x="2304288" y="10668"/>
                  </a:lnTo>
                </a:path>
              </a:pathLst>
            </a:custGeom>
            <a:ln w="25908">
              <a:solidFill>
                <a:srgbClr val="FFC000"/>
              </a:solidFill>
            </a:ln>
          </p:spPr>
          <p:txBody>
            <a:bodyPr wrap="square" lIns="0" tIns="0" rIns="0" bIns="0" rtlCol="0"/>
            <a:lstStyle/>
            <a:p>
              <a:endParaRPr/>
            </a:p>
          </p:txBody>
        </p:sp>
        <p:sp>
          <p:nvSpPr>
            <p:cNvPr id="64" name="object 34">
              <a:extLst>
                <a:ext uri="{FF2B5EF4-FFF2-40B4-BE49-F238E27FC236}">
                  <a16:creationId xmlns:a16="http://schemas.microsoft.com/office/drawing/2014/main" id="{9AB85757-8ADC-2274-B72A-85854128DD2C}"/>
                </a:ext>
              </a:extLst>
            </p:cNvPr>
            <p:cNvSpPr/>
            <p:nvPr/>
          </p:nvSpPr>
          <p:spPr>
            <a:xfrm>
              <a:off x="3441953" y="3894582"/>
              <a:ext cx="2304415" cy="388620"/>
            </a:xfrm>
            <a:custGeom>
              <a:avLst/>
              <a:gdLst/>
              <a:ahLst/>
              <a:cxnLst/>
              <a:rect l="l" t="t" r="r" b="b"/>
              <a:pathLst>
                <a:path w="2304415" h="388620">
                  <a:moveTo>
                    <a:pt x="0" y="388620"/>
                  </a:moveTo>
                  <a:lnTo>
                    <a:pt x="70104" y="361188"/>
                  </a:lnTo>
                  <a:lnTo>
                    <a:pt x="140208" y="329184"/>
                  </a:lnTo>
                  <a:lnTo>
                    <a:pt x="210312" y="277368"/>
                  </a:lnTo>
                  <a:lnTo>
                    <a:pt x="280416" y="192024"/>
                  </a:lnTo>
                  <a:lnTo>
                    <a:pt x="348996" y="129540"/>
                  </a:lnTo>
                  <a:lnTo>
                    <a:pt x="419100" y="91440"/>
                  </a:lnTo>
                  <a:lnTo>
                    <a:pt x="489204" y="65532"/>
                  </a:lnTo>
                  <a:lnTo>
                    <a:pt x="559308" y="68580"/>
                  </a:lnTo>
                  <a:lnTo>
                    <a:pt x="629412" y="65532"/>
                  </a:lnTo>
                  <a:lnTo>
                    <a:pt x="697992" y="50292"/>
                  </a:lnTo>
                  <a:lnTo>
                    <a:pt x="768096" y="25908"/>
                  </a:lnTo>
                  <a:lnTo>
                    <a:pt x="838200" y="10668"/>
                  </a:lnTo>
                  <a:lnTo>
                    <a:pt x="908304" y="6096"/>
                  </a:lnTo>
                  <a:lnTo>
                    <a:pt x="978408" y="9144"/>
                  </a:lnTo>
                  <a:lnTo>
                    <a:pt x="1046988" y="10668"/>
                  </a:lnTo>
                  <a:lnTo>
                    <a:pt x="1117092" y="13716"/>
                  </a:lnTo>
                  <a:lnTo>
                    <a:pt x="1187196" y="9144"/>
                  </a:lnTo>
                  <a:lnTo>
                    <a:pt x="1257300" y="7620"/>
                  </a:lnTo>
                  <a:lnTo>
                    <a:pt x="1327404" y="1524"/>
                  </a:lnTo>
                  <a:lnTo>
                    <a:pt x="1395984" y="0"/>
                  </a:lnTo>
                  <a:lnTo>
                    <a:pt x="1466088" y="0"/>
                  </a:lnTo>
                  <a:lnTo>
                    <a:pt x="1536192" y="7620"/>
                  </a:lnTo>
                  <a:lnTo>
                    <a:pt x="1606296" y="18288"/>
                  </a:lnTo>
                  <a:lnTo>
                    <a:pt x="1676400" y="36576"/>
                  </a:lnTo>
                  <a:lnTo>
                    <a:pt x="1744980" y="59436"/>
                  </a:lnTo>
                  <a:lnTo>
                    <a:pt x="1815084" y="76200"/>
                  </a:lnTo>
                  <a:lnTo>
                    <a:pt x="1885188" y="89916"/>
                  </a:lnTo>
                  <a:lnTo>
                    <a:pt x="1955292" y="94488"/>
                  </a:lnTo>
                  <a:lnTo>
                    <a:pt x="2023872" y="94488"/>
                  </a:lnTo>
                  <a:lnTo>
                    <a:pt x="2093976" y="100584"/>
                  </a:lnTo>
                  <a:lnTo>
                    <a:pt x="2164080" y="108204"/>
                  </a:lnTo>
                  <a:lnTo>
                    <a:pt x="2234184" y="109728"/>
                  </a:lnTo>
                  <a:lnTo>
                    <a:pt x="2304288" y="111252"/>
                  </a:lnTo>
                </a:path>
              </a:pathLst>
            </a:custGeom>
            <a:ln w="25908">
              <a:solidFill>
                <a:srgbClr val="006FC0"/>
              </a:solidFill>
            </a:ln>
          </p:spPr>
          <p:txBody>
            <a:bodyPr wrap="square" lIns="0" tIns="0" rIns="0" bIns="0" rtlCol="0"/>
            <a:lstStyle/>
            <a:p>
              <a:endParaRPr/>
            </a:p>
          </p:txBody>
        </p:sp>
        <p:sp>
          <p:nvSpPr>
            <p:cNvPr id="65" name="object 35">
              <a:extLst>
                <a:ext uri="{FF2B5EF4-FFF2-40B4-BE49-F238E27FC236}">
                  <a16:creationId xmlns:a16="http://schemas.microsoft.com/office/drawing/2014/main" id="{DE6CC990-50D3-65EF-CF77-D734CEF14274}"/>
                </a:ext>
              </a:extLst>
            </p:cNvPr>
            <p:cNvSpPr/>
            <p:nvPr/>
          </p:nvSpPr>
          <p:spPr>
            <a:xfrm>
              <a:off x="3441953" y="4540757"/>
              <a:ext cx="2304415" cy="355600"/>
            </a:xfrm>
            <a:custGeom>
              <a:avLst/>
              <a:gdLst/>
              <a:ahLst/>
              <a:cxnLst/>
              <a:rect l="l" t="t" r="r" b="b"/>
              <a:pathLst>
                <a:path w="2304415" h="355600">
                  <a:moveTo>
                    <a:pt x="0" y="355092"/>
                  </a:moveTo>
                  <a:lnTo>
                    <a:pt x="70104" y="335280"/>
                  </a:lnTo>
                  <a:lnTo>
                    <a:pt x="140208" y="301752"/>
                  </a:lnTo>
                  <a:lnTo>
                    <a:pt x="210312" y="265176"/>
                  </a:lnTo>
                  <a:lnTo>
                    <a:pt x="280416" y="204216"/>
                  </a:lnTo>
                  <a:lnTo>
                    <a:pt x="348996" y="141732"/>
                  </a:lnTo>
                  <a:lnTo>
                    <a:pt x="419100" y="108204"/>
                  </a:lnTo>
                  <a:lnTo>
                    <a:pt x="489204" y="82296"/>
                  </a:lnTo>
                  <a:lnTo>
                    <a:pt x="559308" y="65532"/>
                  </a:lnTo>
                  <a:lnTo>
                    <a:pt x="629412" y="53340"/>
                  </a:lnTo>
                  <a:lnTo>
                    <a:pt x="697992" y="42672"/>
                  </a:lnTo>
                  <a:lnTo>
                    <a:pt x="768096" y="32004"/>
                  </a:lnTo>
                  <a:lnTo>
                    <a:pt x="838200" y="12192"/>
                  </a:lnTo>
                  <a:lnTo>
                    <a:pt x="908304" y="4572"/>
                  </a:lnTo>
                  <a:lnTo>
                    <a:pt x="978408" y="1524"/>
                  </a:lnTo>
                  <a:lnTo>
                    <a:pt x="1046988" y="0"/>
                  </a:lnTo>
                  <a:lnTo>
                    <a:pt x="1117092" y="3048"/>
                  </a:lnTo>
                  <a:lnTo>
                    <a:pt x="1187196" y="4572"/>
                  </a:lnTo>
                  <a:lnTo>
                    <a:pt x="1257300" y="9144"/>
                  </a:lnTo>
                  <a:lnTo>
                    <a:pt x="1327404" y="13716"/>
                  </a:lnTo>
                  <a:lnTo>
                    <a:pt x="1395984" y="24384"/>
                  </a:lnTo>
                  <a:lnTo>
                    <a:pt x="1466088" y="35052"/>
                  </a:lnTo>
                  <a:lnTo>
                    <a:pt x="1536192" y="44196"/>
                  </a:lnTo>
                  <a:lnTo>
                    <a:pt x="1606296" y="54864"/>
                  </a:lnTo>
                  <a:lnTo>
                    <a:pt x="1676400" y="71628"/>
                  </a:lnTo>
                  <a:lnTo>
                    <a:pt x="1744980" y="88392"/>
                  </a:lnTo>
                  <a:lnTo>
                    <a:pt x="1815084" y="103632"/>
                  </a:lnTo>
                  <a:lnTo>
                    <a:pt x="1885188" y="115824"/>
                  </a:lnTo>
                  <a:lnTo>
                    <a:pt x="1955292" y="123444"/>
                  </a:lnTo>
                  <a:lnTo>
                    <a:pt x="2023872" y="126492"/>
                  </a:lnTo>
                  <a:lnTo>
                    <a:pt x="2093976" y="131064"/>
                  </a:lnTo>
                  <a:lnTo>
                    <a:pt x="2164080" y="137160"/>
                  </a:lnTo>
                  <a:lnTo>
                    <a:pt x="2234184" y="143256"/>
                  </a:lnTo>
                  <a:lnTo>
                    <a:pt x="2304288" y="147828"/>
                  </a:lnTo>
                </a:path>
              </a:pathLst>
            </a:custGeom>
            <a:ln w="25908">
              <a:solidFill>
                <a:srgbClr val="00AF50"/>
              </a:solidFill>
            </a:ln>
          </p:spPr>
          <p:txBody>
            <a:bodyPr wrap="square" lIns="0" tIns="0" rIns="0" bIns="0" rtlCol="0"/>
            <a:lstStyle/>
            <a:p>
              <a:endParaRPr/>
            </a:p>
          </p:txBody>
        </p:sp>
        <p:sp>
          <p:nvSpPr>
            <p:cNvPr id="66" name="object 36">
              <a:extLst>
                <a:ext uri="{FF2B5EF4-FFF2-40B4-BE49-F238E27FC236}">
                  <a16:creationId xmlns:a16="http://schemas.microsoft.com/office/drawing/2014/main" id="{027A69EE-6B17-A386-BD23-70505CD5A40A}"/>
                </a:ext>
              </a:extLst>
            </p:cNvPr>
            <p:cNvSpPr/>
            <p:nvPr/>
          </p:nvSpPr>
          <p:spPr>
            <a:xfrm>
              <a:off x="3441953" y="2283713"/>
              <a:ext cx="2304415" cy="1332230"/>
            </a:xfrm>
            <a:custGeom>
              <a:avLst/>
              <a:gdLst/>
              <a:ahLst/>
              <a:cxnLst/>
              <a:rect l="l" t="t" r="r" b="b"/>
              <a:pathLst>
                <a:path w="2304415" h="1332229">
                  <a:moveTo>
                    <a:pt x="0" y="1331976"/>
                  </a:moveTo>
                  <a:lnTo>
                    <a:pt x="70104" y="1263396"/>
                  </a:lnTo>
                  <a:lnTo>
                    <a:pt x="140208" y="1181100"/>
                  </a:lnTo>
                  <a:lnTo>
                    <a:pt x="210312" y="1088136"/>
                  </a:lnTo>
                  <a:lnTo>
                    <a:pt x="280416" y="925068"/>
                  </a:lnTo>
                  <a:lnTo>
                    <a:pt x="348996" y="707136"/>
                  </a:lnTo>
                  <a:lnTo>
                    <a:pt x="419100" y="534924"/>
                  </a:lnTo>
                  <a:lnTo>
                    <a:pt x="489204" y="422148"/>
                  </a:lnTo>
                  <a:lnTo>
                    <a:pt x="559308" y="332232"/>
                  </a:lnTo>
                  <a:lnTo>
                    <a:pt x="629412" y="257556"/>
                  </a:lnTo>
                  <a:lnTo>
                    <a:pt x="697992" y="195072"/>
                  </a:lnTo>
                  <a:lnTo>
                    <a:pt x="768096" y="124968"/>
                  </a:lnTo>
                  <a:lnTo>
                    <a:pt x="838200" y="68580"/>
                  </a:lnTo>
                  <a:lnTo>
                    <a:pt x="908304" y="42672"/>
                  </a:lnTo>
                  <a:lnTo>
                    <a:pt x="978408" y="28956"/>
                  </a:lnTo>
                  <a:lnTo>
                    <a:pt x="1046988" y="15239"/>
                  </a:lnTo>
                  <a:lnTo>
                    <a:pt x="1117092" y="6096"/>
                  </a:lnTo>
                  <a:lnTo>
                    <a:pt x="1187196" y="0"/>
                  </a:lnTo>
                  <a:lnTo>
                    <a:pt x="1257300" y="1524"/>
                  </a:lnTo>
                  <a:lnTo>
                    <a:pt x="1327404" y="4572"/>
                  </a:lnTo>
                  <a:lnTo>
                    <a:pt x="1395984" y="9144"/>
                  </a:lnTo>
                  <a:lnTo>
                    <a:pt x="1466088" y="6096"/>
                  </a:lnTo>
                  <a:lnTo>
                    <a:pt x="1536192" y="10668"/>
                  </a:lnTo>
                  <a:lnTo>
                    <a:pt x="1606296" y="21336"/>
                  </a:lnTo>
                  <a:lnTo>
                    <a:pt x="1676400" y="47244"/>
                  </a:lnTo>
                  <a:lnTo>
                    <a:pt x="1744980" y="80772"/>
                  </a:lnTo>
                  <a:lnTo>
                    <a:pt x="1815084" y="118872"/>
                  </a:lnTo>
                  <a:lnTo>
                    <a:pt x="1885188" y="146303"/>
                  </a:lnTo>
                  <a:lnTo>
                    <a:pt x="1955292" y="155448"/>
                  </a:lnTo>
                  <a:lnTo>
                    <a:pt x="2023872" y="160020"/>
                  </a:lnTo>
                  <a:lnTo>
                    <a:pt x="2093976" y="192024"/>
                  </a:lnTo>
                  <a:lnTo>
                    <a:pt x="2164080" y="216408"/>
                  </a:lnTo>
                  <a:lnTo>
                    <a:pt x="2234184" y="233172"/>
                  </a:lnTo>
                  <a:lnTo>
                    <a:pt x="2304288" y="245363"/>
                  </a:lnTo>
                </a:path>
              </a:pathLst>
            </a:custGeom>
            <a:ln w="25907">
              <a:solidFill>
                <a:srgbClr val="FF0000"/>
              </a:solidFill>
            </a:ln>
          </p:spPr>
          <p:txBody>
            <a:bodyPr wrap="square" lIns="0" tIns="0" rIns="0" bIns="0" rtlCol="0"/>
            <a:lstStyle/>
            <a:p>
              <a:endParaRPr/>
            </a:p>
          </p:txBody>
        </p:sp>
      </p:grpSp>
      <p:sp>
        <p:nvSpPr>
          <p:cNvPr id="67" name="object 37">
            <a:extLst>
              <a:ext uri="{FF2B5EF4-FFF2-40B4-BE49-F238E27FC236}">
                <a16:creationId xmlns:a16="http://schemas.microsoft.com/office/drawing/2014/main" id="{AA001655-6148-2F90-469C-6EBC54A7A9F2}"/>
              </a:ext>
            </a:extLst>
          </p:cNvPr>
          <p:cNvSpPr txBox="1"/>
          <p:nvPr/>
        </p:nvSpPr>
        <p:spPr>
          <a:xfrm>
            <a:off x="4442496" y="5499100"/>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0</a:t>
            </a:r>
            <a:endParaRPr sz="1200">
              <a:latin typeface="Calibri"/>
              <a:cs typeface="Calibri"/>
            </a:endParaRPr>
          </a:p>
        </p:txBody>
      </p:sp>
      <p:sp>
        <p:nvSpPr>
          <p:cNvPr id="68" name="object 38">
            <a:extLst>
              <a:ext uri="{FF2B5EF4-FFF2-40B4-BE49-F238E27FC236}">
                <a16:creationId xmlns:a16="http://schemas.microsoft.com/office/drawing/2014/main" id="{2E7FB20C-E5DA-6869-D857-8BB3B86E6DEF}"/>
              </a:ext>
            </a:extLst>
          </p:cNvPr>
          <p:cNvSpPr txBox="1"/>
          <p:nvPr/>
        </p:nvSpPr>
        <p:spPr>
          <a:xfrm>
            <a:off x="4365025" y="5098567"/>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50</a:t>
            </a:r>
            <a:endParaRPr sz="1200">
              <a:latin typeface="Calibri"/>
              <a:cs typeface="Calibri"/>
            </a:endParaRPr>
          </a:p>
        </p:txBody>
      </p:sp>
      <p:sp>
        <p:nvSpPr>
          <p:cNvPr id="69" name="object 39">
            <a:extLst>
              <a:ext uri="{FF2B5EF4-FFF2-40B4-BE49-F238E27FC236}">
                <a16:creationId xmlns:a16="http://schemas.microsoft.com/office/drawing/2014/main" id="{AA3A34FD-97E0-419D-CC4A-8A2198279A02}"/>
              </a:ext>
            </a:extLst>
          </p:cNvPr>
          <p:cNvSpPr txBox="1"/>
          <p:nvPr/>
        </p:nvSpPr>
        <p:spPr>
          <a:xfrm>
            <a:off x="4287937" y="4698391"/>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100</a:t>
            </a:r>
            <a:endParaRPr sz="1200">
              <a:latin typeface="Calibri"/>
              <a:cs typeface="Calibri"/>
            </a:endParaRPr>
          </a:p>
        </p:txBody>
      </p:sp>
      <p:sp>
        <p:nvSpPr>
          <p:cNvPr id="70" name="object 40">
            <a:extLst>
              <a:ext uri="{FF2B5EF4-FFF2-40B4-BE49-F238E27FC236}">
                <a16:creationId xmlns:a16="http://schemas.microsoft.com/office/drawing/2014/main" id="{626558AC-6104-F7BA-AF35-10C1C1375EC5}"/>
              </a:ext>
            </a:extLst>
          </p:cNvPr>
          <p:cNvSpPr txBox="1"/>
          <p:nvPr/>
        </p:nvSpPr>
        <p:spPr>
          <a:xfrm>
            <a:off x="4287937" y="4297832"/>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150</a:t>
            </a:r>
            <a:endParaRPr sz="1200">
              <a:latin typeface="Calibri"/>
              <a:cs typeface="Calibri"/>
            </a:endParaRPr>
          </a:p>
        </p:txBody>
      </p:sp>
      <p:sp>
        <p:nvSpPr>
          <p:cNvPr id="71" name="object 41">
            <a:extLst>
              <a:ext uri="{FF2B5EF4-FFF2-40B4-BE49-F238E27FC236}">
                <a16:creationId xmlns:a16="http://schemas.microsoft.com/office/drawing/2014/main" id="{5B2A5C0C-A677-A67F-8684-ABAB21A8845F}"/>
              </a:ext>
            </a:extLst>
          </p:cNvPr>
          <p:cNvSpPr txBox="1"/>
          <p:nvPr/>
        </p:nvSpPr>
        <p:spPr>
          <a:xfrm>
            <a:off x="4287937" y="3897655"/>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200</a:t>
            </a:r>
            <a:endParaRPr sz="1200">
              <a:latin typeface="Calibri"/>
              <a:cs typeface="Calibri"/>
            </a:endParaRPr>
          </a:p>
        </p:txBody>
      </p:sp>
      <p:sp>
        <p:nvSpPr>
          <p:cNvPr id="72" name="object 42">
            <a:extLst>
              <a:ext uri="{FF2B5EF4-FFF2-40B4-BE49-F238E27FC236}">
                <a16:creationId xmlns:a16="http://schemas.microsoft.com/office/drawing/2014/main" id="{BD945898-5B15-848D-DAE9-5DB52B4A7977}"/>
              </a:ext>
            </a:extLst>
          </p:cNvPr>
          <p:cNvSpPr txBox="1"/>
          <p:nvPr/>
        </p:nvSpPr>
        <p:spPr>
          <a:xfrm>
            <a:off x="4287937" y="3497224"/>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250</a:t>
            </a:r>
            <a:endParaRPr sz="1200">
              <a:latin typeface="Calibri"/>
              <a:cs typeface="Calibri"/>
            </a:endParaRPr>
          </a:p>
        </p:txBody>
      </p:sp>
      <p:sp>
        <p:nvSpPr>
          <p:cNvPr id="73" name="object 43">
            <a:extLst>
              <a:ext uri="{FF2B5EF4-FFF2-40B4-BE49-F238E27FC236}">
                <a16:creationId xmlns:a16="http://schemas.microsoft.com/office/drawing/2014/main" id="{BF16C52A-5088-6896-C51A-EE275BE5D56B}"/>
              </a:ext>
            </a:extLst>
          </p:cNvPr>
          <p:cNvSpPr txBox="1"/>
          <p:nvPr/>
        </p:nvSpPr>
        <p:spPr>
          <a:xfrm>
            <a:off x="4287937" y="3096920"/>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300</a:t>
            </a:r>
            <a:endParaRPr sz="1200">
              <a:latin typeface="Calibri"/>
              <a:cs typeface="Calibri"/>
            </a:endParaRPr>
          </a:p>
        </p:txBody>
      </p:sp>
      <p:sp>
        <p:nvSpPr>
          <p:cNvPr id="74" name="object 44">
            <a:extLst>
              <a:ext uri="{FF2B5EF4-FFF2-40B4-BE49-F238E27FC236}">
                <a16:creationId xmlns:a16="http://schemas.microsoft.com/office/drawing/2014/main" id="{BF196029-51C9-669D-5101-AEBF7AB501B2}"/>
              </a:ext>
            </a:extLst>
          </p:cNvPr>
          <p:cNvSpPr txBox="1"/>
          <p:nvPr/>
        </p:nvSpPr>
        <p:spPr>
          <a:xfrm>
            <a:off x="4287937" y="2696489"/>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350</a:t>
            </a:r>
            <a:endParaRPr sz="1200">
              <a:latin typeface="Calibri"/>
              <a:cs typeface="Calibri"/>
            </a:endParaRPr>
          </a:p>
        </p:txBody>
      </p:sp>
      <p:sp>
        <p:nvSpPr>
          <p:cNvPr id="75" name="object 45">
            <a:extLst>
              <a:ext uri="{FF2B5EF4-FFF2-40B4-BE49-F238E27FC236}">
                <a16:creationId xmlns:a16="http://schemas.microsoft.com/office/drawing/2014/main" id="{572A9DDD-DC16-9FDE-6DC1-0D0A2F5FED66}"/>
              </a:ext>
            </a:extLst>
          </p:cNvPr>
          <p:cNvSpPr txBox="1"/>
          <p:nvPr/>
        </p:nvSpPr>
        <p:spPr>
          <a:xfrm>
            <a:off x="4287937" y="2295931"/>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400</a:t>
            </a:r>
            <a:endParaRPr sz="1200">
              <a:latin typeface="Calibri"/>
              <a:cs typeface="Calibri"/>
            </a:endParaRPr>
          </a:p>
        </p:txBody>
      </p:sp>
      <p:sp>
        <p:nvSpPr>
          <p:cNvPr id="76" name="object 46">
            <a:extLst>
              <a:ext uri="{FF2B5EF4-FFF2-40B4-BE49-F238E27FC236}">
                <a16:creationId xmlns:a16="http://schemas.microsoft.com/office/drawing/2014/main" id="{D94CA279-64DB-CA2A-808A-90264918FEB1}"/>
              </a:ext>
            </a:extLst>
          </p:cNvPr>
          <p:cNvSpPr txBox="1"/>
          <p:nvPr/>
        </p:nvSpPr>
        <p:spPr>
          <a:xfrm>
            <a:off x="4287937" y="1895755"/>
            <a:ext cx="25717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Calibri"/>
                <a:cs typeface="Calibri"/>
              </a:rPr>
              <a:t>450</a:t>
            </a:r>
            <a:endParaRPr sz="1200">
              <a:latin typeface="Calibri"/>
              <a:cs typeface="Calibri"/>
            </a:endParaRPr>
          </a:p>
        </p:txBody>
      </p:sp>
      <p:sp>
        <p:nvSpPr>
          <p:cNvPr id="77" name="object 47">
            <a:extLst>
              <a:ext uri="{FF2B5EF4-FFF2-40B4-BE49-F238E27FC236}">
                <a16:creationId xmlns:a16="http://schemas.microsoft.com/office/drawing/2014/main" id="{9071231F-8948-FEBB-EBBB-708DC3463EE3}"/>
              </a:ext>
            </a:extLst>
          </p:cNvPr>
          <p:cNvSpPr txBox="1"/>
          <p:nvPr/>
        </p:nvSpPr>
        <p:spPr>
          <a:xfrm>
            <a:off x="4360199" y="1342543"/>
            <a:ext cx="2202815" cy="602615"/>
          </a:xfrm>
          <a:prstGeom prst="rect">
            <a:avLst/>
          </a:prstGeom>
        </p:spPr>
        <p:txBody>
          <a:bodyPr vert="horz" wrap="square" lIns="0" tIns="12065" rIns="0" bIns="0" rtlCol="0">
            <a:spAutoFit/>
          </a:bodyPr>
          <a:lstStyle/>
          <a:p>
            <a:pPr marL="770890">
              <a:lnSpc>
                <a:spcPct val="100000"/>
              </a:lnSpc>
              <a:spcBef>
                <a:spcPts val="95"/>
              </a:spcBef>
            </a:pPr>
            <a:r>
              <a:rPr sz="1600" spc="-25" dirty="0">
                <a:latin typeface="メイリオ"/>
                <a:cs typeface="メイリオ"/>
              </a:rPr>
              <a:t>貨幣の流通枚</a:t>
            </a:r>
            <a:r>
              <a:rPr sz="1600" spc="-50" dirty="0">
                <a:latin typeface="メイリオ"/>
                <a:cs typeface="メイリオ"/>
              </a:rPr>
              <a:t>数</a:t>
            </a:r>
            <a:endParaRPr sz="1600">
              <a:latin typeface="メイリオ"/>
              <a:cs typeface="メイリオ"/>
            </a:endParaRPr>
          </a:p>
          <a:p>
            <a:pPr marL="12700">
              <a:lnSpc>
                <a:spcPct val="100000"/>
              </a:lnSpc>
              <a:spcBef>
                <a:spcPts val="1185"/>
              </a:spcBef>
            </a:pPr>
            <a:r>
              <a:rPr sz="1200" dirty="0">
                <a:latin typeface="メイリオ"/>
                <a:cs typeface="メイリオ"/>
              </a:rPr>
              <a:t>（暦年平均、億枚</a:t>
            </a:r>
            <a:r>
              <a:rPr sz="1200" spc="-50" dirty="0">
                <a:latin typeface="メイリオ"/>
                <a:cs typeface="メイリオ"/>
              </a:rPr>
              <a:t>）</a:t>
            </a:r>
            <a:endParaRPr sz="1200">
              <a:latin typeface="メイリオ"/>
              <a:cs typeface="メイリオ"/>
            </a:endParaRPr>
          </a:p>
        </p:txBody>
      </p:sp>
      <p:sp>
        <p:nvSpPr>
          <p:cNvPr id="78" name="object 48">
            <a:extLst>
              <a:ext uri="{FF2B5EF4-FFF2-40B4-BE49-F238E27FC236}">
                <a16:creationId xmlns:a16="http://schemas.microsoft.com/office/drawing/2014/main" id="{07073895-006B-0A2D-A3EA-70EF448A5F3E}"/>
              </a:ext>
            </a:extLst>
          </p:cNvPr>
          <p:cNvSpPr txBox="1"/>
          <p:nvPr/>
        </p:nvSpPr>
        <p:spPr>
          <a:xfrm>
            <a:off x="4541555" y="5697220"/>
            <a:ext cx="242824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1985</a:t>
            </a:r>
            <a:r>
              <a:rPr sz="1200" spc="40" dirty="0">
                <a:latin typeface="Calibri"/>
                <a:cs typeface="Calibri"/>
              </a:rPr>
              <a:t> </a:t>
            </a:r>
            <a:r>
              <a:rPr sz="1200" dirty="0">
                <a:latin typeface="Calibri"/>
                <a:cs typeface="Calibri"/>
              </a:rPr>
              <a:t>1990</a:t>
            </a:r>
            <a:r>
              <a:rPr sz="1200" spc="40" dirty="0">
                <a:latin typeface="Calibri"/>
                <a:cs typeface="Calibri"/>
              </a:rPr>
              <a:t> </a:t>
            </a:r>
            <a:r>
              <a:rPr sz="1200" dirty="0">
                <a:latin typeface="Calibri"/>
                <a:cs typeface="Calibri"/>
              </a:rPr>
              <a:t>1995</a:t>
            </a:r>
            <a:r>
              <a:rPr sz="1200" spc="40" dirty="0">
                <a:latin typeface="Calibri"/>
                <a:cs typeface="Calibri"/>
              </a:rPr>
              <a:t> </a:t>
            </a:r>
            <a:r>
              <a:rPr sz="1200" dirty="0">
                <a:latin typeface="Calibri"/>
                <a:cs typeface="Calibri"/>
              </a:rPr>
              <a:t>2000</a:t>
            </a:r>
            <a:r>
              <a:rPr sz="1200" spc="40" dirty="0">
                <a:latin typeface="Calibri"/>
                <a:cs typeface="Calibri"/>
              </a:rPr>
              <a:t> </a:t>
            </a:r>
            <a:r>
              <a:rPr sz="1200" dirty="0">
                <a:latin typeface="Calibri"/>
                <a:cs typeface="Calibri"/>
              </a:rPr>
              <a:t>2005</a:t>
            </a:r>
            <a:r>
              <a:rPr sz="1200" spc="40" dirty="0">
                <a:latin typeface="Calibri"/>
                <a:cs typeface="Calibri"/>
              </a:rPr>
              <a:t> </a:t>
            </a:r>
            <a:r>
              <a:rPr sz="1200" dirty="0">
                <a:latin typeface="Calibri"/>
                <a:cs typeface="Calibri"/>
              </a:rPr>
              <a:t>2010</a:t>
            </a:r>
            <a:r>
              <a:rPr sz="1200" spc="45" dirty="0">
                <a:latin typeface="Calibri"/>
                <a:cs typeface="Calibri"/>
              </a:rPr>
              <a:t> </a:t>
            </a:r>
            <a:r>
              <a:rPr sz="1200" spc="-20" dirty="0">
                <a:latin typeface="Calibri"/>
                <a:cs typeface="Calibri"/>
              </a:rPr>
              <a:t>2015</a:t>
            </a:r>
            <a:endParaRPr sz="1200">
              <a:latin typeface="Calibri"/>
              <a:cs typeface="Calibri"/>
            </a:endParaRPr>
          </a:p>
        </p:txBody>
      </p:sp>
      <p:sp>
        <p:nvSpPr>
          <p:cNvPr id="79" name="object 49">
            <a:extLst>
              <a:ext uri="{FF2B5EF4-FFF2-40B4-BE49-F238E27FC236}">
                <a16:creationId xmlns:a16="http://schemas.microsoft.com/office/drawing/2014/main" id="{12E25D4C-B010-E02D-90A7-D2862CD7644C}"/>
              </a:ext>
            </a:extLst>
          </p:cNvPr>
          <p:cNvSpPr txBox="1"/>
          <p:nvPr/>
        </p:nvSpPr>
        <p:spPr>
          <a:xfrm>
            <a:off x="5616610" y="2111273"/>
            <a:ext cx="382270"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メイリオ"/>
                <a:cs typeface="メイリオ"/>
              </a:rPr>
              <a:t>一円</a:t>
            </a:r>
            <a:endParaRPr sz="1400">
              <a:latin typeface="メイリオ"/>
              <a:cs typeface="メイリオ"/>
            </a:endParaRPr>
          </a:p>
        </p:txBody>
      </p:sp>
      <p:sp>
        <p:nvSpPr>
          <p:cNvPr id="80" name="object 50">
            <a:extLst>
              <a:ext uri="{FF2B5EF4-FFF2-40B4-BE49-F238E27FC236}">
                <a16:creationId xmlns:a16="http://schemas.microsoft.com/office/drawing/2014/main" id="{D2E2868C-36C0-B510-F91B-87CD2B110E8A}"/>
              </a:ext>
            </a:extLst>
          </p:cNvPr>
          <p:cNvSpPr txBox="1"/>
          <p:nvPr/>
        </p:nvSpPr>
        <p:spPr>
          <a:xfrm>
            <a:off x="5632993" y="3695853"/>
            <a:ext cx="382270" cy="239395"/>
          </a:xfrm>
          <a:prstGeom prst="rect">
            <a:avLst/>
          </a:prstGeom>
        </p:spPr>
        <p:txBody>
          <a:bodyPr vert="horz" wrap="square" lIns="0" tIns="12700" rIns="0" bIns="0" rtlCol="0">
            <a:spAutoFit/>
          </a:bodyPr>
          <a:lstStyle/>
          <a:p>
            <a:pPr marL="12700">
              <a:lnSpc>
                <a:spcPct val="100000"/>
              </a:lnSpc>
              <a:spcBef>
                <a:spcPts val="100"/>
              </a:spcBef>
            </a:pPr>
            <a:r>
              <a:rPr sz="1400" spc="-25" dirty="0">
                <a:latin typeface="メイリオ"/>
                <a:cs typeface="メイリオ"/>
              </a:rPr>
              <a:t>十円</a:t>
            </a:r>
            <a:endParaRPr sz="1400">
              <a:latin typeface="メイリオ"/>
              <a:cs typeface="メイリオ"/>
            </a:endParaRPr>
          </a:p>
        </p:txBody>
      </p:sp>
      <p:sp>
        <p:nvSpPr>
          <p:cNvPr id="81" name="object 51">
            <a:extLst>
              <a:ext uri="{FF2B5EF4-FFF2-40B4-BE49-F238E27FC236}">
                <a16:creationId xmlns:a16="http://schemas.microsoft.com/office/drawing/2014/main" id="{C6AE8C3C-BD15-EFA0-988C-F9B1EF632F30}"/>
              </a:ext>
            </a:extLst>
          </p:cNvPr>
          <p:cNvSpPr txBox="1"/>
          <p:nvPr/>
        </p:nvSpPr>
        <p:spPr>
          <a:xfrm>
            <a:off x="5514756" y="4344187"/>
            <a:ext cx="382270" cy="239395"/>
          </a:xfrm>
          <a:prstGeom prst="rect">
            <a:avLst/>
          </a:prstGeom>
        </p:spPr>
        <p:txBody>
          <a:bodyPr vert="horz" wrap="square" lIns="0" tIns="12700" rIns="0" bIns="0" rtlCol="0">
            <a:spAutoFit/>
          </a:bodyPr>
          <a:lstStyle/>
          <a:p>
            <a:pPr marL="12700">
              <a:lnSpc>
                <a:spcPct val="100000"/>
              </a:lnSpc>
              <a:spcBef>
                <a:spcPts val="100"/>
              </a:spcBef>
            </a:pPr>
            <a:r>
              <a:rPr sz="1400" spc="-25" dirty="0">
                <a:latin typeface="メイリオ"/>
                <a:cs typeface="メイリオ"/>
              </a:rPr>
              <a:t>五円</a:t>
            </a:r>
            <a:endParaRPr sz="1400">
              <a:latin typeface="メイリオ"/>
              <a:cs typeface="メイリオ"/>
            </a:endParaRPr>
          </a:p>
        </p:txBody>
      </p:sp>
      <p:sp>
        <p:nvSpPr>
          <p:cNvPr id="82" name="object 52">
            <a:extLst>
              <a:ext uri="{FF2B5EF4-FFF2-40B4-BE49-F238E27FC236}">
                <a16:creationId xmlns:a16="http://schemas.microsoft.com/office/drawing/2014/main" id="{2D8DB922-BDA2-D529-A42D-38062517AAC5}"/>
              </a:ext>
            </a:extLst>
          </p:cNvPr>
          <p:cNvSpPr txBox="1"/>
          <p:nvPr/>
        </p:nvSpPr>
        <p:spPr>
          <a:xfrm>
            <a:off x="5853973" y="4852950"/>
            <a:ext cx="330200"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メイリオ"/>
                <a:cs typeface="メイリオ"/>
              </a:rPr>
              <a:t>百円</a:t>
            </a:r>
            <a:endParaRPr sz="1200">
              <a:latin typeface="メイリオ"/>
              <a:cs typeface="メイリオ"/>
            </a:endParaRPr>
          </a:p>
        </p:txBody>
      </p:sp>
      <p:sp>
        <p:nvSpPr>
          <p:cNvPr id="83" name="object 53">
            <a:extLst>
              <a:ext uri="{FF2B5EF4-FFF2-40B4-BE49-F238E27FC236}">
                <a16:creationId xmlns:a16="http://schemas.microsoft.com/office/drawing/2014/main" id="{B2B74A42-E6B2-5C77-3B03-1BF5B26BCAFE}"/>
              </a:ext>
            </a:extLst>
          </p:cNvPr>
          <p:cNvSpPr txBox="1"/>
          <p:nvPr/>
        </p:nvSpPr>
        <p:spPr>
          <a:xfrm>
            <a:off x="5123978" y="5068976"/>
            <a:ext cx="48260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メイリオ"/>
                <a:cs typeface="メイリオ"/>
              </a:rPr>
              <a:t>五十円</a:t>
            </a:r>
            <a:endParaRPr sz="1200">
              <a:latin typeface="メイリオ"/>
              <a:cs typeface="メイリオ"/>
            </a:endParaRPr>
          </a:p>
        </p:txBody>
      </p:sp>
      <p:sp>
        <p:nvSpPr>
          <p:cNvPr id="84" name="object 54">
            <a:extLst>
              <a:ext uri="{FF2B5EF4-FFF2-40B4-BE49-F238E27FC236}">
                <a16:creationId xmlns:a16="http://schemas.microsoft.com/office/drawing/2014/main" id="{0926B040-22F3-F565-E759-5CB15FDF24B4}"/>
              </a:ext>
            </a:extLst>
          </p:cNvPr>
          <p:cNvSpPr txBox="1"/>
          <p:nvPr/>
        </p:nvSpPr>
        <p:spPr>
          <a:xfrm>
            <a:off x="5905790" y="5337277"/>
            <a:ext cx="482600" cy="208915"/>
          </a:xfrm>
          <a:prstGeom prst="rect">
            <a:avLst/>
          </a:prstGeom>
        </p:spPr>
        <p:txBody>
          <a:bodyPr vert="horz" wrap="square" lIns="0" tIns="12700" rIns="0" bIns="0" rtlCol="0">
            <a:spAutoFit/>
          </a:bodyPr>
          <a:lstStyle/>
          <a:p>
            <a:pPr marL="12700">
              <a:lnSpc>
                <a:spcPct val="100000"/>
              </a:lnSpc>
              <a:spcBef>
                <a:spcPts val="100"/>
              </a:spcBef>
            </a:pPr>
            <a:r>
              <a:rPr sz="1200" spc="-25" dirty="0">
                <a:latin typeface="メイリオ"/>
                <a:cs typeface="メイリオ"/>
              </a:rPr>
              <a:t>五百円</a:t>
            </a:r>
            <a:endParaRPr sz="1200">
              <a:latin typeface="メイリオ"/>
              <a:cs typeface="メイリオ"/>
            </a:endParaRPr>
          </a:p>
        </p:txBody>
      </p:sp>
      <p:grpSp>
        <p:nvGrpSpPr>
          <p:cNvPr id="85" name="object 55">
            <a:extLst>
              <a:ext uri="{FF2B5EF4-FFF2-40B4-BE49-F238E27FC236}">
                <a16:creationId xmlns:a16="http://schemas.microsoft.com/office/drawing/2014/main" id="{714A9B8C-1B31-D94F-BA7E-AE01A5515E4A}"/>
              </a:ext>
            </a:extLst>
          </p:cNvPr>
          <p:cNvGrpSpPr/>
          <p:nvPr/>
        </p:nvGrpSpPr>
        <p:grpSpPr>
          <a:xfrm>
            <a:off x="7484844" y="2010372"/>
            <a:ext cx="2762250" cy="3606165"/>
            <a:chOff x="6219380" y="1936813"/>
            <a:chExt cx="2762250" cy="3606165"/>
          </a:xfrm>
        </p:grpSpPr>
        <p:sp>
          <p:nvSpPr>
            <p:cNvPr id="86" name="object 56">
              <a:extLst>
                <a:ext uri="{FF2B5EF4-FFF2-40B4-BE49-F238E27FC236}">
                  <a16:creationId xmlns:a16="http://schemas.microsoft.com/office/drawing/2014/main" id="{53F95306-1EB2-9AE0-57DF-452D25D788FE}"/>
                </a:ext>
              </a:extLst>
            </p:cNvPr>
            <p:cNvSpPr/>
            <p:nvPr/>
          </p:nvSpPr>
          <p:spPr>
            <a:xfrm>
              <a:off x="6269735" y="5538216"/>
              <a:ext cx="2707005" cy="0"/>
            </a:xfrm>
            <a:custGeom>
              <a:avLst/>
              <a:gdLst/>
              <a:ahLst/>
              <a:cxnLst/>
              <a:rect l="l" t="t" r="r" b="b"/>
              <a:pathLst>
                <a:path w="2707004">
                  <a:moveTo>
                    <a:pt x="0" y="0"/>
                  </a:moveTo>
                  <a:lnTo>
                    <a:pt x="2706623" y="0"/>
                  </a:lnTo>
                </a:path>
              </a:pathLst>
            </a:custGeom>
            <a:ln w="3175">
              <a:solidFill>
                <a:srgbClr val="858585"/>
              </a:solidFill>
            </a:ln>
          </p:spPr>
          <p:txBody>
            <a:bodyPr wrap="square" lIns="0" tIns="0" rIns="0" bIns="0" rtlCol="0"/>
            <a:lstStyle/>
            <a:p>
              <a:endParaRPr/>
            </a:p>
          </p:txBody>
        </p:sp>
        <p:sp>
          <p:nvSpPr>
            <p:cNvPr id="87" name="object 57">
              <a:extLst>
                <a:ext uri="{FF2B5EF4-FFF2-40B4-BE49-F238E27FC236}">
                  <a16:creationId xmlns:a16="http://schemas.microsoft.com/office/drawing/2014/main" id="{0EA6B9AE-3077-310C-9894-5D49D349CCBB}"/>
                </a:ext>
              </a:extLst>
            </p:cNvPr>
            <p:cNvSpPr/>
            <p:nvPr/>
          </p:nvSpPr>
          <p:spPr>
            <a:xfrm>
              <a:off x="6269735" y="2542032"/>
              <a:ext cx="2707005" cy="1797050"/>
            </a:xfrm>
            <a:custGeom>
              <a:avLst/>
              <a:gdLst/>
              <a:ahLst/>
              <a:cxnLst/>
              <a:rect l="l" t="t" r="r" b="b"/>
              <a:pathLst>
                <a:path w="2707004" h="1797050">
                  <a:moveTo>
                    <a:pt x="0" y="1796795"/>
                  </a:moveTo>
                  <a:lnTo>
                    <a:pt x="56387" y="1796795"/>
                  </a:lnTo>
                </a:path>
                <a:path w="2707004" h="1797050">
                  <a:moveTo>
                    <a:pt x="214884" y="1796795"/>
                  </a:moveTo>
                  <a:lnTo>
                    <a:pt x="327660" y="1796795"/>
                  </a:lnTo>
                </a:path>
                <a:path w="2707004" h="1797050">
                  <a:moveTo>
                    <a:pt x="484632" y="1796795"/>
                  </a:moveTo>
                  <a:lnTo>
                    <a:pt x="868680" y="1796795"/>
                  </a:lnTo>
                </a:path>
                <a:path w="2707004" h="1797050">
                  <a:moveTo>
                    <a:pt x="1027175" y="1796795"/>
                  </a:moveTo>
                  <a:lnTo>
                    <a:pt x="1138428" y="1796795"/>
                  </a:lnTo>
                </a:path>
                <a:path w="2707004" h="1797050">
                  <a:moveTo>
                    <a:pt x="1296923" y="1796795"/>
                  </a:moveTo>
                  <a:lnTo>
                    <a:pt x="2706623" y="1796795"/>
                  </a:lnTo>
                </a:path>
                <a:path w="2707004" h="1797050">
                  <a:moveTo>
                    <a:pt x="0" y="1197863"/>
                  </a:moveTo>
                  <a:lnTo>
                    <a:pt x="56387" y="1197863"/>
                  </a:lnTo>
                </a:path>
                <a:path w="2707004" h="1797050">
                  <a:moveTo>
                    <a:pt x="214884" y="1197863"/>
                  </a:moveTo>
                  <a:lnTo>
                    <a:pt x="327660" y="1197863"/>
                  </a:lnTo>
                </a:path>
                <a:path w="2707004" h="1797050">
                  <a:moveTo>
                    <a:pt x="484632" y="1197863"/>
                  </a:moveTo>
                  <a:lnTo>
                    <a:pt x="868680" y="1197863"/>
                  </a:lnTo>
                </a:path>
                <a:path w="2707004" h="1797050">
                  <a:moveTo>
                    <a:pt x="1027175" y="1197863"/>
                  </a:moveTo>
                  <a:lnTo>
                    <a:pt x="1138428" y="1197863"/>
                  </a:lnTo>
                </a:path>
                <a:path w="2707004" h="1797050">
                  <a:moveTo>
                    <a:pt x="1296923" y="1197863"/>
                  </a:moveTo>
                  <a:lnTo>
                    <a:pt x="2706623" y="1197863"/>
                  </a:lnTo>
                </a:path>
                <a:path w="2707004" h="1797050">
                  <a:moveTo>
                    <a:pt x="0" y="598931"/>
                  </a:moveTo>
                  <a:lnTo>
                    <a:pt x="56387" y="598931"/>
                  </a:lnTo>
                </a:path>
                <a:path w="2707004" h="1797050">
                  <a:moveTo>
                    <a:pt x="214884" y="598931"/>
                  </a:moveTo>
                  <a:lnTo>
                    <a:pt x="327660" y="598931"/>
                  </a:lnTo>
                </a:path>
                <a:path w="2707004" h="1797050">
                  <a:moveTo>
                    <a:pt x="484632" y="598931"/>
                  </a:moveTo>
                  <a:lnTo>
                    <a:pt x="2706623" y="598931"/>
                  </a:lnTo>
                </a:path>
                <a:path w="2707004" h="1797050">
                  <a:moveTo>
                    <a:pt x="0" y="0"/>
                  </a:moveTo>
                  <a:lnTo>
                    <a:pt x="56387" y="0"/>
                  </a:lnTo>
                </a:path>
                <a:path w="2707004" h="1797050">
                  <a:moveTo>
                    <a:pt x="214884" y="0"/>
                  </a:moveTo>
                  <a:lnTo>
                    <a:pt x="2706623" y="0"/>
                  </a:lnTo>
                </a:path>
              </a:pathLst>
            </a:custGeom>
            <a:ln w="3175">
              <a:solidFill>
                <a:srgbClr val="858585"/>
              </a:solidFill>
            </a:ln>
          </p:spPr>
          <p:txBody>
            <a:bodyPr wrap="square" lIns="0" tIns="0" rIns="0" bIns="0" rtlCol="0"/>
            <a:lstStyle/>
            <a:p>
              <a:endParaRPr/>
            </a:p>
          </p:txBody>
        </p:sp>
        <p:sp>
          <p:nvSpPr>
            <p:cNvPr id="88" name="object 58">
              <a:extLst>
                <a:ext uri="{FF2B5EF4-FFF2-40B4-BE49-F238E27FC236}">
                  <a16:creationId xmlns:a16="http://schemas.microsoft.com/office/drawing/2014/main" id="{A1523B07-0FDF-397D-74F7-2414BED27BDE}"/>
                </a:ext>
              </a:extLst>
            </p:cNvPr>
            <p:cNvSpPr/>
            <p:nvPr/>
          </p:nvSpPr>
          <p:spPr>
            <a:xfrm>
              <a:off x="6269735" y="1941576"/>
              <a:ext cx="2707005" cy="0"/>
            </a:xfrm>
            <a:custGeom>
              <a:avLst/>
              <a:gdLst/>
              <a:ahLst/>
              <a:cxnLst/>
              <a:rect l="l" t="t" r="r" b="b"/>
              <a:pathLst>
                <a:path w="2707004">
                  <a:moveTo>
                    <a:pt x="0" y="0"/>
                  </a:moveTo>
                  <a:lnTo>
                    <a:pt x="2706623" y="0"/>
                  </a:lnTo>
                </a:path>
              </a:pathLst>
            </a:custGeom>
            <a:ln w="3175">
              <a:solidFill>
                <a:srgbClr val="858585"/>
              </a:solidFill>
            </a:ln>
          </p:spPr>
          <p:txBody>
            <a:bodyPr wrap="square" lIns="0" tIns="0" rIns="0" bIns="0" rtlCol="0"/>
            <a:lstStyle/>
            <a:p>
              <a:endParaRPr/>
            </a:p>
          </p:txBody>
        </p:sp>
        <p:sp>
          <p:nvSpPr>
            <p:cNvPr id="89" name="object 59">
              <a:extLst>
                <a:ext uri="{FF2B5EF4-FFF2-40B4-BE49-F238E27FC236}">
                  <a16:creationId xmlns:a16="http://schemas.microsoft.com/office/drawing/2014/main" id="{E4618798-8DE2-4CED-F7EF-3B4037B89504}"/>
                </a:ext>
              </a:extLst>
            </p:cNvPr>
            <p:cNvSpPr/>
            <p:nvPr/>
          </p:nvSpPr>
          <p:spPr>
            <a:xfrm>
              <a:off x="6269735" y="1941576"/>
              <a:ext cx="2707005" cy="3596640"/>
            </a:xfrm>
            <a:custGeom>
              <a:avLst/>
              <a:gdLst/>
              <a:ahLst/>
              <a:cxnLst/>
              <a:rect l="l" t="t" r="r" b="b"/>
              <a:pathLst>
                <a:path w="2707004" h="3596640">
                  <a:moveTo>
                    <a:pt x="0" y="3596640"/>
                  </a:moveTo>
                  <a:lnTo>
                    <a:pt x="2706623" y="3596640"/>
                  </a:lnTo>
                  <a:lnTo>
                    <a:pt x="2706623" y="0"/>
                  </a:lnTo>
                  <a:lnTo>
                    <a:pt x="0" y="0"/>
                  </a:lnTo>
                  <a:lnTo>
                    <a:pt x="0" y="3596640"/>
                  </a:lnTo>
                  <a:close/>
                </a:path>
              </a:pathLst>
            </a:custGeom>
            <a:ln w="9144">
              <a:solidFill>
                <a:srgbClr val="000000"/>
              </a:solidFill>
            </a:ln>
          </p:spPr>
          <p:txBody>
            <a:bodyPr wrap="square" lIns="0" tIns="0" rIns="0" bIns="0" rtlCol="0"/>
            <a:lstStyle/>
            <a:p>
              <a:endParaRPr/>
            </a:p>
          </p:txBody>
        </p:sp>
        <p:sp>
          <p:nvSpPr>
            <p:cNvPr id="90" name="object 60">
              <a:extLst>
                <a:ext uri="{FF2B5EF4-FFF2-40B4-BE49-F238E27FC236}">
                  <a16:creationId xmlns:a16="http://schemas.microsoft.com/office/drawing/2014/main" id="{4A2EAFED-F889-D037-AE09-13E33B7D0FD5}"/>
                </a:ext>
              </a:extLst>
            </p:cNvPr>
            <p:cNvSpPr/>
            <p:nvPr/>
          </p:nvSpPr>
          <p:spPr>
            <a:xfrm>
              <a:off x="6326124" y="2493263"/>
              <a:ext cx="2593975" cy="2798445"/>
            </a:xfrm>
            <a:custGeom>
              <a:avLst/>
              <a:gdLst/>
              <a:ahLst/>
              <a:cxnLst/>
              <a:rect l="l" t="t" r="r" b="b"/>
              <a:pathLst>
                <a:path w="2593975" h="2798445">
                  <a:moveTo>
                    <a:pt x="158496" y="0"/>
                  </a:moveTo>
                  <a:lnTo>
                    <a:pt x="0" y="0"/>
                  </a:lnTo>
                  <a:lnTo>
                    <a:pt x="0" y="2446020"/>
                  </a:lnTo>
                  <a:lnTo>
                    <a:pt x="158496" y="2446020"/>
                  </a:lnTo>
                  <a:lnTo>
                    <a:pt x="158496" y="0"/>
                  </a:lnTo>
                  <a:close/>
                </a:path>
                <a:path w="2593975" h="2798445">
                  <a:moveTo>
                    <a:pt x="428244" y="588264"/>
                  </a:moveTo>
                  <a:lnTo>
                    <a:pt x="271272" y="588264"/>
                  </a:lnTo>
                  <a:lnTo>
                    <a:pt x="271272" y="2446020"/>
                  </a:lnTo>
                  <a:lnTo>
                    <a:pt x="428244" y="2446020"/>
                  </a:lnTo>
                  <a:lnTo>
                    <a:pt x="428244" y="588264"/>
                  </a:lnTo>
                  <a:close/>
                </a:path>
                <a:path w="2593975" h="2798445">
                  <a:moveTo>
                    <a:pt x="699516" y="2301240"/>
                  </a:moveTo>
                  <a:lnTo>
                    <a:pt x="541020" y="2301240"/>
                  </a:lnTo>
                  <a:lnTo>
                    <a:pt x="541020" y="2446020"/>
                  </a:lnTo>
                  <a:lnTo>
                    <a:pt x="699516" y="2446020"/>
                  </a:lnTo>
                  <a:lnTo>
                    <a:pt x="699516" y="2301240"/>
                  </a:lnTo>
                  <a:close/>
                </a:path>
                <a:path w="2593975" h="2798445">
                  <a:moveTo>
                    <a:pt x="970788" y="1156716"/>
                  </a:moveTo>
                  <a:lnTo>
                    <a:pt x="812292" y="1156716"/>
                  </a:lnTo>
                  <a:lnTo>
                    <a:pt x="812292" y="2446020"/>
                  </a:lnTo>
                  <a:lnTo>
                    <a:pt x="970788" y="2446020"/>
                  </a:lnTo>
                  <a:lnTo>
                    <a:pt x="970788" y="1156716"/>
                  </a:lnTo>
                  <a:close/>
                </a:path>
                <a:path w="2593975" h="2798445">
                  <a:moveTo>
                    <a:pt x="1240536" y="1149096"/>
                  </a:moveTo>
                  <a:lnTo>
                    <a:pt x="1082040" y="1149096"/>
                  </a:lnTo>
                  <a:lnTo>
                    <a:pt x="1082040" y="2446020"/>
                  </a:lnTo>
                  <a:lnTo>
                    <a:pt x="1240536" y="2446020"/>
                  </a:lnTo>
                  <a:lnTo>
                    <a:pt x="1240536" y="1149096"/>
                  </a:lnTo>
                  <a:close/>
                </a:path>
                <a:path w="2593975" h="2798445">
                  <a:moveTo>
                    <a:pt x="1511808" y="1921764"/>
                  </a:moveTo>
                  <a:lnTo>
                    <a:pt x="1353312" y="1921764"/>
                  </a:lnTo>
                  <a:lnTo>
                    <a:pt x="1353312" y="2446020"/>
                  </a:lnTo>
                  <a:lnTo>
                    <a:pt x="1511808" y="2446020"/>
                  </a:lnTo>
                  <a:lnTo>
                    <a:pt x="1511808" y="1921764"/>
                  </a:lnTo>
                  <a:close/>
                </a:path>
                <a:path w="2593975" h="2798445">
                  <a:moveTo>
                    <a:pt x="1781556" y="2083308"/>
                  </a:moveTo>
                  <a:lnTo>
                    <a:pt x="1623060" y="2083308"/>
                  </a:lnTo>
                  <a:lnTo>
                    <a:pt x="1623060" y="2446020"/>
                  </a:lnTo>
                  <a:lnTo>
                    <a:pt x="1781556" y="2446020"/>
                  </a:lnTo>
                  <a:lnTo>
                    <a:pt x="1781556" y="2083308"/>
                  </a:lnTo>
                  <a:close/>
                </a:path>
                <a:path w="2593975" h="2798445">
                  <a:moveTo>
                    <a:pt x="2052828" y="2446020"/>
                  </a:moveTo>
                  <a:lnTo>
                    <a:pt x="1894332" y="2446020"/>
                  </a:lnTo>
                  <a:lnTo>
                    <a:pt x="1894332" y="2461260"/>
                  </a:lnTo>
                  <a:lnTo>
                    <a:pt x="2052828" y="2461260"/>
                  </a:lnTo>
                  <a:lnTo>
                    <a:pt x="2052828" y="2446020"/>
                  </a:lnTo>
                  <a:close/>
                </a:path>
                <a:path w="2593975" h="2798445">
                  <a:moveTo>
                    <a:pt x="2322576" y="2446020"/>
                  </a:moveTo>
                  <a:lnTo>
                    <a:pt x="2164080" y="2446020"/>
                  </a:lnTo>
                  <a:lnTo>
                    <a:pt x="2164080" y="2798064"/>
                  </a:lnTo>
                  <a:lnTo>
                    <a:pt x="2322576" y="2798064"/>
                  </a:lnTo>
                  <a:lnTo>
                    <a:pt x="2322576" y="2446020"/>
                  </a:lnTo>
                  <a:close/>
                </a:path>
                <a:path w="2593975" h="2798445">
                  <a:moveTo>
                    <a:pt x="2593848" y="2446020"/>
                  </a:moveTo>
                  <a:lnTo>
                    <a:pt x="2435352" y="2446020"/>
                  </a:lnTo>
                  <a:lnTo>
                    <a:pt x="2435352" y="2695956"/>
                  </a:lnTo>
                  <a:lnTo>
                    <a:pt x="2593848" y="2695956"/>
                  </a:lnTo>
                  <a:lnTo>
                    <a:pt x="2593848" y="2446020"/>
                  </a:lnTo>
                  <a:close/>
                </a:path>
              </a:pathLst>
            </a:custGeom>
            <a:solidFill>
              <a:srgbClr val="4F81BC"/>
            </a:solidFill>
          </p:spPr>
          <p:txBody>
            <a:bodyPr wrap="square" lIns="0" tIns="0" rIns="0" bIns="0" rtlCol="0"/>
            <a:lstStyle/>
            <a:p>
              <a:endParaRPr/>
            </a:p>
          </p:txBody>
        </p:sp>
        <p:sp>
          <p:nvSpPr>
            <p:cNvPr id="91" name="object 61">
              <a:extLst>
                <a:ext uri="{FF2B5EF4-FFF2-40B4-BE49-F238E27FC236}">
                  <a16:creationId xmlns:a16="http://schemas.microsoft.com/office/drawing/2014/main" id="{11A7CE89-859F-79A3-7F4A-C4F300AEB276}"/>
                </a:ext>
              </a:extLst>
            </p:cNvPr>
            <p:cNvSpPr/>
            <p:nvPr/>
          </p:nvSpPr>
          <p:spPr>
            <a:xfrm>
              <a:off x="6220967" y="1941576"/>
              <a:ext cx="48895" cy="3596640"/>
            </a:xfrm>
            <a:custGeom>
              <a:avLst/>
              <a:gdLst/>
              <a:ahLst/>
              <a:cxnLst/>
              <a:rect l="l" t="t" r="r" b="b"/>
              <a:pathLst>
                <a:path w="48895" h="3596640">
                  <a:moveTo>
                    <a:pt x="48768" y="3596640"/>
                  </a:moveTo>
                  <a:lnTo>
                    <a:pt x="48768" y="0"/>
                  </a:lnTo>
                </a:path>
                <a:path w="48895" h="3596640">
                  <a:moveTo>
                    <a:pt x="0" y="3596640"/>
                  </a:moveTo>
                  <a:lnTo>
                    <a:pt x="48768" y="3596640"/>
                  </a:lnTo>
                </a:path>
                <a:path w="48895" h="3596640">
                  <a:moveTo>
                    <a:pt x="0" y="2997708"/>
                  </a:moveTo>
                  <a:lnTo>
                    <a:pt x="48768" y="2997708"/>
                  </a:lnTo>
                </a:path>
                <a:path w="48895" h="3596640">
                  <a:moveTo>
                    <a:pt x="0" y="2397252"/>
                  </a:moveTo>
                  <a:lnTo>
                    <a:pt x="48768" y="2397252"/>
                  </a:lnTo>
                </a:path>
                <a:path w="48895" h="3596640">
                  <a:moveTo>
                    <a:pt x="0" y="1798320"/>
                  </a:moveTo>
                  <a:lnTo>
                    <a:pt x="48768" y="1798320"/>
                  </a:lnTo>
                </a:path>
                <a:path w="48895" h="3596640">
                  <a:moveTo>
                    <a:pt x="0" y="1199388"/>
                  </a:moveTo>
                  <a:lnTo>
                    <a:pt x="48768" y="1199388"/>
                  </a:lnTo>
                </a:path>
                <a:path w="48895" h="3596640">
                  <a:moveTo>
                    <a:pt x="0" y="600456"/>
                  </a:moveTo>
                  <a:lnTo>
                    <a:pt x="48768" y="600456"/>
                  </a:lnTo>
                </a:path>
                <a:path w="48895" h="3596640">
                  <a:moveTo>
                    <a:pt x="0" y="0"/>
                  </a:moveTo>
                  <a:lnTo>
                    <a:pt x="48768" y="0"/>
                  </a:lnTo>
                </a:path>
              </a:pathLst>
            </a:custGeom>
            <a:ln w="3175">
              <a:solidFill>
                <a:srgbClr val="858585"/>
              </a:solidFill>
              <a:prstDash val="sysDot"/>
            </a:ln>
          </p:spPr>
          <p:txBody>
            <a:bodyPr wrap="square" lIns="0" tIns="0" rIns="0" bIns="0" rtlCol="0"/>
            <a:lstStyle/>
            <a:p>
              <a:endParaRPr/>
            </a:p>
          </p:txBody>
        </p:sp>
        <p:sp>
          <p:nvSpPr>
            <p:cNvPr id="92" name="object 62">
              <a:extLst>
                <a:ext uri="{FF2B5EF4-FFF2-40B4-BE49-F238E27FC236}">
                  <a16:creationId xmlns:a16="http://schemas.microsoft.com/office/drawing/2014/main" id="{E05FBB7B-484F-1944-DE17-35525E097CF4}"/>
                </a:ext>
              </a:extLst>
            </p:cNvPr>
            <p:cNvSpPr/>
            <p:nvPr/>
          </p:nvSpPr>
          <p:spPr>
            <a:xfrm>
              <a:off x="6269735" y="4939283"/>
              <a:ext cx="2707005" cy="58419"/>
            </a:xfrm>
            <a:custGeom>
              <a:avLst/>
              <a:gdLst/>
              <a:ahLst/>
              <a:cxnLst/>
              <a:rect l="l" t="t" r="r" b="b"/>
              <a:pathLst>
                <a:path w="2707004" h="58420">
                  <a:moveTo>
                    <a:pt x="0" y="0"/>
                  </a:moveTo>
                  <a:lnTo>
                    <a:pt x="2706623" y="0"/>
                  </a:lnTo>
                </a:path>
                <a:path w="2707004" h="58420">
                  <a:moveTo>
                    <a:pt x="0" y="0"/>
                  </a:moveTo>
                  <a:lnTo>
                    <a:pt x="0" y="57912"/>
                  </a:lnTo>
                </a:path>
                <a:path w="2707004" h="58420">
                  <a:moveTo>
                    <a:pt x="271271" y="0"/>
                  </a:moveTo>
                  <a:lnTo>
                    <a:pt x="271271" y="57912"/>
                  </a:lnTo>
                </a:path>
                <a:path w="2707004" h="58420">
                  <a:moveTo>
                    <a:pt x="541019" y="0"/>
                  </a:moveTo>
                  <a:lnTo>
                    <a:pt x="541019" y="57912"/>
                  </a:lnTo>
                </a:path>
                <a:path w="2707004" h="58420">
                  <a:moveTo>
                    <a:pt x="812291" y="0"/>
                  </a:moveTo>
                  <a:lnTo>
                    <a:pt x="812291" y="57912"/>
                  </a:lnTo>
                </a:path>
                <a:path w="2707004" h="58420">
                  <a:moveTo>
                    <a:pt x="1082039" y="0"/>
                  </a:moveTo>
                  <a:lnTo>
                    <a:pt x="1082039" y="57912"/>
                  </a:lnTo>
                </a:path>
                <a:path w="2707004" h="58420">
                  <a:moveTo>
                    <a:pt x="1353312" y="0"/>
                  </a:moveTo>
                  <a:lnTo>
                    <a:pt x="1353312" y="57912"/>
                  </a:lnTo>
                </a:path>
                <a:path w="2707004" h="58420">
                  <a:moveTo>
                    <a:pt x="1623060" y="0"/>
                  </a:moveTo>
                  <a:lnTo>
                    <a:pt x="1623060" y="57912"/>
                  </a:lnTo>
                </a:path>
                <a:path w="2707004" h="58420">
                  <a:moveTo>
                    <a:pt x="1894332" y="0"/>
                  </a:moveTo>
                  <a:lnTo>
                    <a:pt x="1894332" y="57912"/>
                  </a:lnTo>
                </a:path>
                <a:path w="2707004" h="58420">
                  <a:moveTo>
                    <a:pt x="2165604" y="0"/>
                  </a:moveTo>
                  <a:lnTo>
                    <a:pt x="2165604" y="57912"/>
                  </a:lnTo>
                </a:path>
                <a:path w="2707004" h="58420">
                  <a:moveTo>
                    <a:pt x="2435352" y="0"/>
                  </a:moveTo>
                  <a:lnTo>
                    <a:pt x="2435352" y="57912"/>
                  </a:lnTo>
                </a:path>
                <a:path w="2707004" h="58420">
                  <a:moveTo>
                    <a:pt x="2706623" y="0"/>
                  </a:moveTo>
                  <a:lnTo>
                    <a:pt x="2706623" y="57912"/>
                  </a:lnTo>
                </a:path>
              </a:pathLst>
            </a:custGeom>
            <a:ln w="9144">
              <a:solidFill>
                <a:srgbClr val="858585"/>
              </a:solidFill>
            </a:ln>
          </p:spPr>
          <p:txBody>
            <a:bodyPr wrap="square" lIns="0" tIns="0" rIns="0" bIns="0" rtlCol="0"/>
            <a:lstStyle/>
            <a:p>
              <a:endParaRPr/>
            </a:p>
          </p:txBody>
        </p:sp>
      </p:grpSp>
      <p:sp>
        <p:nvSpPr>
          <p:cNvPr id="93" name="object 63">
            <a:extLst>
              <a:ext uri="{FF2B5EF4-FFF2-40B4-BE49-F238E27FC236}">
                <a16:creationId xmlns:a16="http://schemas.microsoft.com/office/drawing/2014/main" id="{15FA3F67-E9B8-3A7C-4E44-055CC96C9578}"/>
              </a:ext>
            </a:extLst>
          </p:cNvPr>
          <p:cNvSpPr txBox="1"/>
          <p:nvPr/>
        </p:nvSpPr>
        <p:spPr>
          <a:xfrm>
            <a:off x="7224049" y="5491505"/>
            <a:ext cx="15049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a:t>
            </a:r>
            <a:r>
              <a:rPr sz="1200" spc="-50" dirty="0">
                <a:latin typeface="Calibri"/>
                <a:cs typeface="Calibri"/>
              </a:rPr>
              <a:t>1</a:t>
            </a:r>
            <a:endParaRPr sz="1200">
              <a:latin typeface="Calibri"/>
              <a:cs typeface="Calibri"/>
            </a:endParaRPr>
          </a:p>
        </p:txBody>
      </p:sp>
      <p:sp>
        <p:nvSpPr>
          <p:cNvPr id="94" name="object 64">
            <a:extLst>
              <a:ext uri="{FF2B5EF4-FFF2-40B4-BE49-F238E27FC236}">
                <a16:creationId xmlns:a16="http://schemas.microsoft.com/office/drawing/2014/main" id="{EAEEF409-19F4-FBE6-5AC6-3536981CC13A}"/>
              </a:ext>
            </a:extLst>
          </p:cNvPr>
          <p:cNvSpPr txBox="1"/>
          <p:nvPr/>
        </p:nvSpPr>
        <p:spPr>
          <a:xfrm>
            <a:off x="7271040" y="4891938"/>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0</a:t>
            </a:r>
            <a:endParaRPr sz="1200">
              <a:latin typeface="Calibri"/>
              <a:cs typeface="Calibri"/>
            </a:endParaRPr>
          </a:p>
        </p:txBody>
      </p:sp>
      <p:sp>
        <p:nvSpPr>
          <p:cNvPr id="95" name="object 65">
            <a:extLst>
              <a:ext uri="{FF2B5EF4-FFF2-40B4-BE49-F238E27FC236}">
                <a16:creationId xmlns:a16="http://schemas.microsoft.com/office/drawing/2014/main" id="{70C9B6F7-1808-805F-FB44-2724BA925565}"/>
              </a:ext>
            </a:extLst>
          </p:cNvPr>
          <p:cNvSpPr txBox="1"/>
          <p:nvPr/>
        </p:nvSpPr>
        <p:spPr>
          <a:xfrm>
            <a:off x="7271040" y="4292372"/>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1</a:t>
            </a:r>
            <a:endParaRPr sz="1200">
              <a:latin typeface="Calibri"/>
              <a:cs typeface="Calibri"/>
            </a:endParaRPr>
          </a:p>
        </p:txBody>
      </p:sp>
      <p:sp>
        <p:nvSpPr>
          <p:cNvPr id="96" name="object 66">
            <a:extLst>
              <a:ext uri="{FF2B5EF4-FFF2-40B4-BE49-F238E27FC236}">
                <a16:creationId xmlns:a16="http://schemas.microsoft.com/office/drawing/2014/main" id="{405E4214-DFEE-B1E7-13B2-B94E2C605491}"/>
              </a:ext>
            </a:extLst>
          </p:cNvPr>
          <p:cNvSpPr txBox="1"/>
          <p:nvPr/>
        </p:nvSpPr>
        <p:spPr>
          <a:xfrm>
            <a:off x="7271040" y="3692804"/>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2</a:t>
            </a:r>
            <a:endParaRPr sz="1200">
              <a:latin typeface="Calibri"/>
              <a:cs typeface="Calibri"/>
            </a:endParaRPr>
          </a:p>
        </p:txBody>
      </p:sp>
      <p:sp>
        <p:nvSpPr>
          <p:cNvPr id="97" name="object 67">
            <a:extLst>
              <a:ext uri="{FF2B5EF4-FFF2-40B4-BE49-F238E27FC236}">
                <a16:creationId xmlns:a16="http://schemas.microsoft.com/office/drawing/2014/main" id="{3A243B42-1AF7-EDBB-784C-45DE8A62711A}"/>
              </a:ext>
            </a:extLst>
          </p:cNvPr>
          <p:cNvSpPr txBox="1"/>
          <p:nvPr/>
        </p:nvSpPr>
        <p:spPr>
          <a:xfrm>
            <a:off x="7271040" y="3093364"/>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3</a:t>
            </a:r>
            <a:endParaRPr sz="1200">
              <a:latin typeface="Calibri"/>
              <a:cs typeface="Calibri"/>
            </a:endParaRPr>
          </a:p>
        </p:txBody>
      </p:sp>
      <p:sp>
        <p:nvSpPr>
          <p:cNvPr id="98" name="object 68">
            <a:extLst>
              <a:ext uri="{FF2B5EF4-FFF2-40B4-BE49-F238E27FC236}">
                <a16:creationId xmlns:a16="http://schemas.microsoft.com/office/drawing/2014/main" id="{540E24E6-87CC-EA2F-B2B7-BF7A558DD731}"/>
              </a:ext>
            </a:extLst>
          </p:cNvPr>
          <p:cNvSpPr txBox="1"/>
          <p:nvPr/>
        </p:nvSpPr>
        <p:spPr>
          <a:xfrm>
            <a:off x="7271040" y="2494051"/>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4</a:t>
            </a:r>
            <a:endParaRPr sz="1200">
              <a:latin typeface="Calibri"/>
              <a:cs typeface="Calibri"/>
            </a:endParaRPr>
          </a:p>
        </p:txBody>
      </p:sp>
      <p:sp>
        <p:nvSpPr>
          <p:cNvPr id="99" name="object 69">
            <a:extLst>
              <a:ext uri="{FF2B5EF4-FFF2-40B4-BE49-F238E27FC236}">
                <a16:creationId xmlns:a16="http://schemas.microsoft.com/office/drawing/2014/main" id="{1C371224-8D3D-0EE9-AC88-9482613977F6}"/>
              </a:ext>
            </a:extLst>
          </p:cNvPr>
          <p:cNvSpPr txBox="1"/>
          <p:nvPr/>
        </p:nvSpPr>
        <p:spPr>
          <a:xfrm>
            <a:off x="7271040" y="1894485"/>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5</a:t>
            </a:r>
            <a:endParaRPr sz="1200">
              <a:latin typeface="Calibri"/>
              <a:cs typeface="Calibri"/>
            </a:endParaRPr>
          </a:p>
        </p:txBody>
      </p:sp>
      <p:sp>
        <p:nvSpPr>
          <p:cNvPr id="100" name="object 70">
            <a:extLst>
              <a:ext uri="{FF2B5EF4-FFF2-40B4-BE49-F238E27FC236}">
                <a16:creationId xmlns:a16="http://schemas.microsoft.com/office/drawing/2014/main" id="{5C0E37A9-A315-548B-D8D4-6DD6432DFC08}"/>
              </a:ext>
            </a:extLst>
          </p:cNvPr>
          <p:cNvSpPr txBox="1"/>
          <p:nvPr/>
        </p:nvSpPr>
        <p:spPr>
          <a:xfrm>
            <a:off x="7353590" y="1342543"/>
            <a:ext cx="2852420" cy="614045"/>
          </a:xfrm>
          <a:prstGeom prst="rect">
            <a:avLst/>
          </a:prstGeom>
        </p:spPr>
        <p:txBody>
          <a:bodyPr vert="horz" wrap="square" lIns="0" tIns="12065" rIns="0" bIns="0" rtlCol="0">
            <a:spAutoFit/>
          </a:bodyPr>
          <a:lstStyle/>
          <a:p>
            <a:pPr marL="330835">
              <a:lnSpc>
                <a:spcPct val="100000"/>
              </a:lnSpc>
              <a:spcBef>
                <a:spcPts val="95"/>
              </a:spcBef>
            </a:pPr>
            <a:r>
              <a:rPr sz="1600" spc="-25" dirty="0">
                <a:latin typeface="メイリオ"/>
                <a:cs typeface="メイリオ"/>
              </a:rPr>
              <a:t>流通枚数の伸び率</a:t>
            </a:r>
            <a:r>
              <a:rPr sz="1600" spc="-10" dirty="0">
                <a:latin typeface="メイリオ"/>
                <a:cs typeface="メイリオ"/>
              </a:rPr>
              <a:t>(2018</a:t>
            </a:r>
            <a:r>
              <a:rPr sz="1600" spc="-25" dirty="0">
                <a:latin typeface="メイリオ"/>
                <a:cs typeface="メイリオ"/>
              </a:rPr>
              <a:t>年</a:t>
            </a:r>
            <a:r>
              <a:rPr sz="1600" spc="-50" dirty="0">
                <a:latin typeface="メイリオ"/>
                <a:cs typeface="メイリオ"/>
              </a:rPr>
              <a:t>)</a:t>
            </a:r>
            <a:endParaRPr sz="1600">
              <a:latin typeface="メイリオ"/>
              <a:cs typeface="メイリオ"/>
            </a:endParaRPr>
          </a:p>
          <a:p>
            <a:pPr marL="12700">
              <a:lnSpc>
                <a:spcPct val="100000"/>
              </a:lnSpc>
              <a:spcBef>
                <a:spcPts val="1275"/>
              </a:spcBef>
            </a:pPr>
            <a:r>
              <a:rPr sz="1200" dirty="0">
                <a:latin typeface="メイリオ"/>
                <a:cs typeface="メイリオ"/>
              </a:rPr>
              <a:t>（前年比、</a:t>
            </a:r>
            <a:r>
              <a:rPr sz="1200" spc="-25" dirty="0">
                <a:latin typeface="メイリオ"/>
                <a:cs typeface="メイリオ"/>
              </a:rPr>
              <a:t>％）</a:t>
            </a:r>
            <a:endParaRPr sz="1200">
              <a:latin typeface="メイリオ"/>
              <a:cs typeface="メイリオ"/>
            </a:endParaRPr>
          </a:p>
        </p:txBody>
      </p:sp>
      <p:sp>
        <p:nvSpPr>
          <p:cNvPr id="101" name="object 71">
            <a:extLst>
              <a:ext uri="{FF2B5EF4-FFF2-40B4-BE49-F238E27FC236}">
                <a16:creationId xmlns:a16="http://schemas.microsoft.com/office/drawing/2014/main" id="{D31778B7-1EE3-4F4D-155A-3B268D786733}"/>
              </a:ext>
            </a:extLst>
          </p:cNvPr>
          <p:cNvSpPr txBox="1"/>
          <p:nvPr/>
        </p:nvSpPr>
        <p:spPr>
          <a:xfrm>
            <a:off x="7561616" y="5654980"/>
            <a:ext cx="2625725" cy="716915"/>
          </a:xfrm>
          <a:prstGeom prst="rect">
            <a:avLst/>
          </a:prstGeom>
        </p:spPr>
        <p:txBody>
          <a:bodyPr vert="horz" wrap="square" lIns="0" tIns="45085" rIns="0" bIns="0" rtlCol="0">
            <a:spAutoFit/>
          </a:bodyPr>
          <a:lstStyle/>
          <a:p>
            <a:pPr marL="12700" marR="5080" algn="just">
              <a:lnSpc>
                <a:spcPts val="1300"/>
              </a:lnSpc>
              <a:spcBef>
                <a:spcPts val="355"/>
              </a:spcBef>
            </a:pPr>
            <a:r>
              <a:rPr sz="1300" spc="150" dirty="0">
                <a:latin typeface="メイリオ"/>
                <a:cs typeface="メイリオ"/>
              </a:rPr>
              <a:t>一 五 二 千 五 百 五 十 五 一</a:t>
            </a:r>
            <a:r>
              <a:rPr sz="1300" dirty="0">
                <a:latin typeface="メイリオ"/>
                <a:cs typeface="メイリオ"/>
              </a:rPr>
              <a:t>万</a:t>
            </a:r>
            <a:r>
              <a:rPr sz="1300" spc="160" dirty="0">
                <a:latin typeface="メイリオ"/>
                <a:cs typeface="メイリオ"/>
              </a:rPr>
              <a:t> 千 千 円 百 円 十 円 円 円</a:t>
            </a:r>
            <a:r>
              <a:rPr sz="1300" dirty="0">
                <a:latin typeface="メイリオ"/>
                <a:cs typeface="メイリオ"/>
              </a:rPr>
              <a:t>円</a:t>
            </a:r>
            <a:r>
              <a:rPr sz="1300" spc="185" dirty="0">
                <a:latin typeface="メイリオ"/>
                <a:cs typeface="メイリオ"/>
              </a:rPr>
              <a:t> 円 円 札 円    円</a:t>
            </a:r>
            <a:endParaRPr sz="1300">
              <a:latin typeface="メイリオ"/>
              <a:cs typeface="メイリオ"/>
            </a:endParaRPr>
          </a:p>
          <a:p>
            <a:pPr marL="12700" algn="just">
              <a:lnSpc>
                <a:spcPts val="1290"/>
              </a:lnSpc>
            </a:pPr>
            <a:r>
              <a:rPr sz="1300" spc="130" dirty="0">
                <a:latin typeface="メイリオ"/>
                <a:cs typeface="メイリオ"/>
              </a:rPr>
              <a:t>札 札 札</a:t>
            </a:r>
            <a:endParaRPr sz="1300">
              <a:latin typeface="メイリオ"/>
              <a:cs typeface="メイリオ"/>
            </a:endParaRPr>
          </a:p>
        </p:txBody>
      </p:sp>
      <p:sp>
        <p:nvSpPr>
          <p:cNvPr id="102" name="object 72">
            <a:extLst>
              <a:ext uri="{FF2B5EF4-FFF2-40B4-BE49-F238E27FC236}">
                <a16:creationId xmlns:a16="http://schemas.microsoft.com/office/drawing/2014/main" id="{CBB03BA6-698B-82B3-D2A1-0E0EB34388B1}"/>
              </a:ext>
            </a:extLst>
          </p:cNvPr>
          <p:cNvSpPr txBox="1"/>
          <p:nvPr/>
        </p:nvSpPr>
        <p:spPr>
          <a:xfrm>
            <a:off x="9097045" y="3943940"/>
            <a:ext cx="1104900" cy="349885"/>
          </a:xfrm>
          <a:prstGeom prst="rect">
            <a:avLst/>
          </a:prstGeom>
        </p:spPr>
        <p:txBody>
          <a:bodyPr vert="horz" wrap="square" lIns="0" tIns="24130" rIns="0" bIns="0" rtlCol="0">
            <a:spAutoFit/>
          </a:bodyPr>
          <a:lstStyle/>
          <a:p>
            <a:pPr marL="12700">
              <a:lnSpc>
                <a:spcPct val="100000"/>
              </a:lnSpc>
              <a:spcBef>
                <a:spcPts val="190"/>
              </a:spcBef>
            </a:pPr>
            <a:r>
              <a:rPr sz="1200" dirty="0">
                <a:latin typeface="メイリオ"/>
                <a:cs typeface="メイリオ"/>
              </a:rPr>
              <a:t>名目GDP</a:t>
            </a:r>
            <a:r>
              <a:rPr sz="1200" spc="-20" dirty="0">
                <a:latin typeface="メイリオ"/>
                <a:cs typeface="メイリオ"/>
              </a:rPr>
              <a:t>成長率</a:t>
            </a:r>
            <a:endParaRPr sz="1200">
              <a:latin typeface="メイリオ"/>
              <a:cs typeface="メイリオ"/>
            </a:endParaRPr>
          </a:p>
          <a:p>
            <a:pPr marL="12700">
              <a:lnSpc>
                <a:spcPct val="100000"/>
              </a:lnSpc>
              <a:spcBef>
                <a:spcPts val="60"/>
              </a:spcBef>
            </a:pPr>
            <a:r>
              <a:rPr sz="800" dirty="0">
                <a:latin typeface="メイリオ"/>
                <a:cs typeface="メイリオ"/>
              </a:rPr>
              <a:t>（2018年</a:t>
            </a:r>
            <a:r>
              <a:rPr sz="800" spc="-50" dirty="0">
                <a:latin typeface="メイリオ"/>
                <a:cs typeface="メイリオ"/>
              </a:rPr>
              <a:t>）</a:t>
            </a:r>
            <a:endParaRPr sz="800">
              <a:latin typeface="メイリオ"/>
              <a:cs typeface="メイリオ"/>
            </a:endParaRPr>
          </a:p>
        </p:txBody>
      </p:sp>
      <p:grpSp>
        <p:nvGrpSpPr>
          <p:cNvPr id="103" name="object 73">
            <a:extLst>
              <a:ext uri="{FF2B5EF4-FFF2-40B4-BE49-F238E27FC236}">
                <a16:creationId xmlns:a16="http://schemas.microsoft.com/office/drawing/2014/main" id="{A2DC659A-E8D7-4732-75D9-6DFD3B750AE2}"/>
              </a:ext>
            </a:extLst>
          </p:cNvPr>
          <p:cNvGrpSpPr/>
          <p:nvPr/>
        </p:nvGrpSpPr>
        <p:grpSpPr>
          <a:xfrm>
            <a:off x="7526817" y="4226459"/>
            <a:ext cx="2736850" cy="378460"/>
            <a:chOff x="6261353" y="4152900"/>
            <a:chExt cx="2736850" cy="378460"/>
          </a:xfrm>
        </p:grpSpPr>
        <p:sp>
          <p:nvSpPr>
            <p:cNvPr id="104" name="object 74">
              <a:extLst>
                <a:ext uri="{FF2B5EF4-FFF2-40B4-BE49-F238E27FC236}">
                  <a16:creationId xmlns:a16="http://schemas.microsoft.com/office/drawing/2014/main" id="{AAFFC838-90FC-F440-8C43-52854F891EC9}"/>
                </a:ext>
              </a:extLst>
            </p:cNvPr>
            <p:cNvSpPr/>
            <p:nvPr/>
          </p:nvSpPr>
          <p:spPr>
            <a:xfrm>
              <a:off x="8449055" y="4152900"/>
              <a:ext cx="76200" cy="354965"/>
            </a:xfrm>
            <a:custGeom>
              <a:avLst/>
              <a:gdLst/>
              <a:ahLst/>
              <a:cxnLst/>
              <a:rect l="l" t="t" r="r" b="b"/>
              <a:pathLst>
                <a:path w="76200" h="354964">
                  <a:moveTo>
                    <a:pt x="31750" y="278511"/>
                  </a:moveTo>
                  <a:lnTo>
                    <a:pt x="0" y="278511"/>
                  </a:lnTo>
                  <a:lnTo>
                    <a:pt x="38100" y="354711"/>
                  </a:lnTo>
                  <a:lnTo>
                    <a:pt x="69850" y="291211"/>
                  </a:lnTo>
                  <a:lnTo>
                    <a:pt x="31750" y="291211"/>
                  </a:lnTo>
                  <a:lnTo>
                    <a:pt x="31750" y="278511"/>
                  </a:lnTo>
                  <a:close/>
                </a:path>
                <a:path w="76200" h="354964">
                  <a:moveTo>
                    <a:pt x="44450" y="0"/>
                  </a:moveTo>
                  <a:lnTo>
                    <a:pt x="31750" y="0"/>
                  </a:lnTo>
                  <a:lnTo>
                    <a:pt x="31750" y="291211"/>
                  </a:lnTo>
                  <a:lnTo>
                    <a:pt x="44450" y="291211"/>
                  </a:lnTo>
                  <a:lnTo>
                    <a:pt x="44450" y="0"/>
                  </a:lnTo>
                  <a:close/>
                </a:path>
                <a:path w="76200" h="354964">
                  <a:moveTo>
                    <a:pt x="76200" y="278511"/>
                  </a:moveTo>
                  <a:lnTo>
                    <a:pt x="44450" y="278511"/>
                  </a:lnTo>
                  <a:lnTo>
                    <a:pt x="44450" y="291211"/>
                  </a:lnTo>
                  <a:lnTo>
                    <a:pt x="69850" y="291211"/>
                  </a:lnTo>
                  <a:lnTo>
                    <a:pt x="76200" y="278511"/>
                  </a:lnTo>
                  <a:close/>
                </a:path>
              </a:pathLst>
            </a:custGeom>
            <a:solidFill>
              <a:srgbClr val="000000"/>
            </a:solidFill>
          </p:spPr>
          <p:txBody>
            <a:bodyPr wrap="square" lIns="0" tIns="0" rIns="0" bIns="0" rtlCol="0"/>
            <a:lstStyle/>
            <a:p>
              <a:endParaRPr/>
            </a:p>
          </p:txBody>
        </p:sp>
        <p:sp>
          <p:nvSpPr>
            <p:cNvPr id="105" name="object 75">
              <a:extLst>
                <a:ext uri="{FF2B5EF4-FFF2-40B4-BE49-F238E27FC236}">
                  <a16:creationId xmlns:a16="http://schemas.microsoft.com/office/drawing/2014/main" id="{29067531-E436-90F9-24DD-790EC1BF0EE4}"/>
                </a:ext>
              </a:extLst>
            </p:cNvPr>
            <p:cNvSpPr/>
            <p:nvPr/>
          </p:nvSpPr>
          <p:spPr>
            <a:xfrm>
              <a:off x="6261353" y="4520945"/>
              <a:ext cx="2736850" cy="0"/>
            </a:xfrm>
            <a:custGeom>
              <a:avLst/>
              <a:gdLst/>
              <a:ahLst/>
              <a:cxnLst/>
              <a:rect l="l" t="t" r="r" b="b"/>
              <a:pathLst>
                <a:path w="2736850">
                  <a:moveTo>
                    <a:pt x="0" y="0"/>
                  </a:moveTo>
                  <a:lnTo>
                    <a:pt x="2736342" y="0"/>
                  </a:lnTo>
                </a:path>
              </a:pathLst>
            </a:custGeom>
            <a:ln w="19812">
              <a:solidFill>
                <a:srgbClr val="000000"/>
              </a:solidFill>
              <a:prstDash val="sysDash"/>
            </a:ln>
          </p:spPr>
          <p:txBody>
            <a:bodyPr wrap="square" lIns="0" tIns="0" rIns="0" bIns="0" rtlCol="0"/>
            <a:lstStyle/>
            <a:p>
              <a:endParaRPr/>
            </a:p>
          </p:txBody>
        </p:sp>
      </p:grpSp>
      <p:sp>
        <p:nvSpPr>
          <p:cNvPr id="106" name="object 76">
            <a:extLst>
              <a:ext uri="{FF2B5EF4-FFF2-40B4-BE49-F238E27FC236}">
                <a16:creationId xmlns:a16="http://schemas.microsoft.com/office/drawing/2014/main" id="{186B85C1-86FE-1817-75A5-8799914F9099}"/>
              </a:ext>
            </a:extLst>
          </p:cNvPr>
          <p:cNvSpPr txBox="1"/>
          <p:nvPr/>
        </p:nvSpPr>
        <p:spPr>
          <a:xfrm>
            <a:off x="1616085" y="6585102"/>
            <a:ext cx="89725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ＭＳ Ｐ明朝"/>
                <a:cs typeface="ＭＳ Ｐ明朝"/>
              </a:rPr>
              <a:t>出所）</a:t>
            </a:r>
            <a:r>
              <a:rPr sz="1050" spc="-15" dirty="0">
                <a:latin typeface="ＭＳ Ｐ明朝"/>
                <a:cs typeface="ＭＳ Ｐ明朝"/>
              </a:rPr>
              <a:t>日本銀行</a:t>
            </a:r>
            <a:endParaRPr sz="1050">
              <a:latin typeface="ＭＳ Ｐ明朝"/>
              <a:cs typeface="ＭＳ Ｐ明朝"/>
            </a:endParaRPr>
          </a:p>
        </p:txBody>
      </p:sp>
    </p:spTree>
    <p:extLst>
      <p:ext uri="{BB962C8B-B14F-4D97-AF65-F5344CB8AC3E}">
        <p14:creationId xmlns:p14="http://schemas.microsoft.com/office/powerpoint/2010/main" val="1594936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A99CB82-8860-1AE1-36A7-3830D943C9BD}"/>
              </a:ext>
            </a:extLst>
          </p:cNvPr>
          <p:cNvSpPr txBox="1">
            <a:spLocks/>
          </p:cNvSpPr>
          <p:nvPr/>
        </p:nvSpPr>
        <p:spPr>
          <a:xfrm>
            <a:off x="3180369" y="177999"/>
            <a:ext cx="4902200"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000" spc="-5" dirty="0"/>
              <a:t>中銀デジタル通貨に期待される役割</a:t>
            </a:r>
          </a:p>
        </p:txBody>
      </p:sp>
      <p:sp>
        <p:nvSpPr>
          <p:cNvPr id="4" name="object 4">
            <a:extLst>
              <a:ext uri="{FF2B5EF4-FFF2-40B4-BE49-F238E27FC236}">
                <a16:creationId xmlns:a16="http://schemas.microsoft.com/office/drawing/2014/main" id="{C7BEB0A8-292B-AAD2-9AFD-4C46FA98FEB6}"/>
              </a:ext>
            </a:extLst>
          </p:cNvPr>
          <p:cNvSpPr txBox="1"/>
          <p:nvPr/>
        </p:nvSpPr>
        <p:spPr>
          <a:xfrm>
            <a:off x="1547200" y="830613"/>
            <a:ext cx="8554720" cy="5953760"/>
          </a:xfrm>
          <a:prstGeom prst="rect">
            <a:avLst/>
          </a:prstGeom>
        </p:spPr>
        <p:txBody>
          <a:bodyPr vert="horz" wrap="square" lIns="0" tIns="137160" rIns="0" bIns="0" rtlCol="0">
            <a:spAutoFit/>
          </a:bodyPr>
          <a:lstStyle/>
          <a:p>
            <a:pPr marL="375285" indent="-363220">
              <a:lnSpc>
                <a:spcPct val="100000"/>
              </a:lnSpc>
              <a:spcBef>
                <a:spcPts val="1080"/>
              </a:spcBef>
              <a:buFont typeface="Wingdings"/>
              <a:buChar char=""/>
              <a:tabLst>
                <a:tab pos="375285" algn="l"/>
                <a:tab pos="375920" algn="l"/>
              </a:tabLst>
            </a:pPr>
            <a:r>
              <a:rPr sz="2200" spc="-30" dirty="0">
                <a:latin typeface="メイリオ"/>
                <a:cs typeface="メイリオ"/>
              </a:rPr>
              <a:t>金融政策の有効</a:t>
            </a:r>
            <a:r>
              <a:rPr sz="2200" spc="-50" dirty="0">
                <a:latin typeface="メイリオ"/>
                <a:cs typeface="メイリオ"/>
              </a:rPr>
              <a:t>性</a:t>
            </a:r>
            <a:endParaRPr sz="2200">
              <a:latin typeface="メイリオ"/>
              <a:cs typeface="メイリオ"/>
            </a:endParaRPr>
          </a:p>
          <a:p>
            <a:pPr marL="548640" lvl="1" indent="-268605">
              <a:lnSpc>
                <a:spcPct val="100000"/>
              </a:lnSpc>
              <a:spcBef>
                <a:spcPts val="810"/>
              </a:spcBef>
              <a:buFont typeface="Wingdings"/>
              <a:buChar char=""/>
              <a:tabLst>
                <a:tab pos="549275" algn="l"/>
              </a:tabLst>
            </a:pPr>
            <a:r>
              <a:rPr sz="1800" spc="-10" dirty="0">
                <a:solidFill>
                  <a:srgbClr val="7E7E7E"/>
                </a:solidFill>
                <a:latin typeface="メイリオ"/>
                <a:cs typeface="メイリオ"/>
              </a:rPr>
              <a:t>CBDC</a:t>
            </a:r>
            <a:r>
              <a:rPr sz="1800" spc="-5" dirty="0">
                <a:solidFill>
                  <a:srgbClr val="7E7E7E"/>
                </a:solidFill>
                <a:latin typeface="メイリオ"/>
                <a:cs typeface="メイリオ"/>
              </a:rPr>
              <a:t>への付利水準が広範な金融資産の金利下限として働く？</a:t>
            </a:r>
            <a:endParaRPr sz="1800">
              <a:latin typeface="メイリオ"/>
              <a:cs typeface="メイリオ"/>
            </a:endParaRPr>
          </a:p>
          <a:p>
            <a:pPr lvl="1">
              <a:lnSpc>
                <a:spcPct val="100000"/>
              </a:lnSpc>
              <a:spcBef>
                <a:spcPts val="75"/>
              </a:spcBef>
              <a:buClr>
                <a:srgbClr val="7E7E7E"/>
              </a:buClr>
              <a:buFont typeface="Wingdings"/>
              <a:buChar char=""/>
            </a:pPr>
            <a:endParaRPr sz="950">
              <a:latin typeface="メイリオ"/>
              <a:cs typeface="メイリオ"/>
            </a:endParaRPr>
          </a:p>
          <a:p>
            <a:pPr marL="375285" indent="-363220">
              <a:lnSpc>
                <a:spcPct val="100000"/>
              </a:lnSpc>
              <a:buFont typeface="Wingdings"/>
              <a:buChar char=""/>
              <a:tabLst>
                <a:tab pos="375285" algn="l"/>
                <a:tab pos="375920" algn="l"/>
              </a:tabLst>
            </a:pPr>
            <a:r>
              <a:rPr sz="2200" spc="-30" dirty="0">
                <a:latin typeface="メイリオ"/>
                <a:cs typeface="メイリオ"/>
              </a:rPr>
              <a:t>決済手段林立の解</a:t>
            </a:r>
            <a:r>
              <a:rPr sz="2200" spc="-50" dirty="0">
                <a:latin typeface="メイリオ"/>
                <a:cs typeface="メイリオ"/>
              </a:rPr>
              <a:t>消</a:t>
            </a:r>
            <a:endParaRPr sz="2200">
              <a:latin typeface="メイリオ"/>
              <a:cs typeface="メイリオ"/>
            </a:endParaRPr>
          </a:p>
          <a:p>
            <a:pPr marL="548640" lvl="1" indent="-268605">
              <a:lnSpc>
                <a:spcPct val="100000"/>
              </a:lnSpc>
              <a:spcBef>
                <a:spcPts val="810"/>
              </a:spcBef>
              <a:buFont typeface="Wingdings"/>
              <a:buChar char=""/>
              <a:tabLst>
                <a:tab pos="549275" algn="l"/>
              </a:tabLst>
            </a:pPr>
            <a:r>
              <a:rPr sz="1800" spc="-10" dirty="0">
                <a:solidFill>
                  <a:srgbClr val="7E7E7E"/>
                </a:solidFill>
                <a:latin typeface="メイリオ"/>
                <a:cs typeface="メイリオ"/>
              </a:rPr>
              <a:t>CBDC</a:t>
            </a:r>
            <a:r>
              <a:rPr sz="1800" spc="-5" dirty="0">
                <a:solidFill>
                  <a:srgbClr val="7E7E7E"/>
                </a:solidFill>
                <a:latin typeface="メイリオ"/>
                <a:cs typeface="メイリオ"/>
              </a:rPr>
              <a:t>の発行によって、キャッシュレス決済手段の統一化を促す？</a:t>
            </a:r>
            <a:endParaRPr sz="1800">
              <a:latin typeface="メイリオ"/>
              <a:cs typeface="メイリオ"/>
            </a:endParaRPr>
          </a:p>
          <a:p>
            <a:pPr marL="548640" lvl="1" indent="-268605">
              <a:lnSpc>
                <a:spcPct val="100000"/>
              </a:lnSpc>
              <a:spcBef>
                <a:spcPts val="730"/>
              </a:spcBef>
              <a:buFont typeface="Wingdings"/>
              <a:buChar char=""/>
              <a:tabLst>
                <a:tab pos="549275" algn="l"/>
              </a:tabLst>
            </a:pPr>
            <a:r>
              <a:rPr sz="1800" spc="-15" dirty="0">
                <a:solidFill>
                  <a:srgbClr val="7E7E7E"/>
                </a:solidFill>
                <a:latin typeface="メイリオ"/>
                <a:cs typeface="メイリオ"/>
              </a:rPr>
              <a:t>決済手段の林立は、競争の過程で解消されていくと予想される</a:t>
            </a:r>
            <a:endParaRPr sz="1800">
              <a:latin typeface="メイリオ"/>
              <a:cs typeface="メイリオ"/>
            </a:endParaRPr>
          </a:p>
          <a:p>
            <a:pPr lvl="1">
              <a:lnSpc>
                <a:spcPct val="100000"/>
              </a:lnSpc>
              <a:spcBef>
                <a:spcPts val="80"/>
              </a:spcBef>
              <a:buClr>
                <a:srgbClr val="7E7E7E"/>
              </a:buClr>
              <a:buFont typeface="Wingdings"/>
              <a:buChar char=""/>
            </a:pPr>
            <a:endParaRPr sz="950">
              <a:latin typeface="メイリオ"/>
              <a:cs typeface="メイリオ"/>
            </a:endParaRPr>
          </a:p>
          <a:p>
            <a:pPr marL="280670" indent="-268605">
              <a:lnSpc>
                <a:spcPct val="100000"/>
              </a:lnSpc>
              <a:buFont typeface="Wingdings"/>
              <a:buChar char=""/>
              <a:tabLst>
                <a:tab pos="281305" algn="l"/>
              </a:tabLst>
            </a:pPr>
            <a:r>
              <a:rPr sz="2200" spc="-30" dirty="0">
                <a:latin typeface="メイリオ"/>
                <a:cs typeface="メイリオ"/>
              </a:rPr>
              <a:t>市場の競争環境の維</a:t>
            </a:r>
            <a:r>
              <a:rPr sz="2200" spc="-50" dirty="0">
                <a:latin typeface="メイリオ"/>
                <a:cs typeface="メイリオ"/>
              </a:rPr>
              <a:t>持</a:t>
            </a:r>
            <a:endParaRPr sz="2200">
              <a:latin typeface="メイリオ"/>
              <a:cs typeface="メイリオ"/>
            </a:endParaRPr>
          </a:p>
          <a:p>
            <a:pPr marL="548640" lvl="1" indent="-268605">
              <a:lnSpc>
                <a:spcPct val="100000"/>
              </a:lnSpc>
              <a:spcBef>
                <a:spcPts val="805"/>
              </a:spcBef>
              <a:buFont typeface="Wingdings"/>
              <a:buChar char=""/>
              <a:tabLst>
                <a:tab pos="549275" algn="l"/>
              </a:tabLst>
            </a:pPr>
            <a:r>
              <a:rPr sz="1800" spc="-10" dirty="0">
                <a:solidFill>
                  <a:srgbClr val="7E7E7E"/>
                </a:solidFill>
                <a:latin typeface="メイリオ"/>
                <a:cs typeface="メイリオ"/>
              </a:rPr>
              <a:t>CBDC</a:t>
            </a:r>
            <a:r>
              <a:rPr sz="1800" spc="-5" dirty="0">
                <a:solidFill>
                  <a:srgbClr val="7E7E7E"/>
                </a:solidFill>
                <a:latin typeface="メイリオ"/>
                <a:cs typeface="メイリオ"/>
              </a:rPr>
              <a:t>の発行によって、民間事業者に対する競争圧力を維持する？</a:t>
            </a:r>
            <a:endParaRPr sz="1800">
              <a:latin typeface="メイリオ"/>
              <a:cs typeface="メイリオ"/>
            </a:endParaRPr>
          </a:p>
          <a:p>
            <a:pPr marL="548640" lvl="1" indent="-268605">
              <a:lnSpc>
                <a:spcPct val="100000"/>
              </a:lnSpc>
              <a:spcBef>
                <a:spcPts val="750"/>
              </a:spcBef>
              <a:buFont typeface="Wingdings"/>
              <a:buChar char=""/>
              <a:tabLst>
                <a:tab pos="549275" algn="l"/>
              </a:tabLst>
            </a:pPr>
            <a:r>
              <a:rPr sz="1800" spc="-5" dirty="0">
                <a:solidFill>
                  <a:srgbClr val="7E7E7E"/>
                </a:solidFill>
                <a:latin typeface="メイリオ"/>
                <a:cs typeface="メイリオ"/>
              </a:rPr>
              <a:t>政府の競争政策の役割</a:t>
            </a:r>
            <a:endParaRPr sz="1800">
              <a:latin typeface="メイリオ"/>
              <a:cs typeface="メイリオ"/>
            </a:endParaRPr>
          </a:p>
          <a:p>
            <a:pPr lvl="1">
              <a:lnSpc>
                <a:spcPct val="100000"/>
              </a:lnSpc>
              <a:spcBef>
                <a:spcPts val="75"/>
              </a:spcBef>
              <a:buClr>
                <a:srgbClr val="7E7E7E"/>
              </a:buClr>
              <a:buFont typeface="Wingdings"/>
              <a:buChar char=""/>
            </a:pPr>
            <a:endParaRPr sz="950">
              <a:latin typeface="メイリオ"/>
              <a:cs typeface="メイリオ"/>
            </a:endParaRPr>
          </a:p>
          <a:p>
            <a:pPr marL="375285" indent="-363220">
              <a:lnSpc>
                <a:spcPct val="100000"/>
              </a:lnSpc>
              <a:buFont typeface="Wingdings"/>
              <a:buChar char=""/>
              <a:tabLst>
                <a:tab pos="375285" algn="l"/>
                <a:tab pos="375920" algn="l"/>
              </a:tabLst>
            </a:pPr>
            <a:r>
              <a:rPr sz="2200" spc="-30" dirty="0">
                <a:latin typeface="メイリオ"/>
                <a:cs typeface="メイリオ"/>
              </a:rPr>
              <a:t>通貨の基本的機能と二層構</a:t>
            </a:r>
            <a:r>
              <a:rPr sz="2200" spc="-50" dirty="0">
                <a:latin typeface="メイリオ"/>
                <a:cs typeface="メイリオ"/>
              </a:rPr>
              <a:t>造</a:t>
            </a:r>
            <a:endParaRPr sz="2200">
              <a:latin typeface="メイリオ"/>
              <a:cs typeface="メイリオ"/>
            </a:endParaRPr>
          </a:p>
          <a:p>
            <a:pPr marL="548640" marR="437515" lvl="1" indent="-268605">
              <a:lnSpc>
                <a:spcPct val="106800"/>
              </a:lnSpc>
              <a:spcBef>
                <a:spcPts val="650"/>
              </a:spcBef>
              <a:buFont typeface="Wingdings"/>
              <a:buChar char=""/>
              <a:tabLst>
                <a:tab pos="549275" algn="l"/>
              </a:tabLst>
            </a:pPr>
            <a:r>
              <a:rPr sz="1800" spc="-10" dirty="0">
                <a:solidFill>
                  <a:srgbClr val="7E7E7E"/>
                </a:solidFill>
                <a:latin typeface="メイリオ"/>
                <a:cs typeface="メイリオ"/>
              </a:rPr>
              <a:t>デジタル社会においても、中銀は、安全、確実に、安価に利用できる決済手段を供給すべき</a:t>
            </a:r>
            <a:endParaRPr sz="1800">
              <a:latin typeface="メイリオ"/>
              <a:cs typeface="メイリオ"/>
            </a:endParaRPr>
          </a:p>
          <a:p>
            <a:pPr marL="548640" marR="436880" lvl="1" indent="-268605">
              <a:lnSpc>
                <a:spcPct val="106100"/>
              </a:lnSpc>
              <a:spcBef>
                <a:spcPts val="610"/>
              </a:spcBef>
              <a:buFont typeface="Wingdings"/>
              <a:buChar char=""/>
              <a:tabLst>
                <a:tab pos="549275" algn="l"/>
              </a:tabLst>
            </a:pPr>
            <a:r>
              <a:rPr sz="1800" spc="-10" dirty="0">
                <a:solidFill>
                  <a:srgbClr val="7E7E7E"/>
                </a:solidFill>
                <a:latin typeface="メイリオ"/>
                <a:cs typeface="メイリオ"/>
              </a:rPr>
              <a:t>二層構造のもとで、中銀マネーと民間マネーの相互関係を念頭において、</a:t>
            </a:r>
            <a:r>
              <a:rPr sz="1800" spc="-5" dirty="0">
                <a:solidFill>
                  <a:srgbClr val="7E7E7E"/>
                </a:solidFill>
                <a:latin typeface="メイリオ"/>
                <a:cs typeface="メイリオ"/>
              </a:rPr>
              <a:t>決済システム全体の機能を検討する必要</a:t>
            </a:r>
            <a:endParaRPr sz="1800">
              <a:latin typeface="メイリオ"/>
              <a:cs typeface="メイリオ"/>
            </a:endParaRPr>
          </a:p>
          <a:p>
            <a:pPr marL="8415655">
              <a:lnSpc>
                <a:spcPct val="100000"/>
              </a:lnSpc>
              <a:spcBef>
                <a:spcPts val="1040"/>
              </a:spcBef>
            </a:pPr>
            <a:r>
              <a:rPr sz="1600" spc="-5" dirty="0">
                <a:latin typeface="メイリオ"/>
                <a:cs typeface="メイリオ"/>
              </a:rPr>
              <a:t>6</a:t>
            </a:r>
            <a:endParaRPr sz="1600">
              <a:latin typeface="メイリオ"/>
              <a:cs typeface="メイリオ"/>
            </a:endParaRPr>
          </a:p>
        </p:txBody>
      </p:sp>
    </p:spTree>
    <p:extLst>
      <p:ext uri="{BB962C8B-B14F-4D97-AF65-F5344CB8AC3E}">
        <p14:creationId xmlns:p14="http://schemas.microsoft.com/office/powerpoint/2010/main" val="771177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B21EF28-9A2A-170B-2691-1FC08EB8FA45}"/>
              </a:ext>
            </a:extLst>
          </p:cNvPr>
          <p:cNvSpPr txBox="1">
            <a:spLocks/>
          </p:cNvSpPr>
          <p:nvPr/>
        </p:nvSpPr>
        <p:spPr>
          <a:xfrm>
            <a:off x="2968097" y="859395"/>
            <a:ext cx="5816600" cy="382156"/>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400" spc="-5" dirty="0"/>
              <a:t>民間デジタル通貨の機能をどう改善するか</a:t>
            </a:r>
          </a:p>
        </p:txBody>
      </p:sp>
      <p:sp>
        <p:nvSpPr>
          <p:cNvPr id="3" name="object 3">
            <a:extLst>
              <a:ext uri="{FF2B5EF4-FFF2-40B4-BE49-F238E27FC236}">
                <a16:creationId xmlns:a16="http://schemas.microsoft.com/office/drawing/2014/main" id="{E7E35372-D179-85FC-E9AD-A907BCB31856}"/>
              </a:ext>
            </a:extLst>
          </p:cNvPr>
          <p:cNvSpPr txBox="1"/>
          <p:nvPr/>
        </p:nvSpPr>
        <p:spPr>
          <a:xfrm>
            <a:off x="1460201" y="839977"/>
            <a:ext cx="789305" cy="330835"/>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FFFFFF"/>
                </a:solidFill>
                <a:latin typeface="メイリオ"/>
                <a:cs typeface="メイリオ"/>
              </a:rPr>
              <a:t>図表７</a:t>
            </a:r>
            <a:endParaRPr sz="2000">
              <a:latin typeface="メイリオ"/>
              <a:cs typeface="メイリオ"/>
            </a:endParaRPr>
          </a:p>
        </p:txBody>
      </p:sp>
      <p:sp>
        <p:nvSpPr>
          <p:cNvPr id="4" name="object 4">
            <a:extLst>
              <a:ext uri="{FF2B5EF4-FFF2-40B4-BE49-F238E27FC236}">
                <a16:creationId xmlns:a16="http://schemas.microsoft.com/office/drawing/2014/main" id="{2BDE9292-7D92-ABE4-24E9-2EC8DB0F706E}"/>
              </a:ext>
            </a:extLst>
          </p:cNvPr>
          <p:cNvSpPr txBox="1"/>
          <p:nvPr/>
        </p:nvSpPr>
        <p:spPr>
          <a:xfrm>
            <a:off x="1792128" y="1562006"/>
            <a:ext cx="8397240" cy="5078095"/>
          </a:xfrm>
          <a:prstGeom prst="rect">
            <a:avLst/>
          </a:prstGeom>
        </p:spPr>
        <p:txBody>
          <a:bodyPr vert="horz" wrap="square" lIns="0" tIns="137160" rIns="0" bIns="0" rtlCol="0">
            <a:spAutoFit/>
          </a:bodyPr>
          <a:lstStyle/>
          <a:p>
            <a:pPr marL="279400" indent="-266700">
              <a:lnSpc>
                <a:spcPct val="100000"/>
              </a:lnSpc>
              <a:spcBef>
                <a:spcPts val="1080"/>
              </a:spcBef>
              <a:buFont typeface="Wingdings"/>
              <a:buChar char=""/>
              <a:tabLst>
                <a:tab pos="279400" algn="l"/>
              </a:tabLst>
            </a:pPr>
            <a:r>
              <a:rPr sz="2200" spc="-30" dirty="0">
                <a:latin typeface="メイリオ"/>
                <a:cs typeface="メイリオ"/>
              </a:rPr>
              <a:t>民間デジタル通貨の信用</a:t>
            </a:r>
            <a:r>
              <a:rPr sz="2200" spc="-50" dirty="0">
                <a:latin typeface="メイリオ"/>
                <a:cs typeface="メイリオ"/>
              </a:rPr>
              <a:t>力</a:t>
            </a:r>
            <a:endParaRPr sz="2200" dirty="0">
              <a:latin typeface="メイリオ"/>
              <a:cs typeface="メイリオ"/>
            </a:endParaRPr>
          </a:p>
          <a:p>
            <a:pPr marL="565785" marR="5715" lvl="1" indent="-285750">
              <a:lnSpc>
                <a:spcPct val="106800"/>
              </a:lnSpc>
              <a:spcBef>
                <a:spcPts val="660"/>
              </a:spcBef>
              <a:buFont typeface="Wingdings"/>
              <a:buChar char=""/>
              <a:tabLst>
                <a:tab pos="566420" algn="l"/>
              </a:tabLst>
            </a:pPr>
            <a:r>
              <a:rPr sz="1800" spc="-5" dirty="0">
                <a:solidFill>
                  <a:srgbClr val="7E7E7E"/>
                </a:solidFill>
                <a:latin typeface="メイリオ"/>
                <a:cs typeface="メイリオ"/>
              </a:rPr>
              <a:t>民間デジタル通貨の信用リスクを極力抑制し、中銀マネーとの信用力格差を小さくしておくことが、金融システムや決済システムの安定において重要</a:t>
            </a:r>
            <a:endParaRPr sz="1800" dirty="0">
              <a:latin typeface="メイリオ"/>
              <a:cs typeface="メイリオ"/>
            </a:endParaRPr>
          </a:p>
          <a:p>
            <a:pPr lvl="1">
              <a:lnSpc>
                <a:spcPct val="100000"/>
              </a:lnSpc>
              <a:spcBef>
                <a:spcPts val="75"/>
              </a:spcBef>
              <a:buClr>
                <a:srgbClr val="7E7E7E"/>
              </a:buClr>
              <a:buFont typeface="Wingdings"/>
              <a:buChar char=""/>
            </a:pPr>
            <a:endParaRPr sz="950" dirty="0">
              <a:latin typeface="メイリオ"/>
              <a:cs typeface="メイリオ"/>
            </a:endParaRPr>
          </a:p>
          <a:p>
            <a:pPr marL="280670" indent="-268605">
              <a:lnSpc>
                <a:spcPct val="100000"/>
              </a:lnSpc>
              <a:buFont typeface="Wingdings"/>
              <a:buChar char=""/>
              <a:tabLst>
                <a:tab pos="281305" algn="l"/>
              </a:tabLst>
            </a:pPr>
            <a:r>
              <a:rPr sz="2200" spc="-30" dirty="0">
                <a:latin typeface="メイリオ"/>
                <a:cs typeface="メイリオ"/>
              </a:rPr>
              <a:t>マネーの一般受容</a:t>
            </a:r>
            <a:r>
              <a:rPr sz="2200" spc="-50" dirty="0">
                <a:latin typeface="メイリオ"/>
                <a:cs typeface="メイリオ"/>
              </a:rPr>
              <a:t>性</a:t>
            </a:r>
            <a:endParaRPr sz="2200" dirty="0">
              <a:latin typeface="メイリオ"/>
              <a:cs typeface="メイリオ"/>
            </a:endParaRPr>
          </a:p>
          <a:p>
            <a:pPr marL="565785" marR="5080" lvl="1" indent="-285750">
              <a:lnSpc>
                <a:spcPct val="106800"/>
              </a:lnSpc>
              <a:spcBef>
                <a:spcPts val="650"/>
              </a:spcBef>
              <a:buFont typeface="Wingdings"/>
              <a:buChar char=""/>
              <a:tabLst>
                <a:tab pos="566420" algn="l"/>
              </a:tabLst>
            </a:pPr>
            <a:r>
              <a:rPr sz="1800" spc="-5" dirty="0">
                <a:solidFill>
                  <a:srgbClr val="7E7E7E"/>
                </a:solidFill>
                <a:latin typeface="メイリオ"/>
                <a:cs typeface="メイリオ"/>
              </a:rPr>
              <a:t>リテール決済ビジネスを手掛ける事業者間で相互運用性を確保すれば、民間</a:t>
            </a:r>
            <a:r>
              <a:rPr sz="1800" spc="-10" dirty="0">
                <a:solidFill>
                  <a:srgbClr val="7E7E7E"/>
                </a:solidFill>
                <a:latin typeface="メイリオ"/>
                <a:cs typeface="メイリオ"/>
              </a:rPr>
              <a:t>デジタル通貨も一般受容性を備えていくことが可能</a:t>
            </a:r>
            <a:endParaRPr sz="1800" dirty="0">
              <a:latin typeface="メイリオ"/>
              <a:cs typeface="メイリオ"/>
            </a:endParaRPr>
          </a:p>
          <a:p>
            <a:pPr marL="565785" marR="14604" lvl="1" indent="-285750">
              <a:lnSpc>
                <a:spcPct val="106100"/>
              </a:lnSpc>
              <a:spcBef>
                <a:spcPts val="615"/>
              </a:spcBef>
              <a:buFont typeface="Wingdings"/>
              <a:buChar char=""/>
              <a:tabLst>
                <a:tab pos="566420" algn="l"/>
              </a:tabLst>
            </a:pPr>
            <a:r>
              <a:rPr sz="1800" spc="105" dirty="0">
                <a:solidFill>
                  <a:srgbClr val="7E7E7E"/>
                </a:solidFill>
                <a:latin typeface="メイリオ"/>
                <a:cs typeface="メイリオ"/>
              </a:rPr>
              <a:t>海外では、ノンバンク決済サービス事業者と銀行が共通の決済プラット</a:t>
            </a:r>
            <a:r>
              <a:rPr sz="1800" spc="-5" dirty="0">
                <a:solidFill>
                  <a:srgbClr val="7E7E7E"/>
                </a:solidFill>
                <a:latin typeface="メイリオ"/>
                <a:cs typeface="メイリオ"/>
              </a:rPr>
              <a:t>フォームに参加する事例も</a:t>
            </a:r>
            <a:endParaRPr sz="1800" dirty="0">
              <a:latin typeface="メイリオ"/>
              <a:cs typeface="メイリオ"/>
            </a:endParaRPr>
          </a:p>
          <a:p>
            <a:pPr lvl="1">
              <a:lnSpc>
                <a:spcPct val="100000"/>
              </a:lnSpc>
              <a:spcBef>
                <a:spcPts val="75"/>
              </a:spcBef>
              <a:buClr>
                <a:srgbClr val="7E7E7E"/>
              </a:buClr>
              <a:buFont typeface="Wingdings"/>
              <a:buChar char=""/>
            </a:pPr>
            <a:endParaRPr sz="950" dirty="0">
              <a:latin typeface="メイリオ"/>
              <a:cs typeface="メイリオ"/>
            </a:endParaRPr>
          </a:p>
          <a:p>
            <a:pPr marL="314325" indent="-302260">
              <a:lnSpc>
                <a:spcPct val="100000"/>
              </a:lnSpc>
              <a:buFont typeface="Wingdings"/>
              <a:buChar char=""/>
              <a:tabLst>
                <a:tab pos="314960" algn="l"/>
              </a:tabLst>
            </a:pPr>
            <a:r>
              <a:rPr sz="2200" spc="-30" dirty="0">
                <a:latin typeface="メイリオ"/>
                <a:cs typeface="メイリオ"/>
              </a:rPr>
              <a:t>決済のファイナリテ</a:t>
            </a:r>
            <a:r>
              <a:rPr sz="2200" spc="-50" dirty="0">
                <a:latin typeface="メイリオ"/>
                <a:cs typeface="メイリオ"/>
              </a:rPr>
              <a:t>ィ</a:t>
            </a:r>
            <a:endParaRPr sz="2200" dirty="0">
              <a:latin typeface="メイリオ"/>
              <a:cs typeface="メイリオ"/>
            </a:endParaRPr>
          </a:p>
          <a:p>
            <a:pPr marL="565785" marR="8255" lvl="1" indent="-285750">
              <a:lnSpc>
                <a:spcPct val="106700"/>
              </a:lnSpc>
              <a:spcBef>
                <a:spcPts val="665"/>
              </a:spcBef>
              <a:buFont typeface="Wingdings"/>
              <a:buChar char=""/>
              <a:tabLst>
                <a:tab pos="566420" algn="l"/>
              </a:tabLst>
            </a:pPr>
            <a:r>
              <a:rPr sz="1800" dirty="0">
                <a:solidFill>
                  <a:srgbClr val="7E7E7E"/>
                </a:solidFill>
                <a:latin typeface="メイリオ"/>
                <a:cs typeface="メイリオ"/>
              </a:rPr>
              <a:t>小口取引を24/7ベースで</a:t>
            </a:r>
            <a:r>
              <a:rPr sz="1800" spc="-15" dirty="0">
                <a:solidFill>
                  <a:srgbClr val="7E7E7E"/>
                </a:solidFill>
                <a:latin typeface="メイリオ"/>
                <a:cs typeface="メイリオ"/>
              </a:rPr>
              <a:t>RTGS</a:t>
            </a:r>
            <a:r>
              <a:rPr sz="1800" spc="-5" dirty="0">
                <a:solidFill>
                  <a:srgbClr val="7E7E7E"/>
                </a:solidFill>
                <a:latin typeface="メイリオ"/>
                <a:cs typeface="メイリオ"/>
              </a:rPr>
              <a:t>処理するプラットフォームは、決済のファイ</a:t>
            </a:r>
            <a:r>
              <a:rPr sz="1800" dirty="0">
                <a:solidFill>
                  <a:srgbClr val="7E7E7E"/>
                </a:solidFill>
                <a:latin typeface="メイリオ"/>
                <a:cs typeface="メイリオ"/>
              </a:rPr>
              <a:t>ナリティという点で、</a:t>
            </a:r>
            <a:r>
              <a:rPr sz="1800" spc="-10" dirty="0">
                <a:solidFill>
                  <a:srgbClr val="7E7E7E"/>
                </a:solidFill>
                <a:latin typeface="メイリオ"/>
                <a:cs typeface="メイリオ"/>
              </a:rPr>
              <a:t>CBDC</a:t>
            </a:r>
            <a:r>
              <a:rPr sz="1800" spc="-5" dirty="0">
                <a:solidFill>
                  <a:srgbClr val="7E7E7E"/>
                </a:solidFill>
                <a:latin typeface="メイリオ"/>
                <a:cs typeface="メイリオ"/>
              </a:rPr>
              <a:t>を用いた決済と機能的には同等性を有する</a:t>
            </a:r>
            <a:endParaRPr sz="1800" dirty="0">
              <a:latin typeface="メイリオ"/>
              <a:cs typeface="メイリオ"/>
            </a:endParaRPr>
          </a:p>
          <a:p>
            <a:pPr marL="565785" lvl="1" indent="-285750">
              <a:lnSpc>
                <a:spcPct val="100000"/>
              </a:lnSpc>
              <a:spcBef>
                <a:spcPts val="730"/>
              </a:spcBef>
              <a:buFont typeface="Wingdings"/>
              <a:buChar char=""/>
              <a:tabLst>
                <a:tab pos="566420" algn="l"/>
              </a:tabLst>
            </a:pPr>
            <a:r>
              <a:rPr sz="1800" dirty="0">
                <a:solidFill>
                  <a:srgbClr val="7E7E7E"/>
                </a:solidFill>
                <a:latin typeface="メイリオ"/>
                <a:cs typeface="メイリオ"/>
              </a:rPr>
              <a:t>海外では、小口取引を24/7ベースで</a:t>
            </a:r>
            <a:r>
              <a:rPr sz="1800" spc="-25" dirty="0">
                <a:solidFill>
                  <a:srgbClr val="7E7E7E"/>
                </a:solidFill>
                <a:latin typeface="メイリオ"/>
                <a:cs typeface="メイリオ"/>
              </a:rPr>
              <a:t>RTGS</a:t>
            </a:r>
            <a:r>
              <a:rPr sz="1800" spc="-5" dirty="0">
                <a:solidFill>
                  <a:srgbClr val="7E7E7E"/>
                </a:solidFill>
                <a:latin typeface="メイリオ"/>
                <a:cs typeface="メイリオ"/>
              </a:rPr>
              <a:t>処理するプラットフォームが構築</a:t>
            </a:r>
            <a:endParaRPr sz="1800" dirty="0">
              <a:latin typeface="メイリオ"/>
              <a:cs typeface="メイリオ"/>
            </a:endParaRPr>
          </a:p>
          <a:p>
            <a:pPr marL="565785">
              <a:lnSpc>
                <a:spcPct val="100000"/>
              </a:lnSpc>
              <a:spcBef>
                <a:spcPts val="150"/>
              </a:spcBef>
            </a:pPr>
            <a:r>
              <a:rPr sz="1800" spc="-10" dirty="0">
                <a:solidFill>
                  <a:srgbClr val="7E7E7E"/>
                </a:solidFill>
                <a:latin typeface="メイリオ"/>
                <a:cs typeface="メイリオ"/>
              </a:rPr>
              <a:t>される事例も</a:t>
            </a:r>
            <a:endParaRPr sz="1800" dirty="0">
              <a:latin typeface="メイリオ"/>
              <a:cs typeface="メイリオ"/>
            </a:endParaRPr>
          </a:p>
        </p:txBody>
      </p:sp>
    </p:spTree>
    <p:extLst>
      <p:ext uri="{BB962C8B-B14F-4D97-AF65-F5344CB8AC3E}">
        <p14:creationId xmlns:p14="http://schemas.microsoft.com/office/powerpoint/2010/main" val="3689136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42926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１．日本銀行の基本的な考え方</a:t>
            </a:r>
          </a:p>
        </p:txBody>
      </p:sp>
      <p:sp>
        <p:nvSpPr>
          <p:cNvPr id="4" name="object 4"/>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59</a:t>
            </a:fld>
            <a:endParaRPr spc="-5" dirty="0"/>
          </a:p>
        </p:txBody>
      </p:sp>
      <p:sp>
        <p:nvSpPr>
          <p:cNvPr id="3" name="object 3"/>
          <p:cNvSpPr txBox="1"/>
          <p:nvPr/>
        </p:nvSpPr>
        <p:spPr>
          <a:xfrm>
            <a:off x="2143759" y="992505"/>
            <a:ext cx="7982584" cy="5309870"/>
          </a:xfrm>
          <a:prstGeom prst="rect">
            <a:avLst/>
          </a:prstGeom>
        </p:spPr>
        <p:txBody>
          <a:bodyPr vert="horz" wrap="square" lIns="0" tIns="0" rIns="0" bIns="0" rtlCol="0">
            <a:spAutoFit/>
          </a:bodyPr>
          <a:lstStyle/>
          <a:p>
            <a:pPr marL="372110" marR="259079" indent="-360045" algn="just">
              <a:lnSpc>
                <a:spcPct val="104200"/>
              </a:lnSpc>
              <a:buFont typeface="Wingdings"/>
              <a:buChar char=""/>
              <a:tabLst>
                <a:tab pos="372745" algn="l"/>
              </a:tabLst>
            </a:pPr>
            <a:r>
              <a:rPr sz="2000" spc="50" dirty="0">
                <a:latin typeface="メイリオ"/>
                <a:cs typeface="メイリオ"/>
              </a:rPr>
              <a:t>情報通信技術の急速な進歩を背景に、内外の様々な領域でデジタル化が進んでいる。技術革新のスピードの速さなどを踏まえ</a:t>
            </a:r>
            <a:r>
              <a:rPr sz="2000" spc="75" dirty="0">
                <a:latin typeface="メイリオ"/>
                <a:cs typeface="メイリオ"/>
              </a:rPr>
              <a:t>ると、</a:t>
            </a:r>
            <a:r>
              <a:rPr sz="2000" b="1" spc="70" dirty="0">
                <a:solidFill>
                  <a:srgbClr val="006FC0"/>
                </a:solidFill>
                <a:latin typeface="メイリオ"/>
                <a:cs typeface="メイリオ"/>
              </a:rPr>
              <a:t>今後、中央銀行デジタル通貨</a:t>
            </a:r>
            <a:r>
              <a:rPr sz="2000" b="1" dirty="0">
                <a:solidFill>
                  <a:srgbClr val="006FC0"/>
                </a:solidFill>
                <a:latin typeface="メイリオ"/>
                <a:cs typeface="メイリオ"/>
              </a:rPr>
              <a:t>（CBDC）</a:t>
            </a:r>
            <a:r>
              <a:rPr sz="2000" b="1" spc="50" dirty="0">
                <a:solidFill>
                  <a:srgbClr val="006FC0"/>
                </a:solidFill>
                <a:latin typeface="メイリオ"/>
                <a:cs typeface="メイリオ"/>
              </a:rPr>
              <a:t>に対する社会の</a:t>
            </a:r>
            <a:r>
              <a:rPr sz="2000" b="1" spc="-5" dirty="0">
                <a:solidFill>
                  <a:srgbClr val="006FC0"/>
                </a:solidFill>
                <a:latin typeface="メイリオ"/>
                <a:cs typeface="メイリオ"/>
              </a:rPr>
              <a:t>ニーズが急激に高まる可能性</a:t>
            </a:r>
            <a:r>
              <a:rPr sz="2000" spc="-20" dirty="0">
                <a:latin typeface="メイリオ"/>
                <a:cs typeface="メイリオ"/>
              </a:rPr>
              <a:t>もある。</a:t>
            </a:r>
            <a:endParaRPr sz="2000" dirty="0">
              <a:latin typeface="メイリオ"/>
              <a:cs typeface="メイリオ"/>
            </a:endParaRPr>
          </a:p>
          <a:p>
            <a:pPr marL="372110" marR="259715" indent="-360045" algn="just">
              <a:lnSpc>
                <a:spcPct val="104299"/>
              </a:lnSpc>
              <a:spcBef>
                <a:spcPts val="1195"/>
              </a:spcBef>
              <a:buClr>
                <a:srgbClr val="000000"/>
              </a:buClr>
              <a:buFont typeface="Wingdings"/>
              <a:buChar char=""/>
              <a:tabLst>
                <a:tab pos="372745" algn="l"/>
              </a:tabLst>
            </a:pPr>
            <a:r>
              <a:rPr sz="2000" b="1" dirty="0">
                <a:solidFill>
                  <a:srgbClr val="006FC0"/>
                </a:solidFill>
                <a:latin typeface="メイリオ"/>
                <a:cs typeface="メイリオ"/>
              </a:rPr>
              <a:t>現時点で</a:t>
            </a:r>
            <a:r>
              <a:rPr sz="2000" b="1" spc="-10" dirty="0">
                <a:solidFill>
                  <a:srgbClr val="006FC0"/>
                </a:solidFill>
                <a:latin typeface="メイリオ"/>
                <a:cs typeface="メイリオ"/>
              </a:rPr>
              <a:t>CBDC</a:t>
            </a:r>
            <a:r>
              <a:rPr sz="2000" b="1" spc="-15" dirty="0">
                <a:solidFill>
                  <a:srgbClr val="006FC0"/>
                </a:solidFill>
                <a:latin typeface="メイリオ"/>
                <a:cs typeface="メイリオ"/>
              </a:rPr>
              <a:t>を発行する計画はない</a:t>
            </a:r>
            <a:r>
              <a:rPr sz="2000" spc="-20" dirty="0">
                <a:latin typeface="メイリオ"/>
                <a:cs typeface="メイリオ"/>
              </a:rPr>
              <a:t>が、決済システム全体の安</a:t>
            </a:r>
            <a:r>
              <a:rPr sz="2000" spc="50" dirty="0">
                <a:latin typeface="メイリオ"/>
                <a:cs typeface="メイリオ"/>
              </a:rPr>
              <a:t>定性と効率性を確保する観点から、今後の様々な環境変化に的</a:t>
            </a:r>
            <a:r>
              <a:rPr sz="2000" spc="-10" dirty="0">
                <a:latin typeface="メイリオ"/>
                <a:cs typeface="メイリオ"/>
              </a:rPr>
              <a:t>確に対応できるよう、</a:t>
            </a:r>
            <a:r>
              <a:rPr sz="2000" b="1" spc="-25" dirty="0">
                <a:solidFill>
                  <a:srgbClr val="006FC0"/>
                </a:solidFill>
                <a:latin typeface="メイリオ"/>
                <a:cs typeface="メイリオ"/>
              </a:rPr>
              <a:t>しっかり準備しておくことが重要</a:t>
            </a:r>
            <a:r>
              <a:rPr sz="2000" spc="-50" dirty="0">
                <a:latin typeface="メイリオ"/>
                <a:cs typeface="メイリオ"/>
              </a:rPr>
              <a:t>。</a:t>
            </a:r>
            <a:endParaRPr sz="2000" dirty="0">
              <a:latin typeface="メイリオ"/>
              <a:cs typeface="メイリオ"/>
            </a:endParaRPr>
          </a:p>
          <a:p>
            <a:pPr marL="372110" marR="259715" indent="-360045" algn="just">
              <a:lnSpc>
                <a:spcPct val="104000"/>
              </a:lnSpc>
              <a:spcBef>
                <a:spcPts val="1200"/>
              </a:spcBef>
              <a:buFont typeface="Wingdings"/>
              <a:buChar char=""/>
              <a:tabLst>
                <a:tab pos="372745" algn="l"/>
              </a:tabLst>
            </a:pPr>
            <a:r>
              <a:rPr sz="2000" spc="55" dirty="0">
                <a:latin typeface="メイリオ"/>
                <a:cs typeface="メイリオ"/>
              </a:rPr>
              <a:t>このため、内外関係者と連携しながら、</a:t>
            </a:r>
            <a:r>
              <a:rPr sz="2000" b="1" spc="40" dirty="0">
                <a:solidFill>
                  <a:srgbClr val="006FC0"/>
                </a:solidFill>
                <a:latin typeface="メイリオ"/>
                <a:cs typeface="メイリオ"/>
              </a:rPr>
              <a:t>実証実験と制度設計面</a:t>
            </a:r>
            <a:r>
              <a:rPr sz="2000" b="1" dirty="0">
                <a:solidFill>
                  <a:srgbClr val="006FC0"/>
                </a:solidFill>
                <a:latin typeface="メイリオ"/>
                <a:cs typeface="メイリオ"/>
              </a:rPr>
              <a:t>の検討を進めていく</a:t>
            </a:r>
            <a:r>
              <a:rPr sz="2000" spc="-50" dirty="0">
                <a:latin typeface="メイリオ"/>
                <a:cs typeface="メイリオ"/>
              </a:rPr>
              <a:t>。</a:t>
            </a:r>
            <a:endParaRPr sz="2000" dirty="0">
              <a:latin typeface="メイリオ"/>
              <a:cs typeface="メイリオ"/>
            </a:endParaRPr>
          </a:p>
          <a:p>
            <a:pPr marL="355600" marR="5080" indent="-342900">
              <a:spcBef>
                <a:spcPts val="1200"/>
              </a:spcBef>
              <a:buClr>
                <a:srgbClr val="000000"/>
              </a:buClr>
              <a:buFont typeface="Wingdings"/>
              <a:buChar char=""/>
              <a:tabLst>
                <a:tab pos="354965" algn="l"/>
                <a:tab pos="355600" algn="l"/>
              </a:tabLst>
            </a:pPr>
            <a:r>
              <a:rPr sz="2000" b="1" spc="55" dirty="0">
                <a:solidFill>
                  <a:srgbClr val="006FC0"/>
                </a:solidFill>
                <a:latin typeface="メイリオ"/>
                <a:cs typeface="メイリオ"/>
              </a:rPr>
              <a:t>デジタル社会にふさわしい決済システムのあり方</a:t>
            </a:r>
            <a:r>
              <a:rPr sz="2000" spc="45" dirty="0">
                <a:latin typeface="メイリオ"/>
                <a:cs typeface="メイリオ"/>
              </a:rPr>
              <a:t>について、幅</a:t>
            </a:r>
            <a:r>
              <a:rPr sz="2000" dirty="0">
                <a:latin typeface="メイリオ"/>
                <a:cs typeface="メイリオ"/>
              </a:rPr>
              <a:t> 広い関係者とともに考えていく必要。</a:t>
            </a:r>
            <a:r>
              <a:rPr sz="2000" spc="-5" dirty="0">
                <a:latin typeface="メイリオ"/>
                <a:cs typeface="メイリオ"/>
              </a:rPr>
              <a:t>C</a:t>
            </a:r>
            <a:r>
              <a:rPr sz="2000" spc="-10" dirty="0">
                <a:latin typeface="メイリオ"/>
                <a:cs typeface="メイリオ"/>
              </a:rPr>
              <a:t>B</a:t>
            </a:r>
            <a:r>
              <a:rPr sz="2000" dirty="0">
                <a:latin typeface="メイリオ"/>
                <a:cs typeface="メイリオ"/>
              </a:rPr>
              <a:t>D</a:t>
            </a:r>
            <a:r>
              <a:rPr sz="2000" spc="5" dirty="0">
                <a:latin typeface="メイリオ"/>
                <a:cs typeface="メイリオ"/>
              </a:rPr>
              <a:t>C</a:t>
            </a:r>
            <a:r>
              <a:rPr sz="2000" spc="10" dirty="0">
                <a:latin typeface="メイリオ"/>
                <a:cs typeface="メイリオ"/>
              </a:rPr>
              <a:t>は、現金と並ぶ決済手</a:t>
            </a:r>
            <a:r>
              <a:rPr sz="2000" spc="50" dirty="0">
                <a:latin typeface="メイリオ"/>
                <a:cs typeface="メイリオ"/>
              </a:rPr>
              <a:t>段としての役割に加え、民間の事業者が、イノベーションを発揮して様々な決済サービスを新たに提供する基盤となり得る。</a:t>
            </a:r>
            <a:endParaRPr sz="2000" dirty="0">
              <a:latin typeface="メイリオ"/>
              <a:cs typeface="メイリオ"/>
            </a:endParaRPr>
          </a:p>
          <a:p>
            <a:pPr marL="355600" indent="-342900">
              <a:spcBef>
                <a:spcPts val="1205"/>
              </a:spcBef>
              <a:buClr>
                <a:srgbClr val="000000"/>
              </a:buClr>
              <a:buFont typeface="Wingdings"/>
              <a:buChar char=""/>
              <a:tabLst>
                <a:tab pos="354965" algn="l"/>
                <a:tab pos="355600" algn="l"/>
              </a:tabLst>
            </a:pPr>
            <a:r>
              <a:rPr sz="2000" b="1" spc="65" dirty="0">
                <a:solidFill>
                  <a:srgbClr val="006FC0"/>
                </a:solidFill>
                <a:latin typeface="メイリオ"/>
                <a:cs typeface="メイリオ"/>
              </a:rPr>
              <a:t>現金</a:t>
            </a:r>
            <a:r>
              <a:rPr sz="2000" spc="50" dirty="0">
                <a:latin typeface="メイリオ"/>
                <a:cs typeface="メイリオ"/>
              </a:rPr>
              <a:t>に対する需要がある限り、日本銀行は、今後も責任をもっ</a:t>
            </a:r>
            <a:endParaRPr sz="2000" dirty="0">
              <a:latin typeface="メイリオ"/>
              <a:cs typeface="メイリオ"/>
            </a:endParaRPr>
          </a:p>
          <a:p>
            <a:pPr marL="355600"/>
            <a:r>
              <a:rPr sz="2000" spc="-5" dirty="0">
                <a:latin typeface="メイリオ"/>
                <a:cs typeface="メイリオ"/>
              </a:rPr>
              <a:t>て供給を続けていく。</a:t>
            </a:r>
            <a:endParaRPr sz="2000" dirty="0">
              <a:latin typeface="メイリオ"/>
              <a:cs typeface="メイリオ"/>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84" y="1178375"/>
            <a:ext cx="2250625" cy="2250625"/>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153" y="1277788"/>
            <a:ext cx="3432313" cy="2304911"/>
          </a:xfrm>
          <a:prstGeom prst="rect">
            <a:avLst/>
          </a:prstGeom>
        </p:spPr>
      </p:pic>
      <p:sp>
        <p:nvSpPr>
          <p:cNvPr id="15" name="テキスト ボックス 14"/>
          <p:cNvSpPr txBox="1"/>
          <p:nvPr/>
        </p:nvSpPr>
        <p:spPr>
          <a:xfrm>
            <a:off x="280308" y="680143"/>
            <a:ext cx="5823710" cy="523220"/>
          </a:xfrm>
          <a:prstGeom prst="rect">
            <a:avLst/>
          </a:prstGeom>
          <a:noFill/>
        </p:spPr>
        <p:txBody>
          <a:bodyPr wrap="square" rtlCol="0">
            <a:spAutoFit/>
          </a:bodyPr>
          <a:lstStyle/>
          <a:p>
            <a:pPr algn="ctr"/>
            <a:r>
              <a:rPr kumimoji="1" lang="ja-JP" altLang="en-US" sz="1400" dirty="0">
                <a:latin typeface="UD Digi Kyokasho NP-R" panose="02020400000000000000" pitchFamily="18" charset="-128"/>
                <a:ea typeface="UD Digi Kyokasho NP-R" panose="02020400000000000000" pitchFamily="18" charset="-128"/>
              </a:rPr>
              <a:t>反体制＆ヒッピーのスティーブ・ジョブズ</a:t>
            </a:r>
            <a:endParaRPr kumimoji="1" lang="en-US" altLang="ja-JP" sz="1400" dirty="0">
              <a:latin typeface="UD Digi Kyokasho NP-R" panose="02020400000000000000" pitchFamily="18" charset="-128"/>
              <a:ea typeface="UD Digi Kyokasho NP-R" panose="02020400000000000000" pitchFamily="18" charset="-128"/>
            </a:endParaRPr>
          </a:p>
          <a:p>
            <a:pPr algn="ctr"/>
            <a:r>
              <a:rPr lang="ja-JP" altLang="en-US" sz="1400" dirty="0">
                <a:latin typeface="UD Digi Kyokasho NP-R" panose="02020400000000000000" pitchFamily="18" charset="-128"/>
                <a:ea typeface="UD Digi Kyokasho NP-R" panose="02020400000000000000" pitchFamily="18" charset="-128"/>
              </a:rPr>
              <a:t>パーソナルコンピュータ（</a:t>
            </a:r>
            <a:r>
              <a:rPr lang="en-US" altLang="ja-JP" sz="1400" dirty="0">
                <a:latin typeface="UD Digi Kyokasho NP-R" panose="02020400000000000000" pitchFamily="18" charset="-128"/>
                <a:ea typeface="UD Digi Kyokasho NP-R" panose="02020400000000000000" pitchFamily="18" charset="-128"/>
              </a:rPr>
              <a:t>PC</a:t>
            </a:r>
            <a:r>
              <a:rPr lang="ja-JP" altLang="en-US" sz="1400" dirty="0">
                <a:latin typeface="UD Digi Kyokasho NP-R" panose="02020400000000000000" pitchFamily="18" charset="-128"/>
                <a:ea typeface="UD Digi Kyokasho NP-R" panose="02020400000000000000" pitchFamily="18" charset="-128"/>
              </a:rPr>
              <a:t>）は、典型的なカウンターカルチャー！</a:t>
            </a:r>
            <a:endParaRPr kumimoji="1" lang="ja-JP" altLang="en-US" sz="1400" dirty="0">
              <a:latin typeface="UD Digi Kyokasho NP-R" panose="02020400000000000000" pitchFamily="18" charset="-128"/>
              <a:ea typeface="UD Digi Kyokasho NP-R" panose="02020400000000000000" pitchFamily="18" charset="-128"/>
            </a:endParaRPr>
          </a:p>
        </p:txBody>
      </p:sp>
      <p:sp>
        <p:nvSpPr>
          <p:cNvPr id="16" name="テキスト ボックス 15"/>
          <p:cNvSpPr txBox="1"/>
          <p:nvPr/>
        </p:nvSpPr>
        <p:spPr>
          <a:xfrm>
            <a:off x="162987" y="3435126"/>
            <a:ext cx="2133281"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マッキントッシュ</a:t>
            </a:r>
            <a:endParaRPr kumimoji="1" lang="ja-JP" altLang="en-US" sz="1200" dirty="0">
              <a:latin typeface="Meiryo UI" panose="020B0604030504040204" pitchFamily="50" charset="-128"/>
              <a:ea typeface="Meiryo UI" panose="020B0604030504040204" pitchFamily="50" charset="-128"/>
            </a:endParaRPr>
          </a:p>
        </p:txBody>
      </p:sp>
      <p:grpSp>
        <p:nvGrpSpPr>
          <p:cNvPr id="32" name="グループ化 31"/>
          <p:cNvGrpSpPr/>
          <p:nvPr/>
        </p:nvGrpSpPr>
        <p:grpSpPr>
          <a:xfrm>
            <a:off x="809530" y="4012158"/>
            <a:ext cx="4522305" cy="2742340"/>
            <a:chOff x="6788426" y="1076677"/>
            <a:chExt cx="4522305" cy="2742340"/>
          </a:xfrm>
        </p:grpSpPr>
        <p:sp>
          <p:nvSpPr>
            <p:cNvPr id="12" name="正方形/長方形 11"/>
            <p:cNvSpPr/>
            <p:nvPr/>
          </p:nvSpPr>
          <p:spPr>
            <a:xfrm>
              <a:off x="6788426" y="1076677"/>
              <a:ext cx="2266122" cy="137117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リベラル</a:t>
              </a:r>
            </a:p>
          </p:txBody>
        </p:sp>
        <p:sp>
          <p:nvSpPr>
            <p:cNvPr id="17" name="正方形/長方形 16"/>
            <p:cNvSpPr/>
            <p:nvPr/>
          </p:nvSpPr>
          <p:spPr>
            <a:xfrm>
              <a:off x="6788426" y="2447847"/>
              <a:ext cx="2266122" cy="137117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独裁</a:t>
              </a:r>
            </a:p>
          </p:txBody>
        </p:sp>
        <p:sp>
          <p:nvSpPr>
            <p:cNvPr id="18" name="正方形/長方形 17"/>
            <p:cNvSpPr/>
            <p:nvPr/>
          </p:nvSpPr>
          <p:spPr>
            <a:xfrm>
              <a:off x="9044609" y="1076677"/>
              <a:ext cx="2266122" cy="137117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lumMod val="50000"/>
                    </a:schemeClr>
                  </a:solidFill>
                </a:rPr>
                <a:t>リバタリアン</a:t>
              </a:r>
            </a:p>
          </p:txBody>
        </p:sp>
        <p:sp>
          <p:nvSpPr>
            <p:cNvPr id="19" name="正方形/長方形 18"/>
            <p:cNvSpPr/>
            <p:nvPr/>
          </p:nvSpPr>
          <p:spPr>
            <a:xfrm>
              <a:off x="9044145" y="2447847"/>
              <a:ext cx="2266122" cy="137117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コンサバティブ</a:t>
              </a:r>
              <a:endParaRPr kumimoji="1" lang="en-US" altLang="ja-JP" b="1" dirty="0">
                <a:solidFill>
                  <a:schemeClr val="bg1"/>
                </a:solidFill>
              </a:endParaRPr>
            </a:p>
            <a:p>
              <a:pPr algn="ctr"/>
              <a:r>
                <a:rPr kumimoji="1" lang="ja-JP" altLang="en-US" b="1" dirty="0">
                  <a:solidFill>
                    <a:schemeClr val="bg1"/>
                  </a:solidFill>
                </a:rPr>
                <a:t>保守</a:t>
              </a:r>
            </a:p>
          </p:txBody>
        </p:sp>
      </p:grpSp>
      <p:cxnSp>
        <p:nvCxnSpPr>
          <p:cNvPr id="22" name="直線矢印コネクタ 21"/>
          <p:cNvCxnSpPr/>
          <p:nvPr/>
        </p:nvCxnSpPr>
        <p:spPr>
          <a:xfrm>
            <a:off x="501417" y="4012158"/>
            <a:ext cx="0" cy="27709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316750" y="4923307"/>
            <a:ext cx="400110" cy="1113183"/>
          </a:xfrm>
          <a:prstGeom prst="rect">
            <a:avLst/>
          </a:prstGeom>
          <a:solidFill>
            <a:schemeClr val="bg1"/>
          </a:solidFill>
        </p:spPr>
        <p:txBody>
          <a:bodyPr vert="eaVert" wrap="square" rtlCol="0">
            <a:spAutoFit/>
          </a:bodyPr>
          <a:lstStyle/>
          <a:p>
            <a:pPr algn="ctr"/>
            <a:r>
              <a:rPr kumimoji="1" lang="ja-JP" altLang="en-US" sz="1400" dirty="0">
                <a:latin typeface="Meiryo UI" panose="020B0604030504040204" pitchFamily="50" charset="-128"/>
                <a:ea typeface="Meiryo UI" panose="020B0604030504040204" pitchFamily="50" charset="-128"/>
              </a:rPr>
              <a:t>個人の自由</a:t>
            </a:r>
          </a:p>
        </p:txBody>
      </p:sp>
      <p:cxnSp>
        <p:nvCxnSpPr>
          <p:cNvPr id="25" name="直線矢印コネクタ 24"/>
          <p:cNvCxnSpPr/>
          <p:nvPr/>
        </p:nvCxnSpPr>
        <p:spPr>
          <a:xfrm flipV="1">
            <a:off x="809530" y="3801415"/>
            <a:ext cx="4498897" cy="42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2412934" y="3640906"/>
            <a:ext cx="1103459" cy="307777"/>
          </a:xfrm>
          <a:prstGeom prst="rect">
            <a:avLst/>
          </a:prstGeom>
          <a:solidFill>
            <a:schemeClr val="bg1"/>
          </a:solid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経済の自由</a:t>
            </a:r>
          </a:p>
        </p:txBody>
      </p:sp>
      <p:sp>
        <p:nvSpPr>
          <p:cNvPr id="4" name="テキスト ボックス 3"/>
          <p:cNvSpPr txBox="1"/>
          <p:nvPr/>
        </p:nvSpPr>
        <p:spPr>
          <a:xfrm rot="20593174">
            <a:off x="7573249" y="514638"/>
            <a:ext cx="3714954" cy="1015663"/>
          </a:xfrm>
          <a:prstGeom prst="rect">
            <a:avLst/>
          </a:prstGeom>
          <a:noFill/>
        </p:spPr>
        <p:txBody>
          <a:bodyPr wrap="square" rtlCol="0">
            <a:spAutoFit/>
          </a:bodyPr>
          <a:lstStyle/>
          <a:p>
            <a:r>
              <a:rPr kumimoji="1" lang="ja-JP" altLang="en-US" sz="1200" b="1" dirty="0">
                <a:latin typeface="Yet R" panose="02030504000101010101" pitchFamily="18" charset="-127"/>
                <a:ea typeface="Yet R" panose="02030504000101010101" pitchFamily="18" charset="-127"/>
              </a:rPr>
              <a:t>政府は小さければ小さいほど良い</a:t>
            </a:r>
            <a:endParaRPr lang="en-US" altLang="ja-JP" sz="1200" b="1" dirty="0">
              <a:latin typeface="Yet R" panose="02030504000101010101" pitchFamily="18" charset="-127"/>
              <a:ea typeface="Yet R" panose="02030504000101010101" pitchFamily="18" charset="-127"/>
            </a:endParaRPr>
          </a:p>
          <a:p>
            <a:r>
              <a:rPr lang="ja-JP" altLang="en-US" sz="1200" b="1" dirty="0">
                <a:latin typeface="Yet R" panose="02030504000101010101" pitchFamily="18" charset="-127"/>
                <a:ea typeface="Yet R" panose="02030504000101010101" pitchFamily="18" charset="-127"/>
              </a:rPr>
              <a:t>政府は余計なことをするな。余計な税金はとるな</a:t>
            </a:r>
            <a:r>
              <a:rPr lang="en-US" altLang="ja-JP" sz="1200" b="1" dirty="0">
                <a:latin typeface="Yet R" panose="02030504000101010101" pitchFamily="18" charset="-127"/>
                <a:ea typeface="Yet R" panose="02030504000101010101" pitchFamily="18" charset="-127"/>
              </a:rPr>
              <a:t>~</a:t>
            </a:r>
          </a:p>
          <a:p>
            <a:r>
              <a:rPr lang="ja-JP" altLang="en-US" sz="1200" b="1" dirty="0">
                <a:latin typeface="Yet R" panose="02030504000101010101" pitchFamily="18" charset="-127"/>
                <a:ea typeface="Yet R" panose="02030504000101010101" pitchFamily="18" charset="-127"/>
              </a:rPr>
              <a:t>政府に対抗できるように、個人は武装する</a:t>
            </a:r>
            <a:r>
              <a:rPr lang="en-US" altLang="ja-JP" sz="1200" b="1" dirty="0">
                <a:latin typeface="Yet R" panose="02030504000101010101" pitchFamily="18" charset="-127"/>
                <a:ea typeface="Yet R" panose="02030504000101010101" pitchFamily="18" charset="-127"/>
              </a:rPr>
              <a:t>~</a:t>
            </a:r>
            <a:r>
              <a:rPr lang="ja-JP" altLang="en-US" sz="1200" b="1" dirty="0">
                <a:latin typeface="Yet R" panose="02030504000101010101" pitchFamily="18" charset="-127"/>
                <a:ea typeface="Yet R" panose="02030504000101010101" pitchFamily="18" charset="-127"/>
              </a:rPr>
              <a:t>ミリシア</a:t>
            </a:r>
            <a:endParaRPr lang="en-US" altLang="ja-JP" sz="1200" b="1" dirty="0">
              <a:latin typeface="Yet R" panose="02030504000101010101" pitchFamily="18" charset="-127"/>
              <a:ea typeface="Yet R" panose="02030504000101010101" pitchFamily="18" charset="-127"/>
            </a:endParaRPr>
          </a:p>
          <a:p>
            <a:r>
              <a:rPr lang="ja-JP" altLang="en-US" sz="1200" b="1" dirty="0">
                <a:latin typeface="Yet R" panose="02030504000101010101" pitchFamily="18" charset="-127"/>
                <a:ea typeface="Yet R" panose="02030504000101010101" pitchFamily="18" charset="-127"/>
              </a:rPr>
              <a:t>銀貨鋳造の自由！　</a:t>
            </a:r>
            <a:endParaRPr lang="en-US" altLang="ja-JP" sz="1200" b="1" dirty="0">
              <a:latin typeface="Yet R" panose="02030504000101010101" pitchFamily="18" charset="-127"/>
              <a:ea typeface="Yet R" panose="02030504000101010101" pitchFamily="18" charset="-127"/>
            </a:endParaRPr>
          </a:p>
          <a:p>
            <a:r>
              <a:rPr lang="ja-JP" altLang="en-US" sz="1200" b="1" dirty="0">
                <a:latin typeface="Yet R" panose="02030504000101010101" pitchFamily="18" charset="-127"/>
                <a:ea typeface="Yet R" panose="02030504000101010101" pitchFamily="18" charset="-127"/>
              </a:rPr>
              <a:t>大麻解禁！！</a:t>
            </a:r>
            <a:endParaRPr lang="en-US" altLang="ja-JP" sz="1200" b="1" dirty="0">
              <a:latin typeface="Yet R" panose="02030504000101010101" pitchFamily="18" charset="-127"/>
              <a:ea typeface="Yet R" panose="02030504000101010101" pitchFamily="18" charset="-127"/>
            </a:endParaRPr>
          </a:p>
        </p:txBody>
      </p:sp>
      <p:pic>
        <p:nvPicPr>
          <p:cNvPr id="26" name="Picture 9" descr="MCj0424466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5111" y="4275569"/>
            <a:ext cx="912520" cy="784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descr="MCj0424468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9135" y="5151732"/>
            <a:ext cx="801507" cy="75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0" descr="MCj0434411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4482" y="4055193"/>
            <a:ext cx="730463" cy="72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a:extLst>
              <a:ext uri="{FF2B5EF4-FFF2-40B4-BE49-F238E27FC236}">
                <a16:creationId xmlns:a16="http://schemas.microsoft.com/office/drawing/2014/main" id="{C11D5ABA-C205-446D-8B25-941C82632B55}"/>
              </a:ext>
            </a:extLst>
          </p:cNvPr>
          <p:cNvSpPr txBox="1"/>
          <p:nvPr/>
        </p:nvSpPr>
        <p:spPr>
          <a:xfrm>
            <a:off x="2434171" y="130108"/>
            <a:ext cx="7339694" cy="523220"/>
          </a:xfrm>
          <a:prstGeom prst="rect">
            <a:avLst/>
          </a:prstGeom>
          <a:noFill/>
        </p:spPr>
        <p:txBody>
          <a:bodyPr wrap="square" rtlCol="0">
            <a:spAutoFit/>
          </a:bodyPr>
          <a:lstStyle/>
          <a:p>
            <a:pPr algn="ctr"/>
            <a:r>
              <a:rPr kumimoji="1" lang="ja-JP" altLang="en-US" sz="2800" b="1" dirty="0">
                <a:latin typeface="Yet R" panose="02030504000101010101" pitchFamily="18" charset="-127"/>
                <a:ea typeface="Yet R" panose="02030504000101010101" pitchFamily="18" charset="-127"/>
              </a:rPr>
              <a:t>ブロックチェーンの思想的背景</a:t>
            </a:r>
          </a:p>
        </p:txBody>
      </p:sp>
      <p:pic>
        <p:nvPicPr>
          <p:cNvPr id="31" name="図 30">
            <a:extLst>
              <a:ext uri="{FF2B5EF4-FFF2-40B4-BE49-F238E27FC236}">
                <a16:creationId xmlns:a16="http://schemas.microsoft.com/office/drawing/2014/main" id="{07A1C28E-D832-4428-AB54-DF25322BA3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6235" y="2620779"/>
            <a:ext cx="2771922" cy="3864385"/>
          </a:xfrm>
          <a:prstGeom prst="rect">
            <a:avLst/>
          </a:prstGeom>
        </p:spPr>
      </p:pic>
      <p:pic>
        <p:nvPicPr>
          <p:cNvPr id="33" name="図 32">
            <a:extLst>
              <a:ext uri="{FF2B5EF4-FFF2-40B4-BE49-F238E27FC236}">
                <a16:creationId xmlns:a16="http://schemas.microsoft.com/office/drawing/2014/main" id="{63E49E49-A390-4E06-A603-428CC919D2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2180" y="1507156"/>
            <a:ext cx="2314610" cy="3045816"/>
          </a:xfrm>
          <a:prstGeom prst="rect">
            <a:avLst/>
          </a:prstGeom>
        </p:spPr>
      </p:pic>
      <p:pic>
        <p:nvPicPr>
          <p:cNvPr id="34" name="図 33">
            <a:extLst>
              <a:ext uri="{FF2B5EF4-FFF2-40B4-BE49-F238E27FC236}">
                <a16:creationId xmlns:a16="http://schemas.microsoft.com/office/drawing/2014/main" id="{60B0ABB8-433E-45AC-B461-B78BCDB4A8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29781" y="4616518"/>
            <a:ext cx="2988641" cy="2241481"/>
          </a:xfrm>
          <a:prstGeom prst="rect">
            <a:avLst/>
          </a:prstGeom>
        </p:spPr>
      </p:pic>
      <p:sp>
        <p:nvSpPr>
          <p:cNvPr id="35" name="テキスト ボックス 34">
            <a:extLst>
              <a:ext uri="{FF2B5EF4-FFF2-40B4-BE49-F238E27FC236}">
                <a16:creationId xmlns:a16="http://schemas.microsoft.com/office/drawing/2014/main" id="{338A490B-E35E-4F31-830F-196076E09610}"/>
              </a:ext>
            </a:extLst>
          </p:cNvPr>
          <p:cNvSpPr txBox="1"/>
          <p:nvPr/>
        </p:nvSpPr>
        <p:spPr>
          <a:xfrm>
            <a:off x="6370262" y="2215766"/>
            <a:ext cx="2771922" cy="430887"/>
          </a:xfrm>
          <a:prstGeom prst="rect">
            <a:avLst/>
          </a:prstGeom>
          <a:noFill/>
        </p:spPr>
        <p:txBody>
          <a:bodyPr wrap="square" rtlCol="0">
            <a:spAutoFit/>
          </a:bodyPr>
          <a:lstStyle/>
          <a:p>
            <a:r>
              <a:rPr kumimoji="1" lang="ja-JP" altLang="en-US" sz="1100" dirty="0">
                <a:latin typeface="Meiryo UI" panose="020B0604030504040204" pitchFamily="50" charset="-128"/>
                <a:ea typeface="Meiryo UI" panose="020B0604030504040204" pitchFamily="50" charset="-128"/>
              </a:rPr>
              <a:t>建築家フランク・ロイド・ライトの人生を参考にした</a:t>
            </a: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水源</a:t>
            </a: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や</a:t>
            </a: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われら生きる者</a:t>
            </a: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などの著作あり。</a:t>
            </a:r>
          </a:p>
        </p:txBody>
      </p:sp>
    </p:spTree>
    <p:extLst>
      <p:ext uri="{BB962C8B-B14F-4D97-AF65-F5344CB8AC3E}">
        <p14:creationId xmlns:p14="http://schemas.microsoft.com/office/powerpoint/2010/main" val="2417507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27180"/>
          </a:xfrm>
          <a:prstGeom prst="rect">
            <a:avLst/>
          </a:prstGeom>
        </p:spPr>
      </p:pic>
      <p:sp>
        <p:nvSpPr>
          <p:cNvPr id="3" name="object 3"/>
          <p:cNvSpPr/>
          <p:nvPr/>
        </p:nvSpPr>
        <p:spPr>
          <a:xfrm>
            <a:off x="2543556" y="4879848"/>
            <a:ext cx="6981825" cy="1763395"/>
          </a:xfrm>
          <a:custGeom>
            <a:avLst/>
            <a:gdLst/>
            <a:ahLst/>
            <a:cxnLst/>
            <a:rect l="l" t="t" r="r" b="b"/>
            <a:pathLst>
              <a:path w="6981825" h="1763395">
                <a:moveTo>
                  <a:pt x="6841236" y="0"/>
                </a:moveTo>
                <a:lnTo>
                  <a:pt x="140157" y="0"/>
                </a:lnTo>
                <a:lnTo>
                  <a:pt x="95856" y="7144"/>
                </a:lnTo>
                <a:lnTo>
                  <a:pt x="57382" y="27041"/>
                </a:lnTo>
                <a:lnTo>
                  <a:pt x="27042" y="57387"/>
                </a:lnTo>
                <a:lnTo>
                  <a:pt x="7145" y="95877"/>
                </a:lnTo>
                <a:lnTo>
                  <a:pt x="0" y="140207"/>
                </a:lnTo>
                <a:lnTo>
                  <a:pt x="0" y="1623098"/>
                </a:lnTo>
                <a:lnTo>
                  <a:pt x="7145" y="1667404"/>
                </a:lnTo>
                <a:lnTo>
                  <a:pt x="27042" y="1705882"/>
                </a:lnTo>
                <a:lnTo>
                  <a:pt x="57382" y="1736224"/>
                </a:lnTo>
                <a:lnTo>
                  <a:pt x="95856" y="1756122"/>
                </a:lnTo>
                <a:lnTo>
                  <a:pt x="140157" y="1763267"/>
                </a:lnTo>
                <a:lnTo>
                  <a:pt x="6841236" y="1763267"/>
                </a:lnTo>
                <a:lnTo>
                  <a:pt x="6885566" y="1756122"/>
                </a:lnTo>
                <a:lnTo>
                  <a:pt x="6924056" y="1736224"/>
                </a:lnTo>
                <a:lnTo>
                  <a:pt x="6954402" y="1705882"/>
                </a:lnTo>
                <a:lnTo>
                  <a:pt x="6974299" y="1667404"/>
                </a:lnTo>
                <a:lnTo>
                  <a:pt x="6981444" y="1623098"/>
                </a:lnTo>
                <a:lnTo>
                  <a:pt x="6981444" y="140207"/>
                </a:lnTo>
                <a:lnTo>
                  <a:pt x="6974299" y="95877"/>
                </a:lnTo>
                <a:lnTo>
                  <a:pt x="6954402" y="57387"/>
                </a:lnTo>
                <a:lnTo>
                  <a:pt x="6924056" y="27041"/>
                </a:lnTo>
                <a:lnTo>
                  <a:pt x="6885566" y="7144"/>
                </a:lnTo>
                <a:lnTo>
                  <a:pt x="6841236" y="0"/>
                </a:lnTo>
                <a:close/>
              </a:path>
            </a:pathLst>
          </a:custGeom>
          <a:solidFill>
            <a:srgbClr val="DCE6F1"/>
          </a:solidFill>
        </p:spPr>
        <p:txBody>
          <a:bodyPr wrap="square" lIns="0" tIns="0" rIns="0" bIns="0" rtlCol="0"/>
          <a:lstStyle/>
          <a:p>
            <a:endParaRPr/>
          </a:p>
        </p:txBody>
      </p:sp>
      <p:sp>
        <p:nvSpPr>
          <p:cNvPr id="4" name="object 4"/>
          <p:cNvSpPr txBox="1"/>
          <p:nvPr/>
        </p:nvSpPr>
        <p:spPr>
          <a:xfrm>
            <a:off x="2072131" y="842517"/>
            <a:ext cx="8194040" cy="574040"/>
          </a:xfrm>
          <a:prstGeom prst="rect">
            <a:avLst/>
          </a:prstGeom>
        </p:spPr>
        <p:txBody>
          <a:bodyPr vert="horz" wrap="square" lIns="0" tIns="12700" rIns="0" bIns="0" rtlCol="0">
            <a:spAutoFit/>
          </a:bodyPr>
          <a:lstStyle/>
          <a:p>
            <a:pPr marL="231775" marR="5080" indent="-219710">
              <a:spcBef>
                <a:spcPts val="100"/>
              </a:spcBef>
              <a:buFont typeface="Wingdings"/>
              <a:buChar char=""/>
              <a:tabLst>
                <a:tab pos="232410" algn="l"/>
              </a:tabLst>
            </a:pPr>
            <a:r>
              <a:rPr dirty="0">
                <a:latin typeface="メイリオ"/>
                <a:cs typeface="メイリオ"/>
              </a:rPr>
              <a:t>日本銀行は、</a:t>
            </a:r>
            <a:r>
              <a:rPr spc="-10" dirty="0">
                <a:latin typeface="メイリオ"/>
                <a:cs typeface="メイリオ"/>
              </a:rPr>
              <a:t>CBDC</a:t>
            </a:r>
            <a:r>
              <a:rPr spc="-5" dirty="0">
                <a:latin typeface="メイリオ"/>
                <a:cs typeface="メイリオ"/>
              </a:rPr>
              <a:t>に関する技術的な実現可能性を検証するための</a:t>
            </a:r>
            <a:r>
              <a:rPr b="1" spc="-10" dirty="0">
                <a:solidFill>
                  <a:srgbClr val="006FC0"/>
                </a:solidFill>
                <a:latin typeface="メイリオ"/>
                <a:cs typeface="メイリオ"/>
              </a:rPr>
              <a:t>実証実験を</a:t>
            </a:r>
            <a:r>
              <a:rPr b="1" dirty="0">
                <a:solidFill>
                  <a:srgbClr val="006FC0"/>
                </a:solidFill>
                <a:latin typeface="メイリオ"/>
                <a:cs typeface="メイリオ"/>
              </a:rPr>
              <a:t>段階的、計画的に実施している</a:t>
            </a:r>
            <a:r>
              <a:rPr spc="-50" dirty="0">
                <a:latin typeface="メイリオ"/>
                <a:cs typeface="メイリオ"/>
              </a:rPr>
              <a:t>。</a:t>
            </a:r>
            <a:endParaRPr>
              <a:latin typeface="メイリオ"/>
              <a:cs typeface="メイリオ"/>
            </a:endParaRPr>
          </a:p>
        </p:txBody>
      </p:sp>
      <p:grpSp>
        <p:nvGrpSpPr>
          <p:cNvPr id="5" name="object 5"/>
          <p:cNvGrpSpPr/>
          <p:nvPr/>
        </p:nvGrpSpPr>
        <p:grpSpPr>
          <a:xfrm>
            <a:off x="6745224" y="1626107"/>
            <a:ext cx="3042285" cy="563880"/>
            <a:chOff x="5221223" y="1626107"/>
            <a:chExt cx="3042285" cy="563880"/>
          </a:xfrm>
        </p:grpSpPr>
        <p:sp>
          <p:nvSpPr>
            <p:cNvPr id="6" name="object 6"/>
            <p:cNvSpPr/>
            <p:nvPr/>
          </p:nvSpPr>
          <p:spPr>
            <a:xfrm>
              <a:off x="5240273" y="1645157"/>
              <a:ext cx="3004185" cy="525780"/>
            </a:xfrm>
            <a:custGeom>
              <a:avLst/>
              <a:gdLst/>
              <a:ahLst/>
              <a:cxnLst/>
              <a:rect l="l" t="t" r="r" b="b"/>
              <a:pathLst>
                <a:path w="3004184" h="525780">
                  <a:moveTo>
                    <a:pt x="2740914" y="0"/>
                  </a:moveTo>
                  <a:lnTo>
                    <a:pt x="0" y="0"/>
                  </a:lnTo>
                  <a:lnTo>
                    <a:pt x="0" y="525779"/>
                  </a:lnTo>
                  <a:lnTo>
                    <a:pt x="2740914" y="525779"/>
                  </a:lnTo>
                  <a:lnTo>
                    <a:pt x="3003804" y="262889"/>
                  </a:lnTo>
                  <a:lnTo>
                    <a:pt x="2740914" y="0"/>
                  </a:lnTo>
                  <a:close/>
                </a:path>
              </a:pathLst>
            </a:custGeom>
            <a:solidFill>
              <a:srgbClr val="77923B"/>
            </a:solidFill>
          </p:spPr>
          <p:txBody>
            <a:bodyPr wrap="square" lIns="0" tIns="0" rIns="0" bIns="0" rtlCol="0"/>
            <a:lstStyle/>
            <a:p>
              <a:endParaRPr/>
            </a:p>
          </p:txBody>
        </p:sp>
        <p:sp>
          <p:nvSpPr>
            <p:cNvPr id="7" name="object 7"/>
            <p:cNvSpPr/>
            <p:nvPr/>
          </p:nvSpPr>
          <p:spPr>
            <a:xfrm>
              <a:off x="5240273" y="1645157"/>
              <a:ext cx="3004185" cy="525780"/>
            </a:xfrm>
            <a:custGeom>
              <a:avLst/>
              <a:gdLst/>
              <a:ahLst/>
              <a:cxnLst/>
              <a:rect l="l" t="t" r="r" b="b"/>
              <a:pathLst>
                <a:path w="3004184" h="525780">
                  <a:moveTo>
                    <a:pt x="0" y="0"/>
                  </a:moveTo>
                  <a:lnTo>
                    <a:pt x="2740914" y="0"/>
                  </a:lnTo>
                  <a:lnTo>
                    <a:pt x="3003804" y="262889"/>
                  </a:lnTo>
                  <a:lnTo>
                    <a:pt x="2740914"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8" name="object 8"/>
          <p:cNvSpPr txBox="1"/>
          <p:nvPr/>
        </p:nvSpPr>
        <p:spPr>
          <a:xfrm>
            <a:off x="7737729" y="1764233"/>
            <a:ext cx="12312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パイロット実験</a:t>
            </a:r>
            <a:endParaRPr sz="1350">
              <a:latin typeface="メイリオ"/>
              <a:cs typeface="メイリオ"/>
            </a:endParaRPr>
          </a:p>
        </p:txBody>
      </p:sp>
      <p:grpSp>
        <p:nvGrpSpPr>
          <p:cNvPr id="9" name="object 9"/>
          <p:cNvGrpSpPr/>
          <p:nvPr/>
        </p:nvGrpSpPr>
        <p:grpSpPr>
          <a:xfrm>
            <a:off x="4770120" y="1626107"/>
            <a:ext cx="2581910" cy="563880"/>
            <a:chOff x="3246120" y="1626107"/>
            <a:chExt cx="2581910" cy="563880"/>
          </a:xfrm>
        </p:grpSpPr>
        <p:sp>
          <p:nvSpPr>
            <p:cNvPr id="10" name="object 10"/>
            <p:cNvSpPr/>
            <p:nvPr/>
          </p:nvSpPr>
          <p:spPr>
            <a:xfrm>
              <a:off x="3265170" y="1645157"/>
              <a:ext cx="2543810" cy="525780"/>
            </a:xfrm>
            <a:custGeom>
              <a:avLst/>
              <a:gdLst/>
              <a:ahLst/>
              <a:cxnLst/>
              <a:rect l="l" t="t" r="r" b="b"/>
              <a:pathLst>
                <a:path w="2543810" h="525780">
                  <a:moveTo>
                    <a:pt x="2280666" y="0"/>
                  </a:moveTo>
                  <a:lnTo>
                    <a:pt x="0" y="0"/>
                  </a:lnTo>
                  <a:lnTo>
                    <a:pt x="0" y="525779"/>
                  </a:lnTo>
                  <a:lnTo>
                    <a:pt x="2280666" y="525779"/>
                  </a:lnTo>
                  <a:lnTo>
                    <a:pt x="2543555" y="262889"/>
                  </a:lnTo>
                  <a:lnTo>
                    <a:pt x="2280666" y="0"/>
                  </a:lnTo>
                  <a:close/>
                </a:path>
              </a:pathLst>
            </a:custGeom>
            <a:solidFill>
              <a:srgbClr val="006FC0"/>
            </a:solidFill>
          </p:spPr>
          <p:txBody>
            <a:bodyPr wrap="square" lIns="0" tIns="0" rIns="0" bIns="0" rtlCol="0"/>
            <a:lstStyle/>
            <a:p>
              <a:endParaRPr/>
            </a:p>
          </p:txBody>
        </p:sp>
        <p:sp>
          <p:nvSpPr>
            <p:cNvPr id="11" name="object 11"/>
            <p:cNvSpPr/>
            <p:nvPr/>
          </p:nvSpPr>
          <p:spPr>
            <a:xfrm>
              <a:off x="3265170" y="1645157"/>
              <a:ext cx="2543810" cy="525780"/>
            </a:xfrm>
            <a:custGeom>
              <a:avLst/>
              <a:gdLst/>
              <a:ahLst/>
              <a:cxnLst/>
              <a:rect l="l" t="t" r="r" b="b"/>
              <a:pathLst>
                <a:path w="2543810" h="525780">
                  <a:moveTo>
                    <a:pt x="0" y="0"/>
                  </a:moveTo>
                  <a:lnTo>
                    <a:pt x="2280666" y="0"/>
                  </a:lnTo>
                  <a:lnTo>
                    <a:pt x="2543555" y="262889"/>
                  </a:lnTo>
                  <a:lnTo>
                    <a:pt x="2280666"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12" name="object 12"/>
          <p:cNvSpPr txBox="1"/>
          <p:nvPr/>
        </p:nvSpPr>
        <p:spPr>
          <a:xfrm>
            <a:off x="5292345" y="1764233"/>
            <a:ext cx="15741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概念実証フェーズ２</a:t>
            </a:r>
            <a:endParaRPr sz="1350">
              <a:latin typeface="メイリオ"/>
              <a:cs typeface="メイリオ"/>
            </a:endParaRPr>
          </a:p>
        </p:txBody>
      </p:sp>
      <p:grpSp>
        <p:nvGrpSpPr>
          <p:cNvPr id="13" name="object 13"/>
          <p:cNvGrpSpPr/>
          <p:nvPr/>
        </p:nvGrpSpPr>
        <p:grpSpPr>
          <a:xfrm>
            <a:off x="2525267" y="1626107"/>
            <a:ext cx="2581910" cy="563880"/>
            <a:chOff x="1001267" y="1626107"/>
            <a:chExt cx="2581910" cy="563880"/>
          </a:xfrm>
        </p:grpSpPr>
        <p:sp>
          <p:nvSpPr>
            <p:cNvPr id="14" name="object 14"/>
            <p:cNvSpPr/>
            <p:nvPr/>
          </p:nvSpPr>
          <p:spPr>
            <a:xfrm>
              <a:off x="1020317" y="1645157"/>
              <a:ext cx="2543810" cy="525780"/>
            </a:xfrm>
            <a:custGeom>
              <a:avLst/>
              <a:gdLst/>
              <a:ahLst/>
              <a:cxnLst/>
              <a:rect l="l" t="t" r="r" b="b"/>
              <a:pathLst>
                <a:path w="2543810" h="525780">
                  <a:moveTo>
                    <a:pt x="2280666" y="0"/>
                  </a:moveTo>
                  <a:lnTo>
                    <a:pt x="0" y="0"/>
                  </a:lnTo>
                  <a:lnTo>
                    <a:pt x="0" y="525779"/>
                  </a:lnTo>
                  <a:lnTo>
                    <a:pt x="2280666" y="525779"/>
                  </a:lnTo>
                  <a:lnTo>
                    <a:pt x="2543556" y="262889"/>
                  </a:lnTo>
                  <a:lnTo>
                    <a:pt x="2280666" y="0"/>
                  </a:lnTo>
                  <a:close/>
                </a:path>
              </a:pathLst>
            </a:custGeom>
            <a:solidFill>
              <a:srgbClr val="548ED4"/>
            </a:solidFill>
          </p:spPr>
          <p:txBody>
            <a:bodyPr wrap="square" lIns="0" tIns="0" rIns="0" bIns="0" rtlCol="0"/>
            <a:lstStyle/>
            <a:p>
              <a:endParaRPr/>
            </a:p>
          </p:txBody>
        </p:sp>
        <p:sp>
          <p:nvSpPr>
            <p:cNvPr id="15" name="object 15"/>
            <p:cNvSpPr/>
            <p:nvPr/>
          </p:nvSpPr>
          <p:spPr>
            <a:xfrm>
              <a:off x="1020317" y="1645157"/>
              <a:ext cx="2543810" cy="525780"/>
            </a:xfrm>
            <a:custGeom>
              <a:avLst/>
              <a:gdLst/>
              <a:ahLst/>
              <a:cxnLst/>
              <a:rect l="l" t="t" r="r" b="b"/>
              <a:pathLst>
                <a:path w="2543810" h="525780">
                  <a:moveTo>
                    <a:pt x="0" y="0"/>
                  </a:moveTo>
                  <a:lnTo>
                    <a:pt x="2280666" y="0"/>
                  </a:lnTo>
                  <a:lnTo>
                    <a:pt x="2543556" y="262889"/>
                  </a:lnTo>
                  <a:lnTo>
                    <a:pt x="2280666" y="525779"/>
                  </a:lnTo>
                  <a:lnTo>
                    <a:pt x="0" y="525779"/>
                  </a:lnTo>
                  <a:lnTo>
                    <a:pt x="0" y="0"/>
                  </a:lnTo>
                  <a:close/>
                </a:path>
              </a:pathLst>
            </a:custGeom>
            <a:ln w="38100">
              <a:solidFill>
                <a:srgbClr val="FFFFFF"/>
              </a:solidFill>
            </a:ln>
          </p:spPr>
          <p:txBody>
            <a:bodyPr wrap="square" lIns="0" tIns="0" rIns="0" bIns="0" rtlCol="0"/>
            <a:lstStyle/>
            <a:p>
              <a:endParaRPr/>
            </a:p>
          </p:txBody>
        </p:sp>
      </p:grpSp>
      <p:sp>
        <p:nvSpPr>
          <p:cNvPr id="16" name="object 16"/>
          <p:cNvSpPr txBox="1"/>
          <p:nvPr/>
        </p:nvSpPr>
        <p:spPr>
          <a:xfrm>
            <a:off x="2963037" y="1764233"/>
            <a:ext cx="1574165" cy="221214"/>
          </a:xfrm>
          <a:prstGeom prst="rect">
            <a:avLst/>
          </a:prstGeom>
        </p:spPr>
        <p:txBody>
          <a:bodyPr vert="horz" wrap="square" lIns="0" tIns="13335" rIns="0" bIns="0" rtlCol="0">
            <a:spAutoFit/>
          </a:bodyPr>
          <a:lstStyle/>
          <a:p>
            <a:pPr marL="12700">
              <a:spcBef>
                <a:spcPts val="105"/>
              </a:spcBef>
            </a:pPr>
            <a:r>
              <a:rPr sz="1350" b="1" spc="-20" dirty="0">
                <a:solidFill>
                  <a:srgbClr val="FFFFFF"/>
                </a:solidFill>
                <a:latin typeface="メイリオ"/>
                <a:cs typeface="メイリオ"/>
              </a:rPr>
              <a:t>概念実証フェーズ１</a:t>
            </a:r>
            <a:endParaRPr sz="1350">
              <a:latin typeface="メイリオ"/>
              <a:cs typeface="メイリオ"/>
            </a:endParaRPr>
          </a:p>
        </p:txBody>
      </p:sp>
      <p:sp>
        <p:nvSpPr>
          <p:cNvPr id="17" name="object 17"/>
          <p:cNvSpPr/>
          <p:nvPr/>
        </p:nvSpPr>
        <p:spPr>
          <a:xfrm>
            <a:off x="2543555" y="2336293"/>
            <a:ext cx="2374900" cy="1632585"/>
          </a:xfrm>
          <a:custGeom>
            <a:avLst/>
            <a:gdLst/>
            <a:ahLst/>
            <a:cxnLst/>
            <a:rect l="l" t="t" r="r" b="b"/>
            <a:pathLst>
              <a:path w="2374900" h="1632585">
                <a:moveTo>
                  <a:pt x="0" y="1632204"/>
                </a:moveTo>
                <a:lnTo>
                  <a:pt x="2374392" y="1632204"/>
                </a:lnTo>
                <a:lnTo>
                  <a:pt x="2374392" y="0"/>
                </a:lnTo>
                <a:lnTo>
                  <a:pt x="0" y="0"/>
                </a:lnTo>
                <a:lnTo>
                  <a:pt x="0" y="1632204"/>
                </a:lnTo>
                <a:close/>
              </a:path>
            </a:pathLst>
          </a:custGeom>
          <a:ln w="12192">
            <a:solidFill>
              <a:srgbClr val="000000"/>
            </a:solidFill>
          </a:ln>
        </p:spPr>
        <p:txBody>
          <a:bodyPr wrap="square" lIns="0" tIns="0" rIns="0" bIns="0" rtlCol="0"/>
          <a:lstStyle/>
          <a:p>
            <a:endParaRPr/>
          </a:p>
        </p:txBody>
      </p:sp>
      <p:sp>
        <p:nvSpPr>
          <p:cNvPr id="18" name="object 18"/>
          <p:cNvSpPr txBox="1"/>
          <p:nvPr/>
        </p:nvSpPr>
        <p:spPr>
          <a:xfrm>
            <a:off x="2634996" y="2445512"/>
            <a:ext cx="2205990" cy="1157605"/>
          </a:xfrm>
          <a:prstGeom prst="rect">
            <a:avLst/>
          </a:prstGeom>
        </p:spPr>
        <p:txBody>
          <a:bodyPr vert="horz" wrap="square" lIns="0" tIns="13335" rIns="0" bIns="0" rtlCol="0">
            <a:spAutoFit/>
          </a:bodyPr>
          <a:lstStyle/>
          <a:p>
            <a:pPr marR="5080" algn="just">
              <a:spcBef>
                <a:spcPts val="105"/>
              </a:spcBef>
            </a:pPr>
            <a:r>
              <a:rPr sz="1350" spc="65" dirty="0">
                <a:latin typeface="メイリオ"/>
                <a:cs typeface="メイリオ"/>
              </a:rPr>
              <a:t>システム的な実験環境を構</a:t>
            </a:r>
            <a:r>
              <a:rPr sz="1350" spc="-5" dirty="0">
                <a:latin typeface="メイリオ"/>
                <a:cs typeface="メイリオ"/>
              </a:rPr>
              <a:t>築し、</a:t>
            </a:r>
            <a:r>
              <a:rPr sz="1350" spc="-10" dirty="0">
                <a:latin typeface="メイリオ"/>
                <a:cs typeface="メイリオ"/>
              </a:rPr>
              <a:t>CBDC</a:t>
            </a:r>
            <a:r>
              <a:rPr sz="1350" dirty="0">
                <a:latin typeface="メイリオ"/>
                <a:cs typeface="メイリオ"/>
              </a:rPr>
              <a:t>の</a:t>
            </a:r>
            <a:r>
              <a:rPr sz="1350" b="1" spc="-15" dirty="0">
                <a:solidFill>
                  <a:srgbClr val="006FC0"/>
                </a:solidFill>
                <a:latin typeface="メイリオ"/>
                <a:cs typeface="メイリオ"/>
              </a:rPr>
              <a:t>基本機能</a:t>
            </a:r>
            <a:r>
              <a:rPr sz="1350" dirty="0">
                <a:latin typeface="メイリオ"/>
                <a:cs typeface="メイリオ"/>
              </a:rPr>
              <a:t>（</a:t>
            </a:r>
            <a:r>
              <a:rPr sz="1350" spc="-50" dirty="0">
                <a:latin typeface="メイリオ"/>
                <a:cs typeface="メイリオ"/>
              </a:rPr>
              <a:t>発</a:t>
            </a:r>
            <a:r>
              <a:rPr sz="1350" spc="80" dirty="0">
                <a:latin typeface="メイリオ"/>
                <a:cs typeface="メイリオ"/>
              </a:rPr>
              <a:t>行、流通、還収）</a:t>
            </a:r>
            <a:r>
              <a:rPr sz="1350" spc="50" dirty="0">
                <a:latin typeface="メイリオ"/>
                <a:cs typeface="メイリオ"/>
              </a:rPr>
              <a:t>に関する</a:t>
            </a:r>
            <a:r>
              <a:rPr sz="1350" spc="-10" dirty="0">
                <a:latin typeface="メイリオ"/>
                <a:cs typeface="メイリオ"/>
              </a:rPr>
              <a:t>検証を行う。</a:t>
            </a:r>
            <a:endParaRPr sz="1350">
              <a:latin typeface="メイリオ"/>
              <a:cs typeface="メイリオ"/>
            </a:endParaRPr>
          </a:p>
          <a:p>
            <a:pPr>
              <a:spcBef>
                <a:spcPts val="805"/>
              </a:spcBef>
            </a:pPr>
            <a:r>
              <a:rPr sz="1350" spc="5" dirty="0">
                <a:latin typeface="メイリオ"/>
                <a:cs typeface="メイリオ"/>
              </a:rPr>
              <a:t>→</a:t>
            </a:r>
            <a:endParaRPr sz="1350">
              <a:latin typeface="メイリオ"/>
              <a:cs typeface="メイリオ"/>
            </a:endParaRPr>
          </a:p>
        </p:txBody>
      </p:sp>
      <p:sp>
        <p:nvSpPr>
          <p:cNvPr id="19" name="object 19"/>
          <p:cNvSpPr txBox="1"/>
          <p:nvPr/>
        </p:nvSpPr>
        <p:spPr>
          <a:xfrm>
            <a:off x="2978150" y="3370834"/>
            <a:ext cx="1800860" cy="221214"/>
          </a:xfrm>
          <a:prstGeom prst="rect">
            <a:avLst/>
          </a:prstGeom>
        </p:spPr>
        <p:txBody>
          <a:bodyPr vert="horz" wrap="square" lIns="0" tIns="13335" rIns="0" bIns="0" rtlCol="0">
            <a:spAutoFit/>
          </a:bodyPr>
          <a:lstStyle/>
          <a:p>
            <a:pPr>
              <a:spcBef>
                <a:spcPts val="105"/>
              </a:spcBef>
            </a:pPr>
            <a:r>
              <a:rPr sz="1350" b="1" spc="-10" dirty="0">
                <a:solidFill>
                  <a:srgbClr val="006FC0"/>
                </a:solidFill>
                <a:latin typeface="メイリオ"/>
                <a:cs typeface="メイリオ"/>
              </a:rPr>
              <a:t>2021</a:t>
            </a:r>
            <a:r>
              <a:rPr sz="1350" b="1" dirty="0">
                <a:solidFill>
                  <a:srgbClr val="006FC0"/>
                </a:solidFill>
                <a:latin typeface="メイリオ"/>
                <a:cs typeface="メイリオ"/>
              </a:rPr>
              <a:t>年４月</a:t>
            </a:r>
            <a:r>
              <a:rPr sz="1350" b="1" spc="-10" dirty="0">
                <a:solidFill>
                  <a:srgbClr val="006FC0"/>
                </a:solidFill>
                <a:latin typeface="メイリオ"/>
                <a:cs typeface="メイリオ"/>
              </a:rPr>
              <a:t>～2022</a:t>
            </a:r>
            <a:r>
              <a:rPr sz="1350" b="1" spc="-50" dirty="0">
                <a:solidFill>
                  <a:srgbClr val="006FC0"/>
                </a:solidFill>
                <a:latin typeface="メイリオ"/>
                <a:cs typeface="メイリオ"/>
              </a:rPr>
              <a:t>年</a:t>
            </a:r>
            <a:endParaRPr sz="1350">
              <a:latin typeface="メイリオ"/>
              <a:cs typeface="メイリオ"/>
            </a:endParaRPr>
          </a:p>
        </p:txBody>
      </p:sp>
      <p:sp>
        <p:nvSpPr>
          <p:cNvPr id="20" name="object 20"/>
          <p:cNvSpPr txBox="1"/>
          <p:nvPr/>
        </p:nvSpPr>
        <p:spPr>
          <a:xfrm>
            <a:off x="2805683" y="3576573"/>
            <a:ext cx="358140" cy="221214"/>
          </a:xfrm>
          <a:prstGeom prst="rect">
            <a:avLst/>
          </a:prstGeom>
        </p:spPr>
        <p:txBody>
          <a:bodyPr vert="horz" wrap="square" lIns="0" tIns="13335" rIns="0" bIns="0" rtlCol="0">
            <a:spAutoFit/>
          </a:bodyPr>
          <a:lstStyle/>
          <a:p>
            <a:pPr>
              <a:spcBef>
                <a:spcPts val="105"/>
              </a:spcBef>
            </a:pPr>
            <a:r>
              <a:rPr sz="1350" b="1" spc="-25" dirty="0">
                <a:solidFill>
                  <a:srgbClr val="006FC0"/>
                </a:solidFill>
                <a:latin typeface="メイリオ"/>
                <a:cs typeface="メイリオ"/>
              </a:rPr>
              <a:t>３月</a:t>
            </a:r>
            <a:endParaRPr sz="1350">
              <a:latin typeface="メイリオ"/>
              <a:cs typeface="メイリオ"/>
            </a:endParaRPr>
          </a:p>
        </p:txBody>
      </p:sp>
      <p:sp>
        <p:nvSpPr>
          <p:cNvPr id="21" name="object 21"/>
          <p:cNvSpPr txBox="1"/>
          <p:nvPr/>
        </p:nvSpPr>
        <p:spPr>
          <a:xfrm>
            <a:off x="5006340" y="2336292"/>
            <a:ext cx="2178050" cy="1402948"/>
          </a:xfrm>
          <a:prstGeom prst="rect">
            <a:avLst/>
          </a:prstGeom>
          <a:ln w="12192">
            <a:solidFill>
              <a:srgbClr val="000000"/>
            </a:solidFill>
          </a:ln>
        </p:spPr>
        <p:txBody>
          <a:bodyPr vert="horz" wrap="square" lIns="0" tIns="2540" rIns="0" bIns="0" rtlCol="0">
            <a:spAutoFit/>
          </a:bodyPr>
          <a:lstStyle/>
          <a:p>
            <a:pPr>
              <a:spcBef>
                <a:spcPts val="20"/>
              </a:spcBef>
            </a:pPr>
            <a:endParaRPr sz="1350">
              <a:latin typeface="Times New Roman"/>
              <a:cs typeface="Times New Roman"/>
            </a:endParaRPr>
          </a:p>
          <a:p>
            <a:pPr marL="91440" marR="81915" algn="just"/>
            <a:r>
              <a:rPr sz="1350" spc="55" dirty="0">
                <a:latin typeface="メイリオ"/>
                <a:cs typeface="メイリオ"/>
              </a:rPr>
              <a:t>フェーズ１で構築した実</a:t>
            </a:r>
            <a:r>
              <a:rPr sz="1350" spc="135" dirty="0">
                <a:latin typeface="メイリオ"/>
                <a:cs typeface="メイリオ"/>
              </a:rPr>
              <a:t>験環境に</a:t>
            </a:r>
            <a:r>
              <a:rPr sz="1350" spc="-75" dirty="0">
                <a:latin typeface="メイリオ"/>
                <a:cs typeface="メイリオ"/>
              </a:rPr>
              <a:t>CBDC</a:t>
            </a:r>
            <a:r>
              <a:rPr sz="1350" spc="45" dirty="0">
                <a:latin typeface="メイリオ"/>
                <a:cs typeface="メイリオ"/>
              </a:rPr>
              <a:t> の</a:t>
            </a:r>
            <a:r>
              <a:rPr sz="1350" b="1" spc="70" dirty="0">
                <a:solidFill>
                  <a:srgbClr val="006FC0"/>
                </a:solidFill>
                <a:latin typeface="メイリオ"/>
                <a:cs typeface="メイリオ"/>
              </a:rPr>
              <a:t>周辺機</a:t>
            </a:r>
            <a:r>
              <a:rPr sz="1350" b="1" spc="80" dirty="0">
                <a:solidFill>
                  <a:srgbClr val="006FC0"/>
                </a:solidFill>
                <a:latin typeface="メイリオ"/>
                <a:cs typeface="メイリオ"/>
              </a:rPr>
              <a:t>能</a:t>
            </a:r>
            <a:r>
              <a:rPr sz="1350" spc="55" dirty="0">
                <a:latin typeface="メイリオ"/>
                <a:cs typeface="メイリオ"/>
              </a:rPr>
              <a:t>を付加して、その実現</a:t>
            </a:r>
            <a:r>
              <a:rPr sz="1350" spc="-15" dirty="0">
                <a:latin typeface="メイリオ"/>
                <a:cs typeface="メイリオ"/>
              </a:rPr>
              <a:t>可能性などを検証する。</a:t>
            </a:r>
            <a:endParaRPr sz="1350">
              <a:latin typeface="メイリオ"/>
              <a:cs typeface="メイリオ"/>
            </a:endParaRPr>
          </a:p>
          <a:p>
            <a:pPr marL="91440" algn="just">
              <a:spcBef>
                <a:spcPts val="1205"/>
              </a:spcBef>
            </a:pPr>
            <a:r>
              <a:rPr sz="1350" spc="140" dirty="0">
                <a:latin typeface="メイリオ"/>
                <a:cs typeface="メイリオ"/>
              </a:rPr>
              <a:t>→  </a:t>
            </a:r>
            <a:r>
              <a:rPr sz="1350" b="1" spc="-10" dirty="0">
                <a:solidFill>
                  <a:srgbClr val="006FC0"/>
                </a:solidFill>
                <a:latin typeface="メイリオ"/>
                <a:cs typeface="メイリオ"/>
              </a:rPr>
              <a:t>2022</a:t>
            </a:r>
            <a:r>
              <a:rPr sz="1350" b="1" dirty="0">
                <a:solidFill>
                  <a:srgbClr val="006FC0"/>
                </a:solidFill>
                <a:latin typeface="メイリオ"/>
                <a:cs typeface="メイリオ"/>
              </a:rPr>
              <a:t>年</a:t>
            </a:r>
            <a:r>
              <a:rPr sz="1350" b="1" spc="-10" dirty="0">
                <a:solidFill>
                  <a:srgbClr val="006FC0"/>
                </a:solidFill>
                <a:latin typeface="メイリオ"/>
                <a:cs typeface="メイリオ"/>
              </a:rPr>
              <a:t>4</a:t>
            </a:r>
            <a:r>
              <a:rPr sz="1350" b="1" spc="-15" dirty="0">
                <a:solidFill>
                  <a:srgbClr val="006FC0"/>
                </a:solidFill>
                <a:latin typeface="メイリオ"/>
                <a:cs typeface="メイリオ"/>
              </a:rPr>
              <a:t>月に開始</a:t>
            </a:r>
            <a:endParaRPr sz="1350">
              <a:latin typeface="メイリオ"/>
              <a:cs typeface="メイリオ"/>
            </a:endParaRPr>
          </a:p>
        </p:txBody>
      </p:sp>
      <p:sp>
        <p:nvSpPr>
          <p:cNvPr id="22" name="object 22"/>
          <p:cNvSpPr/>
          <p:nvPr/>
        </p:nvSpPr>
        <p:spPr>
          <a:xfrm>
            <a:off x="7271003" y="2336293"/>
            <a:ext cx="2254250" cy="1632585"/>
          </a:xfrm>
          <a:custGeom>
            <a:avLst/>
            <a:gdLst/>
            <a:ahLst/>
            <a:cxnLst/>
            <a:rect l="l" t="t" r="r" b="b"/>
            <a:pathLst>
              <a:path w="2254250" h="1632585">
                <a:moveTo>
                  <a:pt x="0" y="1632204"/>
                </a:moveTo>
                <a:lnTo>
                  <a:pt x="2253996" y="1632204"/>
                </a:lnTo>
                <a:lnTo>
                  <a:pt x="2253996" y="0"/>
                </a:lnTo>
                <a:lnTo>
                  <a:pt x="0" y="0"/>
                </a:lnTo>
                <a:lnTo>
                  <a:pt x="0" y="1632204"/>
                </a:lnTo>
                <a:close/>
              </a:path>
            </a:pathLst>
          </a:custGeom>
          <a:ln w="12192">
            <a:solidFill>
              <a:srgbClr val="000000"/>
            </a:solidFill>
          </a:ln>
        </p:spPr>
        <p:txBody>
          <a:bodyPr wrap="square" lIns="0" tIns="0" rIns="0" bIns="0" rtlCol="0"/>
          <a:lstStyle/>
          <a:p>
            <a:endParaRPr/>
          </a:p>
        </p:txBody>
      </p:sp>
      <p:sp>
        <p:nvSpPr>
          <p:cNvPr id="23" name="object 23"/>
          <p:cNvSpPr txBox="1"/>
          <p:nvPr/>
        </p:nvSpPr>
        <p:spPr>
          <a:xfrm>
            <a:off x="7351267" y="2599182"/>
            <a:ext cx="2096770" cy="643890"/>
          </a:xfrm>
          <a:prstGeom prst="rect">
            <a:avLst/>
          </a:prstGeom>
        </p:spPr>
        <p:txBody>
          <a:bodyPr vert="horz" wrap="square" lIns="0" tIns="13335" rIns="0" bIns="0" rtlCol="0">
            <a:spAutoFit/>
          </a:bodyPr>
          <a:lstStyle/>
          <a:p>
            <a:pPr marL="12700" marR="5080" algn="just">
              <a:spcBef>
                <a:spcPts val="105"/>
              </a:spcBef>
            </a:pPr>
            <a:r>
              <a:rPr sz="1350" spc="-5" dirty="0">
                <a:latin typeface="メイリオ"/>
                <a:cs typeface="メイリオ"/>
              </a:rPr>
              <a:t>概念実証を経て、さらに必</a:t>
            </a:r>
            <a:r>
              <a:rPr sz="1350" dirty="0">
                <a:latin typeface="メイリオ"/>
                <a:cs typeface="メイリオ"/>
              </a:rPr>
              <a:t>要と判断されれば、</a:t>
            </a:r>
            <a:r>
              <a:rPr sz="1350" b="1" spc="-20" dirty="0">
                <a:solidFill>
                  <a:srgbClr val="006FC0"/>
                </a:solidFill>
                <a:latin typeface="メイリオ"/>
                <a:cs typeface="メイリオ"/>
              </a:rPr>
              <a:t>民間事</a:t>
            </a:r>
            <a:r>
              <a:rPr sz="1350" b="1" spc="-15" dirty="0">
                <a:solidFill>
                  <a:srgbClr val="006FC0"/>
                </a:solidFill>
                <a:latin typeface="メイリオ"/>
                <a:cs typeface="メイリオ"/>
              </a:rPr>
              <a:t>業者や消費者が実地に参加</a:t>
            </a:r>
            <a:endParaRPr sz="1350">
              <a:latin typeface="メイリオ"/>
              <a:cs typeface="メイリオ"/>
            </a:endParaRPr>
          </a:p>
        </p:txBody>
      </p:sp>
      <p:sp>
        <p:nvSpPr>
          <p:cNvPr id="28" name="object 28"/>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60</a:t>
            </a:fld>
            <a:endParaRPr spc="-5" dirty="0"/>
          </a:p>
        </p:txBody>
      </p:sp>
      <p:sp>
        <p:nvSpPr>
          <p:cNvPr id="24" name="object 24"/>
          <p:cNvSpPr txBox="1"/>
          <p:nvPr/>
        </p:nvSpPr>
        <p:spPr>
          <a:xfrm>
            <a:off x="7351268" y="3216655"/>
            <a:ext cx="2096135" cy="221214"/>
          </a:xfrm>
          <a:prstGeom prst="rect">
            <a:avLst/>
          </a:prstGeom>
        </p:spPr>
        <p:txBody>
          <a:bodyPr vert="horz" wrap="square" lIns="0" tIns="13335" rIns="0" bIns="0" rtlCol="0">
            <a:spAutoFit/>
          </a:bodyPr>
          <a:lstStyle/>
          <a:p>
            <a:pPr marL="12700">
              <a:spcBef>
                <a:spcPts val="105"/>
              </a:spcBef>
            </a:pPr>
            <a:r>
              <a:rPr sz="1350" spc="-5" dirty="0">
                <a:latin typeface="メイリオ"/>
                <a:cs typeface="メイリオ"/>
              </a:rPr>
              <a:t>する形でのパイロット実験</a:t>
            </a:r>
            <a:endParaRPr sz="1350">
              <a:latin typeface="メイリオ"/>
              <a:cs typeface="メイリオ"/>
            </a:endParaRPr>
          </a:p>
        </p:txBody>
      </p:sp>
      <p:sp>
        <p:nvSpPr>
          <p:cNvPr id="25" name="object 25"/>
          <p:cNvSpPr txBox="1"/>
          <p:nvPr/>
        </p:nvSpPr>
        <p:spPr>
          <a:xfrm>
            <a:off x="7351268" y="3422395"/>
            <a:ext cx="2267585" cy="221214"/>
          </a:xfrm>
          <a:prstGeom prst="rect">
            <a:avLst/>
          </a:prstGeom>
        </p:spPr>
        <p:txBody>
          <a:bodyPr vert="horz" wrap="square" lIns="0" tIns="13335" rIns="0" bIns="0" rtlCol="0">
            <a:spAutoFit/>
          </a:bodyPr>
          <a:lstStyle/>
          <a:p>
            <a:pPr marL="12700">
              <a:spcBef>
                <a:spcPts val="105"/>
              </a:spcBef>
            </a:pPr>
            <a:r>
              <a:rPr sz="1350" spc="-5" dirty="0">
                <a:latin typeface="メイリオ"/>
                <a:cs typeface="メイリオ"/>
              </a:rPr>
              <a:t>を行うことも検討していく。</a:t>
            </a:r>
            <a:endParaRPr sz="1350">
              <a:latin typeface="メイリオ"/>
              <a:cs typeface="メイリオ"/>
            </a:endParaRPr>
          </a:p>
        </p:txBody>
      </p:sp>
      <p:sp>
        <p:nvSpPr>
          <p:cNvPr id="26" name="object 26"/>
          <p:cNvSpPr txBox="1"/>
          <p:nvPr/>
        </p:nvSpPr>
        <p:spPr>
          <a:xfrm>
            <a:off x="2072132" y="4377690"/>
            <a:ext cx="8208009" cy="1862048"/>
          </a:xfrm>
          <a:prstGeom prst="rect">
            <a:avLst/>
          </a:prstGeom>
        </p:spPr>
        <p:txBody>
          <a:bodyPr vert="horz" wrap="square" lIns="0" tIns="12700" rIns="0" bIns="0" rtlCol="0">
            <a:spAutoFit/>
          </a:bodyPr>
          <a:lstStyle/>
          <a:p>
            <a:pPr marL="269875" indent="-257810">
              <a:spcBef>
                <a:spcPts val="100"/>
              </a:spcBef>
              <a:buFont typeface="Wingdings"/>
              <a:buChar char=""/>
              <a:tabLst>
                <a:tab pos="270510" algn="l"/>
              </a:tabLst>
            </a:pPr>
            <a:r>
              <a:rPr dirty="0">
                <a:latin typeface="メイリオ"/>
                <a:cs typeface="メイリオ"/>
              </a:rPr>
              <a:t>実証実験と並行して、以下の点を中心に、</a:t>
            </a:r>
            <a:r>
              <a:rPr b="1" dirty="0">
                <a:solidFill>
                  <a:srgbClr val="006FC0"/>
                </a:solidFill>
                <a:latin typeface="メイリオ"/>
                <a:cs typeface="メイリオ"/>
              </a:rPr>
              <a:t>制度設計面の検討</a:t>
            </a:r>
            <a:r>
              <a:rPr spc="-10" dirty="0">
                <a:latin typeface="メイリオ"/>
                <a:cs typeface="メイリオ"/>
              </a:rPr>
              <a:t>を進めている。</a:t>
            </a:r>
            <a:endParaRPr>
              <a:latin typeface="メイリオ"/>
              <a:cs typeface="メイリオ"/>
            </a:endParaRPr>
          </a:p>
          <a:p>
            <a:pPr>
              <a:spcBef>
                <a:spcPts val="105"/>
              </a:spcBef>
            </a:pPr>
            <a:endParaRPr sz="1350">
              <a:latin typeface="メイリオ"/>
              <a:cs typeface="メイリオ"/>
            </a:endParaRPr>
          </a:p>
          <a:p>
            <a:pPr marL="712470"/>
            <a:r>
              <a:rPr spc="-5" dirty="0">
                <a:latin typeface="メイリオ"/>
                <a:cs typeface="メイリオ"/>
              </a:rPr>
              <a:t>① 中央銀行と民間事業者の</a:t>
            </a:r>
            <a:r>
              <a:rPr b="1" dirty="0">
                <a:solidFill>
                  <a:srgbClr val="006FC0"/>
                </a:solidFill>
                <a:latin typeface="メイリオ"/>
                <a:cs typeface="メイリオ"/>
              </a:rPr>
              <a:t>協調・役割分担</a:t>
            </a:r>
            <a:r>
              <a:rPr spc="-15" dirty="0">
                <a:latin typeface="メイリオ"/>
                <a:cs typeface="メイリオ"/>
              </a:rPr>
              <a:t>のあり方</a:t>
            </a:r>
            <a:endParaRPr>
              <a:latin typeface="メイリオ"/>
              <a:cs typeface="メイリオ"/>
            </a:endParaRPr>
          </a:p>
          <a:p>
            <a:pPr marL="712470">
              <a:spcBef>
                <a:spcPts val="650"/>
              </a:spcBef>
            </a:pPr>
            <a:r>
              <a:rPr spc="-5" dirty="0">
                <a:latin typeface="メイリオ"/>
                <a:cs typeface="メイリオ"/>
              </a:rPr>
              <a:t>② </a:t>
            </a:r>
            <a:r>
              <a:rPr b="1" dirty="0">
                <a:solidFill>
                  <a:srgbClr val="006FC0"/>
                </a:solidFill>
                <a:latin typeface="メイリオ"/>
                <a:cs typeface="メイリオ"/>
              </a:rPr>
              <a:t>金融システムの安定</a:t>
            </a:r>
            <a:r>
              <a:rPr spc="-10" dirty="0">
                <a:latin typeface="メイリオ"/>
                <a:cs typeface="メイリオ"/>
              </a:rPr>
              <a:t>等との関係</a:t>
            </a:r>
            <a:endParaRPr>
              <a:latin typeface="メイリオ"/>
              <a:cs typeface="メイリオ"/>
            </a:endParaRPr>
          </a:p>
          <a:p>
            <a:pPr marL="712470">
              <a:spcBef>
                <a:spcPts val="640"/>
              </a:spcBef>
            </a:pPr>
            <a:r>
              <a:rPr spc="-5" dirty="0">
                <a:latin typeface="メイリオ"/>
                <a:cs typeface="メイリオ"/>
              </a:rPr>
              <a:t>③ </a:t>
            </a:r>
            <a:r>
              <a:rPr b="1" dirty="0">
                <a:solidFill>
                  <a:srgbClr val="006FC0"/>
                </a:solidFill>
                <a:latin typeface="メイリオ"/>
                <a:cs typeface="メイリオ"/>
              </a:rPr>
              <a:t>プライバシー</a:t>
            </a:r>
            <a:r>
              <a:rPr spc="-5" dirty="0">
                <a:latin typeface="メイリオ"/>
                <a:cs typeface="メイリオ"/>
              </a:rPr>
              <a:t>の確保と利用者情報の取扱い</a:t>
            </a:r>
            <a:endParaRPr>
              <a:latin typeface="メイリオ"/>
              <a:cs typeface="メイリオ"/>
            </a:endParaRPr>
          </a:p>
          <a:p>
            <a:pPr marL="712470">
              <a:spcBef>
                <a:spcPts val="635"/>
              </a:spcBef>
            </a:pPr>
            <a:r>
              <a:rPr spc="-5" dirty="0">
                <a:latin typeface="メイリオ"/>
                <a:cs typeface="メイリオ"/>
              </a:rPr>
              <a:t>④ デジタル通貨に関連する</a:t>
            </a:r>
            <a:r>
              <a:rPr b="1" dirty="0">
                <a:solidFill>
                  <a:srgbClr val="006FC0"/>
                </a:solidFill>
                <a:latin typeface="メイリオ"/>
                <a:cs typeface="メイリオ"/>
              </a:rPr>
              <a:t>情報技術の標準化</a:t>
            </a:r>
            <a:r>
              <a:rPr spc="-15" dirty="0">
                <a:latin typeface="メイリオ"/>
                <a:cs typeface="メイリオ"/>
              </a:rPr>
              <a:t>のあり方</a:t>
            </a:r>
            <a:endParaRPr>
              <a:latin typeface="メイリオ"/>
              <a:cs typeface="メイリオ"/>
            </a:endParaRPr>
          </a:p>
        </p:txBody>
      </p:sp>
      <p:sp>
        <p:nvSpPr>
          <p:cNvPr id="27" name="object 27"/>
          <p:cNvSpPr txBox="1">
            <a:spLocks noGrp="1"/>
          </p:cNvSpPr>
          <p:nvPr>
            <p:ph type="title"/>
          </p:nvPr>
        </p:nvSpPr>
        <p:spPr>
          <a:xfrm>
            <a:off x="1825853" y="-393071"/>
            <a:ext cx="2463800" cy="1367041"/>
          </a:xfrm>
          <a:prstGeom prst="rect">
            <a:avLst/>
          </a:prstGeom>
        </p:spPr>
        <p:txBody>
          <a:bodyPr vert="horz" wrap="square" lIns="0" tIns="12700" rIns="0" bIns="0" rtlCol="0" anchor="ctr">
            <a:spAutoFit/>
          </a:bodyPr>
          <a:lstStyle/>
          <a:p>
            <a:pPr marL="12700">
              <a:lnSpc>
                <a:spcPct val="100000"/>
              </a:lnSpc>
              <a:spcBef>
                <a:spcPts val="100"/>
              </a:spcBef>
            </a:pPr>
            <a:r>
              <a:rPr spc="-10" dirty="0"/>
              <a:t>２．検討の進め方</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471667" y="2875227"/>
            <a:ext cx="4296664" cy="444352"/>
          </a:xfrm>
          <a:prstGeom prst="rect">
            <a:avLst/>
          </a:prstGeom>
        </p:spPr>
        <p:txBody>
          <a:bodyPr vert="horz" wrap="square" lIns="0" tIns="13335" rIns="0" bIns="0" rtlCol="0" anchor="ctr">
            <a:spAutoFit/>
          </a:bodyPr>
          <a:lstStyle/>
          <a:p>
            <a:pPr marL="12700">
              <a:lnSpc>
                <a:spcPct val="100000"/>
              </a:lnSpc>
              <a:spcBef>
                <a:spcPts val="105"/>
              </a:spcBef>
            </a:pPr>
            <a:r>
              <a:rPr spc="-10" dirty="0"/>
              <a:t>Ⅱ．実証実験</a:t>
            </a:r>
          </a:p>
        </p:txBody>
      </p:sp>
      <p:sp>
        <p:nvSpPr>
          <p:cNvPr id="4" name="object 4"/>
          <p:cNvSpPr txBox="1">
            <a:spLocks noGrp="1"/>
          </p:cNvSpPr>
          <p:nvPr>
            <p:ph type="sldNum" sz="quarter" idx="7"/>
          </p:nvPr>
        </p:nvSpPr>
        <p:spPr>
          <a:xfrm>
            <a:off x="10134600" y="6434396"/>
            <a:ext cx="2743200" cy="209032"/>
          </a:xfrm>
          <a:prstGeom prst="rect">
            <a:avLst/>
          </a:prstGeom>
        </p:spPr>
        <p:txBody>
          <a:bodyPr vert="horz" wrap="square" lIns="0" tIns="24130" rIns="0" bIns="0" rtlCol="0" anchor="ctr">
            <a:spAutoFit/>
          </a:bodyPr>
          <a:lstStyle/>
          <a:p>
            <a:pPr marL="176530">
              <a:spcBef>
                <a:spcPts val="190"/>
              </a:spcBef>
            </a:pPr>
            <a:r>
              <a:rPr spc="-5" dirty="0"/>
              <a:t>4</a:t>
            </a:r>
          </a:p>
        </p:txBody>
      </p:sp>
      <p:sp>
        <p:nvSpPr>
          <p:cNvPr id="3" name="object 3"/>
          <p:cNvSpPr txBox="1"/>
          <p:nvPr/>
        </p:nvSpPr>
        <p:spPr>
          <a:xfrm>
            <a:off x="3715257" y="3703447"/>
            <a:ext cx="4516120" cy="330835"/>
          </a:xfrm>
          <a:prstGeom prst="rect">
            <a:avLst/>
          </a:prstGeom>
        </p:spPr>
        <p:txBody>
          <a:bodyPr vert="horz" wrap="square" lIns="0" tIns="12700" rIns="0" bIns="0" rtlCol="0">
            <a:spAutoFit/>
          </a:bodyPr>
          <a:lstStyle/>
          <a:p>
            <a:pPr marL="12700">
              <a:spcBef>
                <a:spcPts val="100"/>
              </a:spcBef>
            </a:pPr>
            <a:r>
              <a:rPr sz="2000" spc="-25" dirty="0">
                <a:latin typeface="メイリオ"/>
                <a:cs typeface="メイリオ"/>
              </a:rPr>
              <a:t>─ 概念実証フェーズ１、フェーズ２ ─</a:t>
            </a:r>
            <a:endParaRPr sz="2000">
              <a:latin typeface="メイリオ"/>
              <a:cs typeface="メイリオ"/>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a:spLocks noGrp="1"/>
          </p:cNvSpPr>
          <p:nvPr>
            <p:ph type="title"/>
          </p:nvPr>
        </p:nvSpPr>
        <p:spPr>
          <a:xfrm>
            <a:off x="1858772" y="-397008"/>
            <a:ext cx="3073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１．フェーズ１の概要</a:t>
            </a:r>
          </a:p>
        </p:txBody>
      </p:sp>
      <p:sp>
        <p:nvSpPr>
          <p:cNvPr id="4" name="object 4"/>
          <p:cNvSpPr/>
          <p:nvPr/>
        </p:nvSpPr>
        <p:spPr>
          <a:xfrm>
            <a:off x="1808989" y="877824"/>
            <a:ext cx="2501265" cy="388620"/>
          </a:xfrm>
          <a:custGeom>
            <a:avLst/>
            <a:gdLst/>
            <a:ahLst/>
            <a:cxnLst/>
            <a:rect l="l" t="t" r="r" b="b"/>
            <a:pathLst>
              <a:path w="2501265" h="388619">
                <a:moveTo>
                  <a:pt x="2436114" y="0"/>
                </a:moveTo>
                <a:lnTo>
                  <a:pt x="64769" y="0"/>
                </a:lnTo>
                <a:lnTo>
                  <a:pt x="39556" y="5083"/>
                </a:lnTo>
                <a:lnTo>
                  <a:pt x="18969" y="18954"/>
                </a:lnTo>
                <a:lnTo>
                  <a:pt x="5089" y="39540"/>
                </a:lnTo>
                <a:lnTo>
                  <a:pt x="0" y="64770"/>
                </a:lnTo>
                <a:lnTo>
                  <a:pt x="0" y="323850"/>
                </a:lnTo>
                <a:lnTo>
                  <a:pt x="5089" y="349079"/>
                </a:lnTo>
                <a:lnTo>
                  <a:pt x="18969" y="369665"/>
                </a:lnTo>
                <a:lnTo>
                  <a:pt x="39556" y="383536"/>
                </a:lnTo>
                <a:lnTo>
                  <a:pt x="64769" y="388620"/>
                </a:lnTo>
                <a:lnTo>
                  <a:pt x="2436114" y="388620"/>
                </a:lnTo>
                <a:lnTo>
                  <a:pt x="2461343" y="383536"/>
                </a:lnTo>
                <a:lnTo>
                  <a:pt x="2481929" y="369665"/>
                </a:lnTo>
                <a:lnTo>
                  <a:pt x="2495800" y="349079"/>
                </a:lnTo>
                <a:lnTo>
                  <a:pt x="2500884" y="323850"/>
                </a:lnTo>
                <a:lnTo>
                  <a:pt x="2500884" y="64770"/>
                </a:lnTo>
                <a:lnTo>
                  <a:pt x="2495800" y="39540"/>
                </a:lnTo>
                <a:lnTo>
                  <a:pt x="2481929" y="18954"/>
                </a:lnTo>
                <a:lnTo>
                  <a:pt x="2461343" y="5083"/>
                </a:lnTo>
                <a:lnTo>
                  <a:pt x="2436114" y="0"/>
                </a:lnTo>
                <a:close/>
              </a:path>
            </a:pathLst>
          </a:custGeom>
          <a:solidFill>
            <a:srgbClr val="375F92"/>
          </a:solidFill>
        </p:spPr>
        <p:txBody>
          <a:bodyPr wrap="square" lIns="0" tIns="0" rIns="0" bIns="0" rtlCol="0"/>
          <a:lstStyle/>
          <a:p>
            <a:endParaRPr/>
          </a:p>
        </p:txBody>
      </p:sp>
      <p:sp>
        <p:nvSpPr>
          <p:cNvPr id="5" name="object 5"/>
          <p:cNvSpPr txBox="1"/>
          <p:nvPr/>
        </p:nvSpPr>
        <p:spPr>
          <a:xfrm>
            <a:off x="1888033" y="918718"/>
            <a:ext cx="8451215" cy="2572499"/>
          </a:xfrm>
          <a:prstGeom prst="rect">
            <a:avLst/>
          </a:prstGeom>
        </p:spPr>
        <p:txBody>
          <a:bodyPr vert="horz" wrap="square" lIns="0" tIns="12700" rIns="0" bIns="0" rtlCol="0">
            <a:spAutoFit/>
          </a:bodyPr>
          <a:lstStyle/>
          <a:p>
            <a:pPr marL="12700">
              <a:spcBef>
                <a:spcPts val="100"/>
              </a:spcBef>
              <a:tabLst>
                <a:tab pos="1155700" algn="l"/>
              </a:tabLst>
            </a:pPr>
            <a:r>
              <a:rPr b="1" dirty="0">
                <a:solidFill>
                  <a:srgbClr val="FFFFFF"/>
                </a:solidFill>
                <a:latin typeface="メイリオ"/>
                <a:cs typeface="メイリオ"/>
              </a:rPr>
              <a:t>（１）</a:t>
            </a:r>
            <a:r>
              <a:rPr b="1" spc="-50" dirty="0">
                <a:solidFill>
                  <a:srgbClr val="FFFFFF"/>
                </a:solidFill>
                <a:latin typeface="メイリオ"/>
                <a:cs typeface="メイリオ"/>
              </a:rPr>
              <a:t>目</a:t>
            </a:r>
            <a:r>
              <a:rPr b="1" dirty="0">
                <a:solidFill>
                  <a:srgbClr val="FFFFFF"/>
                </a:solidFill>
                <a:latin typeface="メイリオ"/>
                <a:cs typeface="メイリオ"/>
              </a:rPr>
              <a:t>	</a:t>
            </a:r>
            <a:r>
              <a:rPr b="1" spc="-50" dirty="0">
                <a:solidFill>
                  <a:srgbClr val="FFFFFF"/>
                </a:solidFill>
                <a:latin typeface="メイリオ"/>
                <a:cs typeface="メイリオ"/>
              </a:rPr>
              <a:t>的</a:t>
            </a:r>
            <a:endParaRPr>
              <a:latin typeface="メイリオ"/>
              <a:cs typeface="メイリオ"/>
            </a:endParaRPr>
          </a:p>
          <a:p>
            <a:pPr>
              <a:spcBef>
                <a:spcPts val="95"/>
              </a:spcBef>
            </a:pPr>
            <a:endParaRPr sz="1150">
              <a:latin typeface="メイリオ"/>
              <a:cs typeface="メイリオ"/>
            </a:endParaRPr>
          </a:p>
          <a:p>
            <a:pPr marL="435609" marR="287020" indent="-342900" algn="just">
              <a:buFont typeface="Wingdings"/>
              <a:buChar char=""/>
              <a:tabLst>
                <a:tab pos="436245" algn="l"/>
              </a:tabLst>
            </a:pPr>
            <a:r>
              <a:rPr spc="-10" dirty="0">
                <a:latin typeface="メイリオ"/>
                <a:cs typeface="メイリオ"/>
              </a:rPr>
              <a:t>CBDC</a:t>
            </a:r>
            <a:r>
              <a:rPr dirty="0">
                <a:latin typeface="メイリオ"/>
                <a:cs typeface="メイリオ"/>
              </a:rPr>
              <a:t>システムの基盤となる</a:t>
            </a:r>
            <a:r>
              <a:rPr b="1" dirty="0">
                <a:solidFill>
                  <a:srgbClr val="006FC0"/>
                </a:solidFill>
                <a:latin typeface="メイリオ"/>
                <a:cs typeface="メイリオ"/>
              </a:rPr>
              <a:t>「CBDC台帳」</a:t>
            </a:r>
            <a:r>
              <a:rPr spc="-5" dirty="0">
                <a:latin typeface="メイリオ"/>
                <a:cs typeface="メイリオ"/>
              </a:rPr>
              <a:t>を中心に、システム的な実験環</a:t>
            </a:r>
            <a:r>
              <a:rPr dirty="0">
                <a:latin typeface="メイリオ"/>
                <a:cs typeface="メイリオ"/>
              </a:rPr>
              <a:t>境を構築したうえで、</a:t>
            </a:r>
            <a:r>
              <a:rPr spc="-10" dirty="0">
                <a:latin typeface="メイリオ"/>
                <a:cs typeface="メイリオ"/>
              </a:rPr>
              <a:t>CBDC</a:t>
            </a:r>
            <a:r>
              <a:rPr dirty="0">
                <a:latin typeface="メイリオ"/>
                <a:cs typeface="メイリオ"/>
              </a:rPr>
              <a:t>に関する</a:t>
            </a:r>
            <a:r>
              <a:rPr b="1" dirty="0">
                <a:solidFill>
                  <a:srgbClr val="006FC0"/>
                </a:solidFill>
                <a:latin typeface="メイリオ"/>
                <a:cs typeface="メイリオ"/>
              </a:rPr>
              <a:t>基本的な取引</a:t>
            </a:r>
            <a:r>
              <a:rPr dirty="0">
                <a:latin typeface="メイリオ"/>
                <a:cs typeface="メイリオ"/>
              </a:rPr>
              <a:t>（</a:t>
            </a:r>
            <a:r>
              <a:rPr b="1" spc="-5" dirty="0">
                <a:solidFill>
                  <a:srgbClr val="006FC0"/>
                </a:solidFill>
                <a:latin typeface="メイリオ"/>
                <a:cs typeface="メイリオ"/>
              </a:rPr>
              <a:t>発行、払出、移転、受</a:t>
            </a:r>
            <a:r>
              <a:rPr b="1" dirty="0">
                <a:solidFill>
                  <a:srgbClr val="006FC0"/>
                </a:solidFill>
                <a:latin typeface="メイリオ"/>
                <a:cs typeface="メイリオ"/>
              </a:rPr>
              <a:t>入、還収</a:t>
            </a:r>
            <a:r>
              <a:rPr dirty="0">
                <a:latin typeface="メイリオ"/>
                <a:cs typeface="メイリオ"/>
              </a:rPr>
              <a:t>等）</a:t>
            </a:r>
            <a:r>
              <a:rPr spc="-5" dirty="0">
                <a:latin typeface="メイリオ"/>
                <a:cs typeface="メイリオ"/>
              </a:rPr>
              <a:t>が的確に処理されるかどうかを検証する。</a:t>
            </a:r>
            <a:endParaRPr>
              <a:latin typeface="メイリオ"/>
              <a:cs typeface="メイリオ"/>
            </a:endParaRPr>
          </a:p>
          <a:p>
            <a:pPr marL="435609" marR="5080" indent="-342900">
              <a:spcBef>
                <a:spcPts val="1205"/>
              </a:spcBef>
              <a:buFont typeface="Wingdings"/>
              <a:buChar char=""/>
              <a:tabLst>
                <a:tab pos="435609" algn="l"/>
                <a:tab pos="436245" algn="l"/>
              </a:tabLst>
            </a:pPr>
            <a:r>
              <a:rPr dirty="0">
                <a:latin typeface="メイリオ"/>
                <a:cs typeface="メイリオ"/>
              </a:rPr>
              <a:t>「</a:t>
            </a:r>
            <a:r>
              <a:rPr spc="-10" dirty="0">
                <a:latin typeface="メイリオ"/>
                <a:cs typeface="メイリオ"/>
              </a:rPr>
              <a:t>CBDC</a:t>
            </a:r>
            <a:r>
              <a:rPr dirty="0">
                <a:latin typeface="メイリオ"/>
                <a:cs typeface="メイリオ"/>
              </a:rPr>
              <a:t>台帳」については、内外の議論も参考にしつつ、</a:t>
            </a:r>
            <a:r>
              <a:rPr b="1" spc="-10" dirty="0">
                <a:solidFill>
                  <a:srgbClr val="006FC0"/>
                </a:solidFill>
                <a:latin typeface="メイリオ"/>
                <a:cs typeface="メイリオ"/>
              </a:rPr>
              <a:t>３つの設計パター</a:t>
            </a:r>
            <a:r>
              <a:rPr b="1" spc="500" dirty="0">
                <a:solidFill>
                  <a:srgbClr val="006FC0"/>
                </a:solidFill>
                <a:latin typeface="メイリオ"/>
                <a:cs typeface="メイリオ"/>
              </a:rPr>
              <a:t> </a:t>
            </a:r>
            <a:r>
              <a:rPr b="1" dirty="0">
                <a:solidFill>
                  <a:srgbClr val="006FC0"/>
                </a:solidFill>
                <a:latin typeface="メイリオ"/>
                <a:cs typeface="メイリオ"/>
              </a:rPr>
              <a:t>ン</a:t>
            </a:r>
            <a:r>
              <a:rPr spc="-5" dirty="0">
                <a:latin typeface="メイリオ"/>
                <a:cs typeface="メイリオ"/>
              </a:rPr>
              <a:t>を用意。将来、本番用システムを開発することになった場合を想定しつつ、</a:t>
            </a:r>
            <a:r>
              <a:rPr dirty="0">
                <a:latin typeface="メイリオ"/>
                <a:cs typeface="メイリオ"/>
              </a:rPr>
              <a:t>実機検証・机上検証を通じて、基本的な取引に関する</a:t>
            </a:r>
            <a:r>
              <a:rPr b="1" dirty="0">
                <a:solidFill>
                  <a:srgbClr val="006FC0"/>
                </a:solidFill>
                <a:latin typeface="メイリオ"/>
                <a:cs typeface="メイリオ"/>
              </a:rPr>
              <a:t>処理性能</a:t>
            </a:r>
            <a:r>
              <a:rPr spc="-10" dirty="0">
                <a:latin typeface="メイリオ"/>
                <a:cs typeface="メイリオ"/>
              </a:rPr>
              <a:t>や、システム</a:t>
            </a:r>
            <a:r>
              <a:rPr spc="-50" dirty="0">
                <a:latin typeface="メイリオ"/>
                <a:cs typeface="メイリオ"/>
              </a:rPr>
              <a:t> </a:t>
            </a:r>
            <a:r>
              <a:rPr dirty="0">
                <a:latin typeface="メイリオ"/>
                <a:cs typeface="メイリオ"/>
              </a:rPr>
              <a:t>の</a:t>
            </a:r>
            <a:r>
              <a:rPr b="1" dirty="0">
                <a:solidFill>
                  <a:srgbClr val="006FC0"/>
                </a:solidFill>
                <a:latin typeface="メイリオ"/>
                <a:cs typeface="メイリオ"/>
              </a:rPr>
              <a:t>信頼性、機能拡張性等</a:t>
            </a:r>
            <a:r>
              <a:rPr spc="-5" dirty="0">
                <a:latin typeface="メイリオ"/>
                <a:cs typeface="メイリオ"/>
              </a:rPr>
              <a:t>について設計パターンごとに比較・検証する。</a:t>
            </a:r>
            <a:endParaRPr>
              <a:latin typeface="メイリオ"/>
              <a:cs typeface="メイリオ"/>
            </a:endParaRPr>
          </a:p>
        </p:txBody>
      </p:sp>
      <p:sp>
        <p:nvSpPr>
          <p:cNvPr id="6" name="object 6"/>
          <p:cNvSpPr/>
          <p:nvPr/>
        </p:nvSpPr>
        <p:spPr>
          <a:xfrm>
            <a:off x="1808989" y="5733288"/>
            <a:ext cx="2501265" cy="388620"/>
          </a:xfrm>
          <a:custGeom>
            <a:avLst/>
            <a:gdLst/>
            <a:ahLst/>
            <a:cxnLst/>
            <a:rect l="l" t="t" r="r" b="b"/>
            <a:pathLst>
              <a:path w="2501265" h="388620">
                <a:moveTo>
                  <a:pt x="2436114" y="0"/>
                </a:moveTo>
                <a:lnTo>
                  <a:pt x="64769" y="0"/>
                </a:lnTo>
                <a:lnTo>
                  <a:pt x="39556" y="5089"/>
                </a:lnTo>
                <a:lnTo>
                  <a:pt x="18969" y="18969"/>
                </a:lnTo>
                <a:lnTo>
                  <a:pt x="5089" y="39556"/>
                </a:lnTo>
                <a:lnTo>
                  <a:pt x="0" y="64770"/>
                </a:lnTo>
                <a:lnTo>
                  <a:pt x="0" y="323850"/>
                </a:lnTo>
                <a:lnTo>
                  <a:pt x="5089" y="349063"/>
                </a:lnTo>
                <a:lnTo>
                  <a:pt x="18969" y="369650"/>
                </a:lnTo>
                <a:lnTo>
                  <a:pt x="39556" y="383530"/>
                </a:lnTo>
                <a:lnTo>
                  <a:pt x="64769" y="388620"/>
                </a:lnTo>
                <a:lnTo>
                  <a:pt x="2436114" y="388620"/>
                </a:lnTo>
                <a:lnTo>
                  <a:pt x="2461343" y="383530"/>
                </a:lnTo>
                <a:lnTo>
                  <a:pt x="2481929" y="369650"/>
                </a:lnTo>
                <a:lnTo>
                  <a:pt x="2495800" y="349063"/>
                </a:lnTo>
                <a:lnTo>
                  <a:pt x="2500884" y="323850"/>
                </a:lnTo>
                <a:lnTo>
                  <a:pt x="2500884" y="64770"/>
                </a:lnTo>
                <a:lnTo>
                  <a:pt x="2495800" y="39556"/>
                </a:lnTo>
                <a:lnTo>
                  <a:pt x="2481929" y="18969"/>
                </a:lnTo>
                <a:lnTo>
                  <a:pt x="2461343" y="5089"/>
                </a:lnTo>
                <a:lnTo>
                  <a:pt x="2436114" y="0"/>
                </a:lnTo>
                <a:close/>
              </a:path>
            </a:pathLst>
          </a:custGeom>
          <a:solidFill>
            <a:srgbClr val="375F92"/>
          </a:solidFill>
        </p:spPr>
        <p:txBody>
          <a:bodyPr wrap="square" lIns="0" tIns="0" rIns="0" bIns="0" rtlCol="0"/>
          <a:lstStyle/>
          <a:p>
            <a:endParaRPr/>
          </a:p>
        </p:txBody>
      </p:sp>
      <p:sp>
        <p:nvSpPr>
          <p:cNvPr id="7" name="object 7"/>
          <p:cNvSpPr/>
          <p:nvPr/>
        </p:nvSpPr>
        <p:spPr>
          <a:xfrm>
            <a:off x="1808989" y="3959352"/>
            <a:ext cx="2501265" cy="388620"/>
          </a:xfrm>
          <a:custGeom>
            <a:avLst/>
            <a:gdLst/>
            <a:ahLst/>
            <a:cxnLst/>
            <a:rect l="l" t="t" r="r" b="b"/>
            <a:pathLst>
              <a:path w="2501265" h="388620">
                <a:moveTo>
                  <a:pt x="2436114" y="0"/>
                </a:moveTo>
                <a:lnTo>
                  <a:pt x="64769" y="0"/>
                </a:lnTo>
                <a:lnTo>
                  <a:pt x="39556" y="5083"/>
                </a:lnTo>
                <a:lnTo>
                  <a:pt x="18969" y="18954"/>
                </a:lnTo>
                <a:lnTo>
                  <a:pt x="5089" y="39540"/>
                </a:lnTo>
                <a:lnTo>
                  <a:pt x="0" y="64770"/>
                </a:lnTo>
                <a:lnTo>
                  <a:pt x="0" y="323850"/>
                </a:lnTo>
                <a:lnTo>
                  <a:pt x="5089" y="349079"/>
                </a:lnTo>
                <a:lnTo>
                  <a:pt x="18969" y="369665"/>
                </a:lnTo>
                <a:lnTo>
                  <a:pt x="39556" y="383536"/>
                </a:lnTo>
                <a:lnTo>
                  <a:pt x="64769" y="388620"/>
                </a:lnTo>
                <a:lnTo>
                  <a:pt x="2436114" y="388620"/>
                </a:lnTo>
                <a:lnTo>
                  <a:pt x="2461343" y="383536"/>
                </a:lnTo>
                <a:lnTo>
                  <a:pt x="2481929" y="369665"/>
                </a:lnTo>
                <a:lnTo>
                  <a:pt x="2495800" y="349079"/>
                </a:lnTo>
                <a:lnTo>
                  <a:pt x="2500884" y="323850"/>
                </a:lnTo>
                <a:lnTo>
                  <a:pt x="2500884" y="64770"/>
                </a:lnTo>
                <a:lnTo>
                  <a:pt x="2495800" y="39540"/>
                </a:lnTo>
                <a:lnTo>
                  <a:pt x="2481929" y="18954"/>
                </a:lnTo>
                <a:lnTo>
                  <a:pt x="2461343" y="5083"/>
                </a:lnTo>
                <a:lnTo>
                  <a:pt x="2436114" y="0"/>
                </a:lnTo>
                <a:close/>
              </a:path>
            </a:pathLst>
          </a:custGeom>
          <a:solidFill>
            <a:srgbClr val="375F92"/>
          </a:solidFill>
        </p:spPr>
        <p:txBody>
          <a:bodyPr wrap="square" lIns="0" tIns="0" rIns="0" bIns="0" rtlCol="0"/>
          <a:lstStyle/>
          <a:p>
            <a:endParaRPr/>
          </a:p>
        </p:txBody>
      </p:sp>
      <p:sp>
        <p:nvSpPr>
          <p:cNvPr id="8" name="object 8"/>
          <p:cNvSpPr txBox="1"/>
          <p:nvPr/>
        </p:nvSpPr>
        <p:spPr>
          <a:xfrm>
            <a:off x="1888032" y="4000628"/>
            <a:ext cx="8148320" cy="2264723"/>
          </a:xfrm>
          <a:prstGeom prst="rect">
            <a:avLst/>
          </a:prstGeom>
        </p:spPr>
        <p:txBody>
          <a:bodyPr vert="horz" wrap="square" lIns="0" tIns="12700" rIns="0" bIns="0" rtlCol="0">
            <a:spAutoFit/>
          </a:bodyPr>
          <a:lstStyle/>
          <a:p>
            <a:pPr marL="12700">
              <a:spcBef>
                <a:spcPts val="100"/>
              </a:spcBef>
            </a:pPr>
            <a:r>
              <a:rPr b="1" dirty="0">
                <a:solidFill>
                  <a:srgbClr val="FFFFFF"/>
                </a:solidFill>
                <a:latin typeface="メイリオ"/>
                <a:cs typeface="メイリオ"/>
              </a:rPr>
              <a:t>（２）</a:t>
            </a:r>
            <a:r>
              <a:rPr b="1" spc="-15" dirty="0">
                <a:solidFill>
                  <a:srgbClr val="FFFFFF"/>
                </a:solidFill>
                <a:latin typeface="メイリオ"/>
                <a:cs typeface="メイリオ"/>
              </a:rPr>
              <a:t>実験環境</a:t>
            </a:r>
            <a:endParaRPr>
              <a:latin typeface="メイリオ"/>
              <a:cs typeface="メイリオ"/>
            </a:endParaRPr>
          </a:p>
          <a:p>
            <a:pPr>
              <a:spcBef>
                <a:spcPts val="50"/>
              </a:spcBef>
            </a:pPr>
            <a:endParaRPr sz="950">
              <a:latin typeface="メイリオ"/>
              <a:cs typeface="メイリオ"/>
            </a:endParaRPr>
          </a:p>
          <a:p>
            <a:pPr marL="491490" indent="-343535">
              <a:buFont typeface="Wingdings"/>
              <a:buChar char=""/>
              <a:tabLst>
                <a:tab pos="491490" algn="l"/>
                <a:tab pos="492125" algn="l"/>
              </a:tabLst>
            </a:pPr>
            <a:r>
              <a:rPr dirty="0">
                <a:latin typeface="メイリオ"/>
                <a:cs typeface="メイリオ"/>
              </a:rPr>
              <a:t>「</a:t>
            </a:r>
            <a:r>
              <a:rPr spc="-10" dirty="0">
                <a:latin typeface="メイリオ"/>
                <a:cs typeface="メイリオ"/>
              </a:rPr>
              <a:t>CBDC</a:t>
            </a:r>
            <a:r>
              <a:rPr spc="-5" dirty="0">
                <a:latin typeface="メイリオ"/>
                <a:cs typeface="メイリオ"/>
              </a:rPr>
              <a:t>台帳」を中心に、パブリッククラウド上に実験環境を構築する。</a:t>
            </a:r>
            <a:endParaRPr>
              <a:latin typeface="メイリオ"/>
              <a:cs typeface="メイリオ"/>
            </a:endParaRPr>
          </a:p>
          <a:p>
            <a:pPr marL="421640">
              <a:spcBef>
                <a:spcPts val="630"/>
              </a:spcBef>
              <a:tabLst>
                <a:tab pos="1031240" algn="l"/>
              </a:tabLst>
            </a:pPr>
            <a:r>
              <a:rPr sz="1600" spc="-25" dirty="0">
                <a:latin typeface="メイリオ"/>
                <a:cs typeface="メイリオ"/>
              </a:rPr>
              <a:t>──</a:t>
            </a:r>
            <a:r>
              <a:rPr sz="1600" dirty="0">
                <a:latin typeface="メイリオ"/>
                <a:cs typeface="メイリオ"/>
              </a:rPr>
              <a:t>	</a:t>
            </a:r>
            <a:r>
              <a:rPr sz="1600" spc="-25" dirty="0">
                <a:latin typeface="メイリオ"/>
                <a:cs typeface="メイリオ"/>
              </a:rPr>
              <a:t>日銀当座預金システム、仲介機関</a:t>
            </a:r>
            <a:r>
              <a:rPr sz="1600" spc="-10" dirty="0">
                <a:latin typeface="メイリオ"/>
                <a:cs typeface="メイリオ"/>
              </a:rPr>
              <a:t>の</a:t>
            </a:r>
            <a:r>
              <a:rPr sz="1600" spc="-25" dirty="0">
                <a:latin typeface="メイリオ"/>
                <a:cs typeface="メイリオ"/>
              </a:rPr>
              <a:t>シス</a:t>
            </a:r>
            <a:r>
              <a:rPr sz="1600" spc="-10" dirty="0">
                <a:latin typeface="メイリオ"/>
                <a:cs typeface="メイリオ"/>
              </a:rPr>
              <a:t>テ</a:t>
            </a:r>
            <a:r>
              <a:rPr sz="1600" spc="-25" dirty="0">
                <a:latin typeface="メイリオ"/>
                <a:cs typeface="メイリオ"/>
              </a:rPr>
              <a:t>ム、</a:t>
            </a:r>
            <a:r>
              <a:rPr sz="1600" spc="-10" dirty="0">
                <a:latin typeface="メイリオ"/>
                <a:cs typeface="メイリオ"/>
              </a:rPr>
              <a:t>エ</a:t>
            </a:r>
            <a:r>
              <a:rPr sz="1600" spc="-25" dirty="0">
                <a:latin typeface="メイリオ"/>
                <a:cs typeface="メイリオ"/>
              </a:rPr>
              <a:t>ンド</a:t>
            </a:r>
            <a:r>
              <a:rPr sz="1600" spc="-10" dirty="0">
                <a:latin typeface="メイリオ"/>
                <a:cs typeface="メイリオ"/>
              </a:rPr>
              <a:t>ユ</a:t>
            </a:r>
            <a:r>
              <a:rPr sz="1600" spc="-25" dirty="0">
                <a:latin typeface="メイリオ"/>
                <a:cs typeface="メイリオ"/>
              </a:rPr>
              <a:t>ーザ</a:t>
            </a:r>
            <a:r>
              <a:rPr sz="1600" spc="-10" dirty="0">
                <a:latin typeface="メイリオ"/>
                <a:cs typeface="メイリオ"/>
              </a:rPr>
              <a:t>ー</a:t>
            </a:r>
            <a:r>
              <a:rPr sz="1600" spc="-25" dirty="0">
                <a:latin typeface="メイリオ"/>
                <a:cs typeface="メイリオ"/>
              </a:rPr>
              <a:t>が利</a:t>
            </a:r>
            <a:r>
              <a:rPr sz="1600" spc="-10" dirty="0">
                <a:latin typeface="メイリオ"/>
                <a:cs typeface="メイリオ"/>
              </a:rPr>
              <a:t>用</a:t>
            </a:r>
            <a:r>
              <a:rPr sz="1600" spc="-25" dirty="0">
                <a:latin typeface="メイリオ"/>
                <a:cs typeface="メイリオ"/>
              </a:rPr>
              <a:t>する</a:t>
            </a:r>
            <a:r>
              <a:rPr sz="1600" spc="-30" dirty="0">
                <a:latin typeface="メイリオ"/>
                <a:cs typeface="メイリオ"/>
              </a:rPr>
              <a:t>ウォ</a:t>
            </a:r>
            <a:endParaRPr sz="1600">
              <a:latin typeface="メイリオ"/>
              <a:cs typeface="メイリオ"/>
            </a:endParaRPr>
          </a:p>
          <a:p>
            <a:pPr marL="770255"/>
            <a:r>
              <a:rPr sz="1600" spc="-30" dirty="0">
                <a:latin typeface="メイリオ"/>
                <a:cs typeface="メイリオ"/>
              </a:rPr>
              <a:t>レットアプリなどは簡易な設計に</a:t>
            </a:r>
            <a:r>
              <a:rPr sz="1600" spc="-20" dirty="0">
                <a:latin typeface="メイリオ"/>
                <a:cs typeface="メイリオ"/>
              </a:rPr>
              <a:t>と</a:t>
            </a:r>
            <a:r>
              <a:rPr sz="1600" spc="-30" dirty="0">
                <a:latin typeface="メイリオ"/>
                <a:cs typeface="メイリオ"/>
              </a:rPr>
              <a:t>どめ</a:t>
            </a:r>
            <a:r>
              <a:rPr sz="1600" spc="-20" dirty="0">
                <a:latin typeface="メイリオ"/>
                <a:cs typeface="メイリオ"/>
              </a:rPr>
              <a:t>る</a:t>
            </a:r>
            <a:r>
              <a:rPr sz="1600" spc="-30" dirty="0">
                <a:latin typeface="メイリオ"/>
                <a:cs typeface="メイリオ"/>
              </a:rPr>
              <a:t>（モ</a:t>
            </a:r>
            <a:r>
              <a:rPr sz="1600" spc="-20" dirty="0">
                <a:latin typeface="メイリオ"/>
                <a:cs typeface="メイリオ"/>
              </a:rPr>
              <a:t>ッ</a:t>
            </a:r>
            <a:r>
              <a:rPr sz="1600" spc="-30" dirty="0">
                <a:latin typeface="メイリオ"/>
                <a:cs typeface="メイリオ"/>
              </a:rPr>
              <a:t>クア</a:t>
            </a:r>
            <a:r>
              <a:rPr sz="1600" spc="-20" dirty="0">
                <a:latin typeface="メイリオ"/>
                <a:cs typeface="メイリオ"/>
              </a:rPr>
              <a:t>ッ</a:t>
            </a:r>
            <a:r>
              <a:rPr sz="1600" spc="-30" dirty="0">
                <a:latin typeface="メイリオ"/>
                <a:cs typeface="メイリオ"/>
              </a:rPr>
              <a:t>プ）</a:t>
            </a:r>
            <a:r>
              <a:rPr sz="1600" spc="-50" dirty="0">
                <a:latin typeface="メイリオ"/>
                <a:cs typeface="メイリオ"/>
              </a:rPr>
              <a:t>。</a:t>
            </a:r>
            <a:endParaRPr sz="1600">
              <a:latin typeface="メイリオ"/>
              <a:cs typeface="メイリオ"/>
            </a:endParaRPr>
          </a:p>
          <a:p>
            <a:pPr>
              <a:spcBef>
                <a:spcPts val="15"/>
              </a:spcBef>
            </a:pPr>
            <a:endParaRPr sz="1200">
              <a:latin typeface="メイリオ"/>
              <a:cs typeface="メイリオ"/>
            </a:endParaRPr>
          </a:p>
          <a:p>
            <a:pPr marL="12700"/>
            <a:r>
              <a:rPr b="1" dirty="0">
                <a:solidFill>
                  <a:srgbClr val="FFFFFF"/>
                </a:solidFill>
                <a:latin typeface="メイリオ"/>
                <a:cs typeface="メイリオ"/>
              </a:rPr>
              <a:t>（３）</a:t>
            </a:r>
            <a:r>
              <a:rPr b="1" spc="-10" dirty="0">
                <a:solidFill>
                  <a:srgbClr val="FFFFFF"/>
                </a:solidFill>
                <a:latin typeface="メイリオ"/>
                <a:cs typeface="メイリオ"/>
              </a:rPr>
              <a:t>スケジュール</a:t>
            </a:r>
            <a:endParaRPr>
              <a:latin typeface="メイリオ"/>
              <a:cs typeface="メイリオ"/>
            </a:endParaRPr>
          </a:p>
          <a:p>
            <a:pPr marL="502920" indent="-343535">
              <a:spcBef>
                <a:spcPts val="1770"/>
              </a:spcBef>
              <a:buFont typeface="Wingdings"/>
              <a:buChar char=""/>
              <a:tabLst>
                <a:tab pos="502920" algn="l"/>
                <a:tab pos="503555" algn="l"/>
              </a:tabLst>
            </a:pPr>
            <a:r>
              <a:rPr spc="-10" dirty="0">
                <a:latin typeface="メイリオ"/>
                <a:cs typeface="メイリオ"/>
              </a:rPr>
              <a:t>2021</a:t>
            </a:r>
            <a:r>
              <a:rPr dirty="0">
                <a:latin typeface="メイリオ"/>
                <a:cs typeface="メイリオ"/>
              </a:rPr>
              <a:t>年</a:t>
            </a:r>
            <a:r>
              <a:rPr spc="-10" dirty="0">
                <a:latin typeface="メイリオ"/>
                <a:cs typeface="メイリオ"/>
              </a:rPr>
              <a:t>4</a:t>
            </a:r>
            <a:r>
              <a:rPr dirty="0">
                <a:latin typeface="メイリオ"/>
                <a:cs typeface="メイリオ"/>
              </a:rPr>
              <a:t>月</a:t>
            </a:r>
            <a:r>
              <a:rPr spc="-10" dirty="0">
                <a:latin typeface="メイリオ"/>
                <a:cs typeface="メイリオ"/>
              </a:rPr>
              <a:t>～2022</a:t>
            </a:r>
            <a:r>
              <a:rPr dirty="0">
                <a:latin typeface="メイリオ"/>
                <a:cs typeface="メイリオ"/>
              </a:rPr>
              <a:t>年３月（当初予定通り完了</a:t>
            </a:r>
            <a:r>
              <a:rPr spc="-50" dirty="0">
                <a:latin typeface="メイリオ"/>
                <a:cs typeface="メイリオ"/>
              </a:rPr>
              <a:t>）</a:t>
            </a:r>
            <a:endParaRPr>
              <a:latin typeface="メイリオ"/>
              <a:cs typeface="メイリオ"/>
            </a:endParaRPr>
          </a:p>
        </p:txBody>
      </p:sp>
      <p:sp>
        <p:nvSpPr>
          <p:cNvPr id="9" name="object 9"/>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62</a:t>
            </a:fld>
            <a:endParaRPr spc="-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899310" y="805638"/>
            <a:ext cx="8185150" cy="809625"/>
          </a:xfrm>
          <a:prstGeom prst="rect">
            <a:avLst/>
          </a:prstGeom>
        </p:spPr>
        <p:txBody>
          <a:bodyPr vert="horz" wrap="square" lIns="0" tIns="32384" rIns="0" bIns="0" rtlCol="0">
            <a:spAutoFit/>
          </a:bodyPr>
          <a:lstStyle/>
          <a:p>
            <a:pPr marL="269875" marR="5080" indent="-257810" algn="just">
              <a:lnSpc>
                <a:spcPct val="92800"/>
              </a:lnSpc>
              <a:spcBef>
                <a:spcPts val="254"/>
              </a:spcBef>
              <a:buFont typeface="Wingdings"/>
              <a:buChar char=""/>
              <a:tabLst>
                <a:tab pos="270510" algn="l"/>
              </a:tabLst>
            </a:pPr>
            <a:r>
              <a:rPr dirty="0">
                <a:latin typeface="メイリオ"/>
                <a:cs typeface="メイリオ"/>
              </a:rPr>
              <a:t>日銀当座預金と引替えに</a:t>
            </a:r>
            <a:r>
              <a:rPr b="1" dirty="0">
                <a:solidFill>
                  <a:srgbClr val="006FC0"/>
                </a:solidFill>
                <a:latin typeface="メイリオ"/>
                <a:cs typeface="メイリオ"/>
              </a:rPr>
              <a:t>発行</a:t>
            </a:r>
            <a:r>
              <a:rPr dirty="0">
                <a:latin typeface="メイリオ"/>
                <a:cs typeface="メイリオ"/>
              </a:rPr>
              <a:t>されたCBDC</a:t>
            </a:r>
            <a:r>
              <a:rPr spc="-5" dirty="0">
                <a:latin typeface="メイリオ"/>
                <a:cs typeface="メイリオ"/>
              </a:rPr>
              <a:t>は、仲介機関を通じて、ユーザー</a:t>
            </a:r>
            <a:r>
              <a:rPr spc="110" dirty="0">
                <a:latin typeface="メイリオ"/>
                <a:cs typeface="メイリオ"/>
              </a:rPr>
              <a:t>に</a:t>
            </a:r>
            <a:r>
              <a:rPr b="1" spc="105" dirty="0">
                <a:solidFill>
                  <a:srgbClr val="006FC0"/>
                </a:solidFill>
                <a:latin typeface="メイリオ"/>
                <a:cs typeface="メイリオ"/>
              </a:rPr>
              <a:t>払出</a:t>
            </a:r>
            <a:r>
              <a:rPr spc="95" dirty="0">
                <a:latin typeface="メイリオ"/>
                <a:cs typeface="メイリオ"/>
              </a:rPr>
              <a:t>される。払出された</a:t>
            </a:r>
            <a:r>
              <a:rPr dirty="0">
                <a:latin typeface="メイリオ"/>
                <a:cs typeface="メイリオ"/>
              </a:rPr>
              <a:t>CBDC</a:t>
            </a:r>
            <a:r>
              <a:rPr spc="105" dirty="0">
                <a:latin typeface="メイリオ"/>
                <a:cs typeface="メイリオ"/>
              </a:rPr>
              <a:t>は、ユーザー間を</a:t>
            </a:r>
            <a:r>
              <a:rPr b="1" spc="100" dirty="0">
                <a:solidFill>
                  <a:srgbClr val="006FC0"/>
                </a:solidFill>
                <a:latin typeface="メイリオ"/>
                <a:cs typeface="メイリオ"/>
              </a:rPr>
              <a:t>移転</a:t>
            </a:r>
            <a:r>
              <a:rPr spc="80" dirty="0">
                <a:latin typeface="メイリオ"/>
                <a:cs typeface="メイリオ"/>
              </a:rPr>
              <a:t>する。仲介機関が</a:t>
            </a:r>
            <a:r>
              <a:rPr spc="-5" dirty="0">
                <a:latin typeface="メイリオ"/>
                <a:cs typeface="メイリオ"/>
              </a:rPr>
              <a:t>ユーザーから</a:t>
            </a:r>
            <a:r>
              <a:rPr b="1" dirty="0">
                <a:solidFill>
                  <a:srgbClr val="006FC0"/>
                </a:solidFill>
                <a:latin typeface="メイリオ"/>
                <a:cs typeface="メイリオ"/>
              </a:rPr>
              <a:t>受入</a:t>
            </a:r>
            <a:r>
              <a:rPr dirty="0">
                <a:latin typeface="メイリオ"/>
                <a:cs typeface="メイリオ"/>
              </a:rPr>
              <a:t>れた</a:t>
            </a:r>
            <a:r>
              <a:rPr spc="-10" dirty="0">
                <a:latin typeface="メイリオ"/>
                <a:cs typeface="メイリオ"/>
              </a:rPr>
              <a:t>CBDC</a:t>
            </a:r>
            <a:r>
              <a:rPr dirty="0">
                <a:latin typeface="メイリオ"/>
                <a:cs typeface="メイリオ"/>
              </a:rPr>
              <a:t>は、日銀当座預金と引換えに</a:t>
            </a:r>
            <a:r>
              <a:rPr b="1" dirty="0">
                <a:solidFill>
                  <a:srgbClr val="006FC0"/>
                </a:solidFill>
                <a:latin typeface="メイリオ"/>
                <a:cs typeface="メイリオ"/>
              </a:rPr>
              <a:t>還収</a:t>
            </a:r>
            <a:r>
              <a:rPr spc="-15" dirty="0">
                <a:latin typeface="メイリオ"/>
                <a:cs typeface="メイリオ"/>
              </a:rPr>
              <a:t>される。</a:t>
            </a:r>
            <a:endParaRPr>
              <a:latin typeface="メイリオ"/>
              <a:cs typeface="メイリオ"/>
            </a:endParaRPr>
          </a:p>
        </p:txBody>
      </p:sp>
      <p:sp>
        <p:nvSpPr>
          <p:cNvPr id="4" name="object 4"/>
          <p:cNvSpPr txBox="1">
            <a:spLocks noGrp="1"/>
          </p:cNvSpPr>
          <p:nvPr>
            <p:ph type="title"/>
          </p:nvPr>
        </p:nvSpPr>
        <p:spPr>
          <a:xfrm>
            <a:off x="1825854" y="-393071"/>
            <a:ext cx="4567555" cy="1367041"/>
          </a:xfrm>
          <a:prstGeom prst="rect">
            <a:avLst/>
          </a:prstGeom>
        </p:spPr>
        <p:txBody>
          <a:bodyPr vert="horz" wrap="square" lIns="0" tIns="12700" rIns="0" bIns="0" rtlCol="0" anchor="ctr">
            <a:spAutoFit/>
          </a:bodyPr>
          <a:lstStyle/>
          <a:p>
            <a:pPr marL="12700">
              <a:lnSpc>
                <a:spcPct val="100000"/>
              </a:lnSpc>
              <a:spcBef>
                <a:spcPts val="100"/>
              </a:spcBef>
            </a:pPr>
            <a:r>
              <a:rPr spc="-10" dirty="0"/>
              <a:t>２．CBDC</a:t>
            </a:r>
            <a:r>
              <a:rPr spc="-5" dirty="0"/>
              <a:t>に関する基本的な取引</a:t>
            </a:r>
          </a:p>
        </p:txBody>
      </p:sp>
      <p:sp>
        <p:nvSpPr>
          <p:cNvPr id="5" name="object 5"/>
          <p:cNvSpPr/>
          <p:nvPr/>
        </p:nvSpPr>
        <p:spPr>
          <a:xfrm>
            <a:off x="2569464" y="4718303"/>
            <a:ext cx="254635" cy="521334"/>
          </a:xfrm>
          <a:custGeom>
            <a:avLst/>
            <a:gdLst/>
            <a:ahLst/>
            <a:cxnLst/>
            <a:rect l="l" t="t" r="r" b="b"/>
            <a:pathLst>
              <a:path w="254634" h="521335">
                <a:moveTo>
                  <a:pt x="127254" y="0"/>
                </a:moveTo>
                <a:lnTo>
                  <a:pt x="0" y="127254"/>
                </a:lnTo>
                <a:lnTo>
                  <a:pt x="63627" y="127254"/>
                </a:lnTo>
                <a:lnTo>
                  <a:pt x="63627" y="521208"/>
                </a:lnTo>
                <a:lnTo>
                  <a:pt x="190881" y="521208"/>
                </a:lnTo>
                <a:lnTo>
                  <a:pt x="190881" y="127254"/>
                </a:lnTo>
                <a:lnTo>
                  <a:pt x="254508" y="127254"/>
                </a:lnTo>
                <a:lnTo>
                  <a:pt x="127254" y="0"/>
                </a:lnTo>
                <a:close/>
              </a:path>
            </a:pathLst>
          </a:custGeom>
          <a:solidFill>
            <a:srgbClr val="7E7E7E"/>
          </a:solidFill>
        </p:spPr>
        <p:txBody>
          <a:bodyPr wrap="square" lIns="0" tIns="0" rIns="0" bIns="0" rtlCol="0"/>
          <a:lstStyle/>
          <a:p>
            <a:endParaRPr/>
          </a:p>
        </p:txBody>
      </p:sp>
      <p:sp>
        <p:nvSpPr>
          <p:cNvPr id="6" name="object 6"/>
          <p:cNvSpPr/>
          <p:nvPr/>
        </p:nvSpPr>
        <p:spPr>
          <a:xfrm>
            <a:off x="4946904" y="4764024"/>
            <a:ext cx="254635" cy="490855"/>
          </a:xfrm>
          <a:custGeom>
            <a:avLst/>
            <a:gdLst/>
            <a:ahLst/>
            <a:cxnLst/>
            <a:rect l="l" t="t" r="r" b="b"/>
            <a:pathLst>
              <a:path w="254635" h="490854">
                <a:moveTo>
                  <a:pt x="190881" y="0"/>
                </a:moveTo>
                <a:lnTo>
                  <a:pt x="63626" y="0"/>
                </a:lnTo>
                <a:lnTo>
                  <a:pt x="63626" y="363474"/>
                </a:lnTo>
                <a:lnTo>
                  <a:pt x="0" y="363474"/>
                </a:lnTo>
                <a:lnTo>
                  <a:pt x="127254" y="490728"/>
                </a:lnTo>
                <a:lnTo>
                  <a:pt x="254508" y="363474"/>
                </a:lnTo>
                <a:lnTo>
                  <a:pt x="190881" y="363474"/>
                </a:lnTo>
                <a:lnTo>
                  <a:pt x="190881" y="0"/>
                </a:lnTo>
                <a:close/>
              </a:path>
            </a:pathLst>
          </a:custGeom>
          <a:solidFill>
            <a:srgbClr val="7E7E7E"/>
          </a:solidFill>
        </p:spPr>
        <p:txBody>
          <a:bodyPr wrap="square" lIns="0" tIns="0" rIns="0" bIns="0" rtlCol="0"/>
          <a:lstStyle/>
          <a:p>
            <a:endParaRPr/>
          </a:p>
        </p:txBody>
      </p:sp>
      <p:sp>
        <p:nvSpPr>
          <p:cNvPr id="7" name="object 7"/>
          <p:cNvSpPr/>
          <p:nvPr/>
        </p:nvSpPr>
        <p:spPr>
          <a:xfrm>
            <a:off x="3605783" y="2327148"/>
            <a:ext cx="829310" cy="288290"/>
          </a:xfrm>
          <a:custGeom>
            <a:avLst/>
            <a:gdLst/>
            <a:ahLst/>
            <a:cxnLst/>
            <a:rect l="l" t="t" r="r" b="b"/>
            <a:pathLst>
              <a:path w="829310" h="288289">
                <a:moveTo>
                  <a:pt x="685038" y="0"/>
                </a:moveTo>
                <a:lnTo>
                  <a:pt x="685038" y="72009"/>
                </a:lnTo>
                <a:lnTo>
                  <a:pt x="0" y="72009"/>
                </a:lnTo>
                <a:lnTo>
                  <a:pt x="0" y="216026"/>
                </a:lnTo>
                <a:lnTo>
                  <a:pt x="685038" y="216026"/>
                </a:lnTo>
                <a:lnTo>
                  <a:pt x="685038" y="288036"/>
                </a:lnTo>
                <a:lnTo>
                  <a:pt x="829056" y="144017"/>
                </a:lnTo>
                <a:lnTo>
                  <a:pt x="685038" y="0"/>
                </a:lnTo>
                <a:close/>
              </a:path>
            </a:pathLst>
          </a:custGeom>
          <a:solidFill>
            <a:srgbClr val="7E7E7E"/>
          </a:solidFill>
        </p:spPr>
        <p:txBody>
          <a:bodyPr wrap="square" lIns="0" tIns="0" rIns="0" bIns="0" rtlCol="0"/>
          <a:lstStyle/>
          <a:p>
            <a:endParaRPr/>
          </a:p>
        </p:txBody>
      </p:sp>
      <p:sp>
        <p:nvSpPr>
          <p:cNvPr id="8" name="object 8"/>
          <p:cNvSpPr txBox="1"/>
          <p:nvPr/>
        </p:nvSpPr>
        <p:spPr>
          <a:xfrm>
            <a:off x="1760931" y="4866588"/>
            <a:ext cx="633730" cy="258404"/>
          </a:xfrm>
          <a:prstGeom prst="rect">
            <a:avLst/>
          </a:prstGeom>
        </p:spPr>
        <p:txBody>
          <a:bodyPr vert="horz" wrap="square" lIns="0" tIns="12065" rIns="0" bIns="0" rtlCol="0">
            <a:spAutoFit/>
          </a:bodyPr>
          <a:lstStyle/>
          <a:p>
            <a:pPr marL="12700">
              <a:spcBef>
                <a:spcPts val="95"/>
              </a:spcBef>
            </a:pPr>
            <a:r>
              <a:rPr sz="1600" spc="-30" dirty="0">
                <a:latin typeface="ＭＳ Ｐゴシック"/>
                <a:cs typeface="ＭＳ Ｐゴシック"/>
              </a:rPr>
              <a:t>①発</a:t>
            </a:r>
            <a:r>
              <a:rPr sz="1600" spc="-50" dirty="0">
                <a:latin typeface="ＭＳ Ｐゴシック"/>
                <a:cs typeface="ＭＳ Ｐゴシック"/>
              </a:rPr>
              <a:t>行</a:t>
            </a:r>
            <a:endParaRPr sz="1600">
              <a:latin typeface="ＭＳ Ｐゴシック"/>
              <a:cs typeface="ＭＳ Ｐゴシック"/>
            </a:endParaRPr>
          </a:p>
        </p:txBody>
      </p:sp>
      <p:sp>
        <p:nvSpPr>
          <p:cNvPr id="9" name="object 9"/>
          <p:cNvSpPr txBox="1"/>
          <p:nvPr/>
        </p:nvSpPr>
        <p:spPr>
          <a:xfrm>
            <a:off x="3750691" y="2032507"/>
            <a:ext cx="633730" cy="258404"/>
          </a:xfrm>
          <a:prstGeom prst="rect">
            <a:avLst/>
          </a:prstGeom>
        </p:spPr>
        <p:txBody>
          <a:bodyPr vert="horz" wrap="square" lIns="0" tIns="12065" rIns="0" bIns="0" rtlCol="0">
            <a:spAutoFit/>
          </a:bodyPr>
          <a:lstStyle/>
          <a:p>
            <a:pPr marL="12700">
              <a:spcBef>
                <a:spcPts val="95"/>
              </a:spcBef>
            </a:pPr>
            <a:r>
              <a:rPr sz="1600" spc="-25" dirty="0">
                <a:latin typeface="ＭＳ Ｐゴシック"/>
                <a:cs typeface="ＭＳ Ｐゴシック"/>
              </a:rPr>
              <a:t>③移</a:t>
            </a:r>
            <a:r>
              <a:rPr sz="1600" spc="-50" dirty="0">
                <a:latin typeface="ＭＳ Ｐゴシック"/>
                <a:cs typeface="ＭＳ Ｐゴシック"/>
              </a:rPr>
              <a:t>転</a:t>
            </a:r>
            <a:endParaRPr sz="1600">
              <a:latin typeface="ＭＳ Ｐゴシック"/>
              <a:cs typeface="ＭＳ Ｐゴシック"/>
            </a:endParaRPr>
          </a:p>
        </p:txBody>
      </p:sp>
      <p:sp>
        <p:nvSpPr>
          <p:cNvPr id="10" name="object 10"/>
          <p:cNvSpPr txBox="1"/>
          <p:nvPr/>
        </p:nvSpPr>
        <p:spPr>
          <a:xfrm>
            <a:off x="5386832" y="3093847"/>
            <a:ext cx="633730" cy="258404"/>
          </a:xfrm>
          <a:prstGeom prst="rect">
            <a:avLst/>
          </a:prstGeom>
        </p:spPr>
        <p:txBody>
          <a:bodyPr vert="horz" wrap="square" lIns="0" tIns="12065" rIns="0" bIns="0" rtlCol="0">
            <a:spAutoFit/>
          </a:bodyPr>
          <a:lstStyle/>
          <a:p>
            <a:pPr marL="12700">
              <a:spcBef>
                <a:spcPts val="95"/>
              </a:spcBef>
            </a:pPr>
            <a:r>
              <a:rPr sz="1600" spc="-25" dirty="0">
                <a:latin typeface="ＭＳ Ｐゴシック"/>
                <a:cs typeface="ＭＳ Ｐゴシック"/>
              </a:rPr>
              <a:t>④受</a:t>
            </a:r>
            <a:r>
              <a:rPr sz="1600" spc="-50" dirty="0">
                <a:latin typeface="ＭＳ Ｐゴシック"/>
                <a:cs typeface="ＭＳ Ｐゴシック"/>
              </a:rPr>
              <a:t>入</a:t>
            </a:r>
            <a:endParaRPr sz="1600">
              <a:latin typeface="ＭＳ Ｐゴシック"/>
              <a:cs typeface="ＭＳ Ｐゴシック"/>
            </a:endParaRPr>
          </a:p>
        </p:txBody>
      </p:sp>
      <p:sp>
        <p:nvSpPr>
          <p:cNvPr id="11" name="object 11"/>
          <p:cNvSpPr txBox="1"/>
          <p:nvPr/>
        </p:nvSpPr>
        <p:spPr>
          <a:xfrm>
            <a:off x="5406009" y="4847335"/>
            <a:ext cx="635000" cy="258404"/>
          </a:xfrm>
          <a:prstGeom prst="rect">
            <a:avLst/>
          </a:prstGeom>
        </p:spPr>
        <p:txBody>
          <a:bodyPr vert="horz" wrap="square" lIns="0" tIns="12065" rIns="0" bIns="0" rtlCol="0">
            <a:spAutoFit/>
          </a:bodyPr>
          <a:lstStyle/>
          <a:p>
            <a:pPr marL="12700">
              <a:spcBef>
                <a:spcPts val="95"/>
              </a:spcBef>
            </a:pPr>
            <a:r>
              <a:rPr sz="1600" spc="-25" dirty="0">
                <a:latin typeface="ＭＳ Ｐゴシック"/>
                <a:cs typeface="ＭＳ Ｐゴシック"/>
              </a:rPr>
              <a:t>⑤還</a:t>
            </a:r>
            <a:r>
              <a:rPr sz="1600" spc="-50" dirty="0">
                <a:latin typeface="ＭＳ Ｐゴシック"/>
                <a:cs typeface="ＭＳ Ｐゴシック"/>
              </a:rPr>
              <a:t>収</a:t>
            </a:r>
            <a:endParaRPr sz="1600">
              <a:latin typeface="ＭＳ Ｐゴシック"/>
              <a:cs typeface="ＭＳ Ｐゴシック"/>
            </a:endParaRPr>
          </a:p>
        </p:txBody>
      </p:sp>
      <p:grpSp>
        <p:nvGrpSpPr>
          <p:cNvPr id="12" name="object 12"/>
          <p:cNvGrpSpPr/>
          <p:nvPr/>
        </p:nvGrpSpPr>
        <p:grpSpPr>
          <a:xfrm>
            <a:off x="2125980" y="5631180"/>
            <a:ext cx="3710940" cy="734695"/>
            <a:chOff x="601980" y="5631179"/>
            <a:chExt cx="3710940" cy="734695"/>
          </a:xfrm>
        </p:grpSpPr>
        <p:sp>
          <p:nvSpPr>
            <p:cNvPr id="13" name="object 13"/>
            <p:cNvSpPr/>
            <p:nvPr/>
          </p:nvSpPr>
          <p:spPr>
            <a:xfrm>
              <a:off x="1793748" y="5946660"/>
              <a:ext cx="2519680" cy="419100"/>
            </a:xfrm>
            <a:custGeom>
              <a:avLst/>
              <a:gdLst/>
              <a:ahLst/>
              <a:cxnLst/>
              <a:rect l="l" t="t" r="r" b="b"/>
              <a:pathLst>
                <a:path w="2519679" h="419100">
                  <a:moveTo>
                    <a:pt x="2519172" y="0"/>
                  </a:moveTo>
                  <a:lnTo>
                    <a:pt x="0" y="0"/>
                  </a:lnTo>
                  <a:lnTo>
                    <a:pt x="0" y="122669"/>
                  </a:lnTo>
                  <a:lnTo>
                    <a:pt x="0" y="419087"/>
                  </a:lnTo>
                  <a:lnTo>
                    <a:pt x="2519172" y="419087"/>
                  </a:lnTo>
                  <a:lnTo>
                    <a:pt x="2519172" y="122669"/>
                  </a:lnTo>
                  <a:lnTo>
                    <a:pt x="2519172" y="0"/>
                  </a:lnTo>
                  <a:close/>
                </a:path>
              </a:pathLst>
            </a:custGeom>
            <a:solidFill>
              <a:srgbClr val="8EB4E2"/>
            </a:solidFill>
          </p:spPr>
          <p:txBody>
            <a:bodyPr wrap="square" lIns="0" tIns="0" rIns="0" bIns="0" rtlCol="0"/>
            <a:lstStyle/>
            <a:p>
              <a:endParaRPr/>
            </a:p>
          </p:txBody>
        </p:sp>
        <p:sp>
          <p:nvSpPr>
            <p:cNvPr id="14" name="object 14"/>
            <p:cNvSpPr/>
            <p:nvPr/>
          </p:nvSpPr>
          <p:spPr>
            <a:xfrm>
              <a:off x="614934" y="5644133"/>
              <a:ext cx="2906395" cy="425450"/>
            </a:xfrm>
            <a:custGeom>
              <a:avLst/>
              <a:gdLst/>
              <a:ahLst/>
              <a:cxnLst/>
              <a:rect l="l" t="t" r="r" b="b"/>
              <a:pathLst>
                <a:path w="2906395" h="425450">
                  <a:moveTo>
                    <a:pt x="2906267" y="0"/>
                  </a:moveTo>
                  <a:lnTo>
                    <a:pt x="0" y="0"/>
                  </a:lnTo>
                  <a:lnTo>
                    <a:pt x="0" y="425195"/>
                  </a:lnTo>
                  <a:lnTo>
                    <a:pt x="2906267" y="425195"/>
                  </a:lnTo>
                  <a:lnTo>
                    <a:pt x="2906267" y="0"/>
                  </a:lnTo>
                  <a:close/>
                </a:path>
              </a:pathLst>
            </a:custGeom>
            <a:solidFill>
              <a:srgbClr val="006FC0"/>
            </a:solidFill>
          </p:spPr>
          <p:txBody>
            <a:bodyPr wrap="square" lIns="0" tIns="0" rIns="0" bIns="0" rtlCol="0"/>
            <a:lstStyle/>
            <a:p>
              <a:endParaRPr/>
            </a:p>
          </p:txBody>
        </p:sp>
        <p:sp>
          <p:nvSpPr>
            <p:cNvPr id="15" name="object 15"/>
            <p:cNvSpPr/>
            <p:nvPr/>
          </p:nvSpPr>
          <p:spPr>
            <a:xfrm>
              <a:off x="614934" y="5644133"/>
              <a:ext cx="2906395" cy="425450"/>
            </a:xfrm>
            <a:custGeom>
              <a:avLst/>
              <a:gdLst/>
              <a:ahLst/>
              <a:cxnLst/>
              <a:rect l="l" t="t" r="r" b="b"/>
              <a:pathLst>
                <a:path w="2906395" h="425450">
                  <a:moveTo>
                    <a:pt x="0" y="425195"/>
                  </a:moveTo>
                  <a:lnTo>
                    <a:pt x="2906267" y="425195"/>
                  </a:lnTo>
                  <a:lnTo>
                    <a:pt x="2906267" y="0"/>
                  </a:lnTo>
                  <a:lnTo>
                    <a:pt x="0" y="0"/>
                  </a:lnTo>
                  <a:lnTo>
                    <a:pt x="0" y="425195"/>
                  </a:lnTo>
                  <a:close/>
                </a:path>
              </a:pathLst>
            </a:custGeom>
            <a:ln w="25908">
              <a:solidFill>
                <a:srgbClr val="FFFFFF"/>
              </a:solidFill>
            </a:ln>
          </p:spPr>
          <p:txBody>
            <a:bodyPr wrap="square" lIns="0" tIns="0" rIns="0" bIns="0" rtlCol="0"/>
            <a:lstStyle/>
            <a:p>
              <a:endParaRPr/>
            </a:p>
          </p:txBody>
        </p:sp>
      </p:grpSp>
      <p:sp>
        <p:nvSpPr>
          <p:cNvPr id="16" name="object 16"/>
          <p:cNvSpPr txBox="1"/>
          <p:nvPr/>
        </p:nvSpPr>
        <p:spPr>
          <a:xfrm>
            <a:off x="1821941" y="5272278"/>
            <a:ext cx="4235450" cy="1053494"/>
          </a:xfrm>
          <a:prstGeom prst="rect">
            <a:avLst/>
          </a:prstGeom>
          <a:ln w="25907">
            <a:solidFill>
              <a:srgbClr val="006FC0"/>
            </a:solidFill>
          </a:ln>
        </p:spPr>
        <p:txBody>
          <a:bodyPr vert="horz" wrap="square" lIns="0" tIns="67945" rIns="0" bIns="0" rtlCol="0">
            <a:spAutoFit/>
          </a:bodyPr>
          <a:lstStyle/>
          <a:p>
            <a:pPr marL="31750" algn="ctr">
              <a:spcBef>
                <a:spcPts val="535"/>
              </a:spcBef>
            </a:pPr>
            <a:r>
              <a:rPr sz="1600" spc="-25" dirty="0">
                <a:latin typeface="メイリオ"/>
                <a:cs typeface="メイリオ"/>
              </a:rPr>
              <a:t>日本銀</a:t>
            </a:r>
            <a:r>
              <a:rPr sz="1600" spc="-50" dirty="0">
                <a:latin typeface="メイリオ"/>
                <a:cs typeface="メイリオ"/>
              </a:rPr>
              <a:t>行</a:t>
            </a:r>
            <a:endParaRPr sz="1600">
              <a:latin typeface="メイリオ"/>
              <a:cs typeface="メイリオ"/>
            </a:endParaRPr>
          </a:p>
          <a:p>
            <a:pPr marL="1317625">
              <a:spcBef>
                <a:spcPts val="1240"/>
              </a:spcBef>
            </a:pPr>
            <a:r>
              <a:rPr sz="1400" b="1" spc="-10" dirty="0">
                <a:solidFill>
                  <a:srgbClr val="FFFFFF"/>
                </a:solidFill>
                <a:latin typeface="ＭＳ Ｐゴシック"/>
                <a:cs typeface="ＭＳ Ｐゴシック"/>
              </a:rPr>
              <a:t>ＣＢＤＣ</a:t>
            </a:r>
            <a:r>
              <a:rPr sz="1400" b="1" spc="-20" dirty="0">
                <a:solidFill>
                  <a:srgbClr val="FFFFFF"/>
                </a:solidFill>
                <a:latin typeface="ＭＳ Ｐゴシック"/>
                <a:cs typeface="ＭＳ Ｐゴシック"/>
              </a:rPr>
              <a:t>台</a:t>
            </a:r>
            <a:r>
              <a:rPr sz="1400" b="1" spc="-50" dirty="0">
                <a:solidFill>
                  <a:srgbClr val="FFFFFF"/>
                </a:solidFill>
                <a:latin typeface="ＭＳ Ｐゴシック"/>
                <a:cs typeface="ＭＳ Ｐゴシック"/>
              </a:rPr>
              <a:t>帳</a:t>
            </a:r>
            <a:endParaRPr sz="1400">
              <a:latin typeface="ＭＳ Ｐゴシック"/>
              <a:cs typeface="ＭＳ Ｐゴシック"/>
            </a:endParaRPr>
          </a:p>
          <a:p>
            <a:pPr marL="2198370">
              <a:spcBef>
                <a:spcPts val="1235"/>
              </a:spcBef>
            </a:pPr>
            <a:r>
              <a:rPr sz="1400" b="1" spc="-10" dirty="0">
                <a:solidFill>
                  <a:srgbClr val="FFFFFF"/>
                </a:solidFill>
                <a:latin typeface="ＭＳ Ｐゴシック"/>
                <a:cs typeface="ＭＳ Ｐゴシック"/>
              </a:rPr>
              <a:t>日銀</a:t>
            </a:r>
            <a:r>
              <a:rPr sz="1400" b="1" spc="-20" dirty="0">
                <a:solidFill>
                  <a:srgbClr val="FFFFFF"/>
                </a:solidFill>
                <a:latin typeface="ＭＳ Ｐゴシック"/>
                <a:cs typeface="ＭＳ Ｐゴシック"/>
              </a:rPr>
              <a:t>当座</a:t>
            </a:r>
            <a:r>
              <a:rPr sz="1400" b="1" spc="-35" dirty="0">
                <a:solidFill>
                  <a:srgbClr val="FFFFFF"/>
                </a:solidFill>
                <a:latin typeface="ＭＳ Ｐゴシック"/>
                <a:cs typeface="ＭＳ Ｐゴシック"/>
              </a:rPr>
              <a:t>預</a:t>
            </a:r>
            <a:r>
              <a:rPr sz="1400" b="1" spc="-20" dirty="0">
                <a:solidFill>
                  <a:srgbClr val="FFFFFF"/>
                </a:solidFill>
                <a:latin typeface="ＭＳ Ｐゴシック"/>
                <a:cs typeface="ＭＳ Ｐゴシック"/>
              </a:rPr>
              <a:t>金システ</a:t>
            </a:r>
            <a:r>
              <a:rPr sz="1400" b="1" spc="-50" dirty="0">
                <a:solidFill>
                  <a:srgbClr val="FFFFFF"/>
                </a:solidFill>
                <a:latin typeface="ＭＳ Ｐゴシック"/>
                <a:cs typeface="ＭＳ Ｐゴシック"/>
              </a:rPr>
              <a:t>ム</a:t>
            </a:r>
            <a:endParaRPr sz="1400">
              <a:latin typeface="ＭＳ Ｐゴシック"/>
              <a:cs typeface="ＭＳ Ｐゴシック"/>
            </a:endParaRPr>
          </a:p>
        </p:txBody>
      </p:sp>
      <p:grpSp>
        <p:nvGrpSpPr>
          <p:cNvPr id="17" name="object 17"/>
          <p:cNvGrpSpPr/>
          <p:nvPr/>
        </p:nvGrpSpPr>
        <p:grpSpPr>
          <a:xfrm>
            <a:off x="4296155" y="3931921"/>
            <a:ext cx="1651000" cy="695325"/>
            <a:chOff x="2772155" y="3931920"/>
            <a:chExt cx="1651000" cy="695325"/>
          </a:xfrm>
        </p:grpSpPr>
        <p:sp>
          <p:nvSpPr>
            <p:cNvPr id="18" name="object 18"/>
            <p:cNvSpPr/>
            <p:nvPr/>
          </p:nvSpPr>
          <p:spPr>
            <a:xfrm>
              <a:off x="3246120" y="4203191"/>
              <a:ext cx="1176655" cy="424180"/>
            </a:xfrm>
            <a:custGeom>
              <a:avLst/>
              <a:gdLst/>
              <a:ahLst/>
              <a:cxnLst/>
              <a:rect l="l" t="t" r="r" b="b"/>
              <a:pathLst>
                <a:path w="1176654" h="424179">
                  <a:moveTo>
                    <a:pt x="1176528" y="0"/>
                  </a:moveTo>
                  <a:lnTo>
                    <a:pt x="0" y="0"/>
                  </a:lnTo>
                  <a:lnTo>
                    <a:pt x="0" y="165354"/>
                  </a:lnTo>
                  <a:lnTo>
                    <a:pt x="0" y="423672"/>
                  </a:lnTo>
                  <a:lnTo>
                    <a:pt x="1176528" y="423672"/>
                  </a:lnTo>
                  <a:lnTo>
                    <a:pt x="1176528" y="165354"/>
                  </a:lnTo>
                  <a:lnTo>
                    <a:pt x="1176528" y="0"/>
                  </a:lnTo>
                  <a:close/>
                </a:path>
              </a:pathLst>
            </a:custGeom>
            <a:solidFill>
              <a:srgbClr val="E6B8B8"/>
            </a:solidFill>
          </p:spPr>
          <p:txBody>
            <a:bodyPr wrap="square" lIns="0" tIns="0" rIns="0" bIns="0" rtlCol="0"/>
            <a:lstStyle/>
            <a:p>
              <a:endParaRPr/>
            </a:p>
          </p:txBody>
        </p:sp>
        <p:sp>
          <p:nvSpPr>
            <p:cNvPr id="19" name="object 19"/>
            <p:cNvSpPr/>
            <p:nvPr/>
          </p:nvSpPr>
          <p:spPr>
            <a:xfrm>
              <a:off x="2785109" y="3944874"/>
              <a:ext cx="1294130" cy="424180"/>
            </a:xfrm>
            <a:custGeom>
              <a:avLst/>
              <a:gdLst/>
              <a:ahLst/>
              <a:cxnLst/>
              <a:rect l="l" t="t" r="r" b="b"/>
              <a:pathLst>
                <a:path w="1294129" h="424179">
                  <a:moveTo>
                    <a:pt x="1293876" y="0"/>
                  </a:moveTo>
                  <a:lnTo>
                    <a:pt x="0" y="0"/>
                  </a:lnTo>
                  <a:lnTo>
                    <a:pt x="0" y="423671"/>
                  </a:lnTo>
                  <a:lnTo>
                    <a:pt x="1293876" y="423671"/>
                  </a:lnTo>
                  <a:lnTo>
                    <a:pt x="1293876" y="0"/>
                  </a:lnTo>
                  <a:close/>
                </a:path>
              </a:pathLst>
            </a:custGeom>
            <a:solidFill>
              <a:srgbClr val="C76866"/>
            </a:solidFill>
          </p:spPr>
          <p:txBody>
            <a:bodyPr wrap="square" lIns="0" tIns="0" rIns="0" bIns="0" rtlCol="0"/>
            <a:lstStyle/>
            <a:p>
              <a:endParaRPr/>
            </a:p>
          </p:txBody>
        </p:sp>
        <p:sp>
          <p:nvSpPr>
            <p:cNvPr id="20" name="object 20"/>
            <p:cNvSpPr/>
            <p:nvPr/>
          </p:nvSpPr>
          <p:spPr>
            <a:xfrm>
              <a:off x="2785109" y="3944874"/>
              <a:ext cx="1294130" cy="424180"/>
            </a:xfrm>
            <a:custGeom>
              <a:avLst/>
              <a:gdLst/>
              <a:ahLst/>
              <a:cxnLst/>
              <a:rect l="l" t="t" r="r" b="b"/>
              <a:pathLst>
                <a:path w="1294129" h="424179">
                  <a:moveTo>
                    <a:pt x="0" y="423671"/>
                  </a:moveTo>
                  <a:lnTo>
                    <a:pt x="1293876" y="423671"/>
                  </a:lnTo>
                  <a:lnTo>
                    <a:pt x="1293876" y="0"/>
                  </a:lnTo>
                  <a:lnTo>
                    <a:pt x="0" y="0"/>
                  </a:lnTo>
                  <a:lnTo>
                    <a:pt x="0" y="423671"/>
                  </a:lnTo>
                  <a:close/>
                </a:path>
              </a:pathLst>
            </a:custGeom>
            <a:ln w="25908">
              <a:solidFill>
                <a:srgbClr val="FFFFFF"/>
              </a:solidFill>
            </a:ln>
          </p:spPr>
          <p:txBody>
            <a:bodyPr wrap="square" lIns="0" tIns="0" rIns="0" bIns="0" rtlCol="0"/>
            <a:lstStyle/>
            <a:p>
              <a:endParaRPr/>
            </a:p>
          </p:txBody>
        </p:sp>
      </p:grpSp>
      <p:sp>
        <p:nvSpPr>
          <p:cNvPr id="21" name="object 21"/>
          <p:cNvSpPr txBox="1"/>
          <p:nvPr/>
        </p:nvSpPr>
        <p:spPr>
          <a:xfrm>
            <a:off x="4214622" y="3515105"/>
            <a:ext cx="1813560" cy="947054"/>
          </a:xfrm>
          <a:prstGeom prst="rect">
            <a:avLst/>
          </a:prstGeom>
          <a:ln w="25907">
            <a:solidFill>
              <a:srgbClr val="C0504D"/>
            </a:solidFill>
          </a:ln>
        </p:spPr>
        <p:txBody>
          <a:bodyPr vert="horz" wrap="square" lIns="0" tIns="76835" rIns="0" bIns="0" rtlCol="0">
            <a:spAutoFit/>
          </a:bodyPr>
          <a:lstStyle/>
          <a:p>
            <a:pPr marL="402590">
              <a:spcBef>
                <a:spcPts val="605"/>
              </a:spcBef>
            </a:pPr>
            <a:r>
              <a:rPr sz="1600" spc="-25" dirty="0">
                <a:latin typeface="メイリオ"/>
                <a:cs typeface="メイリオ"/>
              </a:rPr>
              <a:t>仲介機関</a:t>
            </a:r>
            <a:r>
              <a:rPr sz="1600" spc="-50" dirty="0">
                <a:latin typeface="メイリオ"/>
                <a:cs typeface="メイリオ"/>
              </a:rPr>
              <a:t>Y</a:t>
            </a:r>
            <a:endParaRPr sz="1600">
              <a:latin typeface="メイリオ"/>
              <a:cs typeface="メイリオ"/>
            </a:endParaRPr>
          </a:p>
          <a:p>
            <a:pPr>
              <a:spcBef>
                <a:spcPts val="35"/>
              </a:spcBef>
            </a:pPr>
            <a:endParaRPr sz="750">
              <a:latin typeface="メイリオ"/>
              <a:cs typeface="メイリオ"/>
            </a:endParaRPr>
          </a:p>
          <a:p>
            <a:pPr marL="201930"/>
            <a:r>
              <a:rPr sz="1100" b="1" spc="-10" dirty="0">
                <a:solidFill>
                  <a:srgbClr val="FFFFFF"/>
                </a:solidFill>
                <a:latin typeface="ＭＳ Ｐゴシック"/>
                <a:cs typeface="ＭＳ Ｐゴシック"/>
              </a:rPr>
              <a:t>仲介</a:t>
            </a:r>
            <a:r>
              <a:rPr sz="1100" b="1" spc="-20" dirty="0">
                <a:solidFill>
                  <a:srgbClr val="FFFFFF"/>
                </a:solidFill>
                <a:latin typeface="ＭＳ Ｐゴシック"/>
                <a:cs typeface="ＭＳ Ｐゴシック"/>
              </a:rPr>
              <a:t>機関</a:t>
            </a:r>
            <a:r>
              <a:rPr sz="1100" b="1" spc="-30" dirty="0">
                <a:solidFill>
                  <a:srgbClr val="FFFFFF"/>
                </a:solidFill>
                <a:latin typeface="ＭＳ Ｐゴシック"/>
                <a:cs typeface="ＭＳ Ｐゴシック"/>
              </a:rPr>
              <a:t>システム</a:t>
            </a:r>
            <a:endParaRPr sz="1100">
              <a:latin typeface="ＭＳ Ｐゴシック"/>
              <a:cs typeface="ＭＳ Ｐゴシック"/>
            </a:endParaRPr>
          </a:p>
          <a:p>
            <a:pPr>
              <a:spcBef>
                <a:spcPts val="15"/>
              </a:spcBef>
            </a:pPr>
            <a:endParaRPr sz="1100">
              <a:latin typeface="ＭＳ Ｐゴシック"/>
              <a:cs typeface="ＭＳ Ｐゴシック"/>
            </a:endParaRPr>
          </a:p>
          <a:p>
            <a:pPr marL="675640"/>
            <a:r>
              <a:rPr sz="1100" b="1" spc="-10" dirty="0">
                <a:solidFill>
                  <a:srgbClr val="FFFFFF"/>
                </a:solidFill>
                <a:latin typeface="ＭＳ Ｐゴシック"/>
                <a:cs typeface="ＭＳ Ｐゴシック"/>
              </a:rPr>
              <a:t>預金</a:t>
            </a:r>
            <a:r>
              <a:rPr sz="1100" b="1" spc="-35" dirty="0">
                <a:solidFill>
                  <a:srgbClr val="FFFFFF"/>
                </a:solidFill>
                <a:latin typeface="ＭＳ Ｐゴシック"/>
                <a:cs typeface="ＭＳ Ｐゴシック"/>
              </a:rPr>
              <a:t>等システム</a:t>
            </a:r>
            <a:endParaRPr sz="1100">
              <a:latin typeface="ＭＳ Ｐゴシック"/>
              <a:cs typeface="ＭＳ Ｐゴシック"/>
            </a:endParaRPr>
          </a:p>
        </p:txBody>
      </p:sp>
      <p:grpSp>
        <p:nvGrpSpPr>
          <p:cNvPr id="22" name="object 22"/>
          <p:cNvGrpSpPr/>
          <p:nvPr/>
        </p:nvGrpSpPr>
        <p:grpSpPr>
          <a:xfrm>
            <a:off x="1911095" y="3918204"/>
            <a:ext cx="1651000" cy="696595"/>
            <a:chOff x="387095" y="3918203"/>
            <a:chExt cx="1651000" cy="696595"/>
          </a:xfrm>
        </p:grpSpPr>
        <p:sp>
          <p:nvSpPr>
            <p:cNvPr id="23" name="object 23"/>
            <p:cNvSpPr/>
            <p:nvPr/>
          </p:nvSpPr>
          <p:spPr>
            <a:xfrm>
              <a:off x="859536" y="4190999"/>
              <a:ext cx="1178560" cy="424180"/>
            </a:xfrm>
            <a:custGeom>
              <a:avLst/>
              <a:gdLst/>
              <a:ahLst/>
              <a:cxnLst/>
              <a:rect l="l" t="t" r="r" b="b"/>
              <a:pathLst>
                <a:path w="1178560" h="424179">
                  <a:moveTo>
                    <a:pt x="1178052" y="0"/>
                  </a:moveTo>
                  <a:lnTo>
                    <a:pt x="0" y="0"/>
                  </a:lnTo>
                  <a:lnTo>
                    <a:pt x="0" y="165354"/>
                  </a:lnTo>
                  <a:lnTo>
                    <a:pt x="0" y="423672"/>
                  </a:lnTo>
                  <a:lnTo>
                    <a:pt x="1178052" y="423672"/>
                  </a:lnTo>
                  <a:lnTo>
                    <a:pt x="1178052" y="165354"/>
                  </a:lnTo>
                  <a:lnTo>
                    <a:pt x="1178052" y="0"/>
                  </a:lnTo>
                  <a:close/>
                </a:path>
              </a:pathLst>
            </a:custGeom>
            <a:solidFill>
              <a:srgbClr val="E6B8B8"/>
            </a:solidFill>
          </p:spPr>
          <p:txBody>
            <a:bodyPr wrap="square" lIns="0" tIns="0" rIns="0" bIns="0" rtlCol="0"/>
            <a:lstStyle/>
            <a:p>
              <a:endParaRPr/>
            </a:p>
          </p:txBody>
        </p:sp>
        <p:sp>
          <p:nvSpPr>
            <p:cNvPr id="24" name="object 24"/>
            <p:cNvSpPr/>
            <p:nvPr/>
          </p:nvSpPr>
          <p:spPr>
            <a:xfrm>
              <a:off x="400049" y="3931157"/>
              <a:ext cx="1294130" cy="425450"/>
            </a:xfrm>
            <a:custGeom>
              <a:avLst/>
              <a:gdLst/>
              <a:ahLst/>
              <a:cxnLst/>
              <a:rect l="l" t="t" r="r" b="b"/>
              <a:pathLst>
                <a:path w="1294130" h="425450">
                  <a:moveTo>
                    <a:pt x="1293876" y="0"/>
                  </a:moveTo>
                  <a:lnTo>
                    <a:pt x="0" y="0"/>
                  </a:lnTo>
                  <a:lnTo>
                    <a:pt x="0" y="425195"/>
                  </a:lnTo>
                  <a:lnTo>
                    <a:pt x="1293876" y="425195"/>
                  </a:lnTo>
                  <a:lnTo>
                    <a:pt x="1293876" y="0"/>
                  </a:lnTo>
                  <a:close/>
                </a:path>
              </a:pathLst>
            </a:custGeom>
            <a:solidFill>
              <a:srgbClr val="C76866"/>
            </a:solidFill>
          </p:spPr>
          <p:txBody>
            <a:bodyPr wrap="square" lIns="0" tIns="0" rIns="0" bIns="0" rtlCol="0"/>
            <a:lstStyle/>
            <a:p>
              <a:endParaRPr/>
            </a:p>
          </p:txBody>
        </p:sp>
        <p:sp>
          <p:nvSpPr>
            <p:cNvPr id="25" name="object 25"/>
            <p:cNvSpPr/>
            <p:nvPr/>
          </p:nvSpPr>
          <p:spPr>
            <a:xfrm>
              <a:off x="400049" y="3931157"/>
              <a:ext cx="1294130" cy="425450"/>
            </a:xfrm>
            <a:custGeom>
              <a:avLst/>
              <a:gdLst/>
              <a:ahLst/>
              <a:cxnLst/>
              <a:rect l="l" t="t" r="r" b="b"/>
              <a:pathLst>
                <a:path w="1294130" h="425450">
                  <a:moveTo>
                    <a:pt x="0" y="425195"/>
                  </a:moveTo>
                  <a:lnTo>
                    <a:pt x="1293876" y="425195"/>
                  </a:lnTo>
                  <a:lnTo>
                    <a:pt x="1293876" y="0"/>
                  </a:lnTo>
                  <a:lnTo>
                    <a:pt x="0" y="0"/>
                  </a:lnTo>
                  <a:lnTo>
                    <a:pt x="0" y="425195"/>
                  </a:lnTo>
                  <a:close/>
                </a:path>
              </a:pathLst>
            </a:custGeom>
            <a:ln w="25908">
              <a:solidFill>
                <a:srgbClr val="FFFFFF"/>
              </a:solidFill>
            </a:ln>
          </p:spPr>
          <p:txBody>
            <a:bodyPr wrap="square" lIns="0" tIns="0" rIns="0" bIns="0" rtlCol="0"/>
            <a:lstStyle/>
            <a:p>
              <a:endParaRPr/>
            </a:p>
          </p:txBody>
        </p:sp>
      </p:grpSp>
      <p:sp>
        <p:nvSpPr>
          <p:cNvPr id="26" name="object 26"/>
          <p:cNvSpPr txBox="1"/>
          <p:nvPr/>
        </p:nvSpPr>
        <p:spPr>
          <a:xfrm>
            <a:off x="1829561" y="3530347"/>
            <a:ext cx="1813560" cy="1034899"/>
          </a:xfrm>
          <a:prstGeom prst="rect">
            <a:avLst/>
          </a:prstGeom>
          <a:ln w="25908">
            <a:solidFill>
              <a:srgbClr val="C0504D"/>
            </a:solidFill>
          </a:ln>
        </p:spPr>
        <p:txBody>
          <a:bodyPr vert="horz" wrap="square" lIns="0" tIns="74930" rIns="0" bIns="0" rtlCol="0">
            <a:spAutoFit/>
          </a:bodyPr>
          <a:lstStyle/>
          <a:p>
            <a:pPr marL="407034">
              <a:spcBef>
                <a:spcPts val="590"/>
              </a:spcBef>
            </a:pPr>
            <a:r>
              <a:rPr sz="1600" spc="-25" dirty="0">
                <a:latin typeface="メイリオ"/>
                <a:cs typeface="メイリオ"/>
              </a:rPr>
              <a:t>仲介機</a:t>
            </a:r>
            <a:r>
              <a:rPr sz="1600" spc="-30" dirty="0">
                <a:latin typeface="メイリオ"/>
                <a:cs typeface="メイリオ"/>
              </a:rPr>
              <a:t>関</a:t>
            </a:r>
            <a:r>
              <a:rPr sz="1600" spc="-50" dirty="0">
                <a:latin typeface="メイリオ"/>
                <a:cs typeface="メイリオ"/>
              </a:rPr>
              <a:t>X</a:t>
            </a:r>
            <a:endParaRPr sz="1600">
              <a:latin typeface="メイリオ"/>
              <a:cs typeface="メイリオ"/>
            </a:endParaRPr>
          </a:p>
          <a:p>
            <a:pPr marL="201930">
              <a:spcBef>
                <a:spcPts val="1620"/>
              </a:spcBef>
            </a:pPr>
            <a:r>
              <a:rPr sz="1100" b="1" spc="-10" dirty="0">
                <a:solidFill>
                  <a:srgbClr val="FFFFFF"/>
                </a:solidFill>
                <a:latin typeface="ＭＳ Ｐゴシック"/>
                <a:cs typeface="ＭＳ Ｐゴシック"/>
              </a:rPr>
              <a:t>仲介</a:t>
            </a:r>
            <a:r>
              <a:rPr sz="1100" b="1" spc="-20" dirty="0">
                <a:solidFill>
                  <a:srgbClr val="FFFFFF"/>
                </a:solidFill>
                <a:latin typeface="ＭＳ Ｐゴシック"/>
                <a:cs typeface="ＭＳ Ｐゴシック"/>
              </a:rPr>
              <a:t>機関</a:t>
            </a:r>
            <a:r>
              <a:rPr sz="1100" b="1" spc="-30" dirty="0">
                <a:solidFill>
                  <a:srgbClr val="FFFFFF"/>
                </a:solidFill>
                <a:latin typeface="ＭＳ Ｐゴシック"/>
                <a:cs typeface="ＭＳ Ｐゴシック"/>
              </a:rPr>
              <a:t>システム</a:t>
            </a:r>
            <a:endParaRPr sz="1100">
              <a:latin typeface="ＭＳ Ｐゴシック"/>
              <a:cs typeface="ＭＳ Ｐゴシック"/>
            </a:endParaRPr>
          </a:p>
          <a:p>
            <a:pPr>
              <a:spcBef>
                <a:spcPts val="15"/>
              </a:spcBef>
            </a:pPr>
            <a:endParaRPr sz="1100">
              <a:latin typeface="ＭＳ Ｐゴシック"/>
              <a:cs typeface="ＭＳ Ｐゴシック"/>
            </a:endParaRPr>
          </a:p>
          <a:p>
            <a:pPr marL="675640"/>
            <a:r>
              <a:rPr sz="1100" b="1" spc="-10" dirty="0">
                <a:solidFill>
                  <a:srgbClr val="FFFFFF"/>
                </a:solidFill>
                <a:latin typeface="ＭＳ Ｐゴシック"/>
                <a:cs typeface="ＭＳ Ｐゴシック"/>
              </a:rPr>
              <a:t>預金</a:t>
            </a:r>
            <a:r>
              <a:rPr sz="1100" b="1" spc="-35" dirty="0">
                <a:solidFill>
                  <a:srgbClr val="FFFFFF"/>
                </a:solidFill>
                <a:latin typeface="ＭＳ Ｐゴシック"/>
                <a:cs typeface="ＭＳ Ｐゴシック"/>
              </a:rPr>
              <a:t>等システム</a:t>
            </a:r>
            <a:endParaRPr sz="1100">
              <a:latin typeface="ＭＳ Ｐゴシック"/>
              <a:cs typeface="ＭＳ Ｐゴシック"/>
            </a:endParaRPr>
          </a:p>
        </p:txBody>
      </p:sp>
      <p:sp>
        <p:nvSpPr>
          <p:cNvPr id="27" name="object 27"/>
          <p:cNvSpPr/>
          <p:nvPr/>
        </p:nvSpPr>
        <p:spPr>
          <a:xfrm>
            <a:off x="4927092" y="2996184"/>
            <a:ext cx="254635" cy="490855"/>
          </a:xfrm>
          <a:custGeom>
            <a:avLst/>
            <a:gdLst/>
            <a:ahLst/>
            <a:cxnLst/>
            <a:rect l="l" t="t" r="r" b="b"/>
            <a:pathLst>
              <a:path w="254635" h="490854">
                <a:moveTo>
                  <a:pt x="190881" y="0"/>
                </a:moveTo>
                <a:lnTo>
                  <a:pt x="63627" y="0"/>
                </a:lnTo>
                <a:lnTo>
                  <a:pt x="63627" y="363474"/>
                </a:lnTo>
                <a:lnTo>
                  <a:pt x="0" y="363474"/>
                </a:lnTo>
                <a:lnTo>
                  <a:pt x="127254" y="490727"/>
                </a:lnTo>
                <a:lnTo>
                  <a:pt x="254508" y="363474"/>
                </a:lnTo>
                <a:lnTo>
                  <a:pt x="190881" y="363474"/>
                </a:lnTo>
                <a:lnTo>
                  <a:pt x="190881" y="0"/>
                </a:lnTo>
                <a:close/>
              </a:path>
            </a:pathLst>
          </a:custGeom>
          <a:solidFill>
            <a:srgbClr val="7E7E7E"/>
          </a:solidFill>
        </p:spPr>
        <p:txBody>
          <a:bodyPr wrap="square" lIns="0" tIns="0" rIns="0" bIns="0" rtlCol="0"/>
          <a:lstStyle/>
          <a:p>
            <a:endParaRPr/>
          </a:p>
        </p:txBody>
      </p:sp>
      <p:sp>
        <p:nvSpPr>
          <p:cNvPr id="28" name="object 28"/>
          <p:cNvSpPr txBox="1"/>
          <p:nvPr/>
        </p:nvSpPr>
        <p:spPr>
          <a:xfrm>
            <a:off x="1769770" y="3101467"/>
            <a:ext cx="633730" cy="258404"/>
          </a:xfrm>
          <a:prstGeom prst="rect">
            <a:avLst/>
          </a:prstGeom>
        </p:spPr>
        <p:txBody>
          <a:bodyPr vert="horz" wrap="square" lIns="0" tIns="12065" rIns="0" bIns="0" rtlCol="0">
            <a:spAutoFit/>
          </a:bodyPr>
          <a:lstStyle/>
          <a:p>
            <a:pPr marL="12700">
              <a:spcBef>
                <a:spcPts val="95"/>
              </a:spcBef>
            </a:pPr>
            <a:r>
              <a:rPr sz="1600" spc="-25" dirty="0">
                <a:latin typeface="ＭＳ Ｐゴシック"/>
                <a:cs typeface="ＭＳ Ｐゴシック"/>
              </a:rPr>
              <a:t>②払</a:t>
            </a:r>
            <a:r>
              <a:rPr sz="1600" spc="-50" dirty="0">
                <a:latin typeface="ＭＳ Ｐゴシック"/>
                <a:cs typeface="ＭＳ Ｐゴシック"/>
              </a:rPr>
              <a:t>出</a:t>
            </a:r>
            <a:endParaRPr sz="1600">
              <a:latin typeface="ＭＳ Ｐゴシック"/>
              <a:cs typeface="ＭＳ Ｐゴシック"/>
            </a:endParaRPr>
          </a:p>
        </p:txBody>
      </p:sp>
      <p:sp>
        <p:nvSpPr>
          <p:cNvPr id="29" name="object 29"/>
          <p:cNvSpPr/>
          <p:nvPr/>
        </p:nvSpPr>
        <p:spPr>
          <a:xfrm>
            <a:off x="2584704" y="2987040"/>
            <a:ext cx="254635" cy="520065"/>
          </a:xfrm>
          <a:custGeom>
            <a:avLst/>
            <a:gdLst/>
            <a:ahLst/>
            <a:cxnLst/>
            <a:rect l="l" t="t" r="r" b="b"/>
            <a:pathLst>
              <a:path w="254634" h="520064">
                <a:moveTo>
                  <a:pt x="127254" y="0"/>
                </a:moveTo>
                <a:lnTo>
                  <a:pt x="0" y="127254"/>
                </a:lnTo>
                <a:lnTo>
                  <a:pt x="63627" y="127254"/>
                </a:lnTo>
                <a:lnTo>
                  <a:pt x="63627" y="519684"/>
                </a:lnTo>
                <a:lnTo>
                  <a:pt x="190881" y="519684"/>
                </a:lnTo>
                <a:lnTo>
                  <a:pt x="190881" y="127254"/>
                </a:lnTo>
                <a:lnTo>
                  <a:pt x="254508" y="127254"/>
                </a:lnTo>
                <a:lnTo>
                  <a:pt x="127254" y="0"/>
                </a:lnTo>
                <a:close/>
              </a:path>
            </a:pathLst>
          </a:custGeom>
          <a:solidFill>
            <a:srgbClr val="7E7E7E"/>
          </a:solidFill>
        </p:spPr>
        <p:txBody>
          <a:bodyPr wrap="square" lIns="0" tIns="0" rIns="0" bIns="0" rtlCol="0"/>
          <a:lstStyle/>
          <a:p>
            <a:endParaRPr/>
          </a:p>
        </p:txBody>
      </p:sp>
      <p:grpSp>
        <p:nvGrpSpPr>
          <p:cNvPr id="30" name="object 30"/>
          <p:cNvGrpSpPr/>
          <p:nvPr/>
        </p:nvGrpSpPr>
        <p:grpSpPr>
          <a:xfrm>
            <a:off x="4608627" y="2066544"/>
            <a:ext cx="905510" cy="805180"/>
            <a:chOff x="3084627" y="2066544"/>
            <a:chExt cx="905510" cy="805180"/>
          </a:xfrm>
        </p:grpSpPr>
        <p:sp>
          <p:nvSpPr>
            <p:cNvPr id="31" name="object 31"/>
            <p:cNvSpPr/>
            <p:nvPr/>
          </p:nvSpPr>
          <p:spPr>
            <a:xfrm>
              <a:off x="3084627" y="2066544"/>
              <a:ext cx="905510" cy="805180"/>
            </a:xfrm>
            <a:custGeom>
              <a:avLst/>
              <a:gdLst/>
              <a:ahLst/>
              <a:cxnLst/>
              <a:rect l="l" t="t" r="r" b="b"/>
              <a:pathLst>
                <a:path w="905510" h="805180">
                  <a:moveTo>
                    <a:pt x="873200" y="0"/>
                  </a:moveTo>
                  <a:lnTo>
                    <a:pt x="217118" y="0"/>
                  </a:lnTo>
                  <a:lnTo>
                    <a:pt x="206561" y="1789"/>
                  </a:lnTo>
                  <a:lnTo>
                    <a:pt x="964" y="764920"/>
                  </a:lnTo>
                  <a:lnTo>
                    <a:pt x="0" y="772136"/>
                  </a:lnTo>
                  <a:lnTo>
                    <a:pt x="678" y="779303"/>
                  </a:lnTo>
                  <a:lnTo>
                    <a:pt x="31952" y="804671"/>
                  </a:lnTo>
                  <a:lnTo>
                    <a:pt x="688034" y="804671"/>
                  </a:lnTo>
                  <a:lnTo>
                    <a:pt x="719022" y="780414"/>
                  </a:lnTo>
                  <a:lnTo>
                    <a:pt x="40207" y="766317"/>
                  </a:lnTo>
                  <a:lnTo>
                    <a:pt x="222071" y="38353"/>
                  </a:lnTo>
                  <a:lnTo>
                    <a:pt x="904375" y="38353"/>
                  </a:lnTo>
                  <a:lnTo>
                    <a:pt x="905152" y="32535"/>
                  </a:lnTo>
                  <a:lnTo>
                    <a:pt x="880471" y="835"/>
                  </a:lnTo>
                  <a:lnTo>
                    <a:pt x="873200" y="0"/>
                  </a:lnTo>
                  <a:close/>
                </a:path>
                <a:path w="905510" h="805180">
                  <a:moveTo>
                    <a:pt x="904375" y="38353"/>
                  </a:moveTo>
                  <a:lnTo>
                    <a:pt x="864945" y="38353"/>
                  </a:lnTo>
                  <a:lnTo>
                    <a:pt x="683081" y="766317"/>
                  </a:lnTo>
                  <a:lnTo>
                    <a:pt x="722546" y="766317"/>
                  </a:lnTo>
                  <a:lnTo>
                    <a:pt x="904188" y="39750"/>
                  </a:lnTo>
                  <a:lnTo>
                    <a:pt x="904375" y="38353"/>
                  </a:lnTo>
                  <a:close/>
                </a:path>
                <a:path w="905510" h="805180">
                  <a:moveTo>
                    <a:pt x="848562" y="51180"/>
                  </a:moveTo>
                  <a:lnTo>
                    <a:pt x="232104" y="51180"/>
                  </a:lnTo>
                  <a:lnTo>
                    <a:pt x="56590" y="753490"/>
                  </a:lnTo>
                  <a:lnTo>
                    <a:pt x="673048" y="753490"/>
                  </a:lnTo>
                  <a:lnTo>
                    <a:pt x="676253" y="740663"/>
                  </a:lnTo>
                  <a:lnTo>
                    <a:pt x="72973" y="740663"/>
                  </a:lnTo>
                  <a:lnTo>
                    <a:pt x="242137" y="64007"/>
                  </a:lnTo>
                  <a:lnTo>
                    <a:pt x="845356" y="64007"/>
                  </a:lnTo>
                  <a:lnTo>
                    <a:pt x="848562" y="51180"/>
                  </a:lnTo>
                  <a:close/>
                </a:path>
                <a:path w="905510" h="805180">
                  <a:moveTo>
                    <a:pt x="845356" y="64007"/>
                  </a:moveTo>
                  <a:lnTo>
                    <a:pt x="832179" y="64007"/>
                  </a:lnTo>
                  <a:lnTo>
                    <a:pt x="663015" y="740663"/>
                  </a:lnTo>
                  <a:lnTo>
                    <a:pt x="676253" y="740663"/>
                  </a:lnTo>
                  <a:lnTo>
                    <a:pt x="845356" y="64007"/>
                  </a:lnTo>
                  <a:close/>
                </a:path>
              </a:pathLst>
            </a:custGeom>
            <a:solidFill>
              <a:srgbClr val="77923B"/>
            </a:solidFill>
          </p:spPr>
          <p:txBody>
            <a:bodyPr wrap="square" lIns="0" tIns="0" rIns="0" bIns="0" rtlCol="0"/>
            <a:lstStyle/>
            <a:p>
              <a:endParaRPr/>
            </a:p>
          </p:txBody>
        </p:sp>
        <p:sp>
          <p:nvSpPr>
            <p:cNvPr id="32" name="object 32"/>
            <p:cNvSpPr/>
            <p:nvPr/>
          </p:nvSpPr>
          <p:spPr>
            <a:xfrm>
              <a:off x="3108198" y="2087118"/>
              <a:ext cx="835660" cy="741045"/>
            </a:xfrm>
            <a:custGeom>
              <a:avLst/>
              <a:gdLst/>
              <a:ahLst/>
              <a:cxnLst/>
              <a:rect l="l" t="t" r="r" b="b"/>
              <a:pathLst>
                <a:path w="835660" h="741044">
                  <a:moveTo>
                    <a:pt x="0" y="740664"/>
                  </a:moveTo>
                  <a:lnTo>
                    <a:pt x="185165" y="0"/>
                  </a:lnTo>
                  <a:lnTo>
                    <a:pt x="835151" y="0"/>
                  </a:lnTo>
                  <a:lnTo>
                    <a:pt x="649986" y="740664"/>
                  </a:lnTo>
                  <a:lnTo>
                    <a:pt x="0" y="740664"/>
                  </a:lnTo>
                  <a:close/>
                </a:path>
              </a:pathLst>
            </a:custGeom>
            <a:ln w="25908">
              <a:solidFill>
                <a:srgbClr val="77923B"/>
              </a:solidFill>
            </a:ln>
          </p:spPr>
          <p:txBody>
            <a:bodyPr wrap="square" lIns="0" tIns="0" rIns="0" bIns="0" rtlCol="0"/>
            <a:lstStyle/>
            <a:p>
              <a:endParaRPr/>
            </a:p>
          </p:txBody>
        </p:sp>
        <p:sp>
          <p:nvSpPr>
            <p:cNvPr id="33" name="object 33"/>
            <p:cNvSpPr/>
            <p:nvPr/>
          </p:nvSpPr>
          <p:spPr>
            <a:xfrm>
              <a:off x="3366713" y="2209260"/>
              <a:ext cx="303530" cy="321945"/>
            </a:xfrm>
            <a:custGeom>
              <a:avLst/>
              <a:gdLst/>
              <a:ahLst/>
              <a:cxnLst/>
              <a:rect l="l" t="t" r="r" b="b"/>
              <a:pathLst>
                <a:path w="303529" h="321944">
                  <a:moveTo>
                    <a:pt x="166964" y="0"/>
                  </a:moveTo>
                  <a:lnTo>
                    <a:pt x="119962" y="5514"/>
                  </a:lnTo>
                  <a:lnTo>
                    <a:pt x="76361" y="25586"/>
                  </a:lnTo>
                  <a:lnTo>
                    <a:pt x="39478" y="58686"/>
                  </a:lnTo>
                  <a:lnTo>
                    <a:pt x="12629" y="103282"/>
                  </a:lnTo>
                  <a:lnTo>
                    <a:pt x="0" y="153763"/>
                  </a:lnTo>
                  <a:lnTo>
                    <a:pt x="2573" y="203244"/>
                  </a:lnTo>
                  <a:lnTo>
                    <a:pt x="19094" y="248288"/>
                  </a:lnTo>
                  <a:lnTo>
                    <a:pt x="48307" y="285455"/>
                  </a:lnTo>
                  <a:lnTo>
                    <a:pt x="88956" y="311308"/>
                  </a:lnTo>
                  <a:lnTo>
                    <a:pt x="136044" y="321880"/>
                  </a:lnTo>
                  <a:lnTo>
                    <a:pt x="183046" y="316366"/>
                  </a:lnTo>
                  <a:lnTo>
                    <a:pt x="226647" y="296294"/>
                  </a:lnTo>
                  <a:lnTo>
                    <a:pt x="263530" y="263194"/>
                  </a:lnTo>
                  <a:lnTo>
                    <a:pt x="290378" y="218598"/>
                  </a:lnTo>
                  <a:lnTo>
                    <a:pt x="303069" y="168129"/>
                  </a:lnTo>
                  <a:lnTo>
                    <a:pt x="300526" y="118672"/>
                  </a:lnTo>
                  <a:lnTo>
                    <a:pt x="284005" y="73647"/>
                  </a:lnTo>
                  <a:lnTo>
                    <a:pt x="254762" y="36474"/>
                  </a:lnTo>
                  <a:lnTo>
                    <a:pt x="214051" y="10572"/>
                  </a:lnTo>
                  <a:lnTo>
                    <a:pt x="166964" y="0"/>
                  </a:lnTo>
                  <a:close/>
                </a:path>
              </a:pathLst>
            </a:custGeom>
            <a:solidFill>
              <a:srgbClr val="006FC0"/>
            </a:solidFill>
          </p:spPr>
          <p:txBody>
            <a:bodyPr wrap="square" lIns="0" tIns="0" rIns="0" bIns="0" rtlCol="0"/>
            <a:lstStyle/>
            <a:p>
              <a:endParaRPr/>
            </a:p>
          </p:txBody>
        </p:sp>
      </p:grpSp>
      <p:grpSp>
        <p:nvGrpSpPr>
          <p:cNvPr id="34" name="object 34"/>
          <p:cNvGrpSpPr/>
          <p:nvPr/>
        </p:nvGrpSpPr>
        <p:grpSpPr>
          <a:xfrm>
            <a:off x="2465834" y="2043683"/>
            <a:ext cx="906780" cy="815340"/>
            <a:chOff x="941834" y="2043683"/>
            <a:chExt cx="906780" cy="815340"/>
          </a:xfrm>
        </p:grpSpPr>
        <p:sp>
          <p:nvSpPr>
            <p:cNvPr id="35" name="object 35"/>
            <p:cNvSpPr/>
            <p:nvPr/>
          </p:nvSpPr>
          <p:spPr>
            <a:xfrm>
              <a:off x="941834" y="2043683"/>
              <a:ext cx="906780" cy="815340"/>
            </a:xfrm>
            <a:custGeom>
              <a:avLst/>
              <a:gdLst/>
              <a:ahLst/>
              <a:cxnLst/>
              <a:rect l="l" t="t" r="r" b="b"/>
              <a:pathLst>
                <a:path w="906780" h="815339">
                  <a:moveTo>
                    <a:pt x="874773" y="0"/>
                  </a:moveTo>
                  <a:lnTo>
                    <a:pt x="219834" y="0"/>
                  </a:lnTo>
                  <a:lnTo>
                    <a:pt x="209291" y="1789"/>
                  </a:lnTo>
                  <a:lnTo>
                    <a:pt x="950" y="775588"/>
                  </a:lnTo>
                  <a:lnTo>
                    <a:pt x="0" y="782804"/>
                  </a:lnTo>
                  <a:lnTo>
                    <a:pt x="692" y="789971"/>
                  </a:lnTo>
                  <a:lnTo>
                    <a:pt x="32001" y="815339"/>
                  </a:lnTo>
                  <a:lnTo>
                    <a:pt x="686940" y="815339"/>
                  </a:lnTo>
                  <a:lnTo>
                    <a:pt x="717928" y="791082"/>
                  </a:lnTo>
                  <a:lnTo>
                    <a:pt x="40193" y="776986"/>
                  </a:lnTo>
                  <a:lnTo>
                    <a:pt x="224825" y="38353"/>
                  </a:lnTo>
                  <a:lnTo>
                    <a:pt x="905948" y="38353"/>
                  </a:lnTo>
                  <a:lnTo>
                    <a:pt x="906726" y="32535"/>
                  </a:lnTo>
                  <a:lnTo>
                    <a:pt x="882044" y="835"/>
                  </a:lnTo>
                  <a:lnTo>
                    <a:pt x="874773" y="0"/>
                  </a:lnTo>
                  <a:close/>
                </a:path>
                <a:path w="906780" h="815339">
                  <a:moveTo>
                    <a:pt x="905948" y="38353"/>
                  </a:moveTo>
                  <a:lnTo>
                    <a:pt x="866518" y="38353"/>
                  </a:lnTo>
                  <a:lnTo>
                    <a:pt x="681987" y="776986"/>
                  </a:lnTo>
                  <a:lnTo>
                    <a:pt x="721452" y="776986"/>
                  </a:lnTo>
                  <a:lnTo>
                    <a:pt x="905761" y="39750"/>
                  </a:lnTo>
                  <a:lnTo>
                    <a:pt x="905948" y="38353"/>
                  </a:lnTo>
                  <a:close/>
                </a:path>
                <a:path w="906780" h="815339">
                  <a:moveTo>
                    <a:pt x="850135" y="51180"/>
                  </a:moveTo>
                  <a:lnTo>
                    <a:pt x="234820" y="51180"/>
                  </a:lnTo>
                  <a:lnTo>
                    <a:pt x="56601" y="764158"/>
                  </a:lnTo>
                  <a:lnTo>
                    <a:pt x="671954" y="764158"/>
                  </a:lnTo>
                  <a:lnTo>
                    <a:pt x="675160" y="751331"/>
                  </a:lnTo>
                  <a:lnTo>
                    <a:pt x="72997" y="751331"/>
                  </a:lnTo>
                  <a:lnTo>
                    <a:pt x="244828" y="64007"/>
                  </a:lnTo>
                  <a:lnTo>
                    <a:pt x="846930" y="64007"/>
                  </a:lnTo>
                  <a:lnTo>
                    <a:pt x="850135" y="51180"/>
                  </a:lnTo>
                  <a:close/>
                </a:path>
                <a:path w="906780" h="815339">
                  <a:moveTo>
                    <a:pt x="846930" y="64007"/>
                  </a:moveTo>
                  <a:lnTo>
                    <a:pt x="833752" y="64007"/>
                  </a:lnTo>
                  <a:lnTo>
                    <a:pt x="661921" y="751331"/>
                  </a:lnTo>
                  <a:lnTo>
                    <a:pt x="675160" y="751331"/>
                  </a:lnTo>
                  <a:lnTo>
                    <a:pt x="846930" y="64007"/>
                  </a:lnTo>
                  <a:close/>
                </a:path>
              </a:pathLst>
            </a:custGeom>
            <a:solidFill>
              <a:srgbClr val="C0504D"/>
            </a:solidFill>
          </p:spPr>
          <p:txBody>
            <a:bodyPr wrap="square" lIns="0" tIns="0" rIns="0" bIns="0" rtlCol="0"/>
            <a:lstStyle/>
            <a:p>
              <a:endParaRPr/>
            </a:p>
          </p:txBody>
        </p:sp>
        <p:sp>
          <p:nvSpPr>
            <p:cNvPr id="36" name="object 36"/>
            <p:cNvSpPr/>
            <p:nvPr/>
          </p:nvSpPr>
          <p:spPr>
            <a:xfrm>
              <a:off x="1212739" y="2175782"/>
              <a:ext cx="303530" cy="322580"/>
            </a:xfrm>
            <a:custGeom>
              <a:avLst/>
              <a:gdLst/>
              <a:ahLst/>
              <a:cxnLst/>
              <a:rect l="l" t="t" r="r" b="b"/>
              <a:pathLst>
                <a:path w="303530" h="322580">
                  <a:moveTo>
                    <a:pt x="166950" y="0"/>
                  </a:moveTo>
                  <a:lnTo>
                    <a:pt x="119981" y="5528"/>
                  </a:lnTo>
                  <a:lnTo>
                    <a:pt x="76396" y="25601"/>
                  </a:lnTo>
                  <a:lnTo>
                    <a:pt x="39521" y="58713"/>
                  </a:lnTo>
                  <a:lnTo>
                    <a:pt x="12683" y="103359"/>
                  </a:lnTo>
                  <a:lnTo>
                    <a:pt x="0" y="153828"/>
                  </a:lnTo>
                  <a:lnTo>
                    <a:pt x="2548" y="203285"/>
                  </a:lnTo>
                  <a:lnTo>
                    <a:pt x="19071" y="248310"/>
                  </a:lnTo>
                  <a:lnTo>
                    <a:pt x="48311" y="285483"/>
                  </a:lnTo>
                  <a:lnTo>
                    <a:pt x="89010" y="311385"/>
                  </a:lnTo>
                  <a:lnTo>
                    <a:pt x="136097" y="321958"/>
                  </a:lnTo>
                  <a:lnTo>
                    <a:pt x="183092" y="316443"/>
                  </a:lnTo>
                  <a:lnTo>
                    <a:pt x="226673" y="296371"/>
                  </a:lnTo>
                  <a:lnTo>
                    <a:pt x="263518" y="263272"/>
                  </a:lnTo>
                  <a:lnTo>
                    <a:pt x="290305" y="218675"/>
                  </a:lnTo>
                  <a:lnTo>
                    <a:pt x="302996" y="168193"/>
                  </a:lnTo>
                  <a:lnTo>
                    <a:pt x="300453" y="118705"/>
                  </a:lnTo>
                  <a:lnTo>
                    <a:pt x="283932" y="73642"/>
                  </a:lnTo>
                  <a:lnTo>
                    <a:pt x="254688" y="36437"/>
                  </a:lnTo>
                  <a:lnTo>
                    <a:pt x="213978" y="10522"/>
                  </a:lnTo>
                  <a:lnTo>
                    <a:pt x="166950" y="0"/>
                  </a:lnTo>
                  <a:close/>
                </a:path>
              </a:pathLst>
            </a:custGeom>
            <a:solidFill>
              <a:srgbClr val="006FC0"/>
            </a:solidFill>
          </p:spPr>
          <p:txBody>
            <a:bodyPr wrap="square" lIns="0" tIns="0" rIns="0" bIns="0" rtlCol="0"/>
            <a:lstStyle/>
            <a:p>
              <a:endParaRPr/>
            </a:p>
          </p:txBody>
        </p:sp>
      </p:grpSp>
      <p:pic>
        <p:nvPicPr>
          <p:cNvPr id="37" name="object 37"/>
          <p:cNvPicPr/>
          <p:nvPr/>
        </p:nvPicPr>
        <p:blipFill>
          <a:blip r:embed="rId3" cstate="print"/>
          <a:stretch>
            <a:fillRect/>
          </a:stretch>
        </p:blipFill>
        <p:spPr>
          <a:xfrm>
            <a:off x="1828800" y="2281427"/>
            <a:ext cx="537972" cy="516636"/>
          </a:xfrm>
          <a:prstGeom prst="rect">
            <a:avLst/>
          </a:prstGeom>
        </p:spPr>
      </p:pic>
      <p:sp>
        <p:nvSpPr>
          <p:cNvPr id="38" name="object 38"/>
          <p:cNvSpPr txBox="1"/>
          <p:nvPr/>
        </p:nvSpPr>
        <p:spPr>
          <a:xfrm>
            <a:off x="2728367" y="2261107"/>
            <a:ext cx="318135" cy="136576"/>
          </a:xfrm>
          <a:prstGeom prst="rect">
            <a:avLst/>
          </a:prstGeom>
        </p:spPr>
        <p:txBody>
          <a:bodyPr vert="horz" wrap="square" lIns="0" tIns="13335" rIns="0" bIns="0" rtlCol="0">
            <a:spAutoFit/>
          </a:bodyPr>
          <a:lstStyle/>
          <a:p>
            <a:pPr marL="12700">
              <a:spcBef>
                <a:spcPts val="105"/>
              </a:spcBef>
            </a:pPr>
            <a:r>
              <a:rPr sz="800" b="1" i="1" spc="-20" dirty="0">
                <a:solidFill>
                  <a:srgbClr val="FFFFFF"/>
                </a:solidFill>
                <a:latin typeface="Arial"/>
                <a:cs typeface="Arial"/>
              </a:rPr>
              <a:t>CBDC</a:t>
            </a:r>
            <a:endParaRPr sz="800">
              <a:latin typeface="Arial"/>
              <a:cs typeface="Arial"/>
            </a:endParaRPr>
          </a:p>
        </p:txBody>
      </p:sp>
      <p:sp>
        <p:nvSpPr>
          <p:cNvPr id="39" name="object 39"/>
          <p:cNvSpPr/>
          <p:nvPr/>
        </p:nvSpPr>
        <p:spPr>
          <a:xfrm>
            <a:off x="2497074" y="2052067"/>
            <a:ext cx="835660" cy="765175"/>
          </a:xfrm>
          <a:custGeom>
            <a:avLst/>
            <a:gdLst/>
            <a:ahLst/>
            <a:cxnLst/>
            <a:rect l="l" t="t" r="r" b="b"/>
            <a:pathLst>
              <a:path w="835660" h="765175">
                <a:moveTo>
                  <a:pt x="0" y="765048"/>
                </a:moveTo>
                <a:lnTo>
                  <a:pt x="191262" y="0"/>
                </a:lnTo>
                <a:lnTo>
                  <a:pt x="835151" y="0"/>
                </a:lnTo>
                <a:lnTo>
                  <a:pt x="643889" y="765048"/>
                </a:lnTo>
                <a:lnTo>
                  <a:pt x="0" y="765048"/>
                </a:lnTo>
                <a:close/>
              </a:path>
            </a:pathLst>
          </a:custGeom>
          <a:ln w="25908">
            <a:solidFill>
              <a:srgbClr val="C0504D"/>
            </a:solidFill>
          </a:ln>
        </p:spPr>
        <p:txBody>
          <a:bodyPr wrap="square" lIns="0" tIns="0" rIns="0" bIns="0" rtlCol="0"/>
          <a:lstStyle/>
          <a:p>
            <a:endParaRPr/>
          </a:p>
        </p:txBody>
      </p:sp>
      <p:sp>
        <p:nvSpPr>
          <p:cNvPr id="40" name="object 40"/>
          <p:cNvSpPr txBox="1"/>
          <p:nvPr/>
        </p:nvSpPr>
        <p:spPr>
          <a:xfrm>
            <a:off x="4877816" y="2269617"/>
            <a:ext cx="318135" cy="136576"/>
          </a:xfrm>
          <a:prstGeom prst="rect">
            <a:avLst/>
          </a:prstGeom>
        </p:spPr>
        <p:txBody>
          <a:bodyPr vert="horz" wrap="square" lIns="0" tIns="13335" rIns="0" bIns="0" rtlCol="0">
            <a:spAutoFit/>
          </a:bodyPr>
          <a:lstStyle/>
          <a:p>
            <a:pPr marL="12700">
              <a:spcBef>
                <a:spcPts val="105"/>
              </a:spcBef>
            </a:pPr>
            <a:r>
              <a:rPr sz="800" b="1" i="1" spc="-20" dirty="0">
                <a:solidFill>
                  <a:srgbClr val="FFFFFF"/>
                </a:solidFill>
                <a:latin typeface="Arial"/>
                <a:cs typeface="Arial"/>
              </a:rPr>
              <a:t>CBDC</a:t>
            </a:r>
            <a:endParaRPr sz="800">
              <a:latin typeface="Arial"/>
              <a:cs typeface="Arial"/>
            </a:endParaRPr>
          </a:p>
        </p:txBody>
      </p:sp>
      <p:pic>
        <p:nvPicPr>
          <p:cNvPr id="41" name="object 41"/>
          <p:cNvPicPr/>
          <p:nvPr/>
        </p:nvPicPr>
        <p:blipFill>
          <a:blip r:embed="rId3" cstate="print"/>
          <a:stretch>
            <a:fillRect/>
          </a:stretch>
        </p:blipFill>
        <p:spPr>
          <a:xfrm>
            <a:off x="5519928" y="2281427"/>
            <a:ext cx="536448" cy="516636"/>
          </a:xfrm>
          <a:prstGeom prst="rect">
            <a:avLst/>
          </a:prstGeom>
        </p:spPr>
      </p:pic>
      <p:sp>
        <p:nvSpPr>
          <p:cNvPr id="42" name="object 42"/>
          <p:cNvSpPr txBox="1"/>
          <p:nvPr/>
        </p:nvSpPr>
        <p:spPr>
          <a:xfrm>
            <a:off x="1664614" y="1995042"/>
            <a:ext cx="739140" cy="197490"/>
          </a:xfrm>
          <a:prstGeom prst="rect">
            <a:avLst/>
          </a:prstGeom>
        </p:spPr>
        <p:txBody>
          <a:bodyPr vert="horz" wrap="square" lIns="0" tIns="12700" rIns="0" bIns="0" rtlCol="0">
            <a:spAutoFit/>
          </a:bodyPr>
          <a:lstStyle/>
          <a:p>
            <a:pPr marL="12700">
              <a:spcBef>
                <a:spcPts val="100"/>
              </a:spcBef>
            </a:pPr>
            <a:r>
              <a:rPr sz="1200" dirty="0">
                <a:latin typeface="メイリオ"/>
                <a:cs typeface="メイリオ"/>
              </a:rPr>
              <a:t>ユーザー</a:t>
            </a:r>
            <a:r>
              <a:rPr sz="1200" spc="-50" dirty="0">
                <a:latin typeface="メイリオ"/>
                <a:cs typeface="メイリオ"/>
              </a:rPr>
              <a:t>A</a:t>
            </a:r>
            <a:endParaRPr sz="1200">
              <a:latin typeface="メイリオ"/>
              <a:cs typeface="メイリオ"/>
            </a:endParaRPr>
          </a:p>
        </p:txBody>
      </p:sp>
      <p:sp>
        <p:nvSpPr>
          <p:cNvPr id="45" name="object 45"/>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63</a:t>
            </a:fld>
            <a:endParaRPr spc="-5" dirty="0"/>
          </a:p>
        </p:txBody>
      </p:sp>
      <p:sp>
        <p:nvSpPr>
          <p:cNvPr id="43" name="object 43"/>
          <p:cNvSpPr txBox="1"/>
          <p:nvPr/>
        </p:nvSpPr>
        <p:spPr>
          <a:xfrm>
            <a:off x="5628894" y="1991944"/>
            <a:ext cx="737870" cy="197490"/>
          </a:xfrm>
          <a:prstGeom prst="rect">
            <a:avLst/>
          </a:prstGeom>
        </p:spPr>
        <p:txBody>
          <a:bodyPr vert="horz" wrap="square" lIns="0" tIns="12700" rIns="0" bIns="0" rtlCol="0">
            <a:spAutoFit/>
          </a:bodyPr>
          <a:lstStyle/>
          <a:p>
            <a:pPr marL="12700">
              <a:spcBef>
                <a:spcPts val="100"/>
              </a:spcBef>
            </a:pPr>
            <a:r>
              <a:rPr sz="1200" spc="-10" dirty="0">
                <a:latin typeface="メイリオ"/>
                <a:cs typeface="メイリオ"/>
              </a:rPr>
              <a:t>ユーザー</a:t>
            </a:r>
            <a:r>
              <a:rPr sz="1200" spc="-50" dirty="0">
                <a:latin typeface="メイリオ"/>
                <a:cs typeface="メイリオ"/>
              </a:rPr>
              <a:t>B</a:t>
            </a:r>
            <a:endParaRPr sz="1200">
              <a:latin typeface="メイリオ"/>
              <a:cs typeface="メイリオ"/>
            </a:endParaRPr>
          </a:p>
        </p:txBody>
      </p:sp>
      <p:graphicFrame>
        <p:nvGraphicFramePr>
          <p:cNvPr id="44" name="object 44"/>
          <p:cNvGraphicFramePr>
            <a:graphicFrameLocks noGrp="1"/>
          </p:cNvGraphicFramePr>
          <p:nvPr/>
        </p:nvGraphicFramePr>
        <p:xfrm>
          <a:off x="6551929" y="2518665"/>
          <a:ext cx="3858260" cy="3646805"/>
        </p:xfrm>
        <a:graphic>
          <a:graphicData uri="http://schemas.openxmlformats.org/drawingml/2006/table">
            <a:tbl>
              <a:tblPr firstRow="1" bandRow="1">
                <a:tableStyleId>{2D5ABB26-0587-4C30-8999-92F81FD0307C}</a:tableStyleId>
              </a:tblPr>
              <a:tblGrid>
                <a:gridCol w="789940">
                  <a:extLst>
                    <a:ext uri="{9D8B030D-6E8A-4147-A177-3AD203B41FA5}">
                      <a16:colId xmlns:a16="http://schemas.microsoft.com/office/drawing/2014/main" val="20000"/>
                    </a:ext>
                  </a:extLst>
                </a:gridCol>
                <a:gridCol w="3068320">
                  <a:extLst>
                    <a:ext uri="{9D8B030D-6E8A-4147-A177-3AD203B41FA5}">
                      <a16:colId xmlns:a16="http://schemas.microsoft.com/office/drawing/2014/main" val="20001"/>
                    </a:ext>
                  </a:extLst>
                </a:gridCol>
              </a:tblGrid>
              <a:tr h="474980">
                <a:tc gridSpan="2">
                  <a:txBody>
                    <a:bodyPr/>
                    <a:lstStyle/>
                    <a:p>
                      <a:pPr marL="1270" algn="ctr">
                        <a:lnSpc>
                          <a:spcPct val="100000"/>
                        </a:lnSpc>
                        <a:spcBef>
                          <a:spcPts val="819"/>
                        </a:spcBef>
                      </a:pPr>
                      <a:r>
                        <a:rPr sz="1400" b="1" spc="-10" dirty="0">
                          <a:solidFill>
                            <a:srgbClr val="FFFFFF"/>
                          </a:solidFill>
                          <a:latin typeface="メイリオ"/>
                          <a:cs typeface="メイリオ"/>
                        </a:rPr>
                        <a:t>基本的な取引</a:t>
                      </a:r>
                      <a:endParaRPr sz="1400">
                        <a:latin typeface="メイリオ"/>
                        <a:cs typeface="メイリオ"/>
                      </a:endParaRPr>
                    </a:p>
                  </a:txBody>
                  <a:tcPr marL="0" marR="0" marT="10413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extLst>
                  <a:ext uri="{0D108BD9-81ED-4DB2-BD59-A6C34878D82A}">
                    <a16:rowId xmlns:a16="http://schemas.microsoft.com/office/drawing/2014/main" val="10000"/>
                  </a:ext>
                </a:extLst>
              </a:tr>
              <a:tr h="634365">
                <a:tc>
                  <a:txBody>
                    <a:bodyPr/>
                    <a:lstStyle/>
                    <a:p>
                      <a:pPr marL="69215">
                        <a:lnSpc>
                          <a:spcPct val="100000"/>
                        </a:lnSpc>
                        <a:spcBef>
                          <a:spcPts val="1450"/>
                        </a:spcBef>
                      </a:pPr>
                      <a:r>
                        <a:rPr sz="1400" spc="-25" dirty="0">
                          <a:latin typeface="メイリオ"/>
                          <a:cs typeface="メイリオ"/>
                        </a:rPr>
                        <a:t>①発行</a:t>
                      </a:r>
                      <a:endParaRPr sz="1400">
                        <a:latin typeface="メイリオ"/>
                        <a:cs typeface="メイリオ"/>
                      </a:endParaRPr>
                    </a:p>
                  </a:txBody>
                  <a:tcPr marL="0" marR="0" marT="1841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9215">
                        <a:lnSpc>
                          <a:spcPct val="100000"/>
                        </a:lnSpc>
                        <a:spcBef>
                          <a:spcPts val="610"/>
                        </a:spcBef>
                      </a:pPr>
                      <a:r>
                        <a:rPr sz="1400" spc="-10" dirty="0">
                          <a:latin typeface="メイリオ"/>
                          <a:cs typeface="メイリオ"/>
                        </a:rPr>
                        <a:t>仲介機関X</a:t>
                      </a:r>
                      <a:r>
                        <a:rPr sz="1400" spc="-20" dirty="0">
                          <a:latin typeface="メイリオ"/>
                          <a:cs typeface="メイリオ"/>
                        </a:rPr>
                        <a:t>の日銀当座預金を減額し</a:t>
                      </a:r>
                      <a:endParaRPr sz="1400">
                        <a:latin typeface="メイリオ"/>
                        <a:cs typeface="メイリオ"/>
                      </a:endParaRPr>
                    </a:p>
                    <a:p>
                      <a:pPr marL="69215">
                        <a:lnSpc>
                          <a:spcPct val="100000"/>
                        </a:lnSpc>
                        <a:spcBef>
                          <a:spcPts val="5"/>
                        </a:spcBef>
                      </a:pPr>
                      <a:r>
                        <a:rPr sz="1400" dirty="0">
                          <a:latin typeface="メイリオ"/>
                          <a:cs typeface="メイリオ"/>
                        </a:rPr>
                        <a:t>て、CBDC</a:t>
                      </a:r>
                      <a:r>
                        <a:rPr sz="1400" spc="-20" dirty="0">
                          <a:latin typeface="メイリオ"/>
                          <a:cs typeface="メイリオ"/>
                        </a:rPr>
                        <a:t>を発行</a:t>
                      </a:r>
                      <a:endParaRPr sz="1400">
                        <a:latin typeface="メイリオ"/>
                        <a:cs typeface="メイリオ"/>
                      </a:endParaRPr>
                    </a:p>
                  </a:txBody>
                  <a:tcPr marL="0" marR="0" marT="774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634365">
                <a:tc>
                  <a:txBody>
                    <a:bodyPr/>
                    <a:lstStyle/>
                    <a:p>
                      <a:pPr marL="69215">
                        <a:lnSpc>
                          <a:spcPct val="100000"/>
                        </a:lnSpc>
                        <a:spcBef>
                          <a:spcPts val="1455"/>
                        </a:spcBef>
                      </a:pPr>
                      <a:r>
                        <a:rPr sz="1400" spc="-20" dirty="0">
                          <a:latin typeface="メイリオ"/>
                          <a:cs typeface="メイリオ"/>
                        </a:rPr>
                        <a:t>②払出</a:t>
                      </a:r>
                      <a:endParaRPr sz="1400">
                        <a:latin typeface="メイリオ"/>
                        <a:cs typeface="メイリオ"/>
                      </a:endParaRPr>
                    </a:p>
                  </a:txBody>
                  <a:tcPr marL="0" marR="0" marT="184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215" marR="375285">
                        <a:lnSpc>
                          <a:spcPct val="100000"/>
                        </a:lnSpc>
                        <a:spcBef>
                          <a:spcPts val="615"/>
                        </a:spcBef>
                      </a:pPr>
                      <a:r>
                        <a:rPr sz="1400" dirty="0">
                          <a:latin typeface="メイリオ"/>
                          <a:cs typeface="メイリオ"/>
                        </a:rPr>
                        <a:t>ユーザー</a:t>
                      </a:r>
                      <a:r>
                        <a:rPr sz="1400" spc="-10" dirty="0">
                          <a:latin typeface="メイリオ"/>
                          <a:cs typeface="メイリオ"/>
                        </a:rPr>
                        <a:t>Aの預金等を減額して、</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を払出し</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634365">
                <a:tc>
                  <a:txBody>
                    <a:bodyPr/>
                    <a:lstStyle/>
                    <a:p>
                      <a:pPr marL="69215">
                        <a:lnSpc>
                          <a:spcPct val="100000"/>
                        </a:lnSpc>
                        <a:spcBef>
                          <a:spcPts val="1455"/>
                        </a:spcBef>
                      </a:pPr>
                      <a:r>
                        <a:rPr sz="1400" spc="-20" dirty="0">
                          <a:latin typeface="メイリオ"/>
                          <a:cs typeface="メイリオ"/>
                        </a:rPr>
                        <a:t>③移転</a:t>
                      </a:r>
                      <a:endParaRPr sz="1400">
                        <a:latin typeface="メイリオ"/>
                        <a:cs typeface="メイリオ"/>
                      </a:endParaRPr>
                    </a:p>
                  </a:txBody>
                  <a:tcPr marL="0" marR="0" marT="184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9215" marR="182880">
                        <a:lnSpc>
                          <a:spcPct val="100000"/>
                        </a:lnSpc>
                        <a:spcBef>
                          <a:spcPts val="615"/>
                        </a:spcBef>
                      </a:pPr>
                      <a:r>
                        <a:rPr sz="1400" spc="-5" dirty="0">
                          <a:latin typeface="メイリオ"/>
                          <a:cs typeface="メイリオ"/>
                        </a:rPr>
                        <a:t>ユーザー間の取引等に伴い、</a:t>
                      </a:r>
                      <a:r>
                        <a:rPr sz="1400" spc="-20" dirty="0">
                          <a:latin typeface="メイリオ"/>
                          <a:cs typeface="メイリオ"/>
                        </a:rPr>
                        <a:t>CBDCが移転</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634365">
                <a:tc>
                  <a:txBody>
                    <a:bodyPr/>
                    <a:lstStyle/>
                    <a:p>
                      <a:pPr marL="69215">
                        <a:lnSpc>
                          <a:spcPct val="100000"/>
                        </a:lnSpc>
                        <a:spcBef>
                          <a:spcPts val="1455"/>
                        </a:spcBef>
                      </a:pPr>
                      <a:r>
                        <a:rPr sz="1400" spc="-25" dirty="0">
                          <a:latin typeface="メイリオ"/>
                          <a:cs typeface="メイリオ"/>
                        </a:rPr>
                        <a:t>④受入</a:t>
                      </a:r>
                      <a:endParaRPr sz="1400">
                        <a:latin typeface="メイリオ"/>
                        <a:cs typeface="メイリオ"/>
                      </a:endParaRPr>
                    </a:p>
                  </a:txBody>
                  <a:tcPr marL="0" marR="0" marT="184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9215" marR="64135">
                        <a:lnSpc>
                          <a:spcPct val="100000"/>
                        </a:lnSpc>
                        <a:spcBef>
                          <a:spcPts val="615"/>
                        </a:spcBef>
                      </a:pPr>
                      <a:r>
                        <a:rPr sz="1400" dirty="0">
                          <a:latin typeface="メイリオ"/>
                          <a:cs typeface="メイリオ"/>
                        </a:rPr>
                        <a:t>ユーザ一Bから</a:t>
                      </a:r>
                      <a:r>
                        <a:rPr sz="1400" spc="-10" dirty="0">
                          <a:latin typeface="メイリオ"/>
                          <a:cs typeface="メイリオ"/>
                        </a:rPr>
                        <a:t>CBDC</a:t>
                      </a:r>
                      <a:r>
                        <a:rPr sz="1400" spc="-20" dirty="0">
                          <a:latin typeface="メイリオ"/>
                          <a:cs typeface="メイリオ"/>
                        </a:rPr>
                        <a:t>を受入れて、預</a:t>
                      </a:r>
                      <a:r>
                        <a:rPr sz="1400" spc="-10" dirty="0">
                          <a:latin typeface="メイリオ"/>
                          <a:cs typeface="メイリオ"/>
                        </a:rPr>
                        <a:t>金等を増額</a:t>
                      </a:r>
                      <a:endParaRPr sz="1400">
                        <a:latin typeface="メイリオ"/>
                        <a:cs typeface="メイリオ"/>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634365">
                <a:tc>
                  <a:txBody>
                    <a:bodyPr/>
                    <a:lstStyle/>
                    <a:p>
                      <a:pPr marL="69215">
                        <a:lnSpc>
                          <a:spcPct val="100000"/>
                        </a:lnSpc>
                        <a:spcBef>
                          <a:spcPts val="1460"/>
                        </a:spcBef>
                      </a:pPr>
                      <a:r>
                        <a:rPr sz="1400" spc="-20" dirty="0">
                          <a:latin typeface="メイリオ"/>
                          <a:cs typeface="メイリオ"/>
                        </a:rPr>
                        <a:t>⑤還収</a:t>
                      </a:r>
                      <a:endParaRPr sz="1400">
                        <a:latin typeface="メイリオ"/>
                        <a:cs typeface="メイリオ"/>
                      </a:endParaRPr>
                    </a:p>
                  </a:txBody>
                  <a:tcPr marL="0" marR="0" marT="1854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9215" marR="69850">
                        <a:lnSpc>
                          <a:spcPct val="100000"/>
                        </a:lnSpc>
                        <a:spcBef>
                          <a:spcPts val="620"/>
                        </a:spcBef>
                      </a:pPr>
                      <a:r>
                        <a:rPr sz="1400" dirty="0">
                          <a:latin typeface="メイリオ"/>
                          <a:cs typeface="メイリオ"/>
                        </a:rPr>
                        <a:t>仲介機関Yから</a:t>
                      </a:r>
                      <a:r>
                        <a:rPr sz="1400" spc="-10" dirty="0">
                          <a:latin typeface="メイリオ"/>
                          <a:cs typeface="メイリオ"/>
                        </a:rPr>
                        <a:t>CBDC</a:t>
                      </a:r>
                      <a:r>
                        <a:rPr sz="1400" spc="-20" dirty="0">
                          <a:latin typeface="メイリオ"/>
                          <a:cs typeface="メイリオ"/>
                        </a:rPr>
                        <a:t>が還収され、日</a:t>
                      </a:r>
                      <a:r>
                        <a:rPr sz="1400" spc="-10" dirty="0">
                          <a:latin typeface="メイリオ"/>
                          <a:cs typeface="メイリオ"/>
                        </a:rPr>
                        <a:t>銀当座預金を増額</a:t>
                      </a:r>
                      <a:endParaRPr sz="1400">
                        <a:latin typeface="メイリオ"/>
                        <a:cs typeface="メイリオ"/>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0437369" y="6515201"/>
            <a:ext cx="151765" cy="258404"/>
          </a:xfrm>
          <a:prstGeom prst="rect">
            <a:avLst/>
          </a:prstGeom>
        </p:spPr>
        <p:txBody>
          <a:bodyPr vert="horz" wrap="square" lIns="0" tIns="12065" rIns="0" bIns="0" rtlCol="0">
            <a:spAutoFit/>
          </a:bodyPr>
          <a:lstStyle/>
          <a:p>
            <a:pPr marL="12700">
              <a:spcBef>
                <a:spcPts val="95"/>
              </a:spcBef>
            </a:pPr>
            <a:r>
              <a:rPr sz="1600" spc="-5" dirty="0">
                <a:latin typeface="メイリオ"/>
                <a:cs typeface="メイリオ"/>
              </a:rPr>
              <a:t>7</a:t>
            </a:r>
            <a:endParaRPr sz="1600">
              <a:latin typeface="メイリオ"/>
              <a:cs typeface="メイリオ"/>
            </a:endParaRPr>
          </a:p>
        </p:txBody>
      </p:sp>
      <p:sp>
        <p:nvSpPr>
          <p:cNvPr id="4" name="object 4"/>
          <p:cNvSpPr txBox="1">
            <a:spLocks noGrp="1"/>
          </p:cNvSpPr>
          <p:nvPr>
            <p:ph type="title"/>
          </p:nvPr>
        </p:nvSpPr>
        <p:spPr>
          <a:xfrm>
            <a:off x="1825854" y="-393071"/>
            <a:ext cx="4262755" cy="1367041"/>
          </a:xfrm>
          <a:prstGeom prst="rect">
            <a:avLst/>
          </a:prstGeom>
        </p:spPr>
        <p:txBody>
          <a:bodyPr vert="horz" wrap="square" lIns="0" tIns="12700" rIns="0" bIns="0" rtlCol="0" anchor="ctr">
            <a:spAutoFit/>
          </a:bodyPr>
          <a:lstStyle/>
          <a:p>
            <a:pPr marL="12700">
              <a:lnSpc>
                <a:spcPct val="100000"/>
              </a:lnSpc>
              <a:spcBef>
                <a:spcPts val="100"/>
              </a:spcBef>
            </a:pPr>
            <a:r>
              <a:rPr spc="-10" dirty="0"/>
              <a:t>３．CBDC台帳の設計パターン</a:t>
            </a:r>
          </a:p>
        </p:txBody>
      </p:sp>
      <p:graphicFrame>
        <p:nvGraphicFramePr>
          <p:cNvPr id="5" name="object 5"/>
          <p:cNvGraphicFramePr>
            <a:graphicFrameLocks noGrp="1"/>
          </p:cNvGraphicFramePr>
          <p:nvPr/>
        </p:nvGraphicFramePr>
        <p:xfrm>
          <a:off x="1805647" y="1620266"/>
          <a:ext cx="8515983" cy="4491990"/>
        </p:xfrm>
        <a:graphic>
          <a:graphicData uri="http://schemas.openxmlformats.org/drawingml/2006/table">
            <a:tbl>
              <a:tblPr firstRow="1" bandRow="1">
                <a:tableStyleId>{2D5ABB26-0587-4C30-8999-92F81FD0307C}</a:tableStyleId>
              </a:tblPr>
              <a:tblGrid>
                <a:gridCol w="1016635">
                  <a:extLst>
                    <a:ext uri="{9D8B030D-6E8A-4147-A177-3AD203B41FA5}">
                      <a16:colId xmlns:a16="http://schemas.microsoft.com/office/drawing/2014/main" val="20000"/>
                    </a:ext>
                  </a:extLst>
                </a:gridCol>
                <a:gridCol w="1814829">
                  <a:extLst>
                    <a:ext uri="{9D8B030D-6E8A-4147-A177-3AD203B41FA5}">
                      <a16:colId xmlns:a16="http://schemas.microsoft.com/office/drawing/2014/main" val="20001"/>
                    </a:ext>
                  </a:extLst>
                </a:gridCol>
                <a:gridCol w="2886710">
                  <a:extLst>
                    <a:ext uri="{9D8B030D-6E8A-4147-A177-3AD203B41FA5}">
                      <a16:colId xmlns:a16="http://schemas.microsoft.com/office/drawing/2014/main" val="20002"/>
                    </a:ext>
                  </a:extLst>
                </a:gridCol>
                <a:gridCol w="2797809">
                  <a:extLst>
                    <a:ext uri="{9D8B030D-6E8A-4147-A177-3AD203B41FA5}">
                      <a16:colId xmlns:a16="http://schemas.microsoft.com/office/drawing/2014/main" val="20003"/>
                    </a:ext>
                  </a:extLst>
                </a:gridCol>
              </a:tblGrid>
              <a:tr h="321945">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R="454025" algn="r">
                        <a:lnSpc>
                          <a:spcPct val="100000"/>
                        </a:lnSpc>
                        <a:spcBef>
                          <a:spcPts val="220"/>
                        </a:spcBef>
                      </a:pPr>
                      <a:r>
                        <a:rPr sz="1400" b="1" spc="-10" dirty="0">
                          <a:solidFill>
                            <a:srgbClr val="FFFFFF"/>
                          </a:solidFill>
                          <a:latin typeface="メイリオ"/>
                          <a:cs typeface="メイリオ"/>
                        </a:rPr>
                        <a:t>パターン１</a:t>
                      </a:r>
                      <a:endParaRPr sz="1400">
                        <a:latin typeface="メイリオ"/>
                        <a:cs typeface="メイリオ"/>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gn="ctr">
                        <a:lnSpc>
                          <a:spcPct val="100000"/>
                        </a:lnSpc>
                        <a:spcBef>
                          <a:spcPts val="220"/>
                        </a:spcBef>
                      </a:pPr>
                      <a:r>
                        <a:rPr sz="1400" b="1" spc="-10" dirty="0">
                          <a:solidFill>
                            <a:srgbClr val="FFFFFF"/>
                          </a:solidFill>
                          <a:latin typeface="メイリオ"/>
                          <a:cs typeface="メイリオ"/>
                        </a:rPr>
                        <a:t>パターン２</a:t>
                      </a:r>
                      <a:endParaRPr sz="1400">
                        <a:latin typeface="メイリオ"/>
                        <a:cs typeface="メイリオ"/>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 algn="ctr">
                        <a:lnSpc>
                          <a:spcPct val="100000"/>
                        </a:lnSpc>
                        <a:spcBef>
                          <a:spcPts val="220"/>
                        </a:spcBef>
                      </a:pPr>
                      <a:r>
                        <a:rPr sz="1400" b="1" spc="-10" dirty="0">
                          <a:solidFill>
                            <a:srgbClr val="FFFFFF"/>
                          </a:solidFill>
                          <a:latin typeface="メイリオ"/>
                          <a:cs typeface="メイリオ"/>
                        </a:rPr>
                        <a:t>パターン３</a:t>
                      </a:r>
                      <a:endParaRPr sz="1400">
                        <a:latin typeface="メイリオ"/>
                        <a:cs typeface="メイリオ"/>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728345">
                <a:tc>
                  <a:txBody>
                    <a:bodyPr/>
                    <a:lstStyle/>
                    <a:p>
                      <a:pPr marL="68580" marR="226695" algn="just">
                        <a:lnSpc>
                          <a:spcPct val="100000"/>
                        </a:lnSpc>
                        <a:spcBef>
                          <a:spcPts val="140"/>
                        </a:spcBef>
                      </a:pPr>
                      <a:r>
                        <a:rPr sz="1400" spc="-15" dirty="0">
                          <a:latin typeface="メイリオ"/>
                          <a:cs typeface="メイリオ"/>
                        </a:rPr>
                        <a:t>金銭データの管理</a:t>
                      </a:r>
                      <a:r>
                        <a:rPr sz="1400" spc="-25" dirty="0">
                          <a:latin typeface="メイリオ"/>
                          <a:cs typeface="メイリオ"/>
                        </a:rPr>
                        <a:t>方法</a:t>
                      </a:r>
                      <a:endParaRPr sz="1400">
                        <a:latin typeface="メイリオ"/>
                        <a:cs typeface="メイリオ"/>
                      </a:endParaRPr>
                    </a:p>
                  </a:txBody>
                  <a:tcPr marL="0" marR="0" marT="177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5"/>
                        </a:spcBef>
                      </a:pPr>
                      <a:endParaRPr sz="1550">
                        <a:latin typeface="Times New Roman"/>
                        <a:cs typeface="Times New Roman"/>
                      </a:endParaRPr>
                    </a:p>
                    <a:p>
                      <a:pPr marR="490855" algn="r">
                        <a:lnSpc>
                          <a:spcPct val="100000"/>
                        </a:lnSpc>
                      </a:pPr>
                      <a:r>
                        <a:rPr sz="1400" b="1" dirty="0">
                          <a:solidFill>
                            <a:srgbClr val="006FC0"/>
                          </a:solidFill>
                          <a:latin typeface="メイリオ"/>
                          <a:cs typeface="メイリオ"/>
                        </a:rPr>
                        <a:t>口座型</a:t>
                      </a:r>
                      <a:r>
                        <a:rPr sz="1400" dirty="0">
                          <a:latin typeface="メイリオ"/>
                          <a:cs typeface="メイリオ"/>
                        </a:rPr>
                        <a:t>（残高</a:t>
                      </a:r>
                      <a:r>
                        <a:rPr sz="1400" spc="-50" dirty="0">
                          <a:latin typeface="メイリオ"/>
                          <a:cs typeface="メイリオ"/>
                        </a:rPr>
                        <a:t>）</a:t>
                      </a:r>
                      <a:endParaRPr sz="1400">
                        <a:latin typeface="メイリオ"/>
                        <a:cs typeface="メイリオ"/>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5"/>
                        </a:spcBef>
                      </a:pPr>
                      <a:endParaRPr sz="1550">
                        <a:latin typeface="Times New Roman"/>
                        <a:cs typeface="Times New Roman"/>
                      </a:endParaRPr>
                    </a:p>
                    <a:p>
                      <a:pPr marL="68580">
                        <a:lnSpc>
                          <a:spcPct val="100000"/>
                        </a:lnSpc>
                      </a:pPr>
                      <a:r>
                        <a:rPr sz="1400" b="1" dirty="0">
                          <a:solidFill>
                            <a:srgbClr val="006FC0"/>
                          </a:solidFill>
                          <a:latin typeface="メイリオ"/>
                          <a:cs typeface="メイリオ"/>
                        </a:rPr>
                        <a:t>口座型</a:t>
                      </a:r>
                      <a:r>
                        <a:rPr sz="1400" dirty="0">
                          <a:latin typeface="メイリオ"/>
                          <a:cs typeface="メイリオ"/>
                        </a:rPr>
                        <a:t>（残高</a:t>
                      </a:r>
                      <a:r>
                        <a:rPr sz="1400" spc="-50" dirty="0">
                          <a:latin typeface="メイリオ"/>
                          <a:cs typeface="メイリオ"/>
                        </a:rPr>
                        <a:t>）</a:t>
                      </a:r>
                      <a:endParaRPr sz="1400">
                        <a:latin typeface="メイリオ"/>
                        <a:cs typeface="メイリオ"/>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5"/>
                        </a:spcBef>
                      </a:pPr>
                      <a:endParaRPr sz="1550">
                        <a:latin typeface="Times New Roman"/>
                        <a:cs typeface="Times New Roman"/>
                      </a:endParaRPr>
                    </a:p>
                    <a:p>
                      <a:pPr marL="69850">
                        <a:lnSpc>
                          <a:spcPct val="100000"/>
                        </a:lnSpc>
                      </a:pPr>
                      <a:r>
                        <a:rPr sz="1400" b="1" dirty="0">
                          <a:solidFill>
                            <a:srgbClr val="006FC0"/>
                          </a:solidFill>
                          <a:latin typeface="メイリオ"/>
                          <a:cs typeface="メイリオ"/>
                        </a:rPr>
                        <a:t>トークン型</a:t>
                      </a:r>
                      <a:r>
                        <a:rPr sz="1400" dirty="0">
                          <a:latin typeface="メイリオ"/>
                          <a:cs typeface="メイリオ"/>
                        </a:rPr>
                        <a:t>（固有の</a:t>
                      </a:r>
                      <a:r>
                        <a:rPr sz="1400" spc="-10" dirty="0">
                          <a:latin typeface="メイリオ"/>
                          <a:cs typeface="メイリオ"/>
                        </a:rPr>
                        <a:t>ID</a:t>
                      </a:r>
                      <a:r>
                        <a:rPr sz="1400" spc="-5" dirty="0">
                          <a:latin typeface="メイリオ"/>
                          <a:cs typeface="メイリオ"/>
                        </a:rPr>
                        <a:t>を付与</a:t>
                      </a:r>
                      <a:r>
                        <a:rPr sz="1400" spc="-50" dirty="0">
                          <a:latin typeface="メイリオ"/>
                          <a:cs typeface="メイリオ"/>
                        </a:rPr>
                        <a:t>）</a:t>
                      </a:r>
                      <a:endParaRPr sz="1400">
                        <a:latin typeface="メイリオ"/>
                        <a:cs typeface="メイリオ"/>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1435100">
                <a:tc>
                  <a:txBody>
                    <a:bodyPr/>
                    <a:lstStyle/>
                    <a:p>
                      <a:pPr marL="91440" marR="203835" algn="just">
                        <a:lnSpc>
                          <a:spcPts val="1500"/>
                        </a:lnSpc>
                        <a:spcBef>
                          <a:spcPts val="710"/>
                        </a:spcBef>
                      </a:pPr>
                      <a:r>
                        <a:rPr sz="1400" spc="-15" dirty="0">
                          <a:latin typeface="メイリオ"/>
                          <a:cs typeface="メイリオ"/>
                        </a:rPr>
                        <a:t>台帳の管理主体と記録範囲</a:t>
                      </a:r>
                      <a:endParaRPr sz="1400">
                        <a:latin typeface="メイリオ"/>
                        <a:cs typeface="メイリオ"/>
                      </a:endParaRPr>
                    </a:p>
                    <a:p>
                      <a:pPr marL="91440">
                        <a:lnSpc>
                          <a:spcPts val="985"/>
                        </a:lnSpc>
                      </a:pPr>
                      <a:r>
                        <a:rPr sz="900" dirty="0">
                          <a:latin typeface="メイリオ"/>
                          <a:cs typeface="メイリオ"/>
                        </a:rPr>
                        <a:t>（注</a:t>
                      </a:r>
                      <a:r>
                        <a:rPr sz="900" spc="-50" dirty="0">
                          <a:latin typeface="メイリオ"/>
                          <a:cs typeface="メイリオ"/>
                        </a:rPr>
                        <a:t>）</a:t>
                      </a:r>
                      <a:endParaRPr sz="9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1440" marR="85090" algn="just">
                        <a:lnSpc>
                          <a:spcPts val="1500"/>
                        </a:lnSpc>
                        <a:spcBef>
                          <a:spcPts val="710"/>
                        </a:spcBef>
                      </a:pPr>
                      <a:r>
                        <a:rPr sz="1400" b="1" dirty="0">
                          <a:solidFill>
                            <a:srgbClr val="006FC0"/>
                          </a:solidFill>
                          <a:latin typeface="メイリオ"/>
                          <a:cs typeface="メイリオ"/>
                        </a:rPr>
                        <a:t>中央銀行</a:t>
                      </a:r>
                      <a:r>
                        <a:rPr sz="1400" spc="-10" dirty="0">
                          <a:latin typeface="メイリオ"/>
                          <a:cs typeface="メイリオ"/>
                        </a:rPr>
                        <a:t>が、全てのユーザーおよび仲介機関の口座残高・取引を記録する台帳を</a:t>
                      </a:r>
                      <a:r>
                        <a:rPr sz="1400" spc="-25" dirty="0">
                          <a:latin typeface="メイリオ"/>
                          <a:cs typeface="メイリオ"/>
                        </a:rPr>
                        <a:t>管理</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1440" marR="114935" algn="just">
                        <a:lnSpc>
                          <a:spcPts val="1500"/>
                        </a:lnSpc>
                        <a:spcBef>
                          <a:spcPts val="710"/>
                        </a:spcBef>
                      </a:pPr>
                      <a:r>
                        <a:rPr sz="1400" b="1" dirty="0">
                          <a:solidFill>
                            <a:srgbClr val="006FC0"/>
                          </a:solidFill>
                          <a:latin typeface="メイリオ"/>
                          <a:cs typeface="メイリオ"/>
                        </a:rPr>
                        <a:t>各仲介機関</a:t>
                      </a:r>
                      <a:r>
                        <a:rPr sz="1400" spc="-15" dirty="0">
                          <a:latin typeface="メイリオ"/>
                          <a:cs typeface="メイリオ"/>
                        </a:rPr>
                        <a:t>が、自らのユーザーの口座残高・取引を記録する台帳を</a:t>
                      </a:r>
                      <a:r>
                        <a:rPr sz="1400" spc="-25" dirty="0">
                          <a:latin typeface="メイリオ"/>
                          <a:cs typeface="メイリオ"/>
                        </a:rPr>
                        <a:t>管理</a:t>
                      </a:r>
                      <a:endParaRPr sz="1400">
                        <a:latin typeface="メイリオ"/>
                        <a:cs typeface="メイリオ"/>
                      </a:endParaRPr>
                    </a:p>
                    <a:p>
                      <a:pPr marL="91440" marR="114935" algn="just">
                        <a:lnSpc>
                          <a:spcPts val="1500"/>
                        </a:lnSpc>
                        <a:spcBef>
                          <a:spcPts val="600"/>
                        </a:spcBef>
                      </a:pPr>
                      <a:r>
                        <a:rPr sz="1400" b="1" dirty="0">
                          <a:solidFill>
                            <a:srgbClr val="006FC0"/>
                          </a:solidFill>
                          <a:latin typeface="メイリオ"/>
                          <a:cs typeface="メイリオ"/>
                        </a:rPr>
                        <a:t>中央銀行</a:t>
                      </a:r>
                      <a:r>
                        <a:rPr sz="1400" dirty="0">
                          <a:latin typeface="メイリオ"/>
                          <a:cs typeface="メイリオ"/>
                        </a:rPr>
                        <a:t>が、仲介機関</a:t>
                      </a:r>
                      <a:r>
                        <a:rPr sz="1400" spc="-15" dirty="0">
                          <a:latin typeface="メイリオ"/>
                          <a:cs typeface="メイリオ"/>
                        </a:rPr>
                        <a:t>（</a:t>
                      </a:r>
                      <a:r>
                        <a:rPr sz="1400" spc="-20" dirty="0">
                          <a:latin typeface="メイリオ"/>
                          <a:cs typeface="メイリオ"/>
                        </a:rPr>
                        <a:t>自己口お</a:t>
                      </a:r>
                      <a:r>
                        <a:rPr sz="1400" dirty="0">
                          <a:latin typeface="メイリオ"/>
                          <a:cs typeface="メイリオ"/>
                        </a:rPr>
                        <a:t>よびユーザー口）</a:t>
                      </a:r>
                      <a:r>
                        <a:rPr sz="1400" spc="-20" dirty="0">
                          <a:latin typeface="メイリオ"/>
                          <a:cs typeface="メイリオ"/>
                        </a:rPr>
                        <a:t>の口座残高・取</a:t>
                      </a:r>
                      <a:r>
                        <a:rPr sz="1400" spc="-5" dirty="0">
                          <a:latin typeface="メイリオ"/>
                          <a:cs typeface="メイリオ"/>
                        </a:rPr>
                        <a:t>引を記録する台帳を管理</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710" marR="202565" algn="just">
                        <a:lnSpc>
                          <a:spcPts val="1500"/>
                        </a:lnSpc>
                        <a:spcBef>
                          <a:spcPts val="710"/>
                        </a:spcBef>
                      </a:pPr>
                      <a:r>
                        <a:rPr sz="1400" b="1" dirty="0">
                          <a:solidFill>
                            <a:srgbClr val="006FC0"/>
                          </a:solidFill>
                          <a:latin typeface="メイリオ"/>
                          <a:cs typeface="メイリオ"/>
                        </a:rPr>
                        <a:t>中央銀行</a:t>
                      </a:r>
                      <a:r>
                        <a:rPr sz="1400" spc="-10" dirty="0">
                          <a:latin typeface="メイリオ"/>
                          <a:cs typeface="メイリオ"/>
                        </a:rPr>
                        <a:t>が、発行された全てのトークンの動きを記録する台帳</a:t>
                      </a:r>
                      <a:r>
                        <a:rPr sz="1400" spc="-20" dirty="0">
                          <a:latin typeface="メイリオ"/>
                          <a:cs typeface="メイリオ"/>
                        </a:rPr>
                        <a:t>を管理</a:t>
                      </a:r>
                      <a:endParaRPr sz="1400">
                        <a:latin typeface="メイリオ"/>
                        <a:cs typeface="メイリオ"/>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2006600">
                <a:tc>
                  <a:txBody>
                    <a:bodyPr/>
                    <a:lstStyle/>
                    <a:p>
                      <a:pPr marL="91440">
                        <a:lnSpc>
                          <a:spcPts val="1590"/>
                        </a:lnSpc>
                        <a:spcBef>
                          <a:spcPts val="515"/>
                        </a:spcBef>
                      </a:pPr>
                      <a:r>
                        <a:rPr sz="1400" dirty="0">
                          <a:latin typeface="メイリオ"/>
                          <a:cs typeface="メイリオ"/>
                        </a:rPr>
                        <a:t>CBDC</a:t>
                      </a:r>
                      <a:r>
                        <a:rPr sz="1400" spc="-50" dirty="0">
                          <a:latin typeface="メイリオ"/>
                          <a:cs typeface="メイリオ"/>
                        </a:rPr>
                        <a:t>の</a:t>
                      </a:r>
                      <a:endParaRPr sz="1400">
                        <a:latin typeface="メイリオ"/>
                        <a:cs typeface="メイリオ"/>
                      </a:endParaRPr>
                    </a:p>
                    <a:p>
                      <a:pPr marL="91440">
                        <a:lnSpc>
                          <a:spcPts val="1590"/>
                        </a:lnSpc>
                      </a:pPr>
                      <a:r>
                        <a:rPr sz="1400" spc="-20" dirty="0">
                          <a:latin typeface="メイリオ"/>
                          <a:cs typeface="メイリオ"/>
                        </a:rPr>
                        <a:t>移転方法</a:t>
                      </a:r>
                      <a:endParaRPr sz="1400">
                        <a:latin typeface="メイリオ"/>
                        <a:cs typeface="メイリオ"/>
                      </a:endParaRPr>
                    </a:p>
                  </a:txBody>
                  <a:tcPr marL="0" marR="0" marT="6540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1440">
                        <a:lnSpc>
                          <a:spcPts val="1590"/>
                        </a:lnSpc>
                        <a:spcBef>
                          <a:spcPts val="515"/>
                        </a:spcBef>
                      </a:pPr>
                      <a:r>
                        <a:rPr sz="1400" dirty="0">
                          <a:latin typeface="メイリオ"/>
                          <a:cs typeface="メイリオ"/>
                        </a:rPr>
                        <a:t>ユーザー間の</a:t>
                      </a:r>
                      <a:r>
                        <a:rPr sz="1400" b="1" spc="-20" dirty="0">
                          <a:solidFill>
                            <a:srgbClr val="006FC0"/>
                          </a:solidFill>
                          <a:latin typeface="メイリオ"/>
                          <a:cs typeface="メイリオ"/>
                        </a:rPr>
                        <a:t>口座振</a:t>
                      </a:r>
                      <a:endParaRPr sz="1400">
                        <a:latin typeface="メイリオ"/>
                        <a:cs typeface="メイリオ"/>
                      </a:endParaRPr>
                    </a:p>
                    <a:p>
                      <a:pPr marL="91440">
                        <a:lnSpc>
                          <a:spcPts val="1590"/>
                        </a:lnSpc>
                      </a:pPr>
                      <a:r>
                        <a:rPr sz="1400" b="1" spc="-10" dirty="0">
                          <a:solidFill>
                            <a:srgbClr val="006FC0"/>
                          </a:solidFill>
                          <a:latin typeface="メイリオ"/>
                          <a:cs typeface="メイリオ"/>
                        </a:rPr>
                        <a:t>替</a:t>
                      </a:r>
                      <a:r>
                        <a:rPr sz="1400" spc="-20" dirty="0">
                          <a:latin typeface="メイリオ"/>
                          <a:cs typeface="メイリオ"/>
                        </a:rPr>
                        <a:t>によって移転</a:t>
                      </a:r>
                      <a:endParaRPr sz="1400">
                        <a:latin typeface="メイリオ"/>
                        <a:cs typeface="メイリオ"/>
                      </a:endParaRPr>
                    </a:p>
                  </a:txBody>
                  <a:tcPr marL="0" marR="0" marT="6540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1440">
                        <a:lnSpc>
                          <a:spcPts val="1590"/>
                        </a:lnSpc>
                        <a:spcBef>
                          <a:spcPts val="515"/>
                        </a:spcBef>
                      </a:pPr>
                      <a:r>
                        <a:rPr sz="1400" dirty="0">
                          <a:latin typeface="メイリオ"/>
                          <a:cs typeface="メイリオ"/>
                        </a:rPr>
                        <a:t>ユーザー間の</a:t>
                      </a:r>
                      <a:r>
                        <a:rPr sz="1400" b="1" dirty="0">
                          <a:solidFill>
                            <a:srgbClr val="006FC0"/>
                          </a:solidFill>
                          <a:latin typeface="メイリオ"/>
                          <a:cs typeface="メイリオ"/>
                        </a:rPr>
                        <a:t>口座振替</a:t>
                      </a:r>
                      <a:r>
                        <a:rPr sz="1400" spc="-25" dirty="0">
                          <a:latin typeface="メイリオ"/>
                          <a:cs typeface="メイリオ"/>
                        </a:rPr>
                        <a:t>によって移</a:t>
                      </a:r>
                      <a:endParaRPr sz="1400">
                        <a:latin typeface="メイリオ"/>
                        <a:cs typeface="メイリオ"/>
                      </a:endParaRPr>
                    </a:p>
                    <a:p>
                      <a:pPr marL="91440">
                        <a:lnSpc>
                          <a:spcPts val="1590"/>
                        </a:lnSpc>
                      </a:pPr>
                      <a:r>
                        <a:rPr sz="1400" dirty="0">
                          <a:latin typeface="メイリオ"/>
                          <a:cs typeface="メイリオ"/>
                        </a:rPr>
                        <a:t>転</a:t>
                      </a:r>
                      <a:endParaRPr sz="1400">
                        <a:latin typeface="メイリオ"/>
                        <a:cs typeface="メイリオ"/>
                      </a:endParaRPr>
                    </a:p>
                    <a:p>
                      <a:pPr marL="91440" marR="114300" algn="just">
                        <a:lnSpc>
                          <a:spcPct val="89300"/>
                        </a:lnSpc>
                        <a:spcBef>
                          <a:spcPts val="600"/>
                        </a:spcBef>
                      </a:pPr>
                      <a:r>
                        <a:rPr sz="1400" b="1" dirty="0">
                          <a:solidFill>
                            <a:srgbClr val="006FC0"/>
                          </a:solidFill>
                          <a:latin typeface="メイリオ"/>
                          <a:cs typeface="メイリオ"/>
                        </a:rPr>
                        <a:t>仲介機関を跨ぐ移転</a:t>
                      </a:r>
                      <a:r>
                        <a:rPr sz="1400" spc="-25" dirty="0">
                          <a:latin typeface="メイリオ"/>
                          <a:cs typeface="メイリオ"/>
                        </a:rPr>
                        <a:t>の際には、仲</a:t>
                      </a:r>
                      <a:r>
                        <a:rPr sz="1400" spc="-15" dirty="0">
                          <a:latin typeface="メイリオ"/>
                          <a:cs typeface="メイリオ"/>
                        </a:rPr>
                        <a:t>介機関が管理するユーザーの口座残高と、中央銀行が管理する仲介</a:t>
                      </a:r>
                      <a:r>
                        <a:rPr sz="1400" dirty="0">
                          <a:latin typeface="メイリオ"/>
                          <a:cs typeface="メイリオ"/>
                        </a:rPr>
                        <a:t>機関の口座（</a:t>
                      </a:r>
                      <a:r>
                        <a:rPr sz="1400" spc="-5" dirty="0">
                          <a:latin typeface="メイリオ"/>
                          <a:cs typeface="メイリオ"/>
                        </a:rPr>
                        <a:t>ユーザー口</a:t>
                      </a:r>
                      <a:r>
                        <a:rPr sz="1400" dirty="0">
                          <a:latin typeface="メイリオ"/>
                          <a:cs typeface="メイリオ"/>
                        </a:rPr>
                        <a:t>）</a:t>
                      </a:r>
                      <a:r>
                        <a:rPr sz="1400" spc="-25" dirty="0">
                          <a:latin typeface="メイリオ"/>
                          <a:cs typeface="メイリオ"/>
                        </a:rPr>
                        <a:t>の残高</a:t>
                      </a:r>
                      <a:r>
                        <a:rPr sz="1400" dirty="0">
                          <a:latin typeface="メイリオ"/>
                          <a:cs typeface="メイリオ"/>
                        </a:rPr>
                        <a:t>が同時に増減する。</a:t>
                      </a:r>
                      <a:r>
                        <a:rPr sz="1400" b="1" spc="-25" dirty="0">
                          <a:solidFill>
                            <a:srgbClr val="006FC0"/>
                          </a:solidFill>
                          <a:latin typeface="メイリオ"/>
                          <a:cs typeface="メイリオ"/>
                        </a:rPr>
                        <a:t>同一仲介機関</a:t>
                      </a:r>
                      <a:r>
                        <a:rPr sz="1400" b="1" spc="-10" dirty="0">
                          <a:solidFill>
                            <a:srgbClr val="006FC0"/>
                          </a:solidFill>
                          <a:latin typeface="メイリオ"/>
                          <a:cs typeface="メイリオ"/>
                        </a:rPr>
                        <a:t>内の移転</a:t>
                      </a:r>
                      <a:r>
                        <a:rPr sz="1400" spc="-20" dirty="0">
                          <a:latin typeface="メイリオ"/>
                          <a:cs typeface="メイリオ"/>
                        </a:rPr>
                        <a:t>は、中央銀行が管理する</a:t>
                      </a:r>
                      <a:r>
                        <a:rPr sz="1400" spc="-5" dirty="0">
                          <a:latin typeface="メイリオ"/>
                          <a:cs typeface="メイリオ"/>
                        </a:rPr>
                        <a:t>台帳には反映されない。</a:t>
                      </a:r>
                      <a:endParaRPr sz="1400">
                        <a:latin typeface="メイリオ"/>
                        <a:cs typeface="メイリオ"/>
                      </a:endParaRPr>
                    </a:p>
                  </a:txBody>
                  <a:tcPr marL="0" marR="0" marT="6540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710">
                        <a:lnSpc>
                          <a:spcPts val="1590"/>
                        </a:lnSpc>
                        <a:spcBef>
                          <a:spcPts val="515"/>
                        </a:spcBef>
                      </a:pPr>
                      <a:r>
                        <a:rPr sz="1400" b="1" dirty="0">
                          <a:solidFill>
                            <a:srgbClr val="006FC0"/>
                          </a:solidFill>
                          <a:latin typeface="メイリオ"/>
                          <a:cs typeface="メイリオ"/>
                        </a:rPr>
                        <a:t>トークン</a:t>
                      </a:r>
                      <a:r>
                        <a:rPr sz="1400" b="1" spc="-10" dirty="0">
                          <a:solidFill>
                            <a:srgbClr val="006FC0"/>
                          </a:solidFill>
                          <a:latin typeface="メイリオ"/>
                          <a:cs typeface="メイリオ"/>
                        </a:rPr>
                        <a:t>ID</a:t>
                      </a:r>
                      <a:r>
                        <a:rPr sz="1400" b="1" spc="-5" dirty="0">
                          <a:solidFill>
                            <a:srgbClr val="006FC0"/>
                          </a:solidFill>
                          <a:latin typeface="メイリオ"/>
                          <a:cs typeface="メイリオ"/>
                        </a:rPr>
                        <a:t>とユーザー</a:t>
                      </a:r>
                      <a:r>
                        <a:rPr sz="1400" b="1" spc="-10" dirty="0">
                          <a:solidFill>
                            <a:srgbClr val="006FC0"/>
                          </a:solidFill>
                          <a:latin typeface="メイリオ"/>
                          <a:cs typeface="メイリオ"/>
                        </a:rPr>
                        <a:t>ID</a:t>
                      </a:r>
                      <a:r>
                        <a:rPr sz="1400" b="1" spc="-25" dirty="0">
                          <a:solidFill>
                            <a:srgbClr val="006FC0"/>
                          </a:solidFill>
                          <a:latin typeface="メイリオ"/>
                          <a:cs typeface="メイリオ"/>
                        </a:rPr>
                        <a:t>の紐づ</a:t>
                      </a:r>
                      <a:endParaRPr sz="1400">
                        <a:latin typeface="メイリオ"/>
                        <a:cs typeface="メイリオ"/>
                      </a:endParaRPr>
                    </a:p>
                    <a:p>
                      <a:pPr marL="92710">
                        <a:lnSpc>
                          <a:spcPts val="1590"/>
                        </a:lnSpc>
                      </a:pPr>
                      <a:r>
                        <a:rPr sz="1400" b="1" spc="-10" dirty="0">
                          <a:solidFill>
                            <a:srgbClr val="006FC0"/>
                          </a:solidFill>
                          <a:latin typeface="メイリオ"/>
                          <a:cs typeface="メイリオ"/>
                        </a:rPr>
                        <a:t>けを変更</a:t>
                      </a:r>
                      <a:r>
                        <a:rPr sz="1400" spc="-20" dirty="0">
                          <a:latin typeface="メイリオ"/>
                          <a:cs typeface="メイリオ"/>
                        </a:rPr>
                        <a:t>することで移転</a:t>
                      </a:r>
                      <a:endParaRPr sz="1400">
                        <a:latin typeface="メイリオ"/>
                        <a:cs typeface="メイリオ"/>
                      </a:endParaRPr>
                    </a:p>
                    <a:p>
                      <a:pPr marL="92710" marR="176530" algn="just">
                        <a:lnSpc>
                          <a:spcPct val="89300"/>
                        </a:lnSpc>
                        <a:spcBef>
                          <a:spcPts val="600"/>
                        </a:spcBef>
                      </a:pPr>
                      <a:r>
                        <a:rPr sz="1400" spc="-5" dirty="0">
                          <a:latin typeface="メイリオ"/>
                          <a:cs typeface="メイリオ"/>
                        </a:rPr>
                        <a:t>発行時に付与したトークン</a:t>
                      </a:r>
                      <a:r>
                        <a:rPr sz="1400" spc="-10" dirty="0">
                          <a:latin typeface="メイリオ"/>
                          <a:cs typeface="メイリオ"/>
                        </a:rPr>
                        <a:t>ID</a:t>
                      </a:r>
                      <a:r>
                        <a:rPr sz="1400" spc="-50" dirty="0">
                          <a:latin typeface="メイリオ"/>
                          <a:cs typeface="メイリオ"/>
                        </a:rPr>
                        <a:t>が</a:t>
                      </a:r>
                      <a:r>
                        <a:rPr sz="1400" spc="-5" dirty="0">
                          <a:latin typeface="メイリオ"/>
                          <a:cs typeface="メイリオ"/>
                        </a:rPr>
                        <a:t>還収時まで変わらない「</a:t>
                      </a:r>
                      <a:r>
                        <a:rPr sz="1400" b="1" spc="-20" dirty="0">
                          <a:solidFill>
                            <a:srgbClr val="006FC0"/>
                          </a:solidFill>
                          <a:latin typeface="メイリオ"/>
                          <a:cs typeface="メイリオ"/>
                        </a:rPr>
                        <a:t>固定額</a:t>
                      </a:r>
                      <a:r>
                        <a:rPr sz="1400" b="1" dirty="0">
                          <a:solidFill>
                            <a:srgbClr val="006FC0"/>
                          </a:solidFill>
                          <a:latin typeface="メイリオ"/>
                          <a:cs typeface="メイリオ"/>
                        </a:rPr>
                        <a:t>面方式</a:t>
                      </a:r>
                      <a:r>
                        <a:rPr sz="1400" spc="-10" dirty="0">
                          <a:latin typeface="メイリオ"/>
                          <a:cs typeface="メイリオ"/>
                        </a:rPr>
                        <a:t>」。ユーザーが移転額に一致するトークン群を保有していない場合、仲介機関が手元のトークンを用いて「</a:t>
                      </a:r>
                      <a:r>
                        <a:rPr sz="1400" b="1" spc="-15" dirty="0">
                          <a:solidFill>
                            <a:srgbClr val="006FC0"/>
                          </a:solidFill>
                          <a:latin typeface="メイリオ"/>
                          <a:cs typeface="メイリオ"/>
                        </a:rPr>
                        <a:t>両替</a:t>
                      </a:r>
                      <a:r>
                        <a:rPr sz="1400" spc="-25" dirty="0">
                          <a:latin typeface="メイリオ"/>
                          <a:cs typeface="メイリオ"/>
                        </a:rPr>
                        <a:t>」を行う。</a:t>
                      </a:r>
                      <a:endParaRPr sz="1400">
                        <a:latin typeface="メイリオ"/>
                        <a:cs typeface="メイリオ"/>
                      </a:endParaRPr>
                    </a:p>
                  </a:txBody>
                  <a:tcPr marL="0" marR="0" marT="6540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bl>
          </a:graphicData>
        </a:graphic>
      </p:graphicFrame>
      <p:sp>
        <p:nvSpPr>
          <p:cNvPr id="6" name="object 6"/>
          <p:cNvSpPr txBox="1"/>
          <p:nvPr/>
        </p:nvSpPr>
        <p:spPr>
          <a:xfrm>
            <a:off x="1890775" y="6250330"/>
            <a:ext cx="8105140" cy="414020"/>
          </a:xfrm>
          <a:prstGeom prst="rect">
            <a:avLst/>
          </a:prstGeom>
        </p:spPr>
        <p:txBody>
          <a:bodyPr vert="horz" wrap="square" lIns="0" tIns="12065" rIns="0" bIns="0" rtlCol="0">
            <a:spAutoFit/>
          </a:bodyPr>
          <a:lstStyle/>
          <a:p>
            <a:pPr marL="12700">
              <a:lnSpc>
                <a:spcPts val="1530"/>
              </a:lnSpc>
              <a:spcBef>
                <a:spcPts val="95"/>
              </a:spcBef>
            </a:pPr>
            <a:r>
              <a:rPr sz="1300" spc="-20" dirty="0">
                <a:latin typeface="メイリオ"/>
                <a:cs typeface="メイリオ"/>
              </a:rPr>
              <a:t>（注）上記３パターンの台帳シス</a:t>
            </a:r>
            <a:r>
              <a:rPr sz="1300" spc="-10" dirty="0">
                <a:latin typeface="メイリオ"/>
                <a:cs typeface="メイリオ"/>
              </a:rPr>
              <a:t>テ</a:t>
            </a:r>
            <a:r>
              <a:rPr sz="1300" spc="-20" dirty="0">
                <a:latin typeface="メイリオ"/>
                <a:cs typeface="メイリオ"/>
              </a:rPr>
              <a:t>ムは</a:t>
            </a:r>
            <a:r>
              <a:rPr sz="1300" spc="-10" dirty="0">
                <a:latin typeface="メイリオ"/>
                <a:cs typeface="メイリオ"/>
              </a:rPr>
              <a:t>、</a:t>
            </a:r>
            <a:r>
              <a:rPr sz="1300" spc="-20" dirty="0">
                <a:latin typeface="メイリオ"/>
                <a:cs typeface="メイリオ"/>
              </a:rPr>
              <a:t>いず</a:t>
            </a:r>
            <a:r>
              <a:rPr sz="1300" spc="-10" dirty="0">
                <a:latin typeface="メイリオ"/>
                <a:cs typeface="メイリオ"/>
              </a:rPr>
              <a:t>れ</a:t>
            </a:r>
            <a:r>
              <a:rPr sz="1300" spc="-20" dirty="0">
                <a:latin typeface="メイリオ"/>
                <a:cs typeface="メイリオ"/>
              </a:rPr>
              <a:t>も、</a:t>
            </a:r>
            <a:r>
              <a:rPr sz="1300" spc="-10" dirty="0">
                <a:latin typeface="メイリオ"/>
                <a:cs typeface="メイリオ"/>
              </a:rPr>
              <a:t>中</a:t>
            </a:r>
            <a:r>
              <a:rPr sz="1300" spc="-20" dirty="0">
                <a:latin typeface="メイリオ"/>
                <a:cs typeface="メイリオ"/>
              </a:rPr>
              <a:t>央銀</a:t>
            </a:r>
            <a:r>
              <a:rPr sz="1300" spc="-10" dirty="0">
                <a:latin typeface="メイリオ"/>
                <a:cs typeface="メイリオ"/>
              </a:rPr>
              <a:t>行</a:t>
            </a:r>
            <a:r>
              <a:rPr sz="1300" spc="-20" dirty="0">
                <a:latin typeface="メイリオ"/>
                <a:cs typeface="メイリオ"/>
              </a:rPr>
              <a:t>また</a:t>
            </a:r>
            <a:r>
              <a:rPr sz="1300" spc="-10" dirty="0">
                <a:latin typeface="メイリオ"/>
                <a:cs typeface="メイリオ"/>
              </a:rPr>
              <a:t>は</a:t>
            </a:r>
            <a:r>
              <a:rPr sz="1300" spc="-20" dirty="0">
                <a:latin typeface="メイリオ"/>
                <a:cs typeface="メイリオ"/>
              </a:rPr>
              <a:t>仲介</a:t>
            </a:r>
            <a:r>
              <a:rPr sz="1300" spc="-10" dirty="0">
                <a:latin typeface="メイリオ"/>
                <a:cs typeface="メイリオ"/>
              </a:rPr>
              <a:t>機</a:t>
            </a:r>
            <a:r>
              <a:rPr sz="1300" spc="-20" dirty="0">
                <a:latin typeface="メイリオ"/>
                <a:cs typeface="メイリオ"/>
              </a:rPr>
              <a:t>関が</a:t>
            </a:r>
            <a:r>
              <a:rPr sz="1300" spc="-10" dirty="0">
                <a:latin typeface="メイリオ"/>
                <a:cs typeface="メイリオ"/>
              </a:rPr>
              <a:t>そ</a:t>
            </a:r>
            <a:r>
              <a:rPr sz="1300" spc="-20" dirty="0">
                <a:latin typeface="メイリオ"/>
                <a:cs typeface="メイリオ"/>
              </a:rPr>
              <a:t>れぞ</a:t>
            </a:r>
            <a:r>
              <a:rPr sz="1300" spc="-10" dirty="0">
                <a:latin typeface="メイリオ"/>
                <a:cs typeface="メイリオ"/>
              </a:rPr>
              <a:t>れ</a:t>
            </a:r>
            <a:r>
              <a:rPr sz="1300" spc="-20" dirty="0">
                <a:latin typeface="メイリオ"/>
                <a:cs typeface="メイリオ"/>
              </a:rPr>
              <a:t>単独</a:t>
            </a:r>
            <a:r>
              <a:rPr sz="1300" spc="-10" dirty="0">
                <a:latin typeface="メイリオ"/>
                <a:cs typeface="メイリオ"/>
              </a:rPr>
              <a:t>で</a:t>
            </a:r>
            <a:r>
              <a:rPr sz="1300" spc="-20" dirty="0">
                <a:latin typeface="メイリオ"/>
                <a:cs typeface="メイリオ"/>
              </a:rPr>
              <a:t>管理</a:t>
            </a:r>
            <a:r>
              <a:rPr sz="1300" spc="-10" dirty="0">
                <a:latin typeface="メイリオ"/>
                <a:cs typeface="メイリオ"/>
              </a:rPr>
              <a:t>す</a:t>
            </a:r>
            <a:r>
              <a:rPr sz="1300" spc="-20" dirty="0">
                <a:latin typeface="メイリオ"/>
                <a:cs typeface="メイリオ"/>
              </a:rPr>
              <a:t>る「</a:t>
            </a:r>
            <a:r>
              <a:rPr sz="1300" spc="-50" dirty="0">
                <a:latin typeface="メイリオ"/>
                <a:cs typeface="メイリオ"/>
              </a:rPr>
              <a:t>中</a:t>
            </a:r>
            <a:endParaRPr sz="1300">
              <a:latin typeface="メイリオ"/>
              <a:cs typeface="メイリオ"/>
            </a:endParaRPr>
          </a:p>
          <a:p>
            <a:pPr marL="378460">
              <a:lnSpc>
                <a:spcPts val="1530"/>
              </a:lnSpc>
            </a:pPr>
            <a:r>
              <a:rPr sz="1300" spc="-25" dirty="0">
                <a:latin typeface="メイリオ"/>
                <a:cs typeface="メイリオ"/>
              </a:rPr>
              <a:t>央管理型」であり、同一の台帳を</a:t>
            </a:r>
            <a:r>
              <a:rPr sz="1300" spc="-10" dirty="0">
                <a:latin typeface="メイリオ"/>
                <a:cs typeface="メイリオ"/>
              </a:rPr>
              <a:t>取</a:t>
            </a:r>
            <a:r>
              <a:rPr sz="1300" spc="-25" dirty="0">
                <a:latin typeface="メイリオ"/>
                <a:cs typeface="メイリオ"/>
              </a:rPr>
              <a:t>引の</a:t>
            </a:r>
            <a:r>
              <a:rPr sz="1300" spc="-10" dirty="0">
                <a:latin typeface="メイリオ"/>
                <a:cs typeface="メイリオ"/>
              </a:rPr>
              <a:t>参</a:t>
            </a:r>
            <a:r>
              <a:rPr sz="1300" spc="-25" dirty="0">
                <a:latin typeface="メイリオ"/>
                <a:cs typeface="メイリオ"/>
              </a:rPr>
              <a:t>加者</a:t>
            </a:r>
            <a:r>
              <a:rPr sz="1300" spc="-10" dirty="0">
                <a:latin typeface="メイリオ"/>
                <a:cs typeface="メイリオ"/>
              </a:rPr>
              <a:t>が</a:t>
            </a:r>
            <a:r>
              <a:rPr sz="1300" spc="-25" dirty="0">
                <a:latin typeface="メイリオ"/>
                <a:cs typeface="メイリオ"/>
              </a:rPr>
              <a:t>共同</a:t>
            </a:r>
            <a:r>
              <a:rPr sz="1300" spc="-10" dirty="0">
                <a:latin typeface="メイリオ"/>
                <a:cs typeface="メイリオ"/>
              </a:rPr>
              <a:t>で</a:t>
            </a:r>
            <a:r>
              <a:rPr sz="1300" spc="-25" dirty="0">
                <a:latin typeface="メイリオ"/>
                <a:cs typeface="メイリオ"/>
              </a:rPr>
              <a:t>管理</a:t>
            </a:r>
            <a:r>
              <a:rPr sz="1300" spc="-10" dirty="0">
                <a:latin typeface="メイリオ"/>
                <a:cs typeface="メイリオ"/>
              </a:rPr>
              <a:t>す</a:t>
            </a:r>
            <a:r>
              <a:rPr sz="1300" spc="-25" dirty="0">
                <a:latin typeface="メイリオ"/>
                <a:cs typeface="メイリオ"/>
              </a:rPr>
              <a:t>る「</a:t>
            </a:r>
            <a:r>
              <a:rPr sz="1300" spc="-10" dirty="0">
                <a:latin typeface="メイリオ"/>
                <a:cs typeface="メイリオ"/>
              </a:rPr>
              <a:t>分</a:t>
            </a:r>
            <a:r>
              <a:rPr sz="1300" spc="-25" dirty="0">
                <a:latin typeface="メイリオ"/>
                <a:cs typeface="メイリオ"/>
              </a:rPr>
              <a:t>散型</a:t>
            </a:r>
            <a:r>
              <a:rPr sz="1300" spc="-10" dirty="0">
                <a:latin typeface="メイリオ"/>
                <a:cs typeface="メイリオ"/>
              </a:rPr>
              <a:t>台</a:t>
            </a:r>
            <a:r>
              <a:rPr sz="1300" spc="-25" dirty="0">
                <a:latin typeface="メイリオ"/>
                <a:cs typeface="メイリオ"/>
              </a:rPr>
              <a:t>帳技</a:t>
            </a:r>
            <a:r>
              <a:rPr sz="1300" spc="-10" dirty="0">
                <a:latin typeface="メイリオ"/>
                <a:cs typeface="メイリオ"/>
              </a:rPr>
              <a:t>術</a:t>
            </a:r>
            <a:r>
              <a:rPr sz="1300" spc="-25" dirty="0">
                <a:latin typeface="メイリオ"/>
                <a:cs typeface="メイリオ"/>
              </a:rPr>
              <a:t>」は</a:t>
            </a:r>
            <a:r>
              <a:rPr sz="1300" spc="-10" dirty="0">
                <a:latin typeface="メイリオ"/>
                <a:cs typeface="メイリオ"/>
              </a:rPr>
              <a:t>用</a:t>
            </a:r>
            <a:r>
              <a:rPr sz="1300" spc="-25" dirty="0">
                <a:latin typeface="メイリオ"/>
                <a:cs typeface="メイリオ"/>
              </a:rPr>
              <a:t>いて</a:t>
            </a:r>
            <a:r>
              <a:rPr sz="1300" spc="-10" dirty="0">
                <a:latin typeface="メイリオ"/>
                <a:cs typeface="メイリオ"/>
              </a:rPr>
              <a:t>い</a:t>
            </a:r>
            <a:r>
              <a:rPr sz="1300" spc="-25" dirty="0">
                <a:latin typeface="メイリオ"/>
                <a:cs typeface="メイリオ"/>
              </a:rPr>
              <a:t>ない</a:t>
            </a:r>
            <a:r>
              <a:rPr sz="1300" spc="-50" dirty="0">
                <a:latin typeface="メイリオ"/>
                <a:cs typeface="メイリオ"/>
              </a:rPr>
              <a:t>。</a:t>
            </a:r>
            <a:endParaRPr sz="1300">
              <a:latin typeface="メイリオ"/>
              <a:cs typeface="メイリオ"/>
            </a:endParaRPr>
          </a:p>
        </p:txBody>
      </p:sp>
      <p:sp>
        <p:nvSpPr>
          <p:cNvPr id="7" name="object 7"/>
          <p:cNvSpPr txBox="1"/>
          <p:nvPr/>
        </p:nvSpPr>
        <p:spPr>
          <a:xfrm>
            <a:off x="1890775" y="797178"/>
            <a:ext cx="8194040" cy="574040"/>
          </a:xfrm>
          <a:prstGeom prst="rect">
            <a:avLst/>
          </a:prstGeom>
        </p:spPr>
        <p:txBody>
          <a:bodyPr vert="horz" wrap="square" lIns="0" tIns="12700" rIns="0" bIns="0" rtlCol="0">
            <a:spAutoFit/>
          </a:bodyPr>
          <a:lstStyle/>
          <a:p>
            <a:pPr marL="231775" marR="5080" indent="-219710">
              <a:spcBef>
                <a:spcPts val="100"/>
              </a:spcBef>
              <a:buFont typeface="Wingdings"/>
              <a:buChar char=""/>
              <a:tabLst>
                <a:tab pos="232410" algn="l"/>
              </a:tabLst>
            </a:pPr>
            <a:r>
              <a:rPr dirty="0">
                <a:latin typeface="メイリオ"/>
                <a:cs typeface="メイリオ"/>
              </a:rPr>
              <a:t>フェーズ１では、オンライン決済を前提に、</a:t>
            </a:r>
            <a:r>
              <a:rPr spc="-10" dirty="0">
                <a:latin typeface="メイリオ"/>
                <a:cs typeface="メイリオ"/>
              </a:rPr>
              <a:t>CBDC</a:t>
            </a:r>
            <a:r>
              <a:rPr spc="-5" dirty="0">
                <a:latin typeface="メイリオ"/>
                <a:cs typeface="メイリオ"/>
              </a:rPr>
              <a:t>台帳に関する</a:t>
            </a:r>
            <a:r>
              <a:rPr b="1" spc="-10" dirty="0">
                <a:solidFill>
                  <a:srgbClr val="006FC0"/>
                </a:solidFill>
                <a:latin typeface="メイリオ"/>
                <a:cs typeface="メイリオ"/>
              </a:rPr>
              <a:t>３つの設計パ</a:t>
            </a:r>
            <a:r>
              <a:rPr b="1" dirty="0">
                <a:solidFill>
                  <a:srgbClr val="006FC0"/>
                </a:solidFill>
                <a:latin typeface="メイリオ"/>
                <a:cs typeface="メイリオ"/>
              </a:rPr>
              <a:t>ターン</a:t>
            </a:r>
            <a:r>
              <a:rPr spc="-5" dirty="0">
                <a:latin typeface="メイリオ"/>
                <a:cs typeface="メイリオ"/>
              </a:rPr>
              <a:t>を構築し、相互に比較しながら検証作業を進めた。</a:t>
            </a:r>
            <a:endParaRPr>
              <a:latin typeface="メイリオ"/>
              <a:cs typeface="メイリオ"/>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0437369" y="6515201"/>
            <a:ext cx="151765" cy="258404"/>
          </a:xfrm>
          <a:prstGeom prst="rect">
            <a:avLst/>
          </a:prstGeom>
        </p:spPr>
        <p:txBody>
          <a:bodyPr vert="horz" wrap="square" lIns="0" tIns="12065" rIns="0" bIns="0" rtlCol="0">
            <a:spAutoFit/>
          </a:bodyPr>
          <a:lstStyle/>
          <a:p>
            <a:pPr marL="12700">
              <a:spcBef>
                <a:spcPts val="95"/>
              </a:spcBef>
            </a:pPr>
            <a:r>
              <a:rPr sz="1600" spc="-5" dirty="0">
                <a:latin typeface="メイリオ"/>
                <a:cs typeface="メイリオ"/>
              </a:rPr>
              <a:t>8</a:t>
            </a:r>
            <a:endParaRPr sz="1600">
              <a:latin typeface="メイリオ"/>
              <a:cs typeface="メイリオ"/>
            </a:endParaRPr>
          </a:p>
        </p:txBody>
      </p:sp>
      <p:sp>
        <p:nvSpPr>
          <p:cNvPr id="4" name="object 4"/>
          <p:cNvSpPr/>
          <p:nvPr/>
        </p:nvSpPr>
        <p:spPr>
          <a:xfrm>
            <a:off x="1696212" y="4108703"/>
            <a:ext cx="2719070" cy="1728470"/>
          </a:xfrm>
          <a:custGeom>
            <a:avLst/>
            <a:gdLst/>
            <a:ahLst/>
            <a:cxnLst/>
            <a:rect l="l" t="t" r="r" b="b"/>
            <a:pathLst>
              <a:path w="2719070" h="1728470">
                <a:moveTo>
                  <a:pt x="2718816" y="0"/>
                </a:moveTo>
                <a:lnTo>
                  <a:pt x="0" y="0"/>
                </a:lnTo>
                <a:lnTo>
                  <a:pt x="0" y="1728216"/>
                </a:lnTo>
                <a:lnTo>
                  <a:pt x="2718816" y="1728216"/>
                </a:lnTo>
                <a:lnTo>
                  <a:pt x="2718816" y="0"/>
                </a:lnTo>
                <a:close/>
              </a:path>
            </a:pathLst>
          </a:custGeom>
          <a:solidFill>
            <a:srgbClr val="548ED4"/>
          </a:solidFill>
        </p:spPr>
        <p:txBody>
          <a:bodyPr wrap="square" lIns="0" tIns="0" rIns="0" bIns="0" rtlCol="0"/>
          <a:lstStyle/>
          <a:p>
            <a:endParaRPr/>
          </a:p>
        </p:txBody>
      </p:sp>
      <p:sp>
        <p:nvSpPr>
          <p:cNvPr id="5" name="object 5"/>
          <p:cNvSpPr txBox="1"/>
          <p:nvPr/>
        </p:nvSpPr>
        <p:spPr>
          <a:xfrm>
            <a:off x="2647188" y="5432247"/>
            <a:ext cx="829944" cy="258404"/>
          </a:xfrm>
          <a:prstGeom prst="rect">
            <a:avLst/>
          </a:prstGeom>
        </p:spPr>
        <p:txBody>
          <a:bodyPr vert="horz" wrap="square" lIns="0" tIns="12065" rIns="0" bIns="0" rtlCol="0">
            <a:spAutoFit/>
          </a:bodyPr>
          <a:lstStyle/>
          <a:p>
            <a:pPr>
              <a:spcBef>
                <a:spcPts val="95"/>
              </a:spcBef>
            </a:pPr>
            <a:r>
              <a:rPr sz="1600" b="1" spc="-10" dirty="0">
                <a:solidFill>
                  <a:srgbClr val="FFFFFF"/>
                </a:solidFill>
                <a:latin typeface="ＭＳ Ｐゴシック"/>
                <a:cs typeface="ＭＳ Ｐゴシック"/>
              </a:rPr>
              <a:t>日本銀</a:t>
            </a:r>
            <a:r>
              <a:rPr sz="1600" b="1" spc="-50" dirty="0">
                <a:solidFill>
                  <a:srgbClr val="FFFFFF"/>
                </a:solidFill>
                <a:latin typeface="ＭＳ Ｐゴシック"/>
                <a:cs typeface="ＭＳ Ｐゴシック"/>
              </a:rPr>
              <a:t>行</a:t>
            </a:r>
            <a:endParaRPr sz="1600">
              <a:latin typeface="ＭＳ Ｐゴシック"/>
              <a:cs typeface="ＭＳ Ｐゴシック"/>
            </a:endParaRPr>
          </a:p>
        </p:txBody>
      </p:sp>
      <p:sp>
        <p:nvSpPr>
          <p:cNvPr id="6" name="object 6"/>
          <p:cNvSpPr/>
          <p:nvPr/>
        </p:nvSpPr>
        <p:spPr>
          <a:xfrm>
            <a:off x="7776972" y="4128515"/>
            <a:ext cx="2693035" cy="1713230"/>
          </a:xfrm>
          <a:custGeom>
            <a:avLst/>
            <a:gdLst/>
            <a:ahLst/>
            <a:cxnLst/>
            <a:rect l="l" t="t" r="r" b="b"/>
            <a:pathLst>
              <a:path w="2693034" h="1713229">
                <a:moveTo>
                  <a:pt x="2692907" y="0"/>
                </a:moveTo>
                <a:lnTo>
                  <a:pt x="0" y="0"/>
                </a:lnTo>
                <a:lnTo>
                  <a:pt x="0" y="1712976"/>
                </a:lnTo>
                <a:lnTo>
                  <a:pt x="2692907" y="1712976"/>
                </a:lnTo>
                <a:lnTo>
                  <a:pt x="2692907" y="0"/>
                </a:lnTo>
                <a:close/>
              </a:path>
            </a:pathLst>
          </a:custGeom>
          <a:solidFill>
            <a:srgbClr val="548ED4"/>
          </a:solidFill>
        </p:spPr>
        <p:txBody>
          <a:bodyPr wrap="square" lIns="0" tIns="0" rIns="0" bIns="0" rtlCol="0"/>
          <a:lstStyle/>
          <a:p>
            <a:endParaRPr/>
          </a:p>
        </p:txBody>
      </p:sp>
      <p:sp>
        <p:nvSpPr>
          <p:cNvPr id="7" name="object 7"/>
          <p:cNvSpPr txBox="1"/>
          <p:nvPr/>
        </p:nvSpPr>
        <p:spPr>
          <a:xfrm>
            <a:off x="8703691" y="5444744"/>
            <a:ext cx="842644" cy="258404"/>
          </a:xfrm>
          <a:prstGeom prst="rect">
            <a:avLst/>
          </a:prstGeom>
        </p:spPr>
        <p:txBody>
          <a:bodyPr vert="horz" wrap="square" lIns="0" tIns="12065" rIns="0" bIns="0" rtlCol="0">
            <a:spAutoFit/>
          </a:bodyPr>
          <a:lstStyle/>
          <a:p>
            <a:pPr marL="12700">
              <a:spcBef>
                <a:spcPts val="95"/>
              </a:spcBef>
            </a:pPr>
            <a:r>
              <a:rPr sz="1600" b="1" spc="-10" dirty="0">
                <a:solidFill>
                  <a:srgbClr val="FFFFFF"/>
                </a:solidFill>
                <a:latin typeface="ＭＳ Ｐゴシック"/>
                <a:cs typeface="ＭＳ Ｐゴシック"/>
              </a:rPr>
              <a:t>日本銀</a:t>
            </a:r>
            <a:r>
              <a:rPr sz="1600" b="1" spc="-50" dirty="0">
                <a:solidFill>
                  <a:srgbClr val="FFFFFF"/>
                </a:solidFill>
                <a:latin typeface="ＭＳ Ｐゴシック"/>
                <a:cs typeface="ＭＳ Ｐゴシック"/>
              </a:rPr>
              <a:t>行</a:t>
            </a:r>
            <a:endParaRPr sz="1600">
              <a:latin typeface="ＭＳ Ｐゴシック"/>
              <a:cs typeface="ＭＳ Ｐゴシック"/>
            </a:endParaRPr>
          </a:p>
        </p:txBody>
      </p:sp>
      <p:grpSp>
        <p:nvGrpSpPr>
          <p:cNvPr id="8" name="object 8"/>
          <p:cNvGrpSpPr/>
          <p:nvPr/>
        </p:nvGrpSpPr>
        <p:grpSpPr>
          <a:xfrm>
            <a:off x="4739639" y="2058924"/>
            <a:ext cx="2705100" cy="3766185"/>
            <a:chOff x="3215639" y="2058923"/>
            <a:chExt cx="2705100" cy="3766185"/>
          </a:xfrm>
        </p:grpSpPr>
        <p:sp>
          <p:nvSpPr>
            <p:cNvPr id="9" name="object 9"/>
            <p:cNvSpPr/>
            <p:nvPr/>
          </p:nvSpPr>
          <p:spPr>
            <a:xfrm>
              <a:off x="3215639" y="4108703"/>
              <a:ext cx="2677795" cy="1716405"/>
            </a:xfrm>
            <a:custGeom>
              <a:avLst/>
              <a:gdLst/>
              <a:ahLst/>
              <a:cxnLst/>
              <a:rect l="l" t="t" r="r" b="b"/>
              <a:pathLst>
                <a:path w="2677795" h="1716404">
                  <a:moveTo>
                    <a:pt x="2677667" y="0"/>
                  </a:moveTo>
                  <a:lnTo>
                    <a:pt x="0" y="0"/>
                  </a:lnTo>
                  <a:lnTo>
                    <a:pt x="0" y="1716024"/>
                  </a:lnTo>
                  <a:lnTo>
                    <a:pt x="2677667" y="1716024"/>
                  </a:lnTo>
                  <a:lnTo>
                    <a:pt x="2677667" y="0"/>
                  </a:lnTo>
                  <a:close/>
                </a:path>
              </a:pathLst>
            </a:custGeom>
            <a:solidFill>
              <a:srgbClr val="548ED4"/>
            </a:solidFill>
          </p:spPr>
          <p:txBody>
            <a:bodyPr wrap="square" lIns="0" tIns="0" rIns="0" bIns="0" rtlCol="0"/>
            <a:lstStyle/>
            <a:p>
              <a:endParaRPr/>
            </a:p>
          </p:txBody>
        </p:sp>
        <p:sp>
          <p:nvSpPr>
            <p:cNvPr id="10" name="object 10"/>
            <p:cNvSpPr/>
            <p:nvPr/>
          </p:nvSpPr>
          <p:spPr>
            <a:xfrm>
              <a:off x="3449700" y="4472127"/>
              <a:ext cx="552450" cy="527685"/>
            </a:xfrm>
            <a:custGeom>
              <a:avLst/>
              <a:gdLst/>
              <a:ahLst/>
              <a:cxnLst/>
              <a:rect l="l" t="t" r="r" b="b"/>
              <a:pathLst>
                <a:path w="552450" h="527685">
                  <a:moveTo>
                    <a:pt x="552056" y="0"/>
                  </a:moveTo>
                  <a:lnTo>
                    <a:pt x="0" y="0"/>
                  </a:lnTo>
                  <a:lnTo>
                    <a:pt x="0" y="527354"/>
                  </a:lnTo>
                  <a:lnTo>
                    <a:pt x="552056" y="527354"/>
                  </a:lnTo>
                  <a:lnTo>
                    <a:pt x="552056" y="0"/>
                  </a:lnTo>
                  <a:close/>
                </a:path>
              </a:pathLst>
            </a:custGeom>
            <a:solidFill>
              <a:srgbClr val="E6B8B8"/>
            </a:solidFill>
          </p:spPr>
          <p:txBody>
            <a:bodyPr wrap="square" lIns="0" tIns="0" rIns="0" bIns="0" rtlCol="0"/>
            <a:lstStyle/>
            <a:p>
              <a:endParaRPr/>
            </a:p>
          </p:txBody>
        </p:sp>
        <p:sp>
          <p:nvSpPr>
            <p:cNvPr id="11" name="object 11"/>
            <p:cNvSpPr/>
            <p:nvPr/>
          </p:nvSpPr>
          <p:spPr>
            <a:xfrm>
              <a:off x="4001770" y="4472127"/>
              <a:ext cx="1106805" cy="527685"/>
            </a:xfrm>
            <a:custGeom>
              <a:avLst/>
              <a:gdLst/>
              <a:ahLst/>
              <a:cxnLst/>
              <a:rect l="l" t="t" r="r" b="b"/>
              <a:pathLst>
                <a:path w="1106804" h="527685">
                  <a:moveTo>
                    <a:pt x="552056" y="0"/>
                  </a:moveTo>
                  <a:lnTo>
                    <a:pt x="0" y="0"/>
                  </a:lnTo>
                  <a:lnTo>
                    <a:pt x="0" y="527354"/>
                  </a:lnTo>
                  <a:lnTo>
                    <a:pt x="552056" y="527354"/>
                  </a:lnTo>
                  <a:lnTo>
                    <a:pt x="552056" y="0"/>
                  </a:lnTo>
                  <a:close/>
                </a:path>
                <a:path w="1106804" h="527685">
                  <a:moveTo>
                    <a:pt x="1106601" y="0"/>
                  </a:moveTo>
                  <a:lnTo>
                    <a:pt x="552069" y="0"/>
                  </a:lnTo>
                  <a:lnTo>
                    <a:pt x="552069" y="527354"/>
                  </a:lnTo>
                  <a:lnTo>
                    <a:pt x="1106601" y="527354"/>
                  </a:lnTo>
                  <a:lnTo>
                    <a:pt x="1106601" y="0"/>
                  </a:lnTo>
                  <a:close/>
                </a:path>
              </a:pathLst>
            </a:custGeom>
            <a:solidFill>
              <a:srgbClr val="C5D9F0"/>
            </a:solidFill>
          </p:spPr>
          <p:txBody>
            <a:bodyPr wrap="square" lIns="0" tIns="0" rIns="0" bIns="0" rtlCol="0"/>
            <a:lstStyle/>
            <a:p>
              <a:endParaRPr/>
            </a:p>
          </p:txBody>
        </p:sp>
        <p:sp>
          <p:nvSpPr>
            <p:cNvPr id="12" name="object 12"/>
            <p:cNvSpPr/>
            <p:nvPr/>
          </p:nvSpPr>
          <p:spPr>
            <a:xfrm>
              <a:off x="3449701" y="4472127"/>
              <a:ext cx="2169795" cy="934719"/>
            </a:xfrm>
            <a:custGeom>
              <a:avLst/>
              <a:gdLst/>
              <a:ahLst/>
              <a:cxnLst/>
              <a:rect l="l" t="t" r="r" b="b"/>
              <a:pathLst>
                <a:path w="2169795" h="934720">
                  <a:moveTo>
                    <a:pt x="1104099" y="527367"/>
                  </a:moveTo>
                  <a:lnTo>
                    <a:pt x="0" y="527367"/>
                  </a:lnTo>
                  <a:lnTo>
                    <a:pt x="0" y="934262"/>
                  </a:lnTo>
                  <a:lnTo>
                    <a:pt x="1104099" y="934262"/>
                  </a:lnTo>
                  <a:lnTo>
                    <a:pt x="1104099" y="527367"/>
                  </a:lnTo>
                  <a:close/>
                </a:path>
                <a:path w="2169795" h="934720">
                  <a:moveTo>
                    <a:pt x="2169566" y="0"/>
                  </a:moveTo>
                  <a:lnTo>
                    <a:pt x="1658620" y="0"/>
                  </a:lnTo>
                  <a:lnTo>
                    <a:pt x="1658620" y="527354"/>
                  </a:lnTo>
                  <a:lnTo>
                    <a:pt x="2169566" y="527354"/>
                  </a:lnTo>
                  <a:lnTo>
                    <a:pt x="2169566" y="0"/>
                  </a:lnTo>
                  <a:close/>
                </a:path>
                <a:path w="2169795" h="934720">
                  <a:moveTo>
                    <a:pt x="2169617" y="527367"/>
                  </a:moveTo>
                  <a:lnTo>
                    <a:pt x="1104138" y="527367"/>
                  </a:lnTo>
                  <a:lnTo>
                    <a:pt x="1104138" y="934262"/>
                  </a:lnTo>
                  <a:lnTo>
                    <a:pt x="2169617" y="934262"/>
                  </a:lnTo>
                  <a:lnTo>
                    <a:pt x="2169617" y="527367"/>
                  </a:lnTo>
                  <a:close/>
                </a:path>
              </a:pathLst>
            </a:custGeom>
            <a:solidFill>
              <a:srgbClr val="E6B8B8"/>
            </a:solidFill>
          </p:spPr>
          <p:txBody>
            <a:bodyPr wrap="square" lIns="0" tIns="0" rIns="0" bIns="0" rtlCol="0"/>
            <a:lstStyle/>
            <a:p>
              <a:endParaRPr/>
            </a:p>
          </p:txBody>
        </p:sp>
        <p:sp>
          <p:nvSpPr>
            <p:cNvPr id="13" name="object 13"/>
            <p:cNvSpPr/>
            <p:nvPr/>
          </p:nvSpPr>
          <p:spPr>
            <a:xfrm>
              <a:off x="3443350" y="4465827"/>
              <a:ext cx="2182495" cy="947419"/>
            </a:xfrm>
            <a:custGeom>
              <a:avLst/>
              <a:gdLst/>
              <a:ahLst/>
              <a:cxnLst/>
              <a:rect l="l" t="t" r="r" b="b"/>
              <a:pathLst>
                <a:path w="2182495" h="947420">
                  <a:moveTo>
                    <a:pt x="558419" y="0"/>
                  </a:moveTo>
                  <a:lnTo>
                    <a:pt x="558419" y="540004"/>
                  </a:lnTo>
                </a:path>
                <a:path w="2182495" h="947420">
                  <a:moveTo>
                    <a:pt x="1110488" y="0"/>
                  </a:moveTo>
                  <a:lnTo>
                    <a:pt x="1110488" y="946912"/>
                  </a:lnTo>
                </a:path>
                <a:path w="2182495" h="947420">
                  <a:moveTo>
                    <a:pt x="1664970" y="0"/>
                  </a:moveTo>
                  <a:lnTo>
                    <a:pt x="1664970" y="540004"/>
                  </a:lnTo>
                </a:path>
                <a:path w="2182495" h="947420">
                  <a:moveTo>
                    <a:pt x="0" y="533654"/>
                  </a:moveTo>
                  <a:lnTo>
                    <a:pt x="2182241" y="533654"/>
                  </a:lnTo>
                </a:path>
                <a:path w="2182495" h="947420">
                  <a:moveTo>
                    <a:pt x="6350" y="0"/>
                  </a:moveTo>
                  <a:lnTo>
                    <a:pt x="6350" y="946912"/>
                  </a:lnTo>
                </a:path>
                <a:path w="2182495" h="947420">
                  <a:moveTo>
                    <a:pt x="2175891" y="0"/>
                  </a:moveTo>
                  <a:lnTo>
                    <a:pt x="2175891" y="946912"/>
                  </a:lnTo>
                </a:path>
                <a:path w="2182495" h="947420">
                  <a:moveTo>
                    <a:pt x="0" y="6350"/>
                  </a:moveTo>
                  <a:lnTo>
                    <a:pt x="2182241" y="6350"/>
                  </a:lnTo>
                </a:path>
                <a:path w="2182495" h="947420">
                  <a:moveTo>
                    <a:pt x="0" y="940562"/>
                  </a:moveTo>
                  <a:lnTo>
                    <a:pt x="2182241" y="940562"/>
                  </a:lnTo>
                </a:path>
              </a:pathLst>
            </a:custGeom>
            <a:ln w="12700">
              <a:solidFill>
                <a:srgbClr val="4F81BC"/>
              </a:solidFill>
            </a:ln>
          </p:spPr>
          <p:txBody>
            <a:bodyPr wrap="square" lIns="0" tIns="0" rIns="0" bIns="0" rtlCol="0"/>
            <a:lstStyle/>
            <a:p>
              <a:endParaRPr/>
            </a:p>
          </p:txBody>
        </p:sp>
        <p:sp>
          <p:nvSpPr>
            <p:cNvPr id="14" name="object 14"/>
            <p:cNvSpPr/>
            <p:nvPr/>
          </p:nvSpPr>
          <p:spPr>
            <a:xfrm>
              <a:off x="3215639" y="2412491"/>
              <a:ext cx="1225550" cy="1327785"/>
            </a:xfrm>
            <a:custGeom>
              <a:avLst/>
              <a:gdLst/>
              <a:ahLst/>
              <a:cxnLst/>
              <a:rect l="l" t="t" r="r" b="b"/>
              <a:pathLst>
                <a:path w="1225550" h="1327785">
                  <a:moveTo>
                    <a:pt x="1225296" y="0"/>
                  </a:moveTo>
                  <a:lnTo>
                    <a:pt x="0" y="0"/>
                  </a:lnTo>
                  <a:lnTo>
                    <a:pt x="0" y="1327404"/>
                  </a:lnTo>
                  <a:lnTo>
                    <a:pt x="1225296" y="1327404"/>
                  </a:lnTo>
                  <a:lnTo>
                    <a:pt x="1225296" y="0"/>
                  </a:lnTo>
                  <a:close/>
                </a:path>
              </a:pathLst>
            </a:custGeom>
            <a:solidFill>
              <a:srgbClr val="D99593"/>
            </a:solidFill>
          </p:spPr>
          <p:txBody>
            <a:bodyPr wrap="square" lIns="0" tIns="0" rIns="0" bIns="0" rtlCol="0"/>
            <a:lstStyle/>
            <a:p>
              <a:endParaRPr/>
            </a:p>
          </p:txBody>
        </p:sp>
        <p:sp>
          <p:nvSpPr>
            <p:cNvPr id="15" name="object 15"/>
            <p:cNvSpPr/>
            <p:nvPr/>
          </p:nvSpPr>
          <p:spPr>
            <a:xfrm>
              <a:off x="3449701" y="2761348"/>
              <a:ext cx="763905" cy="617855"/>
            </a:xfrm>
            <a:custGeom>
              <a:avLst/>
              <a:gdLst/>
              <a:ahLst/>
              <a:cxnLst/>
              <a:rect l="l" t="t" r="r" b="b"/>
              <a:pathLst>
                <a:path w="763904" h="617854">
                  <a:moveTo>
                    <a:pt x="381863" y="0"/>
                  </a:moveTo>
                  <a:lnTo>
                    <a:pt x="0" y="0"/>
                  </a:lnTo>
                  <a:lnTo>
                    <a:pt x="0" y="617232"/>
                  </a:lnTo>
                  <a:lnTo>
                    <a:pt x="381863" y="617232"/>
                  </a:lnTo>
                  <a:lnTo>
                    <a:pt x="381863" y="0"/>
                  </a:lnTo>
                  <a:close/>
                </a:path>
                <a:path w="763904" h="617854">
                  <a:moveTo>
                    <a:pt x="763752" y="0"/>
                  </a:moveTo>
                  <a:lnTo>
                    <a:pt x="381889" y="0"/>
                  </a:lnTo>
                  <a:lnTo>
                    <a:pt x="381889" y="617232"/>
                  </a:lnTo>
                  <a:lnTo>
                    <a:pt x="763752" y="617232"/>
                  </a:lnTo>
                  <a:lnTo>
                    <a:pt x="763752" y="0"/>
                  </a:lnTo>
                  <a:close/>
                </a:path>
              </a:pathLst>
            </a:custGeom>
            <a:solidFill>
              <a:srgbClr val="C5D9F0"/>
            </a:solidFill>
          </p:spPr>
          <p:txBody>
            <a:bodyPr wrap="square" lIns="0" tIns="0" rIns="0" bIns="0" rtlCol="0"/>
            <a:lstStyle/>
            <a:p>
              <a:endParaRPr/>
            </a:p>
          </p:txBody>
        </p:sp>
        <p:sp>
          <p:nvSpPr>
            <p:cNvPr id="16" name="object 16"/>
            <p:cNvSpPr/>
            <p:nvPr/>
          </p:nvSpPr>
          <p:spPr>
            <a:xfrm>
              <a:off x="3443350" y="2754883"/>
              <a:ext cx="776605" cy="630555"/>
            </a:xfrm>
            <a:custGeom>
              <a:avLst/>
              <a:gdLst/>
              <a:ahLst/>
              <a:cxnLst/>
              <a:rect l="l" t="t" r="r" b="b"/>
              <a:pathLst>
                <a:path w="776604" h="630554">
                  <a:moveTo>
                    <a:pt x="388238" y="0"/>
                  </a:moveTo>
                  <a:lnTo>
                    <a:pt x="388238" y="630046"/>
                  </a:lnTo>
                </a:path>
                <a:path w="776604" h="630554">
                  <a:moveTo>
                    <a:pt x="6350" y="0"/>
                  </a:moveTo>
                  <a:lnTo>
                    <a:pt x="6350" y="630046"/>
                  </a:lnTo>
                </a:path>
                <a:path w="776604" h="630554">
                  <a:moveTo>
                    <a:pt x="770127" y="0"/>
                  </a:moveTo>
                  <a:lnTo>
                    <a:pt x="770127" y="630046"/>
                  </a:lnTo>
                </a:path>
                <a:path w="776604" h="630554">
                  <a:moveTo>
                    <a:pt x="0" y="6350"/>
                  </a:moveTo>
                  <a:lnTo>
                    <a:pt x="776477" y="6350"/>
                  </a:lnTo>
                </a:path>
                <a:path w="776604" h="630554">
                  <a:moveTo>
                    <a:pt x="0" y="623696"/>
                  </a:moveTo>
                  <a:lnTo>
                    <a:pt x="776477" y="623696"/>
                  </a:lnTo>
                </a:path>
              </a:pathLst>
            </a:custGeom>
            <a:ln w="12700">
              <a:solidFill>
                <a:srgbClr val="4F81BC"/>
              </a:solidFill>
            </a:ln>
          </p:spPr>
          <p:txBody>
            <a:bodyPr wrap="square" lIns="0" tIns="0" rIns="0" bIns="0" rtlCol="0"/>
            <a:lstStyle/>
            <a:p>
              <a:endParaRPr/>
            </a:p>
          </p:txBody>
        </p:sp>
        <p:sp>
          <p:nvSpPr>
            <p:cNvPr id="17" name="object 17"/>
            <p:cNvSpPr/>
            <p:nvPr/>
          </p:nvSpPr>
          <p:spPr>
            <a:xfrm>
              <a:off x="3422904" y="2060447"/>
              <a:ext cx="554990" cy="2036445"/>
            </a:xfrm>
            <a:custGeom>
              <a:avLst/>
              <a:gdLst/>
              <a:ahLst/>
              <a:cxnLst/>
              <a:rect l="l" t="t" r="r" b="b"/>
              <a:pathLst>
                <a:path w="554989" h="2036445">
                  <a:moveTo>
                    <a:pt x="248412" y="124206"/>
                  </a:moveTo>
                  <a:lnTo>
                    <a:pt x="124206" y="0"/>
                  </a:lnTo>
                  <a:lnTo>
                    <a:pt x="0" y="124206"/>
                  </a:lnTo>
                  <a:lnTo>
                    <a:pt x="62103" y="124206"/>
                  </a:lnTo>
                  <a:lnTo>
                    <a:pt x="62103" y="333756"/>
                  </a:lnTo>
                  <a:lnTo>
                    <a:pt x="186309" y="333756"/>
                  </a:lnTo>
                  <a:lnTo>
                    <a:pt x="186309" y="124206"/>
                  </a:lnTo>
                  <a:lnTo>
                    <a:pt x="248412" y="124206"/>
                  </a:lnTo>
                  <a:close/>
                </a:path>
                <a:path w="554989" h="2036445">
                  <a:moveTo>
                    <a:pt x="554736" y="1808988"/>
                  </a:moveTo>
                  <a:lnTo>
                    <a:pt x="429768" y="1684020"/>
                  </a:lnTo>
                  <a:lnTo>
                    <a:pt x="304800" y="1808988"/>
                  </a:lnTo>
                  <a:lnTo>
                    <a:pt x="367284" y="1808988"/>
                  </a:lnTo>
                  <a:lnTo>
                    <a:pt x="367284" y="2036064"/>
                  </a:lnTo>
                  <a:lnTo>
                    <a:pt x="492252" y="2036064"/>
                  </a:lnTo>
                  <a:lnTo>
                    <a:pt x="492252" y="1808988"/>
                  </a:lnTo>
                  <a:lnTo>
                    <a:pt x="554736" y="1808988"/>
                  </a:lnTo>
                  <a:close/>
                </a:path>
              </a:pathLst>
            </a:custGeom>
            <a:solidFill>
              <a:srgbClr val="7E7E7E"/>
            </a:solidFill>
          </p:spPr>
          <p:txBody>
            <a:bodyPr wrap="square" lIns="0" tIns="0" rIns="0" bIns="0" rtlCol="0"/>
            <a:lstStyle/>
            <a:p>
              <a:endParaRPr/>
            </a:p>
          </p:txBody>
        </p:sp>
        <p:sp>
          <p:nvSpPr>
            <p:cNvPr id="18" name="object 18"/>
            <p:cNvSpPr/>
            <p:nvPr/>
          </p:nvSpPr>
          <p:spPr>
            <a:xfrm>
              <a:off x="4727447" y="2412491"/>
              <a:ext cx="1193800" cy="1327785"/>
            </a:xfrm>
            <a:custGeom>
              <a:avLst/>
              <a:gdLst/>
              <a:ahLst/>
              <a:cxnLst/>
              <a:rect l="l" t="t" r="r" b="b"/>
              <a:pathLst>
                <a:path w="1193800" h="1327785">
                  <a:moveTo>
                    <a:pt x="1193291" y="0"/>
                  </a:moveTo>
                  <a:lnTo>
                    <a:pt x="0" y="0"/>
                  </a:lnTo>
                  <a:lnTo>
                    <a:pt x="0" y="1327404"/>
                  </a:lnTo>
                  <a:lnTo>
                    <a:pt x="1193291" y="1327404"/>
                  </a:lnTo>
                  <a:lnTo>
                    <a:pt x="1193291" y="0"/>
                  </a:lnTo>
                  <a:close/>
                </a:path>
              </a:pathLst>
            </a:custGeom>
            <a:solidFill>
              <a:srgbClr val="D99593"/>
            </a:solidFill>
          </p:spPr>
          <p:txBody>
            <a:bodyPr wrap="square" lIns="0" tIns="0" rIns="0" bIns="0" rtlCol="0"/>
            <a:lstStyle/>
            <a:p>
              <a:endParaRPr/>
            </a:p>
          </p:txBody>
        </p:sp>
        <p:sp>
          <p:nvSpPr>
            <p:cNvPr id="19" name="object 19"/>
            <p:cNvSpPr/>
            <p:nvPr/>
          </p:nvSpPr>
          <p:spPr>
            <a:xfrm>
              <a:off x="4935982" y="2777121"/>
              <a:ext cx="763905" cy="597535"/>
            </a:xfrm>
            <a:custGeom>
              <a:avLst/>
              <a:gdLst/>
              <a:ahLst/>
              <a:cxnLst/>
              <a:rect l="l" t="t" r="r" b="b"/>
              <a:pathLst>
                <a:path w="763904" h="597535">
                  <a:moveTo>
                    <a:pt x="381863" y="0"/>
                  </a:moveTo>
                  <a:lnTo>
                    <a:pt x="0" y="0"/>
                  </a:lnTo>
                  <a:lnTo>
                    <a:pt x="0" y="597268"/>
                  </a:lnTo>
                  <a:lnTo>
                    <a:pt x="381863" y="597268"/>
                  </a:lnTo>
                  <a:lnTo>
                    <a:pt x="381863" y="0"/>
                  </a:lnTo>
                  <a:close/>
                </a:path>
                <a:path w="763904" h="597535">
                  <a:moveTo>
                    <a:pt x="763752" y="0"/>
                  </a:moveTo>
                  <a:lnTo>
                    <a:pt x="381889" y="0"/>
                  </a:lnTo>
                  <a:lnTo>
                    <a:pt x="381889" y="597268"/>
                  </a:lnTo>
                  <a:lnTo>
                    <a:pt x="763752" y="597268"/>
                  </a:lnTo>
                  <a:lnTo>
                    <a:pt x="763752" y="0"/>
                  </a:lnTo>
                  <a:close/>
                </a:path>
              </a:pathLst>
            </a:custGeom>
            <a:solidFill>
              <a:srgbClr val="C5D9F0"/>
            </a:solidFill>
          </p:spPr>
          <p:txBody>
            <a:bodyPr wrap="square" lIns="0" tIns="0" rIns="0" bIns="0" rtlCol="0"/>
            <a:lstStyle/>
            <a:p>
              <a:endParaRPr/>
            </a:p>
          </p:txBody>
        </p:sp>
        <p:sp>
          <p:nvSpPr>
            <p:cNvPr id="20" name="object 20"/>
            <p:cNvSpPr/>
            <p:nvPr/>
          </p:nvSpPr>
          <p:spPr>
            <a:xfrm>
              <a:off x="4929632" y="2770758"/>
              <a:ext cx="776605" cy="610235"/>
            </a:xfrm>
            <a:custGeom>
              <a:avLst/>
              <a:gdLst/>
              <a:ahLst/>
              <a:cxnLst/>
              <a:rect l="l" t="t" r="r" b="b"/>
              <a:pathLst>
                <a:path w="776604" h="610235">
                  <a:moveTo>
                    <a:pt x="388238" y="0"/>
                  </a:moveTo>
                  <a:lnTo>
                    <a:pt x="388238" y="609980"/>
                  </a:lnTo>
                </a:path>
                <a:path w="776604" h="610235">
                  <a:moveTo>
                    <a:pt x="6350" y="0"/>
                  </a:moveTo>
                  <a:lnTo>
                    <a:pt x="6350" y="609980"/>
                  </a:lnTo>
                </a:path>
                <a:path w="776604" h="610235">
                  <a:moveTo>
                    <a:pt x="770127" y="0"/>
                  </a:moveTo>
                  <a:lnTo>
                    <a:pt x="770127" y="609980"/>
                  </a:lnTo>
                </a:path>
                <a:path w="776604" h="610235">
                  <a:moveTo>
                    <a:pt x="0" y="6350"/>
                  </a:moveTo>
                  <a:lnTo>
                    <a:pt x="776477" y="6350"/>
                  </a:lnTo>
                </a:path>
                <a:path w="776604" h="610235">
                  <a:moveTo>
                    <a:pt x="0" y="603630"/>
                  </a:moveTo>
                  <a:lnTo>
                    <a:pt x="776477" y="603630"/>
                  </a:lnTo>
                </a:path>
              </a:pathLst>
            </a:custGeom>
            <a:ln w="12700">
              <a:solidFill>
                <a:srgbClr val="4F81BC"/>
              </a:solidFill>
            </a:ln>
          </p:spPr>
          <p:txBody>
            <a:bodyPr wrap="square" lIns="0" tIns="0" rIns="0" bIns="0" rtlCol="0"/>
            <a:lstStyle/>
            <a:p>
              <a:endParaRPr/>
            </a:p>
          </p:txBody>
        </p:sp>
        <p:sp>
          <p:nvSpPr>
            <p:cNvPr id="21" name="object 21"/>
            <p:cNvSpPr/>
            <p:nvPr/>
          </p:nvSpPr>
          <p:spPr>
            <a:xfrm>
              <a:off x="5175504" y="2058923"/>
              <a:ext cx="652780" cy="2054860"/>
            </a:xfrm>
            <a:custGeom>
              <a:avLst/>
              <a:gdLst/>
              <a:ahLst/>
              <a:cxnLst/>
              <a:rect l="l" t="t" r="r" b="b"/>
              <a:pathLst>
                <a:path w="652779" h="2054860">
                  <a:moveTo>
                    <a:pt x="249936" y="1929384"/>
                  </a:moveTo>
                  <a:lnTo>
                    <a:pt x="187452" y="1929384"/>
                  </a:lnTo>
                  <a:lnTo>
                    <a:pt x="187452" y="1702308"/>
                  </a:lnTo>
                  <a:lnTo>
                    <a:pt x="62484" y="1702308"/>
                  </a:lnTo>
                  <a:lnTo>
                    <a:pt x="62484" y="1929384"/>
                  </a:lnTo>
                  <a:lnTo>
                    <a:pt x="0" y="1929384"/>
                  </a:lnTo>
                  <a:lnTo>
                    <a:pt x="124968" y="2054352"/>
                  </a:lnTo>
                  <a:lnTo>
                    <a:pt x="249936" y="1929384"/>
                  </a:lnTo>
                  <a:close/>
                </a:path>
                <a:path w="652779" h="2054860">
                  <a:moveTo>
                    <a:pt x="652272" y="208788"/>
                  </a:moveTo>
                  <a:lnTo>
                    <a:pt x="589788" y="208788"/>
                  </a:lnTo>
                  <a:lnTo>
                    <a:pt x="589788" y="0"/>
                  </a:lnTo>
                  <a:lnTo>
                    <a:pt x="464820" y="0"/>
                  </a:lnTo>
                  <a:lnTo>
                    <a:pt x="464820" y="208788"/>
                  </a:lnTo>
                  <a:lnTo>
                    <a:pt x="402336" y="208788"/>
                  </a:lnTo>
                  <a:lnTo>
                    <a:pt x="527304" y="333756"/>
                  </a:lnTo>
                  <a:lnTo>
                    <a:pt x="652272" y="208788"/>
                  </a:lnTo>
                  <a:close/>
                </a:path>
              </a:pathLst>
            </a:custGeom>
            <a:solidFill>
              <a:srgbClr val="7E7E7E"/>
            </a:solidFill>
          </p:spPr>
          <p:txBody>
            <a:bodyPr wrap="square" lIns="0" tIns="0" rIns="0" bIns="0" rtlCol="0"/>
            <a:lstStyle/>
            <a:p>
              <a:endParaRPr/>
            </a:p>
          </p:txBody>
        </p:sp>
      </p:grpSp>
      <p:grpSp>
        <p:nvGrpSpPr>
          <p:cNvPr id="22" name="object 22"/>
          <p:cNvGrpSpPr/>
          <p:nvPr/>
        </p:nvGrpSpPr>
        <p:grpSpPr>
          <a:xfrm>
            <a:off x="1807464" y="4533519"/>
            <a:ext cx="2477135" cy="754380"/>
            <a:chOff x="283463" y="4533519"/>
            <a:chExt cx="2477135" cy="754380"/>
          </a:xfrm>
        </p:grpSpPr>
        <p:sp>
          <p:nvSpPr>
            <p:cNvPr id="23" name="object 23"/>
            <p:cNvSpPr/>
            <p:nvPr/>
          </p:nvSpPr>
          <p:spPr>
            <a:xfrm>
              <a:off x="382066" y="4546193"/>
              <a:ext cx="379730" cy="728980"/>
            </a:xfrm>
            <a:custGeom>
              <a:avLst/>
              <a:gdLst/>
              <a:ahLst/>
              <a:cxnLst/>
              <a:rect l="l" t="t" r="r" b="b"/>
              <a:pathLst>
                <a:path w="379730" h="728979">
                  <a:moveTo>
                    <a:pt x="379361" y="0"/>
                  </a:moveTo>
                  <a:lnTo>
                    <a:pt x="0" y="0"/>
                  </a:lnTo>
                  <a:lnTo>
                    <a:pt x="0" y="728624"/>
                  </a:lnTo>
                  <a:lnTo>
                    <a:pt x="379361" y="728624"/>
                  </a:lnTo>
                  <a:lnTo>
                    <a:pt x="379361" y="0"/>
                  </a:lnTo>
                  <a:close/>
                </a:path>
              </a:pathLst>
            </a:custGeom>
            <a:solidFill>
              <a:srgbClr val="E6B8B8"/>
            </a:solidFill>
          </p:spPr>
          <p:txBody>
            <a:bodyPr wrap="square" lIns="0" tIns="0" rIns="0" bIns="0" rtlCol="0"/>
            <a:lstStyle/>
            <a:p>
              <a:endParaRPr/>
            </a:p>
          </p:txBody>
        </p:sp>
        <p:sp>
          <p:nvSpPr>
            <p:cNvPr id="24" name="object 24"/>
            <p:cNvSpPr/>
            <p:nvPr/>
          </p:nvSpPr>
          <p:spPr>
            <a:xfrm>
              <a:off x="761441" y="4546206"/>
              <a:ext cx="1517650" cy="728980"/>
            </a:xfrm>
            <a:custGeom>
              <a:avLst/>
              <a:gdLst/>
              <a:ahLst/>
              <a:cxnLst/>
              <a:rect l="l" t="t" r="r" b="b"/>
              <a:pathLst>
                <a:path w="1517650" h="728979">
                  <a:moveTo>
                    <a:pt x="758723" y="0"/>
                  </a:moveTo>
                  <a:lnTo>
                    <a:pt x="379361" y="0"/>
                  </a:lnTo>
                  <a:lnTo>
                    <a:pt x="0" y="0"/>
                  </a:lnTo>
                  <a:lnTo>
                    <a:pt x="0" y="728611"/>
                  </a:lnTo>
                  <a:lnTo>
                    <a:pt x="379361" y="728611"/>
                  </a:lnTo>
                  <a:lnTo>
                    <a:pt x="758723" y="728611"/>
                  </a:lnTo>
                  <a:lnTo>
                    <a:pt x="758723" y="0"/>
                  </a:lnTo>
                  <a:close/>
                </a:path>
                <a:path w="1517650" h="728979">
                  <a:moveTo>
                    <a:pt x="1517459" y="0"/>
                  </a:moveTo>
                  <a:lnTo>
                    <a:pt x="1138110" y="0"/>
                  </a:lnTo>
                  <a:lnTo>
                    <a:pt x="758748" y="0"/>
                  </a:lnTo>
                  <a:lnTo>
                    <a:pt x="758748" y="728611"/>
                  </a:lnTo>
                  <a:lnTo>
                    <a:pt x="1138097" y="728611"/>
                  </a:lnTo>
                  <a:lnTo>
                    <a:pt x="1517459" y="728611"/>
                  </a:lnTo>
                  <a:lnTo>
                    <a:pt x="1517459" y="0"/>
                  </a:lnTo>
                  <a:close/>
                </a:path>
              </a:pathLst>
            </a:custGeom>
            <a:solidFill>
              <a:srgbClr val="C5D9F0"/>
            </a:solidFill>
          </p:spPr>
          <p:txBody>
            <a:bodyPr wrap="square" lIns="0" tIns="0" rIns="0" bIns="0" rtlCol="0"/>
            <a:lstStyle/>
            <a:p>
              <a:endParaRPr/>
            </a:p>
          </p:txBody>
        </p:sp>
        <p:sp>
          <p:nvSpPr>
            <p:cNvPr id="25" name="object 25"/>
            <p:cNvSpPr/>
            <p:nvPr/>
          </p:nvSpPr>
          <p:spPr>
            <a:xfrm>
              <a:off x="2278887" y="4546193"/>
              <a:ext cx="379730" cy="728980"/>
            </a:xfrm>
            <a:custGeom>
              <a:avLst/>
              <a:gdLst/>
              <a:ahLst/>
              <a:cxnLst/>
              <a:rect l="l" t="t" r="r" b="b"/>
              <a:pathLst>
                <a:path w="379730" h="728979">
                  <a:moveTo>
                    <a:pt x="379361" y="0"/>
                  </a:moveTo>
                  <a:lnTo>
                    <a:pt x="0" y="0"/>
                  </a:lnTo>
                  <a:lnTo>
                    <a:pt x="0" y="728624"/>
                  </a:lnTo>
                  <a:lnTo>
                    <a:pt x="379361" y="728624"/>
                  </a:lnTo>
                  <a:lnTo>
                    <a:pt x="379361" y="0"/>
                  </a:lnTo>
                  <a:close/>
                </a:path>
              </a:pathLst>
            </a:custGeom>
            <a:solidFill>
              <a:srgbClr val="E6B8B8"/>
            </a:solidFill>
          </p:spPr>
          <p:txBody>
            <a:bodyPr wrap="square" lIns="0" tIns="0" rIns="0" bIns="0" rtlCol="0"/>
            <a:lstStyle/>
            <a:p>
              <a:endParaRPr/>
            </a:p>
          </p:txBody>
        </p:sp>
        <p:sp>
          <p:nvSpPr>
            <p:cNvPr id="26" name="object 26"/>
            <p:cNvSpPr/>
            <p:nvPr/>
          </p:nvSpPr>
          <p:spPr>
            <a:xfrm>
              <a:off x="375716" y="4539869"/>
              <a:ext cx="2289175" cy="741680"/>
            </a:xfrm>
            <a:custGeom>
              <a:avLst/>
              <a:gdLst/>
              <a:ahLst/>
              <a:cxnLst/>
              <a:rect l="l" t="t" r="r" b="b"/>
              <a:pathLst>
                <a:path w="2289175" h="741679">
                  <a:moveTo>
                    <a:pt x="385724" y="0"/>
                  </a:moveTo>
                  <a:lnTo>
                    <a:pt x="385724" y="741298"/>
                  </a:lnTo>
                </a:path>
                <a:path w="2289175" h="741679">
                  <a:moveTo>
                    <a:pt x="765086" y="0"/>
                  </a:moveTo>
                  <a:lnTo>
                    <a:pt x="765086" y="741298"/>
                  </a:lnTo>
                </a:path>
                <a:path w="2289175" h="741679">
                  <a:moveTo>
                    <a:pt x="1144473" y="0"/>
                  </a:moveTo>
                  <a:lnTo>
                    <a:pt x="1144473" y="741298"/>
                  </a:lnTo>
                </a:path>
                <a:path w="2289175" h="741679">
                  <a:moveTo>
                    <a:pt x="1523822" y="0"/>
                  </a:moveTo>
                  <a:lnTo>
                    <a:pt x="1523822" y="741298"/>
                  </a:lnTo>
                </a:path>
                <a:path w="2289175" h="741679">
                  <a:moveTo>
                    <a:pt x="1903171" y="0"/>
                  </a:moveTo>
                  <a:lnTo>
                    <a:pt x="1903171" y="741298"/>
                  </a:lnTo>
                </a:path>
                <a:path w="2289175" h="741679">
                  <a:moveTo>
                    <a:pt x="6350" y="0"/>
                  </a:moveTo>
                  <a:lnTo>
                    <a:pt x="6350" y="741298"/>
                  </a:lnTo>
                </a:path>
                <a:path w="2289175" h="741679">
                  <a:moveTo>
                    <a:pt x="2282520" y="0"/>
                  </a:moveTo>
                  <a:lnTo>
                    <a:pt x="2282520" y="741298"/>
                  </a:lnTo>
                </a:path>
                <a:path w="2289175" h="741679">
                  <a:moveTo>
                    <a:pt x="0" y="6349"/>
                  </a:moveTo>
                  <a:lnTo>
                    <a:pt x="2288870" y="6349"/>
                  </a:lnTo>
                </a:path>
                <a:path w="2289175" h="741679">
                  <a:moveTo>
                    <a:pt x="0" y="734948"/>
                  </a:moveTo>
                  <a:lnTo>
                    <a:pt x="2288870" y="734948"/>
                  </a:lnTo>
                </a:path>
              </a:pathLst>
            </a:custGeom>
            <a:ln w="12700">
              <a:solidFill>
                <a:srgbClr val="4F81BC"/>
              </a:solidFill>
            </a:ln>
          </p:spPr>
          <p:txBody>
            <a:bodyPr wrap="square" lIns="0" tIns="0" rIns="0" bIns="0" rtlCol="0"/>
            <a:lstStyle/>
            <a:p>
              <a:endParaRPr/>
            </a:p>
          </p:txBody>
        </p:sp>
        <p:pic>
          <p:nvPicPr>
            <p:cNvPr id="27" name="object 27"/>
            <p:cNvPicPr/>
            <p:nvPr/>
          </p:nvPicPr>
          <p:blipFill>
            <a:blip r:embed="rId3" cstate="print"/>
            <a:stretch>
              <a:fillRect/>
            </a:stretch>
          </p:blipFill>
          <p:spPr>
            <a:xfrm>
              <a:off x="283463" y="4860163"/>
              <a:ext cx="248754" cy="103378"/>
            </a:xfrm>
            <a:prstGeom prst="rect">
              <a:avLst/>
            </a:prstGeom>
          </p:spPr>
        </p:pic>
        <p:pic>
          <p:nvPicPr>
            <p:cNvPr id="28" name="object 28"/>
            <p:cNvPicPr/>
            <p:nvPr/>
          </p:nvPicPr>
          <p:blipFill>
            <a:blip r:embed="rId3" cstate="print"/>
            <a:stretch>
              <a:fillRect/>
            </a:stretch>
          </p:blipFill>
          <p:spPr>
            <a:xfrm>
              <a:off x="646175" y="4860163"/>
              <a:ext cx="248754" cy="103378"/>
            </a:xfrm>
            <a:prstGeom prst="rect">
              <a:avLst/>
            </a:prstGeom>
          </p:spPr>
        </p:pic>
        <p:pic>
          <p:nvPicPr>
            <p:cNvPr id="29" name="object 29"/>
            <p:cNvPicPr/>
            <p:nvPr/>
          </p:nvPicPr>
          <p:blipFill>
            <a:blip r:embed="rId4" cstate="print"/>
            <a:stretch>
              <a:fillRect/>
            </a:stretch>
          </p:blipFill>
          <p:spPr>
            <a:xfrm>
              <a:off x="1030223" y="4863211"/>
              <a:ext cx="248792" cy="103377"/>
            </a:xfrm>
            <a:prstGeom prst="rect">
              <a:avLst/>
            </a:prstGeom>
          </p:spPr>
        </p:pic>
        <p:pic>
          <p:nvPicPr>
            <p:cNvPr id="30" name="object 30"/>
            <p:cNvPicPr/>
            <p:nvPr/>
          </p:nvPicPr>
          <p:blipFill>
            <a:blip r:embed="rId5" cstate="print"/>
            <a:stretch>
              <a:fillRect/>
            </a:stretch>
          </p:blipFill>
          <p:spPr>
            <a:xfrm>
              <a:off x="1379219" y="4861687"/>
              <a:ext cx="248793" cy="103377"/>
            </a:xfrm>
            <a:prstGeom prst="rect">
              <a:avLst/>
            </a:prstGeom>
          </p:spPr>
        </p:pic>
        <p:pic>
          <p:nvPicPr>
            <p:cNvPr id="31" name="object 31"/>
            <p:cNvPicPr/>
            <p:nvPr/>
          </p:nvPicPr>
          <p:blipFill>
            <a:blip r:embed="rId5" cstate="print"/>
            <a:stretch>
              <a:fillRect/>
            </a:stretch>
          </p:blipFill>
          <p:spPr>
            <a:xfrm>
              <a:off x="1741931" y="4852543"/>
              <a:ext cx="248793" cy="103377"/>
            </a:xfrm>
            <a:prstGeom prst="rect">
              <a:avLst/>
            </a:prstGeom>
          </p:spPr>
        </p:pic>
        <p:pic>
          <p:nvPicPr>
            <p:cNvPr id="32" name="object 32"/>
            <p:cNvPicPr/>
            <p:nvPr/>
          </p:nvPicPr>
          <p:blipFill>
            <a:blip r:embed="rId6" cstate="print"/>
            <a:stretch>
              <a:fillRect/>
            </a:stretch>
          </p:blipFill>
          <p:spPr>
            <a:xfrm>
              <a:off x="2116836" y="4849495"/>
              <a:ext cx="248792" cy="103378"/>
            </a:xfrm>
            <a:prstGeom prst="rect">
              <a:avLst/>
            </a:prstGeom>
          </p:spPr>
        </p:pic>
        <p:pic>
          <p:nvPicPr>
            <p:cNvPr id="33" name="object 33"/>
            <p:cNvPicPr/>
            <p:nvPr/>
          </p:nvPicPr>
          <p:blipFill>
            <a:blip r:embed="rId6" cstate="print"/>
            <a:stretch>
              <a:fillRect/>
            </a:stretch>
          </p:blipFill>
          <p:spPr>
            <a:xfrm>
              <a:off x="2511552" y="4867783"/>
              <a:ext cx="248793" cy="103378"/>
            </a:xfrm>
            <a:prstGeom prst="rect">
              <a:avLst/>
            </a:prstGeom>
          </p:spPr>
        </p:pic>
      </p:grpSp>
      <p:graphicFrame>
        <p:nvGraphicFramePr>
          <p:cNvPr id="34" name="object 34"/>
          <p:cNvGraphicFramePr>
            <a:graphicFrameLocks noGrp="1"/>
          </p:cNvGraphicFramePr>
          <p:nvPr/>
        </p:nvGraphicFramePr>
        <p:xfrm>
          <a:off x="8070343" y="5017896"/>
          <a:ext cx="2221229" cy="389890"/>
        </p:xfrm>
        <a:graphic>
          <a:graphicData uri="http://schemas.openxmlformats.org/drawingml/2006/table">
            <a:tbl>
              <a:tblPr firstRow="1" bandRow="1">
                <a:tableStyleId>{2D5ABB26-0587-4C30-8999-92F81FD0307C}</a:tableStyleId>
              </a:tblPr>
              <a:tblGrid>
                <a:gridCol w="370205">
                  <a:extLst>
                    <a:ext uri="{9D8B030D-6E8A-4147-A177-3AD203B41FA5}">
                      <a16:colId xmlns:a16="http://schemas.microsoft.com/office/drawing/2014/main" val="20000"/>
                    </a:ext>
                  </a:extLst>
                </a:gridCol>
                <a:gridCol w="370205">
                  <a:extLst>
                    <a:ext uri="{9D8B030D-6E8A-4147-A177-3AD203B41FA5}">
                      <a16:colId xmlns:a16="http://schemas.microsoft.com/office/drawing/2014/main" val="20001"/>
                    </a:ext>
                  </a:extLst>
                </a:gridCol>
                <a:gridCol w="370204">
                  <a:extLst>
                    <a:ext uri="{9D8B030D-6E8A-4147-A177-3AD203B41FA5}">
                      <a16:colId xmlns:a16="http://schemas.microsoft.com/office/drawing/2014/main" val="20002"/>
                    </a:ext>
                  </a:extLst>
                </a:gridCol>
                <a:gridCol w="370205">
                  <a:extLst>
                    <a:ext uri="{9D8B030D-6E8A-4147-A177-3AD203B41FA5}">
                      <a16:colId xmlns:a16="http://schemas.microsoft.com/office/drawing/2014/main" val="20003"/>
                    </a:ext>
                  </a:extLst>
                </a:gridCol>
                <a:gridCol w="370205">
                  <a:extLst>
                    <a:ext uri="{9D8B030D-6E8A-4147-A177-3AD203B41FA5}">
                      <a16:colId xmlns:a16="http://schemas.microsoft.com/office/drawing/2014/main" val="20004"/>
                    </a:ext>
                  </a:extLst>
                </a:gridCol>
                <a:gridCol w="370205">
                  <a:extLst>
                    <a:ext uri="{9D8B030D-6E8A-4147-A177-3AD203B41FA5}">
                      <a16:colId xmlns:a16="http://schemas.microsoft.com/office/drawing/2014/main" val="20005"/>
                    </a:ext>
                  </a:extLst>
                </a:gridCol>
              </a:tblGrid>
              <a:tr h="389890">
                <a:tc>
                  <a:txBody>
                    <a:bodyPr/>
                    <a:lstStyle/>
                    <a:p>
                      <a:pPr marL="3175" algn="ctr">
                        <a:lnSpc>
                          <a:spcPct val="100000"/>
                        </a:lnSpc>
                        <a:spcBef>
                          <a:spcPts val="610"/>
                        </a:spcBef>
                      </a:pPr>
                      <a:r>
                        <a:rPr sz="1400" b="1" dirty="0">
                          <a:latin typeface="Calibri"/>
                          <a:cs typeface="Calibri"/>
                        </a:rPr>
                        <a:t>X</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6B8B8"/>
                    </a:solidFill>
                  </a:tcPr>
                </a:tc>
                <a:tc>
                  <a:txBody>
                    <a:bodyPr/>
                    <a:lstStyle/>
                    <a:p>
                      <a:pPr marL="1270" algn="ctr">
                        <a:lnSpc>
                          <a:spcPct val="100000"/>
                        </a:lnSpc>
                        <a:spcBef>
                          <a:spcPts val="610"/>
                        </a:spcBef>
                      </a:pPr>
                      <a:r>
                        <a:rPr sz="1400" b="1" dirty="0">
                          <a:latin typeface="Calibri"/>
                          <a:cs typeface="Calibri"/>
                        </a:rPr>
                        <a:t>A</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C5D9F0"/>
                    </a:solidFill>
                  </a:tcPr>
                </a:tc>
                <a:tc>
                  <a:txBody>
                    <a:bodyPr/>
                    <a:lstStyle/>
                    <a:p>
                      <a:pPr marL="2540" algn="ctr">
                        <a:lnSpc>
                          <a:spcPct val="100000"/>
                        </a:lnSpc>
                        <a:spcBef>
                          <a:spcPts val="610"/>
                        </a:spcBef>
                      </a:pPr>
                      <a:r>
                        <a:rPr sz="1400" b="1" dirty="0">
                          <a:latin typeface="Calibri"/>
                          <a:cs typeface="Calibri"/>
                        </a:rPr>
                        <a:t>B</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C5D9F0"/>
                    </a:solidFill>
                  </a:tcPr>
                </a:tc>
                <a:tc>
                  <a:txBody>
                    <a:bodyPr/>
                    <a:lstStyle/>
                    <a:p>
                      <a:pPr marL="2540" algn="ctr">
                        <a:lnSpc>
                          <a:spcPct val="100000"/>
                        </a:lnSpc>
                        <a:spcBef>
                          <a:spcPts val="610"/>
                        </a:spcBef>
                      </a:pPr>
                      <a:r>
                        <a:rPr sz="1400" b="1" dirty="0">
                          <a:latin typeface="Calibri"/>
                          <a:cs typeface="Calibri"/>
                        </a:rPr>
                        <a:t>C</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C5D9F0"/>
                    </a:solidFill>
                  </a:tcPr>
                </a:tc>
                <a:tc>
                  <a:txBody>
                    <a:bodyPr/>
                    <a:lstStyle/>
                    <a:p>
                      <a:pPr marL="2540" algn="ctr">
                        <a:lnSpc>
                          <a:spcPct val="100000"/>
                        </a:lnSpc>
                        <a:spcBef>
                          <a:spcPts val="610"/>
                        </a:spcBef>
                      </a:pPr>
                      <a:r>
                        <a:rPr sz="1400" b="1" dirty="0">
                          <a:latin typeface="Calibri"/>
                          <a:cs typeface="Calibri"/>
                        </a:rPr>
                        <a:t>D</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C5D9F0"/>
                    </a:solidFill>
                  </a:tcPr>
                </a:tc>
                <a:tc>
                  <a:txBody>
                    <a:bodyPr/>
                    <a:lstStyle/>
                    <a:p>
                      <a:pPr marL="1270" algn="ctr">
                        <a:lnSpc>
                          <a:spcPct val="100000"/>
                        </a:lnSpc>
                        <a:spcBef>
                          <a:spcPts val="610"/>
                        </a:spcBef>
                      </a:pPr>
                      <a:r>
                        <a:rPr sz="1400" b="1" dirty="0">
                          <a:latin typeface="Calibri"/>
                          <a:cs typeface="Calibri"/>
                        </a:rPr>
                        <a:t>Y</a:t>
                      </a:r>
                      <a:endParaRPr sz="1400">
                        <a:latin typeface="Calibri"/>
                        <a:cs typeface="Calibri"/>
                      </a:endParaRPr>
                    </a:p>
                  </a:txBody>
                  <a:tcPr marL="0" marR="0" marT="7747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6B8B8"/>
                    </a:solidFill>
                  </a:tcPr>
                </a:tc>
                <a:extLst>
                  <a:ext uri="{0D108BD9-81ED-4DB2-BD59-A6C34878D82A}">
                    <a16:rowId xmlns:a16="http://schemas.microsoft.com/office/drawing/2014/main" val="10000"/>
                  </a:ext>
                </a:extLst>
              </a:tr>
            </a:tbl>
          </a:graphicData>
        </a:graphic>
      </p:graphicFrame>
      <p:sp>
        <p:nvSpPr>
          <p:cNvPr id="35" name="object 35"/>
          <p:cNvSpPr txBox="1"/>
          <p:nvPr/>
        </p:nvSpPr>
        <p:spPr>
          <a:xfrm>
            <a:off x="2268473" y="878587"/>
            <a:ext cx="1621790" cy="342401"/>
          </a:xfrm>
          <a:prstGeom prst="rect">
            <a:avLst/>
          </a:prstGeom>
          <a:ln w="25908">
            <a:solidFill>
              <a:srgbClr val="4F81BC"/>
            </a:solidFill>
          </a:ln>
        </p:spPr>
        <p:txBody>
          <a:bodyPr vert="horz" wrap="square" lIns="0" tIns="95250" rIns="0" bIns="0" rtlCol="0">
            <a:spAutoFit/>
          </a:bodyPr>
          <a:lstStyle/>
          <a:p>
            <a:pPr marL="168275">
              <a:spcBef>
                <a:spcPts val="750"/>
              </a:spcBef>
            </a:pPr>
            <a:r>
              <a:rPr sz="1600" b="1" spc="-10" dirty="0">
                <a:latin typeface="ＭＳ Ｐゴシック"/>
                <a:cs typeface="ＭＳ Ｐゴシック"/>
              </a:rPr>
              <a:t>設計パ</a:t>
            </a:r>
            <a:r>
              <a:rPr sz="1600" b="1" spc="-20" dirty="0">
                <a:latin typeface="ＭＳ Ｐゴシック"/>
                <a:cs typeface="ＭＳ Ｐゴシック"/>
              </a:rPr>
              <a:t>ターン１</a:t>
            </a:r>
            <a:endParaRPr sz="1600">
              <a:latin typeface="ＭＳ Ｐゴシック"/>
              <a:cs typeface="ＭＳ Ｐゴシック"/>
            </a:endParaRPr>
          </a:p>
        </p:txBody>
      </p:sp>
      <p:sp>
        <p:nvSpPr>
          <p:cNvPr id="36" name="object 36"/>
          <p:cNvSpPr txBox="1"/>
          <p:nvPr/>
        </p:nvSpPr>
        <p:spPr>
          <a:xfrm>
            <a:off x="5260085" y="861822"/>
            <a:ext cx="1621790" cy="341760"/>
          </a:xfrm>
          <a:prstGeom prst="rect">
            <a:avLst/>
          </a:prstGeom>
          <a:ln w="25907">
            <a:solidFill>
              <a:srgbClr val="4F81BC"/>
            </a:solidFill>
          </a:ln>
        </p:spPr>
        <p:txBody>
          <a:bodyPr vert="horz" wrap="square" lIns="0" tIns="94615" rIns="0" bIns="0" rtlCol="0">
            <a:spAutoFit/>
          </a:bodyPr>
          <a:lstStyle/>
          <a:p>
            <a:pPr marL="169545">
              <a:spcBef>
                <a:spcPts val="745"/>
              </a:spcBef>
            </a:pPr>
            <a:r>
              <a:rPr sz="1600" b="1" spc="-10" dirty="0">
                <a:latin typeface="ＭＳ Ｐゴシック"/>
                <a:cs typeface="ＭＳ Ｐゴシック"/>
              </a:rPr>
              <a:t>設計パ</a:t>
            </a:r>
            <a:r>
              <a:rPr sz="1600" b="1" spc="-20" dirty="0">
                <a:latin typeface="ＭＳ Ｐゴシック"/>
                <a:cs typeface="ＭＳ Ｐゴシック"/>
              </a:rPr>
              <a:t>ターン２</a:t>
            </a:r>
            <a:endParaRPr sz="1600">
              <a:latin typeface="ＭＳ Ｐゴシック"/>
              <a:cs typeface="ＭＳ Ｐゴシック"/>
            </a:endParaRPr>
          </a:p>
        </p:txBody>
      </p:sp>
      <p:sp>
        <p:nvSpPr>
          <p:cNvPr id="37" name="object 37"/>
          <p:cNvSpPr txBox="1"/>
          <p:nvPr/>
        </p:nvSpPr>
        <p:spPr>
          <a:xfrm>
            <a:off x="8273033" y="852677"/>
            <a:ext cx="1621790" cy="341760"/>
          </a:xfrm>
          <a:prstGeom prst="rect">
            <a:avLst/>
          </a:prstGeom>
          <a:ln w="25907">
            <a:solidFill>
              <a:srgbClr val="4F81BC"/>
            </a:solidFill>
          </a:ln>
        </p:spPr>
        <p:txBody>
          <a:bodyPr vert="horz" wrap="square" lIns="0" tIns="94615" rIns="0" bIns="0" rtlCol="0">
            <a:spAutoFit/>
          </a:bodyPr>
          <a:lstStyle/>
          <a:p>
            <a:pPr marL="169545">
              <a:spcBef>
                <a:spcPts val="745"/>
              </a:spcBef>
            </a:pPr>
            <a:r>
              <a:rPr sz="1600" b="1" spc="-10" dirty="0">
                <a:latin typeface="ＭＳ Ｐゴシック"/>
                <a:cs typeface="ＭＳ Ｐゴシック"/>
              </a:rPr>
              <a:t>設計パ</a:t>
            </a:r>
            <a:r>
              <a:rPr sz="1600" b="1" spc="-20" dirty="0">
                <a:latin typeface="ＭＳ Ｐゴシック"/>
                <a:cs typeface="ＭＳ Ｐゴシック"/>
              </a:rPr>
              <a:t>ターン３</a:t>
            </a:r>
            <a:endParaRPr sz="1600">
              <a:latin typeface="ＭＳ Ｐゴシック"/>
              <a:cs typeface="ＭＳ Ｐゴシック"/>
            </a:endParaRPr>
          </a:p>
        </p:txBody>
      </p:sp>
      <p:sp>
        <p:nvSpPr>
          <p:cNvPr id="38" name="object 38"/>
          <p:cNvSpPr txBox="1">
            <a:spLocks noGrp="1"/>
          </p:cNvSpPr>
          <p:nvPr>
            <p:ph type="title"/>
          </p:nvPr>
        </p:nvSpPr>
        <p:spPr>
          <a:xfrm>
            <a:off x="1809699" y="-392182"/>
            <a:ext cx="6092190" cy="1367041"/>
          </a:xfrm>
          <a:prstGeom prst="rect">
            <a:avLst/>
          </a:prstGeom>
        </p:spPr>
        <p:txBody>
          <a:bodyPr vert="horz" wrap="square" lIns="0" tIns="12700" rIns="0" bIns="0" rtlCol="0" anchor="ctr">
            <a:spAutoFit/>
          </a:bodyPr>
          <a:lstStyle/>
          <a:p>
            <a:pPr marL="12700">
              <a:lnSpc>
                <a:spcPct val="100000"/>
              </a:lnSpc>
              <a:spcBef>
                <a:spcPts val="100"/>
              </a:spcBef>
            </a:pPr>
            <a:r>
              <a:rPr dirty="0"/>
              <a:t>４．台帳の管理主体とCBDC</a:t>
            </a:r>
            <a:r>
              <a:rPr spc="-10" dirty="0"/>
              <a:t>移転の記録方法</a:t>
            </a:r>
          </a:p>
        </p:txBody>
      </p:sp>
      <p:sp>
        <p:nvSpPr>
          <p:cNvPr id="39" name="object 39"/>
          <p:cNvSpPr txBox="1"/>
          <p:nvPr/>
        </p:nvSpPr>
        <p:spPr>
          <a:xfrm>
            <a:off x="5839459" y="2115058"/>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ユーザー</a:t>
            </a:r>
            <a:endParaRPr sz="1200">
              <a:latin typeface="メイリオ"/>
              <a:cs typeface="メイリオ"/>
            </a:endParaRPr>
          </a:p>
        </p:txBody>
      </p:sp>
      <p:sp>
        <p:nvSpPr>
          <p:cNvPr id="40" name="object 40"/>
          <p:cNvSpPr txBox="1"/>
          <p:nvPr/>
        </p:nvSpPr>
        <p:spPr>
          <a:xfrm>
            <a:off x="4896611" y="5410911"/>
            <a:ext cx="1604010" cy="258404"/>
          </a:xfrm>
          <a:prstGeom prst="rect">
            <a:avLst/>
          </a:prstGeom>
        </p:spPr>
        <p:txBody>
          <a:bodyPr vert="horz" wrap="square" lIns="0" tIns="12065" rIns="0" bIns="0" rtlCol="0">
            <a:spAutoFit/>
          </a:bodyPr>
          <a:lstStyle/>
          <a:p>
            <a:pPr>
              <a:spcBef>
                <a:spcPts val="95"/>
              </a:spcBef>
              <a:tabLst>
                <a:tab pos="773430" algn="l"/>
              </a:tabLst>
            </a:pPr>
            <a:r>
              <a:rPr sz="1400" b="1" dirty="0">
                <a:solidFill>
                  <a:srgbClr val="FFFFFF"/>
                </a:solidFill>
                <a:latin typeface="ＭＳ Ｐゴシック"/>
                <a:cs typeface="ＭＳ Ｐゴシック"/>
              </a:rPr>
              <a:t>（</a:t>
            </a:r>
            <a:r>
              <a:rPr sz="1400" b="1" spc="-10" dirty="0">
                <a:solidFill>
                  <a:srgbClr val="FFFFFF"/>
                </a:solidFill>
                <a:latin typeface="ＭＳ Ｐゴシック"/>
                <a:cs typeface="ＭＳ Ｐゴシック"/>
              </a:rPr>
              <a:t>台</a:t>
            </a:r>
            <a:r>
              <a:rPr sz="1400" b="1" spc="-20" dirty="0">
                <a:solidFill>
                  <a:srgbClr val="FFFFFF"/>
                </a:solidFill>
                <a:latin typeface="ＭＳ Ｐゴシック"/>
                <a:cs typeface="ＭＳ Ｐゴシック"/>
              </a:rPr>
              <a:t>帳</a:t>
            </a:r>
            <a:r>
              <a:rPr sz="1400" b="1" spc="-50" dirty="0">
                <a:solidFill>
                  <a:srgbClr val="FFFFFF"/>
                </a:solidFill>
                <a:latin typeface="ＭＳ Ｐゴシック"/>
                <a:cs typeface="ＭＳ Ｐゴシック"/>
              </a:rPr>
              <a:t>）</a:t>
            </a:r>
            <a:r>
              <a:rPr sz="1400" b="1" dirty="0">
                <a:solidFill>
                  <a:srgbClr val="FFFFFF"/>
                </a:solidFill>
                <a:latin typeface="ＭＳ Ｐゴシック"/>
                <a:cs typeface="ＭＳ Ｐゴシック"/>
              </a:rPr>
              <a:t>	</a:t>
            </a:r>
            <a:r>
              <a:rPr sz="2400" b="1" spc="-15" baseline="-3472" dirty="0">
                <a:solidFill>
                  <a:srgbClr val="FFFFFF"/>
                </a:solidFill>
                <a:latin typeface="ＭＳ Ｐゴシック"/>
                <a:cs typeface="ＭＳ Ｐゴシック"/>
              </a:rPr>
              <a:t>日本銀</a:t>
            </a:r>
            <a:r>
              <a:rPr sz="2400" b="1" spc="-75" baseline="-3472" dirty="0">
                <a:solidFill>
                  <a:srgbClr val="FFFFFF"/>
                </a:solidFill>
                <a:latin typeface="ＭＳ Ｐゴシック"/>
                <a:cs typeface="ＭＳ Ｐゴシック"/>
              </a:rPr>
              <a:t>行</a:t>
            </a:r>
            <a:endParaRPr sz="2400" baseline="-3472">
              <a:latin typeface="ＭＳ Ｐゴシック"/>
              <a:cs typeface="ＭＳ Ｐゴシック"/>
            </a:endParaRPr>
          </a:p>
        </p:txBody>
      </p:sp>
      <p:sp>
        <p:nvSpPr>
          <p:cNvPr id="41" name="object 41"/>
          <p:cNvSpPr txBox="1"/>
          <p:nvPr/>
        </p:nvSpPr>
        <p:spPr>
          <a:xfrm>
            <a:off x="4818888" y="1630680"/>
            <a:ext cx="485140" cy="375103"/>
          </a:xfrm>
          <a:prstGeom prst="rect">
            <a:avLst/>
          </a:prstGeom>
          <a:solidFill>
            <a:srgbClr val="8EB4E2"/>
          </a:solidFill>
        </p:spPr>
        <p:txBody>
          <a:bodyPr vert="horz" wrap="square" lIns="0" tIns="5715" rIns="0" bIns="0" rtlCol="0">
            <a:spAutoFit/>
          </a:bodyPr>
          <a:lstStyle/>
          <a:p>
            <a:pPr marL="150495">
              <a:spcBef>
                <a:spcPts val="45"/>
              </a:spcBef>
            </a:pPr>
            <a:r>
              <a:rPr sz="2400" b="1" dirty="0">
                <a:latin typeface="Calibri"/>
                <a:cs typeface="Calibri"/>
              </a:rPr>
              <a:t>A</a:t>
            </a:r>
            <a:endParaRPr sz="2400">
              <a:latin typeface="Calibri"/>
              <a:cs typeface="Calibri"/>
            </a:endParaRPr>
          </a:p>
        </p:txBody>
      </p:sp>
      <p:sp>
        <p:nvSpPr>
          <p:cNvPr id="42" name="object 42"/>
          <p:cNvSpPr txBox="1"/>
          <p:nvPr/>
        </p:nvSpPr>
        <p:spPr>
          <a:xfrm>
            <a:off x="5538215" y="1635252"/>
            <a:ext cx="485140" cy="375103"/>
          </a:xfrm>
          <a:prstGeom prst="rect">
            <a:avLst/>
          </a:prstGeom>
          <a:solidFill>
            <a:srgbClr val="8EB4E2"/>
          </a:solidFill>
        </p:spPr>
        <p:txBody>
          <a:bodyPr vert="horz" wrap="square" lIns="0" tIns="5715" rIns="0" bIns="0" rtlCol="0">
            <a:spAutoFit/>
          </a:bodyPr>
          <a:lstStyle/>
          <a:p>
            <a:pPr marL="157480">
              <a:spcBef>
                <a:spcPts val="45"/>
              </a:spcBef>
            </a:pPr>
            <a:r>
              <a:rPr sz="2400" b="1" dirty="0">
                <a:latin typeface="Calibri"/>
                <a:cs typeface="Calibri"/>
              </a:rPr>
              <a:t>B</a:t>
            </a:r>
            <a:endParaRPr sz="2400">
              <a:latin typeface="Calibri"/>
              <a:cs typeface="Calibri"/>
            </a:endParaRPr>
          </a:p>
        </p:txBody>
      </p:sp>
      <p:sp>
        <p:nvSpPr>
          <p:cNvPr id="43" name="object 43"/>
          <p:cNvSpPr txBox="1"/>
          <p:nvPr/>
        </p:nvSpPr>
        <p:spPr>
          <a:xfrm>
            <a:off x="6262115" y="1636776"/>
            <a:ext cx="485140" cy="375744"/>
          </a:xfrm>
          <a:prstGeom prst="rect">
            <a:avLst/>
          </a:prstGeom>
          <a:solidFill>
            <a:srgbClr val="8EB4E2"/>
          </a:solidFill>
        </p:spPr>
        <p:txBody>
          <a:bodyPr vert="horz" wrap="square" lIns="0" tIns="6350" rIns="0" bIns="0" rtlCol="0">
            <a:spAutoFit/>
          </a:bodyPr>
          <a:lstStyle/>
          <a:p>
            <a:pPr marL="162560">
              <a:spcBef>
                <a:spcPts val="50"/>
              </a:spcBef>
            </a:pPr>
            <a:r>
              <a:rPr sz="2400" b="1" dirty="0">
                <a:latin typeface="Calibri"/>
                <a:cs typeface="Calibri"/>
              </a:rPr>
              <a:t>C</a:t>
            </a:r>
            <a:endParaRPr sz="2400">
              <a:latin typeface="Calibri"/>
              <a:cs typeface="Calibri"/>
            </a:endParaRPr>
          </a:p>
        </p:txBody>
      </p:sp>
      <p:sp>
        <p:nvSpPr>
          <p:cNvPr id="44" name="object 44"/>
          <p:cNvSpPr txBox="1"/>
          <p:nvPr/>
        </p:nvSpPr>
        <p:spPr>
          <a:xfrm>
            <a:off x="6972301" y="1630680"/>
            <a:ext cx="486409" cy="374461"/>
          </a:xfrm>
          <a:prstGeom prst="rect">
            <a:avLst/>
          </a:prstGeom>
          <a:solidFill>
            <a:srgbClr val="8EB4E2"/>
          </a:solidFill>
        </p:spPr>
        <p:txBody>
          <a:bodyPr vert="horz" wrap="square" lIns="0" tIns="5080" rIns="0" bIns="0" rtlCol="0">
            <a:spAutoFit/>
          </a:bodyPr>
          <a:lstStyle/>
          <a:p>
            <a:pPr marL="147955">
              <a:spcBef>
                <a:spcPts val="40"/>
              </a:spcBef>
            </a:pPr>
            <a:r>
              <a:rPr sz="2400" b="1" dirty="0">
                <a:latin typeface="Calibri"/>
                <a:cs typeface="Calibri"/>
              </a:rPr>
              <a:t>D</a:t>
            </a:r>
            <a:endParaRPr sz="2400">
              <a:latin typeface="Calibri"/>
              <a:cs typeface="Calibri"/>
            </a:endParaRPr>
          </a:p>
        </p:txBody>
      </p:sp>
      <p:pic>
        <p:nvPicPr>
          <p:cNvPr id="45" name="object 45"/>
          <p:cNvPicPr/>
          <p:nvPr/>
        </p:nvPicPr>
        <p:blipFill>
          <a:blip r:embed="rId7" cstate="print"/>
          <a:stretch>
            <a:fillRect/>
          </a:stretch>
        </p:blipFill>
        <p:spPr>
          <a:xfrm>
            <a:off x="5315711" y="1751076"/>
            <a:ext cx="213360" cy="178308"/>
          </a:xfrm>
          <a:prstGeom prst="rect">
            <a:avLst/>
          </a:prstGeom>
        </p:spPr>
      </p:pic>
      <p:pic>
        <p:nvPicPr>
          <p:cNvPr id="46" name="object 46"/>
          <p:cNvPicPr/>
          <p:nvPr/>
        </p:nvPicPr>
        <p:blipFill>
          <a:blip r:embed="rId8" cstate="print"/>
          <a:stretch>
            <a:fillRect/>
          </a:stretch>
        </p:blipFill>
        <p:spPr>
          <a:xfrm>
            <a:off x="6051803" y="1755648"/>
            <a:ext cx="213360" cy="176784"/>
          </a:xfrm>
          <a:prstGeom prst="rect">
            <a:avLst/>
          </a:prstGeom>
        </p:spPr>
      </p:pic>
      <p:pic>
        <p:nvPicPr>
          <p:cNvPr id="47" name="object 47"/>
          <p:cNvPicPr/>
          <p:nvPr/>
        </p:nvPicPr>
        <p:blipFill>
          <a:blip r:embed="rId7" cstate="print"/>
          <a:stretch>
            <a:fillRect/>
          </a:stretch>
        </p:blipFill>
        <p:spPr>
          <a:xfrm>
            <a:off x="6758940" y="1748027"/>
            <a:ext cx="213360" cy="178308"/>
          </a:xfrm>
          <a:prstGeom prst="rect">
            <a:avLst/>
          </a:prstGeom>
        </p:spPr>
      </p:pic>
      <p:sp>
        <p:nvSpPr>
          <p:cNvPr id="48" name="object 48"/>
          <p:cNvSpPr txBox="1"/>
          <p:nvPr/>
        </p:nvSpPr>
        <p:spPr>
          <a:xfrm>
            <a:off x="1796187" y="5416702"/>
            <a:ext cx="551815" cy="228268"/>
          </a:xfrm>
          <a:prstGeom prst="rect">
            <a:avLst/>
          </a:prstGeom>
        </p:spPr>
        <p:txBody>
          <a:bodyPr vert="horz" wrap="square" lIns="0" tIns="12700" rIns="0" bIns="0" rtlCol="0">
            <a:spAutoFit/>
          </a:bodyPr>
          <a:lstStyle/>
          <a:p>
            <a:pPr>
              <a:spcBef>
                <a:spcPts val="100"/>
              </a:spcBef>
            </a:pPr>
            <a:r>
              <a:rPr sz="1400" b="1" dirty="0">
                <a:solidFill>
                  <a:srgbClr val="FFFFFF"/>
                </a:solidFill>
                <a:latin typeface="ＭＳ Ｐゴシック"/>
                <a:cs typeface="ＭＳ Ｐゴシック"/>
              </a:rPr>
              <a:t>（</a:t>
            </a:r>
            <a:r>
              <a:rPr sz="1400" b="1" spc="-10" dirty="0">
                <a:solidFill>
                  <a:srgbClr val="FFFFFF"/>
                </a:solidFill>
                <a:latin typeface="ＭＳ Ｐゴシック"/>
                <a:cs typeface="ＭＳ Ｐゴシック"/>
              </a:rPr>
              <a:t>台</a:t>
            </a:r>
            <a:r>
              <a:rPr sz="1400" b="1" spc="-20" dirty="0">
                <a:solidFill>
                  <a:srgbClr val="FFFFFF"/>
                </a:solidFill>
                <a:latin typeface="ＭＳ Ｐゴシック"/>
                <a:cs typeface="ＭＳ Ｐゴシック"/>
              </a:rPr>
              <a:t>帳</a:t>
            </a:r>
            <a:r>
              <a:rPr sz="1400" b="1" spc="-50" dirty="0">
                <a:solidFill>
                  <a:srgbClr val="FFFFFF"/>
                </a:solidFill>
                <a:latin typeface="ＭＳ Ｐゴシック"/>
                <a:cs typeface="ＭＳ Ｐゴシック"/>
              </a:rPr>
              <a:t>）</a:t>
            </a:r>
            <a:endParaRPr sz="1400">
              <a:latin typeface="ＭＳ Ｐゴシック"/>
              <a:cs typeface="ＭＳ Ｐゴシック"/>
            </a:endParaRPr>
          </a:p>
        </p:txBody>
      </p:sp>
      <p:sp>
        <p:nvSpPr>
          <p:cNvPr id="49" name="object 49"/>
          <p:cNvSpPr txBox="1"/>
          <p:nvPr/>
        </p:nvSpPr>
        <p:spPr>
          <a:xfrm>
            <a:off x="1876044" y="4224909"/>
            <a:ext cx="2345055" cy="1002030"/>
          </a:xfrm>
          <a:prstGeom prst="rect">
            <a:avLst/>
          </a:prstGeom>
        </p:spPr>
        <p:txBody>
          <a:bodyPr vert="horz" wrap="square" lIns="0" tIns="12700" rIns="0" bIns="0" rtlCol="0">
            <a:spAutoFit/>
          </a:bodyPr>
          <a:lstStyle/>
          <a:p>
            <a:pPr marL="42545" algn="ctr">
              <a:spcBef>
                <a:spcPts val="100"/>
              </a:spcBef>
            </a:pPr>
            <a:r>
              <a:rPr sz="1400" b="1" spc="-10" dirty="0">
                <a:solidFill>
                  <a:srgbClr val="FFFFFF"/>
                </a:solidFill>
                <a:latin typeface="ＭＳ Ｐゴシック"/>
                <a:cs typeface="ＭＳ Ｐゴシック"/>
              </a:rPr>
              <a:t>口座</a:t>
            </a:r>
            <a:r>
              <a:rPr sz="1400" b="1" spc="-20" dirty="0">
                <a:solidFill>
                  <a:srgbClr val="FFFFFF"/>
                </a:solidFill>
                <a:latin typeface="ＭＳ Ｐゴシック"/>
                <a:cs typeface="ＭＳ Ｐゴシック"/>
              </a:rPr>
              <a:t>振</a:t>
            </a:r>
            <a:r>
              <a:rPr sz="1400" b="1" spc="-50" dirty="0">
                <a:solidFill>
                  <a:srgbClr val="FFFFFF"/>
                </a:solidFill>
                <a:latin typeface="ＭＳ Ｐゴシック"/>
                <a:cs typeface="ＭＳ Ｐゴシック"/>
              </a:rPr>
              <a:t>替</a:t>
            </a:r>
            <a:endParaRPr sz="1400">
              <a:latin typeface="ＭＳ Ｐゴシック"/>
              <a:cs typeface="ＭＳ Ｐゴシック"/>
            </a:endParaRPr>
          </a:p>
          <a:p>
            <a:pPr marL="172085">
              <a:spcBef>
                <a:spcPts val="1025"/>
              </a:spcBef>
              <a:tabLst>
                <a:tab pos="546735" algn="l"/>
                <a:tab pos="929640" algn="l"/>
                <a:tab pos="1311910" algn="l"/>
                <a:tab pos="1682114" algn="l"/>
                <a:tab pos="2070735" algn="l"/>
              </a:tabLst>
            </a:pPr>
            <a:r>
              <a:rPr sz="1350" b="1" spc="-50" dirty="0">
                <a:latin typeface="Calibri"/>
                <a:cs typeface="Calibri"/>
              </a:rPr>
              <a:t>X</a:t>
            </a:r>
            <a:r>
              <a:rPr sz="1350" b="1" dirty="0">
                <a:latin typeface="Calibri"/>
                <a:cs typeface="Calibri"/>
              </a:rPr>
              <a:t>	</a:t>
            </a:r>
            <a:r>
              <a:rPr sz="1350" b="1" spc="-50" dirty="0">
                <a:latin typeface="Calibri"/>
                <a:cs typeface="Calibri"/>
              </a:rPr>
              <a:t>A</a:t>
            </a:r>
            <a:r>
              <a:rPr sz="1350" b="1" dirty="0">
                <a:latin typeface="Calibri"/>
                <a:cs typeface="Calibri"/>
              </a:rPr>
              <a:t>	</a:t>
            </a:r>
            <a:r>
              <a:rPr sz="1350" b="1" spc="-50" dirty="0">
                <a:latin typeface="Calibri"/>
                <a:cs typeface="Calibri"/>
              </a:rPr>
              <a:t>B</a:t>
            </a:r>
            <a:r>
              <a:rPr sz="1350" b="1" dirty="0">
                <a:latin typeface="Calibri"/>
                <a:cs typeface="Calibri"/>
              </a:rPr>
              <a:t>	</a:t>
            </a:r>
            <a:r>
              <a:rPr sz="1350" b="1" spc="-50" dirty="0">
                <a:latin typeface="Calibri"/>
                <a:cs typeface="Calibri"/>
              </a:rPr>
              <a:t>C</a:t>
            </a:r>
            <a:r>
              <a:rPr sz="1350" b="1" dirty="0">
                <a:latin typeface="Calibri"/>
                <a:cs typeface="Calibri"/>
              </a:rPr>
              <a:t>	</a:t>
            </a:r>
            <a:r>
              <a:rPr sz="1350" b="1" spc="-50" dirty="0">
                <a:latin typeface="Calibri"/>
                <a:cs typeface="Calibri"/>
              </a:rPr>
              <a:t>D</a:t>
            </a:r>
            <a:r>
              <a:rPr sz="1350" b="1" dirty="0">
                <a:latin typeface="Calibri"/>
                <a:cs typeface="Calibri"/>
              </a:rPr>
              <a:t>	</a:t>
            </a:r>
            <a:r>
              <a:rPr sz="1350" b="1" spc="-50" dirty="0">
                <a:latin typeface="Calibri"/>
                <a:cs typeface="Calibri"/>
              </a:rPr>
              <a:t>Y</a:t>
            </a:r>
            <a:endParaRPr sz="1350">
              <a:latin typeface="Calibri"/>
              <a:cs typeface="Calibri"/>
            </a:endParaRPr>
          </a:p>
          <a:p>
            <a:pPr>
              <a:spcBef>
                <a:spcPts val="25"/>
              </a:spcBef>
            </a:pPr>
            <a:endParaRPr sz="1650">
              <a:latin typeface="Calibri"/>
              <a:cs typeface="Calibri"/>
            </a:endParaRPr>
          </a:p>
          <a:p>
            <a:pPr marR="5080" algn="ctr">
              <a:tabLst>
                <a:tab pos="365125" algn="l"/>
                <a:tab pos="729615" algn="l"/>
                <a:tab pos="1095375" algn="l"/>
                <a:tab pos="1459865" algn="l"/>
                <a:tab pos="1825625" algn="l"/>
                <a:tab pos="2191385" algn="l"/>
              </a:tabLst>
            </a:pPr>
            <a:r>
              <a:rPr sz="1100" b="1" spc="-50" dirty="0">
                <a:latin typeface="ＭＳ Ｐゴシック"/>
                <a:cs typeface="ＭＳ Ｐゴシック"/>
              </a:rPr>
              <a:t>①</a:t>
            </a:r>
            <a:r>
              <a:rPr sz="1100" b="1" dirty="0">
                <a:latin typeface="ＭＳ Ｐゴシック"/>
                <a:cs typeface="ＭＳ Ｐゴシック"/>
              </a:rPr>
              <a:t>	</a:t>
            </a:r>
            <a:r>
              <a:rPr sz="1100" b="1" spc="-50" dirty="0">
                <a:latin typeface="ＭＳ Ｐゴシック"/>
                <a:cs typeface="ＭＳ Ｐゴシック"/>
              </a:rPr>
              <a:t>②</a:t>
            </a:r>
            <a:r>
              <a:rPr sz="1100" b="1" dirty="0">
                <a:latin typeface="ＭＳ Ｐゴシック"/>
                <a:cs typeface="ＭＳ Ｐゴシック"/>
              </a:rPr>
              <a:t>	</a:t>
            </a:r>
            <a:r>
              <a:rPr sz="1100" b="1" spc="-50" dirty="0">
                <a:latin typeface="ＭＳ Ｐゴシック"/>
                <a:cs typeface="ＭＳ Ｐゴシック"/>
              </a:rPr>
              <a:t>③</a:t>
            </a:r>
            <a:r>
              <a:rPr sz="1100" b="1" dirty="0">
                <a:latin typeface="ＭＳ Ｐゴシック"/>
                <a:cs typeface="ＭＳ Ｐゴシック"/>
              </a:rPr>
              <a:t>	</a:t>
            </a:r>
            <a:r>
              <a:rPr sz="1100" b="1" spc="-50" dirty="0">
                <a:latin typeface="ＭＳ Ｐゴシック"/>
                <a:cs typeface="ＭＳ Ｐゴシック"/>
              </a:rPr>
              <a:t>④</a:t>
            </a:r>
            <a:r>
              <a:rPr sz="1100" b="1" dirty="0">
                <a:latin typeface="ＭＳ Ｐゴシック"/>
                <a:cs typeface="ＭＳ Ｐゴシック"/>
              </a:rPr>
              <a:t>	</a:t>
            </a:r>
            <a:r>
              <a:rPr sz="1100" b="1" spc="-50" dirty="0">
                <a:latin typeface="ＭＳ Ｐゴシック"/>
                <a:cs typeface="ＭＳ Ｐゴシック"/>
              </a:rPr>
              <a:t>⑤</a:t>
            </a:r>
            <a:r>
              <a:rPr sz="1100" b="1" dirty="0">
                <a:latin typeface="ＭＳ Ｐゴシック"/>
                <a:cs typeface="ＭＳ Ｐゴシック"/>
              </a:rPr>
              <a:t>	</a:t>
            </a:r>
            <a:r>
              <a:rPr sz="1100" b="1" spc="-50" dirty="0">
                <a:latin typeface="ＭＳ Ｐゴシック"/>
                <a:cs typeface="ＭＳ Ｐゴシック"/>
              </a:rPr>
              <a:t>⑥</a:t>
            </a:r>
            <a:r>
              <a:rPr sz="1100" b="1" dirty="0">
                <a:latin typeface="ＭＳ Ｐゴシック"/>
                <a:cs typeface="ＭＳ Ｐゴシック"/>
              </a:rPr>
              <a:t>	</a:t>
            </a:r>
            <a:r>
              <a:rPr sz="1100" b="1" spc="-50" dirty="0">
                <a:latin typeface="ＭＳ Ｐゴシック"/>
                <a:cs typeface="ＭＳ Ｐゴシック"/>
              </a:rPr>
              <a:t>⑦</a:t>
            </a:r>
            <a:endParaRPr sz="1100">
              <a:latin typeface="ＭＳ Ｐゴシック"/>
              <a:cs typeface="ＭＳ Ｐゴシック"/>
            </a:endParaRPr>
          </a:p>
        </p:txBody>
      </p:sp>
      <p:sp>
        <p:nvSpPr>
          <p:cNvPr id="50" name="object 50"/>
          <p:cNvSpPr txBox="1"/>
          <p:nvPr/>
        </p:nvSpPr>
        <p:spPr>
          <a:xfrm>
            <a:off x="2750921" y="2118105"/>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ユーザー</a:t>
            </a:r>
            <a:endParaRPr sz="1200">
              <a:latin typeface="メイリオ"/>
              <a:cs typeface="メイリオ"/>
            </a:endParaRPr>
          </a:p>
        </p:txBody>
      </p:sp>
      <p:sp>
        <p:nvSpPr>
          <p:cNvPr id="51" name="object 51"/>
          <p:cNvSpPr txBox="1"/>
          <p:nvPr/>
        </p:nvSpPr>
        <p:spPr>
          <a:xfrm>
            <a:off x="1716023" y="2392680"/>
            <a:ext cx="1224280" cy="774571"/>
          </a:xfrm>
          <a:prstGeom prst="rect">
            <a:avLst/>
          </a:prstGeom>
          <a:solidFill>
            <a:srgbClr val="D99593"/>
          </a:solidFill>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193675">
              <a:spcBef>
                <a:spcPts val="1025"/>
              </a:spcBef>
            </a:pPr>
            <a:r>
              <a:rPr sz="1400" b="1" spc="-20" dirty="0">
                <a:solidFill>
                  <a:srgbClr val="FFFFFF"/>
                </a:solidFill>
                <a:latin typeface="ＭＳ Ｐゴシック"/>
                <a:cs typeface="ＭＳ Ｐゴシック"/>
              </a:rPr>
              <a:t>仲介機関Ｘ</a:t>
            </a:r>
            <a:endParaRPr sz="1400">
              <a:latin typeface="ＭＳ Ｐゴシック"/>
              <a:cs typeface="ＭＳ Ｐゴシック"/>
            </a:endParaRPr>
          </a:p>
        </p:txBody>
      </p:sp>
      <p:sp>
        <p:nvSpPr>
          <p:cNvPr id="52" name="object 52"/>
          <p:cNvSpPr txBox="1"/>
          <p:nvPr/>
        </p:nvSpPr>
        <p:spPr>
          <a:xfrm>
            <a:off x="3177539" y="2406396"/>
            <a:ext cx="1219200" cy="774571"/>
          </a:xfrm>
          <a:prstGeom prst="rect">
            <a:avLst/>
          </a:prstGeom>
          <a:solidFill>
            <a:srgbClr val="D99593"/>
          </a:solidFill>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193675">
              <a:spcBef>
                <a:spcPts val="990"/>
              </a:spcBef>
            </a:pPr>
            <a:r>
              <a:rPr sz="1400" b="1" spc="-10" dirty="0">
                <a:solidFill>
                  <a:srgbClr val="FFFFFF"/>
                </a:solidFill>
                <a:latin typeface="ＭＳ Ｐゴシック"/>
                <a:cs typeface="ＭＳ Ｐゴシック"/>
              </a:rPr>
              <a:t>仲介</a:t>
            </a:r>
            <a:r>
              <a:rPr sz="1400" b="1" spc="-20" dirty="0">
                <a:solidFill>
                  <a:srgbClr val="FFFFFF"/>
                </a:solidFill>
                <a:latin typeface="ＭＳ Ｐゴシック"/>
                <a:cs typeface="ＭＳ Ｐゴシック"/>
              </a:rPr>
              <a:t>機関</a:t>
            </a:r>
            <a:r>
              <a:rPr sz="1400" b="1" spc="-50" dirty="0">
                <a:solidFill>
                  <a:srgbClr val="FFFFFF"/>
                </a:solidFill>
                <a:latin typeface="ＭＳ Ｐゴシック"/>
                <a:cs typeface="ＭＳ Ｐゴシック"/>
              </a:rPr>
              <a:t>Ｙ</a:t>
            </a:r>
            <a:endParaRPr sz="1400">
              <a:latin typeface="ＭＳ Ｐゴシック"/>
              <a:cs typeface="ＭＳ Ｐゴシック"/>
            </a:endParaRPr>
          </a:p>
        </p:txBody>
      </p:sp>
      <p:sp>
        <p:nvSpPr>
          <p:cNvPr id="53" name="object 53"/>
          <p:cNvSpPr txBox="1"/>
          <p:nvPr/>
        </p:nvSpPr>
        <p:spPr>
          <a:xfrm>
            <a:off x="1741931" y="1638300"/>
            <a:ext cx="485140" cy="375744"/>
          </a:xfrm>
          <a:prstGeom prst="rect">
            <a:avLst/>
          </a:prstGeom>
          <a:solidFill>
            <a:srgbClr val="8EB4E2"/>
          </a:solidFill>
        </p:spPr>
        <p:txBody>
          <a:bodyPr vert="horz" wrap="square" lIns="0" tIns="6350" rIns="0" bIns="0" rtlCol="0">
            <a:spAutoFit/>
          </a:bodyPr>
          <a:lstStyle/>
          <a:p>
            <a:pPr marL="149225">
              <a:spcBef>
                <a:spcPts val="50"/>
              </a:spcBef>
            </a:pPr>
            <a:r>
              <a:rPr sz="2400" b="1" dirty="0">
                <a:latin typeface="Calibri"/>
                <a:cs typeface="Calibri"/>
              </a:rPr>
              <a:t>A</a:t>
            </a:r>
            <a:endParaRPr sz="2400">
              <a:latin typeface="Calibri"/>
              <a:cs typeface="Calibri"/>
            </a:endParaRPr>
          </a:p>
        </p:txBody>
      </p:sp>
      <p:sp>
        <p:nvSpPr>
          <p:cNvPr id="54" name="object 54"/>
          <p:cNvSpPr/>
          <p:nvPr/>
        </p:nvSpPr>
        <p:spPr>
          <a:xfrm>
            <a:off x="1869947" y="2069592"/>
            <a:ext cx="248920" cy="335280"/>
          </a:xfrm>
          <a:custGeom>
            <a:avLst/>
            <a:gdLst/>
            <a:ahLst/>
            <a:cxnLst/>
            <a:rect l="l" t="t" r="r" b="b"/>
            <a:pathLst>
              <a:path w="248920" h="335280">
                <a:moveTo>
                  <a:pt x="124206" y="0"/>
                </a:moveTo>
                <a:lnTo>
                  <a:pt x="0" y="124206"/>
                </a:lnTo>
                <a:lnTo>
                  <a:pt x="62103" y="124206"/>
                </a:lnTo>
                <a:lnTo>
                  <a:pt x="62103" y="335280"/>
                </a:lnTo>
                <a:lnTo>
                  <a:pt x="186308" y="335280"/>
                </a:lnTo>
                <a:lnTo>
                  <a:pt x="186308" y="124206"/>
                </a:lnTo>
                <a:lnTo>
                  <a:pt x="248411" y="124206"/>
                </a:lnTo>
                <a:lnTo>
                  <a:pt x="124206" y="0"/>
                </a:lnTo>
                <a:close/>
              </a:path>
            </a:pathLst>
          </a:custGeom>
          <a:solidFill>
            <a:srgbClr val="7E7E7E"/>
          </a:solidFill>
        </p:spPr>
        <p:txBody>
          <a:bodyPr wrap="square" lIns="0" tIns="0" rIns="0" bIns="0" rtlCol="0"/>
          <a:lstStyle/>
          <a:p>
            <a:endParaRPr/>
          </a:p>
        </p:txBody>
      </p:sp>
      <p:sp>
        <p:nvSpPr>
          <p:cNvPr id="55" name="object 55"/>
          <p:cNvSpPr txBox="1"/>
          <p:nvPr/>
        </p:nvSpPr>
        <p:spPr>
          <a:xfrm>
            <a:off x="2461260" y="1642872"/>
            <a:ext cx="485140" cy="375744"/>
          </a:xfrm>
          <a:prstGeom prst="rect">
            <a:avLst/>
          </a:prstGeom>
          <a:solidFill>
            <a:srgbClr val="8EB4E2"/>
          </a:solidFill>
        </p:spPr>
        <p:txBody>
          <a:bodyPr vert="horz" wrap="square" lIns="0" tIns="6350" rIns="0" bIns="0" rtlCol="0">
            <a:spAutoFit/>
          </a:bodyPr>
          <a:lstStyle/>
          <a:p>
            <a:pPr marL="156845">
              <a:spcBef>
                <a:spcPts val="50"/>
              </a:spcBef>
            </a:pPr>
            <a:r>
              <a:rPr sz="2400" b="1" dirty="0">
                <a:latin typeface="Calibri"/>
                <a:cs typeface="Calibri"/>
              </a:rPr>
              <a:t>B</a:t>
            </a:r>
            <a:endParaRPr sz="2400">
              <a:latin typeface="Calibri"/>
              <a:cs typeface="Calibri"/>
            </a:endParaRPr>
          </a:p>
        </p:txBody>
      </p:sp>
      <p:sp>
        <p:nvSpPr>
          <p:cNvPr id="56" name="object 56"/>
          <p:cNvSpPr txBox="1"/>
          <p:nvPr/>
        </p:nvSpPr>
        <p:spPr>
          <a:xfrm>
            <a:off x="3185161" y="1644396"/>
            <a:ext cx="486409" cy="376385"/>
          </a:xfrm>
          <a:prstGeom prst="rect">
            <a:avLst/>
          </a:prstGeom>
          <a:solidFill>
            <a:srgbClr val="8EB4E2"/>
          </a:solidFill>
        </p:spPr>
        <p:txBody>
          <a:bodyPr vert="horz" wrap="square" lIns="0" tIns="6985" rIns="0" bIns="0" rtlCol="0">
            <a:spAutoFit/>
          </a:bodyPr>
          <a:lstStyle/>
          <a:p>
            <a:pPr algn="ctr">
              <a:spcBef>
                <a:spcPts val="55"/>
              </a:spcBef>
            </a:pPr>
            <a:r>
              <a:rPr sz="2400" b="1" dirty="0">
                <a:latin typeface="Calibri"/>
                <a:cs typeface="Calibri"/>
              </a:rPr>
              <a:t>C</a:t>
            </a:r>
            <a:endParaRPr sz="2400">
              <a:latin typeface="Calibri"/>
              <a:cs typeface="Calibri"/>
            </a:endParaRPr>
          </a:p>
        </p:txBody>
      </p:sp>
      <p:sp>
        <p:nvSpPr>
          <p:cNvPr id="57" name="object 57"/>
          <p:cNvSpPr txBox="1"/>
          <p:nvPr/>
        </p:nvSpPr>
        <p:spPr>
          <a:xfrm>
            <a:off x="3913632" y="1629155"/>
            <a:ext cx="485140" cy="375744"/>
          </a:xfrm>
          <a:prstGeom prst="rect">
            <a:avLst/>
          </a:prstGeom>
          <a:solidFill>
            <a:srgbClr val="8EB4E2"/>
          </a:solidFill>
        </p:spPr>
        <p:txBody>
          <a:bodyPr vert="horz" wrap="square" lIns="0" tIns="6350" rIns="0" bIns="0" rtlCol="0">
            <a:spAutoFit/>
          </a:bodyPr>
          <a:lstStyle/>
          <a:p>
            <a:pPr marL="146685">
              <a:spcBef>
                <a:spcPts val="50"/>
              </a:spcBef>
            </a:pPr>
            <a:r>
              <a:rPr sz="2400" b="1" dirty="0">
                <a:latin typeface="Calibri"/>
                <a:cs typeface="Calibri"/>
              </a:rPr>
              <a:t>D</a:t>
            </a:r>
            <a:endParaRPr sz="2400">
              <a:latin typeface="Calibri"/>
              <a:cs typeface="Calibri"/>
            </a:endParaRPr>
          </a:p>
        </p:txBody>
      </p:sp>
      <p:pic>
        <p:nvPicPr>
          <p:cNvPr id="58" name="object 58"/>
          <p:cNvPicPr/>
          <p:nvPr/>
        </p:nvPicPr>
        <p:blipFill>
          <a:blip r:embed="rId9" cstate="print"/>
          <a:stretch>
            <a:fillRect/>
          </a:stretch>
        </p:blipFill>
        <p:spPr>
          <a:xfrm>
            <a:off x="2238756" y="1758696"/>
            <a:ext cx="213359" cy="179831"/>
          </a:xfrm>
          <a:prstGeom prst="rect">
            <a:avLst/>
          </a:prstGeom>
        </p:spPr>
      </p:pic>
      <p:pic>
        <p:nvPicPr>
          <p:cNvPr id="59" name="object 59"/>
          <p:cNvPicPr/>
          <p:nvPr/>
        </p:nvPicPr>
        <p:blipFill>
          <a:blip r:embed="rId10" cstate="print"/>
          <a:stretch>
            <a:fillRect/>
          </a:stretch>
        </p:blipFill>
        <p:spPr>
          <a:xfrm>
            <a:off x="2974848" y="1763267"/>
            <a:ext cx="213359" cy="178308"/>
          </a:xfrm>
          <a:prstGeom prst="rect">
            <a:avLst/>
          </a:prstGeom>
        </p:spPr>
      </p:pic>
      <p:pic>
        <p:nvPicPr>
          <p:cNvPr id="60" name="object 60"/>
          <p:cNvPicPr/>
          <p:nvPr/>
        </p:nvPicPr>
        <p:blipFill>
          <a:blip r:embed="rId7" cstate="print"/>
          <a:stretch>
            <a:fillRect/>
          </a:stretch>
        </p:blipFill>
        <p:spPr>
          <a:xfrm>
            <a:off x="3683507" y="1757173"/>
            <a:ext cx="213360" cy="178307"/>
          </a:xfrm>
          <a:prstGeom prst="rect">
            <a:avLst/>
          </a:prstGeom>
        </p:spPr>
      </p:pic>
      <p:sp>
        <p:nvSpPr>
          <p:cNvPr id="61" name="object 61"/>
          <p:cNvSpPr/>
          <p:nvPr/>
        </p:nvSpPr>
        <p:spPr>
          <a:xfrm>
            <a:off x="4026407" y="2068067"/>
            <a:ext cx="248920" cy="335280"/>
          </a:xfrm>
          <a:custGeom>
            <a:avLst/>
            <a:gdLst/>
            <a:ahLst/>
            <a:cxnLst/>
            <a:rect l="l" t="t" r="r" b="b"/>
            <a:pathLst>
              <a:path w="248919" h="335280">
                <a:moveTo>
                  <a:pt x="186309" y="0"/>
                </a:moveTo>
                <a:lnTo>
                  <a:pt x="62103" y="0"/>
                </a:lnTo>
                <a:lnTo>
                  <a:pt x="62103" y="211074"/>
                </a:lnTo>
                <a:lnTo>
                  <a:pt x="0" y="211074"/>
                </a:lnTo>
                <a:lnTo>
                  <a:pt x="124206" y="335280"/>
                </a:lnTo>
                <a:lnTo>
                  <a:pt x="248412" y="211074"/>
                </a:lnTo>
                <a:lnTo>
                  <a:pt x="186309" y="211074"/>
                </a:lnTo>
                <a:lnTo>
                  <a:pt x="186309" y="0"/>
                </a:lnTo>
                <a:close/>
              </a:path>
            </a:pathLst>
          </a:custGeom>
          <a:solidFill>
            <a:srgbClr val="7E7E7E"/>
          </a:solidFill>
        </p:spPr>
        <p:txBody>
          <a:bodyPr wrap="square" lIns="0" tIns="0" rIns="0" bIns="0" rtlCol="0"/>
          <a:lstStyle/>
          <a:p>
            <a:endParaRPr/>
          </a:p>
        </p:txBody>
      </p:sp>
      <p:sp>
        <p:nvSpPr>
          <p:cNvPr id="62" name="object 62"/>
          <p:cNvSpPr/>
          <p:nvPr/>
        </p:nvSpPr>
        <p:spPr>
          <a:xfrm>
            <a:off x="2215897" y="3715511"/>
            <a:ext cx="1697989" cy="386080"/>
          </a:xfrm>
          <a:custGeom>
            <a:avLst/>
            <a:gdLst/>
            <a:ahLst/>
            <a:cxnLst/>
            <a:rect l="l" t="t" r="r" b="b"/>
            <a:pathLst>
              <a:path w="1697989" h="386079">
                <a:moveTo>
                  <a:pt x="249936" y="124968"/>
                </a:moveTo>
                <a:lnTo>
                  <a:pt x="124955" y="0"/>
                </a:lnTo>
                <a:lnTo>
                  <a:pt x="0" y="124968"/>
                </a:lnTo>
                <a:lnTo>
                  <a:pt x="62484" y="124968"/>
                </a:lnTo>
                <a:lnTo>
                  <a:pt x="62484" y="367284"/>
                </a:lnTo>
                <a:lnTo>
                  <a:pt x="187452" y="367284"/>
                </a:lnTo>
                <a:lnTo>
                  <a:pt x="187452" y="124968"/>
                </a:lnTo>
                <a:lnTo>
                  <a:pt x="249936" y="124968"/>
                </a:lnTo>
                <a:close/>
              </a:path>
              <a:path w="1697989" h="386079">
                <a:moveTo>
                  <a:pt x="1697736" y="261366"/>
                </a:moveTo>
                <a:lnTo>
                  <a:pt x="1635633" y="261366"/>
                </a:lnTo>
                <a:lnTo>
                  <a:pt x="1635633" y="18288"/>
                </a:lnTo>
                <a:lnTo>
                  <a:pt x="1511427" y="18288"/>
                </a:lnTo>
                <a:lnTo>
                  <a:pt x="1511427" y="261366"/>
                </a:lnTo>
                <a:lnTo>
                  <a:pt x="1449324" y="261366"/>
                </a:lnTo>
                <a:lnTo>
                  <a:pt x="1573530" y="385572"/>
                </a:lnTo>
                <a:lnTo>
                  <a:pt x="1697736" y="261366"/>
                </a:lnTo>
                <a:close/>
              </a:path>
            </a:pathLst>
          </a:custGeom>
          <a:solidFill>
            <a:srgbClr val="7E7E7E"/>
          </a:solidFill>
        </p:spPr>
        <p:txBody>
          <a:bodyPr wrap="square" lIns="0" tIns="0" rIns="0" bIns="0" rtlCol="0"/>
          <a:lstStyle/>
          <a:p>
            <a:endParaRPr/>
          </a:p>
        </p:txBody>
      </p:sp>
      <p:sp>
        <p:nvSpPr>
          <p:cNvPr id="63" name="object 63"/>
          <p:cNvSpPr txBox="1"/>
          <p:nvPr/>
        </p:nvSpPr>
        <p:spPr>
          <a:xfrm>
            <a:off x="2024584" y="3766185"/>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①</a:t>
            </a:r>
            <a:endParaRPr sz="1100">
              <a:latin typeface="ＭＳ Ｐゴシック"/>
              <a:cs typeface="ＭＳ Ｐゴシック"/>
            </a:endParaRPr>
          </a:p>
        </p:txBody>
      </p:sp>
      <p:sp>
        <p:nvSpPr>
          <p:cNvPr id="64" name="object 64"/>
          <p:cNvSpPr txBox="1"/>
          <p:nvPr/>
        </p:nvSpPr>
        <p:spPr>
          <a:xfrm>
            <a:off x="2246478" y="1565858"/>
            <a:ext cx="1617345" cy="182742"/>
          </a:xfrm>
          <a:prstGeom prst="rect">
            <a:avLst/>
          </a:prstGeom>
        </p:spPr>
        <p:txBody>
          <a:bodyPr vert="horz" wrap="square" lIns="0" tIns="13335" rIns="0" bIns="0" rtlCol="0">
            <a:spAutoFit/>
          </a:bodyPr>
          <a:lstStyle/>
          <a:p>
            <a:pPr marL="12700">
              <a:spcBef>
                <a:spcPts val="105"/>
              </a:spcBef>
              <a:tabLst>
                <a:tab pos="745490" algn="l"/>
                <a:tab pos="1463675" algn="l"/>
              </a:tabLst>
            </a:pPr>
            <a:r>
              <a:rPr sz="1650" b="1" spc="-75" baseline="2525" dirty="0">
                <a:latin typeface="ＭＳ Ｐゴシック"/>
                <a:cs typeface="ＭＳ Ｐゴシック"/>
              </a:rPr>
              <a:t>③</a:t>
            </a:r>
            <a:r>
              <a:rPr sz="1650" b="1" baseline="2525" dirty="0">
                <a:latin typeface="ＭＳ Ｐゴシック"/>
                <a:cs typeface="ＭＳ Ｐゴシック"/>
              </a:rPr>
              <a:t>	</a:t>
            </a:r>
            <a:r>
              <a:rPr sz="1650" b="1" spc="-75" baseline="2525" dirty="0">
                <a:latin typeface="ＭＳ Ｐゴシック"/>
                <a:cs typeface="ＭＳ Ｐゴシック"/>
              </a:rPr>
              <a:t>④</a:t>
            </a:r>
            <a:r>
              <a:rPr sz="1650" b="1" baseline="2525" dirty="0">
                <a:latin typeface="ＭＳ Ｐゴシック"/>
                <a:cs typeface="ＭＳ Ｐゴシック"/>
              </a:rPr>
              <a:t>	</a:t>
            </a:r>
            <a:r>
              <a:rPr sz="1100" b="1" spc="-50" dirty="0">
                <a:latin typeface="ＭＳ Ｐゴシック"/>
                <a:cs typeface="ＭＳ Ｐゴシック"/>
              </a:rPr>
              <a:t>⑤</a:t>
            </a:r>
            <a:endParaRPr sz="1100">
              <a:latin typeface="ＭＳ Ｐゴシック"/>
              <a:cs typeface="ＭＳ Ｐゴシック"/>
            </a:endParaRPr>
          </a:p>
        </p:txBody>
      </p:sp>
      <p:sp>
        <p:nvSpPr>
          <p:cNvPr id="65" name="object 65"/>
          <p:cNvSpPr txBox="1"/>
          <p:nvPr/>
        </p:nvSpPr>
        <p:spPr>
          <a:xfrm>
            <a:off x="1712469" y="2113026"/>
            <a:ext cx="165735" cy="182742"/>
          </a:xfrm>
          <a:prstGeom prst="rect">
            <a:avLst/>
          </a:prstGeom>
        </p:spPr>
        <p:txBody>
          <a:bodyPr vert="horz" wrap="square" lIns="0" tIns="13335" rIns="0" bIns="0" rtlCol="0">
            <a:spAutoFit/>
          </a:bodyPr>
          <a:lstStyle/>
          <a:p>
            <a:pPr marL="12700">
              <a:spcBef>
                <a:spcPts val="105"/>
              </a:spcBef>
            </a:pPr>
            <a:r>
              <a:rPr sz="1100" b="1" spc="-5" dirty="0">
                <a:latin typeface="ＭＳ Ｐゴシック"/>
                <a:cs typeface="ＭＳ Ｐゴシック"/>
              </a:rPr>
              <a:t>②</a:t>
            </a:r>
            <a:endParaRPr sz="1100">
              <a:latin typeface="ＭＳ Ｐゴシック"/>
              <a:cs typeface="ＭＳ Ｐゴシック"/>
            </a:endParaRPr>
          </a:p>
        </p:txBody>
      </p:sp>
      <p:sp>
        <p:nvSpPr>
          <p:cNvPr id="66" name="object 66"/>
          <p:cNvSpPr txBox="1"/>
          <p:nvPr/>
        </p:nvSpPr>
        <p:spPr>
          <a:xfrm>
            <a:off x="3929253" y="3762503"/>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⑦</a:t>
            </a:r>
            <a:endParaRPr sz="1100">
              <a:latin typeface="ＭＳ Ｐゴシック"/>
              <a:cs typeface="ＭＳ Ｐゴシック"/>
            </a:endParaRPr>
          </a:p>
        </p:txBody>
      </p:sp>
      <p:sp>
        <p:nvSpPr>
          <p:cNvPr id="67" name="object 67"/>
          <p:cNvSpPr txBox="1"/>
          <p:nvPr/>
        </p:nvSpPr>
        <p:spPr>
          <a:xfrm>
            <a:off x="4296918" y="2106295"/>
            <a:ext cx="165735" cy="182742"/>
          </a:xfrm>
          <a:prstGeom prst="rect">
            <a:avLst/>
          </a:prstGeom>
        </p:spPr>
        <p:txBody>
          <a:bodyPr vert="horz" wrap="square" lIns="0" tIns="13335" rIns="0" bIns="0" rtlCol="0">
            <a:spAutoFit/>
          </a:bodyPr>
          <a:lstStyle/>
          <a:p>
            <a:pPr marL="12700">
              <a:spcBef>
                <a:spcPts val="105"/>
              </a:spcBef>
            </a:pPr>
            <a:r>
              <a:rPr sz="1100" b="1" spc="-5" dirty="0">
                <a:latin typeface="ＭＳ Ｐゴシック"/>
                <a:cs typeface="ＭＳ Ｐゴシック"/>
              </a:rPr>
              <a:t>⑥</a:t>
            </a:r>
            <a:endParaRPr sz="1100">
              <a:latin typeface="ＭＳ Ｐゴシック"/>
              <a:cs typeface="ＭＳ Ｐゴシック"/>
            </a:endParaRPr>
          </a:p>
        </p:txBody>
      </p:sp>
      <p:grpSp>
        <p:nvGrpSpPr>
          <p:cNvPr id="68" name="object 68"/>
          <p:cNvGrpSpPr/>
          <p:nvPr/>
        </p:nvGrpSpPr>
        <p:grpSpPr>
          <a:xfrm>
            <a:off x="4849368" y="4683379"/>
            <a:ext cx="2454275" cy="123189"/>
            <a:chOff x="3325367" y="4683378"/>
            <a:chExt cx="2454275" cy="123189"/>
          </a:xfrm>
        </p:grpSpPr>
        <p:pic>
          <p:nvPicPr>
            <p:cNvPr id="69" name="object 69"/>
            <p:cNvPicPr/>
            <p:nvPr/>
          </p:nvPicPr>
          <p:blipFill>
            <a:blip r:embed="rId11" cstate="print"/>
            <a:stretch>
              <a:fillRect/>
            </a:stretch>
          </p:blipFill>
          <p:spPr>
            <a:xfrm>
              <a:off x="3325367" y="4683378"/>
              <a:ext cx="251968" cy="103377"/>
            </a:xfrm>
            <a:prstGeom prst="rect">
              <a:avLst/>
            </a:prstGeom>
          </p:spPr>
        </p:pic>
        <p:pic>
          <p:nvPicPr>
            <p:cNvPr id="70" name="object 70"/>
            <p:cNvPicPr/>
            <p:nvPr/>
          </p:nvPicPr>
          <p:blipFill>
            <a:blip r:embed="rId12" cstate="print"/>
            <a:stretch>
              <a:fillRect/>
            </a:stretch>
          </p:blipFill>
          <p:spPr>
            <a:xfrm>
              <a:off x="4411979" y="4694046"/>
              <a:ext cx="251968" cy="103377"/>
            </a:xfrm>
            <a:prstGeom prst="rect">
              <a:avLst/>
            </a:prstGeom>
          </p:spPr>
        </p:pic>
        <p:pic>
          <p:nvPicPr>
            <p:cNvPr id="71" name="object 71"/>
            <p:cNvPicPr/>
            <p:nvPr/>
          </p:nvPicPr>
          <p:blipFill>
            <a:blip r:embed="rId13" cstate="print"/>
            <a:stretch>
              <a:fillRect/>
            </a:stretch>
          </p:blipFill>
          <p:spPr>
            <a:xfrm>
              <a:off x="3860291" y="4694046"/>
              <a:ext cx="251968" cy="103377"/>
            </a:xfrm>
            <a:prstGeom prst="rect">
              <a:avLst/>
            </a:prstGeom>
          </p:spPr>
        </p:pic>
        <p:pic>
          <p:nvPicPr>
            <p:cNvPr id="72" name="object 72"/>
            <p:cNvPicPr/>
            <p:nvPr/>
          </p:nvPicPr>
          <p:blipFill>
            <a:blip r:embed="rId11" cstate="print"/>
            <a:stretch>
              <a:fillRect/>
            </a:stretch>
          </p:blipFill>
          <p:spPr>
            <a:xfrm>
              <a:off x="4972811" y="4701666"/>
              <a:ext cx="251967" cy="103377"/>
            </a:xfrm>
            <a:prstGeom prst="rect">
              <a:avLst/>
            </a:prstGeom>
          </p:spPr>
        </p:pic>
        <p:pic>
          <p:nvPicPr>
            <p:cNvPr id="73" name="object 73"/>
            <p:cNvPicPr/>
            <p:nvPr/>
          </p:nvPicPr>
          <p:blipFill>
            <a:blip r:embed="rId12" cstate="print"/>
            <a:stretch>
              <a:fillRect/>
            </a:stretch>
          </p:blipFill>
          <p:spPr>
            <a:xfrm>
              <a:off x="5527547" y="4703190"/>
              <a:ext cx="251967" cy="103377"/>
            </a:xfrm>
            <a:prstGeom prst="rect">
              <a:avLst/>
            </a:prstGeom>
          </p:spPr>
        </p:pic>
      </p:grpSp>
      <p:sp>
        <p:nvSpPr>
          <p:cNvPr id="74" name="object 74"/>
          <p:cNvSpPr txBox="1"/>
          <p:nvPr/>
        </p:nvSpPr>
        <p:spPr>
          <a:xfrm>
            <a:off x="4901820" y="4789678"/>
            <a:ext cx="153035" cy="182101"/>
          </a:xfrm>
          <a:prstGeom prst="rect">
            <a:avLst/>
          </a:prstGeom>
        </p:spPr>
        <p:txBody>
          <a:bodyPr vert="horz" wrap="square" lIns="0" tIns="12700" rIns="0" bIns="0" rtlCol="0">
            <a:spAutoFit/>
          </a:bodyPr>
          <a:lstStyle/>
          <a:p>
            <a:pPr>
              <a:spcBef>
                <a:spcPts val="100"/>
              </a:spcBef>
            </a:pPr>
            <a:r>
              <a:rPr sz="1100" b="1" spc="-5" dirty="0">
                <a:latin typeface="ＭＳ Ｐゴシック"/>
                <a:cs typeface="ＭＳ Ｐゴシック"/>
              </a:rPr>
              <a:t>①</a:t>
            </a:r>
            <a:endParaRPr sz="1100">
              <a:latin typeface="ＭＳ Ｐゴシック"/>
              <a:cs typeface="ＭＳ Ｐゴシック"/>
            </a:endParaRPr>
          </a:p>
        </p:txBody>
      </p:sp>
      <p:sp>
        <p:nvSpPr>
          <p:cNvPr id="75" name="object 75"/>
          <p:cNvSpPr txBox="1"/>
          <p:nvPr/>
        </p:nvSpPr>
        <p:spPr>
          <a:xfrm>
            <a:off x="5071871" y="4212716"/>
            <a:ext cx="2000250" cy="1106170"/>
          </a:xfrm>
          <a:prstGeom prst="rect">
            <a:avLst/>
          </a:prstGeom>
        </p:spPr>
        <p:txBody>
          <a:bodyPr vert="horz" wrap="square" lIns="0" tIns="12700" rIns="0" bIns="0" rtlCol="0">
            <a:spAutoFit/>
          </a:bodyPr>
          <a:lstStyle/>
          <a:p>
            <a:pPr marR="56515" algn="ctr">
              <a:spcBef>
                <a:spcPts val="100"/>
              </a:spcBef>
            </a:pPr>
            <a:r>
              <a:rPr sz="1400" b="1" spc="-10" dirty="0">
                <a:solidFill>
                  <a:srgbClr val="FFFFFF"/>
                </a:solidFill>
                <a:latin typeface="ＭＳ Ｐゴシック"/>
                <a:cs typeface="ＭＳ Ｐゴシック"/>
              </a:rPr>
              <a:t>口座</a:t>
            </a:r>
            <a:r>
              <a:rPr sz="1400" b="1" spc="-20" dirty="0">
                <a:solidFill>
                  <a:srgbClr val="FFFFFF"/>
                </a:solidFill>
                <a:latin typeface="ＭＳ Ｐゴシック"/>
                <a:cs typeface="ＭＳ Ｐゴシック"/>
              </a:rPr>
              <a:t>振</a:t>
            </a:r>
            <a:r>
              <a:rPr sz="1400" b="1" spc="-50" dirty="0">
                <a:solidFill>
                  <a:srgbClr val="FFFFFF"/>
                </a:solidFill>
                <a:latin typeface="ＭＳ Ｐゴシック"/>
                <a:cs typeface="ＭＳ Ｐゴシック"/>
              </a:rPr>
              <a:t>替</a:t>
            </a:r>
            <a:endParaRPr sz="1400">
              <a:latin typeface="ＭＳ Ｐゴシック"/>
              <a:cs typeface="ＭＳ Ｐゴシック"/>
            </a:endParaRPr>
          </a:p>
          <a:p>
            <a:pPr marR="5080" algn="ctr">
              <a:spcBef>
                <a:spcPts val="700"/>
              </a:spcBef>
            </a:pPr>
            <a:r>
              <a:rPr sz="900" b="1" dirty="0">
                <a:latin typeface="ＭＳ Ｐゴシック"/>
                <a:cs typeface="ＭＳ Ｐゴシック"/>
              </a:rPr>
              <a:t>自己</a:t>
            </a:r>
            <a:r>
              <a:rPr sz="900" b="1" spc="125" dirty="0">
                <a:latin typeface="ＭＳ Ｐゴシック"/>
                <a:cs typeface="ＭＳ Ｐゴシック"/>
              </a:rPr>
              <a:t>口  </a:t>
            </a:r>
            <a:r>
              <a:rPr sz="1200" b="1" spc="67" baseline="3472" dirty="0">
                <a:latin typeface="ＭＳ Ｐゴシック"/>
                <a:cs typeface="ＭＳ Ｐゴシック"/>
              </a:rPr>
              <a:t>ユーザー口 </a:t>
            </a:r>
            <a:r>
              <a:rPr sz="800" b="1" spc="50" dirty="0">
                <a:latin typeface="ＭＳ Ｐゴシック"/>
                <a:cs typeface="ＭＳ Ｐゴシック"/>
              </a:rPr>
              <a:t>ユーザー口  </a:t>
            </a:r>
            <a:r>
              <a:rPr sz="1350" b="1" baseline="3086" dirty="0">
                <a:latin typeface="ＭＳ Ｐゴシック"/>
                <a:cs typeface="ＭＳ Ｐゴシック"/>
              </a:rPr>
              <a:t>自己</a:t>
            </a:r>
            <a:r>
              <a:rPr sz="1350" b="1" spc="-75" baseline="3086" dirty="0">
                <a:latin typeface="ＭＳ Ｐゴシック"/>
                <a:cs typeface="ＭＳ Ｐゴシック"/>
              </a:rPr>
              <a:t>口</a:t>
            </a:r>
            <a:endParaRPr sz="1350" baseline="3086">
              <a:latin typeface="ＭＳ Ｐゴシック"/>
              <a:cs typeface="ＭＳ Ｐゴシック"/>
            </a:endParaRPr>
          </a:p>
          <a:p>
            <a:pPr>
              <a:spcBef>
                <a:spcPts val="60"/>
              </a:spcBef>
            </a:pPr>
            <a:endParaRPr sz="800">
              <a:latin typeface="ＭＳ Ｐゴシック"/>
              <a:cs typeface="ＭＳ Ｐゴシック"/>
            </a:endParaRPr>
          </a:p>
          <a:p>
            <a:pPr marR="12700" algn="ctr">
              <a:tabLst>
                <a:tab pos="534670" algn="l"/>
                <a:tab pos="1106170" algn="l"/>
              </a:tabLst>
            </a:pPr>
            <a:r>
              <a:rPr sz="1100" b="1" spc="-50" dirty="0">
                <a:latin typeface="ＭＳ Ｐゴシック"/>
                <a:cs typeface="ＭＳ Ｐゴシック"/>
              </a:rPr>
              <a:t>②</a:t>
            </a:r>
            <a:r>
              <a:rPr sz="1100" b="1" dirty="0">
                <a:latin typeface="ＭＳ Ｐゴシック"/>
                <a:cs typeface="ＭＳ Ｐゴシック"/>
              </a:rPr>
              <a:t>	</a:t>
            </a:r>
            <a:r>
              <a:rPr sz="1100" b="1" spc="-50" dirty="0">
                <a:latin typeface="ＭＳ Ｐゴシック"/>
                <a:cs typeface="ＭＳ Ｐゴシック"/>
              </a:rPr>
              <a:t>④</a:t>
            </a:r>
            <a:r>
              <a:rPr sz="1100" b="1" dirty="0">
                <a:latin typeface="ＭＳ Ｐゴシック"/>
                <a:cs typeface="ＭＳ Ｐゴシック"/>
              </a:rPr>
              <a:t>	</a:t>
            </a:r>
            <a:r>
              <a:rPr sz="1100" b="1" spc="-50" dirty="0">
                <a:latin typeface="ＭＳ Ｐゴシック"/>
                <a:cs typeface="ＭＳ Ｐゴシック"/>
              </a:rPr>
              <a:t>⑥</a:t>
            </a:r>
            <a:endParaRPr sz="1100">
              <a:latin typeface="ＭＳ Ｐゴシック"/>
              <a:cs typeface="ＭＳ Ｐゴシック"/>
            </a:endParaRPr>
          </a:p>
          <a:p>
            <a:pPr marL="389890">
              <a:spcBef>
                <a:spcPts val="480"/>
              </a:spcBef>
              <a:tabLst>
                <a:tab pos="1479550" algn="l"/>
              </a:tabLst>
            </a:pPr>
            <a:r>
              <a:rPr b="1" spc="-50" dirty="0">
                <a:latin typeface="Calibri"/>
                <a:cs typeface="Calibri"/>
              </a:rPr>
              <a:t>X</a:t>
            </a:r>
            <a:r>
              <a:rPr b="1" dirty="0">
                <a:latin typeface="Calibri"/>
                <a:cs typeface="Calibri"/>
              </a:rPr>
              <a:t>	</a:t>
            </a:r>
            <a:r>
              <a:rPr b="1" spc="-50" dirty="0">
                <a:latin typeface="Calibri"/>
                <a:cs typeface="Calibri"/>
              </a:rPr>
              <a:t>Y</a:t>
            </a:r>
            <a:endParaRPr>
              <a:latin typeface="Calibri"/>
              <a:cs typeface="Calibri"/>
            </a:endParaRPr>
          </a:p>
        </p:txBody>
      </p:sp>
      <p:sp>
        <p:nvSpPr>
          <p:cNvPr id="76" name="object 76"/>
          <p:cNvSpPr txBox="1"/>
          <p:nvPr/>
        </p:nvSpPr>
        <p:spPr>
          <a:xfrm>
            <a:off x="7118351" y="4789678"/>
            <a:ext cx="153035" cy="182101"/>
          </a:xfrm>
          <a:prstGeom prst="rect">
            <a:avLst/>
          </a:prstGeom>
        </p:spPr>
        <p:txBody>
          <a:bodyPr vert="horz" wrap="square" lIns="0" tIns="12700" rIns="0" bIns="0" rtlCol="0">
            <a:spAutoFit/>
          </a:bodyPr>
          <a:lstStyle/>
          <a:p>
            <a:pPr>
              <a:spcBef>
                <a:spcPts val="100"/>
              </a:spcBef>
            </a:pPr>
            <a:r>
              <a:rPr sz="1100" b="1" spc="-5" dirty="0">
                <a:latin typeface="ＭＳ Ｐゴシック"/>
                <a:cs typeface="ＭＳ Ｐゴシック"/>
              </a:rPr>
              <a:t>⑦</a:t>
            </a:r>
            <a:endParaRPr sz="1100">
              <a:latin typeface="ＭＳ Ｐゴシック"/>
              <a:cs typeface="ＭＳ Ｐゴシック"/>
            </a:endParaRPr>
          </a:p>
        </p:txBody>
      </p:sp>
      <p:grpSp>
        <p:nvGrpSpPr>
          <p:cNvPr id="77" name="object 77"/>
          <p:cNvGrpSpPr/>
          <p:nvPr/>
        </p:nvGrpSpPr>
        <p:grpSpPr>
          <a:xfrm>
            <a:off x="4873752" y="3037458"/>
            <a:ext cx="986790" cy="106680"/>
            <a:chOff x="3349752" y="3037458"/>
            <a:chExt cx="986790" cy="106680"/>
          </a:xfrm>
        </p:grpSpPr>
        <p:pic>
          <p:nvPicPr>
            <p:cNvPr id="78" name="object 78"/>
            <p:cNvPicPr/>
            <p:nvPr/>
          </p:nvPicPr>
          <p:blipFill>
            <a:blip r:embed="rId14" cstate="print"/>
            <a:stretch>
              <a:fillRect/>
            </a:stretch>
          </p:blipFill>
          <p:spPr>
            <a:xfrm>
              <a:off x="3349752" y="3037458"/>
              <a:ext cx="248793" cy="103377"/>
            </a:xfrm>
            <a:prstGeom prst="rect">
              <a:avLst/>
            </a:prstGeom>
          </p:spPr>
        </p:pic>
        <p:pic>
          <p:nvPicPr>
            <p:cNvPr id="79" name="object 79"/>
            <p:cNvPicPr/>
            <p:nvPr/>
          </p:nvPicPr>
          <p:blipFill>
            <a:blip r:embed="rId15" cstate="print"/>
            <a:stretch>
              <a:fillRect/>
            </a:stretch>
          </p:blipFill>
          <p:spPr>
            <a:xfrm>
              <a:off x="3703320" y="3037458"/>
              <a:ext cx="248792" cy="103377"/>
            </a:xfrm>
            <a:prstGeom prst="rect">
              <a:avLst/>
            </a:prstGeom>
          </p:spPr>
        </p:pic>
        <p:pic>
          <p:nvPicPr>
            <p:cNvPr id="80" name="object 80"/>
            <p:cNvPicPr/>
            <p:nvPr/>
          </p:nvPicPr>
          <p:blipFill>
            <a:blip r:embed="rId5" cstate="print"/>
            <a:stretch>
              <a:fillRect/>
            </a:stretch>
          </p:blipFill>
          <p:spPr>
            <a:xfrm>
              <a:off x="4087368" y="3040506"/>
              <a:ext cx="248793" cy="103377"/>
            </a:xfrm>
            <a:prstGeom prst="rect">
              <a:avLst/>
            </a:prstGeom>
          </p:spPr>
        </p:pic>
      </p:grpSp>
      <p:sp>
        <p:nvSpPr>
          <p:cNvPr id="81" name="object 81"/>
          <p:cNvSpPr txBox="1"/>
          <p:nvPr/>
        </p:nvSpPr>
        <p:spPr>
          <a:xfrm>
            <a:off x="4889119" y="2472310"/>
            <a:ext cx="899160" cy="1226185"/>
          </a:xfrm>
          <a:prstGeom prst="rect">
            <a:avLst/>
          </a:prstGeom>
        </p:spPr>
        <p:txBody>
          <a:bodyPr vert="horz" wrap="square" lIns="0" tIns="12700" rIns="0" bIns="0" rtlCol="0">
            <a:spAutoFit/>
          </a:bodyPr>
          <a:lstStyle/>
          <a:p>
            <a:pPr marL="4445" algn="ctr">
              <a:spcBef>
                <a:spcPts val="100"/>
              </a:spcBef>
            </a:pPr>
            <a:r>
              <a:rPr sz="1200" b="1" spc="-10" dirty="0">
                <a:solidFill>
                  <a:srgbClr val="FFFFFF"/>
                </a:solidFill>
                <a:latin typeface="ＭＳ Ｐゴシック"/>
                <a:cs typeface="ＭＳ Ｐゴシック"/>
              </a:rPr>
              <a:t>口座振</a:t>
            </a:r>
            <a:r>
              <a:rPr sz="1200" b="1" spc="-50" dirty="0">
                <a:solidFill>
                  <a:srgbClr val="FFFFFF"/>
                </a:solidFill>
                <a:latin typeface="ＭＳ Ｐゴシック"/>
                <a:cs typeface="ＭＳ Ｐゴシック"/>
              </a:rPr>
              <a:t>替</a:t>
            </a:r>
            <a:endParaRPr sz="1200">
              <a:latin typeface="ＭＳ Ｐゴシック"/>
              <a:cs typeface="ＭＳ Ｐゴシック"/>
            </a:endParaRPr>
          </a:p>
          <a:p>
            <a:pPr marL="30480" algn="ctr">
              <a:spcBef>
                <a:spcPts val="1010"/>
              </a:spcBef>
              <a:tabLst>
                <a:tab pos="415925" algn="l"/>
              </a:tabLst>
            </a:pPr>
            <a:r>
              <a:rPr sz="1350" b="1" spc="-50" dirty="0">
                <a:latin typeface="Calibri"/>
                <a:cs typeface="Calibri"/>
              </a:rPr>
              <a:t>A</a:t>
            </a:r>
            <a:r>
              <a:rPr sz="1350" b="1" dirty="0">
                <a:latin typeface="Calibri"/>
                <a:cs typeface="Calibri"/>
              </a:rPr>
              <a:t>	</a:t>
            </a:r>
            <a:r>
              <a:rPr sz="1350" b="1" spc="-50" dirty="0">
                <a:latin typeface="Calibri"/>
                <a:cs typeface="Calibri"/>
              </a:rPr>
              <a:t>B</a:t>
            </a:r>
            <a:endParaRPr sz="1350">
              <a:latin typeface="Calibri"/>
              <a:cs typeface="Calibri"/>
            </a:endParaRPr>
          </a:p>
          <a:p>
            <a:pPr>
              <a:spcBef>
                <a:spcPts val="20"/>
              </a:spcBef>
            </a:pPr>
            <a:endParaRPr sz="1200">
              <a:latin typeface="Calibri"/>
              <a:cs typeface="Calibri"/>
            </a:endParaRPr>
          </a:p>
          <a:p>
            <a:pPr algn="ctr">
              <a:tabLst>
                <a:tab pos="370205" algn="l"/>
                <a:tab pos="732790" algn="l"/>
              </a:tabLst>
            </a:pPr>
            <a:r>
              <a:rPr sz="1100" b="1" spc="-50" dirty="0">
                <a:latin typeface="ＭＳ Ｐゴシック"/>
                <a:cs typeface="ＭＳ Ｐゴシック"/>
              </a:rPr>
              <a:t>②</a:t>
            </a:r>
            <a:r>
              <a:rPr sz="1100" b="1" dirty="0">
                <a:latin typeface="ＭＳ Ｐゴシック"/>
                <a:cs typeface="ＭＳ Ｐゴシック"/>
              </a:rPr>
              <a:t>	</a:t>
            </a:r>
            <a:r>
              <a:rPr sz="1100" b="1" spc="-50" dirty="0">
                <a:latin typeface="ＭＳ Ｐゴシック"/>
                <a:cs typeface="ＭＳ Ｐゴシック"/>
              </a:rPr>
              <a:t>③</a:t>
            </a:r>
            <a:r>
              <a:rPr sz="1100" b="1" dirty="0">
                <a:latin typeface="ＭＳ Ｐゴシック"/>
                <a:cs typeface="ＭＳ Ｐゴシック"/>
              </a:rPr>
              <a:t>	</a:t>
            </a:r>
            <a:r>
              <a:rPr sz="1100" b="1" spc="-50" dirty="0">
                <a:latin typeface="ＭＳ Ｐゴシック"/>
                <a:cs typeface="ＭＳ Ｐゴシック"/>
              </a:rPr>
              <a:t>④</a:t>
            </a:r>
            <a:endParaRPr sz="1100">
              <a:latin typeface="ＭＳ Ｐゴシック"/>
              <a:cs typeface="ＭＳ Ｐゴシック"/>
            </a:endParaRPr>
          </a:p>
          <a:p>
            <a:pPr marL="26670" algn="ctr">
              <a:spcBef>
                <a:spcPts val="894"/>
              </a:spcBef>
            </a:pPr>
            <a:r>
              <a:rPr sz="1400" b="1" spc="-10" dirty="0">
                <a:solidFill>
                  <a:srgbClr val="FFFFFF"/>
                </a:solidFill>
                <a:latin typeface="ＭＳ Ｐゴシック"/>
                <a:cs typeface="ＭＳ Ｐゴシック"/>
              </a:rPr>
              <a:t>仲介</a:t>
            </a:r>
            <a:r>
              <a:rPr sz="1400" b="1" spc="-20" dirty="0">
                <a:solidFill>
                  <a:srgbClr val="FFFFFF"/>
                </a:solidFill>
                <a:latin typeface="ＭＳ Ｐゴシック"/>
                <a:cs typeface="ＭＳ Ｐゴシック"/>
              </a:rPr>
              <a:t>機関</a:t>
            </a:r>
            <a:r>
              <a:rPr sz="1400" b="1" spc="-50" dirty="0">
                <a:solidFill>
                  <a:srgbClr val="FFFFFF"/>
                </a:solidFill>
                <a:latin typeface="ＭＳ Ｐゴシック"/>
                <a:cs typeface="ＭＳ Ｐゴシック"/>
              </a:rPr>
              <a:t>Ｘ</a:t>
            </a:r>
            <a:endParaRPr sz="1400">
              <a:latin typeface="ＭＳ Ｐゴシック"/>
              <a:cs typeface="ＭＳ Ｐゴシック"/>
            </a:endParaRPr>
          </a:p>
        </p:txBody>
      </p:sp>
      <p:grpSp>
        <p:nvGrpSpPr>
          <p:cNvPr id="82" name="object 82"/>
          <p:cNvGrpSpPr/>
          <p:nvPr/>
        </p:nvGrpSpPr>
        <p:grpSpPr>
          <a:xfrm>
            <a:off x="6338316" y="3046602"/>
            <a:ext cx="997585" cy="106680"/>
            <a:chOff x="4814315" y="3046602"/>
            <a:chExt cx="997585" cy="106680"/>
          </a:xfrm>
        </p:grpSpPr>
        <p:pic>
          <p:nvPicPr>
            <p:cNvPr id="83" name="object 83"/>
            <p:cNvPicPr/>
            <p:nvPr/>
          </p:nvPicPr>
          <p:blipFill>
            <a:blip r:embed="rId15" cstate="print"/>
            <a:stretch>
              <a:fillRect/>
            </a:stretch>
          </p:blipFill>
          <p:spPr>
            <a:xfrm>
              <a:off x="4814315" y="3046602"/>
              <a:ext cx="248793" cy="103377"/>
            </a:xfrm>
            <a:prstGeom prst="rect">
              <a:avLst/>
            </a:prstGeom>
          </p:spPr>
        </p:pic>
        <p:pic>
          <p:nvPicPr>
            <p:cNvPr id="84" name="object 84"/>
            <p:cNvPicPr/>
            <p:nvPr/>
          </p:nvPicPr>
          <p:blipFill>
            <a:blip r:embed="rId14" cstate="print"/>
            <a:stretch>
              <a:fillRect/>
            </a:stretch>
          </p:blipFill>
          <p:spPr>
            <a:xfrm>
              <a:off x="5178551" y="3046602"/>
              <a:ext cx="248793" cy="103377"/>
            </a:xfrm>
            <a:prstGeom prst="rect">
              <a:avLst/>
            </a:prstGeom>
          </p:spPr>
        </p:pic>
        <p:pic>
          <p:nvPicPr>
            <p:cNvPr id="85" name="object 85"/>
            <p:cNvPicPr/>
            <p:nvPr/>
          </p:nvPicPr>
          <p:blipFill>
            <a:blip r:embed="rId5" cstate="print"/>
            <a:stretch>
              <a:fillRect/>
            </a:stretch>
          </p:blipFill>
          <p:spPr>
            <a:xfrm>
              <a:off x="5562599" y="3049650"/>
              <a:ext cx="248792" cy="103377"/>
            </a:xfrm>
            <a:prstGeom prst="rect">
              <a:avLst/>
            </a:prstGeom>
          </p:spPr>
        </p:pic>
      </p:grpSp>
      <p:sp>
        <p:nvSpPr>
          <p:cNvPr id="86" name="object 86"/>
          <p:cNvSpPr txBox="1"/>
          <p:nvPr/>
        </p:nvSpPr>
        <p:spPr>
          <a:xfrm>
            <a:off x="6360034" y="2486026"/>
            <a:ext cx="917575" cy="1213485"/>
          </a:xfrm>
          <a:prstGeom prst="rect">
            <a:avLst/>
          </a:prstGeom>
        </p:spPr>
        <p:txBody>
          <a:bodyPr vert="horz" wrap="square" lIns="0" tIns="12700" rIns="0" bIns="0" rtlCol="0">
            <a:spAutoFit/>
          </a:bodyPr>
          <a:lstStyle/>
          <a:p>
            <a:pPr marL="19050" algn="ctr">
              <a:spcBef>
                <a:spcPts val="100"/>
              </a:spcBef>
            </a:pPr>
            <a:r>
              <a:rPr sz="1200" b="1" spc="-10" dirty="0">
                <a:solidFill>
                  <a:srgbClr val="FFFFFF"/>
                </a:solidFill>
                <a:latin typeface="ＭＳ Ｐゴシック"/>
                <a:cs typeface="ＭＳ Ｐゴシック"/>
              </a:rPr>
              <a:t>口座振</a:t>
            </a:r>
            <a:r>
              <a:rPr sz="1200" b="1" spc="-50" dirty="0">
                <a:solidFill>
                  <a:srgbClr val="FFFFFF"/>
                </a:solidFill>
                <a:latin typeface="ＭＳ Ｐゴシック"/>
                <a:cs typeface="ＭＳ Ｐゴシック"/>
              </a:rPr>
              <a:t>替</a:t>
            </a:r>
            <a:endParaRPr sz="1200">
              <a:latin typeface="ＭＳ Ｐゴシック"/>
              <a:cs typeface="ＭＳ Ｐゴシック"/>
            </a:endParaRPr>
          </a:p>
          <a:p>
            <a:pPr marL="55880" algn="ctr">
              <a:spcBef>
                <a:spcPts val="1030"/>
              </a:spcBef>
              <a:tabLst>
                <a:tab pos="429259" algn="l"/>
              </a:tabLst>
            </a:pPr>
            <a:r>
              <a:rPr sz="1350" b="1" spc="-50" dirty="0">
                <a:latin typeface="Calibri"/>
                <a:cs typeface="Calibri"/>
              </a:rPr>
              <a:t>C</a:t>
            </a:r>
            <a:r>
              <a:rPr sz="1350" b="1" dirty="0">
                <a:latin typeface="Calibri"/>
                <a:cs typeface="Calibri"/>
              </a:rPr>
              <a:t>	</a:t>
            </a:r>
            <a:r>
              <a:rPr sz="1350" b="1" spc="-50" dirty="0">
                <a:latin typeface="Calibri"/>
                <a:cs typeface="Calibri"/>
              </a:rPr>
              <a:t>D</a:t>
            </a:r>
            <a:endParaRPr sz="1350">
              <a:latin typeface="Calibri"/>
              <a:cs typeface="Calibri"/>
            </a:endParaRPr>
          </a:p>
          <a:p>
            <a:pPr>
              <a:spcBef>
                <a:spcPts val="40"/>
              </a:spcBef>
            </a:pPr>
            <a:endParaRPr sz="1000">
              <a:latin typeface="Calibri"/>
              <a:cs typeface="Calibri"/>
            </a:endParaRPr>
          </a:p>
          <a:p>
            <a:pPr marR="13335" algn="ctr">
              <a:tabLst>
                <a:tab pos="365125" algn="l"/>
                <a:tab pos="729615" algn="l"/>
              </a:tabLst>
            </a:pPr>
            <a:r>
              <a:rPr sz="1100" b="1" spc="-50" dirty="0">
                <a:latin typeface="ＭＳ Ｐゴシック"/>
                <a:cs typeface="ＭＳ Ｐゴシック"/>
              </a:rPr>
              <a:t>④</a:t>
            </a:r>
            <a:r>
              <a:rPr sz="1100" b="1" dirty="0">
                <a:latin typeface="ＭＳ Ｐゴシック"/>
                <a:cs typeface="ＭＳ Ｐゴシック"/>
              </a:rPr>
              <a:t>	</a:t>
            </a:r>
            <a:r>
              <a:rPr sz="1100" b="1" spc="-50" dirty="0">
                <a:latin typeface="ＭＳ Ｐゴシック"/>
                <a:cs typeface="ＭＳ Ｐゴシック"/>
              </a:rPr>
              <a:t>⑤</a:t>
            </a:r>
            <a:r>
              <a:rPr sz="1100" b="1" dirty="0">
                <a:latin typeface="ＭＳ Ｐゴシック"/>
                <a:cs typeface="ＭＳ Ｐゴシック"/>
              </a:rPr>
              <a:t>	</a:t>
            </a:r>
            <a:r>
              <a:rPr sz="1100" b="1" spc="-50" dirty="0">
                <a:latin typeface="ＭＳ Ｐゴシック"/>
                <a:cs typeface="ＭＳ Ｐゴシック"/>
              </a:rPr>
              <a:t>⑥</a:t>
            </a:r>
            <a:endParaRPr sz="1100">
              <a:latin typeface="ＭＳ Ｐゴシック"/>
              <a:cs typeface="ＭＳ Ｐゴシック"/>
            </a:endParaRPr>
          </a:p>
          <a:p>
            <a:pPr>
              <a:spcBef>
                <a:spcPts val="35"/>
              </a:spcBef>
            </a:pPr>
            <a:endParaRPr sz="750">
              <a:latin typeface="ＭＳ Ｐゴシック"/>
              <a:cs typeface="ＭＳ Ｐゴシック"/>
            </a:endParaRPr>
          </a:p>
          <a:p>
            <a:pPr marL="72390"/>
            <a:r>
              <a:rPr sz="1400" b="1" spc="-10" dirty="0">
                <a:solidFill>
                  <a:srgbClr val="FFFFFF"/>
                </a:solidFill>
                <a:latin typeface="ＭＳ Ｐゴシック"/>
                <a:cs typeface="ＭＳ Ｐゴシック"/>
              </a:rPr>
              <a:t>仲介</a:t>
            </a:r>
            <a:r>
              <a:rPr sz="1400" b="1" spc="-20" dirty="0">
                <a:solidFill>
                  <a:srgbClr val="FFFFFF"/>
                </a:solidFill>
                <a:latin typeface="ＭＳ Ｐゴシック"/>
                <a:cs typeface="ＭＳ Ｐゴシック"/>
              </a:rPr>
              <a:t>機関</a:t>
            </a:r>
            <a:r>
              <a:rPr sz="1400" b="1" spc="-50" dirty="0">
                <a:solidFill>
                  <a:srgbClr val="FFFFFF"/>
                </a:solidFill>
                <a:latin typeface="ＭＳ Ｐゴシック"/>
                <a:cs typeface="ＭＳ Ｐゴシック"/>
              </a:rPr>
              <a:t>Ｙ</a:t>
            </a:r>
            <a:endParaRPr sz="1400">
              <a:latin typeface="ＭＳ Ｐゴシック"/>
              <a:cs typeface="ＭＳ Ｐゴシック"/>
            </a:endParaRPr>
          </a:p>
        </p:txBody>
      </p:sp>
      <p:sp>
        <p:nvSpPr>
          <p:cNvPr id="87" name="object 87"/>
          <p:cNvSpPr txBox="1"/>
          <p:nvPr/>
        </p:nvSpPr>
        <p:spPr>
          <a:xfrm>
            <a:off x="5086351" y="3834130"/>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①</a:t>
            </a:r>
            <a:endParaRPr sz="1100">
              <a:latin typeface="ＭＳ Ｐゴシック"/>
              <a:cs typeface="ＭＳ Ｐゴシック"/>
            </a:endParaRPr>
          </a:p>
        </p:txBody>
      </p:sp>
      <p:sp>
        <p:nvSpPr>
          <p:cNvPr id="88" name="object 88"/>
          <p:cNvSpPr txBox="1"/>
          <p:nvPr/>
        </p:nvSpPr>
        <p:spPr>
          <a:xfrm>
            <a:off x="5325237" y="1547317"/>
            <a:ext cx="1617345" cy="182742"/>
          </a:xfrm>
          <a:prstGeom prst="rect">
            <a:avLst/>
          </a:prstGeom>
        </p:spPr>
        <p:txBody>
          <a:bodyPr vert="horz" wrap="square" lIns="0" tIns="13335" rIns="0" bIns="0" rtlCol="0">
            <a:spAutoFit/>
          </a:bodyPr>
          <a:lstStyle/>
          <a:p>
            <a:pPr marL="12700">
              <a:spcBef>
                <a:spcPts val="105"/>
              </a:spcBef>
              <a:tabLst>
                <a:tab pos="745490" algn="l"/>
                <a:tab pos="1463675" algn="l"/>
              </a:tabLst>
            </a:pPr>
            <a:r>
              <a:rPr sz="1650" b="1" spc="-75" baseline="2525" dirty="0">
                <a:latin typeface="ＭＳ Ｐゴシック"/>
                <a:cs typeface="ＭＳ Ｐゴシック"/>
              </a:rPr>
              <a:t>③</a:t>
            </a:r>
            <a:r>
              <a:rPr sz="1650" b="1" baseline="2525" dirty="0">
                <a:latin typeface="ＭＳ Ｐゴシック"/>
                <a:cs typeface="ＭＳ Ｐゴシック"/>
              </a:rPr>
              <a:t>	</a:t>
            </a:r>
            <a:r>
              <a:rPr sz="1100" b="1" spc="-50" dirty="0">
                <a:latin typeface="ＭＳ Ｐゴシック"/>
                <a:cs typeface="ＭＳ Ｐゴシック"/>
              </a:rPr>
              <a:t>④</a:t>
            </a:r>
            <a:r>
              <a:rPr sz="1100" b="1" dirty="0">
                <a:latin typeface="ＭＳ Ｐゴシック"/>
                <a:cs typeface="ＭＳ Ｐゴシック"/>
              </a:rPr>
              <a:t>	</a:t>
            </a:r>
            <a:r>
              <a:rPr sz="1100" b="1" spc="-50" dirty="0">
                <a:latin typeface="ＭＳ Ｐゴシック"/>
                <a:cs typeface="ＭＳ Ｐゴシック"/>
              </a:rPr>
              <a:t>⑤</a:t>
            </a:r>
            <a:endParaRPr sz="1100">
              <a:latin typeface="ＭＳ Ｐゴシック"/>
              <a:cs typeface="ＭＳ Ｐゴシック"/>
            </a:endParaRPr>
          </a:p>
        </p:txBody>
      </p:sp>
      <p:sp>
        <p:nvSpPr>
          <p:cNvPr id="89" name="object 89"/>
          <p:cNvSpPr txBox="1"/>
          <p:nvPr/>
        </p:nvSpPr>
        <p:spPr>
          <a:xfrm>
            <a:off x="4773296" y="2163572"/>
            <a:ext cx="165735" cy="182742"/>
          </a:xfrm>
          <a:prstGeom prst="rect">
            <a:avLst/>
          </a:prstGeom>
        </p:spPr>
        <p:txBody>
          <a:bodyPr vert="horz" wrap="square" lIns="0" tIns="13335" rIns="0" bIns="0" rtlCol="0">
            <a:spAutoFit/>
          </a:bodyPr>
          <a:lstStyle/>
          <a:p>
            <a:pPr marL="12700">
              <a:spcBef>
                <a:spcPts val="105"/>
              </a:spcBef>
            </a:pPr>
            <a:r>
              <a:rPr sz="1100" b="1" spc="-5" dirty="0">
                <a:latin typeface="ＭＳ Ｐゴシック"/>
                <a:cs typeface="ＭＳ Ｐゴシック"/>
              </a:rPr>
              <a:t>②</a:t>
            </a:r>
            <a:endParaRPr sz="1100">
              <a:latin typeface="ＭＳ Ｐゴシック"/>
              <a:cs typeface="ＭＳ Ｐゴシック"/>
            </a:endParaRPr>
          </a:p>
        </p:txBody>
      </p:sp>
      <p:sp>
        <p:nvSpPr>
          <p:cNvPr id="90" name="object 90"/>
          <p:cNvSpPr txBox="1"/>
          <p:nvPr/>
        </p:nvSpPr>
        <p:spPr>
          <a:xfrm>
            <a:off x="7033641" y="3814318"/>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⑦</a:t>
            </a:r>
            <a:endParaRPr sz="1100">
              <a:latin typeface="ＭＳ Ｐゴシック"/>
              <a:cs typeface="ＭＳ Ｐゴシック"/>
            </a:endParaRPr>
          </a:p>
        </p:txBody>
      </p:sp>
      <p:sp>
        <p:nvSpPr>
          <p:cNvPr id="91" name="object 91"/>
          <p:cNvSpPr txBox="1"/>
          <p:nvPr/>
        </p:nvSpPr>
        <p:spPr>
          <a:xfrm>
            <a:off x="7374763" y="2166874"/>
            <a:ext cx="525780" cy="182742"/>
          </a:xfrm>
          <a:prstGeom prst="rect">
            <a:avLst/>
          </a:prstGeom>
        </p:spPr>
        <p:txBody>
          <a:bodyPr vert="horz" wrap="square" lIns="0" tIns="13335" rIns="0" bIns="0" rtlCol="0">
            <a:spAutoFit/>
          </a:bodyPr>
          <a:lstStyle/>
          <a:p>
            <a:pPr marL="12700">
              <a:spcBef>
                <a:spcPts val="105"/>
              </a:spcBef>
              <a:tabLst>
                <a:tab pos="372110" algn="l"/>
              </a:tabLst>
            </a:pPr>
            <a:r>
              <a:rPr sz="1650" b="1" spc="-75" baseline="2525" dirty="0">
                <a:latin typeface="ＭＳ Ｐゴシック"/>
                <a:cs typeface="ＭＳ Ｐゴシック"/>
              </a:rPr>
              <a:t>⑥</a:t>
            </a:r>
            <a:r>
              <a:rPr sz="1650" b="1" baseline="2525" dirty="0">
                <a:latin typeface="ＭＳ Ｐゴシック"/>
                <a:cs typeface="ＭＳ Ｐゴシック"/>
              </a:rPr>
              <a:t>	</a:t>
            </a:r>
            <a:r>
              <a:rPr sz="1100" b="1" spc="-50" dirty="0">
                <a:latin typeface="ＭＳ Ｐゴシック"/>
                <a:cs typeface="ＭＳ Ｐゴシック"/>
              </a:rPr>
              <a:t>②</a:t>
            </a:r>
            <a:endParaRPr sz="1100">
              <a:latin typeface="ＭＳ Ｐゴシック"/>
              <a:cs typeface="ＭＳ Ｐゴシック"/>
            </a:endParaRPr>
          </a:p>
        </p:txBody>
      </p:sp>
      <p:sp>
        <p:nvSpPr>
          <p:cNvPr id="92" name="object 92"/>
          <p:cNvSpPr txBox="1"/>
          <p:nvPr/>
        </p:nvSpPr>
        <p:spPr>
          <a:xfrm>
            <a:off x="7899654" y="5429808"/>
            <a:ext cx="564515" cy="228268"/>
          </a:xfrm>
          <a:prstGeom prst="rect">
            <a:avLst/>
          </a:prstGeom>
        </p:spPr>
        <p:txBody>
          <a:bodyPr vert="horz" wrap="square" lIns="0" tIns="12700" rIns="0" bIns="0" rtlCol="0">
            <a:spAutoFit/>
          </a:bodyPr>
          <a:lstStyle/>
          <a:p>
            <a:pPr marL="12700">
              <a:spcBef>
                <a:spcPts val="100"/>
              </a:spcBef>
            </a:pPr>
            <a:r>
              <a:rPr sz="1400" b="1" dirty="0">
                <a:solidFill>
                  <a:srgbClr val="FFFFFF"/>
                </a:solidFill>
                <a:latin typeface="ＭＳ Ｐゴシック"/>
                <a:cs typeface="ＭＳ Ｐゴシック"/>
              </a:rPr>
              <a:t>（</a:t>
            </a:r>
            <a:r>
              <a:rPr sz="1400" b="1" spc="-10" dirty="0">
                <a:solidFill>
                  <a:srgbClr val="FFFFFF"/>
                </a:solidFill>
                <a:latin typeface="ＭＳ Ｐゴシック"/>
                <a:cs typeface="ＭＳ Ｐゴシック"/>
              </a:rPr>
              <a:t>台</a:t>
            </a:r>
            <a:r>
              <a:rPr sz="1400" b="1" spc="-20" dirty="0">
                <a:solidFill>
                  <a:srgbClr val="FFFFFF"/>
                </a:solidFill>
                <a:latin typeface="ＭＳ Ｐゴシック"/>
                <a:cs typeface="ＭＳ Ｐゴシック"/>
              </a:rPr>
              <a:t>帳</a:t>
            </a:r>
            <a:r>
              <a:rPr sz="1400" b="1" spc="-50" dirty="0">
                <a:solidFill>
                  <a:srgbClr val="FFFFFF"/>
                </a:solidFill>
                <a:latin typeface="ＭＳ Ｐゴシック"/>
                <a:cs typeface="ＭＳ Ｐゴシック"/>
              </a:rPr>
              <a:t>）</a:t>
            </a:r>
            <a:endParaRPr sz="1400">
              <a:latin typeface="ＭＳ Ｐゴシック"/>
              <a:cs typeface="ＭＳ Ｐゴシック"/>
            </a:endParaRPr>
          </a:p>
        </p:txBody>
      </p:sp>
      <p:grpSp>
        <p:nvGrpSpPr>
          <p:cNvPr id="93" name="object 93"/>
          <p:cNvGrpSpPr/>
          <p:nvPr/>
        </p:nvGrpSpPr>
        <p:grpSpPr>
          <a:xfrm>
            <a:off x="7909815" y="4225544"/>
            <a:ext cx="2442845" cy="598170"/>
            <a:chOff x="6385814" y="4225544"/>
            <a:chExt cx="2442845" cy="598170"/>
          </a:xfrm>
        </p:grpSpPr>
        <p:pic>
          <p:nvPicPr>
            <p:cNvPr id="94" name="object 94"/>
            <p:cNvPicPr/>
            <p:nvPr/>
          </p:nvPicPr>
          <p:blipFill>
            <a:blip r:embed="rId16" cstate="print"/>
            <a:stretch>
              <a:fillRect/>
            </a:stretch>
          </p:blipFill>
          <p:spPr>
            <a:xfrm>
              <a:off x="6385814" y="4225544"/>
              <a:ext cx="199516" cy="178816"/>
            </a:xfrm>
            <a:prstGeom prst="rect">
              <a:avLst/>
            </a:prstGeom>
          </p:spPr>
        </p:pic>
        <p:sp>
          <p:nvSpPr>
            <p:cNvPr id="95" name="object 95"/>
            <p:cNvSpPr/>
            <p:nvPr/>
          </p:nvSpPr>
          <p:spPr>
            <a:xfrm>
              <a:off x="6555473" y="4333493"/>
              <a:ext cx="2273300" cy="477520"/>
            </a:xfrm>
            <a:custGeom>
              <a:avLst/>
              <a:gdLst/>
              <a:ahLst/>
              <a:cxnLst/>
              <a:rect l="l" t="t" r="r" b="b"/>
              <a:pathLst>
                <a:path w="2273300" h="477520">
                  <a:moveTo>
                    <a:pt x="487692" y="238506"/>
                  </a:moveTo>
                  <a:lnTo>
                    <a:pt x="482727" y="190449"/>
                  </a:lnTo>
                  <a:lnTo>
                    <a:pt x="468515" y="145681"/>
                  </a:lnTo>
                  <a:lnTo>
                    <a:pt x="446024" y="105168"/>
                  </a:lnTo>
                  <a:lnTo>
                    <a:pt x="416242" y="69875"/>
                  </a:lnTo>
                  <a:lnTo>
                    <a:pt x="380161" y="40741"/>
                  </a:lnTo>
                  <a:lnTo>
                    <a:pt x="338734" y="18757"/>
                  </a:lnTo>
                  <a:lnTo>
                    <a:pt x="292976" y="4851"/>
                  </a:lnTo>
                  <a:lnTo>
                    <a:pt x="243852" y="0"/>
                  </a:lnTo>
                  <a:lnTo>
                    <a:pt x="194716" y="4851"/>
                  </a:lnTo>
                  <a:lnTo>
                    <a:pt x="148958" y="18757"/>
                  </a:lnTo>
                  <a:lnTo>
                    <a:pt x="107530" y="40741"/>
                  </a:lnTo>
                  <a:lnTo>
                    <a:pt x="71437" y="69875"/>
                  </a:lnTo>
                  <a:lnTo>
                    <a:pt x="41668" y="105168"/>
                  </a:lnTo>
                  <a:lnTo>
                    <a:pt x="19177" y="145681"/>
                  </a:lnTo>
                  <a:lnTo>
                    <a:pt x="4965" y="190449"/>
                  </a:lnTo>
                  <a:lnTo>
                    <a:pt x="0" y="238506"/>
                  </a:lnTo>
                  <a:lnTo>
                    <a:pt x="4965" y="286575"/>
                  </a:lnTo>
                  <a:lnTo>
                    <a:pt x="19177" y="331343"/>
                  </a:lnTo>
                  <a:lnTo>
                    <a:pt x="41668" y="371856"/>
                  </a:lnTo>
                  <a:lnTo>
                    <a:pt x="71450" y="407149"/>
                  </a:lnTo>
                  <a:lnTo>
                    <a:pt x="107530" y="436283"/>
                  </a:lnTo>
                  <a:lnTo>
                    <a:pt x="148958" y="458266"/>
                  </a:lnTo>
                  <a:lnTo>
                    <a:pt x="194716" y="472173"/>
                  </a:lnTo>
                  <a:lnTo>
                    <a:pt x="243852" y="477012"/>
                  </a:lnTo>
                  <a:lnTo>
                    <a:pt x="292976" y="472173"/>
                  </a:lnTo>
                  <a:lnTo>
                    <a:pt x="338734" y="458266"/>
                  </a:lnTo>
                  <a:lnTo>
                    <a:pt x="380161" y="436283"/>
                  </a:lnTo>
                  <a:lnTo>
                    <a:pt x="416255" y="407149"/>
                  </a:lnTo>
                  <a:lnTo>
                    <a:pt x="446024" y="371856"/>
                  </a:lnTo>
                  <a:lnTo>
                    <a:pt x="468515" y="331343"/>
                  </a:lnTo>
                  <a:lnTo>
                    <a:pt x="482727" y="286575"/>
                  </a:lnTo>
                  <a:lnTo>
                    <a:pt x="487692" y="238506"/>
                  </a:lnTo>
                  <a:close/>
                </a:path>
                <a:path w="2273300" h="477520">
                  <a:moveTo>
                    <a:pt x="620280" y="366776"/>
                  </a:moveTo>
                  <a:lnTo>
                    <a:pt x="560844" y="366522"/>
                  </a:lnTo>
                  <a:lnTo>
                    <a:pt x="560844" y="386334"/>
                  </a:lnTo>
                  <a:lnTo>
                    <a:pt x="620280" y="386588"/>
                  </a:lnTo>
                  <a:lnTo>
                    <a:pt x="620280" y="366776"/>
                  </a:lnTo>
                  <a:close/>
                </a:path>
                <a:path w="2273300" h="477520">
                  <a:moveTo>
                    <a:pt x="699528" y="367157"/>
                  </a:moveTo>
                  <a:lnTo>
                    <a:pt x="640092" y="366903"/>
                  </a:lnTo>
                  <a:lnTo>
                    <a:pt x="640092" y="386715"/>
                  </a:lnTo>
                  <a:lnTo>
                    <a:pt x="699528" y="386969"/>
                  </a:lnTo>
                  <a:lnTo>
                    <a:pt x="699528" y="367157"/>
                  </a:lnTo>
                  <a:close/>
                </a:path>
                <a:path w="2273300" h="477520">
                  <a:moveTo>
                    <a:pt x="778776" y="367538"/>
                  </a:moveTo>
                  <a:lnTo>
                    <a:pt x="719340" y="367284"/>
                  </a:lnTo>
                  <a:lnTo>
                    <a:pt x="719340" y="387096"/>
                  </a:lnTo>
                  <a:lnTo>
                    <a:pt x="778776" y="387350"/>
                  </a:lnTo>
                  <a:lnTo>
                    <a:pt x="778776" y="367538"/>
                  </a:lnTo>
                  <a:close/>
                </a:path>
                <a:path w="2273300" h="477520">
                  <a:moveTo>
                    <a:pt x="858024" y="367792"/>
                  </a:moveTo>
                  <a:lnTo>
                    <a:pt x="798588" y="367538"/>
                  </a:lnTo>
                  <a:lnTo>
                    <a:pt x="798588" y="387350"/>
                  </a:lnTo>
                  <a:lnTo>
                    <a:pt x="858024" y="387604"/>
                  </a:lnTo>
                  <a:lnTo>
                    <a:pt x="858024" y="367792"/>
                  </a:lnTo>
                  <a:close/>
                </a:path>
                <a:path w="2273300" h="477520">
                  <a:moveTo>
                    <a:pt x="937272" y="368173"/>
                  </a:moveTo>
                  <a:lnTo>
                    <a:pt x="877836" y="367919"/>
                  </a:lnTo>
                  <a:lnTo>
                    <a:pt x="877836" y="387731"/>
                  </a:lnTo>
                  <a:lnTo>
                    <a:pt x="937272" y="387985"/>
                  </a:lnTo>
                  <a:lnTo>
                    <a:pt x="937272" y="368173"/>
                  </a:lnTo>
                  <a:close/>
                </a:path>
                <a:path w="2273300" h="477520">
                  <a:moveTo>
                    <a:pt x="1016520" y="368554"/>
                  </a:moveTo>
                  <a:lnTo>
                    <a:pt x="957084" y="368300"/>
                  </a:lnTo>
                  <a:lnTo>
                    <a:pt x="957084" y="388112"/>
                  </a:lnTo>
                  <a:lnTo>
                    <a:pt x="1016520" y="388366"/>
                  </a:lnTo>
                  <a:lnTo>
                    <a:pt x="1016520" y="368554"/>
                  </a:lnTo>
                  <a:close/>
                </a:path>
                <a:path w="2273300" h="477520">
                  <a:moveTo>
                    <a:pt x="1095768" y="368935"/>
                  </a:moveTo>
                  <a:lnTo>
                    <a:pt x="1036332" y="368681"/>
                  </a:lnTo>
                  <a:lnTo>
                    <a:pt x="1036332" y="388493"/>
                  </a:lnTo>
                  <a:lnTo>
                    <a:pt x="1095768" y="388747"/>
                  </a:lnTo>
                  <a:lnTo>
                    <a:pt x="1095768" y="368935"/>
                  </a:lnTo>
                  <a:close/>
                </a:path>
                <a:path w="2273300" h="477520">
                  <a:moveTo>
                    <a:pt x="1175016" y="369189"/>
                  </a:moveTo>
                  <a:lnTo>
                    <a:pt x="1115580" y="368935"/>
                  </a:lnTo>
                  <a:lnTo>
                    <a:pt x="1115580" y="388747"/>
                  </a:lnTo>
                  <a:lnTo>
                    <a:pt x="1175016" y="389001"/>
                  </a:lnTo>
                  <a:lnTo>
                    <a:pt x="1175016" y="369189"/>
                  </a:lnTo>
                  <a:close/>
                </a:path>
                <a:path w="2273300" h="477520">
                  <a:moveTo>
                    <a:pt x="1254264" y="369570"/>
                  </a:moveTo>
                  <a:lnTo>
                    <a:pt x="1194828" y="369316"/>
                  </a:lnTo>
                  <a:lnTo>
                    <a:pt x="1194828" y="389128"/>
                  </a:lnTo>
                  <a:lnTo>
                    <a:pt x="1254264" y="389382"/>
                  </a:lnTo>
                  <a:lnTo>
                    <a:pt x="1254264" y="369570"/>
                  </a:lnTo>
                  <a:close/>
                </a:path>
                <a:path w="2273300" h="477520">
                  <a:moveTo>
                    <a:pt x="1333512" y="369951"/>
                  </a:moveTo>
                  <a:lnTo>
                    <a:pt x="1274076" y="369697"/>
                  </a:lnTo>
                  <a:lnTo>
                    <a:pt x="1274076" y="389509"/>
                  </a:lnTo>
                  <a:lnTo>
                    <a:pt x="1333512" y="389763"/>
                  </a:lnTo>
                  <a:lnTo>
                    <a:pt x="1333512" y="369951"/>
                  </a:lnTo>
                  <a:close/>
                </a:path>
                <a:path w="2273300" h="477520">
                  <a:moveTo>
                    <a:pt x="1412760" y="370332"/>
                  </a:moveTo>
                  <a:lnTo>
                    <a:pt x="1353324" y="370078"/>
                  </a:lnTo>
                  <a:lnTo>
                    <a:pt x="1353324" y="389890"/>
                  </a:lnTo>
                  <a:lnTo>
                    <a:pt x="1412760" y="390144"/>
                  </a:lnTo>
                  <a:lnTo>
                    <a:pt x="1412760" y="370332"/>
                  </a:lnTo>
                  <a:close/>
                </a:path>
                <a:path w="2273300" h="477520">
                  <a:moveTo>
                    <a:pt x="1492008" y="370586"/>
                  </a:moveTo>
                  <a:lnTo>
                    <a:pt x="1432572" y="370332"/>
                  </a:lnTo>
                  <a:lnTo>
                    <a:pt x="1432572" y="390144"/>
                  </a:lnTo>
                  <a:lnTo>
                    <a:pt x="1492008" y="390398"/>
                  </a:lnTo>
                  <a:lnTo>
                    <a:pt x="1492008" y="370586"/>
                  </a:lnTo>
                  <a:close/>
                </a:path>
                <a:path w="2273300" h="477520">
                  <a:moveTo>
                    <a:pt x="1571256" y="370967"/>
                  </a:moveTo>
                  <a:lnTo>
                    <a:pt x="1511820" y="370713"/>
                  </a:lnTo>
                  <a:lnTo>
                    <a:pt x="1511820" y="390525"/>
                  </a:lnTo>
                  <a:lnTo>
                    <a:pt x="1571256" y="390779"/>
                  </a:lnTo>
                  <a:lnTo>
                    <a:pt x="1571256" y="370967"/>
                  </a:lnTo>
                  <a:close/>
                </a:path>
                <a:path w="2273300" h="477520">
                  <a:moveTo>
                    <a:pt x="1650504" y="371348"/>
                  </a:moveTo>
                  <a:lnTo>
                    <a:pt x="1591068" y="371094"/>
                  </a:lnTo>
                  <a:lnTo>
                    <a:pt x="1591068" y="390906"/>
                  </a:lnTo>
                  <a:lnTo>
                    <a:pt x="1650504" y="391160"/>
                  </a:lnTo>
                  <a:lnTo>
                    <a:pt x="1650504" y="371348"/>
                  </a:lnTo>
                  <a:close/>
                </a:path>
                <a:path w="2273300" h="477520">
                  <a:moveTo>
                    <a:pt x="1729752" y="371729"/>
                  </a:moveTo>
                  <a:lnTo>
                    <a:pt x="1670316" y="371475"/>
                  </a:lnTo>
                  <a:lnTo>
                    <a:pt x="1670316" y="391287"/>
                  </a:lnTo>
                  <a:lnTo>
                    <a:pt x="1729752" y="391541"/>
                  </a:lnTo>
                  <a:lnTo>
                    <a:pt x="1729752" y="371729"/>
                  </a:lnTo>
                  <a:close/>
                </a:path>
                <a:path w="2273300" h="477520">
                  <a:moveTo>
                    <a:pt x="1809000" y="371983"/>
                  </a:moveTo>
                  <a:lnTo>
                    <a:pt x="1749564" y="371729"/>
                  </a:lnTo>
                  <a:lnTo>
                    <a:pt x="1749564" y="391541"/>
                  </a:lnTo>
                  <a:lnTo>
                    <a:pt x="1809000" y="391795"/>
                  </a:lnTo>
                  <a:lnTo>
                    <a:pt x="1809000" y="371983"/>
                  </a:lnTo>
                  <a:close/>
                </a:path>
                <a:path w="2273300" h="477520">
                  <a:moveTo>
                    <a:pt x="1888248" y="372364"/>
                  </a:moveTo>
                  <a:lnTo>
                    <a:pt x="1828812" y="372110"/>
                  </a:lnTo>
                  <a:lnTo>
                    <a:pt x="1828812" y="391922"/>
                  </a:lnTo>
                  <a:lnTo>
                    <a:pt x="1888248" y="392176"/>
                  </a:lnTo>
                  <a:lnTo>
                    <a:pt x="1888248" y="372364"/>
                  </a:lnTo>
                  <a:close/>
                </a:path>
                <a:path w="2273300" h="477520">
                  <a:moveTo>
                    <a:pt x="1967496" y="372745"/>
                  </a:moveTo>
                  <a:lnTo>
                    <a:pt x="1908060" y="372491"/>
                  </a:lnTo>
                  <a:lnTo>
                    <a:pt x="1908060" y="392303"/>
                  </a:lnTo>
                  <a:lnTo>
                    <a:pt x="1967496" y="392557"/>
                  </a:lnTo>
                  <a:lnTo>
                    <a:pt x="1967496" y="372745"/>
                  </a:lnTo>
                  <a:close/>
                </a:path>
                <a:path w="2273300" h="477520">
                  <a:moveTo>
                    <a:pt x="2046744" y="373126"/>
                  </a:moveTo>
                  <a:lnTo>
                    <a:pt x="1987308" y="372872"/>
                  </a:lnTo>
                  <a:lnTo>
                    <a:pt x="1987308" y="392684"/>
                  </a:lnTo>
                  <a:lnTo>
                    <a:pt x="2046744" y="392938"/>
                  </a:lnTo>
                  <a:lnTo>
                    <a:pt x="2046744" y="373126"/>
                  </a:lnTo>
                  <a:close/>
                </a:path>
                <a:path w="2273300" h="477520">
                  <a:moveTo>
                    <a:pt x="2125992" y="373380"/>
                  </a:moveTo>
                  <a:lnTo>
                    <a:pt x="2066556" y="373126"/>
                  </a:lnTo>
                  <a:lnTo>
                    <a:pt x="2066556" y="392938"/>
                  </a:lnTo>
                  <a:lnTo>
                    <a:pt x="2125992" y="393192"/>
                  </a:lnTo>
                  <a:lnTo>
                    <a:pt x="2125992" y="373380"/>
                  </a:lnTo>
                  <a:close/>
                </a:path>
                <a:path w="2273300" h="477520">
                  <a:moveTo>
                    <a:pt x="2272931" y="384048"/>
                  </a:moveTo>
                  <a:lnTo>
                    <a:pt x="2247163" y="373888"/>
                  </a:lnTo>
                  <a:lnTo>
                    <a:pt x="2218321" y="362508"/>
                  </a:lnTo>
                  <a:lnTo>
                    <a:pt x="2218321" y="383768"/>
                  </a:lnTo>
                  <a:lnTo>
                    <a:pt x="2205240" y="388785"/>
                  </a:lnTo>
                  <a:lnTo>
                    <a:pt x="2205240" y="378599"/>
                  </a:lnTo>
                  <a:lnTo>
                    <a:pt x="2218321" y="383768"/>
                  </a:lnTo>
                  <a:lnTo>
                    <a:pt x="2218321" y="362508"/>
                  </a:lnTo>
                  <a:lnTo>
                    <a:pt x="2130056" y="327660"/>
                  </a:lnTo>
                  <a:lnTo>
                    <a:pt x="2124214" y="330200"/>
                  </a:lnTo>
                  <a:lnTo>
                    <a:pt x="2122309" y="335280"/>
                  </a:lnTo>
                  <a:lnTo>
                    <a:pt x="2120277" y="340360"/>
                  </a:lnTo>
                  <a:lnTo>
                    <a:pt x="2122690" y="346075"/>
                  </a:lnTo>
                  <a:lnTo>
                    <a:pt x="2192832" y="373710"/>
                  </a:lnTo>
                  <a:lnTo>
                    <a:pt x="2145804" y="373507"/>
                  </a:lnTo>
                  <a:lnTo>
                    <a:pt x="2145804" y="393319"/>
                  </a:lnTo>
                  <a:lnTo>
                    <a:pt x="2192871" y="393522"/>
                  </a:lnTo>
                  <a:lnTo>
                    <a:pt x="2122436" y="420497"/>
                  </a:lnTo>
                  <a:lnTo>
                    <a:pt x="2119896" y="426212"/>
                  </a:lnTo>
                  <a:lnTo>
                    <a:pt x="2121801" y="431419"/>
                  </a:lnTo>
                  <a:lnTo>
                    <a:pt x="2123833" y="436499"/>
                  </a:lnTo>
                  <a:lnTo>
                    <a:pt x="2129548" y="439039"/>
                  </a:lnTo>
                  <a:lnTo>
                    <a:pt x="2134628" y="437007"/>
                  </a:lnTo>
                  <a:lnTo>
                    <a:pt x="2247392" y="393827"/>
                  </a:lnTo>
                  <a:lnTo>
                    <a:pt x="2272931" y="384048"/>
                  </a:lnTo>
                  <a:close/>
                </a:path>
              </a:pathLst>
            </a:custGeom>
            <a:solidFill>
              <a:srgbClr val="FFFFFF"/>
            </a:solidFill>
          </p:spPr>
          <p:txBody>
            <a:bodyPr wrap="square" lIns="0" tIns="0" rIns="0" bIns="0" rtlCol="0"/>
            <a:lstStyle/>
            <a:p>
              <a:endParaRPr/>
            </a:p>
          </p:txBody>
        </p:sp>
        <p:sp>
          <p:nvSpPr>
            <p:cNvPr id="96" name="object 96"/>
            <p:cNvSpPr/>
            <p:nvPr/>
          </p:nvSpPr>
          <p:spPr>
            <a:xfrm>
              <a:off x="6555486" y="4333494"/>
              <a:ext cx="487680" cy="477520"/>
            </a:xfrm>
            <a:custGeom>
              <a:avLst/>
              <a:gdLst/>
              <a:ahLst/>
              <a:cxnLst/>
              <a:rect l="l" t="t" r="r" b="b"/>
              <a:pathLst>
                <a:path w="487679" h="477520">
                  <a:moveTo>
                    <a:pt x="0" y="238505"/>
                  </a:moveTo>
                  <a:lnTo>
                    <a:pt x="4955" y="190445"/>
                  </a:lnTo>
                  <a:lnTo>
                    <a:pt x="19169" y="145678"/>
                  </a:lnTo>
                  <a:lnTo>
                    <a:pt x="41656" y="105165"/>
                  </a:lnTo>
                  <a:lnTo>
                    <a:pt x="71437" y="69865"/>
                  </a:lnTo>
                  <a:lnTo>
                    <a:pt x="107528" y="40739"/>
                  </a:lnTo>
                  <a:lnTo>
                    <a:pt x="148947" y="18746"/>
                  </a:lnTo>
                  <a:lnTo>
                    <a:pt x="194711" y="4846"/>
                  </a:lnTo>
                  <a:lnTo>
                    <a:pt x="243840" y="0"/>
                  </a:lnTo>
                  <a:lnTo>
                    <a:pt x="292968" y="4846"/>
                  </a:lnTo>
                  <a:lnTo>
                    <a:pt x="338732" y="18746"/>
                  </a:lnTo>
                  <a:lnTo>
                    <a:pt x="380151" y="40739"/>
                  </a:lnTo>
                  <a:lnTo>
                    <a:pt x="416242" y="69865"/>
                  </a:lnTo>
                  <a:lnTo>
                    <a:pt x="446023" y="105165"/>
                  </a:lnTo>
                  <a:lnTo>
                    <a:pt x="468510" y="145678"/>
                  </a:lnTo>
                  <a:lnTo>
                    <a:pt x="482724" y="190445"/>
                  </a:lnTo>
                  <a:lnTo>
                    <a:pt x="487680" y="238505"/>
                  </a:lnTo>
                  <a:lnTo>
                    <a:pt x="482724" y="286566"/>
                  </a:lnTo>
                  <a:lnTo>
                    <a:pt x="468510" y="331333"/>
                  </a:lnTo>
                  <a:lnTo>
                    <a:pt x="446023" y="371846"/>
                  </a:lnTo>
                  <a:lnTo>
                    <a:pt x="416242" y="407146"/>
                  </a:lnTo>
                  <a:lnTo>
                    <a:pt x="380151" y="436272"/>
                  </a:lnTo>
                  <a:lnTo>
                    <a:pt x="338732" y="458265"/>
                  </a:lnTo>
                  <a:lnTo>
                    <a:pt x="292968" y="472165"/>
                  </a:lnTo>
                  <a:lnTo>
                    <a:pt x="243840" y="477011"/>
                  </a:lnTo>
                  <a:lnTo>
                    <a:pt x="194711" y="472165"/>
                  </a:lnTo>
                  <a:lnTo>
                    <a:pt x="148947" y="458265"/>
                  </a:lnTo>
                  <a:lnTo>
                    <a:pt x="107528" y="436272"/>
                  </a:lnTo>
                  <a:lnTo>
                    <a:pt x="71437" y="407146"/>
                  </a:lnTo>
                  <a:lnTo>
                    <a:pt x="41656" y="371846"/>
                  </a:lnTo>
                  <a:lnTo>
                    <a:pt x="19169" y="331333"/>
                  </a:lnTo>
                  <a:lnTo>
                    <a:pt x="4955" y="286566"/>
                  </a:lnTo>
                  <a:lnTo>
                    <a:pt x="0" y="238505"/>
                  </a:lnTo>
                  <a:close/>
                </a:path>
              </a:pathLst>
            </a:custGeom>
            <a:ln w="25908">
              <a:solidFill>
                <a:srgbClr val="F79546"/>
              </a:solidFill>
            </a:ln>
          </p:spPr>
          <p:txBody>
            <a:bodyPr wrap="square" lIns="0" tIns="0" rIns="0" bIns="0" rtlCol="0"/>
            <a:lstStyle/>
            <a:p>
              <a:endParaRPr/>
            </a:p>
          </p:txBody>
        </p:sp>
      </p:grpSp>
      <p:sp>
        <p:nvSpPr>
          <p:cNvPr id="97" name="object 97"/>
          <p:cNvSpPr txBox="1"/>
          <p:nvPr/>
        </p:nvSpPr>
        <p:spPr>
          <a:xfrm>
            <a:off x="8060818" y="4415409"/>
            <a:ext cx="531495" cy="574675"/>
          </a:xfrm>
          <a:prstGeom prst="rect">
            <a:avLst/>
          </a:prstGeom>
        </p:spPr>
        <p:txBody>
          <a:bodyPr vert="horz" wrap="square" lIns="0" tIns="12700" rIns="0" bIns="0" rtlCol="0">
            <a:spAutoFit/>
          </a:bodyPr>
          <a:lstStyle/>
          <a:p>
            <a:pPr marL="22225" algn="ctr">
              <a:spcBef>
                <a:spcPts val="100"/>
              </a:spcBef>
            </a:pPr>
            <a:r>
              <a:rPr sz="900" b="1" spc="-20" dirty="0">
                <a:latin typeface="メイリオ"/>
                <a:cs typeface="メイリオ"/>
              </a:rPr>
              <a:t>CBDC</a:t>
            </a:r>
            <a:endParaRPr sz="900">
              <a:latin typeface="メイリオ"/>
              <a:cs typeface="メイリオ"/>
            </a:endParaRPr>
          </a:p>
          <a:p>
            <a:pPr marL="22225" algn="ctr"/>
            <a:r>
              <a:rPr sz="900" b="1" spc="-10" dirty="0">
                <a:latin typeface="メイリオ"/>
                <a:cs typeface="メイリオ"/>
              </a:rPr>
              <a:t>ﾄｰｸﾝ№1</a:t>
            </a:r>
            <a:endParaRPr sz="900">
              <a:latin typeface="メイリオ"/>
              <a:cs typeface="メイリオ"/>
            </a:endParaRPr>
          </a:p>
          <a:p>
            <a:pPr algn="ctr">
              <a:spcBef>
                <a:spcPts val="840"/>
              </a:spcBef>
              <a:tabLst>
                <a:tab pos="365125" algn="l"/>
              </a:tabLst>
            </a:pPr>
            <a:r>
              <a:rPr sz="1100" b="1" spc="-50" dirty="0">
                <a:solidFill>
                  <a:srgbClr val="FFFFFF"/>
                </a:solidFill>
                <a:latin typeface="ＭＳ Ｐゴシック"/>
                <a:cs typeface="ＭＳ Ｐゴシック"/>
              </a:rPr>
              <a:t>①</a:t>
            </a:r>
            <a:r>
              <a:rPr sz="1100" b="1" dirty="0">
                <a:solidFill>
                  <a:srgbClr val="FFFFFF"/>
                </a:solidFill>
                <a:latin typeface="ＭＳ Ｐゴシック"/>
                <a:cs typeface="ＭＳ Ｐゴシック"/>
              </a:rPr>
              <a:t>	</a:t>
            </a:r>
            <a:r>
              <a:rPr sz="1100" b="1" spc="-50" dirty="0">
                <a:solidFill>
                  <a:srgbClr val="FFFFFF"/>
                </a:solidFill>
                <a:latin typeface="ＭＳ Ｐゴシック"/>
                <a:cs typeface="ＭＳ Ｐゴシック"/>
              </a:rPr>
              <a:t>②</a:t>
            </a:r>
            <a:endParaRPr sz="1100">
              <a:latin typeface="ＭＳ Ｐゴシック"/>
              <a:cs typeface="ＭＳ Ｐゴシック"/>
            </a:endParaRPr>
          </a:p>
        </p:txBody>
      </p:sp>
      <p:sp>
        <p:nvSpPr>
          <p:cNvPr id="98" name="object 98"/>
          <p:cNvSpPr txBox="1"/>
          <p:nvPr/>
        </p:nvSpPr>
        <p:spPr>
          <a:xfrm>
            <a:off x="8791194" y="4359606"/>
            <a:ext cx="1610995" cy="605935"/>
          </a:xfrm>
          <a:prstGeom prst="rect">
            <a:avLst/>
          </a:prstGeom>
        </p:spPr>
        <p:txBody>
          <a:bodyPr vert="horz" wrap="square" lIns="0" tIns="13335" rIns="0" bIns="0" rtlCol="0">
            <a:spAutoFit/>
          </a:bodyPr>
          <a:lstStyle/>
          <a:p>
            <a:pPr marL="42545">
              <a:spcBef>
                <a:spcPts val="105"/>
              </a:spcBef>
            </a:pPr>
            <a:r>
              <a:rPr sz="1400" b="1" spc="-20" dirty="0">
                <a:solidFill>
                  <a:srgbClr val="FFFFFF"/>
                </a:solidFill>
                <a:latin typeface="ＭＳ Ｐゴシック"/>
                <a:cs typeface="ＭＳ Ｐゴシック"/>
              </a:rPr>
              <a:t>紐づけの変更</a:t>
            </a:r>
            <a:endParaRPr sz="1400">
              <a:latin typeface="ＭＳ Ｐゴシック"/>
              <a:cs typeface="ＭＳ Ｐゴシック"/>
            </a:endParaRPr>
          </a:p>
          <a:p>
            <a:pPr>
              <a:spcBef>
                <a:spcPts val="25"/>
              </a:spcBef>
            </a:pPr>
            <a:endParaRPr sz="1350">
              <a:latin typeface="ＭＳ Ｐゴシック"/>
              <a:cs typeface="ＭＳ Ｐゴシック"/>
            </a:endParaRPr>
          </a:p>
          <a:p>
            <a:pPr marL="12700">
              <a:tabLst>
                <a:tab pos="377825" algn="l"/>
                <a:tab pos="742315" algn="l"/>
                <a:tab pos="1108075" algn="l"/>
                <a:tab pos="1457325" algn="l"/>
              </a:tabLst>
            </a:pPr>
            <a:r>
              <a:rPr sz="1100" b="1" spc="-50" dirty="0">
                <a:solidFill>
                  <a:srgbClr val="FFFFFF"/>
                </a:solidFill>
                <a:latin typeface="ＭＳ Ｐゴシック"/>
                <a:cs typeface="ＭＳ Ｐゴシック"/>
              </a:rPr>
              <a:t>③</a:t>
            </a:r>
            <a:r>
              <a:rPr sz="1100" b="1" dirty="0">
                <a:solidFill>
                  <a:srgbClr val="FFFFFF"/>
                </a:solidFill>
                <a:latin typeface="ＭＳ Ｐゴシック"/>
                <a:cs typeface="ＭＳ Ｐゴシック"/>
              </a:rPr>
              <a:t>	</a:t>
            </a:r>
            <a:r>
              <a:rPr sz="1100" b="1" spc="-50" dirty="0">
                <a:solidFill>
                  <a:srgbClr val="FFFFFF"/>
                </a:solidFill>
                <a:latin typeface="ＭＳ Ｐゴシック"/>
                <a:cs typeface="ＭＳ Ｐゴシック"/>
              </a:rPr>
              <a:t>④</a:t>
            </a:r>
            <a:r>
              <a:rPr sz="1100" b="1" dirty="0">
                <a:solidFill>
                  <a:srgbClr val="FFFFFF"/>
                </a:solidFill>
                <a:latin typeface="ＭＳ Ｐゴシック"/>
                <a:cs typeface="ＭＳ Ｐゴシック"/>
              </a:rPr>
              <a:t>	</a:t>
            </a:r>
            <a:r>
              <a:rPr sz="1100" b="1" spc="-50" dirty="0">
                <a:solidFill>
                  <a:srgbClr val="FFFFFF"/>
                </a:solidFill>
                <a:latin typeface="ＭＳ Ｐゴシック"/>
                <a:cs typeface="ＭＳ Ｐゴシック"/>
              </a:rPr>
              <a:t>⑤</a:t>
            </a:r>
            <a:r>
              <a:rPr sz="1100" b="1" dirty="0">
                <a:solidFill>
                  <a:srgbClr val="FFFFFF"/>
                </a:solidFill>
                <a:latin typeface="ＭＳ Ｐゴシック"/>
                <a:cs typeface="ＭＳ Ｐゴシック"/>
              </a:rPr>
              <a:t>	</a:t>
            </a:r>
            <a:r>
              <a:rPr sz="1100" b="1" spc="-50" dirty="0">
                <a:solidFill>
                  <a:srgbClr val="FFFFFF"/>
                </a:solidFill>
                <a:latin typeface="ＭＳ Ｐゴシック"/>
                <a:cs typeface="ＭＳ Ｐゴシック"/>
              </a:rPr>
              <a:t>⑥</a:t>
            </a:r>
            <a:r>
              <a:rPr sz="1100" b="1" dirty="0">
                <a:solidFill>
                  <a:srgbClr val="FFFFFF"/>
                </a:solidFill>
                <a:latin typeface="ＭＳ Ｐゴシック"/>
                <a:cs typeface="ＭＳ Ｐゴシック"/>
              </a:rPr>
              <a:t>	</a:t>
            </a:r>
            <a:r>
              <a:rPr sz="1100" b="1" spc="-50" dirty="0">
                <a:solidFill>
                  <a:srgbClr val="FFFFFF"/>
                </a:solidFill>
                <a:latin typeface="ＭＳ Ｐゴシック"/>
                <a:cs typeface="ＭＳ Ｐゴシック"/>
              </a:rPr>
              <a:t>⑦</a:t>
            </a:r>
            <a:endParaRPr sz="1100">
              <a:latin typeface="ＭＳ Ｐゴシック"/>
              <a:cs typeface="ＭＳ Ｐゴシック"/>
            </a:endParaRPr>
          </a:p>
        </p:txBody>
      </p:sp>
      <p:grpSp>
        <p:nvGrpSpPr>
          <p:cNvPr id="99" name="object 99"/>
          <p:cNvGrpSpPr/>
          <p:nvPr/>
        </p:nvGrpSpPr>
        <p:grpSpPr>
          <a:xfrm>
            <a:off x="8260080" y="3727704"/>
            <a:ext cx="1750060" cy="1278255"/>
            <a:chOff x="6736080" y="3727703"/>
            <a:chExt cx="1750060" cy="1278255"/>
          </a:xfrm>
        </p:grpSpPr>
        <p:sp>
          <p:nvSpPr>
            <p:cNvPr id="100" name="object 100"/>
            <p:cNvSpPr/>
            <p:nvPr/>
          </p:nvSpPr>
          <p:spPr>
            <a:xfrm>
              <a:off x="6755892" y="4853177"/>
              <a:ext cx="50800" cy="152400"/>
            </a:xfrm>
            <a:custGeom>
              <a:avLst/>
              <a:gdLst/>
              <a:ahLst/>
              <a:cxnLst/>
              <a:rect l="l" t="t" r="r" b="b"/>
              <a:pathLst>
                <a:path w="50800" h="152400">
                  <a:moveTo>
                    <a:pt x="16764" y="0"/>
                  </a:moveTo>
                  <a:lnTo>
                    <a:pt x="0" y="0"/>
                  </a:lnTo>
                  <a:lnTo>
                    <a:pt x="0" y="152273"/>
                  </a:lnTo>
                  <a:lnTo>
                    <a:pt x="16764" y="152273"/>
                  </a:lnTo>
                  <a:lnTo>
                    <a:pt x="16764" y="0"/>
                  </a:lnTo>
                  <a:close/>
                </a:path>
                <a:path w="50800" h="152400">
                  <a:moveTo>
                    <a:pt x="50292" y="0"/>
                  </a:moveTo>
                  <a:lnTo>
                    <a:pt x="33528" y="0"/>
                  </a:lnTo>
                  <a:lnTo>
                    <a:pt x="33528" y="152273"/>
                  </a:lnTo>
                  <a:lnTo>
                    <a:pt x="50292" y="152273"/>
                  </a:lnTo>
                  <a:lnTo>
                    <a:pt x="50292" y="0"/>
                  </a:lnTo>
                  <a:close/>
                </a:path>
              </a:pathLst>
            </a:custGeom>
            <a:solidFill>
              <a:srgbClr val="000000"/>
            </a:solidFill>
          </p:spPr>
          <p:txBody>
            <a:bodyPr wrap="square" lIns="0" tIns="0" rIns="0" bIns="0" rtlCol="0"/>
            <a:lstStyle/>
            <a:p>
              <a:endParaRPr/>
            </a:p>
          </p:txBody>
        </p:sp>
        <p:sp>
          <p:nvSpPr>
            <p:cNvPr id="101" name="object 101"/>
            <p:cNvSpPr/>
            <p:nvPr/>
          </p:nvSpPr>
          <p:spPr>
            <a:xfrm>
              <a:off x="6736080" y="3727703"/>
              <a:ext cx="1750060" cy="390525"/>
            </a:xfrm>
            <a:custGeom>
              <a:avLst/>
              <a:gdLst/>
              <a:ahLst/>
              <a:cxnLst/>
              <a:rect l="l" t="t" r="r" b="b"/>
              <a:pathLst>
                <a:path w="1750059" h="390525">
                  <a:moveTo>
                    <a:pt x="249936" y="124968"/>
                  </a:moveTo>
                  <a:lnTo>
                    <a:pt x="124968" y="0"/>
                  </a:lnTo>
                  <a:lnTo>
                    <a:pt x="0" y="124968"/>
                  </a:lnTo>
                  <a:lnTo>
                    <a:pt x="62484" y="124968"/>
                  </a:lnTo>
                  <a:lnTo>
                    <a:pt x="62484" y="373380"/>
                  </a:lnTo>
                  <a:lnTo>
                    <a:pt x="187452" y="373380"/>
                  </a:lnTo>
                  <a:lnTo>
                    <a:pt x="187452" y="124968"/>
                  </a:lnTo>
                  <a:lnTo>
                    <a:pt x="249936" y="124968"/>
                  </a:lnTo>
                  <a:close/>
                </a:path>
                <a:path w="1750059" h="390525">
                  <a:moveTo>
                    <a:pt x="1749552" y="265176"/>
                  </a:moveTo>
                  <a:lnTo>
                    <a:pt x="1687068" y="265176"/>
                  </a:lnTo>
                  <a:lnTo>
                    <a:pt x="1687068" y="16764"/>
                  </a:lnTo>
                  <a:lnTo>
                    <a:pt x="1562100" y="16764"/>
                  </a:lnTo>
                  <a:lnTo>
                    <a:pt x="1562100" y="265176"/>
                  </a:lnTo>
                  <a:lnTo>
                    <a:pt x="1499616" y="265176"/>
                  </a:lnTo>
                  <a:lnTo>
                    <a:pt x="1624584" y="390144"/>
                  </a:lnTo>
                  <a:lnTo>
                    <a:pt x="1749552" y="265176"/>
                  </a:lnTo>
                  <a:close/>
                </a:path>
              </a:pathLst>
            </a:custGeom>
            <a:solidFill>
              <a:srgbClr val="7E7E7E"/>
            </a:solidFill>
          </p:spPr>
          <p:txBody>
            <a:bodyPr wrap="square" lIns="0" tIns="0" rIns="0" bIns="0" rtlCol="0"/>
            <a:lstStyle/>
            <a:p>
              <a:endParaRPr/>
            </a:p>
          </p:txBody>
        </p:sp>
      </p:grpSp>
      <p:sp>
        <p:nvSpPr>
          <p:cNvPr id="102" name="object 102"/>
          <p:cNvSpPr txBox="1"/>
          <p:nvPr/>
        </p:nvSpPr>
        <p:spPr>
          <a:xfrm>
            <a:off x="7749540" y="2403349"/>
            <a:ext cx="1224280" cy="774571"/>
          </a:xfrm>
          <a:prstGeom prst="rect">
            <a:avLst/>
          </a:prstGeom>
          <a:solidFill>
            <a:srgbClr val="D99593"/>
          </a:solidFill>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194945">
              <a:spcBef>
                <a:spcPts val="1035"/>
              </a:spcBef>
            </a:pPr>
            <a:r>
              <a:rPr sz="1400" b="1" spc="-10" dirty="0">
                <a:solidFill>
                  <a:srgbClr val="FFFFFF"/>
                </a:solidFill>
                <a:latin typeface="ＭＳ Ｐゴシック"/>
                <a:cs typeface="ＭＳ Ｐゴシック"/>
              </a:rPr>
              <a:t>仲介</a:t>
            </a:r>
            <a:r>
              <a:rPr sz="1400" b="1" spc="-20" dirty="0">
                <a:solidFill>
                  <a:srgbClr val="FFFFFF"/>
                </a:solidFill>
                <a:latin typeface="ＭＳ Ｐゴシック"/>
                <a:cs typeface="ＭＳ Ｐゴシック"/>
              </a:rPr>
              <a:t>機関</a:t>
            </a:r>
            <a:r>
              <a:rPr sz="1400" b="1" spc="-50" dirty="0">
                <a:solidFill>
                  <a:srgbClr val="FFFFFF"/>
                </a:solidFill>
                <a:latin typeface="ＭＳ Ｐゴシック"/>
                <a:cs typeface="ＭＳ Ｐゴシック"/>
              </a:rPr>
              <a:t>Ｘ</a:t>
            </a:r>
            <a:endParaRPr sz="1400">
              <a:latin typeface="ＭＳ Ｐゴシック"/>
              <a:cs typeface="ＭＳ Ｐゴシック"/>
            </a:endParaRPr>
          </a:p>
        </p:txBody>
      </p:sp>
      <p:sp>
        <p:nvSpPr>
          <p:cNvPr id="103" name="object 103"/>
          <p:cNvSpPr txBox="1"/>
          <p:nvPr/>
        </p:nvSpPr>
        <p:spPr>
          <a:xfrm>
            <a:off x="9211056" y="2418589"/>
            <a:ext cx="1219200" cy="774571"/>
          </a:xfrm>
          <a:prstGeom prst="rect">
            <a:avLst/>
          </a:prstGeom>
          <a:solidFill>
            <a:srgbClr val="D99593"/>
          </a:solidFill>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194945">
              <a:spcBef>
                <a:spcPts val="985"/>
              </a:spcBef>
            </a:pPr>
            <a:r>
              <a:rPr sz="1400" b="1" spc="-10" dirty="0">
                <a:solidFill>
                  <a:srgbClr val="FFFFFF"/>
                </a:solidFill>
                <a:latin typeface="ＭＳ Ｐゴシック"/>
                <a:cs typeface="ＭＳ Ｐゴシック"/>
              </a:rPr>
              <a:t>仲介</a:t>
            </a:r>
            <a:r>
              <a:rPr sz="1400" b="1" spc="-20" dirty="0">
                <a:solidFill>
                  <a:srgbClr val="FFFFFF"/>
                </a:solidFill>
                <a:latin typeface="ＭＳ Ｐゴシック"/>
                <a:cs typeface="ＭＳ Ｐゴシック"/>
              </a:rPr>
              <a:t>機関</a:t>
            </a:r>
            <a:r>
              <a:rPr sz="1400" b="1" spc="-50" dirty="0">
                <a:solidFill>
                  <a:srgbClr val="FFFFFF"/>
                </a:solidFill>
                <a:latin typeface="ＭＳ Ｐゴシック"/>
                <a:cs typeface="ＭＳ Ｐゴシック"/>
              </a:rPr>
              <a:t>Ｙ</a:t>
            </a:r>
            <a:endParaRPr sz="1400">
              <a:latin typeface="ＭＳ Ｐゴシック"/>
              <a:cs typeface="ＭＳ Ｐゴシック"/>
            </a:endParaRPr>
          </a:p>
        </p:txBody>
      </p:sp>
      <p:sp>
        <p:nvSpPr>
          <p:cNvPr id="104" name="object 104"/>
          <p:cNvSpPr txBox="1"/>
          <p:nvPr/>
        </p:nvSpPr>
        <p:spPr>
          <a:xfrm>
            <a:off x="7775447" y="1650492"/>
            <a:ext cx="485140" cy="375744"/>
          </a:xfrm>
          <a:prstGeom prst="rect">
            <a:avLst/>
          </a:prstGeom>
          <a:solidFill>
            <a:srgbClr val="8EB4E2"/>
          </a:solidFill>
        </p:spPr>
        <p:txBody>
          <a:bodyPr vert="horz" wrap="square" lIns="0" tIns="6350" rIns="0" bIns="0" rtlCol="0">
            <a:spAutoFit/>
          </a:bodyPr>
          <a:lstStyle/>
          <a:p>
            <a:pPr marL="150495">
              <a:spcBef>
                <a:spcPts val="50"/>
              </a:spcBef>
            </a:pPr>
            <a:r>
              <a:rPr sz="2400" b="1" dirty="0">
                <a:latin typeface="Calibri"/>
                <a:cs typeface="Calibri"/>
              </a:rPr>
              <a:t>A</a:t>
            </a:r>
            <a:endParaRPr sz="2400">
              <a:latin typeface="Calibri"/>
              <a:cs typeface="Calibri"/>
            </a:endParaRPr>
          </a:p>
        </p:txBody>
      </p:sp>
      <p:sp>
        <p:nvSpPr>
          <p:cNvPr id="105" name="object 105"/>
          <p:cNvSpPr/>
          <p:nvPr/>
        </p:nvSpPr>
        <p:spPr>
          <a:xfrm>
            <a:off x="7903464" y="2081783"/>
            <a:ext cx="248920" cy="335280"/>
          </a:xfrm>
          <a:custGeom>
            <a:avLst/>
            <a:gdLst/>
            <a:ahLst/>
            <a:cxnLst/>
            <a:rect l="l" t="t" r="r" b="b"/>
            <a:pathLst>
              <a:path w="248920" h="335280">
                <a:moveTo>
                  <a:pt x="124206" y="0"/>
                </a:moveTo>
                <a:lnTo>
                  <a:pt x="0" y="124205"/>
                </a:lnTo>
                <a:lnTo>
                  <a:pt x="62102" y="124205"/>
                </a:lnTo>
                <a:lnTo>
                  <a:pt x="62102" y="335279"/>
                </a:lnTo>
                <a:lnTo>
                  <a:pt x="186309" y="335279"/>
                </a:lnTo>
                <a:lnTo>
                  <a:pt x="186309" y="124205"/>
                </a:lnTo>
                <a:lnTo>
                  <a:pt x="248412" y="124205"/>
                </a:lnTo>
                <a:lnTo>
                  <a:pt x="124206" y="0"/>
                </a:lnTo>
                <a:close/>
              </a:path>
            </a:pathLst>
          </a:custGeom>
          <a:solidFill>
            <a:srgbClr val="7E7E7E"/>
          </a:solidFill>
        </p:spPr>
        <p:txBody>
          <a:bodyPr wrap="square" lIns="0" tIns="0" rIns="0" bIns="0" rtlCol="0"/>
          <a:lstStyle/>
          <a:p>
            <a:endParaRPr/>
          </a:p>
        </p:txBody>
      </p:sp>
      <p:sp>
        <p:nvSpPr>
          <p:cNvPr id="106" name="object 106"/>
          <p:cNvSpPr txBox="1"/>
          <p:nvPr/>
        </p:nvSpPr>
        <p:spPr>
          <a:xfrm>
            <a:off x="8494776" y="1655065"/>
            <a:ext cx="485140" cy="375103"/>
          </a:xfrm>
          <a:prstGeom prst="rect">
            <a:avLst/>
          </a:prstGeom>
          <a:solidFill>
            <a:srgbClr val="8EB4E2"/>
          </a:solidFill>
        </p:spPr>
        <p:txBody>
          <a:bodyPr vert="horz" wrap="square" lIns="0" tIns="5715" rIns="0" bIns="0" rtlCol="0">
            <a:spAutoFit/>
          </a:bodyPr>
          <a:lstStyle/>
          <a:p>
            <a:pPr marL="158115">
              <a:spcBef>
                <a:spcPts val="45"/>
              </a:spcBef>
            </a:pPr>
            <a:r>
              <a:rPr sz="2400" b="1" dirty="0">
                <a:latin typeface="Calibri"/>
                <a:cs typeface="Calibri"/>
              </a:rPr>
              <a:t>B</a:t>
            </a:r>
            <a:endParaRPr sz="2400">
              <a:latin typeface="Calibri"/>
              <a:cs typeface="Calibri"/>
            </a:endParaRPr>
          </a:p>
        </p:txBody>
      </p:sp>
      <p:sp>
        <p:nvSpPr>
          <p:cNvPr id="107" name="object 107"/>
          <p:cNvSpPr txBox="1"/>
          <p:nvPr/>
        </p:nvSpPr>
        <p:spPr>
          <a:xfrm>
            <a:off x="9218677" y="1656588"/>
            <a:ext cx="486409" cy="375744"/>
          </a:xfrm>
          <a:prstGeom prst="rect">
            <a:avLst/>
          </a:prstGeom>
          <a:solidFill>
            <a:srgbClr val="8EB4E2"/>
          </a:solidFill>
        </p:spPr>
        <p:txBody>
          <a:bodyPr vert="horz" wrap="square" lIns="0" tIns="6350" rIns="0" bIns="0" rtlCol="0">
            <a:spAutoFit/>
          </a:bodyPr>
          <a:lstStyle/>
          <a:p>
            <a:pPr marL="163195">
              <a:spcBef>
                <a:spcPts val="50"/>
              </a:spcBef>
            </a:pPr>
            <a:r>
              <a:rPr sz="2400" b="1" dirty="0">
                <a:latin typeface="Calibri"/>
                <a:cs typeface="Calibri"/>
              </a:rPr>
              <a:t>C</a:t>
            </a:r>
            <a:endParaRPr sz="2400">
              <a:latin typeface="Calibri"/>
              <a:cs typeface="Calibri"/>
            </a:endParaRPr>
          </a:p>
        </p:txBody>
      </p:sp>
      <p:sp>
        <p:nvSpPr>
          <p:cNvPr id="108" name="object 108"/>
          <p:cNvSpPr txBox="1"/>
          <p:nvPr/>
        </p:nvSpPr>
        <p:spPr>
          <a:xfrm>
            <a:off x="9930383" y="1648968"/>
            <a:ext cx="485140" cy="376385"/>
          </a:xfrm>
          <a:prstGeom prst="rect">
            <a:avLst/>
          </a:prstGeom>
          <a:solidFill>
            <a:srgbClr val="8EB4E2"/>
          </a:solidFill>
        </p:spPr>
        <p:txBody>
          <a:bodyPr vert="horz" wrap="square" lIns="0" tIns="6985" rIns="0" bIns="0" rtlCol="0">
            <a:spAutoFit/>
          </a:bodyPr>
          <a:lstStyle/>
          <a:p>
            <a:pPr marL="147320">
              <a:spcBef>
                <a:spcPts val="55"/>
              </a:spcBef>
            </a:pPr>
            <a:r>
              <a:rPr sz="2400" b="1" dirty="0">
                <a:latin typeface="Calibri"/>
                <a:cs typeface="Calibri"/>
              </a:rPr>
              <a:t>D</a:t>
            </a:r>
            <a:endParaRPr sz="2400">
              <a:latin typeface="Calibri"/>
              <a:cs typeface="Calibri"/>
            </a:endParaRPr>
          </a:p>
        </p:txBody>
      </p:sp>
      <p:pic>
        <p:nvPicPr>
          <p:cNvPr id="109" name="object 109"/>
          <p:cNvPicPr/>
          <p:nvPr/>
        </p:nvPicPr>
        <p:blipFill>
          <a:blip r:embed="rId7" cstate="print"/>
          <a:stretch>
            <a:fillRect/>
          </a:stretch>
        </p:blipFill>
        <p:spPr>
          <a:xfrm>
            <a:off x="8272272" y="1770888"/>
            <a:ext cx="213359" cy="178308"/>
          </a:xfrm>
          <a:prstGeom prst="rect">
            <a:avLst/>
          </a:prstGeom>
        </p:spPr>
      </p:pic>
      <p:pic>
        <p:nvPicPr>
          <p:cNvPr id="110" name="object 110"/>
          <p:cNvPicPr/>
          <p:nvPr/>
        </p:nvPicPr>
        <p:blipFill>
          <a:blip r:embed="rId17" cstate="print"/>
          <a:stretch>
            <a:fillRect/>
          </a:stretch>
        </p:blipFill>
        <p:spPr>
          <a:xfrm>
            <a:off x="9008365" y="1773936"/>
            <a:ext cx="213359" cy="179831"/>
          </a:xfrm>
          <a:prstGeom prst="rect">
            <a:avLst/>
          </a:prstGeom>
        </p:spPr>
      </p:pic>
      <p:pic>
        <p:nvPicPr>
          <p:cNvPr id="111" name="object 111"/>
          <p:cNvPicPr/>
          <p:nvPr/>
        </p:nvPicPr>
        <p:blipFill>
          <a:blip r:embed="rId9" cstate="print"/>
          <a:stretch>
            <a:fillRect/>
          </a:stretch>
        </p:blipFill>
        <p:spPr>
          <a:xfrm>
            <a:off x="9717024" y="1767839"/>
            <a:ext cx="213359" cy="179832"/>
          </a:xfrm>
          <a:prstGeom prst="rect">
            <a:avLst/>
          </a:prstGeom>
        </p:spPr>
      </p:pic>
      <p:sp>
        <p:nvSpPr>
          <p:cNvPr id="112" name="object 112"/>
          <p:cNvSpPr/>
          <p:nvPr/>
        </p:nvSpPr>
        <p:spPr>
          <a:xfrm>
            <a:off x="10059923" y="2080260"/>
            <a:ext cx="248920" cy="334010"/>
          </a:xfrm>
          <a:custGeom>
            <a:avLst/>
            <a:gdLst/>
            <a:ahLst/>
            <a:cxnLst/>
            <a:rect l="l" t="t" r="r" b="b"/>
            <a:pathLst>
              <a:path w="248920" h="334010">
                <a:moveTo>
                  <a:pt x="186308" y="0"/>
                </a:moveTo>
                <a:lnTo>
                  <a:pt x="62102" y="0"/>
                </a:lnTo>
                <a:lnTo>
                  <a:pt x="62102" y="209550"/>
                </a:lnTo>
                <a:lnTo>
                  <a:pt x="0" y="209550"/>
                </a:lnTo>
                <a:lnTo>
                  <a:pt x="124205" y="333755"/>
                </a:lnTo>
                <a:lnTo>
                  <a:pt x="248411" y="209550"/>
                </a:lnTo>
                <a:lnTo>
                  <a:pt x="186308" y="209550"/>
                </a:lnTo>
                <a:lnTo>
                  <a:pt x="186308" y="0"/>
                </a:lnTo>
                <a:close/>
              </a:path>
            </a:pathLst>
          </a:custGeom>
          <a:solidFill>
            <a:srgbClr val="7E7E7E"/>
          </a:solidFill>
        </p:spPr>
        <p:txBody>
          <a:bodyPr wrap="square" lIns="0" tIns="0" rIns="0" bIns="0" rtlCol="0"/>
          <a:lstStyle/>
          <a:p>
            <a:endParaRPr/>
          </a:p>
        </p:txBody>
      </p:sp>
      <p:sp>
        <p:nvSpPr>
          <p:cNvPr id="113" name="object 113"/>
          <p:cNvSpPr txBox="1"/>
          <p:nvPr/>
        </p:nvSpPr>
        <p:spPr>
          <a:xfrm>
            <a:off x="8047482" y="3837814"/>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①</a:t>
            </a:r>
            <a:endParaRPr sz="1100">
              <a:latin typeface="ＭＳ Ｐゴシック"/>
              <a:cs typeface="ＭＳ Ｐゴシック"/>
            </a:endParaRPr>
          </a:p>
        </p:txBody>
      </p:sp>
      <p:sp>
        <p:nvSpPr>
          <p:cNvPr id="114" name="object 114"/>
          <p:cNvSpPr txBox="1"/>
          <p:nvPr/>
        </p:nvSpPr>
        <p:spPr>
          <a:xfrm>
            <a:off x="8286369" y="1551177"/>
            <a:ext cx="1617345" cy="182742"/>
          </a:xfrm>
          <a:prstGeom prst="rect">
            <a:avLst/>
          </a:prstGeom>
        </p:spPr>
        <p:txBody>
          <a:bodyPr vert="horz" wrap="square" lIns="0" tIns="13335" rIns="0" bIns="0" rtlCol="0">
            <a:spAutoFit/>
          </a:bodyPr>
          <a:lstStyle/>
          <a:p>
            <a:pPr marL="12700">
              <a:spcBef>
                <a:spcPts val="105"/>
              </a:spcBef>
              <a:tabLst>
                <a:tab pos="745490" algn="l"/>
                <a:tab pos="1463675" algn="l"/>
              </a:tabLst>
            </a:pPr>
            <a:r>
              <a:rPr sz="1650" b="1" spc="-75" baseline="2525" dirty="0">
                <a:latin typeface="ＭＳ Ｐゴシック"/>
                <a:cs typeface="ＭＳ Ｐゴシック"/>
              </a:rPr>
              <a:t>③</a:t>
            </a:r>
            <a:r>
              <a:rPr sz="1650" b="1" baseline="2525" dirty="0">
                <a:latin typeface="ＭＳ Ｐゴシック"/>
                <a:cs typeface="ＭＳ Ｐゴシック"/>
              </a:rPr>
              <a:t>	</a:t>
            </a:r>
            <a:r>
              <a:rPr sz="1650" b="1" spc="-75" baseline="2525" dirty="0">
                <a:latin typeface="ＭＳ Ｐゴシック"/>
                <a:cs typeface="ＭＳ Ｐゴシック"/>
              </a:rPr>
              <a:t>④</a:t>
            </a:r>
            <a:r>
              <a:rPr sz="1650" b="1" baseline="2525" dirty="0">
                <a:latin typeface="ＭＳ Ｐゴシック"/>
                <a:cs typeface="ＭＳ Ｐゴシック"/>
              </a:rPr>
              <a:t>	</a:t>
            </a:r>
            <a:r>
              <a:rPr sz="1100" b="1" spc="-50" dirty="0">
                <a:latin typeface="ＭＳ Ｐゴシック"/>
                <a:cs typeface="ＭＳ Ｐゴシック"/>
              </a:rPr>
              <a:t>⑤</a:t>
            </a:r>
            <a:endParaRPr sz="1100">
              <a:latin typeface="ＭＳ Ｐゴシック"/>
              <a:cs typeface="ＭＳ Ｐゴシック"/>
            </a:endParaRPr>
          </a:p>
        </p:txBody>
      </p:sp>
      <p:sp>
        <p:nvSpPr>
          <p:cNvPr id="115" name="object 115"/>
          <p:cNvSpPr txBox="1"/>
          <p:nvPr/>
        </p:nvSpPr>
        <p:spPr>
          <a:xfrm>
            <a:off x="9994773" y="3817747"/>
            <a:ext cx="165735" cy="182101"/>
          </a:xfrm>
          <a:prstGeom prst="rect">
            <a:avLst/>
          </a:prstGeom>
        </p:spPr>
        <p:txBody>
          <a:bodyPr vert="horz" wrap="square" lIns="0" tIns="12700" rIns="0" bIns="0" rtlCol="0">
            <a:spAutoFit/>
          </a:bodyPr>
          <a:lstStyle/>
          <a:p>
            <a:pPr marL="12700">
              <a:spcBef>
                <a:spcPts val="100"/>
              </a:spcBef>
            </a:pPr>
            <a:r>
              <a:rPr sz="1100" b="1" spc="-5" dirty="0">
                <a:latin typeface="ＭＳ Ｐゴシック"/>
                <a:cs typeface="ＭＳ Ｐゴシック"/>
              </a:rPr>
              <a:t>⑦</a:t>
            </a:r>
            <a:endParaRPr sz="1100">
              <a:latin typeface="ＭＳ Ｐゴシック"/>
              <a:cs typeface="ＭＳ Ｐゴシック"/>
            </a:endParaRPr>
          </a:p>
        </p:txBody>
      </p:sp>
      <p:sp>
        <p:nvSpPr>
          <p:cNvPr id="116" name="object 116"/>
          <p:cNvSpPr txBox="1"/>
          <p:nvPr/>
        </p:nvSpPr>
        <p:spPr>
          <a:xfrm>
            <a:off x="10335895" y="2166874"/>
            <a:ext cx="165735" cy="182742"/>
          </a:xfrm>
          <a:prstGeom prst="rect">
            <a:avLst/>
          </a:prstGeom>
        </p:spPr>
        <p:txBody>
          <a:bodyPr vert="horz" wrap="square" lIns="0" tIns="13335" rIns="0" bIns="0" rtlCol="0">
            <a:spAutoFit/>
          </a:bodyPr>
          <a:lstStyle/>
          <a:p>
            <a:pPr marL="12700">
              <a:spcBef>
                <a:spcPts val="105"/>
              </a:spcBef>
            </a:pPr>
            <a:r>
              <a:rPr sz="1100" b="1" spc="-5" dirty="0">
                <a:latin typeface="ＭＳ Ｐゴシック"/>
                <a:cs typeface="ＭＳ Ｐゴシック"/>
              </a:rPr>
              <a:t>⑥</a:t>
            </a:r>
            <a:endParaRPr sz="1100">
              <a:latin typeface="ＭＳ Ｐゴシック"/>
              <a:cs typeface="ＭＳ Ｐゴシック"/>
            </a:endParaRPr>
          </a:p>
        </p:txBody>
      </p:sp>
      <p:sp>
        <p:nvSpPr>
          <p:cNvPr id="117" name="object 117"/>
          <p:cNvSpPr txBox="1"/>
          <p:nvPr/>
        </p:nvSpPr>
        <p:spPr>
          <a:xfrm>
            <a:off x="8838945" y="2118740"/>
            <a:ext cx="635000" cy="197490"/>
          </a:xfrm>
          <a:prstGeom prst="rect">
            <a:avLst/>
          </a:prstGeom>
        </p:spPr>
        <p:txBody>
          <a:bodyPr vert="horz" wrap="square" lIns="0" tIns="12700" rIns="0" bIns="0" rtlCol="0">
            <a:spAutoFit/>
          </a:bodyPr>
          <a:lstStyle/>
          <a:p>
            <a:pPr marL="12700">
              <a:spcBef>
                <a:spcPts val="100"/>
              </a:spcBef>
            </a:pPr>
            <a:r>
              <a:rPr sz="1200" b="1" spc="-15" dirty="0">
                <a:latin typeface="メイリオ"/>
                <a:cs typeface="メイリオ"/>
              </a:rPr>
              <a:t>ユーザー</a:t>
            </a:r>
            <a:endParaRPr sz="1200">
              <a:latin typeface="メイリオ"/>
              <a:cs typeface="メイリオ"/>
            </a:endParaRPr>
          </a:p>
        </p:txBody>
      </p:sp>
      <p:sp>
        <p:nvSpPr>
          <p:cNvPr id="118" name="object 118"/>
          <p:cNvSpPr/>
          <p:nvPr/>
        </p:nvSpPr>
        <p:spPr>
          <a:xfrm>
            <a:off x="1965959" y="5925312"/>
            <a:ext cx="394970" cy="216535"/>
          </a:xfrm>
          <a:custGeom>
            <a:avLst/>
            <a:gdLst/>
            <a:ahLst/>
            <a:cxnLst/>
            <a:rect l="l" t="t" r="r" b="b"/>
            <a:pathLst>
              <a:path w="394969" h="216535">
                <a:moveTo>
                  <a:pt x="286512" y="0"/>
                </a:moveTo>
                <a:lnTo>
                  <a:pt x="286512" y="54101"/>
                </a:lnTo>
                <a:lnTo>
                  <a:pt x="0" y="54101"/>
                </a:lnTo>
                <a:lnTo>
                  <a:pt x="0" y="162306"/>
                </a:lnTo>
                <a:lnTo>
                  <a:pt x="286512" y="162306"/>
                </a:lnTo>
                <a:lnTo>
                  <a:pt x="286512" y="216408"/>
                </a:lnTo>
                <a:lnTo>
                  <a:pt x="394716" y="108203"/>
                </a:lnTo>
                <a:lnTo>
                  <a:pt x="286512" y="0"/>
                </a:lnTo>
                <a:close/>
              </a:path>
            </a:pathLst>
          </a:custGeom>
          <a:solidFill>
            <a:srgbClr val="7E7E7E"/>
          </a:solidFill>
        </p:spPr>
        <p:txBody>
          <a:bodyPr wrap="square" lIns="0" tIns="0" rIns="0" bIns="0" rtlCol="0"/>
          <a:lstStyle/>
          <a:p>
            <a:endParaRPr/>
          </a:p>
        </p:txBody>
      </p:sp>
      <p:sp>
        <p:nvSpPr>
          <p:cNvPr id="119" name="object 119"/>
          <p:cNvSpPr txBox="1"/>
          <p:nvPr/>
        </p:nvSpPr>
        <p:spPr>
          <a:xfrm>
            <a:off x="2394915" y="5931509"/>
            <a:ext cx="2080260" cy="228268"/>
          </a:xfrm>
          <a:prstGeom prst="rect">
            <a:avLst/>
          </a:prstGeom>
        </p:spPr>
        <p:txBody>
          <a:bodyPr vert="horz" wrap="square" lIns="0" tIns="12700" rIns="0" bIns="0" rtlCol="0">
            <a:spAutoFit/>
          </a:bodyPr>
          <a:lstStyle/>
          <a:p>
            <a:pPr marL="12700">
              <a:spcBef>
                <a:spcPts val="100"/>
              </a:spcBef>
            </a:pPr>
            <a:r>
              <a:rPr sz="1400" spc="-20" dirty="0">
                <a:latin typeface="ＭＳ Ｐゴシック"/>
                <a:cs typeface="ＭＳ Ｐゴシック"/>
              </a:rPr>
              <a:t>はＣＢＤＣの保有者の動き。</a:t>
            </a:r>
            <a:endParaRPr sz="1400">
              <a:latin typeface="ＭＳ Ｐゴシック"/>
              <a:cs typeface="ＭＳ Ｐゴシック"/>
            </a:endParaRPr>
          </a:p>
        </p:txBody>
      </p:sp>
      <p:sp>
        <p:nvSpPr>
          <p:cNvPr id="120" name="object 120"/>
          <p:cNvSpPr txBox="1"/>
          <p:nvPr/>
        </p:nvSpPr>
        <p:spPr>
          <a:xfrm>
            <a:off x="4562349" y="5881217"/>
            <a:ext cx="1593215" cy="299720"/>
          </a:xfrm>
          <a:prstGeom prst="rect">
            <a:avLst/>
          </a:prstGeom>
        </p:spPr>
        <p:txBody>
          <a:bodyPr vert="horz" wrap="square" lIns="0" tIns="12700" rIns="0" bIns="0" rtlCol="0">
            <a:spAutoFit/>
          </a:bodyPr>
          <a:lstStyle/>
          <a:p>
            <a:pPr marL="12700">
              <a:spcBef>
                <a:spcPts val="100"/>
              </a:spcBef>
            </a:pPr>
            <a:r>
              <a:rPr dirty="0">
                <a:latin typeface="ＭＳ Ｐゴシック"/>
                <a:cs typeface="ＭＳ Ｐゴシック"/>
              </a:rPr>
              <a:t>→</a:t>
            </a:r>
            <a:r>
              <a:rPr sz="1400" spc="-10" dirty="0">
                <a:latin typeface="ＭＳ Ｐゴシック"/>
                <a:cs typeface="ＭＳ Ｐゴシック"/>
              </a:rPr>
              <a:t>は台帳上の動き。</a:t>
            </a:r>
            <a:endParaRPr sz="1400">
              <a:latin typeface="ＭＳ Ｐゴシック"/>
              <a:cs typeface="ＭＳ Ｐゴシック"/>
            </a:endParaRPr>
          </a:p>
        </p:txBody>
      </p:sp>
      <p:sp>
        <p:nvSpPr>
          <p:cNvPr id="121" name="object 121"/>
          <p:cNvSpPr txBox="1"/>
          <p:nvPr/>
        </p:nvSpPr>
        <p:spPr>
          <a:xfrm>
            <a:off x="1943201" y="6217717"/>
            <a:ext cx="6059170" cy="182101"/>
          </a:xfrm>
          <a:prstGeom prst="rect">
            <a:avLst/>
          </a:prstGeom>
        </p:spPr>
        <p:txBody>
          <a:bodyPr vert="horz" wrap="square" lIns="0" tIns="12700" rIns="0" bIns="0" rtlCol="0">
            <a:spAutoFit/>
          </a:bodyPr>
          <a:lstStyle/>
          <a:p>
            <a:pPr marL="12700">
              <a:spcBef>
                <a:spcPts val="100"/>
              </a:spcBef>
            </a:pPr>
            <a:r>
              <a:rPr sz="1100" dirty="0">
                <a:latin typeface="ＭＳ Ｐゴシック"/>
                <a:cs typeface="ＭＳ Ｐゴシック"/>
              </a:rPr>
              <a:t>（注１）①：</a:t>
            </a:r>
            <a:r>
              <a:rPr sz="1100" spc="-20" dirty="0">
                <a:latin typeface="ＭＳ Ｐゴシック"/>
                <a:cs typeface="ＭＳ Ｐゴシック"/>
              </a:rPr>
              <a:t>発行、②：払出、③・⑤：同一仲介機関内の移転、④：仲介機関を跨ぐ移転、⑥：受入、⑦：還収</a:t>
            </a:r>
            <a:endParaRPr sz="1100">
              <a:latin typeface="ＭＳ Ｐゴシック"/>
              <a:cs typeface="ＭＳ Ｐゴシック"/>
            </a:endParaRPr>
          </a:p>
        </p:txBody>
      </p:sp>
      <p:sp>
        <p:nvSpPr>
          <p:cNvPr id="122" name="object 122"/>
          <p:cNvSpPr txBox="1"/>
          <p:nvPr/>
        </p:nvSpPr>
        <p:spPr>
          <a:xfrm>
            <a:off x="1943201" y="6423457"/>
            <a:ext cx="8298180" cy="361315"/>
          </a:xfrm>
          <a:prstGeom prst="rect">
            <a:avLst/>
          </a:prstGeom>
        </p:spPr>
        <p:txBody>
          <a:bodyPr vert="horz" wrap="square" lIns="0" tIns="12700" rIns="0" bIns="0" rtlCol="0">
            <a:spAutoFit/>
          </a:bodyPr>
          <a:lstStyle/>
          <a:p>
            <a:pPr marL="376555" marR="5080" indent="-364490">
              <a:spcBef>
                <a:spcPts val="100"/>
              </a:spcBef>
            </a:pPr>
            <a:r>
              <a:rPr sz="1100" dirty="0">
                <a:latin typeface="ＭＳ Ｐゴシック"/>
                <a:cs typeface="ＭＳ Ｐゴシック"/>
              </a:rPr>
              <a:t>（注２）</a:t>
            </a:r>
            <a:r>
              <a:rPr sz="1100" spc="-15" dirty="0">
                <a:latin typeface="ＭＳ Ｐゴシック"/>
                <a:cs typeface="ＭＳ Ｐゴシック"/>
              </a:rPr>
              <a:t>パターン２において、払出</a:t>
            </a:r>
            <a:r>
              <a:rPr sz="1100" spc="-10" dirty="0">
                <a:latin typeface="ＭＳ Ｐゴシック"/>
                <a:cs typeface="ＭＳ Ｐゴシック"/>
              </a:rPr>
              <a:t>（②）</a:t>
            </a:r>
            <a:r>
              <a:rPr sz="1100" spc="-15" dirty="0">
                <a:latin typeface="ＭＳ Ｐゴシック"/>
                <a:cs typeface="ＭＳ Ｐゴシック"/>
              </a:rPr>
              <a:t>、仲介機関を跨ぐ移転</a:t>
            </a:r>
            <a:r>
              <a:rPr sz="1100" dirty="0">
                <a:latin typeface="ＭＳ Ｐゴシック"/>
                <a:cs typeface="ＭＳ Ｐゴシック"/>
              </a:rPr>
              <a:t>（④）</a:t>
            </a:r>
            <a:r>
              <a:rPr sz="1100" spc="-10" dirty="0">
                <a:latin typeface="ＭＳ Ｐゴシック"/>
                <a:cs typeface="ＭＳ Ｐゴシック"/>
              </a:rPr>
              <a:t>、受入（⑥）</a:t>
            </a:r>
            <a:r>
              <a:rPr sz="1100" spc="-20" dirty="0">
                <a:latin typeface="ＭＳ Ｐゴシック"/>
                <a:cs typeface="ＭＳ Ｐゴシック"/>
              </a:rPr>
              <a:t>は、中央銀行台帳と仲介機関台帳の口座残高が同時に増減する。</a:t>
            </a:r>
            <a:r>
              <a:rPr sz="1100" dirty="0">
                <a:latin typeface="ＭＳ Ｐゴシック"/>
                <a:cs typeface="ＭＳ Ｐゴシック"/>
              </a:rPr>
              <a:t>同一仲介機関内の移転</a:t>
            </a:r>
            <a:r>
              <a:rPr sz="1100" spc="-10" dirty="0">
                <a:latin typeface="ＭＳ Ｐゴシック"/>
                <a:cs typeface="ＭＳ Ｐゴシック"/>
              </a:rPr>
              <a:t>（③、⑤）</a:t>
            </a:r>
            <a:r>
              <a:rPr sz="1100" spc="-20" dirty="0">
                <a:latin typeface="ＭＳ Ｐゴシック"/>
                <a:cs typeface="ＭＳ Ｐゴシック"/>
              </a:rPr>
              <a:t>の動きは、中央銀行台帳に反映されない。</a:t>
            </a:r>
            <a:endParaRPr sz="1100">
              <a:latin typeface="ＭＳ Ｐゴシック"/>
              <a:cs typeface="ＭＳ Ｐゴシック"/>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0424922" y="6515201"/>
            <a:ext cx="151765" cy="258404"/>
          </a:xfrm>
          <a:prstGeom prst="rect">
            <a:avLst/>
          </a:prstGeom>
        </p:spPr>
        <p:txBody>
          <a:bodyPr vert="horz" wrap="square" lIns="0" tIns="12065" rIns="0" bIns="0" rtlCol="0">
            <a:spAutoFit/>
          </a:bodyPr>
          <a:lstStyle/>
          <a:p>
            <a:pPr marL="12700">
              <a:spcBef>
                <a:spcPts val="95"/>
              </a:spcBef>
            </a:pPr>
            <a:r>
              <a:rPr sz="1600" spc="-5" dirty="0">
                <a:latin typeface="メイリオ"/>
                <a:cs typeface="メイリオ"/>
              </a:rPr>
              <a:t>9</a:t>
            </a:r>
            <a:endParaRPr sz="1600">
              <a:latin typeface="メイリオ"/>
              <a:cs typeface="メイリオ"/>
            </a:endParaRPr>
          </a:p>
        </p:txBody>
      </p:sp>
      <p:sp>
        <p:nvSpPr>
          <p:cNvPr id="4" name="object 4"/>
          <p:cNvSpPr txBox="1">
            <a:spLocks noGrp="1"/>
          </p:cNvSpPr>
          <p:nvPr>
            <p:ph type="title"/>
          </p:nvPr>
        </p:nvSpPr>
        <p:spPr>
          <a:xfrm>
            <a:off x="2362200" y="344387"/>
            <a:ext cx="10515600" cy="1367041"/>
          </a:xfrm>
          <a:prstGeom prst="rect">
            <a:avLst/>
          </a:prstGeom>
        </p:spPr>
        <p:txBody>
          <a:bodyPr vert="horz" wrap="square" lIns="0" tIns="12700" rIns="0" bIns="0" rtlCol="0" anchor="ctr">
            <a:spAutoFit/>
          </a:bodyPr>
          <a:lstStyle/>
          <a:p>
            <a:pPr marL="12700">
              <a:lnSpc>
                <a:spcPct val="100000"/>
              </a:lnSpc>
              <a:spcBef>
                <a:spcPts val="100"/>
              </a:spcBef>
            </a:pPr>
            <a:r>
              <a:rPr dirty="0"/>
              <a:t>５．フェーズ１の結果（処理性能の検証方法</a:t>
            </a:r>
            <a:r>
              <a:rPr spc="-50" dirty="0"/>
              <a:t>）</a:t>
            </a:r>
          </a:p>
        </p:txBody>
      </p:sp>
      <p:sp>
        <p:nvSpPr>
          <p:cNvPr id="5" name="object 5"/>
          <p:cNvSpPr txBox="1"/>
          <p:nvPr/>
        </p:nvSpPr>
        <p:spPr>
          <a:xfrm>
            <a:off x="2316886" y="4145027"/>
            <a:ext cx="6549390" cy="2641749"/>
          </a:xfrm>
          <a:prstGeom prst="rect">
            <a:avLst/>
          </a:prstGeom>
        </p:spPr>
        <p:txBody>
          <a:bodyPr vert="horz" wrap="square" lIns="0" tIns="96520" rIns="0" bIns="0" rtlCol="0">
            <a:spAutoFit/>
          </a:bodyPr>
          <a:lstStyle/>
          <a:p>
            <a:pPr marL="12700">
              <a:spcBef>
                <a:spcPts val="760"/>
              </a:spcBef>
            </a:pPr>
            <a:r>
              <a:rPr sz="1200" spc="-10" dirty="0">
                <a:latin typeface="ＭＳ Ｐゴシック"/>
                <a:cs typeface="ＭＳ Ｐゴシック"/>
              </a:rPr>
              <a:t>（１）</a:t>
            </a:r>
            <a:r>
              <a:rPr sz="1200" spc="-15" dirty="0">
                <a:latin typeface="ＭＳ Ｐゴシック"/>
                <a:cs typeface="ＭＳ Ｐゴシック"/>
              </a:rPr>
              <a:t>実験の主な前提</a:t>
            </a:r>
            <a:endParaRPr sz="1200">
              <a:latin typeface="ＭＳ Ｐゴシック"/>
              <a:cs typeface="ＭＳ Ｐゴシック"/>
            </a:endParaRPr>
          </a:p>
          <a:p>
            <a:pPr marL="360045" indent="-183515">
              <a:spcBef>
                <a:spcPts val="660"/>
              </a:spcBef>
              <a:buFont typeface="Wingdings"/>
              <a:buChar char=""/>
              <a:tabLst>
                <a:tab pos="360680" algn="l"/>
              </a:tabLst>
            </a:pPr>
            <a:r>
              <a:rPr sz="1200" spc="-10" dirty="0">
                <a:latin typeface="ＭＳ Ｐゴシック"/>
                <a:cs typeface="ＭＳ Ｐゴシック"/>
              </a:rPr>
              <a:t>エンドユーザー数</a:t>
            </a:r>
            <a:r>
              <a:rPr sz="1200" dirty="0">
                <a:latin typeface="ＭＳ Ｐゴシック"/>
                <a:cs typeface="ＭＳ Ｐゴシック"/>
              </a:rPr>
              <a:t>：10</a:t>
            </a:r>
            <a:r>
              <a:rPr sz="1200" spc="-10" dirty="0">
                <a:latin typeface="ＭＳ Ｐゴシック"/>
                <a:cs typeface="ＭＳ Ｐゴシック"/>
              </a:rPr>
              <a:t>万人、仲介機関数：５先</a:t>
            </a:r>
            <a:r>
              <a:rPr sz="1200" dirty="0">
                <a:latin typeface="ＭＳ Ｐゴシック"/>
                <a:cs typeface="ＭＳ Ｐゴシック"/>
              </a:rPr>
              <a:t>（</a:t>
            </a:r>
            <a:r>
              <a:rPr sz="1200" spc="-15" dirty="0">
                <a:latin typeface="ＭＳ Ｐゴシック"/>
                <a:cs typeface="ＭＳ Ｐゴシック"/>
              </a:rPr>
              <a:t>大規模２、中規模１、小規模２</a:t>
            </a:r>
            <a:r>
              <a:rPr sz="1200" spc="-25" dirty="0">
                <a:latin typeface="ＭＳ Ｐゴシック"/>
                <a:cs typeface="ＭＳ Ｐゴシック"/>
              </a:rPr>
              <a:t>）</a:t>
            </a:r>
            <a:endParaRPr sz="1200">
              <a:latin typeface="ＭＳ Ｐゴシック"/>
              <a:cs typeface="ＭＳ Ｐゴシック"/>
            </a:endParaRPr>
          </a:p>
          <a:p>
            <a:pPr marL="360045" indent="-183515">
              <a:spcBef>
                <a:spcPts val="60"/>
              </a:spcBef>
              <a:buFont typeface="Wingdings"/>
              <a:buChar char=""/>
              <a:tabLst>
                <a:tab pos="360680" algn="l"/>
              </a:tabLst>
            </a:pPr>
            <a:r>
              <a:rPr sz="1200" spc="-10" dirty="0">
                <a:latin typeface="ＭＳ Ｐゴシック"/>
                <a:cs typeface="ＭＳ Ｐゴシック"/>
              </a:rPr>
              <a:t>取引指図の構成比：払出５％、同一仲介機関内の移転</a:t>
            </a:r>
            <a:r>
              <a:rPr sz="1200" dirty="0">
                <a:latin typeface="ＭＳ Ｐゴシック"/>
                <a:cs typeface="ＭＳ Ｐゴシック"/>
              </a:rPr>
              <a:t>30％</a:t>
            </a:r>
            <a:r>
              <a:rPr sz="1200" spc="-5" dirty="0">
                <a:latin typeface="ＭＳ Ｐゴシック"/>
                <a:cs typeface="ＭＳ Ｐゴシック"/>
              </a:rPr>
              <a:t>、仲介機関を跨ぐ移転</a:t>
            </a:r>
            <a:r>
              <a:rPr sz="1200" dirty="0">
                <a:latin typeface="ＭＳ Ｐゴシック"/>
                <a:cs typeface="ＭＳ Ｐゴシック"/>
              </a:rPr>
              <a:t>60％</a:t>
            </a:r>
            <a:r>
              <a:rPr sz="1200" spc="-15" dirty="0">
                <a:latin typeface="ＭＳ Ｐゴシック"/>
                <a:cs typeface="ＭＳ Ｐゴシック"/>
              </a:rPr>
              <a:t>、受入５％</a:t>
            </a:r>
            <a:endParaRPr sz="1200">
              <a:latin typeface="ＭＳ Ｐゴシック"/>
              <a:cs typeface="ＭＳ Ｐゴシック"/>
            </a:endParaRPr>
          </a:p>
          <a:p>
            <a:pPr marL="360045" indent="-183515">
              <a:spcBef>
                <a:spcPts val="60"/>
              </a:spcBef>
              <a:buFont typeface="Wingdings"/>
              <a:buChar char=""/>
              <a:tabLst>
                <a:tab pos="360680" algn="l"/>
              </a:tabLst>
            </a:pPr>
            <a:r>
              <a:rPr sz="1200" spc="-10" dirty="0">
                <a:latin typeface="ＭＳ Ｐゴシック"/>
                <a:cs typeface="ＭＳ Ｐゴシック"/>
              </a:rPr>
              <a:t>パターン３における発行総トークン数：2,500万、１回の取引指図における更新対象トークン数</a:t>
            </a:r>
            <a:r>
              <a:rPr sz="1200" spc="-25" dirty="0">
                <a:latin typeface="ＭＳ Ｐゴシック"/>
                <a:cs typeface="ＭＳ Ｐゴシック"/>
              </a:rPr>
              <a:t>：10</a:t>
            </a:r>
            <a:endParaRPr sz="1200">
              <a:latin typeface="ＭＳ Ｐゴシック"/>
              <a:cs typeface="ＭＳ Ｐゴシック"/>
            </a:endParaRPr>
          </a:p>
          <a:p>
            <a:pPr marL="12700">
              <a:spcBef>
                <a:spcPts val="660"/>
              </a:spcBef>
            </a:pPr>
            <a:r>
              <a:rPr sz="1200" spc="-10" dirty="0">
                <a:latin typeface="ＭＳ Ｐゴシック"/>
                <a:cs typeface="ＭＳ Ｐゴシック"/>
              </a:rPr>
              <a:t>（２）</a:t>
            </a:r>
            <a:r>
              <a:rPr sz="1200" spc="-20" dirty="0">
                <a:latin typeface="ＭＳ Ｐゴシック"/>
                <a:cs typeface="ＭＳ Ｐゴシック"/>
              </a:rPr>
              <a:t>２つのシナリオ</a:t>
            </a:r>
            <a:endParaRPr sz="1200">
              <a:latin typeface="ＭＳ Ｐゴシック"/>
              <a:cs typeface="ＭＳ Ｐゴシック"/>
            </a:endParaRPr>
          </a:p>
          <a:p>
            <a:pPr marL="137160">
              <a:spcBef>
                <a:spcPts val="660"/>
              </a:spcBef>
            </a:pPr>
            <a:r>
              <a:rPr sz="1200" spc="35" dirty="0">
                <a:latin typeface="ＭＳ Ｐゴシック"/>
                <a:cs typeface="ＭＳ Ｐゴシック"/>
              </a:rPr>
              <a:t>① </a:t>
            </a:r>
            <a:r>
              <a:rPr sz="1200" b="1" spc="-10" dirty="0">
                <a:solidFill>
                  <a:srgbClr val="006FC0"/>
                </a:solidFill>
                <a:latin typeface="ＭＳ Ｐゴシック"/>
                <a:cs typeface="ＭＳ Ｐゴシック"/>
              </a:rPr>
              <a:t>通常負</a:t>
            </a:r>
            <a:r>
              <a:rPr sz="1200" b="1" spc="-20" dirty="0">
                <a:solidFill>
                  <a:srgbClr val="006FC0"/>
                </a:solidFill>
                <a:latin typeface="ＭＳ Ｐゴシック"/>
                <a:cs typeface="ＭＳ Ｐゴシック"/>
              </a:rPr>
              <a:t>荷シナリオ</a:t>
            </a:r>
            <a:r>
              <a:rPr sz="1200" dirty="0">
                <a:latin typeface="ＭＳ Ｐゴシック"/>
                <a:cs typeface="ＭＳ Ｐゴシック"/>
              </a:rPr>
              <a:t>：秒間500</a:t>
            </a:r>
            <a:r>
              <a:rPr sz="1200" spc="-10" dirty="0">
                <a:latin typeface="ＭＳ Ｐゴシック"/>
                <a:cs typeface="ＭＳ Ｐゴシック"/>
              </a:rPr>
              <a:t>件の取引指図を投入</a:t>
            </a:r>
            <a:r>
              <a:rPr sz="1200" dirty="0">
                <a:latin typeface="ＭＳ Ｐゴシック"/>
                <a:cs typeface="ＭＳ Ｐゴシック"/>
              </a:rPr>
              <a:t>（</a:t>
            </a:r>
            <a:r>
              <a:rPr sz="1200" spc="-10" dirty="0">
                <a:latin typeface="ＭＳ Ｐゴシック"/>
                <a:cs typeface="ＭＳ Ｐゴシック"/>
              </a:rPr>
              <a:t>各パターンとも問題なく処理できる水準</a:t>
            </a:r>
            <a:r>
              <a:rPr sz="1200" spc="-50" dirty="0">
                <a:latin typeface="ＭＳ Ｐゴシック"/>
                <a:cs typeface="ＭＳ Ｐゴシック"/>
              </a:rPr>
              <a:t>）</a:t>
            </a:r>
            <a:endParaRPr sz="1200">
              <a:latin typeface="ＭＳ Ｐゴシック"/>
              <a:cs typeface="ＭＳ Ｐゴシック"/>
            </a:endParaRPr>
          </a:p>
          <a:p>
            <a:pPr marL="137160">
              <a:spcBef>
                <a:spcPts val="60"/>
              </a:spcBef>
            </a:pPr>
            <a:r>
              <a:rPr sz="1200" spc="45" dirty="0">
                <a:latin typeface="ＭＳ Ｐゴシック"/>
                <a:cs typeface="ＭＳ Ｐゴシック"/>
              </a:rPr>
              <a:t>② </a:t>
            </a:r>
            <a:r>
              <a:rPr sz="1200" b="1" spc="-10" dirty="0">
                <a:solidFill>
                  <a:srgbClr val="006FC0"/>
                </a:solidFill>
                <a:latin typeface="ＭＳ Ｐゴシック"/>
                <a:cs typeface="ＭＳ Ｐゴシック"/>
              </a:rPr>
              <a:t>高負荷シナリオ</a:t>
            </a:r>
            <a:r>
              <a:rPr sz="1200" dirty="0">
                <a:latin typeface="ＭＳ Ｐゴシック"/>
                <a:cs typeface="ＭＳ Ｐゴシック"/>
              </a:rPr>
              <a:t>：秒間</a:t>
            </a:r>
            <a:r>
              <a:rPr sz="1200" spc="-10" dirty="0">
                <a:latin typeface="ＭＳ Ｐゴシック"/>
                <a:cs typeface="ＭＳ Ｐゴシック"/>
              </a:rPr>
              <a:t>3,000</a:t>
            </a:r>
            <a:r>
              <a:rPr sz="1200" dirty="0">
                <a:latin typeface="ＭＳ Ｐゴシック"/>
                <a:cs typeface="ＭＳ Ｐゴシック"/>
              </a:rPr>
              <a:t>件の取引指図を投入（</a:t>
            </a:r>
            <a:r>
              <a:rPr sz="1200" spc="-10" dirty="0">
                <a:latin typeface="ＭＳ Ｐゴシック"/>
                <a:cs typeface="ＭＳ Ｐゴシック"/>
              </a:rPr>
              <a:t>各パターンの処理性能に影響を与え得る水準</a:t>
            </a:r>
            <a:r>
              <a:rPr sz="1200" spc="-50" dirty="0">
                <a:latin typeface="ＭＳ Ｐゴシック"/>
                <a:cs typeface="ＭＳ Ｐゴシック"/>
              </a:rPr>
              <a:t>）</a:t>
            </a:r>
            <a:endParaRPr sz="1200">
              <a:latin typeface="ＭＳ Ｐゴシック"/>
              <a:cs typeface="ＭＳ Ｐゴシック"/>
            </a:endParaRPr>
          </a:p>
          <a:p>
            <a:pPr marL="12700">
              <a:spcBef>
                <a:spcPts val="660"/>
              </a:spcBef>
            </a:pPr>
            <a:r>
              <a:rPr sz="1200" spc="-10" dirty="0">
                <a:latin typeface="ＭＳ Ｐゴシック"/>
                <a:cs typeface="ＭＳ Ｐゴシック"/>
              </a:rPr>
              <a:t>（３）</a:t>
            </a:r>
            <a:r>
              <a:rPr sz="1200" dirty="0">
                <a:latin typeface="ＭＳ Ｐゴシック"/>
                <a:cs typeface="ＭＳ Ｐゴシック"/>
              </a:rPr>
              <a:t>検証の視点</a:t>
            </a:r>
            <a:r>
              <a:rPr sz="1200" spc="-10" dirty="0">
                <a:latin typeface="ＭＳ Ｐゴシック"/>
                <a:cs typeface="ＭＳ Ｐゴシック"/>
              </a:rPr>
              <a:t>（２つのシナリオについて以下の３つの値を計測し、パターン間の性能差を検証</a:t>
            </a:r>
            <a:r>
              <a:rPr sz="1200" spc="-50" dirty="0">
                <a:latin typeface="ＭＳ Ｐゴシック"/>
                <a:cs typeface="ＭＳ Ｐゴシック"/>
              </a:rPr>
              <a:t>）</a:t>
            </a:r>
            <a:endParaRPr sz="1200">
              <a:latin typeface="ＭＳ Ｐゴシック"/>
              <a:cs typeface="ＭＳ Ｐゴシック"/>
            </a:endParaRPr>
          </a:p>
          <a:p>
            <a:pPr marL="137160">
              <a:spcBef>
                <a:spcPts val="660"/>
              </a:spcBef>
            </a:pPr>
            <a:r>
              <a:rPr sz="1200" spc="35" dirty="0">
                <a:latin typeface="ＭＳ Ｐゴシック"/>
                <a:cs typeface="ＭＳ Ｐゴシック"/>
              </a:rPr>
              <a:t>① </a:t>
            </a:r>
            <a:r>
              <a:rPr sz="1200" b="1" spc="-10" dirty="0">
                <a:solidFill>
                  <a:srgbClr val="006FC0"/>
                </a:solidFill>
                <a:latin typeface="ＭＳ Ｐゴシック"/>
                <a:cs typeface="ＭＳ Ｐゴシック"/>
              </a:rPr>
              <a:t>スループット</a:t>
            </a:r>
            <a:r>
              <a:rPr sz="1200" b="1" spc="-10" dirty="0">
                <a:latin typeface="ＭＳ Ｐゴシック"/>
                <a:cs typeface="ＭＳ Ｐゴシック"/>
              </a:rPr>
              <a:t>：</a:t>
            </a:r>
            <a:r>
              <a:rPr sz="1200" spc="-10" dirty="0">
                <a:latin typeface="ＭＳ Ｐゴシック"/>
                <a:cs typeface="ＭＳ Ｐゴシック"/>
              </a:rPr>
              <a:t>AP</a:t>
            </a:r>
            <a:r>
              <a:rPr sz="1200" spc="-15" dirty="0">
                <a:latin typeface="ＭＳ Ｐゴシック"/>
                <a:cs typeface="ＭＳ Ｐゴシック"/>
              </a:rPr>
              <a:t>サーバ上のアプリケーションの秒間正常処理件数</a:t>
            </a:r>
            <a:endParaRPr sz="1200">
              <a:latin typeface="ＭＳ Ｐゴシック"/>
              <a:cs typeface="ＭＳ Ｐゴシック"/>
            </a:endParaRPr>
          </a:p>
          <a:p>
            <a:pPr marL="137160">
              <a:spcBef>
                <a:spcPts val="60"/>
              </a:spcBef>
            </a:pPr>
            <a:r>
              <a:rPr sz="1200" spc="15" dirty="0">
                <a:latin typeface="ＭＳ Ｐゴシック"/>
                <a:cs typeface="ＭＳ Ｐゴシック"/>
              </a:rPr>
              <a:t>② </a:t>
            </a:r>
            <a:r>
              <a:rPr sz="1200" b="1" spc="-10" dirty="0">
                <a:solidFill>
                  <a:srgbClr val="006FC0"/>
                </a:solidFill>
                <a:latin typeface="ＭＳ Ｐゴシック"/>
                <a:cs typeface="ＭＳ Ｐゴシック"/>
              </a:rPr>
              <a:t>レイテンシ</a:t>
            </a:r>
            <a:r>
              <a:rPr sz="1200" spc="-5" dirty="0">
                <a:latin typeface="ＭＳ Ｐゴシック"/>
                <a:cs typeface="ＭＳ Ｐゴシック"/>
              </a:rPr>
              <a:t>：取引指図１件のアプリケーションと</a:t>
            </a:r>
            <a:r>
              <a:rPr sz="1200" dirty="0">
                <a:latin typeface="ＭＳ Ｐゴシック"/>
                <a:cs typeface="ＭＳ Ｐゴシック"/>
              </a:rPr>
              <a:t>DB</a:t>
            </a:r>
            <a:r>
              <a:rPr sz="1200" spc="-10" dirty="0">
                <a:latin typeface="ＭＳ Ｐゴシック"/>
                <a:cs typeface="ＭＳ Ｐゴシック"/>
              </a:rPr>
              <a:t>の処理時間の合計</a:t>
            </a:r>
            <a:endParaRPr sz="1200">
              <a:latin typeface="ＭＳ Ｐゴシック"/>
              <a:cs typeface="ＭＳ Ｐゴシック"/>
            </a:endParaRPr>
          </a:p>
          <a:p>
            <a:pPr marL="137160">
              <a:spcBef>
                <a:spcPts val="65"/>
              </a:spcBef>
            </a:pPr>
            <a:r>
              <a:rPr sz="1200" spc="50" dirty="0">
                <a:latin typeface="ＭＳ Ｐゴシック"/>
                <a:cs typeface="ＭＳ Ｐゴシック"/>
              </a:rPr>
              <a:t>③ </a:t>
            </a:r>
            <a:r>
              <a:rPr sz="1200" b="1" spc="-15" dirty="0">
                <a:solidFill>
                  <a:srgbClr val="006FC0"/>
                </a:solidFill>
                <a:latin typeface="ＭＳ Ｐゴシック"/>
                <a:cs typeface="ＭＳ Ｐゴシック"/>
              </a:rPr>
              <a:t>リソース使用量</a:t>
            </a:r>
            <a:r>
              <a:rPr sz="1200" spc="-10" dirty="0">
                <a:latin typeface="ＭＳ Ｐゴシック"/>
                <a:cs typeface="ＭＳ Ｐゴシック"/>
              </a:rPr>
              <a:t>：AP</a:t>
            </a:r>
            <a:r>
              <a:rPr sz="1200" dirty="0">
                <a:latin typeface="ＭＳ Ｐゴシック"/>
                <a:cs typeface="ＭＳ Ｐゴシック"/>
              </a:rPr>
              <a:t>サーバと</a:t>
            </a:r>
            <a:r>
              <a:rPr sz="1200" spc="-10" dirty="0">
                <a:latin typeface="ＭＳ Ｐゴシック"/>
                <a:cs typeface="ＭＳ Ｐゴシック"/>
              </a:rPr>
              <a:t>DB</a:t>
            </a:r>
            <a:r>
              <a:rPr sz="1200" spc="-5" dirty="0">
                <a:latin typeface="ＭＳ Ｐゴシック"/>
                <a:cs typeface="ＭＳ Ｐゴシック"/>
              </a:rPr>
              <a:t>サーバの</a:t>
            </a:r>
            <a:r>
              <a:rPr sz="1200" spc="-10" dirty="0">
                <a:latin typeface="ＭＳ Ｐゴシック"/>
                <a:cs typeface="ＭＳ Ｐゴシック"/>
              </a:rPr>
              <a:t>CPU</a:t>
            </a:r>
            <a:r>
              <a:rPr sz="1200" spc="-20" dirty="0">
                <a:latin typeface="ＭＳ Ｐゴシック"/>
                <a:cs typeface="ＭＳ Ｐゴシック"/>
              </a:rPr>
              <a:t>使用率</a:t>
            </a:r>
            <a:endParaRPr sz="1200">
              <a:latin typeface="ＭＳ Ｐゴシック"/>
              <a:cs typeface="ＭＳ Ｐゴシック"/>
            </a:endParaRPr>
          </a:p>
        </p:txBody>
      </p:sp>
      <p:sp>
        <p:nvSpPr>
          <p:cNvPr id="6" name="object 6"/>
          <p:cNvSpPr/>
          <p:nvPr/>
        </p:nvSpPr>
        <p:spPr>
          <a:xfrm>
            <a:off x="2093213" y="3420617"/>
            <a:ext cx="7952740" cy="3385185"/>
          </a:xfrm>
          <a:custGeom>
            <a:avLst/>
            <a:gdLst/>
            <a:ahLst/>
            <a:cxnLst/>
            <a:rect l="l" t="t" r="r" b="b"/>
            <a:pathLst>
              <a:path w="7952740" h="3385184">
                <a:moveTo>
                  <a:pt x="0" y="3384804"/>
                </a:moveTo>
                <a:lnTo>
                  <a:pt x="7952232" y="3384804"/>
                </a:lnTo>
                <a:lnTo>
                  <a:pt x="7952232" y="0"/>
                </a:lnTo>
                <a:lnTo>
                  <a:pt x="0" y="0"/>
                </a:lnTo>
                <a:lnTo>
                  <a:pt x="0" y="3384804"/>
                </a:lnTo>
                <a:close/>
              </a:path>
            </a:pathLst>
          </a:custGeom>
          <a:ln w="25908">
            <a:solidFill>
              <a:srgbClr val="385D89"/>
            </a:solidFill>
          </a:ln>
        </p:spPr>
        <p:txBody>
          <a:bodyPr wrap="square" lIns="0" tIns="0" rIns="0" bIns="0" rtlCol="0"/>
          <a:lstStyle/>
          <a:p>
            <a:endParaRPr/>
          </a:p>
        </p:txBody>
      </p:sp>
      <p:sp>
        <p:nvSpPr>
          <p:cNvPr id="7" name="object 7"/>
          <p:cNvSpPr/>
          <p:nvPr/>
        </p:nvSpPr>
        <p:spPr>
          <a:xfrm>
            <a:off x="5175503" y="1479803"/>
            <a:ext cx="935990" cy="1202690"/>
          </a:xfrm>
          <a:custGeom>
            <a:avLst/>
            <a:gdLst/>
            <a:ahLst/>
            <a:cxnLst/>
            <a:rect l="l" t="t" r="r" b="b"/>
            <a:pathLst>
              <a:path w="935989" h="1202689">
                <a:moveTo>
                  <a:pt x="935736" y="0"/>
                </a:moveTo>
                <a:lnTo>
                  <a:pt x="0" y="0"/>
                </a:lnTo>
                <a:lnTo>
                  <a:pt x="0" y="1202436"/>
                </a:lnTo>
                <a:lnTo>
                  <a:pt x="935736" y="1202436"/>
                </a:lnTo>
                <a:lnTo>
                  <a:pt x="935736" y="0"/>
                </a:lnTo>
                <a:close/>
              </a:path>
            </a:pathLst>
          </a:custGeom>
          <a:solidFill>
            <a:srgbClr val="548ED4"/>
          </a:solidFill>
        </p:spPr>
        <p:txBody>
          <a:bodyPr wrap="square" lIns="0" tIns="0" rIns="0" bIns="0" rtlCol="0"/>
          <a:lstStyle/>
          <a:p>
            <a:endParaRPr/>
          </a:p>
        </p:txBody>
      </p:sp>
      <p:sp>
        <p:nvSpPr>
          <p:cNvPr id="8" name="object 8"/>
          <p:cNvSpPr txBox="1"/>
          <p:nvPr/>
        </p:nvSpPr>
        <p:spPr>
          <a:xfrm>
            <a:off x="5270120" y="1561338"/>
            <a:ext cx="746125" cy="182742"/>
          </a:xfrm>
          <a:prstGeom prst="rect">
            <a:avLst/>
          </a:prstGeom>
        </p:spPr>
        <p:txBody>
          <a:bodyPr vert="horz" wrap="square" lIns="0" tIns="13335" rIns="0" bIns="0" rtlCol="0">
            <a:spAutoFit/>
          </a:bodyPr>
          <a:lstStyle/>
          <a:p>
            <a:pPr marL="12700">
              <a:spcBef>
                <a:spcPts val="105"/>
              </a:spcBef>
            </a:pPr>
            <a:r>
              <a:rPr sz="1100" b="1" dirty="0">
                <a:solidFill>
                  <a:srgbClr val="FFFFFF"/>
                </a:solidFill>
                <a:latin typeface="Calibri"/>
                <a:cs typeface="Calibri"/>
              </a:rPr>
              <a:t>HTTP</a:t>
            </a:r>
            <a:r>
              <a:rPr sz="1100" b="1" spc="-25" dirty="0">
                <a:solidFill>
                  <a:srgbClr val="FFFFFF"/>
                </a:solidFill>
                <a:latin typeface="ＭＳ Ｐゴシック"/>
                <a:cs typeface="ＭＳ Ｐゴシック"/>
              </a:rPr>
              <a:t>サーバ</a:t>
            </a:r>
            <a:endParaRPr sz="1100">
              <a:latin typeface="ＭＳ Ｐゴシック"/>
              <a:cs typeface="ＭＳ Ｐゴシック"/>
            </a:endParaRPr>
          </a:p>
        </p:txBody>
      </p:sp>
      <p:sp>
        <p:nvSpPr>
          <p:cNvPr id="9" name="object 9"/>
          <p:cNvSpPr txBox="1"/>
          <p:nvPr/>
        </p:nvSpPr>
        <p:spPr>
          <a:xfrm>
            <a:off x="2707945" y="578901"/>
            <a:ext cx="4965065" cy="512445"/>
          </a:xfrm>
          <a:prstGeom prst="rect">
            <a:avLst/>
          </a:prstGeom>
        </p:spPr>
        <p:txBody>
          <a:bodyPr vert="horz" wrap="square" lIns="0" tIns="88265" rIns="0" bIns="0" rtlCol="0">
            <a:spAutoFit/>
          </a:bodyPr>
          <a:lstStyle/>
          <a:p>
            <a:pPr marL="2138045">
              <a:spcBef>
                <a:spcPts val="695"/>
              </a:spcBef>
            </a:pPr>
            <a:r>
              <a:rPr sz="1200" b="1" spc="-10" dirty="0">
                <a:latin typeface="ＭＳ Ｐゴシック"/>
                <a:cs typeface="ＭＳ Ｐゴシック"/>
              </a:rPr>
              <a:t>実験環</a:t>
            </a:r>
            <a:r>
              <a:rPr sz="1200" b="1" spc="-20" dirty="0">
                <a:latin typeface="ＭＳ Ｐゴシック"/>
                <a:cs typeface="ＭＳ Ｐゴシック"/>
              </a:rPr>
              <a:t>境用システムの概</a:t>
            </a:r>
            <a:r>
              <a:rPr sz="1200" b="1" spc="-50" dirty="0">
                <a:latin typeface="ＭＳ Ｐゴシック"/>
                <a:cs typeface="ＭＳ Ｐゴシック"/>
              </a:rPr>
              <a:t>要</a:t>
            </a:r>
            <a:endParaRPr sz="1200">
              <a:latin typeface="ＭＳ Ｐゴシック"/>
              <a:cs typeface="ＭＳ Ｐゴシック"/>
            </a:endParaRPr>
          </a:p>
          <a:p>
            <a:pPr marL="12700">
              <a:spcBef>
                <a:spcPts val="535"/>
              </a:spcBef>
              <a:tabLst>
                <a:tab pos="4192904" algn="l"/>
              </a:tabLst>
            </a:pPr>
            <a:r>
              <a:rPr sz="1050" dirty="0">
                <a:latin typeface="ＭＳ Ｐゴシック"/>
                <a:cs typeface="ＭＳ Ｐゴシック"/>
              </a:rPr>
              <a:t>簡易</a:t>
            </a:r>
            <a:r>
              <a:rPr sz="1050" spc="-10" dirty="0">
                <a:latin typeface="ＭＳ Ｐゴシック"/>
                <a:cs typeface="ＭＳ Ｐゴシック"/>
              </a:rPr>
              <a:t>な</a:t>
            </a:r>
            <a:r>
              <a:rPr sz="1050" dirty="0">
                <a:latin typeface="ＭＳ Ｐゴシック"/>
                <a:cs typeface="ＭＳ Ｐゴシック"/>
              </a:rPr>
              <a:t>設計（モッ</a:t>
            </a:r>
            <a:r>
              <a:rPr sz="1050" spc="-15" dirty="0">
                <a:latin typeface="ＭＳ Ｐゴシック"/>
                <a:cs typeface="ＭＳ Ｐゴシック"/>
              </a:rPr>
              <a:t>ク</a:t>
            </a:r>
            <a:r>
              <a:rPr sz="1050" spc="-10" dirty="0">
                <a:latin typeface="ＭＳ Ｐゴシック"/>
                <a:cs typeface="ＭＳ Ｐゴシック"/>
              </a:rPr>
              <a:t>アップ</a:t>
            </a:r>
            <a:r>
              <a:rPr sz="1050" spc="-50" dirty="0">
                <a:latin typeface="ＭＳ Ｐゴシック"/>
                <a:cs typeface="ＭＳ Ｐゴシック"/>
              </a:rPr>
              <a:t>）</a:t>
            </a:r>
            <a:r>
              <a:rPr sz="1050" dirty="0">
                <a:latin typeface="ＭＳ Ｐゴシック"/>
                <a:cs typeface="ＭＳ Ｐゴシック"/>
              </a:rPr>
              <a:t>	</a:t>
            </a:r>
            <a:r>
              <a:rPr sz="1575" baseline="2645" dirty="0">
                <a:latin typeface="ＭＳ Ｐゴシック"/>
                <a:cs typeface="ＭＳ Ｐゴシック"/>
              </a:rPr>
              <a:t>台帳シ</a:t>
            </a:r>
            <a:r>
              <a:rPr sz="1575" spc="-15" baseline="2645" dirty="0">
                <a:latin typeface="ＭＳ Ｐゴシック"/>
                <a:cs typeface="ＭＳ Ｐゴシック"/>
              </a:rPr>
              <a:t>ス</a:t>
            </a:r>
            <a:r>
              <a:rPr sz="1575" baseline="2645" dirty="0">
                <a:latin typeface="ＭＳ Ｐゴシック"/>
                <a:cs typeface="ＭＳ Ｐゴシック"/>
              </a:rPr>
              <a:t>テ</a:t>
            </a:r>
            <a:r>
              <a:rPr sz="1575" spc="-75" baseline="2645" dirty="0">
                <a:latin typeface="ＭＳ Ｐゴシック"/>
                <a:cs typeface="ＭＳ Ｐゴシック"/>
              </a:rPr>
              <a:t>ム</a:t>
            </a:r>
            <a:endParaRPr sz="1575" baseline="2645">
              <a:latin typeface="ＭＳ Ｐゴシック"/>
              <a:cs typeface="ＭＳ Ｐゴシック"/>
            </a:endParaRPr>
          </a:p>
        </p:txBody>
      </p:sp>
      <p:sp>
        <p:nvSpPr>
          <p:cNvPr id="10" name="object 10"/>
          <p:cNvSpPr/>
          <p:nvPr/>
        </p:nvSpPr>
        <p:spPr>
          <a:xfrm>
            <a:off x="3617976" y="1353312"/>
            <a:ext cx="949960" cy="1335405"/>
          </a:xfrm>
          <a:custGeom>
            <a:avLst/>
            <a:gdLst/>
            <a:ahLst/>
            <a:cxnLst/>
            <a:rect l="l" t="t" r="r" b="b"/>
            <a:pathLst>
              <a:path w="949960" h="1335405">
                <a:moveTo>
                  <a:pt x="949451" y="0"/>
                </a:moveTo>
                <a:lnTo>
                  <a:pt x="0" y="0"/>
                </a:lnTo>
                <a:lnTo>
                  <a:pt x="0" y="1335024"/>
                </a:lnTo>
                <a:lnTo>
                  <a:pt x="949451" y="1335024"/>
                </a:lnTo>
                <a:lnTo>
                  <a:pt x="949451" y="0"/>
                </a:lnTo>
                <a:close/>
              </a:path>
            </a:pathLst>
          </a:custGeom>
          <a:solidFill>
            <a:srgbClr val="D99593"/>
          </a:solidFill>
        </p:spPr>
        <p:txBody>
          <a:bodyPr wrap="square" lIns="0" tIns="0" rIns="0" bIns="0" rtlCol="0"/>
          <a:lstStyle/>
          <a:p>
            <a:endParaRPr/>
          </a:p>
        </p:txBody>
      </p:sp>
      <p:sp>
        <p:nvSpPr>
          <p:cNvPr id="11" name="object 11"/>
          <p:cNvSpPr txBox="1"/>
          <p:nvPr/>
        </p:nvSpPr>
        <p:spPr>
          <a:xfrm>
            <a:off x="3798189" y="1408025"/>
            <a:ext cx="589280" cy="382605"/>
          </a:xfrm>
          <a:prstGeom prst="rect">
            <a:avLst/>
          </a:prstGeom>
        </p:spPr>
        <p:txBody>
          <a:bodyPr vert="horz" wrap="square" lIns="0" tIns="12065" rIns="0" bIns="0" rtlCol="0">
            <a:spAutoFit/>
          </a:bodyPr>
          <a:lstStyle/>
          <a:p>
            <a:pPr marL="35560" marR="5080" indent="-22860">
              <a:lnSpc>
                <a:spcPct val="117300"/>
              </a:lnSpc>
              <a:spcBef>
                <a:spcPts val="95"/>
              </a:spcBef>
            </a:pPr>
            <a:r>
              <a:rPr sz="1100" b="1" spc="-10" dirty="0">
                <a:solidFill>
                  <a:srgbClr val="FFFFFF"/>
                </a:solidFill>
                <a:latin typeface="ＭＳ Ｐゴシック"/>
                <a:cs typeface="ＭＳ Ｐゴシック"/>
              </a:rPr>
              <a:t>仲介</a:t>
            </a:r>
            <a:r>
              <a:rPr sz="1100" b="1" spc="-20" dirty="0">
                <a:solidFill>
                  <a:srgbClr val="FFFFFF"/>
                </a:solidFill>
                <a:latin typeface="ＭＳ Ｐゴシック"/>
                <a:cs typeface="ＭＳ Ｐゴシック"/>
              </a:rPr>
              <a:t>機</a:t>
            </a:r>
            <a:r>
              <a:rPr sz="1100" b="1" spc="-50" dirty="0">
                <a:solidFill>
                  <a:srgbClr val="FFFFFF"/>
                </a:solidFill>
                <a:latin typeface="ＭＳ Ｐゴシック"/>
                <a:cs typeface="ＭＳ Ｐゴシック"/>
              </a:rPr>
              <a:t>関</a:t>
            </a:r>
            <a:r>
              <a:rPr sz="1100" b="1" spc="-20" dirty="0">
                <a:solidFill>
                  <a:srgbClr val="FFFFFF"/>
                </a:solidFill>
                <a:latin typeface="ＭＳ Ｐゴシック"/>
                <a:cs typeface="ＭＳ Ｐゴシック"/>
              </a:rPr>
              <a:t>システム</a:t>
            </a:r>
            <a:endParaRPr sz="1100">
              <a:latin typeface="ＭＳ Ｐゴシック"/>
              <a:cs typeface="ＭＳ Ｐゴシック"/>
            </a:endParaRPr>
          </a:p>
        </p:txBody>
      </p:sp>
      <p:grpSp>
        <p:nvGrpSpPr>
          <p:cNvPr id="12" name="object 12"/>
          <p:cNvGrpSpPr/>
          <p:nvPr/>
        </p:nvGrpSpPr>
        <p:grpSpPr>
          <a:xfrm>
            <a:off x="4861370" y="1115378"/>
            <a:ext cx="4893945" cy="1786889"/>
            <a:chOff x="3337369" y="1115377"/>
            <a:chExt cx="4893945" cy="1786889"/>
          </a:xfrm>
        </p:grpSpPr>
        <p:sp>
          <p:nvSpPr>
            <p:cNvPr id="13" name="object 13"/>
            <p:cNvSpPr/>
            <p:nvPr/>
          </p:nvSpPr>
          <p:spPr>
            <a:xfrm>
              <a:off x="3342132" y="1120139"/>
              <a:ext cx="4884420" cy="1777364"/>
            </a:xfrm>
            <a:custGeom>
              <a:avLst/>
              <a:gdLst/>
              <a:ahLst/>
              <a:cxnLst/>
              <a:rect l="l" t="t" r="r" b="b"/>
              <a:pathLst>
                <a:path w="4884420" h="1777364">
                  <a:moveTo>
                    <a:pt x="0" y="1776983"/>
                  </a:moveTo>
                  <a:lnTo>
                    <a:pt x="4884420" y="1776983"/>
                  </a:lnTo>
                  <a:lnTo>
                    <a:pt x="4884420" y="0"/>
                  </a:lnTo>
                  <a:lnTo>
                    <a:pt x="0" y="0"/>
                  </a:lnTo>
                  <a:lnTo>
                    <a:pt x="0" y="1776983"/>
                  </a:lnTo>
                  <a:close/>
                </a:path>
              </a:pathLst>
            </a:custGeom>
            <a:ln w="9144">
              <a:solidFill>
                <a:srgbClr val="000000"/>
              </a:solidFill>
            </a:ln>
          </p:spPr>
          <p:txBody>
            <a:bodyPr wrap="square" lIns="0" tIns="0" rIns="0" bIns="0" rtlCol="0"/>
            <a:lstStyle/>
            <a:p>
              <a:endParaRPr/>
            </a:p>
          </p:txBody>
        </p:sp>
        <p:sp>
          <p:nvSpPr>
            <p:cNvPr id="14" name="object 14"/>
            <p:cNvSpPr/>
            <p:nvPr/>
          </p:nvSpPr>
          <p:spPr>
            <a:xfrm>
              <a:off x="4896612" y="1472183"/>
              <a:ext cx="1193800" cy="1203960"/>
            </a:xfrm>
            <a:custGeom>
              <a:avLst/>
              <a:gdLst/>
              <a:ahLst/>
              <a:cxnLst/>
              <a:rect l="l" t="t" r="r" b="b"/>
              <a:pathLst>
                <a:path w="1193800" h="1203960">
                  <a:moveTo>
                    <a:pt x="1193291" y="0"/>
                  </a:moveTo>
                  <a:lnTo>
                    <a:pt x="0" y="0"/>
                  </a:lnTo>
                  <a:lnTo>
                    <a:pt x="0" y="1203960"/>
                  </a:lnTo>
                  <a:lnTo>
                    <a:pt x="1193291" y="1203960"/>
                  </a:lnTo>
                  <a:lnTo>
                    <a:pt x="1193291" y="0"/>
                  </a:lnTo>
                  <a:close/>
                </a:path>
              </a:pathLst>
            </a:custGeom>
            <a:solidFill>
              <a:srgbClr val="548ED4"/>
            </a:solidFill>
          </p:spPr>
          <p:txBody>
            <a:bodyPr wrap="square" lIns="0" tIns="0" rIns="0" bIns="0" rtlCol="0"/>
            <a:lstStyle/>
            <a:p>
              <a:endParaRPr/>
            </a:p>
          </p:txBody>
        </p:sp>
      </p:grpSp>
      <p:sp>
        <p:nvSpPr>
          <p:cNvPr id="15" name="object 15"/>
          <p:cNvSpPr txBox="1"/>
          <p:nvPr/>
        </p:nvSpPr>
        <p:spPr>
          <a:xfrm>
            <a:off x="6525005" y="1479016"/>
            <a:ext cx="984250" cy="458470"/>
          </a:xfrm>
          <a:prstGeom prst="rect">
            <a:avLst/>
          </a:prstGeom>
        </p:spPr>
        <p:txBody>
          <a:bodyPr vert="horz" wrap="square" lIns="0" tIns="60960" rIns="0" bIns="0" rtlCol="0">
            <a:spAutoFit/>
          </a:bodyPr>
          <a:lstStyle/>
          <a:p>
            <a:pPr algn="ctr">
              <a:spcBef>
                <a:spcPts val="480"/>
              </a:spcBef>
            </a:pPr>
            <a:r>
              <a:rPr sz="1100" b="1" spc="-20" dirty="0">
                <a:solidFill>
                  <a:srgbClr val="FFFFFF"/>
                </a:solidFill>
                <a:latin typeface="ＭＳ Ｐゴシック"/>
                <a:cs typeface="ＭＳ Ｐゴシック"/>
              </a:rPr>
              <a:t>アプリケーシ</a:t>
            </a:r>
            <a:r>
              <a:rPr sz="1100" b="1" spc="-10" dirty="0">
                <a:solidFill>
                  <a:srgbClr val="FFFFFF"/>
                </a:solidFill>
                <a:latin typeface="ＭＳ Ｐゴシック"/>
                <a:cs typeface="ＭＳ Ｐゴシック"/>
              </a:rPr>
              <a:t>ョ</a:t>
            </a:r>
            <a:r>
              <a:rPr sz="1100" b="1" spc="-50" dirty="0">
                <a:solidFill>
                  <a:srgbClr val="FFFFFF"/>
                </a:solidFill>
                <a:latin typeface="ＭＳ Ｐゴシック"/>
                <a:cs typeface="ＭＳ Ｐゴシック"/>
              </a:rPr>
              <a:t>ン</a:t>
            </a:r>
            <a:endParaRPr sz="1100">
              <a:latin typeface="ＭＳ Ｐゴシック"/>
              <a:cs typeface="ＭＳ Ｐゴシック"/>
            </a:endParaRPr>
          </a:p>
          <a:p>
            <a:pPr marL="2540" algn="ctr">
              <a:spcBef>
                <a:spcPts val="385"/>
              </a:spcBef>
            </a:pPr>
            <a:r>
              <a:rPr sz="1100" b="1" dirty="0">
                <a:solidFill>
                  <a:srgbClr val="FFFFFF"/>
                </a:solidFill>
                <a:latin typeface="ＭＳ Ｐゴシック"/>
                <a:cs typeface="ＭＳ Ｐゴシック"/>
              </a:rPr>
              <a:t>（</a:t>
            </a:r>
            <a:r>
              <a:rPr sz="1050" b="1" spc="-10" dirty="0">
                <a:solidFill>
                  <a:srgbClr val="FFFFFF"/>
                </a:solidFill>
                <a:latin typeface="ＭＳ Ｐゴシック"/>
                <a:cs typeface="ＭＳ Ｐゴシック"/>
              </a:rPr>
              <a:t>取引の実行</a:t>
            </a:r>
            <a:r>
              <a:rPr sz="1050" b="1" spc="-50" dirty="0">
                <a:solidFill>
                  <a:srgbClr val="FFFFFF"/>
                </a:solidFill>
                <a:latin typeface="ＭＳ Ｐゴシック"/>
                <a:cs typeface="ＭＳ Ｐゴシック"/>
              </a:rPr>
              <a:t>）</a:t>
            </a:r>
            <a:endParaRPr sz="1050">
              <a:latin typeface="ＭＳ Ｐゴシック"/>
              <a:cs typeface="ＭＳ Ｐゴシック"/>
            </a:endParaRPr>
          </a:p>
        </p:txBody>
      </p:sp>
      <p:sp>
        <p:nvSpPr>
          <p:cNvPr id="16" name="object 16"/>
          <p:cNvSpPr/>
          <p:nvPr/>
        </p:nvSpPr>
        <p:spPr>
          <a:xfrm>
            <a:off x="2360675" y="1359409"/>
            <a:ext cx="949960" cy="1335405"/>
          </a:xfrm>
          <a:custGeom>
            <a:avLst/>
            <a:gdLst/>
            <a:ahLst/>
            <a:cxnLst/>
            <a:rect l="l" t="t" r="r" b="b"/>
            <a:pathLst>
              <a:path w="949960" h="1335405">
                <a:moveTo>
                  <a:pt x="949451" y="0"/>
                </a:moveTo>
                <a:lnTo>
                  <a:pt x="0" y="0"/>
                </a:lnTo>
                <a:lnTo>
                  <a:pt x="0" y="1335024"/>
                </a:lnTo>
                <a:lnTo>
                  <a:pt x="949451" y="1335024"/>
                </a:lnTo>
                <a:lnTo>
                  <a:pt x="949451" y="0"/>
                </a:lnTo>
                <a:close/>
              </a:path>
            </a:pathLst>
          </a:custGeom>
          <a:solidFill>
            <a:srgbClr val="77923B"/>
          </a:solidFill>
        </p:spPr>
        <p:txBody>
          <a:bodyPr wrap="square" lIns="0" tIns="0" rIns="0" bIns="0" rtlCol="0"/>
          <a:lstStyle/>
          <a:p>
            <a:endParaRPr/>
          </a:p>
        </p:txBody>
      </p:sp>
      <p:sp>
        <p:nvSpPr>
          <p:cNvPr id="17" name="object 17"/>
          <p:cNvSpPr txBox="1"/>
          <p:nvPr/>
        </p:nvSpPr>
        <p:spPr>
          <a:xfrm>
            <a:off x="2360675" y="1359409"/>
            <a:ext cx="949960" cy="437749"/>
          </a:xfrm>
          <a:prstGeom prst="rect">
            <a:avLst/>
          </a:prstGeom>
        </p:spPr>
        <p:txBody>
          <a:bodyPr vert="horz" wrap="square" lIns="0" tIns="66675" rIns="0" bIns="0" rtlCol="0">
            <a:spAutoFit/>
          </a:bodyPr>
          <a:lstStyle/>
          <a:p>
            <a:pPr marL="295275" marR="185420" indent="-102235">
              <a:lnSpc>
                <a:spcPct val="117300"/>
              </a:lnSpc>
              <a:spcBef>
                <a:spcPts val="525"/>
              </a:spcBef>
            </a:pPr>
            <a:r>
              <a:rPr sz="1100" b="1" spc="-20" dirty="0">
                <a:solidFill>
                  <a:srgbClr val="FFFFFF"/>
                </a:solidFill>
                <a:latin typeface="ＭＳ Ｐゴシック"/>
                <a:cs typeface="ＭＳ Ｐゴシック"/>
              </a:rPr>
              <a:t>ウォレット</a:t>
            </a:r>
            <a:r>
              <a:rPr sz="1100" b="1" spc="-25" dirty="0">
                <a:solidFill>
                  <a:srgbClr val="FFFFFF"/>
                </a:solidFill>
                <a:latin typeface="ＭＳ Ｐゴシック"/>
                <a:cs typeface="ＭＳ Ｐゴシック"/>
              </a:rPr>
              <a:t>アプリ</a:t>
            </a:r>
            <a:endParaRPr sz="1100">
              <a:latin typeface="ＭＳ Ｐゴシック"/>
              <a:cs typeface="ＭＳ Ｐゴシック"/>
            </a:endParaRPr>
          </a:p>
        </p:txBody>
      </p:sp>
      <p:sp>
        <p:nvSpPr>
          <p:cNvPr id="18" name="object 18"/>
          <p:cNvSpPr/>
          <p:nvPr/>
        </p:nvSpPr>
        <p:spPr>
          <a:xfrm>
            <a:off x="8040624" y="1350264"/>
            <a:ext cx="1525905" cy="1343025"/>
          </a:xfrm>
          <a:custGeom>
            <a:avLst/>
            <a:gdLst/>
            <a:ahLst/>
            <a:cxnLst/>
            <a:rect l="l" t="t" r="r" b="b"/>
            <a:pathLst>
              <a:path w="1525904" h="1343025">
                <a:moveTo>
                  <a:pt x="1525524" y="0"/>
                </a:moveTo>
                <a:lnTo>
                  <a:pt x="0" y="0"/>
                </a:lnTo>
                <a:lnTo>
                  <a:pt x="0" y="1342643"/>
                </a:lnTo>
                <a:lnTo>
                  <a:pt x="1525524" y="1342643"/>
                </a:lnTo>
                <a:lnTo>
                  <a:pt x="1525524" y="0"/>
                </a:lnTo>
                <a:close/>
              </a:path>
            </a:pathLst>
          </a:custGeom>
          <a:solidFill>
            <a:srgbClr val="006FC0"/>
          </a:solidFill>
        </p:spPr>
        <p:txBody>
          <a:bodyPr wrap="square" lIns="0" tIns="0" rIns="0" bIns="0" rtlCol="0"/>
          <a:lstStyle/>
          <a:p>
            <a:endParaRPr/>
          </a:p>
        </p:txBody>
      </p:sp>
      <p:sp>
        <p:nvSpPr>
          <p:cNvPr id="19" name="object 19"/>
          <p:cNvSpPr txBox="1"/>
          <p:nvPr/>
        </p:nvSpPr>
        <p:spPr>
          <a:xfrm>
            <a:off x="8180323" y="1403451"/>
            <a:ext cx="1245870" cy="419100"/>
          </a:xfrm>
          <a:prstGeom prst="rect">
            <a:avLst/>
          </a:prstGeom>
        </p:spPr>
        <p:txBody>
          <a:bodyPr vert="horz" wrap="square" lIns="0" tIns="41275" rIns="0" bIns="0" rtlCol="0">
            <a:spAutoFit/>
          </a:bodyPr>
          <a:lstStyle/>
          <a:p>
            <a:pPr algn="ctr">
              <a:spcBef>
                <a:spcPts val="325"/>
              </a:spcBef>
            </a:pPr>
            <a:r>
              <a:rPr sz="1100" b="1" dirty="0">
                <a:solidFill>
                  <a:srgbClr val="FFFFFF"/>
                </a:solidFill>
                <a:latin typeface="Calibri"/>
                <a:cs typeface="Calibri"/>
              </a:rPr>
              <a:t>DB</a:t>
            </a:r>
            <a:r>
              <a:rPr sz="1100" b="1" spc="-30" dirty="0">
                <a:solidFill>
                  <a:srgbClr val="FFFFFF"/>
                </a:solidFill>
                <a:latin typeface="ＭＳ Ｐゴシック"/>
                <a:cs typeface="ＭＳ Ｐゴシック"/>
              </a:rPr>
              <a:t>サーバ</a:t>
            </a:r>
            <a:endParaRPr sz="1100">
              <a:latin typeface="ＭＳ Ｐゴシック"/>
              <a:cs typeface="ＭＳ Ｐゴシック"/>
            </a:endParaRPr>
          </a:p>
          <a:p>
            <a:pPr algn="ctr">
              <a:spcBef>
                <a:spcPts val="229"/>
              </a:spcBef>
            </a:pPr>
            <a:r>
              <a:rPr sz="1100" b="1" dirty="0">
                <a:solidFill>
                  <a:srgbClr val="FFFFFF"/>
                </a:solidFill>
                <a:latin typeface="ＭＳ Ｐゴシック"/>
                <a:cs typeface="ＭＳ Ｐゴシック"/>
              </a:rPr>
              <a:t>（</a:t>
            </a:r>
            <a:r>
              <a:rPr sz="1100" b="1" spc="-30" dirty="0">
                <a:solidFill>
                  <a:srgbClr val="FFFFFF"/>
                </a:solidFill>
                <a:latin typeface="ＭＳ Ｐゴシック"/>
                <a:cs typeface="ＭＳ Ｐゴシック"/>
              </a:rPr>
              <a:t>台帳データの保</a:t>
            </a:r>
            <a:r>
              <a:rPr sz="1100" b="1" spc="-20" dirty="0">
                <a:solidFill>
                  <a:srgbClr val="FFFFFF"/>
                </a:solidFill>
                <a:latin typeface="ＭＳ Ｐゴシック"/>
                <a:cs typeface="ＭＳ Ｐゴシック"/>
              </a:rPr>
              <a:t>持</a:t>
            </a:r>
            <a:r>
              <a:rPr sz="1100" b="1" spc="-50" dirty="0">
                <a:solidFill>
                  <a:srgbClr val="FFFFFF"/>
                </a:solidFill>
                <a:latin typeface="ＭＳ Ｐゴシック"/>
                <a:cs typeface="ＭＳ Ｐゴシック"/>
              </a:rPr>
              <a:t>）</a:t>
            </a:r>
            <a:endParaRPr sz="1100">
              <a:latin typeface="ＭＳ Ｐゴシック"/>
              <a:cs typeface="ＭＳ Ｐゴシック"/>
            </a:endParaRPr>
          </a:p>
        </p:txBody>
      </p:sp>
      <p:grpSp>
        <p:nvGrpSpPr>
          <p:cNvPr id="20" name="object 20"/>
          <p:cNvGrpSpPr/>
          <p:nvPr/>
        </p:nvGrpSpPr>
        <p:grpSpPr>
          <a:xfrm>
            <a:off x="2355914" y="1115378"/>
            <a:ext cx="7210425" cy="2135505"/>
            <a:chOff x="831913" y="1115377"/>
            <a:chExt cx="7210425" cy="2135505"/>
          </a:xfrm>
        </p:grpSpPr>
        <p:sp>
          <p:nvSpPr>
            <p:cNvPr id="21" name="object 21"/>
            <p:cNvSpPr/>
            <p:nvPr/>
          </p:nvSpPr>
          <p:spPr>
            <a:xfrm>
              <a:off x="1793747" y="2010155"/>
              <a:ext cx="6047740" cy="477520"/>
            </a:xfrm>
            <a:custGeom>
              <a:avLst/>
              <a:gdLst/>
              <a:ahLst/>
              <a:cxnLst/>
              <a:rect l="l" t="t" r="r" b="b"/>
              <a:pathLst>
                <a:path w="6047740" h="477519">
                  <a:moveTo>
                    <a:pt x="5865622" y="0"/>
                  </a:moveTo>
                  <a:lnTo>
                    <a:pt x="0" y="0"/>
                  </a:lnTo>
                  <a:lnTo>
                    <a:pt x="0" y="93345"/>
                  </a:lnTo>
                  <a:lnTo>
                    <a:pt x="5865622" y="93345"/>
                  </a:lnTo>
                  <a:lnTo>
                    <a:pt x="5899987" y="100278"/>
                  </a:lnTo>
                  <a:lnTo>
                    <a:pt x="5928042" y="119189"/>
                  </a:lnTo>
                  <a:lnTo>
                    <a:pt x="5946953" y="147244"/>
                  </a:lnTo>
                  <a:lnTo>
                    <a:pt x="5953886" y="181610"/>
                  </a:lnTo>
                  <a:lnTo>
                    <a:pt x="5953886" y="228092"/>
                  </a:lnTo>
                  <a:lnTo>
                    <a:pt x="5946953" y="262383"/>
                  </a:lnTo>
                  <a:lnTo>
                    <a:pt x="5928042" y="290401"/>
                  </a:lnTo>
                  <a:lnTo>
                    <a:pt x="5899987" y="309298"/>
                  </a:lnTo>
                  <a:lnTo>
                    <a:pt x="5865622" y="316230"/>
                  </a:lnTo>
                  <a:lnTo>
                    <a:pt x="134365" y="316230"/>
                  </a:lnTo>
                  <a:lnTo>
                    <a:pt x="134365" y="248920"/>
                  </a:lnTo>
                  <a:lnTo>
                    <a:pt x="0" y="362966"/>
                  </a:lnTo>
                  <a:lnTo>
                    <a:pt x="134365" y="477012"/>
                  </a:lnTo>
                  <a:lnTo>
                    <a:pt x="134365" y="409575"/>
                  </a:lnTo>
                  <a:lnTo>
                    <a:pt x="5865622" y="409575"/>
                  </a:lnTo>
                  <a:lnTo>
                    <a:pt x="5913911" y="403090"/>
                  </a:lnTo>
                  <a:lnTo>
                    <a:pt x="5957297" y="384791"/>
                  </a:lnTo>
                  <a:lnTo>
                    <a:pt x="5994050" y="356409"/>
                  </a:lnTo>
                  <a:lnTo>
                    <a:pt x="6022443" y="319677"/>
                  </a:lnTo>
                  <a:lnTo>
                    <a:pt x="6040746" y="276327"/>
                  </a:lnTo>
                  <a:lnTo>
                    <a:pt x="6047232" y="228092"/>
                  </a:lnTo>
                  <a:lnTo>
                    <a:pt x="6047232" y="181610"/>
                  </a:lnTo>
                  <a:lnTo>
                    <a:pt x="6040746" y="133320"/>
                  </a:lnTo>
                  <a:lnTo>
                    <a:pt x="6022443" y="89934"/>
                  </a:lnTo>
                  <a:lnTo>
                    <a:pt x="5994050" y="53181"/>
                  </a:lnTo>
                  <a:lnTo>
                    <a:pt x="5957297" y="24788"/>
                  </a:lnTo>
                  <a:lnTo>
                    <a:pt x="5913911" y="6485"/>
                  </a:lnTo>
                  <a:lnTo>
                    <a:pt x="5865622" y="0"/>
                  </a:lnTo>
                  <a:close/>
                </a:path>
              </a:pathLst>
            </a:custGeom>
            <a:solidFill>
              <a:srgbClr val="B8CDE4"/>
            </a:solidFill>
          </p:spPr>
          <p:txBody>
            <a:bodyPr wrap="square" lIns="0" tIns="0" rIns="0" bIns="0" rtlCol="0"/>
            <a:lstStyle/>
            <a:p>
              <a:endParaRPr/>
            </a:p>
          </p:txBody>
        </p:sp>
        <p:sp>
          <p:nvSpPr>
            <p:cNvPr id="22" name="object 22"/>
            <p:cNvSpPr/>
            <p:nvPr/>
          </p:nvSpPr>
          <p:spPr>
            <a:xfrm>
              <a:off x="836675" y="1120139"/>
              <a:ext cx="2207260" cy="113030"/>
            </a:xfrm>
            <a:custGeom>
              <a:avLst/>
              <a:gdLst/>
              <a:ahLst/>
              <a:cxnLst/>
              <a:rect l="l" t="t" r="r" b="b"/>
              <a:pathLst>
                <a:path w="2207260" h="113030">
                  <a:moveTo>
                    <a:pt x="0" y="112775"/>
                  </a:moveTo>
                  <a:lnTo>
                    <a:pt x="4881" y="90838"/>
                  </a:lnTo>
                  <a:lnTo>
                    <a:pt x="18194" y="72913"/>
                  </a:lnTo>
                  <a:lnTo>
                    <a:pt x="37938" y="60823"/>
                  </a:lnTo>
                  <a:lnTo>
                    <a:pt x="62115" y="56387"/>
                  </a:lnTo>
                  <a:lnTo>
                    <a:pt x="1105662" y="56387"/>
                  </a:lnTo>
                  <a:lnTo>
                    <a:pt x="1129831" y="51952"/>
                  </a:lnTo>
                  <a:lnTo>
                    <a:pt x="1149572" y="39862"/>
                  </a:lnTo>
                  <a:lnTo>
                    <a:pt x="1162883" y="21937"/>
                  </a:lnTo>
                  <a:lnTo>
                    <a:pt x="1167765" y="0"/>
                  </a:lnTo>
                  <a:lnTo>
                    <a:pt x="1172646" y="21937"/>
                  </a:lnTo>
                  <a:lnTo>
                    <a:pt x="1185957" y="39862"/>
                  </a:lnTo>
                  <a:lnTo>
                    <a:pt x="1205698" y="51952"/>
                  </a:lnTo>
                  <a:lnTo>
                    <a:pt x="1229868" y="56387"/>
                  </a:lnTo>
                  <a:lnTo>
                    <a:pt x="2144649" y="56387"/>
                  </a:lnTo>
                  <a:lnTo>
                    <a:pt x="2168818" y="60823"/>
                  </a:lnTo>
                  <a:lnTo>
                    <a:pt x="2188559" y="72913"/>
                  </a:lnTo>
                  <a:lnTo>
                    <a:pt x="2201870" y="90838"/>
                  </a:lnTo>
                  <a:lnTo>
                    <a:pt x="2206752" y="112775"/>
                  </a:lnTo>
                </a:path>
              </a:pathLst>
            </a:custGeom>
            <a:ln w="9144">
              <a:solidFill>
                <a:srgbClr val="000000"/>
              </a:solidFill>
            </a:ln>
          </p:spPr>
          <p:txBody>
            <a:bodyPr wrap="square" lIns="0" tIns="0" rIns="0" bIns="0" rtlCol="0"/>
            <a:lstStyle/>
            <a:p>
              <a:endParaRPr/>
            </a:p>
          </p:txBody>
        </p:sp>
        <p:pic>
          <p:nvPicPr>
            <p:cNvPr id="23" name="object 23"/>
            <p:cNvPicPr/>
            <p:nvPr/>
          </p:nvPicPr>
          <p:blipFill>
            <a:blip r:embed="rId3" cstate="print"/>
            <a:stretch>
              <a:fillRect/>
            </a:stretch>
          </p:blipFill>
          <p:spPr>
            <a:xfrm>
              <a:off x="1054607" y="1996439"/>
              <a:ext cx="519684" cy="463296"/>
            </a:xfrm>
            <a:prstGeom prst="rect">
              <a:avLst/>
            </a:prstGeom>
          </p:spPr>
        </p:pic>
        <p:sp>
          <p:nvSpPr>
            <p:cNvPr id="24" name="object 24"/>
            <p:cNvSpPr/>
            <p:nvPr/>
          </p:nvSpPr>
          <p:spPr>
            <a:xfrm>
              <a:off x="4906517" y="2431541"/>
              <a:ext cx="3125470" cy="808990"/>
            </a:xfrm>
            <a:custGeom>
              <a:avLst/>
              <a:gdLst/>
              <a:ahLst/>
              <a:cxnLst/>
              <a:rect l="l" t="t" r="r" b="b"/>
              <a:pathLst>
                <a:path w="3125470" h="808989">
                  <a:moveTo>
                    <a:pt x="1143" y="0"/>
                  </a:moveTo>
                  <a:lnTo>
                    <a:pt x="0" y="808736"/>
                  </a:lnTo>
                </a:path>
                <a:path w="3125470" h="808989">
                  <a:moveTo>
                    <a:pt x="3125470" y="3048"/>
                  </a:moveTo>
                  <a:lnTo>
                    <a:pt x="3124200" y="804799"/>
                  </a:lnTo>
                </a:path>
              </a:pathLst>
            </a:custGeom>
            <a:ln w="19812">
              <a:solidFill>
                <a:srgbClr val="497DBA"/>
              </a:solidFill>
              <a:prstDash val="sysDash"/>
            </a:ln>
          </p:spPr>
          <p:txBody>
            <a:bodyPr wrap="square" lIns="0" tIns="0" rIns="0" bIns="0" rtlCol="0"/>
            <a:lstStyle/>
            <a:p>
              <a:endParaRPr/>
            </a:p>
          </p:txBody>
        </p:sp>
      </p:grpSp>
      <p:sp>
        <p:nvSpPr>
          <p:cNvPr id="25" name="object 25"/>
          <p:cNvSpPr txBox="1"/>
          <p:nvPr/>
        </p:nvSpPr>
        <p:spPr>
          <a:xfrm>
            <a:off x="3126487" y="2911221"/>
            <a:ext cx="1321435" cy="197490"/>
          </a:xfrm>
          <a:prstGeom prst="rect">
            <a:avLst/>
          </a:prstGeom>
        </p:spPr>
        <p:txBody>
          <a:bodyPr vert="horz" wrap="square" lIns="0" tIns="12700" rIns="0" bIns="0" rtlCol="0">
            <a:spAutoFit/>
          </a:bodyPr>
          <a:lstStyle/>
          <a:p>
            <a:pPr marL="12700">
              <a:spcBef>
                <a:spcPts val="100"/>
              </a:spcBef>
            </a:pPr>
            <a:r>
              <a:rPr sz="1200" spc="-10" dirty="0">
                <a:latin typeface="ＭＳ Ｐゴシック"/>
                <a:cs typeface="ＭＳ Ｐゴシック"/>
              </a:rPr>
              <a:t>は取引指図の動き。</a:t>
            </a:r>
            <a:endParaRPr sz="1200">
              <a:latin typeface="ＭＳ Ｐゴシック"/>
              <a:cs typeface="ＭＳ Ｐゴシック"/>
            </a:endParaRPr>
          </a:p>
        </p:txBody>
      </p:sp>
      <p:grpSp>
        <p:nvGrpSpPr>
          <p:cNvPr id="26" name="object 26"/>
          <p:cNvGrpSpPr/>
          <p:nvPr/>
        </p:nvGrpSpPr>
        <p:grpSpPr>
          <a:xfrm>
            <a:off x="2683764" y="1219009"/>
            <a:ext cx="5130165" cy="1910080"/>
            <a:chOff x="1159763" y="1219009"/>
            <a:chExt cx="5130165" cy="1910080"/>
          </a:xfrm>
        </p:grpSpPr>
        <p:sp>
          <p:nvSpPr>
            <p:cNvPr id="27" name="object 27"/>
            <p:cNvSpPr/>
            <p:nvPr/>
          </p:nvSpPr>
          <p:spPr>
            <a:xfrm>
              <a:off x="1159763" y="2930651"/>
              <a:ext cx="407034" cy="198120"/>
            </a:xfrm>
            <a:custGeom>
              <a:avLst/>
              <a:gdLst/>
              <a:ahLst/>
              <a:cxnLst/>
              <a:rect l="l" t="t" r="r" b="b"/>
              <a:pathLst>
                <a:path w="407034" h="198119">
                  <a:moveTo>
                    <a:pt x="307848" y="0"/>
                  </a:moveTo>
                  <a:lnTo>
                    <a:pt x="307848" y="49530"/>
                  </a:lnTo>
                  <a:lnTo>
                    <a:pt x="0" y="49530"/>
                  </a:lnTo>
                  <a:lnTo>
                    <a:pt x="0" y="148589"/>
                  </a:lnTo>
                  <a:lnTo>
                    <a:pt x="307848" y="148589"/>
                  </a:lnTo>
                  <a:lnTo>
                    <a:pt x="307848" y="198120"/>
                  </a:lnTo>
                  <a:lnTo>
                    <a:pt x="406908" y="99060"/>
                  </a:lnTo>
                  <a:lnTo>
                    <a:pt x="307848" y="0"/>
                  </a:lnTo>
                  <a:close/>
                </a:path>
              </a:pathLst>
            </a:custGeom>
            <a:solidFill>
              <a:srgbClr val="B8CDE4"/>
            </a:solidFill>
          </p:spPr>
          <p:txBody>
            <a:bodyPr wrap="square" lIns="0" tIns="0" rIns="0" bIns="0" rtlCol="0"/>
            <a:lstStyle/>
            <a:p>
              <a:endParaRPr/>
            </a:p>
          </p:txBody>
        </p:sp>
        <p:sp>
          <p:nvSpPr>
            <p:cNvPr id="28" name="object 28"/>
            <p:cNvSpPr/>
            <p:nvPr/>
          </p:nvSpPr>
          <p:spPr>
            <a:xfrm>
              <a:off x="3479291" y="1223772"/>
              <a:ext cx="2806065" cy="1567180"/>
            </a:xfrm>
            <a:custGeom>
              <a:avLst/>
              <a:gdLst/>
              <a:ahLst/>
              <a:cxnLst/>
              <a:rect l="l" t="t" r="r" b="b"/>
              <a:pathLst>
                <a:path w="2806065" h="1567180">
                  <a:moveTo>
                    <a:pt x="0" y="1566672"/>
                  </a:moveTo>
                  <a:lnTo>
                    <a:pt x="2805684" y="1566672"/>
                  </a:lnTo>
                  <a:lnTo>
                    <a:pt x="2805684" y="0"/>
                  </a:lnTo>
                  <a:lnTo>
                    <a:pt x="0" y="0"/>
                  </a:lnTo>
                  <a:lnTo>
                    <a:pt x="0" y="1566672"/>
                  </a:lnTo>
                  <a:close/>
                </a:path>
              </a:pathLst>
            </a:custGeom>
            <a:ln w="9144">
              <a:solidFill>
                <a:srgbClr val="000000"/>
              </a:solidFill>
            </a:ln>
          </p:spPr>
          <p:txBody>
            <a:bodyPr wrap="square" lIns="0" tIns="0" rIns="0" bIns="0" rtlCol="0"/>
            <a:lstStyle/>
            <a:p>
              <a:endParaRPr/>
            </a:p>
          </p:txBody>
        </p:sp>
      </p:grpSp>
      <p:sp>
        <p:nvSpPr>
          <p:cNvPr id="29" name="object 29"/>
          <p:cNvSpPr txBox="1"/>
          <p:nvPr/>
        </p:nvSpPr>
        <p:spPr>
          <a:xfrm>
            <a:off x="5970778" y="1248282"/>
            <a:ext cx="619760" cy="182742"/>
          </a:xfrm>
          <a:prstGeom prst="rect">
            <a:avLst/>
          </a:prstGeom>
        </p:spPr>
        <p:txBody>
          <a:bodyPr vert="horz" wrap="square" lIns="0" tIns="13335" rIns="0" bIns="0" rtlCol="0">
            <a:spAutoFit/>
          </a:bodyPr>
          <a:lstStyle/>
          <a:p>
            <a:pPr marL="12700">
              <a:spcBef>
                <a:spcPts val="105"/>
              </a:spcBef>
            </a:pPr>
            <a:r>
              <a:rPr sz="1100" b="1" dirty="0">
                <a:latin typeface="ＭＳ Ｐゴシック"/>
                <a:cs typeface="ＭＳ Ｐゴシック"/>
              </a:rPr>
              <a:t>AP</a:t>
            </a:r>
            <a:r>
              <a:rPr sz="1100" b="1" spc="-30" dirty="0">
                <a:latin typeface="ＭＳ Ｐゴシック"/>
                <a:cs typeface="ＭＳ Ｐゴシック"/>
              </a:rPr>
              <a:t>サーバ</a:t>
            </a:r>
            <a:endParaRPr sz="1100">
              <a:latin typeface="ＭＳ Ｐゴシック"/>
              <a:cs typeface="ＭＳ Ｐゴシック"/>
            </a:endParaRPr>
          </a:p>
        </p:txBody>
      </p:sp>
      <p:grpSp>
        <p:nvGrpSpPr>
          <p:cNvPr id="30" name="object 30"/>
          <p:cNvGrpSpPr/>
          <p:nvPr/>
        </p:nvGrpSpPr>
        <p:grpSpPr>
          <a:xfrm>
            <a:off x="6429756" y="2938273"/>
            <a:ext cx="3095625" cy="253365"/>
            <a:chOff x="4905755" y="2938272"/>
            <a:chExt cx="3095625" cy="253365"/>
          </a:xfrm>
        </p:grpSpPr>
        <p:pic>
          <p:nvPicPr>
            <p:cNvPr id="31" name="object 31"/>
            <p:cNvPicPr/>
            <p:nvPr/>
          </p:nvPicPr>
          <p:blipFill>
            <a:blip r:embed="rId4" cstate="print"/>
            <a:stretch>
              <a:fillRect/>
            </a:stretch>
          </p:blipFill>
          <p:spPr>
            <a:xfrm>
              <a:off x="4915661" y="2948178"/>
              <a:ext cx="3075432" cy="233172"/>
            </a:xfrm>
            <a:prstGeom prst="rect">
              <a:avLst/>
            </a:prstGeom>
          </p:spPr>
        </p:pic>
        <p:sp>
          <p:nvSpPr>
            <p:cNvPr id="32" name="object 32"/>
            <p:cNvSpPr/>
            <p:nvPr/>
          </p:nvSpPr>
          <p:spPr>
            <a:xfrm>
              <a:off x="4915661" y="2948178"/>
              <a:ext cx="3075940" cy="233679"/>
            </a:xfrm>
            <a:custGeom>
              <a:avLst/>
              <a:gdLst/>
              <a:ahLst/>
              <a:cxnLst/>
              <a:rect l="l" t="t" r="r" b="b"/>
              <a:pathLst>
                <a:path w="3075940" h="233680">
                  <a:moveTo>
                    <a:pt x="0" y="116586"/>
                  </a:moveTo>
                  <a:lnTo>
                    <a:pt x="116586" y="0"/>
                  </a:lnTo>
                  <a:lnTo>
                    <a:pt x="116586" y="58293"/>
                  </a:lnTo>
                  <a:lnTo>
                    <a:pt x="2958845" y="58293"/>
                  </a:lnTo>
                  <a:lnTo>
                    <a:pt x="2958845" y="0"/>
                  </a:lnTo>
                  <a:lnTo>
                    <a:pt x="3075432" y="116586"/>
                  </a:lnTo>
                  <a:lnTo>
                    <a:pt x="2958845" y="233172"/>
                  </a:lnTo>
                  <a:lnTo>
                    <a:pt x="2958845" y="174879"/>
                  </a:lnTo>
                  <a:lnTo>
                    <a:pt x="116586" y="174879"/>
                  </a:lnTo>
                  <a:lnTo>
                    <a:pt x="116586" y="233172"/>
                  </a:lnTo>
                  <a:lnTo>
                    <a:pt x="0" y="116586"/>
                  </a:lnTo>
                  <a:close/>
                </a:path>
              </a:pathLst>
            </a:custGeom>
            <a:ln w="19812">
              <a:solidFill>
                <a:srgbClr val="006FC0"/>
              </a:solidFill>
            </a:ln>
          </p:spPr>
          <p:txBody>
            <a:bodyPr wrap="square" lIns="0" tIns="0" rIns="0" bIns="0" rtlCol="0"/>
            <a:lstStyle/>
            <a:p>
              <a:endParaRPr/>
            </a:p>
          </p:txBody>
        </p:sp>
      </p:grpSp>
      <p:sp>
        <p:nvSpPr>
          <p:cNvPr id="33" name="object 33"/>
          <p:cNvSpPr txBox="1"/>
          <p:nvPr/>
        </p:nvSpPr>
        <p:spPr>
          <a:xfrm>
            <a:off x="2214778" y="3158999"/>
            <a:ext cx="7613650" cy="935355"/>
          </a:xfrm>
          <a:prstGeom prst="rect">
            <a:avLst/>
          </a:prstGeom>
        </p:spPr>
        <p:txBody>
          <a:bodyPr vert="horz" wrap="square" lIns="0" tIns="13335" rIns="0" bIns="0" rtlCol="0">
            <a:spAutoFit/>
          </a:bodyPr>
          <a:lstStyle/>
          <a:p>
            <a:pPr marR="1270635" algn="r">
              <a:spcBef>
                <a:spcPts val="105"/>
              </a:spcBef>
            </a:pPr>
            <a:r>
              <a:rPr sz="1100" spc="-15" dirty="0">
                <a:latin typeface="ＭＳ Ｐゴシック"/>
                <a:cs typeface="ＭＳ Ｐゴシック"/>
              </a:rPr>
              <a:t>レイテンシ計測期間</a:t>
            </a:r>
            <a:endParaRPr sz="1100">
              <a:latin typeface="ＭＳ Ｐゴシック"/>
              <a:cs typeface="ＭＳ Ｐゴシック"/>
            </a:endParaRPr>
          </a:p>
          <a:p>
            <a:pPr>
              <a:spcBef>
                <a:spcPts val="50"/>
              </a:spcBef>
            </a:pPr>
            <a:endParaRPr sz="1050">
              <a:latin typeface="ＭＳ Ｐゴシック"/>
              <a:cs typeface="ＭＳ Ｐゴシック"/>
            </a:endParaRPr>
          </a:p>
          <a:p>
            <a:pPr marL="299085" indent="-287020">
              <a:buFont typeface="Wingdings"/>
              <a:buChar char=""/>
              <a:tabLst>
                <a:tab pos="299085" algn="l"/>
                <a:tab pos="299720" algn="l"/>
              </a:tabLst>
            </a:pPr>
            <a:r>
              <a:rPr sz="1200" dirty="0">
                <a:latin typeface="ＭＳ Ｐゴシック"/>
                <a:cs typeface="ＭＳ Ｐゴシック"/>
              </a:rPr>
              <a:t>将来、実際にCBDCを発行することとなった場合の環境（本番環境）</a:t>
            </a:r>
            <a:r>
              <a:rPr sz="1200" spc="-5" dirty="0">
                <a:latin typeface="ＭＳ Ｐゴシック"/>
                <a:cs typeface="ＭＳ Ｐゴシック"/>
              </a:rPr>
              <a:t>で求められる処理性能を、通常時スループット</a:t>
            </a:r>
            <a:endParaRPr sz="1200">
              <a:latin typeface="ＭＳ Ｐゴシック"/>
              <a:cs typeface="ＭＳ Ｐゴシック"/>
            </a:endParaRPr>
          </a:p>
          <a:p>
            <a:pPr marL="299085">
              <a:spcBef>
                <a:spcPts val="60"/>
              </a:spcBef>
            </a:pPr>
            <a:r>
              <a:rPr sz="1200" dirty="0">
                <a:latin typeface="ＭＳ Ｐゴシック"/>
                <a:cs typeface="ＭＳ Ｐゴシック"/>
              </a:rPr>
              <a:t>（１秒間で処理する取引指図の件数）数万件、ピーク時同10万件以上、レイテンシ（取引指図１件の処理時間）</a:t>
            </a:r>
            <a:r>
              <a:rPr sz="1200" spc="-25" dirty="0">
                <a:latin typeface="ＭＳ Ｐゴシック"/>
                <a:cs typeface="ＭＳ Ｐゴシック"/>
              </a:rPr>
              <a:t>数秒</a:t>
            </a:r>
            <a:endParaRPr sz="1200">
              <a:latin typeface="ＭＳ Ｐゴシック"/>
              <a:cs typeface="ＭＳ Ｐゴシック"/>
            </a:endParaRPr>
          </a:p>
          <a:p>
            <a:pPr marL="299085">
              <a:spcBef>
                <a:spcPts val="60"/>
              </a:spcBef>
            </a:pPr>
            <a:r>
              <a:rPr sz="1200" spc="-15" dirty="0">
                <a:latin typeface="ＭＳ Ｐゴシック"/>
                <a:cs typeface="ＭＳ Ｐゴシック"/>
              </a:rPr>
              <a:t>以内と想定したうえで、以下の方法により、実験用システムの処理性能を検証。</a:t>
            </a:r>
            <a:endParaRPr sz="1200">
              <a:latin typeface="ＭＳ Ｐゴシック"/>
              <a:cs typeface="ＭＳ Ｐゴシック"/>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0298431" y="6515201"/>
            <a:ext cx="2787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10</a:t>
            </a:r>
            <a:endParaRPr sz="1600">
              <a:latin typeface="メイリオ"/>
              <a:cs typeface="メイリオ"/>
            </a:endParaRPr>
          </a:p>
        </p:txBody>
      </p:sp>
      <p:sp>
        <p:nvSpPr>
          <p:cNvPr id="4" name="object 4"/>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６．フェーズ１の結果（性能テスト</a:t>
            </a:r>
            <a:r>
              <a:rPr spc="-50" dirty="0"/>
              <a:t>）</a:t>
            </a:r>
          </a:p>
        </p:txBody>
      </p:sp>
      <p:graphicFrame>
        <p:nvGraphicFramePr>
          <p:cNvPr id="5" name="object 5"/>
          <p:cNvGraphicFramePr>
            <a:graphicFrameLocks noGrp="1"/>
          </p:cNvGraphicFramePr>
          <p:nvPr/>
        </p:nvGraphicFramePr>
        <p:xfrm>
          <a:off x="1724076" y="4054983"/>
          <a:ext cx="8629015" cy="2218690"/>
        </p:xfrm>
        <a:graphic>
          <a:graphicData uri="http://schemas.openxmlformats.org/drawingml/2006/table">
            <a:tbl>
              <a:tblPr firstRow="1" bandRow="1">
                <a:tableStyleId>{2D5ABB26-0587-4C30-8999-92F81FD0307C}</a:tableStyleId>
              </a:tblPr>
              <a:tblGrid>
                <a:gridCol w="1056005">
                  <a:extLst>
                    <a:ext uri="{9D8B030D-6E8A-4147-A177-3AD203B41FA5}">
                      <a16:colId xmlns:a16="http://schemas.microsoft.com/office/drawing/2014/main" val="20000"/>
                    </a:ext>
                  </a:extLst>
                </a:gridCol>
                <a:gridCol w="2520315">
                  <a:extLst>
                    <a:ext uri="{9D8B030D-6E8A-4147-A177-3AD203B41FA5}">
                      <a16:colId xmlns:a16="http://schemas.microsoft.com/office/drawing/2014/main" val="20001"/>
                    </a:ext>
                  </a:extLst>
                </a:gridCol>
                <a:gridCol w="2520315">
                  <a:extLst>
                    <a:ext uri="{9D8B030D-6E8A-4147-A177-3AD203B41FA5}">
                      <a16:colId xmlns:a16="http://schemas.microsoft.com/office/drawing/2014/main" val="20002"/>
                    </a:ext>
                  </a:extLst>
                </a:gridCol>
                <a:gridCol w="2520315">
                  <a:extLst>
                    <a:ext uri="{9D8B030D-6E8A-4147-A177-3AD203B41FA5}">
                      <a16:colId xmlns:a16="http://schemas.microsoft.com/office/drawing/2014/main" val="20003"/>
                    </a:ext>
                  </a:extLst>
                </a:gridCol>
              </a:tblGrid>
              <a:tr h="320040">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765175">
                        <a:lnSpc>
                          <a:spcPct val="100000"/>
                        </a:lnSpc>
                        <a:spcBef>
                          <a:spcPts val="409"/>
                        </a:spcBef>
                      </a:pPr>
                      <a:r>
                        <a:rPr sz="1300" b="1" spc="-20" dirty="0">
                          <a:solidFill>
                            <a:srgbClr val="FFFFFF"/>
                          </a:solidFill>
                          <a:latin typeface="メイリオ"/>
                          <a:cs typeface="メイリオ"/>
                        </a:rPr>
                        <a:t>スループッ</a:t>
                      </a:r>
                      <a:r>
                        <a:rPr sz="1300" b="1" spc="-50" dirty="0">
                          <a:solidFill>
                            <a:srgbClr val="FFFFFF"/>
                          </a:solidFill>
                          <a:latin typeface="メイリオ"/>
                          <a:cs typeface="メイリオ"/>
                        </a:rPr>
                        <a:t>ト</a:t>
                      </a:r>
                      <a:endParaRPr sz="1300">
                        <a:latin typeface="メイリオ"/>
                        <a:cs typeface="メイリオ"/>
                      </a:endParaRPr>
                    </a:p>
                  </a:txBody>
                  <a:tcPr marL="0" marR="0" marT="5206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gn="ctr">
                        <a:lnSpc>
                          <a:spcPct val="100000"/>
                        </a:lnSpc>
                        <a:spcBef>
                          <a:spcPts val="409"/>
                        </a:spcBef>
                      </a:pPr>
                      <a:r>
                        <a:rPr sz="1300" b="1" spc="-20" dirty="0">
                          <a:solidFill>
                            <a:srgbClr val="FFFFFF"/>
                          </a:solidFill>
                          <a:latin typeface="メイリオ"/>
                          <a:cs typeface="メイリオ"/>
                        </a:rPr>
                        <a:t>レイテン</a:t>
                      </a:r>
                      <a:r>
                        <a:rPr sz="1300" b="1" spc="-50" dirty="0">
                          <a:solidFill>
                            <a:srgbClr val="FFFFFF"/>
                          </a:solidFill>
                          <a:latin typeface="メイリオ"/>
                          <a:cs typeface="メイリオ"/>
                        </a:rPr>
                        <a:t>シ</a:t>
                      </a:r>
                      <a:endParaRPr sz="1300">
                        <a:latin typeface="メイリオ"/>
                        <a:cs typeface="メイリオ"/>
                      </a:endParaRPr>
                    </a:p>
                  </a:txBody>
                  <a:tcPr marL="0" marR="0" marT="5206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382270">
                        <a:lnSpc>
                          <a:spcPct val="100000"/>
                        </a:lnSpc>
                        <a:spcBef>
                          <a:spcPts val="409"/>
                        </a:spcBef>
                      </a:pPr>
                      <a:r>
                        <a:rPr sz="1300" b="1" spc="-20" dirty="0">
                          <a:solidFill>
                            <a:srgbClr val="FFFFFF"/>
                          </a:solidFill>
                          <a:latin typeface="メイリオ"/>
                          <a:cs typeface="メイリオ"/>
                        </a:rPr>
                        <a:t>DBサーバの</a:t>
                      </a:r>
                      <a:r>
                        <a:rPr sz="1300" b="1" spc="-10" dirty="0">
                          <a:solidFill>
                            <a:srgbClr val="FFFFFF"/>
                          </a:solidFill>
                          <a:latin typeface="メイリオ"/>
                          <a:cs typeface="メイリオ"/>
                        </a:rPr>
                        <a:t>CPU</a:t>
                      </a:r>
                      <a:r>
                        <a:rPr sz="1300" b="1" spc="-20" dirty="0">
                          <a:solidFill>
                            <a:srgbClr val="FFFFFF"/>
                          </a:solidFill>
                          <a:latin typeface="メイリオ"/>
                          <a:cs typeface="メイリオ"/>
                        </a:rPr>
                        <a:t>使用</a:t>
                      </a:r>
                      <a:r>
                        <a:rPr sz="1300" b="1" spc="-50" dirty="0">
                          <a:solidFill>
                            <a:srgbClr val="FFFFFF"/>
                          </a:solidFill>
                          <a:latin typeface="メイリオ"/>
                          <a:cs typeface="メイリオ"/>
                        </a:rPr>
                        <a:t>率</a:t>
                      </a:r>
                      <a:endParaRPr sz="1300">
                        <a:latin typeface="メイリオ"/>
                        <a:cs typeface="メイリオ"/>
                      </a:endParaRPr>
                    </a:p>
                  </a:txBody>
                  <a:tcPr marL="0" marR="0" marT="5206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497840">
                <a:tc>
                  <a:txBody>
                    <a:bodyPr/>
                    <a:lstStyle/>
                    <a:p>
                      <a:pPr marL="90805">
                        <a:lnSpc>
                          <a:spcPct val="100000"/>
                        </a:lnSpc>
                        <a:spcBef>
                          <a:spcPts val="365"/>
                        </a:spcBef>
                      </a:pPr>
                      <a:r>
                        <a:rPr sz="1200" spc="-10" dirty="0">
                          <a:latin typeface="ＭＳ Ｐゴシック"/>
                          <a:cs typeface="ＭＳ Ｐゴシック"/>
                        </a:rPr>
                        <a:t>パターン１</a:t>
                      </a:r>
                      <a:endParaRPr sz="1200">
                        <a:latin typeface="ＭＳ Ｐゴシック"/>
                        <a:cs typeface="ＭＳ Ｐゴシック"/>
                      </a:endParaRPr>
                    </a:p>
                  </a:txBody>
                  <a:tcPr marL="0" marR="0" marT="463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1440" marR="173355">
                        <a:lnSpc>
                          <a:spcPct val="110800"/>
                        </a:lnSpc>
                        <a:spcBef>
                          <a:spcPts val="210"/>
                        </a:spcBef>
                      </a:pPr>
                      <a:r>
                        <a:rPr sz="1200" dirty="0">
                          <a:latin typeface="ＭＳ Ｐゴシック"/>
                          <a:cs typeface="ＭＳ Ｐゴシック"/>
                        </a:rPr>
                        <a:t>取引指図の投入量と同じ秒間</a:t>
                      </a:r>
                      <a:r>
                        <a:rPr sz="1200" spc="-10" dirty="0">
                          <a:latin typeface="ＭＳ Ｐゴシック"/>
                          <a:cs typeface="ＭＳ Ｐゴシック"/>
                        </a:rPr>
                        <a:t>3,000件の処理を実現。</a:t>
                      </a:r>
                      <a:endParaRPr sz="1200">
                        <a:latin typeface="ＭＳ Ｐゴシック"/>
                        <a:cs typeface="ＭＳ Ｐゴシック"/>
                      </a:endParaRPr>
                    </a:p>
                  </a:txBody>
                  <a:tcPr marL="0" marR="0" marT="266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365"/>
                        </a:spcBef>
                      </a:pPr>
                      <a:r>
                        <a:rPr sz="1200" spc="-10" dirty="0">
                          <a:latin typeface="ＭＳ Ｐゴシック"/>
                          <a:cs typeface="ＭＳ Ｐゴシック"/>
                        </a:rPr>
                        <a:t>通常時と高負荷時でほぼ変わらず</a:t>
                      </a:r>
                      <a:endParaRPr sz="1200">
                        <a:latin typeface="ＭＳ Ｐゴシック"/>
                        <a:cs typeface="ＭＳ Ｐゴシック"/>
                      </a:endParaRPr>
                    </a:p>
                    <a:p>
                      <a:pPr marL="92075">
                        <a:lnSpc>
                          <a:spcPct val="100000"/>
                        </a:lnSpc>
                        <a:spcBef>
                          <a:spcPts val="160"/>
                        </a:spcBef>
                      </a:pPr>
                      <a:r>
                        <a:rPr sz="1200" dirty="0">
                          <a:latin typeface="ＭＳ Ｐゴシック"/>
                          <a:cs typeface="ＭＳ Ｐゴシック"/>
                        </a:rPr>
                        <a:t>（約10ミリ秒）</a:t>
                      </a:r>
                      <a:r>
                        <a:rPr sz="1200" spc="-50" dirty="0">
                          <a:latin typeface="ＭＳ Ｐゴシック"/>
                          <a:cs typeface="ＭＳ Ｐゴシック"/>
                        </a:rPr>
                        <a:t>。</a:t>
                      </a:r>
                      <a:endParaRPr sz="1200">
                        <a:latin typeface="ＭＳ Ｐゴシック"/>
                        <a:cs typeface="ＭＳ Ｐゴシック"/>
                      </a:endParaRPr>
                    </a:p>
                  </a:txBody>
                  <a:tcPr marL="0" marR="0" marT="463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2075" marR="186690">
                        <a:lnSpc>
                          <a:spcPct val="110800"/>
                        </a:lnSpc>
                        <a:spcBef>
                          <a:spcPts val="210"/>
                        </a:spcBef>
                      </a:pPr>
                      <a:r>
                        <a:rPr sz="1200" spc="-10" dirty="0">
                          <a:latin typeface="ＭＳ Ｐゴシック"/>
                          <a:cs typeface="ＭＳ Ｐゴシック"/>
                        </a:rPr>
                        <a:t>高負荷時においても余裕あり</a:t>
                      </a:r>
                      <a:r>
                        <a:rPr sz="1200" spc="-20" dirty="0">
                          <a:latin typeface="ＭＳ Ｐゴシック"/>
                          <a:cs typeface="ＭＳ Ｐゴシック"/>
                        </a:rPr>
                        <a:t>（CPU</a:t>
                      </a:r>
                      <a:r>
                        <a:rPr sz="1200" dirty="0">
                          <a:latin typeface="ＭＳ Ｐゴシック"/>
                          <a:cs typeface="ＭＳ Ｐゴシック"/>
                        </a:rPr>
                        <a:t>使用率30％）</a:t>
                      </a:r>
                      <a:r>
                        <a:rPr sz="1200" spc="-50" dirty="0">
                          <a:latin typeface="ＭＳ Ｐゴシック"/>
                          <a:cs typeface="ＭＳ Ｐゴシック"/>
                        </a:rPr>
                        <a:t>。</a:t>
                      </a:r>
                      <a:endParaRPr sz="1200">
                        <a:latin typeface="ＭＳ Ｐゴシック"/>
                        <a:cs typeface="ＭＳ Ｐゴシック"/>
                      </a:endParaRPr>
                    </a:p>
                  </a:txBody>
                  <a:tcPr marL="0" marR="0" marT="266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700405">
                <a:tc>
                  <a:txBody>
                    <a:bodyPr/>
                    <a:lstStyle/>
                    <a:p>
                      <a:pPr marL="90805">
                        <a:lnSpc>
                          <a:spcPct val="100000"/>
                        </a:lnSpc>
                        <a:spcBef>
                          <a:spcPts val="370"/>
                        </a:spcBef>
                      </a:pPr>
                      <a:r>
                        <a:rPr sz="1200" spc="-10" dirty="0">
                          <a:latin typeface="ＭＳ Ｐゴシック"/>
                          <a:cs typeface="ＭＳ Ｐゴシック"/>
                        </a:rPr>
                        <a:t>パターン２</a:t>
                      </a:r>
                      <a:endParaRPr sz="1200">
                        <a:latin typeface="ＭＳ Ｐゴシック"/>
                        <a:cs typeface="ＭＳ Ｐゴシック"/>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1440" marR="57150">
                        <a:lnSpc>
                          <a:spcPct val="111200"/>
                        </a:lnSpc>
                        <a:spcBef>
                          <a:spcPts val="204"/>
                        </a:spcBef>
                      </a:pPr>
                      <a:r>
                        <a:rPr sz="1200" spc="-5" dirty="0">
                          <a:latin typeface="ＭＳ Ｐゴシック"/>
                          <a:cs typeface="ＭＳ Ｐゴシック"/>
                        </a:rPr>
                        <a:t>仲介機関口座への取引集中に伴う</a:t>
                      </a:r>
                      <a:r>
                        <a:rPr sz="1200" spc="-50" dirty="0">
                          <a:latin typeface="ＭＳ Ｐゴシック"/>
                          <a:cs typeface="ＭＳ Ｐゴシック"/>
                        </a:rPr>
                        <a:t> </a:t>
                      </a:r>
                      <a:r>
                        <a:rPr sz="1200" b="1" spc="-10" dirty="0">
                          <a:solidFill>
                            <a:srgbClr val="006FC0"/>
                          </a:solidFill>
                          <a:latin typeface="ＭＳ Ｐゴシック"/>
                          <a:cs typeface="ＭＳ Ｐゴシック"/>
                        </a:rPr>
                        <a:t>レコードロック</a:t>
                      </a:r>
                      <a:r>
                        <a:rPr sz="1200" spc="-15" baseline="24305" dirty="0">
                          <a:latin typeface="ＭＳ Ｐゴシック"/>
                          <a:cs typeface="ＭＳ Ｐゴシック"/>
                        </a:rPr>
                        <a:t>（</a:t>
                      </a:r>
                      <a:r>
                        <a:rPr sz="1200" spc="-7" baseline="24305" dirty="0">
                          <a:latin typeface="ＭＳ Ｐゴシック"/>
                          <a:cs typeface="ＭＳ Ｐゴシック"/>
                        </a:rPr>
                        <a:t>注２</a:t>
                      </a:r>
                      <a:r>
                        <a:rPr sz="1200" spc="-15" baseline="24305" dirty="0">
                          <a:latin typeface="ＭＳ Ｐゴシック"/>
                          <a:cs typeface="ＭＳ Ｐゴシック"/>
                        </a:rPr>
                        <a:t>）</a:t>
                      </a:r>
                      <a:r>
                        <a:rPr sz="1200" spc="-15" dirty="0">
                          <a:latin typeface="ＭＳ Ｐゴシック"/>
                          <a:cs typeface="ＭＳ Ｐゴシック"/>
                        </a:rPr>
                        <a:t>の影響により、取</a:t>
                      </a:r>
                      <a:r>
                        <a:rPr sz="1200" spc="-5" dirty="0">
                          <a:latin typeface="ＭＳ Ｐゴシック"/>
                          <a:cs typeface="ＭＳ Ｐゴシック"/>
                        </a:rPr>
                        <a:t>引指図の投入量に比べて</a:t>
                      </a:r>
                      <a:r>
                        <a:rPr sz="1200" dirty="0">
                          <a:latin typeface="ＭＳ Ｐゴシック"/>
                          <a:cs typeface="ＭＳ Ｐゴシック"/>
                        </a:rPr>
                        <a:t>18％</a:t>
                      </a:r>
                      <a:r>
                        <a:rPr sz="1200" spc="-20" dirty="0">
                          <a:latin typeface="ＭＳ Ｐゴシック"/>
                          <a:cs typeface="ＭＳ Ｐゴシック"/>
                        </a:rPr>
                        <a:t>低下。</a:t>
                      </a:r>
                      <a:endParaRPr sz="12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marR="38100">
                        <a:lnSpc>
                          <a:spcPct val="111200"/>
                        </a:lnSpc>
                        <a:spcBef>
                          <a:spcPts val="204"/>
                        </a:spcBef>
                      </a:pPr>
                      <a:r>
                        <a:rPr sz="1200" b="1" spc="-15" dirty="0">
                          <a:solidFill>
                            <a:srgbClr val="006FC0"/>
                          </a:solidFill>
                          <a:latin typeface="ＭＳ Ｐゴシック"/>
                          <a:cs typeface="ＭＳ Ｐゴシック"/>
                        </a:rPr>
                        <a:t>レコードロック</a:t>
                      </a:r>
                      <a:r>
                        <a:rPr sz="1200" spc="-15" dirty="0">
                          <a:latin typeface="ＭＳ Ｐゴシック"/>
                          <a:cs typeface="ＭＳ Ｐゴシック"/>
                        </a:rPr>
                        <a:t>に伴う処理遅延により、</a:t>
                      </a:r>
                      <a:r>
                        <a:rPr sz="1200" spc="-10" dirty="0">
                          <a:latin typeface="ＭＳ Ｐゴシック"/>
                          <a:cs typeface="ＭＳ Ｐゴシック"/>
                        </a:rPr>
                        <a:t>パターン１に比べて増大</a:t>
                      </a:r>
                      <a:r>
                        <a:rPr sz="1200" dirty="0">
                          <a:latin typeface="ＭＳ Ｐゴシック"/>
                          <a:cs typeface="ＭＳ Ｐゴシック"/>
                        </a:rPr>
                        <a:t>（99％</a:t>
                      </a:r>
                      <a:r>
                        <a:rPr sz="1200" spc="-20" dirty="0">
                          <a:latin typeface="ＭＳ Ｐゴシック"/>
                          <a:cs typeface="ＭＳ Ｐゴシック"/>
                        </a:rPr>
                        <a:t>タイル</a:t>
                      </a:r>
                      <a:r>
                        <a:rPr sz="1200" spc="-5" dirty="0">
                          <a:latin typeface="ＭＳ Ｐゴシック"/>
                          <a:cs typeface="ＭＳ Ｐゴシック"/>
                        </a:rPr>
                        <a:t>値で約</a:t>
                      </a:r>
                      <a:r>
                        <a:rPr sz="1200" spc="-10" dirty="0">
                          <a:latin typeface="ＭＳ Ｐゴシック"/>
                          <a:cs typeface="ＭＳ Ｐゴシック"/>
                        </a:rPr>
                        <a:t>2,000</a:t>
                      </a:r>
                      <a:r>
                        <a:rPr sz="1200" dirty="0">
                          <a:latin typeface="ＭＳ Ｐゴシック"/>
                          <a:cs typeface="ＭＳ Ｐゴシック"/>
                        </a:rPr>
                        <a:t>ミリ秒）</a:t>
                      </a:r>
                      <a:r>
                        <a:rPr sz="1200" spc="-50" dirty="0">
                          <a:latin typeface="ＭＳ Ｐゴシック"/>
                          <a:cs typeface="ＭＳ Ｐゴシック"/>
                        </a:rPr>
                        <a:t>。</a:t>
                      </a:r>
                      <a:endParaRPr sz="12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370"/>
                        </a:spcBef>
                      </a:pPr>
                      <a:r>
                        <a:rPr sz="1200" b="1" spc="-10" dirty="0">
                          <a:solidFill>
                            <a:srgbClr val="006FC0"/>
                          </a:solidFill>
                          <a:latin typeface="ＭＳ Ｐゴシック"/>
                          <a:cs typeface="ＭＳ Ｐゴシック"/>
                        </a:rPr>
                        <a:t>レコードロック</a:t>
                      </a:r>
                      <a:r>
                        <a:rPr sz="1200" spc="-15" dirty="0">
                          <a:latin typeface="ＭＳ Ｐゴシック"/>
                          <a:cs typeface="ＭＳ Ｐゴシック"/>
                        </a:rPr>
                        <a:t>の制御等により、パ</a:t>
                      </a:r>
                      <a:endParaRPr sz="1200">
                        <a:latin typeface="ＭＳ Ｐゴシック"/>
                        <a:cs typeface="ＭＳ Ｐゴシック"/>
                      </a:endParaRPr>
                    </a:p>
                    <a:p>
                      <a:pPr marL="92075" marR="19050">
                        <a:lnSpc>
                          <a:spcPts val="1610"/>
                        </a:lnSpc>
                        <a:spcBef>
                          <a:spcPts val="65"/>
                        </a:spcBef>
                      </a:pPr>
                      <a:r>
                        <a:rPr sz="1200" spc="-5" dirty="0">
                          <a:latin typeface="ＭＳ Ｐゴシック"/>
                          <a:cs typeface="ＭＳ Ｐゴシック"/>
                        </a:rPr>
                        <a:t>ターン</a:t>
                      </a:r>
                      <a:r>
                        <a:rPr sz="1200" dirty="0">
                          <a:latin typeface="ＭＳ Ｐゴシック"/>
                          <a:cs typeface="ＭＳ Ｐゴシック"/>
                        </a:rPr>
                        <a:t>1</a:t>
                      </a:r>
                      <a:r>
                        <a:rPr sz="1200" spc="-10" dirty="0">
                          <a:latin typeface="ＭＳ Ｐゴシック"/>
                          <a:cs typeface="ＭＳ Ｐゴシック"/>
                        </a:rPr>
                        <a:t>より多くのリソースを費消</a:t>
                      </a:r>
                      <a:r>
                        <a:rPr sz="1200" dirty="0">
                          <a:latin typeface="ＭＳ Ｐゴシック"/>
                          <a:cs typeface="ＭＳ Ｐゴシック"/>
                        </a:rPr>
                        <a:t>（</a:t>
                      </a:r>
                      <a:r>
                        <a:rPr sz="1200" spc="-25" dirty="0">
                          <a:latin typeface="ＭＳ Ｐゴシック"/>
                          <a:cs typeface="ＭＳ Ｐゴシック"/>
                        </a:rPr>
                        <a:t>同、</a:t>
                      </a:r>
                      <a:r>
                        <a:rPr sz="1200" spc="-50" dirty="0">
                          <a:latin typeface="ＭＳ Ｐゴシック"/>
                          <a:cs typeface="ＭＳ Ｐゴシック"/>
                        </a:rPr>
                        <a:t> </a:t>
                      </a:r>
                      <a:r>
                        <a:rPr sz="1200" dirty="0">
                          <a:latin typeface="ＭＳ Ｐゴシック"/>
                          <a:cs typeface="ＭＳ Ｐゴシック"/>
                        </a:rPr>
                        <a:t>60％程度）</a:t>
                      </a:r>
                      <a:r>
                        <a:rPr sz="1200" spc="-50" dirty="0">
                          <a:latin typeface="ＭＳ Ｐゴシック"/>
                          <a:cs typeface="ＭＳ Ｐゴシック"/>
                        </a:rPr>
                        <a:t>。</a:t>
                      </a:r>
                      <a:endParaRPr sz="1200">
                        <a:latin typeface="ＭＳ Ｐゴシック"/>
                        <a:cs typeface="ＭＳ Ｐゴシック"/>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700405">
                <a:tc>
                  <a:txBody>
                    <a:bodyPr/>
                    <a:lstStyle/>
                    <a:p>
                      <a:pPr marL="90805">
                        <a:lnSpc>
                          <a:spcPct val="100000"/>
                        </a:lnSpc>
                        <a:spcBef>
                          <a:spcPts val="370"/>
                        </a:spcBef>
                      </a:pPr>
                      <a:r>
                        <a:rPr sz="1200" spc="-10" dirty="0">
                          <a:latin typeface="ＭＳ Ｐゴシック"/>
                          <a:cs typeface="ＭＳ Ｐゴシック"/>
                        </a:rPr>
                        <a:t>パターン３</a:t>
                      </a:r>
                      <a:endParaRPr sz="1200">
                        <a:latin typeface="ＭＳ Ｐゴシック"/>
                        <a:cs typeface="ＭＳ Ｐゴシック"/>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1440" marR="137795">
                        <a:lnSpc>
                          <a:spcPct val="110800"/>
                        </a:lnSpc>
                        <a:spcBef>
                          <a:spcPts val="215"/>
                        </a:spcBef>
                      </a:pPr>
                      <a:r>
                        <a:rPr sz="1200" b="1" dirty="0">
                          <a:solidFill>
                            <a:srgbClr val="006FC0"/>
                          </a:solidFill>
                          <a:latin typeface="ＭＳ Ｐゴシック"/>
                          <a:cs typeface="ＭＳ Ｐゴシック"/>
                        </a:rPr>
                        <a:t>DB</a:t>
                      </a:r>
                      <a:r>
                        <a:rPr sz="1200" b="1" spc="-15" dirty="0">
                          <a:solidFill>
                            <a:srgbClr val="006FC0"/>
                          </a:solidFill>
                          <a:latin typeface="ＭＳ Ｐゴシック"/>
                          <a:cs typeface="ＭＳ Ｐゴシック"/>
                        </a:rPr>
                        <a:t>リソースの不足</a:t>
                      </a:r>
                      <a:r>
                        <a:rPr sz="1200" spc="-15" dirty="0">
                          <a:latin typeface="ＭＳ Ｐゴシック"/>
                          <a:cs typeface="ＭＳ Ｐゴシック"/>
                        </a:rPr>
                        <a:t>により、取引指図の投入量に比べて４％低下。</a:t>
                      </a:r>
                      <a:endParaRPr sz="1200">
                        <a:latin typeface="ＭＳ Ｐゴシック"/>
                        <a:cs typeface="ＭＳ Ｐゴシック"/>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marR="195580">
                        <a:lnSpc>
                          <a:spcPct val="110800"/>
                        </a:lnSpc>
                        <a:spcBef>
                          <a:spcPts val="215"/>
                        </a:spcBef>
                      </a:pPr>
                      <a:r>
                        <a:rPr sz="1200" b="1" dirty="0">
                          <a:solidFill>
                            <a:srgbClr val="006FC0"/>
                          </a:solidFill>
                          <a:latin typeface="ＭＳ Ｐゴシック"/>
                          <a:cs typeface="ＭＳ Ｐゴシック"/>
                        </a:rPr>
                        <a:t>DB</a:t>
                      </a:r>
                      <a:r>
                        <a:rPr sz="1200" b="1" spc="-15" dirty="0">
                          <a:solidFill>
                            <a:srgbClr val="006FC0"/>
                          </a:solidFill>
                          <a:latin typeface="ＭＳ Ｐゴシック"/>
                          <a:cs typeface="ＭＳ Ｐゴシック"/>
                        </a:rPr>
                        <a:t>リソースの不足</a:t>
                      </a:r>
                      <a:r>
                        <a:rPr sz="1200" spc="-15" dirty="0">
                          <a:latin typeface="ＭＳ Ｐゴシック"/>
                          <a:cs typeface="ＭＳ Ｐゴシック"/>
                        </a:rPr>
                        <a:t>により、１に比べ</a:t>
                      </a:r>
                      <a:r>
                        <a:rPr sz="1200" spc="-10" dirty="0">
                          <a:latin typeface="ＭＳ Ｐゴシック"/>
                          <a:cs typeface="ＭＳ Ｐゴシック"/>
                        </a:rPr>
                        <a:t>て増大（同、約</a:t>
                      </a:r>
                      <a:r>
                        <a:rPr sz="1200" dirty="0">
                          <a:latin typeface="ＭＳ Ｐゴシック"/>
                          <a:cs typeface="ＭＳ Ｐゴシック"/>
                        </a:rPr>
                        <a:t>800ミリ秒）</a:t>
                      </a:r>
                      <a:r>
                        <a:rPr sz="1200" spc="-50" dirty="0">
                          <a:latin typeface="ＭＳ Ｐゴシック"/>
                          <a:cs typeface="ＭＳ Ｐゴシック"/>
                        </a:rPr>
                        <a:t>。</a:t>
                      </a:r>
                      <a:endParaRPr sz="1200">
                        <a:latin typeface="ＭＳ Ｐゴシック"/>
                        <a:cs typeface="ＭＳ Ｐゴシック"/>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marR="97155" algn="just">
                        <a:lnSpc>
                          <a:spcPct val="111300"/>
                        </a:lnSpc>
                        <a:spcBef>
                          <a:spcPts val="204"/>
                        </a:spcBef>
                      </a:pPr>
                      <a:r>
                        <a:rPr sz="1200" b="1" spc="-10" dirty="0">
                          <a:solidFill>
                            <a:srgbClr val="006FC0"/>
                          </a:solidFill>
                          <a:latin typeface="ＭＳ Ｐゴシック"/>
                          <a:cs typeface="ＭＳ Ｐゴシック"/>
                        </a:rPr>
                        <a:t>保有者</a:t>
                      </a:r>
                      <a:r>
                        <a:rPr sz="1200" b="1" dirty="0">
                          <a:solidFill>
                            <a:srgbClr val="006FC0"/>
                          </a:solidFill>
                          <a:latin typeface="ＭＳ Ｐゴシック"/>
                          <a:cs typeface="ＭＳ Ｐゴシック"/>
                        </a:rPr>
                        <a:t>ID</a:t>
                      </a:r>
                      <a:r>
                        <a:rPr sz="1200" b="1" spc="-20" dirty="0">
                          <a:solidFill>
                            <a:srgbClr val="006FC0"/>
                          </a:solidFill>
                          <a:latin typeface="ＭＳ Ｐゴシック"/>
                          <a:cs typeface="ＭＳ Ｐゴシック"/>
                        </a:rPr>
                        <a:t>の更新処理や</a:t>
                      </a:r>
                      <a:r>
                        <a:rPr sz="1200" b="1" spc="-10" dirty="0">
                          <a:solidFill>
                            <a:srgbClr val="006FC0"/>
                          </a:solidFill>
                          <a:latin typeface="ＭＳ Ｐゴシック"/>
                          <a:cs typeface="ＭＳ Ｐゴシック"/>
                        </a:rPr>
                        <a:t>トークン</a:t>
                      </a:r>
                      <a:r>
                        <a:rPr sz="1200" b="1" spc="-20" dirty="0">
                          <a:solidFill>
                            <a:srgbClr val="006FC0"/>
                          </a:solidFill>
                          <a:latin typeface="ＭＳ Ｐゴシック"/>
                          <a:cs typeface="ＭＳ Ｐゴシック"/>
                        </a:rPr>
                        <a:t>の</a:t>
                      </a:r>
                      <a:r>
                        <a:rPr sz="1200" b="1" spc="-50" dirty="0">
                          <a:solidFill>
                            <a:srgbClr val="006FC0"/>
                          </a:solidFill>
                          <a:latin typeface="ＭＳ Ｐゴシック"/>
                          <a:cs typeface="ＭＳ Ｐゴシック"/>
                        </a:rPr>
                        <a:t>両</a:t>
                      </a:r>
                      <a:r>
                        <a:rPr sz="1200" b="1" spc="-10" dirty="0">
                          <a:solidFill>
                            <a:srgbClr val="006FC0"/>
                          </a:solidFill>
                          <a:latin typeface="ＭＳ Ｐゴシック"/>
                          <a:cs typeface="ＭＳ Ｐゴシック"/>
                        </a:rPr>
                        <a:t>替処理</a:t>
                      </a:r>
                      <a:r>
                        <a:rPr sz="1200" spc="-10" dirty="0">
                          <a:latin typeface="ＭＳ Ｐゴシック"/>
                          <a:cs typeface="ＭＳ Ｐゴシック"/>
                        </a:rPr>
                        <a:t>に伴い、CPU</a:t>
                      </a:r>
                      <a:r>
                        <a:rPr sz="1200" dirty="0">
                          <a:latin typeface="ＭＳ Ｐゴシック"/>
                          <a:cs typeface="ＭＳ Ｐゴシック"/>
                        </a:rPr>
                        <a:t>使用率が</a:t>
                      </a:r>
                      <a:r>
                        <a:rPr sz="1200" spc="-20" dirty="0">
                          <a:latin typeface="ＭＳ Ｐゴシック"/>
                          <a:cs typeface="ＭＳ Ｐゴシック"/>
                        </a:rPr>
                        <a:t>100％</a:t>
                      </a:r>
                      <a:r>
                        <a:rPr sz="1200" spc="-10" dirty="0">
                          <a:latin typeface="ＭＳ Ｐゴシック"/>
                          <a:cs typeface="ＭＳ Ｐゴシック"/>
                        </a:rPr>
                        <a:t>近くまで上昇。</a:t>
                      </a:r>
                      <a:endParaRPr sz="1200">
                        <a:latin typeface="ＭＳ Ｐゴシック"/>
                        <a:cs typeface="ＭＳ Ｐゴシック"/>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bl>
          </a:graphicData>
        </a:graphic>
      </p:graphicFrame>
      <p:sp>
        <p:nvSpPr>
          <p:cNvPr id="6" name="object 6"/>
          <p:cNvSpPr txBox="1"/>
          <p:nvPr/>
        </p:nvSpPr>
        <p:spPr>
          <a:xfrm>
            <a:off x="1785315" y="6320739"/>
            <a:ext cx="8442960" cy="485140"/>
          </a:xfrm>
          <a:prstGeom prst="rect">
            <a:avLst/>
          </a:prstGeom>
        </p:spPr>
        <p:txBody>
          <a:bodyPr vert="horz" wrap="square" lIns="0" tIns="12065" rIns="0" bIns="0" rtlCol="0">
            <a:spAutoFit/>
          </a:bodyPr>
          <a:lstStyle/>
          <a:p>
            <a:pPr marL="349250" marR="5080" indent="-337185">
              <a:spcBef>
                <a:spcPts val="95"/>
              </a:spcBef>
            </a:pPr>
            <a:r>
              <a:rPr sz="1000" dirty="0">
                <a:latin typeface="ＭＳ Ｐゴシック"/>
                <a:cs typeface="ＭＳ Ｐゴシック"/>
              </a:rPr>
              <a:t>（</a:t>
            </a:r>
            <a:r>
              <a:rPr sz="1000" spc="-10" dirty="0">
                <a:latin typeface="ＭＳ Ｐゴシック"/>
                <a:cs typeface="ＭＳ Ｐゴシック"/>
              </a:rPr>
              <a:t>注１）将来の本番環境で求められる処理性能</a:t>
            </a:r>
            <a:r>
              <a:rPr sz="1000" dirty="0">
                <a:latin typeface="ＭＳ Ｐゴシック"/>
                <a:cs typeface="ＭＳ Ｐゴシック"/>
              </a:rPr>
              <a:t>（</a:t>
            </a:r>
            <a:r>
              <a:rPr sz="1000" spc="-10" dirty="0">
                <a:latin typeface="ＭＳ Ｐゴシック"/>
                <a:cs typeface="ＭＳ Ｐゴシック"/>
              </a:rPr>
              <a:t>ピーク時スルー</a:t>
            </a:r>
            <a:r>
              <a:rPr sz="1000" spc="-20" dirty="0">
                <a:latin typeface="ＭＳ Ｐゴシック"/>
                <a:cs typeface="ＭＳ Ｐゴシック"/>
              </a:rPr>
              <a:t>プット</a:t>
            </a:r>
            <a:r>
              <a:rPr sz="1000" dirty="0">
                <a:latin typeface="ＭＳ Ｐゴシック"/>
                <a:cs typeface="ＭＳ Ｐゴシック"/>
              </a:rPr>
              <a:t>秒間10</a:t>
            </a:r>
            <a:r>
              <a:rPr sz="1000" spc="-10" dirty="0">
                <a:latin typeface="ＭＳ Ｐゴシック"/>
                <a:cs typeface="ＭＳ Ｐゴシック"/>
              </a:rPr>
              <a:t>万件以</a:t>
            </a:r>
            <a:r>
              <a:rPr sz="1000" spc="-5" dirty="0">
                <a:latin typeface="ＭＳ Ｐゴシック"/>
                <a:cs typeface="ＭＳ Ｐゴシック"/>
              </a:rPr>
              <a:t>上等</a:t>
            </a:r>
            <a:r>
              <a:rPr sz="1000" dirty="0">
                <a:latin typeface="ＭＳ Ｐゴシック"/>
                <a:cs typeface="ＭＳ Ｐゴシック"/>
              </a:rPr>
              <a:t>）</a:t>
            </a:r>
            <a:r>
              <a:rPr sz="1000" spc="-20" dirty="0">
                <a:latin typeface="ＭＳ Ｐゴシック"/>
                <a:cs typeface="ＭＳ Ｐゴシック"/>
              </a:rPr>
              <a:t>を</a:t>
            </a:r>
            <a:r>
              <a:rPr sz="1000" spc="-15" dirty="0">
                <a:latin typeface="ＭＳ Ｐゴシック"/>
                <a:cs typeface="ＭＳ Ｐゴシック"/>
              </a:rPr>
              <a:t>想定</a:t>
            </a:r>
            <a:r>
              <a:rPr sz="1000" spc="-20" dirty="0">
                <a:latin typeface="ＭＳ Ｐゴシック"/>
                <a:cs typeface="ＭＳ Ｐゴシック"/>
              </a:rPr>
              <a:t>したうえで、設</a:t>
            </a:r>
            <a:r>
              <a:rPr sz="1000" spc="-10" dirty="0">
                <a:latin typeface="ＭＳ Ｐゴシック"/>
                <a:cs typeface="ＭＳ Ｐゴシック"/>
              </a:rPr>
              <a:t>計パターン間の性能</a:t>
            </a:r>
            <a:r>
              <a:rPr sz="1000" dirty="0">
                <a:latin typeface="ＭＳ Ｐゴシック"/>
                <a:cs typeface="ＭＳ Ｐゴシック"/>
              </a:rPr>
              <a:t>差</a:t>
            </a:r>
            <a:r>
              <a:rPr sz="1000" spc="-10" dirty="0">
                <a:latin typeface="ＭＳ Ｐゴシック"/>
                <a:cs typeface="ＭＳ Ｐゴシック"/>
              </a:rPr>
              <a:t>やボトルネックの</a:t>
            </a:r>
            <a:r>
              <a:rPr sz="1000" dirty="0">
                <a:latin typeface="ＭＳ Ｐゴシック"/>
                <a:cs typeface="ＭＳ Ｐゴシック"/>
              </a:rPr>
              <a:t>所</a:t>
            </a:r>
            <a:r>
              <a:rPr sz="1000" spc="-10" dirty="0">
                <a:latin typeface="ＭＳ Ｐゴシック"/>
                <a:cs typeface="ＭＳ Ｐゴシック"/>
              </a:rPr>
              <a:t>在が</a:t>
            </a:r>
            <a:r>
              <a:rPr sz="1000" spc="-50" dirty="0">
                <a:latin typeface="ＭＳ Ｐゴシック"/>
                <a:cs typeface="ＭＳ Ｐゴシック"/>
              </a:rPr>
              <a:t>明</a:t>
            </a:r>
            <a:r>
              <a:rPr sz="1000" spc="-10" dirty="0">
                <a:latin typeface="ＭＳ Ｐゴシック"/>
                <a:cs typeface="ＭＳ Ｐゴシック"/>
              </a:rPr>
              <a:t>らかになるよう</a:t>
            </a:r>
            <a:r>
              <a:rPr sz="1000" dirty="0">
                <a:latin typeface="ＭＳ Ｐゴシック"/>
                <a:cs typeface="ＭＳ Ｐゴシック"/>
              </a:rPr>
              <a:t>「</a:t>
            </a:r>
            <a:r>
              <a:rPr sz="1000" spc="-10" dirty="0">
                <a:latin typeface="ＭＳ Ｐゴシック"/>
                <a:cs typeface="ＭＳ Ｐゴシック"/>
              </a:rPr>
              <a:t>高負荷シ</a:t>
            </a:r>
            <a:r>
              <a:rPr sz="1000" spc="-20" dirty="0">
                <a:latin typeface="ＭＳ Ｐゴシック"/>
                <a:cs typeface="ＭＳ Ｐゴシック"/>
              </a:rPr>
              <a:t>ナリ</a:t>
            </a:r>
            <a:r>
              <a:rPr sz="1000" spc="-25" dirty="0">
                <a:latin typeface="ＭＳ Ｐゴシック"/>
                <a:cs typeface="ＭＳ Ｐゴシック"/>
              </a:rPr>
              <a:t>オ</a:t>
            </a:r>
            <a:r>
              <a:rPr sz="1000" dirty="0">
                <a:latin typeface="ＭＳ Ｐゴシック"/>
                <a:cs typeface="ＭＳ Ｐゴシック"/>
              </a:rPr>
              <a:t>」（</a:t>
            </a:r>
            <a:r>
              <a:rPr sz="1000" spc="-10" dirty="0">
                <a:latin typeface="ＭＳ Ｐゴシック"/>
                <a:cs typeface="ＭＳ Ｐゴシック"/>
              </a:rPr>
              <a:t>秒間3,000件の取引指図を投入</a:t>
            </a:r>
            <a:r>
              <a:rPr sz="1000" dirty="0">
                <a:latin typeface="ＭＳ Ｐゴシック"/>
                <a:cs typeface="ＭＳ Ｐゴシック"/>
              </a:rPr>
              <a:t>）</a:t>
            </a:r>
            <a:r>
              <a:rPr sz="1000" spc="-20" dirty="0">
                <a:latin typeface="ＭＳ Ｐゴシック"/>
                <a:cs typeface="ＭＳ Ｐゴシック"/>
              </a:rPr>
              <a:t>を</a:t>
            </a:r>
            <a:r>
              <a:rPr sz="1000" spc="-15" dirty="0">
                <a:latin typeface="ＭＳ Ｐゴシック"/>
                <a:cs typeface="ＭＳ Ｐゴシック"/>
              </a:rPr>
              <a:t>設定</a:t>
            </a:r>
            <a:r>
              <a:rPr sz="1000" spc="-50" dirty="0">
                <a:latin typeface="ＭＳ Ｐゴシック"/>
                <a:cs typeface="ＭＳ Ｐゴシック"/>
              </a:rPr>
              <a:t>。</a:t>
            </a:r>
            <a:endParaRPr sz="1000">
              <a:latin typeface="ＭＳ Ｐゴシック"/>
              <a:cs typeface="ＭＳ Ｐゴシック"/>
            </a:endParaRPr>
          </a:p>
          <a:p>
            <a:pPr marL="12700">
              <a:spcBef>
                <a:spcPts val="25"/>
              </a:spcBef>
            </a:pPr>
            <a:r>
              <a:rPr sz="1000" dirty="0">
                <a:latin typeface="ＭＳ Ｐゴシック"/>
                <a:cs typeface="ＭＳ Ｐゴシック"/>
              </a:rPr>
              <a:t>（</a:t>
            </a:r>
            <a:r>
              <a:rPr sz="1000" spc="-10" dirty="0">
                <a:latin typeface="ＭＳ Ｐゴシック"/>
                <a:cs typeface="ＭＳ Ｐゴシック"/>
              </a:rPr>
              <a:t>注２）ひと</a:t>
            </a:r>
            <a:r>
              <a:rPr sz="1000" spc="-20" dirty="0">
                <a:latin typeface="ＭＳ Ｐゴシック"/>
                <a:cs typeface="ＭＳ Ｐゴシック"/>
              </a:rPr>
              <a:t>つ</a:t>
            </a:r>
            <a:r>
              <a:rPr sz="1000" spc="-15" dirty="0">
                <a:latin typeface="ＭＳ Ｐゴシック"/>
                <a:cs typeface="ＭＳ Ｐゴシック"/>
              </a:rPr>
              <a:t>の口座残高</a:t>
            </a:r>
            <a:r>
              <a:rPr sz="1000" spc="-20" dirty="0">
                <a:latin typeface="ＭＳ Ｐゴシック"/>
                <a:cs typeface="ＭＳ Ｐゴシック"/>
              </a:rPr>
              <a:t>デ</a:t>
            </a:r>
            <a:r>
              <a:rPr sz="1000" spc="-10" dirty="0">
                <a:latin typeface="ＭＳ Ｐゴシック"/>
                <a:cs typeface="ＭＳ Ｐゴシック"/>
              </a:rPr>
              <a:t>ータ</a:t>
            </a:r>
            <a:r>
              <a:rPr sz="1000" dirty="0">
                <a:latin typeface="ＭＳ Ｐゴシック"/>
                <a:cs typeface="ＭＳ Ｐゴシック"/>
              </a:rPr>
              <a:t>（</a:t>
            </a:r>
            <a:r>
              <a:rPr sz="1000" spc="-10" dirty="0">
                <a:latin typeface="ＭＳ Ｐゴシック"/>
                <a:cs typeface="ＭＳ Ｐゴシック"/>
              </a:rPr>
              <a:t>レコード</a:t>
            </a:r>
            <a:r>
              <a:rPr sz="1000" dirty="0">
                <a:latin typeface="ＭＳ Ｐゴシック"/>
                <a:cs typeface="ＭＳ Ｐゴシック"/>
              </a:rPr>
              <a:t>）</a:t>
            </a:r>
            <a:r>
              <a:rPr sz="1000" spc="-20" dirty="0">
                <a:latin typeface="ＭＳ Ｐゴシック"/>
                <a:cs typeface="ＭＳ Ｐゴシック"/>
              </a:rPr>
              <a:t>を</a:t>
            </a:r>
            <a:r>
              <a:rPr sz="1000" spc="-15" dirty="0">
                <a:latin typeface="ＭＳ Ｐゴシック"/>
                <a:cs typeface="ＭＳ Ｐゴシック"/>
              </a:rPr>
              <a:t>更新</a:t>
            </a:r>
            <a:r>
              <a:rPr sz="1000" spc="-10" dirty="0">
                <a:latin typeface="ＭＳ Ｐゴシック"/>
                <a:cs typeface="ＭＳ Ｐゴシック"/>
              </a:rPr>
              <a:t>する複数の指図が行われた場合</a:t>
            </a:r>
            <a:r>
              <a:rPr sz="1000" dirty="0">
                <a:latin typeface="ＭＳ Ｐゴシック"/>
                <a:cs typeface="ＭＳ Ｐゴシック"/>
              </a:rPr>
              <a:t>、</a:t>
            </a:r>
            <a:r>
              <a:rPr sz="1000" spc="-10" dirty="0">
                <a:latin typeface="ＭＳ Ｐゴシック"/>
                <a:cs typeface="ＭＳ Ｐゴシック"/>
              </a:rPr>
              <a:t>先着</a:t>
            </a:r>
            <a:r>
              <a:rPr sz="1000" dirty="0">
                <a:latin typeface="ＭＳ Ｐゴシック"/>
                <a:cs typeface="ＭＳ Ｐゴシック"/>
              </a:rPr>
              <a:t>の</a:t>
            </a:r>
            <a:r>
              <a:rPr sz="1000" spc="-10" dirty="0">
                <a:latin typeface="ＭＳ Ｐゴシック"/>
                <a:cs typeface="ＭＳ Ｐゴシック"/>
              </a:rPr>
              <a:t>処理</a:t>
            </a:r>
            <a:r>
              <a:rPr sz="1000" dirty="0">
                <a:latin typeface="ＭＳ Ｐゴシック"/>
                <a:cs typeface="ＭＳ Ｐゴシック"/>
              </a:rPr>
              <a:t>が</a:t>
            </a:r>
            <a:r>
              <a:rPr sz="1000" spc="-10" dirty="0">
                <a:latin typeface="ＭＳ Ｐゴシック"/>
                <a:cs typeface="ＭＳ Ｐゴシック"/>
              </a:rPr>
              <a:t>完了するまで後続</a:t>
            </a:r>
            <a:r>
              <a:rPr sz="1000" dirty="0">
                <a:latin typeface="ＭＳ Ｐゴシック"/>
                <a:cs typeface="ＭＳ Ｐゴシック"/>
              </a:rPr>
              <a:t>の</a:t>
            </a:r>
            <a:r>
              <a:rPr sz="1000" spc="-10" dirty="0">
                <a:latin typeface="ＭＳ Ｐゴシック"/>
                <a:cs typeface="ＭＳ Ｐゴシック"/>
              </a:rPr>
              <a:t>処理を実行させ</a:t>
            </a:r>
            <a:r>
              <a:rPr sz="1000" spc="-5" dirty="0">
                <a:latin typeface="ＭＳ Ｐゴシック"/>
                <a:cs typeface="ＭＳ Ｐゴシック"/>
              </a:rPr>
              <a:t>ない</a:t>
            </a:r>
            <a:r>
              <a:rPr sz="1000" spc="-10" dirty="0">
                <a:latin typeface="ＭＳ Ｐゴシック"/>
                <a:cs typeface="ＭＳ Ｐゴシック"/>
              </a:rPr>
              <a:t>機能</a:t>
            </a:r>
            <a:r>
              <a:rPr sz="1000" spc="-50" dirty="0">
                <a:latin typeface="ＭＳ Ｐゴシック"/>
                <a:cs typeface="ＭＳ Ｐゴシック"/>
              </a:rPr>
              <a:t>。</a:t>
            </a:r>
            <a:endParaRPr sz="1000">
              <a:latin typeface="ＭＳ Ｐゴシック"/>
              <a:cs typeface="ＭＳ Ｐゴシック"/>
            </a:endParaRPr>
          </a:p>
        </p:txBody>
      </p:sp>
      <p:sp>
        <p:nvSpPr>
          <p:cNvPr id="7" name="object 7"/>
          <p:cNvSpPr txBox="1"/>
          <p:nvPr/>
        </p:nvSpPr>
        <p:spPr>
          <a:xfrm>
            <a:off x="2164787" y="3439086"/>
            <a:ext cx="7526655" cy="452047"/>
          </a:xfrm>
          <a:prstGeom prst="rect">
            <a:avLst/>
          </a:prstGeom>
        </p:spPr>
        <p:txBody>
          <a:bodyPr vert="horz" wrap="square" lIns="0" tIns="13335" rIns="0" bIns="0" rtlCol="0">
            <a:spAutoFit/>
          </a:bodyPr>
          <a:lstStyle/>
          <a:p>
            <a:pPr marL="25400">
              <a:spcBef>
                <a:spcPts val="105"/>
              </a:spcBef>
            </a:pPr>
            <a:r>
              <a:rPr sz="850" dirty="0">
                <a:latin typeface="游ゴシック Medium"/>
                <a:cs typeface="游ゴシック Medium"/>
              </a:rPr>
              <a:t>（注）いずれも測定評</a:t>
            </a:r>
            <a:r>
              <a:rPr sz="850" spc="-40" dirty="0">
                <a:latin typeface="游ゴシック Medium"/>
                <a:cs typeface="游ゴシック Medium"/>
              </a:rPr>
              <a:t>価</a:t>
            </a:r>
            <a:r>
              <a:rPr sz="850" dirty="0">
                <a:latin typeface="游ゴシック Medium"/>
                <a:cs typeface="游ゴシック Medium"/>
              </a:rPr>
              <a:t>期間</a:t>
            </a:r>
            <a:r>
              <a:rPr sz="850" spc="-40" dirty="0">
                <a:latin typeface="游ゴシック Medium"/>
                <a:cs typeface="游ゴシック Medium"/>
              </a:rPr>
              <a:t>平</a:t>
            </a:r>
            <a:r>
              <a:rPr sz="850" dirty="0">
                <a:latin typeface="游ゴシック Medium"/>
                <a:cs typeface="游ゴシック Medium"/>
              </a:rPr>
              <a:t>均値</a:t>
            </a:r>
            <a:r>
              <a:rPr sz="850" spc="-40" dirty="0">
                <a:latin typeface="游ゴシック Medium"/>
                <a:cs typeface="游ゴシック Medium"/>
              </a:rPr>
              <a:t>。</a:t>
            </a:r>
            <a:r>
              <a:rPr sz="850" dirty="0">
                <a:latin typeface="游ゴシック Medium"/>
                <a:cs typeface="游ゴシック Medium"/>
              </a:rPr>
              <a:t>レイ</a:t>
            </a:r>
            <a:r>
              <a:rPr sz="850" spc="-40" dirty="0">
                <a:latin typeface="游ゴシック Medium"/>
                <a:cs typeface="游ゴシック Medium"/>
              </a:rPr>
              <a:t>テ</a:t>
            </a:r>
            <a:r>
              <a:rPr sz="850" dirty="0">
                <a:latin typeface="游ゴシック Medium"/>
                <a:cs typeface="游ゴシック Medium"/>
              </a:rPr>
              <a:t>ンシ</a:t>
            </a:r>
            <a:r>
              <a:rPr sz="850" spc="-60" dirty="0">
                <a:latin typeface="游ゴシック Medium"/>
                <a:cs typeface="游ゴシック Medium"/>
              </a:rPr>
              <a:t>は</a:t>
            </a:r>
            <a:r>
              <a:rPr sz="850" dirty="0">
                <a:latin typeface="游ゴシック Medium"/>
                <a:cs typeface="游ゴシック Medium"/>
              </a:rPr>
              <a:t>1％～99</a:t>
            </a:r>
            <a:r>
              <a:rPr sz="850" spc="-40" dirty="0">
                <a:latin typeface="游ゴシック Medium"/>
                <a:cs typeface="游ゴシック Medium"/>
              </a:rPr>
              <a:t>％タイル値のレンジ、◇は平均値。</a:t>
            </a:r>
            <a:r>
              <a:rPr sz="850" spc="-20" dirty="0">
                <a:latin typeface="游ゴシック Medium"/>
                <a:cs typeface="游ゴシック Medium"/>
              </a:rPr>
              <a:t>CPU</a:t>
            </a:r>
            <a:r>
              <a:rPr sz="850" spc="-30" dirty="0">
                <a:latin typeface="游ゴシック Medium"/>
                <a:cs typeface="游ゴシック Medium"/>
              </a:rPr>
              <a:t>使用率は中央銀行台帳分、棒線は</a:t>
            </a:r>
            <a:r>
              <a:rPr sz="850" dirty="0">
                <a:latin typeface="游ゴシック Medium"/>
                <a:cs typeface="游ゴシック Medium"/>
              </a:rPr>
              <a:t>DB</a:t>
            </a:r>
            <a:r>
              <a:rPr sz="850" spc="-15" dirty="0">
                <a:latin typeface="游ゴシック Medium"/>
                <a:cs typeface="游ゴシック Medium"/>
              </a:rPr>
              <a:t>分、◇は</a:t>
            </a:r>
            <a:r>
              <a:rPr sz="850" spc="-10" dirty="0">
                <a:latin typeface="游ゴシック Medium"/>
                <a:cs typeface="游ゴシック Medium"/>
              </a:rPr>
              <a:t>AP</a:t>
            </a:r>
            <a:r>
              <a:rPr sz="850" dirty="0">
                <a:latin typeface="游ゴシック Medium"/>
                <a:cs typeface="游ゴシック Medium"/>
              </a:rPr>
              <a:t>分</a:t>
            </a:r>
            <a:r>
              <a:rPr sz="850" spc="-50" dirty="0">
                <a:latin typeface="游ゴシック Medium"/>
                <a:cs typeface="游ゴシック Medium"/>
              </a:rPr>
              <a:t>。</a:t>
            </a:r>
            <a:endParaRPr sz="850">
              <a:latin typeface="游ゴシック Medium"/>
              <a:cs typeface="游ゴシック Medium"/>
            </a:endParaRPr>
          </a:p>
          <a:p>
            <a:pPr>
              <a:spcBef>
                <a:spcPts val="5"/>
              </a:spcBef>
            </a:pPr>
            <a:endParaRPr sz="600">
              <a:latin typeface="游ゴシック Medium"/>
              <a:cs typeface="游ゴシック Medium"/>
            </a:endParaRPr>
          </a:p>
          <a:p>
            <a:pPr marR="102870" algn="ctr">
              <a:spcBef>
                <a:spcPts val="5"/>
              </a:spcBef>
            </a:pPr>
            <a:r>
              <a:rPr sz="1400" spc="-10" dirty="0">
                <a:latin typeface="ＭＳ Ｐゴシック"/>
                <a:cs typeface="ＭＳ Ｐゴシック"/>
              </a:rPr>
              <a:t>▽高負荷シナリオ</a:t>
            </a:r>
            <a:r>
              <a:rPr sz="1350" baseline="24691" dirty="0">
                <a:latin typeface="ＭＳ Ｐゴシック"/>
                <a:cs typeface="ＭＳ Ｐゴシック"/>
              </a:rPr>
              <a:t>（注1）</a:t>
            </a:r>
            <a:r>
              <a:rPr sz="1400" spc="-20" dirty="0">
                <a:latin typeface="ＭＳ Ｐゴシック"/>
                <a:cs typeface="ＭＳ Ｐゴシック"/>
              </a:rPr>
              <a:t>における処理性能</a:t>
            </a:r>
            <a:endParaRPr sz="1400">
              <a:latin typeface="ＭＳ Ｐゴシック"/>
              <a:cs typeface="ＭＳ Ｐゴシック"/>
            </a:endParaRPr>
          </a:p>
        </p:txBody>
      </p:sp>
      <p:sp>
        <p:nvSpPr>
          <p:cNvPr id="8" name="object 8"/>
          <p:cNvSpPr txBox="1"/>
          <p:nvPr/>
        </p:nvSpPr>
        <p:spPr>
          <a:xfrm>
            <a:off x="3096894" y="638633"/>
            <a:ext cx="939800" cy="228909"/>
          </a:xfrm>
          <a:prstGeom prst="rect">
            <a:avLst/>
          </a:prstGeom>
        </p:spPr>
        <p:txBody>
          <a:bodyPr vert="horz" wrap="square" lIns="0" tIns="13335" rIns="0" bIns="0" rtlCol="0">
            <a:spAutoFit/>
          </a:bodyPr>
          <a:lstStyle/>
          <a:p>
            <a:pPr marL="12700">
              <a:spcBef>
                <a:spcPts val="105"/>
              </a:spcBef>
            </a:pPr>
            <a:r>
              <a:rPr sz="1400" spc="-20" dirty="0">
                <a:latin typeface="ＭＳ Ｐゴシック"/>
                <a:cs typeface="ＭＳ Ｐゴシック"/>
              </a:rPr>
              <a:t>スループット</a:t>
            </a:r>
            <a:endParaRPr sz="1400">
              <a:latin typeface="ＭＳ Ｐゴシック"/>
              <a:cs typeface="ＭＳ Ｐゴシック"/>
            </a:endParaRPr>
          </a:p>
        </p:txBody>
      </p:sp>
      <p:sp>
        <p:nvSpPr>
          <p:cNvPr id="9" name="object 9"/>
          <p:cNvSpPr txBox="1"/>
          <p:nvPr/>
        </p:nvSpPr>
        <p:spPr>
          <a:xfrm>
            <a:off x="5115216" y="638633"/>
            <a:ext cx="1338580" cy="456565"/>
          </a:xfrm>
          <a:prstGeom prst="rect">
            <a:avLst/>
          </a:prstGeom>
        </p:spPr>
        <p:txBody>
          <a:bodyPr vert="horz" wrap="square" lIns="0" tIns="13335" rIns="0" bIns="0" rtlCol="0">
            <a:spAutoFit/>
          </a:bodyPr>
          <a:lstStyle/>
          <a:p>
            <a:pPr marL="553085">
              <a:spcBef>
                <a:spcPts val="105"/>
              </a:spcBef>
            </a:pPr>
            <a:r>
              <a:rPr sz="1400" spc="-15" dirty="0">
                <a:latin typeface="ＭＳ Ｐゴシック"/>
                <a:cs typeface="ＭＳ Ｐゴシック"/>
              </a:rPr>
              <a:t>レイテンシ</a:t>
            </a:r>
            <a:endParaRPr sz="1400">
              <a:latin typeface="ＭＳ Ｐゴシック"/>
              <a:cs typeface="ＭＳ Ｐゴシック"/>
            </a:endParaRPr>
          </a:p>
          <a:p>
            <a:pPr marL="12700">
              <a:spcBef>
                <a:spcPts val="805"/>
              </a:spcBef>
            </a:pPr>
            <a:r>
              <a:rPr sz="750" dirty="0">
                <a:latin typeface="游ゴシック Medium"/>
                <a:cs typeface="游ゴシック Medium"/>
              </a:rPr>
              <a:t>ミリ秒、対数</a:t>
            </a:r>
            <a:r>
              <a:rPr sz="750" spc="-50" dirty="0">
                <a:latin typeface="游ゴシック Medium"/>
                <a:cs typeface="游ゴシック Medium"/>
              </a:rPr>
              <a:t>軸</a:t>
            </a:r>
            <a:endParaRPr sz="750">
              <a:latin typeface="游ゴシック Medium"/>
              <a:cs typeface="游ゴシック Medium"/>
            </a:endParaRPr>
          </a:p>
        </p:txBody>
      </p:sp>
      <p:sp>
        <p:nvSpPr>
          <p:cNvPr id="10" name="object 10"/>
          <p:cNvSpPr txBox="1"/>
          <p:nvPr/>
        </p:nvSpPr>
        <p:spPr>
          <a:xfrm>
            <a:off x="8122411" y="638633"/>
            <a:ext cx="956944" cy="228909"/>
          </a:xfrm>
          <a:prstGeom prst="rect">
            <a:avLst/>
          </a:prstGeom>
        </p:spPr>
        <p:txBody>
          <a:bodyPr vert="horz" wrap="square" lIns="0" tIns="13335" rIns="0" bIns="0" rtlCol="0">
            <a:spAutoFit/>
          </a:bodyPr>
          <a:lstStyle/>
          <a:p>
            <a:pPr marL="12700">
              <a:spcBef>
                <a:spcPts val="105"/>
              </a:spcBef>
            </a:pPr>
            <a:r>
              <a:rPr sz="1400" spc="-20" dirty="0">
                <a:latin typeface="ＭＳ Ｐゴシック"/>
                <a:cs typeface="ＭＳ Ｐゴシック"/>
              </a:rPr>
              <a:t>ＣＰＵ使用率</a:t>
            </a:r>
            <a:endParaRPr sz="1400">
              <a:latin typeface="ＭＳ Ｐゴシック"/>
              <a:cs typeface="ＭＳ Ｐゴシック"/>
            </a:endParaRPr>
          </a:p>
        </p:txBody>
      </p:sp>
      <p:graphicFrame>
        <p:nvGraphicFramePr>
          <p:cNvPr id="11" name="object 11"/>
          <p:cNvGraphicFramePr>
            <a:graphicFrameLocks noGrp="1"/>
          </p:cNvGraphicFramePr>
          <p:nvPr/>
        </p:nvGraphicFramePr>
        <p:xfrm>
          <a:off x="5139821" y="1148552"/>
          <a:ext cx="2000885" cy="1915160"/>
        </p:xfrm>
        <a:graphic>
          <a:graphicData uri="http://schemas.openxmlformats.org/drawingml/2006/table">
            <a:tbl>
              <a:tblPr firstRow="1" bandRow="1">
                <a:tableStyleId>{2D5ABB26-0587-4C30-8999-92F81FD0307C}</a:tableStyleId>
              </a:tblPr>
              <a:tblGrid>
                <a:gridCol w="993140">
                  <a:extLst>
                    <a:ext uri="{9D8B030D-6E8A-4147-A177-3AD203B41FA5}">
                      <a16:colId xmlns:a16="http://schemas.microsoft.com/office/drawing/2014/main" val="20000"/>
                    </a:ext>
                  </a:extLst>
                </a:gridCol>
                <a:gridCol w="1000760">
                  <a:extLst>
                    <a:ext uri="{9D8B030D-6E8A-4147-A177-3AD203B41FA5}">
                      <a16:colId xmlns:a16="http://schemas.microsoft.com/office/drawing/2014/main" val="20001"/>
                    </a:ext>
                  </a:extLst>
                </a:gridCol>
              </a:tblGrid>
              <a:tr h="478790">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D9D9D9"/>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D9D9D9"/>
                      </a:solidFill>
                      <a:prstDash val="solid"/>
                    </a:lnB>
                  </a:tcPr>
                </a:tc>
                <a:extLst>
                  <a:ext uri="{0D108BD9-81ED-4DB2-BD59-A6C34878D82A}">
                    <a16:rowId xmlns:a16="http://schemas.microsoft.com/office/drawing/2014/main" val="10000"/>
                  </a:ext>
                </a:extLst>
              </a:tr>
              <a:tr h="478790">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D9D9D9"/>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D9D9D9"/>
                      </a:solidFill>
                      <a:prstDash val="solid"/>
                    </a:lnB>
                  </a:tcPr>
                </a:tc>
                <a:extLst>
                  <a:ext uri="{0D108BD9-81ED-4DB2-BD59-A6C34878D82A}">
                    <a16:rowId xmlns:a16="http://schemas.microsoft.com/office/drawing/2014/main" val="10001"/>
                  </a:ext>
                </a:extLst>
              </a:tr>
              <a:tr h="478790">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D9D9D9"/>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D9D9D9"/>
                      </a:solidFill>
                      <a:prstDash val="solid"/>
                    </a:lnB>
                  </a:tcPr>
                </a:tc>
                <a:extLst>
                  <a:ext uri="{0D108BD9-81ED-4DB2-BD59-A6C34878D82A}">
                    <a16:rowId xmlns:a16="http://schemas.microsoft.com/office/drawing/2014/main" val="10002"/>
                  </a:ext>
                </a:extLst>
              </a:tr>
              <a:tr h="478790">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D9D9D9"/>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grpSp>
        <p:nvGrpSpPr>
          <p:cNvPr id="12" name="object 12"/>
          <p:cNvGrpSpPr/>
          <p:nvPr/>
        </p:nvGrpSpPr>
        <p:grpSpPr>
          <a:xfrm>
            <a:off x="5266408" y="2613977"/>
            <a:ext cx="81915" cy="130810"/>
            <a:chOff x="3742407" y="2613977"/>
            <a:chExt cx="81915" cy="130810"/>
          </a:xfrm>
        </p:grpSpPr>
        <p:sp>
          <p:nvSpPr>
            <p:cNvPr id="13" name="object 13"/>
            <p:cNvSpPr/>
            <p:nvPr/>
          </p:nvSpPr>
          <p:spPr>
            <a:xfrm>
              <a:off x="3760298" y="2654014"/>
              <a:ext cx="44450" cy="80010"/>
            </a:xfrm>
            <a:custGeom>
              <a:avLst/>
              <a:gdLst/>
              <a:ahLst/>
              <a:cxnLst/>
              <a:rect l="l" t="t" r="r" b="b"/>
              <a:pathLst>
                <a:path w="44450" h="80010">
                  <a:moveTo>
                    <a:pt x="22227" y="0"/>
                  </a:moveTo>
                  <a:lnTo>
                    <a:pt x="22227" y="79804"/>
                  </a:lnTo>
                </a:path>
                <a:path w="44450" h="80010">
                  <a:moveTo>
                    <a:pt x="0" y="79804"/>
                  </a:moveTo>
                  <a:lnTo>
                    <a:pt x="44454" y="79804"/>
                  </a:lnTo>
                </a:path>
              </a:pathLst>
            </a:custGeom>
            <a:ln w="21996">
              <a:solidFill>
                <a:srgbClr val="FF0000"/>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3742407" y="2613977"/>
              <a:ext cx="81423" cy="79881"/>
            </a:xfrm>
            <a:prstGeom prst="rect">
              <a:avLst/>
            </a:prstGeom>
          </p:spPr>
        </p:pic>
      </p:grpSp>
      <p:sp>
        <p:nvSpPr>
          <p:cNvPr id="15" name="object 15"/>
          <p:cNvSpPr/>
          <p:nvPr/>
        </p:nvSpPr>
        <p:spPr>
          <a:xfrm>
            <a:off x="5284298" y="2465386"/>
            <a:ext cx="44450" cy="0"/>
          </a:xfrm>
          <a:custGeom>
            <a:avLst/>
            <a:gdLst/>
            <a:ahLst/>
            <a:cxnLst/>
            <a:rect l="l" t="t" r="r" b="b"/>
            <a:pathLst>
              <a:path w="44450">
                <a:moveTo>
                  <a:pt x="0" y="0"/>
                </a:moveTo>
                <a:lnTo>
                  <a:pt x="44454" y="0"/>
                </a:lnTo>
              </a:path>
            </a:pathLst>
          </a:custGeom>
          <a:ln w="21764">
            <a:solidFill>
              <a:srgbClr val="FF0000"/>
            </a:solidFill>
          </a:ln>
        </p:spPr>
        <p:txBody>
          <a:bodyPr wrap="square" lIns="0" tIns="0" rIns="0" bIns="0" rtlCol="0"/>
          <a:lstStyle/>
          <a:p>
            <a:endParaRPr/>
          </a:p>
        </p:txBody>
      </p:sp>
      <p:grpSp>
        <p:nvGrpSpPr>
          <p:cNvPr id="16" name="object 16"/>
          <p:cNvGrpSpPr/>
          <p:nvPr/>
        </p:nvGrpSpPr>
        <p:grpSpPr>
          <a:xfrm>
            <a:off x="5599227" y="2360190"/>
            <a:ext cx="81915" cy="203200"/>
            <a:chOff x="4075226" y="2360190"/>
            <a:chExt cx="81915" cy="203200"/>
          </a:xfrm>
        </p:grpSpPr>
        <p:sp>
          <p:nvSpPr>
            <p:cNvPr id="17" name="object 17"/>
            <p:cNvSpPr/>
            <p:nvPr/>
          </p:nvSpPr>
          <p:spPr>
            <a:xfrm>
              <a:off x="4093710" y="2371072"/>
              <a:ext cx="44450" cy="152400"/>
            </a:xfrm>
            <a:custGeom>
              <a:avLst/>
              <a:gdLst/>
              <a:ahLst/>
              <a:cxnLst/>
              <a:rect l="l" t="t" r="r" b="b"/>
              <a:pathLst>
                <a:path w="44450" h="152400">
                  <a:moveTo>
                    <a:pt x="22227" y="152353"/>
                  </a:moveTo>
                  <a:lnTo>
                    <a:pt x="22227" y="0"/>
                  </a:lnTo>
                </a:path>
                <a:path w="44450" h="152400">
                  <a:moveTo>
                    <a:pt x="0" y="0"/>
                  </a:moveTo>
                  <a:lnTo>
                    <a:pt x="44454" y="0"/>
                  </a:lnTo>
                </a:path>
              </a:pathLst>
            </a:custGeom>
            <a:ln w="21996">
              <a:solidFill>
                <a:srgbClr val="006FC0"/>
              </a:solidFill>
            </a:ln>
          </p:spPr>
          <p:txBody>
            <a:bodyPr wrap="square" lIns="0" tIns="0" rIns="0" bIns="0" rtlCol="0"/>
            <a:lstStyle/>
            <a:p>
              <a:endParaRPr/>
            </a:p>
          </p:txBody>
        </p:sp>
        <p:pic>
          <p:nvPicPr>
            <p:cNvPr id="18" name="object 18"/>
            <p:cNvPicPr/>
            <p:nvPr/>
          </p:nvPicPr>
          <p:blipFill>
            <a:blip r:embed="rId3" cstate="print"/>
            <a:stretch>
              <a:fillRect/>
            </a:stretch>
          </p:blipFill>
          <p:spPr>
            <a:xfrm>
              <a:off x="4075226" y="2483485"/>
              <a:ext cx="81423" cy="79881"/>
            </a:xfrm>
            <a:prstGeom prst="rect">
              <a:avLst/>
            </a:prstGeom>
          </p:spPr>
        </p:pic>
      </p:grpSp>
      <p:sp>
        <p:nvSpPr>
          <p:cNvPr id="19" name="object 19"/>
          <p:cNvSpPr/>
          <p:nvPr/>
        </p:nvSpPr>
        <p:spPr>
          <a:xfrm>
            <a:off x="5617710" y="2777348"/>
            <a:ext cx="44450" cy="0"/>
          </a:xfrm>
          <a:custGeom>
            <a:avLst/>
            <a:gdLst/>
            <a:ahLst/>
            <a:cxnLst/>
            <a:rect l="l" t="t" r="r" b="b"/>
            <a:pathLst>
              <a:path w="44450">
                <a:moveTo>
                  <a:pt x="0" y="0"/>
                </a:moveTo>
                <a:lnTo>
                  <a:pt x="44454" y="0"/>
                </a:lnTo>
              </a:path>
            </a:pathLst>
          </a:custGeom>
          <a:ln w="21764">
            <a:solidFill>
              <a:srgbClr val="006FC0"/>
            </a:solidFill>
          </a:ln>
        </p:spPr>
        <p:txBody>
          <a:bodyPr wrap="square" lIns="0" tIns="0" rIns="0" bIns="0" rtlCol="0"/>
          <a:lstStyle/>
          <a:p>
            <a:endParaRPr/>
          </a:p>
        </p:txBody>
      </p:sp>
      <p:sp>
        <p:nvSpPr>
          <p:cNvPr id="20" name="object 20"/>
          <p:cNvSpPr/>
          <p:nvPr/>
        </p:nvSpPr>
        <p:spPr>
          <a:xfrm>
            <a:off x="5951122" y="2443622"/>
            <a:ext cx="44450" cy="334010"/>
          </a:xfrm>
          <a:custGeom>
            <a:avLst/>
            <a:gdLst/>
            <a:ahLst/>
            <a:cxnLst/>
            <a:rect l="l" t="t" r="r" b="b"/>
            <a:pathLst>
              <a:path w="44450" h="334010">
                <a:moveTo>
                  <a:pt x="22227" y="130588"/>
                </a:moveTo>
                <a:lnTo>
                  <a:pt x="22227" y="333726"/>
                </a:lnTo>
              </a:path>
              <a:path w="44450" h="334010">
                <a:moveTo>
                  <a:pt x="22227" y="130588"/>
                </a:moveTo>
                <a:lnTo>
                  <a:pt x="22227" y="0"/>
                </a:lnTo>
              </a:path>
              <a:path w="44450" h="334010">
                <a:moveTo>
                  <a:pt x="0" y="333726"/>
                </a:moveTo>
                <a:lnTo>
                  <a:pt x="44454" y="333726"/>
                </a:lnTo>
              </a:path>
              <a:path w="44450" h="334010">
                <a:moveTo>
                  <a:pt x="0" y="0"/>
                </a:moveTo>
                <a:lnTo>
                  <a:pt x="44454" y="0"/>
                </a:lnTo>
              </a:path>
            </a:pathLst>
          </a:custGeom>
          <a:ln w="21996">
            <a:solidFill>
              <a:srgbClr val="00AF50"/>
            </a:solidFill>
          </a:ln>
        </p:spPr>
        <p:txBody>
          <a:bodyPr wrap="square" lIns="0" tIns="0" rIns="0" bIns="0" rtlCol="0"/>
          <a:lstStyle/>
          <a:p>
            <a:endParaRPr/>
          </a:p>
        </p:txBody>
      </p:sp>
      <p:grpSp>
        <p:nvGrpSpPr>
          <p:cNvPr id="21" name="object 21"/>
          <p:cNvGrpSpPr/>
          <p:nvPr/>
        </p:nvGrpSpPr>
        <p:grpSpPr>
          <a:xfrm>
            <a:off x="6266051" y="2367445"/>
            <a:ext cx="81915" cy="334010"/>
            <a:chOff x="4742050" y="2367445"/>
            <a:chExt cx="81915" cy="334010"/>
          </a:xfrm>
        </p:grpSpPr>
        <p:sp>
          <p:nvSpPr>
            <p:cNvPr id="22" name="object 22"/>
            <p:cNvSpPr/>
            <p:nvPr/>
          </p:nvSpPr>
          <p:spPr>
            <a:xfrm>
              <a:off x="4760534" y="2378327"/>
              <a:ext cx="44450" cy="312420"/>
            </a:xfrm>
            <a:custGeom>
              <a:avLst/>
              <a:gdLst/>
              <a:ahLst/>
              <a:cxnLst/>
              <a:rect l="l" t="t" r="r" b="b"/>
              <a:pathLst>
                <a:path w="44450" h="312419">
                  <a:moveTo>
                    <a:pt x="22227" y="217647"/>
                  </a:moveTo>
                  <a:lnTo>
                    <a:pt x="22227" y="311961"/>
                  </a:lnTo>
                </a:path>
                <a:path w="44450" h="312419">
                  <a:moveTo>
                    <a:pt x="22227" y="217647"/>
                  </a:moveTo>
                  <a:lnTo>
                    <a:pt x="22227" y="0"/>
                  </a:lnTo>
                </a:path>
                <a:path w="44450" h="312419">
                  <a:moveTo>
                    <a:pt x="0" y="311961"/>
                  </a:moveTo>
                  <a:lnTo>
                    <a:pt x="44454" y="311961"/>
                  </a:lnTo>
                </a:path>
                <a:path w="44450" h="312419">
                  <a:moveTo>
                    <a:pt x="0" y="0"/>
                  </a:moveTo>
                  <a:lnTo>
                    <a:pt x="44454" y="0"/>
                  </a:lnTo>
                </a:path>
              </a:pathLst>
            </a:custGeom>
            <a:ln w="21996">
              <a:solidFill>
                <a:srgbClr val="FF0000"/>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4742050" y="2556034"/>
              <a:ext cx="81423" cy="79881"/>
            </a:xfrm>
            <a:prstGeom prst="rect">
              <a:avLst/>
            </a:prstGeom>
          </p:spPr>
        </p:pic>
      </p:grpSp>
      <p:sp>
        <p:nvSpPr>
          <p:cNvPr id="24" name="object 24"/>
          <p:cNvSpPr/>
          <p:nvPr/>
        </p:nvSpPr>
        <p:spPr>
          <a:xfrm>
            <a:off x="6617946" y="2661269"/>
            <a:ext cx="44450" cy="0"/>
          </a:xfrm>
          <a:custGeom>
            <a:avLst/>
            <a:gdLst/>
            <a:ahLst/>
            <a:cxnLst/>
            <a:rect l="l" t="t" r="r" b="b"/>
            <a:pathLst>
              <a:path w="44450">
                <a:moveTo>
                  <a:pt x="0" y="0"/>
                </a:moveTo>
                <a:lnTo>
                  <a:pt x="44454" y="0"/>
                </a:lnTo>
              </a:path>
            </a:pathLst>
          </a:custGeom>
          <a:ln w="21764">
            <a:solidFill>
              <a:srgbClr val="006FC0"/>
            </a:solidFill>
          </a:ln>
        </p:spPr>
        <p:txBody>
          <a:bodyPr wrap="square" lIns="0" tIns="0" rIns="0" bIns="0" rtlCol="0"/>
          <a:lstStyle/>
          <a:p>
            <a:endParaRPr/>
          </a:p>
        </p:txBody>
      </p:sp>
      <p:sp>
        <p:nvSpPr>
          <p:cNvPr id="25" name="object 25"/>
          <p:cNvSpPr/>
          <p:nvPr/>
        </p:nvSpPr>
        <p:spPr>
          <a:xfrm>
            <a:off x="6617946" y="1464208"/>
            <a:ext cx="44450" cy="0"/>
          </a:xfrm>
          <a:custGeom>
            <a:avLst/>
            <a:gdLst/>
            <a:ahLst/>
            <a:cxnLst/>
            <a:rect l="l" t="t" r="r" b="b"/>
            <a:pathLst>
              <a:path w="44450">
                <a:moveTo>
                  <a:pt x="0" y="0"/>
                </a:moveTo>
                <a:lnTo>
                  <a:pt x="44454" y="0"/>
                </a:lnTo>
              </a:path>
            </a:pathLst>
          </a:custGeom>
          <a:ln w="21764">
            <a:solidFill>
              <a:srgbClr val="006FC0"/>
            </a:solidFill>
          </a:ln>
        </p:spPr>
        <p:txBody>
          <a:bodyPr wrap="square" lIns="0" tIns="0" rIns="0" bIns="0" rtlCol="0"/>
          <a:lstStyle/>
          <a:p>
            <a:endParaRPr/>
          </a:p>
        </p:txBody>
      </p:sp>
      <p:grpSp>
        <p:nvGrpSpPr>
          <p:cNvPr id="26" name="object 26"/>
          <p:cNvGrpSpPr/>
          <p:nvPr/>
        </p:nvGrpSpPr>
        <p:grpSpPr>
          <a:xfrm>
            <a:off x="6933468" y="1656464"/>
            <a:ext cx="81915" cy="471805"/>
            <a:chOff x="5409467" y="1656463"/>
            <a:chExt cx="81915" cy="471805"/>
          </a:xfrm>
        </p:grpSpPr>
        <p:sp>
          <p:nvSpPr>
            <p:cNvPr id="27" name="object 27"/>
            <p:cNvSpPr/>
            <p:nvPr/>
          </p:nvSpPr>
          <p:spPr>
            <a:xfrm>
              <a:off x="5427358" y="1667345"/>
              <a:ext cx="44450" cy="450215"/>
            </a:xfrm>
            <a:custGeom>
              <a:avLst/>
              <a:gdLst/>
              <a:ahLst/>
              <a:cxnLst/>
              <a:rect l="l" t="t" r="r" b="b"/>
              <a:pathLst>
                <a:path w="44450" h="450214">
                  <a:moveTo>
                    <a:pt x="22227" y="159608"/>
                  </a:moveTo>
                  <a:lnTo>
                    <a:pt x="22227" y="449804"/>
                  </a:lnTo>
                </a:path>
                <a:path w="44450" h="450214">
                  <a:moveTo>
                    <a:pt x="22227" y="159608"/>
                  </a:moveTo>
                  <a:lnTo>
                    <a:pt x="22227" y="0"/>
                  </a:lnTo>
                </a:path>
                <a:path w="44450" h="450214">
                  <a:moveTo>
                    <a:pt x="0" y="449804"/>
                  </a:moveTo>
                  <a:lnTo>
                    <a:pt x="44454" y="449804"/>
                  </a:lnTo>
                </a:path>
                <a:path w="44450" h="450214">
                  <a:moveTo>
                    <a:pt x="0" y="0"/>
                  </a:moveTo>
                  <a:lnTo>
                    <a:pt x="44454" y="0"/>
                  </a:lnTo>
                </a:path>
              </a:pathLst>
            </a:custGeom>
            <a:ln w="21996">
              <a:solidFill>
                <a:srgbClr val="00AF50"/>
              </a:solidFill>
            </a:ln>
          </p:spPr>
          <p:txBody>
            <a:bodyPr wrap="square" lIns="0" tIns="0" rIns="0" bIns="0" rtlCol="0"/>
            <a:lstStyle/>
            <a:p>
              <a:endParaRPr/>
            </a:p>
          </p:txBody>
        </p:sp>
        <p:sp>
          <p:nvSpPr>
            <p:cNvPr id="28" name="object 28"/>
            <p:cNvSpPr/>
            <p:nvPr/>
          </p:nvSpPr>
          <p:spPr>
            <a:xfrm>
              <a:off x="5413133" y="1790582"/>
              <a:ext cx="74295" cy="73025"/>
            </a:xfrm>
            <a:custGeom>
              <a:avLst/>
              <a:gdLst/>
              <a:ahLst/>
              <a:cxnLst/>
              <a:rect l="l" t="t" r="r" b="b"/>
              <a:pathLst>
                <a:path w="74295" h="73025">
                  <a:moveTo>
                    <a:pt x="37045" y="0"/>
                  </a:moveTo>
                  <a:lnTo>
                    <a:pt x="0" y="36274"/>
                  </a:lnTo>
                  <a:lnTo>
                    <a:pt x="37045" y="72549"/>
                  </a:lnTo>
                  <a:lnTo>
                    <a:pt x="74091" y="36274"/>
                  </a:lnTo>
                  <a:lnTo>
                    <a:pt x="37045" y="0"/>
                  </a:lnTo>
                  <a:close/>
                </a:path>
              </a:pathLst>
            </a:custGeom>
            <a:solidFill>
              <a:srgbClr val="FFFFFF"/>
            </a:solidFill>
          </p:spPr>
          <p:txBody>
            <a:bodyPr wrap="square" lIns="0" tIns="0" rIns="0" bIns="0" rtlCol="0"/>
            <a:lstStyle/>
            <a:p>
              <a:endParaRPr/>
            </a:p>
          </p:txBody>
        </p:sp>
        <p:sp>
          <p:nvSpPr>
            <p:cNvPr id="29" name="object 29"/>
            <p:cNvSpPr/>
            <p:nvPr/>
          </p:nvSpPr>
          <p:spPr>
            <a:xfrm>
              <a:off x="5413133" y="1790582"/>
              <a:ext cx="74295" cy="73025"/>
            </a:xfrm>
            <a:custGeom>
              <a:avLst/>
              <a:gdLst/>
              <a:ahLst/>
              <a:cxnLst/>
              <a:rect l="l" t="t" r="r" b="b"/>
              <a:pathLst>
                <a:path w="74295" h="73025">
                  <a:moveTo>
                    <a:pt x="37045" y="0"/>
                  </a:moveTo>
                  <a:lnTo>
                    <a:pt x="74091" y="36274"/>
                  </a:lnTo>
                  <a:lnTo>
                    <a:pt x="37045" y="72549"/>
                  </a:lnTo>
                  <a:lnTo>
                    <a:pt x="0" y="36274"/>
                  </a:lnTo>
                  <a:lnTo>
                    <a:pt x="37045" y="0"/>
                  </a:lnTo>
                  <a:close/>
                </a:path>
              </a:pathLst>
            </a:custGeom>
            <a:ln w="7330">
              <a:solidFill>
                <a:srgbClr val="000000"/>
              </a:solidFill>
            </a:ln>
          </p:spPr>
          <p:txBody>
            <a:bodyPr wrap="square" lIns="0" tIns="0" rIns="0" bIns="0" rtlCol="0"/>
            <a:lstStyle/>
            <a:p>
              <a:endParaRPr/>
            </a:p>
          </p:txBody>
        </p:sp>
      </p:grpSp>
      <p:pic>
        <p:nvPicPr>
          <p:cNvPr id="30" name="object 30"/>
          <p:cNvPicPr/>
          <p:nvPr/>
        </p:nvPicPr>
        <p:blipFill>
          <a:blip r:embed="rId3" cstate="print"/>
          <a:stretch>
            <a:fillRect/>
          </a:stretch>
        </p:blipFill>
        <p:spPr>
          <a:xfrm>
            <a:off x="5933232" y="2534174"/>
            <a:ext cx="81423" cy="79881"/>
          </a:xfrm>
          <a:prstGeom prst="rect">
            <a:avLst/>
          </a:prstGeom>
        </p:spPr>
      </p:pic>
      <p:pic>
        <p:nvPicPr>
          <p:cNvPr id="31" name="object 31"/>
          <p:cNvPicPr/>
          <p:nvPr/>
        </p:nvPicPr>
        <p:blipFill>
          <a:blip r:embed="rId4" cstate="print"/>
          <a:stretch>
            <a:fillRect/>
          </a:stretch>
        </p:blipFill>
        <p:spPr>
          <a:xfrm>
            <a:off x="6600056" y="1779662"/>
            <a:ext cx="81423" cy="79881"/>
          </a:xfrm>
          <a:prstGeom prst="rect">
            <a:avLst/>
          </a:prstGeom>
        </p:spPr>
      </p:pic>
      <p:sp>
        <p:nvSpPr>
          <p:cNvPr id="32" name="object 32"/>
          <p:cNvSpPr txBox="1"/>
          <p:nvPr/>
        </p:nvSpPr>
        <p:spPr>
          <a:xfrm>
            <a:off x="4933741" y="2982025"/>
            <a:ext cx="87630" cy="144270"/>
          </a:xfrm>
          <a:prstGeom prst="rect">
            <a:avLst/>
          </a:prstGeom>
        </p:spPr>
        <p:txBody>
          <a:bodyPr vert="horz" wrap="square" lIns="0" tIns="13335" rIns="0" bIns="0" rtlCol="0">
            <a:spAutoFit/>
          </a:bodyPr>
          <a:lstStyle/>
          <a:p>
            <a:pPr marL="12700">
              <a:spcBef>
                <a:spcPts val="105"/>
              </a:spcBef>
            </a:pPr>
            <a:r>
              <a:rPr sz="850" spc="15" dirty="0">
                <a:latin typeface="游ゴシック Medium"/>
                <a:cs typeface="游ゴシック Medium"/>
              </a:rPr>
              <a:t>1</a:t>
            </a:r>
            <a:endParaRPr sz="850">
              <a:latin typeface="游ゴシック Medium"/>
              <a:cs typeface="游ゴシック Medium"/>
            </a:endParaRPr>
          </a:p>
        </p:txBody>
      </p:sp>
      <p:sp>
        <p:nvSpPr>
          <p:cNvPr id="33" name="object 33"/>
          <p:cNvSpPr txBox="1"/>
          <p:nvPr/>
        </p:nvSpPr>
        <p:spPr>
          <a:xfrm>
            <a:off x="4873481" y="2501778"/>
            <a:ext cx="144145" cy="144270"/>
          </a:xfrm>
          <a:prstGeom prst="rect">
            <a:avLst/>
          </a:prstGeom>
        </p:spPr>
        <p:txBody>
          <a:bodyPr vert="horz" wrap="square" lIns="0" tIns="13335" rIns="0" bIns="0" rtlCol="0">
            <a:spAutoFit/>
          </a:bodyPr>
          <a:lstStyle/>
          <a:p>
            <a:pPr marL="12700">
              <a:spcBef>
                <a:spcPts val="105"/>
              </a:spcBef>
            </a:pPr>
            <a:r>
              <a:rPr sz="850" spc="-25" dirty="0">
                <a:latin typeface="游ゴシック Medium"/>
                <a:cs typeface="游ゴシック Medium"/>
              </a:rPr>
              <a:t>10</a:t>
            </a:r>
            <a:endParaRPr sz="850">
              <a:latin typeface="游ゴシック Medium"/>
              <a:cs typeface="游ゴシック Medium"/>
            </a:endParaRPr>
          </a:p>
        </p:txBody>
      </p:sp>
      <p:sp>
        <p:nvSpPr>
          <p:cNvPr id="34" name="object 34"/>
          <p:cNvSpPr txBox="1"/>
          <p:nvPr/>
        </p:nvSpPr>
        <p:spPr>
          <a:xfrm>
            <a:off x="4812922" y="2021696"/>
            <a:ext cx="204470" cy="144270"/>
          </a:xfrm>
          <a:prstGeom prst="rect">
            <a:avLst/>
          </a:prstGeom>
        </p:spPr>
        <p:txBody>
          <a:bodyPr vert="horz" wrap="square" lIns="0" tIns="13335" rIns="0" bIns="0" rtlCol="0">
            <a:spAutoFit/>
          </a:bodyPr>
          <a:lstStyle/>
          <a:p>
            <a:pPr marL="12700">
              <a:spcBef>
                <a:spcPts val="105"/>
              </a:spcBef>
            </a:pPr>
            <a:r>
              <a:rPr sz="850" spc="-25" dirty="0">
                <a:latin typeface="游ゴシック Medium"/>
                <a:cs typeface="游ゴシック Medium"/>
              </a:rPr>
              <a:t>100</a:t>
            </a:r>
            <a:endParaRPr sz="850">
              <a:latin typeface="游ゴシック Medium"/>
              <a:cs typeface="游ゴシック Medium"/>
            </a:endParaRPr>
          </a:p>
        </p:txBody>
      </p:sp>
      <p:sp>
        <p:nvSpPr>
          <p:cNvPr id="35" name="object 35"/>
          <p:cNvSpPr txBox="1"/>
          <p:nvPr/>
        </p:nvSpPr>
        <p:spPr>
          <a:xfrm>
            <a:off x="4724506" y="1541420"/>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1,000</a:t>
            </a:r>
            <a:endParaRPr sz="850">
              <a:latin typeface="游ゴシック Medium"/>
              <a:cs typeface="游ゴシック Medium"/>
            </a:endParaRPr>
          </a:p>
        </p:txBody>
      </p:sp>
      <p:sp>
        <p:nvSpPr>
          <p:cNvPr id="36" name="object 36"/>
          <p:cNvSpPr txBox="1"/>
          <p:nvPr/>
        </p:nvSpPr>
        <p:spPr>
          <a:xfrm>
            <a:off x="4664245" y="1061145"/>
            <a:ext cx="35433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10,000</a:t>
            </a:r>
            <a:endParaRPr sz="850">
              <a:latin typeface="游ゴシック Medium"/>
              <a:cs typeface="游ゴシック Medium"/>
            </a:endParaRPr>
          </a:p>
        </p:txBody>
      </p:sp>
      <p:sp>
        <p:nvSpPr>
          <p:cNvPr id="37" name="object 37"/>
          <p:cNvSpPr txBox="1"/>
          <p:nvPr/>
        </p:nvSpPr>
        <p:spPr>
          <a:xfrm>
            <a:off x="5458804" y="3137280"/>
            <a:ext cx="1323975" cy="144270"/>
          </a:xfrm>
          <a:prstGeom prst="rect">
            <a:avLst/>
          </a:prstGeom>
        </p:spPr>
        <p:txBody>
          <a:bodyPr vert="horz" wrap="square" lIns="0" tIns="13335" rIns="0" bIns="0" rtlCol="0">
            <a:spAutoFit/>
          </a:bodyPr>
          <a:lstStyle/>
          <a:p>
            <a:pPr marL="12700">
              <a:spcBef>
                <a:spcPts val="105"/>
              </a:spcBef>
              <a:tabLst>
                <a:tab pos="975994" algn="l"/>
              </a:tabLst>
            </a:pPr>
            <a:r>
              <a:rPr sz="850" dirty="0">
                <a:latin typeface="游ゴシック Medium"/>
                <a:cs typeface="游ゴシック Medium"/>
              </a:rPr>
              <a:t>通</a:t>
            </a:r>
            <a:r>
              <a:rPr sz="850" spc="-50" dirty="0">
                <a:latin typeface="游ゴシック Medium"/>
                <a:cs typeface="游ゴシック Medium"/>
              </a:rPr>
              <a:t>常</a:t>
            </a:r>
            <a:r>
              <a:rPr sz="850" dirty="0">
                <a:latin typeface="游ゴシック Medium"/>
                <a:cs typeface="游ゴシック Medium"/>
              </a:rPr>
              <a:t>	高負</a:t>
            </a:r>
            <a:r>
              <a:rPr sz="850" spc="-50" dirty="0">
                <a:latin typeface="游ゴシック Medium"/>
                <a:cs typeface="游ゴシック Medium"/>
              </a:rPr>
              <a:t>荷</a:t>
            </a:r>
            <a:endParaRPr sz="850">
              <a:latin typeface="游ゴシック Medium"/>
              <a:cs typeface="游ゴシック Medium"/>
            </a:endParaRPr>
          </a:p>
        </p:txBody>
      </p:sp>
      <p:grpSp>
        <p:nvGrpSpPr>
          <p:cNvPr id="38" name="object 38"/>
          <p:cNvGrpSpPr/>
          <p:nvPr/>
        </p:nvGrpSpPr>
        <p:grpSpPr>
          <a:xfrm>
            <a:off x="7658932" y="1141296"/>
            <a:ext cx="1978660" cy="1922780"/>
            <a:chOff x="6134932" y="1141296"/>
            <a:chExt cx="1978660" cy="1922780"/>
          </a:xfrm>
        </p:grpSpPr>
        <p:sp>
          <p:nvSpPr>
            <p:cNvPr id="39" name="object 39"/>
            <p:cNvSpPr/>
            <p:nvPr/>
          </p:nvSpPr>
          <p:spPr>
            <a:xfrm>
              <a:off x="6138637" y="1144962"/>
              <a:ext cx="1971039" cy="1915795"/>
            </a:xfrm>
            <a:custGeom>
              <a:avLst/>
              <a:gdLst/>
              <a:ahLst/>
              <a:cxnLst/>
              <a:rect l="l" t="t" r="r" b="b"/>
              <a:pathLst>
                <a:path w="1971040" h="1915795">
                  <a:moveTo>
                    <a:pt x="0" y="1915298"/>
                  </a:moveTo>
                  <a:lnTo>
                    <a:pt x="1970835" y="1915298"/>
                  </a:lnTo>
                  <a:lnTo>
                    <a:pt x="1970835" y="0"/>
                  </a:lnTo>
                  <a:lnTo>
                    <a:pt x="0" y="0"/>
                  </a:lnTo>
                  <a:lnTo>
                    <a:pt x="0" y="1915298"/>
                  </a:lnTo>
                  <a:close/>
                </a:path>
              </a:pathLst>
            </a:custGeom>
            <a:ln w="7329">
              <a:solidFill>
                <a:srgbClr val="000000"/>
              </a:solidFill>
            </a:ln>
          </p:spPr>
          <p:txBody>
            <a:bodyPr wrap="square" lIns="0" tIns="0" rIns="0" bIns="0" rtlCol="0"/>
            <a:lstStyle/>
            <a:p>
              <a:endParaRPr/>
            </a:p>
          </p:txBody>
        </p:sp>
        <p:sp>
          <p:nvSpPr>
            <p:cNvPr id="40" name="object 40"/>
            <p:cNvSpPr/>
            <p:nvPr/>
          </p:nvSpPr>
          <p:spPr>
            <a:xfrm>
              <a:off x="6212729" y="2915162"/>
              <a:ext cx="178435" cy="145415"/>
            </a:xfrm>
            <a:custGeom>
              <a:avLst/>
              <a:gdLst/>
              <a:ahLst/>
              <a:cxnLst/>
              <a:rect l="l" t="t" r="r" b="b"/>
              <a:pathLst>
                <a:path w="178435" h="145414">
                  <a:moveTo>
                    <a:pt x="177819" y="0"/>
                  </a:moveTo>
                  <a:lnTo>
                    <a:pt x="0" y="0"/>
                  </a:lnTo>
                  <a:lnTo>
                    <a:pt x="0" y="145098"/>
                  </a:lnTo>
                  <a:lnTo>
                    <a:pt x="177819" y="145098"/>
                  </a:lnTo>
                  <a:lnTo>
                    <a:pt x="177819" y="0"/>
                  </a:lnTo>
                  <a:close/>
                </a:path>
              </a:pathLst>
            </a:custGeom>
            <a:solidFill>
              <a:srgbClr val="FF0000"/>
            </a:solidFill>
          </p:spPr>
          <p:txBody>
            <a:bodyPr wrap="square" lIns="0" tIns="0" rIns="0" bIns="0" rtlCol="0"/>
            <a:lstStyle/>
            <a:p>
              <a:endParaRPr/>
            </a:p>
          </p:txBody>
        </p:sp>
        <p:sp>
          <p:nvSpPr>
            <p:cNvPr id="41" name="object 41"/>
            <p:cNvSpPr/>
            <p:nvPr/>
          </p:nvSpPr>
          <p:spPr>
            <a:xfrm>
              <a:off x="6212729" y="2915162"/>
              <a:ext cx="178435" cy="145415"/>
            </a:xfrm>
            <a:custGeom>
              <a:avLst/>
              <a:gdLst/>
              <a:ahLst/>
              <a:cxnLst/>
              <a:rect l="l" t="t" r="r" b="b"/>
              <a:pathLst>
                <a:path w="178435" h="145414">
                  <a:moveTo>
                    <a:pt x="0" y="145098"/>
                  </a:moveTo>
                  <a:lnTo>
                    <a:pt x="177819" y="145098"/>
                  </a:lnTo>
                  <a:lnTo>
                    <a:pt x="177819" y="0"/>
                  </a:lnTo>
                  <a:lnTo>
                    <a:pt x="0" y="0"/>
                  </a:lnTo>
                  <a:lnTo>
                    <a:pt x="0" y="145098"/>
                  </a:lnTo>
                  <a:close/>
                </a:path>
              </a:pathLst>
            </a:custGeom>
            <a:ln w="7316">
              <a:solidFill>
                <a:srgbClr val="000000"/>
              </a:solidFill>
            </a:ln>
          </p:spPr>
          <p:txBody>
            <a:bodyPr wrap="square" lIns="0" tIns="0" rIns="0" bIns="0" rtlCol="0"/>
            <a:lstStyle/>
            <a:p>
              <a:endParaRPr/>
            </a:p>
          </p:txBody>
        </p:sp>
        <p:sp>
          <p:nvSpPr>
            <p:cNvPr id="42" name="object 42"/>
            <p:cNvSpPr/>
            <p:nvPr/>
          </p:nvSpPr>
          <p:spPr>
            <a:xfrm>
              <a:off x="6538731" y="2915162"/>
              <a:ext cx="185420" cy="145415"/>
            </a:xfrm>
            <a:custGeom>
              <a:avLst/>
              <a:gdLst/>
              <a:ahLst/>
              <a:cxnLst/>
              <a:rect l="l" t="t" r="r" b="b"/>
              <a:pathLst>
                <a:path w="185420" h="145414">
                  <a:moveTo>
                    <a:pt x="185228" y="0"/>
                  </a:moveTo>
                  <a:lnTo>
                    <a:pt x="0" y="0"/>
                  </a:lnTo>
                  <a:lnTo>
                    <a:pt x="0" y="145098"/>
                  </a:lnTo>
                  <a:lnTo>
                    <a:pt x="185228" y="145098"/>
                  </a:lnTo>
                  <a:lnTo>
                    <a:pt x="185228" y="0"/>
                  </a:lnTo>
                  <a:close/>
                </a:path>
              </a:pathLst>
            </a:custGeom>
            <a:solidFill>
              <a:srgbClr val="006FC0"/>
            </a:solidFill>
          </p:spPr>
          <p:txBody>
            <a:bodyPr wrap="square" lIns="0" tIns="0" rIns="0" bIns="0" rtlCol="0"/>
            <a:lstStyle/>
            <a:p>
              <a:endParaRPr/>
            </a:p>
          </p:txBody>
        </p:sp>
        <p:sp>
          <p:nvSpPr>
            <p:cNvPr id="43" name="object 43"/>
            <p:cNvSpPr/>
            <p:nvPr/>
          </p:nvSpPr>
          <p:spPr>
            <a:xfrm>
              <a:off x="6538731" y="2915162"/>
              <a:ext cx="185420" cy="145415"/>
            </a:xfrm>
            <a:custGeom>
              <a:avLst/>
              <a:gdLst/>
              <a:ahLst/>
              <a:cxnLst/>
              <a:rect l="l" t="t" r="r" b="b"/>
              <a:pathLst>
                <a:path w="185420" h="145414">
                  <a:moveTo>
                    <a:pt x="0" y="145098"/>
                  </a:moveTo>
                  <a:lnTo>
                    <a:pt x="185228" y="145098"/>
                  </a:lnTo>
                  <a:lnTo>
                    <a:pt x="185228" y="0"/>
                  </a:lnTo>
                  <a:lnTo>
                    <a:pt x="0" y="0"/>
                  </a:lnTo>
                  <a:lnTo>
                    <a:pt x="0" y="145098"/>
                  </a:lnTo>
                  <a:close/>
                </a:path>
              </a:pathLst>
            </a:custGeom>
            <a:ln w="7313">
              <a:solidFill>
                <a:srgbClr val="000000"/>
              </a:solidFill>
            </a:ln>
          </p:spPr>
          <p:txBody>
            <a:bodyPr wrap="square" lIns="0" tIns="0" rIns="0" bIns="0" rtlCol="0"/>
            <a:lstStyle/>
            <a:p>
              <a:endParaRPr/>
            </a:p>
          </p:txBody>
        </p:sp>
        <p:sp>
          <p:nvSpPr>
            <p:cNvPr id="44" name="object 44"/>
            <p:cNvSpPr/>
            <p:nvPr/>
          </p:nvSpPr>
          <p:spPr>
            <a:xfrm>
              <a:off x="6872143" y="2777319"/>
              <a:ext cx="178435" cy="283210"/>
            </a:xfrm>
            <a:custGeom>
              <a:avLst/>
              <a:gdLst/>
              <a:ahLst/>
              <a:cxnLst/>
              <a:rect l="l" t="t" r="r" b="b"/>
              <a:pathLst>
                <a:path w="178434" h="283210">
                  <a:moveTo>
                    <a:pt x="177819" y="0"/>
                  </a:moveTo>
                  <a:lnTo>
                    <a:pt x="0" y="0"/>
                  </a:lnTo>
                  <a:lnTo>
                    <a:pt x="0" y="282941"/>
                  </a:lnTo>
                  <a:lnTo>
                    <a:pt x="177819" y="282941"/>
                  </a:lnTo>
                  <a:lnTo>
                    <a:pt x="177819" y="0"/>
                  </a:lnTo>
                  <a:close/>
                </a:path>
              </a:pathLst>
            </a:custGeom>
            <a:solidFill>
              <a:srgbClr val="00AF50"/>
            </a:solidFill>
          </p:spPr>
          <p:txBody>
            <a:bodyPr wrap="square" lIns="0" tIns="0" rIns="0" bIns="0" rtlCol="0"/>
            <a:lstStyle/>
            <a:p>
              <a:endParaRPr/>
            </a:p>
          </p:txBody>
        </p:sp>
        <p:sp>
          <p:nvSpPr>
            <p:cNvPr id="45" name="object 45"/>
            <p:cNvSpPr/>
            <p:nvPr/>
          </p:nvSpPr>
          <p:spPr>
            <a:xfrm>
              <a:off x="6872143" y="2777319"/>
              <a:ext cx="178435" cy="283210"/>
            </a:xfrm>
            <a:custGeom>
              <a:avLst/>
              <a:gdLst/>
              <a:ahLst/>
              <a:cxnLst/>
              <a:rect l="l" t="t" r="r" b="b"/>
              <a:pathLst>
                <a:path w="178434" h="283210">
                  <a:moveTo>
                    <a:pt x="0" y="282941"/>
                  </a:moveTo>
                  <a:lnTo>
                    <a:pt x="177819" y="282941"/>
                  </a:lnTo>
                  <a:lnTo>
                    <a:pt x="177819" y="0"/>
                  </a:lnTo>
                  <a:lnTo>
                    <a:pt x="0" y="0"/>
                  </a:lnTo>
                  <a:lnTo>
                    <a:pt x="0" y="282941"/>
                  </a:lnTo>
                  <a:close/>
                </a:path>
              </a:pathLst>
            </a:custGeom>
            <a:ln w="7365">
              <a:solidFill>
                <a:srgbClr val="000000"/>
              </a:solidFill>
            </a:ln>
          </p:spPr>
          <p:txBody>
            <a:bodyPr wrap="square" lIns="0" tIns="0" rIns="0" bIns="0" rtlCol="0"/>
            <a:lstStyle/>
            <a:p>
              <a:endParaRPr/>
            </a:p>
          </p:txBody>
        </p:sp>
        <p:sp>
          <p:nvSpPr>
            <p:cNvPr id="46" name="object 46"/>
            <p:cNvSpPr/>
            <p:nvPr/>
          </p:nvSpPr>
          <p:spPr>
            <a:xfrm>
              <a:off x="7198146" y="2414573"/>
              <a:ext cx="178435" cy="645795"/>
            </a:xfrm>
            <a:custGeom>
              <a:avLst/>
              <a:gdLst/>
              <a:ahLst/>
              <a:cxnLst/>
              <a:rect l="l" t="t" r="r" b="b"/>
              <a:pathLst>
                <a:path w="178434" h="645794">
                  <a:moveTo>
                    <a:pt x="177819" y="0"/>
                  </a:moveTo>
                  <a:lnTo>
                    <a:pt x="0" y="0"/>
                  </a:lnTo>
                  <a:lnTo>
                    <a:pt x="0" y="645687"/>
                  </a:lnTo>
                  <a:lnTo>
                    <a:pt x="177819" y="645687"/>
                  </a:lnTo>
                  <a:lnTo>
                    <a:pt x="177819" y="0"/>
                  </a:lnTo>
                  <a:close/>
                </a:path>
              </a:pathLst>
            </a:custGeom>
            <a:solidFill>
              <a:srgbClr val="FF0000"/>
            </a:solidFill>
          </p:spPr>
          <p:txBody>
            <a:bodyPr wrap="square" lIns="0" tIns="0" rIns="0" bIns="0" rtlCol="0"/>
            <a:lstStyle/>
            <a:p>
              <a:endParaRPr/>
            </a:p>
          </p:txBody>
        </p:sp>
        <p:sp>
          <p:nvSpPr>
            <p:cNvPr id="47" name="object 47"/>
            <p:cNvSpPr/>
            <p:nvPr/>
          </p:nvSpPr>
          <p:spPr>
            <a:xfrm>
              <a:off x="7198146" y="2414573"/>
              <a:ext cx="178435" cy="645795"/>
            </a:xfrm>
            <a:custGeom>
              <a:avLst/>
              <a:gdLst/>
              <a:ahLst/>
              <a:cxnLst/>
              <a:rect l="l" t="t" r="r" b="b"/>
              <a:pathLst>
                <a:path w="178434" h="645794">
                  <a:moveTo>
                    <a:pt x="0" y="645687"/>
                  </a:moveTo>
                  <a:lnTo>
                    <a:pt x="177819" y="645687"/>
                  </a:lnTo>
                  <a:lnTo>
                    <a:pt x="177819" y="0"/>
                  </a:lnTo>
                  <a:lnTo>
                    <a:pt x="0" y="0"/>
                  </a:lnTo>
                  <a:lnTo>
                    <a:pt x="0" y="645687"/>
                  </a:lnTo>
                  <a:close/>
                </a:path>
              </a:pathLst>
            </a:custGeom>
            <a:ln w="7398">
              <a:solidFill>
                <a:srgbClr val="000000"/>
              </a:solidFill>
            </a:ln>
          </p:spPr>
          <p:txBody>
            <a:bodyPr wrap="square" lIns="0" tIns="0" rIns="0" bIns="0" rtlCol="0"/>
            <a:lstStyle/>
            <a:p>
              <a:endParaRPr/>
            </a:p>
          </p:txBody>
        </p:sp>
        <p:sp>
          <p:nvSpPr>
            <p:cNvPr id="48" name="object 48"/>
            <p:cNvSpPr/>
            <p:nvPr/>
          </p:nvSpPr>
          <p:spPr>
            <a:xfrm>
              <a:off x="7524149" y="1928493"/>
              <a:ext cx="185420" cy="1132205"/>
            </a:xfrm>
            <a:custGeom>
              <a:avLst/>
              <a:gdLst/>
              <a:ahLst/>
              <a:cxnLst/>
              <a:rect l="l" t="t" r="r" b="b"/>
              <a:pathLst>
                <a:path w="185420" h="1132205">
                  <a:moveTo>
                    <a:pt x="185228" y="0"/>
                  </a:moveTo>
                  <a:lnTo>
                    <a:pt x="0" y="0"/>
                  </a:lnTo>
                  <a:lnTo>
                    <a:pt x="0" y="1131767"/>
                  </a:lnTo>
                  <a:lnTo>
                    <a:pt x="185228" y="1131767"/>
                  </a:lnTo>
                  <a:lnTo>
                    <a:pt x="185228" y="0"/>
                  </a:lnTo>
                  <a:close/>
                </a:path>
              </a:pathLst>
            </a:custGeom>
            <a:solidFill>
              <a:srgbClr val="006FC0"/>
            </a:solidFill>
          </p:spPr>
          <p:txBody>
            <a:bodyPr wrap="square" lIns="0" tIns="0" rIns="0" bIns="0" rtlCol="0"/>
            <a:lstStyle/>
            <a:p>
              <a:endParaRPr/>
            </a:p>
          </p:txBody>
        </p:sp>
        <p:sp>
          <p:nvSpPr>
            <p:cNvPr id="49" name="object 49"/>
            <p:cNvSpPr/>
            <p:nvPr/>
          </p:nvSpPr>
          <p:spPr>
            <a:xfrm>
              <a:off x="7524149" y="1928493"/>
              <a:ext cx="185420" cy="1132205"/>
            </a:xfrm>
            <a:custGeom>
              <a:avLst/>
              <a:gdLst/>
              <a:ahLst/>
              <a:cxnLst/>
              <a:rect l="l" t="t" r="r" b="b"/>
              <a:pathLst>
                <a:path w="185420" h="1132205">
                  <a:moveTo>
                    <a:pt x="0" y="1131767"/>
                  </a:moveTo>
                  <a:lnTo>
                    <a:pt x="185228" y="1131767"/>
                  </a:lnTo>
                  <a:lnTo>
                    <a:pt x="185228" y="0"/>
                  </a:lnTo>
                  <a:lnTo>
                    <a:pt x="0" y="0"/>
                  </a:lnTo>
                  <a:lnTo>
                    <a:pt x="0" y="1131767"/>
                  </a:lnTo>
                  <a:close/>
                </a:path>
              </a:pathLst>
            </a:custGeom>
            <a:ln w="7405">
              <a:solidFill>
                <a:srgbClr val="000000"/>
              </a:solidFill>
            </a:ln>
          </p:spPr>
          <p:txBody>
            <a:bodyPr wrap="square" lIns="0" tIns="0" rIns="0" bIns="0" rtlCol="0"/>
            <a:lstStyle/>
            <a:p>
              <a:endParaRPr/>
            </a:p>
          </p:txBody>
        </p:sp>
        <p:sp>
          <p:nvSpPr>
            <p:cNvPr id="50" name="object 50"/>
            <p:cNvSpPr/>
            <p:nvPr/>
          </p:nvSpPr>
          <p:spPr>
            <a:xfrm>
              <a:off x="7857561" y="1173982"/>
              <a:ext cx="178435" cy="1886585"/>
            </a:xfrm>
            <a:custGeom>
              <a:avLst/>
              <a:gdLst/>
              <a:ahLst/>
              <a:cxnLst/>
              <a:rect l="l" t="t" r="r" b="b"/>
              <a:pathLst>
                <a:path w="178434" h="1886585">
                  <a:moveTo>
                    <a:pt x="177819" y="0"/>
                  </a:moveTo>
                  <a:lnTo>
                    <a:pt x="0" y="0"/>
                  </a:lnTo>
                  <a:lnTo>
                    <a:pt x="0" y="1886278"/>
                  </a:lnTo>
                  <a:lnTo>
                    <a:pt x="177819" y="1886278"/>
                  </a:lnTo>
                  <a:lnTo>
                    <a:pt x="177819" y="0"/>
                  </a:lnTo>
                  <a:close/>
                </a:path>
              </a:pathLst>
            </a:custGeom>
            <a:solidFill>
              <a:srgbClr val="00AF50"/>
            </a:solidFill>
          </p:spPr>
          <p:txBody>
            <a:bodyPr wrap="square" lIns="0" tIns="0" rIns="0" bIns="0" rtlCol="0"/>
            <a:lstStyle/>
            <a:p>
              <a:endParaRPr/>
            </a:p>
          </p:txBody>
        </p:sp>
        <p:sp>
          <p:nvSpPr>
            <p:cNvPr id="51" name="object 51"/>
            <p:cNvSpPr/>
            <p:nvPr/>
          </p:nvSpPr>
          <p:spPr>
            <a:xfrm>
              <a:off x="7857561" y="1173982"/>
              <a:ext cx="178435" cy="1886585"/>
            </a:xfrm>
            <a:custGeom>
              <a:avLst/>
              <a:gdLst/>
              <a:ahLst/>
              <a:cxnLst/>
              <a:rect l="l" t="t" r="r" b="b"/>
              <a:pathLst>
                <a:path w="178434" h="1886585">
                  <a:moveTo>
                    <a:pt x="0" y="1886278"/>
                  </a:moveTo>
                  <a:lnTo>
                    <a:pt x="177819" y="1886278"/>
                  </a:lnTo>
                  <a:lnTo>
                    <a:pt x="177819" y="0"/>
                  </a:lnTo>
                  <a:lnTo>
                    <a:pt x="0" y="0"/>
                  </a:lnTo>
                  <a:lnTo>
                    <a:pt x="0" y="1886278"/>
                  </a:lnTo>
                  <a:close/>
                </a:path>
              </a:pathLst>
            </a:custGeom>
            <a:ln w="7407">
              <a:solidFill>
                <a:srgbClr val="000000"/>
              </a:solidFill>
            </a:ln>
          </p:spPr>
          <p:txBody>
            <a:bodyPr wrap="square" lIns="0" tIns="0" rIns="0" bIns="0" rtlCol="0"/>
            <a:lstStyle/>
            <a:p>
              <a:endParaRPr/>
            </a:p>
          </p:txBody>
        </p:sp>
        <p:sp>
          <p:nvSpPr>
            <p:cNvPr id="52" name="object 52"/>
            <p:cNvSpPr/>
            <p:nvPr/>
          </p:nvSpPr>
          <p:spPr>
            <a:xfrm>
              <a:off x="6138637" y="1144991"/>
              <a:ext cx="1185545" cy="1915795"/>
            </a:xfrm>
            <a:custGeom>
              <a:avLst/>
              <a:gdLst/>
              <a:ahLst/>
              <a:cxnLst/>
              <a:rect l="l" t="t" r="r" b="b"/>
              <a:pathLst>
                <a:path w="1185545" h="1915795">
                  <a:moveTo>
                    <a:pt x="0" y="1915269"/>
                  </a:moveTo>
                  <a:lnTo>
                    <a:pt x="0" y="0"/>
                  </a:lnTo>
                </a:path>
                <a:path w="1185545" h="1915795">
                  <a:moveTo>
                    <a:pt x="0" y="1915269"/>
                  </a:moveTo>
                  <a:lnTo>
                    <a:pt x="37045" y="1915269"/>
                  </a:lnTo>
                </a:path>
                <a:path w="1185545" h="1915795">
                  <a:moveTo>
                    <a:pt x="0" y="1719386"/>
                  </a:moveTo>
                  <a:lnTo>
                    <a:pt x="37045" y="1719386"/>
                  </a:lnTo>
                </a:path>
                <a:path w="1185545" h="1915795">
                  <a:moveTo>
                    <a:pt x="0" y="1530787"/>
                  </a:moveTo>
                  <a:lnTo>
                    <a:pt x="37045" y="1530787"/>
                  </a:lnTo>
                </a:path>
                <a:path w="1185545" h="1915795">
                  <a:moveTo>
                    <a:pt x="0" y="1342159"/>
                  </a:moveTo>
                  <a:lnTo>
                    <a:pt x="37045" y="1342159"/>
                  </a:lnTo>
                </a:path>
                <a:path w="1185545" h="1915795">
                  <a:moveTo>
                    <a:pt x="0" y="1146277"/>
                  </a:moveTo>
                  <a:lnTo>
                    <a:pt x="37045" y="1146277"/>
                  </a:lnTo>
                </a:path>
                <a:path w="1185545" h="1915795">
                  <a:moveTo>
                    <a:pt x="0" y="957649"/>
                  </a:moveTo>
                  <a:lnTo>
                    <a:pt x="37045" y="957649"/>
                  </a:lnTo>
                </a:path>
                <a:path w="1185545" h="1915795">
                  <a:moveTo>
                    <a:pt x="0" y="769021"/>
                  </a:moveTo>
                  <a:lnTo>
                    <a:pt x="37045" y="769021"/>
                  </a:lnTo>
                </a:path>
                <a:path w="1185545" h="1915795">
                  <a:moveTo>
                    <a:pt x="0" y="573138"/>
                  </a:moveTo>
                  <a:lnTo>
                    <a:pt x="37045" y="573138"/>
                  </a:lnTo>
                </a:path>
                <a:path w="1185545" h="1915795">
                  <a:moveTo>
                    <a:pt x="0" y="384510"/>
                  </a:moveTo>
                  <a:lnTo>
                    <a:pt x="37045" y="384510"/>
                  </a:lnTo>
                </a:path>
                <a:path w="1185545" h="1915795">
                  <a:moveTo>
                    <a:pt x="0" y="195882"/>
                  </a:moveTo>
                  <a:lnTo>
                    <a:pt x="37045" y="195882"/>
                  </a:lnTo>
                </a:path>
                <a:path w="1185545" h="1915795">
                  <a:moveTo>
                    <a:pt x="0" y="0"/>
                  </a:moveTo>
                  <a:lnTo>
                    <a:pt x="37045" y="0"/>
                  </a:lnTo>
                </a:path>
                <a:path w="1185545" h="1915795">
                  <a:moveTo>
                    <a:pt x="163001" y="1617846"/>
                  </a:moveTo>
                  <a:lnTo>
                    <a:pt x="200047" y="1654121"/>
                  </a:lnTo>
                  <a:lnTo>
                    <a:pt x="163001" y="1690367"/>
                  </a:lnTo>
                  <a:lnTo>
                    <a:pt x="125955" y="1654121"/>
                  </a:lnTo>
                  <a:lnTo>
                    <a:pt x="163001" y="1617846"/>
                  </a:lnTo>
                  <a:close/>
                </a:path>
                <a:path w="1185545" h="1915795">
                  <a:moveTo>
                    <a:pt x="496413" y="1610591"/>
                  </a:moveTo>
                  <a:lnTo>
                    <a:pt x="533459" y="1646866"/>
                  </a:lnTo>
                  <a:lnTo>
                    <a:pt x="496413" y="1683112"/>
                  </a:lnTo>
                  <a:lnTo>
                    <a:pt x="459367" y="1646866"/>
                  </a:lnTo>
                  <a:lnTo>
                    <a:pt x="496413" y="1610591"/>
                  </a:lnTo>
                  <a:close/>
                </a:path>
                <a:path w="1185545" h="1915795">
                  <a:moveTo>
                    <a:pt x="822416" y="1298630"/>
                  </a:moveTo>
                  <a:lnTo>
                    <a:pt x="859461" y="1334905"/>
                  </a:lnTo>
                  <a:lnTo>
                    <a:pt x="822416" y="1371179"/>
                  </a:lnTo>
                  <a:lnTo>
                    <a:pt x="785370" y="1334905"/>
                  </a:lnTo>
                  <a:lnTo>
                    <a:pt x="822416" y="1298630"/>
                  </a:lnTo>
                  <a:close/>
                </a:path>
                <a:path w="1185545" h="1915795">
                  <a:moveTo>
                    <a:pt x="1148418" y="1204316"/>
                  </a:moveTo>
                  <a:lnTo>
                    <a:pt x="1185464" y="1240591"/>
                  </a:lnTo>
                  <a:lnTo>
                    <a:pt x="1148418" y="1276865"/>
                  </a:lnTo>
                  <a:lnTo>
                    <a:pt x="1111373" y="1240591"/>
                  </a:lnTo>
                  <a:lnTo>
                    <a:pt x="1148418" y="1204316"/>
                  </a:lnTo>
                  <a:close/>
                </a:path>
              </a:pathLst>
            </a:custGeom>
            <a:ln w="7332">
              <a:solidFill>
                <a:srgbClr val="000000"/>
              </a:solidFill>
            </a:ln>
          </p:spPr>
          <p:txBody>
            <a:bodyPr wrap="square" lIns="0" tIns="0" rIns="0" bIns="0" rtlCol="0"/>
            <a:lstStyle/>
            <a:p>
              <a:endParaRPr/>
            </a:p>
          </p:txBody>
        </p:sp>
        <p:pic>
          <p:nvPicPr>
            <p:cNvPr id="53" name="object 53"/>
            <p:cNvPicPr/>
            <p:nvPr/>
          </p:nvPicPr>
          <p:blipFill>
            <a:blip r:embed="rId3" cstate="print"/>
            <a:stretch>
              <a:fillRect/>
            </a:stretch>
          </p:blipFill>
          <p:spPr>
            <a:xfrm>
              <a:off x="7579756" y="2432701"/>
              <a:ext cx="81423" cy="79881"/>
            </a:xfrm>
            <a:prstGeom prst="rect">
              <a:avLst/>
            </a:prstGeom>
          </p:spPr>
        </p:pic>
        <p:pic>
          <p:nvPicPr>
            <p:cNvPr id="54" name="object 54"/>
            <p:cNvPicPr/>
            <p:nvPr/>
          </p:nvPicPr>
          <p:blipFill>
            <a:blip r:embed="rId3" cstate="print"/>
            <a:stretch>
              <a:fillRect/>
            </a:stretch>
          </p:blipFill>
          <p:spPr>
            <a:xfrm>
              <a:off x="7905759" y="1990151"/>
              <a:ext cx="81423" cy="79881"/>
            </a:xfrm>
            <a:prstGeom prst="rect">
              <a:avLst/>
            </a:prstGeom>
          </p:spPr>
        </p:pic>
        <p:sp>
          <p:nvSpPr>
            <p:cNvPr id="55" name="object 55"/>
            <p:cNvSpPr/>
            <p:nvPr/>
          </p:nvSpPr>
          <p:spPr>
            <a:xfrm>
              <a:off x="7124054" y="1152246"/>
              <a:ext cx="3810" cy="1901825"/>
            </a:xfrm>
            <a:custGeom>
              <a:avLst/>
              <a:gdLst/>
              <a:ahLst/>
              <a:cxnLst/>
              <a:rect l="l" t="t" r="r" b="b"/>
              <a:pathLst>
                <a:path w="3809" h="1901825">
                  <a:moveTo>
                    <a:pt x="3358" y="0"/>
                  </a:moveTo>
                  <a:lnTo>
                    <a:pt x="0" y="1901223"/>
                  </a:lnTo>
                </a:path>
              </a:pathLst>
            </a:custGeom>
            <a:ln w="7409">
              <a:solidFill>
                <a:srgbClr val="000000"/>
              </a:solidFill>
            </a:ln>
          </p:spPr>
          <p:txBody>
            <a:bodyPr wrap="square" lIns="0" tIns="0" rIns="0" bIns="0" rtlCol="0"/>
            <a:lstStyle/>
            <a:p>
              <a:endParaRPr/>
            </a:p>
          </p:txBody>
        </p:sp>
      </p:grpSp>
      <p:sp>
        <p:nvSpPr>
          <p:cNvPr id="56" name="object 56"/>
          <p:cNvSpPr txBox="1"/>
          <p:nvPr/>
        </p:nvSpPr>
        <p:spPr>
          <a:xfrm>
            <a:off x="7336975" y="998270"/>
            <a:ext cx="208279" cy="2155077"/>
          </a:xfrm>
          <a:prstGeom prst="rect">
            <a:avLst/>
          </a:prstGeom>
        </p:spPr>
        <p:txBody>
          <a:bodyPr vert="horz" wrap="square" lIns="0" tIns="74295" rIns="0" bIns="0" rtlCol="0">
            <a:spAutoFit/>
          </a:bodyPr>
          <a:lstStyle/>
          <a:p>
            <a:pPr marR="8890" algn="r">
              <a:spcBef>
                <a:spcPts val="585"/>
              </a:spcBef>
            </a:pPr>
            <a:r>
              <a:rPr sz="850" spc="-25" dirty="0">
                <a:latin typeface="游ゴシック Medium"/>
                <a:cs typeface="游ゴシック Medium"/>
              </a:rPr>
              <a:t>100</a:t>
            </a:r>
            <a:endParaRPr sz="850">
              <a:latin typeface="游ゴシック Medium"/>
              <a:cs typeface="游ゴシック Medium"/>
            </a:endParaRPr>
          </a:p>
          <a:p>
            <a:pPr marR="8255" algn="r">
              <a:spcBef>
                <a:spcPts val="495"/>
              </a:spcBef>
            </a:pPr>
            <a:r>
              <a:rPr sz="850" spc="-25" dirty="0">
                <a:latin typeface="游ゴシック Medium"/>
                <a:cs typeface="游ゴシック Medium"/>
              </a:rPr>
              <a:t>90</a:t>
            </a:r>
            <a:endParaRPr sz="850">
              <a:latin typeface="游ゴシック Medium"/>
              <a:cs typeface="游ゴシック Medium"/>
            </a:endParaRPr>
          </a:p>
          <a:p>
            <a:pPr marR="8255" algn="r">
              <a:spcBef>
                <a:spcPts val="484"/>
              </a:spcBef>
            </a:pPr>
            <a:r>
              <a:rPr sz="850" spc="-25" dirty="0">
                <a:latin typeface="游ゴシック Medium"/>
                <a:cs typeface="游ゴシック Medium"/>
              </a:rPr>
              <a:t>80</a:t>
            </a:r>
            <a:endParaRPr sz="850">
              <a:latin typeface="游ゴシック Medium"/>
              <a:cs typeface="游ゴシック Medium"/>
            </a:endParaRPr>
          </a:p>
          <a:p>
            <a:pPr marR="8255" algn="r">
              <a:spcBef>
                <a:spcPts val="490"/>
              </a:spcBef>
            </a:pPr>
            <a:r>
              <a:rPr sz="850" spc="-25" dirty="0">
                <a:latin typeface="游ゴシック Medium"/>
                <a:cs typeface="游ゴシック Medium"/>
              </a:rPr>
              <a:t>70</a:t>
            </a:r>
            <a:endParaRPr sz="850">
              <a:latin typeface="游ゴシック Medium"/>
              <a:cs typeface="游ゴシック Medium"/>
            </a:endParaRPr>
          </a:p>
          <a:p>
            <a:pPr marR="8255" algn="r">
              <a:spcBef>
                <a:spcPts val="484"/>
              </a:spcBef>
            </a:pPr>
            <a:r>
              <a:rPr sz="850" spc="-25" dirty="0">
                <a:latin typeface="游ゴシック Medium"/>
                <a:cs typeface="游ゴシック Medium"/>
              </a:rPr>
              <a:t>60</a:t>
            </a:r>
            <a:endParaRPr sz="850">
              <a:latin typeface="游ゴシック Medium"/>
              <a:cs typeface="游ゴシック Medium"/>
            </a:endParaRPr>
          </a:p>
          <a:p>
            <a:pPr marR="8255" algn="r">
              <a:spcBef>
                <a:spcPts val="490"/>
              </a:spcBef>
            </a:pPr>
            <a:r>
              <a:rPr sz="850" spc="-25" dirty="0">
                <a:latin typeface="游ゴシック Medium"/>
                <a:cs typeface="游ゴシック Medium"/>
              </a:rPr>
              <a:t>50</a:t>
            </a:r>
            <a:endParaRPr sz="850">
              <a:latin typeface="游ゴシック Medium"/>
              <a:cs typeface="游ゴシック Medium"/>
            </a:endParaRPr>
          </a:p>
          <a:p>
            <a:pPr marR="8255" algn="r">
              <a:spcBef>
                <a:spcPts val="489"/>
              </a:spcBef>
            </a:pPr>
            <a:r>
              <a:rPr sz="850" spc="-25" dirty="0">
                <a:latin typeface="游ゴシック Medium"/>
                <a:cs typeface="游ゴシック Medium"/>
              </a:rPr>
              <a:t>40</a:t>
            </a:r>
            <a:endParaRPr sz="850">
              <a:latin typeface="游ゴシック Medium"/>
              <a:cs typeface="游ゴシック Medium"/>
            </a:endParaRPr>
          </a:p>
          <a:p>
            <a:pPr marR="8255" algn="r">
              <a:spcBef>
                <a:spcPts val="484"/>
              </a:spcBef>
            </a:pPr>
            <a:r>
              <a:rPr sz="850" spc="-25" dirty="0">
                <a:latin typeface="游ゴシック Medium"/>
                <a:cs typeface="游ゴシック Medium"/>
              </a:rPr>
              <a:t>30</a:t>
            </a:r>
            <a:endParaRPr sz="850">
              <a:latin typeface="游ゴシック Medium"/>
              <a:cs typeface="游ゴシック Medium"/>
            </a:endParaRPr>
          </a:p>
          <a:p>
            <a:pPr marR="8255" algn="r">
              <a:spcBef>
                <a:spcPts val="490"/>
              </a:spcBef>
            </a:pPr>
            <a:r>
              <a:rPr sz="850" spc="-25" dirty="0">
                <a:latin typeface="游ゴシック Medium"/>
                <a:cs typeface="游ゴシック Medium"/>
              </a:rPr>
              <a:t>20</a:t>
            </a:r>
            <a:endParaRPr sz="850">
              <a:latin typeface="游ゴシック Medium"/>
              <a:cs typeface="游ゴシック Medium"/>
            </a:endParaRPr>
          </a:p>
          <a:p>
            <a:pPr marR="8255" algn="r">
              <a:spcBef>
                <a:spcPts val="484"/>
              </a:spcBef>
            </a:pPr>
            <a:r>
              <a:rPr sz="850" spc="-25" dirty="0">
                <a:latin typeface="游ゴシック Medium"/>
                <a:cs typeface="游ゴシック Medium"/>
              </a:rPr>
              <a:t>10</a:t>
            </a:r>
            <a:endParaRPr sz="850">
              <a:latin typeface="游ゴシック Medium"/>
              <a:cs typeface="游ゴシック Medium"/>
            </a:endParaRPr>
          </a:p>
          <a:p>
            <a:pPr marR="5080" algn="r">
              <a:spcBef>
                <a:spcPts val="490"/>
              </a:spcBef>
            </a:pPr>
            <a:r>
              <a:rPr sz="850" spc="15" dirty="0">
                <a:latin typeface="游ゴシック Medium"/>
                <a:cs typeface="游ゴシック Medium"/>
              </a:rPr>
              <a:t>0</a:t>
            </a:r>
            <a:endParaRPr sz="850">
              <a:latin typeface="游ゴシック Medium"/>
              <a:cs typeface="游ゴシック Medium"/>
            </a:endParaRPr>
          </a:p>
        </p:txBody>
      </p:sp>
      <p:sp>
        <p:nvSpPr>
          <p:cNvPr id="57" name="object 57"/>
          <p:cNvSpPr txBox="1"/>
          <p:nvPr/>
        </p:nvSpPr>
        <p:spPr>
          <a:xfrm>
            <a:off x="7630872" y="966154"/>
            <a:ext cx="122555" cy="127599"/>
          </a:xfrm>
          <a:prstGeom prst="rect">
            <a:avLst/>
          </a:prstGeom>
        </p:spPr>
        <p:txBody>
          <a:bodyPr vert="horz" wrap="square" lIns="0" tIns="12065" rIns="0" bIns="0" rtlCol="0">
            <a:spAutoFit/>
          </a:bodyPr>
          <a:lstStyle/>
          <a:p>
            <a:pPr marL="12700">
              <a:spcBef>
                <a:spcPts val="95"/>
              </a:spcBef>
            </a:pPr>
            <a:r>
              <a:rPr sz="750" spc="10" dirty="0">
                <a:latin typeface="游ゴシック Medium"/>
                <a:cs typeface="游ゴシック Medium"/>
              </a:rPr>
              <a:t>％</a:t>
            </a:r>
            <a:endParaRPr sz="750">
              <a:latin typeface="游ゴシック Medium"/>
              <a:cs typeface="游ゴシック Medium"/>
            </a:endParaRPr>
          </a:p>
        </p:txBody>
      </p:sp>
      <p:sp>
        <p:nvSpPr>
          <p:cNvPr id="58" name="object 58"/>
          <p:cNvSpPr txBox="1"/>
          <p:nvPr/>
        </p:nvSpPr>
        <p:spPr>
          <a:xfrm>
            <a:off x="7872608" y="3122770"/>
            <a:ext cx="1293495" cy="144270"/>
          </a:xfrm>
          <a:prstGeom prst="rect">
            <a:avLst/>
          </a:prstGeom>
        </p:spPr>
        <p:txBody>
          <a:bodyPr vert="horz" wrap="square" lIns="0" tIns="13335" rIns="0" bIns="0" rtlCol="0">
            <a:spAutoFit/>
          </a:bodyPr>
          <a:lstStyle/>
          <a:p>
            <a:pPr marL="12700">
              <a:spcBef>
                <a:spcPts val="105"/>
              </a:spcBef>
              <a:tabLst>
                <a:tab pos="946785" algn="l"/>
              </a:tabLst>
            </a:pPr>
            <a:r>
              <a:rPr sz="850" dirty="0">
                <a:latin typeface="游ゴシック Medium"/>
                <a:cs typeface="游ゴシック Medium"/>
              </a:rPr>
              <a:t>通</a:t>
            </a:r>
            <a:r>
              <a:rPr sz="850" spc="-50" dirty="0">
                <a:latin typeface="游ゴシック Medium"/>
                <a:cs typeface="游ゴシック Medium"/>
              </a:rPr>
              <a:t>常</a:t>
            </a:r>
            <a:r>
              <a:rPr sz="850" dirty="0">
                <a:latin typeface="游ゴシック Medium"/>
                <a:cs typeface="游ゴシック Medium"/>
              </a:rPr>
              <a:t>	高負</a:t>
            </a:r>
            <a:r>
              <a:rPr sz="850" spc="-50" dirty="0">
                <a:latin typeface="游ゴシック Medium"/>
                <a:cs typeface="游ゴシック Medium"/>
              </a:rPr>
              <a:t>荷</a:t>
            </a:r>
            <a:endParaRPr sz="850">
              <a:latin typeface="游ゴシック Medium"/>
              <a:cs typeface="游ゴシック Medium"/>
            </a:endParaRPr>
          </a:p>
        </p:txBody>
      </p:sp>
      <p:grpSp>
        <p:nvGrpSpPr>
          <p:cNvPr id="59" name="object 59"/>
          <p:cNvGrpSpPr/>
          <p:nvPr/>
        </p:nvGrpSpPr>
        <p:grpSpPr>
          <a:xfrm>
            <a:off x="2627963" y="1141152"/>
            <a:ext cx="1964055" cy="1938020"/>
            <a:chOff x="1103962" y="1141152"/>
            <a:chExt cx="1964055" cy="1938020"/>
          </a:xfrm>
        </p:grpSpPr>
        <p:sp>
          <p:nvSpPr>
            <p:cNvPr id="60" name="object 60"/>
            <p:cNvSpPr/>
            <p:nvPr/>
          </p:nvSpPr>
          <p:spPr>
            <a:xfrm>
              <a:off x="1107772" y="1144962"/>
              <a:ext cx="1956435" cy="1930400"/>
            </a:xfrm>
            <a:custGeom>
              <a:avLst/>
              <a:gdLst/>
              <a:ahLst/>
              <a:cxnLst/>
              <a:rect l="l" t="t" r="r" b="b"/>
              <a:pathLst>
                <a:path w="1956435" h="1930400">
                  <a:moveTo>
                    <a:pt x="0" y="1929808"/>
                  </a:moveTo>
                  <a:lnTo>
                    <a:pt x="1956016" y="1929808"/>
                  </a:lnTo>
                  <a:lnTo>
                    <a:pt x="1956016" y="0"/>
                  </a:lnTo>
                  <a:lnTo>
                    <a:pt x="0" y="0"/>
                  </a:lnTo>
                  <a:lnTo>
                    <a:pt x="0" y="1929808"/>
                  </a:lnTo>
                  <a:close/>
                </a:path>
              </a:pathLst>
            </a:custGeom>
            <a:ln w="7330">
              <a:solidFill>
                <a:srgbClr val="000000"/>
              </a:solidFill>
            </a:ln>
          </p:spPr>
          <p:txBody>
            <a:bodyPr wrap="square" lIns="0" tIns="0" rIns="0" bIns="0" rtlCol="0"/>
            <a:lstStyle/>
            <a:p>
              <a:endParaRPr/>
            </a:p>
          </p:txBody>
        </p:sp>
        <p:sp>
          <p:nvSpPr>
            <p:cNvPr id="61" name="object 61"/>
            <p:cNvSpPr/>
            <p:nvPr/>
          </p:nvSpPr>
          <p:spPr>
            <a:xfrm>
              <a:off x="1292999" y="1144993"/>
              <a:ext cx="1148715" cy="1930400"/>
            </a:xfrm>
            <a:custGeom>
              <a:avLst/>
              <a:gdLst/>
              <a:ahLst/>
              <a:cxnLst/>
              <a:rect l="l" t="t" r="r" b="b"/>
              <a:pathLst>
                <a:path w="1148714" h="1930400">
                  <a:moveTo>
                    <a:pt x="170408" y="1610601"/>
                  </a:moveTo>
                  <a:lnTo>
                    <a:pt x="0" y="1610601"/>
                  </a:lnTo>
                  <a:lnTo>
                    <a:pt x="0" y="1929777"/>
                  </a:lnTo>
                  <a:lnTo>
                    <a:pt x="170408" y="1929777"/>
                  </a:lnTo>
                  <a:lnTo>
                    <a:pt x="170408" y="1610601"/>
                  </a:lnTo>
                  <a:close/>
                </a:path>
                <a:path w="1148714" h="1930400">
                  <a:moveTo>
                    <a:pt x="1148461" y="0"/>
                  </a:moveTo>
                  <a:lnTo>
                    <a:pt x="978052" y="0"/>
                  </a:lnTo>
                  <a:lnTo>
                    <a:pt x="978052" y="1929777"/>
                  </a:lnTo>
                  <a:lnTo>
                    <a:pt x="1148461" y="1929777"/>
                  </a:lnTo>
                  <a:lnTo>
                    <a:pt x="1148461" y="0"/>
                  </a:lnTo>
                  <a:close/>
                </a:path>
              </a:pathLst>
            </a:custGeom>
            <a:solidFill>
              <a:srgbClr val="FF0000"/>
            </a:solidFill>
          </p:spPr>
          <p:txBody>
            <a:bodyPr wrap="square" lIns="0" tIns="0" rIns="0" bIns="0" rtlCol="0"/>
            <a:lstStyle/>
            <a:p>
              <a:endParaRPr/>
            </a:p>
          </p:txBody>
        </p:sp>
        <p:sp>
          <p:nvSpPr>
            <p:cNvPr id="62" name="object 62"/>
            <p:cNvSpPr/>
            <p:nvPr/>
          </p:nvSpPr>
          <p:spPr>
            <a:xfrm>
              <a:off x="1293001" y="1144991"/>
              <a:ext cx="1148715" cy="1930400"/>
            </a:xfrm>
            <a:custGeom>
              <a:avLst/>
              <a:gdLst/>
              <a:ahLst/>
              <a:cxnLst/>
              <a:rect l="l" t="t" r="r" b="b"/>
              <a:pathLst>
                <a:path w="1148714" h="1930400">
                  <a:moveTo>
                    <a:pt x="0" y="1610591"/>
                  </a:moveTo>
                  <a:lnTo>
                    <a:pt x="170410" y="1610591"/>
                  </a:lnTo>
                  <a:lnTo>
                    <a:pt x="170410" y="1929779"/>
                  </a:lnTo>
                  <a:lnTo>
                    <a:pt x="0" y="1929779"/>
                  </a:lnTo>
                  <a:lnTo>
                    <a:pt x="0" y="1610591"/>
                  </a:lnTo>
                  <a:close/>
                </a:path>
                <a:path w="1148714" h="1930400">
                  <a:moveTo>
                    <a:pt x="978057" y="0"/>
                  </a:moveTo>
                  <a:lnTo>
                    <a:pt x="1148468" y="0"/>
                  </a:lnTo>
                  <a:lnTo>
                    <a:pt x="1148468" y="1929779"/>
                  </a:lnTo>
                  <a:lnTo>
                    <a:pt x="978057" y="1929779"/>
                  </a:lnTo>
                  <a:lnTo>
                    <a:pt x="978057" y="0"/>
                  </a:lnTo>
                  <a:close/>
                </a:path>
              </a:pathLst>
            </a:custGeom>
            <a:ln w="7332">
              <a:solidFill>
                <a:srgbClr val="000000"/>
              </a:solidFill>
            </a:ln>
          </p:spPr>
          <p:txBody>
            <a:bodyPr wrap="square" lIns="0" tIns="0" rIns="0" bIns="0" rtlCol="0"/>
            <a:lstStyle/>
            <a:p>
              <a:endParaRPr/>
            </a:p>
          </p:txBody>
        </p:sp>
        <p:sp>
          <p:nvSpPr>
            <p:cNvPr id="63" name="object 63"/>
            <p:cNvSpPr/>
            <p:nvPr/>
          </p:nvSpPr>
          <p:spPr>
            <a:xfrm>
              <a:off x="1507858" y="1493227"/>
              <a:ext cx="1148715" cy="1581785"/>
            </a:xfrm>
            <a:custGeom>
              <a:avLst/>
              <a:gdLst/>
              <a:ahLst/>
              <a:cxnLst/>
              <a:rect l="l" t="t" r="r" b="b"/>
              <a:pathLst>
                <a:path w="1148714" h="1581785">
                  <a:moveTo>
                    <a:pt x="170459" y="1262367"/>
                  </a:moveTo>
                  <a:lnTo>
                    <a:pt x="0" y="1262367"/>
                  </a:lnTo>
                  <a:lnTo>
                    <a:pt x="0" y="1581543"/>
                  </a:lnTo>
                  <a:lnTo>
                    <a:pt x="170459" y="1581543"/>
                  </a:lnTo>
                  <a:lnTo>
                    <a:pt x="170459" y="1262367"/>
                  </a:lnTo>
                  <a:close/>
                </a:path>
                <a:path w="1148714" h="1581785">
                  <a:moveTo>
                    <a:pt x="1148473" y="0"/>
                  </a:moveTo>
                  <a:lnTo>
                    <a:pt x="978065" y="0"/>
                  </a:lnTo>
                  <a:lnTo>
                    <a:pt x="978065" y="1581543"/>
                  </a:lnTo>
                  <a:lnTo>
                    <a:pt x="1148473" y="1581543"/>
                  </a:lnTo>
                  <a:lnTo>
                    <a:pt x="1148473" y="0"/>
                  </a:lnTo>
                  <a:close/>
                </a:path>
              </a:pathLst>
            </a:custGeom>
            <a:solidFill>
              <a:srgbClr val="006FC0"/>
            </a:solidFill>
          </p:spPr>
          <p:txBody>
            <a:bodyPr wrap="square" lIns="0" tIns="0" rIns="0" bIns="0" rtlCol="0"/>
            <a:lstStyle/>
            <a:p>
              <a:endParaRPr/>
            </a:p>
          </p:txBody>
        </p:sp>
        <p:sp>
          <p:nvSpPr>
            <p:cNvPr id="64" name="object 64"/>
            <p:cNvSpPr/>
            <p:nvPr/>
          </p:nvSpPr>
          <p:spPr>
            <a:xfrm>
              <a:off x="1507866" y="1493227"/>
              <a:ext cx="1148715" cy="1581785"/>
            </a:xfrm>
            <a:custGeom>
              <a:avLst/>
              <a:gdLst/>
              <a:ahLst/>
              <a:cxnLst/>
              <a:rect l="l" t="t" r="r" b="b"/>
              <a:pathLst>
                <a:path w="1148714" h="1581785">
                  <a:moveTo>
                    <a:pt x="0" y="1262355"/>
                  </a:moveTo>
                  <a:lnTo>
                    <a:pt x="170459" y="1262355"/>
                  </a:lnTo>
                  <a:lnTo>
                    <a:pt x="170459" y="1581543"/>
                  </a:lnTo>
                  <a:lnTo>
                    <a:pt x="0" y="1581543"/>
                  </a:lnTo>
                  <a:lnTo>
                    <a:pt x="0" y="1262355"/>
                  </a:lnTo>
                  <a:close/>
                </a:path>
                <a:path w="1148714" h="1581785">
                  <a:moveTo>
                    <a:pt x="978057" y="0"/>
                  </a:moveTo>
                  <a:lnTo>
                    <a:pt x="1148468" y="0"/>
                  </a:lnTo>
                  <a:lnTo>
                    <a:pt x="1148468" y="1581543"/>
                  </a:lnTo>
                  <a:lnTo>
                    <a:pt x="978057" y="1581543"/>
                  </a:lnTo>
                  <a:lnTo>
                    <a:pt x="978057" y="0"/>
                  </a:lnTo>
                  <a:close/>
                </a:path>
              </a:pathLst>
            </a:custGeom>
            <a:ln w="7332">
              <a:solidFill>
                <a:srgbClr val="000000"/>
              </a:solidFill>
            </a:ln>
          </p:spPr>
          <p:txBody>
            <a:bodyPr wrap="square" lIns="0" tIns="0" rIns="0" bIns="0" rtlCol="0"/>
            <a:lstStyle/>
            <a:p>
              <a:endParaRPr/>
            </a:p>
          </p:txBody>
        </p:sp>
        <p:sp>
          <p:nvSpPr>
            <p:cNvPr id="65" name="object 65"/>
            <p:cNvSpPr/>
            <p:nvPr/>
          </p:nvSpPr>
          <p:spPr>
            <a:xfrm>
              <a:off x="1722780" y="1217548"/>
              <a:ext cx="1156335" cy="1857375"/>
            </a:xfrm>
            <a:custGeom>
              <a:avLst/>
              <a:gdLst/>
              <a:ahLst/>
              <a:cxnLst/>
              <a:rect l="l" t="t" r="r" b="b"/>
              <a:pathLst>
                <a:path w="1156335" h="1857375">
                  <a:moveTo>
                    <a:pt x="170408" y="1538046"/>
                  </a:moveTo>
                  <a:lnTo>
                    <a:pt x="0" y="1538046"/>
                  </a:lnTo>
                  <a:lnTo>
                    <a:pt x="0" y="1857222"/>
                  </a:lnTo>
                  <a:lnTo>
                    <a:pt x="170408" y="1857222"/>
                  </a:lnTo>
                  <a:lnTo>
                    <a:pt x="170408" y="1538046"/>
                  </a:lnTo>
                  <a:close/>
                </a:path>
                <a:path w="1156335" h="1857375">
                  <a:moveTo>
                    <a:pt x="1155827" y="0"/>
                  </a:moveTo>
                  <a:lnTo>
                    <a:pt x="985418" y="0"/>
                  </a:lnTo>
                  <a:lnTo>
                    <a:pt x="985418" y="1857222"/>
                  </a:lnTo>
                  <a:lnTo>
                    <a:pt x="1155827" y="1857222"/>
                  </a:lnTo>
                  <a:lnTo>
                    <a:pt x="1155827" y="0"/>
                  </a:lnTo>
                  <a:close/>
                </a:path>
              </a:pathLst>
            </a:custGeom>
            <a:solidFill>
              <a:srgbClr val="00AF50"/>
            </a:solidFill>
          </p:spPr>
          <p:txBody>
            <a:bodyPr wrap="square" lIns="0" tIns="0" rIns="0" bIns="0" rtlCol="0"/>
            <a:lstStyle/>
            <a:p>
              <a:endParaRPr/>
            </a:p>
          </p:txBody>
        </p:sp>
        <p:sp>
          <p:nvSpPr>
            <p:cNvPr id="66" name="object 66"/>
            <p:cNvSpPr/>
            <p:nvPr/>
          </p:nvSpPr>
          <p:spPr>
            <a:xfrm>
              <a:off x="1722781" y="1217540"/>
              <a:ext cx="1156335" cy="1857375"/>
            </a:xfrm>
            <a:custGeom>
              <a:avLst/>
              <a:gdLst/>
              <a:ahLst/>
              <a:cxnLst/>
              <a:rect l="l" t="t" r="r" b="b"/>
              <a:pathLst>
                <a:path w="1156335" h="1857375">
                  <a:moveTo>
                    <a:pt x="0" y="1538042"/>
                  </a:moveTo>
                  <a:lnTo>
                    <a:pt x="170410" y="1538042"/>
                  </a:lnTo>
                  <a:lnTo>
                    <a:pt x="170410" y="1857230"/>
                  </a:lnTo>
                  <a:lnTo>
                    <a:pt x="0" y="1857230"/>
                  </a:lnTo>
                  <a:lnTo>
                    <a:pt x="0" y="1538042"/>
                  </a:lnTo>
                  <a:close/>
                </a:path>
                <a:path w="1156335" h="1857375">
                  <a:moveTo>
                    <a:pt x="985417" y="0"/>
                  </a:moveTo>
                  <a:lnTo>
                    <a:pt x="1155828" y="0"/>
                  </a:lnTo>
                  <a:lnTo>
                    <a:pt x="1155828" y="1857230"/>
                  </a:lnTo>
                  <a:lnTo>
                    <a:pt x="985417" y="1857230"/>
                  </a:lnTo>
                  <a:lnTo>
                    <a:pt x="985417" y="0"/>
                  </a:lnTo>
                  <a:close/>
                </a:path>
              </a:pathLst>
            </a:custGeom>
            <a:ln w="7332">
              <a:solidFill>
                <a:srgbClr val="000000"/>
              </a:solidFill>
            </a:ln>
          </p:spPr>
          <p:txBody>
            <a:bodyPr wrap="square" lIns="0" tIns="0" rIns="0" bIns="0" rtlCol="0"/>
            <a:lstStyle/>
            <a:p>
              <a:endParaRPr/>
            </a:p>
          </p:txBody>
        </p:sp>
        <p:sp>
          <p:nvSpPr>
            <p:cNvPr id="67" name="object 67"/>
            <p:cNvSpPr/>
            <p:nvPr/>
          </p:nvSpPr>
          <p:spPr>
            <a:xfrm>
              <a:off x="1107772" y="1144991"/>
              <a:ext cx="1956435" cy="1930400"/>
            </a:xfrm>
            <a:custGeom>
              <a:avLst/>
              <a:gdLst/>
              <a:ahLst/>
              <a:cxnLst/>
              <a:rect l="l" t="t" r="r" b="b"/>
              <a:pathLst>
                <a:path w="1956435" h="1930400">
                  <a:moveTo>
                    <a:pt x="0" y="1929779"/>
                  </a:moveTo>
                  <a:lnTo>
                    <a:pt x="0" y="0"/>
                  </a:lnTo>
                </a:path>
                <a:path w="1956435" h="1930400">
                  <a:moveTo>
                    <a:pt x="0" y="1929779"/>
                  </a:moveTo>
                  <a:lnTo>
                    <a:pt x="29636" y="1929779"/>
                  </a:lnTo>
                </a:path>
                <a:path w="1956435" h="1930400">
                  <a:moveTo>
                    <a:pt x="0" y="1610591"/>
                  </a:moveTo>
                  <a:lnTo>
                    <a:pt x="29636" y="1610591"/>
                  </a:lnTo>
                </a:path>
                <a:path w="1956435" h="1930400">
                  <a:moveTo>
                    <a:pt x="0" y="1284120"/>
                  </a:moveTo>
                  <a:lnTo>
                    <a:pt x="29636" y="1284120"/>
                  </a:lnTo>
                </a:path>
                <a:path w="1956435" h="1930400">
                  <a:moveTo>
                    <a:pt x="0" y="964904"/>
                  </a:moveTo>
                  <a:lnTo>
                    <a:pt x="29636" y="964904"/>
                  </a:lnTo>
                </a:path>
                <a:path w="1956435" h="1930400">
                  <a:moveTo>
                    <a:pt x="0" y="645687"/>
                  </a:moveTo>
                  <a:lnTo>
                    <a:pt x="29636" y="645687"/>
                  </a:lnTo>
                </a:path>
                <a:path w="1956435" h="1930400">
                  <a:moveTo>
                    <a:pt x="0" y="319216"/>
                  </a:moveTo>
                  <a:lnTo>
                    <a:pt x="29636" y="319216"/>
                  </a:lnTo>
                </a:path>
                <a:path w="1956435" h="1930400">
                  <a:moveTo>
                    <a:pt x="0" y="0"/>
                  </a:moveTo>
                  <a:lnTo>
                    <a:pt x="29636" y="0"/>
                  </a:lnTo>
                </a:path>
                <a:path w="1956435" h="1930400">
                  <a:moveTo>
                    <a:pt x="0" y="1929779"/>
                  </a:moveTo>
                  <a:lnTo>
                    <a:pt x="1956066" y="1929779"/>
                  </a:lnTo>
                </a:path>
              </a:pathLst>
            </a:custGeom>
            <a:ln w="7332">
              <a:solidFill>
                <a:srgbClr val="000000"/>
              </a:solidFill>
            </a:ln>
          </p:spPr>
          <p:txBody>
            <a:bodyPr wrap="square" lIns="0" tIns="0" rIns="0" bIns="0" rtlCol="0"/>
            <a:lstStyle/>
            <a:p>
              <a:endParaRPr/>
            </a:p>
          </p:txBody>
        </p:sp>
        <p:sp>
          <p:nvSpPr>
            <p:cNvPr id="68" name="object 68"/>
            <p:cNvSpPr/>
            <p:nvPr/>
          </p:nvSpPr>
          <p:spPr>
            <a:xfrm>
              <a:off x="1270773" y="1587541"/>
              <a:ext cx="59690" cy="65405"/>
            </a:xfrm>
            <a:custGeom>
              <a:avLst/>
              <a:gdLst/>
              <a:ahLst/>
              <a:cxnLst/>
              <a:rect l="l" t="t" r="r" b="b"/>
              <a:pathLst>
                <a:path w="59690" h="65405">
                  <a:moveTo>
                    <a:pt x="59273" y="0"/>
                  </a:moveTo>
                  <a:lnTo>
                    <a:pt x="0" y="0"/>
                  </a:lnTo>
                  <a:lnTo>
                    <a:pt x="0" y="65294"/>
                  </a:lnTo>
                  <a:lnTo>
                    <a:pt x="59273" y="65294"/>
                  </a:lnTo>
                  <a:lnTo>
                    <a:pt x="59273" y="0"/>
                  </a:lnTo>
                  <a:close/>
                </a:path>
              </a:pathLst>
            </a:custGeom>
            <a:solidFill>
              <a:srgbClr val="FF0000"/>
            </a:solidFill>
          </p:spPr>
          <p:txBody>
            <a:bodyPr wrap="square" lIns="0" tIns="0" rIns="0" bIns="0" rtlCol="0"/>
            <a:lstStyle/>
            <a:p>
              <a:endParaRPr/>
            </a:p>
          </p:txBody>
        </p:sp>
        <p:sp>
          <p:nvSpPr>
            <p:cNvPr id="69" name="object 69"/>
            <p:cNvSpPr/>
            <p:nvPr/>
          </p:nvSpPr>
          <p:spPr>
            <a:xfrm>
              <a:off x="1270773" y="1587541"/>
              <a:ext cx="59690" cy="65405"/>
            </a:xfrm>
            <a:custGeom>
              <a:avLst/>
              <a:gdLst/>
              <a:ahLst/>
              <a:cxnLst/>
              <a:rect l="l" t="t" r="r" b="b"/>
              <a:pathLst>
                <a:path w="59690" h="65405">
                  <a:moveTo>
                    <a:pt x="0" y="65294"/>
                  </a:moveTo>
                  <a:lnTo>
                    <a:pt x="59273" y="65294"/>
                  </a:lnTo>
                  <a:lnTo>
                    <a:pt x="59273" y="0"/>
                  </a:lnTo>
                  <a:lnTo>
                    <a:pt x="0" y="0"/>
                  </a:lnTo>
                  <a:lnTo>
                    <a:pt x="0" y="65294"/>
                  </a:lnTo>
                  <a:close/>
                </a:path>
              </a:pathLst>
            </a:custGeom>
            <a:ln w="7339">
              <a:solidFill>
                <a:srgbClr val="000000"/>
              </a:solidFill>
            </a:ln>
          </p:spPr>
          <p:txBody>
            <a:bodyPr wrap="square" lIns="0" tIns="0" rIns="0" bIns="0" rtlCol="0"/>
            <a:lstStyle/>
            <a:p>
              <a:endParaRPr/>
            </a:p>
          </p:txBody>
        </p:sp>
        <p:sp>
          <p:nvSpPr>
            <p:cNvPr id="70" name="object 70"/>
            <p:cNvSpPr/>
            <p:nvPr/>
          </p:nvSpPr>
          <p:spPr>
            <a:xfrm>
              <a:off x="1270773" y="1790679"/>
              <a:ext cx="59690" cy="65405"/>
            </a:xfrm>
            <a:custGeom>
              <a:avLst/>
              <a:gdLst/>
              <a:ahLst/>
              <a:cxnLst/>
              <a:rect l="l" t="t" r="r" b="b"/>
              <a:pathLst>
                <a:path w="59690" h="65405">
                  <a:moveTo>
                    <a:pt x="59273" y="0"/>
                  </a:moveTo>
                  <a:lnTo>
                    <a:pt x="0" y="0"/>
                  </a:lnTo>
                  <a:lnTo>
                    <a:pt x="0" y="65294"/>
                  </a:lnTo>
                  <a:lnTo>
                    <a:pt x="59273" y="65294"/>
                  </a:lnTo>
                  <a:lnTo>
                    <a:pt x="59273" y="0"/>
                  </a:lnTo>
                  <a:close/>
                </a:path>
              </a:pathLst>
            </a:custGeom>
            <a:solidFill>
              <a:srgbClr val="006FC0"/>
            </a:solidFill>
          </p:spPr>
          <p:txBody>
            <a:bodyPr wrap="square" lIns="0" tIns="0" rIns="0" bIns="0" rtlCol="0"/>
            <a:lstStyle/>
            <a:p>
              <a:endParaRPr/>
            </a:p>
          </p:txBody>
        </p:sp>
        <p:sp>
          <p:nvSpPr>
            <p:cNvPr id="71" name="object 71"/>
            <p:cNvSpPr/>
            <p:nvPr/>
          </p:nvSpPr>
          <p:spPr>
            <a:xfrm>
              <a:off x="1270773" y="1790679"/>
              <a:ext cx="59690" cy="65405"/>
            </a:xfrm>
            <a:custGeom>
              <a:avLst/>
              <a:gdLst/>
              <a:ahLst/>
              <a:cxnLst/>
              <a:rect l="l" t="t" r="r" b="b"/>
              <a:pathLst>
                <a:path w="59690" h="65405">
                  <a:moveTo>
                    <a:pt x="0" y="65294"/>
                  </a:moveTo>
                  <a:lnTo>
                    <a:pt x="59273" y="65294"/>
                  </a:lnTo>
                  <a:lnTo>
                    <a:pt x="59273" y="0"/>
                  </a:lnTo>
                  <a:lnTo>
                    <a:pt x="0" y="0"/>
                  </a:lnTo>
                  <a:lnTo>
                    <a:pt x="0" y="65294"/>
                  </a:lnTo>
                  <a:close/>
                </a:path>
              </a:pathLst>
            </a:custGeom>
            <a:ln w="7339">
              <a:solidFill>
                <a:srgbClr val="000000"/>
              </a:solidFill>
            </a:ln>
          </p:spPr>
          <p:txBody>
            <a:bodyPr wrap="square" lIns="0" tIns="0" rIns="0" bIns="0" rtlCol="0"/>
            <a:lstStyle/>
            <a:p>
              <a:endParaRPr/>
            </a:p>
          </p:txBody>
        </p:sp>
        <p:sp>
          <p:nvSpPr>
            <p:cNvPr id="72" name="object 72"/>
            <p:cNvSpPr/>
            <p:nvPr/>
          </p:nvSpPr>
          <p:spPr>
            <a:xfrm>
              <a:off x="1270773" y="2001072"/>
              <a:ext cx="59690" cy="58419"/>
            </a:xfrm>
            <a:custGeom>
              <a:avLst/>
              <a:gdLst/>
              <a:ahLst/>
              <a:cxnLst/>
              <a:rect l="l" t="t" r="r" b="b"/>
              <a:pathLst>
                <a:path w="59690" h="58419">
                  <a:moveTo>
                    <a:pt x="59273" y="0"/>
                  </a:moveTo>
                  <a:lnTo>
                    <a:pt x="0" y="0"/>
                  </a:lnTo>
                  <a:lnTo>
                    <a:pt x="0" y="58039"/>
                  </a:lnTo>
                  <a:lnTo>
                    <a:pt x="59273" y="58039"/>
                  </a:lnTo>
                  <a:lnTo>
                    <a:pt x="59273" y="0"/>
                  </a:lnTo>
                  <a:close/>
                </a:path>
              </a:pathLst>
            </a:custGeom>
            <a:solidFill>
              <a:srgbClr val="00AF50"/>
            </a:solidFill>
          </p:spPr>
          <p:txBody>
            <a:bodyPr wrap="square" lIns="0" tIns="0" rIns="0" bIns="0" rtlCol="0"/>
            <a:lstStyle/>
            <a:p>
              <a:endParaRPr/>
            </a:p>
          </p:txBody>
        </p:sp>
        <p:sp>
          <p:nvSpPr>
            <p:cNvPr id="73" name="object 73"/>
            <p:cNvSpPr/>
            <p:nvPr/>
          </p:nvSpPr>
          <p:spPr>
            <a:xfrm>
              <a:off x="1270773" y="2001072"/>
              <a:ext cx="59690" cy="58419"/>
            </a:xfrm>
            <a:custGeom>
              <a:avLst/>
              <a:gdLst/>
              <a:ahLst/>
              <a:cxnLst/>
              <a:rect l="l" t="t" r="r" b="b"/>
              <a:pathLst>
                <a:path w="59690" h="58419">
                  <a:moveTo>
                    <a:pt x="0" y="58039"/>
                  </a:moveTo>
                  <a:lnTo>
                    <a:pt x="59273" y="58039"/>
                  </a:lnTo>
                  <a:lnTo>
                    <a:pt x="59273" y="0"/>
                  </a:lnTo>
                  <a:lnTo>
                    <a:pt x="0" y="0"/>
                  </a:lnTo>
                  <a:lnTo>
                    <a:pt x="0" y="58039"/>
                  </a:lnTo>
                  <a:close/>
                </a:path>
              </a:pathLst>
            </a:custGeom>
            <a:ln w="7330">
              <a:solidFill>
                <a:srgbClr val="000000"/>
              </a:solidFill>
            </a:ln>
          </p:spPr>
          <p:txBody>
            <a:bodyPr wrap="square" lIns="0" tIns="0" rIns="0" bIns="0" rtlCol="0"/>
            <a:lstStyle/>
            <a:p>
              <a:endParaRPr/>
            </a:p>
          </p:txBody>
        </p:sp>
      </p:grpSp>
      <p:sp>
        <p:nvSpPr>
          <p:cNvPr id="74" name="object 74"/>
          <p:cNvSpPr txBox="1"/>
          <p:nvPr/>
        </p:nvSpPr>
        <p:spPr>
          <a:xfrm>
            <a:off x="2419272" y="2989763"/>
            <a:ext cx="87630" cy="144270"/>
          </a:xfrm>
          <a:prstGeom prst="rect">
            <a:avLst/>
          </a:prstGeom>
        </p:spPr>
        <p:txBody>
          <a:bodyPr vert="horz" wrap="square" lIns="0" tIns="13335" rIns="0" bIns="0" rtlCol="0">
            <a:spAutoFit/>
          </a:bodyPr>
          <a:lstStyle/>
          <a:p>
            <a:pPr marL="12700">
              <a:spcBef>
                <a:spcPts val="105"/>
              </a:spcBef>
            </a:pPr>
            <a:r>
              <a:rPr sz="850" spc="15" dirty="0">
                <a:latin typeface="游ゴシック Medium"/>
                <a:cs typeface="游ゴシック Medium"/>
              </a:rPr>
              <a:t>0</a:t>
            </a:r>
            <a:endParaRPr sz="850">
              <a:latin typeface="游ゴシック Medium"/>
              <a:cs typeface="游ゴシック Medium"/>
            </a:endParaRPr>
          </a:p>
        </p:txBody>
      </p:sp>
      <p:sp>
        <p:nvSpPr>
          <p:cNvPr id="75" name="object 75"/>
          <p:cNvSpPr txBox="1"/>
          <p:nvPr/>
        </p:nvSpPr>
        <p:spPr>
          <a:xfrm>
            <a:off x="2298503" y="2667867"/>
            <a:ext cx="203835" cy="144270"/>
          </a:xfrm>
          <a:prstGeom prst="rect">
            <a:avLst/>
          </a:prstGeom>
        </p:spPr>
        <p:txBody>
          <a:bodyPr vert="horz" wrap="square" lIns="0" tIns="13335" rIns="0" bIns="0" rtlCol="0">
            <a:spAutoFit/>
          </a:bodyPr>
          <a:lstStyle/>
          <a:p>
            <a:pPr marL="12700">
              <a:spcBef>
                <a:spcPts val="105"/>
              </a:spcBef>
            </a:pPr>
            <a:r>
              <a:rPr sz="850" spc="-25" dirty="0">
                <a:latin typeface="游ゴシック Medium"/>
                <a:cs typeface="游ゴシック Medium"/>
              </a:rPr>
              <a:t>500</a:t>
            </a:r>
            <a:endParaRPr sz="850">
              <a:latin typeface="游ゴシック Medium"/>
              <a:cs typeface="游ゴシック Medium"/>
            </a:endParaRPr>
          </a:p>
        </p:txBody>
      </p:sp>
      <p:sp>
        <p:nvSpPr>
          <p:cNvPr id="76" name="object 76"/>
          <p:cNvSpPr txBox="1"/>
          <p:nvPr/>
        </p:nvSpPr>
        <p:spPr>
          <a:xfrm>
            <a:off x="2210086" y="2345749"/>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1,000</a:t>
            </a:r>
            <a:endParaRPr sz="850">
              <a:latin typeface="游ゴシック Medium"/>
              <a:cs typeface="游ゴシック Medium"/>
            </a:endParaRPr>
          </a:p>
        </p:txBody>
      </p:sp>
      <p:sp>
        <p:nvSpPr>
          <p:cNvPr id="77" name="object 77"/>
          <p:cNvSpPr txBox="1"/>
          <p:nvPr/>
        </p:nvSpPr>
        <p:spPr>
          <a:xfrm>
            <a:off x="2210086" y="2023921"/>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1,500</a:t>
            </a:r>
            <a:endParaRPr sz="850">
              <a:latin typeface="游ゴシック Medium"/>
              <a:cs typeface="游ゴシック Medium"/>
            </a:endParaRPr>
          </a:p>
        </p:txBody>
      </p:sp>
      <p:sp>
        <p:nvSpPr>
          <p:cNvPr id="78" name="object 78"/>
          <p:cNvSpPr txBox="1"/>
          <p:nvPr/>
        </p:nvSpPr>
        <p:spPr>
          <a:xfrm>
            <a:off x="2210086" y="1701802"/>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2,000</a:t>
            </a:r>
            <a:endParaRPr sz="850">
              <a:latin typeface="游ゴシック Medium"/>
              <a:cs typeface="游ゴシック Medium"/>
            </a:endParaRPr>
          </a:p>
        </p:txBody>
      </p:sp>
      <p:sp>
        <p:nvSpPr>
          <p:cNvPr id="79" name="object 79"/>
          <p:cNvSpPr txBox="1"/>
          <p:nvPr/>
        </p:nvSpPr>
        <p:spPr>
          <a:xfrm>
            <a:off x="2210086" y="1379877"/>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2,500</a:t>
            </a:r>
            <a:endParaRPr sz="850">
              <a:latin typeface="游ゴシック Medium"/>
              <a:cs typeface="游ゴシック Medium"/>
            </a:endParaRPr>
          </a:p>
        </p:txBody>
      </p:sp>
      <p:sp>
        <p:nvSpPr>
          <p:cNvPr id="80" name="object 80"/>
          <p:cNvSpPr txBox="1"/>
          <p:nvPr/>
        </p:nvSpPr>
        <p:spPr>
          <a:xfrm>
            <a:off x="2210086" y="1058049"/>
            <a:ext cx="294640" cy="144270"/>
          </a:xfrm>
          <a:prstGeom prst="rect">
            <a:avLst/>
          </a:prstGeom>
        </p:spPr>
        <p:txBody>
          <a:bodyPr vert="horz" wrap="square" lIns="0" tIns="13335" rIns="0" bIns="0" rtlCol="0">
            <a:spAutoFit/>
          </a:bodyPr>
          <a:lstStyle/>
          <a:p>
            <a:pPr marL="12700">
              <a:spcBef>
                <a:spcPts val="105"/>
              </a:spcBef>
            </a:pPr>
            <a:r>
              <a:rPr sz="850" spc="-10" dirty="0">
                <a:latin typeface="游ゴシック Medium"/>
                <a:cs typeface="游ゴシック Medium"/>
              </a:rPr>
              <a:t>3,000</a:t>
            </a:r>
            <a:endParaRPr sz="850">
              <a:latin typeface="游ゴシック Medium"/>
              <a:cs typeface="游ゴシック Medium"/>
            </a:endParaRPr>
          </a:p>
        </p:txBody>
      </p:sp>
      <p:sp>
        <p:nvSpPr>
          <p:cNvPr id="81" name="object 81"/>
          <p:cNvSpPr txBox="1"/>
          <p:nvPr/>
        </p:nvSpPr>
        <p:spPr>
          <a:xfrm>
            <a:off x="2994717" y="3151064"/>
            <a:ext cx="1280795" cy="144270"/>
          </a:xfrm>
          <a:prstGeom prst="rect">
            <a:avLst/>
          </a:prstGeom>
        </p:spPr>
        <p:txBody>
          <a:bodyPr vert="horz" wrap="square" lIns="0" tIns="13335" rIns="0" bIns="0" rtlCol="0">
            <a:spAutoFit/>
          </a:bodyPr>
          <a:lstStyle/>
          <a:p>
            <a:pPr marL="12700">
              <a:spcBef>
                <a:spcPts val="105"/>
              </a:spcBef>
              <a:tabLst>
                <a:tab pos="932815" algn="l"/>
              </a:tabLst>
            </a:pPr>
            <a:r>
              <a:rPr sz="850" dirty="0">
                <a:latin typeface="游ゴシック Medium"/>
                <a:cs typeface="游ゴシック Medium"/>
              </a:rPr>
              <a:t>通</a:t>
            </a:r>
            <a:r>
              <a:rPr sz="850" spc="-50" dirty="0">
                <a:latin typeface="游ゴシック Medium"/>
                <a:cs typeface="游ゴシック Medium"/>
              </a:rPr>
              <a:t>常</a:t>
            </a:r>
            <a:r>
              <a:rPr sz="850" dirty="0">
                <a:latin typeface="游ゴシック Medium"/>
                <a:cs typeface="游ゴシック Medium"/>
              </a:rPr>
              <a:t>	高負</a:t>
            </a:r>
            <a:r>
              <a:rPr sz="850" spc="-50" dirty="0">
                <a:latin typeface="游ゴシック Medium"/>
                <a:cs typeface="游ゴシック Medium"/>
              </a:rPr>
              <a:t>荷</a:t>
            </a:r>
            <a:endParaRPr sz="850">
              <a:latin typeface="游ゴシック Medium"/>
              <a:cs typeface="游ゴシック Medium"/>
            </a:endParaRPr>
          </a:p>
        </p:txBody>
      </p:sp>
      <p:sp>
        <p:nvSpPr>
          <p:cNvPr id="82" name="object 82"/>
          <p:cNvSpPr txBox="1"/>
          <p:nvPr/>
        </p:nvSpPr>
        <p:spPr>
          <a:xfrm>
            <a:off x="2871971" y="1453394"/>
            <a:ext cx="581660" cy="611386"/>
          </a:xfrm>
          <a:prstGeom prst="rect">
            <a:avLst/>
          </a:prstGeom>
        </p:spPr>
        <p:txBody>
          <a:bodyPr vert="horz" wrap="square" lIns="0" tIns="12700" rIns="0" bIns="0" rtlCol="0">
            <a:spAutoFit/>
          </a:bodyPr>
          <a:lstStyle/>
          <a:p>
            <a:pPr marL="12700" marR="5080" algn="just">
              <a:lnSpc>
                <a:spcPct val="158000"/>
              </a:lnSpc>
              <a:spcBef>
                <a:spcPts val="100"/>
              </a:spcBef>
            </a:pPr>
            <a:r>
              <a:rPr sz="850" dirty="0">
                <a:latin typeface="游ゴシック Medium"/>
                <a:cs typeface="游ゴシック Medium"/>
              </a:rPr>
              <a:t>パターン</a:t>
            </a:r>
            <a:r>
              <a:rPr sz="850" spc="-50" dirty="0">
                <a:latin typeface="游ゴシック Medium"/>
                <a:cs typeface="游ゴシック Medium"/>
              </a:rPr>
              <a:t>１</a:t>
            </a:r>
            <a:r>
              <a:rPr sz="850" dirty="0">
                <a:latin typeface="游ゴシック Medium"/>
                <a:cs typeface="游ゴシック Medium"/>
              </a:rPr>
              <a:t>パターン</a:t>
            </a:r>
            <a:r>
              <a:rPr sz="850" spc="-50" dirty="0">
                <a:latin typeface="游ゴシック Medium"/>
                <a:cs typeface="游ゴシック Medium"/>
              </a:rPr>
              <a:t>２</a:t>
            </a:r>
            <a:r>
              <a:rPr sz="850" dirty="0">
                <a:latin typeface="游ゴシック Medium"/>
                <a:cs typeface="游ゴシック Medium"/>
              </a:rPr>
              <a:t>パターン</a:t>
            </a:r>
            <a:r>
              <a:rPr sz="850" spc="-50" dirty="0">
                <a:latin typeface="游ゴシック Medium"/>
                <a:cs typeface="游ゴシック Medium"/>
              </a:rPr>
              <a:t>３</a:t>
            </a:r>
            <a:endParaRPr sz="850">
              <a:latin typeface="游ゴシック Medium"/>
              <a:cs typeface="游ゴシック Medium"/>
            </a:endParaRPr>
          </a:p>
        </p:txBody>
      </p:sp>
      <p:sp>
        <p:nvSpPr>
          <p:cNvPr id="83" name="object 83"/>
          <p:cNvSpPr txBox="1"/>
          <p:nvPr/>
        </p:nvSpPr>
        <p:spPr>
          <a:xfrm>
            <a:off x="2599809" y="943906"/>
            <a:ext cx="263525" cy="127599"/>
          </a:xfrm>
          <a:prstGeom prst="rect">
            <a:avLst/>
          </a:prstGeom>
        </p:spPr>
        <p:txBody>
          <a:bodyPr vert="horz" wrap="square" lIns="0" tIns="12065" rIns="0" bIns="0" rtlCol="0">
            <a:spAutoFit/>
          </a:bodyPr>
          <a:lstStyle/>
          <a:p>
            <a:pPr marL="12700">
              <a:spcBef>
                <a:spcPts val="95"/>
              </a:spcBef>
            </a:pPr>
            <a:r>
              <a:rPr sz="750" spc="-30" dirty="0">
                <a:latin typeface="游ゴシック Medium"/>
                <a:cs typeface="游ゴシック Medium"/>
              </a:rPr>
              <a:t>件/秒</a:t>
            </a:r>
            <a:endParaRPr sz="750">
              <a:latin typeface="游ゴシック Medium"/>
              <a:cs typeface="游ゴシック Medium"/>
            </a:endParaRPr>
          </a:p>
        </p:txBody>
      </p:sp>
      <p:sp>
        <p:nvSpPr>
          <p:cNvPr id="84" name="object 84"/>
          <p:cNvSpPr/>
          <p:nvPr/>
        </p:nvSpPr>
        <p:spPr>
          <a:xfrm>
            <a:off x="3565375" y="1152247"/>
            <a:ext cx="2540" cy="1901825"/>
          </a:xfrm>
          <a:custGeom>
            <a:avLst/>
            <a:gdLst/>
            <a:ahLst/>
            <a:cxnLst/>
            <a:rect l="l" t="t" r="r" b="b"/>
            <a:pathLst>
              <a:path w="2539" h="1901825">
                <a:moveTo>
                  <a:pt x="2173" y="0"/>
                </a:moveTo>
                <a:lnTo>
                  <a:pt x="0" y="1901204"/>
                </a:lnTo>
              </a:path>
            </a:pathLst>
          </a:custGeom>
          <a:ln w="7409">
            <a:solidFill>
              <a:srgbClr val="000000"/>
            </a:solidFill>
          </a:ln>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p:nvPr/>
        </p:nvSpPr>
        <p:spPr>
          <a:xfrm>
            <a:off x="10298431" y="6515201"/>
            <a:ext cx="2787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11</a:t>
            </a:r>
            <a:endParaRPr sz="1600">
              <a:latin typeface="メイリオ"/>
              <a:cs typeface="メイリオ"/>
            </a:endParaRPr>
          </a:p>
        </p:txBody>
      </p:sp>
      <p:sp>
        <p:nvSpPr>
          <p:cNvPr id="4" name="object 4"/>
          <p:cNvSpPr txBox="1">
            <a:spLocks noGrp="1"/>
          </p:cNvSpPr>
          <p:nvPr>
            <p:ph type="title"/>
          </p:nvPr>
        </p:nvSpPr>
        <p:spPr>
          <a:xfrm>
            <a:off x="1858772" y="-397008"/>
            <a:ext cx="8255000" cy="1367041"/>
          </a:xfrm>
          <a:prstGeom prst="rect">
            <a:avLst/>
          </a:prstGeom>
        </p:spPr>
        <p:txBody>
          <a:bodyPr vert="horz" wrap="square" lIns="0" tIns="12700" rIns="0" bIns="0" rtlCol="0" anchor="ctr">
            <a:spAutoFit/>
          </a:bodyPr>
          <a:lstStyle/>
          <a:p>
            <a:pPr marL="12700">
              <a:lnSpc>
                <a:spcPct val="100000"/>
              </a:lnSpc>
              <a:spcBef>
                <a:spcPts val="100"/>
              </a:spcBef>
            </a:pPr>
            <a:r>
              <a:rPr dirty="0"/>
              <a:t>７．フェーズ１の結果（本番環境に向けた性能面での課題</a:t>
            </a:r>
            <a:r>
              <a:rPr spc="-50" dirty="0"/>
              <a:t>）</a:t>
            </a:r>
          </a:p>
        </p:txBody>
      </p:sp>
      <p:sp>
        <p:nvSpPr>
          <p:cNvPr id="5" name="object 5"/>
          <p:cNvSpPr txBox="1"/>
          <p:nvPr/>
        </p:nvSpPr>
        <p:spPr>
          <a:xfrm>
            <a:off x="1766417" y="666116"/>
            <a:ext cx="8491220" cy="911225"/>
          </a:xfrm>
          <a:prstGeom prst="rect">
            <a:avLst/>
          </a:prstGeom>
        </p:spPr>
        <p:txBody>
          <a:bodyPr vert="horz" wrap="square" lIns="0" tIns="12065" rIns="0" bIns="0" rtlCol="0">
            <a:spAutoFit/>
          </a:bodyPr>
          <a:lstStyle/>
          <a:p>
            <a:pPr marL="306070" marR="5080" indent="-287020">
              <a:spcBef>
                <a:spcPts val="95"/>
              </a:spcBef>
              <a:buFont typeface="Wingdings"/>
              <a:buChar char=""/>
              <a:tabLst>
                <a:tab pos="306070" algn="l"/>
                <a:tab pos="306705" algn="l"/>
              </a:tabLst>
            </a:pPr>
            <a:r>
              <a:rPr sz="1600" spc="-10" dirty="0">
                <a:latin typeface="メイリオ"/>
                <a:cs typeface="メイリオ"/>
              </a:rPr>
              <a:t>本番環境で求められる処理性能を達成するためには、いずれのパターンにおいても、今</a:t>
            </a:r>
            <a:r>
              <a:rPr sz="1600" spc="-50" dirty="0">
                <a:latin typeface="メイリオ"/>
                <a:cs typeface="メイリオ"/>
              </a:rPr>
              <a:t>回</a:t>
            </a:r>
            <a:r>
              <a:rPr sz="1600" spc="-25" dirty="0">
                <a:latin typeface="メイリオ"/>
                <a:cs typeface="メイリオ"/>
              </a:rPr>
              <a:t>の検証で明らかになっ</a:t>
            </a:r>
            <a:r>
              <a:rPr sz="1600" spc="-20" dirty="0">
                <a:latin typeface="メイリオ"/>
                <a:cs typeface="メイリオ"/>
              </a:rPr>
              <a:t>た</a:t>
            </a:r>
            <a:r>
              <a:rPr sz="1600" b="1" spc="-25" dirty="0">
                <a:solidFill>
                  <a:srgbClr val="006FC0"/>
                </a:solidFill>
                <a:latin typeface="メイリオ"/>
                <a:cs typeface="メイリオ"/>
              </a:rPr>
              <a:t>ボトルネ</a:t>
            </a:r>
            <a:r>
              <a:rPr sz="1600" b="1" spc="-10" dirty="0">
                <a:solidFill>
                  <a:srgbClr val="006FC0"/>
                </a:solidFill>
                <a:latin typeface="メイリオ"/>
                <a:cs typeface="メイリオ"/>
              </a:rPr>
              <a:t>ッ</a:t>
            </a:r>
            <a:r>
              <a:rPr sz="1600" b="1" spc="-25" dirty="0">
                <a:solidFill>
                  <a:srgbClr val="006FC0"/>
                </a:solidFill>
                <a:latin typeface="メイリオ"/>
                <a:cs typeface="メイリオ"/>
              </a:rPr>
              <a:t>クを</a:t>
            </a:r>
            <a:r>
              <a:rPr sz="1600" b="1" spc="-10" dirty="0">
                <a:solidFill>
                  <a:srgbClr val="006FC0"/>
                </a:solidFill>
                <a:latin typeface="メイリオ"/>
                <a:cs typeface="メイリオ"/>
              </a:rPr>
              <a:t>解</a:t>
            </a:r>
            <a:r>
              <a:rPr sz="1600" b="1" spc="-25" dirty="0">
                <a:solidFill>
                  <a:srgbClr val="006FC0"/>
                </a:solidFill>
                <a:latin typeface="メイリオ"/>
                <a:cs typeface="メイリオ"/>
              </a:rPr>
              <a:t>消す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ため</a:t>
            </a:r>
            <a:r>
              <a:rPr sz="1600" b="1" spc="-20" dirty="0">
                <a:solidFill>
                  <a:srgbClr val="006FC0"/>
                </a:solidFill>
                <a:latin typeface="メイリオ"/>
                <a:cs typeface="メイリオ"/>
              </a:rPr>
              <a:t>の施策</a:t>
            </a:r>
            <a:r>
              <a:rPr sz="1600" spc="-10" dirty="0">
                <a:latin typeface="メイリオ"/>
                <a:cs typeface="メイリオ"/>
              </a:rPr>
              <a:t>を</a:t>
            </a:r>
            <a:r>
              <a:rPr sz="1600" spc="-25" dirty="0">
                <a:latin typeface="メイリオ"/>
                <a:cs typeface="メイリオ"/>
              </a:rPr>
              <a:t>講じ</a:t>
            </a:r>
            <a:r>
              <a:rPr sz="1600" spc="-10" dirty="0">
                <a:latin typeface="メイリオ"/>
                <a:cs typeface="メイリオ"/>
              </a:rPr>
              <a:t>る</a:t>
            </a:r>
            <a:r>
              <a:rPr sz="1600" spc="-25" dirty="0">
                <a:latin typeface="メイリオ"/>
                <a:cs typeface="メイリオ"/>
              </a:rPr>
              <a:t>必要</a:t>
            </a:r>
            <a:r>
              <a:rPr sz="1600" spc="-10" dirty="0">
                <a:latin typeface="メイリオ"/>
                <a:cs typeface="メイリオ"/>
              </a:rPr>
              <a:t>が</a:t>
            </a:r>
            <a:r>
              <a:rPr sz="1600" spc="-25" dirty="0">
                <a:latin typeface="メイリオ"/>
                <a:cs typeface="メイリオ"/>
              </a:rPr>
              <a:t>ある</a:t>
            </a:r>
            <a:r>
              <a:rPr sz="1600" spc="-50" dirty="0">
                <a:latin typeface="メイリオ"/>
                <a:cs typeface="メイリオ"/>
              </a:rPr>
              <a:t>。</a:t>
            </a:r>
            <a:endParaRPr sz="1600">
              <a:latin typeface="メイリオ"/>
              <a:cs typeface="メイリオ"/>
            </a:endParaRPr>
          </a:p>
          <a:p>
            <a:pPr marL="12700">
              <a:spcBef>
                <a:spcPts val="1455"/>
              </a:spcBef>
            </a:pPr>
            <a:r>
              <a:rPr sz="1400" dirty="0">
                <a:latin typeface="ＭＳ Ｐゴシック"/>
                <a:cs typeface="ＭＳ Ｐゴシック"/>
              </a:rPr>
              <a:t>（１）</a:t>
            </a:r>
            <a:r>
              <a:rPr sz="1400" b="1" spc="-10" dirty="0">
                <a:solidFill>
                  <a:srgbClr val="006FC0"/>
                </a:solidFill>
                <a:latin typeface="ＭＳ Ｐゴシック"/>
                <a:cs typeface="ＭＳ Ｐゴシック"/>
              </a:rPr>
              <a:t>レコード</a:t>
            </a:r>
            <a:r>
              <a:rPr sz="1400" b="1" spc="-20" dirty="0">
                <a:solidFill>
                  <a:srgbClr val="006FC0"/>
                </a:solidFill>
                <a:latin typeface="ＭＳ Ｐゴシック"/>
                <a:cs typeface="ＭＳ Ｐゴシック"/>
              </a:rPr>
              <a:t>ロ</a:t>
            </a:r>
            <a:r>
              <a:rPr sz="1400" b="1" dirty="0">
                <a:solidFill>
                  <a:srgbClr val="006FC0"/>
                </a:solidFill>
                <a:latin typeface="ＭＳ Ｐゴシック"/>
                <a:cs typeface="ＭＳ Ｐゴシック"/>
              </a:rPr>
              <a:t>ッ</a:t>
            </a:r>
            <a:r>
              <a:rPr sz="1400" b="1" spc="-20" dirty="0">
                <a:solidFill>
                  <a:srgbClr val="006FC0"/>
                </a:solidFill>
                <a:latin typeface="ＭＳ Ｐゴシック"/>
                <a:cs typeface="ＭＳ Ｐゴシック"/>
              </a:rPr>
              <a:t>クの影響</a:t>
            </a:r>
            <a:r>
              <a:rPr sz="1400" spc="-10" dirty="0">
                <a:latin typeface="ＭＳ Ｐゴシック"/>
                <a:cs typeface="ＭＳ Ｐゴシック"/>
              </a:rPr>
              <a:t>（</a:t>
            </a:r>
            <a:r>
              <a:rPr sz="1400" spc="-20" dirty="0">
                <a:latin typeface="ＭＳ Ｐゴシック"/>
                <a:cs typeface="ＭＳ Ｐゴシック"/>
              </a:rPr>
              <a:t>特にパターン２。処理件数次第ではパターン１にも同様の問題が生じ得る</a:t>
            </a:r>
            <a:r>
              <a:rPr sz="1400" spc="-50" dirty="0">
                <a:latin typeface="ＭＳ Ｐゴシック"/>
                <a:cs typeface="ＭＳ Ｐゴシック"/>
              </a:rPr>
              <a:t>）</a:t>
            </a:r>
            <a:endParaRPr sz="1400">
              <a:latin typeface="ＭＳ Ｐゴシック"/>
              <a:cs typeface="ＭＳ Ｐゴシック"/>
            </a:endParaRPr>
          </a:p>
        </p:txBody>
      </p:sp>
      <p:graphicFrame>
        <p:nvGraphicFramePr>
          <p:cNvPr id="6" name="object 6"/>
          <p:cNvGraphicFramePr>
            <a:graphicFrameLocks noGrp="1"/>
          </p:cNvGraphicFramePr>
          <p:nvPr/>
        </p:nvGraphicFramePr>
        <p:xfrm>
          <a:off x="1700645" y="1640585"/>
          <a:ext cx="8856345" cy="2169160"/>
        </p:xfrm>
        <a:graphic>
          <a:graphicData uri="http://schemas.openxmlformats.org/drawingml/2006/table">
            <a:tbl>
              <a:tblPr firstRow="1" bandRow="1">
                <a:tableStyleId>{2D5ABB26-0587-4C30-8999-92F81FD0307C}</a:tableStyleId>
              </a:tblPr>
              <a:tblGrid>
                <a:gridCol w="528955">
                  <a:extLst>
                    <a:ext uri="{9D8B030D-6E8A-4147-A177-3AD203B41FA5}">
                      <a16:colId xmlns:a16="http://schemas.microsoft.com/office/drawing/2014/main" val="20000"/>
                    </a:ext>
                  </a:extLst>
                </a:gridCol>
                <a:gridCol w="1762125">
                  <a:extLst>
                    <a:ext uri="{9D8B030D-6E8A-4147-A177-3AD203B41FA5}">
                      <a16:colId xmlns:a16="http://schemas.microsoft.com/office/drawing/2014/main" val="20001"/>
                    </a:ext>
                  </a:extLst>
                </a:gridCol>
                <a:gridCol w="1699895">
                  <a:extLst>
                    <a:ext uri="{9D8B030D-6E8A-4147-A177-3AD203B41FA5}">
                      <a16:colId xmlns:a16="http://schemas.microsoft.com/office/drawing/2014/main" val="20002"/>
                    </a:ext>
                  </a:extLst>
                </a:gridCol>
                <a:gridCol w="1908175">
                  <a:extLst>
                    <a:ext uri="{9D8B030D-6E8A-4147-A177-3AD203B41FA5}">
                      <a16:colId xmlns:a16="http://schemas.microsoft.com/office/drawing/2014/main" val="20003"/>
                    </a:ext>
                  </a:extLst>
                </a:gridCol>
                <a:gridCol w="2943225">
                  <a:extLst>
                    <a:ext uri="{9D8B030D-6E8A-4147-A177-3AD203B41FA5}">
                      <a16:colId xmlns:a16="http://schemas.microsoft.com/office/drawing/2014/main" val="20004"/>
                    </a:ext>
                  </a:extLst>
                </a:gridCol>
              </a:tblGrid>
              <a:tr h="360045">
                <a:tc rowSpan="3">
                  <a:txBody>
                    <a:bodyPr/>
                    <a:lstStyle/>
                    <a:p>
                      <a:pPr>
                        <a:lnSpc>
                          <a:spcPct val="100000"/>
                        </a:lnSpc>
                      </a:pPr>
                      <a:endParaRPr sz="1200">
                        <a:latin typeface="Times New Roman"/>
                        <a:cs typeface="Times New Roman"/>
                      </a:endParaRPr>
                    </a:p>
                    <a:p>
                      <a:pPr>
                        <a:lnSpc>
                          <a:spcPct val="100000"/>
                        </a:lnSpc>
                        <a:spcBef>
                          <a:spcPts val="30"/>
                        </a:spcBef>
                      </a:pPr>
                      <a:endParaRPr sz="1350">
                        <a:latin typeface="Times New Roman"/>
                        <a:cs typeface="Times New Roman"/>
                      </a:endParaRPr>
                    </a:p>
                    <a:p>
                      <a:pPr marL="102870" marR="265430" algn="just">
                        <a:lnSpc>
                          <a:spcPct val="75000"/>
                        </a:lnSpc>
                      </a:pPr>
                      <a:r>
                        <a:rPr sz="1200" spc="55" dirty="0">
                          <a:latin typeface="ＭＳ Ｐゴシック"/>
                          <a:cs typeface="ＭＳ Ｐゴシック"/>
                        </a:rPr>
                        <a:t>ス</a:t>
                      </a:r>
                      <a:r>
                        <a:rPr sz="1200" spc="-50" dirty="0">
                          <a:latin typeface="ＭＳ Ｐゴシック"/>
                          <a:cs typeface="ＭＳ Ｐゴシック"/>
                        </a:rPr>
                        <a:t>ルー</a:t>
                      </a:r>
                      <a:r>
                        <a:rPr sz="1200" spc="85" dirty="0">
                          <a:latin typeface="ＭＳ Ｐゴシック"/>
                          <a:cs typeface="ＭＳ Ｐゴシック"/>
                        </a:rPr>
                        <a:t>プ</a:t>
                      </a:r>
                      <a:endParaRPr sz="1200">
                        <a:latin typeface="ＭＳ Ｐゴシック"/>
                        <a:cs typeface="ＭＳ Ｐゴシック"/>
                      </a:endParaRPr>
                    </a:p>
                    <a:p>
                      <a:pPr marL="102870" marR="265430">
                        <a:lnSpc>
                          <a:spcPct val="60000"/>
                        </a:lnSpc>
                        <a:spcBef>
                          <a:spcPts val="265"/>
                        </a:spcBef>
                      </a:pPr>
                      <a:r>
                        <a:rPr sz="1200" spc="265" dirty="0">
                          <a:latin typeface="ＭＳ Ｐゴシック"/>
                          <a:cs typeface="ＭＳ Ｐゴシック"/>
                        </a:rPr>
                        <a:t>ッ</a:t>
                      </a:r>
                      <a:r>
                        <a:rPr sz="1200" spc="370" dirty="0">
                          <a:latin typeface="ＭＳ Ｐゴシック"/>
                          <a:cs typeface="ＭＳ Ｐゴシック"/>
                        </a:rPr>
                        <a:t>ト</a:t>
                      </a:r>
                      <a:endParaRPr sz="1200">
                        <a:latin typeface="ＭＳ Ｐゴシック"/>
                        <a:cs typeface="ＭＳ Ｐゴシック"/>
                      </a:endParaRPr>
                    </a:p>
                  </a:txBody>
                  <a:tcPr marL="0" marR="0" marT="0" marB="0">
                    <a:lnL w="12700">
                      <a:solidFill>
                        <a:srgbClr val="FFFFFF"/>
                      </a:solidFill>
                      <a:prstDash val="solid"/>
                    </a:lnL>
                    <a:lnT w="12700">
                      <a:solidFill>
                        <a:srgbClr val="FFFFFF"/>
                      </a:solidFill>
                      <a:prstDash val="solid"/>
                    </a:lnT>
                    <a:lnB w="38100">
                      <a:solidFill>
                        <a:srgbClr val="FFFFFF"/>
                      </a:solidFill>
                      <a:prstDash val="solid"/>
                    </a:lnB>
                  </a:tcPr>
                </a:tc>
                <a:tc rowSpan="3">
                  <a:txBody>
                    <a:bodyPr/>
                    <a:lstStyle/>
                    <a:p>
                      <a:pPr marL="273050">
                        <a:lnSpc>
                          <a:spcPct val="100000"/>
                        </a:lnSpc>
                        <a:spcBef>
                          <a:spcPts val="615"/>
                        </a:spcBef>
                      </a:pPr>
                      <a:r>
                        <a:rPr sz="1200" b="0" spc="-10" dirty="0">
                          <a:latin typeface="游ゴシック Medium"/>
                          <a:cs typeface="游ゴシック Medium"/>
                        </a:rPr>
                        <a:t>パターン１</a:t>
                      </a:r>
                      <a:endParaRPr sz="1200">
                        <a:latin typeface="游ゴシック Medium"/>
                        <a:cs typeface="游ゴシック Medium"/>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20"/>
                        </a:spcBef>
                      </a:pPr>
                      <a:endParaRPr sz="1700">
                        <a:latin typeface="Times New Roman"/>
                        <a:cs typeface="Times New Roman"/>
                      </a:endParaRPr>
                    </a:p>
                    <a:p>
                      <a:pPr marL="724535" marR="375285">
                        <a:lnSpc>
                          <a:spcPct val="100000"/>
                        </a:lnSpc>
                      </a:pPr>
                      <a:r>
                        <a:rPr sz="900" spc="-10" dirty="0">
                          <a:latin typeface="ＭＳ Ｐゴシック"/>
                          <a:cs typeface="ＭＳ Ｐゴシック"/>
                        </a:rPr>
                        <a:t>レコードロック</a:t>
                      </a:r>
                      <a:r>
                        <a:rPr sz="900" spc="-20" dirty="0">
                          <a:latin typeface="ＭＳ Ｐゴシック"/>
                          <a:cs typeface="ＭＳ Ｐゴシック"/>
                        </a:rPr>
                        <a:t>の影響</a:t>
                      </a:r>
                      <a:endParaRPr sz="900">
                        <a:latin typeface="ＭＳ Ｐゴシック"/>
                        <a:cs typeface="ＭＳ Ｐゴシック"/>
                      </a:endParaRPr>
                    </a:p>
                  </a:txBody>
                  <a:tcPr marL="0" marR="0" marT="78105" marB="0">
                    <a:lnT w="12700">
                      <a:solidFill>
                        <a:srgbClr val="FFFFFF"/>
                      </a:solidFill>
                      <a:prstDash val="solid"/>
                    </a:lnT>
                    <a:lnB w="38100">
                      <a:solidFill>
                        <a:srgbClr val="FFFFFF"/>
                      </a:solidFill>
                      <a:prstDash val="solid"/>
                    </a:lnB>
                  </a:tcPr>
                </a:tc>
                <a:tc rowSpan="3">
                  <a:txBody>
                    <a:bodyPr/>
                    <a:lstStyle/>
                    <a:p>
                      <a:pPr marL="382905">
                        <a:lnSpc>
                          <a:spcPct val="100000"/>
                        </a:lnSpc>
                        <a:spcBef>
                          <a:spcPts val="615"/>
                        </a:spcBef>
                      </a:pPr>
                      <a:r>
                        <a:rPr sz="1200" b="0" spc="-10" dirty="0">
                          <a:latin typeface="游ゴシック Medium"/>
                          <a:cs typeface="游ゴシック Medium"/>
                        </a:rPr>
                        <a:t>パターン２</a:t>
                      </a:r>
                      <a:endParaRPr sz="1200">
                        <a:latin typeface="游ゴシック Medium"/>
                        <a:cs typeface="游ゴシック Medium"/>
                      </a:endParaRPr>
                    </a:p>
                  </a:txBody>
                  <a:tcPr marL="0" marR="0" marT="78105" marB="0">
                    <a:lnT w="12700">
                      <a:solidFill>
                        <a:srgbClr val="FFFFFF"/>
                      </a:solidFill>
                      <a:prstDash val="solid"/>
                    </a:lnT>
                    <a:lnB w="38100">
                      <a:solidFill>
                        <a:srgbClr val="FFFFFF"/>
                      </a:solidFill>
                      <a:prstDash val="solid"/>
                    </a:lnB>
                  </a:tcPr>
                </a:tc>
                <a:tc rowSpan="3">
                  <a:txBody>
                    <a:bodyPr/>
                    <a:lstStyle/>
                    <a:p>
                      <a:pPr marL="554355">
                        <a:lnSpc>
                          <a:spcPct val="100000"/>
                        </a:lnSpc>
                        <a:spcBef>
                          <a:spcPts val="615"/>
                        </a:spcBef>
                      </a:pPr>
                      <a:r>
                        <a:rPr sz="1200" b="0" spc="-10" dirty="0">
                          <a:latin typeface="游ゴシック Medium"/>
                          <a:cs typeface="游ゴシック Medium"/>
                        </a:rPr>
                        <a:t>パターン３</a:t>
                      </a:r>
                      <a:endParaRPr sz="1200">
                        <a:latin typeface="游ゴシック Medium"/>
                        <a:cs typeface="游ゴシック Medium"/>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a:lnSpc>
                          <a:spcPct val="100000"/>
                        </a:lnSpc>
                        <a:spcBef>
                          <a:spcPts val="25"/>
                        </a:spcBef>
                      </a:pPr>
                      <a:endParaRPr sz="1250">
                        <a:latin typeface="Times New Roman"/>
                        <a:cs typeface="Times New Roman"/>
                      </a:endParaRPr>
                    </a:p>
                    <a:p>
                      <a:pPr marL="810895">
                        <a:lnSpc>
                          <a:spcPct val="100000"/>
                        </a:lnSpc>
                      </a:pPr>
                      <a:r>
                        <a:rPr sz="1100" b="0" spc="-10" dirty="0">
                          <a:latin typeface="游ゴシック Medium"/>
                          <a:cs typeface="游ゴシック Medium"/>
                        </a:rPr>
                        <a:t>取引指図投入量</a:t>
                      </a:r>
                      <a:endParaRPr sz="1100">
                        <a:latin typeface="游ゴシック Medium"/>
                        <a:cs typeface="游ゴシック Medium"/>
                      </a:endParaRPr>
                    </a:p>
                  </a:txBody>
                  <a:tcPr marL="0" marR="0" marT="78105" marB="0">
                    <a:lnR w="12700">
                      <a:solidFill>
                        <a:srgbClr val="FFFFFF"/>
                      </a:solidFill>
                      <a:prstDash val="solid"/>
                    </a:lnR>
                    <a:lnT w="12700">
                      <a:solidFill>
                        <a:srgbClr val="FFFFFF"/>
                      </a:solidFill>
                      <a:prstDash val="solid"/>
                    </a:lnT>
                    <a:lnB w="38100">
                      <a:solidFill>
                        <a:srgbClr val="FFFFFF"/>
                      </a:solidFill>
                      <a:prstDash val="solid"/>
                    </a:lnB>
                  </a:tcPr>
                </a:tc>
                <a:tc>
                  <a:txBody>
                    <a:bodyPr/>
                    <a:lstStyle/>
                    <a:p>
                      <a:pPr marL="557530">
                        <a:lnSpc>
                          <a:spcPct val="100000"/>
                        </a:lnSpc>
                        <a:spcBef>
                          <a:spcPts val="720"/>
                        </a:spcBef>
                      </a:pPr>
                      <a:r>
                        <a:rPr sz="1200" spc="-5" dirty="0">
                          <a:latin typeface="メイリオ"/>
                          <a:cs typeface="メイリオ"/>
                        </a:rPr>
                        <a:t>【ボトルネックの解消策】</a:t>
                      </a:r>
                      <a:endParaRPr sz="1200">
                        <a:latin typeface="メイリオ"/>
                        <a:cs typeface="メイリオ"/>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solidFill>
                      <a:srgbClr val="E6B8B8"/>
                    </a:solidFill>
                  </a:tcPr>
                </a:tc>
                <a:extLst>
                  <a:ext uri="{0D108BD9-81ED-4DB2-BD59-A6C34878D82A}">
                    <a16:rowId xmlns:a16="http://schemas.microsoft.com/office/drawing/2014/main" val="10000"/>
                  </a:ext>
                </a:extLst>
              </a:tr>
              <a:tr h="529590">
                <a:tc vMerge="1">
                  <a:txBody>
                    <a:bodyPr/>
                    <a:lstStyle/>
                    <a:p>
                      <a:endParaRPr/>
                    </a:p>
                  </a:txBody>
                  <a:tcPr marL="0" marR="0" marT="0" marB="0">
                    <a:lnL w="12700">
                      <a:solidFill>
                        <a:srgbClr val="FFFFFF"/>
                      </a:solidFill>
                      <a:prstDash val="solid"/>
                    </a:lnL>
                    <a:lnT w="12700">
                      <a:solidFill>
                        <a:srgbClr val="FFFFFF"/>
                      </a:solidFill>
                      <a:prstDash val="solid"/>
                    </a:lnT>
                    <a:lnB w="38100">
                      <a:solidFill>
                        <a:srgbClr val="FFFFFF"/>
                      </a:solidFill>
                      <a:prstDash val="solid"/>
                    </a:lnB>
                  </a:tcPr>
                </a:tc>
                <a:tc vMerge="1">
                  <a:txBody>
                    <a:bodyPr/>
                    <a:lstStyle/>
                    <a:p>
                      <a:endParaRPr/>
                    </a:p>
                  </a:txBody>
                  <a:tcPr marL="0" marR="0" marT="78105" marB="0">
                    <a:lnT w="12700">
                      <a:solidFill>
                        <a:srgbClr val="FFFFFF"/>
                      </a:solidFill>
                      <a:prstDash val="solid"/>
                    </a:lnT>
                    <a:lnB w="38100">
                      <a:solidFill>
                        <a:srgbClr val="FFFFFF"/>
                      </a:solidFill>
                      <a:prstDash val="solid"/>
                    </a:lnB>
                  </a:tcPr>
                </a:tc>
                <a:tc vMerge="1">
                  <a:txBody>
                    <a:bodyPr/>
                    <a:lstStyle/>
                    <a:p>
                      <a:endParaRPr/>
                    </a:p>
                  </a:txBody>
                  <a:tcPr marL="0" marR="0" marT="78105" marB="0">
                    <a:lnT w="12700">
                      <a:solidFill>
                        <a:srgbClr val="FFFFFF"/>
                      </a:solidFill>
                      <a:prstDash val="solid"/>
                    </a:lnT>
                    <a:lnB w="38100">
                      <a:solidFill>
                        <a:srgbClr val="FFFFFF"/>
                      </a:solidFill>
                      <a:prstDash val="solid"/>
                    </a:lnB>
                  </a:tcPr>
                </a:tc>
                <a:tc vMerge="1">
                  <a:txBody>
                    <a:bodyPr/>
                    <a:lstStyle/>
                    <a:p>
                      <a:endParaRPr/>
                    </a:p>
                  </a:txBody>
                  <a:tcPr marL="0" marR="0" marT="78105" marB="0">
                    <a:lnR w="12700">
                      <a:solidFill>
                        <a:srgbClr val="FFFFFF"/>
                      </a:solidFill>
                      <a:prstDash val="solid"/>
                    </a:lnR>
                    <a:lnT w="12700">
                      <a:solidFill>
                        <a:srgbClr val="FFFFFF"/>
                      </a:solidFill>
                      <a:prstDash val="solid"/>
                    </a:lnT>
                    <a:lnB w="38100">
                      <a:solidFill>
                        <a:srgbClr val="FFFFFF"/>
                      </a:solidFill>
                      <a:prstDash val="solid"/>
                    </a:lnB>
                  </a:tcPr>
                </a:tc>
                <a:tc>
                  <a:txBody>
                    <a:bodyPr/>
                    <a:lstStyle/>
                    <a:p>
                      <a:pPr marL="184150" marR="99695" indent="-91440">
                        <a:lnSpc>
                          <a:spcPct val="100000"/>
                        </a:lnSpc>
                        <a:spcBef>
                          <a:spcPts val="705"/>
                        </a:spcBef>
                      </a:pPr>
                      <a:r>
                        <a:rPr sz="1200" dirty="0">
                          <a:latin typeface="メイリオ"/>
                          <a:cs typeface="メイリオ"/>
                        </a:rPr>
                        <a:t>①</a:t>
                      </a:r>
                      <a:r>
                        <a:rPr sz="1200" b="1" dirty="0">
                          <a:solidFill>
                            <a:srgbClr val="006FC0"/>
                          </a:solidFill>
                          <a:latin typeface="メイリオ"/>
                          <a:cs typeface="メイリオ"/>
                        </a:rPr>
                        <a:t>レコード分割</a:t>
                      </a:r>
                      <a:r>
                        <a:rPr sz="1200" dirty="0">
                          <a:latin typeface="メイリオ"/>
                          <a:cs typeface="メイリオ"/>
                        </a:rPr>
                        <a:t>（</a:t>
                      </a:r>
                      <a:r>
                        <a:rPr sz="1200" spc="-5" dirty="0">
                          <a:latin typeface="メイリオ"/>
                          <a:cs typeface="メイリオ"/>
                        </a:rPr>
                        <a:t>口座残高データの分割</a:t>
                      </a:r>
                      <a:r>
                        <a:rPr sz="1200" dirty="0">
                          <a:latin typeface="メイリオ"/>
                          <a:cs typeface="メイリオ"/>
                        </a:rPr>
                        <a:t>により、取引集中を回避</a:t>
                      </a:r>
                      <a:r>
                        <a:rPr sz="1200" spc="-50" dirty="0">
                          <a:latin typeface="メイリオ"/>
                          <a:cs typeface="メイリオ"/>
                        </a:rPr>
                        <a:t>）</a:t>
                      </a:r>
                      <a:endParaRPr sz="1200">
                        <a:latin typeface="メイリオ"/>
                        <a:cs typeface="メイリオ"/>
                      </a:endParaRPr>
                    </a:p>
                  </a:txBody>
                  <a:tcPr marL="0" marR="0" marT="89535" marB="0">
                    <a:lnL w="12700">
                      <a:solidFill>
                        <a:srgbClr val="FFFFFF"/>
                      </a:solidFill>
                      <a:prstDash val="solid"/>
                    </a:lnL>
                    <a:lnR w="12700">
                      <a:solidFill>
                        <a:srgbClr val="FFFFFF"/>
                      </a:solidFill>
                      <a:prstDash val="solid"/>
                    </a:lnR>
                    <a:solidFill>
                      <a:srgbClr val="E6B8B8"/>
                    </a:solidFill>
                  </a:tcPr>
                </a:tc>
                <a:extLst>
                  <a:ext uri="{0D108BD9-81ED-4DB2-BD59-A6C34878D82A}">
                    <a16:rowId xmlns:a16="http://schemas.microsoft.com/office/drawing/2014/main" val="10001"/>
                  </a:ext>
                </a:extLst>
              </a:tr>
              <a:tr h="1279525">
                <a:tc vMerge="1">
                  <a:txBody>
                    <a:bodyPr/>
                    <a:lstStyle/>
                    <a:p>
                      <a:endParaRPr/>
                    </a:p>
                  </a:txBody>
                  <a:tcPr marL="0" marR="0" marT="0" marB="0">
                    <a:lnL w="12700">
                      <a:solidFill>
                        <a:srgbClr val="FFFFFF"/>
                      </a:solidFill>
                      <a:prstDash val="solid"/>
                    </a:lnL>
                    <a:lnT w="12700">
                      <a:solidFill>
                        <a:srgbClr val="FFFFFF"/>
                      </a:solidFill>
                      <a:prstDash val="solid"/>
                    </a:lnT>
                    <a:lnB w="38100">
                      <a:solidFill>
                        <a:srgbClr val="FFFFFF"/>
                      </a:solidFill>
                      <a:prstDash val="solid"/>
                    </a:lnB>
                  </a:tcPr>
                </a:tc>
                <a:tc vMerge="1">
                  <a:txBody>
                    <a:bodyPr/>
                    <a:lstStyle/>
                    <a:p>
                      <a:endParaRPr/>
                    </a:p>
                  </a:txBody>
                  <a:tcPr marL="0" marR="0" marT="78105" marB="0">
                    <a:lnT w="12700">
                      <a:solidFill>
                        <a:srgbClr val="FFFFFF"/>
                      </a:solidFill>
                      <a:prstDash val="solid"/>
                    </a:lnT>
                    <a:lnB w="38100">
                      <a:solidFill>
                        <a:srgbClr val="FFFFFF"/>
                      </a:solidFill>
                      <a:prstDash val="solid"/>
                    </a:lnB>
                  </a:tcPr>
                </a:tc>
                <a:tc vMerge="1">
                  <a:txBody>
                    <a:bodyPr/>
                    <a:lstStyle/>
                    <a:p>
                      <a:endParaRPr/>
                    </a:p>
                  </a:txBody>
                  <a:tcPr marL="0" marR="0" marT="78105" marB="0">
                    <a:lnT w="12700">
                      <a:solidFill>
                        <a:srgbClr val="FFFFFF"/>
                      </a:solidFill>
                      <a:prstDash val="solid"/>
                    </a:lnT>
                    <a:lnB w="38100">
                      <a:solidFill>
                        <a:srgbClr val="FFFFFF"/>
                      </a:solidFill>
                      <a:prstDash val="solid"/>
                    </a:lnB>
                  </a:tcPr>
                </a:tc>
                <a:tc vMerge="1">
                  <a:txBody>
                    <a:bodyPr/>
                    <a:lstStyle/>
                    <a:p>
                      <a:endParaRPr/>
                    </a:p>
                  </a:txBody>
                  <a:tcPr marL="0" marR="0" marT="78105" marB="0">
                    <a:lnR w="12700">
                      <a:solidFill>
                        <a:srgbClr val="FFFFFF"/>
                      </a:solidFill>
                      <a:prstDash val="solid"/>
                    </a:lnR>
                    <a:lnT w="12700">
                      <a:solidFill>
                        <a:srgbClr val="FFFFFF"/>
                      </a:solidFill>
                      <a:prstDash val="solid"/>
                    </a:lnT>
                    <a:lnB w="38100">
                      <a:solidFill>
                        <a:srgbClr val="FFFFFF"/>
                      </a:solidFill>
                      <a:prstDash val="solid"/>
                    </a:lnB>
                  </a:tcPr>
                </a:tc>
                <a:tc>
                  <a:txBody>
                    <a:bodyPr/>
                    <a:lstStyle/>
                    <a:p>
                      <a:pPr marL="184150" marR="100330" indent="-91440">
                        <a:lnSpc>
                          <a:spcPct val="100000"/>
                        </a:lnSpc>
                        <a:spcBef>
                          <a:spcPts val="615"/>
                        </a:spcBef>
                      </a:pPr>
                      <a:r>
                        <a:rPr sz="1200" dirty="0">
                          <a:latin typeface="メイリオ"/>
                          <a:cs typeface="メイリオ"/>
                        </a:rPr>
                        <a:t>②</a:t>
                      </a:r>
                      <a:r>
                        <a:rPr sz="1200" b="1" dirty="0">
                          <a:solidFill>
                            <a:srgbClr val="006FC0"/>
                          </a:solidFill>
                          <a:latin typeface="メイリオ"/>
                          <a:cs typeface="メイリオ"/>
                        </a:rPr>
                        <a:t>業務処理フローの見直し</a:t>
                      </a:r>
                      <a:r>
                        <a:rPr sz="1200" dirty="0">
                          <a:latin typeface="メイリオ"/>
                          <a:cs typeface="メイリオ"/>
                        </a:rPr>
                        <a:t>（</a:t>
                      </a:r>
                      <a:r>
                        <a:rPr sz="1200" spc="-10" dirty="0">
                          <a:latin typeface="メイリオ"/>
                          <a:cs typeface="メイリオ"/>
                        </a:rPr>
                        <a:t>パターン２</a:t>
                      </a:r>
                      <a:r>
                        <a:rPr sz="1200" dirty="0">
                          <a:latin typeface="メイリオ"/>
                          <a:cs typeface="メイリオ"/>
                        </a:rPr>
                        <a:t>において、仲介機関を跨ぐ</a:t>
                      </a:r>
                      <a:r>
                        <a:rPr sz="1200" spc="-10" dirty="0">
                          <a:latin typeface="メイリオ"/>
                          <a:cs typeface="メイリオ"/>
                        </a:rPr>
                        <a:t>CBDC</a:t>
                      </a:r>
                      <a:r>
                        <a:rPr sz="1200" spc="-25" dirty="0">
                          <a:latin typeface="メイリオ"/>
                          <a:cs typeface="メイリオ"/>
                        </a:rPr>
                        <a:t>の移</a:t>
                      </a:r>
                      <a:r>
                        <a:rPr sz="1200" spc="-5" dirty="0">
                          <a:latin typeface="メイリオ"/>
                          <a:cs typeface="メイリオ"/>
                        </a:rPr>
                        <a:t>転の指図を処理する際に、中央銀行台</a:t>
                      </a:r>
                      <a:r>
                        <a:rPr sz="1200" spc="-15" dirty="0">
                          <a:latin typeface="メイリオ"/>
                          <a:cs typeface="メイリオ"/>
                        </a:rPr>
                        <a:t>帳と仲介機関台帳の口座振替を同時に</a:t>
                      </a:r>
                      <a:r>
                        <a:rPr sz="1200" dirty="0">
                          <a:latin typeface="メイリオ"/>
                          <a:cs typeface="メイリオ"/>
                        </a:rPr>
                        <a:t>行わないようにするなど</a:t>
                      </a:r>
                      <a:r>
                        <a:rPr sz="1200" spc="-50" dirty="0">
                          <a:latin typeface="メイリオ"/>
                          <a:cs typeface="メイリオ"/>
                        </a:rPr>
                        <a:t>）</a:t>
                      </a:r>
                      <a:endParaRPr sz="1200">
                        <a:latin typeface="メイリオ"/>
                        <a:cs typeface="メイリオ"/>
                      </a:endParaRPr>
                    </a:p>
                  </a:txBody>
                  <a:tcPr marL="0" marR="0" marT="78105" marB="0">
                    <a:lnL w="12700">
                      <a:solidFill>
                        <a:srgbClr val="FFFFFF"/>
                      </a:solidFill>
                      <a:prstDash val="solid"/>
                    </a:lnL>
                    <a:lnR w="12700">
                      <a:solidFill>
                        <a:srgbClr val="FFFFFF"/>
                      </a:solidFill>
                      <a:prstDash val="solid"/>
                    </a:lnR>
                    <a:lnB w="38100">
                      <a:solidFill>
                        <a:srgbClr val="FFFFFF"/>
                      </a:solidFill>
                      <a:prstDash val="solid"/>
                    </a:lnB>
                    <a:solidFill>
                      <a:srgbClr val="E6B8B8"/>
                    </a:solidFill>
                  </a:tcPr>
                </a:tc>
                <a:extLst>
                  <a:ext uri="{0D108BD9-81ED-4DB2-BD59-A6C34878D82A}">
                    <a16:rowId xmlns:a16="http://schemas.microsoft.com/office/drawing/2014/main" val="10002"/>
                  </a:ext>
                </a:extLst>
              </a:tr>
            </a:tbl>
          </a:graphicData>
        </a:graphic>
      </p:graphicFrame>
      <p:sp>
        <p:nvSpPr>
          <p:cNvPr id="7" name="object 7"/>
          <p:cNvSpPr txBox="1"/>
          <p:nvPr/>
        </p:nvSpPr>
        <p:spPr>
          <a:xfrm>
            <a:off x="1860906" y="6377736"/>
            <a:ext cx="8372475" cy="482600"/>
          </a:xfrm>
          <a:prstGeom prst="rect">
            <a:avLst/>
          </a:prstGeom>
        </p:spPr>
        <p:txBody>
          <a:bodyPr vert="horz" wrap="square" lIns="0" tIns="12065" rIns="0" bIns="0" rtlCol="0">
            <a:spAutoFit/>
          </a:bodyPr>
          <a:lstStyle/>
          <a:p>
            <a:pPr marL="12700">
              <a:spcBef>
                <a:spcPts val="95"/>
              </a:spcBef>
            </a:pPr>
            <a:r>
              <a:rPr sz="1000" dirty="0">
                <a:latin typeface="ＭＳ Ｐゴシック"/>
                <a:cs typeface="ＭＳ Ｐゴシック"/>
              </a:rPr>
              <a:t>（</a:t>
            </a:r>
            <a:r>
              <a:rPr sz="1000" spc="-10" dirty="0">
                <a:latin typeface="ＭＳ Ｐゴシック"/>
                <a:cs typeface="ＭＳ Ｐゴシック"/>
              </a:rPr>
              <a:t>注１）取引指図の投入量と</a:t>
            </a:r>
            <a:r>
              <a:rPr sz="1000" spc="-20" dirty="0">
                <a:latin typeface="ＭＳ Ｐゴシック"/>
                <a:cs typeface="ＭＳ Ｐゴシック"/>
              </a:rPr>
              <a:t>ス</a:t>
            </a:r>
            <a:r>
              <a:rPr sz="1000" spc="-15" dirty="0">
                <a:latin typeface="ＭＳ Ｐゴシック"/>
                <a:cs typeface="ＭＳ Ｐゴシック"/>
              </a:rPr>
              <a:t>ル</a:t>
            </a:r>
            <a:r>
              <a:rPr sz="1000" spc="-10" dirty="0">
                <a:latin typeface="ＭＳ Ｐゴシック"/>
                <a:cs typeface="ＭＳ Ｐゴシック"/>
              </a:rPr>
              <a:t>ー</a:t>
            </a:r>
            <a:r>
              <a:rPr sz="1000" spc="-20" dirty="0">
                <a:latin typeface="ＭＳ Ｐゴシック"/>
                <a:cs typeface="ＭＳ Ｐゴシック"/>
              </a:rPr>
              <a:t>プッ</a:t>
            </a:r>
            <a:r>
              <a:rPr sz="1000" spc="-10" dirty="0">
                <a:latin typeface="ＭＳ Ｐゴシック"/>
                <a:cs typeface="ＭＳ Ｐゴシック"/>
              </a:rPr>
              <a:t>トの関係を示</a:t>
            </a:r>
            <a:r>
              <a:rPr sz="1000" spc="-15" dirty="0">
                <a:latin typeface="ＭＳ Ｐゴシック"/>
                <a:cs typeface="ＭＳ Ｐゴシック"/>
              </a:rPr>
              <a:t>したイ</a:t>
            </a:r>
            <a:r>
              <a:rPr sz="1000" spc="-10" dirty="0">
                <a:latin typeface="ＭＳ Ｐゴシック"/>
                <a:cs typeface="ＭＳ Ｐゴシック"/>
              </a:rPr>
              <a:t>メージ図。パター</a:t>
            </a:r>
            <a:r>
              <a:rPr sz="1000" spc="-5" dirty="0">
                <a:latin typeface="ＭＳ Ｐゴシック"/>
                <a:cs typeface="ＭＳ Ｐゴシック"/>
              </a:rPr>
              <a:t>ン２</a:t>
            </a:r>
            <a:r>
              <a:rPr sz="1000" spc="-10" dirty="0">
                <a:latin typeface="ＭＳ Ｐゴシック"/>
                <a:cs typeface="ＭＳ Ｐゴシック"/>
              </a:rPr>
              <a:t>は中</a:t>
            </a:r>
            <a:r>
              <a:rPr sz="1000" dirty="0">
                <a:latin typeface="ＭＳ Ｐゴシック"/>
                <a:cs typeface="ＭＳ Ｐゴシック"/>
              </a:rPr>
              <a:t>央</a:t>
            </a:r>
            <a:r>
              <a:rPr sz="1000" spc="-10" dirty="0">
                <a:latin typeface="ＭＳ Ｐゴシック"/>
                <a:cs typeface="ＭＳ Ｐゴシック"/>
              </a:rPr>
              <a:t>銀行</a:t>
            </a:r>
            <a:r>
              <a:rPr sz="1000" dirty="0">
                <a:latin typeface="ＭＳ Ｐゴシック"/>
                <a:cs typeface="ＭＳ Ｐゴシック"/>
              </a:rPr>
              <a:t>が</a:t>
            </a:r>
            <a:r>
              <a:rPr sz="1000" spc="-10" dirty="0">
                <a:latin typeface="ＭＳ Ｐゴシック"/>
                <a:cs typeface="ＭＳ Ｐゴシック"/>
              </a:rPr>
              <a:t>管理す</a:t>
            </a:r>
            <a:r>
              <a:rPr sz="1000" spc="-20" dirty="0">
                <a:latin typeface="ＭＳ Ｐゴシック"/>
                <a:cs typeface="ＭＳ Ｐゴシック"/>
              </a:rPr>
              <a:t>る台帳分。</a:t>
            </a:r>
            <a:endParaRPr sz="1000">
              <a:latin typeface="ＭＳ Ｐゴシック"/>
              <a:cs typeface="ＭＳ Ｐゴシック"/>
            </a:endParaRPr>
          </a:p>
          <a:p>
            <a:pPr marL="279400" marR="5080" indent="-267335"/>
            <a:r>
              <a:rPr sz="1000" dirty="0">
                <a:latin typeface="ＭＳ Ｐゴシック"/>
                <a:cs typeface="ＭＳ Ｐゴシック"/>
              </a:rPr>
              <a:t>（</a:t>
            </a:r>
            <a:r>
              <a:rPr sz="1000" spc="-10" dirty="0">
                <a:latin typeface="ＭＳ Ｐゴシック"/>
                <a:cs typeface="ＭＳ Ｐゴシック"/>
              </a:rPr>
              <a:t>注２）本番環境の実現</a:t>
            </a:r>
            <a:r>
              <a:rPr sz="1000" dirty="0">
                <a:latin typeface="ＭＳ Ｐゴシック"/>
                <a:cs typeface="ＭＳ Ｐゴシック"/>
              </a:rPr>
              <a:t>に</a:t>
            </a:r>
            <a:r>
              <a:rPr sz="1000" spc="-10" dirty="0">
                <a:latin typeface="ＭＳ Ｐゴシック"/>
                <a:cs typeface="ＭＳ Ｐゴシック"/>
              </a:rPr>
              <a:t>あたっては、今回の実験用シナリオとは異な</a:t>
            </a:r>
            <a:r>
              <a:rPr sz="1000" spc="-15" dirty="0">
                <a:latin typeface="ＭＳ Ｐゴシック"/>
                <a:cs typeface="ＭＳ Ｐゴシック"/>
              </a:rPr>
              <a:t>り、より複雑な</a:t>
            </a:r>
            <a:r>
              <a:rPr sz="1000" spc="-10" dirty="0">
                <a:latin typeface="ＭＳ Ｐゴシック"/>
                <a:cs typeface="ＭＳ Ｐゴシック"/>
              </a:rPr>
              <a:t>周辺</a:t>
            </a:r>
            <a:r>
              <a:rPr sz="1000" spc="-5" dirty="0">
                <a:latin typeface="ＭＳ Ｐゴシック"/>
                <a:cs typeface="ＭＳ Ｐゴシック"/>
              </a:rPr>
              <a:t>機能が</a:t>
            </a:r>
            <a:r>
              <a:rPr sz="1000" spc="-10" dirty="0">
                <a:latin typeface="ＭＳ Ｐゴシック"/>
                <a:cs typeface="ＭＳ Ｐゴシック"/>
              </a:rPr>
              <a:t>実装され</a:t>
            </a:r>
            <a:r>
              <a:rPr sz="1000" dirty="0">
                <a:latin typeface="ＭＳ Ｐゴシック"/>
                <a:cs typeface="ＭＳ Ｐゴシック"/>
              </a:rPr>
              <a:t>る</a:t>
            </a:r>
            <a:r>
              <a:rPr sz="1000" spc="-10" dirty="0">
                <a:latin typeface="ＭＳ Ｐゴシック"/>
                <a:cs typeface="ＭＳ Ｐゴシック"/>
              </a:rPr>
              <a:t>ことや、一時的か</a:t>
            </a:r>
            <a:r>
              <a:rPr sz="1000" spc="-20" dirty="0">
                <a:latin typeface="ＭＳ Ｐゴシック"/>
                <a:cs typeface="ＭＳ Ｐゴシック"/>
              </a:rPr>
              <a:t>つ局所的に非常に高い負荷が</a:t>
            </a:r>
            <a:r>
              <a:rPr sz="1000" spc="-50" dirty="0">
                <a:latin typeface="ＭＳ Ｐゴシック"/>
                <a:cs typeface="ＭＳ Ｐゴシック"/>
              </a:rPr>
              <a:t>か</a:t>
            </a:r>
            <a:r>
              <a:rPr sz="1000" spc="-10" dirty="0">
                <a:latin typeface="ＭＳ Ｐゴシック"/>
                <a:cs typeface="ＭＳ Ｐゴシック"/>
              </a:rPr>
              <a:t>かるケースも想定されること</a:t>
            </a:r>
            <a:r>
              <a:rPr sz="1000" spc="-20" dirty="0">
                <a:latin typeface="ＭＳ Ｐゴシック"/>
                <a:cs typeface="ＭＳ Ｐゴシック"/>
              </a:rPr>
              <a:t>など</a:t>
            </a:r>
            <a:r>
              <a:rPr sz="1000" spc="-10" dirty="0">
                <a:latin typeface="ＭＳ Ｐゴシック"/>
                <a:cs typeface="ＭＳ Ｐゴシック"/>
              </a:rPr>
              <a:t>を十分に勘案し</a:t>
            </a:r>
            <a:r>
              <a:rPr sz="1000" spc="-20" dirty="0">
                <a:latin typeface="ＭＳ Ｐゴシック"/>
                <a:cs typeface="ＭＳ Ｐゴシック"/>
              </a:rPr>
              <a:t>たうえで、</a:t>
            </a:r>
            <a:r>
              <a:rPr sz="1000" spc="-10" dirty="0">
                <a:latin typeface="ＭＳ Ｐゴシック"/>
                <a:cs typeface="ＭＳ Ｐゴシック"/>
              </a:rPr>
              <a:t>適切な</a:t>
            </a:r>
            <a:r>
              <a:rPr sz="1000" spc="-15" dirty="0">
                <a:latin typeface="ＭＳ Ｐゴシック"/>
                <a:cs typeface="ＭＳ Ｐゴシック"/>
              </a:rPr>
              <a:t>シス</a:t>
            </a:r>
            <a:r>
              <a:rPr sz="1000" spc="-10" dirty="0">
                <a:latin typeface="ＭＳ Ｐゴシック"/>
                <a:cs typeface="ＭＳ Ｐゴシック"/>
              </a:rPr>
              <a:t>テムを設計</a:t>
            </a:r>
            <a:r>
              <a:rPr sz="1000" dirty="0">
                <a:latin typeface="ＭＳ Ｐゴシック"/>
                <a:cs typeface="ＭＳ Ｐゴシック"/>
              </a:rPr>
              <a:t>・</a:t>
            </a:r>
            <a:r>
              <a:rPr sz="1000" spc="-10" dirty="0">
                <a:latin typeface="ＭＳ Ｐゴシック"/>
                <a:cs typeface="ＭＳ Ｐゴシック"/>
              </a:rPr>
              <a:t>構築し</a:t>
            </a:r>
            <a:r>
              <a:rPr sz="1000" spc="-15" dirty="0">
                <a:latin typeface="ＭＳ Ｐゴシック"/>
                <a:cs typeface="ＭＳ Ｐゴシック"/>
              </a:rPr>
              <a:t>てい</a:t>
            </a:r>
            <a:r>
              <a:rPr sz="1000" spc="-10" dirty="0">
                <a:latin typeface="ＭＳ Ｐゴシック"/>
                <a:cs typeface="ＭＳ Ｐゴシック"/>
              </a:rPr>
              <a:t>く必</a:t>
            </a:r>
            <a:r>
              <a:rPr sz="1000" dirty="0">
                <a:latin typeface="ＭＳ Ｐゴシック"/>
                <a:cs typeface="ＭＳ Ｐゴシック"/>
              </a:rPr>
              <a:t>要</a:t>
            </a:r>
            <a:r>
              <a:rPr sz="1000" spc="-10" dirty="0">
                <a:latin typeface="ＭＳ Ｐゴシック"/>
                <a:cs typeface="ＭＳ Ｐゴシック"/>
              </a:rPr>
              <a:t>がある</a:t>
            </a:r>
            <a:r>
              <a:rPr sz="1000" spc="-50" dirty="0">
                <a:latin typeface="ＭＳ Ｐゴシック"/>
                <a:cs typeface="ＭＳ Ｐゴシック"/>
              </a:rPr>
              <a:t>。</a:t>
            </a:r>
            <a:endParaRPr sz="1000">
              <a:latin typeface="ＭＳ Ｐゴシック"/>
              <a:cs typeface="ＭＳ Ｐゴシック"/>
            </a:endParaRPr>
          </a:p>
        </p:txBody>
      </p:sp>
      <p:grpSp>
        <p:nvGrpSpPr>
          <p:cNvPr id="8" name="object 8"/>
          <p:cNvGrpSpPr/>
          <p:nvPr/>
        </p:nvGrpSpPr>
        <p:grpSpPr>
          <a:xfrm>
            <a:off x="1687296" y="4171569"/>
            <a:ext cx="8888730" cy="2199640"/>
            <a:chOff x="163296" y="4171569"/>
            <a:chExt cx="8888730" cy="2199640"/>
          </a:xfrm>
        </p:grpSpPr>
        <p:sp>
          <p:nvSpPr>
            <p:cNvPr id="9" name="object 9"/>
            <p:cNvSpPr/>
            <p:nvPr/>
          </p:nvSpPr>
          <p:spPr>
            <a:xfrm>
              <a:off x="188696" y="4184319"/>
              <a:ext cx="5889625" cy="2161540"/>
            </a:xfrm>
            <a:custGeom>
              <a:avLst/>
              <a:gdLst/>
              <a:ahLst/>
              <a:cxnLst/>
              <a:rect l="l" t="t" r="r" b="b"/>
              <a:pathLst>
                <a:path w="5889625" h="2161540">
                  <a:moveTo>
                    <a:pt x="5889625" y="0"/>
                  </a:moveTo>
                  <a:lnTo>
                    <a:pt x="0" y="0"/>
                  </a:lnTo>
                  <a:lnTo>
                    <a:pt x="0" y="2161032"/>
                  </a:lnTo>
                  <a:lnTo>
                    <a:pt x="5889625" y="2161032"/>
                  </a:lnTo>
                  <a:lnTo>
                    <a:pt x="5889625" y="0"/>
                  </a:lnTo>
                  <a:close/>
                </a:path>
              </a:pathLst>
            </a:custGeom>
            <a:solidFill>
              <a:srgbClr val="EBF0DE"/>
            </a:solidFill>
          </p:spPr>
          <p:txBody>
            <a:bodyPr wrap="square" lIns="0" tIns="0" rIns="0" bIns="0" rtlCol="0"/>
            <a:lstStyle/>
            <a:p>
              <a:endParaRPr/>
            </a:p>
          </p:txBody>
        </p:sp>
        <p:sp>
          <p:nvSpPr>
            <p:cNvPr id="10" name="object 10"/>
            <p:cNvSpPr/>
            <p:nvPr/>
          </p:nvSpPr>
          <p:spPr>
            <a:xfrm>
              <a:off x="6078347" y="4184319"/>
              <a:ext cx="2947670" cy="2161540"/>
            </a:xfrm>
            <a:custGeom>
              <a:avLst/>
              <a:gdLst/>
              <a:ahLst/>
              <a:cxnLst/>
              <a:rect l="l" t="t" r="r" b="b"/>
              <a:pathLst>
                <a:path w="2947670" h="2161540">
                  <a:moveTo>
                    <a:pt x="2947670" y="0"/>
                  </a:moveTo>
                  <a:lnTo>
                    <a:pt x="0" y="0"/>
                  </a:lnTo>
                  <a:lnTo>
                    <a:pt x="0" y="2161032"/>
                  </a:lnTo>
                  <a:lnTo>
                    <a:pt x="2947670" y="2161032"/>
                  </a:lnTo>
                  <a:lnTo>
                    <a:pt x="2947670" y="0"/>
                  </a:lnTo>
                  <a:close/>
                </a:path>
              </a:pathLst>
            </a:custGeom>
            <a:solidFill>
              <a:srgbClr val="D6E3BC"/>
            </a:solidFill>
          </p:spPr>
          <p:txBody>
            <a:bodyPr wrap="square" lIns="0" tIns="0" rIns="0" bIns="0" rtlCol="0"/>
            <a:lstStyle/>
            <a:p>
              <a:endParaRPr/>
            </a:p>
          </p:txBody>
        </p:sp>
        <p:sp>
          <p:nvSpPr>
            <p:cNvPr id="11" name="object 11"/>
            <p:cNvSpPr/>
            <p:nvPr/>
          </p:nvSpPr>
          <p:spPr>
            <a:xfrm>
              <a:off x="182346" y="4177919"/>
              <a:ext cx="8850630" cy="2186940"/>
            </a:xfrm>
            <a:custGeom>
              <a:avLst/>
              <a:gdLst/>
              <a:ahLst/>
              <a:cxnLst/>
              <a:rect l="l" t="t" r="r" b="b"/>
              <a:pathLst>
                <a:path w="8850630" h="2186940">
                  <a:moveTo>
                    <a:pt x="5896000" y="0"/>
                  </a:moveTo>
                  <a:lnTo>
                    <a:pt x="5896000" y="2186482"/>
                  </a:lnTo>
                </a:path>
                <a:path w="8850630" h="2186940">
                  <a:moveTo>
                    <a:pt x="6350" y="0"/>
                  </a:moveTo>
                  <a:lnTo>
                    <a:pt x="6350" y="2186482"/>
                  </a:lnTo>
                </a:path>
                <a:path w="8850630" h="2186940">
                  <a:moveTo>
                    <a:pt x="8843670" y="0"/>
                  </a:moveTo>
                  <a:lnTo>
                    <a:pt x="8843670" y="2186482"/>
                  </a:lnTo>
                </a:path>
                <a:path w="8850630" h="2186940">
                  <a:moveTo>
                    <a:pt x="0" y="6349"/>
                  </a:moveTo>
                  <a:lnTo>
                    <a:pt x="8850020" y="6349"/>
                  </a:lnTo>
                </a:path>
              </a:pathLst>
            </a:custGeom>
            <a:ln w="12700">
              <a:solidFill>
                <a:srgbClr val="FFFFFF"/>
              </a:solidFill>
            </a:ln>
          </p:spPr>
          <p:txBody>
            <a:bodyPr wrap="square" lIns="0" tIns="0" rIns="0" bIns="0" rtlCol="0"/>
            <a:lstStyle/>
            <a:p>
              <a:endParaRPr/>
            </a:p>
          </p:txBody>
        </p:sp>
        <p:sp>
          <p:nvSpPr>
            <p:cNvPr id="12" name="object 12"/>
            <p:cNvSpPr/>
            <p:nvPr/>
          </p:nvSpPr>
          <p:spPr>
            <a:xfrm>
              <a:off x="182346" y="6345351"/>
              <a:ext cx="8850630" cy="0"/>
            </a:xfrm>
            <a:custGeom>
              <a:avLst/>
              <a:gdLst/>
              <a:ahLst/>
              <a:cxnLst/>
              <a:rect l="l" t="t" r="r" b="b"/>
              <a:pathLst>
                <a:path w="8850630">
                  <a:moveTo>
                    <a:pt x="0" y="0"/>
                  </a:moveTo>
                  <a:lnTo>
                    <a:pt x="8850020" y="0"/>
                  </a:lnTo>
                </a:path>
              </a:pathLst>
            </a:custGeom>
            <a:ln w="38100">
              <a:solidFill>
                <a:srgbClr val="FFFFFF"/>
              </a:solidFill>
            </a:ln>
          </p:spPr>
          <p:txBody>
            <a:bodyPr wrap="square" lIns="0" tIns="0" rIns="0" bIns="0" rtlCol="0"/>
            <a:lstStyle/>
            <a:p>
              <a:endParaRPr/>
            </a:p>
          </p:txBody>
        </p:sp>
      </p:grpSp>
      <p:sp>
        <p:nvSpPr>
          <p:cNvPr id="13" name="object 13"/>
          <p:cNvSpPr txBox="1"/>
          <p:nvPr/>
        </p:nvSpPr>
        <p:spPr>
          <a:xfrm>
            <a:off x="7682230" y="4118341"/>
            <a:ext cx="2771775" cy="2158365"/>
          </a:xfrm>
          <a:prstGeom prst="rect">
            <a:avLst/>
          </a:prstGeom>
        </p:spPr>
        <p:txBody>
          <a:bodyPr vert="horz" wrap="square" lIns="0" tIns="89535" rIns="0" bIns="0" rtlCol="0">
            <a:spAutoFit/>
          </a:bodyPr>
          <a:lstStyle/>
          <a:p>
            <a:pPr marL="18415" algn="ctr">
              <a:spcBef>
                <a:spcPts val="705"/>
              </a:spcBef>
            </a:pPr>
            <a:r>
              <a:rPr sz="1200" spc="-15" dirty="0">
                <a:latin typeface="メイリオ"/>
                <a:cs typeface="メイリオ"/>
              </a:rPr>
              <a:t>【ボトルネックの解消策】</a:t>
            </a:r>
            <a:endParaRPr sz="1200">
              <a:latin typeface="メイリオ"/>
              <a:cs typeface="メイリオ"/>
            </a:endParaRPr>
          </a:p>
          <a:p>
            <a:pPr algn="ctr">
              <a:spcBef>
                <a:spcPts val="605"/>
              </a:spcBef>
            </a:pPr>
            <a:r>
              <a:rPr sz="1200" dirty="0">
                <a:latin typeface="メイリオ"/>
                <a:cs typeface="メイリオ"/>
              </a:rPr>
              <a:t>①</a:t>
            </a:r>
            <a:r>
              <a:rPr sz="1200" b="1" dirty="0">
                <a:solidFill>
                  <a:srgbClr val="006FC0"/>
                </a:solidFill>
                <a:latin typeface="メイリオ"/>
                <a:cs typeface="メイリオ"/>
              </a:rPr>
              <a:t>スケールアップ</a:t>
            </a:r>
            <a:r>
              <a:rPr sz="1200" dirty="0">
                <a:latin typeface="メイリオ"/>
                <a:cs typeface="メイリオ"/>
              </a:rPr>
              <a:t>（サーバの能力向上</a:t>
            </a:r>
            <a:r>
              <a:rPr sz="1200" spc="-50" dirty="0">
                <a:latin typeface="メイリオ"/>
                <a:cs typeface="メイリオ"/>
              </a:rPr>
              <a:t>）</a:t>
            </a:r>
            <a:endParaRPr sz="1200">
              <a:latin typeface="メイリオ"/>
              <a:cs typeface="メイリオ"/>
            </a:endParaRPr>
          </a:p>
          <a:p>
            <a:pPr marR="305435" algn="ctr">
              <a:spcBef>
                <a:spcPts val="645"/>
              </a:spcBef>
            </a:pPr>
            <a:r>
              <a:rPr sz="1200" dirty="0">
                <a:latin typeface="メイリオ"/>
                <a:cs typeface="メイリオ"/>
              </a:rPr>
              <a:t>②</a:t>
            </a:r>
            <a:r>
              <a:rPr sz="1200" b="1" dirty="0">
                <a:solidFill>
                  <a:srgbClr val="006FC0"/>
                </a:solidFill>
                <a:latin typeface="メイリオ"/>
                <a:cs typeface="メイリオ"/>
              </a:rPr>
              <a:t>スケールアウト</a:t>
            </a:r>
            <a:r>
              <a:rPr sz="1200" dirty="0">
                <a:latin typeface="メイリオ"/>
                <a:cs typeface="メイリオ"/>
              </a:rPr>
              <a:t>（</a:t>
            </a:r>
            <a:r>
              <a:rPr sz="1200" spc="-5" dirty="0">
                <a:latin typeface="ＭＳ Ｐゴシック"/>
                <a:cs typeface="ＭＳ Ｐゴシック"/>
              </a:rPr>
              <a:t>サーバ</a:t>
            </a:r>
            <a:r>
              <a:rPr sz="1200" dirty="0">
                <a:latin typeface="メイリオ"/>
                <a:cs typeface="メイリオ"/>
              </a:rPr>
              <a:t>の増設</a:t>
            </a:r>
            <a:r>
              <a:rPr sz="1200" spc="-50" dirty="0">
                <a:latin typeface="メイリオ"/>
                <a:cs typeface="メイリオ"/>
              </a:rPr>
              <a:t>）</a:t>
            </a:r>
            <a:endParaRPr sz="1200">
              <a:latin typeface="メイリオ"/>
              <a:cs typeface="メイリオ"/>
            </a:endParaRPr>
          </a:p>
          <a:p>
            <a:pPr marL="195580" marR="96520" indent="-91440" algn="just">
              <a:spcBef>
                <a:spcPts val="775"/>
              </a:spcBef>
            </a:pPr>
            <a:r>
              <a:rPr sz="1100" spc="-15" dirty="0">
                <a:latin typeface="ＭＳ Ｐゴシック"/>
                <a:cs typeface="ＭＳ Ｐゴシック"/>
              </a:rPr>
              <a:t>─ スケールアウトのみで本番環境</a:t>
            </a:r>
            <a:r>
              <a:rPr sz="1100" dirty="0">
                <a:latin typeface="ＭＳ Ｐゴシック"/>
                <a:cs typeface="ＭＳ Ｐゴシック"/>
              </a:rPr>
              <a:t>（</a:t>
            </a:r>
            <a:r>
              <a:rPr sz="1100" spc="-25" dirty="0">
                <a:latin typeface="ＭＳ Ｐゴシック"/>
                <a:cs typeface="ＭＳ Ｐゴシック"/>
              </a:rPr>
              <a:t>スルー</a:t>
            </a:r>
            <a:r>
              <a:rPr sz="1100" dirty="0">
                <a:latin typeface="ＭＳ Ｐゴシック"/>
                <a:cs typeface="ＭＳ Ｐゴシック"/>
              </a:rPr>
              <a:t>プット10</a:t>
            </a:r>
            <a:r>
              <a:rPr sz="1100" spc="-5" dirty="0">
                <a:latin typeface="ＭＳ Ｐゴシック"/>
                <a:cs typeface="ＭＳ Ｐゴシック"/>
              </a:rPr>
              <a:t>万件/秒と仮定</a:t>
            </a:r>
            <a:r>
              <a:rPr sz="1100" dirty="0">
                <a:latin typeface="ＭＳ Ｐゴシック"/>
                <a:cs typeface="ＭＳ Ｐゴシック"/>
              </a:rPr>
              <a:t>）</a:t>
            </a:r>
            <a:r>
              <a:rPr sz="1100" spc="-15" dirty="0">
                <a:latin typeface="ＭＳ Ｐゴシック"/>
                <a:cs typeface="ＭＳ Ｐゴシック"/>
              </a:rPr>
              <a:t>を構築する場合に</a:t>
            </a:r>
            <a:r>
              <a:rPr sz="1100" spc="-10" dirty="0">
                <a:latin typeface="ＭＳ Ｐゴシック"/>
                <a:cs typeface="ＭＳ Ｐゴシック"/>
              </a:rPr>
              <a:t>必要となる</a:t>
            </a:r>
            <a:r>
              <a:rPr sz="1100" dirty="0">
                <a:latin typeface="ＭＳ Ｐゴシック"/>
                <a:cs typeface="ＭＳ Ｐゴシック"/>
              </a:rPr>
              <a:t>DB</a:t>
            </a:r>
            <a:r>
              <a:rPr sz="1100" spc="-10" dirty="0">
                <a:latin typeface="ＭＳ Ｐゴシック"/>
                <a:cs typeface="ＭＳ Ｐゴシック"/>
              </a:rPr>
              <a:t>サーバ台数</a:t>
            </a:r>
            <a:r>
              <a:rPr sz="1100" dirty="0">
                <a:latin typeface="ＭＳ Ｐゴシック"/>
                <a:cs typeface="ＭＳ Ｐゴシック"/>
              </a:rPr>
              <a:t>（</a:t>
            </a:r>
            <a:r>
              <a:rPr sz="1100" spc="-5" dirty="0">
                <a:latin typeface="ＭＳ Ｐゴシック"/>
                <a:cs typeface="ＭＳ Ｐゴシック"/>
              </a:rPr>
              <a:t>中銀台帳分</a:t>
            </a:r>
            <a:r>
              <a:rPr sz="1100" dirty="0">
                <a:latin typeface="ＭＳ Ｐゴシック"/>
                <a:cs typeface="ＭＳ Ｐゴシック"/>
              </a:rPr>
              <a:t>）</a:t>
            </a:r>
            <a:r>
              <a:rPr sz="1100" spc="-50" dirty="0">
                <a:latin typeface="ＭＳ Ｐゴシック"/>
                <a:cs typeface="ＭＳ Ｐゴシック"/>
              </a:rPr>
              <a:t>を</a:t>
            </a:r>
            <a:r>
              <a:rPr sz="1100" spc="-20" dirty="0">
                <a:latin typeface="ＭＳ Ｐゴシック"/>
                <a:cs typeface="ＭＳ Ｐゴシック"/>
              </a:rPr>
              <a:t>試算すると、パターン１と２はほぼ同じ。パ</a:t>
            </a:r>
            <a:r>
              <a:rPr sz="1100" spc="-10" dirty="0">
                <a:latin typeface="ＭＳ Ｐゴシック"/>
                <a:cs typeface="ＭＳ Ｐゴシック"/>
              </a:rPr>
              <a:t>ターン３は、その</a:t>
            </a:r>
            <a:r>
              <a:rPr sz="1100" dirty="0">
                <a:latin typeface="ＭＳ Ｐゴシック"/>
                <a:cs typeface="ＭＳ Ｐゴシック"/>
              </a:rPr>
              <a:t>２～３</a:t>
            </a:r>
            <a:r>
              <a:rPr sz="1100" spc="-20" dirty="0">
                <a:latin typeface="ＭＳ Ｐゴシック"/>
                <a:cs typeface="ＭＳ Ｐゴシック"/>
              </a:rPr>
              <a:t>倍の台数が必要。</a:t>
            </a:r>
            <a:endParaRPr sz="1100">
              <a:latin typeface="ＭＳ Ｐゴシック"/>
              <a:cs typeface="ＭＳ Ｐゴシック"/>
            </a:endParaRPr>
          </a:p>
          <a:p>
            <a:pPr marL="195580" marR="111125" indent="-91440" algn="just">
              <a:spcBef>
                <a:spcPts val="600"/>
              </a:spcBef>
            </a:pPr>
            <a:r>
              <a:rPr sz="1100" spc="-10" dirty="0">
                <a:latin typeface="ＭＳ Ｐゴシック"/>
                <a:cs typeface="ＭＳ Ｐゴシック"/>
              </a:rPr>
              <a:t>─ サーバ増設の際には、並列化された</a:t>
            </a:r>
            <a:r>
              <a:rPr sz="1100" spc="-25" dirty="0">
                <a:latin typeface="ＭＳ Ｐゴシック"/>
                <a:cs typeface="ＭＳ Ｐゴシック"/>
              </a:rPr>
              <a:t>DB</a:t>
            </a:r>
            <a:r>
              <a:rPr sz="1100" spc="-20" dirty="0">
                <a:latin typeface="ＭＳ Ｐゴシック"/>
                <a:cs typeface="ＭＳ Ｐゴシック"/>
              </a:rPr>
              <a:t>の業務処理が偏らないよう工夫が必要。</a:t>
            </a:r>
            <a:endParaRPr sz="1100">
              <a:latin typeface="ＭＳ Ｐゴシック"/>
              <a:cs typeface="ＭＳ Ｐゴシック"/>
            </a:endParaRPr>
          </a:p>
        </p:txBody>
      </p:sp>
      <p:sp>
        <p:nvSpPr>
          <p:cNvPr id="14" name="object 14"/>
          <p:cNvSpPr txBox="1"/>
          <p:nvPr/>
        </p:nvSpPr>
        <p:spPr>
          <a:xfrm>
            <a:off x="1766418" y="3920490"/>
            <a:ext cx="7204075" cy="228268"/>
          </a:xfrm>
          <a:prstGeom prst="rect">
            <a:avLst/>
          </a:prstGeom>
        </p:spPr>
        <p:txBody>
          <a:bodyPr vert="horz" wrap="square" lIns="0" tIns="12700" rIns="0" bIns="0" rtlCol="0">
            <a:spAutoFit/>
          </a:bodyPr>
          <a:lstStyle/>
          <a:p>
            <a:pPr marL="12700">
              <a:spcBef>
                <a:spcPts val="100"/>
              </a:spcBef>
            </a:pPr>
            <a:r>
              <a:rPr sz="1400" dirty="0">
                <a:latin typeface="ＭＳ Ｐゴシック"/>
                <a:cs typeface="ＭＳ Ｐゴシック"/>
              </a:rPr>
              <a:t>（２）</a:t>
            </a:r>
            <a:r>
              <a:rPr sz="1400" b="1" spc="-20" dirty="0">
                <a:solidFill>
                  <a:srgbClr val="006FC0"/>
                </a:solidFill>
                <a:latin typeface="ＭＳ Ｐゴシック"/>
                <a:cs typeface="ＭＳ Ｐゴシック"/>
              </a:rPr>
              <a:t>リソース制約の影</a:t>
            </a:r>
            <a:r>
              <a:rPr sz="1400" b="1" spc="-25" dirty="0">
                <a:solidFill>
                  <a:srgbClr val="006FC0"/>
                </a:solidFill>
                <a:latin typeface="ＭＳ Ｐゴシック"/>
                <a:cs typeface="ＭＳ Ｐゴシック"/>
              </a:rPr>
              <a:t>響</a:t>
            </a:r>
            <a:r>
              <a:rPr sz="1400" dirty="0">
                <a:latin typeface="ＭＳ Ｐゴシック"/>
                <a:cs typeface="ＭＳ Ｐゴシック"/>
              </a:rPr>
              <a:t>（</a:t>
            </a:r>
            <a:r>
              <a:rPr sz="1400" spc="-15" dirty="0">
                <a:latin typeface="ＭＳ Ｐゴシック"/>
                <a:cs typeface="ＭＳ Ｐゴシック"/>
              </a:rPr>
              <a:t>特にパターン３。パターン１、２も処理件数の増加とともに制約が生じる</a:t>
            </a:r>
            <a:r>
              <a:rPr sz="1400" spc="-50" dirty="0">
                <a:latin typeface="ＭＳ Ｐゴシック"/>
                <a:cs typeface="ＭＳ Ｐゴシック"/>
              </a:rPr>
              <a:t>）</a:t>
            </a:r>
            <a:endParaRPr sz="1400">
              <a:latin typeface="ＭＳ Ｐゴシック"/>
              <a:cs typeface="ＭＳ Ｐゴシック"/>
            </a:endParaRPr>
          </a:p>
        </p:txBody>
      </p:sp>
      <p:sp>
        <p:nvSpPr>
          <p:cNvPr id="15" name="object 15"/>
          <p:cNvSpPr txBox="1"/>
          <p:nvPr/>
        </p:nvSpPr>
        <p:spPr>
          <a:xfrm>
            <a:off x="1811985" y="4453128"/>
            <a:ext cx="177800" cy="874394"/>
          </a:xfrm>
          <a:prstGeom prst="rect">
            <a:avLst/>
          </a:prstGeom>
        </p:spPr>
        <p:txBody>
          <a:bodyPr vert="horz" wrap="square" lIns="0" tIns="57785" rIns="0" bIns="0" rtlCol="0">
            <a:spAutoFit/>
          </a:bodyPr>
          <a:lstStyle/>
          <a:p>
            <a:pPr marL="12700" marR="5080" algn="just">
              <a:lnSpc>
                <a:spcPct val="75200"/>
              </a:lnSpc>
              <a:spcBef>
                <a:spcPts val="455"/>
              </a:spcBef>
            </a:pPr>
            <a:r>
              <a:rPr sz="1200" spc="55" dirty="0">
                <a:latin typeface="ＭＳ Ｐゴシック"/>
                <a:cs typeface="ＭＳ Ｐゴシック"/>
              </a:rPr>
              <a:t>ス</a:t>
            </a:r>
            <a:r>
              <a:rPr sz="1200" spc="-50" dirty="0">
                <a:latin typeface="ＭＳ Ｐゴシック"/>
                <a:cs typeface="ＭＳ Ｐゴシック"/>
              </a:rPr>
              <a:t>ルー</a:t>
            </a:r>
            <a:r>
              <a:rPr sz="1200" spc="85" dirty="0">
                <a:latin typeface="ＭＳ Ｐゴシック"/>
                <a:cs typeface="ＭＳ Ｐゴシック"/>
              </a:rPr>
              <a:t>プ</a:t>
            </a:r>
            <a:endParaRPr sz="1200">
              <a:latin typeface="ＭＳ Ｐゴシック"/>
              <a:cs typeface="ＭＳ Ｐゴシック"/>
            </a:endParaRPr>
          </a:p>
          <a:p>
            <a:pPr marL="12700" marR="5080">
              <a:lnSpc>
                <a:spcPct val="60200"/>
              </a:lnSpc>
              <a:spcBef>
                <a:spcPts val="265"/>
              </a:spcBef>
            </a:pPr>
            <a:r>
              <a:rPr sz="1200" spc="265" dirty="0">
                <a:latin typeface="ＭＳ Ｐゴシック"/>
                <a:cs typeface="ＭＳ Ｐゴシック"/>
              </a:rPr>
              <a:t>ッ</a:t>
            </a:r>
            <a:r>
              <a:rPr sz="1200" spc="370" dirty="0">
                <a:latin typeface="ＭＳ Ｐゴシック"/>
                <a:cs typeface="ＭＳ Ｐゴシック"/>
              </a:rPr>
              <a:t>ト</a:t>
            </a:r>
            <a:endParaRPr sz="1200">
              <a:latin typeface="ＭＳ Ｐゴシック"/>
              <a:cs typeface="ＭＳ Ｐゴシック"/>
            </a:endParaRPr>
          </a:p>
        </p:txBody>
      </p:sp>
      <p:sp>
        <p:nvSpPr>
          <p:cNvPr id="16" name="object 16"/>
          <p:cNvSpPr txBox="1"/>
          <p:nvPr/>
        </p:nvSpPr>
        <p:spPr>
          <a:xfrm>
            <a:off x="2497023" y="4246626"/>
            <a:ext cx="4531360" cy="197490"/>
          </a:xfrm>
          <a:prstGeom prst="rect">
            <a:avLst/>
          </a:prstGeom>
        </p:spPr>
        <p:txBody>
          <a:bodyPr vert="horz" wrap="square" lIns="0" tIns="12700" rIns="0" bIns="0" rtlCol="0">
            <a:spAutoFit/>
          </a:bodyPr>
          <a:lstStyle/>
          <a:p>
            <a:pPr marL="12700">
              <a:spcBef>
                <a:spcPts val="100"/>
              </a:spcBef>
              <a:tabLst>
                <a:tab pos="1884045" algn="l"/>
                <a:tab pos="3756025" algn="l"/>
              </a:tabLst>
            </a:pPr>
            <a:r>
              <a:rPr sz="1200" dirty="0">
                <a:latin typeface="游ゴシック Medium"/>
                <a:cs typeface="游ゴシック Medium"/>
              </a:rPr>
              <a:t>パターン</a:t>
            </a:r>
            <a:r>
              <a:rPr sz="1200" spc="-50" dirty="0">
                <a:latin typeface="游ゴシック Medium"/>
                <a:cs typeface="游ゴシック Medium"/>
              </a:rPr>
              <a:t>１</a:t>
            </a:r>
            <a:r>
              <a:rPr sz="1200" dirty="0">
                <a:latin typeface="游ゴシック Medium"/>
                <a:cs typeface="游ゴシック Medium"/>
              </a:rPr>
              <a:t>	パターン</a:t>
            </a:r>
            <a:r>
              <a:rPr sz="1200" spc="-50" dirty="0">
                <a:latin typeface="游ゴシック Medium"/>
                <a:cs typeface="游ゴシック Medium"/>
              </a:rPr>
              <a:t>２</a:t>
            </a:r>
            <a:r>
              <a:rPr sz="1200" dirty="0">
                <a:latin typeface="游ゴシック Medium"/>
                <a:cs typeface="游ゴシック Medium"/>
              </a:rPr>
              <a:t>	パターン</a:t>
            </a:r>
            <a:r>
              <a:rPr sz="1200" spc="-50" dirty="0">
                <a:latin typeface="游ゴシック Medium"/>
                <a:cs typeface="游ゴシック Medium"/>
              </a:rPr>
              <a:t>３</a:t>
            </a:r>
            <a:endParaRPr sz="1200">
              <a:latin typeface="游ゴシック Medium"/>
              <a:cs typeface="游ゴシック Medium"/>
            </a:endParaRPr>
          </a:p>
        </p:txBody>
      </p:sp>
      <p:grpSp>
        <p:nvGrpSpPr>
          <p:cNvPr id="17" name="object 17"/>
          <p:cNvGrpSpPr/>
          <p:nvPr/>
        </p:nvGrpSpPr>
        <p:grpSpPr>
          <a:xfrm>
            <a:off x="2107502" y="2006855"/>
            <a:ext cx="1657985" cy="1577975"/>
            <a:chOff x="583501" y="2006854"/>
            <a:chExt cx="1657985" cy="1577975"/>
          </a:xfrm>
        </p:grpSpPr>
        <p:sp>
          <p:nvSpPr>
            <p:cNvPr id="18" name="object 18"/>
            <p:cNvSpPr/>
            <p:nvPr/>
          </p:nvSpPr>
          <p:spPr>
            <a:xfrm>
              <a:off x="588263" y="2013204"/>
              <a:ext cx="1123315" cy="1519555"/>
            </a:xfrm>
            <a:custGeom>
              <a:avLst/>
              <a:gdLst/>
              <a:ahLst/>
              <a:cxnLst/>
              <a:rect l="l" t="t" r="r" b="b"/>
              <a:pathLst>
                <a:path w="1123314" h="1519554">
                  <a:moveTo>
                    <a:pt x="0" y="1519427"/>
                  </a:moveTo>
                  <a:lnTo>
                    <a:pt x="1123188" y="1519427"/>
                  </a:lnTo>
                  <a:lnTo>
                    <a:pt x="1123188" y="0"/>
                  </a:lnTo>
                  <a:lnTo>
                    <a:pt x="0" y="0"/>
                  </a:lnTo>
                  <a:lnTo>
                    <a:pt x="0" y="1519427"/>
                  </a:lnTo>
                  <a:close/>
                </a:path>
              </a:pathLst>
            </a:custGeom>
            <a:solidFill>
              <a:srgbClr val="FFFFFF"/>
            </a:solidFill>
          </p:spPr>
          <p:txBody>
            <a:bodyPr wrap="square" lIns="0" tIns="0" rIns="0" bIns="0" rtlCol="0"/>
            <a:lstStyle/>
            <a:p>
              <a:endParaRPr/>
            </a:p>
          </p:txBody>
        </p:sp>
        <p:sp>
          <p:nvSpPr>
            <p:cNvPr id="19" name="object 19"/>
            <p:cNvSpPr/>
            <p:nvPr/>
          </p:nvSpPr>
          <p:spPr>
            <a:xfrm>
              <a:off x="1711452" y="2013216"/>
              <a:ext cx="480059" cy="1519555"/>
            </a:xfrm>
            <a:custGeom>
              <a:avLst/>
              <a:gdLst/>
              <a:ahLst/>
              <a:cxnLst/>
              <a:rect l="l" t="t" r="r" b="b"/>
              <a:pathLst>
                <a:path w="480060" h="1519554">
                  <a:moveTo>
                    <a:pt x="53327" y="0"/>
                  </a:moveTo>
                  <a:lnTo>
                    <a:pt x="0" y="0"/>
                  </a:lnTo>
                  <a:lnTo>
                    <a:pt x="0" y="1519428"/>
                  </a:lnTo>
                  <a:lnTo>
                    <a:pt x="53327" y="1519428"/>
                  </a:lnTo>
                  <a:lnTo>
                    <a:pt x="53327" y="0"/>
                  </a:lnTo>
                  <a:close/>
                </a:path>
                <a:path w="480060" h="1519554">
                  <a:moveTo>
                    <a:pt x="160007" y="0"/>
                  </a:moveTo>
                  <a:lnTo>
                    <a:pt x="106680" y="0"/>
                  </a:lnTo>
                  <a:lnTo>
                    <a:pt x="53340" y="0"/>
                  </a:lnTo>
                  <a:lnTo>
                    <a:pt x="53340" y="1519428"/>
                  </a:lnTo>
                  <a:lnTo>
                    <a:pt x="106680" y="1519428"/>
                  </a:lnTo>
                  <a:lnTo>
                    <a:pt x="160007" y="1519428"/>
                  </a:lnTo>
                  <a:lnTo>
                    <a:pt x="160007" y="0"/>
                  </a:lnTo>
                  <a:close/>
                </a:path>
                <a:path w="480060" h="1519554">
                  <a:moveTo>
                    <a:pt x="320027" y="0"/>
                  </a:moveTo>
                  <a:lnTo>
                    <a:pt x="266700" y="0"/>
                  </a:lnTo>
                  <a:lnTo>
                    <a:pt x="213360" y="0"/>
                  </a:lnTo>
                  <a:lnTo>
                    <a:pt x="160020" y="0"/>
                  </a:lnTo>
                  <a:lnTo>
                    <a:pt x="160020" y="1519428"/>
                  </a:lnTo>
                  <a:lnTo>
                    <a:pt x="213360" y="1519428"/>
                  </a:lnTo>
                  <a:lnTo>
                    <a:pt x="266700" y="1519428"/>
                  </a:lnTo>
                  <a:lnTo>
                    <a:pt x="320027" y="1519428"/>
                  </a:lnTo>
                  <a:lnTo>
                    <a:pt x="320027" y="0"/>
                  </a:lnTo>
                  <a:close/>
                </a:path>
                <a:path w="480060" h="1519554">
                  <a:moveTo>
                    <a:pt x="426707" y="0"/>
                  </a:moveTo>
                  <a:lnTo>
                    <a:pt x="373380" y="0"/>
                  </a:lnTo>
                  <a:lnTo>
                    <a:pt x="320040" y="0"/>
                  </a:lnTo>
                  <a:lnTo>
                    <a:pt x="320040" y="1519428"/>
                  </a:lnTo>
                  <a:lnTo>
                    <a:pt x="373380" y="1519428"/>
                  </a:lnTo>
                  <a:lnTo>
                    <a:pt x="426707" y="1519428"/>
                  </a:lnTo>
                  <a:lnTo>
                    <a:pt x="426707" y="0"/>
                  </a:lnTo>
                  <a:close/>
                </a:path>
                <a:path w="480060" h="1519554">
                  <a:moveTo>
                    <a:pt x="480060" y="0"/>
                  </a:moveTo>
                  <a:lnTo>
                    <a:pt x="426720" y="0"/>
                  </a:lnTo>
                  <a:lnTo>
                    <a:pt x="426720" y="1519428"/>
                  </a:lnTo>
                  <a:lnTo>
                    <a:pt x="480060" y="1519428"/>
                  </a:lnTo>
                  <a:lnTo>
                    <a:pt x="480060" y="0"/>
                  </a:lnTo>
                  <a:close/>
                </a:path>
              </a:pathLst>
            </a:custGeom>
            <a:solidFill>
              <a:srgbClr val="DCE6F1"/>
            </a:solidFill>
          </p:spPr>
          <p:txBody>
            <a:bodyPr wrap="square" lIns="0" tIns="0" rIns="0" bIns="0" rtlCol="0"/>
            <a:lstStyle/>
            <a:p>
              <a:endParaRPr/>
            </a:p>
          </p:txBody>
        </p:sp>
        <p:sp>
          <p:nvSpPr>
            <p:cNvPr id="20" name="object 20"/>
            <p:cNvSpPr/>
            <p:nvPr/>
          </p:nvSpPr>
          <p:spPr>
            <a:xfrm>
              <a:off x="588263" y="2013204"/>
              <a:ext cx="35560" cy="1519555"/>
            </a:xfrm>
            <a:custGeom>
              <a:avLst/>
              <a:gdLst/>
              <a:ahLst/>
              <a:cxnLst/>
              <a:rect l="l" t="t" r="r" b="b"/>
              <a:pathLst>
                <a:path w="35559" h="1519554">
                  <a:moveTo>
                    <a:pt x="0" y="1519428"/>
                  </a:moveTo>
                  <a:lnTo>
                    <a:pt x="0" y="0"/>
                  </a:lnTo>
                </a:path>
                <a:path w="35559" h="1519554">
                  <a:moveTo>
                    <a:pt x="0" y="1519428"/>
                  </a:moveTo>
                  <a:lnTo>
                    <a:pt x="35051" y="1519428"/>
                  </a:lnTo>
                </a:path>
                <a:path w="35559" h="1519554">
                  <a:moveTo>
                    <a:pt x="0" y="1013460"/>
                  </a:moveTo>
                  <a:lnTo>
                    <a:pt x="35051" y="1013460"/>
                  </a:lnTo>
                </a:path>
                <a:path w="35559" h="1519554">
                  <a:moveTo>
                    <a:pt x="0" y="507492"/>
                  </a:moveTo>
                  <a:lnTo>
                    <a:pt x="35051" y="507492"/>
                  </a:lnTo>
                </a:path>
                <a:path w="35559" h="1519554">
                  <a:moveTo>
                    <a:pt x="0" y="0"/>
                  </a:moveTo>
                  <a:lnTo>
                    <a:pt x="35051" y="0"/>
                  </a:lnTo>
                </a:path>
              </a:pathLst>
            </a:custGeom>
            <a:ln w="9144">
              <a:solidFill>
                <a:srgbClr val="000000"/>
              </a:solidFill>
            </a:ln>
          </p:spPr>
          <p:txBody>
            <a:bodyPr wrap="square" lIns="0" tIns="0" rIns="0" bIns="0" rtlCol="0"/>
            <a:lstStyle/>
            <a:p>
              <a:endParaRPr/>
            </a:p>
          </p:txBody>
        </p:sp>
        <p:sp>
          <p:nvSpPr>
            <p:cNvPr id="21" name="object 21"/>
            <p:cNvSpPr/>
            <p:nvPr/>
          </p:nvSpPr>
          <p:spPr>
            <a:xfrm>
              <a:off x="614171" y="2013204"/>
              <a:ext cx="1551940" cy="1469390"/>
            </a:xfrm>
            <a:custGeom>
              <a:avLst/>
              <a:gdLst/>
              <a:ahLst/>
              <a:cxnLst/>
              <a:rect l="l" t="t" r="r" b="b"/>
              <a:pathLst>
                <a:path w="1551939" h="1469389">
                  <a:moveTo>
                    <a:pt x="0" y="1469136"/>
                  </a:moveTo>
                  <a:lnTo>
                    <a:pt x="53340" y="1418844"/>
                  </a:lnTo>
                  <a:lnTo>
                    <a:pt x="106679" y="1368552"/>
                  </a:lnTo>
                  <a:lnTo>
                    <a:pt x="160020" y="1316736"/>
                  </a:lnTo>
                  <a:lnTo>
                    <a:pt x="213359" y="1266444"/>
                  </a:lnTo>
                  <a:lnTo>
                    <a:pt x="268224" y="1216152"/>
                  </a:lnTo>
                  <a:lnTo>
                    <a:pt x="321564" y="1165860"/>
                  </a:lnTo>
                  <a:lnTo>
                    <a:pt x="374903" y="1115568"/>
                  </a:lnTo>
                  <a:lnTo>
                    <a:pt x="428244" y="1063752"/>
                  </a:lnTo>
                  <a:lnTo>
                    <a:pt x="481584" y="1013460"/>
                  </a:lnTo>
                  <a:lnTo>
                    <a:pt x="534924" y="963168"/>
                  </a:lnTo>
                  <a:lnTo>
                    <a:pt x="588264" y="912876"/>
                  </a:lnTo>
                  <a:lnTo>
                    <a:pt x="641604" y="861060"/>
                  </a:lnTo>
                  <a:lnTo>
                    <a:pt x="694944" y="810768"/>
                  </a:lnTo>
                  <a:lnTo>
                    <a:pt x="748284" y="760476"/>
                  </a:lnTo>
                  <a:lnTo>
                    <a:pt x="801624" y="710184"/>
                  </a:lnTo>
                  <a:lnTo>
                    <a:pt x="856488" y="658368"/>
                  </a:lnTo>
                  <a:lnTo>
                    <a:pt x="909828" y="608076"/>
                  </a:lnTo>
                  <a:lnTo>
                    <a:pt x="963168" y="557784"/>
                  </a:lnTo>
                  <a:lnTo>
                    <a:pt x="1016508" y="507492"/>
                  </a:lnTo>
                  <a:lnTo>
                    <a:pt x="1069848" y="455675"/>
                  </a:lnTo>
                  <a:lnTo>
                    <a:pt x="1123188" y="405384"/>
                  </a:lnTo>
                  <a:lnTo>
                    <a:pt x="1176528" y="355092"/>
                  </a:lnTo>
                  <a:lnTo>
                    <a:pt x="1229867" y="304800"/>
                  </a:lnTo>
                  <a:lnTo>
                    <a:pt x="1283208" y="252984"/>
                  </a:lnTo>
                  <a:lnTo>
                    <a:pt x="1336548" y="202692"/>
                  </a:lnTo>
                  <a:lnTo>
                    <a:pt x="1391411" y="152400"/>
                  </a:lnTo>
                  <a:lnTo>
                    <a:pt x="1444752" y="102108"/>
                  </a:lnTo>
                  <a:lnTo>
                    <a:pt x="1498092" y="50292"/>
                  </a:lnTo>
                  <a:lnTo>
                    <a:pt x="1551432" y="0"/>
                  </a:lnTo>
                </a:path>
              </a:pathLst>
            </a:custGeom>
            <a:ln w="12192">
              <a:solidFill>
                <a:srgbClr val="FF0000"/>
              </a:solidFill>
              <a:prstDash val="dash"/>
            </a:ln>
          </p:spPr>
          <p:txBody>
            <a:bodyPr wrap="square" lIns="0" tIns="0" rIns="0" bIns="0" rtlCol="0"/>
            <a:lstStyle/>
            <a:p>
              <a:endParaRPr/>
            </a:p>
          </p:txBody>
        </p:sp>
        <p:sp>
          <p:nvSpPr>
            <p:cNvPr id="22" name="object 22"/>
            <p:cNvSpPr/>
            <p:nvPr/>
          </p:nvSpPr>
          <p:spPr>
            <a:xfrm>
              <a:off x="614933" y="2367534"/>
              <a:ext cx="1550035" cy="1115695"/>
            </a:xfrm>
            <a:custGeom>
              <a:avLst/>
              <a:gdLst/>
              <a:ahLst/>
              <a:cxnLst/>
              <a:rect l="l" t="t" r="r" b="b"/>
              <a:pathLst>
                <a:path w="1550035" h="1115695">
                  <a:moveTo>
                    <a:pt x="0" y="1115567"/>
                  </a:moveTo>
                  <a:lnTo>
                    <a:pt x="53339" y="1063752"/>
                  </a:lnTo>
                  <a:lnTo>
                    <a:pt x="106679" y="1013460"/>
                  </a:lnTo>
                  <a:lnTo>
                    <a:pt x="160020" y="963167"/>
                  </a:lnTo>
                  <a:lnTo>
                    <a:pt x="213359" y="912876"/>
                  </a:lnTo>
                  <a:lnTo>
                    <a:pt x="266700" y="861060"/>
                  </a:lnTo>
                  <a:lnTo>
                    <a:pt x="320040" y="810767"/>
                  </a:lnTo>
                  <a:lnTo>
                    <a:pt x="373379" y="760476"/>
                  </a:lnTo>
                  <a:lnTo>
                    <a:pt x="426719" y="710183"/>
                  </a:lnTo>
                  <a:lnTo>
                    <a:pt x="480059" y="659891"/>
                  </a:lnTo>
                  <a:lnTo>
                    <a:pt x="534924" y="608076"/>
                  </a:lnTo>
                  <a:lnTo>
                    <a:pt x="588263" y="557783"/>
                  </a:lnTo>
                  <a:lnTo>
                    <a:pt x="641604" y="507491"/>
                  </a:lnTo>
                  <a:lnTo>
                    <a:pt x="694944" y="457200"/>
                  </a:lnTo>
                  <a:lnTo>
                    <a:pt x="748284" y="405383"/>
                  </a:lnTo>
                  <a:lnTo>
                    <a:pt x="801624" y="355091"/>
                  </a:lnTo>
                  <a:lnTo>
                    <a:pt x="854963" y="304800"/>
                  </a:lnTo>
                  <a:lnTo>
                    <a:pt x="908304" y="254507"/>
                  </a:lnTo>
                  <a:lnTo>
                    <a:pt x="961644" y="202691"/>
                  </a:lnTo>
                  <a:lnTo>
                    <a:pt x="1014984" y="152400"/>
                  </a:lnTo>
                  <a:lnTo>
                    <a:pt x="1068323" y="102107"/>
                  </a:lnTo>
                  <a:lnTo>
                    <a:pt x="1123188" y="71627"/>
                  </a:lnTo>
                  <a:lnTo>
                    <a:pt x="1176528" y="53339"/>
                  </a:lnTo>
                  <a:lnTo>
                    <a:pt x="1229867" y="39624"/>
                  </a:lnTo>
                  <a:lnTo>
                    <a:pt x="1283208" y="30479"/>
                  </a:lnTo>
                  <a:lnTo>
                    <a:pt x="1336548" y="22860"/>
                  </a:lnTo>
                  <a:lnTo>
                    <a:pt x="1389888" y="15239"/>
                  </a:lnTo>
                  <a:lnTo>
                    <a:pt x="1443228" y="9143"/>
                  </a:lnTo>
                  <a:lnTo>
                    <a:pt x="1496567" y="4571"/>
                  </a:lnTo>
                  <a:lnTo>
                    <a:pt x="1549908" y="0"/>
                  </a:lnTo>
                </a:path>
              </a:pathLst>
            </a:custGeom>
            <a:ln w="28956">
              <a:solidFill>
                <a:srgbClr val="FF0000"/>
              </a:solidFill>
            </a:ln>
          </p:spPr>
          <p:txBody>
            <a:bodyPr wrap="square" lIns="0" tIns="0" rIns="0" bIns="0" rtlCol="0"/>
            <a:lstStyle/>
            <a:p>
              <a:endParaRPr/>
            </a:p>
          </p:txBody>
        </p:sp>
        <p:sp>
          <p:nvSpPr>
            <p:cNvPr id="23" name="object 23"/>
            <p:cNvSpPr/>
            <p:nvPr/>
          </p:nvSpPr>
          <p:spPr>
            <a:xfrm>
              <a:off x="585215" y="3480943"/>
              <a:ext cx="1656080" cy="103505"/>
            </a:xfrm>
            <a:custGeom>
              <a:avLst/>
              <a:gdLst/>
              <a:ahLst/>
              <a:cxnLst/>
              <a:rect l="l" t="t" r="r" b="b"/>
              <a:pathLst>
                <a:path w="1656080" h="103504">
                  <a:moveTo>
                    <a:pt x="1630843" y="51689"/>
                  </a:moveTo>
                  <a:lnTo>
                    <a:pt x="1560957" y="92456"/>
                  </a:lnTo>
                  <a:lnTo>
                    <a:pt x="1559941" y="96266"/>
                  </a:lnTo>
                  <a:lnTo>
                    <a:pt x="1563497" y="102362"/>
                  </a:lnTo>
                  <a:lnTo>
                    <a:pt x="1567434" y="103378"/>
                  </a:lnTo>
                  <a:lnTo>
                    <a:pt x="1570355" y="101600"/>
                  </a:lnTo>
                  <a:lnTo>
                    <a:pt x="1645062" y="58039"/>
                  </a:lnTo>
                  <a:lnTo>
                    <a:pt x="1643379" y="58039"/>
                  </a:lnTo>
                  <a:lnTo>
                    <a:pt x="1643379" y="57150"/>
                  </a:lnTo>
                  <a:lnTo>
                    <a:pt x="1640204" y="57150"/>
                  </a:lnTo>
                  <a:lnTo>
                    <a:pt x="1630843" y="51689"/>
                  </a:lnTo>
                  <a:close/>
                </a:path>
                <a:path w="1656080" h="103504">
                  <a:moveTo>
                    <a:pt x="1619957" y="45339"/>
                  </a:moveTo>
                  <a:lnTo>
                    <a:pt x="0" y="45339"/>
                  </a:lnTo>
                  <a:lnTo>
                    <a:pt x="0" y="58039"/>
                  </a:lnTo>
                  <a:lnTo>
                    <a:pt x="1619957" y="58039"/>
                  </a:lnTo>
                  <a:lnTo>
                    <a:pt x="1630843" y="51689"/>
                  </a:lnTo>
                  <a:lnTo>
                    <a:pt x="1619957" y="45339"/>
                  </a:lnTo>
                  <a:close/>
                </a:path>
                <a:path w="1656080" h="103504">
                  <a:moveTo>
                    <a:pt x="1645062" y="45339"/>
                  </a:moveTo>
                  <a:lnTo>
                    <a:pt x="1643379" y="45339"/>
                  </a:lnTo>
                  <a:lnTo>
                    <a:pt x="1643379" y="58039"/>
                  </a:lnTo>
                  <a:lnTo>
                    <a:pt x="1645062" y="58039"/>
                  </a:lnTo>
                  <a:lnTo>
                    <a:pt x="1655952" y="51689"/>
                  </a:lnTo>
                  <a:lnTo>
                    <a:pt x="1645062" y="45339"/>
                  </a:lnTo>
                  <a:close/>
                </a:path>
                <a:path w="1656080" h="103504">
                  <a:moveTo>
                    <a:pt x="1640204" y="46228"/>
                  </a:moveTo>
                  <a:lnTo>
                    <a:pt x="1630843" y="51689"/>
                  </a:lnTo>
                  <a:lnTo>
                    <a:pt x="1640204" y="57150"/>
                  </a:lnTo>
                  <a:lnTo>
                    <a:pt x="1640204" y="46228"/>
                  </a:lnTo>
                  <a:close/>
                </a:path>
                <a:path w="1656080" h="103504">
                  <a:moveTo>
                    <a:pt x="1643379" y="46228"/>
                  </a:moveTo>
                  <a:lnTo>
                    <a:pt x="1640204" y="46228"/>
                  </a:lnTo>
                  <a:lnTo>
                    <a:pt x="1640204" y="57150"/>
                  </a:lnTo>
                  <a:lnTo>
                    <a:pt x="1643379" y="57150"/>
                  </a:lnTo>
                  <a:lnTo>
                    <a:pt x="1643379" y="46228"/>
                  </a:lnTo>
                  <a:close/>
                </a:path>
                <a:path w="1656080" h="103504">
                  <a:moveTo>
                    <a:pt x="1567434" y="0"/>
                  </a:moveTo>
                  <a:lnTo>
                    <a:pt x="1563497" y="1016"/>
                  </a:lnTo>
                  <a:lnTo>
                    <a:pt x="1559941" y="7112"/>
                  </a:lnTo>
                  <a:lnTo>
                    <a:pt x="1560957" y="10922"/>
                  </a:lnTo>
                  <a:lnTo>
                    <a:pt x="1630843" y="51689"/>
                  </a:lnTo>
                  <a:lnTo>
                    <a:pt x="1640204" y="46228"/>
                  </a:lnTo>
                  <a:lnTo>
                    <a:pt x="1643379" y="46228"/>
                  </a:lnTo>
                  <a:lnTo>
                    <a:pt x="1643379" y="45339"/>
                  </a:lnTo>
                  <a:lnTo>
                    <a:pt x="1645062" y="45339"/>
                  </a:lnTo>
                  <a:lnTo>
                    <a:pt x="1570355" y="1778"/>
                  </a:lnTo>
                  <a:lnTo>
                    <a:pt x="1567434" y="0"/>
                  </a:lnTo>
                  <a:close/>
                </a:path>
              </a:pathLst>
            </a:custGeom>
            <a:solidFill>
              <a:srgbClr val="000000"/>
            </a:solidFill>
          </p:spPr>
          <p:txBody>
            <a:bodyPr wrap="square" lIns="0" tIns="0" rIns="0" bIns="0" rtlCol="0"/>
            <a:lstStyle/>
            <a:p>
              <a:endParaRPr/>
            </a:p>
          </p:txBody>
        </p:sp>
      </p:grpSp>
      <p:grpSp>
        <p:nvGrpSpPr>
          <p:cNvPr id="24" name="object 24"/>
          <p:cNvGrpSpPr/>
          <p:nvPr/>
        </p:nvGrpSpPr>
        <p:grpSpPr>
          <a:xfrm>
            <a:off x="3953065" y="2009901"/>
            <a:ext cx="1661160" cy="1574800"/>
            <a:chOff x="2429065" y="2009901"/>
            <a:chExt cx="1661160" cy="1574800"/>
          </a:xfrm>
        </p:grpSpPr>
        <p:sp>
          <p:nvSpPr>
            <p:cNvPr id="25" name="object 25"/>
            <p:cNvSpPr/>
            <p:nvPr/>
          </p:nvSpPr>
          <p:spPr>
            <a:xfrm>
              <a:off x="2433827" y="2016251"/>
              <a:ext cx="375285" cy="1519555"/>
            </a:xfrm>
            <a:custGeom>
              <a:avLst/>
              <a:gdLst/>
              <a:ahLst/>
              <a:cxnLst/>
              <a:rect l="l" t="t" r="r" b="b"/>
              <a:pathLst>
                <a:path w="375285" h="1519554">
                  <a:moveTo>
                    <a:pt x="0" y="1519427"/>
                  </a:moveTo>
                  <a:lnTo>
                    <a:pt x="374904" y="1519427"/>
                  </a:lnTo>
                  <a:lnTo>
                    <a:pt x="374904" y="0"/>
                  </a:lnTo>
                  <a:lnTo>
                    <a:pt x="0" y="0"/>
                  </a:lnTo>
                  <a:lnTo>
                    <a:pt x="0" y="1519427"/>
                  </a:lnTo>
                  <a:close/>
                </a:path>
              </a:pathLst>
            </a:custGeom>
            <a:solidFill>
              <a:srgbClr val="FFFFFF"/>
            </a:solidFill>
          </p:spPr>
          <p:txBody>
            <a:bodyPr wrap="square" lIns="0" tIns="0" rIns="0" bIns="0" rtlCol="0"/>
            <a:lstStyle/>
            <a:p>
              <a:endParaRPr/>
            </a:p>
          </p:txBody>
        </p:sp>
        <p:sp>
          <p:nvSpPr>
            <p:cNvPr id="26" name="object 26"/>
            <p:cNvSpPr/>
            <p:nvPr/>
          </p:nvSpPr>
          <p:spPr>
            <a:xfrm>
              <a:off x="2808732" y="2016251"/>
              <a:ext cx="1229995" cy="1519555"/>
            </a:xfrm>
            <a:custGeom>
              <a:avLst/>
              <a:gdLst/>
              <a:ahLst/>
              <a:cxnLst/>
              <a:rect l="l" t="t" r="r" b="b"/>
              <a:pathLst>
                <a:path w="1229995" h="1519554">
                  <a:moveTo>
                    <a:pt x="53327" y="0"/>
                  </a:moveTo>
                  <a:lnTo>
                    <a:pt x="0" y="0"/>
                  </a:lnTo>
                  <a:lnTo>
                    <a:pt x="0" y="1519428"/>
                  </a:lnTo>
                  <a:lnTo>
                    <a:pt x="53327" y="1519428"/>
                  </a:lnTo>
                  <a:lnTo>
                    <a:pt x="53327" y="0"/>
                  </a:lnTo>
                  <a:close/>
                </a:path>
                <a:path w="1229995" h="1519554">
                  <a:moveTo>
                    <a:pt x="213347" y="0"/>
                  </a:moveTo>
                  <a:lnTo>
                    <a:pt x="160020" y="0"/>
                  </a:lnTo>
                  <a:lnTo>
                    <a:pt x="106680" y="0"/>
                  </a:lnTo>
                  <a:lnTo>
                    <a:pt x="53340" y="0"/>
                  </a:lnTo>
                  <a:lnTo>
                    <a:pt x="53340" y="1519428"/>
                  </a:lnTo>
                  <a:lnTo>
                    <a:pt x="106680" y="1519428"/>
                  </a:lnTo>
                  <a:lnTo>
                    <a:pt x="160020" y="1519428"/>
                  </a:lnTo>
                  <a:lnTo>
                    <a:pt x="213347" y="1519428"/>
                  </a:lnTo>
                  <a:lnTo>
                    <a:pt x="213347" y="0"/>
                  </a:lnTo>
                  <a:close/>
                </a:path>
                <a:path w="1229995" h="1519554">
                  <a:moveTo>
                    <a:pt x="1229868" y="0"/>
                  </a:moveTo>
                  <a:lnTo>
                    <a:pt x="1229868" y="0"/>
                  </a:lnTo>
                  <a:lnTo>
                    <a:pt x="213360" y="0"/>
                  </a:lnTo>
                  <a:lnTo>
                    <a:pt x="213360" y="1519428"/>
                  </a:lnTo>
                  <a:lnTo>
                    <a:pt x="1229868" y="1519428"/>
                  </a:lnTo>
                  <a:lnTo>
                    <a:pt x="1229868" y="0"/>
                  </a:lnTo>
                  <a:close/>
                </a:path>
              </a:pathLst>
            </a:custGeom>
            <a:solidFill>
              <a:srgbClr val="DCE6F1"/>
            </a:solidFill>
          </p:spPr>
          <p:txBody>
            <a:bodyPr wrap="square" lIns="0" tIns="0" rIns="0" bIns="0" rtlCol="0"/>
            <a:lstStyle/>
            <a:p>
              <a:endParaRPr/>
            </a:p>
          </p:txBody>
        </p:sp>
        <p:sp>
          <p:nvSpPr>
            <p:cNvPr id="27" name="object 27"/>
            <p:cNvSpPr/>
            <p:nvPr/>
          </p:nvSpPr>
          <p:spPr>
            <a:xfrm>
              <a:off x="2433827" y="2016251"/>
              <a:ext cx="36830" cy="1519555"/>
            </a:xfrm>
            <a:custGeom>
              <a:avLst/>
              <a:gdLst/>
              <a:ahLst/>
              <a:cxnLst/>
              <a:rect l="l" t="t" r="r" b="b"/>
              <a:pathLst>
                <a:path w="36830" h="1519554">
                  <a:moveTo>
                    <a:pt x="0" y="1519427"/>
                  </a:moveTo>
                  <a:lnTo>
                    <a:pt x="0" y="0"/>
                  </a:lnTo>
                </a:path>
                <a:path w="36830" h="1519554">
                  <a:moveTo>
                    <a:pt x="0" y="1519427"/>
                  </a:moveTo>
                  <a:lnTo>
                    <a:pt x="36576" y="1519427"/>
                  </a:lnTo>
                </a:path>
                <a:path w="36830" h="1519554">
                  <a:moveTo>
                    <a:pt x="0" y="1013460"/>
                  </a:moveTo>
                  <a:lnTo>
                    <a:pt x="36576" y="1013460"/>
                  </a:lnTo>
                </a:path>
                <a:path w="36830" h="1519554">
                  <a:moveTo>
                    <a:pt x="0" y="505968"/>
                  </a:moveTo>
                  <a:lnTo>
                    <a:pt x="36576" y="505968"/>
                  </a:lnTo>
                </a:path>
                <a:path w="36830" h="1519554">
                  <a:moveTo>
                    <a:pt x="0" y="0"/>
                  </a:moveTo>
                  <a:lnTo>
                    <a:pt x="36576" y="0"/>
                  </a:lnTo>
                </a:path>
              </a:pathLst>
            </a:custGeom>
            <a:ln w="9144">
              <a:solidFill>
                <a:srgbClr val="000000"/>
              </a:solidFill>
            </a:ln>
          </p:spPr>
          <p:txBody>
            <a:bodyPr wrap="square" lIns="0" tIns="0" rIns="0" bIns="0" rtlCol="0"/>
            <a:lstStyle/>
            <a:p>
              <a:endParaRPr/>
            </a:p>
          </p:txBody>
        </p:sp>
        <p:sp>
          <p:nvSpPr>
            <p:cNvPr id="28" name="object 28"/>
            <p:cNvSpPr/>
            <p:nvPr/>
          </p:nvSpPr>
          <p:spPr>
            <a:xfrm>
              <a:off x="2459735" y="2016251"/>
              <a:ext cx="1551940" cy="1469390"/>
            </a:xfrm>
            <a:custGeom>
              <a:avLst/>
              <a:gdLst/>
              <a:ahLst/>
              <a:cxnLst/>
              <a:rect l="l" t="t" r="r" b="b"/>
              <a:pathLst>
                <a:path w="1551939" h="1469389">
                  <a:moveTo>
                    <a:pt x="0" y="1469136"/>
                  </a:moveTo>
                  <a:lnTo>
                    <a:pt x="54863" y="1418844"/>
                  </a:lnTo>
                  <a:lnTo>
                    <a:pt x="108203" y="1367027"/>
                  </a:lnTo>
                  <a:lnTo>
                    <a:pt x="161544" y="1316736"/>
                  </a:lnTo>
                  <a:lnTo>
                    <a:pt x="214883" y="1266444"/>
                  </a:lnTo>
                  <a:lnTo>
                    <a:pt x="268224" y="1216152"/>
                  </a:lnTo>
                  <a:lnTo>
                    <a:pt x="321563" y="1164336"/>
                  </a:lnTo>
                  <a:lnTo>
                    <a:pt x="374903" y="1114044"/>
                  </a:lnTo>
                  <a:lnTo>
                    <a:pt x="428244" y="1063752"/>
                  </a:lnTo>
                  <a:lnTo>
                    <a:pt x="481583" y="1013460"/>
                  </a:lnTo>
                  <a:lnTo>
                    <a:pt x="534924" y="961644"/>
                  </a:lnTo>
                  <a:lnTo>
                    <a:pt x="589788" y="911351"/>
                  </a:lnTo>
                  <a:lnTo>
                    <a:pt x="643127" y="861060"/>
                  </a:lnTo>
                  <a:lnTo>
                    <a:pt x="696468" y="810768"/>
                  </a:lnTo>
                  <a:lnTo>
                    <a:pt x="749807" y="758951"/>
                  </a:lnTo>
                  <a:lnTo>
                    <a:pt x="803148" y="708660"/>
                  </a:lnTo>
                  <a:lnTo>
                    <a:pt x="856488" y="658368"/>
                  </a:lnTo>
                  <a:lnTo>
                    <a:pt x="909827" y="608076"/>
                  </a:lnTo>
                  <a:lnTo>
                    <a:pt x="963167" y="556260"/>
                  </a:lnTo>
                  <a:lnTo>
                    <a:pt x="1016508" y="505968"/>
                  </a:lnTo>
                  <a:lnTo>
                    <a:pt x="1069848" y="455675"/>
                  </a:lnTo>
                  <a:lnTo>
                    <a:pt x="1123188" y="405384"/>
                  </a:lnTo>
                  <a:lnTo>
                    <a:pt x="1178052" y="353568"/>
                  </a:lnTo>
                  <a:lnTo>
                    <a:pt x="1231391" y="303275"/>
                  </a:lnTo>
                  <a:lnTo>
                    <a:pt x="1284731" y="252984"/>
                  </a:lnTo>
                  <a:lnTo>
                    <a:pt x="1338072" y="202692"/>
                  </a:lnTo>
                  <a:lnTo>
                    <a:pt x="1391412" y="150875"/>
                  </a:lnTo>
                  <a:lnTo>
                    <a:pt x="1444752" y="100584"/>
                  </a:lnTo>
                  <a:lnTo>
                    <a:pt x="1498091" y="50292"/>
                  </a:lnTo>
                  <a:lnTo>
                    <a:pt x="1551431" y="0"/>
                  </a:lnTo>
                </a:path>
              </a:pathLst>
            </a:custGeom>
            <a:ln w="12192">
              <a:solidFill>
                <a:srgbClr val="006FC0"/>
              </a:solidFill>
              <a:prstDash val="dash"/>
            </a:ln>
          </p:spPr>
          <p:txBody>
            <a:bodyPr wrap="square" lIns="0" tIns="0" rIns="0" bIns="0" rtlCol="0"/>
            <a:lstStyle/>
            <a:p>
              <a:endParaRPr/>
            </a:p>
          </p:txBody>
        </p:sp>
        <p:sp>
          <p:nvSpPr>
            <p:cNvPr id="29" name="object 29"/>
            <p:cNvSpPr/>
            <p:nvPr/>
          </p:nvSpPr>
          <p:spPr>
            <a:xfrm>
              <a:off x="2460497" y="3039617"/>
              <a:ext cx="1551940" cy="445134"/>
            </a:xfrm>
            <a:custGeom>
              <a:avLst/>
              <a:gdLst/>
              <a:ahLst/>
              <a:cxnLst/>
              <a:rect l="l" t="t" r="r" b="b"/>
              <a:pathLst>
                <a:path w="1551939" h="445135">
                  <a:moveTo>
                    <a:pt x="0" y="445008"/>
                  </a:moveTo>
                  <a:lnTo>
                    <a:pt x="53339" y="394716"/>
                  </a:lnTo>
                  <a:lnTo>
                    <a:pt x="106679" y="344424"/>
                  </a:lnTo>
                  <a:lnTo>
                    <a:pt x="160019" y="294132"/>
                  </a:lnTo>
                  <a:lnTo>
                    <a:pt x="213359" y="242316"/>
                  </a:lnTo>
                  <a:lnTo>
                    <a:pt x="266700" y="192024"/>
                  </a:lnTo>
                  <a:lnTo>
                    <a:pt x="321563" y="141732"/>
                  </a:lnTo>
                  <a:lnTo>
                    <a:pt x="374903" y="111252"/>
                  </a:lnTo>
                  <a:lnTo>
                    <a:pt x="428244" y="92964"/>
                  </a:lnTo>
                  <a:lnTo>
                    <a:pt x="481583" y="80772"/>
                  </a:lnTo>
                  <a:lnTo>
                    <a:pt x="534924" y="70104"/>
                  </a:lnTo>
                  <a:lnTo>
                    <a:pt x="588263" y="62484"/>
                  </a:lnTo>
                  <a:lnTo>
                    <a:pt x="641603" y="54864"/>
                  </a:lnTo>
                  <a:lnTo>
                    <a:pt x="694944" y="48768"/>
                  </a:lnTo>
                  <a:lnTo>
                    <a:pt x="748283" y="44196"/>
                  </a:lnTo>
                  <a:lnTo>
                    <a:pt x="801624" y="39624"/>
                  </a:lnTo>
                  <a:lnTo>
                    <a:pt x="854963" y="35052"/>
                  </a:lnTo>
                  <a:lnTo>
                    <a:pt x="909827" y="32004"/>
                  </a:lnTo>
                  <a:lnTo>
                    <a:pt x="963167" y="27432"/>
                  </a:lnTo>
                  <a:lnTo>
                    <a:pt x="1016507" y="24384"/>
                  </a:lnTo>
                  <a:lnTo>
                    <a:pt x="1069848" y="21336"/>
                  </a:lnTo>
                  <a:lnTo>
                    <a:pt x="1123188" y="18287"/>
                  </a:lnTo>
                  <a:lnTo>
                    <a:pt x="1176527" y="15240"/>
                  </a:lnTo>
                  <a:lnTo>
                    <a:pt x="1229867" y="13716"/>
                  </a:lnTo>
                  <a:lnTo>
                    <a:pt x="1283207" y="10668"/>
                  </a:lnTo>
                  <a:lnTo>
                    <a:pt x="1336548" y="9144"/>
                  </a:lnTo>
                  <a:lnTo>
                    <a:pt x="1389888" y="6096"/>
                  </a:lnTo>
                  <a:lnTo>
                    <a:pt x="1444752" y="4572"/>
                  </a:lnTo>
                  <a:lnTo>
                    <a:pt x="1498091" y="3048"/>
                  </a:lnTo>
                  <a:lnTo>
                    <a:pt x="1551431" y="0"/>
                  </a:lnTo>
                </a:path>
              </a:pathLst>
            </a:custGeom>
            <a:ln w="28956">
              <a:solidFill>
                <a:srgbClr val="006FC0"/>
              </a:solidFill>
            </a:ln>
          </p:spPr>
          <p:txBody>
            <a:bodyPr wrap="square" lIns="0" tIns="0" rIns="0" bIns="0" rtlCol="0"/>
            <a:lstStyle/>
            <a:p>
              <a:endParaRPr/>
            </a:p>
          </p:txBody>
        </p:sp>
        <p:sp>
          <p:nvSpPr>
            <p:cNvPr id="30" name="object 30"/>
            <p:cNvSpPr/>
            <p:nvPr/>
          </p:nvSpPr>
          <p:spPr>
            <a:xfrm>
              <a:off x="2433827" y="3480942"/>
              <a:ext cx="1656080" cy="103505"/>
            </a:xfrm>
            <a:custGeom>
              <a:avLst/>
              <a:gdLst/>
              <a:ahLst/>
              <a:cxnLst/>
              <a:rect l="l" t="t" r="r" b="b"/>
              <a:pathLst>
                <a:path w="1656079" h="103504">
                  <a:moveTo>
                    <a:pt x="1630843" y="51689"/>
                  </a:moveTo>
                  <a:lnTo>
                    <a:pt x="1560957" y="92456"/>
                  </a:lnTo>
                  <a:lnTo>
                    <a:pt x="1559941" y="96266"/>
                  </a:lnTo>
                  <a:lnTo>
                    <a:pt x="1563497" y="102362"/>
                  </a:lnTo>
                  <a:lnTo>
                    <a:pt x="1567434" y="103378"/>
                  </a:lnTo>
                  <a:lnTo>
                    <a:pt x="1570355" y="101600"/>
                  </a:lnTo>
                  <a:lnTo>
                    <a:pt x="1645062" y="58039"/>
                  </a:lnTo>
                  <a:lnTo>
                    <a:pt x="1643380" y="58039"/>
                  </a:lnTo>
                  <a:lnTo>
                    <a:pt x="1643380" y="57150"/>
                  </a:lnTo>
                  <a:lnTo>
                    <a:pt x="1640205" y="57150"/>
                  </a:lnTo>
                  <a:lnTo>
                    <a:pt x="1630843" y="51689"/>
                  </a:lnTo>
                  <a:close/>
                </a:path>
                <a:path w="1656079" h="103504">
                  <a:moveTo>
                    <a:pt x="1619957" y="45339"/>
                  </a:moveTo>
                  <a:lnTo>
                    <a:pt x="0" y="45339"/>
                  </a:lnTo>
                  <a:lnTo>
                    <a:pt x="0" y="58039"/>
                  </a:lnTo>
                  <a:lnTo>
                    <a:pt x="1619957" y="58039"/>
                  </a:lnTo>
                  <a:lnTo>
                    <a:pt x="1630843" y="51689"/>
                  </a:lnTo>
                  <a:lnTo>
                    <a:pt x="1619957" y="45339"/>
                  </a:lnTo>
                  <a:close/>
                </a:path>
                <a:path w="1656079" h="103504">
                  <a:moveTo>
                    <a:pt x="1645062" y="45339"/>
                  </a:moveTo>
                  <a:lnTo>
                    <a:pt x="1643380" y="45339"/>
                  </a:lnTo>
                  <a:lnTo>
                    <a:pt x="1643380" y="58039"/>
                  </a:lnTo>
                  <a:lnTo>
                    <a:pt x="1645062" y="58039"/>
                  </a:lnTo>
                  <a:lnTo>
                    <a:pt x="1655952" y="51689"/>
                  </a:lnTo>
                  <a:lnTo>
                    <a:pt x="1645062" y="45339"/>
                  </a:lnTo>
                  <a:close/>
                </a:path>
                <a:path w="1656079" h="103504">
                  <a:moveTo>
                    <a:pt x="1640205" y="46228"/>
                  </a:moveTo>
                  <a:lnTo>
                    <a:pt x="1630843" y="51689"/>
                  </a:lnTo>
                  <a:lnTo>
                    <a:pt x="1640205" y="57150"/>
                  </a:lnTo>
                  <a:lnTo>
                    <a:pt x="1640205" y="46228"/>
                  </a:lnTo>
                  <a:close/>
                </a:path>
                <a:path w="1656079" h="103504">
                  <a:moveTo>
                    <a:pt x="1643380" y="46228"/>
                  </a:moveTo>
                  <a:lnTo>
                    <a:pt x="1640205" y="46228"/>
                  </a:lnTo>
                  <a:lnTo>
                    <a:pt x="1640205" y="57150"/>
                  </a:lnTo>
                  <a:lnTo>
                    <a:pt x="1643380" y="57150"/>
                  </a:lnTo>
                  <a:lnTo>
                    <a:pt x="1643380" y="46228"/>
                  </a:lnTo>
                  <a:close/>
                </a:path>
                <a:path w="1656079" h="103504">
                  <a:moveTo>
                    <a:pt x="1567434" y="0"/>
                  </a:moveTo>
                  <a:lnTo>
                    <a:pt x="1563497" y="1016"/>
                  </a:lnTo>
                  <a:lnTo>
                    <a:pt x="1559941" y="7112"/>
                  </a:lnTo>
                  <a:lnTo>
                    <a:pt x="1560957" y="10922"/>
                  </a:lnTo>
                  <a:lnTo>
                    <a:pt x="1630843" y="51689"/>
                  </a:lnTo>
                  <a:lnTo>
                    <a:pt x="1640205" y="46228"/>
                  </a:lnTo>
                  <a:lnTo>
                    <a:pt x="1643380" y="46228"/>
                  </a:lnTo>
                  <a:lnTo>
                    <a:pt x="1643380" y="45339"/>
                  </a:lnTo>
                  <a:lnTo>
                    <a:pt x="1645062" y="45339"/>
                  </a:lnTo>
                  <a:lnTo>
                    <a:pt x="1570355" y="1778"/>
                  </a:lnTo>
                  <a:lnTo>
                    <a:pt x="1567434" y="0"/>
                  </a:lnTo>
                  <a:close/>
                </a:path>
              </a:pathLst>
            </a:custGeom>
            <a:solidFill>
              <a:srgbClr val="000000"/>
            </a:solidFill>
          </p:spPr>
          <p:txBody>
            <a:bodyPr wrap="square" lIns="0" tIns="0" rIns="0" bIns="0" rtlCol="0"/>
            <a:lstStyle/>
            <a:p>
              <a:endParaRPr/>
            </a:p>
          </p:txBody>
        </p:sp>
      </p:grpSp>
      <p:grpSp>
        <p:nvGrpSpPr>
          <p:cNvPr id="31" name="object 31"/>
          <p:cNvGrpSpPr/>
          <p:nvPr/>
        </p:nvGrpSpPr>
        <p:grpSpPr>
          <a:xfrm>
            <a:off x="5807965" y="2005584"/>
            <a:ext cx="1657985" cy="1586865"/>
            <a:chOff x="4283964" y="2005583"/>
            <a:chExt cx="1657985" cy="1586865"/>
          </a:xfrm>
        </p:grpSpPr>
        <p:sp>
          <p:nvSpPr>
            <p:cNvPr id="32" name="object 32"/>
            <p:cNvSpPr/>
            <p:nvPr/>
          </p:nvSpPr>
          <p:spPr>
            <a:xfrm>
              <a:off x="4288536" y="2020823"/>
              <a:ext cx="1605280" cy="1519555"/>
            </a:xfrm>
            <a:custGeom>
              <a:avLst/>
              <a:gdLst/>
              <a:ahLst/>
              <a:cxnLst/>
              <a:rect l="l" t="t" r="r" b="b"/>
              <a:pathLst>
                <a:path w="1605279" h="1519554">
                  <a:moveTo>
                    <a:pt x="1604772" y="0"/>
                  </a:moveTo>
                  <a:lnTo>
                    <a:pt x="0" y="0"/>
                  </a:lnTo>
                  <a:lnTo>
                    <a:pt x="0" y="1519427"/>
                  </a:lnTo>
                  <a:lnTo>
                    <a:pt x="1604772" y="1519427"/>
                  </a:lnTo>
                  <a:lnTo>
                    <a:pt x="1604772" y="0"/>
                  </a:lnTo>
                  <a:close/>
                </a:path>
              </a:pathLst>
            </a:custGeom>
            <a:solidFill>
              <a:srgbClr val="FFFFFF"/>
            </a:solidFill>
          </p:spPr>
          <p:txBody>
            <a:bodyPr wrap="square" lIns="0" tIns="0" rIns="0" bIns="0" rtlCol="0"/>
            <a:lstStyle/>
            <a:p>
              <a:endParaRPr/>
            </a:p>
          </p:txBody>
        </p:sp>
        <p:sp>
          <p:nvSpPr>
            <p:cNvPr id="33" name="object 33"/>
            <p:cNvSpPr/>
            <p:nvPr/>
          </p:nvSpPr>
          <p:spPr>
            <a:xfrm>
              <a:off x="4288536" y="2020823"/>
              <a:ext cx="36830" cy="1519555"/>
            </a:xfrm>
            <a:custGeom>
              <a:avLst/>
              <a:gdLst/>
              <a:ahLst/>
              <a:cxnLst/>
              <a:rect l="l" t="t" r="r" b="b"/>
              <a:pathLst>
                <a:path w="36829" h="1519554">
                  <a:moveTo>
                    <a:pt x="0" y="1519427"/>
                  </a:moveTo>
                  <a:lnTo>
                    <a:pt x="0" y="0"/>
                  </a:lnTo>
                </a:path>
                <a:path w="36829" h="1519554">
                  <a:moveTo>
                    <a:pt x="0" y="1519427"/>
                  </a:moveTo>
                  <a:lnTo>
                    <a:pt x="36575" y="1519427"/>
                  </a:lnTo>
                </a:path>
                <a:path w="36829" h="1519554">
                  <a:moveTo>
                    <a:pt x="0" y="1013460"/>
                  </a:moveTo>
                  <a:lnTo>
                    <a:pt x="36575" y="1013460"/>
                  </a:lnTo>
                </a:path>
                <a:path w="36829" h="1519554">
                  <a:moveTo>
                    <a:pt x="0" y="505967"/>
                  </a:moveTo>
                  <a:lnTo>
                    <a:pt x="36575" y="505967"/>
                  </a:lnTo>
                </a:path>
                <a:path w="36829" h="1519554">
                  <a:moveTo>
                    <a:pt x="0" y="0"/>
                  </a:moveTo>
                  <a:lnTo>
                    <a:pt x="36575" y="0"/>
                  </a:lnTo>
                </a:path>
              </a:pathLst>
            </a:custGeom>
            <a:ln w="9144">
              <a:solidFill>
                <a:srgbClr val="000000"/>
              </a:solidFill>
            </a:ln>
          </p:spPr>
          <p:txBody>
            <a:bodyPr wrap="square" lIns="0" tIns="0" rIns="0" bIns="0" rtlCol="0"/>
            <a:lstStyle/>
            <a:p>
              <a:endParaRPr/>
            </a:p>
          </p:txBody>
        </p:sp>
        <p:sp>
          <p:nvSpPr>
            <p:cNvPr id="34" name="object 34"/>
            <p:cNvSpPr/>
            <p:nvPr/>
          </p:nvSpPr>
          <p:spPr>
            <a:xfrm>
              <a:off x="4315206" y="2020061"/>
              <a:ext cx="1551940" cy="1470660"/>
            </a:xfrm>
            <a:custGeom>
              <a:avLst/>
              <a:gdLst/>
              <a:ahLst/>
              <a:cxnLst/>
              <a:rect l="l" t="t" r="r" b="b"/>
              <a:pathLst>
                <a:path w="1551939" h="1470660">
                  <a:moveTo>
                    <a:pt x="0" y="1470660"/>
                  </a:moveTo>
                  <a:lnTo>
                    <a:pt x="53340" y="1418843"/>
                  </a:lnTo>
                  <a:lnTo>
                    <a:pt x="106680" y="1368552"/>
                  </a:lnTo>
                  <a:lnTo>
                    <a:pt x="160020" y="1318260"/>
                  </a:lnTo>
                  <a:lnTo>
                    <a:pt x="213360" y="1267967"/>
                  </a:lnTo>
                  <a:lnTo>
                    <a:pt x="266700" y="1216152"/>
                  </a:lnTo>
                  <a:lnTo>
                    <a:pt x="320040" y="1165860"/>
                  </a:lnTo>
                  <a:lnTo>
                    <a:pt x="374904" y="1115567"/>
                  </a:lnTo>
                  <a:lnTo>
                    <a:pt x="428244" y="1065276"/>
                  </a:lnTo>
                  <a:lnTo>
                    <a:pt x="481584" y="1013460"/>
                  </a:lnTo>
                  <a:lnTo>
                    <a:pt x="534924" y="963167"/>
                  </a:lnTo>
                  <a:lnTo>
                    <a:pt x="588264" y="912876"/>
                  </a:lnTo>
                  <a:lnTo>
                    <a:pt x="641604" y="862584"/>
                  </a:lnTo>
                  <a:lnTo>
                    <a:pt x="694944" y="810767"/>
                  </a:lnTo>
                  <a:lnTo>
                    <a:pt x="748284" y="760476"/>
                  </a:lnTo>
                  <a:lnTo>
                    <a:pt x="801624" y="710184"/>
                  </a:lnTo>
                  <a:lnTo>
                    <a:pt x="854964" y="659891"/>
                  </a:lnTo>
                  <a:lnTo>
                    <a:pt x="908304" y="608076"/>
                  </a:lnTo>
                  <a:lnTo>
                    <a:pt x="963168" y="557784"/>
                  </a:lnTo>
                  <a:lnTo>
                    <a:pt x="1016508" y="507491"/>
                  </a:lnTo>
                  <a:lnTo>
                    <a:pt x="1069848" y="457200"/>
                  </a:lnTo>
                  <a:lnTo>
                    <a:pt x="1123188" y="405384"/>
                  </a:lnTo>
                  <a:lnTo>
                    <a:pt x="1176528" y="355091"/>
                  </a:lnTo>
                  <a:lnTo>
                    <a:pt x="1229868" y="304800"/>
                  </a:lnTo>
                  <a:lnTo>
                    <a:pt x="1283208" y="254508"/>
                  </a:lnTo>
                  <a:lnTo>
                    <a:pt x="1336548" y="202691"/>
                  </a:lnTo>
                  <a:lnTo>
                    <a:pt x="1389888" y="152400"/>
                  </a:lnTo>
                  <a:lnTo>
                    <a:pt x="1443228" y="102108"/>
                  </a:lnTo>
                  <a:lnTo>
                    <a:pt x="1498092" y="51815"/>
                  </a:lnTo>
                  <a:lnTo>
                    <a:pt x="1551432" y="0"/>
                  </a:lnTo>
                </a:path>
              </a:pathLst>
            </a:custGeom>
            <a:ln w="28956">
              <a:solidFill>
                <a:srgbClr val="00AF50"/>
              </a:solidFill>
            </a:ln>
          </p:spPr>
          <p:txBody>
            <a:bodyPr wrap="square" lIns="0" tIns="0" rIns="0" bIns="0" rtlCol="0"/>
            <a:lstStyle/>
            <a:p>
              <a:endParaRPr/>
            </a:p>
          </p:txBody>
        </p:sp>
        <p:sp>
          <p:nvSpPr>
            <p:cNvPr id="35" name="object 35"/>
            <p:cNvSpPr/>
            <p:nvPr/>
          </p:nvSpPr>
          <p:spPr>
            <a:xfrm>
              <a:off x="4285488" y="3488562"/>
              <a:ext cx="1656080" cy="103505"/>
            </a:xfrm>
            <a:custGeom>
              <a:avLst/>
              <a:gdLst/>
              <a:ahLst/>
              <a:cxnLst/>
              <a:rect l="l" t="t" r="r" b="b"/>
              <a:pathLst>
                <a:path w="1656079" h="103504">
                  <a:moveTo>
                    <a:pt x="1630843" y="51688"/>
                  </a:moveTo>
                  <a:lnTo>
                    <a:pt x="1560957" y="92456"/>
                  </a:lnTo>
                  <a:lnTo>
                    <a:pt x="1559940" y="96265"/>
                  </a:lnTo>
                  <a:lnTo>
                    <a:pt x="1563497" y="102362"/>
                  </a:lnTo>
                  <a:lnTo>
                    <a:pt x="1567434" y="103377"/>
                  </a:lnTo>
                  <a:lnTo>
                    <a:pt x="1570354" y="101600"/>
                  </a:lnTo>
                  <a:lnTo>
                    <a:pt x="1645062" y="58038"/>
                  </a:lnTo>
                  <a:lnTo>
                    <a:pt x="1643379" y="58038"/>
                  </a:lnTo>
                  <a:lnTo>
                    <a:pt x="1643379" y="57150"/>
                  </a:lnTo>
                  <a:lnTo>
                    <a:pt x="1640204" y="57150"/>
                  </a:lnTo>
                  <a:lnTo>
                    <a:pt x="1630843" y="51688"/>
                  </a:lnTo>
                  <a:close/>
                </a:path>
                <a:path w="1656079" h="103504">
                  <a:moveTo>
                    <a:pt x="1619957" y="45338"/>
                  </a:moveTo>
                  <a:lnTo>
                    <a:pt x="0" y="45338"/>
                  </a:lnTo>
                  <a:lnTo>
                    <a:pt x="0" y="58038"/>
                  </a:lnTo>
                  <a:lnTo>
                    <a:pt x="1619957" y="58038"/>
                  </a:lnTo>
                  <a:lnTo>
                    <a:pt x="1630843" y="51688"/>
                  </a:lnTo>
                  <a:lnTo>
                    <a:pt x="1619957" y="45338"/>
                  </a:lnTo>
                  <a:close/>
                </a:path>
                <a:path w="1656079" h="103504">
                  <a:moveTo>
                    <a:pt x="1645062" y="45338"/>
                  </a:moveTo>
                  <a:lnTo>
                    <a:pt x="1643379" y="45338"/>
                  </a:lnTo>
                  <a:lnTo>
                    <a:pt x="1643379" y="58038"/>
                  </a:lnTo>
                  <a:lnTo>
                    <a:pt x="1645062" y="58038"/>
                  </a:lnTo>
                  <a:lnTo>
                    <a:pt x="1655952" y="51688"/>
                  </a:lnTo>
                  <a:lnTo>
                    <a:pt x="1645062" y="45338"/>
                  </a:lnTo>
                  <a:close/>
                </a:path>
                <a:path w="1656079" h="103504">
                  <a:moveTo>
                    <a:pt x="1640204" y="46227"/>
                  </a:moveTo>
                  <a:lnTo>
                    <a:pt x="1630843" y="51688"/>
                  </a:lnTo>
                  <a:lnTo>
                    <a:pt x="1640204" y="57150"/>
                  </a:lnTo>
                  <a:lnTo>
                    <a:pt x="1640204" y="46227"/>
                  </a:lnTo>
                  <a:close/>
                </a:path>
                <a:path w="1656079" h="103504">
                  <a:moveTo>
                    <a:pt x="1643379" y="46227"/>
                  </a:moveTo>
                  <a:lnTo>
                    <a:pt x="1640204" y="46227"/>
                  </a:lnTo>
                  <a:lnTo>
                    <a:pt x="1640204" y="57150"/>
                  </a:lnTo>
                  <a:lnTo>
                    <a:pt x="1643379" y="57150"/>
                  </a:lnTo>
                  <a:lnTo>
                    <a:pt x="1643379" y="46227"/>
                  </a:lnTo>
                  <a:close/>
                </a:path>
                <a:path w="1656079" h="103504">
                  <a:moveTo>
                    <a:pt x="1567434" y="0"/>
                  </a:moveTo>
                  <a:lnTo>
                    <a:pt x="1563497" y="1015"/>
                  </a:lnTo>
                  <a:lnTo>
                    <a:pt x="1559940" y="7112"/>
                  </a:lnTo>
                  <a:lnTo>
                    <a:pt x="1560957" y="10922"/>
                  </a:lnTo>
                  <a:lnTo>
                    <a:pt x="1630843" y="51688"/>
                  </a:lnTo>
                  <a:lnTo>
                    <a:pt x="1640204" y="46227"/>
                  </a:lnTo>
                  <a:lnTo>
                    <a:pt x="1643379" y="46227"/>
                  </a:lnTo>
                  <a:lnTo>
                    <a:pt x="1643379" y="45338"/>
                  </a:lnTo>
                  <a:lnTo>
                    <a:pt x="1645062" y="45338"/>
                  </a:lnTo>
                  <a:lnTo>
                    <a:pt x="1570354" y="1777"/>
                  </a:lnTo>
                  <a:lnTo>
                    <a:pt x="1567434" y="0"/>
                  </a:lnTo>
                  <a:close/>
                </a:path>
              </a:pathLst>
            </a:custGeom>
            <a:solidFill>
              <a:srgbClr val="000000"/>
            </a:solidFill>
          </p:spPr>
          <p:txBody>
            <a:bodyPr wrap="square" lIns="0" tIns="0" rIns="0" bIns="0" rtlCol="0"/>
            <a:lstStyle/>
            <a:p>
              <a:endParaRPr/>
            </a:p>
          </p:txBody>
        </p:sp>
      </p:grpSp>
      <p:sp>
        <p:nvSpPr>
          <p:cNvPr id="36" name="object 36"/>
          <p:cNvSpPr/>
          <p:nvPr/>
        </p:nvSpPr>
        <p:spPr>
          <a:xfrm>
            <a:off x="3246120" y="3227832"/>
            <a:ext cx="264160" cy="213360"/>
          </a:xfrm>
          <a:custGeom>
            <a:avLst/>
            <a:gdLst/>
            <a:ahLst/>
            <a:cxnLst/>
            <a:rect l="l" t="t" r="r" b="b"/>
            <a:pathLst>
              <a:path w="264160" h="213360">
                <a:moveTo>
                  <a:pt x="156972" y="0"/>
                </a:moveTo>
                <a:lnTo>
                  <a:pt x="156972" y="53339"/>
                </a:lnTo>
                <a:lnTo>
                  <a:pt x="0" y="53339"/>
                </a:lnTo>
                <a:lnTo>
                  <a:pt x="0" y="160019"/>
                </a:lnTo>
                <a:lnTo>
                  <a:pt x="156972" y="160019"/>
                </a:lnTo>
                <a:lnTo>
                  <a:pt x="156972" y="213359"/>
                </a:lnTo>
                <a:lnTo>
                  <a:pt x="263652" y="106679"/>
                </a:lnTo>
                <a:lnTo>
                  <a:pt x="156972" y="0"/>
                </a:lnTo>
                <a:close/>
              </a:path>
            </a:pathLst>
          </a:custGeom>
          <a:solidFill>
            <a:srgbClr val="C76866"/>
          </a:solidFill>
        </p:spPr>
        <p:txBody>
          <a:bodyPr wrap="square" lIns="0" tIns="0" rIns="0" bIns="0" rtlCol="0"/>
          <a:lstStyle/>
          <a:p>
            <a:endParaRPr/>
          </a:p>
        </p:txBody>
      </p:sp>
      <p:sp>
        <p:nvSpPr>
          <p:cNvPr id="37" name="object 37"/>
          <p:cNvSpPr/>
          <p:nvPr/>
        </p:nvSpPr>
        <p:spPr>
          <a:xfrm>
            <a:off x="4326635" y="3233928"/>
            <a:ext cx="264160" cy="215265"/>
          </a:xfrm>
          <a:custGeom>
            <a:avLst/>
            <a:gdLst/>
            <a:ahLst/>
            <a:cxnLst/>
            <a:rect l="l" t="t" r="r" b="b"/>
            <a:pathLst>
              <a:path w="264160" h="215264">
                <a:moveTo>
                  <a:pt x="156209" y="0"/>
                </a:moveTo>
                <a:lnTo>
                  <a:pt x="156209" y="53721"/>
                </a:lnTo>
                <a:lnTo>
                  <a:pt x="0" y="53721"/>
                </a:lnTo>
                <a:lnTo>
                  <a:pt x="0" y="161162"/>
                </a:lnTo>
                <a:lnTo>
                  <a:pt x="156209" y="161162"/>
                </a:lnTo>
                <a:lnTo>
                  <a:pt x="156209" y="214884"/>
                </a:lnTo>
                <a:lnTo>
                  <a:pt x="263651" y="107442"/>
                </a:lnTo>
                <a:lnTo>
                  <a:pt x="156209" y="0"/>
                </a:lnTo>
                <a:close/>
              </a:path>
            </a:pathLst>
          </a:custGeom>
          <a:solidFill>
            <a:srgbClr val="006FC0"/>
          </a:solidFill>
        </p:spPr>
        <p:txBody>
          <a:bodyPr wrap="square" lIns="0" tIns="0" rIns="0" bIns="0" rtlCol="0"/>
          <a:lstStyle/>
          <a:p>
            <a:endParaRPr/>
          </a:p>
        </p:txBody>
      </p:sp>
      <p:sp>
        <p:nvSpPr>
          <p:cNvPr id="38" name="object 38"/>
          <p:cNvSpPr txBox="1"/>
          <p:nvPr/>
        </p:nvSpPr>
        <p:spPr>
          <a:xfrm>
            <a:off x="6492366" y="6122924"/>
            <a:ext cx="1007110" cy="182101"/>
          </a:xfrm>
          <a:prstGeom prst="rect">
            <a:avLst/>
          </a:prstGeom>
        </p:spPr>
        <p:txBody>
          <a:bodyPr vert="horz" wrap="square" lIns="0" tIns="12700" rIns="0" bIns="0" rtlCol="0">
            <a:spAutoFit/>
          </a:bodyPr>
          <a:lstStyle/>
          <a:p>
            <a:pPr marL="12700">
              <a:spcBef>
                <a:spcPts val="100"/>
              </a:spcBef>
            </a:pPr>
            <a:r>
              <a:rPr sz="1100" spc="-10" dirty="0">
                <a:latin typeface="游ゴシック Medium"/>
                <a:cs typeface="游ゴシック Medium"/>
              </a:rPr>
              <a:t>取引指図投入量</a:t>
            </a:r>
            <a:endParaRPr sz="1100">
              <a:latin typeface="游ゴシック Medium"/>
              <a:cs typeface="游ゴシック Medium"/>
            </a:endParaRPr>
          </a:p>
        </p:txBody>
      </p:sp>
      <p:grpSp>
        <p:nvGrpSpPr>
          <p:cNvPr id="39" name="object 39"/>
          <p:cNvGrpSpPr/>
          <p:nvPr/>
        </p:nvGrpSpPr>
        <p:grpSpPr>
          <a:xfrm>
            <a:off x="2121408" y="4521454"/>
            <a:ext cx="5369560" cy="1571625"/>
            <a:chOff x="597408" y="4521453"/>
            <a:chExt cx="5369560" cy="1571625"/>
          </a:xfrm>
        </p:grpSpPr>
        <p:sp>
          <p:nvSpPr>
            <p:cNvPr id="40" name="object 40"/>
            <p:cNvSpPr/>
            <p:nvPr/>
          </p:nvSpPr>
          <p:spPr>
            <a:xfrm>
              <a:off x="605028" y="4529327"/>
              <a:ext cx="905510" cy="1513840"/>
            </a:xfrm>
            <a:custGeom>
              <a:avLst/>
              <a:gdLst/>
              <a:ahLst/>
              <a:cxnLst/>
              <a:rect l="l" t="t" r="r" b="b"/>
              <a:pathLst>
                <a:path w="905510" h="1513839">
                  <a:moveTo>
                    <a:pt x="0" y="1513332"/>
                  </a:moveTo>
                  <a:lnTo>
                    <a:pt x="905256" y="1513332"/>
                  </a:lnTo>
                  <a:lnTo>
                    <a:pt x="905256" y="0"/>
                  </a:lnTo>
                  <a:lnTo>
                    <a:pt x="0" y="0"/>
                  </a:lnTo>
                  <a:lnTo>
                    <a:pt x="0" y="1513332"/>
                  </a:lnTo>
                  <a:close/>
                </a:path>
              </a:pathLst>
            </a:custGeom>
            <a:solidFill>
              <a:srgbClr val="FFFFFF"/>
            </a:solidFill>
          </p:spPr>
          <p:txBody>
            <a:bodyPr wrap="square" lIns="0" tIns="0" rIns="0" bIns="0" rtlCol="0"/>
            <a:lstStyle/>
            <a:p>
              <a:endParaRPr/>
            </a:p>
          </p:txBody>
        </p:sp>
        <p:sp>
          <p:nvSpPr>
            <p:cNvPr id="41" name="object 41"/>
            <p:cNvSpPr/>
            <p:nvPr/>
          </p:nvSpPr>
          <p:spPr>
            <a:xfrm>
              <a:off x="1510284" y="4529327"/>
              <a:ext cx="692150" cy="1513840"/>
            </a:xfrm>
            <a:custGeom>
              <a:avLst/>
              <a:gdLst/>
              <a:ahLst/>
              <a:cxnLst/>
              <a:rect l="l" t="t" r="r" b="b"/>
              <a:pathLst>
                <a:path w="692150" h="1513839">
                  <a:moveTo>
                    <a:pt x="691896" y="0"/>
                  </a:moveTo>
                  <a:lnTo>
                    <a:pt x="691896" y="0"/>
                  </a:lnTo>
                  <a:lnTo>
                    <a:pt x="0" y="0"/>
                  </a:lnTo>
                  <a:lnTo>
                    <a:pt x="0" y="1513332"/>
                  </a:lnTo>
                  <a:lnTo>
                    <a:pt x="691896" y="1513332"/>
                  </a:lnTo>
                  <a:lnTo>
                    <a:pt x="691896" y="0"/>
                  </a:lnTo>
                  <a:close/>
                </a:path>
              </a:pathLst>
            </a:custGeom>
            <a:solidFill>
              <a:srgbClr val="DCE6F1"/>
            </a:solidFill>
          </p:spPr>
          <p:txBody>
            <a:bodyPr wrap="square" lIns="0" tIns="0" rIns="0" bIns="0" rtlCol="0"/>
            <a:lstStyle/>
            <a:p>
              <a:endParaRPr/>
            </a:p>
          </p:txBody>
        </p:sp>
        <p:sp>
          <p:nvSpPr>
            <p:cNvPr id="42" name="object 42"/>
            <p:cNvSpPr/>
            <p:nvPr/>
          </p:nvSpPr>
          <p:spPr>
            <a:xfrm>
              <a:off x="605028" y="4529327"/>
              <a:ext cx="35560" cy="1513840"/>
            </a:xfrm>
            <a:custGeom>
              <a:avLst/>
              <a:gdLst/>
              <a:ahLst/>
              <a:cxnLst/>
              <a:rect l="l" t="t" r="r" b="b"/>
              <a:pathLst>
                <a:path w="35559" h="1513839">
                  <a:moveTo>
                    <a:pt x="0" y="1513332"/>
                  </a:moveTo>
                  <a:lnTo>
                    <a:pt x="0" y="0"/>
                  </a:lnTo>
                </a:path>
                <a:path w="35559" h="1513839">
                  <a:moveTo>
                    <a:pt x="0" y="1513332"/>
                  </a:moveTo>
                  <a:lnTo>
                    <a:pt x="35051" y="1513332"/>
                  </a:lnTo>
                </a:path>
                <a:path w="35559" h="1513839">
                  <a:moveTo>
                    <a:pt x="0" y="1008888"/>
                  </a:moveTo>
                  <a:lnTo>
                    <a:pt x="35051" y="1008888"/>
                  </a:lnTo>
                </a:path>
                <a:path w="35559" h="1513839">
                  <a:moveTo>
                    <a:pt x="0" y="504444"/>
                  </a:moveTo>
                  <a:lnTo>
                    <a:pt x="35051" y="504444"/>
                  </a:lnTo>
                </a:path>
                <a:path w="35559" h="1513839">
                  <a:moveTo>
                    <a:pt x="0" y="0"/>
                  </a:moveTo>
                  <a:lnTo>
                    <a:pt x="35051" y="0"/>
                  </a:lnTo>
                </a:path>
              </a:pathLst>
            </a:custGeom>
            <a:ln w="9144">
              <a:solidFill>
                <a:srgbClr val="000000"/>
              </a:solidFill>
            </a:ln>
          </p:spPr>
          <p:txBody>
            <a:bodyPr wrap="square" lIns="0" tIns="0" rIns="0" bIns="0" rtlCol="0"/>
            <a:lstStyle/>
            <a:p>
              <a:endParaRPr/>
            </a:p>
          </p:txBody>
        </p:sp>
        <p:sp>
          <p:nvSpPr>
            <p:cNvPr id="43" name="object 43"/>
            <p:cNvSpPr/>
            <p:nvPr/>
          </p:nvSpPr>
          <p:spPr>
            <a:xfrm>
              <a:off x="630936" y="4529327"/>
              <a:ext cx="1544320" cy="1463040"/>
            </a:xfrm>
            <a:custGeom>
              <a:avLst/>
              <a:gdLst/>
              <a:ahLst/>
              <a:cxnLst/>
              <a:rect l="l" t="t" r="r" b="b"/>
              <a:pathLst>
                <a:path w="1544320" h="1463039">
                  <a:moveTo>
                    <a:pt x="0" y="1463040"/>
                  </a:moveTo>
                  <a:lnTo>
                    <a:pt x="53340" y="1412748"/>
                  </a:lnTo>
                  <a:lnTo>
                    <a:pt x="106679" y="1362456"/>
                  </a:lnTo>
                  <a:lnTo>
                    <a:pt x="160020" y="1312164"/>
                  </a:lnTo>
                  <a:lnTo>
                    <a:pt x="213360" y="1261872"/>
                  </a:lnTo>
                  <a:lnTo>
                    <a:pt x="266700" y="1211580"/>
                  </a:lnTo>
                  <a:lnTo>
                    <a:pt x="320039" y="1161288"/>
                  </a:lnTo>
                  <a:lnTo>
                    <a:pt x="373380" y="1109472"/>
                  </a:lnTo>
                  <a:lnTo>
                    <a:pt x="426720" y="1059180"/>
                  </a:lnTo>
                  <a:lnTo>
                    <a:pt x="480060" y="1008888"/>
                  </a:lnTo>
                  <a:lnTo>
                    <a:pt x="533400" y="958596"/>
                  </a:lnTo>
                  <a:lnTo>
                    <a:pt x="585216" y="908304"/>
                  </a:lnTo>
                  <a:lnTo>
                    <a:pt x="638555" y="858012"/>
                  </a:lnTo>
                  <a:lnTo>
                    <a:pt x="691896" y="807720"/>
                  </a:lnTo>
                  <a:lnTo>
                    <a:pt x="745236" y="757428"/>
                  </a:lnTo>
                  <a:lnTo>
                    <a:pt x="798576" y="707136"/>
                  </a:lnTo>
                  <a:lnTo>
                    <a:pt x="851916" y="656844"/>
                  </a:lnTo>
                  <a:lnTo>
                    <a:pt x="905256" y="605028"/>
                  </a:lnTo>
                  <a:lnTo>
                    <a:pt x="958595" y="554736"/>
                  </a:lnTo>
                  <a:lnTo>
                    <a:pt x="1011936" y="504444"/>
                  </a:lnTo>
                  <a:lnTo>
                    <a:pt x="1065276" y="454152"/>
                  </a:lnTo>
                  <a:lnTo>
                    <a:pt x="1118615" y="403860"/>
                  </a:lnTo>
                  <a:lnTo>
                    <a:pt x="1171956" y="353568"/>
                  </a:lnTo>
                  <a:lnTo>
                    <a:pt x="1225295" y="303276"/>
                  </a:lnTo>
                  <a:lnTo>
                    <a:pt x="1278636" y="252984"/>
                  </a:lnTo>
                  <a:lnTo>
                    <a:pt x="1331976" y="202692"/>
                  </a:lnTo>
                  <a:lnTo>
                    <a:pt x="1385315" y="150876"/>
                  </a:lnTo>
                  <a:lnTo>
                    <a:pt x="1438656" y="100584"/>
                  </a:lnTo>
                  <a:lnTo>
                    <a:pt x="1491995" y="50292"/>
                  </a:lnTo>
                  <a:lnTo>
                    <a:pt x="1543812" y="0"/>
                  </a:lnTo>
                </a:path>
              </a:pathLst>
            </a:custGeom>
            <a:ln w="12192">
              <a:solidFill>
                <a:srgbClr val="FF0000"/>
              </a:solidFill>
              <a:prstDash val="dash"/>
            </a:ln>
          </p:spPr>
          <p:txBody>
            <a:bodyPr wrap="square" lIns="0" tIns="0" rIns="0" bIns="0" rtlCol="0"/>
            <a:lstStyle/>
            <a:p>
              <a:endParaRPr/>
            </a:p>
          </p:txBody>
        </p:sp>
        <p:sp>
          <p:nvSpPr>
            <p:cNvPr id="44" name="object 44"/>
            <p:cNvSpPr/>
            <p:nvPr/>
          </p:nvSpPr>
          <p:spPr>
            <a:xfrm>
              <a:off x="631698" y="5185409"/>
              <a:ext cx="1544320" cy="807720"/>
            </a:xfrm>
            <a:custGeom>
              <a:avLst/>
              <a:gdLst/>
              <a:ahLst/>
              <a:cxnLst/>
              <a:rect l="l" t="t" r="r" b="b"/>
              <a:pathLst>
                <a:path w="1544320" h="807720">
                  <a:moveTo>
                    <a:pt x="0" y="807719"/>
                  </a:moveTo>
                  <a:lnTo>
                    <a:pt x="53339" y="757427"/>
                  </a:lnTo>
                  <a:lnTo>
                    <a:pt x="106679" y="705611"/>
                  </a:lnTo>
                  <a:lnTo>
                    <a:pt x="158495" y="655319"/>
                  </a:lnTo>
                  <a:lnTo>
                    <a:pt x="211836" y="605027"/>
                  </a:lnTo>
                  <a:lnTo>
                    <a:pt x="265176" y="554735"/>
                  </a:lnTo>
                  <a:lnTo>
                    <a:pt x="318515" y="504443"/>
                  </a:lnTo>
                  <a:lnTo>
                    <a:pt x="371855" y="454151"/>
                  </a:lnTo>
                  <a:lnTo>
                    <a:pt x="425195" y="403859"/>
                  </a:lnTo>
                  <a:lnTo>
                    <a:pt x="478536" y="353567"/>
                  </a:lnTo>
                  <a:lnTo>
                    <a:pt x="531876" y="303275"/>
                  </a:lnTo>
                  <a:lnTo>
                    <a:pt x="585215" y="252983"/>
                  </a:lnTo>
                  <a:lnTo>
                    <a:pt x="638555" y="201167"/>
                  </a:lnTo>
                  <a:lnTo>
                    <a:pt x="691896" y="150875"/>
                  </a:lnTo>
                  <a:lnTo>
                    <a:pt x="745236" y="100583"/>
                  </a:lnTo>
                  <a:lnTo>
                    <a:pt x="798576" y="50291"/>
                  </a:lnTo>
                  <a:lnTo>
                    <a:pt x="851915" y="0"/>
                  </a:lnTo>
                  <a:lnTo>
                    <a:pt x="1490471" y="0"/>
                  </a:lnTo>
                  <a:lnTo>
                    <a:pt x="1543812" y="0"/>
                  </a:lnTo>
                </a:path>
              </a:pathLst>
            </a:custGeom>
            <a:ln w="28956">
              <a:solidFill>
                <a:srgbClr val="FF0000"/>
              </a:solidFill>
            </a:ln>
          </p:spPr>
          <p:txBody>
            <a:bodyPr wrap="square" lIns="0" tIns="0" rIns="0" bIns="0" rtlCol="0"/>
            <a:lstStyle/>
            <a:p>
              <a:endParaRPr/>
            </a:p>
          </p:txBody>
        </p:sp>
        <p:sp>
          <p:nvSpPr>
            <p:cNvPr id="45" name="object 45"/>
            <p:cNvSpPr/>
            <p:nvPr/>
          </p:nvSpPr>
          <p:spPr>
            <a:xfrm>
              <a:off x="597408" y="5989434"/>
              <a:ext cx="1651000" cy="103505"/>
            </a:xfrm>
            <a:custGeom>
              <a:avLst/>
              <a:gdLst/>
              <a:ahLst/>
              <a:cxnLst/>
              <a:rect l="l" t="t" r="r" b="b"/>
              <a:pathLst>
                <a:path w="1651000" h="103504">
                  <a:moveTo>
                    <a:pt x="1625336" y="51701"/>
                  </a:moveTo>
                  <a:lnTo>
                    <a:pt x="1555496" y="92430"/>
                  </a:lnTo>
                  <a:lnTo>
                    <a:pt x="1554480" y="96316"/>
                  </a:lnTo>
                  <a:lnTo>
                    <a:pt x="1558036" y="102374"/>
                  </a:lnTo>
                  <a:lnTo>
                    <a:pt x="1561846" y="103403"/>
                  </a:lnTo>
                  <a:lnTo>
                    <a:pt x="1639604" y="58051"/>
                  </a:lnTo>
                  <a:lnTo>
                    <a:pt x="1637919" y="58051"/>
                  </a:lnTo>
                  <a:lnTo>
                    <a:pt x="1637919" y="57188"/>
                  </a:lnTo>
                  <a:lnTo>
                    <a:pt x="1634744" y="57188"/>
                  </a:lnTo>
                  <a:lnTo>
                    <a:pt x="1625336" y="51701"/>
                  </a:lnTo>
                  <a:close/>
                </a:path>
                <a:path w="1651000" h="103504">
                  <a:moveTo>
                    <a:pt x="1614447" y="45351"/>
                  </a:moveTo>
                  <a:lnTo>
                    <a:pt x="0" y="45351"/>
                  </a:lnTo>
                  <a:lnTo>
                    <a:pt x="0" y="58051"/>
                  </a:lnTo>
                  <a:lnTo>
                    <a:pt x="1614447" y="58051"/>
                  </a:lnTo>
                  <a:lnTo>
                    <a:pt x="1625336" y="51701"/>
                  </a:lnTo>
                  <a:lnTo>
                    <a:pt x="1614447" y="45351"/>
                  </a:lnTo>
                  <a:close/>
                </a:path>
                <a:path w="1651000" h="103504">
                  <a:moveTo>
                    <a:pt x="1639607" y="45351"/>
                  </a:moveTo>
                  <a:lnTo>
                    <a:pt x="1637919" y="45351"/>
                  </a:lnTo>
                  <a:lnTo>
                    <a:pt x="1637919" y="58051"/>
                  </a:lnTo>
                  <a:lnTo>
                    <a:pt x="1639604" y="58051"/>
                  </a:lnTo>
                  <a:lnTo>
                    <a:pt x="1650492" y="51701"/>
                  </a:lnTo>
                  <a:lnTo>
                    <a:pt x="1639607" y="45351"/>
                  </a:lnTo>
                  <a:close/>
                </a:path>
                <a:path w="1651000" h="103504">
                  <a:moveTo>
                    <a:pt x="1634744" y="46215"/>
                  </a:moveTo>
                  <a:lnTo>
                    <a:pt x="1625336" y="51701"/>
                  </a:lnTo>
                  <a:lnTo>
                    <a:pt x="1634744" y="57188"/>
                  </a:lnTo>
                  <a:lnTo>
                    <a:pt x="1634744" y="46215"/>
                  </a:lnTo>
                  <a:close/>
                </a:path>
                <a:path w="1651000" h="103504">
                  <a:moveTo>
                    <a:pt x="1637919" y="46215"/>
                  </a:moveTo>
                  <a:lnTo>
                    <a:pt x="1634744" y="46215"/>
                  </a:lnTo>
                  <a:lnTo>
                    <a:pt x="1634744" y="57188"/>
                  </a:lnTo>
                  <a:lnTo>
                    <a:pt x="1637919" y="57188"/>
                  </a:lnTo>
                  <a:lnTo>
                    <a:pt x="1637919" y="46215"/>
                  </a:lnTo>
                  <a:close/>
                </a:path>
                <a:path w="1651000" h="103504">
                  <a:moveTo>
                    <a:pt x="1561846" y="0"/>
                  </a:moveTo>
                  <a:lnTo>
                    <a:pt x="1558036" y="1016"/>
                  </a:lnTo>
                  <a:lnTo>
                    <a:pt x="1554480" y="7086"/>
                  </a:lnTo>
                  <a:lnTo>
                    <a:pt x="1555496" y="10972"/>
                  </a:lnTo>
                  <a:lnTo>
                    <a:pt x="1625336" y="51701"/>
                  </a:lnTo>
                  <a:lnTo>
                    <a:pt x="1634744" y="46215"/>
                  </a:lnTo>
                  <a:lnTo>
                    <a:pt x="1637919" y="46215"/>
                  </a:lnTo>
                  <a:lnTo>
                    <a:pt x="1637919" y="45351"/>
                  </a:lnTo>
                  <a:lnTo>
                    <a:pt x="1639607" y="45351"/>
                  </a:lnTo>
                  <a:lnTo>
                    <a:pt x="1561846" y="0"/>
                  </a:lnTo>
                  <a:close/>
                </a:path>
              </a:pathLst>
            </a:custGeom>
            <a:solidFill>
              <a:srgbClr val="000000"/>
            </a:solidFill>
          </p:spPr>
          <p:txBody>
            <a:bodyPr wrap="square" lIns="0" tIns="0" rIns="0" bIns="0" rtlCol="0"/>
            <a:lstStyle/>
            <a:p>
              <a:endParaRPr/>
            </a:p>
          </p:txBody>
        </p:sp>
        <p:sp>
          <p:nvSpPr>
            <p:cNvPr id="46" name="object 46"/>
            <p:cNvSpPr/>
            <p:nvPr/>
          </p:nvSpPr>
          <p:spPr>
            <a:xfrm>
              <a:off x="4319016" y="4527803"/>
              <a:ext cx="480059" cy="1513840"/>
            </a:xfrm>
            <a:custGeom>
              <a:avLst/>
              <a:gdLst/>
              <a:ahLst/>
              <a:cxnLst/>
              <a:rect l="l" t="t" r="r" b="b"/>
              <a:pathLst>
                <a:path w="480060" h="1513839">
                  <a:moveTo>
                    <a:pt x="0" y="1513332"/>
                  </a:moveTo>
                  <a:lnTo>
                    <a:pt x="480060" y="1513332"/>
                  </a:lnTo>
                  <a:lnTo>
                    <a:pt x="480060" y="0"/>
                  </a:lnTo>
                  <a:lnTo>
                    <a:pt x="0" y="0"/>
                  </a:lnTo>
                  <a:lnTo>
                    <a:pt x="0" y="1513332"/>
                  </a:lnTo>
                  <a:close/>
                </a:path>
              </a:pathLst>
            </a:custGeom>
            <a:solidFill>
              <a:srgbClr val="FFFFFF"/>
            </a:solidFill>
          </p:spPr>
          <p:txBody>
            <a:bodyPr wrap="square" lIns="0" tIns="0" rIns="0" bIns="0" rtlCol="0"/>
            <a:lstStyle/>
            <a:p>
              <a:endParaRPr/>
            </a:p>
          </p:txBody>
        </p:sp>
        <p:sp>
          <p:nvSpPr>
            <p:cNvPr id="47" name="object 47"/>
            <p:cNvSpPr/>
            <p:nvPr/>
          </p:nvSpPr>
          <p:spPr>
            <a:xfrm>
              <a:off x="4799076" y="4527803"/>
              <a:ext cx="1120140" cy="1513840"/>
            </a:xfrm>
            <a:custGeom>
              <a:avLst/>
              <a:gdLst/>
              <a:ahLst/>
              <a:cxnLst/>
              <a:rect l="l" t="t" r="r" b="b"/>
              <a:pathLst>
                <a:path w="1120139" h="1513839">
                  <a:moveTo>
                    <a:pt x="1120140" y="0"/>
                  </a:moveTo>
                  <a:lnTo>
                    <a:pt x="1120140" y="0"/>
                  </a:lnTo>
                  <a:lnTo>
                    <a:pt x="0" y="0"/>
                  </a:lnTo>
                  <a:lnTo>
                    <a:pt x="0" y="1513344"/>
                  </a:lnTo>
                  <a:lnTo>
                    <a:pt x="1120140" y="1513344"/>
                  </a:lnTo>
                  <a:lnTo>
                    <a:pt x="1120140" y="0"/>
                  </a:lnTo>
                  <a:close/>
                </a:path>
              </a:pathLst>
            </a:custGeom>
            <a:solidFill>
              <a:srgbClr val="DCE6F1"/>
            </a:solidFill>
          </p:spPr>
          <p:txBody>
            <a:bodyPr wrap="square" lIns="0" tIns="0" rIns="0" bIns="0" rtlCol="0"/>
            <a:lstStyle/>
            <a:p>
              <a:endParaRPr/>
            </a:p>
          </p:txBody>
        </p:sp>
        <p:sp>
          <p:nvSpPr>
            <p:cNvPr id="48" name="object 48"/>
            <p:cNvSpPr/>
            <p:nvPr/>
          </p:nvSpPr>
          <p:spPr>
            <a:xfrm>
              <a:off x="4319016" y="4527803"/>
              <a:ext cx="36830" cy="1513840"/>
            </a:xfrm>
            <a:custGeom>
              <a:avLst/>
              <a:gdLst/>
              <a:ahLst/>
              <a:cxnLst/>
              <a:rect l="l" t="t" r="r" b="b"/>
              <a:pathLst>
                <a:path w="36829" h="1513839">
                  <a:moveTo>
                    <a:pt x="0" y="1513332"/>
                  </a:moveTo>
                  <a:lnTo>
                    <a:pt x="0" y="0"/>
                  </a:lnTo>
                </a:path>
                <a:path w="36829" h="1513839">
                  <a:moveTo>
                    <a:pt x="0" y="1513332"/>
                  </a:moveTo>
                  <a:lnTo>
                    <a:pt x="36575" y="1513332"/>
                  </a:lnTo>
                </a:path>
                <a:path w="36829" h="1513839">
                  <a:moveTo>
                    <a:pt x="0" y="1008888"/>
                  </a:moveTo>
                  <a:lnTo>
                    <a:pt x="36575" y="1008888"/>
                  </a:lnTo>
                </a:path>
                <a:path w="36829" h="1513839">
                  <a:moveTo>
                    <a:pt x="0" y="504444"/>
                  </a:moveTo>
                  <a:lnTo>
                    <a:pt x="36575" y="504444"/>
                  </a:lnTo>
                </a:path>
                <a:path w="36829" h="1513839">
                  <a:moveTo>
                    <a:pt x="0" y="0"/>
                  </a:moveTo>
                  <a:lnTo>
                    <a:pt x="36575" y="0"/>
                  </a:lnTo>
                </a:path>
              </a:pathLst>
            </a:custGeom>
            <a:ln w="9144">
              <a:solidFill>
                <a:srgbClr val="000000"/>
              </a:solidFill>
            </a:ln>
          </p:spPr>
          <p:txBody>
            <a:bodyPr wrap="square" lIns="0" tIns="0" rIns="0" bIns="0" rtlCol="0"/>
            <a:lstStyle/>
            <a:p>
              <a:endParaRPr/>
            </a:p>
          </p:txBody>
        </p:sp>
        <p:sp>
          <p:nvSpPr>
            <p:cNvPr id="49" name="object 49"/>
            <p:cNvSpPr/>
            <p:nvPr/>
          </p:nvSpPr>
          <p:spPr>
            <a:xfrm>
              <a:off x="4346448" y="4527803"/>
              <a:ext cx="1546860" cy="1463040"/>
            </a:xfrm>
            <a:custGeom>
              <a:avLst/>
              <a:gdLst/>
              <a:ahLst/>
              <a:cxnLst/>
              <a:rect l="l" t="t" r="r" b="b"/>
              <a:pathLst>
                <a:path w="1546860" h="1463039">
                  <a:moveTo>
                    <a:pt x="0" y="1463040"/>
                  </a:moveTo>
                  <a:lnTo>
                    <a:pt x="53339" y="1412748"/>
                  </a:lnTo>
                  <a:lnTo>
                    <a:pt x="106679" y="1362456"/>
                  </a:lnTo>
                  <a:lnTo>
                    <a:pt x="160019" y="1312164"/>
                  </a:lnTo>
                  <a:lnTo>
                    <a:pt x="213360" y="1261872"/>
                  </a:lnTo>
                  <a:lnTo>
                    <a:pt x="266700" y="1210056"/>
                  </a:lnTo>
                  <a:lnTo>
                    <a:pt x="320039" y="1159764"/>
                  </a:lnTo>
                  <a:lnTo>
                    <a:pt x="373379" y="1109472"/>
                  </a:lnTo>
                  <a:lnTo>
                    <a:pt x="426719" y="1059180"/>
                  </a:lnTo>
                  <a:lnTo>
                    <a:pt x="480060" y="1008888"/>
                  </a:lnTo>
                  <a:lnTo>
                    <a:pt x="533400" y="958596"/>
                  </a:lnTo>
                  <a:lnTo>
                    <a:pt x="586739" y="908304"/>
                  </a:lnTo>
                  <a:lnTo>
                    <a:pt x="640079" y="858012"/>
                  </a:lnTo>
                  <a:lnTo>
                    <a:pt x="693419" y="807720"/>
                  </a:lnTo>
                  <a:lnTo>
                    <a:pt x="746760" y="757428"/>
                  </a:lnTo>
                  <a:lnTo>
                    <a:pt x="800100" y="705612"/>
                  </a:lnTo>
                  <a:lnTo>
                    <a:pt x="853439" y="655320"/>
                  </a:lnTo>
                  <a:lnTo>
                    <a:pt x="906779" y="605028"/>
                  </a:lnTo>
                  <a:lnTo>
                    <a:pt x="960119" y="554736"/>
                  </a:lnTo>
                  <a:lnTo>
                    <a:pt x="1013460" y="504444"/>
                  </a:lnTo>
                  <a:lnTo>
                    <a:pt x="1066800" y="454152"/>
                  </a:lnTo>
                  <a:lnTo>
                    <a:pt x="1120139" y="403860"/>
                  </a:lnTo>
                  <a:lnTo>
                    <a:pt x="1173479" y="353568"/>
                  </a:lnTo>
                  <a:lnTo>
                    <a:pt x="1226819" y="303276"/>
                  </a:lnTo>
                  <a:lnTo>
                    <a:pt x="1280160" y="251460"/>
                  </a:lnTo>
                  <a:lnTo>
                    <a:pt x="1333500" y="201168"/>
                  </a:lnTo>
                  <a:lnTo>
                    <a:pt x="1386839" y="150876"/>
                  </a:lnTo>
                  <a:lnTo>
                    <a:pt x="1440179" y="100584"/>
                  </a:lnTo>
                  <a:lnTo>
                    <a:pt x="1493519" y="50292"/>
                  </a:lnTo>
                  <a:lnTo>
                    <a:pt x="1546860" y="0"/>
                  </a:lnTo>
                </a:path>
              </a:pathLst>
            </a:custGeom>
            <a:ln w="12192">
              <a:solidFill>
                <a:srgbClr val="00AF50"/>
              </a:solidFill>
              <a:prstDash val="dash"/>
            </a:ln>
          </p:spPr>
          <p:txBody>
            <a:bodyPr wrap="square" lIns="0" tIns="0" rIns="0" bIns="0" rtlCol="0"/>
            <a:lstStyle/>
            <a:p>
              <a:endParaRPr/>
            </a:p>
          </p:txBody>
        </p:sp>
        <p:sp>
          <p:nvSpPr>
            <p:cNvPr id="50" name="object 50"/>
            <p:cNvSpPr/>
            <p:nvPr/>
          </p:nvSpPr>
          <p:spPr>
            <a:xfrm>
              <a:off x="4345686" y="5557265"/>
              <a:ext cx="1546860" cy="433070"/>
            </a:xfrm>
            <a:custGeom>
              <a:avLst/>
              <a:gdLst/>
              <a:ahLst/>
              <a:cxnLst/>
              <a:rect l="l" t="t" r="r" b="b"/>
              <a:pathLst>
                <a:path w="1546860" h="433070">
                  <a:moveTo>
                    <a:pt x="0" y="432816"/>
                  </a:moveTo>
                  <a:lnTo>
                    <a:pt x="53339" y="382524"/>
                  </a:lnTo>
                  <a:lnTo>
                    <a:pt x="106679" y="332232"/>
                  </a:lnTo>
                  <a:lnTo>
                    <a:pt x="160019" y="281940"/>
                  </a:lnTo>
                  <a:lnTo>
                    <a:pt x="213360" y="231648"/>
                  </a:lnTo>
                  <a:lnTo>
                    <a:pt x="266700" y="181356"/>
                  </a:lnTo>
                  <a:lnTo>
                    <a:pt x="320039" y="131064"/>
                  </a:lnTo>
                  <a:lnTo>
                    <a:pt x="373379" y="80772"/>
                  </a:lnTo>
                  <a:lnTo>
                    <a:pt x="426719" y="30480"/>
                  </a:lnTo>
                  <a:lnTo>
                    <a:pt x="480060" y="0"/>
                  </a:lnTo>
                  <a:lnTo>
                    <a:pt x="533400" y="0"/>
                  </a:lnTo>
                  <a:lnTo>
                    <a:pt x="586739" y="0"/>
                  </a:lnTo>
                  <a:lnTo>
                    <a:pt x="1493519" y="0"/>
                  </a:lnTo>
                  <a:lnTo>
                    <a:pt x="1546860" y="0"/>
                  </a:lnTo>
                </a:path>
              </a:pathLst>
            </a:custGeom>
            <a:ln w="28956">
              <a:solidFill>
                <a:srgbClr val="00AF50"/>
              </a:solidFill>
            </a:ln>
          </p:spPr>
          <p:txBody>
            <a:bodyPr wrap="square" lIns="0" tIns="0" rIns="0" bIns="0" rtlCol="0"/>
            <a:lstStyle/>
            <a:p>
              <a:endParaRPr/>
            </a:p>
          </p:txBody>
        </p:sp>
        <p:sp>
          <p:nvSpPr>
            <p:cNvPr id="51" name="object 51"/>
            <p:cNvSpPr/>
            <p:nvPr/>
          </p:nvSpPr>
          <p:spPr>
            <a:xfrm>
              <a:off x="4315967" y="5987910"/>
              <a:ext cx="1651000" cy="103505"/>
            </a:xfrm>
            <a:custGeom>
              <a:avLst/>
              <a:gdLst/>
              <a:ahLst/>
              <a:cxnLst/>
              <a:rect l="l" t="t" r="r" b="b"/>
              <a:pathLst>
                <a:path w="1651000" h="103504">
                  <a:moveTo>
                    <a:pt x="1625336" y="51701"/>
                  </a:moveTo>
                  <a:lnTo>
                    <a:pt x="1555496" y="92430"/>
                  </a:lnTo>
                  <a:lnTo>
                    <a:pt x="1554480" y="96316"/>
                  </a:lnTo>
                  <a:lnTo>
                    <a:pt x="1558036" y="102374"/>
                  </a:lnTo>
                  <a:lnTo>
                    <a:pt x="1561846" y="103403"/>
                  </a:lnTo>
                  <a:lnTo>
                    <a:pt x="1639604" y="58051"/>
                  </a:lnTo>
                  <a:lnTo>
                    <a:pt x="1637919" y="58051"/>
                  </a:lnTo>
                  <a:lnTo>
                    <a:pt x="1637919" y="57188"/>
                  </a:lnTo>
                  <a:lnTo>
                    <a:pt x="1634744" y="57188"/>
                  </a:lnTo>
                  <a:lnTo>
                    <a:pt x="1625336" y="51701"/>
                  </a:lnTo>
                  <a:close/>
                </a:path>
                <a:path w="1651000" h="103504">
                  <a:moveTo>
                    <a:pt x="1614447" y="45351"/>
                  </a:moveTo>
                  <a:lnTo>
                    <a:pt x="0" y="45351"/>
                  </a:lnTo>
                  <a:lnTo>
                    <a:pt x="0" y="58051"/>
                  </a:lnTo>
                  <a:lnTo>
                    <a:pt x="1614447" y="58051"/>
                  </a:lnTo>
                  <a:lnTo>
                    <a:pt x="1625336" y="51701"/>
                  </a:lnTo>
                  <a:lnTo>
                    <a:pt x="1614447" y="45351"/>
                  </a:lnTo>
                  <a:close/>
                </a:path>
                <a:path w="1651000" h="103504">
                  <a:moveTo>
                    <a:pt x="1639607" y="45351"/>
                  </a:moveTo>
                  <a:lnTo>
                    <a:pt x="1637919" y="45351"/>
                  </a:lnTo>
                  <a:lnTo>
                    <a:pt x="1637919" y="58051"/>
                  </a:lnTo>
                  <a:lnTo>
                    <a:pt x="1639604" y="58051"/>
                  </a:lnTo>
                  <a:lnTo>
                    <a:pt x="1650492" y="51701"/>
                  </a:lnTo>
                  <a:lnTo>
                    <a:pt x="1639607" y="45351"/>
                  </a:lnTo>
                  <a:close/>
                </a:path>
                <a:path w="1651000" h="103504">
                  <a:moveTo>
                    <a:pt x="1634744" y="46215"/>
                  </a:moveTo>
                  <a:lnTo>
                    <a:pt x="1625336" y="51701"/>
                  </a:lnTo>
                  <a:lnTo>
                    <a:pt x="1634744" y="57188"/>
                  </a:lnTo>
                  <a:lnTo>
                    <a:pt x="1634744" y="46215"/>
                  </a:lnTo>
                  <a:close/>
                </a:path>
                <a:path w="1651000" h="103504">
                  <a:moveTo>
                    <a:pt x="1637919" y="46215"/>
                  </a:moveTo>
                  <a:lnTo>
                    <a:pt x="1634744" y="46215"/>
                  </a:lnTo>
                  <a:lnTo>
                    <a:pt x="1634744" y="57188"/>
                  </a:lnTo>
                  <a:lnTo>
                    <a:pt x="1637919" y="57188"/>
                  </a:lnTo>
                  <a:lnTo>
                    <a:pt x="1637919" y="46215"/>
                  </a:lnTo>
                  <a:close/>
                </a:path>
                <a:path w="1651000" h="103504">
                  <a:moveTo>
                    <a:pt x="1561846" y="0"/>
                  </a:moveTo>
                  <a:lnTo>
                    <a:pt x="1558036" y="1015"/>
                  </a:lnTo>
                  <a:lnTo>
                    <a:pt x="1554480" y="7086"/>
                  </a:lnTo>
                  <a:lnTo>
                    <a:pt x="1555496" y="10972"/>
                  </a:lnTo>
                  <a:lnTo>
                    <a:pt x="1625336" y="51701"/>
                  </a:lnTo>
                  <a:lnTo>
                    <a:pt x="1634744" y="46215"/>
                  </a:lnTo>
                  <a:lnTo>
                    <a:pt x="1637919" y="46215"/>
                  </a:lnTo>
                  <a:lnTo>
                    <a:pt x="1637919" y="45351"/>
                  </a:lnTo>
                  <a:lnTo>
                    <a:pt x="1639607" y="45351"/>
                  </a:lnTo>
                  <a:lnTo>
                    <a:pt x="1561846" y="0"/>
                  </a:lnTo>
                  <a:close/>
                </a:path>
              </a:pathLst>
            </a:custGeom>
            <a:solidFill>
              <a:srgbClr val="000000"/>
            </a:solidFill>
          </p:spPr>
          <p:txBody>
            <a:bodyPr wrap="square" lIns="0" tIns="0" rIns="0" bIns="0" rtlCol="0"/>
            <a:lstStyle/>
            <a:p>
              <a:endParaRPr/>
            </a:p>
          </p:txBody>
        </p:sp>
        <p:sp>
          <p:nvSpPr>
            <p:cNvPr id="52" name="object 52"/>
            <p:cNvSpPr/>
            <p:nvPr/>
          </p:nvSpPr>
          <p:spPr>
            <a:xfrm>
              <a:off x="1522475" y="5721095"/>
              <a:ext cx="262255" cy="213360"/>
            </a:xfrm>
            <a:custGeom>
              <a:avLst/>
              <a:gdLst/>
              <a:ahLst/>
              <a:cxnLst/>
              <a:rect l="l" t="t" r="r" b="b"/>
              <a:pathLst>
                <a:path w="262255" h="213360">
                  <a:moveTo>
                    <a:pt x="155448" y="0"/>
                  </a:moveTo>
                  <a:lnTo>
                    <a:pt x="155448" y="53339"/>
                  </a:lnTo>
                  <a:lnTo>
                    <a:pt x="0" y="53339"/>
                  </a:lnTo>
                  <a:lnTo>
                    <a:pt x="0" y="160019"/>
                  </a:lnTo>
                  <a:lnTo>
                    <a:pt x="155448" y="160019"/>
                  </a:lnTo>
                  <a:lnTo>
                    <a:pt x="155448" y="213359"/>
                  </a:lnTo>
                  <a:lnTo>
                    <a:pt x="262128" y="106679"/>
                  </a:lnTo>
                  <a:lnTo>
                    <a:pt x="155448" y="0"/>
                  </a:lnTo>
                  <a:close/>
                </a:path>
              </a:pathLst>
            </a:custGeom>
            <a:solidFill>
              <a:srgbClr val="C76866"/>
            </a:solidFill>
          </p:spPr>
          <p:txBody>
            <a:bodyPr wrap="square" lIns="0" tIns="0" rIns="0" bIns="0" rtlCol="0"/>
            <a:lstStyle/>
            <a:p>
              <a:endParaRPr/>
            </a:p>
          </p:txBody>
        </p:sp>
        <p:sp>
          <p:nvSpPr>
            <p:cNvPr id="53" name="object 53"/>
            <p:cNvSpPr/>
            <p:nvPr/>
          </p:nvSpPr>
          <p:spPr>
            <a:xfrm>
              <a:off x="4808219" y="5753099"/>
              <a:ext cx="262255" cy="215265"/>
            </a:xfrm>
            <a:custGeom>
              <a:avLst/>
              <a:gdLst/>
              <a:ahLst/>
              <a:cxnLst/>
              <a:rect l="l" t="t" r="r" b="b"/>
              <a:pathLst>
                <a:path w="262254" h="215264">
                  <a:moveTo>
                    <a:pt x="154685" y="0"/>
                  </a:moveTo>
                  <a:lnTo>
                    <a:pt x="154685" y="53721"/>
                  </a:lnTo>
                  <a:lnTo>
                    <a:pt x="0" y="53721"/>
                  </a:lnTo>
                  <a:lnTo>
                    <a:pt x="0" y="161162"/>
                  </a:lnTo>
                  <a:lnTo>
                    <a:pt x="154685" y="161162"/>
                  </a:lnTo>
                  <a:lnTo>
                    <a:pt x="154685" y="214884"/>
                  </a:lnTo>
                  <a:lnTo>
                    <a:pt x="262127" y="107441"/>
                  </a:lnTo>
                  <a:lnTo>
                    <a:pt x="154685" y="0"/>
                  </a:lnTo>
                  <a:close/>
                </a:path>
              </a:pathLst>
            </a:custGeom>
            <a:solidFill>
              <a:srgbClr val="4F6128"/>
            </a:solidFill>
          </p:spPr>
          <p:txBody>
            <a:bodyPr wrap="square" lIns="0" tIns="0" rIns="0" bIns="0" rtlCol="0"/>
            <a:lstStyle/>
            <a:p>
              <a:endParaRPr/>
            </a:p>
          </p:txBody>
        </p:sp>
      </p:grpSp>
      <p:sp>
        <p:nvSpPr>
          <p:cNvPr id="54" name="object 54"/>
          <p:cNvSpPr txBox="1"/>
          <p:nvPr/>
        </p:nvSpPr>
        <p:spPr>
          <a:xfrm>
            <a:off x="2903600" y="5386579"/>
            <a:ext cx="601980" cy="151323"/>
          </a:xfrm>
          <a:prstGeom prst="rect">
            <a:avLst/>
          </a:prstGeom>
        </p:spPr>
        <p:txBody>
          <a:bodyPr vert="horz" wrap="square" lIns="0" tIns="12700" rIns="0" bIns="0" rtlCol="0">
            <a:spAutoFit/>
          </a:bodyPr>
          <a:lstStyle/>
          <a:p>
            <a:pPr marL="12700">
              <a:spcBef>
                <a:spcPts val="100"/>
              </a:spcBef>
            </a:pPr>
            <a:r>
              <a:rPr sz="800" spc="-10" dirty="0">
                <a:latin typeface="ＭＳ Ｐゴシック"/>
                <a:cs typeface="ＭＳ Ｐゴシック"/>
              </a:rPr>
              <a:t>リソース</a:t>
            </a:r>
            <a:r>
              <a:rPr sz="900" spc="-25" dirty="0">
                <a:latin typeface="ＭＳ Ｐゴシック"/>
                <a:cs typeface="ＭＳ Ｐゴシック"/>
              </a:rPr>
              <a:t>制約</a:t>
            </a:r>
            <a:endParaRPr sz="900">
              <a:latin typeface="ＭＳ Ｐゴシック"/>
              <a:cs typeface="ＭＳ Ｐゴシック"/>
            </a:endParaRPr>
          </a:p>
        </p:txBody>
      </p:sp>
      <p:sp>
        <p:nvSpPr>
          <p:cNvPr id="55" name="object 55"/>
          <p:cNvSpPr txBox="1"/>
          <p:nvPr/>
        </p:nvSpPr>
        <p:spPr>
          <a:xfrm>
            <a:off x="2903600" y="5523383"/>
            <a:ext cx="368300" cy="151323"/>
          </a:xfrm>
          <a:prstGeom prst="rect">
            <a:avLst/>
          </a:prstGeom>
        </p:spPr>
        <p:txBody>
          <a:bodyPr vert="horz" wrap="square" lIns="0" tIns="12700" rIns="0" bIns="0" rtlCol="0">
            <a:spAutoFit/>
          </a:bodyPr>
          <a:lstStyle/>
          <a:p>
            <a:pPr marL="12700">
              <a:spcBef>
                <a:spcPts val="100"/>
              </a:spcBef>
            </a:pPr>
            <a:r>
              <a:rPr sz="900" spc="-25" dirty="0">
                <a:latin typeface="ＭＳ Ｐゴシック"/>
                <a:cs typeface="ＭＳ Ｐゴシック"/>
              </a:rPr>
              <a:t>の影響</a:t>
            </a:r>
            <a:endParaRPr sz="900">
              <a:latin typeface="ＭＳ Ｐゴシック"/>
              <a:cs typeface="ＭＳ Ｐゴシック"/>
            </a:endParaRPr>
          </a:p>
        </p:txBody>
      </p:sp>
      <p:grpSp>
        <p:nvGrpSpPr>
          <p:cNvPr id="56" name="object 56"/>
          <p:cNvGrpSpPr/>
          <p:nvPr/>
        </p:nvGrpSpPr>
        <p:grpSpPr>
          <a:xfrm>
            <a:off x="3965448" y="4511040"/>
            <a:ext cx="1656714" cy="1569720"/>
            <a:chOff x="2441448" y="4511040"/>
            <a:chExt cx="1656714" cy="1569720"/>
          </a:xfrm>
        </p:grpSpPr>
        <p:sp>
          <p:nvSpPr>
            <p:cNvPr id="57" name="object 57"/>
            <p:cNvSpPr/>
            <p:nvPr/>
          </p:nvSpPr>
          <p:spPr>
            <a:xfrm>
              <a:off x="2446020" y="4517136"/>
              <a:ext cx="1015365" cy="1515110"/>
            </a:xfrm>
            <a:custGeom>
              <a:avLst/>
              <a:gdLst/>
              <a:ahLst/>
              <a:cxnLst/>
              <a:rect l="l" t="t" r="r" b="b"/>
              <a:pathLst>
                <a:path w="1015364" h="1515110">
                  <a:moveTo>
                    <a:pt x="0" y="1514855"/>
                  </a:moveTo>
                  <a:lnTo>
                    <a:pt x="1014983" y="1514855"/>
                  </a:lnTo>
                  <a:lnTo>
                    <a:pt x="1014983" y="0"/>
                  </a:lnTo>
                  <a:lnTo>
                    <a:pt x="0" y="0"/>
                  </a:lnTo>
                  <a:lnTo>
                    <a:pt x="0" y="1514855"/>
                  </a:lnTo>
                  <a:close/>
                </a:path>
              </a:pathLst>
            </a:custGeom>
            <a:solidFill>
              <a:srgbClr val="FFFFFF"/>
            </a:solidFill>
          </p:spPr>
          <p:txBody>
            <a:bodyPr wrap="square" lIns="0" tIns="0" rIns="0" bIns="0" rtlCol="0"/>
            <a:lstStyle/>
            <a:p>
              <a:endParaRPr/>
            </a:p>
          </p:txBody>
        </p:sp>
        <p:sp>
          <p:nvSpPr>
            <p:cNvPr id="58" name="object 58"/>
            <p:cNvSpPr/>
            <p:nvPr/>
          </p:nvSpPr>
          <p:spPr>
            <a:xfrm>
              <a:off x="3461004" y="4517136"/>
              <a:ext cx="588645" cy="1515110"/>
            </a:xfrm>
            <a:custGeom>
              <a:avLst/>
              <a:gdLst/>
              <a:ahLst/>
              <a:cxnLst/>
              <a:rect l="l" t="t" r="r" b="b"/>
              <a:pathLst>
                <a:path w="588645" h="1515110">
                  <a:moveTo>
                    <a:pt x="588264" y="0"/>
                  </a:moveTo>
                  <a:lnTo>
                    <a:pt x="588264" y="0"/>
                  </a:lnTo>
                  <a:lnTo>
                    <a:pt x="0" y="0"/>
                  </a:lnTo>
                  <a:lnTo>
                    <a:pt x="0" y="1514856"/>
                  </a:lnTo>
                  <a:lnTo>
                    <a:pt x="588264" y="1514856"/>
                  </a:lnTo>
                  <a:lnTo>
                    <a:pt x="588264" y="0"/>
                  </a:lnTo>
                  <a:close/>
                </a:path>
              </a:pathLst>
            </a:custGeom>
            <a:solidFill>
              <a:srgbClr val="DCE6F1"/>
            </a:solidFill>
          </p:spPr>
          <p:txBody>
            <a:bodyPr wrap="square" lIns="0" tIns="0" rIns="0" bIns="0" rtlCol="0"/>
            <a:lstStyle/>
            <a:p>
              <a:endParaRPr/>
            </a:p>
          </p:txBody>
        </p:sp>
        <p:sp>
          <p:nvSpPr>
            <p:cNvPr id="59" name="object 59"/>
            <p:cNvSpPr/>
            <p:nvPr/>
          </p:nvSpPr>
          <p:spPr>
            <a:xfrm>
              <a:off x="2446020" y="4517136"/>
              <a:ext cx="36830" cy="1515110"/>
            </a:xfrm>
            <a:custGeom>
              <a:avLst/>
              <a:gdLst/>
              <a:ahLst/>
              <a:cxnLst/>
              <a:rect l="l" t="t" r="r" b="b"/>
              <a:pathLst>
                <a:path w="36830" h="1515110">
                  <a:moveTo>
                    <a:pt x="0" y="1514855"/>
                  </a:moveTo>
                  <a:lnTo>
                    <a:pt x="0" y="0"/>
                  </a:lnTo>
                </a:path>
                <a:path w="36830" h="1515110">
                  <a:moveTo>
                    <a:pt x="0" y="1514855"/>
                  </a:moveTo>
                  <a:lnTo>
                    <a:pt x="36575" y="1514855"/>
                  </a:lnTo>
                </a:path>
                <a:path w="36830" h="1515110">
                  <a:moveTo>
                    <a:pt x="0" y="1010411"/>
                  </a:moveTo>
                  <a:lnTo>
                    <a:pt x="36575" y="1010411"/>
                  </a:lnTo>
                </a:path>
                <a:path w="36830" h="1515110">
                  <a:moveTo>
                    <a:pt x="0" y="505968"/>
                  </a:moveTo>
                  <a:lnTo>
                    <a:pt x="36575" y="505968"/>
                  </a:lnTo>
                </a:path>
                <a:path w="36830" h="1515110">
                  <a:moveTo>
                    <a:pt x="0" y="0"/>
                  </a:moveTo>
                  <a:lnTo>
                    <a:pt x="36575" y="0"/>
                  </a:lnTo>
                </a:path>
              </a:pathLst>
            </a:custGeom>
            <a:ln w="9144">
              <a:solidFill>
                <a:srgbClr val="000000"/>
              </a:solidFill>
            </a:ln>
          </p:spPr>
          <p:txBody>
            <a:bodyPr wrap="square" lIns="0" tIns="0" rIns="0" bIns="0" rtlCol="0"/>
            <a:lstStyle/>
            <a:p>
              <a:endParaRPr/>
            </a:p>
          </p:txBody>
        </p:sp>
        <p:sp>
          <p:nvSpPr>
            <p:cNvPr id="60" name="object 60"/>
            <p:cNvSpPr/>
            <p:nvPr/>
          </p:nvSpPr>
          <p:spPr>
            <a:xfrm>
              <a:off x="2473452" y="4517136"/>
              <a:ext cx="1550035" cy="1463040"/>
            </a:xfrm>
            <a:custGeom>
              <a:avLst/>
              <a:gdLst/>
              <a:ahLst/>
              <a:cxnLst/>
              <a:rect l="l" t="t" r="r" b="b"/>
              <a:pathLst>
                <a:path w="1550035" h="1463039">
                  <a:moveTo>
                    <a:pt x="0" y="1463039"/>
                  </a:moveTo>
                  <a:lnTo>
                    <a:pt x="53340" y="1412748"/>
                  </a:lnTo>
                  <a:lnTo>
                    <a:pt x="106680" y="1362455"/>
                  </a:lnTo>
                  <a:lnTo>
                    <a:pt x="160020" y="1312164"/>
                  </a:lnTo>
                  <a:lnTo>
                    <a:pt x="213360" y="1261872"/>
                  </a:lnTo>
                  <a:lnTo>
                    <a:pt x="266700" y="1211580"/>
                  </a:lnTo>
                  <a:lnTo>
                    <a:pt x="320040" y="1161288"/>
                  </a:lnTo>
                  <a:lnTo>
                    <a:pt x="373380" y="1110995"/>
                  </a:lnTo>
                  <a:lnTo>
                    <a:pt x="426720" y="1060704"/>
                  </a:lnTo>
                  <a:lnTo>
                    <a:pt x="480060" y="1010411"/>
                  </a:lnTo>
                  <a:lnTo>
                    <a:pt x="533400" y="958595"/>
                  </a:lnTo>
                  <a:lnTo>
                    <a:pt x="586740" y="908304"/>
                  </a:lnTo>
                  <a:lnTo>
                    <a:pt x="640080" y="858011"/>
                  </a:lnTo>
                  <a:lnTo>
                    <a:pt x="694944" y="807719"/>
                  </a:lnTo>
                  <a:lnTo>
                    <a:pt x="748284" y="757427"/>
                  </a:lnTo>
                  <a:lnTo>
                    <a:pt x="801624" y="707136"/>
                  </a:lnTo>
                  <a:lnTo>
                    <a:pt x="854963" y="656844"/>
                  </a:lnTo>
                  <a:lnTo>
                    <a:pt x="908303" y="606551"/>
                  </a:lnTo>
                  <a:lnTo>
                    <a:pt x="961644" y="556259"/>
                  </a:lnTo>
                  <a:lnTo>
                    <a:pt x="1014984" y="505968"/>
                  </a:lnTo>
                  <a:lnTo>
                    <a:pt x="1068324" y="454151"/>
                  </a:lnTo>
                  <a:lnTo>
                    <a:pt x="1121664" y="403859"/>
                  </a:lnTo>
                  <a:lnTo>
                    <a:pt x="1175003" y="353568"/>
                  </a:lnTo>
                  <a:lnTo>
                    <a:pt x="1228344" y="303275"/>
                  </a:lnTo>
                  <a:lnTo>
                    <a:pt x="1281684" y="252983"/>
                  </a:lnTo>
                  <a:lnTo>
                    <a:pt x="1336548" y="202691"/>
                  </a:lnTo>
                  <a:lnTo>
                    <a:pt x="1389888" y="152400"/>
                  </a:lnTo>
                  <a:lnTo>
                    <a:pt x="1443227" y="102107"/>
                  </a:lnTo>
                  <a:lnTo>
                    <a:pt x="1496568" y="51815"/>
                  </a:lnTo>
                  <a:lnTo>
                    <a:pt x="1549908" y="0"/>
                  </a:lnTo>
                </a:path>
              </a:pathLst>
            </a:custGeom>
            <a:ln w="12192">
              <a:solidFill>
                <a:srgbClr val="4AACC5"/>
              </a:solidFill>
              <a:prstDash val="dash"/>
            </a:ln>
          </p:spPr>
          <p:txBody>
            <a:bodyPr wrap="square" lIns="0" tIns="0" rIns="0" bIns="0" rtlCol="0"/>
            <a:lstStyle/>
            <a:p>
              <a:endParaRPr/>
            </a:p>
          </p:txBody>
        </p:sp>
        <p:sp>
          <p:nvSpPr>
            <p:cNvPr id="61" name="object 61"/>
            <p:cNvSpPr/>
            <p:nvPr/>
          </p:nvSpPr>
          <p:spPr>
            <a:xfrm>
              <a:off x="2472690" y="5072634"/>
              <a:ext cx="1550035" cy="908685"/>
            </a:xfrm>
            <a:custGeom>
              <a:avLst/>
              <a:gdLst/>
              <a:ahLst/>
              <a:cxnLst/>
              <a:rect l="l" t="t" r="r" b="b"/>
              <a:pathLst>
                <a:path w="1550035" h="908685">
                  <a:moveTo>
                    <a:pt x="0" y="908304"/>
                  </a:moveTo>
                  <a:lnTo>
                    <a:pt x="53340" y="858012"/>
                  </a:lnTo>
                  <a:lnTo>
                    <a:pt x="106680" y="807720"/>
                  </a:lnTo>
                  <a:lnTo>
                    <a:pt x="160020" y="757428"/>
                  </a:lnTo>
                  <a:lnTo>
                    <a:pt x="213360" y="707136"/>
                  </a:lnTo>
                  <a:lnTo>
                    <a:pt x="266700" y="655320"/>
                  </a:lnTo>
                  <a:lnTo>
                    <a:pt x="320040" y="605028"/>
                  </a:lnTo>
                  <a:lnTo>
                    <a:pt x="374904" y="554736"/>
                  </a:lnTo>
                  <a:lnTo>
                    <a:pt x="428244" y="504444"/>
                  </a:lnTo>
                  <a:lnTo>
                    <a:pt x="481584" y="454152"/>
                  </a:lnTo>
                  <a:lnTo>
                    <a:pt x="534924" y="403860"/>
                  </a:lnTo>
                  <a:lnTo>
                    <a:pt x="588264" y="353568"/>
                  </a:lnTo>
                  <a:lnTo>
                    <a:pt x="641604" y="303276"/>
                  </a:lnTo>
                  <a:lnTo>
                    <a:pt x="694944" y="252984"/>
                  </a:lnTo>
                  <a:lnTo>
                    <a:pt x="748284" y="202692"/>
                  </a:lnTo>
                  <a:lnTo>
                    <a:pt x="801624" y="150876"/>
                  </a:lnTo>
                  <a:lnTo>
                    <a:pt x="854963" y="100584"/>
                  </a:lnTo>
                  <a:lnTo>
                    <a:pt x="908304" y="50292"/>
                  </a:lnTo>
                  <a:lnTo>
                    <a:pt x="961644" y="0"/>
                  </a:lnTo>
                  <a:lnTo>
                    <a:pt x="1496568" y="0"/>
                  </a:lnTo>
                  <a:lnTo>
                    <a:pt x="1549908" y="0"/>
                  </a:lnTo>
                </a:path>
              </a:pathLst>
            </a:custGeom>
            <a:ln w="28956">
              <a:solidFill>
                <a:srgbClr val="006FC0"/>
              </a:solidFill>
            </a:ln>
          </p:spPr>
          <p:txBody>
            <a:bodyPr wrap="square" lIns="0" tIns="0" rIns="0" bIns="0" rtlCol="0"/>
            <a:lstStyle/>
            <a:p>
              <a:endParaRPr/>
            </a:p>
          </p:txBody>
        </p:sp>
        <p:sp>
          <p:nvSpPr>
            <p:cNvPr id="62" name="object 62"/>
            <p:cNvSpPr/>
            <p:nvPr/>
          </p:nvSpPr>
          <p:spPr>
            <a:xfrm>
              <a:off x="2447544" y="5977242"/>
              <a:ext cx="1651000" cy="103505"/>
            </a:xfrm>
            <a:custGeom>
              <a:avLst/>
              <a:gdLst/>
              <a:ahLst/>
              <a:cxnLst/>
              <a:rect l="l" t="t" r="r" b="b"/>
              <a:pathLst>
                <a:path w="1651000" h="103504">
                  <a:moveTo>
                    <a:pt x="1625336" y="51701"/>
                  </a:moveTo>
                  <a:lnTo>
                    <a:pt x="1555495" y="92430"/>
                  </a:lnTo>
                  <a:lnTo>
                    <a:pt x="1554480" y="96316"/>
                  </a:lnTo>
                  <a:lnTo>
                    <a:pt x="1558035" y="102374"/>
                  </a:lnTo>
                  <a:lnTo>
                    <a:pt x="1561845" y="103403"/>
                  </a:lnTo>
                  <a:lnTo>
                    <a:pt x="1639604" y="58051"/>
                  </a:lnTo>
                  <a:lnTo>
                    <a:pt x="1637919" y="58051"/>
                  </a:lnTo>
                  <a:lnTo>
                    <a:pt x="1637919" y="57188"/>
                  </a:lnTo>
                  <a:lnTo>
                    <a:pt x="1634744" y="57188"/>
                  </a:lnTo>
                  <a:lnTo>
                    <a:pt x="1625336" y="51701"/>
                  </a:lnTo>
                  <a:close/>
                </a:path>
                <a:path w="1651000" h="103504">
                  <a:moveTo>
                    <a:pt x="1614447" y="45351"/>
                  </a:moveTo>
                  <a:lnTo>
                    <a:pt x="0" y="45351"/>
                  </a:lnTo>
                  <a:lnTo>
                    <a:pt x="0" y="58051"/>
                  </a:lnTo>
                  <a:lnTo>
                    <a:pt x="1614447" y="58051"/>
                  </a:lnTo>
                  <a:lnTo>
                    <a:pt x="1625336" y="51701"/>
                  </a:lnTo>
                  <a:lnTo>
                    <a:pt x="1614447" y="45351"/>
                  </a:lnTo>
                  <a:close/>
                </a:path>
                <a:path w="1651000" h="103504">
                  <a:moveTo>
                    <a:pt x="1639607" y="45351"/>
                  </a:moveTo>
                  <a:lnTo>
                    <a:pt x="1637919" y="45351"/>
                  </a:lnTo>
                  <a:lnTo>
                    <a:pt x="1637919" y="58051"/>
                  </a:lnTo>
                  <a:lnTo>
                    <a:pt x="1639604" y="58051"/>
                  </a:lnTo>
                  <a:lnTo>
                    <a:pt x="1650492" y="51701"/>
                  </a:lnTo>
                  <a:lnTo>
                    <a:pt x="1639607" y="45351"/>
                  </a:lnTo>
                  <a:close/>
                </a:path>
                <a:path w="1651000" h="103504">
                  <a:moveTo>
                    <a:pt x="1634744" y="46215"/>
                  </a:moveTo>
                  <a:lnTo>
                    <a:pt x="1625336" y="51701"/>
                  </a:lnTo>
                  <a:lnTo>
                    <a:pt x="1634744" y="57188"/>
                  </a:lnTo>
                  <a:lnTo>
                    <a:pt x="1634744" y="46215"/>
                  </a:lnTo>
                  <a:close/>
                </a:path>
                <a:path w="1651000" h="103504">
                  <a:moveTo>
                    <a:pt x="1637919" y="46215"/>
                  </a:moveTo>
                  <a:lnTo>
                    <a:pt x="1634744" y="46215"/>
                  </a:lnTo>
                  <a:lnTo>
                    <a:pt x="1634744" y="57188"/>
                  </a:lnTo>
                  <a:lnTo>
                    <a:pt x="1637919" y="57188"/>
                  </a:lnTo>
                  <a:lnTo>
                    <a:pt x="1637919" y="46215"/>
                  </a:lnTo>
                  <a:close/>
                </a:path>
                <a:path w="1651000" h="103504">
                  <a:moveTo>
                    <a:pt x="1561845" y="0"/>
                  </a:moveTo>
                  <a:lnTo>
                    <a:pt x="1558035" y="1015"/>
                  </a:lnTo>
                  <a:lnTo>
                    <a:pt x="1554480" y="7086"/>
                  </a:lnTo>
                  <a:lnTo>
                    <a:pt x="1555495" y="10972"/>
                  </a:lnTo>
                  <a:lnTo>
                    <a:pt x="1625336" y="51701"/>
                  </a:lnTo>
                  <a:lnTo>
                    <a:pt x="1634744" y="46215"/>
                  </a:lnTo>
                  <a:lnTo>
                    <a:pt x="1637919" y="46215"/>
                  </a:lnTo>
                  <a:lnTo>
                    <a:pt x="1637919" y="45351"/>
                  </a:lnTo>
                  <a:lnTo>
                    <a:pt x="1639607" y="45351"/>
                  </a:lnTo>
                  <a:lnTo>
                    <a:pt x="1561845" y="0"/>
                  </a:lnTo>
                  <a:close/>
                </a:path>
              </a:pathLst>
            </a:custGeom>
            <a:solidFill>
              <a:srgbClr val="000000"/>
            </a:solidFill>
          </p:spPr>
          <p:txBody>
            <a:bodyPr wrap="square" lIns="0" tIns="0" rIns="0" bIns="0" rtlCol="0"/>
            <a:lstStyle/>
            <a:p>
              <a:endParaRPr/>
            </a:p>
          </p:txBody>
        </p:sp>
        <p:sp>
          <p:nvSpPr>
            <p:cNvPr id="63" name="object 63"/>
            <p:cNvSpPr/>
            <p:nvPr/>
          </p:nvSpPr>
          <p:spPr>
            <a:xfrm>
              <a:off x="3457956" y="5721096"/>
              <a:ext cx="262255" cy="213360"/>
            </a:xfrm>
            <a:custGeom>
              <a:avLst/>
              <a:gdLst/>
              <a:ahLst/>
              <a:cxnLst/>
              <a:rect l="l" t="t" r="r" b="b"/>
              <a:pathLst>
                <a:path w="262254" h="213360">
                  <a:moveTo>
                    <a:pt x="155448" y="0"/>
                  </a:moveTo>
                  <a:lnTo>
                    <a:pt x="155448" y="53339"/>
                  </a:lnTo>
                  <a:lnTo>
                    <a:pt x="0" y="53339"/>
                  </a:lnTo>
                  <a:lnTo>
                    <a:pt x="0" y="160019"/>
                  </a:lnTo>
                  <a:lnTo>
                    <a:pt x="155448" y="160019"/>
                  </a:lnTo>
                  <a:lnTo>
                    <a:pt x="155448" y="213359"/>
                  </a:lnTo>
                  <a:lnTo>
                    <a:pt x="262128" y="106679"/>
                  </a:lnTo>
                  <a:lnTo>
                    <a:pt x="155448" y="0"/>
                  </a:lnTo>
                  <a:close/>
                </a:path>
              </a:pathLst>
            </a:custGeom>
            <a:solidFill>
              <a:srgbClr val="006FC0"/>
            </a:solidFill>
          </p:spPr>
          <p:txBody>
            <a:bodyPr wrap="square" lIns="0" tIns="0" rIns="0" bIns="0" rtlCol="0"/>
            <a:lstStyle/>
            <a:p>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9141714" cy="636270"/>
          </a:xfrm>
          <a:prstGeom prst="rect">
            <a:avLst/>
          </a:prstGeom>
        </p:spPr>
      </p:pic>
      <p:sp>
        <p:nvSpPr>
          <p:cNvPr id="3" name="object 3"/>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８．フェーズ１の結果（まとめ</a:t>
            </a:r>
            <a:r>
              <a:rPr spc="-50" dirty="0"/>
              <a:t>）</a:t>
            </a:r>
          </a:p>
        </p:txBody>
      </p:sp>
      <p:grpSp>
        <p:nvGrpSpPr>
          <p:cNvPr id="4" name="object 4"/>
          <p:cNvGrpSpPr/>
          <p:nvPr/>
        </p:nvGrpSpPr>
        <p:grpSpPr>
          <a:xfrm>
            <a:off x="1697737" y="812292"/>
            <a:ext cx="8621395" cy="2790825"/>
            <a:chOff x="173736" y="812291"/>
            <a:chExt cx="8621395" cy="2790825"/>
          </a:xfrm>
        </p:grpSpPr>
        <p:sp>
          <p:nvSpPr>
            <p:cNvPr id="5" name="object 5"/>
            <p:cNvSpPr/>
            <p:nvPr/>
          </p:nvSpPr>
          <p:spPr>
            <a:xfrm>
              <a:off x="358902" y="1008125"/>
              <a:ext cx="8425180" cy="2583180"/>
            </a:xfrm>
            <a:custGeom>
              <a:avLst/>
              <a:gdLst/>
              <a:ahLst/>
              <a:cxnLst/>
              <a:rect l="l" t="t" r="r" b="b"/>
              <a:pathLst>
                <a:path w="8425180" h="2583179">
                  <a:moveTo>
                    <a:pt x="0" y="2583179"/>
                  </a:moveTo>
                  <a:lnTo>
                    <a:pt x="8424672" y="2583179"/>
                  </a:lnTo>
                  <a:lnTo>
                    <a:pt x="8424672" y="0"/>
                  </a:lnTo>
                  <a:lnTo>
                    <a:pt x="0" y="0"/>
                  </a:lnTo>
                  <a:lnTo>
                    <a:pt x="0" y="2583179"/>
                  </a:lnTo>
                  <a:close/>
                </a:path>
              </a:pathLst>
            </a:custGeom>
            <a:ln w="22860">
              <a:solidFill>
                <a:srgbClr val="006FC0"/>
              </a:solidFill>
            </a:ln>
          </p:spPr>
          <p:txBody>
            <a:bodyPr wrap="square" lIns="0" tIns="0" rIns="0" bIns="0" rtlCol="0"/>
            <a:lstStyle/>
            <a:p>
              <a:endParaRPr/>
            </a:p>
          </p:txBody>
        </p:sp>
        <p:sp>
          <p:nvSpPr>
            <p:cNvPr id="6" name="object 6"/>
            <p:cNvSpPr/>
            <p:nvPr/>
          </p:nvSpPr>
          <p:spPr>
            <a:xfrm>
              <a:off x="173736" y="812291"/>
              <a:ext cx="2239010" cy="390525"/>
            </a:xfrm>
            <a:custGeom>
              <a:avLst/>
              <a:gdLst/>
              <a:ahLst/>
              <a:cxnLst/>
              <a:rect l="l" t="t" r="r" b="b"/>
              <a:pathLst>
                <a:path w="2239010" h="390525">
                  <a:moveTo>
                    <a:pt x="2173732" y="0"/>
                  </a:moveTo>
                  <a:lnTo>
                    <a:pt x="65024" y="0"/>
                  </a:lnTo>
                  <a:lnTo>
                    <a:pt x="39712" y="5105"/>
                  </a:lnTo>
                  <a:lnTo>
                    <a:pt x="19043" y="19034"/>
                  </a:lnTo>
                  <a:lnTo>
                    <a:pt x="5109" y="39701"/>
                  </a:lnTo>
                  <a:lnTo>
                    <a:pt x="0" y="65024"/>
                  </a:lnTo>
                  <a:lnTo>
                    <a:pt x="0" y="325120"/>
                  </a:lnTo>
                  <a:lnTo>
                    <a:pt x="5109" y="350442"/>
                  </a:lnTo>
                  <a:lnTo>
                    <a:pt x="19043" y="371109"/>
                  </a:lnTo>
                  <a:lnTo>
                    <a:pt x="39712" y="385038"/>
                  </a:lnTo>
                  <a:lnTo>
                    <a:pt x="65024" y="390144"/>
                  </a:lnTo>
                  <a:lnTo>
                    <a:pt x="2173732" y="390144"/>
                  </a:lnTo>
                  <a:lnTo>
                    <a:pt x="2199054" y="385038"/>
                  </a:lnTo>
                  <a:lnTo>
                    <a:pt x="2219721" y="371109"/>
                  </a:lnTo>
                  <a:lnTo>
                    <a:pt x="2233650" y="350442"/>
                  </a:lnTo>
                  <a:lnTo>
                    <a:pt x="2238756" y="325120"/>
                  </a:lnTo>
                  <a:lnTo>
                    <a:pt x="2238756" y="65024"/>
                  </a:lnTo>
                  <a:lnTo>
                    <a:pt x="2233650" y="39701"/>
                  </a:lnTo>
                  <a:lnTo>
                    <a:pt x="2219721" y="19034"/>
                  </a:lnTo>
                  <a:lnTo>
                    <a:pt x="2199054" y="5105"/>
                  </a:lnTo>
                  <a:lnTo>
                    <a:pt x="2173732" y="0"/>
                  </a:lnTo>
                  <a:close/>
                </a:path>
              </a:pathLst>
            </a:custGeom>
            <a:solidFill>
              <a:srgbClr val="375F92"/>
            </a:solidFill>
          </p:spPr>
          <p:txBody>
            <a:bodyPr wrap="square" lIns="0" tIns="0" rIns="0" bIns="0" rtlCol="0"/>
            <a:lstStyle/>
            <a:p>
              <a:endParaRPr/>
            </a:p>
          </p:txBody>
        </p:sp>
      </p:grpSp>
      <p:sp>
        <p:nvSpPr>
          <p:cNvPr id="7" name="object 7"/>
          <p:cNvSpPr txBox="1"/>
          <p:nvPr/>
        </p:nvSpPr>
        <p:spPr>
          <a:xfrm>
            <a:off x="1776475" y="873379"/>
            <a:ext cx="8272780" cy="2543810"/>
          </a:xfrm>
          <a:prstGeom prst="rect">
            <a:avLst/>
          </a:prstGeom>
        </p:spPr>
        <p:txBody>
          <a:bodyPr vert="horz" wrap="square" lIns="0" tIns="12065" rIns="0" bIns="0" rtlCol="0">
            <a:spAutoFit/>
          </a:bodyPr>
          <a:lstStyle/>
          <a:p>
            <a:pPr marL="12700">
              <a:spcBef>
                <a:spcPts val="95"/>
              </a:spcBef>
            </a:pPr>
            <a:r>
              <a:rPr sz="1600" b="1" spc="-25" dirty="0">
                <a:solidFill>
                  <a:srgbClr val="FFFFFF"/>
                </a:solidFill>
                <a:latin typeface="メイリオ"/>
                <a:cs typeface="メイリオ"/>
              </a:rPr>
              <a:t>（１）性能面の検</a:t>
            </a:r>
            <a:r>
              <a:rPr sz="1600" b="1" spc="-50" dirty="0">
                <a:solidFill>
                  <a:srgbClr val="FFFFFF"/>
                </a:solidFill>
                <a:latin typeface="メイリオ"/>
                <a:cs typeface="メイリオ"/>
              </a:rPr>
              <a:t>証</a:t>
            </a:r>
            <a:endParaRPr sz="1600">
              <a:latin typeface="メイリオ"/>
              <a:cs typeface="メイリオ"/>
            </a:endParaRPr>
          </a:p>
          <a:p>
            <a:pPr marL="542290" marR="5080" indent="-276225">
              <a:spcBef>
                <a:spcPts val="1345"/>
              </a:spcBef>
              <a:buClr>
                <a:srgbClr val="000000"/>
              </a:buClr>
              <a:buFont typeface="Wingdings"/>
              <a:buChar char=""/>
              <a:tabLst>
                <a:tab pos="542925" algn="l"/>
              </a:tabLst>
            </a:pPr>
            <a:r>
              <a:rPr sz="1600" b="1" spc="-25" dirty="0">
                <a:solidFill>
                  <a:srgbClr val="006FC0"/>
                </a:solidFill>
                <a:latin typeface="メイリオ"/>
                <a:cs typeface="メイリオ"/>
              </a:rPr>
              <a:t>パターン</a:t>
            </a:r>
            <a:r>
              <a:rPr sz="1600" b="1" spc="-30" dirty="0">
                <a:solidFill>
                  <a:srgbClr val="006FC0"/>
                </a:solidFill>
                <a:latin typeface="メイリオ"/>
                <a:cs typeface="メイリオ"/>
              </a:rPr>
              <a:t>２</a:t>
            </a:r>
            <a:r>
              <a:rPr sz="1600" spc="-25" dirty="0">
                <a:latin typeface="メイリオ"/>
                <a:cs typeface="メイリオ"/>
              </a:rPr>
              <a:t>は、パターン１に比べ</a:t>
            </a:r>
            <a:r>
              <a:rPr sz="1600" spc="-10" dirty="0">
                <a:latin typeface="メイリオ"/>
                <a:cs typeface="メイリオ"/>
              </a:rPr>
              <a:t>、</a:t>
            </a:r>
            <a:r>
              <a:rPr sz="1600" spc="-25" dirty="0">
                <a:latin typeface="メイリオ"/>
                <a:cs typeface="メイリオ"/>
              </a:rPr>
              <a:t>レコ</a:t>
            </a:r>
            <a:r>
              <a:rPr sz="1600" spc="-10" dirty="0">
                <a:latin typeface="メイリオ"/>
                <a:cs typeface="メイリオ"/>
              </a:rPr>
              <a:t>ー</a:t>
            </a:r>
            <a:r>
              <a:rPr sz="1600" spc="-25" dirty="0">
                <a:latin typeface="メイリオ"/>
                <a:cs typeface="メイリオ"/>
              </a:rPr>
              <a:t>ドロ</a:t>
            </a:r>
            <a:r>
              <a:rPr sz="1600" spc="-10" dirty="0">
                <a:latin typeface="メイリオ"/>
                <a:cs typeface="メイリオ"/>
              </a:rPr>
              <a:t>ッ</a:t>
            </a:r>
            <a:r>
              <a:rPr sz="1600" spc="-25" dirty="0">
                <a:latin typeface="メイリオ"/>
                <a:cs typeface="メイリオ"/>
              </a:rPr>
              <a:t>クの</a:t>
            </a:r>
            <a:r>
              <a:rPr sz="1600" spc="-10" dirty="0">
                <a:latin typeface="メイリオ"/>
                <a:cs typeface="メイリオ"/>
              </a:rPr>
              <a:t>影</a:t>
            </a:r>
            <a:r>
              <a:rPr sz="1600" spc="-25" dirty="0">
                <a:latin typeface="メイリオ"/>
                <a:cs typeface="メイリオ"/>
              </a:rPr>
              <a:t>響に</a:t>
            </a:r>
            <a:r>
              <a:rPr sz="1600" spc="-10" dirty="0">
                <a:latin typeface="メイリオ"/>
                <a:cs typeface="メイリオ"/>
              </a:rPr>
              <a:t>よ</a:t>
            </a:r>
            <a:r>
              <a:rPr sz="1600" spc="-25" dirty="0">
                <a:latin typeface="メイリオ"/>
                <a:cs typeface="メイリオ"/>
              </a:rPr>
              <a:t>り処</a:t>
            </a:r>
            <a:r>
              <a:rPr sz="1600" spc="-10" dirty="0">
                <a:latin typeface="メイリオ"/>
                <a:cs typeface="メイリオ"/>
              </a:rPr>
              <a:t>理</a:t>
            </a:r>
            <a:r>
              <a:rPr sz="1600" spc="-25" dirty="0">
                <a:latin typeface="メイリオ"/>
                <a:cs typeface="メイリオ"/>
              </a:rPr>
              <a:t>性能</a:t>
            </a:r>
            <a:r>
              <a:rPr sz="1600" spc="-10" dirty="0">
                <a:latin typeface="メイリオ"/>
                <a:cs typeface="メイリオ"/>
              </a:rPr>
              <a:t>が</a:t>
            </a:r>
            <a:r>
              <a:rPr sz="1600" spc="-25" dirty="0">
                <a:latin typeface="メイリオ"/>
                <a:cs typeface="メイリオ"/>
              </a:rPr>
              <a:t>低下</a:t>
            </a:r>
            <a:r>
              <a:rPr sz="1600" spc="-50" dirty="0">
                <a:latin typeface="メイリオ"/>
                <a:cs typeface="メイリオ"/>
              </a:rPr>
              <a:t>。</a:t>
            </a:r>
            <a:r>
              <a:rPr sz="1600" spc="500" dirty="0">
                <a:latin typeface="メイリオ"/>
                <a:cs typeface="メイリオ"/>
              </a:rPr>
              <a:t> </a:t>
            </a:r>
            <a:r>
              <a:rPr sz="1600" spc="-25" dirty="0">
                <a:latin typeface="メイリオ"/>
                <a:cs typeface="メイリオ"/>
              </a:rPr>
              <a:t>もっとも、取引指図の投入件数次</a:t>
            </a:r>
            <a:r>
              <a:rPr sz="1600" spc="-10" dirty="0">
                <a:latin typeface="メイリオ"/>
                <a:cs typeface="メイリオ"/>
              </a:rPr>
              <a:t>第</a:t>
            </a:r>
            <a:r>
              <a:rPr sz="1600" spc="-25" dirty="0">
                <a:latin typeface="メイリオ"/>
                <a:cs typeface="メイリオ"/>
              </a:rPr>
              <a:t>では</a:t>
            </a:r>
            <a:r>
              <a:rPr sz="1600" spc="-10" dirty="0">
                <a:latin typeface="メイリオ"/>
                <a:cs typeface="メイリオ"/>
              </a:rPr>
              <a:t>、</a:t>
            </a:r>
            <a:r>
              <a:rPr sz="1600" spc="-25" dirty="0">
                <a:latin typeface="メイリオ"/>
                <a:cs typeface="メイリオ"/>
              </a:rPr>
              <a:t>同じ</a:t>
            </a:r>
            <a:r>
              <a:rPr sz="1600" spc="-10" dirty="0">
                <a:latin typeface="メイリオ"/>
                <a:cs typeface="メイリオ"/>
              </a:rPr>
              <a:t>口</a:t>
            </a:r>
            <a:r>
              <a:rPr sz="1600" spc="-25" dirty="0">
                <a:latin typeface="メイリオ"/>
                <a:cs typeface="メイリオ"/>
              </a:rPr>
              <a:t>座型</a:t>
            </a:r>
            <a:r>
              <a:rPr sz="1600" spc="-10" dirty="0">
                <a:latin typeface="メイリオ"/>
                <a:cs typeface="メイリオ"/>
              </a:rPr>
              <a:t>の</a:t>
            </a:r>
            <a:r>
              <a:rPr sz="1600" spc="-25" dirty="0">
                <a:latin typeface="メイリオ"/>
                <a:cs typeface="メイリオ"/>
              </a:rPr>
              <a:t>パタ</a:t>
            </a:r>
            <a:r>
              <a:rPr sz="1600" spc="-10" dirty="0">
                <a:latin typeface="メイリオ"/>
                <a:cs typeface="メイリオ"/>
              </a:rPr>
              <a:t>ー</a:t>
            </a:r>
            <a:r>
              <a:rPr sz="1600" spc="-25" dirty="0">
                <a:latin typeface="メイリオ"/>
                <a:cs typeface="メイリオ"/>
              </a:rPr>
              <a:t>ン</a:t>
            </a:r>
            <a:r>
              <a:rPr sz="1600" spc="-20" dirty="0">
                <a:latin typeface="メイリオ"/>
                <a:cs typeface="メイリオ"/>
              </a:rPr>
              <a:t>１に</a:t>
            </a:r>
            <a:r>
              <a:rPr sz="1600" spc="-25" dirty="0">
                <a:latin typeface="メイリオ"/>
                <a:cs typeface="メイリオ"/>
              </a:rPr>
              <a:t>も同</a:t>
            </a:r>
            <a:r>
              <a:rPr sz="1600" spc="-10" dirty="0">
                <a:latin typeface="メイリオ"/>
                <a:cs typeface="メイリオ"/>
              </a:rPr>
              <a:t>様</a:t>
            </a:r>
            <a:r>
              <a:rPr sz="1600" spc="-25" dirty="0">
                <a:latin typeface="メイリオ"/>
                <a:cs typeface="メイリオ"/>
              </a:rPr>
              <a:t>の問</a:t>
            </a:r>
            <a:r>
              <a:rPr sz="1600" spc="-30" dirty="0">
                <a:latin typeface="メイリオ"/>
                <a:cs typeface="メイリオ"/>
              </a:rPr>
              <a:t>題が</a:t>
            </a:r>
            <a:r>
              <a:rPr sz="1600" spc="-25" dirty="0">
                <a:latin typeface="メイリオ"/>
                <a:cs typeface="メイリオ"/>
              </a:rPr>
              <a:t>生じ得る。本番環境の実現に向け</a:t>
            </a:r>
            <a:r>
              <a:rPr sz="1600" spc="-20" dirty="0">
                <a:latin typeface="メイリオ"/>
                <a:cs typeface="メイリオ"/>
              </a:rPr>
              <a:t>ては、</a:t>
            </a:r>
            <a:r>
              <a:rPr sz="1600" b="1" spc="-10" dirty="0">
                <a:solidFill>
                  <a:srgbClr val="006FC0"/>
                </a:solidFill>
                <a:latin typeface="メイリオ"/>
                <a:cs typeface="メイリオ"/>
              </a:rPr>
              <a:t>レ</a:t>
            </a:r>
            <a:r>
              <a:rPr sz="1600" b="1" spc="-25" dirty="0">
                <a:solidFill>
                  <a:srgbClr val="006FC0"/>
                </a:solidFill>
                <a:latin typeface="メイリオ"/>
                <a:cs typeface="メイリオ"/>
              </a:rPr>
              <a:t>コー</a:t>
            </a:r>
            <a:r>
              <a:rPr sz="1600" b="1" spc="-10" dirty="0">
                <a:solidFill>
                  <a:srgbClr val="006FC0"/>
                </a:solidFill>
                <a:latin typeface="メイリオ"/>
                <a:cs typeface="メイリオ"/>
              </a:rPr>
              <a:t>ド</a:t>
            </a:r>
            <a:r>
              <a:rPr sz="1600" b="1" spc="-25" dirty="0">
                <a:solidFill>
                  <a:srgbClr val="006FC0"/>
                </a:solidFill>
                <a:latin typeface="メイリオ"/>
                <a:cs typeface="メイリオ"/>
              </a:rPr>
              <a:t>分割</a:t>
            </a:r>
            <a:r>
              <a:rPr sz="1600" b="1" spc="-10" dirty="0">
                <a:solidFill>
                  <a:srgbClr val="006FC0"/>
                </a:solidFill>
                <a:latin typeface="メイリオ"/>
                <a:cs typeface="メイリオ"/>
              </a:rPr>
              <a:t>や</a:t>
            </a:r>
            <a:r>
              <a:rPr sz="1600" b="1" spc="-25" dirty="0">
                <a:solidFill>
                  <a:srgbClr val="006FC0"/>
                </a:solidFill>
                <a:latin typeface="メイリオ"/>
                <a:cs typeface="メイリオ"/>
              </a:rPr>
              <a:t>業務</a:t>
            </a:r>
            <a:r>
              <a:rPr sz="1600" b="1" spc="-10" dirty="0">
                <a:solidFill>
                  <a:srgbClr val="006FC0"/>
                </a:solidFill>
                <a:latin typeface="メイリオ"/>
                <a:cs typeface="メイリオ"/>
              </a:rPr>
              <a:t>処</a:t>
            </a:r>
            <a:r>
              <a:rPr sz="1600" b="1" spc="-25" dirty="0">
                <a:solidFill>
                  <a:srgbClr val="006FC0"/>
                </a:solidFill>
                <a:latin typeface="メイリオ"/>
                <a:cs typeface="メイリオ"/>
              </a:rPr>
              <a:t>理フ</a:t>
            </a:r>
            <a:r>
              <a:rPr sz="1600" b="1" spc="-10" dirty="0">
                <a:solidFill>
                  <a:srgbClr val="006FC0"/>
                </a:solidFill>
                <a:latin typeface="メイリオ"/>
                <a:cs typeface="メイリオ"/>
              </a:rPr>
              <a:t>ロ</a:t>
            </a:r>
            <a:r>
              <a:rPr sz="1600" b="1" spc="-25" dirty="0">
                <a:solidFill>
                  <a:srgbClr val="006FC0"/>
                </a:solidFill>
                <a:latin typeface="メイリオ"/>
                <a:cs typeface="メイリオ"/>
              </a:rPr>
              <a:t>ーの</a:t>
            </a:r>
            <a:r>
              <a:rPr sz="1600" b="1" spc="-20" dirty="0">
                <a:solidFill>
                  <a:srgbClr val="006FC0"/>
                </a:solidFill>
                <a:latin typeface="メイリオ"/>
                <a:cs typeface="メイリオ"/>
              </a:rPr>
              <a:t>見直し</a:t>
            </a:r>
            <a:r>
              <a:rPr sz="1600" spc="-10" dirty="0">
                <a:latin typeface="メイリオ"/>
                <a:cs typeface="メイリオ"/>
              </a:rPr>
              <a:t>等</a:t>
            </a:r>
            <a:r>
              <a:rPr sz="1600" spc="-50" dirty="0">
                <a:latin typeface="メイリオ"/>
                <a:cs typeface="メイリオ"/>
              </a:rPr>
              <a:t>に</a:t>
            </a:r>
            <a:r>
              <a:rPr sz="1600" spc="-25" dirty="0">
                <a:latin typeface="メイリオ"/>
                <a:cs typeface="メイリオ"/>
              </a:rPr>
              <a:t>より、こうした問題に対処してい</a:t>
            </a:r>
            <a:r>
              <a:rPr sz="1600" spc="-10" dirty="0">
                <a:latin typeface="メイリオ"/>
                <a:cs typeface="メイリオ"/>
              </a:rPr>
              <a:t>く</a:t>
            </a:r>
            <a:r>
              <a:rPr sz="1600" spc="-25" dirty="0">
                <a:latin typeface="メイリオ"/>
                <a:cs typeface="メイリオ"/>
              </a:rPr>
              <a:t>こと</a:t>
            </a:r>
            <a:r>
              <a:rPr sz="1600" spc="-10" dirty="0">
                <a:latin typeface="メイリオ"/>
                <a:cs typeface="メイリオ"/>
              </a:rPr>
              <a:t>が</a:t>
            </a:r>
            <a:r>
              <a:rPr sz="1600" spc="-25" dirty="0">
                <a:latin typeface="メイリオ"/>
                <a:cs typeface="メイリオ"/>
              </a:rPr>
              <a:t>考え</a:t>
            </a:r>
            <a:r>
              <a:rPr sz="1600" spc="-10" dirty="0">
                <a:latin typeface="メイリオ"/>
                <a:cs typeface="メイリオ"/>
              </a:rPr>
              <a:t>ら</a:t>
            </a:r>
            <a:r>
              <a:rPr sz="1600" spc="-25" dirty="0">
                <a:latin typeface="メイリオ"/>
                <a:cs typeface="メイリオ"/>
              </a:rPr>
              <a:t>れる</a:t>
            </a:r>
            <a:r>
              <a:rPr sz="1600" spc="-50" dirty="0">
                <a:latin typeface="メイリオ"/>
                <a:cs typeface="メイリオ"/>
              </a:rPr>
              <a:t>。</a:t>
            </a:r>
            <a:endParaRPr sz="1600">
              <a:latin typeface="メイリオ"/>
              <a:cs typeface="メイリオ"/>
            </a:endParaRPr>
          </a:p>
          <a:p>
            <a:pPr marL="542290" marR="6350" indent="-276225" algn="just">
              <a:spcBef>
                <a:spcPts val="1205"/>
              </a:spcBef>
              <a:buClr>
                <a:srgbClr val="000000"/>
              </a:buClr>
              <a:buFont typeface="Wingdings"/>
              <a:buChar char=""/>
              <a:tabLst>
                <a:tab pos="542925" algn="l"/>
              </a:tabLst>
            </a:pPr>
            <a:r>
              <a:rPr sz="1600" b="1" spc="-25" dirty="0">
                <a:solidFill>
                  <a:srgbClr val="006FC0"/>
                </a:solidFill>
                <a:latin typeface="メイリオ"/>
                <a:cs typeface="メイリオ"/>
              </a:rPr>
              <a:t>パターン</a:t>
            </a:r>
            <a:r>
              <a:rPr sz="1600" b="1" spc="-30" dirty="0">
                <a:solidFill>
                  <a:srgbClr val="006FC0"/>
                </a:solidFill>
                <a:latin typeface="メイリオ"/>
                <a:cs typeface="メイリオ"/>
              </a:rPr>
              <a:t>３</a:t>
            </a:r>
            <a:r>
              <a:rPr sz="1600" spc="-25" dirty="0">
                <a:latin typeface="メイリオ"/>
                <a:cs typeface="メイリオ"/>
              </a:rPr>
              <a:t>は、パターン１や２に</a:t>
            </a:r>
            <a:r>
              <a:rPr sz="1600" spc="-10" dirty="0">
                <a:latin typeface="メイリオ"/>
                <a:cs typeface="メイリオ"/>
              </a:rPr>
              <a:t>比</a:t>
            </a:r>
            <a:r>
              <a:rPr sz="1600" spc="-25" dirty="0">
                <a:latin typeface="メイリオ"/>
                <a:cs typeface="メイリオ"/>
              </a:rPr>
              <a:t>べ、</a:t>
            </a:r>
            <a:r>
              <a:rPr sz="1600" spc="-10" dirty="0">
                <a:latin typeface="メイリオ"/>
                <a:cs typeface="メイリオ"/>
              </a:rPr>
              <a:t>同</a:t>
            </a:r>
            <a:r>
              <a:rPr sz="1600" spc="-25" dirty="0">
                <a:latin typeface="メイリオ"/>
                <a:cs typeface="メイリオ"/>
              </a:rPr>
              <a:t>じ取</a:t>
            </a:r>
            <a:r>
              <a:rPr sz="1600" spc="-10" dirty="0">
                <a:latin typeface="メイリオ"/>
                <a:cs typeface="メイリオ"/>
              </a:rPr>
              <a:t>引</a:t>
            </a:r>
            <a:r>
              <a:rPr sz="1600" spc="-25" dirty="0">
                <a:latin typeface="メイリオ"/>
                <a:cs typeface="メイリオ"/>
              </a:rPr>
              <a:t>を処</a:t>
            </a:r>
            <a:r>
              <a:rPr sz="1600" spc="-10" dirty="0">
                <a:latin typeface="メイリオ"/>
                <a:cs typeface="メイリオ"/>
              </a:rPr>
              <a:t>理</a:t>
            </a:r>
            <a:r>
              <a:rPr sz="1600" spc="-25" dirty="0">
                <a:latin typeface="メイリオ"/>
                <a:cs typeface="メイリオ"/>
              </a:rPr>
              <a:t>する</a:t>
            </a:r>
            <a:r>
              <a:rPr sz="1600" spc="-20" dirty="0">
                <a:latin typeface="メイリオ"/>
                <a:cs typeface="メイリオ"/>
              </a:rPr>
              <a:t>ために必</a:t>
            </a:r>
            <a:r>
              <a:rPr sz="1600" spc="-25" dirty="0">
                <a:latin typeface="メイリオ"/>
                <a:cs typeface="メイリオ"/>
              </a:rPr>
              <a:t>要と</a:t>
            </a:r>
            <a:r>
              <a:rPr sz="1600" spc="-10" dirty="0">
                <a:latin typeface="メイリオ"/>
                <a:cs typeface="メイリオ"/>
              </a:rPr>
              <a:t>な</a:t>
            </a:r>
            <a:r>
              <a:rPr sz="1600" spc="-25" dirty="0">
                <a:latin typeface="メイリオ"/>
                <a:cs typeface="メイリオ"/>
              </a:rPr>
              <a:t>るリ</a:t>
            </a:r>
            <a:r>
              <a:rPr sz="1600" spc="-30" dirty="0">
                <a:latin typeface="メイリオ"/>
                <a:cs typeface="メイリオ"/>
              </a:rPr>
              <a:t>ソースの消費量が多い。パターン１や</a:t>
            </a:r>
            <a:r>
              <a:rPr sz="1600" spc="-20" dirty="0">
                <a:latin typeface="メイリオ"/>
                <a:cs typeface="メイリオ"/>
              </a:rPr>
              <a:t>２</a:t>
            </a:r>
            <a:r>
              <a:rPr sz="1600" spc="-30" dirty="0">
                <a:latin typeface="メイリオ"/>
                <a:cs typeface="メイリオ"/>
              </a:rPr>
              <a:t>につ</a:t>
            </a:r>
            <a:r>
              <a:rPr sz="1600" spc="-20" dirty="0">
                <a:latin typeface="メイリオ"/>
                <a:cs typeface="メイリオ"/>
              </a:rPr>
              <a:t>い</a:t>
            </a:r>
            <a:r>
              <a:rPr sz="1600" spc="-30" dirty="0">
                <a:latin typeface="メイリオ"/>
                <a:cs typeface="メイリオ"/>
              </a:rPr>
              <a:t>ても</a:t>
            </a:r>
            <a:r>
              <a:rPr sz="1600" spc="-20" dirty="0">
                <a:latin typeface="メイリオ"/>
                <a:cs typeface="メイリオ"/>
              </a:rPr>
              <a:t>、</a:t>
            </a:r>
            <a:r>
              <a:rPr sz="1600" spc="-30" dirty="0">
                <a:latin typeface="メイリオ"/>
                <a:cs typeface="メイリオ"/>
              </a:rPr>
              <a:t>取引</a:t>
            </a:r>
            <a:r>
              <a:rPr sz="1600" spc="-20" dirty="0">
                <a:latin typeface="メイリオ"/>
                <a:cs typeface="メイリオ"/>
              </a:rPr>
              <a:t>指</a:t>
            </a:r>
            <a:r>
              <a:rPr sz="1600" spc="-30" dirty="0">
                <a:latin typeface="メイリオ"/>
                <a:cs typeface="メイリオ"/>
              </a:rPr>
              <a:t>図の</a:t>
            </a:r>
            <a:r>
              <a:rPr sz="1600" spc="-20" dirty="0">
                <a:latin typeface="メイリオ"/>
                <a:cs typeface="メイリオ"/>
              </a:rPr>
              <a:t>投</a:t>
            </a:r>
            <a:r>
              <a:rPr sz="1600" spc="-30" dirty="0">
                <a:latin typeface="メイリオ"/>
                <a:cs typeface="メイリオ"/>
              </a:rPr>
              <a:t>入件</a:t>
            </a:r>
            <a:r>
              <a:rPr sz="1600" spc="-20" dirty="0">
                <a:latin typeface="メイリオ"/>
                <a:cs typeface="メイリオ"/>
              </a:rPr>
              <a:t>数</a:t>
            </a:r>
            <a:r>
              <a:rPr sz="1600" spc="-30" dirty="0">
                <a:latin typeface="メイリオ"/>
                <a:cs typeface="メイリオ"/>
              </a:rPr>
              <a:t>が増</a:t>
            </a:r>
            <a:r>
              <a:rPr sz="1600" spc="-20" dirty="0">
                <a:latin typeface="メイリオ"/>
                <a:cs typeface="メイリオ"/>
              </a:rPr>
              <a:t>加</a:t>
            </a:r>
            <a:r>
              <a:rPr sz="1600" spc="-30" dirty="0">
                <a:latin typeface="メイリオ"/>
                <a:cs typeface="メイリオ"/>
              </a:rPr>
              <a:t>すれ</a:t>
            </a:r>
            <a:r>
              <a:rPr sz="1600" spc="-35" dirty="0">
                <a:latin typeface="メイリオ"/>
                <a:cs typeface="メイリオ"/>
              </a:rPr>
              <a:t>ば、</a:t>
            </a:r>
            <a:r>
              <a:rPr sz="1600" spc="-25" dirty="0">
                <a:latin typeface="メイリオ"/>
                <a:cs typeface="メイリオ"/>
              </a:rPr>
              <a:t>いずれリソース面の制約に直面す</a:t>
            </a:r>
            <a:r>
              <a:rPr sz="1600" spc="-10" dirty="0">
                <a:latin typeface="メイリオ"/>
                <a:cs typeface="メイリオ"/>
              </a:rPr>
              <a:t>る</a:t>
            </a:r>
            <a:r>
              <a:rPr sz="1600" spc="-25" dirty="0">
                <a:latin typeface="メイリオ"/>
                <a:cs typeface="メイリオ"/>
              </a:rPr>
              <a:t>。本</a:t>
            </a:r>
            <a:r>
              <a:rPr sz="1600" spc="-10" dirty="0">
                <a:latin typeface="メイリオ"/>
                <a:cs typeface="メイリオ"/>
              </a:rPr>
              <a:t>番</a:t>
            </a:r>
            <a:r>
              <a:rPr sz="1600" spc="-25" dirty="0">
                <a:latin typeface="メイリオ"/>
                <a:cs typeface="メイリオ"/>
              </a:rPr>
              <a:t>環境</a:t>
            </a:r>
            <a:r>
              <a:rPr sz="1600" spc="-10" dirty="0">
                <a:latin typeface="メイリオ"/>
                <a:cs typeface="メイリオ"/>
              </a:rPr>
              <a:t>の</a:t>
            </a:r>
            <a:r>
              <a:rPr sz="1600" spc="-25" dirty="0">
                <a:latin typeface="メイリオ"/>
                <a:cs typeface="メイリオ"/>
              </a:rPr>
              <a:t>実現</a:t>
            </a:r>
            <a:r>
              <a:rPr sz="1600" spc="-10" dirty="0">
                <a:latin typeface="メイリオ"/>
                <a:cs typeface="メイリオ"/>
              </a:rPr>
              <a:t>に</a:t>
            </a:r>
            <a:r>
              <a:rPr sz="1600" spc="-25" dirty="0">
                <a:latin typeface="メイリオ"/>
                <a:cs typeface="メイリオ"/>
              </a:rPr>
              <a:t>向け</a:t>
            </a:r>
            <a:r>
              <a:rPr sz="1600" spc="-10" dirty="0">
                <a:latin typeface="メイリオ"/>
                <a:cs typeface="メイリオ"/>
              </a:rPr>
              <a:t>て</a:t>
            </a:r>
            <a:r>
              <a:rPr sz="1600" spc="-25" dirty="0">
                <a:latin typeface="メイリオ"/>
                <a:cs typeface="メイリオ"/>
              </a:rPr>
              <a:t>は、</a:t>
            </a:r>
            <a:r>
              <a:rPr sz="1600" spc="-10" dirty="0">
                <a:latin typeface="メイリオ"/>
                <a:cs typeface="メイリオ"/>
              </a:rPr>
              <a:t>パ</a:t>
            </a:r>
            <a:r>
              <a:rPr sz="1600" spc="-25" dirty="0">
                <a:latin typeface="メイリオ"/>
                <a:cs typeface="メイリオ"/>
              </a:rPr>
              <a:t>ター</a:t>
            </a:r>
            <a:r>
              <a:rPr sz="1600" spc="-20" dirty="0">
                <a:latin typeface="メイリオ"/>
                <a:cs typeface="メイリオ"/>
              </a:rPr>
              <a:t>ン３</a:t>
            </a:r>
            <a:r>
              <a:rPr sz="1600" spc="-25" dirty="0">
                <a:latin typeface="メイリオ"/>
                <a:cs typeface="メイリオ"/>
              </a:rPr>
              <a:t>を</a:t>
            </a:r>
            <a:r>
              <a:rPr sz="1600" spc="-30" dirty="0">
                <a:latin typeface="メイリオ"/>
                <a:cs typeface="メイリオ"/>
              </a:rPr>
              <a:t>中心</a:t>
            </a:r>
            <a:r>
              <a:rPr sz="1600" spc="-25" dirty="0">
                <a:latin typeface="メイリオ"/>
                <a:cs typeface="メイリオ"/>
              </a:rPr>
              <a:t>に、</a:t>
            </a:r>
            <a:r>
              <a:rPr sz="1600" b="1" spc="-25" dirty="0">
                <a:solidFill>
                  <a:srgbClr val="006FC0"/>
                </a:solidFill>
                <a:latin typeface="メイリオ"/>
                <a:cs typeface="メイリオ"/>
              </a:rPr>
              <a:t>大規模なリソースの拡充やそ</a:t>
            </a:r>
            <a:r>
              <a:rPr sz="1600" b="1" spc="-10" dirty="0">
                <a:solidFill>
                  <a:srgbClr val="006FC0"/>
                </a:solidFill>
                <a:latin typeface="メイリオ"/>
                <a:cs typeface="メイリオ"/>
              </a:rPr>
              <a:t>れ</a:t>
            </a:r>
            <a:r>
              <a:rPr sz="1600" b="1" spc="-25" dirty="0">
                <a:solidFill>
                  <a:srgbClr val="006FC0"/>
                </a:solidFill>
                <a:latin typeface="メイリオ"/>
                <a:cs typeface="メイリオ"/>
              </a:rPr>
              <a:t>に伴</a:t>
            </a:r>
            <a:r>
              <a:rPr sz="1600" b="1" spc="-10" dirty="0">
                <a:solidFill>
                  <a:srgbClr val="006FC0"/>
                </a:solidFill>
                <a:latin typeface="メイリオ"/>
                <a:cs typeface="メイリオ"/>
              </a:rPr>
              <a:t>う</a:t>
            </a:r>
            <a:r>
              <a:rPr sz="1600" b="1" spc="-25" dirty="0">
                <a:solidFill>
                  <a:srgbClr val="006FC0"/>
                </a:solidFill>
                <a:latin typeface="メイリオ"/>
                <a:cs typeface="メイリオ"/>
              </a:rPr>
              <a:t>追加</a:t>
            </a:r>
            <a:r>
              <a:rPr sz="1600" b="1" spc="-10" dirty="0">
                <a:solidFill>
                  <a:srgbClr val="006FC0"/>
                </a:solidFill>
                <a:latin typeface="メイリオ"/>
                <a:cs typeface="メイリオ"/>
              </a:rPr>
              <a:t>的</a:t>
            </a:r>
            <a:r>
              <a:rPr sz="1600" b="1" spc="-25" dirty="0">
                <a:solidFill>
                  <a:srgbClr val="006FC0"/>
                </a:solidFill>
                <a:latin typeface="メイリオ"/>
                <a:cs typeface="メイリオ"/>
              </a:rPr>
              <a:t>な工</a:t>
            </a:r>
            <a:r>
              <a:rPr sz="1600" b="1" spc="-10" dirty="0">
                <a:solidFill>
                  <a:srgbClr val="006FC0"/>
                </a:solidFill>
                <a:latin typeface="メイリオ"/>
                <a:cs typeface="メイリオ"/>
              </a:rPr>
              <a:t>夫</a:t>
            </a:r>
            <a:r>
              <a:rPr sz="1600" spc="-25" dirty="0">
                <a:latin typeface="メイリオ"/>
                <a:cs typeface="メイリオ"/>
              </a:rPr>
              <a:t>が必</a:t>
            </a:r>
            <a:r>
              <a:rPr sz="1600" spc="-10" dirty="0">
                <a:latin typeface="メイリオ"/>
                <a:cs typeface="メイリオ"/>
              </a:rPr>
              <a:t>要</a:t>
            </a:r>
            <a:r>
              <a:rPr sz="1600" spc="-25" dirty="0">
                <a:latin typeface="メイリオ"/>
                <a:cs typeface="メイリオ"/>
              </a:rPr>
              <a:t>とな</a:t>
            </a:r>
            <a:r>
              <a:rPr sz="1600" spc="-30" dirty="0">
                <a:latin typeface="メイリオ"/>
                <a:cs typeface="メイリオ"/>
              </a:rPr>
              <a:t>る。</a:t>
            </a:r>
            <a:endParaRPr sz="1600">
              <a:latin typeface="メイリオ"/>
              <a:cs typeface="メイリオ"/>
            </a:endParaRPr>
          </a:p>
        </p:txBody>
      </p:sp>
      <p:grpSp>
        <p:nvGrpSpPr>
          <p:cNvPr id="8" name="object 8"/>
          <p:cNvGrpSpPr/>
          <p:nvPr/>
        </p:nvGrpSpPr>
        <p:grpSpPr>
          <a:xfrm>
            <a:off x="1697737" y="3785615"/>
            <a:ext cx="8621395" cy="2895600"/>
            <a:chOff x="173736" y="3785615"/>
            <a:chExt cx="8621395" cy="2895600"/>
          </a:xfrm>
        </p:grpSpPr>
        <p:sp>
          <p:nvSpPr>
            <p:cNvPr id="9" name="object 9"/>
            <p:cNvSpPr/>
            <p:nvPr/>
          </p:nvSpPr>
          <p:spPr>
            <a:xfrm>
              <a:off x="358902" y="3979925"/>
              <a:ext cx="8425180" cy="2689860"/>
            </a:xfrm>
            <a:custGeom>
              <a:avLst/>
              <a:gdLst/>
              <a:ahLst/>
              <a:cxnLst/>
              <a:rect l="l" t="t" r="r" b="b"/>
              <a:pathLst>
                <a:path w="8425180" h="2689859">
                  <a:moveTo>
                    <a:pt x="0" y="2689860"/>
                  </a:moveTo>
                  <a:lnTo>
                    <a:pt x="8424672" y="2689860"/>
                  </a:lnTo>
                  <a:lnTo>
                    <a:pt x="8424672" y="0"/>
                  </a:lnTo>
                  <a:lnTo>
                    <a:pt x="0" y="0"/>
                  </a:lnTo>
                  <a:lnTo>
                    <a:pt x="0" y="2689860"/>
                  </a:lnTo>
                  <a:close/>
                </a:path>
              </a:pathLst>
            </a:custGeom>
            <a:ln w="22860">
              <a:solidFill>
                <a:srgbClr val="006FC0"/>
              </a:solidFill>
            </a:ln>
          </p:spPr>
          <p:txBody>
            <a:bodyPr wrap="square" lIns="0" tIns="0" rIns="0" bIns="0" rtlCol="0"/>
            <a:lstStyle/>
            <a:p>
              <a:endParaRPr/>
            </a:p>
          </p:txBody>
        </p:sp>
        <p:sp>
          <p:nvSpPr>
            <p:cNvPr id="10" name="object 10"/>
            <p:cNvSpPr/>
            <p:nvPr/>
          </p:nvSpPr>
          <p:spPr>
            <a:xfrm>
              <a:off x="173736" y="3785615"/>
              <a:ext cx="2239010" cy="388620"/>
            </a:xfrm>
            <a:custGeom>
              <a:avLst/>
              <a:gdLst/>
              <a:ahLst/>
              <a:cxnLst/>
              <a:rect l="l" t="t" r="r" b="b"/>
              <a:pathLst>
                <a:path w="2239010" h="388620">
                  <a:moveTo>
                    <a:pt x="2173986" y="0"/>
                  </a:moveTo>
                  <a:lnTo>
                    <a:pt x="64770" y="0"/>
                  </a:lnTo>
                  <a:lnTo>
                    <a:pt x="39556" y="5083"/>
                  </a:lnTo>
                  <a:lnTo>
                    <a:pt x="18969" y="18954"/>
                  </a:lnTo>
                  <a:lnTo>
                    <a:pt x="5089" y="39540"/>
                  </a:lnTo>
                  <a:lnTo>
                    <a:pt x="0" y="64769"/>
                  </a:lnTo>
                  <a:lnTo>
                    <a:pt x="0" y="323849"/>
                  </a:lnTo>
                  <a:lnTo>
                    <a:pt x="5089" y="349079"/>
                  </a:lnTo>
                  <a:lnTo>
                    <a:pt x="18969" y="369665"/>
                  </a:lnTo>
                  <a:lnTo>
                    <a:pt x="39556" y="383536"/>
                  </a:lnTo>
                  <a:lnTo>
                    <a:pt x="64770" y="388619"/>
                  </a:lnTo>
                  <a:lnTo>
                    <a:pt x="2173986" y="388619"/>
                  </a:lnTo>
                  <a:lnTo>
                    <a:pt x="2199215" y="383536"/>
                  </a:lnTo>
                  <a:lnTo>
                    <a:pt x="2219801" y="369665"/>
                  </a:lnTo>
                  <a:lnTo>
                    <a:pt x="2233672" y="349079"/>
                  </a:lnTo>
                  <a:lnTo>
                    <a:pt x="2238756" y="323849"/>
                  </a:lnTo>
                  <a:lnTo>
                    <a:pt x="2238756" y="64769"/>
                  </a:lnTo>
                  <a:lnTo>
                    <a:pt x="2233672" y="39540"/>
                  </a:lnTo>
                  <a:lnTo>
                    <a:pt x="2219801" y="18954"/>
                  </a:lnTo>
                  <a:lnTo>
                    <a:pt x="2199215" y="5083"/>
                  </a:lnTo>
                  <a:lnTo>
                    <a:pt x="2173986" y="0"/>
                  </a:lnTo>
                  <a:close/>
                </a:path>
              </a:pathLst>
            </a:custGeom>
            <a:solidFill>
              <a:srgbClr val="375F92"/>
            </a:solidFill>
          </p:spPr>
          <p:txBody>
            <a:bodyPr wrap="square" lIns="0" tIns="0" rIns="0" bIns="0" rtlCol="0"/>
            <a:lstStyle/>
            <a:p>
              <a:endParaRPr/>
            </a:p>
          </p:txBody>
        </p:sp>
      </p:grpSp>
      <p:sp>
        <p:nvSpPr>
          <p:cNvPr id="11" name="object 11"/>
          <p:cNvSpPr txBox="1"/>
          <p:nvPr/>
        </p:nvSpPr>
        <p:spPr>
          <a:xfrm>
            <a:off x="1776475" y="3846398"/>
            <a:ext cx="8340090" cy="2696210"/>
          </a:xfrm>
          <a:prstGeom prst="rect">
            <a:avLst/>
          </a:prstGeom>
        </p:spPr>
        <p:txBody>
          <a:bodyPr vert="horz" wrap="square" lIns="0" tIns="12065" rIns="0" bIns="0" rtlCol="0">
            <a:spAutoFit/>
          </a:bodyPr>
          <a:lstStyle/>
          <a:p>
            <a:pPr marL="12700">
              <a:spcBef>
                <a:spcPts val="95"/>
              </a:spcBef>
            </a:pPr>
            <a:r>
              <a:rPr sz="1600" b="1" spc="-30" dirty="0">
                <a:solidFill>
                  <a:srgbClr val="FFFFFF"/>
                </a:solidFill>
                <a:latin typeface="メイリオ"/>
                <a:cs typeface="メイリオ"/>
              </a:rPr>
              <a:t>（２）機能面の検</a:t>
            </a:r>
            <a:r>
              <a:rPr sz="1600" b="1" spc="-50" dirty="0">
                <a:solidFill>
                  <a:srgbClr val="FFFFFF"/>
                </a:solidFill>
                <a:latin typeface="メイリオ"/>
                <a:cs typeface="メイリオ"/>
              </a:rPr>
              <a:t>証</a:t>
            </a:r>
            <a:endParaRPr sz="1600">
              <a:latin typeface="メイリオ"/>
              <a:cs typeface="メイリオ"/>
            </a:endParaRPr>
          </a:p>
          <a:p>
            <a:pPr marL="542290" marR="5080" indent="-276225" algn="just">
              <a:spcBef>
                <a:spcPts val="1350"/>
              </a:spcBef>
              <a:buFont typeface="Wingdings"/>
              <a:buChar char=""/>
              <a:tabLst>
                <a:tab pos="542925" algn="l"/>
              </a:tabLst>
            </a:pPr>
            <a:r>
              <a:rPr sz="1600" spc="-25" dirty="0">
                <a:latin typeface="メイリオ"/>
                <a:cs typeface="メイリオ"/>
              </a:rPr>
              <a:t>「</a:t>
            </a:r>
            <a:r>
              <a:rPr sz="1600" b="1" spc="-25" dirty="0">
                <a:solidFill>
                  <a:srgbClr val="006FC0"/>
                </a:solidFill>
                <a:latin typeface="メイリオ"/>
                <a:cs typeface="メイリオ"/>
              </a:rPr>
              <a:t>セキュリティリスクへの耐性</a:t>
            </a:r>
            <a:r>
              <a:rPr sz="1600" spc="-10" dirty="0">
                <a:latin typeface="メイリオ"/>
                <a:cs typeface="メイリオ"/>
              </a:rPr>
              <a:t>」 や</a:t>
            </a:r>
            <a:r>
              <a:rPr sz="1600" spc="-25" dirty="0">
                <a:latin typeface="メイリオ"/>
                <a:cs typeface="メイリオ"/>
              </a:rPr>
              <a:t>「</a:t>
            </a:r>
            <a:r>
              <a:rPr sz="1600" b="1" spc="-25" dirty="0">
                <a:solidFill>
                  <a:srgbClr val="006FC0"/>
                </a:solidFill>
                <a:latin typeface="メイリオ"/>
                <a:cs typeface="メイリオ"/>
              </a:rPr>
              <a:t>可用性</a:t>
            </a:r>
            <a:r>
              <a:rPr sz="1600" spc="-25" dirty="0">
                <a:latin typeface="メイリオ"/>
                <a:cs typeface="メイリオ"/>
              </a:rPr>
              <a:t>」については、システ</a:t>
            </a:r>
            <a:r>
              <a:rPr sz="1600" spc="-10" dirty="0">
                <a:latin typeface="メイリオ"/>
                <a:cs typeface="メイリオ"/>
              </a:rPr>
              <a:t>ム</a:t>
            </a:r>
            <a:r>
              <a:rPr sz="1600" spc="-25" dirty="0">
                <a:latin typeface="メイリオ"/>
                <a:cs typeface="メイリオ"/>
              </a:rPr>
              <a:t>面に</a:t>
            </a:r>
            <a:r>
              <a:rPr sz="1600" spc="-10" dirty="0">
                <a:latin typeface="メイリオ"/>
                <a:cs typeface="メイリオ"/>
              </a:rPr>
              <a:t>お</a:t>
            </a:r>
            <a:r>
              <a:rPr sz="1600" spc="-25" dirty="0">
                <a:latin typeface="メイリオ"/>
                <a:cs typeface="メイリオ"/>
              </a:rPr>
              <a:t>いて</a:t>
            </a:r>
            <a:r>
              <a:rPr sz="1600" spc="-30" dirty="0">
                <a:latin typeface="メイリオ"/>
                <a:cs typeface="メイリオ"/>
              </a:rPr>
              <a:t>、設</a:t>
            </a:r>
            <a:r>
              <a:rPr sz="1600" spc="-25" dirty="0">
                <a:latin typeface="メイリオ"/>
                <a:cs typeface="メイリオ"/>
              </a:rPr>
              <a:t>計パターンの違いに起因する大き</a:t>
            </a:r>
            <a:r>
              <a:rPr sz="1600" spc="-10" dirty="0">
                <a:latin typeface="メイリオ"/>
                <a:cs typeface="メイリオ"/>
              </a:rPr>
              <a:t>な</a:t>
            </a:r>
            <a:r>
              <a:rPr sz="1600" spc="-25" dirty="0">
                <a:latin typeface="メイリオ"/>
                <a:cs typeface="メイリオ"/>
              </a:rPr>
              <a:t>差異</a:t>
            </a:r>
            <a:r>
              <a:rPr sz="1600" spc="-10" dirty="0">
                <a:latin typeface="メイリオ"/>
                <a:cs typeface="メイリオ"/>
              </a:rPr>
              <a:t>は</a:t>
            </a:r>
            <a:r>
              <a:rPr sz="1600" spc="-25" dirty="0">
                <a:latin typeface="メイリオ"/>
                <a:cs typeface="メイリオ"/>
              </a:rPr>
              <a:t>ない</a:t>
            </a:r>
            <a:r>
              <a:rPr sz="1600" spc="-10" dirty="0">
                <a:latin typeface="メイリオ"/>
                <a:cs typeface="メイリオ"/>
              </a:rPr>
              <a:t>と</a:t>
            </a:r>
            <a:r>
              <a:rPr sz="1600" spc="-25" dirty="0">
                <a:latin typeface="メイリオ"/>
                <a:cs typeface="メイリオ"/>
              </a:rPr>
              <a:t>考え</a:t>
            </a:r>
            <a:r>
              <a:rPr sz="1600" spc="-10" dirty="0">
                <a:latin typeface="メイリオ"/>
                <a:cs typeface="メイリオ"/>
              </a:rPr>
              <a:t>ら</a:t>
            </a:r>
            <a:r>
              <a:rPr sz="1600" spc="-25" dirty="0">
                <a:latin typeface="メイリオ"/>
                <a:cs typeface="メイリオ"/>
              </a:rPr>
              <a:t>れる</a:t>
            </a:r>
            <a:r>
              <a:rPr sz="1600" spc="-50" dirty="0">
                <a:latin typeface="メイリオ"/>
                <a:cs typeface="メイリオ"/>
              </a:rPr>
              <a:t>。</a:t>
            </a:r>
            <a:endParaRPr sz="1600">
              <a:latin typeface="メイリオ"/>
              <a:cs typeface="メイリオ"/>
            </a:endParaRPr>
          </a:p>
          <a:p>
            <a:pPr marL="542290" marR="74295" indent="-276225" algn="just">
              <a:spcBef>
                <a:spcPts val="1200"/>
              </a:spcBef>
              <a:buFont typeface="Wingdings"/>
              <a:buChar char=""/>
              <a:tabLst>
                <a:tab pos="542925" algn="l"/>
              </a:tabLst>
            </a:pPr>
            <a:r>
              <a:rPr sz="1600" spc="-25" dirty="0">
                <a:latin typeface="メイリオ"/>
                <a:cs typeface="メイリオ"/>
              </a:rPr>
              <a:t>「</a:t>
            </a:r>
            <a:r>
              <a:rPr sz="1600" b="1" spc="-25" dirty="0">
                <a:solidFill>
                  <a:srgbClr val="006FC0"/>
                </a:solidFill>
                <a:latin typeface="メイリオ"/>
                <a:cs typeface="メイリオ"/>
              </a:rPr>
              <a:t>構造面の障害耐性</a:t>
            </a:r>
            <a:r>
              <a:rPr sz="1600" spc="-25" dirty="0">
                <a:latin typeface="メイリオ"/>
                <a:cs typeface="メイリオ"/>
              </a:rPr>
              <a:t>」（障害が発</a:t>
            </a:r>
            <a:r>
              <a:rPr sz="1600" spc="-10" dirty="0">
                <a:latin typeface="メイリオ"/>
                <a:cs typeface="メイリオ"/>
              </a:rPr>
              <a:t>生</a:t>
            </a:r>
            <a:r>
              <a:rPr sz="1600" spc="-25" dirty="0">
                <a:latin typeface="メイリオ"/>
                <a:cs typeface="メイリオ"/>
              </a:rPr>
              <a:t>し得</a:t>
            </a:r>
            <a:r>
              <a:rPr sz="1600" spc="-10" dirty="0">
                <a:latin typeface="メイリオ"/>
                <a:cs typeface="メイリオ"/>
              </a:rPr>
              <a:t>る</a:t>
            </a:r>
            <a:r>
              <a:rPr sz="1600" spc="-25" dirty="0">
                <a:latin typeface="メイリオ"/>
                <a:cs typeface="メイリオ"/>
              </a:rPr>
              <a:t>箇所</a:t>
            </a:r>
            <a:r>
              <a:rPr sz="1600" spc="-10" dirty="0">
                <a:latin typeface="メイリオ"/>
                <a:cs typeface="メイリオ"/>
              </a:rPr>
              <a:t>の</a:t>
            </a:r>
            <a:r>
              <a:rPr sz="1600" spc="-25" dirty="0">
                <a:latin typeface="メイリオ"/>
                <a:cs typeface="メイリオ"/>
              </a:rPr>
              <a:t>数と</a:t>
            </a:r>
            <a:r>
              <a:rPr sz="1600" spc="-10" dirty="0">
                <a:latin typeface="メイリオ"/>
                <a:cs typeface="メイリオ"/>
              </a:rPr>
              <a:t>そ</a:t>
            </a:r>
            <a:r>
              <a:rPr sz="1600" spc="-25" dirty="0">
                <a:latin typeface="メイリオ"/>
                <a:cs typeface="メイリオ"/>
              </a:rPr>
              <a:t>の影</a:t>
            </a:r>
            <a:r>
              <a:rPr sz="1600" spc="-20" dirty="0">
                <a:latin typeface="メイリオ"/>
                <a:cs typeface="メイリオ"/>
              </a:rPr>
              <a:t>響範囲</a:t>
            </a:r>
            <a:r>
              <a:rPr sz="1600" spc="-10" dirty="0">
                <a:latin typeface="メイリオ"/>
                <a:cs typeface="メイリオ"/>
              </a:rPr>
              <a:t>）</a:t>
            </a:r>
            <a:r>
              <a:rPr sz="1600" spc="-25" dirty="0">
                <a:latin typeface="メイリオ"/>
                <a:cs typeface="メイリオ"/>
              </a:rPr>
              <a:t>につ</a:t>
            </a:r>
            <a:r>
              <a:rPr sz="1600" spc="-10" dirty="0">
                <a:latin typeface="メイリオ"/>
                <a:cs typeface="メイリオ"/>
              </a:rPr>
              <a:t>い</a:t>
            </a:r>
            <a:r>
              <a:rPr sz="1600" spc="-25" dirty="0">
                <a:latin typeface="メイリオ"/>
                <a:cs typeface="メイリオ"/>
              </a:rPr>
              <a:t>ては</a:t>
            </a:r>
            <a:r>
              <a:rPr sz="1600" spc="-30" dirty="0">
                <a:latin typeface="メイリオ"/>
                <a:cs typeface="メイリオ"/>
              </a:rPr>
              <a:t>、パ</a:t>
            </a:r>
            <a:r>
              <a:rPr sz="1600" spc="-25" dirty="0">
                <a:latin typeface="メイリオ"/>
                <a:cs typeface="メイリオ"/>
              </a:rPr>
              <a:t>ターン１や</a:t>
            </a:r>
            <a:r>
              <a:rPr sz="1600" spc="-30" dirty="0">
                <a:latin typeface="メイリオ"/>
                <a:cs typeface="メイリオ"/>
              </a:rPr>
              <a:t>３</a:t>
            </a:r>
            <a:r>
              <a:rPr sz="1600" spc="-25" dirty="0">
                <a:latin typeface="メイリオ"/>
                <a:cs typeface="メイリオ"/>
              </a:rPr>
              <a:t>に比べ、パターン</a:t>
            </a:r>
            <a:r>
              <a:rPr sz="1600" spc="-20" dirty="0">
                <a:latin typeface="メイリオ"/>
                <a:cs typeface="メイリオ"/>
              </a:rPr>
              <a:t>２は</a:t>
            </a:r>
            <a:r>
              <a:rPr sz="1600" spc="-25" dirty="0">
                <a:latin typeface="メイリオ"/>
                <a:cs typeface="メイリオ"/>
              </a:rPr>
              <a:t>、障</a:t>
            </a:r>
            <a:r>
              <a:rPr sz="1600" spc="-10" dirty="0">
                <a:latin typeface="メイリオ"/>
                <a:cs typeface="メイリオ"/>
              </a:rPr>
              <a:t>害</a:t>
            </a:r>
            <a:r>
              <a:rPr sz="1600" spc="-25" dirty="0">
                <a:latin typeface="メイリオ"/>
                <a:cs typeface="メイリオ"/>
              </a:rPr>
              <a:t>発生</a:t>
            </a:r>
            <a:r>
              <a:rPr sz="1600" spc="-10" dirty="0">
                <a:latin typeface="メイリオ"/>
                <a:cs typeface="メイリオ"/>
              </a:rPr>
              <a:t>時</a:t>
            </a:r>
            <a:r>
              <a:rPr sz="1600" spc="-25" dirty="0">
                <a:latin typeface="メイリオ"/>
                <a:cs typeface="メイリオ"/>
              </a:rPr>
              <a:t>の影</a:t>
            </a:r>
            <a:r>
              <a:rPr sz="1600" spc="-10" dirty="0">
                <a:latin typeface="メイリオ"/>
                <a:cs typeface="メイリオ"/>
              </a:rPr>
              <a:t>響</a:t>
            </a:r>
            <a:r>
              <a:rPr sz="1600" spc="-25" dirty="0">
                <a:latin typeface="メイリオ"/>
                <a:cs typeface="メイリオ"/>
              </a:rPr>
              <a:t>範囲</a:t>
            </a:r>
            <a:r>
              <a:rPr sz="1600" spc="-10" dirty="0">
                <a:latin typeface="メイリオ"/>
                <a:cs typeface="メイリオ"/>
              </a:rPr>
              <a:t>が</a:t>
            </a:r>
            <a:r>
              <a:rPr sz="1600" spc="-25" dirty="0">
                <a:latin typeface="メイリオ"/>
                <a:cs typeface="メイリオ"/>
              </a:rPr>
              <a:t>相対</a:t>
            </a:r>
            <a:r>
              <a:rPr sz="1600" spc="-10" dirty="0">
                <a:latin typeface="メイリオ"/>
                <a:cs typeface="メイリオ"/>
              </a:rPr>
              <a:t>的</a:t>
            </a:r>
            <a:r>
              <a:rPr sz="1600" spc="-25" dirty="0">
                <a:latin typeface="メイリオ"/>
                <a:cs typeface="メイリオ"/>
              </a:rPr>
              <a:t>に小</a:t>
            </a:r>
            <a:r>
              <a:rPr sz="1600" spc="-10" dirty="0">
                <a:latin typeface="メイリオ"/>
                <a:cs typeface="メイリオ"/>
              </a:rPr>
              <a:t>さ</a:t>
            </a:r>
            <a:r>
              <a:rPr sz="1600" spc="-25" dirty="0">
                <a:latin typeface="メイリオ"/>
                <a:cs typeface="メイリオ"/>
              </a:rPr>
              <a:t>いと</a:t>
            </a:r>
            <a:r>
              <a:rPr sz="1600" spc="-30" dirty="0">
                <a:latin typeface="メイリオ"/>
                <a:cs typeface="メイリオ"/>
              </a:rPr>
              <a:t>想定される。一方で、障害が発生し得</a:t>
            </a:r>
            <a:r>
              <a:rPr sz="1600" spc="-20" dirty="0">
                <a:latin typeface="メイリオ"/>
                <a:cs typeface="メイリオ"/>
              </a:rPr>
              <a:t>る</a:t>
            </a:r>
            <a:r>
              <a:rPr sz="1600" spc="-30" dirty="0">
                <a:latin typeface="メイリオ"/>
                <a:cs typeface="メイリオ"/>
              </a:rPr>
              <a:t>箇所</a:t>
            </a:r>
            <a:r>
              <a:rPr sz="1600" spc="-20" dirty="0">
                <a:latin typeface="メイリオ"/>
                <a:cs typeface="メイリオ"/>
              </a:rPr>
              <a:t>が</a:t>
            </a:r>
            <a:r>
              <a:rPr sz="1600" spc="-30" dirty="0">
                <a:latin typeface="メイリオ"/>
                <a:cs typeface="メイリオ"/>
              </a:rPr>
              <a:t>多い</a:t>
            </a:r>
            <a:r>
              <a:rPr sz="1600" spc="-20" dirty="0">
                <a:latin typeface="メイリオ"/>
                <a:cs typeface="メイリオ"/>
              </a:rPr>
              <a:t>ほ</a:t>
            </a:r>
            <a:r>
              <a:rPr sz="1600" spc="-30" dirty="0">
                <a:latin typeface="メイリオ"/>
                <a:cs typeface="メイリオ"/>
              </a:rPr>
              <a:t>か、</a:t>
            </a:r>
            <a:r>
              <a:rPr sz="1600" spc="-20" dirty="0">
                <a:latin typeface="メイリオ"/>
                <a:cs typeface="メイリオ"/>
              </a:rPr>
              <a:t>復</a:t>
            </a:r>
            <a:r>
              <a:rPr sz="1600" spc="-30" dirty="0">
                <a:latin typeface="メイリオ"/>
                <a:cs typeface="メイリオ"/>
              </a:rPr>
              <a:t>旧時</a:t>
            </a:r>
            <a:r>
              <a:rPr sz="1600" spc="-20" dirty="0">
                <a:latin typeface="メイリオ"/>
                <a:cs typeface="メイリオ"/>
              </a:rPr>
              <a:t>の</a:t>
            </a:r>
            <a:r>
              <a:rPr sz="1600" spc="-30" dirty="0">
                <a:latin typeface="メイリオ"/>
                <a:cs typeface="メイリオ"/>
              </a:rPr>
              <a:t>デー</a:t>
            </a:r>
            <a:r>
              <a:rPr sz="1600" spc="-20" dirty="0">
                <a:latin typeface="メイリオ"/>
                <a:cs typeface="メイリオ"/>
              </a:rPr>
              <a:t>タ</a:t>
            </a:r>
            <a:r>
              <a:rPr sz="1600" spc="-30" dirty="0">
                <a:latin typeface="メイリオ"/>
                <a:cs typeface="メイリオ"/>
              </a:rPr>
              <a:t>完全</a:t>
            </a:r>
            <a:r>
              <a:rPr sz="1600" spc="-20" dirty="0">
                <a:latin typeface="メイリオ"/>
                <a:cs typeface="メイリオ"/>
              </a:rPr>
              <a:t>性</a:t>
            </a:r>
            <a:r>
              <a:rPr sz="1600" spc="-30" dirty="0">
                <a:latin typeface="メイリオ"/>
                <a:cs typeface="メイリオ"/>
              </a:rPr>
              <a:t>に問</a:t>
            </a:r>
            <a:r>
              <a:rPr sz="1600" spc="-35" dirty="0">
                <a:latin typeface="メイリオ"/>
                <a:cs typeface="メイリオ"/>
              </a:rPr>
              <a:t>題が</a:t>
            </a:r>
            <a:r>
              <a:rPr sz="1600" spc="-25" dirty="0">
                <a:latin typeface="メイリオ"/>
                <a:cs typeface="メイリオ"/>
              </a:rPr>
              <a:t>生じやすいと考えられる</a:t>
            </a:r>
            <a:r>
              <a:rPr sz="1600" spc="-50" dirty="0">
                <a:latin typeface="メイリオ"/>
                <a:cs typeface="メイリオ"/>
              </a:rPr>
              <a:t>。</a:t>
            </a:r>
            <a:endParaRPr sz="1600">
              <a:latin typeface="メイリオ"/>
              <a:cs typeface="メイリオ"/>
            </a:endParaRPr>
          </a:p>
          <a:p>
            <a:pPr marL="542290" marR="74930" indent="-276225" algn="just">
              <a:spcBef>
                <a:spcPts val="1205"/>
              </a:spcBef>
              <a:buFont typeface="Wingdings"/>
              <a:buChar char=""/>
              <a:tabLst>
                <a:tab pos="542925" algn="l"/>
              </a:tabLst>
            </a:pPr>
            <a:r>
              <a:rPr sz="1600" spc="-25" dirty="0">
                <a:latin typeface="メイリオ"/>
                <a:cs typeface="メイリオ"/>
              </a:rPr>
              <a:t>「</a:t>
            </a:r>
            <a:r>
              <a:rPr sz="1600" b="1" spc="-25" dirty="0">
                <a:solidFill>
                  <a:srgbClr val="006FC0"/>
                </a:solidFill>
                <a:latin typeface="メイリオ"/>
                <a:cs typeface="メイリオ"/>
              </a:rPr>
              <a:t>機能拡張</a:t>
            </a:r>
            <a:r>
              <a:rPr sz="1600" b="1" spc="-30" dirty="0">
                <a:solidFill>
                  <a:srgbClr val="006FC0"/>
                </a:solidFill>
                <a:latin typeface="メイリオ"/>
                <a:cs typeface="メイリオ"/>
              </a:rPr>
              <a:t>性</a:t>
            </a:r>
            <a:r>
              <a:rPr sz="1600" spc="-25" dirty="0">
                <a:latin typeface="メイリオ"/>
                <a:cs typeface="メイリオ"/>
              </a:rPr>
              <a:t>」（周辺機能の実装</a:t>
            </a:r>
            <a:r>
              <a:rPr sz="1600" spc="-10" dirty="0">
                <a:latin typeface="メイリオ"/>
                <a:cs typeface="メイリオ"/>
              </a:rPr>
              <a:t>容</a:t>
            </a:r>
            <a:r>
              <a:rPr sz="1600" spc="-25" dirty="0">
                <a:latin typeface="メイリオ"/>
                <a:cs typeface="メイリオ"/>
              </a:rPr>
              <a:t>易性</a:t>
            </a:r>
            <a:r>
              <a:rPr sz="1600" spc="-10" dirty="0">
                <a:latin typeface="メイリオ"/>
                <a:cs typeface="メイリオ"/>
              </a:rPr>
              <a:t>等</a:t>
            </a:r>
            <a:r>
              <a:rPr sz="1600" spc="-25" dirty="0">
                <a:latin typeface="メイリオ"/>
                <a:cs typeface="メイリオ"/>
              </a:rPr>
              <a:t>）に</a:t>
            </a:r>
            <a:r>
              <a:rPr sz="1600" spc="-10" dirty="0">
                <a:latin typeface="メイリオ"/>
                <a:cs typeface="メイリオ"/>
              </a:rPr>
              <a:t>つ</a:t>
            </a:r>
            <a:r>
              <a:rPr sz="1600" spc="-25" dirty="0">
                <a:latin typeface="メイリオ"/>
                <a:cs typeface="メイリオ"/>
              </a:rPr>
              <a:t>いて</a:t>
            </a:r>
            <a:r>
              <a:rPr sz="1600" spc="-10" dirty="0">
                <a:latin typeface="メイリオ"/>
                <a:cs typeface="メイリオ"/>
              </a:rPr>
              <a:t>は</a:t>
            </a:r>
            <a:r>
              <a:rPr sz="1600" spc="-25" dirty="0">
                <a:latin typeface="メイリオ"/>
                <a:cs typeface="メイリオ"/>
              </a:rPr>
              <a:t>、各</a:t>
            </a:r>
            <a:r>
              <a:rPr sz="1600" spc="-10" dirty="0">
                <a:latin typeface="メイリオ"/>
                <a:cs typeface="メイリオ"/>
              </a:rPr>
              <a:t>パ</a:t>
            </a:r>
            <a:r>
              <a:rPr sz="1600" spc="-25" dirty="0">
                <a:latin typeface="メイリオ"/>
                <a:cs typeface="メイリオ"/>
              </a:rPr>
              <a:t>ター</a:t>
            </a:r>
            <a:r>
              <a:rPr sz="1600" spc="-10" dirty="0">
                <a:latin typeface="メイリオ"/>
                <a:cs typeface="メイリオ"/>
              </a:rPr>
              <a:t>ン</a:t>
            </a:r>
            <a:r>
              <a:rPr sz="1600" spc="-25" dirty="0">
                <a:latin typeface="メイリオ"/>
                <a:cs typeface="メイリオ"/>
              </a:rPr>
              <a:t>の特</a:t>
            </a:r>
            <a:r>
              <a:rPr sz="1600" spc="-10" dirty="0">
                <a:latin typeface="メイリオ"/>
                <a:cs typeface="メイリオ"/>
              </a:rPr>
              <a:t>性</a:t>
            </a:r>
            <a:r>
              <a:rPr sz="1600" spc="-25" dirty="0">
                <a:latin typeface="メイリオ"/>
                <a:cs typeface="メイリオ"/>
              </a:rPr>
              <a:t>に応</a:t>
            </a:r>
            <a:r>
              <a:rPr sz="1600" spc="-30" dirty="0">
                <a:latin typeface="メイリオ"/>
                <a:cs typeface="メイリオ"/>
              </a:rPr>
              <a:t>じた</a:t>
            </a:r>
            <a:r>
              <a:rPr sz="1600" spc="-25" dirty="0">
                <a:latin typeface="メイリオ"/>
                <a:cs typeface="メイリオ"/>
              </a:rPr>
              <a:t>違い</a:t>
            </a:r>
            <a:r>
              <a:rPr sz="1600" spc="-30" dirty="0">
                <a:latin typeface="メイリオ"/>
                <a:cs typeface="メイリオ"/>
              </a:rPr>
              <a:t>は</a:t>
            </a:r>
            <a:r>
              <a:rPr sz="1600" spc="-25" dirty="0">
                <a:latin typeface="メイリオ"/>
                <a:cs typeface="メイリオ"/>
              </a:rPr>
              <a:t>あるものの、現時点で、全</a:t>
            </a:r>
            <a:r>
              <a:rPr sz="1600" spc="-10" dirty="0">
                <a:latin typeface="メイリオ"/>
                <a:cs typeface="メイリオ"/>
              </a:rPr>
              <a:t>体</a:t>
            </a:r>
            <a:r>
              <a:rPr sz="1600" spc="-25" dirty="0">
                <a:latin typeface="メイリオ"/>
                <a:cs typeface="メイリオ"/>
              </a:rPr>
              <a:t>とし</a:t>
            </a:r>
            <a:r>
              <a:rPr sz="1600" spc="-10" dirty="0">
                <a:latin typeface="メイリオ"/>
                <a:cs typeface="メイリオ"/>
              </a:rPr>
              <a:t>て</a:t>
            </a:r>
            <a:r>
              <a:rPr sz="1600" spc="-25" dirty="0">
                <a:latin typeface="メイリオ"/>
                <a:cs typeface="メイリオ"/>
              </a:rPr>
              <a:t>大き</a:t>
            </a:r>
            <a:r>
              <a:rPr sz="1600" spc="-10" dirty="0">
                <a:latin typeface="メイリオ"/>
                <a:cs typeface="メイリオ"/>
              </a:rPr>
              <a:t>な</a:t>
            </a:r>
            <a:r>
              <a:rPr sz="1600" spc="-25" dirty="0">
                <a:latin typeface="メイリオ"/>
                <a:cs typeface="メイリオ"/>
              </a:rPr>
              <a:t>差が</a:t>
            </a:r>
            <a:r>
              <a:rPr sz="1600" spc="-10" dirty="0">
                <a:latin typeface="メイリオ"/>
                <a:cs typeface="メイリオ"/>
              </a:rPr>
              <a:t>あ</a:t>
            </a:r>
            <a:r>
              <a:rPr sz="1600" spc="-25" dirty="0">
                <a:latin typeface="メイリオ"/>
                <a:cs typeface="メイリオ"/>
              </a:rPr>
              <a:t>ると</a:t>
            </a:r>
            <a:r>
              <a:rPr sz="1600" spc="-10" dirty="0">
                <a:latin typeface="メイリオ"/>
                <a:cs typeface="メイリオ"/>
              </a:rPr>
              <a:t>ま</a:t>
            </a:r>
            <a:r>
              <a:rPr sz="1600" spc="-25" dirty="0">
                <a:latin typeface="メイリオ"/>
                <a:cs typeface="メイリオ"/>
              </a:rPr>
              <a:t>では</a:t>
            </a:r>
            <a:r>
              <a:rPr sz="1600" spc="-10" dirty="0">
                <a:latin typeface="メイリオ"/>
                <a:cs typeface="メイリオ"/>
              </a:rPr>
              <a:t>い</a:t>
            </a:r>
            <a:r>
              <a:rPr sz="1600" spc="-25" dirty="0">
                <a:latin typeface="メイリオ"/>
                <a:cs typeface="メイリオ"/>
              </a:rPr>
              <a:t>えな</a:t>
            </a:r>
            <a:r>
              <a:rPr sz="1600" spc="-30" dirty="0">
                <a:latin typeface="メイリオ"/>
                <a:cs typeface="メイリオ"/>
              </a:rPr>
              <a:t>い。</a:t>
            </a:r>
            <a:endParaRPr sz="1600">
              <a:latin typeface="メイリオ"/>
              <a:cs typeface="メイリオ"/>
            </a:endParaRPr>
          </a:p>
        </p:txBody>
      </p:sp>
      <p:sp>
        <p:nvSpPr>
          <p:cNvPr id="12" name="object 12"/>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69</a:t>
            </a:fld>
            <a:endParaRPr spc="-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角丸四角形 52"/>
          <p:cNvSpPr/>
          <p:nvPr/>
        </p:nvSpPr>
        <p:spPr>
          <a:xfrm>
            <a:off x="1015271" y="3205163"/>
            <a:ext cx="9957529" cy="3519487"/>
          </a:xfrm>
          <a:prstGeom prst="roundRect">
            <a:avLst>
              <a:gd name="adj" fmla="val 4238"/>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8" name="テキスト ボックス 10"/>
          <p:cNvSpPr txBox="1">
            <a:spLocks noChangeArrowheads="1"/>
          </p:cNvSpPr>
          <p:nvPr/>
        </p:nvSpPr>
        <p:spPr bwMode="auto">
          <a:xfrm>
            <a:off x="2575718" y="661988"/>
            <a:ext cx="74898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b="1" u="sng">
                <a:latin typeface="Meiryo UI" panose="020B0604030504040204" pitchFamily="50" charset="-128"/>
                <a:ea typeface="Meiryo UI" panose="020B0604030504040204" pitchFamily="50" charset="-128"/>
              </a:rPr>
              <a:t>公開鍵で暗号化した場合には、秘密鍵のみで復号ができる。</a:t>
            </a:r>
            <a:r>
              <a:rPr lang="ja-JP" altLang="en-US" sz="1800">
                <a:latin typeface="Meiryo UI" panose="020B0604030504040204" pitchFamily="50" charset="-128"/>
                <a:ea typeface="Meiryo UI" panose="020B0604030504040204" pitchFamily="50" charset="-128"/>
              </a:rPr>
              <a:t>（公開鍵暗号）</a:t>
            </a:r>
            <a:endParaRPr lang="en-US" altLang="ja-JP" sz="1800">
              <a:latin typeface="Meiryo UI" panose="020B0604030504040204" pitchFamily="50" charset="-128"/>
              <a:ea typeface="Meiryo UI" panose="020B0604030504040204" pitchFamily="50" charset="-128"/>
            </a:endParaRPr>
          </a:p>
          <a:p>
            <a:pPr>
              <a:spcBef>
                <a:spcPct val="0"/>
              </a:spcBef>
              <a:buFontTx/>
              <a:buNone/>
            </a:pPr>
            <a:r>
              <a:rPr lang="ja-JP" altLang="en-US" sz="1800" b="1" u="sng">
                <a:latin typeface="Meiryo UI" panose="020B0604030504040204" pitchFamily="50" charset="-128"/>
                <a:ea typeface="Meiryo UI" panose="020B0604030504040204" pitchFamily="50" charset="-128"/>
              </a:rPr>
              <a:t>秘密鍵で暗号化した場合には、公開鍵のみで復号ができる。</a:t>
            </a:r>
            <a:r>
              <a:rPr lang="ja-JP" altLang="en-US" sz="1800">
                <a:latin typeface="Meiryo UI" panose="020B0604030504040204" pitchFamily="50" charset="-128"/>
                <a:ea typeface="Meiryo UI" panose="020B0604030504040204" pitchFamily="50" charset="-128"/>
              </a:rPr>
              <a:t>（電子署名）</a:t>
            </a:r>
          </a:p>
        </p:txBody>
      </p:sp>
      <p:sp>
        <p:nvSpPr>
          <p:cNvPr id="59" name="テキスト ボックス 5"/>
          <p:cNvSpPr txBox="1">
            <a:spLocks noChangeArrowheads="1"/>
          </p:cNvSpPr>
          <p:nvPr/>
        </p:nvSpPr>
        <p:spPr bwMode="auto">
          <a:xfrm>
            <a:off x="1245393" y="804863"/>
            <a:ext cx="1476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800" b="1">
                <a:solidFill>
                  <a:srgbClr val="FF0000"/>
                </a:solidFill>
                <a:latin typeface="Meiryo UI" panose="020B0604030504040204" pitchFamily="50" charset="-128"/>
                <a:ea typeface="Meiryo UI" panose="020B0604030504040204" pitchFamily="50" charset="-128"/>
              </a:rPr>
              <a:t>★</a:t>
            </a:r>
            <a:r>
              <a:rPr lang="ja-JP" altLang="en-US" sz="1800" b="1" u="sng">
                <a:solidFill>
                  <a:srgbClr val="FF0000"/>
                </a:solidFill>
                <a:latin typeface="Meiryo UI" panose="020B0604030504040204" pitchFamily="50" charset="-128"/>
                <a:ea typeface="Meiryo UI" panose="020B0604030504040204" pitchFamily="50" charset="-128"/>
              </a:rPr>
              <a:t>ポイント</a:t>
            </a:r>
            <a:r>
              <a:rPr lang="ja-JP" altLang="en-US" sz="1800" b="1">
                <a:solidFill>
                  <a:srgbClr val="FF0000"/>
                </a:solidFill>
                <a:latin typeface="Meiryo UI" panose="020B0604030504040204" pitchFamily="50" charset="-128"/>
                <a:ea typeface="Meiryo UI" panose="020B0604030504040204" pitchFamily="50" charset="-128"/>
              </a:rPr>
              <a:t>★</a:t>
            </a:r>
          </a:p>
        </p:txBody>
      </p:sp>
      <p:pic>
        <p:nvPicPr>
          <p:cNvPr id="62" name="図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1768" y="3513138"/>
            <a:ext cx="6748463"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テキスト ボックス 27"/>
          <p:cNvSpPr txBox="1">
            <a:spLocks noChangeArrowheads="1"/>
          </p:cNvSpPr>
          <p:nvPr/>
        </p:nvSpPr>
        <p:spPr bwMode="auto">
          <a:xfrm>
            <a:off x="1461293" y="3248025"/>
            <a:ext cx="871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600" b="1">
                <a:latin typeface="Meiryo UI" panose="020B0604030504040204" pitchFamily="50" charset="-128"/>
                <a:ea typeface="Meiryo UI" panose="020B0604030504040204" pitchFamily="50" charset="-128"/>
              </a:rPr>
              <a:t>仮想通貨</a:t>
            </a:r>
            <a:r>
              <a:rPr lang="en-US" altLang="ja-JP" sz="1600" b="1">
                <a:latin typeface="Meiryo UI" panose="020B0604030504040204" pitchFamily="50" charset="-128"/>
                <a:ea typeface="Meiryo UI" panose="020B0604030504040204" pitchFamily="50" charset="-128"/>
              </a:rPr>
              <a:t>Bitcoin</a:t>
            </a:r>
            <a:r>
              <a:rPr lang="ja-JP" altLang="en-US" sz="1600" b="1">
                <a:latin typeface="Meiryo UI" panose="020B0604030504040204" pitchFamily="50" charset="-128"/>
                <a:ea typeface="Meiryo UI" panose="020B0604030504040204" pitchFamily="50" charset="-128"/>
              </a:rPr>
              <a:t>の中核技術である</a:t>
            </a:r>
            <a:r>
              <a:rPr lang="en-US" altLang="ja-JP" sz="1600" b="1">
                <a:latin typeface="Meiryo UI" panose="020B0604030504040204" pitchFamily="50" charset="-128"/>
                <a:ea typeface="Meiryo UI" panose="020B0604030504040204" pitchFamily="50" charset="-128"/>
              </a:rPr>
              <a:t>Blockchain</a:t>
            </a:r>
            <a:r>
              <a:rPr lang="ja-JP" altLang="en-US" sz="1600" b="1">
                <a:latin typeface="Meiryo UI" panose="020B0604030504040204" pitchFamily="50" charset="-128"/>
                <a:ea typeface="Meiryo UI" panose="020B0604030504040204" pitchFamily="50" charset="-128"/>
              </a:rPr>
              <a:t>は公開鍵暗号とハッシュを巧みに組み合わせている。</a:t>
            </a:r>
          </a:p>
        </p:txBody>
      </p:sp>
      <p:pic>
        <p:nvPicPr>
          <p:cNvPr id="64" name="図 2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91568" y="1252538"/>
            <a:ext cx="6956425"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8" descr="https://en.bitcoin.it/w/images/en/3/35/Bitcoin_eur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736" y="4356100"/>
            <a:ext cx="1128713"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テキスト ボックス 19">
            <a:extLst>
              <a:ext uri="{FF2B5EF4-FFF2-40B4-BE49-F238E27FC236}">
                <a16:creationId xmlns:a16="http://schemas.microsoft.com/office/drawing/2014/main" id="{BE673FD8-C51B-4BE0-9BB0-A622A4081266}"/>
              </a:ext>
            </a:extLst>
          </p:cNvPr>
          <p:cNvSpPr txBox="1"/>
          <p:nvPr/>
        </p:nvSpPr>
        <p:spPr>
          <a:xfrm>
            <a:off x="2434171" y="130108"/>
            <a:ext cx="7339694"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ブロックチェーンの仕組み</a:t>
            </a:r>
          </a:p>
        </p:txBody>
      </p:sp>
    </p:spTree>
    <p:extLst>
      <p:ext uri="{BB962C8B-B14F-4D97-AF65-F5344CB8AC3E}">
        <p14:creationId xmlns:p14="http://schemas.microsoft.com/office/powerpoint/2010/main" val="2672314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3073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９．フェーズ２の概要</a:t>
            </a:r>
          </a:p>
        </p:txBody>
      </p:sp>
      <p:sp>
        <p:nvSpPr>
          <p:cNvPr id="3" name="object 3"/>
          <p:cNvSpPr/>
          <p:nvPr/>
        </p:nvSpPr>
        <p:spPr>
          <a:xfrm>
            <a:off x="1795273" y="908304"/>
            <a:ext cx="2501265" cy="390525"/>
          </a:xfrm>
          <a:custGeom>
            <a:avLst/>
            <a:gdLst/>
            <a:ahLst/>
            <a:cxnLst/>
            <a:rect l="l" t="t" r="r" b="b"/>
            <a:pathLst>
              <a:path w="2501265" h="390525">
                <a:moveTo>
                  <a:pt x="2435860" y="0"/>
                </a:moveTo>
                <a:lnTo>
                  <a:pt x="65024" y="0"/>
                </a:lnTo>
                <a:lnTo>
                  <a:pt x="39712" y="5105"/>
                </a:lnTo>
                <a:lnTo>
                  <a:pt x="19043" y="19034"/>
                </a:lnTo>
                <a:lnTo>
                  <a:pt x="5109" y="39701"/>
                </a:lnTo>
                <a:lnTo>
                  <a:pt x="0" y="65024"/>
                </a:lnTo>
                <a:lnTo>
                  <a:pt x="0" y="325120"/>
                </a:lnTo>
                <a:lnTo>
                  <a:pt x="5109" y="350442"/>
                </a:lnTo>
                <a:lnTo>
                  <a:pt x="19043" y="371109"/>
                </a:lnTo>
                <a:lnTo>
                  <a:pt x="39712" y="385038"/>
                </a:lnTo>
                <a:lnTo>
                  <a:pt x="65024" y="390144"/>
                </a:lnTo>
                <a:lnTo>
                  <a:pt x="2435860" y="390144"/>
                </a:lnTo>
                <a:lnTo>
                  <a:pt x="2461182" y="385038"/>
                </a:lnTo>
                <a:lnTo>
                  <a:pt x="2481849" y="371109"/>
                </a:lnTo>
                <a:lnTo>
                  <a:pt x="2495778" y="350442"/>
                </a:lnTo>
                <a:lnTo>
                  <a:pt x="2500884" y="325120"/>
                </a:lnTo>
                <a:lnTo>
                  <a:pt x="2500884" y="65024"/>
                </a:lnTo>
                <a:lnTo>
                  <a:pt x="2495778" y="39701"/>
                </a:lnTo>
                <a:lnTo>
                  <a:pt x="2481849" y="19034"/>
                </a:lnTo>
                <a:lnTo>
                  <a:pt x="2461182" y="5105"/>
                </a:lnTo>
                <a:lnTo>
                  <a:pt x="2435860" y="0"/>
                </a:lnTo>
                <a:close/>
              </a:path>
            </a:pathLst>
          </a:custGeom>
          <a:solidFill>
            <a:srgbClr val="375F92"/>
          </a:solidFill>
        </p:spPr>
        <p:txBody>
          <a:bodyPr wrap="square" lIns="0" tIns="0" rIns="0" bIns="0" rtlCol="0"/>
          <a:lstStyle/>
          <a:p>
            <a:endParaRPr/>
          </a:p>
        </p:txBody>
      </p:sp>
      <p:sp>
        <p:nvSpPr>
          <p:cNvPr id="4" name="object 4"/>
          <p:cNvSpPr/>
          <p:nvPr/>
        </p:nvSpPr>
        <p:spPr>
          <a:xfrm>
            <a:off x="1795273" y="5654041"/>
            <a:ext cx="2501265" cy="390525"/>
          </a:xfrm>
          <a:custGeom>
            <a:avLst/>
            <a:gdLst/>
            <a:ahLst/>
            <a:cxnLst/>
            <a:rect l="l" t="t" r="r" b="b"/>
            <a:pathLst>
              <a:path w="2501265" h="390525">
                <a:moveTo>
                  <a:pt x="2435860" y="0"/>
                </a:moveTo>
                <a:lnTo>
                  <a:pt x="65024" y="0"/>
                </a:lnTo>
                <a:lnTo>
                  <a:pt x="39712" y="5109"/>
                </a:lnTo>
                <a:lnTo>
                  <a:pt x="19043" y="19043"/>
                </a:lnTo>
                <a:lnTo>
                  <a:pt x="5109" y="39712"/>
                </a:lnTo>
                <a:lnTo>
                  <a:pt x="0" y="65024"/>
                </a:lnTo>
                <a:lnTo>
                  <a:pt x="0" y="325120"/>
                </a:lnTo>
                <a:lnTo>
                  <a:pt x="5109" y="350431"/>
                </a:lnTo>
                <a:lnTo>
                  <a:pt x="19043" y="371100"/>
                </a:lnTo>
                <a:lnTo>
                  <a:pt x="39712" y="385034"/>
                </a:lnTo>
                <a:lnTo>
                  <a:pt x="65024" y="390144"/>
                </a:lnTo>
                <a:lnTo>
                  <a:pt x="2435860" y="390144"/>
                </a:lnTo>
                <a:lnTo>
                  <a:pt x="2461182" y="385034"/>
                </a:lnTo>
                <a:lnTo>
                  <a:pt x="2481849" y="371100"/>
                </a:lnTo>
                <a:lnTo>
                  <a:pt x="2495778" y="350431"/>
                </a:lnTo>
                <a:lnTo>
                  <a:pt x="2500884" y="325120"/>
                </a:lnTo>
                <a:lnTo>
                  <a:pt x="2500884" y="65024"/>
                </a:lnTo>
                <a:lnTo>
                  <a:pt x="2495778" y="39712"/>
                </a:lnTo>
                <a:lnTo>
                  <a:pt x="2481849" y="19043"/>
                </a:lnTo>
                <a:lnTo>
                  <a:pt x="2461182" y="5109"/>
                </a:lnTo>
                <a:lnTo>
                  <a:pt x="2435860" y="0"/>
                </a:lnTo>
                <a:close/>
              </a:path>
            </a:pathLst>
          </a:custGeom>
          <a:solidFill>
            <a:srgbClr val="375F92"/>
          </a:solidFill>
        </p:spPr>
        <p:txBody>
          <a:bodyPr wrap="square" lIns="0" tIns="0" rIns="0" bIns="0" rtlCol="0"/>
          <a:lstStyle/>
          <a:p>
            <a:endParaRPr/>
          </a:p>
        </p:txBody>
      </p:sp>
      <p:sp>
        <p:nvSpPr>
          <p:cNvPr id="5" name="object 5"/>
          <p:cNvSpPr/>
          <p:nvPr/>
        </p:nvSpPr>
        <p:spPr>
          <a:xfrm>
            <a:off x="1795273" y="2595373"/>
            <a:ext cx="2501265" cy="390525"/>
          </a:xfrm>
          <a:custGeom>
            <a:avLst/>
            <a:gdLst/>
            <a:ahLst/>
            <a:cxnLst/>
            <a:rect l="l" t="t" r="r" b="b"/>
            <a:pathLst>
              <a:path w="2501265" h="390525">
                <a:moveTo>
                  <a:pt x="2435860" y="0"/>
                </a:moveTo>
                <a:lnTo>
                  <a:pt x="65024" y="0"/>
                </a:lnTo>
                <a:lnTo>
                  <a:pt x="39712" y="5105"/>
                </a:lnTo>
                <a:lnTo>
                  <a:pt x="19043" y="19034"/>
                </a:lnTo>
                <a:lnTo>
                  <a:pt x="5109" y="39701"/>
                </a:lnTo>
                <a:lnTo>
                  <a:pt x="0" y="65024"/>
                </a:lnTo>
                <a:lnTo>
                  <a:pt x="0" y="325119"/>
                </a:lnTo>
                <a:lnTo>
                  <a:pt x="5109" y="350442"/>
                </a:lnTo>
                <a:lnTo>
                  <a:pt x="19043" y="371109"/>
                </a:lnTo>
                <a:lnTo>
                  <a:pt x="39712" y="385038"/>
                </a:lnTo>
                <a:lnTo>
                  <a:pt x="65024" y="390143"/>
                </a:lnTo>
                <a:lnTo>
                  <a:pt x="2435860" y="390143"/>
                </a:lnTo>
                <a:lnTo>
                  <a:pt x="2461182" y="385038"/>
                </a:lnTo>
                <a:lnTo>
                  <a:pt x="2481849" y="371109"/>
                </a:lnTo>
                <a:lnTo>
                  <a:pt x="2495778" y="350442"/>
                </a:lnTo>
                <a:lnTo>
                  <a:pt x="2500884" y="325119"/>
                </a:lnTo>
                <a:lnTo>
                  <a:pt x="2500884" y="65024"/>
                </a:lnTo>
                <a:lnTo>
                  <a:pt x="2495778" y="39701"/>
                </a:lnTo>
                <a:lnTo>
                  <a:pt x="2481849" y="19034"/>
                </a:lnTo>
                <a:lnTo>
                  <a:pt x="2461182" y="5105"/>
                </a:lnTo>
                <a:lnTo>
                  <a:pt x="2435860" y="0"/>
                </a:lnTo>
                <a:close/>
              </a:path>
            </a:pathLst>
          </a:custGeom>
          <a:solidFill>
            <a:srgbClr val="375F92"/>
          </a:solidFill>
        </p:spPr>
        <p:txBody>
          <a:bodyPr wrap="square" lIns="0" tIns="0" rIns="0" bIns="0" rtlCol="0"/>
          <a:lstStyle/>
          <a:p>
            <a:endParaRPr/>
          </a:p>
        </p:txBody>
      </p:sp>
      <p:sp>
        <p:nvSpPr>
          <p:cNvPr id="6" name="object 6"/>
          <p:cNvSpPr txBox="1"/>
          <p:nvPr/>
        </p:nvSpPr>
        <p:spPr>
          <a:xfrm>
            <a:off x="1873708" y="949833"/>
            <a:ext cx="8513445" cy="5228996"/>
          </a:xfrm>
          <a:prstGeom prst="rect">
            <a:avLst/>
          </a:prstGeom>
        </p:spPr>
        <p:txBody>
          <a:bodyPr vert="horz" wrap="square" lIns="0" tIns="12700" rIns="0" bIns="0" rtlCol="0">
            <a:spAutoFit/>
          </a:bodyPr>
          <a:lstStyle/>
          <a:p>
            <a:pPr marL="12700">
              <a:spcBef>
                <a:spcPts val="100"/>
              </a:spcBef>
              <a:tabLst>
                <a:tab pos="1155700" algn="l"/>
              </a:tabLst>
            </a:pPr>
            <a:r>
              <a:rPr b="1" dirty="0">
                <a:solidFill>
                  <a:srgbClr val="FFFFFF"/>
                </a:solidFill>
                <a:latin typeface="メイリオ"/>
                <a:cs typeface="メイリオ"/>
              </a:rPr>
              <a:t>（１）</a:t>
            </a:r>
            <a:r>
              <a:rPr b="1" spc="-50" dirty="0">
                <a:solidFill>
                  <a:srgbClr val="FFFFFF"/>
                </a:solidFill>
                <a:latin typeface="メイリオ"/>
                <a:cs typeface="メイリオ"/>
              </a:rPr>
              <a:t>目</a:t>
            </a:r>
            <a:r>
              <a:rPr b="1" dirty="0">
                <a:solidFill>
                  <a:srgbClr val="FFFFFF"/>
                </a:solidFill>
                <a:latin typeface="メイリオ"/>
                <a:cs typeface="メイリオ"/>
              </a:rPr>
              <a:t>	</a:t>
            </a:r>
            <a:r>
              <a:rPr b="1" spc="-50" dirty="0">
                <a:solidFill>
                  <a:srgbClr val="FFFFFF"/>
                </a:solidFill>
                <a:latin typeface="メイリオ"/>
                <a:cs typeface="メイリオ"/>
              </a:rPr>
              <a:t>的</a:t>
            </a:r>
            <a:endParaRPr>
              <a:latin typeface="メイリオ"/>
              <a:cs typeface="メイリオ"/>
            </a:endParaRPr>
          </a:p>
          <a:p>
            <a:pPr marL="491490" marR="292735" indent="-342900">
              <a:spcBef>
                <a:spcPts val="1810"/>
              </a:spcBef>
              <a:buFont typeface="Wingdings"/>
              <a:buChar char=""/>
              <a:tabLst>
                <a:tab pos="490855" algn="l"/>
                <a:tab pos="492125" algn="l"/>
              </a:tabLst>
            </a:pPr>
            <a:r>
              <a:rPr dirty="0">
                <a:latin typeface="メイリオ"/>
                <a:cs typeface="メイリオ"/>
              </a:rPr>
              <a:t>フェーズ１で確認した</a:t>
            </a:r>
            <a:r>
              <a:rPr spc="-10" dirty="0">
                <a:latin typeface="メイリオ"/>
                <a:cs typeface="メイリオ"/>
              </a:rPr>
              <a:t>CBDC</a:t>
            </a:r>
            <a:r>
              <a:rPr dirty="0">
                <a:latin typeface="メイリオ"/>
                <a:cs typeface="メイリオ"/>
              </a:rPr>
              <a:t>の「基本機能」に、より複雑な</a:t>
            </a:r>
            <a:r>
              <a:rPr b="1" dirty="0">
                <a:solidFill>
                  <a:srgbClr val="006FC0"/>
                </a:solidFill>
                <a:latin typeface="メイリオ"/>
                <a:cs typeface="メイリオ"/>
              </a:rPr>
              <a:t>「周辺機能」</a:t>
            </a:r>
            <a:r>
              <a:rPr spc="-50" dirty="0">
                <a:latin typeface="メイリオ"/>
                <a:cs typeface="メイリオ"/>
              </a:rPr>
              <a:t>を</a:t>
            </a:r>
            <a:r>
              <a:rPr dirty="0">
                <a:latin typeface="メイリオ"/>
                <a:cs typeface="メイリオ"/>
              </a:rPr>
              <a:t>付加したうえで、その</a:t>
            </a:r>
            <a:r>
              <a:rPr b="1" spc="-5" dirty="0">
                <a:solidFill>
                  <a:srgbClr val="006FC0"/>
                </a:solidFill>
                <a:latin typeface="メイリオ"/>
                <a:cs typeface="メイリオ"/>
              </a:rPr>
              <a:t>技術的な実現可能性やシステムの処理能力</a:t>
            </a:r>
            <a:r>
              <a:rPr spc="-15" dirty="0">
                <a:latin typeface="メイリオ"/>
                <a:cs typeface="メイリオ"/>
              </a:rPr>
              <a:t>等につい</a:t>
            </a:r>
            <a:r>
              <a:rPr spc="-5" dirty="0">
                <a:latin typeface="メイリオ"/>
                <a:cs typeface="メイリオ"/>
              </a:rPr>
              <a:t>て、実機検証または机上検証を行う。</a:t>
            </a:r>
            <a:endParaRPr>
              <a:latin typeface="メイリオ"/>
              <a:cs typeface="メイリオ"/>
            </a:endParaRPr>
          </a:p>
          <a:p>
            <a:pPr>
              <a:spcBef>
                <a:spcPts val="100"/>
              </a:spcBef>
              <a:buFont typeface="Wingdings"/>
              <a:buChar char=""/>
            </a:pPr>
            <a:endParaRPr sz="1150">
              <a:latin typeface="メイリオ"/>
              <a:cs typeface="メイリオ"/>
            </a:endParaRPr>
          </a:p>
          <a:p>
            <a:pPr marL="12700"/>
            <a:r>
              <a:rPr b="1" dirty="0">
                <a:solidFill>
                  <a:srgbClr val="FFFFFF"/>
                </a:solidFill>
                <a:latin typeface="メイリオ"/>
                <a:cs typeface="メイリオ"/>
              </a:rPr>
              <a:t>（２）</a:t>
            </a:r>
            <a:r>
              <a:rPr b="1" spc="-10" dirty="0">
                <a:solidFill>
                  <a:srgbClr val="FFFFFF"/>
                </a:solidFill>
                <a:latin typeface="メイリオ"/>
                <a:cs typeface="メイリオ"/>
              </a:rPr>
              <a:t>実験環境等</a:t>
            </a:r>
            <a:endParaRPr>
              <a:latin typeface="メイリオ"/>
              <a:cs typeface="メイリオ"/>
            </a:endParaRPr>
          </a:p>
          <a:p>
            <a:pPr marL="491490" marR="65405" indent="-342900">
              <a:lnSpc>
                <a:spcPct val="111100"/>
              </a:lnSpc>
              <a:spcBef>
                <a:spcPts val="2030"/>
              </a:spcBef>
              <a:buFont typeface="Wingdings"/>
              <a:buChar char=""/>
              <a:tabLst>
                <a:tab pos="490855" algn="l"/>
                <a:tab pos="492125" algn="l"/>
              </a:tabLst>
            </a:pPr>
            <a:r>
              <a:rPr spc="-10" dirty="0">
                <a:latin typeface="メイリオ"/>
                <a:cs typeface="メイリオ"/>
              </a:rPr>
              <a:t>CBDC</a:t>
            </a:r>
            <a:r>
              <a:rPr spc="-5" dirty="0">
                <a:latin typeface="メイリオ"/>
                <a:cs typeface="メイリオ"/>
              </a:rPr>
              <a:t>台帳に、</a:t>
            </a:r>
            <a:r>
              <a:rPr b="1" dirty="0">
                <a:solidFill>
                  <a:srgbClr val="006FC0"/>
                </a:solidFill>
                <a:latin typeface="メイリオ"/>
                <a:cs typeface="メイリオ"/>
              </a:rPr>
              <a:t>周辺機能の検証のために必要な関連システム</a:t>
            </a:r>
            <a:r>
              <a:rPr spc="-10" dirty="0">
                <a:latin typeface="メイリオ"/>
                <a:cs typeface="メイリオ"/>
              </a:rPr>
              <a:t>を追加して実験環境を構築する。</a:t>
            </a:r>
            <a:endParaRPr>
              <a:latin typeface="メイリオ"/>
              <a:cs typeface="メイリオ"/>
            </a:endParaRPr>
          </a:p>
          <a:p>
            <a:pPr marL="770255" marR="167005" indent="-349250">
              <a:lnSpc>
                <a:spcPct val="114999"/>
              </a:lnSpc>
              <a:spcBef>
                <a:spcPts val="620"/>
              </a:spcBef>
              <a:tabLst>
                <a:tab pos="1030605" algn="l"/>
              </a:tabLst>
            </a:pPr>
            <a:r>
              <a:rPr sz="1600" spc="-25" dirty="0">
                <a:latin typeface="メイリオ"/>
                <a:cs typeface="メイリオ"/>
              </a:rPr>
              <a:t>──</a:t>
            </a:r>
            <a:r>
              <a:rPr sz="1600" dirty="0">
                <a:latin typeface="メイリオ"/>
                <a:cs typeface="メイリオ"/>
              </a:rPr>
              <a:t>	</a:t>
            </a:r>
            <a:r>
              <a:rPr sz="1600" spc="-25" dirty="0">
                <a:latin typeface="メイリオ"/>
                <a:cs typeface="メイリオ"/>
              </a:rPr>
              <a:t>フェーズ１と同様、パブリックク</a:t>
            </a:r>
            <a:r>
              <a:rPr sz="1600" spc="-10" dirty="0">
                <a:latin typeface="メイリオ"/>
                <a:cs typeface="メイリオ"/>
              </a:rPr>
              <a:t>ラ</a:t>
            </a:r>
            <a:r>
              <a:rPr sz="1600" spc="-25" dirty="0">
                <a:latin typeface="メイリオ"/>
                <a:cs typeface="メイリオ"/>
              </a:rPr>
              <a:t>ウド</a:t>
            </a:r>
            <a:r>
              <a:rPr sz="1600" spc="-10" dirty="0">
                <a:latin typeface="メイリオ"/>
                <a:cs typeface="メイリオ"/>
              </a:rPr>
              <a:t>上</a:t>
            </a:r>
            <a:r>
              <a:rPr sz="1600" spc="-25" dirty="0">
                <a:latin typeface="メイリオ"/>
                <a:cs typeface="メイリオ"/>
              </a:rPr>
              <a:t>に実</a:t>
            </a:r>
            <a:r>
              <a:rPr sz="1600" spc="-10" dirty="0">
                <a:latin typeface="メイリオ"/>
                <a:cs typeface="メイリオ"/>
              </a:rPr>
              <a:t>験</a:t>
            </a:r>
            <a:r>
              <a:rPr sz="1600" spc="-25" dirty="0">
                <a:latin typeface="メイリオ"/>
                <a:cs typeface="メイリオ"/>
              </a:rPr>
              <a:t>環境</a:t>
            </a:r>
            <a:r>
              <a:rPr sz="1600" spc="-10" dirty="0">
                <a:latin typeface="メイリオ"/>
                <a:cs typeface="メイリオ"/>
              </a:rPr>
              <a:t>を</a:t>
            </a:r>
            <a:r>
              <a:rPr sz="1600" spc="-25" dirty="0">
                <a:latin typeface="メイリオ"/>
                <a:cs typeface="メイリオ"/>
              </a:rPr>
              <a:t>構築</a:t>
            </a:r>
            <a:r>
              <a:rPr sz="1600" spc="-10" dirty="0">
                <a:latin typeface="メイリオ"/>
                <a:cs typeface="メイリオ"/>
              </a:rPr>
              <a:t>。</a:t>
            </a:r>
            <a:r>
              <a:rPr sz="1600" spc="-25" dirty="0">
                <a:latin typeface="メイリオ"/>
                <a:cs typeface="メイリオ"/>
              </a:rPr>
              <a:t>日銀</a:t>
            </a:r>
            <a:r>
              <a:rPr sz="1600" spc="-10" dirty="0">
                <a:latin typeface="メイリオ"/>
                <a:cs typeface="メイリオ"/>
              </a:rPr>
              <a:t>当</a:t>
            </a:r>
            <a:r>
              <a:rPr sz="1600" spc="-25" dirty="0">
                <a:latin typeface="メイリオ"/>
                <a:cs typeface="メイリオ"/>
              </a:rPr>
              <a:t>座預</a:t>
            </a:r>
            <a:r>
              <a:rPr sz="1600" spc="-10" dirty="0">
                <a:latin typeface="メイリオ"/>
                <a:cs typeface="メイリオ"/>
              </a:rPr>
              <a:t>金</a:t>
            </a:r>
            <a:r>
              <a:rPr sz="1600" spc="-25" dirty="0">
                <a:latin typeface="メイリオ"/>
                <a:cs typeface="メイリオ"/>
              </a:rPr>
              <a:t>シ</a:t>
            </a:r>
            <a:r>
              <a:rPr sz="1600" spc="-50" dirty="0">
                <a:latin typeface="メイリオ"/>
                <a:cs typeface="メイリオ"/>
              </a:rPr>
              <a:t>ス</a:t>
            </a:r>
            <a:r>
              <a:rPr sz="1600" spc="-25" dirty="0">
                <a:latin typeface="メイリオ"/>
                <a:cs typeface="メイリオ"/>
              </a:rPr>
              <a:t>テムや仲介機関のシステムなどは</a:t>
            </a:r>
            <a:r>
              <a:rPr sz="1600" spc="-10" dirty="0">
                <a:latin typeface="メイリオ"/>
                <a:cs typeface="メイリオ"/>
              </a:rPr>
              <a:t>、</a:t>
            </a:r>
            <a:r>
              <a:rPr sz="1600" spc="-25" dirty="0">
                <a:latin typeface="メイリオ"/>
                <a:cs typeface="メイリオ"/>
              </a:rPr>
              <a:t>簡易</a:t>
            </a:r>
            <a:r>
              <a:rPr sz="1600" spc="-10" dirty="0">
                <a:latin typeface="メイリオ"/>
                <a:cs typeface="メイリオ"/>
              </a:rPr>
              <a:t>な</a:t>
            </a:r>
            <a:r>
              <a:rPr sz="1600" spc="-25" dirty="0">
                <a:latin typeface="メイリオ"/>
                <a:cs typeface="メイリオ"/>
              </a:rPr>
              <a:t>設計</a:t>
            </a:r>
            <a:r>
              <a:rPr sz="1600" spc="-10" dirty="0">
                <a:latin typeface="メイリオ"/>
                <a:cs typeface="メイリオ"/>
              </a:rPr>
              <a:t>に</a:t>
            </a:r>
            <a:r>
              <a:rPr sz="1600" spc="-25" dirty="0">
                <a:latin typeface="メイリオ"/>
                <a:cs typeface="メイリオ"/>
              </a:rPr>
              <a:t>とど</a:t>
            </a:r>
            <a:r>
              <a:rPr sz="1600" spc="-10" dirty="0">
                <a:latin typeface="メイリオ"/>
                <a:cs typeface="メイリオ"/>
              </a:rPr>
              <a:t>め</a:t>
            </a:r>
            <a:r>
              <a:rPr sz="1600" spc="-25" dirty="0">
                <a:latin typeface="メイリオ"/>
                <a:cs typeface="メイリオ"/>
              </a:rPr>
              <a:t>る（</a:t>
            </a:r>
            <a:r>
              <a:rPr sz="1600" spc="-10" dirty="0">
                <a:latin typeface="メイリオ"/>
                <a:cs typeface="メイリオ"/>
              </a:rPr>
              <a:t>モ</a:t>
            </a:r>
            <a:r>
              <a:rPr sz="1600" spc="-25" dirty="0">
                <a:latin typeface="メイリオ"/>
                <a:cs typeface="メイリオ"/>
              </a:rPr>
              <a:t>ック</a:t>
            </a:r>
            <a:r>
              <a:rPr sz="1600" spc="-10" dirty="0">
                <a:latin typeface="メイリオ"/>
                <a:cs typeface="メイリオ"/>
              </a:rPr>
              <a:t>ア</a:t>
            </a:r>
            <a:r>
              <a:rPr sz="1600" spc="-25" dirty="0">
                <a:latin typeface="メイリオ"/>
                <a:cs typeface="メイリオ"/>
              </a:rPr>
              <a:t>ップ</a:t>
            </a:r>
            <a:r>
              <a:rPr sz="1600" spc="-10" dirty="0">
                <a:latin typeface="メイリオ"/>
                <a:cs typeface="メイリオ"/>
              </a:rPr>
              <a:t>）</a:t>
            </a:r>
            <a:r>
              <a:rPr sz="1600" spc="-50" dirty="0">
                <a:latin typeface="メイリオ"/>
                <a:cs typeface="メイリオ"/>
              </a:rPr>
              <a:t>。</a:t>
            </a:r>
            <a:endParaRPr sz="1600">
              <a:latin typeface="メイリオ"/>
              <a:cs typeface="メイリオ"/>
            </a:endParaRPr>
          </a:p>
          <a:p>
            <a:pPr marL="770255" marR="5080" indent="-349250">
              <a:lnSpc>
                <a:spcPct val="114700"/>
              </a:lnSpc>
              <a:spcBef>
                <a:spcPts val="595"/>
              </a:spcBef>
              <a:tabLst>
                <a:tab pos="1030605" algn="l"/>
              </a:tabLst>
            </a:pPr>
            <a:r>
              <a:rPr sz="1600" spc="-25" dirty="0">
                <a:latin typeface="メイリオ"/>
                <a:cs typeface="メイリオ"/>
              </a:rPr>
              <a:t>──</a:t>
            </a:r>
            <a:r>
              <a:rPr sz="1600" dirty="0">
                <a:latin typeface="メイリオ"/>
                <a:cs typeface="メイリオ"/>
              </a:rPr>
              <a:t>	</a:t>
            </a:r>
            <a:r>
              <a:rPr sz="1600" spc="-20" dirty="0">
                <a:latin typeface="メイリオ"/>
                <a:cs typeface="メイリオ"/>
              </a:rPr>
              <a:t>CBDC</a:t>
            </a:r>
            <a:r>
              <a:rPr sz="1600" spc="-10" dirty="0">
                <a:latin typeface="メイリオ"/>
                <a:cs typeface="メイリオ"/>
              </a:rPr>
              <a:t>台</a:t>
            </a:r>
            <a:r>
              <a:rPr sz="1600" spc="-25" dirty="0">
                <a:latin typeface="メイリオ"/>
                <a:cs typeface="メイリオ"/>
              </a:rPr>
              <a:t>帳につ</a:t>
            </a:r>
            <a:r>
              <a:rPr sz="1600" spc="-10" dirty="0">
                <a:latin typeface="メイリオ"/>
                <a:cs typeface="メイリオ"/>
              </a:rPr>
              <a:t>い</a:t>
            </a:r>
            <a:r>
              <a:rPr sz="1600" spc="-25" dirty="0">
                <a:latin typeface="メイリオ"/>
                <a:cs typeface="メイリオ"/>
              </a:rPr>
              <a:t>て、</a:t>
            </a:r>
            <a:r>
              <a:rPr sz="1600" b="1" spc="-10" dirty="0">
                <a:solidFill>
                  <a:srgbClr val="006FC0"/>
                </a:solidFill>
                <a:latin typeface="メイリオ"/>
                <a:cs typeface="メイリオ"/>
              </a:rPr>
              <a:t>現</a:t>
            </a:r>
            <a:r>
              <a:rPr sz="1600" b="1" spc="-25" dirty="0">
                <a:solidFill>
                  <a:srgbClr val="006FC0"/>
                </a:solidFill>
                <a:latin typeface="メイリオ"/>
                <a:cs typeface="メイリオ"/>
              </a:rPr>
              <a:t>時点で</a:t>
            </a:r>
            <a:r>
              <a:rPr sz="1600" b="1" spc="-10" dirty="0">
                <a:solidFill>
                  <a:srgbClr val="006FC0"/>
                </a:solidFill>
                <a:latin typeface="メイリオ"/>
                <a:cs typeface="メイリオ"/>
              </a:rPr>
              <a:t>い</a:t>
            </a:r>
            <a:r>
              <a:rPr sz="1600" b="1" spc="-25" dirty="0">
                <a:solidFill>
                  <a:srgbClr val="006FC0"/>
                </a:solidFill>
                <a:latin typeface="メイリオ"/>
                <a:cs typeface="メイリオ"/>
              </a:rPr>
              <a:t>ずれ</a:t>
            </a:r>
            <a:r>
              <a:rPr sz="1600" b="1" spc="-10" dirty="0">
                <a:solidFill>
                  <a:srgbClr val="006FC0"/>
                </a:solidFill>
                <a:latin typeface="メイリオ"/>
                <a:cs typeface="メイリオ"/>
              </a:rPr>
              <a:t>の</a:t>
            </a:r>
            <a:r>
              <a:rPr sz="1600" b="1" spc="-25" dirty="0">
                <a:solidFill>
                  <a:srgbClr val="006FC0"/>
                </a:solidFill>
                <a:latin typeface="メイリオ"/>
                <a:cs typeface="メイリオ"/>
              </a:rPr>
              <a:t>パター</a:t>
            </a:r>
            <a:r>
              <a:rPr sz="1600" b="1" spc="-10" dirty="0">
                <a:solidFill>
                  <a:srgbClr val="006FC0"/>
                </a:solidFill>
                <a:latin typeface="メイリオ"/>
                <a:cs typeface="メイリオ"/>
              </a:rPr>
              <a:t>ン</a:t>
            </a:r>
            <a:r>
              <a:rPr sz="1600" b="1" spc="-25" dirty="0">
                <a:solidFill>
                  <a:srgbClr val="006FC0"/>
                </a:solidFill>
                <a:latin typeface="メイリオ"/>
                <a:cs typeface="メイリオ"/>
              </a:rPr>
              <a:t>を採</a:t>
            </a:r>
            <a:r>
              <a:rPr sz="1600" b="1" spc="-10" dirty="0">
                <a:solidFill>
                  <a:srgbClr val="006FC0"/>
                </a:solidFill>
                <a:latin typeface="メイリオ"/>
                <a:cs typeface="メイリオ"/>
              </a:rPr>
              <a:t>用</a:t>
            </a:r>
            <a:r>
              <a:rPr sz="1600" b="1" spc="-25" dirty="0">
                <a:solidFill>
                  <a:srgbClr val="006FC0"/>
                </a:solidFill>
                <a:latin typeface="メイリオ"/>
                <a:cs typeface="メイリオ"/>
              </a:rPr>
              <a:t>するか</a:t>
            </a:r>
            <a:r>
              <a:rPr sz="1600" b="1" spc="-10" dirty="0">
                <a:solidFill>
                  <a:srgbClr val="006FC0"/>
                </a:solidFill>
                <a:latin typeface="メイリオ"/>
                <a:cs typeface="メイリオ"/>
              </a:rPr>
              <a:t>は</a:t>
            </a:r>
            <a:r>
              <a:rPr sz="1600" b="1" spc="-25" dirty="0">
                <a:solidFill>
                  <a:srgbClr val="006FC0"/>
                </a:solidFill>
                <a:latin typeface="メイリオ"/>
                <a:cs typeface="メイリオ"/>
              </a:rPr>
              <a:t>決定</a:t>
            </a:r>
            <a:r>
              <a:rPr sz="1600" b="1" spc="-10" dirty="0">
                <a:solidFill>
                  <a:srgbClr val="006FC0"/>
                </a:solidFill>
                <a:latin typeface="メイリオ"/>
                <a:cs typeface="メイリオ"/>
              </a:rPr>
              <a:t>し</a:t>
            </a:r>
            <a:r>
              <a:rPr sz="1600" b="1" spc="-25" dirty="0">
                <a:solidFill>
                  <a:srgbClr val="006FC0"/>
                </a:solidFill>
                <a:latin typeface="メイリオ"/>
                <a:cs typeface="メイリオ"/>
              </a:rPr>
              <a:t>ていな</a:t>
            </a:r>
            <a:r>
              <a:rPr sz="1600" b="1" dirty="0">
                <a:solidFill>
                  <a:srgbClr val="006FC0"/>
                </a:solidFill>
                <a:latin typeface="メイリオ"/>
                <a:cs typeface="メイリオ"/>
              </a:rPr>
              <a:t>い</a:t>
            </a:r>
            <a:r>
              <a:rPr sz="1600" spc="-50" dirty="0">
                <a:latin typeface="メイリオ"/>
                <a:cs typeface="メイリオ"/>
              </a:rPr>
              <a:t>。</a:t>
            </a:r>
            <a:r>
              <a:rPr sz="1600" spc="-25" dirty="0">
                <a:latin typeface="メイリオ"/>
                <a:cs typeface="メイリオ"/>
              </a:rPr>
              <a:t>台帳の基盤技術については、現在</a:t>
            </a:r>
            <a:r>
              <a:rPr sz="1600" spc="-10" dirty="0">
                <a:latin typeface="メイリオ"/>
                <a:cs typeface="メイリオ"/>
              </a:rPr>
              <a:t>、</a:t>
            </a:r>
            <a:r>
              <a:rPr sz="1600" spc="-25" dirty="0">
                <a:latin typeface="メイリオ"/>
                <a:cs typeface="メイリオ"/>
              </a:rPr>
              <a:t>多く</a:t>
            </a:r>
            <a:r>
              <a:rPr sz="1600" spc="-10" dirty="0">
                <a:latin typeface="メイリオ"/>
                <a:cs typeface="メイリオ"/>
              </a:rPr>
              <a:t>の</a:t>
            </a:r>
            <a:r>
              <a:rPr sz="1600" spc="-25" dirty="0">
                <a:latin typeface="メイリオ"/>
                <a:cs typeface="メイリオ"/>
              </a:rPr>
              <a:t>国が</a:t>
            </a:r>
            <a:r>
              <a:rPr sz="1600" spc="-10" dirty="0">
                <a:latin typeface="メイリオ"/>
                <a:cs typeface="メイリオ"/>
              </a:rPr>
              <a:t>様</a:t>
            </a:r>
            <a:r>
              <a:rPr sz="1600" spc="-25" dirty="0">
                <a:latin typeface="メイリオ"/>
                <a:cs typeface="メイリオ"/>
              </a:rPr>
              <a:t>々な</a:t>
            </a:r>
            <a:r>
              <a:rPr sz="1600" spc="-10" dirty="0">
                <a:latin typeface="メイリオ"/>
                <a:cs typeface="メイリオ"/>
              </a:rPr>
              <a:t>方</a:t>
            </a:r>
            <a:r>
              <a:rPr sz="1600" spc="-25" dirty="0">
                <a:latin typeface="メイリオ"/>
                <a:cs typeface="メイリオ"/>
              </a:rPr>
              <a:t>式を</a:t>
            </a:r>
            <a:r>
              <a:rPr sz="1600" spc="-10" dirty="0">
                <a:latin typeface="メイリオ"/>
                <a:cs typeface="メイリオ"/>
              </a:rPr>
              <a:t>検</a:t>
            </a:r>
            <a:r>
              <a:rPr sz="1600" spc="-25" dirty="0">
                <a:latin typeface="メイリオ"/>
                <a:cs typeface="メイリオ"/>
              </a:rPr>
              <a:t>討し</a:t>
            </a:r>
            <a:r>
              <a:rPr sz="1600" spc="-10" dirty="0">
                <a:latin typeface="メイリオ"/>
                <a:cs typeface="メイリオ"/>
              </a:rPr>
              <a:t>て</a:t>
            </a:r>
            <a:r>
              <a:rPr sz="1600" spc="-25" dirty="0">
                <a:latin typeface="メイリオ"/>
                <a:cs typeface="メイリオ"/>
              </a:rPr>
              <a:t>おり</a:t>
            </a:r>
            <a:r>
              <a:rPr sz="1600" spc="-10" dirty="0">
                <a:latin typeface="メイリオ"/>
                <a:cs typeface="メイリオ"/>
              </a:rPr>
              <a:t>、</a:t>
            </a:r>
            <a:r>
              <a:rPr sz="1600" spc="-25" dirty="0">
                <a:latin typeface="メイリオ"/>
                <a:cs typeface="メイリオ"/>
              </a:rPr>
              <a:t>当面</a:t>
            </a:r>
            <a:r>
              <a:rPr sz="1600" spc="-50" dirty="0">
                <a:latin typeface="メイリオ"/>
                <a:cs typeface="メイリオ"/>
              </a:rPr>
              <a:t>、</a:t>
            </a:r>
            <a:r>
              <a:rPr sz="1600" spc="500" dirty="0">
                <a:latin typeface="メイリオ"/>
                <a:cs typeface="メイリオ"/>
              </a:rPr>
              <a:t> </a:t>
            </a:r>
            <a:r>
              <a:rPr sz="1600" spc="-25" dirty="0">
                <a:latin typeface="メイリオ"/>
                <a:cs typeface="メイリオ"/>
              </a:rPr>
              <a:t>決め打ちすることなく検討・情報</a:t>
            </a:r>
            <a:r>
              <a:rPr sz="1600" spc="-10" dirty="0">
                <a:latin typeface="メイリオ"/>
                <a:cs typeface="メイリオ"/>
              </a:rPr>
              <a:t>収</a:t>
            </a:r>
            <a:r>
              <a:rPr sz="1600" spc="-25" dirty="0">
                <a:latin typeface="メイリオ"/>
                <a:cs typeface="メイリオ"/>
              </a:rPr>
              <a:t>集を</a:t>
            </a:r>
            <a:r>
              <a:rPr sz="1600" spc="-10" dirty="0">
                <a:latin typeface="メイリオ"/>
                <a:cs typeface="メイリオ"/>
              </a:rPr>
              <a:t>続</a:t>
            </a:r>
            <a:r>
              <a:rPr sz="1600" spc="-25" dirty="0">
                <a:latin typeface="メイリオ"/>
                <a:cs typeface="メイリオ"/>
              </a:rPr>
              <a:t>けて</a:t>
            </a:r>
            <a:r>
              <a:rPr sz="1600" spc="-10" dirty="0">
                <a:latin typeface="メイリオ"/>
                <a:cs typeface="メイリオ"/>
              </a:rPr>
              <a:t>い</a:t>
            </a:r>
            <a:r>
              <a:rPr sz="1600" spc="-25" dirty="0">
                <a:latin typeface="メイリオ"/>
                <a:cs typeface="メイリオ"/>
              </a:rPr>
              <a:t>く</a:t>
            </a:r>
            <a:r>
              <a:rPr sz="1600" spc="-50" dirty="0">
                <a:latin typeface="メイリオ"/>
                <a:cs typeface="メイリオ"/>
              </a:rPr>
              <a:t>。</a:t>
            </a:r>
            <a:endParaRPr sz="1600">
              <a:latin typeface="メイリオ"/>
              <a:cs typeface="メイリオ"/>
            </a:endParaRPr>
          </a:p>
          <a:p>
            <a:pPr>
              <a:spcBef>
                <a:spcPts val="5"/>
              </a:spcBef>
            </a:pPr>
            <a:endParaRPr sz="1200">
              <a:latin typeface="メイリオ"/>
              <a:cs typeface="メイリオ"/>
            </a:endParaRPr>
          </a:p>
          <a:p>
            <a:pPr marL="12700"/>
            <a:r>
              <a:rPr b="1" dirty="0">
                <a:solidFill>
                  <a:srgbClr val="FFFFFF"/>
                </a:solidFill>
                <a:latin typeface="メイリオ"/>
                <a:cs typeface="メイリオ"/>
              </a:rPr>
              <a:t>（３）</a:t>
            </a:r>
            <a:r>
              <a:rPr b="1" spc="-10" dirty="0">
                <a:solidFill>
                  <a:srgbClr val="FFFFFF"/>
                </a:solidFill>
                <a:latin typeface="メイリオ"/>
                <a:cs typeface="メイリオ"/>
              </a:rPr>
              <a:t>スケジュール</a:t>
            </a:r>
            <a:endParaRPr>
              <a:latin typeface="メイリオ"/>
              <a:cs typeface="メイリオ"/>
            </a:endParaRPr>
          </a:p>
          <a:p>
            <a:pPr marL="491490" indent="-343535">
              <a:spcBef>
                <a:spcPts val="1750"/>
              </a:spcBef>
              <a:buClr>
                <a:srgbClr val="000000"/>
              </a:buClr>
              <a:buFont typeface="Wingdings"/>
              <a:buChar char=""/>
              <a:tabLst>
                <a:tab pos="490855" algn="l"/>
                <a:tab pos="492125" algn="l"/>
              </a:tabLst>
            </a:pPr>
            <a:r>
              <a:rPr b="1" dirty="0">
                <a:solidFill>
                  <a:srgbClr val="006FC0"/>
                </a:solidFill>
                <a:latin typeface="メイリオ"/>
                <a:cs typeface="メイリオ"/>
              </a:rPr>
              <a:t>2022年</a:t>
            </a:r>
            <a:r>
              <a:rPr b="1" spc="-10" dirty="0">
                <a:solidFill>
                  <a:srgbClr val="006FC0"/>
                </a:solidFill>
                <a:latin typeface="メイリオ"/>
                <a:cs typeface="メイリオ"/>
              </a:rPr>
              <a:t>4</a:t>
            </a:r>
            <a:r>
              <a:rPr b="1" dirty="0">
                <a:solidFill>
                  <a:srgbClr val="006FC0"/>
                </a:solidFill>
                <a:latin typeface="メイリオ"/>
                <a:cs typeface="メイリオ"/>
              </a:rPr>
              <a:t>月</a:t>
            </a:r>
            <a:r>
              <a:rPr dirty="0">
                <a:latin typeface="メイリオ"/>
                <a:cs typeface="メイリオ"/>
              </a:rPr>
              <a:t>に開始。当面、</a:t>
            </a:r>
            <a:r>
              <a:rPr spc="-10" dirty="0">
                <a:latin typeface="メイリオ"/>
                <a:cs typeface="メイリオ"/>
              </a:rPr>
              <a:t>2023</a:t>
            </a:r>
            <a:r>
              <a:rPr dirty="0">
                <a:latin typeface="メイリオ"/>
                <a:cs typeface="メイリオ"/>
              </a:rPr>
              <a:t>年</a:t>
            </a:r>
            <a:r>
              <a:rPr spc="-10" dirty="0">
                <a:latin typeface="メイリオ"/>
                <a:cs typeface="メイリオ"/>
              </a:rPr>
              <a:t>3</a:t>
            </a:r>
            <a:r>
              <a:rPr spc="-5" dirty="0">
                <a:latin typeface="メイリオ"/>
                <a:cs typeface="メイリオ"/>
              </a:rPr>
              <a:t>月までの１年間を予定。</a:t>
            </a:r>
            <a:endParaRPr>
              <a:latin typeface="メイリオ"/>
              <a:cs typeface="メイリオ"/>
            </a:endParaRPr>
          </a:p>
        </p:txBody>
      </p:sp>
      <p:sp>
        <p:nvSpPr>
          <p:cNvPr id="7" name="object 7"/>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70</a:t>
            </a:fld>
            <a:endParaRPr spc="-25"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10．フェーズ２の主な検証項目①</a:t>
            </a:r>
          </a:p>
        </p:txBody>
      </p:sp>
      <p:sp>
        <p:nvSpPr>
          <p:cNvPr id="3" name="object 3"/>
          <p:cNvSpPr txBox="1"/>
          <p:nvPr/>
        </p:nvSpPr>
        <p:spPr>
          <a:xfrm>
            <a:off x="1826463" y="788034"/>
            <a:ext cx="8293734" cy="848994"/>
          </a:xfrm>
          <a:prstGeom prst="rect">
            <a:avLst/>
          </a:prstGeom>
        </p:spPr>
        <p:txBody>
          <a:bodyPr vert="horz" wrap="square" lIns="0" tIns="12700" rIns="0" bIns="0" rtlCol="0">
            <a:spAutoFit/>
          </a:bodyPr>
          <a:lstStyle/>
          <a:p>
            <a:pPr marL="279400" marR="5080" indent="-266700" algn="just">
              <a:spcBef>
                <a:spcPts val="100"/>
              </a:spcBef>
              <a:buFont typeface="Wingdings"/>
              <a:buChar char=""/>
              <a:tabLst>
                <a:tab pos="279400" algn="l"/>
              </a:tabLst>
            </a:pPr>
            <a:r>
              <a:rPr dirty="0">
                <a:latin typeface="メイリオ"/>
                <a:cs typeface="メイリオ"/>
              </a:rPr>
              <a:t>フェーズ２では、</a:t>
            </a:r>
            <a:r>
              <a:rPr b="1" spc="-5" dirty="0">
                <a:solidFill>
                  <a:srgbClr val="006FC0"/>
                </a:solidFill>
                <a:latin typeface="メイリオ"/>
                <a:cs typeface="メイリオ"/>
              </a:rPr>
              <a:t>技術的な課題を早めに確認しておくことが望ましい以下のよ</a:t>
            </a:r>
            <a:r>
              <a:rPr b="1" spc="-10" dirty="0">
                <a:solidFill>
                  <a:srgbClr val="006FC0"/>
                </a:solidFill>
                <a:latin typeface="メイリオ"/>
                <a:cs typeface="メイリオ"/>
              </a:rPr>
              <a:t>うな機能</a:t>
            </a:r>
            <a:r>
              <a:rPr spc="-10" dirty="0">
                <a:latin typeface="メイリオ"/>
                <a:cs typeface="メイリオ"/>
              </a:rPr>
              <a:t>を、３つのブロックに分けて検証作業（</a:t>
            </a:r>
            <a:r>
              <a:rPr spc="-15" dirty="0">
                <a:latin typeface="メイリオ"/>
                <a:cs typeface="メイリオ"/>
              </a:rPr>
              <a:t>要件定義、開発、実機・机上</a:t>
            </a:r>
            <a:r>
              <a:rPr dirty="0">
                <a:latin typeface="メイリオ"/>
                <a:cs typeface="メイリオ"/>
              </a:rPr>
              <a:t>検証）</a:t>
            </a:r>
            <a:r>
              <a:rPr spc="-5" dirty="0">
                <a:latin typeface="メイリオ"/>
                <a:cs typeface="メイリオ"/>
              </a:rPr>
              <a:t>を進めていくことを想定。</a:t>
            </a:r>
            <a:endParaRPr>
              <a:latin typeface="メイリオ"/>
              <a:cs typeface="メイリオ"/>
            </a:endParaRPr>
          </a:p>
        </p:txBody>
      </p:sp>
      <p:sp>
        <p:nvSpPr>
          <p:cNvPr id="4" name="object 4"/>
          <p:cNvSpPr txBox="1"/>
          <p:nvPr/>
        </p:nvSpPr>
        <p:spPr>
          <a:xfrm>
            <a:off x="1748028" y="2319528"/>
            <a:ext cx="1839595" cy="652743"/>
          </a:xfrm>
          <a:prstGeom prst="rect">
            <a:avLst/>
          </a:prstGeom>
          <a:solidFill>
            <a:srgbClr val="006FC0"/>
          </a:solidFill>
        </p:spPr>
        <p:txBody>
          <a:bodyPr vert="horz" wrap="square" lIns="0" tIns="6350" rIns="0" bIns="0" rtlCol="0">
            <a:spAutoFit/>
          </a:bodyPr>
          <a:lstStyle/>
          <a:p>
            <a:pPr>
              <a:spcBef>
                <a:spcPts val="50"/>
              </a:spcBef>
            </a:pPr>
            <a:endParaRPr sz="2600">
              <a:latin typeface="Times New Roman"/>
              <a:cs typeface="Times New Roman"/>
            </a:endParaRPr>
          </a:p>
          <a:p>
            <a:pPr marL="107950"/>
            <a:r>
              <a:rPr sz="1600" b="1" spc="-25" dirty="0">
                <a:solidFill>
                  <a:srgbClr val="FFFFFF"/>
                </a:solidFill>
                <a:latin typeface="メイリオ"/>
                <a:cs typeface="メイリオ"/>
              </a:rPr>
              <a:t>決済の利便性向</a:t>
            </a:r>
            <a:r>
              <a:rPr sz="1600" b="1" spc="-50" dirty="0">
                <a:solidFill>
                  <a:srgbClr val="FFFFFF"/>
                </a:solidFill>
                <a:latin typeface="メイリオ"/>
                <a:cs typeface="メイリオ"/>
              </a:rPr>
              <a:t>上</a:t>
            </a:r>
            <a:endParaRPr sz="1600">
              <a:latin typeface="メイリオ"/>
              <a:cs typeface="メイリオ"/>
            </a:endParaRPr>
          </a:p>
        </p:txBody>
      </p:sp>
      <p:sp>
        <p:nvSpPr>
          <p:cNvPr id="5" name="object 5"/>
          <p:cNvSpPr txBox="1"/>
          <p:nvPr/>
        </p:nvSpPr>
        <p:spPr>
          <a:xfrm>
            <a:off x="3665982" y="2320290"/>
            <a:ext cx="4121150" cy="950901"/>
          </a:xfrm>
          <a:prstGeom prst="rect">
            <a:avLst/>
          </a:prstGeom>
          <a:ln w="22859">
            <a:solidFill>
              <a:srgbClr val="006FC0"/>
            </a:solidFill>
          </a:ln>
        </p:spPr>
        <p:txBody>
          <a:bodyPr vert="horz" wrap="square" lIns="0" tIns="73025" rIns="0" bIns="0" rtlCol="0">
            <a:spAutoFit/>
          </a:bodyPr>
          <a:lstStyle/>
          <a:p>
            <a:pPr marL="107314">
              <a:spcBef>
                <a:spcPts val="575"/>
              </a:spcBef>
            </a:pPr>
            <a:r>
              <a:rPr sz="1300" spc="-10" dirty="0">
                <a:latin typeface="ＭＳ Ｐゴシック"/>
                <a:cs typeface="ＭＳ Ｐゴシック"/>
              </a:rPr>
              <a:t>１．</a:t>
            </a:r>
            <a:r>
              <a:rPr sz="1300" spc="-20" dirty="0">
                <a:latin typeface="ＭＳ Ｐゴシック"/>
                <a:cs typeface="ＭＳ Ｐゴシック"/>
              </a:rPr>
              <a:t>ユーザーによ</a:t>
            </a:r>
            <a:r>
              <a:rPr sz="1300" spc="-35" dirty="0">
                <a:latin typeface="ＭＳ Ｐゴシック"/>
                <a:cs typeface="ＭＳ Ｐゴシック"/>
              </a:rPr>
              <a:t>る送金指図の予約</a:t>
            </a:r>
            <a:endParaRPr sz="1300">
              <a:latin typeface="ＭＳ Ｐゴシック"/>
              <a:cs typeface="ＭＳ Ｐゴシック"/>
            </a:endParaRPr>
          </a:p>
          <a:p>
            <a:pPr marL="107314">
              <a:spcBef>
                <a:spcPts val="305"/>
              </a:spcBef>
            </a:pPr>
            <a:r>
              <a:rPr sz="1300" spc="-10" dirty="0">
                <a:latin typeface="ＭＳ Ｐゴシック"/>
                <a:cs typeface="ＭＳ Ｐゴシック"/>
              </a:rPr>
              <a:t>２．</a:t>
            </a:r>
            <a:r>
              <a:rPr sz="1300" spc="-20" dirty="0">
                <a:latin typeface="ＭＳ Ｐゴシック"/>
                <a:cs typeface="ＭＳ Ｐゴシック"/>
              </a:rPr>
              <a:t>ユーザーの依頼</a:t>
            </a:r>
            <a:r>
              <a:rPr sz="1300" spc="-25" dirty="0">
                <a:latin typeface="ＭＳ Ｐゴシック"/>
                <a:cs typeface="ＭＳ Ｐゴシック"/>
              </a:rPr>
              <a:t>による</a:t>
            </a:r>
            <a:r>
              <a:rPr sz="1300" spc="-20" dirty="0">
                <a:latin typeface="ＭＳ Ｐゴシック"/>
                <a:cs typeface="ＭＳ Ｐゴシック"/>
              </a:rPr>
              <a:t>一括送金</a:t>
            </a:r>
            <a:r>
              <a:rPr sz="1300" spc="-10" dirty="0">
                <a:latin typeface="ＭＳ Ｐゴシック"/>
                <a:cs typeface="ＭＳ Ｐゴシック"/>
              </a:rPr>
              <a:t>、</a:t>
            </a:r>
            <a:r>
              <a:rPr sz="1300" spc="-20" dirty="0">
                <a:latin typeface="ＭＳ Ｐゴシック"/>
                <a:cs typeface="ＭＳ Ｐゴシック"/>
              </a:rPr>
              <a:t>逆引</a:t>
            </a:r>
            <a:r>
              <a:rPr sz="1300" spc="-30" dirty="0">
                <a:latin typeface="ＭＳ Ｐゴシック"/>
                <a:cs typeface="ＭＳ Ｐゴシック"/>
              </a:rPr>
              <a:t>送金</a:t>
            </a:r>
            <a:endParaRPr sz="1300">
              <a:latin typeface="ＭＳ Ｐゴシック"/>
              <a:cs typeface="ＭＳ Ｐゴシック"/>
            </a:endParaRPr>
          </a:p>
          <a:p>
            <a:pPr marL="107314">
              <a:spcBef>
                <a:spcPts val="300"/>
              </a:spcBef>
            </a:pPr>
            <a:r>
              <a:rPr sz="1300" spc="-10" dirty="0">
                <a:latin typeface="ＭＳ Ｐゴシック"/>
                <a:cs typeface="ＭＳ Ｐゴシック"/>
              </a:rPr>
              <a:t>３．</a:t>
            </a:r>
            <a:r>
              <a:rPr sz="1300" spc="-20" dirty="0">
                <a:latin typeface="ＭＳ Ｐゴシック"/>
                <a:cs typeface="ＭＳ Ｐゴシック"/>
              </a:rPr>
              <a:t>オン</a:t>
            </a:r>
            <a:r>
              <a:rPr sz="1300" spc="-25" dirty="0">
                <a:latin typeface="ＭＳ Ｐゴシック"/>
                <a:cs typeface="ＭＳ Ｐゴシック"/>
              </a:rPr>
              <a:t>ライン</a:t>
            </a:r>
            <a:r>
              <a:rPr sz="1300" spc="-10" dirty="0">
                <a:latin typeface="ＭＳ Ｐゴシック"/>
                <a:cs typeface="ＭＳ Ｐゴシック"/>
              </a:rPr>
              <a:t>CBDCと</a:t>
            </a:r>
            <a:r>
              <a:rPr sz="1300" spc="-20" dirty="0">
                <a:latin typeface="ＭＳ Ｐゴシック"/>
                <a:cs typeface="ＭＳ Ｐゴシック"/>
              </a:rPr>
              <a:t>オフライ</a:t>
            </a:r>
            <a:r>
              <a:rPr sz="1300" spc="-30" dirty="0">
                <a:latin typeface="ＭＳ Ｐゴシック"/>
                <a:cs typeface="ＭＳ Ｐゴシック"/>
              </a:rPr>
              <a:t>ン</a:t>
            </a:r>
            <a:r>
              <a:rPr sz="1300" spc="-10" dirty="0">
                <a:latin typeface="ＭＳ Ｐゴシック"/>
                <a:cs typeface="ＭＳ Ｐゴシック"/>
              </a:rPr>
              <a:t>CBDC</a:t>
            </a:r>
            <a:r>
              <a:rPr sz="1300" spc="-20" dirty="0">
                <a:latin typeface="ＭＳ Ｐゴシック"/>
                <a:cs typeface="ＭＳ Ｐゴシック"/>
              </a:rPr>
              <a:t>の接続方</a:t>
            </a:r>
            <a:r>
              <a:rPr sz="1300" spc="-60" dirty="0">
                <a:latin typeface="ＭＳ Ｐゴシック"/>
                <a:cs typeface="ＭＳ Ｐゴシック"/>
              </a:rPr>
              <a:t>法</a:t>
            </a:r>
            <a:endParaRPr sz="1300">
              <a:latin typeface="ＭＳ Ｐゴシック"/>
              <a:cs typeface="ＭＳ Ｐゴシック"/>
            </a:endParaRPr>
          </a:p>
          <a:p>
            <a:pPr marL="216535"/>
            <a:r>
              <a:rPr sz="1300" spc="-10" dirty="0">
                <a:latin typeface="ＭＳ Ｐゴシック"/>
                <a:cs typeface="ＭＳ Ｐゴシック"/>
              </a:rPr>
              <a:t>（</a:t>
            </a:r>
            <a:r>
              <a:rPr sz="1300" spc="-20" dirty="0">
                <a:latin typeface="ＭＳ Ｐゴシック"/>
                <a:cs typeface="ＭＳ Ｐゴシック"/>
              </a:rPr>
              <a:t>チャージ</a:t>
            </a:r>
            <a:r>
              <a:rPr sz="1300" spc="-10" dirty="0">
                <a:latin typeface="ＭＳ Ｐゴシック"/>
                <a:cs typeface="ＭＳ Ｐゴシック"/>
              </a:rPr>
              <a:t>、デ</a:t>
            </a:r>
            <a:r>
              <a:rPr sz="1300" spc="-25" dirty="0">
                <a:latin typeface="ＭＳ Ｐゴシック"/>
                <a:cs typeface="ＭＳ Ｐゴシック"/>
              </a:rPr>
              <a:t>ィ</a:t>
            </a:r>
            <a:r>
              <a:rPr sz="1300" spc="-30" dirty="0">
                <a:latin typeface="ＭＳ Ｐゴシック"/>
                <a:cs typeface="ＭＳ Ｐゴシック"/>
              </a:rPr>
              <a:t>ス</a:t>
            </a:r>
            <a:r>
              <a:rPr sz="1300" spc="-25" dirty="0">
                <a:latin typeface="ＭＳ Ｐゴシック"/>
                <a:cs typeface="ＭＳ Ｐゴシック"/>
              </a:rPr>
              <a:t>チャージ</a:t>
            </a:r>
            <a:r>
              <a:rPr sz="1300" spc="-50" dirty="0">
                <a:latin typeface="ＭＳ Ｐゴシック"/>
                <a:cs typeface="ＭＳ Ｐゴシック"/>
              </a:rPr>
              <a:t>）</a:t>
            </a:r>
            <a:endParaRPr sz="1300">
              <a:latin typeface="ＭＳ Ｐゴシック"/>
              <a:cs typeface="ＭＳ Ｐゴシック"/>
            </a:endParaRPr>
          </a:p>
        </p:txBody>
      </p:sp>
      <p:grpSp>
        <p:nvGrpSpPr>
          <p:cNvPr id="6" name="object 6"/>
          <p:cNvGrpSpPr/>
          <p:nvPr/>
        </p:nvGrpSpPr>
        <p:grpSpPr>
          <a:xfrm>
            <a:off x="1722121" y="3506724"/>
            <a:ext cx="1839595" cy="1527175"/>
            <a:chOff x="198120" y="3506723"/>
            <a:chExt cx="1839595" cy="1527175"/>
          </a:xfrm>
        </p:grpSpPr>
        <p:sp>
          <p:nvSpPr>
            <p:cNvPr id="7" name="object 7"/>
            <p:cNvSpPr/>
            <p:nvPr/>
          </p:nvSpPr>
          <p:spPr>
            <a:xfrm>
              <a:off x="198120" y="3506723"/>
              <a:ext cx="1839595" cy="1527175"/>
            </a:xfrm>
            <a:custGeom>
              <a:avLst/>
              <a:gdLst/>
              <a:ahLst/>
              <a:cxnLst/>
              <a:rect l="l" t="t" r="r" b="b"/>
              <a:pathLst>
                <a:path w="1839595" h="1527175">
                  <a:moveTo>
                    <a:pt x="1839468" y="0"/>
                  </a:moveTo>
                  <a:lnTo>
                    <a:pt x="0" y="0"/>
                  </a:lnTo>
                  <a:lnTo>
                    <a:pt x="0" y="1527048"/>
                  </a:lnTo>
                  <a:lnTo>
                    <a:pt x="1839468" y="1527048"/>
                  </a:lnTo>
                  <a:lnTo>
                    <a:pt x="1839468" y="0"/>
                  </a:lnTo>
                  <a:close/>
                </a:path>
              </a:pathLst>
            </a:custGeom>
            <a:solidFill>
              <a:srgbClr val="5F497A"/>
            </a:solidFill>
          </p:spPr>
          <p:txBody>
            <a:bodyPr wrap="square" lIns="0" tIns="0" rIns="0" bIns="0" rtlCol="0"/>
            <a:lstStyle/>
            <a:p>
              <a:endParaRPr/>
            </a:p>
          </p:txBody>
        </p:sp>
        <p:sp>
          <p:nvSpPr>
            <p:cNvPr id="8" name="object 8"/>
            <p:cNvSpPr/>
            <p:nvPr/>
          </p:nvSpPr>
          <p:spPr>
            <a:xfrm>
              <a:off x="388620" y="4154423"/>
              <a:ext cx="1417320" cy="608330"/>
            </a:xfrm>
            <a:custGeom>
              <a:avLst/>
              <a:gdLst/>
              <a:ahLst/>
              <a:cxnLst/>
              <a:rect l="l" t="t" r="r" b="b"/>
              <a:pathLst>
                <a:path w="1417320" h="608329">
                  <a:moveTo>
                    <a:pt x="59766" y="608076"/>
                  </a:moveTo>
                  <a:lnTo>
                    <a:pt x="36502" y="603373"/>
                  </a:lnTo>
                  <a:lnTo>
                    <a:pt x="17505" y="590549"/>
                  </a:lnTo>
                  <a:lnTo>
                    <a:pt x="4696" y="571535"/>
                  </a:lnTo>
                  <a:lnTo>
                    <a:pt x="0" y="548258"/>
                  </a:lnTo>
                  <a:lnTo>
                    <a:pt x="0" y="59817"/>
                  </a:lnTo>
                  <a:lnTo>
                    <a:pt x="4696" y="36540"/>
                  </a:lnTo>
                  <a:lnTo>
                    <a:pt x="17505" y="17525"/>
                  </a:lnTo>
                  <a:lnTo>
                    <a:pt x="36502" y="4702"/>
                  </a:lnTo>
                  <a:lnTo>
                    <a:pt x="59766" y="0"/>
                  </a:lnTo>
                </a:path>
                <a:path w="1417320" h="608329">
                  <a:moveTo>
                    <a:pt x="1357503" y="0"/>
                  </a:moveTo>
                  <a:lnTo>
                    <a:pt x="1380779" y="4702"/>
                  </a:lnTo>
                  <a:lnTo>
                    <a:pt x="1399794" y="17525"/>
                  </a:lnTo>
                  <a:lnTo>
                    <a:pt x="1412617" y="36540"/>
                  </a:lnTo>
                  <a:lnTo>
                    <a:pt x="1417320" y="59817"/>
                  </a:lnTo>
                  <a:lnTo>
                    <a:pt x="1417320" y="548258"/>
                  </a:lnTo>
                  <a:lnTo>
                    <a:pt x="1412617" y="571535"/>
                  </a:lnTo>
                  <a:lnTo>
                    <a:pt x="1399794" y="590549"/>
                  </a:lnTo>
                  <a:lnTo>
                    <a:pt x="1380779" y="603373"/>
                  </a:lnTo>
                  <a:lnTo>
                    <a:pt x="1357503" y="608076"/>
                  </a:lnTo>
                </a:path>
              </a:pathLst>
            </a:custGeom>
            <a:ln w="9144">
              <a:solidFill>
                <a:srgbClr val="FFFFFF"/>
              </a:solidFill>
            </a:ln>
          </p:spPr>
          <p:txBody>
            <a:bodyPr wrap="square" lIns="0" tIns="0" rIns="0" bIns="0" rtlCol="0"/>
            <a:lstStyle/>
            <a:p>
              <a:endParaRPr/>
            </a:p>
          </p:txBody>
        </p:sp>
      </p:grpSp>
      <p:sp>
        <p:nvSpPr>
          <p:cNvPr id="9" name="object 9"/>
          <p:cNvSpPr txBox="1"/>
          <p:nvPr/>
        </p:nvSpPr>
        <p:spPr>
          <a:xfrm>
            <a:off x="1722121" y="3506724"/>
            <a:ext cx="1839595" cy="1242007"/>
          </a:xfrm>
          <a:prstGeom prst="rect">
            <a:avLst/>
          </a:prstGeom>
        </p:spPr>
        <p:txBody>
          <a:bodyPr vert="horz" wrap="square" lIns="0" tIns="635" rIns="0" bIns="0" rtlCol="0">
            <a:spAutoFit/>
          </a:bodyPr>
          <a:lstStyle/>
          <a:p>
            <a:pPr>
              <a:spcBef>
                <a:spcPts val="5"/>
              </a:spcBef>
            </a:pPr>
            <a:endParaRPr sz="1700">
              <a:latin typeface="Times New Roman"/>
              <a:cs typeface="Times New Roman"/>
            </a:endParaRPr>
          </a:p>
          <a:p>
            <a:pPr marL="310515"/>
            <a:r>
              <a:rPr sz="1600" b="1" spc="-25" dirty="0">
                <a:solidFill>
                  <a:srgbClr val="FFFFFF"/>
                </a:solidFill>
                <a:latin typeface="メイリオ"/>
                <a:cs typeface="メイリオ"/>
              </a:rPr>
              <a:t>経済的な設</a:t>
            </a:r>
            <a:r>
              <a:rPr sz="1600" b="1" spc="-50" dirty="0">
                <a:solidFill>
                  <a:srgbClr val="FFFFFF"/>
                </a:solidFill>
                <a:latin typeface="メイリオ"/>
                <a:cs typeface="メイリオ"/>
              </a:rPr>
              <a:t>計</a:t>
            </a:r>
            <a:endParaRPr sz="1600">
              <a:latin typeface="メイリオ"/>
              <a:cs typeface="メイリオ"/>
            </a:endParaRPr>
          </a:p>
          <a:p>
            <a:pPr marL="320040" marR="299085">
              <a:spcBef>
                <a:spcPts val="1365"/>
              </a:spcBef>
            </a:pPr>
            <a:r>
              <a:rPr sz="1200" b="1" spc="-10" dirty="0">
                <a:solidFill>
                  <a:srgbClr val="FFFFFF"/>
                </a:solidFill>
                <a:latin typeface="ＭＳ Ｐゴシック"/>
                <a:cs typeface="ＭＳ Ｐゴシック"/>
              </a:rPr>
              <a:t>金融</a:t>
            </a:r>
            <a:r>
              <a:rPr sz="1200" b="1" spc="-5" dirty="0">
                <a:solidFill>
                  <a:srgbClr val="FFFFFF"/>
                </a:solidFill>
                <a:latin typeface="ＭＳ Ｐゴシック"/>
                <a:cs typeface="ＭＳ Ｐゴシック"/>
              </a:rPr>
              <a:t>システ</a:t>
            </a:r>
            <a:r>
              <a:rPr sz="1200" b="1" spc="-20" dirty="0">
                <a:solidFill>
                  <a:srgbClr val="FFFFFF"/>
                </a:solidFill>
                <a:latin typeface="ＭＳ Ｐゴシック"/>
                <a:cs typeface="ＭＳ Ｐゴシック"/>
              </a:rPr>
              <a:t>ム</a:t>
            </a:r>
            <a:r>
              <a:rPr sz="1200" b="1" spc="-50" dirty="0">
                <a:solidFill>
                  <a:srgbClr val="FFFFFF"/>
                </a:solidFill>
                <a:latin typeface="ＭＳ Ｐゴシック"/>
                <a:cs typeface="ＭＳ Ｐゴシック"/>
              </a:rPr>
              <a:t>の</a:t>
            </a:r>
            <a:r>
              <a:rPr sz="1200" b="1" spc="500" dirty="0">
                <a:solidFill>
                  <a:srgbClr val="FFFFFF"/>
                </a:solidFill>
                <a:latin typeface="ＭＳ Ｐゴシック"/>
                <a:cs typeface="ＭＳ Ｐゴシック"/>
              </a:rPr>
              <a:t> </a:t>
            </a:r>
            <a:r>
              <a:rPr sz="1200" b="1" spc="-10" dirty="0">
                <a:solidFill>
                  <a:srgbClr val="FFFFFF"/>
                </a:solidFill>
                <a:latin typeface="ＭＳ Ｐゴシック"/>
                <a:cs typeface="ＭＳ Ｐゴシック"/>
              </a:rPr>
              <a:t>安定確</a:t>
            </a:r>
            <a:r>
              <a:rPr sz="1200" b="1" spc="-30" dirty="0">
                <a:solidFill>
                  <a:srgbClr val="FFFFFF"/>
                </a:solidFill>
                <a:latin typeface="ＭＳ Ｐゴシック"/>
                <a:cs typeface="ＭＳ Ｐゴシック"/>
              </a:rPr>
              <a:t>保のための</a:t>
            </a:r>
            <a:r>
              <a:rPr sz="1200" b="1" spc="-20" dirty="0">
                <a:solidFill>
                  <a:srgbClr val="FFFFFF"/>
                </a:solidFill>
                <a:latin typeface="ＭＳ Ｐゴシック"/>
                <a:cs typeface="ＭＳ Ｐゴシック"/>
              </a:rPr>
              <a:t>セーフガード等</a:t>
            </a:r>
            <a:endParaRPr sz="1200">
              <a:latin typeface="ＭＳ Ｐゴシック"/>
              <a:cs typeface="ＭＳ Ｐゴシック"/>
            </a:endParaRPr>
          </a:p>
        </p:txBody>
      </p:sp>
      <p:sp>
        <p:nvSpPr>
          <p:cNvPr id="18" name="object 18"/>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71</a:t>
            </a:fld>
            <a:endParaRPr spc="-25" dirty="0"/>
          </a:p>
        </p:txBody>
      </p:sp>
      <p:sp>
        <p:nvSpPr>
          <p:cNvPr id="10" name="object 10"/>
          <p:cNvSpPr txBox="1"/>
          <p:nvPr/>
        </p:nvSpPr>
        <p:spPr>
          <a:xfrm>
            <a:off x="1728216" y="5213603"/>
            <a:ext cx="1839595" cy="850874"/>
          </a:xfrm>
          <a:prstGeom prst="rect">
            <a:avLst/>
          </a:prstGeom>
          <a:solidFill>
            <a:srgbClr val="77923B"/>
          </a:solidFill>
        </p:spPr>
        <p:txBody>
          <a:bodyPr vert="horz" wrap="square" lIns="0" tIns="4445" rIns="0" bIns="0" rtlCol="0">
            <a:spAutoFit/>
          </a:bodyPr>
          <a:lstStyle/>
          <a:p>
            <a:pPr>
              <a:spcBef>
                <a:spcPts val="35"/>
              </a:spcBef>
            </a:pPr>
            <a:endParaRPr sz="2300">
              <a:latin typeface="Times New Roman"/>
              <a:cs typeface="Times New Roman"/>
            </a:endParaRPr>
          </a:p>
          <a:p>
            <a:pPr marL="109220" marR="100330">
              <a:spcBef>
                <a:spcPts val="5"/>
              </a:spcBef>
            </a:pPr>
            <a:r>
              <a:rPr sz="1600" b="1" spc="-25" dirty="0">
                <a:solidFill>
                  <a:srgbClr val="FFFFFF"/>
                </a:solidFill>
                <a:latin typeface="メイリオ"/>
                <a:cs typeface="メイリオ"/>
              </a:rPr>
              <a:t>仲介機関間・外</a:t>
            </a:r>
            <a:r>
              <a:rPr sz="1600" b="1" spc="-50" dirty="0">
                <a:solidFill>
                  <a:srgbClr val="FFFFFF"/>
                </a:solidFill>
                <a:latin typeface="メイリオ"/>
                <a:cs typeface="メイリオ"/>
              </a:rPr>
              <a:t>部</a:t>
            </a:r>
            <a:r>
              <a:rPr sz="1600" b="1" spc="-25" dirty="0">
                <a:solidFill>
                  <a:srgbClr val="FFFFFF"/>
                </a:solidFill>
                <a:latin typeface="メイリオ"/>
                <a:cs typeface="メイリオ"/>
              </a:rPr>
              <a:t>システムとの連</a:t>
            </a:r>
            <a:r>
              <a:rPr sz="1600" b="1" spc="-50" dirty="0">
                <a:solidFill>
                  <a:srgbClr val="FFFFFF"/>
                </a:solidFill>
                <a:latin typeface="メイリオ"/>
                <a:cs typeface="メイリオ"/>
              </a:rPr>
              <a:t>携</a:t>
            </a:r>
            <a:endParaRPr sz="1600">
              <a:latin typeface="メイリオ"/>
              <a:cs typeface="メイリオ"/>
            </a:endParaRPr>
          </a:p>
        </p:txBody>
      </p:sp>
      <p:sp>
        <p:nvSpPr>
          <p:cNvPr id="11" name="object 11"/>
          <p:cNvSpPr txBox="1"/>
          <p:nvPr/>
        </p:nvSpPr>
        <p:spPr>
          <a:xfrm>
            <a:off x="3665982" y="5214365"/>
            <a:ext cx="4121150" cy="1033168"/>
          </a:xfrm>
          <a:prstGeom prst="rect">
            <a:avLst/>
          </a:prstGeom>
          <a:ln w="22859">
            <a:solidFill>
              <a:srgbClr val="4F6128"/>
            </a:solidFill>
          </a:ln>
        </p:spPr>
        <p:txBody>
          <a:bodyPr vert="horz" wrap="square" lIns="0" tIns="111125" rIns="0" bIns="0" rtlCol="0">
            <a:spAutoFit/>
          </a:bodyPr>
          <a:lstStyle/>
          <a:p>
            <a:pPr marL="71120" marR="154940">
              <a:lnSpc>
                <a:spcPct val="119200"/>
              </a:lnSpc>
              <a:spcBef>
                <a:spcPts val="875"/>
              </a:spcBef>
            </a:pPr>
            <a:r>
              <a:rPr sz="1300" spc="-10" dirty="0">
                <a:latin typeface="ＭＳ Ｐゴシック"/>
                <a:cs typeface="ＭＳ Ｐゴシック"/>
              </a:rPr>
              <a:t>１．</a:t>
            </a:r>
            <a:r>
              <a:rPr sz="1300" spc="-20" dirty="0">
                <a:latin typeface="ＭＳ Ｐゴシック"/>
                <a:cs typeface="ＭＳ Ｐゴシック"/>
              </a:rPr>
              <a:t>複数仲介機関に</a:t>
            </a:r>
            <a:r>
              <a:rPr sz="1300" spc="-25" dirty="0">
                <a:latin typeface="ＭＳ Ｐゴシック"/>
                <a:cs typeface="ＭＳ Ｐゴシック"/>
              </a:rPr>
              <a:t>よる１</a:t>
            </a:r>
            <a:r>
              <a:rPr sz="1300" spc="-20" dirty="0">
                <a:latin typeface="ＭＳ Ｐゴシック"/>
                <a:cs typeface="ＭＳ Ｐゴシック"/>
              </a:rPr>
              <a:t>ユーザーへの</a:t>
            </a:r>
            <a:r>
              <a:rPr sz="1300" spc="-10" dirty="0">
                <a:latin typeface="ＭＳ Ｐゴシック"/>
                <a:cs typeface="ＭＳ Ｐゴシック"/>
              </a:rPr>
              <a:t>複数</a:t>
            </a:r>
            <a:r>
              <a:rPr sz="1300" spc="-15" dirty="0">
                <a:latin typeface="ＭＳ Ｐゴシック"/>
                <a:cs typeface="ＭＳ Ｐゴシック"/>
              </a:rPr>
              <a:t>口座</a:t>
            </a:r>
            <a:r>
              <a:rPr sz="1300" spc="-20" dirty="0">
                <a:latin typeface="ＭＳ Ｐゴシック"/>
                <a:cs typeface="ＭＳ Ｐゴシック"/>
              </a:rPr>
              <a:t>の提</a:t>
            </a:r>
            <a:r>
              <a:rPr sz="1300" spc="-50" dirty="0">
                <a:latin typeface="ＭＳ Ｐゴシック"/>
                <a:cs typeface="ＭＳ Ｐゴシック"/>
              </a:rPr>
              <a:t>供 </a:t>
            </a:r>
            <a:r>
              <a:rPr sz="1300" spc="-10" dirty="0">
                <a:latin typeface="ＭＳ Ｐゴシック"/>
                <a:cs typeface="ＭＳ Ｐゴシック"/>
              </a:rPr>
              <a:t>２．</a:t>
            </a:r>
            <a:r>
              <a:rPr sz="1300" spc="-20" dirty="0">
                <a:latin typeface="ＭＳ Ｐゴシック"/>
                <a:cs typeface="ＭＳ Ｐゴシック"/>
              </a:rPr>
              <a:t>複数口座の</a:t>
            </a:r>
            <a:r>
              <a:rPr sz="1300" spc="-10" dirty="0">
                <a:latin typeface="ＭＳ Ｐゴシック"/>
                <a:cs typeface="ＭＳ Ｐゴシック"/>
              </a:rPr>
              <a:t>「</a:t>
            </a:r>
            <a:r>
              <a:rPr sz="1300" spc="-20" dirty="0">
                <a:latin typeface="ＭＳ Ｐゴシック"/>
                <a:cs typeface="ＭＳ Ｐゴシック"/>
              </a:rPr>
              <a:t>名寄せ</a:t>
            </a:r>
            <a:r>
              <a:rPr sz="1300" spc="-50" dirty="0">
                <a:latin typeface="ＭＳ Ｐゴシック"/>
                <a:cs typeface="ＭＳ Ｐゴシック"/>
              </a:rPr>
              <a:t>」</a:t>
            </a:r>
            <a:endParaRPr sz="1300">
              <a:latin typeface="ＭＳ Ｐゴシック"/>
              <a:cs typeface="ＭＳ Ｐゴシック"/>
            </a:endParaRPr>
          </a:p>
          <a:p>
            <a:pPr marL="71120" marR="387985">
              <a:lnSpc>
                <a:spcPct val="119200"/>
              </a:lnSpc>
            </a:pPr>
            <a:r>
              <a:rPr sz="1300" spc="-10" dirty="0">
                <a:latin typeface="ＭＳ Ｐゴシック"/>
                <a:cs typeface="ＭＳ Ｐゴシック"/>
              </a:rPr>
              <a:t>３．</a:t>
            </a:r>
            <a:r>
              <a:rPr sz="1300" spc="-20" dirty="0">
                <a:latin typeface="ＭＳ Ｐゴシック"/>
                <a:cs typeface="ＭＳ Ｐゴシック"/>
              </a:rPr>
              <a:t>民間決済サービ</a:t>
            </a:r>
            <a:r>
              <a:rPr sz="1300" spc="-30" dirty="0">
                <a:latin typeface="ＭＳ Ｐゴシック"/>
                <a:cs typeface="ＭＳ Ｐゴシック"/>
              </a:rPr>
              <a:t>ス</a:t>
            </a:r>
            <a:r>
              <a:rPr sz="1300" spc="-20" dirty="0">
                <a:latin typeface="ＭＳ Ｐゴシック"/>
                <a:cs typeface="ＭＳ Ｐゴシック"/>
              </a:rPr>
              <a:t>、</a:t>
            </a:r>
            <a:r>
              <a:rPr sz="1300" spc="-25" dirty="0">
                <a:latin typeface="ＭＳ Ｐゴシック"/>
                <a:cs typeface="ＭＳ Ｐゴシック"/>
              </a:rPr>
              <a:t>公</a:t>
            </a:r>
            <a:r>
              <a:rPr sz="1300" spc="-30" dirty="0">
                <a:latin typeface="ＭＳ Ｐゴシック"/>
                <a:cs typeface="ＭＳ Ｐゴシック"/>
              </a:rPr>
              <a:t>金システム等と</a:t>
            </a:r>
            <a:r>
              <a:rPr sz="1300" spc="-20" dirty="0">
                <a:latin typeface="ＭＳ Ｐゴシック"/>
                <a:cs typeface="ＭＳ Ｐゴシック"/>
              </a:rPr>
              <a:t>の接</a:t>
            </a:r>
            <a:r>
              <a:rPr sz="1300" spc="-10" dirty="0">
                <a:latin typeface="ＭＳ Ｐゴシック"/>
                <a:cs typeface="ＭＳ Ｐゴシック"/>
              </a:rPr>
              <a:t>続</a:t>
            </a:r>
            <a:r>
              <a:rPr sz="1300" spc="-20" dirty="0">
                <a:latin typeface="ＭＳ Ｐゴシック"/>
                <a:cs typeface="ＭＳ Ｐゴシック"/>
              </a:rPr>
              <a:t>方</a:t>
            </a:r>
            <a:r>
              <a:rPr sz="1300" spc="-50" dirty="0">
                <a:latin typeface="ＭＳ Ｐゴシック"/>
                <a:cs typeface="ＭＳ Ｐゴシック"/>
              </a:rPr>
              <a:t>法 </a:t>
            </a:r>
            <a:r>
              <a:rPr sz="1300" spc="-10" dirty="0">
                <a:latin typeface="ＭＳ Ｐゴシック"/>
                <a:cs typeface="ＭＳ Ｐゴシック"/>
              </a:rPr>
              <a:t>４．</a:t>
            </a:r>
            <a:r>
              <a:rPr sz="1300" spc="-20" dirty="0">
                <a:latin typeface="ＭＳ Ｐゴシック"/>
                <a:cs typeface="ＭＳ Ｐゴシック"/>
              </a:rPr>
              <a:t>現金</a:t>
            </a:r>
            <a:r>
              <a:rPr sz="1300" spc="-10" dirty="0">
                <a:latin typeface="ＭＳ Ｐゴシック"/>
                <a:cs typeface="ＭＳ Ｐゴシック"/>
              </a:rPr>
              <a:t>とCBDC</a:t>
            </a:r>
            <a:r>
              <a:rPr sz="1300" spc="-25" dirty="0">
                <a:latin typeface="ＭＳ Ｐゴシック"/>
                <a:cs typeface="ＭＳ Ｐゴシック"/>
              </a:rPr>
              <a:t>を</a:t>
            </a:r>
            <a:r>
              <a:rPr sz="1300" spc="-20" dirty="0">
                <a:latin typeface="ＭＳ Ｐゴシック"/>
                <a:cs typeface="ＭＳ Ｐゴシック"/>
              </a:rPr>
              <a:t>交換する方</a:t>
            </a:r>
            <a:r>
              <a:rPr sz="1300" spc="-50" dirty="0">
                <a:latin typeface="ＭＳ Ｐゴシック"/>
                <a:cs typeface="ＭＳ Ｐゴシック"/>
              </a:rPr>
              <a:t>法</a:t>
            </a:r>
            <a:endParaRPr sz="1300">
              <a:latin typeface="ＭＳ Ｐゴシック"/>
              <a:cs typeface="ＭＳ Ｐゴシック"/>
            </a:endParaRPr>
          </a:p>
        </p:txBody>
      </p:sp>
      <p:sp>
        <p:nvSpPr>
          <p:cNvPr id="12" name="object 12"/>
          <p:cNvSpPr txBox="1"/>
          <p:nvPr/>
        </p:nvSpPr>
        <p:spPr>
          <a:xfrm>
            <a:off x="3665982" y="3507486"/>
            <a:ext cx="4121150" cy="1453603"/>
          </a:xfrm>
          <a:prstGeom prst="rect">
            <a:avLst/>
          </a:prstGeom>
          <a:ln w="22859">
            <a:solidFill>
              <a:srgbClr val="6F2F9F"/>
            </a:solidFill>
          </a:ln>
        </p:spPr>
        <p:txBody>
          <a:bodyPr vert="horz" wrap="square" lIns="0" tIns="98425" rIns="0" bIns="0" rtlCol="0">
            <a:spAutoFit/>
          </a:bodyPr>
          <a:lstStyle/>
          <a:p>
            <a:pPr marL="71120">
              <a:spcBef>
                <a:spcPts val="775"/>
              </a:spcBef>
            </a:pPr>
            <a:r>
              <a:rPr sz="1300" spc="-10" dirty="0">
                <a:latin typeface="ＭＳ Ｐゴシック"/>
                <a:cs typeface="ＭＳ Ｐゴシック"/>
              </a:rPr>
              <a:t>１．CBDC</a:t>
            </a:r>
            <a:r>
              <a:rPr sz="1300" spc="-20" dirty="0">
                <a:latin typeface="ＭＳ Ｐゴシック"/>
                <a:cs typeface="ＭＳ Ｐゴシック"/>
              </a:rPr>
              <a:t>の保有額に対する制</a:t>
            </a:r>
            <a:r>
              <a:rPr sz="1300" spc="-50" dirty="0">
                <a:latin typeface="ＭＳ Ｐゴシック"/>
                <a:cs typeface="ＭＳ Ｐゴシック"/>
              </a:rPr>
              <a:t>限</a:t>
            </a:r>
            <a:endParaRPr sz="1300">
              <a:latin typeface="ＭＳ Ｐゴシック"/>
              <a:cs typeface="ＭＳ Ｐゴシック"/>
            </a:endParaRPr>
          </a:p>
          <a:p>
            <a:pPr marL="290830" marR="303530" indent="-219710">
              <a:spcBef>
                <a:spcPts val="300"/>
              </a:spcBef>
            </a:pPr>
            <a:r>
              <a:rPr sz="1300" spc="-10" dirty="0">
                <a:latin typeface="ＭＳ Ｐゴシック"/>
                <a:cs typeface="ＭＳ Ｐゴシック"/>
              </a:rPr>
              <a:t>２．CBDC</a:t>
            </a:r>
            <a:r>
              <a:rPr sz="1300" spc="-20" dirty="0">
                <a:latin typeface="ＭＳ Ｐゴシック"/>
                <a:cs typeface="ＭＳ Ｐゴシック"/>
              </a:rPr>
              <a:t>の取引額</a:t>
            </a:r>
            <a:r>
              <a:rPr sz="1300" spc="-10" dirty="0">
                <a:latin typeface="ＭＳ Ｐゴシック"/>
                <a:cs typeface="ＭＳ Ｐゴシック"/>
              </a:rPr>
              <a:t>（１</a:t>
            </a:r>
            <a:r>
              <a:rPr sz="1300" spc="-20" dirty="0">
                <a:latin typeface="ＭＳ Ｐゴシック"/>
                <a:cs typeface="ＭＳ Ｐゴシック"/>
              </a:rPr>
              <a:t>回</a:t>
            </a:r>
            <a:r>
              <a:rPr sz="1300" spc="-10" dirty="0">
                <a:latin typeface="ＭＳ Ｐゴシック"/>
                <a:cs typeface="ＭＳ Ｐゴシック"/>
              </a:rPr>
              <a:t>あ</a:t>
            </a:r>
            <a:r>
              <a:rPr sz="1300" spc="-20" dirty="0">
                <a:latin typeface="ＭＳ Ｐゴシック"/>
                <a:cs typeface="ＭＳ Ｐゴシック"/>
              </a:rPr>
              <a:t>た</a:t>
            </a:r>
            <a:r>
              <a:rPr sz="1300" spc="-10" dirty="0">
                <a:latin typeface="ＭＳ Ｐゴシック"/>
                <a:cs typeface="ＭＳ Ｐゴシック"/>
              </a:rPr>
              <a:t>り</a:t>
            </a:r>
            <a:r>
              <a:rPr sz="1300" spc="-20" dirty="0">
                <a:latin typeface="ＭＳ Ｐゴシック"/>
                <a:cs typeface="ＭＳ Ｐゴシック"/>
              </a:rPr>
              <a:t>、</a:t>
            </a:r>
            <a:r>
              <a:rPr sz="1300" spc="-25" dirty="0">
                <a:latin typeface="ＭＳ Ｐゴシック"/>
                <a:cs typeface="ＭＳ Ｐゴシック"/>
              </a:rPr>
              <a:t>一定期間内</a:t>
            </a:r>
            <a:r>
              <a:rPr sz="1300" spc="-20" dirty="0">
                <a:latin typeface="ＭＳ Ｐゴシック"/>
                <a:cs typeface="ＭＳ Ｐゴシック"/>
              </a:rPr>
              <a:t>）</a:t>
            </a:r>
            <a:r>
              <a:rPr sz="1300" spc="-10" dirty="0">
                <a:latin typeface="ＭＳ Ｐゴシック"/>
                <a:cs typeface="ＭＳ Ｐゴシック"/>
              </a:rPr>
              <a:t>に</a:t>
            </a:r>
            <a:r>
              <a:rPr sz="1300" spc="-20" dirty="0">
                <a:latin typeface="ＭＳ Ｐゴシック"/>
                <a:cs typeface="ＭＳ Ｐゴシック"/>
              </a:rPr>
              <a:t>対す</a:t>
            </a:r>
            <a:r>
              <a:rPr sz="1300" spc="-50" dirty="0">
                <a:latin typeface="ＭＳ Ｐゴシック"/>
                <a:cs typeface="ＭＳ Ｐゴシック"/>
              </a:rPr>
              <a:t>る</a:t>
            </a:r>
            <a:r>
              <a:rPr sz="1300" spc="-20" dirty="0">
                <a:latin typeface="ＭＳ Ｐゴシック"/>
                <a:cs typeface="ＭＳ Ｐゴシック"/>
              </a:rPr>
              <a:t>制</a:t>
            </a:r>
            <a:r>
              <a:rPr sz="1300" spc="-50" dirty="0">
                <a:latin typeface="ＭＳ Ｐゴシック"/>
                <a:cs typeface="ＭＳ Ｐゴシック"/>
              </a:rPr>
              <a:t>限</a:t>
            </a:r>
            <a:endParaRPr sz="1300">
              <a:latin typeface="ＭＳ Ｐゴシック"/>
              <a:cs typeface="ＭＳ Ｐゴシック"/>
            </a:endParaRPr>
          </a:p>
          <a:p>
            <a:pPr marL="71120">
              <a:spcBef>
                <a:spcPts val="300"/>
              </a:spcBef>
            </a:pPr>
            <a:r>
              <a:rPr sz="1300" spc="-10" dirty="0">
                <a:latin typeface="ＭＳ Ｐゴシック"/>
                <a:cs typeface="ＭＳ Ｐゴシック"/>
              </a:rPr>
              <a:t>３．CBDC</a:t>
            </a:r>
            <a:r>
              <a:rPr sz="1300" spc="-20" dirty="0">
                <a:latin typeface="ＭＳ Ｐゴシック"/>
                <a:cs typeface="ＭＳ Ｐゴシック"/>
              </a:rPr>
              <a:t>の取引回数</a:t>
            </a:r>
            <a:r>
              <a:rPr sz="1300" spc="-10" dirty="0">
                <a:latin typeface="ＭＳ Ｐゴシック"/>
                <a:cs typeface="ＭＳ Ｐゴシック"/>
              </a:rPr>
              <a:t>（</a:t>
            </a:r>
            <a:r>
              <a:rPr sz="1300" spc="-20" dirty="0">
                <a:latin typeface="ＭＳ Ｐゴシック"/>
                <a:cs typeface="ＭＳ Ｐゴシック"/>
              </a:rPr>
              <a:t>一定期間内</a:t>
            </a:r>
            <a:r>
              <a:rPr sz="1300" spc="-10" dirty="0">
                <a:latin typeface="ＭＳ Ｐゴシック"/>
                <a:cs typeface="ＭＳ Ｐゴシック"/>
              </a:rPr>
              <a:t>）</a:t>
            </a:r>
            <a:r>
              <a:rPr sz="1300" spc="-20" dirty="0">
                <a:latin typeface="ＭＳ Ｐゴシック"/>
                <a:cs typeface="ＭＳ Ｐゴシック"/>
              </a:rPr>
              <a:t>に対する制</a:t>
            </a:r>
            <a:r>
              <a:rPr sz="1300" spc="-50" dirty="0">
                <a:latin typeface="ＭＳ Ｐゴシック"/>
                <a:cs typeface="ＭＳ Ｐゴシック"/>
              </a:rPr>
              <a:t>限</a:t>
            </a:r>
            <a:endParaRPr sz="1300">
              <a:latin typeface="ＭＳ Ｐゴシック"/>
              <a:cs typeface="ＭＳ Ｐゴシック"/>
            </a:endParaRPr>
          </a:p>
          <a:p>
            <a:pPr marL="71120">
              <a:spcBef>
                <a:spcPts val="300"/>
              </a:spcBef>
            </a:pPr>
            <a:r>
              <a:rPr sz="1300" spc="-20" dirty="0">
                <a:latin typeface="ＭＳ Ｐゴシック"/>
                <a:cs typeface="ＭＳ Ｐゴシック"/>
              </a:rPr>
              <a:t>４．CBDCの</a:t>
            </a:r>
            <a:r>
              <a:rPr sz="1300" spc="-30" dirty="0">
                <a:latin typeface="ＭＳ Ｐゴシック"/>
                <a:cs typeface="ＭＳ Ｐゴシック"/>
              </a:rPr>
              <a:t>保有額</a:t>
            </a:r>
            <a:r>
              <a:rPr sz="1300" spc="-25" dirty="0">
                <a:latin typeface="ＭＳ Ｐゴシック"/>
                <a:cs typeface="ＭＳ Ｐゴシック"/>
              </a:rPr>
              <a:t>に対する</a:t>
            </a:r>
            <a:r>
              <a:rPr sz="1300" spc="-35" dirty="0">
                <a:latin typeface="ＭＳ Ｐゴシック"/>
                <a:cs typeface="ＭＳ Ｐゴシック"/>
              </a:rPr>
              <a:t>利息の適用</a:t>
            </a:r>
            <a:endParaRPr sz="1300">
              <a:latin typeface="ＭＳ Ｐゴシック"/>
              <a:cs typeface="ＭＳ Ｐゴシック"/>
            </a:endParaRPr>
          </a:p>
          <a:p>
            <a:pPr marL="71120">
              <a:spcBef>
                <a:spcPts val="305"/>
              </a:spcBef>
            </a:pPr>
            <a:r>
              <a:rPr sz="1300" spc="-10" dirty="0">
                <a:latin typeface="ＭＳ Ｐゴシック"/>
                <a:cs typeface="ＭＳ Ｐゴシック"/>
              </a:rPr>
              <a:t>５．</a:t>
            </a:r>
            <a:r>
              <a:rPr sz="1300" spc="-20" dirty="0">
                <a:latin typeface="ＭＳ Ｐゴシック"/>
                <a:cs typeface="ＭＳ Ｐゴシック"/>
              </a:rPr>
              <a:t>ユーザーの属性</a:t>
            </a:r>
            <a:r>
              <a:rPr sz="1300" spc="-10" dirty="0">
                <a:latin typeface="ＭＳ Ｐゴシック"/>
                <a:cs typeface="ＭＳ Ｐゴシック"/>
              </a:rPr>
              <a:t>に</a:t>
            </a:r>
            <a:r>
              <a:rPr sz="1300" spc="-20" dirty="0">
                <a:latin typeface="ＭＳ Ｐゴシック"/>
                <a:cs typeface="ＭＳ Ｐゴシック"/>
              </a:rPr>
              <a:t>応</a:t>
            </a:r>
            <a:r>
              <a:rPr sz="1300" spc="-10" dirty="0">
                <a:latin typeface="ＭＳ Ｐゴシック"/>
                <a:cs typeface="ＭＳ Ｐゴシック"/>
              </a:rPr>
              <a:t>じ</a:t>
            </a:r>
            <a:r>
              <a:rPr sz="1300" spc="-25" dirty="0">
                <a:latin typeface="ＭＳ Ｐゴシック"/>
                <a:cs typeface="ＭＳ Ｐゴシック"/>
              </a:rPr>
              <a:t>た異なる制限</a:t>
            </a:r>
            <a:r>
              <a:rPr sz="1300" spc="-10" dirty="0">
                <a:latin typeface="ＭＳ Ｐゴシック"/>
                <a:cs typeface="ＭＳ Ｐゴシック"/>
              </a:rPr>
              <a:t>の</a:t>
            </a:r>
            <a:r>
              <a:rPr sz="1300" spc="-20" dirty="0">
                <a:latin typeface="ＭＳ Ｐゴシック"/>
                <a:cs typeface="ＭＳ Ｐゴシック"/>
              </a:rPr>
              <a:t>適</a:t>
            </a:r>
            <a:r>
              <a:rPr sz="1300" spc="-50" dirty="0">
                <a:latin typeface="ＭＳ Ｐゴシック"/>
                <a:cs typeface="ＭＳ Ｐゴシック"/>
              </a:rPr>
              <a:t>用</a:t>
            </a:r>
            <a:endParaRPr sz="1300">
              <a:latin typeface="ＭＳ Ｐゴシック"/>
              <a:cs typeface="ＭＳ Ｐゴシック"/>
            </a:endParaRPr>
          </a:p>
        </p:txBody>
      </p:sp>
      <p:sp>
        <p:nvSpPr>
          <p:cNvPr id="13" name="object 13"/>
          <p:cNvSpPr txBox="1"/>
          <p:nvPr/>
        </p:nvSpPr>
        <p:spPr>
          <a:xfrm>
            <a:off x="7899654" y="2320290"/>
            <a:ext cx="2341245" cy="739241"/>
          </a:xfrm>
          <a:prstGeom prst="rect">
            <a:avLst/>
          </a:prstGeom>
          <a:ln w="22859">
            <a:solidFill>
              <a:srgbClr val="006FC0"/>
            </a:solidFill>
          </a:ln>
        </p:spPr>
        <p:txBody>
          <a:bodyPr vert="horz" wrap="square" lIns="0" tIns="1270" rIns="0" bIns="0" rtlCol="0">
            <a:spAutoFit/>
          </a:bodyPr>
          <a:lstStyle/>
          <a:p>
            <a:pPr>
              <a:spcBef>
                <a:spcPts val="10"/>
              </a:spcBef>
            </a:pPr>
            <a:endParaRPr sz="1450">
              <a:latin typeface="Times New Roman"/>
              <a:cs typeface="Times New Roman"/>
            </a:endParaRPr>
          </a:p>
          <a:p>
            <a:pPr marL="72390" marR="203835">
              <a:lnSpc>
                <a:spcPct val="138500"/>
              </a:lnSpc>
              <a:spcBef>
                <a:spcPts val="5"/>
              </a:spcBef>
            </a:pPr>
            <a:r>
              <a:rPr sz="1300" spc="-20" dirty="0">
                <a:latin typeface="ＭＳ Ｐゴシック"/>
                <a:cs typeface="ＭＳ Ｐゴシック"/>
              </a:rPr>
              <a:t>送金指図の予約の受付</a:t>
            </a:r>
            <a:r>
              <a:rPr sz="1300" spc="-10" dirty="0">
                <a:latin typeface="ＭＳ Ｐゴシック"/>
                <a:cs typeface="ＭＳ Ｐゴシック"/>
              </a:rPr>
              <a:t>・</a:t>
            </a:r>
            <a:r>
              <a:rPr sz="1300" spc="-20" dirty="0">
                <a:latin typeface="ＭＳ Ｐゴシック"/>
                <a:cs typeface="ＭＳ Ｐゴシック"/>
              </a:rPr>
              <a:t>管</a:t>
            </a:r>
            <a:r>
              <a:rPr sz="1300" spc="-50" dirty="0">
                <a:latin typeface="ＭＳ Ｐゴシック"/>
                <a:cs typeface="ＭＳ Ｐゴシック"/>
              </a:rPr>
              <a:t>理</a:t>
            </a:r>
            <a:r>
              <a:rPr sz="1300" spc="-20" dirty="0">
                <a:latin typeface="ＭＳ Ｐゴシック"/>
                <a:cs typeface="ＭＳ Ｐゴシック"/>
              </a:rPr>
              <a:t>一括送金時の負荷分</a:t>
            </a:r>
            <a:r>
              <a:rPr sz="1300" spc="-50" dirty="0">
                <a:latin typeface="ＭＳ Ｐゴシック"/>
                <a:cs typeface="ＭＳ Ｐゴシック"/>
              </a:rPr>
              <a:t>散</a:t>
            </a:r>
            <a:endParaRPr sz="1300">
              <a:latin typeface="ＭＳ Ｐゴシック"/>
              <a:cs typeface="ＭＳ Ｐゴシック"/>
            </a:endParaRPr>
          </a:p>
        </p:txBody>
      </p:sp>
      <p:sp>
        <p:nvSpPr>
          <p:cNvPr id="14" name="object 14"/>
          <p:cNvSpPr txBox="1"/>
          <p:nvPr/>
        </p:nvSpPr>
        <p:spPr>
          <a:xfrm>
            <a:off x="7899654" y="3507486"/>
            <a:ext cx="2341245" cy="1305101"/>
          </a:xfrm>
          <a:prstGeom prst="rect">
            <a:avLst/>
          </a:prstGeom>
          <a:ln w="22859">
            <a:solidFill>
              <a:srgbClr val="6F2F9F"/>
            </a:solidFill>
          </a:ln>
        </p:spPr>
        <p:txBody>
          <a:bodyPr vert="horz" wrap="square" lIns="0" tIns="2540" rIns="0" bIns="0" rtlCol="0">
            <a:spAutoFit/>
          </a:bodyPr>
          <a:lstStyle/>
          <a:p>
            <a:pPr>
              <a:spcBef>
                <a:spcPts val="20"/>
              </a:spcBef>
            </a:pPr>
            <a:endParaRPr sz="1750">
              <a:latin typeface="Times New Roman"/>
              <a:cs typeface="Times New Roman"/>
            </a:endParaRPr>
          </a:p>
          <a:p>
            <a:pPr marL="72390">
              <a:spcBef>
                <a:spcPts val="5"/>
              </a:spcBef>
            </a:pPr>
            <a:r>
              <a:rPr sz="1300" spc="-20" dirty="0">
                <a:latin typeface="ＭＳ Ｐゴシック"/>
                <a:cs typeface="ＭＳ Ｐゴシック"/>
              </a:rPr>
              <a:t>保有額履歴の管</a:t>
            </a:r>
            <a:r>
              <a:rPr sz="1300" spc="-50" dirty="0">
                <a:latin typeface="ＭＳ Ｐゴシック"/>
                <a:cs typeface="ＭＳ Ｐゴシック"/>
              </a:rPr>
              <a:t>理</a:t>
            </a:r>
            <a:endParaRPr sz="1300">
              <a:latin typeface="ＭＳ Ｐゴシック"/>
              <a:cs typeface="ＭＳ Ｐゴシック"/>
            </a:endParaRPr>
          </a:p>
          <a:p>
            <a:pPr marL="72390" marR="175895">
              <a:lnSpc>
                <a:spcPct val="138500"/>
              </a:lnSpc>
            </a:pPr>
            <a:r>
              <a:rPr sz="1300" spc="-20" dirty="0">
                <a:latin typeface="ＭＳ Ｐゴシック"/>
                <a:cs typeface="ＭＳ Ｐゴシック"/>
              </a:rPr>
              <a:t>取引履歴</a:t>
            </a:r>
            <a:r>
              <a:rPr sz="1300" spc="-10" dirty="0">
                <a:latin typeface="ＭＳ Ｐゴシック"/>
                <a:cs typeface="ＭＳ Ｐゴシック"/>
              </a:rPr>
              <a:t>（</a:t>
            </a:r>
            <a:r>
              <a:rPr sz="1300" spc="-20" dirty="0">
                <a:latin typeface="ＭＳ Ｐゴシック"/>
                <a:cs typeface="ＭＳ Ｐゴシック"/>
              </a:rPr>
              <a:t>金額</a:t>
            </a:r>
            <a:r>
              <a:rPr sz="1300" spc="-10" dirty="0">
                <a:latin typeface="ＭＳ Ｐゴシック"/>
                <a:cs typeface="ＭＳ Ｐゴシック"/>
              </a:rPr>
              <a:t>、</a:t>
            </a:r>
            <a:r>
              <a:rPr sz="1300" spc="-20" dirty="0">
                <a:latin typeface="ＭＳ Ｐゴシック"/>
                <a:cs typeface="ＭＳ Ｐゴシック"/>
              </a:rPr>
              <a:t>回数</a:t>
            </a:r>
            <a:r>
              <a:rPr sz="1300" spc="-10" dirty="0">
                <a:latin typeface="ＭＳ Ｐゴシック"/>
                <a:cs typeface="ＭＳ Ｐゴシック"/>
              </a:rPr>
              <a:t>）</a:t>
            </a:r>
            <a:r>
              <a:rPr sz="1300" spc="-20" dirty="0">
                <a:latin typeface="ＭＳ Ｐゴシック"/>
                <a:cs typeface="ＭＳ Ｐゴシック"/>
              </a:rPr>
              <a:t>の管</a:t>
            </a:r>
            <a:r>
              <a:rPr sz="1300" spc="-50" dirty="0">
                <a:latin typeface="ＭＳ Ｐゴシック"/>
                <a:cs typeface="ＭＳ Ｐゴシック"/>
              </a:rPr>
              <a:t>理</a:t>
            </a:r>
            <a:r>
              <a:rPr sz="1300" spc="-20" dirty="0">
                <a:latin typeface="ＭＳ Ｐゴシック"/>
                <a:cs typeface="ＭＳ Ｐゴシック"/>
              </a:rPr>
              <a:t>利息の計算</a:t>
            </a:r>
            <a:r>
              <a:rPr sz="1300" spc="-10" dirty="0">
                <a:latin typeface="ＭＳ Ｐゴシック"/>
                <a:cs typeface="ＭＳ Ｐゴシック"/>
              </a:rPr>
              <a:t>、</a:t>
            </a:r>
            <a:r>
              <a:rPr sz="1300" spc="-20" dirty="0">
                <a:latin typeface="ＭＳ Ｐゴシック"/>
                <a:cs typeface="ＭＳ Ｐゴシック"/>
              </a:rPr>
              <a:t>受</a:t>
            </a:r>
            <a:r>
              <a:rPr sz="1300" spc="-50" dirty="0">
                <a:latin typeface="ＭＳ Ｐゴシック"/>
                <a:cs typeface="ＭＳ Ｐゴシック"/>
              </a:rPr>
              <a:t>払</a:t>
            </a:r>
            <a:endParaRPr sz="1300">
              <a:latin typeface="ＭＳ Ｐゴシック"/>
              <a:cs typeface="ＭＳ Ｐゴシック"/>
            </a:endParaRPr>
          </a:p>
          <a:p>
            <a:pPr marL="72390">
              <a:spcBef>
                <a:spcPts val="600"/>
              </a:spcBef>
            </a:pPr>
            <a:r>
              <a:rPr sz="1300" spc="-20" dirty="0">
                <a:latin typeface="ＭＳ Ｐゴシック"/>
                <a:cs typeface="ＭＳ Ｐゴシック"/>
              </a:rPr>
              <a:t>ユーザー毎の制限内容の管</a:t>
            </a:r>
            <a:r>
              <a:rPr sz="1300" spc="-50" dirty="0">
                <a:latin typeface="ＭＳ Ｐゴシック"/>
                <a:cs typeface="ＭＳ Ｐゴシック"/>
              </a:rPr>
              <a:t>理</a:t>
            </a:r>
            <a:endParaRPr sz="1300">
              <a:latin typeface="ＭＳ Ｐゴシック"/>
              <a:cs typeface="ＭＳ Ｐゴシック"/>
            </a:endParaRPr>
          </a:p>
        </p:txBody>
      </p:sp>
      <p:sp>
        <p:nvSpPr>
          <p:cNvPr id="15" name="object 15"/>
          <p:cNvSpPr txBox="1"/>
          <p:nvPr/>
        </p:nvSpPr>
        <p:spPr>
          <a:xfrm>
            <a:off x="7899654" y="5214365"/>
            <a:ext cx="2341245" cy="861774"/>
          </a:xfrm>
          <a:prstGeom prst="rect">
            <a:avLst/>
          </a:prstGeom>
          <a:ln w="22859">
            <a:solidFill>
              <a:srgbClr val="4F6128"/>
            </a:solidFill>
          </a:ln>
        </p:spPr>
        <p:txBody>
          <a:bodyPr vert="horz" wrap="square" lIns="0" tIns="0" rIns="0" bIns="0" rtlCol="0">
            <a:spAutoFit/>
          </a:bodyPr>
          <a:lstStyle/>
          <a:p>
            <a:pPr>
              <a:lnSpc>
                <a:spcPct val="100000"/>
              </a:lnSpc>
            </a:pPr>
            <a:endParaRPr sz="1300">
              <a:latin typeface="Times New Roman"/>
              <a:cs typeface="Times New Roman"/>
            </a:endParaRPr>
          </a:p>
          <a:p>
            <a:pPr>
              <a:spcBef>
                <a:spcPts val="5"/>
              </a:spcBef>
            </a:pPr>
            <a:endParaRPr sz="1200">
              <a:latin typeface="Times New Roman"/>
              <a:cs typeface="Times New Roman"/>
            </a:endParaRPr>
          </a:p>
          <a:p>
            <a:pPr marL="72390">
              <a:spcBef>
                <a:spcPts val="5"/>
              </a:spcBef>
            </a:pPr>
            <a:r>
              <a:rPr sz="1300" spc="-20" dirty="0">
                <a:latin typeface="ＭＳ Ｐゴシック"/>
                <a:cs typeface="ＭＳ Ｐゴシック"/>
              </a:rPr>
              <a:t>保有口座数の管</a:t>
            </a:r>
            <a:r>
              <a:rPr sz="1300" spc="-50" dirty="0">
                <a:latin typeface="ＭＳ Ｐゴシック"/>
                <a:cs typeface="ＭＳ Ｐゴシック"/>
              </a:rPr>
              <a:t>理</a:t>
            </a:r>
            <a:endParaRPr sz="1300">
              <a:latin typeface="ＭＳ Ｐゴシック"/>
              <a:cs typeface="ＭＳ Ｐゴシック"/>
            </a:endParaRPr>
          </a:p>
          <a:p>
            <a:pPr marL="72390">
              <a:spcBef>
                <a:spcPts val="600"/>
              </a:spcBef>
            </a:pPr>
            <a:r>
              <a:rPr sz="1300" spc="-20" dirty="0">
                <a:latin typeface="ＭＳ Ｐゴシック"/>
                <a:cs typeface="ＭＳ Ｐゴシック"/>
              </a:rPr>
              <a:t>名寄せ後の保有額の算</a:t>
            </a:r>
            <a:r>
              <a:rPr sz="1300" spc="-50" dirty="0">
                <a:latin typeface="ＭＳ Ｐゴシック"/>
                <a:cs typeface="ＭＳ Ｐゴシック"/>
              </a:rPr>
              <a:t>出</a:t>
            </a:r>
            <a:endParaRPr sz="1300">
              <a:latin typeface="ＭＳ Ｐゴシック"/>
              <a:cs typeface="ＭＳ Ｐゴシック"/>
            </a:endParaRPr>
          </a:p>
        </p:txBody>
      </p:sp>
      <p:sp>
        <p:nvSpPr>
          <p:cNvPr id="16" name="object 16"/>
          <p:cNvSpPr txBox="1"/>
          <p:nvPr/>
        </p:nvSpPr>
        <p:spPr>
          <a:xfrm>
            <a:off x="4965573" y="1938656"/>
            <a:ext cx="1452245" cy="228909"/>
          </a:xfrm>
          <a:prstGeom prst="rect">
            <a:avLst/>
          </a:prstGeom>
        </p:spPr>
        <p:txBody>
          <a:bodyPr vert="horz" wrap="square" lIns="0" tIns="13335" rIns="0" bIns="0" rtlCol="0">
            <a:spAutoFit/>
          </a:bodyPr>
          <a:lstStyle/>
          <a:p>
            <a:pPr marL="12700">
              <a:spcBef>
                <a:spcPts val="105"/>
              </a:spcBef>
            </a:pPr>
            <a:r>
              <a:rPr sz="1400" dirty="0">
                <a:latin typeface="メイリオ"/>
                <a:cs typeface="メイリオ"/>
              </a:rPr>
              <a:t>（検証する機能</a:t>
            </a:r>
            <a:r>
              <a:rPr sz="1400" spc="-50" dirty="0">
                <a:latin typeface="メイリオ"/>
                <a:cs typeface="メイリオ"/>
              </a:rPr>
              <a:t>）</a:t>
            </a:r>
            <a:endParaRPr sz="1400">
              <a:latin typeface="メイリオ"/>
              <a:cs typeface="メイリオ"/>
            </a:endParaRPr>
          </a:p>
        </p:txBody>
      </p:sp>
      <p:sp>
        <p:nvSpPr>
          <p:cNvPr id="17" name="object 17"/>
          <p:cNvSpPr txBox="1"/>
          <p:nvPr/>
        </p:nvSpPr>
        <p:spPr>
          <a:xfrm>
            <a:off x="7577454" y="1955039"/>
            <a:ext cx="2875280" cy="228909"/>
          </a:xfrm>
          <a:prstGeom prst="rect">
            <a:avLst/>
          </a:prstGeom>
        </p:spPr>
        <p:txBody>
          <a:bodyPr vert="horz" wrap="square" lIns="0" tIns="13335" rIns="0" bIns="0" rtlCol="0">
            <a:spAutoFit/>
          </a:bodyPr>
          <a:lstStyle/>
          <a:p>
            <a:pPr marL="12700">
              <a:spcBef>
                <a:spcPts val="105"/>
              </a:spcBef>
            </a:pPr>
            <a:r>
              <a:rPr sz="1400" dirty="0">
                <a:latin typeface="メイリオ"/>
                <a:cs typeface="メイリオ"/>
              </a:rPr>
              <a:t>（</a:t>
            </a:r>
            <a:r>
              <a:rPr sz="1400" spc="-10" dirty="0">
                <a:latin typeface="メイリオ"/>
                <a:cs typeface="メイリオ"/>
              </a:rPr>
              <a:t>検証用に構築する関連システム</a:t>
            </a:r>
            <a:r>
              <a:rPr sz="1400" spc="-50" dirty="0">
                <a:latin typeface="メイリオ"/>
                <a:cs typeface="メイリオ"/>
              </a:rPr>
              <a:t>）</a:t>
            </a:r>
            <a:endParaRPr sz="1400">
              <a:latin typeface="メイリオ"/>
              <a:cs typeface="メイリオ"/>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11．フェーズ２の主な検証項目②</a:t>
            </a:r>
          </a:p>
        </p:txBody>
      </p:sp>
      <p:sp>
        <p:nvSpPr>
          <p:cNvPr id="8" name="object 8"/>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72</a:t>
            </a:fld>
            <a:endParaRPr spc="-25" dirty="0"/>
          </a:p>
        </p:txBody>
      </p:sp>
      <p:sp>
        <p:nvSpPr>
          <p:cNvPr id="3" name="object 3"/>
          <p:cNvSpPr txBox="1"/>
          <p:nvPr/>
        </p:nvSpPr>
        <p:spPr>
          <a:xfrm>
            <a:off x="1797811" y="939801"/>
            <a:ext cx="8542020" cy="574675"/>
          </a:xfrm>
          <a:prstGeom prst="rect">
            <a:avLst/>
          </a:prstGeom>
        </p:spPr>
        <p:txBody>
          <a:bodyPr vert="horz" wrap="square" lIns="0" tIns="12700" rIns="0" bIns="0" rtlCol="0">
            <a:spAutoFit/>
          </a:bodyPr>
          <a:lstStyle/>
          <a:p>
            <a:pPr marL="299085" indent="-287020">
              <a:spcBef>
                <a:spcPts val="100"/>
              </a:spcBef>
              <a:buFont typeface="Wingdings"/>
              <a:buChar char=""/>
              <a:tabLst>
                <a:tab pos="299720" algn="l"/>
              </a:tabLst>
            </a:pPr>
            <a:r>
              <a:rPr spc="-10" dirty="0">
                <a:latin typeface="メイリオ"/>
                <a:cs typeface="メイリオ"/>
              </a:rPr>
              <a:t>フェーズ２では、前頁の各種機能が的確に処理されるかどうかを確認するとと</a:t>
            </a:r>
            <a:endParaRPr>
              <a:latin typeface="メイリオ"/>
              <a:cs typeface="メイリオ"/>
            </a:endParaRPr>
          </a:p>
          <a:p>
            <a:pPr marL="299085"/>
            <a:r>
              <a:rPr spc="-15" dirty="0">
                <a:latin typeface="メイリオ"/>
                <a:cs typeface="メイリオ"/>
              </a:rPr>
              <a:t>もに、以下のような点について実機または机上で検証することを想定している。</a:t>
            </a:r>
            <a:endParaRPr>
              <a:latin typeface="メイリオ"/>
              <a:cs typeface="メイリオ"/>
            </a:endParaRPr>
          </a:p>
        </p:txBody>
      </p:sp>
      <p:sp>
        <p:nvSpPr>
          <p:cNvPr id="4" name="object 4"/>
          <p:cNvSpPr txBox="1"/>
          <p:nvPr/>
        </p:nvSpPr>
        <p:spPr>
          <a:xfrm>
            <a:off x="2292095" y="1964436"/>
            <a:ext cx="1644650" cy="1431161"/>
          </a:xfrm>
          <a:prstGeom prst="rect">
            <a:avLst/>
          </a:prstGeom>
          <a:solidFill>
            <a:srgbClr val="006FC0"/>
          </a:solidFill>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spcBef>
                <a:spcPts val="25"/>
              </a:spcBef>
            </a:pPr>
            <a:endParaRPr sz="1900">
              <a:latin typeface="Times New Roman"/>
              <a:cs typeface="Times New Roman"/>
            </a:endParaRPr>
          </a:p>
          <a:p>
            <a:pPr marL="72390"/>
            <a:r>
              <a:rPr sz="1600" b="1" spc="-30" dirty="0">
                <a:solidFill>
                  <a:srgbClr val="FFFFFF"/>
                </a:solidFill>
                <a:latin typeface="メイリオ"/>
                <a:cs typeface="メイリオ"/>
              </a:rPr>
              <a:t>システムの処</a:t>
            </a:r>
            <a:r>
              <a:rPr sz="1600" b="1" spc="-50" dirty="0">
                <a:solidFill>
                  <a:srgbClr val="FFFFFF"/>
                </a:solidFill>
                <a:latin typeface="メイリオ"/>
                <a:cs typeface="メイリオ"/>
              </a:rPr>
              <a:t>理</a:t>
            </a:r>
            <a:endParaRPr sz="1600">
              <a:latin typeface="メイリオ"/>
              <a:cs typeface="メイリオ"/>
            </a:endParaRPr>
          </a:p>
          <a:p>
            <a:pPr marL="72390"/>
            <a:r>
              <a:rPr sz="1600" b="1" spc="-25" dirty="0">
                <a:solidFill>
                  <a:srgbClr val="FFFFFF"/>
                </a:solidFill>
                <a:latin typeface="メイリオ"/>
                <a:cs typeface="メイリオ"/>
              </a:rPr>
              <a:t>性</a:t>
            </a:r>
            <a:r>
              <a:rPr sz="1600" b="1" spc="-50" dirty="0">
                <a:solidFill>
                  <a:srgbClr val="FFFFFF"/>
                </a:solidFill>
                <a:latin typeface="メイリオ"/>
                <a:cs typeface="メイリオ"/>
              </a:rPr>
              <a:t>能</a:t>
            </a:r>
            <a:endParaRPr sz="1600">
              <a:latin typeface="メイリオ"/>
              <a:cs typeface="メイリオ"/>
            </a:endParaRPr>
          </a:p>
        </p:txBody>
      </p:sp>
      <p:sp>
        <p:nvSpPr>
          <p:cNvPr id="5" name="object 5"/>
          <p:cNvSpPr txBox="1"/>
          <p:nvPr/>
        </p:nvSpPr>
        <p:spPr>
          <a:xfrm>
            <a:off x="4014978" y="1965198"/>
            <a:ext cx="5916295" cy="2064668"/>
          </a:xfrm>
          <a:prstGeom prst="rect">
            <a:avLst/>
          </a:prstGeom>
          <a:ln w="22859">
            <a:solidFill>
              <a:srgbClr val="006FC0"/>
            </a:solidFill>
          </a:ln>
        </p:spPr>
        <p:txBody>
          <a:bodyPr vert="horz" wrap="square" lIns="0" tIns="0" rIns="0" bIns="0" rtlCol="0">
            <a:spAutoFit/>
          </a:bodyPr>
          <a:lstStyle/>
          <a:p>
            <a:pPr marR="30480"/>
            <a:endParaRPr sz="1950">
              <a:latin typeface="Times New Roman"/>
              <a:cs typeface="Times New Roman"/>
            </a:endParaRPr>
          </a:p>
          <a:p>
            <a:pPr marL="393700" marR="30480" indent="-287020">
              <a:spcBef>
                <a:spcPts val="5"/>
              </a:spcBef>
              <a:buFont typeface="Wingdings"/>
              <a:buChar char=""/>
              <a:tabLst>
                <a:tab pos="393065" algn="l"/>
                <a:tab pos="393700" algn="l"/>
              </a:tabLst>
            </a:pPr>
            <a:r>
              <a:rPr sz="1400" dirty="0">
                <a:latin typeface="メイリオ"/>
                <a:cs typeface="メイリオ"/>
              </a:rPr>
              <a:t>CBDC</a:t>
            </a:r>
            <a:r>
              <a:rPr sz="1400" spc="-15" dirty="0">
                <a:latin typeface="メイリオ"/>
                <a:cs typeface="メイリオ"/>
              </a:rPr>
              <a:t>の送金処理等の制約要因となり得る機能</a:t>
            </a:r>
            <a:r>
              <a:rPr sz="1400" dirty="0">
                <a:latin typeface="メイリオ"/>
                <a:cs typeface="メイリオ"/>
              </a:rPr>
              <a:t>（</a:t>
            </a:r>
            <a:r>
              <a:rPr sz="1400" b="1" spc="-20" dirty="0">
                <a:solidFill>
                  <a:srgbClr val="006FC0"/>
                </a:solidFill>
                <a:latin typeface="メイリオ"/>
                <a:cs typeface="メイリオ"/>
              </a:rPr>
              <a:t>保有額制限、取引</a:t>
            </a:r>
            <a:endParaRPr sz="1400">
              <a:latin typeface="メイリオ"/>
              <a:cs typeface="メイリオ"/>
            </a:endParaRPr>
          </a:p>
          <a:p>
            <a:pPr marL="393700"/>
            <a:r>
              <a:rPr sz="1400" b="1" spc="-15" dirty="0">
                <a:solidFill>
                  <a:srgbClr val="006FC0"/>
                </a:solidFill>
                <a:latin typeface="メイリオ"/>
                <a:cs typeface="メイリオ"/>
              </a:rPr>
              <a:t>額・取引回数制限等</a:t>
            </a:r>
            <a:r>
              <a:rPr sz="1400" dirty="0">
                <a:latin typeface="メイリオ"/>
                <a:cs typeface="メイリオ"/>
              </a:rPr>
              <a:t>）</a:t>
            </a:r>
            <a:r>
              <a:rPr sz="1400" spc="-25" dirty="0">
                <a:latin typeface="メイリオ"/>
                <a:cs typeface="メイリオ"/>
              </a:rPr>
              <a:t>が、システムの処理性能に及ぼす影響を検証。</a:t>
            </a:r>
            <a:endParaRPr sz="1400">
              <a:latin typeface="メイリオ"/>
              <a:cs typeface="メイリオ"/>
            </a:endParaRPr>
          </a:p>
          <a:p>
            <a:pPr marL="393700" marR="2540" indent="-287020">
              <a:spcBef>
                <a:spcPts val="994"/>
              </a:spcBef>
              <a:buFont typeface="Wingdings"/>
              <a:buChar char=""/>
              <a:tabLst>
                <a:tab pos="393065" algn="l"/>
                <a:tab pos="393700" algn="l"/>
              </a:tabLst>
            </a:pPr>
            <a:r>
              <a:rPr sz="1400" spc="-15" dirty="0">
                <a:latin typeface="メイリオ"/>
                <a:cs typeface="メイリオ"/>
              </a:rPr>
              <a:t>具体的には、様々なシナリオを用意して実際に取引データを投入し、</a:t>
            </a:r>
            <a:r>
              <a:rPr sz="1400" dirty="0">
                <a:latin typeface="メイリオ"/>
                <a:cs typeface="メイリオ"/>
              </a:rPr>
              <a:t>台帳上の取引の</a:t>
            </a:r>
            <a:r>
              <a:rPr sz="1400" b="1" spc="-5" dirty="0">
                <a:solidFill>
                  <a:srgbClr val="006FC0"/>
                </a:solidFill>
                <a:latin typeface="メイリオ"/>
                <a:cs typeface="メイリオ"/>
              </a:rPr>
              <a:t>スループット</a:t>
            </a:r>
            <a:r>
              <a:rPr sz="1400" b="1" spc="-15" dirty="0">
                <a:solidFill>
                  <a:srgbClr val="006FC0"/>
                </a:solidFill>
                <a:latin typeface="メイリオ"/>
                <a:cs typeface="メイリオ"/>
              </a:rPr>
              <a:t>（</a:t>
            </a:r>
            <a:r>
              <a:rPr sz="1400" b="1" spc="-5" dirty="0">
                <a:solidFill>
                  <a:srgbClr val="006FC0"/>
                </a:solidFill>
                <a:latin typeface="メイリオ"/>
                <a:cs typeface="メイリオ"/>
              </a:rPr>
              <a:t>処理件数</a:t>
            </a:r>
            <a:r>
              <a:rPr sz="1400" b="1" dirty="0">
                <a:solidFill>
                  <a:srgbClr val="006FC0"/>
                </a:solidFill>
                <a:latin typeface="メイリオ"/>
                <a:cs typeface="メイリオ"/>
              </a:rPr>
              <a:t>）</a:t>
            </a:r>
            <a:r>
              <a:rPr sz="1400" spc="-15" dirty="0">
                <a:latin typeface="メイリオ"/>
                <a:cs typeface="メイリオ"/>
              </a:rPr>
              <a:t>、</a:t>
            </a:r>
            <a:r>
              <a:rPr sz="1400" b="1" spc="-5" dirty="0">
                <a:solidFill>
                  <a:srgbClr val="006FC0"/>
                </a:solidFill>
                <a:latin typeface="メイリオ"/>
                <a:cs typeface="メイリオ"/>
              </a:rPr>
              <a:t>レイテンシ</a:t>
            </a:r>
            <a:r>
              <a:rPr sz="1400" b="1" spc="-15" dirty="0">
                <a:solidFill>
                  <a:srgbClr val="006FC0"/>
                </a:solidFill>
                <a:latin typeface="メイリオ"/>
                <a:cs typeface="メイリオ"/>
              </a:rPr>
              <a:t>（</a:t>
            </a:r>
            <a:r>
              <a:rPr sz="1400" b="1" spc="-5" dirty="0">
                <a:solidFill>
                  <a:srgbClr val="006FC0"/>
                </a:solidFill>
                <a:latin typeface="メイリオ"/>
                <a:cs typeface="メイリオ"/>
              </a:rPr>
              <a:t>処理のスピ</a:t>
            </a:r>
            <a:r>
              <a:rPr sz="1400" b="1" dirty="0">
                <a:solidFill>
                  <a:srgbClr val="006FC0"/>
                </a:solidFill>
                <a:latin typeface="メイリオ"/>
                <a:cs typeface="メイリオ"/>
              </a:rPr>
              <a:t>ード）</a:t>
            </a:r>
            <a:r>
              <a:rPr sz="1400" dirty="0">
                <a:latin typeface="メイリオ"/>
                <a:cs typeface="メイリオ"/>
              </a:rPr>
              <a:t>、</a:t>
            </a:r>
            <a:r>
              <a:rPr sz="1400" b="1" spc="-5" dirty="0">
                <a:solidFill>
                  <a:srgbClr val="006FC0"/>
                </a:solidFill>
                <a:latin typeface="メイリオ"/>
                <a:cs typeface="メイリオ"/>
              </a:rPr>
              <a:t>リソース使用量</a:t>
            </a:r>
            <a:r>
              <a:rPr sz="1400" spc="-10" dirty="0">
                <a:latin typeface="メイリオ"/>
                <a:cs typeface="メイリオ"/>
              </a:rPr>
              <a:t>を計測。</a:t>
            </a:r>
            <a:endParaRPr sz="1400">
              <a:latin typeface="メイリオ"/>
              <a:cs typeface="メイリオ"/>
            </a:endParaRPr>
          </a:p>
          <a:p>
            <a:pPr marL="393700" marR="175260" indent="-287020">
              <a:spcBef>
                <a:spcPts val="1010"/>
              </a:spcBef>
              <a:buFont typeface="Wingdings"/>
              <a:buChar char=""/>
              <a:tabLst>
                <a:tab pos="393065" algn="l"/>
                <a:tab pos="393700" algn="l"/>
              </a:tabLst>
            </a:pPr>
            <a:r>
              <a:rPr sz="1400" spc="-20" dirty="0">
                <a:latin typeface="メイリオ"/>
                <a:cs typeface="メイリオ"/>
              </a:rPr>
              <a:t>上記の結果を踏まえて、本番環境で求められる性能要件を実現する</a:t>
            </a:r>
            <a:r>
              <a:rPr sz="1400" dirty="0">
                <a:latin typeface="メイリオ"/>
                <a:cs typeface="メイリオ"/>
              </a:rPr>
              <a:t>ために</a:t>
            </a:r>
            <a:r>
              <a:rPr sz="1400" b="1" spc="-15" dirty="0">
                <a:solidFill>
                  <a:srgbClr val="006FC0"/>
                </a:solidFill>
                <a:latin typeface="メイリオ"/>
                <a:cs typeface="メイリオ"/>
              </a:rPr>
              <a:t>必要な施策やリソースの拡張方法</a:t>
            </a:r>
            <a:r>
              <a:rPr sz="1400" spc="-20" dirty="0">
                <a:latin typeface="メイリオ"/>
                <a:cs typeface="メイリオ"/>
              </a:rPr>
              <a:t>を検討。</a:t>
            </a:r>
            <a:endParaRPr sz="1400">
              <a:latin typeface="メイリオ"/>
              <a:cs typeface="メイリオ"/>
            </a:endParaRPr>
          </a:p>
        </p:txBody>
      </p:sp>
      <p:sp>
        <p:nvSpPr>
          <p:cNvPr id="6" name="object 6"/>
          <p:cNvSpPr txBox="1"/>
          <p:nvPr/>
        </p:nvSpPr>
        <p:spPr>
          <a:xfrm>
            <a:off x="2279904" y="4440935"/>
            <a:ext cx="1656714" cy="1077218"/>
          </a:xfrm>
          <a:prstGeom prst="rect">
            <a:avLst/>
          </a:prstGeom>
          <a:solidFill>
            <a:srgbClr val="77923B"/>
          </a:solidFill>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1700">
              <a:latin typeface="Times New Roman"/>
              <a:cs typeface="Times New Roman"/>
            </a:endParaRPr>
          </a:p>
          <a:p>
            <a:pPr marL="71755" marR="176530"/>
            <a:r>
              <a:rPr sz="1600" b="1" spc="-20" dirty="0">
                <a:solidFill>
                  <a:srgbClr val="FFFFFF"/>
                </a:solidFill>
                <a:latin typeface="メイリオ"/>
                <a:cs typeface="メイリオ"/>
              </a:rPr>
              <a:t>CBDC</a:t>
            </a:r>
            <a:r>
              <a:rPr sz="1600" b="1" spc="-25" dirty="0">
                <a:solidFill>
                  <a:srgbClr val="FFFFFF"/>
                </a:solidFill>
                <a:latin typeface="メイリオ"/>
                <a:cs typeface="メイリオ"/>
              </a:rPr>
              <a:t>システ</a:t>
            </a:r>
            <a:r>
              <a:rPr sz="1600" b="1" spc="-50" dirty="0">
                <a:solidFill>
                  <a:srgbClr val="FFFFFF"/>
                </a:solidFill>
                <a:latin typeface="メイリオ"/>
                <a:cs typeface="メイリオ"/>
              </a:rPr>
              <a:t>ム</a:t>
            </a:r>
            <a:r>
              <a:rPr sz="1600" b="1" spc="-25" dirty="0">
                <a:solidFill>
                  <a:srgbClr val="FFFFFF"/>
                </a:solidFill>
                <a:latin typeface="メイリオ"/>
                <a:cs typeface="メイリオ"/>
              </a:rPr>
              <a:t>の信頼</a:t>
            </a:r>
            <a:r>
              <a:rPr sz="1600" b="1" spc="-50" dirty="0">
                <a:solidFill>
                  <a:srgbClr val="FFFFFF"/>
                </a:solidFill>
                <a:latin typeface="メイリオ"/>
                <a:cs typeface="メイリオ"/>
              </a:rPr>
              <a:t>性</a:t>
            </a:r>
            <a:endParaRPr sz="1600">
              <a:latin typeface="メイリオ"/>
              <a:cs typeface="メイリオ"/>
            </a:endParaRPr>
          </a:p>
        </p:txBody>
      </p:sp>
      <p:sp>
        <p:nvSpPr>
          <p:cNvPr id="7" name="object 7"/>
          <p:cNvSpPr txBox="1"/>
          <p:nvPr/>
        </p:nvSpPr>
        <p:spPr>
          <a:xfrm>
            <a:off x="4014978" y="4444746"/>
            <a:ext cx="5878195" cy="1479892"/>
          </a:xfrm>
          <a:prstGeom prst="rect">
            <a:avLst/>
          </a:prstGeom>
          <a:ln w="22859">
            <a:solidFill>
              <a:srgbClr val="4F6128"/>
            </a:solidFill>
          </a:ln>
        </p:spPr>
        <p:txBody>
          <a:bodyPr vert="horz" wrap="square" lIns="0" tIns="170180" rIns="0" bIns="0" rtlCol="0">
            <a:spAutoFit/>
          </a:bodyPr>
          <a:lstStyle/>
          <a:p>
            <a:pPr marL="393700" indent="-287020">
              <a:spcBef>
                <a:spcPts val="1340"/>
              </a:spcBef>
              <a:buFont typeface="Wingdings"/>
              <a:buChar char=""/>
              <a:tabLst>
                <a:tab pos="393065" algn="l"/>
                <a:tab pos="393700" algn="l"/>
              </a:tabLst>
            </a:pPr>
            <a:r>
              <a:rPr sz="1400" spc="-20" dirty="0">
                <a:latin typeface="メイリオ"/>
                <a:cs typeface="メイリオ"/>
              </a:rPr>
              <a:t>複数の周辺機能を実装することを前提に、以下のような項目を検証</a:t>
            </a:r>
            <a:endParaRPr sz="1400">
              <a:latin typeface="メイリオ"/>
              <a:cs typeface="メイリオ"/>
            </a:endParaRPr>
          </a:p>
          <a:p>
            <a:pPr marL="393700">
              <a:spcBef>
                <a:spcPts val="5"/>
              </a:spcBef>
            </a:pPr>
            <a:r>
              <a:rPr sz="1400" spc="-20" dirty="0">
                <a:latin typeface="メイリオ"/>
                <a:cs typeface="メイリオ"/>
              </a:rPr>
              <a:t>し、問題点や必要となる対応策を検討。</a:t>
            </a:r>
            <a:endParaRPr sz="1400">
              <a:latin typeface="メイリオ"/>
              <a:cs typeface="メイリオ"/>
            </a:endParaRPr>
          </a:p>
          <a:p>
            <a:pPr marL="285115">
              <a:spcBef>
                <a:spcPts val="1195"/>
              </a:spcBef>
            </a:pPr>
            <a:r>
              <a:rPr sz="1400" spc="-5" dirty="0">
                <a:latin typeface="メイリオ"/>
                <a:cs typeface="メイリオ"/>
              </a:rPr>
              <a:t>① </a:t>
            </a:r>
            <a:r>
              <a:rPr sz="1400" b="1" dirty="0">
                <a:solidFill>
                  <a:srgbClr val="006FC0"/>
                </a:solidFill>
                <a:latin typeface="メイリオ"/>
                <a:cs typeface="メイリオ"/>
              </a:rPr>
              <a:t>セキュリティリスク</a:t>
            </a:r>
            <a:r>
              <a:rPr sz="1400" spc="-20" dirty="0">
                <a:latin typeface="メイリオ"/>
                <a:cs typeface="メイリオ"/>
              </a:rPr>
              <a:t>への耐性</a:t>
            </a:r>
            <a:endParaRPr sz="1400">
              <a:latin typeface="メイリオ"/>
              <a:cs typeface="メイリオ"/>
            </a:endParaRPr>
          </a:p>
          <a:p>
            <a:pPr marL="285115">
              <a:spcBef>
                <a:spcPts val="305"/>
              </a:spcBef>
            </a:pPr>
            <a:r>
              <a:rPr sz="1400" spc="-5" dirty="0">
                <a:latin typeface="メイリオ"/>
                <a:cs typeface="メイリオ"/>
              </a:rPr>
              <a:t>② </a:t>
            </a:r>
            <a:r>
              <a:rPr sz="1400" b="1" dirty="0">
                <a:solidFill>
                  <a:srgbClr val="006FC0"/>
                </a:solidFill>
                <a:latin typeface="メイリオ"/>
                <a:cs typeface="メイリオ"/>
              </a:rPr>
              <a:t>構造面の障害耐性</a:t>
            </a:r>
            <a:r>
              <a:rPr sz="1400" dirty="0">
                <a:latin typeface="メイリオ"/>
                <a:cs typeface="メイリオ"/>
              </a:rPr>
              <a:t>（</a:t>
            </a:r>
            <a:r>
              <a:rPr sz="1400" spc="-15" dirty="0">
                <a:latin typeface="メイリオ"/>
                <a:cs typeface="メイリオ"/>
              </a:rPr>
              <a:t>障害が発生し得る箇所の数とその影響範囲</a:t>
            </a:r>
            <a:r>
              <a:rPr sz="1400" spc="-50" dirty="0">
                <a:latin typeface="メイリオ"/>
                <a:cs typeface="メイリオ"/>
              </a:rPr>
              <a:t>）</a:t>
            </a:r>
            <a:endParaRPr sz="1400">
              <a:latin typeface="メイリオ"/>
              <a:cs typeface="メイリオ"/>
            </a:endParaRPr>
          </a:p>
          <a:p>
            <a:pPr marL="285115">
              <a:spcBef>
                <a:spcPts val="300"/>
              </a:spcBef>
            </a:pPr>
            <a:r>
              <a:rPr sz="1400" spc="-5" dirty="0">
                <a:latin typeface="メイリオ"/>
                <a:cs typeface="メイリオ"/>
              </a:rPr>
              <a:t>③ </a:t>
            </a:r>
            <a:r>
              <a:rPr sz="1400" b="1" dirty="0">
                <a:solidFill>
                  <a:srgbClr val="006FC0"/>
                </a:solidFill>
                <a:latin typeface="メイリオ"/>
                <a:cs typeface="メイリオ"/>
              </a:rPr>
              <a:t>可用性</a:t>
            </a:r>
            <a:r>
              <a:rPr sz="1400" dirty="0">
                <a:latin typeface="メイリオ"/>
                <a:cs typeface="メイリオ"/>
              </a:rPr>
              <a:t>（24時間365</a:t>
            </a:r>
            <a:r>
              <a:rPr sz="1400" spc="-10" dirty="0">
                <a:latin typeface="メイリオ"/>
                <a:cs typeface="メイリオ"/>
              </a:rPr>
              <a:t>日稼動し続ける能力</a:t>
            </a:r>
            <a:r>
              <a:rPr sz="1400" spc="-50" dirty="0">
                <a:latin typeface="メイリオ"/>
                <a:cs typeface="メイリオ"/>
              </a:rPr>
              <a:t>）</a:t>
            </a:r>
            <a:endParaRPr sz="1400">
              <a:latin typeface="メイリオ"/>
              <a:cs typeface="メイリオ"/>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2875280" cy="1367041"/>
          </a:xfrm>
          <a:prstGeom prst="rect">
            <a:avLst/>
          </a:prstGeom>
        </p:spPr>
        <p:txBody>
          <a:bodyPr vert="horz" wrap="square" lIns="0" tIns="12700" rIns="0" bIns="0" rtlCol="0" anchor="ctr">
            <a:spAutoFit/>
          </a:bodyPr>
          <a:lstStyle/>
          <a:p>
            <a:pPr marL="12700">
              <a:lnSpc>
                <a:spcPct val="100000"/>
              </a:lnSpc>
              <a:spcBef>
                <a:spcPts val="100"/>
              </a:spcBef>
            </a:pPr>
            <a:r>
              <a:rPr spc="-10" dirty="0"/>
              <a:t>12</a:t>
            </a:r>
            <a:r>
              <a:rPr spc="-15" dirty="0"/>
              <a:t>．今後の検討課題</a:t>
            </a:r>
          </a:p>
        </p:txBody>
      </p:sp>
      <p:sp>
        <p:nvSpPr>
          <p:cNvPr id="3" name="object 3"/>
          <p:cNvSpPr txBox="1"/>
          <p:nvPr/>
        </p:nvSpPr>
        <p:spPr>
          <a:xfrm>
            <a:off x="1702104" y="789179"/>
            <a:ext cx="8599170" cy="5052665"/>
          </a:xfrm>
          <a:prstGeom prst="rect">
            <a:avLst/>
          </a:prstGeom>
        </p:spPr>
        <p:txBody>
          <a:bodyPr vert="horz" wrap="square" lIns="0" tIns="12700" rIns="0" bIns="0" rtlCol="0">
            <a:spAutoFit/>
          </a:bodyPr>
          <a:lstStyle/>
          <a:p>
            <a:pPr marL="355600" indent="-342900">
              <a:spcBef>
                <a:spcPts val="100"/>
              </a:spcBef>
              <a:buFont typeface="Wingdings"/>
              <a:buChar char=""/>
              <a:tabLst>
                <a:tab pos="354965" algn="l"/>
                <a:tab pos="355600" algn="l"/>
              </a:tabLst>
            </a:pPr>
            <a:r>
              <a:rPr spc="-10" dirty="0">
                <a:latin typeface="メイリオ"/>
                <a:cs typeface="メイリオ"/>
              </a:rPr>
              <a:t>フェーズ２の実施と並行して、今後は以下のような点について取り組んでいく。</a:t>
            </a:r>
            <a:endParaRPr>
              <a:latin typeface="メイリオ"/>
              <a:cs typeface="メイリオ"/>
            </a:endParaRPr>
          </a:p>
          <a:p>
            <a:pPr>
              <a:spcBef>
                <a:spcPts val="110"/>
              </a:spcBef>
              <a:buFont typeface="Wingdings"/>
              <a:buChar char=""/>
            </a:pPr>
            <a:endParaRPr sz="1650">
              <a:latin typeface="メイリオ"/>
              <a:cs typeface="メイリオ"/>
            </a:endParaRPr>
          </a:p>
          <a:p>
            <a:pPr marL="840740" lvl="1" indent="-285750">
              <a:buClr>
                <a:srgbClr val="000000"/>
              </a:buClr>
              <a:buFont typeface="Wingdings"/>
              <a:buChar char=""/>
              <a:tabLst>
                <a:tab pos="841375" algn="l"/>
              </a:tabLst>
            </a:pPr>
            <a:r>
              <a:rPr sz="1600" b="1" spc="-25" dirty="0">
                <a:solidFill>
                  <a:srgbClr val="006FC0"/>
                </a:solidFill>
                <a:latin typeface="メイリオ"/>
                <a:cs typeface="メイリオ"/>
              </a:rPr>
              <a:t>パイロット実験に関する検</a:t>
            </a:r>
            <a:r>
              <a:rPr sz="1600" b="1" spc="-50" dirty="0">
                <a:solidFill>
                  <a:srgbClr val="006FC0"/>
                </a:solidFill>
                <a:latin typeface="メイリオ"/>
                <a:cs typeface="メイリオ"/>
              </a:rPr>
              <a:t>討</a:t>
            </a:r>
            <a:endParaRPr sz="1600">
              <a:latin typeface="メイリオ"/>
              <a:cs typeface="メイリオ"/>
            </a:endParaRPr>
          </a:p>
          <a:p>
            <a:pPr marR="545465" algn="r">
              <a:spcBef>
                <a:spcPts val="1230"/>
              </a:spcBef>
              <a:tabLst>
                <a:tab pos="553085" algn="l"/>
              </a:tabLst>
            </a:pPr>
            <a:r>
              <a:rPr sz="1400" spc="-25" dirty="0">
                <a:latin typeface="メイリオ"/>
                <a:cs typeface="メイリオ"/>
              </a:rPr>
              <a:t>──</a:t>
            </a:r>
            <a:r>
              <a:rPr sz="1400" dirty="0">
                <a:latin typeface="メイリオ"/>
                <a:cs typeface="メイリオ"/>
              </a:rPr>
              <a:t>	</a:t>
            </a:r>
            <a:r>
              <a:rPr sz="1400" spc="-5" dirty="0">
                <a:latin typeface="メイリオ"/>
                <a:cs typeface="メイリオ"/>
              </a:rPr>
              <a:t>先行き、パイロット実験の要否を判断するにあたり、事前に検討すべき事項は何か</a:t>
            </a:r>
            <a:endParaRPr sz="1400">
              <a:latin typeface="メイリオ"/>
              <a:cs typeface="メイリオ"/>
            </a:endParaRPr>
          </a:p>
          <a:p>
            <a:pPr marR="546100" algn="r"/>
            <a:r>
              <a:rPr sz="1400" dirty="0">
                <a:latin typeface="メイリオ"/>
                <a:cs typeface="メイリオ"/>
              </a:rPr>
              <a:t>（例えば、主な検証項目や実験に用いる台帳技術）</a:t>
            </a:r>
            <a:r>
              <a:rPr sz="1400" spc="-5" dirty="0">
                <a:latin typeface="メイリオ"/>
                <a:cs typeface="メイリオ"/>
              </a:rPr>
              <a:t>。仲介機関や民間事業者、民間決済</a:t>
            </a:r>
            <a:endParaRPr sz="1400">
              <a:latin typeface="メイリオ"/>
              <a:cs typeface="メイリオ"/>
            </a:endParaRPr>
          </a:p>
          <a:p>
            <a:pPr marL="1052830"/>
            <a:r>
              <a:rPr sz="1400" spc="-25" dirty="0">
                <a:latin typeface="メイリオ"/>
                <a:cs typeface="メイリオ"/>
              </a:rPr>
              <a:t>インフラ、エンドユーザーなどはどのような形で関与していくか。</a:t>
            </a:r>
            <a:endParaRPr sz="1400">
              <a:latin typeface="メイリオ"/>
              <a:cs typeface="メイリオ"/>
            </a:endParaRPr>
          </a:p>
          <a:p>
            <a:pPr>
              <a:spcBef>
                <a:spcPts val="110"/>
              </a:spcBef>
            </a:pPr>
            <a:endParaRPr sz="900">
              <a:latin typeface="メイリオ"/>
              <a:cs typeface="メイリオ"/>
            </a:endParaRPr>
          </a:p>
          <a:p>
            <a:pPr marL="840740" lvl="1" indent="-285750">
              <a:buClr>
                <a:srgbClr val="000000"/>
              </a:buClr>
              <a:buFont typeface="Wingdings"/>
              <a:buChar char=""/>
              <a:tabLst>
                <a:tab pos="841375" algn="l"/>
              </a:tabLst>
            </a:pPr>
            <a:r>
              <a:rPr sz="1600" b="1" spc="-25" dirty="0">
                <a:solidFill>
                  <a:srgbClr val="006FC0"/>
                </a:solidFill>
                <a:latin typeface="メイリオ"/>
                <a:cs typeface="メイリオ"/>
              </a:rPr>
              <a:t>要素技術の調査・研</a:t>
            </a:r>
            <a:r>
              <a:rPr sz="1600" b="1" spc="-50" dirty="0">
                <a:solidFill>
                  <a:srgbClr val="006FC0"/>
                </a:solidFill>
                <a:latin typeface="メイリオ"/>
                <a:cs typeface="メイリオ"/>
              </a:rPr>
              <a:t>究</a:t>
            </a:r>
            <a:endParaRPr sz="1600">
              <a:latin typeface="メイリオ"/>
              <a:cs typeface="メイリオ"/>
            </a:endParaRPr>
          </a:p>
          <a:p>
            <a:pPr marL="1052830" marR="544830" indent="-364490">
              <a:spcBef>
                <a:spcPts val="1230"/>
              </a:spcBef>
              <a:tabLst>
                <a:tab pos="1228090" algn="l"/>
              </a:tabLst>
            </a:pPr>
            <a:r>
              <a:rPr sz="1400" spc="-25" dirty="0">
                <a:latin typeface="メイリオ"/>
                <a:cs typeface="メイリオ"/>
              </a:rPr>
              <a:t>──</a:t>
            </a:r>
            <a:r>
              <a:rPr sz="1400" dirty="0">
                <a:latin typeface="メイリオ"/>
                <a:cs typeface="メイリオ"/>
              </a:rPr>
              <a:t>		</a:t>
            </a:r>
            <a:r>
              <a:rPr sz="1400" spc="-5" dirty="0">
                <a:latin typeface="メイリオ"/>
                <a:cs typeface="メイリオ"/>
              </a:rPr>
              <a:t>概念実証と並行して、以下のような事項に関する各種の要素技術について調査・研究</a:t>
            </a:r>
            <a:r>
              <a:rPr sz="1400" spc="-20" dirty="0">
                <a:latin typeface="メイリオ"/>
                <a:cs typeface="メイリオ"/>
              </a:rPr>
              <a:t>を進め、必要に応じて、今後の実験に順次実装していくことを検討する。</a:t>
            </a:r>
            <a:endParaRPr sz="1400">
              <a:latin typeface="メイリオ"/>
              <a:cs typeface="メイリオ"/>
            </a:endParaRPr>
          </a:p>
          <a:p>
            <a:pPr marL="1052830">
              <a:spcBef>
                <a:spcPts val="300"/>
              </a:spcBef>
              <a:tabLst>
                <a:tab pos="5229225" algn="l"/>
              </a:tabLst>
            </a:pPr>
            <a:r>
              <a:rPr sz="1400" dirty="0">
                <a:latin typeface="メイリオ"/>
                <a:cs typeface="メイリオ"/>
              </a:rPr>
              <a:t>✔</a:t>
            </a:r>
            <a:r>
              <a:rPr sz="1400" spc="25" dirty="0">
                <a:latin typeface="メイリオ"/>
                <a:cs typeface="メイリオ"/>
              </a:rPr>
              <a:t>  </a:t>
            </a:r>
            <a:r>
              <a:rPr sz="1400" spc="-10" dirty="0">
                <a:latin typeface="メイリオ"/>
                <a:cs typeface="メイリオ"/>
              </a:rPr>
              <a:t>サイバーセキュリティ</a:t>
            </a:r>
            <a:r>
              <a:rPr sz="1400" spc="-15" dirty="0">
                <a:latin typeface="メイリオ"/>
                <a:cs typeface="メイリオ"/>
              </a:rPr>
              <a:t>、</a:t>
            </a:r>
            <a:r>
              <a:rPr sz="1400" spc="-10" dirty="0">
                <a:latin typeface="メイリオ"/>
                <a:cs typeface="メイリオ"/>
              </a:rPr>
              <a:t>情報</a:t>
            </a:r>
            <a:r>
              <a:rPr sz="1400" spc="-15" dirty="0">
                <a:latin typeface="メイリオ"/>
                <a:cs typeface="メイリオ"/>
              </a:rPr>
              <a:t>セ</a:t>
            </a:r>
            <a:r>
              <a:rPr sz="1400" dirty="0">
                <a:latin typeface="メイリオ"/>
                <a:cs typeface="メイリオ"/>
              </a:rPr>
              <a:t>キ</a:t>
            </a:r>
            <a:r>
              <a:rPr sz="1400" spc="-10" dirty="0">
                <a:latin typeface="メイリオ"/>
                <a:cs typeface="メイリオ"/>
              </a:rPr>
              <a:t>ュ</a:t>
            </a:r>
            <a:r>
              <a:rPr sz="1400" spc="-15" dirty="0">
                <a:latin typeface="メイリオ"/>
                <a:cs typeface="メイリオ"/>
              </a:rPr>
              <a:t>リ</a:t>
            </a:r>
            <a:r>
              <a:rPr sz="1400" dirty="0">
                <a:latin typeface="メイリオ"/>
                <a:cs typeface="メイリオ"/>
              </a:rPr>
              <a:t>テ</a:t>
            </a:r>
            <a:r>
              <a:rPr sz="1400" spc="-50" dirty="0">
                <a:latin typeface="メイリオ"/>
                <a:cs typeface="メイリオ"/>
              </a:rPr>
              <a:t>ィ</a:t>
            </a:r>
            <a:r>
              <a:rPr sz="1400" dirty="0">
                <a:latin typeface="メイリオ"/>
                <a:cs typeface="メイリオ"/>
              </a:rPr>
              <a:t>	✔</a:t>
            </a:r>
            <a:r>
              <a:rPr sz="1400" spc="475" dirty="0">
                <a:latin typeface="メイリオ"/>
                <a:cs typeface="メイリオ"/>
              </a:rPr>
              <a:t> </a:t>
            </a:r>
            <a:r>
              <a:rPr sz="1400" spc="-10" dirty="0">
                <a:latin typeface="メイリオ"/>
                <a:cs typeface="メイリオ"/>
              </a:rPr>
              <a:t>本人認</a:t>
            </a:r>
            <a:r>
              <a:rPr sz="1400" spc="-50" dirty="0">
                <a:latin typeface="メイリオ"/>
                <a:cs typeface="メイリオ"/>
              </a:rPr>
              <a:t>証</a:t>
            </a:r>
            <a:endParaRPr sz="1400">
              <a:latin typeface="メイリオ"/>
              <a:cs typeface="メイリオ"/>
            </a:endParaRPr>
          </a:p>
          <a:p>
            <a:pPr marL="1052830">
              <a:spcBef>
                <a:spcPts val="5"/>
              </a:spcBef>
            </a:pPr>
            <a:r>
              <a:rPr sz="1400" spc="20" dirty="0">
                <a:latin typeface="メイリオ"/>
                <a:cs typeface="メイリオ"/>
              </a:rPr>
              <a:t>✔ エンドポイントデバイス</a:t>
            </a:r>
            <a:r>
              <a:rPr sz="1400" dirty="0">
                <a:latin typeface="メイリオ"/>
                <a:cs typeface="メイリオ"/>
              </a:rPr>
              <a:t>（</a:t>
            </a:r>
            <a:r>
              <a:rPr sz="1400" spc="-20" dirty="0">
                <a:latin typeface="メイリオ"/>
                <a:cs typeface="メイリオ"/>
              </a:rPr>
              <a:t>ウォレットアプリ、カード型デバイス</a:t>
            </a:r>
            <a:r>
              <a:rPr sz="1400" spc="-50" dirty="0">
                <a:latin typeface="メイリオ"/>
                <a:cs typeface="メイリオ"/>
              </a:rPr>
              <a:t>）</a:t>
            </a:r>
            <a:endParaRPr sz="1400">
              <a:latin typeface="メイリオ"/>
              <a:cs typeface="メイリオ"/>
            </a:endParaRPr>
          </a:p>
          <a:p>
            <a:pPr marL="1052830" marR="544830" indent="-364490">
              <a:spcBef>
                <a:spcPts val="600"/>
              </a:spcBef>
              <a:tabLst>
                <a:tab pos="1228090" algn="l"/>
              </a:tabLst>
            </a:pPr>
            <a:r>
              <a:rPr sz="1400" spc="-25" dirty="0">
                <a:latin typeface="メイリオ"/>
                <a:cs typeface="メイリオ"/>
              </a:rPr>
              <a:t>──</a:t>
            </a:r>
            <a:r>
              <a:rPr sz="1400" dirty="0">
                <a:latin typeface="メイリオ"/>
                <a:cs typeface="メイリオ"/>
              </a:rPr>
              <a:t>		</a:t>
            </a:r>
            <a:r>
              <a:rPr sz="1400" spc="-5" dirty="0">
                <a:latin typeface="メイリオ"/>
                <a:cs typeface="メイリオ"/>
              </a:rPr>
              <a:t>検討にあたっては、「決済の未来フォーラム」などの場を利用して、一般事業会社等</a:t>
            </a:r>
            <a:r>
              <a:rPr sz="1400" spc="-20" dirty="0">
                <a:latin typeface="メイリオ"/>
                <a:cs typeface="メイリオ"/>
              </a:rPr>
              <a:t>が有する最新の技術やノウハウを学習することも重要。</a:t>
            </a:r>
            <a:endParaRPr sz="1400">
              <a:latin typeface="メイリオ"/>
              <a:cs typeface="メイリオ"/>
            </a:endParaRPr>
          </a:p>
          <a:p>
            <a:pPr>
              <a:spcBef>
                <a:spcPts val="105"/>
              </a:spcBef>
            </a:pPr>
            <a:endParaRPr sz="900">
              <a:latin typeface="メイリオ"/>
              <a:cs typeface="メイリオ"/>
            </a:endParaRPr>
          </a:p>
          <a:p>
            <a:pPr marL="845185" lvl="1" indent="-285115">
              <a:buClr>
                <a:srgbClr val="000000"/>
              </a:buClr>
              <a:buFont typeface="Wingdings"/>
              <a:buChar char=""/>
              <a:tabLst>
                <a:tab pos="845819" algn="l"/>
              </a:tabLst>
            </a:pPr>
            <a:r>
              <a:rPr sz="1600" b="1" spc="-30" dirty="0">
                <a:solidFill>
                  <a:srgbClr val="006FC0"/>
                </a:solidFill>
                <a:latin typeface="メイリオ"/>
                <a:cs typeface="メイリオ"/>
              </a:rPr>
              <a:t>海外動向のフォロ</a:t>
            </a:r>
            <a:r>
              <a:rPr sz="1600" b="1" spc="-50" dirty="0">
                <a:solidFill>
                  <a:srgbClr val="006FC0"/>
                </a:solidFill>
                <a:latin typeface="メイリオ"/>
                <a:cs typeface="メイリオ"/>
              </a:rPr>
              <a:t>ー</a:t>
            </a:r>
            <a:endParaRPr sz="1600">
              <a:latin typeface="メイリオ"/>
              <a:cs typeface="メイリオ"/>
            </a:endParaRPr>
          </a:p>
          <a:p>
            <a:pPr marL="1052830" marR="648970" indent="-364490">
              <a:spcBef>
                <a:spcPts val="1235"/>
              </a:spcBef>
              <a:tabLst>
                <a:tab pos="1221740" algn="l"/>
              </a:tabLst>
            </a:pPr>
            <a:r>
              <a:rPr sz="1400" spc="-25" dirty="0">
                <a:latin typeface="メイリオ"/>
                <a:cs typeface="メイリオ"/>
              </a:rPr>
              <a:t>──</a:t>
            </a:r>
            <a:r>
              <a:rPr sz="1400" dirty="0">
                <a:latin typeface="メイリオ"/>
                <a:cs typeface="メイリオ"/>
              </a:rPr>
              <a:t>		</a:t>
            </a:r>
            <a:r>
              <a:rPr sz="1400" spc="-15" dirty="0">
                <a:latin typeface="メイリオ"/>
                <a:cs typeface="メイリオ"/>
              </a:rPr>
              <a:t>中国やユーロに続いて、米国でも、一般利用型</a:t>
            </a:r>
            <a:r>
              <a:rPr sz="1400" spc="-10" dirty="0">
                <a:latin typeface="メイリオ"/>
                <a:cs typeface="メイリオ"/>
              </a:rPr>
              <a:t>CBDC</a:t>
            </a:r>
            <a:r>
              <a:rPr sz="1400" spc="-20" dirty="0">
                <a:latin typeface="メイリオ"/>
                <a:cs typeface="メイリオ"/>
              </a:rPr>
              <a:t>に関する関係者との意見交換や技術的な検証が進んできている。</a:t>
            </a:r>
            <a:endParaRPr sz="1400">
              <a:latin typeface="メイリオ"/>
              <a:cs typeface="メイリオ"/>
            </a:endParaRPr>
          </a:p>
          <a:p>
            <a:pPr marL="1052830" marR="426084" indent="-364490">
              <a:spcBef>
                <a:spcPts val="600"/>
              </a:spcBef>
              <a:tabLst>
                <a:tab pos="1221740" algn="l"/>
              </a:tabLst>
            </a:pPr>
            <a:r>
              <a:rPr sz="1400" spc="-25" dirty="0">
                <a:latin typeface="メイリオ"/>
                <a:cs typeface="メイリオ"/>
              </a:rPr>
              <a:t>──</a:t>
            </a:r>
            <a:r>
              <a:rPr sz="1400" dirty="0">
                <a:latin typeface="メイリオ"/>
                <a:cs typeface="メイリオ"/>
              </a:rPr>
              <a:t>		</a:t>
            </a:r>
            <a:r>
              <a:rPr sz="1400" spc="-15" dirty="0">
                <a:latin typeface="メイリオ"/>
                <a:cs typeface="メイリオ"/>
              </a:rPr>
              <a:t>日本銀行としては、主要７中央銀行の「共同研究グループ」を軸としつつ、</a:t>
            </a:r>
            <a:r>
              <a:rPr sz="1400" spc="-10" dirty="0">
                <a:latin typeface="メイリオ"/>
                <a:cs typeface="メイリオ"/>
              </a:rPr>
              <a:t>CBDC</a:t>
            </a:r>
            <a:r>
              <a:rPr sz="1400" spc="-50" dirty="0">
                <a:latin typeface="メイリオ"/>
                <a:cs typeface="メイリオ"/>
              </a:rPr>
              <a:t>台</a:t>
            </a:r>
            <a:r>
              <a:rPr sz="1400" spc="500" dirty="0">
                <a:latin typeface="メイリオ"/>
                <a:cs typeface="メイリオ"/>
              </a:rPr>
              <a:t> </a:t>
            </a:r>
            <a:r>
              <a:rPr sz="1400" spc="-20" dirty="0">
                <a:latin typeface="メイリオ"/>
                <a:cs typeface="メイリオ"/>
              </a:rPr>
              <a:t>帳の構築手法や各種の要素技術について広く知見を共有し、自らの検討に活かしていく。</a:t>
            </a:r>
            <a:endParaRPr sz="1400">
              <a:latin typeface="メイリオ"/>
              <a:cs typeface="メイリオ"/>
            </a:endParaRPr>
          </a:p>
        </p:txBody>
      </p:sp>
      <p:sp>
        <p:nvSpPr>
          <p:cNvPr id="4" name="object 4"/>
          <p:cNvSpPr/>
          <p:nvPr/>
        </p:nvSpPr>
        <p:spPr>
          <a:xfrm>
            <a:off x="1969770" y="1255013"/>
            <a:ext cx="8164195" cy="5354320"/>
          </a:xfrm>
          <a:custGeom>
            <a:avLst/>
            <a:gdLst/>
            <a:ahLst/>
            <a:cxnLst/>
            <a:rect l="l" t="t" r="r" b="b"/>
            <a:pathLst>
              <a:path w="8164195" h="5354320">
                <a:moveTo>
                  <a:pt x="0" y="297434"/>
                </a:moveTo>
                <a:lnTo>
                  <a:pt x="3892" y="249171"/>
                </a:lnTo>
                <a:lnTo>
                  <a:pt x="15161" y="203395"/>
                </a:lnTo>
                <a:lnTo>
                  <a:pt x="33194" y="160715"/>
                </a:lnTo>
                <a:lnTo>
                  <a:pt x="57380" y="121743"/>
                </a:lnTo>
                <a:lnTo>
                  <a:pt x="87106" y="87090"/>
                </a:lnTo>
                <a:lnTo>
                  <a:pt x="121759" y="57367"/>
                </a:lnTo>
                <a:lnTo>
                  <a:pt x="160728" y="33185"/>
                </a:lnTo>
                <a:lnTo>
                  <a:pt x="203401" y="15156"/>
                </a:lnTo>
                <a:lnTo>
                  <a:pt x="249165" y="3891"/>
                </a:lnTo>
                <a:lnTo>
                  <a:pt x="297408" y="0"/>
                </a:lnTo>
                <a:lnTo>
                  <a:pt x="7866633" y="0"/>
                </a:lnTo>
                <a:lnTo>
                  <a:pt x="7914896" y="3891"/>
                </a:lnTo>
                <a:lnTo>
                  <a:pt x="7960672" y="15156"/>
                </a:lnTo>
                <a:lnTo>
                  <a:pt x="8003352" y="33185"/>
                </a:lnTo>
                <a:lnTo>
                  <a:pt x="8042324" y="57367"/>
                </a:lnTo>
                <a:lnTo>
                  <a:pt x="8076977" y="87090"/>
                </a:lnTo>
                <a:lnTo>
                  <a:pt x="8106700" y="121743"/>
                </a:lnTo>
                <a:lnTo>
                  <a:pt x="8130882" y="160715"/>
                </a:lnTo>
                <a:lnTo>
                  <a:pt x="8148911" y="203395"/>
                </a:lnTo>
                <a:lnTo>
                  <a:pt x="8160176" y="249171"/>
                </a:lnTo>
                <a:lnTo>
                  <a:pt x="8164068" y="297434"/>
                </a:lnTo>
                <a:lnTo>
                  <a:pt x="8164068" y="5056403"/>
                </a:lnTo>
                <a:lnTo>
                  <a:pt x="8160176" y="5104646"/>
                </a:lnTo>
                <a:lnTo>
                  <a:pt x="8148911" y="5150410"/>
                </a:lnTo>
                <a:lnTo>
                  <a:pt x="8130882" y="5193083"/>
                </a:lnTo>
                <a:lnTo>
                  <a:pt x="8106700" y="5232052"/>
                </a:lnTo>
                <a:lnTo>
                  <a:pt x="8076977" y="5266705"/>
                </a:lnTo>
                <a:lnTo>
                  <a:pt x="8042324" y="5296431"/>
                </a:lnTo>
                <a:lnTo>
                  <a:pt x="8003352" y="5320617"/>
                </a:lnTo>
                <a:lnTo>
                  <a:pt x="7960672" y="5338650"/>
                </a:lnTo>
                <a:lnTo>
                  <a:pt x="7914896" y="5349919"/>
                </a:lnTo>
                <a:lnTo>
                  <a:pt x="7866633" y="5353812"/>
                </a:lnTo>
                <a:lnTo>
                  <a:pt x="297408" y="5353812"/>
                </a:lnTo>
                <a:lnTo>
                  <a:pt x="249165" y="5349919"/>
                </a:lnTo>
                <a:lnTo>
                  <a:pt x="203401" y="5338650"/>
                </a:lnTo>
                <a:lnTo>
                  <a:pt x="160728" y="5320617"/>
                </a:lnTo>
                <a:lnTo>
                  <a:pt x="121759" y="5296431"/>
                </a:lnTo>
                <a:lnTo>
                  <a:pt x="87106" y="5266705"/>
                </a:lnTo>
                <a:lnTo>
                  <a:pt x="57380" y="5232052"/>
                </a:lnTo>
                <a:lnTo>
                  <a:pt x="33194" y="5193083"/>
                </a:lnTo>
                <a:lnTo>
                  <a:pt x="15161" y="5150410"/>
                </a:lnTo>
                <a:lnTo>
                  <a:pt x="3892" y="5104646"/>
                </a:lnTo>
                <a:lnTo>
                  <a:pt x="0" y="5056403"/>
                </a:lnTo>
                <a:lnTo>
                  <a:pt x="0" y="297434"/>
                </a:lnTo>
                <a:close/>
              </a:path>
            </a:pathLst>
          </a:custGeom>
          <a:ln w="25908">
            <a:solidFill>
              <a:srgbClr val="385D89"/>
            </a:solidFill>
          </a:ln>
        </p:spPr>
        <p:txBody>
          <a:bodyPr wrap="square" lIns="0" tIns="0" rIns="0" bIns="0" rtlCol="0"/>
          <a:lstStyle/>
          <a:p>
            <a:endParaRPr/>
          </a:p>
        </p:txBody>
      </p:sp>
      <p:sp>
        <p:nvSpPr>
          <p:cNvPr id="5" name="object 5"/>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73</a:t>
            </a:fld>
            <a:endParaRPr spc="-2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2741" y="3040508"/>
            <a:ext cx="4907280" cy="513715"/>
          </a:xfrm>
          <a:prstGeom prst="rect">
            <a:avLst/>
          </a:prstGeom>
        </p:spPr>
        <p:txBody>
          <a:bodyPr vert="horz" wrap="square" lIns="0" tIns="13335" rIns="0" bIns="0" rtlCol="0" anchor="ctr">
            <a:spAutoFit/>
          </a:bodyPr>
          <a:lstStyle/>
          <a:p>
            <a:pPr marL="12700">
              <a:lnSpc>
                <a:spcPct val="100000"/>
              </a:lnSpc>
              <a:spcBef>
                <a:spcPts val="105"/>
              </a:spcBef>
            </a:pPr>
            <a:r>
              <a:rPr sz="3200" b="0" spc="-10" dirty="0">
                <a:solidFill>
                  <a:srgbClr val="000000"/>
                </a:solidFill>
              </a:rPr>
              <a:t>Ⅲ．制度設計に関する論点</a:t>
            </a:r>
            <a:endParaRPr sz="3200"/>
          </a:p>
        </p:txBody>
      </p:sp>
      <p:sp>
        <p:nvSpPr>
          <p:cNvPr id="3" name="object 3"/>
          <p:cNvSpPr txBox="1">
            <a:spLocks noGrp="1"/>
          </p:cNvSpPr>
          <p:nvPr>
            <p:ph type="sldNum" sz="quarter" idx="7"/>
          </p:nvPr>
        </p:nvSpPr>
        <p:spPr>
          <a:xfrm>
            <a:off x="10134600" y="6403620"/>
            <a:ext cx="2743200" cy="270587"/>
          </a:xfrm>
          <a:prstGeom prst="rect">
            <a:avLst/>
          </a:prstGeom>
        </p:spPr>
        <p:txBody>
          <a:bodyPr vert="horz" wrap="square" lIns="0" tIns="24130" rIns="0" bIns="0" rtlCol="0" anchor="ctr">
            <a:spAutoFit/>
          </a:bodyPr>
          <a:lstStyle/>
          <a:p>
            <a:pPr marL="38100">
              <a:spcBef>
                <a:spcPts val="190"/>
              </a:spcBef>
            </a:pPr>
            <a:r>
              <a:rPr spc="-25" dirty="0"/>
              <a:t>17</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2871" y="3312985"/>
            <a:ext cx="8914130" cy="873760"/>
            <a:chOff x="118871" y="3312985"/>
            <a:chExt cx="8914130" cy="873760"/>
          </a:xfrm>
        </p:grpSpPr>
        <p:sp>
          <p:nvSpPr>
            <p:cNvPr id="3" name="object 3"/>
            <p:cNvSpPr/>
            <p:nvPr/>
          </p:nvSpPr>
          <p:spPr>
            <a:xfrm>
              <a:off x="137921" y="4167377"/>
              <a:ext cx="8876030" cy="0"/>
            </a:xfrm>
            <a:custGeom>
              <a:avLst/>
              <a:gdLst/>
              <a:ahLst/>
              <a:cxnLst/>
              <a:rect l="l" t="t" r="r" b="b"/>
              <a:pathLst>
                <a:path w="8876030">
                  <a:moveTo>
                    <a:pt x="0" y="0"/>
                  </a:moveTo>
                  <a:lnTo>
                    <a:pt x="8875776" y="0"/>
                  </a:lnTo>
                </a:path>
              </a:pathLst>
            </a:custGeom>
            <a:ln w="38100">
              <a:solidFill>
                <a:srgbClr val="497DBA"/>
              </a:solidFill>
              <a:prstDash val="lgDash"/>
            </a:ln>
          </p:spPr>
          <p:txBody>
            <a:bodyPr wrap="square" lIns="0" tIns="0" rIns="0" bIns="0" rtlCol="0"/>
            <a:lstStyle/>
            <a:p>
              <a:endParaRPr/>
            </a:p>
          </p:txBody>
        </p:sp>
        <p:sp>
          <p:nvSpPr>
            <p:cNvPr id="4" name="object 4"/>
            <p:cNvSpPr/>
            <p:nvPr/>
          </p:nvSpPr>
          <p:spPr>
            <a:xfrm>
              <a:off x="137159" y="3317747"/>
              <a:ext cx="1087120" cy="647700"/>
            </a:xfrm>
            <a:custGeom>
              <a:avLst/>
              <a:gdLst/>
              <a:ahLst/>
              <a:cxnLst/>
              <a:rect l="l" t="t" r="r" b="b"/>
              <a:pathLst>
                <a:path w="1087120" h="647700">
                  <a:moveTo>
                    <a:pt x="0" y="0"/>
                  </a:moveTo>
                  <a:lnTo>
                    <a:pt x="619277" y="0"/>
                  </a:lnTo>
                  <a:lnTo>
                    <a:pt x="884682" y="0"/>
                  </a:lnTo>
                  <a:lnTo>
                    <a:pt x="1061605" y="0"/>
                  </a:lnTo>
                  <a:lnTo>
                    <a:pt x="1061605" y="223265"/>
                  </a:lnTo>
                  <a:lnTo>
                    <a:pt x="1061605" y="318896"/>
                  </a:lnTo>
                  <a:lnTo>
                    <a:pt x="1061605" y="382650"/>
                  </a:lnTo>
                  <a:lnTo>
                    <a:pt x="884682" y="382650"/>
                  </a:lnTo>
                  <a:lnTo>
                    <a:pt x="1086612" y="647700"/>
                  </a:lnTo>
                  <a:lnTo>
                    <a:pt x="722414" y="373125"/>
                  </a:lnTo>
                  <a:lnTo>
                    <a:pt x="0" y="382650"/>
                  </a:lnTo>
                  <a:lnTo>
                    <a:pt x="0" y="318896"/>
                  </a:lnTo>
                  <a:lnTo>
                    <a:pt x="0" y="223265"/>
                  </a:lnTo>
                  <a:lnTo>
                    <a:pt x="0" y="0"/>
                  </a:lnTo>
                  <a:close/>
                </a:path>
              </a:pathLst>
            </a:custGeom>
            <a:ln w="9144">
              <a:solidFill>
                <a:srgbClr val="385D89"/>
              </a:solidFill>
            </a:ln>
          </p:spPr>
          <p:txBody>
            <a:bodyPr wrap="square" lIns="0" tIns="0" rIns="0" bIns="0" rtlCol="0"/>
            <a:lstStyle/>
            <a:p>
              <a:endParaRPr/>
            </a:p>
          </p:txBody>
        </p:sp>
      </p:grpSp>
      <p:sp>
        <p:nvSpPr>
          <p:cNvPr id="5" name="object 5"/>
          <p:cNvSpPr txBox="1">
            <a:spLocks noGrp="1"/>
          </p:cNvSpPr>
          <p:nvPr>
            <p:ph type="title"/>
          </p:nvPr>
        </p:nvSpPr>
        <p:spPr>
          <a:xfrm>
            <a:off x="1791715" y="-391548"/>
            <a:ext cx="64262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１．「基礎的な決済手段」と「追加サービス」</a:t>
            </a:r>
          </a:p>
        </p:txBody>
      </p:sp>
      <p:sp>
        <p:nvSpPr>
          <p:cNvPr id="6" name="object 6"/>
          <p:cNvSpPr txBox="1"/>
          <p:nvPr/>
        </p:nvSpPr>
        <p:spPr>
          <a:xfrm>
            <a:off x="1746911" y="724662"/>
            <a:ext cx="8545195" cy="1062355"/>
          </a:xfrm>
          <a:prstGeom prst="rect">
            <a:avLst/>
          </a:prstGeom>
        </p:spPr>
        <p:txBody>
          <a:bodyPr vert="horz" wrap="square" lIns="0" tIns="33019" rIns="0" bIns="0" rtlCol="0">
            <a:spAutoFit/>
          </a:bodyPr>
          <a:lstStyle/>
          <a:p>
            <a:pPr marL="299085" marR="5080" indent="-287020" algn="just">
              <a:lnSpc>
                <a:spcPct val="92600"/>
              </a:lnSpc>
              <a:spcBef>
                <a:spcPts val="259"/>
              </a:spcBef>
              <a:buFont typeface="Wingdings"/>
              <a:buChar char=""/>
              <a:tabLst>
                <a:tab pos="299720" algn="l"/>
              </a:tabLst>
            </a:pPr>
            <a:r>
              <a:rPr spc="-10" dirty="0">
                <a:latin typeface="メイリオ"/>
                <a:cs typeface="メイリオ"/>
              </a:rPr>
              <a:t>CBDC</a:t>
            </a:r>
            <a:r>
              <a:rPr dirty="0">
                <a:latin typeface="メイリオ"/>
                <a:cs typeface="メイリオ"/>
              </a:rPr>
              <a:t>のシステムは、仲介機関を通じて、全てのユーザーに</a:t>
            </a:r>
            <a:r>
              <a:rPr b="1" spc="-5" dirty="0">
                <a:solidFill>
                  <a:srgbClr val="006FC0"/>
                </a:solidFill>
                <a:latin typeface="メイリオ"/>
                <a:cs typeface="メイリオ"/>
              </a:rPr>
              <a:t>基礎的な決済手段</a:t>
            </a:r>
            <a:r>
              <a:rPr spc="-50" dirty="0">
                <a:latin typeface="メイリオ"/>
                <a:cs typeface="メイリオ"/>
              </a:rPr>
              <a:t>を</a:t>
            </a:r>
            <a:r>
              <a:rPr dirty="0">
                <a:latin typeface="メイリオ"/>
                <a:cs typeface="メイリオ"/>
              </a:rPr>
              <a:t>等しく提供する</a:t>
            </a:r>
            <a:r>
              <a:rPr b="1" dirty="0">
                <a:solidFill>
                  <a:srgbClr val="006FC0"/>
                </a:solidFill>
                <a:latin typeface="メイリオ"/>
                <a:cs typeface="メイリオ"/>
              </a:rPr>
              <a:t>インフラ部分</a:t>
            </a:r>
            <a:r>
              <a:rPr dirty="0">
                <a:latin typeface="メイリオ"/>
                <a:cs typeface="メイリオ"/>
              </a:rPr>
              <a:t>と、民間事業者（仲介機関を含む）</a:t>
            </a:r>
            <a:r>
              <a:rPr spc="-10" dirty="0">
                <a:latin typeface="メイリオ"/>
                <a:cs typeface="メイリオ"/>
              </a:rPr>
              <a:t>が、そうした基</a:t>
            </a:r>
            <a:r>
              <a:rPr dirty="0">
                <a:latin typeface="メイリオ"/>
                <a:cs typeface="メイリオ"/>
              </a:rPr>
              <a:t>礎的な決済手段を利用して、個別のユーザーニーズに応じた</a:t>
            </a:r>
            <a:r>
              <a:rPr b="1" spc="-10" dirty="0">
                <a:solidFill>
                  <a:srgbClr val="006FC0"/>
                </a:solidFill>
                <a:latin typeface="メイリオ"/>
                <a:cs typeface="メイリオ"/>
              </a:rPr>
              <a:t>「追加サービス」を提供する領域</a:t>
            </a:r>
            <a:r>
              <a:rPr spc="-20" dirty="0">
                <a:latin typeface="メイリオ"/>
                <a:cs typeface="メイリオ"/>
              </a:rPr>
              <a:t>に分けられる。</a:t>
            </a:r>
            <a:endParaRPr>
              <a:latin typeface="メイリオ"/>
              <a:cs typeface="メイリオ"/>
            </a:endParaRPr>
          </a:p>
        </p:txBody>
      </p:sp>
      <p:sp>
        <p:nvSpPr>
          <p:cNvPr id="7" name="object 7"/>
          <p:cNvSpPr/>
          <p:nvPr/>
        </p:nvSpPr>
        <p:spPr>
          <a:xfrm>
            <a:off x="7243571" y="2983992"/>
            <a:ext cx="205740" cy="1043940"/>
          </a:xfrm>
          <a:custGeom>
            <a:avLst/>
            <a:gdLst/>
            <a:ahLst/>
            <a:cxnLst/>
            <a:rect l="l" t="t" r="r" b="b"/>
            <a:pathLst>
              <a:path w="205739" h="1043939">
                <a:moveTo>
                  <a:pt x="0" y="0"/>
                </a:moveTo>
                <a:lnTo>
                  <a:pt x="40022" y="3341"/>
                </a:lnTo>
                <a:lnTo>
                  <a:pt x="72723" y="12446"/>
                </a:lnTo>
                <a:lnTo>
                  <a:pt x="94779" y="25931"/>
                </a:lnTo>
                <a:lnTo>
                  <a:pt x="102869" y="42418"/>
                </a:lnTo>
                <a:lnTo>
                  <a:pt x="102869" y="479552"/>
                </a:lnTo>
                <a:lnTo>
                  <a:pt x="110960" y="496038"/>
                </a:lnTo>
                <a:lnTo>
                  <a:pt x="133016" y="509524"/>
                </a:lnTo>
                <a:lnTo>
                  <a:pt x="165717" y="518628"/>
                </a:lnTo>
                <a:lnTo>
                  <a:pt x="205739" y="521970"/>
                </a:lnTo>
                <a:lnTo>
                  <a:pt x="165717" y="525311"/>
                </a:lnTo>
                <a:lnTo>
                  <a:pt x="133016" y="534416"/>
                </a:lnTo>
                <a:lnTo>
                  <a:pt x="110960" y="547901"/>
                </a:lnTo>
                <a:lnTo>
                  <a:pt x="102869" y="564388"/>
                </a:lnTo>
                <a:lnTo>
                  <a:pt x="102869" y="1001522"/>
                </a:lnTo>
                <a:lnTo>
                  <a:pt x="94779" y="1018008"/>
                </a:lnTo>
                <a:lnTo>
                  <a:pt x="72723" y="1031494"/>
                </a:lnTo>
                <a:lnTo>
                  <a:pt x="40022" y="1040598"/>
                </a:lnTo>
                <a:lnTo>
                  <a:pt x="0" y="1043940"/>
                </a:lnTo>
              </a:path>
            </a:pathLst>
          </a:custGeom>
          <a:ln w="9144">
            <a:solidFill>
              <a:srgbClr val="497DBA"/>
            </a:solidFill>
          </a:ln>
        </p:spPr>
        <p:txBody>
          <a:bodyPr wrap="square" lIns="0" tIns="0" rIns="0" bIns="0" rtlCol="0"/>
          <a:lstStyle/>
          <a:p>
            <a:endParaRPr/>
          </a:p>
        </p:txBody>
      </p:sp>
      <p:sp>
        <p:nvSpPr>
          <p:cNvPr id="8" name="object 8"/>
          <p:cNvSpPr/>
          <p:nvPr/>
        </p:nvSpPr>
        <p:spPr>
          <a:xfrm>
            <a:off x="7266433" y="4326636"/>
            <a:ext cx="184785" cy="2091055"/>
          </a:xfrm>
          <a:custGeom>
            <a:avLst/>
            <a:gdLst/>
            <a:ahLst/>
            <a:cxnLst/>
            <a:rect l="l" t="t" r="r" b="b"/>
            <a:pathLst>
              <a:path w="184785" h="2091054">
                <a:moveTo>
                  <a:pt x="0" y="0"/>
                </a:moveTo>
                <a:lnTo>
                  <a:pt x="35891" y="2988"/>
                </a:lnTo>
                <a:lnTo>
                  <a:pt x="65198" y="11144"/>
                </a:lnTo>
                <a:lnTo>
                  <a:pt x="84957" y="23252"/>
                </a:lnTo>
                <a:lnTo>
                  <a:pt x="92201" y="38100"/>
                </a:lnTo>
                <a:lnTo>
                  <a:pt x="92201" y="1007363"/>
                </a:lnTo>
                <a:lnTo>
                  <a:pt x="99446" y="1022211"/>
                </a:lnTo>
                <a:lnTo>
                  <a:pt x="119205" y="1034319"/>
                </a:lnTo>
                <a:lnTo>
                  <a:pt x="148512" y="1042475"/>
                </a:lnTo>
                <a:lnTo>
                  <a:pt x="184403" y="1045463"/>
                </a:lnTo>
                <a:lnTo>
                  <a:pt x="148512" y="1048452"/>
                </a:lnTo>
                <a:lnTo>
                  <a:pt x="119205" y="1056608"/>
                </a:lnTo>
                <a:lnTo>
                  <a:pt x="99446" y="1068716"/>
                </a:lnTo>
                <a:lnTo>
                  <a:pt x="92201" y="1083564"/>
                </a:lnTo>
                <a:lnTo>
                  <a:pt x="92201" y="2052878"/>
                </a:lnTo>
                <a:lnTo>
                  <a:pt x="84957" y="2067691"/>
                </a:lnTo>
                <a:lnTo>
                  <a:pt x="65198" y="2079785"/>
                </a:lnTo>
                <a:lnTo>
                  <a:pt x="35891" y="2087938"/>
                </a:lnTo>
                <a:lnTo>
                  <a:pt x="0" y="2090927"/>
                </a:lnTo>
              </a:path>
            </a:pathLst>
          </a:custGeom>
          <a:ln w="9144">
            <a:solidFill>
              <a:srgbClr val="497DBA"/>
            </a:solidFill>
          </a:ln>
        </p:spPr>
        <p:txBody>
          <a:bodyPr wrap="square" lIns="0" tIns="0" rIns="0" bIns="0" rtlCol="0"/>
          <a:lstStyle/>
          <a:p>
            <a:endParaRPr/>
          </a:p>
        </p:txBody>
      </p:sp>
      <p:sp>
        <p:nvSpPr>
          <p:cNvPr id="9" name="object 9"/>
          <p:cNvSpPr txBox="1"/>
          <p:nvPr/>
        </p:nvSpPr>
        <p:spPr>
          <a:xfrm>
            <a:off x="7564373" y="4347210"/>
            <a:ext cx="363220" cy="2150745"/>
          </a:xfrm>
          <a:prstGeom prst="rect">
            <a:avLst/>
          </a:prstGeom>
          <a:ln w="28955">
            <a:solidFill>
              <a:srgbClr val="375F92"/>
            </a:solidFill>
          </a:ln>
        </p:spPr>
        <p:txBody>
          <a:bodyPr vert="horz" wrap="square" lIns="0" tIns="4445" rIns="0" bIns="0" rtlCol="0">
            <a:spAutoFit/>
          </a:bodyPr>
          <a:lstStyle/>
          <a:p>
            <a:pPr>
              <a:spcBef>
                <a:spcPts val="35"/>
              </a:spcBef>
            </a:pPr>
            <a:endParaRPr sz="950">
              <a:latin typeface="Times New Roman"/>
              <a:cs typeface="Times New Roman"/>
            </a:endParaRPr>
          </a:p>
          <a:p>
            <a:pPr marL="94615" marR="108585" algn="just">
              <a:lnSpc>
                <a:spcPts val="1200"/>
              </a:lnSpc>
            </a:pPr>
            <a:r>
              <a:rPr sz="1200" spc="-50" dirty="0">
                <a:latin typeface="ＭＳ Ｐゴシック"/>
                <a:cs typeface="ＭＳ Ｐゴシック"/>
              </a:rPr>
              <a:t>基礎的</a:t>
            </a:r>
            <a:r>
              <a:rPr sz="1200" spc="55" dirty="0">
                <a:latin typeface="ＭＳ Ｐゴシック"/>
                <a:cs typeface="ＭＳ Ｐゴシック"/>
              </a:rPr>
              <a:t>な</a:t>
            </a:r>
            <a:r>
              <a:rPr sz="1200" spc="-50" dirty="0">
                <a:latin typeface="ＭＳ Ｐゴシック"/>
                <a:cs typeface="ＭＳ Ｐゴシック"/>
              </a:rPr>
              <a:t>決済手段</a:t>
            </a:r>
            <a:endParaRPr sz="1200">
              <a:latin typeface="ＭＳ Ｐゴシック"/>
              <a:cs typeface="ＭＳ Ｐゴシック"/>
            </a:endParaRPr>
          </a:p>
          <a:p>
            <a:pPr marL="94615">
              <a:lnSpc>
                <a:spcPts val="1200"/>
              </a:lnSpc>
            </a:pPr>
            <a:r>
              <a:rPr sz="1200" spc="-600" dirty="0">
                <a:latin typeface="ＭＳ Ｐゴシック"/>
                <a:cs typeface="ＭＳ Ｐゴシック"/>
              </a:rPr>
              <a:t>（</a:t>
            </a:r>
            <a:r>
              <a:rPr spc="232" baseline="-27777" dirty="0">
                <a:latin typeface="ＭＳ Ｐゴシック"/>
                <a:cs typeface="ＭＳ Ｐゴシック"/>
              </a:rPr>
              <a:t>イ</a:t>
            </a:r>
            <a:endParaRPr baseline="-27777">
              <a:latin typeface="ＭＳ Ｐゴシック"/>
              <a:cs typeface="ＭＳ Ｐゴシック"/>
            </a:endParaRPr>
          </a:p>
          <a:p>
            <a:pPr marL="94615" marR="108585" algn="just">
              <a:lnSpc>
                <a:spcPct val="70800"/>
              </a:lnSpc>
              <a:spcBef>
                <a:spcPts val="710"/>
              </a:spcBef>
            </a:pPr>
            <a:r>
              <a:rPr sz="1200" spc="105" dirty="0">
                <a:latin typeface="ＭＳ Ｐゴシック"/>
                <a:cs typeface="ＭＳ Ｐゴシック"/>
              </a:rPr>
              <a:t>ン</a:t>
            </a:r>
            <a:r>
              <a:rPr sz="1200" spc="180" dirty="0">
                <a:latin typeface="ＭＳ Ｐゴシック"/>
                <a:cs typeface="ＭＳ Ｐゴシック"/>
              </a:rPr>
              <a:t>フ</a:t>
            </a:r>
            <a:r>
              <a:rPr sz="1200" spc="170" dirty="0">
                <a:latin typeface="ＭＳ Ｐゴシック"/>
                <a:cs typeface="ＭＳ Ｐゴシック"/>
              </a:rPr>
              <a:t>ラ</a:t>
            </a:r>
            <a:endParaRPr sz="1200">
              <a:latin typeface="ＭＳ Ｐゴシック"/>
              <a:cs typeface="ＭＳ Ｐゴシック"/>
            </a:endParaRPr>
          </a:p>
          <a:p>
            <a:pPr marL="94615">
              <a:lnSpc>
                <a:spcPts val="1140"/>
              </a:lnSpc>
            </a:pPr>
            <a:r>
              <a:rPr sz="1200" spc="600" dirty="0">
                <a:latin typeface="ＭＳ Ｐゴシック"/>
                <a:cs typeface="ＭＳ Ｐゴシック"/>
              </a:rPr>
              <a:t>）</a:t>
            </a:r>
            <a:endParaRPr sz="1200">
              <a:latin typeface="ＭＳ Ｐゴシック"/>
              <a:cs typeface="ＭＳ Ｐゴシック"/>
            </a:endParaRPr>
          </a:p>
        </p:txBody>
      </p:sp>
      <p:sp>
        <p:nvSpPr>
          <p:cNvPr id="10" name="object 10"/>
          <p:cNvSpPr txBox="1"/>
          <p:nvPr/>
        </p:nvSpPr>
        <p:spPr>
          <a:xfrm>
            <a:off x="7543038" y="2510789"/>
            <a:ext cx="365760" cy="1270348"/>
          </a:xfrm>
          <a:prstGeom prst="rect">
            <a:avLst/>
          </a:prstGeom>
          <a:ln w="28955">
            <a:solidFill>
              <a:srgbClr val="77923B"/>
            </a:solidFill>
          </a:ln>
        </p:spPr>
        <p:txBody>
          <a:bodyPr vert="horz" wrap="square" lIns="0" tIns="0" rIns="0" bIns="0" rtlCol="0">
            <a:spAutoFit/>
          </a:bodyPr>
          <a:lstStyle/>
          <a:p>
            <a:pPr>
              <a:lnSpc>
                <a:spcPct val="100000"/>
              </a:lnSpc>
            </a:pPr>
            <a:endParaRPr sz="1200">
              <a:latin typeface="Times New Roman"/>
              <a:cs typeface="Times New Roman"/>
            </a:endParaRPr>
          </a:p>
          <a:p>
            <a:pPr>
              <a:spcBef>
                <a:spcPts val="15"/>
              </a:spcBef>
            </a:pPr>
            <a:endParaRPr sz="1150">
              <a:latin typeface="Times New Roman"/>
              <a:cs typeface="Times New Roman"/>
            </a:endParaRPr>
          </a:p>
          <a:p>
            <a:pPr marL="95885" marR="109220" algn="just">
              <a:lnSpc>
                <a:spcPct val="82000"/>
              </a:lnSpc>
            </a:pPr>
            <a:r>
              <a:rPr sz="1200" spc="-50" dirty="0">
                <a:latin typeface="ＭＳ Ｐゴシック"/>
                <a:cs typeface="ＭＳ Ｐゴシック"/>
              </a:rPr>
              <a:t>追加サー</a:t>
            </a:r>
            <a:r>
              <a:rPr sz="1200" spc="105" dirty="0">
                <a:latin typeface="ＭＳ Ｐゴシック"/>
                <a:cs typeface="ＭＳ Ｐゴシック"/>
              </a:rPr>
              <a:t>ビ</a:t>
            </a:r>
            <a:r>
              <a:rPr sz="1200" spc="55" dirty="0">
                <a:latin typeface="ＭＳ Ｐゴシック"/>
                <a:cs typeface="ＭＳ Ｐゴシック"/>
              </a:rPr>
              <a:t>ス</a:t>
            </a:r>
            <a:endParaRPr sz="1200">
              <a:latin typeface="ＭＳ Ｐゴシック"/>
              <a:cs typeface="ＭＳ Ｐゴシック"/>
            </a:endParaRPr>
          </a:p>
        </p:txBody>
      </p:sp>
      <p:sp>
        <p:nvSpPr>
          <p:cNvPr id="11" name="object 11"/>
          <p:cNvSpPr txBox="1"/>
          <p:nvPr/>
        </p:nvSpPr>
        <p:spPr>
          <a:xfrm>
            <a:off x="8041385" y="2510790"/>
            <a:ext cx="2496820" cy="1404231"/>
          </a:xfrm>
          <a:prstGeom prst="rect">
            <a:avLst/>
          </a:prstGeom>
          <a:ln w="19811">
            <a:solidFill>
              <a:srgbClr val="4F6128"/>
            </a:solidFill>
          </a:ln>
        </p:spPr>
        <p:txBody>
          <a:bodyPr vert="horz" wrap="square" lIns="0" tIns="88265" rIns="0" bIns="0" rtlCol="0">
            <a:spAutoFit/>
          </a:bodyPr>
          <a:lstStyle/>
          <a:p>
            <a:pPr marL="71755" marR="86360">
              <a:lnSpc>
                <a:spcPct val="113599"/>
              </a:lnSpc>
              <a:spcBef>
                <a:spcPts val="695"/>
              </a:spcBef>
            </a:pPr>
            <a:r>
              <a:rPr sz="1100" spc="-20" dirty="0">
                <a:latin typeface="ＭＳ Ｐゴシック"/>
                <a:cs typeface="ＭＳ Ｐゴシック"/>
              </a:rPr>
              <a:t>民間事業者や仲介機関は、イノベーショ</a:t>
            </a:r>
            <a:r>
              <a:rPr sz="1100" spc="-10" dirty="0">
                <a:latin typeface="ＭＳ Ｐゴシック"/>
                <a:cs typeface="ＭＳ Ｐゴシック"/>
              </a:rPr>
              <a:t>ンを発揮し、</a:t>
            </a:r>
            <a:r>
              <a:rPr sz="1100" spc="-10" dirty="0">
                <a:latin typeface="Arial"/>
                <a:cs typeface="Arial"/>
              </a:rPr>
              <a:t>CBDC</a:t>
            </a:r>
            <a:r>
              <a:rPr sz="1100" spc="-5" dirty="0">
                <a:latin typeface="ＭＳ Ｐゴシック"/>
                <a:cs typeface="ＭＳ Ｐゴシック"/>
              </a:rPr>
              <a:t>を材料に様々な「</a:t>
            </a:r>
            <a:r>
              <a:rPr sz="1100" b="1" spc="-50" dirty="0">
                <a:solidFill>
                  <a:srgbClr val="006FC0"/>
                </a:solidFill>
                <a:latin typeface="ＭＳ Ｐゴシック"/>
                <a:cs typeface="ＭＳ Ｐゴシック"/>
              </a:rPr>
              <a:t>追</a:t>
            </a:r>
            <a:r>
              <a:rPr sz="1100" b="1" spc="-10" dirty="0">
                <a:solidFill>
                  <a:srgbClr val="006FC0"/>
                </a:solidFill>
                <a:latin typeface="ＭＳ Ｐゴシック"/>
                <a:cs typeface="ＭＳ Ｐゴシック"/>
              </a:rPr>
              <a:t>加サ</a:t>
            </a:r>
            <a:r>
              <a:rPr sz="1100" b="1" spc="-20" dirty="0">
                <a:solidFill>
                  <a:srgbClr val="006FC0"/>
                </a:solidFill>
                <a:latin typeface="ＭＳ Ｐゴシック"/>
                <a:cs typeface="ＭＳ Ｐゴシック"/>
              </a:rPr>
              <a:t>ービス</a:t>
            </a:r>
            <a:r>
              <a:rPr sz="1100" spc="-20" dirty="0">
                <a:latin typeface="ＭＳ Ｐゴシック"/>
                <a:cs typeface="ＭＳ Ｐゴシック"/>
              </a:rPr>
              <a:t>」を提供。</a:t>
            </a:r>
            <a:endParaRPr sz="1100">
              <a:latin typeface="ＭＳ Ｐゴシック"/>
              <a:cs typeface="ＭＳ Ｐゴシック"/>
            </a:endParaRPr>
          </a:p>
          <a:p>
            <a:pPr marL="160020">
              <a:spcBef>
                <a:spcPts val="735"/>
              </a:spcBef>
            </a:pPr>
            <a:r>
              <a:rPr sz="1050" dirty="0">
                <a:latin typeface="ＭＳ Ｐゴシック"/>
                <a:cs typeface="ＭＳ Ｐゴシック"/>
              </a:rPr>
              <a:t>（例）</a:t>
            </a:r>
            <a:r>
              <a:rPr sz="1050" spc="-25" dirty="0">
                <a:latin typeface="ＭＳ Ｐゴシック"/>
                <a:cs typeface="ＭＳ Ｐゴシック"/>
              </a:rPr>
              <a:t> ・ 家計簿サービス</a:t>
            </a:r>
            <a:endParaRPr sz="1050">
              <a:latin typeface="ＭＳ Ｐゴシック"/>
              <a:cs typeface="ＭＳ Ｐゴシック"/>
            </a:endParaRPr>
          </a:p>
          <a:p>
            <a:pPr marL="467995"/>
            <a:r>
              <a:rPr sz="1050" spc="-20" dirty="0">
                <a:latin typeface="ＭＳ Ｐゴシック"/>
                <a:cs typeface="ＭＳ Ｐゴシック"/>
              </a:rPr>
              <a:t>・ プログラマブルな決済サービス</a:t>
            </a:r>
            <a:endParaRPr sz="1050">
              <a:latin typeface="ＭＳ Ｐゴシック"/>
              <a:cs typeface="ＭＳ Ｐゴシック"/>
            </a:endParaRPr>
          </a:p>
          <a:p>
            <a:pPr marL="459105">
              <a:spcBef>
                <a:spcPts val="45"/>
              </a:spcBef>
            </a:pPr>
            <a:r>
              <a:rPr sz="1050" spc="-15" dirty="0">
                <a:latin typeface="ＭＳ Ｐゴシック"/>
                <a:cs typeface="ＭＳ Ｐゴシック"/>
              </a:rPr>
              <a:t>・ ユーザー間の情報伝達</a:t>
            </a:r>
            <a:endParaRPr sz="1050">
              <a:latin typeface="ＭＳ Ｐゴシック"/>
              <a:cs typeface="ＭＳ Ｐゴシック"/>
            </a:endParaRPr>
          </a:p>
          <a:p>
            <a:pPr marL="459105">
              <a:spcBef>
                <a:spcPts val="5"/>
              </a:spcBef>
              <a:tabLst>
                <a:tab pos="1812289" algn="l"/>
              </a:tabLst>
            </a:pPr>
            <a:r>
              <a:rPr sz="1050" dirty="0">
                <a:latin typeface="ＭＳ Ｐゴシック"/>
                <a:cs typeface="ＭＳ Ｐゴシック"/>
              </a:rPr>
              <a:t>・ 取引情報の利活</a:t>
            </a:r>
            <a:r>
              <a:rPr sz="1050" spc="-50" dirty="0">
                <a:latin typeface="ＭＳ Ｐゴシック"/>
                <a:cs typeface="ＭＳ Ｐゴシック"/>
              </a:rPr>
              <a:t>用</a:t>
            </a:r>
            <a:r>
              <a:rPr sz="1050" dirty="0">
                <a:latin typeface="ＭＳ Ｐゴシック"/>
                <a:cs typeface="ＭＳ Ｐゴシック"/>
              </a:rPr>
              <a:t>	</a:t>
            </a:r>
            <a:r>
              <a:rPr sz="1050" spc="-50" dirty="0">
                <a:latin typeface="ＭＳ Ｐゴシック"/>
                <a:cs typeface="ＭＳ Ｐゴシック"/>
              </a:rPr>
              <a:t>等</a:t>
            </a:r>
            <a:endParaRPr sz="1050">
              <a:latin typeface="ＭＳ Ｐゴシック"/>
              <a:cs typeface="ＭＳ Ｐゴシック"/>
            </a:endParaRPr>
          </a:p>
        </p:txBody>
      </p:sp>
      <p:sp>
        <p:nvSpPr>
          <p:cNvPr id="12" name="object 12"/>
          <p:cNvSpPr txBox="1"/>
          <p:nvPr/>
        </p:nvSpPr>
        <p:spPr>
          <a:xfrm>
            <a:off x="8049006" y="4347209"/>
            <a:ext cx="2504440" cy="2147570"/>
          </a:xfrm>
          <a:prstGeom prst="rect">
            <a:avLst/>
          </a:prstGeom>
          <a:ln w="19811">
            <a:solidFill>
              <a:srgbClr val="375F92"/>
            </a:solidFill>
          </a:ln>
        </p:spPr>
        <p:txBody>
          <a:bodyPr vert="horz" wrap="square" lIns="0" tIns="89535" rIns="0" bIns="0" rtlCol="0">
            <a:spAutoFit/>
          </a:bodyPr>
          <a:lstStyle/>
          <a:p>
            <a:pPr marL="73025" marR="125095">
              <a:lnSpc>
                <a:spcPct val="113599"/>
              </a:lnSpc>
              <a:spcBef>
                <a:spcPts val="705"/>
              </a:spcBef>
            </a:pPr>
            <a:r>
              <a:rPr sz="1100" dirty="0">
                <a:latin typeface="ＭＳ Ｐゴシック"/>
                <a:cs typeface="ＭＳ Ｐゴシック"/>
              </a:rPr>
              <a:t>仲介機関は、</a:t>
            </a:r>
            <a:r>
              <a:rPr sz="1100" spc="-10" dirty="0">
                <a:latin typeface="Arial"/>
                <a:cs typeface="Arial"/>
              </a:rPr>
              <a:t>CBDC</a:t>
            </a:r>
            <a:r>
              <a:rPr sz="1100" spc="-10" dirty="0">
                <a:latin typeface="ＭＳ Ｐゴシック"/>
                <a:cs typeface="ＭＳ Ｐゴシック"/>
              </a:rPr>
              <a:t>（基礎的な決済手</a:t>
            </a:r>
            <a:r>
              <a:rPr sz="1100" dirty="0">
                <a:latin typeface="ＭＳ Ｐゴシック"/>
                <a:cs typeface="ＭＳ Ｐゴシック"/>
              </a:rPr>
              <a:t>段）</a:t>
            </a:r>
            <a:r>
              <a:rPr sz="1100" spc="-10" dirty="0">
                <a:latin typeface="ＭＳ Ｐゴシック"/>
                <a:cs typeface="ＭＳ Ｐゴシック"/>
              </a:rPr>
              <a:t>を全ユーザーに提供するための「</a:t>
            </a:r>
            <a:r>
              <a:rPr sz="1100" b="1" spc="-50" dirty="0">
                <a:solidFill>
                  <a:srgbClr val="006FC0"/>
                </a:solidFill>
                <a:latin typeface="ＭＳ Ｐゴシック"/>
                <a:cs typeface="ＭＳ Ｐゴシック"/>
              </a:rPr>
              <a:t>仲</a:t>
            </a:r>
            <a:r>
              <a:rPr sz="1100" b="1" spc="-10" dirty="0">
                <a:solidFill>
                  <a:srgbClr val="006FC0"/>
                </a:solidFill>
                <a:latin typeface="ＭＳ Ｐゴシック"/>
                <a:cs typeface="ＭＳ Ｐゴシック"/>
              </a:rPr>
              <a:t>介業</a:t>
            </a:r>
            <a:r>
              <a:rPr sz="1100" b="1" spc="-20" dirty="0">
                <a:solidFill>
                  <a:srgbClr val="006FC0"/>
                </a:solidFill>
                <a:latin typeface="ＭＳ Ｐゴシック"/>
                <a:cs typeface="ＭＳ Ｐゴシック"/>
              </a:rPr>
              <a:t>務</a:t>
            </a:r>
            <a:r>
              <a:rPr sz="1100" spc="-20" dirty="0">
                <a:latin typeface="ＭＳ Ｐゴシック"/>
                <a:cs typeface="ＭＳ Ｐゴシック"/>
              </a:rPr>
              <a:t>」を担う。</a:t>
            </a:r>
            <a:endParaRPr sz="1100">
              <a:latin typeface="ＭＳ Ｐゴシック"/>
              <a:cs typeface="ＭＳ Ｐゴシック"/>
            </a:endParaRPr>
          </a:p>
          <a:p>
            <a:pPr marL="161290">
              <a:spcBef>
                <a:spcPts val="229"/>
              </a:spcBef>
            </a:pPr>
            <a:r>
              <a:rPr sz="1050" spc="-15" dirty="0">
                <a:latin typeface="ＭＳ Ｐゴシック"/>
                <a:cs typeface="ＭＳ Ｐゴシック"/>
              </a:rPr>
              <a:t>・発行・還収に関する業務</a:t>
            </a:r>
            <a:endParaRPr sz="1050">
              <a:latin typeface="ＭＳ Ｐゴシック"/>
              <a:cs typeface="ＭＳ Ｐゴシック"/>
            </a:endParaRPr>
          </a:p>
          <a:p>
            <a:pPr marL="161290">
              <a:spcBef>
                <a:spcPts val="240"/>
              </a:spcBef>
            </a:pPr>
            <a:r>
              <a:rPr sz="1050" spc="-15" dirty="0">
                <a:latin typeface="ＭＳ Ｐゴシック"/>
                <a:cs typeface="ＭＳ Ｐゴシック"/>
              </a:rPr>
              <a:t>・流通に関する業務</a:t>
            </a:r>
            <a:endParaRPr sz="1050">
              <a:latin typeface="ＭＳ Ｐゴシック"/>
              <a:cs typeface="ＭＳ Ｐゴシック"/>
            </a:endParaRPr>
          </a:p>
          <a:p>
            <a:pPr marL="250825">
              <a:spcBef>
                <a:spcPts val="240"/>
              </a:spcBef>
            </a:pPr>
            <a:r>
              <a:rPr sz="1050" spc="200" dirty="0">
                <a:latin typeface="Arial"/>
                <a:cs typeface="Arial"/>
              </a:rPr>
              <a:t>─ </a:t>
            </a:r>
            <a:r>
              <a:rPr sz="1050" dirty="0">
                <a:latin typeface="Arial"/>
                <a:cs typeface="Arial"/>
              </a:rPr>
              <a:t>CBDC</a:t>
            </a:r>
            <a:r>
              <a:rPr sz="1050" spc="-20" dirty="0">
                <a:latin typeface="ＭＳ Ｐゴシック"/>
                <a:cs typeface="ＭＳ Ｐゴシック"/>
              </a:rPr>
              <a:t>取引の開廃手続、顧客管理</a:t>
            </a:r>
            <a:endParaRPr sz="1050">
              <a:latin typeface="ＭＳ Ｐゴシック"/>
              <a:cs typeface="ＭＳ Ｐゴシック"/>
            </a:endParaRPr>
          </a:p>
          <a:p>
            <a:pPr marL="250825">
              <a:spcBef>
                <a:spcPts val="240"/>
              </a:spcBef>
            </a:pPr>
            <a:r>
              <a:rPr sz="1050" spc="215" dirty="0">
                <a:latin typeface="Arial"/>
                <a:cs typeface="Arial"/>
              </a:rPr>
              <a:t>─ </a:t>
            </a:r>
            <a:r>
              <a:rPr sz="1050" spc="-15" dirty="0">
                <a:latin typeface="ＭＳ Ｐゴシック"/>
                <a:cs typeface="ＭＳ Ｐゴシック"/>
              </a:rPr>
              <a:t>ウォレット等の提供</a:t>
            </a:r>
            <a:endParaRPr sz="1050">
              <a:latin typeface="ＭＳ Ｐゴシック"/>
              <a:cs typeface="ＭＳ Ｐゴシック"/>
            </a:endParaRPr>
          </a:p>
          <a:p>
            <a:pPr marL="250825">
              <a:spcBef>
                <a:spcPts val="240"/>
              </a:spcBef>
            </a:pPr>
            <a:r>
              <a:rPr sz="1050" spc="200" dirty="0">
                <a:latin typeface="Arial"/>
                <a:cs typeface="Arial"/>
              </a:rPr>
              <a:t>─ </a:t>
            </a:r>
            <a:r>
              <a:rPr sz="1050" spc="-20" dirty="0">
                <a:latin typeface="ＭＳ Ｐゴシック"/>
                <a:cs typeface="ＭＳ Ｐゴシック"/>
              </a:rPr>
              <a:t>払出、移転、受入依頼への対応</a:t>
            </a:r>
            <a:endParaRPr sz="1050">
              <a:latin typeface="ＭＳ Ｐゴシック"/>
              <a:cs typeface="ＭＳ Ｐゴシック"/>
            </a:endParaRPr>
          </a:p>
          <a:p>
            <a:pPr marL="73025">
              <a:spcBef>
                <a:spcPts val="790"/>
              </a:spcBef>
            </a:pPr>
            <a:r>
              <a:rPr sz="1100" dirty="0">
                <a:latin typeface="ＭＳ Ｐゴシック"/>
                <a:cs typeface="ＭＳ Ｐゴシック"/>
              </a:rPr>
              <a:t>仲介機関は、</a:t>
            </a:r>
            <a:r>
              <a:rPr sz="1100" b="1" spc="-20" dirty="0">
                <a:solidFill>
                  <a:srgbClr val="006FC0"/>
                </a:solidFill>
                <a:latin typeface="ＭＳ Ｐゴシック"/>
                <a:cs typeface="ＭＳ Ｐゴシック"/>
              </a:rPr>
              <a:t>仲介業</a:t>
            </a:r>
            <a:r>
              <a:rPr sz="1100" b="1" spc="-35" dirty="0">
                <a:solidFill>
                  <a:srgbClr val="006FC0"/>
                </a:solidFill>
                <a:latin typeface="ＭＳ Ｐゴシック"/>
                <a:cs typeface="ＭＳ Ｐゴシック"/>
              </a:rPr>
              <a:t>務</a:t>
            </a:r>
            <a:r>
              <a:rPr sz="1100" b="1" spc="-20" dirty="0">
                <a:solidFill>
                  <a:srgbClr val="006FC0"/>
                </a:solidFill>
                <a:latin typeface="ＭＳ Ｐゴシック"/>
                <a:cs typeface="ＭＳ Ｐゴシック"/>
              </a:rPr>
              <a:t>の一</a:t>
            </a:r>
            <a:r>
              <a:rPr sz="1100" b="1" spc="-35" dirty="0">
                <a:solidFill>
                  <a:srgbClr val="006FC0"/>
                </a:solidFill>
                <a:latin typeface="ＭＳ Ｐゴシック"/>
                <a:cs typeface="ＭＳ Ｐゴシック"/>
              </a:rPr>
              <a:t>部</a:t>
            </a:r>
            <a:r>
              <a:rPr sz="1100" spc="-20" dirty="0">
                <a:latin typeface="ＭＳ Ｐゴシック"/>
                <a:cs typeface="ＭＳ Ｐゴシック"/>
              </a:rPr>
              <a:t>を民間事</a:t>
            </a:r>
            <a:endParaRPr sz="1100">
              <a:latin typeface="ＭＳ Ｐゴシック"/>
              <a:cs typeface="ＭＳ Ｐゴシック"/>
            </a:endParaRPr>
          </a:p>
          <a:p>
            <a:pPr marL="73025">
              <a:spcBef>
                <a:spcPts val="180"/>
              </a:spcBef>
            </a:pPr>
            <a:r>
              <a:rPr sz="1100" spc="-10" dirty="0">
                <a:latin typeface="ＭＳ Ｐゴシック"/>
                <a:cs typeface="ＭＳ Ｐゴシック"/>
              </a:rPr>
              <a:t>業者に</a:t>
            </a:r>
            <a:r>
              <a:rPr sz="1100" b="1" spc="-10" dirty="0">
                <a:solidFill>
                  <a:srgbClr val="006FC0"/>
                </a:solidFill>
                <a:latin typeface="ＭＳ Ｐゴシック"/>
                <a:cs typeface="ＭＳ Ｐゴシック"/>
              </a:rPr>
              <a:t>アウトソース</a:t>
            </a:r>
            <a:r>
              <a:rPr sz="1100" spc="-20" dirty="0">
                <a:latin typeface="ＭＳ Ｐゴシック"/>
                <a:cs typeface="ＭＳ Ｐゴシック"/>
              </a:rPr>
              <a:t>することができる。</a:t>
            </a:r>
            <a:endParaRPr sz="1100">
              <a:latin typeface="ＭＳ Ｐゴシック"/>
              <a:cs typeface="ＭＳ Ｐゴシック"/>
            </a:endParaRPr>
          </a:p>
        </p:txBody>
      </p:sp>
      <p:sp>
        <p:nvSpPr>
          <p:cNvPr id="13" name="object 13"/>
          <p:cNvSpPr txBox="1"/>
          <p:nvPr/>
        </p:nvSpPr>
        <p:spPr>
          <a:xfrm>
            <a:off x="1710639" y="3365119"/>
            <a:ext cx="1007110" cy="299720"/>
          </a:xfrm>
          <a:prstGeom prst="rect">
            <a:avLst/>
          </a:prstGeom>
        </p:spPr>
        <p:txBody>
          <a:bodyPr vert="horz" wrap="square" lIns="0" tIns="12700" rIns="0" bIns="0" rtlCol="0">
            <a:spAutoFit/>
          </a:bodyPr>
          <a:lstStyle/>
          <a:p>
            <a:pPr marL="12700" marR="5080">
              <a:spcBef>
                <a:spcPts val="100"/>
              </a:spcBef>
            </a:pPr>
            <a:r>
              <a:rPr sz="900" spc="-10" dirty="0">
                <a:latin typeface="ＭＳ Ｐゴシック"/>
                <a:cs typeface="ＭＳ Ｐゴシック"/>
              </a:rPr>
              <a:t>追加サービスのない</a:t>
            </a:r>
            <a:r>
              <a:rPr sz="900" spc="-5" dirty="0">
                <a:latin typeface="ＭＳ Ｐゴシック"/>
                <a:cs typeface="ＭＳ Ｐゴシック"/>
              </a:rPr>
              <a:t>プレーンな</a:t>
            </a:r>
            <a:r>
              <a:rPr sz="900" spc="-20" dirty="0">
                <a:latin typeface="ＭＳ Ｐゴシック"/>
                <a:cs typeface="ＭＳ Ｐゴシック"/>
              </a:rPr>
              <a:t>CBDC</a:t>
            </a:r>
            <a:endParaRPr sz="900">
              <a:latin typeface="ＭＳ Ｐゴシック"/>
              <a:cs typeface="ＭＳ Ｐゴシック"/>
            </a:endParaRPr>
          </a:p>
        </p:txBody>
      </p:sp>
      <p:sp>
        <p:nvSpPr>
          <p:cNvPr id="14" name="object 14"/>
          <p:cNvSpPr txBox="1"/>
          <p:nvPr/>
        </p:nvSpPr>
        <p:spPr>
          <a:xfrm>
            <a:off x="2004059" y="5824728"/>
            <a:ext cx="5172710" cy="477054"/>
          </a:xfrm>
          <a:prstGeom prst="rect">
            <a:avLst/>
          </a:prstGeom>
          <a:solidFill>
            <a:srgbClr val="375F92"/>
          </a:solidFill>
          <a:ln w="12192">
            <a:solidFill>
              <a:srgbClr val="41709C"/>
            </a:solidFill>
          </a:ln>
        </p:spPr>
        <p:txBody>
          <a:bodyPr vert="horz" wrap="square" lIns="0" tIns="0" rIns="0" bIns="0" rtlCol="0">
            <a:spAutoFit/>
          </a:bodyPr>
          <a:lstStyle/>
          <a:p>
            <a:pPr>
              <a:lnSpc>
                <a:spcPct val="100000"/>
              </a:lnSpc>
            </a:pPr>
            <a:endParaRPr sz="1500">
              <a:latin typeface="Times New Roman"/>
              <a:cs typeface="Times New Roman"/>
            </a:endParaRPr>
          </a:p>
          <a:p>
            <a:pPr marL="137160" algn="ctr"/>
            <a:r>
              <a:rPr sz="1600" b="1" spc="-10" dirty="0">
                <a:solidFill>
                  <a:srgbClr val="FFFFFF"/>
                </a:solidFill>
                <a:latin typeface="ＭＳ Ｐゴシック"/>
                <a:cs typeface="ＭＳ Ｐゴシック"/>
              </a:rPr>
              <a:t>日本銀行（CBDC発行</a:t>
            </a:r>
            <a:r>
              <a:rPr sz="1600" b="1" spc="-50" dirty="0">
                <a:solidFill>
                  <a:srgbClr val="FFFFFF"/>
                </a:solidFill>
                <a:latin typeface="ＭＳ Ｐゴシック"/>
                <a:cs typeface="ＭＳ Ｐゴシック"/>
              </a:rPr>
              <a:t>）</a:t>
            </a:r>
            <a:endParaRPr sz="1600">
              <a:latin typeface="ＭＳ Ｐゴシック"/>
              <a:cs typeface="ＭＳ Ｐゴシック"/>
            </a:endParaRPr>
          </a:p>
        </p:txBody>
      </p:sp>
      <p:grpSp>
        <p:nvGrpSpPr>
          <p:cNvPr id="15" name="object 15"/>
          <p:cNvGrpSpPr/>
          <p:nvPr/>
        </p:nvGrpSpPr>
        <p:grpSpPr>
          <a:xfrm>
            <a:off x="2197354" y="4646421"/>
            <a:ext cx="1267460" cy="500380"/>
            <a:chOff x="673354" y="4646421"/>
            <a:chExt cx="1267460" cy="500380"/>
          </a:xfrm>
        </p:grpSpPr>
        <p:sp>
          <p:nvSpPr>
            <p:cNvPr id="16" name="object 16"/>
            <p:cNvSpPr/>
            <p:nvPr/>
          </p:nvSpPr>
          <p:spPr>
            <a:xfrm>
              <a:off x="683514" y="4656581"/>
              <a:ext cx="1247140" cy="480059"/>
            </a:xfrm>
            <a:custGeom>
              <a:avLst/>
              <a:gdLst/>
              <a:ahLst/>
              <a:cxnLst/>
              <a:rect l="l" t="t" r="r" b="b"/>
              <a:pathLst>
                <a:path w="1247139" h="480060">
                  <a:moveTo>
                    <a:pt x="623316" y="0"/>
                  </a:moveTo>
                  <a:lnTo>
                    <a:pt x="555399" y="1408"/>
                  </a:lnTo>
                  <a:lnTo>
                    <a:pt x="489600" y="5535"/>
                  </a:lnTo>
                  <a:lnTo>
                    <a:pt x="426300" y="12234"/>
                  </a:lnTo>
                  <a:lnTo>
                    <a:pt x="365879" y="21360"/>
                  </a:lnTo>
                  <a:lnTo>
                    <a:pt x="308717" y="32766"/>
                  </a:lnTo>
                  <a:lnTo>
                    <a:pt x="255194" y="46305"/>
                  </a:lnTo>
                  <a:lnTo>
                    <a:pt x="205691" y="61831"/>
                  </a:lnTo>
                  <a:lnTo>
                    <a:pt x="160587" y="79199"/>
                  </a:lnTo>
                  <a:lnTo>
                    <a:pt x="120264" y="98261"/>
                  </a:lnTo>
                  <a:lnTo>
                    <a:pt x="85101" y="118872"/>
                  </a:lnTo>
                  <a:lnTo>
                    <a:pt x="31777" y="164153"/>
                  </a:lnTo>
                  <a:lnTo>
                    <a:pt x="3657" y="213872"/>
                  </a:lnTo>
                  <a:lnTo>
                    <a:pt x="0" y="240030"/>
                  </a:lnTo>
                  <a:lnTo>
                    <a:pt x="3657" y="266187"/>
                  </a:lnTo>
                  <a:lnTo>
                    <a:pt x="31777" y="315906"/>
                  </a:lnTo>
                  <a:lnTo>
                    <a:pt x="85101" y="361188"/>
                  </a:lnTo>
                  <a:lnTo>
                    <a:pt x="120264" y="381798"/>
                  </a:lnTo>
                  <a:lnTo>
                    <a:pt x="160587" y="400860"/>
                  </a:lnTo>
                  <a:lnTo>
                    <a:pt x="205691" y="418228"/>
                  </a:lnTo>
                  <a:lnTo>
                    <a:pt x="255194" y="433754"/>
                  </a:lnTo>
                  <a:lnTo>
                    <a:pt x="308717" y="447294"/>
                  </a:lnTo>
                  <a:lnTo>
                    <a:pt x="365879" y="458699"/>
                  </a:lnTo>
                  <a:lnTo>
                    <a:pt x="426300" y="467825"/>
                  </a:lnTo>
                  <a:lnTo>
                    <a:pt x="489600" y="474524"/>
                  </a:lnTo>
                  <a:lnTo>
                    <a:pt x="555399" y="478651"/>
                  </a:lnTo>
                  <a:lnTo>
                    <a:pt x="623316" y="480060"/>
                  </a:lnTo>
                  <a:lnTo>
                    <a:pt x="691241" y="478651"/>
                  </a:lnTo>
                  <a:lnTo>
                    <a:pt x="757046" y="474524"/>
                  </a:lnTo>
                  <a:lnTo>
                    <a:pt x="820350" y="467825"/>
                  </a:lnTo>
                  <a:lnTo>
                    <a:pt x="880774" y="458699"/>
                  </a:lnTo>
                  <a:lnTo>
                    <a:pt x="937937" y="447294"/>
                  </a:lnTo>
                  <a:lnTo>
                    <a:pt x="991459" y="433754"/>
                  </a:lnTo>
                  <a:lnTo>
                    <a:pt x="1040961" y="418228"/>
                  </a:lnTo>
                  <a:lnTo>
                    <a:pt x="1086062" y="400860"/>
                  </a:lnTo>
                  <a:lnTo>
                    <a:pt x="1126382" y="381798"/>
                  </a:lnTo>
                  <a:lnTo>
                    <a:pt x="1161541" y="361188"/>
                  </a:lnTo>
                  <a:lnTo>
                    <a:pt x="1214859" y="315906"/>
                  </a:lnTo>
                  <a:lnTo>
                    <a:pt x="1242975" y="266187"/>
                  </a:lnTo>
                  <a:lnTo>
                    <a:pt x="1246632" y="240030"/>
                  </a:lnTo>
                  <a:lnTo>
                    <a:pt x="1242975" y="213872"/>
                  </a:lnTo>
                  <a:lnTo>
                    <a:pt x="1214859" y="164153"/>
                  </a:lnTo>
                  <a:lnTo>
                    <a:pt x="1161542" y="118872"/>
                  </a:lnTo>
                  <a:lnTo>
                    <a:pt x="1126382" y="98261"/>
                  </a:lnTo>
                  <a:lnTo>
                    <a:pt x="1086062" y="79199"/>
                  </a:lnTo>
                  <a:lnTo>
                    <a:pt x="1040961" y="61831"/>
                  </a:lnTo>
                  <a:lnTo>
                    <a:pt x="991459" y="46305"/>
                  </a:lnTo>
                  <a:lnTo>
                    <a:pt x="937937" y="32766"/>
                  </a:lnTo>
                  <a:lnTo>
                    <a:pt x="880774" y="21360"/>
                  </a:lnTo>
                  <a:lnTo>
                    <a:pt x="820350" y="12234"/>
                  </a:lnTo>
                  <a:lnTo>
                    <a:pt x="757046" y="5535"/>
                  </a:lnTo>
                  <a:lnTo>
                    <a:pt x="691241" y="1408"/>
                  </a:lnTo>
                  <a:lnTo>
                    <a:pt x="623316" y="0"/>
                  </a:lnTo>
                  <a:close/>
                </a:path>
              </a:pathLst>
            </a:custGeom>
            <a:solidFill>
              <a:srgbClr val="94B3D6"/>
            </a:solidFill>
          </p:spPr>
          <p:txBody>
            <a:bodyPr wrap="square" lIns="0" tIns="0" rIns="0" bIns="0" rtlCol="0"/>
            <a:lstStyle/>
            <a:p>
              <a:endParaRPr/>
            </a:p>
          </p:txBody>
        </p:sp>
        <p:sp>
          <p:nvSpPr>
            <p:cNvPr id="17" name="object 17"/>
            <p:cNvSpPr/>
            <p:nvPr/>
          </p:nvSpPr>
          <p:spPr>
            <a:xfrm>
              <a:off x="683514" y="4656581"/>
              <a:ext cx="1247140" cy="480059"/>
            </a:xfrm>
            <a:custGeom>
              <a:avLst/>
              <a:gdLst/>
              <a:ahLst/>
              <a:cxnLst/>
              <a:rect l="l" t="t" r="r" b="b"/>
              <a:pathLst>
                <a:path w="1247139" h="480060">
                  <a:moveTo>
                    <a:pt x="0" y="240030"/>
                  </a:moveTo>
                  <a:lnTo>
                    <a:pt x="14376" y="188530"/>
                  </a:lnTo>
                  <a:lnTo>
                    <a:pt x="55478" y="140884"/>
                  </a:lnTo>
                  <a:lnTo>
                    <a:pt x="120264" y="98261"/>
                  </a:lnTo>
                  <a:lnTo>
                    <a:pt x="160587" y="79199"/>
                  </a:lnTo>
                  <a:lnTo>
                    <a:pt x="205691" y="61831"/>
                  </a:lnTo>
                  <a:lnTo>
                    <a:pt x="255194" y="46305"/>
                  </a:lnTo>
                  <a:lnTo>
                    <a:pt x="308717" y="32766"/>
                  </a:lnTo>
                  <a:lnTo>
                    <a:pt x="365879" y="21360"/>
                  </a:lnTo>
                  <a:lnTo>
                    <a:pt x="426300" y="12234"/>
                  </a:lnTo>
                  <a:lnTo>
                    <a:pt x="489600" y="5535"/>
                  </a:lnTo>
                  <a:lnTo>
                    <a:pt x="555399" y="1408"/>
                  </a:lnTo>
                  <a:lnTo>
                    <a:pt x="623316" y="0"/>
                  </a:lnTo>
                  <a:lnTo>
                    <a:pt x="691241" y="1408"/>
                  </a:lnTo>
                  <a:lnTo>
                    <a:pt x="757046" y="5535"/>
                  </a:lnTo>
                  <a:lnTo>
                    <a:pt x="820350" y="12234"/>
                  </a:lnTo>
                  <a:lnTo>
                    <a:pt x="880774" y="21360"/>
                  </a:lnTo>
                  <a:lnTo>
                    <a:pt x="937937" y="32766"/>
                  </a:lnTo>
                  <a:lnTo>
                    <a:pt x="991459" y="46305"/>
                  </a:lnTo>
                  <a:lnTo>
                    <a:pt x="1040961" y="61831"/>
                  </a:lnTo>
                  <a:lnTo>
                    <a:pt x="1086062" y="79199"/>
                  </a:lnTo>
                  <a:lnTo>
                    <a:pt x="1126382" y="98261"/>
                  </a:lnTo>
                  <a:lnTo>
                    <a:pt x="1161542" y="118872"/>
                  </a:lnTo>
                  <a:lnTo>
                    <a:pt x="1214859" y="164153"/>
                  </a:lnTo>
                  <a:lnTo>
                    <a:pt x="1242975" y="213872"/>
                  </a:lnTo>
                  <a:lnTo>
                    <a:pt x="1246632" y="240030"/>
                  </a:lnTo>
                  <a:lnTo>
                    <a:pt x="1242975" y="266187"/>
                  </a:lnTo>
                  <a:lnTo>
                    <a:pt x="1214859" y="315906"/>
                  </a:lnTo>
                  <a:lnTo>
                    <a:pt x="1161541" y="361188"/>
                  </a:lnTo>
                  <a:lnTo>
                    <a:pt x="1126382" y="381798"/>
                  </a:lnTo>
                  <a:lnTo>
                    <a:pt x="1086062" y="400860"/>
                  </a:lnTo>
                  <a:lnTo>
                    <a:pt x="1040961" y="418228"/>
                  </a:lnTo>
                  <a:lnTo>
                    <a:pt x="991459" y="433754"/>
                  </a:lnTo>
                  <a:lnTo>
                    <a:pt x="937937" y="447294"/>
                  </a:lnTo>
                  <a:lnTo>
                    <a:pt x="880774" y="458699"/>
                  </a:lnTo>
                  <a:lnTo>
                    <a:pt x="820350" y="467825"/>
                  </a:lnTo>
                  <a:lnTo>
                    <a:pt x="757046" y="474524"/>
                  </a:lnTo>
                  <a:lnTo>
                    <a:pt x="691241" y="478651"/>
                  </a:lnTo>
                  <a:lnTo>
                    <a:pt x="623316" y="480060"/>
                  </a:lnTo>
                  <a:lnTo>
                    <a:pt x="555399" y="478651"/>
                  </a:lnTo>
                  <a:lnTo>
                    <a:pt x="489600" y="474524"/>
                  </a:lnTo>
                  <a:lnTo>
                    <a:pt x="426300" y="467825"/>
                  </a:lnTo>
                  <a:lnTo>
                    <a:pt x="365879" y="458699"/>
                  </a:lnTo>
                  <a:lnTo>
                    <a:pt x="308717" y="447294"/>
                  </a:lnTo>
                  <a:lnTo>
                    <a:pt x="255194" y="433754"/>
                  </a:lnTo>
                  <a:lnTo>
                    <a:pt x="205691" y="418228"/>
                  </a:lnTo>
                  <a:lnTo>
                    <a:pt x="160587" y="400860"/>
                  </a:lnTo>
                  <a:lnTo>
                    <a:pt x="120264" y="381798"/>
                  </a:lnTo>
                  <a:lnTo>
                    <a:pt x="85101" y="361188"/>
                  </a:lnTo>
                  <a:lnTo>
                    <a:pt x="31777" y="315906"/>
                  </a:lnTo>
                  <a:lnTo>
                    <a:pt x="3657" y="266187"/>
                  </a:lnTo>
                  <a:lnTo>
                    <a:pt x="0" y="240030"/>
                  </a:lnTo>
                  <a:close/>
                </a:path>
              </a:pathLst>
            </a:custGeom>
            <a:ln w="19812">
              <a:solidFill>
                <a:srgbClr val="244060"/>
              </a:solidFill>
            </a:ln>
          </p:spPr>
          <p:txBody>
            <a:bodyPr wrap="square" lIns="0" tIns="0" rIns="0" bIns="0" rtlCol="0"/>
            <a:lstStyle/>
            <a:p>
              <a:endParaRPr/>
            </a:p>
          </p:txBody>
        </p:sp>
      </p:grpSp>
      <p:sp>
        <p:nvSpPr>
          <p:cNvPr id="18" name="object 18"/>
          <p:cNvSpPr txBox="1"/>
          <p:nvPr/>
        </p:nvSpPr>
        <p:spPr>
          <a:xfrm>
            <a:off x="2445512" y="4786326"/>
            <a:ext cx="742315" cy="228909"/>
          </a:xfrm>
          <a:prstGeom prst="rect">
            <a:avLst/>
          </a:prstGeom>
        </p:spPr>
        <p:txBody>
          <a:bodyPr vert="horz" wrap="square" lIns="0" tIns="13335" rIns="0" bIns="0" rtlCol="0">
            <a:spAutoFit/>
          </a:bodyPr>
          <a:lstStyle/>
          <a:p>
            <a:pPr marL="12700">
              <a:spcBef>
                <a:spcPts val="105"/>
              </a:spcBef>
            </a:pPr>
            <a:r>
              <a:rPr sz="1400" b="1" spc="-15" dirty="0">
                <a:solidFill>
                  <a:srgbClr val="001F5F"/>
                </a:solidFill>
                <a:latin typeface="ＭＳ Ｐゴシック"/>
                <a:cs typeface="ＭＳ Ｐゴシック"/>
              </a:rPr>
              <a:t>仲介業務</a:t>
            </a:r>
            <a:endParaRPr sz="1400">
              <a:latin typeface="ＭＳ Ｐゴシック"/>
              <a:cs typeface="ＭＳ Ｐゴシック"/>
            </a:endParaRPr>
          </a:p>
        </p:txBody>
      </p:sp>
      <p:sp>
        <p:nvSpPr>
          <p:cNvPr id="19" name="object 19"/>
          <p:cNvSpPr txBox="1"/>
          <p:nvPr/>
        </p:nvSpPr>
        <p:spPr>
          <a:xfrm>
            <a:off x="2118157" y="5249671"/>
            <a:ext cx="561975" cy="175048"/>
          </a:xfrm>
          <a:prstGeom prst="rect">
            <a:avLst/>
          </a:prstGeom>
        </p:spPr>
        <p:txBody>
          <a:bodyPr vert="horz" wrap="square" lIns="0" tIns="13335" rIns="0" bIns="0" rtlCol="0">
            <a:spAutoFit/>
          </a:bodyPr>
          <a:lstStyle/>
          <a:p>
            <a:pPr marL="12700">
              <a:spcBef>
                <a:spcPts val="105"/>
              </a:spcBef>
            </a:pPr>
            <a:r>
              <a:rPr sz="1050" spc="-15" dirty="0">
                <a:solidFill>
                  <a:srgbClr val="C76866"/>
                </a:solidFill>
                <a:latin typeface="ＭＳ Ｐゴシック"/>
                <a:cs typeface="ＭＳ Ｐゴシック"/>
              </a:rPr>
              <a:t>仲介機関</a:t>
            </a:r>
            <a:endParaRPr sz="1050">
              <a:latin typeface="ＭＳ Ｐゴシック"/>
              <a:cs typeface="ＭＳ Ｐゴシック"/>
            </a:endParaRPr>
          </a:p>
        </p:txBody>
      </p:sp>
      <p:sp>
        <p:nvSpPr>
          <p:cNvPr id="20" name="object 20"/>
          <p:cNvSpPr txBox="1"/>
          <p:nvPr/>
        </p:nvSpPr>
        <p:spPr>
          <a:xfrm>
            <a:off x="5588001" y="5248402"/>
            <a:ext cx="561975" cy="175048"/>
          </a:xfrm>
          <a:prstGeom prst="rect">
            <a:avLst/>
          </a:prstGeom>
        </p:spPr>
        <p:txBody>
          <a:bodyPr vert="horz" wrap="square" lIns="0" tIns="13335" rIns="0" bIns="0" rtlCol="0">
            <a:spAutoFit/>
          </a:bodyPr>
          <a:lstStyle/>
          <a:p>
            <a:pPr marL="12700">
              <a:spcBef>
                <a:spcPts val="105"/>
              </a:spcBef>
            </a:pPr>
            <a:r>
              <a:rPr sz="1050" spc="-15" dirty="0">
                <a:solidFill>
                  <a:srgbClr val="C76866"/>
                </a:solidFill>
                <a:latin typeface="ＭＳ Ｐゴシック"/>
                <a:cs typeface="ＭＳ Ｐゴシック"/>
              </a:rPr>
              <a:t>仲介機関</a:t>
            </a:r>
            <a:endParaRPr sz="1050">
              <a:latin typeface="ＭＳ Ｐゴシック"/>
              <a:cs typeface="ＭＳ Ｐゴシック"/>
            </a:endParaRPr>
          </a:p>
        </p:txBody>
      </p:sp>
      <p:grpSp>
        <p:nvGrpSpPr>
          <p:cNvPr id="21" name="object 21"/>
          <p:cNvGrpSpPr/>
          <p:nvPr/>
        </p:nvGrpSpPr>
        <p:grpSpPr>
          <a:xfrm>
            <a:off x="4457509" y="2749105"/>
            <a:ext cx="224790" cy="645160"/>
            <a:chOff x="2933509" y="2749105"/>
            <a:chExt cx="224790" cy="645160"/>
          </a:xfrm>
        </p:grpSpPr>
        <p:pic>
          <p:nvPicPr>
            <p:cNvPr id="22" name="object 22"/>
            <p:cNvPicPr/>
            <p:nvPr/>
          </p:nvPicPr>
          <p:blipFill>
            <a:blip r:embed="rId2" cstate="print"/>
            <a:stretch>
              <a:fillRect/>
            </a:stretch>
          </p:blipFill>
          <p:spPr>
            <a:xfrm>
              <a:off x="2938272" y="2753867"/>
              <a:ext cx="214883" cy="635508"/>
            </a:xfrm>
            <a:prstGeom prst="rect">
              <a:avLst/>
            </a:prstGeom>
          </p:spPr>
        </p:pic>
        <p:sp>
          <p:nvSpPr>
            <p:cNvPr id="23" name="object 23"/>
            <p:cNvSpPr/>
            <p:nvPr/>
          </p:nvSpPr>
          <p:spPr>
            <a:xfrm>
              <a:off x="2938272" y="2753867"/>
              <a:ext cx="215265" cy="635635"/>
            </a:xfrm>
            <a:custGeom>
              <a:avLst/>
              <a:gdLst/>
              <a:ahLst/>
              <a:cxnLst/>
              <a:rect l="l" t="t" r="r" b="b"/>
              <a:pathLst>
                <a:path w="215264" h="635635">
                  <a:moveTo>
                    <a:pt x="0" y="107442"/>
                  </a:moveTo>
                  <a:lnTo>
                    <a:pt x="107441" y="0"/>
                  </a:lnTo>
                  <a:lnTo>
                    <a:pt x="214883" y="107442"/>
                  </a:lnTo>
                  <a:lnTo>
                    <a:pt x="161162" y="107442"/>
                  </a:lnTo>
                  <a:lnTo>
                    <a:pt x="161162" y="635508"/>
                  </a:lnTo>
                  <a:lnTo>
                    <a:pt x="53720" y="635508"/>
                  </a:lnTo>
                  <a:lnTo>
                    <a:pt x="53720" y="107442"/>
                  </a:lnTo>
                  <a:lnTo>
                    <a:pt x="0" y="107442"/>
                  </a:lnTo>
                  <a:close/>
                </a:path>
              </a:pathLst>
            </a:custGeom>
            <a:ln w="9144">
              <a:solidFill>
                <a:srgbClr val="385D89"/>
              </a:solidFill>
            </a:ln>
          </p:spPr>
          <p:txBody>
            <a:bodyPr wrap="square" lIns="0" tIns="0" rIns="0" bIns="0" rtlCol="0"/>
            <a:lstStyle/>
            <a:p>
              <a:endParaRPr/>
            </a:p>
          </p:txBody>
        </p:sp>
      </p:grpSp>
      <p:sp>
        <p:nvSpPr>
          <p:cNvPr id="24" name="object 24"/>
          <p:cNvSpPr txBox="1"/>
          <p:nvPr/>
        </p:nvSpPr>
        <p:spPr>
          <a:xfrm>
            <a:off x="5637022" y="3110941"/>
            <a:ext cx="551815" cy="175048"/>
          </a:xfrm>
          <a:prstGeom prst="rect">
            <a:avLst/>
          </a:prstGeom>
        </p:spPr>
        <p:txBody>
          <a:bodyPr vert="horz" wrap="square" lIns="0" tIns="13335" rIns="0" bIns="0" rtlCol="0">
            <a:spAutoFit/>
          </a:bodyPr>
          <a:lstStyle/>
          <a:p>
            <a:pPr marL="12700">
              <a:spcBef>
                <a:spcPts val="105"/>
              </a:spcBef>
            </a:pPr>
            <a:r>
              <a:rPr sz="1050" spc="-20" dirty="0">
                <a:solidFill>
                  <a:srgbClr val="622422"/>
                </a:solidFill>
                <a:latin typeface="ＭＳ Ｐゴシック"/>
                <a:cs typeface="ＭＳ Ｐゴシック"/>
              </a:rPr>
              <a:t>その他の</a:t>
            </a:r>
            <a:endParaRPr sz="1050">
              <a:latin typeface="ＭＳ Ｐゴシック"/>
              <a:cs typeface="ＭＳ Ｐゴシック"/>
            </a:endParaRPr>
          </a:p>
        </p:txBody>
      </p:sp>
      <p:sp>
        <p:nvSpPr>
          <p:cNvPr id="25" name="object 25"/>
          <p:cNvSpPr txBox="1"/>
          <p:nvPr/>
        </p:nvSpPr>
        <p:spPr>
          <a:xfrm>
            <a:off x="6336539" y="3110941"/>
            <a:ext cx="696595" cy="175048"/>
          </a:xfrm>
          <a:prstGeom prst="rect">
            <a:avLst/>
          </a:prstGeom>
        </p:spPr>
        <p:txBody>
          <a:bodyPr vert="horz" wrap="square" lIns="0" tIns="13335" rIns="0" bIns="0" rtlCol="0">
            <a:spAutoFit/>
          </a:bodyPr>
          <a:lstStyle/>
          <a:p>
            <a:pPr marL="12700">
              <a:spcBef>
                <a:spcPts val="105"/>
              </a:spcBef>
            </a:pPr>
            <a:r>
              <a:rPr sz="1050" spc="-20" dirty="0">
                <a:solidFill>
                  <a:srgbClr val="622422"/>
                </a:solidFill>
                <a:latin typeface="ＭＳ Ｐゴシック"/>
                <a:cs typeface="ＭＳ Ｐゴシック"/>
              </a:rPr>
              <a:t>民間事業者</a:t>
            </a:r>
            <a:endParaRPr sz="1050">
              <a:latin typeface="ＭＳ Ｐゴシック"/>
              <a:cs typeface="ＭＳ Ｐゴシック"/>
            </a:endParaRPr>
          </a:p>
        </p:txBody>
      </p:sp>
      <p:sp>
        <p:nvSpPr>
          <p:cNvPr id="26" name="object 26"/>
          <p:cNvSpPr txBox="1"/>
          <p:nvPr/>
        </p:nvSpPr>
        <p:spPr>
          <a:xfrm>
            <a:off x="5648326" y="4338320"/>
            <a:ext cx="551815" cy="175048"/>
          </a:xfrm>
          <a:prstGeom prst="rect">
            <a:avLst/>
          </a:prstGeom>
        </p:spPr>
        <p:txBody>
          <a:bodyPr vert="horz" wrap="square" lIns="0" tIns="13335" rIns="0" bIns="0" rtlCol="0">
            <a:spAutoFit/>
          </a:bodyPr>
          <a:lstStyle/>
          <a:p>
            <a:pPr marL="12700">
              <a:spcBef>
                <a:spcPts val="105"/>
              </a:spcBef>
            </a:pPr>
            <a:r>
              <a:rPr sz="1050" spc="-15" dirty="0">
                <a:solidFill>
                  <a:srgbClr val="622422"/>
                </a:solidFill>
                <a:latin typeface="ＭＳ Ｐゴシック"/>
                <a:cs typeface="ＭＳ Ｐゴシック"/>
              </a:rPr>
              <a:t>その他の</a:t>
            </a:r>
            <a:endParaRPr sz="1050">
              <a:latin typeface="ＭＳ Ｐゴシック"/>
              <a:cs typeface="ＭＳ Ｐゴシック"/>
            </a:endParaRPr>
          </a:p>
        </p:txBody>
      </p:sp>
      <p:sp>
        <p:nvSpPr>
          <p:cNvPr id="27" name="object 27"/>
          <p:cNvSpPr txBox="1"/>
          <p:nvPr/>
        </p:nvSpPr>
        <p:spPr>
          <a:xfrm>
            <a:off x="6334126" y="4338320"/>
            <a:ext cx="730885" cy="305468"/>
          </a:xfrm>
          <a:prstGeom prst="rect">
            <a:avLst/>
          </a:prstGeom>
        </p:spPr>
        <p:txBody>
          <a:bodyPr vert="horz" wrap="square" lIns="0" tIns="13335" rIns="0" bIns="0" rtlCol="0">
            <a:spAutoFit/>
          </a:bodyPr>
          <a:lstStyle/>
          <a:p>
            <a:pPr marL="26034">
              <a:lnSpc>
                <a:spcPts val="1255"/>
              </a:lnSpc>
              <a:spcBef>
                <a:spcPts val="105"/>
              </a:spcBef>
            </a:pPr>
            <a:r>
              <a:rPr sz="1050" spc="-10" dirty="0">
                <a:solidFill>
                  <a:srgbClr val="622422"/>
                </a:solidFill>
                <a:latin typeface="ＭＳ Ｐゴシック"/>
                <a:cs typeface="ＭＳ Ｐゴシック"/>
              </a:rPr>
              <a:t>民間事業者</a:t>
            </a:r>
            <a:endParaRPr sz="1050">
              <a:latin typeface="ＭＳ Ｐゴシック"/>
              <a:cs typeface="ＭＳ Ｐゴシック"/>
            </a:endParaRPr>
          </a:p>
          <a:p>
            <a:pPr marL="12700">
              <a:lnSpc>
                <a:spcPts val="1075"/>
              </a:lnSpc>
            </a:pPr>
            <a:r>
              <a:rPr sz="900" dirty="0">
                <a:solidFill>
                  <a:srgbClr val="622422"/>
                </a:solidFill>
                <a:latin typeface="ＭＳ Ｐゴシック"/>
                <a:cs typeface="ＭＳ Ｐゴシック"/>
              </a:rPr>
              <a:t>（</a:t>
            </a:r>
            <a:r>
              <a:rPr sz="900" spc="-10" dirty="0">
                <a:solidFill>
                  <a:srgbClr val="622422"/>
                </a:solidFill>
                <a:latin typeface="ＭＳ Ｐゴシック"/>
                <a:cs typeface="ＭＳ Ｐゴシック"/>
              </a:rPr>
              <a:t>アウトソース</a:t>
            </a:r>
            <a:r>
              <a:rPr sz="900" spc="-50" dirty="0">
                <a:solidFill>
                  <a:srgbClr val="622422"/>
                </a:solidFill>
                <a:latin typeface="ＭＳ Ｐゴシック"/>
                <a:cs typeface="ＭＳ Ｐゴシック"/>
              </a:rPr>
              <a:t>）</a:t>
            </a:r>
            <a:endParaRPr sz="900">
              <a:latin typeface="ＭＳ Ｐゴシック"/>
              <a:cs typeface="ＭＳ Ｐゴシック"/>
            </a:endParaRPr>
          </a:p>
        </p:txBody>
      </p:sp>
      <p:grpSp>
        <p:nvGrpSpPr>
          <p:cNvPr id="28" name="object 28"/>
          <p:cNvGrpSpPr/>
          <p:nvPr/>
        </p:nvGrpSpPr>
        <p:grpSpPr>
          <a:xfrm>
            <a:off x="2735390" y="2735389"/>
            <a:ext cx="3636645" cy="3060700"/>
            <a:chOff x="1211389" y="2735389"/>
            <a:chExt cx="3636645" cy="3060700"/>
          </a:xfrm>
        </p:grpSpPr>
        <p:pic>
          <p:nvPicPr>
            <p:cNvPr id="29" name="object 29"/>
            <p:cNvPicPr/>
            <p:nvPr/>
          </p:nvPicPr>
          <p:blipFill>
            <a:blip r:embed="rId3" cstate="print"/>
            <a:stretch>
              <a:fillRect/>
            </a:stretch>
          </p:blipFill>
          <p:spPr>
            <a:xfrm>
              <a:off x="1216152" y="5231891"/>
              <a:ext cx="216407" cy="539495"/>
            </a:xfrm>
            <a:prstGeom prst="rect">
              <a:avLst/>
            </a:prstGeom>
          </p:spPr>
        </p:pic>
        <p:sp>
          <p:nvSpPr>
            <p:cNvPr id="30" name="object 30"/>
            <p:cNvSpPr/>
            <p:nvPr/>
          </p:nvSpPr>
          <p:spPr>
            <a:xfrm>
              <a:off x="1216152" y="5231891"/>
              <a:ext cx="216535" cy="539750"/>
            </a:xfrm>
            <a:custGeom>
              <a:avLst/>
              <a:gdLst/>
              <a:ahLst/>
              <a:cxnLst/>
              <a:rect l="l" t="t" r="r" b="b"/>
              <a:pathLst>
                <a:path w="216534" h="539750">
                  <a:moveTo>
                    <a:pt x="0" y="108203"/>
                  </a:moveTo>
                  <a:lnTo>
                    <a:pt x="108203" y="0"/>
                  </a:lnTo>
                  <a:lnTo>
                    <a:pt x="216407" y="108203"/>
                  </a:lnTo>
                  <a:lnTo>
                    <a:pt x="162306" y="108203"/>
                  </a:lnTo>
                  <a:lnTo>
                    <a:pt x="162306" y="539495"/>
                  </a:lnTo>
                  <a:lnTo>
                    <a:pt x="54101" y="539495"/>
                  </a:lnTo>
                  <a:lnTo>
                    <a:pt x="54101" y="108203"/>
                  </a:lnTo>
                  <a:lnTo>
                    <a:pt x="0" y="108203"/>
                  </a:lnTo>
                  <a:close/>
                </a:path>
              </a:pathLst>
            </a:custGeom>
            <a:ln w="9144">
              <a:solidFill>
                <a:srgbClr val="385D89"/>
              </a:solidFill>
            </a:ln>
          </p:spPr>
          <p:txBody>
            <a:bodyPr wrap="square" lIns="0" tIns="0" rIns="0" bIns="0" rtlCol="0"/>
            <a:lstStyle/>
            <a:p>
              <a:endParaRPr/>
            </a:p>
          </p:txBody>
        </p:sp>
        <p:pic>
          <p:nvPicPr>
            <p:cNvPr id="31" name="object 31"/>
            <p:cNvPicPr/>
            <p:nvPr/>
          </p:nvPicPr>
          <p:blipFill>
            <a:blip r:embed="rId4" cstate="print"/>
            <a:stretch>
              <a:fillRect/>
            </a:stretch>
          </p:blipFill>
          <p:spPr>
            <a:xfrm>
              <a:off x="4628387" y="5207507"/>
              <a:ext cx="214884" cy="583692"/>
            </a:xfrm>
            <a:prstGeom prst="rect">
              <a:avLst/>
            </a:prstGeom>
          </p:spPr>
        </p:pic>
        <p:sp>
          <p:nvSpPr>
            <p:cNvPr id="32" name="object 32"/>
            <p:cNvSpPr/>
            <p:nvPr/>
          </p:nvSpPr>
          <p:spPr>
            <a:xfrm>
              <a:off x="4628387" y="5207507"/>
              <a:ext cx="215265" cy="584200"/>
            </a:xfrm>
            <a:custGeom>
              <a:avLst/>
              <a:gdLst/>
              <a:ahLst/>
              <a:cxnLst/>
              <a:rect l="l" t="t" r="r" b="b"/>
              <a:pathLst>
                <a:path w="215264" h="584200">
                  <a:moveTo>
                    <a:pt x="0" y="107442"/>
                  </a:moveTo>
                  <a:lnTo>
                    <a:pt x="107441" y="0"/>
                  </a:lnTo>
                  <a:lnTo>
                    <a:pt x="214884" y="107442"/>
                  </a:lnTo>
                  <a:lnTo>
                    <a:pt x="161162" y="107442"/>
                  </a:lnTo>
                  <a:lnTo>
                    <a:pt x="161162" y="583692"/>
                  </a:lnTo>
                  <a:lnTo>
                    <a:pt x="53721" y="583692"/>
                  </a:lnTo>
                  <a:lnTo>
                    <a:pt x="53721" y="107442"/>
                  </a:lnTo>
                  <a:lnTo>
                    <a:pt x="0" y="107442"/>
                  </a:lnTo>
                  <a:close/>
                </a:path>
              </a:pathLst>
            </a:custGeom>
            <a:ln w="9144">
              <a:solidFill>
                <a:srgbClr val="385D89"/>
              </a:solidFill>
            </a:ln>
          </p:spPr>
          <p:txBody>
            <a:bodyPr wrap="square" lIns="0" tIns="0" rIns="0" bIns="0" rtlCol="0"/>
            <a:lstStyle/>
            <a:p>
              <a:endParaRPr/>
            </a:p>
          </p:txBody>
        </p:sp>
        <p:pic>
          <p:nvPicPr>
            <p:cNvPr id="33" name="object 33"/>
            <p:cNvPicPr/>
            <p:nvPr/>
          </p:nvPicPr>
          <p:blipFill>
            <a:blip r:embed="rId2" cstate="print"/>
            <a:stretch>
              <a:fillRect/>
            </a:stretch>
          </p:blipFill>
          <p:spPr>
            <a:xfrm>
              <a:off x="4628387" y="2740151"/>
              <a:ext cx="214884" cy="635508"/>
            </a:xfrm>
            <a:prstGeom prst="rect">
              <a:avLst/>
            </a:prstGeom>
          </p:spPr>
        </p:pic>
        <p:sp>
          <p:nvSpPr>
            <p:cNvPr id="34" name="object 34"/>
            <p:cNvSpPr/>
            <p:nvPr/>
          </p:nvSpPr>
          <p:spPr>
            <a:xfrm>
              <a:off x="4628387" y="2740151"/>
              <a:ext cx="215265" cy="635635"/>
            </a:xfrm>
            <a:custGeom>
              <a:avLst/>
              <a:gdLst/>
              <a:ahLst/>
              <a:cxnLst/>
              <a:rect l="l" t="t" r="r" b="b"/>
              <a:pathLst>
                <a:path w="215264" h="635635">
                  <a:moveTo>
                    <a:pt x="0" y="107442"/>
                  </a:moveTo>
                  <a:lnTo>
                    <a:pt x="107441" y="0"/>
                  </a:lnTo>
                  <a:lnTo>
                    <a:pt x="214884" y="107442"/>
                  </a:lnTo>
                  <a:lnTo>
                    <a:pt x="161162" y="107442"/>
                  </a:lnTo>
                  <a:lnTo>
                    <a:pt x="161162" y="635508"/>
                  </a:lnTo>
                  <a:lnTo>
                    <a:pt x="53721" y="635508"/>
                  </a:lnTo>
                  <a:lnTo>
                    <a:pt x="53721" y="107442"/>
                  </a:lnTo>
                  <a:lnTo>
                    <a:pt x="0" y="107442"/>
                  </a:lnTo>
                  <a:close/>
                </a:path>
              </a:pathLst>
            </a:custGeom>
            <a:ln w="9144">
              <a:solidFill>
                <a:srgbClr val="385D89"/>
              </a:solidFill>
            </a:ln>
          </p:spPr>
          <p:txBody>
            <a:bodyPr wrap="square" lIns="0" tIns="0" rIns="0" bIns="0" rtlCol="0"/>
            <a:lstStyle/>
            <a:p>
              <a:endParaRPr/>
            </a:p>
          </p:txBody>
        </p:sp>
      </p:grpSp>
      <p:sp>
        <p:nvSpPr>
          <p:cNvPr id="35" name="object 35"/>
          <p:cNvSpPr txBox="1"/>
          <p:nvPr/>
        </p:nvSpPr>
        <p:spPr>
          <a:xfrm>
            <a:off x="3858896" y="5251450"/>
            <a:ext cx="561975" cy="175048"/>
          </a:xfrm>
          <a:prstGeom prst="rect">
            <a:avLst/>
          </a:prstGeom>
        </p:spPr>
        <p:txBody>
          <a:bodyPr vert="horz" wrap="square" lIns="0" tIns="13335" rIns="0" bIns="0" rtlCol="0">
            <a:spAutoFit/>
          </a:bodyPr>
          <a:lstStyle/>
          <a:p>
            <a:pPr marL="12700">
              <a:spcBef>
                <a:spcPts val="105"/>
              </a:spcBef>
            </a:pPr>
            <a:r>
              <a:rPr sz="1050" spc="-15" dirty="0">
                <a:solidFill>
                  <a:srgbClr val="C76866"/>
                </a:solidFill>
                <a:latin typeface="ＭＳ Ｐゴシック"/>
                <a:cs typeface="ＭＳ Ｐゴシック"/>
              </a:rPr>
              <a:t>仲介機関</a:t>
            </a:r>
            <a:endParaRPr sz="1050">
              <a:latin typeface="ＭＳ Ｐゴシック"/>
              <a:cs typeface="ＭＳ Ｐゴシック"/>
            </a:endParaRPr>
          </a:p>
        </p:txBody>
      </p:sp>
      <p:grpSp>
        <p:nvGrpSpPr>
          <p:cNvPr id="36" name="object 36"/>
          <p:cNvGrpSpPr/>
          <p:nvPr/>
        </p:nvGrpSpPr>
        <p:grpSpPr>
          <a:xfrm>
            <a:off x="4457510" y="3410458"/>
            <a:ext cx="2484755" cy="2364740"/>
            <a:chOff x="2933509" y="3410458"/>
            <a:chExt cx="2484755" cy="2364740"/>
          </a:xfrm>
        </p:grpSpPr>
        <p:pic>
          <p:nvPicPr>
            <p:cNvPr id="37" name="object 37"/>
            <p:cNvPicPr/>
            <p:nvPr/>
          </p:nvPicPr>
          <p:blipFill>
            <a:blip r:embed="rId5" cstate="print"/>
            <a:stretch>
              <a:fillRect/>
            </a:stretch>
          </p:blipFill>
          <p:spPr>
            <a:xfrm>
              <a:off x="2938272" y="5228844"/>
              <a:ext cx="214883" cy="541019"/>
            </a:xfrm>
            <a:prstGeom prst="rect">
              <a:avLst/>
            </a:prstGeom>
          </p:spPr>
        </p:pic>
        <p:sp>
          <p:nvSpPr>
            <p:cNvPr id="38" name="object 38"/>
            <p:cNvSpPr/>
            <p:nvPr/>
          </p:nvSpPr>
          <p:spPr>
            <a:xfrm>
              <a:off x="2938272" y="5228844"/>
              <a:ext cx="215265" cy="541020"/>
            </a:xfrm>
            <a:custGeom>
              <a:avLst/>
              <a:gdLst/>
              <a:ahLst/>
              <a:cxnLst/>
              <a:rect l="l" t="t" r="r" b="b"/>
              <a:pathLst>
                <a:path w="215264" h="541020">
                  <a:moveTo>
                    <a:pt x="0" y="107441"/>
                  </a:moveTo>
                  <a:lnTo>
                    <a:pt x="107441" y="0"/>
                  </a:lnTo>
                  <a:lnTo>
                    <a:pt x="214883" y="107441"/>
                  </a:lnTo>
                  <a:lnTo>
                    <a:pt x="161162" y="107441"/>
                  </a:lnTo>
                  <a:lnTo>
                    <a:pt x="161162" y="541019"/>
                  </a:lnTo>
                  <a:lnTo>
                    <a:pt x="53720" y="541019"/>
                  </a:lnTo>
                  <a:lnTo>
                    <a:pt x="53720" y="107441"/>
                  </a:lnTo>
                  <a:lnTo>
                    <a:pt x="0" y="107441"/>
                  </a:lnTo>
                  <a:close/>
                </a:path>
              </a:pathLst>
            </a:custGeom>
            <a:ln w="9143">
              <a:solidFill>
                <a:srgbClr val="385D89"/>
              </a:solidFill>
            </a:ln>
          </p:spPr>
          <p:txBody>
            <a:bodyPr wrap="square" lIns="0" tIns="0" rIns="0" bIns="0" rtlCol="0"/>
            <a:lstStyle/>
            <a:p>
              <a:endParaRPr/>
            </a:p>
          </p:txBody>
        </p:sp>
        <p:sp>
          <p:nvSpPr>
            <p:cNvPr id="39" name="object 39"/>
            <p:cNvSpPr/>
            <p:nvPr/>
          </p:nvSpPr>
          <p:spPr>
            <a:xfrm>
              <a:off x="4159758" y="3420618"/>
              <a:ext cx="1248410" cy="480059"/>
            </a:xfrm>
            <a:custGeom>
              <a:avLst/>
              <a:gdLst/>
              <a:ahLst/>
              <a:cxnLst/>
              <a:rect l="l" t="t" r="r" b="b"/>
              <a:pathLst>
                <a:path w="1248410" h="480060">
                  <a:moveTo>
                    <a:pt x="624077" y="0"/>
                  </a:moveTo>
                  <a:lnTo>
                    <a:pt x="556076" y="1408"/>
                  </a:lnTo>
                  <a:lnTo>
                    <a:pt x="490195" y="5535"/>
                  </a:lnTo>
                  <a:lnTo>
                    <a:pt x="426817" y="12234"/>
                  </a:lnTo>
                  <a:lnTo>
                    <a:pt x="366321" y="21360"/>
                  </a:lnTo>
                  <a:lnTo>
                    <a:pt x="309089" y="32766"/>
                  </a:lnTo>
                  <a:lnTo>
                    <a:pt x="255501" y="46305"/>
                  </a:lnTo>
                  <a:lnTo>
                    <a:pt x="205938" y="61831"/>
                  </a:lnTo>
                  <a:lnTo>
                    <a:pt x="160780" y="79199"/>
                  </a:lnTo>
                  <a:lnTo>
                    <a:pt x="120408" y="98261"/>
                  </a:lnTo>
                  <a:lnTo>
                    <a:pt x="85202" y="118872"/>
                  </a:lnTo>
                  <a:lnTo>
                    <a:pt x="31815" y="164153"/>
                  </a:lnTo>
                  <a:lnTo>
                    <a:pt x="3661" y="213872"/>
                  </a:lnTo>
                  <a:lnTo>
                    <a:pt x="0" y="240030"/>
                  </a:lnTo>
                  <a:lnTo>
                    <a:pt x="3661" y="266187"/>
                  </a:lnTo>
                  <a:lnTo>
                    <a:pt x="31815" y="315906"/>
                  </a:lnTo>
                  <a:lnTo>
                    <a:pt x="85202" y="361188"/>
                  </a:lnTo>
                  <a:lnTo>
                    <a:pt x="120408" y="381798"/>
                  </a:lnTo>
                  <a:lnTo>
                    <a:pt x="160780" y="400860"/>
                  </a:lnTo>
                  <a:lnTo>
                    <a:pt x="205938" y="418228"/>
                  </a:lnTo>
                  <a:lnTo>
                    <a:pt x="255501" y="433754"/>
                  </a:lnTo>
                  <a:lnTo>
                    <a:pt x="309089" y="447294"/>
                  </a:lnTo>
                  <a:lnTo>
                    <a:pt x="366321" y="458699"/>
                  </a:lnTo>
                  <a:lnTo>
                    <a:pt x="426817" y="467825"/>
                  </a:lnTo>
                  <a:lnTo>
                    <a:pt x="490195" y="474524"/>
                  </a:lnTo>
                  <a:lnTo>
                    <a:pt x="556076" y="478651"/>
                  </a:lnTo>
                  <a:lnTo>
                    <a:pt x="624077" y="480060"/>
                  </a:lnTo>
                  <a:lnTo>
                    <a:pt x="692079" y="478651"/>
                  </a:lnTo>
                  <a:lnTo>
                    <a:pt x="757960" y="474524"/>
                  </a:lnTo>
                  <a:lnTo>
                    <a:pt x="821338" y="467825"/>
                  </a:lnTo>
                  <a:lnTo>
                    <a:pt x="881834" y="458699"/>
                  </a:lnTo>
                  <a:lnTo>
                    <a:pt x="939066" y="447294"/>
                  </a:lnTo>
                  <a:lnTo>
                    <a:pt x="992654" y="433754"/>
                  </a:lnTo>
                  <a:lnTo>
                    <a:pt x="1042217" y="418228"/>
                  </a:lnTo>
                  <a:lnTo>
                    <a:pt x="1087375" y="400860"/>
                  </a:lnTo>
                  <a:lnTo>
                    <a:pt x="1127747" y="381798"/>
                  </a:lnTo>
                  <a:lnTo>
                    <a:pt x="1162953" y="361188"/>
                  </a:lnTo>
                  <a:lnTo>
                    <a:pt x="1216340" y="315906"/>
                  </a:lnTo>
                  <a:lnTo>
                    <a:pt x="1244494" y="266187"/>
                  </a:lnTo>
                  <a:lnTo>
                    <a:pt x="1248155" y="240030"/>
                  </a:lnTo>
                  <a:lnTo>
                    <a:pt x="1244494" y="213872"/>
                  </a:lnTo>
                  <a:lnTo>
                    <a:pt x="1216340" y="164153"/>
                  </a:lnTo>
                  <a:lnTo>
                    <a:pt x="1162953" y="118872"/>
                  </a:lnTo>
                  <a:lnTo>
                    <a:pt x="1127747" y="98261"/>
                  </a:lnTo>
                  <a:lnTo>
                    <a:pt x="1087375" y="79199"/>
                  </a:lnTo>
                  <a:lnTo>
                    <a:pt x="1042217" y="61831"/>
                  </a:lnTo>
                  <a:lnTo>
                    <a:pt x="992654" y="46305"/>
                  </a:lnTo>
                  <a:lnTo>
                    <a:pt x="939066" y="32765"/>
                  </a:lnTo>
                  <a:lnTo>
                    <a:pt x="881834" y="21360"/>
                  </a:lnTo>
                  <a:lnTo>
                    <a:pt x="821338" y="12234"/>
                  </a:lnTo>
                  <a:lnTo>
                    <a:pt x="757960" y="5535"/>
                  </a:lnTo>
                  <a:lnTo>
                    <a:pt x="692079" y="1408"/>
                  </a:lnTo>
                  <a:lnTo>
                    <a:pt x="624077" y="0"/>
                  </a:lnTo>
                  <a:close/>
                </a:path>
              </a:pathLst>
            </a:custGeom>
            <a:solidFill>
              <a:srgbClr val="77923B"/>
            </a:solidFill>
          </p:spPr>
          <p:txBody>
            <a:bodyPr wrap="square" lIns="0" tIns="0" rIns="0" bIns="0" rtlCol="0"/>
            <a:lstStyle/>
            <a:p>
              <a:endParaRPr/>
            </a:p>
          </p:txBody>
        </p:sp>
        <p:sp>
          <p:nvSpPr>
            <p:cNvPr id="40" name="object 40"/>
            <p:cNvSpPr/>
            <p:nvPr/>
          </p:nvSpPr>
          <p:spPr>
            <a:xfrm>
              <a:off x="4159758" y="3420618"/>
              <a:ext cx="1248410" cy="480059"/>
            </a:xfrm>
            <a:custGeom>
              <a:avLst/>
              <a:gdLst/>
              <a:ahLst/>
              <a:cxnLst/>
              <a:rect l="l" t="t" r="r" b="b"/>
              <a:pathLst>
                <a:path w="1248410" h="480060">
                  <a:moveTo>
                    <a:pt x="0" y="240030"/>
                  </a:moveTo>
                  <a:lnTo>
                    <a:pt x="14393" y="188530"/>
                  </a:lnTo>
                  <a:lnTo>
                    <a:pt x="55544" y="140884"/>
                  </a:lnTo>
                  <a:lnTo>
                    <a:pt x="120408" y="98261"/>
                  </a:lnTo>
                  <a:lnTo>
                    <a:pt x="160780" y="79199"/>
                  </a:lnTo>
                  <a:lnTo>
                    <a:pt x="205938" y="61831"/>
                  </a:lnTo>
                  <a:lnTo>
                    <a:pt x="255501" y="46305"/>
                  </a:lnTo>
                  <a:lnTo>
                    <a:pt x="309089" y="32766"/>
                  </a:lnTo>
                  <a:lnTo>
                    <a:pt x="366321" y="21360"/>
                  </a:lnTo>
                  <a:lnTo>
                    <a:pt x="426817" y="12234"/>
                  </a:lnTo>
                  <a:lnTo>
                    <a:pt x="490195" y="5535"/>
                  </a:lnTo>
                  <a:lnTo>
                    <a:pt x="556076" y="1408"/>
                  </a:lnTo>
                  <a:lnTo>
                    <a:pt x="624077" y="0"/>
                  </a:lnTo>
                  <a:lnTo>
                    <a:pt x="692079" y="1408"/>
                  </a:lnTo>
                  <a:lnTo>
                    <a:pt x="757960" y="5535"/>
                  </a:lnTo>
                  <a:lnTo>
                    <a:pt x="821338" y="12234"/>
                  </a:lnTo>
                  <a:lnTo>
                    <a:pt x="881834" y="21360"/>
                  </a:lnTo>
                  <a:lnTo>
                    <a:pt x="939066" y="32765"/>
                  </a:lnTo>
                  <a:lnTo>
                    <a:pt x="992654" y="46305"/>
                  </a:lnTo>
                  <a:lnTo>
                    <a:pt x="1042217" y="61831"/>
                  </a:lnTo>
                  <a:lnTo>
                    <a:pt x="1087375" y="79199"/>
                  </a:lnTo>
                  <a:lnTo>
                    <a:pt x="1127747" y="98261"/>
                  </a:lnTo>
                  <a:lnTo>
                    <a:pt x="1162953" y="118872"/>
                  </a:lnTo>
                  <a:lnTo>
                    <a:pt x="1216340" y="164153"/>
                  </a:lnTo>
                  <a:lnTo>
                    <a:pt x="1244494" y="213872"/>
                  </a:lnTo>
                  <a:lnTo>
                    <a:pt x="1248155" y="240030"/>
                  </a:lnTo>
                  <a:lnTo>
                    <a:pt x="1244494" y="266187"/>
                  </a:lnTo>
                  <a:lnTo>
                    <a:pt x="1216340" y="315906"/>
                  </a:lnTo>
                  <a:lnTo>
                    <a:pt x="1162953" y="361188"/>
                  </a:lnTo>
                  <a:lnTo>
                    <a:pt x="1127747" y="381798"/>
                  </a:lnTo>
                  <a:lnTo>
                    <a:pt x="1087375" y="400860"/>
                  </a:lnTo>
                  <a:lnTo>
                    <a:pt x="1042217" y="418228"/>
                  </a:lnTo>
                  <a:lnTo>
                    <a:pt x="992654" y="433754"/>
                  </a:lnTo>
                  <a:lnTo>
                    <a:pt x="939066" y="447294"/>
                  </a:lnTo>
                  <a:lnTo>
                    <a:pt x="881834" y="458699"/>
                  </a:lnTo>
                  <a:lnTo>
                    <a:pt x="821338" y="467825"/>
                  </a:lnTo>
                  <a:lnTo>
                    <a:pt x="757960" y="474524"/>
                  </a:lnTo>
                  <a:lnTo>
                    <a:pt x="692079" y="478651"/>
                  </a:lnTo>
                  <a:lnTo>
                    <a:pt x="624077" y="480060"/>
                  </a:lnTo>
                  <a:lnTo>
                    <a:pt x="556076" y="478651"/>
                  </a:lnTo>
                  <a:lnTo>
                    <a:pt x="490195" y="474524"/>
                  </a:lnTo>
                  <a:lnTo>
                    <a:pt x="426817" y="467825"/>
                  </a:lnTo>
                  <a:lnTo>
                    <a:pt x="366321" y="458699"/>
                  </a:lnTo>
                  <a:lnTo>
                    <a:pt x="309089" y="447294"/>
                  </a:lnTo>
                  <a:lnTo>
                    <a:pt x="255501" y="433754"/>
                  </a:lnTo>
                  <a:lnTo>
                    <a:pt x="205938" y="418228"/>
                  </a:lnTo>
                  <a:lnTo>
                    <a:pt x="160780" y="400860"/>
                  </a:lnTo>
                  <a:lnTo>
                    <a:pt x="120408" y="381798"/>
                  </a:lnTo>
                  <a:lnTo>
                    <a:pt x="85202" y="361188"/>
                  </a:lnTo>
                  <a:lnTo>
                    <a:pt x="31815" y="315906"/>
                  </a:lnTo>
                  <a:lnTo>
                    <a:pt x="3661" y="266187"/>
                  </a:lnTo>
                  <a:lnTo>
                    <a:pt x="0" y="240030"/>
                  </a:lnTo>
                  <a:close/>
                </a:path>
              </a:pathLst>
            </a:custGeom>
            <a:ln w="19812">
              <a:solidFill>
                <a:srgbClr val="4F6128"/>
              </a:solidFill>
            </a:ln>
          </p:spPr>
          <p:txBody>
            <a:bodyPr wrap="square" lIns="0" tIns="0" rIns="0" bIns="0" rtlCol="0"/>
            <a:lstStyle/>
            <a:p>
              <a:endParaRPr/>
            </a:p>
          </p:txBody>
        </p:sp>
      </p:grpSp>
      <p:sp>
        <p:nvSpPr>
          <p:cNvPr id="41" name="object 41"/>
          <p:cNvSpPr txBox="1"/>
          <p:nvPr/>
        </p:nvSpPr>
        <p:spPr>
          <a:xfrm>
            <a:off x="2039873" y="2155698"/>
            <a:ext cx="5027930" cy="383438"/>
          </a:xfrm>
          <a:prstGeom prst="rect">
            <a:avLst/>
          </a:prstGeom>
          <a:solidFill>
            <a:srgbClr val="B8CDE4"/>
          </a:solidFill>
          <a:ln w="19811">
            <a:solidFill>
              <a:srgbClr val="41709C"/>
            </a:solidFill>
          </a:ln>
        </p:spPr>
        <p:txBody>
          <a:bodyPr vert="horz" wrap="square" lIns="0" tIns="135890" rIns="0" bIns="0" rtlCol="0">
            <a:spAutoFit/>
          </a:bodyPr>
          <a:lstStyle/>
          <a:p>
            <a:pPr marL="349250" algn="ctr">
              <a:spcBef>
                <a:spcPts val="1070"/>
              </a:spcBef>
            </a:pPr>
            <a:r>
              <a:rPr sz="1600" spc="-10" dirty="0">
                <a:latin typeface="ＭＳ ゴシック"/>
                <a:cs typeface="ＭＳ ゴシック"/>
              </a:rPr>
              <a:t>ユ</a:t>
            </a:r>
            <a:r>
              <a:rPr sz="1600" spc="-25" dirty="0">
                <a:latin typeface="ＭＳ ゴシック"/>
                <a:cs typeface="ＭＳ ゴシック"/>
              </a:rPr>
              <a:t>ーザ</a:t>
            </a:r>
            <a:r>
              <a:rPr sz="1600" spc="-50" dirty="0">
                <a:latin typeface="ＭＳ ゴシック"/>
                <a:cs typeface="ＭＳ ゴシック"/>
              </a:rPr>
              <a:t>ー</a:t>
            </a:r>
            <a:endParaRPr sz="1600">
              <a:latin typeface="ＭＳ ゴシック"/>
              <a:cs typeface="ＭＳ ゴシック"/>
            </a:endParaRPr>
          </a:p>
        </p:txBody>
      </p:sp>
      <p:sp>
        <p:nvSpPr>
          <p:cNvPr id="42" name="object 42"/>
          <p:cNvSpPr txBox="1"/>
          <p:nvPr/>
        </p:nvSpPr>
        <p:spPr>
          <a:xfrm>
            <a:off x="5890640" y="3544951"/>
            <a:ext cx="939800" cy="197490"/>
          </a:xfrm>
          <a:prstGeom prst="rect">
            <a:avLst/>
          </a:prstGeom>
        </p:spPr>
        <p:txBody>
          <a:bodyPr vert="horz" wrap="square" lIns="0" tIns="12700" rIns="0" bIns="0" rtlCol="0">
            <a:spAutoFit/>
          </a:bodyPr>
          <a:lstStyle/>
          <a:p>
            <a:pPr marL="12700">
              <a:spcBef>
                <a:spcPts val="100"/>
              </a:spcBef>
            </a:pPr>
            <a:r>
              <a:rPr sz="1200" b="1" spc="-20" dirty="0">
                <a:solidFill>
                  <a:srgbClr val="FFFFFF"/>
                </a:solidFill>
                <a:latin typeface="ＭＳ ゴシック"/>
                <a:cs typeface="ＭＳ ゴシック"/>
              </a:rPr>
              <a:t>追加サービ</a:t>
            </a:r>
            <a:r>
              <a:rPr sz="1200" b="1" spc="-50" dirty="0">
                <a:solidFill>
                  <a:srgbClr val="FFFFFF"/>
                </a:solidFill>
                <a:latin typeface="ＭＳ ゴシック"/>
                <a:cs typeface="ＭＳ ゴシック"/>
              </a:rPr>
              <a:t>ス</a:t>
            </a:r>
            <a:endParaRPr sz="1200">
              <a:latin typeface="ＭＳ ゴシック"/>
              <a:cs typeface="ＭＳ ゴシック"/>
            </a:endParaRPr>
          </a:p>
        </p:txBody>
      </p:sp>
      <p:grpSp>
        <p:nvGrpSpPr>
          <p:cNvPr id="43" name="object 43"/>
          <p:cNvGrpSpPr/>
          <p:nvPr/>
        </p:nvGrpSpPr>
        <p:grpSpPr>
          <a:xfrm>
            <a:off x="3960622" y="3433317"/>
            <a:ext cx="1267460" cy="502284"/>
            <a:chOff x="2436622" y="3433317"/>
            <a:chExt cx="1267460" cy="502284"/>
          </a:xfrm>
        </p:grpSpPr>
        <p:sp>
          <p:nvSpPr>
            <p:cNvPr id="44" name="object 44"/>
            <p:cNvSpPr/>
            <p:nvPr/>
          </p:nvSpPr>
          <p:spPr>
            <a:xfrm>
              <a:off x="2446782" y="3443477"/>
              <a:ext cx="1247140" cy="481965"/>
            </a:xfrm>
            <a:custGeom>
              <a:avLst/>
              <a:gdLst/>
              <a:ahLst/>
              <a:cxnLst/>
              <a:rect l="l" t="t" r="r" b="b"/>
              <a:pathLst>
                <a:path w="1247139" h="481964">
                  <a:moveTo>
                    <a:pt x="623316" y="0"/>
                  </a:moveTo>
                  <a:lnTo>
                    <a:pt x="555390" y="1413"/>
                  </a:lnTo>
                  <a:lnTo>
                    <a:pt x="489585" y="5554"/>
                  </a:lnTo>
                  <a:lnTo>
                    <a:pt x="426281" y="12277"/>
                  </a:lnTo>
                  <a:lnTo>
                    <a:pt x="365857" y="21434"/>
                  </a:lnTo>
                  <a:lnTo>
                    <a:pt x="308694" y="32878"/>
                  </a:lnTo>
                  <a:lnTo>
                    <a:pt x="255172" y="46463"/>
                  </a:lnTo>
                  <a:lnTo>
                    <a:pt x="205670" y="62041"/>
                  </a:lnTo>
                  <a:lnTo>
                    <a:pt x="160569" y="79466"/>
                  </a:lnTo>
                  <a:lnTo>
                    <a:pt x="120249" y="98590"/>
                  </a:lnTo>
                  <a:lnTo>
                    <a:pt x="85090" y="119267"/>
                  </a:lnTo>
                  <a:lnTo>
                    <a:pt x="31772" y="164689"/>
                  </a:lnTo>
                  <a:lnTo>
                    <a:pt x="3656" y="214557"/>
                  </a:lnTo>
                  <a:lnTo>
                    <a:pt x="0" y="240792"/>
                  </a:lnTo>
                  <a:lnTo>
                    <a:pt x="3656" y="267026"/>
                  </a:lnTo>
                  <a:lnTo>
                    <a:pt x="31772" y="316894"/>
                  </a:lnTo>
                  <a:lnTo>
                    <a:pt x="85090" y="362316"/>
                  </a:lnTo>
                  <a:lnTo>
                    <a:pt x="120249" y="382993"/>
                  </a:lnTo>
                  <a:lnTo>
                    <a:pt x="160569" y="402117"/>
                  </a:lnTo>
                  <a:lnTo>
                    <a:pt x="205670" y="419542"/>
                  </a:lnTo>
                  <a:lnTo>
                    <a:pt x="255172" y="435120"/>
                  </a:lnTo>
                  <a:lnTo>
                    <a:pt x="308694" y="448705"/>
                  </a:lnTo>
                  <a:lnTo>
                    <a:pt x="365857" y="460149"/>
                  </a:lnTo>
                  <a:lnTo>
                    <a:pt x="426281" y="469306"/>
                  </a:lnTo>
                  <a:lnTo>
                    <a:pt x="489585" y="476029"/>
                  </a:lnTo>
                  <a:lnTo>
                    <a:pt x="555390" y="480170"/>
                  </a:lnTo>
                  <a:lnTo>
                    <a:pt x="623316" y="481584"/>
                  </a:lnTo>
                  <a:lnTo>
                    <a:pt x="691241" y="480170"/>
                  </a:lnTo>
                  <a:lnTo>
                    <a:pt x="757046" y="476029"/>
                  </a:lnTo>
                  <a:lnTo>
                    <a:pt x="820350" y="469306"/>
                  </a:lnTo>
                  <a:lnTo>
                    <a:pt x="880774" y="460149"/>
                  </a:lnTo>
                  <a:lnTo>
                    <a:pt x="937937" y="448705"/>
                  </a:lnTo>
                  <a:lnTo>
                    <a:pt x="991459" y="435120"/>
                  </a:lnTo>
                  <a:lnTo>
                    <a:pt x="1040961" y="419542"/>
                  </a:lnTo>
                  <a:lnTo>
                    <a:pt x="1086062" y="402117"/>
                  </a:lnTo>
                  <a:lnTo>
                    <a:pt x="1126382" y="382993"/>
                  </a:lnTo>
                  <a:lnTo>
                    <a:pt x="1161542" y="362316"/>
                  </a:lnTo>
                  <a:lnTo>
                    <a:pt x="1214859" y="316894"/>
                  </a:lnTo>
                  <a:lnTo>
                    <a:pt x="1242975" y="267026"/>
                  </a:lnTo>
                  <a:lnTo>
                    <a:pt x="1246632" y="240792"/>
                  </a:lnTo>
                  <a:lnTo>
                    <a:pt x="1242975" y="214557"/>
                  </a:lnTo>
                  <a:lnTo>
                    <a:pt x="1214859" y="164689"/>
                  </a:lnTo>
                  <a:lnTo>
                    <a:pt x="1161541" y="119267"/>
                  </a:lnTo>
                  <a:lnTo>
                    <a:pt x="1126382" y="98590"/>
                  </a:lnTo>
                  <a:lnTo>
                    <a:pt x="1086062" y="79466"/>
                  </a:lnTo>
                  <a:lnTo>
                    <a:pt x="1040961" y="62041"/>
                  </a:lnTo>
                  <a:lnTo>
                    <a:pt x="991459" y="46463"/>
                  </a:lnTo>
                  <a:lnTo>
                    <a:pt x="937937" y="32878"/>
                  </a:lnTo>
                  <a:lnTo>
                    <a:pt x="880774" y="21434"/>
                  </a:lnTo>
                  <a:lnTo>
                    <a:pt x="820350" y="12277"/>
                  </a:lnTo>
                  <a:lnTo>
                    <a:pt x="757046" y="5554"/>
                  </a:lnTo>
                  <a:lnTo>
                    <a:pt x="691241" y="1413"/>
                  </a:lnTo>
                  <a:lnTo>
                    <a:pt x="623316" y="0"/>
                  </a:lnTo>
                  <a:close/>
                </a:path>
              </a:pathLst>
            </a:custGeom>
            <a:solidFill>
              <a:srgbClr val="77923B"/>
            </a:solidFill>
          </p:spPr>
          <p:txBody>
            <a:bodyPr wrap="square" lIns="0" tIns="0" rIns="0" bIns="0" rtlCol="0"/>
            <a:lstStyle/>
            <a:p>
              <a:endParaRPr/>
            </a:p>
          </p:txBody>
        </p:sp>
        <p:sp>
          <p:nvSpPr>
            <p:cNvPr id="45" name="object 45"/>
            <p:cNvSpPr/>
            <p:nvPr/>
          </p:nvSpPr>
          <p:spPr>
            <a:xfrm>
              <a:off x="2446782" y="3443477"/>
              <a:ext cx="1247140" cy="481965"/>
            </a:xfrm>
            <a:custGeom>
              <a:avLst/>
              <a:gdLst/>
              <a:ahLst/>
              <a:cxnLst/>
              <a:rect l="l" t="t" r="r" b="b"/>
              <a:pathLst>
                <a:path w="1247139" h="481964">
                  <a:moveTo>
                    <a:pt x="0" y="240792"/>
                  </a:moveTo>
                  <a:lnTo>
                    <a:pt x="14374" y="189141"/>
                  </a:lnTo>
                  <a:lnTo>
                    <a:pt x="55470" y="141349"/>
                  </a:lnTo>
                  <a:lnTo>
                    <a:pt x="120249" y="98590"/>
                  </a:lnTo>
                  <a:lnTo>
                    <a:pt x="160569" y="79466"/>
                  </a:lnTo>
                  <a:lnTo>
                    <a:pt x="205670" y="62041"/>
                  </a:lnTo>
                  <a:lnTo>
                    <a:pt x="255172" y="46463"/>
                  </a:lnTo>
                  <a:lnTo>
                    <a:pt x="308694" y="32878"/>
                  </a:lnTo>
                  <a:lnTo>
                    <a:pt x="365857" y="21434"/>
                  </a:lnTo>
                  <a:lnTo>
                    <a:pt x="426281" y="12277"/>
                  </a:lnTo>
                  <a:lnTo>
                    <a:pt x="489585" y="5554"/>
                  </a:lnTo>
                  <a:lnTo>
                    <a:pt x="555390" y="1413"/>
                  </a:lnTo>
                  <a:lnTo>
                    <a:pt x="623316" y="0"/>
                  </a:lnTo>
                  <a:lnTo>
                    <a:pt x="691241" y="1413"/>
                  </a:lnTo>
                  <a:lnTo>
                    <a:pt x="757046" y="5554"/>
                  </a:lnTo>
                  <a:lnTo>
                    <a:pt x="820350" y="12277"/>
                  </a:lnTo>
                  <a:lnTo>
                    <a:pt x="880774" y="21434"/>
                  </a:lnTo>
                  <a:lnTo>
                    <a:pt x="937937" y="32878"/>
                  </a:lnTo>
                  <a:lnTo>
                    <a:pt x="991459" y="46463"/>
                  </a:lnTo>
                  <a:lnTo>
                    <a:pt x="1040961" y="62041"/>
                  </a:lnTo>
                  <a:lnTo>
                    <a:pt x="1086062" y="79466"/>
                  </a:lnTo>
                  <a:lnTo>
                    <a:pt x="1126382" y="98590"/>
                  </a:lnTo>
                  <a:lnTo>
                    <a:pt x="1161541" y="119267"/>
                  </a:lnTo>
                  <a:lnTo>
                    <a:pt x="1214859" y="164689"/>
                  </a:lnTo>
                  <a:lnTo>
                    <a:pt x="1242975" y="214557"/>
                  </a:lnTo>
                  <a:lnTo>
                    <a:pt x="1246632" y="240792"/>
                  </a:lnTo>
                  <a:lnTo>
                    <a:pt x="1242975" y="267026"/>
                  </a:lnTo>
                  <a:lnTo>
                    <a:pt x="1214859" y="316894"/>
                  </a:lnTo>
                  <a:lnTo>
                    <a:pt x="1161542" y="362316"/>
                  </a:lnTo>
                  <a:lnTo>
                    <a:pt x="1126382" y="382993"/>
                  </a:lnTo>
                  <a:lnTo>
                    <a:pt x="1086062" y="402117"/>
                  </a:lnTo>
                  <a:lnTo>
                    <a:pt x="1040961" y="419542"/>
                  </a:lnTo>
                  <a:lnTo>
                    <a:pt x="991459" y="435120"/>
                  </a:lnTo>
                  <a:lnTo>
                    <a:pt x="937937" y="448705"/>
                  </a:lnTo>
                  <a:lnTo>
                    <a:pt x="880774" y="460149"/>
                  </a:lnTo>
                  <a:lnTo>
                    <a:pt x="820350" y="469306"/>
                  </a:lnTo>
                  <a:lnTo>
                    <a:pt x="757046" y="476029"/>
                  </a:lnTo>
                  <a:lnTo>
                    <a:pt x="691241" y="480170"/>
                  </a:lnTo>
                  <a:lnTo>
                    <a:pt x="623316" y="481584"/>
                  </a:lnTo>
                  <a:lnTo>
                    <a:pt x="555390" y="480170"/>
                  </a:lnTo>
                  <a:lnTo>
                    <a:pt x="489585" y="476029"/>
                  </a:lnTo>
                  <a:lnTo>
                    <a:pt x="426281" y="469306"/>
                  </a:lnTo>
                  <a:lnTo>
                    <a:pt x="365857" y="460149"/>
                  </a:lnTo>
                  <a:lnTo>
                    <a:pt x="308694" y="448705"/>
                  </a:lnTo>
                  <a:lnTo>
                    <a:pt x="255172" y="435120"/>
                  </a:lnTo>
                  <a:lnTo>
                    <a:pt x="205670" y="419542"/>
                  </a:lnTo>
                  <a:lnTo>
                    <a:pt x="160569" y="402117"/>
                  </a:lnTo>
                  <a:lnTo>
                    <a:pt x="120249" y="382993"/>
                  </a:lnTo>
                  <a:lnTo>
                    <a:pt x="85090" y="362316"/>
                  </a:lnTo>
                  <a:lnTo>
                    <a:pt x="31772" y="316894"/>
                  </a:lnTo>
                  <a:lnTo>
                    <a:pt x="3656" y="267026"/>
                  </a:lnTo>
                  <a:lnTo>
                    <a:pt x="0" y="240792"/>
                  </a:lnTo>
                  <a:close/>
                </a:path>
              </a:pathLst>
            </a:custGeom>
            <a:ln w="19811">
              <a:solidFill>
                <a:srgbClr val="4F6128"/>
              </a:solidFill>
            </a:ln>
          </p:spPr>
          <p:txBody>
            <a:bodyPr wrap="square" lIns="0" tIns="0" rIns="0" bIns="0" rtlCol="0"/>
            <a:lstStyle/>
            <a:p>
              <a:endParaRPr/>
            </a:p>
          </p:txBody>
        </p:sp>
      </p:grpSp>
      <p:sp>
        <p:nvSpPr>
          <p:cNvPr id="46" name="object 46"/>
          <p:cNvSpPr txBox="1"/>
          <p:nvPr/>
        </p:nvSpPr>
        <p:spPr>
          <a:xfrm>
            <a:off x="4146930" y="3565397"/>
            <a:ext cx="939800" cy="197490"/>
          </a:xfrm>
          <a:prstGeom prst="rect">
            <a:avLst/>
          </a:prstGeom>
        </p:spPr>
        <p:txBody>
          <a:bodyPr vert="horz" wrap="square" lIns="0" tIns="12700" rIns="0" bIns="0" rtlCol="0">
            <a:spAutoFit/>
          </a:bodyPr>
          <a:lstStyle/>
          <a:p>
            <a:pPr marL="12700">
              <a:spcBef>
                <a:spcPts val="100"/>
              </a:spcBef>
            </a:pPr>
            <a:r>
              <a:rPr sz="1200" b="1" spc="-20" dirty="0">
                <a:solidFill>
                  <a:srgbClr val="FFFFFF"/>
                </a:solidFill>
                <a:latin typeface="ＭＳ ゴシック"/>
                <a:cs typeface="ＭＳ ゴシック"/>
              </a:rPr>
              <a:t>追加サービ</a:t>
            </a:r>
            <a:r>
              <a:rPr sz="1200" b="1" spc="-50" dirty="0">
                <a:solidFill>
                  <a:srgbClr val="FFFFFF"/>
                </a:solidFill>
                <a:latin typeface="ＭＳ ゴシック"/>
                <a:cs typeface="ＭＳ ゴシック"/>
              </a:rPr>
              <a:t>ス</a:t>
            </a:r>
            <a:endParaRPr sz="1200">
              <a:latin typeface="ＭＳ ゴシック"/>
              <a:cs typeface="ＭＳ ゴシック"/>
            </a:endParaRPr>
          </a:p>
        </p:txBody>
      </p:sp>
      <p:grpSp>
        <p:nvGrpSpPr>
          <p:cNvPr id="47" name="object 47"/>
          <p:cNvGrpSpPr/>
          <p:nvPr/>
        </p:nvGrpSpPr>
        <p:grpSpPr>
          <a:xfrm>
            <a:off x="3934714" y="4646421"/>
            <a:ext cx="1267460" cy="500380"/>
            <a:chOff x="2410714" y="4646421"/>
            <a:chExt cx="1267460" cy="500380"/>
          </a:xfrm>
        </p:grpSpPr>
        <p:sp>
          <p:nvSpPr>
            <p:cNvPr id="48" name="object 48"/>
            <p:cNvSpPr/>
            <p:nvPr/>
          </p:nvSpPr>
          <p:spPr>
            <a:xfrm>
              <a:off x="2420874" y="4656581"/>
              <a:ext cx="1247140" cy="480059"/>
            </a:xfrm>
            <a:custGeom>
              <a:avLst/>
              <a:gdLst/>
              <a:ahLst/>
              <a:cxnLst/>
              <a:rect l="l" t="t" r="r" b="b"/>
              <a:pathLst>
                <a:path w="1247139" h="480060">
                  <a:moveTo>
                    <a:pt x="623315" y="0"/>
                  </a:moveTo>
                  <a:lnTo>
                    <a:pt x="555390" y="1408"/>
                  </a:lnTo>
                  <a:lnTo>
                    <a:pt x="489585" y="5535"/>
                  </a:lnTo>
                  <a:lnTo>
                    <a:pt x="426281" y="12234"/>
                  </a:lnTo>
                  <a:lnTo>
                    <a:pt x="365857" y="21360"/>
                  </a:lnTo>
                  <a:lnTo>
                    <a:pt x="308694" y="32766"/>
                  </a:lnTo>
                  <a:lnTo>
                    <a:pt x="255172" y="46305"/>
                  </a:lnTo>
                  <a:lnTo>
                    <a:pt x="205670" y="61831"/>
                  </a:lnTo>
                  <a:lnTo>
                    <a:pt x="160569" y="79199"/>
                  </a:lnTo>
                  <a:lnTo>
                    <a:pt x="120249" y="98261"/>
                  </a:lnTo>
                  <a:lnTo>
                    <a:pt x="85090" y="118872"/>
                  </a:lnTo>
                  <a:lnTo>
                    <a:pt x="31772" y="164153"/>
                  </a:lnTo>
                  <a:lnTo>
                    <a:pt x="3656" y="213872"/>
                  </a:lnTo>
                  <a:lnTo>
                    <a:pt x="0" y="240030"/>
                  </a:lnTo>
                  <a:lnTo>
                    <a:pt x="3656" y="266187"/>
                  </a:lnTo>
                  <a:lnTo>
                    <a:pt x="31772" y="315906"/>
                  </a:lnTo>
                  <a:lnTo>
                    <a:pt x="85089" y="361188"/>
                  </a:lnTo>
                  <a:lnTo>
                    <a:pt x="120249" y="381798"/>
                  </a:lnTo>
                  <a:lnTo>
                    <a:pt x="160569" y="400860"/>
                  </a:lnTo>
                  <a:lnTo>
                    <a:pt x="205670" y="418228"/>
                  </a:lnTo>
                  <a:lnTo>
                    <a:pt x="255172" y="433754"/>
                  </a:lnTo>
                  <a:lnTo>
                    <a:pt x="308694" y="447294"/>
                  </a:lnTo>
                  <a:lnTo>
                    <a:pt x="365857" y="458699"/>
                  </a:lnTo>
                  <a:lnTo>
                    <a:pt x="426281" y="467825"/>
                  </a:lnTo>
                  <a:lnTo>
                    <a:pt x="489585" y="474524"/>
                  </a:lnTo>
                  <a:lnTo>
                    <a:pt x="555390" y="478651"/>
                  </a:lnTo>
                  <a:lnTo>
                    <a:pt x="623315" y="480060"/>
                  </a:lnTo>
                  <a:lnTo>
                    <a:pt x="691241" y="478651"/>
                  </a:lnTo>
                  <a:lnTo>
                    <a:pt x="757046" y="474524"/>
                  </a:lnTo>
                  <a:lnTo>
                    <a:pt x="820350" y="467825"/>
                  </a:lnTo>
                  <a:lnTo>
                    <a:pt x="880774" y="458699"/>
                  </a:lnTo>
                  <a:lnTo>
                    <a:pt x="937937" y="447294"/>
                  </a:lnTo>
                  <a:lnTo>
                    <a:pt x="991459" y="433754"/>
                  </a:lnTo>
                  <a:lnTo>
                    <a:pt x="1040961" y="418228"/>
                  </a:lnTo>
                  <a:lnTo>
                    <a:pt x="1086062" y="400860"/>
                  </a:lnTo>
                  <a:lnTo>
                    <a:pt x="1126382" y="381798"/>
                  </a:lnTo>
                  <a:lnTo>
                    <a:pt x="1161542" y="361188"/>
                  </a:lnTo>
                  <a:lnTo>
                    <a:pt x="1214859" y="315906"/>
                  </a:lnTo>
                  <a:lnTo>
                    <a:pt x="1242975" y="266187"/>
                  </a:lnTo>
                  <a:lnTo>
                    <a:pt x="1246631" y="240030"/>
                  </a:lnTo>
                  <a:lnTo>
                    <a:pt x="1242975" y="213872"/>
                  </a:lnTo>
                  <a:lnTo>
                    <a:pt x="1214859" y="164153"/>
                  </a:lnTo>
                  <a:lnTo>
                    <a:pt x="1161541" y="118872"/>
                  </a:lnTo>
                  <a:lnTo>
                    <a:pt x="1126382" y="98261"/>
                  </a:lnTo>
                  <a:lnTo>
                    <a:pt x="1086062" y="79199"/>
                  </a:lnTo>
                  <a:lnTo>
                    <a:pt x="1040961" y="61831"/>
                  </a:lnTo>
                  <a:lnTo>
                    <a:pt x="991459" y="46305"/>
                  </a:lnTo>
                  <a:lnTo>
                    <a:pt x="937937" y="32766"/>
                  </a:lnTo>
                  <a:lnTo>
                    <a:pt x="880774" y="21360"/>
                  </a:lnTo>
                  <a:lnTo>
                    <a:pt x="820350" y="12234"/>
                  </a:lnTo>
                  <a:lnTo>
                    <a:pt x="757046" y="5535"/>
                  </a:lnTo>
                  <a:lnTo>
                    <a:pt x="691241" y="1408"/>
                  </a:lnTo>
                  <a:lnTo>
                    <a:pt x="623315" y="0"/>
                  </a:lnTo>
                  <a:close/>
                </a:path>
              </a:pathLst>
            </a:custGeom>
            <a:solidFill>
              <a:srgbClr val="94B3D6"/>
            </a:solidFill>
          </p:spPr>
          <p:txBody>
            <a:bodyPr wrap="square" lIns="0" tIns="0" rIns="0" bIns="0" rtlCol="0"/>
            <a:lstStyle/>
            <a:p>
              <a:endParaRPr/>
            </a:p>
          </p:txBody>
        </p:sp>
        <p:sp>
          <p:nvSpPr>
            <p:cNvPr id="49" name="object 49"/>
            <p:cNvSpPr/>
            <p:nvPr/>
          </p:nvSpPr>
          <p:spPr>
            <a:xfrm>
              <a:off x="2420874" y="4656581"/>
              <a:ext cx="1247140" cy="480059"/>
            </a:xfrm>
            <a:custGeom>
              <a:avLst/>
              <a:gdLst/>
              <a:ahLst/>
              <a:cxnLst/>
              <a:rect l="l" t="t" r="r" b="b"/>
              <a:pathLst>
                <a:path w="1247139" h="480060">
                  <a:moveTo>
                    <a:pt x="0" y="240030"/>
                  </a:moveTo>
                  <a:lnTo>
                    <a:pt x="14374" y="188530"/>
                  </a:lnTo>
                  <a:lnTo>
                    <a:pt x="55470" y="140884"/>
                  </a:lnTo>
                  <a:lnTo>
                    <a:pt x="120249" y="98261"/>
                  </a:lnTo>
                  <a:lnTo>
                    <a:pt x="160569" y="79199"/>
                  </a:lnTo>
                  <a:lnTo>
                    <a:pt x="205670" y="61831"/>
                  </a:lnTo>
                  <a:lnTo>
                    <a:pt x="255172" y="46305"/>
                  </a:lnTo>
                  <a:lnTo>
                    <a:pt x="308694" y="32766"/>
                  </a:lnTo>
                  <a:lnTo>
                    <a:pt x="365857" y="21360"/>
                  </a:lnTo>
                  <a:lnTo>
                    <a:pt x="426281" y="12234"/>
                  </a:lnTo>
                  <a:lnTo>
                    <a:pt x="489585" y="5535"/>
                  </a:lnTo>
                  <a:lnTo>
                    <a:pt x="555390" y="1408"/>
                  </a:lnTo>
                  <a:lnTo>
                    <a:pt x="623315" y="0"/>
                  </a:lnTo>
                  <a:lnTo>
                    <a:pt x="691241" y="1408"/>
                  </a:lnTo>
                  <a:lnTo>
                    <a:pt x="757046" y="5535"/>
                  </a:lnTo>
                  <a:lnTo>
                    <a:pt x="820350" y="12234"/>
                  </a:lnTo>
                  <a:lnTo>
                    <a:pt x="880774" y="21360"/>
                  </a:lnTo>
                  <a:lnTo>
                    <a:pt x="937937" y="32766"/>
                  </a:lnTo>
                  <a:lnTo>
                    <a:pt x="991459" y="46305"/>
                  </a:lnTo>
                  <a:lnTo>
                    <a:pt x="1040961" y="61831"/>
                  </a:lnTo>
                  <a:lnTo>
                    <a:pt x="1086062" y="79199"/>
                  </a:lnTo>
                  <a:lnTo>
                    <a:pt x="1126382" y="98261"/>
                  </a:lnTo>
                  <a:lnTo>
                    <a:pt x="1161541" y="118872"/>
                  </a:lnTo>
                  <a:lnTo>
                    <a:pt x="1214859" y="164153"/>
                  </a:lnTo>
                  <a:lnTo>
                    <a:pt x="1242975" y="213872"/>
                  </a:lnTo>
                  <a:lnTo>
                    <a:pt x="1246631" y="240030"/>
                  </a:lnTo>
                  <a:lnTo>
                    <a:pt x="1242975" y="266187"/>
                  </a:lnTo>
                  <a:lnTo>
                    <a:pt x="1214859" y="315906"/>
                  </a:lnTo>
                  <a:lnTo>
                    <a:pt x="1161542" y="361188"/>
                  </a:lnTo>
                  <a:lnTo>
                    <a:pt x="1126382" y="381798"/>
                  </a:lnTo>
                  <a:lnTo>
                    <a:pt x="1086062" y="400860"/>
                  </a:lnTo>
                  <a:lnTo>
                    <a:pt x="1040961" y="418228"/>
                  </a:lnTo>
                  <a:lnTo>
                    <a:pt x="991459" y="433754"/>
                  </a:lnTo>
                  <a:lnTo>
                    <a:pt x="937937" y="447294"/>
                  </a:lnTo>
                  <a:lnTo>
                    <a:pt x="880774" y="458699"/>
                  </a:lnTo>
                  <a:lnTo>
                    <a:pt x="820350" y="467825"/>
                  </a:lnTo>
                  <a:lnTo>
                    <a:pt x="757046" y="474524"/>
                  </a:lnTo>
                  <a:lnTo>
                    <a:pt x="691241" y="478651"/>
                  </a:lnTo>
                  <a:lnTo>
                    <a:pt x="623315" y="480060"/>
                  </a:lnTo>
                  <a:lnTo>
                    <a:pt x="555390" y="478651"/>
                  </a:lnTo>
                  <a:lnTo>
                    <a:pt x="489585" y="474524"/>
                  </a:lnTo>
                  <a:lnTo>
                    <a:pt x="426281" y="467825"/>
                  </a:lnTo>
                  <a:lnTo>
                    <a:pt x="365857" y="458699"/>
                  </a:lnTo>
                  <a:lnTo>
                    <a:pt x="308694" y="447294"/>
                  </a:lnTo>
                  <a:lnTo>
                    <a:pt x="255172" y="433754"/>
                  </a:lnTo>
                  <a:lnTo>
                    <a:pt x="205670" y="418228"/>
                  </a:lnTo>
                  <a:lnTo>
                    <a:pt x="160569" y="400860"/>
                  </a:lnTo>
                  <a:lnTo>
                    <a:pt x="120249" y="381798"/>
                  </a:lnTo>
                  <a:lnTo>
                    <a:pt x="85089" y="361188"/>
                  </a:lnTo>
                  <a:lnTo>
                    <a:pt x="31772" y="315906"/>
                  </a:lnTo>
                  <a:lnTo>
                    <a:pt x="3656" y="266187"/>
                  </a:lnTo>
                  <a:lnTo>
                    <a:pt x="0" y="240030"/>
                  </a:lnTo>
                  <a:close/>
                </a:path>
              </a:pathLst>
            </a:custGeom>
            <a:ln w="19812">
              <a:solidFill>
                <a:srgbClr val="244060"/>
              </a:solidFill>
            </a:ln>
          </p:spPr>
          <p:txBody>
            <a:bodyPr wrap="square" lIns="0" tIns="0" rIns="0" bIns="0" rtlCol="0"/>
            <a:lstStyle/>
            <a:p>
              <a:endParaRPr/>
            </a:p>
          </p:txBody>
        </p:sp>
      </p:grpSp>
      <p:sp>
        <p:nvSpPr>
          <p:cNvPr id="50" name="object 50"/>
          <p:cNvSpPr txBox="1"/>
          <p:nvPr/>
        </p:nvSpPr>
        <p:spPr>
          <a:xfrm>
            <a:off x="4183761" y="4786326"/>
            <a:ext cx="742315" cy="228909"/>
          </a:xfrm>
          <a:prstGeom prst="rect">
            <a:avLst/>
          </a:prstGeom>
        </p:spPr>
        <p:txBody>
          <a:bodyPr vert="horz" wrap="square" lIns="0" tIns="13335" rIns="0" bIns="0" rtlCol="0">
            <a:spAutoFit/>
          </a:bodyPr>
          <a:lstStyle/>
          <a:p>
            <a:pPr marL="12700">
              <a:spcBef>
                <a:spcPts val="105"/>
              </a:spcBef>
            </a:pPr>
            <a:r>
              <a:rPr sz="1400" b="1" spc="-15" dirty="0">
                <a:solidFill>
                  <a:srgbClr val="001F5F"/>
                </a:solidFill>
                <a:latin typeface="ＭＳ Ｐゴシック"/>
                <a:cs typeface="ＭＳ Ｐゴシック"/>
              </a:rPr>
              <a:t>仲介業務</a:t>
            </a:r>
            <a:endParaRPr sz="1400">
              <a:latin typeface="ＭＳ Ｐゴシック"/>
              <a:cs typeface="ＭＳ Ｐゴシック"/>
            </a:endParaRPr>
          </a:p>
        </p:txBody>
      </p:sp>
      <p:grpSp>
        <p:nvGrpSpPr>
          <p:cNvPr id="51" name="object 51"/>
          <p:cNvGrpSpPr/>
          <p:nvPr/>
        </p:nvGrpSpPr>
        <p:grpSpPr>
          <a:xfrm>
            <a:off x="2011553" y="2759774"/>
            <a:ext cx="5076825" cy="2742565"/>
            <a:chOff x="487552" y="2759773"/>
            <a:chExt cx="5076825" cy="2742565"/>
          </a:xfrm>
        </p:grpSpPr>
        <p:sp>
          <p:nvSpPr>
            <p:cNvPr id="52" name="object 52"/>
            <p:cNvSpPr/>
            <p:nvPr/>
          </p:nvSpPr>
          <p:spPr>
            <a:xfrm>
              <a:off x="502157" y="2996945"/>
              <a:ext cx="3296920" cy="2490470"/>
            </a:xfrm>
            <a:custGeom>
              <a:avLst/>
              <a:gdLst/>
              <a:ahLst/>
              <a:cxnLst/>
              <a:rect l="l" t="t" r="r" b="b"/>
              <a:pathLst>
                <a:path w="3296920" h="2490470">
                  <a:moveTo>
                    <a:pt x="1746504" y="145033"/>
                  </a:moveTo>
                  <a:lnTo>
                    <a:pt x="1753894" y="99177"/>
                  </a:lnTo>
                  <a:lnTo>
                    <a:pt x="1774476" y="59362"/>
                  </a:lnTo>
                  <a:lnTo>
                    <a:pt x="1805866" y="27972"/>
                  </a:lnTo>
                  <a:lnTo>
                    <a:pt x="1845681" y="7390"/>
                  </a:lnTo>
                  <a:lnTo>
                    <a:pt x="1891538" y="0"/>
                  </a:lnTo>
                  <a:lnTo>
                    <a:pt x="3151378" y="0"/>
                  </a:lnTo>
                  <a:lnTo>
                    <a:pt x="3197234" y="7390"/>
                  </a:lnTo>
                  <a:lnTo>
                    <a:pt x="3237049" y="27972"/>
                  </a:lnTo>
                  <a:lnTo>
                    <a:pt x="3268439" y="59362"/>
                  </a:lnTo>
                  <a:lnTo>
                    <a:pt x="3289021" y="99177"/>
                  </a:lnTo>
                  <a:lnTo>
                    <a:pt x="3296412" y="145033"/>
                  </a:lnTo>
                  <a:lnTo>
                    <a:pt x="3296412" y="2345181"/>
                  </a:lnTo>
                  <a:lnTo>
                    <a:pt x="3289021" y="2391038"/>
                  </a:lnTo>
                  <a:lnTo>
                    <a:pt x="3268439" y="2430853"/>
                  </a:lnTo>
                  <a:lnTo>
                    <a:pt x="3237049" y="2462243"/>
                  </a:lnTo>
                  <a:lnTo>
                    <a:pt x="3197234" y="2482825"/>
                  </a:lnTo>
                  <a:lnTo>
                    <a:pt x="3151378" y="2490216"/>
                  </a:lnTo>
                  <a:lnTo>
                    <a:pt x="1891538" y="2490216"/>
                  </a:lnTo>
                  <a:lnTo>
                    <a:pt x="1845681" y="2482825"/>
                  </a:lnTo>
                  <a:lnTo>
                    <a:pt x="1805866" y="2462243"/>
                  </a:lnTo>
                  <a:lnTo>
                    <a:pt x="1774476" y="2430853"/>
                  </a:lnTo>
                  <a:lnTo>
                    <a:pt x="1753894" y="2391038"/>
                  </a:lnTo>
                  <a:lnTo>
                    <a:pt x="1746504" y="2345181"/>
                  </a:lnTo>
                  <a:lnTo>
                    <a:pt x="1746504" y="145033"/>
                  </a:lnTo>
                  <a:close/>
                </a:path>
                <a:path w="3296920" h="2490470">
                  <a:moveTo>
                    <a:pt x="0" y="1466595"/>
                  </a:moveTo>
                  <a:lnTo>
                    <a:pt x="9977" y="1417177"/>
                  </a:lnTo>
                  <a:lnTo>
                    <a:pt x="37187" y="1376806"/>
                  </a:lnTo>
                  <a:lnTo>
                    <a:pt x="77543" y="1349581"/>
                  </a:lnTo>
                  <a:lnTo>
                    <a:pt x="126961" y="1339595"/>
                  </a:lnTo>
                  <a:lnTo>
                    <a:pt x="1451864" y="1339595"/>
                  </a:lnTo>
                  <a:lnTo>
                    <a:pt x="1501282" y="1349581"/>
                  </a:lnTo>
                  <a:lnTo>
                    <a:pt x="1541653" y="1376807"/>
                  </a:lnTo>
                  <a:lnTo>
                    <a:pt x="1568878" y="1417177"/>
                  </a:lnTo>
                  <a:lnTo>
                    <a:pt x="1578864" y="1466595"/>
                  </a:lnTo>
                  <a:lnTo>
                    <a:pt x="1578864" y="2352547"/>
                  </a:lnTo>
                  <a:lnTo>
                    <a:pt x="1568878" y="2401966"/>
                  </a:lnTo>
                  <a:lnTo>
                    <a:pt x="1541653" y="2442336"/>
                  </a:lnTo>
                  <a:lnTo>
                    <a:pt x="1501282" y="2469562"/>
                  </a:lnTo>
                  <a:lnTo>
                    <a:pt x="1451864" y="2479547"/>
                  </a:lnTo>
                  <a:lnTo>
                    <a:pt x="126961" y="2479547"/>
                  </a:lnTo>
                  <a:lnTo>
                    <a:pt x="77543" y="2469562"/>
                  </a:lnTo>
                  <a:lnTo>
                    <a:pt x="37187" y="2442337"/>
                  </a:lnTo>
                  <a:lnTo>
                    <a:pt x="9977" y="2401966"/>
                  </a:lnTo>
                  <a:lnTo>
                    <a:pt x="0" y="2352547"/>
                  </a:lnTo>
                  <a:lnTo>
                    <a:pt x="0" y="1466595"/>
                  </a:lnTo>
                  <a:close/>
                </a:path>
              </a:pathLst>
            </a:custGeom>
            <a:ln w="28956">
              <a:solidFill>
                <a:srgbClr val="C76866"/>
              </a:solidFill>
            </a:ln>
          </p:spPr>
          <p:txBody>
            <a:bodyPr wrap="square" lIns="0" tIns="0" rIns="0" bIns="0" rtlCol="0"/>
            <a:lstStyle/>
            <a:p>
              <a:endParaRPr/>
            </a:p>
          </p:txBody>
        </p:sp>
        <p:pic>
          <p:nvPicPr>
            <p:cNvPr id="53" name="object 53"/>
            <p:cNvPicPr/>
            <p:nvPr/>
          </p:nvPicPr>
          <p:blipFill>
            <a:blip r:embed="rId6" cstate="print"/>
            <a:stretch>
              <a:fillRect/>
            </a:stretch>
          </p:blipFill>
          <p:spPr>
            <a:xfrm>
              <a:off x="2939795" y="3986783"/>
              <a:ext cx="216408" cy="612648"/>
            </a:xfrm>
            <a:prstGeom prst="rect">
              <a:avLst/>
            </a:prstGeom>
          </p:spPr>
        </p:pic>
        <p:sp>
          <p:nvSpPr>
            <p:cNvPr id="54" name="object 54"/>
            <p:cNvSpPr/>
            <p:nvPr/>
          </p:nvSpPr>
          <p:spPr>
            <a:xfrm>
              <a:off x="2939795" y="3986783"/>
              <a:ext cx="216535" cy="612775"/>
            </a:xfrm>
            <a:custGeom>
              <a:avLst/>
              <a:gdLst/>
              <a:ahLst/>
              <a:cxnLst/>
              <a:rect l="l" t="t" r="r" b="b"/>
              <a:pathLst>
                <a:path w="216535" h="612775">
                  <a:moveTo>
                    <a:pt x="0" y="108204"/>
                  </a:moveTo>
                  <a:lnTo>
                    <a:pt x="108204" y="0"/>
                  </a:lnTo>
                  <a:lnTo>
                    <a:pt x="216408" y="108204"/>
                  </a:lnTo>
                  <a:lnTo>
                    <a:pt x="162306" y="108204"/>
                  </a:lnTo>
                  <a:lnTo>
                    <a:pt x="162306" y="612648"/>
                  </a:lnTo>
                  <a:lnTo>
                    <a:pt x="54102" y="612648"/>
                  </a:lnTo>
                  <a:lnTo>
                    <a:pt x="54102" y="108204"/>
                  </a:lnTo>
                  <a:lnTo>
                    <a:pt x="0" y="108204"/>
                  </a:lnTo>
                  <a:close/>
                </a:path>
              </a:pathLst>
            </a:custGeom>
            <a:ln w="9144">
              <a:solidFill>
                <a:srgbClr val="385D89"/>
              </a:solidFill>
            </a:ln>
          </p:spPr>
          <p:txBody>
            <a:bodyPr wrap="square" lIns="0" tIns="0" rIns="0" bIns="0" rtlCol="0"/>
            <a:lstStyle/>
            <a:p>
              <a:endParaRPr/>
            </a:p>
          </p:txBody>
        </p:sp>
        <p:pic>
          <p:nvPicPr>
            <p:cNvPr id="55" name="object 55"/>
            <p:cNvPicPr/>
            <p:nvPr/>
          </p:nvPicPr>
          <p:blipFill>
            <a:blip r:embed="rId7" cstate="print"/>
            <a:stretch>
              <a:fillRect/>
            </a:stretch>
          </p:blipFill>
          <p:spPr>
            <a:xfrm>
              <a:off x="1225295" y="2764535"/>
              <a:ext cx="214884" cy="1834895"/>
            </a:xfrm>
            <a:prstGeom prst="rect">
              <a:avLst/>
            </a:prstGeom>
          </p:spPr>
        </p:pic>
        <p:sp>
          <p:nvSpPr>
            <p:cNvPr id="56" name="object 56"/>
            <p:cNvSpPr/>
            <p:nvPr/>
          </p:nvSpPr>
          <p:spPr>
            <a:xfrm>
              <a:off x="1225295" y="2764535"/>
              <a:ext cx="215265" cy="1835150"/>
            </a:xfrm>
            <a:custGeom>
              <a:avLst/>
              <a:gdLst/>
              <a:ahLst/>
              <a:cxnLst/>
              <a:rect l="l" t="t" r="r" b="b"/>
              <a:pathLst>
                <a:path w="215265" h="1835150">
                  <a:moveTo>
                    <a:pt x="0" y="107441"/>
                  </a:moveTo>
                  <a:lnTo>
                    <a:pt x="107441" y="0"/>
                  </a:lnTo>
                  <a:lnTo>
                    <a:pt x="214884" y="107441"/>
                  </a:lnTo>
                  <a:lnTo>
                    <a:pt x="161162" y="107441"/>
                  </a:lnTo>
                  <a:lnTo>
                    <a:pt x="161162" y="1834895"/>
                  </a:lnTo>
                  <a:lnTo>
                    <a:pt x="53720" y="1834895"/>
                  </a:lnTo>
                  <a:lnTo>
                    <a:pt x="53720" y="107441"/>
                  </a:lnTo>
                  <a:lnTo>
                    <a:pt x="0" y="107441"/>
                  </a:lnTo>
                  <a:close/>
                </a:path>
              </a:pathLst>
            </a:custGeom>
            <a:ln w="9144">
              <a:solidFill>
                <a:srgbClr val="385D89"/>
              </a:solidFill>
            </a:ln>
          </p:spPr>
          <p:txBody>
            <a:bodyPr wrap="square" lIns="0" tIns="0" rIns="0" bIns="0" rtlCol="0"/>
            <a:lstStyle/>
            <a:p>
              <a:endParaRPr/>
            </a:p>
          </p:txBody>
        </p:sp>
        <p:sp>
          <p:nvSpPr>
            <p:cNvPr id="57" name="object 57"/>
            <p:cNvSpPr/>
            <p:nvPr/>
          </p:nvSpPr>
          <p:spPr>
            <a:xfrm>
              <a:off x="4022598" y="4874513"/>
              <a:ext cx="1527175" cy="612775"/>
            </a:xfrm>
            <a:custGeom>
              <a:avLst/>
              <a:gdLst/>
              <a:ahLst/>
              <a:cxnLst/>
              <a:rect l="l" t="t" r="r" b="b"/>
              <a:pathLst>
                <a:path w="1527175" h="612775">
                  <a:moveTo>
                    <a:pt x="0" y="68199"/>
                  </a:moveTo>
                  <a:lnTo>
                    <a:pt x="5369" y="41683"/>
                  </a:lnTo>
                  <a:lnTo>
                    <a:pt x="20002" y="20002"/>
                  </a:lnTo>
                  <a:lnTo>
                    <a:pt x="41683" y="5369"/>
                  </a:lnTo>
                  <a:lnTo>
                    <a:pt x="68199" y="0"/>
                  </a:lnTo>
                  <a:lnTo>
                    <a:pt x="1458849" y="0"/>
                  </a:lnTo>
                  <a:lnTo>
                    <a:pt x="1485364" y="5369"/>
                  </a:lnTo>
                  <a:lnTo>
                    <a:pt x="1507045" y="20002"/>
                  </a:lnTo>
                  <a:lnTo>
                    <a:pt x="1521678" y="41683"/>
                  </a:lnTo>
                  <a:lnTo>
                    <a:pt x="1527048" y="68199"/>
                  </a:lnTo>
                  <a:lnTo>
                    <a:pt x="1527048" y="544449"/>
                  </a:lnTo>
                  <a:lnTo>
                    <a:pt x="1521678" y="570964"/>
                  </a:lnTo>
                  <a:lnTo>
                    <a:pt x="1507045" y="592645"/>
                  </a:lnTo>
                  <a:lnTo>
                    <a:pt x="1485364" y="607278"/>
                  </a:lnTo>
                  <a:lnTo>
                    <a:pt x="1458849" y="612648"/>
                  </a:lnTo>
                  <a:lnTo>
                    <a:pt x="68199" y="612648"/>
                  </a:lnTo>
                  <a:lnTo>
                    <a:pt x="41683" y="607278"/>
                  </a:lnTo>
                  <a:lnTo>
                    <a:pt x="20002" y="592645"/>
                  </a:lnTo>
                  <a:lnTo>
                    <a:pt x="5369" y="570964"/>
                  </a:lnTo>
                  <a:lnTo>
                    <a:pt x="0" y="544449"/>
                  </a:lnTo>
                  <a:lnTo>
                    <a:pt x="0" y="68199"/>
                  </a:lnTo>
                  <a:close/>
                </a:path>
              </a:pathLst>
            </a:custGeom>
            <a:ln w="28956">
              <a:solidFill>
                <a:srgbClr val="C76866"/>
              </a:solidFill>
            </a:ln>
          </p:spPr>
          <p:txBody>
            <a:bodyPr wrap="square" lIns="0" tIns="0" rIns="0" bIns="0" rtlCol="0"/>
            <a:lstStyle/>
            <a:p>
              <a:endParaRPr/>
            </a:p>
          </p:txBody>
        </p:sp>
        <p:pic>
          <p:nvPicPr>
            <p:cNvPr id="58" name="object 58"/>
            <p:cNvPicPr/>
            <p:nvPr/>
          </p:nvPicPr>
          <p:blipFill>
            <a:blip r:embed="rId8" cstate="print"/>
            <a:stretch>
              <a:fillRect/>
            </a:stretch>
          </p:blipFill>
          <p:spPr>
            <a:xfrm>
              <a:off x="4628387" y="3962399"/>
              <a:ext cx="214884" cy="626363"/>
            </a:xfrm>
            <a:prstGeom prst="rect">
              <a:avLst/>
            </a:prstGeom>
          </p:spPr>
        </p:pic>
        <p:sp>
          <p:nvSpPr>
            <p:cNvPr id="59" name="object 59"/>
            <p:cNvSpPr/>
            <p:nvPr/>
          </p:nvSpPr>
          <p:spPr>
            <a:xfrm>
              <a:off x="4628387" y="3962399"/>
              <a:ext cx="215265" cy="626745"/>
            </a:xfrm>
            <a:custGeom>
              <a:avLst/>
              <a:gdLst/>
              <a:ahLst/>
              <a:cxnLst/>
              <a:rect l="l" t="t" r="r" b="b"/>
              <a:pathLst>
                <a:path w="215264" h="626745">
                  <a:moveTo>
                    <a:pt x="0" y="107442"/>
                  </a:moveTo>
                  <a:lnTo>
                    <a:pt x="107441" y="0"/>
                  </a:lnTo>
                  <a:lnTo>
                    <a:pt x="214884" y="107442"/>
                  </a:lnTo>
                  <a:lnTo>
                    <a:pt x="161162" y="107442"/>
                  </a:lnTo>
                  <a:lnTo>
                    <a:pt x="161162" y="626363"/>
                  </a:lnTo>
                  <a:lnTo>
                    <a:pt x="53721" y="626363"/>
                  </a:lnTo>
                  <a:lnTo>
                    <a:pt x="53721" y="107442"/>
                  </a:lnTo>
                  <a:lnTo>
                    <a:pt x="0" y="107442"/>
                  </a:lnTo>
                  <a:close/>
                </a:path>
              </a:pathLst>
            </a:custGeom>
            <a:ln w="9144">
              <a:solidFill>
                <a:srgbClr val="385D89"/>
              </a:solidFill>
            </a:ln>
          </p:spPr>
          <p:txBody>
            <a:bodyPr wrap="square" lIns="0" tIns="0" rIns="0" bIns="0" rtlCol="0"/>
            <a:lstStyle/>
            <a:p>
              <a:endParaRPr/>
            </a:p>
          </p:txBody>
        </p:sp>
        <p:sp>
          <p:nvSpPr>
            <p:cNvPr id="60" name="object 60"/>
            <p:cNvSpPr/>
            <p:nvPr/>
          </p:nvSpPr>
          <p:spPr>
            <a:xfrm>
              <a:off x="4024122" y="4301489"/>
              <a:ext cx="1519555" cy="576580"/>
            </a:xfrm>
            <a:custGeom>
              <a:avLst/>
              <a:gdLst/>
              <a:ahLst/>
              <a:cxnLst/>
              <a:rect l="l" t="t" r="r" b="b"/>
              <a:pathLst>
                <a:path w="1519554" h="576579">
                  <a:moveTo>
                    <a:pt x="0" y="96012"/>
                  </a:moveTo>
                  <a:lnTo>
                    <a:pt x="7536" y="58614"/>
                  </a:lnTo>
                  <a:lnTo>
                    <a:pt x="28098" y="28098"/>
                  </a:lnTo>
                  <a:lnTo>
                    <a:pt x="58614" y="7536"/>
                  </a:lnTo>
                  <a:lnTo>
                    <a:pt x="96012" y="0"/>
                  </a:lnTo>
                  <a:lnTo>
                    <a:pt x="1423415" y="0"/>
                  </a:lnTo>
                  <a:lnTo>
                    <a:pt x="1460813" y="7536"/>
                  </a:lnTo>
                  <a:lnTo>
                    <a:pt x="1491329" y="28098"/>
                  </a:lnTo>
                  <a:lnTo>
                    <a:pt x="1511891" y="58614"/>
                  </a:lnTo>
                  <a:lnTo>
                    <a:pt x="1519427" y="96012"/>
                  </a:lnTo>
                  <a:lnTo>
                    <a:pt x="1519427" y="480060"/>
                  </a:lnTo>
                  <a:lnTo>
                    <a:pt x="1511891" y="517457"/>
                  </a:lnTo>
                  <a:lnTo>
                    <a:pt x="1491329" y="547973"/>
                  </a:lnTo>
                  <a:lnTo>
                    <a:pt x="1460813" y="568535"/>
                  </a:lnTo>
                  <a:lnTo>
                    <a:pt x="1423415" y="576072"/>
                  </a:lnTo>
                  <a:lnTo>
                    <a:pt x="96012" y="576072"/>
                  </a:lnTo>
                  <a:lnTo>
                    <a:pt x="58614" y="568535"/>
                  </a:lnTo>
                  <a:lnTo>
                    <a:pt x="28098" y="547973"/>
                  </a:lnTo>
                  <a:lnTo>
                    <a:pt x="7536" y="517457"/>
                  </a:lnTo>
                  <a:lnTo>
                    <a:pt x="0" y="480060"/>
                  </a:lnTo>
                  <a:lnTo>
                    <a:pt x="0" y="96012"/>
                  </a:lnTo>
                  <a:close/>
                </a:path>
              </a:pathLst>
            </a:custGeom>
            <a:ln w="28956">
              <a:solidFill>
                <a:srgbClr val="622422"/>
              </a:solidFill>
            </a:ln>
          </p:spPr>
          <p:txBody>
            <a:bodyPr wrap="square" lIns="0" tIns="0" rIns="0" bIns="0" rtlCol="0"/>
            <a:lstStyle/>
            <a:p>
              <a:endParaRPr/>
            </a:p>
          </p:txBody>
        </p:sp>
        <p:sp>
          <p:nvSpPr>
            <p:cNvPr id="61" name="object 61"/>
            <p:cNvSpPr/>
            <p:nvPr/>
          </p:nvSpPr>
          <p:spPr>
            <a:xfrm>
              <a:off x="4193286" y="4667250"/>
              <a:ext cx="1248410" cy="480059"/>
            </a:xfrm>
            <a:custGeom>
              <a:avLst/>
              <a:gdLst/>
              <a:ahLst/>
              <a:cxnLst/>
              <a:rect l="l" t="t" r="r" b="b"/>
              <a:pathLst>
                <a:path w="1248410" h="480060">
                  <a:moveTo>
                    <a:pt x="624077" y="0"/>
                  </a:moveTo>
                  <a:lnTo>
                    <a:pt x="556076" y="1408"/>
                  </a:lnTo>
                  <a:lnTo>
                    <a:pt x="490195" y="5535"/>
                  </a:lnTo>
                  <a:lnTo>
                    <a:pt x="426817" y="12234"/>
                  </a:lnTo>
                  <a:lnTo>
                    <a:pt x="366321" y="21360"/>
                  </a:lnTo>
                  <a:lnTo>
                    <a:pt x="309089" y="32766"/>
                  </a:lnTo>
                  <a:lnTo>
                    <a:pt x="255501" y="46305"/>
                  </a:lnTo>
                  <a:lnTo>
                    <a:pt x="205938" y="61831"/>
                  </a:lnTo>
                  <a:lnTo>
                    <a:pt x="160780" y="79199"/>
                  </a:lnTo>
                  <a:lnTo>
                    <a:pt x="120408" y="98261"/>
                  </a:lnTo>
                  <a:lnTo>
                    <a:pt x="85202" y="118872"/>
                  </a:lnTo>
                  <a:lnTo>
                    <a:pt x="31815" y="164153"/>
                  </a:lnTo>
                  <a:lnTo>
                    <a:pt x="3661" y="213872"/>
                  </a:lnTo>
                  <a:lnTo>
                    <a:pt x="0" y="240030"/>
                  </a:lnTo>
                  <a:lnTo>
                    <a:pt x="3661" y="266187"/>
                  </a:lnTo>
                  <a:lnTo>
                    <a:pt x="31815" y="315906"/>
                  </a:lnTo>
                  <a:lnTo>
                    <a:pt x="85202" y="361188"/>
                  </a:lnTo>
                  <a:lnTo>
                    <a:pt x="120408" y="381798"/>
                  </a:lnTo>
                  <a:lnTo>
                    <a:pt x="160780" y="400860"/>
                  </a:lnTo>
                  <a:lnTo>
                    <a:pt x="205938" y="418228"/>
                  </a:lnTo>
                  <a:lnTo>
                    <a:pt x="255501" y="433754"/>
                  </a:lnTo>
                  <a:lnTo>
                    <a:pt x="309089" y="447294"/>
                  </a:lnTo>
                  <a:lnTo>
                    <a:pt x="366321" y="458699"/>
                  </a:lnTo>
                  <a:lnTo>
                    <a:pt x="426817" y="467825"/>
                  </a:lnTo>
                  <a:lnTo>
                    <a:pt x="490195" y="474524"/>
                  </a:lnTo>
                  <a:lnTo>
                    <a:pt x="556076" y="478651"/>
                  </a:lnTo>
                  <a:lnTo>
                    <a:pt x="624077" y="480060"/>
                  </a:lnTo>
                  <a:lnTo>
                    <a:pt x="692079" y="478651"/>
                  </a:lnTo>
                  <a:lnTo>
                    <a:pt x="757960" y="474524"/>
                  </a:lnTo>
                  <a:lnTo>
                    <a:pt x="821338" y="467825"/>
                  </a:lnTo>
                  <a:lnTo>
                    <a:pt x="881834" y="458699"/>
                  </a:lnTo>
                  <a:lnTo>
                    <a:pt x="939066" y="447294"/>
                  </a:lnTo>
                  <a:lnTo>
                    <a:pt x="992654" y="433754"/>
                  </a:lnTo>
                  <a:lnTo>
                    <a:pt x="1042217" y="418228"/>
                  </a:lnTo>
                  <a:lnTo>
                    <a:pt x="1087375" y="400860"/>
                  </a:lnTo>
                  <a:lnTo>
                    <a:pt x="1127747" y="381798"/>
                  </a:lnTo>
                  <a:lnTo>
                    <a:pt x="1162953" y="361188"/>
                  </a:lnTo>
                  <a:lnTo>
                    <a:pt x="1216340" y="315906"/>
                  </a:lnTo>
                  <a:lnTo>
                    <a:pt x="1244494" y="266187"/>
                  </a:lnTo>
                  <a:lnTo>
                    <a:pt x="1248155" y="240030"/>
                  </a:lnTo>
                  <a:lnTo>
                    <a:pt x="1244494" y="213872"/>
                  </a:lnTo>
                  <a:lnTo>
                    <a:pt x="1216340" y="164153"/>
                  </a:lnTo>
                  <a:lnTo>
                    <a:pt x="1162953" y="118872"/>
                  </a:lnTo>
                  <a:lnTo>
                    <a:pt x="1127747" y="98261"/>
                  </a:lnTo>
                  <a:lnTo>
                    <a:pt x="1087375" y="79199"/>
                  </a:lnTo>
                  <a:lnTo>
                    <a:pt x="1042217" y="61831"/>
                  </a:lnTo>
                  <a:lnTo>
                    <a:pt x="992654" y="46305"/>
                  </a:lnTo>
                  <a:lnTo>
                    <a:pt x="939066" y="32766"/>
                  </a:lnTo>
                  <a:lnTo>
                    <a:pt x="881834" y="21360"/>
                  </a:lnTo>
                  <a:lnTo>
                    <a:pt x="821338" y="12234"/>
                  </a:lnTo>
                  <a:lnTo>
                    <a:pt x="757960" y="5535"/>
                  </a:lnTo>
                  <a:lnTo>
                    <a:pt x="692079" y="1408"/>
                  </a:lnTo>
                  <a:lnTo>
                    <a:pt x="624077" y="0"/>
                  </a:lnTo>
                  <a:close/>
                </a:path>
              </a:pathLst>
            </a:custGeom>
            <a:solidFill>
              <a:srgbClr val="94B3D6"/>
            </a:solidFill>
          </p:spPr>
          <p:txBody>
            <a:bodyPr wrap="square" lIns="0" tIns="0" rIns="0" bIns="0" rtlCol="0"/>
            <a:lstStyle/>
            <a:p>
              <a:endParaRPr/>
            </a:p>
          </p:txBody>
        </p:sp>
        <p:sp>
          <p:nvSpPr>
            <p:cNvPr id="62" name="object 62"/>
            <p:cNvSpPr/>
            <p:nvPr/>
          </p:nvSpPr>
          <p:spPr>
            <a:xfrm>
              <a:off x="4193286" y="4667250"/>
              <a:ext cx="1248410" cy="480059"/>
            </a:xfrm>
            <a:custGeom>
              <a:avLst/>
              <a:gdLst/>
              <a:ahLst/>
              <a:cxnLst/>
              <a:rect l="l" t="t" r="r" b="b"/>
              <a:pathLst>
                <a:path w="1248410" h="480060">
                  <a:moveTo>
                    <a:pt x="0" y="240030"/>
                  </a:moveTo>
                  <a:lnTo>
                    <a:pt x="14393" y="188530"/>
                  </a:lnTo>
                  <a:lnTo>
                    <a:pt x="55544" y="140884"/>
                  </a:lnTo>
                  <a:lnTo>
                    <a:pt x="120408" y="98261"/>
                  </a:lnTo>
                  <a:lnTo>
                    <a:pt x="160780" y="79199"/>
                  </a:lnTo>
                  <a:lnTo>
                    <a:pt x="205938" y="61831"/>
                  </a:lnTo>
                  <a:lnTo>
                    <a:pt x="255501" y="46305"/>
                  </a:lnTo>
                  <a:lnTo>
                    <a:pt x="309089" y="32766"/>
                  </a:lnTo>
                  <a:lnTo>
                    <a:pt x="366321" y="21360"/>
                  </a:lnTo>
                  <a:lnTo>
                    <a:pt x="426817" y="12234"/>
                  </a:lnTo>
                  <a:lnTo>
                    <a:pt x="490195" y="5535"/>
                  </a:lnTo>
                  <a:lnTo>
                    <a:pt x="556076" y="1408"/>
                  </a:lnTo>
                  <a:lnTo>
                    <a:pt x="624077" y="0"/>
                  </a:lnTo>
                  <a:lnTo>
                    <a:pt x="692079" y="1408"/>
                  </a:lnTo>
                  <a:lnTo>
                    <a:pt x="757960" y="5535"/>
                  </a:lnTo>
                  <a:lnTo>
                    <a:pt x="821338" y="12234"/>
                  </a:lnTo>
                  <a:lnTo>
                    <a:pt x="881834" y="21360"/>
                  </a:lnTo>
                  <a:lnTo>
                    <a:pt x="939066" y="32766"/>
                  </a:lnTo>
                  <a:lnTo>
                    <a:pt x="992654" y="46305"/>
                  </a:lnTo>
                  <a:lnTo>
                    <a:pt x="1042217" y="61831"/>
                  </a:lnTo>
                  <a:lnTo>
                    <a:pt x="1087375" y="79199"/>
                  </a:lnTo>
                  <a:lnTo>
                    <a:pt x="1127747" y="98261"/>
                  </a:lnTo>
                  <a:lnTo>
                    <a:pt x="1162953" y="118872"/>
                  </a:lnTo>
                  <a:lnTo>
                    <a:pt x="1216340" y="164153"/>
                  </a:lnTo>
                  <a:lnTo>
                    <a:pt x="1244494" y="213872"/>
                  </a:lnTo>
                  <a:lnTo>
                    <a:pt x="1248155" y="240030"/>
                  </a:lnTo>
                  <a:lnTo>
                    <a:pt x="1244494" y="266187"/>
                  </a:lnTo>
                  <a:lnTo>
                    <a:pt x="1216340" y="315906"/>
                  </a:lnTo>
                  <a:lnTo>
                    <a:pt x="1162953" y="361188"/>
                  </a:lnTo>
                  <a:lnTo>
                    <a:pt x="1127747" y="381798"/>
                  </a:lnTo>
                  <a:lnTo>
                    <a:pt x="1087375" y="400860"/>
                  </a:lnTo>
                  <a:lnTo>
                    <a:pt x="1042217" y="418228"/>
                  </a:lnTo>
                  <a:lnTo>
                    <a:pt x="992654" y="433754"/>
                  </a:lnTo>
                  <a:lnTo>
                    <a:pt x="939066" y="447294"/>
                  </a:lnTo>
                  <a:lnTo>
                    <a:pt x="881834" y="458699"/>
                  </a:lnTo>
                  <a:lnTo>
                    <a:pt x="821338" y="467825"/>
                  </a:lnTo>
                  <a:lnTo>
                    <a:pt x="757960" y="474524"/>
                  </a:lnTo>
                  <a:lnTo>
                    <a:pt x="692079" y="478651"/>
                  </a:lnTo>
                  <a:lnTo>
                    <a:pt x="624077" y="480060"/>
                  </a:lnTo>
                  <a:lnTo>
                    <a:pt x="556076" y="478651"/>
                  </a:lnTo>
                  <a:lnTo>
                    <a:pt x="490195" y="474524"/>
                  </a:lnTo>
                  <a:lnTo>
                    <a:pt x="426817" y="467825"/>
                  </a:lnTo>
                  <a:lnTo>
                    <a:pt x="366321" y="458699"/>
                  </a:lnTo>
                  <a:lnTo>
                    <a:pt x="309089" y="447294"/>
                  </a:lnTo>
                  <a:lnTo>
                    <a:pt x="255501" y="433754"/>
                  </a:lnTo>
                  <a:lnTo>
                    <a:pt x="205938" y="418228"/>
                  </a:lnTo>
                  <a:lnTo>
                    <a:pt x="160780" y="400860"/>
                  </a:lnTo>
                  <a:lnTo>
                    <a:pt x="120408" y="381798"/>
                  </a:lnTo>
                  <a:lnTo>
                    <a:pt x="85202" y="361188"/>
                  </a:lnTo>
                  <a:lnTo>
                    <a:pt x="31815" y="315906"/>
                  </a:lnTo>
                  <a:lnTo>
                    <a:pt x="3661" y="266187"/>
                  </a:lnTo>
                  <a:lnTo>
                    <a:pt x="0" y="240030"/>
                  </a:lnTo>
                  <a:close/>
                </a:path>
              </a:pathLst>
            </a:custGeom>
            <a:ln w="19812">
              <a:solidFill>
                <a:srgbClr val="244060"/>
              </a:solidFill>
            </a:ln>
          </p:spPr>
          <p:txBody>
            <a:bodyPr wrap="square" lIns="0" tIns="0" rIns="0" bIns="0" rtlCol="0"/>
            <a:lstStyle/>
            <a:p>
              <a:endParaRPr/>
            </a:p>
          </p:txBody>
        </p:sp>
      </p:grpSp>
      <p:sp>
        <p:nvSpPr>
          <p:cNvPr id="63" name="object 63"/>
          <p:cNvSpPr txBox="1"/>
          <p:nvPr/>
        </p:nvSpPr>
        <p:spPr>
          <a:xfrm>
            <a:off x="5956808" y="4797044"/>
            <a:ext cx="741680" cy="228268"/>
          </a:xfrm>
          <a:prstGeom prst="rect">
            <a:avLst/>
          </a:prstGeom>
        </p:spPr>
        <p:txBody>
          <a:bodyPr vert="horz" wrap="square" lIns="0" tIns="12700" rIns="0" bIns="0" rtlCol="0">
            <a:spAutoFit/>
          </a:bodyPr>
          <a:lstStyle/>
          <a:p>
            <a:pPr marL="12700">
              <a:spcBef>
                <a:spcPts val="100"/>
              </a:spcBef>
            </a:pPr>
            <a:r>
              <a:rPr sz="1400" b="1" spc="-10" dirty="0">
                <a:solidFill>
                  <a:srgbClr val="001F5F"/>
                </a:solidFill>
                <a:latin typeface="ＭＳ Ｐゴシック"/>
                <a:cs typeface="ＭＳ Ｐゴシック"/>
              </a:rPr>
              <a:t>仲介</a:t>
            </a:r>
            <a:r>
              <a:rPr sz="1400" b="1" spc="-20" dirty="0">
                <a:solidFill>
                  <a:srgbClr val="001F5F"/>
                </a:solidFill>
                <a:latin typeface="ＭＳ Ｐゴシック"/>
                <a:cs typeface="ＭＳ Ｐゴシック"/>
              </a:rPr>
              <a:t>業</a:t>
            </a:r>
            <a:r>
              <a:rPr sz="1400" b="1" spc="-50" dirty="0">
                <a:solidFill>
                  <a:srgbClr val="001F5F"/>
                </a:solidFill>
                <a:latin typeface="ＭＳ Ｐゴシック"/>
                <a:cs typeface="ＭＳ Ｐゴシック"/>
              </a:rPr>
              <a:t>務</a:t>
            </a:r>
            <a:endParaRPr sz="1400">
              <a:latin typeface="ＭＳ Ｐゴシック"/>
              <a:cs typeface="ＭＳ Ｐゴシック"/>
            </a:endParaRPr>
          </a:p>
        </p:txBody>
      </p:sp>
      <p:sp>
        <p:nvSpPr>
          <p:cNvPr id="64" name="object 64"/>
          <p:cNvSpPr/>
          <p:nvPr/>
        </p:nvSpPr>
        <p:spPr>
          <a:xfrm>
            <a:off x="5526786" y="2996946"/>
            <a:ext cx="1542415" cy="1010919"/>
          </a:xfrm>
          <a:custGeom>
            <a:avLst/>
            <a:gdLst/>
            <a:ahLst/>
            <a:cxnLst/>
            <a:rect l="l" t="t" r="r" b="b"/>
            <a:pathLst>
              <a:path w="1542414" h="1010920">
                <a:moveTo>
                  <a:pt x="0" y="130301"/>
                </a:moveTo>
                <a:lnTo>
                  <a:pt x="10233" y="79563"/>
                </a:lnTo>
                <a:lnTo>
                  <a:pt x="38147" y="38147"/>
                </a:lnTo>
                <a:lnTo>
                  <a:pt x="79563" y="10233"/>
                </a:lnTo>
                <a:lnTo>
                  <a:pt x="130301" y="0"/>
                </a:lnTo>
                <a:lnTo>
                  <a:pt x="1411986" y="0"/>
                </a:lnTo>
                <a:lnTo>
                  <a:pt x="1462724" y="10233"/>
                </a:lnTo>
                <a:lnTo>
                  <a:pt x="1504140" y="38147"/>
                </a:lnTo>
                <a:lnTo>
                  <a:pt x="1532054" y="79563"/>
                </a:lnTo>
                <a:lnTo>
                  <a:pt x="1542288" y="130301"/>
                </a:lnTo>
                <a:lnTo>
                  <a:pt x="1542288" y="880109"/>
                </a:lnTo>
                <a:lnTo>
                  <a:pt x="1532054" y="930848"/>
                </a:lnTo>
                <a:lnTo>
                  <a:pt x="1504140" y="972264"/>
                </a:lnTo>
                <a:lnTo>
                  <a:pt x="1462724" y="1000178"/>
                </a:lnTo>
                <a:lnTo>
                  <a:pt x="1411986" y="1010411"/>
                </a:lnTo>
                <a:lnTo>
                  <a:pt x="130301" y="1010411"/>
                </a:lnTo>
                <a:lnTo>
                  <a:pt x="79563" y="1000178"/>
                </a:lnTo>
                <a:lnTo>
                  <a:pt x="38147" y="972264"/>
                </a:lnTo>
                <a:lnTo>
                  <a:pt x="10233" y="930848"/>
                </a:lnTo>
                <a:lnTo>
                  <a:pt x="0" y="880109"/>
                </a:lnTo>
                <a:lnTo>
                  <a:pt x="0" y="130301"/>
                </a:lnTo>
                <a:close/>
              </a:path>
            </a:pathLst>
          </a:custGeom>
          <a:ln w="28956">
            <a:solidFill>
              <a:srgbClr val="622422"/>
            </a:solidFill>
          </a:ln>
        </p:spPr>
        <p:txBody>
          <a:bodyPr wrap="square" lIns="0" tIns="0" rIns="0" bIns="0" rtlCol="0"/>
          <a:lstStyle/>
          <a:p>
            <a:endParaRPr/>
          </a:p>
        </p:txBody>
      </p:sp>
      <p:sp>
        <p:nvSpPr>
          <p:cNvPr id="65" name="object 65"/>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75</a:t>
            </a:fld>
            <a:endParaRPr spc="-25"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42926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２．民間決済インフラとの関係</a:t>
            </a:r>
          </a:p>
        </p:txBody>
      </p:sp>
      <p:sp>
        <p:nvSpPr>
          <p:cNvPr id="3" name="object 3"/>
          <p:cNvSpPr txBox="1"/>
          <p:nvPr/>
        </p:nvSpPr>
        <p:spPr>
          <a:xfrm>
            <a:off x="2082800" y="936752"/>
            <a:ext cx="7804150" cy="574040"/>
          </a:xfrm>
          <a:prstGeom prst="rect">
            <a:avLst/>
          </a:prstGeom>
        </p:spPr>
        <p:txBody>
          <a:bodyPr vert="horz" wrap="square" lIns="0" tIns="12700" rIns="0" bIns="0" rtlCol="0">
            <a:spAutoFit/>
          </a:bodyPr>
          <a:lstStyle/>
          <a:p>
            <a:pPr marL="299085" marR="5080" indent="-287020">
              <a:spcBef>
                <a:spcPts val="100"/>
              </a:spcBef>
              <a:buFont typeface="Wingdings"/>
              <a:buChar char=""/>
              <a:tabLst>
                <a:tab pos="299720" algn="l"/>
              </a:tabLst>
            </a:pPr>
            <a:r>
              <a:rPr spc="-10" dirty="0">
                <a:latin typeface="メイリオ"/>
                <a:cs typeface="メイリオ"/>
              </a:rPr>
              <a:t>CBDC</a:t>
            </a:r>
            <a:r>
              <a:rPr spc="-5" dirty="0">
                <a:latin typeface="メイリオ"/>
                <a:cs typeface="メイリオ"/>
              </a:rPr>
              <a:t>に関する検討を進めるに当たっては、銀行間送金を担う既存の民間</a:t>
            </a:r>
            <a:r>
              <a:rPr dirty="0">
                <a:latin typeface="メイリオ"/>
                <a:cs typeface="メイリオ"/>
              </a:rPr>
              <a:t>決済インフラ（全銀システム等）</a:t>
            </a:r>
            <a:r>
              <a:rPr spc="-5" dirty="0">
                <a:latin typeface="メイリオ"/>
                <a:cs typeface="メイリオ"/>
              </a:rPr>
              <a:t>との関係を整理していく必要がある。</a:t>
            </a:r>
            <a:endParaRPr>
              <a:latin typeface="メイリオ"/>
              <a:cs typeface="メイリオ"/>
            </a:endParaRPr>
          </a:p>
        </p:txBody>
      </p:sp>
      <p:sp>
        <p:nvSpPr>
          <p:cNvPr id="4" name="object 4"/>
          <p:cNvSpPr txBox="1"/>
          <p:nvPr/>
        </p:nvSpPr>
        <p:spPr>
          <a:xfrm>
            <a:off x="2339137" y="2166367"/>
            <a:ext cx="7314565" cy="3574697"/>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（検討の方向性</a:t>
            </a:r>
            <a:r>
              <a:rPr sz="1600" spc="-50" dirty="0">
                <a:latin typeface="メイリオ"/>
                <a:cs typeface="メイリオ"/>
              </a:rPr>
              <a:t>）</a:t>
            </a:r>
            <a:endParaRPr sz="1600">
              <a:latin typeface="メイリオ"/>
              <a:cs typeface="メイリオ"/>
            </a:endParaRPr>
          </a:p>
          <a:p>
            <a:pPr>
              <a:spcBef>
                <a:spcPts val="15"/>
              </a:spcBef>
            </a:pPr>
            <a:endParaRPr sz="750">
              <a:latin typeface="メイリオ"/>
              <a:cs typeface="メイリオ"/>
            </a:endParaRPr>
          </a:p>
          <a:p>
            <a:pPr marL="299085" marR="5080" indent="-287020">
              <a:buClr>
                <a:srgbClr val="000000"/>
              </a:buClr>
              <a:buFont typeface="Wingdings"/>
              <a:buChar char=""/>
              <a:tabLst>
                <a:tab pos="299720" algn="l"/>
              </a:tabLst>
            </a:pPr>
            <a:r>
              <a:rPr sz="1600" b="1" spc="-25" dirty="0">
                <a:solidFill>
                  <a:srgbClr val="006FC0"/>
                </a:solidFill>
                <a:latin typeface="メイリオ"/>
                <a:cs typeface="メイリオ"/>
              </a:rPr>
              <a:t>わが国決済システム全体の安定性</a:t>
            </a:r>
            <a:r>
              <a:rPr sz="1600" b="1" spc="-15" dirty="0">
                <a:solidFill>
                  <a:srgbClr val="006FC0"/>
                </a:solidFill>
                <a:latin typeface="メイリオ"/>
                <a:cs typeface="メイリオ"/>
              </a:rPr>
              <a:t>と</a:t>
            </a:r>
            <a:r>
              <a:rPr sz="1600" b="1" spc="-25" dirty="0">
                <a:solidFill>
                  <a:srgbClr val="006FC0"/>
                </a:solidFill>
                <a:latin typeface="メイリオ"/>
                <a:cs typeface="メイリオ"/>
              </a:rPr>
              <a:t>効率</a:t>
            </a:r>
            <a:r>
              <a:rPr sz="1600" b="1" spc="-5" dirty="0">
                <a:solidFill>
                  <a:srgbClr val="006FC0"/>
                </a:solidFill>
                <a:latin typeface="メイリオ"/>
                <a:cs typeface="メイリオ"/>
              </a:rPr>
              <a:t>性</a:t>
            </a:r>
            <a:r>
              <a:rPr sz="1600" spc="-25" dirty="0">
                <a:latin typeface="メイリオ"/>
                <a:cs typeface="メイリオ"/>
              </a:rPr>
              <a:t>を確保する観点から、</a:t>
            </a:r>
            <a:r>
              <a:rPr sz="1600" b="1" spc="-25" dirty="0">
                <a:solidFill>
                  <a:srgbClr val="006FC0"/>
                </a:solidFill>
                <a:latin typeface="メイリオ"/>
                <a:cs typeface="メイリオ"/>
              </a:rPr>
              <a:t>全銀システ</a:t>
            </a:r>
            <a:r>
              <a:rPr sz="1600" b="1" spc="-20" dirty="0">
                <a:solidFill>
                  <a:srgbClr val="006FC0"/>
                </a:solidFill>
                <a:latin typeface="メイリオ"/>
                <a:cs typeface="メイリオ"/>
              </a:rPr>
              <a:t>ムの次期更</a:t>
            </a:r>
            <a:r>
              <a:rPr sz="1600" b="1" spc="-25" dirty="0">
                <a:solidFill>
                  <a:srgbClr val="006FC0"/>
                </a:solidFill>
                <a:latin typeface="メイリオ"/>
                <a:cs typeface="メイリオ"/>
              </a:rPr>
              <a:t>改</a:t>
            </a:r>
            <a:r>
              <a:rPr sz="1600" spc="-20" dirty="0">
                <a:latin typeface="メイリオ"/>
                <a:cs typeface="メイリオ"/>
              </a:rPr>
              <a:t>が</a:t>
            </a:r>
            <a:r>
              <a:rPr sz="1600" spc="-10" dirty="0">
                <a:latin typeface="メイリオ"/>
                <a:cs typeface="メイリオ"/>
              </a:rPr>
              <a:t>2027</a:t>
            </a:r>
            <a:r>
              <a:rPr sz="1600" spc="-20" dirty="0">
                <a:latin typeface="メイリオ"/>
                <a:cs typeface="メイリオ"/>
              </a:rPr>
              <a:t>年に予定</a:t>
            </a:r>
            <a:r>
              <a:rPr sz="1600" spc="-10" dirty="0">
                <a:latin typeface="メイリオ"/>
                <a:cs typeface="メイリオ"/>
              </a:rPr>
              <a:t>さ</a:t>
            </a:r>
            <a:r>
              <a:rPr sz="1600" spc="-20" dirty="0">
                <a:latin typeface="メイリオ"/>
                <a:cs typeface="メイリオ"/>
              </a:rPr>
              <a:t>れて</a:t>
            </a:r>
            <a:r>
              <a:rPr sz="1600" spc="-10" dirty="0">
                <a:latin typeface="メイリオ"/>
                <a:cs typeface="メイリオ"/>
              </a:rPr>
              <a:t>い</a:t>
            </a:r>
            <a:r>
              <a:rPr sz="1600" spc="-20" dirty="0">
                <a:latin typeface="メイリオ"/>
                <a:cs typeface="メイリオ"/>
              </a:rPr>
              <a:t>るこ</a:t>
            </a:r>
            <a:r>
              <a:rPr sz="1600" spc="-10" dirty="0">
                <a:latin typeface="メイリオ"/>
                <a:cs typeface="メイリオ"/>
              </a:rPr>
              <a:t>と</a:t>
            </a:r>
            <a:r>
              <a:rPr sz="1600" spc="-20" dirty="0">
                <a:latin typeface="メイリオ"/>
                <a:cs typeface="メイリオ"/>
              </a:rPr>
              <a:t>を踏</a:t>
            </a:r>
            <a:r>
              <a:rPr sz="1600" spc="-10" dirty="0">
                <a:latin typeface="メイリオ"/>
                <a:cs typeface="メイリオ"/>
              </a:rPr>
              <a:t>ま</a:t>
            </a:r>
            <a:r>
              <a:rPr sz="1600" spc="-20" dirty="0">
                <a:latin typeface="メイリオ"/>
                <a:cs typeface="メイリオ"/>
              </a:rPr>
              <a:t>えつ</a:t>
            </a:r>
            <a:r>
              <a:rPr sz="1600" spc="-10" dirty="0">
                <a:latin typeface="メイリオ"/>
                <a:cs typeface="メイリオ"/>
              </a:rPr>
              <a:t>つ</a:t>
            </a:r>
            <a:r>
              <a:rPr sz="1600" spc="-20" dirty="0">
                <a:latin typeface="メイリオ"/>
                <a:cs typeface="メイリオ"/>
              </a:rPr>
              <a:t>、望</a:t>
            </a:r>
            <a:r>
              <a:rPr sz="1600" spc="-10" dirty="0">
                <a:latin typeface="メイリオ"/>
                <a:cs typeface="メイリオ"/>
              </a:rPr>
              <a:t>ま</a:t>
            </a:r>
            <a:r>
              <a:rPr sz="1600" spc="-20" dirty="0">
                <a:latin typeface="メイリオ"/>
                <a:cs typeface="メイリオ"/>
              </a:rPr>
              <a:t>しい</a:t>
            </a:r>
            <a:r>
              <a:rPr sz="1600" spc="-10" dirty="0">
                <a:latin typeface="メイリオ"/>
                <a:cs typeface="メイリオ"/>
              </a:rPr>
              <a:t>連</a:t>
            </a:r>
            <a:r>
              <a:rPr sz="1600" spc="-20" dirty="0">
                <a:latin typeface="メイリオ"/>
                <a:cs typeface="メイリオ"/>
              </a:rPr>
              <a:t>携のあり方を検討していく。</a:t>
            </a:r>
            <a:endParaRPr sz="1600">
              <a:latin typeface="メイリオ"/>
              <a:cs typeface="メイリオ"/>
            </a:endParaRPr>
          </a:p>
          <a:p>
            <a:pPr>
              <a:spcBef>
                <a:spcPts val="25"/>
              </a:spcBef>
              <a:buFont typeface="Wingdings"/>
              <a:buChar char=""/>
            </a:pPr>
            <a:endParaRPr sz="1300">
              <a:latin typeface="メイリオ"/>
              <a:cs typeface="メイリオ"/>
            </a:endParaRPr>
          </a:p>
          <a:p>
            <a:pPr marL="299085" marR="105410" indent="-287020" algn="just">
              <a:spcBef>
                <a:spcPts val="5"/>
              </a:spcBef>
              <a:buFont typeface="Wingdings"/>
              <a:buChar char=""/>
              <a:tabLst>
                <a:tab pos="299720" algn="l"/>
              </a:tabLst>
            </a:pPr>
            <a:r>
              <a:rPr sz="1600" spc="-25" dirty="0">
                <a:latin typeface="メイリオ"/>
                <a:cs typeface="メイリオ"/>
              </a:rPr>
              <a:t>民間決済インフラとCBDCの</a:t>
            </a:r>
            <a:r>
              <a:rPr sz="1600" b="1" spc="-10" dirty="0">
                <a:solidFill>
                  <a:srgbClr val="006FC0"/>
                </a:solidFill>
                <a:latin typeface="メイリオ"/>
                <a:cs typeface="メイリオ"/>
              </a:rPr>
              <a:t>適</a:t>
            </a:r>
            <a:r>
              <a:rPr sz="1600" b="1" spc="-25" dirty="0">
                <a:solidFill>
                  <a:srgbClr val="006FC0"/>
                </a:solidFill>
                <a:latin typeface="メイリオ"/>
                <a:cs typeface="メイリオ"/>
              </a:rPr>
              <a:t>切な</a:t>
            </a:r>
            <a:r>
              <a:rPr sz="1600" b="1" spc="-10" dirty="0">
                <a:solidFill>
                  <a:srgbClr val="006FC0"/>
                </a:solidFill>
                <a:latin typeface="メイリオ"/>
                <a:cs typeface="メイリオ"/>
              </a:rPr>
              <a:t>役</a:t>
            </a:r>
            <a:r>
              <a:rPr sz="1600" b="1" spc="-25" dirty="0">
                <a:solidFill>
                  <a:srgbClr val="006FC0"/>
                </a:solidFill>
                <a:latin typeface="メイリオ"/>
                <a:cs typeface="メイリオ"/>
              </a:rPr>
              <a:t>割分</a:t>
            </a:r>
            <a:r>
              <a:rPr sz="1600" b="1" spc="-10" dirty="0">
                <a:solidFill>
                  <a:srgbClr val="006FC0"/>
                </a:solidFill>
                <a:latin typeface="メイリオ"/>
                <a:cs typeface="メイリオ"/>
              </a:rPr>
              <a:t>担</a:t>
            </a:r>
            <a:r>
              <a:rPr sz="1600" spc="-25" dirty="0">
                <a:latin typeface="メイリオ"/>
                <a:cs typeface="メイリオ"/>
              </a:rPr>
              <a:t>、お</a:t>
            </a:r>
            <a:r>
              <a:rPr sz="1600" spc="-20" dirty="0">
                <a:latin typeface="メイリオ"/>
                <a:cs typeface="メイリオ"/>
              </a:rPr>
              <a:t>よび</a:t>
            </a:r>
            <a:r>
              <a:rPr sz="1600" b="1" spc="-20" dirty="0">
                <a:solidFill>
                  <a:srgbClr val="006FC0"/>
                </a:solidFill>
                <a:latin typeface="メイリオ"/>
                <a:cs typeface="メイリオ"/>
              </a:rPr>
              <a:t>投資</a:t>
            </a:r>
            <a:r>
              <a:rPr sz="1600" b="1" spc="-25" dirty="0">
                <a:solidFill>
                  <a:srgbClr val="006FC0"/>
                </a:solidFill>
                <a:latin typeface="メイリオ"/>
                <a:cs typeface="メイリオ"/>
              </a:rPr>
              <a:t>コス</a:t>
            </a:r>
            <a:r>
              <a:rPr sz="1600" b="1" spc="-10" dirty="0">
                <a:solidFill>
                  <a:srgbClr val="006FC0"/>
                </a:solidFill>
                <a:latin typeface="メイリオ"/>
                <a:cs typeface="メイリオ"/>
              </a:rPr>
              <a:t>ト</a:t>
            </a:r>
            <a:r>
              <a:rPr sz="1600" b="1" spc="-25" dirty="0">
                <a:solidFill>
                  <a:srgbClr val="006FC0"/>
                </a:solidFill>
                <a:latin typeface="メイリオ"/>
                <a:cs typeface="メイリオ"/>
              </a:rPr>
              <a:t>の最</a:t>
            </a:r>
            <a:r>
              <a:rPr sz="1600" b="1" spc="-20" dirty="0">
                <a:solidFill>
                  <a:srgbClr val="006FC0"/>
                </a:solidFill>
                <a:latin typeface="メイリオ"/>
                <a:cs typeface="メイリオ"/>
              </a:rPr>
              <a:t>適化</a:t>
            </a:r>
            <a:r>
              <a:rPr sz="1600" spc="-50" dirty="0">
                <a:latin typeface="メイリオ"/>
                <a:cs typeface="メイリオ"/>
              </a:rPr>
              <a:t>を</a:t>
            </a:r>
            <a:r>
              <a:rPr sz="1600" spc="-30" dirty="0">
                <a:latin typeface="メイリオ"/>
                <a:cs typeface="メイリオ"/>
              </a:rPr>
              <a:t>実現するためには、両者ともに、</a:t>
            </a:r>
            <a:r>
              <a:rPr sz="1600" spc="-20" dirty="0">
                <a:latin typeface="メイリオ"/>
                <a:cs typeface="メイリオ"/>
              </a:rPr>
              <a:t>将</a:t>
            </a:r>
            <a:r>
              <a:rPr sz="1600" spc="-30" dirty="0">
                <a:latin typeface="メイリオ"/>
                <a:cs typeface="メイリオ"/>
              </a:rPr>
              <a:t>来の</a:t>
            </a:r>
            <a:r>
              <a:rPr sz="1600" spc="-20" dirty="0">
                <a:latin typeface="メイリオ"/>
                <a:cs typeface="メイリオ"/>
              </a:rPr>
              <a:t>様</a:t>
            </a:r>
            <a:r>
              <a:rPr sz="1600" spc="-30" dirty="0">
                <a:latin typeface="メイリオ"/>
                <a:cs typeface="メイリオ"/>
              </a:rPr>
              <a:t>々な</a:t>
            </a:r>
            <a:r>
              <a:rPr sz="1600" spc="-20" dirty="0">
                <a:latin typeface="メイリオ"/>
                <a:cs typeface="メイリオ"/>
              </a:rPr>
              <a:t>選</a:t>
            </a:r>
            <a:r>
              <a:rPr sz="1600" spc="-30" dirty="0">
                <a:latin typeface="メイリオ"/>
                <a:cs typeface="メイリオ"/>
              </a:rPr>
              <a:t>択肢</a:t>
            </a:r>
            <a:r>
              <a:rPr sz="1600" spc="-20" dirty="0">
                <a:latin typeface="メイリオ"/>
                <a:cs typeface="メイリオ"/>
              </a:rPr>
              <a:t>に</a:t>
            </a:r>
            <a:r>
              <a:rPr sz="1600" spc="-30" dirty="0">
                <a:latin typeface="メイリオ"/>
                <a:cs typeface="メイリオ"/>
              </a:rPr>
              <a:t>対応</a:t>
            </a:r>
            <a:r>
              <a:rPr sz="1600" spc="-20" dirty="0">
                <a:latin typeface="メイリオ"/>
                <a:cs typeface="メイリオ"/>
              </a:rPr>
              <a:t>で</a:t>
            </a:r>
            <a:r>
              <a:rPr sz="1600" spc="-30" dirty="0">
                <a:latin typeface="メイリオ"/>
                <a:cs typeface="メイリオ"/>
              </a:rPr>
              <a:t>きる</a:t>
            </a:r>
            <a:r>
              <a:rPr sz="1600" spc="-20" dirty="0">
                <a:latin typeface="メイリオ"/>
                <a:cs typeface="メイリオ"/>
              </a:rPr>
              <a:t>よう</a:t>
            </a:r>
            <a:r>
              <a:rPr sz="1600" b="1" spc="-30" dirty="0">
                <a:solidFill>
                  <a:srgbClr val="006FC0"/>
                </a:solidFill>
                <a:latin typeface="メイリオ"/>
                <a:cs typeface="メイリオ"/>
              </a:rPr>
              <a:t>柔</a:t>
            </a:r>
            <a:r>
              <a:rPr sz="1600" b="1" spc="-50" dirty="0">
                <a:solidFill>
                  <a:srgbClr val="006FC0"/>
                </a:solidFill>
                <a:latin typeface="メイリオ"/>
                <a:cs typeface="メイリオ"/>
              </a:rPr>
              <a:t>軟</a:t>
            </a:r>
            <a:r>
              <a:rPr sz="1600" b="1" spc="-25" dirty="0">
                <a:solidFill>
                  <a:srgbClr val="006FC0"/>
                </a:solidFill>
                <a:latin typeface="メイリオ"/>
                <a:cs typeface="メイリオ"/>
              </a:rPr>
              <a:t>で効率的なシステム</a:t>
            </a:r>
            <a:r>
              <a:rPr sz="1600" spc="-25" dirty="0">
                <a:latin typeface="メイリオ"/>
                <a:cs typeface="メイリオ"/>
              </a:rPr>
              <a:t>を構築してい</a:t>
            </a:r>
            <a:r>
              <a:rPr sz="1600" spc="-10" dirty="0">
                <a:latin typeface="メイリオ"/>
                <a:cs typeface="メイリオ"/>
              </a:rPr>
              <a:t>く</a:t>
            </a:r>
            <a:r>
              <a:rPr sz="1600" spc="-25" dirty="0">
                <a:latin typeface="メイリオ"/>
                <a:cs typeface="メイリオ"/>
              </a:rPr>
              <a:t>こと</a:t>
            </a:r>
            <a:r>
              <a:rPr sz="1600" spc="-10" dirty="0">
                <a:latin typeface="メイリオ"/>
                <a:cs typeface="メイリオ"/>
              </a:rPr>
              <a:t>が</a:t>
            </a:r>
            <a:r>
              <a:rPr sz="1600" spc="-25" dirty="0">
                <a:latin typeface="メイリオ"/>
                <a:cs typeface="メイリオ"/>
              </a:rPr>
              <a:t>必要</a:t>
            </a:r>
            <a:r>
              <a:rPr sz="1600" spc="-50" dirty="0">
                <a:latin typeface="メイリオ"/>
                <a:cs typeface="メイリオ"/>
              </a:rPr>
              <a:t>。</a:t>
            </a:r>
            <a:endParaRPr sz="1600">
              <a:latin typeface="メイリオ"/>
              <a:cs typeface="メイリオ"/>
            </a:endParaRPr>
          </a:p>
          <a:p>
            <a:pPr>
              <a:spcBef>
                <a:spcPts val="25"/>
              </a:spcBef>
              <a:buFont typeface="Wingdings"/>
              <a:buChar char=""/>
            </a:pPr>
            <a:endParaRPr sz="1300">
              <a:latin typeface="メイリオ"/>
              <a:cs typeface="メイリオ"/>
            </a:endParaRPr>
          </a:p>
          <a:p>
            <a:pPr marL="299085" marR="152400" indent="-287020" algn="just">
              <a:buFont typeface="Wingdings"/>
              <a:buChar char=""/>
              <a:tabLst>
                <a:tab pos="299720" algn="l"/>
              </a:tabLst>
            </a:pPr>
            <a:r>
              <a:rPr sz="1600" spc="-25" dirty="0">
                <a:latin typeface="メイリオ"/>
                <a:cs typeface="メイリオ"/>
              </a:rPr>
              <a:t>CBDCが導入された場合、民</a:t>
            </a:r>
            <a:r>
              <a:rPr sz="1600" spc="-10" dirty="0">
                <a:latin typeface="メイリオ"/>
                <a:cs typeface="メイリオ"/>
              </a:rPr>
              <a:t>間</a:t>
            </a:r>
            <a:r>
              <a:rPr sz="1600" spc="-25" dirty="0">
                <a:latin typeface="メイリオ"/>
                <a:cs typeface="メイリオ"/>
              </a:rPr>
              <a:t>決済</a:t>
            </a:r>
            <a:r>
              <a:rPr sz="1600" spc="-10" dirty="0">
                <a:latin typeface="メイリオ"/>
                <a:cs typeface="メイリオ"/>
              </a:rPr>
              <a:t>イ</a:t>
            </a:r>
            <a:r>
              <a:rPr sz="1600" spc="-25" dirty="0">
                <a:latin typeface="メイリオ"/>
                <a:cs typeface="メイリオ"/>
              </a:rPr>
              <a:t>ンフ</a:t>
            </a:r>
            <a:r>
              <a:rPr sz="1600" spc="-10" dirty="0">
                <a:latin typeface="メイリオ"/>
                <a:cs typeface="メイリオ"/>
              </a:rPr>
              <a:t>ラ</a:t>
            </a:r>
            <a:r>
              <a:rPr sz="1600" spc="-25" dirty="0">
                <a:latin typeface="メイリオ"/>
                <a:cs typeface="メイリオ"/>
              </a:rPr>
              <a:t>が、</a:t>
            </a:r>
            <a:r>
              <a:rPr sz="1600" spc="-10" dirty="0">
                <a:latin typeface="メイリオ"/>
                <a:cs typeface="メイリオ"/>
              </a:rPr>
              <a:t>そ</a:t>
            </a:r>
            <a:r>
              <a:rPr sz="1600" spc="-25" dirty="0">
                <a:latin typeface="メイリオ"/>
                <a:cs typeface="メイリオ"/>
              </a:rPr>
              <a:t>の機</a:t>
            </a:r>
            <a:r>
              <a:rPr sz="1600" spc="-10" dirty="0">
                <a:latin typeface="メイリオ"/>
                <a:cs typeface="メイリオ"/>
              </a:rPr>
              <a:t>能</a:t>
            </a:r>
            <a:r>
              <a:rPr sz="1600" spc="-25" dirty="0">
                <a:latin typeface="メイリオ"/>
                <a:cs typeface="メイリオ"/>
              </a:rPr>
              <a:t>を活</a:t>
            </a:r>
            <a:r>
              <a:rPr sz="1600" spc="-10" dirty="0">
                <a:latin typeface="メイリオ"/>
                <a:cs typeface="メイリオ"/>
              </a:rPr>
              <a:t>用</a:t>
            </a:r>
            <a:r>
              <a:rPr sz="1600" spc="-25" dirty="0">
                <a:latin typeface="メイリオ"/>
                <a:cs typeface="メイリオ"/>
              </a:rPr>
              <a:t>して</a:t>
            </a:r>
            <a:r>
              <a:rPr sz="1600" dirty="0">
                <a:latin typeface="メイリオ"/>
                <a:cs typeface="メイリオ"/>
              </a:rPr>
              <a:t>、</a:t>
            </a:r>
            <a:r>
              <a:rPr sz="1600" b="1" spc="-25" dirty="0">
                <a:solidFill>
                  <a:srgbClr val="006FC0"/>
                </a:solidFill>
                <a:latin typeface="メイリオ"/>
                <a:cs typeface="メイリオ"/>
              </a:rPr>
              <a:t>仲</a:t>
            </a:r>
            <a:r>
              <a:rPr sz="1600" b="1" spc="-50" dirty="0">
                <a:solidFill>
                  <a:srgbClr val="006FC0"/>
                </a:solidFill>
                <a:latin typeface="メイリオ"/>
                <a:cs typeface="メイリオ"/>
              </a:rPr>
              <a:t>介</a:t>
            </a:r>
            <a:r>
              <a:rPr sz="1600" b="1" spc="-30" dirty="0">
                <a:solidFill>
                  <a:srgbClr val="006FC0"/>
                </a:solidFill>
                <a:latin typeface="メイリオ"/>
                <a:cs typeface="メイリオ"/>
              </a:rPr>
              <a:t>機関の業務をサポー</a:t>
            </a:r>
            <a:r>
              <a:rPr sz="1600" b="1" spc="-25" dirty="0">
                <a:solidFill>
                  <a:srgbClr val="006FC0"/>
                </a:solidFill>
                <a:latin typeface="メイリオ"/>
                <a:cs typeface="メイリオ"/>
              </a:rPr>
              <a:t>ト</a:t>
            </a:r>
            <a:r>
              <a:rPr sz="1600" spc="-30" dirty="0">
                <a:latin typeface="メイリオ"/>
                <a:cs typeface="メイリオ"/>
              </a:rPr>
              <a:t>したり、</a:t>
            </a:r>
            <a:r>
              <a:rPr sz="1600" spc="-20" dirty="0">
                <a:latin typeface="メイリオ"/>
                <a:cs typeface="メイリオ"/>
              </a:rPr>
              <a:t>CBDC</a:t>
            </a:r>
            <a:r>
              <a:rPr sz="1600" spc="-30" dirty="0">
                <a:latin typeface="メイリオ"/>
                <a:cs typeface="メイリオ"/>
              </a:rPr>
              <a:t>ユーザーに対して</a:t>
            </a:r>
            <a:r>
              <a:rPr sz="1600" b="1" spc="-35" dirty="0">
                <a:solidFill>
                  <a:srgbClr val="006FC0"/>
                </a:solidFill>
                <a:latin typeface="メイリオ"/>
                <a:cs typeface="メイリオ"/>
              </a:rPr>
              <a:t>「追加サービス」を</a:t>
            </a:r>
            <a:r>
              <a:rPr sz="1600" b="1" spc="-30" dirty="0">
                <a:solidFill>
                  <a:srgbClr val="006FC0"/>
                </a:solidFill>
                <a:latin typeface="メイリオ"/>
                <a:cs typeface="メイリオ"/>
              </a:rPr>
              <a:t>提供</a:t>
            </a:r>
            <a:r>
              <a:rPr sz="1600" spc="-25" dirty="0">
                <a:latin typeface="メイリオ"/>
                <a:cs typeface="メイリオ"/>
              </a:rPr>
              <a:t>していくというアプローチも</a:t>
            </a:r>
            <a:r>
              <a:rPr sz="1600" spc="-10" dirty="0">
                <a:latin typeface="メイリオ"/>
                <a:cs typeface="メイリオ"/>
              </a:rPr>
              <a:t>重</a:t>
            </a:r>
            <a:r>
              <a:rPr sz="1600" spc="-25" dirty="0">
                <a:latin typeface="メイリオ"/>
                <a:cs typeface="メイリオ"/>
              </a:rPr>
              <a:t>要</a:t>
            </a:r>
            <a:r>
              <a:rPr sz="1600" spc="-50" dirty="0">
                <a:latin typeface="メイリオ"/>
                <a:cs typeface="メイリオ"/>
              </a:rPr>
              <a:t>。</a:t>
            </a:r>
            <a:endParaRPr sz="1600">
              <a:latin typeface="メイリオ"/>
              <a:cs typeface="メイリオ"/>
            </a:endParaRPr>
          </a:p>
          <a:p>
            <a:pPr marL="643255" marR="86995" indent="-364490">
              <a:spcBef>
                <a:spcPts val="1235"/>
              </a:spcBef>
              <a:tabLst>
                <a:tab pos="812165" algn="l"/>
              </a:tabLst>
            </a:pPr>
            <a:r>
              <a:rPr sz="1400" spc="-25" dirty="0">
                <a:latin typeface="メイリオ"/>
                <a:cs typeface="メイリオ"/>
              </a:rPr>
              <a:t>──</a:t>
            </a:r>
            <a:r>
              <a:rPr sz="1400" dirty="0">
                <a:latin typeface="メイリオ"/>
                <a:cs typeface="メイリオ"/>
              </a:rPr>
              <a:t>		</a:t>
            </a:r>
            <a:r>
              <a:rPr sz="1400" spc="-15" dirty="0">
                <a:latin typeface="メイリオ"/>
                <a:cs typeface="メイリオ"/>
              </a:rPr>
              <a:t>これは、利用者の利便性向上のみならず、民間決済インフラの</a:t>
            </a:r>
            <a:r>
              <a:rPr sz="1400" b="1" spc="-20" dirty="0">
                <a:solidFill>
                  <a:srgbClr val="006FC0"/>
                </a:solidFill>
                <a:latin typeface="メイリオ"/>
                <a:cs typeface="メイリオ"/>
              </a:rPr>
              <a:t>リソースの有効活</a:t>
            </a:r>
            <a:r>
              <a:rPr sz="1400" b="1" dirty="0">
                <a:solidFill>
                  <a:srgbClr val="006FC0"/>
                </a:solidFill>
                <a:latin typeface="メイリオ"/>
                <a:cs typeface="メイリオ"/>
              </a:rPr>
              <a:t>用</a:t>
            </a:r>
            <a:r>
              <a:rPr sz="1400" spc="-10" dirty="0">
                <a:latin typeface="メイリオ"/>
                <a:cs typeface="メイリオ"/>
              </a:rPr>
              <a:t>にも資すると考えられる。</a:t>
            </a:r>
            <a:endParaRPr sz="1400">
              <a:latin typeface="メイリオ"/>
              <a:cs typeface="メイリオ"/>
            </a:endParaRPr>
          </a:p>
        </p:txBody>
      </p:sp>
      <p:sp>
        <p:nvSpPr>
          <p:cNvPr id="5" name="object 5"/>
          <p:cNvSpPr/>
          <p:nvPr/>
        </p:nvSpPr>
        <p:spPr>
          <a:xfrm>
            <a:off x="2065781" y="1879854"/>
            <a:ext cx="7946390" cy="4617720"/>
          </a:xfrm>
          <a:custGeom>
            <a:avLst/>
            <a:gdLst/>
            <a:ahLst/>
            <a:cxnLst/>
            <a:rect l="l" t="t" r="r" b="b"/>
            <a:pathLst>
              <a:path w="7946390" h="4617720">
                <a:moveTo>
                  <a:pt x="0" y="256540"/>
                </a:moveTo>
                <a:lnTo>
                  <a:pt x="4132" y="210413"/>
                </a:lnTo>
                <a:lnTo>
                  <a:pt x="16048" y="167005"/>
                </a:lnTo>
                <a:lnTo>
                  <a:pt x="35021" y="127037"/>
                </a:lnTo>
                <a:lnTo>
                  <a:pt x="60329" y="91234"/>
                </a:lnTo>
                <a:lnTo>
                  <a:pt x="91245" y="60318"/>
                </a:lnTo>
                <a:lnTo>
                  <a:pt x="127047" y="35014"/>
                </a:lnTo>
                <a:lnTo>
                  <a:pt x="167008" y="16044"/>
                </a:lnTo>
                <a:lnTo>
                  <a:pt x="210405" y="4131"/>
                </a:lnTo>
                <a:lnTo>
                  <a:pt x="256514" y="0"/>
                </a:lnTo>
                <a:lnTo>
                  <a:pt x="7689596" y="0"/>
                </a:lnTo>
                <a:lnTo>
                  <a:pt x="7735722" y="4131"/>
                </a:lnTo>
                <a:lnTo>
                  <a:pt x="7779130" y="16044"/>
                </a:lnTo>
                <a:lnTo>
                  <a:pt x="7819098" y="35014"/>
                </a:lnTo>
                <a:lnTo>
                  <a:pt x="7854901" y="60318"/>
                </a:lnTo>
                <a:lnTo>
                  <a:pt x="7885817" y="91234"/>
                </a:lnTo>
                <a:lnTo>
                  <a:pt x="7911121" y="127037"/>
                </a:lnTo>
                <a:lnTo>
                  <a:pt x="7930091" y="167005"/>
                </a:lnTo>
                <a:lnTo>
                  <a:pt x="7942004" y="210413"/>
                </a:lnTo>
                <a:lnTo>
                  <a:pt x="7946136" y="256540"/>
                </a:lnTo>
                <a:lnTo>
                  <a:pt x="7946136" y="4361205"/>
                </a:lnTo>
                <a:lnTo>
                  <a:pt x="7942004" y="4407314"/>
                </a:lnTo>
                <a:lnTo>
                  <a:pt x="7930091" y="4450711"/>
                </a:lnTo>
                <a:lnTo>
                  <a:pt x="7911121" y="4490672"/>
                </a:lnTo>
                <a:lnTo>
                  <a:pt x="7885817" y="4526474"/>
                </a:lnTo>
                <a:lnTo>
                  <a:pt x="7854901" y="4557390"/>
                </a:lnTo>
                <a:lnTo>
                  <a:pt x="7819098" y="4582698"/>
                </a:lnTo>
                <a:lnTo>
                  <a:pt x="7779130" y="4601671"/>
                </a:lnTo>
                <a:lnTo>
                  <a:pt x="7735722" y="4613587"/>
                </a:lnTo>
                <a:lnTo>
                  <a:pt x="7689596" y="4617720"/>
                </a:lnTo>
                <a:lnTo>
                  <a:pt x="256514" y="4617720"/>
                </a:lnTo>
                <a:lnTo>
                  <a:pt x="210405" y="4613587"/>
                </a:lnTo>
                <a:lnTo>
                  <a:pt x="167008" y="4601671"/>
                </a:lnTo>
                <a:lnTo>
                  <a:pt x="127047" y="4582698"/>
                </a:lnTo>
                <a:lnTo>
                  <a:pt x="91245" y="4557390"/>
                </a:lnTo>
                <a:lnTo>
                  <a:pt x="60329" y="4526474"/>
                </a:lnTo>
                <a:lnTo>
                  <a:pt x="35021" y="4490672"/>
                </a:lnTo>
                <a:lnTo>
                  <a:pt x="16048" y="4450711"/>
                </a:lnTo>
                <a:lnTo>
                  <a:pt x="4132" y="4407314"/>
                </a:lnTo>
                <a:lnTo>
                  <a:pt x="0" y="4361205"/>
                </a:lnTo>
                <a:lnTo>
                  <a:pt x="0" y="256540"/>
                </a:lnTo>
                <a:close/>
              </a:path>
            </a:pathLst>
          </a:custGeom>
          <a:ln w="25908">
            <a:solidFill>
              <a:srgbClr val="385D89"/>
            </a:solidFill>
          </a:ln>
        </p:spPr>
        <p:txBody>
          <a:bodyPr wrap="square" lIns="0" tIns="0" rIns="0" bIns="0" rtlCol="0"/>
          <a:lstStyle/>
          <a:p>
            <a:endParaRPr/>
          </a:p>
        </p:txBody>
      </p:sp>
      <p:sp>
        <p:nvSpPr>
          <p:cNvPr id="6" name="object 6"/>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76</a:t>
            </a:fld>
            <a:endParaRPr spc="-25"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22121" y="5049012"/>
            <a:ext cx="8629015" cy="1632585"/>
            <a:chOff x="198120" y="5049011"/>
            <a:chExt cx="8629015" cy="1632585"/>
          </a:xfrm>
        </p:grpSpPr>
        <p:sp>
          <p:nvSpPr>
            <p:cNvPr id="3" name="object 3"/>
            <p:cNvSpPr/>
            <p:nvPr/>
          </p:nvSpPr>
          <p:spPr>
            <a:xfrm>
              <a:off x="316230" y="5229605"/>
              <a:ext cx="8499475" cy="1440180"/>
            </a:xfrm>
            <a:custGeom>
              <a:avLst/>
              <a:gdLst/>
              <a:ahLst/>
              <a:cxnLst/>
              <a:rect l="l" t="t" r="r" b="b"/>
              <a:pathLst>
                <a:path w="8499475" h="1440179">
                  <a:moveTo>
                    <a:pt x="0" y="1440180"/>
                  </a:moveTo>
                  <a:lnTo>
                    <a:pt x="8499348" y="1440180"/>
                  </a:lnTo>
                  <a:lnTo>
                    <a:pt x="8499348" y="0"/>
                  </a:lnTo>
                  <a:lnTo>
                    <a:pt x="0" y="0"/>
                  </a:lnTo>
                  <a:lnTo>
                    <a:pt x="0" y="1440180"/>
                  </a:lnTo>
                  <a:close/>
                </a:path>
              </a:pathLst>
            </a:custGeom>
            <a:ln w="22860">
              <a:solidFill>
                <a:srgbClr val="006FC0"/>
              </a:solidFill>
            </a:ln>
          </p:spPr>
          <p:txBody>
            <a:bodyPr wrap="square" lIns="0" tIns="0" rIns="0" bIns="0" rtlCol="0"/>
            <a:lstStyle/>
            <a:p>
              <a:endParaRPr/>
            </a:p>
          </p:txBody>
        </p:sp>
        <p:sp>
          <p:nvSpPr>
            <p:cNvPr id="4" name="object 4"/>
            <p:cNvSpPr/>
            <p:nvPr/>
          </p:nvSpPr>
          <p:spPr>
            <a:xfrm>
              <a:off x="198120" y="5049011"/>
              <a:ext cx="4078604" cy="360045"/>
            </a:xfrm>
            <a:custGeom>
              <a:avLst/>
              <a:gdLst/>
              <a:ahLst/>
              <a:cxnLst/>
              <a:rect l="l" t="t" r="r" b="b"/>
              <a:pathLst>
                <a:path w="4078604" h="360045">
                  <a:moveTo>
                    <a:pt x="4018279" y="0"/>
                  </a:moveTo>
                  <a:lnTo>
                    <a:pt x="59944" y="0"/>
                  </a:lnTo>
                  <a:lnTo>
                    <a:pt x="36609" y="4704"/>
                  </a:lnTo>
                  <a:lnTo>
                    <a:pt x="17556" y="17541"/>
                  </a:lnTo>
                  <a:lnTo>
                    <a:pt x="4710" y="36593"/>
                  </a:lnTo>
                  <a:lnTo>
                    <a:pt x="0" y="59943"/>
                  </a:lnTo>
                  <a:lnTo>
                    <a:pt x="0" y="299719"/>
                  </a:lnTo>
                  <a:lnTo>
                    <a:pt x="4710" y="323070"/>
                  </a:lnTo>
                  <a:lnTo>
                    <a:pt x="17556" y="342122"/>
                  </a:lnTo>
                  <a:lnTo>
                    <a:pt x="36609" y="354959"/>
                  </a:lnTo>
                  <a:lnTo>
                    <a:pt x="59944" y="359663"/>
                  </a:lnTo>
                  <a:lnTo>
                    <a:pt x="4018279" y="359663"/>
                  </a:lnTo>
                  <a:lnTo>
                    <a:pt x="4041630" y="354959"/>
                  </a:lnTo>
                  <a:lnTo>
                    <a:pt x="4060682" y="342122"/>
                  </a:lnTo>
                  <a:lnTo>
                    <a:pt x="4073519" y="323070"/>
                  </a:lnTo>
                  <a:lnTo>
                    <a:pt x="4078224" y="299719"/>
                  </a:lnTo>
                  <a:lnTo>
                    <a:pt x="4078224" y="59943"/>
                  </a:lnTo>
                  <a:lnTo>
                    <a:pt x="4073519" y="36593"/>
                  </a:lnTo>
                  <a:lnTo>
                    <a:pt x="4060682" y="17541"/>
                  </a:lnTo>
                  <a:lnTo>
                    <a:pt x="4041630" y="4704"/>
                  </a:lnTo>
                  <a:lnTo>
                    <a:pt x="4018279" y="0"/>
                  </a:lnTo>
                  <a:close/>
                </a:path>
              </a:pathLst>
            </a:custGeom>
            <a:solidFill>
              <a:srgbClr val="375F92"/>
            </a:solidFill>
          </p:spPr>
          <p:txBody>
            <a:bodyPr wrap="square" lIns="0" tIns="0" rIns="0" bIns="0" rtlCol="0"/>
            <a:lstStyle/>
            <a:p>
              <a:endParaRPr/>
            </a:p>
          </p:txBody>
        </p:sp>
      </p:grpSp>
      <p:sp>
        <p:nvSpPr>
          <p:cNvPr id="5" name="object 5"/>
          <p:cNvSpPr txBox="1"/>
          <p:nvPr/>
        </p:nvSpPr>
        <p:spPr>
          <a:xfrm>
            <a:off x="1799032" y="5096636"/>
            <a:ext cx="8372475" cy="1428750"/>
          </a:xfrm>
          <a:prstGeom prst="rect">
            <a:avLst/>
          </a:prstGeom>
        </p:spPr>
        <p:txBody>
          <a:bodyPr vert="horz" wrap="square" lIns="0" tIns="12065" rIns="0" bIns="0" rtlCol="0">
            <a:spAutoFit/>
          </a:bodyPr>
          <a:lstStyle/>
          <a:p>
            <a:pPr marL="12700">
              <a:spcBef>
                <a:spcPts val="95"/>
              </a:spcBef>
            </a:pPr>
            <a:r>
              <a:rPr sz="1600" b="1" spc="-25" dirty="0">
                <a:solidFill>
                  <a:srgbClr val="FFFFFF"/>
                </a:solidFill>
                <a:latin typeface="メイリオ"/>
                <a:cs typeface="メイリオ"/>
              </a:rPr>
              <a:t>（２）追加サービスを提供する領</a:t>
            </a:r>
            <a:r>
              <a:rPr sz="1600" b="1" spc="-50" dirty="0">
                <a:solidFill>
                  <a:srgbClr val="FFFFFF"/>
                </a:solidFill>
                <a:latin typeface="メイリオ"/>
                <a:cs typeface="メイリオ"/>
              </a:rPr>
              <a:t>域</a:t>
            </a:r>
            <a:endParaRPr sz="1600">
              <a:latin typeface="メイリオ"/>
              <a:cs typeface="メイリオ"/>
            </a:endParaRPr>
          </a:p>
          <a:p>
            <a:pPr marL="470534" marR="5080" indent="-287020">
              <a:spcBef>
                <a:spcPts val="1660"/>
              </a:spcBef>
              <a:buFont typeface="Wingdings"/>
              <a:buChar char=""/>
              <a:tabLst>
                <a:tab pos="470534" algn="l"/>
                <a:tab pos="471170" algn="l"/>
              </a:tabLst>
            </a:pPr>
            <a:r>
              <a:rPr sz="1400" dirty="0">
                <a:latin typeface="メイリオ"/>
                <a:cs typeface="メイリオ"/>
              </a:rPr>
              <a:t>ユーザーの利便性、追加サービスの付加価値向上の観点から、</a:t>
            </a:r>
            <a:r>
              <a:rPr sz="1400" b="1" spc="-5" dirty="0">
                <a:solidFill>
                  <a:srgbClr val="006FC0"/>
                </a:solidFill>
                <a:latin typeface="メイリオ"/>
                <a:cs typeface="メイリオ"/>
              </a:rPr>
              <a:t>関係法令や一般的なルールの範囲内</a:t>
            </a:r>
            <a:r>
              <a:rPr sz="1400" b="1" spc="-15" dirty="0">
                <a:solidFill>
                  <a:srgbClr val="006FC0"/>
                </a:solidFill>
                <a:latin typeface="メイリオ"/>
                <a:cs typeface="メイリオ"/>
              </a:rPr>
              <a:t>で、民間事業者がユーザー情報をどのように有効活用していくか</a:t>
            </a:r>
            <a:r>
              <a:rPr sz="1400" spc="-15" dirty="0">
                <a:latin typeface="メイリオ"/>
                <a:cs typeface="メイリオ"/>
              </a:rPr>
              <a:t>が、今後の検討課題。</a:t>
            </a:r>
            <a:endParaRPr sz="1400">
              <a:latin typeface="メイリオ"/>
              <a:cs typeface="メイリオ"/>
            </a:endParaRPr>
          </a:p>
          <a:p>
            <a:pPr marL="679450" marR="5080" indent="-241300">
              <a:spcBef>
                <a:spcPts val="1235"/>
              </a:spcBef>
              <a:tabLst>
                <a:tab pos="904875" algn="l"/>
              </a:tabLst>
            </a:pPr>
            <a:r>
              <a:rPr sz="1200" spc="-25" dirty="0">
                <a:latin typeface="メイリオ"/>
                <a:cs typeface="メイリオ"/>
              </a:rPr>
              <a:t>──</a:t>
            </a:r>
            <a:r>
              <a:rPr sz="1200" dirty="0">
                <a:latin typeface="メイリオ"/>
                <a:cs typeface="メイリオ"/>
              </a:rPr>
              <a:t>	</a:t>
            </a:r>
            <a:r>
              <a:rPr sz="1200" spc="-10" dirty="0">
                <a:latin typeface="メイリオ"/>
                <a:cs typeface="メイリオ"/>
              </a:rPr>
              <a:t>民間事業者には、情報の取得・利用・外部提供についてユーザーから個別に同意を得るなど、適切な取扱いが求められる。</a:t>
            </a:r>
            <a:endParaRPr sz="1200">
              <a:latin typeface="メイリオ"/>
              <a:cs typeface="メイリオ"/>
            </a:endParaRPr>
          </a:p>
        </p:txBody>
      </p:sp>
      <p:sp>
        <p:nvSpPr>
          <p:cNvPr id="6" name="object 6"/>
          <p:cNvSpPr txBox="1">
            <a:spLocks noGrp="1"/>
          </p:cNvSpPr>
          <p:nvPr>
            <p:ph type="title"/>
          </p:nvPr>
        </p:nvSpPr>
        <p:spPr>
          <a:xfrm>
            <a:off x="2362200" y="344387"/>
            <a:ext cx="105156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３．プライバシーの確保と利用者情報の取扱い</a:t>
            </a:r>
          </a:p>
        </p:txBody>
      </p:sp>
      <p:grpSp>
        <p:nvGrpSpPr>
          <p:cNvPr id="7" name="object 7"/>
          <p:cNvGrpSpPr/>
          <p:nvPr/>
        </p:nvGrpSpPr>
        <p:grpSpPr>
          <a:xfrm>
            <a:off x="1709928" y="1533144"/>
            <a:ext cx="8641080" cy="3348354"/>
            <a:chOff x="185928" y="1533144"/>
            <a:chExt cx="8641080" cy="3348354"/>
          </a:xfrm>
        </p:grpSpPr>
        <p:sp>
          <p:nvSpPr>
            <p:cNvPr id="8" name="object 8"/>
            <p:cNvSpPr/>
            <p:nvPr/>
          </p:nvSpPr>
          <p:spPr>
            <a:xfrm>
              <a:off x="316230" y="1754886"/>
              <a:ext cx="8499475" cy="3115310"/>
            </a:xfrm>
            <a:custGeom>
              <a:avLst/>
              <a:gdLst/>
              <a:ahLst/>
              <a:cxnLst/>
              <a:rect l="l" t="t" r="r" b="b"/>
              <a:pathLst>
                <a:path w="8499475" h="3115310">
                  <a:moveTo>
                    <a:pt x="0" y="3115056"/>
                  </a:moveTo>
                  <a:lnTo>
                    <a:pt x="8499348" y="3115056"/>
                  </a:lnTo>
                  <a:lnTo>
                    <a:pt x="8499348" y="0"/>
                  </a:lnTo>
                  <a:lnTo>
                    <a:pt x="0" y="0"/>
                  </a:lnTo>
                  <a:lnTo>
                    <a:pt x="0" y="3115056"/>
                  </a:lnTo>
                  <a:close/>
                </a:path>
              </a:pathLst>
            </a:custGeom>
            <a:ln w="22860">
              <a:solidFill>
                <a:srgbClr val="006FC0"/>
              </a:solidFill>
            </a:ln>
          </p:spPr>
          <p:txBody>
            <a:bodyPr wrap="square" lIns="0" tIns="0" rIns="0" bIns="0" rtlCol="0"/>
            <a:lstStyle/>
            <a:p>
              <a:endParaRPr/>
            </a:p>
          </p:txBody>
        </p:sp>
        <p:sp>
          <p:nvSpPr>
            <p:cNvPr id="9" name="object 9"/>
            <p:cNvSpPr/>
            <p:nvPr/>
          </p:nvSpPr>
          <p:spPr>
            <a:xfrm>
              <a:off x="185928" y="1533144"/>
              <a:ext cx="4104640" cy="360045"/>
            </a:xfrm>
            <a:custGeom>
              <a:avLst/>
              <a:gdLst/>
              <a:ahLst/>
              <a:cxnLst/>
              <a:rect l="l" t="t" r="r" b="b"/>
              <a:pathLst>
                <a:path w="4104640" h="360044">
                  <a:moveTo>
                    <a:pt x="4044188" y="0"/>
                  </a:moveTo>
                  <a:lnTo>
                    <a:pt x="59943" y="0"/>
                  </a:lnTo>
                  <a:lnTo>
                    <a:pt x="36609" y="4704"/>
                  </a:lnTo>
                  <a:lnTo>
                    <a:pt x="17556" y="17541"/>
                  </a:lnTo>
                  <a:lnTo>
                    <a:pt x="4710" y="36593"/>
                  </a:lnTo>
                  <a:lnTo>
                    <a:pt x="0" y="59943"/>
                  </a:lnTo>
                  <a:lnTo>
                    <a:pt x="0" y="299719"/>
                  </a:lnTo>
                  <a:lnTo>
                    <a:pt x="4710" y="323070"/>
                  </a:lnTo>
                  <a:lnTo>
                    <a:pt x="17556" y="342122"/>
                  </a:lnTo>
                  <a:lnTo>
                    <a:pt x="36609" y="354959"/>
                  </a:lnTo>
                  <a:lnTo>
                    <a:pt x="59943" y="359663"/>
                  </a:lnTo>
                  <a:lnTo>
                    <a:pt x="4044188" y="359663"/>
                  </a:lnTo>
                  <a:lnTo>
                    <a:pt x="4067538" y="354959"/>
                  </a:lnTo>
                  <a:lnTo>
                    <a:pt x="4086590" y="342122"/>
                  </a:lnTo>
                  <a:lnTo>
                    <a:pt x="4099427" y="323070"/>
                  </a:lnTo>
                  <a:lnTo>
                    <a:pt x="4104132" y="299719"/>
                  </a:lnTo>
                  <a:lnTo>
                    <a:pt x="4104132" y="59943"/>
                  </a:lnTo>
                  <a:lnTo>
                    <a:pt x="4099427" y="36593"/>
                  </a:lnTo>
                  <a:lnTo>
                    <a:pt x="4086590" y="17541"/>
                  </a:lnTo>
                  <a:lnTo>
                    <a:pt x="4067538" y="4704"/>
                  </a:lnTo>
                  <a:lnTo>
                    <a:pt x="4044188" y="0"/>
                  </a:lnTo>
                  <a:close/>
                </a:path>
              </a:pathLst>
            </a:custGeom>
            <a:solidFill>
              <a:srgbClr val="375F92"/>
            </a:solidFill>
          </p:spPr>
          <p:txBody>
            <a:bodyPr wrap="square" lIns="0" tIns="0" rIns="0" bIns="0" rtlCol="0"/>
            <a:lstStyle/>
            <a:p>
              <a:endParaRPr/>
            </a:p>
          </p:txBody>
        </p:sp>
      </p:grpSp>
      <p:sp>
        <p:nvSpPr>
          <p:cNvPr id="10" name="object 10"/>
          <p:cNvSpPr txBox="1"/>
          <p:nvPr/>
        </p:nvSpPr>
        <p:spPr>
          <a:xfrm>
            <a:off x="1752701" y="791717"/>
            <a:ext cx="8637270" cy="3895090"/>
          </a:xfrm>
          <a:prstGeom prst="rect">
            <a:avLst/>
          </a:prstGeom>
        </p:spPr>
        <p:txBody>
          <a:bodyPr vert="horz" wrap="square" lIns="0" tIns="2540" rIns="0" bIns="0" rtlCol="0">
            <a:spAutoFit/>
          </a:bodyPr>
          <a:lstStyle/>
          <a:p>
            <a:pPr marL="299085" marR="5080" indent="-287020">
              <a:lnSpc>
                <a:spcPct val="103800"/>
              </a:lnSpc>
              <a:spcBef>
                <a:spcPts val="20"/>
              </a:spcBef>
              <a:buFont typeface="Wingdings"/>
              <a:buChar char=""/>
              <a:tabLst>
                <a:tab pos="299085" algn="l"/>
                <a:tab pos="299720" algn="l"/>
              </a:tabLst>
            </a:pPr>
            <a:r>
              <a:rPr sz="1600" spc="-25" dirty="0">
                <a:latin typeface="メイリオ"/>
                <a:cs typeface="メイリオ"/>
              </a:rPr>
              <a:t>ユーザー情報の保護・利用のあり</a:t>
            </a:r>
            <a:r>
              <a:rPr sz="1600" spc="-10" dirty="0">
                <a:latin typeface="メイリオ"/>
                <a:cs typeface="メイリオ"/>
              </a:rPr>
              <a:t>方</a:t>
            </a:r>
            <a:r>
              <a:rPr sz="1600" spc="-25" dirty="0">
                <a:latin typeface="メイリオ"/>
                <a:cs typeface="メイリオ"/>
              </a:rPr>
              <a:t>につ</a:t>
            </a:r>
            <a:r>
              <a:rPr sz="1600" spc="-10" dirty="0">
                <a:latin typeface="メイリオ"/>
                <a:cs typeface="メイリオ"/>
              </a:rPr>
              <a:t>い</a:t>
            </a:r>
            <a:r>
              <a:rPr sz="1600" spc="-25" dirty="0">
                <a:latin typeface="メイリオ"/>
                <a:cs typeface="メイリオ"/>
              </a:rPr>
              <a:t>ては</a:t>
            </a:r>
            <a:r>
              <a:rPr sz="1600" spc="-20" dirty="0">
                <a:latin typeface="メイリオ"/>
                <a:cs typeface="メイリオ"/>
              </a:rPr>
              <a:t>、①</a:t>
            </a:r>
            <a:r>
              <a:rPr sz="1600" b="1" spc="-20" dirty="0">
                <a:solidFill>
                  <a:srgbClr val="006FC0"/>
                </a:solidFill>
                <a:latin typeface="メイリオ"/>
                <a:cs typeface="メイリオ"/>
              </a:rPr>
              <a:t>基礎</a:t>
            </a:r>
            <a:r>
              <a:rPr sz="1600" b="1" spc="-25" dirty="0">
                <a:solidFill>
                  <a:srgbClr val="006FC0"/>
                </a:solidFill>
                <a:latin typeface="メイリオ"/>
                <a:cs typeface="メイリオ"/>
              </a:rPr>
              <a:t>的な</a:t>
            </a:r>
            <a:r>
              <a:rPr sz="1600" b="1" spc="-10" dirty="0">
                <a:solidFill>
                  <a:srgbClr val="006FC0"/>
                </a:solidFill>
                <a:latin typeface="メイリオ"/>
                <a:cs typeface="メイリオ"/>
              </a:rPr>
              <a:t>決</a:t>
            </a:r>
            <a:r>
              <a:rPr sz="1600" b="1" spc="-25" dirty="0">
                <a:solidFill>
                  <a:srgbClr val="006FC0"/>
                </a:solidFill>
                <a:latin typeface="メイリオ"/>
                <a:cs typeface="メイリオ"/>
              </a:rPr>
              <a:t>済手</a:t>
            </a:r>
            <a:r>
              <a:rPr sz="1600" b="1" spc="-10" dirty="0">
                <a:solidFill>
                  <a:srgbClr val="006FC0"/>
                </a:solidFill>
                <a:latin typeface="メイリオ"/>
                <a:cs typeface="メイリオ"/>
              </a:rPr>
              <a:t>段</a:t>
            </a:r>
            <a:r>
              <a:rPr sz="1600" spc="-25" dirty="0">
                <a:latin typeface="メイリオ"/>
                <a:cs typeface="メイリオ"/>
              </a:rPr>
              <a:t>を提</a:t>
            </a:r>
            <a:r>
              <a:rPr sz="1600" spc="-10" dirty="0">
                <a:latin typeface="メイリオ"/>
                <a:cs typeface="メイリオ"/>
              </a:rPr>
              <a:t>供</a:t>
            </a:r>
            <a:r>
              <a:rPr sz="1600" spc="-25" dirty="0">
                <a:latin typeface="メイリオ"/>
                <a:cs typeface="メイリオ"/>
              </a:rPr>
              <a:t>する</a:t>
            </a:r>
            <a:r>
              <a:rPr sz="1600" spc="-10" dirty="0">
                <a:latin typeface="メイリオ"/>
                <a:cs typeface="メイリオ"/>
              </a:rPr>
              <a:t>イ</a:t>
            </a:r>
            <a:r>
              <a:rPr sz="1600" spc="-25" dirty="0">
                <a:latin typeface="メイリオ"/>
                <a:cs typeface="メイリオ"/>
              </a:rPr>
              <a:t>ンフ</a:t>
            </a:r>
            <a:r>
              <a:rPr sz="1600" spc="-30" dirty="0">
                <a:latin typeface="メイリオ"/>
                <a:cs typeface="メイリオ"/>
              </a:rPr>
              <a:t>ラ部</a:t>
            </a:r>
            <a:r>
              <a:rPr sz="1600" spc="-25" dirty="0">
                <a:latin typeface="メイリオ"/>
                <a:cs typeface="メイリオ"/>
              </a:rPr>
              <a:t>分と、②個別のユーザーに「</a:t>
            </a:r>
            <a:r>
              <a:rPr sz="1600" b="1" spc="-25" dirty="0">
                <a:solidFill>
                  <a:srgbClr val="006FC0"/>
                </a:solidFill>
                <a:latin typeface="メイリオ"/>
                <a:cs typeface="メイリオ"/>
              </a:rPr>
              <a:t>追加</a:t>
            </a:r>
            <a:r>
              <a:rPr sz="1600" b="1" spc="-10" dirty="0">
                <a:solidFill>
                  <a:srgbClr val="006FC0"/>
                </a:solidFill>
                <a:latin typeface="メイリオ"/>
                <a:cs typeface="メイリオ"/>
              </a:rPr>
              <a:t>サ</a:t>
            </a:r>
            <a:r>
              <a:rPr sz="1600" b="1" spc="-25" dirty="0">
                <a:solidFill>
                  <a:srgbClr val="006FC0"/>
                </a:solidFill>
                <a:latin typeface="メイリオ"/>
                <a:cs typeface="メイリオ"/>
              </a:rPr>
              <a:t>ービ</a:t>
            </a:r>
            <a:r>
              <a:rPr sz="1600" b="1" spc="-10" dirty="0">
                <a:solidFill>
                  <a:srgbClr val="006FC0"/>
                </a:solidFill>
                <a:latin typeface="メイリオ"/>
                <a:cs typeface="メイリオ"/>
              </a:rPr>
              <a:t>ス</a:t>
            </a:r>
            <a:r>
              <a:rPr sz="1600" spc="-25" dirty="0">
                <a:latin typeface="メイリオ"/>
                <a:cs typeface="メイリオ"/>
              </a:rPr>
              <a:t>」を</a:t>
            </a:r>
            <a:r>
              <a:rPr sz="1600" spc="-10" dirty="0">
                <a:latin typeface="メイリオ"/>
                <a:cs typeface="メイリオ"/>
              </a:rPr>
              <a:t>提</a:t>
            </a:r>
            <a:r>
              <a:rPr sz="1600" spc="-25" dirty="0">
                <a:latin typeface="メイリオ"/>
                <a:cs typeface="メイリオ"/>
              </a:rPr>
              <a:t>供す</a:t>
            </a:r>
            <a:r>
              <a:rPr sz="1600" spc="-10" dirty="0">
                <a:latin typeface="メイリオ"/>
                <a:cs typeface="メイリオ"/>
              </a:rPr>
              <a:t>る</a:t>
            </a:r>
            <a:r>
              <a:rPr sz="1600" spc="-25" dirty="0">
                <a:latin typeface="メイリオ"/>
                <a:cs typeface="メイリオ"/>
              </a:rPr>
              <a:t>領域</a:t>
            </a:r>
            <a:r>
              <a:rPr sz="1600" spc="-10" dirty="0">
                <a:latin typeface="メイリオ"/>
                <a:cs typeface="メイリオ"/>
              </a:rPr>
              <a:t>に</a:t>
            </a:r>
            <a:r>
              <a:rPr sz="1600" spc="-25" dirty="0">
                <a:latin typeface="メイリオ"/>
                <a:cs typeface="メイリオ"/>
              </a:rPr>
              <a:t>分け</a:t>
            </a:r>
            <a:r>
              <a:rPr sz="1600" spc="-10" dirty="0">
                <a:latin typeface="メイリオ"/>
                <a:cs typeface="メイリオ"/>
              </a:rPr>
              <a:t>て</a:t>
            </a:r>
            <a:r>
              <a:rPr sz="1600" spc="-25" dirty="0">
                <a:latin typeface="メイリオ"/>
                <a:cs typeface="メイリオ"/>
              </a:rPr>
              <a:t>検討</a:t>
            </a:r>
            <a:r>
              <a:rPr sz="1600" spc="-10" dirty="0">
                <a:latin typeface="メイリオ"/>
                <a:cs typeface="メイリオ"/>
              </a:rPr>
              <a:t>す</a:t>
            </a:r>
            <a:r>
              <a:rPr sz="1600" spc="-25" dirty="0">
                <a:latin typeface="メイリオ"/>
                <a:cs typeface="メイリオ"/>
              </a:rPr>
              <a:t>る必</a:t>
            </a:r>
            <a:r>
              <a:rPr sz="1600" spc="-10" dirty="0">
                <a:latin typeface="メイリオ"/>
                <a:cs typeface="メイリオ"/>
              </a:rPr>
              <a:t>要</a:t>
            </a:r>
            <a:r>
              <a:rPr sz="1600" spc="-25" dirty="0">
                <a:latin typeface="メイリオ"/>
                <a:cs typeface="メイリオ"/>
              </a:rPr>
              <a:t>があ</a:t>
            </a:r>
            <a:r>
              <a:rPr sz="1600" spc="-30" dirty="0">
                <a:latin typeface="メイリオ"/>
                <a:cs typeface="メイリオ"/>
              </a:rPr>
              <a:t>る。</a:t>
            </a:r>
            <a:endParaRPr sz="1600">
              <a:latin typeface="メイリオ"/>
              <a:cs typeface="メイリオ"/>
            </a:endParaRPr>
          </a:p>
          <a:p>
            <a:pPr>
              <a:spcBef>
                <a:spcPts val="25"/>
              </a:spcBef>
              <a:buFont typeface="Wingdings"/>
              <a:buChar char=""/>
            </a:pPr>
            <a:endParaRPr sz="950">
              <a:latin typeface="メイリオ"/>
              <a:cs typeface="メイリオ"/>
            </a:endParaRPr>
          </a:p>
          <a:p>
            <a:pPr marL="45720">
              <a:spcBef>
                <a:spcPts val="5"/>
              </a:spcBef>
            </a:pPr>
            <a:r>
              <a:rPr sz="1600" b="1" spc="-25" dirty="0">
                <a:solidFill>
                  <a:srgbClr val="FFFFFF"/>
                </a:solidFill>
                <a:latin typeface="メイリオ"/>
                <a:cs typeface="メイリオ"/>
              </a:rPr>
              <a:t>（１）基礎的な決済手段を提供す</a:t>
            </a:r>
            <a:r>
              <a:rPr sz="1600" b="1" spc="-10" dirty="0">
                <a:solidFill>
                  <a:srgbClr val="FFFFFF"/>
                </a:solidFill>
                <a:latin typeface="メイリオ"/>
                <a:cs typeface="メイリオ"/>
              </a:rPr>
              <a:t>る</a:t>
            </a:r>
            <a:r>
              <a:rPr sz="1600" b="1" spc="-25" dirty="0">
                <a:solidFill>
                  <a:srgbClr val="FFFFFF"/>
                </a:solidFill>
                <a:latin typeface="メイリオ"/>
                <a:cs typeface="メイリオ"/>
              </a:rPr>
              <a:t>領</a:t>
            </a:r>
            <a:r>
              <a:rPr sz="1600" b="1" spc="-50" dirty="0">
                <a:solidFill>
                  <a:srgbClr val="FFFFFF"/>
                </a:solidFill>
                <a:latin typeface="メイリオ"/>
                <a:cs typeface="メイリオ"/>
              </a:rPr>
              <a:t>域</a:t>
            </a:r>
            <a:endParaRPr sz="1600">
              <a:latin typeface="メイリオ"/>
              <a:cs typeface="メイリオ"/>
            </a:endParaRPr>
          </a:p>
          <a:p>
            <a:pPr marL="516890" marR="150495" lvl="1" indent="-287020">
              <a:spcBef>
                <a:spcPts val="1705"/>
              </a:spcBef>
              <a:buFont typeface="Wingdings"/>
              <a:buChar char=""/>
              <a:tabLst>
                <a:tab pos="516890" algn="l"/>
                <a:tab pos="517525" algn="l"/>
              </a:tabLst>
            </a:pPr>
            <a:r>
              <a:rPr sz="1400" dirty="0">
                <a:latin typeface="メイリオ"/>
                <a:cs typeface="メイリオ"/>
              </a:rPr>
              <a:t>CBDC</a:t>
            </a:r>
            <a:r>
              <a:rPr sz="1400" spc="-20" dirty="0">
                <a:latin typeface="メイリオ"/>
                <a:cs typeface="メイリオ"/>
              </a:rPr>
              <a:t>が利用者に広く受け入れられるよう、仲介機関や日本銀行が取得・利用するユーザー情報につ</a:t>
            </a:r>
            <a:r>
              <a:rPr sz="1400" dirty="0">
                <a:latin typeface="メイリオ"/>
                <a:cs typeface="メイリオ"/>
              </a:rPr>
              <a:t>いて、</a:t>
            </a:r>
            <a:r>
              <a:rPr sz="1400" b="1" spc="-15" dirty="0">
                <a:solidFill>
                  <a:srgbClr val="006FC0"/>
                </a:solidFill>
                <a:latin typeface="メイリオ"/>
                <a:cs typeface="メイリオ"/>
              </a:rPr>
              <a:t>しっかりとしたプライバシー保護を実現</a:t>
            </a:r>
            <a:r>
              <a:rPr sz="1400" spc="-20" dirty="0">
                <a:latin typeface="メイリオ"/>
                <a:cs typeface="メイリオ"/>
              </a:rPr>
              <a:t>する必要がある。</a:t>
            </a:r>
            <a:endParaRPr sz="1400">
              <a:latin typeface="メイリオ"/>
              <a:cs typeface="メイリオ"/>
            </a:endParaRPr>
          </a:p>
          <a:p>
            <a:pPr marL="765175" marR="189865" indent="-268605">
              <a:spcBef>
                <a:spcPts val="1235"/>
              </a:spcBef>
              <a:tabLst>
                <a:tab pos="954405" algn="l"/>
              </a:tabLst>
            </a:pPr>
            <a:r>
              <a:rPr sz="1200" spc="-25" dirty="0">
                <a:latin typeface="メイリオ"/>
                <a:cs typeface="メイリオ"/>
              </a:rPr>
              <a:t>──</a:t>
            </a:r>
            <a:r>
              <a:rPr sz="1200" dirty="0">
                <a:latin typeface="メイリオ"/>
                <a:cs typeface="メイリオ"/>
              </a:rPr>
              <a:t>	</a:t>
            </a:r>
            <a:r>
              <a:rPr sz="1200" spc="-10" dirty="0">
                <a:latin typeface="メイリオ"/>
                <a:cs typeface="メイリオ"/>
              </a:rPr>
              <a:t>G7</a:t>
            </a:r>
            <a:r>
              <a:rPr sz="1200" dirty="0">
                <a:latin typeface="メイリオ"/>
                <a:cs typeface="メイリオ"/>
              </a:rPr>
              <a:t>報告書は、「</a:t>
            </a:r>
            <a:r>
              <a:rPr sz="1200" spc="-10" dirty="0">
                <a:latin typeface="メイリオ"/>
                <a:cs typeface="メイリオ"/>
              </a:rPr>
              <a:t>CBDC</a:t>
            </a:r>
            <a:r>
              <a:rPr sz="1200" dirty="0">
                <a:latin typeface="メイリオ"/>
                <a:cs typeface="メイリオ"/>
              </a:rPr>
              <a:t>ユーザーは、自身の個人データの利用について、（できうる限りの）</a:t>
            </a:r>
            <a:r>
              <a:rPr sz="1200" spc="-10" dirty="0">
                <a:latin typeface="メイリオ"/>
                <a:cs typeface="メイリオ"/>
              </a:rPr>
              <a:t>データの最小化等</a:t>
            </a:r>
            <a:r>
              <a:rPr sz="1200" spc="-5" dirty="0">
                <a:latin typeface="メイリオ"/>
                <a:cs typeface="メイリオ"/>
              </a:rPr>
              <a:t>に関する原則を中心に、高い透明性を与えられるべき」としている。</a:t>
            </a:r>
            <a:endParaRPr sz="1200">
              <a:latin typeface="メイリオ"/>
              <a:cs typeface="メイリオ"/>
            </a:endParaRPr>
          </a:p>
          <a:p>
            <a:pPr marL="765175" marR="205740" indent="-268605">
              <a:spcBef>
                <a:spcPts val="1200"/>
              </a:spcBef>
              <a:tabLst>
                <a:tab pos="954405" algn="l"/>
              </a:tabLst>
            </a:pPr>
            <a:r>
              <a:rPr sz="1200" spc="-25" dirty="0">
                <a:latin typeface="メイリオ"/>
                <a:cs typeface="メイリオ"/>
              </a:rPr>
              <a:t>──</a:t>
            </a:r>
            <a:r>
              <a:rPr sz="1200" dirty="0">
                <a:latin typeface="メイリオ"/>
                <a:cs typeface="メイリオ"/>
              </a:rPr>
              <a:t>	具体的には、取引開始の際に必要となるユーザーの属性情報（氏名、住所等）</a:t>
            </a:r>
            <a:r>
              <a:rPr sz="1200" spc="-5" dirty="0">
                <a:latin typeface="メイリオ"/>
                <a:cs typeface="メイリオ"/>
              </a:rPr>
              <a:t>や、決済の都度、必要となる取</a:t>
            </a:r>
            <a:r>
              <a:rPr sz="1200" dirty="0">
                <a:latin typeface="メイリオ"/>
                <a:cs typeface="メイリオ"/>
              </a:rPr>
              <a:t>引情報</a:t>
            </a:r>
            <a:r>
              <a:rPr sz="1200" spc="-10" dirty="0">
                <a:latin typeface="メイリオ"/>
                <a:cs typeface="メイリオ"/>
              </a:rPr>
              <a:t>（ID/</a:t>
            </a:r>
            <a:r>
              <a:rPr sz="1200" dirty="0">
                <a:latin typeface="メイリオ"/>
                <a:cs typeface="メイリオ"/>
              </a:rPr>
              <a:t>口座番号、取引金額等）</a:t>
            </a:r>
            <a:r>
              <a:rPr sz="1200" spc="-5" dirty="0">
                <a:latin typeface="メイリオ"/>
                <a:cs typeface="メイリオ"/>
              </a:rPr>
              <a:t>の扱いが論点となる。</a:t>
            </a:r>
            <a:endParaRPr sz="1200">
              <a:latin typeface="メイリオ"/>
              <a:cs typeface="メイリオ"/>
            </a:endParaRPr>
          </a:p>
          <a:p>
            <a:pPr marL="516890" marR="281940" lvl="1" indent="-287020">
              <a:spcBef>
                <a:spcPts val="1165"/>
              </a:spcBef>
              <a:buFont typeface="Wingdings"/>
              <a:buChar char=""/>
              <a:tabLst>
                <a:tab pos="516890" algn="l"/>
                <a:tab pos="517525" algn="l"/>
              </a:tabLst>
            </a:pPr>
            <a:r>
              <a:rPr sz="1400" spc="-5" dirty="0">
                <a:latin typeface="メイリオ"/>
                <a:cs typeface="メイリオ"/>
              </a:rPr>
              <a:t>個人ユーザーの情報は、</a:t>
            </a:r>
            <a:r>
              <a:rPr sz="1400" b="1" spc="-10" dirty="0">
                <a:solidFill>
                  <a:srgbClr val="006FC0"/>
                </a:solidFill>
                <a:latin typeface="メイリオ"/>
                <a:cs typeface="メイリオ"/>
              </a:rPr>
              <a:t>個人情報保護法等</a:t>
            </a:r>
            <a:r>
              <a:rPr sz="1400" spc="-15" dirty="0">
                <a:latin typeface="メイリオ"/>
                <a:cs typeface="メイリオ"/>
              </a:rPr>
              <a:t>による保護の対象となる。非公知のユーザー情報には</a:t>
            </a:r>
            <a:r>
              <a:rPr sz="1400" b="1" spc="-50" dirty="0">
                <a:solidFill>
                  <a:srgbClr val="006FC0"/>
                </a:solidFill>
                <a:latin typeface="メイリオ"/>
                <a:cs typeface="メイリオ"/>
              </a:rPr>
              <a:t>守</a:t>
            </a:r>
            <a:r>
              <a:rPr sz="1400" b="1" dirty="0">
                <a:solidFill>
                  <a:srgbClr val="006FC0"/>
                </a:solidFill>
                <a:latin typeface="メイリオ"/>
                <a:cs typeface="メイリオ"/>
              </a:rPr>
              <a:t>秘義務</a:t>
            </a:r>
            <a:r>
              <a:rPr sz="1400" spc="-10" dirty="0">
                <a:latin typeface="メイリオ"/>
                <a:cs typeface="メイリオ"/>
              </a:rPr>
              <a:t>が適用される。</a:t>
            </a:r>
            <a:endParaRPr sz="1400">
              <a:latin typeface="メイリオ"/>
              <a:cs typeface="メイリオ"/>
            </a:endParaRPr>
          </a:p>
          <a:p>
            <a:pPr marL="516890" marR="311150" lvl="1" indent="-287020">
              <a:spcBef>
                <a:spcPts val="1205"/>
              </a:spcBef>
              <a:buFont typeface="Wingdings"/>
              <a:buChar char=""/>
              <a:tabLst>
                <a:tab pos="516890" algn="l"/>
                <a:tab pos="517525" algn="l"/>
              </a:tabLst>
            </a:pPr>
            <a:r>
              <a:rPr sz="1400" dirty="0">
                <a:latin typeface="メイリオ"/>
                <a:cs typeface="メイリオ"/>
              </a:rPr>
              <a:t>一方で、</a:t>
            </a:r>
            <a:r>
              <a:rPr sz="1400" b="1" dirty="0">
                <a:solidFill>
                  <a:srgbClr val="006FC0"/>
                </a:solidFill>
                <a:latin typeface="メイリオ"/>
                <a:cs typeface="メイリオ"/>
              </a:rPr>
              <a:t>AML/CFT</a:t>
            </a:r>
            <a:r>
              <a:rPr sz="1400" b="1" spc="-5" dirty="0">
                <a:solidFill>
                  <a:srgbClr val="006FC0"/>
                </a:solidFill>
                <a:latin typeface="メイリオ"/>
                <a:cs typeface="メイリオ"/>
              </a:rPr>
              <a:t>に関する要請</a:t>
            </a:r>
            <a:r>
              <a:rPr sz="1400" spc="-20" dirty="0">
                <a:latin typeface="メイリオ"/>
                <a:cs typeface="メイリオ"/>
              </a:rPr>
              <a:t>に適切に対応することが求められる。今後は、日本銀行や仲介機</a:t>
            </a:r>
            <a:r>
              <a:rPr sz="1400" spc="-15" dirty="0">
                <a:latin typeface="メイリオ"/>
                <a:cs typeface="メイリオ"/>
              </a:rPr>
              <a:t>関の役割、法制面での対応の必要性等について検討していく必要がある。</a:t>
            </a:r>
            <a:endParaRPr sz="1400">
              <a:latin typeface="メイリオ"/>
              <a:cs typeface="メイリオ"/>
            </a:endParaRPr>
          </a:p>
        </p:txBody>
      </p:sp>
      <p:sp>
        <p:nvSpPr>
          <p:cNvPr id="11" name="object 11"/>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77</a:t>
            </a:fld>
            <a:endParaRPr spc="-25"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89887" y="764793"/>
            <a:ext cx="8413750" cy="1112484"/>
          </a:xfrm>
          <a:prstGeom prst="rect">
            <a:avLst/>
          </a:prstGeom>
        </p:spPr>
        <p:txBody>
          <a:bodyPr vert="horz" wrap="square" lIns="0" tIns="12065" rIns="0" bIns="0" rtlCol="0">
            <a:spAutoFit/>
          </a:bodyPr>
          <a:lstStyle/>
          <a:p>
            <a:pPr marL="279400" marR="5080" indent="-266700" algn="just">
              <a:spcBef>
                <a:spcPts val="95"/>
              </a:spcBef>
              <a:buFont typeface="Wingdings"/>
              <a:buChar char=""/>
              <a:tabLst>
                <a:tab pos="279400" algn="l"/>
              </a:tabLst>
            </a:pPr>
            <a:r>
              <a:rPr sz="1600" spc="-25" dirty="0">
                <a:latin typeface="メイリオ"/>
                <a:cs typeface="メイリオ"/>
              </a:rPr>
              <a:t>近年、グローバル化の進展や世界</a:t>
            </a:r>
            <a:r>
              <a:rPr sz="1600" spc="-10" dirty="0">
                <a:latin typeface="メイリオ"/>
                <a:cs typeface="メイリオ"/>
              </a:rPr>
              <a:t>規</a:t>
            </a:r>
            <a:r>
              <a:rPr sz="1600" spc="-25" dirty="0">
                <a:latin typeface="メイリオ"/>
                <a:cs typeface="メイリオ"/>
              </a:rPr>
              <a:t>模の</a:t>
            </a:r>
            <a:r>
              <a:rPr sz="1600" spc="-10" dirty="0">
                <a:latin typeface="メイリオ"/>
                <a:cs typeface="メイリオ"/>
              </a:rPr>
              <a:t>ス</a:t>
            </a:r>
            <a:r>
              <a:rPr sz="1600" spc="-25" dirty="0">
                <a:latin typeface="メイリオ"/>
                <a:cs typeface="メイリオ"/>
              </a:rPr>
              <a:t>テー</a:t>
            </a:r>
            <a:r>
              <a:rPr sz="1600" spc="-10" dirty="0">
                <a:latin typeface="メイリオ"/>
                <a:cs typeface="メイリオ"/>
              </a:rPr>
              <a:t>ブ</a:t>
            </a:r>
            <a:r>
              <a:rPr sz="1600" spc="-25" dirty="0">
                <a:latin typeface="メイリオ"/>
                <a:cs typeface="メイリオ"/>
              </a:rPr>
              <a:t>ルコ</a:t>
            </a:r>
            <a:r>
              <a:rPr sz="1600" spc="-10" dirty="0">
                <a:latin typeface="メイリオ"/>
                <a:cs typeface="メイリオ"/>
              </a:rPr>
              <a:t>イ</a:t>
            </a:r>
            <a:r>
              <a:rPr sz="1600" spc="-25" dirty="0">
                <a:latin typeface="メイリオ"/>
                <a:cs typeface="メイリオ"/>
              </a:rPr>
              <a:t>ン構</a:t>
            </a:r>
            <a:r>
              <a:rPr sz="1600" spc="-10" dirty="0">
                <a:latin typeface="メイリオ"/>
                <a:cs typeface="メイリオ"/>
              </a:rPr>
              <a:t>想</a:t>
            </a:r>
            <a:r>
              <a:rPr sz="1600" spc="-25" dirty="0">
                <a:latin typeface="メイリオ"/>
                <a:cs typeface="メイリオ"/>
              </a:rPr>
              <a:t>の影</a:t>
            </a:r>
            <a:r>
              <a:rPr sz="1600" spc="-10" dirty="0">
                <a:latin typeface="メイリオ"/>
                <a:cs typeface="メイリオ"/>
              </a:rPr>
              <a:t>響</a:t>
            </a:r>
            <a:r>
              <a:rPr sz="1600" spc="-25" dirty="0">
                <a:latin typeface="メイリオ"/>
                <a:cs typeface="メイリオ"/>
              </a:rPr>
              <a:t>もあ</a:t>
            </a:r>
            <a:r>
              <a:rPr sz="1600" spc="-20" dirty="0">
                <a:latin typeface="メイリオ"/>
                <a:cs typeface="メイリオ"/>
              </a:rPr>
              <a:t>って、</a:t>
            </a:r>
            <a:r>
              <a:rPr sz="1600" b="1" spc="-10" dirty="0">
                <a:solidFill>
                  <a:srgbClr val="006FC0"/>
                </a:solidFill>
                <a:latin typeface="メイリオ"/>
                <a:cs typeface="メイリオ"/>
              </a:rPr>
              <a:t>よ</a:t>
            </a:r>
            <a:r>
              <a:rPr sz="1600" b="1" spc="-25" dirty="0">
                <a:solidFill>
                  <a:srgbClr val="006FC0"/>
                </a:solidFill>
                <a:latin typeface="メイリオ"/>
                <a:cs typeface="メイリオ"/>
              </a:rPr>
              <a:t>り便</a:t>
            </a:r>
            <a:r>
              <a:rPr sz="1600" b="1" spc="-50" dirty="0">
                <a:solidFill>
                  <a:srgbClr val="006FC0"/>
                </a:solidFill>
                <a:latin typeface="メイリオ"/>
                <a:cs typeface="メイリオ"/>
              </a:rPr>
              <a:t>利</a:t>
            </a:r>
            <a:r>
              <a:rPr sz="1600" b="1" spc="-30" dirty="0">
                <a:solidFill>
                  <a:srgbClr val="006FC0"/>
                </a:solidFill>
                <a:latin typeface="メイリオ"/>
                <a:cs typeface="メイリオ"/>
              </a:rPr>
              <a:t>で安価なクロスボーダー決済</a:t>
            </a:r>
            <a:r>
              <a:rPr sz="1600" spc="-30" dirty="0">
                <a:latin typeface="メイリオ"/>
                <a:cs typeface="メイリオ"/>
              </a:rPr>
              <a:t>を望む声が増加。こ</a:t>
            </a:r>
            <a:r>
              <a:rPr sz="1600" spc="-25" dirty="0">
                <a:latin typeface="メイリオ"/>
                <a:cs typeface="メイリオ"/>
              </a:rPr>
              <a:t>うし</a:t>
            </a:r>
            <a:r>
              <a:rPr sz="1600" spc="-30" dirty="0">
                <a:latin typeface="メイリオ"/>
                <a:cs typeface="メイリオ"/>
              </a:rPr>
              <a:t>た中、</a:t>
            </a:r>
            <a:r>
              <a:rPr sz="1600" b="1" spc="-25" dirty="0">
                <a:solidFill>
                  <a:srgbClr val="006FC0"/>
                </a:solidFill>
                <a:latin typeface="メイリオ"/>
                <a:cs typeface="メイリオ"/>
              </a:rPr>
              <a:t>複数の国の</a:t>
            </a:r>
            <a:r>
              <a:rPr sz="1600" b="1" spc="-20" dirty="0">
                <a:solidFill>
                  <a:srgbClr val="006FC0"/>
                </a:solidFill>
                <a:latin typeface="メイリオ"/>
                <a:cs typeface="メイリオ"/>
              </a:rPr>
              <a:t>CBDC</a:t>
            </a:r>
            <a:r>
              <a:rPr sz="1600" b="1" spc="-35" dirty="0">
                <a:solidFill>
                  <a:srgbClr val="006FC0"/>
                </a:solidFill>
                <a:latin typeface="メイリオ"/>
                <a:cs typeface="メイリオ"/>
              </a:rPr>
              <a:t>を相互に交</a:t>
            </a:r>
            <a:r>
              <a:rPr sz="1600" b="1" spc="-25" dirty="0">
                <a:solidFill>
                  <a:srgbClr val="006FC0"/>
                </a:solidFill>
                <a:latin typeface="メイリオ"/>
                <a:cs typeface="メイリオ"/>
              </a:rPr>
              <a:t>換</a:t>
            </a:r>
            <a:r>
              <a:rPr sz="1600" spc="-25" dirty="0">
                <a:latin typeface="メイリオ"/>
                <a:cs typeface="メイリオ"/>
              </a:rPr>
              <a:t>する方法も、海外送金の仕組み</a:t>
            </a:r>
            <a:r>
              <a:rPr sz="1600" spc="-10" dirty="0">
                <a:latin typeface="メイリオ"/>
                <a:cs typeface="メイリオ"/>
              </a:rPr>
              <a:t>を</a:t>
            </a:r>
            <a:r>
              <a:rPr sz="1600" spc="-25" dirty="0">
                <a:latin typeface="メイリオ"/>
                <a:cs typeface="メイリオ"/>
              </a:rPr>
              <a:t>改善</a:t>
            </a:r>
            <a:r>
              <a:rPr sz="1600" spc="-10" dirty="0">
                <a:latin typeface="メイリオ"/>
                <a:cs typeface="メイリオ"/>
              </a:rPr>
              <a:t>す</a:t>
            </a:r>
            <a:r>
              <a:rPr sz="1600" spc="-25" dirty="0">
                <a:latin typeface="メイリオ"/>
                <a:cs typeface="メイリオ"/>
              </a:rPr>
              <a:t>るた</a:t>
            </a:r>
            <a:r>
              <a:rPr sz="1600" spc="-10" dirty="0">
                <a:latin typeface="メイリオ"/>
                <a:cs typeface="メイリオ"/>
              </a:rPr>
              <a:t>め</a:t>
            </a:r>
            <a:r>
              <a:rPr sz="1600" spc="-25" dirty="0">
                <a:latin typeface="メイリオ"/>
                <a:cs typeface="メイリオ"/>
              </a:rPr>
              <a:t>の選</a:t>
            </a:r>
            <a:r>
              <a:rPr sz="1600" spc="-20" dirty="0">
                <a:latin typeface="メイリオ"/>
                <a:cs typeface="メイリオ"/>
              </a:rPr>
              <a:t>択肢</a:t>
            </a:r>
            <a:r>
              <a:rPr sz="1600" spc="-10" dirty="0">
                <a:latin typeface="メイリオ"/>
                <a:cs typeface="メイリオ"/>
              </a:rPr>
              <a:t>の一</a:t>
            </a:r>
            <a:r>
              <a:rPr sz="1600" spc="-25" dirty="0">
                <a:latin typeface="メイリオ"/>
                <a:cs typeface="メイリオ"/>
              </a:rPr>
              <a:t>つと</a:t>
            </a:r>
            <a:r>
              <a:rPr sz="1600" spc="-10" dirty="0">
                <a:latin typeface="メイリオ"/>
                <a:cs typeface="メイリオ"/>
              </a:rPr>
              <a:t>し</a:t>
            </a:r>
            <a:r>
              <a:rPr sz="1600" spc="-25" dirty="0">
                <a:latin typeface="メイリオ"/>
                <a:cs typeface="メイリオ"/>
              </a:rPr>
              <a:t>て検</a:t>
            </a:r>
            <a:r>
              <a:rPr sz="1600" spc="-10" dirty="0">
                <a:latin typeface="メイリオ"/>
                <a:cs typeface="メイリオ"/>
              </a:rPr>
              <a:t>討</a:t>
            </a:r>
            <a:r>
              <a:rPr sz="1600" spc="-25" dirty="0">
                <a:latin typeface="メイリオ"/>
                <a:cs typeface="メイリオ"/>
              </a:rPr>
              <a:t>され</a:t>
            </a:r>
            <a:r>
              <a:rPr sz="1600" spc="-30" dirty="0">
                <a:latin typeface="メイリオ"/>
                <a:cs typeface="メイリオ"/>
              </a:rPr>
              <a:t>ている。</a:t>
            </a:r>
            <a:endParaRPr sz="1600">
              <a:latin typeface="メイリオ"/>
              <a:cs typeface="メイリオ"/>
            </a:endParaRPr>
          </a:p>
          <a:p>
            <a:pPr>
              <a:spcBef>
                <a:spcPts val="20"/>
              </a:spcBef>
            </a:pPr>
            <a:endParaRPr sz="950">
              <a:latin typeface="メイリオ"/>
              <a:cs typeface="メイリオ"/>
            </a:endParaRPr>
          </a:p>
          <a:p>
            <a:pPr marL="57785"/>
            <a:r>
              <a:rPr sz="1400" dirty="0">
                <a:latin typeface="メイリオ"/>
                <a:cs typeface="メイリオ"/>
              </a:rPr>
              <a:t>（国際的な議論の動向</a:t>
            </a:r>
            <a:r>
              <a:rPr sz="1400" spc="-50" dirty="0">
                <a:latin typeface="メイリオ"/>
                <a:cs typeface="メイリオ"/>
              </a:rPr>
              <a:t>）</a:t>
            </a:r>
            <a:endParaRPr sz="1400">
              <a:latin typeface="メイリオ"/>
              <a:cs typeface="メイリオ"/>
            </a:endParaRPr>
          </a:p>
        </p:txBody>
      </p:sp>
      <p:sp>
        <p:nvSpPr>
          <p:cNvPr id="3" name="object 3"/>
          <p:cNvSpPr txBox="1">
            <a:spLocks noGrp="1"/>
          </p:cNvSpPr>
          <p:nvPr>
            <p:ph type="title"/>
          </p:nvPr>
        </p:nvSpPr>
        <p:spPr>
          <a:xfrm>
            <a:off x="1858772" y="-397008"/>
            <a:ext cx="4597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４．クロスボーダー決済との関係</a:t>
            </a:r>
          </a:p>
        </p:txBody>
      </p:sp>
      <p:grpSp>
        <p:nvGrpSpPr>
          <p:cNvPr id="4" name="object 4"/>
          <p:cNvGrpSpPr/>
          <p:nvPr/>
        </p:nvGrpSpPr>
        <p:grpSpPr>
          <a:xfrm>
            <a:off x="3216021" y="4105148"/>
            <a:ext cx="7020559" cy="1989455"/>
            <a:chOff x="1692020" y="4105147"/>
            <a:chExt cx="7020559" cy="1989455"/>
          </a:xfrm>
        </p:grpSpPr>
        <p:sp>
          <p:nvSpPr>
            <p:cNvPr id="5" name="object 5"/>
            <p:cNvSpPr/>
            <p:nvPr/>
          </p:nvSpPr>
          <p:spPr>
            <a:xfrm>
              <a:off x="1692020" y="4105147"/>
              <a:ext cx="7020559" cy="1989455"/>
            </a:xfrm>
            <a:custGeom>
              <a:avLst/>
              <a:gdLst/>
              <a:ahLst/>
              <a:cxnLst/>
              <a:rect l="l" t="t" r="r" b="b"/>
              <a:pathLst>
                <a:path w="7020559" h="1989454">
                  <a:moveTo>
                    <a:pt x="7020052" y="0"/>
                  </a:moveTo>
                  <a:lnTo>
                    <a:pt x="0" y="0"/>
                  </a:lnTo>
                  <a:lnTo>
                    <a:pt x="0" y="1989074"/>
                  </a:lnTo>
                  <a:lnTo>
                    <a:pt x="7020052" y="1989074"/>
                  </a:lnTo>
                  <a:lnTo>
                    <a:pt x="7020052" y="0"/>
                  </a:lnTo>
                  <a:close/>
                </a:path>
              </a:pathLst>
            </a:custGeom>
            <a:solidFill>
              <a:srgbClr val="D0D7E8"/>
            </a:solidFill>
          </p:spPr>
          <p:txBody>
            <a:bodyPr wrap="square" lIns="0" tIns="0" rIns="0" bIns="0" rtlCol="0"/>
            <a:lstStyle/>
            <a:p>
              <a:endParaRPr/>
            </a:p>
          </p:txBody>
        </p:sp>
        <p:sp>
          <p:nvSpPr>
            <p:cNvPr id="6" name="object 6"/>
            <p:cNvSpPr/>
            <p:nvPr/>
          </p:nvSpPr>
          <p:spPr>
            <a:xfrm>
              <a:off x="2052065" y="4822697"/>
              <a:ext cx="6454140" cy="1079500"/>
            </a:xfrm>
            <a:custGeom>
              <a:avLst/>
              <a:gdLst/>
              <a:ahLst/>
              <a:cxnLst/>
              <a:rect l="l" t="t" r="r" b="b"/>
              <a:pathLst>
                <a:path w="6454140" h="1079500">
                  <a:moveTo>
                    <a:pt x="6454139" y="0"/>
                  </a:moveTo>
                  <a:lnTo>
                    <a:pt x="0" y="0"/>
                  </a:lnTo>
                  <a:lnTo>
                    <a:pt x="0" y="1078992"/>
                  </a:lnTo>
                  <a:lnTo>
                    <a:pt x="6454139" y="1078992"/>
                  </a:lnTo>
                  <a:lnTo>
                    <a:pt x="6454139" y="0"/>
                  </a:lnTo>
                  <a:close/>
                </a:path>
              </a:pathLst>
            </a:custGeom>
            <a:solidFill>
              <a:srgbClr val="FFFFFF"/>
            </a:solidFill>
          </p:spPr>
          <p:txBody>
            <a:bodyPr wrap="square" lIns="0" tIns="0" rIns="0" bIns="0" rtlCol="0"/>
            <a:lstStyle/>
            <a:p>
              <a:endParaRPr/>
            </a:p>
          </p:txBody>
        </p:sp>
        <p:sp>
          <p:nvSpPr>
            <p:cNvPr id="7" name="object 7"/>
            <p:cNvSpPr/>
            <p:nvPr/>
          </p:nvSpPr>
          <p:spPr>
            <a:xfrm>
              <a:off x="2029967" y="4800599"/>
              <a:ext cx="6498590" cy="1123315"/>
            </a:xfrm>
            <a:custGeom>
              <a:avLst/>
              <a:gdLst/>
              <a:ahLst/>
              <a:cxnLst/>
              <a:rect l="l" t="t" r="r" b="b"/>
              <a:pathLst>
                <a:path w="6498590" h="1123314">
                  <a:moveTo>
                    <a:pt x="6476237" y="0"/>
                  </a:moveTo>
                  <a:lnTo>
                    <a:pt x="22098" y="0"/>
                  </a:lnTo>
                  <a:lnTo>
                    <a:pt x="13501" y="1738"/>
                  </a:lnTo>
                  <a:lnTo>
                    <a:pt x="6476" y="6477"/>
                  </a:lnTo>
                  <a:lnTo>
                    <a:pt x="1738" y="13501"/>
                  </a:lnTo>
                  <a:lnTo>
                    <a:pt x="0" y="22098"/>
                  </a:lnTo>
                  <a:lnTo>
                    <a:pt x="0" y="1101090"/>
                  </a:lnTo>
                  <a:lnTo>
                    <a:pt x="1738" y="1109691"/>
                  </a:lnTo>
                  <a:lnTo>
                    <a:pt x="6477" y="1116715"/>
                  </a:lnTo>
                  <a:lnTo>
                    <a:pt x="13501" y="1121451"/>
                  </a:lnTo>
                  <a:lnTo>
                    <a:pt x="22098" y="1123188"/>
                  </a:lnTo>
                  <a:lnTo>
                    <a:pt x="6476237" y="1123188"/>
                  </a:lnTo>
                  <a:lnTo>
                    <a:pt x="6484834" y="1121451"/>
                  </a:lnTo>
                  <a:lnTo>
                    <a:pt x="6491858" y="1116715"/>
                  </a:lnTo>
                  <a:lnTo>
                    <a:pt x="6496597" y="1109691"/>
                  </a:lnTo>
                  <a:lnTo>
                    <a:pt x="6498335" y="1101090"/>
                  </a:lnTo>
                  <a:lnTo>
                    <a:pt x="6498335" y="1096670"/>
                  </a:lnTo>
                  <a:lnTo>
                    <a:pt x="26543" y="1096670"/>
                  </a:lnTo>
                  <a:lnTo>
                    <a:pt x="26543" y="26543"/>
                  </a:lnTo>
                  <a:lnTo>
                    <a:pt x="6498335" y="26543"/>
                  </a:lnTo>
                  <a:lnTo>
                    <a:pt x="6498335" y="22098"/>
                  </a:lnTo>
                  <a:lnTo>
                    <a:pt x="6496597" y="13501"/>
                  </a:lnTo>
                  <a:lnTo>
                    <a:pt x="6491858" y="6477"/>
                  </a:lnTo>
                  <a:lnTo>
                    <a:pt x="6484834" y="1738"/>
                  </a:lnTo>
                  <a:lnTo>
                    <a:pt x="6476237" y="0"/>
                  </a:lnTo>
                  <a:close/>
                </a:path>
                <a:path w="6498590" h="1123314">
                  <a:moveTo>
                    <a:pt x="6498335" y="26543"/>
                  </a:moveTo>
                  <a:lnTo>
                    <a:pt x="6471792" y="26543"/>
                  </a:lnTo>
                  <a:lnTo>
                    <a:pt x="6471792" y="1096670"/>
                  </a:lnTo>
                  <a:lnTo>
                    <a:pt x="6498335" y="1096670"/>
                  </a:lnTo>
                  <a:lnTo>
                    <a:pt x="6498335" y="26543"/>
                  </a:lnTo>
                  <a:close/>
                </a:path>
                <a:path w="6498590" h="1123314">
                  <a:moveTo>
                    <a:pt x="6463030" y="35306"/>
                  </a:moveTo>
                  <a:lnTo>
                    <a:pt x="35306" y="35306"/>
                  </a:lnTo>
                  <a:lnTo>
                    <a:pt x="35306" y="1087831"/>
                  </a:lnTo>
                  <a:lnTo>
                    <a:pt x="6463030" y="1087831"/>
                  </a:lnTo>
                  <a:lnTo>
                    <a:pt x="6463030" y="1078992"/>
                  </a:lnTo>
                  <a:lnTo>
                    <a:pt x="44195" y="1078992"/>
                  </a:lnTo>
                  <a:lnTo>
                    <a:pt x="44195" y="44195"/>
                  </a:lnTo>
                  <a:lnTo>
                    <a:pt x="6463030" y="44195"/>
                  </a:lnTo>
                  <a:lnTo>
                    <a:pt x="6463030" y="35306"/>
                  </a:lnTo>
                  <a:close/>
                </a:path>
                <a:path w="6498590" h="1123314">
                  <a:moveTo>
                    <a:pt x="6463030" y="44195"/>
                  </a:moveTo>
                  <a:lnTo>
                    <a:pt x="6454139" y="44195"/>
                  </a:lnTo>
                  <a:lnTo>
                    <a:pt x="6454139" y="1078992"/>
                  </a:lnTo>
                  <a:lnTo>
                    <a:pt x="6463030" y="1078992"/>
                  </a:lnTo>
                  <a:lnTo>
                    <a:pt x="6463030" y="44195"/>
                  </a:lnTo>
                  <a:close/>
                </a:path>
              </a:pathLst>
            </a:custGeom>
            <a:solidFill>
              <a:srgbClr val="4F81BC"/>
            </a:solidFill>
          </p:spPr>
          <p:txBody>
            <a:bodyPr wrap="square" lIns="0" tIns="0" rIns="0" bIns="0" rtlCol="0"/>
            <a:lstStyle/>
            <a:p>
              <a:endParaRPr/>
            </a:p>
          </p:txBody>
        </p:sp>
      </p:grpSp>
      <p:graphicFrame>
        <p:nvGraphicFramePr>
          <p:cNvPr id="8" name="object 8"/>
          <p:cNvGraphicFramePr>
            <a:graphicFrameLocks noGrp="1"/>
          </p:cNvGraphicFramePr>
          <p:nvPr/>
        </p:nvGraphicFramePr>
        <p:xfrm>
          <a:off x="1949653" y="2134998"/>
          <a:ext cx="8293100" cy="4526915"/>
        </p:xfrm>
        <a:graphic>
          <a:graphicData uri="http://schemas.openxmlformats.org/drawingml/2006/table">
            <a:tbl>
              <a:tblPr firstRow="1" bandRow="1">
                <a:tableStyleId>{2D5ABB26-0587-4C30-8999-92F81FD0307C}</a:tableStyleId>
              </a:tblPr>
              <a:tblGrid>
                <a:gridCol w="1259840">
                  <a:extLst>
                    <a:ext uri="{9D8B030D-6E8A-4147-A177-3AD203B41FA5}">
                      <a16:colId xmlns:a16="http://schemas.microsoft.com/office/drawing/2014/main" val="20000"/>
                    </a:ext>
                  </a:extLst>
                </a:gridCol>
                <a:gridCol w="7019925">
                  <a:extLst>
                    <a:ext uri="{9D8B030D-6E8A-4147-A177-3AD203B41FA5}">
                      <a16:colId xmlns:a16="http://schemas.microsoft.com/office/drawing/2014/main" val="20001"/>
                    </a:ext>
                  </a:extLst>
                </a:gridCol>
              </a:tblGrid>
              <a:tr h="814069">
                <a:tc>
                  <a:txBody>
                    <a:bodyPr/>
                    <a:lstStyle/>
                    <a:p>
                      <a:pPr marL="91440">
                        <a:lnSpc>
                          <a:spcPct val="100000"/>
                        </a:lnSpc>
                        <a:spcBef>
                          <a:spcPts val="150"/>
                        </a:spcBef>
                      </a:pPr>
                      <a:r>
                        <a:rPr sz="1400" dirty="0">
                          <a:latin typeface="メイリオ"/>
                          <a:cs typeface="メイリオ"/>
                        </a:rPr>
                        <a:t>2020/10</a:t>
                      </a:r>
                      <a:r>
                        <a:rPr sz="1400" spc="-50" dirty="0">
                          <a:latin typeface="メイリオ"/>
                          <a:cs typeface="メイリオ"/>
                        </a:rPr>
                        <a:t>月</a:t>
                      </a:r>
                      <a:endParaRPr sz="140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200660" algn="just">
                        <a:lnSpc>
                          <a:spcPct val="107200"/>
                        </a:lnSpc>
                        <a:spcBef>
                          <a:spcPts val="150"/>
                        </a:spcBef>
                      </a:pPr>
                      <a:r>
                        <a:rPr sz="1400" spc="-5" dirty="0">
                          <a:latin typeface="メイリオ"/>
                          <a:cs typeface="メイリオ"/>
                        </a:rPr>
                        <a:t>７つの主要中央銀行および</a:t>
                      </a:r>
                      <a:r>
                        <a:rPr sz="1400" spc="-10" dirty="0">
                          <a:latin typeface="メイリオ"/>
                          <a:cs typeface="メイリオ"/>
                        </a:rPr>
                        <a:t>BIS</a:t>
                      </a:r>
                      <a:r>
                        <a:rPr sz="1400" spc="-20" dirty="0">
                          <a:latin typeface="メイリオ"/>
                          <a:cs typeface="メイリオ"/>
                        </a:rPr>
                        <a:t>が「中央銀行デジタル通貨：基本的な原則と特性」を</a:t>
                      </a:r>
                      <a:r>
                        <a:rPr sz="1400" spc="-5" dirty="0">
                          <a:latin typeface="メイリオ"/>
                          <a:cs typeface="メイリオ"/>
                        </a:rPr>
                        <a:t>公表し、「相互運用性のある</a:t>
                      </a:r>
                      <a:r>
                        <a:rPr sz="1400" spc="-10" dirty="0">
                          <a:latin typeface="メイリオ"/>
                          <a:cs typeface="メイリオ"/>
                        </a:rPr>
                        <a:t>CBDC</a:t>
                      </a:r>
                      <a:r>
                        <a:rPr sz="1400" spc="-20" dirty="0">
                          <a:latin typeface="メイリオ"/>
                          <a:cs typeface="メイリオ"/>
                        </a:rPr>
                        <a:t>は、クロスボーダー送金の改善に貢献する可能性</a:t>
                      </a:r>
                      <a:r>
                        <a:rPr sz="1400" spc="-5" dirty="0">
                          <a:latin typeface="メイリオ"/>
                          <a:cs typeface="メイリオ"/>
                        </a:rPr>
                        <a:t>がある」ことを指摘。</a:t>
                      </a:r>
                      <a:endParaRPr sz="140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574675">
                <a:tc>
                  <a:txBody>
                    <a:bodyPr/>
                    <a:lstStyle/>
                    <a:p>
                      <a:pPr marL="91440">
                        <a:lnSpc>
                          <a:spcPct val="100000"/>
                        </a:lnSpc>
                        <a:spcBef>
                          <a:spcPts val="150"/>
                        </a:spcBef>
                      </a:pPr>
                      <a:r>
                        <a:rPr sz="1400" spc="-10" dirty="0">
                          <a:latin typeface="メイリオ"/>
                          <a:cs typeface="メイリオ"/>
                        </a:rPr>
                        <a:t>2020/10</a:t>
                      </a:r>
                      <a:r>
                        <a:rPr sz="1400" spc="-50" dirty="0">
                          <a:latin typeface="メイリオ"/>
                          <a:cs typeface="メイリオ"/>
                        </a:rPr>
                        <a:t>月</a:t>
                      </a:r>
                      <a:endParaRPr sz="140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91440">
                        <a:lnSpc>
                          <a:spcPct val="100000"/>
                        </a:lnSpc>
                        <a:spcBef>
                          <a:spcPts val="270"/>
                        </a:spcBef>
                      </a:pPr>
                      <a:r>
                        <a:rPr sz="1400" spc="-10" dirty="0">
                          <a:latin typeface="メイリオ"/>
                          <a:cs typeface="メイリオ"/>
                        </a:rPr>
                        <a:t>FSBが「</a:t>
                      </a:r>
                      <a:r>
                        <a:rPr sz="1400" b="1" spc="-15" dirty="0">
                          <a:solidFill>
                            <a:srgbClr val="006FC0"/>
                          </a:solidFill>
                          <a:latin typeface="メイリオ"/>
                          <a:cs typeface="メイリオ"/>
                        </a:rPr>
                        <a:t>クロスボーダー送金の改善：ロードマップ</a:t>
                      </a:r>
                      <a:r>
                        <a:rPr sz="1400" spc="-15" dirty="0">
                          <a:latin typeface="メイリオ"/>
                          <a:cs typeface="メイリオ"/>
                        </a:rPr>
                        <a:t>」を公表し、</a:t>
                      </a:r>
                      <a:r>
                        <a:rPr sz="1400" spc="-10" dirty="0">
                          <a:latin typeface="メイリオ"/>
                          <a:cs typeface="メイリオ"/>
                        </a:rPr>
                        <a:t>CBDC</a:t>
                      </a:r>
                      <a:r>
                        <a:rPr sz="1400" spc="-25" dirty="0">
                          <a:latin typeface="メイリオ"/>
                          <a:cs typeface="メイリオ"/>
                        </a:rPr>
                        <a:t>を、既存の送</a:t>
                      </a:r>
                      <a:endParaRPr sz="1400">
                        <a:latin typeface="メイリオ"/>
                        <a:cs typeface="メイリオ"/>
                      </a:endParaRPr>
                    </a:p>
                    <a:p>
                      <a:pPr marL="91440">
                        <a:lnSpc>
                          <a:spcPct val="100000"/>
                        </a:lnSpc>
                        <a:spcBef>
                          <a:spcPts val="125"/>
                        </a:spcBef>
                      </a:pPr>
                      <a:r>
                        <a:rPr sz="1400" spc="-20" dirty="0">
                          <a:latin typeface="メイリオ"/>
                          <a:cs typeface="メイリオ"/>
                        </a:rPr>
                        <a:t>金システムが抱える課題に対処しうる新しい決済システムの一つとして位置づける。</a:t>
                      </a:r>
                      <a:endParaRPr sz="1400">
                        <a:latin typeface="メイリオ"/>
                        <a:cs typeface="メイリオ"/>
                      </a:endParaRPr>
                    </a:p>
                  </a:txBody>
                  <a:tcPr marL="0" marR="0" marT="3429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574675">
                <a:tc>
                  <a:txBody>
                    <a:bodyPr/>
                    <a:lstStyle/>
                    <a:p>
                      <a:pPr marL="91440">
                        <a:lnSpc>
                          <a:spcPct val="100000"/>
                        </a:lnSpc>
                        <a:spcBef>
                          <a:spcPts val="155"/>
                        </a:spcBef>
                      </a:pPr>
                      <a:r>
                        <a:rPr sz="1400" dirty="0">
                          <a:latin typeface="メイリオ"/>
                          <a:cs typeface="メイリオ"/>
                        </a:rPr>
                        <a:t>2021/7</a:t>
                      </a:r>
                      <a:r>
                        <a:rPr sz="1400" spc="-50" dirty="0">
                          <a:latin typeface="メイリオ"/>
                          <a:cs typeface="メイリオ"/>
                        </a:rPr>
                        <a:t>月</a:t>
                      </a:r>
                      <a:endParaRPr sz="140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a:lnSpc>
                          <a:spcPct val="100000"/>
                        </a:lnSpc>
                        <a:spcBef>
                          <a:spcPts val="275"/>
                        </a:spcBef>
                      </a:pPr>
                      <a:r>
                        <a:rPr sz="1400" dirty="0">
                          <a:latin typeface="メイリオ"/>
                          <a:cs typeface="メイリオ"/>
                        </a:rPr>
                        <a:t>CPMI</a:t>
                      </a:r>
                      <a:r>
                        <a:rPr sz="1400" spc="-20" dirty="0">
                          <a:latin typeface="メイリオ"/>
                          <a:cs typeface="メイリオ"/>
                        </a:rPr>
                        <a:t>等が共同報告書「ＣＢＤＣのクロスボーダー送金への活用」を公表。上記</a:t>
                      </a:r>
                      <a:endParaRPr sz="1400">
                        <a:latin typeface="メイリオ"/>
                        <a:cs typeface="メイリオ"/>
                      </a:endParaRPr>
                    </a:p>
                    <a:p>
                      <a:pPr marL="91440">
                        <a:lnSpc>
                          <a:spcPct val="100000"/>
                        </a:lnSpc>
                        <a:spcBef>
                          <a:spcPts val="120"/>
                        </a:spcBef>
                      </a:pPr>
                      <a:r>
                        <a:rPr sz="1400" spc="-20" dirty="0">
                          <a:latin typeface="メイリオ"/>
                          <a:cs typeface="メイリオ"/>
                        </a:rPr>
                        <a:t>「ロードマップ」に沿って、各国の取り組み状況を分析。</a:t>
                      </a:r>
                      <a:endParaRPr sz="1400">
                        <a:latin typeface="メイリオ"/>
                        <a:cs typeface="メイリオ"/>
                      </a:endParaRPr>
                    </a:p>
                  </a:txBody>
                  <a:tcPr marL="0" marR="0" marT="349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r h="1988820">
                <a:tc>
                  <a:txBody>
                    <a:bodyPr/>
                    <a:lstStyle/>
                    <a:p>
                      <a:pPr marL="91440">
                        <a:lnSpc>
                          <a:spcPct val="100000"/>
                        </a:lnSpc>
                        <a:spcBef>
                          <a:spcPts val="155"/>
                        </a:spcBef>
                      </a:pPr>
                      <a:r>
                        <a:rPr sz="1400" dirty="0">
                          <a:latin typeface="メイリオ"/>
                          <a:cs typeface="メイリオ"/>
                        </a:rPr>
                        <a:t>2021/10</a:t>
                      </a:r>
                      <a:r>
                        <a:rPr sz="1400" spc="-50" dirty="0">
                          <a:latin typeface="メイリオ"/>
                          <a:cs typeface="メイリオ"/>
                        </a:rPr>
                        <a:t>月</a:t>
                      </a:r>
                      <a:endParaRPr sz="140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91440" marR="83185">
                        <a:lnSpc>
                          <a:spcPct val="107100"/>
                        </a:lnSpc>
                        <a:spcBef>
                          <a:spcPts val="155"/>
                        </a:spcBef>
                      </a:pPr>
                      <a:r>
                        <a:rPr sz="1400" b="1" spc="-10" dirty="0">
                          <a:solidFill>
                            <a:srgbClr val="006FC0"/>
                          </a:solidFill>
                          <a:latin typeface="メイリオ"/>
                          <a:cs typeface="メイリオ"/>
                        </a:rPr>
                        <a:t>Ｇ7（</a:t>
                      </a:r>
                      <a:r>
                        <a:rPr sz="1400" b="1" spc="-5" dirty="0">
                          <a:solidFill>
                            <a:srgbClr val="006FC0"/>
                          </a:solidFill>
                          <a:latin typeface="メイリオ"/>
                          <a:cs typeface="メイリオ"/>
                        </a:rPr>
                        <a:t>財務大臣・中央銀行総裁</a:t>
                      </a:r>
                      <a:r>
                        <a:rPr sz="1400" b="1" spc="-25" dirty="0">
                          <a:solidFill>
                            <a:srgbClr val="006FC0"/>
                          </a:solidFill>
                          <a:latin typeface="メイリオ"/>
                          <a:cs typeface="メイリオ"/>
                        </a:rPr>
                        <a:t>）</a:t>
                      </a:r>
                      <a:r>
                        <a:rPr sz="1400" spc="-15" dirty="0">
                          <a:latin typeface="メイリオ"/>
                          <a:cs typeface="メイリオ"/>
                        </a:rPr>
                        <a:t>が「リテール</a:t>
                      </a:r>
                      <a:r>
                        <a:rPr sz="1400" spc="-10" dirty="0">
                          <a:latin typeface="メイリオ"/>
                          <a:cs typeface="メイリオ"/>
                        </a:rPr>
                        <a:t>CBDC</a:t>
                      </a:r>
                      <a:r>
                        <a:rPr sz="1400" spc="-20" dirty="0">
                          <a:latin typeface="メイリオ"/>
                          <a:cs typeface="メイリオ"/>
                        </a:rPr>
                        <a:t>に関する公共政策上の原則」を公</a:t>
                      </a:r>
                      <a:r>
                        <a:rPr sz="1400" spc="-10" dirty="0">
                          <a:latin typeface="メイリオ"/>
                          <a:cs typeface="メイリオ"/>
                        </a:rPr>
                        <a:t>表し、クロスボーダー機能に対するCBDC</a:t>
                      </a:r>
                      <a:r>
                        <a:rPr sz="1400" spc="-20" dirty="0">
                          <a:latin typeface="メイリオ"/>
                          <a:cs typeface="メイリオ"/>
                        </a:rPr>
                        <a:t>の役割を整理。</a:t>
                      </a:r>
                      <a:endParaRPr sz="1400">
                        <a:latin typeface="メイリオ"/>
                        <a:cs typeface="メイリオ"/>
                      </a:endParaRPr>
                    </a:p>
                    <a:p>
                      <a:pPr>
                        <a:lnSpc>
                          <a:spcPct val="100000"/>
                        </a:lnSpc>
                        <a:spcBef>
                          <a:spcPts val="55"/>
                        </a:spcBef>
                      </a:pPr>
                      <a:endParaRPr sz="2150">
                        <a:latin typeface="Times New Roman"/>
                        <a:cs typeface="Times New Roman"/>
                      </a:endParaRPr>
                    </a:p>
                    <a:p>
                      <a:pPr marL="432434">
                        <a:lnSpc>
                          <a:spcPct val="100000"/>
                        </a:lnSpc>
                      </a:pPr>
                      <a:r>
                        <a:rPr sz="1400" dirty="0">
                          <a:latin typeface="メイリオ"/>
                          <a:cs typeface="メイリオ"/>
                        </a:rPr>
                        <a:t>原則12．</a:t>
                      </a:r>
                      <a:r>
                        <a:rPr sz="1400" spc="-10" dirty="0">
                          <a:latin typeface="メイリオ"/>
                          <a:cs typeface="メイリオ"/>
                        </a:rPr>
                        <a:t>クロスボーダー機能</a:t>
                      </a:r>
                      <a:endParaRPr sz="1400">
                        <a:latin typeface="メイリオ"/>
                        <a:cs typeface="メイリオ"/>
                      </a:endParaRPr>
                    </a:p>
                    <a:p>
                      <a:pPr marL="432434" marR="296545" indent="177800">
                        <a:lnSpc>
                          <a:spcPct val="107200"/>
                        </a:lnSpc>
                        <a:spcBef>
                          <a:spcPts val="300"/>
                        </a:spcBef>
                      </a:pPr>
                      <a:r>
                        <a:rPr sz="1400" b="1" dirty="0">
                          <a:solidFill>
                            <a:srgbClr val="006FC0"/>
                          </a:solidFill>
                          <a:latin typeface="メイリオ"/>
                          <a:cs typeface="メイリオ"/>
                        </a:rPr>
                        <a:t>CBDC</a:t>
                      </a:r>
                      <a:r>
                        <a:rPr sz="1400" b="1" spc="-15" dirty="0">
                          <a:solidFill>
                            <a:srgbClr val="006FC0"/>
                          </a:solidFill>
                          <a:latin typeface="メイリオ"/>
                          <a:cs typeface="メイリオ"/>
                        </a:rPr>
                        <a:t> の発行を検討する法域</a:t>
                      </a:r>
                      <a:r>
                        <a:rPr sz="1400" spc="-15" dirty="0">
                          <a:latin typeface="メイリオ"/>
                          <a:cs typeface="メイリオ"/>
                        </a:rPr>
                        <a:t>は、中央銀行やその他の組織が</a:t>
                      </a:r>
                      <a:r>
                        <a:rPr sz="1400" dirty="0">
                          <a:latin typeface="メイリオ"/>
                          <a:cs typeface="メイリオ"/>
                        </a:rPr>
                        <a:t>CBDC</a:t>
                      </a:r>
                      <a:r>
                        <a:rPr sz="1400" spc="-30" dirty="0">
                          <a:latin typeface="メイリオ"/>
                          <a:cs typeface="メイリオ"/>
                        </a:rPr>
                        <a:t> の設計の</a:t>
                      </a:r>
                      <a:r>
                        <a:rPr sz="1400" spc="-20" dirty="0">
                          <a:latin typeface="メイリオ"/>
                          <a:cs typeface="メイリオ"/>
                        </a:rPr>
                        <a:t>国際的な側面に関する検討にオープンかつ協調的に取り組むこと等により、</a:t>
                      </a:r>
                      <a:r>
                        <a:rPr sz="1400" spc="-50" dirty="0">
                          <a:latin typeface="メイリオ"/>
                          <a:cs typeface="メイリオ"/>
                        </a:rPr>
                        <a:t> </a:t>
                      </a:r>
                      <a:r>
                        <a:rPr sz="1400" b="1" dirty="0">
                          <a:solidFill>
                            <a:srgbClr val="006FC0"/>
                          </a:solidFill>
                          <a:latin typeface="メイリオ"/>
                          <a:cs typeface="メイリオ"/>
                        </a:rPr>
                        <a:t>CBDC</a:t>
                      </a:r>
                      <a:r>
                        <a:rPr sz="1400" b="1" spc="-15" dirty="0">
                          <a:solidFill>
                            <a:srgbClr val="006FC0"/>
                          </a:solidFill>
                          <a:latin typeface="メイリオ"/>
                          <a:cs typeface="メイリオ"/>
                        </a:rPr>
                        <a:t> がクロスボーダー送金をどのように改善しうるかを検討すべき</a:t>
                      </a:r>
                      <a:r>
                        <a:rPr sz="1400" spc="-20" dirty="0">
                          <a:latin typeface="メイリオ"/>
                          <a:cs typeface="メイリオ"/>
                        </a:rPr>
                        <a:t>である。</a:t>
                      </a:r>
                      <a:endParaRPr sz="140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3"/>
                  </a:ext>
                </a:extLst>
              </a:tr>
              <a:tr h="574675">
                <a:tc>
                  <a:txBody>
                    <a:bodyPr/>
                    <a:lstStyle/>
                    <a:p>
                      <a:pPr marL="91440">
                        <a:lnSpc>
                          <a:spcPct val="100000"/>
                        </a:lnSpc>
                        <a:spcBef>
                          <a:spcPts val="160"/>
                        </a:spcBef>
                      </a:pPr>
                      <a:r>
                        <a:rPr sz="1400" dirty="0">
                          <a:latin typeface="メイリオ"/>
                          <a:cs typeface="メイリオ"/>
                        </a:rPr>
                        <a:t>～2022/7</a:t>
                      </a:r>
                      <a:r>
                        <a:rPr sz="1400" spc="-50" dirty="0">
                          <a:latin typeface="メイリオ"/>
                          <a:cs typeface="メイリオ"/>
                        </a:rPr>
                        <a:t>月</a:t>
                      </a:r>
                      <a:endParaRPr sz="1400">
                        <a:latin typeface="メイリオ"/>
                        <a:cs typeface="メイリオ"/>
                      </a:endParaRPr>
                    </a:p>
                  </a:txBody>
                  <a:tcPr marL="0" marR="0" marT="2032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248920">
                        <a:lnSpc>
                          <a:spcPct val="107100"/>
                        </a:lnSpc>
                        <a:spcBef>
                          <a:spcPts val="160"/>
                        </a:spcBef>
                      </a:pPr>
                      <a:r>
                        <a:rPr sz="1400" dirty="0">
                          <a:latin typeface="メイリオ"/>
                          <a:cs typeface="メイリオ"/>
                        </a:rPr>
                        <a:t>CPMI</a:t>
                      </a:r>
                      <a:r>
                        <a:rPr sz="1400" spc="-20" dirty="0">
                          <a:latin typeface="メイリオ"/>
                          <a:cs typeface="メイリオ"/>
                        </a:rPr>
                        <a:t>等が上記「ロードマップ」に沿って、クロスボーダー決済の改善に向けた各国</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へのアクセスやインターリンクに関する選択肢を分析。</a:t>
                      </a:r>
                      <a:endParaRPr sz="1400">
                        <a:latin typeface="メイリオ"/>
                        <a:cs typeface="メイリオ"/>
                      </a:endParaRPr>
                    </a:p>
                  </a:txBody>
                  <a:tcPr marL="0" marR="0" marT="2032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4"/>
                  </a:ext>
                </a:extLst>
              </a:tr>
            </a:tbl>
          </a:graphicData>
        </a:graphic>
      </p:graphicFrame>
      <p:sp>
        <p:nvSpPr>
          <p:cNvPr id="9" name="object 9"/>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78</a:t>
            </a:fld>
            <a:endParaRPr spc="-25"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298431" y="6515201"/>
            <a:ext cx="2787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22</a:t>
            </a:r>
            <a:endParaRPr sz="1600">
              <a:latin typeface="メイリオ"/>
              <a:cs typeface="メイリオ"/>
            </a:endParaRPr>
          </a:p>
        </p:txBody>
      </p:sp>
      <p:sp>
        <p:nvSpPr>
          <p:cNvPr id="3" name="object 3"/>
          <p:cNvSpPr txBox="1">
            <a:spLocks noGrp="1"/>
          </p:cNvSpPr>
          <p:nvPr>
            <p:ph type="title"/>
          </p:nvPr>
        </p:nvSpPr>
        <p:spPr>
          <a:xfrm>
            <a:off x="1858772" y="-397008"/>
            <a:ext cx="6121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５．デジタル通貨に関する情報技術の標準化</a:t>
            </a:r>
          </a:p>
        </p:txBody>
      </p:sp>
      <p:sp>
        <p:nvSpPr>
          <p:cNvPr id="4" name="object 4"/>
          <p:cNvSpPr txBox="1"/>
          <p:nvPr/>
        </p:nvSpPr>
        <p:spPr>
          <a:xfrm>
            <a:off x="1919630" y="5636463"/>
            <a:ext cx="8288020" cy="1149350"/>
          </a:xfrm>
          <a:prstGeom prst="rect">
            <a:avLst/>
          </a:prstGeom>
        </p:spPr>
        <p:txBody>
          <a:bodyPr vert="horz" wrap="square" lIns="0" tIns="1905" rIns="0" bIns="0" rtlCol="0">
            <a:spAutoFit/>
          </a:bodyPr>
          <a:lstStyle/>
          <a:p>
            <a:pPr marL="310515" marR="30480" indent="-273050">
              <a:lnSpc>
                <a:spcPct val="104099"/>
              </a:lnSpc>
              <a:spcBef>
                <a:spcPts val="15"/>
              </a:spcBef>
              <a:buClr>
                <a:srgbClr val="000000"/>
              </a:buClr>
              <a:buFont typeface="Wingdings"/>
              <a:buChar char=""/>
              <a:tabLst>
                <a:tab pos="311150" algn="l"/>
              </a:tabLst>
            </a:pPr>
            <a:r>
              <a:rPr sz="1600" b="1" spc="-15" dirty="0">
                <a:solidFill>
                  <a:srgbClr val="006FC0"/>
                </a:solidFill>
                <a:latin typeface="メイリオ"/>
                <a:cs typeface="メイリオ"/>
              </a:rPr>
              <a:t>７つの主要中央銀行</a:t>
            </a:r>
            <a:r>
              <a:rPr sz="1600" spc="-10" dirty="0">
                <a:latin typeface="メイリオ"/>
                <a:cs typeface="メイリオ"/>
              </a:rPr>
              <a:t>による共同研究グループは、CBDC</a:t>
            </a:r>
            <a:r>
              <a:rPr sz="1600" spc="-15" dirty="0">
                <a:latin typeface="メイリオ"/>
                <a:cs typeface="メイリオ"/>
              </a:rPr>
              <a:t>に関する国際標準のあり方を</a:t>
            </a:r>
            <a:r>
              <a:rPr sz="1600" spc="500" dirty="0">
                <a:latin typeface="メイリオ"/>
                <a:cs typeface="メイリオ"/>
              </a:rPr>
              <a:t> </a:t>
            </a:r>
            <a:r>
              <a:rPr sz="1600" spc="-10" dirty="0">
                <a:latin typeface="メイリオ"/>
                <a:cs typeface="メイリオ"/>
              </a:rPr>
              <a:t>主要な検討課題の一つに挙げている。日本銀行は、引き続き、</a:t>
            </a:r>
            <a:r>
              <a:rPr sz="1600" b="1" dirty="0">
                <a:solidFill>
                  <a:srgbClr val="006FC0"/>
                </a:solidFill>
                <a:latin typeface="メイリオ"/>
                <a:cs typeface="メイリオ"/>
              </a:rPr>
              <a:t>ISO/TC</a:t>
            </a:r>
            <a:r>
              <a:rPr sz="1600" b="1" spc="409" dirty="0">
                <a:solidFill>
                  <a:srgbClr val="006FC0"/>
                </a:solidFill>
                <a:latin typeface="メイリオ"/>
                <a:cs typeface="メイリオ"/>
              </a:rPr>
              <a:t> </a:t>
            </a:r>
            <a:r>
              <a:rPr sz="1600" b="1" dirty="0">
                <a:solidFill>
                  <a:srgbClr val="006FC0"/>
                </a:solidFill>
                <a:latin typeface="メイリオ"/>
                <a:cs typeface="メイリオ"/>
              </a:rPr>
              <a:t>68</a:t>
            </a:r>
            <a:r>
              <a:rPr sz="1575" baseline="26455" dirty="0">
                <a:latin typeface="メイリオ"/>
                <a:cs typeface="メイリオ"/>
              </a:rPr>
              <a:t>（注）</a:t>
            </a:r>
            <a:r>
              <a:rPr sz="1600" spc="-30" dirty="0">
                <a:latin typeface="メイリオ"/>
                <a:cs typeface="メイリオ"/>
              </a:rPr>
              <a:t>の活</a:t>
            </a:r>
            <a:r>
              <a:rPr sz="1600" spc="500" dirty="0">
                <a:latin typeface="メイリオ"/>
                <a:cs typeface="メイリオ"/>
              </a:rPr>
              <a:t> </a:t>
            </a:r>
            <a:r>
              <a:rPr sz="1600" spc="-35" dirty="0">
                <a:latin typeface="メイリオ"/>
                <a:cs typeface="メイリオ"/>
              </a:rPr>
              <a:t>動に積極的に取り組むとともに、標準化を巡る国際的な議論に積極的に貢献していく。</a:t>
            </a:r>
            <a:endParaRPr sz="1600">
              <a:latin typeface="メイリオ"/>
              <a:cs typeface="メイリオ"/>
            </a:endParaRPr>
          </a:p>
          <a:p>
            <a:pPr marL="471170">
              <a:spcBef>
                <a:spcPts val="1675"/>
              </a:spcBef>
            </a:pPr>
            <a:r>
              <a:rPr sz="1050" dirty="0">
                <a:latin typeface="メイリオ"/>
                <a:cs typeface="メイリオ"/>
              </a:rPr>
              <a:t>(注</a:t>
            </a:r>
            <a:r>
              <a:rPr sz="1050" spc="-10" dirty="0">
                <a:latin typeface="メイリオ"/>
                <a:cs typeface="メイリオ"/>
              </a:rPr>
              <a:t>）ISO</a:t>
            </a:r>
            <a:r>
              <a:rPr sz="1050" spc="-20" dirty="0">
                <a:latin typeface="メイリオ"/>
                <a:cs typeface="メイリオ"/>
              </a:rPr>
              <a:t>において金融サービス分野の国際標準化を担当する専門委員会。日本銀行決済機構局が国内事務局を務めている。</a:t>
            </a:r>
            <a:endParaRPr sz="1050">
              <a:latin typeface="メイリオ"/>
              <a:cs typeface="メイリオ"/>
            </a:endParaRPr>
          </a:p>
        </p:txBody>
      </p:sp>
      <p:grpSp>
        <p:nvGrpSpPr>
          <p:cNvPr id="5" name="object 5"/>
          <p:cNvGrpSpPr/>
          <p:nvPr/>
        </p:nvGrpSpPr>
        <p:grpSpPr>
          <a:xfrm>
            <a:off x="3867849" y="4000437"/>
            <a:ext cx="4209415" cy="659765"/>
            <a:chOff x="2343848" y="4000436"/>
            <a:chExt cx="4209415" cy="659765"/>
          </a:xfrm>
        </p:grpSpPr>
        <p:sp>
          <p:nvSpPr>
            <p:cNvPr id="6" name="object 6"/>
            <p:cNvSpPr/>
            <p:nvPr/>
          </p:nvSpPr>
          <p:spPr>
            <a:xfrm>
              <a:off x="2356865" y="4141469"/>
              <a:ext cx="1224280" cy="149860"/>
            </a:xfrm>
            <a:custGeom>
              <a:avLst/>
              <a:gdLst/>
              <a:ahLst/>
              <a:cxnLst/>
              <a:rect l="l" t="t" r="r" b="b"/>
              <a:pathLst>
                <a:path w="1224279" h="149860">
                  <a:moveTo>
                    <a:pt x="1149095" y="0"/>
                  </a:moveTo>
                  <a:lnTo>
                    <a:pt x="1149095" y="37337"/>
                  </a:lnTo>
                  <a:lnTo>
                    <a:pt x="0" y="37337"/>
                  </a:lnTo>
                  <a:lnTo>
                    <a:pt x="0" y="112013"/>
                  </a:lnTo>
                  <a:lnTo>
                    <a:pt x="1149095" y="112013"/>
                  </a:lnTo>
                  <a:lnTo>
                    <a:pt x="1149095" y="149351"/>
                  </a:lnTo>
                  <a:lnTo>
                    <a:pt x="1223771" y="74675"/>
                  </a:lnTo>
                  <a:lnTo>
                    <a:pt x="1149095" y="0"/>
                  </a:lnTo>
                  <a:close/>
                </a:path>
              </a:pathLst>
            </a:custGeom>
            <a:solidFill>
              <a:srgbClr val="585858"/>
            </a:solidFill>
          </p:spPr>
          <p:txBody>
            <a:bodyPr wrap="square" lIns="0" tIns="0" rIns="0" bIns="0" rtlCol="0"/>
            <a:lstStyle/>
            <a:p>
              <a:endParaRPr/>
            </a:p>
          </p:txBody>
        </p:sp>
        <p:sp>
          <p:nvSpPr>
            <p:cNvPr id="7" name="object 7"/>
            <p:cNvSpPr/>
            <p:nvPr/>
          </p:nvSpPr>
          <p:spPr>
            <a:xfrm>
              <a:off x="2356865" y="4141469"/>
              <a:ext cx="1224280" cy="149860"/>
            </a:xfrm>
            <a:custGeom>
              <a:avLst/>
              <a:gdLst/>
              <a:ahLst/>
              <a:cxnLst/>
              <a:rect l="l" t="t" r="r" b="b"/>
              <a:pathLst>
                <a:path w="1224279" h="149860">
                  <a:moveTo>
                    <a:pt x="0" y="37337"/>
                  </a:moveTo>
                  <a:lnTo>
                    <a:pt x="1149095" y="37337"/>
                  </a:lnTo>
                  <a:lnTo>
                    <a:pt x="1149095" y="0"/>
                  </a:lnTo>
                  <a:lnTo>
                    <a:pt x="1223771" y="74675"/>
                  </a:lnTo>
                  <a:lnTo>
                    <a:pt x="1149095" y="149351"/>
                  </a:lnTo>
                  <a:lnTo>
                    <a:pt x="1149095" y="112013"/>
                  </a:lnTo>
                  <a:lnTo>
                    <a:pt x="0" y="112013"/>
                  </a:lnTo>
                  <a:lnTo>
                    <a:pt x="0" y="37337"/>
                  </a:lnTo>
                  <a:close/>
                </a:path>
              </a:pathLst>
            </a:custGeom>
            <a:ln w="25908">
              <a:solidFill>
                <a:srgbClr val="000000"/>
              </a:solidFill>
            </a:ln>
          </p:spPr>
          <p:txBody>
            <a:bodyPr wrap="square" lIns="0" tIns="0" rIns="0" bIns="0" rtlCol="0"/>
            <a:lstStyle/>
            <a:p>
              <a:endParaRPr/>
            </a:p>
          </p:txBody>
        </p:sp>
        <p:sp>
          <p:nvSpPr>
            <p:cNvPr id="8" name="object 8"/>
            <p:cNvSpPr/>
            <p:nvPr/>
          </p:nvSpPr>
          <p:spPr>
            <a:xfrm>
              <a:off x="3460241" y="4013453"/>
              <a:ext cx="1920875" cy="387350"/>
            </a:xfrm>
            <a:custGeom>
              <a:avLst/>
              <a:gdLst/>
              <a:ahLst/>
              <a:cxnLst/>
              <a:rect l="l" t="t" r="r" b="b"/>
              <a:pathLst>
                <a:path w="1920875" h="387350">
                  <a:moveTo>
                    <a:pt x="1920621" y="0"/>
                  </a:moveTo>
                  <a:lnTo>
                    <a:pt x="48387" y="0"/>
                  </a:lnTo>
                  <a:lnTo>
                    <a:pt x="29575" y="15204"/>
                  </a:lnTo>
                  <a:lnTo>
                    <a:pt x="14192" y="56673"/>
                  </a:lnTo>
                  <a:lnTo>
                    <a:pt x="3810" y="118193"/>
                  </a:lnTo>
                  <a:lnTo>
                    <a:pt x="0" y="193548"/>
                  </a:lnTo>
                  <a:lnTo>
                    <a:pt x="3810" y="268902"/>
                  </a:lnTo>
                  <a:lnTo>
                    <a:pt x="14192" y="330422"/>
                  </a:lnTo>
                  <a:lnTo>
                    <a:pt x="29575" y="371891"/>
                  </a:lnTo>
                  <a:lnTo>
                    <a:pt x="48387" y="387096"/>
                  </a:lnTo>
                  <a:lnTo>
                    <a:pt x="1920621" y="387096"/>
                  </a:lnTo>
                  <a:lnTo>
                    <a:pt x="1901809" y="371891"/>
                  </a:lnTo>
                  <a:lnTo>
                    <a:pt x="1886426" y="330422"/>
                  </a:lnTo>
                  <a:lnTo>
                    <a:pt x="1876044" y="268902"/>
                  </a:lnTo>
                  <a:lnTo>
                    <a:pt x="1872234" y="193548"/>
                  </a:lnTo>
                  <a:lnTo>
                    <a:pt x="1876044" y="118193"/>
                  </a:lnTo>
                  <a:lnTo>
                    <a:pt x="1886426" y="56673"/>
                  </a:lnTo>
                  <a:lnTo>
                    <a:pt x="1901809" y="15204"/>
                  </a:lnTo>
                  <a:lnTo>
                    <a:pt x="1920621" y="0"/>
                  </a:lnTo>
                  <a:close/>
                </a:path>
              </a:pathLst>
            </a:custGeom>
            <a:solidFill>
              <a:srgbClr val="A6A6A6"/>
            </a:solidFill>
          </p:spPr>
          <p:txBody>
            <a:bodyPr wrap="square" lIns="0" tIns="0" rIns="0" bIns="0" rtlCol="0"/>
            <a:lstStyle/>
            <a:p>
              <a:endParaRPr/>
            </a:p>
          </p:txBody>
        </p:sp>
        <p:sp>
          <p:nvSpPr>
            <p:cNvPr id="9" name="object 9"/>
            <p:cNvSpPr/>
            <p:nvPr/>
          </p:nvSpPr>
          <p:spPr>
            <a:xfrm>
              <a:off x="5332475" y="4013453"/>
              <a:ext cx="97155" cy="387350"/>
            </a:xfrm>
            <a:custGeom>
              <a:avLst/>
              <a:gdLst/>
              <a:ahLst/>
              <a:cxnLst/>
              <a:rect l="l" t="t" r="r" b="b"/>
              <a:pathLst>
                <a:path w="97154" h="387350">
                  <a:moveTo>
                    <a:pt x="48387" y="0"/>
                  </a:moveTo>
                  <a:lnTo>
                    <a:pt x="29575" y="15204"/>
                  </a:lnTo>
                  <a:lnTo>
                    <a:pt x="14192" y="56673"/>
                  </a:lnTo>
                  <a:lnTo>
                    <a:pt x="3810" y="118193"/>
                  </a:lnTo>
                  <a:lnTo>
                    <a:pt x="0" y="193548"/>
                  </a:lnTo>
                  <a:lnTo>
                    <a:pt x="3810" y="268902"/>
                  </a:lnTo>
                  <a:lnTo>
                    <a:pt x="14192" y="330422"/>
                  </a:lnTo>
                  <a:lnTo>
                    <a:pt x="29575" y="371891"/>
                  </a:lnTo>
                  <a:lnTo>
                    <a:pt x="48387" y="387096"/>
                  </a:lnTo>
                  <a:lnTo>
                    <a:pt x="67198" y="371891"/>
                  </a:lnTo>
                  <a:lnTo>
                    <a:pt x="82581" y="330422"/>
                  </a:lnTo>
                  <a:lnTo>
                    <a:pt x="92963" y="268902"/>
                  </a:lnTo>
                  <a:lnTo>
                    <a:pt x="96774" y="193548"/>
                  </a:lnTo>
                  <a:lnTo>
                    <a:pt x="92963" y="118193"/>
                  </a:lnTo>
                  <a:lnTo>
                    <a:pt x="82581" y="56673"/>
                  </a:lnTo>
                  <a:lnTo>
                    <a:pt x="67198" y="15204"/>
                  </a:lnTo>
                  <a:lnTo>
                    <a:pt x="48387" y="0"/>
                  </a:lnTo>
                  <a:close/>
                </a:path>
              </a:pathLst>
            </a:custGeom>
            <a:solidFill>
              <a:srgbClr val="C9C9C9"/>
            </a:solidFill>
          </p:spPr>
          <p:txBody>
            <a:bodyPr wrap="square" lIns="0" tIns="0" rIns="0" bIns="0" rtlCol="0"/>
            <a:lstStyle/>
            <a:p>
              <a:endParaRPr/>
            </a:p>
          </p:txBody>
        </p:sp>
        <p:sp>
          <p:nvSpPr>
            <p:cNvPr id="10" name="object 10"/>
            <p:cNvSpPr/>
            <p:nvPr/>
          </p:nvSpPr>
          <p:spPr>
            <a:xfrm>
              <a:off x="3460241" y="4013453"/>
              <a:ext cx="1969135" cy="387350"/>
            </a:xfrm>
            <a:custGeom>
              <a:avLst/>
              <a:gdLst/>
              <a:ahLst/>
              <a:cxnLst/>
              <a:rect l="l" t="t" r="r" b="b"/>
              <a:pathLst>
                <a:path w="1969135" h="387350">
                  <a:moveTo>
                    <a:pt x="1920621" y="387096"/>
                  </a:moveTo>
                  <a:lnTo>
                    <a:pt x="1901809" y="371891"/>
                  </a:lnTo>
                  <a:lnTo>
                    <a:pt x="1886426" y="330422"/>
                  </a:lnTo>
                  <a:lnTo>
                    <a:pt x="1876044" y="268902"/>
                  </a:lnTo>
                  <a:lnTo>
                    <a:pt x="1872234" y="193548"/>
                  </a:lnTo>
                  <a:lnTo>
                    <a:pt x="1876044" y="118193"/>
                  </a:lnTo>
                  <a:lnTo>
                    <a:pt x="1886426" y="56673"/>
                  </a:lnTo>
                  <a:lnTo>
                    <a:pt x="1901809" y="15204"/>
                  </a:lnTo>
                  <a:lnTo>
                    <a:pt x="1920621" y="0"/>
                  </a:lnTo>
                  <a:lnTo>
                    <a:pt x="1939432" y="15204"/>
                  </a:lnTo>
                  <a:lnTo>
                    <a:pt x="1954815" y="56673"/>
                  </a:lnTo>
                  <a:lnTo>
                    <a:pt x="1965198" y="118193"/>
                  </a:lnTo>
                  <a:lnTo>
                    <a:pt x="1969008" y="193548"/>
                  </a:lnTo>
                  <a:lnTo>
                    <a:pt x="1965198" y="268902"/>
                  </a:lnTo>
                  <a:lnTo>
                    <a:pt x="1954815" y="330422"/>
                  </a:lnTo>
                  <a:lnTo>
                    <a:pt x="1939432" y="371891"/>
                  </a:lnTo>
                  <a:lnTo>
                    <a:pt x="1920621" y="387096"/>
                  </a:lnTo>
                  <a:close/>
                </a:path>
                <a:path w="1969135" h="387350">
                  <a:moveTo>
                    <a:pt x="1920621" y="387096"/>
                  </a:moveTo>
                  <a:lnTo>
                    <a:pt x="48387" y="387096"/>
                  </a:lnTo>
                  <a:lnTo>
                    <a:pt x="29575" y="371891"/>
                  </a:lnTo>
                  <a:lnTo>
                    <a:pt x="14192" y="330422"/>
                  </a:lnTo>
                  <a:lnTo>
                    <a:pt x="3810" y="268902"/>
                  </a:lnTo>
                  <a:lnTo>
                    <a:pt x="0" y="193548"/>
                  </a:lnTo>
                  <a:lnTo>
                    <a:pt x="3810" y="118193"/>
                  </a:lnTo>
                  <a:lnTo>
                    <a:pt x="14192" y="56673"/>
                  </a:lnTo>
                  <a:lnTo>
                    <a:pt x="29575" y="15204"/>
                  </a:lnTo>
                  <a:lnTo>
                    <a:pt x="48387" y="0"/>
                  </a:lnTo>
                  <a:lnTo>
                    <a:pt x="1920621" y="0"/>
                  </a:lnTo>
                </a:path>
              </a:pathLst>
            </a:custGeom>
            <a:ln w="25908">
              <a:solidFill>
                <a:srgbClr val="7E7E7E"/>
              </a:solidFill>
            </a:ln>
          </p:spPr>
          <p:txBody>
            <a:bodyPr wrap="square" lIns="0" tIns="0" rIns="0" bIns="0" rtlCol="0"/>
            <a:lstStyle/>
            <a:p>
              <a:endParaRPr/>
            </a:p>
          </p:txBody>
        </p:sp>
        <p:sp>
          <p:nvSpPr>
            <p:cNvPr id="11" name="object 11"/>
            <p:cNvSpPr/>
            <p:nvPr/>
          </p:nvSpPr>
          <p:spPr>
            <a:xfrm>
              <a:off x="5351525" y="4141469"/>
              <a:ext cx="1188720" cy="149860"/>
            </a:xfrm>
            <a:custGeom>
              <a:avLst/>
              <a:gdLst/>
              <a:ahLst/>
              <a:cxnLst/>
              <a:rect l="l" t="t" r="r" b="b"/>
              <a:pathLst>
                <a:path w="1188720" h="149860">
                  <a:moveTo>
                    <a:pt x="1114044" y="0"/>
                  </a:moveTo>
                  <a:lnTo>
                    <a:pt x="1114044" y="37337"/>
                  </a:lnTo>
                  <a:lnTo>
                    <a:pt x="0" y="37337"/>
                  </a:lnTo>
                  <a:lnTo>
                    <a:pt x="0" y="112013"/>
                  </a:lnTo>
                  <a:lnTo>
                    <a:pt x="1114044" y="112013"/>
                  </a:lnTo>
                  <a:lnTo>
                    <a:pt x="1114044" y="149351"/>
                  </a:lnTo>
                  <a:lnTo>
                    <a:pt x="1188720" y="74675"/>
                  </a:lnTo>
                  <a:lnTo>
                    <a:pt x="1114044" y="0"/>
                  </a:lnTo>
                  <a:close/>
                </a:path>
              </a:pathLst>
            </a:custGeom>
            <a:solidFill>
              <a:srgbClr val="585858"/>
            </a:solidFill>
          </p:spPr>
          <p:txBody>
            <a:bodyPr wrap="square" lIns="0" tIns="0" rIns="0" bIns="0" rtlCol="0"/>
            <a:lstStyle/>
            <a:p>
              <a:endParaRPr/>
            </a:p>
          </p:txBody>
        </p:sp>
        <p:sp>
          <p:nvSpPr>
            <p:cNvPr id="12" name="object 12"/>
            <p:cNvSpPr/>
            <p:nvPr/>
          </p:nvSpPr>
          <p:spPr>
            <a:xfrm>
              <a:off x="5351525" y="4141469"/>
              <a:ext cx="1188720" cy="149860"/>
            </a:xfrm>
            <a:custGeom>
              <a:avLst/>
              <a:gdLst/>
              <a:ahLst/>
              <a:cxnLst/>
              <a:rect l="l" t="t" r="r" b="b"/>
              <a:pathLst>
                <a:path w="1188720" h="149860">
                  <a:moveTo>
                    <a:pt x="0" y="37337"/>
                  </a:moveTo>
                  <a:lnTo>
                    <a:pt x="1114044" y="37337"/>
                  </a:lnTo>
                  <a:lnTo>
                    <a:pt x="1114044" y="0"/>
                  </a:lnTo>
                  <a:lnTo>
                    <a:pt x="1188720" y="74675"/>
                  </a:lnTo>
                  <a:lnTo>
                    <a:pt x="1114044" y="149351"/>
                  </a:lnTo>
                  <a:lnTo>
                    <a:pt x="1114044" y="112013"/>
                  </a:lnTo>
                  <a:lnTo>
                    <a:pt x="0" y="112013"/>
                  </a:lnTo>
                  <a:lnTo>
                    <a:pt x="0" y="37337"/>
                  </a:lnTo>
                  <a:close/>
                </a:path>
              </a:pathLst>
            </a:custGeom>
            <a:ln w="25908">
              <a:solidFill>
                <a:srgbClr val="000000"/>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4373879" y="4443221"/>
              <a:ext cx="129540" cy="216661"/>
            </a:xfrm>
            <a:prstGeom prst="rect">
              <a:avLst/>
            </a:prstGeom>
          </p:spPr>
        </p:pic>
      </p:grpSp>
      <p:sp>
        <p:nvSpPr>
          <p:cNvPr id="14" name="object 14"/>
          <p:cNvSpPr txBox="1"/>
          <p:nvPr/>
        </p:nvSpPr>
        <p:spPr>
          <a:xfrm>
            <a:off x="4808983" y="4661153"/>
            <a:ext cx="2319655" cy="319318"/>
          </a:xfrm>
          <a:prstGeom prst="rect">
            <a:avLst/>
          </a:prstGeom>
          <a:solidFill>
            <a:srgbClr val="DCE6F1"/>
          </a:solidFill>
          <a:ln w="25907">
            <a:solidFill>
              <a:srgbClr val="000000"/>
            </a:solidFill>
          </a:ln>
        </p:spPr>
        <p:txBody>
          <a:bodyPr vert="horz" wrap="square" lIns="0" tIns="133350" rIns="0" bIns="0" rtlCol="0">
            <a:spAutoFit/>
          </a:bodyPr>
          <a:lstStyle/>
          <a:p>
            <a:pPr marL="73660">
              <a:spcBef>
                <a:spcPts val="1050"/>
              </a:spcBef>
            </a:pPr>
            <a:r>
              <a:rPr sz="1200" b="1" dirty="0">
                <a:latin typeface="メイリオ"/>
                <a:cs typeface="メイリオ"/>
              </a:rPr>
              <a:t>③データを</a:t>
            </a:r>
            <a:r>
              <a:rPr sz="1200" b="1" spc="-10" dirty="0">
                <a:solidFill>
                  <a:srgbClr val="006FC0"/>
                </a:solidFill>
                <a:latin typeface="メイリオ"/>
                <a:cs typeface="メイリオ"/>
              </a:rPr>
              <a:t>安全に伝送する技術</a:t>
            </a:r>
            <a:endParaRPr sz="1200">
              <a:latin typeface="メイリオ"/>
              <a:cs typeface="メイリオ"/>
            </a:endParaRPr>
          </a:p>
        </p:txBody>
      </p:sp>
      <p:pic>
        <p:nvPicPr>
          <p:cNvPr id="15" name="object 15"/>
          <p:cNvPicPr/>
          <p:nvPr/>
        </p:nvPicPr>
        <p:blipFill>
          <a:blip r:embed="rId3" cstate="print"/>
          <a:stretch>
            <a:fillRect/>
          </a:stretch>
        </p:blipFill>
        <p:spPr>
          <a:xfrm>
            <a:off x="4371086" y="3626358"/>
            <a:ext cx="129539" cy="252984"/>
          </a:xfrm>
          <a:prstGeom prst="rect">
            <a:avLst/>
          </a:prstGeom>
        </p:spPr>
      </p:pic>
      <p:sp>
        <p:nvSpPr>
          <p:cNvPr id="16" name="object 16"/>
          <p:cNvSpPr txBox="1"/>
          <p:nvPr/>
        </p:nvSpPr>
        <p:spPr>
          <a:xfrm>
            <a:off x="3269743" y="3079242"/>
            <a:ext cx="2319655" cy="468718"/>
          </a:xfrm>
          <a:prstGeom prst="rect">
            <a:avLst/>
          </a:prstGeom>
          <a:solidFill>
            <a:srgbClr val="DCE6F1"/>
          </a:solidFill>
          <a:ln w="25907">
            <a:solidFill>
              <a:srgbClr val="000000"/>
            </a:solidFill>
          </a:ln>
        </p:spPr>
        <p:txBody>
          <a:bodyPr vert="horz" wrap="square" lIns="0" tIns="98425" rIns="0" bIns="0" rtlCol="0">
            <a:spAutoFit/>
          </a:bodyPr>
          <a:lstStyle/>
          <a:p>
            <a:pPr algn="ctr">
              <a:spcBef>
                <a:spcPts val="775"/>
              </a:spcBef>
            </a:pPr>
            <a:r>
              <a:rPr sz="1200" b="1" spc="-10" dirty="0">
                <a:latin typeface="メイリオ"/>
                <a:cs typeface="メイリオ"/>
              </a:rPr>
              <a:t>①データを伝送する</a:t>
            </a:r>
            <a:endParaRPr sz="1200">
              <a:latin typeface="メイリオ"/>
              <a:cs typeface="メイリオ"/>
            </a:endParaRPr>
          </a:p>
          <a:p>
            <a:pPr algn="ctr">
              <a:lnSpc>
                <a:spcPct val="100000"/>
              </a:lnSpc>
            </a:pPr>
            <a:r>
              <a:rPr sz="1200" b="1" spc="-5" dirty="0">
                <a:solidFill>
                  <a:srgbClr val="006FC0"/>
                </a:solidFill>
                <a:latin typeface="メイリオ"/>
                <a:cs typeface="メイリオ"/>
              </a:rPr>
              <a:t>フォーマットやデータ項目</a:t>
            </a:r>
            <a:endParaRPr sz="1200">
              <a:latin typeface="メイリオ"/>
              <a:cs typeface="メイリオ"/>
            </a:endParaRPr>
          </a:p>
        </p:txBody>
      </p:sp>
      <p:grpSp>
        <p:nvGrpSpPr>
          <p:cNvPr id="17" name="object 17"/>
          <p:cNvGrpSpPr/>
          <p:nvPr/>
        </p:nvGrpSpPr>
        <p:grpSpPr>
          <a:xfrm>
            <a:off x="3997199" y="3625341"/>
            <a:ext cx="3839845" cy="515620"/>
            <a:chOff x="2473198" y="3625341"/>
            <a:chExt cx="3839845" cy="515620"/>
          </a:xfrm>
        </p:grpSpPr>
        <p:sp>
          <p:nvSpPr>
            <p:cNvPr id="18" name="object 18"/>
            <p:cNvSpPr/>
            <p:nvPr/>
          </p:nvSpPr>
          <p:spPr>
            <a:xfrm>
              <a:off x="2522220"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19" name="object 19"/>
            <p:cNvSpPr/>
            <p:nvPr/>
          </p:nvSpPr>
          <p:spPr>
            <a:xfrm>
              <a:off x="2673096" y="3934967"/>
              <a:ext cx="127000" cy="154305"/>
            </a:xfrm>
            <a:custGeom>
              <a:avLst/>
              <a:gdLst/>
              <a:ahLst/>
              <a:cxnLst/>
              <a:rect l="l" t="t" r="r" b="b"/>
              <a:pathLst>
                <a:path w="127000" h="154304">
                  <a:moveTo>
                    <a:pt x="126492" y="0"/>
                  </a:moveTo>
                  <a:lnTo>
                    <a:pt x="0" y="0"/>
                  </a:lnTo>
                  <a:lnTo>
                    <a:pt x="0" y="153923"/>
                  </a:lnTo>
                  <a:lnTo>
                    <a:pt x="126492" y="153923"/>
                  </a:lnTo>
                  <a:lnTo>
                    <a:pt x="126492" y="0"/>
                  </a:lnTo>
                  <a:close/>
                </a:path>
              </a:pathLst>
            </a:custGeom>
            <a:solidFill>
              <a:srgbClr val="7E7E7E"/>
            </a:solidFill>
          </p:spPr>
          <p:txBody>
            <a:bodyPr wrap="square" lIns="0" tIns="0" rIns="0" bIns="0" rtlCol="0"/>
            <a:lstStyle/>
            <a:p>
              <a:endParaRPr/>
            </a:p>
          </p:txBody>
        </p:sp>
        <p:sp>
          <p:nvSpPr>
            <p:cNvPr id="20" name="object 20"/>
            <p:cNvSpPr/>
            <p:nvPr/>
          </p:nvSpPr>
          <p:spPr>
            <a:xfrm>
              <a:off x="2673096"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21" name="object 21"/>
            <p:cNvSpPr/>
            <p:nvPr/>
          </p:nvSpPr>
          <p:spPr>
            <a:xfrm>
              <a:off x="2823972" y="3934967"/>
              <a:ext cx="125095" cy="154305"/>
            </a:xfrm>
            <a:custGeom>
              <a:avLst/>
              <a:gdLst/>
              <a:ahLst/>
              <a:cxnLst/>
              <a:rect l="l" t="t" r="r" b="b"/>
              <a:pathLst>
                <a:path w="125094" h="154304">
                  <a:moveTo>
                    <a:pt x="124968" y="0"/>
                  </a:moveTo>
                  <a:lnTo>
                    <a:pt x="0" y="0"/>
                  </a:lnTo>
                  <a:lnTo>
                    <a:pt x="0" y="153923"/>
                  </a:lnTo>
                  <a:lnTo>
                    <a:pt x="124968" y="153923"/>
                  </a:lnTo>
                  <a:lnTo>
                    <a:pt x="124968" y="0"/>
                  </a:lnTo>
                  <a:close/>
                </a:path>
              </a:pathLst>
            </a:custGeom>
            <a:solidFill>
              <a:srgbClr val="D9D9D9"/>
            </a:solidFill>
          </p:spPr>
          <p:txBody>
            <a:bodyPr wrap="square" lIns="0" tIns="0" rIns="0" bIns="0" rtlCol="0"/>
            <a:lstStyle/>
            <a:p>
              <a:endParaRPr/>
            </a:p>
          </p:txBody>
        </p:sp>
        <p:sp>
          <p:nvSpPr>
            <p:cNvPr id="22" name="object 22"/>
            <p:cNvSpPr/>
            <p:nvPr/>
          </p:nvSpPr>
          <p:spPr>
            <a:xfrm>
              <a:off x="2823972" y="3934967"/>
              <a:ext cx="276225" cy="154305"/>
            </a:xfrm>
            <a:custGeom>
              <a:avLst/>
              <a:gdLst/>
              <a:ahLst/>
              <a:cxnLst/>
              <a:rect l="l" t="t" r="r" b="b"/>
              <a:pathLst>
                <a:path w="276225" h="154304">
                  <a:moveTo>
                    <a:pt x="0" y="153923"/>
                  </a:moveTo>
                  <a:lnTo>
                    <a:pt x="124968" y="153923"/>
                  </a:lnTo>
                  <a:lnTo>
                    <a:pt x="124968" y="0"/>
                  </a:lnTo>
                  <a:lnTo>
                    <a:pt x="0" y="0"/>
                  </a:lnTo>
                  <a:lnTo>
                    <a:pt x="0" y="153923"/>
                  </a:lnTo>
                  <a:close/>
                </a:path>
                <a:path w="276225" h="154304">
                  <a:moveTo>
                    <a:pt x="149351" y="153923"/>
                  </a:moveTo>
                  <a:lnTo>
                    <a:pt x="275844" y="153923"/>
                  </a:lnTo>
                  <a:lnTo>
                    <a:pt x="275844" y="0"/>
                  </a:lnTo>
                  <a:lnTo>
                    <a:pt x="149351" y="0"/>
                  </a:lnTo>
                  <a:lnTo>
                    <a:pt x="149351" y="153923"/>
                  </a:lnTo>
                  <a:close/>
                </a:path>
              </a:pathLst>
            </a:custGeom>
            <a:ln w="12192">
              <a:solidFill>
                <a:srgbClr val="000000"/>
              </a:solidFill>
            </a:ln>
          </p:spPr>
          <p:txBody>
            <a:bodyPr wrap="square" lIns="0" tIns="0" rIns="0" bIns="0" rtlCol="0"/>
            <a:lstStyle/>
            <a:p>
              <a:endParaRPr/>
            </a:p>
          </p:txBody>
        </p:sp>
        <p:sp>
          <p:nvSpPr>
            <p:cNvPr id="23" name="object 23"/>
            <p:cNvSpPr/>
            <p:nvPr/>
          </p:nvSpPr>
          <p:spPr>
            <a:xfrm>
              <a:off x="3124200" y="3934967"/>
              <a:ext cx="127000" cy="154305"/>
            </a:xfrm>
            <a:custGeom>
              <a:avLst/>
              <a:gdLst/>
              <a:ahLst/>
              <a:cxnLst/>
              <a:rect l="l" t="t" r="r" b="b"/>
              <a:pathLst>
                <a:path w="127000" h="154304">
                  <a:moveTo>
                    <a:pt x="126492" y="0"/>
                  </a:moveTo>
                  <a:lnTo>
                    <a:pt x="0" y="0"/>
                  </a:lnTo>
                  <a:lnTo>
                    <a:pt x="0" y="153923"/>
                  </a:lnTo>
                  <a:lnTo>
                    <a:pt x="126492" y="153923"/>
                  </a:lnTo>
                  <a:lnTo>
                    <a:pt x="126492" y="0"/>
                  </a:lnTo>
                  <a:close/>
                </a:path>
              </a:pathLst>
            </a:custGeom>
            <a:solidFill>
              <a:srgbClr val="F1F1F1"/>
            </a:solidFill>
          </p:spPr>
          <p:txBody>
            <a:bodyPr wrap="square" lIns="0" tIns="0" rIns="0" bIns="0" rtlCol="0"/>
            <a:lstStyle/>
            <a:p>
              <a:endParaRPr/>
            </a:p>
          </p:txBody>
        </p:sp>
        <p:sp>
          <p:nvSpPr>
            <p:cNvPr id="24" name="object 24"/>
            <p:cNvSpPr/>
            <p:nvPr/>
          </p:nvSpPr>
          <p:spPr>
            <a:xfrm>
              <a:off x="3124200"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25" name="object 25"/>
            <p:cNvSpPr/>
            <p:nvPr/>
          </p:nvSpPr>
          <p:spPr>
            <a:xfrm>
              <a:off x="2483358" y="3894581"/>
              <a:ext cx="812800" cy="236220"/>
            </a:xfrm>
            <a:custGeom>
              <a:avLst/>
              <a:gdLst/>
              <a:ahLst/>
              <a:cxnLst/>
              <a:rect l="l" t="t" r="r" b="b"/>
              <a:pathLst>
                <a:path w="812800" h="236220">
                  <a:moveTo>
                    <a:pt x="0" y="236220"/>
                  </a:moveTo>
                  <a:lnTo>
                    <a:pt x="812292" y="236220"/>
                  </a:lnTo>
                  <a:lnTo>
                    <a:pt x="812292" y="0"/>
                  </a:lnTo>
                  <a:lnTo>
                    <a:pt x="0" y="0"/>
                  </a:lnTo>
                  <a:lnTo>
                    <a:pt x="0" y="236220"/>
                  </a:lnTo>
                  <a:close/>
                </a:path>
              </a:pathLst>
            </a:custGeom>
            <a:ln w="19812">
              <a:solidFill>
                <a:srgbClr val="000000"/>
              </a:solidFill>
              <a:prstDash val="sysDash"/>
            </a:ln>
          </p:spPr>
          <p:txBody>
            <a:bodyPr wrap="square" lIns="0" tIns="0" rIns="0" bIns="0" rtlCol="0"/>
            <a:lstStyle/>
            <a:p>
              <a:endParaRPr/>
            </a:p>
          </p:txBody>
        </p:sp>
        <p:sp>
          <p:nvSpPr>
            <p:cNvPr id="26" name="object 26"/>
            <p:cNvSpPr/>
            <p:nvPr/>
          </p:nvSpPr>
          <p:spPr>
            <a:xfrm>
              <a:off x="5617464" y="3934967"/>
              <a:ext cx="113030" cy="154305"/>
            </a:xfrm>
            <a:custGeom>
              <a:avLst/>
              <a:gdLst/>
              <a:ahLst/>
              <a:cxnLst/>
              <a:rect l="l" t="t" r="r" b="b"/>
              <a:pathLst>
                <a:path w="113029" h="154304">
                  <a:moveTo>
                    <a:pt x="0" y="153923"/>
                  </a:moveTo>
                  <a:lnTo>
                    <a:pt x="112775" y="153923"/>
                  </a:lnTo>
                  <a:lnTo>
                    <a:pt x="112775" y="0"/>
                  </a:lnTo>
                  <a:lnTo>
                    <a:pt x="0" y="0"/>
                  </a:lnTo>
                  <a:lnTo>
                    <a:pt x="0" y="153923"/>
                  </a:lnTo>
                  <a:close/>
                </a:path>
              </a:pathLst>
            </a:custGeom>
            <a:ln w="12192">
              <a:solidFill>
                <a:srgbClr val="000000"/>
              </a:solidFill>
            </a:ln>
          </p:spPr>
          <p:txBody>
            <a:bodyPr wrap="square" lIns="0" tIns="0" rIns="0" bIns="0" rtlCol="0"/>
            <a:lstStyle/>
            <a:p>
              <a:endParaRPr/>
            </a:p>
          </p:txBody>
        </p:sp>
        <p:sp>
          <p:nvSpPr>
            <p:cNvPr id="27" name="object 27"/>
            <p:cNvSpPr/>
            <p:nvPr/>
          </p:nvSpPr>
          <p:spPr>
            <a:xfrm>
              <a:off x="5751576"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7E7E7E"/>
            </a:solidFill>
          </p:spPr>
          <p:txBody>
            <a:bodyPr wrap="square" lIns="0" tIns="0" rIns="0" bIns="0" rtlCol="0"/>
            <a:lstStyle/>
            <a:p>
              <a:endParaRPr/>
            </a:p>
          </p:txBody>
        </p:sp>
        <p:sp>
          <p:nvSpPr>
            <p:cNvPr id="28" name="object 28"/>
            <p:cNvSpPr/>
            <p:nvPr/>
          </p:nvSpPr>
          <p:spPr>
            <a:xfrm>
              <a:off x="5751576" y="3934967"/>
              <a:ext cx="111760" cy="154305"/>
            </a:xfrm>
            <a:custGeom>
              <a:avLst/>
              <a:gdLst/>
              <a:ahLst/>
              <a:cxnLst/>
              <a:rect l="l" t="t" r="r" b="b"/>
              <a:pathLst>
                <a:path w="111760" h="154304">
                  <a:moveTo>
                    <a:pt x="0" y="153923"/>
                  </a:moveTo>
                  <a:lnTo>
                    <a:pt x="111251" y="153923"/>
                  </a:lnTo>
                  <a:lnTo>
                    <a:pt x="111251" y="0"/>
                  </a:lnTo>
                  <a:lnTo>
                    <a:pt x="0" y="0"/>
                  </a:lnTo>
                  <a:lnTo>
                    <a:pt x="0" y="153923"/>
                  </a:lnTo>
                  <a:close/>
                </a:path>
              </a:pathLst>
            </a:custGeom>
            <a:ln w="12192">
              <a:solidFill>
                <a:srgbClr val="000000"/>
              </a:solidFill>
            </a:ln>
          </p:spPr>
          <p:txBody>
            <a:bodyPr wrap="square" lIns="0" tIns="0" rIns="0" bIns="0" rtlCol="0"/>
            <a:lstStyle/>
            <a:p>
              <a:endParaRPr/>
            </a:p>
          </p:txBody>
        </p:sp>
        <p:sp>
          <p:nvSpPr>
            <p:cNvPr id="29" name="object 29"/>
            <p:cNvSpPr/>
            <p:nvPr/>
          </p:nvSpPr>
          <p:spPr>
            <a:xfrm>
              <a:off x="5884163"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D9D9D9"/>
            </a:solidFill>
          </p:spPr>
          <p:txBody>
            <a:bodyPr wrap="square" lIns="0" tIns="0" rIns="0" bIns="0" rtlCol="0"/>
            <a:lstStyle/>
            <a:p>
              <a:endParaRPr/>
            </a:p>
          </p:txBody>
        </p:sp>
        <p:sp>
          <p:nvSpPr>
            <p:cNvPr id="30" name="object 30"/>
            <p:cNvSpPr/>
            <p:nvPr/>
          </p:nvSpPr>
          <p:spPr>
            <a:xfrm>
              <a:off x="5884163" y="3934967"/>
              <a:ext cx="245745" cy="154305"/>
            </a:xfrm>
            <a:custGeom>
              <a:avLst/>
              <a:gdLst/>
              <a:ahLst/>
              <a:cxnLst/>
              <a:rect l="l" t="t" r="r" b="b"/>
              <a:pathLst>
                <a:path w="245745" h="154304">
                  <a:moveTo>
                    <a:pt x="0" y="153923"/>
                  </a:moveTo>
                  <a:lnTo>
                    <a:pt x="111251" y="153923"/>
                  </a:lnTo>
                  <a:lnTo>
                    <a:pt x="111251" y="0"/>
                  </a:lnTo>
                  <a:lnTo>
                    <a:pt x="0" y="0"/>
                  </a:lnTo>
                  <a:lnTo>
                    <a:pt x="0" y="153923"/>
                  </a:lnTo>
                  <a:close/>
                </a:path>
                <a:path w="245745" h="154304">
                  <a:moveTo>
                    <a:pt x="134112" y="153923"/>
                  </a:moveTo>
                  <a:lnTo>
                    <a:pt x="245363" y="153923"/>
                  </a:lnTo>
                  <a:lnTo>
                    <a:pt x="245363" y="0"/>
                  </a:lnTo>
                  <a:lnTo>
                    <a:pt x="134112" y="0"/>
                  </a:lnTo>
                  <a:lnTo>
                    <a:pt x="134112" y="153923"/>
                  </a:lnTo>
                  <a:close/>
                </a:path>
              </a:pathLst>
            </a:custGeom>
            <a:ln w="12192">
              <a:solidFill>
                <a:srgbClr val="000000"/>
              </a:solidFill>
            </a:ln>
          </p:spPr>
          <p:txBody>
            <a:bodyPr wrap="square" lIns="0" tIns="0" rIns="0" bIns="0" rtlCol="0"/>
            <a:lstStyle/>
            <a:p>
              <a:endParaRPr/>
            </a:p>
          </p:txBody>
        </p:sp>
        <p:sp>
          <p:nvSpPr>
            <p:cNvPr id="31" name="object 31"/>
            <p:cNvSpPr/>
            <p:nvPr/>
          </p:nvSpPr>
          <p:spPr>
            <a:xfrm>
              <a:off x="6150863"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F1F1F1"/>
            </a:solidFill>
          </p:spPr>
          <p:txBody>
            <a:bodyPr wrap="square" lIns="0" tIns="0" rIns="0" bIns="0" rtlCol="0"/>
            <a:lstStyle/>
            <a:p>
              <a:endParaRPr/>
            </a:p>
          </p:txBody>
        </p:sp>
        <p:sp>
          <p:nvSpPr>
            <p:cNvPr id="32" name="object 32"/>
            <p:cNvSpPr/>
            <p:nvPr/>
          </p:nvSpPr>
          <p:spPr>
            <a:xfrm>
              <a:off x="6150863" y="3934967"/>
              <a:ext cx="111760" cy="154305"/>
            </a:xfrm>
            <a:custGeom>
              <a:avLst/>
              <a:gdLst/>
              <a:ahLst/>
              <a:cxnLst/>
              <a:rect l="l" t="t" r="r" b="b"/>
              <a:pathLst>
                <a:path w="111760" h="154304">
                  <a:moveTo>
                    <a:pt x="0" y="153923"/>
                  </a:moveTo>
                  <a:lnTo>
                    <a:pt x="111251" y="153923"/>
                  </a:lnTo>
                  <a:lnTo>
                    <a:pt x="111251" y="0"/>
                  </a:lnTo>
                  <a:lnTo>
                    <a:pt x="0" y="0"/>
                  </a:lnTo>
                  <a:lnTo>
                    <a:pt x="0" y="153923"/>
                  </a:lnTo>
                  <a:close/>
                </a:path>
              </a:pathLst>
            </a:custGeom>
            <a:ln w="12192">
              <a:solidFill>
                <a:srgbClr val="000000"/>
              </a:solidFill>
            </a:ln>
          </p:spPr>
          <p:txBody>
            <a:bodyPr wrap="square" lIns="0" tIns="0" rIns="0" bIns="0" rtlCol="0"/>
            <a:lstStyle/>
            <a:p>
              <a:endParaRPr/>
            </a:p>
          </p:txBody>
        </p:sp>
        <p:sp>
          <p:nvSpPr>
            <p:cNvPr id="33" name="object 33"/>
            <p:cNvSpPr/>
            <p:nvPr/>
          </p:nvSpPr>
          <p:spPr>
            <a:xfrm>
              <a:off x="5583174" y="3894581"/>
              <a:ext cx="719455" cy="236220"/>
            </a:xfrm>
            <a:custGeom>
              <a:avLst/>
              <a:gdLst/>
              <a:ahLst/>
              <a:cxnLst/>
              <a:rect l="l" t="t" r="r" b="b"/>
              <a:pathLst>
                <a:path w="719454" h="236220">
                  <a:moveTo>
                    <a:pt x="0" y="236220"/>
                  </a:moveTo>
                  <a:lnTo>
                    <a:pt x="719327" y="236220"/>
                  </a:lnTo>
                  <a:lnTo>
                    <a:pt x="719327" y="0"/>
                  </a:lnTo>
                  <a:lnTo>
                    <a:pt x="0" y="0"/>
                  </a:lnTo>
                  <a:lnTo>
                    <a:pt x="0" y="236220"/>
                  </a:lnTo>
                  <a:close/>
                </a:path>
              </a:pathLst>
            </a:custGeom>
            <a:ln w="19812">
              <a:solidFill>
                <a:srgbClr val="000000"/>
              </a:solidFill>
              <a:prstDash val="sysDash"/>
            </a:ln>
          </p:spPr>
          <p:txBody>
            <a:bodyPr wrap="square" lIns="0" tIns="0" rIns="0" bIns="0" rtlCol="0"/>
            <a:lstStyle/>
            <a:p>
              <a:endParaRPr/>
            </a:p>
          </p:txBody>
        </p:sp>
        <p:sp>
          <p:nvSpPr>
            <p:cNvPr id="34" name="object 34"/>
            <p:cNvSpPr/>
            <p:nvPr/>
          </p:nvSpPr>
          <p:spPr>
            <a:xfrm>
              <a:off x="5658993" y="3625341"/>
              <a:ext cx="192405" cy="400050"/>
            </a:xfrm>
            <a:custGeom>
              <a:avLst/>
              <a:gdLst/>
              <a:ahLst/>
              <a:cxnLst/>
              <a:rect l="l" t="t" r="r" b="b"/>
              <a:pathLst>
                <a:path w="192404" h="400050">
                  <a:moveTo>
                    <a:pt x="0" y="255142"/>
                  </a:moveTo>
                  <a:lnTo>
                    <a:pt x="7239" y="399795"/>
                  </a:lnTo>
                  <a:lnTo>
                    <a:pt x="118618" y="307212"/>
                  </a:lnTo>
                  <a:lnTo>
                    <a:pt x="98076" y="298195"/>
                  </a:lnTo>
                  <a:lnTo>
                    <a:pt x="66040" y="298195"/>
                  </a:lnTo>
                  <a:lnTo>
                    <a:pt x="42291" y="287781"/>
                  </a:lnTo>
                  <a:lnTo>
                    <a:pt x="47467" y="275980"/>
                  </a:lnTo>
                  <a:lnTo>
                    <a:pt x="0" y="255142"/>
                  </a:lnTo>
                  <a:close/>
                </a:path>
                <a:path w="192404" h="400050">
                  <a:moveTo>
                    <a:pt x="47467" y="275980"/>
                  </a:moveTo>
                  <a:lnTo>
                    <a:pt x="42291" y="287781"/>
                  </a:lnTo>
                  <a:lnTo>
                    <a:pt x="66040" y="298195"/>
                  </a:lnTo>
                  <a:lnTo>
                    <a:pt x="71212" y="286403"/>
                  </a:lnTo>
                  <a:lnTo>
                    <a:pt x="47467" y="275980"/>
                  </a:lnTo>
                  <a:close/>
                </a:path>
                <a:path w="192404" h="400050">
                  <a:moveTo>
                    <a:pt x="71212" y="286403"/>
                  </a:moveTo>
                  <a:lnTo>
                    <a:pt x="66040" y="298195"/>
                  </a:lnTo>
                  <a:lnTo>
                    <a:pt x="98076" y="298195"/>
                  </a:lnTo>
                  <a:lnTo>
                    <a:pt x="71212" y="286403"/>
                  </a:lnTo>
                  <a:close/>
                </a:path>
                <a:path w="192404" h="400050">
                  <a:moveTo>
                    <a:pt x="168529" y="0"/>
                  </a:moveTo>
                  <a:lnTo>
                    <a:pt x="47467" y="275980"/>
                  </a:lnTo>
                  <a:lnTo>
                    <a:pt x="71212" y="286403"/>
                  </a:lnTo>
                  <a:lnTo>
                    <a:pt x="192278" y="10413"/>
                  </a:lnTo>
                  <a:lnTo>
                    <a:pt x="168529" y="0"/>
                  </a:lnTo>
                  <a:close/>
                </a:path>
              </a:pathLst>
            </a:custGeom>
            <a:solidFill>
              <a:srgbClr val="000000"/>
            </a:solidFill>
          </p:spPr>
          <p:txBody>
            <a:bodyPr wrap="square" lIns="0" tIns="0" rIns="0" bIns="0" rtlCol="0"/>
            <a:lstStyle/>
            <a:p>
              <a:endParaRPr/>
            </a:p>
          </p:txBody>
        </p:sp>
      </p:grpSp>
      <p:sp>
        <p:nvSpPr>
          <p:cNvPr id="35" name="object 35"/>
          <p:cNvSpPr txBox="1"/>
          <p:nvPr/>
        </p:nvSpPr>
        <p:spPr>
          <a:xfrm>
            <a:off x="6220206" y="3076195"/>
            <a:ext cx="2319655" cy="468077"/>
          </a:xfrm>
          <a:prstGeom prst="rect">
            <a:avLst/>
          </a:prstGeom>
          <a:solidFill>
            <a:srgbClr val="DCE6F1"/>
          </a:solidFill>
          <a:ln w="25907">
            <a:solidFill>
              <a:srgbClr val="000000"/>
            </a:solidFill>
          </a:ln>
        </p:spPr>
        <p:txBody>
          <a:bodyPr vert="horz" wrap="square" lIns="0" tIns="97790" rIns="0" bIns="0" rtlCol="0">
            <a:spAutoFit/>
          </a:bodyPr>
          <a:lstStyle/>
          <a:p>
            <a:pPr marL="167640" marR="85725" indent="-76200">
              <a:spcBef>
                <a:spcPts val="770"/>
              </a:spcBef>
            </a:pPr>
            <a:r>
              <a:rPr sz="1200" b="1" spc="-5" dirty="0">
                <a:latin typeface="メイリオ"/>
                <a:cs typeface="メイリオ"/>
              </a:rPr>
              <a:t>②必要なデータを識別しやすく</a:t>
            </a:r>
            <a:r>
              <a:rPr sz="1200" b="1" dirty="0">
                <a:latin typeface="メイリオ"/>
                <a:cs typeface="メイリオ"/>
              </a:rPr>
              <a:t>するための</a:t>
            </a:r>
            <a:r>
              <a:rPr sz="1200" b="1" spc="-10" dirty="0">
                <a:solidFill>
                  <a:srgbClr val="006FC0"/>
                </a:solidFill>
                <a:latin typeface="メイリオ"/>
                <a:cs typeface="メイリオ"/>
              </a:rPr>
              <a:t>付番・コード体系</a:t>
            </a:r>
            <a:endParaRPr sz="1200">
              <a:latin typeface="メイリオ"/>
              <a:cs typeface="メイリオ"/>
            </a:endParaRPr>
          </a:p>
        </p:txBody>
      </p:sp>
      <p:grpSp>
        <p:nvGrpSpPr>
          <p:cNvPr id="36" name="object 36"/>
          <p:cNvGrpSpPr/>
          <p:nvPr/>
        </p:nvGrpSpPr>
        <p:grpSpPr>
          <a:xfrm>
            <a:off x="2199132" y="1976627"/>
            <a:ext cx="7585075" cy="3310254"/>
            <a:chOff x="675131" y="1976627"/>
            <a:chExt cx="7585075" cy="3310254"/>
          </a:xfrm>
        </p:grpSpPr>
        <p:pic>
          <p:nvPicPr>
            <p:cNvPr id="37" name="object 37"/>
            <p:cNvPicPr/>
            <p:nvPr/>
          </p:nvPicPr>
          <p:blipFill>
            <a:blip r:embed="rId4" cstate="print"/>
            <a:stretch>
              <a:fillRect/>
            </a:stretch>
          </p:blipFill>
          <p:spPr>
            <a:xfrm>
              <a:off x="1620012" y="3889248"/>
              <a:ext cx="621792" cy="688848"/>
            </a:xfrm>
            <a:prstGeom prst="rect">
              <a:avLst/>
            </a:prstGeom>
          </p:spPr>
        </p:pic>
        <p:pic>
          <p:nvPicPr>
            <p:cNvPr id="38" name="object 38"/>
            <p:cNvPicPr/>
            <p:nvPr/>
          </p:nvPicPr>
          <p:blipFill>
            <a:blip r:embed="rId4" cstate="print"/>
            <a:stretch>
              <a:fillRect/>
            </a:stretch>
          </p:blipFill>
          <p:spPr>
            <a:xfrm>
              <a:off x="6640067" y="3822192"/>
              <a:ext cx="620268" cy="688848"/>
            </a:xfrm>
            <a:prstGeom prst="rect">
              <a:avLst/>
            </a:prstGeom>
          </p:spPr>
        </p:pic>
        <p:sp>
          <p:nvSpPr>
            <p:cNvPr id="39" name="object 39"/>
            <p:cNvSpPr/>
            <p:nvPr/>
          </p:nvSpPr>
          <p:spPr>
            <a:xfrm>
              <a:off x="688085" y="1989581"/>
              <a:ext cx="7559040" cy="3284220"/>
            </a:xfrm>
            <a:custGeom>
              <a:avLst/>
              <a:gdLst/>
              <a:ahLst/>
              <a:cxnLst/>
              <a:rect l="l" t="t" r="r" b="b"/>
              <a:pathLst>
                <a:path w="7559040" h="3284220">
                  <a:moveTo>
                    <a:pt x="0" y="224154"/>
                  </a:moveTo>
                  <a:lnTo>
                    <a:pt x="4555" y="178972"/>
                  </a:lnTo>
                  <a:lnTo>
                    <a:pt x="17619" y="136892"/>
                  </a:lnTo>
                  <a:lnTo>
                    <a:pt x="38291" y="98815"/>
                  </a:lnTo>
                  <a:lnTo>
                    <a:pt x="65670" y="65643"/>
                  </a:lnTo>
                  <a:lnTo>
                    <a:pt x="98853" y="38274"/>
                  </a:lnTo>
                  <a:lnTo>
                    <a:pt x="136940" y="17611"/>
                  </a:lnTo>
                  <a:lnTo>
                    <a:pt x="179029" y="4552"/>
                  </a:lnTo>
                  <a:lnTo>
                    <a:pt x="224218" y="0"/>
                  </a:lnTo>
                  <a:lnTo>
                    <a:pt x="7334885" y="0"/>
                  </a:lnTo>
                  <a:lnTo>
                    <a:pt x="7380067" y="4552"/>
                  </a:lnTo>
                  <a:lnTo>
                    <a:pt x="7422147" y="17611"/>
                  </a:lnTo>
                  <a:lnTo>
                    <a:pt x="7460224" y="38274"/>
                  </a:lnTo>
                  <a:lnTo>
                    <a:pt x="7493396" y="65643"/>
                  </a:lnTo>
                  <a:lnTo>
                    <a:pt x="7520765" y="98815"/>
                  </a:lnTo>
                  <a:lnTo>
                    <a:pt x="7541428" y="136892"/>
                  </a:lnTo>
                  <a:lnTo>
                    <a:pt x="7554487" y="178972"/>
                  </a:lnTo>
                  <a:lnTo>
                    <a:pt x="7559040" y="224154"/>
                  </a:lnTo>
                  <a:lnTo>
                    <a:pt x="7559040" y="3060065"/>
                  </a:lnTo>
                  <a:lnTo>
                    <a:pt x="7554487" y="3105247"/>
                  </a:lnTo>
                  <a:lnTo>
                    <a:pt x="7541428" y="3147327"/>
                  </a:lnTo>
                  <a:lnTo>
                    <a:pt x="7520765" y="3185404"/>
                  </a:lnTo>
                  <a:lnTo>
                    <a:pt x="7493396" y="3218576"/>
                  </a:lnTo>
                  <a:lnTo>
                    <a:pt x="7460224" y="3245945"/>
                  </a:lnTo>
                  <a:lnTo>
                    <a:pt x="7422147" y="3266608"/>
                  </a:lnTo>
                  <a:lnTo>
                    <a:pt x="7380067" y="3279667"/>
                  </a:lnTo>
                  <a:lnTo>
                    <a:pt x="7334885" y="3284219"/>
                  </a:lnTo>
                  <a:lnTo>
                    <a:pt x="224218" y="3284219"/>
                  </a:lnTo>
                  <a:lnTo>
                    <a:pt x="179029" y="3279667"/>
                  </a:lnTo>
                  <a:lnTo>
                    <a:pt x="136940" y="3266608"/>
                  </a:lnTo>
                  <a:lnTo>
                    <a:pt x="98853" y="3245945"/>
                  </a:lnTo>
                  <a:lnTo>
                    <a:pt x="65670" y="3218576"/>
                  </a:lnTo>
                  <a:lnTo>
                    <a:pt x="38291" y="3185404"/>
                  </a:lnTo>
                  <a:lnTo>
                    <a:pt x="17619" y="3147327"/>
                  </a:lnTo>
                  <a:lnTo>
                    <a:pt x="4555" y="3105247"/>
                  </a:lnTo>
                  <a:lnTo>
                    <a:pt x="0" y="3060065"/>
                  </a:lnTo>
                  <a:lnTo>
                    <a:pt x="0" y="224154"/>
                  </a:lnTo>
                  <a:close/>
                </a:path>
              </a:pathLst>
            </a:custGeom>
            <a:ln w="25908">
              <a:solidFill>
                <a:srgbClr val="385D89"/>
              </a:solidFill>
            </a:ln>
          </p:spPr>
          <p:txBody>
            <a:bodyPr wrap="square" lIns="0" tIns="0" rIns="0" bIns="0" rtlCol="0"/>
            <a:lstStyle/>
            <a:p>
              <a:endParaRPr/>
            </a:p>
          </p:txBody>
        </p:sp>
      </p:grpSp>
      <p:sp>
        <p:nvSpPr>
          <p:cNvPr id="40" name="object 40"/>
          <p:cNvSpPr txBox="1"/>
          <p:nvPr/>
        </p:nvSpPr>
        <p:spPr>
          <a:xfrm>
            <a:off x="1856639" y="833705"/>
            <a:ext cx="8380095" cy="1917833"/>
          </a:xfrm>
          <a:prstGeom prst="rect">
            <a:avLst/>
          </a:prstGeom>
        </p:spPr>
        <p:txBody>
          <a:bodyPr vert="horz" wrap="square" lIns="0" tIns="12065" rIns="0" bIns="0" rtlCol="0">
            <a:spAutoFit/>
          </a:bodyPr>
          <a:lstStyle/>
          <a:p>
            <a:pPr marL="355600" indent="-342900">
              <a:spcBef>
                <a:spcPts val="95"/>
              </a:spcBef>
              <a:buFont typeface="Wingdings"/>
              <a:buChar char=""/>
              <a:tabLst>
                <a:tab pos="354965" algn="l"/>
                <a:tab pos="355600" algn="l"/>
              </a:tabLst>
            </a:pPr>
            <a:r>
              <a:rPr sz="1600" spc="-10" dirty="0">
                <a:latin typeface="メイリオ"/>
                <a:cs typeface="メイリオ"/>
              </a:rPr>
              <a:t>CBDC</a:t>
            </a:r>
            <a:r>
              <a:rPr sz="1600" spc="-5" dirty="0">
                <a:latin typeface="メイリオ"/>
                <a:cs typeface="メイリオ"/>
              </a:rPr>
              <a:t>をクロスボーダー決済に用いることを想定した場合、情報技術の標準化を通じた</a:t>
            </a:r>
            <a:endParaRPr sz="1600">
              <a:latin typeface="メイリオ"/>
              <a:cs typeface="メイリオ"/>
            </a:endParaRPr>
          </a:p>
          <a:p>
            <a:pPr marL="355600">
              <a:spcBef>
                <a:spcPts val="75"/>
              </a:spcBef>
            </a:pPr>
            <a:r>
              <a:rPr sz="1600" spc="-25" dirty="0">
                <a:latin typeface="メイリオ"/>
                <a:cs typeface="メイリオ"/>
              </a:rPr>
              <a:t>「</a:t>
            </a:r>
            <a:r>
              <a:rPr sz="1600" b="1" spc="-25" dirty="0">
                <a:solidFill>
                  <a:srgbClr val="006FC0"/>
                </a:solidFill>
                <a:latin typeface="メイリオ"/>
                <a:cs typeface="メイリオ"/>
              </a:rPr>
              <a:t>相互運用性の確保</a:t>
            </a:r>
            <a:r>
              <a:rPr sz="1600" spc="-25" dirty="0">
                <a:latin typeface="メイリオ"/>
                <a:cs typeface="メイリオ"/>
              </a:rPr>
              <a:t>」と「</a:t>
            </a:r>
            <a:r>
              <a:rPr sz="1600" b="1" spc="-25" dirty="0">
                <a:solidFill>
                  <a:srgbClr val="006FC0"/>
                </a:solidFill>
                <a:latin typeface="メイリオ"/>
                <a:cs typeface="メイリオ"/>
              </a:rPr>
              <a:t>信頼性</a:t>
            </a:r>
            <a:r>
              <a:rPr sz="1600" b="1" spc="-10" dirty="0">
                <a:solidFill>
                  <a:srgbClr val="006FC0"/>
                </a:solidFill>
                <a:latin typeface="メイリオ"/>
                <a:cs typeface="メイリオ"/>
              </a:rPr>
              <a:t>の</a:t>
            </a:r>
            <a:r>
              <a:rPr sz="1600" b="1" spc="-25" dirty="0">
                <a:solidFill>
                  <a:srgbClr val="006FC0"/>
                </a:solidFill>
                <a:latin typeface="メイリオ"/>
                <a:cs typeface="メイリオ"/>
              </a:rPr>
              <a:t>確保</a:t>
            </a:r>
            <a:r>
              <a:rPr sz="1600" spc="-10" dirty="0">
                <a:latin typeface="メイリオ"/>
                <a:cs typeface="メイリオ"/>
              </a:rPr>
              <a:t>」</a:t>
            </a:r>
            <a:r>
              <a:rPr sz="1600" spc="-25" dirty="0">
                <a:latin typeface="メイリオ"/>
                <a:cs typeface="メイリオ"/>
              </a:rPr>
              <a:t>が重</a:t>
            </a:r>
            <a:r>
              <a:rPr sz="1600" spc="-10" dirty="0">
                <a:latin typeface="メイリオ"/>
                <a:cs typeface="メイリオ"/>
              </a:rPr>
              <a:t>要</a:t>
            </a:r>
            <a:r>
              <a:rPr sz="1600" spc="-25" dirty="0">
                <a:latin typeface="メイリオ"/>
                <a:cs typeface="メイリオ"/>
              </a:rPr>
              <a:t>とな</a:t>
            </a:r>
            <a:r>
              <a:rPr sz="1600" spc="-30" dirty="0">
                <a:latin typeface="メイリオ"/>
                <a:cs typeface="メイリオ"/>
              </a:rPr>
              <a:t>る。</a:t>
            </a:r>
            <a:endParaRPr sz="1600">
              <a:latin typeface="メイリオ"/>
              <a:cs typeface="メイリオ"/>
            </a:endParaRPr>
          </a:p>
          <a:p>
            <a:pPr marL="355600" indent="-342900">
              <a:spcBef>
                <a:spcPts val="1885"/>
              </a:spcBef>
              <a:buFont typeface="Wingdings"/>
              <a:buChar char=""/>
              <a:tabLst>
                <a:tab pos="354965" algn="l"/>
                <a:tab pos="355600" algn="l"/>
              </a:tabLst>
            </a:pPr>
            <a:r>
              <a:rPr sz="1600" spc="-25" dirty="0">
                <a:latin typeface="メイリオ"/>
                <a:cs typeface="メイリオ"/>
              </a:rPr>
              <a:t>こうした目的に資す</a:t>
            </a:r>
            <a:r>
              <a:rPr sz="1600" dirty="0">
                <a:latin typeface="メイリオ"/>
                <a:cs typeface="メイリオ"/>
              </a:rPr>
              <a:t>る</a:t>
            </a:r>
            <a:r>
              <a:rPr sz="1600" spc="140" dirty="0">
                <a:latin typeface="メイリオ"/>
                <a:cs typeface="メイリオ"/>
              </a:rPr>
              <a:t> 「</a:t>
            </a:r>
            <a:r>
              <a:rPr sz="1600" b="1" spc="-25" dirty="0">
                <a:solidFill>
                  <a:srgbClr val="006FC0"/>
                </a:solidFill>
                <a:latin typeface="メイリオ"/>
                <a:cs typeface="メイリオ"/>
              </a:rPr>
              <a:t>標準化の領域</a:t>
            </a:r>
            <a:r>
              <a:rPr sz="1600" spc="-25" dirty="0">
                <a:latin typeface="メイリオ"/>
                <a:cs typeface="メイリオ"/>
              </a:rPr>
              <a:t>」として、主に</a:t>
            </a:r>
            <a:r>
              <a:rPr sz="1600" spc="-10" dirty="0">
                <a:latin typeface="メイリオ"/>
                <a:cs typeface="メイリオ"/>
              </a:rPr>
              <a:t>以</a:t>
            </a:r>
            <a:r>
              <a:rPr sz="1600" spc="-25" dirty="0">
                <a:latin typeface="メイリオ"/>
                <a:cs typeface="メイリオ"/>
              </a:rPr>
              <a:t>下の</a:t>
            </a:r>
            <a:r>
              <a:rPr sz="1600" spc="-10" dirty="0">
                <a:latin typeface="メイリオ"/>
                <a:cs typeface="メイリオ"/>
              </a:rPr>
              <a:t>３</a:t>
            </a:r>
            <a:r>
              <a:rPr sz="1600" spc="-25" dirty="0">
                <a:latin typeface="メイリオ"/>
                <a:cs typeface="メイリオ"/>
              </a:rPr>
              <a:t>つが</a:t>
            </a:r>
            <a:r>
              <a:rPr sz="1600" spc="-10" dirty="0">
                <a:latin typeface="メイリオ"/>
                <a:cs typeface="メイリオ"/>
              </a:rPr>
              <a:t>考</a:t>
            </a:r>
            <a:r>
              <a:rPr sz="1600" spc="-25" dirty="0">
                <a:latin typeface="メイリオ"/>
                <a:cs typeface="メイリオ"/>
              </a:rPr>
              <a:t>えら</a:t>
            </a:r>
            <a:r>
              <a:rPr sz="1600" spc="-30" dirty="0">
                <a:latin typeface="メイリオ"/>
                <a:cs typeface="メイリオ"/>
              </a:rPr>
              <a:t>れる。</a:t>
            </a:r>
            <a:endParaRPr sz="1600">
              <a:latin typeface="メイリオ"/>
              <a:cs typeface="メイリオ"/>
            </a:endParaRPr>
          </a:p>
          <a:p>
            <a:pPr>
              <a:spcBef>
                <a:spcPts val="55"/>
              </a:spcBef>
            </a:pPr>
            <a:endParaRPr sz="1050">
              <a:latin typeface="メイリオ"/>
              <a:cs typeface="メイリオ"/>
            </a:endParaRPr>
          </a:p>
          <a:p>
            <a:pPr marL="771525">
              <a:spcBef>
                <a:spcPts val="5"/>
              </a:spcBef>
            </a:pPr>
            <a:r>
              <a:rPr sz="1400" spc="-10" dirty="0">
                <a:latin typeface="メイリオ"/>
                <a:cs typeface="メイリオ"/>
              </a:rPr>
              <a:t>① データを伝送する</a:t>
            </a:r>
            <a:r>
              <a:rPr sz="1400" b="1" spc="-10" dirty="0">
                <a:solidFill>
                  <a:srgbClr val="006FC0"/>
                </a:solidFill>
                <a:latin typeface="メイリオ"/>
                <a:cs typeface="メイリオ"/>
              </a:rPr>
              <a:t>フォーマット</a:t>
            </a:r>
            <a:r>
              <a:rPr sz="1400" spc="-15" dirty="0">
                <a:latin typeface="メイリオ"/>
                <a:cs typeface="メイリオ"/>
              </a:rPr>
              <a:t>や</a:t>
            </a:r>
            <a:r>
              <a:rPr sz="1400" b="1" spc="-5" dirty="0">
                <a:solidFill>
                  <a:srgbClr val="006FC0"/>
                </a:solidFill>
                <a:latin typeface="メイリオ"/>
                <a:cs typeface="メイリオ"/>
              </a:rPr>
              <a:t>データ項目</a:t>
            </a:r>
            <a:r>
              <a:rPr sz="1400" spc="-15" dirty="0">
                <a:latin typeface="メイリオ"/>
                <a:cs typeface="メイリオ"/>
              </a:rPr>
              <a:t>（</a:t>
            </a:r>
            <a:r>
              <a:rPr sz="1400" spc="-5" dirty="0">
                <a:latin typeface="メイリオ"/>
                <a:cs typeface="メイリオ"/>
              </a:rPr>
              <a:t>例：</a:t>
            </a:r>
            <a:r>
              <a:rPr sz="1400" spc="-10" dirty="0">
                <a:latin typeface="メイリオ"/>
                <a:cs typeface="メイリオ"/>
              </a:rPr>
              <a:t>ISO20022）</a:t>
            </a:r>
            <a:endParaRPr sz="1400">
              <a:latin typeface="メイリオ"/>
              <a:cs typeface="メイリオ"/>
            </a:endParaRPr>
          </a:p>
          <a:p>
            <a:pPr marL="771525">
              <a:spcBef>
                <a:spcPts val="440"/>
              </a:spcBef>
            </a:pPr>
            <a:r>
              <a:rPr sz="1400" spc="-15" dirty="0">
                <a:latin typeface="メイリオ"/>
                <a:cs typeface="メイリオ"/>
              </a:rPr>
              <a:t>② 必要なデータを識別しやすくするための</a:t>
            </a:r>
            <a:r>
              <a:rPr sz="1400" b="1" spc="-15" dirty="0">
                <a:solidFill>
                  <a:srgbClr val="006FC0"/>
                </a:solidFill>
                <a:latin typeface="メイリオ"/>
                <a:cs typeface="メイリオ"/>
              </a:rPr>
              <a:t>付番・コード体系</a:t>
            </a:r>
            <a:endParaRPr sz="1400">
              <a:latin typeface="メイリオ"/>
              <a:cs typeface="メイリオ"/>
            </a:endParaRPr>
          </a:p>
          <a:p>
            <a:pPr marL="771525">
              <a:spcBef>
                <a:spcPts val="330"/>
              </a:spcBef>
            </a:pPr>
            <a:r>
              <a:rPr sz="1400" spc="-5" dirty="0">
                <a:latin typeface="メイリオ"/>
                <a:cs typeface="メイリオ"/>
              </a:rPr>
              <a:t>③ データを</a:t>
            </a:r>
            <a:r>
              <a:rPr sz="1400" b="1" spc="-10" dirty="0">
                <a:solidFill>
                  <a:srgbClr val="006FC0"/>
                </a:solidFill>
                <a:latin typeface="メイリオ"/>
                <a:cs typeface="メイリオ"/>
              </a:rPr>
              <a:t>安全に伝送する技術</a:t>
            </a:r>
            <a:endParaRPr sz="1400">
              <a:latin typeface="メイリオ"/>
              <a:cs typeface="メイリオ"/>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8</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12" name="Rectangle 3"/>
          <p:cNvSpPr>
            <a:spLocks noChangeArrowheads="1"/>
          </p:cNvSpPr>
          <p:nvPr/>
        </p:nvSpPr>
        <p:spPr bwMode="auto">
          <a:xfrm>
            <a:off x="-105220" y="6624637"/>
            <a:ext cx="643423" cy="233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solidFill>
                  <a:srgbClr val="000000"/>
                </a:solidFill>
                <a:latin typeface="Meiryo UI" panose="020B0604030504040204" pitchFamily="50" charset="-128"/>
                <a:ea typeface="Meiryo UI" panose="020B0604030504040204" pitchFamily="50" charset="-128"/>
              </a:rPr>
              <a:t>（出典）</a:t>
            </a:r>
            <a:endParaRPr lang="es-ES" altLang="ja-JP" sz="900" dirty="0">
              <a:solidFill>
                <a:srgbClr val="000000"/>
              </a:solidFill>
              <a:latin typeface="Meiryo UI" panose="020B0604030504040204" pitchFamily="50" charset="-128"/>
              <a:ea typeface="Meiryo UI" panose="020B0604030504040204" pitchFamily="50" charset="-128"/>
            </a:endParaRPr>
          </a:p>
        </p:txBody>
      </p:sp>
      <p:sp>
        <p:nvSpPr>
          <p:cNvPr id="15" name="フローチャート: 手作業 14"/>
          <p:cNvSpPr/>
          <p:nvPr/>
        </p:nvSpPr>
        <p:spPr>
          <a:xfrm rot="16200000">
            <a:off x="5605078" y="1530691"/>
            <a:ext cx="1331912" cy="1008063"/>
          </a:xfrm>
          <a:prstGeom prst="flowChartManualOperati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6" name="右矢印 15"/>
          <p:cNvSpPr/>
          <p:nvPr/>
        </p:nvSpPr>
        <p:spPr>
          <a:xfrm>
            <a:off x="5121293" y="1368767"/>
            <a:ext cx="572683" cy="3603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テキスト ボックス 11"/>
          <p:cNvSpPr txBox="1">
            <a:spLocks noChangeArrowheads="1"/>
          </p:cNvSpPr>
          <p:nvPr/>
        </p:nvSpPr>
        <p:spPr bwMode="auto">
          <a:xfrm>
            <a:off x="5873364" y="1698857"/>
            <a:ext cx="6492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3600" b="1" i="1" dirty="0">
                <a:latin typeface="Meiryo UI" panose="020B0604030504040204" pitchFamily="50" charset="-128"/>
                <a:ea typeface="Meiryo UI" panose="020B0604030504040204" pitchFamily="50" charset="-128"/>
              </a:rPr>
              <a:t>H</a:t>
            </a:r>
            <a:endParaRPr lang="ja-JP" altLang="en-US" sz="3600" b="1" i="1" dirty="0">
              <a:latin typeface="Meiryo UI" panose="020B0604030504040204" pitchFamily="50" charset="-128"/>
              <a:ea typeface="Meiryo UI" panose="020B0604030504040204" pitchFamily="50" charset="-128"/>
            </a:endParaRPr>
          </a:p>
        </p:txBody>
      </p:sp>
      <p:sp>
        <p:nvSpPr>
          <p:cNvPr id="22" name="右矢印 21"/>
          <p:cNvSpPr/>
          <p:nvPr/>
        </p:nvSpPr>
        <p:spPr>
          <a:xfrm>
            <a:off x="6848089" y="1800568"/>
            <a:ext cx="503237" cy="36036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3" name="正方形/長方形 22"/>
          <p:cNvSpPr/>
          <p:nvPr/>
        </p:nvSpPr>
        <p:spPr>
          <a:xfrm>
            <a:off x="7494201" y="1764055"/>
            <a:ext cx="1727200" cy="39687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latin typeface="Meiryo UI" panose="020B0604030504040204" pitchFamily="50" charset="-128"/>
                <a:ea typeface="Meiryo UI" panose="020B0604030504040204" pitchFamily="50" charset="-128"/>
              </a:rPr>
              <a:t>ハッシュ値</a:t>
            </a:r>
          </a:p>
        </p:txBody>
      </p:sp>
      <p:sp>
        <p:nvSpPr>
          <p:cNvPr id="24" name="テキスト ボックス 14"/>
          <p:cNvSpPr txBox="1">
            <a:spLocks noChangeArrowheads="1"/>
          </p:cNvSpPr>
          <p:nvPr/>
        </p:nvSpPr>
        <p:spPr bwMode="auto">
          <a:xfrm>
            <a:off x="7205276" y="1487830"/>
            <a:ext cx="2305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dirty="0">
                <a:latin typeface="Meiryo UI" panose="020B0604030504040204" pitchFamily="50" charset="-128"/>
                <a:ea typeface="Meiryo UI" panose="020B0604030504040204" pitchFamily="50" charset="-128"/>
              </a:rPr>
              <a:t>ハッシュ値は固定長で出力される</a:t>
            </a:r>
          </a:p>
        </p:txBody>
      </p:sp>
      <p:sp>
        <p:nvSpPr>
          <p:cNvPr id="25" name="テキスト ボックス 15"/>
          <p:cNvSpPr txBox="1">
            <a:spLocks noChangeArrowheads="1"/>
          </p:cNvSpPr>
          <p:nvPr/>
        </p:nvSpPr>
        <p:spPr bwMode="auto">
          <a:xfrm>
            <a:off x="9161076" y="1733893"/>
            <a:ext cx="106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200">
                <a:latin typeface="Meiryo UI" panose="020B0604030504040204" pitchFamily="50" charset="-128"/>
                <a:ea typeface="Meiryo UI" panose="020B0604030504040204" pitchFamily="50" charset="-128"/>
              </a:rPr>
              <a:t>256bit</a:t>
            </a:r>
          </a:p>
          <a:p>
            <a:pPr>
              <a:spcBef>
                <a:spcPct val="0"/>
              </a:spcBef>
              <a:buFontTx/>
              <a:buNone/>
            </a:pPr>
            <a:r>
              <a:rPr lang="en-US" altLang="ja-JP" sz="1200">
                <a:latin typeface="Meiryo UI" panose="020B0604030504040204" pitchFamily="50" charset="-128"/>
                <a:ea typeface="Meiryo UI" panose="020B0604030504040204" pitchFamily="50" charset="-128"/>
              </a:rPr>
              <a:t>512bit</a:t>
            </a:r>
            <a:r>
              <a:rPr lang="ja-JP" altLang="en-US" sz="1200">
                <a:latin typeface="Meiryo UI" panose="020B0604030504040204" pitchFamily="50" charset="-128"/>
                <a:ea typeface="Meiryo UI" panose="020B0604030504040204" pitchFamily="50" charset="-128"/>
              </a:rPr>
              <a:t>など</a:t>
            </a:r>
          </a:p>
        </p:txBody>
      </p:sp>
      <p:sp>
        <p:nvSpPr>
          <p:cNvPr id="31" name="角丸四角形 30"/>
          <p:cNvSpPr/>
          <p:nvPr/>
        </p:nvSpPr>
        <p:spPr>
          <a:xfrm>
            <a:off x="2745988" y="1368768"/>
            <a:ext cx="2303463" cy="360362"/>
          </a:xfrm>
          <a:prstGeom prst="roundRect">
            <a:avLst>
              <a:gd name="adj" fmla="val 360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tx1"/>
                </a:solidFill>
                <a:latin typeface="Meiryo UI" panose="020B0604030504040204" pitchFamily="50" charset="-128"/>
                <a:ea typeface="Meiryo UI" panose="020B0604030504040204" pitchFamily="50" charset="-128"/>
              </a:rPr>
              <a:t>取引</a:t>
            </a:r>
            <a:r>
              <a:rPr lang="en-US" altLang="ja-JP" sz="1400" dirty="0">
                <a:solidFill>
                  <a:schemeClr val="tx1"/>
                </a:solidFill>
                <a:latin typeface="Meiryo UI" panose="020B0604030504040204" pitchFamily="50" charset="-128"/>
                <a:ea typeface="Meiryo UI" panose="020B0604030504040204" pitchFamily="50" charset="-128"/>
              </a:rPr>
              <a:t>ID</a:t>
            </a:r>
            <a:r>
              <a:rPr lang="ja-JP" altLang="en-US" sz="1400" dirty="0">
                <a:solidFill>
                  <a:schemeClr val="tx1"/>
                </a:solidFill>
                <a:latin typeface="Meiryo UI" panose="020B0604030504040204" pitchFamily="50" charset="-128"/>
                <a:ea typeface="Meiryo UI" panose="020B0604030504040204" pitchFamily="50" charset="-128"/>
              </a:rPr>
              <a:t>データの情報</a:t>
            </a:r>
          </a:p>
        </p:txBody>
      </p:sp>
      <p:sp>
        <p:nvSpPr>
          <p:cNvPr id="32" name="角丸四角形 31"/>
          <p:cNvSpPr/>
          <p:nvPr/>
        </p:nvSpPr>
        <p:spPr>
          <a:xfrm>
            <a:off x="2745988" y="1841843"/>
            <a:ext cx="2303463" cy="360362"/>
          </a:xfrm>
          <a:prstGeom prst="roundRect">
            <a:avLst>
              <a:gd name="adj" fmla="val 360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tx1"/>
                </a:solidFill>
                <a:latin typeface="Meiryo UI" panose="020B0604030504040204" pitchFamily="50" charset="-128"/>
                <a:ea typeface="Meiryo UI" panose="020B0604030504040204" pitchFamily="50" charset="-128"/>
              </a:rPr>
              <a:t>ひとつ前のブロックのハッシュ</a:t>
            </a:r>
          </a:p>
        </p:txBody>
      </p:sp>
      <p:sp>
        <p:nvSpPr>
          <p:cNvPr id="33" name="角丸四角形 32"/>
          <p:cNvSpPr/>
          <p:nvPr/>
        </p:nvSpPr>
        <p:spPr>
          <a:xfrm>
            <a:off x="2742813" y="2341905"/>
            <a:ext cx="2303463" cy="358775"/>
          </a:xfrm>
          <a:prstGeom prst="roundRect">
            <a:avLst>
              <a:gd name="adj" fmla="val 360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tx1"/>
                </a:solidFill>
                <a:latin typeface="Meiryo UI" panose="020B0604030504040204" pitchFamily="50" charset="-128"/>
                <a:ea typeface="Meiryo UI" panose="020B0604030504040204" pitchFamily="50" charset="-128"/>
              </a:rPr>
              <a:t>ある文字列（</a:t>
            </a:r>
            <a:r>
              <a:rPr lang="en-US" altLang="ja-JP" sz="1400" dirty="0">
                <a:solidFill>
                  <a:schemeClr val="tx1"/>
                </a:solidFill>
                <a:latin typeface="Meiryo UI" panose="020B0604030504040204" pitchFamily="50" charset="-128"/>
                <a:ea typeface="Meiryo UI" panose="020B0604030504040204" pitchFamily="50" charset="-128"/>
              </a:rPr>
              <a:t>Nonce</a:t>
            </a:r>
            <a:r>
              <a:rPr lang="ja-JP" altLang="en-US" sz="1400" dirty="0">
                <a:solidFill>
                  <a:schemeClr val="tx1"/>
                </a:solidFill>
                <a:latin typeface="Meiryo UI" panose="020B0604030504040204" pitchFamily="50" charset="-128"/>
                <a:ea typeface="Meiryo UI" panose="020B0604030504040204" pitchFamily="50" charset="-128"/>
              </a:rPr>
              <a:t>）</a:t>
            </a:r>
          </a:p>
        </p:txBody>
      </p:sp>
      <p:sp>
        <p:nvSpPr>
          <p:cNvPr id="34" name="円/楕円 33"/>
          <p:cNvSpPr/>
          <p:nvPr/>
        </p:nvSpPr>
        <p:spPr>
          <a:xfrm>
            <a:off x="2491988" y="1368768"/>
            <a:ext cx="360363" cy="360362"/>
          </a:xfrm>
          <a:prstGeom prst="ellipse">
            <a:avLst/>
          </a:prstGeom>
          <a:solidFill>
            <a:schemeClr val="bg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１</a:t>
            </a:r>
          </a:p>
        </p:txBody>
      </p:sp>
      <p:sp>
        <p:nvSpPr>
          <p:cNvPr id="35" name="円/楕円 34"/>
          <p:cNvSpPr/>
          <p:nvPr/>
        </p:nvSpPr>
        <p:spPr>
          <a:xfrm>
            <a:off x="2476113" y="1841843"/>
            <a:ext cx="360363" cy="360362"/>
          </a:xfrm>
          <a:prstGeom prst="ellipse">
            <a:avLst/>
          </a:prstGeom>
          <a:solidFill>
            <a:schemeClr val="bg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２</a:t>
            </a:r>
          </a:p>
        </p:txBody>
      </p:sp>
      <p:sp>
        <p:nvSpPr>
          <p:cNvPr id="36" name="円/楕円 35"/>
          <p:cNvSpPr/>
          <p:nvPr/>
        </p:nvSpPr>
        <p:spPr>
          <a:xfrm>
            <a:off x="2476113" y="2341905"/>
            <a:ext cx="360363" cy="358775"/>
          </a:xfrm>
          <a:prstGeom prst="ellipse">
            <a:avLst/>
          </a:prstGeom>
          <a:solidFill>
            <a:srgbClr val="FFC000"/>
          </a:solidFill>
          <a:ln>
            <a:solidFill>
              <a:srgbClr val="00206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３</a:t>
            </a:r>
          </a:p>
        </p:txBody>
      </p:sp>
      <p:sp>
        <p:nvSpPr>
          <p:cNvPr id="37" name="右矢印 36"/>
          <p:cNvSpPr/>
          <p:nvPr/>
        </p:nvSpPr>
        <p:spPr>
          <a:xfrm>
            <a:off x="5155813" y="1841842"/>
            <a:ext cx="539347" cy="3603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8" name="右矢印 37"/>
          <p:cNvSpPr/>
          <p:nvPr/>
        </p:nvSpPr>
        <p:spPr>
          <a:xfrm>
            <a:off x="5118119" y="2321690"/>
            <a:ext cx="575858" cy="3603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9" name="正方形/長方形 38"/>
          <p:cNvSpPr/>
          <p:nvPr/>
        </p:nvSpPr>
        <p:spPr>
          <a:xfrm>
            <a:off x="2048672" y="4932800"/>
            <a:ext cx="3313112" cy="12239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9" name="角丸四角形 48"/>
          <p:cNvSpPr/>
          <p:nvPr/>
        </p:nvSpPr>
        <p:spPr>
          <a:xfrm>
            <a:off x="2264572" y="5040750"/>
            <a:ext cx="936625" cy="3603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取引</a:t>
            </a:r>
            <a:r>
              <a:rPr lang="en-US" altLang="ja-JP" sz="1600" dirty="0">
                <a:solidFill>
                  <a:schemeClr val="tx1"/>
                </a:solidFill>
                <a:latin typeface="Meiryo UI" panose="020B0604030504040204" pitchFamily="50" charset="-128"/>
                <a:ea typeface="Meiryo UI" panose="020B0604030504040204" pitchFamily="50" charset="-128"/>
              </a:rPr>
              <a:t>ID</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0" name="角丸四角形 49"/>
          <p:cNvSpPr/>
          <p:nvPr/>
        </p:nvSpPr>
        <p:spPr>
          <a:xfrm>
            <a:off x="3272634" y="5040750"/>
            <a:ext cx="936625" cy="3603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取引</a:t>
            </a:r>
            <a:r>
              <a:rPr lang="en-US" altLang="ja-JP" sz="1600" dirty="0">
                <a:solidFill>
                  <a:schemeClr val="tx1"/>
                </a:solidFill>
                <a:latin typeface="Meiryo UI" panose="020B0604030504040204" pitchFamily="50" charset="-128"/>
                <a:ea typeface="Meiryo UI" panose="020B0604030504040204" pitchFamily="50" charset="-128"/>
              </a:rPr>
              <a:t>ID</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1" name="角丸四角形 50"/>
          <p:cNvSpPr/>
          <p:nvPr/>
        </p:nvSpPr>
        <p:spPr>
          <a:xfrm>
            <a:off x="4263234" y="5040750"/>
            <a:ext cx="936625" cy="3603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取引</a:t>
            </a:r>
            <a:r>
              <a:rPr lang="en-US" altLang="ja-JP" sz="1600" dirty="0">
                <a:solidFill>
                  <a:schemeClr val="tx1"/>
                </a:solidFill>
                <a:latin typeface="Meiryo UI" panose="020B0604030504040204" pitchFamily="50" charset="-128"/>
                <a:ea typeface="Meiryo UI" panose="020B0604030504040204" pitchFamily="50" charset="-128"/>
              </a:rPr>
              <a:t>ID</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2" name="角丸四角形 51"/>
          <p:cNvSpPr/>
          <p:nvPr/>
        </p:nvSpPr>
        <p:spPr>
          <a:xfrm>
            <a:off x="2264572" y="5590025"/>
            <a:ext cx="1944687" cy="36036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tx1"/>
                </a:solidFill>
                <a:latin typeface="Meiryo UI" panose="020B0604030504040204" pitchFamily="50" charset="-128"/>
                <a:ea typeface="Meiryo UI" panose="020B0604030504040204" pitchFamily="50" charset="-128"/>
              </a:rPr>
              <a:t>前のブロックのハッシュ</a:t>
            </a:r>
          </a:p>
        </p:txBody>
      </p:sp>
      <p:sp>
        <p:nvSpPr>
          <p:cNvPr id="53" name="角丸四角形 52"/>
          <p:cNvSpPr/>
          <p:nvPr/>
        </p:nvSpPr>
        <p:spPr>
          <a:xfrm>
            <a:off x="4280697" y="5590025"/>
            <a:ext cx="936625" cy="3603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ある文字列</a:t>
            </a:r>
          </a:p>
        </p:txBody>
      </p:sp>
      <p:sp>
        <p:nvSpPr>
          <p:cNvPr id="54" name="正方形/長方形 53"/>
          <p:cNvSpPr/>
          <p:nvPr/>
        </p:nvSpPr>
        <p:spPr>
          <a:xfrm>
            <a:off x="6153947" y="4932800"/>
            <a:ext cx="3311525" cy="12239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5" name="角丸四角形 54"/>
          <p:cNvSpPr/>
          <p:nvPr/>
        </p:nvSpPr>
        <p:spPr>
          <a:xfrm>
            <a:off x="6369847" y="5040750"/>
            <a:ext cx="936625" cy="3603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取引</a:t>
            </a:r>
            <a:r>
              <a:rPr lang="en-US" altLang="ja-JP" sz="1600" dirty="0">
                <a:solidFill>
                  <a:schemeClr val="tx1"/>
                </a:solidFill>
                <a:latin typeface="Meiryo UI" panose="020B0604030504040204" pitchFamily="50" charset="-128"/>
                <a:ea typeface="Meiryo UI" panose="020B0604030504040204" pitchFamily="50" charset="-128"/>
              </a:rPr>
              <a:t>ID</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6" name="角丸四角形 55"/>
          <p:cNvSpPr/>
          <p:nvPr/>
        </p:nvSpPr>
        <p:spPr>
          <a:xfrm>
            <a:off x="7377909" y="5040750"/>
            <a:ext cx="936625" cy="3603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取引</a:t>
            </a:r>
            <a:r>
              <a:rPr lang="en-US" altLang="ja-JP" sz="1600" dirty="0">
                <a:solidFill>
                  <a:schemeClr val="tx1"/>
                </a:solidFill>
                <a:latin typeface="Meiryo UI" panose="020B0604030504040204" pitchFamily="50" charset="-128"/>
                <a:ea typeface="Meiryo UI" panose="020B0604030504040204" pitchFamily="50" charset="-128"/>
              </a:rPr>
              <a:t>ID</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7" name="角丸四角形 56"/>
          <p:cNvSpPr/>
          <p:nvPr/>
        </p:nvSpPr>
        <p:spPr>
          <a:xfrm>
            <a:off x="8366922" y="5040750"/>
            <a:ext cx="936625" cy="3603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取引</a:t>
            </a:r>
            <a:r>
              <a:rPr lang="en-US" altLang="ja-JP" sz="1600" dirty="0">
                <a:solidFill>
                  <a:schemeClr val="tx1"/>
                </a:solidFill>
                <a:latin typeface="Meiryo UI" panose="020B0604030504040204" pitchFamily="50" charset="-128"/>
                <a:ea typeface="Meiryo UI" panose="020B0604030504040204" pitchFamily="50" charset="-128"/>
              </a:rPr>
              <a:t>ID</a:t>
            </a:r>
            <a:endParaRPr lang="ja-JP" altLang="en-US" sz="1600" dirty="0">
              <a:solidFill>
                <a:schemeClr val="tx1"/>
              </a:solidFill>
              <a:latin typeface="Meiryo UI" panose="020B0604030504040204" pitchFamily="50" charset="-128"/>
              <a:ea typeface="Meiryo UI" panose="020B0604030504040204" pitchFamily="50" charset="-128"/>
            </a:endParaRPr>
          </a:p>
        </p:txBody>
      </p:sp>
      <p:sp>
        <p:nvSpPr>
          <p:cNvPr id="58" name="角丸四角形 57"/>
          <p:cNvSpPr/>
          <p:nvPr/>
        </p:nvSpPr>
        <p:spPr>
          <a:xfrm>
            <a:off x="6369847" y="5590025"/>
            <a:ext cx="1944687" cy="36036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tx1"/>
                </a:solidFill>
                <a:latin typeface="Meiryo UI" panose="020B0604030504040204" pitchFamily="50" charset="-128"/>
                <a:ea typeface="Meiryo UI" panose="020B0604030504040204" pitchFamily="50" charset="-128"/>
              </a:rPr>
              <a:t>前のブロックのハッシュ</a:t>
            </a:r>
          </a:p>
        </p:txBody>
      </p:sp>
      <p:sp>
        <p:nvSpPr>
          <p:cNvPr id="59" name="角丸四角形 58"/>
          <p:cNvSpPr/>
          <p:nvPr/>
        </p:nvSpPr>
        <p:spPr>
          <a:xfrm>
            <a:off x="8385972" y="5590025"/>
            <a:ext cx="936625" cy="3603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ある文字列</a:t>
            </a:r>
          </a:p>
        </p:txBody>
      </p:sp>
      <p:sp>
        <p:nvSpPr>
          <p:cNvPr id="60" name="右矢印 59"/>
          <p:cNvSpPr/>
          <p:nvPr/>
        </p:nvSpPr>
        <p:spPr>
          <a:xfrm>
            <a:off x="5361784" y="5697975"/>
            <a:ext cx="1008063" cy="1714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1" name="右矢印 60"/>
          <p:cNvSpPr/>
          <p:nvPr/>
        </p:nvSpPr>
        <p:spPr>
          <a:xfrm>
            <a:off x="1221584" y="5697975"/>
            <a:ext cx="1062038" cy="1714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2" name="右矢印 61"/>
          <p:cNvSpPr/>
          <p:nvPr/>
        </p:nvSpPr>
        <p:spPr>
          <a:xfrm>
            <a:off x="9465472" y="5697975"/>
            <a:ext cx="900112" cy="1714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3" name="テキスト ボックス 25"/>
          <p:cNvSpPr txBox="1">
            <a:spLocks noChangeArrowheads="1"/>
          </p:cNvSpPr>
          <p:nvPr/>
        </p:nvSpPr>
        <p:spPr bwMode="auto">
          <a:xfrm>
            <a:off x="3194847" y="4664513"/>
            <a:ext cx="10080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600">
                <a:latin typeface="Meiryo UI" panose="020B0604030504040204" pitchFamily="50" charset="-128"/>
                <a:ea typeface="Meiryo UI" panose="020B0604030504040204" pitchFamily="50" charset="-128"/>
              </a:rPr>
              <a:t>Block</a:t>
            </a:r>
            <a:endParaRPr lang="ja-JP" altLang="en-US" sz="1600">
              <a:latin typeface="Meiryo UI" panose="020B0604030504040204" pitchFamily="50" charset="-128"/>
              <a:ea typeface="Meiryo UI" panose="020B0604030504040204" pitchFamily="50" charset="-128"/>
            </a:endParaRPr>
          </a:p>
        </p:txBody>
      </p:sp>
      <p:sp>
        <p:nvSpPr>
          <p:cNvPr id="64" name="テキスト ボックス 32"/>
          <p:cNvSpPr txBox="1">
            <a:spLocks noChangeArrowheads="1"/>
          </p:cNvSpPr>
          <p:nvPr/>
        </p:nvSpPr>
        <p:spPr bwMode="auto">
          <a:xfrm>
            <a:off x="6700047" y="4648638"/>
            <a:ext cx="1695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a:latin typeface="Meiryo UI" panose="020B0604030504040204" pitchFamily="50" charset="-128"/>
                <a:ea typeface="Meiryo UI" panose="020B0604030504040204" pitchFamily="50" charset="-128"/>
              </a:rPr>
              <a:t>未承認</a:t>
            </a:r>
            <a:r>
              <a:rPr lang="en-US" altLang="ja-JP" sz="1600">
                <a:latin typeface="Meiryo UI" panose="020B0604030504040204" pitchFamily="50" charset="-128"/>
                <a:ea typeface="Meiryo UI" panose="020B0604030504040204" pitchFamily="50" charset="-128"/>
              </a:rPr>
              <a:t>Block</a:t>
            </a:r>
            <a:endParaRPr lang="ja-JP" altLang="en-US" sz="1600">
              <a:latin typeface="Meiryo UI" panose="020B0604030504040204" pitchFamily="50" charset="-128"/>
              <a:ea typeface="Meiryo UI" panose="020B0604030504040204" pitchFamily="50" charset="-128"/>
            </a:endParaRPr>
          </a:p>
        </p:txBody>
      </p:sp>
      <p:sp>
        <p:nvSpPr>
          <p:cNvPr id="65" name="正方形/長方形 26"/>
          <p:cNvSpPr>
            <a:spLocks noChangeArrowheads="1"/>
          </p:cNvSpPr>
          <p:nvPr/>
        </p:nvSpPr>
        <p:spPr bwMode="auto">
          <a:xfrm>
            <a:off x="937825" y="3668793"/>
            <a:ext cx="8435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ビットコインの取引は、</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ネットワーク参加者が「不正がない」と確認し、承認することで成立する。</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承認は「帳簿」を書き換える作業に当たる。（帳簿が</a:t>
            </a:r>
            <a:r>
              <a:rPr lang="en-US" altLang="ja-JP" sz="1600" dirty="0" err="1">
                <a:latin typeface="Meiryo UI" panose="020B0604030504040204" pitchFamily="50" charset="-128"/>
                <a:ea typeface="Meiryo UI" panose="020B0604030504040204" pitchFamily="50" charset="-128"/>
              </a:rPr>
              <a:t>Blockchain</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更新は、承認されていない数百件をまとめて行われる。（大体</a:t>
            </a:r>
            <a:r>
              <a:rPr lang="en-US" altLang="ja-JP" sz="1600" dirty="0">
                <a:latin typeface="Meiryo UI" panose="020B0604030504040204" pitchFamily="50" charset="-128"/>
                <a:ea typeface="Meiryo UI" panose="020B0604030504040204" pitchFamily="50" charset="-128"/>
              </a:rPr>
              <a:t>10</a:t>
            </a:r>
            <a:r>
              <a:rPr lang="ja-JP" altLang="en-US" sz="1600" dirty="0">
                <a:latin typeface="Meiryo UI" panose="020B0604030504040204" pitchFamily="50" charset="-128"/>
                <a:ea typeface="Meiryo UI" panose="020B0604030504040204" pitchFamily="50" charset="-128"/>
              </a:rPr>
              <a:t>分おき）</a:t>
            </a:r>
          </a:p>
        </p:txBody>
      </p:sp>
      <p:sp>
        <p:nvSpPr>
          <p:cNvPr id="66" name="七角形 65"/>
          <p:cNvSpPr/>
          <p:nvPr/>
        </p:nvSpPr>
        <p:spPr>
          <a:xfrm>
            <a:off x="6261897" y="5832913"/>
            <a:ext cx="323850" cy="288925"/>
          </a:xfrm>
          <a:prstGeom prst="heptagon">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２</a:t>
            </a:r>
          </a:p>
        </p:txBody>
      </p:sp>
      <p:sp>
        <p:nvSpPr>
          <p:cNvPr id="67" name="七角形 66"/>
          <p:cNvSpPr/>
          <p:nvPr/>
        </p:nvSpPr>
        <p:spPr>
          <a:xfrm>
            <a:off x="1680372" y="5077263"/>
            <a:ext cx="323850" cy="287337"/>
          </a:xfrm>
          <a:prstGeom prst="heptag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１</a:t>
            </a:r>
          </a:p>
        </p:txBody>
      </p:sp>
      <p:sp>
        <p:nvSpPr>
          <p:cNvPr id="68" name="七角形 67"/>
          <p:cNvSpPr/>
          <p:nvPr/>
        </p:nvSpPr>
        <p:spPr>
          <a:xfrm>
            <a:off x="5776122" y="5088375"/>
            <a:ext cx="323850" cy="288925"/>
          </a:xfrm>
          <a:prstGeom prst="heptagon">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１</a:t>
            </a:r>
          </a:p>
        </p:txBody>
      </p:sp>
      <p:sp>
        <p:nvSpPr>
          <p:cNvPr id="69" name="七角形 68"/>
          <p:cNvSpPr/>
          <p:nvPr/>
        </p:nvSpPr>
        <p:spPr>
          <a:xfrm>
            <a:off x="2185197" y="5823388"/>
            <a:ext cx="323850" cy="287337"/>
          </a:xfrm>
          <a:prstGeom prst="heptag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２</a:t>
            </a:r>
          </a:p>
        </p:txBody>
      </p:sp>
      <p:sp>
        <p:nvSpPr>
          <p:cNvPr id="70" name="七角形 69"/>
          <p:cNvSpPr/>
          <p:nvPr/>
        </p:nvSpPr>
        <p:spPr>
          <a:xfrm>
            <a:off x="4588672" y="5850375"/>
            <a:ext cx="322262" cy="288925"/>
          </a:xfrm>
          <a:prstGeom prst="heptag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３</a:t>
            </a:r>
          </a:p>
        </p:txBody>
      </p:sp>
      <p:sp>
        <p:nvSpPr>
          <p:cNvPr id="71" name="七角形 70"/>
          <p:cNvSpPr/>
          <p:nvPr/>
        </p:nvSpPr>
        <p:spPr>
          <a:xfrm>
            <a:off x="8674897" y="5850375"/>
            <a:ext cx="322262" cy="288925"/>
          </a:xfrm>
          <a:prstGeom prst="heptagon">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３</a:t>
            </a:r>
          </a:p>
        </p:txBody>
      </p:sp>
      <p:sp>
        <p:nvSpPr>
          <p:cNvPr id="72" name="角丸四角形吹き出し 71"/>
          <p:cNvSpPr/>
          <p:nvPr/>
        </p:nvSpPr>
        <p:spPr>
          <a:xfrm>
            <a:off x="8957730" y="3803035"/>
            <a:ext cx="2446337" cy="698425"/>
          </a:xfrm>
          <a:prstGeom prst="wedgeRoundRectCallout">
            <a:avLst>
              <a:gd name="adj1" fmla="val -42546"/>
              <a:gd name="adj2" fmla="val 128622"/>
              <a:gd name="adj3" fmla="val 16667"/>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200" dirty="0">
                <a:solidFill>
                  <a:schemeClr val="tx1"/>
                </a:solidFill>
                <a:latin typeface="Meiryo UI" panose="020B0604030504040204" pitchFamily="50" charset="-128"/>
                <a:ea typeface="Meiryo UI" panose="020B0604030504040204" pitchFamily="50" charset="-128"/>
              </a:rPr>
              <a:t>それぞれの取引の、どのアドレスからどのアドレスへいくら送金されたという情報のハッシュが「取引</a:t>
            </a:r>
            <a:r>
              <a:rPr lang="en-US" altLang="ja-JP" sz="1200" dirty="0">
                <a:solidFill>
                  <a:schemeClr val="tx1"/>
                </a:solidFill>
                <a:latin typeface="Meiryo UI" panose="020B0604030504040204" pitchFamily="50" charset="-128"/>
                <a:ea typeface="Meiryo UI" panose="020B0604030504040204" pitchFamily="50" charset="-128"/>
              </a:rPr>
              <a:t>ID</a:t>
            </a:r>
            <a:r>
              <a:rPr lang="ja-JP" altLang="en-US" sz="1200" dirty="0">
                <a:solidFill>
                  <a:schemeClr val="tx1"/>
                </a:solidFill>
                <a:latin typeface="Meiryo UI" panose="020B0604030504040204" pitchFamily="50" charset="-128"/>
                <a:ea typeface="Meiryo UI" panose="020B0604030504040204" pitchFamily="50" charset="-128"/>
              </a:rPr>
              <a:t>」。</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73" name="テキスト ボックス 14"/>
          <p:cNvSpPr txBox="1">
            <a:spLocks noChangeArrowheads="1"/>
          </p:cNvSpPr>
          <p:nvPr/>
        </p:nvSpPr>
        <p:spPr bwMode="auto">
          <a:xfrm>
            <a:off x="3640530" y="2718558"/>
            <a:ext cx="1377464"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dirty="0">
                <a:latin typeface="Meiryo UI" panose="020B0604030504040204" pitchFamily="50" charset="-128"/>
                <a:ea typeface="Meiryo UI" panose="020B0604030504040204" pitchFamily="50" charset="-128"/>
              </a:rPr>
              <a:t>その場限りの</a:t>
            </a:r>
          </a:p>
        </p:txBody>
      </p:sp>
      <p:sp>
        <p:nvSpPr>
          <p:cNvPr id="7" name="角丸四角形吹き出し 6"/>
          <p:cNvSpPr/>
          <p:nvPr/>
        </p:nvSpPr>
        <p:spPr>
          <a:xfrm>
            <a:off x="370066" y="1673629"/>
            <a:ext cx="1634155" cy="904500"/>
          </a:xfrm>
          <a:prstGeom prst="wedgeRoundRectCallout">
            <a:avLst>
              <a:gd name="adj1" fmla="val 77321"/>
              <a:gd name="adj2" fmla="val 36932"/>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Meiryo UI" panose="020B0604030504040204" pitchFamily="50" charset="-128"/>
                <a:ea typeface="Meiryo UI" panose="020B0604030504040204" pitchFamily="50" charset="-128"/>
              </a:rPr>
              <a:t>この入力を毎回変更し、条件を満たす数値が得られるまで計算し続ける。</a:t>
            </a:r>
          </a:p>
        </p:txBody>
      </p:sp>
      <p:sp>
        <p:nvSpPr>
          <p:cNvPr id="74" name="正方形/長方形 73"/>
          <p:cNvSpPr/>
          <p:nvPr/>
        </p:nvSpPr>
        <p:spPr>
          <a:xfrm>
            <a:off x="5776122" y="2780054"/>
            <a:ext cx="5357813" cy="500137"/>
          </a:xfrm>
          <a:prstGeom prst="rect">
            <a:avLst/>
          </a:prstGeom>
        </p:spPr>
        <p:txBody>
          <a:bodyPr>
            <a:spAutoFit/>
          </a:bodyPr>
          <a:lstStyle/>
          <a:p>
            <a:pPr algn="ctr">
              <a:defRPr/>
            </a:pPr>
            <a:r>
              <a:rPr lang="ja-JP" altLang="en-US" sz="1600" u="sng" dirty="0">
                <a:latin typeface="Meiryo UI" panose="020B0604030504040204" pitchFamily="50" charset="-128"/>
                <a:ea typeface="Meiryo UI" panose="020B0604030504040204" pitchFamily="50" charset="-128"/>
              </a:rPr>
              <a:t>例えば下のような数列</a:t>
            </a:r>
            <a:endParaRPr lang="en-US" altLang="ja-JP" sz="1600" u="sng" dirty="0">
              <a:latin typeface="Meiryo UI" panose="020B0604030504040204" pitchFamily="50" charset="-128"/>
              <a:ea typeface="Meiryo UI" panose="020B0604030504040204" pitchFamily="50" charset="-128"/>
            </a:endParaRPr>
          </a:p>
          <a:p>
            <a:pPr>
              <a:defRPr/>
            </a:pPr>
            <a:r>
              <a:rPr lang="en-US" altLang="ja-JP" sz="1050" u="sng" dirty="0">
                <a:latin typeface="Meiryo UI" panose="020B0604030504040204" pitchFamily="50" charset="-128"/>
                <a:ea typeface="Meiryo UI" panose="020B0604030504040204" pitchFamily="50" charset="-128"/>
              </a:rPr>
              <a:t>00000000000000000b2183607dc1b0d0a019b05d9f706e0e4bd5d70bd3a7f33d </a:t>
            </a:r>
            <a:endParaRPr lang="ja-JP" altLang="en-US" sz="1050" u="sng" dirty="0">
              <a:latin typeface="Meiryo UI" panose="020B0604030504040204" pitchFamily="50" charset="-128"/>
              <a:ea typeface="Meiryo UI" panose="020B0604030504040204" pitchFamily="50" charset="-128"/>
            </a:endParaRPr>
          </a:p>
        </p:txBody>
      </p:sp>
      <p:sp>
        <p:nvSpPr>
          <p:cNvPr id="13" name="下矢印 12"/>
          <p:cNvSpPr/>
          <p:nvPr/>
        </p:nvSpPr>
        <p:spPr>
          <a:xfrm>
            <a:off x="8150161" y="2202205"/>
            <a:ext cx="524736" cy="577849"/>
          </a:xfrm>
          <a:prstGeom prst="downArrow">
            <a:avLst/>
          </a:prstGeom>
          <a:solidFill>
            <a:schemeClr val="accent3">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0107072" y="1756547"/>
            <a:ext cx="1932142" cy="369332"/>
          </a:xfrm>
          <a:prstGeom prst="rect">
            <a:avLst/>
          </a:prstGeom>
          <a:solidFill>
            <a:schemeClr val="accent2">
              <a:lumMod val="75000"/>
            </a:schemeClr>
          </a:solid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報酬は</a:t>
            </a:r>
            <a:r>
              <a:rPr kumimoji="1" lang="en-US" altLang="ja-JP" b="1" dirty="0">
                <a:solidFill>
                  <a:schemeClr val="bg1"/>
                </a:solidFill>
                <a:latin typeface="Meiryo UI" panose="020B0604030504040204" pitchFamily="50" charset="-128"/>
                <a:ea typeface="Meiryo UI" panose="020B0604030504040204" pitchFamily="50" charset="-128"/>
              </a:rPr>
              <a:t>12.5BTC</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75" name="テキスト ボックス 74">
            <a:extLst>
              <a:ext uri="{FF2B5EF4-FFF2-40B4-BE49-F238E27FC236}">
                <a16:creationId xmlns:a16="http://schemas.microsoft.com/office/drawing/2014/main" id="{63F43131-8679-4920-8B9F-D309970C23E7}"/>
              </a:ext>
            </a:extLst>
          </p:cNvPr>
          <p:cNvSpPr txBox="1"/>
          <p:nvPr/>
        </p:nvSpPr>
        <p:spPr>
          <a:xfrm>
            <a:off x="2434171" y="130108"/>
            <a:ext cx="7339694"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数学マジック：ハッシュ関数</a:t>
            </a:r>
          </a:p>
        </p:txBody>
      </p:sp>
      <p:sp>
        <p:nvSpPr>
          <p:cNvPr id="76" name="テキスト ボックス 75">
            <a:extLst>
              <a:ext uri="{FF2B5EF4-FFF2-40B4-BE49-F238E27FC236}">
                <a16:creationId xmlns:a16="http://schemas.microsoft.com/office/drawing/2014/main" id="{58E021FF-37D0-4BDC-B431-15A78974D41C}"/>
              </a:ext>
            </a:extLst>
          </p:cNvPr>
          <p:cNvSpPr txBox="1"/>
          <p:nvPr/>
        </p:nvSpPr>
        <p:spPr>
          <a:xfrm>
            <a:off x="168676" y="130109"/>
            <a:ext cx="1186957" cy="646331"/>
          </a:xfrm>
          <a:prstGeom prst="rect">
            <a:avLst/>
          </a:prstGeom>
          <a:solidFill>
            <a:schemeClr val="accent2">
              <a:lumMod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rtlCol="0" anchor="ctr">
            <a:spAutoFit/>
          </a:bodyPr>
          <a:lstStyle/>
          <a:p>
            <a:pPr algn="ctr"/>
            <a:r>
              <a:rPr lang="ja-JP" altLang="en-US" sz="3600" dirty="0">
                <a:solidFill>
                  <a:schemeClr val="bg2"/>
                </a:solidFill>
                <a:latin typeface="UD デジタル 教科書体 NK-B" panose="02020700000000000000" pitchFamily="18" charset="-128"/>
                <a:ea typeface="UD デジタル 教科書体 NK-B" panose="02020700000000000000" pitchFamily="18" charset="-128"/>
              </a:rPr>
              <a:t>参考</a:t>
            </a:r>
            <a:endParaRPr kumimoji="1" lang="ja-JP" altLang="en-US" sz="3600" dirty="0">
              <a:solidFill>
                <a:schemeClr val="bg2"/>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839533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735562"/>
            <a:ext cx="2768600" cy="2044149"/>
          </a:xfrm>
          <a:prstGeom prst="rect">
            <a:avLst/>
          </a:prstGeom>
        </p:spPr>
        <p:txBody>
          <a:bodyPr vert="horz" wrap="square" lIns="0" tIns="12700" rIns="0" bIns="0" rtlCol="0" anchor="ctr">
            <a:spAutoFit/>
          </a:bodyPr>
          <a:lstStyle/>
          <a:p>
            <a:pPr marL="12700">
              <a:lnSpc>
                <a:spcPct val="100000"/>
              </a:lnSpc>
              <a:spcBef>
                <a:spcPts val="100"/>
              </a:spcBef>
            </a:pPr>
            <a:r>
              <a:rPr spc="-10" dirty="0"/>
              <a:t>６．今後の検討課題</a:t>
            </a:r>
          </a:p>
        </p:txBody>
      </p:sp>
      <p:sp>
        <p:nvSpPr>
          <p:cNvPr id="3" name="object 3"/>
          <p:cNvSpPr txBox="1"/>
          <p:nvPr/>
        </p:nvSpPr>
        <p:spPr>
          <a:xfrm>
            <a:off x="1894128" y="833755"/>
            <a:ext cx="8141970" cy="4763163"/>
          </a:xfrm>
          <a:prstGeom prst="rect">
            <a:avLst/>
          </a:prstGeom>
        </p:spPr>
        <p:txBody>
          <a:bodyPr vert="horz" wrap="square" lIns="0" tIns="12700" rIns="0" bIns="0" rtlCol="0">
            <a:spAutoFit/>
          </a:bodyPr>
          <a:lstStyle/>
          <a:p>
            <a:pPr marL="355600" marR="5080" indent="-342900">
              <a:spcBef>
                <a:spcPts val="100"/>
              </a:spcBef>
              <a:buFont typeface="Wingdings"/>
              <a:buChar char=""/>
              <a:tabLst>
                <a:tab pos="354965" algn="l"/>
                <a:tab pos="355600" algn="l"/>
              </a:tabLst>
            </a:pPr>
            <a:r>
              <a:rPr spc="-10" dirty="0">
                <a:latin typeface="メイリオ"/>
                <a:cs typeface="メイリオ"/>
              </a:rPr>
              <a:t>協議会のメンバーのご意見等を踏まえ、今後は、これまで議論してきた事項</a:t>
            </a:r>
            <a:r>
              <a:rPr spc="-5" dirty="0">
                <a:latin typeface="メイリオ"/>
                <a:cs typeface="メイリオ"/>
              </a:rPr>
              <a:t>に加え、以下のような点についても検討を進めていく必要がある。</a:t>
            </a:r>
            <a:endParaRPr>
              <a:latin typeface="メイリオ"/>
              <a:cs typeface="メイリオ"/>
            </a:endParaRPr>
          </a:p>
          <a:p>
            <a:pPr>
              <a:spcBef>
                <a:spcPts val="15"/>
              </a:spcBef>
              <a:buFont typeface="Wingdings"/>
              <a:buChar char=""/>
            </a:pPr>
            <a:endParaRPr sz="1900">
              <a:latin typeface="メイリオ"/>
              <a:cs typeface="メイリオ"/>
            </a:endParaRPr>
          </a:p>
          <a:p>
            <a:pPr marL="834390" lvl="1" indent="-343535">
              <a:spcBef>
                <a:spcPts val="5"/>
              </a:spcBef>
              <a:buFont typeface="Wingdings"/>
              <a:buChar char=""/>
              <a:tabLst>
                <a:tab pos="833755" algn="l"/>
                <a:tab pos="835025" algn="l"/>
              </a:tabLst>
            </a:pPr>
            <a:r>
              <a:rPr spc="-10" dirty="0">
                <a:latin typeface="メイリオ"/>
                <a:cs typeface="メイリオ"/>
              </a:rPr>
              <a:t>CBDC</a:t>
            </a:r>
            <a:r>
              <a:rPr spc="-5" dirty="0">
                <a:latin typeface="メイリオ"/>
                <a:cs typeface="メイリオ"/>
              </a:rPr>
              <a:t>システムを維持していくための</a:t>
            </a:r>
            <a:r>
              <a:rPr b="1" spc="-10" dirty="0">
                <a:solidFill>
                  <a:srgbClr val="006FC0"/>
                </a:solidFill>
                <a:latin typeface="メイリオ"/>
                <a:cs typeface="メイリオ"/>
              </a:rPr>
              <a:t>コスト設計</a:t>
            </a:r>
            <a:endParaRPr>
              <a:latin typeface="メイリオ"/>
              <a:cs typeface="メイリオ"/>
            </a:endParaRPr>
          </a:p>
          <a:p>
            <a:pPr marL="1122045" marR="427990" indent="-389255" algn="just">
              <a:lnSpc>
                <a:spcPct val="107100"/>
              </a:lnSpc>
              <a:spcBef>
                <a:spcPts val="1860"/>
              </a:spcBef>
            </a:pPr>
            <a:r>
              <a:rPr sz="1400" spc="50" dirty="0">
                <a:latin typeface="メイリオ"/>
                <a:cs typeface="メイリオ"/>
              </a:rPr>
              <a:t>── 「基礎的な決済手段」</a:t>
            </a:r>
            <a:r>
              <a:rPr sz="1400" dirty="0">
                <a:latin typeface="メイリオ"/>
                <a:cs typeface="メイリオ"/>
              </a:rPr>
              <a:t>（</a:t>
            </a:r>
            <a:r>
              <a:rPr sz="1400" spc="-15" dirty="0">
                <a:latin typeface="メイリオ"/>
                <a:cs typeface="メイリオ"/>
              </a:rPr>
              <a:t>インフラ部分</a:t>
            </a:r>
            <a:r>
              <a:rPr sz="1400" dirty="0">
                <a:latin typeface="メイリオ"/>
                <a:cs typeface="メイリオ"/>
              </a:rPr>
              <a:t>）</a:t>
            </a:r>
            <a:r>
              <a:rPr sz="1400" spc="-20" dirty="0">
                <a:latin typeface="メイリオ"/>
                <a:cs typeface="メイリオ"/>
              </a:rPr>
              <a:t>の提供に要する費用等を、誰がどのよう</a:t>
            </a:r>
            <a:r>
              <a:rPr sz="1400" spc="-5" dirty="0">
                <a:latin typeface="メイリオ"/>
                <a:cs typeface="メイリオ"/>
              </a:rPr>
              <a:t>な形で賄うか。受益者負担</a:t>
            </a:r>
            <a:r>
              <a:rPr sz="1400" dirty="0">
                <a:latin typeface="メイリオ"/>
                <a:cs typeface="メイリオ"/>
              </a:rPr>
              <a:t>（</a:t>
            </a:r>
            <a:r>
              <a:rPr sz="1400" spc="-15" dirty="0">
                <a:latin typeface="メイリオ"/>
                <a:cs typeface="メイリオ"/>
              </a:rPr>
              <a:t>追加サービスの提供者、店舗、一般ユーザー等）</a:t>
            </a:r>
            <a:r>
              <a:rPr sz="1400" spc="-25" dirty="0">
                <a:latin typeface="メイリオ"/>
                <a:cs typeface="メイリオ"/>
              </a:rPr>
              <a:t>、仲</a:t>
            </a:r>
            <a:r>
              <a:rPr sz="1400" spc="-15" dirty="0">
                <a:latin typeface="メイリオ"/>
                <a:cs typeface="メイリオ"/>
              </a:rPr>
              <a:t>介機関が受ける便益・コスト削減効果、公的負担など、様々な選択肢（またはこれ</a:t>
            </a:r>
            <a:r>
              <a:rPr sz="1400" spc="-10" dirty="0">
                <a:latin typeface="メイリオ"/>
                <a:cs typeface="メイリオ"/>
              </a:rPr>
              <a:t>らの組み合わせ）</a:t>
            </a:r>
            <a:r>
              <a:rPr sz="1400" spc="-25" dirty="0">
                <a:latin typeface="メイリオ"/>
                <a:cs typeface="メイリオ"/>
              </a:rPr>
              <a:t>が考えられる。</a:t>
            </a:r>
            <a:endParaRPr sz="1400">
              <a:latin typeface="メイリオ"/>
              <a:cs typeface="メイリオ"/>
            </a:endParaRPr>
          </a:p>
          <a:p>
            <a:pPr>
              <a:spcBef>
                <a:spcPts val="55"/>
              </a:spcBef>
            </a:pPr>
            <a:endParaRPr sz="1050">
              <a:latin typeface="メイリオ"/>
              <a:cs typeface="メイリオ"/>
            </a:endParaRPr>
          </a:p>
          <a:p>
            <a:pPr marL="834390" lvl="1" indent="-343535">
              <a:spcBef>
                <a:spcPts val="5"/>
              </a:spcBef>
              <a:buClr>
                <a:srgbClr val="000000"/>
              </a:buClr>
              <a:buFont typeface="Wingdings"/>
              <a:buChar char=""/>
              <a:tabLst>
                <a:tab pos="833755" algn="l"/>
                <a:tab pos="835025" algn="l"/>
              </a:tabLst>
            </a:pPr>
            <a:r>
              <a:rPr b="1" dirty="0">
                <a:solidFill>
                  <a:srgbClr val="006FC0"/>
                </a:solidFill>
                <a:latin typeface="メイリオ"/>
                <a:cs typeface="メイリオ"/>
              </a:rPr>
              <a:t>各種法制度との関係</a:t>
            </a:r>
            <a:r>
              <a:rPr spc="-5" dirty="0">
                <a:latin typeface="メイリオ"/>
                <a:cs typeface="メイリオ"/>
              </a:rPr>
              <a:t>や当事者間の</a:t>
            </a:r>
            <a:r>
              <a:rPr b="1" dirty="0">
                <a:solidFill>
                  <a:srgbClr val="006FC0"/>
                </a:solidFill>
                <a:latin typeface="メイリオ"/>
                <a:cs typeface="メイリオ"/>
              </a:rPr>
              <a:t>基本的な契約</a:t>
            </a:r>
            <a:r>
              <a:rPr spc="-15" dirty="0">
                <a:latin typeface="メイリオ"/>
                <a:cs typeface="メイリオ"/>
              </a:rPr>
              <a:t>のあり方</a:t>
            </a:r>
            <a:endParaRPr>
              <a:latin typeface="メイリオ"/>
              <a:cs typeface="メイリオ"/>
            </a:endParaRPr>
          </a:p>
          <a:p>
            <a:pPr marL="1122045" marR="385445" indent="-450215" algn="just">
              <a:lnSpc>
                <a:spcPct val="107200"/>
              </a:lnSpc>
              <a:spcBef>
                <a:spcPts val="1860"/>
              </a:spcBef>
            </a:pPr>
            <a:r>
              <a:rPr sz="1400" spc="-15" dirty="0">
                <a:latin typeface="メイリオ"/>
                <a:cs typeface="メイリオ"/>
              </a:rPr>
              <a:t>── 法貨性の問題など、各種法制度との関係を検討していく必要。</a:t>
            </a:r>
            <a:r>
              <a:rPr sz="1400" spc="-10" dirty="0">
                <a:latin typeface="メイリオ"/>
                <a:cs typeface="メイリオ"/>
              </a:rPr>
              <a:t>CBDC</a:t>
            </a:r>
            <a:r>
              <a:rPr sz="1400" spc="-25" dirty="0">
                <a:latin typeface="メイリオ"/>
                <a:cs typeface="メイリオ"/>
              </a:rPr>
              <a:t>の法的な有効性や安定性を確保することは、安全で効率的な決済システムを構築していくうえで</a:t>
            </a:r>
            <a:r>
              <a:rPr sz="1400" spc="-15" dirty="0">
                <a:latin typeface="メイリオ"/>
                <a:cs typeface="メイリオ"/>
              </a:rPr>
              <a:t>不可欠。</a:t>
            </a:r>
            <a:endParaRPr sz="1400">
              <a:latin typeface="メイリオ"/>
              <a:cs typeface="メイリオ"/>
            </a:endParaRPr>
          </a:p>
          <a:p>
            <a:pPr>
              <a:spcBef>
                <a:spcPts val="55"/>
              </a:spcBef>
            </a:pPr>
            <a:endParaRPr sz="1050">
              <a:latin typeface="メイリオ"/>
              <a:cs typeface="メイリオ"/>
            </a:endParaRPr>
          </a:p>
          <a:p>
            <a:pPr marL="834390" lvl="1" indent="-343535">
              <a:buFont typeface="Wingdings"/>
              <a:buChar char=""/>
              <a:tabLst>
                <a:tab pos="833755" algn="l"/>
                <a:tab pos="835025" algn="l"/>
              </a:tabLst>
            </a:pPr>
            <a:r>
              <a:rPr dirty="0">
                <a:latin typeface="メイリオ"/>
                <a:cs typeface="メイリオ"/>
              </a:rPr>
              <a:t>拡大する</a:t>
            </a:r>
            <a:r>
              <a:rPr b="1" dirty="0">
                <a:solidFill>
                  <a:srgbClr val="006FC0"/>
                </a:solidFill>
                <a:latin typeface="メイリオ"/>
                <a:cs typeface="メイリオ"/>
              </a:rPr>
              <a:t>ステークホルダーとの連携・情報発信</a:t>
            </a:r>
            <a:r>
              <a:rPr spc="-20" dirty="0">
                <a:latin typeface="メイリオ"/>
                <a:cs typeface="メイリオ"/>
              </a:rPr>
              <a:t>の充実</a:t>
            </a:r>
            <a:endParaRPr>
              <a:latin typeface="メイリオ"/>
              <a:cs typeface="メイリオ"/>
            </a:endParaRPr>
          </a:p>
          <a:p>
            <a:pPr marL="669290">
              <a:spcBef>
                <a:spcPts val="1385"/>
              </a:spcBef>
              <a:tabLst>
                <a:tab pos="1202690" algn="l"/>
              </a:tabLst>
            </a:pPr>
            <a:r>
              <a:rPr sz="1400" spc="-25" dirty="0">
                <a:latin typeface="メイリオ"/>
                <a:cs typeface="メイリオ"/>
              </a:rPr>
              <a:t>──</a:t>
            </a:r>
            <a:r>
              <a:rPr sz="1400" dirty="0">
                <a:latin typeface="メイリオ"/>
                <a:cs typeface="メイリオ"/>
              </a:rPr>
              <a:t>	</a:t>
            </a:r>
            <a:r>
              <a:rPr sz="1400" spc="-25" dirty="0">
                <a:latin typeface="メイリオ"/>
                <a:cs typeface="メイリオ"/>
              </a:rPr>
              <a:t>先行き、連絡協議会のメンバーを拡充することも検討。分かりやすい情報発信とい</a:t>
            </a:r>
            <a:endParaRPr sz="1400">
              <a:latin typeface="メイリオ"/>
              <a:cs typeface="メイリオ"/>
            </a:endParaRPr>
          </a:p>
          <a:p>
            <a:pPr marL="1122045">
              <a:spcBef>
                <a:spcPts val="120"/>
              </a:spcBef>
            </a:pPr>
            <a:r>
              <a:rPr sz="1400" spc="-20" dirty="0">
                <a:latin typeface="メイリオ"/>
                <a:cs typeface="メイリオ"/>
              </a:rPr>
              <a:t>う観点から、本プロジェクトに名称を付すことなども考えられる。</a:t>
            </a:r>
            <a:endParaRPr sz="1400">
              <a:latin typeface="メイリオ"/>
              <a:cs typeface="メイリオ"/>
            </a:endParaRPr>
          </a:p>
        </p:txBody>
      </p:sp>
      <p:sp>
        <p:nvSpPr>
          <p:cNvPr id="4" name="object 4"/>
          <p:cNvSpPr/>
          <p:nvPr/>
        </p:nvSpPr>
        <p:spPr>
          <a:xfrm>
            <a:off x="2073402" y="1757933"/>
            <a:ext cx="7920355" cy="4578350"/>
          </a:xfrm>
          <a:custGeom>
            <a:avLst/>
            <a:gdLst/>
            <a:ahLst/>
            <a:cxnLst/>
            <a:rect l="l" t="t" r="r" b="b"/>
            <a:pathLst>
              <a:path w="7920355" h="4578350">
                <a:moveTo>
                  <a:pt x="0" y="254253"/>
                </a:moveTo>
                <a:lnTo>
                  <a:pt x="4097" y="208574"/>
                </a:lnTo>
                <a:lnTo>
                  <a:pt x="15910" y="165571"/>
                </a:lnTo>
                <a:lnTo>
                  <a:pt x="34720" y="125965"/>
                </a:lnTo>
                <a:lnTo>
                  <a:pt x="59810" y="90476"/>
                </a:lnTo>
                <a:lnTo>
                  <a:pt x="90461" y="59825"/>
                </a:lnTo>
                <a:lnTo>
                  <a:pt x="125955" y="34732"/>
                </a:lnTo>
                <a:lnTo>
                  <a:pt x="165575" y="15916"/>
                </a:lnTo>
                <a:lnTo>
                  <a:pt x="208601" y="4099"/>
                </a:lnTo>
                <a:lnTo>
                  <a:pt x="254317" y="0"/>
                </a:lnTo>
                <a:lnTo>
                  <a:pt x="7665974" y="0"/>
                </a:lnTo>
                <a:lnTo>
                  <a:pt x="7711653" y="4099"/>
                </a:lnTo>
                <a:lnTo>
                  <a:pt x="7754656" y="15916"/>
                </a:lnTo>
                <a:lnTo>
                  <a:pt x="7794262" y="34732"/>
                </a:lnTo>
                <a:lnTo>
                  <a:pt x="7829751" y="59825"/>
                </a:lnTo>
                <a:lnTo>
                  <a:pt x="7860402" y="90476"/>
                </a:lnTo>
                <a:lnTo>
                  <a:pt x="7885495" y="125965"/>
                </a:lnTo>
                <a:lnTo>
                  <a:pt x="7904311" y="165571"/>
                </a:lnTo>
                <a:lnTo>
                  <a:pt x="7916128" y="208574"/>
                </a:lnTo>
                <a:lnTo>
                  <a:pt x="7920228" y="254253"/>
                </a:lnTo>
                <a:lnTo>
                  <a:pt x="7920228" y="4323778"/>
                </a:lnTo>
                <a:lnTo>
                  <a:pt x="7916128" y="4369494"/>
                </a:lnTo>
                <a:lnTo>
                  <a:pt x="7904311" y="4412520"/>
                </a:lnTo>
                <a:lnTo>
                  <a:pt x="7885495" y="4452140"/>
                </a:lnTo>
                <a:lnTo>
                  <a:pt x="7860402" y="4487634"/>
                </a:lnTo>
                <a:lnTo>
                  <a:pt x="7829751" y="4518285"/>
                </a:lnTo>
                <a:lnTo>
                  <a:pt x="7794262" y="4543375"/>
                </a:lnTo>
                <a:lnTo>
                  <a:pt x="7754656" y="4562185"/>
                </a:lnTo>
                <a:lnTo>
                  <a:pt x="7711653" y="4573998"/>
                </a:lnTo>
                <a:lnTo>
                  <a:pt x="7665974" y="4578095"/>
                </a:lnTo>
                <a:lnTo>
                  <a:pt x="254317" y="4578095"/>
                </a:lnTo>
                <a:lnTo>
                  <a:pt x="208601" y="4573998"/>
                </a:lnTo>
                <a:lnTo>
                  <a:pt x="165575" y="4562185"/>
                </a:lnTo>
                <a:lnTo>
                  <a:pt x="125955" y="4543375"/>
                </a:lnTo>
                <a:lnTo>
                  <a:pt x="90461" y="4518285"/>
                </a:lnTo>
                <a:lnTo>
                  <a:pt x="59810" y="4487634"/>
                </a:lnTo>
                <a:lnTo>
                  <a:pt x="34720" y="4452140"/>
                </a:lnTo>
                <a:lnTo>
                  <a:pt x="15910" y="4412520"/>
                </a:lnTo>
                <a:lnTo>
                  <a:pt x="4097" y="4369494"/>
                </a:lnTo>
                <a:lnTo>
                  <a:pt x="0" y="4323778"/>
                </a:lnTo>
                <a:lnTo>
                  <a:pt x="0" y="254253"/>
                </a:lnTo>
                <a:close/>
              </a:path>
            </a:pathLst>
          </a:custGeom>
          <a:ln w="25908">
            <a:solidFill>
              <a:srgbClr val="385D89"/>
            </a:solidFill>
          </a:ln>
        </p:spPr>
        <p:txBody>
          <a:bodyPr wrap="square" lIns="0" tIns="0" rIns="0" bIns="0" rtlCol="0"/>
          <a:lstStyle/>
          <a:p>
            <a:endParaRPr/>
          </a:p>
        </p:txBody>
      </p:sp>
      <p:sp>
        <p:nvSpPr>
          <p:cNvPr id="5" name="object 5"/>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80</a:t>
            </a:fld>
            <a:endParaRPr spc="-25"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93741" y="3118232"/>
            <a:ext cx="2058670" cy="513715"/>
          </a:xfrm>
          <a:prstGeom prst="rect">
            <a:avLst/>
          </a:prstGeom>
        </p:spPr>
        <p:txBody>
          <a:bodyPr vert="horz" wrap="square" lIns="0" tIns="13335" rIns="0" bIns="0" rtlCol="0" anchor="ctr">
            <a:spAutoFit/>
          </a:bodyPr>
          <a:lstStyle/>
          <a:p>
            <a:pPr marL="12700">
              <a:lnSpc>
                <a:spcPct val="100000"/>
              </a:lnSpc>
              <a:spcBef>
                <a:spcPts val="105"/>
              </a:spcBef>
              <a:tabLst>
                <a:tab pos="1231900" algn="l"/>
              </a:tabLst>
            </a:pPr>
            <a:r>
              <a:rPr sz="3200" b="0" dirty="0">
                <a:solidFill>
                  <a:srgbClr val="000000"/>
                </a:solidFill>
              </a:rPr>
              <a:t>（</a:t>
            </a:r>
            <a:r>
              <a:rPr sz="3200" b="0" spc="-50" dirty="0">
                <a:solidFill>
                  <a:srgbClr val="000000"/>
                </a:solidFill>
              </a:rPr>
              <a:t>参</a:t>
            </a:r>
            <a:r>
              <a:rPr sz="3200" b="0" dirty="0">
                <a:solidFill>
                  <a:srgbClr val="000000"/>
                </a:solidFill>
              </a:rPr>
              <a:t>	考</a:t>
            </a:r>
            <a:r>
              <a:rPr sz="3200" b="0" spc="-50" dirty="0">
                <a:solidFill>
                  <a:srgbClr val="000000"/>
                </a:solidFill>
              </a:rPr>
              <a:t>）</a:t>
            </a:r>
            <a:endParaRPr sz="3200"/>
          </a:p>
        </p:txBody>
      </p:sp>
      <p:sp>
        <p:nvSpPr>
          <p:cNvPr id="3" name="object 3"/>
          <p:cNvSpPr txBox="1">
            <a:spLocks noGrp="1"/>
          </p:cNvSpPr>
          <p:nvPr>
            <p:ph type="sldNum" sz="quarter" idx="7"/>
          </p:nvPr>
        </p:nvSpPr>
        <p:spPr>
          <a:xfrm>
            <a:off x="10134600" y="6403620"/>
            <a:ext cx="2743200" cy="270587"/>
          </a:xfrm>
          <a:prstGeom prst="rect">
            <a:avLst/>
          </a:prstGeom>
        </p:spPr>
        <p:txBody>
          <a:bodyPr vert="horz" wrap="square" lIns="0" tIns="24130" rIns="0" bIns="0" rtlCol="0" anchor="ctr">
            <a:spAutoFit/>
          </a:bodyPr>
          <a:lstStyle/>
          <a:p>
            <a:pPr marL="38100">
              <a:spcBef>
                <a:spcPts val="190"/>
              </a:spcBef>
            </a:pPr>
            <a:r>
              <a:rPr spc="-25" dirty="0"/>
              <a:t>24</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67265" y="6515201"/>
            <a:ext cx="278765" cy="258404"/>
          </a:xfrm>
          <a:prstGeom prst="rect">
            <a:avLst/>
          </a:prstGeom>
        </p:spPr>
        <p:txBody>
          <a:bodyPr vert="horz" wrap="square" lIns="0" tIns="12065" rIns="0" bIns="0" rtlCol="0">
            <a:spAutoFit/>
          </a:bodyPr>
          <a:lstStyle/>
          <a:p>
            <a:pPr marL="12700">
              <a:spcBef>
                <a:spcPts val="95"/>
              </a:spcBef>
            </a:pPr>
            <a:r>
              <a:rPr sz="1600" spc="-25" dirty="0">
                <a:latin typeface="メイリオ"/>
                <a:cs typeface="メイリオ"/>
              </a:rPr>
              <a:t>25</a:t>
            </a:r>
            <a:endParaRPr sz="1600">
              <a:latin typeface="メイリオ"/>
              <a:cs typeface="メイリオ"/>
            </a:endParaRPr>
          </a:p>
        </p:txBody>
      </p:sp>
      <p:sp>
        <p:nvSpPr>
          <p:cNvPr id="3" name="object 3"/>
          <p:cNvSpPr txBox="1">
            <a:spLocks noGrp="1"/>
          </p:cNvSpPr>
          <p:nvPr>
            <p:ph type="title"/>
          </p:nvPr>
        </p:nvSpPr>
        <p:spPr>
          <a:xfrm>
            <a:off x="1858773" y="141601"/>
            <a:ext cx="6091555" cy="289823"/>
          </a:xfrm>
          <a:prstGeom prst="rect">
            <a:avLst/>
          </a:prstGeom>
        </p:spPr>
        <p:txBody>
          <a:bodyPr vert="horz" wrap="square" lIns="0" tIns="12700" rIns="0" bIns="0" rtlCol="0" anchor="ctr">
            <a:spAutoFit/>
          </a:bodyPr>
          <a:lstStyle/>
          <a:p>
            <a:pPr marL="12700">
              <a:lnSpc>
                <a:spcPct val="100000"/>
              </a:lnSpc>
              <a:spcBef>
                <a:spcPts val="100"/>
              </a:spcBef>
            </a:pPr>
            <a:r>
              <a:rPr dirty="0"/>
              <a:t>１．一般利用型</a:t>
            </a:r>
            <a:r>
              <a:rPr spc="-10" dirty="0"/>
              <a:t>CBDC</a:t>
            </a:r>
            <a:r>
              <a:rPr spc="-5" dirty="0"/>
              <a:t>に関する国際的な原則</a:t>
            </a:r>
          </a:p>
        </p:txBody>
      </p:sp>
      <p:sp>
        <p:nvSpPr>
          <p:cNvPr id="4" name="object 4"/>
          <p:cNvSpPr txBox="1"/>
          <p:nvPr/>
        </p:nvSpPr>
        <p:spPr>
          <a:xfrm>
            <a:off x="6256782" y="875537"/>
            <a:ext cx="4014470" cy="726440"/>
          </a:xfrm>
          <a:prstGeom prst="rect">
            <a:avLst/>
          </a:prstGeom>
        </p:spPr>
        <p:txBody>
          <a:bodyPr vert="horz" wrap="square" lIns="0" tIns="27305" rIns="0" bIns="0" rtlCol="0">
            <a:spAutoFit/>
          </a:bodyPr>
          <a:lstStyle/>
          <a:p>
            <a:pPr marL="264160" marR="5080" indent="-252095">
              <a:lnSpc>
                <a:spcPct val="93800"/>
              </a:lnSpc>
              <a:spcBef>
                <a:spcPts val="215"/>
              </a:spcBef>
              <a:buFont typeface="Wingdings"/>
              <a:buChar char=""/>
              <a:tabLst>
                <a:tab pos="264795" algn="l"/>
              </a:tabLst>
            </a:pPr>
            <a:r>
              <a:rPr sz="1600" spc="-10" dirty="0">
                <a:latin typeface="メイリオ"/>
                <a:cs typeface="メイリオ"/>
              </a:rPr>
              <a:t>2021</a:t>
            </a:r>
            <a:r>
              <a:rPr sz="1600" spc="-25" dirty="0">
                <a:latin typeface="メイリオ"/>
                <a:cs typeface="メイリオ"/>
              </a:rPr>
              <a:t>年</a:t>
            </a:r>
            <a:r>
              <a:rPr sz="1600" spc="-10" dirty="0">
                <a:latin typeface="メイリオ"/>
                <a:cs typeface="メイリオ"/>
              </a:rPr>
              <a:t>10</a:t>
            </a:r>
            <a:r>
              <a:rPr sz="1600" spc="-25" dirty="0">
                <a:latin typeface="メイリオ"/>
                <a:cs typeface="メイリオ"/>
              </a:rPr>
              <a:t>月、</a:t>
            </a:r>
            <a:r>
              <a:rPr sz="1600" b="1" spc="-25" dirty="0">
                <a:solidFill>
                  <a:srgbClr val="006FC0"/>
                </a:solidFill>
                <a:latin typeface="メイリオ"/>
                <a:cs typeface="メイリオ"/>
              </a:rPr>
              <a:t>Ｇ7（財務</a:t>
            </a:r>
            <a:r>
              <a:rPr sz="1600" b="1" spc="-10" dirty="0">
                <a:solidFill>
                  <a:srgbClr val="006FC0"/>
                </a:solidFill>
                <a:latin typeface="メイリオ"/>
                <a:cs typeface="メイリオ"/>
              </a:rPr>
              <a:t>大</a:t>
            </a:r>
            <a:r>
              <a:rPr sz="1600" b="1" spc="-25" dirty="0">
                <a:solidFill>
                  <a:srgbClr val="006FC0"/>
                </a:solidFill>
                <a:latin typeface="メイリオ"/>
                <a:cs typeface="メイリオ"/>
              </a:rPr>
              <a:t>臣、</a:t>
            </a:r>
            <a:r>
              <a:rPr sz="1600" b="1" spc="-10" dirty="0">
                <a:solidFill>
                  <a:srgbClr val="006FC0"/>
                </a:solidFill>
                <a:latin typeface="メイリオ"/>
                <a:cs typeface="メイリオ"/>
              </a:rPr>
              <a:t>中</a:t>
            </a:r>
            <a:r>
              <a:rPr sz="1600" b="1" spc="-25" dirty="0">
                <a:solidFill>
                  <a:srgbClr val="006FC0"/>
                </a:solidFill>
                <a:latin typeface="メイリオ"/>
                <a:cs typeface="メイリオ"/>
              </a:rPr>
              <a:t>央銀</a:t>
            </a:r>
            <a:r>
              <a:rPr sz="1600" b="1" spc="-50" dirty="0">
                <a:solidFill>
                  <a:srgbClr val="006FC0"/>
                </a:solidFill>
                <a:latin typeface="メイリオ"/>
                <a:cs typeface="メイリオ"/>
              </a:rPr>
              <a:t>行</a:t>
            </a:r>
            <a:r>
              <a:rPr sz="1600" b="1" spc="-30" dirty="0">
                <a:solidFill>
                  <a:srgbClr val="006FC0"/>
                </a:solidFill>
                <a:latin typeface="メイリオ"/>
                <a:cs typeface="メイリオ"/>
              </a:rPr>
              <a:t>総裁）</a:t>
            </a:r>
            <a:r>
              <a:rPr sz="1600" spc="-30" dirty="0">
                <a:latin typeface="メイリオ"/>
                <a:cs typeface="メイリオ"/>
              </a:rPr>
              <a:t>は、「リテール</a:t>
            </a:r>
            <a:r>
              <a:rPr sz="1600" spc="-25" dirty="0">
                <a:latin typeface="メイリオ"/>
                <a:cs typeface="メイリオ"/>
              </a:rPr>
              <a:t>CBDC</a:t>
            </a:r>
            <a:r>
              <a:rPr sz="1600" spc="-35" dirty="0">
                <a:latin typeface="メイリオ"/>
                <a:cs typeface="メイリオ"/>
              </a:rPr>
              <a:t>に関する公</a:t>
            </a:r>
            <a:r>
              <a:rPr sz="1600" spc="-25" dirty="0">
                <a:latin typeface="メイリオ"/>
                <a:cs typeface="メイリオ"/>
              </a:rPr>
              <a:t>共政策上の原則」を公表</a:t>
            </a:r>
            <a:r>
              <a:rPr sz="1600" spc="-50" dirty="0">
                <a:latin typeface="メイリオ"/>
                <a:cs typeface="メイリオ"/>
              </a:rPr>
              <a:t>。</a:t>
            </a:r>
            <a:endParaRPr sz="1600">
              <a:latin typeface="メイリオ"/>
              <a:cs typeface="メイリオ"/>
            </a:endParaRPr>
          </a:p>
        </p:txBody>
      </p:sp>
      <p:sp>
        <p:nvSpPr>
          <p:cNvPr id="5" name="object 5"/>
          <p:cNvSpPr txBox="1"/>
          <p:nvPr/>
        </p:nvSpPr>
        <p:spPr>
          <a:xfrm>
            <a:off x="1722881" y="2480311"/>
            <a:ext cx="4356100" cy="873701"/>
          </a:xfrm>
          <a:prstGeom prst="rect">
            <a:avLst/>
          </a:prstGeom>
          <a:ln w="22859">
            <a:solidFill>
              <a:srgbClr val="006FC0"/>
            </a:solidFill>
          </a:ln>
        </p:spPr>
        <p:txBody>
          <a:bodyPr vert="horz" wrap="square" lIns="0" tIns="43180" rIns="0" bIns="0" rtlCol="0">
            <a:spAutoFit/>
          </a:bodyPr>
          <a:lstStyle/>
          <a:p>
            <a:pPr marL="177800" marR="74930">
              <a:lnSpc>
                <a:spcPct val="131100"/>
              </a:lnSpc>
              <a:spcBef>
                <a:spcPts val="340"/>
              </a:spcBef>
            </a:pPr>
            <a:r>
              <a:rPr sz="1400" b="1" spc="-20" dirty="0">
                <a:latin typeface="メイリオ"/>
                <a:cs typeface="メイリオ"/>
              </a:rPr>
              <a:t>１．物価の安定・金融システムの安定を損なわない</a:t>
            </a:r>
            <a:r>
              <a:rPr sz="1400" b="1" spc="-50" dirty="0">
                <a:latin typeface="メイリオ"/>
                <a:cs typeface="メイリオ"/>
              </a:rPr>
              <a:t> </a:t>
            </a:r>
            <a:r>
              <a:rPr sz="1400" b="1" spc="-15" dirty="0">
                <a:latin typeface="メイリオ"/>
                <a:cs typeface="メイリオ"/>
              </a:rPr>
              <a:t>２．公的・民間マネーとの共存・補完</a:t>
            </a:r>
            <a:r>
              <a:rPr sz="1400" b="1" spc="500" dirty="0">
                <a:latin typeface="メイリオ"/>
                <a:cs typeface="メイリオ"/>
              </a:rPr>
              <a:t>       </a:t>
            </a:r>
            <a:r>
              <a:rPr sz="1400" b="1" spc="-15" dirty="0">
                <a:latin typeface="メイリオ"/>
                <a:cs typeface="メイリオ"/>
              </a:rPr>
              <a:t>３．イノベーションと効率性の促進</a:t>
            </a:r>
            <a:endParaRPr sz="1400">
              <a:latin typeface="メイリオ"/>
              <a:cs typeface="メイリオ"/>
            </a:endParaRPr>
          </a:p>
        </p:txBody>
      </p:sp>
      <p:sp>
        <p:nvSpPr>
          <p:cNvPr id="6" name="object 6"/>
          <p:cNvSpPr txBox="1"/>
          <p:nvPr/>
        </p:nvSpPr>
        <p:spPr>
          <a:xfrm>
            <a:off x="1732025" y="4074415"/>
            <a:ext cx="4357370" cy="2615565"/>
          </a:xfrm>
          <a:prstGeom prst="rect">
            <a:avLst/>
          </a:prstGeom>
          <a:ln w="22859">
            <a:solidFill>
              <a:srgbClr val="622422"/>
            </a:solidFill>
          </a:ln>
        </p:spPr>
        <p:txBody>
          <a:bodyPr vert="horz" wrap="square" lIns="0" tIns="105410" rIns="0" bIns="0" rtlCol="0">
            <a:spAutoFit/>
          </a:bodyPr>
          <a:lstStyle/>
          <a:p>
            <a:pPr marL="321945" indent="-201930">
              <a:spcBef>
                <a:spcPts val="830"/>
              </a:spcBef>
              <a:buFont typeface="Wingdings"/>
              <a:buChar char=""/>
              <a:tabLst>
                <a:tab pos="322580" algn="l"/>
              </a:tabLst>
            </a:pPr>
            <a:r>
              <a:rPr sz="1200" spc="-10" dirty="0">
                <a:latin typeface="メイリオ"/>
                <a:cs typeface="メイリオ"/>
              </a:rPr>
              <a:t>中銀マネーが</a:t>
            </a:r>
            <a:r>
              <a:rPr sz="1200" b="1" spc="-10" dirty="0">
                <a:solidFill>
                  <a:srgbClr val="006FC0"/>
                </a:solidFill>
                <a:latin typeface="メイリオ"/>
                <a:cs typeface="メイリオ"/>
              </a:rPr>
              <a:t>通貨システムの中核</a:t>
            </a:r>
            <a:r>
              <a:rPr sz="1200" spc="-15" dirty="0">
                <a:latin typeface="メイリオ"/>
                <a:cs typeface="メイリオ"/>
              </a:rPr>
              <a:t>にあることは、マネー</a:t>
            </a:r>
            <a:endParaRPr sz="1200">
              <a:latin typeface="メイリオ"/>
              <a:cs typeface="メイリオ"/>
            </a:endParaRPr>
          </a:p>
          <a:p>
            <a:pPr marL="321945">
              <a:spcBef>
                <a:spcPts val="160"/>
              </a:spcBef>
            </a:pPr>
            <a:r>
              <a:rPr sz="1200" spc="-5" dirty="0">
                <a:latin typeface="メイリオ"/>
                <a:cs typeface="メイリオ"/>
              </a:rPr>
              <a:t>に対する信認のよりどころとなり、公共の福祉を支える。</a:t>
            </a:r>
            <a:endParaRPr sz="1200">
              <a:latin typeface="メイリオ"/>
              <a:cs typeface="メイリオ"/>
            </a:endParaRPr>
          </a:p>
          <a:p>
            <a:pPr marL="321945" marR="217170" indent="-201295">
              <a:lnSpc>
                <a:spcPct val="110800"/>
              </a:lnSpc>
              <a:spcBef>
                <a:spcPts val="610"/>
              </a:spcBef>
              <a:buFont typeface="Wingdings"/>
              <a:buChar char=""/>
              <a:tabLst>
                <a:tab pos="322580" algn="l"/>
              </a:tabLst>
            </a:pPr>
            <a:r>
              <a:rPr sz="1200" dirty="0">
                <a:latin typeface="メイリオ"/>
                <a:cs typeface="メイリオ"/>
              </a:rPr>
              <a:t>多くの法域では、</a:t>
            </a:r>
            <a:r>
              <a:rPr sz="1200" b="1" dirty="0">
                <a:solidFill>
                  <a:srgbClr val="006FC0"/>
                </a:solidFill>
                <a:latin typeface="メイリオ"/>
                <a:cs typeface="メイリオ"/>
              </a:rPr>
              <a:t>現金の決済目的での利用が減少</a:t>
            </a:r>
            <a:r>
              <a:rPr sz="1200" spc="-20" dirty="0">
                <a:latin typeface="メイリオ"/>
                <a:cs typeface="メイリオ"/>
              </a:rPr>
              <a:t>し、銀</a:t>
            </a:r>
            <a:r>
              <a:rPr sz="1200" dirty="0">
                <a:latin typeface="メイリオ"/>
                <a:cs typeface="メイリオ"/>
              </a:rPr>
              <a:t>行以外の民間部門が発行する</a:t>
            </a:r>
            <a:r>
              <a:rPr sz="1200" b="1" spc="-5" dirty="0">
                <a:solidFill>
                  <a:srgbClr val="006FC0"/>
                </a:solidFill>
                <a:latin typeface="メイリオ"/>
                <a:cs typeface="メイリオ"/>
              </a:rPr>
              <a:t>新たな形態のデジタルマ</a:t>
            </a:r>
            <a:r>
              <a:rPr sz="1200" b="1" spc="-50" dirty="0">
                <a:solidFill>
                  <a:srgbClr val="006FC0"/>
                </a:solidFill>
                <a:latin typeface="メイリオ"/>
                <a:cs typeface="メイリオ"/>
              </a:rPr>
              <a:t> </a:t>
            </a:r>
            <a:r>
              <a:rPr sz="1200" b="1" dirty="0">
                <a:solidFill>
                  <a:srgbClr val="006FC0"/>
                </a:solidFill>
                <a:latin typeface="メイリオ"/>
                <a:cs typeface="メイリオ"/>
              </a:rPr>
              <a:t>ネー</a:t>
            </a:r>
            <a:r>
              <a:rPr sz="1200" dirty="0">
                <a:latin typeface="メイリオ"/>
                <a:cs typeface="メイリオ"/>
              </a:rPr>
              <a:t>（例えばステーブルコイン）</a:t>
            </a:r>
            <a:r>
              <a:rPr sz="1200" spc="-10" dirty="0">
                <a:latin typeface="メイリオ"/>
                <a:cs typeface="メイリオ"/>
              </a:rPr>
              <a:t>が現れつつある。</a:t>
            </a:r>
            <a:endParaRPr sz="1200">
              <a:latin typeface="メイリオ"/>
              <a:cs typeface="メイリオ"/>
            </a:endParaRPr>
          </a:p>
          <a:p>
            <a:pPr marL="321945" marR="79375" indent="-201295">
              <a:lnSpc>
                <a:spcPct val="110900"/>
              </a:lnSpc>
              <a:spcBef>
                <a:spcPts val="610"/>
              </a:spcBef>
              <a:buClr>
                <a:srgbClr val="000000"/>
              </a:buClr>
              <a:buFont typeface="Wingdings"/>
              <a:buChar char=""/>
              <a:tabLst>
                <a:tab pos="322580" algn="l"/>
              </a:tabLst>
            </a:pPr>
            <a:r>
              <a:rPr sz="1200" b="1" dirty="0">
                <a:solidFill>
                  <a:srgbClr val="006FC0"/>
                </a:solidFill>
                <a:latin typeface="メイリオ"/>
                <a:cs typeface="メイリオ"/>
              </a:rPr>
              <a:t>「基本原則」を堅確に満たすCBDC</a:t>
            </a:r>
            <a:r>
              <a:rPr sz="1200" spc="-5" dirty="0">
                <a:latin typeface="メイリオ"/>
                <a:cs typeface="メイリオ"/>
              </a:rPr>
              <a:t>は、将来、中央銀行が金融安定を強化し、新たな技術を利用し、公共のために奉仕し続けるための重要な手段となり得る。</a:t>
            </a:r>
            <a:endParaRPr sz="1200">
              <a:latin typeface="メイリオ"/>
              <a:cs typeface="メイリオ"/>
            </a:endParaRPr>
          </a:p>
          <a:p>
            <a:pPr marL="321945" marR="100330" indent="-201295">
              <a:lnSpc>
                <a:spcPct val="110800"/>
              </a:lnSpc>
              <a:spcBef>
                <a:spcPts val="615"/>
              </a:spcBef>
              <a:buFont typeface="Wingdings"/>
              <a:buChar char=""/>
              <a:tabLst>
                <a:tab pos="322580" algn="l"/>
              </a:tabLst>
            </a:pPr>
            <a:r>
              <a:rPr sz="1200" spc="-10" dirty="0">
                <a:latin typeface="メイリオ"/>
                <a:cs typeface="メイリオ"/>
              </a:rPr>
              <a:t>CBDC</a:t>
            </a:r>
            <a:r>
              <a:rPr sz="1200" dirty="0">
                <a:latin typeface="メイリオ"/>
                <a:cs typeface="メイリオ"/>
              </a:rPr>
              <a:t>に関する国際的な協力は、</a:t>
            </a:r>
            <a:r>
              <a:rPr sz="1200" b="1" spc="-5" dirty="0">
                <a:solidFill>
                  <a:srgbClr val="006FC0"/>
                </a:solidFill>
                <a:latin typeface="メイリオ"/>
                <a:cs typeface="メイリオ"/>
              </a:rPr>
              <a:t>クロスボーダー送金改善</a:t>
            </a:r>
            <a:r>
              <a:rPr sz="1200" spc="-5" dirty="0">
                <a:latin typeface="メイリオ"/>
                <a:cs typeface="メイリオ"/>
              </a:rPr>
              <a:t>の一手段となり得る。</a:t>
            </a:r>
            <a:endParaRPr sz="1200">
              <a:latin typeface="メイリオ"/>
              <a:cs typeface="メイリオ"/>
            </a:endParaRPr>
          </a:p>
          <a:p>
            <a:pPr marL="123189">
              <a:spcBef>
                <a:spcPts val="635"/>
              </a:spcBef>
            </a:pPr>
            <a:r>
              <a:rPr sz="900" spc="-15" dirty="0">
                <a:latin typeface="メイリオ"/>
                <a:cs typeface="メイリオ"/>
              </a:rPr>
              <a:t>( “</a:t>
            </a:r>
            <a:r>
              <a:rPr sz="900" dirty="0">
                <a:latin typeface="メイリオ"/>
                <a:cs typeface="メイリオ"/>
              </a:rPr>
              <a:t>Central</a:t>
            </a:r>
            <a:r>
              <a:rPr sz="900" spc="-5" dirty="0">
                <a:latin typeface="メイリオ"/>
                <a:cs typeface="メイリオ"/>
              </a:rPr>
              <a:t> </a:t>
            </a:r>
            <a:r>
              <a:rPr sz="900" dirty="0">
                <a:latin typeface="メイリオ"/>
                <a:cs typeface="メイリオ"/>
              </a:rPr>
              <a:t>bank</a:t>
            </a:r>
            <a:r>
              <a:rPr sz="900" spc="-15" dirty="0">
                <a:latin typeface="メイリオ"/>
                <a:cs typeface="メイリオ"/>
              </a:rPr>
              <a:t> </a:t>
            </a:r>
            <a:r>
              <a:rPr sz="900" dirty="0">
                <a:latin typeface="メイリオ"/>
                <a:cs typeface="メイリオ"/>
              </a:rPr>
              <a:t>digital</a:t>
            </a:r>
            <a:r>
              <a:rPr sz="900" spc="-30" dirty="0">
                <a:latin typeface="メイリオ"/>
                <a:cs typeface="メイリオ"/>
              </a:rPr>
              <a:t> </a:t>
            </a:r>
            <a:r>
              <a:rPr sz="900" dirty="0">
                <a:latin typeface="メイリオ"/>
                <a:cs typeface="メイリオ"/>
              </a:rPr>
              <a:t>currencies</a:t>
            </a:r>
            <a:r>
              <a:rPr sz="900" spc="5" dirty="0">
                <a:latin typeface="メイリオ"/>
                <a:cs typeface="メイリオ"/>
              </a:rPr>
              <a:t>: </a:t>
            </a:r>
            <a:r>
              <a:rPr sz="900" dirty="0">
                <a:latin typeface="メイリオ"/>
                <a:cs typeface="メイリオ"/>
              </a:rPr>
              <a:t>executive</a:t>
            </a:r>
            <a:r>
              <a:rPr sz="900" spc="10" dirty="0">
                <a:latin typeface="メイリオ"/>
                <a:cs typeface="メイリオ"/>
              </a:rPr>
              <a:t> </a:t>
            </a:r>
            <a:r>
              <a:rPr sz="900" dirty="0">
                <a:latin typeface="メイリオ"/>
                <a:cs typeface="メイリオ"/>
              </a:rPr>
              <a:t>paper”&lt;Sep.</a:t>
            </a:r>
            <a:r>
              <a:rPr sz="900" spc="-10" dirty="0">
                <a:latin typeface="メイリオ"/>
                <a:cs typeface="メイリオ"/>
              </a:rPr>
              <a:t> </a:t>
            </a:r>
            <a:r>
              <a:rPr sz="900" dirty="0">
                <a:latin typeface="メイリオ"/>
                <a:cs typeface="メイリオ"/>
              </a:rPr>
              <a:t>2021&gt;より抜粋</a:t>
            </a:r>
            <a:r>
              <a:rPr sz="900" spc="-50" dirty="0">
                <a:latin typeface="メイリオ"/>
                <a:cs typeface="メイリオ"/>
              </a:rPr>
              <a:t>）</a:t>
            </a:r>
            <a:endParaRPr sz="900">
              <a:latin typeface="メイリオ"/>
              <a:cs typeface="メイリオ"/>
            </a:endParaRPr>
          </a:p>
        </p:txBody>
      </p:sp>
      <p:sp>
        <p:nvSpPr>
          <p:cNvPr id="7" name="object 7"/>
          <p:cNvSpPr txBox="1"/>
          <p:nvPr/>
        </p:nvSpPr>
        <p:spPr>
          <a:xfrm>
            <a:off x="1722121" y="2046733"/>
            <a:ext cx="4391025" cy="280205"/>
          </a:xfrm>
          <a:prstGeom prst="rect">
            <a:avLst/>
          </a:prstGeom>
          <a:solidFill>
            <a:srgbClr val="006FC0"/>
          </a:solidFill>
        </p:spPr>
        <p:txBody>
          <a:bodyPr vert="horz" wrap="square" lIns="0" tIns="64135" rIns="0" bIns="0" rtlCol="0">
            <a:spAutoFit/>
          </a:bodyPr>
          <a:lstStyle/>
          <a:p>
            <a:pPr algn="ctr">
              <a:spcBef>
                <a:spcPts val="505"/>
              </a:spcBef>
            </a:pPr>
            <a:r>
              <a:rPr sz="1400" b="1" spc="-15" dirty="0">
                <a:solidFill>
                  <a:srgbClr val="FFFFFF"/>
                </a:solidFill>
                <a:latin typeface="メイリオ"/>
                <a:cs typeface="メイリオ"/>
              </a:rPr>
              <a:t>基本原則</a:t>
            </a:r>
            <a:endParaRPr sz="1400">
              <a:latin typeface="メイリオ"/>
              <a:cs typeface="メイリオ"/>
            </a:endParaRPr>
          </a:p>
        </p:txBody>
      </p:sp>
      <p:sp>
        <p:nvSpPr>
          <p:cNvPr id="8" name="object 8"/>
          <p:cNvSpPr txBox="1"/>
          <p:nvPr/>
        </p:nvSpPr>
        <p:spPr>
          <a:xfrm>
            <a:off x="1722121" y="3640836"/>
            <a:ext cx="4391025" cy="281487"/>
          </a:xfrm>
          <a:prstGeom prst="rect">
            <a:avLst/>
          </a:prstGeom>
          <a:solidFill>
            <a:srgbClr val="D99593"/>
          </a:solidFill>
        </p:spPr>
        <p:txBody>
          <a:bodyPr vert="horz" wrap="square" lIns="0" tIns="65405" rIns="0" bIns="0" rtlCol="0">
            <a:spAutoFit/>
          </a:bodyPr>
          <a:lstStyle/>
          <a:p>
            <a:pPr algn="ctr">
              <a:spcBef>
                <a:spcPts val="515"/>
              </a:spcBef>
            </a:pPr>
            <a:r>
              <a:rPr sz="1400" b="1" spc="-10" dirty="0">
                <a:solidFill>
                  <a:srgbClr val="FFFFFF"/>
                </a:solidFill>
                <a:latin typeface="メイリオ"/>
                <a:cs typeface="メイリオ"/>
              </a:rPr>
              <a:t>検討の動機</a:t>
            </a:r>
            <a:endParaRPr sz="1400">
              <a:latin typeface="メイリオ"/>
              <a:cs typeface="メイリオ"/>
            </a:endParaRPr>
          </a:p>
        </p:txBody>
      </p:sp>
      <p:sp>
        <p:nvSpPr>
          <p:cNvPr id="9" name="object 9"/>
          <p:cNvSpPr txBox="1"/>
          <p:nvPr/>
        </p:nvSpPr>
        <p:spPr>
          <a:xfrm>
            <a:off x="6304027" y="2480311"/>
            <a:ext cx="4055745" cy="4006481"/>
          </a:xfrm>
          <a:prstGeom prst="rect">
            <a:avLst/>
          </a:prstGeom>
          <a:ln w="25907">
            <a:solidFill>
              <a:srgbClr val="4F6128"/>
            </a:solidFill>
          </a:ln>
        </p:spPr>
        <p:txBody>
          <a:bodyPr vert="horz" wrap="square" lIns="0" tIns="132080" rIns="0" bIns="0" rtlCol="0">
            <a:spAutoFit/>
          </a:bodyPr>
          <a:lstStyle/>
          <a:p>
            <a:pPr marL="90170">
              <a:spcBef>
                <a:spcPts val="1040"/>
              </a:spcBef>
            </a:pPr>
            <a:r>
              <a:rPr sz="1300" b="1" spc="-20" dirty="0">
                <a:latin typeface="メイリオ"/>
                <a:cs typeface="メイリオ"/>
              </a:rPr>
              <a:t>（CBDCが対応すべき</a:t>
            </a:r>
            <a:r>
              <a:rPr sz="1300" b="1" spc="-10" dirty="0">
                <a:latin typeface="メイリオ"/>
                <a:cs typeface="メイリオ"/>
              </a:rPr>
              <a:t>「</a:t>
            </a:r>
            <a:r>
              <a:rPr sz="1300" b="1" spc="-20" dirty="0">
                <a:latin typeface="メイリオ"/>
                <a:cs typeface="メイリオ"/>
              </a:rPr>
              <a:t>基本</a:t>
            </a:r>
            <a:r>
              <a:rPr sz="1300" b="1" spc="-10" dirty="0">
                <a:latin typeface="メイリオ"/>
                <a:cs typeface="メイリオ"/>
              </a:rPr>
              <a:t>的</a:t>
            </a:r>
            <a:r>
              <a:rPr sz="1300" b="1" spc="-20" dirty="0">
                <a:latin typeface="メイリオ"/>
                <a:cs typeface="メイリオ"/>
              </a:rPr>
              <a:t>な課</a:t>
            </a:r>
            <a:r>
              <a:rPr sz="1300" b="1" spc="-10" dirty="0">
                <a:latin typeface="メイリオ"/>
                <a:cs typeface="メイリオ"/>
              </a:rPr>
              <a:t>題</a:t>
            </a:r>
            <a:r>
              <a:rPr sz="1300" b="1" spc="-20" dirty="0">
                <a:latin typeface="メイリオ"/>
                <a:cs typeface="メイリオ"/>
              </a:rPr>
              <a:t>」</a:t>
            </a:r>
            <a:r>
              <a:rPr sz="1300" b="1" spc="-50" dirty="0">
                <a:latin typeface="メイリオ"/>
                <a:cs typeface="メイリオ"/>
              </a:rPr>
              <a:t>）</a:t>
            </a:r>
            <a:endParaRPr sz="1300">
              <a:latin typeface="メイリオ"/>
              <a:cs typeface="メイリオ"/>
            </a:endParaRPr>
          </a:p>
          <a:p>
            <a:pPr marL="90170" marR="1652270" algn="just">
              <a:lnSpc>
                <a:spcPct val="128099"/>
              </a:lnSpc>
              <a:spcBef>
                <a:spcPts val="5"/>
              </a:spcBef>
            </a:pPr>
            <a:r>
              <a:rPr sz="1300" spc="-20" dirty="0">
                <a:latin typeface="メイリオ"/>
                <a:cs typeface="メイリオ"/>
              </a:rPr>
              <a:t>１．通貨・金融システムの安</a:t>
            </a:r>
            <a:r>
              <a:rPr sz="1300" spc="-50" dirty="0">
                <a:latin typeface="メイリオ"/>
                <a:cs typeface="メイリオ"/>
              </a:rPr>
              <a:t>定 </a:t>
            </a:r>
            <a:r>
              <a:rPr sz="1300" spc="-20" dirty="0">
                <a:latin typeface="メイリオ"/>
                <a:cs typeface="メイリオ"/>
              </a:rPr>
              <a:t>２．法的・ガバナンスの枠組</a:t>
            </a:r>
            <a:r>
              <a:rPr sz="1300" spc="-50" dirty="0">
                <a:latin typeface="メイリオ"/>
                <a:cs typeface="メイリオ"/>
              </a:rPr>
              <a:t>み </a:t>
            </a:r>
            <a:r>
              <a:rPr sz="1300" spc="-20" dirty="0">
                <a:latin typeface="メイリオ"/>
                <a:cs typeface="メイリオ"/>
              </a:rPr>
              <a:t>３．データプライバシ</a:t>
            </a:r>
            <a:r>
              <a:rPr sz="1300" spc="-50" dirty="0">
                <a:latin typeface="メイリオ"/>
                <a:cs typeface="メイリオ"/>
              </a:rPr>
              <a:t>ー</a:t>
            </a:r>
            <a:endParaRPr sz="1300">
              <a:latin typeface="メイリオ"/>
              <a:cs typeface="メイリオ"/>
            </a:endParaRPr>
          </a:p>
          <a:p>
            <a:pPr marL="90170">
              <a:spcBef>
                <a:spcPts val="445"/>
              </a:spcBef>
            </a:pPr>
            <a:r>
              <a:rPr sz="1300" spc="-25" dirty="0">
                <a:latin typeface="メイリオ"/>
                <a:cs typeface="メイリオ"/>
              </a:rPr>
              <a:t>４．</a:t>
            </a:r>
            <a:r>
              <a:rPr sz="1200" spc="-5" dirty="0">
                <a:latin typeface="メイリオ"/>
                <a:cs typeface="メイリオ"/>
              </a:rPr>
              <a:t>オペレーション上の強靭性とサイバーセキュリティ</a:t>
            </a:r>
            <a:endParaRPr sz="1200">
              <a:latin typeface="メイリオ"/>
              <a:cs typeface="メイリオ"/>
            </a:endParaRPr>
          </a:p>
          <a:p>
            <a:pPr marL="90170">
              <a:spcBef>
                <a:spcPts val="445"/>
              </a:spcBef>
            </a:pPr>
            <a:r>
              <a:rPr sz="1300" spc="-20" dirty="0">
                <a:latin typeface="メイリオ"/>
                <a:cs typeface="メイリオ"/>
              </a:rPr>
              <a:t>５．競</a:t>
            </a:r>
            <a:r>
              <a:rPr sz="1300" spc="-50" dirty="0">
                <a:latin typeface="メイリオ"/>
                <a:cs typeface="メイリオ"/>
              </a:rPr>
              <a:t>争</a:t>
            </a:r>
            <a:endParaRPr sz="1300">
              <a:latin typeface="メイリオ"/>
              <a:cs typeface="メイリオ"/>
            </a:endParaRPr>
          </a:p>
          <a:p>
            <a:pPr marL="90170" marR="2804795">
              <a:lnSpc>
                <a:spcPts val="2000"/>
              </a:lnSpc>
              <a:spcBef>
                <a:spcPts val="135"/>
              </a:spcBef>
            </a:pPr>
            <a:r>
              <a:rPr sz="1300" spc="-20" dirty="0">
                <a:latin typeface="メイリオ"/>
                <a:cs typeface="メイリオ"/>
              </a:rPr>
              <a:t>６．不正な金</a:t>
            </a:r>
            <a:r>
              <a:rPr sz="1300" spc="-50" dirty="0">
                <a:latin typeface="メイリオ"/>
                <a:cs typeface="メイリオ"/>
              </a:rPr>
              <a:t>融 </a:t>
            </a:r>
            <a:r>
              <a:rPr sz="1300" spc="-20" dirty="0">
                <a:latin typeface="メイリオ"/>
                <a:cs typeface="メイリオ"/>
              </a:rPr>
              <a:t>７．波及効</a:t>
            </a:r>
            <a:r>
              <a:rPr sz="1300" spc="-50" dirty="0">
                <a:latin typeface="メイリオ"/>
                <a:cs typeface="メイリオ"/>
              </a:rPr>
              <a:t>果</a:t>
            </a:r>
            <a:endParaRPr sz="1300">
              <a:latin typeface="メイリオ"/>
              <a:cs typeface="メイリオ"/>
            </a:endParaRPr>
          </a:p>
          <a:p>
            <a:pPr marL="90170">
              <a:spcBef>
                <a:spcPts val="305"/>
              </a:spcBef>
            </a:pPr>
            <a:r>
              <a:rPr sz="1300" spc="-20" dirty="0">
                <a:latin typeface="メイリオ"/>
                <a:cs typeface="メイリオ"/>
              </a:rPr>
              <a:t>８．エネルギーと環</a:t>
            </a:r>
            <a:r>
              <a:rPr sz="1300" spc="-50" dirty="0">
                <a:latin typeface="メイリオ"/>
                <a:cs typeface="メイリオ"/>
              </a:rPr>
              <a:t>境</a:t>
            </a:r>
            <a:endParaRPr sz="1300">
              <a:latin typeface="メイリオ"/>
              <a:cs typeface="メイリオ"/>
            </a:endParaRPr>
          </a:p>
          <a:p>
            <a:pPr marL="90170" marR="1323975">
              <a:lnSpc>
                <a:spcPct val="128499"/>
              </a:lnSpc>
              <a:spcBef>
                <a:spcPts val="890"/>
              </a:spcBef>
            </a:pPr>
            <a:r>
              <a:rPr sz="1300" b="1" spc="-25" dirty="0">
                <a:latin typeface="メイリオ"/>
                <a:cs typeface="メイリオ"/>
              </a:rPr>
              <a:t>（CBDC</a:t>
            </a:r>
            <a:r>
              <a:rPr sz="1300" b="1" spc="-20" dirty="0">
                <a:latin typeface="メイリオ"/>
                <a:cs typeface="メイリオ"/>
              </a:rPr>
              <a:t>がもたら</a:t>
            </a:r>
            <a:r>
              <a:rPr sz="1300" b="1" spc="-25" dirty="0">
                <a:latin typeface="メイリオ"/>
                <a:cs typeface="メイリオ"/>
              </a:rPr>
              <a:t>す「機会」</a:t>
            </a:r>
            <a:r>
              <a:rPr sz="1300" b="1" spc="-50" dirty="0">
                <a:latin typeface="メイリオ"/>
                <a:cs typeface="メイリオ"/>
              </a:rPr>
              <a:t>）</a:t>
            </a:r>
            <a:r>
              <a:rPr sz="1300" b="1" spc="500" dirty="0">
                <a:latin typeface="メイリオ"/>
                <a:cs typeface="メイリオ"/>
              </a:rPr>
              <a:t> </a:t>
            </a:r>
            <a:r>
              <a:rPr sz="1300" spc="-20" dirty="0">
                <a:latin typeface="メイリオ"/>
                <a:cs typeface="メイリオ"/>
              </a:rPr>
              <a:t>９．デジタル経済とイノベーショ</a:t>
            </a:r>
            <a:r>
              <a:rPr sz="1300" spc="-50" dirty="0">
                <a:latin typeface="メイリオ"/>
                <a:cs typeface="メイリオ"/>
              </a:rPr>
              <a:t>ン </a:t>
            </a:r>
            <a:r>
              <a:rPr sz="1300" spc="-20" dirty="0">
                <a:latin typeface="メイリオ"/>
                <a:cs typeface="メイリオ"/>
              </a:rPr>
              <a:t>10．金融包</a:t>
            </a:r>
            <a:r>
              <a:rPr sz="1300" spc="-50" dirty="0">
                <a:latin typeface="メイリオ"/>
                <a:cs typeface="メイリオ"/>
              </a:rPr>
              <a:t>摂</a:t>
            </a:r>
            <a:endParaRPr sz="1300">
              <a:latin typeface="メイリオ"/>
              <a:cs typeface="メイリオ"/>
            </a:endParaRPr>
          </a:p>
          <a:p>
            <a:pPr marL="459740" indent="-370205">
              <a:spcBef>
                <a:spcPts val="430"/>
              </a:spcBef>
              <a:buSzPct val="92307"/>
              <a:buAutoNum type="arabicPeriod" startAt="11"/>
              <a:tabLst>
                <a:tab pos="460375" algn="l"/>
              </a:tabLst>
            </a:pPr>
            <a:r>
              <a:rPr sz="1300" spc="-20" dirty="0">
                <a:latin typeface="メイリオ"/>
                <a:cs typeface="メイリオ"/>
              </a:rPr>
              <a:t>公共部門との間の決</a:t>
            </a:r>
            <a:r>
              <a:rPr sz="1300" spc="-50" dirty="0">
                <a:latin typeface="メイリオ"/>
                <a:cs typeface="メイリオ"/>
              </a:rPr>
              <a:t>済</a:t>
            </a:r>
            <a:endParaRPr sz="1300">
              <a:latin typeface="メイリオ"/>
              <a:cs typeface="メイリオ"/>
            </a:endParaRPr>
          </a:p>
          <a:p>
            <a:pPr marL="459740" indent="-370205">
              <a:spcBef>
                <a:spcPts val="445"/>
              </a:spcBef>
              <a:buSzPct val="92307"/>
              <a:buAutoNum type="arabicPeriod" startAt="11"/>
              <a:tabLst>
                <a:tab pos="460375" algn="l"/>
              </a:tabLst>
            </a:pPr>
            <a:r>
              <a:rPr sz="1300" spc="-20" dirty="0">
                <a:latin typeface="メイリオ"/>
                <a:cs typeface="メイリオ"/>
              </a:rPr>
              <a:t>クロスボーダー機</a:t>
            </a:r>
            <a:r>
              <a:rPr sz="1300" spc="-50" dirty="0">
                <a:latin typeface="メイリオ"/>
                <a:cs typeface="メイリオ"/>
              </a:rPr>
              <a:t>能</a:t>
            </a:r>
            <a:endParaRPr sz="1300">
              <a:latin typeface="メイリオ"/>
              <a:cs typeface="メイリオ"/>
            </a:endParaRPr>
          </a:p>
          <a:p>
            <a:pPr marL="460375" indent="-370840">
              <a:spcBef>
                <a:spcPts val="445"/>
              </a:spcBef>
              <a:buSzPct val="92307"/>
              <a:buAutoNum type="arabicPeriod" startAt="11"/>
              <a:tabLst>
                <a:tab pos="461009" algn="l"/>
              </a:tabLst>
            </a:pPr>
            <a:r>
              <a:rPr sz="1300" spc="-25" dirty="0">
                <a:latin typeface="メイリオ"/>
                <a:cs typeface="メイリオ"/>
              </a:rPr>
              <a:t>国際開</a:t>
            </a:r>
            <a:r>
              <a:rPr sz="1300" spc="-50" dirty="0">
                <a:latin typeface="メイリオ"/>
                <a:cs typeface="メイリオ"/>
              </a:rPr>
              <a:t>発</a:t>
            </a:r>
            <a:endParaRPr sz="1300">
              <a:latin typeface="メイリオ"/>
              <a:cs typeface="メイリオ"/>
            </a:endParaRPr>
          </a:p>
        </p:txBody>
      </p:sp>
      <p:sp>
        <p:nvSpPr>
          <p:cNvPr id="10" name="object 10"/>
          <p:cNvSpPr txBox="1"/>
          <p:nvPr/>
        </p:nvSpPr>
        <p:spPr>
          <a:xfrm>
            <a:off x="1694180" y="879474"/>
            <a:ext cx="4491355" cy="955040"/>
          </a:xfrm>
          <a:prstGeom prst="rect">
            <a:avLst/>
          </a:prstGeom>
        </p:spPr>
        <p:txBody>
          <a:bodyPr vert="horz" wrap="square" lIns="0" tIns="32384" rIns="0" bIns="0" rtlCol="0">
            <a:spAutoFit/>
          </a:bodyPr>
          <a:lstStyle/>
          <a:p>
            <a:pPr marL="264160" marR="5080" indent="-251460">
              <a:lnSpc>
                <a:spcPts val="1800"/>
              </a:lnSpc>
              <a:spcBef>
                <a:spcPts val="254"/>
              </a:spcBef>
              <a:buFont typeface="Wingdings"/>
              <a:buChar char=""/>
              <a:tabLst>
                <a:tab pos="264160" algn="l"/>
              </a:tabLst>
            </a:pPr>
            <a:r>
              <a:rPr sz="1600" spc="-10" dirty="0">
                <a:latin typeface="メイリオ"/>
                <a:cs typeface="メイリオ"/>
              </a:rPr>
              <a:t>2020</a:t>
            </a:r>
            <a:r>
              <a:rPr sz="1600" spc="-25" dirty="0">
                <a:latin typeface="メイリオ"/>
                <a:cs typeface="メイリオ"/>
              </a:rPr>
              <a:t>年</a:t>
            </a:r>
            <a:r>
              <a:rPr sz="1600" spc="-10" dirty="0">
                <a:latin typeface="メイリオ"/>
                <a:cs typeface="メイリオ"/>
              </a:rPr>
              <a:t>10</a:t>
            </a:r>
            <a:r>
              <a:rPr sz="1600" spc="-20" dirty="0">
                <a:latin typeface="メイリオ"/>
                <a:cs typeface="メイリオ"/>
              </a:rPr>
              <a:t>月、</a:t>
            </a:r>
            <a:r>
              <a:rPr sz="1600" b="1" spc="-25" dirty="0">
                <a:solidFill>
                  <a:srgbClr val="006FC0"/>
                </a:solidFill>
                <a:latin typeface="メイリオ"/>
                <a:cs typeface="メイリオ"/>
              </a:rPr>
              <a:t>７つの</a:t>
            </a:r>
            <a:r>
              <a:rPr sz="1600" b="1" spc="-10" dirty="0">
                <a:solidFill>
                  <a:srgbClr val="006FC0"/>
                </a:solidFill>
                <a:latin typeface="メイリオ"/>
                <a:cs typeface="メイリオ"/>
              </a:rPr>
              <a:t>主</a:t>
            </a:r>
            <a:r>
              <a:rPr sz="1600" b="1" spc="-25" dirty="0">
                <a:solidFill>
                  <a:srgbClr val="006FC0"/>
                </a:solidFill>
                <a:latin typeface="メイリオ"/>
                <a:cs typeface="メイリオ"/>
              </a:rPr>
              <a:t>要中</a:t>
            </a:r>
            <a:r>
              <a:rPr sz="1600" b="1" spc="-10" dirty="0">
                <a:solidFill>
                  <a:srgbClr val="006FC0"/>
                </a:solidFill>
                <a:latin typeface="メイリオ"/>
                <a:cs typeface="メイリオ"/>
              </a:rPr>
              <a:t>央</a:t>
            </a:r>
            <a:r>
              <a:rPr sz="1600" b="1" spc="-25" dirty="0">
                <a:solidFill>
                  <a:srgbClr val="006FC0"/>
                </a:solidFill>
                <a:latin typeface="メイリオ"/>
                <a:cs typeface="メイリオ"/>
              </a:rPr>
              <a:t>銀行</a:t>
            </a:r>
            <a:r>
              <a:rPr sz="1600" spc="-25" dirty="0">
                <a:latin typeface="メイリオ"/>
                <a:cs typeface="メイリオ"/>
              </a:rPr>
              <a:t>（</a:t>
            </a:r>
            <a:r>
              <a:rPr sz="1600" spc="-10" dirty="0">
                <a:latin typeface="メイリオ"/>
                <a:cs typeface="メイリオ"/>
              </a:rPr>
              <a:t>日</a:t>
            </a:r>
            <a:r>
              <a:rPr sz="1600" spc="-25" dirty="0">
                <a:latin typeface="メイリオ"/>
                <a:cs typeface="メイリオ"/>
              </a:rPr>
              <a:t>、米</a:t>
            </a:r>
            <a:r>
              <a:rPr sz="1600" spc="-50" dirty="0">
                <a:latin typeface="メイリオ"/>
                <a:cs typeface="メイリオ"/>
              </a:rPr>
              <a:t>、</a:t>
            </a:r>
            <a:r>
              <a:rPr sz="1600" spc="-25" dirty="0">
                <a:latin typeface="メイリオ"/>
                <a:cs typeface="メイリオ"/>
              </a:rPr>
              <a:t>ユーロ、英、カナダ、スイス、ス</a:t>
            </a:r>
            <a:r>
              <a:rPr sz="1600" spc="-10" dirty="0">
                <a:latin typeface="メイリオ"/>
                <a:cs typeface="メイリオ"/>
              </a:rPr>
              <a:t>ウ</a:t>
            </a:r>
            <a:r>
              <a:rPr sz="1600" spc="-25" dirty="0">
                <a:latin typeface="メイリオ"/>
                <a:cs typeface="メイリオ"/>
              </a:rPr>
              <a:t>ェー</a:t>
            </a:r>
            <a:r>
              <a:rPr sz="1600" spc="-50" dirty="0">
                <a:latin typeface="メイリオ"/>
                <a:cs typeface="メイリオ"/>
              </a:rPr>
              <a:t>デ</a:t>
            </a:r>
            <a:endParaRPr sz="1600">
              <a:latin typeface="メイリオ"/>
              <a:cs typeface="メイリオ"/>
            </a:endParaRPr>
          </a:p>
          <a:p>
            <a:pPr marL="264160" marR="210185">
              <a:lnSpc>
                <a:spcPts val="1800"/>
              </a:lnSpc>
            </a:pPr>
            <a:r>
              <a:rPr sz="1600" spc="-25" dirty="0">
                <a:latin typeface="メイリオ"/>
                <a:cs typeface="メイリオ"/>
              </a:rPr>
              <a:t>ン）と国際決済銀行は、一般利用</a:t>
            </a:r>
            <a:r>
              <a:rPr sz="1600" spc="-10" dirty="0">
                <a:latin typeface="メイリオ"/>
                <a:cs typeface="メイリオ"/>
              </a:rPr>
              <a:t>型</a:t>
            </a:r>
            <a:r>
              <a:rPr sz="1600" spc="-20" dirty="0">
                <a:latin typeface="メイリオ"/>
                <a:cs typeface="メイリオ"/>
              </a:rPr>
              <a:t>CBDC</a:t>
            </a:r>
            <a:r>
              <a:rPr sz="1600" spc="-50" dirty="0">
                <a:latin typeface="メイリオ"/>
                <a:cs typeface="メイリオ"/>
              </a:rPr>
              <a:t>に</a:t>
            </a:r>
            <a:r>
              <a:rPr sz="1600" spc="-25" dirty="0">
                <a:latin typeface="メイリオ"/>
                <a:cs typeface="メイリオ"/>
              </a:rPr>
              <a:t>求められる「基本原則」を公表</a:t>
            </a:r>
            <a:r>
              <a:rPr sz="1600" spc="-50" dirty="0">
                <a:latin typeface="メイリオ"/>
                <a:cs typeface="メイリオ"/>
              </a:rPr>
              <a:t>。</a:t>
            </a:r>
            <a:endParaRPr sz="1600">
              <a:latin typeface="メイリオ"/>
              <a:cs typeface="メイリオ"/>
            </a:endParaRPr>
          </a:p>
        </p:txBody>
      </p:sp>
      <p:sp>
        <p:nvSpPr>
          <p:cNvPr id="11" name="object 11"/>
          <p:cNvSpPr txBox="1"/>
          <p:nvPr/>
        </p:nvSpPr>
        <p:spPr>
          <a:xfrm>
            <a:off x="6303265" y="2046733"/>
            <a:ext cx="4069079" cy="280205"/>
          </a:xfrm>
          <a:prstGeom prst="rect">
            <a:avLst/>
          </a:prstGeom>
          <a:solidFill>
            <a:srgbClr val="77923B"/>
          </a:solidFill>
        </p:spPr>
        <p:txBody>
          <a:bodyPr vert="horz" wrap="square" lIns="0" tIns="64135" rIns="0" bIns="0" rtlCol="0">
            <a:spAutoFit/>
          </a:bodyPr>
          <a:lstStyle/>
          <a:p>
            <a:pPr marL="2540" algn="ctr">
              <a:spcBef>
                <a:spcPts val="505"/>
              </a:spcBef>
            </a:pPr>
            <a:r>
              <a:rPr sz="1400" b="1" spc="-20" dirty="0">
                <a:solidFill>
                  <a:srgbClr val="FFFFFF"/>
                </a:solidFill>
                <a:latin typeface="メイリオ"/>
                <a:cs typeface="メイリオ"/>
              </a:rPr>
              <a:t>公共政策上の原則</a:t>
            </a:r>
            <a:endParaRPr sz="1400">
              <a:latin typeface="メイリオ"/>
              <a:cs typeface="メイリオ"/>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3732" y="-395485"/>
            <a:ext cx="39878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２．主要国における検討状況</a:t>
            </a:r>
          </a:p>
        </p:txBody>
      </p:sp>
      <p:sp>
        <p:nvSpPr>
          <p:cNvPr id="4" name="object 4"/>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83</a:t>
            </a:fld>
            <a:endParaRPr spc="-25" dirty="0"/>
          </a:p>
        </p:txBody>
      </p:sp>
      <p:graphicFrame>
        <p:nvGraphicFramePr>
          <p:cNvPr id="3" name="object 3"/>
          <p:cNvGraphicFramePr>
            <a:graphicFrameLocks noGrp="1"/>
          </p:cNvGraphicFramePr>
          <p:nvPr/>
        </p:nvGraphicFramePr>
        <p:xfrm>
          <a:off x="1860411" y="928498"/>
          <a:ext cx="8422005" cy="5497195"/>
        </p:xfrm>
        <a:graphic>
          <a:graphicData uri="http://schemas.openxmlformats.org/drawingml/2006/table">
            <a:tbl>
              <a:tblPr firstRow="1" bandRow="1">
                <a:tableStyleId>{2D5ABB26-0587-4C30-8999-92F81FD0307C}</a:tableStyleId>
              </a:tblPr>
              <a:tblGrid>
                <a:gridCol w="720090">
                  <a:extLst>
                    <a:ext uri="{9D8B030D-6E8A-4147-A177-3AD203B41FA5}">
                      <a16:colId xmlns:a16="http://schemas.microsoft.com/office/drawing/2014/main" val="20000"/>
                    </a:ext>
                  </a:extLst>
                </a:gridCol>
                <a:gridCol w="7701915">
                  <a:extLst>
                    <a:ext uri="{9D8B030D-6E8A-4147-A177-3AD203B41FA5}">
                      <a16:colId xmlns:a16="http://schemas.microsoft.com/office/drawing/2014/main" val="20001"/>
                    </a:ext>
                  </a:extLst>
                </a:gridCol>
              </a:tblGrid>
              <a:tr h="1413510">
                <a:tc>
                  <a:txBody>
                    <a:bodyPr/>
                    <a:lstStyle/>
                    <a:p>
                      <a:pPr marL="58419">
                        <a:lnSpc>
                          <a:spcPct val="100000"/>
                        </a:lnSpc>
                        <a:spcBef>
                          <a:spcPts val="675"/>
                        </a:spcBef>
                      </a:pPr>
                      <a:r>
                        <a:rPr sz="1500" spc="-25" dirty="0">
                          <a:latin typeface="メイリオ"/>
                          <a:cs typeface="メイリオ"/>
                        </a:rPr>
                        <a:t>ユーロ</a:t>
                      </a:r>
                      <a:endParaRPr sz="1500">
                        <a:latin typeface="メイリオ"/>
                        <a:cs typeface="メイリオ"/>
                      </a:endParaRPr>
                    </a:p>
                  </a:txBody>
                  <a:tcPr marL="0" marR="0" marT="857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344805" marR="634365" indent="-287020">
                        <a:lnSpc>
                          <a:spcPct val="100000"/>
                        </a:lnSpc>
                        <a:spcBef>
                          <a:spcPts val="1185"/>
                        </a:spcBef>
                        <a:buFont typeface="Wingdings"/>
                        <a:buChar char=""/>
                        <a:tabLst>
                          <a:tab pos="344805" algn="l"/>
                          <a:tab pos="345440" algn="l"/>
                        </a:tabLst>
                      </a:pPr>
                      <a:r>
                        <a:rPr sz="1600" spc="-10" dirty="0">
                          <a:latin typeface="メイリオ"/>
                          <a:cs typeface="メイリオ"/>
                        </a:rPr>
                        <a:t>2021</a:t>
                      </a:r>
                      <a:r>
                        <a:rPr sz="1600" spc="-25" dirty="0">
                          <a:latin typeface="メイリオ"/>
                          <a:cs typeface="メイリオ"/>
                        </a:rPr>
                        <a:t>年</a:t>
                      </a:r>
                      <a:r>
                        <a:rPr sz="1600" spc="-10" dirty="0">
                          <a:latin typeface="メイリオ"/>
                          <a:cs typeface="メイリオ"/>
                        </a:rPr>
                        <a:t>7</a:t>
                      </a:r>
                      <a:r>
                        <a:rPr sz="1600" spc="-25" dirty="0">
                          <a:latin typeface="メイリオ"/>
                          <a:cs typeface="メイリオ"/>
                        </a:rPr>
                        <a:t>月、ECB政策理</a:t>
                      </a:r>
                      <a:r>
                        <a:rPr sz="1600" spc="-10" dirty="0">
                          <a:latin typeface="メイリオ"/>
                          <a:cs typeface="メイリオ"/>
                        </a:rPr>
                        <a:t>事</a:t>
                      </a:r>
                      <a:r>
                        <a:rPr sz="1600" spc="-25" dirty="0">
                          <a:latin typeface="メイリオ"/>
                          <a:cs typeface="メイリオ"/>
                        </a:rPr>
                        <a:t>会は</a:t>
                      </a:r>
                      <a:r>
                        <a:rPr sz="1600" spc="-10" dirty="0">
                          <a:latin typeface="メイリオ"/>
                          <a:cs typeface="メイリオ"/>
                        </a:rPr>
                        <a:t>、</a:t>
                      </a:r>
                      <a:r>
                        <a:rPr sz="1600" spc="-25" dirty="0">
                          <a:latin typeface="メイリオ"/>
                          <a:cs typeface="メイリオ"/>
                        </a:rPr>
                        <a:t>デジ</a:t>
                      </a:r>
                      <a:r>
                        <a:rPr sz="1600" spc="-10" dirty="0">
                          <a:latin typeface="メイリオ"/>
                          <a:cs typeface="メイリオ"/>
                        </a:rPr>
                        <a:t>タ</a:t>
                      </a:r>
                      <a:r>
                        <a:rPr sz="1600" spc="-25" dirty="0">
                          <a:latin typeface="メイリオ"/>
                          <a:cs typeface="メイリオ"/>
                        </a:rPr>
                        <a:t>ルユ</a:t>
                      </a:r>
                      <a:r>
                        <a:rPr sz="1600" spc="-10" dirty="0">
                          <a:latin typeface="メイリオ"/>
                          <a:cs typeface="メイリオ"/>
                        </a:rPr>
                        <a:t>ー</a:t>
                      </a:r>
                      <a:r>
                        <a:rPr sz="1600" spc="-25" dirty="0">
                          <a:latin typeface="メイリオ"/>
                          <a:cs typeface="メイリオ"/>
                        </a:rPr>
                        <a:t>ロ・</a:t>
                      </a:r>
                      <a:r>
                        <a:rPr sz="1600" spc="-10" dirty="0">
                          <a:latin typeface="メイリオ"/>
                          <a:cs typeface="メイリオ"/>
                        </a:rPr>
                        <a:t>プ</a:t>
                      </a:r>
                      <a:r>
                        <a:rPr sz="1600" spc="-25" dirty="0">
                          <a:latin typeface="メイリオ"/>
                          <a:cs typeface="メイリオ"/>
                        </a:rPr>
                        <a:t>ロジ</a:t>
                      </a:r>
                      <a:r>
                        <a:rPr sz="1600" spc="-10" dirty="0">
                          <a:latin typeface="メイリオ"/>
                          <a:cs typeface="メイリオ"/>
                        </a:rPr>
                        <a:t>ェ</a:t>
                      </a:r>
                      <a:r>
                        <a:rPr sz="1600" spc="-25" dirty="0">
                          <a:latin typeface="メイリオ"/>
                          <a:cs typeface="メイリオ"/>
                        </a:rPr>
                        <a:t>クト</a:t>
                      </a:r>
                      <a:r>
                        <a:rPr sz="1600" spc="-10" dirty="0">
                          <a:latin typeface="メイリオ"/>
                          <a:cs typeface="メイリオ"/>
                        </a:rPr>
                        <a:t>の</a:t>
                      </a:r>
                      <a:r>
                        <a:rPr sz="1600" spc="-25" dirty="0">
                          <a:latin typeface="メイリオ"/>
                          <a:cs typeface="メイリオ"/>
                        </a:rPr>
                        <a:t>「調</a:t>
                      </a:r>
                      <a:r>
                        <a:rPr sz="1600" spc="-50" dirty="0">
                          <a:latin typeface="メイリオ"/>
                          <a:cs typeface="メイリオ"/>
                        </a:rPr>
                        <a:t>査</a:t>
                      </a:r>
                      <a:r>
                        <a:rPr sz="1600" spc="-25" dirty="0">
                          <a:latin typeface="メイリオ"/>
                          <a:cs typeface="メイリオ"/>
                        </a:rPr>
                        <a:t>フェーズ」の開始を決定</a:t>
                      </a:r>
                      <a:r>
                        <a:rPr sz="1600" spc="-20" dirty="0">
                          <a:latin typeface="メイリオ"/>
                          <a:cs typeface="メイリオ"/>
                        </a:rPr>
                        <a:t>。</a:t>
                      </a:r>
                      <a:r>
                        <a:rPr sz="1600" b="1" spc="-25" dirty="0">
                          <a:solidFill>
                            <a:srgbClr val="006FC0"/>
                          </a:solidFill>
                          <a:latin typeface="メイリオ"/>
                          <a:cs typeface="メイリオ"/>
                        </a:rPr>
                        <a:t>調査フ</a:t>
                      </a:r>
                      <a:r>
                        <a:rPr sz="1600" b="1" spc="-10" dirty="0">
                          <a:solidFill>
                            <a:srgbClr val="006FC0"/>
                          </a:solidFill>
                          <a:latin typeface="メイリオ"/>
                          <a:cs typeface="メイリオ"/>
                        </a:rPr>
                        <a:t>ェ</a:t>
                      </a:r>
                      <a:r>
                        <a:rPr sz="1600" b="1" spc="-25" dirty="0">
                          <a:solidFill>
                            <a:srgbClr val="006FC0"/>
                          </a:solidFill>
                          <a:latin typeface="メイリオ"/>
                          <a:cs typeface="メイリオ"/>
                        </a:rPr>
                        <a:t>ーズ</a:t>
                      </a:r>
                      <a:r>
                        <a:rPr sz="1600" b="1" spc="-10" dirty="0">
                          <a:solidFill>
                            <a:srgbClr val="006FC0"/>
                          </a:solidFill>
                          <a:latin typeface="メイリオ"/>
                          <a:cs typeface="メイリオ"/>
                        </a:rPr>
                        <a:t>は2023年10</a:t>
                      </a:r>
                      <a:r>
                        <a:rPr sz="1600" b="1" spc="-25" dirty="0">
                          <a:solidFill>
                            <a:srgbClr val="006FC0"/>
                          </a:solidFill>
                          <a:latin typeface="メイリオ"/>
                          <a:cs typeface="メイリオ"/>
                        </a:rPr>
                        <a:t>月</a:t>
                      </a:r>
                      <a:r>
                        <a:rPr sz="1600" spc="-20" dirty="0">
                          <a:latin typeface="メイリオ"/>
                          <a:cs typeface="メイリオ"/>
                        </a:rPr>
                        <a:t>まで</a:t>
                      </a:r>
                      <a:r>
                        <a:rPr sz="1600" spc="-25" dirty="0">
                          <a:latin typeface="メイリオ"/>
                          <a:cs typeface="メイリオ"/>
                        </a:rPr>
                        <a:t>実施</a:t>
                      </a:r>
                      <a:r>
                        <a:rPr sz="1600" spc="-50" dirty="0">
                          <a:latin typeface="メイリオ"/>
                          <a:cs typeface="メイリオ"/>
                        </a:rPr>
                        <a:t>。</a:t>
                      </a:r>
                      <a:endParaRPr sz="1600">
                        <a:latin typeface="メイリオ"/>
                        <a:cs typeface="メイリオ"/>
                      </a:endParaRPr>
                    </a:p>
                    <a:p>
                      <a:pPr marL="344805" indent="-287020">
                        <a:lnSpc>
                          <a:spcPct val="100000"/>
                        </a:lnSpc>
                        <a:spcBef>
                          <a:spcPts val="600"/>
                        </a:spcBef>
                        <a:buFont typeface="Wingdings"/>
                        <a:buChar char=""/>
                        <a:tabLst>
                          <a:tab pos="344805" algn="l"/>
                          <a:tab pos="345440" algn="l"/>
                        </a:tabLst>
                      </a:pPr>
                      <a:r>
                        <a:rPr sz="1600" spc="-30" dirty="0">
                          <a:latin typeface="メイリオ"/>
                          <a:cs typeface="メイリオ"/>
                        </a:rPr>
                        <a:t>「２年間の調査フェーズの終了時</a:t>
                      </a:r>
                      <a:r>
                        <a:rPr sz="1600" spc="-25" dirty="0">
                          <a:latin typeface="メイリオ"/>
                          <a:cs typeface="メイリオ"/>
                        </a:rPr>
                        <a:t>点で、</a:t>
                      </a:r>
                      <a:r>
                        <a:rPr sz="1600" b="1" spc="-20" dirty="0">
                          <a:solidFill>
                            <a:srgbClr val="006FC0"/>
                          </a:solidFill>
                          <a:latin typeface="メイリオ"/>
                          <a:cs typeface="メイリオ"/>
                        </a:rPr>
                        <a:t>CBDC</a:t>
                      </a:r>
                      <a:r>
                        <a:rPr sz="1600" b="1" spc="-30" dirty="0">
                          <a:solidFill>
                            <a:srgbClr val="006FC0"/>
                          </a:solidFill>
                          <a:latin typeface="メイリオ"/>
                          <a:cs typeface="メイリオ"/>
                        </a:rPr>
                        <a:t>の実現について判断</a:t>
                      </a:r>
                      <a:r>
                        <a:rPr sz="1600" spc="-30" dirty="0">
                          <a:latin typeface="メイリオ"/>
                          <a:cs typeface="メイリオ"/>
                        </a:rPr>
                        <a:t>」</a:t>
                      </a:r>
                      <a:r>
                        <a:rPr sz="1600" spc="-20" dirty="0">
                          <a:latin typeface="メイリオ"/>
                          <a:cs typeface="メイリオ"/>
                        </a:rPr>
                        <a:t>（ECB</a:t>
                      </a:r>
                      <a:r>
                        <a:rPr sz="1600" spc="-30" dirty="0">
                          <a:latin typeface="メイリオ"/>
                          <a:cs typeface="メイリオ"/>
                        </a:rPr>
                        <a:t>ラ</a:t>
                      </a:r>
                      <a:r>
                        <a:rPr sz="1600" spc="-50" dirty="0">
                          <a:latin typeface="メイリオ"/>
                          <a:cs typeface="メイリオ"/>
                        </a:rPr>
                        <a:t>ガ</a:t>
                      </a:r>
                      <a:endParaRPr sz="1600">
                        <a:latin typeface="メイリオ"/>
                        <a:cs typeface="メイリオ"/>
                      </a:endParaRPr>
                    </a:p>
                    <a:p>
                      <a:pPr marL="344805">
                        <a:lnSpc>
                          <a:spcPct val="100000"/>
                        </a:lnSpc>
                        <a:spcBef>
                          <a:spcPts val="5"/>
                        </a:spcBef>
                      </a:pPr>
                      <a:r>
                        <a:rPr sz="1600" spc="-25" dirty="0">
                          <a:latin typeface="メイリオ"/>
                          <a:cs typeface="メイリオ"/>
                        </a:rPr>
                        <a:t>ルド総裁）</a:t>
                      </a:r>
                      <a:r>
                        <a:rPr sz="1600" spc="-50" dirty="0">
                          <a:latin typeface="メイリオ"/>
                          <a:cs typeface="メイリオ"/>
                        </a:rPr>
                        <a:t>。</a:t>
                      </a:r>
                      <a:endParaRPr sz="1600">
                        <a:latin typeface="メイリオ"/>
                        <a:cs typeface="メイリオ"/>
                      </a:endParaRPr>
                    </a:p>
                  </a:txBody>
                  <a:tcPr marL="0" marR="0" marT="15049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2174875">
                <a:tc>
                  <a:txBody>
                    <a:bodyPr/>
                    <a:lstStyle/>
                    <a:p>
                      <a:pPr marL="58419">
                        <a:lnSpc>
                          <a:spcPct val="100000"/>
                        </a:lnSpc>
                        <a:spcBef>
                          <a:spcPts val="1005"/>
                        </a:spcBef>
                        <a:tabLst>
                          <a:tab pos="439420" algn="l"/>
                        </a:tabLst>
                      </a:pPr>
                      <a:r>
                        <a:rPr sz="1500" spc="-50" dirty="0">
                          <a:latin typeface="メイリオ"/>
                          <a:cs typeface="メイリオ"/>
                        </a:rPr>
                        <a:t>米</a:t>
                      </a:r>
                      <a:r>
                        <a:rPr sz="1500" dirty="0">
                          <a:latin typeface="メイリオ"/>
                          <a:cs typeface="メイリオ"/>
                        </a:rPr>
                        <a:t>	</a:t>
                      </a:r>
                      <a:r>
                        <a:rPr sz="1500" spc="-50" dirty="0">
                          <a:latin typeface="メイリオ"/>
                          <a:cs typeface="メイリオ"/>
                        </a:rPr>
                        <a:t>国</a:t>
                      </a:r>
                      <a:endParaRPr sz="1500">
                        <a:latin typeface="メイリオ"/>
                        <a:cs typeface="メイリオ"/>
                      </a:endParaRPr>
                    </a:p>
                  </a:txBody>
                  <a:tcPr marL="0" marR="0" marT="1276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344805" marR="205740" indent="-287020">
                        <a:lnSpc>
                          <a:spcPct val="100000"/>
                        </a:lnSpc>
                        <a:spcBef>
                          <a:spcPts val="705"/>
                        </a:spcBef>
                        <a:buFont typeface="Wingdings"/>
                        <a:buChar char=""/>
                        <a:tabLst>
                          <a:tab pos="344805" algn="l"/>
                          <a:tab pos="345440" algn="l"/>
                        </a:tabLst>
                      </a:pPr>
                      <a:r>
                        <a:rPr sz="1600" spc="-25" dirty="0">
                          <a:latin typeface="メイリオ"/>
                          <a:cs typeface="メイリオ"/>
                        </a:rPr>
                        <a:t>FRBは、</a:t>
                      </a:r>
                      <a:r>
                        <a:rPr sz="1600" spc="-10" dirty="0">
                          <a:latin typeface="メイリオ"/>
                          <a:cs typeface="メイリオ"/>
                        </a:rPr>
                        <a:t>2022</a:t>
                      </a:r>
                      <a:r>
                        <a:rPr sz="1600" spc="-25" dirty="0">
                          <a:latin typeface="メイリオ"/>
                          <a:cs typeface="メイリオ"/>
                        </a:rPr>
                        <a:t>年１月、</a:t>
                      </a:r>
                      <a:r>
                        <a:rPr sz="1600" spc="-20" dirty="0">
                          <a:latin typeface="メイリオ"/>
                          <a:cs typeface="メイリオ"/>
                        </a:rPr>
                        <a:t>CBDC</a:t>
                      </a:r>
                      <a:r>
                        <a:rPr sz="1600" spc="-25" dirty="0">
                          <a:latin typeface="メイリオ"/>
                          <a:cs typeface="メイリオ"/>
                        </a:rPr>
                        <a:t>の便</a:t>
                      </a:r>
                      <a:r>
                        <a:rPr sz="1600" spc="-10" dirty="0">
                          <a:latin typeface="メイリオ"/>
                          <a:cs typeface="メイリオ"/>
                        </a:rPr>
                        <a:t>益</a:t>
                      </a:r>
                      <a:r>
                        <a:rPr sz="1600" spc="-25" dirty="0">
                          <a:latin typeface="メイリオ"/>
                          <a:cs typeface="メイリオ"/>
                        </a:rPr>
                        <a:t>、リ</a:t>
                      </a:r>
                      <a:r>
                        <a:rPr sz="1600" spc="-10" dirty="0">
                          <a:latin typeface="メイリオ"/>
                          <a:cs typeface="メイリオ"/>
                        </a:rPr>
                        <a:t>ス</a:t>
                      </a:r>
                      <a:r>
                        <a:rPr sz="1600" spc="-25" dirty="0">
                          <a:latin typeface="メイリオ"/>
                          <a:cs typeface="メイリオ"/>
                        </a:rPr>
                        <a:t>ク、</a:t>
                      </a:r>
                      <a:r>
                        <a:rPr sz="1600" spc="-10" dirty="0">
                          <a:latin typeface="メイリオ"/>
                          <a:cs typeface="メイリオ"/>
                        </a:rPr>
                        <a:t>政</a:t>
                      </a:r>
                      <a:r>
                        <a:rPr sz="1600" spc="-25" dirty="0">
                          <a:latin typeface="メイリオ"/>
                          <a:cs typeface="メイリオ"/>
                        </a:rPr>
                        <a:t>策上</a:t>
                      </a:r>
                      <a:r>
                        <a:rPr sz="1600" spc="-10" dirty="0">
                          <a:latin typeface="メイリオ"/>
                          <a:cs typeface="メイリオ"/>
                        </a:rPr>
                        <a:t>の</a:t>
                      </a:r>
                      <a:r>
                        <a:rPr sz="1600" spc="-25" dirty="0">
                          <a:latin typeface="メイリオ"/>
                          <a:cs typeface="メイリオ"/>
                        </a:rPr>
                        <a:t>検討</a:t>
                      </a:r>
                      <a:r>
                        <a:rPr sz="1600" spc="-10" dirty="0">
                          <a:latin typeface="メイリオ"/>
                          <a:cs typeface="メイリオ"/>
                        </a:rPr>
                        <a:t>事</a:t>
                      </a:r>
                      <a:r>
                        <a:rPr sz="1600" spc="-25" dirty="0">
                          <a:latin typeface="メイリオ"/>
                          <a:cs typeface="メイリオ"/>
                        </a:rPr>
                        <a:t>項な</a:t>
                      </a:r>
                      <a:r>
                        <a:rPr sz="1600" spc="-10" dirty="0">
                          <a:latin typeface="メイリオ"/>
                          <a:cs typeface="メイリオ"/>
                        </a:rPr>
                        <a:t>ど</a:t>
                      </a:r>
                      <a:r>
                        <a:rPr sz="1600" spc="-25" dirty="0">
                          <a:latin typeface="メイリオ"/>
                          <a:cs typeface="メイリオ"/>
                        </a:rPr>
                        <a:t>を整</a:t>
                      </a:r>
                      <a:r>
                        <a:rPr sz="1600" spc="-30" dirty="0">
                          <a:latin typeface="メイリオ"/>
                          <a:cs typeface="メイリオ"/>
                        </a:rPr>
                        <a:t>理し</a:t>
                      </a:r>
                      <a:r>
                        <a:rPr sz="1600" spc="-25" dirty="0">
                          <a:latin typeface="メイリオ"/>
                          <a:cs typeface="メイリオ"/>
                        </a:rPr>
                        <a:t>た</a:t>
                      </a:r>
                      <a:r>
                        <a:rPr sz="1600" b="1" spc="-25" dirty="0">
                          <a:solidFill>
                            <a:srgbClr val="006FC0"/>
                          </a:solidFill>
                          <a:latin typeface="メイリオ"/>
                          <a:cs typeface="メイリオ"/>
                        </a:rPr>
                        <a:t>ディスカッション・ペーパ</a:t>
                      </a:r>
                      <a:r>
                        <a:rPr sz="1600" b="1" spc="-20" dirty="0">
                          <a:solidFill>
                            <a:srgbClr val="006FC0"/>
                          </a:solidFill>
                          <a:latin typeface="メイリオ"/>
                          <a:cs typeface="メイリオ"/>
                        </a:rPr>
                        <a:t>ー</a:t>
                      </a:r>
                      <a:r>
                        <a:rPr sz="1600" spc="-20" dirty="0">
                          <a:latin typeface="メイリオ"/>
                          <a:cs typeface="メイリオ"/>
                        </a:rPr>
                        <a:t>を公</a:t>
                      </a:r>
                      <a:r>
                        <a:rPr sz="1600" spc="-25" dirty="0">
                          <a:latin typeface="メイリオ"/>
                          <a:cs typeface="メイリオ"/>
                        </a:rPr>
                        <a:t>表</a:t>
                      </a:r>
                      <a:r>
                        <a:rPr sz="1600" spc="-50" dirty="0">
                          <a:latin typeface="メイリオ"/>
                          <a:cs typeface="メイリオ"/>
                        </a:rPr>
                        <a:t>。</a:t>
                      </a:r>
                      <a:endParaRPr sz="1600">
                        <a:latin typeface="メイリオ"/>
                        <a:cs typeface="メイリオ"/>
                      </a:endParaRPr>
                    </a:p>
                    <a:p>
                      <a:pPr marL="344805" marR="104139" indent="-287020">
                        <a:lnSpc>
                          <a:spcPct val="100000"/>
                        </a:lnSpc>
                        <a:spcBef>
                          <a:spcPts val="600"/>
                        </a:spcBef>
                        <a:buFont typeface="Wingdings"/>
                        <a:buChar char=""/>
                        <a:tabLst>
                          <a:tab pos="344805" algn="l"/>
                          <a:tab pos="345440" algn="l"/>
                        </a:tabLst>
                      </a:pPr>
                      <a:r>
                        <a:rPr sz="1600" spc="-25" dirty="0">
                          <a:latin typeface="メイリオ"/>
                          <a:cs typeface="メイリオ"/>
                        </a:rPr>
                        <a:t>上記ペーパーについて、</a:t>
                      </a:r>
                      <a:r>
                        <a:rPr sz="1600" spc="-20" dirty="0">
                          <a:latin typeface="メイリオ"/>
                          <a:cs typeface="メイリオ"/>
                        </a:rPr>
                        <a:t>FRB</a:t>
                      </a:r>
                      <a:r>
                        <a:rPr sz="1600" spc="-25" dirty="0">
                          <a:latin typeface="メイリオ"/>
                          <a:cs typeface="メイリオ"/>
                        </a:rPr>
                        <a:t>は、</a:t>
                      </a:r>
                      <a:r>
                        <a:rPr sz="1600" spc="-10" dirty="0">
                          <a:latin typeface="メイリオ"/>
                          <a:cs typeface="メイリオ"/>
                        </a:rPr>
                        <a:t>「</a:t>
                      </a:r>
                      <a:r>
                        <a:rPr sz="1600" spc="-20" dirty="0">
                          <a:latin typeface="メイリオ"/>
                          <a:cs typeface="メイリオ"/>
                        </a:rPr>
                        <a:t>CBDC発行</a:t>
                      </a:r>
                      <a:r>
                        <a:rPr sz="1600" spc="-25" dirty="0">
                          <a:latin typeface="メイリオ"/>
                          <a:cs typeface="メイリオ"/>
                        </a:rPr>
                        <a:t>の妥</a:t>
                      </a:r>
                      <a:r>
                        <a:rPr sz="1600" spc="-10" dirty="0">
                          <a:latin typeface="メイリオ"/>
                          <a:cs typeface="メイリオ"/>
                        </a:rPr>
                        <a:t>当</a:t>
                      </a:r>
                      <a:r>
                        <a:rPr sz="1600" spc="-25" dirty="0">
                          <a:latin typeface="メイリオ"/>
                          <a:cs typeface="メイリオ"/>
                        </a:rPr>
                        <a:t>性を</a:t>
                      </a:r>
                      <a:r>
                        <a:rPr sz="1600" b="1" spc="-10" dirty="0">
                          <a:solidFill>
                            <a:srgbClr val="006FC0"/>
                          </a:solidFill>
                          <a:latin typeface="メイリオ"/>
                          <a:cs typeface="メイリオ"/>
                        </a:rPr>
                        <a:t>直</a:t>
                      </a:r>
                      <a:r>
                        <a:rPr sz="1600" b="1" spc="-25" dirty="0">
                          <a:solidFill>
                            <a:srgbClr val="006FC0"/>
                          </a:solidFill>
                          <a:latin typeface="メイリオ"/>
                          <a:cs typeface="メイリオ"/>
                        </a:rPr>
                        <a:t>ぐに</a:t>
                      </a:r>
                      <a:r>
                        <a:rPr sz="1600" b="1" spc="-10" dirty="0">
                          <a:solidFill>
                            <a:srgbClr val="006FC0"/>
                          </a:solidFill>
                          <a:latin typeface="メイリオ"/>
                          <a:cs typeface="メイリオ"/>
                        </a:rPr>
                        <a:t>判</a:t>
                      </a:r>
                      <a:r>
                        <a:rPr sz="1600" b="1" spc="-25" dirty="0">
                          <a:solidFill>
                            <a:srgbClr val="006FC0"/>
                          </a:solidFill>
                          <a:latin typeface="メイリオ"/>
                          <a:cs typeface="メイリオ"/>
                        </a:rPr>
                        <a:t>断す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こと</a:t>
                      </a:r>
                      <a:r>
                        <a:rPr sz="1600" b="1" spc="-50" dirty="0">
                          <a:solidFill>
                            <a:srgbClr val="006FC0"/>
                          </a:solidFill>
                          <a:latin typeface="メイリオ"/>
                          <a:cs typeface="メイリオ"/>
                        </a:rPr>
                        <a:t>を</a:t>
                      </a:r>
                      <a:r>
                        <a:rPr sz="1600" b="1" spc="-25" dirty="0">
                          <a:solidFill>
                            <a:srgbClr val="006FC0"/>
                          </a:solidFill>
                          <a:latin typeface="メイリオ"/>
                          <a:cs typeface="メイリオ"/>
                        </a:rPr>
                        <a:t>示唆するものではない</a:t>
                      </a:r>
                      <a:r>
                        <a:rPr sz="1600" spc="-25" dirty="0">
                          <a:latin typeface="メイリオ"/>
                          <a:cs typeface="メイリオ"/>
                        </a:rPr>
                        <a:t>」としてい</a:t>
                      </a:r>
                      <a:r>
                        <a:rPr sz="1600" spc="-30" dirty="0">
                          <a:latin typeface="メイリオ"/>
                          <a:cs typeface="メイリオ"/>
                        </a:rPr>
                        <a:t>る。</a:t>
                      </a:r>
                      <a:endParaRPr sz="1600">
                        <a:latin typeface="メイリオ"/>
                        <a:cs typeface="メイリオ"/>
                      </a:endParaRPr>
                    </a:p>
                    <a:p>
                      <a:pPr marL="344805" indent="-287020">
                        <a:lnSpc>
                          <a:spcPct val="100000"/>
                        </a:lnSpc>
                        <a:spcBef>
                          <a:spcPts val="600"/>
                        </a:spcBef>
                        <a:buFont typeface="Wingdings"/>
                        <a:buChar char=""/>
                        <a:tabLst>
                          <a:tab pos="344805" algn="l"/>
                          <a:tab pos="345440" algn="l"/>
                        </a:tabLst>
                      </a:pPr>
                      <a:r>
                        <a:rPr sz="1600" spc="-25" dirty="0">
                          <a:latin typeface="メイリオ"/>
                          <a:cs typeface="メイリオ"/>
                        </a:rPr>
                        <a:t>ボストン連銀は、</a:t>
                      </a:r>
                      <a:r>
                        <a:rPr sz="1600" spc="-10" dirty="0">
                          <a:latin typeface="メイリオ"/>
                          <a:cs typeface="メイリオ"/>
                        </a:rPr>
                        <a:t>2020</a:t>
                      </a:r>
                      <a:r>
                        <a:rPr sz="1600" spc="-25" dirty="0">
                          <a:latin typeface="メイリオ"/>
                          <a:cs typeface="メイリオ"/>
                        </a:rPr>
                        <a:t>年以降</a:t>
                      </a:r>
                      <a:r>
                        <a:rPr sz="1600" spc="-10" dirty="0">
                          <a:latin typeface="メイリオ"/>
                          <a:cs typeface="メイリオ"/>
                        </a:rPr>
                        <a:t>、</a:t>
                      </a:r>
                      <a:r>
                        <a:rPr sz="1600" spc="-25" dirty="0">
                          <a:latin typeface="メイリオ"/>
                          <a:cs typeface="メイリオ"/>
                        </a:rPr>
                        <a:t>基盤</a:t>
                      </a:r>
                      <a:r>
                        <a:rPr sz="1600" spc="-10" dirty="0">
                          <a:latin typeface="メイリオ"/>
                          <a:cs typeface="メイリオ"/>
                        </a:rPr>
                        <a:t>技</a:t>
                      </a:r>
                      <a:r>
                        <a:rPr sz="1600" spc="-25" dirty="0">
                          <a:latin typeface="メイリオ"/>
                          <a:cs typeface="メイリオ"/>
                        </a:rPr>
                        <a:t>術に</a:t>
                      </a:r>
                      <a:r>
                        <a:rPr sz="1600" spc="-20" dirty="0">
                          <a:latin typeface="メイリオ"/>
                          <a:cs typeface="メイリオ"/>
                        </a:rPr>
                        <a:t>関する</a:t>
                      </a:r>
                      <a:r>
                        <a:rPr sz="1600" b="1" spc="-20" dirty="0">
                          <a:solidFill>
                            <a:srgbClr val="006FC0"/>
                          </a:solidFill>
                          <a:latin typeface="メイリオ"/>
                          <a:cs typeface="メイリオ"/>
                        </a:rPr>
                        <a:t>MIT</a:t>
                      </a:r>
                      <a:r>
                        <a:rPr sz="1600" b="1" spc="-10" dirty="0">
                          <a:solidFill>
                            <a:srgbClr val="006FC0"/>
                          </a:solidFill>
                          <a:latin typeface="メイリオ"/>
                          <a:cs typeface="メイリオ"/>
                        </a:rPr>
                        <a:t>と</a:t>
                      </a:r>
                      <a:r>
                        <a:rPr sz="1600" b="1" spc="-25" dirty="0">
                          <a:solidFill>
                            <a:srgbClr val="006FC0"/>
                          </a:solidFill>
                          <a:latin typeface="メイリオ"/>
                          <a:cs typeface="メイリオ"/>
                        </a:rPr>
                        <a:t>の共</a:t>
                      </a:r>
                      <a:r>
                        <a:rPr sz="1600" b="1" spc="-10" dirty="0">
                          <a:solidFill>
                            <a:srgbClr val="006FC0"/>
                          </a:solidFill>
                          <a:latin typeface="メイリオ"/>
                          <a:cs typeface="メイリオ"/>
                        </a:rPr>
                        <a:t>同</a:t>
                      </a:r>
                      <a:r>
                        <a:rPr sz="1600" b="1" spc="-25" dirty="0">
                          <a:solidFill>
                            <a:srgbClr val="006FC0"/>
                          </a:solidFill>
                          <a:latin typeface="メイリオ"/>
                          <a:cs typeface="メイリオ"/>
                        </a:rPr>
                        <a:t>研究</a:t>
                      </a:r>
                      <a:r>
                        <a:rPr sz="1600" spc="-10" dirty="0">
                          <a:latin typeface="メイリオ"/>
                          <a:cs typeface="メイリオ"/>
                        </a:rPr>
                        <a:t>を</a:t>
                      </a:r>
                      <a:r>
                        <a:rPr sz="1600" spc="-25" dirty="0">
                          <a:latin typeface="メイリオ"/>
                          <a:cs typeface="メイリオ"/>
                        </a:rPr>
                        <a:t>実施</a:t>
                      </a:r>
                      <a:r>
                        <a:rPr sz="1600" spc="-50" dirty="0">
                          <a:latin typeface="メイリオ"/>
                          <a:cs typeface="メイリオ"/>
                        </a:rPr>
                        <a:t>。</a:t>
                      </a:r>
                      <a:endParaRPr sz="1600">
                        <a:latin typeface="メイリオ"/>
                        <a:cs typeface="メイリオ"/>
                      </a:endParaRPr>
                    </a:p>
                    <a:p>
                      <a:pPr marL="344805" marR="163195" indent="-287020">
                        <a:lnSpc>
                          <a:spcPct val="100000"/>
                        </a:lnSpc>
                        <a:spcBef>
                          <a:spcPts val="600"/>
                        </a:spcBef>
                        <a:buFont typeface="Wingdings"/>
                        <a:buChar char=""/>
                        <a:tabLst>
                          <a:tab pos="344805" algn="l"/>
                          <a:tab pos="345440" algn="l"/>
                        </a:tabLst>
                      </a:pPr>
                      <a:r>
                        <a:rPr sz="1600" spc="-10" dirty="0">
                          <a:latin typeface="メイリオ"/>
                          <a:cs typeface="メイリオ"/>
                        </a:rPr>
                        <a:t>3</a:t>
                      </a:r>
                      <a:r>
                        <a:rPr sz="1600" spc="-25" dirty="0">
                          <a:latin typeface="メイリオ"/>
                          <a:cs typeface="メイリオ"/>
                        </a:rPr>
                        <a:t>月に発出された「</a:t>
                      </a:r>
                      <a:r>
                        <a:rPr sz="1600" b="1" spc="-25" dirty="0">
                          <a:solidFill>
                            <a:srgbClr val="006FC0"/>
                          </a:solidFill>
                          <a:latin typeface="メイリオ"/>
                          <a:cs typeface="メイリオ"/>
                        </a:rPr>
                        <a:t>デジタル資産</a:t>
                      </a:r>
                      <a:r>
                        <a:rPr sz="1600" b="1" spc="-10" dirty="0">
                          <a:solidFill>
                            <a:srgbClr val="006FC0"/>
                          </a:solidFill>
                          <a:latin typeface="メイリオ"/>
                          <a:cs typeface="メイリオ"/>
                        </a:rPr>
                        <a:t>に</a:t>
                      </a:r>
                      <a:r>
                        <a:rPr sz="1600" b="1" spc="-25" dirty="0">
                          <a:solidFill>
                            <a:srgbClr val="006FC0"/>
                          </a:solidFill>
                          <a:latin typeface="メイリオ"/>
                          <a:cs typeface="メイリオ"/>
                        </a:rPr>
                        <a:t>関す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大統</a:t>
                      </a:r>
                      <a:r>
                        <a:rPr sz="1600" b="1" spc="-20" dirty="0">
                          <a:solidFill>
                            <a:srgbClr val="006FC0"/>
                          </a:solidFill>
                          <a:latin typeface="メイリオ"/>
                          <a:cs typeface="メイリオ"/>
                        </a:rPr>
                        <a:t>領令</a:t>
                      </a:r>
                      <a:r>
                        <a:rPr sz="1600" spc="-25" dirty="0">
                          <a:latin typeface="メイリオ"/>
                          <a:cs typeface="メイリオ"/>
                        </a:rPr>
                        <a:t>」では、</a:t>
                      </a:r>
                      <a:r>
                        <a:rPr sz="1600" spc="-20" dirty="0">
                          <a:latin typeface="メイリオ"/>
                          <a:cs typeface="メイリオ"/>
                        </a:rPr>
                        <a:t>CBDC</a:t>
                      </a:r>
                      <a:r>
                        <a:rPr sz="1600" spc="-25" dirty="0">
                          <a:latin typeface="メイリオ"/>
                          <a:cs typeface="メイリオ"/>
                        </a:rPr>
                        <a:t>の</a:t>
                      </a:r>
                      <a:r>
                        <a:rPr sz="1600" spc="-10" dirty="0">
                          <a:latin typeface="メイリオ"/>
                          <a:cs typeface="メイリオ"/>
                        </a:rPr>
                        <a:t>研</a:t>
                      </a:r>
                      <a:r>
                        <a:rPr sz="1600" spc="-25" dirty="0">
                          <a:latin typeface="メイリオ"/>
                          <a:cs typeface="メイリオ"/>
                        </a:rPr>
                        <a:t>究・</a:t>
                      </a:r>
                      <a:r>
                        <a:rPr sz="1600" spc="-30" dirty="0">
                          <a:latin typeface="メイリオ"/>
                          <a:cs typeface="メイリオ"/>
                        </a:rPr>
                        <a:t>開発</a:t>
                      </a:r>
                      <a:r>
                        <a:rPr sz="1600" spc="-25" dirty="0">
                          <a:latin typeface="メイリオ"/>
                          <a:cs typeface="メイリオ"/>
                        </a:rPr>
                        <a:t>は政権の最優先課題との位置付け</a:t>
                      </a:r>
                      <a:r>
                        <a:rPr sz="1600" spc="-50" dirty="0">
                          <a:latin typeface="メイリオ"/>
                          <a:cs typeface="メイリオ"/>
                        </a:rPr>
                        <a:t>。</a:t>
                      </a:r>
                      <a:endParaRPr sz="1600">
                        <a:latin typeface="メイリオ"/>
                        <a:cs typeface="メイリオ"/>
                      </a:endParaRPr>
                    </a:p>
                  </a:txBody>
                  <a:tcPr marL="0" marR="0" marT="895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1908810">
                <a:tc>
                  <a:txBody>
                    <a:bodyPr/>
                    <a:lstStyle/>
                    <a:p>
                      <a:pPr marL="58419">
                        <a:lnSpc>
                          <a:spcPct val="100000"/>
                        </a:lnSpc>
                        <a:spcBef>
                          <a:spcPts val="685"/>
                        </a:spcBef>
                        <a:tabLst>
                          <a:tab pos="439420" algn="l"/>
                        </a:tabLst>
                      </a:pPr>
                      <a:r>
                        <a:rPr sz="1500" spc="-50" dirty="0">
                          <a:latin typeface="メイリオ"/>
                          <a:cs typeface="メイリオ"/>
                        </a:rPr>
                        <a:t>中</a:t>
                      </a:r>
                      <a:r>
                        <a:rPr sz="1500" dirty="0">
                          <a:latin typeface="メイリオ"/>
                          <a:cs typeface="メイリオ"/>
                        </a:rPr>
                        <a:t>	</a:t>
                      </a:r>
                      <a:r>
                        <a:rPr sz="1500" spc="-50" dirty="0">
                          <a:latin typeface="メイリオ"/>
                          <a:cs typeface="メイリオ"/>
                        </a:rPr>
                        <a:t>国</a:t>
                      </a:r>
                      <a:endParaRPr sz="1500">
                        <a:latin typeface="メイリオ"/>
                        <a:cs typeface="メイリオ"/>
                      </a:endParaRPr>
                    </a:p>
                  </a:txBody>
                  <a:tcPr marL="0" marR="0" marT="8699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344805" indent="-287020" algn="just">
                        <a:lnSpc>
                          <a:spcPct val="100000"/>
                        </a:lnSpc>
                        <a:spcBef>
                          <a:spcPts val="620"/>
                        </a:spcBef>
                        <a:buFont typeface="Wingdings"/>
                        <a:buChar char=""/>
                        <a:tabLst>
                          <a:tab pos="345440" algn="l"/>
                        </a:tabLst>
                      </a:pPr>
                      <a:r>
                        <a:rPr sz="1600" spc="-10" dirty="0">
                          <a:latin typeface="メイリオ"/>
                          <a:cs typeface="メイリオ"/>
                        </a:rPr>
                        <a:t>2014</a:t>
                      </a:r>
                      <a:r>
                        <a:rPr sz="1600" spc="-30" dirty="0">
                          <a:latin typeface="メイリオ"/>
                          <a:cs typeface="メイリオ"/>
                        </a:rPr>
                        <a:t>年より、一般利用</a:t>
                      </a:r>
                      <a:r>
                        <a:rPr sz="1600" spc="-25" dirty="0">
                          <a:latin typeface="メイリオ"/>
                          <a:cs typeface="メイリオ"/>
                        </a:rPr>
                        <a:t>型</a:t>
                      </a:r>
                      <a:r>
                        <a:rPr sz="1600" spc="-20" dirty="0">
                          <a:latin typeface="メイリオ"/>
                          <a:cs typeface="メイリオ"/>
                        </a:rPr>
                        <a:t>CBDC（</a:t>
                      </a:r>
                      <a:r>
                        <a:rPr sz="1600" spc="-30" dirty="0">
                          <a:latin typeface="メイリオ"/>
                          <a:cs typeface="メイリオ"/>
                        </a:rPr>
                        <a:t>デジタル人民元:</a:t>
                      </a:r>
                      <a:r>
                        <a:rPr sz="1600" spc="-10" dirty="0">
                          <a:latin typeface="メイリオ"/>
                          <a:cs typeface="メイリオ"/>
                        </a:rPr>
                        <a:t>e-</a:t>
                      </a:r>
                      <a:r>
                        <a:rPr sz="1600" spc="-20" dirty="0">
                          <a:latin typeface="メイリオ"/>
                          <a:cs typeface="メイリオ"/>
                        </a:rPr>
                        <a:t>CNY）</a:t>
                      </a:r>
                      <a:r>
                        <a:rPr sz="1600" spc="-30" dirty="0">
                          <a:latin typeface="メイリオ"/>
                          <a:cs typeface="メイリオ"/>
                        </a:rPr>
                        <a:t>の研究を開</a:t>
                      </a:r>
                      <a:r>
                        <a:rPr sz="1600" spc="-25" dirty="0">
                          <a:latin typeface="メイリオ"/>
                          <a:cs typeface="メイリオ"/>
                        </a:rPr>
                        <a:t>始</a:t>
                      </a:r>
                      <a:r>
                        <a:rPr sz="1600" spc="-50" dirty="0">
                          <a:latin typeface="メイリオ"/>
                          <a:cs typeface="メイリオ"/>
                        </a:rPr>
                        <a:t>。</a:t>
                      </a:r>
                      <a:endParaRPr sz="1600">
                        <a:latin typeface="メイリオ"/>
                        <a:cs typeface="メイリオ"/>
                      </a:endParaRPr>
                    </a:p>
                    <a:p>
                      <a:pPr marL="344805" indent="-287020" algn="just">
                        <a:lnSpc>
                          <a:spcPct val="100000"/>
                        </a:lnSpc>
                        <a:spcBef>
                          <a:spcPts val="600"/>
                        </a:spcBef>
                        <a:buFont typeface="Wingdings"/>
                        <a:buChar char=""/>
                        <a:tabLst>
                          <a:tab pos="345440" algn="l"/>
                        </a:tabLst>
                      </a:pPr>
                      <a:r>
                        <a:rPr sz="1600" spc="-10" dirty="0">
                          <a:latin typeface="メイリオ"/>
                          <a:cs typeface="メイリオ"/>
                        </a:rPr>
                        <a:t>2019</a:t>
                      </a:r>
                      <a:r>
                        <a:rPr sz="1600" spc="-25" dirty="0">
                          <a:latin typeface="メイリオ"/>
                          <a:cs typeface="メイリオ"/>
                        </a:rPr>
                        <a:t>年末より、</a:t>
                      </a:r>
                      <a:r>
                        <a:rPr sz="1600" b="1" spc="-25" dirty="0">
                          <a:solidFill>
                            <a:srgbClr val="006FC0"/>
                          </a:solidFill>
                          <a:latin typeface="メイリオ"/>
                          <a:cs typeface="メイリオ"/>
                        </a:rPr>
                        <a:t>対象地域を順</a:t>
                      </a:r>
                      <a:r>
                        <a:rPr sz="1600" b="1" spc="-10" dirty="0">
                          <a:solidFill>
                            <a:srgbClr val="006FC0"/>
                          </a:solidFill>
                          <a:latin typeface="メイリオ"/>
                          <a:cs typeface="メイリオ"/>
                        </a:rPr>
                        <a:t>次</a:t>
                      </a:r>
                      <a:r>
                        <a:rPr sz="1600" b="1" spc="-25" dirty="0">
                          <a:solidFill>
                            <a:srgbClr val="006FC0"/>
                          </a:solidFill>
                          <a:latin typeface="メイリオ"/>
                          <a:cs typeface="メイリオ"/>
                        </a:rPr>
                        <a:t>拡大</a:t>
                      </a:r>
                      <a:r>
                        <a:rPr sz="1600" b="1" spc="-10" dirty="0">
                          <a:solidFill>
                            <a:srgbClr val="006FC0"/>
                          </a:solidFill>
                          <a:latin typeface="メイリオ"/>
                          <a:cs typeface="メイリオ"/>
                        </a:rPr>
                        <a:t>し</a:t>
                      </a:r>
                      <a:r>
                        <a:rPr sz="1600" b="1" spc="-25" dirty="0">
                          <a:solidFill>
                            <a:srgbClr val="006FC0"/>
                          </a:solidFill>
                          <a:latin typeface="メイリオ"/>
                          <a:cs typeface="メイリオ"/>
                        </a:rPr>
                        <a:t>ながら、パイロッ</a:t>
                      </a:r>
                      <a:r>
                        <a:rPr sz="1600" b="1" spc="-10" dirty="0">
                          <a:solidFill>
                            <a:srgbClr val="006FC0"/>
                          </a:solidFill>
                          <a:latin typeface="メイリオ"/>
                          <a:cs typeface="メイリオ"/>
                        </a:rPr>
                        <a:t>ト</a:t>
                      </a:r>
                      <a:r>
                        <a:rPr sz="1600" b="1" spc="-25" dirty="0">
                          <a:solidFill>
                            <a:srgbClr val="006FC0"/>
                          </a:solidFill>
                          <a:latin typeface="メイリオ"/>
                          <a:cs typeface="メイリオ"/>
                        </a:rPr>
                        <a:t>実験</a:t>
                      </a:r>
                      <a:r>
                        <a:rPr sz="1600" b="1" spc="-10" dirty="0">
                          <a:solidFill>
                            <a:srgbClr val="006FC0"/>
                          </a:solidFill>
                          <a:latin typeface="メイリオ"/>
                          <a:cs typeface="メイリオ"/>
                        </a:rPr>
                        <a:t>を</a:t>
                      </a:r>
                      <a:r>
                        <a:rPr sz="1600" b="1" spc="-25" dirty="0">
                          <a:solidFill>
                            <a:srgbClr val="006FC0"/>
                          </a:solidFill>
                          <a:latin typeface="メイリオ"/>
                          <a:cs typeface="メイリオ"/>
                        </a:rPr>
                        <a:t>実施</a:t>
                      </a:r>
                      <a:r>
                        <a:rPr sz="1600" spc="-50" dirty="0">
                          <a:latin typeface="メイリオ"/>
                          <a:cs typeface="メイリオ"/>
                        </a:rPr>
                        <a:t>。</a:t>
                      </a:r>
                      <a:endParaRPr sz="1600">
                        <a:latin typeface="メイリオ"/>
                        <a:cs typeface="メイリオ"/>
                      </a:endParaRPr>
                    </a:p>
                    <a:p>
                      <a:pPr marL="329565" algn="just">
                        <a:lnSpc>
                          <a:spcPct val="100000"/>
                        </a:lnSpc>
                        <a:spcBef>
                          <a:spcPts val="800"/>
                        </a:spcBef>
                      </a:pPr>
                      <a:r>
                        <a:rPr sz="1400" spc="-15" dirty="0">
                          <a:latin typeface="メイリオ"/>
                          <a:cs typeface="メイリオ"/>
                        </a:rPr>
                        <a:t>─ ウォレット開設数は、個人が</a:t>
                      </a:r>
                      <a:r>
                        <a:rPr sz="1400" spc="-10" dirty="0">
                          <a:latin typeface="メイリオ"/>
                          <a:cs typeface="メイリオ"/>
                        </a:rPr>
                        <a:t>2</a:t>
                      </a:r>
                      <a:r>
                        <a:rPr sz="1400" dirty="0">
                          <a:latin typeface="メイリオ"/>
                          <a:cs typeface="メイリオ"/>
                        </a:rPr>
                        <a:t>億6千万</a:t>
                      </a:r>
                      <a:r>
                        <a:rPr sz="1400" spc="-10" dirty="0">
                          <a:latin typeface="メイリオ"/>
                          <a:cs typeface="メイリオ"/>
                        </a:rPr>
                        <a:t>（2021</a:t>
                      </a:r>
                      <a:r>
                        <a:rPr sz="1400" dirty="0">
                          <a:latin typeface="メイリオ"/>
                          <a:cs typeface="メイリオ"/>
                        </a:rPr>
                        <a:t>年</a:t>
                      </a:r>
                      <a:r>
                        <a:rPr sz="1400" spc="-10" dirty="0">
                          <a:latin typeface="メイリオ"/>
                          <a:cs typeface="メイリオ"/>
                        </a:rPr>
                        <a:t>12</a:t>
                      </a:r>
                      <a:r>
                        <a:rPr sz="1400" dirty="0">
                          <a:latin typeface="メイリオ"/>
                          <a:cs typeface="メイリオ"/>
                        </a:rPr>
                        <a:t>月末）</a:t>
                      </a:r>
                      <a:r>
                        <a:rPr sz="1400" spc="-15" dirty="0">
                          <a:latin typeface="メイリオ"/>
                          <a:cs typeface="メイリオ"/>
                        </a:rPr>
                        <a:t>、企業が</a:t>
                      </a:r>
                      <a:r>
                        <a:rPr sz="1400" spc="-10" dirty="0">
                          <a:latin typeface="メイリオ"/>
                          <a:cs typeface="メイリオ"/>
                        </a:rPr>
                        <a:t>1</a:t>
                      </a:r>
                      <a:r>
                        <a:rPr sz="1400" dirty="0">
                          <a:latin typeface="メイリオ"/>
                          <a:cs typeface="メイリオ"/>
                        </a:rPr>
                        <a:t>千万（同</a:t>
                      </a:r>
                      <a:r>
                        <a:rPr sz="1400" spc="-10" dirty="0">
                          <a:latin typeface="メイリオ"/>
                          <a:cs typeface="メイリオ"/>
                        </a:rPr>
                        <a:t>10月末</a:t>
                      </a:r>
                      <a:r>
                        <a:rPr sz="1400" spc="-15" dirty="0">
                          <a:latin typeface="メイリオ"/>
                          <a:cs typeface="メイリオ"/>
                        </a:rPr>
                        <a:t>）</a:t>
                      </a:r>
                      <a:r>
                        <a:rPr sz="1400" spc="-50" dirty="0">
                          <a:latin typeface="メイリオ"/>
                          <a:cs typeface="メイリオ"/>
                        </a:rPr>
                        <a:t>。</a:t>
                      </a:r>
                      <a:endParaRPr sz="1400">
                        <a:latin typeface="メイリオ"/>
                        <a:cs typeface="メイリオ"/>
                      </a:endParaRPr>
                    </a:p>
                    <a:p>
                      <a:pPr marL="344805" marR="227965" indent="-287020" algn="just">
                        <a:lnSpc>
                          <a:spcPct val="100000"/>
                        </a:lnSpc>
                        <a:spcBef>
                          <a:spcPts val="640"/>
                        </a:spcBef>
                        <a:buFont typeface="Wingdings"/>
                        <a:buChar char=""/>
                        <a:tabLst>
                          <a:tab pos="345440" algn="l"/>
                        </a:tabLst>
                      </a:pPr>
                      <a:r>
                        <a:rPr sz="1600" spc="-25" dirty="0">
                          <a:latin typeface="メイリオ"/>
                          <a:cs typeface="メイリオ"/>
                        </a:rPr>
                        <a:t>中国人民銀行は、「</a:t>
                      </a:r>
                      <a:r>
                        <a:rPr sz="1600" spc="-20" dirty="0">
                          <a:latin typeface="メイリオ"/>
                          <a:cs typeface="メイリオ"/>
                        </a:rPr>
                        <a:t>e-CNY</a:t>
                      </a:r>
                      <a:r>
                        <a:rPr sz="1600" spc="-25" dirty="0">
                          <a:latin typeface="メイリオ"/>
                          <a:cs typeface="メイリオ"/>
                        </a:rPr>
                        <a:t>の導</a:t>
                      </a:r>
                      <a:r>
                        <a:rPr sz="1600" spc="-10" dirty="0">
                          <a:latin typeface="メイリオ"/>
                          <a:cs typeface="メイリオ"/>
                        </a:rPr>
                        <a:t>入</a:t>
                      </a:r>
                      <a:r>
                        <a:rPr sz="1600" spc="-25" dirty="0">
                          <a:latin typeface="メイリオ"/>
                          <a:cs typeface="メイリオ"/>
                        </a:rPr>
                        <a:t>に向</a:t>
                      </a:r>
                      <a:r>
                        <a:rPr sz="1600" spc="-20" dirty="0">
                          <a:latin typeface="メイリオ"/>
                          <a:cs typeface="メイリオ"/>
                        </a:rPr>
                        <a:t>けて</a:t>
                      </a:r>
                      <a:r>
                        <a:rPr sz="1600" b="1" spc="-20" dirty="0">
                          <a:solidFill>
                            <a:srgbClr val="006FC0"/>
                          </a:solidFill>
                          <a:latin typeface="メイリオ"/>
                          <a:cs typeface="メイリオ"/>
                        </a:rPr>
                        <a:t>事前</a:t>
                      </a:r>
                      <a:r>
                        <a:rPr sz="1600" b="1" spc="-25" dirty="0">
                          <a:solidFill>
                            <a:srgbClr val="006FC0"/>
                          </a:solidFill>
                          <a:latin typeface="メイリオ"/>
                          <a:cs typeface="メイリオ"/>
                        </a:rPr>
                        <a:t>に定</a:t>
                      </a:r>
                      <a:r>
                        <a:rPr sz="1600" b="1" spc="-10" dirty="0">
                          <a:solidFill>
                            <a:srgbClr val="006FC0"/>
                          </a:solidFill>
                          <a:latin typeface="メイリオ"/>
                          <a:cs typeface="メイリオ"/>
                        </a:rPr>
                        <a:t>め</a:t>
                      </a:r>
                      <a:r>
                        <a:rPr sz="1600" b="1" spc="-25" dirty="0">
                          <a:solidFill>
                            <a:srgbClr val="006FC0"/>
                          </a:solidFill>
                          <a:latin typeface="メイリオ"/>
                          <a:cs typeface="メイリオ"/>
                        </a:rPr>
                        <a:t>られ</a:t>
                      </a:r>
                      <a:r>
                        <a:rPr sz="1600" b="1" spc="-10" dirty="0">
                          <a:solidFill>
                            <a:srgbClr val="006FC0"/>
                          </a:solidFill>
                          <a:latin typeface="メイリオ"/>
                          <a:cs typeface="メイリオ"/>
                        </a:rPr>
                        <a:t>た</a:t>
                      </a:r>
                      <a:r>
                        <a:rPr sz="1600" b="1" spc="-25" dirty="0">
                          <a:solidFill>
                            <a:srgbClr val="006FC0"/>
                          </a:solidFill>
                          <a:latin typeface="メイリオ"/>
                          <a:cs typeface="メイリオ"/>
                        </a:rPr>
                        <a:t>スケ</a:t>
                      </a:r>
                      <a:r>
                        <a:rPr sz="1600" b="1" spc="-10" dirty="0">
                          <a:solidFill>
                            <a:srgbClr val="006FC0"/>
                          </a:solidFill>
                          <a:latin typeface="メイリオ"/>
                          <a:cs typeface="メイリオ"/>
                        </a:rPr>
                        <a:t>ジ</a:t>
                      </a:r>
                      <a:r>
                        <a:rPr sz="1600" b="1" spc="-25" dirty="0">
                          <a:solidFill>
                            <a:srgbClr val="006FC0"/>
                          </a:solidFill>
                          <a:latin typeface="メイリオ"/>
                          <a:cs typeface="メイリオ"/>
                        </a:rPr>
                        <a:t>ュー</a:t>
                      </a:r>
                      <a:r>
                        <a:rPr sz="1600" b="1" spc="-10" dirty="0">
                          <a:solidFill>
                            <a:srgbClr val="006FC0"/>
                          </a:solidFill>
                          <a:latin typeface="メイリオ"/>
                          <a:cs typeface="メイリオ"/>
                        </a:rPr>
                        <a:t>ル</a:t>
                      </a:r>
                      <a:r>
                        <a:rPr sz="1600" b="1" spc="-25" dirty="0">
                          <a:solidFill>
                            <a:srgbClr val="006FC0"/>
                          </a:solidFill>
                          <a:latin typeface="メイリオ"/>
                          <a:cs typeface="メイリオ"/>
                        </a:rPr>
                        <a:t>は</a:t>
                      </a:r>
                      <a:r>
                        <a:rPr sz="1600" b="1" spc="-50" dirty="0">
                          <a:solidFill>
                            <a:srgbClr val="006FC0"/>
                          </a:solidFill>
                          <a:latin typeface="メイリオ"/>
                          <a:cs typeface="メイリオ"/>
                        </a:rPr>
                        <a:t>な</a:t>
                      </a:r>
                      <a:r>
                        <a:rPr sz="1600" b="1" spc="-25" dirty="0">
                          <a:solidFill>
                            <a:srgbClr val="006FC0"/>
                          </a:solidFill>
                          <a:latin typeface="メイリオ"/>
                          <a:cs typeface="メイリオ"/>
                        </a:rPr>
                        <a:t>い</a:t>
                      </a:r>
                      <a:r>
                        <a:rPr sz="1600" spc="-25" dirty="0">
                          <a:latin typeface="メイリオ"/>
                          <a:cs typeface="メイリオ"/>
                        </a:rPr>
                        <a:t>」としつつ、今後は、①パイロ</a:t>
                      </a:r>
                      <a:r>
                        <a:rPr sz="1600" spc="-10" dirty="0">
                          <a:latin typeface="メイリオ"/>
                          <a:cs typeface="メイリオ"/>
                        </a:rPr>
                        <a:t>ッ</a:t>
                      </a:r>
                      <a:r>
                        <a:rPr sz="1600" spc="-25" dirty="0">
                          <a:latin typeface="メイリオ"/>
                          <a:cs typeface="メイリオ"/>
                        </a:rPr>
                        <a:t>ト実</a:t>
                      </a:r>
                      <a:r>
                        <a:rPr sz="1600" spc="-10" dirty="0">
                          <a:latin typeface="メイリオ"/>
                          <a:cs typeface="メイリオ"/>
                        </a:rPr>
                        <a:t>験</a:t>
                      </a:r>
                      <a:r>
                        <a:rPr sz="1600" spc="-25" dirty="0">
                          <a:latin typeface="メイリオ"/>
                          <a:cs typeface="メイリオ"/>
                        </a:rPr>
                        <a:t>の継</a:t>
                      </a:r>
                      <a:r>
                        <a:rPr sz="1600" spc="-10" dirty="0">
                          <a:latin typeface="メイリオ"/>
                          <a:cs typeface="メイリオ"/>
                        </a:rPr>
                        <a:t>続</a:t>
                      </a:r>
                      <a:r>
                        <a:rPr sz="1600" spc="-25" dirty="0">
                          <a:latin typeface="メイリオ"/>
                          <a:cs typeface="メイリオ"/>
                        </a:rPr>
                        <a:t>、</a:t>
                      </a:r>
                      <a:r>
                        <a:rPr sz="1600" spc="-20" dirty="0">
                          <a:latin typeface="メイリオ"/>
                          <a:cs typeface="メイリオ"/>
                        </a:rPr>
                        <a:t>②法</a:t>
                      </a:r>
                      <a:r>
                        <a:rPr sz="1600" spc="-25" dirty="0">
                          <a:latin typeface="メイリオ"/>
                          <a:cs typeface="メイリオ"/>
                        </a:rPr>
                        <a:t>制度</a:t>
                      </a:r>
                      <a:r>
                        <a:rPr sz="1600" spc="-10" dirty="0">
                          <a:latin typeface="メイリオ"/>
                          <a:cs typeface="メイリオ"/>
                        </a:rPr>
                        <a:t>の</a:t>
                      </a:r>
                      <a:r>
                        <a:rPr sz="1600" spc="-25" dirty="0">
                          <a:latin typeface="メイリオ"/>
                          <a:cs typeface="メイリオ"/>
                        </a:rPr>
                        <a:t>改正</a:t>
                      </a:r>
                      <a:r>
                        <a:rPr sz="1600" spc="-20" dirty="0">
                          <a:latin typeface="メイリオ"/>
                          <a:cs typeface="メイリオ"/>
                        </a:rPr>
                        <a:t>、③</a:t>
                      </a:r>
                      <a:r>
                        <a:rPr sz="1600" spc="-25" dirty="0">
                          <a:latin typeface="メイリオ"/>
                          <a:cs typeface="メイリオ"/>
                        </a:rPr>
                        <a:t>金</a:t>
                      </a:r>
                      <a:r>
                        <a:rPr sz="1600" spc="-30" dirty="0">
                          <a:latin typeface="メイリオ"/>
                          <a:cs typeface="メイリオ"/>
                        </a:rPr>
                        <a:t>融シ</a:t>
                      </a:r>
                      <a:r>
                        <a:rPr sz="1600" spc="-25" dirty="0">
                          <a:latin typeface="メイリオ"/>
                          <a:cs typeface="メイリオ"/>
                        </a:rPr>
                        <a:t>ステム等への影響の分析や国際的</a:t>
                      </a:r>
                      <a:r>
                        <a:rPr sz="1600" spc="-10" dirty="0">
                          <a:latin typeface="メイリオ"/>
                          <a:cs typeface="メイリオ"/>
                        </a:rPr>
                        <a:t>な</a:t>
                      </a:r>
                      <a:r>
                        <a:rPr sz="1600" spc="-25" dirty="0">
                          <a:latin typeface="メイリオ"/>
                          <a:cs typeface="メイリオ"/>
                        </a:rPr>
                        <a:t>議論</a:t>
                      </a:r>
                      <a:r>
                        <a:rPr sz="1600" spc="-10" dirty="0">
                          <a:latin typeface="メイリオ"/>
                          <a:cs typeface="メイリオ"/>
                        </a:rPr>
                        <a:t>へ</a:t>
                      </a:r>
                      <a:r>
                        <a:rPr sz="1600" spc="-25" dirty="0">
                          <a:latin typeface="メイリオ"/>
                          <a:cs typeface="メイリオ"/>
                        </a:rPr>
                        <a:t>の参</a:t>
                      </a:r>
                      <a:r>
                        <a:rPr sz="1600" spc="-10" dirty="0">
                          <a:latin typeface="メイリオ"/>
                          <a:cs typeface="メイリオ"/>
                        </a:rPr>
                        <a:t>画</a:t>
                      </a:r>
                      <a:r>
                        <a:rPr sz="1600" spc="-25" dirty="0">
                          <a:latin typeface="メイリオ"/>
                          <a:cs typeface="メイリオ"/>
                        </a:rPr>
                        <a:t>、に</a:t>
                      </a:r>
                      <a:r>
                        <a:rPr sz="1600" spc="-10" dirty="0">
                          <a:latin typeface="メイリオ"/>
                          <a:cs typeface="メイリオ"/>
                        </a:rPr>
                        <a:t>取</a:t>
                      </a:r>
                      <a:r>
                        <a:rPr sz="1600" spc="-25" dirty="0">
                          <a:latin typeface="メイリオ"/>
                          <a:cs typeface="メイリオ"/>
                        </a:rPr>
                        <a:t>り組</a:t>
                      </a:r>
                      <a:r>
                        <a:rPr sz="1600" spc="-10" dirty="0">
                          <a:latin typeface="メイリオ"/>
                          <a:cs typeface="メイリオ"/>
                        </a:rPr>
                        <a:t>む</a:t>
                      </a:r>
                      <a:r>
                        <a:rPr sz="1600" spc="-25" dirty="0">
                          <a:latin typeface="メイリオ"/>
                          <a:cs typeface="メイリオ"/>
                        </a:rPr>
                        <a:t>方針</a:t>
                      </a:r>
                      <a:r>
                        <a:rPr sz="1600" spc="-50" dirty="0">
                          <a:latin typeface="メイリオ"/>
                          <a:cs typeface="メイリオ"/>
                        </a:rPr>
                        <a:t>。</a:t>
                      </a:r>
                      <a:endParaRPr sz="1600">
                        <a:latin typeface="メイリオ"/>
                        <a:cs typeface="メイリオ"/>
                      </a:endParaRPr>
                    </a:p>
                  </a:txBody>
                  <a:tcPr marL="0" marR="0" marT="7874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772" y="-397008"/>
            <a:ext cx="6150610" cy="1367041"/>
          </a:xfrm>
          <a:prstGeom prst="rect">
            <a:avLst/>
          </a:prstGeom>
        </p:spPr>
        <p:txBody>
          <a:bodyPr vert="horz" wrap="square" lIns="0" tIns="12700" rIns="0" bIns="0" rtlCol="0" anchor="ctr">
            <a:spAutoFit/>
          </a:bodyPr>
          <a:lstStyle/>
          <a:p>
            <a:pPr marL="12700">
              <a:lnSpc>
                <a:spcPct val="100000"/>
              </a:lnSpc>
              <a:spcBef>
                <a:spcPts val="100"/>
              </a:spcBef>
            </a:pPr>
            <a:r>
              <a:rPr dirty="0"/>
              <a:t>３．米国</a:t>
            </a:r>
            <a:r>
              <a:rPr spc="-10" dirty="0"/>
              <a:t>FRB</a:t>
            </a:r>
            <a:r>
              <a:rPr spc="-5" dirty="0"/>
              <a:t>のディスカッション・ペーパー</a:t>
            </a:r>
          </a:p>
        </p:txBody>
      </p:sp>
      <p:graphicFrame>
        <p:nvGraphicFramePr>
          <p:cNvPr id="3" name="object 3"/>
          <p:cNvGraphicFramePr>
            <a:graphicFrameLocks noGrp="1"/>
          </p:cNvGraphicFramePr>
          <p:nvPr/>
        </p:nvGraphicFramePr>
        <p:xfrm>
          <a:off x="2138452" y="3883786"/>
          <a:ext cx="7919720" cy="2037080"/>
        </p:xfrm>
        <a:graphic>
          <a:graphicData uri="http://schemas.openxmlformats.org/drawingml/2006/table">
            <a:tbl>
              <a:tblPr firstRow="1" bandRow="1">
                <a:tableStyleId>{2D5ABB26-0587-4C30-8999-92F81FD0307C}</a:tableStyleId>
              </a:tblPr>
              <a:tblGrid>
                <a:gridCol w="3959860">
                  <a:extLst>
                    <a:ext uri="{9D8B030D-6E8A-4147-A177-3AD203B41FA5}">
                      <a16:colId xmlns:a16="http://schemas.microsoft.com/office/drawing/2014/main" val="20000"/>
                    </a:ext>
                  </a:extLst>
                </a:gridCol>
                <a:gridCol w="3959860">
                  <a:extLst>
                    <a:ext uri="{9D8B030D-6E8A-4147-A177-3AD203B41FA5}">
                      <a16:colId xmlns:a16="http://schemas.microsoft.com/office/drawing/2014/main" val="20001"/>
                    </a:ext>
                  </a:extLst>
                </a:gridCol>
              </a:tblGrid>
              <a:tr h="304800">
                <a:tc>
                  <a:txBody>
                    <a:bodyPr/>
                    <a:lstStyle/>
                    <a:p>
                      <a:pPr algn="ctr">
                        <a:lnSpc>
                          <a:spcPct val="100000"/>
                        </a:lnSpc>
                        <a:spcBef>
                          <a:spcPts val="300"/>
                        </a:spcBef>
                      </a:pPr>
                      <a:r>
                        <a:rPr sz="1400" spc="-10" dirty="0">
                          <a:solidFill>
                            <a:srgbClr val="FFFFFF"/>
                          </a:solidFill>
                          <a:latin typeface="ＭＳ Ｐゴシック"/>
                          <a:cs typeface="ＭＳ Ｐゴシック"/>
                        </a:rPr>
                        <a:t>潜在的な利点</a:t>
                      </a:r>
                      <a:endParaRPr sz="1400">
                        <a:latin typeface="ＭＳ Ｐゴシック"/>
                        <a:cs typeface="ＭＳ Ｐゴシック"/>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 algn="ctr">
                        <a:lnSpc>
                          <a:spcPct val="100000"/>
                        </a:lnSpc>
                        <a:spcBef>
                          <a:spcPts val="300"/>
                        </a:spcBef>
                      </a:pPr>
                      <a:r>
                        <a:rPr sz="1400" spc="-20" dirty="0">
                          <a:solidFill>
                            <a:srgbClr val="FFFFFF"/>
                          </a:solidFill>
                          <a:latin typeface="ＭＳ Ｐゴシック"/>
                          <a:cs typeface="ＭＳ Ｐゴシック"/>
                        </a:rPr>
                        <a:t>潜在的なリスク</a:t>
                      </a:r>
                      <a:endParaRPr sz="1400">
                        <a:latin typeface="ＭＳ Ｐゴシック"/>
                        <a:cs typeface="ＭＳ Ｐゴシック"/>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1732280">
                <a:tc>
                  <a:txBody>
                    <a:bodyPr/>
                    <a:lstStyle/>
                    <a:p>
                      <a:pPr marL="267970" marR="224790" indent="-177165">
                        <a:lnSpc>
                          <a:spcPct val="100000"/>
                        </a:lnSpc>
                        <a:spcBef>
                          <a:spcPts val="660"/>
                        </a:spcBef>
                        <a:buFont typeface="Arial"/>
                        <a:buChar char="•"/>
                        <a:tabLst>
                          <a:tab pos="268605" algn="l"/>
                        </a:tabLst>
                      </a:pPr>
                      <a:r>
                        <a:rPr sz="1300" spc="-20" dirty="0">
                          <a:latin typeface="メイリオ"/>
                          <a:cs typeface="メイリオ"/>
                        </a:rPr>
                        <a:t>決済サービスへの将来的なニーズ</a:t>
                      </a:r>
                      <a:r>
                        <a:rPr sz="1300" spc="-10" dirty="0">
                          <a:latin typeface="メイリオ"/>
                          <a:cs typeface="メイリオ"/>
                        </a:rPr>
                        <a:t>・</a:t>
                      </a:r>
                      <a:r>
                        <a:rPr sz="1300" spc="-20" dirty="0">
                          <a:latin typeface="メイリオ"/>
                          <a:cs typeface="メイリオ"/>
                        </a:rPr>
                        <a:t>需要</a:t>
                      </a:r>
                      <a:r>
                        <a:rPr sz="1300" spc="-10" dirty="0">
                          <a:latin typeface="メイリオ"/>
                          <a:cs typeface="メイリオ"/>
                        </a:rPr>
                        <a:t>を</a:t>
                      </a:r>
                      <a:r>
                        <a:rPr sz="1300" spc="-20" dirty="0">
                          <a:latin typeface="メイリオ"/>
                          <a:cs typeface="メイリオ"/>
                        </a:rPr>
                        <a:t>安</a:t>
                      </a:r>
                      <a:r>
                        <a:rPr sz="1300" spc="-50" dirty="0">
                          <a:latin typeface="メイリオ"/>
                          <a:cs typeface="メイリオ"/>
                        </a:rPr>
                        <a:t>全</a:t>
                      </a:r>
                      <a:r>
                        <a:rPr sz="1300" spc="-20" dirty="0">
                          <a:latin typeface="メイリオ"/>
                          <a:cs typeface="メイリオ"/>
                        </a:rPr>
                        <a:t>に満たすこ</a:t>
                      </a:r>
                      <a:r>
                        <a:rPr sz="1300" spc="-50" dirty="0">
                          <a:latin typeface="メイリオ"/>
                          <a:cs typeface="メイリオ"/>
                        </a:rPr>
                        <a:t>と</a:t>
                      </a:r>
                      <a:endParaRPr sz="1300">
                        <a:latin typeface="メイリオ"/>
                        <a:cs typeface="メイリオ"/>
                      </a:endParaRPr>
                    </a:p>
                    <a:p>
                      <a:pPr marL="267970" indent="-177165">
                        <a:lnSpc>
                          <a:spcPct val="100000"/>
                        </a:lnSpc>
                        <a:spcBef>
                          <a:spcPts val="600"/>
                        </a:spcBef>
                        <a:buFont typeface="Arial"/>
                        <a:buChar char="•"/>
                        <a:tabLst>
                          <a:tab pos="268605" algn="l"/>
                        </a:tabLst>
                      </a:pPr>
                      <a:r>
                        <a:rPr sz="1300" spc="-20" dirty="0">
                          <a:latin typeface="メイリオ"/>
                          <a:cs typeface="メイリオ"/>
                        </a:rPr>
                        <a:t>クロスボーダー決済の利便性向</a:t>
                      </a:r>
                      <a:r>
                        <a:rPr sz="1300" spc="-50" dirty="0">
                          <a:latin typeface="メイリオ"/>
                          <a:cs typeface="メイリオ"/>
                        </a:rPr>
                        <a:t>上</a:t>
                      </a:r>
                      <a:endParaRPr sz="1300">
                        <a:latin typeface="メイリオ"/>
                        <a:cs typeface="メイリオ"/>
                      </a:endParaRPr>
                    </a:p>
                    <a:p>
                      <a:pPr marL="267970" indent="-177165">
                        <a:lnSpc>
                          <a:spcPct val="100000"/>
                        </a:lnSpc>
                        <a:spcBef>
                          <a:spcPts val="600"/>
                        </a:spcBef>
                        <a:buFont typeface="Arial"/>
                        <a:buChar char="•"/>
                        <a:tabLst>
                          <a:tab pos="268605" algn="l"/>
                        </a:tabLst>
                      </a:pPr>
                      <a:r>
                        <a:rPr sz="1300" spc="-25" dirty="0">
                          <a:latin typeface="メイリオ"/>
                          <a:cs typeface="メイリオ"/>
                        </a:rPr>
                        <a:t>ドルの国際的な役割のサポー</a:t>
                      </a:r>
                      <a:r>
                        <a:rPr sz="1300" spc="-50" dirty="0">
                          <a:latin typeface="メイリオ"/>
                          <a:cs typeface="メイリオ"/>
                        </a:rPr>
                        <a:t>ト</a:t>
                      </a:r>
                      <a:endParaRPr sz="1300">
                        <a:latin typeface="メイリオ"/>
                        <a:cs typeface="メイリオ"/>
                      </a:endParaRPr>
                    </a:p>
                    <a:p>
                      <a:pPr marL="267970" indent="-177165">
                        <a:lnSpc>
                          <a:spcPct val="100000"/>
                        </a:lnSpc>
                        <a:spcBef>
                          <a:spcPts val="605"/>
                        </a:spcBef>
                        <a:buFont typeface="Arial"/>
                        <a:buChar char="•"/>
                        <a:tabLst>
                          <a:tab pos="268605" algn="l"/>
                        </a:tabLst>
                      </a:pPr>
                      <a:r>
                        <a:rPr sz="1300" spc="-20" dirty="0">
                          <a:latin typeface="メイリオ"/>
                          <a:cs typeface="メイリオ"/>
                        </a:rPr>
                        <a:t>金融包</a:t>
                      </a:r>
                      <a:r>
                        <a:rPr sz="1300" spc="-50" dirty="0">
                          <a:latin typeface="メイリオ"/>
                          <a:cs typeface="メイリオ"/>
                        </a:rPr>
                        <a:t>摂</a:t>
                      </a:r>
                      <a:endParaRPr sz="1300">
                        <a:latin typeface="メイリオ"/>
                        <a:cs typeface="メイリオ"/>
                      </a:endParaRPr>
                    </a:p>
                    <a:p>
                      <a:pPr marL="267970" indent="-177165">
                        <a:lnSpc>
                          <a:spcPct val="100000"/>
                        </a:lnSpc>
                        <a:spcBef>
                          <a:spcPts val="635"/>
                        </a:spcBef>
                        <a:buFont typeface="Arial"/>
                        <a:buChar char="•"/>
                        <a:tabLst>
                          <a:tab pos="268605" algn="l"/>
                        </a:tabLst>
                      </a:pPr>
                      <a:r>
                        <a:rPr sz="1300" spc="-20" dirty="0">
                          <a:latin typeface="メイリオ"/>
                          <a:cs typeface="メイリオ"/>
                        </a:rPr>
                        <a:t>安全な中銀マネーへのアクセス拡</a:t>
                      </a:r>
                      <a:r>
                        <a:rPr sz="1300" spc="-50" dirty="0">
                          <a:latin typeface="メイリオ"/>
                          <a:cs typeface="メイリオ"/>
                        </a:rPr>
                        <a:t>大</a:t>
                      </a:r>
                      <a:endParaRPr sz="1300">
                        <a:latin typeface="メイリオ"/>
                        <a:cs typeface="メイリオ"/>
                      </a:endParaRPr>
                    </a:p>
                  </a:txBody>
                  <a:tcPr marL="0" marR="0" marT="838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269240" indent="-177165">
                        <a:lnSpc>
                          <a:spcPct val="100000"/>
                        </a:lnSpc>
                        <a:spcBef>
                          <a:spcPts val="660"/>
                        </a:spcBef>
                        <a:buFont typeface="Arial"/>
                        <a:buChar char="•"/>
                        <a:tabLst>
                          <a:tab pos="269240" algn="l"/>
                        </a:tabLst>
                      </a:pPr>
                      <a:r>
                        <a:rPr sz="1300" spc="-20" dirty="0">
                          <a:latin typeface="メイリオ"/>
                          <a:cs typeface="メイリオ"/>
                        </a:rPr>
                        <a:t>金融部門の市場構造変</a:t>
                      </a:r>
                      <a:r>
                        <a:rPr sz="1300" spc="-50" dirty="0">
                          <a:latin typeface="メイリオ"/>
                          <a:cs typeface="メイリオ"/>
                        </a:rPr>
                        <a:t>化</a:t>
                      </a:r>
                      <a:endParaRPr sz="1300">
                        <a:latin typeface="メイリオ"/>
                        <a:cs typeface="メイリオ"/>
                      </a:endParaRPr>
                    </a:p>
                    <a:p>
                      <a:pPr marL="269240" indent="-177165">
                        <a:lnSpc>
                          <a:spcPct val="100000"/>
                        </a:lnSpc>
                        <a:spcBef>
                          <a:spcPts val="600"/>
                        </a:spcBef>
                        <a:buFont typeface="Arial"/>
                        <a:buChar char="•"/>
                        <a:tabLst>
                          <a:tab pos="269240" algn="l"/>
                        </a:tabLst>
                      </a:pPr>
                      <a:r>
                        <a:rPr sz="1300" spc="-20" dirty="0">
                          <a:latin typeface="メイリオ"/>
                          <a:cs typeface="メイリオ"/>
                        </a:rPr>
                        <a:t>金融システムの安全性および安定</a:t>
                      </a:r>
                      <a:r>
                        <a:rPr sz="1300" spc="-50" dirty="0">
                          <a:latin typeface="メイリオ"/>
                          <a:cs typeface="メイリオ"/>
                        </a:rPr>
                        <a:t>性</a:t>
                      </a:r>
                      <a:endParaRPr sz="1300">
                        <a:latin typeface="メイリオ"/>
                        <a:cs typeface="メイリオ"/>
                      </a:endParaRPr>
                    </a:p>
                    <a:p>
                      <a:pPr marL="269240" indent="-177165">
                        <a:lnSpc>
                          <a:spcPct val="100000"/>
                        </a:lnSpc>
                        <a:spcBef>
                          <a:spcPts val="600"/>
                        </a:spcBef>
                        <a:buFont typeface="Arial"/>
                        <a:buChar char="•"/>
                        <a:tabLst>
                          <a:tab pos="269240" algn="l"/>
                        </a:tabLst>
                      </a:pPr>
                      <a:r>
                        <a:rPr sz="1300" spc="-20" dirty="0">
                          <a:latin typeface="メイリオ"/>
                          <a:cs typeface="メイリオ"/>
                        </a:rPr>
                        <a:t>金融政策の有効</a:t>
                      </a:r>
                      <a:r>
                        <a:rPr sz="1300" spc="-50" dirty="0">
                          <a:latin typeface="メイリオ"/>
                          <a:cs typeface="メイリオ"/>
                        </a:rPr>
                        <a:t>性</a:t>
                      </a:r>
                      <a:endParaRPr sz="1300">
                        <a:latin typeface="メイリオ"/>
                        <a:cs typeface="メイリオ"/>
                      </a:endParaRPr>
                    </a:p>
                    <a:p>
                      <a:pPr marL="268605" marR="223520" indent="-177165">
                        <a:lnSpc>
                          <a:spcPct val="100000"/>
                        </a:lnSpc>
                        <a:spcBef>
                          <a:spcPts val="605"/>
                        </a:spcBef>
                        <a:buFont typeface="Arial"/>
                        <a:buChar char="•"/>
                        <a:tabLst>
                          <a:tab pos="269240" algn="l"/>
                        </a:tabLst>
                      </a:pPr>
                      <a:r>
                        <a:rPr sz="1300" spc="-20" dirty="0">
                          <a:latin typeface="メイリオ"/>
                          <a:cs typeface="メイリオ"/>
                        </a:rPr>
                        <a:t>プライバシーおよびデータ保護、</a:t>
                      </a:r>
                      <a:r>
                        <a:rPr sz="1300" spc="-10" dirty="0">
                          <a:latin typeface="メイリオ"/>
                          <a:cs typeface="メイリオ"/>
                        </a:rPr>
                        <a:t>金</a:t>
                      </a:r>
                      <a:r>
                        <a:rPr sz="1300" spc="-20" dirty="0">
                          <a:latin typeface="メイリオ"/>
                          <a:cs typeface="メイリオ"/>
                        </a:rPr>
                        <a:t>融犯</a:t>
                      </a:r>
                      <a:r>
                        <a:rPr sz="1300" spc="-10" dirty="0">
                          <a:latin typeface="メイリオ"/>
                          <a:cs typeface="メイリオ"/>
                        </a:rPr>
                        <a:t>罪</a:t>
                      </a:r>
                      <a:r>
                        <a:rPr sz="1300" spc="-20" dirty="0">
                          <a:latin typeface="メイリオ"/>
                          <a:cs typeface="メイリオ"/>
                        </a:rPr>
                        <a:t>の</a:t>
                      </a:r>
                      <a:r>
                        <a:rPr sz="1300" spc="-50" dirty="0">
                          <a:latin typeface="メイリオ"/>
                          <a:cs typeface="メイリオ"/>
                        </a:rPr>
                        <a:t>防止</a:t>
                      </a:r>
                      <a:endParaRPr sz="1300">
                        <a:latin typeface="メイリオ"/>
                        <a:cs typeface="メイリオ"/>
                      </a:endParaRPr>
                    </a:p>
                    <a:p>
                      <a:pPr marL="269240" indent="-177165">
                        <a:lnSpc>
                          <a:spcPct val="100000"/>
                        </a:lnSpc>
                        <a:spcBef>
                          <a:spcPts val="635"/>
                        </a:spcBef>
                        <a:buFont typeface="Arial"/>
                        <a:buChar char="•"/>
                        <a:tabLst>
                          <a:tab pos="269240" algn="l"/>
                        </a:tabLst>
                      </a:pPr>
                      <a:r>
                        <a:rPr sz="1300" spc="-20" dirty="0">
                          <a:latin typeface="メイリオ"/>
                          <a:cs typeface="メイリオ"/>
                        </a:rPr>
                        <a:t>業務面の頑健性およびサイバーセ</a:t>
                      </a:r>
                      <a:r>
                        <a:rPr sz="1300" spc="-10" dirty="0">
                          <a:latin typeface="メイリオ"/>
                          <a:cs typeface="メイリオ"/>
                        </a:rPr>
                        <a:t>キ</a:t>
                      </a:r>
                      <a:r>
                        <a:rPr sz="1300" spc="-20" dirty="0">
                          <a:latin typeface="メイリオ"/>
                          <a:cs typeface="メイリオ"/>
                        </a:rPr>
                        <a:t>ュリ</a:t>
                      </a:r>
                      <a:r>
                        <a:rPr sz="1300" spc="-35" dirty="0">
                          <a:latin typeface="メイリオ"/>
                          <a:cs typeface="メイリオ"/>
                        </a:rPr>
                        <a:t>ティ</a:t>
                      </a:r>
                      <a:endParaRPr sz="1300">
                        <a:latin typeface="メイリオ"/>
                        <a:cs typeface="メイリオ"/>
                      </a:endParaRPr>
                    </a:p>
                  </a:txBody>
                  <a:tcPr marL="0" marR="0" marT="838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bl>
          </a:graphicData>
        </a:graphic>
      </p:graphicFrame>
      <p:sp>
        <p:nvSpPr>
          <p:cNvPr id="4" name="object 4"/>
          <p:cNvSpPr/>
          <p:nvPr/>
        </p:nvSpPr>
        <p:spPr>
          <a:xfrm>
            <a:off x="1843278" y="1323594"/>
            <a:ext cx="8408035" cy="5346700"/>
          </a:xfrm>
          <a:custGeom>
            <a:avLst/>
            <a:gdLst/>
            <a:ahLst/>
            <a:cxnLst/>
            <a:rect l="l" t="t" r="r" b="b"/>
            <a:pathLst>
              <a:path w="8408035" h="5346700">
                <a:moveTo>
                  <a:pt x="0" y="5346192"/>
                </a:moveTo>
                <a:lnTo>
                  <a:pt x="8407908" y="5346192"/>
                </a:lnTo>
                <a:lnTo>
                  <a:pt x="8407908" y="0"/>
                </a:lnTo>
                <a:lnTo>
                  <a:pt x="0" y="0"/>
                </a:lnTo>
                <a:lnTo>
                  <a:pt x="0" y="5346192"/>
                </a:lnTo>
                <a:close/>
              </a:path>
            </a:pathLst>
          </a:custGeom>
          <a:ln w="25908">
            <a:solidFill>
              <a:srgbClr val="385D89"/>
            </a:solidFill>
          </a:ln>
        </p:spPr>
        <p:txBody>
          <a:bodyPr wrap="square" lIns="0" tIns="0" rIns="0" bIns="0" rtlCol="0"/>
          <a:lstStyle/>
          <a:p>
            <a:endParaRPr/>
          </a:p>
        </p:txBody>
      </p:sp>
      <p:sp>
        <p:nvSpPr>
          <p:cNvPr id="5" name="object 5"/>
          <p:cNvSpPr txBox="1"/>
          <p:nvPr/>
        </p:nvSpPr>
        <p:spPr>
          <a:xfrm>
            <a:off x="1834084" y="807466"/>
            <a:ext cx="8360409" cy="2800767"/>
          </a:xfrm>
          <a:prstGeom prst="rect">
            <a:avLst/>
          </a:prstGeom>
        </p:spPr>
        <p:txBody>
          <a:bodyPr vert="horz" wrap="square" lIns="0" tIns="12700" rIns="0" bIns="0" rtlCol="0">
            <a:spAutoFit/>
          </a:bodyPr>
          <a:lstStyle/>
          <a:p>
            <a:pPr marL="469900" indent="-457834">
              <a:spcBef>
                <a:spcPts val="100"/>
              </a:spcBef>
              <a:buChar char="●"/>
              <a:tabLst>
                <a:tab pos="469900" algn="l"/>
                <a:tab pos="470534" algn="l"/>
              </a:tabLst>
            </a:pPr>
            <a:r>
              <a:rPr spc="-10" dirty="0">
                <a:latin typeface="メイリオ"/>
                <a:cs typeface="メイリオ"/>
              </a:rPr>
              <a:t>FRB</a:t>
            </a:r>
            <a:r>
              <a:rPr dirty="0">
                <a:latin typeface="メイリオ"/>
                <a:cs typeface="メイリオ"/>
              </a:rPr>
              <a:t>は、</a:t>
            </a:r>
            <a:r>
              <a:rPr spc="-10" dirty="0">
                <a:latin typeface="メイリオ"/>
                <a:cs typeface="メイリオ"/>
              </a:rPr>
              <a:t>1</a:t>
            </a:r>
            <a:r>
              <a:rPr dirty="0">
                <a:latin typeface="メイリオ"/>
                <a:cs typeface="メイリオ"/>
              </a:rPr>
              <a:t>月</a:t>
            </a:r>
            <a:r>
              <a:rPr spc="-10" dirty="0">
                <a:latin typeface="メイリオ"/>
                <a:cs typeface="メイリオ"/>
              </a:rPr>
              <a:t>20</a:t>
            </a:r>
            <a:r>
              <a:rPr spc="-5" dirty="0">
                <a:latin typeface="メイリオ"/>
                <a:cs typeface="メイリオ"/>
              </a:rPr>
              <a:t>日、</a:t>
            </a:r>
            <a:r>
              <a:rPr spc="-10" dirty="0">
                <a:latin typeface="メイリオ"/>
                <a:cs typeface="メイリオ"/>
              </a:rPr>
              <a:t>CBDC</a:t>
            </a:r>
            <a:r>
              <a:rPr spc="-5" dirty="0">
                <a:latin typeface="メイリオ"/>
                <a:cs typeface="メイリオ"/>
              </a:rPr>
              <a:t>に関するディスカッション・ペーパーを公表。</a:t>
            </a:r>
            <a:endParaRPr>
              <a:latin typeface="メイリオ"/>
              <a:cs typeface="メイリオ"/>
            </a:endParaRPr>
          </a:p>
          <a:p>
            <a:pPr>
              <a:spcBef>
                <a:spcPts val="50"/>
              </a:spcBef>
              <a:buFont typeface=""/>
              <a:buChar char="●"/>
            </a:pPr>
            <a:endParaRPr sz="1300">
              <a:latin typeface="メイリオ"/>
              <a:cs typeface="メイリオ"/>
            </a:endParaRPr>
          </a:p>
          <a:p>
            <a:pPr marL="98425"/>
            <a:r>
              <a:rPr sz="1400" dirty="0">
                <a:latin typeface="メイリオ"/>
                <a:cs typeface="メイリオ"/>
              </a:rPr>
              <a:t>（CBDC</a:t>
            </a:r>
            <a:r>
              <a:rPr sz="1400" spc="-15" dirty="0">
                <a:latin typeface="メイリオ"/>
                <a:cs typeface="メイリオ"/>
              </a:rPr>
              <a:t>に関する主な記述</a:t>
            </a:r>
            <a:r>
              <a:rPr sz="1400" spc="-50" dirty="0">
                <a:latin typeface="メイリオ"/>
                <a:cs typeface="メイリオ"/>
              </a:rPr>
              <a:t>）</a:t>
            </a:r>
            <a:endParaRPr sz="1400">
              <a:latin typeface="メイリオ"/>
              <a:cs typeface="メイリオ"/>
            </a:endParaRPr>
          </a:p>
          <a:p>
            <a:pPr marL="654685" marR="266700" lvl="1" indent="-288290">
              <a:spcBef>
                <a:spcPts val="975"/>
              </a:spcBef>
              <a:buFont typeface="Wingdings"/>
              <a:buChar char=""/>
              <a:tabLst>
                <a:tab pos="654685" algn="l"/>
                <a:tab pos="655320" algn="l"/>
              </a:tabLst>
            </a:pPr>
            <a:r>
              <a:rPr sz="1400" spc="-15" dirty="0">
                <a:latin typeface="メイリオ"/>
                <a:cs typeface="メイリオ"/>
              </a:rPr>
              <a:t>本ペーパーは、特定の政策を促進することを意図しておらず、</a:t>
            </a:r>
            <a:r>
              <a:rPr sz="1400" spc="-10" dirty="0">
                <a:latin typeface="メイリオ"/>
                <a:cs typeface="メイリオ"/>
              </a:rPr>
              <a:t>CBDC</a:t>
            </a:r>
            <a:r>
              <a:rPr sz="1400" spc="-20" dirty="0">
                <a:latin typeface="メイリオ"/>
                <a:cs typeface="メイリオ"/>
              </a:rPr>
              <a:t>発行の妥当性を直ぐに判</a:t>
            </a:r>
            <a:r>
              <a:rPr sz="1400" spc="-15" dirty="0">
                <a:latin typeface="メイリオ"/>
                <a:cs typeface="メイリオ"/>
              </a:rPr>
              <a:t>断することを示唆するものではない。</a:t>
            </a:r>
            <a:endParaRPr sz="1400">
              <a:latin typeface="メイリオ"/>
              <a:cs typeface="メイリオ"/>
            </a:endParaRPr>
          </a:p>
          <a:p>
            <a:pPr marL="654685" marR="5080" lvl="1" indent="-288290">
              <a:spcBef>
                <a:spcPts val="600"/>
              </a:spcBef>
              <a:buFont typeface="Wingdings"/>
              <a:buChar char=""/>
              <a:tabLst>
                <a:tab pos="654685" algn="l"/>
                <a:tab pos="655320" algn="l"/>
              </a:tabLst>
            </a:pPr>
            <a:r>
              <a:rPr sz="1400" dirty="0">
                <a:latin typeface="メイリオ"/>
                <a:cs typeface="メイリオ"/>
              </a:rPr>
              <a:t>これまでの分析は、①</a:t>
            </a:r>
            <a:r>
              <a:rPr sz="1400" b="1" spc="-15" dirty="0">
                <a:solidFill>
                  <a:srgbClr val="006FC0"/>
                </a:solidFill>
                <a:latin typeface="メイリオ"/>
                <a:cs typeface="メイリオ"/>
              </a:rPr>
              <a:t>プライバシー保護</a:t>
            </a:r>
            <a:r>
              <a:rPr sz="1400" spc="-10" dirty="0">
                <a:latin typeface="メイリオ"/>
                <a:cs typeface="メイリオ"/>
              </a:rPr>
              <a:t>、②</a:t>
            </a:r>
            <a:r>
              <a:rPr sz="1400" b="1" spc="-15" dirty="0">
                <a:solidFill>
                  <a:srgbClr val="006FC0"/>
                </a:solidFill>
                <a:latin typeface="メイリオ"/>
                <a:cs typeface="メイリオ"/>
              </a:rPr>
              <a:t>仲介機関を経由した発行形態</a:t>
            </a:r>
            <a:r>
              <a:rPr sz="1400" spc="-20" dirty="0">
                <a:latin typeface="メイリオ"/>
                <a:cs typeface="メイリオ"/>
              </a:rPr>
              <a:t>、③異なる仲介機関</a:t>
            </a:r>
            <a:r>
              <a:rPr sz="1400" spc="500" dirty="0">
                <a:latin typeface="メイリオ"/>
                <a:cs typeface="メイリオ"/>
              </a:rPr>
              <a:t> </a:t>
            </a:r>
            <a:r>
              <a:rPr sz="1400" spc="-5" dirty="0">
                <a:latin typeface="メイリオ"/>
                <a:cs typeface="メイリオ"/>
              </a:rPr>
              <a:t>の顧客の間の</a:t>
            </a:r>
            <a:r>
              <a:rPr sz="1400" b="1" spc="-10" dirty="0">
                <a:solidFill>
                  <a:srgbClr val="006FC0"/>
                </a:solidFill>
                <a:latin typeface="メイリオ"/>
                <a:cs typeface="メイリオ"/>
              </a:rPr>
              <a:t>スムーズな移転</a:t>
            </a:r>
            <a:r>
              <a:rPr sz="1400" spc="-15" dirty="0">
                <a:latin typeface="メイリオ"/>
                <a:cs typeface="メイリオ"/>
              </a:rPr>
              <a:t>、④仲介機関による</a:t>
            </a:r>
            <a:r>
              <a:rPr sz="1400" b="1" dirty="0">
                <a:solidFill>
                  <a:srgbClr val="006FC0"/>
                </a:solidFill>
                <a:latin typeface="メイリオ"/>
                <a:cs typeface="メイリオ"/>
              </a:rPr>
              <a:t>AML</a:t>
            </a:r>
            <a:r>
              <a:rPr sz="1400" b="1" spc="-10" dirty="0">
                <a:solidFill>
                  <a:srgbClr val="006FC0"/>
                </a:solidFill>
                <a:latin typeface="メイリオ"/>
                <a:cs typeface="メイリオ"/>
              </a:rPr>
              <a:t>等の本人確認</a:t>
            </a:r>
            <a:r>
              <a:rPr sz="1400" spc="-20" dirty="0">
                <a:latin typeface="メイリオ"/>
                <a:cs typeface="メイリオ"/>
              </a:rPr>
              <a:t>、といった要素が備われば、</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が米国のニーズを最適に満たすことを示唆している。</a:t>
            </a:r>
            <a:endParaRPr sz="1400">
              <a:latin typeface="メイリオ"/>
              <a:cs typeface="メイリオ"/>
            </a:endParaRPr>
          </a:p>
          <a:p>
            <a:pPr marL="654685" marR="268605" lvl="1" indent="-288290">
              <a:spcBef>
                <a:spcPts val="600"/>
              </a:spcBef>
              <a:buFont typeface="Wingdings"/>
              <a:buChar char=""/>
              <a:tabLst>
                <a:tab pos="654685" algn="l"/>
                <a:tab pos="655320" algn="l"/>
              </a:tabLst>
            </a:pPr>
            <a:r>
              <a:rPr sz="1400" dirty="0">
                <a:latin typeface="メイリオ"/>
                <a:cs typeface="メイリオ"/>
              </a:rPr>
              <a:t>CBDC</a:t>
            </a:r>
            <a:r>
              <a:rPr sz="1400" spc="-20" dirty="0">
                <a:latin typeface="メイリオ"/>
                <a:cs typeface="メイリオ"/>
              </a:rPr>
              <a:t>による支払いは、即時でファイナルであることが必要。日々の商品・サービスの購入や請求書の支払、政府による収税や国民に対する直接給付のために利用される可能性がある。</a:t>
            </a:r>
            <a:endParaRPr sz="1400">
              <a:latin typeface="メイリオ"/>
              <a:cs typeface="メイリオ"/>
            </a:endParaRPr>
          </a:p>
          <a:p>
            <a:pPr marL="654685" lvl="1" indent="-288925">
              <a:spcBef>
                <a:spcPts val="600"/>
              </a:spcBef>
              <a:buFont typeface="Wingdings"/>
              <a:buChar char=""/>
              <a:tabLst>
                <a:tab pos="654685" algn="l"/>
                <a:tab pos="655320" algn="l"/>
              </a:tabLst>
            </a:pPr>
            <a:r>
              <a:rPr sz="1400" dirty="0">
                <a:latin typeface="メイリオ"/>
                <a:cs typeface="メイリオ"/>
              </a:rPr>
              <a:t>CBDC</a:t>
            </a:r>
            <a:r>
              <a:rPr sz="1400" spc="-15" dirty="0">
                <a:latin typeface="メイリオ"/>
                <a:cs typeface="メイリオ"/>
              </a:rPr>
              <a:t>については、以下のような</a:t>
            </a:r>
            <a:r>
              <a:rPr sz="1400" b="1" spc="-15" dirty="0">
                <a:solidFill>
                  <a:srgbClr val="006FC0"/>
                </a:solidFill>
                <a:latin typeface="メイリオ"/>
                <a:cs typeface="メイリオ"/>
              </a:rPr>
              <a:t>潜在的な利点とリスク</a:t>
            </a:r>
            <a:r>
              <a:rPr sz="1400" spc="-20" dirty="0">
                <a:latin typeface="メイリオ"/>
                <a:cs typeface="メイリオ"/>
              </a:rPr>
              <a:t>について検討する必要がある。</a:t>
            </a:r>
            <a:endParaRPr sz="1400">
              <a:latin typeface="メイリオ"/>
              <a:cs typeface="メイリオ"/>
            </a:endParaRPr>
          </a:p>
        </p:txBody>
      </p:sp>
      <p:sp>
        <p:nvSpPr>
          <p:cNvPr id="7" name="object 7"/>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84</a:t>
            </a:fld>
            <a:endParaRPr spc="-25" dirty="0"/>
          </a:p>
        </p:txBody>
      </p:sp>
      <p:sp>
        <p:nvSpPr>
          <p:cNvPr id="6" name="object 6"/>
          <p:cNvSpPr txBox="1"/>
          <p:nvPr/>
        </p:nvSpPr>
        <p:spPr>
          <a:xfrm>
            <a:off x="2188261" y="6074155"/>
            <a:ext cx="7795259" cy="453390"/>
          </a:xfrm>
          <a:prstGeom prst="rect">
            <a:avLst/>
          </a:prstGeom>
        </p:spPr>
        <p:txBody>
          <a:bodyPr vert="horz" wrap="square" lIns="0" tIns="13335" rIns="0" bIns="0" rtlCol="0">
            <a:spAutoFit/>
          </a:bodyPr>
          <a:lstStyle/>
          <a:p>
            <a:pPr marL="300355" indent="-288290">
              <a:spcBef>
                <a:spcPts val="105"/>
              </a:spcBef>
              <a:buFont typeface="Wingdings"/>
              <a:buChar char=""/>
              <a:tabLst>
                <a:tab pos="300355" algn="l"/>
                <a:tab pos="300990" algn="l"/>
              </a:tabLst>
            </a:pPr>
            <a:r>
              <a:rPr sz="1400" spc="-10" dirty="0">
                <a:latin typeface="メイリオ"/>
                <a:cs typeface="メイリオ"/>
              </a:rPr>
              <a:t>「</a:t>
            </a:r>
            <a:r>
              <a:rPr sz="1400" b="1" spc="-10" dirty="0">
                <a:solidFill>
                  <a:srgbClr val="006FC0"/>
                </a:solidFill>
                <a:latin typeface="メイリオ"/>
                <a:cs typeface="メイリオ"/>
              </a:rPr>
              <a:t>CBDC</a:t>
            </a:r>
            <a:r>
              <a:rPr sz="1400" b="1" spc="-20" dirty="0">
                <a:solidFill>
                  <a:srgbClr val="006FC0"/>
                </a:solidFill>
                <a:latin typeface="メイリオ"/>
                <a:cs typeface="メイリオ"/>
              </a:rPr>
              <a:t>の利点・リスク、政策上の検討事項</a:t>
            </a:r>
            <a:r>
              <a:rPr sz="1400" spc="-10" dirty="0">
                <a:latin typeface="メイリオ"/>
                <a:cs typeface="メイリオ"/>
              </a:rPr>
              <a:t>」（14項目</a:t>
            </a:r>
            <a:r>
              <a:rPr sz="1400" dirty="0">
                <a:latin typeface="メイリオ"/>
                <a:cs typeface="メイリオ"/>
              </a:rPr>
              <a:t>）</a:t>
            </a:r>
            <a:r>
              <a:rPr sz="1400" spc="-10" dirty="0">
                <a:latin typeface="メイリオ"/>
                <a:cs typeface="メイリオ"/>
              </a:rPr>
              <a:t>および「</a:t>
            </a:r>
            <a:r>
              <a:rPr sz="1400" b="1" spc="-10" dirty="0">
                <a:solidFill>
                  <a:srgbClr val="006FC0"/>
                </a:solidFill>
                <a:latin typeface="メイリオ"/>
                <a:cs typeface="メイリオ"/>
              </a:rPr>
              <a:t>CBDC</a:t>
            </a:r>
            <a:r>
              <a:rPr sz="1400" b="1" spc="-15" dirty="0">
                <a:solidFill>
                  <a:srgbClr val="006FC0"/>
                </a:solidFill>
                <a:latin typeface="メイリオ"/>
                <a:cs typeface="メイリオ"/>
              </a:rPr>
              <a:t>の設計</a:t>
            </a:r>
            <a:r>
              <a:rPr sz="1400" dirty="0">
                <a:latin typeface="メイリオ"/>
                <a:cs typeface="メイリオ"/>
              </a:rPr>
              <a:t>」</a:t>
            </a:r>
            <a:r>
              <a:rPr sz="1400" spc="-10" dirty="0">
                <a:latin typeface="メイリオ"/>
                <a:cs typeface="メイリオ"/>
              </a:rPr>
              <a:t>（８項目</a:t>
            </a:r>
            <a:r>
              <a:rPr sz="1400" spc="-50" dirty="0">
                <a:latin typeface="メイリオ"/>
                <a:cs typeface="メイリオ"/>
              </a:rPr>
              <a:t>）</a:t>
            </a:r>
            <a:endParaRPr sz="1400">
              <a:latin typeface="メイリオ"/>
              <a:cs typeface="メイリオ"/>
            </a:endParaRPr>
          </a:p>
          <a:p>
            <a:pPr marL="300355"/>
            <a:r>
              <a:rPr sz="1400" spc="-10" dirty="0">
                <a:latin typeface="メイリオ"/>
                <a:cs typeface="メイリオ"/>
              </a:rPr>
              <a:t>について、市中コメントを募集</a:t>
            </a:r>
            <a:r>
              <a:rPr sz="1400" dirty="0">
                <a:latin typeface="メイリオ"/>
                <a:cs typeface="メイリオ"/>
              </a:rPr>
              <a:t>（5月</a:t>
            </a:r>
            <a:r>
              <a:rPr sz="1400" spc="-10" dirty="0">
                <a:latin typeface="メイリオ"/>
                <a:cs typeface="メイリオ"/>
              </a:rPr>
              <a:t>20</a:t>
            </a:r>
            <a:r>
              <a:rPr sz="1400" spc="-5" dirty="0">
                <a:latin typeface="メイリオ"/>
                <a:cs typeface="メイリオ"/>
              </a:rPr>
              <a:t>日期限</a:t>
            </a:r>
            <a:r>
              <a:rPr sz="1400" dirty="0">
                <a:latin typeface="メイリオ"/>
                <a:cs typeface="メイリオ"/>
              </a:rPr>
              <a:t>）</a:t>
            </a:r>
            <a:r>
              <a:rPr sz="1400" spc="-50" dirty="0">
                <a:latin typeface="メイリオ"/>
                <a:cs typeface="メイリオ"/>
              </a:rPr>
              <a:t>。</a:t>
            </a:r>
            <a:endParaRPr sz="1400">
              <a:latin typeface="メイリオ"/>
              <a:cs typeface="メイリオ"/>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7540" y="-396374"/>
            <a:ext cx="4597400" cy="1367041"/>
          </a:xfrm>
          <a:prstGeom prst="rect">
            <a:avLst/>
          </a:prstGeom>
        </p:spPr>
        <p:txBody>
          <a:bodyPr vert="horz" wrap="square" lIns="0" tIns="12700" rIns="0" bIns="0" rtlCol="0" anchor="ctr">
            <a:spAutoFit/>
          </a:bodyPr>
          <a:lstStyle/>
          <a:p>
            <a:pPr marL="12700">
              <a:lnSpc>
                <a:spcPct val="100000"/>
              </a:lnSpc>
              <a:spcBef>
                <a:spcPts val="100"/>
              </a:spcBef>
            </a:pPr>
            <a:r>
              <a:rPr spc="-5" dirty="0"/>
              <a:t>４．その他の国における取り組み</a:t>
            </a:r>
          </a:p>
        </p:txBody>
      </p:sp>
      <p:sp>
        <p:nvSpPr>
          <p:cNvPr id="4" name="object 4"/>
          <p:cNvSpPr txBox="1">
            <a:spLocks noGrp="1"/>
          </p:cNvSpPr>
          <p:nvPr>
            <p:ph type="sldNum" sz="quarter" idx="7"/>
          </p:nvPr>
        </p:nvSpPr>
        <p:spPr>
          <a:xfrm>
            <a:off x="8749030" y="6503027"/>
            <a:ext cx="354203" cy="288290"/>
          </a:xfrm>
          <a:prstGeom prst="rect">
            <a:avLst/>
          </a:prstGeom>
        </p:spPr>
        <p:txBody>
          <a:bodyPr vert="horz" wrap="square" lIns="0" tIns="0" rIns="0" bIns="0" rtlCol="0">
            <a:spAutoFit/>
          </a:bodyPr>
          <a:lstStyle>
            <a:defPPr>
              <a:defRPr kern="0"/>
            </a:defPPr>
            <a:lvl1pPr>
              <a:defRPr sz="1600" b="0" i="0">
                <a:solidFill>
                  <a:schemeClr val="tx1"/>
                </a:solidFill>
                <a:latin typeface="メイリオ"/>
                <a:cs typeface="メイリオ"/>
              </a:defRPr>
            </a:lvl1pPr>
          </a:lstStyle>
          <a:p>
            <a:pPr marL="176530">
              <a:spcBef>
                <a:spcPts val="190"/>
              </a:spcBef>
            </a:pPr>
            <a:fld id="{81D60167-4931-47E6-BA6A-407CBD079E47}" type="slidenum">
              <a:rPr lang="en-US" altLang="ja-JP" spc="-5" smtClean="0"/>
              <a:pPr marL="176530">
                <a:spcBef>
                  <a:spcPts val="190"/>
                </a:spcBef>
              </a:pPr>
              <a:t>85</a:t>
            </a:fld>
            <a:endParaRPr spc="-25" dirty="0"/>
          </a:p>
        </p:txBody>
      </p:sp>
      <p:graphicFrame>
        <p:nvGraphicFramePr>
          <p:cNvPr id="3" name="object 3"/>
          <p:cNvGraphicFramePr>
            <a:graphicFrameLocks noGrp="1"/>
          </p:cNvGraphicFramePr>
          <p:nvPr/>
        </p:nvGraphicFramePr>
        <p:xfrm>
          <a:off x="2017509" y="885444"/>
          <a:ext cx="8098155" cy="5599430"/>
        </p:xfrm>
        <a:graphic>
          <a:graphicData uri="http://schemas.openxmlformats.org/drawingml/2006/table">
            <a:tbl>
              <a:tblPr firstRow="1" bandRow="1">
                <a:tableStyleId>{2D5ABB26-0587-4C30-8999-92F81FD0307C}</a:tableStyleId>
              </a:tblPr>
              <a:tblGrid>
                <a:gridCol w="1378585">
                  <a:extLst>
                    <a:ext uri="{9D8B030D-6E8A-4147-A177-3AD203B41FA5}">
                      <a16:colId xmlns:a16="http://schemas.microsoft.com/office/drawing/2014/main" val="20000"/>
                    </a:ext>
                  </a:extLst>
                </a:gridCol>
                <a:gridCol w="6719570">
                  <a:extLst>
                    <a:ext uri="{9D8B030D-6E8A-4147-A177-3AD203B41FA5}">
                      <a16:colId xmlns:a16="http://schemas.microsoft.com/office/drawing/2014/main" val="20001"/>
                    </a:ext>
                  </a:extLst>
                </a:gridCol>
              </a:tblGrid>
              <a:tr h="758190">
                <a:tc>
                  <a:txBody>
                    <a:bodyPr/>
                    <a:lstStyle/>
                    <a:p>
                      <a:pPr>
                        <a:lnSpc>
                          <a:spcPct val="100000"/>
                        </a:lnSpc>
                        <a:spcBef>
                          <a:spcPts val="35"/>
                        </a:spcBef>
                      </a:pPr>
                      <a:endParaRPr sz="1650">
                        <a:latin typeface="Times New Roman"/>
                        <a:cs typeface="Times New Roman"/>
                      </a:endParaRPr>
                    </a:p>
                    <a:p>
                      <a:pPr marL="91440">
                        <a:lnSpc>
                          <a:spcPct val="100000"/>
                        </a:lnSpc>
                      </a:pPr>
                      <a:r>
                        <a:rPr sz="1400" spc="-30" dirty="0">
                          <a:latin typeface="メイリオ"/>
                          <a:cs typeface="メイリオ"/>
                        </a:rPr>
                        <a:t>英国</a:t>
                      </a:r>
                      <a:endParaRPr sz="1400">
                        <a:latin typeface="メイリオ"/>
                        <a:cs typeface="メイリオ"/>
                      </a:endParaRPr>
                    </a:p>
                  </a:txBody>
                  <a:tcPr marL="0" marR="0" marT="444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marR="57785">
                        <a:lnSpc>
                          <a:spcPct val="100000"/>
                        </a:lnSpc>
                        <a:spcBef>
                          <a:spcPts val="395"/>
                        </a:spcBef>
                      </a:pPr>
                      <a:r>
                        <a:rPr sz="1400" dirty="0">
                          <a:latin typeface="メイリオ"/>
                          <a:cs typeface="メイリオ"/>
                        </a:rPr>
                        <a:t>2021年4</a:t>
                      </a:r>
                      <a:r>
                        <a:rPr sz="1400" spc="-15" dirty="0">
                          <a:latin typeface="メイリオ"/>
                          <a:cs typeface="メイリオ"/>
                        </a:rPr>
                        <a:t>月、イングランド銀行は、英国財務省とのタスクフォースと民間関係者とのフォーラムの設置を公表。</a:t>
                      </a:r>
                      <a:r>
                        <a:rPr sz="1400" dirty="0">
                          <a:latin typeface="メイリオ"/>
                          <a:cs typeface="メイリオ"/>
                        </a:rPr>
                        <a:t>1</a:t>
                      </a:r>
                      <a:r>
                        <a:rPr sz="1400" spc="5" dirty="0">
                          <a:latin typeface="メイリオ"/>
                          <a:cs typeface="メイリオ"/>
                        </a:rPr>
                        <a:t>1</a:t>
                      </a:r>
                      <a:r>
                        <a:rPr sz="1400" spc="-15" dirty="0">
                          <a:latin typeface="メイリオ"/>
                          <a:cs typeface="メイリオ"/>
                        </a:rPr>
                        <a:t>月、一般利用型</a:t>
                      </a:r>
                      <a:r>
                        <a:rPr sz="1400" spc="-10" dirty="0">
                          <a:latin typeface="メイリオ"/>
                          <a:cs typeface="メイリオ"/>
                        </a:rPr>
                        <a:t>CB</a:t>
                      </a:r>
                      <a:r>
                        <a:rPr sz="1400" dirty="0">
                          <a:latin typeface="メイリオ"/>
                          <a:cs typeface="メイリオ"/>
                        </a:rPr>
                        <a:t>D</a:t>
                      </a:r>
                      <a:r>
                        <a:rPr sz="1400" spc="-10" dirty="0">
                          <a:latin typeface="メイリオ"/>
                          <a:cs typeface="メイリオ"/>
                        </a:rPr>
                        <a:t>C</a:t>
                      </a:r>
                      <a:r>
                        <a:rPr sz="1400" spc="-15" dirty="0">
                          <a:latin typeface="メイリオ"/>
                          <a:cs typeface="メイリオ"/>
                        </a:rPr>
                        <a:t>に関する市中協議</a:t>
                      </a:r>
                      <a:r>
                        <a:rPr sz="1400" spc="-5" dirty="0">
                          <a:latin typeface="メイリオ"/>
                          <a:cs typeface="メイリオ"/>
                        </a:rPr>
                        <a:t>（</a:t>
                      </a:r>
                      <a:r>
                        <a:rPr sz="1400" spc="-10" dirty="0">
                          <a:latin typeface="メイリオ"/>
                          <a:cs typeface="メイリオ"/>
                        </a:rPr>
                        <a:t>英国財務</a:t>
                      </a:r>
                      <a:r>
                        <a:rPr sz="1400" dirty="0">
                          <a:latin typeface="メイリオ"/>
                          <a:cs typeface="メイリオ"/>
                        </a:rPr>
                        <a:t>省と共同）の2022</a:t>
                      </a:r>
                      <a:r>
                        <a:rPr sz="1400" spc="-10" dirty="0">
                          <a:latin typeface="メイリオ"/>
                          <a:cs typeface="メイリオ"/>
                        </a:rPr>
                        <a:t>年の実施を公表。</a:t>
                      </a:r>
                      <a:endParaRPr sz="1400">
                        <a:latin typeface="メイリオ"/>
                        <a:cs typeface="メイリオ"/>
                      </a:endParaRPr>
                    </a:p>
                  </a:txBody>
                  <a:tcPr marL="0" marR="0" marT="5016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360680">
                <a:tc>
                  <a:txBody>
                    <a:bodyPr/>
                    <a:lstStyle/>
                    <a:p>
                      <a:pPr marL="91440">
                        <a:lnSpc>
                          <a:spcPct val="100000"/>
                        </a:lnSpc>
                        <a:spcBef>
                          <a:spcPts val="375"/>
                        </a:spcBef>
                      </a:pPr>
                      <a:r>
                        <a:rPr sz="1400" spc="-20" dirty="0">
                          <a:latin typeface="メイリオ"/>
                          <a:cs typeface="メイリオ"/>
                        </a:rPr>
                        <a:t>カナダ</a:t>
                      </a:r>
                      <a:endParaRPr sz="1400">
                        <a:latin typeface="メイリオ"/>
                        <a:cs typeface="メイリオ"/>
                      </a:endParaRPr>
                    </a:p>
                  </a:txBody>
                  <a:tcPr marL="0" marR="0" marT="476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a:lnSpc>
                          <a:spcPct val="100000"/>
                        </a:lnSpc>
                        <a:spcBef>
                          <a:spcPts val="515"/>
                        </a:spcBef>
                      </a:pPr>
                      <a:r>
                        <a:rPr sz="1400" dirty="0">
                          <a:latin typeface="メイリオ"/>
                          <a:cs typeface="メイリオ"/>
                        </a:rPr>
                        <a:t>2020年2</a:t>
                      </a:r>
                      <a:r>
                        <a:rPr sz="1400" spc="-10" dirty="0">
                          <a:latin typeface="メイリオ"/>
                          <a:cs typeface="メイリオ"/>
                        </a:rPr>
                        <a:t>月、カナダ銀行は、一般利用型CBDC</a:t>
                      </a:r>
                      <a:r>
                        <a:rPr sz="1400" spc="-20" dirty="0">
                          <a:latin typeface="メイリオ"/>
                          <a:cs typeface="メイリオ"/>
                        </a:rPr>
                        <a:t>に関する報告書を公表。</a:t>
                      </a:r>
                      <a:endParaRPr sz="1400">
                        <a:latin typeface="メイリオ"/>
                        <a:cs typeface="メイリオ"/>
                      </a:endParaRPr>
                    </a:p>
                  </a:txBody>
                  <a:tcPr marL="0" marR="0" marT="65404"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758190">
                <a:tc>
                  <a:txBody>
                    <a:bodyPr/>
                    <a:lstStyle/>
                    <a:p>
                      <a:pPr>
                        <a:lnSpc>
                          <a:spcPct val="100000"/>
                        </a:lnSpc>
                        <a:spcBef>
                          <a:spcPts val="40"/>
                        </a:spcBef>
                      </a:pPr>
                      <a:endParaRPr sz="1650">
                        <a:latin typeface="Times New Roman"/>
                        <a:cs typeface="Times New Roman"/>
                      </a:endParaRPr>
                    </a:p>
                    <a:p>
                      <a:pPr marL="91440">
                        <a:lnSpc>
                          <a:spcPct val="100000"/>
                        </a:lnSpc>
                      </a:pPr>
                      <a:r>
                        <a:rPr sz="1400" spc="-10" dirty="0">
                          <a:latin typeface="メイリオ"/>
                          <a:cs typeface="メイリオ"/>
                        </a:rPr>
                        <a:t>スウェーデン</a:t>
                      </a:r>
                      <a:endParaRPr sz="1400">
                        <a:latin typeface="メイリオ"/>
                        <a:cs typeface="メイリオ"/>
                      </a:endParaRPr>
                    </a:p>
                  </a:txBody>
                  <a:tcPr marL="0" marR="0" marT="508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95885" algn="just">
                        <a:lnSpc>
                          <a:spcPct val="100000"/>
                        </a:lnSpc>
                        <a:spcBef>
                          <a:spcPts val="400"/>
                        </a:spcBef>
                      </a:pPr>
                      <a:r>
                        <a:rPr sz="1400" dirty="0">
                          <a:latin typeface="メイリオ"/>
                          <a:cs typeface="メイリオ"/>
                        </a:rPr>
                        <a:t>2020年2</a:t>
                      </a:r>
                      <a:r>
                        <a:rPr sz="1400" spc="-15" dirty="0">
                          <a:latin typeface="メイリオ"/>
                          <a:cs typeface="メイリオ"/>
                        </a:rPr>
                        <a:t>月、スウェーデン・リクスバンクは、一般利用型</a:t>
                      </a:r>
                      <a:r>
                        <a:rPr sz="1400" spc="-10" dirty="0">
                          <a:latin typeface="メイリオ"/>
                          <a:cs typeface="メイリオ"/>
                        </a:rPr>
                        <a:t>CBDC（e-krona）</a:t>
                      </a:r>
                      <a:r>
                        <a:rPr sz="1400" spc="-25" dirty="0">
                          <a:latin typeface="メイリオ"/>
                          <a:cs typeface="メイリオ"/>
                        </a:rPr>
                        <a:t>の実</a:t>
                      </a:r>
                      <a:r>
                        <a:rPr sz="1400" dirty="0">
                          <a:latin typeface="メイリオ"/>
                          <a:cs typeface="メイリオ"/>
                        </a:rPr>
                        <a:t>験を開始。2022年11</a:t>
                      </a:r>
                      <a:r>
                        <a:rPr sz="1400" spc="-10" dirty="0">
                          <a:latin typeface="メイリオ"/>
                          <a:cs typeface="メイリオ"/>
                        </a:rPr>
                        <a:t>月末までには、</a:t>
                      </a:r>
                      <a:r>
                        <a:rPr sz="1400" dirty="0">
                          <a:latin typeface="メイリオ"/>
                          <a:cs typeface="メイリオ"/>
                        </a:rPr>
                        <a:t>e-</a:t>
                      </a:r>
                      <a:r>
                        <a:rPr sz="1400" spc="-10" dirty="0">
                          <a:latin typeface="メイリオ"/>
                          <a:cs typeface="メイリオ"/>
                        </a:rPr>
                        <a:t>krona</a:t>
                      </a:r>
                      <a:r>
                        <a:rPr sz="1400" spc="-20" dirty="0">
                          <a:latin typeface="メイリオ"/>
                          <a:cs typeface="メイリオ"/>
                        </a:rPr>
                        <a:t>発行の必要性に関し、議会の求めにより組成された調査委員会の報告書が政府に提出される予定。</a:t>
                      </a:r>
                      <a:endParaRPr sz="1400">
                        <a:latin typeface="メイリオ"/>
                        <a:cs typeface="メイリオ"/>
                      </a:endParaRPr>
                    </a:p>
                  </a:txBody>
                  <a:tcPr marL="0" marR="0" marT="508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r h="518795">
                <a:tc>
                  <a:txBody>
                    <a:bodyPr/>
                    <a:lstStyle/>
                    <a:p>
                      <a:pPr marL="91440">
                        <a:lnSpc>
                          <a:spcPct val="100000"/>
                        </a:lnSpc>
                        <a:spcBef>
                          <a:spcPts val="994"/>
                        </a:spcBef>
                      </a:pPr>
                      <a:r>
                        <a:rPr sz="1400" spc="-20" dirty="0">
                          <a:latin typeface="メイリオ"/>
                          <a:cs typeface="メイリオ"/>
                        </a:rPr>
                        <a:t>スイス</a:t>
                      </a:r>
                      <a:endParaRPr sz="1400">
                        <a:latin typeface="メイリオ"/>
                        <a:cs typeface="メイリオ"/>
                      </a:endParaRPr>
                    </a:p>
                  </a:txBody>
                  <a:tcPr marL="0" marR="0" marT="126364"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457834">
                        <a:lnSpc>
                          <a:spcPct val="100000"/>
                        </a:lnSpc>
                        <a:spcBef>
                          <a:spcPts val="300"/>
                        </a:spcBef>
                      </a:pPr>
                      <a:r>
                        <a:rPr sz="1400" dirty="0">
                          <a:latin typeface="メイリオ"/>
                          <a:cs typeface="メイリオ"/>
                        </a:rPr>
                        <a:t>2019年12月、政府は、</a:t>
                      </a:r>
                      <a:r>
                        <a:rPr sz="1400" spc="-10" dirty="0">
                          <a:latin typeface="メイリオ"/>
                          <a:cs typeface="メイリオ"/>
                        </a:rPr>
                        <a:t>CBDC</a:t>
                      </a:r>
                      <a:r>
                        <a:rPr sz="1400" spc="-20" dirty="0">
                          <a:latin typeface="メイリオ"/>
                          <a:cs typeface="メイリオ"/>
                        </a:rPr>
                        <a:t>に関する報告書を公表し、「現状、一般利用型</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は全体としていかなる追加的な便益ももたらさない」との見解を表明。</a:t>
                      </a:r>
                      <a:endParaRPr sz="1400">
                        <a:latin typeface="メイリオ"/>
                        <a:cs typeface="メイリオ"/>
                      </a:endParaRPr>
                    </a:p>
                  </a:txBody>
                  <a:tcPr marL="0" marR="0" marT="381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3"/>
                  </a:ext>
                </a:extLst>
              </a:tr>
              <a:tr h="518795">
                <a:tc>
                  <a:txBody>
                    <a:bodyPr/>
                    <a:lstStyle/>
                    <a:p>
                      <a:pPr marL="91440">
                        <a:lnSpc>
                          <a:spcPct val="100000"/>
                        </a:lnSpc>
                        <a:spcBef>
                          <a:spcPts val="1000"/>
                        </a:spcBef>
                      </a:pPr>
                      <a:r>
                        <a:rPr sz="1400" spc="-10" dirty="0">
                          <a:latin typeface="メイリオ"/>
                          <a:cs typeface="メイリオ"/>
                        </a:rPr>
                        <a:t>カンボジア</a:t>
                      </a:r>
                      <a:endParaRPr sz="1400">
                        <a:latin typeface="メイリオ"/>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163195">
                        <a:lnSpc>
                          <a:spcPct val="100000"/>
                        </a:lnSpc>
                        <a:spcBef>
                          <a:spcPts val="300"/>
                        </a:spcBef>
                      </a:pPr>
                      <a:r>
                        <a:rPr sz="1400" dirty="0">
                          <a:latin typeface="メイリオ"/>
                          <a:cs typeface="メイリオ"/>
                        </a:rPr>
                        <a:t>2020年10</a:t>
                      </a:r>
                      <a:r>
                        <a:rPr sz="1400" spc="-15" dirty="0">
                          <a:latin typeface="メイリオ"/>
                          <a:cs typeface="メイリオ"/>
                        </a:rPr>
                        <a:t>月、カンボジア中央銀行は、次世代決済システム</a:t>
                      </a:r>
                      <a:r>
                        <a:rPr sz="1400" dirty="0">
                          <a:latin typeface="メイリオ"/>
                          <a:cs typeface="メイリオ"/>
                        </a:rPr>
                        <a:t>Bakong</a:t>
                      </a:r>
                      <a:r>
                        <a:rPr sz="1400" spc="-70" dirty="0">
                          <a:latin typeface="メイリオ"/>
                          <a:cs typeface="メイリオ"/>
                        </a:rPr>
                        <a:t> </a:t>
                      </a:r>
                      <a:r>
                        <a:rPr sz="1400" spc="-10" dirty="0">
                          <a:latin typeface="メイリオ"/>
                          <a:cs typeface="メイリオ"/>
                        </a:rPr>
                        <a:t>System</a:t>
                      </a:r>
                      <a:r>
                        <a:rPr sz="1400" spc="-25" dirty="0">
                          <a:latin typeface="メイリオ"/>
                          <a:cs typeface="メイリオ"/>
                        </a:rPr>
                        <a:t>の正</a:t>
                      </a:r>
                      <a:r>
                        <a:rPr sz="1400" spc="-10" dirty="0">
                          <a:latin typeface="メイリオ"/>
                          <a:cs typeface="メイリオ"/>
                        </a:rPr>
                        <a:t>式運用を公表。</a:t>
                      </a:r>
                      <a:endParaRPr sz="1400">
                        <a:latin typeface="メイリオ"/>
                        <a:cs typeface="メイリオ"/>
                      </a:endParaRPr>
                    </a:p>
                  </a:txBody>
                  <a:tcPr marL="0" marR="0" marT="381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4"/>
                  </a:ext>
                </a:extLst>
              </a:tr>
              <a:tr h="518795">
                <a:tc>
                  <a:txBody>
                    <a:bodyPr/>
                    <a:lstStyle/>
                    <a:p>
                      <a:pPr marL="91440">
                        <a:lnSpc>
                          <a:spcPct val="100000"/>
                        </a:lnSpc>
                        <a:spcBef>
                          <a:spcPts val="1000"/>
                        </a:spcBef>
                      </a:pPr>
                      <a:r>
                        <a:rPr sz="1400" spc="-20" dirty="0">
                          <a:latin typeface="メイリオ"/>
                          <a:cs typeface="メイリオ"/>
                        </a:rPr>
                        <a:t>バハマ</a:t>
                      </a:r>
                      <a:endParaRPr sz="1400">
                        <a:latin typeface="メイリオ"/>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213995">
                        <a:lnSpc>
                          <a:spcPct val="100000"/>
                        </a:lnSpc>
                        <a:spcBef>
                          <a:spcPts val="300"/>
                        </a:spcBef>
                      </a:pPr>
                      <a:r>
                        <a:rPr sz="1400" dirty="0">
                          <a:latin typeface="メイリオ"/>
                          <a:cs typeface="メイリオ"/>
                        </a:rPr>
                        <a:t>2020年10</a:t>
                      </a:r>
                      <a:r>
                        <a:rPr sz="1400" spc="-15" dirty="0">
                          <a:latin typeface="メイリオ"/>
                          <a:cs typeface="メイリオ"/>
                        </a:rPr>
                        <a:t>月、バハマ中央銀行は、一般利用型</a:t>
                      </a:r>
                      <a:r>
                        <a:rPr sz="1400" dirty="0">
                          <a:latin typeface="メイリオ"/>
                          <a:cs typeface="メイリオ"/>
                        </a:rPr>
                        <a:t>CBDC（Sand</a:t>
                      </a:r>
                      <a:r>
                        <a:rPr sz="1400" spc="-50" dirty="0">
                          <a:latin typeface="メイリオ"/>
                          <a:cs typeface="メイリオ"/>
                        </a:rPr>
                        <a:t> </a:t>
                      </a:r>
                      <a:r>
                        <a:rPr sz="1400" spc="-10" dirty="0">
                          <a:latin typeface="メイリオ"/>
                          <a:cs typeface="メイリオ"/>
                        </a:rPr>
                        <a:t>Dollar）の全国での正式発行を公表。</a:t>
                      </a:r>
                      <a:endParaRPr sz="1400">
                        <a:latin typeface="メイリオ"/>
                        <a:cs typeface="メイリオ"/>
                      </a:endParaRPr>
                    </a:p>
                  </a:txBody>
                  <a:tcPr marL="0" marR="0" marT="381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5"/>
                  </a:ext>
                </a:extLst>
              </a:tr>
              <a:tr h="581025">
                <a:tc>
                  <a:txBody>
                    <a:bodyPr/>
                    <a:lstStyle/>
                    <a:p>
                      <a:pPr marL="91440" marR="209550">
                        <a:lnSpc>
                          <a:spcPct val="100000"/>
                        </a:lnSpc>
                        <a:spcBef>
                          <a:spcPts val="405"/>
                        </a:spcBef>
                      </a:pPr>
                      <a:r>
                        <a:rPr sz="1400" spc="-10" dirty="0">
                          <a:latin typeface="メイリオ"/>
                          <a:cs typeface="メイリオ"/>
                        </a:rPr>
                        <a:t>東カリブ通貨</a:t>
                      </a:r>
                      <a:r>
                        <a:rPr sz="1400" dirty="0">
                          <a:latin typeface="メイリオ"/>
                          <a:cs typeface="メイリオ"/>
                        </a:rPr>
                        <a:t>同盟</a:t>
                      </a:r>
                      <a:r>
                        <a:rPr sz="1200" spc="-10" dirty="0">
                          <a:latin typeface="メイリオ"/>
                          <a:cs typeface="メイリオ"/>
                        </a:rPr>
                        <a:t>（8</a:t>
                      </a:r>
                      <a:r>
                        <a:rPr sz="1200" dirty="0">
                          <a:latin typeface="メイリオ"/>
                          <a:cs typeface="メイリオ"/>
                        </a:rPr>
                        <a:t>か国</a:t>
                      </a:r>
                      <a:r>
                        <a:rPr sz="1200" spc="-50" dirty="0">
                          <a:latin typeface="メイリオ"/>
                          <a:cs typeface="メイリオ"/>
                        </a:rPr>
                        <a:t>）</a:t>
                      </a:r>
                      <a:endParaRPr sz="1200">
                        <a:latin typeface="メイリオ"/>
                        <a:cs typeface="メイリオ"/>
                      </a:endParaRPr>
                    </a:p>
                  </a:txBody>
                  <a:tcPr marL="0" marR="0" marT="514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a:lnSpc>
                          <a:spcPct val="100000"/>
                        </a:lnSpc>
                        <a:spcBef>
                          <a:spcPts val="545"/>
                        </a:spcBef>
                      </a:pPr>
                      <a:r>
                        <a:rPr sz="1400" dirty="0">
                          <a:latin typeface="メイリオ"/>
                          <a:cs typeface="メイリオ"/>
                        </a:rPr>
                        <a:t>2021年3</a:t>
                      </a:r>
                      <a:r>
                        <a:rPr sz="1400" spc="-15" dirty="0">
                          <a:latin typeface="メイリオ"/>
                          <a:cs typeface="メイリオ"/>
                        </a:rPr>
                        <a:t>月、東カリブ中央銀行は、一般利用型</a:t>
                      </a:r>
                      <a:r>
                        <a:rPr sz="1400" spc="-10" dirty="0">
                          <a:latin typeface="メイリオ"/>
                          <a:cs typeface="メイリオ"/>
                        </a:rPr>
                        <a:t>CBDC（DCash）</a:t>
                      </a:r>
                      <a:r>
                        <a:rPr sz="1400" spc="-5" dirty="0">
                          <a:latin typeface="メイリオ"/>
                          <a:cs typeface="メイリオ"/>
                        </a:rPr>
                        <a:t>の域内</a:t>
                      </a:r>
                      <a:r>
                        <a:rPr sz="1400" dirty="0">
                          <a:latin typeface="メイリオ"/>
                          <a:cs typeface="メイリオ"/>
                        </a:rPr>
                        <a:t>4</a:t>
                      </a:r>
                      <a:r>
                        <a:rPr sz="1400" spc="-20" dirty="0">
                          <a:latin typeface="メイリオ"/>
                          <a:cs typeface="メイリオ"/>
                        </a:rPr>
                        <a:t>か国での</a:t>
                      </a:r>
                      <a:endParaRPr sz="1400">
                        <a:latin typeface="メイリオ"/>
                        <a:cs typeface="メイリオ"/>
                      </a:endParaRPr>
                    </a:p>
                    <a:p>
                      <a:pPr marL="68580">
                        <a:lnSpc>
                          <a:spcPct val="100000"/>
                        </a:lnSpc>
                      </a:pPr>
                      <a:r>
                        <a:rPr sz="1400" spc="-10" dirty="0">
                          <a:latin typeface="メイリオ"/>
                          <a:cs typeface="メイリオ"/>
                        </a:rPr>
                        <a:t>正式運用を公表。残り</a:t>
                      </a:r>
                      <a:r>
                        <a:rPr sz="1400" dirty="0">
                          <a:latin typeface="メイリオ"/>
                          <a:cs typeface="メイリオ"/>
                        </a:rPr>
                        <a:t>4</a:t>
                      </a:r>
                      <a:r>
                        <a:rPr sz="1400" spc="-20" dirty="0">
                          <a:latin typeface="メイリオ"/>
                          <a:cs typeface="メイリオ"/>
                        </a:rPr>
                        <a:t>か国にも順次展開中。</a:t>
                      </a:r>
                      <a:endParaRPr sz="1400">
                        <a:latin typeface="メイリオ"/>
                        <a:cs typeface="メイリオ"/>
                      </a:endParaRPr>
                    </a:p>
                  </a:txBody>
                  <a:tcPr marL="0" marR="0" marT="6921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6"/>
                  </a:ext>
                </a:extLst>
              </a:tr>
              <a:tr h="518795">
                <a:tc>
                  <a:txBody>
                    <a:bodyPr/>
                    <a:lstStyle/>
                    <a:p>
                      <a:pPr marL="91440">
                        <a:lnSpc>
                          <a:spcPct val="100000"/>
                        </a:lnSpc>
                        <a:spcBef>
                          <a:spcPts val="1000"/>
                        </a:spcBef>
                      </a:pPr>
                      <a:r>
                        <a:rPr sz="1400" spc="-20" dirty="0">
                          <a:latin typeface="メイリオ"/>
                          <a:cs typeface="メイリオ"/>
                        </a:rPr>
                        <a:t>ナイジェリア</a:t>
                      </a:r>
                      <a:endParaRPr sz="1400">
                        <a:latin typeface="メイリオ"/>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a:lnSpc>
                          <a:spcPct val="100000"/>
                        </a:lnSpc>
                        <a:spcBef>
                          <a:spcPts val="300"/>
                        </a:spcBef>
                      </a:pPr>
                      <a:r>
                        <a:rPr sz="1400" dirty="0">
                          <a:latin typeface="メイリオ"/>
                          <a:cs typeface="メイリオ"/>
                        </a:rPr>
                        <a:t>2021</a:t>
                      </a:r>
                      <a:r>
                        <a:rPr sz="1400" spc="-10" dirty="0">
                          <a:latin typeface="メイリオ"/>
                          <a:cs typeface="メイリオ"/>
                        </a:rPr>
                        <a:t>年</a:t>
                      </a:r>
                      <a:r>
                        <a:rPr sz="1400" dirty="0">
                          <a:latin typeface="メイリオ"/>
                          <a:cs typeface="メイリオ"/>
                        </a:rPr>
                        <a:t>10</a:t>
                      </a:r>
                      <a:r>
                        <a:rPr sz="1400" spc="-20" dirty="0">
                          <a:latin typeface="メイリオ"/>
                          <a:cs typeface="メイリオ"/>
                        </a:rPr>
                        <a:t>月、ナイジェリア中央銀行は、一般利用型</a:t>
                      </a:r>
                      <a:r>
                        <a:rPr sz="1400" spc="-10" dirty="0">
                          <a:latin typeface="メイリオ"/>
                          <a:cs typeface="メイリオ"/>
                        </a:rPr>
                        <a:t>CBDC（eNaira）</a:t>
                      </a:r>
                      <a:r>
                        <a:rPr sz="1400" spc="-20" dirty="0">
                          <a:latin typeface="メイリオ"/>
                          <a:cs typeface="メイリオ"/>
                        </a:rPr>
                        <a:t>の正式発行</a:t>
                      </a:r>
                      <a:endParaRPr sz="1400">
                        <a:latin typeface="メイリオ"/>
                        <a:cs typeface="メイリオ"/>
                      </a:endParaRPr>
                    </a:p>
                    <a:p>
                      <a:pPr marL="68580">
                        <a:lnSpc>
                          <a:spcPct val="100000"/>
                        </a:lnSpc>
                        <a:spcBef>
                          <a:spcPts val="5"/>
                        </a:spcBef>
                      </a:pPr>
                      <a:r>
                        <a:rPr sz="1400" spc="-15" dirty="0">
                          <a:latin typeface="メイリオ"/>
                          <a:cs typeface="メイリオ"/>
                        </a:rPr>
                        <a:t>を公表。</a:t>
                      </a:r>
                      <a:endParaRPr sz="1400">
                        <a:latin typeface="メイリオ"/>
                        <a:cs typeface="メイリオ"/>
                      </a:endParaRPr>
                    </a:p>
                  </a:txBody>
                  <a:tcPr marL="0" marR="0" marT="381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7"/>
                  </a:ext>
                </a:extLst>
              </a:tr>
              <a:tr h="518795">
                <a:tc>
                  <a:txBody>
                    <a:bodyPr/>
                    <a:lstStyle/>
                    <a:p>
                      <a:pPr marL="91440">
                        <a:lnSpc>
                          <a:spcPct val="100000"/>
                        </a:lnSpc>
                        <a:spcBef>
                          <a:spcPts val="1005"/>
                        </a:spcBef>
                      </a:pPr>
                      <a:r>
                        <a:rPr sz="1400" spc="-10" dirty="0">
                          <a:latin typeface="メイリオ"/>
                          <a:cs typeface="メイリオ"/>
                        </a:rPr>
                        <a:t>ジャマイカ</a:t>
                      </a:r>
                      <a:endParaRPr sz="1400">
                        <a:latin typeface="メイリオ"/>
                        <a:cs typeface="メイリオ"/>
                      </a:endParaRPr>
                    </a:p>
                  </a:txBody>
                  <a:tcPr marL="0" marR="0" marT="1276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marR="123825">
                        <a:lnSpc>
                          <a:spcPct val="100000"/>
                        </a:lnSpc>
                        <a:spcBef>
                          <a:spcPts val="305"/>
                        </a:spcBef>
                      </a:pPr>
                      <a:r>
                        <a:rPr sz="1400" dirty="0">
                          <a:latin typeface="メイリオ"/>
                          <a:cs typeface="メイリオ"/>
                        </a:rPr>
                        <a:t>2021年12</a:t>
                      </a:r>
                      <a:r>
                        <a:rPr sz="1400" spc="-15" dirty="0">
                          <a:latin typeface="メイリオ"/>
                          <a:cs typeface="メイリオ"/>
                        </a:rPr>
                        <a:t>月、ジャマイカ銀行は、一般利用型</a:t>
                      </a:r>
                      <a:r>
                        <a:rPr sz="1400" spc="-10" dirty="0">
                          <a:latin typeface="メイリオ"/>
                          <a:cs typeface="メイリオ"/>
                        </a:rPr>
                        <a:t>CBDCの</a:t>
                      </a:r>
                      <a:r>
                        <a:rPr sz="1400" dirty="0">
                          <a:latin typeface="メイリオ"/>
                          <a:cs typeface="メイリオ"/>
                        </a:rPr>
                        <a:t>2022</a:t>
                      </a:r>
                      <a:r>
                        <a:rPr sz="1400" spc="-10" dirty="0">
                          <a:latin typeface="メイリオ"/>
                          <a:cs typeface="メイリオ"/>
                        </a:rPr>
                        <a:t>年第</a:t>
                      </a:r>
                      <a:r>
                        <a:rPr sz="1400" dirty="0">
                          <a:latin typeface="メイリオ"/>
                          <a:cs typeface="メイリオ"/>
                        </a:rPr>
                        <a:t>1</a:t>
                      </a:r>
                      <a:r>
                        <a:rPr sz="1400" spc="-20" dirty="0">
                          <a:latin typeface="メイリオ"/>
                          <a:cs typeface="メイリオ"/>
                        </a:rPr>
                        <a:t>四半期の正式発</a:t>
                      </a:r>
                      <a:r>
                        <a:rPr sz="1400" spc="-10" dirty="0">
                          <a:latin typeface="メイリオ"/>
                          <a:cs typeface="メイリオ"/>
                        </a:rPr>
                        <a:t>行を公表。</a:t>
                      </a:r>
                      <a:endParaRPr sz="1400">
                        <a:latin typeface="メイリオ"/>
                        <a:cs typeface="メイリオ"/>
                      </a:endParaRPr>
                    </a:p>
                  </a:txBody>
                  <a:tcPr marL="0" marR="0" marT="387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8"/>
                  </a:ext>
                </a:extLst>
              </a:tr>
              <a:tr h="547370">
                <a:tc>
                  <a:txBody>
                    <a:bodyPr/>
                    <a:lstStyle/>
                    <a:p>
                      <a:pPr marL="91440">
                        <a:lnSpc>
                          <a:spcPct val="100000"/>
                        </a:lnSpc>
                        <a:spcBef>
                          <a:spcPts val="1115"/>
                        </a:spcBef>
                      </a:pPr>
                      <a:r>
                        <a:rPr sz="1400" spc="-20" dirty="0">
                          <a:latin typeface="メイリオ"/>
                          <a:cs typeface="メイリオ"/>
                        </a:rPr>
                        <a:t>インド</a:t>
                      </a:r>
                      <a:endParaRPr sz="1400">
                        <a:latin typeface="メイリオ"/>
                        <a:cs typeface="メイリオ"/>
                      </a:endParaRPr>
                    </a:p>
                  </a:txBody>
                  <a:tcPr marL="0" marR="0" marT="14160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85725">
                        <a:lnSpc>
                          <a:spcPct val="100000"/>
                        </a:lnSpc>
                        <a:spcBef>
                          <a:spcPts val="420"/>
                        </a:spcBef>
                      </a:pPr>
                      <a:r>
                        <a:rPr sz="1400" dirty="0">
                          <a:latin typeface="メイリオ"/>
                          <a:cs typeface="メイリオ"/>
                        </a:rPr>
                        <a:t>2022年2</a:t>
                      </a:r>
                      <a:r>
                        <a:rPr sz="1400" spc="-5" dirty="0">
                          <a:latin typeface="メイリオ"/>
                          <a:cs typeface="メイリオ"/>
                        </a:rPr>
                        <a:t>月、政府は、一般利用型</a:t>
                      </a:r>
                      <a:r>
                        <a:rPr sz="1400" spc="-10" dirty="0">
                          <a:latin typeface="メイリオ"/>
                          <a:cs typeface="メイリオ"/>
                        </a:rPr>
                        <a:t>CBDC（Digital </a:t>
                      </a:r>
                      <a:r>
                        <a:rPr sz="1400" dirty="0">
                          <a:latin typeface="メイリオ"/>
                          <a:cs typeface="メイリオ"/>
                        </a:rPr>
                        <a:t>Rupee）の2022</a:t>
                      </a:r>
                      <a:r>
                        <a:rPr sz="1400" spc="-20" dirty="0">
                          <a:latin typeface="メイリオ"/>
                          <a:cs typeface="メイリオ"/>
                        </a:rPr>
                        <a:t>年度中の発行を提案。</a:t>
                      </a:r>
                      <a:endParaRPr sz="1400">
                        <a:latin typeface="メイリオ"/>
                        <a:cs typeface="メイリオ"/>
                      </a:endParaRPr>
                    </a:p>
                  </a:txBody>
                  <a:tcPr marL="0" marR="0" marT="5334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403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473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91301"/>
            <a:ext cx="12192000" cy="450764"/>
          </a:xfrm>
          <a:prstGeom prst="rect">
            <a:avLst/>
          </a:prstGeom>
        </p:spPr>
        <p:txBody>
          <a:bodyPr vert="horz" wrap="square" lIns="0" tIns="50165" rIns="0" bIns="0" rtlCol="0" anchor="ctr">
            <a:spAutoFit/>
          </a:bodyPr>
          <a:lstStyle/>
          <a:p>
            <a:pPr marL="19050" algn="ctr">
              <a:lnSpc>
                <a:spcPct val="100000"/>
              </a:lnSpc>
              <a:spcBef>
                <a:spcPts val="430"/>
              </a:spcBef>
            </a:pPr>
            <a:r>
              <a:rPr sz="2600" spc="-10" dirty="0" err="1">
                <a:latin typeface="Yet R" panose="02030504000101010101" pitchFamily="18" charset="-127"/>
                <a:ea typeface="Yet R" panose="02030504000101010101" pitchFamily="18" charset="-127"/>
              </a:rPr>
              <a:t>フィリピン</a:t>
            </a:r>
            <a:r>
              <a:rPr sz="2600" dirty="0" err="1">
                <a:latin typeface="Yet R" panose="02030504000101010101" pitchFamily="18" charset="-127"/>
                <a:ea typeface="Yet R" panose="02030504000101010101" pitchFamily="18" charset="-127"/>
              </a:rPr>
              <a:t>（</a:t>
            </a:r>
            <a:r>
              <a:rPr sz="2600" spc="-10" dirty="0" err="1">
                <a:latin typeface="Yet R" panose="02030504000101010101" pitchFamily="18" charset="-127"/>
                <a:ea typeface="Yet R" panose="02030504000101010101" pitchFamily="18" charset="-127"/>
              </a:rPr>
              <a:t>日本</a:t>
            </a:r>
            <a:r>
              <a:rPr sz="2600" dirty="0">
                <a:latin typeface="Yet R" panose="02030504000101010101" pitchFamily="18" charset="-127"/>
                <a:ea typeface="Yet R" panose="02030504000101010101" pitchFamily="18" charset="-127"/>
              </a:rPr>
              <a:t>）</a:t>
            </a:r>
            <a:r>
              <a:rPr sz="2600" spc="-25" dirty="0">
                <a:latin typeface="Yet R" panose="02030504000101010101" pitchFamily="18" charset="-127"/>
                <a:ea typeface="Yet R" panose="02030504000101010101" pitchFamily="18" charset="-127"/>
              </a:rPr>
              <a:t> – </a:t>
            </a:r>
            <a:r>
              <a:rPr sz="2600" dirty="0">
                <a:latin typeface="Yet R" panose="02030504000101010101" pitchFamily="18" charset="-127"/>
                <a:ea typeface="Yet R" panose="02030504000101010101" pitchFamily="18" charset="-127"/>
              </a:rPr>
              <a:t>MarCo</a:t>
            </a:r>
            <a:r>
              <a:rPr sz="2600" spc="-30"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Pay</a:t>
            </a:r>
            <a:r>
              <a:rPr sz="2600" spc="-45" dirty="0">
                <a:latin typeface="Yet R" panose="02030504000101010101" pitchFamily="18" charset="-127"/>
                <a:ea typeface="Yet R" panose="02030504000101010101" pitchFamily="18" charset="-127"/>
              </a:rPr>
              <a:t> -</a:t>
            </a:r>
            <a:endParaRPr sz="2600" dirty="0">
              <a:latin typeface="Yet R" panose="02030504000101010101" pitchFamily="18" charset="-127"/>
              <a:ea typeface="Yet R" panose="02030504000101010101" pitchFamily="18" charset="-127"/>
            </a:endParaRPr>
          </a:p>
        </p:txBody>
      </p:sp>
      <p:sp>
        <p:nvSpPr>
          <p:cNvPr id="3" name="object 3"/>
          <p:cNvSpPr txBox="1"/>
          <p:nvPr/>
        </p:nvSpPr>
        <p:spPr>
          <a:xfrm>
            <a:off x="1748281" y="1042755"/>
            <a:ext cx="7663815" cy="258404"/>
          </a:xfrm>
          <a:prstGeom prst="rect">
            <a:avLst/>
          </a:prstGeom>
        </p:spPr>
        <p:txBody>
          <a:bodyPr vert="horz" wrap="square" lIns="0" tIns="12065" rIns="0" bIns="0" rtlCol="0">
            <a:spAutoFit/>
          </a:bodyPr>
          <a:lstStyle/>
          <a:p>
            <a:pPr marL="12700">
              <a:spcBef>
                <a:spcPts val="95"/>
              </a:spcBef>
            </a:pPr>
            <a:r>
              <a:rPr sz="1600" spc="-25" dirty="0">
                <a:latin typeface="Meiryo UI"/>
                <a:cs typeface="Meiryo UI"/>
              </a:rPr>
              <a:t>船員</a:t>
            </a:r>
            <a:r>
              <a:rPr sz="1600" spc="-20" dirty="0">
                <a:latin typeface="Meiryo UI"/>
                <a:cs typeface="Meiryo UI"/>
              </a:rPr>
              <a:t>の</a:t>
            </a:r>
            <a:r>
              <a:rPr sz="1600" spc="-25" dirty="0">
                <a:latin typeface="Meiryo UI"/>
                <a:cs typeface="Meiryo UI"/>
              </a:rPr>
              <a:t>給与受</a:t>
            </a:r>
            <a:r>
              <a:rPr sz="1600" spc="-20" dirty="0">
                <a:latin typeface="Meiryo UI"/>
                <a:cs typeface="Meiryo UI"/>
              </a:rPr>
              <a:t>け</a:t>
            </a:r>
            <a:r>
              <a:rPr sz="1600" spc="-25" dirty="0">
                <a:latin typeface="Meiryo UI"/>
                <a:cs typeface="Meiryo UI"/>
              </a:rPr>
              <a:t>取</a:t>
            </a:r>
            <a:r>
              <a:rPr sz="1600" spc="-20" dirty="0">
                <a:latin typeface="Meiryo UI"/>
                <a:cs typeface="Meiryo UI"/>
              </a:rPr>
              <a:t>り、</a:t>
            </a:r>
            <a:r>
              <a:rPr sz="1600" spc="-25" dirty="0">
                <a:latin typeface="Meiryo UI"/>
                <a:cs typeface="Meiryo UI"/>
              </a:rPr>
              <a:t>船上</a:t>
            </a:r>
            <a:r>
              <a:rPr sz="1600" spc="-20" dirty="0">
                <a:latin typeface="Meiryo UI"/>
                <a:cs typeface="Meiryo UI"/>
              </a:rPr>
              <a:t>での決済、</a:t>
            </a:r>
            <a:r>
              <a:rPr sz="1600" spc="-25" dirty="0">
                <a:latin typeface="Meiryo UI"/>
                <a:cs typeface="Meiryo UI"/>
              </a:rPr>
              <a:t>海外</a:t>
            </a:r>
            <a:r>
              <a:rPr sz="1600" spc="-10" dirty="0">
                <a:latin typeface="Meiryo UI"/>
                <a:cs typeface="Meiryo UI"/>
              </a:rPr>
              <a:t>送金</a:t>
            </a:r>
            <a:r>
              <a:rPr sz="1600" spc="-25" dirty="0">
                <a:latin typeface="Meiryo UI"/>
                <a:cs typeface="Meiryo UI"/>
              </a:rPr>
              <a:t>に対応する</a:t>
            </a:r>
            <a:r>
              <a:rPr sz="1600" spc="-20" dirty="0">
                <a:latin typeface="Meiryo UI"/>
                <a:cs typeface="Meiryo UI"/>
              </a:rPr>
              <a:t>ためのデジタル</a:t>
            </a:r>
            <a:r>
              <a:rPr sz="1600" spc="-10" dirty="0">
                <a:latin typeface="Meiryo UI"/>
                <a:cs typeface="Meiryo UI"/>
              </a:rPr>
              <a:t>通貨</a:t>
            </a:r>
            <a:r>
              <a:rPr sz="1600" spc="-25" dirty="0">
                <a:latin typeface="Meiryo UI"/>
                <a:cs typeface="Meiryo UI"/>
              </a:rPr>
              <a:t>プラットフォーム。</a:t>
            </a:r>
            <a:endParaRPr sz="1600" dirty="0">
              <a:latin typeface="Meiryo UI"/>
              <a:cs typeface="Meiryo UI"/>
            </a:endParaRPr>
          </a:p>
        </p:txBody>
      </p:sp>
      <p:sp>
        <p:nvSpPr>
          <p:cNvPr id="4" name="object 4"/>
          <p:cNvSpPr txBox="1"/>
          <p:nvPr/>
        </p:nvSpPr>
        <p:spPr>
          <a:xfrm>
            <a:off x="1124841" y="161607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10" dirty="0">
                <a:solidFill>
                  <a:srgbClr val="FFFFFF"/>
                </a:solidFill>
                <a:latin typeface="Meiryo UI"/>
                <a:cs typeface="Meiryo UI"/>
              </a:rPr>
              <a:t>MaroCO</a:t>
            </a:r>
            <a:endParaRPr sz="1600">
              <a:latin typeface="Meiryo UI"/>
              <a:cs typeface="Meiryo UI"/>
            </a:endParaRPr>
          </a:p>
        </p:txBody>
      </p:sp>
      <p:sp>
        <p:nvSpPr>
          <p:cNvPr id="5" name="object 5"/>
          <p:cNvSpPr txBox="1"/>
          <p:nvPr/>
        </p:nvSpPr>
        <p:spPr>
          <a:xfrm>
            <a:off x="1962786" y="4089653"/>
            <a:ext cx="171450"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ー</a:t>
            </a:r>
            <a:endParaRPr sz="1400">
              <a:latin typeface="Meiryo UI"/>
              <a:cs typeface="Meiryo UI"/>
            </a:endParaRPr>
          </a:p>
        </p:txBody>
      </p:sp>
      <p:grpSp>
        <p:nvGrpSpPr>
          <p:cNvPr id="6" name="object 6"/>
          <p:cNvGrpSpPr/>
          <p:nvPr/>
        </p:nvGrpSpPr>
        <p:grpSpPr>
          <a:xfrm>
            <a:off x="1024256" y="3935577"/>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130124" y="399630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094360" y="4452226"/>
            <a:ext cx="833755" cy="771525"/>
            <a:chOff x="458723" y="4536935"/>
            <a:chExt cx="833755" cy="771525"/>
          </a:xfrm>
        </p:grpSpPr>
        <p:pic>
          <p:nvPicPr>
            <p:cNvPr id="13" name="object 13"/>
            <p:cNvPicPr/>
            <p:nvPr/>
          </p:nvPicPr>
          <p:blipFill>
            <a:blip r:embed="rId4" cstate="print"/>
            <a:stretch>
              <a:fillRect/>
            </a:stretch>
          </p:blipFill>
          <p:spPr>
            <a:xfrm>
              <a:off x="458723" y="4536935"/>
              <a:ext cx="833640" cy="771156"/>
            </a:xfrm>
            <a:prstGeom prst="rect">
              <a:avLst/>
            </a:prstGeom>
          </p:spPr>
        </p:pic>
        <p:pic>
          <p:nvPicPr>
            <p:cNvPr id="14" name="object 14"/>
            <p:cNvPicPr/>
            <p:nvPr/>
          </p:nvPicPr>
          <p:blipFill>
            <a:blip r:embed="rId5" cstate="print"/>
            <a:stretch>
              <a:fillRect/>
            </a:stretch>
          </p:blipFill>
          <p:spPr>
            <a:xfrm>
              <a:off x="502919" y="4642078"/>
              <a:ext cx="742200" cy="605053"/>
            </a:xfrm>
            <a:prstGeom prst="rect">
              <a:avLst/>
            </a:prstGeom>
          </p:spPr>
        </p:pic>
      </p:grpSp>
      <p:sp>
        <p:nvSpPr>
          <p:cNvPr id="15" name="object 15"/>
          <p:cNvSpPr txBox="1"/>
          <p:nvPr/>
        </p:nvSpPr>
        <p:spPr>
          <a:xfrm>
            <a:off x="1124840" y="4482719"/>
            <a:ext cx="722630" cy="518091"/>
          </a:xfrm>
          <a:prstGeom prst="rect">
            <a:avLst/>
          </a:prstGeom>
          <a:solidFill>
            <a:srgbClr val="FFFFFF"/>
          </a:solidFill>
          <a:ln w="9525">
            <a:solidFill>
              <a:srgbClr val="7E7E7E"/>
            </a:solidFill>
          </a:ln>
        </p:spPr>
        <p:txBody>
          <a:bodyPr vert="horz" wrap="square" lIns="0" tIns="147320" rIns="0" bIns="0" rtlCol="0">
            <a:spAutoFit/>
          </a:bodyPr>
          <a:lstStyle/>
          <a:p>
            <a:pPr marL="219075">
              <a:spcBef>
                <a:spcPts val="1160"/>
              </a:spcBef>
            </a:pPr>
            <a:r>
              <a:rPr sz="1200" spc="-25" dirty="0">
                <a:latin typeface="Meiryo UI"/>
                <a:cs typeface="Meiryo UI"/>
              </a:rPr>
              <a:t>主な</a:t>
            </a:r>
            <a:endParaRPr sz="1200">
              <a:latin typeface="Meiryo UI"/>
              <a:cs typeface="Meiryo UI"/>
            </a:endParaRPr>
          </a:p>
          <a:p>
            <a:pPr marL="132080"/>
            <a:r>
              <a:rPr sz="1200" spc="-25" dirty="0">
                <a:latin typeface="Meiryo UI"/>
                <a:cs typeface="Meiryo UI"/>
              </a:rPr>
              <a:t>協業先</a:t>
            </a:r>
            <a:endParaRPr sz="1200">
              <a:latin typeface="Meiryo UI"/>
              <a:cs typeface="Meiryo UI"/>
            </a:endParaRPr>
          </a:p>
        </p:txBody>
      </p:sp>
      <p:grpSp>
        <p:nvGrpSpPr>
          <p:cNvPr id="16" name="object 16"/>
          <p:cNvGrpSpPr/>
          <p:nvPr/>
        </p:nvGrpSpPr>
        <p:grpSpPr>
          <a:xfrm>
            <a:off x="1094360" y="5179186"/>
            <a:ext cx="833755" cy="767080"/>
            <a:chOff x="458723" y="5263896"/>
            <a:chExt cx="833755" cy="767080"/>
          </a:xfrm>
        </p:grpSpPr>
        <p:pic>
          <p:nvPicPr>
            <p:cNvPr id="17" name="object 17"/>
            <p:cNvPicPr/>
            <p:nvPr/>
          </p:nvPicPr>
          <p:blipFill>
            <a:blip r:embed="rId6" cstate="print"/>
            <a:stretch>
              <a:fillRect/>
            </a:stretch>
          </p:blipFill>
          <p:spPr>
            <a:xfrm>
              <a:off x="458723" y="5263896"/>
              <a:ext cx="833640" cy="766559"/>
            </a:xfrm>
            <a:prstGeom prst="rect">
              <a:avLst/>
            </a:prstGeom>
          </p:spPr>
        </p:pic>
        <p:pic>
          <p:nvPicPr>
            <p:cNvPr id="18" name="object 18"/>
            <p:cNvPicPr/>
            <p:nvPr/>
          </p:nvPicPr>
          <p:blipFill>
            <a:blip r:embed="rId7" cstate="print"/>
            <a:stretch>
              <a:fillRect/>
            </a:stretch>
          </p:blipFill>
          <p:spPr>
            <a:xfrm>
              <a:off x="547115" y="5366004"/>
              <a:ext cx="652284" cy="605053"/>
            </a:xfrm>
            <a:prstGeom prst="rect">
              <a:avLst/>
            </a:prstGeom>
          </p:spPr>
        </p:pic>
        <p:sp>
          <p:nvSpPr>
            <p:cNvPr id="19" name="object 19"/>
            <p:cNvSpPr/>
            <p:nvPr/>
          </p:nvSpPr>
          <p:spPr>
            <a:xfrm>
              <a:off x="489203" y="5294376"/>
              <a:ext cx="722630" cy="655320"/>
            </a:xfrm>
            <a:custGeom>
              <a:avLst/>
              <a:gdLst/>
              <a:ahLst/>
              <a:cxnLst/>
              <a:rect l="l" t="t" r="r" b="b"/>
              <a:pathLst>
                <a:path w="722630" h="655320">
                  <a:moveTo>
                    <a:pt x="0" y="655320"/>
                  </a:moveTo>
                  <a:lnTo>
                    <a:pt x="722376" y="655320"/>
                  </a:lnTo>
                  <a:lnTo>
                    <a:pt x="722376" y="0"/>
                  </a:lnTo>
                  <a:lnTo>
                    <a:pt x="0" y="0"/>
                  </a:lnTo>
                  <a:lnTo>
                    <a:pt x="0" y="655320"/>
                  </a:lnTo>
                  <a:close/>
                </a:path>
              </a:pathLst>
            </a:custGeom>
            <a:ln w="9525">
              <a:solidFill>
                <a:srgbClr val="7E7E7E"/>
              </a:solidFill>
            </a:ln>
          </p:spPr>
          <p:txBody>
            <a:bodyPr wrap="square" lIns="0" tIns="0" rIns="0" bIns="0" rtlCol="0"/>
            <a:lstStyle/>
            <a:p>
              <a:endParaRPr/>
            </a:p>
          </p:txBody>
        </p:sp>
      </p:grpSp>
      <p:sp>
        <p:nvSpPr>
          <p:cNvPr id="20" name="object 20"/>
          <p:cNvSpPr txBox="1"/>
          <p:nvPr/>
        </p:nvSpPr>
        <p:spPr>
          <a:xfrm>
            <a:off x="1129603" y="5214429"/>
            <a:ext cx="713105" cy="511679"/>
          </a:xfrm>
          <a:prstGeom prst="rect">
            <a:avLst/>
          </a:prstGeom>
          <a:solidFill>
            <a:srgbClr val="FFFFFF"/>
          </a:solidFill>
        </p:spPr>
        <p:txBody>
          <a:bodyPr vert="horz" wrap="square" lIns="0" tIns="140970" rIns="0" bIns="0" rtlCol="0">
            <a:spAutoFit/>
          </a:bodyPr>
          <a:lstStyle/>
          <a:p>
            <a:pPr marL="174625" marR="165735" indent="-3175">
              <a:spcBef>
                <a:spcPts val="1110"/>
              </a:spcBef>
            </a:pPr>
            <a:r>
              <a:rPr sz="1200" spc="-20" dirty="0">
                <a:latin typeface="Meiryo UI"/>
                <a:cs typeface="Meiryo UI"/>
              </a:rPr>
              <a:t>ユースケース</a:t>
            </a:r>
            <a:endParaRPr sz="1200">
              <a:latin typeface="Meiryo UI"/>
              <a:cs typeface="Meiryo UI"/>
            </a:endParaRPr>
          </a:p>
        </p:txBody>
      </p:sp>
      <p:sp>
        <p:nvSpPr>
          <p:cNvPr id="21" name="object 21"/>
          <p:cNvSpPr txBox="1"/>
          <p:nvPr/>
        </p:nvSpPr>
        <p:spPr>
          <a:xfrm>
            <a:off x="1962787" y="2949954"/>
            <a:ext cx="2435225" cy="391160"/>
          </a:xfrm>
          <a:prstGeom prst="rect">
            <a:avLst/>
          </a:prstGeom>
        </p:spPr>
        <p:txBody>
          <a:bodyPr vert="horz" wrap="square" lIns="0" tIns="13335" rIns="0" bIns="0" rtlCol="0">
            <a:spAutoFit/>
          </a:bodyPr>
          <a:lstStyle/>
          <a:p>
            <a:pPr marL="12700">
              <a:lnSpc>
                <a:spcPts val="1675"/>
              </a:lnSpc>
              <a:spcBef>
                <a:spcPts val="105"/>
              </a:spcBef>
            </a:pPr>
            <a:r>
              <a:rPr sz="1400" dirty="0">
                <a:latin typeface="Meiryo UI"/>
                <a:cs typeface="Meiryo UI"/>
              </a:rPr>
              <a:t>MarCo</a:t>
            </a:r>
            <a:r>
              <a:rPr sz="1400" spc="-40" dirty="0">
                <a:latin typeface="Meiryo UI"/>
                <a:cs typeface="Meiryo UI"/>
              </a:rPr>
              <a:t> </a:t>
            </a:r>
            <a:r>
              <a:rPr sz="1400" dirty="0">
                <a:latin typeface="Meiryo UI"/>
                <a:cs typeface="Meiryo UI"/>
              </a:rPr>
              <a:t>Pay</a:t>
            </a:r>
            <a:r>
              <a:rPr sz="1400" spc="-35" dirty="0">
                <a:latin typeface="Meiryo UI"/>
                <a:cs typeface="Meiryo UI"/>
              </a:rPr>
              <a:t> </a:t>
            </a:r>
            <a:r>
              <a:rPr sz="1400" spc="-20" dirty="0">
                <a:latin typeface="Meiryo UI"/>
                <a:cs typeface="Meiryo UI"/>
              </a:rPr>
              <a:t>Inc.</a:t>
            </a:r>
            <a:endParaRPr sz="1400">
              <a:latin typeface="Meiryo UI"/>
              <a:cs typeface="Meiryo UI"/>
            </a:endParaRPr>
          </a:p>
          <a:p>
            <a:pPr marL="12700">
              <a:lnSpc>
                <a:spcPts val="1195"/>
              </a:lnSpc>
            </a:pPr>
            <a:r>
              <a:rPr sz="1000" spc="-10" dirty="0">
                <a:latin typeface="Meiryo UI"/>
                <a:cs typeface="Meiryo UI"/>
              </a:rPr>
              <a:t>（日本郵船とTDG</a:t>
            </a:r>
            <a:r>
              <a:rPr sz="1000" spc="-20" dirty="0">
                <a:latin typeface="Meiryo UI"/>
                <a:cs typeface="Meiryo UI"/>
              </a:rPr>
              <a:t>に</a:t>
            </a:r>
            <a:r>
              <a:rPr sz="1000" spc="-10" dirty="0">
                <a:latin typeface="Meiryo UI"/>
                <a:cs typeface="Meiryo UI"/>
              </a:rPr>
              <a:t>よる共同出資設立会社</a:t>
            </a:r>
            <a:r>
              <a:rPr sz="1000" spc="-50" dirty="0">
                <a:latin typeface="Meiryo UI"/>
                <a:cs typeface="Meiryo UI"/>
              </a:rPr>
              <a:t>）</a:t>
            </a:r>
            <a:endParaRPr sz="1000">
              <a:latin typeface="Meiryo UI"/>
              <a:cs typeface="Meiryo UI"/>
            </a:endParaRPr>
          </a:p>
        </p:txBody>
      </p:sp>
      <p:grpSp>
        <p:nvGrpSpPr>
          <p:cNvPr id="22" name="object 22"/>
          <p:cNvGrpSpPr/>
          <p:nvPr/>
        </p:nvGrpSpPr>
        <p:grpSpPr>
          <a:xfrm>
            <a:off x="1062356" y="2944797"/>
            <a:ext cx="894715" cy="542925"/>
            <a:chOff x="426719" y="3029506"/>
            <a:chExt cx="894715" cy="542925"/>
          </a:xfrm>
        </p:grpSpPr>
        <p:pic>
          <p:nvPicPr>
            <p:cNvPr id="23" name="object 23"/>
            <p:cNvPicPr/>
            <p:nvPr/>
          </p:nvPicPr>
          <p:blipFill>
            <a:blip r:embed="rId2" cstate="print"/>
            <a:stretch>
              <a:fillRect/>
            </a:stretch>
          </p:blipFill>
          <p:spPr>
            <a:xfrm>
              <a:off x="467785" y="3029506"/>
              <a:ext cx="815518" cy="542846"/>
            </a:xfrm>
            <a:prstGeom prst="rect">
              <a:avLst/>
            </a:prstGeom>
          </p:spPr>
        </p:pic>
        <p:pic>
          <p:nvPicPr>
            <p:cNvPr id="24" name="object 24"/>
            <p:cNvPicPr/>
            <p:nvPr/>
          </p:nvPicPr>
          <p:blipFill>
            <a:blip r:embed="rId8" cstate="print"/>
            <a:stretch>
              <a:fillRect/>
            </a:stretch>
          </p:blipFill>
          <p:spPr>
            <a:xfrm>
              <a:off x="426719" y="3107397"/>
              <a:ext cx="894575" cy="422186"/>
            </a:xfrm>
            <a:prstGeom prst="rect">
              <a:avLst/>
            </a:prstGeom>
          </p:spPr>
        </p:pic>
        <p:sp>
          <p:nvSpPr>
            <p:cNvPr id="25" name="object 25"/>
            <p:cNvSpPr/>
            <p:nvPr/>
          </p:nvSpPr>
          <p:spPr>
            <a:xfrm>
              <a:off x="489203" y="3041903"/>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26" name="object 26"/>
          <p:cNvSpPr txBox="1"/>
          <p:nvPr/>
        </p:nvSpPr>
        <p:spPr>
          <a:xfrm>
            <a:off x="1129603" y="2961957"/>
            <a:ext cx="713105" cy="319959"/>
          </a:xfrm>
          <a:prstGeom prst="rect">
            <a:avLst/>
          </a:prstGeom>
          <a:solidFill>
            <a:srgbClr val="FFFFFF"/>
          </a:solidFill>
        </p:spPr>
        <p:txBody>
          <a:bodyPr vert="horz" wrap="square" lIns="0" tIns="133985" rIns="0" bIns="0" rtlCol="0">
            <a:spAutoFit/>
          </a:bodyPr>
          <a:lstStyle/>
          <a:p>
            <a:pPr marL="50800">
              <a:spcBef>
                <a:spcPts val="1055"/>
              </a:spcBef>
            </a:pPr>
            <a:r>
              <a:rPr sz="1200" spc="-15" dirty="0">
                <a:latin typeface="Meiryo UI"/>
                <a:cs typeface="Meiryo UI"/>
              </a:rPr>
              <a:t>管理主体</a:t>
            </a:r>
            <a:endParaRPr sz="1200">
              <a:latin typeface="Meiryo UI"/>
              <a:cs typeface="Meiryo UI"/>
            </a:endParaRPr>
          </a:p>
        </p:txBody>
      </p:sp>
      <p:sp>
        <p:nvSpPr>
          <p:cNvPr id="27" name="object 27"/>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課題</a:t>
            </a:r>
            <a:endParaRPr sz="1200">
              <a:latin typeface="Meiryo UI"/>
              <a:cs typeface="Meiryo UI"/>
            </a:endParaRPr>
          </a:p>
        </p:txBody>
      </p:sp>
      <p:sp>
        <p:nvSpPr>
          <p:cNvPr id="28" name="object 28"/>
          <p:cNvSpPr/>
          <p:nvPr/>
        </p:nvSpPr>
        <p:spPr>
          <a:xfrm>
            <a:off x="5291328" y="1583437"/>
            <a:ext cx="0" cy="785495"/>
          </a:xfrm>
          <a:custGeom>
            <a:avLst/>
            <a:gdLst/>
            <a:ahLst/>
            <a:cxnLst/>
            <a:rect l="l" t="t" r="r" b="b"/>
            <a:pathLst>
              <a:path h="785494">
                <a:moveTo>
                  <a:pt x="0" y="0"/>
                </a:moveTo>
                <a:lnTo>
                  <a:pt x="0" y="785113"/>
                </a:lnTo>
              </a:path>
            </a:pathLst>
          </a:custGeom>
          <a:ln w="9525">
            <a:solidFill>
              <a:srgbClr val="000000"/>
            </a:solidFill>
          </a:ln>
        </p:spPr>
        <p:txBody>
          <a:bodyPr wrap="square" lIns="0" tIns="0" rIns="0" bIns="0" rtlCol="0"/>
          <a:lstStyle/>
          <a:p>
            <a:endParaRPr/>
          </a:p>
        </p:txBody>
      </p:sp>
      <p:sp>
        <p:nvSpPr>
          <p:cNvPr id="29" name="object 29"/>
          <p:cNvSpPr txBox="1"/>
          <p:nvPr/>
        </p:nvSpPr>
        <p:spPr>
          <a:xfrm>
            <a:off x="5436490" y="1475359"/>
            <a:ext cx="6476468" cy="1739579"/>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5" dirty="0">
                <a:latin typeface="Meiryo UI"/>
                <a:cs typeface="Meiryo UI"/>
              </a:rPr>
              <a:t>約半年から１年近く乗船する船員は、船上での現金決済が基本だが、船</a:t>
            </a:r>
            <a:r>
              <a:rPr sz="1400" spc="-20" dirty="0">
                <a:latin typeface="Meiryo UI"/>
                <a:cs typeface="Meiryo UI"/>
              </a:rPr>
              <a:t>上での現金の管理負荷、下船時にしか送金が出来ない等の課題を抱えている</a:t>
            </a:r>
            <a:endParaRPr sz="1400" dirty="0">
              <a:latin typeface="Meiryo UI"/>
              <a:cs typeface="Meiryo UI"/>
            </a:endParaRPr>
          </a:p>
          <a:p>
            <a:pPr marL="190500" indent="-178435">
              <a:spcBef>
                <a:spcPts val="295"/>
              </a:spcBef>
              <a:buFont typeface="Arial"/>
              <a:buChar char="•"/>
              <a:tabLst>
                <a:tab pos="191135" algn="l"/>
              </a:tabLst>
            </a:pPr>
            <a:r>
              <a:rPr sz="1400" spc="-25" dirty="0">
                <a:latin typeface="Meiryo UI"/>
                <a:cs typeface="Meiryo UI"/>
              </a:rPr>
              <a:t>海上では衛星通信による通信遅延が発生しがちな為、リアルタイム処理に</a:t>
            </a:r>
            <a:endParaRPr sz="1400" dirty="0">
              <a:latin typeface="Meiryo UI"/>
              <a:cs typeface="Meiryo UI"/>
            </a:endParaRPr>
          </a:p>
          <a:p>
            <a:pPr marL="190500">
              <a:spcBef>
                <a:spcPts val="5"/>
              </a:spcBef>
            </a:pPr>
            <a:r>
              <a:rPr sz="1400" spc="-20" dirty="0">
                <a:latin typeface="Meiryo UI"/>
                <a:cs typeface="Meiryo UI"/>
              </a:rPr>
              <a:t>不向きであり、通常の決済の仕組みでは解決困難</a:t>
            </a:r>
            <a:endParaRPr sz="1400" dirty="0">
              <a:latin typeface="Meiryo UI"/>
              <a:cs typeface="Meiryo UI"/>
            </a:endParaRPr>
          </a:p>
          <a:p>
            <a:pPr marL="190500" marR="48260" indent="-178435">
              <a:spcBef>
                <a:spcPts val="1120"/>
              </a:spcBef>
              <a:buFont typeface="Arial"/>
              <a:buChar char="•"/>
              <a:tabLst>
                <a:tab pos="191135" algn="l"/>
              </a:tabLst>
            </a:pPr>
            <a:r>
              <a:rPr sz="1400" dirty="0">
                <a:latin typeface="Meiryo UI"/>
                <a:cs typeface="Meiryo UI"/>
              </a:rPr>
              <a:t>船上で</a:t>
            </a:r>
            <a:r>
              <a:rPr sz="1400" spc="-10" dirty="0">
                <a:latin typeface="Meiryo UI"/>
                <a:cs typeface="Meiryo UI"/>
              </a:rPr>
              <a:t>USD</a:t>
            </a:r>
            <a:r>
              <a:rPr sz="1400" spc="-15" dirty="0">
                <a:latin typeface="Meiryo UI"/>
                <a:cs typeface="Meiryo UI"/>
              </a:rPr>
              <a:t>にペッグしたデジタル通貨</a:t>
            </a:r>
            <a:r>
              <a:rPr sz="1400" spc="-10" dirty="0">
                <a:latin typeface="Meiryo UI"/>
                <a:cs typeface="Meiryo UI"/>
              </a:rPr>
              <a:t>MarCO</a:t>
            </a:r>
            <a:r>
              <a:rPr sz="1400" spc="-20" dirty="0">
                <a:latin typeface="Meiryo UI"/>
                <a:cs typeface="Meiryo UI"/>
              </a:rPr>
              <a:t>を発行し、給与受給、船上での決済、家族宛送金、寄港地での支払い等の実現を目指す</a:t>
            </a:r>
            <a:endParaRPr sz="1400" dirty="0">
              <a:latin typeface="Meiryo UI"/>
              <a:cs typeface="Meiryo UI"/>
            </a:endParaRPr>
          </a:p>
          <a:p>
            <a:pPr marL="190500" indent="-178435">
              <a:spcBef>
                <a:spcPts val="300"/>
              </a:spcBef>
              <a:buFont typeface="Arial"/>
              <a:buChar char="•"/>
              <a:tabLst>
                <a:tab pos="191135" algn="l"/>
              </a:tabLst>
            </a:pPr>
            <a:r>
              <a:rPr sz="1400" spc="-20" dirty="0">
                <a:latin typeface="Meiryo UI"/>
                <a:cs typeface="Meiryo UI"/>
              </a:rPr>
              <a:t>提携金融機関を通じて法定通貨での引出しを可能とする</a:t>
            </a:r>
            <a:endParaRPr sz="1400" dirty="0">
              <a:latin typeface="Meiryo UI"/>
              <a:cs typeface="Meiryo UI"/>
            </a:endParaRPr>
          </a:p>
        </p:txBody>
      </p:sp>
      <p:sp>
        <p:nvSpPr>
          <p:cNvPr id="30" name="object 30"/>
          <p:cNvSpPr txBox="1"/>
          <p:nvPr/>
        </p:nvSpPr>
        <p:spPr>
          <a:xfrm>
            <a:off x="4996434" y="2777491"/>
            <a:ext cx="177800" cy="513715"/>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解決策</a:t>
            </a:r>
            <a:endParaRPr sz="1200">
              <a:latin typeface="Meiryo UI"/>
              <a:cs typeface="Meiryo UI"/>
            </a:endParaRPr>
          </a:p>
        </p:txBody>
      </p:sp>
      <p:sp>
        <p:nvSpPr>
          <p:cNvPr id="31" name="object 31"/>
          <p:cNvSpPr/>
          <p:nvPr/>
        </p:nvSpPr>
        <p:spPr>
          <a:xfrm>
            <a:off x="5291328" y="2680717"/>
            <a:ext cx="0" cy="655955"/>
          </a:xfrm>
          <a:custGeom>
            <a:avLst/>
            <a:gdLst/>
            <a:ahLst/>
            <a:cxnLst/>
            <a:rect l="l" t="t" r="r" b="b"/>
            <a:pathLst>
              <a:path h="655954">
                <a:moveTo>
                  <a:pt x="0" y="0"/>
                </a:moveTo>
                <a:lnTo>
                  <a:pt x="0" y="655701"/>
                </a:lnTo>
              </a:path>
            </a:pathLst>
          </a:custGeom>
          <a:ln w="9525">
            <a:solidFill>
              <a:srgbClr val="000000"/>
            </a:solidFill>
          </a:ln>
        </p:spPr>
        <p:txBody>
          <a:bodyPr wrap="square" lIns="0" tIns="0" rIns="0" bIns="0" rtlCol="0"/>
          <a:lstStyle/>
          <a:p>
            <a:endParaRPr/>
          </a:p>
        </p:txBody>
      </p:sp>
      <p:sp>
        <p:nvSpPr>
          <p:cNvPr id="32" name="object 32"/>
          <p:cNvSpPr txBox="1"/>
          <p:nvPr/>
        </p:nvSpPr>
        <p:spPr>
          <a:xfrm>
            <a:off x="1962786" y="5312156"/>
            <a:ext cx="1808480" cy="452755"/>
          </a:xfrm>
          <a:prstGeom prst="rect">
            <a:avLst/>
          </a:prstGeom>
        </p:spPr>
        <p:txBody>
          <a:bodyPr vert="horz" wrap="square" lIns="0" tIns="12700" rIns="0" bIns="0" rtlCol="0">
            <a:spAutoFit/>
          </a:bodyPr>
          <a:lstStyle/>
          <a:p>
            <a:pPr marL="12700" marR="5080">
              <a:spcBef>
                <a:spcPts val="100"/>
              </a:spcBef>
            </a:pPr>
            <a:r>
              <a:rPr sz="1400" dirty="0">
                <a:latin typeface="Meiryo UI"/>
                <a:cs typeface="Meiryo UI"/>
              </a:rPr>
              <a:t>日常決済（船上決済</a:t>
            </a:r>
            <a:r>
              <a:rPr sz="1400" spc="-50" dirty="0">
                <a:latin typeface="Meiryo UI"/>
                <a:cs typeface="Meiryo UI"/>
              </a:rPr>
              <a:t>）</a:t>
            </a:r>
            <a:r>
              <a:rPr sz="1400" spc="-15" dirty="0">
                <a:latin typeface="Meiryo UI"/>
                <a:cs typeface="Meiryo UI"/>
              </a:rPr>
              <a:t>海外送金</a:t>
            </a:r>
            <a:endParaRPr sz="1400">
              <a:latin typeface="Meiryo UI"/>
              <a:cs typeface="Meiryo UI"/>
            </a:endParaRPr>
          </a:p>
        </p:txBody>
      </p:sp>
      <p:sp>
        <p:nvSpPr>
          <p:cNvPr id="33" name="object 33"/>
          <p:cNvSpPr txBox="1"/>
          <p:nvPr/>
        </p:nvSpPr>
        <p:spPr>
          <a:xfrm>
            <a:off x="4998211" y="4795520"/>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4" name="object 34"/>
          <p:cNvSpPr/>
          <p:nvPr/>
        </p:nvSpPr>
        <p:spPr>
          <a:xfrm>
            <a:off x="5292852" y="3573780"/>
            <a:ext cx="0" cy="3095625"/>
          </a:xfrm>
          <a:custGeom>
            <a:avLst/>
            <a:gdLst/>
            <a:ahLst/>
            <a:cxnLst/>
            <a:rect l="l" t="t" r="r" b="b"/>
            <a:pathLst>
              <a:path h="3095625">
                <a:moveTo>
                  <a:pt x="0" y="0"/>
                </a:moveTo>
                <a:lnTo>
                  <a:pt x="0" y="3095091"/>
                </a:lnTo>
              </a:path>
            </a:pathLst>
          </a:custGeom>
          <a:ln w="9525">
            <a:solidFill>
              <a:srgbClr val="000000"/>
            </a:solidFill>
          </a:ln>
        </p:spPr>
        <p:txBody>
          <a:bodyPr wrap="square" lIns="0" tIns="0" rIns="0" bIns="0" rtlCol="0"/>
          <a:lstStyle/>
          <a:p>
            <a:endParaRPr/>
          </a:p>
        </p:txBody>
      </p:sp>
      <p:sp>
        <p:nvSpPr>
          <p:cNvPr id="35" name="object 35"/>
          <p:cNvSpPr txBox="1"/>
          <p:nvPr/>
        </p:nvSpPr>
        <p:spPr>
          <a:xfrm>
            <a:off x="5539232" y="5577028"/>
            <a:ext cx="6373726" cy="99377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dirty="0">
                <a:latin typeface="Meiryo UI"/>
                <a:cs typeface="Meiryo UI"/>
              </a:rPr>
              <a:t>準備金100%</a:t>
            </a:r>
            <a:r>
              <a:rPr sz="1400" spc="-5" dirty="0">
                <a:latin typeface="Meiryo UI"/>
                <a:cs typeface="Meiryo UI"/>
              </a:rPr>
              <a:t>の法定通貨</a:t>
            </a:r>
            <a:r>
              <a:rPr sz="1400" spc="-10" dirty="0">
                <a:latin typeface="Meiryo UI"/>
                <a:cs typeface="Meiryo UI"/>
              </a:rPr>
              <a:t>USD</a:t>
            </a:r>
            <a:r>
              <a:rPr sz="1400" spc="-25" dirty="0">
                <a:latin typeface="Meiryo UI"/>
                <a:cs typeface="Meiryo UI"/>
              </a:rPr>
              <a:t>に裏付けられたデジタル通貨</a:t>
            </a:r>
            <a:endParaRPr sz="1400" dirty="0">
              <a:latin typeface="Meiryo UI"/>
              <a:cs typeface="Meiryo UI"/>
            </a:endParaRPr>
          </a:p>
          <a:p>
            <a:pPr marL="190500" indent="-178435">
              <a:spcBef>
                <a:spcPts val="300"/>
              </a:spcBef>
              <a:buFont typeface="Arial"/>
              <a:buChar char="•"/>
              <a:tabLst>
                <a:tab pos="191135" algn="l"/>
              </a:tabLst>
            </a:pPr>
            <a:r>
              <a:rPr sz="1400" dirty="0">
                <a:latin typeface="Meiryo UI"/>
                <a:cs typeface="Meiryo UI"/>
              </a:rPr>
              <a:t>為替レートは</a:t>
            </a:r>
            <a:r>
              <a:rPr sz="1400" spc="-10" dirty="0">
                <a:latin typeface="Meiryo UI"/>
                <a:cs typeface="Meiryo UI"/>
              </a:rPr>
              <a:t>USDと1:1</a:t>
            </a:r>
            <a:r>
              <a:rPr sz="1400" spc="-20" dirty="0">
                <a:latin typeface="Meiryo UI"/>
                <a:cs typeface="Meiryo UI"/>
              </a:rPr>
              <a:t>で固定</a:t>
            </a:r>
            <a:endParaRPr sz="1400" dirty="0">
              <a:latin typeface="Meiryo UI"/>
              <a:cs typeface="Meiryo UI"/>
            </a:endParaRPr>
          </a:p>
          <a:p>
            <a:pPr marL="190500" indent="-178435">
              <a:spcBef>
                <a:spcPts val="300"/>
              </a:spcBef>
              <a:buFont typeface="Arial"/>
              <a:buChar char="•"/>
              <a:tabLst>
                <a:tab pos="191135" algn="l"/>
              </a:tabLst>
            </a:pPr>
            <a:r>
              <a:rPr sz="1400" spc="-20" dirty="0">
                <a:latin typeface="Meiryo UI"/>
                <a:cs typeface="Meiryo UI"/>
              </a:rPr>
              <a:t>大手金融機関と協業することで、厳格な金融規制に則った準備金管理、</a:t>
            </a:r>
            <a:endParaRPr sz="1400" dirty="0">
              <a:latin typeface="Meiryo UI"/>
              <a:cs typeface="Meiryo UI"/>
            </a:endParaRPr>
          </a:p>
          <a:p>
            <a:pPr marL="190500"/>
            <a:r>
              <a:rPr sz="1400" spc="-25" dirty="0">
                <a:latin typeface="Meiryo UI"/>
                <a:cs typeface="Meiryo UI"/>
              </a:rPr>
              <a:t>世界中どこでも現金引き出し・決済可能な金融ネットワークを使用可能</a:t>
            </a:r>
            <a:endParaRPr sz="1400" dirty="0">
              <a:latin typeface="Meiryo UI"/>
              <a:cs typeface="Meiryo UI"/>
            </a:endParaRPr>
          </a:p>
        </p:txBody>
      </p:sp>
      <p:pic>
        <p:nvPicPr>
          <p:cNvPr id="36" name="object 36"/>
          <p:cNvPicPr/>
          <p:nvPr/>
        </p:nvPicPr>
        <p:blipFill>
          <a:blip r:embed="rId9" cstate="print"/>
          <a:stretch>
            <a:fillRect/>
          </a:stretch>
        </p:blipFill>
        <p:spPr>
          <a:xfrm>
            <a:off x="1445009" y="2102453"/>
            <a:ext cx="2270506" cy="462791"/>
          </a:xfrm>
          <a:prstGeom prst="rect">
            <a:avLst/>
          </a:prstGeom>
        </p:spPr>
      </p:pic>
      <p:pic>
        <p:nvPicPr>
          <p:cNvPr id="37" name="object 37"/>
          <p:cNvPicPr/>
          <p:nvPr/>
        </p:nvPicPr>
        <p:blipFill>
          <a:blip r:embed="rId10" cstate="print"/>
          <a:stretch>
            <a:fillRect/>
          </a:stretch>
        </p:blipFill>
        <p:spPr>
          <a:xfrm>
            <a:off x="6309360" y="3614928"/>
            <a:ext cx="3306433" cy="1901952"/>
          </a:xfrm>
          <a:prstGeom prst="rect">
            <a:avLst/>
          </a:prstGeom>
        </p:spPr>
      </p:pic>
      <p:grpSp>
        <p:nvGrpSpPr>
          <p:cNvPr id="38" name="object 38"/>
          <p:cNvGrpSpPr/>
          <p:nvPr/>
        </p:nvGrpSpPr>
        <p:grpSpPr>
          <a:xfrm>
            <a:off x="1076072" y="5875655"/>
            <a:ext cx="867410" cy="718185"/>
            <a:chOff x="440436" y="5960364"/>
            <a:chExt cx="867410" cy="718185"/>
          </a:xfrm>
        </p:grpSpPr>
        <p:pic>
          <p:nvPicPr>
            <p:cNvPr id="39" name="object 39"/>
            <p:cNvPicPr/>
            <p:nvPr/>
          </p:nvPicPr>
          <p:blipFill>
            <a:blip r:embed="rId11" cstate="print"/>
            <a:stretch>
              <a:fillRect/>
            </a:stretch>
          </p:blipFill>
          <p:spPr>
            <a:xfrm>
              <a:off x="458724" y="5960364"/>
              <a:ext cx="833640" cy="717804"/>
            </a:xfrm>
            <a:prstGeom prst="rect">
              <a:avLst/>
            </a:prstGeom>
          </p:spPr>
        </p:pic>
        <p:pic>
          <p:nvPicPr>
            <p:cNvPr id="40" name="object 40"/>
            <p:cNvPicPr/>
            <p:nvPr/>
          </p:nvPicPr>
          <p:blipFill>
            <a:blip r:embed="rId12" cstate="print"/>
            <a:stretch>
              <a:fillRect/>
            </a:stretch>
          </p:blipFill>
          <p:spPr>
            <a:xfrm>
              <a:off x="440436" y="6131052"/>
              <a:ext cx="867143" cy="422186"/>
            </a:xfrm>
            <a:prstGeom prst="rect">
              <a:avLst/>
            </a:prstGeom>
          </p:spPr>
        </p:pic>
        <p:sp>
          <p:nvSpPr>
            <p:cNvPr id="41" name="object 41"/>
            <p:cNvSpPr/>
            <p:nvPr/>
          </p:nvSpPr>
          <p:spPr>
            <a:xfrm>
              <a:off x="489204" y="5990844"/>
              <a:ext cx="722630" cy="607060"/>
            </a:xfrm>
            <a:custGeom>
              <a:avLst/>
              <a:gdLst/>
              <a:ahLst/>
              <a:cxnLst/>
              <a:rect l="l" t="t" r="r" b="b"/>
              <a:pathLst>
                <a:path w="722630" h="607059">
                  <a:moveTo>
                    <a:pt x="0" y="606551"/>
                  </a:moveTo>
                  <a:lnTo>
                    <a:pt x="722376" y="606551"/>
                  </a:lnTo>
                  <a:lnTo>
                    <a:pt x="722376" y="0"/>
                  </a:lnTo>
                  <a:lnTo>
                    <a:pt x="0" y="0"/>
                  </a:lnTo>
                  <a:lnTo>
                    <a:pt x="0" y="606551"/>
                  </a:lnTo>
                  <a:close/>
                </a:path>
              </a:pathLst>
            </a:custGeom>
            <a:ln w="9525">
              <a:solidFill>
                <a:srgbClr val="7E7E7E"/>
              </a:solidFill>
            </a:ln>
          </p:spPr>
          <p:txBody>
            <a:bodyPr wrap="square" lIns="0" tIns="0" rIns="0" bIns="0" rtlCol="0"/>
            <a:lstStyle/>
            <a:p>
              <a:endParaRPr/>
            </a:p>
          </p:txBody>
        </p:sp>
      </p:grpSp>
      <p:sp>
        <p:nvSpPr>
          <p:cNvPr id="42" name="object 42"/>
          <p:cNvSpPr txBox="1"/>
          <p:nvPr/>
        </p:nvSpPr>
        <p:spPr>
          <a:xfrm>
            <a:off x="1129603" y="5890322"/>
            <a:ext cx="713105" cy="425758"/>
          </a:xfrm>
          <a:prstGeom prst="rect">
            <a:avLst/>
          </a:prstGeom>
          <a:solidFill>
            <a:srgbClr val="FFFFFF"/>
          </a:solidFill>
        </p:spPr>
        <p:txBody>
          <a:bodyPr vert="horz" wrap="square" lIns="0" tIns="2540" rIns="0" bIns="0" rtlCol="0">
            <a:spAutoFit/>
          </a:bodyPr>
          <a:lstStyle/>
          <a:p>
            <a:pPr>
              <a:spcBef>
                <a:spcPts val="20"/>
              </a:spcBef>
            </a:pPr>
            <a:endParaRPr sz="1550">
              <a:latin typeface="Times New Roman"/>
              <a:cs typeface="Times New Roman"/>
            </a:endParaRPr>
          </a:p>
          <a:p>
            <a:pPr marL="64769"/>
            <a:r>
              <a:rPr sz="1200" spc="-15" dirty="0">
                <a:latin typeface="Meiryo UI"/>
                <a:cs typeface="Meiryo UI"/>
              </a:rPr>
              <a:t>ステータス</a:t>
            </a:r>
            <a:endParaRPr sz="1200">
              <a:latin typeface="Meiryo UI"/>
              <a:cs typeface="Meiryo UI"/>
            </a:endParaRPr>
          </a:p>
        </p:txBody>
      </p:sp>
      <p:sp>
        <p:nvSpPr>
          <p:cNvPr id="43" name="object 43"/>
          <p:cNvSpPr txBox="1"/>
          <p:nvPr/>
        </p:nvSpPr>
        <p:spPr>
          <a:xfrm>
            <a:off x="1962786" y="6091554"/>
            <a:ext cx="169926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実運用に向けて開発中</a:t>
            </a:r>
            <a:endParaRPr sz="1400">
              <a:latin typeface="Meiryo UI"/>
              <a:cs typeface="Meiryo UI"/>
            </a:endParaRPr>
          </a:p>
        </p:txBody>
      </p:sp>
      <p:sp>
        <p:nvSpPr>
          <p:cNvPr id="44" name="object 44"/>
          <p:cNvSpPr txBox="1"/>
          <p:nvPr/>
        </p:nvSpPr>
        <p:spPr>
          <a:xfrm>
            <a:off x="1962786" y="4589525"/>
            <a:ext cx="970280" cy="452755"/>
          </a:xfrm>
          <a:prstGeom prst="rect">
            <a:avLst/>
          </a:prstGeom>
        </p:spPr>
        <p:txBody>
          <a:bodyPr vert="horz" wrap="square" lIns="0" tIns="12700" rIns="0" bIns="0" rtlCol="0">
            <a:spAutoFit/>
          </a:bodyPr>
          <a:lstStyle/>
          <a:p>
            <a:pPr marL="12700" marR="5080">
              <a:spcBef>
                <a:spcPts val="100"/>
              </a:spcBef>
            </a:pPr>
            <a:r>
              <a:rPr sz="1400" spc="-20" dirty="0">
                <a:latin typeface="Meiryo UI"/>
                <a:cs typeface="Meiryo UI"/>
              </a:rPr>
              <a:t>シティグループアクセンチュア</a:t>
            </a:r>
            <a:endParaRPr sz="1400">
              <a:latin typeface="Meiryo UI"/>
              <a:cs typeface="Meiryo UI"/>
            </a:endParaRPr>
          </a:p>
        </p:txBody>
      </p:sp>
      <p:sp>
        <p:nvSpPr>
          <p:cNvPr id="45" name="object 45"/>
          <p:cNvSpPr txBox="1"/>
          <p:nvPr/>
        </p:nvSpPr>
        <p:spPr>
          <a:xfrm>
            <a:off x="1962786" y="3585462"/>
            <a:ext cx="94488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デジタル通貨</a:t>
            </a:r>
            <a:endParaRPr sz="1400">
              <a:latin typeface="Meiryo UI"/>
              <a:cs typeface="Meiryo UI"/>
            </a:endParaRPr>
          </a:p>
        </p:txBody>
      </p:sp>
      <p:grpSp>
        <p:nvGrpSpPr>
          <p:cNvPr id="46" name="object 46"/>
          <p:cNvGrpSpPr/>
          <p:nvPr/>
        </p:nvGrpSpPr>
        <p:grpSpPr>
          <a:xfrm>
            <a:off x="1062356" y="3426573"/>
            <a:ext cx="894715" cy="570230"/>
            <a:chOff x="426719" y="3511283"/>
            <a:chExt cx="894715" cy="570230"/>
          </a:xfrm>
        </p:grpSpPr>
        <p:pic>
          <p:nvPicPr>
            <p:cNvPr id="47" name="object 47"/>
            <p:cNvPicPr/>
            <p:nvPr/>
          </p:nvPicPr>
          <p:blipFill>
            <a:blip r:embed="rId13" cstate="print"/>
            <a:stretch>
              <a:fillRect/>
            </a:stretch>
          </p:blipFill>
          <p:spPr>
            <a:xfrm>
              <a:off x="458723" y="3511283"/>
              <a:ext cx="833640" cy="569988"/>
            </a:xfrm>
            <a:prstGeom prst="rect">
              <a:avLst/>
            </a:prstGeom>
          </p:spPr>
        </p:pic>
        <p:pic>
          <p:nvPicPr>
            <p:cNvPr id="48" name="object 48"/>
            <p:cNvPicPr/>
            <p:nvPr/>
          </p:nvPicPr>
          <p:blipFill>
            <a:blip r:embed="rId14" cstate="print"/>
            <a:stretch>
              <a:fillRect/>
            </a:stretch>
          </p:blipFill>
          <p:spPr>
            <a:xfrm>
              <a:off x="426719" y="3607269"/>
              <a:ext cx="894575" cy="422186"/>
            </a:xfrm>
            <a:prstGeom prst="rect">
              <a:avLst/>
            </a:prstGeom>
          </p:spPr>
        </p:pic>
        <p:sp>
          <p:nvSpPr>
            <p:cNvPr id="49" name="object 49"/>
            <p:cNvSpPr/>
            <p:nvPr/>
          </p:nvSpPr>
          <p:spPr>
            <a:xfrm>
              <a:off x="489203" y="3541776"/>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50" name="object 50"/>
          <p:cNvSpPr txBox="1"/>
          <p:nvPr/>
        </p:nvSpPr>
        <p:spPr>
          <a:xfrm>
            <a:off x="1129603" y="3441254"/>
            <a:ext cx="713105" cy="340478"/>
          </a:xfrm>
          <a:prstGeom prst="rect">
            <a:avLst/>
          </a:prstGeom>
          <a:solidFill>
            <a:srgbClr val="FFFFFF"/>
          </a:solidFill>
        </p:spPr>
        <p:txBody>
          <a:bodyPr vert="horz" wrap="square" lIns="0" tIns="154305" rIns="0" bIns="0" rtlCol="0">
            <a:spAutoFit/>
          </a:bodyPr>
          <a:lstStyle/>
          <a:p>
            <a:pPr marL="50800">
              <a:spcBef>
                <a:spcPts val="1215"/>
              </a:spcBef>
            </a:pPr>
            <a:r>
              <a:rPr sz="1200" spc="-20" dirty="0">
                <a:latin typeface="Meiryo UI"/>
                <a:cs typeface="Meiryo UI"/>
              </a:rPr>
              <a:t>分類名称</a:t>
            </a:r>
            <a:endParaRPr sz="1200">
              <a:latin typeface="Meiryo UI"/>
              <a:cs typeface="Meiryo UI"/>
            </a:endParaRPr>
          </a:p>
        </p:txBody>
      </p:sp>
      <p:sp>
        <p:nvSpPr>
          <p:cNvPr id="53" name="object 53"/>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88</a:t>
            </a:fld>
            <a:endParaRPr spc="-25"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91302"/>
            <a:ext cx="12192000"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10" dirty="0" err="1">
                <a:latin typeface="Yet R" panose="02030504000101010101" pitchFamily="18" charset="-127"/>
                <a:ea typeface="Yet R" panose="02030504000101010101" pitchFamily="18" charset="-127"/>
              </a:rPr>
              <a:t>アメリカ</a:t>
            </a:r>
            <a:r>
              <a:rPr sz="2600" spc="-10" dirty="0">
                <a:latin typeface="Yet R" panose="02030504000101010101" pitchFamily="18" charset="-127"/>
                <a:ea typeface="Yet R" panose="02030504000101010101" pitchFamily="18" charset="-127"/>
              </a:rPr>
              <a:t> – </a:t>
            </a:r>
            <a:r>
              <a:rPr sz="2600" dirty="0">
                <a:latin typeface="Yet R" panose="02030504000101010101" pitchFamily="18" charset="-127"/>
                <a:ea typeface="Yet R" panose="02030504000101010101" pitchFamily="18" charset="-127"/>
              </a:rPr>
              <a:t>JPM</a:t>
            </a:r>
            <a:r>
              <a:rPr sz="2600" spc="-20" dirty="0">
                <a:latin typeface="Yet R" panose="02030504000101010101" pitchFamily="18" charset="-127"/>
                <a:ea typeface="Yet R" panose="02030504000101010101" pitchFamily="18" charset="-127"/>
              </a:rPr>
              <a:t>コイン -</a:t>
            </a:r>
            <a:endParaRPr sz="2600" dirty="0">
              <a:latin typeface="Yet R" panose="02030504000101010101" pitchFamily="18" charset="-127"/>
              <a:ea typeface="Yet R" panose="02030504000101010101" pitchFamily="18" charset="-127"/>
            </a:endParaRPr>
          </a:p>
        </p:txBody>
      </p:sp>
      <p:sp>
        <p:nvSpPr>
          <p:cNvPr id="3" name="object 3"/>
          <p:cNvSpPr txBox="1"/>
          <p:nvPr/>
        </p:nvSpPr>
        <p:spPr>
          <a:xfrm>
            <a:off x="869330" y="933958"/>
            <a:ext cx="10856879" cy="513080"/>
          </a:xfrm>
          <a:prstGeom prst="rect">
            <a:avLst/>
          </a:prstGeom>
        </p:spPr>
        <p:txBody>
          <a:bodyPr vert="horz" wrap="square" lIns="0" tIns="12065" rIns="0" bIns="0" rtlCol="0">
            <a:spAutoFit/>
          </a:bodyPr>
          <a:lstStyle/>
          <a:p>
            <a:pPr marL="12700" marR="5080">
              <a:spcBef>
                <a:spcPts val="95"/>
              </a:spcBef>
            </a:pPr>
            <a:r>
              <a:rPr sz="1600" spc="-15" dirty="0">
                <a:latin typeface="Meiryo UI"/>
                <a:cs typeface="Meiryo UI"/>
              </a:rPr>
              <a:t>アメリ</a:t>
            </a:r>
            <a:r>
              <a:rPr sz="1600" spc="-20" dirty="0">
                <a:latin typeface="Meiryo UI"/>
                <a:cs typeface="Meiryo UI"/>
              </a:rPr>
              <a:t>カの</a:t>
            </a:r>
            <a:r>
              <a:rPr sz="1600" spc="-10" dirty="0">
                <a:latin typeface="Meiryo UI"/>
                <a:cs typeface="Meiryo UI"/>
              </a:rPr>
              <a:t>大</a:t>
            </a:r>
            <a:r>
              <a:rPr sz="1600" spc="-25" dirty="0">
                <a:latin typeface="Meiryo UI"/>
                <a:cs typeface="Meiryo UI"/>
              </a:rPr>
              <a:t>手銀</a:t>
            </a:r>
            <a:r>
              <a:rPr sz="1600" spc="-10" dirty="0">
                <a:latin typeface="Meiryo UI"/>
                <a:cs typeface="Meiryo UI"/>
              </a:rPr>
              <a:t>行JP</a:t>
            </a:r>
            <a:r>
              <a:rPr sz="1600" spc="-20" dirty="0">
                <a:latin typeface="Meiryo UI"/>
                <a:cs typeface="Meiryo UI"/>
              </a:rPr>
              <a:t>モルガン・チェースが</a:t>
            </a:r>
            <a:r>
              <a:rPr sz="1600" spc="-25" dirty="0">
                <a:latin typeface="Meiryo UI"/>
                <a:cs typeface="Meiryo UI"/>
              </a:rPr>
              <a:t>構</a:t>
            </a:r>
            <a:r>
              <a:rPr sz="1600" spc="-10" dirty="0">
                <a:latin typeface="Meiryo UI"/>
                <a:cs typeface="Meiryo UI"/>
              </a:rPr>
              <a:t>想する</a:t>
            </a:r>
            <a:r>
              <a:rPr sz="1600" spc="-20" dirty="0">
                <a:latin typeface="Meiryo UI"/>
                <a:cs typeface="Meiryo UI"/>
              </a:rPr>
              <a:t>JPM</a:t>
            </a:r>
            <a:r>
              <a:rPr sz="1600" spc="-25" dirty="0">
                <a:latin typeface="Meiryo UI"/>
                <a:cs typeface="Meiryo UI"/>
              </a:rPr>
              <a:t>コイン。主に国際送金</a:t>
            </a:r>
            <a:r>
              <a:rPr sz="1600" spc="-20" dirty="0">
                <a:latin typeface="Meiryo UI"/>
                <a:cs typeface="Meiryo UI"/>
              </a:rPr>
              <a:t>な</a:t>
            </a:r>
            <a:r>
              <a:rPr sz="1600" dirty="0">
                <a:latin typeface="Meiryo UI"/>
                <a:cs typeface="Meiryo UI"/>
              </a:rPr>
              <a:t>ど</a:t>
            </a:r>
            <a:r>
              <a:rPr sz="1600" spc="-20" dirty="0">
                <a:latin typeface="Meiryo UI"/>
                <a:cs typeface="Meiryo UI"/>
              </a:rPr>
              <a:t>に</a:t>
            </a:r>
            <a:r>
              <a:rPr sz="1600" spc="-25" dirty="0">
                <a:latin typeface="Meiryo UI"/>
                <a:cs typeface="Meiryo UI"/>
              </a:rPr>
              <a:t>利</a:t>
            </a:r>
            <a:r>
              <a:rPr sz="1600" spc="-10" dirty="0">
                <a:latin typeface="Meiryo UI"/>
                <a:cs typeface="Meiryo UI"/>
              </a:rPr>
              <a:t>用。</a:t>
            </a:r>
            <a:r>
              <a:rPr sz="1600" spc="-20" dirty="0">
                <a:latin typeface="Meiryo UI"/>
                <a:cs typeface="Meiryo UI"/>
              </a:rPr>
              <a:t>JPM</a:t>
            </a:r>
            <a:r>
              <a:rPr sz="1600" spc="-10" dirty="0">
                <a:latin typeface="Meiryo UI"/>
                <a:cs typeface="Meiryo UI"/>
              </a:rPr>
              <a:t>コイン</a:t>
            </a:r>
            <a:r>
              <a:rPr sz="1600" spc="-20" dirty="0">
                <a:latin typeface="Meiryo UI"/>
                <a:cs typeface="Meiryo UI"/>
              </a:rPr>
              <a:t>を利用して</a:t>
            </a:r>
            <a:r>
              <a:rPr sz="1600" spc="-50" dirty="0">
                <a:latin typeface="Meiryo UI"/>
                <a:cs typeface="Meiryo UI"/>
              </a:rPr>
              <a:t>、</a:t>
            </a:r>
            <a:r>
              <a:rPr sz="1600" spc="-25" dirty="0">
                <a:latin typeface="Meiryo UI"/>
                <a:cs typeface="Meiryo UI"/>
              </a:rPr>
              <a:t>クライアント・アカウントと</a:t>
            </a:r>
            <a:r>
              <a:rPr sz="1600" spc="-10" dirty="0">
                <a:latin typeface="Meiryo UI"/>
                <a:cs typeface="Meiryo UI"/>
              </a:rPr>
              <a:t>JPモ</a:t>
            </a:r>
            <a:r>
              <a:rPr sz="1600" spc="-25" dirty="0">
                <a:latin typeface="Meiryo UI"/>
                <a:cs typeface="Meiryo UI"/>
              </a:rPr>
              <a:t>ルガン・アカウント間の資金移</a:t>
            </a:r>
            <a:r>
              <a:rPr sz="1600" spc="-20" dirty="0">
                <a:latin typeface="Meiryo UI"/>
                <a:cs typeface="Meiryo UI"/>
              </a:rPr>
              <a:t>動実験を実</a:t>
            </a:r>
            <a:r>
              <a:rPr sz="1600" spc="-25" dirty="0">
                <a:latin typeface="Meiryo UI"/>
                <a:cs typeface="Meiryo UI"/>
              </a:rPr>
              <a:t>施</a:t>
            </a:r>
            <a:r>
              <a:rPr sz="1600" spc="-50" dirty="0">
                <a:latin typeface="Meiryo UI"/>
                <a:cs typeface="Meiryo UI"/>
              </a:rPr>
              <a:t>。</a:t>
            </a:r>
            <a:endParaRPr sz="1600" dirty="0">
              <a:latin typeface="Meiryo UI"/>
              <a:cs typeface="Meiryo UI"/>
            </a:endParaRPr>
          </a:p>
        </p:txBody>
      </p:sp>
      <p:sp>
        <p:nvSpPr>
          <p:cNvPr id="4" name="object 4"/>
          <p:cNvSpPr txBox="1"/>
          <p:nvPr/>
        </p:nvSpPr>
        <p:spPr>
          <a:xfrm>
            <a:off x="1115639" y="1649733"/>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JPM</a:t>
            </a:r>
            <a:r>
              <a:rPr sz="1600" b="1" spc="-25" dirty="0">
                <a:solidFill>
                  <a:srgbClr val="FFFFFF"/>
                </a:solidFill>
                <a:latin typeface="Meiryo UI"/>
                <a:cs typeface="Meiryo UI"/>
              </a:rPr>
              <a:t>コイ</a:t>
            </a:r>
            <a:r>
              <a:rPr sz="1600" b="1" spc="-50" dirty="0">
                <a:solidFill>
                  <a:srgbClr val="FFFFFF"/>
                </a:solidFill>
                <a:latin typeface="Meiryo UI"/>
                <a:cs typeface="Meiryo UI"/>
              </a:rPr>
              <a:t>ン</a:t>
            </a:r>
            <a:endParaRPr sz="1600">
              <a:latin typeface="Meiryo UI"/>
              <a:cs typeface="Meiryo UI"/>
            </a:endParaRPr>
          </a:p>
        </p:txBody>
      </p:sp>
      <p:sp>
        <p:nvSpPr>
          <p:cNvPr id="5" name="object 5"/>
          <p:cNvSpPr txBox="1"/>
          <p:nvPr/>
        </p:nvSpPr>
        <p:spPr>
          <a:xfrm>
            <a:off x="1991430" y="4101087"/>
            <a:ext cx="73025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Quorum</a:t>
            </a:r>
            <a:endParaRPr sz="1400">
              <a:latin typeface="Meiryo UI"/>
              <a:cs typeface="Meiryo UI"/>
            </a:endParaRPr>
          </a:p>
        </p:txBody>
      </p:sp>
      <p:grpSp>
        <p:nvGrpSpPr>
          <p:cNvPr id="6" name="object 6"/>
          <p:cNvGrpSpPr/>
          <p:nvPr/>
        </p:nvGrpSpPr>
        <p:grpSpPr>
          <a:xfrm>
            <a:off x="1015054" y="3969236"/>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120922" y="4029966"/>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085158" y="4499601"/>
            <a:ext cx="833755" cy="771525"/>
            <a:chOff x="458723" y="4550651"/>
            <a:chExt cx="833755" cy="771525"/>
          </a:xfrm>
        </p:grpSpPr>
        <p:pic>
          <p:nvPicPr>
            <p:cNvPr id="13" name="object 13"/>
            <p:cNvPicPr/>
            <p:nvPr/>
          </p:nvPicPr>
          <p:blipFill>
            <a:blip r:embed="rId4" cstate="print"/>
            <a:stretch>
              <a:fillRect/>
            </a:stretch>
          </p:blipFill>
          <p:spPr>
            <a:xfrm>
              <a:off x="458723" y="4550651"/>
              <a:ext cx="833640" cy="771156"/>
            </a:xfrm>
            <a:prstGeom prst="rect">
              <a:avLst/>
            </a:prstGeom>
          </p:spPr>
        </p:pic>
        <p:pic>
          <p:nvPicPr>
            <p:cNvPr id="14" name="object 14"/>
            <p:cNvPicPr/>
            <p:nvPr/>
          </p:nvPicPr>
          <p:blipFill>
            <a:blip r:embed="rId5" cstate="print"/>
            <a:stretch>
              <a:fillRect/>
            </a:stretch>
          </p:blipFill>
          <p:spPr>
            <a:xfrm>
              <a:off x="502919" y="4655794"/>
              <a:ext cx="742200" cy="605053"/>
            </a:xfrm>
            <a:prstGeom prst="rect">
              <a:avLst/>
            </a:prstGeom>
          </p:spPr>
        </p:pic>
      </p:grpSp>
      <p:sp>
        <p:nvSpPr>
          <p:cNvPr id="15" name="object 15"/>
          <p:cNvSpPr txBox="1"/>
          <p:nvPr/>
        </p:nvSpPr>
        <p:spPr>
          <a:xfrm>
            <a:off x="1115638" y="4530093"/>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219075">
              <a:spcBef>
                <a:spcPts val="1165"/>
              </a:spcBef>
            </a:pPr>
            <a:r>
              <a:rPr sz="1200" spc="-30" dirty="0">
                <a:latin typeface="Meiryo UI"/>
                <a:cs typeface="Meiryo UI"/>
              </a:rPr>
              <a:t>主な</a:t>
            </a:r>
            <a:endParaRPr sz="1200">
              <a:latin typeface="Meiryo UI"/>
              <a:cs typeface="Meiryo UI"/>
            </a:endParaRPr>
          </a:p>
          <a:p>
            <a:pPr marL="132080"/>
            <a:r>
              <a:rPr sz="1200" spc="-20" dirty="0">
                <a:latin typeface="Meiryo UI"/>
                <a:cs typeface="Meiryo UI"/>
              </a:rPr>
              <a:t>協業先</a:t>
            </a:r>
            <a:endParaRPr sz="1200">
              <a:latin typeface="Meiryo UI"/>
              <a:cs typeface="Meiryo UI"/>
            </a:endParaRPr>
          </a:p>
        </p:txBody>
      </p:sp>
      <p:grpSp>
        <p:nvGrpSpPr>
          <p:cNvPr id="16" name="object 16"/>
          <p:cNvGrpSpPr/>
          <p:nvPr/>
        </p:nvGrpSpPr>
        <p:grpSpPr>
          <a:xfrm>
            <a:off x="1085158" y="5228084"/>
            <a:ext cx="833755" cy="751840"/>
            <a:chOff x="458723" y="5279135"/>
            <a:chExt cx="833755" cy="751840"/>
          </a:xfrm>
        </p:grpSpPr>
        <p:pic>
          <p:nvPicPr>
            <p:cNvPr id="17" name="object 17"/>
            <p:cNvPicPr/>
            <p:nvPr/>
          </p:nvPicPr>
          <p:blipFill>
            <a:blip r:embed="rId6" cstate="print"/>
            <a:stretch>
              <a:fillRect/>
            </a:stretch>
          </p:blipFill>
          <p:spPr>
            <a:xfrm>
              <a:off x="458723" y="5279135"/>
              <a:ext cx="833640" cy="751344"/>
            </a:xfrm>
            <a:prstGeom prst="rect">
              <a:avLst/>
            </a:prstGeom>
          </p:spPr>
        </p:pic>
        <p:pic>
          <p:nvPicPr>
            <p:cNvPr id="18" name="object 18"/>
            <p:cNvPicPr/>
            <p:nvPr/>
          </p:nvPicPr>
          <p:blipFill>
            <a:blip r:embed="rId7" cstate="print"/>
            <a:stretch>
              <a:fillRect/>
            </a:stretch>
          </p:blipFill>
          <p:spPr>
            <a:xfrm>
              <a:off x="547115" y="5375147"/>
              <a:ext cx="652284" cy="605053"/>
            </a:xfrm>
            <a:prstGeom prst="rect">
              <a:avLst/>
            </a:prstGeom>
          </p:spPr>
        </p:pic>
      </p:grpSp>
      <p:sp>
        <p:nvSpPr>
          <p:cNvPr id="19" name="object 19"/>
          <p:cNvSpPr txBox="1"/>
          <p:nvPr/>
        </p:nvSpPr>
        <p:spPr>
          <a:xfrm>
            <a:off x="1115638" y="5258565"/>
            <a:ext cx="722630" cy="508473"/>
          </a:xfrm>
          <a:prstGeom prst="rect">
            <a:avLst/>
          </a:prstGeom>
          <a:solidFill>
            <a:srgbClr val="FFFFFF"/>
          </a:solidFill>
          <a:ln w="9525">
            <a:solidFill>
              <a:srgbClr val="7E7E7E"/>
            </a:solidFill>
          </a:ln>
        </p:spPr>
        <p:txBody>
          <a:bodyPr vert="horz" wrap="square" lIns="0" tIns="137795" rIns="0" bIns="0" rtlCol="0">
            <a:spAutoFit/>
          </a:bodyPr>
          <a:lstStyle/>
          <a:p>
            <a:pPr marL="175895">
              <a:spcBef>
                <a:spcPts val="1085"/>
              </a:spcBef>
            </a:pPr>
            <a:r>
              <a:rPr sz="1200" spc="-20" dirty="0">
                <a:latin typeface="Meiryo UI"/>
                <a:cs typeface="Meiryo UI"/>
              </a:rPr>
              <a:t>ユース</a:t>
            </a:r>
            <a:endParaRPr sz="1200">
              <a:latin typeface="Meiryo UI"/>
              <a:cs typeface="Meiryo UI"/>
            </a:endParaRPr>
          </a:p>
          <a:p>
            <a:pPr marL="179070">
              <a:spcBef>
                <a:spcPts val="5"/>
              </a:spcBef>
            </a:pPr>
            <a:r>
              <a:rPr sz="1200" spc="-20" dirty="0">
                <a:latin typeface="Meiryo UI"/>
                <a:cs typeface="Meiryo UI"/>
              </a:rPr>
              <a:t>ケース</a:t>
            </a:r>
            <a:endParaRPr sz="1200">
              <a:latin typeface="Meiryo UI"/>
              <a:cs typeface="Meiryo UI"/>
            </a:endParaRPr>
          </a:p>
        </p:txBody>
      </p:sp>
      <p:sp>
        <p:nvSpPr>
          <p:cNvPr id="20" name="object 20"/>
          <p:cNvSpPr txBox="1"/>
          <p:nvPr/>
        </p:nvSpPr>
        <p:spPr>
          <a:xfrm>
            <a:off x="1953585" y="3115060"/>
            <a:ext cx="1443355" cy="228909"/>
          </a:xfrm>
          <a:prstGeom prst="rect">
            <a:avLst/>
          </a:prstGeom>
        </p:spPr>
        <p:txBody>
          <a:bodyPr vert="horz" wrap="square" lIns="0" tIns="13335" rIns="0" bIns="0" rtlCol="0">
            <a:spAutoFit/>
          </a:bodyPr>
          <a:lstStyle/>
          <a:p>
            <a:pPr marL="12700">
              <a:spcBef>
                <a:spcPts val="105"/>
              </a:spcBef>
            </a:pPr>
            <a:r>
              <a:rPr sz="1400" dirty="0">
                <a:latin typeface="Meiryo UI"/>
                <a:cs typeface="Meiryo UI"/>
              </a:rPr>
              <a:t>JPMorgan</a:t>
            </a:r>
            <a:r>
              <a:rPr sz="1400" spc="-50" dirty="0">
                <a:latin typeface="Meiryo UI"/>
                <a:cs typeface="Meiryo UI"/>
              </a:rPr>
              <a:t> </a:t>
            </a:r>
            <a:r>
              <a:rPr sz="1400" spc="-20" dirty="0">
                <a:latin typeface="Meiryo UI"/>
                <a:cs typeface="Meiryo UI"/>
              </a:rPr>
              <a:t>Chase</a:t>
            </a:r>
            <a:endParaRPr sz="1400">
              <a:latin typeface="Meiryo UI"/>
              <a:cs typeface="Meiryo UI"/>
            </a:endParaRPr>
          </a:p>
        </p:txBody>
      </p:sp>
      <p:grpSp>
        <p:nvGrpSpPr>
          <p:cNvPr id="21" name="object 21"/>
          <p:cNvGrpSpPr/>
          <p:nvPr/>
        </p:nvGrpSpPr>
        <p:grpSpPr>
          <a:xfrm>
            <a:off x="1053154" y="2973943"/>
            <a:ext cx="894715" cy="544830"/>
            <a:chOff x="426719" y="3024994"/>
            <a:chExt cx="894715" cy="544830"/>
          </a:xfrm>
        </p:grpSpPr>
        <p:pic>
          <p:nvPicPr>
            <p:cNvPr id="22" name="object 22"/>
            <p:cNvPicPr/>
            <p:nvPr/>
          </p:nvPicPr>
          <p:blipFill>
            <a:blip r:embed="rId8" cstate="print"/>
            <a:stretch>
              <a:fillRect/>
            </a:stretch>
          </p:blipFill>
          <p:spPr>
            <a:xfrm>
              <a:off x="467785" y="3024994"/>
              <a:ext cx="815518" cy="544285"/>
            </a:xfrm>
            <a:prstGeom prst="rect">
              <a:avLst/>
            </a:prstGeom>
          </p:spPr>
        </p:pic>
        <p:pic>
          <p:nvPicPr>
            <p:cNvPr id="23" name="object 23"/>
            <p:cNvPicPr/>
            <p:nvPr/>
          </p:nvPicPr>
          <p:blipFill>
            <a:blip r:embed="rId9" cstate="print"/>
            <a:stretch>
              <a:fillRect/>
            </a:stretch>
          </p:blipFill>
          <p:spPr>
            <a:xfrm>
              <a:off x="426719" y="3104349"/>
              <a:ext cx="894575" cy="422186"/>
            </a:xfrm>
            <a:prstGeom prst="rect">
              <a:avLst/>
            </a:prstGeom>
          </p:spPr>
        </p:pic>
      </p:grpSp>
      <p:sp>
        <p:nvSpPr>
          <p:cNvPr id="24" name="object 24"/>
          <p:cNvSpPr txBox="1"/>
          <p:nvPr/>
        </p:nvSpPr>
        <p:spPr>
          <a:xfrm>
            <a:off x="1115638" y="2986282"/>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管理主体</a:t>
            </a:r>
            <a:endParaRPr sz="1200">
              <a:latin typeface="Meiryo UI"/>
              <a:cs typeface="Meiryo UI"/>
            </a:endParaRPr>
          </a:p>
        </p:txBody>
      </p:sp>
      <p:sp>
        <p:nvSpPr>
          <p:cNvPr id="25" name="object 25"/>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6" name="object 26"/>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7" name="object 27"/>
          <p:cNvSpPr txBox="1"/>
          <p:nvPr/>
        </p:nvSpPr>
        <p:spPr>
          <a:xfrm>
            <a:off x="5436488" y="1600657"/>
            <a:ext cx="6289723" cy="1244571"/>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dirty="0">
                <a:latin typeface="Meiryo UI"/>
                <a:cs typeface="Meiryo UI"/>
              </a:rPr>
              <a:t>2019</a:t>
            </a:r>
            <a:r>
              <a:rPr sz="1400" spc="-10" dirty="0">
                <a:latin typeface="Meiryo UI"/>
                <a:cs typeface="Meiryo UI"/>
              </a:rPr>
              <a:t>年</a:t>
            </a:r>
            <a:r>
              <a:rPr sz="1400" dirty="0">
                <a:latin typeface="Meiryo UI"/>
                <a:cs typeface="Meiryo UI"/>
              </a:rPr>
              <a:t>2月に</a:t>
            </a:r>
            <a:r>
              <a:rPr sz="1400" spc="-10" dirty="0">
                <a:latin typeface="Meiryo UI"/>
                <a:cs typeface="Meiryo UI"/>
              </a:rPr>
              <a:t>JPM</a:t>
            </a:r>
            <a:r>
              <a:rPr sz="1400" spc="-20" dirty="0">
                <a:latin typeface="Meiryo UI"/>
                <a:cs typeface="Meiryo UI"/>
              </a:rPr>
              <a:t>が公式発表した決済プラットフォーム構想。グローバル</a:t>
            </a:r>
            <a:r>
              <a:rPr sz="1400" spc="-25" dirty="0">
                <a:latin typeface="Meiryo UI"/>
                <a:cs typeface="Meiryo UI"/>
              </a:rPr>
              <a:t>トップティア銀行としての信頼度、金融規制への完全な準拠をベースに</a:t>
            </a:r>
            <a:r>
              <a:rPr sz="1400" spc="500" dirty="0">
                <a:latin typeface="Meiryo UI"/>
                <a:cs typeface="Meiryo UI"/>
              </a:rPr>
              <a:t> </a:t>
            </a:r>
            <a:r>
              <a:rPr sz="1400" spc="-15" dirty="0">
                <a:latin typeface="Meiryo UI"/>
                <a:cs typeface="Meiryo UI"/>
              </a:rPr>
              <a:t>同社が開発したブロックチェーン基盤上で、</a:t>
            </a:r>
            <a:r>
              <a:rPr sz="1400" spc="-10" dirty="0">
                <a:latin typeface="Meiryo UI"/>
                <a:cs typeface="Meiryo UI"/>
              </a:rPr>
              <a:t>USD</a:t>
            </a:r>
            <a:r>
              <a:rPr sz="1400" spc="-20" dirty="0">
                <a:latin typeface="Meiryo UI"/>
                <a:cs typeface="Meiryo UI"/>
              </a:rPr>
              <a:t>預金口座を裏付けとした</a:t>
            </a:r>
            <a:r>
              <a:rPr sz="1400" spc="-50" dirty="0">
                <a:latin typeface="Meiryo UI"/>
                <a:cs typeface="Meiryo UI"/>
              </a:rPr>
              <a:t> </a:t>
            </a:r>
            <a:r>
              <a:rPr sz="1400" spc="-10" dirty="0">
                <a:latin typeface="Meiryo UI"/>
                <a:cs typeface="Meiryo UI"/>
              </a:rPr>
              <a:t>JPM</a:t>
            </a:r>
            <a:r>
              <a:rPr sz="1400" spc="-20" dirty="0">
                <a:latin typeface="Meiryo UI"/>
                <a:cs typeface="Meiryo UI"/>
              </a:rPr>
              <a:t>コインを発行</a:t>
            </a:r>
            <a:endParaRPr sz="1400" dirty="0">
              <a:latin typeface="Meiryo UI"/>
              <a:cs typeface="Meiryo UI"/>
            </a:endParaRPr>
          </a:p>
          <a:p>
            <a:pPr marL="192405" indent="-180340">
              <a:spcBef>
                <a:spcPts val="1210"/>
              </a:spcBef>
              <a:buFont typeface="Arial"/>
              <a:buChar char="•"/>
              <a:tabLst>
                <a:tab pos="193040" algn="l"/>
              </a:tabLst>
            </a:pPr>
            <a:r>
              <a:rPr sz="1400" spc="-10" dirty="0">
                <a:latin typeface="Meiryo UI"/>
                <a:cs typeface="Meiryo UI"/>
              </a:rPr>
              <a:t>JPMコイン</a:t>
            </a:r>
            <a:r>
              <a:rPr sz="1400" dirty="0">
                <a:latin typeface="Meiryo UI"/>
                <a:cs typeface="Meiryo UI"/>
              </a:rPr>
              <a:t>P/F</a:t>
            </a:r>
            <a:r>
              <a:rPr sz="1400" spc="-25" dirty="0">
                <a:latin typeface="Meiryo UI"/>
                <a:cs typeface="Meiryo UI"/>
              </a:rPr>
              <a:t>上で、取引当事者間同士の口座を介さない即時決済を</a:t>
            </a:r>
            <a:endParaRPr sz="1400" dirty="0">
              <a:latin typeface="Meiryo UI"/>
              <a:cs typeface="Meiryo UI"/>
            </a:endParaRPr>
          </a:p>
          <a:p>
            <a:pPr marL="192405"/>
            <a:r>
              <a:rPr sz="1400" spc="-20" dirty="0">
                <a:latin typeface="Meiryo UI"/>
                <a:cs typeface="Meiryo UI"/>
              </a:rPr>
              <a:t>可能にし、取引コストや取引時間の削減を目指す</a:t>
            </a:r>
            <a:endParaRPr sz="1400" dirty="0">
              <a:latin typeface="Meiryo UI"/>
              <a:cs typeface="Meiryo UI"/>
            </a:endParaRPr>
          </a:p>
        </p:txBody>
      </p:sp>
      <p:sp>
        <p:nvSpPr>
          <p:cNvPr id="28" name="object 28"/>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29" name="object 29"/>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0" name="object 30"/>
          <p:cNvSpPr txBox="1"/>
          <p:nvPr/>
        </p:nvSpPr>
        <p:spPr>
          <a:xfrm>
            <a:off x="1953585" y="5353154"/>
            <a:ext cx="2445385" cy="453390"/>
          </a:xfrm>
          <a:prstGeom prst="rect">
            <a:avLst/>
          </a:prstGeom>
        </p:spPr>
        <p:txBody>
          <a:bodyPr vert="horz" wrap="square" lIns="0" tIns="13335" rIns="0" bIns="0" rtlCol="0">
            <a:spAutoFit/>
          </a:bodyPr>
          <a:lstStyle/>
          <a:p>
            <a:pPr marR="61594" algn="r">
              <a:spcBef>
                <a:spcPts val="105"/>
              </a:spcBef>
            </a:pPr>
            <a:r>
              <a:rPr sz="1400" spc="-20" dirty="0">
                <a:latin typeface="Meiryo UI"/>
                <a:cs typeface="Meiryo UI"/>
              </a:rPr>
              <a:t>国内外の企業間決済/金融取引</a:t>
            </a:r>
            <a:endParaRPr sz="1400">
              <a:latin typeface="Meiryo UI"/>
              <a:cs typeface="Meiryo UI"/>
            </a:endParaRPr>
          </a:p>
          <a:p>
            <a:pPr marR="5080" algn="r"/>
            <a:r>
              <a:rPr sz="1400" spc="-20" dirty="0">
                <a:latin typeface="Meiryo UI"/>
                <a:cs typeface="Meiryo UI"/>
              </a:rPr>
              <a:t>(主に大企業/機関投資家向け)</a:t>
            </a:r>
            <a:endParaRPr sz="1400">
              <a:latin typeface="Meiryo UI"/>
              <a:cs typeface="Meiryo UI"/>
            </a:endParaRPr>
          </a:p>
        </p:txBody>
      </p:sp>
      <p:grpSp>
        <p:nvGrpSpPr>
          <p:cNvPr id="31" name="object 31"/>
          <p:cNvGrpSpPr/>
          <p:nvPr/>
        </p:nvGrpSpPr>
        <p:grpSpPr>
          <a:xfrm>
            <a:off x="1069917" y="5939794"/>
            <a:ext cx="867410" cy="718185"/>
            <a:chOff x="443483" y="5990844"/>
            <a:chExt cx="867410" cy="718185"/>
          </a:xfrm>
        </p:grpSpPr>
        <p:pic>
          <p:nvPicPr>
            <p:cNvPr id="32" name="object 32"/>
            <p:cNvPicPr/>
            <p:nvPr/>
          </p:nvPicPr>
          <p:blipFill>
            <a:blip r:embed="rId10" cstate="print"/>
            <a:stretch>
              <a:fillRect/>
            </a:stretch>
          </p:blipFill>
          <p:spPr>
            <a:xfrm>
              <a:off x="460247" y="5990844"/>
              <a:ext cx="835164" cy="717804"/>
            </a:xfrm>
            <a:prstGeom prst="rect">
              <a:avLst/>
            </a:prstGeom>
          </p:spPr>
        </p:pic>
        <p:pic>
          <p:nvPicPr>
            <p:cNvPr id="33" name="object 33"/>
            <p:cNvPicPr/>
            <p:nvPr/>
          </p:nvPicPr>
          <p:blipFill>
            <a:blip r:embed="rId11" cstate="print"/>
            <a:stretch>
              <a:fillRect/>
            </a:stretch>
          </p:blipFill>
          <p:spPr>
            <a:xfrm>
              <a:off x="443483" y="6161532"/>
              <a:ext cx="867143" cy="422186"/>
            </a:xfrm>
            <a:prstGeom prst="rect">
              <a:avLst/>
            </a:prstGeom>
          </p:spPr>
        </p:pic>
      </p:grpSp>
      <p:sp>
        <p:nvSpPr>
          <p:cNvPr id="34" name="object 34"/>
          <p:cNvSpPr txBox="1"/>
          <p:nvPr/>
        </p:nvSpPr>
        <p:spPr>
          <a:xfrm>
            <a:off x="1117161" y="5970272"/>
            <a:ext cx="723900" cy="409086"/>
          </a:xfrm>
          <a:prstGeom prst="rect">
            <a:avLst/>
          </a:prstGeom>
          <a:solidFill>
            <a:srgbClr val="FFFFFF"/>
          </a:solidFill>
          <a:ln w="9525">
            <a:solidFill>
              <a:srgbClr val="7E7E7E"/>
            </a:solidFill>
          </a:ln>
        </p:spPr>
        <p:txBody>
          <a:bodyPr vert="horz" wrap="square" lIns="0" tIns="1270" rIns="0" bIns="0" rtlCol="0">
            <a:spAutoFit/>
          </a:bodyPr>
          <a:lstStyle/>
          <a:p>
            <a:pPr>
              <a:spcBef>
                <a:spcPts val="10"/>
              </a:spcBef>
            </a:pPr>
            <a:endParaRPr sz="1450">
              <a:latin typeface="Times New Roman"/>
              <a:cs typeface="Times New Roman"/>
            </a:endParaRPr>
          </a:p>
          <a:p>
            <a:pPr marL="70485"/>
            <a:r>
              <a:rPr sz="1200" spc="-15" dirty="0">
                <a:latin typeface="Meiryo UI"/>
                <a:cs typeface="Meiryo UI"/>
              </a:rPr>
              <a:t>ステータス</a:t>
            </a:r>
            <a:endParaRPr sz="1200">
              <a:latin typeface="Meiryo UI"/>
              <a:cs typeface="Meiryo UI"/>
            </a:endParaRPr>
          </a:p>
        </p:txBody>
      </p:sp>
      <p:sp>
        <p:nvSpPr>
          <p:cNvPr id="35" name="object 35"/>
          <p:cNvSpPr txBox="1"/>
          <p:nvPr/>
        </p:nvSpPr>
        <p:spPr>
          <a:xfrm>
            <a:off x="1956123" y="6048709"/>
            <a:ext cx="1377950" cy="452755"/>
          </a:xfrm>
          <a:prstGeom prst="rect">
            <a:avLst/>
          </a:prstGeom>
        </p:spPr>
        <p:txBody>
          <a:bodyPr vert="horz" wrap="square" lIns="0" tIns="12700" rIns="0" bIns="0" rtlCol="0">
            <a:spAutoFit/>
          </a:bodyPr>
          <a:lstStyle/>
          <a:p>
            <a:pPr marR="5080" algn="r">
              <a:spcBef>
                <a:spcPts val="100"/>
              </a:spcBef>
            </a:pPr>
            <a:r>
              <a:rPr sz="1400" spc="-10" dirty="0">
                <a:latin typeface="Meiryo UI"/>
                <a:cs typeface="Meiryo UI"/>
              </a:rPr>
              <a:t>パイロット版開発中</a:t>
            </a:r>
            <a:endParaRPr sz="1400">
              <a:latin typeface="Meiryo UI"/>
              <a:cs typeface="Meiryo UI"/>
            </a:endParaRPr>
          </a:p>
          <a:p>
            <a:pPr marR="40005" algn="r">
              <a:spcBef>
                <a:spcPts val="5"/>
              </a:spcBef>
            </a:pPr>
            <a:r>
              <a:rPr sz="1400" spc="-15" dirty="0">
                <a:latin typeface="Meiryo UI"/>
                <a:cs typeface="Meiryo UI"/>
              </a:rPr>
              <a:t>(実用化は未定)</a:t>
            </a:r>
            <a:endParaRPr sz="1400">
              <a:latin typeface="Meiryo UI"/>
              <a:cs typeface="Meiryo UI"/>
            </a:endParaRPr>
          </a:p>
        </p:txBody>
      </p:sp>
      <p:sp>
        <p:nvSpPr>
          <p:cNvPr id="36" name="object 36"/>
          <p:cNvSpPr txBox="1"/>
          <p:nvPr/>
        </p:nvSpPr>
        <p:spPr>
          <a:xfrm>
            <a:off x="1953584" y="4743833"/>
            <a:ext cx="171450"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ー</a:t>
            </a:r>
            <a:endParaRPr sz="1400">
              <a:latin typeface="Meiryo UI"/>
              <a:cs typeface="Meiryo UI"/>
            </a:endParaRPr>
          </a:p>
        </p:txBody>
      </p:sp>
      <p:sp>
        <p:nvSpPr>
          <p:cNvPr id="37" name="object 37"/>
          <p:cNvSpPr txBox="1"/>
          <p:nvPr/>
        </p:nvSpPr>
        <p:spPr>
          <a:xfrm>
            <a:off x="1953584" y="3619121"/>
            <a:ext cx="94488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デジタル通貨</a:t>
            </a:r>
            <a:endParaRPr sz="1400">
              <a:latin typeface="Meiryo UI"/>
              <a:cs typeface="Meiryo UI"/>
            </a:endParaRPr>
          </a:p>
        </p:txBody>
      </p:sp>
      <p:grpSp>
        <p:nvGrpSpPr>
          <p:cNvPr id="38" name="object 38"/>
          <p:cNvGrpSpPr/>
          <p:nvPr/>
        </p:nvGrpSpPr>
        <p:grpSpPr>
          <a:xfrm>
            <a:off x="1053154" y="3464804"/>
            <a:ext cx="894715" cy="570230"/>
            <a:chOff x="426719" y="3515855"/>
            <a:chExt cx="894715" cy="570230"/>
          </a:xfrm>
        </p:grpSpPr>
        <p:pic>
          <p:nvPicPr>
            <p:cNvPr id="39" name="object 39"/>
            <p:cNvPicPr/>
            <p:nvPr/>
          </p:nvPicPr>
          <p:blipFill>
            <a:blip r:embed="rId12" cstate="print"/>
            <a:stretch>
              <a:fillRect/>
            </a:stretch>
          </p:blipFill>
          <p:spPr>
            <a:xfrm>
              <a:off x="458723" y="3515855"/>
              <a:ext cx="833640" cy="569988"/>
            </a:xfrm>
            <a:prstGeom prst="rect">
              <a:avLst/>
            </a:prstGeom>
          </p:spPr>
        </p:pic>
        <p:pic>
          <p:nvPicPr>
            <p:cNvPr id="40" name="object 40"/>
            <p:cNvPicPr/>
            <p:nvPr/>
          </p:nvPicPr>
          <p:blipFill>
            <a:blip r:embed="rId13" cstate="print"/>
            <a:stretch>
              <a:fillRect/>
            </a:stretch>
          </p:blipFill>
          <p:spPr>
            <a:xfrm>
              <a:off x="426719" y="3611841"/>
              <a:ext cx="894575" cy="422186"/>
            </a:xfrm>
            <a:prstGeom prst="rect">
              <a:avLst/>
            </a:prstGeom>
          </p:spPr>
        </p:pic>
      </p:grpSp>
      <p:sp>
        <p:nvSpPr>
          <p:cNvPr id="41" name="object 41"/>
          <p:cNvSpPr txBox="1"/>
          <p:nvPr/>
        </p:nvSpPr>
        <p:spPr>
          <a:xfrm>
            <a:off x="1115638" y="3495296"/>
            <a:ext cx="722630" cy="324448"/>
          </a:xfrm>
          <a:prstGeom prst="rect">
            <a:avLst/>
          </a:prstGeom>
          <a:solidFill>
            <a:srgbClr val="FFFFFF"/>
          </a:solidFill>
          <a:ln w="9525">
            <a:solidFill>
              <a:srgbClr val="7E7E7E"/>
            </a:solidFill>
          </a:ln>
        </p:spPr>
        <p:txBody>
          <a:bodyPr vert="horz" wrap="square" lIns="0" tIns="138430" rIns="0" bIns="0" rtlCol="0">
            <a:spAutoFit/>
          </a:bodyPr>
          <a:lstStyle/>
          <a:p>
            <a:pPr marL="55880">
              <a:spcBef>
                <a:spcPts val="1090"/>
              </a:spcBef>
            </a:pPr>
            <a:r>
              <a:rPr sz="1200" spc="-15" dirty="0">
                <a:latin typeface="Meiryo UI"/>
                <a:cs typeface="Meiryo UI"/>
              </a:rPr>
              <a:t>分類名称</a:t>
            </a:r>
            <a:endParaRPr sz="1200">
              <a:latin typeface="Meiryo UI"/>
              <a:cs typeface="Meiryo UI"/>
            </a:endParaRPr>
          </a:p>
        </p:txBody>
      </p:sp>
      <p:pic>
        <p:nvPicPr>
          <p:cNvPr id="42" name="object 42"/>
          <p:cNvPicPr/>
          <p:nvPr/>
        </p:nvPicPr>
        <p:blipFill>
          <a:blip r:embed="rId14" cstate="print"/>
          <a:stretch>
            <a:fillRect/>
          </a:stretch>
        </p:blipFill>
        <p:spPr>
          <a:xfrm>
            <a:off x="1597132" y="2237997"/>
            <a:ext cx="1880766" cy="381000"/>
          </a:xfrm>
          <a:prstGeom prst="rect">
            <a:avLst/>
          </a:prstGeom>
        </p:spPr>
      </p:pic>
      <p:sp>
        <p:nvSpPr>
          <p:cNvPr id="43" name="object 43"/>
          <p:cNvSpPr txBox="1"/>
          <p:nvPr/>
        </p:nvSpPr>
        <p:spPr>
          <a:xfrm>
            <a:off x="4998211" y="4629404"/>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44" name="object 44"/>
          <p:cNvSpPr/>
          <p:nvPr/>
        </p:nvSpPr>
        <p:spPr>
          <a:xfrm>
            <a:off x="5292852" y="3384803"/>
            <a:ext cx="0" cy="2951480"/>
          </a:xfrm>
          <a:custGeom>
            <a:avLst/>
            <a:gdLst/>
            <a:ahLst/>
            <a:cxnLst/>
            <a:rect l="l" t="t" r="r" b="b"/>
            <a:pathLst>
              <a:path h="2951479">
                <a:moveTo>
                  <a:pt x="0" y="0"/>
                </a:moveTo>
                <a:lnTo>
                  <a:pt x="0" y="2951200"/>
                </a:lnTo>
              </a:path>
            </a:pathLst>
          </a:custGeom>
          <a:ln w="9525">
            <a:solidFill>
              <a:srgbClr val="000000"/>
            </a:solidFill>
          </a:ln>
        </p:spPr>
        <p:txBody>
          <a:bodyPr wrap="square" lIns="0" tIns="0" rIns="0" bIns="0" rtlCol="0"/>
          <a:lstStyle/>
          <a:p>
            <a:endParaRPr/>
          </a:p>
        </p:txBody>
      </p:sp>
      <p:sp>
        <p:nvSpPr>
          <p:cNvPr id="45" name="object 45"/>
          <p:cNvSpPr txBox="1"/>
          <p:nvPr/>
        </p:nvSpPr>
        <p:spPr>
          <a:xfrm>
            <a:off x="8172705" y="4121277"/>
            <a:ext cx="3675858" cy="2077720"/>
          </a:xfrm>
          <a:prstGeom prst="rect">
            <a:avLst/>
          </a:prstGeom>
        </p:spPr>
        <p:txBody>
          <a:bodyPr vert="horz" wrap="square" lIns="0" tIns="47625" rIns="0" bIns="0" rtlCol="0">
            <a:spAutoFit/>
          </a:bodyPr>
          <a:lstStyle/>
          <a:p>
            <a:pPr marL="190500" indent="-178435">
              <a:spcBef>
                <a:spcPts val="375"/>
              </a:spcBef>
              <a:buFont typeface="Wingdings"/>
              <a:buChar char=""/>
              <a:tabLst>
                <a:tab pos="191135" algn="l"/>
              </a:tabLst>
            </a:pPr>
            <a:r>
              <a:rPr sz="1200" b="1" spc="-25" dirty="0">
                <a:latin typeface="Meiryo UI"/>
                <a:cs typeface="Meiryo UI"/>
              </a:rPr>
              <a:t>発行</a:t>
            </a:r>
            <a:endParaRPr sz="1200" dirty="0">
              <a:latin typeface="Meiryo UI"/>
              <a:cs typeface="Meiryo UI"/>
            </a:endParaRPr>
          </a:p>
          <a:p>
            <a:pPr marL="370840" lvl="1" indent="-178435">
              <a:spcBef>
                <a:spcPts val="275"/>
              </a:spcBef>
              <a:buFont typeface="Wingdings"/>
              <a:buChar char=""/>
              <a:tabLst>
                <a:tab pos="370840" algn="l"/>
              </a:tabLst>
            </a:pPr>
            <a:r>
              <a:rPr sz="1200" spc="-10" dirty="0">
                <a:latin typeface="Meiryo UI"/>
                <a:cs typeface="Meiryo UI"/>
              </a:rPr>
              <a:t>顧客が指定された口座に</a:t>
            </a:r>
            <a:r>
              <a:rPr sz="1200" spc="-20" dirty="0">
                <a:latin typeface="Arial"/>
                <a:cs typeface="Arial"/>
              </a:rPr>
              <a:t>USD</a:t>
            </a:r>
            <a:r>
              <a:rPr sz="1200" spc="-20" dirty="0">
                <a:latin typeface="Meiryo UI"/>
                <a:cs typeface="Meiryo UI"/>
              </a:rPr>
              <a:t>を入金し、</a:t>
            </a:r>
            <a:endParaRPr sz="1200" dirty="0">
              <a:latin typeface="Meiryo UI"/>
              <a:cs typeface="Meiryo UI"/>
            </a:endParaRPr>
          </a:p>
          <a:p>
            <a:pPr marL="370840"/>
            <a:r>
              <a:rPr sz="1200" spc="-10" dirty="0">
                <a:latin typeface="Meiryo UI"/>
                <a:cs typeface="Meiryo UI"/>
              </a:rPr>
              <a:t>等価値の</a:t>
            </a:r>
            <a:r>
              <a:rPr sz="1200" spc="-10" dirty="0">
                <a:latin typeface="Arial"/>
                <a:cs typeface="Arial"/>
              </a:rPr>
              <a:t>JPM</a:t>
            </a:r>
            <a:r>
              <a:rPr sz="1200" spc="-15" dirty="0">
                <a:latin typeface="Meiryo UI"/>
                <a:cs typeface="Meiryo UI"/>
              </a:rPr>
              <a:t>コインを受け取る</a:t>
            </a:r>
            <a:endParaRPr sz="1200" dirty="0">
              <a:latin typeface="Meiryo UI"/>
              <a:cs typeface="Meiryo UI"/>
            </a:endParaRPr>
          </a:p>
          <a:p>
            <a:pPr marL="192405" indent="-180340">
              <a:spcBef>
                <a:spcPts val="325"/>
              </a:spcBef>
              <a:buFont typeface="Wingdings"/>
              <a:buChar char=""/>
              <a:tabLst>
                <a:tab pos="193040" algn="l"/>
              </a:tabLst>
            </a:pPr>
            <a:r>
              <a:rPr sz="1200" b="1" spc="-25" dirty="0">
                <a:latin typeface="Meiryo UI"/>
                <a:cs typeface="Meiryo UI"/>
              </a:rPr>
              <a:t>取引</a:t>
            </a:r>
            <a:endParaRPr sz="1200" dirty="0">
              <a:latin typeface="Meiryo UI"/>
              <a:cs typeface="Meiryo UI"/>
            </a:endParaRPr>
          </a:p>
          <a:p>
            <a:pPr marL="370840" marR="118745" lvl="1" indent="-178435">
              <a:spcBef>
                <a:spcPts val="280"/>
              </a:spcBef>
              <a:buFont typeface="Wingdings"/>
              <a:buChar char=""/>
              <a:tabLst>
                <a:tab pos="370840" algn="l"/>
              </a:tabLst>
            </a:pPr>
            <a:r>
              <a:rPr sz="1200" spc="-10" dirty="0">
                <a:latin typeface="Arial"/>
                <a:cs typeface="Arial"/>
              </a:rPr>
              <a:t>JPM</a:t>
            </a:r>
            <a:r>
              <a:rPr sz="1200" spc="-15" dirty="0">
                <a:latin typeface="Meiryo UI"/>
                <a:cs typeface="Meiryo UI"/>
              </a:rPr>
              <a:t>コインを使用し同行顧客間で決済</a:t>
            </a:r>
            <a:r>
              <a:rPr sz="1200" dirty="0">
                <a:latin typeface="Meiryo UI"/>
                <a:cs typeface="Meiryo UI"/>
              </a:rPr>
              <a:t>取引（口座の異動は伴わない</a:t>
            </a:r>
            <a:r>
              <a:rPr sz="1200" spc="-50" dirty="0">
                <a:latin typeface="Meiryo UI"/>
                <a:cs typeface="Meiryo UI"/>
              </a:rPr>
              <a:t>）</a:t>
            </a:r>
            <a:endParaRPr sz="1200" dirty="0">
              <a:latin typeface="Meiryo UI"/>
              <a:cs typeface="Meiryo UI"/>
            </a:endParaRPr>
          </a:p>
          <a:p>
            <a:pPr marL="192405" indent="-180340">
              <a:spcBef>
                <a:spcPts val="320"/>
              </a:spcBef>
              <a:buFont typeface="Wingdings"/>
              <a:buChar char=""/>
              <a:tabLst>
                <a:tab pos="193040" algn="l"/>
              </a:tabLst>
            </a:pPr>
            <a:r>
              <a:rPr sz="1200" b="1" spc="-25" dirty="0">
                <a:latin typeface="Meiryo UI"/>
                <a:cs typeface="Meiryo UI"/>
              </a:rPr>
              <a:t>償還</a:t>
            </a:r>
            <a:endParaRPr sz="1200" dirty="0">
              <a:latin typeface="Meiryo UI"/>
              <a:cs typeface="Meiryo UI"/>
            </a:endParaRPr>
          </a:p>
          <a:p>
            <a:pPr marL="370840" marR="66040" lvl="1" indent="-178435" algn="just">
              <a:spcBef>
                <a:spcPts val="280"/>
              </a:spcBef>
              <a:buFont typeface="Wingdings"/>
              <a:buChar char=""/>
              <a:tabLst>
                <a:tab pos="370840" algn="l"/>
              </a:tabLst>
            </a:pPr>
            <a:r>
              <a:rPr sz="1200" spc="-10" dirty="0">
                <a:latin typeface="Arial"/>
                <a:cs typeface="Arial"/>
              </a:rPr>
              <a:t>JPM</a:t>
            </a:r>
            <a:r>
              <a:rPr sz="1200" spc="-10" dirty="0">
                <a:latin typeface="Meiryo UI"/>
                <a:cs typeface="Meiryo UI"/>
              </a:rPr>
              <a:t>コイン保有者は</a:t>
            </a:r>
            <a:r>
              <a:rPr sz="1200" dirty="0">
                <a:latin typeface="Arial"/>
                <a:cs typeface="Arial"/>
              </a:rPr>
              <a:t>JP</a:t>
            </a:r>
            <a:r>
              <a:rPr sz="1200" spc="-5" dirty="0">
                <a:latin typeface="Meiryo UI"/>
                <a:cs typeface="Meiryo UI"/>
              </a:rPr>
              <a:t>モルガンに</a:t>
            </a:r>
            <a:r>
              <a:rPr sz="1200" spc="-10" dirty="0">
                <a:latin typeface="Arial"/>
                <a:cs typeface="Arial"/>
              </a:rPr>
              <a:t>JPM</a:t>
            </a:r>
            <a:r>
              <a:rPr sz="1200" spc="-50" dirty="0">
                <a:latin typeface="Meiryo UI"/>
                <a:cs typeface="Meiryo UI"/>
              </a:rPr>
              <a:t>コ</a:t>
            </a:r>
            <a:r>
              <a:rPr sz="1200" spc="-10" dirty="0">
                <a:latin typeface="Meiryo UI"/>
                <a:cs typeface="Meiryo UI"/>
              </a:rPr>
              <a:t>インを償還し、</a:t>
            </a:r>
            <a:r>
              <a:rPr sz="1200" spc="-10" dirty="0">
                <a:latin typeface="Arial"/>
                <a:cs typeface="Arial"/>
              </a:rPr>
              <a:t>USD</a:t>
            </a:r>
            <a:r>
              <a:rPr sz="1200" spc="-10" dirty="0">
                <a:latin typeface="Meiryo UI"/>
                <a:cs typeface="Meiryo UI"/>
              </a:rPr>
              <a:t>を受け取る。</a:t>
            </a:r>
            <a:r>
              <a:rPr sz="1200" dirty="0">
                <a:latin typeface="Meiryo UI"/>
                <a:cs typeface="Meiryo UI"/>
              </a:rPr>
              <a:t>（</a:t>
            </a:r>
            <a:r>
              <a:rPr sz="1200" spc="-30" dirty="0">
                <a:latin typeface="Meiryo UI"/>
                <a:cs typeface="Meiryo UI"/>
              </a:rPr>
              <a:t>償還</a:t>
            </a:r>
            <a:r>
              <a:rPr sz="1200" spc="-10" dirty="0">
                <a:latin typeface="Meiryo UI"/>
                <a:cs typeface="Meiryo UI"/>
              </a:rPr>
              <a:t>された</a:t>
            </a:r>
            <a:r>
              <a:rPr sz="1200" spc="-10" dirty="0">
                <a:latin typeface="Arial"/>
                <a:cs typeface="Arial"/>
              </a:rPr>
              <a:t>JPM</a:t>
            </a:r>
            <a:r>
              <a:rPr sz="1200" spc="-10" dirty="0">
                <a:latin typeface="Meiryo UI"/>
                <a:cs typeface="Meiryo UI"/>
              </a:rPr>
              <a:t>コインは焼却される</a:t>
            </a:r>
            <a:r>
              <a:rPr sz="1200" spc="-50" dirty="0">
                <a:latin typeface="Meiryo UI"/>
                <a:cs typeface="Meiryo UI"/>
              </a:rPr>
              <a:t>）</a:t>
            </a:r>
            <a:endParaRPr sz="1200" dirty="0">
              <a:latin typeface="Meiryo UI"/>
              <a:cs typeface="Meiryo UI"/>
            </a:endParaRPr>
          </a:p>
        </p:txBody>
      </p:sp>
      <p:grpSp>
        <p:nvGrpSpPr>
          <p:cNvPr id="46" name="object 46"/>
          <p:cNvGrpSpPr/>
          <p:nvPr/>
        </p:nvGrpSpPr>
        <p:grpSpPr>
          <a:xfrm>
            <a:off x="5405629" y="3874009"/>
            <a:ext cx="2707005" cy="2723515"/>
            <a:chOff x="4262628" y="3874008"/>
            <a:chExt cx="2707005" cy="2723515"/>
          </a:xfrm>
        </p:grpSpPr>
        <p:sp>
          <p:nvSpPr>
            <p:cNvPr id="47" name="object 47"/>
            <p:cNvSpPr/>
            <p:nvPr/>
          </p:nvSpPr>
          <p:spPr>
            <a:xfrm>
              <a:off x="4262628" y="3874008"/>
              <a:ext cx="2707005" cy="2723515"/>
            </a:xfrm>
            <a:custGeom>
              <a:avLst/>
              <a:gdLst/>
              <a:ahLst/>
              <a:cxnLst/>
              <a:rect l="l" t="t" r="r" b="b"/>
              <a:pathLst>
                <a:path w="2707004" h="2723515">
                  <a:moveTo>
                    <a:pt x="2706624" y="0"/>
                  </a:moveTo>
                  <a:lnTo>
                    <a:pt x="0" y="0"/>
                  </a:lnTo>
                  <a:lnTo>
                    <a:pt x="0" y="2723388"/>
                  </a:lnTo>
                  <a:lnTo>
                    <a:pt x="2706624" y="2723388"/>
                  </a:lnTo>
                  <a:lnTo>
                    <a:pt x="2706624" y="0"/>
                  </a:lnTo>
                  <a:close/>
                </a:path>
              </a:pathLst>
            </a:custGeom>
            <a:solidFill>
              <a:srgbClr val="F1F1F1"/>
            </a:solidFill>
          </p:spPr>
          <p:txBody>
            <a:bodyPr wrap="square" lIns="0" tIns="0" rIns="0" bIns="0" rtlCol="0"/>
            <a:lstStyle/>
            <a:p>
              <a:endParaRPr/>
            </a:p>
          </p:txBody>
        </p:sp>
        <p:pic>
          <p:nvPicPr>
            <p:cNvPr id="48" name="object 48"/>
            <p:cNvPicPr/>
            <p:nvPr/>
          </p:nvPicPr>
          <p:blipFill>
            <a:blip r:embed="rId15" cstate="print"/>
            <a:stretch>
              <a:fillRect/>
            </a:stretch>
          </p:blipFill>
          <p:spPr>
            <a:xfrm>
              <a:off x="5379720" y="4011168"/>
              <a:ext cx="509015" cy="509016"/>
            </a:xfrm>
            <a:prstGeom prst="rect">
              <a:avLst/>
            </a:prstGeom>
          </p:spPr>
        </p:pic>
      </p:grpSp>
      <p:sp>
        <p:nvSpPr>
          <p:cNvPr id="49" name="object 49"/>
          <p:cNvSpPr txBox="1"/>
          <p:nvPr/>
        </p:nvSpPr>
        <p:spPr>
          <a:xfrm>
            <a:off x="6602984" y="3831082"/>
            <a:ext cx="275590" cy="175048"/>
          </a:xfrm>
          <a:prstGeom prst="rect">
            <a:avLst/>
          </a:prstGeom>
        </p:spPr>
        <p:txBody>
          <a:bodyPr vert="horz" wrap="square" lIns="0" tIns="13335" rIns="0" bIns="0" rtlCol="0">
            <a:spAutoFit/>
          </a:bodyPr>
          <a:lstStyle/>
          <a:p>
            <a:pPr marL="12700">
              <a:spcBef>
                <a:spcPts val="105"/>
              </a:spcBef>
            </a:pPr>
            <a:r>
              <a:rPr sz="1050" spc="-25" dirty="0">
                <a:solidFill>
                  <a:srgbClr val="7E7E7E"/>
                </a:solidFill>
                <a:latin typeface="Meiryo UI"/>
                <a:cs typeface="Meiryo UI"/>
              </a:rPr>
              <a:t>JPM</a:t>
            </a:r>
            <a:endParaRPr sz="1050">
              <a:latin typeface="Meiryo UI"/>
              <a:cs typeface="Meiryo UI"/>
            </a:endParaRPr>
          </a:p>
        </p:txBody>
      </p:sp>
      <p:grpSp>
        <p:nvGrpSpPr>
          <p:cNvPr id="50" name="object 50"/>
          <p:cNvGrpSpPr/>
          <p:nvPr/>
        </p:nvGrpSpPr>
        <p:grpSpPr>
          <a:xfrm>
            <a:off x="5466335" y="4669283"/>
            <a:ext cx="2544445" cy="1431925"/>
            <a:chOff x="4323334" y="4669282"/>
            <a:chExt cx="2544445" cy="1431925"/>
          </a:xfrm>
        </p:grpSpPr>
        <p:sp>
          <p:nvSpPr>
            <p:cNvPr id="51" name="object 51"/>
            <p:cNvSpPr/>
            <p:nvPr/>
          </p:nvSpPr>
          <p:spPr>
            <a:xfrm>
              <a:off x="4329684" y="4675632"/>
              <a:ext cx="2531745" cy="1419225"/>
            </a:xfrm>
            <a:custGeom>
              <a:avLst/>
              <a:gdLst/>
              <a:ahLst/>
              <a:cxnLst/>
              <a:rect l="l" t="t" r="r" b="b"/>
              <a:pathLst>
                <a:path w="2531745" h="1419225">
                  <a:moveTo>
                    <a:pt x="2531364" y="0"/>
                  </a:moveTo>
                  <a:lnTo>
                    <a:pt x="0" y="0"/>
                  </a:lnTo>
                  <a:lnTo>
                    <a:pt x="0" y="1418844"/>
                  </a:lnTo>
                  <a:lnTo>
                    <a:pt x="2531364" y="1418844"/>
                  </a:lnTo>
                  <a:lnTo>
                    <a:pt x="2531364" y="0"/>
                  </a:lnTo>
                  <a:close/>
                </a:path>
              </a:pathLst>
            </a:custGeom>
            <a:solidFill>
              <a:srgbClr val="D9D9D9"/>
            </a:solidFill>
          </p:spPr>
          <p:txBody>
            <a:bodyPr wrap="square" lIns="0" tIns="0" rIns="0" bIns="0" rtlCol="0"/>
            <a:lstStyle/>
            <a:p>
              <a:endParaRPr/>
            </a:p>
          </p:txBody>
        </p:sp>
        <p:sp>
          <p:nvSpPr>
            <p:cNvPr id="52" name="object 52"/>
            <p:cNvSpPr/>
            <p:nvPr/>
          </p:nvSpPr>
          <p:spPr>
            <a:xfrm>
              <a:off x="4329684" y="4675632"/>
              <a:ext cx="2531745" cy="1419225"/>
            </a:xfrm>
            <a:custGeom>
              <a:avLst/>
              <a:gdLst/>
              <a:ahLst/>
              <a:cxnLst/>
              <a:rect l="l" t="t" r="r" b="b"/>
              <a:pathLst>
                <a:path w="2531745" h="1419225">
                  <a:moveTo>
                    <a:pt x="0" y="1418844"/>
                  </a:moveTo>
                  <a:lnTo>
                    <a:pt x="2531364" y="1418844"/>
                  </a:lnTo>
                  <a:lnTo>
                    <a:pt x="2531364" y="0"/>
                  </a:lnTo>
                  <a:lnTo>
                    <a:pt x="0" y="0"/>
                  </a:lnTo>
                  <a:lnTo>
                    <a:pt x="0" y="1418844"/>
                  </a:lnTo>
                  <a:close/>
                </a:path>
              </a:pathLst>
            </a:custGeom>
            <a:ln w="12700">
              <a:solidFill>
                <a:srgbClr val="BCBCBC"/>
              </a:solidFill>
            </a:ln>
          </p:spPr>
          <p:txBody>
            <a:bodyPr wrap="square" lIns="0" tIns="0" rIns="0" bIns="0" rtlCol="0"/>
            <a:lstStyle/>
            <a:p>
              <a:endParaRPr/>
            </a:p>
          </p:txBody>
        </p:sp>
      </p:grpSp>
      <p:sp>
        <p:nvSpPr>
          <p:cNvPr id="53" name="object 53"/>
          <p:cNvSpPr txBox="1"/>
          <p:nvPr/>
        </p:nvSpPr>
        <p:spPr>
          <a:xfrm>
            <a:off x="6518910" y="4748529"/>
            <a:ext cx="485775" cy="299720"/>
          </a:xfrm>
          <a:prstGeom prst="rect">
            <a:avLst/>
          </a:prstGeom>
        </p:spPr>
        <p:txBody>
          <a:bodyPr vert="horz" wrap="square" lIns="0" tIns="12700" rIns="0" bIns="0" rtlCol="0">
            <a:spAutoFit/>
          </a:bodyPr>
          <a:lstStyle/>
          <a:p>
            <a:pPr marL="149860" marR="5080" indent="-137160">
              <a:spcBef>
                <a:spcPts val="100"/>
              </a:spcBef>
            </a:pPr>
            <a:r>
              <a:rPr sz="900" spc="-10" dirty="0">
                <a:solidFill>
                  <a:srgbClr val="333333"/>
                </a:solidFill>
                <a:latin typeface="Meiryo UI"/>
                <a:cs typeface="Meiryo UI"/>
              </a:rPr>
              <a:t>JPM</a:t>
            </a:r>
            <a:r>
              <a:rPr sz="900" spc="-25" dirty="0">
                <a:solidFill>
                  <a:srgbClr val="333333"/>
                </a:solidFill>
                <a:latin typeface="Meiryo UI"/>
                <a:cs typeface="Meiryo UI"/>
              </a:rPr>
              <a:t>コイン</a:t>
            </a:r>
            <a:r>
              <a:rPr sz="900" spc="-50" dirty="0">
                <a:solidFill>
                  <a:srgbClr val="333333"/>
                </a:solidFill>
                <a:latin typeface="Meiryo UI"/>
                <a:cs typeface="Meiryo UI"/>
              </a:rPr>
              <a:t> </a:t>
            </a:r>
            <a:r>
              <a:rPr sz="900" spc="-25" dirty="0">
                <a:solidFill>
                  <a:srgbClr val="333333"/>
                </a:solidFill>
                <a:latin typeface="Meiryo UI"/>
                <a:cs typeface="Meiryo UI"/>
              </a:rPr>
              <a:t>P/F</a:t>
            </a:r>
            <a:endParaRPr sz="900">
              <a:latin typeface="Meiryo UI"/>
              <a:cs typeface="Meiryo UI"/>
            </a:endParaRPr>
          </a:p>
        </p:txBody>
      </p:sp>
      <p:grpSp>
        <p:nvGrpSpPr>
          <p:cNvPr id="54" name="object 54"/>
          <p:cNvGrpSpPr/>
          <p:nvPr/>
        </p:nvGrpSpPr>
        <p:grpSpPr>
          <a:xfrm>
            <a:off x="6069330" y="5200016"/>
            <a:ext cx="1972945" cy="835025"/>
            <a:chOff x="4926329" y="5200015"/>
            <a:chExt cx="1972945" cy="835025"/>
          </a:xfrm>
        </p:grpSpPr>
        <p:sp>
          <p:nvSpPr>
            <p:cNvPr id="55" name="object 55"/>
            <p:cNvSpPr/>
            <p:nvPr/>
          </p:nvSpPr>
          <p:spPr>
            <a:xfrm>
              <a:off x="4926329" y="5200015"/>
              <a:ext cx="963294" cy="95885"/>
            </a:xfrm>
            <a:custGeom>
              <a:avLst/>
              <a:gdLst/>
              <a:ahLst/>
              <a:cxnLst/>
              <a:rect l="l" t="t" r="r" b="b"/>
              <a:pathLst>
                <a:path w="963295" h="95885">
                  <a:moveTo>
                    <a:pt x="877951" y="9779"/>
                  </a:moveTo>
                  <a:lnTo>
                    <a:pt x="877612" y="38303"/>
                  </a:lnTo>
                  <a:lnTo>
                    <a:pt x="891921" y="38481"/>
                  </a:lnTo>
                  <a:lnTo>
                    <a:pt x="891540" y="67056"/>
                  </a:lnTo>
                  <a:lnTo>
                    <a:pt x="877272" y="67056"/>
                  </a:lnTo>
                  <a:lnTo>
                    <a:pt x="876935" y="95504"/>
                  </a:lnTo>
                  <a:lnTo>
                    <a:pt x="935646" y="67056"/>
                  </a:lnTo>
                  <a:lnTo>
                    <a:pt x="891540" y="67056"/>
                  </a:lnTo>
                  <a:lnTo>
                    <a:pt x="877274" y="66879"/>
                  </a:lnTo>
                  <a:lnTo>
                    <a:pt x="936011" y="66879"/>
                  </a:lnTo>
                  <a:lnTo>
                    <a:pt x="963168" y="53721"/>
                  </a:lnTo>
                  <a:lnTo>
                    <a:pt x="877951" y="9779"/>
                  </a:lnTo>
                  <a:close/>
                </a:path>
                <a:path w="963295" h="95885">
                  <a:moveTo>
                    <a:pt x="86233" y="0"/>
                  </a:moveTo>
                  <a:lnTo>
                    <a:pt x="0" y="41783"/>
                  </a:lnTo>
                  <a:lnTo>
                    <a:pt x="85217" y="85725"/>
                  </a:lnTo>
                  <a:lnTo>
                    <a:pt x="85556" y="57073"/>
                  </a:lnTo>
                  <a:lnTo>
                    <a:pt x="71247" y="56896"/>
                  </a:lnTo>
                  <a:lnTo>
                    <a:pt x="71628" y="28321"/>
                  </a:lnTo>
                  <a:lnTo>
                    <a:pt x="85897" y="28321"/>
                  </a:lnTo>
                  <a:lnTo>
                    <a:pt x="86233" y="0"/>
                  </a:lnTo>
                  <a:close/>
                </a:path>
                <a:path w="963295" h="95885">
                  <a:moveTo>
                    <a:pt x="877612" y="38303"/>
                  </a:moveTo>
                  <a:lnTo>
                    <a:pt x="877274" y="66879"/>
                  </a:lnTo>
                  <a:lnTo>
                    <a:pt x="891540" y="67056"/>
                  </a:lnTo>
                  <a:lnTo>
                    <a:pt x="891921" y="38481"/>
                  </a:lnTo>
                  <a:lnTo>
                    <a:pt x="877612" y="38303"/>
                  </a:lnTo>
                  <a:close/>
                </a:path>
                <a:path w="963295" h="95885">
                  <a:moveTo>
                    <a:pt x="85895" y="28497"/>
                  </a:moveTo>
                  <a:lnTo>
                    <a:pt x="85556" y="57073"/>
                  </a:lnTo>
                  <a:lnTo>
                    <a:pt x="877274" y="66879"/>
                  </a:lnTo>
                  <a:lnTo>
                    <a:pt x="877612" y="38303"/>
                  </a:lnTo>
                  <a:lnTo>
                    <a:pt x="85895" y="28497"/>
                  </a:lnTo>
                  <a:close/>
                </a:path>
                <a:path w="963295" h="95885">
                  <a:moveTo>
                    <a:pt x="71628" y="28321"/>
                  </a:moveTo>
                  <a:lnTo>
                    <a:pt x="71247" y="56896"/>
                  </a:lnTo>
                  <a:lnTo>
                    <a:pt x="85556" y="57073"/>
                  </a:lnTo>
                  <a:lnTo>
                    <a:pt x="85895" y="28497"/>
                  </a:lnTo>
                  <a:lnTo>
                    <a:pt x="71628" y="28321"/>
                  </a:lnTo>
                  <a:close/>
                </a:path>
                <a:path w="963295" h="95885">
                  <a:moveTo>
                    <a:pt x="85897" y="28321"/>
                  </a:moveTo>
                  <a:lnTo>
                    <a:pt x="71628" y="28321"/>
                  </a:lnTo>
                  <a:lnTo>
                    <a:pt x="85895" y="28497"/>
                  </a:lnTo>
                  <a:lnTo>
                    <a:pt x="85897" y="28321"/>
                  </a:lnTo>
                  <a:close/>
                </a:path>
              </a:pathLst>
            </a:custGeom>
            <a:solidFill>
              <a:srgbClr val="000000"/>
            </a:solidFill>
          </p:spPr>
          <p:txBody>
            <a:bodyPr wrap="square" lIns="0" tIns="0" rIns="0" bIns="0" rtlCol="0"/>
            <a:lstStyle/>
            <a:p>
              <a:endParaRPr/>
            </a:p>
          </p:txBody>
        </p:sp>
        <p:pic>
          <p:nvPicPr>
            <p:cNvPr id="56" name="object 56"/>
            <p:cNvPicPr/>
            <p:nvPr/>
          </p:nvPicPr>
          <p:blipFill>
            <a:blip r:embed="rId16" cstate="print"/>
            <a:stretch>
              <a:fillRect/>
            </a:stretch>
          </p:blipFill>
          <p:spPr>
            <a:xfrm>
              <a:off x="5140451" y="5739384"/>
              <a:ext cx="295655" cy="295656"/>
            </a:xfrm>
            <a:prstGeom prst="rect">
              <a:avLst/>
            </a:prstGeom>
          </p:spPr>
        </p:pic>
        <p:pic>
          <p:nvPicPr>
            <p:cNvPr id="57" name="object 57"/>
            <p:cNvPicPr/>
            <p:nvPr/>
          </p:nvPicPr>
          <p:blipFill>
            <a:blip r:embed="rId16" cstate="print"/>
            <a:stretch>
              <a:fillRect/>
            </a:stretch>
          </p:blipFill>
          <p:spPr>
            <a:xfrm>
              <a:off x="6603491" y="5512308"/>
              <a:ext cx="295655" cy="297180"/>
            </a:xfrm>
            <a:prstGeom prst="rect">
              <a:avLst/>
            </a:prstGeom>
          </p:spPr>
        </p:pic>
      </p:grpSp>
      <p:sp>
        <p:nvSpPr>
          <p:cNvPr id="58" name="object 58"/>
          <p:cNvSpPr txBox="1"/>
          <p:nvPr/>
        </p:nvSpPr>
        <p:spPr>
          <a:xfrm>
            <a:off x="5530723" y="5826658"/>
            <a:ext cx="561975" cy="175048"/>
          </a:xfrm>
          <a:prstGeom prst="rect">
            <a:avLst/>
          </a:prstGeom>
        </p:spPr>
        <p:txBody>
          <a:bodyPr vert="horz" wrap="square" lIns="0" tIns="13335" rIns="0" bIns="0" rtlCol="0">
            <a:spAutoFit/>
          </a:bodyPr>
          <a:lstStyle/>
          <a:p>
            <a:pPr marL="12700">
              <a:spcBef>
                <a:spcPts val="105"/>
              </a:spcBef>
            </a:pPr>
            <a:r>
              <a:rPr sz="1050" spc="-15" dirty="0">
                <a:solidFill>
                  <a:srgbClr val="7E7E7E"/>
                </a:solidFill>
                <a:latin typeface="Meiryo UI"/>
                <a:cs typeface="Meiryo UI"/>
              </a:rPr>
              <a:t>金融取引</a:t>
            </a:r>
            <a:endParaRPr sz="1050">
              <a:latin typeface="Meiryo UI"/>
              <a:cs typeface="Meiryo UI"/>
            </a:endParaRPr>
          </a:p>
        </p:txBody>
      </p:sp>
      <p:sp>
        <p:nvSpPr>
          <p:cNvPr id="59" name="object 59"/>
          <p:cNvSpPr txBox="1"/>
          <p:nvPr/>
        </p:nvSpPr>
        <p:spPr>
          <a:xfrm>
            <a:off x="6207633" y="5254499"/>
            <a:ext cx="695960" cy="422275"/>
          </a:xfrm>
          <a:prstGeom prst="rect">
            <a:avLst/>
          </a:prstGeom>
        </p:spPr>
        <p:txBody>
          <a:bodyPr vert="horz" wrap="square" lIns="0" tIns="50165" rIns="0" bIns="0" rtlCol="0">
            <a:spAutoFit/>
          </a:bodyPr>
          <a:lstStyle/>
          <a:p>
            <a:pPr marL="12700">
              <a:spcBef>
                <a:spcPts val="395"/>
              </a:spcBef>
            </a:pPr>
            <a:r>
              <a:rPr sz="1050" spc="-10" dirty="0">
                <a:solidFill>
                  <a:srgbClr val="7E7E7E"/>
                </a:solidFill>
                <a:latin typeface="Meiryo UI"/>
                <a:cs typeface="Meiryo UI"/>
              </a:rPr>
              <a:t>企業間決済</a:t>
            </a:r>
            <a:endParaRPr sz="1050">
              <a:latin typeface="Meiryo UI"/>
              <a:cs typeface="Meiryo UI"/>
            </a:endParaRPr>
          </a:p>
          <a:p>
            <a:pPr marL="19685">
              <a:spcBef>
                <a:spcPts val="305"/>
              </a:spcBef>
            </a:pPr>
            <a:r>
              <a:rPr sz="1050" spc="-10" dirty="0">
                <a:solidFill>
                  <a:srgbClr val="7E7E7E"/>
                </a:solidFill>
                <a:latin typeface="Meiryo UI"/>
                <a:cs typeface="Meiryo UI"/>
              </a:rPr>
              <a:t>(国際送金)</a:t>
            </a:r>
            <a:endParaRPr sz="1050">
              <a:latin typeface="Meiryo UI"/>
              <a:cs typeface="Meiryo UI"/>
            </a:endParaRPr>
          </a:p>
        </p:txBody>
      </p:sp>
      <p:sp>
        <p:nvSpPr>
          <p:cNvPr id="60" name="object 60"/>
          <p:cNvSpPr txBox="1"/>
          <p:nvPr/>
        </p:nvSpPr>
        <p:spPr>
          <a:xfrm>
            <a:off x="8095868" y="6406997"/>
            <a:ext cx="1993264"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※公表資料等からアクセンチュア作成</a:t>
            </a:r>
            <a:endParaRPr sz="1050" dirty="0">
              <a:latin typeface="Meiryo UI"/>
              <a:cs typeface="Meiryo UI"/>
            </a:endParaRPr>
          </a:p>
        </p:txBody>
      </p:sp>
      <p:sp>
        <p:nvSpPr>
          <p:cNvPr id="61" name="object 61"/>
          <p:cNvSpPr/>
          <p:nvPr/>
        </p:nvSpPr>
        <p:spPr>
          <a:xfrm>
            <a:off x="5669357" y="4266438"/>
            <a:ext cx="2136775" cy="1648460"/>
          </a:xfrm>
          <a:custGeom>
            <a:avLst/>
            <a:gdLst/>
            <a:ahLst/>
            <a:cxnLst/>
            <a:rect l="l" t="t" r="r" b="b"/>
            <a:pathLst>
              <a:path w="2136775" h="1648460">
                <a:moveTo>
                  <a:pt x="253415" y="631444"/>
                </a:moveTo>
                <a:lnTo>
                  <a:pt x="232968" y="611378"/>
                </a:lnTo>
                <a:lnTo>
                  <a:pt x="195376" y="649579"/>
                </a:lnTo>
                <a:lnTo>
                  <a:pt x="175056" y="629539"/>
                </a:lnTo>
                <a:lnTo>
                  <a:pt x="145465" y="720725"/>
                </a:lnTo>
                <a:lnTo>
                  <a:pt x="236143" y="689737"/>
                </a:lnTo>
                <a:lnTo>
                  <a:pt x="226085" y="679831"/>
                </a:lnTo>
                <a:lnTo>
                  <a:pt x="215785" y="669683"/>
                </a:lnTo>
                <a:lnTo>
                  <a:pt x="253415" y="631444"/>
                </a:lnTo>
                <a:close/>
              </a:path>
              <a:path w="2136775" h="1648460">
                <a:moveTo>
                  <a:pt x="292836" y="1159027"/>
                </a:moveTo>
                <a:lnTo>
                  <a:pt x="271919" y="1159027"/>
                </a:lnTo>
                <a:lnTo>
                  <a:pt x="271919" y="1127556"/>
                </a:lnTo>
                <a:lnTo>
                  <a:pt x="271919" y="1096098"/>
                </a:lnTo>
                <a:lnTo>
                  <a:pt x="271919" y="807707"/>
                </a:lnTo>
                <a:lnTo>
                  <a:pt x="256235" y="807707"/>
                </a:lnTo>
                <a:lnTo>
                  <a:pt x="256235" y="776236"/>
                </a:lnTo>
                <a:lnTo>
                  <a:pt x="240550" y="776236"/>
                </a:lnTo>
                <a:lnTo>
                  <a:pt x="240550" y="755269"/>
                </a:lnTo>
                <a:lnTo>
                  <a:pt x="235318" y="755269"/>
                </a:lnTo>
                <a:lnTo>
                  <a:pt x="235318" y="844410"/>
                </a:lnTo>
                <a:lnTo>
                  <a:pt x="235318" y="875868"/>
                </a:lnTo>
                <a:lnTo>
                  <a:pt x="235318" y="1127556"/>
                </a:lnTo>
                <a:lnTo>
                  <a:pt x="203949" y="1127556"/>
                </a:lnTo>
                <a:lnTo>
                  <a:pt x="203949" y="1096098"/>
                </a:lnTo>
                <a:lnTo>
                  <a:pt x="235318" y="1096098"/>
                </a:lnTo>
                <a:lnTo>
                  <a:pt x="235318" y="1043660"/>
                </a:lnTo>
                <a:lnTo>
                  <a:pt x="203949" y="1043660"/>
                </a:lnTo>
                <a:lnTo>
                  <a:pt x="203949" y="1012202"/>
                </a:lnTo>
                <a:lnTo>
                  <a:pt x="235318" y="1012202"/>
                </a:lnTo>
                <a:lnTo>
                  <a:pt x="235318" y="959764"/>
                </a:lnTo>
                <a:lnTo>
                  <a:pt x="203949" y="959764"/>
                </a:lnTo>
                <a:lnTo>
                  <a:pt x="203949" y="928306"/>
                </a:lnTo>
                <a:lnTo>
                  <a:pt x="235318" y="928306"/>
                </a:lnTo>
                <a:lnTo>
                  <a:pt x="235318" y="875868"/>
                </a:lnTo>
                <a:lnTo>
                  <a:pt x="203949" y="875868"/>
                </a:lnTo>
                <a:lnTo>
                  <a:pt x="203949" y="844410"/>
                </a:lnTo>
                <a:lnTo>
                  <a:pt x="235318" y="844410"/>
                </a:lnTo>
                <a:lnTo>
                  <a:pt x="235318" y="755269"/>
                </a:lnTo>
                <a:lnTo>
                  <a:pt x="162115" y="755269"/>
                </a:lnTo>
                <a:lnTo>
                  <a:pt x="162115" y="844410"/>
                </a:lnTo>
                <a:lnTo>
                  <a:pt x="162115" y="875868"/>
                </a:lnTo>
                <a:lnTo>
                  <a:pt x="162115" y="1159027"/>
                </a:lnTo>
                <a:lnTo>
                  <a:pt x="130733" y="1159027"/>
                </a:lnTo>
                <a:lnTo>
                  <a:pt x="130733" y="1127556"/>
                </a:lnTo>
                <a:lnTo>
                  <a:pt x="130733" y="1096098"/>
                </a:lnTo>
                <a:lnTo>
                  <a:pt x="162115" y="1096098"/>
                </a:lnTo>
                <a:lnTo>
                  <a:pt x="162115" y="1043660"/>
                </a:lnTo>
                <a:lnTo>
                  <a:pt x="130733" y="1043660"/>
                </a:lnTo>
                <a:lnTo>
                  <a:pt x="130733" y="1012202"/>
                </a:lnTo>
                <a:lnTo>
                  <a:pt x="162115" y="1012202"/>
                </a:lnTo>
                <a:lnTo>
                  <a:pt x="162115" y="959764"/>
                </a:lnTo>
                <a:lnTo>
                  <a:pt x="130733" y="959764"/>
                </a:lnTo>
                <a:lnTo>
                  <a:pt x="130733" y="928306"/>
                </a:lnTo>
                <a:lnTo>
                  <a:pt x="162115" y="928306"/>
                </a:lnTo>
                <a:lnTo>
                  <a:pt x="162115" y="875868"/>
                </a:lnTo>
                <a:lnTo>
                  <a:pt x="130733" y="875868"/>
                </a:lnTo>
                <a:lnTo>
                  <a:pt x="130733" y="844410"/>
                </a:lnTo>
                <a:lnTo>
                  <a:pt x="162115" y="844410"/>
                </a:lnTo>
                <a:lnTo>
                  <a:pt x="162115" y="755269"/>
                </a:lnTo>
                <a:lnTo>
                  <a:pt x="88900" y="755269"/>
                </a:lnTo>
                <a:lnTo>
                  <a:pt x="88900" y="844410"/>
                </a:lnTo>
                <a:lnTo>
                  <a:pt x="88900" y="875868"/>
                </a:lnTo>
                <a:lnTo>
                  <a:pt x="88900" y="1127556"/>
                </a:lnTo>
                <a:lnTo>
                  <a:pt x="57531" y="1127556"/>
                </a:lnTo>
                <a:lnTo>
                  <a:pt x="57531" y="1096098"/>
                </a:lnTo>
                <a:lnTo>
                  <a:pt x="88900" y="1096098"/>
                </a:lnTo>
                <a:lnTo>
                  <a:pt x="88900" y="1043660"/>
                </a:lnTo>
                <a:lnTo>
                  <a:pt x="57531" y="1043660"/>
                </a:lnTo>
                <a:lnTo>
                  <a:pt x="57531" y="1012202"/>
                </a:lnTo>
                <a:lnTo>
                  <a:pt x="88900" y="1012202"/>
                </a:lnTo>
                <a:lnTo>
                  <a:pt x="88900" y="959764"/>
                </a:lnTo>
                <a:lnTo>
                  <a:pt x="57531" y="959764"/>
                </a:lnTo>
                <a:lnTo>
                  <a:pt x="57531" y="928306"/>
                </a:lnTo>
                <a:lnTo>
                  <a:pt x="88900" y="928306"/>
                </a:lnTo>
                <a:lnTo>
                  <a:pt x="88900" y="875868"/>
                </a:lnTo>
                <a:lnTo>
                  <a:pt x="57531" y="875868"/>
                </a:lnTo>
                <a:lnTo>
                  <a:pt x="57531" y="844410"/>
                </a:lnTo>
                <a:lnTo>
                  <a:pt x="88900" y="844410"/>
                </a:lnTo>
                <a:lnTo>
                  <a:pt x="88900" y="755269"/>
                </a:lnTo>
                <a:lnTo>
                  <a:pt x="52298" y="755269"/>
                </a:lnTo>
                <a:lnTo>
                  <a:pt x="52298" y="776236"/>
                </a:lnTo>
                <a:lnTo>
                  <a:pt x="36614" y="776236"/>
                </a:lnTo>
                <a:lnTo>
                  <a:pt x="36614" y="807707"/>
                </a:lnTo>
                <a:lnTo>
                  <a:pt x="20916" y="807707"/>
                </a:lnTo>
                <a:lnTo>
                  <a:pt x="20916" y="1159027"/>
                </a:lnTo>
                <a:lnTo>
                  <a:pt x="0" y="1159027"/>
                </a:lnTo>
                <a:lnTo>
                  <a:pt x="0" y="1195730"/>
                </a:lnTo>
                <a:lnTo>
                  <a:pt x="292836" y="1195730"/>
                </a:lnTo>
                <a:lnTo>
                  <a:pt x="292836" y="1159027"/>
                </a:lnTo>
                <a:close/>
              </a:path>
              <a:path w="2136775" h="1648460">
                <a:moveTo>
                  <a:pt x="393623" y="488823"/>
                </a:moveTo>
                <a:lnTo>
                  <a:pt x="373303" y="468757"/>
                </a:lnTo>
                <a:lnTo>
                  <a:pt x="293166" y="550291"/>
                </a:lnTo>
                <a:lnTo>
                  <a:pt x="313486" y="570230"/>
                </a:lnTo>
                <a:lnTo>
                  <a:pt x="393623" y="488823"/>
                </a:lnTo>
                <a:close/>
              </a:path>
              <a:path w="2136775" h="1648460">
                <a:moveTo>
                  <a:pt x="533831" y="346202"/>
                </a:moveTo>
                <a:lnTo>
                  <a:pt x="513511" y="326136"/>
                </a:lnTo>
                <a:lnTo>
                  <a:pt x="433374" y="407670"/>
                </a:lnTo>
                <a:lnTo>
                  <a:pt x="453694" y="427736"/>
                </a:lnTo>
                <a:lnTo>
                  <a:pt x="533831" y="346202"/>
                </a:lnTo>
                <a:close/>
              </a:path>
              <a:path w="2136775" h="1648460">
                <a:moveTo>
                  <a:pt x="614730" y="1622005"/>
                </a:moveTo>
                <a:lnTo>
                  <a:pt x="599516" y="1587157"/>
                </a:lnTo>
                <a:lnTo>
                  <a:pt x="576376" y="1534147"/>
                </a:lnTo>
                <a:lnTo>
                  <a:pt x="558114" y="1556042"/>
                </a:lnTo>
                <a:lnTo>
                  <a:pt x="220433" y="1273835"/>
                </a:lnTo>
                <a:lnTo>
                  <a:pt x="228092" y="1264666"/>
                </a:lnTo>
                <a:lnTo>
                  <a:pt x="238683" y="1251966"/>
                </a:lnTo>
                <a:lnTo>
                  <a:pt x="145465" y="1229868"/>
                </a:lnTo>
                <a:lnTo>
                  <a:pt x="183819" y="1317752"/>
                </a:lnTo>
                <a:lnTo>
                  <a:pt x="202082" y="1295857"/>
                </a:lnTo>
                <a:lnTo>
                  <a:pt x="539775" y="1578025"/>
                </a:lnTo>
                <a:lnTo>
                  <a:pt x="521512" y="1599920"/>
                </a:lnTo>
                <a:lnTo>
                  <a:pt x="614730" y="1622005"/>
                </a:lnTo>
                <a:close/>
              </a:path>
              <a:path w="2136775" h="1648460">
                <a:moveTo>
                  <a:pt x="674166" y="203581"/>
                </a:moveTo>
                <a:lnTo>
                  <a:pt x="653719" y="183515"/>
                </a:lnTo>
                <a:lnTo>
                  <a:pt x="573582" y="265049"/>
                </a:lnTo>
                <a:lnTo>
                  <a:pt x="594029" y="285115"/>
                </a:lnTo>
                <a:lnTo>
                  <a:pt x="674166" y="203581"/>
                </a:lnTo>
                <a:close/>
              </a:path>
              <a:path w="2136775" h="1648460">
                <a:moveTo>
                  <a:pt x="854252" y="0"/>
                </a:moveTo>
                <a:lnTo>
                  <a:pt x="763574" y="31115"/>
                </a:lnTo>
                <a:lnTo>
                  <a:pt x="783971" y="51142"/>
                </a:lnTo>
                <a:lnTo>
                  <a:pt x="713917" y="122428"/>
                </a:lnTo>
                <a:lnTo>
                  <a:pt x="734237" y="142494"/>
                </a:lnTo>
                <a:lnTo>
                  <a:pt x="804354" y="71145"/>
                </a:lnTo>
                <a:lnTo>
                  <a:pt x="824788" y="91186"/>
                </a:lnTo>
                <a:lnTo>
                  <a:pt x="841032" y="40894"/>
                </a:lnTo>
                <a:lnTo>
                  <a:pt x="854252" y="0"/>
                </a:lnTo>
                <a:close/>
              </a:path>
              <a:path w="2136775" h="1648460">
                <a:moveTo>
                  <a:pt x="1477060" y="147320"/>
                </a:moveTo>
                <a:lnTo>
                  <a:pt x="1422184" y="63804"/>
                </a:lnTo>
                <a:lnTo>
                  <a:pt x="1440446" y="51816"/>
                </a:lnTo>
                <a:lnTo>
                  <a:pt x="1446072" y="48133"/>
                </a:lnTo>
                <a:lnTo>
                  <a:pt x="1363141" y="0"/>
                </a:lnTo>
                <a:lnTo>
                  <a:pt x="1374444" y="95123"/>
                </a:lnTo>
                <a:lnTo>
                  <a:pt x="1398270" y="79489"/>
                </a:lnTo>
                <a:lnTo>
                  <a:pt x="1453184" y="163068"/>
                </a:lnTo>
                <a:lnTo>
                  <a:pt x="1477060" y="147320"/>
                </a:lnTo>
                <a:close/>
              </a:path>
              <a:path w="2136775" h="1648460">
                <a:moveTo>
                  <a:pt x="1586915" y="314579"/>
                </a:moveTo>
                <a:lnTo>
                  <a:pt x="1524177" y="218948"/>
                </a:lnTo>
                <a:lnTo>
                  <a:pt x="1500301" y="234696"/>
                </a:lnTo>
                <a:lnTo>
                  <a:pt x="1563039" y="330200"/>
                </a:lnTo>
                <a:lnTo>
                  <a:pt x="1586915" y="314579"/>
                </a:lnTo>
                <a:close/>
              </a:path>
              <a:path w="2136775" h="1648460">
                <a:moveTo>
                  <a:pt x="1696770" y="481711"/>
                </a:moveTo>
                <a:lnTo>
                  <a:pt x="1634032" y="386207"/>
                </a:lnTo>
                <a:lnTo>
                  <a:pt x="1610156" y="401828"/>
                </a:lnTo>
                <a:lnTo>
                  <a:pt x="1672894" y="497332"/>
                </a:lnTo>
                <a:lnTo>
                  <a:pt x="1696770" y="481711"/>
                </a:lnTo>
                <a:close/>
              </a:path>
              <a:path w="2136775" h="1648460">
                <a:moveTo>
                  <a:pt x="1764715" y="1171219"/>
                </a:moveTo>
                <a:lnTo>
                  <a:pt x="1743735" y="1171219"/>
                </a:lnTo>
                <a:lnTo>
                  <a:pt x="1743735" y="1139748"/>
                </a:lnTo>
                <a:lnTo>
                  <a:pt x="1743735" y="1108290"/>
                </a:lnTo>
                <a:lnTo>
                  <a:pt x="1743735" y="819899"/>
                </a:lnTo>
                <a:lnTo>
                  <a:pt x="1728000" y="819899"/>
                </a:lnTo>
                <a:lnTo>
                  <a:pt x="1728000" y="788428"/>
                </a:lnTo>
                <a:lnTo>
                  <a:pt x="1712264" y="788428"/>
                </a:lnTo>
                <a:lnTo>
                  <a:pt x="1712264" y="767461"/>
                </a:lnTo>
                <a:lnTo>
                  <a:pt x="1707019" y="767461"/>
                </a:lnTo>
                <a:lnTo>
                  <a:pt x="1707019" y="856602"/>
                </a:lnTo>
                <a:lnTo>
                  <a:pt x="1707019" y="888060"/>
                </a:lnTo>
                <a:lnTo>
                  <a:pt x="1707019" y="1139748"/>
                </a:lnTo>
                <a:lnTo>
                  <a:pt x="1675549" y="1139748"/>
                </a:lnTo>
                <a:lnTo>
                  <a:pt x="1675549" y="1108290"/>
                </a:lnTo>
                <a:lnTo>
                  <a:pt x="1707019" y="1108290"/>
                </a:lnTo>
                <a:lnTo>
                  <a:pt x="1707019" y="1055852"/>
                </a:lnTo>
                <a:lnTo>
                  <a:pt x="1675549" y="1055852"/>
                </a:lnTo>
                <a:lnTo>
                  <a:pt x="1675549" y="1024394"/>
                </a:lnTo>
                <a:lnTo>
                  <a:pt x="1707019" y="1024394"/>
                </a:lnTo>
                <a:lnTo>
                  <a:pt x="1707019" y="971956"/>
                </a:lnTo>
                <a:lnTo>
                  <a:pt x="1675549" y="971956"/>
                </a:lnTo>
                <a:lnTo>
                  <a:pt x="1675549" y="940498"/>
                </a:lnTo>
                <a:lnTo>
                  <a:pt x="1707019" y="940498"/>
                </a:lnTo>
                <a:lnTo>
                  <a:pt x="1707019" y="888060"/>
                </a:lnTo>
                <a:lnTo>
                  <a:pt x="1675549" y="888060"/>
                </a:lnTo>
                <a:lnTo>
                  <a:pt x="1675549" y="856602"/>
                </a:lnTo>
                <a:lnTo>
                  <a:pt x="1707019" y="856602"/>
                </a:lnTo>
                <a:lnTo>
                  <a:pt x="1707019" y="767461"/>
                </a:lnTo>
                <a:lnTo>
                  <a:pt x="1633588" y="767461"/>
                </a:lnTo>
                <a:lnTo>
                  <a:pt x="1633588" y="856602"/>
                </a:lnTo>
                <a:lnTo>
                  <a:pt x="1633588" y="888060"/>
                </a:lnTo>
                <a:lnTo>
                  <a:pt x="1633588" y="1171219"/>
                </a:lnTo>
                <a:lnTo>
                  <a:pt x="1602117" y="1171219"/>
                </a:lnTo>
                <a:lnTo>
                  <a:pt x="1602117" y="1139748"/>
                </a:lnTo>
                <a:lnTo>
                  <a:pt x="1602117" y="1108290"/>
                </a:lnTo>
                <a:lnTo>
                  <a:pt x="1633588" y="1108290"/>
                </a:lnTo>
                <a:lnTo>
                  <a:pt x="1633588" y="1055852"/>
                </a:lnTo>
                <a:lnTo>
                  <a:pt x="1602117" y="1055852"/>
                </a:lnTo>
                <a:lnTo>
                  <a:pt x="1602117" y="1024394"/>
                </a:lnTo>
                <a:lnTo>
                  <a:pt x="1633588" y="1024394"/>
                </a:lnTo>
                <a:lnTo>
                  <a:pt x="1633588" y="971956"/>
                </a:lnTo>
                <a:lnTo>
                  <a:pt x="1602117" y="971956"/>
                </a:lnTo>
                <a:lnTo>
                  <a:pt x="1602117" y="940498"/>
                </a:lnTo>
                <a:lnTo>
                  <a:pt x="1633588" y="940498"/>
                </a:lnTo>
                <a:lnTo>
                  <a:pt x="1633588" y="888060"/>
                </a:lnTo>
                <a:lnTo>
                  <a:pt x="1602117" y="888060"/>
                </a:lnTo>
                <a:lnTo>
                  <a:pt x="1602117" y="856602"/>
                </a:lnTo>
                <a:lnTo>
                  <a:pt x="1633588" y="856602"/>
                </a:lnTo>
                <a:lnTo>
                  <a:pt x="1633588" y="767461"/>
                </a:lnTo>
                <a:lnTo>
                  <a:pt x="1560156" y="767461"/>
                </a:lnTo>
                <a:lnTo>
                  <a:pt x="1560156" y="856602"/>
                </a:lnTo>
                <a:lnTo>
                  <a:pt x="1560156" y="888060"/>
                </a:lnTo>
                <a:lnTo>
                  <a:pt x="1560156" y="1139748"/>
                </a:lnTo>
                <a:lnTo>
                  <a:pt x="1528686" y="1139748"/>
                </a:lnTo>
                <a:lnTo>
                  <a:pt x="1528686" y="1108290"/>
                </a:lnTo>
                <a:lnTo>
                  <a:pt x="1560156" y="1108290"/>
                </a:lnTo>
                <a:lnTo>
                  <a:pt x="1560156" y="1055852"/>
                </a:lnTo>
                <a:lnTo>
                  <a:pt x="1528686" y="1055852"/>
                </a:lnTo>
                <a:lnTo>
                  <a:pt x="1528686" y="1024394"/>
                </a:lnTo>
                <a:lnTo>
                  <a:pt x="1560156" y="1024394"/>
                </a:lnTo>
                <a:lnTo>
                  <a:pt x="1560156" y="971956"/>
                </a:lnTo>
                <a:lnTo>
                  <a:pt x="1528686" y="971956"/>
                </a:lnTo>
                <a:lnTo>
                  <a:pt x="1528686" y="940498"/>
                </a:lnTo>
                <a:lnTo>
                  <a:pt x="1560156" y="940498"/>
                </a:lnTo>
                <a:lnTo>
                  <a:pt x="1560156" y="888060"/>
                </a:lnTo>
                <a:lnTo>
                  <a:pt x="1528686" y="888060"/>
                </a:lnTo>
                <a:lnTo>
                  <a:pt x="1528686" y="856602"/>
                </a:lnTo>
                <a:lnTo>
                  <a:pt x="1560156" y="856602"/>
                </a:lnTo>
                <a:lnTo>
                  <a:pt x="1560156" y="767461"/>
                </a:lnTo>
                <a:lnTo>
                  <a:pt x="1523441" y="767461"/>
                </a:lnTo>
                <a:lnTo>
                  <a:pt x="1523441" y="788428"/>
                </a:lnTo>
                <a:lnTo>
                  <a:pt x="1507705" y="788428"/>
                </a:lnTo>
                <a:lnTo>
                  <a:pt x="1507705" y="819899"/>
                </a:lnTo>
                <a:lnTo>
                  <a:pt x="1491970" y="819899"/>
                </a:lnTo>
                <a:lnTo>
                  <a:pt x="1491970" y="1171219"/>
                </a:lnTo>
                <a:lnTo>
                  <a:pt x="1470990" y="1171219"/>
                </a:lnTo>
                <a:lnTo>
                  <a:pt x="1470990" y="1207922"/>
                </a:lnTo>
                <a:lnTo>
                  <a:pt x="1764715" y="1207922"/>
                </a:lnTo>
                <a:lnTo>
                  <a:pt x="1764715" y="1171219"/>
                </a:lnTo>
                <a:close/>
              </a:path>
              <a:path w="2136775" h="1648460">
                <a:moveTo>
                  <a:pt x="1806625" y="648843"/>
                </a:moveTo>
                <a:lnTo>
                  <a:pt x="1743887" y="553339"/>
                </a:lnTo>
                <a:lnTo>
                  <a:pt x="1720011" y="568960"/>
                </a:lnTo>
                <a:lnTo>
                  <a:pt x="1782749" y="664464"/>
                </a:lnTo>
                <a:lnTo>
                  <a:pt x="1806625" y="648843"/>
                </a:lnTo>
                <a:close/>
              </a:path>
              <a:path w="2136775" h="1648460">
                <a:moveTo>
                  <a:pt x="1916480" y="815975"/>
                </a:moveTo>
                <a:lnTo>
                  <a:pt x="1853742" y="720471"/>
                </a:lnTo>
                <a:lnTo>
                  <a:pt x="1829866" y="736219"/>
                </a:lnTo>
                <a:lnTo>
                  <a:pt x="1892604" y="831723"/>
                </a:lnTo>
                <a:lnTo>
                  <a:pt x="1916480" y="815975"/>
                </a:lnTo>
                <a:close/>
              </a:path>
              <a:path w="2136775" h="1648460">
                <a:moveTo>
                  <a:pt x="2026335" y="983107"/>
                </a:moveTo>
                <a:lnTo>
                  <a:pt x="1963597" y="887603"/>
                </a:lnTo>
                <a:lnTo>
                  <a:pt x="1939721" y="903351"/>
                </a:lnTo>
                <a:lnTo>
                  <a:pt x="2002459" y="998855"/>
                </a:lnTo>
                <a:lnTo>
                  <a:pt x="2026335" y="983107"/>
                </a:lnTo>
                <a:close/>
              </a:path>
              <a:path w="2136775" h="1648460">
                <a:moveTo>
                  <a:pt x="2076488" y="1395984"/>
                </a:moveTo>
                <a:lnTo>
                  <a:pt x="2074989" y="1395564"/>
                </a:lnTo>
                <a:lnTo>
                  <a:pt x="1984171" y="1370241"/>
                </a:lnTo>
                <a:lnTo>
                  <a:pt x="1989632" y="1398308"/>
                </a:lnTo>
                <a:lnTo>
                  <a:pt x="991920" y="1591919"/>
                </a:lnTo>
                <a:lnTo>
                  <a:pt x="986459" y="1563852"/>
                </a:lnTo>
                <a:lnTo>
                  <a:pt x="910513" y="1622259"/>
                </a:lnTo>
                <a:lnTo>
                  <a:pt x="1002842" y="1648002"/>
                </a:lnTo>
                <a:lnTo>
                  <a:pt x="997902" y="1622679"/>
                </a:lnTo>
                <a:lnTo>
                  <a:pt x="997381" y="1619973"/>
                </a:lnTo>
                <a:lnTo>
                  <a:pt x="1995093" y="1426362"/>
                </a:lnTo>
                <a:lnTo>
                  <a:pt x="2000542" y="1454391"/>
                </a:lnTo>
                <a:lnTo>
                  <a:pt x="2076488" y="1395984"/>
                </a:lnTo>
                <a:close/>
              </a:path>
              <a:path w="2136775" h="1648460">
                <a:moveTo>
                  <a:pt x="2136190" y="1150239"/>
                </a:moveTo>
                <a:lnTo>
                  <a:pt x="2073440" y="1054735"/>
                </a:lnTo>
                <a:lnTo>
                  <a:pt x="2049564" y="1070483"/>
                </a:lnTo>
                <a:lnTo>
                  <a:pt x="2112314" y="1165987"/>
                </a:lnTo>
                <a:lnTo>
                  <a:pt x="2136190" y="1150239"/>
                </a:lnTo>
                <a:close/>
              </a:path>
            </a:pathLst>
          </a:custGeom>
          <a:solidFill>
            <a:srgbClr val="000000"/>
          </a:solidFill>
        </p:spPr>
        <p:txBody>
          <a:bodyPr wrap="square" lIns="0" tIns="0" rIns="0" bIns="0" rtlCol="0"/>
          <a:lstStyle/>
          <a:p>
            <a:endParaRPr/>
          </a:p>
        </p:txBody>
      </p:sp>
      <p:sp>
        <p:nvSpPr>
          <p:cNvPr id="62" name="object 62"/>
          <p:cNvSpPr txBox="1"/>
          <p:nvPr/>
        </p:nvSpPr>
        <p:spPr>
          <a:xfrm>
            <a:off x="7258051" y="5887313"/>
            <a:ext cx="561975" cy="175048"/>
          </a:xfrm>
          <a:prstGeom prst="rect">
            <a:avLst/>
          </a:prstGeom>
        </p:spPr>
        <p:txBody>
          <a:bodyPr vert="horz" wrap="square" lIns="0" tIns="13335" rIns="0" bIns="0" rtlCol="0">
            <a:spAutoFit/>
          </a:bodyPr>
          <a:lstStyle/>
          <a:p>
            <a:pPr marL="12700">
              <a:spcBef>
                <a:spcPts val="105"/>
              </a:spcBef>
            </a:pPr>
            <a:r>
              <a:rPr sz="1050" spc="-15" dirty="0">
                <a:solidFill>
                  <a:srgbClr val="7E7E7E"/>
                </a:solidFill>
                <a:latin typeface="Meiryo UI"/>
                <a:cs typeface="Meiryo UI"/>
              </a:rPr>
              <a:t>転々流通</a:t>
            </a:r>
            <a:endParaRPr sz="1050">
              <a:latin typeface="Meiryo UI"/>
              <a:cs typeface="Meiryo UI"/>
            </a:endParaRPr>
          </a:p>
        </p:txBody>
      </p:sp>
      <p:sp>
        <p:nvSpPr>
          <p:cNvPr id="63" name="object 63"/>
          <p:cNvSpPr txBox="1"/>
          <p:nvPr/>
        </p:nvSpPr>
        <p:spPr>
          <a:xfrm>
            <a:off x="5558155" y="4455617"/>
            <a:ext cx="622935"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発行/償還</a:t>
            </a:r>
            <a:endParaRPr sz="1050">
              <a:latin typeface="Meiryo UI"/>
              <a:cs typeface="Meiryo UI"/>
            </a:endParaRPr>
          </a:p>
        </p:txBody>
      </p:sp>
      <p:sp>
        <p:nvSpPr>
          <p:cNvPr id="64" name="object 64"/>
          <p:cNvSpPr txBox="1"/>
          <p:nvPr/>
        </p:nvSpPr>
        <p:spPr>
          <a:xfrm>
            <a:off x="7564883" y="4759197"/>
            <a:ext cx="294005" cy="175048"/>
          </a:xfrm>
          <a:prstGeom prst="rect">
            <a:avLst/>
          </a:prstGeom>
        </p:spPr>
        <p:txBody>
          <a:bodyPr vert="horz" wrap="square" lIns="0" tIns="13335" rIns="0" bIns="0" rtlCol="0">
            <a:spAutoFit/>
          </a:bodyPr>
          <a:lstStyle/>
          <a:p>
            <a:pPr marL="12700">
              <a:spcBef>
                <a:spcPts val="105"/>
              </a:spcBef>
            </a:pPr>
            <a:r>
              <a:rPr sz="1050" spc="-25" dirty="0">
                <a:latin typeface="Meiryo UI"/>
                <a:cs typeface="Meiryo UI"/>
              </a:rPr>
              <a:t>償還</a:t>
            </a:r>
            <a:endParaRPr sz="1050">
              <a:latin typeface="Meiryo UI"/>
              <a:cs typeface="Meiryo UI"/>
            </a:endParaRPr>
          </a:p>
        </p:txBody>
      </p:sp>
      <p:grpSp>
        <p:nvGrpSpPr>
          <p:cNvPr id="65" name="object 65"/>
          <p:cNvGrpSpPr/>
          <p:nvPr/>
        </p:nvGrpSpPr>
        <p:grpSpPr>
          <a:xfrm>
            <a:off x="6432042" y="6035802"/>
            <a:ext cx="989965" cy="528320"/>
            <a:chOff x="5289041" y="6035802"/>
            <a:chExt cx="989965" cy="528320"/>
          </a:xfrm>
        </p:grpSpPr>
        <p:pic>
          <p:nvPicPr>
            <p:cNvPr id="66" name="object 66"/>
            <p:cNvPicPr/>
            <p:nvPr/>
          </p:nvPicPr>
          <p:blipFill>
            <a:blip r:embed="rId16" cstate="print"/>
            <a:stretch>
              <a:fillRect/>
            </a:stretch>
          </p:blipFill>
          <p:spPr>
            <a:xfrm>
              <a:off x="5983223" y="6268212"/>
              <a:ext cx="295655" cy="295655"/>
            </a:xfrm>
            <a:prstGeom prst="rect">
              <a:avLst/>
            </a:prstGeom>
          </p:spPr>
        </p:pic>
        <p:sp>
          <p:nvSpPr>
            <p:cNvPr id="67" name="object 67"/>
            <p:cNvSpPr/>
            <p:nvPr/>
          </p:nvSpPr>
          <p:spPr>
            <a:xfrm>
              <a:off x="5289041" y="6035802"/>
              <a:ext cx="694690" cy="381635"/>
            </a:xfrm>
            <a:custGeom>
              <a:avLst/>
              <a:gdLst/>
              <a:ahLst/>
              <a:cxnLst/>
              <a:rect l="l" t="t" r="r" b="b"/>
              <a:pathLst>
                <a:path w="694689" h="381635">
                  <a:moveTo>
                    <a:pt x="0" y="0"/>
                  </a:moveTo>
                  <a:lnTo>
                    <a:pt x="54483" y="78816"/>
                  </a:lnTo>
                  <a:lnTo>
                    <a:pt x="68244" y="53761"/>
                  </a:lnTo>
                  <a:lnTo>
                    <a:pt x="55753" y="46901"/>
                  </a:lnTo>
                  <a:lnTo>
                    <a:pt x="69469" y="21844"/>
                  </a:lnTo>
                  <a:lnTo>
                    <a:pt x="85775" y="21844"/>
                  </a:lnTo>
                  <a:lnTo>
                    <a:pt x="95758" y="3670"/>
                  </a:lnTo>
                  <a:lnTo>
                    <a:pt x="0" y="0"/>
                  </a:lnTo>
                  <a:close/>
                </a:path>
                <a:path w="694689" h="381635">
                  <a:moveTo>
                    <a:pt x="81993" y="28729"/>
                  </a:moveTo>
                  <a:lnTo>
                    <a:pt x="68244" y="53761"/>
                  </a:lnTo>
                  <a:lnTo>
                    <a:pt x="80772" y="60642"/>
                  </a:lnTo>
                  <a:lnTo>
                    <a:pt x="94487" y="35598"/>
                  </a:lnTo>
                  <a:lnTo>
                    <a:pt x="81993" y="28729"/>
                  </a:lnTo>
                  <a:close/>
                </a:path>
                <a:path w="694689" h="381635">
                  <a:moveTo>
                    <a:pt x="69469" y="21844"/>
                  </a:moveTo>
                  <a:lnTo>
                    <a:pt x="55753" y="46901"/>
                  </a:lnTo>
                  <a:lnTo>
                    <a:pt x="68244" y="53761"/>
                  </a:lnTo>
                  <a:lnTo>
                    <a:pt x="81993" y="28729"/>
                  </a:lnTo>
                  <a:lnTo>
                    <a:pt x="69469" y="21844"/>
                  </a:lnTo>
                  <a:close/>
                </a:path>
                <a:path w="694689" h="381635">
                  <a:moveTo>
                    <a:pt x="85775" y="21844"/>
                  </a:moveTo>
                  <a:lnTo>
                    <a:pt x="69469" y="21844"/>
                  </a:lnTo>
                  <a:lnTo>
                    <a:pt x="81993" y="28729"/>
                  </a:lnTo>
                  <a:lnTo>
                    <a:pt x="85775" y="21844"/>
                  </a:lnTo>
                  <a:close/>
                </a:path>
                <a:path w="694689" h="381635">
                  <a:moveTo>
                    <a:pt x="119634" y="49352"/>
                  </a:moveTo>
                  <a:lnTo>
                    <a:pt x="105791" y="74396"/>
                  </a:lnTo>
                  <a:lnTo>
                    <a:pt x="130937" y="88150"/>
                  </a:lnTo>
                  <a:lnTo>
                    <a:pt x="144653" y="63093"/>
                  </a:lnTo>
                  <a:lnTo>
                    <a:pt x="119634" y="49352"/>
                  </a:lnTo>
                  <a:close/>
                </a:path>
                <a:path w="694689" h="381635">
                  <a:moveTo>
                    <a:pt x="169672" y="76847"/>
                  </a:moveTo>
                  <a:lnTo>
                    <a:pt x="155956" y="101892"/>
                  </a:lnTo>
                  <a:lnTo>
                    <a:pt x="180975" y="115646"/>
                  </a:lnTo>
                  <a:lnTo>
                    <a:pt x="194691" y="90601"/>
                  </a:lnTo>
                  <a:lnTo>
                    <a:pt x="169672" y="76847"/>
                  </a:lnTo>
                  <a:close/>
                </a:path>
                <a:path w="694689" h="381635">
                  <a:moveTo>
                    <a:pt x="219837" y="104343"/>
                  </a:moveTo>
                  <a:lnTo>
                    <a:pt x="205994" y="129400"/>
                  </a:lnTo>
                  <a:lnTo>
                    <a:pt x="231140" y="143141"/>
                  </a:lnTo>
                  <a:lnTo>
                    <a:pt x="244856" y="118097"/>
                  </a:lnTo>
                  <a:lnTo>
                    <a:pt x="219837" y="104343"/>
                  </a:lnTo>
                  <a:close/>
                </a:path>
                <a:path w="694689" h="381635">
                  <a:moveTo>
                    <a:pt x="269875" y="131851"/>
                  </a:moveTo>
                  <a:lnTo>
                    <a:pt x="256159" y="156895"/>
                  </a:lnTo>
                  <a:lnTo>
                    <a:pt x="281178" y="170649"/>
                  </a:lnTo>
                  <a:lnTo>
                    <a:pt x="294894" y="145592"/>
                  </a:lnTo>
                  <a:lnTo>
                    <a:pt x="269875" y="131851"/>
                  </a:lnTo>
                  <a:close/>
                </a:path>
                <a:path w="694689" h="381635">
                  <a:moveTo>
                    <a:pt x="320040" y="159346"/>
                  </a:moveTo>
                  <a:lnTo>
                    <a:pt x="306197" y="184391"/>
                  </a:lnTo>
                  <a:lnTo>
                    <a:pt x="331343" y="198145"/>
                  </a:lnTo>
                  <a:lnTo>
                    <a:pt x="345059" y="173101"/>
                  </a:lnTo>
                  <a:lnTo>
                    <a:pt x="320040" y="159346"/>
                  </a:lnTo>
                  <a:close/>
                </a:path>
                <a:path w="694689" h="381635">
                  <a:moveTo>
                    <a:pt x="370078" y="186842"/>
                  </a:moveTo>
                  <a:lnTo>
                    <a:pt x="356362" y="211899"/>
                  </a:lnTo>
                  <a:lnTo>
                    <a:pt x="381381" y="225640"/>
                  </a:lnTo>
                  <a:lnTo>
                    <a:pt x="395097" y="200596"/>
                  </a:lnTo>
                  <a:lnTo>
                    <a:pt x="370078" y="186842"/>
                  </a:lnTo>
                  <a:close/>
                </a:path>
                <a:path w="694689" h="381635">
                  <a:moveTo>
                    <a:pt x="420243" y="214337"/>
                  </a:moveTo>
                  <a:lnTo>
                    <a:pt x="406400" y="239395"/>
                  </a:lnTo>
                  <a:lnTo>
                    <a:pt x="431546" y="253149"/>
                  </a:lnTo>
                  <a:lnTo>
                    <a:pt x="445262" y="228092"/>
                  </a:lnTo>
                  <a:lnTo>
                    <a:pt x="420243" y="214337"/>
                  </a:lnTo>
                  <a:close/>
                </a:path>
                <a:path w="694689" h="381635">
                  <a:moveTo>
                    <a:pt x="470281" y="241846"/>
                  </a:moveTo>
                  <a:lnTo>
                    <a:pt x="456565" y="266890"/>
                  </a:lnTo>
                  <a:lnTo>
                    <a:pt x="481584" y="280644"/>
                  </a:lnTo>
                  <a:lnTo>
                    <a:pt x="495300" y="255587"/>
                  </a:lnTo>
                  <a:lnTo>
                    <a:pt x="470281" y="241846"/>
                  </a:lnTo>
                  <a:close/>
                </a:path>
                <a:path w="694689" h="381635">
                  <a:moveTo>
                    <a:pt x="520446" y="269341"/>
                  </a:moveTo>
                  <a:lnTo>
                    <a:pt x="506603" y="294386"/>
                  </a:lnTo>
                  <a:lnTo>
                    <a:pt x="531749" y="308140"/>
                  </a:lnTo>
                  <a:lnTo>
                    <a:pt x="545465" y="283095"/>
                  </a:lnTo>
                  <a:lnTo>
                    <a:pt x="520446" y="269341"/>
                  </a:lnTo>
                  <a:close/>
                </a:path>
                <a:path w="694689" h="381635">
                  <a:moveTo>
                    <a:pt x="570484" y="296837"/>
                  </a:moveTo>
                  <a:lnTo>
                    <a:pt x="556768" y="321894"/>
                  </a:lnTo>
                  <a:lnTo>
                    <a:pt x="581787" y="335635"/>
                  </a:lnTo>
                  <a:lnTo>
                    <a:pt x="595503" y="310591"/>
                  </a:lnTo>
                  <a:lnTo>
                    <a:pt x="570484" y="296837"/>
                  </a:lnTo>
                  <a:close/>
                </a:path>
                <a:path w="694689" h="381635">
                  <a:moveTo>
                    <a:pt x="612426" y="352463"/>
                  </a:moveTo>
                  <a:lnTo>
                    <a:pt x="598678" y="377494"/>
                  </a:lnTo>
                  <a:lnTo>
                    <a:pt x="694436" y="381165"/>
                  </a:lnTo>
                  <a:lnTo>
                    <a:pt x="679335" y="359321"/>
                  </a:lnTo>
                  <a:lnTo>
                    <a:pt x="624967" y="359321"/>
                  </a:lnTo>
                  <a:lnTo>
                    <a:pt x="612426" y="352463"/>
                  </a:lnTo>
                  <a:close/>
                </a:path>
                <a:path w="694689" h="381635">
                  <a:moveTo>
                    <a:pt x="626173" y="327435"/>
                  </a:moveTo>
                  <a:lnTo>
                    <a:pt x="612426" y="352463"/>
                  </a:lnTo>
                  <a:lnTo>
                    <a:pt x="624967" y="359321"/>
                  </a:lnTo>
                  <a:lnTo>
                    <a:pt x="638683" y="334276"/>
                  </a:lnTo>
                  <a:lnTo>
                    <a:pt x="626173" y="327435"/>
                  </a:lnTo>
                  <a:close/>
                </a:path>
                <a:path w="694689" h="381635">
                  <a:moveTo>
                    <a:pt x="639953" y="302348"/>
                  </a:moveTo>
                  <a:lnTo>
                    <a:pt x="626173" y="327435"/>
                  </a:lnTo>
                  <a:lnTo>
                    <a:pt x="638683" y="334276"/>
                  </a:lnTo>
                  <a:lnTo>
                    <a:pt x="624967" y="359321"/>
                  </a:lnTo>
                  <a:lnTo>
                    <a:pt x="679335" y="359321"/>
                  </a:lnTo>
                  <a:lnTo>
                    <a:pt x="639953" y="302348"/>
                  </a:lnTo>
                  <a:close/>
                </a:path>
                <a:path w="694689" h="381635">
                  <a:moveTo>
                    <a:pt x="620522" y="324345"/>
                  </a:moveTo>
                  <a:lnTo>
                    <a:pt x="606806" y="349389"/>
                  </a:lnTo>
                  <a:lnTo>
                    <a:pt x="612426" y="352463"/>
                  </a:lnTo>
                  <a:lnTo>
                    <a:pt x="626173" y="327435"/>
                  </a:lnTo>
                  <a:lnTo>
                    <a:pt x="620522" y="324345"/>
                  </a:lnTo>
                  <a:close/>
                </a:path>
              </a:pathLst>
            </a:custGeom>
            <a:solidFill>
              <a:srgbClr val="000000"/>
            </a:solidFill>
          </p:spPr>
          <p:txBody>
            <a:bodyPr wrap="square" lIns="0" tIns="0" rIns="0" bIns="0" rtlCol="0"/>
            <a:lstStyle/>
            <a:p>
              <a:endParaRPr/>
            </a:p>
          </p:txBody>
        </p:sp>
        <p:sp>
          <p:nvSpPr>
            <p:cNvPr id="68" name="object 68"/>
            <p:cNvSpPr/>
            <p:nvPr/>
          </p:nvSpPr>
          <p:spPr>
            <a:xfrm>
              <a:off x="5549010" y="6102654"/>
              <a:ext cx="294005" cy="290195"/>
            </a:xfrm>
            <a:custGeom>
              <a:avLst/>
              <a:gdLst/>
              <a:ahLst/>
              <a:cxnLst/>
              <a:rect l="l" t="t" r="r" b="b"/>
              <a:pathLst>
                <a:path w="294004" h="290195">
                  <a:moveTo>
                    <a:pt x="255777" y="0"/>
                  </a:moveTo>
                  <a:lnTo>
                    <a:pt x="146938" y="106768"/>
                  </a:lnTo>
                  <a:lnTo>
                    <a:pt x="38100" y="0"/>
                  </a:lnTo>
                  <a:lnTo>
                    <a:pt x="0" y="38925"/>
                  </a:lnTo>
                  <a:lnTo>
                    <a:pt x="107950" y="144983"/>
                  </a:lnTo>
                  <a:lnTo>
                    <a:pt x="0" y="251040"/>
                  </a:lnTo>
                  <a:lnTo>
                    <a:pt x="38100" y="289966"/>
                  </a:lnTo>
                  <a:lnTo>
                    <a:pt x="146938" y="183197"/>
                  </a:lnTo>
                  <a:lnTo>
                    <a:pt x="255777" y="289966"/>
                  </a:lnTo>
                  <a:lnTo>
                    <a:pt x="293877" y="251040"/>
                  </a:lnTo>
                  <a:lnTo>
                    <a:pt x="185927" y="144983"/>
                  </a:lnTo>
                  <a:lnTo>
                    <a:pt x="293877" y="38925"/>
                  </a:lnTo>
                  <a:lnTo>
                    <a:pt x="255777" y="0"/>
                  </a:lnTo>
                  <a:close/>
                </a:path>
              </a:pathLst>
            </a:custGeom>
            <a:solidFill>
              <a:srgbClr val="FF0000"/>
            </a:solidFill>
          </p:spPr>
          <p:txBody>
            <a:bodyPr wrap="square" lIns="0" tIns="0" rIns="0" bIns="0" rtlCol="0"/>
            <a:lstStyle/>
            <a:p>
              <a:endParaRPr/>
            </a:p>
          </p:txBody>
        </p:sp>
        <p:sp>
          <p:nvSpPr>
            <p:cNvPr id="69" name="object 69"/>
            <p:cNvSpPr/>
            <p:nvPr/>
          </p:nvSpPr>
          <p:spPr>
            <a:xfrm>
              <a:off x="5549010" y="6102654"/>
              <a:ext cx="294005" cy="290195"/>
            </a:xfrm>
            <a:custGeom>
              <a:avLst/>
              <a:gdLst/>
              <a:ahLst/>
              <a:cxnLst/>
              <a:rect l="l" t="t" r="r" b="b"/>
              <a:pathLst>
                <a:path w="294004" h="290195">
                  <a:moveTo>
                    <a:pt x="0" y="38925"/>
                  </a:moveTo>
                  <a:lnTo>
                    <a:pt x="38100" y="0"/>
                  </a:lnTo>
                  <a:lnTo>
                    <a:pt x="146938" y="106768"/>
                  </a:lnTo>
                  <a:lnTo>
                    <a:pt x="255777" y="0"/>
                  </a:lnTo>
                  <a:lnTo>
                    <a:pt x="293877" y="38925"/>
                  </a:lnTo>
                  <a:lnTo>
                    <a:pt x="185927" y="144983"/>
                  </a:lnTo>
                  <a:lnTo>
                    <a:pt x="293877" y="251040"/>
                  </a:lnTo>
                  <a:lnTo>
                    <a:pt x="255777" y="289966"/>
                  </a:lnTo>
                  <a:lnTo>
                    <a:pt x="146938" y="183197"/>
                  </a:lnTo>
                  <a:lnTo>
                    <a:pt x="38100" y="289966"/>
                  </a:lnTo>
                  <a:lnTo>
                    <a:pt x="0" y="251040"/>
                  </a:lnTo>
                  <a:lnTo>
                    <a:pt x="107950" y="144983"/>
                  </a:lnTo>
                  <a:lnTo>
                    <a:pt x="0" y="38925"/>
                  </a:lnTo>
                  <a:close/>
                </a:path>
              </a:pathLst>
            </a:custGeom>
            <a:ln w="6350">
              <a:solidFill>
                <a:srgbClr val="CA2500"/>
              </a:solidFill>
            </a:ln>
          </p:spPr>
          <p:txBody>
            <a:bodyPr wrap="square" lIns="0" tIns="0" rIns="0" bIns="0" rtlCol="0"/>
            <a:lstStyle/>
            <a:p>
              <a:endParaRPr/>
            </a:p>
          </p:txBody>
        </p:sp>
      </p:grpSp>
      <p:sp>
        <p:nvSpPr>
          <p:cNvPr id="70" name="object 70"/>
          <p:cNvSpPr txBox="1"/>
          <p:nvPr/>
        </p:nvSpPr>
        <p:spPr>
          <a:xfrm>
            <a:off x="5890387" y="6246064"/>
            <a:ext cx="751205" cy="300355"/>
          </a:xfrm>
          <a:prstGeom prst="rect">
            <a:avLst/>
          </a:prstGeom>
        </p:spPr>
        <p:txBody>
          <a:bodyPr vert="horz" wrap="square" lIns="0" tIns="12700" rIns="0" bIns="0" rtlCol="0">
            <a:spAutoFit/>
          </a:bodyPr>
          <a:lstStyle/>
          <a:p>
            <a:pPr marL="12700">
              <a:spcBef>
                <a:spcPts val="100"/>
              </a:spcBef>
            </a:pPr>
            <a:r>
              <a:rPr sz="900" spc="-15" dirty="0">
                <a:latin typeface="Meiryo UI"/>
                <a:cs typeface="Meiryo UI"/>
              </a:rPr>
              <a:t>アカウントない人</a:t>
            </a:r>
            <a:endParaRPr sz="900">
              <a:latin typeface="Meiryo UI"/>
              <a:cs typeface="Meiryo UI"/>
            </a:endParaRPr>
          </a:p>
          <a:p>
            <a:pPr marL="53340"/>
            <a:r>
              <a:rPr sz="900" spc="-20" dirty="0">
                <a:latin typeface="Meiryo UI"/>
                <a:cs typeface="Meiryo UI"/>
              </a:rPr>
              <a:t>への送金不可</a:t>
            </a:r>
            <a:endParaRPr sz="900">
              <a:latin typeface="Meiryo UI"/>
              <a:cs typeface="Meiryo UI"/>
            </a:endParaRPr>
          </a:p>
        </p:txBody>
      </p:sp>
      <p:sp>
        <p:nvSpPr>
          <p:cNvPr id="71" name="object 71"/>
          <p:cNvSpPr txBox="1"/>
          <p:nvPr/>
        </p:nvSpPr>
        <p:spPr>
          <a:xfrm>
            <a:off x="5427346" y="3314446"/>
            <a:ext cx="4914265" cy="228909"/>
          </a:xfrm>
          <a:prstGeom prst="rect">
            <a:avLst/>
          </a:prstGeom>
        </p:spPr>
        <p:txBody>
          <a:bodyPr vert="horz" wrap="square" lIns="0" tIns="13335" rIns="0" bIns="0" rtlCol="0">
            <a:spAutoFit/>
          </a:bodyPr>
          <a:lstStyle/>
          <a:p>
            <a:pPr marL="192405" indent="-180340">
              <a:spcBef>
                <a:spcPts val="105"/>
              </a:spcBef>
              <a:buFont typeface="Arial"/>
              <a:buChar char="•"/>
              <a:tabLst>
                <a:tab pos="193040" algn="l"/>
              </a:tabLst>
            </a:pPr>
            <a:r>
              <a:rPr sz="1400" spc="-10" dirty="0">
                <a:latin typeface="Meiryo UI"/>
                <a:cs typeface="Meiryo UI"/>
              </a:rPr>
              <a:t>JPMコインは、JPM</a:t>
            </a:r>
            <a:r>
              <a:rPr sz="1400" spc="-20" dirty="0">
                <a:latin typeface="Meiryo UI"/>
                <a:cs typeface="Meiryo UI"/>
              </a:rPr>
              <a:t>コインプラットフォーム上でのみ自由な流通が可能</a:t>
            </a:r>
            <a:endParaRPr sz="1400">
              <a:latin typeface="Meiryo UI"/>
              <a:cs typeface="Meiryo U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38984" y="6492875"/>
            <a:ext cx="553016" cy="365125"/>
          </a:xfrm>
        </p:spPr>
        <p:txBody>
          <a:bodyPr/>
          <a:lstStyle/>
          <a:p>
            <a:fld id="{6F8D1931-CE7A-4631-A2FD-F09270C7E571}" type="slidenum">
              <a:rPr kumimoji="1" lang="ja-JP" altLang="en-US" sz="1600" b="1" smtClean="0">
                <a:solidFill>
                  <a:schemeClr val="tx1"/>
                </a:solidFill>
              </a:rPr>
              <a:t>9</a:t>
            </a:fld>
            <a:endParaRPr kumimoji="1" lang="ja-JP" altLang="en-US" sz="1600" b="1" dirty="0">
              <a:solidFill>
                <a:schemeClr val="tx1"/>
              </a:solidFill>
            </a:endParaRPr>
          </a:p>
        </p:txBody>
      </p:sp>
      <p:sp>
        <p:nvSpPr>
          <p:cNvPr id="21" name="正方形/長方形 5"/>
          <p:cNvSpPr>
            <a:spLocks noChangeArrowheads="1"/>
          </p:cNvSpPr>
          <p:nvPr/>
        </p:nvSpPr>
        <p:spPr bwMode="auto">
          <a:xfrm>
            <a:off x="0" y="6652175"/>
            <a:ext cx="48718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900" dirty="0">
                <a:latin typeface="Meiryo UI" panose="020B0604030504040204" pitchFamily="50" charset="-128"/>
                <a:ea typeface="Meiryo UI" panose="020B0604030504040204" pitchFamily="50" charset="-128"/>
              </a:rPr>
              <a:t>（出典）</a:t>
            </a:r>
            <a:r>
              <a:rPr lang="en-US" altLang="ja-JP" sz="900" dirty="0" err="1">
                <a:latin typeface="Meiryo UI" panose="020B0604030504040204" pitchFamily="50" charset="-128"/>
                <a:ea typeface="Meiryo UI" panose="020B0604030504040204" pitchFamily="50" charset="-128"/>
              </a:rPr>
              <a:t>Nakamoto</a:t>
            </a:r>
            <a:r>
              <a:rPr lang="en-US" altLang="ja-JP" sz="900" dirty="0">
                <a:latin typeface="Meiryo UI" panose="020B0604030504040204" pitchFamily="50" charset="-128"/>
                <a:ea typeface="Meiryo UI" panose="020B0604030504040204" pitchFamily="50" charset="-128"/>
              </a:rPr>
              <a:t> Satoshi</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Bitcoin : A Peer-to-Peer Electronic Cash System</a:t>
            </a:r>
            <a:r>
              <a:rPr lang="ja-JP" altLang="en-US" sz="900" dirty="0">
                <a:latin typeface="Meiryo UI" panose="020B0604030504040204" pitchFamily="50" charset="-128"/>
                <a:ea typeface="Meiryo UI" panose="020B0604030504040204" pitchFamily="50" charset="-128"/>
              </a:rPr>
              <a:t>」を修整</a:t>
            </a:r>
          </a:p>
        </p:txBody>
      </p:sp>
      <p:sp>
        <p:nvSpPr>
          <p:cNvPr id="4" name="正方形/長方形 3"/>
          <p:cNvSpPr/>
          <p:nvPr/>
        </p:nvSpPr>
        <p:spPr>
          <a:xfrm>
            <a:off x="2224077" y="1956788"/>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532691" y="2221807"/>
            <a:ext cx="1258432" cy="525101"/>
          </a:xfrm>
          <a:prstGeom prst="roundRect">
            <a:avLst/>
          </a:prstGeom>
          <a:solidFill>
            <a:srgbClr val="7030A0"/>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三井太郎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16" name="角丸四角形 15"/>
          <p:cNvSpPr/>
          <p:nvPr/>
        </p:nvSpPr>
        <p:spPr>
          <a:xfrm>
            <a:off x="2532691" y="3304313"/>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0" name="角丸四角形 19"/>
          <p:cNvSpPr/>
          <p:nvPr/>
        </p:nvSpPr>
        <p:spPr>
          <a:xfrm>
            <a:off x="2532691" y="4308945"/>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前の取引の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4904011" y="1956788"/>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5212625" y="2221807"/>
            <a:ext cx="1258432" cy="525101"/>
          </a:xfrm>
          <a:prstGeom prst="roundRect">
            <a:avLst/>
          </a:prstGeom>
          <a:solidFill>
            <a:srgbClr val="CE08B2"/>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三井花子</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24" name="角丸四角形 23"/>
          <p:cNvSpPr/>
          <p:nvPr/>
        </p:nvSpPr>
        <p:spPr>
          <a:xfrm>
            <a:off x="5212625" y="3304312"/>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05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5" name="角丸四角形 24"/>
          <p:cNvSpPr/>
          <p:nvPr/>
        </p:nvSpPr>
        <p:spPr>
          <a:xfrm>
            <a:off x="5212625" y="4314406"/>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三井太郎の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26" name="正方形/長方形 25"/>
          <p:cNvSpPr/>
          <p:nvPr/>
        </p:nvSpPr>
        <p:spPr>
          <a:xfrm>
            <a:off x="7583946" y="1951902"/>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p:cNvSpPr/>
          <p:nvPr/>
        </p:nvSpPr>
        <p:spPr>
          <a:xfrm>
            <a:off x="7892560" y="2216921"/>
            <a:ext cx="1258432" cy="525101"/>
          </a:xfrm>
          <a:prstGeom prst="roundRect">
            <a:avLst/>
          </a:prstGeom>
          <a:solidFill>
            <a:srgbClr val="002060"/>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三井次郎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28" name="角丸四角形 27"/>
          <p:cNvSpPr/>
          <p:nvPr/>
        </p:nvSpPr>
        <p:spPr>
          <a:xfrm>
            <a:off x="7892560" y="3304312"/>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9" name="角丸四角形 28"/>
          <p:cNvSpPr/>
          <p:nvPr/>
        </p:nvSpPr>
        <p:spPr>
          <a:xfrm>
            <a:off x="7892560" y="4308945"/>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三井花子の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30" name="角丸四角形 29"/>
          <p:cNvSpPr/>
          <p:nvPr/>
        </p:nvSpPr>
        <p:spPr>
          <a:xfrm>
            <a:off x="2483668" y="5465310"/>
            <a:ext cx="1258432" cy="52510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三井太郎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cxnSp>
        <p:nvCxnSpPr>
          <p:cNvPr id="40" name="直線矢印コネクタ 39"/>
          <p:cNvCxnSpPr>
            <a:endCxn id="16" idx="0"/>
          </p:cNvCxnSpPr>
          <p:nvPr/>
        </p:nvCxnSpPr>
        <p:spPr>
          <a:xfrm>
            <a:off x="3161907" y="2742022"/>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右矢印 40"/>
          <p:cNvSpPr/>
          <p:nvPr/>
        </p:nvSpPr>
        <p:spPr>
          <a:xfrm>
            <a:off x="4035567" y="3445412"/>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a:off x="6715502" y="3461829"/>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p:cNvSpPr/>
          <p:nvPr/>
        </p:nvSpPr>
        <p:spPr>
          <a:xfrm>
            <a:off x="5212625" y="5461277"/>
            <a:ext cx="1258432" cy="525101"/>
          </a:xfrm>
          <a:prstGeom prst="roundRect">
            <a:avLst/>
          </a:prstGeom>
          <a:solidFill>
            <a:srgbClr val="CE08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三井花子</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sp>
        <p:nvSpPr>
          <p:cNvPr id="48" name="右矢印 47"/>
          <p:cNvSpPr/>
          <p:nvPr/>
        </p:nvSpPr>
        <p:spPr>
          <a:xfrm>
            <a:off x="1355633" y="3440114"/>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p:cNvCxnSpPr/>
          <p:nvPr/>
        </p:nvCxnSpPr>
        <p:spPr>
          <a:xfrm>
            <a:off x="3161423" y="3829413"/>
            <a:ext cx="0"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角丸四角形 51"/>
          <p:cNvSpPr/>
          <p:nvPr/>
        </p:nvSpPr>
        <p:spPr>
          <a:xfrm>
            <a:off x="7883847" y="5465310"/>
            <a:ext cx="1258432" cy="52510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三井次郎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sp>
        <p:nvSpPr>
          <p:cNvPr id="54" name="右矢印 53"/>
          <p:cNvSpPr/>
          <p:nvPr/>
        </p:nvSpPr>
        <p:spPr>
          <a:xfrm>
            <a:off x="9395436" y="3440114"/>
            <a:ext cx="1177058" cy="271604"/>
          </a:xfrm>
          <a:prstGeom prst="rightArrow">
            <a:avLst/>
          </a:prstGeom>
          <a:solidFill>
            <a:schemeClr val="bg2"/>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p:cNvCxnSpPr/>
          <p:nvPr/>
        </p:nvCxnSpPr>
        <p:spPr>
          <a:xfrm>
            <a:off x="5809756" y="2742022"/>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24" idx="2"/>
          </p:cNvCxnSpPr>
          <p:nvPr/>
        </p:nvCxnSpPr>
        <p:spPr>
          <a:xfrm>
            <a:off x="5841841" y="3829413"/>
            <a:ext cx="3017"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a:off x="8521776" y="2745290"/>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endCxn id="29" idx="0"/>
          </p:cNvCxnSpPr>
          <p:nvPr/>
        </p:nvCxnSpPr>
        <p:spPr>
          <a:xfrm>
            <a:off x="8521776" y="3829413"/>
            <a:ext cx="0"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6" idx="3"/>
          </p:cNvCxnSpPr>
          <p:nvPr/>
        </p:nvCxnSpPr>
        <p:spPr>
          <a:xfrm>
            <a:off x="3791123" y="2484358"/>
            <a:ext cx="1443759" cy="183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30" idx="3"/>
          </p:cNvCxnSpPr>
          <p:nvPr/>
        </p:nvCxnSpPr>
        <p:spPr>
          <a:xfrm flipV="1">
            <a:off x="3742100" y="4790467"/>
            <a:ext cx="1470525" cy="937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3585765" y="5326921"/>
            <a:ext cx="1197276"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電子署名</a:t>
            </a:r>
          </a:p>
        </p:txBody>
      </p:sp>
      <p:sp>
        <p:nvSpPr>
          <p:cNvPr id="69" name="テキスト ボックス 68"/>
          <p:cNvSpPr txBox="1"/>
          <p:nvPr/>
        </p:nvSpPr>
        <p:spPr>
          <a:xfrm>
            <a:off x="3887670" y="2969351"/>
            <a:ext cx="846837"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確認</a:t>
            </a:r>
          </a:p>
        </p:txBody>
      </p:sp>
      <p:cxnSp>
        <p:nvCxnSpPr>
          <p:cNvPr id="70" name="直線矢印コネクタ 69"/>
          <p:cNvCxnSpPr>
            <a:stCxn id="45" idx="3"/>
          </p:cNvCxnSpPr>
          <p:nvPr/>
        </p:nvCxnSpPr>
        <p:spPr>
          <a:xfrm flipV="1">
            <a:off x="6471057" y="4818730"/>
            <a:ext cx="1438408" cy="90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6341160" y="5326921"/>
            <a:ext cx="1197276"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電子署名</a:t>
            </a:r>
          </a:p>
        </p:txBody>
      </p:sp>
      <p:cxnSp>
        <p:nvCxnSpPr>
          <p:cNvPr id="76" name="直線矢印コネクタ 75"/>
          <p:cNvCxnSpPr/>
          <p:nvPr/>
        </p:nvCxnSpPr>
        <p:spPr>
          <a:xfrm>
            <a:off x="6445436" y="2495624"/>
            <a:ext cx="1447124" cy="1859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6596892" y="2959679"/>
            <a:ext cx="846837"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確認</a:t>
            </a:r>
          </a:p>
        </p:txBody>
      </p:sp>
      <p:sp>
        <p:nvSpPr>
          <p:cNvPr id="80" name="正方形/長方形 79"/>
          <p:cNvSpPr/>
          <p:nvPr/>
        </p:nvSpPr>
        <p:spPr>
          <a:xfrm>
            <a:off x="1162624" y="740666"/>
            <a:ext cx="10585612" cy="1077218"/>
          </a:xfrm>
          <a:prstGeom prst="rect">
            <a:avLst/>
          </a:prstGeom>
        </p:spPr>
        <p:txBody>
          <a:bodyPr wrap="square">
            <a:spAutoFit/>
          </a:bodyPr>
          <a:lstStyle/>
          <a:p>
            <a:pPr>
              <a:spcBef>
                <a:spcPct val="0"/>
              </a:spcBef>
              <a:buFontTx/>
              <a:buNone/>
            </a:pPr>
            <a:r>
              <a:rPr lang="ja-JP" altLang="en-US" sz="1600" dirty="0">
                <a:latin typeface="Meiryo UI" panose="020B0604030504040204" pitchFamily="50" charset="-128"/>
                <a:ea typeface="Meiryo UI" panose="020B0604030504040204" pitchFamily="50" charset="-128"/>
              </a:rPr>
              <a:t>①三井太郎は、「自分が持っているビットコインの所有権を三井花子に移す」という取引に対し、自分の秘密鍵を使って署名し、ネットワークに報告。</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②三井太郎の電子署名は、「送金するビットコインが自分に渡るまでの取引の記録」（これがハッシュ）と「三井花子の公開鍵」をセットにする。</a:t>
            </a:r>
            <a:endParaRPr lang="en-US" altLang="ja-JP" sz="1600" dirty="0">
              <a:latin typeface="Meiryo UI" panose="020B0604030504040204" pitchFamily="50" charset="-128"/>
              <a:ea typeface="Meiryo UI" panose="020B0604030504040204" pitchFamily="50" charset="-128"/>
            </a:endParaRPr>
          </a:p>
        </p:txBody>
      </p:sp>
      <p:sp>
        <p:nvSpPr>
          <p:cNvPr id="81" name="テキスト ボックス 80"/>
          <p:cNvSpPr txBox="1"/>
          <p:nvPr/>
        </p:nvSpPr>
        <p:spPr>
          <a:xfrm>
            <a:off x="5014765" y="1651480"/>
            <a:ext cx="157040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三井太郎の作業</a:t>
            </a:r>
          </a:p>
        </p:txBody>
      </p:sp>
      <p:sp>
        <p:nvSpPr>
          <p:cNvPr id="82" name="テキスト ボックス 81"/>
          <p:cNvSpPr txBox="1"/>
          <p:nvPr/>
        </p:nvSpPr>
        <p:spPr>
          <a:xfrm>
            <a:off x="7652882" y="1650980"/>
            <a:ext cx="157040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三井花子の作業</a:t>
            </a:r>
          </a:p>
        </p:txBody>
      </p:sp>
      <p:sp>
        <p:nvSpPr>
          <p:cNvPr id="85" name="正方形/長方形 84"/>
          <p:cNvSpPr/>
          <p:nvPr/>
        </p:nvSpPr>
        <p:spPr>
          <a:xfrm>
            <a:off x="5114685" y="2869824"/>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10BTC</a:t>
            </a:r>
            <a:r>
              <a:rPr kumimoji="1" lang="ja-JP" altLang="en-US" sz="1100" dirty="0">
                <a:solidFill>
                  <a:schemeClr val="tx1"/>
                </a:solidFill>
                <a:latin typeface="Meiryo UI" panose="020B0604030504040204" pitchFamily="50" charset="-128"/>
                <a:ea typeface="Meiryo UI" panose="020B0604030504040204" pitchFamily="50" charset="-128"/>
              </a:rPr>
              <a:t>を花子さんへ</a:t>
            </a:r>
          </a:p>
        </p:txBody>
      </p:sp>
      <p:sp>
        <p:nvSpPr>
          <p:cNvPr id="86" name="正方形/長方形 85"/>
          <p:cNvSpPr/>
          <p:nvPr/>
        </p:nvSpPr>
        <p:spPr>
          <a:xfrm>
            <a:off x="7820241" y="2853273"/>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5BTC</a:t>
            </a:r>
            <a:r>
              <a:rPr kumimoji="1" lang="ja-JP" altLang="en-US" sz="1100" dirty="0">
                <a:solidFill>
                  <a:schemeClr val="tx1"/>
                </a:solidFill>
                <a:latin typeface="Meiryo UI" panose="020B0604030504040204" pitchFamily="50" charset="-128"/>
                <a:ea typeface="Meiryo UI" panose="020B0604030504040204" pitchFamily="50" charset="-128"/>
              </a:rPr>
              <a:t>を次郎さんへ</a:t>
            </a:r>
          </a:p>
        </p:txBody>
      </p:sp>
      <p:sp>
        <p:nvSpPr>
          <p:cNvPr id="87" name="正方形/長方形 86"/>
          <p:cNvSpPr/>
          <p:nvPr/>
        </p:nvSpPr>
        <p:spPr>
          <a:xfrm>
            <a:off x="2453183" y="2869824"/>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20BTC</a:t>
            </a:r>
            <a:r>
              <a:rPr kumimoji="1" lang="ja-JP" altLang="en-US" sz="1100" dirty="0">
                <a:solidFill>
                  <a:schemeClr val="tx1"/>
                </a:solidFill>
                <a:latin typeface="Meiryo UI" panose="020B0604030504040204" pitchFamily="50" charset="-128"/>
                <a:ea typeface="Meiryo UI" panose="020B0604030504040204" pitchFamily="50" charset="-128"/>
              </a:rPr>
              <a:t>を太郎さんへ</a:t>
            </a:r>
          </a:p>
        </p:txBody>
      </p:sp>
      <p:sp>
        <p:nvSpPr>
          <p:cNvPr id="88" name="正方形/長方形 87"/>
          <p:cNvSpPr/>
          <p:nvPr/>
        </p:nvSpPr>
        <p:spPr>
          <a:xfrm>
            <a:off x="1896723" y="6068257"/>
            <a:ext cx="8888873"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①ハッシュで、直前の取引データの“指紋”を作り、これに②秘密鍵で署名することで“指紋”の改竄を防き、</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ネットワーク参加者が取引の改竄がなされていないことを確認できるようにする。</a:t>
            </a:r>
          </a:p>
        </p:txBody>
      </p:sp>
      <p:sp>
        <p:nvSpPr>
          <p:cNvPr id="53" name="テキスト ボックス 52">
            <a:extLst>
              <a:ext uri="{FF2B5EF4-FFF2-40B4-BE49-F238E27FC236}">
                <a16:creationId xmlns:a16="http://schemas.microsoft.com/office/drawing/2014/main" id="{65D9FB61-29ED-46B5-90B3-F76C7B09F630}"/>
              </a:ext>
            </a:extLst>
          </p:cNvPr>
          <p:cNvSpPr txBox="1"/>
          <p:nvPr/>
        </p:nvSpPr>
        <p:spPr>
          <a:xfrm>
            <a:off x="2434171" y="130108"/>
            <a:ext cx="7339694"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ブロックのチェーン</a:t>
            </a:r>
          </a:p>
        </p:txBody>
      </p:sp>
      <p:sp>
        <p:nvSpPr>
          <p:cNvPr id="7" name="テキスト ボックス 6">
            <a:extLst>
              <a:ext uri="{FF2B5EF4-FFF2-40B4-BE49-F238E27FC236}">
                <a16:creationId xmlns:a16="http://schemas.microsoft.com/office/drawing/2014/main" id="{0BA3F72E-09D1-45AB-89D2-50DFA73DB58B}"/>
              </a:ext>
            </a:extLst>
          </p:cNvPr>
          <p:cNvSpPr txBox="1"/>
          <p:nvPr/>
        </p:nvSpPr>
        <p:spPr>
          <a:xfrm>
            <a:off x="168676" y="130109"/>
            <a:ext cx="1186957" cy="646331"/>
          </a:xfrm>
          <a:prstGeom prst="rect">
            <a:avLst/>
          </a:prstGeom>
          <a:solidFill>
            <a:schemeClr val="accent2">
              <a:lumMod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rtlCol="0" anchor="ctr">
            <a:spAutoFit/>
          </a:bodyPr>
          <a:lstStyle/>
          <a:p>
            <a:pPr algn="ctr"/>
            <a:r>
              <a:rPr lang="ja-JP" altLang="en-US" sz="3600" dirty="0">
                <a:solidFill>
                  <a:schemeClr val="bg2"/>
                </a:solidFill>
                <a:latin typeface="UD デジタル 教科書体 NK-B" panose="02020700000000000000" pitchFamily="18" charset="-128"/>
                <a:ea typeface="UD デジタル 教科書体 NK-B" panose="02020700000000000000" pitchFamily="18" charset="-128"/>
              </a:rPr>
              <a:t>参考</a:t>
            </a:r>
            <a:endParaRPr kumimoji="1" lang="ja-JP" altLang="en-US" sz="3600" dirty="0">
              <a:solidFill>
                <a:schemeClr val="bg2"/>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5195840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4" y="122348"/>
            <a:ext cx="5476240"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10" dirty="0"/>
              <a:t>アメリカ – </a:t>
            </a:r>
            <a:r>
              <a:rPr sz="2600" dirty="0"/>
              <a:t>USDC</a:t>
            </a:r>
            <a:r>
              <a:rPr sz="2600" spc="-15" dirty="0"/>
              <a:t> </a:t>
            </a:r>
            <a:r>
              <a:rPr sz="2600" dirty="0"/>
              <a:t>(1/2</a:t>
            </a:r>
            <a:r>
              <a:rPr sz="2600" spc="-25" dirty="0"/>
              <a:t>) -</a:t>
            </a:r>
            <a:endParaRPr sz="2600"/>
          </a:p>
        </p:txBody>
      </p:sp>
      <p:sp>
        <p:nvSpPr>
          <p:cNvPr id="3" name="object 3"/>
          <p:cNvSpPr txBox="1"/>
          <p:nvPr/>
        </p:nvSpPr>
        <p:spPr>
          <a:xfrm>
            <a:off x="1625600" y="933958"/>
            <a:ext cx="8809990" cy="513080"/>
          </a:xfrm>
          <a:prstGeom prst="rect">
            <a:avLst/>
          </a:prstGeom>
        </p:spPr>
        <p:txBody>
          <a:bodyPr vert="horz" wrap="square" lIns="0" tIns="12065" rIns="0" bIns="0" rtlCol="0">
            <a:spAutoFit/>
          </a:bodyPr>
          <a:lstStyle/>
          <a:p>
            <a:pPr marL="12700" marR="5080">
              <a:spcBef>
                <a:spcPts val="95"/>
              </a:spcBef>
            </a:pPr>
            <a:r>
              <a:rPr sz="1600" spc="-25" dirty="0">
                <a:latin typeface="Meiryo UI"/>
                <a:cs typeface="Meiryo UI"/>
              </a:rPr>
              <a:t>仮想通貨交換業大手</a:t>
            </a:r>
            <a:r>
              <a:rPr sz="1600" spc="-10" dirty="0">
                <a:latin typeface="Meiryo UI"/>
                <a:cs typeface="Meiryo UI"/>
              </a:rPr>
              <a:t>のcoinbase</a:t>
            </a:r>
            <a:r>
              <a:rPr sz="1600" spc="-5" dirty="0">
                <a:latin typeface="Meiryo UI"/>
                <a:cs typeface="Meiryo UI"/>
              </a:rPr>
              <a:t>及び</a:t>
            </a:r>
            <a:r>
              <a:rPr sz="1600" spc="-10" dirty="0">
                <a:latin typeface="Meiryo UI"/>
                <a:cs typeface="Meiryo UI"/>
              </a:rPr>
              <a:t>circle</a:t>
            </a:r>
            <a:r>
              <a:rPr sz="1600" spc="-20" dirty="0">
                <a:latin typeface="Meiryo UI"/>
                <a:cs typeface="Meiryo UI"/>
              </a:rPr>
              <a:t>は、</a:t>
            </a:r>
            <a:r>
              <a:rPr sz="1600" spc="-25" dirty="0">
                <a:latin typeface="Meiryo UI"/>
                <a:cs typeface="Meiryo UI"/>
              </a:rPr>
              <a:t>共同</a:t>
            </a:r>
            <a:r>
              <a:rPr sz="1600" spc="-15" dirty="0">
                <a:latin typeface="Meiryo UI"/>
                <a:cs typeface="Meiryo UI"/>
              </a:rPr>
              <a:t>で設立した</a:t>
            </a:r>
            <a:r>
              <a:rPr sz="1600" spc="-10" dirty="0">
                <a:latin typeface="Meiryo UI"/>
                <a:cs typeface="Meiryo UI"/>
              </a:rPr>
              <a:t>centreのP/F</a:t>
            </a:r>
            <a:r>
              <a:rPr sz="1600" spc="-20" dirty="0">
                <a:latin typeface="Meiryo UI"/>
                <a:cs typeface="Meiryo UI"/>
              </a:rPr>
              <a:t>を介し</a:t>
            </a:r>
            <a:r>
              <a:rPr sz="1600" spc="-10" dirty="0">
                <a:latin typeface="Meiryo UI"/>
                <a:cs typeface="Meiryo UI"/>
              </a:rPr>
              <a:t>USD</a:t>
            </a:r>
            <a:r>
              <a:rPr sz="1600" spc="-20" dirty="0">
                <a:latin typeface="Meiryo UI"/>
                <a:cs typeface="Meiryo UI"/>
              </a:rPr>
              <a:t>ドルペッグのス</a:t>
            </a:r>
            <a:r>
              <a:rPr sz="1600" spc="-10" dirty="0">
                <a:latin typeface="Meiryo UI"/>
                <a:cs typeface="Meiryo UI"/>
              </a:rPr>
              <a:t>テ</a:t>
            </a:r>
            <a:r>
              <a:rPr sz="1600" spc="-50" dirty="0">
                <a:latin typeface="Meiryo UI"/>
                <a:cs typeface="Meiryo UI"/>
              </a:rPr>
              <a:t>ー</a:t>
            </a:r>
            <a:r>
              <a:rPr sz="1600" spc="-20" dirty="0">
                <a:latin typeface="Meiryo UI"/>
                <a:cs typeface="Meiryo UI"/>
              </a:rPr>
              <a:t>ブルコイン</a:t>
            </a:r>
            <a:r>
              <a:rPr sz="1600" dirty="0">
                <a:latin typeface="Meiryo UI"/>
                <a:cs typeface="Meiryo UI"/>
              </a:rPr>
              <a:t>USDC(USD</a:t>
            </a:r>
            <a:r>
              <a:rPr sz="1600" spc="240" dirty="0">
                <a:latin typeface="Meiryo UI"/>
                <a:cs typeface="Meiryo UI"/>
              </a:rPr>
              <a:t> </a:t>
            </a:r>
            <a:r>
              <a:rPr sz="1600" spc="-20" dirty="0">
                <a:latin typeface="Meiryo UI"/>
                <a:cs typeface="Meiryo UI"/>
              </a:rPr>
              <a:t>Coin)を</a:t>
            </a:r>
            <a:r>
              <a:rPr sz="1600" spc="-25" dirty="0">
                <a:latin typeface="Meiryo UI"/>
                <a:cs typeface="Meiryo UI"/>
              </a:rPr>
              <a:t>発行し、</a:t>
            </a:r>
            <a:r>
              <a:rPr sz="1600" spc="-20" dirty="0">
                <a:latin typeface="Meiryo UI"/>
                <a:cs typeface="Meiryo UI"/>
              </a:rPr>
              <a:t>金</a:t>
            </a:r>
            <a:r>
              <a:rPr sz="1600" spc="-25" dirty="0">
                <a:latin typeface="Meiryo UI"/>
                <a:cs typeface="Meiryo UI"/>
              </a:rPr>
              <a:t>融取</a:t>
            </a:r>
            <a:r>
              <a:rPr sz="1600" spc="-10" dirty="0">
                <a:latin typeface="Meiryo UI"/>
                <a:cs typeface="Meiryo UI"/>
              </a:rPr>
              <a:t>引</a:t>
            </a:r>
            <a:r>
              <a:rPr sz="1600" spc="-20" dirty="0">
                <a:latin typeface="Meiryo UI"/>
                <a:cs typeface="Meiryo UI"/>
              </a:rPr>
              <a:t>だけ</a:t>
            </a:r>
            <a:r>
              <a:rPr sz="1600" spc="-5" dirty="0">
                <a:latin typeface="Meiryo UI"/>
                <a:cs typeface="Meiryo UI"/>
              </a:rPr>
              <a:t>でな</a:t>
            </a:r>
            <a:r>
              <a:rPr sz="1600" spc="-10" dirty="0">
                <a:latin typeface="Meiryo UI"/>
                <a:cs typeface="Meiryo UI"/>
              </a:rPr>
              <a:t>く</a:t>
            </a:r>
            <a:r>
              <a:rPr sz="1600" spc="-25" dirty="0">
                <a:latin typeface="Meiryo UI"/>
                <a:cs typeface="Meiryo UI"/>
              </a:rPr>
              <a:t>日</a:t>
            </a:r>
            <a:r>
              <a:rPr sz="1600" spc="-20" dirty="0">
                <a:latin typeface="Meiryo UI"/>
                <a:cs typeface="Meiryo UI"/>
              </a:rPr>
              <a:t>常</a:t>
            </a:r>
            <a:r>
              <a:rPr sz="1600" spc="-25" dirty="0">
                <a:latin typeface="Meiryo UI"/>
                <a:cs typeface="Meiryo UI"/>
              </a:rPr>
              <a:t>決済</a:t>
            </a:r>
            <a:r>
              <a:rPr sz="1600" dirty="0">
                <a:latin typeface="Meiryo UI"/>
                <a:cs typeface="Meiryo UI"/>
              </a:rPr>
              <a:t>で</a:t>
            </a:r>
            <a:r>
              <a:rPr sz="1600" spc="-20" dirty="0">
                <a:latin typeface="Meiryo UI"/>
                <a:cs typeface="Meiryo UI"/>
              </a:rPr>
              <a:t>の</a:t>
            </a:r>
            <a:r>
              <a:rPr sz="1600" spc="-25" dirty="0">
                <a:latin typeface="Meiryo UI"/>
                <a:cs typeface="Meiryo UI"/>
              </a:rPr>
              <a:t>流</a:t>
            </a:r>
            <a:r>
              <a:rPr sz="1600" spc="-30" dirty="0">
                <a:latin typeface="Meiryo UI"/>
                <a:cs typeface="Meiryo UI"/>
              </a:rPr>
              <a:t>通促進を目指している。</a:t>
            </a:r>
            <a:endParaRPr sz="1600">
              <a:latin typeface="Meiryo UI"/>
              <a:cs typeface="Meiryo UI"/>
            </a:endParaRPr>
          </a:p>
        </p:txBody>
      </p:sp>
      <p:sp>
        <p:nvSpPr>
          <p:cNvPr id="4" name="object 4"/>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USDC</a:t>
            </a:r>
            <a:endParaRPr sz="1600">
              <a:latin typeface="Meiryo UI"/>
              <a:cs typeface="Meiryo UI"/>
            </a:endParaRPr>
          </a:p>
        </p:txBody>
      </p:sp>
      <p:sp>
        <p:nvSpPr>
          <p:cNvPr id="5" name="object 5"/>
          <p:cNvSpPr txBox="1"/>
          <p:nvPr/>
        </p:nvSpPr>
        <p:spPr>
          <a:xfrm>
            <a:off x="2470150" y="4174363"/>
            <a:ext cx="87376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Ethereum</a:t>
            </a:r>
            <a:endParaRPr sz="1400">
              <a:latin typeface="Meiryo UI"/>
              <a:cs typeface="Meiryo UI"/>
            </a:endParaRPr>
          </a:p>
        </p:txBody>
      </p:sp>
      <p:grpSp>
        <p:nvGrpSpPr>
          <p:cNvPr id="6" name="object 6"/>
          <p:cNvGrpSpPr/>
          <p:nvPr/>
        </p:nvGrpSpPr>
        <p:grpSpPr>
          <a:xfrm>
            <a:off x="1531620" y="4020287"/>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601724" y="4550652"/>
            <a:ext cx="833755" cy="771525"/>
            <a:chOff x="458723" y="4550651"/>
            <a:chExt cx="833755" cy="771525"/>
          </a:xfrm>
        </p:grpSpPr>
        <p:pic>
          <p:nvPicPr>
            <p:cNvPr id="13" name="object 13"/>
            <p:cNvPicPr/>
            <p:nvPr/>
          </p:nvPicPr>
          <p:blipFill>
            <a:blip r:embed="rId4" cstate="print"/>
            <a:stretch>
              <a:fillRect/>
            </a:stretch>
          </p:blipFill>
          <p:spPr>
            <a:xfrm>
              <a:off x="458723" y="4550651"/>
              <a:ext cx="833640" cy="771156"/>
            </a:xfrm>
            <a:prstGeom prst="rect">
              <a:avLst/>
            </a:prstGeom>
          </p:spPr>
        </p:pic>
        <p:pic>
          <p:nvPicPr>
            <p:cNvPr id="14" name="object 14"/>
            <p:cNvPicPr/>
            <p:nvPr/>
          </p:nvPicPr>
          <p:blipFill>
            <a:blip r:embed="rId5" cstate="print"/>
            <a:stretch>
              <a:fillRect/>
            </a:stretch>
          </p:blipFill>
          <p:spPr>
            <a:xfrm>
              <a:off x="502919" y="4655794"/>
              <a:ext cx="742200" cy="605053"/>
            </a:xfrm>
            <a:prstGeom prst="rect">
              <a:avLst/>
            </a:prstGeom>
          </p:spPr>
        </p:pic>
      </p:grpSp>
      <p:sp>
        <p:nvSpPr>
          <p:cNvPr id="15" name="object 15"/>
          <p:cNvSpPr txBox="1"/>
          <p:nvPr/>
        </p:nvSpPr>
        <p:spPr>
          <a:xfrm>
            <a:off x="1632204" y="4581144"/>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219075">
              <a:spcBef>
                <a:spcPts val="1165"/>
              </a:spcBef>
            </a:pPr>
            <a:r>
              <a:rPr sz="1200" spc="-30" dirty="0">
                <a:latin typeface="Meiryo UI"/>
                <a:cs typeface="Meiryo UI"/>
              </a:rPr>
              <a:t>主な</a:t>
            </a:r>
            <a:endParaRPr sz="1200">
              <a:latin typeface="Meiryo UI"/>
              <a:cs typeface="Meiryo UI"/>
            </a:endParaRPr>
          </a:p>
          <a:p>
            <a:pPr marL="132080"/>
            <a:r>
              <a:rPr sz="1200" spc="-20" dirty="0">
                <a:latin typeface="Meiryo UI"/>
                <a:cs typeface="Meiryo UI"/>
              </a:rPr>
              <a:t>協業先</a:t>
            </a:r>
            <a:endParaRPr sz="1200">
              <a:latin typeface="Meiryo UI"/>
              <a:cs typeface="Meiryo UI"/>
            </a:endParaRPr>
          </a:p>
        </p:txBody>
      </p:sp>
      <p:grpSp>
        <p:nvGrpSpPr>
          <p:cNvPr id="16" name="object 16"/>
          <p:cNvGrpSpPr/>
          <p:nvPr/>
        </p:nvGrpSpPr>
        <p:grpSpPr>
          <a:xfrm>
            <a:off x="1601724" y="5279135"/>
            <a:ext cx="833755" cy="751840"/>
            <a:chOff x="458723" y="5279135"/>
            <a:chExt cx="833755" cy="751840"/>
          </a:xfrm>
        </p:grpSpPr>
        <p:pic>
          <p:nvPicPr>
            <p:cNvPr id="17" name="object 17"/>
            <p:cNvPicPr/>
            <p:nvPr/>
          </p:nvPicPr>
          <p:blipFill>
            <a:blip r:embed="rId6" cstate="print"/>
            <a:stretch>
              <a:fillRect/>
            </a:stretch>
          </p:blipFill>
          <p:spPr>
            <a:xfrm>
              <a:off x="458723" y="5279135"/>
              <a:ext cx="833640" cy="751344"/>
            </a:xfrm>
            <a:prstGeom prst="rect">
              <a:avLst/>
            </a:prstGeom>
          </p:spPr>
        </p:pic>
        <p:pic>
          <p:nvPicPr>
            <p:cNvPr id="18" name="object 18"/>
            <p:cNvPicPr/>
            <p:nvPr/>
          </p:nvPicPr>
          <p:blipFill>
            <a:blip r:embed="rId7" cstate="print"/>
            <a:stretch>
              <a:fillRect/>
            </a:stretch>
          </p:blipFill>
          <p:spPr>
            <a:xfrm>
              <a:off x="547115" y="5375147"/>
              <a:ext cx="652284" cy="605053"/>
            </a:xfrm>
            <a:prstGeom prst="rect">
              <a:avLst/>
            </a:prstGeom>
          </p:spPr>
        </p:pic>
      </p:grpSp>
      <p:sp>
        <p:nvSpPr>
          <p:cNvPr id="19" name="object 19"/>
          <p:cNvSpPr txBox="1"/>
          <p:nvPr/>
        </p:nvSpPr>
        <p:spPr>
          <a:xfrm>
            <a:off x="1632204" y="5309616"/>
            <a:ext cx="722630" cy="508473"/>
          </a:xfrm>
          <a:prstGeom prst="rect">
            <a:avLst/>
          </a:prstGeom>
          <a:solidFill>
            <a:srgbClr val="FFFFFF"/>
          </a:solidFill>
          <a:ln w="9525">
            <a:solidFill>
              <a:srgbClr val="7E7E7E"/>
            </a:solidFill>
          </a:ln>
        </p:spPr>
        <p:txBody>
          <a:bodyPr vert="horz" wrap="square" lIns="0" tIns="137795" rIns="0" bIns="0" rtlCol="0">
            <a:spAutoFit/>
          </a:bodyPr>
          <a:lstStyle/>
          <a:p>
            <a:pPr marL="175895">
              <a:spcBef>
                <a:spcPts val="1085"/>
              </a:spcBef>
            </a:pPr>
            <a:r>
              <a:rPr sz="1200" spc="-20" dirty="0">
                <a:latin typeface="Meiryo UI"/>
                <a:cs typeface="Meiryo UI"/>
              </a:rPr>
              <a:t>ユース</a:t>
            </a:r>
            <a:endParaRPr sz="1200">
              <a:latin typeface="Meiryo UI"/>
              <a:cs typeface="Meiryo UI"/>
            </a:endParaRPr>
          </a:p>
          <a:p>
            <a:pPr marL="179070">
              <a:spcBef>
                <a:spcPts val="5"/>
              </a:spcBef>
            </a:pPr>
            <a:r>
              <a:rPr sz="1200" spc="-20" dirty="0">
                <a:latin typeface="Meiryo UI"/>
                <a:cs typeface="Meiryo UI"/>
              </a:rPr>
              <a:t>ケース</a:t>
            </a:r>
            <a:endParaRPr sz="1200">
              <a:latin typeface="Meiryo UI"/>
              <a:cs typeface="Meiryo UI"/>
            </a:endParaRPr>
          </a:p>
        </p:txBody>
      </p:sp>
      <p:sp>
        <p:nvSpPr>
          <p:cNvPr id="20" name="object 20"/>
          <p:cNvSpPr txBox="1"/>
          <p:nvPr/>
        </p:nvSpPr>
        <p:spPr>
          <a:xfrm>
            <a:off x="2470151" y="3166111"/>
            <a:ext cx="1407795" cy="228909"/>
          </a:xfrm>
          <a:prstGeom prst="rect">
            <a:avLst/>
          </a:prstGeom>
        </p:spPr>
        <p:txBody>
          <a:bodyPr vert="horz" wrap="square" lIns="0" tIns="13335" rIns="0" bIns="0" rtlCol="0">
            <a:spAutoFit/>
          </a:bodyPr>
          <a:lstStyle/>
          <a:p>
            <a:pPr marL="12700">
              <a:spcBef>
                <a:spcPts val="105"/>
              </a:spcBef>
            </a:pPr>
            <a:r>
              <a:rPr sz="1400" dirty="0">
                <a:latin typeface="Meiryo UI"/>
                <a:cs typeface="Meiryo UI"/>
              </a:rPr>
              <a:t>Coinbase,</a:t>
            </a:r>
            <a:r>
              <a:rPr sz="1400" spc="-30" dirty="0">
                <a:latin typeface="Meiryo UI"/>
                <a:cs typeface="Meiryo UI"/>
              </a:rPr>
              <a:t> </a:t>
            </a:r>
            <a:r>
              <a:rPr sz="1400" spc="-10" dirty="0">
                <a:latin typeface="Meiryo UI"/>
                <a:cs typeface="Meiryo UI"/>
              </a:rPr>
              <a:t>Circle</a:t>
            </a:r>
            <a:endParaRPr sz="1400">
              <a:latin typeface="Meiryo UI"/>
              <a:cs typeface="Meiryo UI"/>
            </a:endParaRPr>
          </a:p>
        </p:txBody>
      </p:sp>
      <p:grpSp>
        <p:nvGrpSpPr>
          <p:cNvPr id="21" name="object 21"/>
          <p:cNvGrpSpPr/>
          <p:nvPr/>
        </p:nvGrpSpPr>
        <p:grpSpPr>
          <a:xfrm>
            <a:off x="1569720" y="3024994"/>
            <a:ext cx="894715" cy="544830"/>
            <a:chOff x="426719" y="3024994"/>
            <a:chExt cx="894715" cy="544830"/>
          </a:xfrm>
        </p:grpSpPr>
        <p:pic>
          <p:nvPicPr>
            <p:cNvPr id="22" name="object 22"/>
            <p:cNvPicPr/>
            <p:nvPr/>
          </p:nvPicPr>
          <p:blipFill>
            <a:blip r:embed="rId8" cstate="print"/>
            <a:stretch>
              <a:fillRect/>
            </a:stretch>
          </p:blipFill>
          <p:spPr>
            <a:xfrm>
              <a:off x="467785" y="3024994"/>
              <a:ext cx="815518" cy="544285"/>
            </a:xfrm>
            <a:prstGeom prst="rect">
              <a:avLst/>
            </a:prstGeom>
          </p:spPr>
        </p:pic>
        <p:pic>
          <p:nvPicPr>
            <p:cNvPr id="23" name="object 23"/>
            <p:cNvPicPr/>
            <p:nvPr/>
          </p:nvPicPr>
          <p:blipFill>
            <a:blip r:embed="rId9" cstate="print"/>
            <a:stretch>
              <a:fillRect/>
            </a:stretch>
          </p:blipFill>
          <p:spPr>
            <a:xfrm>
              <a:off x="426719" y="3104349"/>
              <a:ext cx="894575" cy="422186"/>
            </a:xfrm>
            <a:prstGeom prst="rect">
              <a:avLst/>
            </a:prstGeom>
          </p:spPr>
        </p:pic>
      </p:grpSp>
      <p:sp>
        <p:nvSpPr>
          <p:cNvPr id="24" name="object 24"/>
          <p:cNvSpPr txBox="1"/>
          <p:nvPr/>
        </p:nvSpPr>
        <p:spPr>
          <a:xfrm>
            <a:off x="1632204" y="3037333"/>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管理主体</a:t>
            </a:r>
            <a:endParaRPr sz="1200">
              <a:latin typeface="Meiryo UI"/>
              <a:cs typeface="Meiryo UI"/>
            </a:endParaRPr>
          </a:p>
        </p:txBody>
      </p:sp>
      <p:sp>
        <p:nvSpPr>
          <p:cNvPr id="25" name="object 25"/>
          <p:cNvSpPr txBox="1"/>
          <p:nvPr/>
        </p:nvSpPr>
        <p:spPr>
          <a:xfrm>
            <a:off x="4996434" y="2138934"/>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6" name="object 26"/>
          <p:cNvSpPr/>
          <p:nvPr/>
        </p:nvSpPr>
        <p:spPr>
          <a:xfrm>
            <a:off x="5291328" y="1557527"/>
            <a:ext cx="0" cy="1342390"/>
          </a:xfrm>
          <a:custGeom>
            <a:avLst/>
            <a:gdLst/>
            <a:ahLst/>
            <a:cxnLst/>
            <a:rect l="l" t="t" r="r" b="b"/>
            <a:pathLst>
              <a:path h="1342389">
                <a:moveTo>
                  <a:pt x="0" y="0"/>
                </a:moveTo>
                <a:lnTo>
                  <a:pt x="0" y="1341882"/>
                </a:lnTo>
              </a:path>
            </a:pathLst>
          </a:custGeom>
          <a:ln w="9525">
            <a:solidFill>
              <a:srgbClr val="000000"/>
            </a:solidFill>
          </a:ln>
        </p:spPr>
        <p:txBody>
          <a:bodyPr wrap="square" lIns="0" tIns="0" rIns="0" bIns="0" rtlCol="0"/>
          <a:lstStyle/>
          <a:p>
            <a:endParaRPr/>
          </a:p>
        </p:txBody>
      </p:sp>
      <p:sp>
        <p:nvSpPr>
          <p:cNvPr id="27" name="object 27"/>
          <p:cNvSpPr txBox="1"/>
          <p:nvPr/>
        </p:nvSpPr>
        <p:spPr>
          <a:xfrm>
            <a:off x="5436489" y="1669795"/>
            <a:ext cx="5554980" cy="1383030"/>
          </a:xfrm>
          <a:prstGeom prst="rect">
            <a:avLst/>
          </a:prstGeom>
        </p:spPr>
        <p:txBody>
          <a:bodyPr vert="horz" wrap="square" lIns="0" tIns="13335" rIns="0" bIns="0" rtlCol="0">
            <a:spAutoFit/>
          </a:bodyPr>
          <a:lstStyle/>
          <a:p>
            <a:pPr marL="190500" marR="90805" indent="-178435">
              <a:spcBef>
                <a:spcPts val="105"/>
              </a:spcBef>
              <a:buFont typeface="Arial"/>
              <a:buChar char="•"/>
              <a:tabLst>
                <a:tab pos="191135" algn="l"/>
              </a:tabLst>
            </a:pPr>
            <a:r>
              <a:rPr sz="1400" spc="-10" dirty="0">
                <a:latin typeface="Meiryo UI"/>
                <a:cs typeface="Meiryo UI"/>
              </a:rPr>
              <a:t>現在出回っているUSD</a:t>
            </a:r>
            <a:r>
              <a:rPr sz="1400" spc="-20" dirty="0">
                <a:latin typeface="Meiryo UI"/>
                <a:cs typeface="Meiryo UI"/>
              </a:rPr>
              <a:t>にペッグしたステーブルコインの中では、現在第二位の取引量</a:t>
            </a:r>
            <a:endParaRPr sz="1400">
              <a:latin typeface="Meiryo UI"/>
              <a:cs typeface="Meiryo UI"/>
            </a:endParaRPr>
          </a:p>
          <a:p>
            <a:pPr marL="190500" marR="160020" indent="-178435">
              <a:spcBef>
                <a:spcPts val="300"/>
              </a:spcBef>
              <a:buFont typeface="Arial"/>
              <a:buChar char="•"/>
              <a:tabLst>
                <a:tab pos="191135" algn="l"/>
              </a:tabLst>
            </a:pPr>
            <a:r>
              <a:rPr sz="1400" dirty="0">
                <a:latin typeface="Meiryo UI"/>
                <a:cs typeface="Meiryo UI"/>
              </a:rPr>
              <a:t>Coinbase </a:t>
            </a:r>
            <a:r>
              <a:rPr sz="1400" spc="-10" dirty="0">
                <a:latin typeface="Meiryo UI"/>
                <a:cs typeface="Meiryo UI"/>
              </a:rPr>
              <a:t>Commerceの加盟店で決済が可能</a:t>
            </a:r>
            <a:r>
              <a:rPr sz="1400" spc="-15" dirty="0">
                <a:latin typeface="Meiryo UI"/>
                <a:cs typeface="Meiryo UI"/>
              </a:rPr>
              <a:t>（</a:t>
            </a:r>
            <a:r>
              <a:rPr sz="1400" spc="-5" dirty="0">
                <a:latin typeface="Meiryo UI"/>
                <a:cs typeface="Meiryo UI"/>
              </a:rPr>
              <a:t>現状は</a:t>
            </a:r>
            <a:r>
              <a:rPr sz="1400" spc="-10" dirty="0">
                <a:latin typeface="Meiryo UI"/>
                <a:cs typeface="Meiryo UI"/>
              </a:rPr>
              <a:t>Bitcoin</a:t>
            </a:r>
            <a:r>
              <a:rPr sz="1400" spc="-25" dirty="0">
                <a:latin typeface="Meiryo UI"/>
                <a:cs typeface="Meiryo UI"/>
              </a:rPr>
              <a:t>での決</a:t>
            </a:r>
            <a:r>
              <a:rPr sz="1400" spc="-5" dirty="0">
                <a:latin typeface="Meiryo UI"/>
                <a:cs typeface="Meiryo UI"/>
              </a:rPr>
              <a:t>済が中心だが、</a:t>
            </a:r>
            <a:r>
              <a:rPr sz="1400" spc="-10" dirty="0">
                <a:latin typeface="Meiryo UI"/>
                <a:cs typeface="Meiryo UI"/>
              </a:rPr>
              <a:t>USDC</a:t>
            </a:r>
            <a:r>
              <a:rPr sz="1400" spc="-15" dirty="0">
                <a:latin typeface="Meiryo UI"/>
                <a:cs typeface="Meiryo UI"/>
              </a:rPr>
              <a:t>での決済も増えつつあるとの</a:t>
            </a:r>
            <a:r>
              <a:rPr sz="1400" spc="-10" dirty="0">
                <a:latin typeface="Meiryo UI"/>
                <a:cs typeface="Meiryo UI"/>
              </a:rPr>
              <a:t>Coinbase</a:t>
            </a:r>
            <a:r>
              <a:rPr sz="1400" spc="-20" dirty="0">
                <a:latin typeface="Meiryo UI"/>
                <a:cs typeface="Meiryo UI"/>
              </a:rPr>
              <a:t>説明)</a:t>
            </a:r>
            <a:endParaRPr sz="1400">
              <a:latin typeface="Meiryo UI"/>
              <a:cs typeface="Meiryo UI"/>
            </a:endParaRPr>
          </a:p>
          <a:p>
            <a:pPr marL="190500" indent="-178435">
              <a:spcBef>
                <a:spcPts val="300"/>
              </a:spcBef>
              <a:buFont typeface="Arial"/>
              <a:buChar char="•"/>
              <a:tabLst>
                <a:tab pos="191135" algn="l"/>
              </a:tabLst>
            </a:pPr>
            <a:r>
              <a:rPr sz="1400" spc="-10" dirty="0">
                <a:latin typeface="Meiryo UI"/>
                <a:cs typeface="Meiryo UI"/>
              </a:rPr>
              <a:t>USDC</a:t>
            </a:r>
            <a:r>
              <a:rPr sz="1400" spc="-20" dirty="0">
                <a:latin typeface="Meiryo UI"/>
                <a:cs typeface="Meiryo UI"/>
              </a:rPr>
              <a:t>の裏付けとなる米ドルの準備金残高は月次で外部監査を受けており、</a:t>
            </a:r>
            <a:endParaRPr sz="1400">
              <a:latin typeface="Meiryo UI"/>
              <a:cs typeface="Meiryo UI"/>
            </a:endParaRPr>
          </a:p>
          <a:p>
            <a:pPr marL="190500"/>
            <a:r>
              <a:rPr sz="1400" spc="-20" dirty="0">
                <a:latin typeface="Meiryo UI"/>
                <a:cs typeface="Meiryo UI"/>
              </a:rPr>
              <a:t>監査報告書も公開される</a:t>
            </a:r>
            <a:r>
              <a:rPr sz="1400" dirty="0">
                <a:latin typeface="Meiryo UI"/>
                <a:cs typeface="Meiryo UI"/>
              </a:rPr>
              <a:t>（</a:t>
            </a:r>
            <a:r>
              <a:rPr sz="1400" spc="-10" dirty="0">
                <a:latin typeface="Meiryo UI"/>
                <a:cs typeface="Meiryo UI"/>
              </a:rPr>
              <a:t>下図の</a:t>
            </a:r>
            <a:r>
              <a:rPr sz="1400" b="1" spc="-10" dirty="0">
                <a:solidFill>
                  <a:srgbClr val="006FC0"/>
                </a:solidFill>
                <a:latin typeface="Meiryo UI"/>
                <a:cs typeface="Meiryo UI"/>
              </a:rPr>
              <a:t>青矢印</a:t>
            </a:r>
            <a:r>
              <a:rPr sz="1400" spc="-50" dirty="0">
                <a:latin typeface="Meiryo UI"/>
                <a:cs typeface="Meiryo UI"/>
              </a:rPr>
              <a:t>)</a:t>
            </a:r>
            <a:endParaRPr sz="1400">
              <a:latin typeface="Meiryo UI"/>
              <a:cs typeface="Meiryo UI"/>
            </a:endParaRPr>
          </a:p>
        </p:txBody>
      </p:sp>
      <p:sp>
        <p:nvSpPr>
          <p:cNvPr id="28" name="object 28"/>
          <p:cNvSpPr txBox="1"/>
          <p:nvPr/>
        </p:nvSpPr>
        <p:spPr>
          <a:xfrm>
            <a:off x="2470150" y="5404205"/>
            <a:ext cx="739140" cy="453390"/>
          </a:xfrm>
          <a:prstGeom prst="rect">
            <a:avLst/>
          </a:prstGeom>
        </p:spPr>
        <p:txBody>
          <a:bodyPr vert="horz" wrap="square" lIns="0" tIns="13335" rIns="0" bIns="0" rtlCol="0">
            <a:spAutoFit/>
          </a:bodyPr>
          <a:lstStyle/>
          <a:p>
            <a:pPr marL="12700">
              <a:spcBef>
                <a:spcPts val="105"/>
              </a:spcBef>
            </a:pPr>
            <a:r>
              <a:rPr sz="1400" spc="-20" dirty="0">
                <a:latin typeface="Meiryo UI"/>
                <a:cs typeface="Meiryo UI"/>
              </a:rPr>
              <a:t>日常決済</a:t>
            </a:r>
            <a:endParaRPr sz="1400">
              <a:latin typeface="Meiryo UI"/>
              <a:cs typeface="Meiryo UI"/>
            </a:endParaRPr>
          </a:p>
          <a:p>
            <a:pPr marL="12700"/>
            <a:r>
              <a:rPr sz="1400" spc="-25" dirty="0">
                <a:latin typeface="Meiryo UI"/>
                <a:cs typeface="Meiryo UI"/>
              </a:rPr>
              <a:t>送金</a:t>
            </a:r>
            <a:endParaRPr sz="1400">
              <a:latin typeface="Meiryo UI"/>
              <a:cs typeface="Meiryo UI"/>
            </a:endParaRPr>
          </a:p>
        </p:txBody>
      </p:sp>
      <p:grpSp>
        <p:nvGrpSpPr>
          <p:cNvPr id="29" name="object 29"/>
          <p:cNvGrpSpPr/>
          <p:nvPr/>
        </p:nvGrpSpPr>
        <p:grpSpPr>
          <a:xfrm>
            <a:off x="1586483" y="5990845"/>
            <a:ext cx="867410" cy="718185"/>
            <a:chOff x="443483" y="5990844"/>
            <a:chExt cx="867410" cy="718185"/>
          </a:xfrm>
        </p:grpSpPr>
        <p:pic>
          <p:nvPicPr>
            <p:cNvPr id="30" name="object 30"/>
            <p:cNvPicPr/>
            <p:nvPr/>
          </p:nvPicPr>
          <p:blipFill>
            <a:blip r:embed="rId10" cstate="print"/>
            <a:stretch>
              <a:fillRect/>
            </a:stretch>
          </p:blipFill>
          <p:spPr>
            <a:xfrm>
              <a:off x="460247" y="5990844"/>
              <a:ext cx="835164" cy="717804"/>
            </a:xfrm>
            <a:prstGeom prst="rect">
              <a:avLst/>
            </a:prstGeom>
          </p:spPr>
        </p:pic>
        <p:pic>
          <p:nvPicPr>
            <p:cNvPr id="31" name="object 31"/>
            <p:cNvPicPr/>
            <p:nvPr/>
          </p:nvPicPr>
          <p:blipFill>
            <a:blip r:embed="rId11" cstate="print"/>
            <a:stretch>
              <a:fillRect/>
            </a:stretch>
          </p:blipFill>
          <p:spPr>
            <a:xfrm>
              <a:off x="443483" y="6161532"/>
              <a:ext cx="867143" cy="422186"/>
            </a:xfrm>
            <a:prstGeom prst="rect">
              <a:avLst/>
            </a:prstGeom>
          </p:spPr>
        </p:pic>
      </p:grpSp>
      <p:sp>
        <p:nvSpPr>
          <p:cNvPr id="32" name="object 32"/>
          <p:cNvSpPr txBox="1"/>
          <p:nvPr/>
        </p:nvSpPr>
        <p:spPr>
          <a:xfrm>
            <a:off x="1633727" y="6021323"/>
            <a:ext cx="723900" cy="409086"/>
          </a:xfrm>
          <a:prstGeom prst="rect">
            <a:avLst/>
          </a:prstGeom>
          <a:solidFill>
            <a:srgbClr val="FFFFFF"/>
          </a:solidFill>
          <a:ln w="9525">
            <a:solidFill>
              <a:srgbClr val="7E7E7E"/>
            </a:solidFill>
          </a:ln>
        </p:spPr>
        <p:txBody>
          <a:bodyPr vert="horz" wrap="square" lIns="0" tIns="1270" rIns="0" bIns="0" rtlCol="0">
            <a:spAutoFit/>
          </a:bodyPr>
          <a:lstStyle/>
          <a:p>
            <a:pPr>
              <a:spcBef>
                <a:spcPts val="10"/>
              </a:spcBef>
            </a:pPr>
            <a:endParaRPr sz="1450">
              <a:latin typeface="Times New Roman"/>
              <a:cs typeface="Times New Roman"/>
            </a:endParaRPr>
          </a:p>
          <a:p>
            <a:pPr marL="70485"/>
            <a:r>
              <a:rPr sz="1200" spc="-15" dirty="0">
                <a:latin typeface="Meiryo UI"/>
                <a:cs typeface="Meiryo UI"/>
              </a:rPr>
              <a:t>ステータス</a:t>
            </a:r>
            <a:endParaRPr sz="1200">
              <a:latin typeface="Meiryo UI"/>
              <a:cs typeface="Meiryo UI"/>
            </a:endParaRPr>
          </a:p>
        </p:txBody>
      </p:sp>
      <p:sp>
        <p:nvSpPr>
          <p:cNvPr id="33" name="object 33"/>
          <p:cNvSpPr txBox="1"/>
          <p:nvPr/>
        </p:nvSpPr>
        <p:spPr>
          <a:xfrm>
            <a:off x="2472690" y="6206439"/>
            <a:ext cx="560705" cy="228268"/>
          </a:xfrm>
          <a:prstGeom prst="rect">
            <a:avLst/>
          </a:prstGeom>
        </p:spPr>
        <p:txBody>
          <a:bodyPr vert="horz" wrap="square" lIns="0" tIns="12700" rIns="0" bIns="0" rtlCol="0">
            <a:spAutoFit/>
          </a:bodyPr>
          <a:lstStyle/>
          <a:p>
            <a:pPr marL="12700">
              <a:spcBef>
                <a:spcPts val="100"/>
              </a:spcBef>
            </a:pPr>
            <a:r>
              <a:rPr sz="1400" spc="-20" dirty="0">
                <a:latin typeface="Meiryo UI"/>
                <a:cs typeface="Meiryo UI"/>
              </a:rPr>
              <a:t>実運用</a:t>
            </a:r>
            <a:endParaRPr sz="1400">
              <a:latin typeface="Meiryo UI"/>
              <a:cs typeface="Meiryo UI"/>
            </a:endParaRPr>
          </a:p>
        </p:txBody>
      </p:sp>
      <p:sp>
        <p:nvSpPr>
          <p:cNvPr id="34" name="object 34"/>
          <p:cNvSpPr txBox="1"/>
          <p:nvPr/>
        </p:nvSpPr>
        <p:spPr>
          <a:xfrm>
            <a:off x="2470150" y="4688205"/>
            <a:ext cx="2018030" cy="452755"/>
          </a:xfrm>
          <a:prstGeom prst="rect">
            <a:avLst/>
          </a:prstGeom>
        </p:spPr>
        <p:txBody>
          <a:bodyPr vert="horz" wrap="square" lIns="0" tIns="12700" rIns="0" bIns="0" rtlCol="0">
            <a:spAutoFit/>
          </a:bodyPr>
          <a:lstStyle/>
          <a:p>
            <a:pPr marL="12700" marR="5080">
              <a:spcBef>
                <a:spcPts val="100"/>
              </a:spcBef>
            </a:pPr>
            <a:r>
              <a:rPr sz="1400" spc="-10" dirty="0">
                <a:latin typeface="Meiryo UI"/>
                <a:cs typeface="Meiryo UI"/>
              </a:rPr>
              <a:t>Coinbase/Circle/centre </a:t>
            </a:r>
            <a:r>
              <a:rPr sz="1400" dirty="0">
                <a:latin typeface="Meiryo UI"/>
                <a:cs typeface="Meiryo UI"/>
              </a:rPr>
              <a:t>Grant</a:t>
            </a:r>
            <a:r>
              <a:rPr sz="1400" spc="-50" dirty="0">
                <a:latin typeface="Meiryo UI"/>
                <a:cs typeface="Meiryo UI"/>
              </a:rPr>
              <a:t> </a:t>
            </a:r>
            <a:r>
              <a:rPr sz="1400" dirty="0">
                <a:latin typeface="Meiryo UI"/>
                <a:cs typeface="Meiryo UI"/>
              </a:rPr>
              <a:t>Thornton</a:t>
            </a:r>
            <a:r>
              <a:rPr sz="1400" spc="-40" dirty="0">
                <a:latin typeface="Meiryo UI"/>
                <a:cs typeface="Meiryo UI"/>
              </a:rPr>
              <a:t> </a:t>
            </a:r>
            <a:r>
              <a:rPr sz="1400" spc="-25" dirty="0">
                <a:latin typeface="Meiryo UI"/>
                <a:cs typeface="Meiryo UI"/>
              </a:rPr>
              <a:t>LLP</a:t>
            </a:r>
            <a:endParaRPr sz="1400">
              <a:latin typeface="Meiryo UI"/>
              <a:cs typeface="Meiryo UI"/>
            </a:endParaRPr>
          </a:p>
        </p:txBody>
      </p:sp>
      <p:sp>
        <p:nvSpPr>
          <p:cNvPr id="35" name="object 35"/>
          <p:cNvSpPr txBox="1"/>
          <p:nvPr/>
        </p:nvSpPr>
        <p:spPr>
          <a:xfrm>
            <a:off x="2470151" y="3670172"/>
            <a:ext cx="725805"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ステーブル</a:t>
            </a:r>
            <a:endParaRPr sz="1400">
              <a:latin typeface="Meiryo UI"/>
              <a:cs typeface="Meiryo UI"/>
            </a:endParaRPr>
          </a:p>
        </p:txBody>
      </p:sp>
      <p:grpSp>
        <p:nvGrpSpPr>
          <p:cNvPr id="36" name="object 36"/>
          <p:cNvGrpSpPr/>
          <p:nvPr/>
        </p:nvGrpSpPr>
        <p:grpSpPr>
          <a:xfrm>
            <a:off x="1569720" y="3515855"/>
            <a:ext cx="894715" cy="570230"/>
            <a:chOff x="426719" y="3515855"/>
            <a:chExt cx="894715" cy="570230"/>
          </a:xfrm>
        </p:grpSpPr>
        <p:pic>
          <p:nvPicPr>
            <p:cNvPr id="37" name="object 37"/>
            <p:cNvPicPr/>
            <p:nvPr/>
          </p:nvPicPr>
          <p:blipFill>
            <a:blip r:embed="rId12" cstate="print"/>
            <a:stretch>
              <a:fillRect/>
            </a:stretch>
          </p:blipFill>
          <p:spPr>
            <a:xfrm>
              <a:off x="458723" y="3515855"/>
              <a:ext cx="833640" cy="569988"/>
            </a:xfrm>
            <a:prstGeom prst="rect">
              <a:avLst/>
            </a:prstGeom>
          </p:spPr>
        </p:pic>
        <p:pic>
          <p:nvPicPr>
            <p:cNvPr id="38" name="object 38"/>
            <p:cNvPicPr/>
            <p:nvPr/>
          </p:nvPicPr>
          <p:blipFill>
            <a:blip r:embed="rId13" cstate="print"/>
            <a:stretch>
              <a:fillRect/>
            </a:stretch>
          </p:blipFill>
          <p:spPr>
            <a:xfrm>
              <a:off x="426719" y="3611841"/>
              <a:ext cx="894575" cy="422186"/>
            </a:xfrm>
            <a:prstGeom prst="rect">
              <a:avLst/>
            </a:prstGeom>
          </p:spPr>
        </p:pic>
      </p:grpSp>
      <p:sp>
        <p:nvSpPr>
          <p:cNvPr id="39" name="object 39"/>
          <p:cNvSpPr txBox="1"/>
          <p:nvPr/>
        </p:nvSpPr>
        <p:spPr>
          <a:xfrm>
            <a:off x="1632204" y="3546347"/>
            <a:ext cx="722630" cy="324448"/>
          </a:xfrm>
          <a:prstGeom prst="rect">
            <a:avLst/>
          </a:prstGeom>
          <a:solidFill>
            <a:srgbClr val="FFFFFF"/>
          </a:solidFill>
          <a:ln w="9525">
            <a:solidFill>
              <a:srgbClr val="7E7E7E"/>
            </a:solidFill>
          </a:ln>
        </p:spPr>
        <p:txBody>
          <a:bodyPr vert="horz" wrap="square" lIns="0" tIns="138430" rIns="0" bIns="0" rtlCol="0">
            <a:spAutoFit/>
          </a:bodyPr>
          <a:lstStyle/>
          <a:p>
            <a:pPr marL="55880">
              <a:spcBef>
                <a:spcPts val="1090"/>
              </a:spcBef>
            </a:pPr>
            <a:r>
              <a:rPr sz="1200" spc="-15" dirty="0">
                <a:latin typeface="Meiryo UI"/>
                <a:cs typeface="Meiryo UI"/>
              </a:rPr>
              <a:t>分類名称</a:t>
            </a:r>
            <a:endParaRPr sz="1200">
              <a:latin typeface="Meiryo UI"/>
              <a:cs typeface="Meiryo UI"/>
            </a:endParaRPr>
          </a:p>
        </p:txBody>
      </p:sp>
      <p:sp>
        <p:nvSpPr>
          <p:cNvPr id="40" name="object 40"/>
          <p:cNvSpPr txBox="1"/>
          <p:nvPr/>
        </p:nvSpPr>
        <p:spPr>
          <a:xfrm>
            <a:off x="4998211" y="4516628"/>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41" name="object 41"/>
          <p:cNvSpPr/>
          <p:nvPr/>
        </p:nvSpPr>
        <p:spPr>
          <a:xfrm>
            <a:off x="5292852" y="3165349"/>
            <a:ext cx="0" cy="3164205"/>
          </a:xfrm>
          <a:custGeom>
            <a:avLst/>
            <a:gdLst/>
            <a:ahLst/>
            <a:cxnLst/>
            <a:rect l="l" t="t" r="r" b="b"/>
            <a:pathLst>
              <a:path h="3164204">
                <a:moveTo>
                  <a:pt x="0" y="0"/>
                </a:moveTo>
                <a:lnTo>
                  <a:pt x="0" y="3163595"/>
                </a:lnTo>
              </a:path>
            </a:pathLst>
          </a:custGeom>
          <a:ln w="9525">
            <a:solidFill>
              <a:srgbClr val="000000"/>
            </a:solidFill>
          </a:ln>
        </p:spPr>
        <p:txBody>
          <a:bodyPr wrap="square" lIns="0" tIns="0" rIns="0" bIns="0" rtlCol="0"/>
          <a:lstStyle/>
          <a:p>
            <a:endParaRPr/>
          </a:p>
        </p:txBody>
      </p:sp>
      <p:sp>
        <p:nvSpPr>
          <p:cNvPr id="42" name="object 42"/>
          <p:cNvSpPr txBox="1"/>
          <p:nvPr/>
        </p:nvSpPr>
        <p:spPr>
          <a:xfrm>
            <a:off x="8100821" y="3331846"/>
            <a:ext cx="2763520" cy="2853055"/>
          </a:xfrm>
          <a:prstGeom prst="rect">
            <a:avLst/>
          </a:prstGeom>
        </p:spPr>
        <p:txBody>
          <a:bodyPr vert="horz" wrap="square" lIns="0" tIns="50800" rIns="0" bIns="0" rtlCol="0">
            <a:spAutoFit/>
          </a:bodyPr>
          <a:lstStyle/>
          <a:p>
            <a:pPr marL="190500" indent="-178435" algn="just">
              <a:spcBef>
                <a:spcPts val="400"/>
              </a:spcBef>
              <a:buFont typeface="Wingdings"/>
              <a:buChar char=""/>
              <a:tabLst>
                <a:tab pos="191135" algn="l"/>
              </a:tabLst>
            </a:pPr>
            <a:r>
              <a:rPr sz="1200" b="1" spc="-10" dirty="0">
                <a:latin typeface="Meiryo UI"/>
                <a:cs typeface="Meiryo UI"/>
              </a:rPr>
              <a:t>発行(償還は逆の動き)</a:t>
            </a:r>
            <a:endParaRPr sz="1200">
              <a:latin typeface="Meiryo UI"/>
              <a:cs typeface="Meiryo UI"/>
            </a:endParaRPr>
          </a:p>
          <a:p>
            <a:pPr marL="370205" marR="5080" lvl="1" indent="-178435" algn="just">
              <a:spcBef>
                <a:spcPts val="300"/>
              </a:spcBef>
              <a:buFont typeface="Wingdings"/>
              <a:buChar char=""/>
              <a:tabLst>
                <a:tab pos="370840" algn="l"/>
              </a:tabLst>
            </a:pPr>
            <a:r>
              <a:rPr sz="1200" spc="-10" dirty="0">
                <a:latin typeface="Meiryo UI"/>
                <a:cs typeface="Meiryo UI"/>
              </a:rPr>
              <a:t>centre</a:t>
            </a:r>
            <a:r>
              <a:rPr sz="1200" spc="-5" dirty="0">
                <a:latin typeface="Meiryo UI"/>
                <a:cs typeface="Meiryo UI"/>
              </a:rPr>
              <a:t>より</a:t>
            </a:r>
            <a:r>
              <a:rPr sz="1200" spc="-10" dirty="0">
                <a:latin typeface="Meiryo UI"/>
                <a:cs typeface="Meiryo UI"/>
              </a:rPr>
              <a:t>USDC発行認可を受けた事</a:t>
            </a:r>
            <a:r>
              <a:rPr sz="1200" dirty="0">
                <a:latin typeface="Meiryo UI"/>
                <a:cs typeface="Meiryo UI"/>
              </a:rPr>
              <a:t>業体の銀行口座へ</a:t>
            </a:r>
            <a:r>
              <a:rPr sz="1200" spc="-10" dirty="0">
                <a:latin typeface="Meiryo UI"/>
                <a:cs typeface="Meiryo UI"/>
              </a:rPr>
              <a:t>USD</a:t>
            </a:r>
            <a:r>
              <a:rPr sz="1200" dirty="0">
                <a:latin typeface="Meiryo UI"/>
                <a:cs typeface="Meiryo UI"/>
              </a:rPr>
              <a:t>送金（</a:t>
            </a:r>
            <a:r>
              <a:rPr sz="1200" spc="-20" dirty="0">
                <a:latin typeface="Meiryo UI"/>
                <a:cs typeface="Meiryo UI"/>
              </a:rPr>
              <a:t>現状、</a:t>
            </a:r>
            <a:r>
              <a:rPr sz="1200" spc="-50" dirty="0">
                <a:latin typeface="Meiryo UI"/>
                <a:cs typeface="Meiryo UI"/>
              </a:rPr>
              <a:t> </a:t>
            </a:r>
            <a:r>
              <a:rPr sz="1200" spc="-10" dirty="0">
                <a:latin typeface="Meiryo UI"/>
                <a:cs typeface="Meiryo UI"/>
              </a:rPr>
              <a:t>Coinbase</a:t>
            </a:r>
            <a:r>
              <a:rPr sz="1200" spc="-5" dirty="0">
                <a:latin typeface="Meiryo UI"/>
                <a:cs typeface="Meiryo UI"/>
              </a:rPr>
              <a:t>または</a:t>
            </a:r>
            <a:r>
              <a:rPr sz="1200" spc="-10" dirty="0">
                <a:latin typeface="Meiryo UI"/>
                <a:cs typeface="Meiryo UI"/>
              </a:rPr>
              <a:t>Circle）</a:t>
            </a:r>
            <a:endParaRPr sz="1200">
              <a:latin typeface="Meiryo UI"/>
              <a:cs typeface="Meiryo UI"/>
            </a:endParaRPr>
          </a:p>
          <a:p>
            <a:pPr marL="370840" lvl="1" indent="-178435" algn="just">
              <a:spcBef>
                <a:spcPts val="300"/>
              </a:spcBef>
              <a:buFont typeface="Wingdings"/>
              <a:buChar char=""/>
              <a:tabLst>
                <a:tab pos="370840" algn="l"/>
              </a:tabLst>
            </a:pPr>
            <a:r>
              <a:rPr sz="1200" dirty="0">
                <a:latin typeface="Meiryo UI"/>
                <a:cs typeface="Meiryo UI"/>
              </a:rPr>
              <a:t>事業体は</a:t>
            </a:r>
            <a:r>
              <a:rPr sz="1200" spc="-10" dirty="0">
                <a:latin typeface="Meiryo UI"/>
                <a:cs typeface="Meiryo UI"/>
              </a:rPr>
              <a:t>USDC</a:t>
            </a:r>
            <a:r>
              <a:rPr sz="1200" spc="-15" dirty="0">
                <a:latin typeface="Meiryo UI"/>
                <a:cs typeface="Meiryo UI"/>
              </a:rPr>
              <a:t>を発行・送付するよう</a:t>
            </a:r>
            <a:endParaRPr sz="1200">
              <a:latin typeface="Meiryo UI"/>
              <a:cs typeface="Meiryo UI"/>
            </a:endParaRPr>
          </a:p>
          <a:p>
            <a:pPr marL="370205"/>
            <a:r>
              <a:rPr sz="1200" spc="-10" dirty="0">
                <a:latin typeface="Meiryo UI"/>
                <a:cs typeface="Meiryo UI"/>
              </a:rPr>
              <a:t>centre</a:t>
            </a:r>
            <a:r>
              <a:rPr sz="1200" spc="-30" dirty="0">
                <a:latin typeface="Meiryo UI"/>
                <a:cs typeface="Meiryo UI"/>
              </a:rPr>
              <a:t>へ指図</a:t>
            </a:r>
            <a:endParaRPr sz="1200">
              <a:latin typeface="Meiryo UI"/>
              <a:cs typeface="Meiryo UI"/>
            </a:endParaRPr>
          </a:p>
          <a:p>
            <a:pPr marL="370205" marR="55880" lvl="1" indent="-178435">
              <a:spcBef>
                <a:spcPts val="300"/>
              </a:spcBef>
              <a:buFont typeface="Wingdings"/>
              <a:buChar char=""/>
              <a:tabLst>
                <a:tab pos="370840" algn="l"/>
              </a:tabLst>
            </a:pPr>
            <a:r>
              <a:rPr sz="1200" spc="-5" dirty="0">
                <a:latin typeface="Meiryo UI"/>
                <a:cs typeface="Meiryo UI"/>
              </a:rPr>
              <a:t>スマートコントラクト経由で</a:t>
            </a:r>
            <a:r>
              <a:rPr sz="1200" spc="-10" dirty="0">
                <a:latin typeface="Meiryo UI"/>
                <a:cs typeface="Meiryo UI"/>
              </a:rPr>
              <a:t>USDC</a:t>
            </a:r>
            <a:r>
              <a:rPr sz="1200" spc="-20" dirty="0">
                <a:latin typeface="Meiryo UI"/>
                <a:cs typeface="Meiryo UI"/>
              </a:rPr>
              <a:t>をユー</a:t>
            </a:r>
            <a:r>
              <a:rPr sz="1200" dirty="0">
                <a:latin typeface="Meiryo UI"/>
                <a:cs typeface="Meiryo UI"/>
              </a:rPr>
              <a:t>ザーの</a:t>
            </a:r>
            <a:r>
              <a:rPr sz="1200" spc="-10" dirty="0">
                <a:latin typeface="Meiryo UI"/>
                <a:cs typeface="Meiryo UI"/>
              </a:rPr>
              <a:t>wallet</a:t>
            </a:r>
            <a:r>
              <a:rPr sz="1200" spc="-20" dirty="0">
                <a:latin typeface="Meiryo UI"/>
                <a:cs typeface="Meiryo UI"/>
              </a:rPr>
              <a:t>に送付</a:t>
            </a:r>
            <a:endParaRPr sz="1200">
              <a:latin typeface="Meiryo UI"/>
              <a:cs typeface="Meiryo UI"/>
            </a:endParaRPr>
          </a:p>
          <a:p>
            <a:pPr marL="192405" indent="-180340">
              <a:spcBef>
                <a:spcPts val="300"/>
              </a:spcBef>
              <a:buFont typeface="Wingdings"/>
              <a:buChar char=""/>
              <a:tabLst>
                <a:tab pos="193040" algn="l"/>
              </a:tabLst>
            </a:pPr>
            <a:r>
              <a:rPr sz="1200" b="1" spc="-15" dirty="0">
                <a:latin typeface="Meiryo UI"/>
                <a:cs typeface="Meiryo UI"/>
              </a:rPr>
              <a:t>日常決済/送金</a:t>
            </a:r>
            <a:endParaRPr sz="1200">
              <a:latin typeface="Meiryo UI"/>
              <a:cs typeface="Meiryo UI"/>
            </a:endParaRPr>
          </a:p>
          <a:p>
            <a:pPr marL="370205" marR="34290" lvl="1" indent="-178435" algn="just">
              <a:spcBef>
                <a:spcPts val="300"/>
              </a:spcBef>
              <a:buFont typeface="Wingdings"/>
              <a:buChar char=""/>
              <a:tabLst>
                <a:tab pos="370840" algn="l"/>
              </a:tabLst>
            </a:pPr>
            <a:r>
              <a:rPr sz="1200" dirty="0">
                <a:latin typeface="Meiryo UI"/>
                <a:cs typeface="Meiryo UI"/>
              </a:rPr>
              <a:t>ユーザはCoinbase </a:t>
            </a:r>
            <a:r>
              <a:rPr sz="1200" spc="-10" dirty="0">
                <a:latin typeface="Meiryo UI"/>
                <a:cs typeface="Meiryo UI"/>
              </a:rPr>
              <a:t>Commerce</a:t>
            </a:r>
            <a:r>
              <a:rPr sz="1200" spc="-25" dirty="0">
                <a:latin typeface="Meiryo UI"/>
                <a:cs typeface="Meiryo UI"/>
              </a:rPr>
              <a:t>加盟</a:t>
            </a:r>
            <a:r>
              <a:rPr sz="1200" dirty="0">
                <a:latin typeface="Meiryo UI"/>
                <a:cs typeface="Meiryo UI"/>
              </a:rPr>
              <a:t>店で</a:t>
            </a:r>
            <a:r>
              <a:rPr sz="1200" spc="-10" dirty="0">
                <a:latin typeface="Meiryo UI"/>
                <a:cs typeface="Meiryo UI"/>
              </a:rPr>
              <a:t>QR</a:t>
            </a:r>
            <a:r>
              <a:rPr sz="1200" spc="-15" dirty="0">
                <a:latin typeface="Meiryo UI"/>
                <a:cs typeface="Meiryo UI"/>
              </a:rPr>
              <a:t>コード、アドレス指定による決済</a:t>
            </a:r>
            <a:r>
              <a:rPr sz="1200" spc="-30" dirty="0">
                <a:latin typeface="Meiryo UI"/>
                <a:cs typeface="Meiryo UI"/>
              </a:rPr>
              <a:t>可能</a:t>
            </a:r>
            <a:endParaRPr sz="1200">
              <a:latin typeface="Meiryo UI"/>
              <a:cs typeface="Meiryo UI"/>
            </a:endParaRPr>
          </a:p>
          <a:p>
            <a:pPr marL="370205" marR="43815" lvl="1" indent="-178435" algn="just">
              <a:spcBef>
                <a:spcPts val="305"/>
              </a:spcBef>
              <a:buFont typeface="Wingdings"/>
              <a:buChar char=""/>
              <a:tabLst>
                <a:tab pos="370840" algn="l"/>
              </a:tabLst>
            </a:pPr>
            <a:r>
              <a:rPr sz="1200" spc="-10" dirty="0">
                <a:latin typeface="Meiryo UI"/>
                <a:cs typeface="Meiryo UI"/>
              </a:rPr>
              <a:t>ERC20</a:t>
            </a:r>
            <a:r>
              <a:rPr sz="1200" dirty="0">
                <a:latin typeface="Meiryo UI"/>
                <a:cs typeface="Meiryo UI"/>
              </a:rPr>
              <a:t>規格に準拠する</a:t>
            </a:r>
            <a:r>
              <a:rPr sz="1200" spc="-10" dirty="0">
                <a:latin typeface="Meiryo UI"/>
                <a:cs typeface="Meiryo UI"/>
              </a:rPr>
              <a:t>wallet</a:t>
            </a:r>
            <a:r>
              <a:rPr sz="1200" spc="-20" dirty="0">
                <a:latin typeface="Meiryo UI"/>
                <a:cs typeface="Meiryo UI"/>
              </a:rPr>
              <a:t>同士で</a:t>
            </a:r>
            <a:r>
              <a:rPr sz="1200" dirty="0">
                <a:latin typeface="Meiryo UI"/>
                <a:cs typeface="Meiryo UI"/>
              </a:rPr>
              <a:t>あれば自由に送金可能（転々流通</a:t>
            </a:r>
            <a:r>
              <a:rPr sz="1200" spc="-50" dirty="0">
                <a:latin typeface="Meiryo UI"/>
                <a:cs typeface="Meiryo UI"/>
              </a:rPr>
              <a:t>）</a:t>
            </a:r>
            <a:endParaRPr sz="1200">
              <a:latin typeface="Meiryo UI"/>
              <a:cs typeface="Meiryo UI"/>
            </a:endParaRPr>
          </a:p>
        </p:txBody>
      </p:sp>
      <p:grpSp>
        <p:nvGrpSpPr>
          <p:cNvPr id="43" name="object 43"/>
          <p:cNvGrpSpPr/>
          <p:nvPr/>
        </p:nvGrpSpPr>
        <p:grpSpPr>
          <a:xfrm>
            <a:off x="5388865" y="3357371"/>
            <a:ext cx="2707005" cy="2964180"/>
            <a:chOff x="4245864" y="3357371"/>
            <a:chExt cx="2707005" cy="2964180"/>
          </a:xfrm>
        </p:grpSpPr>
        <p:sp>
          <p:nvSpPr>
            <p:cNvPr id="44" name="object 44"/>
            <p:cNvSpPr/>
            <p:nvPr/>
          </p:nvSpPr>
          <p:spPr>
            <a:xfrm>
              <a:off x="4245864" y="3357371"/>
              <a:ext cx="2707005" cy="2964180"/>
            </a:xfrm>
            <a:custGeom>
              <a:avLst/>
              <a:gdLst/>
              <a:ahLst/>
              <a:cxnLst/>
              <a:rect l="l" t="t" r="r" b="b"/>
              <a:pathLst>
                <a:path w="2707004" h="2964179">
                  <a:moveTo>
                    <a:pt x="2706624" y="0"/>
                  </a:moveTo>
                  <a:lnTo>
                    <a:pt x="0" y="0"/>
                  </a:lnTo>
                  <a:lnTo>
                    <a:pt x="0" y="2964179"/>
                  </a:lnTo>
                  <a:lnTo>
                    <a:pt x="2706624" y="2964179"/>
                  </a:lnTo>
                  <a:lnTo>
                    <a:pt x="2706624" y="0"/>
                  </a:lnTo>
                  <a:close/>
                </a:path>
              </a:pathLst>
            </a:custGeom>
            <a:solidFill>
              <a:srgbClr val="F1F1F1"/>
            </a:solidFill>
          </p:spPr>
          <p:txBody>
            <a:bodyPr wrap="square" lIns="0" tIns="0" rIns="0" bIns="0" rtlCol="0"/>
            <a:lstStyle/>
            <a:p>
              <a:endParaRPr/>
            </a:p>
          </p:txBody>
        </p:sp>
        <p:sp>
          <p:nvSpPr>
            <p:cNvPr id="45" name="object 45"/>
            <p:cNvSpPr/>
            <p:nvPr/>
          </p:nvSpPr>
          <p:spPr>
            <a:xfrm>
              <a:off x="4314444" y="3733799"/>
              <a:ext cx="2563495" cy="2182495"/>
            </a:xfrm>
            <a:custGeom>
              <a:avLst/>
              <a:gdLst/>
              <a:ahLst/>
              <a:cxnLst/>
              <a:rect l="l" t="t" r="r" b="b"/>
              <a:pathLst>
                <a:path w="2563495" h="2182495">
                  <a:moveTo>
                    <a:pt x="2563368" y="0"/>
                  </a:moveTo>
                  <a:lnTo>
                    <a:pt x="0" y="0"/>
                  </a:lnTo>
                  <a:lnTo>
                    <a:pt x="0" y="2182368"/>
                  </a:lnTo>
                  <a:lnTo>
                    <a:pt x="2563368" y="2182368"/>
                  </a:lnTo>
                  <a:lnTo>
                    <a:pt x="2563368" y="0"/>
                  </a:lnTo>
                  <a:close/>
                </a:path>
              </a:pathLst>
            </a:custGeom>
            <a:solidFill>
              <a:srgbClr val="D9D9D9"/>
            </a:solidFill>
          </p:spPr>
          <p:txBody>
            <a:bodyPr wrap="square" lIns="0" tIns="0" rIns="0" bIns="0" rtlCol="0"/>
            <a:lstStyle/>
            <a:p>
              <a:endParaRPr/>
            </a:p>
          </p:txBody>
        </p:sp>
        <p:sp>
          <p:nvSpPr>
            <p:cNvPr id="46" name="object 46"/>
            <p:cNvSpPr/>
            <p:nvPr/>
          </p:nvSpPr>
          <p:spPr>
            <a:xfrm>
              <a:off x="4314444" y="3733799"/>
              <a:ext cx="2563495" cy="2182495"/>
            </a:xfrm>
            <a:custGeom>
              <a:avLst/>
              <a:gdLst/>
              <a:ahLst/>
              <a:cxnLst/>
              <a:rect l="l" t="t" r="r" b="b"/>
              <a:pathLst>
                <a:path w="2563495" h="2182495">
                  <a:moveTo>
                    <a:pt x="0" y="2182368"/>
                  </a:moveTo>
                  <a:lnTo>
                    <a:pt x="2563368" y="2182368"/>
                  </a:lnTo>
                  <a:lnTo>
                    <a:pt x="2563368" y="0"/>
                  </a:lnTo>
                  <a:lnTo>
                    <a:pt x="0" y="0"/>
                  </a:lnTo>
                  <a:lnTo>
                    <a:pt x="0" y="2182368"/>
                  </a:lnTo>
                  <a:close/>
                </a:path>
              </a:pathLst>
            </a:custGeom>
            <a:ln w="12700">
              <a:solidFill>
                <a:srgbClr val="BCBCBC"/>
              </a:solidFill>
            </a:ln>
          </p:spPr>
          <p:txBody>
            <a:bodyPr wrap="square" lIns="0" tIns="0" rIns="0" bIns="0" rtlCol="0"/>
            <a:lstStyle/>
            <a:p>
              <a:endParaRPr/>
            </a:p>
          </p:txBody>
        </p:sp>
        <p:pic>
          <p:nvPicPr>
            <p:cNvPr id="47" name="object 47"/>
            <p:cNvPicPr/>
            <p:nvPr/>
          </p:nvPicPr>
          <p:blipFill>
            <a:blip r:embed="rId14" cstate="print"/>
            <a:stretch>
              <a:fillRect/>
            </a:stretch>
          </p:blipFill>
          <p:spPr>
            <a:xfrm>
              <a:off x="5433060" y="5378195"/>
              <a:ext cx="295656" cy="295656"/>
            </a:xfrm>
            <a:prstGeom prst="rect">
              <a:avLst/>
            </a:prstGeom>
          </p:spPr>
        </p:pic>
        <p:pic>
          <p:nvPicPr>
            <p:cNvPr id="48" name="object 48"/>
            <p:cNvPicPr/>
            <p:nvPr/>
          </p:nvPicPr>
          <p:blipFill>
            <a:blip r:embed="rId14" cstate="print"/>
            <a:stretch>
              <a:fillRect/>
            </a:stretch>
          </p:blipFill>
          <p:spPr>
            <a:xfrm>
              <a:off x="4340352" y="4517135"/>
              <a:ext cx="295655" cy="295656"/>
            </a:xfrm>
            <a:prstGeom prst="rect">
              <a:avLst/>
            </a:prstGeom>
          </p:spPr>
        </p:pic>
        <p:sp>
          <p:nvSpPr>
            <p:cNvPr id="49" name="object 49"/>
            <p:cNvSpPr/>
            <p:nvPr/>
          </p:nvSpPr>
          <p:spPr>
            <a:xfrm>
              <a:off x="4488942" y="4115561"/>
              <a:ext cx="1716405" cy="1410335"/>
            </a:xfrm>
            <a:custGeom>
              <a:avLst/>
              <a:gdLst/>
              <a:ahLst/>
              <a:cxnLst/>
              <a:rect l="l" t="t" r="r" b="b"/>
              <a:pathLst>
                <a:path w="1716404" h="1410335">
                  <a:moveTo>
                    <a:pt x="452628" y="0"/>
                  </a:moveTo>
                  <a:lnTo>
                    <a:pt x="373634" y="54229"/>
                  </a:lnTo>
                  <a:lnTo>
                    <a:pt x="398729" y="68122"/>
                  </a:lnTo>
                  <a:lnTo>
                    <a:pt x="176847" y="469315"/>
                  </a:lnTo>
                  <a:lnTo>
                    <a:pt x="151765" y="455422"/>
                  </a:lnTo>
                  <a:lnTo>
                    <a:pt x="147866" y="550151"/>
                  </a:lnTo>
                  <a:lnTo>
                    <a:pt x="147828" y="551307"/>
                  </a:lnTo>
                  <a:lnTo>
                    <a:pt x="148780" y="550659"/>
                  </a:lnTo>
                  <a:lnTo>
                    <a:pt x="233299" y="593598"/>
                  </a:lnTo>
                  <a:lnTo>
                    <a:pt x="233464" y="565124"/>
                  </a:lnTo>
                  <a:lnTo>
                    <a:pt x="333502" y="565785"/>
                  </a:lnTo>
                  <a:lnTo>
                    <a:pt x="333629" y="537210"/>
                  </a:lnTo>
                  <a:lnTo>
                    <a:pt x="233629" y="536549"/>
                  </a:lnTo>
                  <a:lnTo>
                    <a:pt x="233807" y="507873"/>
                  </a:lnTo>
                  <a:lnTo>
                    <a:pt x="153644" y="547306"/>
                  </a:lnTo>
                  <a:lnTo>
                    <a:pt x="226822" y="496951"/>
                  </a:lnTo>
                  <a:lnTo>
                    <a:pt x="224523" y="495681"/>
                  </a:lnTo>
                  <a:lnTo>
                    <a:pt x="201866" y="483158"/>
                  </a:lnTo>
                  <a:lnTo>
                    <a:pt x="423646" y="81915"/>
                  </a:lnTo>
                  <a:lnTo>
                    <a:pt x="448691" y="95758"/>
                  </a:lnTo>
                  <a:lnTo>
                    <a:pt x="450329" y="55626"/>
                  </a:lnTo>
                  <a:lnTo>
                    <a:pt x="452628" y="0"/>
                  </a:lnTo>
                  <a:close/>
                </a:path>
                <a:path w="1716404" h="1410335">
                  <a:moveTo>
                    <a:pt x="533654" y="538734"/>
                  </a:moveTo>
                  <a:lnTo>
                    <a:pt x="419354" y="537845"/>
                  </a:lnTo>
                  <a:lnTo>
                    <a:pt x="419227" y="566420"/>
                  </a:lnTo>
                  <a:lnTo>
                    <a:pt x="533527" y="567309"/>
                  </a:lnTo>
                  <a:lnTo>
                    <a:pt x="533654" y="538734"/>
                  </a:lnTo>
                  <a:close/>
                </a:path>
                <a:path w="1716404" h="1410335">
                  <a:moveTo>
                    <a:pt x="733679" y="540131"/>
                  </a:moveTo>
                  <a:lnTo>
                    <a:pt x="619379" y="539369"/>
                  </a:lnTo>
                  <a:lnTo>
                    <a:pt x="619252" y="567944"/>
                  </a:lnTo>
                  <a:lnTo>
                    <a:pt x="733552" y="568706"/>
                  </a:lnTo>
                  <a:lnTo>
                    <a:pt x="733679" y="540131"/>
                  </a:lnTo>
                  <a:close/>
                </a:path>
                <a:path w="1716404" h="1410335">
                  <a:moveTo>
                    <a:pt x="933704" y="541655"/>
                  </a:moveTo>
                  <a:lnTo>
                    <a:pt x="819404" y="540766"/>
                  </a:lnTo>
                  <a:lnTo>
                    <a:pt x="819277" y="569341"/>
                  </a:lnTo>
                  <a:lnTo>
                    <a:pt x="933450" y="570230"/>
                  </a:lnTo>
                  <a:lnTo>
                    <a:pt x="933704" y="541655"/>
                  </a:lnTo>
                  <a:close/>
                </a:path>
                <a:path w="1716404" h="1410335">
                  <a:moveTo>
                    <a:pt x="945261" y="1410081"/>
                  </a:moveTo>
                  <a:lnTo>
                    <a:pt x="929576" y="1378585"/>
                  </a:lnTo>
                  <a:lnTo>
                    <a:pt x="902589" y="1324356"/>
                  </a:lnTo>
                  <a:lnTo>
                    <a:pt x="885393" y="1347177"/>
                  </a:lnTo>
                  <a:lnTo>
                    <a:pt x="77050" y="738200"/>
                  </a:lnTo>
                  <a:lnTo>
                    <a:pt x="83515" y="729615"/>
                  </a:lnTo>
                  <a:lnTo>
                    <a:pt x="94234" y="715391"/>
                  </a:lnTo>
                  <a:lnTo>
                    <a:pt x="0" y="697992"/>
                  </a:lnTo>
                  <a:lnTo>
                    <a:pt x="42672" y="783844"/>
                  </a:lnTo>
                  <a:lnTo>
                    <a:pt x="59918" y="760945"/>
                  </a:lnTo>
                  <a:lnTo>
                    <a:pt x="868197" y="1369999"/>
                  </a:lnTo>
                  <a:lnTo>
                    <a:pt x="851027" y="1392809"/>
                  </a:lnTo>
                  <a:lnTo>
                    <a:pt x="945261" y="1410081"/>
                  </a:lnTo>
                  <a:close/>
                </a:path>
                <a:path w="1716404" h="1410335">
                  <a:moveTo>
                    <a:pt x="1133729" y="543052"/>
                  </a:moveTo>
                  <a:lnTo>
                    <a:pt x="1019429" y="542290"/>
                  </a:lnTo>
                  <a:lnTo>
                    <a:pt x="1019175" y="570865"/>
                  </a:lnTo>
                  <a:lnTo>
                    <a:pt x="1133475" y="571627"/>
                  </a:lnTo>
                  <a:lnTo>
                    <a:pt x="1133729" y="543052"/>
                  </a:lnTo>
                  <a:close/>
                </a:path>
                <a:path w="1716404" h="1410335">
                  <a:moveTo>
                    <a:pt x="1333754" y="544576"/>
                  </a:moveTo>
                  <a:lnTo>
                    <a:pt x="1219454" y="543687"/>
                  </a:lnTo>
                  <a:lnTo>
                    <a:pt x="1219200" y="572262"/>
                  </a:lnTo>
                  <a:lnTo>
                    <a:pt x="1333500" y="573151"/>
                  </a:lnTo>
                  <a:lnTo>
                    <a:pt x="1333754" y="544576"/>
                  </a:lnTo>
                  <a:close/>
                </a:path>
                <a:path w="1716404" h="1410335">
                  <a:moveTo>
                    <a:pt x="1533779" y="545973"/>
                  </a:moveTo>
                  <a:lnTo>
                    <a:pt x="1419479" y="545211"/>
                  </a:lnTo>
                  <a:lnTo>
                    <a:pt x="1419225" y="573786"/>
                  </a:lnTo>
                  <a:lnTo>
                    <a:pt x="1533525" y="574548"/>
                  </a:lnTo>
                  <a:lnTo>
                    <a:pt x="1533779" y="545973"/>
                  </a:lnTo>
                  <a:close/>
                </a:path>
                <a:path w="1716404" h="1410335">
                  <a:moveTo>
                    <a:pt x="1688249" y="575437"/>
                  </a:moveTo>
                  <a:lnTo>
                    <a:pt x="1644904" y="575437"/>
                  </a:lnTo>
                  <a:lnTo>
                    <a:pt x="1630629" y="575437"/>
                  </a:lnTo>
                  <a:lnTo>
                    <a:pt x="1630426" y="603885"/>
                  </a:lnTo>
                  <a:lnTo>
                    <a:pt x="1688249" y="575437"/>
                  </a:lnTo>
                  <a:close/>
                </a:path>
                <a:path w="1716404" h="1410335">
                  <a:moveTo>
                    <a:pt x="1716405" y="561594"/>
                  </a:moveTo>
                  <a:lnTo>
                    <a:pt x="1631061" y="518160"/>
                  </a:lnTo>
                  <a:lnTo>
                    <a:pt x="1630845" y="546722"/>
                  </a:lnTo>
                  <a:lnTo>
                    <a:pt x="1619504" y="546608"/>
                  </a:lnTo>
                  <a:lnTo>
                    <a:pt x="1619250" y="575183"/>
                  </a:lnTo>
                  <a:lnTo>
                    <a:pt x="1630629" y="575297"/>
                  </a:lnTo>
                  <a:lnTo>
                    <a:pt x="1644904" y="575437"/>
                  </a:lnTo>
                  <a:lnTo>
                    <a:pt x="1688541" y="575297"/>
                  </a:lnTo>
                  <a:lnTo>
                    <a:pt x="1716405" y="561594"/>
                  </a:lnTo>
                  <a:close/>
                </a:path>
              </a:pathLst>
            </a:custGeom>
            <a:solidFill>
              <a:srgbClr val="000000"/>
            </a:solidFill>
          </p:spPr>
          <p:txBody>
            <a:bodyPr wrap="square" lIns="0" tIns="0" rIns="0" bIns="0" rtlCol="0"/>
            <a:lstStyle/>
            <a:p>
              <a:endParaRPr/>
            </a:p>
          </p:txBody>
        </p:sp>
      </p:grpSp>
      <p:sp>
        <p:nvSpPr>
          <p:cNvPr id="50" name="object 50"/>
          <p:cNvSpPr txBox="1"/>
          <p:nvPr/>
        </p:nvSpPr>
        <p:spPr>
          <a:xfrm>
            <a:off x="6116066" y="4978145"/>
            <a:ext cx="549275" cy="175048"/>
          </a:xfrm>
          <a:prstGeom prst="rect">
            <a:avLst/>
          </a:prstGeom>
        </p:spPr>
        <p:txBody>
          <a:bodyPr vert="horz" wrap="square" lIns="0" tIns="13335" rIns="0" bIns="0" rtlCol="0">
            <a:spAutoFit/>
          </a:bodyPr>
          <a:lstStyle/>
          <a:p>
            <a:pPr>
              <a:spcBef>
                <a:spcPts val="105"/>
              </a:spcBef>
            </a:pPr>
            <a:r>
              <a:rPr sz="1050" spc="-15" dirty="0">
                <a:solidFill>
                  <a:srgbClr val="7E7E7E"/>
                </a:solidFill>
                <a:latin typeface="Meiryo UI"/>
                <a:cs typeface="Meiryo UI"/>
              </a:rPr>
              <a:t>転々流通</a:t>
            </a:r>
            <a:endParaRPr sz="1050">
              <a:latin typeface="Meiryo UI"/>
              <a:cs typeface="Meiryo UI"/>
            </a:endParaRPr>
          </a:p>
        </p:txBody>
      </p:sp>
      <p:pic>
        <p:nvPicPr>
          <p:cNvPr id="51" name="object 51"/>
          <p:cNvPicPr/>
          <p:nvPr/>
        </p:nvPicPr>
        <p:blipFill>
          <a:blip r:embed="rId15" cstate="print"/>
          <a:stretch>
            <a:fillRect/>
          </a:stretch>
        </p:blipFill>
        <p:spPr>
          <a:xfrm>
            <a:off x="1632205" y="2133601"/>
            <a:ext cx="986027" cy="356615"/>
          </a:xfrm>
          <a:prstGeom prst="rect">
            <a:avLst/>
          </a:prstGeom>
        </p:spPr>
      </p:pic>
      <p:pic>
        <p:nvPicPr>
          <p:cNvPr id="52" name="object 52"/>
          <p:cNvPicPr/>
          <p:nvPr/>
        </p:nvPicPr>
        <p:blipFill>
          <a:blip r:embed="rId16" cstate="print"/>
          <a:stretch>
            <a:fillRect/>
          </a:stretch>
        </p:blipFill>
        <p:spPr>
          <a:xfrm>
            <a:off x="2761488" y="2125979"/>
            <a:ext cx="760476" cy="361188"/>
          </a:xfrm>
          <a:prstGeom prst="rect">
            <a:avLst/>
          </a:prstGeom>
        </p:spPr>
      </p:pic>
      <p:pic>
        <p:nvPicPr>
          <p:cNvPr id="53" name="object 53"/>
          <p:cNvPicPr/>
          <p:nvPr/>
        </p:nvPicPr>
        <p:blipFill>
          <a:blip r:embed="rId17" cstate="print"/>
          <a:stretch>
            <a:fillRect/>
          </a:stretch>
        </p:blipFill>
        <p:spPr>
          <a:xfrm>
            <a:off x="3640836" y="2153412"/>
            <a:ext cx="909827" cy="320039"/>
          </a:xfrm>
          <a:prstGeom prst="rect">
            <a:avLst/>
          </a:prstGeom>
        </p:spPr>
      </p:pic>
      <p:grpSp>
        <p:nvGrpSpPr>
          <p:cNvPr id="54" name="object 54"/>
          <p:cNvGrpSpPr/>
          <p:nvPr/>
        </p:nvGrpSpPr>
        <p:grpSpPr>
          <a:xfrm>
            <a:off x="5653457" y="3979164"/>
            <a:ext cx="2096135" cy="1840864"/>
            <a:chOff x="4510456" y="3979164"/>
            <a:chExt cx="2096135" cy="1840864"/>
          </a:xfrm>
        </p:grpSpPr>
        <p:sp>
          <p:nvSpPr>
            <p:cNvPr id="55" name="object 55"/>
            <p:cNvSpPr/>
            <p:nvPr/>
          </p:nvSpPr>
          <p:spPr>
            <a:xfrm>
              <a:off x="4510455" y="4457826"/>
              <a:ext cx="2096135" cy="1362075"/>
            </a:xfrm>
            <a:custGeom>
              <a:avLst/>
              <a:gdLst/>
              <a:ahLst/>
              <a:cxnLst/>
              <a:rect l="l" t="t" r="r" b="b"/>
              <a:pathLst>
                <a:path w="2096134" h="1362075">
                  <a:moveTo>
                    <a:pt x="381368" y="1002893"/>
                  </a:moveTo>
                  <a:lnTo>
                    <a:pt x="380149" y="994956"/>
                  </a:lnTo>
                  <a:lnTo>
                    <a:pt x="184480" y="994956"/>
                  </a:lnTo>
                  <a:lnTo>
                    <a:pt x="184480" y="1028496"/>
                  </a:lnTo>
                  <a:lnTo>
                    <a:pt x="178892" y="1140269"/>
                  </a:lnTo>
                  <a:lnTo>
                    <a:pt x="172313" y="1178420"/>
                  </a:lnTo>
                  <a:lnTo>
                    <a:pt x="156527" y="1184986"/>
                  </a:lnTo>
                  <a:lnTo>
                    <a:pt x="147840" y="1183220"/>
                  </a:lnTo>
                  <a:lnTo>
                    <a:pt x="140728" y="1178420"/>
                  </a:lnTo>
                  <a:lnTo>
                    <a:pt x="135928" y="1171308"/>
                  </a:lnTo>
                  <a:lnTo>
                    <a:pt x="134162" y="1162621"/>
                  </a:lnTo>
                  <a:lnTo>
                    <a:pt x="134162" y="1140269"/>
                  </a:lnTo>
                  <a:lnTo>
                    <a:pt x="139750" y="1028496"/>
                  </a:lnTo>
                  <a:lnTo>
                    <a:pt x="184480" y="1028496"/>
                  </a:lnTo>
                  <a:lnTo>
                    <a:pt x="184480" y="994956"/>
                  </a:lnTo>
                  <a:lnTo>
                    <a:pt x="100622" y="994956"/>
                  </a:lnTo>
                  <a:lnTo>
                    <a:pt x="100622" y="1028496"/>
                  </a:lnTo>
                  <a:lnTo>
                    <a:pt x="89446" y="1140269"/>
                  </a:lnTo>
                  <a:lnTo>
                    <a:pt x="82867" y="1178420"/>
                  </a:lnTo>
                  <a:lnTo>
                    <a:pt x="67081" y="1184986"/>
                  </a:lnTo>
                  <a:lnTo>
                    <a:pt x="58394" y="1183220"/>
                  </a:lnTo>
                  <a:lnTo>
                    <a:pt x="51282" y="1178420"/>
                  </a:lnTo>
                  <a:lnTo>
                    <a:pt x="46482" y="1171308"/>
                  </a:lnTo>
                  <a:lnTo>
                    <a:pt x="44716" y="1162621"/>
                  </a:lnTo>
                  <a:lnTo>
                    <a:pt x="44716" y="1140269"/>
                  </a:lnTo>
                  <a:lnTo>
                    <a:pt x="55892" y="1028496"/>
                  </a:lnTo>
                  <a:lnTo>
                    <a:pt x="100622" y="1028496"/>
                  </a:lnTo>
                  <a:lnTo>
                    <a:pt x="100622" y="994956"/>
                  </a:lnTo>
                  <a:lnTo>
                    <a:pt x="22352" y="994956"/>
                  </a:lnTo>
                  <a:lnTo>
                    <a:pt x="0" y="1140269"/>
                  </a:lnTo>
                  <a:lnTo>
                    <a:pt x="0" y="1162621"/>
                  </a:lnTo>
                  <a:lnTo>
                    <a:pt x="1765" y="1171308"/>
                  </a:lnTo>
                  <a:lnTo>
                    <a:pt x="6565" y="1178420"/>
                  </a:lnTo>
                  <a:lnTo>
                    <a:pt x="13677" y="1183220"/>
                  </a:lnTo>
                  <a:lnTo>
                    <a:pt x="22352" y="1184986"/>
                  </a:lnTo>
                  <a:lnTo>
                    <a:pt x="22352" y="1361897"/>
                  </a:lnTo>
                  <a:lnTo>
                    <a:pt x="67081" y="1317167"/>
                  </a:lnTo>
                  <a:lnTo>
                    <a:pt x="67081" y="1229690"/>
                  </a:lnTo>
                  <a:lnTo>
                    <a:pt x="154559" y="1229690"/>
                  </a:lnTo>
                  <a:lnTo>
                    <a:pt x="199263" y="1184986"/>
                  </a:lnTo>
                  <a:lnTo>
                    <a:pt x="223608" y="1160640"/>
                  </a:lnTo>
                  <a:lnTo>
                    <a:pt x="223608" y="1140269"/>
                  </a:lnTo>
                  <a:lnTo>
                    <a:pt x="218020" y="1028496"/>
                  </a:lnTo>
                  <a:lnTo>
                    <a:pt x="262750" y="1028496"/>
                  </a:lnTo>
                  <a:lnTo>
                    <a:pt x="267169" y="1117079"/>
                  </a:lnTo>
                  <a:lnTo>
                    <a:pt x="306781" y="1077468"/>
                  </a:lnTo>
                  <a:lnTo>
                    <a:pt x="301879" y="1028496"/>
                  </a:lnTo>
                  <a:lnTo>
                    <a:pt x="346595" y="1028496"/>
                  </a:lnTo>
                  <a:lnTo>
                    <a:pt x="347433" y="1036815"/>
                  </a:lnTo>
                  <a:lnTo>
                    <a:pt x="355752" y="1028496"/>
                  </a:lnTo>
                  <a:lnTo>
                    <a:pt x="381368" y="1002893"/>
                  </a:lnTo>
                  <a:close/>
                </a:path>
                <a:path w="2096134" h="1362075">
                  <a:moveTo>
                    <a:pt x="2096084" y="403758"/>
                  </a:moveTo>
                  <a:lnTo>
                    <a:pt x="2075103" y="403758"/>
                  </a:lnTo>
                  <a:lnTo>
                    <a:pt x="2075103" y="372287"/>
                  </a:lnTo>
                  <a:lnTo>
                    <a:pt x="2075103" y="340829"/>
                  </a:lnTo>
                  <a:lnTo>
                    <a:pt x="2075103" y="52438"/>
                  </a:lnTo>
                  <a:lnTo>
                    <a:pt x="2059368" y="52438"/>
                  </a:lnTo>
                  <a:lnTo>
                    <a:pt x="2059368" y="20967"/>
                  </a:lnTo>
                  <a:lnTo>
                    <a:pt x="2043633" y="20967"/>
                  </a:lnTo>
                  <a:lnTo>
                    <a:pt x="2043633" y="0"/>
                  </a:lnTo>
                  <a:lnTo>
                    <a:pt x="2038388" y="0"/>
                  </a:lnTo>
                  <a:lnTo>
                    <a:pt x="2038388" y="89141"/>
                  </a:lnTo>
                  <a:lnTo>
                    <a:pt x="2038388" y="120599"/>
                  </a:lnTo>
                  <a:lnTo>
                    <a:pt x="2038388" y="372287"/>
                  </a:lnTo>
                  <a:lnTo>
                    <a:pt x="2006917" y="372287"/>
                  </a:lnTo>
                  <a:lnTo>
                    <a:pt x="2006917" y="340829"/>
                  </a:lnTo>
                  <a:lnTo>
                    <a:pt x="2038388" y="340829"/>
                  </a:lnTo>
                  <a:lnTo>
                    <a:pt x="2038388" y="288391"/>
                  </a:lnTo>
                  <a:lnTo>
                    <a:pt x="2006917" y="288391"/>
                  </a:lnTo>
                  <a:lnTo>
                    <a:pt x="2006917" y="256933"/>
                  </a:lnTo>
                  <a:lnTo>
                    <a:pt x="2038388" y="256933"/>
                  </a:lnTo>
                  <a:lnTo>
                    <a:pt x="2038388" y="204495"/>
                  </a:lnTo>
                  <a:lnTo>
                    <a:pt x="2006917" y="204495"/>
                  </a:lnTo>
                  <a:lnTo>
                    <a:pt x="2006917" y="173037"/>
                  </a:lnTo>
                  <a:lnTo>
                    <a:pt x="2038388" y="173037"/>
                  </a:lnTo>
                  <a:lnTo>
                    <a:pt x="2038388" y="120599"/>
                  </a:lnTo>
                  <a:lnTo>
                    <a:pt x="2006917" y="120599"/>
                  </a:lnTo>
                  <a:lnTo>
                    <a:pt x="2006917" y="89141"/>
                  </a:lnTo>
                  <a:lnTo>
                    <a:pt x="2038388" y="89141"/>
                  </a:lnTo>
                  <a:lnTo>
                    <a:pt x="2038388" y="0"/>
                  </a:lnTo>
                  <a:lnTo>
                    <a:pt x="1964956" y="0"/>
                  </a:lnTo>
                  <a:lnTo>
                    <a:pt x="1964956" y="89141"/>
                  </a:lnTo>
                  <a:lnTo>
                    <a:pt x="1964956" y="120599"/>
                  </a:lnTo>
                  <a:lnTo>
                    <a:pt x="1964956" y="403758"/>
                  </a:lnTo>
                  <a:lnTo>
                    <a:pt x="1933486" y="403758"/>
                  </a:lnTo>
                  <a:lnTo>
                    <a:pt x="1933486" y="372287"/>
                  </a:lnTo>
                  <a:lnTo>
                    <a:pt x="1933486" y="340829"/>
                  </a:lnTo>
                  <a:lnTo>
                    <a:pt x="1964956" y="340829"/>
                  </a:lnTo>
                  <a:lnTo>
                    <a:pt x="1964956" y="288391"/>
                  </a:lnTo>
                  <a:lnTo>
                    <a:pt x="1933486" y="288391"/>
                  </a:lnTo>
                  <a:lnTo>
                    <a:pt x="1933486" y="256933"/>
                  </a:lnTo>
                  <a:lnTo>
                    <a:pt x="1964956" y="256933"/>
                  </a:lnTo>
                  <a:lnTo>
                    <a:pt x="1964956" y="204495"/>
                  </a:lnTo>
                  <a:lnTo>
                    <a:pt x="1933486" y="204495"/>
                  </a:lnTo>
                  <a:lnTo>
                    <a:pt x="1933486" y="173037"/>
                  </a:lnTo>
                  <a:lnTo>
                    <a:pt x="1964956" y="173037"/>
                  </a:lnTo>
                  <a:lnTo>
                    <a:pt x="1964956" y="120599"/>
                  </a:lnTo>
                  <a:lnTo>
                    <a:pt x="1933486" y="120599"/>
                  </a:lnTo>
                  <a:lnTo>
                    <a:pt x="1933486" y="89141"/>
                  </a:lnTo>
                  <a:lnTo>
                    <a:pt x="1964956" y="89141"/>
                  </a:lnTo>
                  <a:lnTo>
                    <a:pt x="1964956" y="0"/>
                  </a:lnTo>
                  <a:lnTo>
                    <a:pt x="1891525" y="0"/>
                  </a:lnTo>
                  <a:lnTo>
                    <a:pt x="1891525" y="89141"/>
                  </a:lnTo>
                  <a:lnTo>
                    <a:pt x="1891525" y="120599"/>
                  </a:lnTo>
                  <a:lnTo>
                    <a:pt x="1891525" y="372287"/>
                  </a:lnTo>
                  <a:lnTo>
                    <a:pt x="1860054" y="372287"/>
                  </a:lnTo>
                  <a:lnTo>
                    <a:pt x="1860054" y="340829"/>
                  </a:lnTo>
                  <a:lnTo>
                    <a:pt x="1891525" y="340829"/>
                  </a:lnTo>
                  <a:lnTo>
                    <a:pt x="1891525" y="288391"/>
                  </a:lnTo>
                  <a:lnTo>
                    <a:pt x="1860054" y="288391"/>
                  </a:lnTo>
                  <a:lnTo>
                    <a:pt x="1860054" y="256933"/>
                  </a:lnTo>
                  <a:lnTo>
                    <a:pt x="1891525" y="256933"/>
                  </a:lnTo>
                  <a:lnTo>
                    <a:pt x="1891525" y="204495"/>
                  </a:lnTo>
                  <a:lnTo>
                    <a:pt x="1860054" y="204495"/>
                  </a:lnTo>
                  <a:lnTo>
                    <a:pt x="1860054" y="173037"/>
                  </a:lnTo>
                  <a:lnTo>
                    <a:pt x="1891525" y="173037"/>
                  </a:lnTo>
                  <a:lnTo>
                    <a:pt x="1891525" y="120599"/>
                  </a:lnTo>
                  <a:lnTo>
                    <a:pt x="1860054" y="120599"/>
                  </a:lnTo>
                  <a:lnTo>
                    <a:pt x="1860054" y="89141"/>
                  </a:lnTo>
                  <a:lnTo>
                    <a:pt x="1891525" y="89141"/>
                  </a:lnTo>
                  <a:lnTo>
                    <a:pt x="1891525" y="0"/>
                  </a:lnTo>
                  <a:lnTo>
                    <a:pt x="1854809" y="0"/>
                  </a:lnTo>
                  <a:lnTo>
                    <a:pt x="1854809" y="20967"/>
                  </a:lnTo>
                  <a:lnTo>
                    <a:pt x="1839074" y="20967"/>
                  </a:lnTo>
                  <a:lnTo>
                    <a:pt x="1839074" y="52438"/>
                  </a:lnTo>
                  <a:lnTo>
                    <a:pt x="1823339" y="52438"/>
                  </a:lnTo>
                  <a:lnTo>
                    <a:pt x="1823339" y="403758"/>
                  </a:lnTo>
                  <a:lnTo>
                    <a:pt x="1802358" y="403758"/>
                  </a:lnTo>
                  <a:lnTo>
                    <a:pt x="1802358" y="440461"/>
                  </a:lnTo>
                  <a:lnTo>
                    <a:pt x="2096084" y="440461"/>
                  </a:lnTo>
                  <a:lnTo>
                    <a:pt x="2096084" y="403758"/>
                  </a:lnTo>
                  <a:close/>
                </a:path>
              </a:pathLst>
            </a:custGeom>
            <a:solidFill>
              <a:srgbClr val="000000"/>
            </a:solidFill>
          </p:spPr>
          <p:txBody>
            <a:bodyPr wrap="square" lIns="0" tIns="0" rIns="0" bIns="0" rtlCol="0"/>
            <a:lstStyle/>
            <a:p>
              <a:endParaRPr/>
            </a:p>
          </p:txBody>
        </p:sp>
        <p:pic>
          <p:nvPicPr>
            <p:cNvPr id="56" name="object 56"/>
            <p:cNvPicPr/>
            <p:nvPr/>
          </p:nvPicPr>
          <p:blipFill>
            <a:blip r:embed="rId17" cstate="print"/>
            <a:stretch>
              <a:fillRect/>
            </a:stretch>
          </p:blipFill>
          <p:spPr>
            <a:xfrm>
              <a:off x="4940807" y="3979164"/>
              <a:ext cx="763524" cy="269748"/>
            </a:xfrm>
            <a:prstGeom prst="rect">
              <a:avLst/>
            </a:prstGeom>
          </p:spPr>
        </p:pic>
        <p:sp>
          <p:nvSpPr>
            <p:cNvPr id="57" name="object 57"/>
            <p:cNvSpPr/>
            <p:nvPr/>
          </p:nvSpPr>
          <p:spPr>
            <a:xfrm>
              <a:off x="5705094" y="4108323"/>
              <a:ext cx="760095" cy="328930"/>
            </a:xfrm>
            <a:custGeom>
              <a:avLst/>
              <a:gdLst/>
              <a:ahLst/>
              <a:cxnLst/>
              <a:rect l="l" t="t" r="r" b="b"/>
              <a:pathLst>
                <a:path w="760095" h="328929">
                  <a:moveTo>
                    <a:pt x="653795" y="259206"/>
                  </a:moveTo>
                  <a:lnTo>
                    <a:pt x="643001" y="285622"/>
                  </a:lnTo>
                  <a:lnTo>
                    <a:pt x="748791" y="328802"/>
                  </a:lnTo>
                  <a:lnTo>
                    <a:pt x="759586" y="302387"/>
                  </a:lnTo>
                  <a:lnTo>
                    <a:pt x="653795" y="259206"/>
                  </a:lnTo>
                  <a:close/>
                </a:path>
                <a:path w="760095" h="328929">
                  <a:moveTo>
                    <a:pt x="468756" y="183387"/>
                  </a:moveTo>
                  <a:lnTo>
                    <a:pt x="457834" y="209931"/>
                  </a:lnTo>
                  <a:lnTo>
                    <a:pt x="563626" y="253110"/>
                  </a:lnTo>
                  <a:lnTo>
                    <a:pt x="574547" y="226694"/>
                  </a:lnTo>
                  <a:lnTo>
                    <a:pt x="468756" y="183387"/>
                  </a:lnTo>
                  <a:close/>
                </a:path>
                <a:path w="760095" h="328929">
                  <a:moveTo>
                    <a:pt x="283590" y="107695"/>
                  </a:moveTo>
                  <a:lnTo>
                    <a:pt x="272795" y="134238"/>
                  </a:lnTo>
                  <a:lnTo>
                    <a:pt x="378586" y="177419"/>
                  </a:lnTo>
                  <a:lnTo>
                    <a:pt x="389381" y="151002"/>
                  </a:lnTo>
                  <a:lnTo>
                    <a:pt x="283590" y="107695"/>
                  </a:lnTo>
                  <a:close/>
                </a:path>
                <a:path w="760095" h="328929">
                  <a:moveTo>
                    <a:pt x="98425" y="32003"/>
                  </a:moveTo>
                  <a:lnTo>
                    <a:pt x="87629" y="58546"/>
                  </a:lnTo>
                  <a:lnTo>
                    <a:pt x="193420" y="101726"/>
                  </a:lnTo>
                  <a:lnTo>
                    <a:pt x="204215" y="75310"/>
                  </a:lnTo>
                  <a:lnTo>
                    <a:pt x="98425" y="32003"/>
                  </a:lnTo>
                  <a:close/>
                </a:path>
                <a:path w="760095" h="328929">
                  <a:moveTo>
                    <a:pt x="95630" y="0"/>
                  </a:moveTo>
                  <a:lnTo>
                    <a:pt x="0" y="7238"/>
                  </a:lnTo>
                  <a:lnTo>
                    <a:pt x="63118" y="79375"/>
                  </a:lnTo>
                  <a:lnTo>
                    <a:pt x="95630" y="0"/>
                  </a:lnTo>
                  <a:close/>
                </a:path>
              </a:pathLst>
            </a:custGeom>
            <a:solidFill>
              <a:srgbClr val="000000"/>
            </a:solidFill>
          </p:spPr>
          <p:txBody>
            <a:bodyPr wrap="square" lIns="0" tIns="0" rIns="0" bIns="0" rtlCol="0"/>
            <a:lstStyle/>
            <a:p>
              <a:endParaRPr/>
            </a:p>
          </p:txBody>
        </p:sp>
      </p:grpSp>
      <p:sp>
        <p:nvSpPr>
          <p:cNvPr id="58" name="object 58"/>
          <p:cNvSpPr txBox="1"/>
          <p:nvPr/>
        </p:nvSpPr>
        <p:spPr>
          <a:xfrm>
            <a:off x="6652005" y="4763517"/>
            <a:ext cx="521970" cy="151323"/>
          </a:xfrm>
          <a:prstGeom prst="rect">
            <a:avLst/>
          </a:prstGeom>
        </p:spPr>
        <p:txBody>
          <a:bodyPr vert="horz" wrap="square" lIns="0" tIns="12700" rIns="0" bIns="0" rtlCol="0">
            <a:spAutoFit/>
          </a:bodyPr>
          <a:lstStyle/>
          <a:p>
            <a:pPr>
              <a:spcBef>
                <a:spcPts val="100"/>
              </a:spcBef>
            </a:pPr>
            <a:r>
              <a:rPr sz="900" spc="-10" dirty="0">
                <a:latin typeface="Meiryo UI"/>
                <a:cs typeface="Meiryo UI"/>
              </a:rPr>
              <a:t>発行/償還</a:t>
            </a:r>
            <a:endParaRPr sz="900">
              <a:latin typeface="Meiryo UI"/>
              <a:cs typeface="Meiryo UI"/>
            </a:endParaRPr>
          </a:p>
        </p:txBody>
      </p:sp>
      <p:sp>
        <p:nvSpPr>
          <p:cNvPr id="59" name="object 59"/>
          <p:cNvSpPr txBox="1"/>
          <p:nvPr/>
        </p:nvSpPr>
        <p:spPr>
          <a:xfrm>
            <a:off x="6792214" y="4938777"/>
            <a:ext cx="241300" cy="151323"/>
          </a:xfrm>
          <a:prstGeom prst="rect">
            <a:avLst/>
          </a:prstGeom>
        </p:spPr>
        <p:txBody>
          <a:bodyPr vert="horz" wrap="square" lIns="0" tIns="12700" rIns="0" bIns="0" rtlCol="0">
            <a:spAutoFit/>
          </a:bodyPr>
          <a:lstStyle/>
          <a:p>
            <a:pPr>
              <a:spcBef>
                <a:spcPts val="100"/>
              </a:spcBef>
            </a:pPr>
            <a:r>
              <a:rPr sz="900" spc="-25" dirty="0">
                <a:latin typeface="Meiryo UI"/>
                <a:cs typeface="Meiryo UI"/>
              </a:rPr>
              <a:t>依頼</a:t>
            </a:r>
            <a:endParaRPr sz="900">
              <a:latin typeface="Meiryo UI"/>
              <a:cs typeface="Meiryo UI"/>
            </a:endParaRPr>
          </a:p>
        </p:txBody>
      </p:sp>
      <p:sp>
        <p:nvSpPr>
          <p:cNvPr id="60" name="object 60"/>
          <p:cNvSpPr txBox="1"/>
          <p:nvPr/>
        </p:nvSpPr>
        <p:spPr>
          <a:xfrm>
            <a:off x="7363968" y="4851298"/>
            <a:ext cx="654685" cy="389594"/>
          </a:xfrm>
          <a:prstGeom prst="rect">
            <a:avLst/>
          </a:prstGeom>
        </p:spPr>
        <p:txBody>
          <a:bodyPr vert="horz" wrap="square" lIns="0" tIns="12065" rIns="0" bIns="0" rtlCol="0">
            <a:spAutoFit/>
          </a:bodyPr>
          <a:lstStyle/>
          <a:p>
            <a:pPr marL="123189" marR="5080" indent="-123825">
              <a:lnSpc>
                <a:spcPct val="123800"/>
              </a:lnSpc>
              <a:spcBef>
                <a:spcPts val="95"/>
              </a:spcBef>
            </a:pPr>
            <a:r>
              <a:rPr sz="1050" b="1" spc="-10" dirty="0">
                <a:latin typeface="Meiryo UI"/>
                <a:cs typeface="Meiryo UI"/>
              </a:rPr>
              <a:t>Coinbase Circle</a:t>
            </a:r>
            <a:endParaRPr sz="1050">
              <a:latin typeface="Meiryo UI"/>
              <a:cs typeface="Meiryo UI"/>
            </a:endParaRPr>
          </a:p>
        </p:txBody>
      </p:sp>
      <p:sp>
        <p:nvSpPr>
          <p:cNvPr id="61" name="object 61"/>
          <p:cNvSpPr/>
          <p:nvPr/>
        </p:nvSpPr>
        <p:spPr>
          <a:xfrm>
            <a:off x="5618734" y="4808221"/>
            <a:ext cx="243840" cy="561975"/>
          </a:xfrm>
          <a:custGeom>
            <a:avLst/>
            <a:gdLst/>
            <a:ahLst/>
            <a:cxnLst/>
            <a:rect l="l" t="t" r="r" b="b"/>
            <a:pathLst>
              <a:path w="243839" h="561975">
                <a:moveTo>
                  <a:pt x="190244" y="487638"/>
                </a:moveTo>
                <a:lnTo>
                  <a:pt x="163702" y="498220"/>
                </a:lnTo>
                <a:lnTo>
                  <a:pt x="235330" y="561974"/>
                </a:lnTo>
                <a:lnTo>
                  <a:pt x="240438" y="501014"/>
                </a:lnTo>
                <a:lnTo>
                  <a:pt x="195579" y="501014"/>
                </a:lnTo>
                <a:lnTo>
                  <a:pt x="190244" y="487638"/>
                </a:lnTo>
                <a:close/>
              </a:path>
              <a:path w="243839" h="561975">
                <a:moveTo>
                  <a:pt x="216813" y="477044"/>
                </a:moveTo>
                <a:lnTo>
                  <a:pt x="190244" y="487638"/>
                </a:lnTo>
                <a:lnTo>
                  <a:pt x="195579" y="501014"/>
                </a:lnTo>
                <a:lnTo>
                  <a:pt x="222123" y="490346"/>
                </a:lnTo>
                <a:lnTo>
                  <a:pt x="216813" y="477044"/>
                </a:lnTo>
                <a:close/>
              </a:path>
              <a:path w="243839" h="561975">
                <a:moveTo>
                  <a:pt x="243331" y="466470"/>
                </a:moveTo>
                <a:lnTo>
                  <a:pt x="216813" y="477044"/>
                </a:lnTo>
                <a:lnTo>
                  <a:pt x="222123" y="490346"/>
                </a:lnTo>
                <a:lnTo>
                  <a:pt x="195579" y="501014"/>
                </a:lnTo>
                <a:lnTo>
                  <a:pt x="240438" y="501014"/>
                </a:lnTo>
                <a:lnTo>
                  <a:pt x="243331" y="466470"/>
                </a:lnTo>
                <a:close/>
              </a:path>
              <a:path w="243839" h="561975">
                <a:moveTo>
                  <a:pt x="26415" y="0"/>
                </a:moveTo>
                <a:lnTo>
                  <a:pt x="0" y="10667"/>
                </a:lnTo>
                <a:lnTo>
                  <a:pt x="190244" y="487638"/>
                </a:lnTo>
                <a:lnTo>
                  <a:pt x="216813" y="477044"/>
                </a:lnTo>
                <a:lnTo>
                  <a:pt x="26415" y="0"/>
                </a:lnTo>
                <a:close/>
              </a:path>
            </a:pathLst>
          </a:custGeom>
          <a:solidFill>
            <a:srgbClr val="000000"/>
          </a:solidFill>
        </p:spPr>
        <p:txBody>
          <a:bodyPr wrap="square" lIns="0" tIns="0" rIns="0" bIns="0" rtlCol="0"/>
          <a:lstStyle/>
          <a:p>
            <a:endParaRPr/>
          </a:p>
        </p:txBody>
      </p:sp>
      <p:sp>
        <p:nvSpPr>
          <p:cNvPr id="62" name="object 62"/>
          <p:cNvSpPr txBox="1"/>
          <p:nvPr/>
        </p:nvSpPr>
        <p:spPr>
          <a:xfrm>
            <a:off x="5448173" y="3681560"/>
            <a:ext cx="2484755" cy="585470"/>
          </a:xfrm>
          <a:prstGeom prst="rect">
            <a:avLst/>
          </a:prstGeom>
        </p:spPr>
        <p:txBody>
          <a:bodyPr vert="horz" wrap="square" lIns="0" tIns="89535" rIns="0" bIns="0" rtlCol="0">
            <a:spAutoFit/>
          </a:bodyPr>
          <a:lstStyle/>
          <a:p>
            <a:pPr marL="48260">
              <a:spcBef>
                <a:spcPts val="705"/>
              </a:spcBef>
            </a:pPr>
            <a:r>
              <a:rPr sz="1050" spc="-15" dirty="0">
                <a:latin typeface="Meiryo UI"/>
                <a:cs typeface="Meiryo UI"/>
              </a:rPr>
              <a:t>※推測図</a:t>
            </a:r>
            <a:endParaRPr sz="1050">
              <a:latin typeface="Meiryo UI"/>
              <a:cs typeface="Meiryo UI"/>
            </a:endParaRPr>
          </a:p>
          <a:p>
            <a:pPr marL="1937385">
              <a:lnSpc>
                <a:spcPts val="1015"/>
              </a:lnSpc>
              <a:spcBef>
                <a:spcPts val="509"/>
              </a:spcBef>
            </a:pPr>
            <a:r>
              <a:rPr sz="900" spc="-10" dirty="0">
                <a:latin typeface="Meiryo UI"/>
                <a:cs typeface="Meiryo UI"/>
              </a:rPr>
              <a:t>発行/償還</a:t>
            </a:r>
            <a:endParaRPr sz="900">
              <a:latin typeface="Meiryo UI"/>
              <a:cs typeface="Meiryo UI"/>
            </a:endParaRPr>
          </a:p>
          <a:p>
            <a:pPr marL="25400">
              <a:lnSpc>
                <a:spcPts val="1015"/>
              </a:lnSpc>
              <a:tabLst>
                <a:tab pos="2077085" algn="l"/>
              </a:tabLst>
            </a:pPr>
            <a:r>
              <a:rPr sz="900" dirty="0">
                <a:latin typeface="Meiryo UI"/>
                <a:cs typeface="Meiryo UI"/>
              </a:rPr>
              <a:t>発行/償</a:t>
            </a:r>
            <a:r>
              <a:rPr sz="900" spc="-50" dirty="0">
                <a:latin typeface="Meiryo UI"/>
                <a:cs typeface="Meiryo UI"/>
              </a:rPr>
              <a:t>還</a:t>
            </a:r>
            <a:r>
              <a:rPr sz="900" dirty="0">
                <a:latin typeface="Meiryo UI"/>
                <a:cs typeface="Meiryo UI"/>
              </a:rPr>
              <a:t>	</a:t>
            </a:r>
            <a:r>
              <a:rPr sz="1350" baseline="-27777" dirty="0">
                <a:latin typeface="Meiryo UI"/>
                <a:cs typeface="Meiryo UI"/>
              </a:rPr>
              <a:t>指</a:t>
            </a:r>
            <a:r>
              <a:rPr sz="1350" spc="-75" baseline="-27777" dirty="0">
                <a:latin typeface="Meiryo UI"/>
                <a:cs typeface="Meiryo UI"/>
              </a:rPr>
              <a:t>図</a:t>
            </a:r>
            <a:endParaRPr sz="1350" baseline="-27777">
              <a:latin typeface="Meiryo UI"/>
              <a:cs typeface="Meiryo UI"/>
            </a:endParaRPr>
          </a:p>
        </p:txBody>
      </p:sp>
      <p:grpSp>
        <p:nvGrpSpPr>
          <p:cNvPr id="63" name="object 63"/>
          <p:cNvGrpSpPr/>
          <p:nvPr/>
        </p:nvGrpSpPr>
        <p:grpSpPr>
          <a:xfrm>
            <a:off x="6911594" y="3418586"/>
            <a:ext cx="1115060" cy="271145"/>
            <a:chOff x="5768594" y="3418585"/>
            <a:chExt cx="1115060" cy="271145"/>
          </a:xfrm>
        </p:grpSpPr>
        <p:sp>
          <p:nvSpPr>
            <p:cNvPr id="64" name="object 64"/>
            <p:cNvSpPr/>
            <p:nvPr/>
          </p:nvSpPr>
          <p:spPr>
            <a:xfrm>
              <a:off x="5781294" y="3431285"/>
              <a:ext cx="1089660" cy="245745"/>
            </a:xfrm>
            <a:custGeom>
              <a:avLst/>
              <a:gdLst/>
              <a:ahLst/>
              <a:cxnLst/>
              <a:rect l="l" t="t" r="r" b="b"/>
              <a:pathLst>
                <a:path w="1089659" h="245745">
                  <a:moveTo>
                    <a:pt x="1048765" y="0"/>
                  </a:moveTo>
                  <a:lnTo>
                    <a:pt x="40893" y="0"/>
                  </a:lnTo>
                  <a:lnTo>
                    <a:pt x="24967" y="3210"/>
                  </a:lnTo>
                  <a:lnTo>
                    <a:pt x="11969" y="11969"/>
                  </a:lnTo>
                  <a:lnTo>
                    <a:pt x="3210" y="24967"/>
                  </a:lnTo>
                  <a:lnTo>
                    <a:pt x="0" y="40893"/>
                  </a:lnTo>
                  <a:lnTo>
                    <a:pt x="0" y="204469"/>
                  </a:lnTo>
                  <a:lnTo>
                    <a:pt x="3210" y="220396"/>
                  </a:lnTo>
                  <a:lnTo>
                    <a:pt x="11969" y="233394"/>
                  </a:lnTo>
                  <a:lnTo>
                    <a:pt x="24967" y="242153"/>
                  </a:lnTo>
                  <a:lnTo>
                    <a:pt x="40893" y="245363"/>
                  </a:lnTo>
                  <a:lnTo>
                    <a:pt x="1048765" y="245363"/>
                  </a:lnTo>
                  <a:lnTo>
                    <a:pt x="1064692" y="242153"/>
                  </a:lnTo>
                  <a:lnTo>
                    <a:pt x="1077690" y="233394"/>
                  </a:lnTo>
                  <a:lnTo>
                    <a:pt x="1086449" y="220396"/>
                  </a:lnTo>
                  <a:lnTo>
                    <a:pt x="1089659" y="204469"/>
                  </a:lnTo>
                  <a:lnTo>
                    <a:pt x="1089659" y="40893"/>
                  </a:lnTo>
                  <a:lnTo>
                    <a:pt x="1086449" y="24967"/>
                  </a:lnTo>
                  <a:lnTo>
                    <a:pt x="1077690" y="11969"/>
                  </a:lnTo>
                  <a:lnTo>
                    <a:pt x="1064692" y="3210"/>
                  </a:lnTo>
                  <a:lnTo>
                    <a:pt x="1048765" y="0"/>
                  </a:lnTo>
                  <a:close/>
                </a:path>
              </a:pathLst>
            </a:custGeom>
            <a:solidFill>
              <a:srgbClr val="BEBEBE">
                <a:alpha val="32940"/>
              </a:srgbClr>
            </a:solidFill>
          </p:spPr>
          <p:txBody>
            <a:bodyPr wrap="square" lIns="0" tIns="0" rIns="0" bIns="0" rtlCol="0"/>
            <a:lstStyle/>
            <a:p>
              <a:endParaRPr/>
            </a:p>
          </p:txBody>
        </p:sp>
        <p:sp>
          <p:nvSpPr>
            <p:cNvPr id="65" name="object 65"/>
            <p:cNvSpPr/>
            <p:nvPr/>
          </p:nvSpPr>
          <p:spPr>
            <a:xfrm>
              <a:off x="5781294" y="3431285"/>
              <a:ext cx="1089660" cy="245745"/>
            </a:xfrm>
            <a:custGeom>
              <a:avLst/>
              <a:gdLst/>
              <a:ahLst/>
              <a:cxnLst/>
              <a:rect l="l" t="t" r="r" b="b"/>
              <a:pathLst>
                <a:path w="1089659" h="245745">
                  <a:moveTo>
                    <a:pt x="0" y="40893"/>
                  </a:moveTo>
                  <a:lnTo>
                    <a:pt x="3210" y="24967"/>
                  </a:lnTo>
                  <a:lnTo>
                    <a:pt x="11969" y="11969"/>
                  </a:lnTo>
                  <a:lnTo>
                    <a:pt x="24967" y="3210"/>
                  </a:lnTo>
                  <a:lnTo>
                    <a:pt x="40893" y="0"/>
                  </a:lnTo>
                  <a:lnTo>
                    <a:pt x="1048765" y="0"/>
                  </a:lnTo>
                  <a:lnTo>
                    <a:pt x="1064692" y="3210"/>
                  </a:lnTo>
                  <a:lnTo>
                    <a:pt x="1077690" y="11969"/>
                  </a:lnTo>
                  <a:lnTo>
                    <a:pt x="1086449" y="24967"/>
                  </a:lnTo>
                  <a:lnTo>
                    <a:pt x="1089659" y="40893"/>
                  </a:lnTo>
                  <a:lnTo>
                    <a:pt x="1089659" y="204469"/>
                  </a:lnTo>
                  <a:lnTo>
                    <a:pt x="1086449" y="220396"/>
                  </a:lnTo>
                  <a:lnTo>
                    <a:pt x="1077690" y="233394"/>
                  </a:lnTo>
                  <a:lnTo>
                    <a:pt x="1064692" y="242153"/>
                  </a:lnTo>
                  <a:lnTo>
                    <a:pt x="1048765" y="245363"/>
                  </a:lnTo>
                  <a:lnTo>
                    <a:pt x="40893" y="245363"/>
                  </a:lnTo>
                  <a:lnTo>
                    <a:pt x="24967" y="242153"/>
                  </a:lnTo>
                  <a:lnTo>
                    <a:pt x="11969" y="233394"/>
                  </a:lnTo>
                  <a:lnTo>
                    <a:pt x="3210" y="220396"/>
                  </a:lnTo>
                  <a:lnTo>
                    <a:pt x="0" y="204469"/>
                  </a:lnTo>
                  <a:lnTo>
                    <a:pt x="0" y="40893"/>
                  </a:lnTo>
                  <a:close/>
                </a:path>
              </a:pathLst>
            </a:custGeom>
            <a:ln w="25400">
              <a:solidFill>
                <a:srgbClr val="7E7E7E"/>
              </a:solidFill>
            </a:ln>
          </p:spPr>
          <p:txBody>
            <a:bodyPr wrap="square" lIns="0" tIns="0" rIns="0" bIns="0" rtlCol="0"/>
            <a:lstStyle/>
            <a:p>
              <a:endParaRPr/>
            </a:p>
          </p:txBody>
        </p:sp>
      </p:grpSp>
      <p:sp>
        <p:nvSpPr>
          <p:cNvPr id="66" name="object 66"/>
          <p:cNvSpPr txBox="1"/>
          <p:nvPr/>
        </p:nvSpPr>
        <p:spPr>
          <a:xfrm>
            <a:off x="7014972" y="3483990"/>
            <a:ext cx="915669" cy="136576"/>
          </a:xfrm>
          <a:prstGeom prst="rect">
            <a:avLst/>
          </a:prstGeom>
        </p:spPr>
        <p:txBody>
          <a:bodyPr vert="horz" wrap="square" lIns="0" tIns="13335" rIns="0" bIns="0" rtlCol="0">
            <a:spAutoFit/>
          </a:bodyPr>
          <a:lstStyle/>
          <a:p>
            <a:pPr>
              <a:spcBef>
                <a:spcPts val="105"/>
              </a:spcBef>
            </a:pPr>
            <a:r>
              <a:rPr sz="800" dirty="0">
                <a:latin typeface="Arial"/>
                <a:cs typeface="Arial"/>
              </a:rPr>
              <a:t>Grant</a:t>
            </a:r>
            <a:r>
              <a:rPr sz="800" spc="-20" dirty="0">
                <a:latin typeface="Arial"/>
                <a:cs typeface="Arial"/>
              </a:rPr>
              <a:t> </a:t>
            </a:r>
            <a:r>
              <a:rPr sz="800" dirty="0">
                <a:latin typeface="Arial"/>
                <a:cs typeface="Arial"/>
              </a:rPr>
              <a:t>Thornton</a:t>
            </a:r>
            <a:r>
              <a:rPr sz="800" spc="5" dirty="0">
                <a:latin typeface="Arial"/>
                <a:cs typeface="Arial"/>
              </a:rPr>
              <a:t> </a:t>
            </a:r>
            <a:r>
              <a:rPr sz="800" spc="-25" dirty="0">
                <a:latin typeface="Arial"/>
                <a:cs typeface="Arial"/>
              </a:rPr>
              <a:t>LLP</a:t>
            </a:r>
            <a:endParaRPr sz="800">
              <a:latin typeface="Arial"/>
              <a:cs typeface="Arial"/>
            </a:endParaRPr>
          </a:p>
        </p:txBody>
      </p:sp>
      <p:grpSp>
        <p:nvGrpSpPr>
          <p:cNvPr id="67" name="object 67"/>
          <p:cNvGrpSpPr/>
          <p:nvPr/>
        </p:nvGrpSpPr>
        <p:grpSpPr>
          <a:xfrm>
            <a:off x="6406769" y="3532505"/>
            <a:ext cx="489584" cy="423545"/>
            <a:chOff x="5263769" y="3532504"/>
            <a:chExt cx="489584" cy="423545"/>
          </a:xfrm>
        </p:grpSpPr>
        <p:sp>
          <p:nvSpPr>
            <p:cNvPr id="68" name="object 68"/>
            <p:cNvSpPr/>
            <p:nvPr/>
          </p:nvSpPr>
          <p:spPr>
            <a:xfrm>
              <a:off x="5266944" y="3535679"/>
              <a:ext cx="483234" cy="417195"/>
            </a:xfrm>
            <a:custGeom>
              <a:avLst/>
              <a:gdLst/>
              <a:ahLst/>
              <a:cxnLst/>
              <a:rect l="l" t="t" r="r" b="b"/>
              <a:pathLst>
                <a:path w="483235" h="417195">
                  <a:moveTo>
                    <a:pt x="441070" y="0"/>
                  </a:moveTo>
                  <a:lnTo>
                    <a:pt x="29717" y="340487"/>
                  </a:lnTo>
                  <a:lnTo>
                    <a:pt x="8635" y="315087"/>
                  </a:lnTo>
                  <a:lnTo>
                    <a:pt x="0" y="408051"/>
                  </a:lnTo>
                  <a:lnTo>
                    <a:pt x="92836" y="416814"/>
                  </a:lnTo>
                  <a:lnTo>
                    <a:pt x="71881" y="391414"/>
                  </a:lnTo>
                  <a:lnTo>
                    <a:pt x="483107" y="50927"/>
                  </a:lnTo>
                  <a:lnTo>
                    <a:pt x="441070" y="0"/>
                  </a:lnTo>
                  <a:close/>
                </a:path>
              </a:pathLst>
            </a:custGeom>
            <a:solidFill>
              <a:srgbClr val="006FC0"/>
            </a:solidFill>
          </p:spPr>
          <p:txBody>
            <a:bodyPr wrap="square" lIns="0" tIns="0" rIns="0" bIns="0" rtlCol="0"/>
            <a:lstStyle/>
            <a:p>
              <a:endParaRPr/>
            </a:p>
          </p:txBody>
        </p:sp>
        <p:sp>
          <p:nvSpPr>
            <p:cNvPr id="69" name="object 69"/>
            <p:cNvSpPr/>
            <p:nvPr/>
          </p:nvSpPr>
          <p:spPr>
            <a:xfrm>
              <a:off x="5266944" y="3535679"/>
              <a:ext cx="483234" cy="417195"/>
            </a:xfrm>
            <a:custGeom>
              <a:avLst/>
              <a:gdLst/>
              <a:ahLst/>
              <a:cxnLst/>
              <a:rect l="l" t="t" r="r" b="b"/>
              <a:pathLst>
                <a:path w="483235" h="417195">
                  <a:moveTo>
                    <a:pt x="92836" y="416814"/>
                  </a:moveTo>
                  <a:lnTo>
                    <a:pt x="71881" y="391414"/>
                  </a:lnTo>
                  <a:lnTo>
                    <a:pt x="483107" y="50927"/>
                  </a:lnTo>
                  <a:lnTo>
                    <a:pt x="441070" y="0"/>
                  </a:lnTo>
                  <a:lnTo>
                    <a:pt x="29717" y="340487"/>
                  </a:lnTo>
                  <a:lnTo>
                    <a:pt x="8635" y="315087"/>
                  </a:lnTo>
                  <a:lnTo>
                    <a:pt x="0" y="408051"/>
                  </a:lnTo>
                  <a:lnTo>
                    <a:pt x="92836" y="416814"/>
                  </a:lnTo>
                  <a:close/>
                </a:path>
              </a:pathLst>
            </a:custGeom>
            <a:ln w="6350">
              <a:solidFill>
                <a:srgbClr val="001F5F"/>
              </a:solidFill>
            </a:ln>
          </p:spPr>
          <p:txBody>
            <a:bodyPr wrap="square" lIns="0" tIns="0" rIns="0" bIns="0" rtlCol="0"/>
            <a:lstStyle/>
            <a:p>
              <a:endParaRPr/>
            </a:p>
          </p:txBody>
        </p:sp>
      </p:grpSp>
      <p:sp>
        <p:nvSpPr>
          <p:cNvPr id="70" name="object 70"/>
          <p:cNvSpPr txBox="1"/>
          <p:nvPr/>
        </p:nvSpPr>
        <p:spPr>
          <a:xfrm>
            <a:off x="6368796" y="3510789"/>
            <a:ext cx="241300" cy="151323"/>
          </a:xfrm>
          <a:prstGeom prst="rect">
            <a:avLst/>
          </a:prstGeom>
        </p:spPr>
        <p:txBody>
          <a:bodyPr vert="horz" wrap="square" lIns="0" tIns="12700" rIns="0" bIns="0" rtlCol="0">
            <a:spAutoFit/>
          </a:bodyPr>
          <a:lstStyle/>
          <a:p>
            <a:pPr>
              <a:spcBef>
                <a:spcPts val="100"/>
              </a:spcBef>
            </a:pPr>
            <a:r>
              <a:rPr sz="900" spc="-25" dirty="0">
                <a:latin typeface="Meiryo UI"/>
                <a:cs typeface="Meiryo UI"/>
              </a:rPr>
              <a:t>監査</a:t>
            </a:r>
            <a:endParaRPr sz="900">
              <a:latin typeface="Meiryo UI"/>
              <a:cs typeface="Meiryo UI"/>
            </a:endParaRPr>
          </a:p>
        </p:txBody>
      </p:sp>
      <p:sp>
        <p:nvSpPr>
          <p:cNvPr id="72" name="object 72"/>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73" name="object 73"/>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74" name="object 74"/>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90</a:t>
            </a:fld>
            <a:endParaRPr spc="-25" dirty="0"/>
          </a:p>
        </p:txBody>
      </p:sp>
      <p:sp>
        <p:nvSpPr>
          <p:cNvPr id="71" name="object 71"/>
          <p:cNvSpPr txBox="1"/>
          <p:nvPr/>
        </p:nvSpPr>
        <p:spPr>
          <a:xfrm>
            <a:off x="5602859" y="5947055"/>
            <a:ext cx="2470150" cy="336631"/>
          </a:xfrm>
          <a:prstGeom prst="rect">
            <a:avLst/>
          </a:prstGeom>
        </p:spPr>
        <p:txBody>
          <a:bodyPr vert="horz" wrap="square" lIns="0" tIns="13335" rIns="0" bIns="0" rtlCol="0">
            <a:spAutoFit/>
          </a:bodyPr>
          <a:lstStyle/>
          <a:p>
            <a:pPr>
              <a:spcBef>
                <a:spcPts val="105"/>
              </a:spcBef>
            </a:pPr>
            <a:r>
              <a:rPr sz="1050" spc="-15" dirty="0">
                <a:solidFill>
                  <a:srgbClr val="7E7E7E"/>
                </a:solidFill>
                <a:latin typeface="Meiryo UI"/>
                <a:cs typeface="Meiryo UI"/>
              </a:rPr>
              <a:t>日常決済</a:t>
            </a:r>
            <a:endParaRPr sz="1050">
              <a:latin typeface="Meiryo UI"/>
              <a:cs typeface="Meiryo UI"/>
            </a:endParaRPr>
          </a:p>
          <a:p>
            <a:pPr marL="488950">
              <a:spcBef>
                <a:spcPts val="45"/>
              </a:spcBef>
            </a:pPr>
            <a:r>
              <a:rPr sz="1050" spc="-20" dirty="0">
                <a:latin typeface="Meiryo UI"/>
                <a:cs typeface="Meiryo UI"/>
              </a:rPr>
              <a:t>※公表資料等からアクセンチュア作成</a:t>
            </a:r>
            <a:endParaRPr sz="1050">
              <a:latin typeface="Meiryo UI"/>
              <a:cs typeface="Meiryo U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18894" y="895249"/>
            <a:ext cx="8728710" cy="833755"/>
          </a:xfrm>
          <a:prstGeom prst="rect">
            <a:avLst/>
          </a:prstGeom>
        </p:spPr>
        <p:txBody>
          <a:bodyPr vert="horz" wrap="square" lIns="0" tIns="50800" rIns="0" bIns="0" rtlCol="0">
            <a:spAutoFit/>
          </a:bodyPr>
          <a:lstStyle/>
          <a:p>
            <a:pPr marL="299085" indent="-287020">
              <a:spcBef>
                <a:spcPts val="400"/>
              </a:spcBef>
              <a:buFont typeface="Wingdings"/>
              <a:buChar char=""/>
              <a:tabLst>
                <a:tab pos="299720" algn="l"/>
              </a:tabLst>
            </a:pPr>
            <a:r>
              <a:rPr sz="1600" spc="-20" dirty="0">
                <a:latin typeface="Meiryo UI"/>
                <a:cs typeface="Meiryo UI"/>
              </a:rPr>
              <a:t>USDC</a:t>
            </a:r>
            <a:r>
              <a:rPr sz="1600" spc="-10" dirty="0">
                <a:latin typeface="Meiryo UI"/>
                <a:cs typeface="Meiryo UI"/>
              </a:rPr>
              <a:t>の</a:t>
            </a:r>
            <a:r>
              <a:rPr sz="1600" spc="-20" dirty="0">
                <a:latin typeface="Meiryo UI"/>
                <a:cs typeface="Meiryo UI"/>
              </a:rPr>
              <a:t>トランザクショ</a:t>
            </a:r>
            <a:r>
              <a:rPr sz="1600" spc="-25" dirty="0">
                <a:latin typeface="Meiryo UI"/>
                <a:cs typeface="Meiryo UI"/>
              </a:rPr>
              <a:t>ン</a:t>
            </a:r>
            <a:r>
              <a:rPr sz="1600" spc="-30" dirty="0">
                <a:latin typeface="Meiryo UI"/>
                <a:cs typeface="Meiryo UI"/>
              </a:rPr>
              <a:t>量</a:t>
            </a:r>
            <a:r>
              <a:rPr sz="1600" spc="-10" dirty="0">
                <a:latin typeface="Meiryo UI"/>
                <a:cs typeface="Meiryo UI"/>
              </a:rPr>
              <a:t>(tx)及</a:t>
            </a:r>
            <a:r>
              <a:rPr sz="1600" spc="-20" dirty="0">
                <a:latin typeface="Meiryo UI"/>
                <a:cs typeface="Meiryo UI"/>
              </a:rPr>
              <a:t>び</a:t>
            </a:r>
            <a:r>
              <a:rPr sz="1600" spc="-25" dirty="0">
                <a:latin typeface="Meiryo UI"/>
                <a:cs typeface="Meiryo UI"/>
              </a:rPr>
              <a:t>送</a:t>
            </a:r>
            <a:r>
              <a:rPr sz="1600" spc="-20" dirty="0">
                <a:latin typeface="Meiryo UI"/>
                <a:cs typeface="Meiryo UI"/>
              </a:rPr>
              <a:t>金金</a:t>
            </a:r>
            <a:r>
              <a:rPr sz="1600" spc="-30" dirty="0">
                <a:latin typeface="Meiryo UI"/>
                <a:cs typeface="Meiryo UI"/>
              </a:rPr>
              <a:t>額</a:t>
            </a:r>
            <a:r>
              <a:rPr sz="1600" spc="-10" dirty="0">
                <a:latin typeface="Meiryo UI"/>
                <a:cs typeface="Meiryo UI"/>
              </a:rPr>
              <a:t>(USD)</a:t>
            </a:r>
            <a:r>
              <a:rPr sz="1600" spc="-20" dirty="0">
                <a:latin typeface="Meiryo UI"/>
                <a:cs typeface="Meiryo UI"/>
              </a:rPr>
              <a:t>は</a:t>
            </a:r>
            <a:r>
              <a:rPr sz="1600" spc="-25" dirty="0">
                <a:latin typeface="Meiryo UI"/>
                <a:cs typeface="Meiryo UI"/>
              </a:rPr>
              <a:t>増</a:t>
            </a:r>
            <a:r>
              <a:rPr sz="1600" spc="-10" dirty="0">
                <a:latin typeface="Meiryo UI"/>
                <a:cs typeface="Meiryo UI"/>
              </a:rPr>
              <a:t>加</a:t>
            </a:r>
            <a:r>
              <a:rPr sz="1600" spc="-25" dirty="0">
                <a:latin typeface="Meiryo UI"/>
                <a:cs typeface="Meiryo UI"/>
              </a:rPr>
              <a:t>傾</a:t>
            </a:r>
            <a:r>
              <a:rPr sz="1600" spc="-50" dirty="0">
                <a:latin typeface="Meiryo UI"/>
                <a:cs typeface="Meiryo UI"/>
              </a:rPr>
              <a:t>向</a:t>
            </a:r>
            <a:endParaRPr sz="1600">
              <a:latin typeface="Meiryo UI"/>
              <a:cs typeface="Meiryo UI"/>
            </a:endParaRPr>
          </a:p>
          <a:p>
            <a:pPr marL="299085" marR="5080" indent="-287020">
              <a:spcBef>
                <a:spcPts val="300"/>
              </a:spcBef>
              <a:buFont typeface="Wingdings"/>
              <a:buChar char=""/>
              <a:tabLst>
                <a:tab pos="299720" algn="l"/>
              </a:tabLst>
            </a:pPr>
            <a:r>
              <a:rPr sz="1600" spc="-20" dirty="0">
                <a:latin typeface="Meiryo UI"/>
                <a:cs typeface="Meiryo UI"/>
              </a:rPr>
              <a:t>USDC</a:t>
            </a:r>
            <a:r>
              <a:rPr sz="1600" spc="-10" dirty="0">
                <a:latin typeface="Meiryo UI"/>
                <a:cs typeface="Meiryo UI"/>
              </a:rPr>
              <a:t>はCoinbase,Circle</a:t>
            </a:r>
            <a:r>
              <a:rPr sz="1600" spc="-20" dirty="0">
                <a:latin typeface="Meiryo UI"/>
                <a:cs typeface="Meiryo UI"/>
              </a:rPr>
              <a:t>が</a:t>
            </a:r>
            <a:r>
              <a:rPr sz="1600" spc="-25" dirty="0">
                <a:latin typeface="Meiryo UI"/>
                <a:cs typeface="Meiryo UI"/>
              </a:rPr>
              <a:t>日</a:t>
            </a:r>
            <a:r>
              <a:rPr sz="1600" spc="-10" dirty="0">
                <a:latin typeface="Meiryo UI"/>
                <a:cs typeface="Meiryo UI"/>
              </a:rPr>
              <a:t>常</a:t>
            </a:r>
            <a:r>
              <a:rPr sz="1600" spc="-25" dirty="0">
                <a:latin typeface="Meiryo UI"/>
                <a:cs typeface="Meiryo UI"/>
              </a:rPr>
              <a:t>決済</a:t>
            </a:r>
            <a:r>
              <a:rPr sz="1600" dirty="0">
                <a:latin typeface="Meiryo UI"/>
                <a:cs typeface="Meiryo UI"/>
              </a:rPr>
              <a:t>で</a:t>
            </a:r>
            <a:r>
              <a:rPr sz="1600" spc="-20" dirty="0">
                <a:latin typeface="Meiryo UI"/>
                <a:cs typeface="Meiryo UI"/>
              </a:rPr>
              <a:t>の</a:t>
            </a:r>
            <a:r>
              <a:rPr sz="1600" spc="-25" dirty="0">
                <a:latin typeface="Meiryo UI"/>
                <a:cs typeface="Meiryo UI"/>
              </a:rPr>
              <a:t>使</a:t>
            </a:r>
            <a:r>
              <a:rPr sz="1600" spc="-10" dirty="0">
                <a:latin typeface="Meiryo UI"/>
                <a:cs typeface="Meiryo UI"/>
              </a:rPr>
              <a:t>用も</a:t>
            </a:r>
            <a:r>
              <a:rPr sz="1600" spc="-25" dirty="0">
                <a:latin typeface="Meiryo UI"/>
                <a:cs typeface="Meiryo UI"/>
              </a:rPr>
              <a:t>目的</a:t>
            </a:r>
            <a:r>
              <a:rPr sz="1600" spc="-10" dirty="0">
                <a:latin typeface="Meiryo UI"/>
                <a:cs typeface="Meiryo UI"/>
              </a:rPr>
              <a:t>とし</a:t>
            </a:r>
            <a:r>
              <a:rPr sz="1600" spc="-20" dirty="0">
                <a:latin typeface="Meiryo UI"/>
                <a:cs typeface="Meiryo UI"/>
              </a:rPr>
              <a:t>て</a:t>
            </a:r>
            <a:r>
              <a:rPr sz="1600" spc="-25" dirty="0">
                <a:latin typeface="Meiryo UI"/>
                <a:cs typeface="Meiryo UI"/>
              </a:rPr>
              <a:t>発</a:t>
            </a:r>
            <a:r>
              <a:rPr sz="1600" spc="-20" dirty="0">
                <a:latin typeface="Meiryo UI"/>
                <a:cs typeface="Meiryo UI"/>
              </a:rPr>
              <a:t>行したもので</a:t>
            </a:r>
            <a:r>
              <a:rPr sz="1600" spc="-25" dirty="0">
                <a:latin typeface="Meiryo UI"/>
                <a:cs typeface="Meiryo UI"/>
              </a:rPr>
              <a:t>、</a:t>
            </a:r>
            <a:r>
              <a:rPr sz="1600" spc="-30" dirty="0">
                <a:latin typeface="Meiryo UI"/>
                <a:cs typeface="Meiryo UI"/>
              </a:rPr>
              <a:t>徐</a:t>
            </a:r>
            <a:r>
              <a:rPr sz="1600" spc="-20" dirty="0">
                <a:latin typeface="Meiryo UI"/>
                <a:cs typeface="Meiryo UI"/>
              </a:rPr>
              <a:t>々に</a:t>
            </a:r>
            <a:r>
              <a:rPr sz="1600" spc="-25" dirty="0">
                <a:latin typeface="Meiryo UI"/>
                <a:cs typeface="Meiryo UI"/>
              </a:rPr>
              <a:t>日常</a:t>
            </a:r>
            <a:r>
              <a:rPr sz="1600" spc="-15" dirty="0">
                <a:latin typeface="Meiryo UI"/>
                <a:cs typeface="Meiryo UI"/>
              </a:rPr>
              <a:t>決済で</a:t>
            </a:r>
            <a:r>
              <a:rPr sz="1600" spc="-20" dirty="0">
                <a:latin typeface="Meiryo UI"/>
                <a:cs typeface="Meiryo UI"/>
              </a:rPr>
              <a:t>の</a:t>
            </a:r>
            <a:r>
              <a:rPr sz="1600" spc="-25" dirty="0">
                <a:latin typeface="Meiryo UI"/>
                <a:cs typeface="Meiryo UI"/>
              </a:rPr>
              <a:t>使</a:t>
            </a:r>
            <a:r>
              <a:rPr sz="1600" spc="-50" dirty="0">
                <a:latin typeface="Meiryo UI"/>
                <a:cs typeface="Meiryo UI"/>
              </a:rPr>
              <a:t>用</a:t>
            </a:r>
            <a:r>
              <a:rPr sz="1600" spc="-25" dirty="0">
                <a:latin typeface="Meiryo UI"/>
                <a:cs typeface="Meiryo UI"/>
              </a:rPr>
              <a:t>頻度</a:t>
            </a:r>
            <a:r>
              <a:rPr sz="1600" spc="-20" dirty="0">
                <a:latin typeface="Meiryo UI"/>
                <a:cs typeface="Meiryo UI"/>
              </a:rPr>
              <a:t>も</a:t>
            </a:r>
            <a:r>
              <a:rPr sz="1600" spc="-25" dirty="0">
                <a:latin typeface="Meiryo UI"/>
                <a:cs typeface="Meiryo UI"/>
              </a:rPr>
              <a:t>高</a:t>
            </a:r>
            <a:r>
              <a:rPr sz="1600" spc="-20" dirty="0">
                <a:latin typeface="Meiryo UI"/>
                <a:cs typeface="Meiryo UI"/>
              </a:rPr>
              <a:t>まりつつあるとの同</a:t>
            </a:r>
            <a:r>
              <a:rPr sz="1600" spc="-25" dirty="0">
                <a:latin typeface="Meiryo UI"/>
                <a:cs typeface="Meiryo UI"/>
              </a:rPr>
              <a:t>社説</a:t>
            </a:r>
            <a:r>
              <a:rPr sz="1600" spc="-50" dirty="0">
                <a:latin typeface="Meiryo UI"/>
                <a:cs typeface="Meiryo UI"/>
              </a:rPr>
              <a:t>明</a:t>
            </a:r>
            <a:endParaRPr sz="1600">
              <a:latin typeface="Meiryo UI"/>
              <a:cs typeface="Meiryo UI"/>
            </a:endParaRPr>
          </a:p>
        </p:txBody>
      </p:sp>
      <p:sp>
        <p:nvSpPr>
          <p:cNvPr id="3" name="object 3"/>
          <p:cNvSpPr txBox="1"/>
          <p:nvPr/>
        </p:nvSpPr>
        <p:spPr>
          <a:xfrm>
            <a:off x="3964051" y="6274409"/>
            <a:ext cx="3454400" cy="197490"/>
          </a:xfrm>
          <a:prstGeom prst="rect">
            <a:avLst/>
          </a:prstGeom>
        </p:spPr>
        <p:txBody>
          <a:bodyPr vert="horz" wrap="square" lIns="0" tIns="12700" rIns="0" bIns="0" rtlCol="0">
            <a:spAutoFit/>
          </a:bodyPr>
          <a:lstStyle/>
          <a:p>
            <a:pPr marL="12700">
              <a:spcBef>
                <a:spcPts val="100"/>
              </a:spcBef>
            </a:pPr>
            <a:r>
              <a:rPr sz="1200" spc="-10" dirty="0">
                <a:latin typeface="Arial"/>
                <a:cs typeface="Arial"/>
              </a:rPr>
              <a:t>CoinMetrics</a:t>
            </a:r>
            <a:r>
              <a:rPr sz="1200" spc="-20" dirty="0">
                <a:latin typeface="Meiryo UI"/>
                <a:cs typeface="Meiryo UI"/>
              </a:rPr>
              <a:t>社</a:t>
            </a:r>
            <a:r>
              <a:rPr sz="1200" spc="-10" dirty="0">
                <a:latin typeface="Meiryo UI"/>
                <a:cs typeface="Meiryo UI"/>
              </a:rPr>
              <a:t>のデ</a:t>
            </a:r>
            <a:r>
              <a:rPr sz="1200" spc="-25" dirty="0">
                <a:latin typeface="Meiryo UI"/>
                <a:cs typeface="Meiryo UI"/>
              </a:rPr>
              <a:t>ータを基に</a:t>
            </a:r>
            <a:r>
              <a:rPr sz="1200" spc="-20" dirty="0">
                <a:latin typeface="Meiryo UI"/>
                <a:cs typeface="Meiryo UI"/>
              </a:rPr>
              <a:t>、アク</a:t>
            </a:r>
            <a:r>
              <a:rPr sz="1200" spc="-25" dirty="0">
                <a:latin typeface="Meiryo UI"/>
                <a:cs typeface="Meiryo UI"/>
              </a:rPr>
              <a:t>センチ</a:t>
            </a:r>
            <a:r>
              <a:rPr sz="1200" spc="-20" dirty="0">
                <a:latin typeface="Meiryo UI"/>
                <a:cs typeface="Meiryo UI"/>
              </a:rPr>
              <a:t>ュア</a:t>
            </a:r>
            <a:r>
              <a:rPr sz="1200" spc="-25" dirty="0">
                <a:latin typeface="Meiryo UI"/>
                <a:cs typeface="Meiryo UI"/>
              </a:rPr>
              <a:t>にて</a:t>
            </a:r>
            <a:r>
              <a:rPr sz="1200" spc="-10" dirty="0">
                <a:latin typeface="Meiryo UI"/>
                <a:cs typeface="Meiryo UI"/>
              </a:rPr>
              <a:t>グラフ</a:t>
            </a:r>
            <a:r>
              <a:rPr sz="1200" spc="-60" dirty="0">
                <a:latin typeface="Meiryo UI"/>
                <a:cs typeface="Meiryo UI"/>
              </a:rPr>
              <a:t>化</a:t>
            </a:r>
            <a:endParaRPr sz="1200">
              <a:latin typeface="Meiryo UI"/>
              <a:cs typeface="Meiryo UI"/>
            </a:endParaRPr>
          </a:p>
        </p:txBody>
      </p:sp>
      <p:sp>
        <p:nvSpPr>
          <p:cNvPr id="4" name="object 4"/>
          <p:cNvSpPr txBox="1">
            <a:spLocks noGrp="1"/>
          </p:cNvSpPr>
          <p:nvPr>
            <p:ph type="title"/>
          </p:nvPr>
        </p:nvSpPr>
        <p:spPr>
          <a:xfrm>
            <a:off x="1618895" y="122348"/>
            <a:ext cx="5480685"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10" dirty="0"/>
              <a:t>アメリカ – </a:t>
            </a:r>
            <a:r>
              <a:rPr sz="2600" dirty="0"/>
              <a:t>USDC</a:t>
            </a:r>
            <a:r>
              <a:rPr sz="2600" spc="-5" dirty="0"/>
              <a:t> (</a:t>
            </a:r>
            <a:r>
              <a:rPr sz="2600" dirty="0"/>
              <a:t>2/2</a:t>
            </a:r>
            <a:r>
              <a:rPr sz="2600" spc="-20" dirty="0"/>
              <a:t>) -</a:t>
            </a:r>
            <a:endParaRPr sz="2600"/>
          </a:p>
        </p:txBody>
      </p:sp>
      <p:pic>
        <p:nvPicPr>
          <p:cNvPr id="5" name="object 5"/>
          <p:cNvPicPr/>
          <p:nvPr/>
        </p:nvPicPr>
        <p:blipFill>
          <a:blip r:embed="rId2" cstate="print"/>
          <a:stretch>
            <a:fillRect/>
          </a:stretch>
        </p:blipFill>
        <p:spPr>
          <a:xfrm>
            <a:off x="2279903" y="1801367"/>
            <a:ext cx="6699504" cy="4440936"/>
          </a:xfrm>
          <a:prstGeom prst="rect">
            <a:avLst/>
          </a:prstGeom>
        </p:spPr>
      </p:pic>
      <p:sp>
        <p:nvSpPr>
          <p:cNvPr id="6" name="object 6"/>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7" name="object 7"/>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 name="object 8"/>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91</a:t>
            </a:fld>
            <a:endParaRPr spc="-25"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4" y="122348"/>
            <a:ext cx="5276850"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15" dirty="0"/>
              <a:t>スウェーデン - </a:t>
            </a:r>
            <a:r>
              <a:rPr sz="2600" dirty="0"/>
              <a:t>e-krona</a:t>
            </a:r>
            <a:r>
              <a:rPr sz="2600" spc="-45" dirty="0"/>
              <a:t> -</a:t>
            </a:r>
            <a:endParaRPr sz="2600"/>
          </a:p>
        </p:txBody>
      </p:sp>
      <p:sp>
        <p:nvSpPr>
          <p:cNvPr id="3" name="object 3"/>
          <p:cNvSpPr txBox="1"/>
          <p:nvPr/>
        </p:nvSpPr>
        <p:spPr>
          <a:xfrm>
            <a:off x="1635963" y="1085468"/>
            <a:ext cx="8916670" cy="258404"/>
          </a:xfrm>
          <a:prstGeom prst="rect">
            <a:avLst/>
          </a:prstGeom>
        </p:spPr>
        <p:txBody>
          <a:bodyPr vert="horz" wrap="square" lIns="0" tIns="12065" rIns="0" bIns="0" rtlCol="0">
            <a:spAutoFit/>
          </a:bodyPr>
          <a:lstStyle/>
          <a:p>
            <a:pPr marL="12700">
              <a:spcBef>
                <a:spcPts val="95"/>
              </a:spcBef>
            </a:pPr>
            <a:r>
              <a:rPr sz="1600" spc="-20" dirty="0">
                <a:latin typeface="Meiryo UI"/>
                <a:cs typeface="Meiryo UI"/>
              </a:rPr>
              <a:t>スウ</a:t>
            </a:r>
            <a:r>
              <a:rPr sz="1600" spc="-25" dirty="0">
                <a:latin typeface="Meiryo UI"/>
                <a:cs typeface="Meiryo UI"/>
              </a:rPr>
              <a:t>ェ</a:t>
            </a:r>
            <a:r>
              <a:rPr sz="1600" spc="-20" dirty="0">
                <a:latin typeface="Meiryo UI"/>
                <a:cs typeface="Meiryo UI"/>
              </a:rPr>
              <a:t>ーデ</a:t>
            </a:r>
            <a:r>
              <a:rPr sz="1600" spc="-25" dirty="0">
                <a:latin typeface="Meiryo UI"/>
                <a:cs typeface="Meiryo UI"/>
              </a:rPr>
              <a:t>ンの</a:t>
            </a:r>
            <a:r>
              <a:rPr sz="1600" spc="-30" dirty="0">
                <a:latin typeface="Meiryo UI"/>
                <a:cs typeface="Meiryo UI"/>
              </a:rPr>
              <a:t>中央銀</a:t>
            </a:r>
            <a:r>
              <a:rPr sz="1600" spc="-20" dirty="0">
                <a:latin typeface="Meiryo UI"/>
                <a:cs typeface="Meiryo UI"/>
              </a:rPr>
              <a:t>行</a:t>
            </a:r>
            <a:r>
              <a:rPr sz="1600" spc="-10" dirty="0">
                <a:latin typeface="Meiryo UI"/>
                <a:cs typeface="Meiryo UI"/>
              </a:rPr>
              <a:t>Riksbank</a:t>
            </a:r>
            <a:r>
              <a:rPr sz="1600" spc="-25" dirty="0">
                <a:latin typeface="Meiryo UI"/>
                <a:cs typeface="Meiryo UI"/>
              </a:rPr>
              <a:t>は、</a:t>
            </a:r>
            <a:r>
              <a:rPr sz="1600" dirty="0">
                <a:latin typeface="Meiryo UI"/>
                <a:cs typeface="Meiryo UI"/>
              </a:rPr>
              <a:t>キ</a:t>
            </a:r>
            <a:r>
              <a:rPr sz="1600" spc="-25" dirty="0">
                <a:latin typeface="Meiryo UI"/>
                <a:cs typeface="Meiryo UI"/>
              </a:rPr>
              <a:t>ャ</a:t>
            </a:r>
            <a:r>
              <a:rPr sz="1600" spc="-20" dirty="0">
                <a:latin typeface="Meiryo UI"/>
                <a:cs typeface="Meiryo UI"/>
              </a:rPr>
              <a:t>ッ</a:t>
            </a:r>
            <a:r>
              <a:rPr sz="1600" spc="-5" dirty="0">
                <a:latin typeface="Meiryo UI"/>
                <a:cs typeface="Meiryo UI"/>
              </a:rPr>
              <a:t>シュ</a:t>
            </a:r>
            <a:r>
              <a:rPr sz="1600" spc="-20" dirty="0">
                <a:latin typeface="Meiryo UI"/>
                <a:cs typeface="Meiryo UI"/>
              </a:rPr>
              <a:t>レスの未来に備えてCBDCの発行を検</a:t>
            </a:r>
            <a:r>
              <a:rPr sz="1600" spc="-25" dirty="0">
                <a:latin typeface="Meiryo UI"/>
                <a:cs typeface="Meiryo UI"/>
              </a:rPr>
              <a:t>討</a:t>
            </a:r>
            <a:r>
              <a:rPr sz="1600" spc="-20" dirty="0">
                <a:latin typeface="Meiryo UI"/>
                <a:cs typeface="Meiryo UI"/>
              </a:rPr>
              <a:t>。現在、</a:t>
            </a:r>
            <a:r>
              <a:rPr sz="1600" spc="-25" dirty="0">
                <a:latin typeface="Meiryo UI"/>
                <a:cs typeface="Meiryo UI"/>
              </a:rPr>
              <a:t>試験</a:t>
            </a:r>
            <a:r>
              <a:rPr sz="1600" spc="-30" dirty="0">
                <a:latin typeface="Meiryo UI"/>
                <a:cs typeface="Meiryo UI"/>
              </a:rPr>
              <a:t>運用中。</a:t>
            </a:r>
            <a:endParaRPr sz="1600">
              <a:latin typeface="Meiryo UI"/>
              <a:cs typeface="Meiryo UI"/>
            </a:endParaRPr>
          </a:p>
        </p:txBody>
      </p:sp>
      <p:sp>
        <p:nvSpPr>
          <p:cNvPr id="4" name="object 4"/>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5" dirty="0">
                <a:solidFill>
                  <a:srgbClr val="FFFFFF"/>
                </a:solidFill>
                <a:latin typeface="Meiryo UI"/>
                <a:cs typeface="Meiryo UI"/>
              </a:rPr>
              <a:t>e-</a:t>
            </a:r>
            <a:r>
              <a:rPr sz="1600" b="1" spc="-10" dirty="0">
                <a:solidFill>
                  <a:srgbClr val="FFFFFF"/>
                </a:solidFill>
                <a:latin typeface="Meiryo UI"/>
                <a:cs typeface="Meiryo UI"/>
              </a:rPr>
              <a:t>krona</a:t>
            </a:r>
            <a:endParaRPr sz="1600">
              <a:latin typeface="Meiryo UI"/>
              <a:cs typeface="Meiryo UI"/>
            </a:endParaRPr>
          </a:p>
        </p:txBody>
      </p:sp>
      <p:grpSp>
        <p:nvGrpSpPr>
          <p:cNvPr id="5" name="object 5"/>
          <p:cNvGrpSpPr/>
          <p:nvPr/>
        </p:nvGrpSpPr>
        <p:grpSpPr>
          <a:xfrm>
            <a:off x="1531620" y="4286987"/>
            <a:ext cx="969644" cy="605155"/>
            <a:chOff x="388620" y="4286986"/>
            <a:chExt cx="969644" cy="605155"/>
          </a:xfrm>
        </p:grpSpPr>
        <p:pic>
          <p:nvPicPr>
            <p:cNvPr id="6" name="object 6"/>
            <p:cNvPicPr/>
            <p:nvPr/>
          </p:nvPicPr>
          <p:blipFill>
            <a:blip r:embed="rId2" cstate="print"/>
            <a:stretch>
              <a:fillRect/>
            </a:stretch>
          </p:blipFill>
          <p:spPr>
            <a:xfrm>
              <a:off x="467785" y="4300522"/>
              <a:ext cx="815518" cy="542846"/>
            </a:xfrm>
            <a:prstGeom prst="rect">
              <a:avLst/>
            </a:prstGeom>
          </p:spPr>
        </p:pic>
        <p:pic>
          <p:nvPicPr>
            <p:cNvPr id="7" name="object 7"/>
            <p:cNvPicPr/>
            <p:nvPr/>
          </p:nvPicPr>
          <p:blipFill>
            <a:blip r:embed="rId3" cstate="print"/>
            <a:stretch>
              <a:fillRect/>
            </a:stretch>
          </p:blipFill>
          <p:spPr>
            <a:xfrm>
              <a:off x="388620" y="4286986"/>
              <a:ext cx="969289" cy="605053"/>
            </a:xfrm>
            <a:prstGeom prst="rect">
              <a:avLst/>
            </a:prstGeom>
          </p:spPr>
        </p:pic>
        <p:sp>
          <p:nvSpPr>
            <p:cNvPr id="8" name="object 8"/>
            <p:cNvSpPr/>
            <p:nvPr/>
          </p:nvSpPr>
          <p:spPr>
            <a:xfrm>
              <a:off x="489204" y="43129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9" name="object 9"/>
            <p:cNvSpPr/>
            <p:nvPr/>
          </p:nvSpPr>
          <p:spPr>
            <a:xfrm>
              <a:off x="489204" y="43129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0" name="object 10"/>
          <p:cNvSpPr txBox="1"/>
          <p:nvPr/>
        </p:nvSpPr>
        <p:spPr>
          <a:xfrm>
            <a:off x="1632204" y="4347464"/>
            <a:ext cx="722630" cy="391160"/>
          </a:xfrm>
          <a:prstGeom prst="rect">
            <a:avLst/>
          </a:prstGeom>
        </p:spPr>
        <p:txBody>
          <a:bodyPr vert="horz" wrap="square" lIns="0" tIns="12700" rIns="0" bIns="0" rtlCol="0">
            <a:spAutoFit/>
          </a:bodyPr>
          <a:lstStyle/>
          <a:p>
            <a:pPr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1" name="object 11"/>
          <p:cNvGrpSpPr/>
          <p:nvPr/>
        </p:nvGrpSpPr>
        <p:grpSpPr>
          <a:xfrm>
            <a:off x="1601724" y="4800588"/>
            <a:ext cx="833755" cy="771525"/>
            <a:chOff x="458723" y="4800587"/>
            <a:chExt cx="833755" cy="771525"/>
          </a:xfrm>
        </p:grpSpPr>
        <p:pic>
          <p:nvPicPr>
            <p:cNvPr id="12" name="object 12"/>
            <p:cNvPicPr/>
            <p:nvPr/>
          </p:nvPicPr>
          <p:blipFill>
            <a:blip r:embed="rId4" cstate="print"/>
            <a:stretch>
              <a:fillRect/>
            </a:stretch>
          </p:blipFill>
          <p:spPr>
            <a:xfrm>
              <a:off x="458723" y="4800587"/>
              <a:ext cx="833640" cy="771156"/>
            </a:xfrm>
            <a:prstGeom prst="rect">
              <a:avLst/>
            </a:prstGeom>
          </p:spPr>
        </p:pic>
        <p:pic>
          <p:nvPicPr>
            <p:cNvPr id="13" name="object 13"/>
            <p:cNvPicPr/>
            <p:nvPr/>
          </p:nvPicPr>
          <p:blipFill>
            <a:blip r:embed="rId5" cstate="print"/>
            <a:stretch>
              <a:fillRect/>
            </a:stretch>
          </p:blipFill>
          <p:spPr>
            <a:xfrm>
              <a:off x="502919" y="4905730"/>
              <a:ext cx="742200" cy="605053"/>
            </a:xfrm>
            <a:prstGeom prst="rect">
              <a:avLst/>
            </a:prstGeom>
          </p:spPr>
        </p:pic>
      </p:grpSp>
      <p:sp>
        <p:nvSpPr>
          <p:cNvPr id="14" name="object 14"/>
          <p:cNvSpPr txBox="1"/>
          <p:nvPr/>
        </p:nvSpPr>
        <p:spPr>
          <a:xfrm>
            <a:off x="1632204" y="4831079"/>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132080" marR="125095" indent="86360">
              <a:spcBef>
                <a:spcPts val="1165"/>
              </a:spcBef>
            </a:pPr>
            <a:r>
              <a:rPr sz="1200" spc="-25" dirty="0">
                <a:latin typeface="Meiryo UI"/>
                <a:cs typeface="Meiryo UI"/>
              </a:rPr>
              <a:t>主な</a:t>
            </a:r>
            <a:r>
              <a:rPr sz="1200" spc="-20" dirty="0">
                <a:latin typeface="Meiryo UI"/>
                <a:cs typeface="Meiryo UI"/>
              </a:rPr>
              <a:t>協業先</a:t>
            </a:r>
            <a:endParaRPr sz="1200">
              <a:latin typeface="Meiryo UI"/>
              <a:cs typeface="Meiryo UI"/>
            </a:endParaRPr>
          </a:p>
        </p:txBody>
      </p:sp>
      <p:grpSp>
        <p:nvGrpSpPr>
          <p:cNvPr id="15" name="object 15"/>
          <p:cNvGrpSpPr/>
          <p:nvPr/>
        </p:nvGrpSpPr>
        <p:grpSpPr>
          <a:xfrm>
            <a:off x="1601724" y="5510785"/>
            <a:ext cx="833755" cy="678815"/>
            <a:chOff x="458723" y="5510784"/>
            <a:chExt cx="833755" cy="678815"/>
          </a:xfrm>
        </p:grpSpPr>
        <p:pic>
          <p:nvPicPr>
            <p:cNvPr id="16" name="object 16"/>
            <p:cNvPicPr/>
            <p:nvPr/>
          </p:nvPicPr>
          <p:blipFill>
            <a:blip r:embed="rId6" cstate="print"/>
            <a:stretch>
              <a:fillRect/>
            </a:stretch>
          </p:blipFill>
          <p:spPr>
            <a:xfrm>
              <a:off x="458723" y="5510784"/>
              <a:ext cx="833640" cy="678205"/>
            </a:xfrm>
            <a:prstGeom prst="rect">
              <a:avLst/>
            </a:prstGeom>
          </p:spPr>
        </p:pic>
        <p:pic>
          <p:nvPicPr>
            <p:cNvPr id="17" name="object 17"/>
            <p:cNvPicPr/>
            <p:nvPr/>
          </p:nvPicPr>
          <p:blipFill>
            <a:blip r:embed="rId7" cstate="print"/>
            <a:stretch>
              <a:fillRect/>
            </a:stretch>
          </p:blipFill>
          <p:spPr>
            <a:xfrm>
              <a:off x="547115" y="5570220"/>
              <a:ext cx="652284" cy="605053"/>
            </a:xfrm>
            <a:prstGeom prst="rect">
              <a:avLst/>
            </a:prstGeom>
          </p:spPr>
        </p:pic>
        <p:sp>
          <p:nvSpPr>
            <p:cNvPr id="18" name="object 18"/>
            <p:cNvSpPr/>
            <p:nvPr/>
          </p:nvSpPr>
          <p:spPr>
            <a:xfrm>
              <a:off x="489203" y="5541264"/>
              <a:ext cx="722630" cy="567055"/>
            </a:xfrm>
            <a:custGeom>
              <a:avLst/>
              <a:gdLst/>
              <a:ahLst/>
              <a:cxnLst/>
              <a:rect l="l" t="t" r="r" b="b"/>
              <a:pathLst>
                <a:path w="722630" h="567054">
                  <a:moveTo>
                    <a:pt x="0" y="566928"/>
                  </a:moveTo>
                  <a:lnTo>
                    <a:pt x="722376" y="566928"/>
                  </a:lnTo>
                  <a:lnTo>
                    <a:pt x="722376" y="0"/>
                  </a:lnTo>
                  <a:lnTo>
                    <a:pt x="0" y="0"/>
                  </a:lnTo>
                  <a:lnTo>
                    <a:pt x="0" y="566928"/>
                  </a:lnTo>
                  <a:close/>
                </a:path>
              </a:pathLst>
            </a:custGeom>
            <a:ln w="9525">
              <a:solidFill>
                <a:srgbClr val="7E7E7E"/>
              </a:solidFill>
            </a:ln>
          </p:spPr>
          <p:txBody>
            <a:bodyPr wrap="square" lIns="0" tIns="0" rIns="0" bIns="0" rtlCol="0"/>
            <a:lstStyle/>
            <a:p>
              <a:endParaRPr/>
            </a:p>
          </p:txBody>
        </p:sp>
      </p:grpSp>
      <p:sp>
        <p:nvSpPr>
          <p:cNvPr id="19" name="object 19"/>
          <p:cNvSpPr txBox="1"/>
          <p:nvPr/>
        </p:nvSpPr>
        <p:spPr>
          <a:xfrm>
            <a:off x="1637728" y="5546026"/>
            <a:ext cx="713740" cy="467436"/>
          </a:xfrm>
          <a:prstGeom prst="rect">
            <a:avLst/>
          </a:prstGeom>
          <a:solidFill>
            <a:srgbClr val="FFFFFF"/>
          </a:solidFill>
        </p:spPr>
        <p:txBody>
          <a:bodyPr vert="horz" wrap="square" lIns="0" tIns="97155" rIns="0" bIns="0" rtlCol="0">
            <a:spAutoFit/>
          </a:bodyPr>
          <a:lstStyle/>
          <a:p>
            <a:pPr marL="170815">
              <a:spcBef>
                <a:spcPts val="765"/>
              </a:spcBef>
            </a:pPr>
            <a:r>
              <a:rPr sz="1200" spc="-20" dirty="0">
                <a:latin typeface="Meiryo UI"/>
                <a:cs typeface="Meiryo UI"/>
              </a:rPr>
              <a:t>ユース</a:t>
            </a:r>
            <a:endParaRPr sz="1200">
              <a:latin typeface="Meiryo UI"/>
              <a:cs typeface="Meiryo UI"/>
            </a:endParaRPr>
          </a:p>
          <a:p>
            <a:pPr marL="173990"/>
            <a:r>
              <a:rPr sz="1200" spc="-20" dirty="0">
                <a:latin typeface="Meiryo UI"/>
                <a:cs typeface="Meiryo UI"/>
              </a:rPr>
              <a:t>ケース</a:t>
            </a:r>
            <a:endParaRPr sz="1200">
              <a:latin typeface="Meiryo UI"/>
              <a:cs typeface="Meiryo UI"/>
            </a:endParaRPr>
          </a:p>
        </p:txBody>
      </p:sp>
      <p:sp>
        <p:nvSpPr>
          <p:cNvPr id="20" name="object 20"/>
          <p:cNvSpPr txBox="1"/>
          <p:nvPr/>
        </p:nvSpPr>
        <p:spPr>
          <a:xfrm>
            <a:off x="2470151" y="3452622"/>
            <a:ext cx="799465" cy="228909"/>
          </a:xfrm>
          <a:prstGeom prst="rect">
            <a:avLst/>
          </a:prstGeom>
        </p:spPr>
        <p:txBody>
          <a:bodyPr vert="horz" wrap="square" lIns="0" tIns="13335" rIns="0" bIns="0" rtlCol="0">
            <a:spAutoFit/>
          </a:bodyPr>
          <a:lstStyle/>
          <a:p>
            <a:pPr marL="12700">
              <a:spcBef>
                <a:spcPts val="105"/>
              </a:spcBef>
            </a:pPr>
            <a:r>
              <a:rPr sz="1400" spc="-10" dirty="0">
                <a:latin typeface="Meiryo UI"/>
                <a:cs typeface="Meiryo UI"/>
              </a:rPr>
              <a:t>Riksbank</a:t>
            </a:r>
            <a:endParaRPr sz="1400">
              <a:latin typeface="Meiryo UI"/>
              <a:cs typeface="Meiryo UI"/>
            </a:endParaRPr>
          </a:p>
        </p:txBody>
      </p:sp>
      <p:grpSp>
        <p:nvGrpSpPr>
          <p:cNvPr id="21" name="object 21"/>
          <p:cNvGrpSpPr/>
          <p:nvPr/>
        </p:nvGrpSpPr>
        <p:grpSpPr>
          <a:xfrm>
            <a:off x="1569720" y="3311506"/>
            <a:ext cx="894715" cy="544830"/>
            <a:chOff x="426719" y="3311506"/>
            <a:chExt cx="894715" cy="544830"/>
          </a:xfrm>
        </p:grpSpPr>
        <p:pic>
          <p:nvPicPr>
            <p:cNvPr id="22" name="object 22"/>
            <p:cNvPicPr/>
            <p:nvPr/>
          </p:nvPicPr>
          <p:blipFill>
            <a:blip r:embed="rId8" cstate="print"/>
            <a:stretch>
              <a:fillRect/>
            </a:stretch>
          </p:blipFill>
          <p:spPr>
            <a:xfrm>
              <a:off x="467785" y="3311506"/>
              <a:ext cx="815518" cy="544285"/>
            </a:xfrm>
            <a:prstGeom prst="rect">
              <a:avLst/>
            </a:prstGeom>
          </p:spPr>
        </p:pic>
        <p:pic>
          <p:nvPicPr>
            <p:cNvPr id="23" name="object 23"/>
            <p:cNvPicPr/>
            <p:nvPr/>
          </p:nvPicPr>
          <p:blipFill>
            <a:blip r:embed="rId9" cstate="print"/>
            <a:stretch>
              <a:fillRect/>
            </a:stretch>
          </p:blipFill>
          <p:spPr>
            <a:xfrm>
              <a:off x="426719" y="3390861"/>
              <a:ext cx="894575" cy="422186"/>
            </a:xfrm>
            <a:prstGeom prst="rect">
              <a:avLst/>
            </a:prstGeom>
          </p:spPr>
        </p:pic>
        <p:sp>
          <p:nvSpPr>
            <p:cNvPr id="24" name="object 24"/>
            <p:cNvSpPr/>
            <p:nvPr/>
          </p:nvSpPr>
          <p:spPr>
            <a:xfrm>
              <a:off x="489203" y="3323843"/>
              <a:ext cx="722630" cy="460375"/>
            </a:xfrm>
            <a:custGeom>
              <a:avLst/>
              <a:gdLst/>
              <a:ahLst/>
              <a:cxnLst/>
              <a:rect l="l" t="t" r="r" b="b"/>
              <a:pathLst>
                <a:path w="722630" h="460375">
                  <a:moveTo>
                    <a:pt x="0" y="460247"/>
                  </a:moveTo>
                  <a:lnTo>
                    <a:pt x="722376" y="460247"/>
                  </a:lnTo>
                  <a:lnTo>
                    <a:pt x="722376" y="0"/>
                  </a:lnTo>
                  <a:lnTo>
                    <a:pt x="0" y="0"/>
                  </a:lnTo>
                  <a:lnTo>
                    <a:pt x="0" y="460247"/>
                  </a:lnTo>
                  <a:close/>
                </a:path>
              </a:pathLst>
            </a:custGeom>
            <a:ln w="9525">
              <a:solidFill>
                <a:srgbClr val="7E7E7E"/>
              </a:solidFill>
            </a:ln>
          </p:spPr>
          <p:txBody>
            <a:bodyPr wrap="square" lIns="0" tIns="0" rIns="0" bIns="0" rtlCol="0"/>
            <a:lstStyle/>
            <a:p>
              <a:endParaRPr/>
            </a:p>
          </p:txBody>
        </p:sp>
      </p:grpSp>
      <p:sp>
        <p:nvSpPr>
          <p:cNvPr id="25" name="object 25"/>
          <p:cNvSpPr txBox="1"/>
          <p:nvPr/>
        </p:nvSpPr>
        <p:spPr>
          <a:xfrm>
            <a:off x="1636967" y="3328607"/>
            <a:ext cx="713105" cy="320601"/>
          </a:xfrm>
          <a:prstGeom prst="rect">
            <a:avLst/>
          </a:prstGeom>
          <a:solidFill>
            <a:srgbClr val="FFFFFF"/>
          </a:solidFill>
        </p:spPr>
        <p:txBody>
          <a:bodyPr vert="horz" wrap="square" lIns="0" tIns="134620" rIns="0" bIns="0" rtlCol="0">
            <a:spAutoFit/>
          </a:bodyPr>
          <a:lstStyle/>
          <a:p>
            <a:pPr marL="50800">
              <a:spcBef>
                <a:spcPts val="1060"/>
              </a:spcBef>
            </a:pPr>
            <a:r>
              <a:rPr sz="1200" spc="-15" dirty="0">
                <a:latin typeface="Meiryo UI"/>
                <a:cs typeface="Meiryo UI"/>
              </a:rPr>
              <a:t>管理主体</a:t>
            </a:r>
            <a:endParaRPr sz="1200">
              <a:latin typeface="Meiryo UI"/>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36490" y="1795120"/>
            <a:ext cx="5056505" cy="520065"/>
          </a:xfrm>
          <a:prstGeom prst="rect">
            <a:avLst/>
          </a:prstGeom>
        </p:spPr>
        <p:txBody>
          <a:bodyPr vert="horz" wrap="square" lIns="0" tIns="46355" rIns="0" bIns="0" rtlCol="0">
            <a:spAutoFit/>
          </a:bodyPr>
          <a:lstStyle/>
          <a:p>
            <a:pPr marL="190500" indent="-178435">
              <a:spcBef>
                <a:spcPts val="365"/>
              </a:spcBef>
              <a:buFont typeface="Arial"/>
              <a:buChar char="•"/>
              <a:tabLst>
                <a:tab pos="191135" algn="l"/>
              </a:tabLst>
            </a:pPr>
            <a:r>
              <a:rPr sz="1400" spc="-20" dirty="0">
                <a:latin typeface="Meiryo UI"/>
                <a:cs typeface="Meiryo UI"/>
              </a:rPr>
              <a:t>間接発行型で技術的可能性の検証を中心とした試験運用を実施中</a:t>
            </a:r>
            <a:endParaRPr sz="1400">
              <a:latin typeface="Meiryo UI"/>
              <a:cs typeface="Meiryo UI"/>
            </a:endParaRPr>
          </a:p>
          <a:p>
            <a:pPr marL="190500" indent="-178435">
              <a:spcBef>
                <a:spcPts val="265"/>
              </a:spcBef>
              <a:buFont typeface="Arial"/>
              <a:buChar char="•"/>
              <a:tabLst>
                <a:tab pos="191135" algn="l"/>
              </a:tabLst>
            </a:pPr>
            <a:r>
              <a:rPr sz="1400" spc="-5" dirty="0">
                <a:latin typeface="Meiryo UI"/>
                <a:cs typeface="Meiryo UI"/>
              </a:rPr>
              <a:t>スマートフォン・</a:t>
            </a:r>
            <a:r>
              <a:rPr sz="1400" spc="-10" dirty="0">
                <a:latin typeface="Arial"/>
                <a:cs typeface="Arial"/>
              </a:rPr>
              <a:t>IC</a:t>
            </a:r>
            <a:r>
              <a:rPr sz="1400" spc="-25" dirty="0">
                <a:latin typeface="Meiryo UI"/>
                <a:cs typeface="Meiryo UI"/>
              </a:rPr>
              <a:t>カード・スマートウォッチでの利用を可能とする</a:t>
            </a:r>
            <a:endParaRPr sz="1400">
              <a:latin typeface="Meiryo UI"/>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5436489" y="2675383"/>
            <a:ext cx="5260340" cy="45275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Meiryo UI"/>
                <a:cs typeface="Meiryo UI"/>
              </a:rPr>
              <a:t>現金が減少傾向にある状況を鑑み、キャッシュレスの未来に備え</a:t>
            </a:r>
            <a:r>
              <a:rPr sz="1400" spc="-10" dirty="0">
                <a:latin typeface="Meiryo UI"/>
                <a:cs typeface="Meiryo UI"/>
              </a:rPr>
              <a:t>CBDC</a:t>
            </a:r>
            <a:r>
              <a:rPr sz="1400" spc="-50" dirty="0">
                <a:latin typeface="Meiryo UI"/>
                <a:cs typeface="Meiryo UI"/>
              </a:rPr>
              <a:t>を</a:t>
            </a:r>
            <a:r>
              <a:rPr sz="1400" spc="-15" dirty="0">
                <a:latin typeface="Meiryo UI"/>
                <a:cs typeface="Meiryo UI"/>
              </a:rPr>
              <a:t>発行する仕組みを検討・開発</a:t>
            </a:r>
            <a:endParaRPr sz="1400">
              <a:latin typeface="Meiryo UI"/>
              <a:cs typeface="Meiryo UI"/>
            </a:endParaRPr>
          </a:p>
        </p:txBody>
      </p:sp>
      <p:sp>
        <p:nvSpPr>
          <p:cNvPr id="32" name="object 32"/>
          <p:cNvSpPr txBox="1"/>
          <p:nvPr/>
        </p:nvSpPr>
        <p:spPr>
          <a:xfrm>
            <a:off x="2470150" y="5599887"/>
            <a:ext cx="739140" cy="453390"/>
          </a:xfrm>
          <a:prstGeom prst="rect">
            <a:avLst/>
          </a:prstGeom>
        </p:spPr>
        <p:txBody>
          <a:bodyPr vert="horz" wrap="square" lIns="0" tIns="13335" rIns="0" bIns="0" rtlCol="0">
            <a:spAutoFit/>
          </a:bodyPr>
          <a:lstStyle/>
          <a:p>
            <a:pPr marL="12700">
              <a:spcBef>
                <a:spcPts val="105"/>
              </a:spcBef>
            </a:pPr>
            <a:r>
              <a:rPr sz="1400" spc="-30" dirty="0">
                <a:latin typeface="Meiryo UI"/>
                <a:cs typeface="Meiryo UI"/>
              </a:rPr>
              <a:t>送金</a:t>
            </a:r>
            <a:endParaRPr sz="1400">
              <a:latin typeface="Meiryo UI"/>
              <a:cs typeface="Meiryo UI"/>
            </a:endParaRPr>
          </a:p>
          <a:p>
            <a:pPr marL="12700"/>
            <a:r>
              <a:rPr sz="1400" spc="-15" dirty="0">
                <a:latin typeface="Meiryo UI"/>
                <a:cs typeface="Meiryo UI"/>
              </a:rPr>
              <a:t>日常決済</a:t>
            </a:r>
            <a:endParaRPr sz="1400">
              <a:latin typeface="Meiryo UI"/>
              <a:cs typeface="Meiryo UI"/>
            </a:endParaRPr>
          </a:p>
        </p:txBody>
      </p:sp>
      <p:pic>
        <p:nvPicPr>
          <p:cNvPr id="33" name="object 33"/>
          <p:cNvPicPr/>
          <p:nvPr/>
        </p:nvPicPr>
        <p:blipFill>
          <a:blip r:embed="rId10" cstate="print"/>
          <a:stretch>
            <a:fillRect/>
          </a:stretch>
        </p:blipFill>
        <p:spPr>
          <a:xfrm>
            <a:off x="2634997" y="2092451"/>
            <a:ext cx="1037843" cy="1083564"/>
          </a:xfrm>
          <a:prstGeom prst="rect">
            <a:avLst/>
          </a:prstGeom>
        </p:spPr>
      </p:pic>
      <p:grpSp>
        <p:nvGrpSpPr>
          <p:cNvPr id="34" name="object 34"/>
          <p:cNvGrpSpPr/>
          <p:nvPr/>
        </p:nvGrpSpPr>
        <p:grpSpPr>
          <a:xfrm>
            <a:off x="5553455" y="3439668"/>
            <a:ext cx="2124710" cy="2237105"/>
            <a:chOff x="4410455" y="3439667"/>
            <a:chExt cx="2124710" cy="2237105"/>
          </a:xfrm>
        </p:grpSpPr>
        <p:sp>
          <p:nvSpPr>
            <p:cNvPr id="35" name="object 35"/>
            <p:cNvSpPr/>
            <p:nvPr/>
          </p:nvSpPr>
          <p:spPr>
            <a:xfrm>
              <a:off x="4410455" y="3713987"/>
              <a:ext cx="2124710" cy="264160"/>
            </a:xfrm>
            <a:custGeom>
              <a:avLst/>
              <a:gdLst/>
              <a:ahLst/>
              <a:cxnLst/>
              <a:rect l="l" t="t" r="r" b="b"/>
              <a:pathLst>
                <a:path w="2124709" h="264160">
                  <a:moveTo>
                    <a:pt x="2124455" y="0"/>
                  </a:moveTo>
                  <a:lnTo>
                    <a:pt x="0" y="0"/>
                  </a:lnTo>
                  <a:lnTo>
                    <a:pt x="0" y="263651"/>
                  </a:lnTo>
                  <a:lnTo>
                    <a:pt x="2124455" y="263651"/>
                  </a:lnTo>
                  <a:lnTo>
                    <a:pt x="2124455" y="0"/>
                  </a:lnTo>
                  <a:close/>
                </a:path>
              </a:pathLst>
            </a:custGeom>
            <a:solidFill>
              <a:srgbClr val="FF0000">
                <a:alpha val="10978"/>
              </a:srgbClr>
            </a:solidFill>
          </p:spPr>
          <p:txBody>
            <a:bodyPr wrap="square" lIns="0" tIns="0" rIns="0" bIns="0" rtlCol="0"/>
            <a:lstStyle/>
            <a:p>
              <a:endParaRPr/>
            </a:p>
          </p:txBody>
        </p:sp>
        <p:pic>
          <p:nvPicPr>
            <p:cNvPr id="36" name="object 36"/>
            <p:cNvPicPr/>
            <p:nvPr/>
          </p:nvPicPr>
          <p:blipFill>
            <a:blip r:embed="rId11" cstate="print"/>
            <a:stretch>
              <a:fillRect/>
            </a:stretch>
          </p:blipFill>
          <p:spPr>
            <a:xfrm>
              <a:off x="4663439" y="3439667"/>
              <a:ext cx="295656" cy="295655"/>
            </a:xfrm>
            <a:prstGeom prst="rect">
              <a:avLst/>
            </a:prstGeom>
          </p:spPr>
        </p:pic>
        <p:pic>
          <p:nvPicPr>
            <p:cNvPr id="37" name="object 37"/>
            <p:cNvPicPr/>
            <p:nvPr/>
          </p:nvPicPr>
          <p:blipFill>
            <a:blip r:embed="rId12" cstate="print"/>
            <a:stretch>
              <a:fillRect/>
            </a:stretch>
          </p:blipFill>
          <p:spPr>
            <a:xfrm>
              <a:off x="4465319" y="3730751"/>
              <a:ext cx="170687" cy="219456"/>
            </a:xfrm>
            <a:prstGeom prst="rect">
              <a:avLst/>
            </a:prstGeom>
          </p:spPr>
        </p:pic>
        <p:pic>
          <p:nvPicPr>
            <p:cNvPr id="38" name="object 38"/>
            <p:cNvPicPr/>
            <p:nvPr/>
          </p:nvPicPr>
          <p:blipFill>
            <a:blip r:embed="rId13" cstate="print"/>
            <a:stretch>
              <a:fillRect/>
            </a:stretch>
          </p:blipFill>
          <p:spPr>
            <a:xfrm>
              <a:off x="4943855" y="3700271"/>
              <a:ext cx="278891" cy="280415"/>
            </a:xfrm>
            <a:prstGeom prst="rect">
              <a:avLst/>
            </a:prstGeom>
          </p:spPr>
        </p:pic>
        <p:pic>
          <p:nvPicPr>
            <p:cNvPr id="39" name="object 39"/>
            <p:cNvPicPr/>
            <p:nvPr/>
          </p:nvPicPr>
          <p:blipFill>
            <a:blip r:embed="rId14" cstate="print"/>
            <a:stretch>
              <a:fillRect/>
            </a:stretch>
          </p:blipFill>
          <p:spPr>
            <a:xfrm>
              <a:off x="4706069" y="3762709"/>
              <a:ext cx="223621" cy="156491"/>
            </a:xfrm>
            <a:prstGeom prst="rect">
              <a:avLst/>
            </a:prstGeom>
          </p:spPr>
        </p:pic>
        <p:pic>
          <p:nvPicPr>
            <p:cNvPr id="40" name="object 40"/>
            <p:cNvPicPr/>
            <p:nvPr/>
          </p:nvPicPr>
          <p:blipFill>
            <a:blip r:embed="rId11" cstate="print"/>
            <a:stretch>
              <a:fillRect/>
            </a:stretch>
          </p:blipFill>
          <p:spPr>
            <a:xfrm>
              <a:off x="5939027" y="3439667"/>
              <a:ext cx="297179" cy="295655"/>
            </a:xfrm>
            <a:prstGeom prst="rect">
              <a:avLst/>
            </a:prstGeom>
          </p:spPr>
        </p:pic>
        <p:pic>
          <p:nvPicPr>
            <p:cNvPr id="41" name="object 41"/>
            <p:cNvPicPr/>
            <p:nvPr/>
          </p:nvPicPr>
          <p:blipFill>
            <a:blip r:embed="rId12" cstate="print"/>
            <a:stretch>
              <a:fillRect/>
            </a:stretch>
          </p:blipFill>
          <p:spPr>
            <a:xfrm>
              <a:off x="5769863" y="3730751"/>
              <a:ext cx="170687" cy="219456"/>
            </a:xfrm>
            <a:prstGeom prst="rect">
              <a:avLst/>
            </a:prstGeom>
          </p:spPr>
        </p:pic>
        <p:pic>
          <p:nvPicPr>
            <p:cNvPr id="42" name="object 42"/>
            <p:cNvPicPr/>
            <p:nvPr/>
          </p:nvPicPr>
          <p:blipFill>
            <a:blip r:embed="rId13" cstate="print"/>
            <a:stretch>
              <a:fillRect/>
            </a:stretch>
          </p:blipFill>
          <p:spPr>
            <a:xfrm>
              <a:off x="6246876" y="3700271"/>
              <a:ext cx="280416" cy="280415"/>
            </a:xfrm>
            <a:prstGeom prst="rect">
              <a:avLst/>
            </a:prstGeom>
          </p:spPr>
        </p:pic>
        <p:pic>
          <p:nvPicPr>
            <p:cNvPr id="43" name="object 43"/>
            <p:cNvPicPr/>
            <p:nvPr/>
          </p:nvPicPr>
          <p:blipFill>
            <a:blip r:embed="rId14" cstate="print"/>
            <a:stretch>
              <a:fillRect/>
            </a:stretch>
          </p:blipFill>
          <p:spPr>
            <a:xfrm>
              <a:off x="6009225" y="3762709"/>
              <a:ext cx="224872" cy="156491"/>
            </a:xfrm>
            <a:prstGeom prst="rect">
              <a:avLst/>
            </a:prstGeom>
          </p:spPr>
        </p:pic>
        <p:pic>
          <p:nvPicPr>
            <p:cNvPr id="44" name="object 44"/>
            <p:cNvPicPr/>
            <p:nvPr/>
          </p:nvPicPr>
          <p:blipFill>
            <a:blip r:embed="rId15" cstate="print"/>
            <a:stretch>
              <a:fillRect/>
            </a:stretch>
          </p:blipFill>
          <p:spPr>
            <a:xfrm>
              <a:off x="4655819" y="4614090"/>
              <a:ext cx="316991" cy="273959"/>
            </a:xfrm>
            <a:prstGeom prst="rect">
              <a:avLst/>
            </a:prstGeom>
          </p:spPr>
        </p:pic>
        <p:sp>
          <p:nvSpPr>
            <p:cNvPr id="45" name="object 45"/>
            <p:cNvSpPr/>
            <p:nvPr/>
          </p:nvSpPr>
          <p:spPr>
            <a:xfrm>
              <a:off x="4778628" y="3976115"/>
              <a:ext cx="76200" cy="617220"/>
            </a:xfrm>
            <a:custGeom>
              <a:avLst/>
              <a:gdLst/>
              <a:ahLst/>
              <a:cxnLst/>
              <a:rect l="l" t="t" r="r" b="b"/>
              <a:pathLst>
                <a:path w="76200" h="617220">
                  <a:moveTo>
                    <a:pt x="31694" y="76178"/>
                  </a:moveTo>
                  <a:lnTo>
                    <a:pt x="29337" y="616838"/>
                  </a:lnTo>
                  <a:lnTo>
                    <a:pt x="42037" y="616838"/>
                  </a:lnTo>
                  <a:lnTo>
                    <a:pt x="44394" y="76220"/>
                  </a:lnTo>
                  <a:lnTo>
                    <a:pt x="31694" y="76178"/>
                  </a:lnTo>
                  <a:close/>
                </a:path>
                <a:path w="76200" h="617220">
                  <a:moveTo>
                    <a:pt x="69839" y="63499"/>
                  </a:moveTo>
                  <a:lnTo>
                    <a:pt x="44450" y="63499"/>
                  </a:lnTo>
                  <a:lnTo>
                    <a:pt x="44394" y="76220"/>
                  </a:lnTo>
                  <a:lnTo>
                    <a:pt x="76200" y="76326"/>
                  </a:lnTo>
                  <a:lnTo>
                    <a:pt x="69839" y="63499"/>
                  </a:lnTo>
                  <a:close/>
                </a:path>
                <a:path w="76200" h="617220">
                  <a:moveTo>
                    <a:pt x="44450" y="63499"/>
                  </a:moveTo>
                  <a:lnTo>
                    <a:pt x="31750" y="63499"/>
                  </a:lnTo>
                  <a:lnTo>
                    <a:pt x="31694" y="76178"/>
                  </a:lnTo>
                  <a:lnTo>
                    <a:pt x="44394" y="76220"/>
                  </a:lnTo>
                  <a:lnTo>
                    <a:pt x="44450" y="63499"/>
                  </a:lnTo>
                  <a:close/>
                </a:path>
                <a:path w="76200" h="617220">
                  <a:moveTo>
                    <a:pt x="38354" y="0"/>
                  </a:moveTo>
                  <a:lnTo>
                    <a:pt x="0" y="76072"/>
                  </a:lnTo>
                  <a:lnTo>
                    <a:pt x="31694" y="76178"/>
                  </a:lnTo>
                  <a:lnTo>
                    <a:pt x="31750" y="63499"/>
                  </a:lnTo>
                  <a:lnTo>
                    <a:pt x="69839" y="63499"/>
                  </a:lnTo>
                  <a:lnTo>
                    <a:pt x="38354" y="0"/>
                  </a:lnTo>
                  <a:close/>
                </a:path>
              </a:pathLst>
            </a:custGeom>
            <a:solidFill>
              <a:srgbClr val="7E7E7E"/>
            </a:solidFill>
          </p:spPr>
          <p:txBody>
            <a:bodyPr wrap="square" lIns="0" tIns="0" rIns="0" bIns="0" rtlCol="0"/>
            <a:lstStyle/>
            <a:p>
              <a:endParaRPr/>
            </a:p>
          </p:txBody>
        </p:sp>
        <p:pic>
          <p:nvPicPr>
            <p:cNvPr id="46" name="object 46"/>
            <p:cNvPicPr/>
            <p:nvPr/>
          </p:nvPicPr>
          <p:blipFill>
            <a:blip r:embed="rId16" cstate="print"/>
            <a:stretch>
              <a:fillRect/>
            </a:stretch>
          </p:blipFill>
          <p:spPr>
            <a:xfrm>
              <a:off x="5239511" y="5226045"/>
              <a:ext cx="509015" cy="450604"/>
            </a:xfrm>
            <a:prstGeom prst="rect">
              <a:avLst/>
            </a:prstGeom>
          </p:spPr>
        </p:pic>
        <p:sp>
          <p:nvSpPr>
            <p:cNvPr id="47" name="object 47"/>
            <p:cNvSpPr/>
            <p:nvPr/>
          </p:nvSpPr>
          <p:spPr>
            <a:xfrm>
              <a:off x="4814315" y="4903469"/>
              <a:ext cx="681990" cy="299085"/>
            </a:xfrm>
            <a:custGeom>
              <a:avLst/>
              <a:gdLst/>
              <a:ahLst/>
              <a:cxnLst/>
              <a:rect l="l" t="t" r="r" b="b"/>
              <a:pathLst>
                <a:path w="681989" h="299085">
                  <a:moveTo>
                    <a:pt x="72591" y="29184"/>
                  </a:moveTo>
                  <a:lnTo>
                    <a:pt x="67638" y="40868"/>
                  </a:lnTo>
                  <a:lnTo>
                    <a:pt x="676910" y="298957"/>
                  </a:lnTo>
                  <a:lnTo>
                    <a:pt x="681863" y="287273"/>
                  </a:lnTo>
                  <a:lnTo>
                    <a:pt x="72591" y="29184"/>
                  </a:lnTo>
                  <a:close/>
                </a:path>
                <a:path w="681989" h="299085">
                  <a:moveTo>
                    <a:pt x="84962" y="0"/>
                  </a:moveTo>
                  <a:lnTo>
                    <a:pt x="0" y="5333"/>
                  </a:lnTo>
                  <a:lnTo>
                    <a:pt x="55245" y="70103"/>
                  </a:lnTo>
                  <a:lnTo>
                    <a:pt x="67638" y="40868"/>
                  </a:lnTo>
                  <a:lnTo>
                    <a:pt x="56007" y="35940"/>
                  </a:lnTo>
                  <a:lnTo>
                    <a:pt x="60960" y="24256"/>
                  </a:lnTo>
                  <a:lnTo>
                    <a:pt x="74680" y="24256"/>
                  </a:lnTo>
                  <a:lnTo>
                    <a:pt x="84962" y="0"/>
                  </a:lnTo>
                  <a:close/>
                </a:path>
                <a:path w="681989" h="299085">
                  <a:moveTo>
                    <a:pt x="60960" y="24256"/>
                  </a:moveTo>
                  <a:lnTo>
                    <a:pt x="56007" y="35940"/>
                  </a:lnTo>
                  <a:lnTo>
                    <a:pt x="67638" y="40868"/>
                  </a:lnTo>
                  <a:lnTo>
                    <a:pt x="72591" y="29184"/>
                  </a:lnTo>
                  <a:lnTo>
                    <a:pt x="60960" y="24256"/>
                  </a:lnTo>
                  <a:close/>
                </a:path>
                <a:path w="681989" h="299085">
                  <a:moveTo>
                    <a:pt x="74680" y="24256"/>
                  </a:moveTo>
                  <a:lnTo>
                    <a:pt x="60960" y="24256"/>
                  </a:lnTo>
                  <a:lnTo>
                    <a:pt x="72591" y="29184"/>
                  </a:lnTo>
                  <a:lnTo>
                    <a:pt x="74680" y="24256"/>
                  </a:lnTo>
                  <a:close/>
                </a:path>
              </a:pathLst>
            </a:custGeom>
            <a:solidFill>
              <a:srgbClr val="7E7E7E"/>
            </a:solidFill>
          </p:spPr>
          <p:txBody>
            <a:bodyPr wrap="square" lIns="0" tIns="0" rIns="0" bIns="0" rtlCol="0"/>
            <a:lstStyle/>
            <a:p>
              <a:endParaRPr/>
            </a:p>
          </p:txBody>
        </p:sp>
        <p:pic>
          <p:nvPicPr>
            <p:cNvPr id="48" name="object 48"/>
            <p:cNvPicPr/>
            <p:nvPr/>
          </p:nvPicPr>
          <p:blipFill>
            <a:blip r:embed="rId17" cstate="print"/>
            <a:stretch>
              <a:fillRect/>
            </a:stretch>
          </p:blipFill>
          <p:spPr>
            <a:xfrm>
              <a:off x="5977127" y="4155947"/>
              <a:ext cx="288036" cy="288036"/>
            </a:xfrm>
            <a:prstGeom prst="rect">
              <a:avLst/>
            </a:prstGeom>
          </p:spPr>
        </p:pic>
        <p:pic>
          <p:nvPicPr>
            <p:cNvPr id="49" name="object 49"/>
            <p:cNvPicPr/>
            <p:nvPr/>
          </p:nvPicPr>
          <p:blipFill>
            <a:blip r:embed="rId18" cstate="print"/>
            <a:stretch>
              <a:fillRect/>
            </a:stretch>
          </p:blipFill>
          <p:spPr>
            <a:xfrm>
              <a:off x="6083807" y="3976115"/>
              <a:ext cx="76200" cy="136016"/>
            </a:xfrm>
            <a:prstGeom prst="rect">
              <a:avLst/>
            </a:prstGeom>
          </p:spPr>
        </p:pic>
        <p:pic>
          <p:nvPicPr>
            <p:cNvPr id="50" name="object 50"/>
            <p:cNvPicPr/>
            <p:nvPr/>
          </p:nvPicPr>
          <p:blipFill>
            <a:blip r:embed="rId19" cstate="print"/>
            <a:stretch>
              <a:fillRect/>
            </a:stretch>
          </p:blipFill>
          <p:spPr>
            <a:xfrm>
              <a:off x="6084316" y="4443983"/>
              <a:ext cx="76200" cy="148971"/>
            </a:xfrm>
            <a:prstGeom prst="rect">
              <a:avLst/>
            </a:prstGeom>
          </p:spPr>
        </p:pic>
        <p:pic>
          <p:nvPicPr>
            <p:cNvPr id="51" name="object 51"/>
            <p:cNvPicPr/>
            <p:nvPr/>
          </p:nvPicPr>
          <p:blipFill>
            <a:blip r:embed="rId15" cstate="print"/>
            <a:stretch>
              <a:fillRect/>
            </a:stretch>
          </p:blipFill>
          <p:spPr>
            <a:xfrm>
              <a:off x="5964936" y="4614090"/>
              <a:ext cx="315467" cy="273959"/>
            </a:xfrm>
            <a:prstGeom prst="rect">
              <a:avLst/>
            </a:prstGeom>
          </p:spPr>
        </p:pic>
        <p:sp>
          <p:nvSpPr>
            <p:cNvPr id="52" name="object 52"/>
            <p:cNvSpPr/>
            <p:nvPr/>
          </p:nvSpPr>
          <p:spPr>
            <a:xfrm>
              <a:off x="5224272" y="3589032"/>
              <a:ext cx="859790" cy="1613535"/>
            </a:xfrm>
            <a:custGeom>
              <a:avLst/>
              <a:gdLst/>
              <a:ahLst/>
              <a:cxnLst/>
              <a:rect l="l" t="t" r="r" b="b"/>
              <a:pathLst>
                <a:path w="859789" h="1613535">
                  <a:moveTo>
                    <a:pt x="603885" y="38087"/>
                  </a:moveTo>
                  <a:lnTo>
                    <a:pt x="591185" y="31737"/>
                  </a:lnTo>
                  <a:lnTo>
                    <a:pt x="527685" y="0"/>
                  </a:lnTo>
                  <a:lnTo>
                    <a:pt x="527685" y="31737"/>
                  </a:lnTo>
                  <a:lnTo>
                    <a:pt x="76200" y="31737"/>
                  </a:lnTo>
                  <a:lnTo>
                    <a:pt x="76200" y="0"/>
                  </a:lnTo>
                  <a:lnTo>
                    <a:pt x="0" y="38087"/>
                  </a:lnTo>
                  <a:lnTo>
                    <a:pt x="76200" y="76187"/>
                  </a:lnTo>
                  <a:lnTo>
                    <a:pt x="76200" y="44437"/>
                  </a:lnTo>
                  <a:lnTo>
                    <a:pt x="527685" y="44437"/>
                  </a:lnTo>
                  <a:lnTo>
                    <a:pt x="527685" y="76187"/>
                  </a:lnTo>
                  <a:lnTo>
                    <a:pt x="591185" y="44437"/>
                  </a:lnTo>
                  <a:lnTo>
                    <a:pt x="603885" y="38087"/>
                  </a:lnTo>
                  <a:close/>
                </a:path>
                <a:path w="859789" h="1613535">
                  <a:moveTo>
                    <a:pt x="859790" y="1319771"/>
                  </a:moveTo>
                  <a:lnTo>
                    <a:pt x="774573" y="1318882"/>
                  </a:lnTo>
                  <a:lnTo>
                    <a:pt x="788466" y="1347419"/>
                  </a:lnTo>
                  <a:lnTo>
                    <a:pt x="266954" y="1601838"/>
                  </a:lnTo>
                  <a:lnTo>
                    <a:pt x="272542" y="1613268"/>
                  </a:lnTo>
                  <a:lnTo>
                    <a:pt x="794029" y="1358861"/>
                  </a:lnTo>
                  <a:lnTo>
                    <a:pt x="807974" y="1387462"/>
                  </a:lnTo>
                  <a:lnTo>
                    <a:pt x="842873" y="1341869"/>
                  </a:lnTo>
                  <a:lnTo>
                    <a:pt x="859790" y="1319771"/>
                  </a:lnTo>
                  <a:close/>
                </a:path>
              </a:pathLst>
            </a:custGeom>
            <a:solidFill>
              <a:srgbClr val="7E7E7E"/>
            </a:solidFill>
          </p:spPr>
          <p:txBody>
            <a:bodyPr wrap="square" lIns="0" tIns="0" rIns="0" bIns="0" rtlCol="0"/>
            <a:lstStyle/>
            <a:p>
              <a:endParaRPr/>
            </a:p>
          </p:txBody>
        </p:sp>
      </p:grpSp>
      <p:sp>
        <p:nvSpPr>
          <p:cNvPr id="53" name="object 53"/>
          <p:cNvSpPr txBox="1"/>
          <p:nvPr/>
        </p:nvSpPr>
        <p:spPr>
          <a:xfrm>
            <a:off x="4998211" y="4352925"/>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54" name="object 54"/>
          <p:cNvSpPr/>
          <p:nvPr/>
        </p:nvSpPr>
        <p:spPr>
          <a:xfrm>
            <a:off x="5292852" y="3339085"/>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p>
        </p:txBody>
      </p:sp>
      <p:sp>
        <p:nvSpPr>
          <p:cNvPr id="55" name="object 55"/>
          <p:cNvSpPr txBox="1"/>
          <p:nvPr/>
        </p:nvSpPr>
        <p:spPr>
          <a:xfrm>
            <a:off x="5651120" y="4214240"/>
            <a:ext cx="294005" cy="175048"/>
          </a:xfrm>
          <a:prstGeom prst="rect">
            <a:avLst/>
          </a:prstGeom>
        </p:spPr>
        <p:txBody>
          <a:bodyPr vert="horz" wrap="square" lIns="0" tIns="13335" rIns="0" bIns="0" rtlCol="0">
            <a:spAutoFit/>
          </a:bodyPr>
          <a:lstStyle/>
          <a:p>
            <a:pPr marL="12700">
              <a:spcBef>
                <a:spcPts val="105"/>
              </a:spcBef>
            </a:pPr>
            <a:r>
              <a:rPr sz="1050" spc="-25" dirty="0">
                <a:latin typeface="Meiryo UI"/>
                <a:cs typeface="Meiryo UI"/>
              </a:rPr>
              <a:t>発行</a:t>
            </a:r>
            <a:endParaRPr sz="1050">
              <a:latin typeface="Meiryo UI"/>
              <a:cs typeface="Meiryo UI"/>
            </a:endParaRPr>
          </a:p>
        </p:txBody>
      </p:sp>
      <p:sp>
        <p:nvSpPr>
          <p:cNvPr id="56" name="object 56"/>
          <p:cNvSpPr txBox="1"/>
          <p:nvPr/>
        </p:nvSpPr>
        <p:spPr>
          <a:xfrm>
            <a:off x="7347966" y="3961891"/>
            <a:ext cx="294005" cy="175048"/>
          </a:xfrm>
          <a:prstGeom prst="rect">
            <a:avLst/>
          </a:prstGeom>
        </p:spPr>
        <p:txBody>
          <a:bodyPr vert="horz" wrap="square" lIns="0" tIns="13335" rIns="0" bIns="0" rtlCol="0">
            <a:spAutoFit/>
          </a:bodyPr>
          <a:lstStyle/>
          <a:p>
            <a:pPr marL="12700">
              <a:spcBef>
                <a:spcPts val="105"/>
              </a:spcBef>
            </a:pPr>
            <a:r>
              <a:rPr sz="1050" spc="-25" dirty="0">
                <a:latin typeface="Meiryo UI"/>
                <a:cs typeface="Meiryo UI"/>
              </a:rPr>
              <a:t>支払</a:t>
            </a:r>
            <a:endParaRPr sz="1050">
              <a:latin typeface="Meiryo UI"/>
              <a:cs typeface="Meiryo UI"/>
            </a:endParaRPr>
          </a:p>
        </p:txBody>
      </p:sp>
      <p:sp>
        <p:nvSpPr>
          <p:cNvPr id="57" name="object 57"/>
          <p:cNvSpPr txBox="1"/>
          <p:nvPr/>
        </p:nvSpPr>
        <p:spPr>
          <a:xfrm>
            <a:off x="7347966" y="4421504"/>
            <a:ext cx="294005" cy="175048"/>
          </a:xfrm>
          <a:prstGeom prst="rect">
            <a:avLst/>
          </a:prstGeom>
        </p:spPr>
        <p:txBody>
          <a:bodyPr vert="horz" wrap="square" lIns="0" tIns="13335" rIns="0" bIns="0" rtlCol="0">
            <a:spAutoFit/>
          </a:bodyPr>
          <a:lstStyle/>
          <a:p>
            <a:pPr marL="12700">
              <a:spcBef>
                <a:spcPts val="105"/>
              </a:spcBef>
            </a:pPr>
            <a:r>
              <a:rPr sz="1050" spc="-25" dirty="0">
                <a:latin typeface="Meiryo UI"/>
                <a:cs typeface="Meiryo UI"/>
              </a:rPr>
              <a:t>入金</a:t>
            </a:r>
            <a:endParaRPr sz="1050">
              <a:latin typeface="Meiryo UI"/>
              <a:cs typeface="Meiryo UI"/>
            </a:endParaRPr>
          </a:p>
        </p:txBody>
      </p:sp>
      <p:sp>
        <p:nvSpPr>
          <p:cNvPr id="58" name="object 58"/>
          <p:cNvSpPr txBox="1"/>
          <p:nvPr/>
        </p:nvSpPr>
        <p:spPr>
          <a:xfrm>
            <a:off x="6697471" y="4214240"/>
            <a:ext cx="427990" cy="175048"/>
          </a:xfrm>
          <a:prstGeom prst="rect">
            <a:avLst/>
          </a:prstGeom>
        </p:spPr>
        <p:txBody>
          <a:bodyPr vert="horz" wrap="square" lIns="0" tIns="13335" rIns="0" bIns="0" rtlCol="0">
            <a:spAutoFit/>
          </a:bodyPr>
          <a:lstStyle/>
          <a:p>
            <a:pPr marL="12700">
              <a:spcBef>
                <a:spcPts val="105"/>
              </a:spcBef>
            </a:pPr>
            <a:r>
              <a:rPr sz="1050" spc="-20" dirty="0">
                <a:solidFill>
                  <a:srgbClr val="7E7E7E"/>
                </a:solidFill>
                <a:latin typeface="Meiryo UI"/>
                <a:cs typeface="Meiryo UI"/>
              </a:rPr>
              <a:t>加盟店</a:t>
            </a:r>
            <a:endParaRPr sz="1050">
              <a:latin typeface="Meiryo UI"/>
              <a:cs typeface="Meiryo UI"/>
            </a:endParaRPr>
          </a:p>
        </p:txBody>
      </p:sp>
      <p:sp>
        <p:nvSpPr>
          <p:cNvPr id="59" name="object 59"/>
          <p:cNvSpPr txBox="1"/>
          <p:nvPr/>
        </p:nvSpPr>
        <p:spPr>
          <a:xfrm>
            <a:off x="6239636" y="4629049"/>
            <a:ext cx="800100" cy="456565"/>
          </a:xfrm>
          <a:prstGeom prst="rect">
            <a:avLst/>
          </a:prstGeom>
        </p:spPr>
        <p:txBody>
          <a:bodyPr vert="horz" wrap="square" lIns="0" tIns="67945" rIns="0" bIns="0" rtlCol="0">
            <a:spAutoFit/>
          </a:bodyPr>
          <a:lstStyle/>
          <a:p>
            <a:pPr marR="11430" algn="ctr">
              <a:spcBef>
                <a:spcPts val="535"/>
              </a:spcBef>
            </a:pPr>
            <a:r>
              <a:rPr sz="1050" spc="-15" dirty="0">
                <a:solidFill>
                  <a:srgbClr val="7E7E7E"/>
                </a:solidFill>
                <a:latin typeface="Meiryo UI"/>
                <a:cs typeface="Meiryo UI"/>
              </a:rPr>
              <a:t>民間銀行</a:t>
            </a:r>
            <a:endParaRPr sz="1050">
              <a:latin typeface="Meiryo UI"/>
              <a:cs typeface="Meiryo UI"/>
            </a:endParaRPr>
          </a:p>
          <a:p>
            <a:pPr algn="ctr">
              <a:spcBef>
                <a:spcPts val="434"/>
              </a:spcBef>
            </a:pPr>
            <a:r>
              <a:rPr sz="1050" dirty="0">
                <a:latin typeface="Meiryo UI"/>
                <a:cs typeface="Meiryo UI"/>
              </a:rPr>
              <a:t>e-</a:t>
            </a:r>
            <a:r>
              <a:rPr sz="1050" spc="-10" dirty="0">
                <a:latin typeface="Meiryo UI"/>
                <a:cs typeface="Meiryo UI"/>
              </a:rPr>
              <a:t>krona</a:t>
            </a:r>
            <a:r>
              <a:rPr sz="1050" spc="-25" dirty="0">
                <a:latin typeface="Meiryo UI"/>
                <a:cs typeface="Meiryo UI"/>
              </a:rPr>
              <a:t>発行</a:t>
            </a:r>
            <a:endParaRPr sz="1050">
              <a:latin typeface="Meiryo UI"/>
              <a:cs typeface="Meiryo UI"/>
            </a:endParaRPr>
          </a:p>
        </p:txBody>
      </p:sp>
      <p:sp>
        <p:nvSpPr>
          <p:cNvPr id="60" name="object 60"/>
          <p:cNvSpPr txBox="1"/>
          <p:nvPr/>
        </p:nvSpPr>
        <p:spPr>
          <a:xfrm>
            <a:off x="6414897" y="3344697"/>
            <a:ext cx="448945" cy="468718"/>
          </a:xfrm>
          <a:prstGeom prst="rect">
            <a:avLst/>
          </a:prstGeom>
        </p:spPr>
        <p:txBody>
          <a:bodyPr vert="horz" wrap="square" lIns="0" tIns="12065" rIns="0" bIns="0" rtlCol="0">
            <a:spAutoFit/>
          </a:bodyPr>
          <a:lstStyle/>
          <a:p>
            <a:pPr marL="12700" marR="5080" indent="109220">
              <a:lnSpc>
                <a:spcPct val="152000"/>
              </a:lnSpc>
              <a:spcBef>
                <a:spcPts val="95"/>
              </a:spcBef>
            </a:pPr>
            <a:r>
              <a:rPr sz="1050" spc="-25" dirty="0">
                <a:latin typeface="Meiryo UI"/>
                <a:cs typeface="Meiryo UI"/>
              </a:rPr>
              <a:t>送金</a:t>
            </a:r>
            <a:r>
              <a:rPr sz="1050" spc="-20" dirty="0">
                <a:solidFill>
                  <a:srgbClr val="7E7E7E"/>
                </a:solidFill>
                <a:latin typeface="Meiryo UI"/>
                <a:cs typeface="Meiryo UI"/>
              </a:rPr>
              <a:t>デジタル</a:t>
            </a:r>
            <a:endParaRPr sz="1050">
              <a:latin typeface="Meiryo UI"/>
              <a:cs typeface="Meiryo UI"/>
            </a:endParaRPr>
          </a:p>
        </p:txBody>
      </p:sp>
      <p:sp>
        <p:nvSpPr>
          <p:cNvPr id="61" name="object 61"/>
          <p:cNvSpPr txBox="1"/>
          <p:nvPr/>
        </p:nvSpPr>
        <p:spPr>
          <a:xfrm>
            <a:off x="7885304" y="3322065"/>
            <a:ext cx="2847975" cy="2487930"/>
          </a:xfrm>
          <a:prstGeom prst="rect">
            <a:avLst/>
          </a:prstGeom>
        </p:spPr>
        <p:txBody>
          <a:bodyPr vert="horz" wrap="square" lIns="0" tIns="13335" rIns="0" bIns="0" rtlCol="0">
            <a:spAutoFit/>
          </a:bodyPr>
          <a:lstStyle/>
          <a:p>
            <a:pPr marL="190500" marR="282575" indent="-178435">
              <a:spcBef>
                <a:spcPts val="105"/>
              </a:spcBef>
              <a:buFont typeface="Arial"/>
              <a:buChar char="•"/>
              <a:tabLst>
                <a:tab pos="191135" algn="l"/>
              </a:tabLst>
            </a:pPr>
            <a:r>
              <a:rPr sz="1400" dirty="0">
                <a:latin typeface="Meiryo UI"/>
                <a:cs typeface="Meiryo UI"/>
              </a:rPr>
              <a:t>現金と同様に</a:t>
            </a:r>
            <a:r>
              <a:rPr sz="1400" spc="-10" dirty="0">
                <a:latin typeface="Meiryo UI"/>
                <a:cs typeface="Meiryo UI"/>
              </a:rPr>
              <a:t>Riksbankのみが</a:t>
            </a:r>
            <a:r>
              <a:rPr sz="1400" spc="-25" dirty="0">
                <a:latin typeface="Meiryo UI"/>
                <a:cs typeface="Meiryo UI"/>
              </a:rPr>
              <a:t>e- </a:t>
            </a:r>
            <a:r>
              <a:rPr sz="1400" spc="-10" dirty="0">
                <a:latin typeface="Meiryo UI"/>
                <a:cs typeface="Meiryo UI"/>
              </a:rPr>
              <a:t>kronaを発行可能</a:t>
            </a:r>
            <a:endParaRPr sz="1400">
              <a:latin typeface="Meiryo UI"/>
              <a:cs typeface="Meiryo UI"/>
            </a:endParaRPr>
          </a:p>
          <a:p>
            <a:pPr marL="190500" marR="28575" indent="-178435">
              <a:spcBef>
                <a:spcPts val="300"/>
              </a:spcBef>
              <a:buFont typeface="Arial"/>
              <a:buChar char="•"/>
              <a:tabLst>
                <a:tab pos="191135" algn="l"/>
              </a:tabLst>
            </a:pPr>
            <a:r>
              <a:rPr sz="1400" dirty="0">
                <a:latin typeface="Meiryo UI"/>
                <a:cs typeface="Meiryo UI"/>
              </a:rPr>
              <a:t>各銀行は、直接または</a:t>
            </a:r>
            <a:r>
              <a:rPr sz="1400" spc="-10" dirty="0">
                <a:latin typeface="Meiryo UI"/>
                <a:cs typeface="Meiryo UI"/>
              </a:rPr>
              <a:t>RIX</a:t>
            </a:r>
            <a:r>
              <a:rPr sz="1200" spc="-10" dirty="0">
                <a:solidFill>
                  <a:srgbClr val="7E7E7E"/>
                </a:solidFill>
                <a:latin typeface="Meiryo UI"/>
                <a:cs typeface="Meiryo UI"/>
              </a:rPr>
              <a:t>（Riksbakが持つ銀行口座間のネットワーク</a:t>
            </a:r>
            <a:r>
              <a:rPr sz="1200" dirty="0">
                <a:solidFill>
                  <a:srgbClr val="7E7E7E"/>
                </a:solidFill>
                <a:latin typeface="Meiryo UI"/>
                <a:cs typeface="Meiryo UI"/>
              </a:rPr>
              <a:t>）</a:t>
            </a:r>
            <a:r>
              <a:rPr sz="1400" spc="-15" dirty="0">
                <a:latin typeface="Meiryo UI"/>
                <a:cs typeface="Meiryo UI"/>
              </a:rPr>
              <a:t>から</a:t>
            </a:r>
            <a:r>
              <a:rPr sz="1400" spc="-25" dirty="0">
                <a:latin typeface="Meiryo UI"/>
                <a:cs typeface="Meiryo UI"/>
              </a:rPr>
              <a:t>e- </a:t>
            </a:r>
            <a:r>
              <a:rPr sz="1400" spc="-10" dirty="0">
                <a:latin typeface="Meiryo UI"/>
                <a:cs typeface="Meiryo UI"/>
              </a:rPr>
              <a:t>krona</a:t>
            </a:r>
            <a:r>
              <a:rPr sz="1400" spc="-20" dirty="0">
                <a:latin typeface="Meiryo UI"/>
                <a:cs typeface="Meiryo UI"/>
              </a:rPr>
              <a:t>を取得</a:t>
            </a:r>
            <a:endParaRPr sz="1400">
              <a:latin typeface="Meiryo UI"/>
              <a:cs typeface="Meiryo UI"/>
            </a:endParaRPr>
          </a:p>
          <a:p>
            <a:pPr marL="190500" marR="13335" indent="-178435" algn="just">
              <a:spcBef>
                <a:spcPts val="300"/>
              </a:spcBef>
              <a:buFont typeface="Arial"/>
              <a:buChar char="•"/>
              <a:tabLst>
                <a:tab pos="191135" algn="l"/>
              </a:tabLst>
            </a:pPr>
            <a:r>
              <a:rPr sz="1400" spc="-20" dirty="0">
                <a:latin typeface="Meiryo UI"/>
                <a:cs typeface="Meiryo UI"/>
              </a:rPr>
              <a:t>利用者は、モバイルやレジ等で、アプリとしてインストールしたデジタルウォレット</a:t>
            </a:r>
            <a:r>
              <a:rPr sz="1400" dirty="0">
                <a:latin typeface="Meiryo UI"/>
                <a:cs typeface="Meiryo UI"/>
              </a:rPr>
              <a:t>でe-</a:t>
            </a:r>
            <a:r>
              <a:rPr sz="1400" spc="-10" dirty="0">
                <a:latin typeface="Meiryo UI"/>
                <a:cs typeface="Meiryo UI"/>
              </a:rPr>
              <a:t>krona</a:t>
            </a:r>
            <a:r>
              <a:rPr sz="1400" spc="-20" dirty="0">
                <a:latin typeface="Meiryo UI"/>
                <a:cs typeface="Meiryo UI"/>
              </a:rPr>
              <a:t>を利用</a:t>
            </a:r>
            <a:endParaRPr sz="1400">
              <a:latin typeface="Meiryo UI"/>
              <a:cs typeface="Meiryo UI"/>
            </a:endParaRPr>
          </a:p>
          <a:p>
            <a:pPr marL="190500" marR="5080" indent="-178435">
              <a:spcBef>
                <a:spcPts val="300"/>
              </a:spcBef>
              <a:buFont typeface="Arial"/>
              <a:buChar char="•"/>
              <a:tabLst>
                <a:tab pos="191135" algn="l"/>
              </a:tabLst>
            </a:pPr>
            <a:r>
              <a:rPr sz="1400" spc="-20" dirty="0">
                <a:latin typeface="Meiryo UI"/>
                <a:cs typeface="Meiryo UI"/>
              </a:rPr>
              <a:t>利用者は、利用者間送受金、決済、銀行口座-ウォレット間送金、残高確</a:t>
            </a:r>
            <a:r>
              <a:rPr sz="1400" spc="-15" dirty="0">
                <a:latin typeface="Meiryo UI"/>
                <a:cs typeface="Meiryo UI"/>
              </a:rPr>
              <a:t>認等が可能</a:t>
            </a:r>
            <a:endParaRPr sz="1400">
              <a:latin typeface="Meiryo UI"/>
              <a:cs typeface="Meiryo UI"/>
            </a:endParaRPr>
          </a:p>
        </p:txBody>
      </p:sp>
      <p:sp>
        <p:nvSpPr>
          <p:cNvPr id="62" name="object 62"/>
          <p:cNvSpPr txBox="1"/>
          <p:nvPr/>
        </p:nvSpPr>
        <p:spPr>
          <a:xfrm>
            <a:off x="6396610" y="3830192"/>
            <a:ext cx="485775" cy="175048"/>
          </a:xfrm>
          <a:prstGeom prst="rect">
            <a:avLst/>
          </a:prstGeom>
        </p:spPr>
        <p:txBody>
          <a:bodyPr vert="horz" wrap="square" lIns="0" tIns="13335" rIns="0" bIns="0" rtlCol="0">
            <a:spAutoFit/>
          </a:bodyPr>
          <a:lstStyle/>
          <a:p>
            <a:pPr marL="12700">
              <a:spcBef>
                <a:spcPts val="105"/>
              </a:spcBef>
            </a:pPr>
            <a:r>
              <a:rPr sz="1050" spc="-20" dirty="0">
                <a:solidFill>
                  <a:srgbClr val="7E7E7E"/>
                </a:solidFill>
                <a:latin typeface="Meiryo UI"/>
                <a:cs typeface="Meiryo UI"/>
              </a:rPr>
              <a:t>ウォレット</a:t>
            </a:r>
            <a:endParaRPr sz="1050">
              <a:latin typeface="Meiryo UI"/>
              <a:cs typeface="Meiryo UI"/>
            </a:endParaRPr>
          </a:p>
        </p:txBody>
      </p:sp>
      <p:sp>
        <p:nvSpPr>
          <p:cNvPr id="63" name="object 63"/>
          <p:cNvSpPr/>
          <p:nvPr/>
        </p:nvSpPr>
        <p:spPr>
          <a:xfrm>
            <a:off x="7095745" y="3977640"/>
            <a:ext cx="582295" cy="510540"/>
          </a:xfrm>
          <a:custGeom>
            <a:avLst/>
            <a:gdLst/>
            <a:ahLst/>
            <a:cxnLst/>
            <a:rect l="l" t="t" r="r" b="b"/>
            <a:pathLst>
              <a:path w="582295" h="510539">
                <a:moveTo>
                  <a:pt x="582168" y="0"/>
                </a:moveTo>
                <a:lnTo>
                  <a:pt x="0" y="0"/>
                </a:lnTo>
                <a:lnTo>
                  <a:pt x="0" y="510540"/>
                </a:lnTo>
                <a:lnTo>
                  <a:pt x="582168" y="510540"/>
                </a:lnTo>
                <a:lnTo>
                  <a:pt x="582168" y="0"/>
                </a:lnTo>
                <a:close/>
              </a:path>
            </a:pathLst>
          </a:custGeom>
          <a:solidFill>
            <a:srgbClr val="FF0000">
              <a:alpha val="10978"/>
            </a:srgbClr>
          </a:solidFill>
        </p:spPr>
        <p:txBody>
          <a:bodyPr wrap="square" lIns="0" tIns="0" rIns="0" bIns="0" rtlCol="0"/>
          <a:lstStyle/>
          <a:p>
            <a:endParaRPr/>
          </a:p>
        </p:txBody>
      </p:sp>
      <p:sp>
        <p:nvSpPr>
          <p:cNvPr id="64" name="object 64"/>
          <p:cNvSpPr txBox="1"/>
          <p:nvPr/>
        </p:nvSpPr>
        <p:spPr>
          <a:xfrm>
            <a:off x="5734303" y="5547074"/>
            <a:ext cx="1993264" cy="556895"/>
          </a:xfrm>
          <a:prstGeom prst="rect">
            <a:avLst/>
          </a:prstGeom>
        </p:spPr>
        <p:txBody>
          <a:bodyPr vert="horz" wrap="square" lIns="0" tIns="112395" rIns="0" bIns="0" rtlCol="0">
            <a:spAutoFit/>
          </a:bodyPr>
          <a:lstStyle/>
          <a:p>
            <a:pPr marL="541020">
              <a:spcBef>
                <a:spcPts val="885"/>
              </a:spcBef>
            </a:pPr>
            <a:r>
              <a:rPr sz="1200" b="1" spc="-10" dirty="0">
                <a:solidFill>
                  <a:srgbClr val="C00000"/>
                </a:solidFill>
                <a:latin typeface="Meiryo UI"/>
                <a:cs typeface="Meiryo UI"/>
              </a:rPr>
              <a:t>Riksbank</a:t>
            </a:r>
            <a:endParaRPr sz="1200">
              <a:latin typeface="Meiryo UI"/>
              <a:cs typeface="Meiryo UI"/>
            </a:endParaRPr>
          </a:p>
          <a:p>
            <a:pPr marL="12700">
              <a:spcBef>
                <a:spcPts val="695"/>
              </a:spcBef>
            </a:pPr>
            <a:r>
              <a:rPr sz="1050" spc="-20" dirty="0">
                <a:latin typeface="Meiryo UI"/>
                <a:cs typeface="Meiryo UI"/>
              </a:rPr>
              <a:t>※公表資料等からアクセンチュア作成</a:t>
            </a:r>
            <a:endParaRPr sz="1050">
              <a:latin typeface="Meiryo UI"/>
              <a:cs typeface="Meiryo UI"/>
            </a:endParaRPr>
          </a:p>
        </p:txBody>
      </p:sp>
      <p:sp>
        <p:nvSpPr>
          <p:cNvPr id="65" name="object 65"/>
          <p:cNvSpPr txBox="1"/>
          <p:nvPr/>
        </p:nvSpPr>
        <p:spPr>
          <a:xfrm>
            <a:off x="5089652" y="6507886"/>
            <a:ext cx="177800" cy="197490"/>
          </a:xfrm>
          <a:prstGeom prst="rect">
            <a:avLst/>
          </a:prstGeom>
        </p:spPr>
        <p:txBody>
          <a:bodyPr vert="horz" wrap="square" lIns="0" tIns="12700" rIns="0" bIns="0" rtlCol="0">
            <a:spAutoFit/>
          </a:bodyPr>
          <a:lstStyle/>
          <a:p>
            <a:pPr marL="12700">
              <a:spcBef>
                <a:spcPts val="100"/>
              </a:spcBef>
            </a:pPr>
            <a:r>
              <a:rPr sz="1200" spc="220" dirty="0">
                <a:latin typeface="Meiryo UI"/>
                <a:cs typeface="Meiryo UI"/>
              </a:rPr>
              <a:t>の</a:t>
            </a:r>
            <a:endParaRPr sz="1200">
              <a:latin typeface="Meiryo UI"/>
              <a:cs typeface="Meiryo UI"/>
            </a:endParaRPr>
          </a:p>
        </p:txBody>
      </p:sp>
      <p:sp>
        <p:nvSpPr>
          <p:cNvPr id="66" name="object 66"/>
          <p:cNvSpPr txBox="1"/>
          <p:nvPr/>
        </p:nvSpPr>
        <p:spPr>
          <a:xfrm>
            <a:off x="4881371" y="6203086"/>
            <a:ext cx="411480" cy="197490"/>
          </a:xfrm>
          <a:prstGeom prst="rect">
            <a:avLst/>
          </a:prstGeom>
        </p:spPr>
        <p:txBody>
          <a:bodyPr vert="horz" wrap="square" lIns="0" tIns="12700" rIns="0" bIns="0" rtlCol="0">
            <a:spAutoFit/>
          </a:bodyPr>
          <a:lstStyle/>
          <a:p>
            <a:pPr marL="38100">
              <a:spcBef>
                <a:spcPts val="100"/>
              </a:spcBef>
            </a:pPr>
            <a:r>
              <a:rPr spc="359" baseline="-27777" dirty="0">
                <a:latin typeface="Meiryo UI"/>
                <a:cs typeface="Meiryo UI"/>
              </a:rPr>
              <a:t>取</a:t>
            </a:r>
            <a:r>
              <a:rPr sz="1200" spc="-50" dirty="0">
                <a:latin typeface="Meiryo UI"/>
                <a:cs typeface="Meiryo UI"/>
              </a:rPr>
              <a:t>今</a:t>
            </a:r>
            <a:endParaRPr sz="1200">
              <a:latin typeface="Meiryo UI"/>
              <a:cs typeface="Meiryo UI"/>
            </a:endParaRPr>
          </a:p>
        </p:txBody>
      </p:sp>
      <p:sp>
        <p:nvSpPr>
          <p:cNvPr id="67" name="object 67"/>
          <p:cNvSpPr txBox="1"/>
          <p:nvPr/>
        </p:nvSpPr>
        <p:spPr>
          <a:xfrm>
            <a:off x="4881371" y="6355486"/>
            <a:ext cx="411480" cy="197490"/>
          </a:xfrm>
          <a:prstGeom prst="rect">
            <a:avLst/>
          </a:prstGeom>
        </p:spPr>
        <p:txBody>
          <a:bodyPr vert="horz" wrap="square" lIns="0" tIns="12700" rIns="0" bIns="0" rtlCol="0">
            <a:spAutoFit/>
          </a:bodyPr>
          <a:lstStyle/>
          <a:p>
            <a:pPr marL="38100">
              <a:spcBef>
                <a:spcPts val="100"/>
              </a:spcBef>
            </a:pPr>
            <a:r>
              <a:rPr spc="359" baseline="-27777" dirty="0">
                <a:latin typeface="Meiryo UI"/>
                <a:cs typeface="Meiryo UI"/>
              </a:rPr>
              <a:t>組</a:t>
            </a:r>
            <a:r>
              <a:rPr sz="1200" spc="-50" dirty="0">
                <a:latin typeface="Meiryo UI"/>
                <a:cs typeface="Meiryo UI"/>
              </a:rPr>
              <a:t>後</a:t>
            </a:r>
            <a:endParaRPr sz="1200">
              <a:latin typeface="Meiryo UI"/>
              <a:cs typeface="Meiryo UI"/>
            </a:endParaRPr>
          </a:p>
        </p:txBody>
      </p:sp>
      <p:sp>
        <p:nvSpPr>
          <p:cNvPr id="68" name="object 68"/>
          <p:cNvSpPr/>
          <p:nvPr/>
        </p:nvSpPr>
        <p:spPr>
          <a:xfrm>
            <a:off x="5292852" y="6144767"/>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p>
        </p:txBody>
      </p:sp>
      <p:sp>
        <p:nvSpPr>
          <p:cNvPr id="69" name="object 69"/>
          <p:cNvSpPr txBox="1"/>
          <p:nvPr/>
        </p:nvSpPr>
        <p:spPr>
          <a:xfrm>
            <a:off x="5434966" y="6131763"/>
            <a:ext cx="4486275" cy="528320"/>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20" dirty="0">
                <a:latin typeface="Meiryo UI"/>
                <a:cs typeface="Meiryo UI"/>
              </a:rPr>
              <a:t>自動入金、自動転送等の追加サービスの検討</a:t>
            </a:r>
            <a:endParaRPr sz="1400">
              <a:latin typeface="Meiryo UI"/>
              <a:cs typeface="Meiryo UI"/>
            </a:endParaRPr>
          </a:p>
          <a:p>
            <a:pPr marL="190500" indent="-178435">
              <a:spcBef>
                <a:spcPts val="300"/>
              </a:spcBef>
              <a:buFont typeface="Arial"/>
              <a:buChar char="•"/>
              <a:tabLst>
                <a:tab pos="191135" algn="l"/>
              </a:tabLst>
            </a:pPr>
            <a:r>
              <a:rPr sz="1400" spc="-25" dirty="0">
                <a:latin typeface="Meiryo UI"/>
                <a:cs typeface="Meiryo UI"/>
              </a:rPr>
              <a:t>決済プロバイダーとユーザーとの共通のデジタルウォレットを作成</a:t>
            </a:r>
            <a:endParaRPr sz="1400">
              <a:latin typeface="Meiryo UI"/>
              <a:cs typeface="Meiryo UI"/>
            </a:endParaRPr>
          </a:p>
        </p:txBody>
      </p:sp>
      <p:grpSp>
        <p:nvGrpSpPr>
          <p:cNvPr id="70" name="object 70"/>
          <p:cNvGrpSpPr/>
          <p:nvPr/>
        </p:nvGrpSpPr>
        <p:grpSpPr>
          <a:xfrm>
            <a:off x="1586483" y="6123432"/>
            <a:ext cx="867410" cy="570230"/>
            <a:chOff x="443483" y="6123432"/>
            <a:chExt cx="867410" cy="570230"/>
          </a:xfrm>
        </p:grpSpPr>
        <p:pic>
          <p:nvPicPr>
            <p:cNvPr id="71" name="object 71"/>
            <p:cNvPicPr/>
            <p:nvPr/>
          </p:nvPicPr>
          <p:blipFill>
            <a:blip r:embed="rId20" cstate="print"/>
            <a:stretch>
              <a:fillRect/>
            </a:stretch>
          </p:blipFill>
          <p:spPr>
            <a:xfrm>
              <a:off x="460247" y="6123432"/>
              <a:ext cx="835164" cy="569988"/>
            </a:xfrm>
            <a:prstGeom prst="rect">
              <a:avLst/>
            </a:prstGeom>
          </p:spPr>
        </p:pic>
        <p:pic>
          <p:nvPicPr>
            <p:cNvPr id="72" name="object 72"/>
            <p:cNvPicPr/>
            <p:nvPr/>
          </p:nvPicPr>
          <p:blipFill>
            <a:blip r:embed="rId21" cstate="print"/>
            <a:stretch>
              <a:fillRect/>
            </a:stretch>
          </p:blipFill>
          <p:spPr>
            <a:xfrm>
              <a:off x="443483" y="6219444"/>
              <a:ext cx="867143" cy="422186"/>
            </a:xfrm>
            <a:prstGeom prst="rect">
              <a:avLst/>
            </a:prstGeom>
          </p:spPr>
        </p:pic>
        <p:sp>
          <p:nvSpPr>
            <p:cNvPr id="73" name="object 73"/>
            <p:cNvSpPr/>
            <p:nvPr/>
          </p:nvSpPr>
          <p:spPr>
            <a:xfrm>
              <a:off x="490727" y="6153912"/>
              <a:ext cx="723900" cy="459105"/>
            </a:xfrm>
            <a:custGeom>
              <a:avLst/>
              <a:gdLst/>
              <a:ahLst/>
              <a:cxnLst/>
              <a:rect l="l" t="t" r="r" b="b"/>
              <a:pathLst>
                <a:path w="723900" h="459104">
                  <a:moveTo>
                    <a:pt x="0" y="458723"/>
                  </a:moveTo>
                  <a:lnTo>
                    <a:pt x="723900" y="458723"/>
                  </a:lnTo>
                  <a:lnTo>
                    <a:pt x="723900" y="0"/>
                  </a:lnTo>
                  <a:lnTo>
                    <a:pt x="0" y="0"/>
                  </a:lnTo>
                  <a:lnTo>
                    <a:pt x="0" y="458723"/>
                  </a:lnTo>
                  <a:close/>
                </a:path>
              </a:pathLst>
            </a:custGeom>
            <a:ln w="9525">
              <a:solidFill>
                <a:srgbClr val="7E7E7E"/>
              </a:solidFill>
            </a:ln>
          </p:spPr>
          <p:txBody>
            <a:bodyPr wrap="square" lIns="0" tIns="0" rIns="0" bIns="0" rtlCol="0"/>
            <a:lstStyle/>
            <a:p>
              <a:endParaRPr/>
            </a:p>
          </p:txBody>
        </p:sp>
      </p:grpSp>
      <p:sp>
        <p:nvSpPr>
          <p:cNvPr id="74" name="object 74"/>
          <p:cNvSpPr txBox="1"/>
          <p:nvPr/>
        </p:nvSpPr>
        <p:spPr>
          <a:xfrm>
            <a:off x="1637728" y="6135815"/>
            <a:ext cx="713740" cy="343043"/>
          </a:xfrm>
          <a:prstGeom prst="rect">
            <a:avLst/>
          </a:prstGeom>
          <a:solidFill>
            <a:srgbClr val="FFFFFF"/>
          </a:solidFill>
        </p:spPr>
        <p:txBody>
          <a:bodyPr vert="horz" wrap="square" lIns="0" tIns="156845" rIns="0" bIns="0" rtlCol="0">
            <a:spAutoFit/>
          </a:bodyPr>
          <a:lstStyle/>
          <a:p>
            <a:pPr marL="66675">
              <a:spcBef>
                <a:spcPts val="1235"/>
              </a:spcBef>
            </a:pPr>
            <a:r>
              <a:rPr sz="1200" spc="-15" dirty="0">
                <a:latin typeface="Meiryo UI"/>
                <a:cs typeface="Meiryo UI"/>
              </a:rPr>
              <a:t>ステータス</a:t>
            </a:r>
            <a:endParaRPr sz="1200">
              <a:latin typeface="Meiryo UI"/>
              <a:cs typeface="Meiryo UI"/>
            </a:endParaRPr>
          </a:p>
        </p:txBody>
      </p:sp>
      <p:sp>
        <p:nvSpPr>
          <p:cNvPr id="75" name="object 75"/>
          <p:cNvSpPr txBox="1"/>
          <p:nvPr/>
        </p:nvSpPr>
        <p:spPr>
          <a:xfrm>
            <a:off x="2472689" y="6264960"/>
            <a:ext cx="137795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パイロット版開発中</a:t>
            </a:r>
            <a:endParaRPr sz="1400">
              <a:latin typeface="Meiryo UI"/>
              <a:cs typeface="Meiryo UI"/>
            </a:endParaRPr>
          </a:p>
        </p:txBody>
      </p:sp>
      <p:sp>
        <p:nvSpPr>
          <p:cNvPr id="76" name="object 76"/>
          <p:cNvSpPr txBox="1"/>
          <p:nvPr/>
        </p:nvSpPr>
        <p:spPr>
          <a:xfrm>
            <a:off x="2470151" y="5044517"/>
            <a:ext cx="954405" cy="228909"/>
          </a:xfrm>
          <a:prstGeom prst="rect">
            <a:avLst/>
          </a:prstGeom>
        </p:spPr>
        <p:txBody>
          <a:bodyPr vert="horz" wrap="square" lIns="0" tIns="13335" rIns="0" bIns="0" rtlCol="0">
            <a:spAutoFit/>
          </a:bodyPr>
          <a:lstStyle/>
          <a:p>
            <a:pPr marL="12700">
              <a:spcBef>
                <a:spcPts val="105"/>
              </a:spcBef>
            </a:pPr>
            <a:r>
              <a:rPr sz="1400" spc="-20" dirty="0">
                <a:latin typeface="Meiryo UI"/>
                <a:cs typeface="Meiryo UI"/>
              </a:rPr>
              <a:t>アクセンチュア</a:t>
            </a:r>
            <a:endParaRPr sz="1400">
              <a:latin typeface="Meiryo UI"/>
              <a:cs typeface="Meiryo UI"/>
            </a:endParaRPr>
          </a:p>
        </p:txBody>
      </p:sp>
      <p:sp>
        <p:nvSpPr>
          <p:cNvPr id="77" name="object 77"/>
          <p:cNvSpPr txBox="1"/>
          <p:nvPr/>
        </p:nvSpPr>
        <p:spPr>
          <a:xfrm>
            <a:off x="2470150" y="3954272"/>
            <a:ext cx="2175510" cy="832485"/>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CBDC(</a:t>
            </a:r>
            <a:r>
              <a:rPr sz="1400" spc="-20" dirty="0">
                <a:latin typeface="Meiryo UI"/>
                <a:cs typeface="Meiryo UI"/>
              </a:rPr>
              <a:t>リテール/間接発行型)</a:t>
            </a:r>
            <a:endParaRPr sz="1400">
              <a:latin typeface="Meiryo UI"/>
              <a:cs typeface="Meiryo UI"/>
            </a:endParaRPr>
          </a:p>
          <a:p>
            <a:pPr marL="12700">
              <a:spcBef>
                <a:spcPts val="1315"/>
              </a:spcBef>
            </a:pPr>
            <a:r>
              <a:rPr sz="1400" dirty="0">
                <a:latin typeface="Meiryo UI"/>
                <a:cs typeface="Meiryo UI"/>
              </a:rPr>
              <a:t>R3</a:t>
            </a:r>
            <a:r>
              <a:rPr sz="1400" spc="-15" dirty="0">
                <a:latin typeface="Meiryo UI"/>
                <a:cs typeface="Meiryo UI"/>
              </a:rPr>
              <a:t> </a:t>
            </a:r>
            <a:r>
              <a:rPr sz="1400" spc="-10" dirty="0">
                <a:latin typeface="Meiryo UI"/>
                <a:cs typeface="Meiryo UI"/>
              </a:rPr>
              <a:t>Corda</a:t>
            </a:r>
            <a:endParaRPr sz="1400">
              <a:latin typeface="Meiryo UI"/>
              <a:cs typeface="Meiryo UI"/>
            </a:endParaRPr>
          </a:p>
          <a:p>
            <a:pPr marL="12700"/>
            <a:r>
              <a:rPr sz="1400" dirty="0">
                <a:latin typeface="Meiryo UI"/>
                <a:cs typeface="Meiryo UI"/>
              </a:rPr>
              <a:t>（</a:t>
            </a:r>
            <a:r>
              <a:rPr sz="1400" spc="-10" dirty="0">
                <a:latin typeface="Meiryo UI"/>
                <a:cs typeface="Meiryo UI"/>
              </a:rPr>
              <a:t>ブロックチェーン</a:t>
            </a:r>
            <a:r>
              <a:rPr sz="1400" spc="-50" dirty="0">
                <a:latin typeface="Meiryo UI"/>
                <a:cs typeface="Meiryo UI"/>
              </a:rPr>
              <a:t>）</a:t>
            </a:r>
            <a:endParaRPr sz="1400">
              <a:latin typeface="Meiryo UI"/>
              <a:cs typeface="Meiryo UI"/>
            </a:endParaRPr>
          </a:p>
        </p:txBody>
      </p:sp>
      <p:grpSp>
        <p:nvGrpSpPr>
          <p:cNvPr id="78" name="object 78"/>
          <p:cNvGrpSpPr/>
          <p:nvPr/>
        </p:nvGrpSpPr>
        <p:grpSpPr>
          <a:xfrm>
            <a:off x="1569720" y="3799319"/>
            <a:ext cx="894715" cy="570230"/>
            <a:chOff x="426719" y="3799319"/>
            <a:chExt cx="894715" cy="570230"/>
          </a:xfrm>
        </p:grpSpPr>
        <p:pic>
          <p:nvPicPr>
            <p:cNvPr id="79" name="object 79"/>
            <p:cNvPicPr/>
            <p:nvPr/>
          </p:nvPicPr>
          <p:blipFill>
            <a:blip r:embed="rId22" cstate="print"/>
            <a:stretch>
              <a:fillRect/>
            </a:stretch>
          </p:blipFill>
          <p:spPr>
            <a:xfrm>
              <a:off x="458723" y="3799319"/>
              <a:ext cx="833640" cy="569988"/>
            </a:xfrm>
            <a:prstGeom prst="rect">
              <a:avLst/>
            </a:prstGeom>
          </p:spPr>
        </p:pic>
        <p:pic>
          <p:nvPicPr>
            <p:cNvPr id="80" name="object 80"/>
            <p:cNvPicPr/>
            <p:nvPr/>
          </p:nvPicPr>
          <p:blipFill>
            <a:blip r:embed="rId23" cstate="print"/>
            <a:stretch>
              <a:fillRect/>
            </a:stretch>
          </p:blipFill>
          <p:spPr>
            <a:xfrm>
              <a:off x="426719" y="3895305"/>
              <a:ext cx="894575" cy="422186"/>
            </a:xfrm>
            <a:prstGeom prst="rect">
              <a:avLst/>
            </a:prstGeom>
          </p:spPr>
        </p:pic>
        <p:sp>
          <p:nvSpPr>
            <p:cNvPr id="81" name="object 81"/>
            <p:cNvSpPr/>
            <p:nvPr/>
          </p:nvSpPr>
          <p:spPr>
            <a:xfrm>
              <a:off x="489203" y="3829811"/>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82" name="object 82"/>
          <p:cNvSpPr txBox="1"/>
          <p:nvPr/>
        </p:nvSpPr>
        <p:spPr>
          <a:xfrm>
            <a:off x="1636967" y="3811714"/>
            <a:ext cx="713105" cy="343684"/>
          </a:xfrm>
          <a:prstGeom prst="rect">
            <a:avLst/>
          </a:prstGeom>
          <a:solidFill>
            <a:srgbClr val="FFFFFF"/>
          </a:solidFill>
        </p:spPr>
        <p:txBody>
          <a:bodyPr vert="horz" wrap="square" lIns="0" tIns="157480" rIns="0" bIns="0" rtlCol="0">
            <a:spAutoFit/>
          </a:bodyPr>
          <a:lstStyle/>
          <a:p>
            <a:pPr marL="50800">
              <a:spcBef>
                <a:spcPts val="1240"/>
              </a:spcBef>
            </a:pPr>
            <a:r>
              <a:rPr sz="1200" spc="-15" dirty="0">
                <a:latin typeface="Meiryo UI"/>
                <a:cs typeface="Meiryo UI"/>
              </a:rPr>
              <a:t>分類名称</a:t>
            </a:r>
            <a:endParaRPr sz="1200">
              <a:latin typeface="Meiryo UI"/>
              <a:cs typeface="Meiryo UI"/>
            </a:endParaRPr>
          </a:p>
        </p:txBody>
      </p:sp>
      <p:sp>
        <p:nvSpPr>
          <p:cNvPr id="83" name="object 83"/>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84" name="object 84"/>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5" name="object 85"/>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92</a:t>
            </a:fld>
            <a:endParaRPr spc="-25"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47716" y="2945892"/>
            <a:ext cx="2684145" cy="1706880"/>
            <a:chOff x="4204715" y="2945892"/>
            <a:chExt cx="2684145" cy="1706880"/>
          </a:xfrm>
        </p:grpSpPr>
        <p:sp>
          <p:nvSpPr>
            <p:cNvPr id="3" name="object 3"/>
            <p:cNvSpPr/>
            <p:nvPr/>
          </p:nvSpPr>
          <p:spPr>
            <a:xfrm>
              <a:off x="4204715" y="2945892"/>
              <a:ext cx="2684145" cy="1706880"/>
            </a:xfrm>
            <a:custGeom>
              <a:avLst/>
              <a:gdLst/>
              <a:ahLst/>
              <a:cxnLst/>
              <a:rect l="l" t="t" r="r" b="b"/>
              <a:pathLst>
                <a:path w="2684145" h="1706879">
                  <a:moveTo>
                    <a:pt x="2683764" y="0"/>
                  </a:moveTo>
                  <a:lnTo>
                    <a:pt x="0" y="0"/>
                  </a:lnTo>
                  <a:lnTo>
                    <a:pt x="0" y="1706879"/>
                  </a:lnTo>
                  <a:lnTo>
                    <a:pt x="2683764" y="1706879"/>
                  </a:lnTo>
                  <a:lnTo>
                    <a:pt x="2683764" y="0"/>
                  </a:lnTo>
                  <a:close/>
                </a:path>
              </a:pathLst>
            </a:custGeom>
            <a:solidFill>
              <a:srgbClr val="F1F1F1"/>
            </a:solidFill>
          </p:spPr>
          <p:txBody>
            <a:bodyPr wrap="square" lIns="0" tIns="0" rIns="0" bIns="0" rtlCol="0"/>
            <a:lstStyle/>
            <a:p>
              <a:endParaRPr/>
            </a:p>
          </p:txBody>
        </p:sp>
        <p:sp>
          <p:nvSpPr>
            <p:cNvPr id="4" name="object 4"/>
            <p:cNvSpPr/>
            <p:nvPr/>
          </p:nvSpPr>
          <p:spPr>
            <a:xfrm>
              <a:off x="4358639" y="3350260"/>
              <a:ext cx="893444" cy="1023619"/>
            </a:xfrm>
            <a:custGeom>
              <a:avLst/>
              <a:gdLst/>
              <a:ahLst/>
              <a:cxnLst/>
              <a:rect l="l" t="t" r="r" b="b"/>
              <a:pathLst>
                <a:path w="893445" h="1023620">
                  <a:moveTo>
                    <a:pt x="446532" y="0"/>
                  </a:moveTo>
                  <a:lnTo>
                    <a:pt x="400558" y="2539"/>
                  </a:lnTo>
                  <a:lnTo>
                    <a:pt x="356108" y="10160"/>
                  </a:lnTo>
                  <a:lnTo>
                    <a:pt x="313055" y="22860"/>
                  </a:lnTo>
                  <a:lnTo>
                    <a:pt x="271780" y="40639"/>
                  </a:lnTo>
                  <a:lnTo>
                    <a:pt x="232663" y="62229"/>
                  </a:lnTo>
                  <a:lnTo>
                    <a:pt x="195834" y="88900"/>
                  </a:lnTo>
                  <a:lnTo>
                    <a:pt x="161417" y="118110"/>
                  </a:lnTo>
                  <a:lnTo>
                    <a:pt x="129921" y="151129"/>
                  </a:lnTo>
                  <a:lnTo>
                    <a:pt x="101219" y="187960"/>
                  </a:lnTo>
                  <a:lnTo>
                    <a:pt x="75692" y="227329"/>
                  </a:lnTo>
                  <a:lnTo>
                    <a:pt x="53467" y="269239"/>
                  </a:lnTo>
                  <a:lnTo>
                    <a:pt x="34798" y="313689"/>
                  </a:lnTo>
                  <a:lnTo>
                    <a:pt x="19938" y="360679"/>
                  </a:lnTo>
                  <a:lnTo>
                    <a:pt x="8889" y="408939"/>
                  </a:lnTo>
                  <a:lnTo>
                    <a:pt x="2286" y="459739"/>
                  </a:lnTo>
                  <a:lnTo>
                    <a:pt x="0" y="511810"/>
                  </a:lnTo>
                  <a:lnTo>
                    <a:pt x="635" y="538479"/>
                  </a:lnTo>
                  <a:lnTo>
                    <a:pt x="5080" y="589279"/>
                  </a:lnTo>
                  <a:lnTo>
                    <a:pt x="13843" y="640080"/>
                  </a:lnTo>
                  <a:lnTo>
                    <a:pt x="26797" y="687069"/>
                  </a:lnTo>
                  <a:lnTo>
                    <a:pt x="43687" y="732789"/>
                  </a:lnTo>
                  <a:lnTo>
                    <a:pt x="64135" y="777239"/>
                  </a:lnTo>
                  <a:lnTo>
                    <a:pt x="88011" y="817880"/>
                  </a:lnTo>
                  <a:lnTo>
                    <a:pt x="115188" y="855980"/>
                  </a:lnTo>
                  <a:lnTo>
                    <a:pt x="145414" y="890269"/>
                  </a:lnTo>
                  <a:lnTo>
                    <a:pt x="178308" y="922019"/>
                  </a:lnTo>
                  <a:lnTo>
                    <a:pt x="213995" y="949959"/>
                  </a:lnTo>
                  <a:lnTo>
                    <a:pt x="251968" y="972819"/>
                  </a:lnTo>
                  <a:lnTo>
                    <a:pt x="292100" y="993139"/>
                  </a:lnTo>
                  <a:lnTo>
                    <a:pt x="334263" y="1008380"/>
                  </a:lnTo>
                  <a:lnTo>
                    <a:pt x="378206" y="1018539"/>
                  </a:lnTo>
                  <a:lnTo>
                    <a:pt x="423418" y="1023619"/>
                  </a:lnTo>
                  <a:lnTo>
                    <a:pt x="469646" y="1023619"/>
                  </a:lnTo>
                  <a:lnTo>
                    <a:pt x="514858" y="1018539"/>
                  </a:lnTo>
                  <a:lnTo>
                    <a:pt x="547878" y="1010919"/>
                  </a:lnTo>
                  <a:lnTo>
                    <a:pt x="424180" y="1010919"/>
                  </a:lnTo>
                  <a:lnTo>
                    <a:pt x="380364" y="1005839"/>
                  </a:lnTo>
                  <a:lnTo>
                    <a:pt x="337947" y="995680"/>
                  </a:lnTo>
                  <a:lnTo>
                    <a:pt x="297052" y="981709"/>
                  </a:lnTo>
                  <a:lnTo>
                    <a:pt x="258190" y="962659"/>
                  </a:lnTo>
                  <a:lnTo>
                    <a:pt x="221234" y="938530"/>
                  </a:lnTo>
                  <a:lnTo>
                    <a:pt x="186689" y="911859"/>
                  </a:lnTo>
                  <a:lnTo>
                    <a:pt x="154559" y="881380"/>
                  </a:lnTo>
                  <a:lnTo>
                    <a:pt x="125095" y="847089"/>
                  </a:lnTo>
                  <a:lnTo>
                    <a:pt x="98679" y="810259"/>
                  </a:lnTo>
                  <a:lnTo>
                    <a:pt x="75311" y="770889"/>
                  </a:lnTo>
                  <a:lnTo>
                    <a:pt x="55372" y="727709"/>
                  </a:lnTo>
                  <a:lnTo>
                    <a:pt x="38862" y="683259"/>
                  </a:lnTo>
                  <a:lnTo>
                    <a:pt x="26288" y="636269"/>
                  </a:lnTo>
                  <a:lnTo>
                    <a:pt x="17652" y="588010"/>
                  </a:lnTo>
                  <a:lnTo>
                    <a:pt x="13335" y="537210"/>
                  </a:lnTo>
                  <a:lnTo>
                    <a:pt x="12700" y="511810"/>
                  </a:lnTo>
                  <a:lnTo>
                    <a:pt x="13335" y="486410"/>
                  </a:lnTo>
                  <a:lnTo>
                    <a:pt x="17652" y="435610"/>
                  </a:lnTo>
                  <a:lnTo>
                    <a:pt x="26288" y="387350"/>
                  </a:lnTo>
                  <a:lnTo>
                    <a:pt x="38862" y="340360"/>
                  </a:lnTo>
                  <a:lnTo>
                    <a:pt x="55372" y="295910"/>
                  </a:lnTo>
                  <a:lnTo>
                    <a:pt x="75311" y="254000"/>
                  </a:lnTo>
                  <a:lnTo>
                    <a:pt x="98679" y="213360"/>
                  </a:lnTo>
                  <a:lnTo>
                    <a:pt x="111506" y="195579"/>
                  </a:lnTo>
                  <a:lnTo>
                    <a:pt x="125095" y="176529"/>
                  </a:lnTo>
                  <a:lnTo>
                    <a:pt x="154559" y="142239"/>
                  </a:lnTo>
                  <a:lnTo>
                    <a:pt x="186689" y="111760"/>
                  </a:lnTo>
                  <a:lnTo>
                    <a:pt x="221234" y="85089"/>
                  </a:lnTo>
                  <a:lnTo>
                    <a:pt x="258190" y="62229"/>
                  </a:lnTo>
                  <a:lnTo>
                    <a:pt x="297052" y="43179"/>
                  </a:lnTo>
                  <a:lnTo>
                    <a:pt x="337947" y="27939"/>
                  </a:lnTo>
                  <a:lnTo>
                    <a:pt x="402082" y="15239"/>
                  </a:lnTo>
                  <a:lnTo>
                    <a:pt x="446532" y="12700"/>
                  </a:lnTo>
                  <a:lnTo>
                    <a:pt x="545769" y="12700"/>
                  </a:lnTo>
                  <a:lnTo>
                    <a:pt x="537083" y="10160"/>
                  </a:lnTo>
                  <a:lnTo>
                    <a:pt x="492506" y="2539"/>
                  </a:lnTo>
                  <a:lnTo>
                    <a:pt x="446532" y="0"/>
                  </a:lnTo>
                  <a:close/>
                </a:path>
                <a:path w="893445" h="1023620">
                  <a:moveTo>
                    <a:pt x="545769" y="12700"/>
                  </a:moveTo>
                  <a:lnTo>
                    <a:pt x="446532" y="12700"/>
                  </a:lnTo>
                  <a:lnTo>
                    <a:pt x="490982" y="15239"/>
                  </a:lnTo>
                  <a:lnTo>
                    <a:pt x="534162" y="22860"/>
                  </a:lnTo>
                  <a:lnTo>
                    <a:pt x="596011" y="43179"/>
                  </a:lnTo>
                  <a:lnTo>
                    <a:pt x="635000" y="62229"/>
                  </a:lnTo>
                  <a:lnTo>
                    <a:pt x="671830" y="85089"/>
                  </a:lnTo>
                  <a:lnTo>
                    <a:pt x="706374" y="111760"/>
                  </a:lnTo>
                  <a:lnTo>
                    <a:pt x="738632" y="142239"/>
                  </a:lnTo>
                  <a:lnTo>
                    <a:pt x="767969" y="176529"/>
                  </a:lnTo>
                  <a:lnTo>
                    <a:pt x="781558" y="195579"/>
                  </a:lnTo>
                  <a:lnTo>
                    <a:pt x="794385" y="213360"/>
                  </a:lnTo>
                  <a:lnTo>
                    <a:pt x="817752" y="254000"/>
                  </a:lnTo>
                  <a:lnTo>
                    <a:pt x="837692" y="295910"/>
                  </a:lnTo>
                  <a:lnTo>
                    <a:pt x="854201" y="340360"/>
                  </a:lnTo>
                  <a:lnTo>
                    <a:pt x="866775" y="387350"/>
                  </a:lnTo>
                  <a:lnTo>
                    <a:pt x="875411" y="435610"/>
                  </a:lnTo>
                  <a:lnTo>
                    <a:pt x="879729" y="486410"/>
                  </a:lnTo>
                  <a:lnTo>
                    <a:pt x="880363" y="511810"/>
                  </a:lnTo>
                  <a:lnTo>
                    <a:pt x="879729" y="537210"/>
                  </a:lnTo>
                  <a:lnTo>
                    <a:pt x="875411" y="588010"/>
                  </a:lnTo>
                  <a:lnTo>
                    <a:pt x="866775" y="636269"/>
                  </a:lnTo>
                  <a:lnTo>
                    <a:pt x="854201" y="683259"/>
                  </a:lnTo>
                  <a:lnTo>
                    <a:pt x="837692" y="727709"/>
                  </a:lnTo>
                  <a:lnTo>
                    <a:pt x="817752" y="770889"/>
                  </a:lnTo>
                  <a:lnTo>
                    <a:pt x="794385" y="810259"/>
                  </a:lnTo>
                  <a:lnTo>
                    <a:pt x="767969" y="847089"/>
                  </a:lnTo>
                  <a:lnTo>
                    <a:pt x="738632" y="881380"/>
                  </a:lnTo>
                  <a:lnTo>
                    <a:pt x="706374" y="911859"/>
                  </a:lnTo>
                  <a:lnTo>
                    <a:pt x="671830" y="938530"/>
                  </a:lnTo>
                  <a:lnTo>
                    <a:pt x="635000" y="962659"/>
                  </a:lnTo>
                  <a:lnTo>
                    <a:pt x="596011" y="981709"/>
                  </a:lnTo>
                  <a:lnTo>
                    <a:pt x="555244" y="995680"/>
                  </a:lnTo>
                  <a:lnTo>
                    <a:pt x="512699" y="1005839"/>
                  </a:lnTo>
                  <a:lnTo>
                    <a:pt x="468884" y="1010919"/>
                  </a:lnTo>
                  <a:lnTo>
                    <a:pt x="547878" y="1010919"/>
                  </a:lnTo>
                  <a:lnTo>
                    <a:pt x="600963" y="993139"/>
                  </a:lnTo>
                  <a:lnTo>
                    <a:pt x="641096" y="972819"/>
                  </a:lnTo>
                  <a:lnTo>
                    <a:pt x="679069" y="949959"/>
                  </a:lnTo>
                  <a:lnTo>
                    <a:pt x="714756" y="922019"/>
                  </a:lnTo>
                  <a:lnTo>
                    <a:pt x="747776" y="890269"/>
                  </a:lnTo>
                  <a:lnTo>
                    <a:pt x="777875" y="855980"/>
                  </a:lnTo>
                  <a:lnTo>
                    <a:pt x="805052" y="817880"/>
                  </a:lnTo>
                  <a:lnTo>
                    <a:pt x="828929" y="777239"/>
                  </a:lnTo>
                  <a:lnTo>
                    <a:pt x="849376" y="732789"/>
                  </a:lnTo>
                  <a:lnTo>
                    <a:pt x="866267" y="687069"/>
                  </a:lnTo>
                  <a:lnTo>
                    <a:pt x="879221" y="640080"/>
                  </a:lnTo>
                  <a:lnTo>
                    <a:pt x="887984" y="589279"/>
                  </a:lnTo>
                  <a:lnTo>
                    <a:pt x="892429" y="538479"/>
                  </a:lnTo>
                  <a:lnTo>
                    <a:pt x="893063" y="511810"/>
                  </a:lnTo>
                  <a:lnTo>
                    <a:pt x="892429" y="486410"/>
                  </a:lnTo>
                  <a:lnTo>
                    <a:pt x="887984" y="434339"/>
                  </a:lnTo>
                  <a:lnTo>
                    <a:pt x="879221" y="384810"/>
                  </a:lnTo>
                  <a:lnTo>
                    <a:pt x="866267" y="336550"/>
                  </a:lnTo>
                  <a:lnTo>
                    <a:pt x="849376" y="290829"/>
                  </a:lnTo>
                  <a:lnTo>
                    <a:pt x="828929" y="247650"/>
                  </a:lnTo>
                  <a:lnTo>
                    <a:pt x="805052" y="207010"/>
                  </a:lnTo>
                  <a:lnTo>
                    <a:pt x="777875" y="168910"/>
                  </a:lnTo>
                  <a:lnTo>
                    <a:pt x="747776" y="134619"/>
                  </a:lnTo>
                  <a:lnTo>
                    <a:pt x="714756" y="102869"/>
                  </a:lnTo>
                  <a:lnTo>
                    <a:pt x="679069" y="74929"/>
                  </a:lnTo>
                  <a:lnTo>
                    <a:pt x="641096" y="50800"/>
                  </a:lnTo>
                  <a:lnTo>
                    <a:pt x="600963" y="31750"/>
                  </a:lnTo>
                  <a:lnTo>
                    <a:pt x="558800" y="16510"/>
                  </a:lnTo>
                  <a:lnTo>
                    <a:pt x="545769" y="12700"/>
                  </a:lnTo>
                  <a:close/>
                </a:path>
                <a:path w="893445" h="1023620">
                  <a:moveTo>
                    <a:pt x="446532" y="25400"/>
                  </a:moveTo>
                  <a:lnTo>
                    <a:pt x="403606" y="27939"/>
                  </a:lnTo>
                  <a:lnTo>
                    <a:pt x="341630" y="40639"/>
                  </a:lnTo>
                  <a:lnTo>
                    <a:pt x="302006" y="54610"/>
                  </a:lnTo>
                  <a:lnTo>
                    <a:pt x="246125" y="83819"/>
                  </a:lnTo>
                  <a:lnTo>
                    <a:pt x="211455" y="107950"/>
                  </a:lnTo>
                  <a:lnTo>
                    <a:pt x="178943" y="135889"/>
                  </a:lnTo>
                  <a:lnTo>
                    <a:pt x="149098" y="167639"/>
                  </a:lnTo>
                  <a:lnTo>
                    <a:pt x="121793" y="201929"/>
                  </a:lnTo>
                  <a:lnTo>
                    <a:pt x="97536" y="240029"/>
                  </a:lnTo>
                  <a:lnTo>
                    <a:pt x="76454" y="279400"/>
                  </a:lnTo>
                  <a:lnTo>
                    <a:pt x="58674" y="322579"/>
                  </a:lnTo>
                  <a:lnTo>
                    <a:pt x="44450" y="367029"/>
                  </a:lnTo>
                  <a:lnTo>
                    <a:pt x="34036" y="414019"/>
                  </a:lnTo>
                  <a:lnTo>
                    <a:pt x="27559" y="462279"/>
                  </a:lnTo>
                  <a:lnTo>
                    <a:pt x="25400" y="511810"/>
                  </a:lnTo>
                  <a:lnTo>
                    <a:pt x="25908" y="537210"/>
                  </a:lnTo>
                  <a:lnTo>
                    <a:pt x="30352" y="586739"/>
                  </a:lnTo>
                  <a:lnTo>
                    <a:pt x="38735" y="633730"/>
                  </a:lnTo>
                  <a:lnTo>
                    <a:pt x="51054" y="679450"/>
                  </a:lnTo>
                  <a:lnTo>
                    <a:pt x="67056" y="723900"/>
                  </a:lnTo>
                  <a:lnTo>
                    <a:pt x="86613" y="764539"/>
                  </a:lnTo>
                  <a:lnTo>
                    <a:pt x="109347" y="803909"/>
                  </a:lnTo>
                  <a:lnTo>
                    <a:pt x="135127" y="839469"/>
                  </a:lnTo>
                  <a:lnTo>
                    <a:pt x="163702" y="872489"/>
                  </a:lnTo>
                  <a:lnTo>
                    <a:pt x="194945" y="902969"/>
                  </a:lnTo>
                  <a:lnTo>
                    <a:pt x="228473" y="928369"/>
                  </a:lnTo>
                  <a:lnTo>
                    <a:pt x="264413" y="951230"/>
                  </a:lnTo>
                  <a:lnTo>
                    <a:pt x="302006" y="969009"/>
                  </a:lnTo>
                  <a:lnTo>
                    <a:pt x="361823" y="989330"/>
                  </a:lnTo>
                  <a:lnTo>
                    <a:pt x="424942" y="998219"/>
                  </a:lnTo>
                  <a:lnTo>
                    <a:pt x="468122" y="998219"/>
                  </a:lnTo>
                  <a:lnTo>
                    <a:pt x="510539" y="993139"/>
                  </a:lnTo>
                  <a:lnTo>
                    <a:pt x="531240" y="989330"/>
                  </a:lnTo>
                  <a:lnTo>
                    <a:pt x="543433" y="985519"/>
                  </a:lnTo>
                  <a:lnTo>
                    <a:pt x="425704" y="985519"/>
                  </a:lnTo>
                  <a:lnTo>
                    <a:pt x="405002" y="984250"/>
                  </a:lnTo>
                  <a:lnTo>
                    <a:pt x="364744" y="976630"/>
                  </a:lnTo>
                  <a:lnTo>
                    <a:pt x="325882" y="965200"/>
                  </a:lnTo>
                  <a:lnTo>
                    <a:pt x="288544" y="948689"/>
                  </a:lnTo>
                  <a:lnTo>
                    <a:pt x="252857" y="929639"/>
                  </a:lnTo>
                  <a:lnTo>
                    <a:pt x="219201" y="905509"/>
                  </a:lnTo>
                  <a:lnTo>
                    <a:pt x="187706" y="878839"/>
                  </a:lnTo>
                  <a:lnTo>
                    <a:pt x="158623" y="848359"/>
                  </a:lnTo>
                  <a:lnTo>
                    <a:pt x="132207" y="814069"/>
                  </a:lnTo>
                  <a:lnTo>
                    <a:pt x="108585" y="778509"/>
                  </a:lnTo>
                  <a:lnTo>
                    <a:pt x="87884" y="739139"/>
                  </a:lnTo>
                  <a:lnTo>
                    <a:pt x="70612" y="697230"/>
                  </a:lnTo>
                  <a:lnTo>
                    <a:pt x="56642" y="654050"/>
                  </a:lnTo>
                  <a:lnTo>
                    <a:pt x="46482" y="608329"/>
                  </a:lnTo>
                  <a:lnTo>
                    <a:pt x="40259" y="561339"/>
                  </a:lnTo>
                  <a:lnTo>
                    <a:pt x="38100" y="511810"/>
                  </a:lnTo>
                  <a:lnTo>
                    <a:pt x="38608" y="487679"/>
                  </a:lnTo>
                  <a:lnTo>
                    <a:pt x="42925" y="439419"/>
                  </a:lnTo>
                  <a:lnTo>
                    <a:pt x="51054" y="393700"/>
                  </a:lnTo>
                  <a:lnTo>
                    <a:pt x="63119" y="347979"/>
                  </a:lnTo>
                  <a:lnTo>
                    <a:pt x="78867" y="306069"/>
                  </a:lnTo>
                  <a:lnTo>
                    <a:pt x="97789" y="265429"/>
                  </a:lnTo>
                  <a:lnTo>
                    <a:pt x="120014" y="227329"/>
                  </a:lnTo>
                  <a:lnTo>
                    <a:pt x="145034" y="193039"/>
                  </a:lnTo>
                  <a:lnTo>
                    <a:pt x="172974" y="160019"/>
                  </a:lnTo>
                  <a:lnTo>
                    <a:pt x="203200" y="132079"/>
                  </a:lnTo>
                  <a:lnTo>
                    <a:pt x="235838" y="106679"/>
                  </a:lnTo>
                  <a:lnTo>
                    <a:pt x="270510" y="83819"/>
                  </a:lnTo>
                  <a:lnTo>
                    <a:pt x="306959" y="66039"/>
                  </a:lnTo>
                  <a:lnTo>
                    <a:pt x="345186" y="53339"/>
                  </a:lnTo>
                  <a:lnTo>
                    <a:pt x="384810" y="43179"/>
                  </a:lnTo>
                  <a:lnTo>
                    <a:pt x="446532" y="38100"/>
                  </a:lnTo>
                  <a:lnTo>
                    <a:pt x="541401" y="38100"/>
                  </a:lnTo>
                  <a:lnTo>
                    <a:pt x="510539" y="30479"/>
                  </a:lnTo>
                  <a:lnTo>
                    <a:pt x="489458" y="27939"/>
                  </a:lnTo>
                  <a:lnTo>
                    <a:pt x="446532" y="25400"/>
                  </a:lnTo>
                  <a:close/>
                </a:path>
                <a:path w="893445" h="1023620">
                  <a:moveTo>
                    <a:pt x="541401" y="38100"/>
                  </a:moveTo>
                  <a:lnTo>
                    <a:pt x="446532" y="38100"/>
                  </a:lnTo>
                  <a:lnTo>
                    <a:pt x="488061" y="40639"/>
                  </a:lnTo>
                  <a:lnTo>
                    <a:pt x="508381" y="43179"/>
                  </a:lnTo>
                  <a:lnTo>
                    <a:pt x="548005" y="53339"/>
                  </a:lnTo>
                  <a:lnTo>
                    <a:pt x="586105" y="66039"/>
                  </a:lnTo>
                  <a:lnTo>
                    <a:pt x="622681" y="83819"/>
                  </a:lnTo>
                  <a:lnTo>
                    <a:pt x="657225" y="106679"/>
                  </a:lnTo>
                  <a:lnTo>
                    <a:pt x="689863" y="132079"/>
                  </a:lnTo>
                  <a:lnTo>
                    <a:pt x="720217" y="160019"/>
                  </a:lnTo>
                  <a:lnTo>
                    <a:pt x="748030" y="193039"/>
                  </a:lnTo>
                  <a:lnTo>
                    <a:pt x="773049" y="227329"/>
                  </a:lnTo>
                  <a:lnTo>
                    <a:pt x="795274" y="265429"/>
                  </a:lnTo>
                  <a:lnTo>
                    <a:pt x="814197" y="306069"/>
                  </a:lnTo>
                  <a:lnTo>
                    <a:pt x="829945" y="347979"/>
                  </a:lnTo>
                  <a:lnTo>
                    <a:pt x="842010" y="393700"/>
                  </a:lnTo>
                  <a:lnTo>
                    <a:pt x="850138" y="439419"/>
                  </a:lnTo>
                  <a:lnTo>
                    <a:pt x="854456" y="487679"/>
                  </a:lnTo>
                  <a:lnTo>
                    <a:pt x="854963" y="511810"/>
                  </a:lnTo>
                  <a:lnTo>
                    <a:pt x="854456" y="537210"/>
                  </a:lnTo>
                  <a:lnTo>
                    <a:pt x="850138" y="584200"/>
                  </a:lnTo>
                  <a:lnTo>
                    <a:pt x="842010" y="631189"/>
                  </a:lnTo>
                  <a:lnTo>
                    <a:pt x="829945" y="675639"/>
                  </a:lnTo>
                  <a:lnTo>
                    <a:pt x="814197" y="718819"/>
                  </a:lnTo>
                  <a:lnTo>
                    <a:pt x="795274" y="759459"/>
                  </a:lnTo>
                  <a:lnTo>
                    <a:pt x="773049" y="796289"/>
                  </a:lnTo>
                  <a:lnTo>
                    <a:pt x="748030" y="831850"/>
                  </a:lnTo>
                  <a:lnTo>
                    <a:pt x="720217" y="863600"/>
                  </a:lnTo>
                  <a:lnTo>
                    <a:pt x="689863" y="892809"/>
                  </a:lnTo>
                  <a:lnTo>
                    <a:pt x="657225" y="918209"/>
                  </a:lnTo>
                  <a:lnTo>
                    <a:pt x="622681" y="939800"/>
                  </a:lnTo>
                  <a:lnTo>
                    <a:pt x="586105" y="957580"/>
                  </a:lnTo>
                  <a:lnTo>
                    <a:pt x="548005" y="971550"/>
                  </a:lnTo>
                  <a:lnTo>
                    <a:pt x="488061" y="984250"/>
                  </a:lnTo>
                  <a:lnTo>
                    <a:pt x="467360" y="985519"/>
                  </a:lnTo>
                  <a:lnTo>
                    <a:pt x="543433" y="985519"/>
                  </a:lnTo>
                  <a:lnTo>
                    <a:pt x="591058" y="969009"/>
                  </a:lnTo>
                  <a:lnTo>
                    <a:pt x="628776" y="951230"/>
                  </a:lnTo>
                  <a:lnTo>
                    <a:pt x="664590" y="928369"/>
                  </a:lnTo>
                  <a:lnTo>
                    <a:pt x="698119" y="902969"/>
                  </a:lnTo>
                  <a:lnTo>
                    <a:pt x="729361" y="872489"/>
                  </a:lnTo>
                  <a:lnTo>
                    <a:pt x="757936" y="839469"/>
                  </a:lnTo>
                  <a:lnTo>
                    <a:pt x="783717" y="803909"/>
                  </a:lnTo>
                  <a:lnTo>
                    <a:pt x="806450" y="764539"/>
                  </a:lnTo>
                  <a:lnTo>
                    <a:pt x="826008" y="723900"/>
                  </a:lnTo>
                  <a:lnTo>
                    <a:pt x="842010" y="679450"/>
                  </a:lnTo>
                  <a:lnTo>
                    <a:pt x="854329" y="633730"/>
                  </a:lnTo>
                  <a:lnTo>
                    <a:pt x="862711" y="586739"/>
                  </a:lnTo>
                  <a:lnTo>
                    <a:pt x="867156" y="537210"/>
                  </a:lnTo>
                  <a:lnTo>
                    <a:pt x="867663" y="511810"/>
                  </a:lnTo>
                  <a:lnTo>
                    <a:pt x="867156" y="487679"/>
                  </a:lnTo>
                  <a:lnTo>
                    <a:pt x="862711" y="438150"/>
                  </a:lnTo>
                  <a:lnTo>
                    <a:pt x="854329" y="389889"/>
                  </a:lnTo>
                  <a:lnTo>
                    <a:pt x="842010" y="344169"/>
                  </a:lnTo>
                  <a:lnTo>
                    <a:pt x="826008" y="300989"/>
                  </a:lnTo>
                  <a:lnTo>
                    <a:pt x="806450" y="259079"/>
                  </a:lnTo>
                  <a:lnTo>
                    <a:pt x="783717" y="220979"/>
                  </a:lnTo>
                  <a:lnTo>
                    <a:pt x="757936" y="184150"/>
                  </a:lnTo>
                  <a:lnTo>
                    <a:pt x="729361" y="151129"/>
                  </a:lnTo>
                  <a:lnTo>
                    <a:pt x="698119" y="121919"/>
                  </a:lnTo>
                  <a:lnTo>
                    <a:pt x="664590" y="95250"/>
                  </a:lnTo>
                  <a:lnTo>
                    <a:pt x="628776" y="73660"/>
                  </a:lnTo>
                  <a:lnTo>
                    <a:pt x="591058" y="54610"/>
                  </a:lnTo>
                  <a:lnTo>
                    <a:pt x="551561" y="40639"/>
                  </a:lnTo>
                  <a:lnTo>
                    <a:pt x="541401" y="38100"/>
                  </a:lnTo>
                  <a:close/>
                </a:path>
              </a:pathLst>
            </a:custGeom>
            <a:solidFill>
              <a:srgbClr val="FF0000"/>
            </a:solidFill>
          </p:spPr>
          <p:txBody>
            <a:bodyPr wrap="square" lIns="0" tIns="0" rIns="0" bIns="0" rtlCol="0"/>
            <a:lstStyle/>
            <a:p>
              <a:endParaRPr/>
            </a:p>
          </p:txBody>
        </p:sp>
        <p:sp>
          <p:nvSpPr>
            <p:cNvPr id="5" name="object 5"/>
            <p:cNvSpPr/>
            <p:nvPr/>
          </p:nvSpPr>
          <p:spPr>
            <a:xfrm>
              <a:off x="5807963" y="3338322"/>
              <a:ext cx="893444" cy="1093470"/>
            </a:xfrm>
            <a:custGeom>
              <a:avLst/>
              <a:gdLst/>
              <a:ahLst/>
              <a:cxnLst/>
              <a:rect l="l" t="t" r="r" b="b"/>
              <a:pathLst>
                <a:path w="893445" h="1093470">
                  <a:moveTo>
                    <a:pt x="469773" y="0"/>
                  </a:moveTo>
                  <a:lnTo>
                    <a:pt x="423418" y="0"/>
                  </a:lnTo>
                  <a:lnTo>
                    <a:pt x="400431" y="2539"/>
                  </a:lnTo>
                  <a:lnTo>
                    <a:pt x="355726" y="11429"/>
                  </a:lnTo>
                  <a:lnTo>
                    <a:pt x="291719" y="33020"/>
                  </a:lnTo>
                  <a:lnTo>
                    <a:pt x="251587" y="54610"/>
                  </a:lnTo>
                  <a:lnTo>
                    <a:pt x="213487" y="80010"/>
                  </a:lnTo>
                  <a:lnTo>
                    <a:pt x="177926" y="109220"/>
                  </a:lnTo>
                  <a:lnTo>
                    <a:pt x="144907" y="143510"/>
                  </a:lnTo>
                  <a:lnTo>
                    <a:pt x="114808" y="180339"/>
                  </a:lnTo>
                  <a:lnTo>
                    <a:pt x="87757" y="220979"/>
                  </a:lnTo>
                  <a:lnTo>
                    <a:pt x="63881" y="265429"/>
                  </a:lnTo>
                  <a:lnTo>
                    <a:pt x="43434" y="311150"/>
                  </a:lnTo>
                  <a:lnTo>
                    <a:pt x="26670" y="359410"/>
                  </a:lnTo>
                  <a:lnTo>
                    <a:pt x="13843" y="411479"/>
                  </a:lnTo>
                  <a:lnTo>
                    <a:pt x="5080" y="464819"/>
                  </a:lnTo>
                  <a:lnTo>
                    <a:pt x="635" y="519429"/>
                  </a:lnTo>
                  <a:lnTo>
                    <a:pt x="0" y="547369"/>
                  </a:lnTo>
                  <a:lnTo>
                    <a:pt x="635" y="575310"/>
                  </a:lnTo>
                  <a:lnTo>
                    <a:pt x="5080" y="629919"/>
                  </a:lnTo>
                  <a:lnTo>
                    <a:pt x="13843" y="683260"/>
                  </a:lnTo>
                  <a:lnTo>
                    <a:pt x="26670" y="734059"/>
                  </a:lnTo>
                  <a:lnTo>
                    <a:pt x="43434" y="782319"/>
                  </a:lnTo>
                  <a:lnTo>
                    <a:pt x="63881" y="829309"/>
                  </a:lnTo>
                  <a:lnTo>
                    <a:pt x="87757" y="872489"/>
                  </a:lnTo>
                  <a:lnTo>
                    <a:pt x="114808" y="913130"/>
                  </a:lnTo>
                  <a:lnTo>
                    <a:pt x="144907" y="949959"/>
                  </a:lnTo>
                  <a:lnTo>
                    <a:pt x="177926" y="984250"/>
                  </a:lnTo>
                  <a:lnTo>
                    <a:pt x="213487" y="1013459"/>
                  </a:lnTo>
                  <a:lnTo>
                    <a:pt x="271272" y="1050289"/>
                  </a:lnTo>
                  <a:lnTo>
                    <a:pt x="312674" y="1069339"/>
                  </a:lnTo>
                  <a:lnTo>
                    <a:pt x="355726" y="1083309"/>
                  </a:lnTo>
                  <a:lnTo>
                    <a:pt x="400431" y="1090930"/>
                  </a:lnTo>
                  <a:lnTo>
                    <a:pt x="423290" y="1093470"/>
                  </a:lnTo>
                  <a:lnTo>
                    <a:pt x="469773" y="1093470"/>
                  </a:lnTo>
                  <a:lnTo>
                    <a:pt x="492633" y="1090930"/>
                  </a:lnTo>
                  <a:lnTo>
                    <a:pt x="537337" y="1083309"/>
                  </a:lnTo>
                  <a:lnTo>
                    <a:pt x="546074" y="1080770"/>
                  </a:lnTo>
                  <a:lnTo>
                    <a:pt x="424180" y="1080770"/>
                  </a:lnTo>
                  <a:lnTo>
                    <a:pt x="380238" y="1075689"/>
                  </a:lnTo>
                  <a:lnTo>
                    <a:pt x="337820" y="1064259"/>
                  </a:lnTo>
                  <a:lnTo>
                    <a:pt x="296925" y="1049020"/>
                  </a:lnTo>
                  <a:lnTo>
                    <a:pt x="258063" y="1028700"/>
                  </a:lnTo>
                  <a:lnTo>
                    <a:pt x="221107" y="1003300"/>
                  </a:lnTo>
                  <a:lnTo>
                    <a:pt x="186436" y="975359"/>
                  </a:lnTo>
                  <a:lnTo>
                    <a:pt x="154432" y="942339"/>
                  </a:lnTo>
                  <a:lnTo>
                    <a:pt x="124968" y="905509"/>
                  </a:lnTo>
                  <a:lnTo>
                    <a:pt x="98551" y="866139"/>
                  </a:lnTo>
                  <a:lnTo>
                    <a:pt x="75311" y="822959"/>
                  </a:lnTo>
                  <a:lnTo>
                    <a:pt x="55372" y="778509"/>
                  </a:lnTo>
                  <a:lnTo>
                    <a:pt x="38862" y="730250"/>
                  </a:lnTo>
                  <a:lnTo>
                    <a:pt x="26288" y="680719"/>
                  </a:lnTo>
                  <a:lnTo>
                    <a:pt x="17652" y="628650"/>
                  </a:lnTo>
                  <a:lnTo>
                    <a:pt x="13404" y="575310"/>
                  </a:lnTo>
                  <a:lnTo>
                    <a:pt x="12700" y="547369"/>
                  </a:lnTo>
                  <a:lnTo>
                    <a:pt x="13335" y="519429"/>
                  </a:lnTo>
                  <a:lnTo>
                    <a:pt x="17652" y="466089"/>
                  </a:lnTo>
                  <a:lnTo>
                    <a:pt x="26288" y="414019"/>
                  </a:lnTo>
                  <a:lnTo>
                    <a:pt x="38862" y="363219"/>
                  </a:lnTo>
                  <a:lnTo>
                    <a:pt x="55372" y="316229"/>
                  </a:lnTo>
                  <a:lnTo>
                    <a:pt x="75311" y="270510"/>
                  </a:lnTo>
                  <a:lnTo>
                    <a:pt x="98551" y="227329"/>
                  </a:lnTo>
                  <a:lnTo>
                    <a:pt x="111378" y="208279"/>
                  </a:lnTo>
                  <a:lnTo>
                    <a:pt x="124968" y="187960"/>
                  </a:lnTo>
                  <a:lnTo>
                    <a:pt x="154432" y="152400"/>
                  </a:lnTo>
                  <a:lnTo>
                    <a:pt x="186436" y="119379"/>
                  </a:lnTo>
                  <a:lnTo>
                    <a:pt x="221107" y="90170"/>
                  </a:lnTo>
                  <a:lnTo>
                    <a:pt x="277113" y="54610"/>
                  </a:lnTo>
                  <a:lnTo>
                    <a:pt x="337820" y="29210"/>
                  </a:lnTo>
                  <a:lnTo>
                    <a:pt x="401955" y="15239"/>
                  </a:lnTo>
                  <a:lnTo>
                    <a:pt x="424180" y="12700"/>
                  </a:lnTo>
                  <a:lnTo>
                    <a:pt x="541807" y="12700"/>
                  </a:lnTo>
                  <a:lnTo>
                    <a:pt x="537463" y="11429"/>
                  </a:lnTo>
                  <a:lnTo>
                    <a:pt x="515238" y="6350"/>
                  </a:lnTo>
                  <a:lnTo>
                    <a:pt x="492633" y="2539"/>
                  </a:lnTo>
                  <a:lnTo>
                    <a:pt x="469773" y="0"/>
                  </a:lnTo>
                  <a:close/>
                </a:path>
                <a:path w="893445" h="1093470">
                  <a:moveTo>
                    <a:pt x="541807" y="12700"/>
                  </a:moveTo>
                  <a:lnTo>
                    <a:pt x="468884" y="12700"/>
                  </a:lnTo>
                  <a:lnTo>
                    <a:pt x="490982" y="15239"/>
                  </a:lnTo>
                  <a:lnTo>
                    <a:pt x="512825" y="19050"/>
                  </a:lnTo>
                  <a:lnTo>
                    <a:pt x="555371" y="29210"/>
                  </a:lnTo>
                  <a:lnTo>
                    <a:pt x="596138" y="45720"/>
                  </a:lnTo>
                  <a:lnTo>
                    <a:pt x="635126" y="66039"/>
                  </a:lnTo>
                  <a:lnTo>
                    <a:pt x="671957" y="90170"/>
                  </a:lnTo>
                  <a:lnTo>
                    <a:pt x="706628" y="119379"/>
                  </a:lnTo>
                  <a:lnTo>
                    <a:pt x="738759" y="152400"/>
                  </a:lnTo>
                  <a:lnTo>
                    <a:pt x="768095" y="187960"/>
                  </a:lnTo>
                  <a:lnTo>
                    <a:pt x="781685" y="208279"/>
                  </a:lnTo>
                  <a:lnTo>
                    <a:pt x="794512" y="227329"/>
                  </a:lnTo>
                  <a:lnTo>
                    <a:pt x="817753" y="270510"/>
                  </a:lnTo>
                  <a:lnTo>
                    <a:pt x="837691" y="316229"/>
                  </a:lnTo>
                  <a:lnTo>
                    <a:pt x="854202" y="363219"/>
                  </a:lnTo>
                  <a:lnTo>
                    <a:pt x="866775" y="414019"/>
                  </a:lnTo>
                  <a:lnTo>
                    <a:pt x="875411" y="466089"/>
                  </a:lnTo>
                  <a:lnTo>
                    <a:pt x="879729" y="519429"/>
                  </a:lnTo>
                  <a:lnTo>
                    <a:pt x="880363" y="547369"/>
                  </a:lnTo>
                  <a:lnTo>
                    <a:pt x="879759" y="572769"/>
                  </a:lnTo>
                  <a:lnTo>
                    <a:pt x="875411" y="628650"/>
                  </a:lnTo>
                  <a:lnTo>
                    <a:pt x="866775" y="680719"/>
                  </a:lnTo>
                  <a:lnTo>
                    <a:pt x="854202" y="730250"/>
                  </a:lnTo>
                  <a:lnTo>
                    <a:pt x="837691" y="778509"/>
                  </a:lnTo>
                  <a:lnTo>
                    <a:pt x="817753" y="822959"/>
                  </a:lnTo>
                  <a:lnTo>
                    <a:pt x="794512" y="866139"/>
                  </a:lnTo>
                  <a:lnTo>
                    <a:pt x="768095" y="905509"/>
                  </a:lnTo>
                  <a:lnTo>
                    <a:pt x="738759" y="942339"/>
                  </a:lnTo>
                  <a:lnTo>
                    <a:pt x="706628" y="975359"/>
                  </a:lnTo>
                  <a:lnTo>
                    <a:pt x="671957" y="1003300"/>
                  </a:lnTo>
                  <a:lnTo>
                    <a:pt x="635126" y="1028700"/>
                  </a:lnTo>
                  <a:lnTo>
                    <a:pt x="596138" y="1049020"/>
                  </a:lnTo>
                  <a:lnTo>
                    <a:pt x="555371" y="1064259"/>
                  </a:lnTo>
                  <a:lnTo>
                    <a:pt x="512825" y="1075689"/>
                  </a:lnTo>
                  <a:lnTo>
                    <a:pt x="468884" y="1080770"/>
                  </a:lnTo>
                  <a:lnTo>
                    <a:pt x="546074" y="1080770"/>
                  </a:lnTo>
                  <a:lnTo>
                    <a:pt x="601345" y="1060450"/>
                  </a:lnTo>
                  <a:lnTo>
                    <a:pt x="641603" y="1038859"/>
                  </a:lnTo>
                  <a:lnTo>
                    <a:pt x="679576" y="1013459"/>
                  </a:lnTo>
                  <a:lnTo>
                    <a:pt x="715137" y="984250"/>
                  </a:lnTo>
                  <a:lnTo>
                    <a:pt x="748284" y="949959"/>
                  </a:lnTo>
                  <a:lnTo>
                    <a:pt x="778256" y="913130"/>
                  </a:lnTo>
                  <a:lnTo>
                    <a:pt x="805307" y="872489"/>
                  </a:lnTo>
                  <a:lnTo>
                    <a:pt x="829183" y="829309"/>
                  </a:lnTo>
                  <a:lnTo>
                    <a:pt x="849630" y="782319"/>
                  </a:lnTo>
                  <a:lnTo>
                    <a:pt x="866393" y="734059"/>
                  </a:lnTo>
                  <a:lnTo>
                    <a:pt x="879220" y="683260"/>
                  </a:lnTo>
                  <a:lnTo>
                    <a:pt x="887984" y="629919"/>
                  </a:lnTo>
                  <a:lnTo>
                    <a:pt x="892429" y="575310"/>
                  </a:lnTo>
                  <a:lnTo>
                    <a:pt x="893063" y="547369"/>
                  </a:lnTo>
                  <a:lnTo>
                    <a:pt x="892429" y="519429"/>
                  </a:lnTo>
                  <a:lnTo>
                    <a:pt x="887984" y="464819"/>
                  </a:lnTo>
                  <a:lnTo>
                    <a:pt x="879220" y="411479"/>
                  </a:lnTo>
                  <a:lnTo>
                    <a:pt x="866393" y="359410"/>
                  </a:lnTo>
                  <a:lnTo>
                    <a:pt x="849503" y="311150"/>
                  </a:lnTo>
                  <a:lnTo>
                    <a:pt x="829183" y="265429"/>
                  </a:lnTo>
                  <a:lnTo>
                    <a:pt x="805307" y="220979"/>
                  </a:lnTo>
                  <a:lnTo>
                    <a:pt x="778256" y="180339"/>
                  </a:lnTo>
                  <a:lnTo>
                    <a:pt x="748284" y="143510"/>
                  </a:lnTo>
                  <a:lnTo>
                    <a:pt x="715137" y="109220"/>
                  </a:lnTo>
                  <a:lnTo>
                    <a:pt x="679576" y="80010"/>
                  </a:lnTo>
                  <a:lnTo>
                    <a:pt x="641603" y="54610"/>
                  </a:lnTo>
                  <a:lnTo>
                    <a:pt x="601345" y="33020"/>
                  </a:lnTo>
                  <a:lnTo>
                    <a:pt x="559181" y="17779"/>
                  </a:lnTo>
                  <a:lnTo>
                    <a:pt x="541807" y="12700"/>
                  </a:lnTo>
                  <a:close/>
                </a:path>
                <a:path w="893445" h="1093470">
                  <a:moveTo>
                    <a:pt x="468122" y="25400"/>
                  </a:moveTo>
                  <a:lnTo>
                    <a:pt x="424941" y="25400"/>
                  </a:lnTo>
                  <a:lnTo>
                    <a:pt x="403606" y="27939"/>
                  </a:lnTo>
                  <a:lnTo>
                    <a:pt x="361950" y="35560"/>
                  </a:lnTo>
                  <a:lnTo>
                    <a:pt x="321690" y="48260"/>
                  </a:lnTo>
                  <a:lnTo>
                    <a:pt x="283083" y="66039"/>
                  </a:lnTo>
                  <a:lnTo>
                    <a:pt x="246380" y="87629"/>
                  </a:lnTo>
                  <a:lnTo>
                    <a:pt x="211582" y="114300"/>
                  </a:lnTo>
                  <a:lnTo>
                    <a:pt x="179070" y="143510"/>
                  </a:lnTo>
                  <a:lnTo>
                    <a:pt x="149225" y="177800"/>
                  </a:lnTo>
                  <a:lnTo>
                    <a:pt x="121920" y="214629"/>
                  </a:lnTo>
                  <a:lnTo>
                    <a:pt x="97662" y="255270"/>
                  </a:lnTo>
                  <a:lnTo>
                    <a:pt x="76453" y="298450"/>
                  </a:lnTo>
                  <a:lnTo>
                    <a:pt x="58674" y="342900"/>
                  </a:lnTo>
                  <a:lnTo>
                    <a:pt x="44450" y="391160"/>
                  </a:lnTo>
                  <a:lnTo>
                    <a:pt x="34036" y="441960"/>
                  </a:lnTo>
                  <a:lnTo>
                    <a:pt x="27559" y="494029"/>
                  </a:lnTo>
                  <a:lnTo>
                    <a:pt x="25400" y="547369"/>
                  </a:lnTo>
                  <a:lnTo>
                    <a:pt x="25883" y="572769"/>
                  </a:lnTo>
                  <a:lnTo>
                    <a:pt x="30352" y="626110"/>
                  </a:lnTo>
                  <a:lnTo>
                    <a:pt x="38735" y="678179"/>
                  </a:lnTo>
                  <a:lnTo>
                    <a:pt x="51053" y="726439"/>
                  </a:lnTo>
                  <a:lnTo>
                    <a:pt x="67183" y="773430"/>
                  </a:lnTo>
                  <a:lnTo>
                    <a:pt x="86613" y="817880"/>
                  </a:lnTo>
                  <a:lnTo>
                    <a:pt x="109474" y="859789"/>
                  </a:lnTo>
                  <a:lnTo>
                    <a:pt x="135255" y="897889"/>
                  </a:lnTo>
                  <a:lnTo>
                    <a:pt x="163957" y="933450"/>
                  </a:lnTo>
                  <a:lnTo>
                    <a:pt x="195072" y="965200"/>
                  </a:lnTo>
                  <a:lnTo>
                    <a:pt x="228726" y="993139"/>
                  </a:lnTo>
                  <a:lnTo>
                    <a:pt x="264540" y="1017269"/>
                  </a:lnTo>
                  <a:lnTo>
                    <a:pt x="302133" y="1037589"/>
                  </a:lnTo>
                  <a:lnTo>
                    <a:pt x="341630" y="1052830"/>
                  </a:lnTo>
                  <a:lnTo>
                    <a:pt x="382650" y="1062989"/>
                  </a:lnTo>
                  <a:lnTo>
                    <a:pt x="424941" y="1068070"/>
                  </a:lnTo>
                  <a:lnTo>
                    <a:pt x="468122" y="1068070"/>
                  </a:lnTo>
                  <a:lnTo>
                    <a:pt x="510413" y="1062989"/>
                  </a:lnTo>
                  <a:lnTo>
                    <a:pt x="541274" y="1055370"/>
                  </a:lnTo>
                  <a:lnTo>
                    <a:pt x="425703" y="1055370"/>
                  </a:lnTo>
                  <a:lnTo>
                    <a:pt x="385063" y="1050289"/>
                  </a:lnTo>
                  <a:lnTo>
                    <a:pt x="345439" y="1040130"/>
                  </a:lnTo>
                  <a:lnTo>
                    <a:pt x="307466" y="1026159"/>
                  </a:lnTo>
                  <a:lnTo>
                    <a:pt x="271018" y="1007109"/>
                  </a:lnTo>
                  <a:lnTo>
                    <a:pt x="236347" y="982980"/>
                  </a:lnTo>
                  <a:lnTo>
                    <a:pt x="203708" y="956309"/>
                  </a:lnTo>
                  <a:lnTo>
                    <a:pt x="173355" y="924559"/>
                  </a:lnTo>
                  <a:lnTo>
                    <a:pt x="145414" y="890269"/>
                  </a:lnTo>
                  <a:lnTo>
                    <a:pt x="120269" y="853439"/>
                  </a:lnTo>
                  <a:lnTo>
                    <a:pt x="98044" y="812800"/>
                  </a:lnTo>
                  <a:lnTo>
                    <a:pt x="78994" y="769619"/>
                  </a:lnTo>
                  <a:lnTo>
                    <a:pt x="63246" y="722630"/>
                  </a:lnTo>
                  <a:lnTo>
                    <a:pt x="51181" y="675639"/>
                  </a:lnTo>
                  <a:lnTo>
                    <a:pt x="42925" y="624839"/>
                  </a:lnTo>
                  <a:lnTo>
                    <a:pt x="38608" y="572769"/>
                  </a:lnTo>
                  <a:lnTo>
                    <a:pt x="38100" y="547369"/>
                  </a:lnTo>
                  <a:lnTo>
                    <a:pt x="38608" y="520700"/>
                  </a:lnTo>
                  <a:lnTo>
                    <a:pt x="42925" y="468629"/>
                  </a:lnTo>
                  <a:lnTo>
                    <a:pt x="51181" y="419100"/>
                  </a:lnTo>
                  <a:lnTo>
                    <a:pt x="63246" y="370839"/>
                  </a:lnTo>
                  <a:lnTo>
                    <a:pt x="78994" y="325119"/>
                  </a:lnTo>
                  <a:lnTo>
                    <a:pt x="98044" y="281939"/>
                  </a:lnTo>
                  <a:lnTo>
                    <a:pt x="120269" y="241300"/>
                  </a:lnTo>
                  <a:lnTo>
                    <a:pt x="145414" y="203200"/>
                  </a:lnTo>
                  <a:lnTo>
                    <a:pt x="173355" y="168910"/>
                  </a:lnTo>
                  <a:lnTo>
                    <a:pt x="203708" y="138429"/>
                  </a:lnTo>
                  <a:lnTo>
                    <a:pt x="219710" y="123189"/>
                  </a:lnTo>
                  <a:lnTo>
                    <a:pt x="253364" y="97789"/>
                  </a:lnTo>
                  <a:lnTo>
                    <a:pt x="288925" y="77470"/>
                  </a:lnTo>
                  <a:lnTo>
                    <a:pt x="326263" y="60960"/>
                  </a:lnTo>
                  <a:lnTo>
                    <a:pt x="385063" y="43179"/>
                  </a:lnTo>
                  <a:lnTo>
                    <a:pt x="425703" y="38100"/>
                  </a:lnTo>
                  <a:lnTo>
                    <a:pt x="539241" y="38100"/>
                  </a:lnTo>
                  <a:lnTo>
                    <a:pt x="531113" y="35560"/>
                  </a:lnTo>
                  <a:lnTo>
                    <a:pt x="489458" y="27939"/>
                  </a:lnTo>
                  <a:lnTo>
                    <a:pt x="468122" y="25400"/>
                  </a:lnTo>
                  <a:close/>
                </a:path>
                <a:path w="893445" h="1093470">
                  <a:moveTo>
                    <a:pt x="539241" y="38100"/>
                  </a:moveTo>
                  <a:lnTo>
                    <a:pt x="467360" y="38100"/>
                  </a:lnTo>
                  <a:lnTo>
                    <a:pt x="508126" y="43179"/>
                  </a:lnTo>
                  <a:lnTo>
                    <a:pt x="547624" y="53339"/>
                  </a:lnTo>
                  <a:lnTo>
                    <a:pt x="585597" y="68579"/>
                  </a:lnTo>
                  <a:lnTo>
                    <a:pt x="622173" y="87629"/>
                  </a:lnTo>
                  <a:lnTo>
                    <a:pt x="656716" y="110489"/>
                  </a:lnTo>
                  <a:lnTo>
                    <a:pt x="689356" y="138429"/>
                  </a:lnTo>
                  <a:lnTo>
                    <a:pt x="704850" y="152400"/>
                  </a:lnTo>
                  <a:lnTo>
                    <a:pt x="734060" y="185420"/>
                  </a:lnTo>
                  <a:lnTo>
                    <a:pt x="760603" y="222250"/>
                  </a:lnTo>
                  <a:lnTo>
                    <a:pt x="784352" y="260350"/>
                  </a:lnTo>
                  <a:lnTo>
                    <a:pt x="804926" y="303529"/>
                  </a:lnTo>
                  <a:lnTo>
                    <a:pt x="822325" y="347979"/>
                  </a:lnTo>
                  <a:lnTo>
                    <a:pt x="836294" y="394969"/>
                  </a:lnTo>
                  <a:lnTo>
                    <a:pt x="846582" y="443229"/>
                  </a:lnTo>
                  <a:lnTo>
                    <a:pt x="852805" y="494029"/>
                  </a:lnTo>
                  <a:lnTo>
                    <a:pt x="854963" y="547369"/>
                  </a:lnTo>
                  <a:lnTo>
                    <a:pt x="854456" y="572769"/>
                  </a:lnTo>
                  <a:lnTo>
                    <a:pt x="850138" y="624839"/>
                  </a:lnTo>
                  <a:lnTo>
                    <a:pt x="841883" y="675639"/>
                  </a:lnTo>
                  <a:lnTo>
                    <a:pt x="829817" y="722630"/>
                  </a:lnTo>
                  <a:lnTo>
                    <a:pt x="814069" y="769619"/>
                  </a:lnTo>
                  <a:lnTo>
                    <a:pt x="795019" y="812800"/>
                  </a:lnTo>
                  <a:lnTo>
                    <a:pt x="772794" y="853439"/>
                  </a:lnTo>
                  <a:lnTo>
                    <a:pt x="747649" y="890269"/>
                  </a:lnTo>
                  <a:lnTo>
                    <a:pt x="719709" y="924559"/>
                  </a:lnTo>
                  <a:lnTo>
                    <a:pt x="689356" y="956309"/>
                  </a:lnTo>
                  <a:lnTo>
                    <a:pt x="656716" y="982980"/>
                  </a:lnTo>
                  <a:lnTo>
                    <a:pt x="622173" y="1007109"/>
                  </a:lnTo>
                  <a:lnTo>
                    <a:pt x="585597" y="1026159"/>
                  </a:lnTo>
                  <a:lnTo>
                    <a:pt x="547624" y="1040130"/>
                  </a:lnTo>
                  <a:lnTo>
                    <a:pt x="508000" y="1050289"/>
                  </a:lnTo>
                  <a:lnTo>
                    <a:pt x="467360" y="1055370"/>
                  </a:lnTo>
                  <a:lnTo>
                    <a:pt x="541274" y="1055370"/>
                  </a:lnTo>
                  <a:lnTo>
                    <a:pt x="590931" y="1037589"/>
                  </a:lnTo>
                  <a:lnTo>
                    <a:pt x="628650" y="1017269"/>
                  </a:lnTo>
                  <a:lnTo>
                    <a:pt x="664337" y="993139"/>
                  </a:lnTo>
                  <a:lnTo>
                    <a:pt x="697991" y="965200"/>
                  </a:lnTo>
                  <a:lnTo>
                    <a:pt x="729234" y="933450"/>
                  </a:lnTo>
                  <a:lnTo>
                    <a:pt x="757809" y="897889"/>
                  </a:lnTo>
                  <a:lnTo>
                    <a:pt x="783589" y="859789"/>
                  </a:lnTo>
                  <a:lnTo>
                    <a:pt x="806450" y="817880"/>
                  </a:lnTo>
                  <a:lnTo>
                    <a:pt x="825881" y="773430"/>
                  </a:lnTo>
                  <a:lnTo>
                    <a:pt x="842010" y="726439"/>
                  </a:lnTo>
                  <a:lnTo>
                    <a:pt x="854329" y="678179"/>
                  </a:lnTo>
                  <a:lnTo>
                    <a:pt x="862711" y="626110"/>
                  </a:lnTo>
                  <a:lnTo>
                    <a:pt x="867077" y="575310"/>
                  </a:lnTo>
                  <a:lnTo>
                    <a:pt x="867663" y="547369"/>
                  </a:lnTo>
                  <a:lnTo>
                    <a:pt x="867156" y="519429"/>
                  </a:lnTo>
                  <a:lnTo>
                    <a:pt x="862711" y="467360"/>
                  </a:lnTo>
                  <a:lnTo>
                    <a:pt x="854329" y="416560"/>
                  </a:lnTo>
                  <a:lnTo>
                    <a:pt x="842010" y="367029"/>
                  </a:lnTo>
                  <a:lnTo>
                    <a:pt x="825881" y="320039"/>
                  </a:lnTo>
                  <a:lnTo>
                    <a:pt x="806450" y="275589"/>
                  </a:lnTo>
                  <a:lnTo>
                    <a:pt x="783589" y="233679"/>
                  </a:lnTo>
                  <a:lnTo>
                    <a:pt x="757809" y="195579"/>
                  </a:lnTo>
                  <a:lnTo>
                    <a:pt x="729234" y="160020"/>
                  </a:lnTo>
                  <a:lnTo>
                    <a:pt x="697991" y="128270"/>
                  </a:lnTo>
                  <a:lnTo>
                    <a:pt x="664337" y="100329"/>
                  </a:lnTo>
                  <a:lnTo>
                    <a:pt x="628650" y="76200"/>
                  </a:lnTo>
                  <a:lnTo>
                    <a:pt x="590931" y="57150"/>
                  </a:lnTo>
                  <a:lnTo>
                    <a:pt x="571373" y="48260"/>
                  </a:lnTo>
                  <a:lnTo>
                    <a:pt x="539241" y="38100"/>
                  </a:lnTo>
                  <a:close/>
                </a:path>
              </a:pathLst>
            </a:custGeom>
            <a:solidFill>
              <a:srgbClr val="001F5F"/>
            </a:solidFill>
          </p:spPr>
          <p:txBody>
            <a:bodyPr wrap="square" lIns="0" tIns="0" rIns="0" bIns="0" rtlCol="0"/>
            <a:lstStyle/>
            <a:p>
              <a:endParaRPr/>
            </a:p>
          </p:txBody>
        </p:sp>
      </p:grpSp>
      <p:sp>
        <p:nvSpPr>
          <p:cNvPr id="6" name="object 6"/>
          <p:cNvSpPr txBox="1">
            <a:spLocks noGrp="1"/>
          </p:cNvSpPr>
          <p:nvPr>
            <p:ph type="title"/>
          </p:nvPr>
        </p:nvSpPr>
        <p:spPr>
          <a:xfrm>
            <a:off x="1618895" y="122348"/>
            <a:ext cx="8462645"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20" dirty="0"/>
              <a:t>カナダ・シンガポール – </a:t>
            </a:r>
            <a:r>
              <a:rPr sz="2600" dirty="0"/>
              <a:t>Jusper-Ubin</a:t>
            </a:r>
            <a:r>
              <a:rPr sz="2600" spc="-50" dirty="0"/>
              <a:t> </a:t>
            </a:r>
            <a:r>
              <a:rPr sz="2600" dirty="0"/>
              <a:t>Project</a:t>
            </a:r>
            <a:r>
              <a:rPr sz="2600" spc="-35" dirty="0"/>
              <a:t> -</a:t>
            </a:r>
            <a:endParaRPr sz="2600"/>
          </a:p>
        </p:txBody>
      </p:sp>
      <p:sp>
        <p:nvSpPr>
          <p:cNvPr id="7" name="object 7"/>
          <p:cNvSpPr txBox="1"/>
          <p:nvPr/>
        </p:nvSpPr>
        <p:spPr>
          <a:xfrm>
            <a:off x="1657909" y="1058672"/>
            <a:ext cx="8320405" cy="258404"/>
          </a:xfrm>
          <a:prstGeom prst="rect">
            <a:avLst/>
          </a:prstGeom>
        </p:spPr>
        <p:txBody>
          <a:bodyPr vert="horz" wrap="square" lIns="0" tIns="12065" rIns="0" bIns="0" rtlCol="0">
            <a:spAutoFit/>
          </a:bodyPr>
          <a:lstStyle/>
          <a:p>
            <a:pPr marL="12700">
              <a:spcBef>
                <a:spcPts val="95"/>
              </a:spcBef>
            </a:pPr>
            <a:r>
              <a:rPr sz="1600" spc="-25" dirty="0">
                <a:latin typeface="Meiryo UI"/>
                <a:cs typeface="Meiryo UI"/>
              </a:rPr>
              <a:t>異</a:t>
            </a:r>
            <a:r>
              <a:rPr sz="1600" spc="-20" dirty="0">
                <a:latin typeface="Meiryo UI"/>
                <a:cs typeface="Meiryo UI"/>
              </a:rPr>
              <a:t>な</a:t>
            </a:r>
            <a:r>
              <a:rPr sz="1600" spc="-25" dirty="0">
                <a:latin typeface="Meiryo UI"/>
                <a:cs typeface="Meiryo UI"/>
              </a:rPr>
              <a:t>る</a:t>
            </a:r>
            <a:r>
              <a:rPr sz="1600" spc="-60" dirty="0">
                <a:latin typeface="Meiryo UI"/>
                <a:cs typeface="Meiryo UI"/>
              </a:rPr>
              <a:t>DLT</a:t>
            </a:r>
            <a:r>
              <a:rPr sz="1600" spc="-25" dirty="0">
                <a:latin typeface="Meiryo UI"/>
                <a:cs typeface="Meiryo UI"/>
              </a:rPr>
              <a:t>基盤</a:t>
            </a:r>
            <a:r>
              <a:rPr sz="1600" spc="-20" dirty="0">
                <a:latin typeface="Meiryo UI"/>
                <a:cs typeface="Meiryo UI"/>
              </a:rPr>
              <a:t>をまたがったクロスボ</a:t>
            </a:r>
            <a:r>
              <a:rPr sz="1600" spc="-5" dirty="0">
                <a:latin typeface="Meiryo UI"/>
                <a:cs typeface="Meiryo UI"/>
              </a:rPr>
              <a:t>ーダ</a:t>
            </a:r>
            <a:r>
              <a:rPr sz="1600" spc="-20" dirty="0">
                <a:latin typeface="Meiryo UI"/>
                <a:cs typeface="Meiryo UI"/>
              </a:rPr>
              <a:t>ー</a:t>
            </a:r>
            <a:r>
              <a:rPr sz="1600" spc="-25" dirty="0">
                <a:latin typeface="Meiryo UI"/>
                <a:cs typeface="Meiryo UI"/>
              </a:rPr>
              <a:t>決</a:t>
            </a:r>
            <a:r>
              <a:rPr sz="1600" spc="-10" dirty="0">
                <a:latin typeface="Meiryo UI"/>
                <a:cs typeface="Meiryo UI"/>
              </a:rPr>
              <a:t>済</a:t>
            </a:r>
            <a:r>
              <a:rPr sz="1600" spc="-20" dirty="0">
                <a:latin typeface="Meiryo UI"/>
                <a:cs typeface="Meiryo UI"/>
              </a:rPr>
              <a:t>にお</a:t>
            </a:r>
            <a:r>
              <a:rPr sz="1600" spc="-5" dirty="0">
                <a:latin typeface="Meiryo UI"/>
                <a:cs typeface="Meiryo UI"/>
              </a:rPr>
              <a:t>ける</a:t>
            </a:r>
            <a:r>
              <a:rPr sz="1600" spc="-25" dirty="0">
                <a:latin typeface="Meiryo UI"/>
                <a:cs typeface="Meiryo UI"/>
              </a:rPr>
              <a:t>相互運用性を実現する目的</a:t>
            </a:r>
            <a:r>
              <a:rPr sz="1600" spc="-15" dirty="0">
                <a:latin typeface="Meiryo UI"/>
                <a:cs typeface="Meiryo UI"/>
              </a:rPr>
              <a:t>で行っ</a:t>
            </a:r>
            <a:r>
              <a:rPr sz="1600" spc="-20" dirty="0">
                <a:latin typeface="Meiryo UI"/>
                <a:cs typeface="Meiryo UI"/>
              </a:rPr>
              <a:t>た</a:t>
            </a:r>
            <a:r>
              <a:rPr sz="1600" spc="-25" dirty="0">
                <a:latin typeface="Meiryo UI"/>
                <a:cs typeface="Meiryo UI"/>
              </a:rPr>
              <a:t>実証</a:t>
            </a:r>
            <a:r>
              <a:rPr sz="1600" spc="-10" dirty="0">
                <a:latin typeface="Meiryo UI"/>
                <a:cs typeface="Meiryo UI"/>
              </a:rPr>
              <a:t>実</a:t>
            </a:r>
            <a:r>
              <a:rPr sz="1600" spc="-25" dirty="0">
                <a:latin typeface="Meiryo UI"/>
                <a:cs typeface="Meiryo UI"/>
              </a:rPr>
              <a:t>験</a:t>
            </a:r>
            <a:r>
              <a:rPr sz="1600" spc="-50" dirty="0">
                <a:latin typeface="Meiryo UI"/>
                <a:cs typeface="Meiryo UI"/>
              </a:rPr>
              <a:t>。</a:t>
            </a:r>
            <a:endParaRPr sz="1600">
              <a:latin typeface="Meiryo UI"/>
              <a:cs typeface="Meiryo UI"/>
            </a:endParaRPr>
          </a:p>
        </p:txBody>
      </p:sp>
      <p:sp>
        <p:nvSpPr>
          <p:cNvPr id="8" name="object 8"/>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Jusper-</a:t>
            </a:r>
            <a:r>
              <a:rPr sz="1600" b="1" dirty="0">
                <a:solidFill>
                  <a:srgbClr val="FFFFFF"/>
                </a:solidFill>
                <a:latin typeface="Meiryo UI"/>
                <a:cs typeface="Meiryo UI"/>
              </a:rPr>
              <a:t>Ubin</a:t>
            </a:r>
            <a:r>
              <a:rPr sz="1600" b="1" spc="40" dirty="0">
                <a:solidFill>
                  <a:srgbClr val="FFFFFF"/>
                </a:solidFill>
                <a:latin typeface="Meiryo UI"/>
                <a:cs typeface="Meiryo UI"/>
              </a:rPr>
              <a:t> </a:t>
            </a:r>
            <a:r>
              <a:rPr sz="1600" b="1" spc="-10" dirty="0">
                <a:solidFill>
                  <a:srgbClr val="FFFFFF"/>
                </a:solidFill>
                <a:latin typeface="Meiryo UI"/>
                <a:cs typeface="Meiryo UI"/>
              </a:rPr>
              <a:t>Project</a:t>
            </a:r>
            <a:endParaRPr sz="1600">
              <a:latin typeface="Meiryo UI"/>
              <a:cs typeface="Meiryo UI"/>
            </a:endParaRPr>
          </a:p>
        </p:txBody>
      </p:sp>
      <p:grpSp>
        <p:nvGrpSpPr>
          <p:cNvPr id="9" name="object 9"/>
          <p:cNvGrpSpPr/>
          <p:nvPr/>
        </p:nvGrpSpPr>
        <p:grpSpPr>
          <a:xfrm>
            <a:off x="1531620" y="4091915"/>
            <a:ext cx="969644" cy="605155"/>
            <a:chOff x="388620" y="4091914"/>
            <a:chExt cx="969644" cy="605155"/>
          </a:xfrm>
        </p:grpSpPr>
        <p:pic>
          <p:nvPicPr>
            <p:cNvPr id="10" name="object 10"/>
            <p:cNvPicPr/>
            <p:nvPr/>
          </p:nvPicPr>
          <p:blipFill>
            <a:blip r:embed="rId2" cstate="print"/>
            <a:stretch>
              <a:fillRect/>
            </a:stretch>
          </p:blipFill>
          <p:spPr>
            <a:xfrm>
              <a:off x="467785" y="4105450"/>
              <a:ext cx="815518" cy="542846"/>
            </a:xfrm>
            <a:prstGeom prst="rect">
              <a:avLst/>
            </a:prstGeom>
          </p:spPr>
        </p:pic>
        <p:pic>
          <p:nvPicPr>
            <p:cNvPr id="11" name="object 11"/>
            <p:cNvPicPr/>
            <p:nvPr/>
          </p:nvPicPr>
          <p:blipFill>
            <a:blip r:embed="rId3" cstate="print"/>
            <a:stretch>
              <a:fillRect/>
            </a:stretch>
          </p:blipFill>
          <p:spPr>
            <a:xfrm>
              <a:off x="388620" y="4091914"/>
              <a:ext cx="969289" cy="605053"/>
            </a:xfrm>
            <a:prstGeom prst="rect">
              <a:avLst/>
            </a:prstGeom>
          </p:spPr>
        </p:pic>
        <p:sp>
          <p:nvSpPr>
            <p:cNvPr id="12" name="object 12"/>
            <p:cNvSpPr/>
            <p:nvPr/>
          </p:nvSpPr>
          <p:spPr>
            <a:xfrm>
              <a:off x="489204" y="4117847"/>
              <a:ext cx="722630" cy="459105"/>
            </a:xfrm>
            <a:custGeom>
              <a:avLst/>
              <a:gdLst/>
              <a:ahLst/>
              <a:cxnLst/>
              <a:rect l="l" t="t" r="r" b="b"/>
              <a:pathLst>
                <a:path w="722630" h="459104">
                  <a:moveTo>
                    <a:pt x="722376" y="0"/>
                  </a:moveTo>
                  <a:lnTo>
                    <a:pt x="0" y="0"/>
                  </a:lnTo>
                  <a:lnTo>
                    <a:pt x="0" y="458724"/>
                  </a:lnTo>
                  <a:lnTo>
                    <a:pt x="722376" y="458724"/>
                  </a:lnTo>
                  <a:lnTo>
                    <a:pt x="722376" y="0"/>
                  </a:lnTo>
                  <a:close/>
                </a:path>
              </a:pathLst>
            </a:custGeom>
            <a:solidFill>
              <a:srgbClr val="FFFFFF"/>
            </a:solidFill>
          </p:spPr>
          <p:txBody>
            <a:bodyPr wrap="square" lIns="0" tIns="0" rIns="0" bIns="0" rtlCol="0"/>
            <a:lstStyle/>
            <a:p>
              <a:endParaRPr/>
            </a:p>
          </p:txBody>
        </p:sp>
        <p:sp>
          <p:nvSpPr>
            <p:cNvPr id="13" name="object 13"/>
            <p:cNvSpPr/>
            <p:nvPr/>
          </p:nvSpPr>
          <p:spPr>
            <a:xfrm>
              <a:off x="489204" y="4117847"/>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p>
          </p:txBody>
        </p:sp>
      </p:grpSp>
      <p:sp>
        <p:nvSpPr>
          <p:cNvPr id="14" name="object 14"/>
          <p:cNvSpPr txBox="1"/>
          <p:nvPr/>
        </p:nvSpPr>
        <p:spPr>
          <a:xfrm>
            <a:off x="1632204" y="4117847"/>
            <a:ext cx="722630" cy="417422"/>
          </a:xfrm>
          <a:prstGeom prst="rect">
            <a:avLst/>
          </a:prstGeom>
        </p:spPr>
        <p:txBody>
          <a:bodyPr vert="horz" wrap="square" lIns="0" tIns="47625" rIns="0" bIns="0" rtlCol="0">
            <a:spAutoFit/>
          </a:bodyPr>
          <a:lstStyle/>
          <a:p>
            <a:pPr algn="ctr">
              <a:spcBef>
                <a:spcPts val="375"/>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5" name="object 15"/>
          <p:cNvGrpSpPr/>
          <p:nvPr/>
        </p:nvGrpSpPr>
        <p:grpSpPr>
          <a:xfrm>
            <a:off x="1601724" y="4608564"/>
            <a:ext cx="833755" cy="771525"/>
            <a:chOff x="458723" y="4608563"/>
            <a:chExt cx="833755" cy="771525"/>
          </a:xfrm>
        </p:grpSpPr>
        <p:pic>
          <p:nvPicPr>
            <p:cNvPr id="16" name="object 16"/>
            <p:cNvPicPr/>
            <p:nvPr/>
          </p:nvPicPr>
          <p:blipFill>
            <a:blip r:embed="rId4" cstate="print"/>
            <a:stretch>
              <a:fillRect/>
            </a:stretch>
          </p:blipFill>
          <p:spPr>
            <a:xfrm>
              <a:off x="458723" y="4608563"/>
              <a:ext cx="833640" cy="771156"/>
            </a:xfrm>
            <a:prstGeom prst="rect">
              <a:avLst/>
            </a:prstGeom>
          </p:spPr>
        </p:pic>
        <p:pic>
          <p:nvPicPr>
            <p:cNvPr id="17" name="object 17"/>
            <p:cNvPicPr/>
            <p:nvPr/>
          </p:nvPicPr>
          <p:blipFill>
            <a:blip r:embed="rId5" cstate="print"/>
            <a:stretch>
              <a:fillRect/>
            </a:stretch>
          </p:blipFill>
          <p:spPr>
            <a:xfrm>
              <a:off x="502919" y="4713706"/>
              <a:ext cx="742200" cy="605053"/>
            </a:xfrm>
            <a:prstGeom prst="rect">
              <a:avLst/>
            </a:prstGeom>
          </p:spPr>
        </p:pic>
      </p:grpSp>
      <p:sp>
        <p:nvSpPr>
          <p:cNvPr id="18" name="object 18"/>
          <p:cNvSpPr txBox="1"/>
          <p:nvPr/>
        </p:nvSpPr>
        <p:spPr>
          <a:xfrm>
            <a:off x="1632204" y="4639056"/>
            <a:ext cx="722630" cy="519373"/>
          </a:xfrm>
          <a:prstGeom prst="rect">
            <a:avLst/>
          </a:prstGeom>
          <a:solidFill>
            <a:srgbClr val="FFFFFF"/>
          </a:solidFill>
          <a:ln w="9525">
            <a:solidFill>
              <a:srgbClr val="7E7E7E"/>
            </a:solidFill>
          </a:ln>
        </p:spPr>
        <p:txBody>
          <a:bodyPr vert="horz" wrap="square" lIns="0" tIns="148590" rIns="0" bIns="0" rtlCol="0">
            <a:spAutoFit/>
          </a:bodyPr>
          <a:lstStyle/>
          <a:p>
            <a:pPr marL="132080" marR="125095" indent="86360">
              <a:spcBef>
                <a:spcPts val="1170"/>
              </a:spcBef>
            </a:pPr>
            <a:r>
              <a:rPr sz="1200" spc="-25" dirty="0">
                <a:latin typeface="Meiryo UI"/>
                <a:cs typeface="Meiryo UI"/>
              </a:rPr>
              <a:t>主な</a:t>
            </a:r>
            <a:r>
              <a:rPr sz="1200" spc="-20" dirty="0">
                <a:latin typeface="Meiryo UI"/>
                <a:cs typeface="Meiryo UI"/>
              </a:rPr>
              <a:t>協業先</a:t>
            </a:r>
            <a:endParaRPr sz="1200">
              <a:latin typeface="Meiryo UI"/>
              <a:cs typeface="Meiryo UI"/>
            </a:endParaRPr>
          </a:p>
        </p:txBody>
      </p:sp>
      <p:grpSp>
        <p:nvGrpSpPr>
          <p:cNvPr id="19" name="object 19"/>
          <p:cNvGrpSpPr/>
          <p:nvPr/>
        </p:nvGrpSpPr>
        <p:grpSpPr>
          <a:xfrm>
            <a:off x="1601724" y="5343145"/>
            <a:ext cx="833755" cy="678815"/>
            <a:chOff x="458723" y="5343144"/>
            <a:chExt cx="833755" cy="678815"/>
          </a:xfrm>
        </p:grpSpPr>
        <p:pic>
          <p:nvPicPr>
            <p:cNvPr id="20" name="object 20"/>
            <p:cNvPicPr/>
            <p:nvPr/>
          </p:nvPicPr>
          <p:blipFill>
            <a:blip r:embed="rId6" cstate="print"/>
            <a:stretch>
              <a:fillRect/>
            </a:stretch>
          </p:blipFill>
          <p:spPr>
            <a:xfrm>
              <a:off x="458723" y="5343144"/>
              <a:ext cx="833640" cy="678205"/>
            </a:xfrm>
            <a:prstGeom prst="rect">
              <a:avLst/>
            </a:prstGeom>
          </p:spPr>
        </p:pic>
        <p:pic>
          <p:nvPicPr>
            <p:cNvPr id="21" name="object 21"/>
            <p:cNvPicPr/>
            <p:nvPr/>
          </p:nvPicPr>
          <p:blipFill>
            <a:blip r:embed="rId7" cstate="print"/>
            <a:stretch>
              <a:fillRect/>
            </a:stretch>
          </p:blipFill>
          <p:spPr>
            <a:xfrm>
              <a:off x="547115" y="5402580"/>
              <a:ext cx="652284" cy="605053"/>
            </a:xfrm>
            <a:prstGeom prst="rect">
              <a:avLst/>
            </a:prstGeom>
          </p:spPr>
        </p:pic>
      </p:grpSp>
      <p:sp>
        <p:nvSpPr>
          <p:cNvPr id="22" name="object 22"/>
          <p:cNvSpPr txBox="1"/>
          <p:nvPr/>
        </p:nvSpPr>
        <p:spPr>
          <a:xfrm>
            <a:off x="1632204" y="5373623"/>
            <a:ext cx="722630" cy="471924"/>
          </a:xfrm>
          <a:prstGeom prst="rect">
            <a:avLst/>
          </a:prstGeom>
          <a:solidFill>
            <a:srgbClr val="FFFFFF"/>
          </a:solidFill>
          <a:ln w="9525">
            <a:solidFill>
              <a:srgbClr val="7E7E7E"/>
            </a:solidFill>
          </a:ln>
        </p:spPr>
        <p:txBody>
          <a:bodyPr vert="horz" wrap="square" lIns="0" tIns="101600" rIns="0" bIns="0" rtlCol="0">
            <a:spAutoFit/>
          </a:bodyPr>
          <a:lstStyle/>
          <a:p>
            <a:pPr marL="179070" marR="170815" indent="-3175">
              <a:spcBef>
                <a:spcPts val="800"/>
              </a:spcBef>
            </a:pPr>
            <a:r>
              <a:rPr sz="1200" spc="-20" dirty="0">
                <a:latin typeface="Meiryo UI"/>
                <a:cs typeface="Meiryo UI"/>
              </a:rPr>
              <a:t>ユースケース</a:t>
            </a:r>
            <a:endParaRPr sz="1200">
              <a:latin typeface="Meiryo UI"/>
              <a:cs typeface="Meiryo UI"/>
            </a:endParaRPr>
          </a:p>
        </p:txBody>
      </p:sp>
      <p:sp>
        <p:nvSpPr>
          <p:cNvPr id="23" name="object 23"/>
          <p:cNvSpPr txBox="1"/>
          <p:nvPr/>
        </p:nvSpPr>
        <p:spPr>
          <a:xfrm>
            <a:off x="2470150" y="3088387"/>
            <a:ext cx="2310130" cy="452755"/>
          </a:xfrm>
          <a:prstGeom prst="rect">
            <a:avLst/>
          </a:prstGeom>
        </p:spPr>
        <p:txBody>
          <a:bodyPr vert="horz" wrap="square" lIns="0" tIns="13335" rIns="0" bIns="0" rtlCol="0">
            <a:spAutoFit/>
          </a:bodyPr>
          <a:lstStyle/>
          <a:p>
            <a:pPr marL="12700">
              <a:spcBef>
                <a:spcPts val="105"/>
              </a:spcBef>
            </a:pPr>
            <a:r>
              <a:rPr sz="1400" spc="-5" dirty="0">
                <a:latin typeface="Meiryo UI"/>
                <a:cs typeface="Meiryo UI"/>
              </a:rPr>
              <a:t>カナダ銀行(</a:t>
            </a:r>
            <a:r>
              <a:rPr sz="1400" spc="-10" dirty="0">
                <a:latin typeface="Meiryo UI"/>
                <a:cs typeface="Meiryo UI"/>
              </a:rPr>
              <a:t>BOC),</a:t>
            </a:r>
            <a:endParaRPr sz="1400">
              <a:latin typeface="Meiryo UI"/>
              <a:cs typeface="Meiryo UI"/>
            </a:endParaRPr>
          </a:p>
          <a:p>
            <a:pPr marL="12700"/>
            <a:r>
              <a:rPr sz="1400" spc="-20" dirty="0">
                <a:latin typeface="Meiryo UI"/>
                <a:cs typeface="Meiryo UI"/>
              </a:rPr>
              <a:t>シンガポール金融管理局(MAS)</a:t>
            </a:r>
            <a:endParaRPr sz="1400">
              <a:latin typeface="Meiryo UI"/>
              <a:cs typeface="Meiryo UI"/>
            </a:endParaRPr>
          </a:p>
        </p:txBody>
      </p:sp>
      <p:grpSp>
        <p:nvGrpSpPr>
          <p:cNvPr id="24" name="object 24"/>
          <p:cNvGrpSpPr/>
          <p:nvPr/>
        </p:nvGrpSpPr>
        <p:grpSpPr>
          <a:xfrm>
            <a:off x="1569720" y="3056939"/>
            <a:ext cx="894715" cy="542925"/>
            <a:chOff x="426719" y="3056938"/>
            <a:chExt cx="894715" cy="542925"/>
          </a:xfrm>
        </p:grpSpPr>
        <p:pic>
          <p:nvPicPr>
            <p:cNvPr id="25" name="object 25"/>
            <p:cNvPicPr/>
            <p:nvPr/>
          </p:nvPicPr>
          <p:blipFill>
            <a:blip r:embed="rId2" cstate="print"/>
            <a:stretch>
              <a:fillRect/>
            </a:stretch>
          </p:blipFill>
          <p:spPr>
            <a:xfrm>
              <a:off x="467785" y="3056938"/>
              <a:ext cx="815518" cy="542846"/>
            </a:xfrm>
            <a:prstGeom prst="rect">
              <a:avLst/>
            </a:prstGeom>
          </p:spPr>
        </p:pic>
        <p:pic>
          <p:nvPicPr>
            <p:cNvPr id="26" name="object 26"/>
            <p:cNvPicPr/>
            <p:nvPr/>
          </p:nvPicPr>
          <p:blipFill>
            <a:blip r:embed="rId8" cstate="print"/>
            <a:stretch>
              <a:fillRect/>
            </a:stretch>
          </p:blipFill>
          <p:spPr>
            <a:xfrm>
              <a:off x="426719" y="3134829"/>
              <a:ext cx="894575" cy="422186"/>
            </a:xfrm>
            <a:prstGeom prst="rect">
              <a:avLst/>
            </a:prstGeom>
          </p:spPr>
        </p:pic>
      </p:grpSp>
      <p:sp>
        <p:nvSpPr>
          <p:cNvPr id="27" name="object 27"/>
          <p:cNvSpPr txBox="1"/>
          <p:nvPr/>
        </p:nvSpPr>
        <p:spPr>
          <a:xfrm>
            <a:off x="1632204" y="3069335"/>
            <a:ext cx="722630" cy="324448"/>
          </a:xfrm>
          <a:prstGeom prst="rect">
            <a:avLst/>
          </a:prstGeom>
          <a:solidFill>
            <a:srgbClr val="FFFFFF"/>
          </a:solidFill>
          <a:ln w="9525">
            <a:solidFill>
              <a:srgbClr val="7E7E7E"/>
            </a:solidFill>
          </a:ln>
        </p:spPr>
        <p:txBody>
          <a:bodyPr vert="horz" wrap="square" lIns="0" tIns="138430" rIns="0" bIns="0" rtlCol="0">
            <a:spAutoFit/>
          </a:bodyPr>
          <a:lstStyle/>
          <a:p>
            <a:pPr marL="55880">
              <a:spcBef>
                <a:spcPts val="1090"/>
              </a:spcBef>
            </a:pPr>
            <a:r>
              <a:rPr sz="1200" spc="-15" dirty="0">
                <a:latin typeface="Meiryo UI"/>
                <a:cs typeface="Meiryo UI"/>
              </a:rPr>
              <a:t>管理主体</a:t>
            </a:r>
            <a:endParaRPr sz="1200">
              <a:latin typeface="Meiryo UI"/>
              <a:cs typeface="Meiryo UI"/>
            </a:endParaRPr>
          </a:p>
        </p:txBody>
      </p:sp>
      <p:sp>
        <p:nvSpPr>
          <p:cNvPr id="28" name="object 28"/>
          <p:cNvSpPr txBox="1"/>
          <p:nvPr/>
        </p:nvSpPr>
        <p:spPr>
          <a:xfrm>
            <a:off x="4996434" y="1714627"/>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9" name="object 29"/>
          <p:cNvSpPr/>
          <p:nvPr/>
        </p:nvSpPr>
        <p:spPr>
          <a:xfrm>
            <a:off x="5268467" y="1542288"/>
            <a:ext cx="22860" cy="1338580"/>
          </a:xfrm>
          <a:custGeom>
            <a:avLst/>
            <a:gdLst/>
            <a:ahLst/>
            <a:cxnLst/>
            <a:rect l="l" t="t" r="r" b="b"/>
            <a:pathLst>
              <a:path w="22860" h="1338580">
                <a:moveTo>
                  <a:pt x="22860" y="0"/>
                </a:moveTo>
                <a:lnTo>
                  <a:pt x="22860" y="655701"/>
                </a:lnTo>
              </a:path>
              <a:path w="22860" h="1338580">
                <a:moveTo>
                  <a:pt x="0" y="682751"/>
                </a:moveTo>
                <a:lnTo>
                  <a:pt x="0" y="1338452"/>
                </a:lnTo>
              </a:path>
            </a:pathLst>
          </a:custGeom>
          <a:ln w="9525">
            <a:solidFill>
              <a:srgbClr val="000000"/>
            </a:solidFill>
          </a:ln>
        </p:spPr>
        <p:txBody>
          <a:bodyPr wrap="square" lIns="0" tIns="0" rIns="0" bIns="0" rtlCol="0"/>
          <a:lstStyle/>
          <a:p>
            <a:endParaRPr/>
          </a:p>
        </p:txBody>
      </p:sp>
      <p:sp>
        <p:nvSpPr>
          <p:cNvPr id="30" name="object 30"/>
          <p:cNvSpPr txBox="1"/>
          <p:nvPr/>
        </p:nvSpPr>
        <p:spPr>
          <a:xfrm>
            <a:off x="5384038" y="1587855"/>
            <a:ext cx="5071110" cy="1184910"/>
          </a:xfrm>
          <a:prstGeom prst="rect">
            <a:avLst/>
          </a:prstGeom>
        </p:spPr>
        <p:txBody>
          <a:bodyPr vert="horz" wrap="square" lIns="0" tIns="50800" rIns="0" bIns="0" rtlCol="0">
            <a:spAutoFit/>
          </a:bodyPr>
          <a:lstStyle/>
          <a:p>
            <a:pPr marL="243204" indent="-179070">
              <a:spcBef>
                <a:spcPts val="400"/>
              </a:spcBef>
              <a:buFont typeface="Arial"/>
              <a:buChar char="•"/>
              <a:tabLst>
                <a:tab pos="243840" algn="l"/>
              </a:tabLst>
            </a:pPr>
            <a:r>
              <a:rPr sz="1400" dirty="0">
                <a:latin typeface="Meiryo UI"/>
                <a:cs typeface="Meiryo UI"/>
              </a:rPr>
              <a:t>BOCと</a:t>
            </a:r>
            <a:r>
              <a:rPr sz="1400" spc="-10" dirty="0">
                <a:latin typeface="Meiryo UI"/>
                <a:cs typeface="Meiryo UI"/>
              </a:rPr>
              <a:t>MAS</a:t>
            </a:r>
            <a:r>
              <a:rPr sz="1400" spc="-20" dirty="0">
                <a:latin typeface="Meiryo UI"/>
                <a:cs typeface="Meiryo UI"/>
              </a:rPr>
              <a:t>の共同プロジェクト</a:t>
            </a:r>
            <a:endParaRPr sz="1400">
              <a:latin typeface="Meiryo UI"/>
              <a:cs typeface="Meiryo UI"/>
            </a:endParaRPr>
          </a:p>
          <a:p>
            <a:pPr marL="243204" indent="-179070">
              <a:spcBef>
                <a:spcPts val="300"/>
              </a:spcBef>
              <a:buFont typeface="Arial"/>
              <a:buChar char="•"/>
              <a:tabLst>
                <a:tab pos="243840" algn="l"/>
              </a:tabLst>
            </a:pPr>
            <a:r>
              <a:rPr sz="1400" dirty="0">
                <a:latin typeface="Meiryo UI"/>
                <a:cs typeface="Meiryo UI"/>
              </a:rPr>
              <a:t>両国で異なる</a:t>
            </a:r>
            <a:r>
              <a:rPr sz="1400" spc="-10" dirty="0">
                <a:latin typeface="Meiryo UI"/>
                <a:cs typeface="Meiryo UI"/>
              </a:rPr>
              <a:t>DLT基盤で発行したCBDC</a:t>
            </a:r>
            <a:r>
              <a:rPr sz="1400" spc="-15" dirty="0">
                <a:latin typeface="Meiryo UI"/>
                <a:cs typeface="Meiryo UI"/>
              </a:rPr>
              <a:t>を用いた</a:t>
            </a:r>
            <a:r>
              <a:rPr sz="1400" dirty="0">
                <a:latin typeface="Meiryo UI"/>
                <a:cs typeface="Meiryo UI"/>
              </a:rPr>
              <a:t>PvP</a:t>
            </a:r>
            <a:r>
              <a:rPr sz="1350" baseline="24691" dirty="0">
                <a:latin typeface="Meiryo UI"/>
                <a:cs typeface="Meiryo UI"/>
              </a:rPr>
              <a:t>※</a:t>
            </a:r>
            <a:r>
              <a:rPr sz="1400" spc="-25" dirty="0">
                <a:latin typeface="Meiryo UI"/>
                <a:cs typeface="Meiryo UI"/>
              </a:rPr>
              <a:t>を実証</a:t>
            </a:r>
            <a:endParaRPr sz="1400">
              <a:latin typeface="Meiryo UI"/>
              <a:cs typeface="Meiryo UI"/>
            </a:endParaRPr>
          </a:p>
          <a:p>
            <a:pPr marL="266065">
              <a:spcBef>
                <a:spcPts val="70"/>
              </a:spcBef>
            </a:pPr>
            <a:r>
              <a:rPr sz="1000" dirty="0">
                <a:latin typeface="Meiryo UI"/>
                <a:cs typeface="Meiryo UI"/>
              </a:rPr>
              <a:t>※PvP:</a:t>
            </a:r>
            <a:r>
              <a:rPr sz="1000" spc="-30" dirty="0">
                <a:latin typeface="Meiryo UI"/>
                <a:cs typeface="Meiryo UI"/>
              </a:rPr>
              <a:t> </a:t>
            </a:r>
            <a:r>
              <a:rPr sz="1000" dirty="0">
                <a:latin typeface="Meiryo UI"/>
                <a:cs typeface="Meiryo UI"/>
              </a:rPr>
              <a:t>Payment</a:t>
            </a:r>
            <a:r>
              <a:rPr sz="1000" spc="-45" dirty="0">
                <a:latin typeface="Meiryo UI"/>
                <a:cs typeface="Meiryo UI"/>
              </a:rPr>
              <a:t> </a:t>
            </a:r>
            <a:r>
              <a:rPr sz="1000" dirty="0">
                <a:latin typeface="Meiryo UI"/>
                <a:cs typeface="Meiryo UI"/>
              </a:rPr>
              <a:t>vs</a:t>
            </a:r>
            <a:r>
              <a:rPr sz="1000" spc="-45" dirty="0">
                <a:latin typeface="Meiryo UI"/>
                <a:cs typeface="Meiryo UI"/>
              </a:rPr>
              <a:t> </a:t>
            </a:r>
            <a:r>
              <a:rPr sz="1000" spc="-10" dirty="0">
                <a:latin typeface="Meiryo UI"/>
                <a:cs typeface="Meiryo UI"/>
              </a:rPr>
              <a:t>Payment</a:t>
            </a:r>
            <a:endParaRPr sz="1000">
              <a:latin typeface="Meiryo UI"/>
              <a:cs typeface="Meiryo UI"/>
            </a:endParaRPr>
          </a:p>
          <a:p>
            <a:pPr marL="215900" indent="-178435">
              <a:spcBef>
                <a:spcPts val="535"/>
              </a:spcBef>
              <a:buFont typeface="Arial"/>
              <a:buChar char="•"/>
              <a:tabLst>
                <a:tab pos="216535" algn="l"/>
              </a:tabLst>
            </a:pPr>
            <a:r>
              <a:rPr sz="1400" spc="-20" dirty="0">
                <a:latin typeface="Meiryo UI"/>
                <a:cs typeface="Meiryo UI"/>
              </a:rPr>
              <a:t>クロスボーダー決済： 銀行間決済に掛るバックオフィス処理の軽減、</a:t>
            </a:r>
            <a:endParaRPr sz="1400">
              <a:latin typeface="Meiryo UI"/>
              <a:cs typeface="Meiryo UI"/>
            </a:endParaRPr>
          </a:p>
          <a:p>
            <a:pPr marL="215900"/>
            <a:r>
              <a:rPr sz="1400" spc="-25" dirty="0">
                <a:latin typeface="Meiryo UI"/>
                <a:cs typeface="Meiryo UI"/>
              </a:rPr>
              <a:t>取引時の透明性を高めることを検証</a:t>
            </a:r>
            <a:endParaRPr sz="1400">
              <a:latin typeface="Meiryo UI"/>
              <a:cs typeface="Meiryo UI"/>
            </a:endParaRPr>
          </a:p>
        </p:txBody>
      </p:sp>
      <p:sp>
        <p:nvSpPr>
          <p:cNvPr id="31" name="object 31"/>
          <p:cNvSpPr txBox="1"/>
          <p:nvPr/>
        </p:nvSpPr>
        <p:spPr>
          <a:xfrm>
            <a:off x="4982971" y="2397633"/>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2" name="object 32"/>
          <p:cNvSpPr txBox="1"/>
          <p:nvPr/>
        </p:nvSpPr>
        <p:spPr>
          <a:xfrm>
            <a:off x="2470150" y="5538927"/>
            <a:ext cx="91694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銀行間決済</a:t>
            </a:r>
            <a:endParaRPr sz="1400">
              <a:latin typeface="Meiryo UI"/>
              <a:cs typeface="Meiryo UI"/>
            </a:endParaRPr>
          </a:p>
        </p:txBody>
      </p:sp>
      <p:sp>
        <p:nvSpPr>
          <p:cNvPr id="33" name="object 33"/>
          <p:cNvSpPr txBox="1"/>
          <p:nvPr/>
        </p:nvSpPr>
        <p:spPr>
          <a:xfrm>
            <a:off x="4998211" y="4438650"/>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4" name="object 34"/>
          <p:cNvSpPr/>
          <p:nvPr/>
        </p:nvSpPr>
        <p:spPr>
          <a:xfrm>
            <a:off x="5292852" y="3317747"/>
            <a:ext cx="0" cy="2706370"/>
          </a:xfrm>
          <a:custGeom>
            <a:avLst/>
            <a:gdLst/>
            <a:ahLst/>
            <a:cxnLst/>
            <a:rect l="l" t="t" r="r" b="b"/>
            <a:pathLst>
              <a:path h="2706370">
                <a:moveTo>
                  <a:pt x="0" y="0"/>
                </a:moveTo>
                <a:lnTo>
                  <a:pt x="0" y="2705925"/>
                </a:lnTo>
              </a:path>
            </a:pathLst>
          </a:custGeom>
          <a:ln w="9525">
            <a:solidFill>
              <a:srgbClr val="000000"/>
            </a:solidFill>
          </a:ln>
        </p:spPr>
        <p:txBody>
          <a:bodyPr wrap="square" lIns="0" tIns="0" rIns="0" bIns="0" rtlCol="0"/>
          <a:lstStyle/>
          <a:p>
            <a:endParaRPr/>
          </a:p>
        </p:txBody>
      </p:sp>
      <p:sp>
        <p:nvSpPr>
          <p:cNvPr id="35" name="object 35"/>
          <p:cNvSpPr txBox="1"/>
          <p:nvPr/>
        </p:nvSpPr>
        <p:spPr>
          <a:xfrm>
            <a:off x="8102854" y="3004185"/>
            <a:ext cx="2686050" cy="1596390"/>
          </a:xfrm>
          <a:prstGeom prst="rect">
            <a:avLst/>
          </a:prstGeom>
        </p:spPr>
        <p:txBody>
          <a:bodyPr vert="horz" wrap="square" lIns="0" tIns="13335" rIns="0" bIns="0" rtlCol="0">
            <a:spAutoFit/>
          </a:bodyPr>
          <a:lstStyle/>
          <a:p>
            <a:pPr marL="190500" indent="-178435">
              <a:spcBef>
                <a:spcPts val="105"/>
              </a:spcBef>
              <a:buFont typeface="Arial"/>
              <a:buChar char="•"/>
              <a:tabLst>
                <a:tab pos="191135" algn="l"/>
              </a:tabLst>
            </a:pPr>
            <a:r>
              <a:rPr sz="1400" dirty="0">
                <a:latin typeface="Meiryo UI"/>
                <a:cs typeface="Meiryo UI"/>
              </a:rPr>
              <a:t>BOC</a:t>
            </a:r>
            <a:r>
              <a:rPr sz="1400" spc="-10" dirty="0">
                <a:latin typeface="Meiryo UI"/>
                <a:cs typeface="Meiryo UI"/>
              </a:rPr>
              <a:t>はQuorum、MASは</a:t>
            </a:r>
            <a:r>
              <a:rPr sz="1400" spc="-20" dirty="0">
                <a:latin typeface="Meiryo UI"/>
                <a:cs typeface="Meiryo UI"/>
              </a:rPr>
              <a:t>Corda</a:t>
            </a:r>
            <a:endParaRPr sz="1400">
              <a:latin typeface="Meiryo UI"/>
              <a:cs typeface="Meiryo UI"/>
            </a:endParaRPr>
          </a:p>
          <a:p>
            <a:pPr marL="190500"/>
            <a:r>
              <a:rPr sz="1400" spc="-20" dirty="0">
                <a:latin typeface="Meiryo UI"/>
                <a:cs typeface="Meiryo UI"/>
              </a:rPr>
              <a:t>を使用</a:t>
            </a:r>
            <a:endParaRPr sz="1400">
              <a:latin typeface="Meiryo UI"/>
              <a:cs typeface="Meiryo UI"/>
            </a:endParaRPr>
          </a:p>
          <a:p>
            <a:pPr marL="190500" indent="-178435">
              <a:spcBef>
                <a:spcPts val="300"/>
              </a:spcBef>
              <a:buFont typeface="Arial"/>
              <a:buChar char="•"/>
              <a:tabLst>
                <a:tab pos="191135" algn="l"/>
              </a:tabLst>
            </a:pPr>
            <a:r>
              <a:rPr sz="1400" spc="-10" dirty="0">
                <a:latin typeface="Meiryo UI"/>
                <a:cs typeface="Meiryo UI"/>
              </a:rPr>
              <a:t>両国でそれぞれ、CBDC</a:t>
            </a:r>
            <a:r>
              <a:rPr sz="1400" spc="-25" dirty="0">
                <a:latin typeface="Meiryo UI"/>
                <a:cs typeface="Meiryo UI"/>
              </a:rPr>
              <a:t>を発行</a:t>
            </a:r>
            <a:endParaRPr sz="1400">
              <a:latin typeface="Meiryo UI"/>
              <a:cs typeface="Meiryo UI"/>
            </a:endParaRPr>
          </a:p>
          <a:p>
            <a:pPr marL="190500" marR="5080" indent="-178435">
              <a:spcBef>
                <a:spcPts val="300"/>
              </a:spcBef>
              <a:buFont typeface="Arial"/>
              <a:buChar char="•"/>
              <a:tabLst>
                <a:tab pos="191135" algn="l"/>
              </a:tabLst>
            </a:pPr>
            <a:r>
              <a:rPr sz="1400" spc="-5" dirty="0">
                <a:latin typeface="Meiryo UI"/>
                <a:cs typeface="Meiryo UI"/>
              </a:rPr>
              <a:t>検証では、</a:t>
            </a:r>
            <a:r>
              <a:rPr sz="1400" spc="-10" dirty="0">
                <a:latin typeface="Meiryo UI"/>
                <a:cs typeface="Meiryo UI"/>
              </a:rPr>
              <a:t>CBDC</a:t>
            </a:r>
            <a:r>
              <a:rPr sz="1400" spc="-20" dirty="0">
                <a:latin typeface="Meiryo UI"/>
                <a:cs typeface="Meiryo UI"/>
              </a:rPr>
              <a:t>を発行する中央銀行ノード、通貨を送金し合う商業銀行ノード、及び中継銀行ノードを</a:t>
            </a:r>
            <a:r>
              <a:rPr sz="1400" spc="-25" dirty="0">
                <a:latin typeface="Meiryo UI"/>
                <a:cs typeface="Meiryo UI"/>
              </a:rPr>
              <a:t>想定</a:t>
            </a:r>
            <a:endParaRPr sz="1400">
              <a:latin typeface="Meiryo UI"/>
              <a:cs typeface="Meiryo UI"/>
            </a:endParaRPr>
          </a:p>
        </p:txBody>
      </p:sp>
      <p:sp>
        <p:nvSpPr>
          <p:cNvPr id="36" name="object 36"/>
          <p:cNvSpPr txBox="1"/>
          <p:nvPr/>
        </p:nvSpPr>
        <p:spPr>
          <a:xfrm>
            <a:off x="4998211" y="6279286"/>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補足</a:t>
            </a:r>
            <a:endParaRPr sz="1200">
              <a:latin typeface="Meiryo UI"/>
              <a:cs typeface="Meiryo UI"/>
            </a:endParaRPr>
          </a:p>
        </p:txBody>
      </p:sp>
      <p:sp>
        <p:nvSpPr>
          <p:cNvPr id="37" name="object 37"/>
          <p:cNvSpPr/>
          <p:nvPr/>
        </p:nvSpPr>
        <p:spPr>
          <a:xfrm>
            <a:off x="5292852" y="6144767"/>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p>
        </p:txBody>
      </p:sp>
      <p:sp>
        <p:nvSpPr>
          <p:cNvPr id="38" name="object 38"/>
          <p:cNvSpPr txBox="1"/>
          <p:nvPr/>
        </p:nvSpPr>
        <p:spPr>
          <a:xfrm>
            <a:off x="5434965" y="6188151"/>
            <a:ext cx="5355590" cy="453390"/>
          </a:xfrm>
          <a:prstGeom prst="rect">
            <a:avLst/>
          </a:prstGeom>
        </p:spPr>
        <p:txBody>
          <a:bodyPr vert="horz" wrap="square" lIns="0" tIns="12700" rIns="0" bIns="0" rtlCol="0">
            <a:spAutoFit/>
          </a:bodyPr>
          <a:lstStyle/>
          <a:p>
            <a:pPr marL="190500" indent="-178435">
              <a:spcBef>
                <a:spcPts val="100"/>
              </a:spcBef>
              <a:buFont typeface="Arial"/>
              <a:buChar char="•"/>
              <a:tabLst>
                <a:tab pos="191135" algn="l"/>
              </a:tabLst>
            </a:pPr>
            <a:r>
              <a:rPr sz="1400" spc="-10" dirty="0">
                <a:latin typeface="Meiryo UI"/>
                <a:cs typeface="Meiryo UI"/>
              </a:rPr>
              <a:t>本プロジェクトは異なるDLT</a:t>
            </a:r>
            <a:r>
              <a:rPr sz="1400" spc="-20" dirty="0">
                <a:latin typeface="Meiryo UI"/>
                <a:cs typeface="Meiryo UI"/>
              </a:rPr>
              <a:t>基盤同士による相互運用性が実証された点に</a:t>
            </a:r>
            <a:endParaRPr sz="1400">
              <a:latin typeface="Meiryo UI"/>
              <a:cs typeface="Meiryo UI"/>
            </a:endParaRPr>
          </a:p>
          <a:p>
            <a:pPr marL="190500"/>
            <a:r>
              <a:rPr sz="1400" spc="-25" dirty="0">
                <a:latin typeface="Meiryo UI"/>
                <a:cs typeface="Meiryo UI"/>
              </a:rPr>
              <a:t>おいても重要</a:t>
            </a:r>
            <a:endParaRPr sz="1400">
              <a:latin typeface="Meiryo UI"/>
              <a:cs typeface="Meiryo UI"/>
            </a:endParaRPr>
          </a:p>
        </p:txBody>
      </p:sp>
      <p:pic>
        <p:nvPicPr>
          <p:cNvPr id="39" name="object 39"/>
          <p:cNvPicPr/>
          <p:nvPr/>
        </p:nvPicPr>
        <p:blipFill>
          <a:blip r:embed="rId9" cstate="print"/>
          <a:stretch>
            <a:fillRect/>
          </a:stretch>
        </p:blipFill>
        <p:spPr>
          <a:xfrm>
            <a:off x="4003094" y="2265230"/>
            <a:ext cx="424581" cy="490684"/>
          </a:xfrm>
          <a:prstGeom prst="rect">
            <a:avLst/>
          </a:prstGeom>
        </p:spPr>
      </p:pic>
      <p:pic>
        <p:nvPicPr>
          <p:cNvPr id="40" name="object 40"/>
          <p:cNvPicPr/>
          <p:nvPr/>
        </p:nvPicPr>
        <p:blipFill>
          <a:blip r:embed="rId10" cstate="print"/>
          <a:stretch>
            <a:fillRect/>
          </a:stretch>
        </p:blipFill>
        <p:spPr>
          <a:xfrm>
            <a:off x="1886713" y="2212158"/>
            <a:ext cx="1942359" cy="480663"/>
          </a:xfrm>
          <a:prstGeom prst="rect">
            <a:avLst/>
          </a:prstGeom>
        </p:spPr>
      </p:pic>
      <p:sp>
        <p:nvSpPr>
          <p:cNvPr id="41" name="object 41"/>
          <p:cNvSpPr txBox="1"/>
          <p:nvPr/>
        </p:nvSpPr>
        <p:spPr>
          <a:xfrm>
            <a:off x="5407278" y="4987290"/>
            <a:ext cx="5320030" cy="918210"/>
          </a:xfrm>
          <a:prstGeom prst="rect">
            <a:avLst/>
          </a:prstGeom>
        </p:spPr>
        <p:txBody>
          <a:bodyPr vert="horz" wrap="square" lIns="0" tIns="12700" rIns="0" bIns="0" rtlCol="0">
            <a:spAutoFit/>
          </a:bodyPr>
          <a:lstStyle/>
          <a:p>
            <a:pPr marL="190500" marR="39370" indent="-178435">
              <a:spcBef>
                <a:spcPts val="100"/>
              </a:spcBef>
              <a:buFont typeface="Arial"/>
              <a:buChar char="•"/>
              <a:tabLst>
                <a:tab pos="191135" algn="l"/>
              </a:tabLst>
            </a:pPr>
            <a:r>
              <a:rPr sz="1400" dirty="0">
                <a:latin typeface="Meiryo UI"/>
                <a:cs typeface="Meiryo UI"/>
              </a:rPr>
              <a:t>発行した</a:t>
            </a:r>
            <a:r>
              <a:rPr sz="1400" spc="-10" dirty="0">
                <a:latin typeface="Meiryo UI"/>
                <a:cs typeface="Meiryo UI"/>
              </a:rPr>
              <a:t>CBDCをHTLC(Hashed Time-</a:t>
            </a:r>
            <a:r>
              <a:rPr sz="1400" dirty="0">
                <a:latin typeface="Meiryo UI"/>
                <a:cs typeface="Meiryo UI"/>
              </a:rPr>
              <a:t>Locked </a:t>
            </a:r>
            <a:r>
              <a:rPr sz="1400" spc="-10" dirty="0">
                <a:latin typeface="Meiryo UI"/>
                <a:cs typeface="Meiryo UI"/>
              </a:rPr>
              <a:t>Contract</a:t>
            </a:r>
            <a:r>
              <a:rPr sz="1400" spc="-15" dirty="0">
                <a:latin typeface="Meiryo UI"/>
                <a:cs typeface="Meiryo UI"/>
              </a:rPr>
              <a:t>)と呼ばれるアトミックスワップで使用される暗号技術を使用し、</a:t>
            </a:r>
            <a:r>
              <a:rPr sz="1400" dirty="0">
                <a:latin typeface="Meiryo UI"/>
                <a:cs typeface="Meiryo UI"/>
              </a:rPr>
              <a:t>PvP</a:t>
            </a:r>
            <a:r>
              <a:rPr sz="1400" spc="-25" dirty="0">
                <a:latin typeface="Meiryo UI"/>
                <a:cs typeface="Meiryo UI"/>
              </a:rPr>
              <a:t>を実行</a:t>
            </a:r>
            <a:endParaRPr sz="1400">
              <a:latin typeface="Meiryo UI"/>
              <a:cs typeface="Meiryo UI"/>
            </a:endParaRPr>
          </a:p>
          <a:p>
            <a:pPr marL="190500" indent="-178435">
              <a:spcBef>
                <a:spcPts val="300"/>
              </a:spcBef>
              <a:buFont typeface="Arial"/>
              <a:buChar char="•"/>
              <a:tabLst>
                <a:tab pos="191135" algn="l"/>
              </a:tabLst>
            </a:pPr>
            <a:r>
              <a:rPr sz="1400" spc="-10" dirty="0">
                <a:latin typeface="Meiryo UI"/>
                <a:cs typeface="Meiryo UI"/>
              </a:rPr>
              <a:t>HTLC</a:t>
            </a:r>
            <a:r>
              <a:rPr sz="1400" spc="-25" dirty="0">
                <a:latin typeface="Meiryo UI"/>
                <a:cs typeface="Meiryo UI"/>
              </a:rPr>
              <a:t>には時限性をもたせ、両トランザクションが期間内に揃わない場合は</a:t>
            </a:r>
            <a:endParaRPr sz="1400">
              <a:latin typeface="Meiryo UI"/>
              <a:cs typeface="Meiryo UI"/>
            </a:endParaRPr>
          </a:p>
          <a:p>
            <a:pPr marL="190500">
              <a:spcBef>
                <a:spcPts val="5"/>
              </a:spcBef>
            </a:pPr>
            <a:r>
              <a:rPr sz="1400" spc="-15" dirty="0">
                <a:latin typeface="Meiryo UI"/>
                <a:cs typeface="Meiryo UI"/>
              </a:rPr>
              <a:t>取引を取消すことが可能</a:t>
            </a:r>
            <a:endParaRPr sz="1400">
              <a:latin typeface="Meiryo UI"/>
              <a:cs typeface="Meiryo UI"/>
            </a:endParaRPr>
          </a:p>
        </p:txBody>
      </p:sp>
      <p:grpSp>
        <p:nvGrpSpPr>
          <p:cNvPr id="42" name="object 42"/>
          <p:cNvGrpSpPr/>
          <p:nvPr/>
        </p:nvGrpSpPr>
        <p:grpSpPr>
          <a:xfrm>
            <a:off x="1595627" y="5983224"/>
            <a:ext cx="867410" cy="680085"/>
            <a:chOff x="452627" y="5983223"/>
            <a:chExt cx="867410" cy="680085"/>
          </a:xfrm>
        </p:grpSpPr>
        <p:pic>
          <p:nvPicPr>
            <p:cNvPr id="43" name="object 43"/>
            <p:cNvPicPr/>
            <p:nvPr/>
          </p:nvPicPr>
          <p:blipFill>
            <a:blip r:embed="rId11" cstate="print"/>
            <a:stretch>
              <a:fillRect/>
            </a:stretch>
          </p:blipFill>
          <p:spPr>
            <a:xfrm>
              <a:off x="469391" y="5983223"/>
              <a:ext cx="833640" cy="679716"/>
            </a:xfrm>
            <a:prstGeom prst="rect">
              <a:avLst/>
            </a:prstGeom>
          </p:spPr>
        </p:pic>
        <p:pic>
          <p:nvPicPr>
            <p:cNvPr id="44" name="object 44"/>
            <p:cNvPicPr/>
            <p:nvPr/>
          </p:nvPicPr>
          <p:blipFill>
            <a:blip r:embed="rId12" cstate="print"/>
            <a:stretch>
              <a:fillRect/>
            </a:stretch>
          </p:blipFill>
          <p:spPr>
            <a:xfrm>
              <a:off x="452627" y="6134087"/>
              <a:ext cx="867143" cy="422186"/>
            </a:xfrm>
            <a:prstGeom prst="rect">
              <a:avLst/>
            </a:prstGeom>
          </p:spPr>
        </p:pic>
      </p:grpSp>
      <p:sp>
        <p:nvSpPr>
          <p:cNvPr id="45" name="object 45"/>
          <p:cNvSpPr txBox="1"/>
          <p:nvPr/>
        </p:nvSpPr>
        <p:spPr>
          <a:xfrm>
            <a:off x="1642872" y="6013703"/>
            <a:ext cx="722630" cy="388568"/>
          </a:xfrm>
          <a:prstGeom prst="rect">
            <a:avLst/>
          </a:prstGeom>
          <a:solidFill>
            <a:srgbClr val="FFFFFF"/>
          </a:solidFill>
          <a:ln w="9525">
            <a:solidFill>
              <a:srgbClr val="7E7E7E"/>
            </a:solidFill>
          </a:ln>
        </p:spPr>
        <p:txBody>
          <a:bodyPr vert="horz" wrap="square" lIns="0" tIns="3810" rIns="0" bIns="0" rtlCol="0">
            <a:spAutoFit/>
          </a:bodyPr>
          <a:lstStyle/>
          <a:p>
            <a:pPr>
              <a:spcBef>
                <a:spcPts val="30"/>
              </a:spcBef>
            </a:pPr>
            <a:endParaRPr sz="1300">
              <a:latin typeface="Times New Roman"/>
              <a:cs typeface="Times New Roman"/>
            </a:endParaRPr>
          </a:p>
          <a:p>
            <a:pPr marL="69850"/>
            <a:r>
              <a:rPr sz="1200" spc="-20" dirty="0">
                <a:latin typeface="Meiryo UI"/>
                <a:cs typeface="Meiryo UI"/>
              </a:rPr>
              <a:t>ステータス</a:t>
            </a:r>
            <a:endParaRPr sz="1200">
              <a:latin typeface="Meiryo UI"/>
              <a:cs typeface="Meiryo UI"/>
            </a:endParaRPr>
          </a:p>
        </p:txBody>
      </p:sp>
      <p:sp>
        <p:nvSpPr>
          <p:cNvPr id="46" name="object 46"/>
          <p:cNvSpPr txBox="1"/>
          <p:nvPr/>
        </p:nvSpPr>
        <p:spPr>
          <a:xfrm>
            <a:off x="2481452" y="6179617"/>
            <a:ext cx="353060" cy="228909"/>
          </a:xfrm>
          <a:prstGeom prst="rect">
            <a:avLst/>
          </a:prstGeom>
        </p:spPr>
        <p:txBody>
          <a:bodyPr vert="horz" wrap="square" lIns="0" tIns="13335" rIns="0" bIns="0" rtlCol="0">
            <a:spAutoFit/>
          </a:bodyPr>
          <a:lstStyle/>
          <a:p>
            <a:pPr marL="12700">
              <a:spcBef>
                <a:spcPts val="105"/>
              </a:spcBef>
            </a:pPr>
            <a:r>
              <a:rPr sz="1400" spc="-25" dirty="0">
                <a:latin typeface="Meiryo UI"/>
                <a:cs typeface="Meiryo UI"/>
              </a:rPr>
              <a:t>PoC</a:t>
            </a:r>
            <a:endParaRPr sz="1400">
              <a:latin typeface="Meiryo UI"/>
              <a:cs typeface="Meiryo UI"/>
            </a:endParaRPr>
          </a:p>
        </p:txBody>
      </p:sp>
      <p:sp>
        <p:nvSpPr>
          <p:cNvPr id="47" name="object 47"/>
          <p:cNvSpPr txBox="1"/>
          <p:nvPr/>
        </p:nvSpPr>
        <p:spPr>
          <a:xfrm>
            <a:off x="2470150" y="4852493"/>
            <a:ext cx="1487170" cy="228909"/>
          </a:xfrm>
          <a:prstGeom prst="rect">
            <a:avLst/>
          </a:prstGeom>
        </p:spPr>
        <p:txBody>
          <a:bodyPr vert="horz" wrap="square" lIns="0" tIns="13335" rIns="0" bIns="0" rtlCol="0">
            <a:spAutoFit/>
          </a:bodyPr>
          <a:lstStyle/>
          <a:p>
            <a:pPr marL="12700">
              <a:spcBef>
                <a:spcPts val="105"/>
              </a:spcBef>
            </a:pPr>
            <a:r>
              <a:rPr sz="1400" spc="-10" dirty="0">
                <a:latin typeface="Meiryo UI"/>
                <a:cs typeface="Meiryo UI"/>
              </a:rPr>
              <a:t>アクセンチュア/JPMC</a:t>
            </a:r>
            <a:endParaRPr sz="1400">
              <a:latin typeface="Meiryo UI"/>
              <a:cs typeface="Meiryo UI"/>
            </a:endParaRPr>
          </a:p>
        </p:txBody>
      </p:sp>
      <p:sp>
        <p:nvSpPr>
          <p:cNvPr id="48" name="object 48"/>
          <p:cNvSpPr txBox="1"/>
          <p:nvPr/>
        </p:nvSpPr>
        <p:spPr>
          <a:xfrm>
            <a:off x="2470150" y="3749802"/>
            <a:ext cx="1544320" cy="842644"/>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CBDC(</a:t>
            </a:r>
            <a:r>
              <a:rPr sz="1400" spc="-25" dirty="0">
                <a:latin typeface="Meiryo UI"/>
                <a:cs typeface="Meiryo UI"/>
              </a:rPr>
              <a:t>ホールセール)</a:t>
            </a:r>
            <a:endParaRPr sz="1400">
              <a:latin typeface="Meiryo UI"/>
              <a:cs typeface="Meiryo UI"/>
            </a:endParaRPr>
          </a:p>
          <a:p>
            <a:pPr marL="12700">
              <a:spcBef>
                <a:spcPts val="1390"/>
              </a:spcBef>
            </a:pPr>
            <a:r>
              <a:rPr sz="1400" spc="-10" dirty="0">
                <a:latin typeface="Meiryo UI"/>
                <a:cs typeface="Meiryo UI"/>
              </a:rPr>
              <a:t>Quorum,</a:t>
            </a:r>
            <a:endParaRPr sz="1400">
              <a:latin typeface="Meiryo UI"/>
              <a:cs typeface="Meiryo UI"/>
            </a:endParaRPr>
          </a:p>
          <a:p>
            <a:pPr marL="12700"/>
            <a:r>
              <a:rPr sz="1400" dirty="0">
                <a:latin typeface="Meiryo UI"/>
                <a:cs typeface="Meiryo UI"/>
              </a:rPr>
              <a:t>R3</a:t>
            </a:r>
            <a:r>
              <a:rPr sz="1400" spc="-5" dirty="0">
                <a:latin typeface="Meiryo UI"/>
                <a:cs typeface="Meiryo UI"/>
              </a:rPr>
              <a:t> </a:t>
            </a:r>
            <a:r>
              <a:rPr sz="1400" spc="-10" dirty="0">
                <a:latin typeface="Meiryo UI"/>
                <a:cs typeface="Meiryo UI"/>
              </a:rPr>
              <a:t>Corda</a:t>
            </a:r>
            <a:endParaRPr sz="1400">
              <a:latin typeface="Meiryo UI"/>
              <a:cs typeface="Meiryo UI"/>
            </a:endParaRPr>
          </a:p>
        </p:txBody>
      </p:sp>
      <p:grpSp>
        <p:nvGrpSpPr>
          <p:cNvPr id="49" name="object 49"/>
          <p:cNvGrpSpPr/>
          <p:nvPr/>
        </p:nvGrpSpPr>
        <p:grpSpPr>
          <a:xfrm>
            <a:off x="1569720" y="3564623"/>
            <a:ext cx="894715" cy="570230"/>
            <a:chOff x="426719" y="3564623"/>
            <a:chExt cx="894715" cy="570230"/>
          </a:xfrm>
        </p:grpSpPr>
        <p:pic>
          <p:nvPicPr>
            <p:cNvPr id="50" name="object 50"/>
            <p:cNvPicPr/>
            <p:nvPr/>
          </p:nvPicPr>
          <p:blipFill>
            <a:blip r:embed="rId13" cstate="print"/>
            <a:stretch>
              <a:fillRect/>
            </a:stretch>
          </p:blipFill>
          <p:spPr>
            <a:xfrm>
              <a:off x="458723" y="3564623"/>
              <a:ext cx="833640" cy="569988"/>
            </a:xfrm>
            <a:prstGeom prst="rect">
              <a:avLst/>
            </a:prstGeom>
          </p:spPr>
        </p:pic>
        <p:pic>
          <p:nvPicPr>
            <p:cNvPr id="51" name="object 51"/>
            <p:cNvPicPr/>
            <p:nvPr/>
          </p:nvPicPr>
          <p:blipFill>
            <a:blip r:embed="rId14" cstate="print"/>
            <a:stretch>
              <a:fillRect/>
            </a:stretch>
          </p:blipFill>
          <p:spPr>
            <a:xfrm>
              <a:off x="426719" y="3660609"/>
              <a:ext cx="894575" cy="422186"/>
            </a:xfrm>
            <a:prstGeom prst="rect">
              <a:avLst/>
            </a:prstGeom>
          </p:spPr>
        </p:pic>
      </p:grpSp>
      <p:sp>
        <p:nvSpPr>
          <p:cNvPr id="52" name="object 52"/>
          <p:cNvSpPr txBox="1"/>
          <p:nvPr/>
        </p:nvSpPr>
        <p:spPr>
          <a:xfrm>
            <a:off x="1632204" y="3595115"/>
            <a:ext cx="722630" cy="324448"/>
          </a:xfrm>
          <a:prstGeom prst="rect">
            <a:avLst/>
          </a:prstGeom>
          <a:solidFill>
            <a:srgbClr val="FFFFFF"/>
          </a:solidFill>
          <a:ln w="9525">
            <a:solidFill>
              <a:srgbClr val="7E7E7E"/>
            </a:solidFill>
          </a:ln>
        </p:spPr>
        <p:txBody>
          <a:bodyPr vert="horz" wrap="square" lIns="0" tIns="138430" rIns="0" bIns="0" rtlCol="0">
            <a:spAutoFit/>
          </a:bodyPr>
          <a:lstStyle/>
          <a:p>
            <a:pPr marL="55880">
              <a:spcBef>
                <a:spcPts val="1090"/>
              </a:spcBef>
            </a:pPr>
            <a:r>
              <a:rPr sz="1200" spc="-15" dirty="0">
                <a:latin typeface="Meiryo UI"/>
                <a:cs typeface="Meiryo UI"/>
              </a:rPr>
              <a:t>分類名称</a:t>
            </a:r>
            <a:endParaRPr sz="1200">
              <a:latin typeface="Meiryo UI"/>
              <a:cs typeface="Meiryo UI"/>
            </a:endParaRPr>
          </a:p>
        </p:txBody>
      </p:sp>
      <p:sp>
        <p:nvSpPr>
          <p:cNvPr id="53" name="object 53"/>
          <p:cNvSpPr txBox="1"/>
          <p:nvPr/>
        </p:nvSpPr>
        <p:spPr>
          <a:xfrm>
            <a:off x="5769229" y="3125851"/>
            <a:ext cx="640715" cy="175048"/>
          </a:xfrm>
          <a:prstGeom prst="rect">
            <a:avLst/>
          </a:prstGeom>
        </p:spPr>
        <p:txBody>
          <a:bodyPr vert="horz" wrap="square" lIns="0" tIns="13335" rIns="0" bIns="0" rtlCol="0">
            <a:spAutoFit/>
          </a:bodyPr>
          <a:lstStyle/>
          <a:p>
            <a:pPr>
              <a:spcBef>
                <a:spcPts val="105"/>
              </a:spcBef>
            </a:pPr>
            <a:r>
              <a:rPr sz="1050" dirty="0">
                <a:solidFill>
                  <a:srgbClr val="7E7E7E"/>
                </a:solidFill>
                <a:latin typeface="Meiryo UI"/>
                <a:cs typeface="Meiryo UI"/>
              </a:rPr>
              <a:t>商業銀行</a:t>
            </a:r>
            <a:r>
              <a:rPr sz="1050" spc="-50" dirty="0">
                <a:solidFill>
                  <a:srgbClr val="7E7E7E"/>
                </a:solidFill>
                <a:latin typeface="Meiryo UI"/>
                <a:cs typeface="Meiryo UI"/>
              </a:rPr>
              <a:t>A</a:t>
            </a:r>
            <a:endParaRPr sz="1050">
              <a:latin typeface="Meiryo UI"/>
              <a:cs typeface="Meiryo UI"/>
            </a:endParaRPr>
          </a:p>
        </p:txBody>
      </p:sp>
      <p:sp>
        <p:nvSpPr>
          <p:cNvPr id="54" name="object 54"/>
          <p:cNvSpPr txBox="1"/>
          <p:nvPr/>
        </p:nvSpPr>
        <p:spPr>
          <a:xfrm>
            <a:off x="5785992" y="4031996"/>
            <a:ext cx="368300" cy="151323"/>
          </a:xfrm>
          <a:prstGeom prst="rect">
            <a:avLst/>
          </a:prstGeom>
        </p:spPr>
        <p:txBody>
          <a:bodyPr vert="horz" wrap="square" lIns="0" tIns="12700" rIns="0" bIns="0" rtlCol="0">
            <a:spAutoFit/>
          </a:bodyPr>
          <a:lstStyle/>
          <a:p>
            <a:pPr>
              <a:spcBef>
                <a:spcPts val="100"/>
              </a:spcBef>
            </a:pPr>
            <a:r>
              <a:rPr sz="900" b="1" spc="-10" dirty="0">
                <a:solidFill>
                  <a:srgbClr val="333333"/>
                </a:solidFill>
                <a:latin typeface="Meiryo UI"/>
                <a:cs typeface="Meiryo UI"/>
              </a:rPr>
              <a:t>Corda</a:t>
            </a:r>
            <a:endParaRPr sz="900">
              <a:latin typeface="Meiryo UI"/>
              <a:cs typeface="Meiryo UI"/>
            </a:endParaRPr>
          </a:p>
        </p:txBody>
      </p:sp>
      <p:grpSp>
        <p:nvGrpSpPr>
          <p:cNvPr id="55" name="object 55"/>
          <p:cNvGrpSpPr/>
          <p:nvPr/>
        </p:nvGrpSpPr>
        <p:grpSpPr>
          <a:xfrm>
            <a:off x="5785231" y="3464560"/>
            <a:ext cx="1137285" cy="878205"/>
            <a:chOff x="4642230" y="3464559"/>
            <a:chExt cx="1137285" cy="878205"/>
          </a:xfrm>
        </p:grpSpPr>
        <p:sp>
          <p:nvSpPr>
            <p:cNvPr id="56" name="object 56"/>
            <p:cNvSpPr/>
            <p:nvPr/>
          </p:nvSpPr>
          <p:spPr>
            <a:xfrm>
              <a:off x="4642230" y="4170171"/>
              <a:ext cx="346075" cy="6350"/>
            </a:xfrm>
            <a:custGeom>
              <a:avLst/>
              <a:gdLst/>
              <a:ahLst/>
              <a:cxnLst/>
              <a:rect l="l" t="t" r="r" b="b"/>
              <a:pathLst>
                <a:path w="346075" h="6350">
                  <a:moveTo>
                    <a:pt x="0" y="6095"/>
                  </a:moveTo>
                  <a:lnTo>
                    <a:pt x="345821" y="6095"/>
                  </a:lnTo>
                  <a:lnTo>
                    <a:pt x="345821" y="0"/>
                  </a:lnTo>
                  <a:lnTo>
                    <a:pt x="0" y="0"/>
                  </a:lnTo>
                  <a:lnTo>
                    <a:pt x="0" y="6095"/>
                  </a:lnTo>
                  <a:close/>
                </a:path>
              </a:pathLst>
            </a:custGeom>
            <a:solidFill>
              <a:srgbClr val="333333"/>
            </a:solidFill>
          </p:spPr>
          <p:txBody>
            <a:bodyPr wrap="square" lIns="0" tIns="0" rIns="0" bIns="0" rtlCol="0"/>
            <a:lstStyle/>
            <a:p>
              <a:endParaRPr/>
            </a:p>
          </p:txBody>
        </p:sp>
        <p:sp>
          <p:nvSpPr>
            <p:cNvPr id="57" name="object 57"/>
            <p:cNvSpPr/>
            <p:nvPr/>
          </p:nvSpPr>
          <p:spPr>
            <a:xfrm>
              <a:off x="5095748" y="3464559"/>
              <a:ext cx="683895" cy="878205"/>
            </a:xfrm>
            <a:custGeom>
              <a:avLst/>
              <a:gdLst/>
              <a:ahLst/>
              <a:cxnLst/>
              <a:rect l="l" t="t" r="r" b="b"/>
              <a:pathLst>
                <a:path w="683895" h="878204">
                  <a:moveTo>
                    <a:pt x="76200" y="619506"/>
                  </a:moveTo>
                  <a:lnTo>
                    <a:pt x="46012" y="619163"/>
                  </a:lnTo>
                  <a:lnTo>
                    <a:pt x="46012" y="618972"/>
                  </a:lnTo>
                  <a:lnTo>
                    <a:pt x="51689" y="187071"/>
                  </a:lnTo>
                  <a:lnTo>
                    <a:pt x="35814" y="186817"/>
                  </a:lnTo>
                  <a:lnTo>
                    <a:pt x="30137" y="618972"/>
                  </a:lnTo>
                  <a:lnTo>
                    <a:pt x="29972" y="631698"/>
                  </a:lnTo>
                  <a:lnTo>
                    <a:pt x="30137" y="618972"/>
                  </a:lnTo>
                  <a:lnTo>
                    <a:pt x="0" y="618617"/>
                  </a:lnTo>
                  <a:lnTo>
                    <a:pt x="37084" y="695198"/>
                  </a:lnTo>
                  <a:lnTo>
                    <a:pt x="69824" y="631825"/>
                  </a:lnTo>
                  <a:lnTo>
                    <a:pt x="76200" y="619506"/>
                  </a:lnTo>
                  <a:close/>
                </a:path>
                <a:path w="683895" h="878204">
                  <a:moveTo>
                    <a:pt x="212598" y="854710"/>
                  </a:moveTo>
                  <a:lnTo>
                    <a:pt x="212217" y="826135"/>
                  </a:lnTo>
                  <a:lnTo>
                    <a:pt x="182372" y="826643"/>
                  </a:lnTo>
                  <a:lnTo>
                    <a:pt x="182880" y="855218"/>
                  </a:lnTo>
                  <a:lnTo>
                    <a:pt x="212598" y="854710"/>
                  </a:lnTo>
                  <a:close/>
                </a:path>
                <a:path w="683895" h="878204">
                  <a:moveTo>
                    <a:pt x="275971" y="0"/>
                  </a:moveTo>
                  <a:lnTo>
                    <a:pt x="190246" y="42926"/>
                  </a:lnTo>
                  <a:lnTo>
                    <a:pt x="275971" y="85725"/>
                  </a:lnTo>
                  <a:lnTo>
                    <a:pt x="275971" y="0"/>
                  </a:lnTo>
                  <a:close/>
                </a:path>
                <a:path w="683895" h="878204">
                  <a:moveTo>
                    <a:pt x="408940" y="28575"/>
                  </a:moveTo>
                  <a:lnTo>
                    <a:pt x="294640" y="28575"/>
                  </a:lnTo>
                  <a:lnTo>
                    <a:pt x="294640" y="57150"/>
                  </a:lnTo>
                  <a:lnTo>
                    <a:pt x="408940" y="57150"/>
                  </a:lnTo>
                  <a:lnTo>
                    <a:pt x="408940" y="28575"/>
                  </a:lnTo>
                  <a:close/>
                </a:path>
                <a:path w="683895" h="878204">
                  <a:moveTo>
                    <a:pt x="412623" y="851916"/>
                  </a:moveTo>
                  <a:lnTo>
                    <a:pt x="412115" y="823341"/>
                  </a:lnTo>
                  <a:lnTo>
                    <a:pt x="297815" y="824992"/>
                  </a:lnTo>
                  <a:lnTo>
                    <a:pt x="298323" y="853567"/>
                  </a:lnTo>
                  <a:lnTo>
                    <a:pt x="412623" y="851916"/>
                  </a:lnTo>
                  <a:close/>
                </a:path>
                <a:path w="683895" h="878204">
                  <a:moveTo>
                    <a:pt x="680466" y="42926"/>
                  </a:moveTo>
                  <a:lnTo>
                    <a:pt x="651802" y="28575"/>
                  </a:lnTo>
                  <a:lnTo>
                    <a:pt x="594741" y="0"/>
                  </a:lnTo>
                  <a:lnTo>
                    <a:pt x="594741" y="28575"/>
                  </a:lnTo>
                  <a:lnTo>
                    <a:pt x="494665" y="28575"/>
                  </a:lnTo>
                  <a:lnTo>
                    <a:pt x="494665" y="57150"/>
                  </a:lnTo>
                  <a:lnTo>
                    <a:pt x="594741" y="57150"/>
                  </a:lnTo>
                  <a:lnTo>
                    <a:pt x="594741" y="85725"/>
                  </a:lnTo>
                  <a:lnTo>
                    <a:pt x="651967" y="57150"/>
                  </a:lnTo>
                  <a:lnTo>
                    <a:pt x="680466" y="42926"/>
                  </a:lnTo>
                  <a:close/>
                </a:path>
                <a:path w="683895" h="878204">
                  <a:moveTo>
                    <a:pt x="683768" y="833882"/>
                  </a:moveTo>
                  <a:lnTo>
                    <a:pt x="656158" y="820547"/>
                  </a:lnTo>
                  <a:lnTo>
                    <a:pt x="597535" y="792226"/>
                  </a:lnTo>
                  <a:lnTo>
                    <a:pt x="597903" y="820762"/>
                  </a:lnTo>
                  <a:lnTo>
                    <a:pt x="497840" y="822198"/>
                  </a:lnTo>
                  <a:lnTo>
                    <a:pt x="498221" y="850773"/>
                  </a:lnTo>
                  <a:lnTo>
                    <a:pt x="598284" y="849337"/>
                  </a:lnTo>
                  <a:lnTo>
                    <a:pt x="598678" y="877951"/>
                  </a:lnTo>
                  <a:lnTo>
                    <a:pt x="683768" y="833882"/>
                  </a:lnTo>
                  <a:close/>
                </a:path>
              </a:pathLst>
            </a:custGeom>
            <a:solidFill>
              <a:srgbClr val="000000"/>
            </a:solidFill>
          </p:spPr>
          <p:txBody>
            <a:bodyPr wrap="square" lIns="0" tIns="0" rIns="0" bIns="0" rtlCol="0"/>
            <a:lstStyle/>
            <a:p>
              <a:endParaRPr/>
            </a:p>
          </p:txBody>
        </p:sp>
      </p:grpSp>
      <p:sp>
        <p:nvSpPr>
          <p:cNvPr id="58" name="object 58"/>
          <p:cNvSpPr txBox="1"/>
          <p:nvPr/>
        </p:nvSpPr>
        <p:spPr>
          <a:xfrm>
            <a:off x="6202426" y="4664709"/>
            <a:ext cx="1860550"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※公表資料からアクセンチュア作成</a:t>
            </a:r>
            <a:endParaRPr sz="1050">
              <a:latin typeface="Meiryo UI"/>
              <a:cs typeface="Meiryo UI"/>
            </a:endParaRPr>
          </a:p>
        </p:txBody>
      </p:sp>
      <p:sp>
        <p:nvSpPr>
          <p:cNvPr id="59" name="object 59"/>
          <p:cNvSpPr txBox="1"/>
          <p:nvPr/>
        </p:nvSpPr>
        <p:spPr>
          <a:xfrm>
            <a:off x="6503543" y="3269360"/>
            <a:ext cx="315595" cy="175048"/>
          </a:xfrm>
          <a:prstGeom prst="rect">
            <a:avLst/>
          </a:prstGeom>
        </p:spPr>
        <p:txBody>
          <a:bodyPr vert="horz" wrap="square" lIns="0" tIns="13335" rIns="0" bIns="0" rtlCol="0">
            <a:spAutoFit/>
          </a:bodyPr>
          <a:lstStyle/>
          <a:p>
            <a:pPr>
              <a:spcBef>
                <a:spcPts val="105"/>
              </a:spcBef>
            </a:pPr>
            <a:r>
              <a:rPr sz="1050" spc="-20" dirty="0">
                <a:latin typeface="Meiryo UI"/>
                <a:cs typeface="Meiryo UI"/>
              </a:rPr>
              <a:t>H(S)</a:t>
            </a:r>
            <a:endParaRPr sz="1050">
              <a:latin typeface="Meiryo UI"/>
              <a:cs typeface="Meiryo UI"/>
            </a:endParaRPr>
          </a:p>
        </p:txBody>
      </p:sp>
      <p:grpSp>
        <p:nvGrpSpPr>
          <p:cNvPr id="60" name="object 60"/>
          <p:cNvGrpSpPr/>
          <p:nvPr/>
        </p:nvGrpSpPr>
        <p:grpSpPr>
          <a:xfrm>
            <a:off x="5431535" y="3361944"/>
            <a:ext cx="2527300" cy="1087120"/>
            <a:chOff x="4288535" y="3361944"/>
            <a:chExt cx="2527300" cy="1087120"/>
          </a:xfrm>
        </p:grpSpPr>
        <p:pic>
          <p:nvPicPr>
            <p:cNvPr id="61" name="object 61"/>
            <p:cNvPicPr/>
            <p:nvPr/>
          </p:nvPicPr>
          <p:blipFill>
            <a:blip r:embed="rId15" cstate="print"/>
            <a:stretch>
              <a:fillRect/>
            </a:stretch>
          </p:blipFill>
          <p:spPr>
            <a:xfrm>
              <a:off x="4995671" y="3361944"/>
              <a:ext cx="289560" cy="289559"/>
            </a:xfrm>
            <a:prstGeom prst="rect">
              <a:avLst/>
            </a:prstGeom>
          </p:spPr>
        </p:pic>
        <p:pic>
          <p:nvPicPr>
            <p:cNvPr id="62" name="object 62"/>
            <p:cNvPicPr/>
            <p:nvPr/>
          </p:nvPicPr>
          <p:blipFill>
            <a:blip r:embed="rId16" cstate="print"/>
            <a:stretch>
              <a:fillRect/>
            </a:stretch>
          </p:blipFill>
          <p:spPr>
            <a:xfrm>
              <a:off x="5774435" y="3361944"/>
              <a:ext cx="291084" cy="289559"/>
            </a:xfrm>
            <a:prstGeom prst="rect">
              <a:avLst/>
            </a:prstGeom>
          </p:spPr>
        </p:pic>
        <p:pic>
          <p:nvPicPr>
            <p:cNvPr id="63" name="object 63"/>
            <p:cNvPicPr/>
            <p:nvPr/>
          </p:nvPicPr>
          <p:blipFill>
            <a:blip r:embed="rId17" cstate="print"/>
            <a:stretch>
              <a:fillRect/>
            </a:stretch>
          </p:blipFill>
          <p:spPr>
            <a:xfrm>
              <a:off x="4288535" y="3578352"/>
              <a:ext cx="403860" cy="403860"/>
            </a:xfrm>
            <a:prstGeom prst="rect">
              <a:avLst/>
            </a:prstGeom>
          </p:spPr>
        </p:pic>
        <p:pic>
          <p:nvPicPr>
            <p:cNvPr id="64" name="object 64"/>
            <p:cNvPicPr/>
            <p:nvPr/>
          </p:nvPicPr>
          <p:blipFill>
            <a:blip r:embed="rId18" cstate="print"/>
            <a:stretch>
              <a:fillRect/>
            </a:stretch>
          </p:blipFill>
          <p:spPr>
            <a:xfrm>
              <a:off x="6412991" y="3599688"/>
              <a:ext cx="402336" cy="402336"/>
            </a:xfrm>
            <a:prstGeom prst="rect">
              <a:avLst/>
            </a:prstGeom>
          </p:spPr>
        </p:pic>
        <p:pic>
          <p:nvPicPr>
            <p:cNvPr id="65" name="object 65"/>
            <p:cNvPicPr/>
            <p:nvPr/>
          </p:nvPicPr>
          <p:blipFill>
            <a:blip r:embed="rId15" cstate="print"/>
            <a:stretch>
              <a:fillRect/>
            </a:stretch>
          </p:blipFill>
          <p:spPr>
            <a:xfrm>
              <a:off x="5779007" y="4152900"/>
              <a:ext cx="289560" cy="289560"/>
            </a:xfrm>
            <a:prstGeom prst="rect">
              <a:avLst/>
            </a:prstGeom>
          </p:spPr>
        </p:pic>
        <p:pic>
          <p:nvPicPr>
            <p:cNvPr id="66" name="object 66"/>
            <p:cNvPicPr/>
            <p:nvPr/>
          </p:nvPicPr>
          <p:blipFill>
            <a:blip r:embed="rId15" cstate="print"/>
            <a:stretch>
              <a:fillRect/>
            </a:stretch>
          </p:blipFill>
          <p:spPr>
            <a:xfrm>
              <a:off x="4988051" y="4158995"/>
              <a:ext cx="289560" cy="289560"/>
            </a:xfrm>
            <a:prstGeom prst="rect">
              <a:avLst/>
            </a:prstGeom>
          </p:spPr>
        </p:pic>
      </p:grpSp>
      <p:sp>
        <p:nvSpPr>
          <p:cNvPr id="67" name="object 67"/>
          <p:cNvSpPr txBox="1"/>
          <p:nvPr/>
        </p:nvSpPr>
        <p:spPr>
          <a:xfrm>
            <a:off x="6950328" y="3125851"/>
            <a:ext cx="640080" cy="175048"/>
          </a:xfrm>
          <a:prstGeom prst="rect">
            <a:avLst/>
          </a:prstGeom>
        </p:spPr>
        <p:txBody>
          <a:bodyPr vert="horz" wrap="square" lIns="0" tIns="13335" rIns="0" bIns="0" rtlCol="0">
            <a:spAutoFit/>
          </a:bodyPr>
          <a:lstStyle/>
          <a:p>
            <a:pPr>
              <a:spcBef>
                <a:spcPts val="105"/>
              </a:spcBef>
            </a:pPr>
            <a:r>
              <a:rPr sz="1050" dirty="0">
                <a:solidFill>
                  <a:srgbClr val="7E7E7E"/>
                </a:solidFill>
                <a:latin typeface="Meiryo UI"/>
                <a:cs typeface="Meiryo UI"/>
              </a:rPr>
              <a:t>商業銀行</a:t>
            </a:r>
            <a:r>
              <a:rPr sz="1050" spc="-50" dirty="0">
                <a:solidFill>
                  <a:srgbClr val="7E7E7E"/>
                </a:solidFill>
                <a:latin typeface="Meiryo UI"/>
                <a:cs typeface="Meiryo UI"/>
              </a:rPr>
              <a:t>B</a:t>
            </a:r>
            <a:endParaRPr sz="1050">
              <a:latin typeface="Meiryo UI"/>
              <a:cs typeface="Meiryo UI"/>
            </a:endParaRPr>
          </a:p>
        </p:txBody>
      </p:sp>
      <p:sp>
        <p:nvSpPr>
          <p:cNvPr id="68" name="object 68"/>
          <p:cNvSpPr txBox="1"/>
          <p:nvPr/>
        </p:nvSpPr>
        <p:spPr>
          <a:xfrm>
            <a:off x="5895466" y="4473955"/>
            <a:ext cx="1554480" cy="175048"/>
          </a:xfrm>
          <a:prstGeom prst="rect">
            <a:avLst/>
          </a:prstGeom>
        </p:spPr>
        <p:txBody>
          <a:bodyPr vert="horz" wrap="square" lIns="0" tIns="13335" rIns="0" bIns="0" rtlCol="0">
            <a:spAutoFit/>
          </a:bodyPr>
          <a:lstStyle/>
          <a:p>
            <a:pPr>
              <a:spcBef>
                <a:spcPts val="105"/>
              </a:spcBef>
              <a:tabLst>
                <a:tab pos="878205" algn="l"/>
              </a:tabLst>
            </a:pPr>
            <a:r>
              <a:rPr sz="1050" dirty="0">
                <a:solidFill>
                  <a:srgbClr val="7E7E7E"/>
                </a:solidFill>
                <a:latin typeface="Meiryo UI"/>
                <a:cs typeface="Meiryo UI"/>
              </a:rPr>
              <a:t>中継銀行</a:t>
            </a:r>
            <a:r>
              <a:rPr sz="1050" spc="-50" dirty="0">
                <a:solidFill>
                  <a:srgbClr val="7E7E7E"/>
                </a:solidFill>
                <a:latin typeface="Meiryo UI"/>
                <a:cs typeface="Meiryo UI"/>
              </a:rPr>
              <a:t>A</a:t>
            </a:r>
            <a:r>
              <a:rPr sz="1050" dirty="0">
                <a:solidFill>
                  <a:srgbClr val="7E7E7E"/>
                </a:solidFill>
                <a:latin typeface="Meiryo UI"/>
                <a:cs typeface="Meiryo UI"/>
              </a:rPr>
              <a:t>	中継銀行</a:t>
            </a:r>
            <a:r>
              <a:rPr sz="1050" spc="-25" dirty="0">
                <a:solidFill>
                  <a:srgbClr val="7E7E7E"/>
                </a:solidFill>
                <a:latin typeface="Meiryo UI"/>
                <a:cs typeface="Meiryo UI"/>
              </a:rPr>
              <a:t>A’</a:t>
            </a:r>
            <a:endParaRPr sz="1050">
              <a:latin typeface="Meiryo UI"/>
              <a:cs typeface="Meiryo UI"/>
            </a:endParaRPr>
          </a:p>
        </p:txBody>
      </p:sp>
      <p:sp>
        <p:nvSpPr>
          <p:cNvPr id="69" name="object 69"/>
          <p:cNvSpPr txBox="1"/>
          <p:nvPr/>
        </p:nvSpPr>
        <p:spPr>
          <a:xfrm>
            <a:off x="5388865" y="3581527"/>
            <a:ext cx="30035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MAS</a:t>
            </a:r>
            <a:endParaRPr sz="1050">
              <a:latin typeface="Meiryo UI"/>
              <a:cs typeface="Meiryo UI"/>
            </a:endParaRPr>
          </a:p>
        </p:txBody>
      </p:sp>
      <p:sp>
        <p:nvSpPr>
          <p:cNvPr id="70" name="object 70"/>
          <p:cNvSpPr txBox="1"/>
          <p:nvPr/>
        </p:nvSpPr>
        <p:spPr>
          <a:xfrm>
            <a:off x="7700137" y="3365119"/>
            <a:ext cx="29527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BOC</a:t>
            </a:r>
            <a:endParaRPr sz="1050">
              <a:latin typeface="Meiryo UI"/>
              <a:cs typeface="Meiryo UI"/>
            </a:endParaRPr>
          </a:p>
        </p:txBody>
      </p:sp>
      <p:sp>
        <p:nvSpPr>
          <p:cNvPr id="71" name="object 71"/>
          <p:cNvSpPr txBox="1"/>
          <p:nvPr/>
        </p:nvSpPr>
        <p:spPr>
          <a:xfrm>
            <a:off x="7144512" y="4007358"/>
            <a:ext cx="504825" cy="151323"/>
          </a:xfrm>
          <a:prstGeom prst="rect">
            <a:avLst/>
          </a:prstGeom>
        </p:spPr>
        <p:txBody>
          <a:bodyPr vert="horz" wrap="square" lIns="0" tIns="12700" rIns="0" bIns="0" rtlCol="0">
            <a:spAutoFit/>
          </a:bodyPr>
          <a:lstStyle/>
          <a:p>
            <a:pPr>
              <a:spcBef>
                <a:spcPts val="100"/>
              </a:spcBef>
            </a:pPr>
            <a:r>
              <a:rPr sz="900" b="1" spc="-10" dirty="0">
                <a:solidFill>
                  <a:srgbClr val="333333"/>
                </a:solidFill>
                <a:latin typeface="Meiryo UI"/>
                <a:cs typeface="Meiryo UI"/>
              </a:rPr>
              <a:t>Quorum</a:t>
            </a:r>
            <a:endParaRPr sz="900">
              <a:latin typeface="Meiryo UI"/>
              <a:cs typeface="Meiryo UI"/>
            </a:endParaRPr>
          </a:p>
        </p:txBody>
      </p:sp>
      <p:grpSp>
        <p:nvGrpSpPr>
          <p:cNvPr id="72" name="object 72"/>
          <p:cNvGrpSpPr/>
          <p:nvPr/>
        </p:nvGrpSpPr>
        <p:grpSpPr>
          <a:xfrm>
            <a:off x="6085714" y="3583305"/>
            <a:ext cx="1550035" cy="607695"/>
            <a:chOff x="4942713" y="3583304"/>
            <a:chExt cx="1550035" cy="607695"/>
          </a:xfrm>
        </p:grpSpPr>
        <p:sp>
          <p:nvSpPr>
            <p:cNvPr id="73" name="object 73"/>
            <p:cNvSpPr/>
            <p:nvPr/>
          </p:nvSpPr>
          <p:spPr>
            <a:xfrm>
              <a:off x="6000496" y="4145660"/>
              <a:ext cx="492759" cy="6350"/>
            </a:xfrm>
            <a:custGeom>
              <a:avLst/>
              <a:gdLst/>
              <a:ahLst/>
              <a:cxnLst/>
              <a:rect l="l" t="t" r="r" b="b"/>
              <a:pathLst>
                <a:path w="492760" h="6350">
                  <a:moveTo>
                    <a:pt x="492251" y="0"/>
                  </a:moveTo>
                  <a:lnTo>
                    <a:pt x="0" y="0"/>
                  </a:lnTo>
                  <a:lnTo>
                    <a:pt x="0" y="6095"/>
                  </a:lnTo>
                  <a:lnTo>
                    <a:pt x="492251" y="6095"/>
                  </a:lnTo>
                  <a:lnTo>
                    <a:pt x="492251" y="0"/>
                  </a:lnTo>
                  <a:close/>
                </a:path>
              </a:pathLst>
            </a:custGeom>
            <a:solidFill>
              <a:srgbClr val="333333"/>
            </a:solidFill>
          </p:spPr>
          <p:txBody>
            <a:bodyPr wrap="square" lIns="0" tIns="0" rIns="0" bIns="0" rtlCol="0"/>
            <a:lstStyle/>
            <a:p>
              <a:endParaRPr/>
            </a:p>
          </p:txBody>
        </p:sp>
        <p:sp>
          <p:nvSpPr>
            <p:cNvPr id="74" name="object 74"/>
            <p:cNvSpPr/>
            <p:nvPr/>
          </p:nvSpPr>
          <p:spPr>
            <a:xfrm>
              <a:off x="5883275" y="3651503"/>
              <a:ext cx="76200" cy="501650"/>
            </a:xfrm>
            <a:custGeom>
              <a:avLst/>
              <a:gdLst/>
              <a:ahLst/>
              <a:cxnLst/>
              <a:rect l="l" t="t" r="r" b="b"/>
              <a:pathLst>
                <a:path w="76200" h="501650">
                  <a:moveTo>
                    <a:pt x="46084" y="76120"/>
                  </a:moveTo>
                  <a:lnTo>
                    <a:pt x="30209" y="76278"/>
                  </a:lnTo>
                  <a:lnTo>
                    <a:pt x="33909" y="501396"/>
                  </a:lnTo>
                  <a:lnTo>
                    <a:pt x="49784" y="501269"/>
                  </a:lnTo>
                  <a:lnTo>
                    <a:pt x="46084" y="76120"/>
                  </a:lnTo>
                  <a:close/>
                </a:path>
                <a:path w="76200" h="501650">
                  <a:moveTo>
                    <a:pt x="37464" y="0"/>
                  </a:moveTo>
                  <a:lnTo>
                    <a:pt x="0" y="76581"/>
                  </a:lnTo>
                  <a:lnTo>
                    <a:pt x="30209" y="76278"/>
                  </a:lnTo>
                  <a:lnTo>
                    <a:pt x="30099" y="63627"/>
                  </a:lnTo>
                  <a:lnTo>
                    <a:pt x="45974" y="63373"/>
                  </a:lnTo>
                  <a:lnTo>
                    <a:pt x="69841" y="63373"/>
                  </a:lnTo>
                  <a:lnTo>
                    <a:pt x="37464" y="0"/>
                  </a:lnTo>
                  <a:close/>
                </a:path>
                <a:path w="76200" h="501650">
                  <a:moveTo>
                    <a:pt x="45974" y="63373"/>
                  </a:moveTo>
                  <a:lnTo>
                    <a:pt x="30099" y="63627"/>
                  </a:lnTo>
                  <a:lnTo>
                    <a:pt x="30209" y="76278"/>
                  </a:lnTo>
                  <a:lnTo>
                    <a:pt x="46084" y="76120"/>
                  </a:lnTo>
                  <a:lnTo>
                    <a:pt x="45974" y="63373"/>
                  </a:lnTo>
                  <a:close/>
                </a:path>
                <a:path w="76200" h="501650">
                  <a:moveTo>
                    <a:pt x="69841" y="63373"/>
                  </a:moveTo>
                  <a:lnTo>
                    <a:pt x="45974" y="63373"/>
                  </a:lnTo>
                  <a:lnTo>
                    <a:pt x="46084" y="76120"/>
                  </a:lnTo>
                  <a:lnTo>
                    <a:pt x="76200" y="75819"/>
                  </a:lnTo>
                  <a:lnTo>
                    <a:pt x="69841" y="63373"/>
                  </a:lnTo>
                  <a:close/>
                </a:path>
              </a:pathLst>
            </a:custGeom>
            <a:solidFill>
              <a:srgbClr val="000000"/>
            </a:solidFill>
          </p:spPr>
          <p:txBody>
            <a:bodyPr wrap="square" lIns="0" tIns="0" rIns="0" bIns="0" rtlCol="0"/>
            <a:lstStyle/>
            <a:p>
              <a:endParaRPr/>
            </a:p>
          </p:txBody>
        </p:sp>
        <p:sp>
          <p:nvSpPr>
            <p:cNvPr id="75" name="object 75"/>
            <p:cNvSpPr/>
            <p:nvPr/>
          </p:nvSpPr>
          <p:spPr>
            <a:xfrm>
              <a:off x="4952238" y="3592829"/>
              <a:ext cx="1143000" cy="588645"/>
            </a:xfrm>
            <a:custGeom>
              <a:avLst/>
              <a:gdLst/>
              <a:ahLst/>
              <a:cxnLst/>
              <a:rect l="l" t="t" r="r" b="b"/>
              <a:pathLst>
                <a:path w="1143000" h="588645">
                  <a:moveTo>
                    <a:pt x="571500" y="0"/>
                  </a:moveTo>
                  <a:lnTo>
                    <a:pt x="509235" y="1726"/>
                  </a:lnTo>
                  <a:lnTo>
                    <a:pt x="448910" y="6784"/>
                  </a:lnTo>
                  <a:lnTo>
                    <a:pt x="390875" y="14996"/>
                  </a:lnTo>
                  <a:lnTo>
                    <a:pt x="335478" y="26181"/>
                  </a:lnTo>
                  <a:lnTo>
                    <a:pt x="283068" y="40160"/>
                  </a:lnTo>
                  <a:lnTo>
                    <a:pt x="233994" y="56753"/>
                  </a:lnTo>
                  <a:lnTo>
                    <a:pt x="188605" y="75782"/>
                  </a:lnTo>
                  <a:lnTo>
                    <a:pt x="147250" y="97066"/>
                  </a:lnTo>
                  <a:lnTo>
                    <a:pt x="110276" y="120426"/>
                  </a:lnTo>
                  <a:lnTo>
                    <a:pt x="78034" y="145683"/>
                  </a:lnTo>
                  <a:lnTo>
                    <a:pt x="50872" y="172656"/>
                  </a:lnTo>
                  <a:lnTo>
                    <a:pt x="13183" y="231037"/>
                  </a:lnTo>
                  <a:lnTo>
                    <a:pt x="0" y="294132"/>
                  </a:lnTo>
                  <a:lnTo>
                    <a:pt x="3353" y="326178"/>
                  </a:lnTo>
                  <a:lnTo>
                    <a:pt x="29138" y="387096"/>
                  </a:lnTo>
                  <a:lnTo>
                    <a:pt x="78034" y="442580"/>
                  </a:lnTo>
                  <a:lnTo>
                    <a:pt x="110276" y="467837"/>
                  </a:lnTo>
                  <a:lnTo>
                    <a:pt x="147250" y="491197"/>
                  </a:lnTo>
                  <a:lnTo>
                    <a:pt x="188605" y="512481"/>
                  </a:lnTo>
                  <a:lnTo>
                    <a:pt x="233994" y="531510"/>
                  </a:lnTo>
                  <a:lnTo>
                    <a:pt x="283068" y="548103"/>
                  </a:lnTo>
                  <a:lnTo>
                    <a:pt x="335478" y="562082"/>
                  </a:lnTo>
                  <a:lnTo>
                    <a:pt x="390875" y="573267"/>
                  </a:lnTo>
                  <a:lnTo>
                    <a:pt x="448910" y="581479"/>
                  </a:lnTo>
                  <a:lnTo>
                    <a:pt x="509235" y="586537"/>
                  </a:lnTo>
                  <a:lnTo>
                    <a:pt x="571500" y="588264"/>
                  </a:lnTo>
                  <a:lnTo>
                    <a:pt x="633764" y="586537"/>
                  </a:lnTo>
                  <a:lnTo>
                    <a:pt x="694089" y="581479"/>
                  </a:lnTo>
                  <a:lnTo>
                    <a:pt x="752124" y="573267"/>
                  </a:lnTo>
                  <a:lnTo>
                    <a:pt x="807521" y="562082"/>
                  </a:lnTo>
                  <a:lnTo>
                    <a:pt x="859931" y="548103"/>
                  </a:lnTo>
                  <a:lnTo>
                    <a:pt x="909005" y="531510"/>
                  </a:lnTo>
                  <a:lnTo>
                    <a:pt x="954394" y="512481"/>
                  </a:lnTo>
                  <a:lnTo>
                    <a:pt x="995749" y="491197"/>
                  </a:lnTo>
                  <a:lnTo>
                    <a:pt x="1032723" y="467837"/>
                  </a:lnTo>
                  <a:lnTo>
                    <a:pt x="1064965" y="442580"/>
                  </a:lnTo>
                  <a:lnTo>
                    <a:pt x="1092127" y="415607"/>
                  </a:lnTo>
                  <a:lnTo>
                    <a:pt x="1129816" y="357226"/>
                  </a:lnTo>
                  <a:lnTo>
                    <a:pt x="1143000" y="294132"/>
                  </a:lnTo>
                  <a:lnTo>
                    <a:pt x="1139646" y="262085"/>
                  </a:lnTo>
                  <a:lnTo>
                    <a:pt x="1113861" y="201168"/>
                  </a:lnTo>
                  <a:lnTo>
                    <a:pt x="1064965" y="145683"/>
                  </a:lnTo>
                  <a:lnTo>
                    <a:pt x="1032723" y="120426"/>
                  </a:lnTo>
                  <a:lnTo>
                    <a:pt x="995749" y="97066"/>
                  </a:lnTo>
                  <a:lnTo>
                    <a:pt x="954394" y="75782"/>
                  </a:lnTo>
                  <a:lnTo>
                    <a:pt x="909005" y="56753"/>
                  </a:lnTo>
                  <a:lnTo>
                    <a:pt x="859931" y="40160"/>
                  </a:lnTo>
                  <a:lnTo>
                    <a:pt x="807521" y="26181"/>
                  </a:lnTo>
                  <a:lnTo>
                    <a:pt x="752124" y="14996"/>
                  </a:lnTo>
                  <a:lnTo>
                    <a:pt x="694089" y="6784"/>
                  </a:lnTo>
                  <a:lnTo>
                    <a:pt x="633764" y="1726"/>
                  </a:lnTo>
                  <a:lnTo>
                    <a:pt x="571500" y="0"/>
                  </a:lnTo>
                  <a:close/>
                </a:path>
              </a:pathLst>
            </a:custGeom>
            <a:solidFill>
              <a:srgbClr val="8D8D8D">
                <a:alpha val="12940"/>
              </a:srgbClr>
            </a:solidFill>
          </p:spPr>
          <p:txBody>
            <a:bodyPr wrap="square" lIns="0" tIns="0" rIns="0" bIns="0" rtlCol="0"/>
            <a:lstStyle/>
            <a:p>
              <a:endParaRPr/>
            </a:p>
          </p:txBody>
        </p:sp>
        <p:sp>
          <p:nvSpPr>
            <p:cNvPr id="76" name="object 76"/>
            <p:cNvSpPr/>
            <p:nvPr/>
          </p:nvSpPr>
          <p:spPr>
            <a:xfrm>
              <a:off x="4952238" y="3592829"/>
              <a:ext cx="1143000" cy="588645"/>
            </a:xfrm>
            <a:custGeom>
              <a:avLst/>
              <a:gdLst/>
              <a:ahLst/>
              <a:cxnLst/>
              <a:rect l="l" t="t" r="r" b="b"/>
              <a:pathLst>
                <a:path w="1143000" h="588645">
                  <a:moveTo>
                    <a:pt x="0" y="294132"/>
                  </a:moveTo>
                  <a:lnTo>
                    <a:pt x="13183" y="231037"/>
                  </a:lnTo>
                  <a:lnTo>
                    <a:pt x="50872" y="172656"/>
                  </a:lnTo>
                  <a:lnTo>
                    <a:pt x="78034" y="145683"/>
                  </a:lnTo>
                  <a:lnTo>
                    <a:pt x="110276" y="120426"/>
                  </a:lnTo>
                  <a:lnTo>
                    <a:pt x="147250" y="97066"/>
                  </a:lnTo>
                  <a:lnTo>
                    <a:pt x="188605" y="75782"/>
                  </a:lnTo>
                  <a:lnTo>
                    <a:pt x="233994" y="56753"/>
                  </a:lnTo>
                  <a:lnTo>
                    <a:pt x="283068" y="40160"/>
                  </a:lnTo>
                  <a:lnTo>
                    <a:pt x="335478" y="26181"/>
                  </a:lnTo>
                  <a:lnTo>
                    <a:pt x="390875" y="14996"/>
                  </a:lnTo>
                  <a:lnTo>
                    <a:pt x="448910" y="6784"/>
                  </a:lnTo>
                  <a:lnTo>
                    <a:pt x="509235" y="1726"/>
                  </a:lnTo>
                  <a:lnTo>
                    <a:pt x="571500" y="0"/>
                  </a:lnTo>
                  <a:lnTo>
                    <a:pt x="633764" y="1726"/>
                  </a:lnTo>
                  <a:lnTo>
                    <a:pt x="694089" y="6784"/>
                  </a:lnTo>
                  <a:lnTo>
                    <a:pt x="752124" y="14996"/>
                  </a:lnTo>
                  <a:lnTo>
                    <a:pt x="807521" y="26181"/>
                  </a:lnTo>
                  <a:lnTo>
                    <a:pt x="859931" y="40160"/>
                  </a:lnTo>
                  <a:lnTo>
                    <a:pt x="909005" y="56753"/>
                  </a:lnTo>
                  <a:lnTo>
                    <a:pt x="954394" y="75782"/>
                  </a:lnTo>
                  <a:lnTo>
                    <a:pt x="995749" y="97066"/>
                  </a:lnTo>
                  <a:lnTo>
                    <a:pt x="1032723" y="120426"/>
                  </a:lnTo>
                  <a:lnTo>
                    <a:pt x="1064965" y="145683"/>
                  </a:lnTo>
                  <a:lnTo>
                    <a:pt x="1092127" y="172656"/>
                  </a:lnTo>
                  <a:lnTo>
                    <a:pt x="1129816" y="231037"/>
                  </a:lnTo>
                  <a:lnTo>
                    <a:pt x="1143000" y="294132"/>
                  </a:lnTo>
                  <a:lnTo>
                    <a:pt x="1139646" y="326178"/>
                  </a:lnTo>
                  <a:lnTo>
                    <a:pt x="1113861" y="387096"/>
                  </a:lnTo>
                  <a:lnTo>
                    <a:pt x="1064965" y="442580"/>
                  </a:lnTo>
                  <a:lnTo>
                    <a:pt x="1032723" y="467837"/>
                  </a:lnTo>
                  <a:lnTo>
                    <a:pt x="995749" y="491197"/>
                  </a:lnTo>
                  <a:lnTo>
                    <a:pt x="954394" y="512481"/>
                  </a:lnTo>
                  <a:lnTo>
                    <a:pt x="909005" y="531510"/>
                  </a:lnTo>
                  <a:lnTo>
                    <a:pt x="859931" y="548103"/>
                  </a:lnTo>
                  <a:lnTo>
                    <a:pt x="807521" y="562082"/>
                  </a:lnTo>
                  <a:lnTo>
                    <a:pt x="752124" y="573267"/>
                  </a:lnTo>
                  <a:lnTo>
                    <a:pt x="694089" y="581479"/>
                  </a:lnTo>
                  <a:lnTo>
                    <a:pt x="633764" y="586537"/>
                  </a:lnTo>
                  <a:lnTo>
                    <a:pt x="571500" y="588264"/>
                  </a:lnTo>
                  <a:lnTo>
                    <a:pt x="509235" y="586537"/>
                  </a:lnTo>
                  <a:lnTo>
                    <a:pt x="448910" y="581479"/>
                  </a:lnTo>
                  <a:lnTo>
                    <a:pt x="390875" y="573267"/>
                  </a:lnTo>
                  <a:lnTo>
                    <a:pt x="335478" y="562082"/>
                  </a:lnTo>
                  <a:lnTo>
                    <a:pt x="283068" y="548103"/>
                  </a:lnTo>
                  <a:lnTo>
                    <a:pt x="233994" y="531510"/>
                  </a:lnTo>
                  <a:lnTo>
                    <a:pt x="188605" y="512481"/>
                  </a:lnTo>
                  <a:lnTo>
                    <a:pt x="147250" y="491197"/>
                  </a:lnTo>
                  <a:lnTo>
                    <a:pt x="110276" y="467837"/>
                  </a:lnTo>
                  <a:lnTo>
                    <a:pt x="78034" y="442580"/>
                  </a:lnTo>
                  <a:lnTo>
                    <a:pt x="50872" y="415607"/>
                  </a:lnTo>
                  <a:lnTo>
                    <a:pt x="13183" y="357226"/>
                  </a:lnTo>
                  <a:lnTo>
                    <a:pt x="0" y="294132"/>
                  </a:lnTo>
                  <a:close/>
                </a:path>
              </a:pathLst>
            </a:custGeom>
            <a:ln w="19050">
              <a:solidFill>
                <a:srgbClr val="404040"/>
              </a:solidFill>
              <a:prstDash val="sysDot"/>
            </a:ln>
          </p:spPr>
          <p:txBody>
            <a:bodyPr wrap="square" lIns="0" tIns="0" rIns="0" bIns="0" rtlCol="0"/>
            <a:lstStyle/>
            <a:p>
              <a:endParaRPr/>
            </a:p>
          </p:txBody>
        </p:sp>
      </p:grpSp>
      <p:sp>
        <p:nvSpPr>
          <p:cNvPr id="77" name="object 77"/>
          <p:cNvSpPr txBox="1"/>
          <p:nvPr/>
        </p:nvSpPr>
        <p:spPr>
          <a:xfrm>
            <a:off x="6417565" y="3914597"/>
            <a:ext cx="550545" cy="175048"/>
          </a:xfrm>
          <a:prstGeom prst="rect">
            <a:avLst/>
          </a:prstGeom>
        </p:spPr>
        <p:txBody>
          <a:bodyPr vert="horz" wrap="square" lIns="0" tIns="13335" rIns="0" bIns="0" rtlCol="0">
            <a:spAutoFit/>
          </a:bodyPr>
          <a:lstStyle/>
          <a:p>
            <a:pPr>
              <a:spcBef>
                <a:spcPts val="105"/>
              </a:spcBef>
            </a:pPr>
            <a:r>
              <a:rPr sz="1050" spc="-15" dirty="0">
                <a:latin typeface="Meiryo UI"/>
                <a:cs typeface="Meiryo UI"/>
              </a:rPr>
              <a:t>同時実行</a:t>
            </a:r>
            <a:endParaRPr sz="1050">
              <a:latin typeface="Meiryo UI"/>
              <a:cs typeface="Meiryo UI"/>
            </a:endParaRPr>
          </a:p>
        </p:txBody>
      </p:sp>
      <p:sp>
        <p:nvSpPr>
          <p:cNvPr id="79" name="object 79"/>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80" name="object 80"/>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1" name="object 81"/>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93</a:t>
            </a:fld>
            <a:endParaRPr spc="-25" dirty="0"/>
          </a:p>
        </p:txBody>
      </p:sp>
      <p:sp>
        <p:nvSpPr>
          <p:cNvPr id="78" name="object 78"/>
          <p:cNvSpPr txBox="1"/>
          <p:nvPr/>
        </p:nvSpPr>
        <p:spPr>
          <a:xfrm>
            <a:off x="6499860" y="3667125"/>
            <a:ext cx="382905" cy="175048"/>
          </a:xfrm>
          <a:prstGeom prst="rect">
            <a:avLst/>
          </a:prstGeom>
        </p:spPr>
        <p:txBody>
          <a:bodyPr vert="horz" wrap="square" lIns="0" tIns="13335" rIns="0" bIns="0" rtlCol="0">
            <a:spAutoFit/>
          </a:bodyPr>
          <a:lstStyle/>
          <a:p>
            <a:pPr>
              <a:spcBef>
                <a:spcPts val="105"/>
              </a:spcBef>
            </a:pPr>
            <a:r>
              <a:rPr sz="1050" b="1" u="sng" spc="-20" dirty="0">
                <a:uFill>
                  <a:solidFill>
                    <a:srgbClr val="000000"/>
                  </a:solidFill>
                </a:uFill>
                <a:latin typeface="Meiryo UI"/>
                <a:cs typeface="Meiryo UI"/>
              </a:rPr>
              <a:t>HTLC</a:t>
            </a:r>
            <a:endParaRPr sz="1050">
              <a:latin typeface="Meiryo UI"/>
              <a:cs typeface="Meiryo U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4" y="122348"/>
            <a:ext cx="8018780"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25" dirty="0"/>
              <a:t>スイス – </a:t>
            </a:r>
            <a:r>
              <a:rPr sz="2600" dirty="0"/>
              <a:t>SDX</a:t>
            </a:r>
            <a:r>
              <a:rPr sz="2600" spc="-25" dirty="0"/>
              <a:t> </a:t>
            </a:r>
            <a:r>
              <a:rPr sz="2600" dirty="0"/>
              <a:t>(SIX</a:t>
            </a:r>
            <a:r>
              <a:rPr sz="2600" spc="-20" dirty="0"/>
              <a:t> </a:t>
            </a:r>
            <a:r>
              <a:rPr sz="2600" dirty="0"/>
              <a:t>Digital</a:t>
            </a:r>
            <a:r>
              <a:rPr sz="2600" spc="-60" dirty="0"/>
              <a:t> </a:t>
            </a:r>
            <a:r>
              <a:rPr sz="2600" dirty="0"/>
              <a:t>Exchange</a:t>
            </a:r>
            <a:r>
              <a:rPr sz="2600" spc="-35" dirty="0"/>
              <a:t>) -</a:t>
            </a:r>
            <a:endParaRPr sz="2600"/>
          </a:p>
        </p:txBody>
      </p:sp>
      <p:sp>
        <p:nvSpPr>
          <p:cNvPr id="3" name="object 3"/>
          <p:cNvSpPr txBox="1"/>
          <p:nvPr/>
        </p:nvSpPr>
        <p:spPr>
          <a:xfrm>
            <a:off x="1629054" y="1157731"/>
            <a:ext cx="8958580" cy="258404"/>
          </a:xfrm>
          <a:prstGeom prst="rect">
            <a:avLst/>
          </a:prstGeom>
        </p:spPr>
        <p:txBody>
          <a:bodyPr vert="horz" wrap="square" lIns="0" tIns="12065" rIns="0" bIns="0" rtlCol="0">
            <a:spAutoFit/>
          </a:bodyPr>
          <a:lstStyle/>
          <a:p>
            <a:pPr marL="25400">
              <a:spcBef>
                <a:spcPts val="95"/>
              </a:spcBef>
            </a:pPr>
            <a:r>
              <a:rPr sz="1600" spc="-25" dirty="0">
                <a:latin typeface="Meiryo UI"/>
                <a:cs typeface="Meiryo UI"/>
              </a:rPr>
              <a:t>中央証券保管所</a:t>
            </a:r>
            <a:r>
              <a:rPr sz="1600" spc="-20" dirty="0">
                <a:latin typeface="Meiryo UI"/>
                <a:cs typeface="Meiryo UI"/>
              </a:rPr>
              <a:t>のデジタル</a:t>
            </a:r>
            <a:r>
              <a:rPr sz="1600" spc="-25" dirty="0">
                <a:latin typeface="Meiryo UI"/>
                <a:cs typeface="Meiryo UI"/>
              </a:rPr>
              <a:t>版</a:t>
            </a:r>
            <a:r>
              <a:rPr sz="1600" spc="-10" dirty="0">
                <a:latin typeface="Meiryo UI"/>
                <a:cs typeface="Meiryo UI"/>
              </a:rPr>
              <a:t>（SDX)</a:t>
            </a:r>
            <a:r>
              <a:rPr sz="1600" spc="-20" dirty="0">
                <a:latin typeface="Meiryo UI"/>
                <a:cs typeface="Meiryo UI"/>
              </a:rPr>
              <a:t>にお</a:t>
            </a:r>
            <a:r>
              <a:rPr sz="1600" spc="-10" dirty="0">
                <a:latin typeface="Meiryo UI"/>
                <a:cs typeface="Meiryo UI"/>
              </a:rPr>
              <a:t>いて</a:t>
            </a:r>
            <a:r>
              <a:rPr sz="1600" spc="-25" dirty="0">
                <a:latin typeface="Meiryo UI"/>
                <a:cs typeface="Meiryo UI"/>
              </a:rPr>
              <a:t>、</a:t>
            </a:r>
            <a:r>
              <a:rPr sz="1600" spc="-30" dirty="0">
                <a:latin typeface="Meiryo UI"/>
                <a:cs typeface="Meiryo UI"/>
              </a:rPr>
              <a:t>証</a:t>
            </a:r>
            <a:r>
              <a:rPr sz="1600" spc="-20" dirty="0">
                <a:latin typeface="Meiryo UI"/>
                <a:cs typeface="Meiryo UI"/>
              </a:rPr>
              <a:t>券と</a:t>
            </a:r>
            <a:r>
              <a:rPr sz="1600" spc="-25" dirty="0">
                <a:latin typeface="Meiryo UI"/>
                <a:cs typeface="Meiryo UI"/>
              </a:rPr>
              <a:t>法定通貨をデジタルトークン</a:t>
            </a:r>
            <a:r>
              <a:rPr sz="1600" spc="-20" dirty="0">
                <a:latin typeface="Meiryo UI"/>
                <a:cs typeface="Meiryo UI"/>
              </a:rPr>
              <a:t>化</a:t>
            </a:r>
            <a:r>
              <a:rPr sz="1600" spc="-10" dirty="0">
                <a:latin typeface="Meiryo UI"/>
                <a:cs typeface="Meiryo UI"/>
              </a:rPr>
              <a:t>し</a:t>
            </a:r>
            <a:r>
              <a:rPr sz="1600" spc="-25" dirty="0">
                <a:latin typeface="Meiryo UI"/>
                <a:cs typeface="Meiryo UI"/>
              </a:rPr>
              <a:t>、</a:t>
            </a:r>
            <a:r>
              <a:rPr sz="1600" spc="-30" dirty="0">
                <a:latin typeface="Meiryo UI"/>
                <a:cs typeface="Meiryo UI"/>
              </a:rPr>
              <a:t>即</a:t>
            </a:r>
            <a:r>
              <a:rPr sz="1600" spc="-20" dirty="0">
                <a:latin typeface="Meiryo UI"/>
                <a:cs typeface="Meiryo UI"/>
              </a:rPr>
              <a:t>時</a:t>
            </a:r>
            <a:r>
              <a:rPr sz="1600" spc="-25" dirty="0">
                <a:latin typeface="Meiryo UI"/>
                <a:cs typeface="Meiryo UI"/>
              </a:rPr>
              <a:t>決済</a:t>
            </a:r>
            <a:r>
              <a:rPr sz="1600" spc="-10" dirty="0">
                <a:latin typeface="Meiryo UI"/>
                <a:cs typeface="Meiryo UI"/>
              </a:rPr>
              <a:t>（DvP</a:t>
            </a:r>
            <a:r>
              <a:rPr sz="1575" spc="-15" baseline="26455" dirty="0">
                <a:latin typeface="Meiryo UI"/>
                <a:cs typeface="Meiryo UI"/>
              </a:rPr>
              <a:t>※</a:t>
            </a:r>
            <a:r>
              <a:rPr sz="1600" spc="-10" dirty="0">
                <a:latin typeface="Meiryo UI"/>
                <a:cs typeface="Meiryo UI"/>
              </a:rPr>
              <a:t>）</a:t>
            </a:r>
            <a:endParaRPr sz="1600">
              <a:latin typeface="Meiryo UI"/>
              <a:cs typeface="Meiryo UI"/>
            </a:endParaRPr>
          </a:p>
        </p:txBody>
      </p:sp>
      <p:sp>
        <p:nvSpPr>
          <p:cNvPr id="4" name="object 4"/>
          <p:cNvSpPr txBox="1"/>
          <p:nvPr/>
        </p:nvSpPr>
        <p:spPr>
          <a:xfrm>
            <a:off x="1641754" y="1401572"/>
            <a:ext cx="1327150" cy="258404"/>
          </a:xfrm>
          <a:prstGeom prst="rect">
            <a:avLst/>
          </a:prstGeom>
        </p:spPr>
        <p:txBody>
          <a:bodyPr vert="horz" wrap="square" lIns="0" tIns="12065" rIns="0" bIns="0" rtlCol="0">
            <a:spAutoFit/>
          </a:bodyPr>
          <a:lstStyle/>
          <a:p>
            <a:pPr marL="12700">
              <a:spcBef>
                <a:spcPts val="95"/>
              </a:spcBef>
            </a:pPr>
            <a:r>
              <a:rPr sz="1600" spc="-20" dirty="0">
                <a:latin typeface="Meiryo UI"/>
                <a:cs typeface="Meiryo UI"/>
              </a:rPr>
              <a:t>の</a:t>
            </a:r>
            <a:r>
              <a:rPr sz="1600" spc="-25" dirty="0">
                <a:latin typeface="Meiryo UI"/>
                <a:cs typeface="Meiryo UI"/>
              </a:rPr>
              <a:t>実現</a:t>
            </a:r>
            <a:r>
              <a:rPr sz="1600" spc="-20" dirty="0">
                <a:latin typeface="Meiryo UI"/>
                <a:cs typeface="Meiryo UI"/>
              </a:rPr>
              <a:t>を</a:t>
            </a:r>
            <a:r>
              <a:rPr sz="1600" spc="-25" dirty="0">
                <a:latin typeface="Meiryo UI"/>
                <a:cs typeface="Meiryo UI"/>
              </a:rPr>
              <a:t>目指</a:t>
            </a:r>
            <a:r>
              <a:rPr sz="1600" spc="-50" dirty="0">
                <a:latin typeface="Meiryo UI"/>
                <a:cs typeface="Meiryo UI"/>
              </a:rPr>
              <a:t>す</a:t>
            </a:r>
            <a:endParaRPr sz="1600">
              <a:latin typeface="Meiryo UI"/>
              <a:cs typeface="Meiryo UI"/>
            </a:endParaRPr>
          </a:p>
        </p:txBody>
      </p:sp>
      <p:sp>
        <p:nvSpPr>
          <p:cNvPr id="5" name="object 5"/>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5" dirty="0">
                <a:solidFill>
                  <a:srgbClr val="FFFFFF"/>
                </a:solidFill>
                <a:latin typeface="Meiryo UI"/>
                <a:cs typeface="Meiryo UI"/>
              </a:rPr>
              <a:t>SDX</a:t>
            </a:r>
            <a:endParaRPr sz="1600">
              <a:latin typeface="Meiryo UI"/>
              <a:cs typeface="Meiryo UI"/>
            </a:endParaRPr>
          </a:p>
        </p:txBody>
      </p:sp>
      <p:grpSp>
        <p:nvGrpSpPr>
          <p:cNvPr id="6" name="object 6"/>
          <p:cNvGrpSpPr/>
          <p:nvPr/>
        </p:nvGrpSpPr>
        <p:grpSpPr>
          <a:xfrm>
            <a:off x="1531620" y="4020287"/>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601724" y="4536936"/>
            <a:ext cx="833755" cy="771525"/>
            <a:chOff x="458723" y="4536935"/>
            <a:chExt cx="833755" cy="771525"/>
          </a:xfrm>
        </p:grpSpPr>
        <p:pic>
          <p:nvPicPr>
            <p:cNvPr id="13" name="object 13"/>
            <p:cNvPicPr/>
            <p:nvPr/>
          </p:nvPicPr>
          <p:blipFill>
            <a:blip r:embed="rId4" cstate="print"/>
            <a:stretch>
              <a:fillRect/>
            </a:stretch>
          </p:blipFill>
          <p:spPr>
            <a:xfrm>
              <a:off x="458723" y="4536935"/>
              <a:ext cx="833640" cy="771156"/>
            </a:xfrm>
            <a:prstGeom prst="rect">
              <a:avLst/>
            </a:prstGeom>
          </p:spPr>
        </p:pic>
        <p:pic>
          <p:nvPicPr>
            <p:cNvPr id="14" name="object 14"/>
            <p:cNvPicPr/>
            <p:nvPr/>
          </p:nvPicPr>
          <p:blipFill>
            <a:blip r:embed="rId5" cstate="print"/>
            <a:stretch>
              <a:fillRect/>
            </a:stretch>
          </p:blipFill>
          <p:spPr>
            <a:xfrm>
              <a:off x="502919" y="4642078"/>
              <a:ext cx="742200" cy="605053"/>
            </a:xfrm>
            <a:prstGeom prst="rect">
              <a:avLst/>
            </a:prstGeom>
          </p:spPr>
        </p:pic>
      </p:grpSp>
      <p:sp>
        <p:nvSpPr>
          <p:cNvPr id="15" name="object 15"/>
          <p:cNvSpPr txBox="1"/>
          <p:nvPr/>
        </p:nvSpPr>
        <p:spPr>
          <a:xfrm>
            <a:off x="1632204" y="4567429"/>
            <a:ext cx="722630" cy="518091"/>
          </a:xfrm>
          <a:prstGeom prst="rect">
            <a:avLst/>
          </a:prstGeom>
          <a:solidFill>
            <a:srgbClr val="FFFFFF"/>
          </a:solidFill>
          <a:ln w="9525">
            <a:solidFill>
              <a:srgbClr val="7E7E7E"/>
            </a:solidFill>
          </a:ln>
        </p:spPr>
        <p:txBody>
          <a:bodyPr vert="horz" wrap="square" lIns="0" tIns="147320" rIns="0" bIns="0" rtlCol="0">
            <a:spAutoFit/>
          </a:bodyPr>
          <a:lstStyle/>
          <a:p>
            <a:pPr marL="219075">
              <a:spcBef>
                <a:spcPts val="1160"/>
              </a:spcBef>
            </a:pPr>
            <a:r>
              <a:rPr sz="1200" spc="-25" dirty="0">
                <a:latin typeface="Meiryo UI"/>
                <a:cs typeface="Meiryo UI"/>
              </a:rPr>
              <a:t>主な</a:t>
            </a:r>
            <a:endParaRPr sz="1200">
              <a:latin typeface="Meiryo UI"/>
              <a:cs typeface="Meiryo UI"/>
            </a:endParaRPr>
          </a:p>
          <a:p>
            <a:pPr marL="132080"/>
            <a:r>
              <a:rPr sz="1200" spc="-25" dirty="0">
                <a:latin typeface="Meiryo UI"/>
                <a:cs typeface="Meiryo UI"/>
              </a:rPr>
              <a:t>協業先</a:t>
            </a:r>
            <a:endParaRPr sz="1200">
              <a:latin typeface="Meiryo UI"/>
              <a:cs typeface="Meiryo UI"/>
            </a:endParaRPr>
          </a:p>
        </p:txBody>
      </p:sp>
      <p:grpSp>
        <p:nvGrpSpPr>
          <p:cNvPr id="16" name="object 16"/>
          <p:cNvGrpSpPr/>
          <p:nvPr/>
        </p:nvGrpSpPr>
        <p:grpSpPr>
          <a:xfrm>
            <a:off x="1601724" y="5298948"/>
            <a:ext cx="833755" cy="732155"/>
            <a:chOff x="458723" y="5298947"/>
            <a:chExt cx="833755" cy="732155"/>
          </a:xfrm>
        </p:grpSpPr>
        <p:pic>
          <p:nvPicPr>
            <p:cNvPr id="17" name="object 17"/>
            <p:cNvPicPr/>
            <p:nvPr/>
          </p:nvPicPr>
          <p:blipFill>
            <a:blip r:embed="rId6" cstate="print"/>
            <a:stretch>
              <a:fillRect/>
            </a:stretch>
          </p:blipFill>
          <p:spPr>
            <a:xfrm>
              <a:off x="458723" y="5298947"/>
              <a:ext cx="833640" cy="731545"/>
            </a:xfrm>
            <a:prstGeom prst="rect">
              <a:avLst/>
            </a:prstGeom>
          </p:spPr>
        </p:pic>
        <p:pic>
          <p:nvPicPr>
            <p:cNvPr id="18" name="object 18"/>
            <p:cNvPicPr/>
            <p:nvPr/>
          </p:nvPicPr>
          <p:blipFill>
            <a:blip r:embed="rId7" cstate="print"/>
            <a:stretch>
              <a:fillRect/>
            </a:stretch>
          </p:blipFill>
          <p:spPr>
            <a:xfrm>
              <a:off x="547115" y="5384291"/>
              <a:ext cx="652284" cy="605053"/>
            </a:xfrm>
            <a:prstGeom prst="rect">
              <a:avLst/>
            </a:prstGeom>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ln w="9525">
              <a:solidFill>
                <a:srgbClr val="7E7E7E"/>
              </a:solidFill>
            </a:ln>
          </p:spPr>
          <p:txBody>
            <a:bodyPr wrap="square" lIns="0" tIns="0" rIns="0" bIns="0" rtlCol="0"/>
            <a:lstStyle/>
            <a:p>
              <a:endParaRPr/>
            </a:p>
          </p:txBody>
        </p:sp>
      </p:grpSp>
      <p:sp>
        <p:nvSpPr>
          <p:cNvPr id="20" name="object 20"/>
          <p:cNvSpPr txBox="1"/>
          <p:nvPr/>
        </p:nvSpPr>
        <p:spPr>
          <a:xfrm>
            <a:off x="1643063" y="5334190"/>
            <a:ext cx="713105" cy="493724"/>
          </a:xfrm>
          <a:prstGeom prst="rect">
            <a:avLst/>
          </a:prstGeom>
          <a:solidFill>
            <a:srgbClr val="FFFFFF"/>
          </a:solidFill>
        </p:spPr>
        <p:txBody>
          <a:bodyPr vert="horz" wrap="square" lIns="0" tIns="123189" rIns="0" bIns="0" rtlCol="0">
            <a:spAutoFit/>
          </a:bodyPr>
          <a:lstStyle/>
          <a:p>
            <a:pPr marL="165100">
              <a:spcBef>
                <a:spcPts val="969"/>
              </a:spcBef>
            </a:pPr>
            <a:r>
              <a:rPr sz="1200" spc="-20" dirty="0">
                <a:latin typeface="Meiryo UI"/>
                <a:cs typeface="Meiryo UI"/>
              </a:rPr>
              <a:t>ユース</a:t>
            </a:r>
            <a:endParaRPr sz="1200">
              <a:latin typeface="Meiryo UI"/>
              <a:cs typeface="Meiryo UI"/>
            </a:endParaRPr>
          </a:p>
          <a:p>
            <a:pPr marL="168275"/>
            <a:r>
              <a:rPr sz="1200" spc="-20" dirty="0">
                <a:latin typeface="Meiryo UI"/>
                <a:cs typeface="Meiryo UI"/>
              </a:rPr>
              <a:t>ケース</a:t>
            </a:r>
            <a:endParaRPr sz="1200">
              <a:latin typeface="Meiryo UI"/>
              <a:cs typeface="Meiryo UI"/>
            </a:endParaRPr>
          </a:p>
        </p:txBody>
      </p:sp>
      <p:sp>
        <p:nvSpPr>
          <p:cNvPr id="21" name="object 21"/>
          <p:cNvSpPr txBox="1"/>
          <p:nvPr/>
        </p:nvSpPr>
        <p:spPr>
          <a:xfrm>
            <a:off x="2470150" y="3124658"/>
            <a:ext cx="330200" cy="228909"/>
          </a:xfrm>
          <a:prstGeom prst="rect">
            <a:avLst/>
          </a:prstGeom>
        </p:spPr>
        <p:txBody>
          <a:bodyPr vert="horz" wrap="square" lIns="0" tIns="13335" rIns="0" bIns="0" rtlCol="0">
            <a:spAutoFit/>
          </a:bodyPr>
          <a:lstStyle/>
          <a:p>
            <a:pPr marL="12700">
              <a:spcBef>
                <a:spcPts val="105"/>
              </a:spcBef>
            </a:pPr>
            <a:r>
              <a:rPr sz="1400" spc="-25" dirty="0">
                <a:latin typeface="Meiryo UI"/>
                <a:cs typeface="Meiryo UI"/>
              </a:rPr>
              <a:t>SIX</a:t>
            </a:r>
            <a:endParaRPr sz="1400">
              <a:latin typeface="Meiryo UI"/>
              <a:cs typeface="Meiryo UI"/>
            </a:endParaRPr>
          </a:p>
        </p:txBody>
      </p:sp>
      <p:grpSp>
        <p:nvGrpSpPr>
          <p:cNvPr id="22" name="object 22"/>
          <p:cNvGrpSpPr/>
          <p:nvPr/>
        </p:nvGrpSpPr>
        <p:grpSpPr>
          <a:xfrm>
            <a:off x="1569720" y="2985311"/>
            <a:ext cx="894715" cy="542925"/>
            <a:chOff x="426719" y="2985310"/>
            <a:chExt cx="894715" cy="542925"/>
          </a:xfrm>
        </p:grpSpPr>
        <p:pic>
          <p:nvPicPr>
            <p:cNvPr id="23" name="object 23"/>
            <p:cNvPicPr/>
            <p:nvPr/>
          </p:nvPicPr>
          <p:blipFill>
            <a:blip r:embed="rId2" cstate="print"/>
            <a:stretch>
              <a:fillRect/>
            </a:stretch>
          </p:blipFill>
          <p:spPr>
            <a:xfrm>
              <a:off x="467785" y="2985310"/>
              <a:ext cx="815518" cy="542846"/>
            </a:xfrm>
            <a:prstGeom prst="rect">
              <a:avLst/>
            </a:prstGeom>
          </p:spPr>
        </p:pic>
        <p:pic>
          <p:nvPicPr>
            <p:cNvPr id="24" name="object 24"/>
            <p:cNvPicPr/>
            <p:nvPr/>
          </p:nvPicPr>
          <p:blipFill>
            <a:blip r:embed="rId8" cstate="print"/>
            <a:stretch>
              <a:fillRect/>
            </a:stretch>
          </p:blipFill>
          <p:spPr>
            <a:xfrm>
              <a:off x="426719" y="3063201"/>
              <a:ext cx="894575" cy="422186"/>
            </a:xfrm>
            <a:prstGeom prst="rect">
              <a:avLst/>
            </a:prstGeom>
          </p:spPr>
        </p:pic>
      </p:grpSp>
      <p:sp>
        <p:nvSpPr>
          <p:cNvPr id="25" name="object 25"/>
          <p:cNvSpPr txBox="1"/>
          <p:nvPr/>
        </p:nvSpPr>
        <p:spPr>
          <a:xfrm>
            <a:off x="1632204" y="2997708"/>
            <a:ext cx="722630" cy="323807"/>
          </a:xfrm>
          <a:prstGeom prst="rect">
            <a:avLst/>
          </a:prstGeom>
          <a:solidFill>
            <a:srgbClr val="FFFFFF"/>
          </a:solidFill>
          <a:ln w="9525">
            <a:solidFill>
              <a:srgbClr val="7E7E7E"/>
            </a:solidFill>
          </a:ln>
        </p:spPr>
        <p:txBody>
          <a:bodyPr vert="horz" wrap="square" lIns="0" tIns="137795" rIns="0" bIns="0" rtlCol="0">
            <a:spAutoFit/>
          </a:bodyPr>
          <a:lstStyle/>
          <a:p>
            <a:pPr marL="55880">
              <a:spcBef>
                <a:spcPts val="1085"/>
              </a:spcBef>
            </a:pPr>
            <a:r>
              <a:rPr sz="1200" spc="-15" dirty="0">
                <a:latin typeface="Meiryo UI"/>
                <a:cs typeface="Meiryo UI"/>
              </a:rPr>
              <a:t>管理主体</a:t>
            </a:r>
            <a:endParaRPr sz="1200">
              <a:latin typeface="Meiryo UI"/>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36234" y="1402373"/>
            <a:ext cx="5297170" cy="1784350"/>
          </a:xfrm>
          <a:prstGeom prst="rect">
            <a:avLst/>
          </a:prstGeom>
        </p:spPr>
        <p:txBody>
          <a:bodyPr vert="horz" wrap="square" lIns="0" tIns="67945" rIns="0" bIns="0" rtlCol="0">
            <a:spAutoFit/>
          </a:bodyPr>
          <a:lstStyle/>
          <a:p>
            <a:pPr marL="3288665">
              <a:spcBef>
                <a:spcPts val="535"/>
              </a:spcBef>
            </a:pPr>
            <a:r>
              <a:rPr sz="1000" dirty="0">
                <a:latin typeface="Meiryo UI"/>
                <a:cs typeface="Meiryo UI"/>
              </a:rPr>
              <a:t>※DvP:</a:t>
            </a:r>
            <a:r>
              <a:rPr sz="1000" spc="-25" dirty="0">
                <a:latin typeface="Meiryo UI"/>
                <a:cs typeface="Meiryo UI"/>
              </a:rPr>
              <a:t> </a:t>
            </a:r>
            <a:r>
              <a:rPr sz="1000" dirty="0">
                <a:latin typeface="Meiryo UI"/>
                <a:cs typeface="Meiryo UI"/>
              </a:rPr>
              <a:t>Delivery</a:t>
            </a:r>
            <a:r>
              <a:rPr sz="1000" spc="-40" dirty="0">
                <a:latin typeface="Meiryo UI"/>
                <a:cs typeface="Meiryo UI"/>
              </a:rPr>
              <a:t> </a:t>
            </a:r>
            <a:r>
              <a:rPr sz="1000" dirty="0">
                <a:latin typeface="Meiryo UI"/>
                <a:cs typeface="Meiryo UI"/>
              </a:rPr>
              <a:t>vs</a:t>
            </a:r>
            <a:r>
              <a:rPr sz="1000" spc="-30" dirty="0">
                <a:latin typeface="Meiryo UI"/>
                <a:cs typeface="Meiryo UI"/>
              </a:rPr>
              <a:t> </a:t>
            </a:r>
            <a:r>
              <a:rPr sz="1000" spc="-10" dirty="0">
                <a:latin typeface="Meiryo UI"/>
                <a:cs typeface="Meiryo UI"/>
              </a:rPr>
              <a:t>Payment</a:t>
            </a:r>
            <a:endParaRPr sz="1000">
              <a:latin typeface="Meiryo UI"/>
              <a:cs typeface="Meiryo UI"/>
            </a:endParaRPr>
          </a:p>
          <a:p>
            <a:pPr marL="191135" marR="27305" indent="-179070">
              <a:spcBef>
                <a:spcPts val="620"/>
              </a:spcBef>
              <a:buFont typeface="Arial"/>
              <a:buChar char="•"/>
              <a:tabLst>
                <a:tab pos="191770" algn="l"/>
              </a:tabLst>
            </a:pPr>
            <a:r>
              <a:rPr sz="1400" dirty="0">
                <a:latin typeface="Meiryo UI"/>
                <a:cs typeface="Meiryo UI"/>
              </a:rPr>
              <a:t>中央証券保管所</a:t>
            </a:r>
            <a:r>
              <a:rPr sz="1400" spc="-10" dirty="0">
                <a:latin typeface="Meiryo UI"/>
                <a:cs typeface="Meiryo UI"/>
              </a:rPr>
              <a:t>（CSD）</a:t>
            </a:r>
            <a:r>
              <a:rPr sz="1400" spc="-15" dirty="0">
                <a:latin typeface="Meiryo UI"/>
                <a:cs typeface="Meiryo UI"/>
              </a:rPr>
              <a:t>のデジタル版</a:t>
            </a:r>
            <a:r>
              <a:rPr sz="1400" spc="-10" dirty="0">
                <a:latin typeface="Meiryo UI"/>
                <a:cs typeface="Meiryo UI"/>
              </a:rPr>
              <a:t>（SDX</a:t>
            </a:r>
            <a:r>
              <a:rPr sz="1400" spc="-15" dirty="0">
                <a:latin typeface="Meiryo UI"/>
                <a:cs typeface="Meiryo UI"/>
              </a:rPr>
              <a:t>)を構築し、デジタル化さ</a:t>
            </a:r>
            <a:r>
              <a:rPr sz="1400" spc="-20" dirty="0">
                <a:latin typeface="Meiryo UI"/>
                <a:cs typeface="Meiryo UI"/>
              </a:rPr>
              <a:t>れた証券と資金決済を即時同時に実行する</a:t>
            </a:r>
            <a:r>
              <a:rPr sz="1400" spc="-10" dirty="0">
                <a:latin typeface="Meiryo UI"/>
                <a:cs typeface="Meiryo UI"/>
              </a:rPr>
              <a:t>（DvP</a:t>
            </a:r>
            <a:r>
              <a:rPr sz="1400" spc="-20" dirty="0">
                <a:latin typeface="Meiryo UI"/>
                <a:cs typeface="Meiryo UI"/>
              </a:rPr>
              <a:t>)を実現</a:t>
            </a:r>
            <a:endParaRPr sz="1400">
              <a:latin typeface="Meiryo UI"/>
              <a:cs typeface="Meiryo UI"/>
            </a:endParaRPr>
          </a:p>
          <a:p>
            <a:pPr marL="191135" indent="-179070">
              <a:spcBef>
                <a:spcPts val="300"/>
              </a:spcBef>
              <a:buFont typeface="Arial"/>
              <a:buChar char="•"/>
              <a:tabLst>
                <a:tab pos="191770" algn="l"/>
              </a:tabLst>
            </a:pPr>
            <a:r>
              <a:rPr sz="1400" spc="-5" dirty="0">
                <a:latin typeface="Meiryo UI"/>
                <a:cs typeface="Meiryo UI"/>
              </a:rPr>
              <a:t>スイス国立銀行</a:t>
            </a:r>
            <a:r>
              <a:rPr sz="1400" spc="-10" dirty="0">
                <a:latin typeface="Meiryo UI"/>
                <a:cs typeface="Meiryo UI"/>
              </a:rPr>
              <a:t>（SNB）</a:t>
            </a:r>
            <a:r>
              <a:rPr sz="1400" spc="-20" dirty="0">
                <a:latin typeface="Meiryo UI"/>
                <a:cs typeface="Meiryo UI"/>
              </a:rPr>
              <a:t>との協働により、</a:t>
            </a:r>
            <a:r>
              <a:rPr sz="1400" spc="-10" dirty="0">
                <a:latin typeface="Meiryo UI"/>
                <a:cs typeface="Meiryo UI"/>
              </a:rPr>
              <a:t>CBDC</a:t>
            </a:r>
            <a:r>
              <a:rPr sz="1400" spc="-20" dirty="0">
                <a:latin typeface="Meiryo UI"/>
                <a:cs typeface="Meiryo UI"/>
              </a:rPr>
              <a:t>の発行も志向</a:t>
            </a:r>
            <a:endParaRPr sz="1400">
              <a:latin typeface="Meiryo UI"/>
              <a:cs typeface="Meiryo UI"/>
            </a:endParaRPr>
          </a:p>
          <a:p>
            <a:pPr marL="191135" indent="-179070">
              <a:spcBef>
                <a:spcPts val="910"/>
              </a:spcBef>
              <a:buFont typeface="Arial"/>
              <a:buChar char="•"/>
              <a:tabLst>
                <a:tab pos="191770" algn="l"/>
              </a:tabLst>
            </a:pPr>
            <a:r>
              <a:rPr sz="1400" spc="-15" dirty="0">
                <a:latin typeface="Meiryo UI"/>
                <a:cs typeface="Meiryo UI"/>
              </a:rPr>
              <a:t>公正な金融市場の実現： 多様な投資家層の取り込み</a:t>
            </a:r>
            <a:endParaRPr sz="1400">
              <a:latin typeface="Meiryo UI"/>
              <a:cs typeface="Meiryo UI"/>
            </a:endParaRPr>
          </a:p>
          <a:p>
            <a:pPr marL="191135" marR="5080" indent="-178435">
              <a:spcBef>
                <a:spcPts val="300"/>
              </a:spcBef>
              <a:buFont typeface="Arial"/>
              <a:buChar char="•"/>
              <a:tabLst>
                <a:tab pos="191770" algn="l"/>
              </a:tabLst>
            </a:pPr>
            <a:r>
              <a:rPr sz="1400" spc="75" dirty="0">
                <a:latin typeface="Meiryo UI"/>
                <a:cs typeface="Meiryo UI"/>
              </a:rPr>
              <a:t>即時決済： </a:t>
            </a:r>
            <a:r>
              <a:rPr sz="1400" dirty="0">
                <a:latin typeface="Meiryo UI"/>
                <a:cs typeface="Meiryo UI"/>
              </a:rPr>
              <a:t>CBDC(</a:t>
            </a:r>
            <a:r>
              <a:rPr sz="1400" spc="-20" dirty="0">
                <a:latin typeface="Meiryo UI"/>
                <a:cs typeface="Meiryo UI"/>
              </a:rPr>
              <a:t>ホールセール)と証券トークンのカウンターパーティリス</a:t>
            </a:r>
            <a:r>
              <a:rPr sz="1400" spc="-15" dirty="0">
                <a:latin typeface="Meiryo UI"/>
                <a:cs typeface="Meiryo UI"/>
              </a:rPr>
              <a:t>クを回避できる</a:t>
            </a:r>
            <a:r>
              <a:rPr sz="1400" spc="-10" dirty="0">
                <a:latin typeface="Meiryo UI"/>
                <a:cs typeface="Meiryo UI"/>
              </a:rPr>
              <a:t>DvP</a:t>
            </a:r>
            <a:r>
              <a:rPr sz="1400" spc="-25" dirty="0">
                <a:latin typeface="Meiryo UI"/>
                <a:cs typeface="Meiryo UI"/>
              </a:rPr>
              <a:t>を実現</a:t>
            </a:r>
            <a:endParaRPr sz="1400">
              <a:latin typeface="Meiryo UI"/>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2470150" y="5521248"/>
            <a:ext cx="1236980" cy="228268"/>
          </a:xfrm>
          <a:prstGeom prst="rect">
            <a:avLst/>
          </a:prstGeom>
        </p:spPr>
        <p:txBody>
          <a:bodyPr vert="horz" wrap="square" lIns="0" tIns="12700" rIns="0" bIns="0" rtlCol="0">
            <a:spAutoFit/>
          </a:bodyPr>
          <a:lstStyle/>
          <a:p>
            <a:pPr marL="12700">
              <a:spcBef>
                <a:spcPts val="100"/>
              </a:spcBef>
            </a:pPr>
            <a:r>
              <a:rPr sz="1400" spc="-5" dirty="0">
                <a:latin typeface="Meiryo UI"/>
                <a:cs typeface="Meiryo UI"/>
              </a:rPr>
              <a:t>証券決済(</a:t>
            </a:r>
            <a:r>
              <a:rPr sz="1400" spc="-10" dirty="0">
                <a:latin typeface="Meiryo UI"/>
                <a:cs typeface="Meiryo UI"/>
              </a:rPr>
              <a:t>DvP)</a:t>
            </a:r>
            <a:endParaRPr sz="1400">
              <a:latin typeface="Meiryo UI"/>
              <a:cs typeface="Meiryo UI"/>
            </a:endParaRPr>
          </a:p>
        </p:txBody>
      </p:sp>
      <p:sp>
        <p:nvSpPr>
          <p:cNvPr id="32" name="object 32"/>
          <p:cNvSpPr txBox="1"/>
          <p:nvPr/>
        </p:nvSpPr>
        <p:spPr>
          <a:xfrm>
            <a:off x="4998211" y="4277359"/>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3" name="object 33"/>
          <p:cNvSpPr/>
          <p:nvPr/>
        </p:nvSpPr>
        <p:spPr>
          <a:xfrm>
            <a:off x="5292852" y="3264409"/>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p>
        </p:txBody>
      </p:sp>
      <p:sp>
        <p:nvSpPr>
          <p:cNvPr id="34" name="object 34"/>
          <p:cNvSpPr txBox="1"/>
          <p:nvPr/>
        </p:nvSpPr>
        <p:spPr>
          <a:xfrm>
            <a:off x="8172705" y="3400425"/>
            <a:ext cx="2611755" cy="2274570"/>
          </a:xfrm>
          <a:prstGeom prst="rect">
            <a:avLst/>
          </a:prstGeom>
        </p:spPr>
        <p:txBody>
          <a:bodyPr vert="horz" wrap="square" lIns="0" tIns="13335" rIns="0" bIns="0" rtlCol="0">
            <a:spAutoFit/>
          </a:bodyPr>
          <a:lstStyle/>
          <a:p>
            <a:pPr marL="190500" marR="82550" indent="-178435">
              <a:spcBef>
                <a:spcPts val="105"/>
              </a:spcBef>
              <a:buFont typeface="Arial"/>
              <a:buChar char="•"/>
              <a:tabLst>
                <a:tab pos="191135" algn="l"/>
              </a:tabLst>
            </a:pPr>
            <a:r>
              <a:rPr sz="1400" spc="-10" dirty="0">
                <a:latin typeface="Meiryo UI"/>
                <a:cs typeface="Meiryo UI"/>
              </a:rPr>
              <a:t>SDX</a:t>
            </a:r>
            <a:r>
              <a:rPr sz="1400" spc="-20" dirty="0">
                <a:latin typeface="Meiryo UI"/>
                <a:cs typeface="Meiryo UI"/>
              </a:rPr>
              <a:t>プラットフォーム上で証券トークンを発行</a:t>
            </a:r>
            <a:endParaRPr sz="1400">
              <a:latin typeface="Meiryo UI"/>
              <a:cs typeface="Meiryo UI"/>
            </a:endParaRPr>
          </a:p>
          <a:p>
            <a:pPr marL="190500" marR="5080" indent="-178435">
              <a:spcBef>
                <a:spcPts val="295"/>
              </a:spcBef>
              <a:buFont typeface="Arial"/>
              <a:buChar char="•"/>
              <a:tabLst>
                <a:tab pos="191135" algn="l"/>
              </a:tabLst>
            </a:pPr>
            <a:r>
              <a:rPr sz="1400" spc="-10" dirty="0">
                <a:latin typeface="Meiryo UI"/>
                <a:cs typeface="Meiryo UI"/>
              </a:rPr>
              <a:t>SDX加盟企業（</a:t>
            </a:r>
            <a:r>
              <a:rPr sz="1400" spc="-15" dirty="0">
                <a:latin typeface="Meiryo UI"/>
                <a:cs typeface="Meiryo UI"/>
              </a:rPr>
              <a:t>証券会社等</a:t>
            </a:r>
            <a:r>
              <a:rPr sz="1400" spc="-50" dirty="0">
                <a:latin typeface="Meiryo UI"/>
                <a:cs typeface="Meiryo UI"/>
              </a:rPr>
              <a:t>）</a:t>
            </a:r>
            <a:r>
              <a:rPr sz="1400" spc="-20" dirty="0">
                <a:latin typeface="Meiryo UI"/>
                <a:cs typeface="Meiryo UI"/>
              </a:rPr>
              <a:t>に口座保有するユーザーは加盟企</a:t>
            </a:r>
            <a:r>
              <a:rPr sz="1400" spc="-10" dirty="0">
                <a:latin typeface="Meiryo UI"/>
                <a:cs typeface="Meiryo UI"/>
              </a:rPr>
              <a:t>業を通じて取引を実施</a:t>
            </a:r>
            <a:endParaRPr sz="1400">
              <a:latin typeface="Meiryo UI"/>
              <a:cs typeface="Meiryo UI"/>
            </a:endParaRPr>
          </a:p>
          <a:p>
            <a:pPr marL="190500" marR="97155" indent="-178435">
              <a:spcBef>
                <a:spcPts val="305"/>
              </a:spcBef>
              <a:buFont typeface="Arial"/>
              <a:buChar char="•"/>
              <a:tabLst>
                <a:tab pos="191135" algn="l"/>
              </a:tabLst>
            </a:pPr>
            <a:r>
              <a:rPr sz="1400" spc="-15" dirty="0">
                <a:latin typeface="Meiryo UI"/>
                <a:cs typeface="Meiryo UI"/>
              </a:rPr>
              <a:t>ユーザーの秘密鍵は</a:t>
            </a:r>
            <a:r>
              <a:rPr sz="1400" spc="-10" dirty="0">
                <a:latin typeface="Meiryo UI"/>
                <a:cs typeface="Meiryo UI"/>
              </a:rPr>
              <a:t>SDX</a:t>
            </a:r>
            <a:r>
              <a:rPr sz="1400" spc="-25" dirty="0">
                <a:latin typeface="Meiryo UI"/>
                <a:cs typeface="Meiryo UI"/>
              </a:rPr>
              <a:t>加盟企</a:t>
            </a:r>
            <a:r>
              <a:rPr sz="1400" spc="-15" dirty="0">
                <a:latin typeface="Meiryo UI"/>
                <a:cs typeface="Meiryo UI"/>
              </a:rPr>
              <a:t>業が管理する形態</a:t>
            </a:r>
            <a:endParaRPr sz="1400">
              <a:latin typeface="Meiryo UI"/>
              <a:cs typeface="Meiryo UI"/>
            </a:endParaRPr>
          </a:p>
          <a:p>
            <a:pPr marL="190500" marR="91440" indent="-178435">
              <a:spcBef>
                <a:spcPts val="300"/>
              </a:spcBef>
              <a:buFont typeface="Arial"/>
              <a:buChar char="•"/>
              <a:tabLst>
                <a:tab pos="191135" algn="l"/>
              </a:tabLst>
            </a:pPr>
            <a:r>
              <a:rPr sz="1400" spc="-10" dirty="0">
                <a:latin typeface="Meiryo UI"/>
                <a:cs typeface="Meiryo UI"/>
              </a:rPr>
              <a:t>DLT</a:t>
            </a:r>
            <a:r>
              <a:rPr sz="1400" spc="-20" dirty="0">
                <a:latin typeface="Meiryo UI"/>
                <a:cs typeface="Meiryo UI"/>
              </a:rPr>
              <a:t>メンバーのノード間取引状況</a:t>
            </a:r>
            <a:r>
              <a:rPr sz="1400" spc="-10" dirty="0">
                <a:latin typeface="Meiryo UI"/>
                <a:cs typeface="Meiryo UI"/>
              </a:rPr>
              <a:t>は適切な権限保有者（</a:t>
            </a:r>
            <a:r>
              <a:rPr sz="1400" spc="-25" dirty="0">
                <a:latin typeface="Meiryo UI"/>
                <a:cs typeface="Meiryo UI"/>
              </a:rPr>
              <a:t>規制当</a:t>
            </a:r>
            <a:r>
              <a:rPr sz="1400" dirty="0">
                <a:latin typeface="Meiryo UI"/>
                <a:cs typeface="Meiryo UI"/>
              </a:rPr>
              <a:t>局等）</a:t>
            </a:r>
            <a:r>
              <a:rPr sz="1400" spc="-15" dirty="0">
                <a:latin typeface="Meiryo UI"/>
                <a:cs typeface="Meiryo UI"/>
              </a:rPr>
              <a:t>によって常時監視される</a:t>
            </a:r>
            <a:endParaRPr sz="1400">
              <a:latin typeface="Meiryo UI"/>
              <a:cs typeface="Meiryo UI"/>
            </a:endParaRPr>
          </a:p>
        </p:txBody>
      </p:sp>
      <p:sp>
        <p:nvSpPr>
          <p:cNvPr id="35" name="object 35"/>
          <p:cNvSpPr txBox="1"/>
          <p:nvPr/>
        </p:nvSpPr>
        <p:spPr>
          <a:xfrm>
            <a:off x="4998211" y="6245453"/>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補足</a:t>
            </a:r>
            <a:endParaRPr sz="1200">
              <a:latin typeface="Meiryo UI"/>
              <a:cs typeface="Meiryo UI"/>
            </a:endParaRPr>
          </a:p>
        </p:txBody>
      </p:sp>
      <p:sp>
        <p:nvSpPr>
          <p:cNvPr id="36" name="object 36"/>
          <p:cNvSpPr/>
          <p:nvPr/>
        </p:nvSpPr>
        <p:spPr>
          <a:xfrm>
            <a:off x="5292852" y="6111240"/>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p>
        </p:txBody>
      </p:sp>
      <p:pic>
        <p:nvPicPr>
          <p:cNvPr id="37" name="object 37"/>
          <p:cNvPicPr/>
          <p:nvPr/>
        </p:nvPicPr>
        <p:blipFill>
          <a:blip r:embed="rId9" cstate="print"/>
          <a:stretch>
            <a:fillRect/>
          </a:stretch>
        </p:blipFill>
        <p:spPr>
          <a:xfrm>
            <a:off x="2208275" y="2101595"/>
            <a:ext cx="1898904" cy="742188"/>
          </a:xfrm>
          <a:prstGeom prst="rect">
            <a:avLst/>
          </a:prstGeom>
        </p:spPr>
      </p:pic>
      <p:grpSp>
        <p:nvGrpSpPr>
          <p:cNvPr id="38" name="object 38"/>
          <p:cNvGrpSpPr/>
          <p:nvPr/>
        </p:nvGrpSpPr>
        <p:grpSpPr>
          <a:xfrm>
            <a:off x="1597151" y="5961889"/>
            <a:ext cx="867410" cy="732155"/>
            <a:chOff x="454151" y="5961888"/>
            <a:chExt cx="867410" cy="732155"/>
          </a:xfrm>
        </p:grpSpPr>
        <p:pic>
          <p:nvPicPr>
            <p:cNvPr id="39" name="object 39"/>
            <p:cNvPicPr/>
            <p:nvPr/>
          </p:nvPicPr>
          <p:blipFill>
            <a:blip r:embed="rId6" cstate="print"/>
            <a:stretch>
              <a:fillRect/>
            </a:stretch>
          </p:blipFill>
          <p:spPr>
            <a:xfrm>
              <a:off x="470915" y="5961888"/>
              <a:ext cx="833640" cy="731545"/>
            </a:xfrm>
            <a:prstGeom prst="rect">
              <a:avLst/>
            </a:prstGeom>
          </p:spPr>
        </p:pic>
        <p:pic>
          <p:nvPicPr>
            <p:cNvPr id="40" name="object 40"/>
            <p:cNvPicPr/>
            <p:nvPr/>
          </p:nvPicPr>
          <p:blipFill>
            <a:blip r:embed="rId10" cstate="print"/>
            <a:stretch>
              <a:fillRect/>
            </a:stretch>
          </p:blipFill>
          <p:spPr>
            <a:xfrm>
              <a:off x="454151" y="6138672"/>
              <a:ext cx="867143" cy="422186"/>
            </a:xfrm>
            <a:prstGeom prst="rect">
              <a:avLst/>
            </a:prstGeom>
          </p:spPr>
        </p:pic>
        <p:sp>
          <p:nvSpPr>
            <p:cNvPr id="41" name="object 41"/>
            <p:cNvSpPr/>
            <p:nvPr/>
          </p:nvSpPr>
          <p:spPr>
            <a:xfrm>
              <a:off x="501395" y="5992368"/>
              <a:ext cx="722630" cy="620395"/>
            </a:xfrm>
            <a:custGeom>
              <a:avLst/>
              <a:gdLst/>
              <a:ahLst/>
              <a:cxnLst/>
              <a:rect l="l" t="t" r="r" b="b"/>
              <a:pathLst>
                <a:path w="722630" h="620395">
                  <a:moveTo>
                    <a:pt x="0" y="620267"/>
                  </a:moveTo>
                  <a:lnTo>
                    <a:pt x="722376" y="620267"/>
                  </a:lnTo>
                  <a:lnTo>
                    <a:pt x="722376" y="0"/>
                  </a:lnTo>
                  <a:lnTo>
                    <a:pt x="0" y="0"/>
                  </a:lnTo>
                  <a:lnTo>
                    <a:pt x="0" y="620267"/>
                  </a:lnTo>
                  <a:close/>
                </a:path>
              </a:pathLst>
            </a:custGeom>
            <a:ln w="9524">
              <a:solidFill>
                <a:srgbClr val="7E7E7E"/>
              </a:solidFill>
            </a:ln>
          </p:spPr>
          <p:txBody>
            <a:bodyPr wrap="square" lIns="0" tIns="0" rIns="0" bIns="0" rtlCol="0"/>
            <a:lstStyle/>
            <a:p>
              <a:endParaRPr/>
            </a:p>
          </p:txBody>
        </p:sp>
      </p:grpSp>
      <p:sp>
        <p:nvSpPr>
          <p:cNvPr id="42" name="object 42"/>
          <p:cNvSpPr txBox="1"/>
          <p:nvPr/>
        </p:nvSpPr>
        <p:spPr>
          <a:xfrm>
            <a:off x="1643063" y="5975794"/>
            <a:ext cx="713105" cy="433452"/>
          </a:xfrm>
          <a:prstGeom prst="rect">
            <a:avLst/>
          </a:prstGeom>
          <a:solidFill>
            <a:srgbClr val="FFFFFF"/>
          </a:solidFill>
        </p:spPr>
        <p:txBody>
          <a:bodyPr vert="horz" wrap="square" lIns="0" tIns="2540" rIns="0" bIns="0" rtlCol="0">
            <a:spAutoFit/>
          </a:bodyPr>
          <a:lstStyle/>
          <a:p>
            <a:pPr>
              <a:spcBef>
                <a:spcPts val="20"/>
              </a:spcBef>
            </a:pPr>
            <a:endParaRPr sz="1600">
              <a:latin typeface="Times New Roman"/>
              <a:cs typeface="Times New Roman"/>
            </a:endParaRPr>
          </a:p>
          <a:p>
            <a:pPr marL="71120"/>
            <a:r>
              <a:rPr sz="1200" spc="-15" dirty="0">
                <a:latin typeface="Meiryo UI"/>
                <a:cs typeface="Meiryo UI"/>
              </a:rPr>
              <a:t>ステータス</a:t>
            </a:r>
            <a:endParaRPr sz="1200">
              <a:latin typeface="Meiryo UI"/>
              <a:cs typeface="Meiryo UI"/>
            </a:endParaRPr>
          </a:p>
        </p:txBody>
      </p:sp>
      <p:sp>
        <p:nvSpPr>
          <p:cNvPr id="43" name="object 43"/>
          <p:cNvSpPr txBox="1"/>
          <p:nvPr/>
        </p:nvSpPr>
        <p:spPr>
          <a:xfrm>
            <a:off x="2482342" y="6093053"/>
            <a:ext cx="2242185" cy="421640"/>
          </a:xfrm>
          <a:prstGeom prst="rect">
            <a:avLst/>
          </a:prstGeom>
        </p:spPr>
        <p:txBody>
          <a:bodyPr vert="horz" wrap="square" lIns="0" tIns="12700" rIns="0" bIns="0" rtlCol="0">
            <a:spAutoFit/>
          </a:bodyPr>
          <a:lstStyle/>
          <a:p>
            <a:pPr marL="12700">
              <a:lnSpc>
                <a:spcPts val="1680"/>
              </a:lnSpc>
              <a:spcBef>
                <a:spcPts val="100"/>
              </a:spcBef>
            </a:pPr>
            <a:r>
              <a:rPr sz="1400" spc="-15" dirty="0">
                <a:latin typeface="Meiryo UI"/>
                <a:cs typeface="Meiryo UI"/>
              </a:rPr>
              <a:t>実運用に向けて開発中</a:t>
            </a:r>
            <a:endParaRPr sz="1400">
              <a:latin typeface="Meiryo UI"/>
              <a:cs typeface="Meiryo UI"/>
            </a:endParaRPr>
          </a:p>
          <a:p>
            <a:pPr marL="12700">
              <a:lnSpc>
                <a:spcPts val="1440"/>
              </a:lnSpc>
            </a:pPr>
            <a:r>
              <a:rPr sz="1200" spc="-10" dirty="0">
                <a:latin typeface="Meiryo UI"/>
                <a:cs typeface="Meiryo UI"/>
              </a:rPr>
              <a:t>(2020</a:t>
            </a:r>
            <a:r>
              <a:rPr sz="1200" dirty="0">
                <a:latin typeface="Meiryo UI"/>
                <a:cs typeface="Meiryo UI"/>
              </a:rPr>
              <a:t>年第</a:t>
            </a:r>
            <a:r>
              <a:rPr sz="1200" spc="-10" dirty="0">
                <a:latin typeface="Meiryo UI"/>
                <a:cs typeface="Meiryo UI"/>
              </a:rPr>
              <a:t>4</a:t>
            </a:r>
            <a:r>
              <a:rPr sz="1200" spc="-5" dirty="0">
                <a:latin typeface="Meiryo UI"/>
                <a:cs typeface="Meiryo UI"/>
              </a:rPr>
              <a:t>四半期にリリース予定)</a:t>
            </a:r>
            <a:endParaRPr sz="1200">
              <a:latin typeface="Meiryo UI"/>
              <a:cs typeface="Meiryo UI"/>
            </a:endParaRPr>
          </a:p>
        </p:txBody>
      </p:sp>
      <p:sp>
        <p:nvSpPr>
          <p:cNvPr id="44" name="object 44"/>
          <p:cNvSpPr txBox="1"/>
          <p:nvPr/>
        </p:nvSpPr>
        <p:spPr>
          <a:xfrm>
            <a:off x="2470151" y="4174364"/>
            <a:ext cx="2070735" cy="1059815"/>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R3</a:t>
            </a:r>
            <a:r>
              <a:rPr sz="1400" spc="-15" dirty="0">
                <a:latin typeface="Meiryo UI"/>
                <a:cs typeface="Meiryo UI"/>
              </a:rPr>
              <a:t> </a:t>
            </a:r>
            <a:r>
              <a:rPr sz="1400" spc="-10" dirty="0">
                <a:latin typeface="Meiryo UI"/>
                <a:cs typeface="Meiryo UI"/>
              </a:rPr>
              <a:t>Corda</a:t>
            </a:r>
            <a:endParaRPr sz="1400">
              <a:latin typeface="Meiryo UI"/>
              <a:cs typeface="Meiryo UI"/>
            </a:endParaRPr>
          </a:p>
          <a:p>
            <a:pPr marL="12700" marR="5080">
              <a:spcBef>
                <a:spcPts val="1420"/>
              </a:spcBef>
            </a:pPr>
            <a:r>
              <a:rPr sz="1400" spc="-20" dirty="0">
                <a:latin typeface="Meiryo UI"/>
                <a:cs typeface="Meiryo UI"/>
              </a:rPr>
              <a:t>コンソーシアムメンバー非公開</a:t>
            </a:r>
            <a:r>
              <a:rPr sz="1400" spc="-5" dirty="0">
                <a:latin typeface="Meiryo UI"/>
                <a:cs typeface="Meiryo UI"/>
              </a:rPr>
              <a:t>スイス国立銀行(</a:t>
            </a:r>
            <a:r>
              <a:rPr sz="1400" spc="-10" dirty="0">
                <a:latin typeface="Meiryo UI"/>
                <a:cs typeface="Meiryo UI"/>
              </a:rPr>
              <a:t>SNB)</a:t>
            </a:r>
            <a:endParaRPr sz="1400">
              <a:latin typeface="Meiryo UI"/>
              <a:cs typeface="Meiryo UI"/>
            </a:endParaRPr>
          </a:p>
          <a:p>
            <a:pPr marL="12700"/>
            <a:r>
              <a:rPr sz="1400" spc="-15" dirty="0">
                <a:latin typeface="Meiryo UI"/>
                <a:cs typeface="Meiryo UI"/>
              </a:rPr>
              <a:t>アクセンチュア/</a:t>
            </a:r>
            <a:r>
              <a:rPr sz="1400" spc="-25" dirty="0">
                <a:latin typeface="Meiryo UI"/>
                <a:cs typeface="Meiryo UI"/>
              </a:rPr>
              <a:t>R3</a:t>
            </a:r>
            <a:endParaRPr sz="1400">
              <a:latin typeface="Meiryo UI"/>
              <a:cs typeface="Meiryo UI"/>
            </a:endParaRPr>
          </a:p>
        </p:txBody>
      </p:sp>
      <p:grpSp>
        <p:nvGrpSpPr>
          <p:cNvPr id="45" name="object 45"/>
          <p:cNvGrpSpPr/>
          <p:nvPr/>
        </p:nvGrpSpPr>
        <p:grpSpPr>
          <a:xfrm>
            <a:off x="5405629" y="3276600"/>
            <a:ext cx="2707005" cy="2589530"/>
            <a:chOff x="4262628" y="3276600"/>
            <a:chExt cx="2707005" cy="2589530"/>
          </a:xfrm>
        </p:grpSpPr>
        <p:sp>
          <p:nvSpPr>
            <p:cNvPr id="46" name="object 46"/>
            <p:cNvSpPr/>
            <p:nvPr/>
          </p:nvSpPr>
          <p:spPr>
            <a:xfrm>
              <a:off x="4262628" y="3276600"/>
              <a:ext cx="2707005" cy="2589530"/>
            </a:xfrm>
            <a:custGeom>
              <a:avLst/>
              <a:gdLst/>
              <a:ahLst/>
              <a:cxnLst/>
              <a:rect l="l" t="t" r="r" b="b"/>
              <a:pathLst>
                <a:path w="2707004" h="2589529">
                  <a:moveTo>
                    <a:pt x="2706624" y="0"/>
                  </a:moveTo>
                  <a:lnTo>
                    <a:pt x="0" y="0"/>
                  </a:lnTo>
                  <a:lnTo>
                    <a:pt x="0" y="2589276"/>
                  </a:lnTo>
                  <a:lnTo>
                    <a:pt x="2706624" y="2589276"/>
                  </a:lnTo>
                  <a:lnTo>
                    <a:pt x="2706624" y="0"/>
                  </a:lnTo>
                  <a:close/>
                </a:path>
              </a:pathLst>
            </a:custGeom>
            <a:solidFill>
              <a:srgbClr val="F1F1F1"/>
            </a:solidFill>
          </p:spPr>
          <p:txBody>
            <a:bodyPr wrap="square" lIns="0" tIns="0" rIns="0" bIns="0" rtlCol="0"/>
            <a:lstStyle/>
            <a:p>
              <a:endParaRPr/>
            </a:p>
          </p:txBody>
        </p:sp>
        <p:pic>
          <p:nvPicPr>
            <p:cNvPr id="47" name="object 47"/>
            <p:cNvPicPr/>
            <p:nvPr/>
          </p:nvPicPr>
          <p:blipFill>
            <a:blip r:embed="rId11" cstate="print"/>
            <a:stretch>
              <a:fillRect/>
            </a:stretch>
          </p:blipFill>
          <p:spPr>
            <a:xfrm>
              <a:off x="5379720" y="3415284"/>
              <a:ext cx="509015" cy="507491"/>
            </a:xfrm>
            <a:prstGeom prst="rect">
              <a:avLst/>
            </a:prstGeom>
          </p:spPr>
        </p:pic>
        <p:sp>
          <p:nvSpPr>
            <p:cNvPr id="48" name="object 48"/>
            <p:cNvSpPr/>
            <p:nvPr/>
          </p:nvSpPr>
          <p:spPr>
            <a:xfrm>
              <a:off x="4583074" y="4416678"/>
              <a:ext cx="2098675" cy="448309"/>
            </a:xfrm>
            <a:custGeom>
              <a:avLst/>
              <a:gdLst/>
              <a:ahLst/>
              <a:cxnLst/>
              <a:rect l="l" t="t" r="r" b="b"/>
              <a:pathLst>
                <a:path w="2098675" h="448310">
                  <a:moveTo>
                    <a:pt x="293725" y="411378"/>
                  </a:moveTo>
                  <a:lnTo>
                    <a:pt x="272745" y="411378"/>
                  </a:lnTo>
                  <a:lnTo>
                    <a:pt x="272745" y="379907"/>
                  </a:lnTo>
                  <a:lnTo>
                    <a:pt x="272745" y="348449"/>
                  </a:lnTo>
                  <a:lnTo>
                    <a:pt x="272745" y="60058"/>
                  </a:lnTo>
                  <a:lnTo>
                    <a:pt x="257009" y="60058"/>
                  </a:lnTo>
                  <a:lnTo>
                    <a:pt x="257009" y="28587"/>
                  </a:lnTo>
                  <a:lnTo>
                    <a:pt x="241274" y="28587"/>
                  </a:lnTo>
                  <a:lnTo>
                    <a:pt x="241274" y="7620"/>
                  </a:lnTo>
                  <a:lnTo>
                    <a:pt x="236029" y="7620"/>
                  </a:lnTo>
                  <a:lnTo>
                    <a:pt x="236029" y="96761"/>
                  </a:lnTo>
                  <a:lnTo>
                    <a:pt x="236029" y="128219"/>
                  </a:lnTo>
                  <a:lnTo>
                    <a:pt x="236029" y="379907"/>
                  </a:lnTo>
                  <a:lnTo>
                    <a:pt x="204558" y="379907"/>
                  </a:lnTo>
                  <a:lnTo>
                    <a:pt x="204558" y="348449"/>
                  </a:lnTo>
                  <a:lnTo>
                    <a:pt x="236029" y="348449"/>
                  </a:lnTo>
                  <a:lnTo>
                    <a:pt x="236029" y="296011"/>
                  </a:lnTo>
                  <a:lnTo>
                    <a:pt x="204558" y="296011"/>
                  </a:lnTo>
                  <a:lnTo>
                    <a:pt x="204558" y="264553"/>
                  </a:lnTo>
                  <a:lnTo>
                    <a:pt x="236029" y="264553"/>
                  </a:lnTo>
                  <a:lnTo>
                    <a:pt x="236029" y="212115"/>
                  </a:lnTo>
                  <a:lnTo>
                    <a:pt x="204558" y="212115"/>
                  </a:lnTo>
                  <a:lnTo>
                    <a:pt x="204558" y="180657"/>
                  </a:lnTo>
                  <a:lnTo>
                    <a:pt x="236029" y="180657"/>
                  </a:lnTo>
                  <a:lnTo>
                    <a:pt x="236029" y="128219"/>
                  </a:lnTo>
                  <a:lnTo>
                    <a:pt x="204558" y="128219"/>
                  </a:lnTo>
                  <a:lnTo>
                    <a:pt x="204558" y="96761"/>
                  </a:lnTo>
                  <a:lnTo>
                    <a:pt x="236029" y="96761"/>
                  </a:lnTo>
                  <a:lnTo>
                    <a:pt x="236029" y="7620"/>
                  </a:lnTo>
                  <a:lnTo>
                    <a:pt x="162598" y="7620"/>
                  </a:lnTo>
                  <a:lnTo>
                    <a:pt x="162598" y="96761"/>
                  </a:lnTo>
                  <a:lnTo>
                    <a:pt x="162598" y="128219"/>
                  </a:lnTo>
                  <a:lnTo>
                    <a:pt x="162598" y="411378"/>
                  </a:lnTo>
                  <a:lnTo>
                    <a:pt x="131127" y="411378"/>
                  </a:lnTo>
                  <a:lnTo>
                    <a:pt x="131127" y="379907"/>
                  </a:lnTo>
                  <a:lnTo>
                    <a:pt x="131127" y="348449"/>
                  </a:lnTo>
                  <a:lnTo>
                    <a:pt x="162598" y="348449"/>
                  </a:lnTo>
                  <a:lnTo>
                    <a:pt x="162598" y="296011"/>
                  </a:lnTo>
                  <a:lnTo>
                    <a:pt x="131127" y="296011"/>
                  </a:lnTo>
                  <a:lnTo>
                    <a:pt x="131127" y="264553"/>
                  </a:lnTo>
                  <a:lnTo>
                    <a:pt x="162598" y="264553"/>
                  </a:lnTo>
                  <a:lnTo>
                    <a:pt x="162598" y="212115"/>
                  </a:lnTo>
                  <a:lnTo>
                    <a:pt x="131127" y="212115"/>
                  </a:lnTo>
                  <a:lnTo>
                    <a:pt x="131127" y="180657"/>
                  </a:lnTo>
                  <a:lnTo>
                    <a:pt x="162598" y="180657"/>
                  </a:lnTo>
                  <a:lnTo>
                    <a:pt x="162598" y="128219"/>
                  </a:lnTo>
                  <a:lnTo>
                    <a:pt x="131127" y="128219"/>
                  </a:lnTo>
                  <a:lnTo>
                    <a:pt x="131127" y="96761"/>
                  </a:lnTo>
                  <a:lnTo>
                    <a:pt x="162598" y="96761"/>
                  </a:lnTo>
                  <a:lnTo>
                    <a:pt x="162598" y="7620"/>
                  </a:lnTo>
                  <a:lnTo>
                    <a:pt x="89166" y="7620"/>
                  </a:lnTo>
                  <a:lnTo>
                    <a:pt x="89166" y="96761"/>
                  </a:lnTo>
                  <a:lnTo>
                    <a:pt x="89166" y="128219"/>
                  </a:lnTo>
                  <a:lnTo>
                    <a:pt x="89166" y="379907"/>
                  </a:lnTo>
                  <a:lnTo>
                    <a:pt x="57696" y="379907"/>
                  </a:lnTo>
                  <a:lnTo>
                    <a:pt x="57696" y="348449"/>
                  </a:lnTo>
                  <a:lnTo>
                    <a:pt x="89166" y="348449"/>
                  </a:lnTo>
                  <a:lnTo>
                    <a:pt x="89166" y="296011"/>
                  </a:lnTo>
                  <a:lnTo>
                    <a:pt x="57696" y="296011"/>
                  </a:lnTo>
                  <a:lnTo>
                    <a:pt x="57696" y="264553"/>
                  </a:lnTo>
                  <a:lnTo>
                    <a:pt x="89166" y="264553"/>
                  </a:lnTo>
                  <a:lnTo>
                    <a:pt x="89166" y="212115"/>
                  </a:lnTo>
                  <a:lnTo>
                    <a:pt x="57696" y="212115"/>
                  </a:lnTo>
                  <a:lnTo>
                    <a:pt x="57696" y="180657"/>
                  </a:lnTo>
                  <a:lnTo>
                    <a:pt x="89166" y="180657"/>
                  </a:lnTo>
                  <a:lnTo>
                    <a:pt x="89166" y="128219"/>
                  </a:lnTo>
                  <a:lnTo>
                    <a:pt x="57696" y="128219"/>
                  </a:lnTo>
                  <a:lnTo>
                    <a:pt x="57696" y="96761"/>
                  </a:lnTo>
                  <a:lnTo>
                    <a:pt x="89166" y="96761"/>
                  </a:lnTo>
                  <a:lnTo>
                    <a:pt x="89166" y="7620"/>
                  </a:lnTo>
                  <a:lnTo>
                    <a:pt x="52451" y="7620"/>
                  </a:lnTo>
                  <a:lnTo>
                    <a:pt x="52451" y="28587"/>
                  </a:lnTo>
                  <a:lnTo>
                    <a:pt x="36715" y="28587"/>
                  </a:lnTo>
                  <a:lnTo>
                    <a:pt x="36715" y="60058"/>
                  </a:lnTo>
                  <a:lnTo>
                    <a:pt x="20980" y="60058"/>
                  </a:lnTo>
                  <a:lnTo>
                    <a:pt x="20980" y="411378"/>
                  </a:lnTo>
                  <a:lnTo>
                    <a:pt x="0" y="411378"/>
                  </a:lnTo>
                  <a:lnTo>
                    <a:pt x="0" y="448081"/>
                  </a:lnTo>
                  <a:lnTo>
                    <a:pt x="293725" y="448081"/>
                  </a:lnTo>
                  <a:lnTo>
                    <a:pt x="293725" y="411378"/>
                  </a:lnTo>
                  <a:close/>
                </a:path>
                <a:path w="2098675" h="448310">
                  <a:moveTo>
                    <a:pt x="2098128" y="403758"/>
                  </a:moveTo>
                  <a:lnTo>
                    <a:pt x="2077148" y="403758"/>
                  </a:lnTo>
                  <a:lnTo>
                    <a:pt x="2077148" y="372287"/>
                  </a:lnTo>
                  <a:lnTo>
                    <a:pt x="2077148" y="340829"/>
                  </a:lnTo>
                  <a:lnTo>
                    <a:pt x="2077148" y="52438"/>
                  </a:lnTo>
                  <a:lnTo>
                    <a:pt x="2061413" y="52438"/>
                  </a:lnTo>
                  <a:lnTo>
                    <a:pt x="2061413" y="20967"/>
                  </a:lnTo>
                  <a:lnTo>
                    <a:pt x="2045677" y="20967"/>
                  </a:lnTo>
                  <a:lnTo>
                    <a:pt x="2045677" y="0"/>
                  </a:lnTo>
                  <a:lnTo>
                    <a:pt x="2040432" y="0"/>
                  </a:lnTo>
                  <a:lnTo>
                    <a:pt x="2040432" y="89141"/>
                  </a:lnTo>
                  <a:lnTo>
                    <a:pt x="2040432" y="120599"/>
                  </a:lnTo>
                  <a:lnTo>
                    <a:pt x="2040432" y="372287"/>
                  </a:lnTo>
                  <a:lnTo>
                    <a:pt x="2008962" y="372287"/>
                  </a:lnTo>
                  <a:lnTo>
                    <a:pt x="2008962" y="340829"/>
                  </a:lnTo>
                  <a:lnTo>
                    <a:pt x="2040432" y="340829"/>
                  </a:lnTo>
                  <a:lnTo>
                    <a:pt x="2040432" y="288391"/>
                  </a:lnTo>
                  <a:lnTo>
                    <a:pt x="2008962" y="288391"/>
                  </a:lnTo>
                  <a:lnTo>
                    <a:pt x="2008962" y="256933"/>
                  </a:lnTo>
                  <a:lnTo>
                    <a:pt x="2040432" y="256933"/>
                  </a:lnTo>
                  <a:lnTo>
                    <a:pt x="2040432" y="204495"/>
                  </a:lnTo>
                  <a:lnTo>
                    <a:pt x="2008962" y="204495"/>
                  </a:lnTo>
                  <a:lnTo>
                    <a:pt x="2008962" y="173037"/>
                  </a:lnTo>
                  <a:lnTo>
                    <a:pt x="2040432" y="173037"/>
                  </a:lnTo>
                  <a:lnTo>
                    <a:pt x="2040432" y="120599"/>
                  </a:lnTo>
                  <a:lnTo>
                    <a:pt x="2008962" y="120599"/>
                  </a:lnTo>
                  <a:lnTo>
                    <a:pt x="2008962" y="89141"/>
                  </a:lnTo>
                  <a:lnTo>
                    <a:pt x="2040432" y="89141"/>
                  </a:lnTo>
                  <a:lnTo>
                    <a:pt x="2040432" y="0"/>
                  </a:lnTo>
                  <a:lnTo>
                    <a:pt x="1967001" y="0"/>
                  </a:lnTo>
                  <a:lnTo>
                    <a:pt x="1967001" y="89141"/>
                  </a:lnTo>
                  <a:lnTo>
                    <a:pt x="1967001" y="120599"/>
                  </a:lnTo>
                  <a:lnTo>
                    <a:pt x="1967001" y="403758"/>
                  </a:lnTo>
                  <a:lnTo>
                    <a:pt x="1935530" y="403758"/>
                  </a:lnTo>
                  <a:lnTo>
                    <a:pt x="1935530" y="372287"/>
                  </a:lnTo>
                  <a:lnTo>
                    <a:pt x="1935530" y="340829"/>
                  </a:lnTo>
                  <a:lnTo>
                    <a:pt x="1967001" y="340829"/>
                  </a:lnTo>
                  <a:lnTo>
                    <a:pt x="1967001" y="288391"/>
                  </a:lnTo>
                  <a:lnTo>
                    <a:pt x="1935530" y="288391"/>
                  </a:lnTo>
                  <a:lnTo>
                    <a:pt x="1935530" y="256933"/>
                  </a:lnTo>
                  <a:lnTo>
                    <a:pt x="1967001" y="256933"/>
                  </a:lnTo>
                  <a:lnTo>
                    <a:pt x="1967001" y="204495"/>
                  </a:lnTo>
                  <a:lnTo>
                    <a:pt x="1935530" y="204495"/>
                  </a:lnTo>
                  <a:lnTo>
                    <a:pt x="1935530" y="173037"/>
                  </a:lnTo>
                  <a:lnTo>
                    <a:pt x="1967001" y="173037"/>
                  </a:lnTo>
                  <a:lnTo>
                    <a:pt x="1967001" y="120599"/>
                  </a:lnTo>
                  <a:lnTo>
                    <a:pt x="1935530" y="120599"/>
                  </a:lnTo>
                  <a:lnTo>
                    <a:pt x="1935530" y="89141"/>
                  </a:lnTo>
                  <a:lnTo>
                    <a:pt x="1967001" y="89141"/>
                  </a:lnTo>
                  <a:lnTo>
                    <a:pt x="1967001" y="0"/>
                  </a:lnTo>
                  <a:lnTo>
                    <a:pt x="1893582" y="0"/>
                  </a:lnTo>
                  <a:lnTo>
                    <a:pt x="1893582" y="340829"/>
                  </a:lnTo>
                  <a:lnTo>
                    <a:pt x="1893582" y="372287"/>
                  </a:lnTo>
                  <a:lnTo>
                    <a:pt x="1862112" y="372287"/>
                  </a:lnTo>
                  <a:lnTo>
                    <a:pt x="1862112" y="340829"/>
                  </a:lnTo>
                  <a:lnTo>
                    <a:pt x="1893582" y="340829"/>
                  </a:lnTo>
                  <a:lnTo>
                    <a:pt x="1893582" y="0"/>
                  </a:lnTo>
                  <a:lnTo>
                    <a:pt x="1893570" y="89141"/>
                  </a:lnTo>
                  <a:lnTo>
                    <a:pt x="1893570" y="120599"/>
                  </a:lnTo>
                  <a:lnTo>
                    <a:pt x="1893570" y="173037"/>
                  </a:lnTo>
                  <a:lnTo>
                    <a:pt x="1893570" y="204495"/>
                  </a:lnTo>
                  <a:lnTo>
                    <a:pt x="1893570" y="256933"/>
                  </a:lnTo>
                  <a:lnTo>
                    <a:pt x="1893570" y="288391"/>
                  </a:lnTo>
                  <a:lnTo>
                    <a:pt x="1862112" y="288391"/>
                  </a:lnTo>
                  <a:lnTo>
                    <a:pt x="1862112" y="256933"/>
                  </a:lnTo>
                  <a:lnTo>
                    <a:pt x="1893570" y="256933"/>
                  </a:lnTo>
                  <a:lnTo>
                    <a:pt x="1893570" y="204495"/>
                  </a:lnTo>
                  <a:lnTo>
                    <a:pt x="1862112" y="204495"/>
                  </a:lnTo>
                  <a:lnTo>
                    <a:pt x="1862112" y="173037"/>
                  </a:lnTo>
                  <a:lnTo>
                    <a:pt x="1893570" y="173037"/>
                  </a:lnTo>
                  <a:lnTo>
                    <a:pt x="1893570" y="120599"/>
                  </a:lnTo>
                  <a:lnTo>
                    <a:pt x="1862112" y="120599"/>
                  </a:lnTo>
                  <a:lnTo>
                    <a:pt x="1862112" y="89141"/>
                  </a:lnTo>
                  <a:lnTo>
                    <a:pt x="1893570" y="89141"/>
                  </a:lnTo>
                  <a:lnTo>
                    <a:pt x="1893570" y="0"/>
                  </a:lnTo>
                  <a:lnTo>
                    <a:pt x="1856867" y="0"/>
                  </a:lnTo>
                  <a:lnTo>
                    <a:pt x="1856867" y="20967"/>
                  </a:lnTo>
                  <a:lnTo>
                    <a:pt x="1841131" y="20967"/>
                  </a:lnTo>
                  <a:lnTo>
                    <a:pt x="1841131" y="52438"/>
                  </a:lnTo>
                  <a:lnTo>
                    <a:pt x="1825396" y="52438"/>
                  </a:lnTo>
                  <a:lnTo>
                    <a:pt x="1825396" y="403758"/>
                  </a:lnTo>
                  <a:lnTo>
                    <a:pt x="1804416" y="403758"/>
                  </a:lnTo>
                  <a:lnTo>
                    <a:pt x="1804416" y="440461"/>
                  </a:lnTo>
                  <a:lnTo>
                    <a:pt x="2098128" y="440461"/>
                  </a:lnTo>
                  <a:lnTo>
                    <a:pt x="2098128" y="403758"/>
                  </a:lnTo>
                  <a:close/>
                </a:path>
              </a:pathLst>
            </a:custGeom>
            <a:solidFill>
              <a:srgbClr val="000000"/>
            </a:solidFill>
          </p:spPr>
          <p:txBody>
            <a:bodyPr wrap="square" lIns="0" tIns="0" rIns="0" bIns="0" rtlCol="0"/>
            <a:lstStyle/>
            <a:p>
              <a:endParaRPr/>
            </a:p>
          </p:txBody>
        </p:sp>
      </p:grpSp>
      <p:sp>
        <p:nvSpPr>
          <p:cNvPr id="49" name="object 49"/>
          <p:cNvSpPr txBox="1"/>
          <p:nvPr/>
        </p:nvSpPr>
        <p:spPr>
          <a:xfrm>
            <a:off x="6590792" y="3234309"/>
            <a:ext cx="300355" cy="175048"/>
          </a:xfrm>
          <a:prstGeom prst="rect">
            <a:avLst/>
          </a:prstGeom>
        </p:spPr>
        <p:txBody>
          <a:bodyPr vert="horz" wrap="square" lIns="0" tIns="13335" rIns="0" bIns="0" rtlCol="0">
            <a:spAutoFit/>
          </a:bodyPr>
          <a:lstStyle/>
          <a:p>
            <a:pPr marL="12700">
              <a:spcBef>
                <a:spcPts val="105"/>
              </a:spcBef>
            </a:pPr>
            <a:r>
              <a:rPr sz="1050" spc="-25" dirty="0">
                <a:solidFill>
                  <a:srgbClr val="7E7E7E"/>
                </a:solidFill>
                <a:latin typeface="Meiryo UI"/>
                <a:cs typeface="Meiryo UI"/>
              </a:rPr>
              <a:t>SNB</a:t>
            </a:r>
            <a:endParaRPr sz="1050">
              <a:latin typeface="Meiryo UI"/>
              <a:cs typeface="Meiryo UI"/>
            </a:endParaRPr>
          </a:p>
        </p:txBody>
      </p:sp>
      <p:grpSp>
        <p:nvGrpSpPr>
          <p:cNvPr id="50" name="object 50"/>
          <p:cNvGrpSpPr/>
          <p:nvPr/>
        </p:nvGrpSpPr>
        <p:grpSpPr>
          <a:xfrm>
            <a:off x="6333491" y="4224273"/>
            <a:ext cx="902969" cy="988060"/>
            <a:chOff x="5190490" y="4224273"/>
            <a:chExt cx="902969" cy="988060"/>
          </a:xfrm>
        </p:grpSpPr>
        <p:sp>
          <p:nvSpPr>
            <p:cNvPr id="51" name="object 51"/>
            <p:cNvSpPr/>
            <p:nvPr/>
          </p:nvSpPr>
          <p:spPr>
            <a:xfrm>
              <a:off x="5196840" y="4230623"/>
              <a:ext cx="890269" cy="975360"/>
            </a:xfrm>
            <a:custGeom>
              <a:avLst/>
              <a:gdLst/>
              <a:ahLst/>
              <a:cxnLst/>
              <a:rect l="l" t="t" r="r" b="b"/>
              <a:pathLst>
                <a:path w="890270" h="975360">
                  <a:moveTo>
                    <a:pt x="890015" y="0"/>
                  </a:moveTo>
                  <a:lnTo>
                    <a:pt x="0" y="0"/>
                  </a:lnTo>
                  <a:lnTo>
                    <a:pt x="0" y="975359"/>
                  </a:lnTo>
                  <a:lnTo>
                    <a:pt x="890015" y="975359"/>
                  </a:lnTo>
                  <a:lnTo>
                    <a:pt x="890015" y="0"/>
                  </a:lnTo>
                  <a:close/>
                </a:path>
              </a:pathLst>
            </a:custGeom>
            <a:solidFill>
              <a:srgbClr val="D9D9D9"/>
            </a:solidFill>
          </p:spPr>
          <p:txBody>
            <a:bodyPr wrap="square" lIns="0" tIns="0" rIns="0" bIns="0" rtlCol="0"/>
            <a:lstStyle/>
            <a:p>
              <a:endParaRPr/>
            </a:p>
          </p:txBody>
        </p:sp>
        <p:sp>
          <p:nvSpPr>
            <p:cNvPr id="52" name="object 52"/>
            <p:cNvSpPr/>
            <p:nvPr/>
          </p:nvSpPr>
          <p:spPr>
            <a:xfrm>
              <a:off x="5196840" y="4230623"/>
              <a:ext cx="890269" cy="975360"/>
            </a:xfrm>
            <a:custGeom>
              <a:avLst/>
              <a:gdLst/>
              <a:ahLst/>
              <a:cxnLst/>
              <a:rect l="l" t="t" r="r" b="b"/>
              <a:pathLst>
                <a:path w="890270" h="975360">
                  <a:moveTo>
                    <a:pt x="0" y="975359"/>
                  </a:moveTo>
                  <a:lnTo>
                    <a:pt x="890015" y="975359"/>
                  </a:lnTo>
                  <a:lnTo>
                    <a:pt x="890015" y="0"/>
                  </a:lnTo>
                  <a:lnTo>
                    <a:pt x="0" y="0"/>
                  </a:lnTo>
                  <a:lnTo>
                    <a:pt x="0" y="975359"/>
                  </a:lnTo>
                  <a:close/>
                </a:path>
              </a:pathLst>
            </a:custGeom>
            <a:ln w="12700">
              <a:solidFill>
                <a:srgbClr val="BCBCBC"/>
              </a:solidFill>
            </a:ln>
          </p:spPr>
          <p:txBody>
            <a:bodyPr wrap="square" lIns="0" tIns="0" rIns="0" bIns="0" rtlCol="0"/>
            <a:lstStyle/>
            <a:p>
              <a:endParaRPr/>
            </a:p>
          </p:txBody>
        </p:sp>
      </p:grpSp>
      <p:sp>
        <p:nvSpPr>
          <p:cNvPr id="53" name="object 53"/>
          <p:cNvSpPr txBox="1"/>
          <p:nvPr/>
        </p:nvSpPr>
        <p:spPr>
          <a:xfrm>
            <a:off x="6662674" y="4291711"/>
            <a:ext cx="260985" cy="151323"/>
          </a:xfrm>
          <a:prstGeom prst="rect">
            <a:avLst/>
          </a:prstGeom>
        </p:spPr>
        <p:txBody>
          <a:bodyPr vert="horz" wrap="square" lIns="0" tIns="12700" rIns="0" bIns="0" rtlCol="0">
            <a:spAutoFit/>
          </a:bodyPr>
          <a:lstStyle/>
          <a:p>
            <a:pPr marL="12700">
              <a:spcBef>
                <a:spcPts val="100"/>
              </a:spcBef>
            </a:pPr>
            <a:r>
              <a:rPr sz="900" spc="-25" dirty="0">
                <a:solidFill>
                  <a:srgbClr val="333333"/>
                </a:solidFill>
                <a:latin typeface="Meiryo UI"/>
                <a:cs typeface="Meiryo UI"/>
              </a:rPr>
              <a:t>SDX</a:t>
            </a:r>
            <a:endParaRPr sz="900">
              <a:latin typeface="Meiryo UI"/>
              <a:cs typeface="Meiryo UI"/>
            </a:endParaRPr>
          </a:p>
        </p:txBody>
      </p:sp>
      <p:sp>
        <p:nvSpPr>
          <p:cNvPr id="54" name="object 54"/>
          <p:cNvSpPr txBox="1"/>
          <p:nvPr/>
        </p:nvSpPr>
        <p:spPr>
          <a:xfrm>
            <a:off x="6429503" y="4428871"/>
            <a:ext cx="727075" cy="151323"/>
          </a:xfrm>
          <a:prstGeom prst="rect">
            <a:avLst/>
          </a:prstGeom>
        </p:spPr>
        <p:txBody>
          <a:bodyPr vert="horz" wrap="square" lIns="0" tIns="12700" rIns="0" bIns="0" rtlCol="0">
            <a:spAutoFit/>
          </a:bodyPr>
          <a:lstStyle/>
          <a:p>
            <a:pPr marL="12700">
              <a:spcBef>
                <a:spcPts val="100"/>
              </a:spcBef>
            </a:pPr>
            <a:r>
              <a:rPr sz="900" dirty="0">
                <a:solidFill>
                  <a:srgbClr val="333333"/>
                </a:solidFill>
                <a:latin typeface="Meiryo UI"/>
                <a:cs typeface="Meiryo UI"/>
              </a:rPr>
              <a:t>決済・振替</a:t>
            </a:r>
            <a:r>
              <a:rPr sz="900" spc="-25" dirty="0">
                <a:solidFill>
                  <a:srgbClr val="333333"/>
                </a:solidFill>
                <a:latin typeface="Meiryo UI"/>
                <a:cs typeface="Meiryo UI"/>
              </a:rPr>
              <a:t>P/F</a:t>
            </a:r>
            <a:endParaRPr sz="900">
              <a:latin typeface="Meiryo UI"/>
              <a:cs typeface="Meiryo UI"/>
            </a:endParaRPr>
          </a:p>
        </p:txBody>
      </p:sp>
      <p:sp>
        <p:nvSpPr>
          <p:cNvPr id="55" name="object 55"/>
          <p:cNvSpPr/>
          <p:nvPr/>
        </p:nvSpPr>
        <p:spPr>
          <a:xfrm>
            <a:off x="6750430" y="3922522"/>
            <a:ext cx="76200" cy="334645"/>
          </a:xfrm>
          <a:custGeom>
            <a:avLst/>
            <a:gdLst/>
            <a:ahLst/>
            <a:cxnLst/>
            <a:rect l="l" t="t" r="r" b="b"/>
            <a:pathLst>
              <a:path w="76200" h="334645">
                <a:moveTo>
                  <a:pt x="31704" y="258592"/>
                </a:moveTo>
                <a:lnTo>
                  <a:pt x="0" y="259969"/>
                </a:lnTo>
                <a:lnTo>
                  <a:pt x="41402" y="334390"/>
                </a:lnTo>
                <a:lnTo>
                  <a:pt x="69558" y="271271"/>
                </a:lnTo>
                <a:lnTo>
                  <a:pt x="32258" y="271271"/>
                </a:lnTo>
                <a:lnTo>
                  <a:pt x="31704" y="258592"/>
                </a:lnTo>
                <a:close/>
              </a:path>
              <a:path w="76200" h="334645">
                <a:moveTo>
                  <a:pt x="44403" y="258041"/>
                </a:moveTo>
                <a:lnTo>
                  <a:pt x="31704" y="258592"/>
                </a:lnTo>
                <a:lnTo>
                  <a:pt x="32258" y="271271"/>
                </a:lnTo>
                <a:lnTo>
                  <a:pt x="44958" y="270763"/>
                </a:lnTo>
                <a:lnTo>
                  <a:pt x="44403" y="258041"/>
                </a:lnTo>
                <a:close/>
              </a:path>
              <a:path w="76200" h="334645">
                <a:moveTo>
                  <a:pt x="76073" y="256666"/>
                </a:moveTo>
                <a:lnTo>
                  <a:pt x="44403" y="258041"/>
                </a:lnTo>
                <a:lnTo>
                  <a:pt x="44958" y="270763"/>
                </a:lnTo>
                <a:lnTo>
                  <a:pt x="32258" y="271271"/>
                </a:lnTo>
                <a:lnTo>
                  <a:pt x="69558" y="271271"/>
                </a:lnTo>
                <a:lnTo>
                  <a:pt x="76073" y="256666"/>
                </a:lnTo>
                <a:close/>
              </a:path>
              <a:path w="76200" h="334645">
                <a:moveTo>
                  <a:pt x="33147" y="0"/>
                </a:moveTo>
                <a:lnTo>
                  <a:pt x="20447" y="507"/>
                </a:lnTo>
                <a:lnTo>
                  <a:pt x="31704" y="258592"/>
                </a:lnTo>
                <a:lnTo>
                  <a:pt x="44403" y="258041"/>
                </a:lnTo>
                <a:lnTo>
                  <a:pt x="33147" y="0"/>
                </a:lnTo>
                <a:close/>
              </a:path>
            </a:pathLst>
          </a:custGeom>
          <a:solidFill>
            <a:srgbClr val="919191"/>
          </a:solidFill>
        </p:spPr>
        <p:txBody>
          <a:bodyPr wrap="square" lIns="0" tIns="0" rIns="0" bIns="0" rtlCol="0"/>
          <a:lstStyle/>
          <a:p>
            <a:endParaRPr/>
          </a:p>
        </p:txBody>
      </p:sp>
      <p:sp>
        <p:nvSpPr>
          <p:cNvPr id="56" name="object 56"/>
          <p:cNvSpPr txBox="1"/>
          <p:nvPr/>
        </p:nvSpPr>
        <p:spPr>
          <a:xfrm>
            <a:off x="6275959" y="3975608"/>
            <a:ext cx="396240" cy="175048"/>
          </a:xfrm>
          <a:prstGeom prst="rect">
            <a:avLst/>
          </a:prstGeom>
        </p:spPr>
        <p:txBody>
          <a:bodyPr vert="horz" wrap="square" lIns="0" tIns="13335" rIns="0" bIns="0" rtlCol="0">
            <a:spAutoFit/>
          </a:bodyPr>
          <a:lstStyle/>
          <a:p>
            <a:pPr marL="12700">
              <a:spcBef>
                <a:spcPts val="105"/>
              </a:spcBef>
            </a:pPr>
            <a:r>
              <a:rPr sz="1050" spc="-20" dirty="0">
                <a:solidFill>
                  <a:srgbClr val="7E7E7E"/>
                </a:solidFill>
                <a:latin typeface="Meiryo UI"/>
                <a:cs typeface="Meiryo UI"/>
              </a:rPr>
              <a:t>CBDC</a:t>
            </a:r>
            <a:endParaRPr sz="1050">
              <a:latin typeface="Meiryo UI"/>
              <a:cs typeface="Meiryo UI"/>
            </a:endParaRPr>
          </a:p>
        </p:txBody>
      </p:sp>
      <p:sp>
        <p:nvSpPr>
          <p:cNvPr id="57" name="object 57"/>
          <p:cNvSpPr txBox="1"/>
          <p:nvPr/>
        </p:nvSpPr>
        <p:spPr>
          <a:xfrm>
            <a:off x="7706360" y="4183760"/>
            <a:ext cx="394335" cy="175048"/>
          </a:xfrm>
          <a:prstGeom prst="rect">
            <a:avLst/>
          </a:prstGeom>
        </p:spPr>
        <p:txBody>
          <a:bodyPr vert="horz" wrap="square" lIns="0" tIns="13335" rIns="0" bIns="0" rtlCol="0">
            <a:spAutoFit/>
          </a:bodyPr>
          <a:lstStyle/>
          <a:p>
            <a:pPr marL="12700">
              <a:spcBef>
                <a:spcPts val="105"/>
              </a:spcBef>
            </a:pPr>
            <a:r>
              <a:rPr sz="1050" spc="-10" dirty="0">
                <a:latin typeface="Meiryo UI"/>
                <a:cs typeface="Meiryo UI"/>
              </a:rPr>
              <a:t>Sec.B</a:t>
            </a:r>
            <a:endParaRPr sz="1050">
              <a:latin typeface="Meiryo UI"/>
              <a:cs typeface="Meiryo UI"/>
            </a:endParaRPr>
          </a:p>
        </p:txBody>
      </p:sp>
      <p:grpSp>
        <p:nvGrpSpPr>
          <p:cNvPr id="58" name="object 58"/>
          <p:cNvGrpSpPr/>
          <p:nvPr/>
        </p:nvGrpSpPr>
        <p:grpSpPr>
          <a:xfrm>
            <a:off x="5725668" y="4594479"/>
            <a:ext cx="1697355" cy="1235075"/>
            <a:chOff x="4582667" y="4594478"/>
            <a:chExt cx="1697355" cy="1235075"/>
          </a:xfrm>
        </p:grpSpPr>
        <p:sp>
          <p:nvSpPr>
            <p:cNvPr id="59" name="object 59"/>
            <p:cNvSpPr/>
            <p:nvPr/>
          </p:nvSpPr>
          <p:spPr>
            <a:xfrm>
              <a:off x="4984115" y="4594478"/>
              <a:ext cx="1296035" cy="195580"/>
            </a:xfrm>
            <a:custGeom>
              <a:avLst/>
              <a:gdLst/>
              <a:ahLst/>
              <a:cxnLst/>
              <a:rect l="l" t="t" r="r" b="b"/>
              <a:pathLst>
                <a:path w="1296035" h="195579">
                  <a:moveTo>
                    <a:pt x="1266698" y="157099"/>
                  </a:moveTo>
                  <a:lnTo>
                    <a:pt x="1266444" y="128524"/>
                  </a:lnTo>
                  <a:lnTo>
                    <a:pt x="126873" y="138442"/>
                  </a:lnTo>
                  <a:lnTo>
                    <a:pt x="126619" y="109855"/>
                  </a:lnTo>
                  <a:lnTo>
                    <a:pt x="41275" y="153543"/>
                  </a:lnTo>
                  <a:lnTo>
                    <a:pt x="127381" y="195580"/>
                  </a:lnTo>
                  <a:lnTo>
                    <a:pt x="127127" y="167132"/>
                  </a:lnTo>
                  <a:lnTo>
                    <a:pt x="1266698" y="157099"/>
                  </a:lnTo>
                  <a:close/>
                </a:path>
                <a:path w="1296035" h="195579">
                  <a:moveTo>
                    <a:pt x="1295654" y="42291"/>
                  </a:moveTo>
                  <a:lnTo>
                    <a:pt x="1267498" y="28448"/>
                  </a:lnTo>
                  <a:lnTo>
                    <a:pt x="1209675" y="0"/>
                  </a:lnTo>
                  <a:lnTo>
                    <a:pt x="1209840" y="28536"/>
                  </a:lnTo>
                  <a:lnTo>
                    <a:pt x="0" y="35814"/>
                  </a:lnTo>
                  <a:lnTo>
                    <a:pt x="254" y="64389"/>
                  </a:lnTo>
                  <a:lnTo>
                    <a:pt x="1210005" y="57111"/>
                  </a:lnTo>
                  <a:lnTo>
                    <a:pt x="1210183" y="85725"/>
                  </a:lnTo>
                  <a:lnTo>
                    <a:pt x="1295654" y="42291"/>
                  </a:lnTo>
                  <a:close/>
                </a:path>
              </a:pathLst>
            </a:custGeom>
            <a:solidFill>
              <a:srgbClr val="000000"/>
            </a:solidFill>
          </p:spPr>
          <p:txBody>
            <a:bodyPr wrap="square" lIns="0" tIns="0" rIns="0" bIns="0" rtlCol="0"/>
            <a:lstStyle/>
            <a:p>
              <a:endParaRPr/>
            </a:p>
          </p:txBody>
        </p:sp>
        <p:pic>
          <p:nvPicPr>
            <p:cNvPr id="60" name="object 60"/>
            <p:cNvPicPr/>
            <p:nvPr/>
          </p:nvPicPr>
          <p:blipFill>
            <a:blip r:embed="rId12" cstate="print"/>
            <a:stretch>
              <a:fillRect/>
            </a:stretch>
          </p:blipFill>
          <p:spPr>
            <a:xfrm>
              <a:off x="4582667" y="5533643"/>
              <a:ext cx="295656" cy="295656"/>
            </a:xfrm>
            <a:prstGeom prst="rect">
              <a:avLst/>
            </a:prstGeom>
          </p:spPr>
        </p:pic>
      </p:grpSp>
      <p:sp>
        <p:nvSpPr>
          <p:cNvPr id="61" name="object 61"/>
          <p:cNvSpPr txBox="1"/>
          <p:nvPr/>
        </p:nvSpPr>
        <p:spPr>
          <a:xfrm>
            <a:off x="5432552" y="4209669"/>
            <a:ext cx="394970" cy="175048"/>
          </a:xfrm>
          <a:prstGeom prst="rect">
            <a:avLst/>
          </a:prstGeom>
        </p:spPr>
        <p:txBody>
          <a:bodyPr vert="horz" wrap="square" lIns="0" tIns="13335" rIns="0" bIns="0" rtlCol="0">
            <a:spAutoFit/>
          </a:bodyPr>
          <a:lstStyle/>
          <a:p>
            <a:pPr marL="12700">
              <a:spcBef>
                <a:spcPts val="105"/>
              </a:spcBef>
            </a:pPr>
            <a:r>
              <a:rPr sz="1050" spc="-10" dirty="0">
                <a:latin typeface="Meiryo UI"/>
                <a:cs typeface="Meiryo UI"/>
              </a:rPr>
              <a:t>Sec.A</a:t>
            </a:r>
            <a:endParaRPr sz="1050">
              <a:latin typeface="Meiryo UI"/>
              <a:cs typeface="Meiryo UI"/>
            </a:endParaRPr>
          </a:p>
        </p:txBody>
      </p:sp>
      <p:grpSp>
        <p:nvGrpSpPr>
          <p:cNvPr id="62" name="object 62"/>
          <p:cNvGrpSpPr/>
          <p:nvPr/>
        </p:nvGrpSpPr>
        <p:grpSpPr>
          <a:xfrm>
            <a:off x="5834127" y="4890516"/>
            <a:ext cx="2000885" cy="960119"/>
            <a:chOff x="4691126" y="4890515"/>
            <a:chExt cx="2000885" cy="960119"/>
          </a:xfrm>
        </p:grpSpPr>
        <p:sp>
          <p:nvSpPr>
            <p:cNvPr id="63" name="object 63"/>
            <p:cNvSpPr/>
            <p:nvPr/>
          </p:nvSpPr>
          <p:spPr>
            <a:xfrm>
              <a:off x="4691126" y="4898135"/>
              <a:ext cx="76200" cy="636270"/>
            </a:xfrm>
            <a:custGeom>
              <a:avLst/>
              <a:gdLst/>
              <a:ahLst/>
              <a:cxnLst/>
              <a:rect l="l" t="t" r="r" b="b"/>
              <a:pathLst>
                <a:path w="76200" h="636270">
                  <a:moveTo>
                    <a:pt x="44359" y="76179"/>
                  </a:moveTo>
                  <a:lnTo>
                    <a:pt x="31659" y="76221"/>
                  </a:lnTo>
                  <a:lnTo>
                    <a:pt x="33274" y="635761"/>
                  </a:lnTo>
                  <a:lnTo>
                    <a:pt x="45974" y="635761"/>
                  </a:lnTo>
                  <a:lnTo>
                    <a:pt x="44359" y="76179"/>
                  </a:lnTo>
                  <a:close/>
                </a:path>
                <a:path w="76200" h="636270">
                  <a:moveTo>
                    <a:pt x="37846" y="0"/>
                  </a:moveTo>
                  <a:lnTo>
                    <a:pt x="0" y="76326"/>
                  </a:lnTo>
                  <a:lnTo>
                    <a:pt x="31659" y="76221"/>
                  </a:lnTo>
                  <a:lnTo>
                    <a:pt x="31623" y="63500"/>
                  </a:lnTo>
                  <a:lnTo>
                    <a:pt x="69861" y="63500"/>
                  </a:lnTo>
                  <a:lnTo>
                    <a:pt x="37846" y="0"/>
                  </a:lnTo>
                  <a:close/>
                </a:path>
                <a:path w="76200" h="636270">
                  <a:moveTo>
                    <a:pt x="44323" y="63500"/>
                  </a:moveTo>
                  <a:lnTo>
                    <a:pt x="31623" y="63500"/>
                  </a:lnTo>
                  <a:lnTo>
                    <a:pt x="31659" y="76221"/>
                  </a:lnTo>
                  <a:lnTo>
                    <a:pt x="44359" y="76179"/>
                  </a:lnTo>
                  <a:lnTo>
                    <a:pt x="44323" y="63500"/>
                  </a:lnTo>
                  <a:close/>
                </a:path>
                <a:path w="76200" h="636270">
                  <a:moveTo>
                    <a:pt x="69861" y="63500"/>
                  </a:moveTo>
                  <a:lnTo>
                    <a:pt x="44323" y="63500"/>
                  </a:lnTo>
                  <a:lnTo>
                    <a:pt x="44359" y="76179"/>
                  </a:lnTo>
                  <a:lnTo>
                    <a:pt x="76200" y="76072"/>
                  </a:lnTo>
                  <a:lnTo>
                    <a:pt x="69861" y="63500"/>
                  </a:lnTo>
                  <a:close/>
                </a:path>
              </a:pathLst>
            </a:custGeom>
            <a:solidFill>
              <a:srgbClr val="000000"/>
            </a:solidFill>
          </p:spPr>
          <p:txBody>
            <a:bodyPr wrap="square" lIns="0" tIns="0" rIns="0" bIns="0" rtlCol="0"/>
            <a:lstStyle/>
            <a:p>
              <a:endParaRPr/>
            </a:p>
          </p:txBody>
        </p:sp>
        <p:pic>
          <p:nvPicPr>
            <p:cNvPr id="64" name="object 64"/>
            <p:cNvPicPr/>
            <p:nvPr/>
          </p:nvPicPr>
          <p:blipFill>
            <a:blip r:embed="rId12" cstate="print"/>
            <a:stretch>
              <a:fillRect/>
            </a:stretch>
          </p:blipFill>
          <p:spPr>
            <a:xfrm>
              <a:off x="6396227" y="5554979"/>
              <a:ext cx="295655" cy="295656"/>
            </a:xfrm>
            <a:prstGeom prst="rect">
              <a:avLst/>
            </a:prstGeom>
          </p:spPr>
        </p:pic>
        <p:sp>
          <p:nvSpPr>
            <p:cNvPr id="65" name="object 65"/>
            <p:cNvSpPr/>
            <p:nvPr/>
          </p:nvSpPr>
          <p:spPr>
            <a:xfrm>
              <a:off x="6496430" y="4890515"/>
              <a:ext cx="76200" cy="664845"/>
            </a:xfrm>
            <a:custGeom>
              <a:avLst/>
              <a:gdLst/>
              <a:ahLst/>
              <a:cxnLst/>
              <a:rect l="l" t="t" r="r" b="b"/>
              <a:pathLst>
                <a:path w="76200" h="664845">
                  <a:moveTo>
                    <a:pt x="44519" y="76093"/>
                  </a:moveTo>
                  <a:lnTo>
                    <a:pt x="31818" y="76304"/>
                  </a:lnTo>
                  <a:lnTo>
                    <a:pt x="40894" y="664590"/>
                  </a:lnTo>
                  <a:lnTo>
                    <a:pt x="53594" y="664336"/>
                  </a:lnTo>
                  <a:lnTo>
                    <a:pt x="44519" y="76093"/>
                  </a:lnTo>
                  <a:close/>
                </a:path>
                <a:path w="76200" h="664845">
                  <a:moveTo>
                    <a:pt x="36957" y="0"/>
                  </a:moveTo>
                  <a:lnTo>
                    <a:pt x="0" y="76834"/>
                  </a:lnTo>
                  <a:lnTo>
                    <a:pt x="31818" y="76304"/>
                  </a:lnTo>
                  <a:lnTo>
                    <a:pt x="31623" y="63626"/>
                  </a:lnTo>
                  <a:lnTo>
                    <a:pt x="44323" y="63372"/>
                  </a:lnTo>
                  <a:lnTo>
                    <a:pt x="69868" y="63372"/>
                  </a:lnTo>
                  <a:lnTo>
                    <a:pt x="36957" y="0"/>
                  </a:lnTo>
                  <a:close/>
                </a:path>
                <a:path w="76200" h="664845">
                  <a:moveTo>
                    <a:pt x="44323" y="63372"/>
                  </a:moveTo>
                  <a:lnTo>
                    <a:pt x="31623" y="63626"/>
                  </a:lnTo>
                  <a:lnTo>
                    <a:pt x="31818" y="76304"/>
                  </a:lnTo>
                  <a:lnTo>
                    <a:pt x="44519" y="76093"/>
                  </a:lnTo>
                  <a:lnTo>
                    <a:pt x="44323" y="63372"/>
                  </a:lnTo>
                  <a:close/>
                </a:path>
                <a:path w="76200" h="664845">
                  <a:moveTo>
                    <a:pt x="69868" y="63372"/>
                  </a:moveTo>
                  <a:lnTo>
                    <a:pt x="44323" y="63372"/>
                  </a:lnTo>
                  <a:lnTo>
                    <a:pt x="44519" y="76093"/>
                  </a:lnTo>
                  <a:lnTo>
                    <a:pt x="76200" y="75564"/>
                  </a:lnTo>
                  <a:lnTo>
                    <a:pt x="69868" y="63372"/>
                  </a:lnTo>
                  <a:close/>
                </a:path>
              </a:pathLst>
            </a:custGeom>
            <a:solidFill>
              <a:srgbClr val="000000"/>
            </a:solidFill>
          </p:spPr>
          <p:txBody>
            <a:bodyPr wrap="square" lIns="0" tIns="0" rIns="0" bIns="0" rtlCol="0"/>
            <a:lstStyle/>
            <a:p>
              <a:endParaRPr/>
            </a:p>
          </p:txBody>
        </p:sp>
        <p:sp>
          <p:nvSpPr>
            <p:cNvPr id="66" name="object 66"/>
            <p:cNvSpPr/>
            <p:nvPr/>
          </p:nvSpPr>
          <p:spPr>
            <a:xfrm>
              <a:off x="4983988" y="5575299"/>
              <a:ext cx="1350645" cy="203200"/>
            </a:xfrm>
            <a:custGeom>
              <a:avLst/>
              <a:gdLst/>
              <a:ahLst/>
              <a:cxnLst/>
              <a:rect l="l" t="t" r="r" b="b"/>
              <a:pathLst>
                <a:path w="1350645" h="203200">
                  <a:moveTo>
                    <a:pt x="99822" y="202666"/>
                  </a:moveTo>
                  <a:lnTo>
                    <a:pt x="99733" y="174142"/>
                  </a:lnTo>
                  <a:lnTo>
                    <a:pt x="99644" y="145529"/>
                  </a:lnTo>
                  <a:lnTo>
                    <a:pt x="99568" y="116941"/>
                  </a:lnTo>
                  <a:lnTo>
                    <a:pt x="13970" y="160096"/>
                  </a:lnTo>
                  <a:lnTo>
                    <a:pt x="99822" y="202666"/>
                  </a:lnTo>
                  <a:close/>
                </a:path>
                <a:path w="1350645" h="203200">
                  <a:moveTo>
                    <a:pt x="114808" y="11938"/>
                  </a:moveTo>
                  <a:lnTo>
                    <a:pt x="508" y="10287"/>
                  </a:lnTo>
                  <a:lnTo>
                    <a:pt x="0" y="38925"/>
                  </a:lnTo>
                  <a:lnTo>
                    <a:pt x="114300" y="40563"/>
                  </a:lnTo>
                  <a:lnTo>
                    <a:pt x="114808" y="11938"/>
                  </a:lnTo>
                  <a:close/>
                </a:path>
                <a:path w="1350645" h="203200">
                  <a:moveTo>
                    <a:pt x="295783" y="173418"/>
                  </a:moveTo>
                  <a:lnTo>
                    <a:pt x="295656" y="144843"/>
                  </a:lnTo>
                  <a:lnTo>
                    <a:pt x="181356" y="145237"/>
                  </a:lnTo>
                  <a:lnTo>
                    <a:pt x="181483" y="173812"/>
                  </a:lnTo>
                  <a:lnTo>
                    <a:pt x="295783" y="173418"/>
                  </a:lnTo>
                  <a:close/>
                </a:path>
                <a:path w="1350645" h="203200">
                  <a:moveTo>
                    <a:pt x="314706" y="14859"/>
                  </a:moveTo>
                  <a:lnTo>
                    <a:pt x="200406" y="13220"/>
                  </a:lnTo>
                  <a:lnTo>
                    <a:pt x="200025" y="41795"/>
                  </a:lnTo>
                  <a:lnTo>
                    <a:pt x="314325" y="43434"/>
                  </a:lnTo>
                  <a:lnTo>
                    <a:pt x="314706" y="14859"/>
                  </a:lnTo>
                  <a:close/>
                </a:path>
                <a:path w="1350645" h="203200">
                  <a:moveTo>
                    <a:pt x="495808" y="172732"/>
                  </a:moveTo>
                  <a:lnTo>
                    <a:pt x="495681" y="144157"/>
                  </a:lnTo>
                  <a:lnTo>
                    <a:pt x="381381" y="144551"/>
                  </a:lnTo>
                  <a:lnTo>
                    <a:pt x="381508" y="173126"/>
                  </a:lnTo>
                  <a:lnTo>
                    <a:pt x="495808" y="172732"/>
                  </a:lnTo>
                  <a:close/>
                </a:path>
                <a:path w="1350645" h="203200">
                  <a:moveTo>
                    <a:pt x="514731" y="17741"/>
                  </a:moveTo>
                  <a:lnTo>
                    <a:pt x="400431" y="16103"/>
                  </a:lnTo>
                  <a:lnTo>
                    <a:pt x="400050" y="44665"/>
                  </a:lnTo>
                  <a:lnTo>
                    <a:pt x="514350" y="46316"/>
                  </a:lnTo>
                  <a:lnTo>
                    <a:pt x="514731" y="17741"/>
                  </a:lnTo>
                  <a:close/>
                </a:path>
                <a:path w="1350645" h="203200">
                  <a:moveTo>
                    <a:pt x="695833" y="172046"/>
                  </a:moveTo>
                  <a:lnTo>
                    <a:pt x="695706" y="143471"/>
                  </a:lnTo>
                  <a:lnTo>
                    <a:pt x="581406" y="143865"/>
                  </a:lnTo>
                  <a:lnTo>
                    <a:pt x="581533" y="172440"/>
                  </a:lnTo>
                  <a:lnTo>
                    <a:pt x="695833" y="172046"/>
                  </a:lnTo>
                  <a:close/>
                </a:path>
                <a:path w="1350645" h="203200">
                  <a:moveTo>
                    <a:pt x="714756" y="20612"/>
                  </a:moveTo>
                  <a:lnTo>
                    <a:pt x="600456" y="18973"/>
                  </a:lnTo>
                  <a:lnTo>
                    <a:pt x="600075" y="47548"/>
                  </a:lnTo>
                  <a:lnTo>
                    <a:pt x="714375" y="49187"/>
                  </a:lnTo>
                  <a:lnTo>
                    <a:pt x="714756" y="20612"/>
                  </a:lnTo>
                  <a:close/>
                </a:path>
                <a:path w="1350645" h="203200">
                  <a:moveTo>
                    <a:pt x="895858" y="171361"/>
                  </a:moveTo>
                  <a:lnTo>
                    <a:pt x="895731" y="142786"/>
                  </a:lnTo>
                  <a:lnTo>
                    <a:pt x="781431" y="143179"/>
                  </a:lnTo>
                  <a:lnTo>
                    <a:pt x="781558" y="171754"/>
                  </a:lnTo>
                  <a:lnTo>
                    <a:pt x="895858" y="171361"/>
                  </a:lnTo>
                  <a:close/>
                </a:path>
                <a:path w="1350645" h="203200">
                  <a:moveTo>
                    <a:pt x="914781" y="23482"/>
                  </a:moveTo>
                  <a:lnTo>
                    <a:pt x="800481" y="21844"/>
                  </a:lnTo>
                  <a:lnTo>
                    <a:pt x="800100" y="50419"/>
                  </a:lnTo>
                  <a:lnTo>
                    <a:pt x="914400" y="52057"/>
                  </a:lnTo>
                  <a:lnTo>
                    <a:pt x="914781" y="23482"/>
                  </a:lnTo>
                  <a:close/>
                </a:path>
                <a:path w="1350645" h="203200">
                  <a:moveTo>
                    <a:pt x="1095883" y="170675"/>
                  </a:moveTo>
                  <a:lnTo>
                    <a:pt x="1095756" y="142100"/>
                  </a:lnTo>
                  <a:lnTo>
                    <a:pt x="981456" y="142494"/>
                  </a:lnTo>
                  <a:lnTo>
                    <a:pt x="981583" y="171069"/>
                  </a:lnTo>
                  <a:lnTo>
                    <a:pt x="1095883" y="170675"/>
                  </a:lnTo>
                  <a:close/>
                </a:path>
                <a:path w="1350645" h="203200">
                  <a:moveTo>
                    <a:pt x="1114806" y="26365"/>
                  </a:moveTo>
                  <a:lnTo>
                    <a:pt x="1000506" y="24714"/>
                  </a:lnTo>
                  <a:lnTo>
                    <a:pt x="1000125" y="53289"/>
                  </a:lnTo>
                  <a:lnTo>
                    <a:pt x="1114298" y="54927"/>
                  </a:lnTo>
                  <a:lnTo>
                    <a:pt x="1114806" y="26365"/>
                  </a:lnTo>
                  <a:close/>
                </a:path>
                <a:path w="1350645" h="203200">
                  <a:moveTo>
                    <a:pt x="1295908" y="169989"/>
                  </a:moveTo>
                  <a:lnTo>
                    <a:pt x="1295781" y="141414"/>
                  </a:lnTo>
                  <a:lnTo>
                    <a:pt x="1181481" y="141808"/>
                  </a:lnTo>
                  <a:lnTo>
                    <a:pt x="1181608" y="170383"/>
                  </a:lnTo>
                  <a:lnTo>
                    <a:pt x="1295908" y="169989"/>
                  </a:lnTo>
                  <a:close/>
                </a:path>
                <a:path w="1350645" h="203200">
                  <a:moveTo>
                    <a:pt x="1322997" y="57302"/>
                  </a:moveTo>
                  <a:lnTo>
                    <a:pt x="1278890" y="57302"/>
                  </a:lnTo>
                  <a:lnTo>
                    <a:pt x="1264577" y="57302"/>
                  </a:lnTo>
                  <a:lnTo>
                    <a:pt x="1264158" y="85661"/>
                  </a:lnTo>
                  <a:lnTo>
                    <a:pt x="1322997" y="57302"/>
                  </a:lnTo>
                  <a:close/>
                </a:path>
                <a:path w="1350645" h="203200">
                  <a:moveTo>
                    <a:pt x="1350518" y="44043"/>
                  </a:moveTo>
                  <a:lnTo>
                    <a:pt x="1265428" y="0"/>
                  </a:lnTo>
                  <a:lnTo>
                    <a:pt x="1264996" y="28524"/>
                  </a:lnTo>
                  <a:lnTo>
                    <a:pt x="1200531" y="27597"/>
                  </a:lnTo>
                  <a:lnTo>
                    <a:pt x="1200023" y="56159"/>
                  </a:lnTo>
                  <a:lnTo>
                    <a:pt x="1264577" y="57099"/>
                  </a:lnTo>
                  <a:lnTo>
                    <a:pt x="1278890" y="57099"/>
                  </a:lnTo>
                  <a:lnTo>
                    <a:pt x="1323428" y="57099"/>
                  </a:lnTo>
                  <a:lnTo>
                    <a:pt x="1350518" y="44043"/>
                  </a:lnTo>
                  <a:close/>
                </a:path>
              </a:pathLst>
            </a:custGeom>
            <a:solidFill>
              <a:srgbClr val="919191"/>
            </a:solidFill>
          </p:spPr>
          <p:txBody>
            <a:bodyPr wrap="square" lIns="0" tIns="0" rIns="0" bIns="0" rtlCol="0"/>
            <a:lstStyle/>
            <a:p>
              <a:endParaRPr/>
            </a:p>
          </p:txBody>
        </p:sp>
      </p:grpSp>
      <p:sp>
        <p:nvSpPr>
          <p:cNvPr id="67" name="object 67"/>
          <p:cNvSpPr txBox="1"/>
          <p:nvPr/>
        </p:nvSpPr>
        <p:spPr>
          <a:xfrm>
            <a:off x="6612764" y="5357621"/>
            <a:ext cx="294005" cy="175048"/>
          </a:xfrm>
          <a:prstGeom prst="rect">
            <a:avLst/>
          </a:prstGeom>
        </p:spPr>
        <p:txBody>
          <a:bodyPr vert="horz" wrap="square" lIns="0" tIns="13335" rIns="0" bIns="0" rtlCol="0">
            <a:spAutoFit/>
          </a:bodyPr>
          <a:lstStyle/>
          <a:p>
            <a:pPr marL="12700">
              <a:spcBef>
                <a:spcPts val="105"/>
              </a:spcBef>
            </a:pPr>
            <a:r>
              <a:rPr sz="1050" spc="-25" dirty="0">
                <a:solidFill>
                  <a:srgbClr val="7E7E7E"/>
                </a:solidFill>
                <a:latin typeface="Meiryo UI"/>
                <a:cs typeface="Meiryo UI"/>
              </a:rPr>
              <a:t>取引</a:t>
            </a:r>
            <a:endParaRPr sz="1050">
              <a:latin typeface="Meiryo UI"/>
              <a:cs typeface="Meiryo UI"/>
            </a:endParaRPr>
          </a:p>
        </p:txBody>
      </p:sp>
      <p:sp>
        <p:nvSpPr>
          <p:cNvPr id="68" name="object 68"/>
          <p:cNvSpPr txBox="1"/>
          <p:nvPr/>
        </p:nvSpPr>
        <p:spPr>
          <a:xfrm>
            <a:off x="6559042" y="4787679"/>
            <a:ext cx="404495" cy="421640"/>
          </a:xfrm>
          <a:prstGeom prst="rect">
            <a:avLst/>
          </a:prstGeom>
        </p:spPr>
        <p:txBody>
          <a:bodyPr vert="horz" wrap="square" lIns="0" tIns="50165" rIns="0" bIns="0" rtlCol="0">
            <a:spAutoFit/>
          </a:bodyPr>
          <a:lstStyle/>
          <a:p>
            <a:pPr marL="74930">
              <a:spcBef>
                <a:spcPts val="395"/>
              </a:spcBef>
            </a:pPr>
            <a:r>
              <a:rPr sz="1050" spc="-25" dirty="0">
                <a:solidFill>
                  <a:srgbClr val="7E7E7E"/>
                </a:solidFill>
                <a:latin typeface="Meiryo UI"/>
                <a:cs typeface="Meiryo UI"/>
              </a:rPr>
              <a:t>DvP</a:t>
            </a:r>
            <a:endParaRPr sz="1050">
              <a:latin typeface="Meiryo UI"/>
              <a:cs typeface="Meiryo UI"/>
            </a:endParaRPr>
          </a:p>
          <a:p>
            <a:pPr marL="12700">
              <a:spcBef>
                <a:spcPts val="300"/>
              </a:spcBef>
            </a:pPr>
            <a:r>
              <a:rPr sz="1050" spc="-10" dirty="0">
                <a:solidFill>
                  <a:srgbClr val="7E7E7E"/>
                </a:solidFill>
                <a:latin typeface="Meiryo UI"/>
                <a:cs typeface="Meiryo UI"/>
              </a:rPr>
              <a:t>(DLT)</a:t>
            </a:r>
            <a:endParaRPr sz="1050">
              <a:latin typeface="Meiryo UI"/>
              <a:cs typeface="Meiryo UI"/>
            </a:endParaRPr>
          </a:p>
        </p:txBody>
      </p:sp>
      <p:grpSp>
        <p:nvGrpSpPr>
          <p:cNvPr id="69" name="object 69"/>
          <p:cNvGrpSpPr/>
          <p:nvPr/>
        </p:nvGrpSpPr>
        <p:grpSpPr>
          <a:xfrm>
            <a:off x="5433521" y="4354068"/>
            <a:ext cx="2513330" cy="1548765"/>
            <a:chOff x="4290521" y="4354067"/>
            <a:chExt cx="2513330" cy="1548765"/>
          </a:xfrm>
        </p:grpSpPr>
        <p:sp>
          <p:nvSpPr>
            <p:cNvPr id="70" name="object 70"/>
            <p:cNvSpPr/>
            <p:nvPr/>
          </p:nvSpPr>
          <p:spPr>
            <a:xfrm>
              <a:off x="4436364" y="4354067"/>
              <a:ext cx="2352040" cy="1548765"/>
            </a:xfrm>
            <a:custGeom>
              <a:avLst/>
              <a:gdLst/>
              <a:ahLst/>
              <a:cxnLst/>
              <a:rect l="l" t="t" r="r" b="b"/>
              <a:pathLst>
                <a:path w="2352040" h="1548764">
                  <a:moveTo>
                    <a:pt x="2351532" y="239268"/>
                  </a:moveTo>
                  <a:lnTo>
                    <a:pt x="2345436" y="239268"/>
                  </a:lnTo>
                  <a:lnTo>
                    <a:pt x="2345436" y="36576"/>
                  </a:lnTo>
                  <a:lnTo>
                    <a:pt x="1761744" y="36576"/>
                  </a:lnTo>
                  <a:lnTo>
                    <a:pt x="1761744" y="239268"/>
                  </a:lnTo>
                  <a:lnTo>
                    <a:pt x="595884" y="239268"/>
                  </a:lnTo>
                  <a:lnTo>
                    <a:pt x="595884" y="0"/>
                  </a:lnTo>
                  <a:lnTo>
                    <a:pt x="13716" y="0"/>
                  </a:lnTo>
                  <a:lnTo>
                    <a:pt x="13716" y="239268"/>
                  </a:lnTo>
                  <a:lnTo>
                    <a:pt x="0" y="239268"/>
                  </a:lnTo>
                  <a:lnTo>
                    <a:pt x="0" y="851916"/>
                  </a:lnTo>
                  <a:lnTo>
                    <a:pt x="13716" y="851916"/>
                  </a:lnTo>
                  <a:lnTo>
                    <a:pt x="13716" y="1511808"/>
                  </a:lnTo>
                  <a:lnTo>
                    <a:pt x="595884" y="1511808"/>
                  </a:lnTo>
                  <a:lnTo>
                    <a:pt x="595884" y="851916"/>
                  </a:lnTo>
                  <a:lnTo>
                    <a:pt x="1761744" y="851916"/>
                  </a:lnTo>
                  <a:lnTo>
                    <a:pt x="1761744" y="1548384"/>
                  </a:lnTo>
                  <a:lnTo>
                    <a:pt x="2345436" y="1548384"/>
                  </a:lnTo>
                  <a:lnTo>
                    <a:pt x="2345436" y="851916"/>
                  </a:lnTo>
                  <a:lnTo>
                    <a:pt x="2351532" y="851916"/>
                  </a:lnTo>
                  <a:lnTo>
                    <a:pt x="2351532" y="239268"/>
                  </a:lnTo>
                  <a:close/>
                </a:path>
              </a:pathLst>
            </a:custGeom>
            <a:solidFill>
              <a:srgbClr val="FF0000">
                <a:alpha val="10978"/>
              </a:srgbClr>
            </a:solidFill>
          </p:spPr>
          <p:txBody>
            <a:bodyPr wrap="square" lIns="0" tIns="0" rIns="0" bIns="0" rtlCol="0"/>
            <a:lstStyle/>
            <a:p>
              <a:endParaRPr/>
            </a:p>
          </p:txBody>
        </p:sp>
        <p:sp>
          <p:nvSpPr>
            <p:cNvPr id="71" name="object 71"/>
            <p:cNvSpPr/>
            <p:nvPr/>
          </p:nvSpPr>
          <p:spPr>
            <a:xfrm>
              <a:off x="4290521" y="4953332"/>
              <a:ext cx="322580" cy="153035"/>
            </a:xfrm>
            <a:custGeom>
              <a:avLst/>
              <a:gdLst/>
              <a:ahLst/>
              <a:cxnLst/>
              <a:rect l="l" t="t" r="r" b="b"/>
              <a:pathLst>
                <a:path w="322579" h="153035">
                  <a:moveTo>
                    <a:pt x="76837" y="0"/>
                  </a:moveTo>
                  <a:lnTo>
                    <a:pt x="46926" y="6009"/>
                  </a:lnTo>
                  <a:lnTo>
                    <a:pt x="22502" y="22399"/>
                  </a:lnTo>
                  <a:lnTo>
                    <a:pt x="6037" y="46711"/>
                  </a:lnTo>
                  <a:lnTo>
                    <a:pt x="0" y="76487"/>
                  </a:lnTo>
                  <a:lnTo>
                    <a:pt x="6037" y="106262"/>
                  </a:lnTo>
                  <a:lnTo>
                    <a:pt x="22502" y="130574"/>
                  </a:lnTo>
                  <a:lnTo>
                    <a:pt x="46926" y="146964"/>
                  </a:lnTo>
                  <a:lnTo>
                    <a:pt x="76838" y="152974"/>
                  </a:lnTo>
                  <a:lnTo>
                    <a:pt x="97911" y="150094"/>
                  </a:lnTo>
                  <a:lnTo>
                    <a:pt x="116720" y="141956"/>
                  </a:lnTo>
                  <a:lnTo>
                    <a:pt x="132510" y="129311"/>
                  </a:lnTo>
                  <a:lnTo>
                    <a:pt x="144527" y="112909"/>
                  </a:lnTo>
                  <a:lnTo>
                    <a:pt x="168310" y="112909"/>
                  </a:lnTo>
                  <a:lnTo>
                    <a:pt x="182946" y="98340"/>
                  </a:lnTo>
                  <a:lnTo>
                    <a:pt x="43907" y="98340"/>
                  </a:lnTo>
                  <a:lnTo>
                    <a:pt x="35383" y="96616"/>
                  </a:lnTo>
                  <a:lnTo>
                    <a:pt x="28403" y="91921"/>
                  </a:lnTo>
                  <a:lnTo>
                    <a:pt x="23686" y="84972"/>
                  </a:lnTo>
                  <a:lnTo>
                    <a:pt x="21954" y="76487"/>
                  </a:lnTo>
                  <a:lnTo>
                    <a:pt x="23686" y="68002"/>
                  </a:lnTo>
                  <a:lnTo>
                    <a:pt x="28403" y="61053"/>
                  </a:lnTo>
                  <a:lnTo>
                    <a:pt x="35383" y="56358"/>
                  </a:lnTo>
                  <a:lnTo>
                    <a:pt x="43907" y="54633"/>
                  </a:lnTo>
                  <a:lnTo>
                    <a:pt x="304421" y="54633"/>
                  </a:lnTo>
                  <a:lnTo>
                    <a:pt x="292712" y="40064"/>
                  </a:lnTo>
                  <a:lnTo>
                    <a:pt x="144527" y="40064"/>
                  </a:lnTo>
                  <a:lnTo>
                    <a:pt x="132510" y="23663"/>
                  </a:lnTo>
                  <a:lnTo>
                    <a:pt x="116719" y="11017"/>
                  </a:lnTo>
                  <a:lnTo>
                    <a:pt x="97910" y="2879"/>
                  </a:lnTo>
                  <a:lnTo>
                    <a:pt x="76837" y="0"/>
                  </a:lnTo>
                  <a:close/>
                </a:path>
                <a:path w="322579" h="153035">
                  <a:moveTo>
                    <a:pt x="304421" y="54633"/>
                  </a:moveTo>
                  <a:lnTo>
                    <a:pt x="43907" y="54633"/>
                  </a:lnTo>
                  <a:lnTo>
                    <a:pt x="52432" y="56358"/>
                  </a:lnTo>
                  <a:lnTo>
                    <a:pt x="59412" y="61053"/>
                  </a:lnTo>
                  <a:lnTo>
                    <a:pt x="64129" y="68002"/>
                  </a:lnTo>
                  <a:lnTo>
                    <a:pt x="65861" y="76487"/>
                  </a:lnTo>
                  <a:lnTo>
                    <a:pt x="64129" y="84972"/>
                  </a:lnTo>
                  <a:lnTo>
                    <a:pt x="59412" y="91921"/>
                  </a:lnTo>
                  <a:lnTo>
                    <a:pt x="52432" y="96616"/>
                  </a:lnTo>
                  <a:lnTo>
                    <a:pt x="43907" y="98340"/>
                  </a:lnTo>
                  <a:lnTo>
                    <a:pt x="182946" y="98340"/>
                  </a:lnTo>
                  <a:lnTo>
                    <a:pt x="197581" y="112909"/>
                  </a:lnTo>
                  <a:lnTo>
                    <a:pt x="221364" y="89235"/>
                  </a:lnTo>
                  <a:lnTo>
                    <a:pt x="311739" y="89235"/>
                  </a:lnTo>
                  <a:lnTo>
                    <a:pt x="321984" y="76487"/>
                  </a:lnTo>
                  <a:lnTo>
                    <a:pt x="304421" y="54633"/>
                  </a:lnTo>
                  <a:close/>
                </a:path>
                <a:path w="322579" h="153035">
                  <a:moveTo>
                    <a:pt x="268930" y="89235"/>
                  </a:moveTo>
                  <a:lnTo>
                    <a:pt x="221364" y="89235"/>
                  </a:lnTo>
                  <a:lnTo>
                    <a:pt x="245147" y="112909"/>
                  </a:lnTo>
                  <a:lnTo>
                    <a:pt x="268930" y="89235"/>
                  </a:lnTo>
                  <a:close/>
                </a:path>
                <a:path w="322579" h="153035">
                  <a:moveTo>
                    <a:pt x="311739" y="89235"/>
                  </a:moveTo>
                  <a:lnTo>
                    <a:pt x="268930" y="89235"/>
                  </a:lnTo>
                  <a:lnTo>
                    <a:pt x="292712" y="112909"/>
                  </a:lnTo>
                  <a:lnTo>
                    <a:pt x="311739" y="89235"/>
                  </a:lnTo>
                  <a:close/>
                </a:path>
              </a:pathLst>
            </a:custGeom>
            <a:solidFill>
              <a:srgbClr val="000000"/>
            </a:solidFill>
          </p:spPr>
          <p:txBody>
            <a:bodyPr wrap="square" lIns="0" tIns="0" rIns="0" bIns="0" rtlCol="0"/>
            <a:lstStyle/>
            <a:p>
              <a:endParaRPr/>
            </a:p>
          </p:txBody>
        </p:sp>
        <p:pic>
          <p:nvPicPr>
            <p:cNvPr id="72" name="object 72"/>
            <p:cNvPicPr/>
            <p:nvPr/>
          </p:nvPicPr>
          <p:blipFill>
            <a:blip r:embed="rId13" cstate="print"/>
            <a:stretch>
              <a:fillRect/>
            </a:stretch>
          </p:blipFill>
          <p:spPr>
            <a:xfrm>
              <a:off x="6607001" y="4969012"/>
              <a:ext cx="196274" cy="153631"/>
            </a:xfrm>
            <a:prstGeom prst="rect">
              <a:avLst/>
            </a:prstGeom>
          </p:spPr>
        </p:pic>
      </p:grpSp>
      <p:sp>
        <p:nvSpPr>
          <p:cNvPr id="73" name="object 73"/>
          <p:cNvSpPr txBox="1"/>
          <p:nvPr/>
        </p:nvSpPr>
        <p:spPr>
          <a:xfrm>
            <a:off x="6158865" y="5862015"/>
            <a:ext cx="1993264" cy="175048"/>
          </a:xfrm>
          <a:prstGeom prst="rect">
            <a:avLst/>
          </a:prstGeom>
        </p:spPr>
        <p:txBody>
          <a:bodyPr vert="horz" wrap="square" lIns="0" tIns="13335" rIns="0" bIns="0" rtlCol="0">
            <a:spAutoFit/>
          </a:bodyPr>
          <a:lstStyle/>
          <a:p>
            <a:pPr marL="12700">
              <a:spcBef>
                <a:spcPts val="105"/>
              </a:spcBef>
            </a:pPr>
            <a:r>
              <a:rPr sz="1050" spc="-25" dirty="0">
                <a:latin typeface="Meiryo UI"/>
                <a:cs typeface="Meiryo UI"/>
              </a:rPr>
              <a:t>※公表資料等からアクセンチュア作成</a:t>
            </a:r>
            <a:endParaRPr sz="1050">
              <a:latin typeface="Meiryo UI"/>
              <a:cs typeface="Meiryo UI"/>
            </a:endParaRPr>
          </a:p>
        </p:txBody>
      </p:sp>
      <p:sp>
        <p:nvSpPr>
          <p:cNvPr id="74" name="object 74"/>
          <p:cNvSpPr txBox="1"/>
          <p:nvPr/>
        </p:nvSpPr>
        <p:spPr>
          <a:xfrm>
            <a:off x="2470150" y="3670172"/>
            <a:ext cx="1544320"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CBDC(</a:t>
            </a:r>
            <a:r>
              <a:rPr sz="1400" spc="-25" dirty="0">
                <a:latin typeface="Meiryo UI"/>
                <a:cs typeface="Meiryo UI"/>
              </a:rPr>
              <a:t>ホールセール)</a:t>
            </a:r>
            <a:endParaRPr sz="1400">
              <a:latin typeface="Meiryo UI"/>
              <a:cs typeface="Meiryo UI"/>
            </a:endParaRPr>
          </a:p>
        </p:txBody>
      </p:sp>
      <p:grpSp>
        <p:nvGrpSpPr>
          <p:cNvPr id="75" name="object 75"/>
          <p:cNvGrpSpPr/>
          <p:nvPr/>
        </p:nvGrpSpPr>
        <p:grpSpPr>
          <a:xfrm>
            <a:off x="1569720" y="3511283"/>
            <a:ext cx="894715" cy="570230"/>
            <a:chOff x="426719" y="3511283"/>
            <a:chExt cx="894715" cy="570230"/>
          </a:xfrm>
        </p:grpSpPr>
        <p:pic>
          <p:nvPicPr>
            <p:cNvPr id="76" name="object 76"/>
            <p:cNvPicPr/>
            <p:nvPr/>
          </p:nvPicPr>
          <p:blipFill>
            <a:blip r:embed="rId14" cstate="print"/>
            <a:stretch>
              <a:fillRect/>
            </a:stretch>
          </p:blipFill>
          <p:spPr>
            <a:xfrm>
              <a:off x="458723" y="3511283"/>
              <a:ext cx="833640" cy="569988"/>
            </a:xfrm>
            <a:prstGeom prst="rect">
              <a:avLst/>
            </a:prstGeom>
          </p:spPr>
        </p:pic>
        <p:pic>
          <p:nvPicPr>
            <p:cNvPr id="77" name="object 77"/>
            <p:cNvPicPr/>
            <p:nvPr/>
          </p:nvPicPr>
          <p:blipFill>
            <a:blip r:embed="rId15" cstate="print"/>
            <a:stretch>
              <a:fillRect/>
            </a:stretch>
          </p:blipFill>
          <p:spPr>
            <a:xfrm>
              <a:off x="426719" y="3607269"/>
              <a:ext cx="894575" cy="422186"/>
            </a:xfrm>
            <a:prstGeom prst="rect">
              <a:avLst/>
            </a:prstGeom>
          </p:spPr>
        </p:pic>
      </p:grpSp>
      <p:sp>
        <p:nvSpPr>
          <p:cNvPr id="78" name="object 78"/>
          <p:cNvSpPr txBox="1"/>
          <p:nvPr/>
        </p:nvSpPr>
        <p:spPr>
          <a:xfrm>
            <a:off x="1632204" y="3541777"/>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分類名称</a:t>
            </a:r>
            <a:endParaRPr sz="1200">
              <a:latin typeface="Meiryo UI"/>
              <a:cs typeface="Meiryo UI"/>
            </a:endParaRPr>
          </a:p>
        </p:txBody>
      </p:sp>
      <p:sp>
        <p:nvSpPr>
          <p:cNvPr id="81" name="object 81"/>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82" name="object 82"/>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3" name="object 83"/>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94</a:t>
            </a:fld>
            <a:endParaRPr spc="-25" dirty="0"/>
          </a:p>
        </p:txBody>
      </p:sp>
      <p:sp>
        <p:nvSpPr>
          <p:cNvPr id="79" name="object 79"/>
          <p:cNvSpPr txBox="1"/>
          <p:nvPr/>
        </p:nvSpPr>
        <p:spPr>
          <a:xfrm>
            <a:off x="7799069" y="5401132"/>
            <a:ext cx="466090"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ユーザー</a:t>
            </a:r>
            <a:endParaRPr sz="1050">
              <a:latin typeface="Meiryo UI"/>
              <a:cs typeface="Meiryo UI"/>
            </a:endParaRPr>
          </a:p>
        </p:txBody>
      </p:sp>
      <p:sp>
        <p:nvSpPr>
          <p:cNvPr id="80" name="object 80"/>
          <p:cNvSpPr txBox="1"/>
          <p:nvPr/>
        </p:nvSpPr>
        <p:spPr>
          <a:xfrm>
            <a:off x="5391150" y="5365191"/>
            <a:ext cx="466090"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ユーザー</a:t>
            </a:r>
            <a:endParaRPr sz="1050">
              <a:latin typeface="Meiryo UI"/>
              <a:cs typeface="Meiryo U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405628" y="3380232"/>
            <a:ext cx="3168650" cy="1917700"/>
            <a:chOff x="4262628" y="3380232"/>
            <a:chExt cx="3168650" cy="1917700"/>
          </a:xfrm>
        </p:grpSpPr>
        <p:sp>
          <p:nvSpPr>
            <p:cNvPr id="3" name="object 3"/>
            <p:cNvSpPr/>
            <p:nvPr/>
          </p:nvSpPr>
          <p:spPr>
            <a:xfrm>
              <a:off x="4262628" y="3380232"/>
              <a:ext cx="3168650" cy="1917700"/>
            </a:xfrm>
            <a:custGeom>
              <a:avLst/>
              <a:gdLst/>
              <a:ahLst/>
              <a:cxnLst/>
              <a:rect l="l" t="t" r="r" b="b"/>
              <a:pathLst>
                <a:path w="3168650" h="1917700">
                  <a:moveTo>
                    <a:pt x="3168396" y="0"/>
                  </a:moveTo>
                  <a:lnTo>
                    <a:pt x="0" y="0"/>
                  </a:lnTo>
                  <a:lnTo>
                    <a:pt x="0" y="1917192"/>
                  </a:lnTo>
                  <a:lnTo>
                    <a:pt x="3168396" y="1917192"/>
                  </a:lnTo>
                  <a:lnTo>
                    <a:pt x="3168396" y="0"/>
                  </a:lnTo>
                  <a:close/>
                </a:path>
              </a:pathLst>
            </a:custGeom>
            <a:solidFill>
              <a:srgbClr val="F1F1F1"/>
            </a:solidFill>
          </p:spPr>
          <p:txBody>
            <a:bodyPr wrap="square" lIns="0" tIns="0" rIns="0" bIns="0" rtlCol="0"/>
            <a:lstStyle/>
            <a:p>
              <a:endParaRPr/>
            </a:p>
          </p:txBody>
        </p:sp>
        <p:sp>
          <p:nvSpPr>
            <p:cNvPr id="4" name="object 4"/>
            <p:cNvSpPr/>
            <p:nvPr/>
          </p:nvSpPr>
          <p:spPr>
            <a:xfrm>
              <a:off x="4314444" y="3432048"/>
              <a:ext cx="1358265" cy="1217930"/>
            </a:xfrm>
            <a:custGeom>
              <a:avLst/>
              <a:gdLst/>
              <a:ahLst/>
              <a:cxnLst/>
              <a:rect l="l" t="t" r="r" b="b"/>
              <a:pathLst>
                <a:path w="1358264" h="1217929">
                  <a:moveTo>
                    <a:pt x="1357884" y="0"/>
                  </a:moveTo>
                  <a:lnTo>
                    <a:pt x="0" y="0"/>
                  </a:lnTo>
                  <a:lnTo>
                    <a:pt x="0" y="1217676"/>
                  </a:lnTo>
                  <a:lnTo>
                    <a:pt x="1357884" y="1217676"/>
                  </a:lnTo>
                  <a:lnTo>
                    <a:pt x="1357884" y="0"/>
                  </a:lnTo>
                  <a:close/>
                </a:path>
              </a:pathLst>
            </a:custGeom>
            <a:solidFill>
              <a:srgbClr val="D9D9D9"/>
            </a:solidFill>
          </p:spPr>
          <p:txBody>
            <a:bodyPr wrap="square" lIns="0" tIns="0" rIns="0" bIns="0" rtlCol="0"/>
            <a:lstStyle/>
            <a:p>
              <a:endParaRPr/>
            </a:p>
          </p:txBody>
        </p:sp>
        <p:sp>
          <p:nvSpPr>
            <p:cNvPr id="5" name="object 5"/>
            <p:cNvSpPr/>
            <p:nvPr/>
          </p:nvSpPr>
          <p:spPr>
            <a:xfrm>
              <a:off x="4314444" y="3432048"/>
              <a:ext cx="1358265" cy="1217930"/>
            </a:xfrm>
            <a:custGeom>
              <a:avLst/>
              <a:gdLst/>
              <a:ahLst/>
              <a:cxnLst/>
              <a:rect l="l" t="t" r="r" b="b"/>
              <a:pathLst>
                <a:path w="1358264" h="1217929">
                  <a:moveTo>
                    <a:pt x="0" y="1217676"/>
                  </a:moveTo>
                  <a:lnTo>
                    <a:pt x="1357884" y="1217676"/>
                  </a:lnTo>
                  <a:lnTo>
                    <a:pt x="1357884" y="0"/>
                  </a:lnTo>
                  <a:lnTo>
                    <a:pt x="0" y="0"/>
                  </a:lnTo>
                  <a:lnTo>
                    <a:pt x="0" y="1217676"/>
                  </a:lnTo>
                  <a:close/>
                </a:path>
              </a:pathLst>
            </a:custGeom>
            <a:ln w="12700">
              <a:solidFill>
                <a:srgbClr val="BCBCBC"/>
              </a:solidFill>
            </a:ln>
          </p:spPr>
          <p:txBody>
            <a:bodyPr wrap="square" lIns="0" tIns="0" rIns="0" bIns="0" rtlCol="0"/>
            <a:lstStyle/>
            <a:p>
              <a:endParaRPr/>
            </a:p>
          </p:txBody>
        </p:sp>
      </p:grpSp>
      <p:sp>
        <p:nvSpPr>
          <p:cNvPr id="6" name="object 6"/>
          <p:cNvSpPr txBox="1"/>
          <p:nvPr/>
        </p:nvSpPr>
        <p:spPr>
          <a:xfrm>
            <a:off x="5463795" y="3438398"/>
            <a:ext cx="1345565" cy="172483"/>
          </a:xfrm>
          <a:prstGeom prst="rect">
            <a:avLst/>
          </a:prstGeom>
          <a:solidFill>
            <a:srgbClr val="D9D9D9"/>
          </a:solidFill>
        </p:spPr>
        <p:txBody>
          <a:bodyPr vert="horz" wrap="square" lIns="0" tIns="33655" rIns="0" bIns="0" rtlCol="0">
            <a:spAutoFit/>
          </a:bodyPr>
          <a:lstStyle/>
          <a:p>
            <a:pPr marL="64769">
              <a:spcBef>
                <a:spcPts val="265"/>
              </a:spcBef>
            </a:pPr>
            <a:r>
              <a:rPr sz="900" b="1" dirty="0">
                <a:solidFill>
                  <a:srgbClr val="333333"/>
                </a:solidFill>
                <a:latin typeface="Meiryo UI"/>
                <a:cs typeface="Meiryo UI"/>
              </a:rPr>
              <a:t>CHESS</a:t>
            </a:r>
            <a:r>
              <a:rPr sz="900" b="1" spc="5" dirty="0">
                <a:solidFill>
                  <a:srgbClr val="333333"/>
                </a:solidFill>
                <a:latin typeface="Meiryo UI"/>
                <a:cs typeface="Meiryo UI"/>
              </a:rPr>
              <a:t> </a:t>
            </a:r>
            <a:r>
              <a:rPr sz="900" b="1" spc="-10" dirty="0">
                <a:solidFill>
                  <a:srgbClr val="333333"/>
                </a:solidFill>
                <a:latin typeface="Meiryo UI"/>
                <a:cs typeface="Meiryo UI"/>
              </a:rPr>
              <a:t>Replacement</a:t>
            </a:r>
            <a:endParaRPr sz="900">
              <a:latin typeface="Meiryo UI"/>
              <a:cs typeface="Meiryo UI"/>
            </a:endParaRPr>
          </a:p>
        </p:txBody>
      </p:sp>
      <p:sp>
        <p:nvSpPr>
          <p:cNvPr id="7" name="object 7"/>
          <p:cNvSpPr/>
          <p:nvPr/>
        </p:nvSpPr>
        <p:spPr>
          <a:xfrm>
            <a:off x="5494020" y="3727704"/>
            <a:ext cx="3048000" cy="612775"/>
          </a:xfrm>
          <a:custGeom>
            <a:avLst/>
            <a:gdLst/>
            <a:ahLst/>
            <a:cxnLst/>
            <a:rect l="l" t="t" r="r" b="b"/>
            <a:pathLst>
              <a:path w="3048000" h="612775">
                <a:moveTo>
                  <a:pt x="3048000" y="0"/>
                </a:moveTo>
                <a:lnTo>
                  <a:pt x="0" y="0"/>
                </a:lnTo>
                <a:lnTo>
                  <a:pt x="0" y="612648"/>
                </a:lnTo>
                <a:lnTo>
                  <a:pt x="3048000" y="612648"/>
                </a:lnTo>
                <a:lnTo>
                  <a:pt x="3048000" y="0"/>
                </a:lnTo>
                <a:close/>
              </a:path>
            </a:pathLst>
          </a:custGeom>
          <a:solidFill>
            <a:srgbClr val="FF0000">
              <a:alpha val="10978"/>
            </a:srgbClr>
          </a:solidFill>
        </p:spPr>
        <p:txBody>
          <a:bodyPr wrap="square" lIns="0" tIns="0" rIns="0" bIns="0" rtlCol="0"/>
          <a:lstStyle/>
          <a:p>
            <a:endParaRPr/>
          </a:p>
        </p:txBody>
      </p:sp>
      <p:sp>
        <p:nvSpPr>
          <p:cNvPr id="8" name="object 8"/>
          <p:cNvSpPr txBox="1"/>
          <p:nvPr/>
        </p:nvSpPr>
        <p:spPr>
          <a:xfrm>
            <a:off x="1838656" y="1001013"/>
            <a:ext cx="8541385" cy="513080"/>
          </a:xfrm>
          <a:prstGeom prst="rect">
            <a:avLst/>
          </a:prstGeom>
        </p:spPr>
        <p:txBody>
          <a:bodyPr vert="horz" wrap="square" lIns="0" tIns="12065" rIns="0" bIns="0" rtlCol="0">
            <a:spAutoFit/>
          </a:bodyPr>
          <a:lstStyle/>
          <a:p>
            <a:pPr marL="12700" marR="5080">
              <a:spcBef>
                <a:spcPts val="95"/>
              </a:spcBef>
            </a:pPr>
            <a:r>
              <a:rPr sz="1600" spc="-25" dirty="0">
                <a:latin typeface="Meiryo UI"/>
                <a:cs typeface="Meiryo UI"/>
              </a:rPr>
              <a:t>ASX</a:t>
            </a:r>
            <a:r>
              <a:rPr sz="1600" spc="-10" dirty="0">
                <a:latin typeface="Meiryo UI"/>
                <a:cs typeface="Meiryo UI"/>
              </a:rPr>
              <a:t>で</a:t>
            </a:r>
            <a:r>
              <a:rPr sz="1600" spc="-20" dirty="0">
                <a:latin typeface="Meiryo UI"/>
                <a:cs typeface="Meiryo UI"/>
              </a:rPr>
              <a:t>は</a:t>
            </a:r>
            <a:r>
              <a:rPr sz="1600" spc="-10" dirty="0">
                <a:latin typeface="Meiryo UI"/>
                <a:cs typeface="Meiryo UI"/>
              </a:rPr>
              <a:t>25</a:t>
            </a:r>
            <a:r>
              <a:rPr sz="1600" spc="-25" dirty="0">
                <a:latin typeface="Meiryo UI"/>
                <a:cs typeface="Meiryo UI"/>
              </a:rPr>
              <a:t>年間に渡り、</a:t>
            </a:r>
            <a:r>
              <a:rPr sz="1600" dirty="0">
                <a:latin typeface="Meiryo UI"/>
                <a:cs typeface="Meiryo UI"/>
              </a:rPr>
              <a:t>CHESS(clearing and</a:t>
            </a:r>
            <a:r>
              <a:rPr sz="1600" spc="-55" dirty="0">
                <a:latin typeface="Meiryo UI"/>
                <a:cs typeface="Meiryo UI"/>
              </a:rPr>
              <a:t> </a:t>
            </a:r>
            <a:r>
              <a:rPr sz="1600" dirty="0">
                <a:latin typeface="Meiryo UI"/>
                <a:cs typeface="Meiryo UI"/>
              </a:rPr>
              <a:t>settlement system</a:t>
            </a:r>
            <a:r>
              <a:rPr sz="1600" spc="-10" dirty="0">
                <a:latin typeface="Meiryo UI"/>
                <a:cs typeface="Meiryo UI"/>
              </a:rPr>
              <a:t>) と</a:t>
            </a:r>
            <a:r>
              <a:rPr sz="1600" spc="-25" dirty="0">
                <a:latin typeface="Meiryo UI"/>
                <a:cs typeface="Meiryo UI"/>
              </a:rPr>
              <a:t>呼</a:t>
            </a:r>
            <a:r>
              <a:rPr sz="1600" spc="-10" dirty="0">
                <a:latin typeface="Meiryo UI"/>
                <a:cs typeface="Meiryo UI"/>
              </a:rPr>
              <a:t>ば</a:t>
            </a:r>
            <a:r>
              <a:rPr sz="1600" spc="-20" dirty="0">
                <a:latin typeface="Meiryo UI"/>
                <a:cs typeface="Meiryo UI"/>
              </a:rPr>
              <a:t>れる</a:t>
            </a:r>
            <a:r>
              <a:rPr sz="1600" spc="-25" dirty="0">
                <a:latin typeface="Meiryo UI"/>
                <a:cs typeface="Meiryo UI"/>
              </a:rPr>
              <a:t>証券決済</a:t>
            </a:r>
            <a:r>
              <a:rPr sz="1600" spc="-20" dirty="0">
                <a:latin typeface="Meiryo UI"/>
                <a:cs typeface="Meiryo UI"/>
              </a:rPr>
              <a:t>システ</a:t>
            </a:r>
            <a:r>
              <a:rPr sz="1600" dirty="0">
                <a:latin typeface="Meiryo UI"/>
                <a:cs typeface="Meiryo UI"/>
              </a:rPr>
              <a:t>ム</a:t>
            </a:r>
            <a:r>
              <a:rPr sz="1600" spc="-50" dirty="0">
                <a:latin typeface="Meiryo UI"/>
                <a:cs typeface="Meiryo UI"/>
              </a:rPr>
              <a:t>を</a:t>
            </a:r>
            <a:r>
              <a:rPr sz="1600" spc="-25" dirty="0">
                <a:latin typeface="Meiryo UI"/>
                <a:cs typeface="Meiryo UI"/>
              </a:rPr>
              <a:t>運用</a:t>
            </a:r>
            <a:r>
              <a:rPr sz="1600" spc="-20" dirty="0">
                <a:latin typeface="Meiryo UI"/>
                <a:cs typeface="Meiryo UI"/>
              </a:rPr>
              <a:t>し</a:t>
            </a:r>
            <a:r>
              <a:rPr sz="1600" spc="-25" dirty="0">
                <a:latin typeface="Meiryo UI"/>
                <a:cs typeface="Meiryo UI"/>
              </a:rPr>
              <a:t>てきたが、こ</a:t>
            </a:r>
            <a:r>
              <a:rPr sz="1600" spc="-20" dirty="0">
                <a:latin typeface="Meiryo UI"/>
                <a:cs typeface="Meiryo UI"/>
              </a:rPr>
              <a:t>のシ</a:t>
            </a:r>
            <a:r>
              <a:rPr sz="1600" spc="-10" dirty="0">
                <a:latin typeface="Meiryo UI"/>
                <a:cs typeface="Meiryo UI"/>
              </a:rPr>
              <a:t>ステムを</a:t>
            </a:r>
            <a:r>
              <a:rPr sz="1600" spc="-60" dirty="0">
                <a:latin typeface="Meiryo UI"/>
                <a:cs typeface="Meiryo UI"/>
              </a:rPr>
              <a:t>DLT</a:t>
            </a:r>
            <a:r>
              <a:rPr sz="1600" spc="-20" dirty="0">
                <a:latin typeface="Meiryo UI"/>
                <a:cs typeface="Meiryo UI"/>
              </a:rPr>
              <a:t>ベー</a:t>
            </a:r>
            <a:r>
              <a:rPr sz="1600" spc="-30" dirty="0">
                <a:latin typeface="Meiryo UI"/>
                <a:cs typeface="Meiryo UI"/>
              </a:rPr>
              <a:t>スに置き換えることを目指している。</a:t>
            </a:r>
            <a:endParaRPr sz="1600">
              <a:latin typeface="Meiryo UI"/>
              <a:cs typeface="Meiryo UI"/>
            </a:endParaRPr>
          </a:p>
        </p:txBody>
      </p:sp>
      <p:sp>
        <p:nvSpPr>
          <p:cNvPr id="9" name="object 9"/>
          <p:cNvSpPr txBox="1"/>
          <p:nvPr/>
        </p:nvSpPr>
        <p:spPr>
          <a:xfrm>
            <a:off x="1632205" y="1793748"/>
            <a:ext cx="3043555" cy="266700"/>
          </a:xfrm>
          <a:prstGeom prst="rect">
            <a:avLst/>
          </a:prstGeom>
          <a:solidFill>
            <a:srgbClr val="7E7E7E"/>
          </a:solidFill>
        </p:spPr>
        <p:txBody>
          <a:bodyPr vert="horz" wrap="square" lIns="0" tIns="12700" rIns="0" bIns="0" rtlCol="0">
            <a:spAutoFit/>
          </a:bodyPr>
          <a:lstStyle/>
          <a:p>
            <a:pPr marL="159385">
              <a:spcBef>
                <a:spcPts val="100"/>
              </a:spcBef>
            </a:pPr>
            <a:r>
              <a:rPr sz="1600" b="1" spc="-25" dirty="0">
                <a:solidFill>
                  <a:srgbClr val="FFFFFF"/>
                </a:solidFill>
                <a:latin typeface="Meiryo UI"/>
                <a:cs typeface="Meiryo UI"/>
              </a:rPr>
              <a:t>ASX</a:t>
            </a:r>
            <a:endParaRPr sz="1600">
              <a:latin typeface="Meiryo UI"/>
              <a:cs typeface="Meiryo UI"/>
            </a:endParaRPr>
          </a:p>
        </p:txBody>
      </p:sp>
      <p:sp>
        <p:nvSpPr>
          <p:cNvPr id="10" name="object 10"/>
          <p:cNvSpPr txBox="1"/>
          <p:nvPr/>
        </p:nvSpPr>
        <p:spPr>
          <a:xfrm>
            <a:off x="2470150" y="4174363"/>
            <a:ext cx="1098550"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Digital</a:t>
            </a:r>
            <a:r>
              <a:rPr sz="1400" spc="-40" dirty="0">
                <a:latin typeface="Meiryo UI"/>
                <a:cs typeface="Meiryo UI"/>
              </a:rPr>
              <a:t> </a:t>
            </a:r>
            <a:r>
              <a:rPr sz="1400" spc="-10" dirty="0">
                <a:latin typeface="Meiryo UI"/>
                <a:cs typeface="Meiryo UI"/>
              </a:rPr>
              <a:t>Asset</a:t>
            </a:r>
            <a:endParaRPr sz="1400">
              <a:latin typeface="Meiryo UI"/>
              <a:cs typeface="Meiryo UI"/>
            </a:endParaRPr>
          </a:p>
        </p:txBody>
      </p:sp>
      <p:grpSp>
        <p:nvGrpSpPr>
          <p:cNvPr id="11" name="object 11"/>
          <p:cNvGrpSpPr/>
          <p:nvPr/>
        </p:nvGrpSpPr>
        <p:grpSpPr>
          <a:xfrm>
            <a:off x="1531620" y="4020287"/>
            <a:ext cx="969644" cy="605155"/>
            <a:chOff x="388620" y="4020286"/>
            <a:chExt cx="969644" cy="605155"/>
          </a:xfrm>
        </p:grpSpPr>
        <p:pic>
          <p:nvPicPr>
            <p:cNvPr id="12" name="object 12"/>
            <p:cNvPicPr/>
            <p:nvPr/>
          </p:nvPicPr>
          <p:blipFill>
            <a:blip r:embed="rId2" cstate="print"/>
            <a:stretch>
              <a:fillRect/>
            </a:stretch>
          </p:blipFill>
          <p:spPr>
            <a:xfrm>
              <a:off x="467785" y="4033822"/>
              <a:ext cx="815518" cy="542846"/>
            </a:xfrm>
            <a:prstGeom prst="rect">
              <a:avLst/>
            </a:prstGeom>
          </p:spPr>
        </p:pic>
        <p:pic>
          <p:nvPicPr>
            <p:cNvPr id="13" name="object 13"/>
            <p:cNvPicPr/>
            <p:nvPr/>
          </p:nvPicPr>
          <p:blipFill>
            <a:blip r:embed="rId3" cstate="print"/>
            <a:stretch>
              <a:fillRect/>
            </a:stretch>
          </p:blipFill>
          <p:spPr>
            <a:xfrm>
              <a:off x="388620" y="4020286"/>
              <a:ext cx="969289" cy="605053"/>
            </a:xfrm>
            <a:prstGeom prst="rect">
              <a:avLst/>
            </a:prstGeom>
          </p:spPr>
        </p:pic>
        <p:sp>
          <p:nvSpPr>
            <p:cNvPr id="14" name="object 14"/>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5" name="object 15"/>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6" name="object 16"/>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7" name="object 17"/>
          <p:cNvGrpSpPr/>
          <p:nvPr/>
        </p:nvGrpSpPr>
        <p:grpSpPr>
          <a:xfrm>
            <a:off x="1601724" y="4550652"/>
            <a:ext cx="833755" cy="771525"/>
            <a:chOff x="458723" y="4550651"/>
            <a:chExt cx="833755" cy="771525"/>
          </a:xfrm>
        </p:grpSpPr>
        <p:pic>
          <p:nvPicPr>
            <p:cNvPr id="18" name="object 18"/>
            <p:cNvPicPr/>
            <p:nvPr/>
          </p:nvPicPr>
          <p:blipFill>
            <a:blip r:embed="rId4" cstate="print"/>
            <a:stretch>
              <a:fillRect/>
            </a:stretch>
          </p:blipFill>
          <p:spPr>
            <a:xfrm>
              <a:off x="458723" y="4550651"/>
              <a:ext cx="833640" cy="771156"/>
            </a:xfrm>
            <a:prstGeom prst="rect">
              <a:avLst/>
            </a:prstGeom>
          </p:spPr>
        </p:pic>
        <p:pic>
          <p:nvPicPr>
            <p:cNvPr id="19" name="object 19"/>
            <p:cNvPicPr/>
            <p:nvPr/>
          </p:nvPicPr>
          <p:blipFill>
            <a:blip r:embed="rId5" cstate="print"/>
            <a:stretch>
              <a:fillRect/>
            </a:stretch>
          </p:blipFill>
          <p:spPr>
            <a:xfrm>
              <a:off x="502919" y="4655794"/>
              <a:ext cx="742200" cy="605053"/>
            </a:xfrm>
            <a:prstGeom prst="rect">
              <a:avLst/>
            </a:prstGeom>
          </p:spPr>
        </p:pic>
      </p:grpSp>
      <p:sp>
        <p:nvSpPr>
          <p:cNvPr id="20" name="object 20"/>
          <p:cNvSpPr txBox="1"/>
          <p:nvPr/>
        </p:nvSpPr>
        <p:spPr>
          <a:xfrm>
            <a:off x="1632204" y="4581144"/>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219075">
              <a:spcBef>
                <a:spcPts val="1165"/>
              </a:spcBef>
            </a:pPr>
            <a:r>
              <a:rPr sz="1200" spc="-30" dirty="0">
                <a:latin typeface="Meiryo UI"/>
                <a:cs typeface="Meiryo UI"/>
              </a:rPr>
              <a:t>主な</a:t>
            </a:r>
            <a:endParaRPr sz="1200">
              <a:latin typeface="Meiryo UI"/>
              <a:cs typeface="Meiryo UI"/>
            </a:endParaRPr>
          </a:p>
          <a:p>
            <a:pPr marL="132080"/>
            <a:r>
              <a:rPr sz="1200" spc="-20" dirty="0">
                <a:latin typeface="Meiryo UI"/>
                <a:cs typeface="Meiryo UI"/>
              </a:rPr>
              <a:t>協業先</a:t>
            </a:r>
            <a:endParaRPr sz="1200">
              <a:latin typeface="Meiryo UI"/>
              <a:cs typeface="Meiryo UI"/>
            </a:endParaRPr>
          </a:p>
        </p:txBody>
      </p:sp>
      <p:grpSp>
        <p:nvGrpSpPr>
          <p:cNvPr id="21" name="object 21"/>
          <p:cNvGrpSpPr/>
          <p:nvPr/>
        </p:nvGrpSpPr>
        <p:grpSpPr>
          <a:xfrm>
            <a:off x="1601724" y="5298948"/>
            <a:ext cx="833755" cy="732155"/>
            <a:chOff x="458723" y="5298947"/>
            <a:chExt cx="833755" cy="732155"/>
          </a:xfrm>
        </p:grpSpPr>
        <p:pic>
          <p:nvPicPr>
            <p:cNvPr id="22" name="object 22"/>
            <p:cNvPicPr/>
            <p:nvPr/>
          </p:nvPicPr>
          <p:blipFill>
            <a:blip r:embed="rId6" cstate="print"/>
            <a:stretch>
              <a:fillRect/>
            </a:stretch>
          </p:blipFill>
          <p:spPr>
            <a:xfrm>
              <a:off x="458723" y="5298947"/>
              <a:ext cx="833640" cy="731545"/>
            </a:xfrm>
            <a:prstGeom prst="rect">
              <a:avLst/>
            </a:prstGeom>
          </p:spPr>
        </p:pic>
        <p:pic>
          <p:nvPicPr>
            <p:cNvPr id="23" name="object 23"/>
            <p:cNvPicPr/>
            <p:nvPr/>
          </p:nvPicPr>
          <p:blipFill>
            <a:blip r:embed="rId7" cstate="print"/>
            <a:stretch>
              <a:fillRect/>
            </a:stretch>
          </p:blipFill>
          <p:spPr>
            <a:xfrm>
              <a:off x="547115" y="5384291"/>
              <a:ext cx="652284" cy="605053"/>
            </a:xfrm>
            <a:prstGeom prst="rect">
              <a:avLst/>
            </a:prstGeom>
          </p:spPr>
        </p:pic>
        <p:sp>
          <p:nvSpPr>
            <p:cNvPr id="24" name="object 24"/>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ln w="9525">
              <a:solidFill>
                <a:srgbClr val="7E7E7E"/>
              </a:solidFill>
            </a:ln>
          </p:spPr>
          <p:txBody>
            <a:bodyPr wrap="square" lIns="0" tIns="0" rIns="0" bIns="0" rtlCol="0"/>
            <a:lstStyle/>
            <a:p>
              <a:endParaRPr/>
            </a:p>
          </p:txBody>
        </p:sp>
      </p:grpSp>
      <p:sp>
        <p:nvSpPr>
          <p:cNvPr id="25" name="object 25"/>
          <p:cNvSpPr txBox="1"/>
          <p:nvPr/>
        </p:nvSpPr>
        <p:spPr>
          <a:xfrm>
            <a:off x="1643063" y="5334190"/>
            <a:ext cx="713105" cy="493724"/>
          </a:xfrm>
          <a:prstGeom prst="rect">
            <a:avLst/>
          </a:prstGeom>
          <a:solidFill>
            <a:srgbClr val="FFFFFF"/>
          </a:solidFill>
        </p:spPr>
        <p:txBody>
          <a:bodyPr vert="horz" wrap="square" lIns="0" tIns="123189" rIns="0" bIns="0" rtlCol="0">
            <a:spAutoFit/>
          </a:bodyPr>
          <a:lstStyle/>
          <a:p>
            <a:pPr marL="165100">
              <a:spcBef>
                <a:spcPts val="969"/>
              </a:spcBef>
            </a:pPr>
            <a:r>
              <a:rPr sz="1200" spc="-20" dirty="0">
                <a:latin typeface="Meiryo UI"/>
                <a:cs typeface="Meiryo UI"/>
              </a:rPr>
              <a:t>ユース</a:t>
            </a:r>
            <a:endParaRPr sz="1200">
              <a:latin typeface="Meiryo UI"/>
              <a:cs typeface="Meiryo UI"/>
            </a:endParaRPr>
          </a:p>
          <a:p>
            <a:pPr marL="168275"/>
            <a:r>
              <a:rPr sz="1200" spc="-20" dirty="0">
                <a:latin typeface="Meiryo UI"/>
                <a:cs typeface="Meiryo UI"/>
              </a:rPr>
              <a:t>ケース</a:t>
            </a:r>
            <a:endParaRPr sz="1200">
              <a:latin typeface="Meiryo UI"/>
              <a:cs typeface="Meiryo UI"/>
            </a:endParaRPr>
          </a:p>
        </p:txBody>
      </p:sp>
      <p:sp>
        <p:nvSpPr>
          <p:cNvPr id="26" name="object 26"/>
          <p:cNvSpPr txBox="1"/>
          <p:nvPr/>
        </p:nvSpPr>
        <p:spPr>
          <a:xfrm>
            <a:off x="2470150" y="3046299"/>
            <a:ext cx="2432050" cy="422275"/>
          </a:xfrm>
          <a:prstGeom prst="rect">
            <a:avLst/>
          </a:prstGeom>
        </p:spPr>
        <p:txBody>
          <a:bodyPr vert="horz" wrap="square" lIns="0" tIns="13335" rIns="0" bIns="0" rtlCol="0">
            <a:spAutoFit/>
          </a:bodyPr>
          <a:lstStyle/>
          <a:p>
            <a:pPr marL="12700">
              <a:lnSpc>
                <a:spcPts val="1680"/>
              </a:lnSpc>
              <a:spcBef>
                <a:spcPts val="105"/>
              </a:spcBef>
            </a:pPr>
            <a:r>
              <a:rPr sz="1400" spc="-25" dirty="0">
                <a:latin typeface="Meiryo UI"/>
                <a:cs typeface="Meiryo UI"/>
              </a:rPr>
              <a:t>ASX</a:t>
            </a:r>
            <a:endParaRPr sz="1400">
              <a:latin typeface="Meiryo UI"/>
              <a:cs typeface="Meiryo UI"/>
            </a:endParaRPr>
          </a:p>
          <a:p>
            <a:pPr marL="12700">
              <a:lnSpc>
                <a:spcPts val="1440"/>
              </a:lnSpc>
            </a:pPr>
            <a:r>
              <a:rPr sz="1200" dirty="0">
                <a:latin typeface="Meiryo UI"/>
                <a:cs typeface="Meiryo UI"/>
              </a:rPr>
              <a:t>(Australian</a:t>
            </a:r>
            <a:r>
              <a:rPr sz="1200" spc="-55" dirty="0">
                <a:latin typeface="Meiryo UI"/>
                <a:cs typeface="Meiryo UI"/>
              </a:rPr>
              <a:t> </a:t>
            </a:r>
            <a:r>
              <a:rPr sz="1200" dirty="0">
                <a:latin typeface="Meiryo UI"/>
                <a:cs typeface="Meiryo UI"/>
              </a:rPr>
              <a:t>Securities</a:t>
            </a:r>
            <a:r>
              <a:rPr sz="1200" spc="-50" dirty="0">
                <a:latin typeface="Meiryo UI"/>
                <a:cs typeface="Meiryo UI"/>
              </a:rPr>
              <a:t> </a:t>
            </a:r>
            <a:r>
              <a:rPr sz="1200" spc="-10" dirty="0">
                <a:latin typeface="Meiryo UI"/>
                <a:cs typeface="Meiryo UI"/>
              </a:rPr>
              <a:t>Exchange)</a:t>
            </a:r>
            <a:endParaRPr sz="1200">
              <a:latin typeface="Meiryo UI"/>
              <a:cs typeface="Meiryo UI"/>
            </a:endParaRPr>
          </a:p>
        </p:txBody>
      </p:sp>
      <p:grpSp>
        <p:nvGrpSpPr>
          <p:cNvPr id="27" name="object 27"/>
          <p:cNvGrpSpPr/>
          <p:nvPr/>
        </p:nvGrpSpPr>
        <p:grpSpPr>
          <a:xfrm>
            <a:off x="1569720" y="2985311"/>
            <a:ext cx="894715" cy="542925"/>
            <a:chOff x="426719" y="2985310"/>
            <a:chExt cx="894715" cy="542925"/>
          </a:xfrm>
        </p:grpSpPr>
        <p:pic>
          <p:nvPicPr>
            <p:cNvPr id="28" name="object 28"/>
            <p:cNvPicPr/>
            <p:nvPr/>
          </p:nvPicPr>
          <p:blipFill>
            <a:blip r:embed="rId2" cstate="print"/>
            <a:stretch>
              <a:fillRect/>
            </a:stretch>
          </p:blipFill>
          <p:spPr>
            <a:xfrm>
              <a:off x="467785" y="2985310"/>
              <a:ext cx="815518" cy="542846"/>
            </a:xfrm>
            <a:prstGeom prst="rect">
              <a:avLst/>
            </a:prstGeom>
          </p:spPr>
        </p:pic>
        <p:pic>
          <p:nvPicPr>
            <p:cNvPr id="29" name="object 29"/>
            <p:cNvPicPr/>
            <p:nvPr/>
          </p:nvPicPr>
          <p:blipFill>
            <a:blip r:embed="rId8" cstate="print"/>
            <a:stretch>
              <a:fillRect/>
            </a:stretch>
          </p:blipFill>
          <p:spPr>
            <a:xfrm>
              <a:off x="426719" y="3063201"/>
              <a:ext cx="894575" cy="422186"/>
            </a:xfrm>
            <a:prstGeom prst="rect">
              <a:avLst/>
            </a:prstGeom>
          </p:spPr>
        </p:pic>
      </p:grpSp>
      <p:sp>
        <p:nvSpPr>
          <p:cNvPr id="30" name="object 30"/>
          <p:cNvSpPr txBox="1"/>
          <p:nvPr/>
        </p:nvSpPr>
        <p:spPr>
          <a:xfrm>
            <a:off x="1632204" y="2997708"/>
            <a:ext cx="722630" cy="323807"/>
          </a:xfrm>
          <a:prstGeom prst="rect">
            <a:avLst/>
          </a:prstGeom>
          <a:solidFill>
            <a:srgbClr val="FFFFFF"/>
          </a:solidFill>
          <a:ln w="9525">
            <a:solidFill>
              <a:srgbClr val="7E7E7E"/>
            </a:solidFill>
          </a:ln>
        </p:spPr>
        <p:txBody>
          <a:bodyPr vert="horz" wrap="square" lIns="0" tIns="137795" rIns="0" bIns="0" rtlCol="0">
            <a:spAutoFit/>
          </a:bodyPr>
          <a:lstStyle/>
          <a:p>
            <a:pPr marL="55880">
              <a:spcBef>
                <a:spcPts val="1085"/>
              </a:spcBef>
            </a:pPr>
            <a:r>
              <a:rPr sz="1200" spc="-15" dirty="0">
                <a:latin typeface="Meiryo UI"/>
                <a:cs typeface="Meiryo UI"/>
              </a:rPr>
              <a:t>管理主体</a:t>
            </a:r>
            <a:endParaRPr sz="1200">
              <a:latin typeface="Meiryo UI"/>
              <a:cs typeface="Meiryo UI"/>
            </a:endParaRPr>
          </a:p>
        </p:txBody>
      </p:sp>
      <p:sp>
        <p:nvSpPr>
          <p:cNvPr id="31" name="object 31"/>
          <p:cNvSpPr txBox="1"/>
          <p:nvPr/>
        </p:nvSpPr>
        <p:spPr>
          <a:xfrm>
            <a:off x="4996434" y="2002663"/>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32" name="object 32"/>
          <p:cNvSpPr/>
          <p:nvPr/>
        </p:nvSpPr>
        <p:spPr>
          <a:xfrm>
            <a:off x="5291328" y="1830324"/>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3" name="object 33"/>
          <p:cNvSpPr txBox="1">
            <a:spLocks noGrp="1"/>
          </p:cNvSpPr>
          <p:nvPr>
            <p:ph type="body" idx="1"/>
          </p:nvPr>
        </p:nvSpPr>
        <p:spPr>
          <a:xfrm>
            <a:off x="1981200" y="1825626"/>
            <a:ext cx="10515600" cy="2726387"/>
          </a:xfrm>
          <a:prstGeom prst="rect">
            <a:avLst/>
          </a:prstGeom>
        </p:spPr>
        <p:txBody>
          <a:bodyPr vert="horz" wrap="square" lIns="0" tIns="50800" rIns="0" bIns="0" rtlCol="0">
            <a:spAutoFit/>
          </a:bodyPr>
          <a:lstStyle/>
          <a:p>
            <a:pPr marL="190500" indent="-178435" algn="just">
              <a:lnSpc>
                <a:spcPct val="100000"/>
              </a:lnSpc>
              <a:spcBef>
                <a:spcPts val="400"/>
              </a:spcBef>
              <a:buFont typeface="Arial"/>
              <a:buChar char="•"/>
              <a:tabLst>
                <a:tab pos="191135" algn="l"/>
              </a:tabLst>
            </a:pPr>
            <a:r>
              <a:rPr spc="-10" dirty="0"/>
              <a:t>CHESS</a:t>
            </a:r>
            <a:r>
              <a:rPr spc="-15" dirty="0"/>
              <a:t>のシステム更改に際し、</a:t>
            </a:r>
            <a:r>
              <a:rPr spc="-10" dirty="0"/>
              <a:t>DLT</a:t>
            </a:r>
            <a:r>
              <a:rPr spc="-20" dirty="0"/>
              <a:t>ベースの新システムに移行</a:t>
            </a:r>
          </a:p>
          <a:p>
            <a:pPr marL="190500" marR="96520" indent="-178435" algn="just">
              <a:lnSpc>
                <a:spcPct val="100000"/>
              </a:lnSpc>
              <a:spcBef>
                <a:spcPts val="300"/>
              </a:spcBef>
              <a:buFont typeface="Arial"/>
              <a:buChar char="•"/>
              <a:tabLst>
                <a:tab pos="191135" algn="l"/>
              </a:tabLst>
            </a:pPr>
            <a:r>
              <a:rPr dirty="0"/>
              <a:t>プロジェクトは2015</a:t>
            </a:r>
            <a:r>
              <a:rPr spc="-15" dirty="0"/>
              <a:t>年に開始され、</a:t>
            </a:r>
            <a:r>
              <a:rPr spc="-10" dirty="0"/>
              <a:t>2016</a:t>
            </a:r>
            <a:r>
              <a:rPr dirty="0"/>
              <a:t>年にDigital</a:t>
            </a:r>
            <a:r>
              <a:rPr spc="-10" dirty="0"/>
              <a:t> Assetを選定し、</a:t>
            </a:r>
            <a:r>
              <a:rPr spc="-50" dirty="0"/>
              <a:t> </a:t>
            </a:r>
            <a:r>
              <a:rPr dirty="0"/>
              <a:t>2017年に評価完了。</a:t>
            </a:r>
            <a:r>
              <a:rPr spc="-10" dirty="0"/>
              <a:t>2021</a:t>
            </a:r>
            <a:r>
              <a:rPr dirty="0"/>
              <a:t>年4</a:t>
            </a:r>
            <a:r>
              <a:rPr spc="-20" dirty="0"/>
              <a:t>月の本番稼働を目指す</a:t>
            </a:r>
          </a:p>
          <a:p>
            <a:pPr marL="190500" marR="5080" indent="-178435" algn="just">
              <a:lnSpc>
                <a:spcPct val="100000"/>
              </a:lnSpc>
              <a:spcBef>
                <a:spcPts val="395"/>
              </a:spcBef>
              <a:buFont typeface="Arial"/>
              <a:buChar char="•"/>
              <a:tabLst>
                <a:tab pos="191135" algn="l"/>
              </a:tabLst>
            </a:pPr>
            <a:r>
              <a:rPr spc="-10" dirty="0"/>
              <a:t>CHESSを</a:t>
            </a:r>
            <a:r>
              <a:rPr dirty="0"/>
              <a:t>DLT</a:t>
            </a:r>
            <a:r>
              <a:rPr spc="-25" dirty="0"/>
              <a:t>に置き換えることで、データ管理の改善や照合の事務負荷</a:t>
            </a:r>
            <a:r>
              <a:rPr spc="-15" dirty="0"/>
              <a:t>削減を目指すとともに</a:t>
            </a:r>
            <a:r>
              <a:rPr spc="-10" dirty="0"/>
              <a:t>ISO20022</a:t>
            </a:r>
            <a:r>
              <a:rPr spc="-20" dirty="0"/>
              <a:t>に準拠することでグローバルでの相互運用性を高めていくことも志向</a:t>
            </a:r>
          </a:p>
        </p:txBody>
      </p:sp>
      <p:sp>
        <p:nvSpPr>
          <p:cNvPr id="34" name="object 34"/>
          <p:cNvSpPr txBox="1"/>
          <p:nvPr/>
        </p:nvSpPr>
        <p:spPr>
          <a:xfrm>
            <a:off x="4996434" y="2719196"/>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5" name="object 35"/>
          <p:cNvSpPr/>
          <p:nvPr/>
        </p:nvSpPr>
        <p:spPr>
          <a:xfrm>
            <a:off x="5291328" y="2546605"/>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6" name="object 36"/>
          <p:cNvSpPr txBox="1"/>
          <p:nvPr/>
        </p:nvSpPr>
        <p:spPr>
          <a:xfrm>
            <a:off x="2470150" y="5521248"/>
            <a:ext cx="73914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証券決済</a:t>
            </a:r>
            <a:endParaRPr sz="1400">
              <a:latin typeface="Meiryo UI"/>
              <a:cs typeface="Meiryo UI"/>
            </a:endParaRPr>
          </a:p>
        </p:txBody>
      </p:sp>
      <p:sp>
        <p:nvSpPr>
          <p:cNvPr id="37" name="object 37"/>
          <p:cNvSpPr txBox="1"/>
          <p:nvPr/>
        </p:nvSpPr>
        <p:spPr>
          <a:xfrm>
            <a:off x="4998211" y="4691888"/>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8" name="object 38"/>
          <p:cNvSpPr/>
          <p:nvPr/>
        </p:nvSpPr>
        <p:spPr>
          <a:xfrm>
            <a:off x="5292852" y="3332989"/>
            <a:ext cx="0" cy="3181985"/>
          </a:xfrm>
          <a:custGeom>
            <a:avLst/>
            <a:gdLst/>
            <a:ahLst/>
            <a:cxnLst/>
            <a:rect l="l" t="t" r="r" b="b"/>
            <a:pathLst>
              <a:path h="3181984">
                <a:moveTo>
                  <a:pt x="0" y="0"/>
                </a:moveTo>
                <a:lnTo>
                  <a:pt x="0" y="3181896"/>
                </a:lnTo>
              </a:path>
            </a:pathLst>
          </a:custGeom>
          <a:ln w="9525">
            <a:solidFill>
              <a:srgbClr val="000000"/>
            </a:solidFill>
          </a:ln>
        </p:spPr>
        <p:txBody>
          <a:bodyPr wrap="square" lIns="0" tIns="0" rIns="0" bIns="0" rtlCol="0"/>
          <a:lstStyle/>
          <a:p>
            <a:endParaRPr/>
          </a:p>
        </p:txBody>
      </p:sp>
      <p:sp>
        <p:nvSpPr>
          <p:cNvPr id="39" name="object 39"/>
          <p:cNvSpPr txBox="1"/>
          <p:nvPr/>
        </p:nvSpPr>
        <p:spPr>
          <a:xfrm>
            <a:off x="5464555" y="5340401"/>
            <a:ext cx="5252720" cy="120713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20" dirty="0">
                <a:latin typeface="Meiryo UI"/>
                <a:cs typeface="Meiryo UI"/>
              </a:rPr>
              <a:t>参加者の保有する情報を論理的・物理的に隔離できる仕組みを検討</a:t>
            </a:r>
            <a:endParaRPr sz="1400">
              <a:latin typeface="Meiryo UI"/>
              <a:cs typeface="Meiryo UI"/>
            </a:endParaRPr>
          </a:p>
          <a:p>
            <a:pPr marL="190500" marR="5080" indent="-178435">
              <a:spcBef>
                <a:spcPts val="300"/>
              </a:spcBef>
              <a:buFont typeface="Arial"/>
              <a:buChar char="•"/>
              <a:tabLst>
                <a:tab pos="191135" algn="l"/>
              </a:tabLst>
            </a:pPr>
            <a:r>
              <a:rPr sz="1400" spc="-15" dirty="0">
                <a:latin typeface="Meiryo UI"/>
                <a:cs typeface="Meiryo UI"/>
              </a:rPr>
              <a:t>トランザクションのコミットは法的執行権を有する</a:t>
            </a:r>
            <a:r>
              <a:rPr sz="1400" spc="-10" dirty="0">
                <a:latin typeface="Meiryo UI"/>
                <a:cs typeface="Meiryo UI"/>
              </a:rPr>
              <a:t>ASX</a:t>
            </a:r>
            <a:r>
              <a:rPr sz="1400" spc="-20" dirty="0">
                <a:latin typeface="Meiryo UI"/>
                <a:cs typeface="Meiryo UI"/>
              </a:rPr>
              <a:t>ノードだけが可能とすることで、金融規制に準拠</a:t>
            </a:r>
            <a:endParaRPr sz="1400">
              <a:latin typeface="Meiryo UI"/>
              <a:cs typeface="Meiryo UI"/>
            </a:endParaRPr>
          </a:p>
          <a:p>
            <a:pPr marL="190500" indent="-178435">
              <a:spcBef>
                <a:spcPts val="300"/>
              </a:spcBef>
              <a:buFont typeface="Arial"/>
              <a:buChar char="•"/>
              <a:tabLst>
                <a:tab pos="191135" algn="l"/>
              </a:tabLst>
            </a:pPr>
            <a:r>
              <a:rPr sz="1400" spc="-15" dirty="0">
                <a:latin typeface="Meiryo UI"/>
                <a:cs typeface="Meiryo UI"/>
              </a:rPr>
              <a:t>コミットされたトランザクションが</a:t>
            </a:r>
            <a:r>
              <a:rPr sz="1400" spc="-20" dirty="0">
                <a:latin typeface="Meiryo UI"/>
                <a:cs typeface="Meiryo UI"/>
              </a:rPr>
              <a:t>DLT</a:t>
            </a:r>
            <a:r>
              <a:rPr sz="1400" spc="-30" dirty="0">
                <a:latin typeface="Meiryo UI"/>
                <a:cs typeface="Meiryo UI"/>
              </a:rPr>
              <a:t>で共有されることで、取引履歴の真正</a:t>
            </a:r>
            <a:endParaRPr sz="1400">
              <a:latin typeface="Meiryo UI"/>
              <a:cs typeface="Meiryo UI"/>
            </a:endParaRPr>
          </a:p>
          <a:p>
            <a:pPr marL="190500"/>
            <a:r>
              <a:rPr sz="1400" spc="-20" dirty="0">
                <a:latin typeface="Meiryo UI"/>
                <a:cs typeface="Meiryo UI"/>
              </a:rPr>
              <a:t>性を保証し、ポストトレードに掛かる事務処理を効率化</a:t>
            </a:r>
            <a:endParaRPr sz="1400">
              <a:latin typeface="Meiryo UI"/>
              <a:cs typeface="Meiryo UI"/>
            </a:endParaRPr>
          </a:p>
        </p:txBody>
      </p:sp>
      <p:sp>
        <p:nvSpPr>
          <p:cNvPr id="40" name="object 40"/>
          <p:cNvSpPr txBox="1">
            <a:spLocks noGrp="1"/>
          </p:cNvSpPr>
          <p:nvPr>
            <p:ph type="title"/>
          </p:nvPr>
        </p:nvSpPr>
        <p:spPr>
          <a:xfrm>
            <a:off x="1618894" y="122348"/>
            <a:ext cx="8543290"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29845">
              <a:lnSpc>
                <a:spcPct val="100000"/>
              </a:lnSpc>
              <a:spcBef>
                <a:spcPts val="430"/>
              </a:spcBef>
            </a:pPr>
            <a:r>
              <a:rPr sz="2600" dirty="0"/>
              <a:t>他国事例｜</a:t>
            </a:r>
            <a:r>
              <a:rPr sz="2600" spc="-30" dirty="0"/>
              <a:t>オーストラリア – </a:t>
            </a:r>
            <a:r>
              <a:rPr sz="2600" dirty="0"/>
              <a:t>ASX</a:t>
            </a:r>
            <a:r>
              <a:rPr sz="2600" spc="-80" dirty="0"/>
              <a:t> </a:t>
            </a:r>
            <a:r>
              <a:rPr sz="1600" dirty="0"/>
              <a:t>(Australian</a:t>
            </a:r>
            <a:r>
              <a:rPr sz="1600" spc="-15" dirty="0"/>
              <a:t> </a:t>
            </a:r>
            <a:r>
              <a:rPr sz="1600" dirty="0"/>
              <a:t>Securities</a:t>
            </a:r>
            <a:r>
              <a:rPr sz="1600" spc="-40" dirty="0"/>
              <a:t> </a:t>
            </a:r>
            <a:r>
              <a:rPr sz="1600" dirty="0"/>
              <a:t>Exchange</a:t>
            </a:r>
            <a:r>
              <a:rPr sz="1600" spc="-10" dirty="0"/>
              <a:t>) </a:t>
            </a:r>
            <a:r>
              <a:rPr sz="2600" spc="-50" dirty="0"/>
              <a:t>-</a:t>
            </a:r>
            <a:endParaRPr sz="2600"/>
          </a:p>
        </p:txBody>
      </p:sp>
      <p:grpSp>
        <p:nvGrpSpPr>
          <p:cNvPr id="41" name="object 41"/>
          <p:cNvGrpSpPr/>
          <p:nvPr/>
        </p:nvGrpSpPr>
        <p:grpSpPr>
          <a:xfrm>
            <a:off x="1597151" y="5961889"/>
            <a:ext cx="867410" cy="732155"/>
            <a:chOff x="454151" y="5961888"/>
            <a:chExt cx="867410" cy="732155"/>
          </a:xfrm>
        </p:grpSpPr>
        <p:pic>
          <p:nvPicPr>
            <p:cNvPr id="42" name="object 42"/>
            <p:cNvPicPr/>
            <p:nvPr/>
          </p:nvPicPr>
          <p:blipFill>
            <a:blip r:embed="rId6" cstate="print"/>
            <a:stretch>
              <a:fillRect/>
            </a:stretch>
          </p:blipFill>
          <p:spPr>
            <a:xfrm>
              <a:off x="470915" y="5961888"/>
              <a:ext cx="833640" cy="731545"/>
            </a:xfrm>
            <a:prstGeom prst="rect">
              <a:avLst/>
            </a:prstGeom>
          </p:spPr>
        </p:pic>
        <p:pic>
          <p:nvPicPr>
            <p:cNvPr id="43" name="object 43"/>
            <p:cNvPicPr/>
            <p:nvPr/>
          </p:nvPicPr>
          <p:blipFill>
            <a:blip r:embed="rId9" cstate="print"/>
            <a:stretch>
              <a:fillRect/>
            </a:stretch>
          </p:blipFill>
          <p:spPr>
            <a:xfrm>
              <a:off x="454151" y="6138672"/>
              <a:ext cx="867143" cy="422186"/>
            </a:xfrm>
            <a:prstGeom prst="rect">
              <a:avLst/>
            </a:prstGeom>
          </p:spPr>
        </p:pic>
        <p:sp>
          <p:nvSpPr>
            <p:cNvPr id="44" name="object 44"/>
            <p:cNvSpPr/>
            <p:nvPr/>
          </p:nvSpPr>
          <p:spPr>
            <a:xfrm>
              <a:off x="501395" y="5992368"/>
              <a:ext cx="722630" cy="620395"/>
            </a:xfrm>
            <a:custGeom>
              <a:avLst/>
              <a:gdLst/>
              <a:ahLst/>
              <a:cxnLst/>
              <a:rect l="l" t="t" r="r" b="b"/>
              <a:pathLst>
                <a:path w="722630" h="620395">
                  <a:moveTo>
                    <a:pt x="0" y="620267"/>
                  </a:moveTo>
                  <a:lnTo>
                    <a:pt x="722376" y="620267"/>
                  </a:lnTo>
                  <a:lnTo>
                    <a:pt x="722376" y="0"/>
                  </a:lnTo>
                  <a:lnTo>
                    <a:pt x="0" y="0"/>
                  </a:lnTo>
                  <a:lnTo>
                    <a:pt x="0" y="620267"/>
                  </a:lnTo>
                  <a:close/>
                </a:path>
              </a:pathLst>
            </a:custGeom>
            <a:ln w="9524">
              <a:solidFill>
                <a:srgbClr val="7E7E7E"/>
              </a:solidFill>
            </a:ln>
          </p:spPr>
          <p:txBody>
            <a:bodyPr wrap="square" lIns="0" tIns="0" rIns="0" bIns="0" rtlCol="0"/>
            <a:lstStyle/>
            <a:p>
              <a:endParaRPr/>
            </a:p>
          </p:txBody>
        </p:sp>
      </p:grpSp>
      <p:sp>
        <p:nvSpPr>
          <p:cNvPr id="45" name="object 45"/>
          <p:cNvSpPr txBox="1"/>
          <p:nvPr/>
        </p:nvSpPr>
        <p:spPr>
          <a:xfrm>
            <a:off x="1643063" y="5975794"/>
            <a:ext cx="713105" cy="433452"/>
          </a:xfrm>
          <a:prstGeom prst="rect">
            <a:avLst/>
          </a:prstGeom>
          <a:solidFill>
            <a:srgbClr val="FFFFFF"/>
          </a:solidFill>
        </p:spPr>
        <p:txBody>
          <a:bodyPr vert="horz" wrap="square" lIns="0" tIns="2540" rIns="0" bIns="0" rtlCol="0">
            <a:spAutoFit/>
          </a:bodyPr>
          <a:lstStyle/>
          <a:p>
            <a:pPr>
              <a:spcBef>
                <a:spcPts val="20"/>
              </a:spcBef>
            </a:pPr>
            <a:endParaRPr sz="1600">
              <a:latin typeface="Times New Roman"/>
              <a:cs typeface="Times New Roman"/>
            </a:endParaRPr>
          </a:p>
          <a:p>
            <a:pPr marL="71120"/>
            <a:r>
              <a:rPr sz="1200" spc="-15" dirty="0">
                <a:latin typeface="Meiryo UI"/>
                <a:cs typeface="Meiryo UI"/>
              </a:rPr>
              <a:t>ステータス</a:t>
            </a:r>
            <a:endParaRPr sz="1200">
              <a:latin typeface="Meiryo UI"/>
              <a:cs typeface="Meiryo UI"/>
            </a:endParaRPr>
          </a:p>
        </p:txBody>
      </p:sp>
      <p:sp>
        <p:nvSpPr>
          <p:cNvPr id="46" name="object 46"/>
          <p:cNvSpPr txBox="1"/>
          <p:nvPr/>
        </p:nvSpPr>
        <p:spPr>
          <a:xfrm>
            <a:off x="2482342" y="6108293"/>
            <a:ext cx="2693035" cy="391160"/>
          </a:xfrm>
          <a:prstGeom prst="rect">
            <a:avLst/>
          </a:prstGeom>
        </p:spPr>
        <p:txBody>
          <a:bodyPr vert="horz" wrap="square" lIns="0" tIns="12700" rIns="0" bIns="0" rtlCol="0">
            <a:spAutoFit/>
          </a:bodyPr>
          <a:lstStyle/>
          <a:p>
            <a:pPr marL="12700">
              <a:lnSpc>
                <a:spcPts val="1675"/>
              </a:lnSpc>
              <a:spcBef>
                <a:spcPts val="100"/>
              </a:spcBef>
            </a:pPr>
            <a:r>
              <a:rPr sz="1400" spc="-20" dirty="0">
                <a:latin typeface="Meiryo UI"/>
                <a:cs typeface="Meiryo UI"/>
              </a:rPr>
              <a:t>開発中</a:t>
            </a:r>
            <a:endParaRPr sz="1400">
              <a:latin typeface="Meiryo UI"/>
              <a:cs typeface="Meiryo UI"/>
            </a:endParaRPr>
          </a:p>
          <a:p>
            <a:pPr marL="12700">
              <a:lnSpc>
                <a:spcPts val="1195"/>
              </a:lnSpc>
            </a:pPr>
            <a:r>
              <a:rPr sz="1000" spc="-10" dirty="0">
                <a:latin typeface="Meiryo UI"/>
                <a:cs typeface="Meiryo UI"/>
              </a:rPr>
              <a:t>（2020年後半</a:t>
            </a:r>
            <a:r>
              <a:rPr sz="1000" spc="-20" dirty="0">
                <a:latin typeface="Meiryo UI"/>
                <a:cs typeface="Meiryo UI"/>
              </a:rPr>
              <a:t>-</a:t>
            </a:r>
            <a:r>
              <a:rPr sz="1000" spc="-10" dirty="0">
                <a:latin typeface="Meiryo UI"/>
                <a:cs typeface="Meiryo UI"/>
              </a:rPr>
              <a:t>2021年前半での本番移行目標</a:t>
            </a:r>
            <a:r>
              <a:rPr sz="1000" spc="-50" dirty="0">
                <a:latin typeface="Meiryo UI"/>
                <a:cs typeface="Meiryo UI"/>
              </a:rPr>
              <a:t>）</a:t>
            </a:r>
            <a:endParaRPr sz="1000">
              <a:latin typeface="Meiryo UI"/>
              <a:cs typeface="Meiryo UI"/>
            </a:endParaRPr>
          </a:p>
        </p:txBody>
      </p:sp>
      <p:sp>
        <p:nvSpPr>
          <p:cNvPr id="47" name="object 47"/>
          <p:cNvSpPr txBox="1"/>
          <p:nvPr/>
        </p:nvSpPr>
        <p:spPr>
          <a:xfrm>
            <a:off x="2470150" y="4794884"/>
            <a:ext cx="210185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アクセンチュア/</a:t>
            </a:r>
            <a:r>
              <a:rPr sz="1400" dirty="0">
                <a:latin typeface="Meiryo UI"/>
                <a:cs typeface="Meiryo UI"/>
              </a:rPr>
              <a:t>Digital</a:t>
            </a:r>
            <a:r>
              <a:rPr sz="1400" spc="-70" dirty="0">
                <a:latin typeface="Meiryo UI"/>
                <a:cs typeface="Meiryo UI"/>
              </a:rPr>
              <a:t> </a:t>
            </a:r>
            <a:r>
              <a:rPr sz="1400" spc="-10" dirty="0">
                <a:latin typeface="Meiryo UI"/>
                <a:cs typeface="Meiryo UI"/>
              </a:rPr>
              <a:t>Asset</a:t>
            </a:r>
            <a:endParaRPr sz="1400">
              <a:latin typeface="Meiryo UI"/>
              <a:cs typeface="Meiryo UI"/>
            </a:endParaRPr>
          </a:p>
        </p:txBody>
      </p:sp>
      <p:pic>
        <p:nvPicPr>
          <p:cNvPr id="48" name="object 48"/>
          <p:cNvPicPr/>
          <p:nvPr/>
        </p:nvPicPr>
        <p:blipFill>
          <a:blip r:embed="rId10" cstate="print"/>
          <a:stretch>
            <a:fillRect/>
          </a:stretch>
        </p:blipFill>
        <p:spPr>
          <a:xfrm>
            <a:off x="2089403" y="2154394"/>
            <a:ext cx="1582656" cy="702793"/>
          </a:xfrm>
          <a:prstGeom prst="rect">
            <a:avLst/>
          </a:prstGeom>
        </p:spPr>
      </p:pic>
      <p:sp>
        <p:nvSpPr>
          <p:cNvPr id="49" name="object 49"/>
          <p:cNvSpPr txBox="1"/>
          <p:nvPr/>
        </p:nvSpPr>
        <p:spPr>
          <a:xfrm>
            <a:off x="8634221" y="3454653"/>
            <a:ext cx="2114550" cy="1558290"/>
          </a:xfrm>
          <a:prstGeom prst="rect">
            <a:avLst/>
          </a:prstGeom>
        </p:spPr>
        <p:txBody>
          <a:bodyPr vert="horz" wrap="square" lIns="0" tIns="13335" rIns="0" bIns="0" rtlCol="0">
            <a:spAutoFit/>
          </a:bodyPr>
          <a:lstStyle/>
          <a:p>
            <a:pPr marL="190500" indent="-178435" algn="just">
              <a:spcBef>
                <a:spcPts val="105"/>
              </a:spcBef>
              <a:buFont typeface="Arial"/>
              <a:buChar char="•"/>
              <a:tabLst>
                <a:tab pos="191135" algn="l"/>
              </a:tabLst>
            </a:pPr>
            <a:r>
              <a:rPr sz="1400" spc="-15" dirty="0">
                <a:latin typeface="Meiryo UI"/>
                <a:cs typeface="Meiryo UI"/>
              </a:rPr>
              <a:t>プライベート型の</a:t>
            </a:r>
            <a:r>
              <a:rPr sz="1400" spc="-10" dirty="0">
                <a:latin typeface="Meiryo UI"/>
                <a:cs typeface="Meiryo UI"/>
              </a:rPr>
              <a:t>DLT</a:t>
            </a:r>
            <a:r>
              <a:rPr sz="1400" spc="-25" dirty="0">
                <a:latin typeface="Meiryo UI"/>
                <a:cs typeface="Meiryo UI"/>
              </a:rPr>
              <a:t>基盤</a:t>
            </a:r>
            <a:endParaRPr sz="1400">
              <a:latin typeface="Meiryo UI"/>
              <a:cs typeface="Meiryo UI"/>
            </a:endParaRPr>
          </a:p>
          <a:p>
            <a:pPr marL="190500" algn="just"/>
            <a:r>
              <a:rPr sz="1400" dirty="0">
                <a:latin typeface="Meiryo UI"/>
                <a:cs typeface="Meiryo UI"/>
              </a:rPr>
              <a:t>Digital</a:t>
            </a:r>
            <a:r>
              <a:rPr sz="1400" spc="-20" dirty="0">
                <a:latin typeface="Meiryo UI"/>
                <a:cs typeface="Meiryo UI"/>
              </a:rPr>
              <a:t> </a:t>
            </a:r>
            <a:r>
              <a:rPr sz="1400" spc="-10" dirty="0">
                <a:latin typeface="Meiryo UI"/>
                <a:cs typeface="Meiryo UI"/>
              </a:rPr>
              <a:t>Asset</a:t>
            </a:r>
            <a:r>
              <a:rPr sz="1400" spc="-20" dirty="0">
                <a:latin typeface="Meiryo UI"/>
                <a:cs typeface="Meiryo UI"/>
              </a:rPr>
              <a:t>を使用</a:t>
            </a:r>
            <a:endParaRPr sz="1400">
              <a:latin typeface="Meiryo UI"/>
              <a:cs typeface="Meiryo UI"/>
            </a:endParaRPr>
          </a:p>
          <a:p>
            <a:pPr marL="190500" marR="5080" indent="-178435" algn="just">
              <a:spcBef>
                <a:spcPts val="300"/>
              </a:spcBef>
              <a:buFont typeface="Arial"/>
              <a:buChar char="•"/>
              <a:tabLst>
                <a:tab pos="191135" algn="l"/>
              </a:tabLst>
            </a:pPr>
            <a:r>
              <a:rPr sz="1400" spc="-10" dirty="0">
                <a:latin typeface="Meiryo UI"/>
                <a:cs typeface="Meiryo UI"/>
              </a:rPr>
              <a:t>DLT</a:t>
            </a:r>
            <a:r>
              <a:rPr sz="1400" spc="-20" dirty="0">
                <a:latin typeface="Meiryo UI"/>
                <a:cs typeface="Meiryo UI"/>
              </a:rPr>
              <a:t>ノードは大別すると、トランザクションのコミット権限</a:t>
            </a:r>
            <a:r>
              <a:rPr sz="1400" spc="-5" dirty="0">
                <a:latin typeface="Meiryo UI"/>
                <a:cs typeface="Meiryo UI"/>
              </a:rPr>
              <a:t>を有する</a:t>
            </a:r>
            <a:r>
              <a:rPr sz="1400" spc="-10" dirty="0">
                <a:latin typeface="Meiryo UI"/>
                <a:cs typeface="Meiryo UI"/>
              </a:rPr>
              <a:t>ASX</a:t>
            </a:r>
            <a:r>
              <a:rPr sz="1400" spc="-20" dirty="0">
                <a:latin typeface="Meiryo UI"/>
                <a:cs typeface="Meiryo UI"/>
              </a:rPr>
              <a:t>ノードとコミット</a:t>
            </a:r>
            <a:r>
              <a:rPr sz="1400" spc="-10" dirty="0">
                <a:latin typeface="Meiryo UI"/>
                <a:cs typeface="Meiryo UI"/>
              </a:rPr>
              <a:t>権限を有しない参加者ノー</a:t>
            </a:r>
            <a:r>
              <a:rPr sz="1400" spc="-20" dirty="0">
                <a:latin typeface="Meiryo UI"/>
                <a:cs typeface="Meiryo UI"/>
              </a:rPr>
              <a:t>ドから成る</a:t>
            </a:r>
            <a:endParaRPr sz="1400">
              <a:latin typeface="Meiryo UI"/>
              <a:cs typeface="Meiryo UI"/>
            </a:endParaRPr>
          </a:p>
        </p:txBody>
      </p:sp>
      <p:sp>
        <p:nvSpPr>
          <p:cNvPr id="50" name="object 50"/>
          <p:cNvSpPr txBox="1"/>
          <p:nvPr/>
        </p:nvSpPr>
        <p:spPr>
          <a:xfrm>
            <a:off x="2470151" y="3670172"/>
            <a:ext cx="104139"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a:t>
            </a:r>
            <a:endParaRPr sz="1400">
              <a:latin typeface="Meiryo UI"/>
              <a:cs typeface="Meiryo UI"/>
            </a:endParaRPr>
          </a:p>
        </p:txBody>
      </p:sp>
      <p:grpSp>
        <p:nvGrpSpPr>
          <p:cNvPr id="51" name="object 51"/>
          <p:cNvGrpSpPr/>
          <p:nvPr/>
        </p:nvGrpSpPr>
        <p:grpSpPr>
          <a:xfrm>
            <a:off x="1569720" y="3511283"/>
            <a:ext cx="894715" cy="570230"/>
            <a:chOff x="426719" y="3511283"/>
            <a:chExt cx="894715" cy="570230"/>
          </a:xfrm>
        </p:grpSpPr>
        <p:pic>
          <p:nvPicPr>
            <p:cNvPr id="52" name="object 52"/>
            <p:cNvPicPr/>
            <p:nvPr/>
          </p:nvPicPr>
          <p:blipFill>
            <a:blip r:embed="rId11" cstate="print"/>
            <a:stretch>
              <a:fillRect/>
            </a:stretch>
          </p:blipFill>
          <p:spPr>
            <a:xfrm>
              <a:off x="458723" y="3511283"/>
              <a:ext cx="833640" cy="569988"/>
            </a:xfrm>
            <a:prstGeom prst="rect">
              <a:avLst/>
            </a:prstGeom>
          </p:spPr>
        </p:pic>
        <p:pic>
          <p:nvPicPr>
            <p:cNvPr id="53" name="object 53"/>
            <p:cNvPicPr/>
            <p:nvPr/>
          </p:nvPicPr>
          <p:blipFill>
            <a:blip r:embed="rId12" cstate="print"/>
            <a:stretch>
              <a:fillRect/>
            </a:stretch>
          </p:blipFill>
          <p:spPr>
            <a:xfrm>
              <a:off x="426719" y="3607269"/>
              <a:ext cx="894575" cy="422186"/>
            </a:xfrm>
            <a:prstGeom prst="rect">
              <a:avLst/>
            </a:prstGeom>
          </p:spPr>
        </p:pic>
      </p:grpSp>
      <p:sp>
        <p:nvSpPr>
          <p:cNvPr id="54" name="object 54"/>
          <p:cNvSpPr txBox="1"/>
          <p:nvPr/>
        </p:nvSpPr>
        <p:spPr>
          <a:xfrm>
            <a:off x="1632204" y="3541777"/>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分類名称</a:t>
            </a:r>
            <a:endParaRPr sz="1200">
              <a:latin typeface="Meiryo UI"/>
              <a:cs typeface="Meiryo UI"/>
            </a:endParaRPr>
          </a:p>
        </p:txBody>
      </p:sp>
      <p:sp>
        <p:nvSpPr>
          <p:cNvPr id="55" name="object 55"/>
          <p:cNvSpPr txBox="1"/>
          <p:nvPr/>
        </p:nvSpPr>
        <p:spPr>
          <a:xfrm>
            <a:off x="6876034" y="4968366"/>
            <a:ext cx="717550" cy="175048"/>
          </a:xfrm>
          <a:prstGeom prst="rect">
            <a:avLst/>
          </a:prstGeom>
        </p:spPr>
        <p:txBody>
          <a:bodyPr vert="horz" wrap="square" lIns="0" tIns="13335" rIns="0" bIns="0" rtlCol="0">
            <a:spAutoFit/>
          </a:bodyPr>
          <a:lstStyle/>
          <a:p>
            <a:pPr marL="12700">
              <a:spcBef>
                <a:spcPts val="105"/>
              </a:spcBef>
            </a:pPr>
            <a:r>
              <a:rPr sz="1050" spc="-15" dirty="0">
                <a:solidFill>
                  <a:srgbClr val="7E7E7E"/>
                </a:solidFill>
                <a:latin typeface="Meiryo UI"/>
                <a:cs typeface="Meiryo UI"/>
              </a:rPr>
              <a:t>既存システム</a:t>
            </a:r>
            <a:endParaRPr sz="1050">
              <a:latin typeface="Meiryo UI"/>
              <a:cs typeface="Meiryo UI"/>
            </a:endParaRPr>
          </a:p>
        </p:txBody>
      </p:sp>
      <p:sp>
        <p:nvSpPr>
          <p:cNvPr id="56" name="object 56"/>
          <p:cNvSpPr txBox="1"/>
          <p:nvPr/>
        </p:nvSpPr>
        <p:spPr>
          <a:xfrm>
            <a:off x="5572506" y="3704666"/>
            <a:ext cx="626745" cy="175048"/>
          </a:xfrm>
          <a:prstGeom prst="rect">
            <a:avLst/>
          </a:prstGeom>
        </p:spPr>
        <p:txBody>
          <a:bodyPr vert="horz" wrap="square" lIns="0" tIns="13335" rIns="0" bIns="0" rtlCol="0">
            <a:spAutoFit/>
          </a:bodyPr>
          <a:lstStyle/>
          <a:p>
            <a:pPr marL="12700">
              <a:spcBef>
                <a:spcPts val="105"/>
              </a:spcBef>
            </a:pPr>
            <a:r>
              <a:rPr sz="1050" b="1" spc="-10" dirty="0">
                <a:latin typeface="Meiryo UI"/>
                <a:cs typeface="Meiryo UI"/>
              </a:rPr>
              <a:t>ASX</a:t>
            </a:r>
            <a:r>
              <a:rPr sz="1050" b="1" spc="-20" dirty="0">
                <a:latin typeface="Meiryo UI"/>
                <a:cs typeface="Meiryo UI"/>
              </a:rPr>
              <a:t>ノード</a:t>
            </a:r>
            <a:endParaRPr sz="1050">
              <a:latin typeface="Meiryo UI"/>
              <a:cs typeface="Meiryo UI"/>
            </a:endParaRPr>
          </a:p>
        </p:txBody>
      </p:sp>
      <p:sp>
        <p:nvSpPr>
          <p:cNvPr id="57" name="object 57"/>
          <p:cNvSpPr/>
          <p:nvPr/>
        </p:nvSpPr>
        <p:spPr>
          <a:xfrm>
            <a:off x="5721108" y="3936644"/>
            <a:ext cx="2465070" cy="358140"/>
          </a:xfrm>
          <a:custGeom>
            <a:avLst/>
            <a:gdLst/>
            <a:ahLst/>
            <a:cxnLst/>
            <a:rect l="l" t="t" r="r" b="b"/>
            <a:pathLst>
              <a:path w="2465070" h="358139">
                <a:moveTo>
                  <a:pt x="263817" y="244906"/>
                </a:moveTo>
                <a:lnTo>
                  <a:pt x="253415" y="259537"/>
                </a:lnTo>
                <a:lnTo>
                  <a:pt x="235559" y="267093"/>
                </a:lnTo>
                <a:lnTo>
                  <a:pt x="235559" y="305193"/>
                </a:lnTo>
                <a:lnTo>
                  <a:pt x="235559" y="316496"/>
                </a:lnTo>
                <a:lnTo>
                  <a:pt x="231787" y="320255"/>
                </a:lnTo>
                <a:lnTo>
                  <a:pt x="220484" y="320255"/>
                </a:lnTo>
                <a:lnTo>
                  <a:pt x="216712" y="316496"/>
                </a:lnTo>
                <a:lnTo>
                  <a:pt x="216712" y="305193"/>
                </a:lnTo>
                <a:lnTo>
                  <a:pt x="220484" y="301421"/>
                </a:lnTo>
                <a:lnTo>
                  <a:pt x="231787" y="301421"/>
                </a:lnTo>
                <a:lnTo>
                  <a:pt x="235559" y="305193"/>
                </a:lnTo>
                <a:lnTo>
                  <a:pt x="235559" y="267093"/>
                </a:lnTo>
                <a:lnTo>
                  <a:pt x="225069" y="271513"/>
                </a:lnTo>
                <a:lnTo>
                  <a:pt x="183134" y="279603"/>
                </a:lnTo>
                <a:lnTo>
                  <a:pt x="131914" y="282575"/>
                </a:lnTo>
                <a:lnTo>
                  <a:pt x="80695" y="279603"/>
                </a:lnTo>
                <a:lnTo>
                  <a:pt x="38747" y="271513"/>
                </a:lnTo>
                <a:lnTo>
                  <a:pt x="10414" y="259537"/>
                </a:lnTo>
                <a:lnTo>
                  <a:pt x="0" y="244906"/>
                </a:lnTo>
                <a:lnTo>
                  <a:pt x="0" y="320255"/>
                </a:lnTo>
                <a:lnTo>
                  <a:pt x="10414" y="334886"/>
                </a:lnTo>
                <a:lnTo>
                  <a:pt x="38747" y="346875"/>
                </a:lnTo>
                <a:lnTo>
                  <a:pt x="80695" y="354965"/>
                </a:lnTo>
                <a:lnTo>
                  <a:pt x="131914" y="357936"/>
                </a:lnTo>
                <a:lnTo>
                  <a:pt x="183134" y="354965"/>
                </a:lnTo>
                <a:lnTo>
                  <a:pt x="225069" y="346875"/>
                </a:lnTo>
                <a:lnTo>
                  <a:pt x="253415" y="334886"/>
                </a:lnTo>
                <a:lnTo>
                  <a:pt x="263817" y="320255"/>
                </a:lnTo>
                <a:lnTo>
                  <a:pt x="263817" y="301421"/>
                </a:lnTo>
                <a:lnTo>
                  <a:pt x="263817" y="282575"/>
                </a:lnTo>
                <a:lnTo>
                  <a:pt x="263817" y="244906"/>
                </a:lnTo>
                <a:close/>
              </a:path>
              <a:path w="2465070" h="358139">
                <a:moveTo>
                  <a:pt x="263817" y="150710"/>
                </a:moveTo>
                <a:lnTo>
                  <a:pt x="253415" y="165341"/>
                </a:lnTo>
                <a:lnTo>
                  <a:pt x="235559" y="172897"/>
                </a:lnTo>
                <a:lnTo>
                  <a:pt x="235559" y="210997"/>
                </a:lnTo>
                <a:lnTo>
                  <a:pt x="235559" y="222300"/>
                </a:lnTo>
                <a:lnTo>
                  <a:pt x="231787" y="226060"/>
                </a:lnTo>
                <a:lnTo>
                  <a:pt x="220484" y="226060"/>
                </a:lnTo>
                <a:lnTo>
                  <a:pt x="216712" y="222300"/>
                </a:lnTo>
                <a:lnTo>
                  <a:pt x="216712" y="210997"/>
                </a:lnTo>
                <a:lnTo>
                  <a:pt x="220484" y="207225"/>
                </a:lnTo>
                <a:lnTo>
                  <a:pt x="231787" y="207225"/>
                </a:lnTo>
                <a:lnTo>
                  <a:pt x="235559" y="210997"/>
                </a:lnTo>
                <a:lnTo>
                  <a:pt x="235559" y="172897"/>
                </a:lnTo>
                <a:lnTo>
                  <a:pt x="225069" y="177317"/>
                </a:lnTo>
                <a:lnTo>
                  <a:pt x="183134" y="185407"/>
                </a:lnTo>
                <a:lnTo>
                  <a:pt x="131914" y="188391"/>
                </a:lnTo>
                <a:lnTo>
                  <a:pt x="80695" y="185407"/>
                </a:lnTo>
                <a:lnTo>
                  <a:pt x="38747" y="177317"/>
                </a:lnTo>
                <a:lnTo>
                  <a:pt x="10414" y="165341"/>
                </a:lnTo>
                <a:lnTo>
                  <a:pt x="0" y="150710"/>
                </a:lnTo>
                <a:lnTo>
                  <a:pt x="0" y="226060"/>
                </a:lnTo>
                <a:lnTo>
                  <a:pt x="10414" y="240690"/>
                </a:lnTo>
                <a:lnTo>
                  <a:pt x="38747" y="252679"/>
                </a:lnTo>
                <a:lnTo>
                  <a:pt x="80695" y="260769"/>
                </a:lnTo>
                <a:lnTo>
                  <a:pt x="131914" y="263740"/>
                </a:lnTo>
                <a:lnTo>
                  <a:pt x="183134" y="260769"/>
                </a:lnTo>
                <a:lnTo>
                  <a:pt x="225069" y="252679"/>
                </a:lnTo>
                <a:lnTo>
                  <a:pt x="253415" y="240690"/>
                </a:lnTo>
                <a:lnTo>
                  <a:pt x="263817" y="226060"/>
                </a:lnTo>
                <a:lnTo>
                  <a:pt x="263817" y="207225"/>
                </a:lnTo>
                <a:lnTo>
                  <a:pt x="263817" y="188391"/>
                </a:lnTo>
                <a:lnTo>
                  <a:pt x="263817" y="150710"/>
                </a:lnTo>
                <a:close/>
              </a:path>
              <a:path w="2465070" h="358139">
                <a:moveTo>
                  <a:pt x="263817" y="56515"/>
                </a:moveTo>
                <a:lnTo>
                  <a:pt x="253415" y="71145"/>
                </a:lnTo>
                <a:lnTo>
                  <a:pt x="235559" y="78701"/>
                </a:lnTo>
                <a:lnTo>
                  <a:pt x="235559" y="116801"/>
                </a:lnTo>
                <a:lnTo>
                  <a:pt x="235559" y="128104"/>
                </a:lnTo>
                <a:lnTo>
                  <a:pt x="231787" y="131864"/>
                </a:lnTo>
                <a:lnTo>
                  <a:pt x="220484" y="131864"/>
                </a:lnTo>
                <a:lnTo>
                  <a:pt x="216712" y="128104"/>
                </a:lnTo>
                <a:lnTo>
                  <a:pt x="216712" y="116801"/>
                </a:lnTo>
                <a:lnTo>
                  <a:pt x="220484" y="113030"/>
                </a:lnTo>
                <a:lnTo>
                  <a:pt x="231787" y="113030"/>
                </a:lnTo>
                <a:lnTo>
                  <a:pt x="235559" y="116801"/>
                </a:lnTo>
                <a:lnTo>
                  <a:pt x="235559" y="78701"/>
                </a:lnTo>
                <a:lnTo>
                  <a:pt x="225069" y="83121"/>
                </a:lnTo>
                <a:lnTo>
                  <a:pt x="183134" y="91211"/>
                </a:lnTo>
                <a:lnTo>
                  <a:pt x="131914" y="94195"/>
                </a:lnTo>
                <a:lnTo>
                  <a:pt x="80695" y="91211"/>
                </a:lnTo>
                <a:lnTo>
                  <a:pt x="38747" y="83121"/>
                </a:lnTo>
                <a:lnTo>
                  <a:pt x="10414" y="71145"/>
                </a:lnTo>
                <a:lnTo>
                  <a:pt x="0" y="56515"/>
                </a:lnTo>
                <a:lnTo>
                  <a:pt x="0" y="131864"/>
                </a:lnTo>
                <a:lnTo>
                  <a:pt x="10414" y="146494"/>
                </a:lnTo>
                <a:lnTo>
                  <a:pt x="38747" y="158483"/>
                </a:lnTo>
                <a:lnTo>
                  <a:pt x="80695" y="166573"/>
                </a:lnTo>
                <a:lnTo>
                  <a:pt x="131914" y="169545"/>
                </a:lnTo>
                <a:lnTo>
                  <a:pt x="183134" y="166573"/>
                </a:lnTo>
                <a:lnTo>
                  <a:pt x="225069" y="158483"/>
                </a:lnTo>
                <a:lnTo>
                  <a:pt x="253415" y="146494"/>
                </a:lnTo>
                <a:lnTo>
                  <a:pt x="263817" y="131864"/>
                </a:lnTo>
                <a:lnTo>
                  <a:pt x="263817" y="113030"/>
                </a:lnTo>
                <a:lnTo>
                  <a:pt x="263817" y="94195"/>
                </a:lnTo>
                <a:lnTo>
                  <a:pt x="263817" y="56515"/>
                </a:lnTo>
                <a:close/>
              </a:path>
              <a:path w="2465070" h="358139">
                <a:moveTo>
                  <a:pt x="263817" y="37668"/>
                </a:moveTo>
                <a:lnTo>
                  <a:pt x="253453" y="23012"/>
                </a:lnTo>
                <a:lnTo>
                  <a:pt x="225183" y="11036"/>
                </a:lnTo>
                <a:lnTo>
                  <a:pt x="183261" y="2959"/>
                </a:lnTo>
                <a:lnTo>
                  <a:pt x="131914" y="0"/>
                </a:lnTo>
                <a:lnTo>
                  <a:pt x="80568" y="2959"/>
                </a:lnTo>
                <a:lnTo>
                  <a:pt x="38633" y="11036"/>
                </a:lnTo>
                <a:lnTo>
                  <a:pt x="10363" y="23012"/>
                </a:lnTo>
                <a:lnTo>
                  <a:pt x="0" y="37668"/>
                </a:lnTo>
                <a:lnTo>
                  <a:pt x="10363" y="52336"/>
                </a:lnTo>
                <a:lnTo>
                  <a:pt x="38633" y="64312"/>
                </a:lnTo>
                <a:lnTo>
                  <a:pt x="80568" y="72390"/>
                </a:lnTo>
                <a:lnTo>
                  <a:pt x="131914" y="75349"/>
                </a:lnTo>
                <a:lnTo>
                  <a:pt x="183261" y="72390"/>
                </a:lnTo>
                <a:lnTo>
                  <a:pt x="225183" y="64312"/>
                </a:lnTo>
                <a:lnTo>
                  <a:pt x="253453" y="52336"/>
                </a:lnTo>
                <a:lnTo>
                  <a:pt x="263817" y="37668"/>
                </a:lnTo>
                <a:close/>
              </a:path>
              <a:path w="2465070" h="358139">
                <a:moveTo>
                  <a:pt x="2104631" y="178917"/>
                </a:moveTo>
                <a:lnTo>
                  <a:pt x="2075967" y="164566"/>
                </a:lnTo>
                <a:lnTo>
                  <a:pt x="2018906" y="135991"/>
                </a:lnTo>
                <a:lnTo>
                  <a:pt x="2018906" y="164566"/>
                </a:lnTo>
                <a:lnTo>
                  <a:pt x="446138" y="164566"/>
                </a:lnTo>
                <a:lnTo>
                  <a:pt x="446138" y="135991"/>
                </a:lnTo>
                <a:lnTo>
                  <a:pt x="360413" y="178917"/>
                </a:lnTo>
                <a:lnTo>
                  <a:pt x="446138" y="221716"/>
                </a:lnTo>
                <a:lnTo>
                  <a:pt x="446138" y="193141"/>
                </a:lnTo>
                <a:lnTo>
                  <a:pt x="2018906" y="193141"/>
                </a:lnTo>
                <a:lnTo>
                  <a:pt x="2018906" y="221716"/>
                </a:lnTo>
                <a:lnTo>
                  <a:pt x="2076132" y="193141"/>
                </a:lnTo>
                <a:lnTo>
                  <a:pt x="2104631" y="178917"/>
                </a:lnTo>
                <a:close/>
              </a:path>
              <a:path w="2465070" h="358139">
                <a:moveTo>
                  <a:pt x="2464473" y="244906"/>
                </a:moveTo>
                <a:lnTo>
                  <a:pt x="2454071" y="259537"/>
                </a:lnTo>
                <a:lnTo>
                  <a:pt x="2436215" y="267093"/>
                </a:lnTo>
                <a:lnTo>
                  <a:pt x="2436215" y="305193"/>
                </a:lnTo>
                <a:lnTo>
                  <a:pt x="2436215" y="316496"/>
                </a:lnTo>
                <a:lnTo>
                  <a:pt x="2432443" y="320255"/>
                </a:lnTo>
                <a:lnTo>
                  <a:pt x="2421140" y="320255"/>
                </a:lnTo>
                <a:lnTo>
                  <a:pt x="2417368" y="316496"/>
                </a:lnTo>
                <a:lnTo>
                  <a:pt x="2417368" y="305193"/>
                </a:lnTo>
                <a:lnTo>
                  <a:pt x="2421140" y="301421"/>
                </a:lnTo>
                <a:lnTo>
                  <a:pt x="2432443" y="301421"/>
                </a:lnTo>
                <a:lnTo>
                  <a:pt x="2436215" y="305193"/>
                </a:lnTo>
                <a:lnTo>
                  <a:pt x="2436215" y="267093"/>
                </a:lnTo>
                <a:lnTo>
                  <a:pt x="2425725" y="271513"/>
                </a:lnTo>
                <a:lnTo>
                  <a:pt x="2383790" y="279603"/>
                </a:lnTo>
                <a:lnTo>
                  <a:pt x="2332571" y="282575"/>
                </a:lnTo>
                <a:lnTo>
                  <a:pt x="2281351" y="279603"/>
                </a:lnTo>
                <a:lnTo>
                  <a:pt x="2239403" y="271513"/>
                </a:lnTo>
                <a:lnTo>
                  <a:pt x="2211070" y="259537"/>
                </a:lnTo>
                <a:lnTo>
                  <a:pt x="2200656" y="244906"/>
                </a:lnTo>
                <a:lnTo>
                  <a:pt x="2200656" y="320255"/>
                </a:lnTo>
                <a:lnTo>
                  <a:pt x="2211070" y="334886"/>
                </a:lnTo>
                <a:lnTo>
                  <a:pt x="2239403" y="346875"/>
                </a:lnTo>
                <a:lnTo>
                  <a:pt x="2281351" y="354965"/>
                </a:lnTo>
                <a:lnTo>
                  <a:pt x="2332571" y="357936"/>
                </a:lnTo>
                <a:lnTo>
                  <a:pt x="2383790" y="354965"/>
                </a:lnTo>
                <a:lnTo>
                  <a:pt x="2425725" y="346875"/>
                </a:lnTo>
                <a:lnTo>
                  <a:pt x="2454071" y="334886"/>
                </a:lnTo>
                <a:lnTo>
                  <a:pt x="2464473" y="320255"/>
                </a:lnTo>
                <a:lnTo>
                  <a:pt x="2464473" y="301421"/>
                </a:lnTo>
                <a:lnTo>
                  <a:pt x="2464473" y="282575"/>
                </a:lnTo>
                <a:lnTo>
                  <a:pt x="2464473" y="244906"/>
                </a:lnTo>
                <a:close/>
              </a:path>
              <a:path w="2465070" h="358139">
                <a:moveTo>
                  <a:pt x="2464473" y="150710"/>
                </a:moveTo>
                <a:lnTo>
                  <a:pt x="2454071" y="165341"/>
                </a:lnTo>
                <a:lnTo>
                  <a:pt x="2436215" y="172897"/>
                </a:lnTo>
                <a:lnTo>
                  <a:pt x="2436215" y="210997"/>
                </a:lnTo>
                <a:lnTo>
                  <a:pt x="2436215" y="222300"/>
                </a:lnTo>
                <a:lnTo>
                  <a:pt x="2432443" y="226060"/>
                </a:lnTo>
                <a:lnTo>
                  <a:pt x="2421140" y="226060"/>
                </a:lnTo>
                <a:lnTo>
                  <a:pt x="2417368" y="222300"/>
                </a:lnTo>
                <a:lnTo>
                  <a:pt x="2417368" y="210997"/>
                </a:lnTo>
                <a:lnTo>
                  <a:pt x="2421140" y="207225"/>
                </a:lnTo>
                <a:lnTo>
                  <a:pt x="2432443" y="207225"/>
                </a:lnTo>
                <a:lnTo>
                  <a:pt x="2436215" y="210997"/>
                </a:lnTo>
                <a:lnTo>
                  <a:pt x="2436215" y="172897"/>
                </a:lnTo>
                <a:lnTo>
                  <a:pt x="2425725" y="177317"/>
                </a:lnTo>
                <a:lnTo>
                  <a:pt x="2383790" y="185407"/>
                </a:lnTo>
                <a:lnTo>
                  <a:pt x="2332571" y="188391"/>
                </a:lnTo>
                <a:lnTo>
                  <a:pt x="2281351" y="185407"/>
                </a:lnTo>
                <a:lnTo>
                  <a:pt x="2239403" y="177317"/>
                </a:lnTo>
                <a:lnTo>
                  <a:pt x="2211070" y="165341"/>
                </a:lnTo>
                <a:lnTo>
                  <a:pt x="2200656" y="150710"/>
                </a:lnTo>
                <a:lnTo>
                  <a:pt x="2200656" y="226060"/>
                </a:lnTo>
                <a:lnTo>
                  <a:pt x="2211070" y="240690"/>
                </a:lnTo>
                <a:lnTo>
                  <a:pt x="2239403" y="252679"/>
                </a:lnTo>
                <a:lnTo>
                  <a:pt x="2281351" y="260769"/>
                </a:lnTo>
                <a:lnTo>
                  <a:pt x="2332571" y="263740"/>
                </a:lnTo>
                <a:lnTo>
                  <a:pt x="2383790" y="260769"/>
                </a:lnTo>
                <a:lnTo>
                  <a:pt x="2425725" y="252679"/>
                </a:lnTo>
                <a:lnTo>
                  <a:pt x="2454071" y="240690"/>
                </a:lnTo>
                <a:lnTo>
                  <a:pt x="2464473" y="226060"/>
                </a:lnTo>
                <a:lnTo>
                  <a:pt x="2464473" y="207225"/>
                </a:lnTo>
                <a:lnTo>
                  <a:pt x="2464473" y="188391"/>
                </a:lnTo>
                <a:lnTo>
                  <a:pt x="2464473" y="150710"/>
                </a:lnTo>
                <a:close/>
              </a:path>
              <a:path w="2465070" h="358139">
                <a:moveTo>
                  <a:pt x="2464473" y="56515"/>
                </a:moveTo>
                <a:lnTo>
                  <a:pt x="2454071" y="71145"/>
                </a:lnTo>
                <a:lnTo>
                  <a:pt x="2436215" y="78701"/>
                </a:lnTo>
                <a:lnTo>
                  <a:pt x="2436215" y="116801"/>
                </a:lnTo>
                <a:lnTo>
                  <a:pt x="2436215" y="128104"/>
                </a:lnTo>
                <a:lnTo>
                  <a:pt x="2432443" y="131864"/>
                </a:lnTo>
                <a:lnTo>
                  <a:pt x="2421140" y="131864"/>
                </a:lnTo>
                <a:lnTo>
                  <a:pt x="2417368" y="128104"/>
                </a:lnTo>
                <a:lnTo>
                  <a:pt x="2417368" y="116801"/>
                </a:lnTo>
                <a:lnTo>
                  <a:pt x="2421140" y="113030"/>
                </a:lnTo>
                <a:lnTo>
                  <a:pt x="2432443" y="113030"/>
                </a:lnTo>
                <a:lnTo>
                  <a:pt x="2436215" y="116801"/>
                </a:lnTo>
                <a:lnTo>
                  <a:pt x="2436215" y="78701"/>
                </a:lnTo>
                <a:lnTo>
                  <a:pt x="2425725" y="83121"/>
                </a:lnTo>
                <a:lnTo>
                  <a:pt x="2383790" y="91211"/>
                </a:lnTo>
                <a:lnTo>
                  <a:pt x="2332571" y="94195"/>
                </a:lnTo>
                <a:lnTo>
                  <a:pt x="2281351" y="91211"/>
                </a:lnTo>
                <a:lnTo>
                  <a:pt x="2239403" y="83121"/>
                </a:lnTo>
                <a:lnTo>
                  <a:pt x="2211070" y="71145"/>
                </a:lnTo>
                <a:lnTo>
                  <a:pt x="2200656" y="56515"/>
                </a:lnTo>
                <a:lnTo>
                  <a:pt x="2200656" y="131864"/>
                </a:lnTo>
                <a:lnTo>
                  <a:pt x="2211070" y="146494"/>
                </a:lnTo>
                <a:lnTo>
                  <a:pt x="2239403" y="158483"/>
                </a:lnTo>
                <a:lnTo>
                  <a:pt x="2281351" y="166573"/>
                </a:lnTo>
                <a:lnTo>
                  <a:pt x="2332571" y="169545"/>
                </a:lnTo>
                <a:lnTo>
                  <a:pt x="2383790" y="166573"/>
                </a:lnTo>
                <a:lnTo>
                  <a:pt x="2425725" y="158483"/>
                </a:lnTo>
                <a:lnTo>
                  <a:pt x="2454071" y="146494"/>
                </a:lnTo>
                <a:lnTo>
                  <a:pt x="2464473" y="131864"/>
                </a:lnTo>
                <a:lnTo>
                  <a:pt x="2464473" y="113030"/>
                </a:lnTo>
                <a:lnTo>
                  <a:pt x="2464473" y="94195"/>
                </a:lnTo>
                <a:lnTo>
                  <a:pt x="2464473" y="56515"/>
                </a:lnTo>
                <a:close/>
              </a:path>
              <a:path w="2465070" h="358139">
                <a:moveTo>
                  <a:pt x="2464473" y="37668"/>
                </a:moveTo>
                <a:lnTo>
                  <a:pt x="2454110" y="23012"/>
                </a:lnTo>
                <a:lnTo>
                  <a:pt x="2425839" y="11036"/>
                </a:lnTo>
                <a:lnTo>
                  <a:pt x="2383917" y="2959"/>
                </a:lnTo>
                <a:lnTo>
                  <a:pt x="2332571" y="0"/>
                </a:lnTo>
                <a:lnTo>
                  <a:pt x="2281224" y="2959"/>
                </a:lnTo>
                <a:lnTo>
                  <a:pt x="2239289" y="11036"/>
                </a:lnTo>
                <a:lnTo>
                  <a:pt x="2211019" y="23012"/>
                </a:lnTo>
                <a:lnTo>
                  <a:pt x="2200656" y="37668"/>
                </a:lnTo>
                <a:lnTo>
                  <a:pt x="2211019" y="52336"/>
                </a:lnTo>
                <a:lnTo>
                  <a:pt x="2239289" y="64312"/>
                </a:lnTo>
                <a:lnTo>
                  <a:pt x="2281224" y="72390"/>
                </a:lnTo>
                <a:lnTo>
                  <a:pt x="2332571" y="75349"/>
                </a:lnTo>
                <a:lnTo>
                  <a:pt x="2383917" y="72390"/>
                </a:lnTo>
                <a:lnTo>
                  <a:pt x="2425839" y="64312"/>
                </a:lnTo>
                <a:lnTo>
                  <a:pt x="2454110" y="52336"/>
                </a:lnTo>
                <a:lnTo>
                  <a:pt x="2464473" y="37668"/>
                </a:lnTo>
                <a:close/>
              </a:path>
            </a:pathLst>
          </a:custGeom>
          <a:solidFill>
            <a:srgbClr val="000000"/>
          </a:solidFill>
        </p:spPr>
        <p:txBody>
          <a:bodyPr wrap="square" lIns="0" tIns="0" rIns="0" bIns="0" rtlCol="0"/>
          <a:lstStyle/>
          <a:p>
            <a:endParaRPr/>
          </a:p>
        </p:txBody>
      </p:sp>
      <p:sp>
        <p:nvSpPr>
          <p:cNvPr id="58" name="object 58"/>
          <p:cNvSpPr txBox="1"/>
          <p:nvPr/>
        </p:nvSpPr>
        <p:spPr>
          <a:xfrm>
            <a:off x="6375019" y="3775330"/>
            <a:ext cx="455930" cy="151323"/>
          </a:xfrm>
          <a:prstGeom prst="rect">
            <a:avLst/>
          </a:prstGeom>
        </p:spPr>
        <p:txBody>
          <a:bodyPr vert="horz" wrap="square" lIns="0" tIns="12700" rIns="0" bIns="0" rtlCol="0">
            <a:spAutoFit/>
          </a:bodyPr>
          <a:lstStyle/>
          <a:p>
            <a:pPr marL="12700">
              <a:spcBef>
                <a:spcPts val="100"/>
              </a:spcBef>
            </a:pPr>
            <a:r>
              <a:rPr sz="900" spc="-10" dirty="0">
                <a:solidFill>
                  <a:srgbClr val="333333"/>
                </a:solidFill>
                <a:latin typeface="Meiryo UI"/>
                <a:cs typeface="Meiryo UI"/>
              </a:rPr>
              <a:t>Distribu</a:t>
            </a:r>
            <a:endParaRPr sz="900">
              <a:latin typeface="Meiryo UI"/>
              <a:cs typeface="Meiryo UI"/>
            </a:endParaRPr>
          </a:p>
        </p:txBody>
      </p:sp>
      <p:sp>
        <p:nvSpPr>
          <p:cNvPr id="59" name="object 59"/>
          <p:cNvSpPr/>
          <p:nvPr/>
        </p:nvSpPr>
        <p:spPr>
          <a:xfrm>
            <a:off x="6386830" y="3913504"/>
            <a:ext cx="1031875" cy="6350"/>
          </a:xfrm>
          <a:custGeom>
            <a:avLst/>
            <a:gdLst/>
            <a:ahLst/>
            <a:cxnLst/>
            <a:rect l="l" t="t" r="r" b="b"/>
            <a:pathLst>
              <a:path w="1031875" h="6350">
                <a:moveTo>
                  <a:pt x="1031748" y="0"/>
                </a:moveTo>
                <a:lnTo>
                  <a:pt x="0" y="0"/>
                </a:lnTo>
                <a:lnTo>
                  <a:pt x="0" y="6096"/>
                </a:lnTo>
                <a:lnTo>
                  <a:pt x="1031748" y="6096"/>
                </a:lnTo>
                <a:lnTo>
                  <a:pt x="1031748" y="0"/>
                </a:lnTo>
                <a:close/>
              </a:path>
            </a:pathLst>
          </a:custGeom>
          <a:solidFill>
            <a:srgbClr val="333333"/>
          </a:solidFill>
        </p:spPr>
        <p:txBody>
          <a:bodyPr wrap="square" lIns="0" tIns="0" rIns="0" bIns="0" rtlCol="0"/>
          <a:lstStyle/>
          <a:p>
            <a:endParaRPr/>
          </a:p>
        </p:txBody>
      </p:sp>
      <p:sp>
        <p:nvSpPr>
          <p:cNvPr id="60" name="object 60"/>
          <p:cNvSpPr txBox="1"/>
          <p:nvPr/>
        </p:nvSpPr>
        <p:spPr>
          <a:xfrm>
            <a:off x="6817317" y="3775330"/>
            <a:ext cx="616585" cy="151323"/>
          </a:xfrm>
          <a:prstGeom prst="rect">
            <a:avLst/>
          </a:prstGeom>
        </p:spPr>
        <p:txBody>
          <a:bodyPr vert="horz" wrap="square" lIns="0" tIns="12700" rIns="0" bIns="0" rtlCol="0">
            <a:spAutoFit/>
          </a:bodyPr>
          <a:lstStyle/>
          <a:p>
            <a:pPr>
              <a:spcBef>
                <a:spcPts val="100"/>
              </a:spcBef>
            </a:pPr>
            <a:r>
              <a:rPr sz="900" dirty="0">
                <a:solidFill>
                  <a:srgbClr val="333333"/>
                </a:solidFill>
                <a:latin typeface="Meiryo UI"/>
                <a:cs typeface="Meiryo UI"/>
              </a:rPr>
              <a:t>ted</a:t>
            </a:r>
            <a:r>
              <a:rPr sz="900" spc="-5" dirty="0">
                <a:solidFill>
                  <a:srgbClr val="333333"/>
                </a:solidFill>
                <a:latin typeface="Meiryo UI"/>
                <a:cs typeface="Meiryo UI"/>
              </a:rPr>
              <a:t> </a:t>
            </a:r>
            <a:r>
              <a:rPr sz="900" spc="-10" dirty="0">
                <a:solidFill>
                  <a:srgbClr val="333333"/>
                </a:solidFill>
                <a:latin typeface="Meiryo UI"/>
                <a:cs typeface="Meiryo UI"/>
              </a:rPr>
              <a:t>Ledger</a:t>
            </a:r>
            <a:endParaRPr sz="900">
              <a:latin typeface="Meiryo UI"/>
              <a:cs typeface="Meiryo UI"/>
            </a:endParaRPr>
          </a:p>
        </p:txBody>
      </p:sp>
      <p:sp>
        <p:nvSpPr>
          <p:cNvPr id="61" name="object 61"/>
          <p:cNvSpPr txBox="1"/>
          <p:nvPr/>
        </p:nvSpPr>
        <p:spPr>
          <a:xfrm>
            <a:off x="7715378" y="3735070"/>
            <a:ext cx="729615" cy="175048"/>
          </a:xfrm>
          <a:prstGeom prst="rect">
            <a:avLst/>
          </a:prstGeom>
        </p:spPr>
        <p:txBody>
          <a:bodyPr vert="horz" wrap="square" lIns="0" tIns="13335" rIns="0" bIns="0" rtlCol="0">
            <a:spAutoFit/>
          </a:bodyPr>
          <a:lstStyle/>
          <a:p>
            <a:pPr>
              <a:spcBef>
                <a:spcPts val="105"/>
              </a:spcBef>
            </a:pPr>
            <a:r>
              <a:rPr sz="1050" b="1" spc="-10" dirty="0">
                <a:latin typeface="Meiryo UI"/>
                <a:cs typeface="Meiryo UI"/>
              </a:rPr>
              <a:t>参加者ノード</a:t>
            </a:r>
            <a:endParaRPr sz="1050">
              <a:latin typeface="Meiryo UI"/>
              <a:cs typeface="Meiryo UI"/>
            </a:endParaRPr>
          </a:p>
        </p:txBody>
      </p:sp>
      <p:grpSp>
        <p:nvGrpSpPr>
          <p:cNvPr id="62" name="object 62"/>
          <p:cNvGrpSpPr/>
          <p:nvPr/>
        </p:nvGrpSpPr>
        <p:grpSpPr>
          <a:xfrm>
            <a:off x="5501095" y="4438227"/>
            <a:ext cx="2680335" cy="736600"/>
            <a:chOff x="4358094" y="4438227"/>
            <a:chExt cx="2680335" cy="736600"/>
          </a:xfrm>
        </p:grpSpPr>
        <p:sp>
          <p:nvSpPr>
            <p:cNvPr id="63" name="object 63"/>
            <p:cNvSpPr/>
            <p:nvPr/>
          </p:nvSpPr>
          <p:spPr>
            <a:xfrm>
              <a:off x="4856242" y="5157698"/>
              <a:ext cx="17145" cy="17145"/>
            </a:xfrm>
            <a:custGeom>
              <a:avLst/>
              <a:gdLst/>
              <a:ahLst/>
              <a:cxnLst/>
              <a:rect l="l" t="t" r="r" b="b"/>
              <a:pathLst>
                <a:path w="17145" h="17145">
                  <a:moveTo>
                    <a:pt x="17027" y="0"/>
                  </a:moveTo>
                  <a:lnTo>
                    <a:pt x="0" y="0"/>
                  </a:lnTo>
                  <a:lnTo>
                    <a:pt x="0" y="17027"/>
                  </a:lnTo>
                  <a:lnTo>
                    <a:pt x="17027" y="0"/>
                  </a:lnTo>
                  <a:close/>
                </a:path>
              </a:pathLst>
            </a:custGeom>
            <a:solidFill>
              <a:srgbClr val="000000"/>
            </a:solidFill>
          </p:spPr>
          <p:txBody>
            <a:bodyPr wrap="square" lIns="0" tIns="0" rIns="0" bIns="0" rtlCol="0"/>
            <a:lstStyle/>
            <a:p>
              <a:endParaRPr/>
            </a:p>
          </p:txBody>
        </p:sp>
        <p:pic>
          <p:nvPicPr>
            <p:cNvPr id="64" name="object 64"/>
            <p:cNvPicPr/>
            <p:nvPr/>
          </p:nvPicPr>
          <p:blipFill>
            <a:blip r:embed="rId13" cstate="print"/>
            <a:stretch>
              <a:fillRect/>
            </a:stretch>
          </p:blipFill>
          <p:spPr>
            <a:xfrm>
              <a:off x="4870878" y="4908962"/>
              <a:ext cx="234169" cy="204841"/>
            </a:xfrm>
            <a:prstGeom prst="rect">
              <a:avLst/>
            </a:prstGeom>
          </p:spPr>
        </p:pic>
        <p:sp>
          <p:nvSpPr>
            <p:cNvPr id="65" name="object 65"/>
            <p:cNvSpPr/>
            <p:nvPr/>
          </p:nvSpPr>
          <p:spPr>
            <a:xfrm>
              <a:off x="4358094" y="5157698"/>
              <a:ext cx="17145" cy="17145"/>
            </a:xfrm>
            <a:custGeom>
              <a:avLst/>
              <a:gdLst/>
              <a:ahLst/>
              <a:cxnLst/>
              <a:rect l="l" t="t" r="r" b="b"/>
              <a:pathLst>
                <a:path w="17145" h="17145">
                  <a:moveTo>
                    <a:pt x="17099" y="0"/>
                  </a:moveTo>
                  <a:lnTo>
                    <a:pt x="0" y="0"/>
                  </a:lnTo>
                  <a:lnTo>
                    <a:pt x="0" y="17026"/>
                  </a:lnTo>
                  <a:lnTo>
                    <a:pt x="17099" y="0"/>
                  </a:lnTo>
                  <a:close/>
                </a:path>
              </a:pathLst>
            </a:custGeom>
            <a:solidFill>
              <a:srgbClr val="000000"/>
            </a:solidFill>
          </p:spPr>
          <p:txBody>
            <a:bodyPr wrap="square" lIns="0" tIns="0" rIns="0" bIns="0" rtlCol="0"/>
            <a:lstStyle/>
            <a:p>
              <a:endParaRPr/>
            </a:p>
          </p:txBody>
        </p:sp>
        <p:pic>
          <p:nvPicPr>
            <p:cNvPr id="66" name="object 66"/>
            <p:cNvPicPr/>
            <p:nvPr/>
          </p:nvPicPr>
          <p:blipFill>
            <a:blip r:embed="rId14" cstate="print"/>
            <a:stretch>
              <a:fillRect/>
            </a:stretch>
          </p:blipFill>
          <p:spPr>
            <a:xfrm>
              <a:off x="4372792" y="4908962"/>
              <a:ext cx="235176" cy="204841"/>
            </a:xfrm>
            <a:prstGeom prst="rect">
              <a:avLst/>
            </a:prstGeom>
          </p:spPr>
        </p:pic>
        <p:sp>
          <p:nvSpPr>
            <p:cNvPr id="67" name="object 67"/>
            <p:cNvSpPr/>
            <p:nvPr/>
          </p:nvSpPr>
          <p:spPr>
            <a:xfrm>
              <a:off x="5348694" y="5157698"/>
              <a:ext cx="17145" cy="17145"/>
            </a:xfrm>
            <a:custGeom>
              <a:avLst/>
              <a:gdLst/>
              <a:ahLst/>
              <a:cxnLst/>
              <a:rect l="l" t="t" r="r" b="b"/>
              <a:pathLst>
                <a:path w="17145" h="17145">
                  <a:moveTo>
                    <a:pt x="17100" y="0"/>
                  </a:moveTo>
                  <a:lnTo>
                    <a:pt x="0" y="0"/>
                  </a:lnTo>
                  <a:lnTo>
                    <a:pt x="0" y="17026"/>
                  </a:lnTo>
                  <a:lnTo>
                    <a:pt x="17100" y="0"/>
                  </a:lnTo>
                  <a:close/>
                </a:path>
              </a:pathLst>
            </a:custGeom>
            <a:solidFill>
              <a:srgbClr val="000000"/>
            </a:solidFill>
          </p:spPr>
          <p:txBody>
            <a:bodyPr wrap="square" lIns="0" tIns="0" rIns="0" bIns="0" rtlCol="0"/>
            <a:lstStyle/>
            <a:p>
              <a:endParaRPr/>
            </a:p>
          </p:txBody>
        </p:sp>
        <p:pic>
          <p:nvPicPr>
            <p:cNvPr id="68" name="object 68"/>
            <p:cNvPicPr/>
            <p:nvPr/>
          </p:nvPicPr>
          <p:blipFill>
            <a:blip r:embed="rId15" cstate="print"/>
            <a:stretch>
              <a:fillRect/>
            </a:stretch>
          </p:blipFill>
          <p:spPr>
            <a:xfrm>
              <a:off x="5363392" y="4908962"/>
              <a:ext cx="235176" cy="204841"/>
            </a:xfrm>
            <a:prstGeom prst="rect">
              <a:avLst/>
            </a:prstGeom>
          </p:spPr>
        </p:pic>
        <p:sp>
          <p:nvSpPr>
            <p:cNvPr id="69" name="object 69"/>
            <p:cNvSpPr/>
            <p:nvPr/>
          </p:nvSpPr>
          <p:spPr>
            <a:xfrm>
              <a:off x="4490466" y="4645405"/>
              <a:ext cx="504825" cy="226695"/>
            </a:xfrm>
            <a:custGeom>
              <a:avLst/>
              <a:gdLst/>
              <a:ahLst/>
              <a:cxnLst/>
              <a:rect l="l" t="t" r="r" b="b"/>
              <a:pathLst>
                <a:path w="504825" h="226695">
                  <a:moveTo>
                    <a:pt x="54991" y="156083"/>
                  </a:moveTo>
                  <a:lnTo>
                    <a:pt x="0" y="221107"/>
                  </a:lnTo>
                  <a:lnTo>
                    <a:pt x="85089" y="226187"/>
                  </a:lnTo>
                  <a:lnTo>
                    <a:pt x="75929" y="204851"/>
                  </a:lnTo>
                  <a:lnTo>
                    <a:pt x="62103" y="204851"/>
                  </a:lnTo>
                  <a:lnTo>
                    <a:pt x="54610" y="187325"/>
                  </a:lnTo>
                  <a:lnTo>
                    <a:pt x="66262" y="182335"/>
                  </a:lnTo>
                  <a:lnTo>
                    <a:pt x="54991" y="156083"/>
                  </a:lnTo>
                  <a:close/>
                </a:path>
                <a:path w="504825" h="226695">
                  <a:moveTo>
                    <a:pt x="66262" y="182335"/>
                  </a:moveTo>
                  <a:lnTo>
                    <a:pt x="54610" y="187325"/>
                  </a:lnTo>
                  <a:lnTo>
                    <a:pt x="62103" y="204851"/>
                  </a:lnTo>
                  <a:lnTo>
                    <a:pt x="73782" y="199849"/>
                  </a:lnTo>
                  <a:lnTo>
                    <a:pt x="66262" y="182335"/>
                  </a:lnTo>
                  <a:close/>
                </a:path>
                <a:path w="504825" h="226695">
                  <a:moveTo>
                    <a:pt x="73782" y="199849"/>
                  </a:moveTo>
                  <a:lnTo>
                    <a:pt x="62103" y="204851"/>
                  </a:lnTo>
                  <a:lnTo>
                    <a:pt x="75929" y="204851"/>
                  </a:lnTo>
                  <a:lnTo>
                    <a:pt x="73782" y="199849"/>
                  </a:lnTo>
                  <a:close/>
                </a:path>
                <a:path w="504825" h="226695">
                  <a:moveTo>
                    <a:pt x="430601" y="26308"/>
                  </a:moveTo>
                  <a:lnTo>
                    <a:pt x="66262" y="182335"/>
                  </a:lnTo>
                  <a:lnTo>
                    <a:pt x="73782" y="199849"/>
                  </a:lnTo>
                  <a:lnTo>
                    <a:pt x="438094" y="43834"/>
                  </a:lnTo>
                  <a:lnTo>
                    <a:pt x="430601" y="26308"/>
                  </a:lnTo>
                  <a:close/>
                </a:path>
                <a:path w="504825" h="226695">
                  <a:moveTo>
                    <a:pt x="490664" y="21336"/>
                  </a:moveTo>
                  <a:lnTo>
                    <a:pt x="442213" y="21336"/>
                  </a:lnTo>
                  <a:lnTo>
                    <a:pt x="449707" y="38862"/>
                  </a:lnTo>
                  <a:lnTo>
                    <a:pt x="438094" y="43834"/>
                  </a:lnTo>
                  <a:lnTo>
                    <a:pt x="449325" y="70104"/>
                  </a:lnTo>
                  <a:lnTo>
                    <a:pt x="490664" y="21336"/>
                  </a:lnTo>
                  <a:close/>
                </a:path>
                <a:path w="504825" h="226695">
                  <a:moveTo>
                    <a:pt x="442213" y="21336"/>
                  </a:moveTo>
                  <a:lnTo>
                    <a:pt x="430601" y="26308"/>
                  </a:lnTo>
                  <a:lnTo>
                    <a:pt x="438094" y="43834"/>
                  </a:lnTo>
                  <a:lnTo>
                    <a:pt x="449707" y="38862"/>
                  </a:lnTo>
                  <a:lnTo>
                    <a:pt x="442213" y="21336"/>
                  </a:lnTo>
                  <a:close/>
                </a:path>
                <a:path w="504825" h="226695">
                  <a:moveTo>
                    <a:pt x="419354" y="0"/>
                  </a:moveTo>
                  <a:lnTo>
                    <a:pt x="430601" y="26308"/>
                  </a:lnTo>
                  <a:lnTo>
                    <a:pt x="442213" y="21336"/>
                  </a:lnTo>
                  <a:lnTo>
                    <a:pt x="490664" y="21336"/>
                  </a:lnTo>
                  <a:lnTo>
                    <a:pt x="504444" y="5080"/>
                  </a:lnTo>
                  <a:lnTo>
                    <a:pt x="419354" y="0"/>
                  </a:lnTo>
                  <a:close/>
                </a:path>
              </a:pathLst>
            </a:custGeom>
            <a:solidFill>
              <a:srgbClr val="8D8D8D"/>
            </a:solidFill>
          </p:spPr>
          <p:txBody>
            <a:bodyPr wrap="square" lIns="0" tIns="0" rIns="0" bIns="0" rtlCol="0"/>
            <a:lstStyle/>
            <a:p>
              <a:endParaRPr/>
            </a:p>
          </p:txBody>
        </p:sp>
        <p:pic>
          <p:nvPicPr>
            <p:cNvPr id="70" name="object 70"/>
            <p:cNvPicPr/>
            <p:nvPr/>
          </p:nvPicPr>
          <p:blipFill>
            <a:blip r:embed="rId16" cstate="print"/>
            <a:stretch>
              <a:fillRect/>
            </a:stretch>
          </p:blipFill>
          <p:spPr>
            <a:xfrm>
              <a:off x="4951476" y="4650485"/>
              <a:ext cx="78104" cy="216026"/>
            </a:xfrm>
            <a:prstGeom prst="rect">
              <a:avLst/>
            </a:prstGeom>
          </p:spPr>
        </p:pic>
        <p:sp>
          <p:nvSpPr>
            <p:cNvPr id="71" name="object 71"/>
            <p:cNvSpPr/>
            <p:nvPr/>
          </p:nvSpPr>
          <p:spPr>
            <a:xfrm>
              <a:off x="4994910" y="4646548"/>
              <a:ext cx="487045" cy="224154"/>
            </a:xfrm>
            <a:custGeom>
              <a:avLst/>
              <a:gdLst/>
              <a:ahLst/>
              <a:cxnLst/>
              <a:rect l="l" t="t" r="r" b="b"/>
              <a:pathLst>
                <a:path w="487045" h="224154">
                  <a:moveTo>
                    <a:pt x="413396" y="197765"/>
                  </a:moveTo>
                  <a:lnTo>
                    <a:pt x="401827" y="223900"/>
                  </a:lnTo>
                  <a:lnTo>
                    <a:pt x="486917" y="219963"/>
                  </a:lnTo>
                  <a:lnTo>
                    <a:pt x="472889" y="202945"/>
                  </a:lnTo>
                  <a:lnTo>
                    <a:pt x="425068" y="202945"/>
                  </a:lnTo>
                  <a:lnTo>
                    <a:pt x="413396" y="197765"/>
                  </a:lnTo>
                  <a:close/>
                </a:path>
                <a:path w="487045" h="224154">
                  <a:moveTo>
                    <a:pt x="421084" y="180396"/>
                  </a:moveTo>
                  <a:lnTo>
                    <a:pt x="413396" y="197765"/>
                  </a:lnTo>
                  <a:lnTo>
                    <a:pt x="425068" y="202945"/>
                  </a:lnTo>
                  <a:lnTo>
                    <a:pt x="432688" y="185546"/>
                  </a:lnTo>
                  <a:lnTo>
                    <a:pt x="421084" y="180396"/>
                  </a:lnTo>
                  <a:close/>
                </a:path>
                <a:path w="487045" h="224154">
                  <a:moveTo>
                    <a:pt x="432688" y="154177"/>
                  </a:moveTo>
                  <a:lnTo>
                    <a:pt x="421084" y="180396"/>
                  </a:lnTo>
                  <a:lnTo>
                    <a:pt x="432688" y="185546"/>
                  </a:lnTo>
                  <a:lnTo>
                    <a:pt x="425068" y="202945"/>
                  </a:lnTo>
                  <a:lnTo>
                    <a:pt x="472889" y="202945"/>
                  </a:lnTo>
                  <a:lnTo>
                    <a:pt x="432688" y="154177"/>
                  </a:lnTo>
                  <a:close/>
                </a:path>
                <a:path w="487045" h="224154">
                  <a:moveTo>
                    <a:pt x="73521" y="26135"/>
                  </a:moveTo>
                  <a:lnTo>
                    <a:pt x="65833" y="43504"/>
                  </a:lnTo>
                  <a:lnTo>
                    <a:pt x="413396" y="197765"/>
                  </a:lnTo>
                  <a:lnTo>
                    <a:pt x="421084" y="180396"/>
                  </a:lnTo>
                  <a:lnTo>
                    <a:pt x="73521" y="26135"/>
                  </a:lnTo>
                  <a:close/>
                </a:path>
                <a:path w="487045" h="224154">
                  <a:moveTo>
                    <a:pt x="85089" y="0"/>
                  </a:moveTo>
                  <a:lnTo>
                    <a:pt x="0" y="3937"/>
                  </a:lnTo>
                  <a:lnTo>
                    <a:pt x="54228" y="69723"/>
                  </a:lnTo>
                  <a:lnTo>
                    <a:pt x="65833" y="43504"/>
                  </a:lnTo>
                  <a:lnTo>
                    <a:pt x="54228" y="38353"/>
                  </a:lnTo>
                  <a:lnTo>
                    <a:pt x="61849" y="20955"/>
                  </a:lnTo>
                  <a:lnTo>
                    <a:pt x="75814" y="20955"/>
                  </a:lnTo>
                  <a:lnTo>
                    <a:pt x="85089" y="0"/>
                  </a:lnTo>
                  <a:close/>
                </a:path>
                <a:path w="487045" h="224154">
                  <a:moveTo>
                    <a:pt x="61849" y="20955"/>
                  </a:moveTo>
                  <a:lnTo>
                    <a:pt x="54228" y="38353"/>
                  </a:lnTo>
                  <a:lnTo>
                    <a:pt x="65833" y="43504"/>
                  </a:lnTo>
                  <a:lnTo>
                    <a:pt x="73521" y="26135"/>
                  </a:lnTo>
                  <a:lnTo>
                    <a:pt x="61849" y="20955"/>
                  </a:lnTo>
                  <a:close/>
                </a:path>
                <a:path w="487045" h="224154">
                  <a:moveTo>
                    <a:pt x="75814" y="20955"/>
                  </a:moveTo>
                  <a:lnTo>
                    <a:pt x="61849" y="20955"/>
                  </a:lnTo>
                  <a:lnTo>
                    <a:pt x="73521" y="26135"/>
                  </a:lnTo>
                  <a:lnTo>
                    <a:pt x="75814" y="20955"/>
                  </a:lnTo>
                  <a:close/>
                </a:path>
              </a:pathLst>
            </a:custGeom>
            <a:solidFill>
              <a:srgbClr val="8D8D8D"/>
            </a:solidFill>
          </p:spPr>
          <p:txBody>
            <a:bodyPr wrap="square" lIns="0" tIns="0" rIns="0" bIns="0" rtlCol="0"/>
            <a:lstStyle/>
            <a:p>
              <a:endParaRPr/>
            </a:p>
          </p:txBody>
        </p:sp>
        <p:pic>
          <p:nvPicPr>
            <p:cNvPr id="72" name="object 72"/>
            <p:cNvPicPr/>
            <p:nvPr/>
          </p:nvPicPr>
          <p:blipFill>
            <a:blip r:embed="rId17" cstate="print"/>
            <a:stretch>
              <a:fillRect/>
            </a:stretch>
          </p:blipFill>
          <p:spPr>
            <a:xfrm>
              <a:off x="6773634" y="4438227"/>
              <a:ext cx="264573" cy="271848"/>
            </a:xfrm>
            <a:prstGeom prst="rect">
              <a:avLst/>
            </a:prstGeom>
          </p:spPr>
        </p:pic>
        <p:sp>
          <p:nvSpPr>
            <p:cNvPr id="73" name="object 73"/>
            <p:cNvSpPr/>
            <p:nvPr/>
          </p:nvSpPr>
          <p:spPr>
            <a:xfrm>
              <a:off x="5715762" y="4536185"/>
              <a:ext cx="1012825" cy="76200"/>
            </a:xfrm>
            <a:custGeom>
              <a:avLst/>
              <a:gdLst/>
              <a:ahLst/>
              <a:cxnLst/>
              <a:rect l="l" t="t" r="r" b="b"/>
              <a:pathLst>
                <a:path w="1012825" h="76200">
                  <a:moveTo>
                    <a:pt x="76200" y="0"/>
                  </a:moveTo>
                  <a:lnTo>
                    <a:pt x="0" y="38100"/>
                  </a:lnTo>
                  <a:lnTo>
                    <a:pt x="76200" y="76200"/>
                  </a:lnTo>
                  <a:lnTo>
                    <a:pt x="76200" y="47625"/>
                  </a:lnTo>
                  <a:lnTo>
                    <a:pt x="63500" y="47625"/>
                  </a:lnTo>
                  <a:lnTo>
                    <a:pt x="63500" y="28575"/>
                  </a:lnTo>
                  <a:lnTo>
                    <a:pt x="76200" y="28575"/>
                  </a:lnTo>
                  <a:lnTo>
                    <a:pt x="76200" y="0"/>
                  </a:lnTo>
                  <a:close/>
                </a:path>
                <a:path w="1012825" h="76200">
                  <a:moveTo>
                    <a:pt x="936243" y="0"/>
                  </a:moveTo>
                  <a:lnTo>
                    <a:pt x="936243" y="76200"/>
                  </a:lnTo>
                  <a:lnTo>
                    <a:pt x="993393" y="47625"/>
                  </a:lnTo>
                  <a:lnTo>
                    <a:pt x="948943" y="47625"/>
                  </a:lnTo>
                  <a:lnTo>
                    <a:pt x="948943" y="28575"/>
                  </a:lnTo>
                  <a:lnTo>
                    <a:pt x="993393" y="28575"/>
                  </a:lnTo>
                  <a:lnTo>
                    <a:pt x="936243" y="0"/>
                  </a:lnTo>
                  <a:close/>
                </a:path>
                <a:path w="1012825" h="76200">
                  <a:moveTo>
                    <a:pt x="76200" y="28575"/>
                  </a:moveTo>
                  <a:lnTo>
                    <a:pt x="63500" y="28575"/>
                  </a:lnTo>
                  <a:lnTo>
                    <a:pt x="63500" y="47625"/>
                  </a:lnTo>
                  <a:lnTo>
                    <a:pt x="76200" y="47625"/>
                  </a:lnTo>
                  <a:lnTo>
                    <a:pt x="76200" y="28575"/>
                  </a:lnTo>
                  <a:close/>
                </a:path>
                <a:path w="1012825" h="76200">
                  <a:moveTo>
                    <a:pt x="936243" y="28575"/>
                  </a:moveTo>
                  <a:lnTo>
                    <a:pt x="76200" y="28575"/>
                  </a:lnTo>
                  <a:lnTo>
                    <a:pt x="76200" y="47625"/>
                  </a:lnTo>
                  <a:lnTo>
                    <a:pt x="936243" y="47625"/>
                  </a:lnTo>
                  <a:lnTo>
                    <a:pt x="936243" y="28575"/>
                  </a:lnTo>
                  <a:close/>
                </a:path>
                <a:path w="1012825" h="76200">
                  <a:moveTo>
                    <a:pt x="993393" y="28575"/>
                  </a:moveTo>
                  <a:lnTo>
                    <a:pt x="948943" y="28575"/>
                  </a:lnTo>
                  <a:lnTo>
                    <a:pt x="948943" y="47625"/>
                  </a:lnTo>
                  <a:lnTo>
                    <a:pt x="993393" y="47625"/>
                  </a:lnTo>
                  <a:lnTo>
                    <a:pt x="1012443" y="38100"/>
                  </a:lnTo>
                  <a:lnTo>
                    <a:pt x="993393" y="28575"/>
                  </a:lnTo>
                  <a:close/>
                </a:path>
              </a:pathLst>
            </a:custGeom>
            <a:solidFill>
              <a:srgbClr val="8D8D8D"/>
            </a:solidFill>
          </p:spPr>
          <p:txBody>
            <a:bodyPr wrap="square" lIns="0" tIns="0" rIns="0" bIns="0" rtlCol="0"/>
            <a:lstStyle/>
            <a:p>
              <a:endParaRPr/>
            </a:p>
          </p:txBody>
        </p:sp>
      </p:grpSp>
      <p:sp>
        <p:nvSpPr>
          <p:cNvPr id="74" name="object 74"/>
          <p:cNvSpPr txBox="1"/>
          <p:nvPr/>
        </p:nvSpPr>
        <p:spPr>
          <a:xfrm>
            <a:off x="7651751" y="4791202"/>
            <a:ext cx="851535" cy="175048"/>
          </a:xfrm>
          <a:prstGeom prst="rect">
            <a:avLst/>
          </a:prstGeom>
        </p:spPr>
        <p:txBody>
          <a:bodyPr vert="horz" wrap="square" lIns="0" tIns="13335" rIns="0" bIns="0" rtlCol="0">
            <a:spAutoFit/>
          </a:bodyPr>
          <a:lstStyle/>
          <a:p>
            <a:pPr marL="12700">
              <a:spcBef>
                <a:spcPts val="105"/>
              </a:spcBef>
            </a:pPr>
            <a:r>
              <a:rPr sz="1050" spc="-15" dirty="0">
                <a:solidFill>
                  <a:srgbClr val="7E7E7E"/>
                </a:solidFill>
                <a:latin typeface="Meiryo UI"/>
                <a:cs typeface="Meiryo UI"/>
              </a:rPr>
              <a:t>参加者システム</a:t>
            </a:r>
            <a:endParaRPr sz="1050">
              <a:latin typeface="Meiryo UI"/>
              <a:cs typeface="Meiryo UI"/>
            </a:endParaRPr>
          </a:p>
        </p:txBody>
      </p:sp>
      <p:sp>
        <p:nvSpPr>
          <p:cNvPr id="77" name="object 77"/>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78" name="object 78"/>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79" name="object 79"/>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95</a:t>
            </a:fld>
            <a:endParaRPr spc="-25" dirty="0"/>
          </a:p>
        </p:txBody>
      </p:sp>
      <p:sp>
        <p:nvSpPr>
          <p:cNvPr id="75" name="object 75"/>
          <p:cNvSpPr txBox="1"/>
          <p:nvPr/>
        </p:nvSpPr>
        <p:spPr>
          <a:xfrm>
            <a:off x="6376543" y="4144518"/>
            <a:ext cx="2165985" cy="151323"/>
          </a:xfrm>
          <a:prstGeom prst="rect">
            <a:avLst/>
          </a:prstGeom>
        </p:spPr>
        <p:txBody>
          <a:bodyPr vert="horz" wrap="square" lIns="0" tIns="12700" rIns="0" bIns="0" rtlCol="0">
            <a:spAutoFit/>
          </a:bodyPr>
          <a:lstStyle/>
          <a:p>
            <a:pPr marL="12700">
              <a:spcBef>
                <a:spcPts val="100"/>
              </a:spcBef>
            </a:pPr>
            <a:r>
              <a:rPr sz="900" spc="-15" dirty="0">
                <a:solidFill>
                  <a:srgbClr val="333333"/>
                </a:solidFill>
                <a:latin typeface="Meiryo UI"/>
                <a:cs typeface="Meiryo UI"/>
              </a:rPr>
              <a:t>リアルタイムでのデータ共有</a:t>
            </a:r>
            <a:endParaRPr sz="900">
              <a:latin typeface="Meiryo UI"/>
              <a:cs typeface="Meiryo UI"/>
            </a:endParaRPr>
          </a:p>
        </p:txBody>
      </p:sp>
      <p:sp>
        <p:nvSpPr>
          <p:cNvPr id="76" name="object 76"/>
          <p:cNvSpPr txBox="1"/>
          <p:nvPr/>
        </p:nvSpPr>
        <p:spPr>
          <a:xfrm>
            <a:off x="6574282" y="5167376"/>
            <a:ext cx="1993264"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※公表資料等からアクセンチュア作成</a:t>
            </a:r>
            <a:endParaRPr sz="1050">
              <a:latin typeface="Meiryo UI"/>
              <a:cs typeface="Meiryo U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4" y="122348"/>
            <a:ext cx="7029450"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25" dirty="0"/>
              <a:t>アメリカ </a:t>
            </a:r>
            <a:r>
              <a:rPr sz="2400" spc="-25" dirty="0"/>
              <a:t>– </a:t>
            </a:r>
            <a:r>
              <a:rPr sz="2400" dirty="0"/>
              <a:t>DTCC(1/2</a:t>
            </a:r>
            <a:r>
              <a:rPr sz="2400" spc="-20" dirty="0"/>
              <a:t>) </a:t>
            </a:r>
            <a:r>
              <a:rPr sz="2400" dirty="0"/>
              <a:t>Project</a:t>
            </a:r>
            <a:r>
              <a:rPr sz="2400" spc="-40" dirty="0"/>
              <a:t> </a:t>
            </a:r>
            <a:r>
              <a:rPr sz="2400" dirty="0"/>
              <a:t>Ion</a:t>
            </a:r>
            <a:r>
              <a:rPr sz="2400" spc="-40" dirty="0"/>
              <a:t> -</a:t>
            </a:r>
            <a:endParaRPr sz="2400"/>
          </a:p>
        </p:txBody>
      </p:sp>
      <p:sp>
        <p:nvSpPr>
          <p:cNvPr id="3" name="object 3"/>
          <p:cNvSpPr txBox="1"/>
          <p:nvPr/>
        </p:nvSpPr>
        <p:spPr>
          <a:xfrm>
            <a:off x="1625601" y="933958"/>
            <a:ext cx="9229725" cy="513080"/>
          </a:xfrm>
          <a:prstGeom prst="rect">
            <a:avLst/>
          </a:prstGeom>
        </p:spPr>
        <p:txBody>
          <a:bodyPr vert="horz" wrap="square" lIns="0" tIns="12065" rIns="0" bIns="0" rtlCol="0">
            <a:spAutoFit/>
          </a:bodyPr>
          <a:lstStyle/>
          <a:p>
            <a:pPr marL="12700" marR="5080">
              <a:spcBef>
                <a:spcPts val="95"/>
              </a:spcBef>
            </a:pPr>
            <a:r>
              <a:rPr sz="1600" spc="-20" dirty="0">
                <a:latin typeface="Meiryo UI"/>
                <a:cs typeface="Meiryo UI"/>
              </a:rPr>
              <a:t>ポストトレード・マーケッ</a:t>
            </a:r>
            <a:r>
              <a:rPr sz="1600" spc="-25" dirty="0">
                <a:latin typeface="Meiryo UI"/>
                <a:cs typeface="Meiryo UI"/>
              </a:rPr>
              <a:t>ト</a:t>
            </a:r>
            <a:r>
              <a:rPr sz="1600" dirty="0">
                <a:latin typeface="Meiryo UI"/>
                <a:cs typeface="Meiryo UI"/>
              </a:rPr>
              <a:t>・</a:t>
            </a:r>
            <a:r>
              <a:rPr sz="1600" spc="-10" dirty="0">
                <a:latin typeface="Meiryo UI"/>
                <a:cs typeface="Meiryo UI"/>
              </a:rPr>
              <a:t>イン</a:t>
            </a:r>
            <a:r>
              <a:rPr sz="1600" spc="-20" dirty="0">
                <a:latin typeface="Meiryo UI"/>
                <a:cs typeface="Meiryo UI"/>
              </a:rPr>
              <a:t>フラ</a:t>
            </a:r>
            <a:r>
              <a:rPr sz="1600" spc="-10" dirty="0">
                <a:latin typeface="Meiryo UI"/>
                <a:cs typeface="Meiryo UI"/>
              </a:rPr>
              <a:t>ストラク</a:t>
            </a:r>
            <a:r>
              <a:rPr sz="1600" spc="-20" dirty="0">
                <a:latin typeface="Meiryo UI"/>
                <a:cs typeface="Meiryo UI"/>
              </a:rPr>
              <a:t>チャで</a:t>
            </a:r>
            <a:r>
              <a:rPr sz="1600" dirty="0">
                <a:latin typeface="Meiryo UI"/>
                <a:cs typeface="Meiryo UI"/>
              </a:rPr>
              <a:t>ある</a:t>
            </a:r>
            <a:r>
              <a:rPr sz="1600" spc="-30" dirty="0">
                <a:latin typeface="Meiryo UI"/>
                <a:cs typeface="Meiryo UI"/>
              </a:rPr>
              <a:t>DTCC</a:t>
            </a:r>
            <a:r>
              <a:rPr sz="1600" spc="-20" dirty="0">
                <a:latin typeface="Meiryo UI"/>
                <a:cs typeface="Meiryo UI"/>
              </a:rPr>
              <a:t>は</a:t>
            </a:r>
            <a:r>
              <a:rPr sz="1600" spc="-60" dirty="0">
                <a:latin typeface="Meiryo UI"/>
                <a:cs typeface="Meiryo UI"/>
              </a:rPr>
              <a:t>DLT</a:t>
            </a:r>
            <a:r>
              <a:rPr sz="1600" spc="-20" dirty="0">
                <a:latin typeface="Meiryo UI"/>
                <a:cs typeface="Meiryo UI"/>
              </a:rPr>
              <a:t>を</a:t>
            </a:r>
            <a:r>
              <a:rPr sz="1600" spc="-25" dirty="0">
                <a:latin typeface="Meiryo UI"/>
                <a:cs typeface="Meiryo UI"/>
              </a:rPr>
              <a:t>活</a:t>
            </a:r>
            <a:r>
              <a:rPr sz="1600" spc="-20" dirty="0">
                <a:latin typeface="Meiryo UI"/>
                <a:cs typeface="Meiryo UI"/>
              </a:rPr>
              <a:t>用</a:t>
            </a:r>
            <a:r>
              <a:rPr sz="1600" spc="-10" dirty="0">
                <a:latin typeface="Meiryo UI"/>
                <a:cs typeface="Meiryo UI"/>
              </a:rPr>
              <a:t>し</a:t>
            </a:r>
            <a:r>
              <a:rPr sz="1600" spc="-20" dirty="0">
                <a:latin typeface="Meiryo UI"/>
                <a:cs typeface="Meiryo UI"/>
              </a:rPr>
              <a:t>た</a:t>
            </a:r>
            <a:r>
              <a:rPr sz="1600" spc="-25" dirty="0">
                <a:latin typeface="Meiryo UI"/>
                <a:cs typeface="Meiryo UI"/>
              </a:rPr>
              <a:t>複数</a:t>
            </a:r>
            <a:r>
              <a:rPr sz="1600" spc="-10" dirty="0">
                <a:latin typeface="Meiryo UI"/>
                <a:cs typeface="Meiryo UI"/>
              </a:rPr>
              <a:t>の</a:t>
            </a:r>
            <a:r>
              <a:rPr sz="1600" spc="-25" dirty="0">
                <a:latin typeface="Meiryo UI"/>
                <a:cs typeface="Meiryo UI"/>
              </a:rPr>
              <a:t>PoCを実施中。</a:t>
            </a:r>
            <a:r>
              <a:rPr sz="1600" dirty="0">
                <a:latin typeface="Meiryo UI"/>
                <a:cs typeface="Meiryo UI"/>
              </a:rPr>
              <a:t>Project </a:t>
            </a:r>
            <a:r>
              <a:rPr sz="1600" spc="-30" dirty="0">
                <a:latin typeface="Meiryo UI"/>
                <a:cs typeface="Meiryo UI"/>
              </a:rPr>
              <a:t>Ion</a:t>
            </a:r>
            <a:r>
              <a:rPr sz="1600" spc="-10" dirty="0">
                <a:latin typeface="Meiryo UI"/>
                <a:cs typeface="Meiryo UI"/>
              </a:rPr>
              <a:t>で</a:t>
            </a:r>
            <a:r>
              <a:rPr sz="1600" spc="-50" dirty="0">
                <a:latin typeface="Meiryo UI"/>
                <a:cs typeface="Meiryo UI"/>
              </a:rPr>
              <a:t>は</a:t>
            </a:r>
            <a:r>
              <a:rPr sz="1600" spc="-25" dirty="0">
                <a:latin typeface="Meiryo UI"/>
                <a:cs typeface="Meiryo UI"/>
              </a:rPr>
              <a:t>証券取引</a:t>
            </a:r>
            <a:r>
              <a:rPr sz="1600" spc="-20" dirty="0">
                <a:latin typeface="Meiryo UI"/>
                <a:cs typeface="Meiryo UI"/>
              </a:rPr>
              <a:t>の</a:t>
            </a:r>
            <a:r>
              <a:rPr sz="1600" spc="-25" dirty="0">
                <a:latin typeface="Meiryo UI"/>
                <a:cs typeface="Meiryo UI"/>
              </a:rPr>
              <a:t>決済基盤</a:t>
            </a:r>
            <a:r>
              <a:rPr sz="1600" spc="-20" dirty="0">
                <a:latin typeface="Meiryo UI"/>
                <a:cs typeface="Meiryo UI"/>
              </a:rPr>
              <a:t>プラットフォームの</a:t>
            </a:r>
            <a:r>
              <a:rPr sz="1600" spc="-10" dirty="0">
                <a:latin typeface="Meiryo UI"/>
                <a:cs typeface="Meiryo UI"/>
              </a:rPr>
              <a:t>構築</a:t>
            </a:r>
            <a:r>
              <a:rPr sz="1600" spc="-20" dirty="0">
                <a:latin typeface="Meiryo UI"/>
                <a:cs typeface="Meiryo UI"/>
              </a:rPr>
              <a:t>を</a:t>
            </a:r>
            <a:r>
              <a:rPr sz="1600" spc="-25" dirty="0">
                <a:latin typeface="Meiryo UI"/>
                <a:cs typeface="Meiryo UI"/>
              </a:rPr>
              <a:t>検</a:t>
            </a:r>
            <a:r>
              <a:rPr sz="1600" spc="-50" dirty="0">
                <a:latin typeface="Meiryo UI"/>
                <a:cs typeface="Meiryo UI"/>
              </a:rPr>
              <a:t>討</a:t>
            </a:r>
            <a:endParaRPr sz="1600">
              <a:latin typeface="Meiryo UI"/>
              <a:cs typeface="Meiryo UI"/>
            </a:endParaRPr>
          </a:p>
        </p:txBody>
      </p:sp>
      <p:sp>
        <p:nvSpPr>
          <p:cNvPr id="4" name="object 4"/>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DTCC</a:t>
            </a:r>
            <a:endParaRPr sz="1600">
              <a:latin typeface="Meiryo UI"/>
              <a:cs typeface="Meiryo UI"/>
            </a:endParaRPr>
          </a:p>
        </p:txBody>
      </p:sp>
      <p:sp>
        <p:nvSpPr>
          <p:cNvPr id="5" name="object 5"/>
          <p:cNvSpPr txBox="1"/>
          <p:nvPr/>
        </p:nvSpPr>
        <p:spPr>
          <a:xfrm>
            <a:off x="2482850" y="4067684"/>
            <a:ext cx="1073150" cy="452755"/>
          </a:xfrm>
          <a:prstGeom prst="rect">
            <a:avLst/>
          </a:prstGeom>
        </p:spPr>
        <p:txBody>
          <a:bodyPr vert="horz" wrap="square" lIns="0" tIns="12700" rIns="0" bIns="0" rtlCol="0">
            <a:spAutoFit/>
          </a:bodyPr>
          <a:lstStyle/>
          <a:p>
            <a:pPr>
              <a:spcBef>
                <a:spcPts val="100"/>
              </a:spcBef>
            </a:pPr>
            <a:r>
              <a:rPr sz="1400" dirty="0">
                <a:latin typeface="Meiryo UI"/>
                <a:cs typeface="Meiryo UI"/>
              </a:rPr>
              <a:t>R3</a:t>
            </a:r>
            <a:r>
              <a:rPr sz="1400" spc="-15" dirty="0">
                <a:latin typeface="Meiryo UI"/>
                <a:cs typeface="Meiryo UI"/>
              </a:rPr>
              <a:t> </a:t>
            </a:r>
            <a:r>
              <a:rPr sz="1400" spc="-10" dirty="0">
                <a:latin typeface="Meiryo UI"/>
                <a:cs typeface="Meiryo UI"/>
              </a:rPr>
              <a:t>Corda </a:t>
            </a:r>
            <a:r>
              <a:rPr sz="1400" dirty="0">
                <a:latin typeface="Meiryo UI"/>
                <a:cs typeface="Meiryo UI"/>
              </a:rPr>
              <a:t>Digital</a:t>
            </a:r>
            <a:r>
              <a:rPr sz="1400" spc="-40" dirty="0">
                <a:latin typeface="Meiryo UI"/>
                <a:cs typeface="Meiryo UI"/>
              </a:rPr>
              <a:t> </a:t>
            </a:r>
            <a:r>
              <a:rPr sz="1400" spc="-10" dirty="0">
                <a:latin typeface="Meiryo UI"/>
                <a:cs typeface="Meiryo UI"/>
              </a:rPr>
              <a:t>Asset</a:t>
            </a:r>
            <a:endParaRPr sz="1400">
              <a:latin typeface="Meiryo UI"/>
              <a:cs typeface="Meiryo UI"/>
            </a:endParaRPr>
          </a:p>
        </p:txBody>
      </p:sp>
      <p:grpSp>
        <p:nvGrpSpPr>
          <p:cNvPr id="6" name="object 6"/>
          <p:cNvGrpSpPr/>
          <p:nvPr/>
        </p:nvGrpSpPr>
        <p:grpSpPr>
          <a:xfrm>
            <a:off x="1531620" y="4020287"/>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601724" y="4550652"/>
            <a:ext cx="833755" cy="771525"/>
            <a:chOff x="458723" y="4550651"/>
            <a:chExt cx="833755" cy="771525"/>
          </a:xfrm>
        </p:grpSpPr>
        <p:pic>
          <p:nvPicPr>
            <p:cNvPr id="13" name="object 13"/>
            <p:cNvPicPr/>
            <p:nvPr/>
          </p:nvPicPr>
          <p:blipFill>
            <a:blip r:embed="rId4" cstate="print"/>
            <a:stretch>
              <a:fillRect/>
            </a:stretch>
          </p:blipFill>
          <p:spPr>
            <a:xfrm>
              <a:off x="458723" y="4550651"/>
              <a:ext cx="833640" cy="771156"/>
            </a:xfrm>
            <a:prstGeom prst="rect">
              <a:avLst/>
            </a:prstGeom>
          </p:spPr>
        </p:pic>
        <p:pic>
          <p:nvPicPr>
            <p:cNvPr id="14" name="object 14"/>
            <p:cNvPicPr/>
            <p:nvPr/>
          </p:nvPicPr>
          <p:blipFill>
            <a:blip r:embed="rId5" cstate="print"/>
            <a:stretch>
              <a:fillRect/>
            </a:stretch>
          </p:blipFill>
          <p:spPr>
            <a:xfrm>
              <a:off x="502919" y="4655794"/>
              <a:ext cx="742200" cy="605053"/>
            </a:xfrm>
            <a:prstGeom prst="rect">
              <a:avLst/>
            </a:prstGeom>
          </p:spPr>
        </p:pic>
      </p:grpSp>
      <p:sp>
        <p:nvSpPr>
          <p:cNvPr id="15" name="object 15"/>
          <p:cNvSpPr txBox="1"/>
          <p:nvPr/>
        </p:nvSpPr>
        <p:spPr>
          <a:xfrm>
            <a:off x="1632204" y="4581144"/>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219075">
              <a:spcBef>
                <a:spcPts val="1165"/>
              </a:spcBef>
            </a:pPr>
            <a:r>
              <a:rPr sz="1200" spc="-30" dirty="0">
                <a:latin typeface="Meiryo UI"/>
                <a:cs typeface="Meiryo UI"/>
              </a:rPr>
              <a:t>主な</a:t>
            </a:r>
            <a:endParaRPr sz="1200">
              <a:latin typeface="Meiryo UI"/>
              <a:cs typeface="Meiryo UI"/>
            </a:endParaRPr>
          </a:p>
          <a:p>
            <a:pPr marL="132080"/>
            <a:r>
              <a:rPr sz="1200" spc="-20" dirty="0">
                <a:latin typeface="Meiryo UI"/>
                <a:cs typeface="Meiryo UI"/>
              </a:rPr>
              <a:t>協業先</a:t>
            </a:r>
            <a:endParaRPr sz="1200">
              <a:latin typeface="Meiryo UI"/>
              <a:cs typeface="Meiryo UI"/>
            </a:endParaRPr>
          </a:p>
        </p:txBody>
      </p:sp>
      <p:grpSp>
        <p:nvGrpSpPr>
          <p:cNvPr id="16" name="object 16"/>
          <p:cNvGrpSpPr/>
          <p:nvPr/>
        </p:nvGrpSpPr>
        <p:grpSpPr>
          <a:xfrm>
            <a:off x="1601724" y="5298948"/>
            <a:ext cx="833755" cy="732155"/>
            <a:chOff x="458723" y="5298947"/>
            <a:chExt cx="833755" cy="732155"/>
          </a:xfrm>
        </p:grpSpPr>
        <p:pic>
          <p:nvPicPr>
            <p:cNvPr id="17" name="object 17"/>
            <p:cNvPicPr/>
            <p:nvPr/>
          </p:nvPicPr>
          <p:blipFill>
            <a:blip r:embed="rId6" cstate="print"/>
            <a:stretch>
              <a:fillRect/>
            </a:stretch>
          </p:blipFill>
          <p:spPr>
            <a:xfrm>
              <a:off x="458723" y="5298947"/>
              <a:ext cx="833640" cy="731545"/>
            </a:xfrm>
            <a:prstGeom prst="rect">
              <a:avLst/>
            </a:prstGeom>
          </p:spPr>
        </p:pic>
        <p:pic>
          <p:nvPicPr>
            <p:cNvPr id="18" name="object 18"/>
            <p:cNvPicPr/>
            <p:nvPr/>
          </p:nvPicPr>
          <p:blipFill>
            <a:blip r:embed="rId7" cstate="print"/>
            <a:stretch>
              <a:fillRect/>
            </a:stretch>
          </p:blipFill>
          <p:spPr>
            <a:xfrm>
              <a:off x="547115" y="5384291"/>
              <a:ext cx="652284" cy="605053"/>
            </a:xfrm>
            <a:prstGeom prst="rect">
              <a:avLst/>
            </a:prstGeom>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ln w="9525">
              <a:solidFill>
                <a:srgbClr val="7E7E7E"/>
              </a:solidFill>
            </a:ln>
          </p:spPr>
          <p:txBody>
            <a:bodyPr wrap="square" lIns="0" tIns="0" rIns="0" bIns="0" rtlCol="0"/>
            <a:lstStyle/>
            <a:p>
              <a:endParaRPr/>
            </a:p>
          </p:txBody>
        </p:sp>
      </p:grpSp>
      <p:sp>
        <p:nvSpPr>
          <p:cNvPr id="20" name="object 20"/>
          <p:cNvSpPr txBox="1"/>
          <p:nvPr/>
        </p:nvSpPr>
        <p:spPr>
          <a:xfrm>
            <a:off x="1629346" y="5334190"/>
            <a:ext cx="713740" cy="493724"/>
          </a:xfrm>
          <a:prstGeom prst="rect">
            <a:avLst/>
          </a:prstGeom>
          <a:solidFill>
            <a:srgbClr val="FFFFFF"/>
          </a:solidFill>
        </p:spPr>
        <p:txBody>
          <a:bodyPr vert="horz" wrap="square" lIns="0" tIns="123189" rIns="0" bIns="0" rtlCol="0">
            <a:spAutoFit/>
          </a:bodyPr>
          <a:lstStyle/>
          <a:p>
            <a:pPr marL="179070">
              <a:spcBef>
                <a:spcPts val="969"/>
              </a:spcBef>
            </a:pPr>
            <a:r>
              <a:rPr sz="1200" spc="-20" dirty="0">
                <a:latin typeface="Meiryo UI"/>
                <a:cs typeface="Meiryo UI"/>
              </a:rPr>
              <a:t>ユース</a:t>
            </a:r>
            <a:endParaRPr sz="1200">
              <a:latin typeface="Meiryo UI"/>
              <a:cs typeface="Meiryo UI"/>
            </a:endParaRPr>
          </a:p>
          <a:p>
            <a:pPr marL="182245"/>
            <a:r>
              <a:rPr sz="1200" spc="-20" dirty="0">
                <a:latin typeface="Meiryo UI"/>
                <a:cs typeface="Meiryo UI"/>
              </a:rPr>
              <a:t>ケース</a:t>
            </a:r>
            <a:endParaRPr sz="1200">
              <a:latin typeface="Meiryo UI"/>
              <a:cs typeface="Meiryo UI"/>
            </a:endParaRPr>
          </a:p>
        </p:txBody>
      </p:sp>
      <p:sp>
        <p:nvSpPr>
          <p:cNvPr id="21" name="object 21"/>
          <p:cNvSpPr txBox="1"/>
          <p:nvPr/>
        </p:nvSpPr>
        <p:spPr>
          <a:xfrm>
            <a:off x="2470151" y="3124658"/>
            <a:ext cx="504825" cy="228909"/>
          </a:xfrm>
          <a:prstGeom prst="rect">
            <a:avLst/>
          </a:prstGeom>
        </p:spPr>
        <p:txBody>
          <a:bodyPr vert="horz" wrap="square" lIns="0" tIns="13335" rIns="0" bIns="0" rtlCol="0">
            <a:spAutoFit/>
          </a:bodyPr>
          <a:lstStyle/>
          <a:p>
            <a:pPr marL="12700">
              <a:spcBef>
                <a:spcPts val="105"/>
              </a:spcBef>
            </a:pPr>
            <a:r>
              <a:rPr sz="1400" spc="-20" dirty="0">
                <a:latin typeface="Meiryo UI"/>
                <a:cs typeface="Meiryo UI"/>
              </a:rPr>
              <a:t>DTCC</a:t>
            </a:r>
            <a:endParaRPr sz="1400">
              <a:latin typeface="Meiryo UI"/>
              <a:cs typeface="Meiryo UI"/>
            </a:endParaRPr>
          </a:p>
        </p:txBody>
      </p:sp>
      <p:grpSp>
        <p:nvGrpSpPr>
          <p:cNvPr id="22" name="object 22"/>
          <p:cNvGrpSpPr/>
          <p:nvPr/>
        </p:nvGrpSpPr>
        <p:grpSpPr>
          <a:xfrm>
            <a:off x="1569720" y="2985311"/>
            <a:ext cx="894715" cy="542925"/>
            <a:chOff x="426719" y="2985310"/>
            <a:chExt cx="894715" cy="542925"/>
          </a:xfrm>
        </p:grpSpPr>
        <p:pic>
          <p:nvPicPr>
            <p:cNvPr id="23" name="object 23"/>
            <p:cNvPicPr/>
            <p:nvPr/>
          </p:nvPicPr>
          <p:blipFill>
            <a:blip r:embed="rId2" cstate="print"/>
            <a:stretch>
              <a:fillRect/>
            </a:stretch>
          </p:blipFill>
          <p:spPr>
            <a:xfrm>
              <a:off x="467785" y="2985310"/>
              <a:ext cx="815518" cy="542846"/>
            </a:xfrm>
            <a:prstGeom prst="rect">
              <a:avLst/>
            </a:prstGeom>
          </p:spPr>
        </p:pic>
        <p:pic>
          <p:nvPicPr>
            <p:cNvPr id="24" name="object 24"/>
            <p:cNvPicPr/>
            <p:nvPr/>
          </p:nvPicPr>
          <p:blipFill>
            <a:blip r:embed="rId8" cstate="print"/>
            <a:stretch>
              <a:fillRect/>
            </a:stretch>
          </p:blipFill>
          <p:spPr>
            <a:xfrm>
              <a:off x="426719" y="3063201"/>
              <a:ext cx="894575" cy="422186"/>
            </a:xfrm>
            <a:prstGeom prst="rect">
              <a:avLst/>
            </a:prstGeom>
          </p:spPr>
        </p:pic>
      </p:grpSp>
      <p:sp>
        <p:nvSpPr>
          <p:cNvPr id="25" name="object 25"/>
          <p:cNvSpPr txBox="1"/>
          <p:nvPr/>
        </p:nvSpPr>
        <p:spPr>
          <a:xfrm>
            <a:off x="1632204" y="2997708"/>
            <a:ext cx="722630" cy="323807"/>
          </a:xfrm>
          <a:prstGeom prst="rect">
            <a:avLst/>
          </a:prstGeom>
          <a:solidFill>
            <a:srgbClr val="FFFFFF"/>
          </a:solidFill>
          <a:ln w="9525">
            <a:solidFill>
              <a:srgbClr val="7E7E7E"/>
            </a:solidFill>
          </a:ln>
        </p:spPr>
        <p:txBody>
          <a:bodyPr vert="horz" wrap="square" lIns="0" tIns="137795" rIns="0" bIns="0" rtlCol="0">
            <a:spAutoFit/>
          </a:bodyPr>
          <a:lstStyle/>
          <a:p>
            <a:pPr marL="55880">
              <a:spcBef>
                <a:spcPts val="1085"/>
              </a:spcBef>
            </a:pPr>
            <a:r>
              <a:rPr sz="1200" spc="-15" dirty="0">
                <a:latin typeface="Meiryo UI"/>
                <a:cs typeface="Meiryo UI"/>
              </a:rPr>
              <a:t>管理主体</a:t>
            </a:r>
            <a:endParaRPr sz="1200">
              <a:latin typeface="Meiryo UI"/>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36490" y="1707896"/>
            <a:ext cx="5269865" cy="666115"/>
          </a:xfrm>
          <a:prstGeom prst="rect">
            <a:avLst/>
          </a:prstGeom>
        </p:spPr>
        <p:txBody>
          <a:bodyPr vert="horz" wrap="square" lIns="0" tIns="13335" rIns="0" bIns="0" rtlCol="0">
            <a:spAutoFit/>
          </a:bodyPr>
          <a:lstStyle/>
          <a:p>
            <a:pPr marL="190500" marR="5080" indent="-178435" algn="just">
              <a:spcBef>
                <a:spcPts val="105"/>
              </a:spcBef>
              <a:buFont typeface="Arial"/>
              <a:buChar char="•"/>
              <a:tabLst>
                <a:tab pos="191135" algn="l"/>
              </a:tabLst>
            </a:pPr>
            <a:r>
              <a:rPr sz="1400" spc="-20" dirty="0">
                <a:latin typeface="Meiryo UI"/>
                <a:cs typeface="Meiryo UI"/>
              </a:rPr>
              <a:t>決済の高速化のメリットを提供し、セントラルネッティングの利点を維持しつつ清算・決済エコシステムの断片化を防ぐ可能性を持つ、代替的なデジタル決済サービスの将来像を模索</a:t>
            </a:r>
            <a:endParaRPr sz="1400">
              <a:latin typeface="Meiryo UI"/>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5436490" y="2607641"/>
            <a:ext cx="5264785" cy="857885"/>
          </a:xfrm>
          <a:prstGeom prst="rect">
            <a:avLst/>
          </a:prstGeom>
        </p:spPr>
        <p:txBody>
          <a:bodyPr vert="horz" wrap="square" lIns="0" tIns="13335" rIns="0" bIns="0" rtlCol="0">
            <a:spAutoFit/>
          </a:bodyPr>
          <a:lstStyle/>
          <a:p>
            <a:pPr marL="190500" indent="-178435">
              <a:spcBef>
                <a:spcPts val="105"/>
              </a:spcBef>
              <a:buFont typeface="Arial"/>
              <a:buChar char="•"/>
              <a:tabLst>
                <a:tab pos="191135" algn="l"/>
              </a:tabLst>
            </a:pPr>
            <a:r>
              <a:rPr sz="1400" spc="-25" dirty="0">
                <a:latin typeface="Meiryo UI"/>
                <a:cs typeface="Meiryo UI"/>
              </a:rPr>
              <a:t>証券トークンを活用した決済の高速化に関する価値提案をさらに進め、ど</a:t>
            </a:r>
            <a:endParaRPr sz="1400">
              <a:latin typeface="Meiryo UI"/>
              <a:cs typeface="Meiryo UI"/>
            </a:endParaRPr>
          </a:p>
          <a:p>
            <a:pPr marL="190500">
              <a:spcBef>
                <a:spcPts val="5"/>
              </a:spcBef>
            </a:pPr>
            <a:r>
              <a:rPr sz="1400" spc="-20" dirty="0">
                <a:latin typeface="Meiryo UI"/>
                <a:cs typeface="Meiryo UI"/>
              </a:rPr>
              <a:t>のように展開して顧客と業界に付加価値を提供できるかを研究する</a:t>
            </a:r>
            <a:endParaRPr sz="1400">
              <a:latin typeface="Meiryo UI"/>
              <a:cs typeface="Meiryo UI"/>
            </a:endParaRPr>
          </a:p>
          <a:p>
            <a:pPr marL="319405" indent="-287020">
              <a:spcBef>
                <a:spcPts val="1500"/>
              </a:spcBef>
              <a:buFont typeface="Arial"/>
              <a:buChar char="•"/>
              <a:tabLst>
                <a:tab pos="318770" algn="l"/>
                <a:tab pos="319405" algn="l"/>
              </a:tabLst>
            </a:pPr>
            <a:r>
              <a:rPr sz="1400" spc="-10" dirty="0">
                <a:latin typeface="Meiryo UI"/>
                <a:cs typeface="Meiryo UI"/>
              </a:rPr>
              <a:t>Ion</a:t>
            </a:r>
            <a:r>
              <a:rPr sz="1400" spc="-20" dirty="0">
                <a:latin typeface="Meiryo UI"/>
                <a:cs typeface="Meiryo UI"/>
              </a:rPr>
              <a:t>は以下主要４機能で構成されている</a:t>
            </a:r>
            <a:endParaRPr sz="1400">
              <a:latin typeface="Meiryo UI"/>
              <a:cs typeface="Meiryo UI"/>
            </a:endParaRPr>
          </a:p>
        </p:txBody>
      </p:sp>
      <p:sp>
        <p:nvSpPr>
          <p:cNvPr id="32" name="object 32"/>
          <p:cNvSpPr txBox="1"/>
          <p:nvPr/>
        </p:nvSpPr>
        <p:spPr>
          <a:xfrm>
            <a:off x="2470150" y="5521248"/>
            <a:ext cx="73914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証券決済</a:t>
            </a:r>
            <a:endParaRPr sz="1400">
              <a:latin typeface="Meiryo UI"/>
              <a:cs typeface="Meiryo UI"/>
            </a:endParaRPr>
          </a:p>
        </p:txBody>
      </p:sp>
      <p:sp>
        <p:nvSpPr>
          <p:cNvPr id="33" name="object 33"/>
          <p:cNvSpPr txBox="1"/>
          <p:nvPr/>
        </p:nvSpPr>
        <p:spPr>
          <a:xfrm>
            <a:off x="4998211" y="4775707"/>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4" name="object 34"/>
          <p:cNvSpPr/>
          <p:nvPr/>
        </p:nvSpPr>
        <p:spPr>
          <a:xfrm>
            <a:off x="5292852" y="3337559"/>
            <a:ext cx="0" cy="3340100"/>
          </a:xfrm>
          <a:custGeom>
            <a:avLst/>
            <a:gdLst/>
            <a:ahLst/>
            <a:cxnLst/>
            <a:rect l="l" t="t" r="r" b="b"/>
            <a:pathLst>
              <a:path h="3340100">
                <a:moveTo>
                  <a:pt x="0" y="0"/>
                </a:moveTo>
                <a:lnTo>
                  <a:pt x="0" y="3340011"/>
                </a:lnTo>
              </a:path>
            </a:pathLst>
          </a:custGeom>
          <a:ln w="9525">
            <a:solidFill>
              <a:srgbClr val="000000"/>
            </a:solidFill>
          </a:ln>
        </p:spPr>
        <p:txBody>
          <a:bodyPr wrap="square" lIns="0" tIns="0" rIns="0" bIns="0" rtlCol="0"/>
          <a:lstStyle/>
          <a:p>
            <a:endParaRPr/>
          </a:p>
        </p:txBody>
      </p:sp>
      <p:pic>
        <p:nvPicPr>
          <p:cNvPr id="35" name="object 35"/>
          <p:cNvPicPr/>
          <p:nvPr/>
        </p:nvPicPr>
        <p:blipFill>
          <a:blip r:embed="rId9" cstate="print"/>
          <a:stretch>
            <a:fillRect/>
          </a:stretch>
        </p:blipFill>
        <p:spPr>
          <a:xfrm>
            <a:off x="1996629" y="2193246"/>
            <a:ext cx="2178943" cy="607657"/>
          </a:xfrm>
          <a:prstGeom prst="rect">
            <a:avLst/>
          </a:prstGeom>
        </p:spPr>
      </p:pic>
      <p:grpSp>
        <p:nvGrpSpPr>
          <p:cNvPr id="36" name="object 36"/>
          <p:cNvGrpSpPr/>
          <p:nvPr/>
        </p:nvGrpSpPr>
        <p:grpSpPr>
          <a:xfrm>
            <a:off x="1569719" y="5961889"/>
            <a:ext cx="867410" cy="732155"/>
            <a:chOff x="426719" y="5961888"/>
            <a:chExt cx="867410" cy="732155"/>
          </a:xfrm>
        </p:grpSpPr>
        <p:pic>
          <p:nvPicPr>
            <p:cNvPr id="37" name="object 37"/>
            <p:cNvPicPr/>
            <p:nvPr/>
          </p:nvPicPr>
          <p:blipFill>
            <a:blip r:embed="rId10" cstate="print"/>
            <a:stretch>
              <a:fillRect/>
            </a:stretch>
          </p:blipFill>
          <p:spPr>
            <a:xfrm>
              <a:off x="443483" y="5961888"/>
              <a:ext cx="835164" cy="731545"/>
            </a:xfrm>
            <a:prstGeom prst="rect">
              <a:avLst/>
            </a:prstGeom>
          </p:spPr>
        </p:pic>
        <p:pic>
          <p:nvPicPr>
            <p:cNvPr id="38" name="object 38"/>
            <p:cNvPicPr/>
            <p:nvPr/>
          </p:nvPicPr>
          <p:blipFill>
            <a:blip r:embed="rId11" cstate="print"/>
            <a:stretch>
              <a:fillRect/>
            </a:stretch>
          </p:blipFill>
          <p:spPr>
            <a:xfrm>
              <a:off x="426719" y="6138672"/>
              <a:ext cx="867143" cy="422186"/>
            </a:xfrm>
            <a:prstGeom prst="rect">
              <a:avLst/>
            </a:prstGeom>
          </p:spPr>
        </p:pic>
        <p:sp>
          <p:nvSpPr>
            <p:cNvPr id="39" name="object 39"/>
            <p:cNvSpPr/>
            <p:nvPr/>
          </p:nvSpPr>
          <p:spPr>
            <a:xfrm>
              <a:off x="473963" y="5992368"/>
              <a:ext cx="723900" cy="620395"/>
            </a:xfrm>
            <a:custGeom>
              <a:avLst/>
              <a:gdLst/>
              <a:ahLst/>
              <a:cxnLst/>
              <a:rect l="l" t="t" r="r" b="b"/>
              <a:pathLst>
                <a:path w="723900" h="620395">
                  <a:moveTo>
                    <a:pt x="0" y="620267"/>
                  </a:moveTo>
                  <a:lnTo>
                    <a:pt x="723899" y="620267"/>
                  </a:lnTo>
                  <a:lnTo>
                    <a:pt x="723899" y="0"/>
                  </a:lnTo>
                  <a:lnTo>
                    <a:pt x="0" y="0"/>
                  </a:lnTo>
                  <a:lnTo>
                    <a:pt x="0" y="620267"/>
                  </a:lnTo>
                  <a:close/>
                </a:path>
              </a:pathLst>
            </a:custGeom>
            <a:ln w="9525">
              <a:solidFill>
                <a:srgbClr val="7E7E7E"/>
              </a:solidFill>
            </a:ln>
          </p:spPr>
          <p:txBody>
            <a:bodyPr wrap="square" lIns="0" tIns="0" rIns="0" bIns="0" rtlCol="0"/>
            <a:lstStyle/>
            <a:p>
              <a:endParaRPr/>
            </a:p>
          </p:txBody>
        </p:sp>
      </p:grpSp>
      <p:sp>
        <p:nvSpPr>
          <p:cNvPr id="40" name="object 40"/>
          <p:cNvSpPr txBox="1"/>
          <p:nvPr/>
        </p:nvSpPr>
        <p:spPr>
          <a:xfrm>
            <a:off x="1629346" y="5975794"/>
            <a:ext cx="713740" cy="433452"/>
          </a:xfrm>
          <a:prstGeom prst="rect">
            <a:avLst/>
          </a:prstGeom>
          <a:solidFill>
            <a:srgbClr val="FFFFFF"/>
          </a:solidFill>
        </p:spPr>
        <p:txBody>
          <a:bodyPr vert="horz" wrap="square" lIns="0" tIns="2540" rIns="0" bIns="0" rtlCol="0">
            <a:spAutoFit/>
          </a:bodyPr>
          <a:lstStyle/>
          <a:p>
            <a:pPr>
              <a:spcBef>
                <a:spcPts val="20"/>
              </a:spcBef>
            </a:pPr>
            <a:endParaRPr sz="1600">
              <a:latin typeface="Times New Roman"/>
              <a:cs typeface="Times New Roman"/>
            </a:endParaRPr>
          </a:p>
          <a:p>
            <a:pPr marL="58419"/>
            <a:r>
              <a:rPr sz="1200" spc="-15" dirty="0">
                <a:latin typeface="Meiryo UI"/>
                <a:cs typeface="Meiryo UI"/>
              </a:rPr>
              <a:t>ステータス</a:t>
            </a:r>
            <a:endParaRPr sz="1200">
              <a:latin typeface="Meiryo UI"/>
              <a:cs typeface="Meiryo UI"/>
            </a:endParaRPr>
          </a:p>
        </p:txBody>
      </p:sp>
      <p:sp>
        <p:nvSpPr>
          <p:cNvPr id="41" name="object 41"/>
          <p:cNvSpPr txBox="1"/>
          <p:nvPr/>
        </p:nvSpPr>
        <p:spPr>
          <a:xfrm>
            <a:off x="2455926" y="6077814"/>
            <a:ext cx="1741805" cy="452755"/>
          </a:xfrm>
          <a:prstGeom prst="rect">
            <a:avLst/>
          </a:prstGeom>
        </p:spPr>
        <p:txBody>
          <a:bodyPr vert="horz" wrap="square" lIns="0" tIns="12700" rIns="0" bIns="0" rtlCol="0">
            <a:spAutoFit/>
          </a:bodyPr>
          <a:lstStyle/>
          <a:p>
            <a:pPr marL="12700">
              <a:spcBef>
                <a:spcPts val="100"/>
              </a:spcBef>
            </a:pPr>
            <a:r>
              <a:rPr sz="1400" spc="-25" dirty="0">
                <a:latin typeface="Meiryo UI"/>
                <a:cs typeface="Meiryo UI"/>
              </a:rPr>
              <a:t>PoC</a:t>
            </a:r>
            <a:endParaRPr sz="1400">
              <a:latin typeface="Meiryo UI"/>
              <a:cs typeface="Meiryo UI"/>
            </a:endParaRPr>
          </a:p>
          <a:p>
            <a:pPr marL="12700"/>
            <a:r>
              <a:rPr sz="1400" dirty="0">
                <a:latin typeface="Meiryo UI"/>
                <a:cs typeface="Meiryo UI"/>
              </a:rPr>
              <a:t>（</a:t>
            </a:r>
            <a:r>
              <a:rPr sz="1400" spc="-10" dirty="0">
                <a:latin typeface="Meiryo UI"/>
                <a:cs typeface="Meiryo UI"/>
              </a:rPr>
              <a:t>今後も検証は継続</a:t>
            </a:r>
            <a:r>
              <a:rPr sz="1400" spc="-50" dirty="0">
                <a:latin typeface="Meiryo UI"/>
                <a:cs typeface="Meiryo UI"/>
              </a:rPr>
              <a:t>）</a:t>
            </a:r>
            <a:endParaRPr sz="1400">
              <a:latin typeface="Meiryo UI"/>
              <a:cs typeface="Meiryo UI"/>
            </a:endParaRPr>
          </a:p>
        </p:txBody>
      </p:sp>
      <p:sp>
        <p:nvSpPr>
          <p:cNvPr id="42" name="object 42"/>
          <p:cNvSpPr txBox="1"/>
          <p:nvPr/>
        </p:nvSpPr>
        <p:spPr>
          <a:xfrm>
            <a:off x="2470150" y="4794884"/>
            <a:ext cx="2101850" cy="228268"/>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アクセンチュア/</a:t>
            </a:r>
            <a:r>
              <a:rPr sz="1400" dirty="0">
                <a:latin typeface="Meiryo UI"/>
                <a:cs typeface="Meiryo UI"/>
              </a:rPr>
              <a:t>Digital</a:t>
            </a:r>
            <a:r>
              <a:rPr sz="1400" spc="-70" dirty="0">
                <a:latin typeface="Meiryo UI"/>
                <a:cs typeface="Meiryo UI"/>
              </a:rPr>
              <a:t> </a:t>
            </a:r>
            <a:r>
              <a:rPr sz="1400" spc="-10" dirty="0">
                <a:latin typeface="Meiryo UI"/>
                <a:cs typeface="Meiryo UI"/>
              </a:rPr>
              <a:t>Asset</a:t>
            </a:r>
            <a:endParaRPr sz="1400">
              <a:latin typeface="Meiryo UI"/>
              <a:cs typeface="Meiryo UI"/>
            </a:endParaRPr>
          </a:p>
        </p:txBody>
      </p:sp>
      <p:sp>
        <p:nvSpPr>
          <p:cNvPr id="43" name="object 43"/>
          <p:cNvSpPr txBox="1"/>
          <p:nvPr/>
        </p:nvSpPr>
        <p:spPr>
          <a:xfrm>
            <a:off x="2482850" y="3670172"/>
            <a:ext cx="78740" cy="228268"/>
          </a:xfrm>
          <a:prstGeom prst="rect">
            <a:avLst/>
          </a:prstGeom>
        </p:spPr>
        <p:txBody>
          <a:bodyPr vert="horz" wrap="square" lIns="0" tIns="12700" rIns="0" bIns="0" rtlCol="0">
            <a:spAutoFit/>
          </a:bodyPr>
          <a:lstStyle/>
          <a:p>
            <a:pPr>
              <a:spcBef>
                <a:spcPts val="100"/>
              </a:spcBef>
            </a:pPr>
            <a:r>
              <a:rPr sz="1400" dirty="0">
                <a:latin typeface="Meiryo UI"/>
                <a:cs typeface="Meiryo UI"/>
              </a:rPr>
              <a:t>-</a:t>
            </a:r>
            <a:endParaRPr sz="1400">
              <a:latin typeface="Meiryo UI"/>
              <a:cs typeface="Meiryo UI"/>
            </a:endParaRPr>
          </a:p>
        </p:txBody>
      </p:sp>
      <p:grpSp>
        <p:nvGrpSpPr>
          <p:cNvPr id="44" name="object 44"/>
          <p:cNvGrpSpPr/>
          <p:nvPr/>
        </p:nvGrpSpPr>
        <p:grpSpPr>
          <a:xfrm>
            <a:off x="1569720" y="3511283"/>
            <a:ext cx="894715" cy="570230"/>
            <a:chOff x="426719" y="3511283"/>
            <a:chExt cx="894715" cy="570230"/>
          </a:xfrm>
        </p:grpSpPr>
        <p:pic>
          <p:nvPicPr>
            <p:cNvPr id="45" name="object 45"/>
            <p:cNvPicPr/>
            <p:nvPr/>
          </p:nvPicPr>
          <p:blipFill>
            <a:blip r:embed="rId12" cstate="print"/>
            <a:stretch>
              <a:fillRect/>
            </a:stretch>
          </p:blipFill>
          <p:spPr>
            <a:xfrm>
              <a:off x="458723" y="3511283"/>
              <a:ext cx="833640" cy="569988"/>
            </a:xfrm>
            <a:prstGeom prst="rect">
              <a:avLst/>
            </a:prstGeom>
          </p:spPr>
        </p:pic>
        <p:pic>
          <p:nvPicPr>
            <p:cNvPr id="46" name="object 46"/>
            <p:cNvPicPr/>
            <p:nvPr/>
          </p:nvPicPr>
          <p:blipFill>
            <a:blip r:embed="rId13" cstate="print"/>
            <a:stretch>
              <a:fillRect/>
            </a:stretch>
          </p:blipFill>
          <p:spPr>
            <a:xfrm>
              <a:off x="426719" y="3607269"/>
              <a:ext cx="894575" cy="422186"/>
            </a:xfrm>
            <a:prstGeom prst="rect">
              <a:avLst/>
            </a:prstGeom>
          </p:spPr>
        </p:pic>
      </p:grpSp>
      <p:sp>
        <p:nvSpPr>
          <p:cNvPr id="47" name="object 47"/>
          <p:cNvSpPr txBox="1"/>
          <p:nvPr/>
        </p:nvSpPr>
        <p:spPr>
          <a:xfrm>
            <a:off x="1632204" y="3541777"/>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分類名称</a:t>
            </a:r>
            <a:endParaRPr sz="1200">
              <a:latin typeface="Meiryo UI"/>
              <a:cs typeface="Meiryo UI"/>
            </a:endParaRPr>
          </a:p>
        </p:txBody>
      </p:sp>
      <p:sp>
        <p:nvSpPr>
          <p:cNvPr id="50" name="object 50"/>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51" name="object 51"/>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52" name="object 52"/>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96</a:t>
            </a:fld>
            <a:endParaRPr spc="-25" dirty="0"/>
          </a:p>
        </p:txBody>
      </p:sp>
      <p:sp>
        <p:nvSpPr>
          <p:cNvPr id="48" name="object 48"/>
          <p:cNvSpPr txBox="1"/>
          <p:nvPr/>
        </p:nvSpPr>
        <p:spPr>
          <a:xfrm>
            <a:off x="5515483" y="5563616"/>
            <a:ext cx="5365750" cy="1131570"/>
          </a:xfrm>
          <a:prstGeom prst="rect">
            <a:avLst/>
          </a:prstGeom>
        </p:spPr>
        <p:txBody>
          <a:bodyPr vert="horz" wrap="square" lIns="0" tIns="12700" rIns="0" bIns="0" rtlCol="0">
            <a:spAutoFit/>
          </a:bodyPr>
          <a:lstStyle/>
          <a:p>
            <a:pPr marL="299085" marR="26670" indent="-287020">
              <a:spcBef>
                <a:spcPts val="100"/>
              </a:spcBef>
              <a:buFont typeface="Arial"/>
              <a:buChar char="•"/>
              <a:tabLst>
                <a:tab pos="299085" algn="l"/>
                <a:tab pos="299720" algn="l"/>
              </a:tabLst>
            </a:pPr>
            <a:r>
              <a:rPr sz="1400" dirty="0">
                <a:latin typeface="Meiryo UI"/>
                <a:cs typeface="Meiryo UI"/>
              </a:rPr>
              <a:t>DvP</a:t>
            </a:r>
            <a:r>
              <a:rPr sz="1400" spc="-20" dirty="0">
                <a:latin typeface="Meiryo UI"/>
                <a:cs typeface="Meiryo UI"/>
              </a:rPr>
              <a:t>によるアトミック性を確保する為、本</a:t>
            </a:r>
            <a:r>
              <a:rPr sz="1400" spc="-10" dirty="0">
                <a:latin typeface="Meiryo UI"/>
                <a:cs typeface="Meiryo UI"/>
              </a:rPr>
              <a:t>P/F</a:t>
            </a:r>
            <a:r>
              <a:rPr sz="1400" spc="-15" dirty="0">
                <a:latin typeface="Meiryo UI"/>
                <a:cs typeface="Meiryo UI"/>
              </a:rPr>
              <a:t>では関数型言語</a:t>
            </a:r>
            <a:r>
              <a:rPr sz="1400" spc="-10" dirty="0">
                <a:latin typeface="Meiryo UI"/>
                <a:cs typeface="Meiryo UI"/>
              </a:rPr>
              <a:t>DAML</a:t>
            </a:r>
            <a:r>
              <a:rPr sz="1400" spc="-30" dirty="0">
                <a:latin typeface="Meiryo UI"/>
                <a:cs typeface="Meiryo UI"/>
              </a:rPr>
              <a:t>ベー</a:t>
            </a:r>
            <a:r>
              <a:rPr sz="1400" spc="-20" dirty="0">
                <a:latin typeface="Meiryo UI"/>
                <a:cs typeface="Meiryo UI"/>
              </a:rPr>
              <a:t>スのスマートコントラクトで実装</a:t>
            </a:r>
            <a:endParaRPr sz="1400">
              <a:latin typeface="Meiryo UI"/>
              <a:cs typeface="Meiryo UI"/>
            </a:endParaRPr>
          </a:p>
          <a:p>
            <a:pPr marL="299085" marR="5080" indent="-287020">
              <a:spcBef>
                <a:spcPts val="300"/>
              </a:spcBef>
              <a:buFont typeface="Arial"/>
              <a:buChar char="•"/>
              <a:tabLst>
                <a:tab pos="299085" algn="l"/>
                <a:tab pos="299720" algn="l"/>
              </a:tabLst>
            </a:pPr>
            <a:r>
              <a:rPr sz="1400" spc="-20" dirty="0">
                <a:latin typeface="Meiryo UI"/>
                <a:cs typeface="Meiryo UI"/>
              </a:rPr>
              <a:t>顧客による現行の決済システムとの接続を変えることなく、</a:t>
            </a:r>
            <a:r>
              <a:rPr sz="1400" dirty="0">
                <a:latin typeface="Meiryo UI"/>
                <a:cs typeface="Meiryo UI"/>
              </a:rPr>
              <a:t>P</a:t>
            </a:r>
            <a:r>
              <a:rPr sz="1400" spc="-10" dirty="0">
                <a:latin typeface="Meiryo UI"/>
                <a:cs typeface="Meiryo UI"/>
              </a:rPr>
              <a:t>/</a:t>
            </a:r>
            <a:r>
              <a:rPr sz="1400" spc="-5" dirty="0">
                <a:latin typeface="Meiryo UI"/>
                <a:cs typeface="Meiryo UI"/>
              </a:rPr>
              <a:t>F</a:t>
            </a:r>
            <a:r>
              <a:rPr sz="1400" spc="-10" dirty="0">
                <a:latin typeface="Meiryo UI"/>
                <a:cs typeface="Meiryo UI"/>
              </a:rPr>
              <a:t>内部での</a:t>
            </a:r>
            <a:r>
              <a:rPr sz="1400" spc="-15" dirty="0">
                <a:latin typeface="Meiryo UI"/>
                <a:cs typeface="Meiryo UI"/>
              </a:rPr>
              <a:t>決済高速化を実現することで顧客への影響を最小限に留める設計。(センターネッティングの利便性を残しつつ、</a:t>
            </a:r>
            <a:r>
              <a:rPr sz="1400" dirty="0">
                <a:latin typeface="Meiryo UI"/>
                <a:cs typeface="Meiryo UI"/>
              </a:rPr>
              <a:t>D</a:t>
            </a:r>
            <a:r>
              <a:rPr sz="1400" spc="-15" dirty="0">
                <a:latin typeface="Meiryo UI"/>
                <a:cs typeface="Meiryo UI"/>
              </a:rPr>
              <a:t>L</a:t>
            </a:r>
            <a:r>
              <a:rPr sz="1400" spc="-5" dirty="0">
                <a:latin typeface="Meiryo UI"/>
                <a:cs typeface="Meiryo UI"/>
              </a:rPr>
              <a:t>T</a:t>
            </a:r>
            <a:r>
              <a:rPr sz="1400" spc="-15" dirty="0">
                <a:latin typeface="Meiryo UI"/>
                <a:cs typeface="Meiryo UI"/>
              </a:rPr>
              <a:t>を通じた冗長性向上を企図)</a:t>
            </a:r>
            <a:endParaRPr sz="1400">
              <a:latin typeface="Meiryo UI"/>
              <a:cs typeface="Meiryo UI"/>
            </a:endParaRPr>
          </a:p>
        </p:txBody>
      </p:sp>
      <p:sp>
        <p:nvSpPr>
          <p:cNvPr id="49" name="object 49"/>
          <p:cNvSpPr txBox="1"/>
          <p:nvPr/>
        </p:nvSpPr>
        <p:spPr>
          <a:xfrm>
            <a:off x="5731765" y="3506724"/>
            <a:ext cx="5116195" cy="1938655"/>
          </a:xfrm>
          <a:prstGeom prst="rect">
            <a:avLst/>
          </a:prstGeom>
          <a:solidFill>
            <a:srgbClr val="F1F1F1"/>
          </a:solidFill>
          <a:ln w="6350">
            <a:solidFill>
              <a:srgbClr val="8D8D8D"/>
            </a:solidFill>
          </a:ln>
        </p:spPr>
        <p:txBody>
          <a:bodyPr vert="horz" wrap="square" lIns="0" tIns="73660" rIns="0" bIns="0" rtlCol="0">
            <a:spAutoFit/>
          </a:bodyPr>
          <a:lstStyle/>
          <a:p>
            <a:pPr marL="415290" indent="-343535">
              <a:spcBef>
                <a:spcPts val="580"/>
              </a:spcBef>
              <a:buAutoNum type="arabicPeriod"/>
              <a:tabLst>
                <a:tab pos="415290" algn="l"/>
                <a:tab pos="415925" algn="l"/>
              </a:tabLst>
            </a:pPr>
            <a:r>
              <a:rPr sz="1400" b="1" u="sng" spc="-15" dirty="0">
                <a:uFill>
                  <a:solidFill>
                    <a:srgbClr val="000000"/>
                  </a:solidFill>
                </a:uFill>
                <a:latin typeface="Meiryo UI"/>
                <a:cs typeface="Meiryo UI"/>
              </a:rPr>
              <a:t>トレード・キャプチャ</a:t>
            </a:r>
            <a:endParaRPr sz="1400">
              <a:latin typeface="Meiryo UI"/>
              <a:cs typeface="Meiryo UI"/>
            </a:endParaRPr>
          </a:p>
          <a:p>
            <a:pPr marL="565150" lvl="1" indent="-229235">
              <a:spcBef>
                <a:spcPts val="295"/>
              </a:spcBef>
              <a:buFont typeface="Wingdings"/>
              <a:buChar char=""/>
              <a:tabLst>
                <a:tab pos="565785" algn="l"/>
              </a:tabLst>
            </a:pPr>
            <a:r>
              <a:rPr sz="1200" dirty="0">
                <a:latin typeface="Meiryo UI"/>
                <a:cs typeface="Meiryo UI"/>
              </a:rPr>
              <a:t>米国証券決済機構</a:t>
            </a:r>
            <a:r>
              <a:rPr sz="1200" spc="-10" dirty="0">
                <a:latin typeface="Meiryo UI"/>
                <a:cs typeface="Meiryo UI"/>
              </a:rPr>
              <a:t>（NSCC)のユニバーサル・トレード・キャプチャ（UTC)</a:t>
            </a:r>
            <a:endParaRPr sz="1200">
              <a:latin typeface="Meiryo UI"/>
              <a:cs typeface="Meiryo UI"/>
            </a:endParaRPr>
          </a:p>
          <a:p>
            <a:pPr marL="415290" indent="-343535">
              <a:spcBef>
                <a:spcPts val="305"/>
              </a:spcBef>
              <a:buAutoNum type="arabicPeriod"/>
              <a:tabLst>
                <a:tab pos="415290" algn="l"/>
                <a:tab pos="415925" algn="l"/>
              </a:tabLst>
            </a:pPr>
            <a:r>
              <a:rPr sz="1400" b="1" u="sng" spc="-20" dirty="0">
                <a:uFill>
                  <a:solidFill>
                    <a:srgbClr val="000000"/>
                  </a:solidFill>
                </a:uFill>
                <a:latin typeface="Meiryo UI"/>
                <a:cs typeface="Meiryo UI"/>
              </a:rPr>
              <a:t>アセット・デジタル化(証券/現金)</a:t>
            </a:r>
            <a:endParaRPr sz="1400">
              <a:latin typeface="Meiryo UI"/>
              <a:cs typeface="Meiryo UI"/>
            </a:endParaRPr>
          </a:p>
          <a:p>
            <a:pPr marL="565150" lvl="1" indent="-229235">
              <a:spcBef>
                <a:spcPts val="295"/>
              </a:spcBef>
              <a:buFont typeface="Wingdings"/>
              <a:buChar char=""/>
              <a:tabLst>
                <a:tab pos="565785" algn="l"/>
              </a:tabLst>
            </a:pPr>
            <a:r>
              <a:rPr sz="1200" spc="-15" dirty="0">
                <a:latin typeface="Meiryo UI"/>
                <a:cs typeface="Meiryo UI"/>
              </a:rPr>
              <a:t>異なる決済システム間でのシームレスな決済機能</a:t>
            </a:r>
            <a:endParaRPr sz="1200">
              <a:latin typeface="Meiryo UI"/>
              <a:cs typeface="Meiryo UI"/>
            </a:endParaRPr>
          </a:p>
          <a:p>
            <a:pPr marL="415290" indent="-343535">
              <a:spcBef>
                <a:spcPts val="305"/>
              </a:spcBef>
              <a:buAutoNum type="arabicPeriod"/>
              <a:tabLst>
                <a:tab pos="415290" algn="l"/>
                <a:tab pos="415925" algn="l"/>
              </a:tabLst>
            </a:pPr>
            <a:r>
              <a:rPr sz="1400" b="1" u="sng" spc="-10" dirty="0">
                <a:uFill>
                  <a:solidFill>
                    <a:srgbClr val="000000"/>
                  </a:solidFill>
                </a:uFill>
                <a:latin typeface="Meiryo UI"/>
                <a:cs typeface="Meiryo UI"/>
              </a:rPr>
              <a:t>ネッティング</a:t>
            </a:r>
            <a:endParaRPr sz="1400">
              <a:latin typeface="Meiryo UI"/>
              <a:cs typeface="Meiryo UI"/>
            </a:endParaRPr>
          </a:p>
          <a:p>
            <a:pPr marL="565150" lvl="1" indent="-229235">
              <a:spcBef>
                <a:spcPts val="295"/>
              </a:spcBef>
              <a:buFont typeface="Wingdings"/>
              <a:buChar char=""/>
              <a:tabLst>
                <a:tab pos="565785" algn="l"/>
              </a:tabLst>
            </a:pPr>
            <a:r>
              <a:rPr sz="1200" spc="-20" dirty="0">
                <a:latin typeface="Meiryo UI"/>
                <a:cs typeface="Meiryo UI"/>
              </a:rPr>
              <a:t>複数のネッティング断面をリアルタイムで提供</a:t>
            </a:r>
            <a:endParaRPr sz="1200">
              <a:latin typeface="Meiryo UI"/>
              <a:cs typeface="Meiryo UI"/>
            </a:endParaRPr>
          </a:p>
          <a:p>
            <a:pPr marL="415290" indent="-343535">
              <a:spcBef>
                <a:spcPts val="310"/>
              </a:spcBef>
              <a:buAutoNum type="arabicPeriod"/>
              <a:tabLst>
                <a:tab pos="415290" algn="l"/>
                <a:tab pos="415925" algn="l"/>
              </a:tabLst>
            </a:pPr>
            <a:r>
              <a:rPr sz="1400" b="1" u="sng" spc="-10" dirty="0">
                <a:uFill>
                  <a:solidFill>
                    <a:srgbClr val="000000"/>
                  </a:solidFill>
                </a:uFill>
                <a:latin typeface="Meiryo UI"/>
                <a:cs typeface="Meiryo UI"/>
              </a:rPr>
              <a:t>決済(DvP)</a:t>
            </a:r>
            <a:endParaRPr sz="1400">
              <a:latin typeface="Meiryo UI"/>
              <a:cs typeface="Meiryo UI"/>
            </a:endParaRPr>
          </a:p>
          <a:p>
            <a:pPr marL="565150" lvl="1" indent="-229235">
              <a:spcBef>
                <a:spcPts val="295"/>
              </a:spcBef>
              <a:buFont typeface="Wingdings"/>
              <a:buChar char=""/>
              <a:tabLst>
                <a:tab pos="565785" algn="l"/>
              </a:tabLst>
            </a:pPr>
            <a:r>
              <a:rPr sz="1200" dirty="0">
                <a:latin typeface="Meiryo UI"/>
                <a:cs typeface="Meiryo UI"/>
              </a:rPr>
              <a:t>DAML</a:t>
            </a:r>
            <a:r>
              <a:rPr sz="1200" spc="-10" dirty="0">
                <a:latin typeface="Meiryo UI"/>
                <a:cs typeface="Meiryo UI"/>
              </a:rPr>
              <a:t>コントラクトを利用したDvP</a:t>
            </a:r>
            <a:r>
              <a:rPr sz="1200" spc="-25" dirty="0">
                <a:latin typeface="Meiryo UI"/>
                <a:cs typeface="Meiryo UI"/>
              </a:rPr>
              <a:t>機能</a:t>
            </a:r>
            <a:endParaRPr sz="1200">
              <a:latin typeface="Meiryo UI"/>
              <a:cs typeface="Meiryo U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8895" y="122348"/>
            <a:ext cx="7710805" cy="788670"/>
          </a:xfrm>
          <a:prstGeom prst="rect">
            <a:avLst/>
          </a:prstGeom>
        </p:spPr>
        <p:txBody>
          <a:bodyPr vert="horz" wrap="square" lIns="0" tIns="50165" rIns="0" bIns="0" rtlCol="0" anchor="ctr">
            <a:spAutoFit/>
          </a:bodyPr>
          <a:lstStyle/>
          <a:p>
            <a:pPr marL="12700">
              <a:lnSpc>
                <a:spcPct val="100000"/>
              </a:lnSpc>
              <a:spcBef>
                <a:spcPts val="395"/>
              </a:spcBef>
            </a:pPr>
            <a:r>
              <a:rPr sz="1800" dirty="0"/>
              <a:t>2．</a:t>
            </a:r>
            <a:r>
              <a:rPr sz="1800" spc="-20" dirty="0"/>
              <a:t>海外における事例のご紹介</a:t>
            </a:r>
            <a:endParaRPr sz="1800"/>
          </a:p>
          <a:p>
            <a:pPr marL="19050">
              <a:lnSpc>
                <a:spcPct val="100000"/>
              </a:lnSpc>
              <a:spcBef>
                <a:spcPts val="430"/>
              </a:spcBef>
            </a:pPr>
            <a:r>
              <a:rPr sz="2600" dirty="0"/>
              <a:t>他国事例｜</a:t>
            </a:r>
            <a:r>
              <a:rPr sz="2600" spc="-20" dirty="0"/>
              <a:t>アメリカ </a:t>
            </a:r>
            <a:r>
              <a:rPr sz="2400" spc="-20" dirty="0"/>
              <a:t>– </a:t>
            </a:r>
            <a:r>
              <a:rPr sz="2400" dirty="0"/>
              <a:t>DTCC(2/2</a:t>
            </a:r>
            <a:r>
              <a:rPr sz="2400" spc="-10" dirty="0"/>
              <a:t>) </a:t>
            </a:r>
            <a:r>
              <a:rPr sz="2400" dirty="0"/>
              <a:t>Project</a:t>
            </a:r>
            <a:r>
              <a:rPr sz="2400" spc="-25" dirty="0"/>
              <a:t> </a:t>
            </a:r>
            <a:r>
              <a:rPr sz="2400" spc="-10" dirty="0"/>
              <a:t>Whitney-</a:t>
            </a:r>
            <a:endParaRPr sz="2400"/>
          </a:p>
        </p:txBody>
      </p:sp>
      <p:sp>
        <p:nvSpPr>
          <p:cNvPr id="3" name="object 3"/>
          <p:cNvSpPr txBox="1"/>
          <p:nvPr/>
        </p:nvSpPr>
        <p:spPr>
          <a:xfrm>
            <a:off x="1610056" y="1085468"/>
            <a:ext cx="5751195" cy="258404"/>
          </a:xfrm>
          <a:prstGeom prst="rect">
            <a:avLst/>
          </a:prstGeom>
        </p:spPr>
        <p:txBody>
          <a:bodyPr vert="horz" wrap="square" lIns="0" tIns="12065" rIns="0" bIns="0" rtlCol="0">
            <a:spAutoFit/>
          </a:bodyPr>
          <a:lstStyle/>
          <a:p>
            <a:pPr marL="12700">
              <a:spcBef>
                <a:spcPts val="95"/>
              </a:spcBef>
              <a:tabLst>
                <a:tab pos="838835" algn="l"/>
              </a:tabLst>
            </a:pPr>
            <a:r>
              <a:rPr sz="1600" spc="-10" dirty="0">
                <a:latin typeface="Meiryo UI"/>
                <a:cs typeface="Meiryo UI"/>
              </a:rPr>
              <a:t>Project</a:t>
            </a:r>
            <a:r>
              <a:rPr sz="1600" dirty="0">
                <a:latin typeface="Meiryo UI"/>
                <a:cs typeface="Meiryo UI"/>
              </a:rPr>
              <a:t>	</a:t>
            </a:r>
            <a:r>
              <a:rPr sz="1600" spc="-20" dirty="0">
                <a:latin typeface="Meiryo UI"/>
                <a:cs typeface="Meiryo UI"/>
              </a:rPr>
              <a:t>Whitneyで</a:t>
            </a:r>
            <a:r>
              <a:rPr sz="1600" spc="-25" dirty="0">
                <a:latin typeface="Meiryo UI"/>
                <a:cs typeface="Meiryo UI"/>
              </a:rPr>
              <a:t>は</a:t>
            </a:r>
            <a:r>
              <a:rPr sz="1600" spc="-30" dirty="0">
                <a:latin typeface="Meiryo UI"/>
                <a:cs typeface="Meiryo UI"/>
              </a:rPr>
              <a:t>私募証券市場</a:t>
            </a:r>
            <a:r>
              <a:rPr sz="1600" dirty="0">
                <a:latin typeface="Meiryo UI"/>
                <a:cs typeface="Meiryo UI"/>
              </a:rPr>
              <a:t>へ</a:t>
            </a:r>
            <a:r>
              <a:rPr sz="1600" spc="-20" dirty="0">
                <a:latin typeface="Meiryo UI"/>
                <a:cs typeface="Meiryo UI"/>
              </a:rPr>
              <a:t>の</a:t>
            </a:r>
            <a:r>
              <a:rPr sz="1600" spc="-25" dirty="0">
                <a:latin typeface="Meiryo UI"/>
                <a:cs typeface="Meiryo UI"/>
              </a:rPr>
              <a:t>適</a:t>
            </a:r>
            <a:r>
              <a:rPr sz="1600" spc="-10" dirty="0">
                <a:latin typeface="Meiryo UI"/>
                <a:cs typeface="Meiryo UI"/>
              </a:rPr>
              <a:t>用</a:t>
            </a:r>
            <a:r>
              <a:rPr sz="1600" spc="-20" dirty="0">
                <a:latin typeface="Meiryo UI"/>
                <a:cs typeface="Meiryo UI"/>
              </a:rPr>
              <a:t>に</a:t>
            </a:r>
            <a:r>
              <a:rPr sz="1600" spc="-25" dirty="0">
                <a:latin typeface="Meiryo UI"/>
                <a:cs typeface="Meiryo UI"/>
              </a:rPr>
              <a:t>向</a:t>
            </a:r>
            <a:r>
              <a:rPr sz="1600" dirty="0">
                <a:latin typeface="Meiryo UI"/>
                <a:cs typeface="Meiryo UI"/>
              </a:rPr>
              <a:t>け</a:t>
            </a:r>
            <a:r>
              <a:rPr sz="1600" spc="-20" dirty="0">
                <a:latin typeface="Meiryo UI"/>
                <a:cs typeface="Meiryo UI"/>
              </a:rPr>
              <a:t>た</a:t>
            </a:r>
            <a:r>
              <a:rPr sz="1600" spc="-25" dirty="0">
                <a:latin typeface="Meiryo UI"/>
                <a:cs typeface="Meiryo UI"/>
              </a:rPr>
              <a:t>検</a:t>
            </a:r>
            <a:r>
              <a:rPr sz="1600" spc="-30" dirty="0">
                <a:latin typeface="Meiryo UI"/>
                <a:cs typeface="Meiryo UI"/>
              </a:rPr>
              <a:t>証を実施。</a:t>
            </a:r>
            <a:endParaRPr sz="1600">
              <a:latin typeface="Meiryo UI"/>
              <a:cs typeface="Meiryo UI"/>
            </a:endParaRPr>
          </a:p>
        </p:txBody>
      </p:sp>
      <p:sp>
        <p:nvSpPr>
          <p:cNvPr id="4" name="object 4"/>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DTCC</a:t>
            </a:r>
            <a:endParaRPr sz="1600">
              <a:latin typeface="Meiryo UI"/>
              <a:cs typeface="Meiryo UI"/>
            </a:endParaRPr>
          </a:p>
        </p:txBody>
      </p:sp>
      <p:sp>
        <p:nvSpPr>
          <p:cNvPr id="5" name="object 5"/>
          <p:cNvSpPr txBox="1"/>
          <p:nvPr/>
        </p:nvSpPr>
        <p:spPr>
          <a:xfrm>
            <a:off x="2482851" y="4082922"/>
            <a:ext cx="2169795" cy="421640"/>
          </a:xfrm>
          <a:prstGeom prst="rect">
            <a:avLst/>
          </a:prstGeom>
        </p:spPr>
        <p:txBody>
          <a:bodyPr vert="horz" wrap="square" lIns="0" tIns="12700" rIns="0" bIns="0" rtlCol="0">
            <a:spAutoFit/>
          </a:bodyPr>
          <a:lstStyle/>
          <a:p>
            <a:pPr>
              <a:lnSpc>
                <a:spcPts val="1680"/>
              </a:lnSpc>
              <a:spcBef>
                <a:spcPts val="100"/>
              </a:spcBef>
            </a:pPr>
            <a:r>
              <a:rPr sz="1400" spc="-10" dirty="0">
                <a:latin typeface="Meiryo UI"/>
                <a:cs typeface="Meiryo UI"/>
              </a:rPr>
              <a:t>Ethereum</a:t>
            </a:r>
            <a:endParaRPr sz="1400">
              <a:latin typeface="Meiryo UI"/>
              <a:cs typeface="Meiryo UI"/>
            </a:endParaRPr>
          </a:p>
          <a:p>
            <a:pPr>
              <a:lnSpc>
                <a:spcPts val="1440"/>
              </a:lnSpc>
            </a:pPr>
            <a:r>
              <a:rPr sz="1200" dirty="0">
                <a:latin typeface="Meiryo UI"/>
                <a:cs typeface="Meiryo UI"/>
              </a:rPr>
              <a:t>※次回は</a:t>
            </a:r>
            <a:r>
              <a:rPr sz="1200" spc="-10" dirty="0">
                <a:latin typeface="Meiryo UI"/>
                <a:cs typeface="Meiryo UI"/>
              </a:rPr>
              <a:t>Fabric</a:t>
            </a:r>
            <a:r>
              <a:rPr sz="1200" dirty="0">
                <a:latin typeface="Meiryo UI"/>
                <a:cs typeface="Meiryo UI"/>
              </a:rPr>
              <a:t>や</a:t>
            </a:r>
            <a:r>
              <a:rPr sz="1200" spc="-10" dirty="0">
                <a:latin typeface="Meiryo UI"/>
                <a:cs typeface="Meiryo UI"/>
              </a:rPr>
              <a:t>Corda</a:t>
            </a:r>
            <a:r>
              <a:rPr sz="1200" spc="-15" dirty="0">
                <a:latin typeface="Meiryo UI"/>
                <a:cs typeface="Meiryo UI"/>
              </a:rPr>
              <a:t>等も検討</a:t>
            </a:r>
            <a:endParaRPr sz="1200">
              <a:latin typeface="Meiryo UI"/>
              <a:cs typeface="Meiryo UI"/>
            </a:endParaRPr>
          </a:p>
        </p:txBody>
      </p:sp>
      <p:grpSp>
        <p:nvGrpSpPr>
          <p:cNvPr id="6" name="object 6"/>
          <p:cNvGrpSpPr/>
          <p:nvPr/>
        </p:nvGrpSpPr>
        <p:grpSpPr>
          <a:xfrm>
            <a:off x="1531620" y="4020287"/>
            <a:ext cx="969644" cy="605155"/>
            <a:chOff x="388620" y="4020286"/>
            <a:chExt cx="969644" cy="605155"/>
          </a:xfrm>
        </p:grpSpPr>
        <p:pic>
          <p:nvPicPr>
            <p:cNvPr id="7" name="object 7"/>
            <p:cNvPicPr/>
            <p:nvPr/>
          </p:nvPicPr>
          <p:blipFill>
            <a:blip r:embed="rId2" cstate="print"/>
            <a:stretch>
              <a:fillRect/>
            </a:stretch>
          </p:blipFill>
          <p:spPr>
            <a:xfrm>
              <a:off x="467785" y="4033822"/>
              <a:ext cx="815518" cy="542846"/>
            </a:xfrm>
            <a:prstGeom prst="rect">
              <a:avLst/>
            </a:prstGeom>
          </p:spPr>
        </p:pic>
        <p:pic>
          <p:nvPicPr>
            <p:cNvPr id="8" name="object 8"/>
            <p:cNvPicPr/>
            <p:nvPr/>
          </p:nvPicPr>
          <p:blipFill>
            <a:blip r:embed="rId3" cstate="print"/>
            <a:stretch>
              <a:fillRect/>
            </a:stretch>
          </p:blipFill>
          <p:spPr>
            <a:xfrm>
              <a:off x="388620" y="4020286"/>
              <a:ext cx="969289" cy="605053"/>
            </a:xfrm>
            <a:prstGeom prst="rect">
              <a:avLst/>
            </a:prstGeom>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p>
          </p:txBody>
        </p:sp>
      </p:grpSp>
      <p:sp>
        <p:nvSpPr>
          <p:cNvPr id="11" name="object 11"/>
          <p:cNvSpPr txBox="1"/>
          <p:nvPr/>
        </p:nvSpPr>
        <p:spPr>
          <a:xfrm>
            <a:off x="1637488" y="4081017"/>
            <a:ext cx="709295" cy="391160"/>
          </a:xfrm>
          <a:prstGeom prst="rect">
            <a:avLst/>
          </a:prstGeom>
        </p:spPr>
        <p:txBody>
          <a:bodyPr vert="horz" wrap="square" lIns="0" tIns="12700" rIns="0" bIns="0" rtlCol="0">
            <a:spAutoFit/>
          </a:bodyPr>
          <a:lstStyle/>
          <a:p>
            <a:pPr marL="1905" algn="ctr">
              <a:spcBef>
                <a:spcPts val="100"/>
              </a:spcBef>
            </a:pPr>
            <a:r>
              <a:rPr sz="1200" spc="-25" dirty="0">
                <a:latin typeface="Meiryo UI"/>
                <a:cs typeface="Meiryo UI"/>
              </a:rPr>
              <a:t>活用</a:t>
            </a:r>
            <a:endParaRPr sz="1200">
              <a:latin typeface="Meiryo UI"/>
              <a:cs typeface="Meiryo UI"/>
            </a:endParaRPr>
          </a:p>
          <a:p>
            <a:pPr algn="ctr">
              <a:lnSpc>
                <a:spcPct val="100000"/>
              </a:lnSpc>
            </a:pPr>
            <a:r>
              <a:rPr sz="1200" spc="-20" dirty="0">
                <a:latin typeface="Meiryo UI"/>
                <a:cs typeface="Meiryo UI"/>
              </a:rPr>
              <a:t>テクノロジー</a:t>
            </a:r>
            <a:endParaRPr sz="1200">
              <a:latin typeface="Meiryo UI"/>
              <a:cs typeface="Meiryo UI"/>
            </a:endParaRPr>
          </a:p>
        </p:txBody>
      </p:sp>
      <p:grpSp>
        <p:nvGrpSpPr>
          <p:cNvPr id="12" name="object 12"/>
          <p:cNvGrpSpPr/>
          <p:nvPr/>
        </p:nvGrpSpPr>
        <p:grpSpPr>
          <a:xfrm>
            <a:off x="1601724" y="4550652"/>
            <a:ext cx="833755" cy="771525"/>
            <a:chOff x="458723" y="4550651"/>
            <a:chExt cx="833755" cy="771525"/>
          </a:xfrm>
        </p:grpSpPr>
        <p:pic>
          <p:nvPicPr>
            <p:cNvPr id="13" name="object 13"/>
            <p:cNvPicPr/>
            <p:nvPr/>
          </p:nvPicPr>
          <p:blipFill>
            <a:blip r:embed="rId4" cstate="print"/>
            <a:stretch>
              <a:fillRect/>
            </a:stretch>
          </p:blipFill>
          <p:spPr>
            <a:xfrm>
              <a:off x="458723" y="4550651"/>
              <a:ext cx="833640" cy="771156"/>
            </a:xfrm>
            <a:prstGeom prst="rect">
              <a:avLst/>
            </a:prstGeom>
          </p:spPr>
        </p:pic>
        <p:pic>
          <p:nvPicPr>
            <p:cNvPr id="14" name="object 14"/>
            <p:cNvPicPr/>
            <p:nvPr/>
          </p:nvPicPr>
          <p:blipFill>
            <a:blip r:embed="rId5" cstate="print"/>
            <a:stretch>
              <a:fillRect/>
            </a:stretch>
          </p:blipFill>
          <p:spPr>
            <a:xfrm>
              <a:off x="502919" y="4655794"/>
              <a:ext cx="742200" cy="605053"/>
            </a:xfrm>
            <a:prstGeom prst="rect">
              <a:avLst/>
            </a:prstGeom>
          </p:spPr>
        </p:pic>
      </p:grpSp>
      <p:sp>
        <p:nvSpPr>
          <p:cNvPr id="15" name="object 15"/>
          <p:cNvSpPr txBox="1"/>
          <p:nvPr/>
        </p:nvSpPr>
        <p:spPr>
          <a:xfrm>
            <a:off x="1632204" y="4581144"/>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219075">
              <a:spcBef>
                <a:spcPts val="1165"/>
              </a:spcBef>
            </a:pPr>
            <a:r>
              <a:rPr sz="1200" spc="-30" dirty="0">
                <a:latin typeface="Meiryo UI"/>
                <a:cs typeface="Meiryo UI"/>
              </a:rPr>
              <a:t>主な</a:t>
            </a:r>
            <a:endParaRPr sz="1200">
              <a:latin typeface="Meiryo UI"/>
              <a:cs typeface="Meiryo UI"/>
            </a:endParaRPr>
          </a:p>
          <a:p>
            <a:pPr marL="132080"/>
            <a:r>
              <a:rPr sz="1200" spc="-20" dirty="0">
                <a:latin typeface="Meiryo UI"/>
                <a:cs typeface="Meiryo UI"/>
              </a:rPr>
              <a:t>協業先</a:t>
            </a:r>
            <a:endParaRPr sz="1200">
              <a:latin typeface="Meiryo UI"/>
              <a:cs typeface="Meiryo UI"/>
            </a:endParaRPr>
          </a:p>
        </p:txBody>
      </p:sp>
      <p:grpSp>
        <p:nvGrpSpPr>
          <p:cNvPr id="16" name="object 16"/>
          <p:cNvGrpSpPr/>
          <p:nvPr/>
        </p:nvGrpSpPr>
        <p:grpSpPr>
          <a:xfrm>
            <a:off x="1601724" y="5298948"/>
            <a:ext cx="833755" cy="732155"/>
            <a:chOff x="458723" y="5298947"/>
            <a:chExt cx="833755" cy="732155"/>
          </a:xfrm>
        </p:grpSpPr>
        <p:pic>
          <p:nvPicPr>
            <p:cNvPr id="17" name="object 17"/>
            <p:cNvPicPr/>
            <p:nvPr/>
          </p:nvPicPr>
          <p:blipFill>
            <a:blip r:embed="rId6" cstate="print"/>
            <a:stretch>
              <a:fillRect/>
            </a:stretch>
          </p:blipFill>
          <p:spPr>
            <a:xfrm>
              <a:off x="458723" y="5298947"/>
              <a:ext cx="833640" cy="731545"/>
            </a:xfrm>
            <a:prstGeom prst="rect">
              <a:avLst/>
            </a:prstGeom>
          </p:spPr>
        </p:pic>
        <p:pic>
          <p:nvPicPr>
            <p:cNvPr id="18" name="object 18"/>
            <p:cNvPicPr/>
            <p:nvPr/>
          </p:nvPicPr>
          <p:blipFill>
            <a:blip r:embed="rId7" cstate="print"/>
            <a:stretch>
              <a:fillRect/>
            </a:stretch>
          </p:blipFill>
          <p:spPr>
            <a:xfrm>
              <a:off x="547115" y="5384291"/>
              <a:ext cx="652284" cy="605053"/>
            </a:xfrm>
            <a:prstGeom prst="rect">
              <a:avLst/>
            </a:prstGeom>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ln w="9525">
              <a:solidFill>
                <a:srgbClr val="7E7E7E"/>
              </a:solidFill>
            </a:ln>
          </p:spPr>
          <p:txBody>
            <a:bodyPr wrap="square" lIns="0" tIns="0" rIns="0" bIns="0" rtlCol="0"/>
            <a:lstStyle/>
            <a:p>
              <a:endParaRPr/>
            </a:p>
          </p:txBody>
        </p:sp>
      </p:grpSp>
      <p:sp>
        <p:nvSpPr>
          <p:cNvPr id="20" name="object 20"/>
          <p:cNvSpPr txBox="1"/>
          <p:nvPr/>
        </p:nvSpPr>
        <p:spPr>
          <a:xfrm>
            <a:off x="1629346" y="5334190"/>
            <a:ext cx="713740" cy="493724"/>
          </a:xfrm>
          <a:prstGeom prst="rect">
            <a:avLst/>
          </a:prstGeom>
          <a:solidFill>
            <a:srgbClr val="FFFFFF"/>
          </a:solidFill>
        </p:spPr>
        <p:txBody>
          <a:bodyPr vert="horz" wrap="square" lIns="0" tIns="123189" rIns="0" bIns="0" rtlCol="0">
            <a:spAutoFit/>
          </a:bodyPr>
          <a:lstStyle/>
          <a:p>
            <a:pPr marL="179070">
              <a:spcBef>
                <a:spcPts val="969"/>
              </a:spcBef>
            </a:pPr>
            <a:r>
              <a:rPr sz="1200" spc="-20" dirty="0">
                <a:latin typeface="Meiryo UI"/>
                <a:cs typeface="Meiryo UI"/>
              </a:rPr>
              <a:t>ユース</a:t>
            </a:r>
            <a:endParaRPr sz="1200">
              <a:latin typeface="Meiryo UI"/>
              <a:cs typeface="Meiryo UI"/>
            </a:endParaRPr>
          </a:p>
          <a:p>
            <a:pPr marL="182245"/>
            <a:r>
              <a:rPr sz="1200" spc="-20" dirty="0">
                <a:latin typeface="Meiryo UI"/>
                <a:cs typeface="Meiryo UI"/>
              </a:rPr>
              <a:t>ケース</a:t>
            </a:r>
            <a:endParaRPr sz="1200">
              <a:latin typeface="Meiryo UI"/>
              <a:cs typeface="Meiryo UI"/>
            </a:endParaRPr>
          </a:p>
        </p:txBody>
      </p:sp>
      <p:sp>
        <p:nvSpPr>
          <p:cNvPr id="21" name="object 21"/>
          <p:cNvSpPr txBox="1"/>
          <p:nvPr/>
        </p:nvSpPr>
        <p:spPr>
          <a:xfrm>
            <a:off x="2470151" y="3124658"/>
            <a:ext cx="504825" cy="228909"/>
          </a:xfrm>
          <a:prstGeom prst="rect">
            <a:avLst/>
          </a:prstGeom>
        </p:spPr>
        <p:txBody>
          <a:bodyPr vert="horz" wrap="square" lIns="0" tIns="13335" rIns="0" bIns="0" rtlCol="0">
            <a:spAutoFit/>
          </a:bodyPr>
          <a:lstStyle/>
          <a:p>
            <a:pPr marL="12700">
              <a:spcBef>
                <a:spcPts val="105"/>
              </a:spcBef>
            </a:pPr>
            <a:r>
              <a:rPr sz="1400" spc="-20" dirty="0">
                <a:latin typeface="Meiryo UI"/>
                <a:cs typeface="Meiryo UI"/>
              </a:rPr>
              <a:t>DTCC</a:t>
            </a:r>
            <a:endParaRPr sz="1400">
              <a:latin typeface="Meiryo UI"/>
              <a:cs typeface="Meiryo UI"/>
            </a:endParaRPr>
          </a:p>
        </p:txBody>
      </p:sp>
      <p:grpSp>
        <p:nvGrpSpPr>
          <p:cNvPr id="22" name="object 22"/>
          <p:cNvGrpSpPr/>
          <p:nvPr/>
        </p:nvGrpSpPr>
        <p:grpSpPr>
          <a:xfrm>
            <a:off x="1569720" y="2985311"/>
            <a:ext cx="894715" cy="542925"/>
            <a:chOff x="426719" y="2985310"/>
            <a:chExt cx="894715" cy="542925"/>
          </a:xfrm>
        </p:grpSpPr>
        <p:pic>
          <p:nvPicPr>
            <p:cNvPr id="23" name="object 23"/>
            <p:cNvPicPr/>
            <p:nvPr/>
          </p:nvPicPr>
          <p:blipFill>
            <a:blip r:embed="rId2" cstate="print"/>
            <a:stretch>
              <a:fillRect/>
            </a:stretch>
          </p:blipFill>
          <p:spPr>
            <a:xfrm>
              <a:off x="467785" y="2985310"/>
              <a:ext cx="815518" cy="542846"/>
            </a:xfrm>
            <a:prstGeom prst="rect">
              <a:avLst/>
            </a:prstGeom>
          </p:spPr>
        </p:pic>
        <p:pic>
          <p:nvPicPr>
            <p:cNvPr id="24" name="object 24"/>
            <p:cNvPicPr/>
            <p:nvPr/>
          </p:nvPicPr>
          <p:blipFill>
            <a:blip r:embed="rId8" cstate="print"/>
            <a:stretch>
              <a:fillRect/>
            </a:stretch>
          </p:blipFill>
          <p:spPr>
            <a:xfrm>
              <a:off x="426719" y="3063201"/>
              <a:ext cx="894575" cy="422186"/>
            </a:xfrm>
            <a:prstGeom prst="rect">
              <a:avLst/>
            </a:prstGeom>
          </p:spPr>
        </p:pic>
      </p:grpSp>
      <p:sp>
        <p:nvSpPr>
          <p:cNvPr id="25" name="object 25"/>
          <p:cNvSpPr txBox="1"/>
          <p:nvPr/>
        </p:nvSpPr>
        <p:spPr>
          <a:xfrm>
            <a:off x="1632204" y="2997708"/>
            <a:ext cx="722630" cy="323807"/>
          </a:xfrm>
          <a:prstGeom prst="rect">
            <a:avLst/>
          </a:prstGeom>
          <a:solidFill>
            <a:srgbClr val="FFFFFF"/>
          </a:solidFill>
          <a:ln w="9525">
            <a:solidFill>
              <a:srgbClr val="7E7E7E"/>
            </a:solidFill>
          </a:ln>
        </p:spPr>
        <p:txBody>
          <a:bodyPr vert="horz" wrap="square" lIns="0" tIns="137795" rIns="0" bIns="0" rtlCol="0">
            <a:spAutoFit/>
          </a:bodyPr>
          <a:lstStyle/>
          <a:p>
            <a:pPr marL="55880">
              <a:spcBef>
                <a:spcPts val="1085"/>
              </a:spcBef>
            </a:pPr>
            <a:r>
              <a:rPr sz="1200" spc="-15" dirty="0">
                <a:latin typeface="Meiryo UI"/>
                <a:cs typeface="Meiryo UI"/>
              </a:rPr>
              <a:t>管理主体</a:t>
            </a:r>
            <a:endParaRPr sz="1200">
              <a:latin typeface="Meiryo UI"/>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36489" y="1814577"/>
            <a:ext cx="5252720" cy="45275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Meiryo UI"/>
                <a:cs typeface="Meiryo UI"/>
              </a:rPr>
              <a:t>インフラ整備の遅れている私募証券市場、特にセカンダリマーケット拡大へ</a:t>
            </a:r>
            <a:r>
              <a:rPr sz="1400" spc="-10" dirty="0">
                <a:latin typeface="Meiryo UI"/>
                <a:cs typeface="Meiryo UI"/>
              </a:rPr>
              <a:t>の適用可能性を検証</a:t>
            </a:r>
            <a:endParaRPr sz="1400">
              <a:latin typeface="Meiryo UI"/>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5436490" y="2482343"/>
            <a:ext cx="5379085" cy="70421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15" dirty="0">
                <a:latin typeface="Meiryo UI"/>
                <a:cs typeface="Meiryo UI"/>
              </a:rPr>
              <a:t>ベンチマーク調査により、</a:t>
            </a:r>
            <a:r>
              <a:rPr sz="1400" spc="-10" dirty="0">
                <a:latin typeface="Meiryo UI"/>
                <a:cs typeface="Meiryo UI"/>
              </a:rPr>
              <a:t>DLT</a:t>
            </a:r>
            <a:r>
              <a:rPr sz="1400" spc="-20" dirty="0">
                <a:latin typeface="Meiryo UI"/>
                <a:cs typeface="Meiryo UI"/>
              </a:rPr>
              <a:t>が米国証券市場で適用可能なことを踏まえ、ケーススタディごとに実用性評価を実施</a:t>
            </a:r>
            <a:endParaRPr sz="1400">
              <a:latin typeface="Meiryo UI"/>
              <a:cs typeface="Meiryo UI"/>
            </a:endParaRPr>
          </a:p>
          <a:p>
            <a:pPr marL="190500" indent="-178435">
              <a:spcBef>
                <a:spcPts val="300"/>
              </a:spcBef>
              <a:buFont typeface="Arial"/>
              <a:buChar char="•"/>
              <a:tabLst>
                <a:tab pos="191135" algn="l"/>
              </a:tabLst>
            </a:pPr>
            <a:r>
              <a:rPr sz="1400" spc="-10" dirty="0">
                <a:latin typeface="Meiryo UI"/>
                <a:cs typeface="Meiryo UI"/>
              </a:rPr>
              <a:t>DLT</a:t>
            </a:r>
            <a:r>
              <a:rPr sz="1400" spc="-20" dirty="0">
                <a:latin typeface="Meiryo UI"/>
                <a:cs typeface="Meiryo UI"/>
              </a:rPr>
              <a:t>導入ありきではなく、システム更改に向けたオプションの一つとして検討</a:t>
            </a:r>
            <a:endParaRPr sz="1400">
              <a:latin typeface="Meiryo UI"/>
              <a:cs typeface="Meiryo UI"/>
            </a:endParaRPr>
          </a:p>
        </p:txBody>
      </p:sp>
      <p:sp>
        <p:nvSpPr>
          <p:cNvPr id="32" name="object 32"/>
          <p:cNvSpPr txBox="1"/>
          <p:nvPr/>
        </p:nvSpPr>
        <p:spPr>
          <a:xfrm>
            <a:off x="2470150" y="5521248"/>
            <a:ext cx="739140" cy="228268"/>
          </a:xfrm>
          <a:prstGeom prst="rect">
            <a:avLst/>
          </a:prstGeom>
        </p:spPr>
        <p:txBody>
          <a:bodyPr vert="horz" wrap="square" lIns="0" tIns="12700" rIns="0" bIns="0" rtlCol="0">
            <a:spAutoFit/>
          </a:bodyPr>
          <a:lstStyle/>
          <a:p>
            <a:pPr marL="12700">
              <a:spcBef>
                <a:spcPts val="100"/>
              </a:spcBef>
            </a:pPr>
            <a:r>
              <a:rPr sz="1400" spc="-15" dirty="0">
                <a:latin typeface="Meiryo UI"/>
                <a:cs typeface="Meiryo UI"/>
              </a:rPr>
              <a:t>証券決済</a:t>
            </a:r>
            <a:endParaRPr sz="1400">
              <a:latin typeface="Meiryo UI"/>
              <a:cs typeface="Meiryo UI"/>
            </a:endParaRPr>
          </a:p>
        </p:txBody>
      </p:sp>
      <p:sp>
        <p:nvSpPr>
          <p:cNvPr id="33" name="object 33"/>
          <p:cNvSpPr/>
          <p:nvPr/>
        </p:nvSpPr>
        <p:spPr>
          <a:xfrm>
            <a:off x="5292852" y="3311653"/>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p>
        </p:txBody>
      </p:sp>
      <p:pic>
        <p:nvPicPr>
          <p:cNvPr id="34" name="object 34"/>
          <p:cNvPicPr/>
          <p:nvPr/>
        </p:nvPicPr>
        <p:blipFill>
          <a:blip r:embed="rId9" cstate="print"/>
          <a:stretch>
            <a:fillRect/>
          </a:stretch>
        </p:blipFill>
        <p:spPr>
          <a:xfrm>
            <a:off x="1996629" y="2193246"/>
            <a:ext cx="2178943" cy="607657"/>
          </a:xfrm>
          <a:prstGeom prst="rect">
            <a:avLst/>
          </a:prstGeom>
        </p:spPr>
      </p:pic>
      <p:grpSp>
        <p:nvGrpSpPr>
          <p:cNvPr id="35" name="object 35"/>
          <p:cNvGrpSpPr/>
          <p:nvPr/>
        </p:nvGrpSpPr>
        <p:grpSpPr>
          <a:xfrm>
            <a:off x="1569719" y="5961889"/>
            <a:ext cx="867410" cy="732155"/>
            <a:chOff x="426719" y="5961888"/>
            <a:chExt cx="867410" cy="732155"/>
          </a:xfrm>
        </p:grpSpPr>
        <p:pic>
          <p:nvPicPr>
            <p:cNvPr id="36" name="object 36"/>
            <p:cNvPicPr/>
            <p:nvPr/>
          </p:nvPicPr>
          <p:blipFill>
            <a:blip r:embed="rId10" cstate="print"/>
            <a:stretch>
              <a:fillRect/>
            </a:stretch>
          </p:blipFill>
          <p:spPr>
            <a:xfrm>
              <a:off x="443483" y="5961888"/>
              <a:ext cx="835164" cy="731545"/>
            </a:xfrm>
            <a:prstGeom prst="rect">
              <a:avLst/>
            </a:prstGeom>
          </p:spPr>
        </p:pic>
        <p:pic>
          <p:nvPicPr>
            <p:cNvPr id="37" name="object 37"/>
            <p:cNvPicPr/>
            <p:nvPr/>
          </p:nvPicPr>
          <p:blipFill>
            <a:blip r:embed="rId11" cstate="print"/>
            <a:stretch>
              <a:fillRect/>
            </a:stretch>
          </p:blipFill>
          <p:spPr>
            <a:xfrm>
              <a:off x="426719" y="6138672"/>
              <a:ext cx="867143" cy="422186"/>
            </a:xfrm>
            <a:prstGeom prst="rect">
              <a:avLst/>
            </a:prstGeom>
          </p:spPr>
        </p:pic>
        <p:sp>
          <p:nvSpPr>
            <p:cNvPr id="38" name="object 38"/>
            <p:cNvSpPr/>
            <p:nvPr/>
          </p:nvSpPr>
          <p:spPr>
            <a:xfrm>
              <a:off x="473963" y="5992368"/>
              <a:ext cx="723900" cy="620395"/>
            </a:xfrm>
            <a:custGeom>
              <a:avLst/>
              <a:gdLst/>
              <a:ahLst/>
              <a:cxnLst/>
              <a:rect l="l" t="t" r="r" b="b"/>
              <a:pathLst>
                <a:path w="723900" h="620395">
                  <a:moveTo>
                    <a:pt x="0" y="620267"/>
                  </a:moveTo>
                  <a:lnTo>
                    <a:pt x="723899" y="620267"/>
                  </a:lnTo>
                  <a:lnTo>
                    <a:pt x="723899" y="0"/>
                  </a:lnTo>
                  <a:lnTo>
                    <a:pt x="0" y="0"/>
                  </a:lnTo>
                  <a:lnTo>
                    <a:pt x="0" y="620267"/>
                  </a:lnTo>
                  <a:close/>
                </a:path>
              </a:pathLst>
            </a:custGeom>
            <a:ln w="9525">
              <a:solidFill>
                <a:srgbClr val="7E7E7E"/>
              </a:solidFill>
            </a:ln>
          </p:spPr>
          <p:txBody>
            <a:bodyPr wrap="square" lIns="0" tIns="0" rIns="0" bIns="0" rtlCol="0"/>
            <a:lstStyle/>
            <a:p>
              <a:endParaRPr/>
            </a:p>
          </p:txBody>
        </p:sp>
      </p:grpSp>
      <p:sp>
        <p:nvSpPr>
          <p:cNvPr id="39" name="object 39"/>
          <p:cNvSpPr txBox="1"/>
          <p:nvPr/>
        </p:nvSpPr>
        <p:spPr>
          <a:xfrm>
            <a:off x="1629346" y="5975794"/>
            <a:ext cx="713740" cy="433452"/>
          </a:xfrm>
          <a:prstGeom prst="rect">
            <a:avLst/>
          </a:prstGeom>
          <a:solidFill>
            <a:srgbClr val="FFFFFF"/>
          </a:solidFill>
        </p:spPr>
        <p:txBody>
          <a:bodyPr vert="horz" wrap="square" lIns="0" tIns="2540" rIns="0" bIns="0" rtlCol="0">
            <a:spAutoFit/>
          </a:bodyPr>
          <a:lstStyle/>
          <a:p>
            <a:pPr>
              <a:spcBef>
                <a:spcPts val="20"/>
              </a:spcBef>
            </a:pPr>
            <a:endParaRPr sz="1600">
              <a:latin typeface="Times New Roman"/>
              <a:cs typeface="Times New Roman"/>
            </a:endParaRPr>
          </a:p>
          <a:p>
            <a:pPr marL="58419"/>
            <a:r>
              <a:rPr sz="1200" spc="-15" dirty="0">
                <a:latin typeface="Meiryo UI"/>
                <a:cs typeface="Meiryo UI"/>
              </a:rPr>
              <a:t>ステータス</a:t>
            </a:r>
            <a:endParaRPr sz="1200">
              <a:latin typeface="Meiryo UI"/>
              <a:cs typeface="Meiryo UI"/>
            </a:endParaRPr>
          </a:p>
        </p:txBody>
      </p:sp>
      <p:sp>
        <p:nvSpPr>
          <p:cNvPr id="40" name="object 40"/>
          <p:cNvSpPr txBox="1"/>
          <p:nvPr/>
        </p:nvSpPr>
        <p:spPr>
          <a:xfrm>
            <a:off x="2455926" y="6077814"/>
            <a:ext cx="1741805" cy="452755"/>
          </a:xfrm>
          <a:prstGeom prst="rect">
            <a:avLst/>
          </a:prstGeom>
        </p:spPr>
        <p:txBody>
          <a:bodyPr vert="horz" wrap="square" lIns="0" tIns="12700" rIns="0" bIns="0" rtlCol="0">
            <a:spAutoFit/>
          </a:bodyPr>
          <a:lstStyle/>
          <a:p>
            <a:pPr marL="12700">
              <a:spcBef>
                <a:spcPts val="100"/>
              </a:spcBef>
            </a:pPr>
            <a:r>
              <a:rPr sz="1400" spc="-25" dirty="0">
                <a:latin typeface="Meiryo UI"/>
                <a:cs typeface="Meiryo UI"/>
              </a:rPr>
              <a:t>PoC</a:t>
            </a:r>
            <a:endParaRPr sz="1400">
              <a:latin typeface="Meiryo UI"/>
              <a:cs typeface="Meiryo UI"/>
            </a:endParaRPr>
          </a:p>
          <a:p>
            <a:pPr marL="12700"/>
            <a:r>
              <a:rPr sz="1400" dirty="0">
                <a:latin typeface="Meiryo UI"/>
                <a:cs typeface="Meiryo UI"/>
              </a:rPr>
              <a:t>（</a:t>
            </a:r>
            <a:r>
              <a:rPr sz="1400" spc="-10" dirty="0">
                <a:latin typeface="Meiryo UI"/>
                <a:cs typeface="Meiryo UI"/>
              </a:rPr>
              <a:t>今後も検証は継続</a:t>
            </a:r>
            <a:r>
              <a:rPr sz="1400" spc="-50" dirty="0">
                <a:latin typeface="Meiryo UI"/>
                <a:cs typeface="Meiryo UI"/>
              </a:rPr>
              <a:t>）</a:t>
            </a:r>
            <a:endParaRPr sz="1400">
              <a:latin typeface="Meiryo UI"/>
              <a:cs typeface="Meiryo UI"/>
            </a:endParaRPr>
          </a:p>
        </p:txBody>
      </p:sp>
      <p:sp>
        <p:nvSpPr>
          <p:cNvPr id="41" name="object 41"/>
          <p:cNvSpPr txBox="1"/>
          <p:nvPr/>
        </p:nvSpPr>
        <p:spPr>
          <a:xfrm>
            <a:off x="2470150" y="4688205"/>
            <a:ext cx="2101850" cy="452755"/>
          </a:xfrm>
          <a:prstGeom prst="rect">
            <a:avLst/>
          </a:prstGeom>
        </p:spPr>
        <p:txBody>
          <a:bodyPr vert="horz" wrap="square" lIns="0" tIns="12700" rIns="0" bIns="0" rtlCol="0">
            <a:spAutoFit/>
          </a:bodyPr>
          <a:lstStyle/>
          <a:p>
            <a:pPr marL="12700" marR="5080">
              <a:spcBef>
                <a:spcPts val="100"/>
              </a:spcBef>
            </a:pPr>
            <a:r>
              <a:rPr sz="1400" spc="-10" dirty="0">
                <a:latin typeface="Meiryo UI"/>
                <a:cs typeface="Meiryo UI"/>
              </a:rPr>
              <a:t>アクセンチュア/</a:t>
            </a:r>
            <a:r>
              <a:rPr sz="1400" dirty="0">
                <a:latin typeface="Meiryo UI"/>
                <a:cs typeface="Meiryo UI"/>
              </a:rPr>
              <a:t>Digital</a:t>
            </a:r>
            <a:r>
              <a:rPr sz="1400" spc="-70" dirty="0">
                <a:latin typeface="Meiryo UI"/>
                <a:cs typeface="Meiryo UI"/>
              </a:rPr>
              <a:t> </a:t>
            </a:r>
            <a:r>
              <a:rPr sz="1400" spc="-10" dirty="0">
                <a:latin typeface="Meiryo UI"/>
                <a:cs typeface="Meiryo UI"/>
              </a:rPr>
              <a:t>Asset </a:t>
            </a:r>
            <a:r>
              <a:rPr sz="1400" dirty="0">
                <a:latin typeface="Meiryo UI"/>
                <a:cs typeface="Meiryo UI"/>
              </a:rPr>
              <a:t>Open</a:t>
            </a:r>
            <a:r>
              <a:rPr sz="1400" spc="-30" dirty="0">
                <a:latin typeface="Meiryo UI"/>
                <a:cs typeface="Meiryo UI"/>
              </a:rPr>
              <a:t> </a:t>
            </a:r>
            <a:r>
              <a:rPr sz="1400" spc="-10" dirty="0">
                <a:latin typeface="Meiryo UI"/>
                <a:cs typeface="Meiryo UI"/>
              </a:rPr>
              <a:t>Finance/Ledger</a:t>
            </a:r>
            <a:endParaRPr sz="1400">
              <a:latin typeface="Meiryo UI"/>
              <a:cs typeface="Meiryo UI"/>
            </a:endParaRPr>
          </a:p>
        </p:txBody>
      </p:sp>
      <p:sp>
        <p:nvSpPr>
          <p:cNvPr id="42" name="object 42"/>
          <p:cNvSpPr txBox="1"/>
          <p:nvPr/>
        </p:nvSpPr>
        <p:spPr>
          <a:xfrm>
            <a:off x="8519921" y="3527805"/>
            <a:ext cx="2387600" cy="1771650"/>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Meiryo UI"/>
                <a:cs typeface="Meiryo UI"/>
              </a:rPr>
              <a:t>ブロックチェーン上で私募証券を</a:t>
            </a:r>
            <a:r>
              <a:rPr sz="1400" spc="-15" dirty="0">
                <a:latin typeface="Meiryo UI"/>
                <a:cs typeface="Meiryo UI"/>
              </a:rPr>
              <a:t>独自のトークン規格で発行</a:t>
            </a:r>
            <a:endParaRPr sz="1400">
              <a:latin typeface="Meiryo UI"/>
              <a:cs typeface="Meiryo UI"/>
            </a:endParaRPr>
          </a:p>
          <a:p>
            <a:pPr marL="190500" marR="131445" indent="-178435">
              <a:spcBef>
                <a:spcPts val="295"/>
              </a:spcBef>
              <a:buFont typeface="Arial"/>
              <a:buChar char="•"/>
              <a:tabLst>
                <a:tab pos="191135" algn="l"/>
              </a:tabLst>
            </a:pPr>
            <a:r>
              <a:rPr sz="1400" spc="-20" dirty="0">
                <a:latin typeface="Meiryo UI"/>
                <a:cs typeface="Meiryo UI"/>
              </a:rPr>
              <a:t>セカンダリで求められる移転制</a:t>
            </a:r>
            <a:r>
              <a:rPr sz="1400" spc="-5" dirty="0">
                <a:latin typeface="Meiryo UI"/>
                <a:cs typeface="Meiryo UI"/>
              </a:rPr>
              <a:t>御を</a:t>
            </a:r>
            <a:r>
              <a:rPr sz="1400" spc="-10" dirty="0">
                <a:latin typeface="Meiryo UI"/>
                <a:cs typeface="Meiryo UI"/>
              </a:rPr>
              <a:t>Compliance</a:t>
            </a:r>
            <a:endParaRPr sz="1400">
              <a:latin typeface="Meiryo UI"/>
              <a:cs typeface="Meiryo UI"/>
            </a:endParaRPr>
          </a:p>
          <a:p>
            <a:pPr marL="190500" marR="8255" algn="just"/>
            <a:r>
              <a:rPr sz="1400" spc="-10" dirty="0">
                <a:latin typeface="Meiryo UI"/>
                <a:cs typeface="Meiryo UI"/>
              </a:rPr>
              <a:t>Oracle</a:t>
            </a:r>
            <a:r>
              <a:rPr sz="1400" spc="-20" dirty="0">
                <a:latin typeface="Meiryo UI"/>
                <a:cs typeface="Meiryo UI"/>
              </a:rPr>
              <a:t>(ルールエンジン)を経由</a:t>
            </a:r>
            <a:r>
              <a:rPr sz="1400" spc="-15" dirty="0">
                <a:latin typeface="Meiryo UI"/>
                <a:cs typeface="Meiryo UI"/>
              </a:rPr>
              <a:t>して行い、ホワイトリスト登録済</a:t>
            </a:r>
            <a:r>
              <a:rPr sz="1400" spc="-20" dirty="0">
                <a:latin typeface="Meiryo UI"/>
                <a:cs typeface="Meiryo UI"/>
              </a:rPr>
              <a:t>みのアドレスの場合のみ移転可</a:t>
            </a:r>
            <a:r>
              <a:rPr sz="1400" spc="-15" dirty="0">
                <a:latin typeface="Meiryo UI"/>
                <a:cs typeface="Meiryo UI"/>
              </a:rPr>
              <a:t>能とする</a:t>
            </a:r>
            <a:endParaRPr sz="1400">
              <a:latin typeface="Meiryo UI"/>
              <a:cs typeface="Meiryo UI"/>
            </a:endParaRPr>
          </a:p>
        </p:txBody>
      </p:sp>
      <p:sp>
        <p:nvSpPr>
          <p:cNvPr id="43" name="object 43"/>
          <p:cNvSpPr txBox="1"/>
          <p:nvPr/>
        </p:nvSpPr>
        <p:spPr>
          <a:xfrm>
            <a:off x="4998211" y="6168644"/>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補足</a:t>
            </a:r>
            <a:endParaRPr sz="1200">
              <a:latin typeface="Meiryo UI"/>
              <a:cs typeface="Meiryo UI"/>
            </a:endParaRPr>
          </a:p>
        </p:txBody>
      </p:sp>
      <p:sp>
        <p:nvSpPr>
          <p:cNvPr id="44" name="object 44"/>
          <p:cNvSpPr/>
          <p:nvPr/>
        </p:nvSpPr>
        <p:spPr>
          <a:xfrm>
            <a:off x="5292852" y="5971032"/>
            <a:ext cx="0" cy="704850"/>
          </a:xfrm>
          <a:custGeom>
            <a:avLst/>
            <a:gdLst/>
            <a:ahLst/>
            <a:cxnLst/>
            <a:rect l="l" t="t" r="r" b="b"/>
            <a:pathLst>
              <a:path h="704850">
                <a:moveTo>
                  <a:pt x="0" y="0"/>
                </a:moveTo>
                <a:lnTo>
                  <a:pt x="0" y="704342"/>
                </a:lnTo>
              </a:path>
            </a:pathLst>
          </a:custGeom>
          <a:ln w="9525">
            <a:solidFill>
              <a:srgbClr val="000000"/>
            </a:solidFill>
          </a:ln>
        </p:spPr>
        <p:txBody>
          <a:bodyPr wrap="square" lIns="0" tIns="0" rIns="0" bIns="0" rtlCol="0"/>
          <a:lstStyle/>
          <a:p>
            <a:endParaRPr/>
          </a:p>
        </p:txBody>
      </p:sp>
      <p:sp>
        <p:nvSpPr>
          <p:cNvPr id="45" name="object 45"/>
          <p:cNvSpPr txBox="1"/>
          <p:nvPr/>
        </p:nvSpPr>
        <p:spPr>
          <a:xfrm>
            <a:off x="5434965" y="6072327"/>
            <a:ext cx="5337810" cy="453390"/>
          </a:xfrm>
          <a:prstGeom prst="rect">
            <a:avLst/>
          </a:prstGeom>
        </p:spPr>
        <p:txBody>
          <a:bodyPr vert="horz" wrap="square" lIns="0" tIns="12700" rIns="0" bIns="0" rtlCol="0">
            <a:spAutoFit/>
          </a:bodyPr>
          <a:lstStyle/>
          <a:p>
            <a:pPr marL="190500" marR="5080" indent="-178435">
              <a:spcBef>
                <a:spcPts val="100"/>
              </a:spcBef>
              <a:buFont typeface="Arial"/>
              <a:buChar char="•"/>
              <a:tabLst>
                <a:tab pos="191135" algn="l"/>
              </a:tabLst>
            </a:pPr>
            <a:r>
              <a:rPr sz="1400" spc="-20" dirty="0">
                <a:latin typeface="Meiryo UI"/>
                <a:cs typeface="Meiryo UI"/>
              </a:rPr>
              <a:t>スマートコントラクト及びオフチェーンを通じた証券トークンの移転制御は、デ</a:t>
            </a:r>
            <a:r>
              <a:rPr sz="1400" spc="-15" dirty="0">
                <a:latin typeface="Meiryo UI"/>
                <a:cs typeface="Meiryo UI"/>
              </a:rPr>
              <a:t>ジタル通貨の転々流通における</a:t>
            </a:r>
            <a:r>
              <a:rPr sz="1400" spc="-10" dirty="0">
                <a:latin typeface="Meiryo UI"/>
                <a:cs typeface="Meiryo UI"/>
              </a:rPr>
              <a:t>KYC/AML</a:t>
            </a:r>
            <a:r>
              <a:rPr sz="1400" spc="-20" dirty="0">
                <a:latin typeface="Meiryo UI"/>
                <a:cs typeface="Meiryo UI"/>
              </a:rPr>
              <a:t>へ応用可能</a:t>
            </a:r>
            <a:endParaRPr sz="1400">
              <a:latin typeface="Meiryo UI"/>
              <a:cs typeface="Meiryo UI"/>
            </a:endParaRPr>
          </a:p>
        </p:txBody>
      </p:sp>
      <p:sp>
        <p:nvSpPr>
          <p:cNvPr id="46" name="object 46"/>
          <p:cNvSpPr txBox="1"/>
          <p:nvPr/>
        </p:nvSpPr>
        <p:spPr>
          <a:xfrm>
            <a:off x="2482850" y="3670172"/>
            <a:ext cx="78740" cy="228268"/>
          </a:xfrm>
          <a:prstGeom prst="rect">
            <a:avLst/>
          </a:prstGeom>
        </p:spPr>
        <p:txBody>
          <a:bodyPr vert="horz" wrap="square" lIns="0" tIns="12700" rIns="0" bIns="0" rtlCol="0">
            <a:spAutoFit/>
          </a:bodyPr>
          <a:lstStyle/>
          <a:p>
            <a:pPr>
              <a:spcBef>
                <a:spcPts val="100"/>
              </a:spcBef>
            </a:pPr>
            <a:r>
              <a:rPr sz="1400" dirty="0">
                <a:latin typeface="Meiryo UI"/>
                <a:cs typeface="Meiryo UI"/>
              </a:rPr>
              <a:t>-</a:t>
            </a:r>
            <a:endParaRPr sz="1400">
              <a:latin typeface="Meiryo UI"/>
              <a:cs typeface="Meiryo UI"/>
            </a:endParaRPr>
          </a:p>
        </p:txBody>
      </p:sp>
      <p:grpSp>
        <p:nvGrpSpPr>
          <p:cNvPr id="47" name="object 47"/>
          <p:cNvGrpSpPr/>
          <p:nvPr/>
        </p:nvGrpSpPr>
        <p:grpSpPr>
          <a:xfrm>
            <a:off x="1569720" y="3511283"/>
            <a:ext cx="894715" cy="570230"/>
            <a:chOff x="426719" y="3511283"/>
            <a:chExt cx="894715" cy="570230"/>
          </a:xfrm>
        </p:grpSpPr>
        <p:pic>
          <p:nvPicPr>
            <p:cNvPr id="48" name="object 48"/>
            <p:cNvPicPr/>
            <p:nvPr/>
          </p:nvPicPr>
          <p:blipFill>
            <a:blip r:embed="rId12" cstate="print"/>
            <a:stretch>
              <a:fillRect/>
            </a:stretch>
          </p:blipFill>
          <p:spPr>
            <a:xfrm>
              <a:off x="458723" y="3511283"/>
              <a:ext cx="833640" cy="569988"/>
            </a:xfrm>
            <a:prstGeom prst="rect">
              <a:avLst/>
            </a:prstGeom>
          </p:spPr>
        </p:pic>
        <p:pic>
          <p:nvPicPr>
            <p:cNvPr id="49" name="object 49"/>
            <p:cNvPicPr/>
            <p:nvPr/>
          </p:nvPicPr>
          <p:blipFill>
            <a:blip r:embed="rId13" cstate="print"/>
            <a:stretch>
              <a:fillRect/>
            </a:stretch>
          </p:blipFill>
          <p:spPr>
            <a:xfrm>
              <a:off x="426719" y="3607269"/>
              <a:ext cx="894575" cy="422186"/>
            </a:xfrm>
            <a:prstGeom prst="rect">
              <a:avLst/>
            </a:prstGeom>
          </p:spPr>
        </p:pic>
      </p:grpSp>
      <p:sp>
        <p:nvSpPr>
          <p:cNvPr id="50" name="object 50"/>
          <p:cNvSpPr txBox="1"/>
          <p:nvPr/>
        </p:nvSpPr>
        <p:spPr>
          <a:xfrm>
            <a:off x="1632204" y="3541777"/>
            <a:ext cx="722630" cy="325089"/>
          </a:xfrm>
          <a:prstGeom prst="rect">
            <a:avLst/>
          </a:prstGeom>
          <a:solidFill>
            <a:srgbClr val="FFFFFF"/>
          </a:solidFill>
          <a:ln w="9525">
            <a:solidFill>
              <a:srgbClr val="7E7E7E"/>
            </a:solidFill>
          </a:ln>
        </p:spPr>
        <p:txBody>
          <a:bodyPr vert="horz" wrap="square" lIns="0" tIns="139065" rIns="0" bIns="0" rtlCol="0">
            <a:spAutoFit/>
          </a:bodyPr>
          <a:lstStyle/>
          <a:p>
            <a:pPr marL="55880">
              <a:spcBef>
                <a:spcPts val="1095"/>
              </a:spcBef>
            </a:pPr>
            <a:r>
              <a:rPr sz="1200" spc="-20" dirty="0">
                <a:latin typeface="Meiryo UI"/>
                <a:cs typeface="Meiryo UI"/>
              </a:rPr>
              <a:t>分類名称</a:t>
            </a:r>
            <a:endParaRPr sz="1200">
              <a:latin typeface="Meiryo UI"/>
              <a:cs typeface="Meiryo UI"/>
            </a:endParaRPr>
          </a:p>
        </p:txBody>
      </p:sp>
      <p:sp>
        <p:nvSpPr>
          <p:cNvPr id="51" name="object 51"/>
          <p:cNvSpPr/>
          <p:nvPr/>
        </p:nvSpPr>
        <p:spPr>
          <a:xfrm>
            <a:off x="5405628" y="3310128"/>
            <a:ext cx="2987040" cy="2552700"/>
          </a:xfrm>
          <a:custGeom>
            <a:avLst/>
            <a:gdLst/>
            <a:ahLst/>
            <a:cxnLst/>
            <a:rect l="l" t="t" r="r" b="b"/>
            <a:pathLst>
              <a:path w="2987040" h="2552700">
                <a:moveTo>
                  <a:pt x="2987039" y="0"/>
                </a:moveTo>
                <a:lnTo>
                  <a:pt x="0" y="0"/>
                </a:lnTo>
                <a:lnTo>
                  <a:pt x="0" y="2552700"/>
                </a:lnTo>
                <a:lnTo>
                  <a:pt x="2987039" y="2552700"/>
                </a:lnTo>
                <a:lnTo>
                  <a:pt x="2987039" y="0"/>
                </a:lnTo>
                <a:close/>
              </a:path>
            </a:pathLst>
          </a:custGeom>
          <a:solidFill>
            <a:srgbClr val="F1F1F1"/>
          </a:solidFill>
        </p:spPr>
        <p:txBody>
          <a:bodyPr wrap="square" lIns="0" tIns="0" rIns="0" bIns="0" rtlCol="0"/>
          <a:lstStyle/>
          <a:p>
            <a:endParaRPr/>
          </a:p>
        </p:txBody>
      </p:sp>
      <p:sp>
        <p:nvSpPr>
          <p:cNvPr id="52" name="object 52"/>
          <p:cNvSpPr txBox="1"/>
          <p:nvPr/>
        </p:nvSpPr>
        <p:spPr>
          <a:xfrm>
            <a:off x="6601967" y="3357194"/>
            <a:ext cx="767080" cy="347345"/>
          </a:xfrm>
          <a:prstGeom prst="rect">
            <a:avLst/>
          </a:prstGeom>
        </p:spPr>
        <p:txBody>
          <a:bodyPr vert="horz" wrap="square" lIns="0" tIns="13335" rIns="0" bIns="0" rtlCol="0">
            <a:spAutoFit/>
          </a:bodyPr>
          <a:lstStyle/>
          <a:p>
            <a:pPr marR="5080" algn="ctr">
              <a:spcBef>
                <a:spcPts val="105"/>
              </a:spcBef>
            </a:pPr>
            <a:r>
              <a:rPr sz="1050" spc="-10" dirty="0">
                <a:solidFill>
                  <a:srgbClr val="7E7E7E"/>
                </a:solidFill>
                <a:latin typeface="Meiryo UI"/>
                <a:cs typeface="Meiryo UI"/>
              </a:rPr>
              <a:t>Compliance</a:t>
            </a:r>
            <a:endParaRPr sz="1050">
              <a:latin typeface="Meiryo UI"/>
              <a:cs typeface="Meiryo UI"/>
            </a:endParaRPr>
          </a:p>
          <a:p>
            <a:pPr marR="6350" algn="ctr">
              <a:spcBef>
                <a:spcPts val="5"/>
              </a:spcBef>
            </a:pPr>
            <a:r>
              <a:rPr sz="1050" spc="-10" dirty="0">
                <a:solidFill>
                  <a:srgbClr val="7E7E7E"/>
                </a:solidFill>
                <a:latin typeface="Meiryo UI"/>
                <a:cs typeface="Meiryo UI"/>
              </a:rPr>
              <a:t>Oracle</a:t>
            </a:r>
            <a:endParaRPr sz="1050">
              <a:latin typeface="Meiryo UI"/>
              <a:cs typeface="Meiryo UI"/>
            </a:endParaRPr>
          </a:p>
        </p:txBody>
      </p:sp>
      <p:grpSp>
        <p:nvGrpSpPr>
          <p:cNvPr id="53" name="object 53"/>
          <p:cNvGrpSpPr/>
          <p:nvPr/>
        </p:nvGrpSpPr>
        <p:grpSpPr>
          <a:xfrm>
            <a:off x="6525514" y="4253230"/>
            <a:ext cx="904240" cy="922655"/>
            <a:chOff x="5382514" y="4253229"/>
            <a:chExt cx="904240" cy="922655"/>
          </a:xfrm>
        </p:grpSpPr>
        <p:sp>
          <p:nvSpPr>
            <p:cNvPr id="54" name="object 54"/>
            <p:cNvSpPr/>
            <p:nvPr/>
          </p:nvSpPr>
          <p:spPr>
            <a:xfrm>
              <a:off x="5388864" y="4259579"/>
              <a:ext cx="891540" cy="909955"/>
            </a:xfrm>
            <a:custGeom>
              <a:avLst/>
              <a:gdLst/>
              <a:ahLst/>
              <a:cxnLst/>
              <a:rect l="l" t="t" r="r" b="b"/>
              <a:pathLst>
                <a:path w="891539" h="909954">
                  <a:moveTo>
                    <a:pt x="891539" y="0"/>
                  </a:moveTo>
                  <a:lnTo>
                    <a:pt x="0" y="0"/>
                  </a:lnTo>
                  <a:lnTo>
                    <a:pt x="0" y="909828"/>
                  </a:lnTo>
                  <a:lnTo>
                    <a:pt x="891539" y="909828"/>
                  </a:lnTo>
                  <a:lnTo>
                    <a:pt x="891539" y="0"/>
                  </a:lnTo>
                  <a:close/>
                </a:path>
              </a:pathLst>
            </a:custGeom>
            <a:solidFill>
              <a:srgbClr val="D9D9D9"/>
            </a:solidFill>
          </p:spPr>
          <p:txBody>
            <a:bodyPr wrap="square" lIns="0" tIns="0" rIns="0" bIns="0" rtlCol="0"/>
            <a:lstStyle/>
            <a:p>
              <a:endParaRPr/>
            </a:p>
          </p:txBody>
        </p:sp>
        <p:sp>
          <p:nvSpPr>
            <p:cNvPr id="55" name="object 55"/>
            <p:cNvSpPr/>
            <p:nvPr/>
          </p:nvSpPr>
          <p:spPr>
            <a:xfrm>
              <a:off x="5388864" y="4259579"/>
              <a:ext cx="891540" cy="909955"/>
            </a:xfrm>
            <a:custGeom>
              <a:avLst/>
              <a:gdLst/>
              <a:ahLst/>
              <a:cxnLst/>
              <a:rect l="l" t="t" r="r" b="b"/>
              <a:pathLst>
                <a:path w="891539" h="909954">
                  <a:moveTo>
                    <a:pt x="0" y="909828"/>
                  </a:moveTo>
                  <a:lnTo>
                    <a:pt x="891539" y="909828"/>
                  </a:lnTo>
                  <a:lnTo>
                    <a:pt x="891539" y="0"/>
                  </a:lnTo>
                  <a:lnTo>
                    <a:pt x="0" y="0"/>
                  </a:lnTo>
                  <a:lnTo>
                    <a:pt x="0" y="909828"/>
                  </a:lnTo>
                  <a:close/>
                </a:path>
              </a:pathLst>
            </a:custGeom>
            <a:ln w="12700">
              <a:solidFill>
                <a:srgbClr val="BCBCBC"/>
              </a:solidFill>
            </a:ln>
          </p:spPr>
          <p:txBody>
            <a:bodyPr wrap="square" lIns="0" tIns="0" rIns="0" bIns="0" rtlCol="0"/>
            <a:lstStyle/>
            <a:p>
              <a:endParaRPr/>
            </a:p>
          </p:txBody>
        </p:sp>
      </p:grpSp>
      <p:sp>
        <p:nvSpPr>
          <p:cNvPr id="56" name="object 56"/>
          <p:cNvSpPr txBox="1"/>
          <p:nvPr/>
        </p:nvSpPr>
        <p:spPr>
          <a:xfrm>
            <a:off x="6658355" y="4960697"/>
            <a:ext cx="670560" cy="151323"/>
          </a:xfrm>
          <a:prstGeom prst="rect">
            <a:avLst/>
          </a:prstGeom>
        </p:spPr>
        <p:txBody>
          <a:bodyPr vert="horz" wrap="square" lIns="0" tIns="12700" rIns="0" bIns="0" rtlCol="0">
            <a:spAutoFit/>
          </a:bodyPr>
          <a:lstStyle/>
          <a:p>
            <a:pPr>
              <a:spcBef>
                <a:spcPts val="100"/>
              </a:spcBef>
            </a:pPr>
            <a:r>
              <a:rPr sz="900" dirty="0">
                <a:solidFill>
                  <a:srgbClr val="333333"/>
                </a:solidFill>
                <a:latin typeface="Meiryo UI"/>
                <a:cs typeface="Meiryo UI"/>
              </a:rPr>
              <a:t>ST</a:t>
            </a:r>
            <a:r>
              <a:rPr sz="900" spc="-15" dirty="0">
                <a:solidFill>
                  <a:srgbClr val="333333"/>
                </a:solidFill>
                <a:latin typeface="Meiryo UI"/>
                <a:cs typeface="Meiryo UI"/>
              </a:rPr>
              <a:t> </a:t>
            </a:r>
            <a:r>
              <a:rPr sz="900" spc="-10" dirty="0">
                <a:solidFill>
                  <a:srgbClr val="333333"/>
                </a:solidFill>
                <a:latin typeface="Meiryo UI"/>
                <a:cs typeface="Meiryo UI"/>
              </a:rPr>
              <a:t>Contract</a:t>
            </a:r>
            <a:endParaRPr sz="900">
              <a:latin typeface="Meiryo UI"/>
              <a:cs typeface="Meiryo UI"/>
            </a:endParaRPr>
          </a:p>
        </p:txBody>
      </p:sp>
      <p:sp>
        <p:nvSpPr>
          <p:cNvPr id="57" name="object 57"/>
          <p:cNvSpPr txBox="1"/>
          <p:nvPr/>
        </p:nvSpPr>
        <p:spPr>
          <a:xfrm>
            <a:off x="7100316" y="3996689"/>
            <a:ext cx="1189355" cy="175048"/>
          </a:xfrm>
          <a:prstGeom prst="rect">
            <a:avLst/>
          </a:prstGeom>
        </p:spPr>
        <p:txBody>
          <a:bodyPr vert="horz" wrap="square" lIns="0" tIns="13335" rIns="0" bIns="0" rtlCol="0">
            <a:spAutoFit/>
          </a:bodyPr>
          <a:lstStyle/>
          <a:p>
            <a:pPr>
              <a:spcBef>
                <a:spcPts val="105"/>
              </a:spcBef>
            </a:pPr>
            <a:r>
              <a:rPr sz="1050" spc="-15" dirty="0">
                <a:latin typeface="Meiryo UI"/>
                <a:cs typeface="Meiryo UI"/>
              </a:rPr>
              <a:t>登録済アドレスか確認</a:t>
            </a:r>
            <a:endParaRPr sz="1050">
              <a:latin typeface="Meiryo UI"/>
              <a:cs typeface="Meiryo UI"/>
            </a:endParaRPr>
          </a:p>
        </p:txBody>
      </p:sp>
      <p:grpSp>
        <p:nvGrpSpPr>
          <p:cNvPr id="58" name="object 58"/>
          <p:cNvGrpSpPr/>
          <p:nvPr/>
        </p:nvGrpSpPr>
        <p:grpSpPr>
          <a:xfrm>
            <a:off x="6089903" y="4101847"/>
            <a:ext cx="1963420" cy="1710689"/>
            <a:chOff x="4946903" y="4101846"/>
            <a:chExt cx="1963420" cy="1710689"/>
          </a:xfrm>
        </p:grpSpPr>
        <p:sp>
          <p:nvSpPr>
            <p:cNvPr id="59" name="object 59"/>
            <p:cNvSpPr/>
            <p:nvPr/>
          </p:nvSpPr>
          <p:spPr>
            <a:xfrm>
              <a:off x="5802883" y="4101846"/>
              <a:ext cx="86995" cy="381635"/>
            </a:xfrm>
            <a:custGeom>
              <a:avLst/>
              <a:gdLst/>
              <a:ahLst/>
              <a:cxnLst/>
              <a:rect l="l" t="t" r="r" b="b"/>
              <a:pathLst>
                <a:path w="86995" h="381635">
                  <a:moveTo>
                    <a:pt x="0" y="295274"/>
                  </a:moveTo>
                  <a:lnTo>
                    <a:pt x="42417" y="381253"/>
                  </a:lnTo>
                  <a:lnTo>
                    <a:pt x="78582" y="309879"/>
                  </a:lnTo>
                  <a:lnTo>
                    <a:pt x="57150" y="309879"/>
                  </a:lnTo>
                  <a:lnTo>
                    <a:pt x="28575" y="309625"/>
                  </a:lnTo>
                  <a:lnTo>
                    <a:pt x="28658" y="295444"/>
                  </a:lnTo>
                  <a:lnTo>
                    <a:pt x="0" y="295274"/>
                  </a:lnTo>
                  <a:close/>
                </a:path>
                <a:path w="86995" h="381635">
                  <a:moveTo>
                    <a:pt x="28658" y="295444"/>
                  </a:moveTo>
                  <a:lnTo>
                    <a:pt x="28575" y="309625"/>
                  </a:lnTo>
                  <a:lnTo>
                    <a:pt x="57150" y="309879"/>
                  </a:lnTo>
                  <a:lnTo>
                    <a:pt x="57233" y="295614"/>
                  </a:lnTo>
                  <a:lnTo>
                    <a:pt x="28658" y="295444"/>
                  </a:lnTo>
                  <a:close/>
                </a:path>
                <a:path w="86995" h="381635">
                  <a:moveTo>
                    <a:pt x="57233" y="295614"/>
                  </a:moveTo>
                  <a:lnTo>
                    <a:pt x="57150" y="309879"/>
                  </a:lnTo>
                  <a:lnTo>
                    <a:pt x="78582" y="309879"/>
                  </a:lnTo>
                  <a:lnTo>
                    <a:pt x="85725" y="295782"/>
                  </a:lnTo>
                  <a:lnTo>
                    <a:pt x="57233" y="295614"/>
                  </a:lnTo>
                  <a:close/>
                </a:path>
                <a:path w="86995" h="381635">
                  <a:moveTo>
                    <a:pt x="29888" y="85640"/>
                  </a:moveTo>
                  <a:lnTo>
                    <a:pt x="28658" y="295444"/>
                  </a:lnTo>
                  <a:lnTo>
                    <a:pt x="57233" y="295614"/>
                  </a:lnTo>
                  <a:lnTo>
                    <a:pt x="58463" y="85809"/>
                  </a:lnTo>
                  <a:lnTo>
                    <a:pt x="29888" y="85640"/>
                  </a:lnTo>
                  <a:close/>
                </a:path>
                <a:path w="86995" h="381635">
                  <a:moveTo>
                    <a:pt x="79811" y="71373"/>
                  </a:moveTo>
                  <a:lnTo>
                    <a:pt x="29971" y="71373"/>
                  </a:lnTo>
                  <a:lnTo>
                    <a:pt x="58546" y="71500"/>
                  </a:lnTo>
                  <a:lnTo>
                    <a:pt x="58463" y="85809"/>
                  </a:lnTo>
                  <a:lnTo>
                    <a:pt x="86994" y="85978"/>
                  </a:lnTo>
                  <a:lnTo>
                    <a:pt x="79811" y="71373"/>
                  </a:lnTo>
                  <a:close/>
                </a:path>
                <a:path w="86995" h="381635">
                  <a:moveTo>
                    <a:pt x="29971" y="71373"/>
                  </a:moveTo>
                  <a:lnTo>
                    <a:pt x="29888" y="85640"/>
                  </a:lnTo>
                  <a:lnTo>
                    <a:pt x="58463" y="85809"/>
                  </a:lnTo>
                  <a:lnTo>
                    <a:pt x="58546" y="71500"/>
                  </a:lnTo>
                  <a:lnTo>
                    <a:pt x="29971" y="71373"/>
                  </a:lnTo>
                  <a:close/>
                </a:path>
                <a:path w="86995" h="381635">
                  <a:moveTo>
                    <a:pt x="44703" y="0"/>
                  </a:moveTo>
                  <a:lnTo>
                    <a:pt x="1269" y="85470"/>
                  </a:lnTo>
                  <a:lnTo>
                    <a:pt x="29888" y="85640"/>
                  </a:lnTo>
                  <a:lnTo>
                    <a:pt x="29971" y="71373"/>
                  </a:lnTo>
                  <a:lnTo>
                    <a:pt x="79811" y="71373"/>
                  </a:lnTo>
                  <a:lnTo>
                    <a:pt x="44703" y="0"/>
                  </a:lnTo>
                  <a:close/>
                </a:path>
              </a:pathLst>
            </a:custGeom>
            <a:solidFill>
              <a:srgbClr val="000000"/>
            </a:solidFill>
          </p:spPr>
          <p:txBody>
            <a:bodyPr wrap="square" lIns="0" tIns="0" rIns="0" bIns="0" rtlCol="0"/>
            <a:lstStyle/>
            <a:p>
              <a:endParaRPr/>
            </a:p>
          </p:txBody>
        </p:sp>
        <p:pic>
          <p:nvPicPr>
            <p:cNvPr id="60" name="object 60"/>
            <p:cNvPicPr/>
            <p:nvPr/>
          </p:nvPicPr>
          <p:blipFill>
            <a:blip r:embed="rId14" cstate="print"/>
            <a:stretch>
              <a:fillRect/>
            </a:stretch>
          </p:blipFill>
          <p:spPr>
            <a:xfrm>
              <a:off x="4946903" y="5495544"/>
              <a:ext cx="297179" cy="295656"/>
            </a:xfrm>
            <a:prstGeom prst="rect">
              <a:avLst/>
            </a:prstGeom>
          </p:spPr>
        </p:pic>
        <p:sp>
          <p:nvSpPr>
            <p:cNvPr id="61" name="object 61"/>
            <p:cNvSpPr/>
            <p:nvPr/>
          </p:nvSpPr>
          <p:spPr>
            <a:xfrm>
              <a:off x="5091048" y="4674108"/>
              <a:ext cx="563245" cy="824865"/>
            </a:xfrm>
            <a:custGeom>
              <a:avLst/>
              <a:gdLst/>
              <a:ahLst/>
              <a:cxnLst/>
              <a:rect l="l" t="t" r="r" b="b"/>
              <a:pathLst>
                <a:path w="563245" h="824864">
                  <a:moveTo>
                    <a:pt x="515038" y="59468"/>
                  </a:moveTo>
                  <a:lnTo>
                    <a:pt x="0" y="817372"/>
                  </a:lnTo>
                  <a:lnTo>
                    <a:pt x="10413" y="824484"/>
                  </a:lnTo>
                  <a:lnTo>
                    <a:pt x="525613" y="66652"/>
                  </a:lnTo>
                  <a:lnTo>
                    <a:pt x="515038" y="59468"/>
                  </a:lnTo>
                  <a:close/>
                </a:path>
                <a:path w="563245" h="824864">
                  <a:moveTo>
                    <a:pt x="556627" y="48895"/>
                  </a:moveTo>
                  <a:lnTo>
                    <a:pt x="522224" y="48895"/>
                  </a:lnTo>
                  <a:lnTo>
                    <a:pt x="532764" y="56134"/>
                  </a:lnTo>
                  <a:lnTo>
                    <a:pt x="525613" y="66652"/>
                  </a:lnTo>
                  <a:lnTo>
                    <a:pt x="551814" y="84455"/>
                  </a:lnTo>
                  <a:lnTo>
                    <a:pt x="556627" y="48895"/>
                  </a:lnTo>
                  <a:close/>
                </a:path>
                <a:path w="563245" h="824864">
                  <a:moveTo>
                    <a:pt x="522224" y="48895"/>
                  </a:moveTo>
                  <a:lnTo>
                    <a:pt x="515038" y="59468"/>
                  </a:lnTo>
                  <a:lnTo>
                    <a:pt x="525613" y="66652"/>
                  </a:lnTo>
                  <a:lnTo>
                    <a:pt x="532764" y="56134"/>
                  </a:lnTo>
                  <a:lnTo>
                    <a:pt x="522224" y="48895"/>
                  </a:lnTo>
                  <a:close/>
                </a:path>
                <a:path w="563245" h="824864">
                  <a:moveTo>
                    <a:pt x="563245" y="0"/>
                  </a:moveTo>
                  <a:lnTo>
                    <a:pt x="488823" y="41656"/>
                  </a:lnTo>
                  <a:lnTo>
                    <a:pt x="515038" y="59468"/>
                  </a:lnTo>
                  <a:lnTo>
                    <a:pt x="522224" y="48895"/>
                  </a:lnTo>
                  <a:lnTo>
                    <a:pt x="556627" y="48895"/>
                  </a:lnTo>
                  <a:lnTo>
                    <a:pt x="563245" y="0"/>
                  </a:lnTo>
                  <a:close/>
                </a:path>
              </a:pathLst>
            </a:custGeom>
            <a:solidFill>
              <a:srgbClr val="000000"/>
            </a:solidFill>
          </p:spPr>
          <p:txBody>
            <a:bodyPr wrap="square" lIns="0" tIns="0" rIns="0" bIns="0" rtlCol="0"/>
            <a:lstStyle/>
            <a:p>
              <a:endParaRPr/>
            </a:p>
          </p:txBody>
        </p:sp>
        <p:pic>
          <p:nvPicPr>
            <p:cNvPr id="62" name="object 62"/>
            <p:cNvPicPr/>
            <p:nvPr/>
          </p:nvPicPr>
          <p:blipFill>
            <a:blip r:embed="rId14" cstate="print"/>
            <a:stretch>
              <a:fillRect/>
            </a:stretch>
          </p:blipFill>
          <p:spPr>
            <a:xfrm>
              <a:off x="6614159" y="5516880"/>
              <a:ext cx="295655" cy="295656"/>
            </a:xfrm>
            <a:prstGeom prst="rect">
              <a:avLst/>
            </a:prstGeom>
          </p:spPr>
        </p:pic>
        <p:sp>
          <p:nvSpPr>
            <p:cNvPr id="63" name="object 63"/>
            <p:cNvSpPr/>
            <p:nvPr/>
          </p:nvSpPr>
          <p:spPr>
            <a:xfrm>
              <a:off x="6031737" y="4669917"/>
              <a:ext cx="729615" cy="846455"/>
            </a:xfrm>
            <a:custGeom>
              <a:avLst/>
              <a:gdLst/>
              <a:ahLst/>
              <a:cxnLst/>
              <a:rect l="l" t="t" r="r" b="b"/>
              <a:pathLst>
                <a:path w="729615" h="846454">
                  <a:moveTo>
                    <a:pt x="675082" y="792360"/>
                  </a:moveTo>
                  <a:lnTo>
                    <a:pt x="651002" y="813053"/>
                  </a:lnTo>
                  <a:lnTo>
                    <a:pt x="729614" y="845946"/>
                  </a:lnTo>
                  <a:lnTo>
                    <a:pt x="718528" y="802004"/>
                  </a:lnTo>
                  <a:lnTo>
                    <a:pt x="683387" y="802004"/>
                  </a:lnTo>
                  <a:lnTo>
                    <a:pt x="675082" y="792360"/>
                  </a:lnTo>
                  <a:close/>
                </a:path>
                <a:path w="729615" h="846454">
                  <a:moveTo>
                    <a:pt x="684643" y="784144"/>
                  </a:moveTo>
                  <a:lnTo>
                    <a:pt x="675082" y="792360"/>
                  </a:lnTo>
                  <a:lnTo>
                    <a:pt x="683387" y="802004"/>
                  </a:lnTo>
                  <a:lnTo>
                    <a:pt x="692912" y="793749"/>
                  </a:lnTo>
                  <a:lnTo>
                    <a:pt x="684643" y="784144"/>
                  </a:lnTo>
                  <a:close/>
                </a:path>
                <a:path w="729615" h="846454">
                  <a:moveTo>
                    <a:pt x="708787" y="763396"/>
                  </a:moveTo>
                  <a:lnTo>
                    <a:pt x="684643" y="784144"/>
                  </a:lnTo>
                  <a:lnTo>
                    <a:pt x="692912" y="793749"/>
                  </a:lnTo>
                  <a:lnTo>
                    <a:pt x="683387" y="802004"/>
                  </a:lnTo>
                  <a:lnTo>
                    <a:pt x="718528" y="802004"/>
                  </a:lnTo>
                  <a:lnTo>
                    <a:pt x="708787" y="763396"/>
                  </a:lnTo>
                  <a:close/>
                </a:path>
                <a:path w="729615" h="846454">
                  <a:moveTo>
                    <a:pt x="9651" y="0"/>
                  </a:moveTo>
                  <a:lnTo>
                    <a:pt x="0" y="8381"/>
                  </a:lnTo>
                  <a:lnTo>
                    <a:pt x="675082" y="792360"/>
                  </a:lnTo>
                  <a:lnTo>
                    <a:pt x="684643" y="784144"/>
                  </a:lnTo>
                  <a:lnTo>
                    <a:pt x="9651" y="0"/>
                  </a:lnTo>
                  <a:close/>
                </a:path>
              </a:pathLst>
            </a:custGeom>
            <a:solidFill>
              <a:srgbClr val="000000"/>
            </a:solidFill>
          </p:spPr>
          <p:txBody>
            <a:bodyPr wrap="square" lIns="0" tIns="0" rIns="0" bIns="0" rtlCol="0"/>
            <a:lstStyle/>
            <a:p>
              <a:endParaRPr/>
            </a:p>
          </p:txBody>
        </p:sp>
        <p:sp>
          <p:nvSpPr>
            <p:cNvPr id="64" name="object 64"/>
            <p:cNvSpPr/>
            <p:nvPr/>
          </p:nvSpPr>
          <p:spPr>
            <a:xfrm>
              <a:off x="5348223" y="5537200"/>
              <a:ext cx="1350645" cy="85725"/>
            </a:xfrm>
            <a:custGeom>
              <a:avLst/>
              <a:gdLst/>
              <a:ahLst/>
              <a:cxnLst/>
              <a:rect l="l" t="t" r="r" b="b"/>
              <a:pathLst>
                <a:path w="1350645" h="85725">
                  <a:moveTo>
                    <a:pt x="508" y="10287"/>
                  </a:moveTo>
                  <a:lnTo>
                    <a:pt x="0" y="38862"/>
                  </a:lnTo>
                  <a:lnTo>
                    <a:pt x="114300" y="40512"/>
                  </a:lnTo>
                  <a:lnTo>
                    <a:pt x="114808" y="11937"/>
                  </a:lnTo>
                  <a:lnTo>
                    <a:pt x="508" y="10287"/>
                  </a:lnTo>
                  <a:close/>
                </a:path>
                <a:path w="1350645" h="85725">
                  <a:moveTo>
                    <a:pt x="200405" y="13208"/>
                  </a:moveTo>
                  <a:lnTo>
                    <a:pt x="200025" y="41783"/>
                  </a:lnTo>
                  <a:lnTo>
                    <a:pt x="314325" y="43434"/>
                  </a:lnTo>
                  <a:lnTo>
                    <a:pt x="314705" y="14859"/>
                  </a:lnTo>
                  <a:lnTo>
                    <a:pt x="200405" y="13208"/>
                  </a:lnTo>
                  <a:close/>
                </a:path>
                <a:path w="1350645" h="85725">
                  <a:moveTo>
                    <a:pt x="400430" y="16128"/>
                  </a:moveTo>
                  <a:lnTo>
                    <a:pt x="400050" y="44703"/>
                  </a:lnTo>
                  <a:lnTo>
                    <a:pt x="514350" y="46355"/>
                  </a:lnTo>
                  <a:lnTo>
                    <a:pt x="514730" y="17780"/>
                  </a:lnTo>
                  <a:lnTo>
                    <a:pt x="400430" y="16128"/>
                  </a:lnTo>
                  <a:close/>
                </a:path>
                <a:path w="1350645" h="85725">
                  <a:moveTo>
                    <a:pt x="600455" y="18922"/>
                  </a:moveTo>
                  <a:lnTo>
                    <a:pt x="600075" y="47497"/>
                  </a:lnTo>
                  <a:lnTo>
                    <a:pt x="714375" y="49149"/>
                  </a:lnTo>
                  <a:lnTo>
                    <a:pt x="714755" y="20574"/>
                  </a:lnTo>
                  <a:lnTo>
                    <a:pt x="600455" y="18922"/>
                  </a:lnTo>
                  <a:close/>
                </a:path>
                <a:path w="1350645" h="85725">
                  <a:moveTo>
                    <a:pt x="800480" y="21843"/>
                  </a:moveTo>
                  <a:lnTo>
                    <a:pt x="800100" y="50418"/>
                  </a:lnTo>
                  <a:lnTo>
                    <a:pt x="914400" y="52057"/>
                  </a:lnTo>
                  <a:lnTo>
                    <a:pt x="914780" y="23494"/>
                  </a:lnTo>
                  <a:lnTo>
                    <a:pt x="800480" y="21843"/>
                  </a:lnTo>
                  <a:close/>
                </a:path>
                <a:path w="1350645" h="85725">
                  <a:moveTo>
                    <a:pt x="1000505" y="24765"/>
                  </a:moveTo>
                  <a:lnTo>
                    <a:pt x="1000125" y="53289"/>
                  </a:lnTo>
                  <a:lnTo>
                    <a:pt x="1114298" y="54940"/>
                  </a:lnTo>
                  <a:lnTo>
                    <a:pt x="1114805" y="26415"/>
                  </a:lnTo>
                  <a:lnTo>
                    <a:pt x="1000505" y="24765"/>
                  </a:lnTo>
                  <a:close/>
                </a:path>
                <a:path w="1350645" h="85725">
                  <a:moveTo>
                    <a:pt x="1265427" y="0"/>
                  </a:moveTo>
                  <a:lnTo>
                    <a:pt x="1265005" y="28494"/>
                  </a:lnTo>
                  <a:lnTo>
                    <a:pt x="1279271" y="28702"/>
                  </a:lnTo>
                  <a:lnTo>
                    <a:pt x="1278890" y="57302"/>
                  </a:lnTo>
                  <a:lnTo>
                    <a:pt x="1264578" y="57302"/>
                  </a:lnTo>
                  <a:lnTo>
                    <a:pt x="1264157" y="85661"/>
                  </a:lnTo>
                  <a:lnTo>
                    <a:pt x="1323041" y="57302"/>
                  </a:lnTo>
                  <a:lnTo>
                    <a:pt x="1278890" y="57302"/>
                  </a:lnTo>
                  <a:lnTo>
                    <a:pt x="1264581" y="57097"/>
                  </a:lnTo>
                  <a:lnTo>
                    <a:pt x="1323466" y="57097"/>
                  </a:lnTo>
                  <a:lnTo>
                    <a:pt x="1350518" y="44068"/>
                  </a:lnTo>
                  <a:lnTo>
                    <a:pt x="1265427" y="0"/>
                  </a:lnTo>
                  <a:close/>
                </a:path>
                <a:path w="1350645" h="85725">
                  <a:moveTo>
                    <a:pt x="1265005" y="28494"/>
                  </a:moveTo>
                  <a:lnTo>
                    <a:pt x="1264581" y="57097"/>
                  </a:lnTo>
                  <a:lnTo>
                    <a:pt x="1278890" y="57302"/>
                  </a:lnTo>
                  <a:lnTo>
                    <a:pt x="1279271" y="28702"/>
                  </a:lnTo>
                  <a:lnTo>
                    <a:pt x="1265005" y="28494"/>
                  </a:lnTo>
                  <a:close/>
                </a:path>
                <a:path w="1350645" h="85725">
                  <a:moveTo>
                    <a:pt x="1200530" y="27559"/>
                  </a:moveTo>
                  <a:lnTo>
                    <a:pt x="1200023" y="56172"/>
                  </a:lnTo>
                  <a:lnTo>
                    <a:pt x="1264581" y="57097"/>
                  </a:lnTo>
                  <a:lnTo>
                    <a:pt x="1265005" y="28494"/>
                  </a:lnTo>
                  <a:lnTo>
                    <a:pt x="1200530" y="27559"/>
                  </a:lnTo>
                  <a:close/>
                </a:path>
              </a:pathLst>
            </a:custGeom>
            <a:solidFill>
              <a:srgbClr val="919191"/>
            </a:solidFill>
          </p:spPr>
          <p:txBody>
            <a:bodyPr wrap="square" lIns="0" tIns="0" rIns="0" bIns="0" rtlCol="0"/>
            <a:lstStyle/>
            <a:p>
              <a:endParaRPr/>
            </a:p>
          </p:txBody>
        </p:sp>
      </p:grpSp>
      <p:sp>
        <p:nvSpPr>
          <p:cNvPr id="65" name="object 65"/>
          <p:cNvSpPr txBox="1"/>
          <p:nvPr/>
        </p:nvSpPr>
        <p:spPr>
          <a:xfrm>
            <a:off x="6989954" y="5318505"/>
            <a:ext cx="28130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移転</a:t>
            </a:r>
            <a:endParaRPr sz="1050">
              <a:latin typeface="Meiryo UI"/>
              <a:cs typeface="Meiryo UI"/>
            </a:endParaRPr>
          </a:p>
        </p:txBody>
      </p:sp>
      <p:grpSp>
        <p:nvGrpSpPr>
          <p:cNvPr id="66" name="object 66"/>
          <p:cNvGrpSpPr/>
          <p:nvPr/>
        </p:nvGrpSpPr>
        <p:grpSpPr>
          <a:xfrm>
            <a:off x="5949061" y="4339463"/>
            <a:ext cx="1411605" cy="1522730"/>
            <a:chOff x="4806060" y="4339463"/>
            <a:chExt cx="1411605" cy="1522730"/>
          </a:xfrm>
        </p:grpSpPr>
        <p:sp>
          <p:nvSpPr>
            <p:cNvPr id="67" name="object 67"/>
            <p:cNvSpPr/>
            <p:nvPr/>
          </p:nvSpPr>
          <p:spPr>
            <a:xfrm>
              <a:off x="4806060" y="4339463"/>
              <a:ext cx="1411605" cy="1522730"/>
            </a:xfrm>
            <a:custGeom>
              <a:avLst/>
              <a:gdLst/>
              <a:ahLst/>
              <a:cxnLst/>
              <a:rect l="l" t="t" r="r" b="b"/>
              <a:pathLst>
                <a:path w="1411604" h="1522729">
                  <a:moveTo>
                    <a:pt x="964946" y="0"/>
                  </a:moveTo>
                  <a:lnTo>
                    <a:pt x="0" y="1147445"/>
                  </a:lnTo>
                  <a:lnTo>
                    <a:pt x="446277" y="1522691"/>
                  </a:lnTo>
                  <a:lnTo>
                    <a:pt x="1411097" y="375157"/>
                  </a:lnTo>
                  <a:lnTo>
                    <a:pt x="964946" y="0"/>
                  </a:lnTo>
                  <a:close/>
                </a:path>
              </a:pathLst>
            </a:custGeom>
            <a:solidFill>
              <a:srgbClr val="FF0000">
                <a:alpha val="10978"/>
              </a:srgbClr>
            </a:solidFill>
          </p:spPr>
          <p:txBody>
            <a:bodyPr wrap="square" lIns="0" tIns="0" rIns="0" bIns="0" rtlCol="0"/>
            <a:lstStyle/>
            <a:p>
              <a:endParaRPr/>
            </a:p>
          </p:txBody>
        </p:sp>
        <p:pic>
          <p:nvPicPr>
            <p:cNvPr id="68" name="object 68"/>
            <p:cNvPicPr/>
            <p:nvPr/>
          </p:nvPicPr>
          <p:blipFill>
            <a:blip r:embed="rId15" cstate="print"/>
            <a:stretch>
              <a:fillRect/>
            </a:stretch>
          </p:blipFill>
          <p:spPr>
            <a:xfrm>
              <a:off x="5265881" y="5333248"/>
              <a:ext cx="196274" cy="153631"/>
            </a:xfrm>
            <a:prstGeom prst="rect">
              <a:avLst/>
            </a:prstGeom>
          </p:spPr>
        </p:pic>
      </p:grpSp>
      <p:sp>
        <p:nvSpPr>
          <p:cNvPr id="69" name="object 69"/>
          <p:cNvSpPr txBox="1"/>
          <p:nvPr/>
        </p:nvSpPr>
        <p:spPr>
          <a:xfrm>
            <a:off x="6422897" y="5830925"/>
            <a:ext cx="1993264" cy="175048"/>
          </a:xfrm>
          <a:prstGeom prst="rect">
            <a:avLst/>
          </a:prstGeom>
        </p:spPr>
        <p:txBody>
          <a:bodyPr vert="horz" wrap="square" lIns="0" tIns="13335" rIns="0" bIns="0" rtlCol="0">
            <a:spAutoFit/>
          </a:bodyPr>
          <a:lstStyle/>
          <a:p>
            <a:pPr marL="12700">
              <a:spcBef>
                <a:spcPts val="105"/>
              </a:spcBef>
            </a:pPr>
            <a:r>
              <a:rPr sz="1050" spc="-20" dirty="0">
                <a:latin typeface="Meiryo UI"/>
                <a:cs typeface="Meiryo UI"/>
              </a:rPr>
              <a:t>※公表資料等からアクセンチュア作成</a:t>
            </a:r>
            <a:endParaRPr sz="1050">
              <a:latin typeface="Meiryo UI"/>
              <a:cs typeface="Meiryo UI"/>
            </a:endParaRPr>
          </a:p>
        </p:txBody>
      </p:sp>
      <p:grpSp>
        <p:nvGrpSpPr>
          <p:cNvPr id="70" name="object 70"/>
          <p:cNvGrpSpPr/>
          <p:nvPr/>
        </p:nvGrpSpPr>
        <p:grpSpPr>
          <a:xfrm>
            <a:off x="6773068" y="3706859"/>
            <a:ext cx="338455" cy="1126490"/>
            <a:chOff x="5630067" y="3706859"/>
            <a:chExt cx="338455" cy="1126490"/>
          </a:xfrm>
        </p:grpSpPr>
        <p:sp>
          <p:nvSpPr>
            <p:cNvPr id="71" name="object 71"/>
            <p:cNvSpPr/>
            <p:nvPr/>
          </p:nvSpPr>
          <p:spPr>
            <a:xfrm>
              <a:off x="5630062" y="3706863"/>
              <a:ext cx="338455" cy="1126490"/>
            </a:xfrm>
            <a:custGeom>
              <a:avLst/>
              <a:gdLst/>
              <a:ahLst/>
              <a:cxnLst/>
              <a:rect l="l" t="t" r="r" b="b"/>
              <a:pathLst>
                <a:path w="338454" h="1126489">
                  <a:moveTo>
                    <a:pt x="192303" y="924407"/>
                  </a:moveTo>
                  <a:lnTo>
                    <a:pt x="141071" y="924407"/>
                  </a:lnTo>
                  <a:lnTo>
                    <a:pt x="141071" y="940231"/>
                  </a:lnTo>
                  <a:lnTo>
                    <a:pt x="192303" y="940231"/>
                  </a:lnTo>
                  <a:lnTo>
                    <a:pt x="192303" y="924407"/>
                  </a:lnTo>
                  <a:close/>
                </a:path>
                <a:path w="338454" h="1126489">
                  <a:moveTo>
                    <a:pt x="290842" y="1051001"/>
                  </a:moveTo>
                  <a:lnTo>
                    <a:pt x="141071" y="1051001"/>
                  </a:lnTo>
                  <a:lnTo>
                    <a:pt x="141071" y="1066825"/>
                  </a:lnTo>
                  <a:lnTo>
                    <a:pt x="290842" y="1066838"/>
                  </a:lnTo>
                  <a:lnTo>
                    <a:pt x="290842" y="1051001"/>
                  </a:lnTo>
                  <a:close/>
                </a:path>
                <a:path w="338454" h="1126489">
                  <a:moveTo>
                    <a:pt x="290842" y="1019352"/>
                  </a:moveTo>
                  <a:lnTo>
                    <a:pt x="141071" y="1019352"/>
                  </a:lnTo>
                  <a:lnTo>
                    <a:pt x="141071" y="1035177"/>
                  </a:lnTo>
                  <a:lnTo>
                    <a:pt x="290842" y="1035177"/>
                  </a:lnTo>
                  <a:lnTo>
                    <a:pt x="290842" y="1019352"/>
                  </a:lnTo>
                  <a:close/>
                </a:path>
                <a:path w="338454" h="1126489">
                  <a:moveTo>
                    <a:pt x="290842" y="987704"/>
                  </a:moveTo>
                  <a:lnTo>
                    <a:pt x="141071" y="987704"/>
                  </a:lnTo>
                  <a:lnTo>
                    <a:pt x="141071" y="1003528"/>
                  </a:lnTo>
                  <a:lnTo>
                    <a:pt x="290842" y="1003528"/>
                  </a:lnTo>
                  <a:lnTo>
                    <a:pt x="290842" y="987704"/>
                  </a:lnTo>
                  <a:close/>
                </a:path>
                <a:path w="338454" h="1126489">
                  <a:moveTo>
                    <a:pt x="290842" y="956056"/>
                  </a:moveTo>
                  <a:lnTo>
                    <a:pt x="141071" y="956056"/>
                  </a:lnTo>
                  <a:lnTo>
                    <a:pt x="141071" y="971880"/>
                  </a:lnTo>
                  <a:lnTo>
                    <a:pt x="290842" y="971880"/>
                  </a:lnTo>
                  <a:lnTo>
                    <a:pt x="290842" y="956056"/>
                  </a:lnTo>
                  <a:close/>
                </a:path>
                <a:path w="338454" h="1126489">
                  <a:moveTo>
                    <a:pt x="317868" y="28702"/>
                  </a:moveTo>
                  <a:lnTo>
                    <a:pt x="274231" y="9080"/>
                  </a:lnTo>
                  <a:lnTo>
                    <a:pt x="217754" y="0"/>
                  </a:lnTo>
                  <a:lnTo>
                    <a:pt x="161290" y="9080"/>
                  </a:lnTo>
                  <a:lnTo>
                    <a:pt x="110109" y="32092"/>
                  </a:lnTo>
                  <a:lnTo>
                    <a:pt x="65963" y="62725"/>
                  </a:lnTo>
                  <a:lnTo>
                    <a:pt x="30607" y="94627"/>
                  </a:lnTo>
                  <a:lnTo>
                    <a:pt x="1282" y="129425"/>
                  </a:lnTo>
                  <a:lnTo>
                    <a:pt x="0" y="138036"/>
                  </a:lnTo>
                  <a:lnTo>
                    <a:pt x="1879" y="146532"/>
                  </a:lnTo>
                  <a:lnTo>
                    <a:pt x="31902" y="178295"/>
                  </a:lnTo>
                  <a:lnTo>
                    <a:pt x="67221" y="206540"/>
                  </a:lnTo>
                  <a:lnTo>
                    <a:pt x="111125" y="233438"/>
                  </a:lnTo>
                  <a:lnTo>
                    <a:pt x="112560" y="234010"/>
                  </a:lnTo>
                  <a:lnTo>
                    <a:pt x="138963" y="207606"/>
                  </a:lnTo>
                  <a:lnTo>
                    <a:pt x="109982" y="192582"/>
                  </a:lnTo>
                  <a:lnTo>
                    <a:pt x="81457" y="173570"/>
                  </a:lnTo>
                  <a:lnTo>
                    <a:pt x="57238" y="154165"/>
                  </a:lnTo>
                  <a:lnTo>
                    <a:pt x="38481" y="136740"/>
                  </a:lnTo>
                  <a:lnTo>
                    <a:pt x="48082" y="126314"/>
                  </a:lnTo>
                  <a:lnTo>
                    <a:pt x="79438" y="96901"/>
                  </a:lnTo>
                  <a:lnTo>
                    <a:pt x="121881" y="66332"/>
                  </a:lnTo>
                  <a:lnTo>
                    <a:pt x="137109" y="57746"/>
                  </a:lnTo>
                  <a:lnTo>
                    <a:pt x="115125" y="94056"/>
                  </a:lnTo>
                  <a:lnTo>
                    <a:pt x="108712" y="134493"/>
                  </a:lnTo>
                  <a:lnTo>
                    <a:pt x="117729" y="174421"/>
                  </a:lnTo>
                  <a:lnTo>
                    <a:pt x="140106" y="206463"/>
                  </a:lnTo>
                  <a:lnTo>
                    <a:pt x="155409" y="191160"/>
                  </a:lnTo>
                  <a:lnTo>
                    <a:pt x="137452" y="164592"/>
                  </a:lnTo>
                  <a:lnTo>
                    <a:pt x="130568" y="130746"/>
                  </a:lnTo>
                  <a:lnTo>
                    <a:pt x="137452" y="96901"/>
                  </a:lnTo>
                  <a:lnTo>
                    <a:pt x="156184" y="69189"/>
                  </a:lnTo>
                  <a:lnTo>
                    <a:pt x="173126" y="57746"/>
                  </a:lnTo>
                  <a:lnTo>
                    <a:pt x="183908" y="50457"/>
                  </a:lnTo>
                  <a:lnTo>
                    <a:pt x="217754" y="43586"/>
                  </a:lnTo>
                  <a:lnTo>
                    <a:pt x="251612" y="50457"/>
                  </a:lnTo>
                  <a:lnTo>
                    <a:pt x="278168" y="68402"/>
                  </a:lnTo>
                  <a:lnTo>
                    <a:pt x="302983" y="43586"/>
                  </a:lnTo>
                  <a:lnTo>
                    <a:pt x="317868" y="28702"/>
                  </a:lnTo>
                  <a:close/>
                </a:path>
                <a:path w="338454" h="1126489">
                  <a:moveTo>
                    <a:pt x="338150" y="896708"/>
                  </a:moveTo>
                  <a:lnTo>
                    <a:pt x="333667" y="892759"/>
                  </a:lnTo>
                  <a:lnTo>
                    <a:pt x="314502" y="875830"/>
                  </a:lnTo>
                  <a:lnTo>
                    <a:pt x="314502" y="916495"/>
                  </a:lnTo>
                  <a:lnTo>
                    <a:pt x="314502" y="1102436"/>
                  </a:lnTo>
                  <a:lnTo>
                    <a:pt x="117424" y="1102436"/>
                  </a:lnTo>
                  <a:lnTo>
                    <a:pt x="117424" y="833412"/>
                  </a:lnTo>
                  <a:lnTo>
                    <a:pt x="215963" y="833412"/>
                  </a:lnTo>
                  <a:lnTo>
                    <a:pt x="215963" y="916495"/>
                  </a:lnTo>
                  <a:lnTo>
                    <a:pt x="314502" y="916495"/>
                  </a:lnTo>
                  <a:lnTo>
                    <a:pt x="314502" y="875830"/>
                  </a:lnTo>
                  <a:lnTo>
                    <a:pt x="288874" y="853198"/>
                  </a:lnTo>
                  <a:lnTo>
                    <a:pt x="288874" y="892759"/>
                  </a:lnTo>
                  <a:lnTo>
                    <a:pt x="239610" y="892759"/>
                  </a:lnTo>
                  <a:lnTo>
                    <a:pt x="239610" y="843305"/>
                  </a:lnTo>
                  <a:lnTo>
                    <a:pt x="288874" y="892759"/>
                  </a:lnTo>
                  <a:lnTo>
                    <a:pt x="288874" y="853198"/>
                  </a:lnTo>
                  <a:lnTo>
                    <a:pt x="277685" y="843305"/>
                  </a:lnTo>
                  <a:lnTo>
                    <a:pt x="266484" y="833412"/>
                  </a:lnTo>
                  <a:lnTo>
                    <a:pt x="239610" y="809675"/>
                  </a:lnTo>
                  <a:lnTo>
                    <a:pt x="93764" y="809675"/>
                  </a:lnTo>
                  <a:lnTo>
                    <a:pt x="93764" y="1126172"/>
                  </a:lnTo>
                  <a:lnTo>
                    <a:pt x="338150" y="1126172"/>
                  </a:lnTo>
                  <a:lnTo>
                    <a:pt x="338150" y="1102436"/>
                  </a:lnTo>
                  <a:lnTo>
                    <a:pt x="338150" y="896708"/>
                  </a:lnTo>
                  <a:close/>
                </a:path>
              </a:pathLst>
            </a:custGeom>
            <a:solidFill>
              <a:srgbClr val="000000"/>
            </a:solidFill>
          </p:spPr>
          <p:txBody>
            <a:bodyPr wrap="square" lIns="0" tIns="0" rIns="0" bIns="0" rtlCol="0"/>
            <a:lstStyle/>
            <a:p>
              <a:endParaRPr/>
            </a:p>
          </p:txBody>
        </p:sp>
        <p:pic>
          <p:nvPicPr>
            <p:cNvPr id="72" name="object 72"/>
            <p:cNvPicPr/>
            <p:nvPr/>
          </p:nvPicPr>
          <p:blipFill>
            <a:blip r:embed="rId16" cstate="print"/>
            <a:stretch>
              <a:fillRect/>
            </a:stretch>
          </p:blipFill>
          <p:spPr>
            <a:xfrm>
              <a:off x="5793337" y="3783125"/>
              <a:ext cx="91860" cy="91849"/>
            </a:xfrm>
            <a:prstGeom prst="rect">
              <a:avLst/>
            </a:prstGeom>
          </p:spPr>
        </p:pic>
      </p:grpSp>
      <p:sp>
        <p:nvSpPr>
          <p:cNvPr id="73" name="object 73"/>
          <p:cNvSpPr txBox="1"/>
          <p:nvPr/>
        </p:nvSpPr>
        <p:spPr>
          <a:xfrm>
            <a:off x="5783834" y="5583427"/>
            <a:ext cx="317500" cy="175048"/>
          </a:xfrm>
          <a:prstGeom prst="rect">
            <a:avLst/>
          </a:prstGeom>
        </p:spPr>
        <p:txBody>
          <a:bodyPr vert="horz" wrap="square" lIns="0" tIns="13335" rIns="0" bIns="0" rtlCol="0">
            <a:spAutoFit/>
          </a:bodyPr>
          <a:lstStyle/>
          <a:p>
            <a:pPr>
              <a:spcBef>
                <a:spcPts val="105"/>
              </a:spcBef>
            </a:pPr>
            <a:r>
              <a:rPr sz="1050" spc="-10" dirty="0">
                <a:solidFill>
                  <a:srgbClr val="7E7E7E"/>
                </a:solidFill>
                <a:latin typeface="Meiryo UI"/>
                <a:cs typeface="Meiryo UI"/>
              </a:rPr>
              <a:t>Alice</a:t>
            </a:r>
            <a:endParaRPr sz="1050">
              <a:latin typeface="Meiryo UI"/>
              <a:cs typeface="Meiryo UI"/>
            </a:endParaRPr>
          </a:p>
        </p:txBody>
      </p:sp>
      <p:sp>
        <p:nvSpPr>
          <p:cNvPr id="74" name="object 74"/>
          <p:cNvSpPr txBox="1"/>
          <p:nvPr/>
        </p:nvSpPr>
        <p:spPr>
          <a:xfrm>
            <a:off x="8135367" y="5587390"/>
            <a:ext cx="26352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Bob</a:t>
            </a:r>
            <a:endParaRPr sz="1050">
              <a:latin typeface="Meiryo UI"/>
              <a:cs typeface="Meiryo UI"/>
            </a:endParaRPr>
          </a:p>
        </p:txBody>
      </p:sp>
      <p:sp>
        <p:nvSpPr>
          <p:cNvPr id="75" name="object 75"/>
          <p:cNvSpPr/>
          <p:nvPr/>
        </p:nvSpPr>
        <p:spPr>
          <a:xfrm>
            <a:off x="6201918" y="4662171"/>
            <a:ext cx="596265" cy="833755"/>
          </a:xfrm>
          <a:custGeom>
            <a:avLst/>
            <a:gdLst/>
            <a:ahLst/>
            <a:cxnLst/>
            <a:rect l="l" t="t" r="r" b="b"/>
            <a:pathLst>
              <a:path w="596264" h="833754">
                <a:moveTo>
                  <a:pt x="596138" y="0"/>
                </a:moveTo>
                <a:lnTo>
                  <a:pt x="570738" y="0"/>
                </a:lnTo>
                <a:lnTo>
                  <a:pt x="570738" y="25399"/>
                </a:lnTo>
                <a:lnTo>
                  <a:pt x="596138" y="25399"/>
                </a:lnTo>
                <a:lnTo>
                  <a:pt x="596138" y="0"/>
                </a:lnTo>
                <a:close/>
              </a:path>
              <a:path w="596264" h="833754">
                <a:moveTo>
                  <a:pt x="545338" y="0"/>
                </a:moveTo>
                <a:lnTo>
                  <a:pt x="519938" y="0"/>
                </a:lnTo>
                <a:lnTo>
                  <a:pt x="519938" y="25399"/>
                </a:lnTo>
                <a:lnTo>
                  <a:pt x="545338" y="25399"/>
                </a:lnTo>
                <a:lnTo>
                  <a:pt x="545338" y="0"/>
                </a:lnTo>
                <a:close/>
              </a:path>
              <a:path w="596264" h="833754">
                <a:moveTo>
                  <a:pt x="494538" y="0"/>
                </a:moveTo>
                <a:lnTo>
                  <a:pt x="469138" y="0"/>
                </a:lnTo>
                <a:lnTo>
                  <a:pt x="469138" y="25399"/>
                </a:lnTo>
                <a:lnTo>
                  <a:pt x="494538" y="25399"/>
                </a:lnTo>
                <a:lnTo>
                  <a:pt x="494538" y="0"/>
                </a:lnTo>
                <a:close/>
              </a:path>
              <a:path w="596264" h="833754">
                <a:moveTo>
                  <a:pt x="443738" y="0"/>
                </a:moveTo>
                <a:lnTo>
                  <a:pt x="418338" y="0"/>
                </a:lnTo>
                <a:lnTo>
                  <a:pt x="418338" y="25399"/>
                </a:lnTo>
                <a:lnTo>
                  <a:pt x="443738" y="25399"/>
                </a:lnTo>
                <a:lnTo>
                  <a:pt x="443738" y="0"/>
                </a:lnTo>
                <a:close/>
              </a:path>
              <a:path w="596264" h="833754">
                <a:moveTo>
                  <a:pt x="392938" y="0"/>
                </a:moveTo>
                <a:lnTo>
                  <a:pt x="367538" y="0"/>
                </a:lnTo>
                <a:lnTo>
                  <a:pt x="367538" y="25399"/>
                </a:lnTo>
                <a:lnTo>
                  <a:pt x="392938" y="25399"/>
                </a:lnTo>
                <a:lnTo>
                  <a:pt x="392938" y="0"/>
                </a:lnTo>
                <a:close/>
              </a:path>
              <a:path w="596264" h="833754">
                <a:moveTo>
                  <a:pt x="342138" y="0"/>
                </a:moveTo>
                <a:lnTo>
                  <a:pt x="316738" y="0"/>
                </a:lnTo>
                <a:lnTo>
                  <a:pt x="316738" y="25399"/>
                </a:lnTo>
                <a:lnTo>
                  <a:pt x="342138" y="25399"/>
                </a:lnTo>
                <a:lnTo>
                  <a:pt x="342138" y="0"/>
                </a:lnTo>
                <a:close/>
              </a:path>
              <a:path w="596264" h="833754">
                <a:moveTo>
                  <a:pt x="291338" y="0"/>
                </a:moveTo>
                <a:lnTo>
                  <a:pt x="265938" y="0"/>
                </a:lnTo>
                <a:lnTo>
                  <a:pt x="265938" y="25399"/>
                </a:lnTo>
                <a:lnTo>
                  <a:pt x="291338" y="25399"/>
                </a:lnTo>
                <a:lnTo>
                  <a:pt x="291338" y="0"/>
                </a:lnTo>
                <a:close/>
              </a:path>
              <a:path w="596264" h="833754">
                <a:moveTo>
                  <a:pt x="240537" y="0"/>
                </a:moveTo>
                <a:lnTo>
                  <a:pt x="215137" y="0"/>
                </a:lnTo>
                <a:lnTo>
                  <a:pt x="215137" y="25399"/>
                </a:lnTo>
                <a:lnTo>
                  <a:pt x="240537" y="25399"/>
                </a:lnTo>
                <a:lnTo>
                  <a:pt x="240537" y="0"/>
                </a:lnTo>
                <a:close/>
              </a:path>
              <a:path w="596264" h="833754">
                <a:moveTo>
                  <a:pt x="189737" y="0"/>
                </a:moveTo>
                <a:lnTo>
                  <a:pt x="164337" y="0"/>
                </a:lnTo>
                <a:lnTo>
                  <a:pt x="164337" y="25399"/>
                </a:lnTo>
                <a:lnTo>
                  <a:pt x="189737" y="25399"/>
                </a:lnTo>
                <a:lnTo>
                  <a:pt x="189737" y="0"/>
                </a:lnTo>
                <a:close/>
              </a:path>
              <a:path w="596264" h="833754">
                <a:moveTo>
                  <a:pt x="138937" y="0"/>
                </a:moveTo>
                <a:lnTo>
                  <a:pt x="113537" y="0"/>
                </a:lnTo>
                <a:lnTo>
                  <a:pt x="113537" y="25399"/>
                </a:lnTo>
                <a:lnTo>
                  <a:pt x="138937" y="25399"/>
                </a:lnTo>
                <a:lnTo>
                  <a:pt x="138937" y="0"/>
                </a:lnTo>
                <a:close/>
              </a:path>
              <a:path w="596264" h="833754">
                <a:moveTo>
                  <a:pt x="88137" y="0"/>
                </a:moveTo>
                <a:lnTo>
                  <a:pt x="62737" y="0"/>
                </a:lnTo>
                <a:lnTo>
                  <a:pt x="62737" y="25399"/>
                </a:lnTo>
                <a:lnTo>
                  <a:pt x="88137" y="25399"/>
                </a:lnTo>
                <a:lnTo>
                  <a:pt x="88137" y="0"/>
                </a:lnTo>
                <a:close/>
              </a:path>
              <a:path w="596264" h="833754">
                <a:moveTo>
                  <a:pt x="50800" y="13461"/>
                </a:moveTo>
                <a:lnTo>
                  <a:pt x="25400" y="13461"/>
                </a:lnTo>
                <a:lnTo>
                  <a:pt x="25400" y="38861"/>
                </a:lnTo>
                <a:lnTo>
                  <a:pt x="50800" y="38861"/>
                </a:lnTo>
                <a:lnTo>
                  <a:pt x="50800" y="13461"/>
                </a:lnTo>
                <a:close/>
              </a:path>
              <a:path w="596264" h="833754">
                <a:moveTo>
                  <a:pt x="50800" y="64261"/>
                </a:moveTo>
                <a:lnTo>
                  <a:pt x="25400" y="64261"/>
                </a:lnTo>
                <a:lnTo>
                  <a:pt x="25400" y="89661"/>
                </a:lnTo>
                <a:lnTo>
                  <a:pt x="50800" y="89661"/>
                </a:lnTo>
                <a:lnTo>
                  <a:pt x="50800" y="64261"/>
                </a:lnTo>
                <a:close/>
              </a:path>
              <a:path w="596264" h="833754">
                <a:moveTo>
                  <a:pt x="50800" y="115061"/>
                </a:moveTo>
                <a:lnTo>
                  <a:pt x="25400" y="115061"/>
                </a:lnTo>
                <a:lnTo>
                  <a:pt x="25400" y="140461"/>
                </a:lnTo>
                <a:lnTo>
                  <a:pt x="50800" y="140461"/>
                </a:lnTo>
                <a:lnTo>
                  <a:pt x="50800" y="115061"/>
                </a:lnTo>
                <a:close/>
              </a:path>
              <a:path w="596264" h="833754">
                <a:moveTo>
                  <a:pt x="50800" y="165861"/>
                </a:moveTo>
                <a:lnTo>
                  <a:pt x="25400" y="165861"/>
                </a:lnTo>
                <a:lnTo>
                  <a:pt x="25400" y="191261"/>
                </a:lnTo>
                <a:lnTo>
                  <a:pt x="50800" y="191261"/>
                </a:lnTo>
                <a:lnTo>
                  <a:pt x="50800" y="165861"/>
                </a:lnTo>
                <a:close/>
              </a:path>
              <a:path w="596264" h="833754">
                <a:moveTo>
                  <a:pt x="50800" y="216661"/>
                </a:moveTo>
                <a:lnTo>
                  <a:pt x="25400" y="216661"/>
                </a:lnTo>
                <a:lnTo>
                  <a:pt x="25400" y="242061"/>
                </a:lnTo>
                <a:lnTo>
                  <a:pt x="50800" y="242061"/>
                </a:lnTo>
                <a:lnTo>
                  <a:pt x="50800" y="216661"/>
                </a:lnTo>
                <a:close/>
              </a:path>
              <a:path w="596264" h="833754">
                <a:moveTo>
                  <a:pt x="50800" y="267461"/>
                </a:moveTo>
                <a:lnTo>
                  <a:pt x="25400" y="267461"/>
                </a:lnTo>
                <a:lnTo>
                  <a:pt x="25400" y="292861"/>
                </a:lnTo>
                <a:lnTo>
                  <a:pt x="50800" y="292861"/>
                </a:lnTo>
                <a:lnTo>
                  <a:pt x="50800" y="267461"/>
                </a:lnTo>
                <a:close/>
              </a:path>
              <a:path w="596264" h="833754">
                <a:moveTo>
                  <a:pt x="50800" y="318261"/>
                </a:moveTo>
                <a:lnTo>
                  <a:pt x="25400" y="318261"/>
                </a:lnTo>
                <a:lnTo>
                  <a:pt x="25400" y="343661"/>
                </a:lnTo>
                <a:lnTo>
                  <a:pt x="50800" y="343661"/>
                </a:lnTo>
                <a:lnTo>
                  <a:pt x="50800" y="318261"/>
                </a:lnTo>
                <a:close/>
              </a:path>
              <a:path w="596264" h="833754">
                <a:moveTo>
                  <a:pt x="50800" y="369061"/>
                </a:moveTo>
                <a:lnTo>
                  <a:pt x="25400" y="369061"/>
                </a:lnTo>
                <a:lnTo>
                  <a:pt x="25400" y="394461"/>
                </a:lnTo>
                <a:lnTo>
                  <a:pt x="50800" y="394461"/>
                </a:lnTo>
                <a:lnTo>
                  <a:pt x="50800" y="369061"/>
                </a:lnTo>
                <a:close/>
              </a:path>
              <a:path w="596264" h="833754">
                <a:moveTo>
                  <a:pt x="50800" y="419861"/>
                </a:moveTo>
                <a:lnTo>
                  <a:pt x="25400" y="419861"/>
                </a:lnTo>
                <a:lnTo>
                  <a:pt x="25400" y="445261"/>
                </a:lnTo>
                <a:lnTo>
                  <a:pt x="50800" y="445261"/>
                </a:lnTo>
                <a:lnTo>
                  <a:pt x="50800" y="419861"/>
                </a:lnTo>
                <a:close/>
              </a:path>
              <a:path w="596264" h="833754">
                <a:moveTo>
                  <a:pt x="50800" y="470661"/>
                </a:moveTo>
                <a:lnTo>
                  <a:pt x="25400" y="470661"/>
                </a:lnTo>
                <a:lnTo>
                  <a:pt x="25400" y="496061"/>
                </a:lnTo>
                <a:lnTo>
                  <a:pt x="50800" y="496061"/>
                </a:lnTo>
                <a:lnTo>
                  <a:pt x="50800" y="470661"/>
                </a:lnTo>
                <a:close/>
              </a:path>
              <a:path w="596264" h="833754">
                <a:moveTo>
                  <a:pt x="50800" y="521461"/>
                </a:moveTo>
                <a:lnTo>
                  <a:pt x="25400" y="521461"/>
                </a:lnTo>
                <a:lnTo>
                  <a:pt x="25400" y="546861"/>
                </a:lnTo>
                <a:lnTo>
                  <a:pt x="50800" y="546861"/>
                </a:lnTo>
                <a:lnTo>
                  <a:pt x="50800" y="521461"/>
                </a:lnTo>
                <a:close/>
              </a:path>
              <a:path w="596264" h="833754">
                <a:moveTo>
                  <a:pt x="50800" y="572261"/>
                </a:moveTo>
                <a:lnTo>
                  <a:pt x="25400" y="572261"/>
                </a:lnTo>
                <a:lnTo>
                  <a:pt x="25400" y="597661"/>
                </a:lnTo>
                <a:lnTo>
                  <a:pt x="50800" y="597661"/>
                </a:lnTo>
                <a:lnTo>
                  <a:pt x="50800" y="572261"/>
                </a:lnTo>
                <a:close/>
              </a:path>
              <a:path w="596264" h="833754">
                <a:moveTo>
                  <a:pt x="50800" y="623061"/>
                </a:moveTo>
                <a:lnTo>
                  <a:pt x="25400" y="623061"/>
                </a:lnTo>
                <a:lnTo>
                  <a:pt x="25400" y="648461"/>
                </a:lnTo>
                <a:lnTo>
                  <a:pt x="50800" y="648461"/>
                </a:lnTo>
                <a:lnTo>
                  <a:pt x="50800" y="623061"/>
                </a:lnTo>
                <a:close/>
              </a:path>
              <a:path w="596264" h="833754">
                <a:moveTo>
                  <a:pt x="50800" y="673861"/>
                </a:moveTo>
                <a:lnTo>
                  <a:pt x="25400" y="673861"/>
                </a:lnTo>
                <a:lnTo>
                  <a:pt x="25400" y="699261"/>
                </a:lnTo>
                <a:lnTo>
                  <a:pt x="50800" y="699261"/>
                </a:lnTo>
                <a:lnTo>
                  <a:pt x="50800" y="673861"/>
                </a:lnTo>
                <a:close/>
              </a:path>
              <a:path w="596264" h="833754">
                <a:moveTo>
                  <a:pt x="50800" y="724661"/>
                </a:moveTo>
                <a:lnTo>
                  <a:pt x="25400" y="724661"/>
                </a:lnTo>
                <a:lnTo>
                  <a:pt x="25400" y="750061"/>
                </a:lnTo>
                <a:lnTo>
                  <a:pt x="50800" y="750061"/>
                </a:lnTo>
                <a:lnTo>
                  <a:pt x="50800" y="724661"/>
                </a:lnTo>
                <a:close/>
              </a:path>
              <a:path w="596264" h="833754">
                <a:moveTo>
                  <a:pt x="76200" y="757427"/>
                </a:moveTo>
                <a:lnTo>
                  <a:pt x="0" y="757427"/>
                </a:lnTo>
                <a:lnTo>
                  <a:pt x="38100" y="833627"/>
                </a:lnTo>
                <a:lnTo>
                  <a:pt x="76200" y="757427"/>
                </a:lnTo>
                <a:close/>
              </a:path>
            </a:pathLst>
          </a:custGeom>
          <a:solidFill>
            <a:srgbClr val="919191"/>
          </a:solidFill>
        </p:spPr>
        <p:txBody>
          <a:bodyPr wrap="square" lIns="0" tIns="0" rIns="0" bIns="0" rtlCol="0"/>
          <a:lstStyle/>
          <a:p>
            <a:endParaRPr/>
          </a:p>
        </p:txBody>
      </p:sp>
      <p:sp>
        <p:nvSpPr>
          <p:cNvPr id="76" name="object 76"/>
          <p:cNvSpPr txBox="1"/>
          <p:nvPr/>
        </p:nvSpPr>
        <p:spPr>
          <a:xfrm>
            <a:off x="4998212" y="4310888"/>
            <a:ext cx="1176655" cy="857094"/>
          </a:xfrm>
          <a:prstGeom prst="rect">
            <a:avLst/>
          </a:prstGeom>
        </p:spPr>
        <p:txBody>
          <a:bodyPr vert="horz" wrap="square" lIns="0" tIns="12700" rIns="0" bIns="0" rtlCol="0">
            <a:spAutoFit/>
          </a:bodyPr>
          <a:lstStyle/>
          <a:p>
            <a:pPr marL="12700" algn="just">
              <a:lnSpc>
                <a:spcPts val="1375"/>
              </a:lnSpc>
              <a:spcBef>
                <a:spcPts val="100"/>
              </a:spcBef>
            </a:pPr>
            <a:r>
              <a:rPr spc="442" baseline="-4629" dirty="0">
                <a:latin typeface="Meiryo UI"/>
                <a:cs typeface="Meiryo UI"/>
              </a:rPr>
              <a:t>仕   </a:t>
            </a:r>
            <a:r>
              <a:rPr sz="1050" spc="-10" dirty="0">
                <a:solidFill>
                  <a:srgbClr val="7E7E7E"/>
                </a:solidFill>
                <a:latin typeface="Meiryo UI"/>
                <a:cs typeface="Meiryo UI"/>
              </a:rPr>
              <a:t>Bob</a:t>
            </a:r>
            <a:r>
              <a:rPr sz="1050" spc="-20" dirty="0">
                <a:solidFill>
                  <a:srgbClr val="7E7E7E"/>
                </a:solidFill>
                <a:latin typeface="Meiryo UI"/>
                <a:cs typeface="Meiryo UI"/>
              </a:rPr>
              <a:t>アカウン</a:t>
            </a:r>
            <a:endParaRPr sz="1050">
              <a:latin typeface="Meiryo UI"/>
              <a:cs typeface="Meiryo UI"/>
            </a:endParaRPr>
          </a:p>
          <a:p>
            <a:pPr marL="12700" algn="just">
              <a:lnSpc>
                <a:spcPts val="1260"/>
              </a:lnSpc>
            </a:pPr>
            <a:r>
              <a:rPr sz="1200" spc="990" dirty="0">
                <a:latin typeface="Meiryo UI"/>
                <a:cs typeface="Meiryo UI"/>
              </a:rPr>
              <a:t>組 </a:t>
            </a:r>
            <a:r>
              <a:rPr sz="1575" spc="-15" baseline="2645" dirty="0">
                <a:solidFill>
                  <a:srgbClr val="7E7E7E"/>
                </a:solidFill>
                <a:latin typeface="Meiryo UI"/>
                <a:cs typeface="Meiryo UI"/>
              </a:rPr>
              <a:t>トがリジェクト</a:t>
            </a:r>
            <a:endParaRPr sz="1575" baseline="2645">
              <a:latin typeface="Meiryo UI"/>
              <a:cs typeface="Meiryo UI"/>
            </a:endParaRPr>
          </a:p>
          <a:p>
            <a:pPr marL="468630" marR="5080" indent="-456565" algn="just">
              <a:lnSpc>
                <a:spcPts val="1260"/>
              </a:lnSpc>
              <a:spcBef>
                <a:spcPts val="75"/>
              </a:spcBef>
            </a:pPr>
            <a:r>
              <a:rPr sz="1200" spc="570" dirty="0">
                <a:latin typeface="Meiryo UI"/>
                <a:cs typeface="Meiryo UI"/>
              </a:rPr>
              <a:t>み  </a:t>
            </a:r>
            <a:r>
              <a:rPr sz="1050" spc="-20" dirty="0">
                <a:solidFill>
                  <a:srgbClr val="7E7E7E"/>
                </a:solidFill>
                <a:latin typeface="Meiryo UI"/>
                <a:cs typeface="Meiryo UI"/>
              </a:rPr>
              <a:t>された場合、</a:t>
            </a:r>
            <a:r>
              <a:rPr sz="1050" spc="-50" dirty="0">
                <a:solidFill>
                  <a:srgbClr val="7E7E7E"/>
                </a:solidFill>
                <a:latin typeface="Meiryo UI"/>
                <a:cs typeface="Meiryo UI"/>
              </a:rPr>
              <a:t> </a:t>
            </a:r>
            <a:r>
              <a:rPr sz="1050" spc="-10" dirty="0">
                <a:solidFill>
                  <a:srgbClr val="7E7E7E"/>
                </a:solidFill>
                <a:latin typeface="Meiryo UI"/>
                <a:cs typeface="Meiryo UI"/>
              </a:rPr>
              <a:t>Alice</a:t>
            </a:r>
            <a:r>
              <a:rPr sz="1050" spc="-30" dirty="0">
                <a:solidFill>
                  <a:srgbClr val="7E7E7E"/>
                </a:solidFill>
                <a:latin typeface="Meiryo UI"/>
                <a:cs typeface="Meiryo UI"/>
              </a:rPr>
              <a:t>にアセッ</a:t>
            </a:r>
            <a:r>
              <a:rPr sz="1050" spc="-20" dirty="0">
                <a:solidFill>
                  <a:srgbClr val="7E7E7E"/>
                </a:solidFill>
                <a:latin typeface="Meiryo UI"/>
                <a:cs typeface="Meiryo UI"/>
              </a:rPr>
              <a:t>ト返却</a:t>
            </a:r>
            <a:endParaRPr sz="1050">
              <a:latin typeface="Meiryo UI"/>
              <a:cs typeface="Meiryo UI"/>
            </a:endParaRPr>
          </a:p>
        </p:txBody>
      </p:sp>
      <p:sp>
        <p:nvSpPr>
          <p:cNvPr id="77" name="object 77"/>
          <p:cNvSpPr txBox="1"/>
          <p:nvPr/>
        </p:nvSpPr>
        <p:spPr>
          <a:xfrm>
            <a:off x="7634351" y="4344671"/>
            <a:ext cx="670560" cy="667385"/>
          </a:xfrm>
          <a:prstGeom prst="rect">
            <a:avLst/>
          </a:prstGeom>
        </p:spPr>
        <p:txBody>
          <a:bodyPr vert="horz" wrap="square" lIns="0" tIns="13335" rIns="0" bIns="0" rtlCol="0">
            <a:spAutoFit/>
          </a:bodyPr>
          <a:lstStyle/>
          <a:p>
            <a:pPr marR="5080" algn="just">
              <a:spcBef>
                <a:spcPts val="105"/>
              </a:spcBef>
            </a:pPr>
            <a:r>
              <a:rPr sz="1050" spc="-10" dirty="0">
                <a:solidFill>
                  <a:srgbClr val="7E7E7E"/>
                </a:solidFill>
                <a:latin typeface="Meiryo UI"/>
                <a:cs typeface="Meiryo UI"/>
              </a:rPr>
              <a:t>Bob</a:t>
            </a:r>
            <a:r>
              <a:rPr sz="1050" spc="-20" dirty="0">
                <a:solidFill>
                  <a:srgbClr val="7E7E7E"/>
                </a:solidFill>
                <a:latin typeface="Meiryo UI"/>
                <a:cs typeface="Meiryo UI"/>
              </a:rPr>
              <a:t>アカウン</a:t>
            </a:r>
            <a:r>
              <a:rPr sz="1050" spc="-15" dirty="0">
                <a:solidFill>
                  <a:srgbClr val="7E7E7E"/>
                </a:solidFill>
                <a:latin typeface="Meiryo UI"/>
                <a:cs typeface="Meiryo UI"/>
              </a:rPr>
              <a:t>トのチェックし</a:t>
            </a:r>
            <a:r>
              <a:rPr sz="1050" spc="-20" dirty="0">
                <a:solidFill>
                  <a:srgbClr val="7E7E7E"/>
                </a:solidFill>
                <a:latin typeface="Meiryo UI"/>
                <a:cs typeface="Meiryo UI"/>
              </a:rPr>
              <a:t>終了までロッ</a:t>
            </a:r>
            <a:r>
              <a:rPr sz="1050" spc="-50" dirty="0">
                <a:solidFill>
                  <a:srgbClr val="7E7E7E"/>
                </a:solidFill>
                <a:latin typeface="Meiryo UI"/>
                <a:cs typeface="Meiryo UI"/>
              </a:rPr>
              <a:t>ク</a:t>
            </a:r>
            <a:endParaRPr sz="1050">
              <a:latin typeface="Meiryo UI"/>
              <a:cs typeface="Meiryo UI"/>
            </a:endParaRPr>
          </a:p>
        </p:txBody>
      </p:sp>
      <p:grpSp>
        <p:nvGrpSpPr>
          <p:cNvPr id="78" name="object 78"/>
          <p:cNvGrpSpPr/>
          <p:nvPr/>
        </p:nvGrpSpPr>
        <p:grpSpPr>
          <a:xfrm>
            <a:off x="6520688" y="3536936"/>
            <a:ext cx="1635760" cy="2328545"/>
            <a:chOff x="5377688" y="3536935"/>
            <a:chExt cx="1635760" cy="2328545"/>
          </a:xfrm>
        </p:grpSpPr>
        <p:sp>
          <p:nvSpPr>
            <p:cNvPr id="79" name="object 79"/>
            <p:cNvSpPr/>
            <p:nvPr/>
          </p:nvSpPr>
          <p:spPr>
            <a:xfrm>
              <a:off x="5377688" y="4324858"/>
              <a:ext cx="1612265" cy="1540510"/>
            </a:xfrm>
            <a:custGeom>
              <a:avLst/>
              <a:gdLst/>
              <a:ahLst/>
              <a:cxnLst/>
              <a:rect l="l" t="t" r="r" b="b"/>
              <a:pathLst>
                <a:path w="1612265" h="1540510">
                  <a:moveTo>
                    <a:pt x="392175" y="0"/>
                  </a:moveTo>
                  <a:lnTo>
                    <a:pt x="0" y="431292"/>
                  </a:lnTo>
                  <a:lnTo>
                    <a:pt x="1219708" y="1540446"/>
                  </a:lnTo>
                  <a:lnTo>
                    <a:pt x="1611884" y="1109091"/>
                  </a:lnTo>
                  <a:lnTo>
                    <a:pt x="392175" y="0"/>
                  </a:lnTo>
                  <a:close/>
                </a:path>
              </a:pathLst>
            </a:custGeom>
            <a:solidFill>
              <a:srgbClr val="FF0000">
                <a:alpha val="10978"/>
              </a:srgbClr>
            </a:solidFill>
          </p:spPr>
          <p:txBody>
            <a:bodyPr wrap="square" lIns="0" tIns="0" rIns="0" bIns="0" rtlCol="0"/>
            <a:lstStyle/>
            <a:p>
              <a:endParaRPr/>
            </a:p>
          </p:txBody>
        </p:sp>
        <p:sp>
          <p:nvSpPr>
            <p:cNvPr id="80" name="object 80"/>
            <p:cNvSpPr/>
            <p:nvPr/>
          </p:nvSpPr>
          <p:spPr>
            <a:xfrm>
              <a:off x="6755217" y="3536935"/>
              <a:ext cx="257810" cy="332105"/>
            </a:xfrm>
            <a:custGeom>
              <a:avLst/>
              <a:gdLst/>
              <a:ahLst/>
              <a:cxnLst/>
              <a:rect l="l" t="t" r="r" b="b"/>
              <a:pathLst>
                <a:path w="257809" h="332104">
                  <a:moveTo>
                    <a:pt x="173727" y="0"/>
                  </a:moveTo>
                  <a:lnTo>
                    <a:pt x="0" y="0"/>
                  </a:lnTo>
                  <a:lnTo>
                    <a:pt x="0" y="331650"/>
                  </a:lnTo>
                  <a:lnTo>
                    <a:pt x="28172" y="303478"/>
                  </a:lnTo>
                  <a:lnTo>
                    <a:pt x="28172" y="28164"/>
                  </a:lnTo>
                  <a:lnTo>
                    <a:pt x="205740" y="28164"/>
                  </a:lnTo>
                  <a:lnTo>
                    <a:pt x="173727" y="0"/>
                  </a:lnTo>
                  <a:close/>
                </a:path>
                <a:path w="257809" h="332104">
                  <a:moveTo>
                    <a:pt x="205740" y="28164"/>
                  </a:moveTo>
                  <a:lnTo>
                    <a:pt x="145555" y="28164"/>
                  </a:lnTo>
                  <a:lnTo>
                    <a:pt x="145555" y="126739"/>
                  </a:lnTo>
                  <a:lnTo>
                    <a:pt x="204912" y="126739"/>
                  </a:lnTo>
                  <a:lnTo>
                    <a:pt x="233077" y="98574"/>
                  </a:lnTo>
                  <a:lnTo>
                    <a:pt x="173727" y="98574"/>
                  </a:lnTo>
                  <a:lnTo>
                    <a:pt x="173727" y="39899"/>
                  </a:lnTo>
                  <a:lnTo>
                    <a:pt x="219079" y="39899"/>
                  </a:lnTo>
                  <a:lnTo>
                    <a:pt x="205740" y="28164"/>
                  </a:lnTo>
                  <a:close/>
                </a:path>
                <a:path w="257809" h="332104">
                  <a:moveTo>
                    <a:pt x="219079" y="39899"/>
                  </a:moveTo>
                  <a:lnTo>
                    <a:pt x="173727" y="39899"/>
                  </a:lnTo>
                  <a:lnTo>
                    <a:pt x="232418" y="98574"/>
                  </a:lnTo>
                  <a:lnTo>
                    <a:pt x="233077" y="98574"/>
                  </a:lnTo>
                  <a:lnTo>
                    <a:pt x="257740" y="73911"/>
                  </a:lnTo>
                  <a:lnTo>
                    <a:pt x="219079" y="39899"/>
                  </a:lnTo>
                  <a:close/>
                </a:path>
              </a:pathLst>
            </a:custGeom>
            <a:solidFill>
              <a:srgbClr val="000000"/>
            </a:solidFill>
          </p:spPr>
          <p:txBody>
            <a:bodyPr wrap="square" lIns="0" tIns="0" rIns="0" bIns="0" rtlCol="0"/>
            <a:lstStyle/>
            <a:p>
              <a:endParaRPr/>
            </a:p>
          </p:txBody>
        </p:sp>
        <p:pic>
          <p:nvPicPr>
            <p:cNvPr id="81" name="object 81"/>
            <p:cNvPicPr/>
            <p:nvPr/>
          </p:nvPicPr>
          <p:blipFill>
            <a:blip r:embed="rId17" cstate="print"/>
            <a:stretch>
              <a:fillRect/>
            </a:stretch>
          </p:blipFill>
          <p:spPr>
            <a:xfrm>
              <a:off x="6811562" y="3673062"/>
              <a:ext cx="101628" cy="131433"/>
            </a:xfrm>
            <a:prstGeom prst="rect">
              <a:avLst/>
            </a:prstGeom>
          </p:spPr>
        </p:pic>
      </p:grpSp>
      <p:sp>
        <p:nvSpPr>
          <p:cNvPr id="82" name="object 82"/>
          <p:cNvSpPr txBox="1"/>
          <p:nvPr/>
        </p:nvSpPr>
        <p:spPr>
          <a:xfrm>
            <a:off x="7688326" y="3330955"/>
            <a:ext cx="690880" cy="175048"/>
          </a:xfrm>
          <a:prstGeom prst="rect">
            <a:avLst/>
          </a:prstGeom>
        </p:spPr>
        <p:txBody>
          <a:bodyPr vert="horz" wrap="square" lIns="0" tIns="13335" rIns="0" bIns="0" rtlCol="0">
            <a:spAutoFit/>
          </a:bodyPr>
          <a:lstStyle/>
          <a:p>
            <a:pPr>
              <a:spcBef>
                <a:spcPts val="105"/>
              </a:spcBef>
            </a:pPr>
            <a:r>
              <a:rPr sz="1050" spc="-20" dirty="0">
                <a:latin typeface="Meiryo UI"/>
                <a:cs typeface="Meiryo UI"/>
              </a:rPr>
              <a:t>ホワイトリスト</a:t>
            </a:r>
            <a:endParaRPr sz="1050">
              <a:latin typeface="Meiryo UI"/>
              <a:cs typeface="Meiryo UI"/>
            </a:endParaRPr>
          </a:p>
        </p:txBody>
      </p:sp>
      <p:sp>
        <p:nvSpPr>
          <p:cNvPr id="83" name="object 83"/>
          <p:cNvSpPr/>
          <p:nvPr/>
        </p:nvSpPr>
        <p:spPr>
          <a:xfrm>
            <a:off x="7255003" y="3700272"/>
            <a:ext cx="560705" cy="163195"/>
          </a:xfrm>
          <a:custGeom>
            <a:avLst/>
            <a:gdLst/>
            <a:ahLst/>
            <a:cxnLst/>
            <a:rect l="l" t="t" r="r" b="b"/>
            <a:pathLst>
              <a:path w="560704" h="163195">
                <a:moveTo>
                  <a:pt x="75564" y="78993"/>
                </a:moveTo>
                <a:lnTo>
                  <a:pt x="0" y="137921"/>
                </a:lnTo>
                <a:lnTo>
                  <a:pt x="92456" y="162940"/>
                </a:lnTo>
                <a:lnTo>
                  <a:pt x="87396" y="137794"/>
                </a:lnTo>
                <a:lnTo>
                  <a:pt x="72898" y="137794"/>
                </a:lnTo>
                <a:lnTo>
                  <a:pt x="67183" y="109727"/>
                </a:lnTo>
                <a:lnTo>
                  <a:pt x="81183" y="106915"/>
                </a:lnTo>
                <a:lnTo>
                  <a:pt x="75564" y="78993"/>
                </a:lnTo>
                <a:close/>
              </a:path>
              <a:path w="560704" h="163195">
                <a:moveTo>
                  <a:pt x="81183" y="106915"/>
                </a:moveTo>
                <a:lnTo>
                  <a:pt x="67183" y="109727"/>
                </a:lnTo>
                <a:lnTo>
                  <a:pt x="72898" y="137794"/>
                </a:lnTo>
                <a:lnTo>
                  <a:pt x="86832" y="134991"/>
                </a:lnTo>
                <a:lnTo>
                  <a:pt x="81183" y="106915"/>
                </a:lnTo>
                <a:close/>
              </a:path>
              <a:path w="560704" h="163195">
                <a:moveTo>
                  <a:pt x="86832" y="134991"/>
                </a:moveTo>
                <a:lnTo>
                  <a:pt x="72898" y="137794"/>
                </a:lnTo>
                <a:lnTo>
                  <a:pt x="87396" y="137794"/>
                </a:lnTo>
                <a:lnTo>
                  <a:pt x="86832" y="134991"/>
                </a:lnTo>
                <a:close/>
              </a:path>
              <a:path w="560704" h="163195">
                <a:moveTo>
                  <a:pt x="473634" y="28069"/>
                </a:moveTo>
                <a:lnTo>
                  <a:pt x="81183" y="106915"/>
                </a:lnTo>
                <a:lnTo>
                  <a:pt x="86832" y="134991"/>
                </a:lnTo>
                <a:lnTo>
                  <a:pt x="479252" y="56033"/>
                </a:lnTo>
                <a:lnTo>
                  <a:pt x="473634" y="28069"/>
                </a:lnTo>
                <a:close/>
              </a:path>
              <a:path w="560704" h="163195">
                <a:moveTo>
                  <a:pt x="560288" y="25272"/>
                </a:moveTo>
                <a:lnTo>
                  <a:pt x="487552" y="25272"/>
                </a:lnTo>
                <a:lnTo>
                  <a:pt x="493268" y="53212"/>
                </a:lnTo>
                <a:lnTo>
                  <a:pt x="479252" y="56033"/>
                </a:lnTo>
                <a:lnTo>
                  <a:pt x="484886" y="84073"/>
                </a:lnTo>
                <a:lnTo>
                  <a:pt x="560288" y="25272"/>
                </a:lnTo>
                <a:close/>
              </a:path>
              <a:path w="560704" h="163195">
                <a:moveTo>
                  <a:pt x="487552" y="25272"/>
                </a:moveTo>
                <a:lnTo>
                  <a:pt x="473634" y="28069"/>
                </a:lnTo>
                <a:lnTo>
                  <a:pt x="479252" y="56033"/>
                </a:lnTo>
                <a:lnTo>
                  <a:pt x="493268" y="53212"/>
                </a:lnTo>
                <a:lnTo>
                  <a:pt x="487552" y="25272"/>
                </a:lnTo>
                <a:close/>
              </a:path>
              <a:path w="560704" h="163195">
                <a:moveTo>
                  <a:pt x="467995" y="0"/>
                </a:moveTo>
                <a:lnTo>
                  <a:pt x="473634" y="28069"/>
                </a:lnTo>
                <a:lnTo>
                  <a:pt x="487552" y="25272"/>
                </a:lnTo>
                <a:lnTo>
                  <a:pt x="560288" y="25272"/>
                </a:lnTo>
                <a:lnTo>
                  <a:pt x="560451" y="25145"/>
                </a:lnTo>
                <a:lnTo>
                  <a:pt x="467995" y="0"/>
                </a:lnTo>
                <a:close/>
              </a:path>
            </a:pathLst>
          </a:custGeom>
          <a:solidFill>
            <a:srgbClr val="000000"/>
          </a:solidFill>
        </p:spPr>
        <p:txBody>
          <a:bodyPr wrap="square" lIns="0" tIns="0" rIns="0" bIns="0" rtlCol="0"/>
          <a:lstStyle/>
          <a:p>
            <a:endParaRPr/>
          </a:p>
        </p:txBody>
      </p:sp>
      <p:sp>
        <p:nvSpPr>
          <p:cNvPr id="84" name="object 84"/>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85" name="object 85"/>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86" name="object 86"/>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97</a:t>
            </a:fld>
            <a:endParaRPr spc="-25"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58043" y="6648705"/>
            <a:ext cx="184150" cy="166071"/>
          </a:xfrm>
          <a:prstGeom prst="rect">
            <a:avLst/>
          </a:prstGeom>
        </p:spPr>
        <p:txBody>
          <a:bodyPr vert="horz" wrap="square" lIns="0" tIns="12065" rIns="0" bIns="0" rtlCol="0">
            <a:spAutoFit/>
          </a:bodyPr>
          <a:lstStyle/>
          <a:p>
            <a:pPr marL="12700">
              <a:spcBef>
                <a:spcPts val="95"/>
              </a:spcBef>
            </a:pPr>
            <a:r>
              <a:rPr sz="1000" spc="-25" dirty="0">
                <a:solidFill>
                  <a:srgbClr val="7E7E7E"/>
                </a:solidFill>
                <a:latin typeface="Meiryo UI"/>
                <a:cs typeface="Meiryo UI"/>
              </a:rPr>
              <a:t>19</a:t>
            </a:r>
            <a:endParaRPr sz="1000">
              <a:latin typeface="Meiryo UI"/>
              <a:cs typeface="Meiryo UI"/>
            </a:endParaRPr>
          </a:p>
        </p:txBody>
      </p:sp>
      <p:sp>
        <p:nvSpPr>
          <p:cNvPr id="3" name="object 3"/>
          <p:cNvSpPr/>
          <p:nvPr/>
        </p:nvSpPr>
        <p:spPr>
          <a:xfrm>
            <a:off x="1144523" y="3717036"/>
            <a:ext cx="9904730" cy="504825"/>
          </a:xfrm>
          <a:custGeom>
            <a:avLst/>
            <a:gdLst/>
            <a:ahLst/>
            <a:cxnLst/>
            <a:rect l="l" t="t" r="r" b="b"/>
            <a:pathLst>
              <a:path w="9904730" h="504825">
                <a:moveTo>
                  <a:pt x="0" y="504444"/>
                </a:moveTo>
                <a:lnTo>
                  <a:pt x="9904476" y="504444"/>
                </a:lnTo>
                <a:lnTo>
                  <a:pt x="9904476" y="0"/>
                </a:lnTo>
                <a:lnTo>
                  <a:pt x="0" y="0"/>
                </a:lnTo>
                <a:lnTo>
                  <a:pt x="0" y="504444"/>
                </a:lnTo>
                <a:close/>
              </a:path>
            </a:pathLst>
          </a:custGeom>
          <a:solidFill>
            <a:srgbClr val="460073"/>
          </a:solidFill>
        </p:spPr>
        <p:txBody>
          <a:bodyPr wrap="square" lIns="0" tIns="0" rIns="0" bIns="0" rtlCol="0"/>
          <a:lstStyle/>
          <a:p>
            <a:endParaRPr/>
          </a:p>
        </p:txBody>
      </p:sp>
      <p:sp>
        <p:nvSpPr>
          <p:cNvPr id="4" name="object 4"/>
          <p:cNvSpPr txBox="1">
            <a:spLocks noGrp="1"/>
          </p:cNvSpPr>
          <p:nvPr>
            <p:ph type="title"/>
          </p:nvPr>
        </p:nvSpPr>
        <p:spPr>
          <a:xfrm>
            <a:off x="1981200" y="682619"/>
            <a:ext cx="10515600" cy="690574"/>
          </a:xfrm>
          <a:prstGeom prst="rect">
            <a:avLst/>
          </a:prstGeom>
        </p:spPr>
        <p:txBody>
          <a:bodyPr vert="horz" wrap="square" lIns="0" tIns="13335" rIns="0" bIns="0" rtlCol="0" anchor="ctr">
            <a:spAutoFit/>
          </a:bodyPr>
          <a:lstStyle/>
          <a:p>
            <a:pPr marL="12700">
              <a:lnSpc>
                <a:spcPct val="100000"/>
              </a:lnSpc>
              <a:spcBef>
                <a:spcPts val="105"/>
              </a:spcBef>
            </a:pPr>
            <a:r>
              <a:rPr spc="-15" dirty="0"/>
              <a:t>１．ご説明に当たっての前提整理</a:t>
            </a:r>
          </a:p>
        </p:txBody>
      </p:sp>
      <p:sp>
        <p:nvSpPr>
          <p:cNvPr id="5" name="object 5"/>
          <p:cNvSpPr txBox="1"/>
          <p:nvPr/>
        </p:nvSpPr>
        <p:spPr>
          <a:xfrm>
            <a:off x="1699666" y="2733549"/>
            <a:ext cx="3360420" cy="330835"/>
          </a:xfrm>
          <a:prstGeom prst="rect">
            <a:avLst/>
          </a:prstGeom>
        </p:spPr>
        <p:txBody>
          <a:bodyPr vert="horz" wrap="square" lIns="0" tIns="13335" rIns="0" bIns="0" rtlCol="0">
            <a:spAutoFit/>
          </a:bodyPr>
          <a:lstStyle/>
          <a:p>
            <a:pPr marL="12700">
              <a:spcBef>
                <a:spcPts val="105"/>
              </a:spcBef>
            </a:pPr>
            <a:r>
              <a:rPr sz="2000" b="1" spc="-15" dirty="0">
                <a:latin typeface="Meiryo UI"/>
                <a:cs typeface="Meiryo UI"/>
              </a:rPr>
              <a:t>２．海外における事例のご紹介</a:t>
            </a:r>
            <a:endParaRPr sz="2000">
              <a:latin typeface="Meiryo UI"/>
              <a:cs typeface="Meiryo UI"/>
            </a:endParaRPr>
          </a:p>
        </p:txBody>
      </p:sp>
      <p:sp>
        <p:nvSpPr>
          <p:cNvPr id="6" name="object 6"/>
          <p:cNvSpPr txBox="1"/>
          <p:nvPr/>
        </p:nvSpPr>
        <p:spPr>
          <a:xfrm>
            <a:off x="1699667" y="3800603"/>
            <a:ext cx="6570345" cy="330835"/>
          </a:xfrm>
          <a:prstGeom prst="rect">
            <a:avLst/>
          </a:prstGeom>
        </p:spPr>
        <p:txBody>
          <a:bodyPr vert="horz" wrap="square" lIns="0" tIns="12700" rIns="0" bIns="0" rtlCol="0">
            <a:spAutoFit/>
          </a:bodyPr>
          <a:lstStyle/>
          <a:p>
            <a:pPr marL="12700">
              <a:spcBef>
                <a:spcPts val="100"/>
              </a:spcBef>
            </a:pPr>
            <a:r>
              <a:rPr sz="2000" b="1" spc="-10" dirty="0">
                <a:solidFill>
                  <a:srgbClr val="FFFFFF"/>
                </a:solidFill>
                <a:latin typeface="Meiryo UI"/>
                <a:cs typeface="Meiryo UI"/>
              </a:rPr>
              <a:t>３．海外における国民ID</a:t>
            </a:r>
            <a:r>
              <a:rPr sz="2000" b="1" spc="-15" dirty="0">
                <a:solidFill>
                  <a:srgbClr val="FFFFFF"/>
                </a:solidFill>
                <a:latin typeface="Meiryo UI"/>
                <a:cs typeface="Meiryo UI"/>
              </a:rPr>
              <a:t>を使った取引認証の事例</a:t>
            </a:r>
            <a:r>
              <a:rPr sz="2000" b="1" dirty="0">
                <a:solidFill>
                  <a:srgbClr val="FFFFFF"/>
                </a:solidFill>
                <a:latin typeface="Meiryo UI"/>
                <a:cs typeface="Meiryo UI"/>
              </a:rPr>
              <a:t>（</a:t>
            </a:r>
            <a:r>
              <a:rPr sz="2000" b="1" spc="-10" dirty="0">
                <a:solidFill>
                  <a:srgbClr val="FFFFFF"/>
                </a:solidFill>
                <a:latin typeface="Meiryo UI"/>
                <a:cs typeface="Meiryo UI"/>
              </a:rPr>
              <a:t>ご参考</a:t>
            </a:r>
            <a:r>
              <a:rPr sz="2000" b="1" spc="-50" dirty="0">
                <a:solidFill>
                  <a:srgbClr val="FFFFFF"/>
                </a:solidFill>
                <a:latin typeface="Meiryo UI"/>
                <a:cs typeface="Meiryo UI"/>
              </a:rPr>
              <a:t>）</a:t>
            </a:r>
            <a:endParaRPr sz="2000">
              <a:latin typeface="Meiryo UI"/>
              <a:cs typeface="Meiryo UI"/>
            </a:endParaRPr>
          </a:p>
        </p:txBody>
      </p:sp>
      <p:sp>
        <p:nvSpPr>
          <p:cNvPr id="7" name="object 7"/>
          <p:cNvSpPr txBox="1"/>
          <p:nvPr/>
        </p:nvSpPr>
        <p:spPr>
          <a:xfrm>
            <a:off x="1699666" y="4867097"/>
            <a:ext cx="1140460" cy="331470"/>
          </a:xfrm>
          <a:prstGeom prst="rect">
            <a:avLst/>
          </a:prstGeom>
        </p:spPr>
        <p:txBody>
          <a:bodyPr vert="horz" wrap="square" lIns="0" tIns="13335" rIns="0" bIns="0" rtlCol="0">
            <a:spAutoFit/>
          </a:bodyPr>
          <a:lstStyle/>
          <a:p>
            <a:pPr marL="12700">
              <a:spcBef>
                <a:spcPts val="105"/>
              </a:spcBef>
            </a:pPr>
            <a:r>
              <a:rPr sz="2000" b="1" spc="-20" dirty="0">
                <a:latin typeface="Meiryo UI"/>
                <a:cs typeface="Meiryo UI"/>
              </a:rPr>
              <a:t>４．まとめ</a:t>
            </a:r>
            <a:endParaRPr sz="2000">
              <a:latin typeface="Meiryo UI"/>
              <a:cs typeface="Meiryo UI"/>
            </a:endParaRPr>
          </a:p>
        </p:txBody>
      </p:sp>
      <p:sp>
        <p:nvSpPr>
          <p:cNvPr id="8" name="object 8"/>
          <p:cNvSpPr txBox="1"/>
          <p:nvPr/>
        </p:nvSpPr>
        <p:spPr>
          <a:xfrm>
            <a:off x="1618894" y="580137"/>
            <a:ext cx="534670" cy="330835"/>
          </a:xfrm>
          <a:prstGeom prst="rect">
            <a:avLst/>
          </a:prstGeom>
        </p:spPr>
        <p:txBody>
          <a:bodyPr vert="horz" wrap="square" lIns="0" tIns="13335" rIns="0" bIns="0" rtlCol="0">
            <a:spAutoFit/>
          </a:bodyPr>
          <a:lstStyle/>
          <a:p>
            <a:pPr marL="12700">
              <a:spcBef>
                <a:spcPts val="105"/>
              </a:spcBef>
            </a:pPr>
            <a:r>
              <a:rPr sz="2000" b="1" spc="-25" dirty="0">
                <a:latin typeface="Meiryo UI"/>
                <a:cs typeface="Meiryo UI"/>
              </a:rPr>
              <a:t>目次</a:t>
            </a:r>
            <a:endParaRPr sz="2000">
              <a:latin typeface="Meiryo UI"/>
              <a:cs typeface="Meiryo U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44234" y="1989583"/>
            <a:ext cx="3469004" cy="2490425"/>
          </a:xfrm>
          <a:prstGeom prst="rect">
            <a:avLst/>
          </a:prstGeom>
          <a:ln w="19050">
            <a:solidFill>
              <a:srgbClr val="BEBEBE"/>
            </a:solidFill>
          </a:ln>
        </p:spPr>
        <p:txBody>
          <a:bodyPr vert="horz" wrap="square" lIns="0" tIns="0" rIns="0" bIns="0" rtlCol="0">
            <a:spAutoFit/>
          </a:bodyPr>
          <a:lstStyle/>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spcBef>
                <a:spcPts val="25"/>
              </a:spcBef>
            </a:pPr>
            <a:endParaRPr sz="2150">
              <a:latin typeface="Times New Roman"/>
              <a:cs typeface="Times New Roman"/>
            </a:endParaRPr>
          </a:p>
          <a:p>
            <a:pPr marL="981710"/>
            <a:r>
              <a:rPr sz="1400" b="1" u="sng" spc="-30" dirty="0">
                <a:uFill>
                  <a:solidFill>
                    <a:srgbClr val="000000"/>
                  </a:solidFill>
                </a:uFill>
                <a:latin typeface="Meiryo UI"/>
                <a:cs typeface="Meiryo UI"/>
              </a:rPr>
              <a:t>モバイル </a:t>
            </a:r>
            <a:r>
              <a:rPr sz="1400" b="1" u="sng" dirty="0">
                <a:uFill>
                  <a:solidFill>
                    <a:srgbClr val="000000"/>
                  </a:solidFill>
                </a:uFill>
                <a:latin typeface="Arial"/>
                <a:cs typeface="Arial"/>
              </a:rPr>
              <a:t>x </a:t>
            </a:r>
            <a:r>
              <a:rPr sz="1400" b="1" u="sng" spc="-15" dirty="0">
                <a:uFill>
                  <a:solidFill>
                    <a:srgbClr val="000000"/>
                  </a:solidFill>
                </a:uFill>
                <a:latin typeface="Meiryo UI"/>
                <a:cs typeface="Meiryo UI"/>
              </a:rPr>
              <a:t>生体認証</a:t>
            </a:r>
            <a:endParaRPr sz="1400">
              <a:latin typeface="Meiryo UI"/>
              <a:cs typeface="Meiryo UI"/>
            </a:endParaRPr>
          </a:p>
          <a:p>
            <a:pPr marL="91440" marR="252729">
              <a:spcBef>
                <a:spcPts val="994"/>
              </a:spcBef>
            </a:pPr>
            <a:r>
              <a:rPr sz="1400" spc="-15" dirty="0">
                <a:latin typeface="Meiryo UI"/>
                <a:cs typeface="Meiryo UI"/>
              </a:rPr>
              <a:t>ユーザはモバイルを利用して</a:t>
            </a:r>
            <a:r>
              <a:rPr sz="1400" spc="-10" dirty="0">
                <a:latin typeface="Arial"/>
                <a:cs typeface="Arial"/>
              </a:rPr>
              <a:t>MyInfo</a:t>
            </a:r>
            <a:r>
              <a:rPr sz="1400" spc="-25" dirty="0">
                <a:latin typeface="Meiryo UI"/>
                <a:cs typeface="Meiryo UI"/>
              </a:rPr>
              <a:t>にアクセス</a:t>
            </a:r>
            <a:r>
              <a:rPr sz="1400" spc="-20" dirty="0">
                <a:latin typeface="Meiryo UI"/>
                <a:cs typeface="Meiryo UI"/>
              </a:rPr>
              <a:t>可能で、生体認証によるログインが可能。</a:t>
            </a:r>
            <a:endParaRPr sz="1400">
              <a:latin typeface="Meiryo UI"/>
              <a:cs typeface="Meiryo UI"/>
            </a:endParaRPr>
          </a:p>
        </p:txBody>
      </p:sp>
      <p:sp>
        <p:nvSpPr>
          <p:cNvPr id="3" name="object 3"/>
          <p:cNvSpPr txBox="1">
            <a:spLocks noGrp="1"/>
          </p:cNvSpPr>
          <p:nvPr>
            <p:ph type="title"/>
          </p:nvPr>
        </p:nvSpPr>
        <p:spPr>
          <a:xfrm>
            <a:off x="1618895" y="127153"/>
            <a:ext cx="8545641" cy="779059"/>
          </a:xfrm>
          <a:prstGeom prst="rect">
            <a:avLst/>
          </a:prstGeom>
        </p:spPr>
        <p:txBody>
          <a:bodyPr vert="horz" wrap="square" lIns="0" tIns="50165" rIns="0" bIns="0" rtlCol="0" anchor="ctr">
            <a:spAutoFit/>
          </a:bodyPr>
          <a:lstStyle/>
          <a:p>
            <a:pPr marL="12700">
              <a:lnSpc>
                <a:spcPct val="100000"/>
              </a:lnSpc>
              <a:spcBef>
                <a:spcPts val="395"/>
              </a:spcBef>
            </a:pPr>
            <a:r>
              <a:rPr sz="1800" dirty="0"/>
              <a:t>3．</a:t>
            </a:r>
            <a:r>
              <a:rPr sz="1800" spc="-15" dirty="0"/>
              <a:t>海外における国民</a:t>
            </a:r>
            <a:r>
              <a:rPr sz="1800" spc="-10" dirty="0"/>
              <a:t>IDを使った取引認証の事例（</a:t>
            </a:r>
            <a:r>
              <a:rPr sz="1800" spc="-5" dirty="0"/>
              <a:t>ご参考</a:t>
            </a:r>
            <a:r>
              <a:rPr sz="1800" spc="-50" dirty="0"/>
              <a:t>）</a:t>
            </a:r>
            <a:endParaRPr sz="1800" dirty="0"/>
          </a:p>
          <a:p>
            <a:pPr marL="12700">
              <a:lnSpc>
                <a:spcPct val="100000"/>
              </a:lnSpc>
              <a:spcBef>
                <a:spcPts val="430"/>
              </a:spcBef>
              <a:tabLst>
                <a:tab pos="1882775" algn="l"/>
              </a:tabLst>
            </a:pPr>
            <a:r>
              <a:rPr sz="2600" dirty="0"/>
              <a:t>先行事例</a:t>
            </a:r>
            <a:r>
              <a:rPr sz="2600" spc="-50" dirty="0"/>
              <a:t>：</a:t>
            </a:r>
            <a:r>
              <a:rPr sz="2600" dirty="0"/>
              <a:t>	シン</a:t>
            </a:r>
            <a:r>
              <a:rPr sz="2600" spc="-10" dirty="0"/>
              <a:t>ガ</a:t>
            </a:r>
            <a:r>
              <a:rPr sz="2600" dirty="0"/>
              <a:t>ポー</a:t>
            </a:r>
            <a:r>
              <a:rPr sz="2600" spc="-10" dirty="0"/>
              <a:t>ル(1/2)</a:t>
            </a:r>
            <a:endParaRPr sz="2600" dirty="0"/>
          </a:p>
        </p:txBody>
      </p:sp>
      <p:sp>
        <p:nvSpPr>
          <p:cNvPr id="4" name="object 4"/>
          <p:cNvSpPr txBox="1"/>
          <p:nvPr/>
        </p:nvSpPr>
        <p:spPr>
          <a:xfrm>
            <a:off x="1343406" y="4877562"/>
            <a:ext cx="9505315" cy="1623521"/>
          </a:xfrm>
          <a:prstGeom prst="rect">
            <a:avLst/>
          </a:prstGeom>
          <a:ln w="19050">
            <a:solidFill>
              <a:srgbClr val="BEBEBE"/>
            </a:solidFill>
          </a:ln>
        </p:spPr>
        <p:txBody>
          <a:bodyPr vert="horz" wrap="square" lIns="0" tIns="114300" rIns="0" bIns="0" rtlCol="0">
            <a:spAutoFit/>
          </a:bodyPr>
          <a:lstStyle/>
          <a:p>
            <a:pPr marL="357505" indent="-287020" algn="just">
              <a:spcBef>
                <a:spcPts val="900"/>
              </a:spcBef>
              <a:buFont typeface="Arial"/>
              <a:buChar char="•"/>
              <a:tabLst>
                <a:tab pos="358140" algn="l"/>
              </a:tabLst>
            </a:pPr>
            <a:r>
              <a:rPr sz="1400" spc="-10" dirty="0">
                <a:latin typeface="Meiryo UI"/>
                <a:cs typeface="Meiryo UI"/>
              </a:rPr>
              <a:t>MAS</a:t>
            </a:r>
            <a:r>
              <a:rPr sz="1400" spc="-15" dirty="0">
                <a:latin typeface="Meiryo UI"/>
                <a:cs typeface="Meiryo UI"/>
              </a:rPr>
              <a:t>(シンガポールの中央銀行)による施策で、</a:t>
            </a:r>
            <a:r>
              <a:rPr sz="1400" spc="-10" dirty="0">
                <a:latin typeface="Meiryo UI"/>
                <a:cs typeface="Meiryo UI"/>
              </a:rPr>
              <a:t>SingPass</a:t>
            </a:r>
            <a:r>
              <a:rPr sz="1400" spc="-15" dirty="0">
                <a:latin typeface="Meiryo UI"/>
                <a:cs typeface="Meiryo UI"/>
              </a:rPr>
              <a:t>と呼ばれる国民</a:t>
            </a:r>
            <a:r>
              <a:rPr sz="1400" dirty="0">
                <a:latin typeface="Meiryo UI"/>
                <a:cs typeface="Meiryo UI"/>
              </a:rPr>
              <a:t>ID</a:t>
            </a:r>
            <a:r>
              <a:rPr sz="1400" spc="-20" dirty="0">
                <a:latin typeface="Meiryo UI"/>
                <a:cs typeface="Meiryo UI"/>
              </a:rPr>
              <a:t>を通じた個人認証を実行</a:t>
            </a:r>
            <a:endParaRPr sz="1400">
              <a:latin typeface="Meiryo UI"/>
              <a:cs typeface="Meiryo UI"/>
            </a:endParaRPr>
          </a:p>
          <a:p>
            <a:pPr marL="357505" marR="117475" indent="-287020" algn="just">
              <a:buFont typeface="Arial"/>
              <a:buChar char="•"/>
              <a:tabLst>
                <a:tab pos="358140" algn="l"/>
              </a:tabLst>
            </a:pPr>
            <a:r>
              <a:rPr sz="1400" spc="-10" dirty="0">
                <a:latin typeface="Meiryo UI"/>
                <a:cs typeface="Meiryo UI"/>
              </a:rPr>
              <a:t>SingPass</a:t>
            </a:r>
            <a:r>
              <a:rPr sz="1400" dirty="0">
                <a:latin typeface="Meiryo UI"/>
                <a:cs typeface="Meiryo UI"/>
              </a:rPr>
              <a:t>を通じて</a:t>
            </a:r>
            <a:r>
              <a:rPr sz="1400" spc="-10" dirty="0">
                <a:latin typeface="Meiryo UI"/>
                <a:cs typeface="Meiryo UI"/>
              </a:rPr>
              <a:t>MyInfo</a:t>
            </a:r>
            <a:r>
              <a:rPr sz="1400" spc="-20" dirty="0">
                <a:latin typeface="Meiryo UI"/>
                <a:cs typeface="Meiryo UI"/>
              </a:rPr>
              <a:t>上で認証することで、金融機関が原則として追加で個人情報を要求することはない。</a:t>
            </a:r>
            <a:r>
              <a:rPr sz="1400" spc="-10" dirty="0">
                <a:latin typeface="Meiryo UI"/>
                <a:cs typeface="Meiryo UI"/>
              </a:rPr>
              <a:t>MyInfo</a:t>
            </a:r>
            <a:r>
              <a:rPr sz="1400" spc="-20" dirty="0">
                <a:latin typeface="Meiryo UI"/>
                <a:cs typeface="Meiryo UI"/>
              </a:rPr>
              <a:t>では国民</a:t>
            </a:r>
            <a:r>
              <a:rPr sz="1400" spc="-50" dirty="0">
                <a:latin typeface="Meiryo UI"/>
                <a:cs typeface="Meiryo UI"/>
              </a:rPr>
              <a:t> </a:t>
            </a:r>
            <a:r>
              <a:rPr sz="1400" dirty="0">
                <a:latin typeface="Meiryo UI"/>
                <a:cs typeface="Meiryo UI"/>
              </a:rPr>
              <a:t>ID</a:t>
            </a:r>
            <a:r>
              <a:rPr sz="1400" spc="-20" dirty="0">
                <a:latin typeface="Meiryo UI"/>
                <a:cs typeface="Meiryo UI"/>
              </a:rPr>
              <a:t>番号や名前、性別、国籍、パスポート番号や有効期限等の情報が保有されている</a:t>
            </a:r>
            <a:endParaRPr sz="1400">
              <a:latin typeface="Meiryo UI"/>
              <a:cs typeface="Meiryo UI"/>
            </a:endParaRPr>
          </a:p>
          <a:p>
            <a:pPr marL="357505" marR="146685" indent="-287020" algn="just">
              <a:buFont typeface="Arial"/>
              <a:buChar char="•"/>
              <a:tabLst>
                <a:tab pos="358140" algn="l"/>
              </a:tabLst>
            </a:pPr>
            <a:r>
              <a:rPr sz="1400" spc="-10" dirty="0">
                <a:latin typeface="Meiryo UI"/>
                <a:cs typeface="Meiryo UI"/>
              </a:rPr>
              <a:t>SingPass</a:t>
            </a:r>
            <a:r>
              <a:rPr sz="1400" spc="-5" dirty="0">
                <a:latin typeface="Meiryo UI"/>
                <a:cs typeface="Meiryo UI"/>
              </a:rPr>
              <a:t>の認証は</a:t>
            </a:r>
            <a:r>
              <a:rPr sz="1400" dirty="0">
                <a:latin typeface="Meiryo UI"/>
                <a:cs typeface="Meiryo UI"/>
              </a:rPr>
              <a:t>2016</a:t>
            </a:r>
            <a:r>
              <a:rPr sz="1400" spc="-15" dirty="0">
                <a:latin typeface="Meiryo UI"/>
                <a:cs typeface="Meiryo UI"/>
              </a:rPr>
              <a:t>年当初は物理的な</a:t>
            </a:r>
            <a:r>
              <a:rPr sz="1400" spc="-35" dirty="0">
                <a:latin typeface="Meiryo UI"/>
                <a:cs typeface="Meiryo UI"/>
              </a:rPr>
              <a:t>2FA</a:t>
            </a:r>
            <a:r>
              <a:rPr sz="1400" spc="-15" dirty="0">
                <a:latin typeface="Meiryo UI"/>
                <a:cs typeface="Meiryo UI"/>
              </a:rPr>
              <a:t>を利用していたが、現在では、</a:t>
            </a:r>
            <a:r>
              <a:rPr sz="1400" spc="-10" dirty="0">
                <a:latin typeface="Meiryo UI"/>
                <a:cs typeface="Meiryo UI"/>
              </a:rPr>
              <a:t>2018年に導入した</a:t>
            </a:r>
            <a:r>
              <a:rPr sz="1400" dirty="0">
                <a:latin typeface="Meiryo UI"/>
                <a:cs typeface="Meiryo UI"/>
              </a:rPr>
              <a:t>SingPass </a:t>
            </a:r>
            <a:r>
              <a:rPr sz="1400" spc="-10" dirty="0">
                <a:latin typeface="Meiryo UI"/>
                <a:cs typeface="Meiryo UI"/>
              </a:rPr>
              <a:t>Mobile</a:t>
            </a:r>
            <a:r>
              <a:rPr sz="1400" spc="-15" dirty="0">
                <a:latin typeface="Meiryo UI"/>
                <a:cs typeface="Meiryo UI"/>
              </a:rPr>
              <a:t>と呼ばれ</a:t>
            </a:r>
            <a:r>
              <a:rPr sz="1400" spc="-20" dirty="0">
                <a:latin typeface="Meiryo UI"/>
                <a:cs typeface="Meiryo UI"/>
              </a:rPr>
              <a:t>るモバイルアプリで生体認証ないしパスコードを通じて認証可能な方式で一元化を進めている。</a:t>
            </a:r>
            <a:r>
              <a:rPr sz="1400" dirty="0">
                <a:latin typeface="Meiryo UI"/>
                <a:cs typeface="Meiryo UI"/>
              </a:rPr>
              <a:t>（</a:t>
            </a:r>
            <a:r>
              <a:rPr sz="1400" spc="-20" dirty="0">
                <a:latin typeface="Meiryo UI"/>
                <a:cs typeface="Meiryo UI"/>
              </a:rPr>
              <a:t>モバイルを持っていない人向けに、</a:t>
            </a:r>
            <a:r>
              <a:rPr sz="1400" spc="-5" dirty="0">
                <a:latin typeface="Meiryo UI"/>
                <a:cs typeface="Meiryo UI"/>
              </a:rPr>
              <a:t>市中にも認証機を設置</a:t>
            </a:r>
            <a:r>
              <a:rPr sz="1400" spc="-50" dirty="0">
                <a:latin typeface="Meiryo UI"/>
                <a:cs typeface="Meiryo UI"/>
              </a:rPr>
              <a:t>）</a:t>
            </a:r>
            <a:endParaRPr sz="1400">
              <a:latin typeface="Meiryo UI"/>
              <a:cs typeface="Meiryo UI"/>
            </a:endParaRPr>
          </a:p>
          <a:p>
            <a:pPr marL="357505" indent="-287020" algn="just">
              <a:buFont typeface="Arial"/>
              <a:buChar char="•"/>
              <a:tabLst>
                <a:tab pos="358140" algn="l"/>
              </a:tabLst>
            </a:pPr>
            <a:r>
              <a:rPr sz="1400" spc="-15" dirty="0">
                <a:latin typeface="Meiryo UI"/>
                <a:cs typeface="Meiryo UI"/>
              </a:rPr>
              <a:t>生体認証は、シンガポール政府にとって、</a:t>
            </a:r>
            <a:r>
              <a:rPr sz="1400" spc="-10" dirty="0">
                <a:latin typeface="Meiryo UI"/>
                <a:cs typeface="Meiryo UI"/>
              </a:rPr>
              <a:t>AI</a:t>
            </a:r>
            <a:r>
              <a:rPr sz="1400" spc="-20" dirty="0">
                <a:latin typeface="Meiryo UI"/>
                <a:cs typeface="Meiryo UI"/>
              </a:rPr>
              <a:t>等と並ぶ主要投資技術</a:t>
            </a:r>
            <a:endParaRPr sz="1400">
              <a:latin typeface="Meiryo UI"/>
              <a:cs typeface="Meiryo UI"/>
            </a:endParaRPr>
          </a:p>
        </p:txBody>
      </p:sp>
      <p:sp>
        <p:nvSpPr>
          <p:cNvPr id="5" name="object 5"/>
          <p:cNvSpPr txBox="1"/>
          <p:nvPr/>
        </p:nvSpPr>
        <p:spPr>
          <a:xfrm>
            <a:off x="2668017" y="4526026"/>
            <a:ext cx="7122795"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a:t>
            </a:r>
            <a:r>
              <a:rPr sz="1400" spc="-10" dirty="0">
                <a:latin typeface="Meiryo UI"/>
                <a:cs typeface="Meiryo UI"/>
              </a:rPr>
              <a:t>参照：</a:t>
            </a:r>
            <a:r>
              <a:rPr sz="1400" u="sng" spc="-20" dirty="0">
                <a:uFill>
                  <a:solidFill>
                    <a:srgbClr val="000000"/>
                  </a:solidFill>
                </a:uFill>
                <a:latin typeface="Arial"/>
                <a:cs typeface="Arial"/>
                <a:hlinkClick r:id="rId2"/>
              </a:rPr>
              <a:t>https://www.mas.gov.sg/development/fintech/technologies</a:t>
            </a:r>
            <a:r>
              <a:rPr sz="1400" u="sng" spc="-15" dirty="0">
                <a:uFill>
                  <a:solidFill>
                    <a:srgbClr val="000000"/>
                  </a:solidFill>
                </a:uFill>
                <a:latin typeface="Arial"/>
                <a:cs typeface="Arial"/>
                <a:hlinkClick r:id="rId2"/>
              </a:rPr>
              <a:t>---</a:t>
            </a:r>
            <a:r>
              <a:rPr sz="1400" u="sng" spc="-10" dirty="0">
                <a:uFill>
                  <a:solidFill>
                    <a:srgbClr val="000000"/>
                  </a:solidFill>
                </a:uFill>
                <a:latin typeface="Arial"/>
                <a:cs typeface="Arial"/>
                <a:hlinkClick r:id="rId2"/>
              </a:rPr>
              <a:t>digital-id-and-e-</a:t>
            </a:r>
            <a:r>
              <a:rPr sz="1400" u="sng" spc="-20" dirty="0">
                <a:uFill>
                  <a:solidFill>
                    <a:srgbClr val="000000"/>
                  </a:solidFill>
                </a:uFill>
                <a:latin typeface="Arial"/>
                <a:cs typeface="Arial"/>
                <a:hlinkClick r:id="rId2"/>
              </a:rPr>
              <a:t>kyc</a:t>
            </a:r>
            <a:r>
              <a:rPr sz="1400" spc="-20" dirty="0">
                <a:latin typeface="Meiryo UI"/>
                <a:cs typeface="Meiryo UI"/>
              </a:rPr>
              <a:t>）</a:t>
            </a:r>
            <a:endParaRPr sz="1400">
              <a:latin typeface="Meiryo UI"/>
              <a:cs typeface="Meiryo UI"/>
            </a:endParaRPr>
          </a:p>
        </p:txBody>
      </p:sp>
      <p:sp>
        <p:nvSpPr>
          <p:cNvPr id="6" name="object 6"/>
          <p:cNvSpPr txBox="1"/>
          <p:nvPr/>
        </p:nvSpPr>
        <p:spPr>
          <a:xfrm>
            <a:off x="2280667" y="1989582"/>
            <a:ext cx="3295015" cy="2480936"/>
          </a:xfrm>
          <a:prstGeom prst="rect">
            <a:avLst/>
          </a:prstGeom>
          <a:ln w="19050">
            <a:solidFill>
              <a:srgbClr val="BEBEBE"/>
            </a:solidFill>
          </a:ln>
        </p:spPr>
        <p:txBody>
          <a:bodyPr vert="horz" wrap="square" lIns="0" tIns="0" rIns="0" bIns="0" rtlCol="0">
            <a:spAutoFit/>
          </a:bodyPr>
          <a:lstStyle/>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lnSpc>
                <a:spcPct val="100000"/>
              </a:lnSpc>
            </a:pPr>
            <a:endParaRPr>
              <a:latin typeface="Times New Roman"/>
              <a:cs typeface="Times New Roman"/>
            </a:endParaRPr>
          </a:p>
          <a:p>
            <a:pPr>
              <a:spcBef>
                <a:spcPts val="25"/>
              </a:spcBef>
            </a:pPr>
            <a:endParaRPr sz="2150">
              <a:latin typeface="Times New Roman"/>
              <a:cs typeface="Times New Roman"/>
            </a:endParaRPr>
          </a:p>
          <a:p>
            <a:pPr marL="1003300"/>
            <a:r>
              <a:rPr sz="1400" b="1" u="sng" dirty="0">
                <a:uFill>
                  <a:solidFill>
                    <a:srgbClr val="000000"/>
                  </a:solidFill>
                </a:uFill>
                <a:latin typeface="Arial"/>
                <a:cs typeface="Arial"/>
              </a:rPr>
              <a:t>KYC</a:t>
            </a:r>
            <a:r>
              <a:rPr sz="1400" b="1" u="sng" spc="-10" dirty="0">
                <a:uFill>
                  <a:solidFill>
                    <a:srgbClr val="000000"/>
                  </a:solidFill>
                </a:uFill>
                <a:latin typeface="Arial"/>
                <a:cs typeface="Arial"/>
              </a:rPr>
              <a:t> </a:t>
            </a:r>
            <a:r>
              <a:rPr sz="1400" b="1" u="sng" dirty="0">
                <a:uFill>
                  <a:solidFill>
                    <a:srgbClr val="000000"/>
                  </a:solidFill>
                </a:uFill>
                <a:latin typeface="Arial"/>
                <a:cs typeface="Arial"/>
              </a:rPr>
              <a:t>x</a:t>
            </a:r>
            <a:r>
              <a:rPr sz="1400" b="1" u="sng" spc="-10" dirty="0">
                <a:uFill>
                  <a:solidFill>
                    <a:srgbClr val="000000"/>
                  </a:solidFill>
                </a:uFill>
                <a:latin typeface="Arial"/>
                <a:cs typeface="Arial"/>
              </a:rPr>
              <a:t> </a:t>
            </a:r>
            <a:r>
              <a:rPr sz="1400" b="1" u="sng" spc="-15" dirty="0">
                <a:uFill>
                  <a:solidFill>
                    <a:srgbClr val="000000"/>
                  </a:solidFill>
                </a:uFill>
                <a:latin typeface="Meiryo UI"/>
                <a:cs typeface="Meiryo UI"/>
              </a:rPr>
              <a:t>個人情報</a:t>
            </a:r>
            <a:endParaRPr sz="1400">
              <a:latin typeface="Meiryo UI"/>
              <a:cs typeface="Meiryo UI"/>
            </a:endParaRPr>
          </a:p>
          <a:p>
            <a:pPr marL="90170">
              <a:lnSpc>
                <a:spcPts val="1660"/>
              </a:lnSpc>
              <a:spcBef>
                <a:spcPts val="1030"/>
              </a:spcBef>
            </a:pPr>
            <a:r>
              <a:rPr sz="1400" spc="-15" dirty="0">
                <a:latin typeface="Meiryo UI"/>
                <a:cs typeface="Meiryo UI"/>
              </a:rPr>
              <a:t>金融機関は顧客の同意を得たうえで、</a:t>
            </a:r>
            <a:endParaRPr sz="1400">
              <a:latin typeface="Meiryo UI"/>
              <a:cs typeface="Meiryo UI"/>
            </a:endParaRPr>
          </a:p>
          <a:p>
            <a:pPr marL="90170">
              <a:lnSpc>
                <a:spcPts val="1660"/>
              </a:lnSpc>
            </a:pPr>
            <a:r>
              <a:rPr sz="1400" spc="-10" dirty="0">
                <a:latin typeface="Arial"/>
                <a:cs typeface="Arial"/>
              </a:rPr>
              <a:t>MyInfo</a:t>
            </a:r>
            <a:r>
              <a:rPr sz="1400" spc="-25" dirty="0">
                <a:latin typeface="Meiryo UI"/>
                <a:cs typeface="Meiryo UI"/>
              </a:rPr>
              <a:t>にアクセスし、サービスに利用できる。</a:t>
            </a:r>
            <a:endParaRPr sz="1400">
              <a:latin typeface="Meiryo UI"/>
              <a:cs typeface="Meiryo UI"/>
            </a:endParaRPr>
          </a:p>
        </p:txBody>
      </p:sp>
      <p:pic>
        <p:nvPicPr>
          <p:cNvPr id="7" name="object 7"/>
          <p:cNvPicPr/>
          <p:nvPr/>
        </p:nvPicPr>
        <p:blipFill>
          <a:blip r:embed="rId3" cstate="print"/>
          <a:stretch>
            <a:fillRect/>
          </a:stretch>
        </p:blipFill>
        <p:spPr>
          <a:xfrm>
            <a:off x="3064733" y="2480241"/>
            <a:ext cx="1703026" cy="686631"/>
          </a:xfrm>
          <a:prstGeom prst="rect">
            <a:avLst/>
          </a:prstGeom>
        </p:spPr>
      </p:pic>
      <p:pic>
        <p:nvPicPr>
          <p:cNvPr id="8" name="object 8"/>
          <p:cNvPicPr/>
          <p:nvPr/>
        </p:nvPicPr>
        <p:blipFill>
          <a:blip r:embed="rId4" cstate="print"/>
          <a:stretch>
            <a:fillRect/>
          </a:stretch>
        </p:blipFill>
        <p:spPr>
          <a:xfrm>
            <a:off x="7470648" y="2215895"/>
            <a:ext cx="1661159" cy="1181100"/>
          </a:xfrm>
          <a:prstGeom prst="rect">
            <a:avLst/>
          </a:prstGeom>
        </p:spPr>
      </p:pic>
      <p:sp>
        <p:nvSpPr>
          <p:cNvPr id="9" name="object 9"/>
          <p:cNvSpPr txBox="1"/>
          <p:nvPr/>
        </p:nvSpPr>
        <p:spPr>
          <a:xfrm>
            <a:off x="1618894" y="933958"/>
            <a:ext cx="9094470" cy="1000760"/>
          </a:xfrm>
          <a:prstGeom prst="rect">
            <a:avLst/>
          </a:prstGeom>
        </p:spPr>
        <p:txBody>
          <a:bodyPr vert="horz" wrap="square" lIns="0" tIns="12065" rIns="0" bIns="0" rtlCol="0">
            <a:spAutoFit/>
          </a:bodyPr>
          <a:lstStyle/>
          <a:p>
            <a:pPr marL="299085" marR="37465" indent="-287020">
              <a:spcBef>
                <a:spcPts val="95"/>
              </a:spcBef>
              <a:buFont typeface="Wingdings"/>
              <a:buChar char=""/>
              <a:tabLst>
                <a:tab pos="299720" algn="l"/>
              </a:tabLst>
            </a:pPr>
            <a:r>
              <a:rPr sz="1600" spc="-20" dirty="0">
                <a:latin typeface="Meiryo UI"/>
                <a:cs typeface="Meiryo UI"/>
              </a:rPr>
              <a:t>“Self-</a:t>
            </a:r>
            <a:r>
              <a:rPr sz="1600" dirty="0">
                <a:latin typeface="Meiryo UI"/>
                <a:cs typeface="Meiryo UI"/>
              </a:rPr>
              <a:t>Sovereign </a:t>
            </a:r>
            <a:r>
              <a:rPr sz="1600" spc="-20" dirty="0">
                <a:latin typeface="Meiryo UI"/>
                <a:cs typeface="Meiryo UI"/>
              </a:rPr>
              <a:t>Identity”（</a:t>
            </a:r>
            <a:r>
              <a:rPr sz="1600" spc="-25" dirty="0">
                <a:latin typeface="Meiryo UI"/>
                <a:cs typeface="Meiryo UI"/>
              </a:rPr>
              <a:t>個</a:t>
            </a:r>
            <a:r>
              <a:rPr sz="1600" spc="-10" dirty="0">
                <a:latin typeface="Meiryo UI"/>
                <a:cs typeface="Meiryo UI"/>
              </a:rPr>
              <a:t>人</a:t>
            </a:r>
            <a:r>
              <a:rPr sz="1600" spc="-25" dirty="0">
                <a:latin typeface="Meiryo UI"/>
                <a:cs typeface="Meiryo UI"/>
              </a:rPr>
              <a:t>情報</a:t>
            </a:r>
            <a:r>
              <a:rPr sz="1600" dirty="0">
                <a:latin typeface="Meiryo UI"/>
                <a:cs typeface="Meiryo UI"/>
              </a:rPr>
              <a:t>の</a:t>
            </a:r>
            <a:r>
              <a:rPr sz="1600" spc="-25" dirty="0">
                <a:latin typeface="Meiryo UI"/>
                <a:cs typeface="Meiryo UI"/>
              </a:rPr>
              <a:t>自己</a:t>
            </a:r>
            <a:r>
              <a:rPr sz="1600" spc="-10" dirty="0">
                <a:latin typeface="Meiryo UI"/>
                <a:cs typeface="Meiryo UI"/>
              </a:rPr>
              <a:t>保</a:t>
            </a:r>
            <a:r>
              <a:rPr sz="1600" spc="-25" dirty="0">
                <a:latin typeface="Meiryo UI"/>
                <a:cs typeface="Meiryo UI"/>
              </a:rPr>
              <a:t>有）、</a:t>
            </a:r>
            <a:r>
              <a:rPr sz="1600" dirty="0">
                <a:latin typeface="Meiryo UI"/>
                <a:cs typeface="Meiryo UI"/>
              </a:rPr>
              <a:t>”No </a:t>
            </a:r>
            <a:r>
              <a:rPr sz="1600" spc="-20" dirty="0">
                <a:latin typeface="Meiryo UI"/>
                <a:cs typeface="Meiryo UI"/>
              </a:rPr>
              <a:t>Password”（</a:t>
            </a:r>
            <a:r>
              <a:rPr sz="1600" spc="-25" dirty="0">
                <a:latin typeface="Meiryo UI"/>
                <a:cs typeface="Meiryo UI"/>
              </a:rPr>
              <a:t>生体認証</a:t>
            </a:r>
            <a:r>
              <a:rPr sz="1600" spc="-10" dirty="0">
                <a:latin typeface="Meiryo UI"/>
                <a:cs typeface="Meiryo UI"/>
              </a:rPr>
              <a:t>）</a:t>
            </a:r>
            <a:r>
              <a:rPr sz="1600" spc="-20" dirty="0">
                <a:latin typeface="Meiryo UI"/>
                <a:cs typeface="Meiryo UI"/>
              </a:rPr>
              <a:t>による個</a:t>
            </a:r>
            <a:r>
              <a:rPr sz="1600" spc="-25" dirty="0">
                <a:latin typeface="Meiryo UI"/>
                <a:cs typeface="Meiryo UI"/>
              </a:rPr>
              <a:t>人認</a:t>
            </a:r>
            <a:r>
              <a:rPr sz="1600" spc="-50" dirty="0">
                <a:latin typeface="Meiryo UI"/>
                <a:cs typeface="Meiryo UI"/>
              </a:rPr>
              <a:t>証</a:t>
            </a:r>
            <a:r>
              <a:rPr sz="1600" spc="-20" dirty="0">
                <a:latin typeface="Meiryo UI"/>
                <a:cs typeface="Meiryo UI"/>
              </a:rPr>
              <a:t>の</a:t>
            </a:r>
            <a:r>
              <a:rPr sz="1600" spc="-25" dirty="0">
                <a:latin typeface="Meiryo UI"/>
                <a:cs typeface="Meiryo UI"/>
              </a:rPr>
              <a:t>仕組</a:t>
            </a:r>
            <a:r>
              <a:rPr sz="1600" spc="-20" dirty="0">
                <a:latin typeface="Meiryo UI"/>
                <a:cs typeface="Meiryo UI"/>
              </a:rPr>
              <a:t>みを</a:t>
            </a:r>
            <a:r>
              <a:rPr sz="1600" spc="-25" dirty="0">
                <a:latin typeface="Meiryo UI"/>
                <a:cs typeface="Meiryo UI"/>
              </a:rPr>
              <a:t>実現</a:t>
            </a:r>
            <a:r>
              <a:rPr sz="1600" spc="-50" dirty="0">
                <a:latin typeface="Meiryo UI"/>
                <a:cs typeface="Meiryo UI"/>
              </a:rPr>
              <a:t>。</a:t>
            </a:r>
            <a:endParaRPr sz="1600">
              <a:latin typeface="Meiryo UI"/>
              <a:cs typeface="Meiryo UI"/>
            </a:endParaRPr>
          </a:p>
          <a:p>
            <a:pPr marL="299085" indent="-287020">
              <a:buFont typeface="Wingdings"/>
              <a:buChar char=""/>
              <a:tabLst>
                <a:tab pos="299720" algn="l"/>
              </a:tabLst>
            </a:pPr>
            <a:r>
              <a:rPr sz="1600" spc="-25" dirty="0">
                <a:latin typeface="Meiryo UI"/>
                <a:cs typeface="Meiryo UI"/>
              </a:rPr>
              <a:t>顧</a:t>
            </a:r>
            <a:r>
              <a:rPr sz="1600" spc="-30" dirty="0">
                <a:latin typeface="Meiryo UI"/>
                <a:cs typeface="Meiryo UI"/>
              </a:rPr>
              <a:t>客</a:t>
            </a:r>
            <a:r>
              <a:rPr sz="1600" spc="-25" dirty="0">
                <a:latin typeface="Meiryo UI"/>
                <a:cs typeface="Meiryo UI"/>
              </a:rPr>
              <a:t>の</a:t>
            </a:r>
            <a:r>
              <a:rPr sz="1600" spc="-30" dirty="0">
                <a:latin typeface="Meiryo UI"/>
                <a:cs typeface="Meiryo UI"/>
              </a:rPr>
              <a:t>同意を得た</a:t>
            </a:r>
            <a:r>
              <a:rPr sz="1600" spc="-25" dirty="0">
                <a:latin typeface="Meiryo UI"/>
                <a:cs typeface="Meiryo UI"/>
              </a:rPr>
              <a:t>上</a:t>
            </a:r>
            <a:r>
              <a:rPr sz="1600" spc="-20" dirty="0">
                <a:latin typeface="Meiryo UI"/>
                <a:cs typeface="Meiryo UI"/>
              </a:rPr>
              <a:t>で</a:t>
            </a:r>
            <a:r>
              <a:rPr sz="1600" spc="-30" dirty="0">
                <a:latin typeface="Meiryo UI"/>
                <a:cs typeface="Meiryo UI"/>
              </a:rPr>
              <a:t>個人情報のサービス利用が可能となる点、顧客は自分の個人情</a:t>
            </a:r>
            <a:r>
              <a:rPr sz="1600" spc="-25" dirty="0">
                <a:latin typeface="Meiryo UI"/>
                <a:cs typeface="Meiryo UI"/>
              </a:rPr>
              <a:t>報</a:t>
            </a:r>
            <a:r>
              <a:rPr sz="1600" spc="-20" dirty="0">
                <a:latin typeface="Meiryo UI"/>
                <a:cs typeface="Meiryo UI"/>
              </a:rPr>
              <a:t>が誰に</a:t>
            </a:r>
            <a:r>
              <a:rPr sz="1600" spc="-25" dirty="0">
                <a:latin typeface="Meiryo UI"/>
                <a:cs typeface="Meiryo UI"/>
              </a:rPr>
              <a:t>使われている</a:t>
            </a:r>
            <a:endParaRPr sz="1600">
              <a:latin typeface="Meiryo UI"/>
              <a:cs typeface="Meiryo UI"/>
            </a:endParaRPr>
          </a:p>
          <a:p>
            <a:pPr marL="299085">
              <a:spcBef>
                <a:spcPts val="5"/>
              </a:spcBef>
            </a:pPr>
            <a:r>
              <a:rPr sz="1600" spc="-20" dirty="0">
                <a:latin typeface="Meiryo UI"/>
                <a:cs typeface="Meiryo UI"/>
              </a:rPr>
              <a:t>かを</a:t>
            </a:r>
            <a:r>
              <a:rPr sz="1600" spc="-25" dirty="0">
                <a:latin typeface="Meiryo UI"/>
                <a:cs typeface="Meiryo UI"/>
              </a:rPr>
              <a:t>把握</a:t>
            </a:r>
            <a:r>
              <a:rPr sz="1600" spc="-20" dirty="0">
                <a:latin typeface="Meiryo UI"/>
                <a:cs typeface="Meiryo UI"/>
              </a:rPr>
              <a:t>す</a:t>
            </a:r>
            <a:r>
              <a:rPr sz="1600" spc="-25" dirty="0">
                <a:latin typeface="Meiryo UI"/>
                <a:cs typeface="Meiryo UI"/>
              </a:rPr>
              <a:t>るこ</a:t>
            </a:r>
            <a:r>
              <a:rPr sz="1600" spc="-10" dirty="0">
                <a:latin typeface="Meiryo UI"/>
                <a:cs typeface="Meiryo UI"/>
              </a:rPr>
              <a:t>とが</a:t>
            </a:r>
            <a:r>
              <a:rPr sz="1600" spc="-25" dirty="0">
                <a:latin typeface="Meiryo UI"/>
                <a:cs typeface="Meiryo UI"/>
              </a:rPr>
              <a:t>可能</a:t>
            </a:r>
            <a:r>
              <a:rPr sz="1600" spc="-50" dirty="0">
                <a:latin typeface="Meiryo UI"/>
                <a:cs typeface="Meiryo UI"/>
              </a:rPr>
              <a:t>。</a:t>
            </a:r>
            <a:endParaRPr sz="1600">
              <a:latin typeface="Meiryo UI"/>
              <a:cs typeface="Meiryo UI"/>
            </a:endParaRPr>
          </a:p>
        </p:txBody>
      </p:sp>
      <p:sp>
        <p:nvSpPr>
          <p:cNvPr id="10" name="object 10"/>
          <p:cNvSpPr txBox="1">
            <a:spLocks noGrp="1"/>
          </p:cNvSpPr>
          <p:nvPr>
            <p:ph type="dt" sz="half" idx="6"/>
          </p:nvPr>
        </p:nvSpPr>
        <p:spPr>
          <a:xfrm>
            <a:off x="537463" y="6641107"/>
            <a:ext cx="1176655"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Highly</a:t>
            </a:r>
            <a:r>
              <a:rPr lang="en-US" spc="-55"/>
              <a:t> </a:t>
            </a:r>
            <a:r>
              <a:rPr lang="en-US" spc="-10"/>
              <a:t>Confidential</a:t>
            </a:r>
            <a:endParaRPr spc="-10" dirty="0"/>
          </a:p>
        </p:txBody>
      </p:sp>
      <p:sp>
        <p:nvSpPr>
          <p:cNvPr id="11" name="object 11"/>
          <p:cNvSpPr txBox="1">
            <a:spLocks noGrp="1"/>
          </p:cNvSpPr>
          <p:nvPr>
            <p:ph type="ftr" sz="quarter" idx="5"/>
          </p:nvPr>
        </p:nvSpPr>
        <p:spPr>
          <a:xfrm>
            <a:off x="5885434" y="6641107"/>
            <a:ext cx="306324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12700">
              <a:spcBef>
                <a:spcPts val="155"/>
              </a:spcBef>
            </a:pPr>
            <a:r>
              <a:rPr lang="en-US"/>
              <a:t>Copyright</a:t>
            </a:r>
            <a:r>
              <a:rPr lang="en-US" spc="-10"/>
              <a:t> </a:t>
            </a:r>
            <a:r>
              <a:rPr lang="en-US"/>
              <a:t>©</a:t>
            </a:r>
            <a:r>
              <a:rPr lang="en-US" spc="-45"/>
              <a:t> </a:t>
            </a:r>
            <a:r>
              <a:rPr lang="en-US"/>
              <a:t>2020</a:t>
            </a:r>
            <a:r>
              <a:rPr lang="en-US" spc="-30"/>
              <a:t> </a:t>
            </a:r>
            <a:r>
              <a:rPr lang="en-US"/>
              <a:t>Accenture</a:t>
            </a:r>
            <a:r>
              <a:rPr lang="en-US" spc="270"/>
              <a:t> </a:t>
            </a:r>
            <a:r>
              <a:rPr lang="en-US"/>
              <a:t>All</a:t>
            </a:r>
            <a:r>
              <a:rPr lang="en-US" spc="-45"/>
              <a:t> </a:t>
            </a:r>
            <a:r>
              <a:rPr lang="en-US"/>
              <a:t>rights</a:t>
            </a:r>
            <a:r>
              <a:rPr lang="en-US" spc="-20"/>
              <a:t> </a:t>
            </a:r>
            <a:r>
              <a:rPr lang="en-US" spc="-10"/>
              <a:t>reserved.</a:t>
            </a:r>
            <a:endParaRPr spc="-10" dirty="0"/>
          </a:p>
        </p:txBody>
      </p:sp>
      <p:sp>
        <p:nvSpPr>
          <p:cNvPr id="12" name="object 12"/>
          <p:cNvSpPr txBox="1">
            <a:spLocks noGrp="1"/>
          </p:cNvSpPr>
          <p:nvPr>
            <p:ph type="sldNum" sz="quarter" idx="7"/>
          </p:nvPr>
        </p:nvSpPr>
        <p:spPr>
          <a:xfrm>
            <a:off x="9164446" y="6641107"/>
            <a:ext cx="247650" cy="186054"/>
          </a:xfrm>
          <a:prstGeom prst="rect">
            <a:avLst/>
          </a:prstGeom>
        </p:spPr>
        <p:txBody>
          <a:bodyPr vert="horz" wrap="square" lIns="0" tIns="0" rIns="0" bIns="0" rtlCol="0">
            <a:spAutoFit/>
          </a:bodyPr>
          <a:lstStyle>
            <a:defPPr>
              <a:defRPr kern="0"/>
            </a:defPPr>
            <a:lvl1pPr>
              <a:defRPr sz="1000" b="0" i="0">
                <a:solidFill>
                  <a:srgbClr val="7E7E7E"/>
                </a:solidFill>
                <a:latin typeface="Meiryo UI"/>
                <a:cs typeface="Meiryo UI"/>
              </a:defRPr>
            </a:lvl1pPr>
          </a:lstStyle>
          <a:p>
            <a:pPr marL="77470">
              <a:spcBef>
                <a:spcPts val="155"/>
              </a:spcBef>
            </a:pPr>
            <a:fld id="{81D60167-4931-47E6-BA6A-407CBD079E47}" type="slidenum">
              <a:rPr lang="en-US" altLang="ja-JP" spc="-5" smtClean="0"/>
              <a:pPr marL="77470">
                <a:spcBef>
                  <a:spcPts val="155"/>
                </a:spcBef>
              </a:pPr>
              <a:t>99</a:t>
            </a:fld>
            <a:endParaRPr spc="-25" dirty="0"/>
          </a:p>
        </p:txBody>
      </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6524</TotalTime>
  <Words>16784</Words>
  <Application>Microsoft Office PowerPoint</Application>
  <PresentationFormat>ワイド画面</PresentationFormat>
  <Paragraphs>5046</Paragraphs>
  <Slides>157</Slides>
  <Notes>7</Notes>
  <HiddenSlides>0</HiddenSlides>
  <MMClips>0</MMClips>
  <ScaleCrop>false</ScaleCrop>
  <HeadingPairs>
    <vt:vector size="8" baseType="variant">
      <vt:variant>
        <vt:lpstr>使用されているフォント</vt:lpstr>
      </vt:variant>
      <vt:variant>
        <vt:i4>42</vt:i4>
      </vt:variant>
      <vt:variant>
        <vt:lpstr>テーマ</vt:lpstr>
      </vt:variant>
      <vt:variant>
        <vt:i4>1</vt:i4>
      </vt:variant>
      <vt:variant>
        <vt:lpstr>埋め込まれた OLE サーバー</vt:lpstr>
      </vt:variant>
      <vt:variant>
        <vt:i4>1</vt:i4>
      </vt:variant>
      <vt:variant>
        <vt:lpstr>スライド タイトル</vt:lpstr>
      </vt:variant>
      <vt:variant>
        <vt:i4>157</vt:i4>
      </vt:variant>
    </vt:vector>
  </HeadingPairs>
  <TitlesOfParts>
    <vt:vector size="201" baseType="lpstr">
      <vt:lpstr>BIZ UDPゴシック</vt:lpstr>
      <vt:lpstr>BIZ UDP明朝 Medium</vt:lpstr>
      <vt:lpstr>BIZ UD明朝 Medium</vt:lpstr>
      <vt:lpstr>HelveticaLTStd-Bold</vt:lpstr>
      <vt:lpstr>HGP創英角ｺﾞｼｯｸUB</vt:lpstr>
      <vt:lpstr>HGS行書体</vt:lpstr>
      <vt:lpstr>HGS創英角ﾎﾟｯﾌﾟ体</vt:lpstr>
      <vt:lpstr>HG丸ｺﾞｼｯｸM-PRO</vt:lpstr>
      <vt:lpstr>HG創英角ﾎﾟｯﾌﾟ体</vt:lpstr>
      <vt:lpstr>JansonTextLTStd-Roman</vt:lpstr>
      <vt:lpstr>Malgun Gothic</vt:lpstr>
      <vt:lpstr>Meiryo UI</vt:lpstr>
      <vt:lpstr>Microsoft YaHei</vt:lpstr>
      <vt:lpstr>ＭＳ Ｐゴシック</vt:lpstr>
      <vt:lpstr>ＭＳ Ｐ明朝</vt:lpstr>
      <vt:lpstr>MS UI Gothic</vt:lpstr>
      <vt:lpstr>ＭＳ ゴシック</vt:lpstr>
      <vt:lpstr>proxima-nova</vt:lpstr>
      <vt:lpstr>UD デジタル 教科書体 NK-B</vt:lpstr>
      <vt:lpstr>UD デジタル 教科書体 NP-R</vt:lpstr>
      <vt:lpstr>Yet R</vt:lpstr>
      <vt:lpstr>メイリオ</vt:lpstr>
      <vt:lpstr>游ゴシック</vt:lpstr>
      <vt:lpstr>游ゴシック Light</vt:lpstr>
      <vt:lpstr>游ゴシック Medium</vt:lpstr>
      <vt:lpstr>72 Black</vt:lpstr>
      <vt:lpstr>Amasis MT Pro Black</vt:lpstr>
      <vt:lpstr>Amasis MT Pro Medium</vt:lpstr>
      <vt:lpstr>Arial</vt:lpstr>
      <vt:lpstr>Bahnschrift Light</vt:lpstr>
      <vt:lpstr>Berlin Sans FB</vt:lpstr>
      <vt:lpstr>Britannic Bold</vt:lpstr>
      <vt:lpstr>Calibri</vt:lpstr>
      <vt:lpstr>Constantia</vt:lpstr>
      <vt:lpstr>Cooper Black</vt:lpstr>
      <vt:lpstr>Eras Bold ITC</vt:lpstr>
      <vt:lpstr>Gill Sans Ultra Bold</vt:lpstr>
      <vt:lpstr>Merriweather</vt:lpstr>
      <vt:lpstr>Open Sans</vt:lpstr>
      <vt:lpstr>Tempus Sans ITC</vt:lpstr>
      <vt:lpstr>Times New Roman</vt:lpstr>
      <vt:lpstr>Wingdings</vt:lpstr>
      <vt:lpstr>Office テーマ</vt:lpstr>
      <vt:lpstr>Bitmap 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ユーロ　米国　中国の動き</vt:lpstr>
      <vt:lpstr>米国FRBのディスカッション・ペーパー</vt:lpstr>
      <vt:lpstr>PowerPoint プレゼンテーション</vt:lpstr>
      <vt:lpstr>PowerPoint プレゼンテーション</vt:lpstr>
      <vt:lpstr>PowerPoint プレゼンテーション</vt:lpstr>
      <vt:lpstr>その他の国における取り組み</vt:lpstr>
      <vt:lpstr>カンボジア - Bakong -</vt:lpstr>
      <vt:lpstr>PowerPoint プレゼンテーション</vt:lpstr>
      <vt:lpstr>CBDC台帳の設計パターン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一般利用型CBDCに関する国際的な原則</vt:lpstr>
      <vt:lpstr>主要国中銀共同研究グループ（基本原則と最近の検討）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６．検討の進め方</vt:lpstr>
      <vt:lpstr>PowerPoint プレゼンテーション</vt:lpstr>
      <vt:lpstr>１．フェーズ１の概要</vt:lpstr>
      <vt:lpstr>各パターンの特徴・留意点</vt:lpstr>
      <vt:lpstr>Ⅳ．実証実験に関連する論点</vt:lpstr>
      <vt:lpstr>１．「水平的共存」と「垂直的共存」</vt:lpstr>
      <vt:lpstr>２．水平的共存（相互運用性とセーフガード）</vt:lpstr>
      <vt:lpstr>３．垂直的共存（CBDCシステム内の役割分担）</vt:lpstr>
      <vt:lpstr>４．仲介機関（仲介業務の担い手）の構造</vt:lpstr>
      <vt:lpstr>（参 考）</vt:lpstr>
      <vt:lpstr>２．主要国中銀共同研究グループ（報告書の公表）</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１．日本銀行の基本的な考え方</vt:lpstr>
      <vt:lpstr>２．検討の進め方</vt:lpstr>
      <vt:lpstr>Ⅱ．実証実験</vt:lpstr>
      <vt:lpstr>１．フェーズ１の概要</vt:lpstr>
      <vt:lpstr>２．CBDCに関する基本的な取引</vt:lpstr>
      <vt:lpstr>３．CBDC台帳の設計パターン</vt:lpstr>
      <vt:lpstr>４．台帳の管理主体とCBDC移転の記録方法</vt:lpstr>
      <vt:lpstr>５．フェーズ１の結果（処理性能の検証方法）</vt:lpstr>
      <vt:lpstr>６．フェーズ１の結果（性能テスト）</vt:lpstr>
      <vt:lpstr>７．フェーズ１の結果（本番環境に向けた性能面での課題）</vt:lpstr>
      <vt:lpstr>８．フェーズ１の結果（まとめ）</vt:lpstr>
      <vt:lpstr>９．フェーズ２の概要</vt:lpstr>
      <vt:lpstr>10．フェーズ２の主な検証項目①</vt:lpstr>
      <vt:lpstr>11．フェーズ２の主な検証項目②</vt:lpstr>
      <vt:lpstr>12．今後の検討課題</vt:lpstr>
      <vt:lpstr>Ⅲ．制度設計に関する論点</vt:lpstr>
      <vt:lpstr>１．「基礎的な決済手段」と「追加サービス」</vt:lpstr>
      <vt:lpstr>２．民間決済インフラとの関係</vt:lpstr>
      <vt:lpstr>３．プライバシーの確保と利用者情報の取扱い</vt:lpstr>
      <vt:lpstr>４．クロスボーダー決済との関係</vt:lpstr>
      <vt:lpstr>５．デジタル通貨に関する情報技術の標準化</vt:lpstr>
      <vt:lpstr>６．今後の検討課題</vt:lpstr>
      <vt:lpstr>（参 考）</vt:lpstr>
      <vt:lpstr>１．一般利用型CBDCに関する国際的な原則</vt:lpstr>
      <vt:lpstr>２．主要国における検討状況</vt:lpstr>
      <vt:lpstr>３．米国FRBのディスカッション・ペーパー</vt:lpstr>
      <vt:lpstr>４．その他の国における取り組み</vt:lpstr>
      <vt:lpstr>PowerPoint プレゼンテーション</vt:lpstr>
      <vt:lpstr>PowerPoint プレゼンテーション</vt:lpstr>
      <vt:lpstr>フィリピン（日本） – MarCo Pay -</vt:lpstr>
      <vt:lpstr>アメリカ – JPMコイン -</vt:lpstr>
      <vt:lpstr>2．海外における事例のご紹介 他国事例｜アメリカ – USDC (1/2) -</vt:lpstr>
      <vt:lpstr>2．海外における事例のご紹介 他国事例｜アメリカ – USDC (2/2) -</vt:lpstr>
      <vt:lpstr>2．海外における事例のご紹介 他国事例｜スウェーデン - e-krona -</vt:lpstr>
      <vt:lpstr>2．海外における事例のご紹介 他国事例｜カナダ・シンガポール – Jusper-Ubin Project -</vt:lpstr>
      <vt:lpstr>2．海外における事例のご紹介 他国事例｜スイス – SDX (SIX Digital Exchange) -</vt:lpstr>
      <vt:lpstr>2．海外における事例のご紹介 他国事例｜オーストラリア – ASX (Australian Securities Exchange) -</vt:lpstr>
      <vt:lpstr>2．海外における事例のご紹介 他国事例｜アメリカ – DTCC(1/2) Project Ion -</vt:lpstr>
      <vt:lpstr>2．海外における事例のご紹介 他国事例｜アメリカ – DTCC(2/2) Project Whitney-</vt:lpstr>
      <vt:lpstr>１．ご説明に当たっての前提整理</vt:lpstr>
      <vt:lpstr>3．海外における国民IDを使った取引認証の事例（ご参考） 先行事例： シンガポール(1/2)</vt:lpstr>
      <vt:lpstr>3．海外における国民IDを使った取引認証の事例（ご参考） 先行事例： シンガポール(2/2)</vt:lpstr>
      <vt:lpstr>3．海外における国民IDを使った取引認証の事例（ご参考） 先行事例： インド</vt:lpstr>
      <vt:lpstr>PowerPoint プレゼンテーション</vt:lpstr>
      <vt:lpstr>PowerPoint プレゼンテーション</vt:lpstr>
      <vt:lpstr>PowerPoint プレゼンテーション</vt:lpstr>
      <vt:lpstr>PowerPoint プレゼンテーション</vt:lpstr>
      <vt:lpstr> 高精度位置・時刻利用の適用（ヒアリング結果）</vt:lpstr>
      <vt:lpstr>デジタル通貨勉強会  第３回</vt:lpstr>
      <vt:lpstr>第３回アジェンダ</vt:lpstr>
      <vt:lpstr>決済インフラの課題とユースケース</vt:lpstr>
      <vt:lpstr>ユースケース</vt:lpstr>
      <vt:lpstr>ユースケース</vt:lpstr>
      <vt:lpstr>ユースケース 3 -1 個人への給付金配布</vt:lpstr>
      <vt:lpstr>ユースケース 3 -2 企業への給付金配布</vt:lpstr>
      <vt:lpstr>ユースケース</vt:lpstr>
      <vt:lpstr>ユースケース</vt:lpstr>
      <vt:lpstr>ユースケース</vt:lpstr>
      <vt:lpstr>ユースケース</vt:lpstr>
      <vt:lpstr>ユースケース</vt:lpstr>
      <vt:lpstr>ユースケース</vt:lpstr>
      <vt:lpstr>ユースケース</vt:lpstr>
      <vt:lpstr>第３回アジェンダ</vt:lpstr>
      <vt:lpstr>ユースケース検討のサマリ － 決済インフラのモデルチェンジ</vt:lpstr>
      <vt:lpstr>新たな決済インフラに求められること</vt:lpstr>
      <vt:lpstr>デジタル通貨の実現モデル</vt:lpstr>
      <vt:lpstr>デジタル通貨の実現モデル（２つのレイヤー）</vt:lpstr>
      <vt:lpstr>デジタル通貨の実現モデル（※議論用の一例）</vt:lpstr>
      <vt:lpstr>デジタル通貨の実現モデル</vt:lpstr>
      <vt:lpstr>デジタル通貨の実装イメージ</vt:lpstr>
      <vt:lpstr>第５回アジェンダ</vt:lpstr>
      <vt:lpstr>デジタル通貨の発行モデル</vt:lpstr>
      <vt:lpstr>当面の検討の前提</vt:lpstr>
      <vt:lpstr>（参考）銀行によるデジタル通貨の発行スキーム（A）</vt:lpstr>
      <vt:lpstr>（参考）銀行によるデジタル通貨の発行スキーム （B）</vt:lpstr>
      <vt:lpstr>（参考）銀行によるデジタル通貨の発行スキーム （C）</vt:lpstr>
      <vt:lpstr>デジタル通貨の実現モデル – 共通＆付加領域による二層構造 –</vt:lpstr>
      <vt:lpstr>デジタル通貨の実現モデル － 二層構造の実現方法 －</vt:lpstr>
      <vt:lpstr>第５回アジェンダ</vt:lpstr>
      <vt:lpstr>デジタル通貨がもたらし得るベネフィット</vt:lpstr>
      <vt:lpstr>第５回アジェンダ</vt:lpstr>
      <vt:lpstr>PowerPoint プレゼンテーション</vt:lpstr>
      <vt:lpstr>１．製造業サプライチェーン・マネジメントと支払決済の連携</vt:lpstr>
      <vt:lpstr>２．小売業の納入チェーンと支払決済の連携</vt:lpstr>
      <vt:lpstr>３．電力取引と支払決済の連携</vt:lpstr>
      <vt:lpstr>４．物流と資金決済の連携</vt:lpstr>
      <vt:lpstr>５．金融取引および関連事務の効率化</vt:lpstr>
      <vt:lpstr>６．貿易金融におけるデジタル通貨の活用</vt:lpstr>
      <vt:lpstr>７．電子マネーと預金口座の連携</vt:lpstr>
      <vt:lpstr>８．銀行間決済のデジタル通貨の活用</vt:lpstr>
      <vt:lpstr>９．地域通貨への活用</vt:lpstr>
      <vt:lpstr>１０．行政事務との連携</vt:lpstr>
      <vt:lpstr>各ユースケースへ関心の高い企業</vt:lpstr>
      <vt:lpstr>１１．ポイントインセンティブPFとの連携</vt:lpstr>
      <vt:lpstr>１２．エンタメエリアでの活用</vt:lpstr>
      <vt:lpstr>１３．グループ経済圏への活用</vt:lpstr>
      <vt:lpstr>１４．貸出債権取引における金融機関間の精算への活用</vt:lpstr>
      <vt:lpstr>１５．決済事業者の加盟店精算への活用</vt:lpstr>
      <vt:lpstr>１６．保険料や保険/給付金支払における活用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20</cp:revision>
  <dcterms:created xsi:type="dcterms:W3CDTF">2022-08-09T21:58:50Z</dcterms:created>
  <dcterms:modified xsi:type="dcterms:W3CDTF">2023-01-23T04:52:45Z</dcterms:modified>
</cp:coreProperties>
</file>